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57"/>
  </p:notesMasterIdLst>
  <p:sldIdLst>
    <p:sldId id="543" r:id="rId5"/>
    <p:sldId id="544" r:id="rId6"/>
    <p:sldId id="276" r:id="rId7"/>
    <p:sldId id="613" r:id="rId8"/>
    <p:sldId id="615" r:id="rId9"/>
    <p:sldId id="616" r:id="rId10"/>
    <p:sldId id="617" r:id="rId11"/>
    <p:sldId id="498" r:id="rId12"/>
    <p:sldId id="501" r:id="rId13"/>
    <p:sldId id="549" r:id="rId14"/>
    <p:sldId id="511" r:id="rId15"/>
    <p:sldId id="289" r:id="rId16"/>
    <p:sldId id="611" r:id="rId17"/>
    <p:sldId id="514" r:id="rId18"/>
    <p:sldId id="556" r:id="rId19"/>
    <p:sldId id="515" r:id="rId20"/>
    <p:sldId id="516" r:id="rId21"/>
    <p:sldId id="517" r:id="rId22"/>
    <p:sldId id="268" r:id="rId23"/>
    <p:sldId id="270" r:id="rId24"/>
    <p:sldId id="521" r:id="rId25"/>
    <p:sldId id="523" r:id="rId26"/>
    <p:sldId id="530" r:id="rId27"/>
    <p:sldId id="555" r:id="rId28"/>
    <p:sldId id="534" r:id="rId29"/>
    <p:sldId id="612" r:id="rId30"/>
    <p:sldId id="618" r:id="rId31"/>
    <p:sldId id="623" r:id="rId32"/>
    <p:sldId id="619" r:id="rId33"/>
    <p:sldId id="620" r:id="rId34"/>
    <p:sldId id="275" r:id="rId35"/>
    <p:sldId id="621" r:id="rId36"/>
    <p:sldId id="622" r:id="rId37"/>
    <p:sldId id="278" r:id="rId38"/>
    <p:sldId id="535" r:id="rId39"/>
    <p:sldId id="558" r:id="rId40"/>
    <p:sldId id="559" r:id="rId41"/>
    <p:sldId id="609" r:id="rId42"/>
    <p:sldId id="562" r:id="rId43"/>
    <p:sldId id="564" r:id="rId44"/>
    <p:sldId id="536" r:id="rId45"/>
    <p:sldId id="624" r:id="rId46"/>
    <p:sldId id="566" r:id="rId47"/>
    <p:sldId id="261" r:id="rId48"/>
    <p:sldId id="610" r:id="rId49"/>
    <p:sldId id="568" r:id="rId50"/>
    <p:sldId id="573" r:id="rId51"/>
    <p:sldId id="574" r:id="rId52"/>
    <p:sldId id="577" r:id="rId53"/>
    <p:sldId id="580" r:id="rId54"/>
    <p:sldId id="579" r:id="rId55"/>
    <p:sldId id="349" r:id="rId56"/>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613"/>
            <p14:sldId id="615"/>
            <p14:sldId id="616"/>
            <p14:sldId id="617"/>
            <p14:sldId id="498"/>
            <p14:sldId id="501"/>
            <p14:sldId id="549"/>
            <p14:sldId id="511"/>
            <p14:sldId id="289"/>
            <p14:sldId id="611"/>
            <p14:sldId id="514"/>
            <p14:sldId id="556"/>
            <p14:sldId id="515"/>
            <p14:sldId id="516"/>
            <p14:sldId id="517"/>
            <p14:sldId id="268"/>
            <p14:sldId id="270"/>
            <p14:sldId id="521"/>
            <p14:sldId id="523"/>
            <p14:sldId id="530"/>
            <p14:sldId id="555"/>
            <p14:sldId id="534"/>
            <p14:sldId id="612"/>
            <p14:sldId id="618"/>
            <p14:sldId id="623"/>
            <p14:sldId id="619"/>
            <p14:sldId id="620"/>
            <p14:sldId id="275"/>
            <p14:sldId id="621"/>
            <p14:sldId id="622"/>
            <p14:sldId id="278"/>
            <p14:sldId id="535"/>
            <p14:sldId id="558"/>
            <p14:sldId id="559"/>
            <p14:sldId id="609"/>
            <p14:sldId id="562"/>
            <p14:sldId id="564"/>
            <p14:sldId id="536"/>
            <p14:sldId id="624"/>
            <p14:sldId id="566"/>
            <p14:sldId id="261"/>
            <p14:sldId id="610"/>
            <p14:sldId id="568"/>
            <p14:sldId id="573"/>
            <p14:sldId id="574"/>
            <p14:sldId id="577"/>
            <p14:sldId id="580"/>
            <p14:sldId id="57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58221"/>
    <a:srgbClr val="4472C4"/>
    <a:srgbClr val="2D3956"/>
    <a:srgbClr val="203E5F"/>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83" autoAdjust="0"/>
  </p:normalViewPr>
  <p:slideViewPr>
    <p:cSldViewPr snapToGrid="0">
      <p:cViewPr varScale="1">
        <p:scale>
          <a:sx n="68" d="100"/>
          <a:sy n="68" d="100"/>
        </p:scale>
        <p:origin x="79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33C01F-40FD-46CC-8820-77DE2BE008BA}" type="doc">
      <dgm:prSet loTypeId="urn:microsoft.com/office/officeart/2005/8/layout/arrow1" loCatId="process" qsTypeId="urn:microsoft.com/office/officeart/2005/8/quickstyle/simple1" qsCatId="simple" csTypeId="urn:microsoft.com/office/officeart/2005/8/colors/accent1_2" csCatId="accent1" phldr="1"/>
      <dgm:spPr/>
      <dgm:t>
        <a:bodyPr/>
        <a:lstStyle/>
        <a:p>
          <a:endParaRPr lang="en-US"/>
        </a:p>
      </dgm:t>
    </dgm:pt>
    <dgm:pt modelId="{9B9AA3C8-D9F6-4F21-B858-829C1C735F62}">
      <dgm:prSet phldrT="[Text]"/>
      <dgm:spPr/>
      <dgm:t>
        <a:bodyPr/>
        <a:lstStyle/>
        <a:p>
          <a:r>
            <a:rPr lang="ar-EG" b="1" dirty="0">
              <a:solidFill>
                <a:schemeClr val="tx1"/>
              </a:solidFill>
            </a:rPr>
            <a:t>التأثيرات الإيجابية للنزاعات المؤسسية</a:t>
          </a:r>
          <a:endParaRPr lang="en-US" b="1" dirty="0">
            <a:solidFill>
              <a:schemeClr val="tx1"/>
            </a:solidFill>
          </a:endParaRPr>
        </a:p>
      </dgm:t>
    </dgm:pt>
    <dgm:pt modelId="{D08CE6D5-BAF9-4B45-A636-B9DD8BD2330D}" type="sibTrans" cxnId="{C28F3556-3FBA-4F4A-907A-BA2085049C86}">
      <dgm:prSet/>
      <dgm:spPr/>
      <dgm:t>
        <a:bodyPr/>
        <a:lstStyle/>
        <a:p>
          <a:endParaRPr lang="en-US"/>
        </a:p>
      </dgm:t>
    </dgm:pt>
    <dgm:pt modelId="{E1329DA8-20DC-4C29-AC31-811DA2EB65FC}" type="parTrans" cxnId="{C28F3556-3FBA-4F4A-907A-BA2085049C86}">
      <dgm:prSet/>
      <dgm:spPr/>
      <dgm:t>
        <a:bodyPr/>
        <a:lstStyle/>
        <a:p>
          <a:endParaRPr lang="en-US"/>
        </a:p>
      </dgm:t>
    </dgm:pt>
    <dgm:pt modelId="{34BC5DA1-0196-4A46-8A83-178B5175BDB7}">
      <dgm:prSet phldrT="[Text]"/>
      <dgm:spPr/>
      <dgm:t>
        <a:bodyPr/>
        <a:lstStyle/>
        <a:p>
          <a:r>
            <a:rPr lang="ar-EG" b="1" dirty="0">
              <a:solidFill>
                <a:schemeClr val="tx1"/>
              </a:solidFill>
            </a:rPr>
            <a:t>التأثيرات السلبية للنزاعات المؤسسية</a:t>
          </a:r>
          <a:endParaRPr lang="en-US" b="1" dirty="0">
            <a:solidFill>
              <a:schemeClr val="tx1"/>
            </a:solidFill>
          </a:endParaRPr>
        </a:p>
      </dgm:t>
    </dgm:pt>
    <dgm:pt modelId="{F9C86EAC-0B40-4940-B356-407FB9712E94}" type="sibTrans" cxnId="{6096215D-C767-4C56-ADA5-EA62560CE6E3}">
      <dgm:prSet/>
      <dgm:spPr/>
      <dgm:t>
        <a:bodyPr/>
        <a:lstStyle/>
        <a:p>
          <a:endParaRPr lang="en-US"/>
        </a:p>
      </dgm:t>
    </dgm:pt>
    <dgm:pt modelId="{DF31C35C-48A2-4E80-B2AA-FE4AA3F31405}" type="parTrans" cxnId="{6096215D-C767-4C56-ADA5-EA62560CE6E3}">
      <dgm:prSet/>
      <dgm:spPr/>
      <dgm:t>
        <a:bodyPr/>
        <a:lstStyle/>
        <a:p>
          <a:endParaRPr lang="en-US"/>
        </a:p>
      </dgm:t>
    </dgm:pt>
    <dgm:pt modelId="{EE775769-4A0D-44C5-90A5-970B9993690C}" type="pres">
      <dgm:prSet presAssocID="{B733C01F-40FD-46CC-8820-77DE2BE008BA}" presName="cycle" presStyleCnt="0">
        <dgm:presLayoutVars>
          <dgm:dir/>
          <dgm:resizeHandles val="exact"/>
        </dgm:presLayoutVars>
      </dgm:prSet>
      <dgm:spPr/>
    </dgm:pt>
    <dgm:pt modelId="{3BA21A9D-F227-4D19-9AD7-E926A6D29FE4}" type="pres">
      <dgm:prSet presAssocID="{9B9AA3C8-D9F6-4F21-B858-829C1C735F62}" presName="arrow" presStyleLbl="node1" presStyleIdx="0" presStyleCnt="2">
        <dgm:presLayoutVars>
          <dgm:bulletEnabled val="1"/>
        </dgm:presLayoutVars>
      </dgm:prSet>
      <dgm:spPr/>
    </dgm:pt>
    <dgm:pt modelId="{C22EDD94-716B-483E-B1EE-121D34991320}" type="pres">
      <dgm:prSet presAssocID="{34BC5DA1-0196-4A46-8A83-178B5175BDB7}" presName="arrow" presStyleLbl="node1" presStyleIdx="1" presStyleCnt="2" custRadScaleRad="100008" custRadScaleInc="-397">
        <dgm:presLayoutVars>
          <dgm:bulletEnabled val="1"/>
        </dgm:presLayoutVars>
      </dgm:prSet>
      <dgm:spPr/>
    </dgm:pt>
  </dgm:ptLst>
  <dgm:cxnLst>
    <dgm:cxn modelId="{216E0807-967B-413F-86AD-DC9BFA355AB5}" type="presOf" srcId="{B733C01F-40FD-46CC-8820-77DE2BE008BA}" destId="{EE775769-4A0D-44C5-90A5-970B9993690C}" srcOrd="0" destOrd="0" presId="urn:microsoft.com/office/officeart/2005/8/layout/arrow1"/>
    <dgm:cxn modelId="{6096215D-C767-4C56-ADA5-EA62560CE6E3}" srcId="{B733C01F-40FD-46CC-8820-77DE2BE008BA}" destId="{34BC5DA1-0196-4A46-8A83-178B5175BDB7}" srcOrd="1" destOrd="0" parTransId="{DF31C35C-48A2-4E80-B2AA-FE4AA3F31405}" sibTransId="{F9C86EAC-0B40-4940-B356-407FB9712E94}"/>
    <dgm:cxn modelId="{C28F3556-3FBA-4F4A-907A-BA2085049C86}" srcId="{B733C01F-40FD-46CC-8820-77DE2BE008BA}" destId="{9B9AA3C8-D9F6-4F21-B858-829C1C735F62}" srcOrd="0" destOrd="0" parTransId="{E1329DA8-20DC-4C29-AC31-811DA2EB65FC}" sibTransId="{D08CE6D5-BAF9-4B45-A636-B9DD8BD2330D}"/>
    <dgm:cxn modelId="{74E6C799-093B-40BD-BC6B-FB42DF5AAC43}" type="presOf" srcId="{34BC5DA1-0196-4A46-8A83-178B5175BDB7}" destId="{C22EDD94-716B-483E-B1EE-121D34991320}" srcOrd="0" destOrd="0" presId="urn:microsoft.com/office/officeart/2005/8/layout/arrow1"/>
    <dgm:cxn modelId="{5A6E84D7-C67F-462C-94E6-12647894A70D}" type="presOf" srcId="{9B9AA3C8-D9F6-4F21-B858-829C1C735F62}" destId="{3BA21A9D-F227-4D19-9AD7-E926A6D29FE4}" srcOrd="0" destOrd="0" presId="urn:microsoft.com/office/officeart/2005/8/layout/arrow1"/>
    <dgm:cxn modelId="{582BC2F9-DB8E-4836-A937-5F6C4BEC957E}" type="presParOf" srcId="{EE775769-4A0D-44C5-90A5-970B9993690C}" destId="{3BA21A9D-F227-4D19-9AD7-E926A6D29FE4}" srcOrd="0" destOrd="0" presId="urn:microsoft.com/office/officeart/2005/8/layout/arrow1"/>
    <dgm:cxn modelId="{FB3F8327-4962-45F4-A63A-F7F50E5F1231}" type="presParOf" srcId="{EE775769-4A0D-44C5-90A5-970B9993690C}" destId="{C22EDD94-716B-483E-B1EE-121D34991320}" srcOrd="1" destOrd="0" presId="urn:microsoft.com/office/officeart/2005/8/layout/arrow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4387F5-274E-47DF-80B0-C68C3AC0D5A1}"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A7800DBB-F069-43C4-BB76-F3E97577DD87}">
      <dgm:prSet phldrT="[Text]"/>
      <dgm:spPr/>
      <dgm:t>
        <a:bodyPr/>
        <a:lstStyle/>
        <a:p>
          <a:r>
            <a:rPr lang="ar-EG" b="1" dirty="0">
              <a:solidFill>
                <a:schemeClr val="tx1"/>
              </a:solidFill>
            </a:rPr>
            <a:t>حل المشكلات</a:t>
          </a:r>
          <a:endParaRPr lang="en-US" b="1" dirty="0">
            <a:solidFill>
              <a:schemeClr val="tx1"/>
            </a:solidFill>
          </a:endParaRPr>
        </a:p>
      </dgm:t>
    </dgm:pt>
    <dgm:pt modelId="{5D7D649D-1925-4F99-9F10-341233B0F77A}" type="parTrans" cxnId="{281D5E61-65B6-4489-8F18-7DA74060CAB0}">
      <dgm:prSet/>
      <dgm:spPr/>
      <dgm:t>
        <a:bodyPr/>
        <a:lstStyle/>
        <a:p>
          <a:endParaRPr lang="en-US"/>
        </a:p>
      </dgm:t>
    </dgm:pt>
    <dgm:pt modelId="{C2B825B7-EE62-4FD7-9D32-074CB547FE57}" type="sibTrans" cxnId="{281D5E61-65B6-4489-8F18-7DA74060CAB0}">
      <dgm:prSet/>
      <dgm:spPr/>
      <dgm:t>
        <a:bodyPr/>
        <a:lstStyle/>
        <a:p>
          <a:endParaRPr lang="en-US"/>
        </a:p>
      </dgm:t>
    </dgm:pt>
    <dgm:pt modelId="{82C8CC48-702D-454A-8535-B32CC46735CB}">
      <dgm:prSet phldrT="[Text]"/>
      <dgm:spPr>
        <a:solidFill>
          <a:srgbClr val="FF9900">
            <a:alpha val="90000"/>
          </a:srgbClr>
        </a:solidFill>
        <a:ln>
          <a:solidFill>
            <a:schemeClr val="bg1"/>
          </a:solidFill>
        </a:ln>
      </dgm:spPr>
      <dgm:t>
        <a:bodyPr/>
        <a:lstStyle/>
        <a:p>
          <a:r>
            <a:rPr lang="ar-EG" b="1" dirty="0"/>
            <a:t>تحسين العلاقات</a:t>
          </a:r>
          <a:endParaRPr lang="en-US" b="1" dirty="0"/>
        </a:p>
      </dgm:t>
    </dgm:pt>
    <dgm:pt modelId="{C9D5587C-8C89-4169-ACE5-97EBC623D444}" type="parTrans" cxnId="{F5A21F5D-9149-43FB-ADFB-D856FD16FC74}">
      <dgm:prSet/>
      <dgm:spPr/>
      <dgm:t>
        <a:bodyPr/>
        <a:lstStyle/>
        <a:p>
          <a:endParaRPr lang="en-US"/>
        </a:p>
      </dgm:t>
    </dgm:pt>
    <dgm:pt modelId="{03AEB4C3-757D-4E87-8BAC-B28D23E3C750}" type="sibTrans" cxnId="{F5A21F5D-9149-43FB-ADFB-D856FD16FC74}">
      <dgm:prSet/>
      <dgm:spPr/>
      <dgm:t>
        <a:bodyPr/>
        <a:lstStyle/>
        <a:p>
          <a:endParaRPr lang="en-US"/>
        </a:p>
      </dgm:t>
    </dgm:pt>
    <dgm:pt modelId="{0020E8C5-3A63-4A7D-B6B3-A6AD16F3EC60}">
      <dgm:prSet phldrT="[Text]"/>
      <dgm:spPr/>
      <dgm:t>
        <a:bodyPr/>
        <a:lstStyle/>
        <a:p>
          <a:r>
            <a:rPr lang="ar-EG" b="1" dirty="0">
              <a:solidFill>
                <a:schemeClr val="tx1"/>
              </a:solidFill>
            </a:rPr>
            <a:t>زيادة فهم القضايا</a:t>
          </a:r>
          <a:endParaRPr lang="en-US" b="1" dirty="0">
            <a:solidFill>
              <a:schemeClr val="tx1"/>
            </a:solidFill>
          </a:endParaRPr>
        </a:p>
      </dgm:t>
    </dgm:pt>
    <dgm:pt modelId="{3BE83EEF-CD34-4C72-B464-BE36589BDF09}" type="parTrans" cxnId="{D9A35350-7DB3-454A-BAFA-6E49FCC1E204}">
      <dgm:prSet/>
      <dgm:spPr/>
      <dgm:t>
        <a:bodyPr/>
        <a:lstStyle/>
        <a:p>
          <a:endParaRPr lang="en-US"/>
        </a:p>
      </dgm:t>
    </dgm:pt>
    <dgm:pt modelId="{7B499AD3-570F-416A-B62E-1B7AF2E987A1}" type="sibTrans" cxnId="{D9A35350-7DB3-454A-BAFA-6E49FCC1E204}">
      <dgm:prSet/>
      <dgm:spPr/>
      <dgm:t>
        <a:bodyPr/>
        <a:lstStyle/>
        <a:p>
          <a:endParaRPr lang="en-US"/>
        </a:p>
      </dgm:t>
    </dgm:pt>
    <dgm:pt modelId="{0428D3C0-6D65-41AC-94D3-CA390C9C0827}">
      <dgm:prSet phldrT="[Text]"/>
      <dgm:spPr>
        <a:solidFill>
          <a:srgbClr val="FF9900">
            <a:alpha val="90000"/>
          </a:srgbClr>
        </a:solidFill>
        <a:ln>
          <a:solidFill>
            <a:schemeClr val="bg1"/>
          </a:solidFill>
        </a:ln>
      </dgm:spPr>
      <dgm:t>
        <a:bodyPr/>
        <a:lstStyle/>
        <a:p>
          <a:r>
            <a:rPr lang="ar-EG" b="1" dirty="0"/>
            <a:t>فهم دوافع ومواقف الآخرين</a:t>
          </a:r>
          <a:endParaRPr lang="en-US" b="1" dirty="0"/>
        </a:p>
      </dgm:t>
    </dgm:pt>
    <dgm:pt modelId="{D272A63A-AB82-4DFE-9D3A-32143DA56D42}" type="parTrans" cxnId="{53F8B4A5-7F64-48CF-AFF4-81FAF22DBD21}">
      <dgm:prSet/>
      <dgm:spPr/>
      <dgm:t>
        <a:bodyPr/>
        <a:lstStyle/>
        <a:p>
          <a:endParaRPr lang="en-US"/>
        </a:p>
      </dgm:t>
    </dgm:pt>
    <dgm:pt modelId="{37FD3A8A-351E-400A-95E9-7DD9EEBA0675}" type="sibTrans" cxnId="{53F8B4A5-7F64-48CF-AFF4-81FAF22DBD21}">
      <dgm:prSet/>
      <dgm:spPr/>
      <dgm:t>
        <a:bodyPr/>
        <a:lstStyle/>
        <a:p>
          <a:endParaRPr lang="en-US"/>
        </a:p>
      </dgm:t>
    </dgm:pt>
    <dgm:pt modelId="{01B7CC87-C9BA-488F-91B9-944729991087}">
      <dgm:prSet/>
      <dgm:spPr/>
      <dgm:t>
        <a:bodyPr/>
        <a:lstStyle/>
        <a:p>
          <a:r>
            <a:rPr lang="ar-EG" b="1" dirty="0">
              <a:solidFill>
                <a:schemeClr val="tx1"/>
              </a:solidFill>
            </a:rPr>
            <a:t>تعزيز الإبتكار</a:t>
          </a:r>
          <a:endParaRPr lang="en-US" b="1" dirty="0">
            <a:solidFill>
              <a:schemeClr val="tx1"/>
            </a:solidFill>
          </a:endParaRPr>
        </a:p>
      </dgm:t>
    </dgm:pt>
    <dgm:pt modelId="{7C4AE8F0-0DE9-4176-AC1C-2B3E467E6B77}" type="parTrans" cxnId="{3F9057E8-2DD8-445C-88DD-EDCECE13CA06}">
      <dgm:prSet/>
      <dgm:spPr/>
      <dgm:t>
        <a:bodyPr/>
        <a:lstStyle/>
        <a:p>
          <a:endParaRPr lang="en-US"/>
        </a:p>
      </dgm:t>
    </dgm:pt>
    <dgm:pt modelId="{C2313F30-5AA8-4A44-84F2-61B23F9D28C3}" type="sibTrans" cxnId="{3F9057E8-2DD8-445C-88DD-EDCECE13CA06}">
      <dgm:prSet/>
      <dgm:spPr/>
      <dgm:t>
        <a:bodyPr/>
        <a:lstStyle/>
        <a:p>
          <a:endParaRPr lang="en-US"/>
        </a:p>
      </dgm:t>
    </dgm:pt>
    <dgm:pt modelId="{C8DA6657-B3BF-49C0-BF2B-1C3B7B84BF39}">
      <dgm:prSet/>
      <dgm:spPr>
        <a:solidFill>
          <a:srgbClr val="FF9900">
            <a:alpha val="90000"/>
          </a:srgbClr>
        </a:solidFill>
        <a:ln>
          <a:solidFill>
            <a:schemeClr val="bg1"/>
          </a:solidFill>
        </a:ln>
      </dgm:spPr>
      <dgm:t>
        <a:bodyPr/>
        <a:lstStyle/>
        <a:p>
          <a:r>
            <a:rPr lang="ar-EG" b="1" dirty="0"/>
            <a:t>زيادة الإبداع</a:t>
          </a:r>
          <a:endParaRPr lang="en-US" b="1" dirty="0"/>
        </a:p>
      </dgm:t>
    </dgm:pt>
    <dgm:pt modelId="{0099D245-6D7E-4284-9FAB-24EF31258A42}" type="parTrans" cxnId="{DB7DAD5C-7D8D-46FC-96AE-BA458ADFBC01}">
      <dgm:prSet/>
      <dgm:spPr/>
      <dgm:t>
        <a:bodyPr/>
        <a:lstStyle/>
        <a:p>
          <a:endParaRPr lang="en-US"/>
        </a:p>
      </dgm:t>
    </dgm:pt>
    <dgm:pt modelId="{24E70BFD-303B-40F7-9A34-0CAC515E1848}" type="sibTrans" cxnId="{DB7DAD5C-7D8D-46FC-96AE-BA458ADFBC01}">
      <dgm:prSet/>
      <dgm:spPr/>
      <dgm:t>
        <a:bodyPr/>
        <a:lstStyle/>
        <a:p>
          <a:endParaRPr lang="en-US"/>
        </a:p>
      </dgm:t>
    </dgm:pt>
    <dgm:pt modelId="{FE3A67A0-648A-47E3-BC9A-D65CE930C5D6}">
      <dgm:prSet/>
      <dgm:spPr>
        <a:solidFill>
          <a:srgbClr val="FF9900">
            <a:alpha val="90000"/>
          </a:srgbClr>
        </a:solidFill>
        <a:ln>
          <a:solidFill>
            <a:schemeClr val="bg1"/>
          </a:solidFill>
        </a:ln>
      </dgm:spPr>
      <dgm:t>
        <a:bodyPr/>
        <a:lstStyle/>
        <a:p>
          <a:r>
            <a:rPr lang="ar-EG" b="1" dirty="0"/>
            <a:t>إقتراح أفكار أفضل</a:t>
          </a:r>
          <a:endParaRPr lang="en-US" b="1" dirty="0"/>
        </a:p>
      </dgm:t>
    </dgm:pt>
    <dgm:pt modelId="{7D82B256-9041-4A56-BB87-63FDD40EA42F}" type="parTrans" cxnId="{F0FA2BAC-0D96-47C0-8C11-1E0C81857A7B}">
      <dgm:prSet/>
      <dgm:spPr/>
      <dgm:t>
        <a:bodyPr/>
        <a:lstStyle/>
        <a:p>
          <a:endParaRPr lang="en-US"/>
        </a:p>
      </dgm:t>
    </dgm:pt>
    <dgm:pt modelId="{0D0DDF26-0401-4FBC-938C-634011AF4C36}" type="sibTrans" cxnId="{F0FA2BAC-0D96-47C0-8C11-1E0C81857A7B}">
      <dgm:prSet/>
      <dgm:spPr/>
      <dgm:t>
        <a:bodyPr/>
        <a:lstStyle/>
        <a:p>
          <a:endParaRPr lang="en-US"/>
        </a:p>
      </dgm:t>
    </dgm:pt>
    <dgm:pt modelId="{B80CE638-E8AD-4AEC-99FC-3738BA6DF4A9}" type="pres">
      <dgm:prSet presAssocID="{E84387F5-274E-47DF-80B0-C68C3AC0D5A1}" presName="diagram" presStyleCnt="0">
        <dgm:presLayoutVars>
          <dgm:chPref val="1"/>
          <dgm:dir/>
          <dgm:animOne val="branch"/>
          <dgm:animLvl val="lvl"/>
          <dgm:resizeHandles/>
        </dgm:presLayoutVars>
      </dgm:prSet>
      <dgm:spPr/>
    </dgm:pt>
    <dgm:pt modelId="{2A1BD883-ED7B-40D2-BDDE-967712137DD9}" type="pres">
      <dgm:prSet presAssocID="{A7800DBB-F069-43C4-BB76-F3E97577DD87}" presName="root" presStyleCnt="0"/>
      <dgm:spPr/>
    </dgm:pt>
    <dgm:pt modelId="{21F1B61E-7400-4CA3-8748-39BD596F280E}" type="pres">
      <dgm:prSet presAssocID="{A7800DBB-F069-43C4-BB76-F3E97577DD87}" presName="rootComposite" presStyleCnt="0"/>
      <dgm:spPr/>
    </dgm:pt>
    <dgm:pt modelId="{008C7106-B5CF-4561-B150-510E568DF453}" type="pres">
      <dgm:prSet presAssocID="{A7800DBB-F069-43C4-BB76-F3E97577DD87}" presName="rootText" presStyleLbl="node1" presStyleIdx="0" presStyleCnt="3"/>
      <dgm:spPr/>
    </dgm:pt>
    <dgm:pt modelId="{2C1473EA-1715-4003-B9FF-3604E25D34ED}" type="pres">
      <dgm:prSet presAssocID="{A7800DBB-F069-43C4-BB76-F3E97577DD87}" presName="rootConnector" presStyleLbl="node1" presStyleIdx="0" presStyleCnt="3"/>
      <dgm:spPr/>
    </dgm:pt>
    <dgm:pt modelId="{622E189E-7D67-4315-947C-54E3E2476C39}" type="pres">
      <dgm:prSet presAssocID="{A7800DBB-F069-43C4-BB76-F3E97577DD87}" presName="childShape" presStyleCnt="0"/>
      <dgm:spPr/>
    </dgm:pt>
    <dgm:pt modelId="{0313005F-BDA4-41CC-ADB9-86C26017D365}" type="pres">
      <dgm:prSet presAssocID="{C9D5587C-8C89-4169-ACE5-97EBC623D444}" presName="Name13" presStyleLbl="parChTrans1D2" presStyleIdx="0" presStyleCnt="4"/>
      <dgm:spPr/>
    </dgm:pt>
    <dgm:pt modelId="{4987D9E6-BD18-4BB6-A43C-AE8F9771151B}" type="pres">
      <dgm:prSet presAssocID="{82C8CC48-702D-454A-8535-B32CC46735CB}" presName="childText" presStyleLbl="bgAcc1" presStyleIdx="0" presStyleCnt="4">
        <dgm:presLayoutVars>
          <dgm:bulletEnabled val="1"/>
        </dgm:presLayoutVars>
      </dgm:prSet>
      <dgm:spPr/>
    </dgm:pt>
    <dgm:pt modelId="{6A9F1083-9264-4961-B7C6-71FE8FF192EB}" type="pres">
      <dgm:prSet presAssocID="{01B7CC87-C9BA-488F-91B9-944729991087}" presName="root" presStyleCnt="0"/>
      <dgm:spPr/>
    </dgm:pt>
    <dgm:pt modelId="{61022A7B-8BE9-43B8-9CFF-3F7FE5B17100}" type="pres">
      <dgm:prSet presAssocID="{01B7CC87-C9BA-488F-91B9-944729991087}" presName="rootComposite" presStyleCnt="0"/>
      <dgm:spPr/>
    </dgm:pt>
    <dgm:pt modelId="{B48E7320-55AA-404B-B7B8-D241F66E3DBA}" type="pres">
      <dgm:prSet presAssocID="{01B7CC87-C9BA-488F-91B9-944729991087}" presName="rootText" presStyleLbl="node1" presStyleIdx="1" presStyleCnt="3"/>
      <dgm:spPr/>
    </dgm:pt>
    <dgm:pt modelId="{60CFC5C8-E59F-4DAC-91E1-D32769538441}" type="pres">
      <dgm:prSet presAssocID="{01B7CC87-C9BA-488F-91B9-944729991087}" presName="rootConnector" presStyleLbl="node1" presStyleIdx="1" presStyleCnt="3"/>
      <dgm:spPr/>
    </dgm:pt>
    <dgm:pt modelId="{366EDC57-837A-40A1-8923-08637536B4A2}" type="pres">
      <dgm:prSet presAssocID="{01B7CC87-C9BA-488F-91B9-944729991087}" presName="childShape" presStyleCnt="0"/>
      <dgm:spPr/>
    </dgm:pt>
    <dgm:pt modelId="{E6306C99-041D-448F-8872-98313A946C30}" type="pres">
      <dgm:prSet presAssocID="{0099D245-6D7E-4284-9FAB-24EF31258A42}" presName="Name13" presStyleLbl="parChTrans1D2" presStyleIdx="1" presStyleCnt="4"/>
      <dgm:spPr/>
    </dgm:pt>
    <dgm:pt modelId="{C083BB46-0A93-4212-8C76-C3BF834DEBB3}" type="pres">
      <dgm:prSet presAssocID="{C8DA6657-B3BF-49C0-BF2B-1C3B7B84BF39}" presName="childText" presStyleLbl="bgAcc1" presStyleIdx="1" presStyleCnt="4">
        <dgm:presLayoutVars>
          <dgm:bulletEnabled val="1"/>
        </dgm:presLayoutVars>
      </dgm:prSet>
      <dgm:spPr/>
    </dgm:pt>
    <dgm:pt modelId="{8095D1F3-396F-42D5-9F90-983C7DEAE36F}" type="pres">
      <dgm:prSet presAssocID="{7D82B256-9041-4A56-BB87-63FDD40EA42F}" presName="Name13" presStyleLbl="parChTrans1D2" presStyleIdx="2" presStyleCnt="4"/>
      <dgm:spPr/>
    </dgm:pt>
    <dgm:pt modelId="{6F0AAA9F-A12C-45E6-9B78-313EB84B7F05}" type="pres">
      <dgm:prSet presAssocID="{FE3A67A0-648A-47E3-BC9A-D65CE930C5D6}" presName="childText" presStyleLbl="bgAcc1" presStyleIdx="2" presStyleCnt="4">
        <dgm:presLayoutVars>
          <dgm:bulletEnabled val="1"/>
        </dgm:presLayoutVars>
      </dgm:prSet>
      <dgm:spPr/>
    </dgm:pt>
    <dgm:pt modelId="{649D5B6A-849F-42FD-A41B-C03952A55BB5}" type="pres">
      <dgm:prSet presAssocID="{0020E8C5-3A63-4A7D-B6B3-A6AD16F3EC60}" presName="root" presStyleCnt="0"/>
      <dgm:spPr/>
    </dgm:pt>
    <dgm:pt modelId="{E8C3C09A-AA73-459F-B101-ACEEF4D16C3F}" type="pres">
      <dgm:prSet presAssocID="{0020E8C5-3A63-4A7D-B6B3-A6AD16F3EC60}" presName="rootComposite" presStyleCnt="0"/>
      <dgm:spPr/>
    </dgm:pt>
    <dgm:pt modelId="{54D82175-1A10-4EE9-A22C-B911BB4E8BC6}" type="pres">
      <dgm:prSet presAssocID="{0020E8C5-3A63-4A7D-B6B3-A6AD16F3EC60}" presName="rootText" presStyleLbl="node1" presStyleIdx="2" presStyleCnt="3" custLinFactNeighborX="1604" custLinFactNeighborY="1288"/>
      <dgm:spPr/>
    </dgm:pt>
    <dgm:pt modelId="{231CA8B0-8757-4A1E-8142-8BE6B58D2FB0}" type="pres">
      <dgm:prSet presAssocID="{0020E8C5-3A63-4A7D-B6B3-A6AD16F3EC60}" presName="rootConnector" presStyleLbl="node1" presStyleIdx="2" presStyleCnt="3"/>
      <dgm:spPr/>
    </dgm:pt>
    <dgm:pt modelId="{C6E83679-1A85-40D5-9147-F65C2A539C3A}" type="pres">
      <dgm:prSet presAssocID="{0020E8C5-3A63-4A7D-B6B3-A6AD16F3EC60}" presName="childShape" presStyleCnt="0"/>
      <dgm:spPr/>
    </dgm:pt>
    <dgm:pt modelId="{A580C2AC-8429-4D02-A52B-841367B05D72}" type="pres">
      <dgm:prSet presAssocID="{D272A63A-AB82-4DFE-9D3A-32143DA56D42}" presName="Name13" presStyleLbl="parChTrans1D2" presStyleIdx="3" presStyleCnt="4"/>
      <dgm:spPr/>
    </dgm:pt>
    <dgm:pt modelId="{8C92AC2A-AE95-4B49-809E-FD31B567240F}" type="pres">
      <dgm:prSet presAssocID="{0428D3C0-6D65-41AC-94D3-CA390C9C0827}" presName="childText" presStyleLbl="bgAcc1" presStyleIdx="3" presStyleCnt="4">
        <dgm:presLayoutVars>
          <dgm:bulletEnabled val="1"/>
        </dgm:presLayoutVars>
      </dgm:prSet>
      <dgm:spPr/>
    </dgm:pt>
  </dgm:ptLst>
  <dgm:cxnLst>
    <dgm:cxn modelId="{F8B1031C-5616-4A52-97CF-0A10B640B71A}" type="presOf" srcId="{0428D3C0-6D65-41AC-94D3-CA390C9C0827}" destId="{8C92AC2A-AE95-4B49-809E-FD31B567240F}" srcOrd="0" destOrd="0" presId="urn:microsoft.com/office/officeart/2005/8/layout/hierarchy3"/>
    <dgm:cxn modelId="{E7D28239-C9C5-4FF5-8581-BC17CFAD1A7D}" type="presOf" srcId="{FE3A67A0-648A-47E3-BC9A-D65CE930C5D6}" destId="{6F0AAA9F-A12C-45E6-9B78-313EB84B7F05}" srcOrd="0" destOrd="0" presId="urn:microsoft.com/office/officeart/2005/8/layout/hierarchy3"/>
    <dgm:cxn modelId="{DB7DAD5C-7D8D-46FC-96AE-BA458ADFBC01}" srcId="{01B7CC87-C9BA-488F-91B9-944729991087}" destId="{C8DA6657-B3BF-49C0-BF2B-1C3B7B84BF39}" srcOrd="0" destOrd="0" parTransId="{0099D245-6D7E-4284-9FAB-24EF31258A42}" sibTransId="{24E70BFD-303B-40F7-9A34-0CAC515E1848}"/>
    <dgm:cxn modelId="{F5A21F5D-9149-43FB-ADFB-D856FD16FC74}" srcId="{A7800DBB-F069-43C4-BB76-F3E97577DD87}" destId="{82C8CC48-702D-454A-8535-B32CC46735CB}" srcOrd="0" destOrd="0" parTransId="{C9D5587C-8C89-4169-ACE5-97EBC623D444}" sibTransId="{03AEB4C3-757D-4E87-8BAC-B28D23E3C750}"/>
    <dgm:cxn modelId="{281D5E61-65B6-4489-8F18-7DA74060CAB0}" srcId="{E84387F5-274E-47DF-80B0-C68C3AC0D5A1}" destId="{A7800DBB-F069-43C4-BB76-F3E97577DD87}" srcOrd="0" destOrd="0" parTransId="{5D7D649D-1925-4F99-9F10-341233B0F77A}" sibTransId="{C2B825B7-EE62-4FD7-9D32-074CB547FE57}"/>
    <dgm:cxn modelId="{8C4F2A6F-48DC-4BA9-9CF3-FAA622518584}" type="presOf" srcId="{01B7CC87-C9BA-488F-91B9-944729991087}" destId="{60CFC5C8-E59F-4DAC-91E1-D32769538441}" srcOrd="1" destOrd="0" presId="urn:microsoft.com/office/officeart/2005/8/layout/hierarchy3"/>
    <dgm:cxn modelId="{D9A35350-7DB3-454A-BAFA-6E49FCC1E204}" srcId="{E84387F5-274E-47DF-80B0-C68C3AC0D5A1}" destId="{0020E8C5-3A63-4A7D-B6B3-A6AD16F3EC60}" srcOrd="2" destOrd="0" parTransId="{3BE83EEF-CD34-4C72-B464-BE36589BDF09}" sibTransId="{7B499AD3-570F-416A-B62E-1B7AF2E987A1}"/>
    <dgm:cxn modelId="{F79BC58D-4142-45C4-80F5-DBE1A269D218}" type="presOf" srcId="{A7800DBB-F069-43C4-BB76-F3E97577DD87}" destId="{008C7106-B5CF-4561-B150-510E568DF453}" srcOrd="0" destOrd="0" presId="urn:microsoft.com/office/officeart/2005/8/layout/hierarchy3"/>
    <dgm:cxn modelId="{94CF729E-0059-4B63-BCE3-DA386768EBE5}" type="presOf" srcId="{01B7CC87-C9BA-488F-91B9-944729991087}" destId="{B48E7320-55AA-404B-B7B8-D241F66E3DBA}" srcOrd="0" destOrd="0" presId="urn:microsoft.com/office/officeart/2005/8/layout/hierarchy3"/>
    <dgm:cxn modelId="{4A508EA1-D36E-45A4-AE56-67FDC6481131}" type="presOf" srcId="{0020E8C5-3A63-4A7D-B6B3-A6AD16F3EC60}" destId="{54D82175-1A10-4EE9-A22C-B911BB4E8BC6}" srcOrd="0" destOrd="0" presId="urn:microsoft.com/office/officeart/2005/8/layout/hierarchy3"/>
    <dgm:cxn modelId="{53F8B4A5-7F64-48CF-AFF4-81FAF22DBD21}" srcId="{0020E8C5-3A63-4A7D-B6B3-A6AD16F3EC60}" destId="{0428D3C0-6D65-41AC-94D3-CA390C9C0827}" srcOrd="0" destOrd="0" parTransId="{D272A63A-AB82-4DFE-9D3A-32143DA56D42}" sibTransId="{37FD3A8A-351E-400A-95E9-7DD9EEBA0675}"/>
    <dgm:cxn modelId="{F0FA2BAC-0D96-47C0-8C11-1E0C81857A7B}" srcId="{01B7CC87-C9BA-488F-91B9-944729991087}" destId="{FE3A67A0-648A-47E3-BC9A-D65CE930C5D6}" srcOrd="1" destOrd="0" parTransId="{7D82B256-9041-4A56-BB87-63FDD40EA42F}" sibTransId="{0D0DDF26-0401-4FBC-938C-634011AF4C36}"/>
    <dgm:cxn modelId="{E65092BA-10BB-4F9D-B812-696781FD08C2}" type="presOf" srcId="{82C8CC48-702D-454A-8535-B32CC46735CB}" destId="{4987D9E6-BD18-4BB6-A43C-AE8F9771151B}" srcOrd="0" destOrd="0" presId="urn:microsoft.com/office/officeart/2005/8/layout/hierarchy3"/>
    <dgm:cxn modelId="{EE54DFD3-74F1-4255-B07E-4DC23D23AFB9}" type="presOf" srcId="{A7800DBB-F069-43C4-BB76-F3E97577DD87}" destId="{2C1473EA-1715-4003-B9FF-3604E25D34ED}" srcOrd="1" destOrd="0" presId="urn:microsoft.com/office/officeart/2005/8/layout/hierarchy3"/>
    <dgm:cxn modelId="{7C9116D6-DCB7-4CDE-985C-09C2B225C503}" type="presOf" srcId="{0020E8C5-3A63-4A7D-B6B3-A6AD16F3EC60}" destId="{231CA8B0-8757-4A1E-8142-8BE6B58D2FB0}" srcOrd="1" destOrd="0" presId="urn:microsoft.com/office/officeart/2005/8/layout/hierarchy3"/>
    <dgm:cxn modelId="{6B5DB2E1-E215-4128-BAE3-5EDCB3E6566F}" type="presOf" srcId="{0099D245-6D7E-4284-9FAB-24EF31258A42}" destId="{E6306C99-041D-448F-8872-98313A946C30}" srcOrd="0" destOrd="0" presId="urn:microsoft.com/office/officeart/2005/8/layout/hierarchy3"/>
    <dgm:cxn modelId="{6E858DE7-A685-482E-9173-A2D6A450B8F5}" type="presOf" srcId="{E84387F5-274E-47DF-80B0-C68C3AC0D5A1}" destId="{B80CE638-E8AD-4AEC-99FC-3738BA6DF4A9}" srcOrd="0" destOrd="0" presId="urn:microsoft.com/office/officeart/2005/8/layout/hierarchy3"/>
    <dgm:cxn modelId="{3F9057E8-2DD8-445C-88DD-EDCECE13CA06}" srcId="{E84387F5-274E-47DF-80B0-C68C3AC0D5A1}" destId="{01B7CC87-C9BA-488F-91B9-944729991087}" srcOrd="1" destOrd="0" parTransId="{7C4AE8F0-0DE9-4176-AC1C-2B3E467E6B77}" sibTransId="{C2313F30-5AA8-4A44-84F2-61B23F9D28C3}"/>
    <dgm:cxn modelId="{4E9404F0-4E85-485E-AB0A-438D3E47C0F4}" type="presOf" srcId="{7D82B256-9041-4A56-BB87-63FDD40EA42F}" destId="{8095D1F3-396F-42D5-9F90-983C7DEAE36F}" srcOrd="0" destOrd="0" presId="urn:microsoft.com/office/officeart/2005/8/layout/hierarchy3"/>
    <dgm:cxn modelId="{7DDC27FB-40AC-404B-B7C0-2D6B2BE6F8D2}" type="presOf" srcId="{C8DA6657-B3BF-49C0-BF2B-1C3B7B84BF39}" destId="{C083BB46-0A93-4212-8C76-C3BF834DEBB3}" srcOrd="0" destOrd="0" presId="urn:microsoft.com/office/officeart/2005/8/layout/hierarchy3"/>
    <dgm:cxn modelId="{13C003FC-25F5-4E3D-9532-2E655788FBF0}" type="presOf" srcId="{D272A63A-AB82-4DFE-9D3A-32143DA56D42}" destId="{A580C2AC-8429-4D02-A52B-841367B05D72}" srcOrd="0" destOrd="0" presId="urn:microsoft.com/office/officeart/2005/8/layout/hierarchy3"/>
    <dgm:cxn modelId="{5F667BFD-671F-47AF-80A3-852847120E4B}" type="presOf" srcId="{C9D5587C-8C89-4169-ACE5-97EBC623D444}" destId="{0313005F-BDA4-41CC-ADB9-86C26017D365}" srcOrd="0" destOrd="0" presId="urn:microsoft.com/office/officeart/2005/8/layout/hierarchy3"/>
    <dgm:cxn modelId="{D9E1F38A-654D-42FA-9FCD-EC0B11044E4C}" type="presParOf" srcId="{B80CE638-E8AD-4AEC-99FC-3738BA6DF4A9}" destId="{2A1BD883-ED7B-40D2-BDDE-967712137DD9}" srcOrd="0" destOrd="0" presId="urn:microsoft.com/office/officeart/2005/8/layout/hierarchy3"/>
    <dgm:cxn modelId="{04D757F7-9396-4649-82B6-9E8EE52824FD}" type="presParOf" srcId="{2A1BD883-ED7B-40D2-BDDE-967712137DD9}" destId="{21F1B61E-7400-4CA3-8748-39BD596F280E}" srcOrd="0" destOrd="0" presId="urn:microsoft.com/office/officeart/2005/8/layout/hierarchy3"/>
    <dgm:cxn modelId="{4A3025C7-CA0A-4CFE-B633-71BA10A38273}" type="presParOf" srcId="{21F1B61E-7400-4CA3-8748-39BD596F280E}" destId="{008C7106-B5CF-4561-B150-510E568DF453}" srcOrd="0" destOrd="0" presId="urn:microsoft.com/office/officeart/2005/8/layout/hierarchy3"/>
    <dgm:cxn modelId="{EDC64197-D8D3-474A-AFAE-488D7A988D86}" type="presParOf" srcId="{21F1B61E-7400-4CA3-8748-39BD596F280E}" destId="{2C1473EA-1715-4003-B9FF-3604E25D34ED}" srcOrd="1" destOrd="0" presId="urn:microsoft.com/office/officeart/2005/8/layout/hierarchy3"/>
    <dgm:cxn modelId="{4A48101C-00B6-4760-9561-AB48C462CBC9}" type="presParOf" srcId="{2A1BD883-ED7B-40D2-BDDE-967712137DD9}" destId="{622E189E-7D67-4315-947C-54E3E2476C39}" srcOrd="1" destOrd="0" presId="urn:microsoft.com/office/officeart/2005/8/layout/hierarchy3"/>
    <dgm:cxn modelId="{B4AD821A-B487-4222-A243-5649FEA34700}" type="presParOf" srcId="{622E189E-7D67-4315-947C-54E3E2476C39}" destId="{0313005F-BDA4-41CC-ADB9-86C26017D365}" srcOrd="0" destOrd="0" presId="urn:microsoft.com/office/officeart/2005/8/layout/hierarchy3"/>
    <dgm:cxn modelId="{3B685E59-7B2D-454A-86FF-7676077E0306}" type="presParOf" srcId="{622E189E-7D67-4315-947C-54E3E2476C39}" destId="{4987D9E6-BD18-4BB6-A43C-AE8F9771151B}" srcOrd="1" destOrd="0" presId="urn:microsoft.com/office/officeart/2005/8/layout/hierarchy3"/>
    <dgm:cxn modelId="{6733BECC-DE6B-4F22-8CAD-217E7B3D1931}" type="presParOf" srcId="{B80CE638-E8AD-4AEC-99FC-3738BA6DF4A9}" destId="{6A9F1083-9264-4961-B7C6-71FE8FF192EB}" srcOrd="1" destOrd="0" presId="urn:microsoft.com/office/officeart/2005/8/layout/hierarchy3"/>
    <dgm:cxn modelId="{43CF9C3E-1794-48AB-945B-325B1ADFC48D}" type="presParOf" srcId="{6A9F1083-9264-4961-B7C6-71FE8FF192EB}" destId="{61022A7B-8BE9-43B8-9CFF-3F7FE5B17100}" srcOrd="0" destOrd="0" presId="urn:microsoft.com/office/officeart/2005/8/layout/hierarchy3"/>
    <dgm:cxn modelId="{79DBEEB9-D802-4D56-A607-8D430B07C937}" type="presParOf" srcId="{61022A7B-8BE9-43B8-9CFF-3F7FE5B17100}" destId="{B48E7320-55AA-404B-B7B8-D241F66E3DBA}" srcOrd="0" destOrd="0" presId="urn:microsoft.com/office/officeart/2005/8/layout/hierarchy3"/>
    <dgm:cxn modelId="{716C7C9D-4FFB-42F2-BBBA-FEF938EDB9FA}" type="presParOf" srcId="{61022A7B-8BE9-43B8-9CFF-3F7FE5B17100}" destId="{60CFC5C8-E59F-4DAC-91E1-D32769538441}" srcOrd="1" destOrd="0" presId="urn:microsoft.com/office/officeart/2005/8/layout/hierarchy3"/>
    <dgm:cxn modelId="{03A7F3B1-AB26-4C09-817C-11073FDAA9CF}" type="presParOf" srcId="{6A9F1083-9264-4961-B7C6-71FE8FF192EB}" destId="{366EDC57-837A-40A1-8923-08637536B4A2}" srcOrd="1" destOrd="0" presId="urn:microsoft.com/office/officeart/2005/8/layout/hierarchy3"/>
    <dgm:cxn modelId="{2DD6E928-0BD4-4C44-84A4-F4DD61E4E786}" type="presParOf" srcId="{366EDC57-837A-40A1-8923-08637536B4A2}" destId="{E6306C99-041D-448F-8872-98313A946C30}" srcOrd="0" destOrd="0" presId="urn:microsoft.com/office/officeart/2005/8/layout/hierarchy3"/>
    <dgm:cxn modelId="{8EC0D9A0-F172-4A1E-9944-40EBC76B6DB8}" type="presParOf" srcId="{366EDC57-837A-40A1-8923-08637536B4A2}" destId="{C083BB46-0A93-4212-8C76-C3BF834DEBB3}" srcOrd="1" destOrd="0" presId="urn:microsoft.com/office/officeart/2005/8/layout/hierarchy3"/>
    <dgm:cxn modelId="{69A0A50C-8C4E-4354-AAD2-4685F19EB0D0}" type="presParOf" srcId="{366EDC57-837A-40A1-8923-08637536B4A2}" destId="{8095D1F3-396F-42D5-9F90-983C7DEAE36F}" srcOrd="2" destOrd="0" presId="urn:microsoft.com/office/officeart/2005/8/layout/hierarchy3"/>
    <dgm:cxn modelId="{72D3842F-3994-47A4-AAFE-0F9E806381A4}" type="presParOf" srcId="{366EDC57-837A-40A1-8923-08637536B4A2}" destId="{6F0AAA9F-A12C-45E6-9B78-313EB84B7F05}" srcOrd="3" destOrd="0" presId="urn:microsoft.com/office/officeart/2005/8/layout/hierarchy3"/>
    <dgm:cxn modelId="{D0A4CA09-BD07-4031-84E1-08903B9439BC}" type="presParOf" srcId="{B80CE638-E8AD-4AEC-99FC-3738BA6DF4A9}" destId="{649D5B6A-849F-42FD-A41B-C03952A55BB5}" srcOrd="2" destOrd="0" presId="urn:microsoft.com/office/officeart/2005/8/layout/hierarchy3"/>
    <dgm:cxn modelId="{E7C26280-7B20-4865-B278-7839A2B02B5E}" type="presParOf" srcId="{649D5B6A-849F-42FD-A41B-C03952A55BB5}" destId="{E8C3C09A-AA73-459F-B101-ACEEF4D16C3F}" srcOrd="0" destOrd="0" presId="urn:microsoft.com/office/officeart/2005/8/layout/hierarchy3"/>
    <dgm:cxn modelId="{DB34E38C-8366-4302-903E-E9020FBF0930}" type="presParOf" srcId="{E8C3C09A-AA73-459F-B101-ACEEF4D16C3F}" destId="{54D82175-1A10-4EE9-A22C-B911BB4E8BC6}" srcOrd="0" destOrd="0" presId="urn:microsoft.com/office/officeart/2005/8/layout/hierarchy3"/>
    <dgm:cxn modelId="{5C092E87-5F65-4494-A94E-493D76979491}" type="presParOf" srcId="{E8C3C09A-AA73-459F-B101-ACEEF4D16C3F}" destId="{231CA8B0-8757-4A1E-8142-8BE6B58D2FB0}" srcOrd="1" destOrd="0" presId="urn:microsoft.com/office/officeart/2005/8/layout/hierarchy3"/>
    <dgm:cxn modelId="{178EC130-50C3-4FCC-A8EA-9F49210ADE3A}" type="presParOf" srcId="{649D5B6A-849F-42FD-A41B-C03952A55BB5}" destId="{C6E83679-1A85-40D5-9147-F65C2A539C3A}" srcOrd="1" destOrd="0" presId="urn:microsoft.com/office/officeart/2005/8/layout/hierarchy3"/>
    <dgm:cxn modelId="{163E117B-5208-4662-8ACE-83486FC937D3}" type="presParOf" srcId="{C6E83679-1A85-40D5-9147-F65C2A539C3A}" destId="{A580C2AC-8429-4D02-A52B-841367B05D72}" srcOrd="0" destOrd="0" presId="urn:microsoft.com/office/officeart/2005/8/layout/hierarchy3"/>
    <dgm:cxn modelId="{4423F625-4EFA-485C-8687-9E6D90B50A3F}" type="presParOf" srcId="{C6E83679-1A85-40D5-9147-F65C2A539C3A}" destId="{8C92AC2A-AE95-4B49-809E-FD31B567240F}"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0D963B-9875-4789-8631-61134E778403}" type="doc">
      <dgm:prSet loTypeId="urn:microsoft.com/office/officeart/2005/8/layout/equation2" loCatId="process" qsTypeId="urn:microsoft.com/office/officeart/2005/8/quickstyle/simple1" qsCatId="simple" csTypeId="urn:microsoft.com/office/officeart/2005/8/colors/accent0_3" csCatId="mainScheme" phldr="1"/>
      <dgm:spPr/>
    </dgm:pt>
    <dgm:pt modelId="{5896B17B-2B91-4AF3-A8EC-354E0FE03D96}">
      <dgm:prSet phldrT="[Text]" custT="1"/>
      <dgm:spPr>
        <a:solidFill>
          <a:schemeClr val="accent1"/>
        </a:solidFill>
      </dgm:spPr>
      <dgm:t>
        <a:bodyPr/>
        <a:lstStyle/>
        <a:p>
          <a:r>
            <a:rPr lang="ar-EG" sz="1600" b="1" dirty="0">
              <a:solidFill>
                <a:schemeClr val="tx1"/>
              </a:solidFill>
              <a:latin typeface="Alexandria" pitchFamily="2" charset="-78"/>
              <a:cs typeface="Alexandria" pitchFamily="2" charset="-78"/>
            </a:rPr>
            <a:t>متنازعون</a:t>
          </a:r>
          <a:endParaRPr lang="en-US" sz="1600" b="1" dirty="0">
            <a:solidFill>
              <a:schemeClr val="tx1"/>
            </a:solidFill>
            <a:latin typeface="Alexandria" pitchFamily="2" charset="-78"/>
            <a:cs typeface="Alexandria" pitchFamily="2" charset="-78"/>
          </a:endParaRPr>
        </a:p>
      </dgm:t>
    </dgm:pt>
    <dgm:pt modelId="{C0506FA2-2334-4763-925E-21F0F359AF07}" type="parTrans" cxnId="{238A0609-F2A2-4A8F-8081-732E7047A961}">
      <dgm:prSet/>
      <dgm:spPr/>
      <dgm:t>
        <a:bodyPr/>
        <a:lstStyle/>
        <a:p>
          <a:endParaRPr lang="en-US"/>
        </a:p>
      </dgm:t>
    </dgm:pt>
    <dgm:pt modelId="{AD0BFC71-1740-46AA-B6AC-4C8B4A6DD9DA}" type="sibTrans" cxnId="{238A0609-F2A2-4A8F-8081-732E7047A961}">
      <dgm:prSet/>
      <dgm:spPr>
        <a:solidFill>
          <a:schemeClr val="tx1"/>
        </a:solidFill>
      </dgm:spPr>
      <dgm:t>
        <a:bodyPr/>
        <a:lstStyle/>
        <a:p>
          <a:endParaRPr lang="en-US"/>
        </a:p>
      </dgm:t>
    </dgm:pt>
    <dgm:pt modelId="{65EA7B76-D95A-4541-86BC-8137F426949C}">
      <dgm:prSet phldrT="[Text]" custT="1"/>
      <dgm:spPr>
        <a:solidFill>
          <a:schemeClr val="accent1"/>
        </a:solidFill>
      </dgm:spPr>
      <dgm:t>
        <a:bodyPr/>
        <a:lstStyle/>
        <a:p>
          <a:r>
            <a:rPr lang="ar-EG" sz="1600" b="1" dirty="0">
              <a:solidFill>
                <a:schemeClr val="tx1"/>
              </a:solidFill>
              <a:latin typeface="Alexandria" pitchFamily="2" charset="-78"/>
              <a:cs typeface="Alexandria" pitchFamily="2" charset="-78"/>
            </a:rPr>
            <a:t>متنازعون</a:t>
          </a:r>
          <a:endParaRPr lang="en-US" sz="1600" b="1" dirty="0">
            <a:solidFill>
              <a:schemeClr val="tx1"/>
            </a:solidFill>
            <a:latin typeface="Alexandria" pitchFamily="2" charset="-78"/>
            <a:cs typeface="Alexandria" pitchFamily="2" charset="-78"/>
          </a:endParaRPr>
        </a:p>
      </dgm:t>
    </dgm:pt>
    <dgm:pt modelId="{FDDCD1D9-E96D-457E-9578-385CD30DD5E2}" type="parTrans" cxnId="{F576DBB2-380E-46F3-95BF-9B436643FA2F}">
      <dgm:prSet/>
      <dgm:spPr/>
      <dgm:t>
        <a:bodyPr/>
        <a:lstStyle/>
        <a:p>
          <a:endParaRPr lang="en-US"/>
        </a:p>
      </dgm:t>
    </dgm:pt>
    <dgm:pt modelId="{DBC0EBB6-0080-415C-9AD2-0E6726BA86E1}" type="sibTrans" cxnId="{F576DBB2-380E-46F3-95BF-9B436643FA2F}">
      <dgm:prSet/>
      <dgm:spPr>
        <a:solidFill>
          <a:schemeClr val="tx1"/>
        </a:solidFill>
      </dgm:spPr>
      <dgm:t>
        <a:bodyPr/>
        <a:lstStyle/>
        <a:p>
          <a:endParaRPr lang="en-US"/>
        </a:p>
      </dgm:t>
    </dgm:pt>
    <dgm:pt modelId="{5458224E-9244-43C8-BEB4-594A9FC40933}">
      <dgm:prSet phldrT="[Text]" custT="1"/>
      <dgm:spPr>
        <a:solidFill>
          <a:schemeClr val="accent1"/>
        </a:solidFill>
      </dgm:spPr>
      <dgm:t>
        <a:bodyPr/>
        <a:lstStyle/>
        <a:p>
          <a:r>
            <a:rPr lang="ar-EG" sz="1800" dirty="0">
              <a:solidFill>
                <a:schemeClr val="tx1"/>
              </a:solidFill>
              <a:latin typeface="Alexandria" pitchFamily="2" charset="-78"/>
              <a:cs typeface="Alexandria" pitchFamily="2" charset="-78"/>
            </a:rPr>
            <a:t>الهدف </a:t>
          </a:r>
          <a:endParaRPr lang="ar-EG" sz="1800" b="1" dirty="0">
            <a:solidFill>
              <a:schemeClr val="tx1"/>
            </a:solidFill>
            <a:latin typeface="Alexandria" pitchFamily="2" charset="-78"/>
            <a:cs typeface="Alexandria" pitchFamily="2" charset="-78"/>
          </a:endParaRPr>
        </a:p>
        <a:p>
          <a:r>
            <a:rPr lang="ar-EG" sz="1800" b="1" dirty="0">
              <a:solidFill>
                <a:schemeClr val="tx1"/>
              </a:solidFill>
              <a:latin typeface="Alexandria" pitchFamily="2" charset="-78"/>
              <a:cs typeface="Alexandria" pitchFamily="2" charset="-78"/>
            </a:rPr>
            <a:t>(حل النزاع) </a:t>
          </a:r>
        </a:p>
      </dgm:t>
    </dgm:pt>
    <dgm:pt modelId="{072EFB59-E7C5-436A-A968-10571292DA14}" type="sibTrans" cxnId="{BA8ACA68-C2E7-4188-A785-8CD802686DE2}">
      <dgm:prSet/>
      <dgm:spPr/>
      <dgm:t>
        <a:bodyPr/>
        <a:lstStyle/>
        <a:p>
          <a:endParaRPr lang="en-US"/>
        </a:p>
      </dgm:t>
    </dgm:pt>
    <dgm:pt modelId="{75F84346-3AFE-4C4D-B3AB-CCA780FE7F1C}" type="parTrans" cxnId="{BA8ACA68-C2E7-4188-A785-8CD802686DE2}">
      <dgm:prSet/>
      <dgm:spPr/>
      <dgm:t>
        <a:bodyPr/>
        <a:lstStyle/>
        <a:p>
          <a:endParaRPr lang="en-US"/>
        </a:p>
      </dgm:t>
    </dgm:pt>
    <dgm:pt modelId="{723D1969-C0EC-4D29-8662-8A001EB87374}" type="pres">
      <dgm:prSet presAssocID="{380D963B-9875-4789-8631-61134E778403}" presName="Name0" presStyleCnt="0">
        <dgm:presLayoutVars>
          <dgm:dir/>
          <dgm:resizeHandles val="exact"/>
        </dgm:presLayoutVars>
      </dgm:prSet>
      <dgm:spPr/>
    </dgm:pt>
    <dgm:pt modelId="{0E803F29-3266-44CD-92A5-36073382152B}" type="pres">
      <dgm:prSet presAssocID="{380D963B-9875-4789-8631-61134E778403}" presName="vNodes" presStyleCnt="0"/>
      <dgm:spPr/>
    </dgm:pt>
    <dgm:pt modelId="{4B0DBBB4-21DA-436F-829C-0AA62237B700}" type="pres">
      <dgm:prSet presAssocID="{5896B17B-2B91-4AF3-A8EC-354E0FE03D96}" presName="node" presStyleLbl="node1" presStyleIdx="0" presStyleCnt="3" custScaleX="120402">
        <dgm:presLayoutVars>
          <dgm:bulletEnabled val="1"/>
        </dgm:presLayoutVars>
      </dgm:prSet>
      <dgm:spPr/>
    </dgm:pt>
    <dgm:pt modelId="{86517C30-0679-4316-A843-4A99EC7CAF3B}" type="pres">
      <dgm:prSet presAssocID="{AD0BFC71-1740-46AA-B6AC-4C8B4A6DD9DA}" presName="spacerT" presStyleCnt="0"/>
      <dgm:spPr/>
    </dgm:pt>
    <dgm:pt modelId="{B4A55508-06C5-469A-86FC-F6A04F8CC431}" type="pres">
      <dgm:prSet presAssocID="{AD0BFC71-1740-46AA-B6AC-4C8B4A6DD9DA}" presName="sibTrans" presStyleLbl="sibTrans2D1" presStyleIdx="0" presStyleCnt="2"/>
      <dgm:spPr/>
    </dgm:pt>
    <dgm:pt modelId="{F1E4F399-0B10-45A3-ABDD-6FB257AAF247}" type="pres">
      <dgm:prSet presAssocID="{AD0BFC71-1740-46AA-B6AC-4C8B4A6DD9DA}" presName="spacerB" presStyleCnt="0"/>
      <dgm:spPr/>
    </dgm:pt>
    <dgm:pt modelId="{B149D371-2F34-4538-98A9-BD5E448362D4}" type="pres">
      <dgm:prSet presAssocID="{65EA7B76-D95A-4541-86BC-8137F426949C}" presName="node" presStyleLbl="node1" presStyleIdx="1" presStyleCnt="3" custScaleX="134337">
        <dgm:presLayoutVars>
          <dgm:bulletEnabled val="1"/>
        </dgm:presLayoutVars>
      </dgm:prSet>
      <dgm:spPr/>
    </dgm:pt>
    <dgm:pt modelId="{FCA5347A-BA6D-49F1-BDF0-8D95F5446C32}" type="pres">
      <dgm:prSet presAssocID="{380D963B-9875-4789-8631-61134E778403}" presName="sibTransLast" presStyleLbl="sibTrans2D1" presStyleIdx="1" presStyleCnt="2" custScaleX="206884"/>
      <dgm:spPr/>
    </dgm:pt>
    <dgm:pt modelId="{CA8C7FBC-46DF-4DF4-B218-D1BDBD154065}" type="pres">
      <dgm:prSet presAssocID="{380D963B-9875-4789-8631-61134E778403}" presName="connectorText" presStyleLbl="sibTrans2D1" presStyleIdx="1" presStyleCnt="2"/>
      <dgm:spPr/>
    </dgm:pt>
    <dgm:pt modelId="{532D7DEA-24A3-4E5B-98A5-ED8C294DEC2D}" type="pres">
      <dgm:prSet presAssocID="{380D963B-9875-4789-8631-61134E778403}" presName="lastNode" presStyleLbl="node1" presStyleIdx="2" presStyleCnt="3" custScaleX="111906">
        <dgm:presLayoutVars>
          <dgm:bulletEnabled val="1"/>
        </dgm:presLayoutVars>
      </dgm:prSet>
      <dgm:spPr/>
    </dgm:pt>
  </dgm:ptLst>
  <dgm:cxnLst>
    <dgm:cxn modelId="{238A0609-F2A2-4A8F-8081-732E7047A961}" srcId="{380D963B-9875-4789-8631-61134E778403}" destId="{5896B17B-2B91-4AF3-A8EC-354E0FE03D96}" srcOrd="0" destOrd="0" parTransId="{C0506FA2-2334-4763-925E-21F0F359AF07}" sibTransId="{AD0BFC71-1740-46AA-B6AC-4C8B4A6DD9DA}"/>
    <dgm:cxn modelId="{E334701D-A301-4E82-A1B8-2EAFECEE8DA5}" type="presOf" srcId="{5896B17B-2B91-4AF3-A8EC-354E0FE03D96}" destId="{4B0DBBB4-21DA-436F-829C-0AA62237B700}" srcOrd="0" destOrd="0" presId="urn:microsoft.com/office/officeart/2005/8/layout/equation2"/>
    <dgm:cxn modelId="{93B83322-8D05-49A5-A7FD-E82CBDF4D2A9}" type="presOf" srcId="{380D963B-9875-4789-8631-61134E778403}" destId="{723D1969-C0EC-4D29-8662-8A001EB87374}" srcOrd="0" destOrd="0" presId="urn:microsoft.com/office/officeart/2005/8/layout/equation2"/>
    <dgm:cxn modelId="{40861A39-1B6D-4C28-A791-DECBA05DF20E}" type="presOf" srcId="{AD0BFC71-1740-46AA-B6AC-4C8B4A6DD9DA}" destId="{B4A55508-06C5-469A-86FC-F6A04F8CC431}" srcOrd="0" destOrd="0" presId="urn:microsoft.com/office/officeart/2005/8/layout/equation2"/>
    <dgm:cxn modelId="{BA8ACA68-C2E7-4188-A785-8CD802686DE2}" srcId="{380D963B-9875-4789-8631-61134E778403}" destId="{5458224E-9244-43C8-BEB4-594A9FC40933}" srcOrd="2" destOrd="0" parTransId="{75F84346-3AFE-4C4D-B3AB-CCA780FE7F1C}" sibTransId="{072EFB59-E7C5-436A-A968-10571292DA14}"/>
    <dgm:cxn modelId="{16D6B04E-973A-4D41-AF94-6F83AA6DC546}" type="presOf" srcId="{65EA7B76-D95A-4541-86BC-8137F426949C}" destId="{B149D371-2F34-4538-98A9-BD5E448362D4}" srcOrd="0" destOrd="0" presId="urn:microsoft.com/office/officeart/2005/8/layout/equation2"/>
    <dgm:cxn modelId="{880BF7AB-CE78-4A58-B80E-29738BEC688E}" type="presOf" srcId="{DBC0EBB6-0080-415C-9AD2-0E6726BA86E1}" destId="{CA8C7FBC-46DF-4DF4-B218-D1BDBD154065}" srcOrd="1" destOrd="0" presId="urn:microsoft.com/office/officeart/2005/8/layout/equation2"/>
    <dgm:cxn modelId="{F576DBB2-380E-46F3-95BF-9B436643FA2F}" srcId="{380D963B-9875-4789-8631-61134E778403}" destId="{65EA7B76-D95A-4541-86BC-8137F426949C}" srcOrd="1" destOrd="0" parTransId="{FDDCD1D9-E96D-457E-9578-385CD30DD5E2}" sibTransId="{DBC0EBB6-0080-415C-9AD2-0E6726BA86E1}"/>
    <dgm:cxn modelId="{86FD2CC1-18A5-4DFF-9D9A-34E79B1EB1A8}" type="presOf" srcId="{5458224E-9244-43C8-BEB4-594A9FC40933}" destId="{532D7DEA-24A3-4E5B-98A5-ED8C294DEC2D}" srcOrd="0" destOrd="0" presId="urn:microsoft.com/office/officeart/2005/8/layout/equation2"/>
    <dgm:cxn modelId="{B65947F9-5E3C-4673-B4AA-6E141DA4C55B}" type="presOf" srcId="{DBC0EBB6-0080-415C-9AD2-0E6726BA86E1}" destId="{FCA5347A-BA6D-49F1-BDF0-8D95F5446C32}" srcOrd="0" destOrd="0" presId="urn:microsoft.com/office/officeart/2005/8/layout/equation2"/>
    <dgm:cxn modelId="{4C8A5DFE-9C11-4258-98E3-17FF8379F458}" type="presParOf" srcId="{723D1969-C0EC-4D29-8662-8A001EB87374}" destId="{0E803F29-3266-44CD-92A5-36073382152B}" srcOrd="0" destOrd="0" presId="urn:microsoft.com/office/officeart/2005/8/layout/equation2"/>
    <dgm:cxn modelId="{EC91E0B0-BA75-438E-9813-5342369C1355}" type="presParOf" srcId="{0E803F29-3266-44CD-92A5-36073382152B}" destId="{4B0DBBB4-21DA-436F-829C-0AA62237B700}" srcOrd="0" destOrd="0" presId="urn:microsoft.com/office/officeart/2005/8/layout/equation2"/>
    <dgm:cxn modelId="{548B5D64-D672-445D-A2B1-51701D04DB60}" type="presParOf" srcId="{0E803F29-3266-44CD-92A5-36073382152B}" destId="{86517C30-0679-4316-A843-4A99EC7CAF3B}" srcOrd="1" destOrd="0" presId="urn:microsoft.com/office/officeart/2005/8/layout/equation2"/>
    <dgm:cxn modelId="{92E1E40F-0B3E-4DF1-B91C-67FFC5B790E9}" type="presParOf" srcId="{0E803F29-3266-44CD-92A5-36073382152B}" destId="{B4A55508-06C5-469A-86FC-F6A04F8CC431}" srcOrd="2" destOrd="0" presId="urn:microsoft.com/office/officeart/2005/8/layout/equation2"/>
    <dgm:cxn modelId="{16CDB28F-8D82-49D4-BF11-9D5CB103500D}" type="presParOf" srcId="{0E803F29-3266-44CD-92A5-36073382152B}" destId="{F1E4F399-0B10-45A3-ABDD-6FB257AAF247}" srcOrd="3" destOrd="0" presId="urn:microsoft.com/office/officeart/2005/8/layout/equation2"/>
    <dgm:cxn modelId="{0E5CC8A3-E873-4FB5-8771-2BA2C0D59F12}" type="presParOf" srcId="{0E803F29-3266-44CD-92A5-36073382152B}" destId="{B149D371-2F34-4538-98A9-BD5E448362D4}" srcOrd="4" destOrd="0" presId="urn:microsoft.com/office/officeart/2005/8/layout/equation2"/>
    <dgm:cxn modelId="{F575C385-00E7-42A6-BBC3-7E03617E7646}" type="presParOf" srcId="{723D1969-C0EC-4D29-8662-8A001EB87374}" destId="{FCA5347A-BA6D-49F1-BDF0-8D95F5446C32}" srcOrd="1" destOrd="0" presId="urn:microsoft.com/office/officeart/2005/8/layout/equation2"/>
    <dgm:cxn modelId="{A1D3B973-39B1-4B10-BA7C-996957FDA990}" type="presParOf" srcId="{FCA5347A-BA6D-49F1-BDF0-8D95F5446C32}" destId="{CA8C7FBC-46DF-4DF4-B218-D1BDBD154065}" srcOrd="0" destOrd="0" presId="urn:microsoft.com/office/officeart/2005/8/layout/equation2"/>
    <dgm:cxn modelId="{06C455AB-CE4C-4592-9C60-2DB7437D8918}" type="presParOf" srcId="{723D1969-C0EC-4D29-8662-8A001EB87374}" destId="{532D7DEA-24A3-4E5B-98A5-ED8C294DEC2D}"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68D014-B410-4B71-B75E-C2B8B056C693}" type="doc">
      <dgm:prSet loTypeId="urn:microsoft.com/office/officeart/2005/8/layout/target1" loCatId="relationship" qsTypeId="urn:microsoft.com/office/officeart/2005/8/quickstyle/simple1" qsCatId="simple" csTypeId="urn:microsoft.com/office/officeart/2005/8/colors/accent1_2" csCatId="accent1" phldr="1"/>
      <dgm:spPr/>
    </dgm:pt>
    <dgm:pt modelId="{E03D6DEA-1932-4799-A40F-A8A23017DEAB}">
      <dgm:prSet phldrT="[Text]" custT="1"/>
      <dgm:spPr/>
      <dgm:t>
        <a:bodyPr/>
        <a:lstStyle/>
        <a:p>
          <a:pPr algn="ctr"/>
          <a:r>
            <a:rPr lang="ar-EG" sz="1600" b="1" dirty="0">
              <a:latin typeface="Alexandria" pitchFamily="2" charset="-78"/>
              <a:cs typeface="Alexandria" pitchFamily="2" charset="-78"/>
            </a:rPr>
            <a:t>بين الأفراد</a:t>
          </a:r>
          <a:endParaRPr lang="en-US" sz="1600" b="1" dirty="0">
            <a:latin typeface="Alexandria" pitchFamily="2" charset="-78"/>
            <a:cs typeface="Alexandria" pitchFamily="2" charset="-78"/>
          </a:endParaRPr>
        </a:p>
      </dgm:t>
    </dgm:pt>
    <dgm:pt modelId="{60A734E5-AAA1-406A-871D-78FD59EDB3E6}" type="parTrans" cxnId="{EB60682D-5DC4-48B8-AB3F-AAF82C3A341F}">
      <dgm:prSet/>
      <dgm:spPr/>
      <dgm:t>
        <a:bodyPr/>
        <a:lstStyle/>
        <a:p>
          <a:endParaRPr lang="en-US"/>
        </a:p>
      </dgm:t>
    </dgm:pt>
    <dgm:pt modelId="{8E856B76-BB28-4D12-8DB6-80907B9A13EF}" type="sibTrans" cxnId="{EB60682D-5DC4-48B8-AB3F-AAF82C3A341F}">
      <dgm:prSet/>
      <dgm:spPr/>
      <dgm:t>
        <a:bodyPr/>
        <a:lstStyle/>
        <a:p>
          <a:endParaRPr lang="en-US"/>
        </a:p>
      </dgm:t>
    </dgm:pt>
    <dgm:pt modelId="{2C11E5A6-10D9-481C-B98E-8A16EA044FFF}">
      <dgm:prSet phldrT="[Text]" custT="1"/>
      <dgm:spPr/>
      <dgm:t>
        <a:bodyPr/>
        <a:lstStyle/>
        <a:p>
          <a:pPr algn="ctr"/>
          <a:r>
            <a:rPr lang="ar-EG" sz="1600" b="1" dirty="0">
              <a:latin typeface="Alexandria" pitchFamily="2" charset="-78"/>
              <a:cs typeface="Alexandria" pitchFamily="2" charset="-78"/>
            </a:rPr>
            <a:t>بين الجماعات</a:t>
          </a:r>
          <a:endParaRPr lang="en-US" sz="1600" b="1" dirty="0">
            <a:latin typeface="Alexandria" pitchFamily="2" charset="-78"/>
            <a:cs typeface="Alexandria" pitchFamily="2" charset="-78"/>
          </a:endParaRPr>
        </a:p>
      </dgm:t>
    </dgm:pt>
    <dgm:pt modelId="{8B005ED2-4A00-493C-91CE-FAD4C683C05C}" type="parTrans" cxnId="{50B196BF-D739-419B-AB71-390A5BC42B2E}">
      <dgm:prSet/>
      <dgm:spPr/>
      <dgm:t>
        <a:bodyPr/>
        <a:lstStyle/>
        <a:p>
          <a:endParaRPr lang="en-US"/>
        </a:p>
      </dgm:t>
    </dgm:pt>
    <dgm:pt modelId="{BD53B565-1667-4E3E-B408-0D6045966EB2}" type="sibTrans" cxnId="{50B196BF-D739-419B-AB71-390A5BC42B2E}">
      <dgm:prSet/>
      <dgm:spPr/>
      <dgm:t>
        <a:bodyPr/>
        <a:lstStyle/>
        <a:p>
          <a:endParaRPr lang="en-US"/>
        </a:p>
      </dgm:t>
    </dgm:pt>
    <dgm:pt modelId="{A6B3B7A2-20A7-491D-8780-973B26F0D0FE}">
      <dgm:prSet phldrT="[Text]" custT="1"/>
      <dgm:spPr/>
      <dgm:t>
        <a:bodyPr/>
        <a:lstStyle/>
        <a:p>
          <a:pPr algn="ctr"/>
          <a:r>
            <a:rPr lang="ar-EG" sz="1600" b="1" dirty="0">
              <a:latin typeface="Alexandria" pitchFamily="2" charset="-78"/>
              <a:cs typeface="Alexandria" pitchFamily="2" charset="-78"/>
            </a:rPr>
            <a:t>بين المؤسسات</a:t>
          </a:r>
          <a:endParaRPr lang="en-US" sz="1600" b="1" dirty="0">
            <a:latin typeface="Alexandria" pitchFamily="2" charset="-78"/>
            <a:cs typeface="Alexandria" pitchFamily="2" charset="-78"/>
          </a:endParaRPr>
        </a:p>
      </dgm:t>
    </dgm:pt>
    <dgm:pt modelId="{9C47B389-E066-450A-A614-2B23694500C6}" type="parTrans" cxnId="{6A1C0D56-E528-472A-9DF4-96A90EE91929}">
      <dgm:prSet/>
      <dgm:spPr/>
      <dgm:t>
        <a:bodyPr/>
        <a:lstStyle/>
        <a:p>
          <a:endParaRPr lang="en-US"/>
        </a:p>
      </dgm:t>
    </dgm:pt>
    <dgm:pt modelId="{DE9D08B7-550A-4576-B720-092D981D956D}" type="sibTrans" cxnId="{6A1C0D56-E528-472A-9DF4-96A90EE91929}">
      <dgm:prSet/>
      <dgm:spPr/>
      <dgm:t>
        <a:bodyPr/>
        <a:lstStyle/>
        <a:p>
          <a:endParaRPr lang="en-US"/>
        </a:p>
      </dgm:t>
    </dgm:pt>
    <dgm:pt modelId="{7F38D4E0-321B-4C58-B245-6D03C54A1E2F}">
      <dgm:prSet custT="1"/>
      <dgm:spPr/>
      <dgm:t>
        <a:bodyPr/>
        <a:lstStyle/>
        <a:p>
          <a:pPr algn="ctr"/>
          <a:endParaRPr lang="en-US" sz="1600" b="1" dirty="0">
            <a:latin typeface="Alexandria" pitchFamily="2" charset="-78"/>
            <a:cs typeface="Alexandria" pitchFamily="2" charset="-78"/>
          </a:endParaRPr>
        </a:p>
      </dgm:t>
    </dgm:pt>
    <dgm:pt modelId="{4DDD5918-92D2-4130-98FE-F972088CDD66}" type="parTrans" cxnId="{B260A5A5-C469-4521-A957-8271DF97B87B}">
      <dgm:prSet/>
      <dgm:spPr/>
      <dgm:t>
        <a:bodyPr/>
        <a:lstStyle/>
        <a:p>
          <a:endParaRPr lang="en-US"/>
        </a:p>
      </dgm:t>
    </dgm:pt>
    <dgm:pt modelId="{41B4AA36-2489-468C-B92D-B265B9C23470}" type="sibTrans" cxnId="{B260A5A5-C469-4521-A957-8271DF97B87B}">
      <dgm:prSet/>
      <dgm:spPr/>
      <dgm:t>
        <a:bodyPr/>
        <a:lstStyle/>
        <a:p>
          <a:endParaRPr lang="en-US"/>
        </a:p>
      </dgm:t>
    </dgm:pt>
    <dgm:pt modelId="{3EC42A05-247C-4187-B2E5-A2BFDCF5CD9C}" type="pres">
      <dgm:prSet presAssocID="{5468D014-B410-4B71-B75E-C2B8B056C693}" presName="composite" presStyleCnt="0">
        <dgm:presLayoutVars>
          <dgm:chMax val="5"/>
          <dgm:dir/>
          <dgm:resizeHandles val="exact"/>
        </dgm:presLayoutVars>
      </dgm:prSet>
      <dgm:spPr/>
    </dgm:pt>
    <dgm:pt modelId="{C957219E-938A-4129-9272-635ECC3B7454}" type="pres">
      <dgm:prSet presAssocID="{E03D6DEA-1932-4799-A40F-A8A23017DEAB}" presName="circle1" presStyleLbl="lnNode1" presStyleIdx="0" presStyleCnt="4"/>
      <dgm:spPr>
        <a:solidFill>
          <a:schemeClr val="accent1">
            <a:lumMod val="50000"/>
          </a:schemeClr>
        </a:solidFill>
      </dgm:spPr>
    </dgm:pt>
    <dgm:pt modelId="{7922F0B4-075D-4A6B-8DDE-A3CD43F63581}" type="pres">
      <dgm:prSet presAssocID="{E03D6DEA-1932-4799-A40F-A8A23017DEAB}" presName="text1" presStyleLbl="revTx" presStyleIdx="0" presStyleCnt="4" custScaleX="183917">
        <dgm:presLayoutVars>
          <dgm:bulletEnabled val="1"/>
        </dgm:presLayoutVars>
      </dgm:prSet>
      <dgm:spPr/>
    </dgm:pt>
    <dgm:pt modelId="{72EF8BCB-5FFA-4225-8FE7-07409AC7B417}" type="pres">
      <dgm:prSet presAssocID="{E03D6DEA-1932-4799-A40F-A8A23017DEAB}" presName="line1" presStyleLbl="callout" presStyleIdx="0" presStyleCnt="8"/>
      <dgm:spPr>
        <a:ln>
          <a:solidFill>
            <a:schemeClr val="tx1"/>
          </a:solidFill>
        </a:ln>
      </dgm:spPr>
    </dgm:pt>
    <dgm:pt modelId="{F10F5414-F272-4A81-8BE6-D93AC1E7130A}" type="pres">
      <dgm:prSet presAssocID="{E03D6DEA-1932-4799-A40F-A8A23017DEAB}" presName="d1" presStyleLbl="callout" presStyleIdx="1" presStyleCnt="8"/>
      <dgm:spPr>
        <a:ln>
          <a:solidFill>
            <a:schemeClr val="tx1"/>
          </a:solidFill>
        </a:ln>
      </dgm:spPr>
    </dgm:pt>
    <dgm:pt modelId="{A88FB1A0-EC6B-412D-A5BE-4C762332D6CF}" type="pres">
      <dgm:prSet presAssocID="{2C11E5A6-10D9-481C-B98E-8A16EA044FFF}" presName="circle2" presStyleLbl="lnNode1" presStyleIdx="1" presStyleCnt="4"/>
      <dgm:spPr>
        <a:solidFill>
          <a:schemeClr val="accent1">
            <a:lumMod val="60000"/>
            <a:lumOff val="40000"/>
          </a:schemeClr>
        </a:solidFill>
      </dgm:spPr>
    </dgm:pt>
    <dgm:pt modelId="{40AC1825-1928-4643-8ABC-47FC7D968B65}" type="pres">
      <dgm:prSet presAssocID="{2C11E5A6-10D9-481C-B98E-8A16EA044FFF}" presName="text2" presStyleLbl="revTx" presStyleIdx="1" presStyleCnt="4" custScaleX="173162">
        <dgm:presLayoutVars>
          <dgm:bulletEnabled val="1"/>
        </dgm:presLayoutVars>
      </dgm:prSet>
      <dgm:spPr/>
    </dgm:pt>
    <dgm:pt modelId="{B1DA6600-211D-4458-8F3B-C01157CF15D0}" type="pres">
      <dgm:prSet presAssocID="{2C11E5A6-10D9-481C-B98E-8A16EA044FFF}" presName="line2" presStyleLbl="callout" presStyleIdx="2" presStyleCnt="8"/>
      <dgm:spPr>
        <a:ln>
          <a:solidFill>
            <a:schemeClr val="tx1"/>
          </a:solidFill>
        </a:ln>
      </dgm:spPr>
    </dgm:pt>
    <dgm:pt modelId="{86E87D79-3693-409F-B01D-CC4E7F6C7B20}" type="pres">
      <dgm:prSet presAssocID="{2C11E5A6-10D9-481C-B98E-8A16EA044FFF}" presName="d2" presStyleLbl="callout" presStyleIdx="3" presStyleCnt="8"/>
      <dgm:spPr>
        <a:ln>
          <a:solidFill>
            <a:schemeClr val="tx1"/>
          </a:solidFill>
        </a:ln>
      </dgm:spPr>
    </dgm:pt>
    <dgm:pt modelId="{65284539-A1F2-4AE9-BB4E-91A22DC008F7}" type="pres">
      <dgm:prSet presAssocID="{A6B3B7A2-20A7-491D-8780-973B26F0D0FE}" presName="circle3" presStyleLbl="lnNode1" presStyleIdx="2" presStyleCnt="4"/>
      <dgm:spPr>
        <a:solidFill>
          <a:schemeClr val="accent1">
            <a:lumMod val="20000"/>
            <a:lumOff val="80000"/>
          </a:schemeClr>
        </a:solidFill>
      </dgm:spPr>
    </dgm:pt>
    <dgm:pt modelId="{C118C876-45CC-4BF8-B0E6-AF94E878EBB3}" type="pres">
      <dgm:prSet presAssocID="{A6B3B7A2-20A7-491D-8780-973B26F0D0FE}" presName="text3" presStyleLbl="revTx" presStyleIdx="2" presStyleCnt="4" custScaleX="214295">
        <dgm:presLayoutVars>
          <dgm:bulletEnabled val="1"/>
        </dgm:presLayoutVars>
      </dgm:prSet>
      <dgm:spPr/>
    </dgm:pt>
    <dgm:pt modelId="{2D9A3535-B12C-4F3B-BC78-37212A515279}" type="pres">
      <dgm:prSet presAssocID="{A6B3B7A2-20A7-491D-8780-973B26F0D0FE}" presName="line3" presStyleLbl="callout" presStyleIdx="4" presStyleCnt="8"/>
      <dgm:spPr>
        <a:ln>
          <a:solidFill>
            <a:schemeClr val="tx1"/>
          </a:solidFill>
        </a:ln>
      </dgm:spPr>
    </dgm:pt>
    <dgm:pt modelId="{8808A431-30A6-496F-B9DB-9A2B72249DD4}" type="pres">
      <dgm:prSet presAssocID="{A6B3B7A2-20A7-491D-8780-973B26F0D0FE}" presName="d3" presStyleLbl="callout" presStyleIdx="5" presStyleCnt="8"/>
      <dgm:spPr>
        <a:ln>
          <a:solidFill>
            <a:schemeClr val="tx1"/>
          </a:solidFill>
        </a:ln>
      </dgm:spPr>
    </dgm:pt>
    <dgm:pt modelId="{36ABC1E7-B1CA-4542-B0C2-8AFFBF55155F}" type="pres">
      <dgm:prSet presAssocID="{7F38D4E0-321B-4C58-B245-6D03C54A1E2F}" presName="circle4" presStyleLbl="lnNode1" presStyleIdx="3" presStyleCnt="4"/>
      <dgm:spPr/>
    </dgm:pt>
    <dgm:pt modelId="{B8D3226F-8203-45C2-A946-081BA873E7C1}" type="pres">
      <dgm:prSet presAssocID="{7F38D4E0-321B-4C58-B245-6D03C54A1E2F}" presName="text4" presStyleLbl="revTx" presStyleIdx="3" presStyleCnt="4" custScaleX="196150">
        <dgm:presLayoutVars>
          <dgm:bulletEnabled val="1"/>
        </dgm:presLayoutVars>
      </dgm:prSet>
      <dgm:spPr/>
    </dgm:pt>
    <dgm:pt modelId="{2DF5F74E-7F62-434B-89E4-F0829D4066A0}" type="pres">
      <dgm:prSet presAssocID="{7F38D4E0-321B-4C58-B245-6D03C54A1E2F}" presName="line4" presStyleLbl="callout" presStyleIdx="6" presStyleCnt="8"/>
      <dgm:spPr>
        <a:ln>
          <a:solidFill>
            <a:schemeClr val="tx1"/>
          </a:solidFill>
        </a:ln>
      </dgm:spPr>
    </dgm:pt>
    <dgm:pt modelId="{358FC294-0D9E-4862-BA4E-F3EEB652437F}" type="pres">
      <dgm:prSet presAssocID="{7F38D4E0-321B-4C58-B245-6D03C54A1E2F}" presName="d4" presStyleLbl="callout" presStyleIdx="7" presStyleCnt="8"/>
      <dgm:spPr>
        <a:ln>
          <a:solidFill>
            <a:schemeClr val="tx1"/>
          </a:solidFill>
        </a:ln>
      </dgm:spPr>
    </dgm:pt>
  </dgm:ptLst>
  <dgm:cxnLst>
    <dgm:cxn modelId="{3ECF9D0F-8720-47D9-A684-79A9079B6E74}" type="presOf" srcId="{A6B3B7A2-20A7-491D-8780-973B26F0D0FE}" destId="{C118C876-45CC-4BF8-B0E6-AF94E878EBB3}" srcOrd="0" destOrd="0" presId="urn:microsoft.com/office/officeart/2005/8/layout/target1"/>
    <dgm:cxn modelId="{EB60682D-5DC4-48B8-AB3F-AAF82C3A341F}" srcId="{5468D014-B410-4B71-B75E-C2B8B056C693}" destId="{E03D6DEA-1932-4799-A40F-A8A23017DEAB}" srcOrd="0" destOrd="0" parTransId="{60A734E5-AAA1-406A-871D-78FD59EDB3E6}" sibTransId="{8E856B76-BB28-4D12-8DB6-80907B9A13EF}"/>
    <dgm:cxn modelId="{C8194A43-B14E-461D-A132-7AA9840A3930}" type="presOf" srcId="{E03D6DEA-1932-4799-A40F-A8A23017DEAB}" destId="{7922F0B4-075D-4A6B-8DDE-A3CD43F63581}" srcOrd="0" destOrd="0" presId="urn:microsoft.com/office/officeart/2005/8/layout/target1"/>
    <dgm:cxn modelId="{6A1C0D56-E528-472A-9DF4-96A90EE91929}" srcId="{5468D014-B410-4B71-B75E-C2B8B056C693}" destId="{A6B3B7A2-20A7-491D-8780-973B26F0D0FE}" srcOrd="2" destOrd="0" parTransId="{9C47B389-E066-450A-A614-2B23694500C6}" sibTransId="{DE9D08B7-550A-4576-B720-092D981D956D}"/>
    <dgm:cxn modelId="{0463327D-228B-4D89-B47D-84B9F40DFB15}" type="presOf" srcId="{7F38D4E0-321B-4C58-B245-6D03C54A1E2F}" destId="{B8D3226F-8203-45C2-A946-081BA873E7C1}" srcOrd="0" destOrd="0" presId="urn:microsoft.com/office/officeart/2005/8/layout/target1"/>
    <dgm:cxn modelId="{B260A5A5-C469-4521-A957-8271DF97B87B}" srcId="{5468D014-B410-4B71-B75E-C2B8B056C693}" destId="{7F38D4E0-321B-4C58-B245-6D03C54A1E2F}" srcOrd="3" destOrd="0" parTransId="{4DDD5918-92D2-4130-98FE-F972088CDD66}" sibTransId="{41B4AA36-2489-468C-B92D-B265B9C23470}"/>
    <dgm:cxn modelId="{C2C469AA-0748-40BC-B977-413BE7C0D476}" type="presOf" srcId="{5468D014-B410-4B71-B75E-C2B8B056C693}" destId="{3EC42A05-247C-4187-B2E5-A2BFDCF5CD9C}" srcOrd="0" destOrd="0" presId="urn:microsoft.com/office/officeart/2005/8/layout/target1"/>
    <dgm:cxn modelId="{50B196BF-D739-419B-AB71-390A5BC42B2E}" srcId="{5468D014-B410-4B71-B75E-C2B8B056C693}" destId="{2C11E5A6-10D9-481C-B98E-8A16EA044FFF}" srcOrd="1" destOrd="0" parTransId="{8B005ED2-4A00-493C-91CE-FAD4C683C05C}" sibTransId="{BD53B565-1667-4E3E-B408-0D6045966EB2}"/>
    <dgm:cxn modelId="{816B1FE4-C969-490D-861F-53737855BE64}" type="presOf" srcId="{2C11E5A6-10D9-481C-B98E-8A16EA044FFF}" destId="{40AC1825-1928-4643-8ABC-47FC7D968B65}" srcOrd="0" destOrd="0" presId="urn:microsoft.com/office/officeart/2005/8/layout/target1"/>
    <dgm:cxn modelId="{B65012FF-FC5A-4F0E-B89B-EED880EB2F38}" type="presParOf" srcId="{3EC42A05-247C-4187-B2E5-A2BFDCF5CD9C}" destId="{C957219E-938A-4129-9272-635ECC3B7454}" srcOrd="0" destOrd="0" presId="urn:microsoft.com/office/officeart/2005/8/layout/target1"/>
    <dgm:cxn modelId="{51AC5B05-83B4-4677-A4D9-C599EFF28CA3}" type="presParOf" srcId="{3EC42A05-247C-4187-B2E5-A2BFDCF5CD9C}" destId="{7922F0B4-075D-4A6B-8DDE-A3CD43F63581}" srcOrd="1" destOrd="0" presId="urn:microsoft.com/office/officeart/2005/8/layout/target1"/>
    <dgm:cxn modelId="{44F3CDC3-A8EB-4220-AD02-73745092EFBA}" type="presParOf" srcId="{3EC42A05-247C-4187-B2E5-A2BFDCF5CD9C}" destId="{72EF8BCB-5FFA-4225-8FE7-07409AC7B417}" srcOrd="2" destOrd="0" presId="urn:microsoft.com/office/officeart/2005/8/layout/target1"/>
    <dgm:cxn modelId="{D21D13D2-B219-410C-8A62-9F39BA22C6F1}" type="presParOf" srcId="{3EC42A05-247C-4187-B2E5-A2BFDCF5CD9C}" destId="{F10F5414-F272-4A81-8BE6-D93AC1E7130A}" srcOrd="3" destOrd="0" presId="urn:microsoft.com/office/officeart/2005/8/layout/target1"/>
    <dgm:cxn modelId="{CC86A82F-59FC-40EC-B04C-8046A4E38F30}" type="presParOf" srcId="{3EC42A05-247C-4187-B2E5-A2BFDCF5CD9C}" destId="{A88FB1A0-EC6B-412D-A5BE-4C762332D6CF}" srcOrd="4" destOrd="0" presId="urn:microsoft.com/office/officeart/2005/8/layout/target1"/>
    <dgm:cxn modelId="{FDAC26F5-2329-45E5-AC25-FADFF1D14710}" type="presParOf" srcId="{3EC42A05-247C-4187-B2E5-A2BFDCF5CD9C}" destId="{40AC1825-1928-4643-8ABC-47FC7D968B65}" srcOrd="5" destOrd="0" presId="urn:microsoft.com/office/officeart/2005/8/layout/target1"/>
    <dgm:cxn modelId="{97C09C92-16CF-412D-BB8C-F7159964DB1E}" type="presParOf" srcId="{3EC42A05-247C-4187-B2E5-A2BFDCF5CD9C}" destId="{B1DA6600-211D-4458-8F3B-C01157CF15D0}" srcOrd="6" destOrd="0" presId="urn:microsoft.com/office/officeart/2005/8/layout/target1"/>
    <dgm:cxn modelId="{0957E863-31B0-49D2-8F72-4E7C8B6B67D7}" type="presParOf" srcId="{3EC42A05-247C-4187-B2E5-A2BFDCF5CD9C}" destId="{86E87D79-3693-409F-B01D-CC4E7F6C7B20}" srcOrd="7" destOrd="0" presId="urn:microsoft.com/office/officeart/2005/8/layout/target1"/>
    <dgm:cxn modelId="{F269DD5A-D2BB-43F1-86EB-09DBCBA59A0A}" type="presParOf" srcId="{3EC42A05-247C-4187-B2E5-A2BFDCF5CD9C}" destId="{65284539-A1F2-4AE9-BB4E-91A22DC008F7}" srcOrd="8" destOrd="0" presId="urn:microsoft.com/office/officeart/2005/8/layout/target1"/>
    <dgm:cxn modelId="{A64A21D8-EA66-4A44-A7BC-1264A95B11F1}" type="presParOf" srcId="{3EC42A05-247C-4187-B2E5-A2BFDCF5CD9C}" destId="{C118C876-45CC-4BF8-B0E6-AF94E878EBB3}" srcOrd="9" destOrd="0" presId="urn:microsoft.com/office/officeart/2005/8/layout/target1"/>
    <dgm:cxn modelId="{41EB0D6A-37E6-41A2-A966-4853B9946EDF}" type="presParOf" srcId="{3EC42A05-247C-4187-B2E5-A2BFDCF5CD9C}" destId="{2D9A3535-B12C-4F3B-BC78-37212A515279}" srcOrd="10" destOrd="0" presId="urn:microsoft.com/office/officeart/2005/8/layout/target1"/>
    <dgm:cxn modelId="{7ECB50AC-8D09-490D-B980-C4AB7D08187A}" type="presParOf" srcId="{3EC42A05-247C-4187-B2E5-A2BFDCF5CD9C}" destId="{8808A431-30A6-496F-B9DB-9A2B72249DD4}" srcOrd="11" destOrd="0" presId="urn:microsoft.com/office/officeart/2005/8/layout/target1"/>
    <dgm:cxn modelId="{49389E59-CFE4-4E32-A4C4-A8C5A212F506}" type="presParOf" srcId="{3EC42A05-247C-4187-B2E5-A2BFDCF5CD9C}" destId="{36ABC1E7-B1CA-4542-B0C2-8AFFBF55155F}" srcOrd="12" destOrd="0" presId="urn:microsoft.com/office/officeart/2005/8/layout/target1"/>
    <dgm:cxn modelId="{1B0B28F4-AD4C-4DD7-97F2-6BC874A375FD}" type="presParOf" srcId="{3EC42A05-247C-4187-B2E5-A2BFDCF5CD9C}" destId="{B8D3226F-8203-45C2-A946-081BA873E7C1}" srcOrd="13" destOrd="0" presId="urn:microsoft.com/office/officeart/2005/8/layout/target1"/>
    <dgm:cxn modelId="{C03821B1-A53B-40D6-85CA-438EEEE1BD8A}" type="presParOf" srcId="{3EC42A05-247C-4187-B2E5-A2BFDCF5CD9C}" destId="{2DF5F74E-7F62-434B-89E4-F0829D4066A0}" srcOrd="14" destOrd="0" presId="urn:microsoft.com/office/officeart/2005/8/layout/target1"/>
    <dgm:cxn modelId="{42D55949-C14A-4EF2-AF0A-D2D0CD0904AD}" type="presParOf" srcId="{3EC42A05-247C-4187-B2E5-A2BFDCF5CD9C}" destId="{358FC294-0D9E-4862-BA4E-F3EEB652437F}" srcOrd="15" destOrd="0" presId="urn:microsoft.com/office/officeart/2005/8/layout/target1"/>
  </dgm:cxnLst>
  <dgm:bg>
    <a:solidFill>
      <a:schemeClr val="accent1">
        <a:lumMod val="60000"/>
        <a:lumOff val="4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5077D1-429C-4BAA-B861-374E018689D7}"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2D11C1B5-99EE-45D1-ABA1-E03FD86CE55D}">
      <dgm:prSet phldrT="[Text]" custT="1"/>
      <dgm:spPr/>
      <dgm:t>
        <a:bodyPr/>
        <a:lstStyle/>
        <a:p>
          <a:r>
            <a:rPr lang="ar-EG" sz="2800" b="1" dirty="0">
              <a:solidFill>
                <a:schemeClr val="tx1"/>
              </a:solidFill>
            </a:rPr>
            <a:t>الخلافات الكامنة / المؤجلة</a:t>
          </a:r>
          <a:endParaRPr lang="en-US" sz="2800" b="1" dirty="0">
            <a:solidFill>
              <a:schemeClr val="tx1"/>
            </a:solidFill>
          </a:endParaRPr>
        </a:p>
      </dgm:t>
    </dgm:pt>
    <dgm:pt modelId="{F2ECF5B6-CDE2-42D9-937E-4F194B05D1E7}" type="parTrans" cxnId="{F6D80C2E-985F-4751-BC5D-400C84B8A7FD}">
      <dgm:prSet/>
      <dgm:spPr/>
      <dgm:t>
        <a:bodyPr/>
        <a:lstStyle/>
        <a:p>
          <a:endParaRPr lang="en-US"/>
        </a:p>
      </dgm:t>
    </dgm:pt>
    <dgm:pt modelId="{8CE181B8-1E98-42F4-9B67-40673179DEC7}" type="sibTrans" cxnId="{F6D80C2E-985F-4751-BC5D-400C84B8A7FD}">
      <dgm:prSet/>
      <dgm:spPr>
        <a:solidFill>
          <a:schemeClr val="tx1"/>
        </a:solidFill>
      </dgm:spPr>
      <dgm:t>
        <a:bodyPr/>
        <a:lstStyle/>
        <a:p>
          <a:endParaRPr lang="en-US" dirty="0">
            <a:solidFill>
              <a:schemeClr val="tx1"/>
            </a:solidFill>
          </a:endParaRPr>
        </a:p>
      </dgm:t>
    </dgm:pt>
    <dgm:pt modelId="{C1C73ECE-308D-452E-86DF-C998B1F41BF8}">
      <dgm:prSet phldrT="[Text]" custT="1"/>
      <dgm:spPr/>
      <dgm:t>
        <a:bodyPr/>
        <a:lstStyle/>
        <a:p>
          <a:r>
            <a:rPr lang="ar-EG" sz="2800" b="1" dirty="0">
              <a:solidFill>
                <a:schemeClr val="tx1"/>
              </a:solidFill>
            </a:rPr>
            <a:t>الخلافات المحسوسة</a:t>
          </a:r>
          <a:endParaRPr lang="en-US" sz="2800" b="1" dirty="0">
            <a:solidFill>
              <a:schemeClr val="tx1"/>
            </a:solidFill>
          </a:endParaRPr>
        </a:p>
      </dgm:t>
    </dgm:pt>
    <dgm:pt modelId="{C0E39235-4A61-4CD7-A858-FC50A6AEA6F6}" type="parTrans" cxnId="{A4A44DCF-45BC-4B4B-B761-21FC124CB26E}">
      <dgm:prSet/>
      <dgm:spPr/>
      <dgm:t>
        <a:bodyPr/>
        <a:lstStyle/>
        <a:p>
          <a:endParaRPr lang="en-US"/>
        </a:p>
      </dgm:t>
    </dgm:pt>
    <dgm:pt modelId="{C1174089-A47C-4081-B6A1-3E010395D105}" type="sibTrans" cxnId="{A4A44DCF-45BC-4B4B-B761-21FC124CB26E}">
      <dgm:prSet/>
      <dgm:spPr>
        <a:solidFill>
          <a:schemeClr val="tx1"/>
        </a:solidFill>
      </dgm:spPr>
      <dgm:t>
        <a:bodyPr/>
        <a:lstStyle/>
        <a:p>
          <a:endParaRPr lang="en-US" dirty="0"/>
        </a:p>
      </dgm:t>
    </dgm:pt>
    <dgm:pt modelId="{AA90E6E3-47F0-4E5F-9B4E-513A09A68D21}">
      <dgm:prSet phldrT="[Text]"/>
      <dgm:spPr/>
      <dgm:t>
        <a:bodyPr/>
        <a:lstStyle/>
        <a:p>
          <a:r>
            <a:rPr lang="ar-EG" b="1" dirty="0">
              <a:solidFill>
                <a:schemeClr val="tx1"/>
              </a:solidFill>
            </a:rPr>
            <a:t>رصد تأثير الخلافات</a:t>
          </a:r>
          <a:endParaRPr lang="en-US" b="1" dirty="0">
            <a:solidFill>
              <a:schemeClr val="tx1"/>
            </a:solidFill>
          </a:endParaRPr>
        </a:p>
      </dgm:t>
    </dgm:pt>
    <dgm:pt modelId="{BC55333B-2EC0-4AEA-9F45-C06B8DF03831}" type="parTrans" cxnId="{43A8DD21-B544-4B0B-9372-0D5268281151}">
      <dgm:prSet/>
      <dgm:spPr/>
      <dgm:t>
        <a:bodyPr/>
        <a:lstStyle/>
        <a:p>
          <a:endParaRPr lang="en-US"/>
        </a:p>
      </dgm:t>
    </dgm:pt>
    <dgm:pt modelId="{2A8B1FB5-C0EB-4ABB-97DC-5B493C74F35F}" type="sibTrans" cxnId="{43A8DD21-B544-4B0B-9372-0D5268281151}">
      <dgm:prSet/>
      <dgm:spPr/>
      <dgm:t>
        <a:bodyPr/>
        <a:lstStyle/>
        <a:p>
          <a:endParaRPr lang="en-US"/>
        </a:p>
      </dgm:t>
    </dgm:pt>
    <dgm:pt modelId="{F4FA7606-E9E6-498C-A1D7-93375FA04BF1}">
      <dgm:prSet custT="1"/>
      <dgm:spPr/>
      <dgm:t>
        <a:bodyPr/>
        <a:lstStyle/>
        <a:p>
          <a:r>
            <a:rPr lang="ar-EG" sz="2800" b="1" dirty="0">
              <a:solidFill>
                <a:schemeClr val="tx1"/>
              </a:solidFill>
            </a:rPr>
            <a:t>الخلافات المدركة</a:t>
          </a:r>
          <a:endParaRPr lang="en-US" sz="2800" b="1" dirty="0">
            <a:solidFill>
              <a:schemeClr val="tx1"/>
            </a:solidFill>
          </a:endParaRPr>
        </a:p>
      </dgm:t>
    </dgm:pt>
    <dgm:pt modelId="{8CBE031A-12A1-489A-BA11-17E6A4B4ED29}" type="parTrans" cxnId="{3B217F60-A6C0-4BA2-BF7C-C6462DCE2806}">
      <dgm:prSet/>
      <dgm:spPr/>
      <dgm:t>
        <a:bodyPr/>
        <a:lstStyle/>
        <a:p>
          <a:endParaRPr lang="en-US"/>
        </a:p>
      </dgm:t>
    </dgm:pt>
    <dgm:pt modelId="{306352AD-BCDE-4B0A-89AE-A15AE7181DB1}" type="sibTrans" cxnId="{3B217F60-A6C0-4BA2-BF7C-C6462DCE2806}">
      <dgm:prSet/>
      <dgm:spPr>
        <a:solidFill>
          <a:schemeClr val="tx1"/>
        </a:solidFill>
      </dgm:spPr>
      <dgm:t>
        <a:bodyPr/>
        <a:lstStyle/>
        <a:p>
          <a:endParaRPr lang="en-US" dirty="0"/>
        </a:p>
      </dgm:t>
    </dgm:pt>
    <dgm:pt modelId="{A996C8C2-CAC9-46FE-B4CA-386D53305315}">
      <dgm:prSet custT="1"/>
      <dgm:spPr/>
      <dgm:t>
        <a:bodyPr/>
        <a:lstStyle/>
        <a:p>
          <a:r>
            <a:rPr lang="ar-EG" sz="2800" b="1" dirty="0">
              <a:solidFill>
                <a:schemeClr val="tx1"/>
              </a:solidFill>
            </a:rPr>
            <a:t>الخلافات العلنية /الظاهرة</a:t>
          </a:r>
          <a:endParaRPr lang="en-US" sz="2800" b="1" dirty="0">
            <a:solidFill>
              <a:schemeClr val="tx1"/>
            </a:solidFill>
          </a:endParaRPr>
        </a:p>
      </dgm:t>
    </dgm:pt>
    <dgm:pt modelId="{F162292C-CD7E-49E1-B2D5-E8AF9C73769B}" type="parTrans" cxnId="{DC5859D7-AB1F-42DE-83C2-B177F87AAA1C}">
      <dgm:prSet/>
      <dgm:spPr/>
      <dgm:t>
        <a:bodyPr/>
        <a:lstStyle/>
        <a:p>
          <a:endParaRPr lang="en-US"/>
        </a:p>
      </dgm:t>
    </dgm:pt>
    <dgm:pt modelId="{8C1A4433-C8C2-4750-8378-4D840597CA78}" type="sibTrans" cxnId="{DC5859D7-AB1F-42DE-83C2-B177F87AAA1C}">
      <dgm:prSet/>
      <dgm:spPr>
        <a:solidFill>
          <a:schemeClr val="tx1"/>
        </a:solidFill>
      </dgm:spPr>
      <dgm:t>
        <a:bodyPr/>
        <a:lstStyle/>
        <a:p>
          <a:endParaRPr lang="en-US" dirty="0"/>
        </a:p>
      </dgm:t>
    </dgm:pt>
    <dgm:pt modelId="{395BBCEE-2789-4CBC-995B-EBBAD19EC279}" type="pres">
      <dgm:prSet presAssocID="{5F5077D1-429C-4BAA-B861-374E018689D7}" presName="linearFlow" presStyleCnt="0">
        <dgm:presLayoutVars>
          <dgm:resizeHandles val="exact"/>
        </dgm:presLayoutVars>
      </dgm:prSet>
      <dgm:spPr/>
    </dgm:pt>
    <dgm:pt modelId="{52BC0F0F-9EB0-4E4F-8318-B262B46886F0}" type="pres">
      <dgm:prSet presAssocID="{2D11C1B5-99EE-45D1-ABA1-E03FD86CE55D}" presName="node" presStyleLbl="node1" presStyleIdx="0" presStyleCnt="5" custScaleX="161435">
        <dgm:presLayoutVars>
          <dgm:bulletEnabled val="1"/>
        </dgm:presLayoutVars>
      </dgm:prSet>
      <dgm:spPr/>
    </dgm:pt>
    <dgm:pt modelId="{5571B571-7BDF-4EE0-992D-A854EDC156DF}" type="pres">
      <dgm:prSet presAssocID="{8CE181B8-1E98-42F4-9B67-40673179DEC7}" presName="sibTrans" presStyleLbl="sibTrans2D1" presStyleIdx="0" presStyleCnt="4"/>
      <dgm:spPr/>
    </dgm:pt>
    <dgm:pt modelId="{CD0AB26E-481C-4EC9-BD53-866A2C6BAA12}" type="pres">
      <dgm:prSet presAssocID="{8CE181B8-1E98-42F4-9B67-40673179DEC7}" presName="connectorText" presStyleLbl="sibTrans2D1" presStyleIdx="0" presStyleCnt="4"/>
      <dgm:spPr/>
    </dgm:pt>
    <dgm:pt modelId="{764F733A-D6A4-4BCF-8EB5-9FC4A3CB68B9}" type="pres">
      <dgm:prSet presAssocID="{F4FA7606-E9E6-498C-A1D7-93375FA04BF1}" presName="node" presStyleLbl="node1" presStyleIdx="1" presStyleCnt="5" custScaleX="139734">
        <dgm:presLayoutVars>
          <dgm:bulletEnabled val="1"/>
        </dgm:presLayoutVars>
      </dgm:prSet>
      <dgm:spPr/>
    </dgm:pt>
    <dgm:pt modelId="{C7FDD03D-3F55-4955-AF65-0EEAD6A7FDC9}" type="pres">
      <dgm:prSet presAssocID="{306352AD-BCDE-4B0A-89AE-A15AE7181DB1}" presName="sibTrans" presStyleLbl="sibTrans2D1" presStyleIdx="1" presStyleCnt="4"/>
      <dgm:spPr/>
    </dgm:pt>
    <dgm:pt modelId="{5A871FBE-73F3-4C53-8826-ABF0D163A366}" type="pres">
      <dgm:prSet presAssocID="{306352AD-BCDE-4B0A-89AE-A15AE7181DB1}" presName="connectorText" presStyleLbl="sibTrans2D1" presStyleIdx="1" presStyleCnt="4"/>
      <dgm:spPr/>
    </dgm:pt>
    <dgm:pt modelId="{A5CA7028-F390-42EF-8C64-1490981342C4}" type="pres">
      <dgm:prSet presAssocID="{C1C73ECE-308D-452E-86DF-C998B1F41BF8}" presName="node" presStyleLbl="node1" presStyleIdx="2" presStyleCnt="5" custScaleX="139734">
        <dgm:presLayoutVars>
          <dgm:bulletEnabled val="1"/>
        </dgm:presLayoutVars>
      </dgm:prSet>
      <dgm:spPr/>
    </dgm:pt>
    <dgm:pt modelId="{80B8B493-30F9-49CB-8C86-AA9C30E7B11D}" type="pres">
      <dgm:prSet presAssocID="{C1174089-A47C-4081-B6A1-3E010395D105}" presName="sibTrans" presStyleLbl="sibTrans2D1" presStyleIdx="2" presStyleCnt="4"/>
      <dgm:spPr/>
    </dgm:pt>
    <dgm:pt modelId="{88717B21-69DA-4893-87A9-8289941134ED}" type="pres">
      <dgm:prSet presAssocID="{C1174089-A47C-4081-B6A1-3E010395D105}" presName="connectorText" presStyleLbl="sibTrans2D1" presStyleIdx="2" presStyleCnt="4"/>
      <dgm:spPr/>
    </dgm:pt>
    <dgm:pt modelId="{B1140BDB-6558-4F5D-AC08-BF9557BA4613}" type="pres">
      <dgm:prSet presAssocID="{A996C8C2-CAC9-46FE-B4CA-386D53305315}" presName="node" presStyleLbl="node1" presStyleIdx="3" presStyleCnt="5" custScaleX="189639">
        <dgm:presLayoutVars>
          <dgm:bulletEnabled val="1"/>
        </dgm:presLayoutVars>
      </dgm:prSet>
      <dgm:spPr/>
    </dgm:pt>
    <dgm:pt modelId="{0908A40A-52A5-4600-BA26-930A6D0D6DAC}" type="pres">
      <dgm:prSet presAssocID="{8C1A4433-C8C2-4750-8378-4D840597CA78}" presName="sibTrans" presStyleLbl="sibTrans2D1" presStyleIdx="3" presStyleCnt="4"/>
      <dgm:spPr/>
    </dgm:pt>
    <dgm:pt modelId="{C901448E-DD12-4C11-954F-3B44C7AD81F1}" type="pres">
      <dgm:prSet presAssocID="{8C1A4433-C8C2-4750-8378-4D840597CA78}" presName="connectorText" presStyleLbl="sibTrans2D1" presStyleIdx="3" presStyleCnt="4"/>
      <dgm:spPr/>
    </dgm:pt>
    <dgm:pt modelId="{92156E3C-AAC2-4B6E-A678-AC714E11033E}" type="pres">
      <dgm:prSet presAssocID="{AA90E6E3-47F0-4E5F-9B4E-513A09A68D21}" presName="node" presStyleLbl="node1" presStyleIdx="4" presStyleCnt="5">
        <dgm:presLayoutVars>
          <dgm:bulletEnabled val="1"/>
        </dgm:presLayoutVars>
      </dgm:prSet>
      <dgm:spPr/>
    </dgm:pt>
  </dgm:ptLst>
  <dgm:cxnLst>
    <dgm:cxn modelId="{FE50C401-0297-40A9-9701-2FB0B48E3DC8}" type="presOf" srcId="{8CE181B8-1E98-42F4-9B67-40673179DEC7}" destId="{CD0AB26E-481C-4EC9-BD53-866A2C6BAA12}" srcOrd="1" destOrd="0" presId="urn:microsoft.com/office/officeart/2005/8/layout/process2"/>
    <dgm:cxn modelId="{5675B902-5924-4065-9944-DEC9736B4D28}" type="presOf" srcId="{A996C8C2-CAC9-46FE-B4CA-386D53305315}" destId="{B1140BDB-6558-4F5D-AC08-BF9557BA4613}" srcOrd="0" destOrd="0" presId="urn:microsoft.com/office/officeart/2005/8/layout/process2"/>
    <dgm:cxn modelId="{C632E90F-C2F0-47E2-9068-E6D53E842907}" type="presOf" srcId="{5F5077D1-429C-4BAA-B861-374E018689D7}" destId="{395BBCEE-2789-4CBC-995B-EBBAD19EC279}" srcOrd="0" destOrd="0" presId="urn:microsoft.com/office/officeart/2005/8/layout/process2"/>
    <dgm:cxn modelId="{8F563A1A-8CD7-4796-A955-4BB8B1075637}" type="presOf" srcId="{8C1A4433-C8C2-4750-8378-4D840597CA78}" destId="{C901448E-DD12-4C11-954F-3B44C7AD81F1}" srcOrd="1" destOrd="0" presId="urn:microsoft.com/office/officeart/2005/8/layout/process2"/>
    <dgm:cxn modelId="{43A8DD21-B544-4B0B-9372-0D5268281151}" srcId="{5F5077D1-429C-4BAA-B861-374E018689D7}" destId="{AA90E6E3-47F0-4E5F-9B4E-513A09A68D21}" srcOrd="4" destOrd="0" parTransId="{BC55333B-2EC0-4AEA-9F45-C06B8DF03831}" sibTransId="{2A8B1FB5-C0EB-4ABB-97DC-5B493C74F35F}"/>
    <dgm:cxn modelId="{CC382722-7FD9-4E8D-921D-D72AF65825A7}" type="presOf" srcId="{C1174089-A47C-4081-B6A1-3E010395D105}" destId="{88717B21-69DA-4893-87A9-8289941134ED}" srcOrd="1" destOrd="0" presId="urn:microsoft.com/office/officeart/2005/8/layout/process2"/>
    <dgm:cxn modelId="{F6D80C2E-985F-4751-BC5D-400C84B8A7FD}" srcId="{5F5077D1-429C-4BAA-B861-374E018689D7}" destId="{2D11C1B5-99EE-45D1-ABA1-E03FD86CE55D}" srcOrd="0" destOrd="0" parTransId="{F2ECF5B6-CDE2-42D9-937E-4F194B05D1E7}" sibTransId="{8CE181B8-1E98-42F4-9B67-40673179DEC7}"/>
    <dgm:cxn modelId="{D3E2A92E-0677-4B11-AB90-0F3F355B84BF}" type="presOf" srcId="{F4FA7606-E9E6-498C-A1D7-93375FA04BF1}" destId="{764F733A-D6A4-4BCF-8EB5-9FC4A3CB68B9}" srcOrd="0" destOrd="0" presId="urn:microsoft.com/office/officeart/2005/8/layout/process2"/>
    <dgm:cxn modelId="{3B217F60-A6C0-4BA2-BF7C-C6462DCE2806}" srcId="{5F5077D1-429C-4BAA-B861-374E018689D7}" destId="{F4FA7606-E9E6-498C-A1D7-93375FA04BF1}" srcOrd="1" destOrd="0" parTransId="{8CBE031A-12A1-489A-BA11-17E6A4B4ED29}" sibTransId="{306352AD-BCDE-4B0A-89AE-A15AE7181DB1}"/>
    <dgm:cxn modelId="{562A4863-8F24-4E25-B404-BF799F055822}" type="presOf" srcId="{306352AD-BCDE-4B0A-89AE-A15AE7181DB1}" destId="{C7FDD03D-3F55-4955-AF65-0EEAD6A7FDC9}" srcOrd="0" destOrd="0" presId="urn:microsoft.com/office/officeart/2005/8/layout/process2"/>
    <dgm:cxn modelId="{521E9D88-70EF-44F8-82FF-D2FD21B1A62E}" type="presOf" srcId="{306352AD-BCDE-4B0A-89AE-A15AE7181DB1}" destId="{5A871FBE-73F3-4C53-8826-ABF0D163A366}" srcOrd="1" destOrd="0" presId="urn:microsoft.com/office/officeart/2005/8/layout/process2"/>
    <dgm:cxn modelId="{D5B24190-AFF3-487D-AD2A-B1B52E758C6F}" type="presOf" srcId="{AA90E6E3-47F0-4E5F-9B4E-513A09A68D21}" destId="{92156E3C-AAC2-4B6E-A678-AC714E11033E}" srcOrd="0" destOrd="0" presId="urn:microsoft.com/office/officeart/2005/8/layout/process2"/>
    <dgm:cxn modelId="{62451A95-E339-4D46-8A86-3B279AC8F600}" type="presOf" srcId="{8C1A4433-C8C2-4750-8378-4D840597CA78}" destId="{0908A40A-52A5-4600-BA26-930A6D0D6DAC}" srcOrd="0" destOrd="0" presId="urn:microsoft.com/office/officeart/2005/8/layout/process2"/>
    <dgm:cxn modelId="{8170F7BC-7478-4903-9132-E9ED75F81E7B}" type="presOf" srcId="{2D11C1B5-99EE-45D1-ABA1-E03FD86CE55D}" destId="{52BC0F0F-9EB0-4E4F-8318-B262B46886F0}" srcOrd="0" destOrd="0" presId="urn:microsoft.com/office/officeart/2005/8/layout/process2"/>
    <dgm:cxn modelId="{26C3B6BE-33B4-477E-AD34-0864BC832E60}" type="presOf" srcId="{C1174089-A47C-4081-B6A1-3E010395D105}" destId="{80B8B493-30F9-49CB-8C86-AA9C30E7B11D}" srcOrd="0" destOrd="0" presId="urn:microsoft.com/office/officeart/2005/8/layout/process2"/>
    <dgm:cxn modelId="{A4A44DCF-45BC-4B4B-B761-21FC124CB26E}" srcId="{5F5077D1-429C-4BAA-B861-374E018689D7}" destId="{C1C73ECE-308D-452E-86DF-C998B1F41BF8}" srcOrd="2" destOrd="0" parTransId="{C0E39235-4A61-4CD7-A858-FC50A6AEA6F6}" sibTransId="{C1174089-A47C-4081-B6A1-3E010395D105}"/>
    <dgm:cxn modelId="{DC5859D7-AB1F-42DE-83C2-B177F87AAA1C}" srcId="{5F5077D1-429C-4BAA-B861-374E018689D7}" destId="{A996C8C2-CAC9-46FE-B4CA-386D53305315}" srcOrd="3" destOrd="0" parTransId="{F162292C-CD7E-49E1-B2D5-E8AF9C73769B}" sibTransId="{8C1A4433-C8C2-4750-8378-4D840597CA78}"/>
    <dgm:cxn modelId="{B54E30E2-FEF8-4282-8F6B-18F4CBA2CC46}" type="presOf" srcId="{C1C73ECE-308D-452E-86DF-C998B1F41BF8}" destId="{A5CA7028-F390-42EF-8C64-1490981342C4}" srcOrd="0" destOrd="0" presId="urn:microsoft.com/office/officeart/2005/8/layout/process2"/>
    <dgm:cxn modelId="{DA05FAEA-273F-4C88-9886-F9AB3539BE71}" type="presOf" srcId="{8CE181B8-1E98-42F4-9B67-40673179DEC7}" destId="{5571B571-7BDF-4EE0-992D-A854EDC156DF}" srcOrd="0" destOrd="0" presId="urn:microsoft.com/office/officeart/2005/8/layout/process2"/>
    <dgm:cxn modelId="{AF4FC910-0272-43C7-934A-52F16BE4FA13}" type="presParOf" srcId="{395BBCEE-2789-4CBC-995B-EBBAD19EC279}" destId="{52BC0F0F-9EB0-4E4F-8318-B262B46886F0}" srcOrd="0" destOrd="0" presId="urn:microsoft.com/office/officeart/2005/8/layout/process2"/>
    <dgm:cxn modelId="{8538279A-57E6-4470-BD57-C8280E699CB1}" type="presParOf" srcId="{395BBCEE-2789-4CBC-995B-EBBAD19EC279}" destId="{5571B571-7BDF-4EE0-992D-A854EDC156DF}" srcOrd="1" destOrd="0" presId="urn:microsoft.com/office/officeart/2005/8/layout/process2"/>
    <dgm:cxn modelId="{96D5438A-B86B-4C0F-9069-4C71501AD91E}" type="presParOf" srcId="{5571B571-7BDF-4EE0-992D-A854EDC156DF}" destId="{CD0AB26E-481C-4EC9-BD53-866A2C6BAA12}" srcOrd="0" destOrd="0" presId="urn:microsoft.com/office/officeart/2005/8/layout/process2"/>
    <dgm:cxn modelId="{3C4BF45A-7B6B-4D9F-94BA-898E3EA61F49}" type="presParOf" srcId="{395BBCEE-2789-4CBC-995B-EBBAD19EC279}" destId="{764F733A-D6A4-4BCF-8EB5-9FC4A3CB68B9}" srcOrd="2" destOrd="0" presId="urn:microsoft.com/office/officeart/2005/8/layout/process2"/>
    <dgm:cxn modelId="{90E6EB08-A243-45C9-A3E5-5D6F5640FC88}" type="presParOf" srcId="{395BBCEE-2789-4CBC-995B-EBBAD19EC279}" destId="{C7FDD03D-3F55-4955-AF65-0EEAD6A7FDC9}" srcOrd="3" destOrd="0" presId="urn:microsoft.com/office/officeart/2005/8/layout/process2"/>
    <dgm:cxn modelId="{EF4338AD-D4DA-43B4-B8B8-E38FAA5EB177}" type="presParOf" srcId="{C7FDD03D-3F55-4955-AF65-0EEAD6A7FDC9}" destId="{5A871FBE-73F3-4C53-8826-ABF0D163A366}" srcOrd="0" destOrd="0" presId="urn:microsoft.com/office/officeart/2005/8/layout/process2"/>
    <dgm:cxn modelId="{B4D8CA5E-7D1F-4617-994A-7E7467FDCDD7}" type="presParOf" srcId="{395BBCEE-2789-4CBC-995B-EBBAD19EC279}" destId="{A5CA7028-F390-42EF-8C64-1490981342C4}" srcOrd="4" destOrd="0" presId="urn:microsoft.com/office/officeart/2005/8/layout/process2"/>
    <dgm:cxn modelId="{A534D63D-8F67-4C7C-A7AB-435DCEAE2B6F}" type="presParOf" srcId="{395BBCEE-2789-4CBC-995B-EBBAD19EC279}" destId="{80B8B493-30F9-49CB-8C86-AA9C30E7B11D}" srcOrd="5" destOrd="0" presId="urn:microsoft.com/office/officeart/2005/8/layout/process2"/>
    <dgm:cxn modelId="{4D3DF653-3449-4E02-A497-A10E8EDF808A}" type="presParOf" srcId="{80B8B493-30F9-49CB-8C86-AA9C30E7B11D}" destId="{88717B21-69DA-4893-87A9-8289941134ED}" srcOrd="0" destOrd="0" presId="urn:microsoft.com/office/officeart/2005/8/layout/process2"/>
    <dgm:cxn modelId="{54134585-34D6-496C-BA9E-CD54F35A84BA}" type="presParOf" srcId="{395BBCEE-2789-4CBC-995B-EBBAD19EC279}" destId="{B1140BDB-6558-4F5D-AC08-BF9557BA4613}" srcOrd="6" destOrd="0" presId="urn:microsoft.com/office/officeart/2005/8/layout/process2"/>
    <dgm:cxn modelId="{9D692E07-CE24-4B7C-BCE8-6F82FCC1AFD6}" type="presParOf" srcId="{395BBCEE-2789-4CBC-995B-EBBAD19EC279}" destId="{0908A40A-52A5-4600-BA26-930A6D0D6DAC}" srcOrd="7" destOrd="0" presId="urn:microsoft.com/office/officeart/2005/8/layout/process2"/>
    <dgm:cxn modelId="{038AE58F-8807-478E-8EBE-97EB8CCF0AE8}" type="presParOf" srcId="{0908A40A-52A5-4600-BA26-930A6D0D6DAC}" destId="{C901448E-DD12-4C11-954F-3B44C7AD81F1}" srcOrd="0" destOrd="0" presId="urn:microsoft.com/office/officeart/2005/8/layout/process2"/>
    <dgm:cxn modelId="{844BE9CF-A5D8-49DA-BD67-9B01D780EAF2}" type="presParOf" srcId="{395BBCEE-2789-4CBC-995B-EBBAD19EC279}" destId="{92156E3C-AAC2-4B6E-A678-AC714E11033E}" srcOrd="8"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E61DAC7-DEA3-4165-B2C6-3D6B5907199C}"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n-US"/>
        </a:p>
      </dgm:t>
    </dgm:pt>
    <dgm:pt modelId="{B36C60E0-9D31-40DF-AA4E-1D4EA46405EB}">
      <dgm:prSet phldrT="[Text]" custT="1"/>
      <dgm:spPr/>
      <dgm:t>
        <a:bodyPr/>
        <a:lstStyle/>
        <a:p>
          <a:r>
            <a:rPr lang="ar-EG" sz="2400" b="1" dirty="0">
              <a:solidFill>
                <a:schemeClr val="tx1"/>
              </a:solidFill>
            </a:rPr>
            <a:t>التفاوص</a:t>
          </a:r>
          <a:endParaRPr lang="en-US" sz="2400" b="1" dirty="0">
            <a:solidFill>
              <a:schemeClr val="tx1"/>
            </a:solidFill>
          </a:endParaRPr>
        </a:p>
      </dgm:t>
    </dgm:pt>
    <dgm:pt modelId="{FE7AD6A4-97CD-4F90-BA4B-D93338B97531}" type="parTrans" cxnId="{F851D410-9A33-4D02-95B8-331361A6791A}">
      <dgm:prSet/>
      <dgm:spPr/>
      <dgm:t>
        <a:bodyPr/>
        <a:lstStyle/>
        <a:p>
          <a:endParaRPr lang="en-US"/>
        </a:p>
      </dgm:t>
    </dgm:pt>
    <dgm:pt modelId="{9790946C-7C5A-416C-BD39-8932B2D2F818}" type="sibTrans" cxnId="{F851D410-9A33-4D02-95B8-331361A6791A}">
      <dgm:prSet/>
      <dgm:spPr>
        <a:solidFill>
          <a:schemeClr val="tx1"/>
        </a:solidFill>
      </dgm:spPr>
      <dgm:t>
        <a:bodyPr/>
        <a:lstStyle/>
        <a:p>
          <a:endParaRPr lang="en-US"/>
        </a:p>
      </dgm:t>
    </dgm:pt>
    <dgm:pt modelId="{F305E591-E4AC-4B8F-9809-0EF314269D93}">
      <dgm:prSet phldrT="[Text]" custT="1"/>
      <dgm:spPr/>
      <dgm:t>
        <a:bodyPr/>
        <a:lstStyle/>
        <a:p>
          <a:r>
            <a:rPr lang="ar-EG" sz="2400" b="1" dirty="0">
              <a:solidFill>
                <a:schemeClr val="tx1"/>
              </a:solidFill>
            </a:rPr>
            <a:t>الإتصالات التحويلية</a:t>
          </a:r>
          <a:endParaRPr lang="en-US" sz="2400" b="1" dirty="0">
            <a:solidFill>
              <a:schemeClr val="tx1"/>
            </a:solidFill>
          </a:endParaRPr>
        </a:p>
      </dgm:t>
    </dgm:pt>
    <dgm:pt modelId="{9AD6BC38-B51E-4678-9C87-E984FE7B8AD8}" type="parTrans" cxnId="{7F1D98EC-BFFF-4D1A-AE71-4805E7CC7B96}">
      <dgm:prSet/>
      <dgm:spPr/>
      <dgm:t>
        <a:bodyPr/>
        <a:lstStyle/>
        <a:p>
          <a:endParaRPr lang="en-US"/>
        </a:p>
      </dgm:t>
    </dgm:pt>
    <dgm:pt modelId="{2D3D88B5-1923-413F-8AFE-580643B746EF}" type="sibTrans" cxnId="{7F1D98EC-BFFF-4D1A-AE71-4805E7CC7B96}">
      <dgm:prSet/>
      <dgm:spPr>
        <a:solidFill>
          <a:schemeClr val="tx1"/>
        </a:solidFill>
      </dgm:spPr>
      <dgm:t>
        <a:bodyPr/>
        <a:lstStyle/>
        <a:p>
          <a:endParaRPr lang="en-US"/>
        </a:p>
      </dgm:t>
    </dgm:pt>
    <dgm:pt modelId="{F879FC9E-A1B2-4850-861A-E3ABE07B219A}">
      <dgm:prSet phldrT="[Text]" custT="1"/>
      <dgm:spPr/>
      <dgm:t>
        <a:bodyPr/>
        <a:lstStyle/>
        <a:p>
          <a:r>
            <a:rPr lang="ar-EG" sz="2400" b="1" dirty="0">
              <a:solidFill>
                <a:schemeClr val="tx1"/>
              </a:solidFill>
            </a:rPr>
            <a:t>الإتصالات التحويلية الحوارية</a:t>
          </a:r>
          <a:endParaRPr lang="en-US" sz="2400" b="1" dirty="0">
            <a:solidFill>
              <a:schemeClr val="tx1"/>
            </a:solidFill>
          </a:endParaRPr>
        </a:p>
      </dgm:t>
    </dgm:pt>
    <dgm:pt modelId="{DA4B1FF1-C231-465F-B554-5A288328AA54}" type="parTrans" cxnId="{4069412E-5619-4DF9-AD81-3A87B41C821A}">
      <dgm:prSet/>
      <dgm:spPr/>
      <dgm:t>
        <a:bodyPr/>
        <a:lstStyle/>
        <a:p>
          <a:endParaRPr lang="en-US"/>
        </a:p>
      </dgm:t>
    </dgm:pt>
    <dgm:pt modelId="{8968BFDD-2E9D-4A1D-B671-AACC44453B69}" type="sibTrans" cxnId="{4069412E-5619-4DF9-AD81-3A87B41C821A}">
      <dgm:prSet/>
      <dgm:spPr>
        <a:solidFill>
          <a:schemeClr val="tx1"/>
        </a:solidFill>
      </dgm:spPr>
      <dgm:t>
        <a:bodyPr/>
        <a:lstStyle/>
        <a:p>
          <a:endParaRPr lang="en-US"/>
        </a:p>
      </dgm:t>
    </dgm:pt>
    <dgm:pt modelId="{D8684FD1-14E6-49BF-ABBB-8D66D2EEDBAB}">
      <dgm:prSet phldrT="[Text]" custT="1"/>
      <dgm:spPr/>
      <dgm:t>
        <a:bodyPr/>
        <a:lstStyle/>
        <a:p>
          <a:r>
            <a:rPr lang="ar-EG" sz="2400" b="1" dirty="0">
              <a:solidFill>
                <a:schemeClr val="tx1"/>
              </a:solidFill>
            </a:rPr>
            <a:t>المساومات</a:t>
          </a:r>
          <a:endParaRPr lang="en-US" sz="2400" b="1" dirty="0">
            <a:solidFill>
              <a:schemeClr val="tx1"/>
            </a:solidFill>
          </a:endParaRPr>
        </a:p>
      </dgm:t>
    </dgm:pt>
    <dgm:pt modelId="{D1B37EE6-DFF3-454D-92ED-FAAAD757757B}" type="parTrans" cxnId="{97B94627-2810-47B5-A991-CF22C64A4A83}">
      <dgm:prSet/>
      <dgm:spPr/>
      <dgm:t>
        <a:bodyPr/>
        <a:lstStyle/>
        <a:p>
          <a:endParaRPr lang="en-US"/>
        </a:p>
      </dgm:t>
    </dgm:pt>
    <dgm:pt modelId="{0296CF3D-6365-43D0-95C0-3B698031C901}" type="sibTrans" cxnId="{97B94627-2810-47B5-A991-CF22C64A4A83}">
      <dgm:prSet/>
      <dgm:spPr>
        <a:solidFill>
          <a:schemeClr val="tx1"/>
        </a:solidFill>
      </dgm:spPr>
      <dgm:t>
        <a:bodyPr/>
        <a:lstStyle/>
        <a:p>
          <a:endParaRPr lang="en-US"/>
        </a:p>
      </dgm:t>
    </dgm:pt>
    <dgm:pt modelId="{7C118058-6B1C-46B6-8051-4E6BBDBC1EBA}">
      <dgm:prSet phldrT="[Text]" custT="1"/>
      <dgm:spPr/>
      <dgm:t>
        <a:bodyPr/>
        <a:lstStyle/>
        <a:p>
          <a:r>
            <a:rPr lang="ar-EG" sz="2400" b="1" dirty="0">
              <a:solidFill>
                <a:schemeClr val="tx1"/>
              </a:solidFill>
            </a:rPr>
            <a:t>الوساطة</a:t>
          </a:r>
          <a:endParaRPr lang="en-US" sz="2400" b="1" dirty="0">
            <a:solidFill>
              <a:schemeClr val="tx1"/>
            </a:solidFill>
          </a:endParaRPr>
        </a:p>
      </dgm:t>
    </dgm:pt>
    <dgm:pt modelId="{AE540B18-7ED4-4CEE-AAB3-06B4DF91FDF5}" type="parTrans" cxnId="{27CB987B-307B-4CE9-B425-EB71A475B010}">
      <dgm:prSet/>
      <dgm:spPr/>
      <dgm:t>
        <a:bodyPr/>
        <a:lstStyle/>
        <a:p>
          <a:endParaRPr lang="en-US"/>
        </a:p>
      </dgm:t>
    </dgm:pt>
    <dgm:pt modelId="{02698C19-3AD9-4CBB-BEF1-D2FE6B22A455}" type="sibTrans" cxnId="{27CB987B-307B-4CE9-B425-EB71A475B010}">
      <dgm:prSet/>
      <dgm:spPr>
        <a:solidFill>
          <a:schemeClr val="tx1"/>
        </a:solidFill>
      </dgm:spPr>
      <dgm:t>
        <a:bodyPr/>
        <a:lstStyle/>
        <a:p>
          <a:endParaRPr lang="en-US"/>
        </a:p>
      </dgm:t>
    </dgm:pt>
    <dgm:pt modelId="{8B1B3FF6-5DBF-454F-B416-2644554F5072}">
      <dgm:prSet phldrT="[Text]" custT="1"/>
      <dgm:spPr/>
      <dgm:t>
        <a:bodyPr/>
        <a:lstStyle/>
        <a:p>
          <a:r>
            <a:rPr lang="ar-EG" sz="2400" b="1" dirty="0">
              <a:solidFill>
                <a:schemeClr val="tx1"/>
              </a:solidFill>
            </a:rPr>
            <a:t>إدارة النزاع</a:t>
          </a:r>
          <a:endParaRPr lang="en-US" sz="2400" b="1" dirty="0">
            <a:solidFill>
              <a:schemeClr val="tx1"/>
            </a:solidFill>
          </a:endParaRPr>
        </a:p>
      </dgm:t>
    </dgm:pt>
    <dgm:pt modelId="{C78B4B68-B8F6-4473-82B9-0D2C7B1888BD}" type="parTrans" cxnId="{B68127C5-BB9E-4B69-A903-9F55DCE293B8}">
      <dgm:prSet/>
      <dgm:spPr/>
      <dgm:t>
        <a:bodyPr/>
        <a:lstStyle/>
        <a:p>
          <a:endParaRPr lang="en-US"/>
        </a:p>
      </dgm:t>
    </dgm:pt>
    <dgm:pt modelId="{12B75787-E023-406E-848C-A79019477AA9}" type="sibTrans" cxnId="{B68127C5-BB9E-4B69-A903-9F55DCE293B8}">
      <dgm:prSet/>
      <dgm:spPr>
        <a:solidFill>
          <a:schemeClr val="tx1"/>
        </a:solidFill>
      </dgm:spPr>
      <dgm:t>
        <a:bodyPr/>
        <a:lstStyle/>
        <a:p>
          <a:endParaRPr lang="en-US"/>
        </a:p>
      </dgm:t>
    </dgm:pt>
    <dgm:pt modelId="{5E12489C-BBFD-4FD0-A263-2F38B2F29AF6}">
      <dgm:prSet phldrT="[Text]" custT="1"/>
      <dgm:spPr/>
      <dgm:t>
        <a:bodyPr/>
        <a:lstStyle/>
        <a:p>
          <a:r>
            <a:rPr lang="ar-EG" sz="2400" b="1" dirty="0">
              <a:solidFill>
                <a:schemeClr val="tx1"/>
              </a:solidFill>
            </a:rPr>
            <a:t>التحكيم</a:t>
          </a:r>
          <a:endParaRPr lang="en-US" sz="2400" b="1" dirty="0">
            <a:solidFill>
              <a:schemeClr val="tx1"/>
            </a:solidFill>
          </a:endParaRPr>
        </a:p>
      </dgm:t>
    </dgm:pt>
    <dgm:pt modelId="{3841D30B-4312-4BF6-8FF5-19D8683A4E2A}" type="parTrans" cxnId="{065A6D4A-58F7-497B-9BEF-80276542F81B}">
      <dgm:prSet/>
      <dgm:spPr/>
      <dgm:t>
        <a:bodyPr/>
        <a:lstStyle/>
        <a:p>
          <a:endParaRPr lang="en-US"/>
        </a:p>
      </dgm:t>
    </dgm:pt>
    <dgm:pt modelId="{10FA8395-32C8-447D-96FE-85AD3A07C5CB}" type="sibTrans" cxnId="{065A6D4A-58F7-497B-9BEF-80276542F81B}">
      <dgm:prSet/>
      <dgm:spPr/>
      <dgm:t>
        <a:bodyPr/>
        <a:lstStyle/>
        <a:p>
          <a:endParaRPr lang="en-US"/>
        </a:p>
      </dgm:t>
    </dgm:pt>
    <dgm:pt modelId="{18C29E4D-49DD-4993-8853-A8C7E8FD78CF}" type="pres">
      <dgm:prSet presAssocID="{1E61DAC7-DEA3-4165-B2C6-3D6B5907199C}" presName="diagram" presStyleCnt="0">
        <dgm:presLayoutVars>
          <dgm:dir/>
          <dgm:resizeHandles/>
        </dgm:presLayoutVars>
      </dgm:prSet>
      <dgm:spPr/>
    </dgm:pt>
    <dgm:pt modelId="{BBBF118C-4981-4B32-81A3-14DE4DC4C790}" type="pres">
      <dgm:prSet presAssocID="{B36C60E0-9D31-40DF-AA4E-1D4EA46405EB}" presName="firstNode" presStyleLbl="node1" presStyleIdx="0" presStyleCnt="7" custScaleX="279436" custLinFactX="101603" custLinFactNeighborX="200000" custLinFactNeighborY="-47490">
        <dgm:presLayoutVars>
          <dgm:bulletEnabled val="1"/>
        </dgm:presLayoutVars>
      </dgm:prSet>
      <dgm:spPr/>
    </dgm:pt>
    <dgm:pt modelId="{84C20041-902B-49D0-9913-F35B360AAFCB}" type="pres">
      <dgm:prSet presAssocID="{9790946C-7C5A-416C-BD39-8932B2D2F818}" presName="sibTrans" presStyleLbl="sibTrans2D1" presStyleIdx="0" presStyleCnt="6" custAng="19848424" custScaleX="271242" custScaleY="162565" custLinFactX="900000" custLinFactY="46033" custLinFactNeighborX="958638" custLinFactNeighborY="100000"/>
      <dgm:spPr/>
    </dgm:pt>
    <dgm:pt modelId="{FA455510-B62C-4243-BE60-33F235DF6FC5}" type="pres">
      <dgm:prSet presAssocID="{F305E591-E4AC-4B8F-9809-0EF314269D93}" presName="middleNode" presStyleCnt="0"/>
      <dgm:spPr/>
    </dgm:pt>
    <dgm:pt modelId="{7EDF4985-E63D-423D-A05B-11C26E24DE77}" type="pres">
      <dgm:prSet presAssocID="{F305E591-E4AC-4B8F-9809-0EF314269D93}" presName="padding" presStyleLbl="node1" presStyleIdx="0" presStyleCnt="7"/>
      <dgm:spPr/>
    </dgm:pt>
    <dgm:pt modelId="{A232A205-32FD-4FDF-85DE-6140293084B2}" type="pres">
      <dgm:prSet presAssocID="{F305E591-E4AC-4B8F-9809-0EF314269D93}" presName="shape" presStyleLbl="node1" presStyleIdx="1" presStyleCnt="7" custScaleX="383792" custScaleY="153489" custLinFactNeighborX="-5482" custLinFactNeighborY="-51775">
        <dgm:presLayoutVars>
          <dgm:bulletEnabled val="1"/>
        </dgm:presLayoutVars>
      </dgm:prSet>
      <dgm:spPr/>
    </dgm:pt>
    <dgm:pt modelId="{659A10B7-8502-45A6-B508-5F9500CA5435}" type="pres">
      <dgm:prSet presAssocID="{2D3D88B5-1923-413F-8AFE-580643B746EF}" presName="sibTrans" presStyleLbl="sibTrans2D1" presStyleIdx="1" presStyleCnt="6" custFlipVert="1" custScaleX="256458" custScaleY="308289"/>
      <dgm:spPr/>
    </dgm:pt>
    <dgm:pt modelId="{4DA0DFEA-FD17-4E69-99B3-1EEFB6DAE563}" type="pres">
      <dgm:prSet presAssocID="{F879FC9E-A1B2-4850-861A-E3ABE07B219A}" presName="middleNode" presStyleCnt="0"/>
      <dgm:spPr/>
    </dgm:pt>
    <dgm:pt modelId="{153F9E87-8280-4068-89C3-8AE76F2D4CA7}" type="pres">
      <dgm:prSet presAssocID="{F879FC9E-A1B2-4850-861A-E3ABE07B219A}" presName="padding" presStyleLbl="node1" presStyleIdx="1" presStyleCnt="7"/>
      <dgm:spPr/>
    </dgm:pt>
    <dgm:pt modelId="{3B9192C1-95A7-4FAA-B435-93D435F4A2B7}" type="pres">
      <dgm:prSet presAssocID="{F879FC9E-A1B2-4850-861A-E3ABE07B219A}" presName="shape" presStyleLbl="node1" presStyleIdx="2" presStyleCnt="7" custScaleX="419948" custScaleY="157431">
        <dgm:presLayoutVars>
          <dgm:bulletEnabled val="1"/>
        </dgm:presLayoutVars>
      </dgm:prSet>
      <dgm:spPr/>
    </dgm:pt>
    <dgm:pt modelId="{D0A885A5-C577-49F3-851B-E6654435158F}" type="pres">
      <dgm:prSet presAssocID="{8968BFDD-2E9D-4A1D-B671-AACC44453B69}" presName="sibTrans" presStyleLbl="sibTrans2D1" presStyleIdx="2" presStyleCnt="6" custAng="10972818" custFlipVert="1" custScaleX="311513" custScaleY="199900"/>
      <dgm:spPr/>
    </dgm:pt>
    <dgm:pt modelId="{2F083F26-A3DB-4DE0-910C-5CD28186DABE}" type="pres">
      <dgm:prSet presAssocID="{D8684FD1-14E6-49BF-ABBB-8D66D2EEDBAB}" presName="middleNode" presStyleCnt="0"/>
      <dgm:spPr/>
    </dgm:pt>
    <dgm:pt modelId="{8DF80D83-0B11-4D9E-9900-F941C352E360}" type="pres">
      <dgm:prSet presAssocID="{D8684FD1-14E6-49BF-ABBB-8D66D2EEDBAB}" presName="padding" presStyleLbl="node1" presStyleIdx="2" presStyleCnt="7"/>
      <dgm:spPr/>
    </dgm:pt>
    <dgm:pt modelId="{CE1E5972-683D-43F8-9E9B-3230A739509F}" type="pres">
      <dgm:prSet presAssocID="{D8684FD1-14E6-49BF-ABBB-8D66D2EEDBAB}" presName="shape" presStyleLbl="node1" presStyleIdx="3" presStyleCnt="7" custScaleX="380145">
        <dgm:presLayoutVars>
          <dgm:bulletEnabled val="1"/>
        </dgm:presLayoutVars>
      </dgm:prSet>
      <dgm:spPr/>
    </dgm:pt>
    <dgm:pt modelId="{3FF1440E-A0C7-4770-BBA4-C5805E05EB78}" type="pres">
      <dgm:prSet presAssocID="{0296CF3D-6365-43D0-95C0-3B698031C901}" presName="sibTrans" presStyleLbl="sibTrans2D1" presStyleIdx="3" presStyleCnt="6" custAng="6020036" custFlipHor="1" custScaleX="400572" custScaleY="303939" custLinFactX="300000" custLinFactY="100000" custLinFactNeighborX="377364" custLinFactNeighborY="147012"/>
      <dgm:spPr/>
    </dgm:pt>
    <dgm:pt modelId="{57B4389D-3575-49FF-BC77-432386E5A97F}" type="pres">
      <dgm:prSet presAssocID="{7C118058-6B1C-46B6-8051-4E6BBDBC1EBA}" presName="middleNode" presStyleCnt="0"/>
      <dgm:spPr/>
    </dgm:pt>
    <dgm:pt modelId="{2AA9693B-20FF-4DD4-95C0-5CAE25038752}" type="pres">
      <dgm:prSet presAssocID="{7C118058-6B1C-46B6-8051-4E6BBDBC1EBA}" presName="padding" presStyleLbl="node1" presStyleIdx="3" presStyleCnt="7"/>
      <dgm:spPr/>
    </dgm:pt>
    <dgm:pt modelId="{E1CF023C-311E-4CA5-92FD-4FF4EFA8A60B}" type="pres">
      <dgm:prSet presAssocID="{7C118058-6B1C-46B6-8051-4E6BBDBC1EBA}" presName="shape" presStyleLbl="node1" presStyleIdx="4" presStyleCnt="7" custScaleX="402083" custScaleY="143371" custLinFactNeighborX="-3400" custLinFactNeighborY="-77283">
        <dgm:presLayoutVars>
          <dgm:bulletEnabled val="1"/>
        </dgm:presLayoutVars>
      </dgm:prSet>
      <dgm:spPr/>
    </dgm:pt>
    <dgm:pt modelId="{10E7CE38-E19E-422D-A1AD-35A8A8A493DA}" type="pres">
      <dgm:prSet presAssocID="{02698C19-3AD9-4CBB-BEF1-D2FE6B22A455}" presName="sibTrans" presStyleLbl="sibTrans2D1" presStyleIdx="4" presStyleCnt="6" custAng="4445572" custFlipVert="0" custFlipHor="1" custScaleX="236535" custScaleY="165506" custLinFactX="-243866" custLinFactY="65944" custLinFactNeighborX="-300000" custLinFactNeighborY="100000"/>
      <dgm:spPr/>
    </dgm:pt>
    <dgm:pt modelId="{3B238265-DD25-47AB-B35E-C4B2BF84E324}" type="pres">
      <dgm:prSet presAssocID="{8B1B3FF6-5DBF-454F-B416-2644554F5072}" presName="middleNode" presStyleCnt="0"/>
      <dgm:spPr/>
    </dgm:pt>
    <dgm:pt modelId="{29643CB2-184C-48F0-AC7E-431A3FFEBF48}" type="pres">
      <dgm:prSet presAssocID="{8B1B3FF6-5DBF-454F-B416-2644554F5072}" presName="padding" presStyleLbl="node1" presStyleIdx="4" presStyleCnt="7"/>
      <dgm:spPr/>
    </dgm:pt>
    <dgm:pt modelId="{DAF5D95F-25D5-4DC7-A42C-B4E3FC2E48A7}" type="pres">
      <dgm:prSet presAssocID="{8B1B3FF6-5DBF-454F-B416-2644554F5072}" presName="shape" presStyleLbl="node1" presStyleIdx="5" presStyleCnt="7" custScaleX="277735" custLinFactX="200000" custLinFactY="100000" custLinFactNeighborX="220272" custLinFactNeighborY="145859">
        <dgm:presLayoutVars>
          <dgm:bulletEnabled val="1"/>
        </dgm:presLayoutVars>
      </dgm:prSet>
      <dgm:spPr/>
    </dgm:pt>
    <dgm:pt modelId="{637085A9-9B27-4B3C-B373-72FF1735F1B6}" type="pres">
      <dgm:prSet presAssocID="{12B75787-E023-406E-848C-A79019477AA9}" presName="sibTrans" presStyleLbl="sibTrans2D1" presStyleIdx="5" presStyleCnt="6" custFlipVert="1" custFlipHor="1" custScaleX="219847" custScaleY="245842" custLinFactX="-500000" custLinFactY="-100000" custLinFactNeighborX="-521926" custLinFactNeighborY="-112414"/>
      <dgm:spPr/>
    </dgm:pt>
    <dgm:pt modelId="{655E7208-2056-4E98-BAC8-64E262C5E9BA}" type="pres">
      <dgm:prSet presAssocID="{5E12489C-BBFD-4FD0-A263-2F38B2F29AF6}" presName="lastNode" presStyleLbl="node1" presStyleIdx="6" presStyleCnt="7" custScaleX="200153">
        <dgm:presLayoutVars>
          <dgm:bulletEnabled val="1"/>
        </dgm:presLayoutVars>
      </dgm:prSet>
      <dgm:spPr/>
    </dgm:pt>
  </dgm:ptLst>
  <dgm:cxnLst>
    <dgm:cxn modelId="{F851D410-9A33-4D02-95B8-331361A6791A}" srcId="{1E61DAC7-DEA3-4165-B2C6-3D6B5907199C}" destId="{B36C60E0-9D31-40DF-AA4E-1D4EA46405EB}" srcOrd="0" destOrd="0" parTransId="{FE7AD6A4-97CD-4F90-BA4B-D93338B97531}" sibTransId="{9790946C-7C5A-416C-BD39-8932B2D2F818}"/>
    <dgm:cxn modelId="{10B0F81C-4C82-46E3-B24F-6A73345805C7}" type="presOf" srcId="{7C118058-6B1C-46B6-8051-4E6BBDBC1EBA}" destId="{E1CF023C-311E-4CA5-92FD-4FF4EFA8A60B}" srcOrd="0" destOrd="0" presId="urn:microsoft.com/office/officeart/2005/8/layout/bProcess2"/>
    <dgm:cxn modelId="{E6BD1325-66CA-401A-8DEC-CC3A462F49DE}" type="presOf" srcId="{12B75787-E023-406E-848C-A79019477AA9}" destId="{637085A9-9B27-4B3C-B373-72FF1735F1B6}" srcOrd="0" destOrd="0" presId="urn:microsoft.com/office/officeart/2005/8/layout/bProcess2"/>
    <dgm:cxn modelId="{97B94627-2810-47B5-A991-CF22C64A4A83}" srcId="{1E61DAC7-DEA3-4165-B2C6-3D6B5907199C}" destId="{D8684FD1-14E6-49BF-ABBB-8D66D2EEDBAB}" srcOrd="3" destOrd="0" parTransId="{D1B37EE6-DFF3-454D-92ED-FAAAD757757B}" sibTransId="{0296CF3D-6365-43D0-95C0-3B698031C901}"/>
    <dgm:cxn modelId="{4069412E-5619-4DF9-AD81-3A87B41C821A}" srcId="{1E61DAC7-DEA3-4165-B2C6-3D6B5907199C}" destId="{F879FC9E-A1B2-4850-861A-E3ABE07B219A}" srcOrd="2" destOrd="0" parTransId="{DA4B1FF1-C231-465F-B554-5A288328AA54}" sibTransId="{8968BFDD-2E9D-4A1D-B671-AACC44453B69}"/>
    <dgm:cxn modelId="{74653E41-8E05-48F6-80DD-EF3E60B12B07}" type="presOf" srcId="{8B1B3FF6-5DBF-454F-B416-2644554F5072}" destId="{DAF5D95F-25D5-4DC7-A42C-B4E3FC2E48A7}" srcOrd="0" destOrd="0" presId="urn:microsoft.com/office/officeart/2005/8/layout/bProcess2"/>
    <dgm:cxn modelId="{065A6D4A-58F7-497B-9BEF-80276542F81B}" srcId="{1E61DAC7-DEA3-4165-B2C6-3D6B5907199C}" destId="{5E12489C-BBFD-4FD0-A263-2F38B2F29AF6}" srcOrd="6" destOrd="0" parTransId="{3841D30B-4312-4BF6-8FF5-19D8683A4E2A}" sibTransId="{10FA8395-32C8-447D-96FE-85AD3A07C5CB}"/>
    <dgm:cxn modelId="{946C496C-587C-4415-B66F-CEE756AD6D70}" type="presOf" srcId="{9790946C-7C5A-416C-BD39-8932B2D2F818}" destId="{84C20041-902B-49D0-9913-F35B360AAFCB}" srcOrd="0" destOrd="0" presId="urn:microsoft.com/office/officeart/2005/8/layout/bProcess2"/>
    <dgm:cxn modelId="{5DFCA74C-3FB1-457D-A597-FA41946D6DCF}" type="presOf" srcId="{1E61DAC7-DEA3-4165-B2C6-3D6B5907199C}" destId="{18C29E4D-49DD-4993-8853-A8C7E8FD78CF}" srcOrd="0" destOrd="0" presId="urn:microsoft.com/office/officeart/2005/8/layout/bProcess2"/>
    <dgm:cxn modelId="{CDC66953-55CC-4E29-A974-006BEE6A7722}" type="presOf" srcId="{F305E591-E4AC-4B8F-9809-0EF314269D93}" destId="{A232A205-32FD-4FDF-85DE-6140293084B2}" srcOrd="0" destOrd="0" presId="urn:microsoft.com/office/officeart/2005/8/layout/bProcess2"/>
    <dgm:cxn modelId="{27CB987B-307B-4CE9-B425-EB71A475B010}" srcId="{1E61DAC7-DEA3-4165-B2C6-3D6B5907199C}" destId="{7C118058-6B1C-46B6-8051-4E6BBDBC1EBA}" srcOrd="4" destOrd="0" parTransId="{AE540B18-7ED4-4CEE-AAB3-06B4DF91FDF5}" sibTransId="{02698C19-3AD9-4CBB-BEF1-D2FE6B22A455}"/>
    <dgm:cxn modelId="{8B0782AF-0E86-4C79-B0B7-003337A3B34C}" type="presOf" srcId="{F879FC9E-A1B2-4850-861A-E3ABE07B219A}" destId="{3B9192C1-95A7-4FAA-B435-93D435F4A2B7}" srcOrd="0" destOrd="0" presId="urn:microsoft.com/office/officeart/2005/8/layout/bProcess2"/>
    <dgm:cxn modelId="{A6C7A1B3-0D82-40C1-B9BC-5CAC78ECD1C1}" type="presOf" srcId="{B36C60E0-9D31-40DF-AA4E-1D4EA46405EB}" destId="{BBBF118C-4981-4B32-81A3-14DE4DC4C790}" srcOrd="0" destOrd="0" presId="urn:microsoft.com/office/officeart/2005/8/layout/bProcess2"/>
    <dgm:cxn modelId="{DC1691C0-4CE2-4793-BCF5-EB2B3DABC4B4}" type="presOf" srcId="{0296CF3D-6365-43D0-95C0-3B698031C901}" destId="{3FF1440E-A0C7-4770-BBA4-C5805E05EB78}" srcOrd="0" destOrd="0" presId="urn:microsoft.com/office/officeart/2005/8/layout/bProcess2"/>
    <dgm:cxn modelId="{B68127C5-BB9E-4B69-A903-9F55DCE293B8}" srcId="{1E61DAC7-DEA3-4165-B2C6-3D6B5907199C}" destId="{8B1B3FF6-5DBF-454F-B416-2644554F5072}" srcOrd="5" destOrd="0" parTransId="{C78B4B68-B8F6-4473-82B9-0D2C7B1888BD}" sibTransId="{12B75787-E023-406E-848C-A79019477AA9}"/>
    <dgm:cxn modelId="{39BA63CE-3404-4AC2-A806-1829D6F4DD85}" type="presOf" srcId="{8968BFDD-2E9D-4A1D-B671-AACC44453B69}" destId="{D0A885A5-C577-49F3-851B-E6654435158F}" srcOrd="0" destOrd="0" presId="urn:microsoft.com/office/officeart/2005/8/layout/bProcess2"/>
    <dgm:cxn modelId="{155DF7CE-FEBD-456F-89BD-41FE273EF9B3}" type="presOf" srcId="{D8684FD1-14E6-49BF-ABBB-8D66D2EEDBAB}" destId="{CE1E5972-683D-43F8-9E9B-3230A739509F}" srcOrd="0" destOrd="0" presId="urn:microsoft.com/office/officeart/2005/8/layout/bProcess2"/>
    <dgm:cxn modelId="{D1B044D4-C6A7-4A6D-BACD-7BEDD1C4C8C9}" type="presOf" srcId="{02698C19-3AD9-4CBB-BEF1-D2FE6B22A455}" destId="{10E7CE38-E19E-422D-A1AD-35A8A8A493DA}" srcOrd="0" destOrd="0" presId="urn:microsoft.com/office/officeart/2005/8/layout/bProcess2"/>
    <dgm:cxn modelId="{7F1D98EC-BFFF-4D1A-AE71-4805E7CC7B96}" srcId="{1E61DAC7-DEA3-4165-B2C6-3D6B5907199C}" destId="{F305E591-E4AC-4B8F-9809-0EF314269D93}" srcOrd="1" destOrd="0" parTransId="{9AD6BC38-B51E-4678-9C87-E984FE7B8AD8}" sibTransId="{2D3D88B5-1923-413F-8AFE-580643B746EF}"/>
    <dgm:cxn modelId="{578FAAF1-B1F9-4B51-A1F0-0CB2BBA6D9FB}" type="presOf" srcId="{5E12489C-BBFD-4FD0-A263-2F38B2F29AF6}" destId="{655E7208-2056-4E98-BAC8-64E262C5E9BA}" srcOrd="0" destOrd="0" presId="urn:microsoft.com/office/officeart/2005/8/layout/bProcess2"/>
    <dgm:cxn modelId="{DA43FBFC-FDE5-4918-8C94-0B6EEBB3AA78}" type="presOf" srcId="{2D3D88B5-1923-413F-8AFE-580643B746EF}" destId="{659A10B7-8502-45A6-B508-5F9500CA5435}" srcOrd="0" destOrd="0" presId="urn:microsoft.com/office/officeart/2005/8/layout/bProcess2"/>
    <dgm:cxn modelId="{F10EFEC5-07CF-4ABC-83CE-2FD00544A518}" type="presParOf" srcId="{18C29E4D-49DD-4993-8853-A8C7E8FD78CF}" destId="{BBBF118C-4981-4B32-81A3-14DE4DC4C790}" srcOrd="0" destOrd="0" presId="urn:microsoft.com/office/officeart/2005/8/layout/bProcess2"/>
    <dgm:cxn modelId="{80FEC6B5-C4C8-4D77-B217-A573B1F5C2F1}" type="presParOf" srcId="{18C29E4D-49DD-4993-8853-A8C7E8FD78CF}" destId="{84C20041-902B-49D0-9913-F35B360AAFCB}" srcOrd="1" destOrd="0" presId="urn:microsoft.com/office/officeart/2005/8/layout/bProcess2"/>
    <dgm:cxn modelId="{BBE4A42A-DFFF-4A57-9896-D52D628165C9}" type="presParOf" srcId="{18C29E4D-49DD-4993-8853-A8C7E8FD78CF}" destId="{FA455510-B62C-4243-BE60-33F235DF6FC5}" srcOrd="2" destOrd="0" presId="urn:microsoft.com/office/officeart/2005/8/layout/bProcess2"/>
    <dgm:cxn modelId="{FA973405-BE51-430E-8883-46E387523EB9}" type="presParOf" srcId="{FA455510-B62C-4243-BE60-33F235DF6FC5}" destId="{7EDF4985-E63D-423D-A05B-11C26E24DE77}" srcOrd="0" destOrd="0" presId="urn:microsoft.com/office/officeart/2005/8/layout/bProcess2"/>
    <dgm:cxn modelId="{8C7B7575-8C86-4685-A0A7-E9DEA8156D4C}" type="presParOf" srcId="{FA455510-B62C-4243-BE60-33F235DF6FC5}" destId="{A232A205-32FD-4FDF-85DE-6140293084B2}" srcOrd="1" destOrd="0" presId="urn:microsoft.com/office/officeart/2005/8/layout/bProcess2"/>
    <dgm:cxn modelId="{94F4B94E-5E87-41AE-9211-74CC017370B9}" type="presParOf" srcId="{18C29E4D-49DD-4993-8853-A8C7E8FD78CF}" destId="{659A10B7-8502-45A6-B508-5F9500CA5435}" srcOrd="3" destOrd="0" presId="urn:microsoft.com/office/officeart/2005/8/layout/bProcess2"/>
    <dgm:cxn modelId="{03A263F2-9BA6-4AC4-A837-6CF11604040A}" type="presParOf" srcId="{18C29E4D-49DD-4993-8853-A8C7E8FD78CF}" destId="{4DA0DFEA-FD17-4E69-99B3-1EEFB6DAE563}" srcOrd="4" destOrd="0" presId="urn:microsoft.com/office/officeart/2005/8/layout/bProcess2"/>
    <dgm:cxn modelId="{B0DA3AEA-6DE2-47D2-9110-AB97813AA6C2}" type="presParOf" srcId="{4DA0DFEA-FD17-4E69-99B3-1EEFB6DAE563}" destId="{153F9E87-8280-4068-89C3-8AE76F2D4CA7}" srcOrd="0" destOrd="0" presId="urn:microsoft.com/office/officeart/2005/8/layout/bProcess2"/>
    <dgm:cxn modelId="{9408FA36-E40B-40DD-AEA4-318328F77FFA}" type="presParOf" srcId="{4DA0DFEA-FD17-4E69-99B3-1EEFB6DAE563}" destId="{3B9192C1-95A7-4FAA-B435-93D435F4A2B7}" srcOrd="1" destOrd="0" presId="urn:microsoft.com/office/officeart/2005/8/layout/bProcess2"/>
    <dgm:cxn modelId="{99E662D5-DAB2-4B9F-82EE-FDFEEF840026}" type="presParOf" srcId="{18C29E4D-49DD-4993-8853-A8C7E8FD78CF}" destId="{D0A885A5-C577-49F3-851B-E6654435158F}" srcOrd="5" destOrd="0" presId="urn:microsoft.com/office/officeart/2005/8/layout/bProcess2"/>
    <dgm:cxn modelId="{5FC48EE3-F017-4B59-867B-520DAF99F7FC}" type="presParOf" srcId="{18C29E4D-49DD-4993-8853-A8C7E8FD78CF}" destId="{2F083F26-A3DB-4DE0-910C-5CD28186DABE}" srcOrd="6" destOrd="0" presId="urn:microsoft.com/office/officeart/2005/8/layout/bProcess2"/>
    <dgm:cxn modelId="{52D72416-7D30-4638-A410-6731CCD81B28}" type="presParOf" srcId="{2F083F26-A3DB-4DE0-910C-5CD28186DABE}" destId="{8DF80D83-0B11-4D9E-9900-F941C352E360}" srcOrd="0" destOrd="0" presId="urn:microsoft.com/office/officeart/2005/8/layout/bProcess2"/>
    <dgm:cxn modelId="{1F2FB2DD-8A9C-4A0E-BA75-3DC825EDE821}" type="presParOf" srcId="{2F083F26-A3DB-4DE0-910C-5CD28186DABE}" destId="{CE1E5972-683D-43F8-9E9B-3230A739509F}" srcOrd="1" destOrd="0" presId="urn:microsoft.com/office/officeart/2005/8/layout/bProcess2"/>
    <dgm:cxn modelId="{C6628753-7778-4551-853B-3980B19A2360}" type="presParOf" srcId="{18C29E4D-49DD-4993-8853-A8C7E8FD78CF}" destId="{3FF1440E-A0C7-4770-BBA4-C5805E05EB78}" srcOrd="7" destOrd="0" presId="urn:microsoft.com/office/officeart/2005/8/layout/bProcess2"/>
    <dgm:cxn modelId="{CBC9F578-A7D7-413B-A3D4-0A1150309510}" type="presParOf" srcId="{18C29E4D-49DD-4993-8853-A8C7E8FD78CF}" destId="{57B4389D-3575-49FF-BC77-432386E5A97F}" srcOrd="8" destOrd="0" presId="urn:microsoft.com/office/officeart/2005/8/layout/bProcess2"/>
    <dgm:cxn modelId="{48FC0E02-F8C1-4C1C-A4AB-B6592F6FEC2F}" type="presParOf" srcId="{57B4389D-3575-49FF-BC77-432386E5A97F}" destId="{2AA9693B-20FF-4DD4-95C0-5CAE25038752}" srcOrd="0" destOrd="0" presId="urn:microsoft.com/office/officeart/2005/8/layout/bProcess2"/>
    <dgm:cxn modelId="{055D1A0C-23A3-467B-844D-0473E151E6CB}" type="presParOf" srcId="{57B4389D-3575-49FF-BC77-432386E5A97F}" destId="{E1CF023C-311E-4CA5-92FD-4FF4EFA8A60B}" srcOrd="1" destOrd="0" presId="urn:microsoft.com/office/officeart/2005/8/layout/bProcess2"/>
    <dgm:cxn modelId="{11F2CBED-F232-4C73-A846-717D762301E4}" type="presParOf" srcId="{18C29E4D-49DD-4993-8853-A8C7E8FD78CF}" destId="{10E7CE38-E19E-422D-A1AD-35A8A8A493DA}" srcOrd="9" destOrd="0" presId="urn:microsoft.com/office/officeart/2005/8/layout/bProcess2"/>
    <dgm:cxn modelId="{4EC0E924-95F0-467D-8C0C-00020D9F85A0}" type="presParOf" srcId="{18C29E4D-49DD-4993-8853-A8C7E8FD78CF}" destId="{3B238265-DD25-47AB-B35E-C4B2BF84E324}" srcOrd="10" destOrd="0" presId="urn:microsoft.com/office/officeart/2005/8/layout/bProcess2"/>
    <dgm:cxn modelId="{C4D74070-1123-4400-A007-7FA480909D00}" type="presParOf" srcId="{3B238265-DD25-47AB-B35E-C4B2BF84E324}" destId="{29643CB2-184C-48F0-AC7E-431A3FFEBF48}" srcOrd="0" destOrd="0" presId="urn:microsoft.com/office/officeart/2005/8/layout/bProcess2"/>
    <dgm:cxn modelId="{35A7B5B3-3EBA-4286-9B2E-957C62259F90}" type="presParOf" srcId="{3B238265-DD25-47AB-B35E-C4B2BF84E324}" destId="{DAF5D95F-25D5-4DC7-A42C-B4E3FC2E48A7}" srcOrd="1" destOrd="0" presId="urn:microsoft.com/office/officeart/2005/8/layout/bProcess2"/>
    <dgm:cxn modelId="{D3CEA0F8-83E9-403B-BF4C-D091E4C69725}" type="presParOf" srcId="{18C29E4D-49DD-4993-8853-A8C7E8FD78CF}" destId="{637085A9-9B27-4B3C-B373-72FF1735F1B6}" srcOrd="11" destOrd="0" presId="urn:microsoft.com/office/officeart/2005/8/layout/bProcess2"/>
    <dgm:cxn modelId="{F35CC7A7-E33B-48D8-A16E-76AB1D607114}" type="presParOf" srcId="{18C29E4D-49DD-4993-8853-A8C7E8FD78CF}" destId="{655E7208-2056-4E98-BAC8-64E262C5E9BA}" srcOrd="1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21A9D-F227-4D19-9AD7-E926A6D29FE4}">
      <dsp:nvSpPr>
        <dsp:cNvPr id="0" name=""/>
        <dsp:cNvSpPr/>
      </dsp:nvSpPr>
      <dsp:spPr>
        <a:xfrm rot="16200000">
          <a:off x="418" y="1209"/>
          <a:ext cx="3472419" cy="3472419"/>
        </a:xfrm>
        <a:prstGeom prst="up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ar-EG" sz="3100" b="1" kern="1200" dirty="0">
              <a:solidFill>
                <a:schemeClr val="tx1"/>
              </a:solidFill>
            </a:rPr>
            <a:t>التأثيرات الإيجابية للنزاعات المؤسسية</a:t>
          </a:r>
          <a:endParaRPr lang="en-US" sz="3100" b="1" kern="1200" dirty="0">
            <a:solidFill>
              <a:schemeClr val="tx1"/>
            </a:solidFill>
          </a:endParaRPr>
        </a:p>
      </dsp:txBody>
      <dsp:txXfrm rot="5400000">
        <a:off x="608092" y="869313"/>
        <a:ext cx="2864746" cy="1736209"/>
      </dsp:txXfrm>
    </dsp:sp>
    <dsp:sp modelId="{C22EDD94-716B-483E-B1EE-121D34991320}">
      <dsp:nvSpPr>
        <dsp:cNvPr id="0" name=""/>
        <dsp:cNvSpPr/>
      </dsp:nvSpPr>
      <dsp:spPr>
        <a:xfrm rot="5400000">
          <a:off x="4710729" y="0"/>
          <a:ext cx="3472419" cy="3472419"/>
        </a:xfrm>
        <a:prstGeom prst="up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ar-EG" sz="3100" b="1" kern="1200" dirty="0">
              <a:solidFill>
                <a:schemeClr val="tx1"/>
              </a:solidFill>
            </a:rPr>
            <a:t>التأثيرات السلبية للنزاعات المؤسسية</a:t>
          </a:r>
          <a:endParaRPr lang="en-US" sz="3100" b="1" kern="1200" dirty="0">
            <a:solidFill>
              <a:schemeClr val="tx1"/>
            </a:solidFill>
          </a:endParaRPr>
        </a:p>
      </dsp:txBody>
      <dsp:txXfrm rot="-5400000">
        <a:off x="4710730" y="868105"/>
        <a:ext cx="2864746" cy="1736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8C7106-B5CF-4561-B150-510E568DF453}">
      <dsp:nvSpPr>
        <dsp:cNvPr id="0" name=""/>
        <dsp:cNvSpPr/>
      </dsp:nvSpPr>
      <dsp:spPr>
        <a:xfrm>
          <a:off x="1012" y="411966"/>
          <a:ext cx="2368354" cy="11841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485" tIns="46990" rIns="70485" bIns="4699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tx1"/>
              </a:solidFill>
            </a:rPr>
            <a:t>حل المشكلات</a:t>
          </a:r>
          <a:endParaRPr lang="en-US" sz="3700" b="1" kern="1200" dirty="0">
            <a:solidFill>
              <a:schemeClr val="tx1"/>
            </a:solidFill>
          </a:endParaRPr>
        </a:p>
      </dsp:txBody>
      <dsp:txXfrm>
        <a:off x="35695" y="446649"/>
        <a:ext cx="2298988" cy="1114811"/>
      </dsp:txXfrm>
    </dsp:sp>
    <dsp:sp modelId="{0313005F-BDA4-41CC-ADB9-86C26017D365}">
      <dsp:nvSpPr>
        <dsp:cNvPr id="0" name=""/>
        <dsp:cNvSpPr/>
      </dsp:nvSpPr>
      <dsp:spPr>
        <a:xfrm>
          <a:off x="237847" y="1596143"/>
          <a:ext cx="236835" cy="888132"/>
        </a:xfrm>
        <a:custGeom>
          <a:avLst/>
          <a:gdLst/>
          <a:ahLst/>
          <a:cxnLst/>
          <a:rect l="0" t="0" r="0" b="0"/>
          <a:pathLst>
            <a:path>
              <a:moveTo>
                <a:pt x="0" y="0"/>
              </a:moveTo>
              <a:lnTo>
                <a:pt x="0" y="888132"/>
              </a:lnTo>
              <a:lnTo>
                <a:pt x="236835" y="8881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87D9E6-BD18-4BB6-A43C-AE8F9771151B}">
      <dsp:nvSpPr>
        <dsp:cNvPr id="0" name=""/>
        <dsp:cNvSpPr/>
      </dsp:nvSpPr>
      <dsp:spPr>
        <a:xfrm>
          <a:off x="474682" y="1892187"/>
          <a:ext cx="1894683" cy="1184177"/>
        </a:xfrm>
        <a:prstGeom prst="roundRect">
          <a:avLst>
            <a:gd name="adj" fmla="val 10000"/>
          </a:avLst>
        </a:prstGeom>
        <a:solidFill>
          <a:srgbClr val="FF9900">
            <a:alpha val="90000"/>
          </a:srgb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تحسين العلاقات</a:t>
          </a:r>
          <a:endParaRPr lang="en-US" sz="2600" b="1" kern="1200" dirty="0"/>
        </a:p>
      </dsp:txBody>
      <dsp:txXfrm>
        <a:off x="509365" y="1926870"/>
        <a:ext cx="1825317" cy="1114811"/>
      </dsp:txXfrm>
    </dsp:sp>
    <dsp:sp modelId="{B48E7320-55AA-404B-B7B8-D241F66E3DBA}">
      <dsp:nvSpPr>
        <dsp:cNvPr id="0" name=""/>
        <dsp:cNvSpPr/>
      </dsp:nvSpPr>
      <dsp:spPr>
        <a:xfrm>
          <a:off x="2961454" y="411966"/>
          <a:ext cx="2368354" cy="11841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485" tIns="46990" rIns="70485" bIns="4699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tx1"/>
              </a:solidFill>
            </a:rPr>
            <a:t>تعزيز الإبتكار</a:t>
          </a:r>
          <a:endParaRPr lang="en-US" sz="3700" b="1" kern="1200" dirty="0">
            <a:solidFill>
              <a:schemeClr val="tx1"/>
            </a:solidFill>
          </a:endParaRPr>
        </a:p>
      </dsp:txBody>
      <dsp:txXfrm>
        <a:off x="2996137" y="446649"/>
        <a:ext cx="2298988" cy="1114811"/>
      </dsp:txXfrm>
    </dsp:sp>
    <dsp:sp modelId="{E6306C99-041D-448F-8872-98313A946C30}">
      <dsp:nvSpPr>
        <dsp:cNvPr id="0" name=""/>
        <dsp:cNvSpPr/>
      </dsp:nvSpPr>
      <dsp:spPr>
        <a:xfrm>
          <a:off x="3198290" y="1596143"/>
          <a:ext cx="236835" cy="888132"/>
        </a:xfrm>
        <a:custGeom>
          <a:avLst/>
          <a:gdLst/>
          <a:ahLst/>
          <a:cxnLst/>
          <a:rect l="0" t="0" r="0" b="0"/>
          <a:pathLst>
            <a:path>
              <a:moveTo>
                <a:pt x="0" y="0"/>
              </a:moveTo>
              <a:lnTo>
                <a:pt x="0" y="888132"/>
              </a:lnTo>
              <a:lnTo>
                <a:pt x="236835" y="8881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083BB46-0A93-4212-8C76-C3BF834DEBB3}">
      <dsp:nvSpPr>
        <dsp:cNvPr id="0" name=""/>
        <dsp:cNvSpPr/>
      </dsp:nvSpPr>
      <dsp:spPr>
        <a:xfrm>
          <a:off x="3435125" y="1892187"/>
          <a:ext cx="1894683" cy="1184177"/>
        </a:xfrm>
        <a:prstGeom prst="roundRect">
          <a:avLst>
            <a:gd name="adj" fmla="val 10000"/>
          </a:avLst>
        </a:prstGeom>
        <a:solidFill>
          <a:srgbClr val="FF9900">
            <a:alpha val="90000"/>
          </a:srgb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زيادة الإبداع</a:t>
          </a:r>
          <a:endParaRPr lang="en-US" sz="2600" b="1" kern="1200" dirty="0"/>
        </a:p>
      </dsp:txBody>
      <dsp:txXfrm>
        <a:off x="3469808" y="1926870"/>
        <a:ext cx="1825317" cy="1114811"/>
      </dsp:txXfrm>
    </dsp:sp>
    <dsp:sp modelId="{8095D1F3-396F-42D5-9F90-983C7DEAE36F}">
      <dsp:nvSpPr>
        <dsp:cNvPr id="0" name=""/>
        <dsp:cNvSpPr/>
      </dsp:nvSpPr>
      <dsp:spPr>
        <a:xfrm>
          <a:off x="3198290" y="1596143"/>
          <a:ext cx="236835" cy="2368354"/>
        </a:xfrm>
        <a:custGeom>
          <a:avLst/>
          <a:gdLst/>
          <a:ahLst/>
          <a:cxnLst/>
          <a:rect l="0" t="0" r="0" b="0"/>
          <a:pathLst>
            <a:path>
              <a:moveTo>
                <a:pt x="0" y="0"/>
              </a:moveTo>
              <a:lnTo>
                <a:pt x="0" y="2368354"/>
              </a:lnTo>
              <a:lnTo>
                <a:pt x="236835" y="236835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0AAA9F-A12C-45E6-9B78-313EB84B7F05}">
      <dsp:nvSpPr>
        <dsp:cNvPr id="0" name=""/>
        <dsp:cNvSpPr/>
      </dsp:nvSpPr>
      <dsp:spPr>
        <a:xfrm>
          <a:off x="3435125" y="3372408"/>
          <a:ext cx="1894683" cy="1184177"/>
        </a:xfrm>
        <a:prstGeom prst="roundRect">
          <a:avLst>
            <a:gd name="adj" fmla="val 10000"/>
          </a:avLst>
        </a:prstGeom>
        <a:solidFill>
          <a:srgbClr val="FF9900">
            <a:alpha val="90000"/>
          </a:srgb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إقتراح أفكار أفضل</a:t>
          </a:r>
          <a:endParaRPr lang="en-US" sz="2600" b="1" kern="1200" dirty="0"/>
        </a:p>
      </dsp:txBody>
      <dsp:txXfrm>
        <a:off x="3469808" y="3407091"/>
        <a:ext cx="1825317" cy="1114811"/>
      </dsp:txXfrm>
    </dsp:sp>
    <dsp:sp modelId="{54D82175-1A10-4EE9-A22C-B911BB4E8BC6}">
      <dsp:nvSpPr>
        <dsp:cNvPr id="0" name=""/>
        <dsp:cNvSpPr/>
      </dsp:nvSpPr>
      <dsp:spPr>
        <a:xfrm>
          <a:off x="5922909" y="427218"/>
          <a:ext cx="2368354" cy="11841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485" tIns="46990" rIns="70485" bIns="46990"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tx1"/>
              </a:solidFill>
            </a:rPr>
            <a:t>زيادة فهم القضايا</a:t>
          </a:r>
          <a:endParaRPr lang="en-US" sz="3700" b="1" kern="1200" dirty="0">
            <a:solidFill>
              <a:schemeClr val="tx1"/>
            </a:solidFill>
          </a:endParaRPr>
        </a:p>
      </dsp:txBody>
      <dsp:txXfrm>
        <a:off x="5957592" y="461901"/>
        <a:ext cx="2298988" cy="1114811"/>
      </dsp:txXfrm>
    </dsp:sp>
    <dsp:sp modelId="{A580C2AC-8429-4D02-A52B-841367B05D72}">
      <dsp:nvSpPr>
        <dsp:cNvPr id="0" name=""/>
        <dsp:cNvSpPr/>
      </dsp:nvSpPr>
      <dsp:spPr>
        <a:xfrm>
          <a:off x="6159745" y="1611395"/>
          <a:ext cx="235823" cy="872880"/>
        </a:xfrm>
        <a:custGeom>
          <a:avLst/>
          <a:gdLst/>
          <a:ahLst/>
          <a:cxnLst/>
          <a:rect l="0" t="0" r="0" b="0"/>
          <a:pathLst>
            <a:path>
              <a:moveTo>
                <a:pt x="0" y="0"/>
              </a:moveTo>
              <a:lnTo>
                <a:pt x="0" y="872880"/>
              </a:lnTo>
              <a:lnTo>
                <a:pt x="235823" y="8728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92AC2A-AE95-4B49-809E-FD31B567240F}">
      <dsp:nvSpPr>
        <dsp:cNvPr id="0" name=""/>
        <dsp:cNvSpPr/>
      </dsp:nvSpPr>
      <dsp:spPr>
        <a:xfrm>
          <a:off x="6395568" y="1892187"/>
          <a:ext cx="1894683" cy="1184177"/>
        </a:xfrm>
        <a:prstGeom prst="roundRect">
          <a:avLst>
            <a:gd name="adj" fmla="val 10000"/>
          </a:avLst>
        </a:prstGeom>
        <a:solidFill>
          <a:srgbClr val="FF9900">
            <a:alpha val="90000"/>
          </a:srgb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فهم دوافع ومواقف الآخرين</a:t>
          </a:r>
          <a:endParaRPr lang="en-US" sz="2600" b="1" kern="1200" dirty="0"/>
        </a:p>
      </dsp:txBody>
      <dsp:txXfrm>
        <a:off x="6430251" y="1926870"/>
        <a:ext cx="1825317" cy="11148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DBBB4-21DA-436F-829C-0AA62237B700}">
      <dsp:nvSpPr>
        <dsp:cNvPr id="0" name=""/>
        <dsp:cNvSpPr/>
      </dsp:nvSpPr>
      <dsp:spPr>
        <a:xfrm>
          <a:off x="324348" y="260"/>
          <a:ext cx="2244387" cy="1864077"/>
        </a:xfrm>
        <a:prstGeom prst="ellipse">
          <a:avLst/>
        </a:prstGeom>
        <a:solidFill>
          <a:schemeClr val="accent1"/>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sz="1600" b="1" kern="1200" dirty="0">
              <a:solidFill>
                <a:schemeClr val="tx1"/>
              </a:solidFill>
              <a:latin typeface="Alexandria" pitchFamily="2" charset="-78"/>
              <a:cs typeface="Alexandria" pitchFamily="2" charset="-78"/>
            </a:rPr>
            <a:t>متنازعون</a:t>
          </a:r>
          <a:endParaRPr lang="en-US" sz="1600" b="1" kern="1200" dirty="0">
            <a:solidFill>
              <a:schemeClr val="tx1"/>
            </a:solidFill>
            <a:latin typeface="Alexandria" pitchFamily="2" charset="-78"/>
            <a:cs typeface="Alexandria" pitchFamily="2" charset="-78"/>
          </a:endParaRPr>
        </a:p>
      </dsp:txBody>
      <dsp:txXfrm>
        <a:off x="653031" y="273248"/>
        <a:ext cx="1587021" cy="1318101"/>
      </dsp:txXfrm>
    </dsp:sp>
    <dsp:sp modelId="{B4A55508-06C5-469A-86FC-F6A04F8CC431}">
      <dsp:nvSpPr>
        <dsp:cNvPr id="0" name=""/>
        <dsp:cNvSpPr/>
      </dsp:nvSpPr>
      <dsp:spPr>
        <a:xfrm>
          <a:off x="905959" y="2015701"/>
          <a:ext cx="1081165" cy="1081165"/>
        </a:xfrm>
        <a:prstGeom prst="mathPlus">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049267" y="2429138"/>
        <a:ext cx="794549" cy="254291"/>
      </dsp:txXfrm>
    </dsp:sp>
    <dsp:sp modelId="{B149D371-2F34-4538-98A9-BD5E448362D4}">
      <dsp:nvSpPr>
        <dsp:cNvPr id="0" name=""/>
        <dsp:cNvSpPr/>
      </dsp:nvSpPr>
      <dsp:spPr>
        <a:xfrm>
          <a:off x="194469" y="3248229"/>
          <a:ext cx="2504146" cy="1864077"/>
        </a:xfrm>
        <a:prstGeom prst="ellipse">
          <a:avLst/>
        </a:prstGeom>
        <a:solidFill>
          <a:schemeClr val="accent1"/>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sz="1600" b="1" kern="1200" dirty="0">
              <a:solidFill>
                <a:schemeClr val="tx1"/>
              </a:solidFill>
              <a:latin typeface="Alexandria" pitchFamily="2" charset="-78"/>
              <a:cs typeface="Alexandria" pitchFamily="2" charset="-78"/>
            </a:rPr>
            <a:t>متنازعون</a:t>
          </a:r>
          <a:endParaRPr lang="en-US" sz="1600" b="1" kern="1200" dirty="0">
            <a:solidFill>
              <a:schemeClr val="tx1"/>
            </a:solidFill>
            <a:latin typeface="Alexandria" pitchFamily="2" charset="-78"/>
            <a:cs typeface="Alexandria" pitchFamily="2" charset="-78"/>
          </a:endParaRPr>
        </a:p>
      </dsp:txBody>
      <dsp:txXfrm>
        <a:off x="561193" y="3521217"/>
        <a:ext cx="1770698" cy="1318101"/>
      </dsp:txXfrm>
    </dsp:sp>
    <dsp:sp modelId="{FCA5347A-BA6D-49F1-BDF0-8D95F5446C32}">
      <dsp:nvSpPr>
        <dsp:cNvPr id="0" name=""/>
        <dsp:cNvSpPr/>
      </dsp:nvSpPr>
      <dsp:spPr>
        <a:xfrm>
          <a:off x="2661435" y="2209565"/>
          <a:ext cx="1226360" cy="693437"/>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2661435" y="2348252"/>
        <a:ext cx="1018329" cy="416063"/>
      </dsp:txXfrm>
    </dsp:sp>
    <dsp:sp modelId="{532D7DEA-24A3-4E5B-98A5-ED8C294DEC2D}">
      <dsp:nvSpPr>
        <dsp:cNvPr id="0" name=""/>
        <dsp:cNvSpPr/>
      </dsp:nvSpPr>
      <dsp:spPr>
        <a:xfrm>
          <a:off x="3817062" y="692206"/>
          <a:ext cx="4172030" cy="3728155"/>
        </a:xfrm>
        <a:prstGeom prst="ellipse">
          <a:avLst/>
        </a:prstGeom>
        <a:solidFill>
          <a:schemeClr val="accent1"/>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kern="1200" dirty="0">
              <a:solidFill>
                <a:schemeClr val="tx1"/>
              </a:solidFill>
              <a:latin typeface="Alexandria" pitchFamily="2" charset="-78"/>
              <a:cs typeface="Alexandria" pitchFamily="2" charset="-78"/>
            </a:rPr>
            <a:t>الهدف </a:t>
          </a:r>
          <a:endParaRPr lang="ar-EG" sz="1800" b="1" kern="1200" dirty="0">
            <a:solidFill>
              <a:schemeClr val="tx1"/>
            </a:solidFill>
            <a:latin typeface="Alexandria" pitchFamily="2" charset="-78"/>
            <a:cs typeface="Alexandria" pitchFamily="2" charset="-78"/>
          </a:endParaRPr>
        </a:p>
        <a:p>
          <a:pPr marL="0" lvl="0" indent="0" algn="ctr" defTabSz="800100">
            <a:lnSpc>
              <a:spcPct val="90000"/>
            </a:lnSpc>
            <a:spcBef>
              <a:spcPct val="0"/>
            </a:spcBef>
            <a:spcAft>
              <a:spcPct val="35000"/>
            </a:spcAft>
            <a:buNone/>
          </a:pPr>
          <a:r>
            <a:rPr lang="ar-EG" sz="1800" b="1" kern="1200" dirty="0">
              <a:solidFill>
                <a:schemeClr val="tx1"/>
              </a:solidFill>
              <a:latin typeface="Alexandria" pitchFamily="2" charset="-78"/>
              <a:cs typeface="Alexandria" pitchFamily="2" charset="-78"/>
            </a:rPr>
            <a:t>(حل النزاع) </a:t>
          </a:r>
        </a:p>
      </dsp:txBody>
      <dsp:txXfrm>
        <a:off x="4428042" y="1238182"/>
        <a:ext cx="2950070" cy="26362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BC1E7-B1CA-4542-B0C2-8AFFBF55155F}">
      <dsp:nvSpPr>
        <dsp:cNvPr id="0" name=""/>
        <dsp:cNvSpPr/>
      </dsp:nvSpPr>
      <dsp:spPr>
        <a:xfrm>
          <a:off x="855055" y="1134125"/>
          <a:ext cx="3402378" cy="340237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84539-A1F2-4AE9-BB4E-91A22DC008F7}">
      <dsp:nvSpPr>
        <dsp:cNvPr id="0" name=""/>
        <dsp:cNvSpPr/>
      </dsp:nvSpPr>
      <dsp:spPr>
        <a:xfrm>
          <a:off x="1341312" y="1620382"/>
          <a:ext cx="2429864" cy="2429864"/>
        </a:xfrm>
        <a:prstGeom prst="ellipse">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8FB1A0-EC6B-412D-A5BE-4C762332D6CF}">
      <dsp:nvSpPr>
        <dsp:cNvPr id="0" name=""/>
        <dsp:cNvSpPr/>
      </dsp:nvSpPr>
      <dsp:spPr>
        <a:xfrm>
          <a:off x="1827285" y="2106355"/>
          <a:ext cx="1457918" cy="1457918"/>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57219E-938A-4129-9272-635ECC3B7454}">
      <dsp:nvSpPr>
        <dsp:cNvPr id="0" name=""/>
        <dsp:cNvSpPr/>
      </dsp:nvSpPr>
      <dsp:spPr>
        <a:xfrm>
          <a:off x="2313258" y="2592328"/>
          <a:ext cx="485972" cy="485972"/>
        </a:xfrm>
        <a:prstGeom prst="ellipse">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22F0B4-075D-4A6B-8DDE-A3CD43F63581}">
      <dsp:nvSpPr>
        <dsp:cNvPr id="0" name=""/>
        <dsp:cNvSpPr/>
      </dsp:nvSpPr>
      <dsp:spPr>
        <a:xfrm>
          <a:off x="4110703" y="0"/>
          <a:ext cx="3128775" cy="813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20320" rIns="20320" bIns="2032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Alexandria" pitchFamily="2" charset="-78"/>
              <a:cs typeface="Alexandria" pitchFamily="2" charset="-78"/>
            </a:rPr>
            <a:t>بين الأفراد</a:t>
          </a:r>
          <a:endParaRPr lang="en-US" sz="1600" b="1" kern="1200" dirty="0">
            <a:latin typeface="Alexandria" pitchFamily="2" charset="-78"/>
            <a:cs typeface="Alexandria" pitchFamily="2" charset="-78"/>
          </a:endParaRPr>
        </a:p>
      </dsp:txBody>
      <dsp:txXfrm>
        <a:off x="4110703" y="0"/>
        <a:ext cx="3128775" cy="813735"/>
      </dsp:txXfrm>
    </dsp:sp>
    <dsp:sp modelId="{72EF8BCB-5FFA-4225-8FE7-07409AC7B417}">
      <dsp:nvSpPr>
        <dsp:cNvPr id="0" name=""/>
        <dsp:cNvSpPr/>
      </dsp:nvSpPr>
      <dsp:spPr>
        <a:xfrm>
          <a:off x="4399199" y="406867"/>
          <a:ext cx="425297" cy="0"/>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F10F5414-F272-4A81-8BE6-D93AC1E7130A}">
      <dsp:nvSpPr>
        <dsp:cNvPr id="0" name=""/>
        <dsp:cNvSpPr/>
      </dsp:nvSpPr>
      <dsp:spPr>
        <a:xfrm rot="5400000">
          <a:off x="2261371" y="674804"/>
          <a:ext cx="2404347" cy="1871307"/>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40AC1825-1928-4643-8ABC-47FC7D968B65}">
      <dsp:nvSpPr>
        <dsp:cNvPr id="0" name=""/>
        <dsp:cNvSpPr/>
      </dsp:nvSpPr>
      <dsp:spPr>
        <a:xfrm>
          <a:off x="4202184" y="813735"/>
          <a:ext cx="2945812" cy="813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20320" rIns="20320" bIns="2032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Alexandria" pitchFamily="2" charset="-78"/>
              <a:cs typeface="Alexandria" pitchFamily="2" charset="-78"/>
            </a:rPr>
            <a:t>بين الجماعات</a:t>
          </a:r>
          <a:endParaRPr lang="en-US" sz="1600" b="1" kern="1200" dirty="0">
            <a:latin typeface="Alexandria" pitchFamily="2" charset="-78"/>
            <a:cs typeface="Alexandria" pitchFamily="2" charset="-78"/>
          </a:endParaRPr>
        </a:p>
      </dsp:txBody>
      <dsp:txXfrm>
        <a:off x="4202184" y="813735"/>
        <a:ext cx="2945812" cy="813735"/>
      </dsp:txXfrm>
    </dsp:sp>
    <dsp:sp modelId="{B1DA6600-211D-4458-8F3B-C01157CF15D0}">
      <dsp:nvSpPr>
        <dsp:cNvPr id="0" name=""/>
        <dsp:cNvSpPr/>
      </dsp:nvSpPr>
      <dsp:spPr>
        <a:xfrm>
          <a:off x="4399199" y="1220603"/>
          <a:ext cx="425297" cy="0"/>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86E87D79-3693-409F-B01D-CC4E7F6C7B20}">
      <dsp:nvSpPr>
        <dsp:cNvPr id="0" name=""/>
        <dsp:cNvSpPr/>
      </dsp:nvSpPr>
      <dsp:spPr>
        <a:xfrm rot="5400000">
          <a:off x="2677595" y="1475214"/>
          <a:ext cx="1974513" cy="1465857"/>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C118C876-45CC-4BF8-B0E6-AF94E878EBB3}">
      <dsp:nvSpPr>
        <dsp:cNvPr id="0" name=""/>
        <dsp:cNvSpPr/>
      </dsp:nvSpPr>
      <dsp:spPr>
        <a:xfrm>
          <a:off x="3852309" y="1627470"/>
          <a:ext cx="3645562" cy="813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20320" rIns="20320" bIns="2032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Alexandria" pitchFamily="2" charset="-78"/>
              <a:cs typeface="Alexandria" pitchFamily="2" charset="-78"/>
            </a:rPr>
            <a:t>بين المؤسسات</a:t>
          </a:r>
          <a:endParaRPr lang="en-US" sz="1600" b="1" kern="1200" dirty="0">
            <a:latin typeface="Alexandria" pitchFamily="2" charset="-78"/>
            <a:cs typeface="Alexandria" pitchFamily="2" charset="-78"/>
          </a:endParaRPr>
        </a:p>
      </dsp:txBody>
      <dsp:txXfrm>
        <a:off x="3852309" y="1627470"/>
        <a:ext cx="3645562" cy="813735"/>
      </dsp:txXfrm>
    </dsp:sp>
    <dsp:sp modelId="{2D9A3535-B12C-4F3B-BC78-37212A515279}">
      <dsp:nvSpPr>
        <dsp:cNvPr id="0" name=""/>
        <dsp:cNvSpPr/>
      </dsp:nvSpPr>
      <dsp:spPr>
        <a:xfrm>
          <a:off x="4399199" y="2034338"/>
          <a:ext cx="425297" cy="0"/>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8808A431-30A6-496F-B9DB-9A2B72249DD4}">
      <dsp:nvSpPr>
        <dsp:cNvPr id="0" name=""/>
        <dsp:cNvSpPr/>
      </dsp:nvSpPr>
      <dsp:spPr>
        <a:xfrm rot="5400000">
          <a:off x="3080494" y="2221185"/>
          <a:ext cx="1506119" cy="1131290"/>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8D3226F-8203-45C2-A946-081BA873E7C1}">
      <dsp:nvSpPr>
        <dsp:cNvPr id="0" name=""/>
        <dsp:cNvSpPr/>
      </dsp:nvSpPr>
      <dsp:spPr>
        <a:xfrm>
          <a:off x="4006649" y="2441206"/>
          <a:ext cx="3336882" cy="813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b="1" kern="1200" dirty="0">
            <a:latin typeface="Alexandria" pitchFamily="2" charset="-78"/>
            <a:cs typeface="Alexandria" pitchFamily="2" charset="-78"/>
          </a:endParaRPr>
        </a:p>
      </dsp:txBody>
      <dsp:txXfrm>
        <a:off x="4006649" y="2441206"/>
        <a:ext cx="3336882" cy="813735"/>
      </dsp:txXfrm>
    </dsp:sp>
    <dsp:sp modelId="{2DF5F74E-7F62-434B-89E4-F0829D4066A0}">
      <dsp:nvSpPr>
        <dsp:cNvPr id="0" name=""/>
        <dsp:cNvSpPr/>
      </dsp:nvSpPr>
      <dsp:spPr>
        <a:xfrm>
          <a:off x="4399199" y="2848073"/>
          <a:ext cx="425297" cy="0"/>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358FC294-0D9E-4862-BA4E-F3EEB652437F}">
      <dsp:nvSpPr>
        <dsp:cNvPr id="0" name=""/>
        <dsp:cNvSpPr/>
      </dsp:nvSpPr>
      <dsp:spPr>
        <a:xfrm rot="5400000">
          <a:off x="3484356" y="2970105"/>
          <a:ext cx="1035230" cy="790485"/>
        </a:xfrm>
        <a:prstGeom prst="line">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0F0F-9EB0-4E4F-8318-B262B46886F0}">
      <dsp:nvSpPr>
        <dsp:cNvPr id="0" name=""/>
        <dsp:cNvSpPr/>
      </dsp:nvSpPr>
      <dsp:spPr>
        <a:xfrm>
          <a:off x="718647" y="3085"/>
          <a:ext cx="4658704" cy="7214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tx1"/>
              </a:solidFill>
            </a:rPr>
            <a:t>الخلافات الكامنة / المؤجلة</a:t>
          </a:r>
          <a:endParaRPr lang="en-US" sz="2800" b="1" kern="1200" dirty="0">
            <a:solidFill>
              <a:schemeClr val="tx1"/>
            </a:solidFill>
          </a:endParaRPr>
        </a:p>
      </dsp:txBody>
      <dsp:txXfrm>
        <a:off x="739778" y="24216"/>
        <a:ext cx="4616442" cy="679190"/>
      </dsp:txXfrm>
    </dsp:sp>
    <dsp:sp modelId="{5571B571-7BDF-4EE0-992D-A854EDC156DF}">
      <dsp:nvSpPr>
        <dsp:cNvPr id="0" name=""/>
        <dsp:cNvSpPr/>
      </dsp:nvSpPr>
      <dsp:spPr>
        <a:xfrm rot="5400000">
          <a:off x="2912727" y="742573"/>
          <a:ext cx="270544" cy="324653"/>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solidFill>
              <a:schemeClr val="tx1"/>
            </a:solidFill>
          </a:endParaRPr>
        </a:p>
      </dsp:txBody>
      <dsp:txXfrm rot="-5400000">
        <a:off x="2950604" y="769628"/>
        <a:ext cx="194791" cy="189381"/>
      </dsp:txXfrm>
    </dsp:sp>
    <dsp:sp modelId="{764F733A-D6A4-4BCF-8EB5-9FC4A3CB68B9}">
      <dsp:nvSpPr>
        <dsp:cNvPr id="0" name=""/>
        <dsp:cNvSpPr/>
      </dsp:nvSpPr>
      <dsp:spPr>
        <a:xfrm>
          <a:off x="1031772" y="1085263"/>
          <a:ext cx="4032455" cy="7214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tx1"/>
              </a:solidFill>
            </a:rPr>
            <a:t>الخلافات المدركة</a:t>
          </a:r>
          <a:endParaRPr lang="en-US" sz="2800" b="1" kern="1200" dirty="0">
            <a:solidFill>
              <a:schemeClr val="tx1"/>
            </a:solidFill>
          </a:endParaRPr>
        </a:p>
      </dsp:txBody>
      <dsp:txXfrm>
        <a:off x="1052903" y="1106394"/>
        <a:ext cx="3990193" cy="679190"/>
      </dsp:txXfrm>
    </dsp:sp>
    <dsp:sp modelId="{C7FDD03D-3F55-4955-AF65-0EEAD6A7FDC9}">
      <dsp:nvSpPr>
        <dsp:cNvPr id="0" name=""/>
        <dsp:cNvSpPr/>
      </dsp:nvSpPr>
      <dsp:spPr>
        <a:xfrm rot="5400000">
          <a:off x="2912727" y="1824752"/>
          <a:ext cx="270544" cy="324653"/>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rot="-5400000">
        <a:off x="2950604" y="1851807"/>
        <a:ext cx="194791" cy="189381"/>
      </dsp:txXfrm>
    </dsp:sp>
    <dsp:sp modelId="{A5CA7028-F390-42EF-8C64-1490981342C4}">
      <dsp:nvSpPr>
        <dsp:cNvPr id="0" name=""/>
        <dsp:cNvSpPr/>
      </dsp:nvSpPr>
      <dsp:spPr>
        <a:xfrm>
          <a:off x="1031772" y="2167441"/>
          <a:ext cx="4032455" cy="7214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tx1"/>
              </a:solidFill>
            </a:rPr>
            <a:t>الخلافات المحسوسة</a:t>
          </a:r>
          <a:endParaRPr lang="en-US" sz="2800" b="1" kern="1200" dirty="0">
            <a:solidFill>
              <a:schemeClr val="tx1"/>
            </a:solidFill>
          </a:endParaRPr>
        </a:p>
      </dsp:txBody>
      <dsp:txXfrm>
        <a:off x="1052903" y="2188572"/>
        <a:ext cx="3990193" cy="679190"/>
      </dsp:txXfrm>
    </dsp:sp>
    <dsp:sp modelId="{80B8B493-30F9-49CB-8C86-AA9C30E7B11D}">
      <dsp:nvSpPr>
        <dsp:cNvPr id="0" name=""/>
        <dsp:cNvSpPr/>
      </dsp:nvSpPr>
      <dsp:spPr>
        <a:xfrm rot="5400000">
          <a:off x="2912727" y="2906930"/>
          <a:ext cx="270544" cy="324653"/>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rot="-5400000">
        <a:off x="2950604" y="2933985"/>
        <a:ext cx="194791" cy="189381"/>
      </dsp:txXfrm>
    </dsp:sp>
    <dsp:sp modelId="{B1140BDB-6558-4F5D-AC08-BF9557BA4613}">
      <dsp:nvSpPr>
        <dsp:cNvPr id="0" name=""/>
        <dsp:cNvSpPr/>
      </dsp:nvSpPr>
      <dsp:spPr>
        <a:xfrm>
          <a:off x="311690" y="3249620"/>
          <a:ext cx="5472618" cy="7214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tx1"/>
              </a:solidFill>
            </a:rPr>
            <a:t>الخلافات العلنية /الظاهرة</a:t>
          </a:r>
          <a:endParaRPr lang="en-US" sz="2800" b="1" kern="1200" dirty="0">
            <a:solidFill>
              <a:schemeClr val="tx1"/>
            </a:solidFill>
          </a:endParaRPr>
        </a:p>
      </dsp:txBody>
      <dsp:txXfrm>
        <a:off x="332821" y="3270751"/>
        <a:ext cx="5430356" cy="679190"/>
      </dsp:txXfrm>
    </dsp:sp>
    <dsp:sp modelId="{0908A40A-52A5-4600-BA26-930A6D0D6DAC}">
      <dsp:nvSpPr>
        <dsp:cNvPr id="0" name=""/>
        <dsp:cNvSpPr/>
      </dsp:nvSpPr>
      <dsp:spPr>
        <a:xfrm rot="5400000">
          <a:off x="2912727" y="3989108"/>
          <a:ext cx="270544" cy="324653"/>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rot="-5400000">
        <a:off x="2950604" y="4016163"/>
        <a:ext cx="194791" cy="189381"/>
      </dsp:txXfrm>
    </dsp:sp>
    <dsp:sp modelId="{92156E3C-AAC2-4B6E-A678-AC714E11033E}">
      <dsp:nvSpPr>
        <dsp:cNvPr id="0" name=""/>
        <dsp:cNvSpPr/>
      </dsp:nvSpPr>
      <dsp:spPr>
        <a:xfrm>
          <a:off x="1605095" y="4331798"/>
          <a:ext cx="2885808" cy="7214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solidFill>
                <a:schemeClr val="tx1"/>
              </a:solidFill>
            </a:rPr>
            <a:t>رصد تأثير الخلافات</a:t>
          </a:r>
          <a:endParaRPr lang="en-US" sz="3100" b="1" kern="1200" dirty="0">
            <a:solidFill>
              <a:schemeClr val="tx1"/>
            </a:solidFill>
          </a:endParaRPr>
        </a:p>
      </dsp:txBody>
      <dsp:txXfrm>
        <a:off x="1626226" y="4352929"/>
        <a:ext cx="2843546" cy="6791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F118C-4981-4B32-81A3-14DE4DC4C790}">
      <dsp:nvSpPr>
        <dsp:cNvPr id="0" name=""/>
        <dsp:cNvSpPr/>
      </dsp:nvSpPr>
      <dsp:spPr>
        <a:xfrm>
          <a:off x="2520281" y="62098"/>
          <a:ext cx="2330668" cy="8340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التفاوص</a:t>
          </a:r>
          <a:endParaRPr lang="en-US" sz="2400" b="1" kern="1200" dirty="0">
            <a:solidFill>
              <a:schemeClr val="tx1"/>
            </a:solidFill>
          </a:endParaRPr>
        </a:p>
      </dsp:txBody>
      <dsp:txXfrm>
        <a:off x="2861599" y="184243"/>
        <a:ext cx="1648032" cy="589771"/>
      </dsp:txXfrm>
    </dsp:sp>
    <dsp:sp modelId="{84C20041-902B-49D0-9913-F35B360AAFCB}">
      <dsp:nvSpPr>
        <dsp:cNvPr id="0" name=""/>
        <dsp:cNvSpPr/>
      </dsp:nvSpPr>
      <dsp:spPr>
        <a:xfrm rot="12886063">
          <a:off x="6452003" y="1189455"/>
          <a:ext cx="474562" cy="688272"/>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A232A205-32FD-4FDF-85DE-6140293084B2}">
      <dsp:nvSpPr>
        <dsp:cNvPr id="0" name=""/>
        <dsp:cNvSpPr/>
      </dsp:nvSpPr>
      <dsp:spPr>
        <a:xfrm>
          <a:off x="72009" y="1296142"/>
          <a:ext cx="2135108" cy="8538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الإتصالات التحويلية</a:t>
          </a:r>
          <a:endParaRPr lang="en-US" sz="2400" b="1" kern="1200" dirty="0">
            <a:solidFill>
              <a:schemeClr val="tx1"/>
            </a:solidFill>
          </a:endParaRPr>
        </a:p>
      </dsp:txBody>
      <dsp:txXfrm>
        <a:off x="384688" y="1421191"/>
        <a:ext cx="1509750" cy="603790"/>
      </dsp:txXfrm>
    </dsp:sp>
    <dsp:sp modelId="{659A10B7-8502-45A6-B508-5F9500CA5435}">
      <dsp:nvSpPr>
        <dsp:cNvPr id="0" name=""/>
        <dsp:cNvSpPr/>
      </dsp:nvSpPr>
      <dsp:spPr>
        <a:xfrm rot="10872554" flipV="1">
          <a:off x="704867" y="2121809"/>
          <a:ext cx="899962" cy="650758"/>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3B9192C1-95A7-4FAA-B435-93D435F4A2B7}">
      <dsp:nvSpPr>
        <dsp:cNvPr id="0" name=""/>
        <dsp:cNvSpPr/>
      </dsp:nvSpPr>
      <dsp:spPr>
        <a:xfrm>
          <a:off x="1936" y="2729987"/>
          <a:ext cx="2336250" cy="87581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الإتصالات التحويلية الحوارية</a:t>
          </a:r>
          <a:endParaRPr lang="en-US" sz="2400" b="1" kern="1200" dirty="0">
            <a:solidFill>
              <a:schemeClr val="tx1"/>
            </a:solidFill>
          </a:endParaRPr>
        </a:p>
      </dsp:txBody>
      <dsp:txXfrm>
        <a:off x="344072" y="2858248"/>
        <a:ext cx="1651978" cy="619296"/>
      </dsp:txXfrm>
    </dsp:sp>
    <dsp:sp modelId="{D0A885A5-C577-49F3-851B-E6654435158F}">
      <dsp:nvSpPr>
        <dsp:cNvPr id="0" name=""/>
        <dsp:cNvSpPr/>
      </dsp:nvSpPr>
      <dsp:spPr>
        <a:xfrm rot="5200634" flipV="1">
          <a:off x="2292723" y="2783589"/>
          <a:ext cx="583551" cy="790459"/>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CE1E5972-683D-43F8-9E9B-3230A739509F}">
      <dsp:nvSpPr>
        <dsp:cNvPr id="0" name=""/>
        <dsp:cNvSpPr/>
      </dsp:nvSpPr>
      <dsp:spPr>
        <a:xfrm>
          <a:off x="2816240" y="2910615"/>
          <a:ext cx="2114819" cy="5563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المساومات</a:t>
          </a:r>
          <a:endParaRPr lang="en-US" sz="2400" b="1" kern="1200" dirty="0">
            <a:solidFill>
              <a:schemeClr val="tx1"/>
            </a:solidFill>
          </a:endParaRPr>
        </a:p>
      </dsp:txBody>
      <dsp:txXfrm>
        <a:off x="3125948" y="2992086"/>
        <a:ext cx="1495403" cy="393377"/>
      </dsp:txXfrm>
    </dsp:sp>
    <dsp:sp modelId="{3FF1440E-A0C7-4770-BBA4-C5805E05EB78}">
      <dsp:nvSpPr>
        <dsp:cNvPr id="0" name=""/>
        <dsp:cNvSpPr/>
      </dsp:nvSpPr>
      <dsp:spPr>
        <a:xfrm rot="15621754" flipH="1">
          <a:off x="5140007" y="2676810"/>
          <a:ext cx="887263" cy="1016445"/>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E1CF023C-311E-4CA5-92FD-4FF4EFA8A60B}">
      <dsp:nvSpPr>
        <dsp:cNvPr id="0" name=""/>
        <dsp:cNvSpPr/>
      </dsp:nvSpPr>
      <dsp:spPr>
        <a:xfrm>
          <a:off x="2736302" y="1234051"/>
          <a:ext cx="2236864" cy="7976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الوساطة</a:t>
          </a:r>
          <a:endParaRPr lang="en-US" sz="2400" b="1" kern="1200" dirty="0">
            <a:solidFill>
              <a:schemeClr val="tx1"/>
            </a:solidFill>
          </a:endParaRPr>
        </a:p>
      </dsp:txBody>
      <dsp:txXfrm>
        <a:off x="3063883" y="1350857"/>
        <a:ext cx="1581702" cy="563988"/>
      </dsp:txXfrm>
    </dsp:sp>
    <dsp:sp modelId="{10E7CE38-E19E-422D-A1AD-35A8A8A493DA}">
      <dsp:nvSpPr>
        <dsp:cNvPr id="0" name=""/>
        <dsp:cNvSpPr/>
      </dsp:nvSpPr>
      <dsp:spPr>
        <a:xfrm rot="10800000" flipH="1">
          <a:off x="3552454" y="2193179"/>
          <a:ext cx="483147" cy="600204"/>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DAF5D95F-25D5-4DC7-A42C-B4E3FC2E48A7}">
      <dsp:nvSpPr>
        <dsp:cNvPr id="0" name=""/>
        <dsp:cNvSpPr/>
      </dsp:nvSpPr>
      <dsp:spPr>
        <a:xfrm>
          <a:off x="5439156" y="2026409"/>
          <a:ext cx="1545092" cy="5563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إدارة النزاع</a:t>
          </a:r>
          <a:endParaRPr lang="en-US" sz="2400" b="1" kern="1200" dirty="0">
            <a:solidFill>
              <a:schemeClr val="tx1"/>
            </a:solidFill>
          </a:endParaRPr>
        </a:p>
      </dsp:txBody>
      <dsp:txXfrm>
        <a:off x="5665429" y="2107880"/>
        <a:ext cx="1092546" cy="393377"/>
      </dsp:txXfrm>
    </dsp:sp>
    <dsp:sp modelId="{637085A9-9B27-4B3C-B373-72FF1735F1B6}">
      <dsp:nvSpPr>
        <dsp:cNvPr id="0" name=""/>
        <dsp:cNvSpPr/>
      </dsp:nvSpPr>
      <dsp:spPr>
        <a:xfrm rot="80689" flipH="1" flipV="1">
          <a:off x="3274341" y="783924"/>
          <a:ext cx="717665" cy="557858"/>
        </a:xfrm>
        <a:prstGeom prst="triangle">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sp>
    <dsp:sp modelId="{655E7208-2056-4E98-BAC8-64E262C5E9BA}">
      <dsp:nvSpPr>
        <dsp:cNvPr id="0" name=""/>
        <dsp:cNvSpPr/>
      </dsp:nvSpPr>
      <dsp:spPr>
        <a:xfrm>
          <a:off x="5409112" y="519778"/>
          <a:ext cx="1669399" cy="8340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tx1"/>
              </a:solidFill>
            </a:rPr>
            <a:t>التحكيم</a:t>
          </a:r>
          <a:endParaRPr lang="en-US" sz="2400" b="1" kern="1200" dirty="0">
            <a:solidFill>
              <a:schemeClr val="tx1"/>
            </a:solidFill>
          </a:endParaRPr>
        </a:p>
      </dsp:txBody>
      <dsp:txXfrm>
        <a:off x="5653590" y="641923"/>
        <a:ext cx="1180443" cy="589771"/>
      </dsp:txXfrm>
    </dsp:sp>
  </dsp:spTree>
</dsp:drawing>
</file>

<file path=ppt/diagrams/layout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4.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489400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82408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42440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9395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www.google.co.uk/imgres?q=conflict+management+model&amp;start=247&amp;hl=en&amp;sa=X&amp;rlz=1T4ADFA_enEG430EG439&amp;biw=1366&amp;bih=533&amp;tbm=isch&amp;prmd=imvns&amp;tbnid=nM_zEj52SZUZPM:&amp;imgrefurl=http://www.projecttimes.com/blogs/&amp;docid=aKhch_aJjOpPTM&amp;w=260&amp;h=210&amp;ei=Uy6KTvPPH_P34QTz0aC8Dw&amp;zoom=1&amp;chk=sbg" TargetMode="Externa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0.jpeg"/><Relationship Id="rId5" Type="http://schemas.openxmlformats.org/officeDocument/2006/relationships/hyperlink" Target="http://www.google.co.uk/imgres?q=conflict+management+model&amp;hl=en&amp;sa=X&amp;rlz=1T4ADFA_enEG430EG439&amp;biw=1366&amp;bih=533&amp;tbm=isch&amp;prmd=imvns&amp;tbnid=Y7IduadipDx8VM:&amp;imgrefurl=http://www.life123.com/career-money/career-development/team-conflict/team-conflict-management-strategies.shtml&amp;docid=ETLABTbAxlMgpM&amp;w=425&amp;h=282&amp;ei=vS2KTqycMPP34QTz0aC8Dw&amp;zoom=1" TargetMode="Externa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8.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8.png"/><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الثامنة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r>
              <a:rPr lang="ar-EG" sz="2400" b="1" dirty="0">
                <a:solidFill>
                  <a:schemeClr val="tx1"/>
                </a:solidFill>
                <a:latin typeface="Alexandria" pitchFamily="2" charset="-78"/>
                <a:cs typeface="Alexandria" pitchFamily="2" charset="-78"/>
              </a:rPr>
              <a:t>القيادة وإدارة النزاع  المؤسسي</a:t>
            </a:r>
          </a:p>
          <a:p>
            <a:pPr algn="ctr"/>
            <a:endParaRPr lang="ar-EG" sz="24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573363"/>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6329297"/>
          </a:xfrm>
          <a:prstGeom prst="rect">
            <a:avLst/>
          </a:prstGeom>
          <a:noFill/>
        </p:spPr>
        <p:txBody>
          <a:bodyPr wrap="square" rtlCol="0">
            <a:spAutoFit/>
          </a:bodyPr>
          <a:lstStyle/>
          <a:p>
            <a:pPr algn="ctr" rtl="0">
              <a:lnSpc>
                <a:spcPct val="150000"/>
              </a:lnSpc>
            </a:pPr>
            <a:r>
              <a:rPr lang="ar-EG" sz="1600" b="1" dirty="0">
                <a:latin typeface="Alexandria" pitchFamily="2" charset="-78"/>
                <a:cs typeface="Alexandria" pitchFamily="2" charset="-78"/>
              </a:rPr>
              <a:t>القياة وإدارة النزاع المؤسسي</a:t>
            </a:r>
          </a:p>
          <a:p>
            <a:pPr algn="ctr" rtl="0">
              <a:lnSpc>
                <a:spcPct val="150000"/>
              </a:lnSpc>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مفهوم النزاع المؤسسي</a:t>
            </a:r>
          </a:p>
          <a:p>
            <a:pPr marL="285750" indent="-285750" algn="r" rtl="1">
              <a:lnSpc>
                <a:spcPct val="150000"/>
              </a:lnSpc>
              <a:buFont typeface="Arial" panose="020B0604020202020204" pitchFamily="34" charset="0"/>
              <a:buChar char="•"/>
            </a:pPr>
            <a:r>
              <a:rPr lang="ar-EG" altLang="en-US" sz="1600" b="1" dirty="0">
                <a:latin typeface="Alexandria" pitchFamily="2" charset="-78"/>
                <a:cs typeface="Alexandria" pitchFamily="2" charset="-78"/>
              </a:rPr>
              <a:t>لماذا يحدث الصراع فى بيئة العمل </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تأثيرات النزاع المؤسسي</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اسباب النزاع</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مستويات حدوث النزاع داخل المؤسسات</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القيادة و مراحل تطور النزاع</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القيادة و مراحل إدارة النزاع</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القيادة و استراتيجيات ادارة النزاع</a:t>
            </a:r>
          </a:p>
          <a:p>
            <a:pPr marL="285750" indent="-285750" algn="r" rtl="1">
              <a:lnSpc>
                <a:spcPct val="150000"/>
              </a:lnSpc>
              <a:buFont typeface="Arial" panose="020B0604020202020204" pitchFamily="34" charset="0"/>
              <a:buChar char="•"/>
            </a:pPr>
            <a:r>
              <a:rPr lang="ar-EG" sz="1600" b="1">
                <a:latin typeface="Alexandria" pitchFamily="2" charset="-78"/>
                <a:cs typeface="Alexandria" pitchFamily="2" charset="-78"/>
              </a:rPr>
              <a:t>القيادة و تكنيكات </a:t>
            </a:r>
            <a:r>
              <a:rPr lang="ar-EG" sz="1600" b="1" dirty="0">
                <a:latin typeface="Alexandria" pitchFamily="2" charset="-78"/>
                <a:cs typeface="Alexandria" pitchFamily="2" charset="-78"/>
              </a:rPr>
              <a:t>إدارة النزاع</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حالات دراسية لإدارة النزاع</a:t>
            </a: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en-US"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algn="ctr" rtl="0">
              <a:lnSpc>
                <a:spcPct val="150000"/>
              </a:lnSpc>
            </a:pPr>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4" name="Rectangle 3"/>
          <p:cNvSpPr/>
          <p:nvPr/>
        </p:nvSpPr>
        <p:spPr>
          <a:xfrm>
            <a:off x="4577137" y="2021888"/>
            <a:ext cx="5692278" cy="892552"/>
          </a:xfrm>
          <a:prstGeom prst="rect">
            <a:avLst/>
          </a:prstGeom>
        </p:spPr>
        <p:txBody>
          <a:bodyPr wrap="square">
            <a:spAutoFit/>
          </a:bodyPr>
          <a:lstStyle/>
          <a:p>
            <a:pPr marR="0" algn="r" rtl="1">
              <a:lnSpc>
                <a:spcPct val="20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rg_hi" descr="http://t3.gstatic.com/images?q=tbn:ANd9GcQq1aex89qKEQ0-SXesNlBVzaurLJ56IFikRI10MQbQkPjAi9QHWg">
            <a:hlinkClick r:id="rId3"/>
            <a:extLst>
              <a:ext uri="{FF2B5EF4-FFF2-40B4-BE49-F238E27FC236}">
                <a16:creationId xmlns:a16="http://schemas.microsoft.com/office/drawing/2014/main" id="{6C42BD0E-4BC9-4F91-A4E6-8F873AF84F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06" y="476250"/>
            <a:ext cx="324008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g_hi" descr="http://t1.gstatic.com/images?q=tbn:ANd9GcQvAtAScBsuLxBJXeqalPlvYshjxhddAgBptifyRj6eteZjSPZOqQ">
            <a:hlinkClick r:id="rId5"/>
            <a:extLst>
              <a:ext uri="{FF2B5EF4-FFF2-40B4-BE49-F238E27FC236}">
                <a16:creationId xmlns:a16="http://schemas.microsoft.com/office/drawing/2014/main" id="{53FC3358-CA5E-4422-8333-9377A6A880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6225" y="476251"/>
            <a:ext cx="3313112" cy="367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a:extLst>
              <a:ext uri="{FF2B5EF4-FFF2-40B4-BE49-F238E27FC236}">
                <a16:creationId xmlns:a16="http://schemas.microsoft.com/office/drawing/2014/main" id="{0E79371E-A557-4CCF-9ACF-DF63CA0A5DF2}"/>
              </a:ext>
            </a:extLst>
          </p:cNvPr>
          <p:cNvSpPr txBox="1"/>
          <p:nvPr/>
        </p:nvSpPr>
        <p:spPr>
          <a:xfrm>
            <a:off x="2424114" y="4402252"/>
            <a:ext cx="7381067" cy="1752531"/>
          </a:xfrm>
          <a:prstGeom prst="rect">
            <a:avLst/>
          </a:prstGeom>
          <a:noFill/>
        </p:spPr>
        <p:txBody>
          <a:bodyPr wrap="square">
            <a:spAutoFit/>
          </a:bodyPr>
          <a:lstStyle/>
          <a:p>
            <a:pPr algn="just" rtl="1">
              <a:lnSpc>
                <a:spcPct val="200000"/>
              </a:lnSpc>
            </a:pPr>
            <a:r>
              <a:rPr lang="ar-SA" sz="1400" b="1" dirty="0">
                <a:latin typeface="Alexandria" pitchFamily="2" charset="-78"/>
                <a:cs typeface="Alexandria" pitchFamily="2" charset="-78"/>
              </a:rPr>
              <a:t>الخلاف/الصراع</a:t>
            </a:r>
            <a:r>
              <a:rPr lang="ar-EG" sz="1400" b="1" dirty="0">
                <a:latin typeface="Alexandria" pitchFamily="2" charset="-78"/>
                <a:cs typeface="Alexandria" pitchFamily="2" charset="-78"/>
              </a:rPr>
              <a:t> يعنى أن </a:t>
            </a:r>
            <a:r>
              <a:rPr lang="ar-SA" sz="1400" b="1" dirty="0">
                <a:latin typeface="Alexandria" pitchFamily="2" charset="-78"/>
                <a:cs typeface="Alexandria" pitchFamily="2" charset="-78"/>
              </a:rPr>
              <a:t>يتصرف الأفراد أو المجموعات الذين تربطهم مصالح متبادلة بطرق مختلفة تشير إلى أنهم غير متوافقين فى المواقف والأهداف ويعبرون عن ذلك من خلال الاتصال اللفظى </a:t>
            </a:r>
            <a:r>
              <a:rPr lang="ar-EG" sz="1400" b="1" dirty="0">
                <a:latin typeface="Alexandria" pitchFamily="2" charset="-78"/>
                <a:cs typeface="Alexandria" pitchFamily="2" charset="-78"/>
              </a:rPr>
              <a:t>،وغير اللفظى </a:t>
            </a:r>
            <a:r>
              <a:rPr lang="ar-SA" sz="1400" b="1" dirty="0">
                <a:latin typeface="Alexandria" pitchFamily="2" charset="-78"/>
                <a:cs typeface="Alexandria" pitchFamily="2" charset="-78"/>
              </a:rPr>
              <a:t>مما يؤثر سلبيا على تفاعل</a:t>
            </a:r>
            <a:r>
              <a:rPr lang="ar-SA" sz="1400" dirty="0">
                <a:latin typeface="Alexandria" pitchFamily="2" charset="-78"/>
                <a:cs typeface="Alexandria" pitchFamily="2" charset="-78"/>
              </a:rPr>
              <a:t> </a:t>
            </a:r>
            <a:r>
              <a:rPr lang="ar-SA" sz="1400" b="1" dirty="0">
                <a:latin typeface="Alexandria" pitchFamily="2" charset="-78"/>
                <a:cs typeface="Alexandria" pitchFamily="2" charset="-78"/>
              </a:rPr>
              <a:t>الطرفين .</a:t>
            </a:r>
            <a:br>
              <a:rPr lang="en-US" sz="1400" dirty="0">
                <a:latin typeface="Alexandria" pitchFamily="2" charset="-78"/>
                <a:cs typeface="Alexandria" pitchFamily="2" charset="-78"/>
              </a:rPr>
            </a:br>
            <a:endParaRPr lang="en-US" sz="14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تكمن اسباب الخلافات التنظيمية في حدوث تعارض في الأفكار والمواقف تجاه قضية ما أو مجموعة متنوعة من القضايا  التنظيمية .ويشكل الاتصال جوهر إدارة الخلافات المؤسسية ، ودعامة إدارة القضايا المتعارضة ،وترجمة العواطف والتصورات إلي سلوكيات مؤذية لتفادي حدوث الخلافات ، أو معالجتها ومنع تشويهها في  المستقبل .ويبرز دور الاتصال في الخلافات المؤسسية كونه يقوم علي أن الخلاف يتضمن التعبير عن عدم التوافق ، ولييس وجود تعارض مما يزيد أهمية دوره.</a:t>
              </a: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إدارة الخلافات المؤسسية</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216105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مثال (1) : ربما ينبع النزاع من اختلاف التوجهات ففي عمليات الدمج غالباً ما ينشأ الخلاف عندما تكون ثقافة الشركة الجديدة مستندة إلي   قيم مختلفة عن تلك التى كانت سائدة قبل الدمج ، فالتعارض ليس السبب  الوحيد لحدوث الخلافات التنظيمية ،ولكنه ينشأ عندما تكون سلوكيات أعضاء التنظيم غير مترابطة أو متبادلة.</a:t>
              </a:r>
            </a:p>
            <a:p>
              <a:pPr algn="just" rtl="1">
                <a:lnSpc>
                  <a:spcPct val="200000"/>
                </a:lnSpc>
              </a:pPr>
              <a:endParaRPr lang="ar-EG" sz="1400" dirty="0">
                <a:solidFill>
                  <a:schemeClr val="tx1"/>
                </a:solidFill>
                <a:latin typeface="Alexandria" pitchFamily="2" charset="-78"/>
                <a:cs typeface="Alexandria" pitchFamily="2" charset="-78"/>
              </a:endParaRPr>
            </a:p>
            <a:p>
              <a:pPr algn="just" rtl="1">
                <a:lnSpc>
                  <a:spcPct val="200000"/>
                </a:lnSpc>
              </a:pPr>
              <a:endParaRPr lang="ar-EG"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634251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230165" y="1473888"/>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مثال (2) : معارضة المدير التنفيذي لإحدي الشركات تصنيع السيارات التغييرات المقترحة في تصميم السيارات الجديدة المقدمة من قسم البحوث والتطوير في الشركة آراء مختلفة.</a:t>
              </a:r>
            </a:p>
            <a:p>
              <a:pPr algn="just" rtl="1">
                <a:lnSpc>
                  <a:spcPct val="200000"/>
                </a:lnSpc>
              </a:pPr>
              <a:endParaRPr lang="ar-EG" sz="1400" dirty="0">
                <a:solidFill>
                  <a:schemeClr val="tx1"/>
                </a:solidFill>
                <a:latin typeface="Alexandria" pitchFamily="2" charset="-78"/>
                <a:cs typeface="Alexandria" pitchFamily="2" charset="-78"/>
              </a:endParaRPr>
            </a:p>
            <a:p>
              <a:pPr algn="just" rtl="1">
                <a:lnSpc>
                  <a:spcPct val="200000"/>
                </a:lnSpc>
              </a:pPr>
              <a:r>
                <a:rPr lang="ar-EG" sz="1400" dirty="0">
                  <a:solidFill>
                    <a:schemeClr val="tx1"/>
                  </a:solidFill>
                  <a:latin typeface="Alexandria" pitchFamily="2" charset="-78"/>
                  <a:cs typeface="Alexandria" pitchFamily="2" charset="-78"/>
                </a:rPr>
                <a:t>مثال (3): المفاوضات بين أعاء في الإتحاد ، وبين ممثلي فرق العمل غالبا  ما تكون الخلافات بينهما تتعلق بكيفية حل أزمة ما . وغالبا ما يشير الخلاف بين الجماعة الواحدة إلي ضعف مستوي الاتصالات داخل فريق المجموعة المتفاوضة ، وعدم قدرتهم علي تأسيسموقف متماسك للجماعة في المفاوضات.</a:t>
              </a: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783776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230165" y="1473888"/>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مثال (4) : قد تتطور الخلافات التنظيمية لتنتقل من مستوي المنازعات بين إثنين</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او أكثر من الأفراد ، </a:t>
              </a:r>
              <a:r>
                <a:rPr lang="ar-EG" sz="1400" b="1" dirty="0">
                  <a:solidFill>
                    <a:schemeClr val="tx1"/>
                  </a:solidFill>
                  <a:latin typeface="Alexandria" pitchFamily="2" charset="-78"/>
                  <a:cs typeface="Alexandria" pitchFamily="2" charset="-78"/>
                </a:rPr>
                <a:t>إلي أن تكون بين شركتين متنافستين علي نفس الحصة التسويقية ، أو تسعيان للحصول علي عقد لمناقصة واحدة .وهى أكثر الصراعات التنظيمية أهمية وخطورة ،</a:t>
              </a:r>
              <a:r>
                <a:rPr lang="ar-EG" sz="1400" dirty="0">
                  <a:solidFill>
                    <a:schemeClr val="tx1"/>
                  </a:solidFill>
                  <a:latin typeface="Alexandria" pitchFamily="2" charset="-78"/>
                  <a:cs typeface="Alexandria" pitchFamily="2" charset="-78"/>
                </a:rPr>
                <a:t>وغالبا ما تكون بين منظمات تعمل في مجال واحد ، وبينهمما اتفاقيات تشغيل مشتركة أو اتحاد مالي .وفي ها النوع من الصراعات يشتد علي التركيز  علي دور الأفراد في المواقع الحدودية – علي أطراف المنظمة- ، الذين لهم احتكاك تنظيمي بارز بكل قطاعاتها بما يعرف " بمطارق الحدود" .حيث يكون الصراع التنظيمي مكثف ويتطلب فهم احتياجات المنظمتين اللتين تحدثبينهما المفاوضات  علي المستويين الداخلي والخارجي.</a:t>
              </a:r>
            </a:p>
            <a:p>
              <a:pPr algn="just" rtl="1">
                <a:lnSpc>
                  <a:spcPct val="200000"/>
                </a:lnSpc>
              </a:pPr>
              <a:endParaRPr lang="ar-EG" sz="1400" dirty="0">
                <a:solidFill>
                  <a:schemeClr val="tx1"/>
                </a:solidFill>
                <a:latin typeface="Alexandria" pitchFamily="2" charset="-78"/>
                <a:cs typeface="Alexandria" pitchFamily="2" charset="-78"/>
              </a:endParaRPr>
            </a:p>
            <a:p>
              <a:pPr algn="just" rtl="1">
                <a:lnSpc>
                  <a:spcPct val="200000"/>
                </a:lnSpc>
              </a:pPr>
              <a:endParaRPr lang="ar-EG"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270493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altLang="en-US" sz="1600" b="1" dirty="0">
                    <a:solidFill>
                      <a:schemeClr val="accent2"/>
                    </a:solidFill>
                    <a:latin typeface="Alexandria" pitchFamily="2" charset="-78"/>
                    <a:cs typeface="Alexandria" pitchFamily="2" charset="-78"/>
                  </a:rPr>
                  <a:t>لماذا يحدث الصراع فى بيئة العمل !!</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831850" y="2420274"/>
            <a:ext cx="10528299" cy="3045193"/>
          </a:xfrm>
          <a:prstGeom prst="rect">
            <a:avLst/>
          </a:prstGeom>
        </p:spPr>
        <p:txBody>
          <a:bodyPr wrap="square">
            <a:spAutoFit/>
          </a:bodyPr>
          <a:lstStyle/>
          <a:p>
            <a:pPr algn="just" rtl="1" eaLnBrk="1" hangingPunct="1">
              <a:lnSpc>
                <a:spcPct val="200000"/>
              </a:lnSpc>
            </a:pPr>
            <a:r>
              <a:rPr lang="ar-EG" altLang="en-US" sz="1400" b="1" dirty="0">
                <a:latin typeface="Alexandria" pitchFamily="2" charset="-78"/>
                <a:ea typeface="Majalla UI"/>
                <a:cs typeface="Alexandria" pitchFamily="2" charset="-78"/>
              </a:rPr>
              <a:t>الصراعات شييء معتاد فى بيئة العمل ،وعادة ما يحدث الصراع للأسباب التالية   :</a:t>
            </a:r>
          </a:p>
          <a:p>
            <a:pPr algn="just" rtl="1" eaLnBrk="1" hangingPunct="1">
              <a:lnSpc>
                <a:spcPct val="200000"/>
              </a:lnSpc>
            </a:pPr>
            <a:endParaRPr lang="ar-EG" altLang="en-US" sz="1400" b="1" dirty="0">
              <a:latin typeface="Alexandria" pitchFamily="2" charset="-78"/>
              <a:ea typeface="Majalla UI"/>
              <a:cs typeface="Alexandria" pitchFamily="2" charset="-78"/>
            </a:endParaRPr>
          </a:p>
          <a:p>
            <a:pPr algn="just" rtl="1" eaLnBrk="1" hangingPunct="1">
              <a:lnSpc>
                <a:spcPct val="200000"/>
              </a:lnSpc>
            </a:pPr>
            <a:r>
              <a:rPr lang="ar-EG" altLang="en-US" sz="1400" b="1" dirty="0">
                <a:latin typeface="Alexandria" pitchFamily="2" charset="-78"/>
                <a:ea typeface="Majalla UI"/>
                <a:cs typeface="Alexandria" pitchFamily="2" charset="-78"/>
              </a:rPr>
              <a:t> </a:t>
            </a:r>
            <a:r>
              <a:rPr lang="ar-EG" altLang="en-US" sz="1400" b="1" dirty="0">
                <a:latin typeface="Alexandria" pitchFamily="2" charset="-78"/>
                <a:ea typeface="Majalla UI"/>
                <a:cs typeface="Alexandria" pitchFamily="2" charset="-78"/>
                <a:sym typeface="Wingdings" panose="05000000000000000000" pitchFamily="2" charset="2"/>
              </a:rPr>
              <a:t></a:t>
            </a:r>
            <a:r>
              <a:rPr lang="ar-EG" altLang="en-US" sz="1400" b="1" dirty="0">
                <a:latin typeface="Alexandria" pitchFamily="2" charset="-78"/>
                <a:ea typeface="Majalla UI"/>
                <a:cs typeface="Alexandria" pitchFamily="2" charset="-78"/>
              </a:rPr>
              <a:t>البشر لديهم وجهات نظر و مستويات معرفية، خلفيات ثقافية و اهتمامات مختلفة عن بعضهم البعض.  </a:t>
            </a:r>
          </a:p>
          <a:p>
            <a:pPr algn="just" rtl="1" eaLnBrk="1" hangingPunct="1">
              <a:lnSpc>
                <a:spcPct val="200000"/>
              </a:lnSpc>
            </a:pPr>
            <a:r>
              <a:rPr lang="ar-EG" altLang="en-US" sz="1400" b="1" dirty="0">
                <a:latin typeface="Alexandria" pitchFamily="2" charset="-78"/>
                <a:ea typeface="Majalla UI"/>
                <a:cs typeface="Alexandria" pitchFamily="2" charset="-78"/>
                <a:sym typeface="Wingdings" panose="05000000000000000000" pitchFamily="2" charset="2"/>
              </a:rPr>
              <a:t></a:t>
            </a:r>
            <a:r>
              <a:rPr lang="ar-EG" altLang="en-US" sz="1400" b="1" dirty="0">
                <a:latin typeface="Alexandria" pitchFamily="2" charset="-78"/>
                <a:ea typeface="Majalla UI"/>
                <a:cs typeface="Alexandria" pitchFamily="2" charset="-78"/>
              </a:rPr>
              <a:t>فى بعض الأحيان يكون الصراع ثمرة طبيعية للتغيير فى النظم المؤسسيةأو فى المتغيرات التسويقية بين الشركات. </a:t>
            </a:r>
            <a:endParaRPr lang="en-US" altLang="en-US" sz="1400" b="1" dirty="0">
              <a:latin typeface="Alexandria" pitchFamily="2" charset="-78"/>
              <a:cs typeface="Alexandria" pitchFamily="2" charset="-78"/>
            </a:endParaRPr>
          </a:p>
          <a:p>
            <a:pPr algn="ctr" rtl="1" eaLnBrk="1" hangingPunct="1">
              <a:lnSpc>
                <a:spcPct val="200000"/>
              </a:lnSpc>
            </a:pPr>
            <a:r>
              <a:rPr lang="ar-EG" altLang="en-US" sz="1400" b="1" u="sng" dirty="0">
                <a:latin typeface="Alexandria" pitchFamily="2" charset="-78"/>
                <a:ea typeface="Majalla UI"/>
                <a:cs typeface="Alexandria" pitchFamily="2" charset="-78"/>
              </a:rPr>
              <a:t>ينطوى الصراع على مواقف غير مريحة و مربكة </a:t>
            </a:r>
          </a:p>
          <a:p>
            <a:pPr algn="ctr" rtl="1" eaLnBrk="1" hangingPunct="1">
              <a:lnSpc>
                <a:spcPct val="200000"/>
              </a:lnSpc>
            </a:pPr>
            <a:r>
              <a:rPr lang="ar-EG" altLang="en-US" sz="1400" b="1" u="sng" dirty="0">
                <a:latin typeface="Alexandria" pitchFamily="2" charset="-78"/>
                <a:ea typeface="Majalla UI"/>
                <a:cs typeface="Alexandria" pitchFamily="2" charset="-78"/>
              </a:rPr>
              <a:t>نحاول تجنبها لما ينتج عنه من احباط و عدم راحة .</a:t>
            </a:r>
            <a:endParaRPr lang="en-US" altLang="en-US" sz="1400" b="1" u="sng" dirty="0">
              <a:latin typeface="Alexandria" pitchFamily="2" charset="-78"/>
              <a:cs typeface="Alexandria" pitchFamily="2" charset="-78"/>
            </a:endParaRPr>
          </a:p>
          <a:p>
            <a:pPr marL="217170" marR="0" algn="just" rtl="1">
              <a:lnSpc>
                <a:spcPct val="20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486184"/>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EG" sz="1600" b="1" dirty="0">
                  <a:solidFill>
                    <a:schemeClr val="tx1"/>
                  </a:solidFill>
                  <a:latin typeface="Alexandria" pitchFamily="2" charset="-78"/>
                  <a:cs typeface="Alexandria" pitchFamily="2" charset="-78"/>
                </a:rPr>
                <a:t>النزاعات في الحياة المؤسسية يمكن أن تكون سلاح ذو حدين مدمرة أو منتجة</a:t>
              </a:r>
            </a:p>
            <a:p>
              <a:pPr algn="just" rtl="1">
                <a:lnSpc>
                  <a:spcPct val="200000"/>
                </a:lnSpc>
              </a:pPr>
              <a:endParaRPr lang="ar-EG" sz="1400" dirty="0">
                <a:solidFill>
                  <a:schemeClr val="tx1"/>
                </a:solidFill>
                <a:latin typeface="Alexandria" pitchFamily="2" charset="-78"/>
                <a:cs typeface="Alexandria" pitchFamily="2" charset="-78"/>
              </a:endParaRPr>
            </a:p>
            <a:p>
              <a:pPr algn="ctr" rtl="1">
                <a:lnSpc>
                  <a:spcPct val="200000"/>
                </a:lnSpc>
              </a:pPr>
              <a:r>
                <a:rPr lang="ar-EG" sz="1400" dirty="0">
                  <a:solidFill>
                    <a:schemeClr val="tx1"/>
                  </a:solidFill>
                  <a:latin typeface="Alexandria" pitchFamily="2" charset="-78"/>
                  <a:cs typeface="Alexandria" pitchFamily="2" charset="-78"/>
                </a:rPr>
                <a:t>فقد تدمر علاقات العمل ، أو تخلق الحافز اللازم للتغيير التنظيمي.</a:t>
              </a:r>
            </a:p>
            <a:p>
              <a:pPr algn="ctr" rtl="1">
                <a:lnSpc>
                  <a:spcPct val="200000"/>
                </a:lnSpc>
              </a:pPr>
              <a:endParaRPr lang="ar-EG" sz="1400" dirty="0">
                <a:solidFill>
                  <a:schemeClr val="tx1"/>
                </a:solidFill>
                <a:latin typeface="Alexandria" pitchFamily="2" charset="-78"/>
                <a:cs typeface="Alexandria" pitchFamily="2" charset="-78"/>
              </a:endParaRPr>
            </a:p>
            <a:p>
              <a:pPr algn="ctr" rtl="1">
                <a:lnSpc>
                  <a:spcPct val="200000"/>
                </a:lnSpc>
              </a:pPr>
              <a:r>
                <a:rPr lang="ar-EG" sz="1400" dirty="0">
                  <a:solidFill>
                    <a:schemeClr val="tx1"/>
                  </a:solidFill>
                  <a:latin typeface="Alexandria" pitchFamily="2" charset="-78"/>
                  <a:cs typeface="Alexandria" pitchFamily="2" charset="-78"/>
                </a:rPr>
                <a:t>الاتصال يحقق التفاعل بين الطرفين حتي لا يؤدي النزاع إلي الإختلال الوظيفي.</a:t>
              </a:r>
            </a:p>
            <a:p>
              <a:pPr algn="just" rtl="1">
                <a:lnSpc>
                  <a:spcPct val="200000"/>
                </a:lnSpc>
              </a:pPr>
              <a:endParaRPr lang="en-US" sz="1400" b="1" dirty="0">
                <a:solidFill>
                  <a:schemeClr val="tx1"/>
                </a:solidFill>
                <a:latin typeface="Alexandria" pitchFamily="2" charset="-78"/>
                <a:cs typeface="Alexandria" pitchFamily="2" charset="-78"/>
              </a:endParaRPr>
            </a:p>
          </p:txBody>
        </p:sp>
        <p:grpSp>
          <p:nvGrpSpPr>
            <p:cNvPr id="5" name="Group 4"/>
            <p:cNvGrpSpPr/>
            <p:nvPr/>
          </p:nvGrpSpPr>
          <p:grpSpPr>
            <a:xfrm>
              <a:off x="8812465" y="47907"/>
              <a:ext cx="2616200" cy="6644834"/>
              <a:chOff x="8812465" y="47907"/>
              <a:chExt cx="2616200" cy="6644834"/>
            </a:xfrm>
          </p:grpSpPr>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302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589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94523" y="-82717"/>
              <a:ext cx="10234622" cy="6775458"/>
              <a:chOff x="1294523" y="-82717"/>
              <a:chExt cx="10234622" cy="6775458"/>
            </a:xfrm>
          </p:grpSpPr>
          <p:sp>
            <p:nvSpPr>
              <p:cNvPr id="6" name="TextBox 5"/>
              <p:cNvSpPr txBox="1"/>
              <p:nvPr/>
            </p:nvSpPr>
            <p:spPr>
              <a:xfrm>
                <a:off x="1294523" y="1132250"/>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6" name="Rectangle 15"/>
          <p:cNvSpPr/>
          <p:nvPr/>
        </p:nvSpPr>
        <p:spPr>
          <a:xfrm>
            <a:off x="831850" y="4348510"/>
            <a:ext cx="10046091" cy="379078"/>
          </a:xfrm>
          <a:prstGeom prst="rect">
            <a:avLst/>
          </a:prstGeom>
        </p:spPr>
        <p:txBody>
          <a:bodyPr wrap="square">
            <a:spAutoFit/>
          </a:bodyPr>
          <a:lstStyle/>
          <a:p>
            <a:pPr marR="0" lvl="0" algn="just" rtl="1">
              <a:lnSpc>
                <a:spcPct val="150000"/>
              </a:lnSpc>
              <a:spcBef>
                <a:spcPts val="0"/>
              </a:spcBef>
              <a:spcAft>
                <a:spcPts val="0"/>
              </a:spcAft>
              <a:tabLst>
                <a:tab pos="457200" algn="l"/>
              </a:tabLst>
            </a:pPr>
            <a:endParaRPr lang="en-US" sz="1400" dirty="0">
              <a:effectLst/>
              <a:latin typeface="Alexandria" pitchFamily="2" charset="-78"/>
              <a:ea typeface="Times New Roman" panose="02020603050405020304" pitchFamily="18" charset="0"/>
              <a:cs typeface="Alexandria" pitchFamily="2" charset="-78"/>
            </a:endParaRPr>
          </a:p>
        </p:txBody>
      </p:sp>
      <p:graphicFrame>
        <p:nvGraphicFramePr>
          <p:cNvPr id="19" name="Content Placeholder 3">
            <a:extLst>
              <a:ext uri="{FF2B5EF4-FFF2-40B4-BE49-F238E27FC236}">
                <a16:creationId xmlns:a16="http://schemas.microsoft.com/office/drawing/2014/main" id="{FA1F0EA4-8EAE-4264-B573-75F904B537CA}"/>
              </a:ext>
            </a:extLst>
          </p:cNvPr>
          <p:cNvGraphicFramePr>
            <a:graphicFrameLocks/>
          </p:cNvGraphicFramePr>
          <p:nvPr>
            <p:extLst>
              <p:ext uri="{D42A27DB-BD31-4B8C-83A1-F6EECF244321}">
                <p14:modId xmlns:p14="http://schemas.microsoft.com/office/powerpoint/2010/main" val="2116966896"/>
              </p:ext>
            </p:extLst>
          </p:nvPr>
        </p:nvGraphicFramePr>
        <p:xfrm>
          <a:off x="1874709" y="1761695"/>
          <a:ext cx="8183562" cy="3474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a:extLst>
              <a:ext uri="{FF2B5EF4-FFF2-40B4-BE49-F238E27FC236}">
                <a16:creationId xmlns:a16="http://schemas.microsoft.com/office/drawing/2014/main" id="{6DB9F715-7F0A-4EA9-827B-3E21E5E72B8F}"/>
              </a:ext>
            </a:extLst>
          </p:cNvPr>
          <p:cNvSpPr txBox="1"/>
          <p:nvPr/>
        </p:nvSpPr>
        <p:spPr>
          <a:xfrm>
            <a:off x="2381146" y="5236534"/>
            <a:ext cx="7164207" cy="789319"/>
          </a:xfrm>
          <a:prstGeom prst="rect">
            <a:avLst/>
          </a:prstGeom>
          <a:noFill/>
        </p:spPr>
        <p:txBody>
          <a:bodyPr wrap="square">
            <a:spAutoFit/>
          </a:bodyPr>
          <a:lstStyle/>
          <a:p>
            <a:pPr algn="ctr">
              <a:lnSpc>
                <a:spcPct val="150000"/>
              </a:lnSpc>
            </a:pPr>
            <a:r>
              <a:rPr lang="ar-SA" sz="1600" dirty="0">
                <a:latin typeface="Alexandria" pitchFamily="2" charset="-78"/>
                <a:cs typeface="Alexandria" pitchFamily="2" charset="-78"/>
              </a:rPr>
              <a:t>النزاعات فى الحياة التنظيمية يمكن أن تكون سلاح ذو حدين مدمرة أومنتجه.</a:t>
            </a:r>
            <a:br>
              <a:rPr lang="ar-EG" sz="1600" dirty="0">
                <a:latin typeface="Alexandria" pitchFamily="2" charset="-78"/>
                <a:cs typeface="Alexandria" pitchFamily="2" charset="-78"/>
              </a:rPr>
            </a:br>
            <a:r>
              <a:rPr lang="ar-SA" sz="1600" dirty="0">
                <a:latin typeface="Alexandria" pitchFamily="2" charset="-78"/>
                <a:cs typeface="Alexandria" pitchFamily="2" charset="-78"/>
              </a:rPr>
              <a:t>فقد تدمر علاقات العمل، أو تخلق الحافز اللازم للتغيير التنظيمى </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57310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317397" y="-32477"/>
              <a:ext cx="10043618" cy="6867636"/>
              <a:chOff x="1317397" y="-32477"/>
              <a:chExt cx="10043618" cy="6867636"/>
            </a:xfrm>
          </p:grpSpPr>
          <p:sp>
            <p:nvSpPr>
              <p:cNvPr id="6" name="TextBox 5"/>
              <p:cNvSpPr txBox="1"/>
              <p:nvPr/>
            </p:nvSpPr>
            <p:spPr>
              <a:xfrm>
                <a:off x="1317397" y="620328"/>
                <a:ext cx="8626987" cy="876522"/>
              </a:xfrm>
              <a:prstGeom prst="rect">
                <a:avLst/>
              </a:prstGeom>
              <a:noFill/>
            </p:spPr>
            <p:txBody>
              <a:bodyPr wrap="square" rtlCol="0">
                <a:spAutoFit/>
              </a:bodyPr>
              <a:lstStyle/>
              <a:p>
                <a:pPr algn="ctr">
                  <a:lnSpc>
                    <a:spcPct val="150000"/>
                  </a:lnSpc>
                </a:pPr>
                <a:r>
                  <a:rPr lang="ar-EG" sz="1800" b="1" dirty="0">
                    <a:latin typeface="Alexandria" pitchFamily="2" charset="-78"/>
                    <a:cs typeface="Alexandria" pitchFamily="2" charset="-78"/>
                  </a:rPr>
                  <a:t>الجوانب الإيجابية والوقائية </a:t>
                </a:r>
                <a:br>
                  <a:rPr lang="ar-EG" sz="1600" b="1" dirty="0">
                    <a:latin typeface="Alexandria" pitchFamily="2" charset="-78"/>
                    <a:cs typeface="Alexandria" pitchFamily="2" charset="-78"/>
                  </a:rPr>
                </a:br>
                <a:r>
                  <a:rPr lang="ar-EG" sz="1800" b="1" dirty="0">
                    <a:latin typeface="Alexandria" pitchFamily="2" charset="-78"/>
                    <a:cs typeface="Alexandria" pitchFamily="2" charset="-78"/>
                  </a:rPr>
                  <a:t>للنزاعات / الصراعات المؤسسية:</a:t>
                </a:r>
                <a:endParaRPr lang="en-US" b="1" dirty="0">
                  <a:latin typeface="Alexandria" pitchFamily="2" charset="-78"/>
                  <a:cs typeface="Alexandria" pitchFamily="2" charset="-78"/>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74054" y="916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graphicFrame>
        <p:nvGraphicFramePr>
          <p:cNvPr id="13" name="Content Placeholder 3">
            <a:extLst>
              <a:ext uri="{FF2B5EF4-FFF2-40B4-BE49-F238E27FC236}">
                <a16:creationId xmlns:a16="http://schemas.microsoft.com/office/drawing/2014/main" id="{97A48916-D7B4-4346-804F-AEF15498413B}"/>
              </a:ext>
            </a:extLst>
          </p:cNvPr>
          <p:cNvGraphicFramePr>
            <a:graphicFrameLocks/>
          </p:cNvGraphicFramePr>
          <p:nvPr>
            <p:extLst>
              <p:ext uri="{D42A27DB-BD31-4B8C-83A1-F6EECF244321}">
                <p14:modId xmlns:p14="http://schemas.microsoft.com/office/powerpoint/2010/main" val="71163805"/>
              </p:ext>
            </p:extLst>
          </p:nvPr>
        </p:nvGraphicFramePr>
        <p:xfrm>
          <a:off x="2311814" y="1340101"/>
          <a:ext cx="8291264"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892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22">
            <a:extLst>
              <a:ext uri="{FF2B5EF4-FFF2-40B4-BE49-F238E27FC236}">
                <a16:creationId xmlns:a16="http://schemas.microsoft.com/office/drawing/2014/main" id="{775B0D24-28B0-4023-8E56-7838CCC57C64}"/>
              </a:ext>
            </a:extLst>
          </p:cNvPr>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24">
            <a:extLst>
              <a:ext uri="{FF2B5EF4-FFF2-40B4-BE49-F238E27FC236}">
                <a16:creationId xmlns:a16="http://schemas.microsoft.com/office/drawing/2014/main" id="{9C02EF0E-C8BE-44BB-A078-16E2F01DD3A1}"/>
              </a:ext>
            </a:extLst>
          </p:cNvPr>
          <p:cNvSpPr/>
          <p:nvPr/>
        </p:nvSpPr>
        <p:spPr>
          <a:xfrm>
            <a:off x="831850" y="1804365"/>
            <a:ext cx="10812720" cy="4479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aphicFrame>
        <p:nvGraphicFramePr>
          <p:cNvPr id="4" name="Content Placeholder 3">
            <a:extLst>
              <a:ext uri="{FF2B5EF4-FFF2-40B4-BE49-F238E27FC236}">
                <a16:creationId xmlns:a16="http://schemas.microsoft.com/office/drawing/2014/main" id="{D9DBF9B8-D1C4-4EE8-9DCB-76B13D61CA42}"/>
              </a:ext>
            </a:extLst>
          </p:cNvPr>
          <p:cNvGraphicFramePr>
            <a:graphicFrameLocks noGrp="1"/>
          </p:cNvGraphicFramePr>
          <p:nvPr>
            <p:ph idx="1"/>
            <p:extLst>
              <p:ext uri="{D42A27DB-BD31-4B8C-83A1-F6EECF244321}">
                <p14:modId xmlns:p14="http://schemas.microsoft.com/office/powerpoint/2010/main" val="983242292"/>
              </p:ext>
            </p:extLst>
          </p:nvPr>
        </p:nvGraphicFramePr>
        <p:xfrm>
          <a:off x="2027238" y="1412776"/>
          <a:ext cx="8183562"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Right Arrow 6">
            <a:extLst>
              <a:ext uri="{FF2B5EF4-FFF2-40B4-BE49-F238E27FC236}">
                <a16:creationId xmlns:a16="http://schemas.microsoft.com/office/drawing/2014/main" id="{6257816E-EACC-4A81-9D27-0E0293B54050}"/>
              </a:ext>
            </a:extLst>
          </p:cNvPr>
          <p:cNvSpPr/>
          <p:nvPr/>
        </p:nvSpPr>
        <p:spPr>
          <a:xfrm flipV="1">
            <a:off x="1919288" y="4221163"/>
            <a:ext cx="576262" cy="1008062"/>
          </a:xfrm>
          <a:prstGeom prst="curvedRightArrow">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grpSp>
        <p:nvGrpSpPr>
          <p:cNvPr id="13" name="Group 12">
            <a:extLst>
              <a:ext uri="{FF2B5EF4-FFF2-40B4-BE49-F238E27FC236}">
                <a16:creationId xmlns:a16="http://schemas.microsoft.com/office/drawing/2014/main" id="{ECA32732-7948-46D2-B461-90839E59309E}"/>
              </a:ext>
            </a:extLst>
          </p:cNvPr>
          <p:cNvGrpSpPr/>
          <p:nvPr/>
        </p:nvGrpSpPr>
        <p:grpSpPr>
          <a:xfrm>
            <a:off x="1992314" y="1412876"/>
            <a:ext cx="3671886" cy="3095624"/>
            <a:chOff x="1992314" y="1412876"/>
            <a:chExt cx="3671886" cy="3095624"/>
          </a:xfrm>
        </p:grpSpPr>
        <p:grpSp>
          <p:nvGrpSpPr>
            <p:cNvPr id="12" name="Group 11">
              <a:extLst>
                <a:ext uri="{FF2B5EF4-FFF2-40B4-BE49-F238E27FC236}">
                  <a16:creationId xmlns:a16="http://schemas.microsoft.com/office/drawing/2014/main" id="{31D0B544-5504-4A7D-B14C-D7E724F47704}"/>
                </a:ext>
              </a:extLst>
            </p:cNvPr>
            <p:cNvGrpSpPr/>
            <p:nvPr/>
          </p:nvGrpSpPr>
          <p:grpSpPr>
            <a:xfrm>
              <a:off x="1992314" y="2708276"/>
              <a:ext cx="2879724" cy="1800224"/>
              <a:chOff x="1992314" y="2708276"/>
              <a:chExt cx="2879724" cy="1800224"/>
            </a:xfrm>
          </p:grpSpPr>
          <p:sp>
            <p:nvSpPr>
              <p:cNvPr id="5" name="Oval 4">
                <a:extLst>
                  <a:ext uri="{FF2B5EF4-FFF2-40B4-BE49-F238E27FC236}">
                    <a16:creationId xmlns:a16="http://schemas.microsoft.com/office/drawing/2014/main" id="{B1F4B34C-2EE7-45CC-8EE1-D7C36477B057}"/>
                  </a:ext>
                </a:extLst>
              </p:cNvPr>
              <p:cNvSpPr/>
              <p:nvPr/>
            </p:nvSpPr>
            <p:spPr>
              <a:xfrm>
                <a:off x="2279650" y="3500438"/>
                <a:ext cx="2592388" cy="10080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EG" sz="1600" b="1" dirty="0">
                    <a:solidFill>
                      <a:schemeClr val="tx1"/>
                    </a:solidFill>
                    <a:latin typeface="Alexandria" pitchFamily="2" charset="-78"/>
                    <a:cs typeface="Alexandria" pitchFamily="2" charset="-78"/>
                  </a:rPr>
                  <a:t>الوسطاء</a:t>
                </a:r>
              </a:p>
              <a:p>
                <a:pPr algn="ctr">
                  <a:defRPr/>
                </a:pPr>
                <a:r>
                  <a:rPr lang="ar-EG" sz="1600" b="1" dirty="0">
                    <a:solidFill>
                      <a:schemeClr val="tx1"/>
                    </a:solidFill>
                    <a:latin typeface="Alexandria" pitchFamily="2" charset="-78"/>
                    <a:cs typeface="Alexandria" pitchFamily="2" charset="-78"/>
                  </a:rPr>
                  <a:t>(مفاوضون)</a:t>
                </a:r>
                <a:endParaRPr lang="en-US" sz="1600" b="1" dirty="0">
                  <a:solidFill>
                    <a:schemeClr val="tx1"/>
                  </a:solidFill>
                  <a:latin typeface="Alexandria" pitchFamily="2" charset="-78"/>
                  <a:cs typeface="Alexandria" pitchFamily="2" charset="-78"/>
                </a:endParaRPr>
              </a:p>
            </p:txBody>
          </p:sp>
          <p:sp>
            <p:nvSpPr>
              <p:cNvPr id="6" name="Curved Right Arrow 5">
                <a:extLst>
                  <a:ext uri="{FF2B5EF4-FFF2-40B4-BE49-F238E27FC236}">
                    <a16:creationId xmlns:a16="http://schemas.microsoft.com/office/drawing/2014/main" id="{E48847F3-D26E-4146-AE13-169CE66480A4}"/>
                  </a:ext>
                </a:extLst>
              </p:cNvPr>
              <p:cNvSpPr/>
              <p:nvPr/>
            </p:nvSpPr>
            <p:spPr>
              <a:xfrm>
                <a:off x="1992314" y="2708276"/>
                <a:ext cx="503237" cy="1008063"/>
              </a:xfrm>
              <a:prstGeom prst="curvedRightArrow">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grpSp>
        <p:sp>
          <p:nvSpPr>
            <p:cNvPr id="9" name="Curved Left Arrow 8">
              <a:extLst>
                <a:ext uri="{FF2B5EF4-FFF2-40B4-BE49-F238E27FC236}">
                  <a16:creationId xmlns:a16="http://schemas.microsoft.com/office/drawing/2014/main" id="{B464C090-063B-47D2-8F98-9288F1F31355}"/>
                </a:ext>
              </a:extLst>
            </p:cNvPr>
            <p:cNvSpPr/>
            <p:nvPr/>
          </p:nvSpPr>
          <p:spPr>
            <a:xfrm>
              <a:off x="4872038" y="1412876"/>
              <a:ext cx="792162" cy="266382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grpSp>
      <p:sp>
        <p:nvSpPr>
          <p:cNvPr id="8" name="Title 7">
            <a:extLst>
              <a:ext uri="{FF2B5EF4-FFF2-40B4-BE49-F238E27FC236}">
                <a16:creationId xmlns:a16="http://schemas.microsoft.com/office/drawing/2014/main" id="{7239EC9D-B33A-4FBE-B567-8556CFEE7DD5}"/>
              </a:ext>
            </a:extLst>
          </p:cNvPr>
          <p:cNvSpPr>
            <a:spLocks noGrp="1"/>
          </p:cNvSpPr>
          <p:nvPr>
            <p:ph type="title"/>
          </p:nvPr>
        </p:nvSpPr>
        <p:spPr/>
        <p:txBody>
          <a:bodyPr>
            <a:normAutofit/>
          </a:bodyPr>
          <a:lstStyle/>
          <a:p>
            <a:pPr algn="ctr"/>
            <a:r>
              <a:rPr lang="ar-EG" sz="1800" b="1" dirty="0">
                <a:latin typeface="Alexandria" pitchFamily="2" charset="-78"/>
                <a:cs typeface="Alexandria" pitchFamily="2" charset="-78"/>
              </a:rPr>
              <a:t>أطراف إدارة النزاعات المؤسسية</a:t>
            </a:r>
            <a:endParaRPr lang="en-US" sz="1800" b="1" dirty="0">
              <a:latin typeface="Alexandria" pitchFamily="2" charset="-78"/>
              <a:cs typeface="Alexandria" pitchFamily="2" charset="-78"/>
            </a:endParaRPr>
          </a:p>
        </p:txBody>
      </p:sp>
      <p:pic>
        <p:nvPicPr>
          <p:cNvPr id="17" name="Graphic 21">
            <a:extLst>
              <a:ext uri="{FF2B5EF4-FFF2-40B4-BE49-F238E27FC236}">
                <a16:creationId xmlns:a16="http://schemas.microsoft.com/office/drawing/2014/main" id="{299D74A8-480C-4DDF-8EBA-A3484060402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2191" y="365125"/>
            <a:ext cx="2305141" cy="1103314"/>
          </a:xfrm>
          <a:prstGeom prst="rect">
            <a:avLst/>
          </a:prstGeom>
        </p:spPr>
      </p:pic>
      <p:sp>
        <p:nvSpPr>
          <p:cNvPr id="20" name="TextBox 19">
            <a:extLst>
              <a:ext uri="{FF2B5EF4-FFF2-40B4-BE49-F238E27FC236}">
                <a16:creationId xmlns:a16="http://schemas.microsoft.com/office/drawing/2014/main" id="{3A510C22-0655-4692-9594-675ECE8AFF96}"/>
              </a:ext>
            </a:extLst>
          </p:cNvPr>
          <p:cNvSpPr txBox="1"/>
          <p:nvPr/>
        </p:nvSpPr>
        <p:spPr>
          <a:xfrm>
            <a:off x="7151077" y="6407365"/>
            <a:ext cx="6119446" cy="369332"/>
          </a:xfrm>
          <a:prstGeom prst="rect">
            <a:avLst/>
          </a:prstGeom>
          <a:noFill/>
        </p:spPr>
        <p:txBody>
          <a:bodyPr wrap="square">
            <a:spAutoFit/>
          </a:bodyPr>
          <a:lstStyle/>
          <a:p>
            <a:pPr algn="ctr"/>
            <a:r>
              <a:rPr lang="en-US" sz="1800" b="1" dirty="0"/>
              <a:t>www.midocean.ae</a:t>
            </a:r>
          </a:p>
        </p:txBody>
      </p:sp>
      <p:sp>
        <p:nvSpPr>
          <p:cNvPr id="21" name="Rectangle 20">
            <a:extLst>
              <a:ext uri="{FF2B5EF4-FFF2-40B4-BE49-F238E27FC236}">
                <a16:creationId xmlns:a16="http://schemas.microsoft.com/office/drawing/2014/main" id="{CF70987A-0138-43BE-B3AC-849112097DE3}"/>
              </a:ext>
            </a:extLst>
          </p:cNvPr>
          <p:cNvSpPr/>
          <p:nvPr/>
        </p:nvSpPr>
        <p:spPr>
          <a:xfrm>
            <a:off x="958462" y="7912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31850" y="0"/>
            <a:ext cx="10992249" cy="6976137"/>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6" name="Rectangle 5"/>
          <p:cNvSpPr/>
          <p:nvPr/>
        </p:nvSpPr>
        <p:spPr>
          <a:xfrm>
            <a:off x="1056934" y="2145959"/>
            <a:ext cx="10351965" cy="3045193"/>
          </a:xfrm>
          <a:prstGeom prst="rect">
            <a:avLst/>
          </a:prstGeom>
        </p:spPr>
        <p:txBody>
          <a:bodyPr wrap="square">
            <a:spAutoFit/>
          </a:bodyPr>
          <a:lstStyle/>
          <a:p>
            <a:pPr marL="265176" indent="-265176" algn="r" rtl="1" eaLnBrk="1" fontAlgn="auto" hangingPunct="1">
              <a:lnSpc>
                <a:spcPct val="200000"/>
              </a:lnSpc>
              <a:spcAft>
                <a:spcPts val="0"/>
              </a:spcAft>
              <a:buFont typeface="Wingdings 2"/>
              <a:buChar char=""/>
              <a:defRPr/>
            </a:pPr>
            <a:r>
              <a:rPr lang="ar-SA" sz="1400" b="1" dirty="0">
                <a:solidFill>
                  <a:schemeClr val="accent1"/>
                </a:solidFill>
                <a:latin typeface="Alexandria" pitchFamily="2" charset="-78"/>
                <a:cs typeface="Alexandria" pitchFamily="2" charset="-78"/>
              </a:rPr>
              <a:t>أسباب الخلافات التنظيمية</a:t>
            </a:r>
            <a:r>
              <a:rPr lang="ar-EG" sz="1400" b="1" dirty="0">
                <a:solidFill>
                  <a:schemeClr val="accent1"/>
                </a:solidFill>
                <a:latin typeface="Alexandria" pitchFamily="2" charset="-78"/>
                <a:cs typeface="Alexandria" pitchFamily="2" charset="-78"/>
              </a:rPr>
              <a:t>    :  </a:t>
            </a:r>
          </a:p>
          <a:p>
            <a:pPr algn="r" rtl="1" eaLnBrk="1" fontAlgn="auto" hangingPunct="1">
              <a:lnSpc>
                <a:spcPct val="200000"/>
              </a:lnSpc>
              <a:spcAft>
                <a:spcPts val="0"/>
              </a:spcAft>
              <a:defRPr/>
            </a:pPr>
            <a:endParaRPr lang="ar-EG" sz="1400" b="1" dirty="0">
              <a:latin typeface="Alexandria" pitchFamily="2" charset="-78"/>
              <a:cs typeface="Alexandria" pitchFamily="2" charset="-78"/>
            </a:endParaRPr>
          </a:p>
          <a:p>
            <a:pPr algn="justLow" rtl="1" eaLnBrk="1" fontAlgn="auto" hangingPunct="1">
              <a:lnSpc>
                <a:spcPct val="200000"/>
              </a:lnSpc>
              <a:spcAft>
                <a:spcPts val="0"/>
              </a:spcAft>
              <a:defRPr/>
            </a:pPr>
            <a:r>
              <a:rPr lang="ar-SA" sz="1400" b="1" dirty="0">
                <a:latin typeface="Alexandria" pitchFamily="2" charset="-78"/>
                <a:cs typeface="Alexandria" pitchFamily="2" charset="-78"/>
              </a:rPr>
              <a:t>حدوث تعارض  فى الأفكار والمواقف تجاه قضية ما أومجموعة متنوعة من القضايا التنظيمية</a:t>
            </a:r>
            <a:r>
              <a:rPr lang="ar-EG" sz="1400" b="1" dirty="0">
                <a:latin typeface="Alexandria" pitchFamily="2" charset="-78"/>
                <a:cs typeface="Alexandria" pitchFamily="2" charset="-78"/>
              </a:rPr>
              <a:t>.يُ</a:t>
            </a:r>
            <a:r>
              <a:rPr lang="ar-SA" sz="1400" b="1" dirty="0">
                <a:latin typeface="Alexandria" pitchFamily="2" charset="-78"/>
                <a:cs typeface="Alexandria" pitchFamily="2" charset="-78"/>
              </a:rPr>
              <a:t>شكل الإتصال جوهر إدارة الخلافات المؤسسية، والقضايا المتعارضة </a:t>
            </a:r>
            <a:r>
              <a:rPr lang="ar-EG" sz="1400" b="1" dirty="0">
                <a:latin typeface="Alexandria" pitchFamily="2" charset="-78"/>
                <a:cs typeface="Alexandria" pitchFamily="2" charset="-78"/>
              </a:rPr>
              <a:t> لأن الخلاف يتضمن</a:t>
            </a:r>
            <a:r>
              <a:rPr lang="ar-SA" sz="1400" b="1" dirty="0">
                <a:latin typeface="Alexandria" pitchFamily="2" charset="-78"/>
                <a:cs typeface="Alexandria" pitchFamily="2" charset="-78"/>
              </a:rPr>
              <a:t> التعبير عن عدم التوافق، وليس وجــود تعارض مما يزيد من أهمية دور</a:t>
            </a:r>
            <a:r>
              <a:rPr lang="ar-EG" sz="1400" b="1" dirty="0">
                <a:latin typeface="Alexandria" pitchFamily="2" charset="-78"/>
                <a:cs typeface="Alexandria" pitchFamily="2" charset="-78"/>
              </a:rPr>
              <a:t> الإتصال فى ت</a:t>
            </a:r>
            <a:r>
              <a:rPr lang="ar-SA" sz="1400" b="1" dirty="0">
                <a:latin typeface="Alexandria" pitchFamily="2" charset="-78"/>
                <a:cs typeface="Alexandria" pitchFamily="2" charset="-78"/>
              </a:rPr>
              <a:t>رجم</a:t>
            </a:r>
            <a:r>
              <a:rPr lang="ar-EG" sz="1400" b="1" dirty="0">
                <a:latin typeface="Alexandria" pitchFamily="2" charset="-78"/>
                <a:cs typeface="Alexandria" pitchFamily="2" charset="-78"/>
              </a:rPr>
              <a:t>ة</a:t>
            </a:r>
            <a:r>
              <a:rPr lang="ar-SA" sz="1400" b="1" dirty="0">
                <a:latin typeface="Alexandria" pitchFamily="2" charset="-78"/>
                <a:cs typeface="Alexandria" pitchFamily="2" charset="-78"/>
              </a:rPr>
              <a:t> </a:t>
            </a:r>
            <a:r>
              <a:rPr lang="ar-EG" sz="1400" b="1" dirty="0">
                <a:latin typeface="Alexandria" pitchFamily="2" charset="-78"/>
                <a:cs typeface="Alexandria" pitchFamily="2" charset="-78"/>
              </a:rPr>
              <a:t>ا</a:t>
            </a:r>
            <a:r>
              <a:rPr lang="ar-SA" sz="1400" b="1" dirty="0">
                <a:latin typeface="Alexandria" pitchFamily="2" charset="-78"/>
                <a:cs typeface="Alexandria" pitchFamily="2" charset="-78"/>
              </a:rPr>
              <a:t>لعواطف والتصورات إل</a:t>
            </a:r>
            <a:r>
              <a:rPr lang="ar-EG" sz="1400" b="1" dirty="0">
                <a:latin typeface="Alexandria" pitchFamily="2" charset="-78"/>
                <a:cs typeface="Alexandria" pitchFamily="2" charset="-78"/>
              </a:rPr>
              <a:t>ى س</a:t>
            </a:r>
            <a:r>
              <a:rPr lang="ar-SA" sz="1400" b="1" dirty="0">
                <a:latin typeface="Alexandria" pitchFamily="2" charset="-78"/>
                <a:cs typeface="Alexandria" pitchFamily="2" charset="-78"/>
              </a:rPr>
              <a:t>لوكيات مؤدية لت</a:t>
            </a:r>
            <a:r>
              <a:rPr lang="ar-EG" sz="1400" b="1" dirty="0">
                <a:latin typeface="Alexandria" pitchFamily="2" charset="-78"/>
                <a:cs typeface="Alexandria" pitchFamily="2" charset="-78"/>
              </a:rPr>
              <a:t>فــــ</a:t>
            </a:r>
            <a:r>
              <a:rPr lang="ar-SA" sz="1400" b="1" dirty="0">
                <a:latin typeface="Alexandria" pitchFamily="2" charset="-78"/>
                <a:cs typeface="Alexandria" pitchFamily="2" charset="-78"/>
              </a:rPr>
              <a:t>ادى حدوث ا</a:t>
            </a:r>
            <a:r>
              <a:rPr lang="ar-EG" sz="1400" b="1" dirty="0">
                <a:latin typeface="Alexandria" pitchFamily="2" charset="-78"/>
                <a:cs typeface="Alexandria" pitchFamily="2" charset="-78"/>
              </a:rPr>
              <a:t>لخـ</a:t>
            </a:r>
            <a:r>
              <a:rPr lang="ar-SA" sz="1400" b="1" dirty="0">
                <a:latin typeface="Alexandria" pitchFamily="2" charset="-78"/>
                <a:cs typeface="Alexandria" pitchFamily="2" charset="-78"/>
              </a:rPr>
              <a:t>لافات، </a:t>
            </a:r>
            <a:r>
              <a:rPr lang="ar-EG" sz="1400" b="1" dirty="0">
                <a:latin typeface="Alexandria" pitchFamily="2" charset="-78"/>
                <a:cs typeface="Alexandria" pitchFamily="2" charset="-78"/>
              </a:rPr>
              <a:t>أو</a:t>
            </a:r>
            <a:r>
              <a:rPr lang="ar-SA" sz="1400" b="1" dirty="0">
                <a:latin typeface="Alexandria" pitchFamily="2" charset="-78"/>
                <a:cs typeface="Alexandria" pitchFamily="2" charset="-78"/>
              </a:rPr>
              <a:t>معالجتها ومنع نشوبها فى المستقبل. </a:t>
            </a:r>
            <a:endParaRPr lang="en-US" sz="1400" b="1" dirty="0">
              <a:latin typeface="Alexandria" pitchFamily="2" charset="-78"/>
              <a:cs typeface="Alexandria" pitchFamily="2" charset="-78"/>
            </a:endParaRPr>
          </a:p>
          <a:p>
            <a:pPr marR="0" lvl="0" algn="just" rtl="1">
              <a:lnSpc>
                <a:spcPct val="200000"/>
              </a:lnSpc>
              <a:spcBef>
                <a:spcPts val="0"/>
              </a:spcBef>
              <a:spcAft>
                <a:spcPts val="0"/>
              </a:spcAft>
              <a:tabLst>
                <a:tab pos="457200" algn="l"/>
              </a:tabLst>
            </a:pPr>
            <a:endParaRPr lang="en-US" sz="1400" b="1"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F05B6FE7-13AA-4773-A229-DD973B670D93}"/>
              </a:ext>
            </a:extLst>
          </p:cNvPr>
          <p:cNvSpPr txBox="1"/>
          <p:nvPr/>
        </p:nvSpPr>
        <p:spPr>
          <a:xfrm>
            <a:off x="3036277" y="778613"/>
            <a:ext cx="6119446" cy="1158651"/>
          </a:xfrm>
          <a:prstGeom prst="rect">
            <a:avLst/>
          </a:prstGeom>
          <a:noFill/>
        </p:spPr>
        <p:txBody>
          <a:bodyPr wrap="square">
            <a:spAutoFit/>
          </a:bodyPr>
          <a:lstStyle/>
          <a:p>
            <a:pPr algn="ctr">
              <a:lnSpc>
                <a:spcPct val="150000"/>
              </a:lnSpc>
            </a:pPr>
            <a:r>
              <a:rPr lang="ar-SA" sz="1600" b="1" i="1" dirty="0">
                <a:latin typeface="Alexandria" pitchFamily="2" charset="-78"/>
                <a:cs typeface="Alexandria" pitchFamily="2" charset="-78"/>
              </a:rPr>
              <a:t>إدارة الخلافات المؤسسية </a:t>
            </a:r>
            <a:br>
              <a:rPr lang="ar-EG" sz="1600" b="1" i="1" dirty="0">
                <a:latin typeface="Alexandria" pitchFamily="2" charset="-78"/>
                <a:cs typeface="Alexandria" pitchFamily="2" charset="-78"/>
              </a:rPr>
            </a:br>
            <a:r>
              <a:rPr lang="ar-SA" sz="1600" b="1" i="1" dirty="0">
                <a:latin typeface="Alexandria" pitchFamily="2" charset="-78"/>
                <a:cs typeface="Alexandria" pitchFamily="2" charset="-78"/>
              </a:rPr>
              <a:t>والعمليات الاتصالية</a:t>
            </a:r>
            <a:br>
              <a:rPr lang="en-US" sz="1600" b="1" dirty="0">
                <a:latin typeface="Alexandria" pitchFamily="2" charset="-78"/>
                <a:cs typeface="Alexandria" pitchFamily="2" charset="-78"/>
              </a:rPr>
            </a:b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740031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9618"/>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8" algn="just" rtl="1">
                <a:lnSpc>
                  <a:spcPct val="200000"/>
                </a:lnSpc>
                <a:buFont typeface="Wingdings 2"/>
                <a:buNone/>
                <a:defRPr/>
              </a:pPr>
              <a:endParaRPr lang="en-US" b="1" dirty="0">
                <a:solidFill>
                  <a:schemeClr val="tx1"/>
                </a:solidFill>
                <a:latin typeface="Alexandria" pitchFamily="2" charset="-78"/>
                <a:cs typeface="Alexandria" pitchFamily="2" charset="-78"/>
              </a:endParaRPr>
            </a:p>
          </p:txBody>
        </p:sp>
        <p:grpSp>
          <p:nvGrpSpPr>
            <p:cNvPr id="5" name="Group 4"/>
            <p:cNvGrpSpPr/>
            <p:nvPr/>
          </p:nvGrpSpPr>
          <p:grpSpPr>
            <a:xfrm>
              <a:off x="1379212" y="37859"/>
              <a:ext cx="10240365" cy="6654882"/>
              <a:chOff x="1379212" y="37859"/>
              <a:chExt cx="10240365" cy="6654882"/>
            </a:xfrm>
          </p:grpSpPr>
          <p:sp>
            <p:nvSpPr>
              <p:cNvPr id="6" name="TextBox 5"/>
              <p:cNvSpPr txBox="1"/>
              <p:nvPr/>
            </p:nvSpPr>
            <p:spPr>
              <a:xfrm>
                <a:off x="1379212" y="1009245"/>
                <a:ext cx="8631100" cy="369332"/>
              </a:xfrm>
              <a:prstGeom prst="rect">
                <a:avLst/>
              </a:prstGeom>
              <a:noFill/>
            </p:spPr>
            <p:txBody>
              <a:bodyPr wrap="square" rtlCol="0">
                <a:spAutoFit/>
              </a:bodyPr>
              <a:lstStyle/>
              <a:p>
                <a:pPr algn="ctr"/>
                <a:r>
                  <a:rPr lang="ar-EG" b="1" dirty="0">
                    <a:solidFill>
                      <a:srgbClr val="4472C4"/>
                    </a:solidFill>
                    <a:latin typeface="Alexandria" pitchFamily="2" charset="-78"/>
                    <a:cs typeface="Alexandria" pitchFamily="2" charset="-78"/>
                  </a:rPr>
                  <a:t>مثال (1)</a:t>
                </a:r>
                <a:endParaRPr lang="ar-EG" b="1" i="1" dirty="0">
                  <a:solidFill>
                    <a:srgbClr val="4472C4"/>
                  </a:solidFill>
                  <a:effectLst/>
                  <a:latin typeface="Alexandria" pitchFamily="2" charset="-78"/>
                  <a:ea typeface="Times New Roman" panose="02020603050405020304" pitchFamily="18" charset="0"/>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1" name="Rectangle 10">
            <a:extLst>
              <a:ext uri="{FF2B5EF4-FFF2-40B4-BE49-F238E27FC236}">
                <a16:creationId xmlns:a16="http://schemas.microsoft.com/office/drawing/2014/main" id="{E0067F90-58FF-40EB-8F5A-BECED6EAD279}"/>
              </a:ext>
            </a:extLst>
          </p:cNvPr>
          <p:cNvSpPr/>
          <p:nvPr/>
        </p:nvSpPr>
        <p:spPr>
          <a:xfrm>
            <a:off x="2917310" y="1346089"/>
            <a:ext cx="8631099" cy="4830297"/>
          </a:xfrm>
          <a:prstGeom prst="rect">
            <a:avLst/>
          </a:prstGeom>
        </p:spPr>
        <p:txBody>
          <a:bodyPr wrap="square">
            <a:spAutoFit/>
          </a:bodyPr>
          <a:lstStyle/>
          <a:p>
            <a:pPr algn="r" rtl="1" eaLnBrk="1" fontAlgn="auto" hangingPunct="1">
              <a:lnSpc>
                <a:spcPct val="200000"/>
              </a:lnSpc>
              <a:spcAft>
                <a:spcPts val="0"/>
              </a:spcAft>
              <a:defRPr/>
            </a:pPr>
            <a:endParaRPr lang="ar-EG" sz="1400" b="1" dirty="0">
              <a:latin typeface="Alexandria" pitchFamily="2" charset="-78"/>
              <a:cs typeface="Alexandria" pitchFamily="2" charset="-78"/>
            </a:endParaRPr>
          </a:p>
          <a:p>
            <a:pPr lvl="8" algn="just" rtl="1">
              <a:lnSpc>
                <a:spcPct val="200000"/>
              </a:lnSpc>
              <a:buFont typeface="Wingdings 2"/>
              <a:buNone/>
              <a:defRPr/>
            </a:pPr>
            <a:endParaRPr lang="ar-EG" sz="1600" b="1" dirty="0">
              <a:solidFill>
                <a:schemeClr val="tx1"/>
              </a:solidFill>
              <a:latin typeface="Alexandria" pitchFamily="2" charset="-78"/>
              <a:cs typeface="Alexandria" pitchFamily="2" charset="-78"/>
            </a:endParaRPr>
          </a:p>
          <a:p>
            <a:pPr lvl="8" algn="just" rtl="1">
              <a:lnSpc>
                <a:spcPct val="200000"/>
              </a:lnSpc>
              <a:buFont typeface="Wingdings 2"/>
              <a:buNone/>
              <a:defRPr/>
            </a:pPr>
            <a:r>
              <a:rPr lang="ar-SA" sz="1600" b="1" dirty="0">
                <a:solidFill>
                  <a:schemeClr val="tx1"/>
                </a:solidFill>
                <a:latin typeface="Alexandria" pitchFamily="2" charset="-78"/>
                <a:cs typeface="Alexandria" pitchFamily="2" charset="-78"/>
              </a:rPr>
              <a:t>يمكن أن تختلف الأهداف</a:t>
            </a:r>
            <a:r>
              <a:rPr lang="ar-EG" sz="1600" b="1" dirty="0">
                <a:solidFill>
                  <a:schemeClr val="tx1"/>
                </a:solidFill>
                <a:latin typeface="Alexandria" pitchFamily="2" charset="-78"/>
                <a:cs typeface="Alexandria" pitchFamily="2" charset="-78"/>
              </a:rPr>
              <a:t> </a:t>
            </a:r>
            <a:r>
              <a:rPr lang="ar-SA" sz="1600" b="1" dirty="0">
                <a:solidFill>
                  <a:schemeClr val="tx1"/>
                </a:solidFill>
                <a:latin typeface="Alexandria" pitchFamily="2" charset="-78"/>
                <a:cs typeface="Alexandria" pitchFamily="2" charset="-78"/>
              </a:rPr>
              <a:t>جوهريا</a:t>
            </a:r>
            <a:r>
              <a:rPr lang="ar-EG" sz="1600" b="1" dirty="0">
                <a:solidFill>
                  <a:schemeClr val="tx1"/>
                </a:solidFill>
                <a:latin typeface="Alexandria" pitchFamily="2" charset="-78"/>
                <a:cs typeface="Alexandria" pitchFamily="2" charset="-78"/>
              </a:rPr>
              <a:t> </a:t>
            </a:r>
            <a:r>
              <a:rPr lang="ar-SA" sz="1600" b="1" dirty="0">
                <a:solidFill>
                  <a:schemeClr val="tx1"/>
                </a:solidFill>
                <a:latin typeface="Alexandria" pitchFamily="2" charset="-78"/>
                <a:cs typeface="Alexandria" pitchFamily="2" charset="-78"/>
              </a:rPr>
              <a:t>نتيجة تضارب الأف</a:t>
            </a:r>
            <a:r>
              <a:rPr lang="ar-EG" sz="1600" b="1" dirty="0">
                <a:solidFill>
                  <a:schemeClr val="tx1"/>
                </a:solidFill>
                <a:latin typeface="Alexandria" pitchFamily="2" charset="-78"/>
                <a:cs typeface="Alexandria" pitchFamily="2" charset="-78"/>
              </a:rPr>
              <a:t>ــــــ</a:t>
            </a:r>
            <a:r>
              <a:rPr lang="ar-SA" sz="1600" b="1" dirty="0">
                <a:solidFill>
                  <a:schemeClr val="tx1"/>
                </a:solidFill>
                <a:latin typeface="Alexandria" pitchFamily="2" charset="-78"/>
                <a:cs typeface="Alexandria" pitchFamily="2" charset="-78"/>
              </a:rPr>
              <a:t>كار حـــول توزيع المـوارد التنظــيمية،فقد تتفاوض إدارة العمل حول توزيع الأرباح ،بينما يناقش الفري</a:t>
            </a:r>
            <a:r>
              <a:rPr lang="ar-EG" sz="1600" b="1" dirty="0">
                <a:solidFill>
                  <a:schemeClr val="tx1"/>
                </a:solidFill>
                <a:latin typeface="Alexandria" pitchFamily="2" charset="-78"/>
                <a:cs typeface="Alexandria" pitchFamily="2" charset="-78"/>
              </a:rPr>
              <a:t>ـــــ</a:t>
            </a:r>
            <a:r>
              <a:rPr lang="ar-SA" sz="1600" b="1" dirty="0">
                <a:solidFill>
                  <a:schemeClr val="tx1"/>
                </a:solidFill>
                <a:latin typeface="Alexandria" pitchFamily="2" charset="-78"/>
                <a:cs typeface="Alexandria" pitchFamily="2" charset="-78"/>
              </a:rPr>
              <a:t>ق التنفيذى حاجة المؤسسة لتلك</a:t>
            </a:r>
            <a:r>
              <a:rPr lang="ar-EG" sz="1600" b="1" dirty="0">
                <a:solidFill>
                  <a:schemeClr val="tx1"/>
                </a:solidFill>
                <a:latin typeface="Alexandria" pitchFamily="2" charset="-78"/>
                <a:cs typeface="Alexandria" pitchFamily="2" charset="-78"/>
              </a:rPr>
              <a:t> </a:t>
            </a:r>
            <a:r>
              <a:rPr lang="ar-SA" sz="1600" b="1" dirty="0">
                <a:solidFill>
                  <a:schemeClr val="tx1"/>
                </a:solidFill>
                <a:latin typeface="Alexandria" pitchFamily="2" charset="-78"/>
                <a:cs typeface="Alexandria" pitchFamily="2" charset="-78"/>
              </a:rPr>
              <a:t>الإستثمارات الرأسمالي</a:t>
            </a:r>
            <a:r>
              <a:rPr lang="ar-EG" sz="1600" b="1" dirty="0">
                <a:solidFill>
                  <a:schemeClr val="tx1"/>
                </a:solidFill>
                <a:latin typeface="Alexandria" pitchFamily="2" charset="-78"/>
                <a:cs typeface="Alexandria" pitchFamily="2" charset="-78"/>
              </a:rPr>
              <a:t>ــــ</a:t>
            </a:r>
            <a:r>
              <a:rPr lang="ar-SA" sz="1600" b="1" dirty="0">
                <a:solidFill>
                  <a:schemeClr val="tx1"/>
                </a:solidFill>
                <a:latin typeface="Alexandria" pitchFamily="2" charset="-78"/>
                <a:cs typeface="Alexandria" pitchFamily="2" charset="-78"/>
              </a:rPr>
              <a:t>ة عند دخول السنة المالية</a:t>
            </a:r>
            <a:r>
              <a:rPr lang="ar-EG" sz="1600" b="1" dirty="0">
                <a:solidFill>
                  <a:schemeClr val="tx1"/>
                </a:solidFill>
                <a:latin typeface="Alexandria" pitchFamily="2" charset="-78"/>
                <a:cs typeface="Alexandria" pitchFamily="2" charset="-78"/>
              </a:rPr>
              <a:t> ،</a:t>
            </a:r>
            <a:r>
              <a:rPr lang="ar-SA" sz="1600" b="1" dirty="0">
                <a:solidFill>
                  <a:schemeClr val="tx1"/>
                </a:solidFill>
                <a:latin typeface="Alexandria" pitchFamily="2" charset="-78"/>
                <a:cs typeface="Alexandria" pitchFamily="2" charset="-78"/>
              </a:rPr>
              <a:t>ويمكن أن يكون هذا التعارض س</a:t>
            </a:r>
            <a:r>
              <a:rPr lang="ar-EG" sz="1600" b="1" dirty="0">
                <a:solidFill>
                  <a:schemeClr val="tx1"/>
                </a:solidFill>
                <a:latin typeface="Alexandria" pitchFamily="2" charset="-78"/>
                <a:cs typeface="Alexandria" pitchFamily="2" charset="-78"/>
              </a:rPr>
              <a:t>ـــــ</a:t>
            </a:r>
            <a:r>
              <a:rPr lang="ar-SA" sz="1600" b="1" dirty="0">
                <a:solidFill>
                  <a:schemeClr val="tx1"/>
                </a:solidFill>
                <a:latin typeface="Alexandria" pitchFamily="2" charset="-78"/>
                <a:cs typeface="Alexandria" pitchFamily="2" charset="-78"/>
              </a:rPr>
              <a:t>بباً فى عرقلة الإجراءات التنظيمية.</a:t>
            </a:r>
            <a:endParaRPr lang="en-US" sz="1600" b="1" dirty="0">
              <a:solidFill>
                <a:schemeClr val="tx1"/>
              </a:solidFill>
              <a:latin typeface="Alexandria" pitchFamily="2" charset="-78"/>
              <a:cs typeface="Alexandria" pitchFamily="2" charset="-78"/>
            </a:endParaRPr>
          </a:p>
          <a:p>
            <a:pPr marR="0" lvl="0" algn="just" rtl="1">
              <a:lnSpc>
                <a:spcPct val="200000"/>
              </a:lnSpc>
              <a:spcBef>
                <a:spcPts val="0"/>
              </a:spcBef>
              <a:spcAft>
                <a:spcPts val="0"/>
              </a:spcAft>
              <a:tabLst>
                <a:tab pos="457200" algn="l"/>
              </a:tabLst>
            </a:pPr>
            <a:endParaRPr lang="en-US"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604910" y="-38753"/>
            <a:ext cx="10997705" cy="6845794"/>
            <a:chOff x="1515334" y="-153053"/>
            <a:chExt cx="10144435" cy="6845794"/>
          </a:xfrm>
        </p:grpSpPr>
        <p:sp>
          <p:nvSpPr>
            <p:cNvPr id="4" name="Rectangle: Rounded Corners 24"/>
            <p:cNvSpPr/>
            <p:nvPr/>
          </p:nvSpPr>
          <p:spPr>
            <a:xfrm>
              <a:off x="1515334" y="1647395"/>
              <a:ext cx="100963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lgn="justLow" rtl="1" eaLnBrk="1" fontAlgn="auto" hangingPunct="1">
                <a:lnSpc>
                  <a:spcPct val="200000"/>
                </a:lnSpc>
                <a:spcAft>
                  <a:spcPts val="0"/>
                </a:spcAft>
                <a:buFont typeface="Wingdings 2"/>
                <a:buChar char=""/>
                <a:defRPr/>
              </a:pPr>
              <a:endParaRPr lang="en-US" sz="1400" b="1" dirty="0">
                <a:solidFill>
                  <a:srgbClr val="2D3956"/>
                </a:solidFill>
                <a:latin typeface="Alexandria" pitchFamily="2" charset="-78"/>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8</a:t>
            </a:r>
          </a:p>
          <a:p>
            <a:pPr algn="ctr"/>
            <a:endParaRPr lang="en-US" sz="1600" b="1" dirty="0">
              <a:solidFill>
                <a:schemeClr val="bg1"/>
              </a:solidFill>
              <a:ea typeface="Roboto Light" panose="02000000000000000000" pitchFamily="2" charset="0"/>
            </a:endParaRPr>
          </a:p>
        </p:txBody>
      </p:sp>
      <p:sp>
        <p:nvSpPr>
          <p:cNvPr id="11" name="TextBox 10">
            <a:extLst>
              <a:ext uri="{FF2B5EF4-FFF2-40B4-BE49-F238E27FC236}">
                <a16:creationId xmlns:a16="http://schemas.microsoft.com/office/drawing/2014/main" id="{CAA70699-A08C-4DD2-849D-340955CAAB55}"/>
              </a:ext>
            </a:extLst>
          </p:cNvPr>
          <p:cNvSpPr txBox="1"/>
          <p:nvPr/>
        </p:nvSpPr>
        <p:spPr>
          <a:xfrm>
            <a:off x="2358870" y="1200441"/>
            <a:ext cx="6126480" cy="369332"/>
          </a:xfrm>
          <a:prstGeom prst="rect">
            <a:avLst/>
          </a:prstGeom>
          <a:noFill/>
        </p:spPr>
        <p:txBody>
          <a:bodyPr wrap="square">
            <a:spAutoFit/>
          </a:bodyPr>
          <a:lstStyle/>
          <a:p>
            <a:pPr algn="ctr"/>
            <a:r>
              <a:rPr lang="ar-EG" sz="1800" b="1" dirty="0">
                <a:solidFill>
                  <a:srgbClr val="4472C4"/>
                </a:solidFill>
                <a:latin typeface="Alexandria" pitchFamily="2" charset="-78"/>
                <a:cs typeface="Alexandria" pitchFamily="2" charset="-78"/>
              </a:rPr>
              <a:t>مثال (2)</a:t>
            </a:r>
            <a:endParaRPr lang="en-US" b="1" dirty="0">
              <a:solidFill>
                <a:srgbClr val="4472C4"/>
              </a:solidFill>
            </a:endParaRPr>
          </a:p>
        </p:txBody>
      </p:sp>
      <p:sp>
        <p:nvSpPr>
          <p:cNvPr id="12" name="Rectangle 11">
            <a:extLst>
              <a:ext uri="{FF2B5EF4-FFF2-40B4-BE49-F238E27FC236}">
                <a16:creationId xmlns:a16="http://schemas.microsoft.com/office/drawing/2014/main" id="{6ADD91E6-206A-4C3E-90E1-A11BE166EB24}"/>
              </a:ext>
            </a:extLst>
          </p:cNvPr>
          <p:cNvSpPr/>
          <p:nvPr/>
        </p:nvSpPr>
        <p:spPr>
          <a:xfrm>
            <a:off x="1780450" y="2568379"/>
            <a:ext cx="8631099" cy="2183418"/>
          </a:xfrm>
          <a:prstGeom prst="rect">
            <a:avLst/>
          </a:prstGeom>
        </p:spPr>
        <p:txBody>
          <a:bodyPr wrap="square">
            <a:spAutoFit/>
          </a:bodyPr>
          <a:lstStyle/>
          <a:p>
            <a:pPr marL="265176" indent="-265176" algn="justLow" rtl="1" eaLnBrk="1" fontAlgn="auto" hangingPunct="1">
              <a:lnSpc>
                <a:spcPct val="200000"/>
              </a:lnSpc>
              <a:spcAft>
                <a:spcPts val="0"/>
              </a:spcAft>
              <a:buFont typeface="Wingdings 2"/>
              <a:buChar char=""/>
              <a:defRPr/>
            </a:pPr>
            <a:r>
              <a:rPr lang="ar-SA" sz="1400" b="1" dirty="0">
                <a:solidFill>
                  <a:srgbClr val="2D3956"/>
                </a:solidFill>
                <a:latin typeface="Alexandria" pitchFamily="2" charset="-78"/>
                <a:cs typeface="Alexandria" pitchFamily="2" charset="-78"/>
              </a:rPr>
              <a:t>المدير الذى يدعم المشاركة فى صنع القرار قد يختلف مع مدير آخر تقوم فلسفته على الأسلوب الإدارى المتسلط ،هذا التعارض قد يكون سببا فى إحداث الوئام بين المديرين حيث يتم تطوير الترابط بينهما إذا طُلب منهما العمل معا فى مشروع ما حينئذ تتضافر الجهود مماقد يكون سبباًلإنهاء الخلاف،ولكن إذا تبادل مرؤوسى الطرفين آرائهما المختلفة ففى هذه الحالة من الممكن أن  يتأكد النزاع .</a:t>
            </a:r>
            <a:endParaRPr lang="en-US" sz="14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578325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329754"/>
                <a:ext cx="8631100" cy="1672894"/>
              </a:xfrm>
              <a:prstGeom prst="rect">
                <a:avLst/>
              </a:prstGeom>
              <a:noFill/>
            </p:spPr>
            <p:txBody>
              <a:bodyPr wrap="square" rtlCol="0">
                <a:spAutoFit/>
              </a:bodyPr>
              <a:lstStyle/>
              <a:p>
                <a:pPr algn="ctr">
                  <a:lnSpc>
                    <a:spcPct val="200000"/>
                  </a:lnSpc>
                </a:pPr>
                <a:r>
                  <a:rPr lang="ar-SA" b="1" i="1" dirty="0">
                    <a:solidFill>
                      <a:schemeClr val="accent1">
                        <a:tint val="88000"/>
                        <a:satMod val="150000"/>
                      </a:schemeClr>
                    </a:solidFill>
                    <a:latin typeface="Alexandria" pitchFamily="2" charset="-78"/>
                    <a:cs typeface="Alexandria" pitchFamily="2" charset="-78"/>
                  </a:rPr>
                  <a:t>مستويات وأنماط الخلافات والنزاعات</a:t>
                </a:r>
                <a:br>
                  <a:rPr lang="ar-EG" b="1" i="1" dirty="0">
                    <a:solidFill>
                      <a:schemeClr val="accent1">
                        <a:tint val="88000"/>
                        <a:satMod val="150000"/>
                      </a:schemeClr>
                    </a:solidFill>
                    <a:latin typeface="Alexandria" pitchFamily="2" charset="-78"/>
                    <a:cs typeface="Alexandria" pitchFamily="2" charset="-78"/>
                  </a:rPr>
                </a:br>
                <a:r>
                  <a:rPr lang="ar-SA" b="1" i="1" dirty="0">
                    <a:solidFill>
                      <a:schemeClr val="accent1">
                        <a:tint val="88000"/>
                        <a:satMod val="150000"/>
                      </a:schemeClr>
                    </a:solidFill>
                    <a:latin typeface="Alexandria" pitchFamily="2" charset="-78"/>
                    <a:cs typeface="Alexandria" pitchFamily="2" charset="-78"/>
                  </a:rPr>
                  <a:t> فى بيئة العمل المؤسسى:</a:t>
                </a:r>
                <a:br>
                  <a:rPr lang="en-US" b="1" dirty="0">
                    <a:solidFill>
                      <a:schemeClr val="accent1">
                        <a:tint val="88000"/>
                        <a:satMod val="150000"/>
                      </a:schemeClr>
                    </a:solidFill>
                    <a:latin typeface="Alexandria" pitchFamily="2" charset="-78"/>
                    <a:cs typeface="Alexandria" pitchFamily="2" charset="-78"/>
                  </a:rPr>
                </a:br>
                <a:endParaRPr lang="en-US"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5" name="TextBox 14">
            <a:extLst>
              <a:ext uri="{FF2B5EF4-FFF2-40B4-BE49-F238E27FC236}">
                <a16:creationId xmlns:a16="http://schemas.microsoft.com/office/drawing/2014/main" id="{70B0D4FD-B3DE-4CB4-9072-ED76CCC8FDC5}"/>
              </a:ext>
            </a:extLst>
          </p:cNvPr>
          <p:cNvSpPr txBox="1"/>
          <p:nvPr/>
        </p:nvSpPr>
        <p:spPr>
          <a:xfrm>
            <a:off x="659275" y="2240308"/>
            <a:ext cx="10243187" cy="3476080"/>
          </a:xfrm>
          <a:prstGeom prst="rect">
            <a:avLst/>
          </a:prstGeom>
          <a:noFill/>
        </p:spPr>
        <p:txBody>
          <a:bodyPr wrap="square">
            <a:spAutoFit/>
          </a:bodyPr>
          <a:lstStyle/>
          <a:p>
            <a:pPr algn="r" rtl="1" eaLnBrk="1" hangingPunct="1">
              <a:lnSpc>
                <a:spcPct val="200000"/>
              </a:lnSpc>
              <a:defRPr/>
            </a:pPr>
            <a:r>
              <a:rPr lang="ar-SA" sz="1400" b="1" dirty="0">
                <a:latin typeface="Alexandria" pitchFamily="2" charset="-78"/>
                <a:cs typeface="Alexandria" pitchFamily="2" charset="-78"/>
              </a:rPr>
              <a:t>الخلافات/النزاعات التنظيمية تحدث على مستويات متعددة ومختلفة هى :-</a:t>
            </a:r>
            <a:r>
              <a:rPr lang="ar-SA" sz="1400" dirty="0">
                <a:latin typeface="Alexandria" pitchFamily="2" charset="-78"/>
                <a:cs typeface="Alexandria" pitchFamily="2" charset="-78"/>
              </a:rPr>
              <a:t> </a:t>
            </a:r>
            <a:endParaRPr lang="ar-EG" sz="1400" dirty="0">
              <a:latin typeface="Alexandria" pitchFamily="2" charset="-78"/>
              <a:cs typeface="Alexandria" pitchFamily="2" charset="-78"/>
            </a:endParaRPr>
          </a:p>
          <a:p>
            <a:pPr algn="r" rtl="1" eaLnBrk="1" hangingPunct="1">
              <a:lnSpc>
                <a:spcPct val="200000"/>
              </a:lnSpc>
              <a:buFont typeface="Wingdings 2" panose="05020102010507070707" pitchFamily="18" charset="2"/>
              <a:buNone/>
              <a:defRPr/>
            </a:pPr>
            <a:endParaRPr lang="en-US" sz="1400" dirty="0">
              <a:latin typeface="Alexandria" pitchFamily="2" charset="-78"/>
              <a:cs typeface="Alexandria" pitchFamily="2" charset="-78"/>
            </a:endParaRPr>
          </a:p>
          <a:p>
            <a:pPr algn="r" rtl="1" eaLnBrk="1" hangingPunct="1">
              <a:lnSpc>
                <a:spcPct val="200000"/>
              </a:lnSpc>
              <a:defRPr/>
            </a:pPr>
            <a:r>
              <a:rPr lang="ar-SA" sz="1400" dirty="0">
                <a:latin typeface="Alexandria" pitchFamily="2" charset="-78"/>
                <a:cs typeface="Alexandria" pitchFamily="2" charset="-78"/>
              </a:rPr>
              <a:t>1- الخلاف داخل الجماعة الواحدة  بين فردين أو أكثر.</a:t>
            </a:r>
            <a:endParaRPr lang="en-US" sz="1400" dirty="0">
              <a:latin typeface="Alexandria" pitchFamily="2" charset="-78"/>
              <a:cs typeface="Alexandria" pitchFamily="2" charset="-78"/>
            </a:endParaRPr>
          </a:p>
          <a:p>
            <a:pPr algn="r" rtl="1" eaLnBrk="1" hangingPunct="1">
              <a:lnSpc>
                <a:spcPct val="200000"/>
              </a:lnSpc>
              <a:defRPr/>
            </a:pPr>
            <a:r>
              <a:rPr lang="ar-SA" sz="1400" dirty="0">
                <a:latin typeface="Alexandria" pitchFamily="2" charset="-78"/>
                <a:cs typeface="Alexandria" pitchFamily="2" charset="-78"/>
              </a:rPr>
              <a:t>2-الخلاف بين مجموعتين أو أكثر،وقد تؤدى إلى</a:t>
            </a:r>
            <a:endParaRPr lang="ar-EG" sz="1400" dirty="0">
              <a:latin typeface="Alexandria" pitchFamily="2" charset="-78"/>
              <a:cs typeface="Alexandria" pitchFamily="2" charset="-78"/>
            </a:endParaRPr>
          </a:p>
          <a:p>
            <a:pPr algn="r" rtl="1" eaLnBrk="1" hangingPunct="1">
              <a:lnSpc>
                <a:spcPct val="200000"/>
              </a:lnSpc>
              <a:buFont typeface="Wingdings 2" panose="05020102010507070707" pitchFamily="18" charset="2"/>
              <a:buNone/>
              <a:defRPr/>
            </a:pPr>
            <a:r>
              <a:rPr lang="ar-EG" sz="1400" dirty="0">
                <a:latin typeface="Alexandria" pitchFamily="2" charset="-78"/>
                <a:cs typeface="Alexandria" pitchFamily="2" charset="-78"/>
              </a:rPr>
              <a:t>     </a:t>
            </a:r>
            <a:r>
              <a:rPr lang="ar-SA" sz="1400" dirty="0">
                <a:latin typeface="Alexandria" pitchFamily="2" charset="-78"/>
                <a:cs typeface="Alexandria" pitchFamily="2" charset="-78"/>
              </a:rPr>
              <a:t> تكتلات بين فرق العمل أوالإدارات.</a:t>
            </a:r>
            <a:endParaRPr lang="en-US" sz="1400" dirty="0">
              <a:latin typeface="Alexandria" pitchFamily="2" charset="-78"/>
              <a:cs typeface="Alexandria" pitchFamily="2" charset="-78"/>
            </a:endParaRPr>
          </a:p>
          <a:p>
            <a:pPr algn="r" rtl="1" eaLnBrk="1" hangingPunct="1">
              <a:lnSpc>
                <a:spcPct val="200000"/>
              </a:lnSpc>
              <a:defRPr/>
            </a:pPr>
            <a:r>
              <a:rPr lang="ar-SA" sz="1400" dirty="0">
                <a:latin typeface="Alexandria" pitchFamily="2" charset="-78"/>
                <a:cs typeface="Alexandria" pitchFamily="2" charset="-78"/>
              </a:rPr>
              <a:t>3- الخلافات  بين  مختلف المستويات التنظيمية.</a:t>
            </a:r>
            <a:endParaRPr lang="en-US" sz="1400" dirty="0">
              <a:latin typeface="Alexandria" pitchFamily="2" charset="-78"/>
              <a:cs typeface="Alexandria" pitchFamily="2" charset="-78"/>
            </a:endParaRPr>
          </a:p>
          <a:p>
            <a:pPr algn="r" rtl="1" eaLnBrk="1" hangingPunct="1">
              <a:lnSpc>
                <a:spcPct val="200000"/>
              </a:lnSpc>
              <a:defRPr/>
            </a:pPr>
            <a:r>
              <a:rPr lang="ar-SA" sz="1400" dirty="0">
                <a:latin typeface="Alexandria" pitchFamily="2" charset="-78"/>
                <a:cs typeface="Alexandria" pitchFamily="2" charset="-78"/>
              </a:rPr>
              <a:t>4-الخلافات الخارجية بين منظمتين متنافستين . </a:t>
            </a:r>
            <a:endParaRPr lang="en-US" sz="1400" dirty="0">
              <a:latin typeface="Alexandria" pitchFamily="2" charset="-78"/>
              <a:cs typeface="Alexandria" pitchFamily="2" charset="-78"/>
            </a:endParaRPr>
          </a:p>
          <a:p>
            <a:pPr marL="0" marR="0" algn="just" rtl="1">
              <a:lnSpc>
                <a:spcPct val="200000"/>
              </a:lnSpc>
              <a:spcBef>
                <a:spcPts val="0"/>
              </a:spcBef>
              <a:spcAft>
                <a:spcPts val="0"/>
              </a:spcAft>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691173"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1">
            <a:extLst>
              <a:ext uri="{FF2B5EF4-FFF2-40B4-BE49-F238E27FC236}">
                <a16:creationId xmlns:a16="http://schemas.microsoft.com/office/drawing/2014/main" id="{8084622E-CE81-4F7D-9E0D-F676A7D68BD2}"/>
              </a:ext>
            </a:extLst>
          </p:cNvPr>
          <p:cNvSpPr>
            <a:spLocks noChangeArrowheads="1"/>
          </p:cNvSpPr>
          <p:nvPr/>
        </p:nvSpPr>
        <p:spPr bwMode="auto">
          <a:xfrm>
            <a:off x="3146425" y="274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A814B9E5-5FB5-47FD-B6A7-F85BDC8C66FF}"/>
              </a:ext>
            </a:extLst>
          </p:cNvPr>
          <p:cNvSpPr txBox="1"/>
          <p:nvPr/>
        </p:nvSpPr>
        <p:spPr>
          <a:xfrm>
            <a:off x="1139485" y="2051092"/>
            <a:ext cx="9503214" cy="379078"/>
          </a:xfrm>
          <a:prstGeom prst="rect">
            <a:avLst/>
          </a:prstGeom>
          <a:noFill/>
        </p:spPr>
        <p:txBody>
          <a:bodyPr wrap="square">
            <a:spAutoFit/>
          </a:bodyPr>
          <a:lstStyle/>
          <a:p>
            <a:pPr marR="0" lvl="0" algn="just" rtl="1">
              <a:lnSpc>
                <a:spcPct val="15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graphicFrame>
        <p:nvGraphicFramePr>
          <p:cNvPr id="15" name="Content Placeholder 5">
            <a:extLst>
              <a:ext uri="{FF2B5EF4-FFF2-40B4-BE49-F238E27FC236}">
                <a16:creationId xmlns:a16="http://schemas.microsoft.com/office/drawing/2014/main" id="{6FE3668F-7207-478A-B813-003C9C627A28}"/>
              </a:ext>
            </a:extLst>
          </p:cNvPr>
          <p:cNvGraphicFramePr>
            <a:graphicFrameLocks/>
          </p:cNvGraphicFramePr>
          <p:nvPr>
            <p:extLst>
              <p:ext uri="{D42A27DB-BD31-4B8C-83A1-F6EECF244321}">
                <p14:modId xmlns:p14="http://schemas.microsoft.com/office/powerpoint/2010/main" val="1292312944"/>
              </p:ext>
            </p:extLst>
          </p:nvPr>
        </p:nvGraphicFramePr>
        <p:xfrm>
          <a:off x="1731966" y="1753739"/>
          <a:ext cx="8352928"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TextBox 16">
            <a:extLst>
              <a:ext uri="{FF2B5EF4-FFF2-40B4-BE49-F238E27FC236}">
                <a16:creationId xmlns:a16="http://schemas.microsoft.com/office/drawing/2014/main" id="{B296E2EF-564A-45E9-AEDD-FF00142A57B9}"/>
              </a:ext>
            </a:extLst>
          </p:cNvPr>
          <p:cNvSpPr txBox="1"/>
          <p:nvPr/>
        </p:nvSpPr>
        <p:spPr>
          <a:xfrm>
            <a:off x="2643859" y="984249"/>
            <a:ext cx="6119446" cy="369332"/>
          </a:xfrm>
          <a:prstGeom prst="rect">
            <a:avLst/>
          </a:prstGeom>
          <a:noFill/>
        </p:spPr>
        <p:txBody>
          <a:bodyPr wrap="square">
            <a:spAutoFit/>
          </a:bodyPr>
          <a:lstStyle/>
          <a:p>
            <a:pPr algn="ctr"/>
            <a:r>
              <a:rPr lang="ar-EG" b="1" dirty="0">
                <a:latin typeface="Alexandria" pitchFamily="2" charset="-78"/>
                <a:cs typeface="Alexandria" pitchFamily="2" charset="-78"/>
              </a:rPr>
              <a:t>مستويات النزاعات المؤسسية :</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5D15C3A8-719B-4E89-8681-CB21F836E9BD}"/>
              </a:ext>
            </a:extLst>
          </p:cNvPr>
          <p:cNvSpPr txBox="1"/>
          <p:nvPr/>
        </p:nvSpPr>
        <p:spPr>
          <a:xfrm>
            <a:off x="1099069" y="2222963"/>
            <a:ext cx="9734842" cy="3651641"/>
          </a:xfrm>
          <a:prstGeom prst="rect">
            <a:avLst/>
          </a:prstGeom>
          <a:noFill/>
        </p:spPr>
        <p:txBody>
          <a:bodyPr wrap="square">
            <a:spAutoFit/>
          </a:bodyPr>
          <a:lstStyle/>
          <a:p>
            <a:pPr algn="r" rtl="1" eaLnBrk="1" hangingPunct="1">
              <a:lnSpc>
                <a:spcPct val="200000"/>
              </a:lnSpc>
            </a:pPr>
            <a:r>
              <a:rPr lang="ar-SA" altLang="en-US" b="1" dirty="0">
                <a:latin typeface="Alexandria" pitchFamily="2" charset="-78"/>
                <a:cs typeface="Alexandria" pitchFamily="2" charset="-78"/>
              </a:rPr>
              <a:t>عادة ما يدور النزاع حول قضية ما </a:t>
            </a:r>
            <a:r>
              <a:rPr lang="ar-EG" altLang="en-US" b="1" dirty="0">
                <a:latin typeface="Alexandria" pitchFamily="2" charset="-78"/>
                <a:cs typeface="Alexandria" pitchFamily="2" charset="-78"/>
              </a:rPr>
              <a:t> </a:t>
            </a:r>
            <a:r>
              <a:rPr lang="ar-SA" altLang="en-US" b="1" dirty="0">
                <a:latin typeface="Alexandria" pitchFamily="2" charset="-78"/>
                <a:cs typeface="Alexandria" pitchFamily="2" charset="-78"/>
              </a:rPr>
              <a:t>أو صنع قرار محــدد. </a:t>
            </a:r>
            <a:endParaRPr lang="ar-EG" altLang="en-US" b="1" dirty="0">
              <a:latin typeface="Alexandria" pitchFamily="2" charset="-78"/>
              <a:cs typeface="Alexandria" pitchFamily="2" charset="-78"/>
            </a:endParaRPr>
          </a:p>
          <a:p>
            <a:pPr algn="r" rtl="1" eaLnBrk="1" hangingPunct="1">
              <a:lnSpc>
                <a:spcPct val="200000"/>
              </a:lnSpc>
              <a:buFont typeface="Wingdings 2" panose="05020102010507070707" pitchFamily="18" charset="2"/>
              <a:buNone/>
            </a:pPr>
            <a:endParaRPr lang="ar-EG" altLang="en-US" sz="500" b="1" dirty="0">
              <a:solidFill>
                <a:schemeClr val="accent1"/>
              </a:solidFill>
              <a:latin typeface="Alexandria" pitchFamily="2" charset="-78"/>
              <a:cs typeface="Alexandria" pitchFamily="2" charset="-78"/>
            </a:endParaRPr>
          </a:p>
          <a:p>
            <a:pPr algn="ctr" rtl="1" eaLnBrk="1" hangingPunct="1">
              <a:lnSpc>
                <a:spcPct val="200000"/>
              </a:lnSpc>
            </a:pPr>
            <a:r>
              <a:rPr lang="ar-SA" altLang="en-US" sz="1600" b="1" dirty="0">
                <a:solidFill>
                  <a:schemeClr val="accent1"/>
                </a:solidFill>
                <a:latin typeface="Alexandria" pitchFamily="2" charset="-78"/>
                <a:cs typeface="Alexandria" pitchFamily="2" charset="-78"/>
              </a:rPr>
              <a:t>تتضمن الخلافات أفراد أومجموعات</a:t>
            </a:r>
            <a:endParaRPr lang="ar-EG" altLang="en-US" sz="1600" b="1" dirty="0">
              <a:solidFill>
                <a:schemeClr val="accent1"/>
              </a:solidFill>
              <a:latin typeface="Alexandria" pitchFamily="2" charset="-78"/>
              <a:cs typeface="Alexandria" pitchFamily="2" charset="-78"/>
            </a:endParaRPr>
          </a:p>
          <a:p>
            <a:pPr algn="ctr" rtl="1" eaLnBrk="1" hangingPunct="1">
              <a:lnSpc>
                <a:spcPct val="200000"/>
              </a:lnSpc>
              <a:buFont typeface="Wingdings 2" panose="05020102010507070707" pitchFamily="18" charset="2"/>
              <a:buNone/>
            </a:pPr>
            <a:r>
              <a:rPr lang="ar-SA" altLang="en-US" sz="1600" b="1" dirty="0">
                <a:solidFill>
                  <a:schemeClr val="accent1"/>
                </a:solidFill>
                <a:latin typeface="Alexandria" pitchFamily="2" charset="-78"/>
                <a:cs typeface="Alexandria" pitchFamily="2" charset="-78"/>
              </a:rPr>
              <a:t> متنازعة يمثلون الأطراف المختلفة،  </a:t>
            </a:r>
            <a:endParaRPr lang="ar-EG" altLang="en-US" sz="1600" b="1" dirty="0">
              <a:solidFill>
                <a:schemeClr val="accent1"/>
              </a:solidFill>
              <a:latin typeface="Alexandria" pitchFamily="2" charset="-78"/>
              <a:cs typeface="Alexandria" pitchFamily="2" charset="-78"/>
            </a:endParaRPr>
          </a:p>
          <a:p>
            <a:pPr algn="ctr" rtl="1" eaLnBrk="1" hangingPunct="1">
              <a:lnSpc>
                <a:spcPct val="200000"/>
              </a:lnSpc>
              <a:buFont typeface="Wingdings 2" panose="05020102010507070707" pitchFamily="18" charset="2"/>
              <a:buNone/>
            </a:pPr>
            <a:r>
              <a:rPr lang="ar-EG" altLang="en-US" sz="1600" b="1" dirty="0">
                <a:solidFill>
                  <a:schemeClr val="accent1"/>
                </a:solidFill>
                <a:latin typeface="Alexandria" pitchFamily="2" charset="-78"/>
                <a:cs typeface="Alexandria" pitchFamily="2" charset="-78"/>
              </a:rPr>
              <a:t>  </a:t>
            </a:r>
            <a:r>
              <a:rPr lang="ar-SA" altLang="en-US" sz="1600" b="1" dirty="0">
                <a:solidFill>
                  <a:schemeClr val="accent1"/>
                </a:solidFill>
                <a:latin typeface="Alexandria" pitchFamily="2" charset="-78"/>
                <a:cs typeface="Alexandria" pitchFamily="2" charset="-78"/>
              </a:rPr>
              <a:t>كما قد تتضمن ط</a:t>
            </a:r>
            <a:r>
              <a:rPr lang="ar-EG" altLang="en-US" sz="1600" b="1" dirty="0">
                <a:solidFill>
                  <a:schemeClr val="accent1"/>
                </a:solidFill>
                <a:latin typeface="Alexandria" pitchFamily="2" charset="-78"/>
                <a:cs typeface="Alexandria" pitchFamily="2" charset="-78"/>
              </a:rPr>
              <a:t>ــ</a:t>
            </a:r>
            <a:r>
              <a:rPr lang="ar-SA" altLang="en-US" sz="1600" b="1" dirty="0">
                <a:solidFill>
                  <a:schemeClr val="accent1"/>
                </a:solidFill>
                <a:latin typeface="Alexandria" pitchFamily="2" charset="-78"/>
                <a:cs typeface="Alexandria" pitchFamily="2" charset="-78"/>
              </a:rPr>
              <a:t>رف</a:t>
            </a:r>
            <a:r>
              <a:rPr lang="ar-EG" altLang="en-US" sz="1600" b="1" dirty="0">
                <a:solidFill>
                  <a:schemeClr val="accent1"/>
                </a:solidFill>
                <a:latin typeface="Alexandria" pitchFamily="2" charset="-78"/>
                <a:cs typeface="Alexandria" pitchFamily="2" charset="-78"/>
              </a:rPr>
              <a:t>ــأً</a:t>
            </a:r>
            <a:r>
              <a:rPr lang="ar-SA" altLang="en-US" sz="1600" b="1" dirty="0">
                <a:solidFill>
                  <a:schemeClr val="accent1"/>
                </a:solidFill>
                <a:latin typeface="Alexandria" pitchFamily="2" charset="-78"/>
                <a:cs typeface="Alexandria" pitchFamily="2" charset="-78"/>
              </a:rPr>
              <a:t> ثالث</a:t>
            </a:r>
            <a:r>
              <a:rPr lang="ar-EG" altLang="en-US" sz="1600" b="1" dirty="0">
                <a:solidFill>
                  <a:schemeClr val="accent1"/>
                </a:solidFill>
                <a:latin typeface="Alexandria" pitchFamily="2" charset="-78"/>
                <a:cs typeface="Alexandria" pitchFamily="2" charset="-78"/>
              </a:rPr>
              <a:t>ـــــاً</a:t>
            </a:r>
            <a:r>
              <a:rPr lang="ar-SA" altLang="en-US" sz="1600" b="1" dirty="0">
                <a:solidFill>
                  <a:schemeClr val="accent1"/>
                </a:solidFill>
                <a:latin typeface="Alexandria" pitchFamily="2" charset="-78"/>
                <a:cs typeface="Alexandria" pitchFamily="2" charset="-78"/>
              </a:rPr>
              <a:t> </a:t>
            </a:r>
            <a:endParaRPr lang="ar-EG" altLang="en-US" sz="1600" b="1" dirty="0">
              <a:solidFill>
                <a:schemeClr val="accent1"/>
              </a:solidFill>
              <a:latin typeface="Alexandria" pitchFamily="2" charset="-78"/>
              <a:cs typeface="Alexandria" pitchFamily="2" charset="-78"/>
            </a:endParaRPr>
          </a:p>
          <a:p>
            <a:pPr algn="ctr" rtl="1" eaLnBrk="1" hangingPunct="1">
              <a:lnSpc>
                <a:spcPct val="200000"/>
              </a:lnSpc>
              <a:buFont typeface="Wingdings 2" panose="05020102010507070707" pitchFamily="18" charset="2"/>
              <a:buNone/>
            </a:pPr>
            <a:r>
              <a:rPr lang="ar-SA" altLang="en-US" sz="1600" b="1" dirty="0">
                <a:solidFill>
                  <a:schemeClr val="accent1"/>
                </a:solidFill>
                <a:latin typeface="Alexandria" pitchFamily="2" charset="-78"/>
                <a:cs typeface="Alexandria" pitchFamily="2" charset="-78"/>
              </a:rPr>
              <a:t>هم الوسطاء/أو المفاوضون الذي</a:t>
            </a:r>
            <a:r>
              <a:rPr lang="ar-EG" altLang="en-US" sz="1600" b="1" dirty="0">
                <a:solidFill>
                  <a:schemeClr val="accent1"/>
                </a:solidFill>
                <a:latin typeface="Alexandria" pitchFamily="2" charset="-78"/>
                <a:cs typeface="Alexandria" pitchFamily="2" charset="-78"/>
              </a:rPr>
              <a:t>ـ</a:t>
            </a:r>
            <a:r>
              <a:rPr lang="ar-SA" altLang="en-US" sz="1600" b="1" dirty="0">
                <a:solidFill>
                  <a:schemeClr val="accent1"/>
                </a:solidFill>
                <a:latin typeface="Alexandria" pitchFamily="2" charset="-78"/>
                <a:cs typeface="Alexandria" pitchFamily="2" charset="-78"/>
              </a:rPr>
              <a:t>ن</a:t>
            </a:r>
            <a:endParaRPr lang="ar-EG" altLang="en-US" sz="1600" b="1" dirty="0">
              <a:solidFill>
                <a:schemeClr val="accent1"/>
              </a:solidFill>
              <a:latin typeface="Alexandria" pitchFamily="2" charset="-78"/>
              <a:cs typeface="Alexandria" pitchFamily="2" charset="-78"/>
            </a:endParaRPr>
          </a:p>
          <a:p>
            <a:pPr algn="ctr" rtl="1" eaLnBrk="1" hangingPunct="1">
              <a:lnSpc>
                <a:spcPct val="200000"/>
              </a:lnSpc>
              <a:buFont typeface="Wingdings 2" panose="05020102010507070707" pitchFamily="18" charset="2"/>
              <a:buNone/>
            </a:pPr>
            <a:r>
              <a:rPr lang="ar-SA" altLang="en-US" sz="1600" b="1" dirty="0">
                <a:solidFill>
                  <a:schemeClr val="accent1"/>
                </a:solidFill>
                <a:latin typeface="Alexandria" pitchFamily="2" charset="-78"/>
                <a:cs typeface="Alexandria" pitchFamily="2" charset="-78"/>
              </a:rPr>
              <a:t>  قد يتدخلون لمساعدة بقية الأطراف </a:t>
            </a:r>
            <a:endParaRPr lang="ar-EG" altLang="en-US" sz="1600" b="1" dirty="0">
              <a:solidFill>
                <a:schemeClr val="accent1"/>
              </a:solidFill>
              <a:latin typeface="Alexandria" pitchFamily="2" charset="-78"/>
              <a:cs typeface="Alexandria" pitchFamily="2" charset="-78"/>
            </a:endParaRPr>
          </a:p>
          <a:p>
            <a:pPr algn="ctr" rtl="1" eaLnBrk="1" hangingPunct="1">
              <a:lnSpc>
                <a:spcPct val="200000"/>
              </a:lnSpc>
              <a:buFont typeface="Wingdings 2" panose="05020102010507070707" pitchFamily="18" charset="2"/>
              <a:buNone/>
            </a:pPr>
            <a:r>
              <a:rPr lang="ar-EG" altLang="en-US" sz="1600" b="1" dirty="0">
                <a:solidFill>
                  <a:schemeClr val="accent1"/>
                </a:solidFill>
                <a:latin typeface="Alexandria" pitchFamily="2" charset="-78"/>
                <a:cs typeface="Alexandria" pitchFamily="2" charset="-78"/>
              </a:rPr>
              <a:t>   </a:t>
            </a:r>
            <a:r>
              <a:rPr lang="ar-SA" altLang="en-US" sz="1600" b="1" dirty="0">
                <a:solidFill>
                  <a:schemeClr val="accent1"/>
                </a:solidFill>
                <a:latin typeface="Alexandria" pitchFamily="2" charset="-78"/>
                <a:cs typeface="Alexandria" pitchFamily="2" charset="-78"/>
              </a:rPr>
              <a:t>على حل</a:t>
            </a:r>
            <a:r>
              <a:rPr lang="ar-EG" altLang="en-US" sz="1600" b="1" dirty="0">
                <a:solidFill>
                  <a:schemeClr val="accent1"/>
                </a:solidFill>
                <a:latin typeface="Alexandria" pitchFamily="2" charset="-78"/>
                <a:cs typeface="Alexandria" pitchFamily="2" charset="-78"/>
              </a:rPr>
              <a:t> النزاع أو الخلاف.</a:t>
            </a:r>
            <a:endParaRPr lang="en-US" altLang="en-US" sz="1600" b="1"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B860556A-6632-4C1C-888B-C9EF0D192536}"/>
              </a:ext>
            </a:extLst>
          </p:cNvPr>
          <p:cNvGraphicFramePr/>
          <p:nvPr/>
        </p:nvGraphicFramePr>
        <p:xfrm>
          <a:off x="2927648" y="1484784"/>
          <a:ext cx="6096000" cy="505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le 4">
            <a:extLst>
              <a:ext uri="{FF2B5EF4-FFF2-40B4-BE49-F238E27FC236}">
                <a16:creationId xmlns:a16="http://schemas.microsoft.com/office/drawing/2014/main" id="{1840FA9B-1D89-4F6E-8394-5013A8541F88}"/>
              </a:ext>
            </a:extLst>
          </p:cNvPr>
          <p:cNvSpPr/>
          <p:nvPr/>
        </p:nvSpPr>
        <p:spPr>
          <a:xfrm>
            <a:off x="1847850" y="604911"/>
            <a:ext cx="6888187" cy="447603"/>
          </a:xfrm>
          <a:prstGeom prst="roundRect">
            <a:avLst>
              <a:gd name="adj" fmla="val 50000"/>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EG" sz="3200" b="1" dirty="0">
                <a:solidFill>
                  <a:schemeClr val="accent1"/>
                </a:solidFill>
                <a:highlight>
                  <a:srgbClr val="F58221"/>
                </a:highlight>
              </a:rPr>
              <a:t>مراحل تطور النزاع /الخلاف</a:t>
            </a:r>
            <a:endParaRPr lang="en-US" sz="3200" b="1" dirty="0">
              <a:solidFill>
                <a:schemeClr val="accent1"/>
              </a:solidFill>
              <a:highlight>
                <a:srgbClr val="F58221"/>
              </a:highlight>
            </a:endParaRPr>
          </a:p>
        </p:txBody>
      </p:sp>
      <p:pic>
        <p:nvPicPr>
          <p:cNvPr id="6" name="Graphic 21">
            <a:extLst>
              <a:ext uri="{FF2B5EF4-FFF2-40B4-BE49-F238E27FC236}">
                <a16:creationId xmlns:a16="http://schemas.microsoft.com/office/drawing/2014/main" id="{17E494EE-EAF5-462E-B688-9CDC9B840C7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8820" y="242591"/>
            <a:ext cx="2305141" cy="1076343"/>
          </a:xfrm>
          <a:prstGeom prst="rect">
            <a:avLst/>
          </a:prstGeom>
        </p:spPr>
      </p:pic>
      <p:sp>
        <p:nvSpPr>
          <p:cNvPr id="7" name="Rectangle 6">
            <a:extLst>
              <a:ext uri="{FF2B5EF4-FFF2-40B4-BE49-F238E27FC236}">
                <a16:creationId xmlns:a16="http://schemas.microsoft.com/office/drawing/2014/main" id="{DC7FC592-731E-47BF-A820-9F2C5AAB1453}"/>
              </a:ext>
            </a:extLst>
          </p:cNvPr>
          <p:cNvSpPr/>
          <p:nvPr/>
        </p:nvSpPr>
        <p:spPr>
          <a:xfrm>
            <a:off x="165810" y="7359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9" name="TextBox 8">
            <a:extLst>
              <a:ext uri="{FF2B5EF4-FFF2-40B4-BE49-F238E27FC236}">
                <a16:creationId xmlns:a16="http://schemas.microsoft.com/office/drawing/2014/main" id="{9CD001E2-8A06-4AFC-8C79-9F62365329B6}"/>
              </a:ext>
            </a:extLst>
          </p:cNvPr>
          <p:cNvSpPr txBox="1"/>
          <p:nvPr/>
        </p:nvSpPr>
        <p:spPr>
          <a:xfrm>
            <a:off x="8855795" y="64069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88E8354-6969-4754-A745-88C510807A04}"/>
              </a:ext>
            </a:extLst>
          </p:cNvPr>
          <p:cNvGraphicFramePr>
            <a:graphicFrameLocks noGrp="1"/>
          </p:cNvGraphicFramePr>
          <p:nvPr/>
        </p:nvGraphicFramePr>
        <p:xfrm>
          <a:off x="1919288" y="1464263"/>
          <a:ext cx="8424862" cy="5372100"/>
        </p:xfrm>
        <a:graphic>
          <a:graphicData uri="http://schemas.openxmlformats.org/drawingml/2006/table">
            <a:tbl>
              <a:tblPr rtl="1"/>
              <a:tblGrid>
                <a:gridCol w="1350962">
                  <a:extLst>
                    <a:ext uri="{9D8B030D-6E8A-4147-A177-3AD203B41FA5}">
                      <a16:colId xmlns:a16="http://schemas.microsoft.com/office/drawing/2014/main" val="20000"/>
                    </a:ext>
                  </a:extLst>
                </a:gridCol>
                <a:gridCol w="2411413">
                  <a:extLst>
                    <a:ext uri="{9D8B030D-6E8A-4147-A177-3AD203B41FA5}">
                      <a16:colId xmlns:a16="http://schemas.microsoft.com/office/drawing/2014/main" val="20001"/>
                    </a:ext>
                  </a:extLst>
                </a:gridCol>
                <a:gridCol w="4662487">
                  <a:extLst>
                    <a:ext uri="{9D8B030D-6E8A-4147-A177-3AD203B41FA5}">
                      <a16:colId xmlns:a16="http://schemas.microsoft.com/office/drawing/2014/main" val="20002"/>
                    </a:ext>
                  </a:extLst>
                </a:gridCol>
              </a:tblGrid>
              <a:tr h="853490">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1600" b="1" i="1" u="none" strike="noStrike" cap="none" normalizeH="0" baseline="0" dirty="0">
                          <a:ln>
                            <a:noFill/>
                          </a:ln>
                          <a:solidFill>
                            <a:schemeClr val="tx1"/>
                          </a:solidFill>
                          <a:effectLst/>
                          <a:latin typeface="Alexandria" pitchFamily="2" charset="-78"/>
                          <a:cs typeface="Alexandria" pitchFamily="2" charset="-78"/>
                        </a:rPr>
                        <a:t>مرحلة التطور</a:t>
                      </a: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184150" marR="0" lvl="0" indent="15875" algn="ctr" defTabSz="914400" rtl="1" eaLnBrk="1" fontAlgn="base" latinLnBrk="0" hangingPunct="1">
                        <a:lnSpc>
                          <a:spcPct val="100000"/>
                        </a:lnSpc>
                        <a:spcBef>
                          <a:spcPct val="0"/>
                        </a:spcBef>
                        <a:spcAft>
                          <a:spcPct val="0"/>
                        </a:spcAft>
                        <a:buClrTx/>
                        <a:buSzTx/>
                        <a:buFontTx/>
                        <a:buNone/>
                        <a:tabLst/>
                      </a:pPr>
                      <a:r>
                        <a:rPr kumimoji="0" lang="ar-SA" sz="1600" b="1" i="1" u="none" strike="noStrike" cap="none" normalizeH="0" baseline="0">
                          <a:ln>
                            <a:noFill/>
                          </a:ln>
                          <a:solidFill>
                            <a:schemeClr val="tx1"/>
                          </a:solidFill>
                          <a:effectLst/>
                          <a:latin typeface="Alexandria" pitchFamily="2" charset="-78"/>
                          <a:ea typeface="Times New Roman" pitchFamily="18" charset="0"/>
                          <a:cs typeface="Alexandria" pitchFamily="2" charset="-78"/>
                        </a:rPr>
                        <a:t>مسمى</a:t>
                      </a:r>
                      <a:endParaRPr kumimoji="0" lang="en-US" sz="16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p>
                      <a:pPr marL="184150" marR="0" lvl="0" indent="15875" algn="ctr" defTabSz="914400" rtl="1" eaLnBrk="1" fontAlgn="base" latinLnBrk="0" hangingPunct="1">
                        <a:lnSpc>
                          <a:spcPct val="100000"/>
                        </a:lnSpc>
                        <a:spcBef>
                          <a:spcPct val="0"/>
                        </a:spcBef>
                        <a:spcAft>
                          <a:spcPct val="0"/>
                        </a:spcAft>
                        <a:buClrTx/>
                        <a:buSzTx/>
                        <a:buFontTx/>
                        <a:buNone/>
                        <a:tabLst/>
                      </a:pPr>
                      <a:r>
                        <a:rPr kumimoji="0" lang="ar-SA" sz="1600" b="1" i="1" u="none" strike="noStrike" cap="none" normalizeH="0" baseline="0">
                          <a:ln>
                            <a:noFill/>
                          </a:ln>
                          <a:solidFill>
                            <a:schemeClr val="tx1"/>
                          </a:solidFill>
                          <a:effectLst/>
                          <a:latin typeface="Alexandria" pitchFamily="2" charset="-78"/>
                          <a:ea typeface="Times New Roman" pitchFamily="18" charset="0"/>
                          <a:cs typeface="Alexandria" pitchFamily="2" charset="-78"/>
                        </a:rPr>
                        <a:t> ( الخلاف/النزاع)</a:t>
                      </a: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sz="1600" b="1" i="1"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الوصــــــــــــــف</a:t>
                      </a:r>
                      <a:endParaRPr kumimoji="0" lang="en-US" sz="1600" b="0" i="0" u="none" strike="noStrike" cap="none" normalizeH="0" baseline="0" dirty="0">
                        <a:ln>
                          <a:noFill/>
                        </a:ln>
                        <a:solidFill>
                          <a:schemeClr val="tx1"/>
                        </a:solidFill>
                        <a:effectLst/>
                        <a:latin typeface="Alexandria" pitchFamily="2" charset="-78"/>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803322">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1" u="none" strike="noStrike" cap="none" normalizeH="0" baseline="0">
                          <a:ln>
                            <a:noFill/>
                          </a:ln>
                          <a:solidFill>
                            <a:srgbClr val="0D0D0D"/>
                          </a:solidFill>
                          <a:effectLst/>
                          <a:latin typeface="Alexandria" pitchFamily="2" charset="-78"/>
                          <a:ea typeface="Times New Roman" pitchFamily="18" charset="0"/>
                          <a:cs typeface="Alexandria" pitchFamily="2" charset="-78"/>
                        </a:rPr>
                        <a:t>الأولـــى</a:t>
                      </a:r>
                      <a:endParaRPr kumimoji="0" lang="en-US" sz="14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الخلاف الكامن </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Latent Conflict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1400" b="1" i="0" u="none" strike="noStrike" cap="none" normalizeH="0" baseline="0" dirty="0">
                          <a:ln>
                            <a:noFill/>
                          </a:ln>
                          <a:solidFill>
                            <a:schemeClr val="tx1"/>
                          </a:solidFill>
                          <a:effectLst/>
                          <a:latin typeface="Alexandria" pitchFamily="2" charset="-78"/>
                          <a:ea typeface="Times New Roman" pitchFamily="18" charset="0"/>
                          <a:cs typeface="Alexandria" pitchFamily="2" charset="-78"/>
                        </a:rPr>
                        <a:t>تتفاعل مجموعات العمل داخل المنظمة مع بعضهاالبعض، وقد تكون أهدافها مختلفة.</a:t>
                      </a:r>
                      <a:endParaRPr kumimoji="0" lang="en-US" sz="1400" b="1" i="0" u="none" strike="noStrike" cap="none" normalizeH="0" baseline="0" dirty="0">
                        <a:ln>
                          <a:noFill/>
                        </a:ln>
                        <a:solidFill>
                          <a:schemeClr val="tx1"/>
                        </a:solidFill>
                        <a:effectLst/>
                        <a:latin typeface="Alexandria" pitchFamily="2" charset="-78"/>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47757">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1" u="none" strike="noStrike" cap="none" normalizeH="0" baseline="0">
                          <a:ln>
                            <a:noFill/>
                          </a:ln>
                          <a:solidFill>
                            <a:srgbClr val="0D0D0D"/>
                          </a:solidFill>
                          <a:effectLst/>
                          <a:latin typeface="Alexandria" pitchFamily="2" charset="-78"/>
                          <a:ea typeface="Times New Roman" pitchFamily="18" charset="0"/>
                          <a:cs typeface="Alexandria" pitchFamily="2" charset="-78"/>
                        </a:rPr>
                        <a:t>الثانيــة</a:t>
                      </a:r>
                      <a:endParaRPr kumimoji="0" lang="en-US" sz="14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الخلاف المُدرك</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Perceived Conflict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ملاحظة تغير مواقف مجموعة أو أكثر تجاه بعضهم البعض من حيث تفاعلهم أوتنافـرهم .</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47757">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1" u="none" strike="noStrike" cap="none" normalizeH="0" baseline="0">
                          <a:ln>
                            <a:noFill/>
                          </a:ln>
                          <a:solidFill>
                            <a:srgbClr val="0D0D0D"/>
                          </a:solidFill>
                          <a:effectLst/>
                          <a:latin typeface="Alexandria" pitchFamily="2" charset="-78"/>
                          <a:ea typeface="Times New Roman" pitchFamily="18" charset="0"/>
                          <a:cs typeface="Alexandria" pitchFamily="2" charset="-78"/>
                        </a:rPr>
                        <a:t>الثالثـــــة</a:t>
                      </a:r>
                      <a:endParaRPr kumimoji="0" lang="en-US" sz="14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الخلاف المحسوس</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Felt Conflict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تبدأ الأطراف بالتركيز على قضيةالخلاف/النزاع  ووضع خطة إستراتيجية لإدارتـه.</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22429">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1" u="none" strike="noStrike" cap="none" normalizeH="0" baseline="0">
                          <a:ln>
                            <a:noFill/>
                          </a:ln>
                          <a:solidFill>
                            <a:srgbClr val="0D0D0D"/>
                          </a:solidFill>
                          <a:effectLst/>
                          <a:latin typeface="Alexandria" pitchFamily="2" charset="-78"/>
                          <a:ea typeface="Times New Roman" pitchFamily="18" charset="0"/>
                          <a:cs typeface="Alexandria" pitchFamily="2" charset="-78"/>
                        </a:rPr>
                        <a:t>الرابعـــــة</a:t>
                      </a:r>
                      <a:endParaRPr kumimoji="0" lang="en-US" sz="14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الخلاف العلنى</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Manifest Conflict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قد يتطور الخلاف إلى أزمة إذا فشلت الإتصالات مماقد يؤدى إلى تصعيد أوعدم تصعيد الخلاف وفقا للإستراتيجية المستخـــدمة.</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09734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cap="none" normalizeH="0" baseline="0">
                          <a:ln>
                            <a:noFill/>
                          </a:ln>
                          <a:solidFill>
                            <a:srgbClr val="0D0D0D"/>
                          </a:solidFill>
                          <a:effectLst/>
                          <a:latin typeface="Alexandria" pitchFamily="2" charset="-78"/>
                          <a:ea typeface="Times New Roman" pitchFamily="18" charset="0"/>
                          <a:cs typeface="Alexandria" pitchFamily="2" charset="-78"/>
                        </a:rPr>
                        <a:t>الخامسة</a:t>
                      </a:r>
                      <a:endParaRPr kumimoji="0" lang="en-US" sz="1400" b="0" i="0" u="none" strike="noStrike"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نتائج الخلاف</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Conflict aftermath</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rPr>
                        <a:t>التأثيرات قصيرة أو طويلة المدى للخلاف أو النزاع على الأفراد وعلاقتهم ببعضهم البعض،وعلى المنظمة ككل .</a:t>
                      </a:r>
                      <a:endParaRPr kumimoji="0" lang="en-US" sz="1400" b="1" i="0" u="none" strike="noStrike" kern="1200" cap="none" normalizeH="0" baseline="0" dirty="0">
                        <a:ln>
                          <a:noFill/>
                        </a:ln>
                        <a:solidFill>
                          <a:schemeClr val="tx1"/>
                        </a:solidFill>
                        <a:effectLst/>
                        <a:latin typeface="Alexandria" pitchFamily="2" charset="-78"/>
                        <a:ea typeface="Times New Roman" pitchFamily="18" charset="0"/>
                        <a:cs typeface="Alexandria" pitchFamily="2" charset="-78"/>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0512" name="Rectangle 1">
            <a:extLst>
              <a:ext uri="{FF2B5EF4-FFF2-40B4-BE49-F238E27FC236}">
                <a16:creationId xmlns:a16="http://schemas.microsoft.com/office/drawing/2014/main" id="{47B78226-12D9-492F-A9F5-67A05F32685C}"/>
              </a:ext>
            </a:extLst>
          </p:cNvPr>
          <p:cNvSpPr>
            <a:spLocks noChangeArrowheads="1"/>
          </p:cNvSpPr>
          <p:nvPr/>
        </p:nvSpPr>
        <p:spPr bwMode="auto">
          <a:xfrm>
            <a:off x="2236763" y="624843"/>
            <a:ext cx="6471139" cy="615553"/>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17463"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1" eaLnBrk="1" hangingPunct="1"/>
            <a:r>
              <a:rPr lang="ar-SA" altLang="en-US" sz="1600" b="1" i="1" dirty="0">
                <a:solidFill>
                  <a:schemeClr val="bg1"/>
                </a:solidFill>
                <a:latin typeface="Alexandria" pitchFamily="2" charset="-78"/>
                <a:cs typeface="Alexandria" pitchFamily="2" charset="-78"/>
              </a:rPr>
              <a:t>مراحل تطور الخلافات /النزاعات المؤسسية وسماتها المميزة</a:t>
            </a:r>
            <a:endParaRPr lang="en-US" altLang="en-US" sz="1600" dirty="0">
              <a:solidFill>
                <a:schemeClr val="bg1"/>
              </a:solidFill>
              <a:latin typeface="Alexandria" pitchFamily="2" charset="-78"/>
              <a:cs typeface="Alexandria" pitchFamily="2" charset="-78"/>
            </a:endParaRPr>
          </a:p>
          <a:p>
            <a:endParaRPr lang="en-US" altLang="en-US" dirty="0">
              <a:cs typeface="Times New Roman" panose="02020603050405020304" pitchFamily="18" charset="0"/>
            </a:endParaRPr>
          </a:p>
        </p:txBody>
      </p:sp>
      <p:sp>
        <p:nvSpPr>
          <p:cNvPr id="4" name="Rectangle 3">
            <a:extLst>
              <a:ext uri="{FF2B5EF4-FFF2-40B4-BE49-F238E27FC236}">
                <a16:creationId xmlns:a16="http://schemas.microsoft.com/office/drawing/2014/main" id="{3B1B5579-A8E3-4FF2-86B8-299B4A9E4F85}"/>
              </a:ext>
            </a:extLst>
          </p:cNvPr>
          <p:cNvSpPr/>
          <p:nvPr/>
        </p:nvSpPr>
        <p:spPr>
          <a:xfrm>
            <a:off x="179877" y="1948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pic>
        <p:nvPicPr>
          <p:cNvPr id="5" name="Graphic 21">
            <a:extLst>
              <a:ext uri="{FF2B5EF4-FFF2-40B4-BE49-F238E27FC236}">
                <a16:creationId xmlns:a16="http://schemas.microsoft.com/office/drawing/2014/main" id="{A6C286CE-2ECC-49C0-8493-32D6A233F7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8820" y="242591"/>
            <a:ext cx="2305141" cy="1076343"/>
          </a:xfrm>
          <a:prstGeom prst="rect">
            <a:avLst/>
          </a:prstGeom>
        </p:spPr>
      </p:pic>
    </p:spTree>
    <p:extLst>
      <p:ext uri="{BB962C8B-B14F-4D97-AF65-F5344CB8AC3E}">
        <p14:creationId xmlns:p14="http://schemas.microsoft.com/office/powerpoint/2010/main" val="2993788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0757FC8-7C86-4CCF-BEB5-E5A75407A12E}"/>
              </a:ext>
            </a:extLst>
          </p:cNvPr>
          <p:cNvSpPr txBox="1"/>
          <p:nvPr/>
        </p:nvSpPr>
        <p:spPr>
          <a:xfrm>
            <a:off x="3848022" y="817844"/>
            <a:ext cx="6119446" cy="584775"/>
          </a:xfrm>
          <a:prstGeom prst="rect">
            <a:avLst/>
          </a:prstGeom>
          <a:noFill/>
        </p:spPr>
        <p:txBody>
          <a:bodyPr wrap="square">
            <a:spAutoFit/>
          </a:bodyPr>
          <a:lstStyle/>
          <a:p>
            <a:endParaRPr lang="ar-EG" sz="1600" b="1" dirty="0">
              <a:effectLst/>
              <a:latin typeface="Alexandria" pitchFamily="2" charset="-78"/>
              <a:ea typeface="Times New Roman" panose="02020603050405020304" pitchFamily="18" charset="0"/>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61434566-BA86-4148-AF1E-62D265FA8DF1}"/>
              </a:ext>
            </a:extLst>
          </p:cNvPr>
          <p:cNvSpPr txBox="1"/>
          <p:nvPr/>
        </p:nvSpPr>
        <p:spPr>
          <a:xfrm>
            <a:off x="3059723" y="3374460"/>
            <a:ext cx="6119446" cy="400110"/>
          </a:xfrm>
          <a:prstGeom prst="rect">
            <a:avLst/>
          </a:prstGeom>
          <a:noFill/>
        </p:spPr>
        <p:txBody>
          <a:bodyPr wrap="square">
            <a:spAutoFit/>
          </a:bodyPr>
          <a:lstStyle/>
          <a:p>
            <a:pPr algn="ctr"/>
            <a:r>
              <a:rPr lang="ar-EG" sz="2000" b="1" dirty="0">
                <a:solidFill>
                  <a:schemeClr val="accent2"/>
                </a:solidFill>
                <a:latin typeface="Alexandria" pitchFamily="2" charset="-78"/>
                <a:cs typeface="Alexandria" pitchFamily="2" charset="-78"/>
              </a:rPr>
              <a:t>مراحل عملية إدارة الصراع</a:t>
            </a:r>
            <a:endParaRPr lang="en-US" sz="2000" b="1"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4013475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12819" y="-122909"/>
              <a:ext cx="9866086" cy="6815650"/>
              <a:chOff x="1612819" y="-122909"/>
              <a:chExt cx="9866086" cy="6815650"/>
            </a:xfrm>
          </p:grpSpPr>
          <p:sp>
            <p:nvSpPr>
              <p:cNvPr id="6" name="TextBox 5"/>
              <p:cNvSpPr txBox="1"/>
              <p:nvPr/>
            </p:nvSpPr>
            <p:spPr>
              <a:xfrm>
                <a:off x="1612819" y="751783"/>
                <a:ext cx="8631100" cy="1527982"/>
              </a:xfrm>
              <a:prstGeom prst="rect">
                <a:avLst/>
              </a:prstGeom>
              <a:noFill/>
            </p:spPr>
            <p:txBody>
              <a:bodyPr wrap="square" rtlCol="0">
                <a:spAutoFit/>
              </a:bodyPr>
              <a:lstStyle/>
              <a:p>
                <a:pPr algn="ctr">
                  <a:lnSpc>
                    <a:spcPct val="150000"/>
                  </a:lnSpc>
                </a:pPr>
                <a:r>
                  <a:rPr lang="en-US" altLang="en-US" sz="1600" b="1" dirty="0">
                    <a:solidFill>
                      <a:schemeClr val="accent1"/>
                    </a:solidFill>
                    <a:latin typeface="Alexandria" pitchFamily="2" charset="-78"/>
                    <a:cs typeface="Alexandria" pitchFamily="2" charset="-78"/>
                  </a:rPr>
                  <a:t>1-Explore Interests &amp; Emotions</a:t>
                </a:r>
                <a:endParaRPr lang="ar-EG" altLang="en-US" sz="1600" b="1" dirty="0">
                  <a:solidFill>
                    <a:schemeClr val="accent1"/>
                  </a:solidFill>
                  <a:latin typeface="Alexandria" pitchFamily="2" charset="-78"/>
                  <a:cs typeface="Alexandria" pitchFamily="2" charset="-78"/>
                </a:endParaRPr>
              </a:p>
              <a:p>
                <a:pPr algn="ctr">
                  <a:lnSpc>
                    <a:spcPct val="150000"/>
                  </a:lnSpc>
                </a:pPr>
                <a:r>
                  <a:rPr lang="ar-EG" altLang="en-US" sz="1600" b="1" dirty="0">
                    <a:solidFill>
                      <a:schemeClr val="accent1"/>
                    </a:solidFill>
                    <a:latin typeface="Alexandria" pitchFamily="2" charset="-78"/>
                    <a:cs typeface="Alexandria" pitchFamily="2" charset="-78"/>
                  </a:rPr>
                  <a:t>1- استكشاف المصالح والمشاعر لحل الخلاف</a:t>
                </a:r>
              </a:p>
              <a:p>
                <a:pPr algn="ctr">
                  <a:lnSpc>
                    <a:spcPct val="150000"/>
                  </a:lnSpc>
                </a:pPr>
                <a:endParaRPr lang="en-US" altLang="en-US" sz="1600" b="1" dirty="0">
                  <a:solidFill>
                    <a:schemeClr val="accent1"/>
                  </a:solidFill>
                  <a:latin typeface="Alexandria" pitchFamily="2" charset="-78"/>
                  <a:cs typeface="Alexandria" pitchFamily="2" charset="-78"/>
                </a:endParaRPr>
              </a:p>
              <a:p>
                <a:pPr algn="ctr">
                  <a:lnSpc>
                    <a:spcPct val="150000"/>
                  </a:lnSpc>
                </a:pPr>
                <a:endParaRPr lang="en-US" sz="1600" b="1" dirty="0">
                  <a:solidFill>
                    <a:schemeClr val="accent1"/>
                  </a:solidFill>
                  <a:latin typeface="Alexandria" pitchFamily="2" charset="-78"/>
                  <a:cs typeface="Alexandria" pitchFamily="2" charset="-78"/>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2" name="TextBox 11">
            <a:extLst>
              <a:ext uri="{FF2B5EF4-FFF2-40B4-BE49-F238E27FC236}">
                <a16:creationId xmlns:a16="http://schemas.microsoft.com/office/drawing/2014/main" id="{2F1CDFA9-C222-4891-9EEA-56E61875E86C}"/>
              </a:ext>
            </a:extLst>
          </p:cNvPr>
          <p:cNvSpPr txBox="1"/>
          <p:nvPr/>
        </p:nvSpPr>
        <p:spPr>
          <a:xfrm>
            <a:off x="3059723" y="2529897"/>
            <a:ext cx="6119446" cy="2482090"/>
          </a:xfrm>
          <a:prstGeom prst="rect">
            <a:avLst/>
          </a:prstGeom>
          <a:noFill/>
        </p:spPr>
        <p:txBody>
          <a:bodyPr wrap="square">
            <a:spAutoFit/>
          </a:bodyPr>
          <a:lstStyle/>
          <a:p>
            <a:pPr algn="just" rtl="1">
              <a:lnSpc>
                <a:spcPct val="200000"/>
              </a:lnSpc>
            </a:pPr>
            <a:r>
              <a:rPr lang="ar-SA" altLang="en-US" sz="1600" b="1" dirty="0">
                <a:latin typeface="Alexandria" pitchFamily="2" charset="-78"/>
                <a:ea typeface="Times New Roman" panose="02020603050405020304" pitchFamily="18" charset="0"/>
                <a:cs typeface="Alexandria" pitchFamily="2" charset="-78"/>
              </a:rPr>
              <a:t>يجب أن نحدد بدقة هوية الطرف الآخر ، ونحدد ما يريده والأسباب الحقيقية للخلاف ، وهنا يتم تشجيع المتنازعين على المشاركة فى حوار بهدف الكشف عن مشاعرهم الحقيقية والصورة النمطية لديهم عن الآخرين، والأسباب وراء موقفهم الغاضب من خلال وسيط بين الطرفين يحظى بثقتهما معا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614495" y="-102813"/>
              <a:ext cx="10037912" cy="6795554"/>
              <a:chOff x="1614495" y="-102813"/>
              <a:chExt cx="10037912" cy="6795554"/>
            </a:xfrm>
          </p:grpSpPr>
          <p:sp>
            <p:nvSpPr>
              <p:cNvPr id="6" name="TextBox 5"/>
              <p:cNvSpPr txBox="1"/>
              <p:nvPr/>
            </p:nvSpPr>
            <p:spPr>
              <a:xfrm>
                <a:off x="1614495" y="187636"/>
                <a:ext cx="8953500" cy="876522"/>
              </a:xfrm>
              <a:prstGeom prst="rect">
                <a:avLst/>
              </a:prstGeom>
              <a:noFill/>
            </p:spPr>
            <p:txBody>
              <a:bodyPr wrap="square" rtlCol="0">
                <a:spAutoFit/>
              </a:bodyPr>
              <a:lstStyle/>
              <a:p>
                <a:pPr algn="ctr">
                  <a:lnSpc>
                    <a:spcPct val="150000"/>
                  </a:lnSpc>
                </a:pPr>
                <a:r>
                  <a:rPr lang="en-US" b="1" dirty="0">
                    <a:solidFill>
                      <a:srgbClr val="00B0F0"/>
                    </a:solidFill>
                    <a:latin typeface="Alexandria" pitchFamily="2" charset="-78"/>
                    <a:ea typeface="Times New Roman" pitchFamily="18" charset="0"/>
                    <a:cs typeface="Alexandria" pitchFamily="2" charset="-78"/>
                  </a:rPr>
                  <a:t>2- </a:t>
                </a:r>
                <a:r>
                  <a:rPr lang="en-US" altLang="en-US" sz="1800" i="1" dirty="0">
                    <a:latin typeface="Alexandria" pitchFamily="2" charset="-78"/>
                    <a:ea typeface="Times New Roman" panose="02020603050405020304" pitchFamily="18" charset="0"/>
                    <a:cs typeface="Alexandria" pitchFamily="2" charset="-78"/>
                  </a:rPr>
                  <a:t>Reform and replace expectations</a:t>
                </a:r>
                <a:r>
                  <a:rPr lang="en-US" altLang="en-US" sz="1800" dirty="0">
                    <a:latin typeface="Alexandria" pitchFamily="2" charset="-78"/>
                    <a:ea typeface="Times New Roman" panose="02020603050405020304" pitchFamily="18" charset="0"/>
                    <a:cs typeface="Alexandria" pitchFamily="2" charset="-78"/>
                  </a:rPr>
                  <a:t> </a:t>
                </a:r>
                <a:endParaRPr lang="en-US" altLang="en-US" sz="1800" dirty="0">
                  <a:latin typeface="Alexandria" pitchFamily="2" charset="-78"/>
                  <a:cs typeface="Alexandria" pitchFamily="2" charset="-78"/>
                </a:endParaRPr>
              </a:p>
              <a:p>
                <a:pPr algn="ctr">
                  <a:lnSpc>
                    <a:spcPct val="150000"/>
                  </a:lnSpc>
                </a:pPr>
                <a:r>
                  <a:rPr lang="ar-EG" b="1" dirty="0">
                    <a:solidFill>
                      <a:srgbClr val="00B0F0"/>
                    </a:solidFill>
                    <a:latin typeface="Alexandria" pitchFamily="2" charset="-78"/>
                    <a:ea typeface="Times New Roman" pitchFamily="18" charset="0"/>
                    <a:cs typeface="Alexandria" pitchFamily="2" charset="-78"/>
                  </a:rPr>
                  <a:t>2- </a:t>
                </a:r>
                <a:r>
                  <a:rPr lang="ar-SA" altLang="en-US" sz="1800" b="1" dirty="0">
                    <a:latin typeface="Alexandria" pitchFamily="2" charset="-78"/>
                    <a:ea typeface="Times New Roman" panose="02020603050405020304" pitchFamily="18" charset="0"/>
                    <a:cs typeface="Alexandria" pitchFamily="2" charset="-78"/>
                  </a:rPr>
                  <a:t>)</a:t>
                </a:r>
                <a:r>
                  <a:rPr lang="ar-SA" altLang="en-US" sz="1800" dirty="0">
                    <a:latin typeface="Alexandria" pitchFamily="2" charset="-78"/>
                    <a:ea typeface="Times New Roman" panose="02020603050405020304" pitchFamily="18" charset="0"/>
                    <a:cs typeface="Alexandria" pitchFamily="2" charset="-78"/>
                  </a:rPr>
                  <a:t> </a:t>
                </a:r>
                <a:r>
                  <a:rPr lang="ar-SA" altLang="en-US" sz="1800" b="1" i="1" dirty="0">
                    <a:latin typeface="Alexandria" pitchFamily="2" charset="-78"/>
                    <a:ea typeface="Times New Roman" panose="02020603050405020304" pitchFamily="18" charset="0"/>
                    <a:cs typeface="Alexandria" pitchFamily="2" charset="-78"/>
                  </a:rPr>
                  <a:t>إعادة تشكيل وتبديل التوقعات</a:t>
                </a:r>
                <a:r>
                  <a:rPr lang="ar-SA" altLang="en-US" sz="1800" i="1" dirty="0">
                    <a:latin typeface="Alexandria" pitchFamily="2" charset="-78"/>
                    <a:ea typeface="Times New Roman" panose="02020603050405020304" pitchFamily="18" charset="0"/>
                    <a:cs typeface="Alexandria" pitchFamily="2" charset="-78"/>
                  </a:rPr>
                  <a:t> </a:t>
                </a:r>
                <a:endParaRPr lang="ar-EG" b="1" dirty="0">
                  <a:solidFill>
                    <a:srgbClr val="00B0F0"/>
                  </a:solidFill>
                  <a:latin typeface="Alexandria" pitchFamily="2" charset="-78"/>
                  <a:ea typeface="Times New Roman" pitchFamily="18" charset="0"/>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sp>
        <p:nvSpPr>
          <p:cNvPr id="13" name="TextBox 12">
            <a:extLst>
              <a:ext uri="{FF2B5EF4-FFF2-40B4-BE49-F238E27FC236}">
                <a16:creationId xmlns:a16="http://schemas.microsoft.com/office/drawing/2014/main" id="{D4A75557-4643-49CF-9CC3-F73D1958884F}"/>
              </a:ext>
            </a:extLst>
          </p:cNvPr>
          <p:cNvSpPr txBox="1"/>
          <p:nvPr/>
        </p:nvSpPr>
        <p:spPr>
          <a:xfrm>
            <a:off x="3059723" y="2675430"/>
            <a:ext cx="6119446" cy="1989647"/>
          </a:xfrm>
          <a:prstGeom prst="rect">
            <a:avLst/>
          </a:prstGeom>
          <a:noFill/>
        </p:spPr>
        <p:txBody>
          <a:bodyPr wrap="square">
            <a:spAutoFit/>
          </a:bodyPr>
          <a:lstStyle/>
          <a:p>
            <a:pPr algn="ctr">
              <a:lnSpc>
                <a:spcPct val="200000"/>
              </a:lnSpc>
            </a:pPr>
            <a:r>
              <a:rPr lang="ar-SA" altLang="en-US" sz="1600" b="1" dirty="0">
                <a:latin typeface="Alexandria" pitchFamily="2" charset="-78"/>
                <a:cs typeface="Alexandria" pitchFamily="2" charset="-78"/>
              </a:rPr>
              <a:t> يؤدى الحوار بين المتنازعين إلى تحديد شروط ومعانى جديدة للمفاهيم والأفكار المتعلقة بالخلاف ،وإستخدام تعبيرات لغويه دقيقه تراعى مفاهيم الطرفين ، و تركيز كل طرف على فهم مصالح الطرف الآخر.</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935034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31648" cy="6765410"/>
            <a:chOff x="617280" y="-72669"/>
            <a:chExt cx="10812720" cy="6765410"/>
          </a:xfrm>
        </p:grpSpPr>
        <p:sp>
          <p:nvSpPr>
            <p:cNvPr id="4" name="Rectangle: Rounded Corners 24"/>
            <p:cNvSpPr/>
            <p:nvPr/>
          </p:nvSpPr>
          <p:spPr>
            <a:xfrm>
              <a:off x="617280" y="17880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SA" altLang="en-US" sz="1400" dirty="0">
                  <a:solidFill>
                    <a:schemeClr val="tx1"/>
                  </a:solidFill>
                  <a:latin typeface="Alexandria" pitchFamily="2" charset="-78"/>
                  <a:cs typeface="Alexandria" pitchFamily="2" charset="-78"/>
                </a:rPr>
                <a:t>.</a:t>
              </a:r>
            </a:p>
            <a:p>
              <a:pPr marR="0" lvl="0" algn="ctr" rtl="1">
                <a:lnSpc>
                  <a:spcPct val="200000"/>
                </a:lnSpc>
                <a:spcBef>
                  <a:spcPts val="0"/>
                </a:spcBef>
                <a:spcAft>
                  <a:spcPts val="0"/>
                </a:spcAft>
              </a:pPr>
              <a:endParaRPr lang="en-US" sz="1400" b="1"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099490" y="-72669"/>
              <a:ext cx="10288983" cy="6765410"/>
              <a:chOff x="1099490" y="-72669"/>
              <a:chExt cx="10288983" cy="6765410"/>
            </a:xfrm>
          </p:grpSpPr>
          <p:sp>
            <p:nvSpPr>
              <p:cNvPr id="6" name="TextBox 5"/>
              <p:cNvSpPr txBox="1"/>
              <p:nvPr/>
            </p:nvSpPr>
            <p:spPr>
              <a:xfrm>
                <a:off x="1099490" y="841758"/>
                <a:ext cx="8631100" cy="1292020"/>
              </a:xfrm>
              <a:prstGeom prst="rect">
                <a:avLst/>
              </a:prstGeom>
              <a:noFill/>
            </p:spPr>
            <p:txBody>
              <a:bodyPr wrap="square" rtlCol="0">
                <a:spAutoFit/>
              </a:bodyPr>
              <a:lstStyle/>
              <a:p>
                <a:pPr algn="ctr">
                  <a:lnSpc>
                    <a:spcPct val="150000"/>
                  </a:lnSpc>
                </a:pPr>
                <a:r>
                  <a:rPr lang="en-US" b="1" i="1" dirty="0">
                    <a:solidFill>
                      <a:schemeClr val="accent1"/>
                    </a:solidFill>
                    <a:latin typeface="Alexandria" pitchFamily="2" charset="-78"/>
                    <a:cs typeface="Alexandria" pitchFamily="2" charset="-78"/>
                  </a:rPr>
                  <a:t>3-</a:t>
                </a:r>
                <a:r>
                  <a:rPr lang="en-US" altLang="en-US" sz="1800" i="1" dirty="0">
                    <a:solidFill>
                      <a:schemeClr val="accent1"/>
                    </a:solidFill>
                    <a:latin typeface="Alexandria" pitchFamily="2" charset="-78"/>
                    <a:cs typeface="Alexandria" pitchFamily="2" charset="-78"/>
                  </a:rPr>
                  <a:t> Convert and resolve the conflict</a:t>
                </a:r>
                <a:r>
                  <a:rPr lang="en-US" altLang="en-US" sz="1800" dirty="0">
                    <a:solidFill>
                      <a:schemeClr val="accent1"/>
                    </a:solidFill>
                    <a:latin typeface="Alexandria" pitchFamily="2" charset="-78"/>
                    <a:cs typeface="Alexandria" pitchFamily="2" charset="-78"/>
                  </a:rPr>
                  <a:t> </a:t>
                </a:r>
                <a:endParaRPr lang="en-US" altLang="en-US" sz="1800" b="1" dirty="0">
                  <a:solidFill>
                    <a:schemeClr val="accent1"/>
                  </a:solidFill>
                  <a:latin typeface="Alexandria" pitchFamily="2" charset="-78"/>
                  <a:cs typeface="Alexandria" pitchFamily="2" charset="-78"/>
                </a:endParaRPr>
              </a:p>
              <a:p>
                <a:pPr algn="ctr">
                  <a:lnSpc>
                    <a:spcPct val="150000"/>
                  </a:lnSpc>
                </a:pPr>
                <a:r>
                  <a:rPr lang="ar-EG" altLang="en-US" sz="1800" b="1" dirty="0">
                    <a:solidFill>
                      <a:schemeClr val="accent1"/>
                    </a:solidFill>
                    <a:latin typeface="Alexandria" pitchFamily="2" charset="-78"/>
                    <a:cs typeface="Alexandria" pitchFamily="2" charset="-78"/>
                  </a:rPr>
                  <a:t>- </a:t>
                </a:r>
                <a:r>
                  <a:rPr lang="ar-SA" altLang="en-US" sz="1800" b="1" i="1" dirty="0">
                    <a:solidFill>
                      <a:schemeClr val="accent1"/>
                    </a:solidFill>
                    <a:latin typeface="Alexandria" pitchFamily="2" charset="-78"/>
                    <a:cs typeface="Alexandria" pitchFamily="2" charset="-78"/>
                  </a:rPr>
                  <a:t>تحويل وحل الخلاف</a:t>
                </a:r>
                <a:r>
                  <a:rPr lang="en-US" altLang="en-US" sz="1800" b="1" i="1" dirty="0">
                    <a:solidFill>
                      <a:schemeClr val="accent1"/>
                    </a:solidFill>
                    <a:latin typeface="Alexandria" pitchFamily="2" charset="-78"/>
                    <a:cs typeface="Alexandria" pitchFamily="2" charset="-78"/>
                  </a:rPr>
                  <a:t>3</a:t>
                </a:r>
                <a:endParaRPr lang="ar-EG" altLang="en-US" sz="1800" b="1" i="1" dirty="0">
                  <a:solidFill>
                    <a:schemeClr val="accent1"/>
                  </a:solidFill>
                  <a:latin typeface="Alexandria" pitchFamily="2" charset="-78"/>
                  <a:cs typeface="Alexandria" pitchFamily="2" charset="-78"/>
                </a:endParaRPr>
              </a:p>
              <a:p>
                <a:pPr algn="ctr">
                  <a:lnSpc>
                    <a:spcPct val="150000"/>
                  </a:lnSpc>
                </a:pPr>
                <a:endParaRPr lang="ar-EG" altLang="en-US" sz="1800" b="1" i="1" dirty="0">
                  <a:solidFill>
                    <a:schemeClr val="accent1"/>
                  </a:solidFill>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1" name="TextBox 10">
            <a:extLst>
              <a:ext uri="{FF2B5EF4-FFF2-40B4-BE49-F238E27FC236}">
                <a16:creationId xmlns:a16="http://schemas.microsoft.com/office/drawing/2014/main" id="{08C14C4A-82AD-4574-912B-64C93B186415}"/>
              </a:ext>
            </a:extLst>
          </p:cNvPr>
          <p:cNvSpPr txBox="1"/>
          <p:nvPr/>
        </p:nvSpPr>
        <p:spPr>
          <a:xfrm>
            <a:off x="3060389" y="2464415"/>
            <a:ext cx="6119446" cy="3466975"/>
          </a:xfrm>
          <a:prstGeom prst="rect">
            <a:avLst/>
          </a:prstGeom>
          <a:noFill/>
        </p:spPr>
        <p:txBody>
          <a:bodyPr wrap="square">
            <a:spAutoFit/>
          </a:bodyPr>
          <a:lstStyle/>
          <a:p>
            <a:pPr algn="ctr">
              <a:lnSpc>
                <a:spcPct val="200000"/>
              </a:lnSpc>
            </a:pPr>
            <a:r>
              <a:rPr lang="ar-SA" altLang="en-US" sz="1600" dirty="0">
                <a:solidFill>
                  <a:schemeClr val="tx1"/>
                </a:solidFill>
                <a:latin typeface="Alexandria" pitchFamily="2" charset="-78"/>
                <a:cs typeface="Alexandria" pitchFamily="2" charset="-78"/>
              </a:rPr>
              <a:t>مناقشة الخلاف تساعد على إعادة تشكيله  وتحويله إلى مواقف أكثر مرونة وقابلية للإدارة ، وفى هذه المرحلة من النقاشات يختبر الطرفان أحاسيسهما تجاه الآخر ،ومدى تعبير الصياغة الجديدة عن مصالحهما الخاصة مستخدمين الشروط التى تم إعادة صياغتها من قبل ، ثم يقوم الطرفان بعمل عصف ذهنى لتطوير حل بديل يتفق مع مصالح الطرف الآخر، والتوصل إلى حلول مشتركة تتوافق عليها جميع الأطراف</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2687264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الشبكة الإدارية واسراتيجيات إدارة النزاع</a:t>
                </a: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sp>
        <p:nvSpPr>
          <p:cNvPr id="13" name="TextBox 12">
            <a:extLst>
              <a:ext uri="{FF2B5EF4-FFF2-40B4-BE49-F238E27FC236}">
                <a16:creationId xmlns:a16="http://schemas.microsoft.com/office/drawing/2014/main" id="{113B084A-503F-438A-B9F1-8E2D6B322815}"/>
              </a:ext>
            </a:extLst>
          </p:cNvPr>
          <p:cNvSpPr txBox="1"/>
          <p:nvPr/>
        </p:nvSpPr>
        <p:spPr>
          <a:xfrm>
            <a:off x="890269" y="1927685"/>
            <a:ext cx="10212069" cy="3906967"/>
          </a:xfrm>
          <a:prstGeom prst="rect">
            <a:avLst/>
          </a:prstGeom>
          <a:noFill/>
        </p:spPr>
        <p:txBody>
          <a:bodyPr wrap="square">
            <a:spAutoFit/>
          </a:bodyPr>
          <a:lstStyle/>
          <a:p>
            <a:pPr algn="justLow" rtl="1" eaLnBrk="1" hangingPunct="1">
              <a:lnSpc>
                <a:spcPct val="200000"/>
              </a:lnSpc>
            </a:pPr>
            <a:r>
              <a:rPr lang="ar-EG" altLang="en-US" sz="1400" dirty="0">
                <a:latin typeface="Alexandria" pitchFamily="2" charset="-78"/>
                <a:ea typeface="Times New Roman" panose="02020603050405020304" pitchFamily="18" charset="0"/>
                <a:cs typeface="Alexandria" pitchFamily="2" charset="-78"/>
              </a:rPr>
              <a:t>ي</a:t>
            </a:r>
            <a:r>
              <a:rPr lang="ar-SA" altLang="en-US" sz="1400" dirty="0">
                <a:latin typeface="Alexandria" pitchFamily="2" charset="-78"/>
                <a:ea typeface="Times New Roman" panose="02020603050405020304" pitchFamily="18" charset="0"/>
                <a:cs typeface="Alexandria" pitchFamily="2" charset="-78"/>
              </a:rPr>
              <a:t>ستخدم  المعني</a:t>
            </a:r>
            <a:r>
              <a:rPr lang="ar-EG" altLang="en-US" sz="1400" dirty="0">
                <a:latin typeface="Alexandria" pitchFamily="2" charset="-78"/>
                <a:ea typeface="Times New Roman" panose="02020603050405020304" pitchFamily="18" charset="0"/>
                <a:cs typeface="Alexandria" pitchFamily="2" charset="-78"/>
              </a:rPr>
              <a:t>ين</a:t>
            </a:r>
            <a:r>
              <a:rPr lang="ar-SA" altLang="en-US" sz="1400" dirty="0">
                <a:latin typeface="Alexandria" pitchFamily="2" charset="-78"/>
                <a:ea typeface="Times New Roman" panose="02020603050405020304" pitchFamily="18" charset="0"/>
                <a:cs typeface="Alexandria" pitchFamily="2" charset="-78"/>
              </a:rPr>
              <a:t> بإدارة الخلافات التنظيمية القاعدة الأساسية "</a:t>
            </a:r>
            <a:r>
              <a:rPr lang="ar-SA" altLang="en-US" sz="1400" b="1" i="1" dirty="0">
                <a:latin typeface="Alexandria" pitchFamily="2" charset="-78"/>
                <a:ea typeface="Times New Roman" panose="02020603050405020304" pitchFamily="18" charset="0"/>
                <a:cs typeface="Alexandria" pitchFamily="2" charset="-78"/>
              </a:rPr>
              <a:t>للشبكة الإدارية</a:t>
            </a:r>
            <a:r>
              <a:rPr lang="ar-SA" altLang="en-US" sz="1400" dirty="0">
                <a:latin typeface="Alexandria" pitchFamily="2" charset="-78"/>
                <a:ea typeface="Times New Roman" panose="02020603050405020304" pitchFamily="18" charset="0"/>
                <a:cs typeface="Alexandria" pitchFamily="2" charset="-78"/>
              </a:rPr>
              <a:t>" كطريق لإستكشاف الأنماط والإستراتيجيات المستخدمة من الأفراد عندما تنشأ بينهم نزاعات شخصية. </a:t>
            </a:r>
            <a:r>
              <a:rPr lang="ar-SA" altLang="en-US" sz="1400" i="1" dirty="0">
                <a:latin typeface="Alexandria" pitchFamily="2" charset="-78"/>
                <a:ea typeface="Times New Roman" panose="02020603050405020304" pitchFamily="18" charset="0"/>
                <a:cs typeface="Alexandria" pitchFamily="2" charset="-78"/>
              </a:rPr>
              <a:t>وتقوم على تحليل أنماط الخلافات/النزاعات بين الأفراد بتبنى أحد بعدين أساسيين فى مواقف الخلافات وهما :</a:t>
            </a:r>
            <a:endParaRPr lang="en-US" altLang="en-US" sz="1400" i="1" dirty="0">
              <a:latin typeface="Alexandria" pitchFamily="2" charset="-78"/>
              <a:ea typeface="Times New Roman" panose="02020603050405020304" pitchFamily="18" charset="0"/>
              <a:cs typeface="Alexandria" pitchFamily="2" charset="-78"/>
            </a:endParaRPr>
          </a:p>
          <a:p>
            <a:pPr algn="justLow" rtl="1" eaLnBrk="1" hangingPunct="1">
              <a:lnSpc>
                <a:spcPct val="200000"/>
              </a:lnSpc>
            </a:pPr>
            <a:endParaRPr lang="en-US" altLang="en-US" sz="1400" i="1" dirty="0">
              <a:latin typeface="Alexandria" pitchFamily="2" charset="-78"/>
              <a:ea typeface="Times New Roman" panose="02020603050405020304" pitchFamily="18" charset="0"/>
              <a:cs typeface="Alexandria" pitchFamily="2" charset="-78"/>
            </a:endParaRPr>
          </a:p>
          <a:p>
            <a:pPr algn="justLow" rtl="1" eaLnBrk="1" hangingPunct="1">
              <a:lnSpc>
                <a:spcPct val="200000"/>
              </a:lnSpc>
            </a:pPr>
            <a:r>
              <a:rPr lang="ar-SA" altLang="en-US" sz="1400" b="1" i="1" dirty="0">
                <a:latin typeface="Alexandria" pitchFamily="2" charset="-78"/>
                <a:ea typeface="Times New Roman" panose="02020603050405020304" pitchFamily="18" charset="0"/>
                <a:cs typeface="Alexandria" pitchFamily="2" charset="-78"/>
              </a:rPr>
              <a:t>الإهتمام بالذات </a:t>
            </a:r>
            <a:r>
              <a:rPr lang="ar-EG" altLang="en-US" sz="1400" b="1" i="1" dirty="0">
                <a:latin typeface="Alexandria" pitchFamily="2" charset="-78"/>
                <a:ea typeface="Times New Roman" panose="02020603050405020304" pitchFamily="18" charset="0"/>
                <a:cs typeface="Alexandria" pitchFamily="2" charset="-78"/>
              </a:rPr>
              <a:t>             </a:t>
            </a:r>
            <a:r>
              <a:rPr lang="en-US" altLang="en-US" sz="1400" b="1" i="1" dirty="0">
                <a:latin typeface="Alexandria" pitchFamily="2" charset="-78"/>
                <a:ea typeface="Times New Roman" panose="02020603050405020304" pitchFamily="18" charset="0"/>
                <a:cs typeface="Alexandria" pitchFamily="2" charset="-78"/>
              </a:rPr>
              <a:t>            </a:t>
            </a:r>
            <a:r>
              <a:rPr lang="ar-SA" altLang="en-US" sz="1400" b="1" i="1" dirty="0">
                <a:latin typeface="Alexandria" pitchFamily="2" charset="-78"/>
                <a:ea typeface="Times New Roman" panose="02020603050405020304" pitchFamily="18" charset="0"/>
                <a:cs typeface="Alexandria" pitchFamily="2" charset="-78"/>
              </a:rPr>
              <a:t> الإهتمام بالآخرين </a:t>
            </a:r>
            <a:endParaRPr lang="en-US" altLang="en-US" sz="1400" i="1" dirty="0">
              <a:latin typeface="Alexandria" pitchFamily="2" charset="-78"/>
              <a:ea typeface="Times New Roman" panose="02020603050405020304" pitchFamily="18" charset="0"/>
              <a:cs typeface="Alexandria" pitchFamily="2" charset="-78"/>
            </a:endParaRPr>
          </a:p>
          <a:p>
            <a:pPr algn="justLow" rtl="1" eaLnBrk="1" hangingPunct="1">
              <a:lnSpc>
                <a:spcPct val="200000"/>
              </a:lnSpc>
            </a:pPr>
            <a:endParaRPr lang="ar-EG" altLang="en-US" sz="1400" i="1" dirty="0">
              <a:latin typeface="Alexandria" pitchFamily="2" charset="-78"/>
              <a:ea typeface="Times New Roman" panose="02020603050405020304" pitchFamily="18" charset="0"/>
              <a:cs typeface="Alexandria" pitchFamily="2" charset="-78"/>
            </a:endParaRPr>
          </a:p>
          <a:p>
            <a:pPr algn="justLow" rtl="1" eaLnBrk="1" hangingPunct="1">
              <a:lnSpc>
                <a:spcPct val="200000"/>
              </a:lnSpc>
            </a:pPr>
            <a:r>
              <a:rPr lang="ar-SA" altLang="en-US" sz="1400" i="1" dirty="0">
                <a:latin typeface="Alexandria" pitchFamily="2" charset="-78"/>
                <a:ea typeface="Times New Roman" panose="02020603050405020304" pitchFamily="18" charset="0"/>
                <a:cs typeface="Alexandria" pitchFamily="2" charset="-78"/>
              </a:rPr>
              <a:t>ثم يقوم</a:t>
            </a:r>
            <a:r>
              <a:rPr lang="ar-EG" altLang="en-US" sz="1400" i="1" dirty="0">
                <a:latin typeface="Alexandria" pitchFamily="2" charset="-78"/>
                <a:ea typeface="Times New Roman" panose="02020603050405020304" pitchFamily="18" charset="0"/>
                <a:cs typeface="Alexandria" pitchFamily="2" charset="-78"/>
              </a:rPr>
              <a:t>ون</a:t>
            </a:r>
            <a:r>
              <a:rPr lang="ar-SA" altLang="en-US" sz="1400" i="1" dirty="0">
                <a:latin typeface="Alexandria" pitchFamily="2" charset="-78"/>
                <a:ea typeface="Times New Roman" panose="02020603050405020304" pitchFamily="18" charset="0"/>
                <a:cs typeface="Alexandria" pitchFamily="2" charset="-78"/>
              </a:rPr>
              <a:t> بعد ذلك بتعريف وتوضيح أنماط الخلاف التى من شأنها أن تقع فى خمس نقاط متنوعة على الشبكة الإدارية (</a:t>
            </a:r>
            <a:r>
              <a:rPr lang="ar-EG" altLang="en-US" sz="1400" i="1" dirty="0">
                <a:latin typeface="Alexandria" pitchFamily="2" charset="-78"/>
                <a:ea typeface="Times New Roman" panose="02020603050405020304" pitchFamily="18" charset="0"/>
                <a:cs typeface="Alexandria" pitchFamily="2" charset="-78"/>
              </a:rPr>
              <a:t>موضحة فى الشكل التالى )</a:t>
            </a:r>
            <a:endParaRPr lang="ar-SA" altLang="en-US" sz="1400" dirty="0">
              <a:latin typeface="Alexandria" pitchFamily="2" charset="-78"/>
              <a:ea typeface="Times New Roman" panose="02020603050405020304" pitchFamily="18" charset="0"/>
              <a:cs typeface="Alexandria" pitchFamily="2" charset="-78"/>
            </a:endParaRPr>
          </a:p>
          <a:p>
            <a:pPr algn="justLow" rtl="1" eaLnBrk="1" hangingPunct="1">
              <a:lnSpc>
                <a:spcPct val="200000"/>
              </a:lnSpc>
            </a:pPr>
            <a:endParaRPr lang="ar-EG" altLang="en-US" sz="1400" i="1" dirty="0">
              <a:latin typeface="Alexandria" pitchFamily="2" charset="-78"/>
              <a:ea typeface="Times New Roman" panose="02020603050405020304" pitchFamily="18" charset="0"/>
              <a:cs typeface="Alexandria" pitchFamily="2" charset="-78"/>
            </a:endParaRPr>
          </a:p>
        </p:txBody>
      </p:sp>
      <p:sp>
        <p:nvSpPr>
          <p:cNvPr id="11" name="Left Arrow 4">
            <a:extLst>
              <a:ext uri="{FF2B5EF4-FFF2-40B4-BE49-F238E27FC236}">
                <a16:creationId xmlns:a16="http://schemas.microsoft.com/office/drawing/2014/main" id="{0D4574D9-0C58-4CC9-A389-D9D9842F344C}"/>
              </a:ext>
            </a:extLst>
          </p:cNvPr>
          <p:cNvSpPr/>
          <p:nvPr/>
        </p:nvSpPr>
        <p:spPr>
          <a:xfrm>
            <a:off x="8680953" y="3565107"/>
            <a:ext cx="792162" cy="64928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3841399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2" name="Line 4">
            <a:extLst>
              <a:ext uri="{FF2B5EF4-FFF2-40B4-BE49-F238E27FC236}">
                <a16:creationId xmlns:a16="http://schemas.microsoft.com/office/drawing/2014/main" id="{71FEB6EC-5680-4E69-9095-115B868C796B}"/>
              </a:ext>
            </a:extLst>
          </p:cNvPr>
          <p:cNvSpPr>
            <a:spLocks noChangeShapeType="1"/>
          </p:cNvSpPr>
          <p:nvPr/>
        </p:nvSpPr>
        <p:spPr bwMode="auto">
          <a:xfrm>
            <a:off x="4008438" y="2060576"/>
            <a:ext cx="0" cy="3529013"/>
          </a:xfrm>
          <a:prstGeom prst="line">
            <a:avLst/>
          </a:prstGeom>
          <a:ln>
            <a:headEnd type="stealth" w="med" len="med"/>
            <a:tailEnd type="oval"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en-US" dirty="0"/>
          </a:p>
        </p:txBody>
      </p:sp>
      <p:sp>
        <p:nvSpPr>
          <p:cNvPr id="155653" name="Line 5">
            <a:extLst>
              <a:ext uri="{FF2B5EF4-FFF2-40B4-BE49-F238E27FC236}">
                <a16:creationId xmlns:a16="http://schemas.microsoft.com/office/drawing/2014/main" id="{E2280044-782D-4436-AAAD-A5735F7D6209}"/>
              </a:ext>
            </a:extLst>
          </p:cNvPr>
          <p:cNvSpPr>
            <a:spLocks noChangeShapeType="1"/>
          </p:cNvSpPr>
          <p:nvPr/>
        </p:nvSpPr>
        <p:spPr bwMode="auto">
          <a:xfrm>
            <a:off x="4008439" y="5589588"/>
            <a:ext cx="4321175" cy="0"/>
          </a:xfrm>
          <a:prstGeom prst="line">
            <a:avLst/>
          </a:pr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en-US" dirty="0"/>
          </a:p>
        </p:txBody>
      </p:sp>
      <p:sp>
        <p:nvSpPr>
          <p:cNvPr id="25604" name="Text Box 6">
            <a:extLst>
              <a:ext uri="{FF2B5EF4-FFF2-40B4-BE49-F238E27FC236}">
                <a16:creationId xmlns:a16="http://schemas.microsoft.com/office/drawing/2014/main" id="{95A75753-2C51-4C25-A9A4-73A60DA13405}"/>
              </a:ext>
            </a:extLst>
          </p:cNvPr>
          <p:cNvSpPr txBox="1">
            <a:spLocks noChangeArrowheads="1"/>
          </p:cNvSpPr>
          <p:nvPr/>
        </p:nvSpPr>
        <p:spPr bwMode="auto">
          <a:xfrm>
            <a:off x="2560328" y="404814"/>
            <a:ext cx="6400794" cy="40011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altLang="en-US" sz="2000" b="1" dirty="0">
                <a:solidFill>
                  <a:srgbClr val="FF9900"/>
                </a:solidFill>
                <a:latin typeface="Alexandria" pitchFamily="2" charset="-78"/>
                <a:cs typeface="Alexandria" pitchFamily="2" charset="-78"/>
              </a:rPr>
              <a:t>القيادة و </a:t>
            </a:r>
            <a:r>
              <a:rPr lang="ar-SA" altLang="en-US" sz="2000" b="1" dirty="0">
                <a:solidFill>
                  <a:srgbClr val="FF9900"/>
                </a:solidFill>
                <a:latin typeface="Alexandria" pitchFamily="2" charset="-78"/>
                <a:cs typeface="Alexandria" pitchFamily="2" charset="-78"/>
              </a:rPr>
              <a:t>انماط </a:t>
            </a:r>
            <a:r>
              <a:rPr lang="ar-EG" altLang="en-US" sz="2000" b="1" dirty="0">
                <a:solidFill>
                  <a:srgbClr val="FF9900"/>
                </a:solidFill>
                <a:latin typeface="Alexandria" pitchFamily="2" charset="-78"/>
                <a:cs typeface="Alexandria" pitchFamily="2" charset="-78"/>
              </a:rPr>
              <a:t>إدارة </a:t>
            </a:r>
            <a:r>
              <a:rPr lang="ar-SA" altLang="en-US" sz="2000" b="1" dirty="0">
                <a:solidFill>
                  <a:srgbClr val="FF9900"/>
                </a:solidFill>
                <a:latin typeface="Alexandria" pitchFamily="2" charset="-78"/>
                <a:cs typeface="Alexandria" pitchFamily="2" charset="-78"/>
              </a:rPr>
              <a:t>الصراع</a:t>
            </a:r>
            <a:r>
              <a:rPr lang="ar-EG" altLang="en-US" sz="2000" b="1" dirty="0">
                <a:solidFill>
                  <a:srgbClr val="FF9900"/>
                </a:solidFill>
                <a:latin typeface="Alexandria" pitchFamily="2" charset="-78"/>
                <a:cs typeface="Alexandria" pitchFamily="2" charset="-78"/>
              </a:rPr>
              <a:t>ات المؤسسية</a:t>
            </a:r>
            <a:r>
              <a:rPr lang="ar-SA" altLang="en-US" sz="2000" b="1" dirty="0">
                <a:solidFill>
                  <a:srgbClr val="FF9900"/>
                </a:solidFill>
                <a:latin typeface="Alexandria" pitchFamily="2" charset="-78"/>
                <a:cs typeface="Alexandria" pitchFamily="2" charset="-78"/>
              </a:rPr>
              <a:t> </a:t>
            </a:r>
            <a:r>
              <a:rPr lang="ar-SA" altLang="en-US" sz="2000" b="1" dirty="0">
                <a:solidFill>
                  <a:srgbClr val="FF9900"/>
                </a:solidFill>
                <a:latin typeface="Verdana" panose="020B0604030504040204" pitchFamily="34" charset="0"/>
                <a:cs typeface="Tahoma" panose="020B0604030504040204" pitchFamily="34" charset="0"/>
              </a:rPr>
              <a:t>:</a:t>
            </a:r>
            <a:endParaRPr lang="en-US" altLang="en-US" sz="2000" b="1" dirty="0">
              <a:solidFill>
                <a:srgbClr val="FF9900"/>
              </a:solidFill>
              <a:latin typeface="Verdana" panose="020B0604030504040204" pitchFamily="34" charset="0"/>
            </a:endParaRPr>
          </a:p>
        </p:txBody>
      </p:sp>
      <p:sp>
        <p:nvSpPr>
          <p:cNvPr id="155656" name="Oval 8">
            <a:extLst>
              <a:ext uri="{FF2B5EF4-FFF2-40B4-BE49-F238E27FC236}">
                <a16:creationId xmlns:a16="http://schemas.microsoft.com/office/drawing/2014/main" id="{D475F89F-71F9-47F3-8857-01A3528506F4}"/>
              </a:ext>
            </a:extLst>
          </p:cNvPr>
          <p:cNvSpPr>
            <a:spLocks noChangeArrowheads="1"/>
          </p:cNvSpPr>
          <p:nvPr/>
        </p:nvSpPr>
        <p:spPr bwMode="auto">
          <a:xfrm>
            <a:off x="7319964" y="4437064"/>
            <a:ext cx="1152525" cy="935037"/>
          </a:xfrm>
          <a:prstGeom prst="ellipse">
            <a:avLst/>
          </a:prstGeom>
          <a:solidFill>
            <a:srgbClr val="FF9900"/>
          </a:solidFill>
          <a:ln w="9525">
            <a:solidFill>
              <a:schemeClr val="tx1"/>
            </a:solidFill>
            <a:round/>
            <a:headEnd/>
            <a:tailEnd/>
          </a:ln>
          <a:effectLst/>
        </p:spPr>
        <p:txBody>
          <a:bodyPr wrap="none" anchor="ctr"/>
          <a:lstStyle/>
          <a:p>
            <a:pPr algn="ctr">
              <a:defRPr/>
            </a:pPr>
            <a:r>
              <a:rPr lang="ar-EG" b="1" dirty="0">
                <a:solidFill>
                  <a:schemeClr val="tx2">
                    <a:lumMod val="50000"/>
                  </a:schemeClr>
                </a:solidFill>
                <a:latin typeface="Alexandria" pitchFamily="2" charset="-78"/>
                <a:cs typeface="Alexandria" pitchFamily="2" charset="-78"/>
              </a:rPr>
              <a:t>التنافس</a:t>
            </a:r>
            <a:endParaRPr lang="en-US" b="1" dirty="0">
              <a:solidFill>
                <a:schemeClr val="tx2">
                  <a:lumMod val="50000"/>
                </a:schemeClr>
              </a:solidFill>
              <a:latin typeface="Alexandria" pitchFamily="2" charset="-78"/>
              <a:cs typeface="Alexandria" pitchFamily="2" charset="-78"/>
            </a:endParaRPr>
          </a:p>
        </p:txBody>
      </p:sp>
      <p:sp>
        <p:nvSpPr>
          <p:cNvPr id="155657" name="Oval 9">
            <a:extLst>
              <a:ext uri="{FF2B5EF4-FFF2-40B4-BE49-F238E27FC236}">
                <a16:creationId xmlns:a16="http://schemas.microsoft.com/office/drawing/2014/main" id="{08EEBFAE-FDDD-4346-84BE-D735442AC68B}"/>
              </a:ext>
            </a:extLst>
          </p:cNvPr>
          <p:cNvSpPr>
            <a:spLocks noChangeArrowheads="1"/>
          </p:cNvSpPr>
          <p:nvPr/>
        </p:nvSpPr>
        <p:spPr bwMode="auto">
          <a:xfrm>
            <a:off x="4151313" y="4437064"/>
            <a:ext cx="1008062" cy="935037"/>
          </a:xfrm>
          <a:prstGeom prst="ellipse">
            <a:avLst/>
          </a:prstGeom>
          <a:solidFill>
            <a:srgbClr val="FF9900"/>
          </a:solidFill>
          <a:ln w="9525">
            <a:solidFill>
              <a:schemeClr val="tx1"/>
            </a:solidFill>
            <a:round/>
            <a:headEnd/>
            <a:tailEnd/>
          </a:ln>
          <a:effectLst/>
        </p:spPr>
        <p:txBody>
          <a:bodyPr wrap="none" anchor="ctr"/>
          <a:lstStyle/>
          <a:p>
            <a:pPr algn="ctr">
              <a:defRPr/>
            </a:pPr>
            <a:r>
              <a:rPr lang="ar-SA" b="1" dirty="0">
                <a:solidFill>
                  <a:schemeClr val="tx2">
                    <a:lumMod val="50000"/>
                  </a:schemeClr>
                </a:solidFill>
                <a:latin typeface="Alexandria" pitchFamily="2" charset="-78"/>
                <a:cs typeface="Alexandria" pitchFamily="2" charset="-78"/>
              </a:rPr>
              <a:t>التجنب</a:t>
            </a:r>
            <a:endParaRPr lang="en-US" b="1" dirty="0">
              <a:solidFill>
                <a:schemeClr val="tx2">
                  <a:lumMod val="50000"/>
                </a:schemeClr>
              </a:solidFill>
              <a:latin typeface="Alexandria" pitchFamily="2" charset="-78"/>
              <a:cs typeface="Alexandria" pitchFamily="2" charset="-78"/>
            </a:endParaRPr>
          </a:p>
        </p:txBody>
      </p:sp>
      <p:sp>
        <p:nvSpPr>
          <p:cNvPr id="155658" name="Oval 10">
            <a:extLst>
              <a:ext uri="{FF2B5EF4-FFF2-40B4-BE49-F238E27FC236}">
                <a16:creationId xmlns:a16="http://schemas.microsoft.com/office/drawing/2014/main" id="{17A011E7-D0A7-445E-82C6-128E807D14A4}"/>
              </a:ext>
            </a:extLst>
          </p:cNvPr>
          <p:cNvSpPr>
            <a:spLocks noChangeArrowheads="1"/>
          </p:cNvSpPr>
          <p:nvPr/>
        </p:nvSpPr>
        <p:spPr bwMode="auto">
          <a:xfrm>
            <a:off x="7667625" y="2214564"/>
            <a:ext cx="1295400" cy="935037"/>
          </a:xfrm>
          <a:prstGeom prst="ellipse">
            <a:avLst/>
          </a:prstGeom>
          <a:solidFill>
            <a:srgbClr val="FF9900"/>
          </a:solidFill>
          <a:ln w="9525">
            <a:solidFill>
              <a:schemeClr val="tx1"/>
            </a:solidFill>
            <a:round/>
            <a:headEnd/>
            <a:tailEnd/>
          </a:ln>
          <a:effectLst/>
        </p:spPr>
        <p:txBody>
          <a:bodyPr wrap="none" anchor="ctr"/>
          <a:lstStyle/>
          <a:p>
            <a:pPr algn="ctr">
              <a:defRPr/>
            </a:pPr>
            <a:r>
              <a:rPr lang="ar-EG" b="1" dirty="0">
                <a:solidFill>
                  <a:schemeClr val="tx2">
                    <a:lumMod val="50000"/>
                  </a:schemeClr>
                </a:solidFill>
                <a:latin typeface="Alexandria" pitchFamily="2" charset="-78"/>
                <a:cs typeface="Alexandria" pitchFamily="2" charset="-78"/>
              </a:rPr>
              <a:t>التوافق</a:t>
            </a:r>
            <a:endParaRPr lang="en-US" b="1" dirty="0">
              <a:solidFill>
                <a:schemeClr val="tx2">
                  <a:lumMod val="50000"/>
                </a:schemeClr>
              </a:solidFill>
              <a:latin typeface="Alexandria" pitchFamily="2" charset="-78"/>
              <a:cs typeface="Alexandria" pitchFamily="2" charset="-78"/>
            </a:endParaRPr>
          </a:p>
        </p:txBody>
      </p:sp>
      <p:sp>
        <p:nvSpPr>
          <p:cNvPr id="155659" name="Oval 11">
            <a:extLst>
              <a:ext uri="{FF2B5EF4-FFF2-40B4-BE49-F238E27FC236}">
                <a16:creationId xmlns:a16="http://schemas.microsoft.com/office/drawing/2014/main" id="{5783D8AD-75F4-43E8-B80C-4DB7B24EF767}"/>
              </a:ext>
            </a:extLst>
          </p:cNvPr>
          <p:cNvSpPr>
            <a:spLocks noChangeArrowheads="1"/>
          </p:cNvSpPr>
          <p:nvPr/>
        </p:nvSpPr>
        <p:spPr bwMode="auto">
          <a:xfrm>
            <a:off x="4310063" y="2000250"/>
            <a:ext cx="1223962" cy="935038"/>
          </a:xfrm>
          <a:prstGeom prst="ellipse">
            <a:avLst/>
          </a:prstGeom>
          <a:solidFill>
            <a:srgbClr val="FF9900"/>
          </a:solidFill>
          <a:ln w="9525">
            <a:solidFill>
              <a:schemeClr val="tx1"/>
            </a:solidFill>
            <a:prstDash val="lgDashDotDot"/>
            <a:round/>
            <a:headEnd/>
            <a:tailEnd/>
          </a:ln>
          <a:effectLst/>
        </p:spPr>
        <p:txBody>
          <a:bodyPr wrap="none" anchor="ctr"/>
          <a:lstStyle/>
          <a:p>
            <a:pPr algn="ctr">
              <a:defRPr/>
            </a:pPr>
            <a:r>
              <a:rPr lang="ar-SA" b="1" dirty="0">
                <a:solidFill>
                  <a:schemeClr val="tx2">
                    <a:lumMod val="50000"/>
                  </a:schemeClr>
                </a:solidFill>
                <a:latin typeface="Alexandria" pitchFamily="2" charset="-78"/>
                <a:cs typeface="Alexandria" pitchFamily="2" charset="-78"/>
              </a:rPr>
              <a:t>الت</a:t>
            </a:r>
            <a:r>
              <a:rPr lang="ar-EG" b="1" dirty="0">
                <a:solidFill>
                  <a:schemeClr val="tx2">
                    <a:lumMod val="50000"/>
                  </a:schemeClr>
                </a:solidFill>
                <a:latin typeface="Alexandria" pitchFamily="2" charset="-78"/>
                <a:cs typeface="Alexandria" pitchFamily="2" charset="-78"/>
              </a:rPr>
              <a:t>نازل</a:t>
            </a:r>
            <a:endParaRPr lang="en-US" b="1" dirty="0">
              <a:solidFill>
                <a:schemeClr val="tx2">
                  <a:lumMod val="50000"/>
                </a:schemeClr>
              </a:solidFill>
              <a:latin typeface="Alexandria" pitchFamily="2" charset="-78"/>
              <a:cs typeface="Alexandria" pitchFamily="2" charset="-78"/>
            </a:endParaRPr>
          </a:p>
        </p:txBody>
      </p:sp>
      <p:sp>
        <p:nvSpPr>
          <p:cNvPr id="25609" name="Rectangle 12">
            <a:extLst>
              <a:ext uri="{FF2B5EF4-FFF2-40B4-BE49-F238E27FC236}">
                <a16:creationId xmlns:a16="http://schemas.microsoft.com/office/drawing/2014/main" id="{853FB3A9-9721-4AE9-9A43-8D86800129B5}"/>
              </a:ext>
            </a:extLst>
          </p:cNvPr>
          <p:cNvSpPr>
            <a:spLocks noChangeArrowheads="1"/>
          </p:cNvSpPr>
          <p:nvPr/>
        </p:nvSpPr>
        <p:spPr bwMode="auto">
          <a:xfrm>
            <a:off x="5159375" y="3284539"/>
            <a:ext cx="2160588" cy="649287"/>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b="1" i="1" dirty="0">
                <a:solidFill>
                  <a:schemeClr val="accent1"/>
                </a:solidFill>
                <a:latin typeface="Alexandria" pitchFamily="2" charset="-78"/>
                <a:cs typeface="Alexandria" pitchFamily="2" charset="-78"/>
              </a:rPr>
              <a:t>حل وسط</a:t>
            </a:r>
            <a:endParaRPr lang="en-US" altLang="en-US" sz="2000" b="1" i="1" dirty="0">
              <a:solidFill>
                <a:schemeClr val="accent1"/>
              </a:solidFill>
              <a:latin typeface="Alexandria" pitchFamily="2" charset="-78"/>
              <a:cs typeface="Alexandria" pitchFamily="2" charset="-78"/>
            </a:endParaRPr>
          </a:p>
        </p:txBody>
      </p:sp>
      <p:sp>
        <p:nvSpPr>
          <p:cNvPr id="25610" name="Text Box 14">
            <a:extLst>
              <a:ext uri="{FF2B5EF4-FFF2-40B4-BE49-F238E27FC236}">
                <a16:creationId xmlns:a16="http://schemas.microsoft.com/office/drawing/2014/main" id="{664A9E12-EE68-4877-A15A-6FED1FF69457}"/>
              </a:ext>
            </a:extLst>
          </p:cNvPr>
          <p:cNvSpPr txBox="1">
            <a:spLocks noChangeArrowheads="1"/>
          </p:cNvSpPr>
          <p:nvPr/>
        </p:nvSpPr>
        <p:spPr bwMode="auto">
          <a:xfrm>
            <a:off x="5189538" y="5708650"/>
            <a:ext cx="19704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altLang="en-US" sz="2000" b="1" dirty="0">
                <a:solidFill>
                  <a:srgbClr val="FF9900"/>
                </a:solidFill>
                <a:latin typeface="Verdana" panose="020B0604030504040204" pitchFamily="34" charset="0"/>
                <a:cs typeface="Tahoma" panose="020B0604030504040204" pitchFamily="34" charset="0"/>
              </a:rPr>
              <a:t>الاهتمام بالذات</a:t>
            </a:r>
            <a:endParaRPr lang="en-US" altLang="en-US" sz="2000" b="1" dirty="0">
              <a:solidFill>
                <a:srgbClr val="FF9900"/>
              </a:solidFill>
              <a:latin typeface="Verdana" panose="020B0604030504040204" pitchFamily="34" charset="0"/>
            </a:endParaRPr>
          </a:p>
        </p:txBody>
      </p:sp>
      <p:sp>
        <p:nvSpPr>
          <p:cNvPr id="25611" name="Text Box 15">
            <a:extLst>
              <a:ext uri="{FF2B5EF4-FFF2-40B4-BE49-F238E27FC236}">
                <a16:creationId xmlns:a16="http://schemas.microsoft.com/office/drawing/2014/main" id="{ED54A64C-A761-4949-A80D-1E4F95EA8CD9}"/>
              </a:ext>
            </a:extLst>
          </p:cNvPr>
          <p:cNvSpPr txBox="1">
            <a:spLocks noChangeArrowheads="1"/>
          </p:cNvSpPr>
          <p:nvPr/>
        </p:nvSpPr>
        <p:spPr bwMode="auto">
          <a:xfrm>
            <a:off x="1690689" y="3500438"/>
            <a:ext cx="234551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altLang="en-US" sz="2000" b="1" dirty="0">
                <a:solidFill>
                  <a:srgbClr val="FF9900"/>
                </a:solidFill>
                <a:latin typeface="Alexandria" pitchFamily="2" charset="-78"/>
                <a:cs typeface="Alexandria" pitchFamily="2" charset="-78"/>
              </a:rPr>
              <a:t>الاهتمام بالاخرين</a:t>
            </a:r>
            <a:endParaRPr lang="en-US" altLang="en-US" sz="2000" b="1" dirty="0">
              <a:solidFill>
                <a:srgbClr val="FF9900"/>
              </a:solidFill>
              <a:latin typeface="Alexandria" pitchFamily="2" charset="-78"/>
              <a:cs typeface="Alexandria" pitchFamily="2" charset="-78"/>
            </a:endParaRPr>
          </a:p>
        </p:txBody>
      </p:sp>
      <p:sp>
        <p:nvSpPr>
          <p:cNvPr id="155665" name="Text Box 17">
            <a:extLst>
              <a:ext uri="{FF2B5EF4-FFF2-40B4-BE49-F238E27FC236}">
                <a16:creationId xmlns:a16="http://schemas.microsoft.com/office/drawing/2014/main" id="{B616846C-4FE0-4E69-AF49-1466A7E5F15C}"/>
              </a:ext>
            </a:extLst>
          </p:cNvPr>
          <p:cNvSpPr txBox="1">
            <a:spLocks noChangeArrowheads="1"/>
          </p:cNvSpPr>
          <p:nvPr/>
        </p:nvSpPr>
        <p:spPr bwMode="auto">
          <a:xfrm>
            <a:off x="7816851" y="5727701"/>
            <a:ext cx="696024" cy="369332"/>
          </a:xfrm>
          <a:prstGeom prst="rect">
            <a:avLst/>
          </a:prstGeom>
          <a:noFill/>
          <a:ln w="9525">
            <a:noFill/>
            <a:miter lim="800000"/>
            <a:headEnd/>
            <a:tailEnd/>
          </a:ln>
          <a:effectLst/>
        </p:spPr>
        <p:txBody>
          <a:bodyPr wrap="none">
            <a:spAutoFit/>
          </a:bodyPr>
          <a:lstStyle/>
          <a:p>
            <a:pPr>
              <a:defRPr/>
            </a:pPr>
            <a:r>
              <a:rPr lang="ar-SA" b="1" dirty="0">
                <a:solidFill>
                  <a:schemeClr val="tx1">
                    <a:lumMod val="95000"/>
                  </a:schemeClr>
                </a:solidFill>
                <a:latin typeface="Alexandria" pitchFamily="2" charset="-78"/>
                <a:cs typeface="Alexandria" pitchFamily="2" charset="-78"/>
              </a:rPr>
              <a:t>عالى</a:t>
            </a:r>
            <a:endParaRPr lang="en-US" b="1" dirty="0">
              <a:solidFill>
                <a:schemeClr val="tx1">
                  <a:lumMod val="95000"/>
                </a:schemeClr>
              </a:solidFill>
              <a:latin typeface="Alexandria" pitchFamily="2" charset="-78"/>
              <a:cs typeface="Alexandria" pitchFamily="2" charset="-78"/>
            </a:endParaRPr>
          </a:p>
        </p:txBody>
      </p:sp>
      <p:sp>
        <p:nvSpPr>
          <p:cNvPr id="25613" name="Text Box 18">
            <a:extLst>
              <a:ext uri="{FF2B5EF4-FFF2-40B4-BE49-F238E27FC236}">
                <a16:creationId xmlns:a16="http://schemas.microsoft.com/office/drawing/2014/main" id="{50324423-C839-4E46-87A3-35B386287F48}"/>
              </a:ext>
            </a:extLst>
          </p:cNvPr>
          <p:cNvSpPr txBox="1">
            <a:spLocks noChangeArrowheads="1"/>
          </p:cNvSpPr>
          <p:nvPr/>
        </p:nvSpPr>
        <p:spPr bwMode="auto">
          <a:xfrm>
            <a:off x="3228975" y="5734050"/>
            <a:ext cx="11721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altLang="en-US" b="1" dirty="0">
                <a:latin typeface="Alexandria" pitchFamily="2" charset="-78"/>
                <a:cs typeface="Alexandria" pitchFamily="2" charset="-78"/>
              </a:rPr>
              <a:t>منخفض</a:t>
            </a:r>
            <a:endParaRPr lang="en-US" altLang="en-US" b="1" dirty="0">
              <a:latin typeface="Alexandria" pitchFamily="2" charset="-78"/>
              <a:cs typeface="Alexandria" pitchFamily="2" charset="-78"/>
            </a:endParaRPr>
          </a:p>
        </p:txBody>
      </p:sp>
      <p:sp>
        <p:nvSpPr>
          <p:cNvPr id="25614" name="Text Box 19">
            <a:extLst>
              <a:ext uri="{FF2B5EF4-FFF2-40B4-BE49-F238E27FC236}">
                <a16:creationId xmlns:a16="http://schemas.microsoft.com/office/drawing/2014/main" id="{C95E2DB1-53F2-4622-AF82-EA5D19974AF3}"/>
              </a:ext>
            </a:extLst>
          </p:cNvPr>
          <p:cNvSpPr txBox="1">
            <a:spLocks noChangeArrowheads="1"/>
          </p:cNvSpPr>
          <p:nvPr/>
        </p:nvSpPr>
        <p:spPr bwMode="auto">
          <a:xfrm>
            <a:off x="2797175" y="5229225"/>
            <a:ext cx="11721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altLang="en-US" b="1" dirty="0">
                <a:latin typeface="Alexandria" pitchFamily="2" charset="-78"/>
                <a:cs typeface="Alexandria" pitchFamily="2" charset="-78"/>
              </a:rPr>
              <a:t>منخفض</a:t>
            </a:r>
            <a:endParaRPr lang="en-US" altLang="en-US" b="1" dirty="0">
              <a:latin typeface="Alexandria" pitchFamily="2" charset="-78"/>
              <a:cs typeface="Alexandria" pitchFamily="2" charset="-78"/>
            </a:endParaRPr>
          </a:p>
        </p:txBody>
      </p:sp>
      <p:sp>
        <p:nvSpPr>
          <p:cNvPr id="25615" name="Text Box 20">
            <a:extLst>
              <a:ext uri="{FF2B5EF4-FFF2-40B4-BE49-F238E27FC236}">
                <a16:creationId xmlns:a16="http://schemas.microsoft.com/office/drawing/2014/main" id="{9E666AA0-4F9B-4D3E-BDF5-3B5D288DAA41}"/>
              </a:ext>
            </a:extLst>
          </p:cNvPr>
          <p:cNvSpPr txBox="1">
            <a:spLocks noChangeArrowheads="1"/>
          </p:cNvSpPr>
          <p:nvPr/>
        </p:nvSpPr>
        <p:spPr bwMode="auto">
          <a:xfrm>
            <a:off x="3136900" y="1911350"/>
            <a:ext cx="696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altLang="en-US" b="1" dirty="0">
                <a:latin typeface="Alexandria" pitchFamily="2" charset="-78"/>
                <a:cs typeface="Alexandria" pitchFamily="2" charset="-78"/>
              </a:rPr>
              <a:t>عالى</a:t>
            </a:r>
            <a:endParaRPr lang="en-US" altLang="en-US" b="1"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9AC2F5FE-BAA9-4BDD-87FA-CE09EB38D97A}"/>
              </a:ext>
            </a:extLst>
          </p:cNvPr>
          <p:cNvSpPr/>
          <p:nvPr/>
        </p:nvSpPr>
        <p:spPr>
          <a:xfrm>
            <a:off x="170668" y="295421"/>
            <a:ext cx="1081357" cy="89996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pic>
        <p:nvPicPr>
          <p:cNvPr id="17" name="Graphic 21">
            <a:extLst>
              <a:ext uri="{FF2B5EF4-FFF2-40B4-BE49-F238E27FC236}">
                <a16:creationId xmlns:a16="http://schemas.microsoft.com/office/drawing/2014/main" id="{81DED597-F99D-4615-909C-AB2FBD0AF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0116" y="48208"/>
            <a:ext cx="2305141" cy="1076343"/>
          </a:xfrm>
          <a:prstGeom prst="rect">
            <a:avLst/>
          </a:prstGeom>
        </p:spPr>
      </p:pic>
      <p:sp>
        <p:nvSpPr>
          <p:cNvPr id="18" name="TextBox 17">
            <a:extLst>
              <a:ext uri="{FF2B5EF4-FFF2-40B4-BE49-F238E27FC236}">
                <a16:creationId xmlns:a16="http://schemas.microsoft.com/office/drawing/2014/main" id="{991F96D5-FE4A-4A12-90B4-7F0E6138353C}"/>
              </a:ext>
            </a:extLst>
          </p:cNvPr>
          <p:cNvSpPr txBox="1"/>
          <p:nvPr/>
        </p:nvSpPr>
        <p:spPr>
          <a:xfrm>
            <a:off x="9219544" y="6282879"/>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b="1" dirty="0">
                <a:solidFill>
                  <a:srgbClr val="0070C0"/>
                </a:solidFill>
                <a:latin typeface="Alexandria" pitchFamily="2" charset="-78"/>
                <a:cs typeface="Alexandria" pitchFamily="2" charset="-78"/>
              </a:endParaRPr>
            </a:p>
            <a:p>
              <a:pPr algn="just" rtl="1">
                <a:lnSpc>
                  <a:spcPct val="200000"/>
                </a:lnSpc>
              </a:pPr>
              <a:r>
                <a:rPr lang="ar-EG" sz="1600" b="1" dirty="0">
                  <a:solidFill>
                    <a:srgbClr val="0070C0"/>
                  </a:solidFill>
                  <a:latin typeface="Alexandria" pitchFamily="2" charset="-78"/>
                  <a:cs typeface="Alexandria" pitchFamily="2" charset="-78"/>
                </a:rPr>
                <a:t>حالة دراسية : </a:t>
              </a:r>
              <a:r>
                <a:rPr lang="ar-EG" sz="1600" b="1" dirty="0">
                  <a:solidFill>
                    <a:schemeClr val="tx1"/>
                  </a:solidFill>
                  <a:latin typeface="Alexandria" pitchFamily="2" charset="-78"/>
                  <a:cs typeface="Alexandria" pitchFamily="2" charset="-78"/>
                </a:rPr>
                <a:t>افترض أن رئيسك أبلغك بأن شركة العلاقات العامة التى تعمل بها حظيت بفرصة اجتذاب عميل جديد وهام ،وهذا يعنى أنك أنت أو زميلتك العاملة معك لابد وأن تقضوا جزءا من أجازة نهاية الاسبوع في اعداد عملكما للعرض علي العميل بحيث تكون جاهزة صباح يوم الأحد ،وبالطبع أنت وزميلتك لا ترغبان في العمل يوم السبت ،وأن المهمة   لابد من تنفيذها.</a:t>
              </a:r>
              <a:endParaRPr lang="en-US" sz="1600" b="1" dirty="0">
                <a:solidFill>
                  <a:schemeClr val="tx1"/>
                </a:solidFill>
                <a:latin typeface="Alexandria" pitchFamily="2" charset="-78"/>
                <a:cs typeface="Alexandria" pitchFamily="2" charset="-78"/>
              </a:endParaRPr>
            </a:p>
            <a:p>
              <a:pPr algn="just" rtl="1">
                <a:lnSpc>
                  <a:spcPct val="200000"/>
                </a:lnSpc>
              </a:pPr>
              <a:endParaRPr lang="en-US" sz="1000" b="1"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استراتيجيات ادارة النزاع</a:t>
                </a: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33225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1" dirty="0">
                  <a:solidFill>
                    <a:srgbClr val="0070C0"/>
                  </a:solidFill>
                  <a:latin typeface="Alexandria" pitchFamily="2" charset="-78"/>
                  <a:cs typeface="Alexandria" pitchFamily="2" charset="-78"/>
                </a:rPr>
                <a:t>1-استراتيجية التجنب </a:t>
              </a:r>
              <a:r>
                <a:rPr lang="ar-EG"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تجاهل النزاع وعدم التحدث فيه </a:t>
              </a:r>
              <a:r>
                <a:rPr lang="ar-EG" sz="1600" dirty="0">
                  <a:solidFill>
                    <a:schemeClr val="tx1"/>
                  </a:solidFill>
                  <a:latin typeface="Alexandria" pitchFamily="2" charset="-78"/>
                  <a:cs typeface="Alexandria" pitchFamily="2" charset="-78"/>
                </a:rPr>
                <a:t>.أن تقرر ببساطة أنك لن تتحدث مع زميلتك عن هذه المشكلة ،وذلك لأنك تعرف أن مثل هذه المشكلة لا يمكن حلها بسهولة ،وهى </a:t>
              </a:r>
              <a:r>
                <a:rPr lang="ar-EG" sz="1600" b="1" dirty="0">
                  <a:solidFill>
                    <a:schemeClr val="tx1"/>
                  </a:solidFill>
                  <a:latin typeface="Alexandria" pitchFamily="2" charset="-78"/>
                  <a:cs typeface="Alexandria" pitchFamily="2" charset="-78"/>
                </a:rPr>
                <a:t>استراتيجية تعكس اهتمام أقل سواء كانت لاحتياجاتك الشخصية أو لزميلتك </a:t>
              </a:r>
              <a:r>
                <a:rPr lang="ar-EG" sz="1600" dirty="0">
                  <a:solidFill>
                    <a:schemeClr val="tx1"/>
                  </a:solidFill>
                  <a:latin typeface="Alexandria" pitchFamily="2" charset="-78"/>
                  <a:cs typeface="Alexandria" pitchFamily="2" charset="-78"/>
                </a:rPr>
                <a:t>،وليس من المستغرب أن مثل هذه الاستراتيجية نادر ما يكون لها تأثر إيجابي في إدارة الخلاف.</a:t>
              </a:r>
            </a:p>
            <a:p>
              <a:pPr algn="r" rtl="1">
                <a:lnSpc>
                  <a:spcPct val="200000"/>
                </a:lnSpc>
              </a:pPr>
              <a:endParaRPr lang="ar-EG" sz="1100" dirty="0">
                <a:solidFill>
                  <a:schemeClr val="tx1"/>
                </a:solidFill>
                <a:latin typeface="Alexandria" pitchFamily="2" charset="-78"/>
                <a:cs typeface="Alexandria" pitchFamily="2" charset="-78"/>
              </a:endParaRPr>
            </a:p>
            <a:p>
              <a:pPr algn="just" rtl="1">
                <a:lnSpc>
                  <a:spcPct val="200000"/>
                </a:lnSpc>
              </a:pPr>
              <a:r>
                <a:rPr lang="ar-EG" sz="1600" b="1" dirty="0">
                  <a:solidFill>
                    <a:srgbClr val="0070C0"/>
                  </a:solidFill>
                  <a:latin typeface="Alexandria" pitchFamily="2" charset="-78"/>
                  <a:cs typeface="Alexandria" pitchFamily="2" charset="-78"/>
                </a:rPr>
                <a:t>2- استراتيجية التنازل </a:t>
              </a:r>
              <a:r>
                <a:rPr lang="ar-EG" sz="1600" dirty="0">
                  <a:solidFill>
                    <a:schemeClr val="tx1"/>
                  </a:solidFill>
                  <a:latin typeface="Alexandria" pitchFamily="2" charset="-78"/>
                  <a:cs typeface="Alexandria" pitchFamily="2" charset="-78"/>
                </a:rPr>
                <a:t>: يمكنك ببساطة أن تتطوع للعمل يوم السبت وذلك لأنك تعلم جيداً أن زميلتك أن تعمل معك في هذا   اليوم لأنك لا تستطيع أن تعمل</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بمفردك وبذلك تكون قد فرضت إرادتك. </a:t>
              </a:r>
              <a:r>
                <a:rPr lang="ar-EG" sz="1600" b="1" dirty="0">
                  <a:solidFill>
                    <a:schemeClr val="tx1"/>
                  </a:solidFill>
                  <a:latin typeface="Alexandria" pitchFamily="2" charset="-78"/>
                  <a:cs typeface="Alexandria" pitchFamily="2" charset="-78"/>
                </a:rPr>
                <a:t>(تتنازل عن حقك للطرف الآخر )</a:t>
              </a:r>
            </a:p>
            <a:p>
              <a:pPr algn="r" rtl="1">
                <a:lnSpc>
                  <a:spcPct val="200000"/>
                </a:lnSpc>
              </a:pPr>
              <a:r>
                <a:rPr lang="ar-EG" sz="1600" dirty="0">
                  <a:solidFill>
                    <a:schemeClr val="tx1"/>
                  </a:solidFill>
                  <a:latin typeface="Alexandria" pitchFamily="2" charset="-78"/>
                  <a:cs typeface="Alexandria" pitchFamily="2" charset="-78"/>
                </a:rPr>
                <a:t>	</a:t>
              </a: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20390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solidFill>
                    <a:srgbClr val="0070C0"/>
                  </a:solidFill>
                  <a:latin typeface="Alexandria" pitchFamily="2" charset="-78"/>
                  <a:cs typeface="Alexandria" pitchFamily="2" charset="-78"/>
                </a:rPr>
                <a:t>3- استراتيجية المنافسة </a:t>
              </a:r>
              <a:r>
                <a:rPr lang="ar-EG" sz="1600" dirty="0">
                  <a:solidFill>
                    <a:schemeClr val="tx1"/>
                  </a:solidFill>
                  <a:latin typeface="Alexandria" pitchFamily="2" charset="-78"/>
                  <a:cs typeface="Alexandria" pitchFamily="2" charset="-78"/>
                </a:rPr>
                <a:t>: استراتيجية تحقق لك ما تريد ،ولكنك ستضحى بزميلك.</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وتشمل توجيه الانتقادات والاتهامات.</a:t>
              </a:r>
            </a:p>
            <a:p>
              <a:pPr algn="r" rtl="1">
                <a:lnSpc>
                  <a:spcPct val="150000"/>
                </a:lnSpc>
              </a:pPr>
              <a:endParaRPr lang="ar-EG" sz="1600" dirty="0">
                <a:solidFill>
                  <a:schemeClr val="tx1"/>
                </a:solidFill>
                <a:latin typeface="Alexandria" pitchFamily="2" charset="-78"/>
                <a:cs typeface="Alexandria" pitchFamily="2" charset="-78"/>
              </a:endParaRPr>
            </a:p>
            <a:p>
              <a:pPr marR="0" lvl="0" algn="just" rtl="1">
                <a:lnSpc>
                  <a:spcPct val="200000"/>
                </a:lnSpc>
                <a:spcBef>
                  <a:spcPts val="0"/>
                </a:spcBef>
                <a:spcAft>
                  <a:spcPts val="800"/>
                </a:spcAft>
              </a:pPr>
              <a:r>
                <a:rPr lang="ar-EG" sz="1600" b="1" dirty="0">
                  <a:solidFill>
                    <a:srgbClr val="0070C0"/>
                  </a:solidFill>
                  <a:latin typeface="Alexandria" pitchFamily="2" charset="-78"/>
                  <a:cs typeface="Alexandria" pitchFamily="2" charset="-78"/>
                </a:rPr>
                <a:t>4- استراتيجية الحل الوسط </a:t>
              </a:r>
              <a:r>
                <a:rPr lang="ar-EG" sz="1600" dirty="0">
                  <a:solidFill>
                    <a:schemeClr val="tx1"/>
                  </a:solidFill>
                  <a:latin typeface="Alexandria" pitchFamily="2" charset="-78"/>
                  <a:cs typeface="Alexandria" pitchFamily="2" charset="-78"/>
                </a:rPr>
                <a:t>: تقوم علي حل وسط أن يعمل كل واحد منكما أربع ساعات يوم السبت ،وعلي الرغم من أن هذه الاستراتيجية تبدو مثالية في اوقات عديدة، إلا أنها تعني أنه سواء أنت او زميلتك لن تستطيعا تمضية إجازة نهاية الاسبوع ، حيث أنكماأنتما الإثنين سيكون لديكما عمل يوم السبت أو لفترةزمنية  قصيرة .</a:t>
              </a:r>
              <a:r>
                <a:rPr lang="ar-EG" sz="1800" dirty="0">
                  <a:effectLst/>
                  <a:latin typeface="Calibri" panose="020F0502020204030204" pitchFamily="34" charset="0"/>
                  <a:ea typeface="Calibri" panose="020F0502020204030204" pitchFamily="34" charset="0"/>
                  <a:cs typeface="Alexandria" pitchFamily="2" charset="-78"/>
                </a:rPr>
                <a:t> </a:t>
              </a:r>
              <a:r>
                <a:rPr lang="ar-EG" sz="1800" b="1" dirty="0">
                  <a:solidFill>
                    <a:schemeClr val="tx1"/>
                  </a:solidFill>
                  <a:effectLst/>
                  <a:latin typeface="Calibri" panose="020F0502020204030204" pitchFamily="34" charset="0"/>
                  <a:ea typeface="Calibri" panose="020F0502020204030204" pitchFamily="34" charset="0"/>
                  <a:cs typeface="Alexandria" pitchFamily="2" charset="-78"/>
                </a:rPr>
                <a:t>أنها تعني أن يتنازل عن جزء من حقه لحل المشكلة.</a:t>
              </a:r>
              <a:endParaRPr lang="en-US"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1800" b="1" dirty="0">
                  <a:solidFill>
                    <a:schemeClr val="tx1"/>
                  </a:solidFill>
                  <a:effectLst/>
                  <a:latin typeface="Calibri" panose="020F0502020204030204" pitchFamily="34" charset="0"/>
                  <a:ea typeface="Calibri" panose="020F0502020204030204" pitchFamily="34" charset="0"/>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88931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rgbClr val="0070C0"/>
                  </a:solidFill>
                  <a:latin typeface="Alexandria" pitchFamily="2" charset="-78"/>
                  <a:cs typeface="Alexandria" pitchFamily="2" charset="-78"/>
                </a:rPr>
                <a:t>5- استراتيجية التوافق : </a:t>
              </a:r>
              <a:r>
                <a:rPr lang="ar-EG" sz="1600" dirty="0">
                  <a:solidFill>
                    <a:schemeClr val="tx1"/>
                  </a:solidFill>
                  <a:latin typeface="Alexandria" pitchFamily="2" charset="-78"/>
                  <a:cs typeface="Alexandria" pitchFamily="2" charset="-78"/>
                </a:rPr>
                <a:t>أن تجلسا معاً ،وتتعاونا للوصول لحل مفيد لكما معا .فقد تجدا أنكما غير مرتبطين يومي الخميس مساءاً ،ومن ثم إن من خلال العمل معا يمكن أن تكتبا المقترحات دون التخلي عن إجازة نهاية الاسبوع .</a:t>
              </a:r>
              <a:r>
                <a:rPr lang="en-US" sz="1600" dirty="0">
                  <a:solidFill>
                    <a:schemeClr val="tx1"/>
                  </a:solidFill>
                  <a:latin typeface="Alexandria" pitchFamily="2" charset="-78"/>
                  <a:cs typeface="Alexandria" pitchFamily="2" charset="-78"/>
                </a:rPr>
                <a:t> </a:t>
              </a:r>
              <a:r>
                <a:rPr lang="ar-EG" sz="1600" b="1" dirty="0">
                  <a:solidFill>
                    <a:schemeClr val="tx1"/>
                  </a:solidFill>
                  <a:latin typeface="Alexandria" pitchFamily="2" charset="-78"/>
                  <a:cs typeface="Alexandria" pitchFamily="2" charset="-78"/>
                </a:rPr>
                <a:t>التوصل لحل مشترك دون أن يتنازل أحد  </a:t>
              </a:r>
              <a:r>
                <a:rPr lang="ar-EG" sz="1600" dirty="0">
                  <a:solidFill>
                    <a:schemeClr val="tx1"/>
                  </a:solidFill>
                  <a:latin typeface="Alexandria" pitchFamily="2" charset="-78"/>
                  <a:cs typeface="Alexandria" pitchFamily="2" charset="-78"/>
                </a:rPr>
                <a:t>.</a:t>
              </a:r>
            </a:p>
            <a:p>
              <a:pPr algn="r" rtl="1">
                <a:lnSpc>
                  <a:spcPct val="150000"/>
                </a:lnSpc>
              </a:pP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2367054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69FDC547-A596-4487-9EB7-55E8565B4DB3}"/>
              </a:ext>
            </a:extLst>
          </p:cNvPr>
          <p:cNvGraphicFramePr/>
          <p:nvPr>
            <p:extLst>
              <p:ext uri="{D42A27DB-BD31-4B8C-83A1-F6EECF244321}">
                <p14:modId xmlns:p14="http://schemas.microsoft.com/office/powerpoint/2010/main" val="267820692"/>
              </p:ext>
            </p:extLst>
          </p:nvPr>
        </p:nvGraphicFramePr>
        <p:xfrm>
          <a:off x="2711624" y="2348880"/>
          <a:ext cx="708044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le 4">
            <a:extLst>
              <a:ext uri="{FF2B5EF4-FFF2-40B4-BE49-F238E27FC236}">
                <a16:creationId xmlns:a16="http://schemas.microsoft.com/office/drawing/2014/main" id="{229619DA-DAF1-4EE2-A1BE-A5D67BE8FDBE}"/>
              </a:ext>
            </a:extLst>
          </p:cNvPr>
          <p:cNvSpPr/>
          <p:nvPr/>
        </p:nvSpPr>
        <p:spPr>
          <a:xfrm>
            <a:off x="2373653" y="1287878"/>
            <a:ext cx="7080447" cy="653464"/>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EG" sz="2000" b="1" dirty="0">
                <a:solidFill>
                  <a:schemeClr val="tx1"/>
                </a:solidFill>
                <a:latin typeface="Alexandria" pitchFamily="2" charset="-78"/>
                <a:cs typeface="Alexandria" pitchFamily="2" charset="-78"/>
              </a:rPr>
              <a:t>القيادة وتكنيكات إدارة الصراعات والنزاعات المؤسسية</a:t>
            </a:r>
            <a:endParaRPr lang="en-US" sz="2000" b="1" dirty="0">
              <a:solidFill>
                <a:schemeClr val="tx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27B4BAFB-F5EF-4385-ABA2-2EDAB749411F}"/>
              </a:ext>
            </a:extLst>
          </p:cNvPr>
          <p:cNvSpPr/>
          <p:nvPr/>
        </p:nvSpPr>
        <p:spPr>
          <a:xfrm>
            <a:off x="184736" y="1159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pic>
        <p:nvPicPr>
          <p:cNvPr id="7" name="Graphic 21">
            <a:extLst>
              <a:ext uri="{FF2B5EF4-FFF2-40B4-BE49-F238E27FC236}">
                <a16:creationId xmlns:a16="http://schemas.microsoft.com/office/drawing/2014/main" id="{AF535AC0-3AEB-4668-B9EF-4E33F6AEA8D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0116" y="48208"/>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rgbClr val="0070C0"/>
                  </a:solidFill>
                  <a:latin typeface="Alexandria" pitchFamily="2" charset="-78"/>
                  <a:cs typeface="Alexandria" pitchFamily="2" charset="-78"/>
                </a:rPr>
                <a:t>1- المفاوضات</a:t>
              </a:r>
              <a:r>
                <a:rPr lang="ar-EG" sz="1600" dirty="0">
                  <a:solidFill>
                    <a:schemeClr val="tx1"/>
                  </a:solidFill>
                  <a:latin typeface="Alexandria" pitchFamily="2" charset="-78"/>
                  <a:cs typeface="Alexandria" pitchFamily="2" charset="-78"/>
                </a:rPr>
                <a:t>: اسلوب للوصول إلي وفاق بين الطرفين المتنازعين.</a:t>
              </a:r>
            </a:p>
            <a:p>
              <a:pPr algn="r" rtl="1">
                <a:lnSpc>
                  <a:spcPct val="200000"/>
                </a:lnSpc>
              </a:pPr>
              <a:endParaRPr lang="ar-EG" sz="500" dirty="0">
                <a:solidFill>
                  <a:schemeClr val="tx1"/>
                </a:solidFill>
                <a:latin typeface="Alexandria" pitchFamily="2" charset="-78"/>
                <a:cs typeface="Alexandria" pitchFamily="2" charset="-78"/>
              </a:endParaRPr>
            </a:p>
            <a:p>
              <a:pPr algn="r" rtl="1">
                <a:lnSpc>
                  <a:spcPct val="200000"/>
                </a:lnSpc>
              </a:pPr>
              <a:r>
                <a:rPr lang="ar-EG" sz="1600" b="1" dirty="0">
                  <a:solidFill>
                    <a:srgbClr val="0070C0"/>
                  </a:solidFill>
                  <a:latin typeface="Alexandria" pitchFamily="2" charset="-78"/>
                  <a:cs typeface="Alexandria" pitchFamily="2" charset="-78"/>
                </a:rPr>
                <a:t>2- المساومات</a:t>
              </a:r>
              <a:r>
                <a:rPr lang="ar-EG" sz="1600" dirty="0">
                  <a:solidFill>
                    <a:schemeClr val="tx1"/>
                  </a:solidFill>
                  <a:latin typeface="Alexandria" pitchFamily="2" charset="-78"/>
                  <a:cs typeface="Alexandria" pitchFamily="2" charset="-78"/>
                </a:rPr>
                <a:t>: شكل منظم من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اشكال المفاوضات التي تركز  علي مشكلة /قضية محددة وتعتمد علي المساومات الموقفية للأطراف(المؤسسة والموردون).</a:t>
              </a:r>
            </a:p>
            <a:p>
              <a:pPr algn="r" rtl="1">
                <a:lnSpc>
                  <a:spcPct val="200000"/>
                </a:lnSpc>
              </a:pPr>
              <a:r>
                <a:rPr lang="ar-EG" sz="1600" dirty="0">
                  <a:solidFill>
                    <a:schemeClr val="tx1"/>
                  </a:solidFill>
                  <a:latin typeface="Alexandria" pitchFamily="2" charset="-78"/>
                  <a:cs typeface="Alexandria" pitchFamily="2" charset="-78"/>
                </a:rPr>
                <a:t>3- </a:t>
              </a:r>
              <a:r>
                <a:rPr lang="ar-EG" sz="1600" b="1" dirty="0">
                  <a:solidFill>
                    <a:schemeClr val="accent1"/>
                  </a:solidFill>
                  <a:latin typeface="Alexandria" pitchFamily="2" charset="-78"/>
                  <a:cs typeface="Alexandria" pitchFamily="2" charset="-78"/>
                </a:rPr>
                <a:t>الوساطة </a:t>
              </a:r>
              <a:r>
                <a:rPr lang="ar-EG" sz="1600" dirty="0">
                  <a:solidFill>
                    <a:schemeClr val="tx1"/>
                  </a:solidFill>
                  <a:latin typeface="Alexandria" pitchFamily="2" charset="-78"/>
                  <a:cs typeface="Alexandria" pitchFamily="2" charset="-78"/>
                </a:rPr>
                <a:t>: مفاوضات طرف ثالث محايد لمساعدة المتنازعين علي حل المشكلة والوصول إلي تسوية دون أخبار أ من الأطراف.</a:t>
              </a:r>
            </a:p>
            <a:p>
              <a:pPr algn="r" rtl="1">
                <a:lnSpc>
                  <a:spcPct val="200000"/>
                </a:lnSpc>
              </a:pPr>
              <a:endParaRPr lang="ar-EG" sz="300" dirty="0">
                <a:solidFill>
                  <a:schemeClr val="tx1"/>
                </a:solidFill>
                <a:latin typeface="Alexandria" pitchFamily="2" charset="-78"/>
                <a:cs typeface="Alexandria" pitchFamily="2" charset="-78"/>
              </a:endParaRPr>
            </a:p>
            <a:p>
              <a:pPr algn="r" rtl="1">
                <a:lnSpc>
                  <a:spcPct val="200000"/>
                </a:lnSpc>
              </a:pPr>
              <a:r>
                <a:rPr lang="ar-EG" sz="1600" b="1" dirty="0">
                  <a:solidFill>
                    <a:schemeClr val="accent1"/>
                  </a:solidFill>
                  <a:latin typeface="Alexandria" pitchFamily="2" charset="-78"/>
                  <a:cs typeface="Alexandria" pitchFamily="2" charset="-78"/>
                </a:rPr>
                <a:t>4- إدارة النزاع </a:t>
              </a:r>
              <a:r>
                <a:rPr lang="ar-EG" sz="1600" dirty="0">
                  <a:solidFill>
                    <a:schemeClr val="tx1"/>
                  </a:solidFill>
                  <a:latin typeface="Alexandria" pitchFamily="2" charset="-78"/>
                  <a:cs typeface="Alexandria" pitchFamily="2" charset="-78"/>
                </a:rPr>
                <a:t>: يتدخل القائد لحل النزاع ،ويحدد القواعد لذلك واجراءاته التنفيذية.</a:t>
              </a:r>
              <a:endParaRPr lang="ar-EG" sz="1050" dirty="0">
                <a:solidFill>
                  <a:schemeClr val="tx1"/>
                </a:solidFill>
                <a:latin typeface="Alexandria" pitchFamily="2" charset="-78"/>
                <a:cs typeface="Alexandria" pitchFamily="2" charset="-78"/>
              </a:endParaRPr>
            </a:p>
            <a:p>
              <a:pPr algn="r" rtl="1">
                <a:lnSpc>
                  <a:spcPct val="200000"/>
                </a:lnSpc>
              </a:pPr>
              <a:endParaRPr lang="ar-EG" sz="1600" dirty="0">
                <a:solidFill>
                  <a:schemeClr val="tx1"/>
                </a:solidFill>
                <a:latin typeface="Alexandria" pitchFamily="2" charset="-78"/>
                <a:cs typeface="Alexandria" pitchFamily="2" charset="-78"/>
              </a:endParaRPr>
            </a:p>
            <a:p>
              <a:pPr algn="r" rtl="1">
                <a:lnSpc>
                  <a:spcPct val="200000"/>
                </a:lnSpc>
              </a:pPr>
              <a:r>
                <a:rPr lang="ar-EG" sz="1600" dirty="0">
                  <a:solidFill>
                    <a:schemeClr val="tx1"/>
                  </a:solidFill>
                  <a:latin typeface="Alexandria" pitchFamily="2" charset="-78"/>
                  <a:cs typeface="Alexandria" pitchFamily="2" charset="-78"/>
                </a:rPr>
                <a:t>	</a:t>
              </a: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تكنيكات اتصالات ادارة النزاع</a:t>
                </a: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38497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1" dirty="0">
                  <a:solidFill>
                    <a:srgbClr val="0070C0"/>
                  </a:solidFill>
                  <a:latin typeface="Alexandria" pitchFamily="2" charset="-78"/>
                  <a:cs typeface="Alexandria" pitchFamily="2" charset="-78"/>
                </a:rPr>
                <a:t>6</a:t>
              </a:r>
              <a:r>
                <a:rPr lang="ar-EG" sz="1600" b="1" dirty="0">
                  <a:solidFill>
                    <a:schemeClr val="tx1"/>
                  </a:solidFill>
                  <a:latin typeface="Alexandria" pitchFamily="2" charset="-78"/>
                  <a:cs typeface="Alexandria" pitchFamily="2" charset="-78"/>
                </a:rPr>
                <a:t>- </a:t>
              </a:r>
              <a:r>
                <a:rPr lang="ar-EG" sz="1600" b="1" dirty="0">
                  <a:solidFill>
                    <a:schemeClr val="accent1"/>
                  </a:solidFill>
                  <a:latin typeface="Alexandria" pitchFamily="2" charset="-78"/>
                  <a:cs typeface="Alexandria" pitchFamily="2" charset="-78"/>
                </a:rPr>
                <a:t>5- التحكيم : </a:t>
              </a:r>
              <a:r>
                <a:rPr lang="ar-EG" sz="1600" dirty="0">
                  <a:solidFill>
                    <a:schemeClr val="tx1"/>
                  </a:solidFill>
                  <a:latin typeface="Alexandria" pitchFamily="2" charset="-78"/>
                  <a:cs typeface="Alexandria" pitchFamily="2" charset="-78"/>
                </a:rPr>
                <a:t>عندما يصل الخلاف بين الأطراف المتصارعة إلي طريق مسدود يتم اللجوء إلي محكم كطرف محايد يتخ قرار ملزم لجميع الأفراد وعليهم تنفيذه دون مراجعة (محكمة دولية- نقابة مهنية- جهة رقابية).</a:t>
              </a:r>
            </a:p>
            <a:p>
              <a:pPr algn="r" rtl="1">
                <a:lnSpc>
                  <a:spcPct val="200000"/>
                </a:lnSpc>
              </a:pPr>
              <a:endParaRPr lang="ar-EG" sz="1050" dirty="0">
                <a:solidFill>
                  <a:schemeClr val="tx1"/>
                </a:solidFill>
                <a:latin typeface="Alexandria" pitchFamily="2" charset="-78"/>
                <a:cs typeface="Alexandria" pitchFamily="2" charset="-78"/>
              </a:endParaRPr>
            </a:p>
            <a:p>
              <a:pPr algn="r" rtl="1">
                <a:lnSpc>
                  <a:spcPct val="200000"/>
                </a:lnSpc>
              </a:pPr>
              <a:r>
                <a:rPr lang="ar-EG" sz="1600" b="1" dirty="0">
                  <a:solidFill>
                    <a:schemeClr val="accent1"/>
                  </a:solidFill>
                  <a:latin typeface="Alexandria" pitchFamily="2" charset="-78"/>
                  <a:cs typeface="Alexandria" pitchFamily="2" charset="-78"/>
                </a:rPr>
                <a:t>الاتصالات التحويلية </a:t>
              </a:r>
              <a:r>
                <a:rPr lang="ar-EG" sz="1600" b="1"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تعتمد علي التفاعل   وإدارة العلاقات بين أطراف النزاع ،وإعادة تكوين الشروط والمبادئ الأساسية لإنهاء الخلافدون وضع حد زمني لذلك. </a:t>
              </a:r>
            </a:p>
            <a:p>
              <a:pPr algn="r" rtl="1">
                <a:lnSpc>
                  <a:spcPct val="200000"/>
                </a:lnSpc>
              </a:pPr>
              <a:endParaRPr lang="ar-EG" sz="1400" dirty="0">
                <a:solidFill>
                  <a:schemeClr val="tx1"/>
                </a:solidFill>
                <a:latin typeface="Alexandria" pitchFamily="2" charset="-78"/>
                <a:cs typeface="Alexandria" pitchFamily="2" charset="-78"/>
              </a:endParaRPr>
            </a:p>
            <a:p>
              <a:pPr algn="r" rtl="1">
                <a:lnSpc>
                  <a:spcPct val="200000"/>
                </a:lnSpc>
              </a:pPr>
              <a:r>
                <a:rPr lang="ar-EG" sz="1600" b="1" dirty="0">
                  <a:solidFill>
                    <a:schemeClr val="accent1"/>
                  </a:solidFill>
                  <a:latin typeface="Alexandria" pitchFamily="2" charset="-78"/>
                  <a:cs typeface="Alexandria" pitchFamily="2" charset="-78"/>
                </a:rPr>
                <a:t>7- الاتصالات التحويلية الحوارية :  </a:t>
              </a:r>
              <a:r>
                <a:rPr lang="ar-EG" sz="1600" dirty="0">
                  <a:solidFill>
                    <a:schemeClr val="tx1"/>
                  </a:solidFill>
                  <a:latin typeface="Alexandria" pitchFamily="2" charset="-78"/>
                  <a:cs typeface="Alexandria" pitchFamily="2" charset="-78"/>
                </a:rPr>
                <a:t>العمل علي تغيير منظور الطرف  الآخر ،والاهتمام باستخدام طريقة مناسبة للتعبير عن مشاعر تجاهه.</a:t>
              </a: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تكنيكات اتصالات ادارة النزاع</a:t>
                </a: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7855212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4299BA5-A159-40AE-B4E6-7B482D671C77}"/>
              </a:ext>
            </a:extLst>
          </p:cNvPr>
          <p:cNvSpPr/>
          <p:nvPr/>
        </p:nvSpPr>
        <p:spPr>
          <a:xfrm>
            <a:off x="39591" y="72433"/>
            <a:ext cx="932867" cy="8617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sp>
        <p:nvSpPr>
          <p:cNvPr id="27667" name="Rectangle 1">
            <a:extLst>
              <a:ext uri="{FF2B5EF4-FFF2-40B4-BE49-F238E27FC236}">
                <a16:creationId xmlns:a16="http://schemas.microsoft.com/office/drawing/2014/main" id="{434453EC-F7FF-4599-9F6D-6BB72B152C65}"/>
              </a:ext>
            </a:extLst>
          </p:cNvPr>
          <p:cNvSpPr>
            <a:spLocks noChangeArrowheads="1"/>
          </p:cNvSpPr>
          <p:nvPr/>
        </p:nvSpPr>
        <p:spPr bwMode="auto">
          <a:xfrm>
            <a:off x="2498243" y="30723"/>
            <a:ext cx="6752494" cy="110799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1" eaLnBrk="1" hangingPunct="1"/>
            <a:r>
              <a:rPr lang="ar-EG" altLang="en-US" sz="1600" b="1" dirty="0">
                <a:solidFill>
                  <a:srgbClr val="FF9900"/>
                </a:solidFill>
                <a:latin typeface="Alexandria" pitchFamily="2" charset="-78"/>
                <a:cs typeface="Alexandria" pitchFamily="2" charset="-78"/>
              </a:rPr>
              <a:t>القيادة و </a:t>
            </a:r>
            <a:r>
              <a:rPr lang="ar-SA" altLang="en-US" sz="1600" b="1" dirty="0">
                <a:solidFill>
                  <a:srgbClr val="FF9900"/>
                </a:solidFill>
                <a:latin typeface="Alexandria" pitchFamily="2" charset="-78"/>
                <a:cs typeface="Alexandria" pitchFamily="2" charset="-78"/>
              </a:rPr>
              <a:t>تطبيقي</a:t>
            </a:r>
            <a:r>
              <a:rPr lang="ar-EG" altLang="en-US" sz="1600" b="1" dirty="0">
                <a:solidFill>
                  <a:srgbClr val="FF9900"/>
                </a:solidFill>
                <a:latin typeface="Alexandria" pitchFamily="2" charset="-78"/>
                <a:cs typeface="Alexandria" pitchFamily="2" charset="-78"/>
              </a:rPr>
              <a:t>ات</a:t>
            </a:r>
            <a:r>
              <a:rPr lang="ar-SA" altLang="en-US" sz="1600" b="1" dirty="0">
                <a:solidFill>
                  <a:srgbClr val="FF9900"/>
                </a:solidFill>
                <a:latin typeface="Alexandria" pitchFamily="2" charset="-78"/>
                <a:cs typeface="Alexandria" pitchFamily="2" charset="-78"/>
              </a:rPr>
              <a:t> </a:t>
            </a:r>
            <a:r>
              <a:rPr lang="ar-EG" altLang="en-US" sz="1600" b="1" dirty="0">
                <a:solidFill>
                  <a:srgbClr val="FF9900"/>
                </a:solidFill>
                <a:latin typeface="Alexandria" pitchFamily="2" charset="-78"/>
                <a:cs typeface="Alexandria" pitchFamily="2" charset="-78"/>
              </a:rPr>
              <a:t>ا</a:t>
            </a:r>
            <a:r>
              <a:rPr lang="ar-SA" altLang="en-US" sz="1600" b="1" dirty="0">
                <a:solidFill>
                  <a:srgbClr val="FF9900"/>
                </a:solidFill>
                <a:latin typeface="Alexandria" pitchFamily="2" charset="-78"/>
                <a:cs typeface="Alexandria" pitchFamily="2" charset="-78"/>
              </a:rPr>
              <a:t>لإتصالات ا</a:t>
            </a:r>
            <a:r>
              <a:rPr lang="ar-EG" altLang="en-US" sz="1600" b="1" dirty="0">
                <a:solidFill>
                  <a:srgbClr val="FF9900"/>
                </a:solidFill>
                <a:latin typeface="Alexandria" pitchFamily="2" charset="-78"/>
                <a:cs typeface="Alexandria" pitchFamily="2" charset="-78"/>
              </a:rPr>
              <a:t>لتحويلية </a:t>
            </a:r>
            <a:r>
              <a:rPr lang="ar-SA" altLang="en-US" sz="1600" b="1" dirty="0">
                <a:solidFill>
                  <a:srgbClr val="FF9900"/>
                </a:solidFill>
                <a:latin typeface="Alexandria" pitchFamily="2" charset="-78"/>
                <a:cs typeface="Alexandria" pitchFamily="2" charset="-78"/>
              </a:rPr>
              <a:t>الحوارية لإدارة النزاعات المؤسسية</a:t>
            </a:r>
            <a:endParaRPr lang="en-US" altLang="en-US" sz="1600" dirty="0">
              <a:solidFill>
                <a:srgbClr val="FF9900"/>
              </a:solidFill>
              <a:latin typeface="Alexandria" pitchFamily="2" charset="-78"/>
              <a:cs typeface="Alexandria" pitchFamily="2" charset="-78"/>
            </a:endParaRPr>
          </a:p>
          <a:p>
            <a:pPr algn="ctr"/>
            <a:r>
              <a:rPr lang="en-US" altLang="en-US" sz="1600" b="1" dirty="0">
                <a:solidFill>
                  <a:srgbClr val="FF9900"/>
                </a:solidFill>
                <a:latin typeface="Alexandria" pitchFamily="2" charset="-78"/>
                <a:ea typeface="Times New Roman" panose="02020603050405020304" pitchFamily="18" charset="0"/>
                <a:cs typeface="Alexandria" pitchFamily="2" charset="-78"/>
              </a:rPr>
              <a:t>Practicing Dialogue Transformation</a:t>
            </a:r>
            <a:endParaRPr lang="en-US" altLang="en-US" sz="1600" dirty="0">
              <a:solidFill>
                <a:srgbClr val="FF9900"/>
              </a:solidFill>
              <a:latin typeface="Alexandria" pitchFamily="2" charset="-78"/>
              <a:cs typeface="Alexandria" pitchFamily="2" charset="-78"/>
            </a:endParaRPr>
          </a:p>
          <a:p>
            <a:endParaRPr lang="en-US" altLang="en-US" dirty="0"/>
          </a:p>
        </p:txBody>
      </p:sp>
      <p:graphicFrame>
        <p:nvGraphicFramePr>
          <p:cNvPr id="4" name="Table 3">
            <a:extLst>
              <a:ext uri="{FF2B5EF4-FFF2-40B4-BE49-F238E27FC236}">
                <a16:creationId xmlns:a16="http://schemas.microsoft.com/office/drawing/2014/main" id="{53ED05B6-FA2D-4171-9E43-6498F89A4078}"/>
              </a:ext>
            </a:extLst>
          </p:cNvPr>
          <p:cNvGraphicFramePr>
            <a:graphicFrameLocks noGrp="1"/>
          </p:cNvGraphicFramePr>
          <p:nvPr>
            <p:extLst>
              <p:ext uri="{D42A27DB-BD31-4B8C-83A1-F6EECF244321}">
                <p14:modId xmlns:p14="http://schemas.microsoft.com/office/powerpoint/2010/main" val="1386140715"/>
              </p:ext>
            </p:extLst>
          </p:nvPr>
        </p:nvGraphicFramePr>
        <p:xfrm>
          <a:off x="972458" y="519667"/>
          <a:ext cx="8748713" cy="6245597"/>
        </p:xfrm>
        <a:graphic>
          <a:graphicData uri="http://schemas.openxmlformats.org/drawingml/2006/table">
            <a:tbl>
              <a:tblPr rtl="1"/>
              <a:tblGrid>
                <a:gridCol w="3233507">
                  <a:extLst>
                    <a:ext uri="{9D8B030D-6E8A-4147-A177-3AD203B41FA5}">
                      <a16:colId xmlns:a16="http://schemas.microsoft.com/office/drawing/2014/main" val="20000"/>
                    </a:ext>
                  </a:extLst>
                </a:gridCol>
                <a:gridCol w="5515206">
                  <a:extLst>
                    <a:ext uri="{9D8B030D-6E8A-4147-A177-3AD203B41FA5}">
                      <a16:colId xmlns:a16="http://schemas.microsoft.com/office/drawing/2014/main" val="20001"/>
                    </a:ext>
                  </a:extLst>
                </a:gridCol>
              </a:tblGrid>
              <a:tr h="273041">
                <a:tc>
                  <a:txBody>
                    <a:bodyPr/>
                    <a:lstStyle/>
                    <a:p>
                      <a:pPr marL="0" marR="0" algn="ctr" rtl="1">
                        <a:lnSpc>
                          <a:spcPts val="1550"/>
                        </a:lnSpc>
                        <a:spcBef>
                          <a:spcPts val="0"/>
                        </a:spcBef>
                        <a:spcAft>
                          <a:spcPts val="0"/>
                        </a:spcAft>
                      </a:pPr>
                      <a:r>
                        <a:rPr lang="ar-SA" sz="1400" b="1" dirty="0">
                          <a:latin typeface="Alexandria" pitchFamily="2" charset="-78"/>
                          <a:ea typeface="Times New Roman"/>
                          <a:cs typeface="Alexandria" pitchFamily="2" charset="-78"/>
                        </a:rPr>
                        <a:t>المرحلة</a:t>
                      </a:r>
                      <a:endParaRPr lang="en-US" sz="1400" dirty="0">
                        <a:latin typeface="Alexandria" pitchFamily="2" charset="-78"/>
                        <a:ea typeface="Times New Roman"/>
                        <a:cs typeface="Alexandria" pitchFamily="2" charset="-78"/>
                      </a:endParaRPr>
                    </a:p>
                  </a:txBody>
                  <a:tcPr marL="61491" marR="61491" marT="0" marB="0">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solidFill>
                      <a:schemeClr val="accent1"/>
                    </a:solidFill>
                  </a:tcPr>
                </a:tc>
                <a:tc>
                  <a:txBody>
                    <a:bodyPr/>
                    <a:lstStyle/>
                    <a:p>
                      <a:pPr marL="0" marR="0" algn="ctr" rtl="1">
                        <a:lnSpc>
                          <a:spcPts val="1550"/>
                        </a:lnSpc>
                        <a:spcBef>
                          <a:spcPts val="0"/>
                        </a:spcBef>
                        <a:spcAft>
                          <a:spcPts val="0"/>
                        </a:spcAft>
                      </a:pPr>
                      <a:r>
                        <a:rPr lang="ar-SA" sz="1400" b="1" dirty="0">
                          <a:latin typeface="Alexandria" pitchFamily="2" charset="-78"/>
                          <a:ea typeface="Times New Roman"/>
                          <a:cs typeface="Alexandria" pitchFamily="2" charset="-78"/>
                        </a:rPr>
                        <a:t>الممارسات الاتصالية</a:t>
                      </a:r>
                      <a:endParaRPr lang="en-US" sz="1400" dirty="0">
                        <a:latin typeface="Alexandria" pitchFamily="2" charset="-78"/>
                        <a:ea typeface="Times New Roman"/>
                        <a:cs typeface="Alexandria" pitchFamily="2" charset="-78"/>
                      </a:endParaRPr>
                    </a:p>
                  </a:txBody>
                  <a:tcPr marL="61491" marR="61491" marT="0" marB="0">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1452425">
                <a:tc>
                  <a:txBody>
                    <a:bodyPr/>
                    <a:lstStyle/>
                    <a:p>
                      <a:pPr marL="0" marR="0" algn="justLow" rtl="1">
                        <a:lnSpc>
                          <a:spcPts val="1550"/>
                        </a:lnSpc>
                        <a:spcBef>
                          <a:spcPts val="0"/>
                        </a:spcBef>
                        <a:spcAft>
                          <a:spcPts val="0"/>
                        </a:spcAft>
                      </a:pPr>
                      <a:r>
                        <a:rPr lang="ar-SA" sz="1400" b="1" dirty="0">
                          <a:latin typeface="Alexandria" pitchFamily="2" charset="-78"/>
                          <a:ea typeface="Times New Roman"/>
                          <a:cs typeface="Alexandria" pitchFamily="2" charset="-78"/>
                        </a:rPr>
                        <a:t>اكتشاف الاهتمامات والمشاعر</a:t>
                      </a:r>
                      <a:endParaRPr lang="en-US" sz="1400" dirty="0">
                        <a:latin typeface="Alexandria" pitchFamily="2" charset="-78"/>
                        <a:ea typeface="Times New Roman"/>
                        <a:cs typeface="Alexandria" pitchFamily="2" charset="-78"/>
                      </a:endParaRPr>
                    </a:p>
                  </a:txBody>
                  <a:tcPr marL="61491" marR="61491" marT="0" marB="0" anchor="ctr">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tc>
                  <a:txBody>
                    <a:bodyPr/>
                    <a:lstStyle/>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استمع للآخرين بإهتمام</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تجنب مقاطعة الطرف الآخر</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ركز على فهم وجهة نظر الطرف الآخر</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ناقش افتراضاتك وأحاسيسك بصراحه</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تجنب الهجوم الشخصى</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ركز على المشكلة وليس على الطرف الآخر</a:t>
                      </a:r>
                      <a:endParaRPr lang="en-US" sz="1400" b="1" dirty="0">
                        <a:latin typeface="Alexandria" pitchFamily="2" charset="-78"/>
                        <a:ea typeface="Times New Roman"/>
                        <a:cs typeface="Alexandria" pitchFamily="2" charset="-78"/>
                      </a:endParaRPr>
                    </a:p>
                  </a:txBody>
                  <a:tcPr marL="61491" marR="61491" marT="0" marB="0">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65206">
                <a:tc>
                  <a:txBody>
                    <a:bodyPr/>
                    <a:lstStyle/>
                    <a:p>
                      <a:pPr marL="0" marR="0" algn="justLow" rtl="1">
                        <a:lnSpc>
                          <a:spcPts val="1550"/>
                        </a:lnSpc>
                        <a:spcBef>
                          <a:spcPts val="0"/>
                        </a:spcBef>
                        <a:spcAft>
                          <a:spcPts val="0"/>
                        </a:spcAft>
                      </a:pPr>
                      <a:r>
                        <a:rPr lang="ar-SA" sz="1400" b="1" dirty="0">
                          <a:latin typeface="Alexandria" pitchFamily="2" charset="-78"/>
                          <a:ea typeface="Times New Roman"/>
                          <a:cs typeface="Alexandria" pitchFamily="2" charset="-78"/>
                        </a:rPr>
                        <a:t>إعادة تشكيل وتبديل التوقعات</a:t>
                      </a:r>
                      <a:endParaRPr lang="en-US" sz="1400" dirty="0">
                        <a:latin typeface="Alexandria" pitchFamily="2" charset="-78"/>
                        <a:ea typeface="Times New Roman"/>
                        <a:cs typeface="Alexandria" pitchFamily="2" charset="-78"/>
                      </a:endParaRPr>
                    </a:p>
                  </a:txBody>
                  <a:tcPr marL="61491" marR="61491" marT="0" marB="0" anchor="ctr">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tc>
                  <a:txBody>
                    <a:bodyPr/>
                    <a:lstStyle/>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ناقش نقاط الاختلاف</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طور حلول وبدائل أخرى</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عصف ذهنى لشروط بديله</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اخلق معانى مشتركة للشروط الجديدة</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ركز على العمل وليس المناصب</a:t>
                      </a:r>
                      <a:endParaRPr lang="en-US" sz="1400" b="1" dirty="0">
                        <a:latin typeface="Alexandria" pitchFamily="2" charset="-78"/>
                        <a:ea typeface="Times New Roman"/>
                        <a:cs typeface="Alexandria" pitchFamily="2" charset="-78"/>
                      </a:endParaRPr>
                    </a:p>
                  </a:txBody>
                  <a:tcPr marL="61491" marR="61491" marT="0" marB="0">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448115">
                <a:tc>
                  <a:txBody>
                    <a:bodyPr/>
                    <a:lstStyle/>
                    <a:p>
                      <a:pPr marL="0" marR="0" algn="justLow" rtl="1">
                        <a:lnSpc>
                          <a:spcPts val="1550"/>
                        </a:lnSpc>
                        <a:spcBef>
                          <a:spcPts val="0"/>
                        </a:spcBef>
                        <a:spcAft>
                          <a:spcPts val="0"/>
                        </a:spcAft>
                      </a:pPr>
                      <a:r>
                        <a:rPr lang="ar-SA" sz="1400" b="1">
                          <a:latin typeface="Alexandria" pitchFamily="2" charset="-78"/>
                          <a:ea typeface="Times New Roman"/>
                          <a:cs typeface="Alexandria" pitchFamily="2" charset="-78"/>
                        </a:rPr>
                        <a:t>تحويل وحل الصراع</a:t>
                      </a:r>
                      <a:endParaRPr lang="en-US" sz="1400" dirty="0">
                        <a:latin typeface="Alexandria" pitchFamily="2" charset="-78"/>
                        <a:ea typeface="Times New Roman"/>
                        <a:cs typeface="Alexandria" pitchFamily="2" charset="-78"/>
                      </a:endParaRPr>
                    </a:p>
                  </a:txBody>
                  <a:tcPr marL="61491" marR="61491" marT="0" marB="0" anchor="ctr">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tc>
                  <a:txBody>
                    <a:bodyPr/>
                    <a:lstStyle/>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حاول اكتشاف المناطق المشتركة بدلا من السعى لاقناع الآخرين بما تريد</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شارك فى تحسين الاتصال مع المصادر المختلفة</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تجنب استخدام لغة الانذار</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تجنب التهديد اللفظى وغير اللفظى</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أعد تحديد مفاهيم الصراع لتقليل حجم المشكلة</a:t>
                      </a:r>
                      <a:endParaRPr lang="en-US" sz="1400" b="1" dirty="0">
                        <a:latin typeface="Alexandria" pitchFamily="2" charset="-78"/>
                        <a:ea typeface="Times New Roman"/>
                        <a:cs typeface="Alexandria" pitchFamily="2" charset="-78"/>
                      </a:endParaRPr>
                    </a:p>
                    <a:p>
                      <a:pPr marL="342900" marR="0" lvl="0" indent="-342900" algn="justLow" rtl="1">
                        <a:lnSpc>
                          <a:spcPct val="150000"/>
                        </a:lnSpc>
                        <a:spcBef>
                          <a:spcPts val="0"/>
                        </a:spcBef>
                        <a:spcAft>
                          <a:spcPts val="0"/>
                        </a:spcAft>
                        <a:buFont typeface="Symbol"/>
                        <a:buChar char=""/>
                      </a:pPr>
                      <a:r>
                        <a:rPr lang="ar-SA" sz="1400" b="1" dirty="0">
                          <a:latin typeface="Alexandria" pitchFamily="2" charset="-78"/>
                          <a:ea typeface="Times New Roman"/>
                          <a:cs typeface="Alexandria" pitchFamily="2" charset="-78"/>
                        </a:rPr>
                        <a:t>تعاون مع الطرف الآخر لتطوير حلول معقولة لكما معاً مستخدماً الشروط والكلمات الجديدة المطروحه أثناء الحوار</a:t>
                      </a:r>
                      <a:endParaRPr lang="en-US" sz="1400" b="1" dirty="0">
                        <a:latin typeface="Alexandria" pitchFamily="2" charset="-78"/>
                        <a:ea typeface="Times New Roman"/>
                        <a:cs typeface="Alexandria" pitchFamily="2" charset="-78"/>
                      </a:endParaRPr>
                    </a:p>
                  </a:txBody>
                  <a:tcPr marL="61491" marR="61491" marT="0" marB="0">
                    <a:lnL w="38100" cap="flat" cmpd="dbl" algn="ctr">
                      <a:solidFill>
                        <a:srgbClr val="000000"/>
                      </a:solidFill>
                      <a:prstDash val="solid"/>
                      <a:round/>
                      <a:headEnd type="none" w="med" len="med"/>
                      <a:tailEnd type="none" w="med" len="med"/>
                    </a:lnL>
                    <a:lnR w="38100" cap="flat" cmpd="dbl" algn="ctr">
                      <a:solidFill>
                        <a:srgbClr val="000000"/>
                      </a:solidFill>
                      <a:prstDash val="solid"/>
                      <a:round/>
                      <a:headEnd type="none" w="med" len="med"/>
                      <a:tailEnd type="none" w="med" len="med"/>
                    </a:lnR>
                    <a:lnT w="38100" cap="flat" cmpd="dbl" algn="ctr">
                      <a:solidFill>
                        <a:srgbClr val="000000"/>
                      </a:solidFill>
                      <a:prstDash val="solid"/>
                      <a:round/>
                      <a:headEnd type="none" w="med" len="med"/>
                      <a:tailEnd type="none" w="med" len="med"/>
                    </a:lnT>
                    <a:lnB w="381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5" name="Graphic 21">
            <a:extLst>
              <a:ext uri="{FF2B5EF4-FFF2-40B4-BE49-F238E27FC236}">
                <a16:creationId xmlns:a16="http://schemas.microsoft.com/office/drawing/2014/main" id="{1D4AA097-AB1A-4C10-B72E-024B7B8665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155" y="-38876"/>
            <a:ext cx="2305141" cy="1076343"/>
          </a:xfrm>
          <a:prstGeom prst="rect">
            <a:avLst/>
          </a:prstGeom>
        </p:spPr>
      </p:pic>
      <p:sp>
        <p:nvSpPr>
          <p:cNvPr id="6" name="TextBox 5">
            <a:extLst>
              <a:ext uri="{FF2B5EF4-FFF2-40B4-BE49-F238E27FC236}">
                <a16:creationId xmlns:a16="http://schemas.microsoft.com/office/drawing/2014/main" id="{A4E610DA-DE46-42E8-88A1-8333CD984730}"/>
              </a:ext>
            </a:extLst>
          </p:cNvPr>
          <p:cNvSpPr txBox="1"/>
          <p:nvPr/>
        </p:nvSpPr>
        <p:spPr>
          <a:xfrm>
            <a:off x="9747863" y="64069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2577" y="-82717"/>
              <a:ext cx="9879830" cy="6775458"/>
              <a:chOff x="1772577" y="-82717"/>
              <a:chExt cx="9879830" cy="6775458"/>
            </a:xfrm>
          </p:grpSpPr>
          <p:sp>
            <p:nvSpPr>
              <p:cNvPr id="6" name="TextBox 5"/>
              <p:cNvSpPr txBox="1"/>
              <p:nvPr/>
            </p:nvSpPr>
            <p:spPr>
              <a:xfrm>
                <a:off x="1772577" y="835278"/>
                <a:ext cx="8458200" cy="369332"/>
              </a:xfrm>
              <a:prstGeom prst="rect">
                <a:avLst/>
              </a:prstGeom>
              <a:noFill/>
            </p:spPr>
            <p:txBody>
              <a:bodyPr wrap="square" rtlCol="0">
                <a:spAutoFit/>
              </a:bodyPr>
              <a:lstStyle/>
              <a:p>
                <a:pPr algn="ctr"/>
                <a:r>
                  <a:rPr lang="ar-EG" b="1" dirty="0">
                    <a:solidFill>
                      <a:schemeClr val="accent1">
                        <a:tint val="88000"/>
                        <a:satMod val="150000"/>
                      </a:schemeClr>
                    </a:solidFill>
                    <a:latin typeface="Alexandria" pitchFamily="2" charset="-78"/>
                    <a:cs typeface="Alexandria" pitchFamily="2" charset="-78"/>
                  </a:rPr>
                  <a:t>مرحلة </a:t>
                </a:r>
                <a:r>
                  <a:rPr lang="ar-SA" b="1" dirty="0">
                    <a:solidFill>
                      <a:schemeClr val="accent1">
                        <a:tint val="88000"/>
                        <a:satMod val="150000"/>
                      </a:schemeClr>
                    </a:solidFill>
                    <a:latin typeface="Alexandria" pitchFamily="2" charset="-78"/>
                    <a:cs typeface="Alexandria" pitchFamily="2" charset="-78"/>
                  </a:rPr>
                  <a:t>اكتشاف الاهتمامات والمشاعر</a:t>
                </a:r>
                <a:endParaRPr lang="en-US"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8</a:t>
            </a:r>
          </a:p>
        </p:txBody>
      </p:sp>
      <p:sp>
        <p:nvSpPr>
          <p:cNvPr id="12" name="TextBox 11">
            <a:extLst>
              <a:ext uri="{FF2B5EF4-FFF2-40B4-BE49-F238E27FC236}">
                <a16:creationId xmlns:a16="http://schemas.microsoft.com/office/drawing/2014/main" id="{9E7A69C9-F937-469C-9389-8BA2DDDBC892}"/>
              </a:ext>
            </a:extLst>
          </p:cNvPr>
          <p:cNvSpPr txBox="1"/>
          <p:nvPr/>
        </p:nvSpPr>
        <p:spPr>
          <a:xfrm>
            <a:off x="4307114" y="2279694"/>
            <a:ext cx="6117770" cy="2614305"/>
          </a:xfrm>
          <a:prstGeom prst="rect">
            <a:avLst/>
          </a:prstGeom>
          <a:noFill/>
        </p:spPr>
        <p:txBody>
          <a:bodyPr wrap="square">
            <a:spAutoFit/>
          </a:bodyPr>
          <a:lstStyle/>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استمع للآخرين بإهتمام</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تجنب مقاطعة الطرف الآخر</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ركز على فهم وجهة نظر الطرف الآخر</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ناقش افتراضاتك وأحاسيسك بصراحه</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تجنب الهجوم الشخصى</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ركز على المشكلة وليس على الطرف الآخر</a:t>
            </a:r>
            <a:endParaRPr lang="en-US" altLang="en-US" sz="1400" b="1" dirty="0">
              <a:latin typeface="Alexandria" pitchFamily="2" charset="-78"/>
              <a:cs typeface="Alexandria" pitchFamily="2" charset="-78"/>
            </a:endParaRPr>
          </a:p>
        </p:txBody>
      </p:sp>
    </p:spTree>
    <p:extLst>
      <p:ext uri="{BB962C8B-B14F-4D97-AF65-F5344CB8AC3E}">
        <p14:creationId xmlns:p14="http://schemas.microsoft.com/office/powerpoint/2010/main" val="1554436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25386" y="-82717"/>
              <a:ext cx="9927021" cy="6775458"/>
              <a:chOff x="1725386" y="-82717"/>
              <a:chExt cx="9927021" cy="6775458"/>
            </a:xfrm>
          </p:grpSpPr>
          <p:sp>
            <p:nvSpPr>
              <p:cNvPr id="6" name="TextBox 5"/>
              <p:cNvSpPr txBox="1"/>
              <p:nvPr/>
            </p:nvSpPr>
            <p:spPr>
              <a:xfrm>
                <a:off x="1725386" y="1019070"/>
                <a:ext cx="8458200" cy="369332"/>
              </a:xfrm>
              <a:prstGeom prst="rect">
                <a:avLst/>
              </a:prstGeom>
              <a:noFill/>
            </p:spPr>
            <p:txBody>
              <a:bodyPr wrap="square" rtlCol="0">
                <a:spAutoFit/>
              </a:bodyPr>
              <a:lstStyle/>
              <a:p>
                <a:pPr algn="ctr"/>
                <a:r>
                  <a:rPr lang="ar-EG" b="1" dirty="0">
                    <a:solidFill>
                      <a:schemeClr val="accent1">
                        <a:tint val="88000"/>
                        <a:satMod val="150000"/>
                      </a:schemeClr>
                    </a:solidFill>
                    <a:latin typeface="Alexandria" pitchFamily="2" charset="-78"/>
                    <a:cs typeface="Alexandria" pitchFamily="2" charset="-78"/>
                  </a:rPr>
                  <a:t>مرحلة </a:t>
                </a:r>
                <a:r>
                  <a:rPr lang="ar-SA" b="1" dirty="0">
                    <a:solidFill>
                      <a:schemeClr val="accent1">
                        <a:tint val="88000"/>
                        <a:satMod val="150000"/>
                      </a:schemeClr>
                    </a:solidFill>
                    <a:latin typeface="Alexandria" pitchFamily="2" charset="-78"/>
                    <a:cs typeface="Alexandria" pitchFamily="2" charset="-78"/>
                  </a:rPr>
                  <a:t>إعادة تشكيل وتبديل التوقعات</a:t>
                </a:r>
                <a:endParaRPr lang="en-US" b="1" dirty="0">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717453" y="2489955"/>
            <a:ext cx="10463090" cy="2614305"/>
          </a:xfrm>
          <a:prstGeom prst="rect">
            <a:avLst/>
          </a:prstGeom>
          <a:noFill/>
        </p:spPr>
        <p:txBody>
          <a:bodyPr wrap="square">
            <a:spAutoFit/>
          </a:bodyPr>
          <a:lstStyle/>
          <a:p>
            <a:pPr marL="342900" indent="-34290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ناقش نقاط الاختلاف</a:t>
            </a:r>
            <a:endParaRPr lang="en-US" altLang="en-US" sz="1400" b="1" dirty="0">
              <a:latin typeface="Alexandria" pitchFamily="2" charset="-78"/>
              <a:cs typeface="Alexandria" pitchFamily="2" charset="-78"/>
            </a:endParaRPr>
          </a:p>
          <a:p>
            <a:pPr marL="342900" indent="-34290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طور حلول وبدائل أخرى</a:t>
            </a:r>
            <a:endParaRPr lang="en-US" altLang="en-US" sz="1400" b="1" dirty="0">
              <a:latin typeface="Alexandria" pitchFamily="2" charset="-78"/>
              <a:cs typeface="Alexandria" pitchFamily="2" charset="-78"/>
            </a:endParaRPr>
          </a:p>
          <a:p>
            <a:pPr marL="342900" indent="-34290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عصف ذهنى لشروط بديله</a:t>
            </a:r>
            <a:endParaRPr lang="en-US" altLang="en-US" sz="1400" b="1" dirty="0">
              <a:latin typeface="Alexandria" pitchFamily="2" charset="-78"/>
              <a:cs typeface="Alexandria" pitchFamily="2" charset="-78"/>
            </a:endParaRPr>
          </a:p>
          <a:p>
            <a:pPr marL="342900" indent="-34290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اخلق معانى مشتركة للشروط الجديدة</a:t>
            </a:r>
            <a:endParaRPr lang="en-US" altLang="en-US" sz="1400" b="1" dirty="0">
              <a:latin typeface="Alexandria" pitchFamily="2" charset="-78"/>
              <a:cs typeface="Alexandria" pitchFamily="2" charset="-78"/>
            </a:endParaRPr>
          </a:p>
          <a:p>
            <a:pPr marL="342900" indent="-34290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ركز على العمل وليس المناصب</a:t>
            </a:r>
            <a:endParaRPr lang="en-US" altLang="en-US" sz="1400" b="1" dirty="0">
              <a:latin typeface="Alexandria" pitchFamily="2" charset="-78"/>
              <a:cs typeface="Alexandria" pitchFamily="2" charset="-78"/>
            </a:endParaRPr>
          </a:p>
          <a:p>
            <a:pPr marL="285750" marR="0" indent="-285750" algn="just" rtl="1">
              <a:lnSpc>
                <a:spcPct val="200000"/>
              </a:lnSpc>
              <a:spcBef>
                <a:spcPts val="0"/>
              </a:spcBef>
              <a:spcAft>
                <a:spcPts val="0"/>
              </a:spcAft>
              <a:buFont typeface="Arial" panose="020B0604020202020204" pitchFamily="34" charset="0"/>
              <a:buChar char="•"/>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69332"/>
              </a:xfrm>
              <a:prstGeom prst="rect">
                <a:avLst/>
              </a:prstGeom>
              <a:noFill/>
            </p:spPr>
            <p:txBody>
              <a:bodyPr wrap="square" rtlCol="0">
                <a:spAutoFit/>
              </a:bodyPr>
              <a:lstStyle/>
              <a:p>
                <a:pPr algn="ctr"/>
                <a:r>
                  <a:rPr lang="ar-EG" b="1" dirty="0">
                    <a:solidFill>
                      <a:schemeClr val="accent1">
                        <a:tint val="88000"/>
                        <a:satMod val="150000"/>
                      </a:schemeClr>
                    </a:solidFill>
                    <a:latin typeface="Alexandria" pitchFamily="2" charset="-78"/>
                    <a:cs typeface="Alexandria" pitchFamily="2" charset="-78"/>
                  </a:rPr>
                  <a:t>مرحلة </a:t>
                </a:r>
                <a:r>
                  <a:rPr lang="ar-SA" b="1" dirty="0">
                    <a:solidFill>
                      <a:schemeClr val="accent1">
                        <a:tint val="88000"/>
                        <a:satMod val="150000"/>
                      </a:schemeClr>
                    </a:solidFill>
                    <a:latin typeface="Alexandria" pitchFamily="2" charset="-78"/>
                    <a:cs typeface="Alexandria" pitchFamily="2" charset="-78"/>
                  </a:rPr>
                  <a:t>تحويل وحل الصراع</a:t>
                </a:r>
                <a:endParaRPr lang="en-US" b="1" dirty="0">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2" name="TextBox 11">
            <a:extLst>
              <a:ext uri="{FF2B5EF4-FFF2-40B4-BE49-F238E27FC236}">
                <a16:creationId xmlns:a16="http://schemas.microsoft.com/office/drawing/2014/main" id="{95731CEB-A499-46FD-BE87-0C4CE6C08FA2}"/>
              </a:ext>
            </a:extLst>
          </p:cNvPr>
          <p:cNvSpPr txBox="1"/>
          <p:nvPr/>
        </p:nvSpPr>
        <p:spPr>
          <a:xfrm>
            <a:off x="2560320" y="2112166"/>
            <a:ext cx="8082278" cy="3045193"/>
          </a:xfrm>
          <a:prstGeom prst="rect">
            <a:avLst/>
          </a:prstGeom>
          <a:noFill/>
        </p:spPr>
        <p:txBody>
          <a:bodyPr wrap="square">
            <a:spAutoFit/>
          </a:bodyPr>
          <a:lstStyle/>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حاول اكتشاف المناطق المشتركة بدلا من السعى لاقناع الآخرين</a:t>
            </a:r>
            <a:r>
              <a:rPr lang="en-US" altLang="en-US" sz="1400" b="1" dirty="0">
                <a:latin typeface="Alexandria" pitchFamily="2" charset="-78"/>
                <a:cs typeface="Alexandria" pitchFamily="2" charset="-78"/>
              </a:rPr>
              <a:t> </a:t>
            </a:r>
            <a:r>
              <a:rPr lang="ar-SA" altLang="en-US" sz="1400" b="1" dirty="0">
                <a:latin typeface="Alexandria" pitchFamily="2" charset="-78"/>
                <a:cs typeface="Alexandria" pitchFamily="2" charset="-78"/>
              </a:rPr>
              <a:t>بما تريد</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شارك فى تحسين الاتصال مع المصادر المختلفة</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تجنب استخدام لغة الانذار</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تجنب التهديد اللفظى وغير اللفظى</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أعد تحديد مفاهيم الصراع لتقليل حجم المشكلة</a:t>
            </a:r>
            <a:endParaRPr lang="en-US" altLang="en-US" sz="1400" b="1" dirty="0">
              <a:latin typeface="Alexandria" pitchFamily="2" charset="-78"/>
              <a:cs typeface="Alexandria" pitchFamily="2" charset="-78"/>
            </a:endParaRPr>
          </a:p>
          <a:p>
            <a:pPr marL="285750" indent="-285750" algn="r" rtl="1" eaLnBrk="1" hangingPunct="1">
              <a:lnSpc>
                <a:spcPct val="200000"/>
              </a:lnSpc>
              <a:buFont typeface="Arial" panose="020B0604020202020204" pitchFamily="34" charset="0"/>
              <a:buChar char="•"/>
            </a:pPr>
            <a:r>
              <a:rPr lang="ar-SA" altLang="en-US" sz="1400" b="1" dirty="0">
                <a:latin typeface="Alexandria" pitchFamily="2" charset="-78"/>
                <a:cs typeface="Alexandria" pitchFamily="2" charset="-78"/>
              </a:rPr>
              <a:t>تعاون مع الطرف الآخر لتطوير حلول معقولة لكما معاً مستخدماً الشروط والكلمات الجديدة المطروحه أثناء الحوار</a:t>
            </a:r>
            <a:endParaRPr lang="en-US" altLang="en-US" sz="1400" b="1" dirty="0">
              <a:latin typeface="Alexandria" pitchFamily="2" charset="-78"/>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4" name="TextBox 13">
            <a:extLst>
              <a:ext uri="{FF2B5EF4-FFF2-40B4-BE49-F238E27FC236}">
                <a16:creationId xmlns:a16="http://schemas.microsoft.com/office/drawing/2014/main" id="{FEAC6CA2-FB51-4A28-9BD2-1AA1E6CA2694}"/>
              </a:ext>
            </a:extLst>
          </p:cNvPr>
          <p:cNvSpPr txBox="1"/>
          <p:nvPr/>
        </p:nvSpPr>
        <p:spPr>
          <a:xfrm>
            <a:off x="831850" y="2391509"/>
            <a:ext cx="10042475" cy="3325782"/>
          </a:xfrm>
          <a:prstGeom prst="rect">
            <a:avLst/>
          </a:prstGeom>
          <a:noFill/>
        </p:spPr>
        <p:txBody>
          <a:bodyPr wrap="square">
            <a:spAutoFit/>
          </a:bodyPr>
          <a:lstStyle/>
          <a:p>
            <a:pPr algn="ctr" rtl="1">
              <a:lnSpc>
                <a:spcPct val="200000"/>
              </a:lnSpc>
            </a:pPr>
            <a:r>
              <a:rPr lang="ar-EG" sz="2000" b="1" dirty="0">
                <a:solidFill>
                  <a:schemeClr val="accent2"/>
                </a:solidFill>
                <a:latin typeface="Alexandria" pitchFamily="2" charset="-78"/>
                <a:cs typeface="Alexandria" pitchFamily="2" charset="-78"/>
              </a:rPr>
              <a:t>ورشة عمل:</a:t>
            </a:r>
          </a:p>
          <a:p>
            <a:pPr algn="ctr" rtl="1">
              <a:lnSpc>
                <a:spcPct val="200000"/>
              </a:lnSpc>
            </a:pPr>
            <a:r>
              <a:rPr lang="ar-EG" sz="2000" b="1" dirty="0">
                <a:solidFill>
                  <a:schemeClr val="accent2"/>
                </a:solidFill>
                <a:latin typeface="Alexandria" pitchFamily="2" charset="-78"/>
                <a:cs typeface="Alexandria" pitchFamily="2" charset="-78"/>
              </a:rPr>
              <a:t>دور القيادة في </a:t>
            </a:r>
          </a:p>
          <a:p>
            <a:pPr algn="ctr" rtl="1">
              <a:lnSpc>
                <a:spcPct val="200000"/>
              </a:lnSpc>
            </a:pPr>
            <a:endParaRPr lang="ar-EG" sz="1050" b="1" dirty="0">
              <a:solidFill>
                <a:schemeClr val="accent2"/>
              </a:solidFill>
              <a:latin typeface="Alexandria" pitchFamily="2" charset="-78"/>
              <a:cs typeface="Alexandria" pitchFamily="2" charset="-78"/>
            </a:endParaRPr>
          </a:p>
          <a:p>
            <a:pPr marL="514350" indent="-514350" algn="ctr" rtl="1">
              <a:lnSpc>
                <a:spcPct val="200000"/>
              </a:lnSpc>
              <a:buFont typeface="+mj-lt"/>
              <a:buAutoNum type="arabicPeriod"/>
            </a:pPr>
            <a:r>
              <a:rPr lang="ar-EG" b="1" dirty="0">
                <a:solidFill>
                  <a:schemeClr val="accent1"/>
                </a:solidFill>
                <a:latin typeface="Alexandria" pitchFamily="2" charset="-78"/>
                <a:cs typeface="Alexandria" pitchFamily="2" charset="-78"/>
              </a:rPr>
              <a:t>إدارة النزاع بين المؤسسات</a:t>
            </a:r>
          </a:p>
          <a:p>
            <a:pPr marL="514350" indent="-514350" algn="ctr" rtl="1">
              <a:lnSpc>
                <a:spcPct val="200000"/>
              </a:lnSpc>
              <a:buFont typeface="+mj-lt"/>
              <a:buAutoNum type="arabicPeriod"/>
            </a:pPr>
            <a:r>
              <a:rPr lang="ar-EG" b="1" dirty="0">
                <a:solidFill>
                  <a:schemeClr val="accent1"/>
                </a:solidFill>
                <a:latin typeface="Alexandria" pitchFamily="2" charset="-78"/>
                <a:cs typeface="Alexandria" pitchFamily="2" charset="-78"/>
              </a:rPr>
              <a:t>إدارة النزاع بين الأفراد في فرق العمل</a:t>
            </a:r>
          </a:p>
          <a:p>
            <a:pPr algn="ctr" rtl="1">
              <a:lnSpc>
                <a:spcPct val="200000"/>
              </a:lnSpc>
            </a:pPr>
            <a:endParaRPr lang="en-US" sz="2000" b="1"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17861576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1600" dirty="0">
                  <a:solidFill>
                    <a:schemeClr val="accent1"/>
                  </a:solidFill>
                  <a:latin typeface="Alexandria" pitchFamily="2" charset="-78"/>
                  <a:cs typeface="Alexandria" pitchFamily="2" charset="-78"/>
                </a:rPr>
                <a:t>النزاع مستمر بين شركة جنرال الكتريك الأمريكية ،و الوكالة الاتحادية لحماية البيئة:</a:t>
              </a:r>
            </a:p>
            <a:p>
              <a:pPr algn="ct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defRPr/>
              </a:pPr>
              <a:r>
                <a:rPr lang="ar-EG" sz="1600" b="1" dirty="0">
                  <a:solidFill>
                    <a:schemeClr val="tx1"/>
                  </a:solidFill>
                  <a:latin typeface="Alexandria" pitchFamily="2" charset="-78"/>
                  <a:ea typeface="Majalla UI"/>
                  <a:cs typeface="Alexandria" pitchFamily="2" charset="-78"/>
                </a:rPr>
                <a:t>تطلق شركة جنرال الكتريل فى نهر (هدسون) مادة ثنائى الفينيل متعدد الكلور لمدة 30 عاما ،وقد أنذرت ولاية نيويورك الشركة وامرتها بالتوقف عن ذلك منذ عام 1977 ،وفى ديسمبر من عام </a:t>
              </a:r>
              <a:r>
                <a:rPr lang="en-US" sz="1600" b="1" dirty="0">
                  <a:solidFill>
                    <a:schemeClr val="tx1"/>
                  </a:solidFill>
                  <a:latin typeface="Alexandria" pitchFamily="2" charset="-78"/>
                  <a:ea typeface="Majalla UI"/>
                  <a:cs typeface="Alexandria" pitchFamily="2" charset="-78"/>
                </a:rPr>
                <a:t>2000</a:t>
              </a:r>
              <a:r>
                <a:rPr lang="ar-EG" sz="1600" b="1" dirty="0">
                  <a:solidFill>
                    <a:schemeClr val="tx1"/>
                  </a:solidFill>
                  <a:latin typeface="Alexandria" pitchFamily="2" charset="-78"/>
                  <a:ea typeface="Majalla UI"/>
                  <a:cs typeface="Alexandria" pitchFamily="2" charset="-78"/>
                </a:rPr>
                <a:t> امرت وكالة حماية البيئة جنرال الكتريك  بجرف الوحل من اجزاء معينة من النهر لازالة الملوثات , و قد إدعت الشركة ان النهر قد نظف بنفسة  بشكل فعال و ان التجريف من شأنة ان يجلب الملوثات الى المياة السطحية ويخلق مشكلة اكبر  من شأنها أن تكلف جنرال الكتريك </a:t>
              </a:r>
              <a:r>
                <a:rPr lang="en-US" sz="1600" b="1" dirty="0">
                  <a:solidFill>
                    <a:schemeClr val="tx1"/>
                  </a:solidFill>
                  <a:latin typeface="Alexandria" pitchFamily="2" charset="-78"/>
                  <a:ea typeface="Majalla UI"/>
                  <a:cs typeface="Alexandria" pitchFamily="2" charset="-78"/>
                </a:rPr>
                <a:t>460</a:t>
              </a:r>
              <a:r>
                <a:rPr lang="ar-EG" sz="1600" b="1" dirty="0">
                  <a:solidFill>
                    <a:schemeClr val="tx1"/>
                  </a:solidFill>
                  <a:latin typeface="Alexandria" pitchFamily="2" charset="-78"/>
                  <a:ea typeface="Majalla UI"/>
                  <a:cs typeface="Alexandria" pitchFamily="2" charset="-78"/>
                </a:rPr>
                <a:t> مليون دولار لإنهائة. </a:t>
              </a:r>
            </a:p>
            <a:p>
              <a:pPr algn="justLow" rtl="1">
                <a:lnSpc>
                  <a:spcPct val="150000"/>
                </a:lnSpc>
                <a:defRPr/>
              </a:pPr>
              <a:endParaRPr lang="ar-EG" sz="1600" b="1" dirty="0">
                <a:solidFill>
                  <a:schemeClr val="tx1"/>
                </a:solidFill>
                <a:latin typeface="Alexandria" pitchFamily="2" charset="-78"/>
                <a:ea typeface="Majalla UI"/>
                <a:cs typeface="Alexandria" pitchFamily="2" charset="-78"/>
              </a:endParaRPr>
            </a:p>
            <a:p>
              <a:pPr algn="justLow" rtl="1">
                <a:lnSpc>
                  <a:spcPct val="150000"/>
                </a:lnSpc>
                <a:buFont typeface="Wingdings 2" pitchFamily="18" charset="2"/>
                <a:buNone/>
                <a:defRPr/>
              </a:pPr>
              <a:r>
                <a:rPr lang="ar-EG" sz="1600" b="1" dirty="0">
                  <a:solidFill>
                    <a:schemeClr val="tx1"/>
                  </a:solidFill>
                  <a:latin typeface="Alexandria" pitchFamily="2" charset="-78"/>
                  <a:ea typeface="Majalla UI"/>
                  <a:cs typeface="Alexandria" pitchFamily="2" charset="-78"/>
                </a:rPr>
                <a:t>وحتى الان قد انفقت الشركة الملايين فى الدعاية و الاعلان لمحاربة اوامر وكالة حماية البيئة . و قد حذر قسم الصحة فى الدولة من تناول الاسماك التى يتم صيدها من النهر لان الكلور لازال يلوث المياة .</a:t>
              </a:r>
              <a:endParaRPr lang="en-US" sz="1600" b="1" dirty="0">
                <a:solidFill>
                  <a:schemeClr val="tx1"/>
                </a:solidFill>
                <a:latin typeface="Alexandria" pitchFamily="2" charset="-78"/>
                <a:cs typeface="Alexandria" pitchFamily="2" charset="-78"/>
              </a:endParaRPr>
            </a:p>
            <a:p>
              <a:pPr algn="ctr" rtl="1">
                <a:lnSpc>
                  <a:spcPct val="150000"/>
                </a:lnSpc>
              </a:pPr>
              <a:r>
                <a:rPr lang="ar-EG" sz="1600" dirty="0">
                  <a:solidFill>
                    <a:schemeClr val="tx1"/>
                  </a:solidFill>
                  <a:latin typeface="Alexandria" pitchFamily="2" charset="-78"/>
                  <a:cs typeface="Alexandria" pitchFamily="2" charset="-78"/>
                </a:rPr>
                <a:t>	</a:t>
              </a:r>
              <a:endParaRPr lang="en-US" sz="16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1- موقف نزاع بين مؤسستين</a:t>
                </a:r>
                <a:endParaRPr lang="en-US" b="1" dirty="0">
                  <a:solidFill>
                    <a:schemeClr val="accent1"/>
                  </a:solidFill>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5526720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200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rtl="1"/>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1" name="TextBox 10">
            <a:extLst>
              <a:ext uri="{FF2B5EF4-FFF2-40B4-BE49-F238E27FC236}">
                <a16:creationId xmlns:a16="http://schemas.microsoft.com/office/drawing/2014/main" id="{42FA9C5A-E8B1-4CD6-A262-A7A0B535E3AA}"/>
              </a:ext>
            </a:extLst>
          </p:cNvPr>
          <p:cNvSpPr txBox="1"/>
          <p:nvPr/>
        </p:nvSpPr>
        <p:spPr>
          <a:xfrm>
            <a:off x="2236307" y="1997001"/>
            <a:ext cx="8785730" cy="3466975"/>
          </a:xfrm>
          <a:prstGeom prst="rect">
            <a:avLst/>
          </a:prstGeom>
          <a:noFill/>
        </p:spPr>
        <p:txBody>
          <a:bodyPr wrap="square">
            <a:spAutoFit/>
          </a:bodyPr>
          <a:lstStyle/>
          <a:p>
            <a:pPr algn="justLow" rtl="1">
              <a:lnSpc>
                <a:spcPct val="200000"/>
              </a:lnSpc>
              <a:defRPr/>
            </a:pPr>
            <a:r>
              <a:rPr lang="ar-EG" sz="1600" b="1" dirty="0">
                <a:latin typeface="Alexandria" pitchFamily="2" charset="-78"/>
                <a:ea typeface="Majalla UI"/>
                <a:cs typeface="Alexandria" pitchFamily="2" charset="-78"/>
              </a:rPr>
              <a:t>المطلوب القيام بعمل بحث فى النزاع الدائم بين جنرال الكتريك و وكالة حماية البيئة . </a:t>
            </a:r>
          </a:p>
          <a:p>
            <a:pPr algn="justLow" rtl="1">
              <a:lnSpc>
                <a:spcPct val="200000"/>
              </a:lnSpc>
              <a:defRPr/>
            </a:pPr>
            <a:r>
              <a:rPr lang="ar-EG" sz="1600" b="1" dirty="0">
                <a:latin typeface="Alexandria" pitchFamily="2" charset="-78"/>
                <a:ea typeface="Majalla UI"/>
                <a:cs typeface="Alexandria" pitchFamily="2" charset="-78"/>
              </a:rPr>
              <a:t> قم بتقسيم زملائك الى مجموعات </a:t>
            </a:r>
          </a:p>
          <a:p>
            <a:pPr algn="justLow" rtl="1">
              <a:lnSpc>
                <a:spcPct val="200000"/>
              </a:lnSpc>
              <a:defRPr/>
            </a:pPr>
            <a:r>
              <a:rPr lang="ar-EG" sz="1600" b="1" dirty="0">
                <a:latin typeface="Alexandria" pitchFamily="2" charset="-78"/>
                <a:ea typeface="Majalla UI"/>
                <a:cs typeface="Alexandria" pitchFamily="2" charset="-78"/>
              </a:rPr>
              <a:t>ناقش ماهية مصالح كل طرف من اطراف الصراع ؟ </a:t>
            </a:r>
          </a:p>
          <a:p>
            <a:pPr algn="justLow" rtl="1">
              <a:lnSpc>
                <a:spcPct val="200000"/>
              </a:lnSpc>
              <a:defRPr/>
            </a:pPr>
            <a:r>
              <a:rPr lang="ar-EG" sz="1600" b="1" dirty="0">
                <a:latin typeface="Alexandria" pitchFamily="2" charset="-78"/>
                <a:ea typeface="Majalla UI"/>
                <a:cs typeface="Alexandria" pitchFamily="2" charset="-78"/>
              </a:rPr>
              <a:t>ماهية المصالح المحتملة لاشخاص آخــرين </a:t>
            </a:r>
          </a:p>
          <a:p>
            <a:pPr algn="justLow" rtl="1">
              <a:lnSpc>
                <a:spcPct val="200000"/>
              </a:lnSpc>
              <a:defRPr/>
            </a:pPr>
            <a:r>
              <a:rPr lang="ar-EG" sz="1600" b="1" dirty="0">
                <a:latin typeface="Alexandria" pitchFamily="2" charset="-78"/>
                <a:ea typeface="Majalla UI"/>
                <a:cs typeface="Alexandria" pitchFamily="2" charset="-78"/>
              </a:rPr>
              <a:t>بما فى ذلك المواطنين الذين كانوا يعيشون </a:t>
            </a:r>
          </a:p>
          <a:p>
            <a:pPr algn="justLow" rtl="1">
              <a:lnSpc>
                <a:spcPct val="200000"/>
              </a:lnSpc>
              <a:buFont typeface="Wingdings 2" pitchFamily="18" charset="2"/>
              <a:buNone/>
              <a:defRPr/>
            </a:pPr>
            <a:r>
              <a:rPr lang="ar-EG" sz="1600" b="1" dirty="0">
                <a:latin typeface="Alexandria" pitchFamily="2" charset="-78"/>
                <a:ea typeface="Majalla UI"/>
                <a:cs typeface="Alexandria" pitchFamily="2" charset="-78"/>
              </a:rPr>
              <a:t>  أو يعملون بجانبه ،أو يتناولون مأكولاته البحرية؟</a:t>
            </a:r>
          </a:p>
          <a:p>
            <a:pPr algn="justLow" rtl="1">
              <a:lnSpc>
                <a:spcPct val="200000"/>
              </a:lnSpc>
              <a:defRPr/>
            </a:pPr>
            <a:r>
              <a:rPr lang="ar-EG" sz="1600" b="1" dirty="0">
                <a:latin typeface="Alexandria" pitchFamily="2" charset="-78"/>
                <a:ea typeface="Majalla UI"/>
                <a:cs typeface="Alexandria" pitchFamily="2" charset="-78"/>
              </a:rPr>
              <a:t>ناقش استنتاجك مع بقية الزملاء.</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3838552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101559"/>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58819" y="7715"/>
              <a:ext cx="9632820" cy="6654882"/>
              <a:chOff x="1858819" y="7715"/>
              <a:chExt cx="9632820" cy="6654882"/>
            </a:xfrm>
          </p:grpSpPr>
          <p:sp>
            <p:nvSpPr>
              <p:cNvPr id="6" name="TextBox 5"/>
              <p:cNvSpPr txBox="1"/>
              <p:nvPr/>
            </p:nvSpPr>
            <p:spPr>
              <a:xfrm>
                <a:off x="1858819" y="1232668"/>
                <a:ext cx="8631100" cy="584775"/>
              </a:xfrm>
              <a:prstGeom prst="rect">
                <a:avLst/>
              </a:prstGeom>
              <a:noFill/>
            </p:spPr>
            <p:txBody>
              <a:bodyPr wrap="square" rtlCol="0">
                <a:spAutoFit/>
              </a:bodyPr>
              <a:lstStyle/>
              <a:p>
                <a:pPr algn="ctr" rtl="1"/>
                <a:r>
                  <a:rPr lang="ar-EG" sz="1600" b="1" dirty="0">
                    <a:solidFill>
                      <a:schemeClr val="accent1"/>
                    </a:solidFill>
                    <a:latin typeface="Alexandria" pitchFamily="2" charset="-78"/>
                    <a:cs typeface="Alexandria" pitchFamily="2" charset="-78"/>
                  </a:rPr>
                  <a:t>(2) موقف نزاع مؤسسي  في فريق عمل</a:t>
                </a:r>
                <a:endParaRPr lang="en-US" sz="1600" b="1" dirty="0">
                  <a:solidFill>
                    <a:schemeClr val="accent1"/>
                  </a:solidFill>
                  <a:latin typeface="Alexandria" pitchFamily="2" charset="-78"/>
                  <a:cs typeface="Alexandria" pitchFamily="2" charset="-78"/>
                </a:endParaRPr>
              </a:p>
              <a:p>
                <a:pPr algn="ctr" rtl="1"/>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93489" y="2127348"/>
            <a:ext cx="10000931" cy="4210896"/>
          </a:xfrm>
          <a:prstGeom prst="rect">
            <a:avLst/>
          </a:prstGeom>
        </p:spPr>
        <p:txBody>
          <a:bodyPr wrap="square">
            <a:spAutoFit/>
          </a:bodyPr>
          <a:lstStyle/>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 محمد) و ( هالة)  مهندسان مدنيان ،يعتقد ( أحمد) ان ( هالة) قد تولت  الدور القيادى فى المشروع بسبب قرابتها للمدير . لذا واجهه لمعرفة السبب وراء اختيار ها</a:t>
            </a:r>
          </a:p>
          <a:p>
            <a:pPr marL="274320" indent="-274320" algn="justLow" rtl="1" fontAlgn="auto">
              <a:lnSpc>
                <a:spcPct val="150000"/>
              </a:lnSpc>
              <a:spcAft>
                <a:spcPts val="0"/>
              </a:spcAft>
              <a:buClr>
                <a:schemeClr val="accent3"/>
              </a:buClr>
              <a:buFont typeface="Wingdings 2"/>
              <a:buChar char=""/>
              <a:defRPr/>
            </a:pPr>
            <a:endParaRPr lang="ar-EG" sz="1200" b="1" dirty="0">
              <a:latin typeface="Alexandria" pitchFamily="2" charset="-78"/>
              <a:cs typeface="Alexandria" pitchFamily="2" charset="-78"/>
            </a:endParaRPr>
          </a:p>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اوضح المسئول  له ان السبب وراء اختيار زميلته انها قد اظهرت مهارات متفوقة فى القيادة من خلال مشاريع اخرى كما ان لديها القدرة على تحفيز الاشخاص . </a:t>
            </a:r>
          </a:p>
          <a:p>
            <a:pPr marL="274320" indent="-274320" algn="justLow" rtl="1" fontAlgn="auto">
              <a:lnSpc>
                <a:spcPct val="150000"/>
              </a:lnSpc>
              <a:spcAft>
                <a:spcPts val="0"/>
              </a:spcAft>
              <a:buClr>
                <a:schemeClr val="accent3"/>
              </a:buClr>
              <a:buFont typeface="Wingdings 2"/>
              <a:buChar char=""/>
              <a:defRPr/>
            </a:pPr>
            <a:endParaRPr lang="ar-EG" sz="1400" b="1" dirty="0">
              <a:latin typeface="Alexandria" pitchFamily="2" charset="-78"/>
              <a:cs typeface="Alexandria" pitchFamily="2" charset="-78"/>
            </a:endParaRPr>
          </a:p>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اعترض ( أحمد)على ذلك لأنة يرى أنه الاحق بالدور القيادى لأقدميته الوظيفية ، ولكونة اكثر تاهيلا و اكثر خبرة عنها.</a:t>
            </a:r>
          </a:p>
          <a:p>
            <a:pPr marL="274320" indent="-274320" algn="justLow" rtl="1" fontAlgn="auto">
              <a:lnSpc>
                <a:spcPct val="150000"/>
              </a:lnSpc>
              <a:spcAft>
                <a:spcPts val="0"/>
              </a:spcAft>
              <a:buClr>
                <a:schemeClr val="accent3"/>
              </a:buClr>
              <a:buFont typeface="Wingdings 2"/>
              <a:buChar char=""/>
              <a:defRPr/>
            </a:pPr>
            <a:endParaRPr lang="ar-EG" sz="1400" b="1" dirty="0">
              <a:latin typeface="Alexandria" pitchFamily="2" charset="-78"/>
              <a:cs typeface="Alexandria" pitchFamily="2" charset="-78"/>
            </a:endParaRPr>
          </a:p>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أحمد غير راض عن المكانة الذى وضعها فيها رئيسة وقرر ان يثبت لرئيسة انة خاطىء فى تدعيم ( هالة )فى كل فرصة عند اجتماع المجموعة ،لأنة عندما يظهر عدم كفاءتها  لن يكون لرئيسه خيار اخر ليتنازل و يقر بانها كانت الاختيار الخاطىء كقائدة للمشروع . </a:t>
            </a:r>
          </a:p>
          <a:p>
            <a:pPr marL="274320" indent="-274320" algn="justLow" rtl="1" fontAlgn="auto">
              <a:lnSpc>
                <a:spcPct val="150000"/>
              </a:lnSpc>
              <a:spcAft>
                <a:spcPts val="0"/>
              </a:spcAft>
              <a:buClr>
                <a:schemeClr val="accent3"/>
              </a:buClr>
              <a:buFont typeface="Wingdings 2"/>
              <a:buChar char=""/>
              <a:defRPr/>
            </a:pPr>
            <a:endParaRPr lang="ar-EG" sz="1400" b="1" dirty="0">
              <a:latin typeface="Alexandria" pitchFamily="2" charset="-78"/>
              <a:cs typeface="Alexandria" pitchFamily="2" charset="-78"/>
            </a:endParaRPr>
          </a:p>
          <a:p>
            <a:pPr marL="274320" marR="0" algn="justLow" rtl="1">
              <a:lnSpc>
                <a:spcPct val="150000"/>
              </a:lnSpc>
              <a:spcBef>
                <a:spcPts val="0"/>
              </a:spcBef>
              <a:spcAft>
                <a:spcPts val="1000"/>
              </a:spcAft>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101559"/>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58819" y="7715"/>
              <a:ext cx="9632820" cy="6654882"/>
              <a:chOff x="1858819" y="7715"/>
              <a:chExt cx="9632820" cy="6654882"/>
            </a:xfrm>
          </p:grpSpPr>
          <p:sp>
            <p:nvSpPr>
              <p:cNvPr id="6" name="TextBox 5"/>
              <p:cNvSpPr txBox="1"/>
              <p:nvPr/>
            </p:nvSpPr>
            <p:spPr>
              <a:xfrm>
                <a:off x="1858819" y="1232668"/>
                <a:ext cx="8631100" cy="584775"/>
              </a:xfrm>
              <a:prstGeom prst="rect">
                <a:avLst/>
              </a:prstGeom>
              <a:noFill/>
            </p:spPr>
            <p:txBody>
              <a:bodyPr wrap="square" rtlCol="0">
                <a:spAutoFit/>
              </a:bodyPr>
              <a:lstStyle/>
              <a:p>
                <a:pPr algn="ctr" rtl="1"/>
                <a:r>
                  <a:rPr lang="ar-EG" sz="1600" b="1" dirty="0">
                    <a:solidFill>
                      <a:schemeClr val="accent1"/>
                    </a:solidFill>
                    <a:latin typeface="Alexandria" pitchFamily="2" charset="-78"/>
                    <a:cs typeface="Alexandria" pitchFamily="2" charset="-78"/>
                  </a:rPr>
                  <a:t>(2) موقف نزاع مؤسسي  في فريق عمل</a:t>
                </a:r>
                <a:endParaRPr lang="en-US" sz="1600" b="1" dirty="0">
                  <a:solidFill>
                    <a:schemeClr val="accent1"/>
                  </a:solidFill>
                  <a:latin typeface="Alexandria" pitchFamily="2" charset="-78"/>
                  <a:cs typeface="Alexandria" pitchFamily="2" charset="-78"/>
                </a:endParaRPr>
              </a:p>
              <a:p>
                <a:pPr algn="ctr" rtl="1"/>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93489" y="2127348"/>
            <a:ext cx="10000931" cy="702244"/>
          </a:xfrm>
          <a:prstGeom prst="rect">
            <a:avLst/>
          </a:prstGeom>
        </p:spPr>
        <p:txBody>
          <a:bodyPr wrap="square">
            <a:spAutoFit/>
          </a:bodyPr>
          <a:lstStyle/>
          <a:p>
            <a:pPr marL="274320" indent="-274320" algn="justLow" rtl="1" fontAlgn="auto">
              <a:lnSpc>
                <a:spcPct val="150000"/>
              </a:lnSpc>
              <a:spcAft>
                <a:spcPts val="0"/>
              </a:spcAft>
              <a:buClr>
                <a:schemeClr val="accent3"/>
              </a:buClr>
              <a:buFont typeface="Wingdings 2"/>
              <a:buChar char=""/>
              <a:defRPr/>
            </a:pPr>
            <a:endParaRPr lang="ar-EG" sz="1400" b="1" dirty="0">
              <a:latin typeface="Alexandria" pitchFamily="2" charset="-78"/>
              <a:cs typeface="Alexandria" pitchFamily="2" charset="-78"/>
            </a:endParaRPr>
          </a:p>
          <a:p>
            <a:pPr marL="274320" marR="0" algn="justLow" rtl="1">
              <a:lnSpc>
                <a:spcPct val="150000"/>
              </a:lnSpc>
              <a:spcBef>
                <a:spcPts val="0"/>
              </a:spcBef>
              <a:spcAft>
                <a:spcPts val="1000"/>
              </a:spcAft>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D71D6F54-9E91-438F-82F6-B989EE9F2449}"/>
              </a:ext>
            </a:extLst>
          </p:cNvPr>
          <p:cNvSpPr txBox="1"/>
          <p:nvPr/>
        </p:nvSpPr>
        <p:spPr>
          <a:xfrm>
            <a:off x="633046" y="1962544"/>
            <a:ext cx="10654081" cy="1671740"/>
          </a:xfrm>
          <a:prstGeom prst="rect">
            <a:avLst/>
          </a:prstGeom>
          <a:noFill/>
        </p:spPr>
        <p:txBody>
          <a:bodyPr wrap="square">
            <a:spAutoFit/>
          </a:bodyPr>
          <a:lstStyle/>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تخيل لو انك رئيس (أحمد) و (هالة) و انت تعلم ان احمد غير راض عن عدم فوزة و حصولة على منصب قائد الفريق، و قلق من انة قد لا يتبع قراراتها  فيما يتصل بتكليفات و تقييمات المشروع .</a:t>
            </a:r>
          </a:p>
          <a:p>
            <a:pPr algn="justLow" rtl="1" fontAlgn="auto">
              <a:lnSpc>
                <a:spcPct val="150000"/>
              </a:lnSpc>
              <a:spcAft>
                <a:spcPts val="0"/>
              </a:spcAft>
              <a:buClr>
                <a:schemeClr val="accent3"/>
              </a:buClr>
              <a:defRPr/>
            </a:pPr>
            <a:endParaRPr lang="ar-EG" sz="1400" b="1" dirty="0">
              <a:latin typeface="Alexandria" pitchFamily="2" charset="-78"/>
              <a:cs typeface="Alexandria" pitchFamily="2" charset="-78"/>
            </a:endParaRPr>
          </a:p>
          <a:p>
            <a:pPr marL="274320" indent="-274320" algn="justLow" rtl="1" fontAlgn="auto">
              <a:lnSpc>
                <a:spcPct val="150000"/>
              </a:lnSpc>
              <a:spcAft>
                <a:spcPts val="0"/>
              </a:spcAft>
              <a:buClr>
                <a:schemeClr val="accent3"/>
              </a:buClr>
              <a:buFont typeface="Wingdings 2"/>
              <a:buChar char=""/>
              <a:defRPr/>
            </a:pPr>
            <a:r>
              <a:rPr lang="ar-EG" sz="1400" b="1" dirty="0">
                <a:latin typeface="Alexandria" pitchFamily="2" charset="-78"/>
                <a:cs typeface="Alexandria" pitchFamily="2" charset="-78"/>
              </a:rPr>
              <a:t> انت مازلت تؤمن بانك قمت بالاختيار الصحيح فى اختيار قائد الفريق  ،مع إعترافك بأن أحمد لديه مهارات متعددة،وأنه عضو هام فى المجموعة.</a:t>
            </a:r>
          </a:p>
        </p:txBody>
      </p:sp>
    </p:spTree>
    <p:extLst>
      <p:ext uri="{BB962C8B-B14F-4D97-AF65-F5344CB8AC3E}">
        <p14:creationId xmlns:p14="http://schemas.microsoft.com/office/powerpoint/2010/main" val="37631742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gn="justLow" rtl="1" fontAlgn="auto">
              <a:lnSpc>
                <a:spcPct val="200000"/>
              </a:lnSpc>
              <a:spcAft>
                <a:spcPts val="0"/>
              </a:spcAft>
              <a:buClr>
                <a:schemeClr val="accent3"/>
              </a:buClr>
              <a:buFont typeface="Wingdings 2"/>
              <a:buChar char=""/>
              <a:defRPr/>
            </a:pPr>
            <a:r>
              <a:rPr lang="ar-EG" sz="1400" b="1" dirty="0">
                <a:solidFill>
                  <a:schemeClr val="accent1"/>
                </a:solidFill>
                <a:latin typeface="Alexandria" pitchFamily="2" charset="-78"/>
                <a:cs typeface="Alexandria" pitchFamily="2" charset="-78"/>
              </a:rPr>
              <a:t>أن تفهم و تقنع (أحمد ) كم هو مهم , ليس فقط للفريق و لكن ايضا للمنظمة  ككل. </a:t>
            </a:r>
          </a:p>
          <a:p>
            <a:pPr marL="274320" indent="-274320" algn="justLow" rtl="1" fontAlgn="auto">
              <a:lnSpc>
                <a:spcPct val="200000"/>
              </a:lnSpc>
              <a:spcAft>
                <a:spcPts val="0"/>
              </a:spcAft>
              <a:buClr>
                <a:schemeClr val="accent3"/>
              </a:buClr>
              <a:buFont typeface="Wingdings 2"/>
              <a:buChar char=""/>
              <a:defRPr/>
            </a:pPr>
            <a:r>
              <a:rPr lang="ar-EG" sz="1400" b="1" dirty="0">
                <a:solidFill>
                  <a:schemeClr val="accent1"/>
                </a:solidFill>
                <a:latin typeface="Alexandria" pitchFamily="2" charset="-78"/>
                <a:cs typeface="Alexandria" pitchFamily="2" charset="-78"/>
              </a:rPr>
              <a:t>قم بتقسيم الزملاء الى ازواج للقيام بتمثيل الأدوار.</a:t>
            </a:r>
          </a:p>
          <a:p>
            <a:pPr marL="274320" indent="-274320" algn="justLow" rtl="1" fontAlgn="auto">
              <a:lnSpc>
                <a:spcPct val="200000"/>
              </a:lnSpc>
              <a:spcAft>
                <a:spcPts val="0"/>
              </a:spcAft>
              <a:buClr>
                <a:schemeClr val="accent3"/>
              </a:buClr>
              <a:buFont typeface="Wingdings 2"/>
              <a:buChar char=""/>
              <a:defRPr/>
            </a:pPr>
            <a:r>
              <a:rPr lang="ar-EG" sz="1400" b="1" dirty="0">
                <a:solidFill>
                  <a:schemeClr val="accent1"/>
                </a:solidFill>
                <a:latin typeface="Alexandria" pitchFamily="2" charset="-78"/>
                <a:cs typeface="Alexandria" pitchFamily="2" charset="-78"/>
              </a:rPr>
              <a:t>طور من اسلوب الحديث الذى يجب ان تتبعة للتأكيد على كفاءة أحمد</a:t>
            </a:r>
          </a:p>
          <a:p>
            <a:pPr marL="274320" indent="-274320" algn="justLow" rtl="1" fontAlgn="auto">
              <a:lnSpc>
                <a:spcPct val="200000"/>
              </a:lnSpc>
              <a:spcAft>
                <a:spcPts val="0"/>
              </a:spcAft>
              <a:buClr>
                <a:schemeClr val="accent3"/>
              </a:buClr>
              <a:buFont typeface="Wingdings 2"/>
              <a:buChar char=""/>
              <a:defRPr/>
            </a:pPr>
            <a:r>
              <a:rPr lang="ar-EG" sz="1400" b="1" dirty="0">
                <a:solidFill>
                  <a:schemeClr val="accent1"/>
                </a:solidFill>
                <a:latin typeface="Alexandria" pitchFamily="2" charset="-78"/>
                <a:cs typeface="Alexandria" pitchFamily="2" charset="-78"/>
              </a:rPr>
              <a:t>قدم اقتراحات عن كيفية تحسين فرصتة ليحظى بقيادة الفريق فى المشروع القادم .</a:t>
            </a:r>
          </a:p>
          <a:p>
            <a:pPr marL="274320" indent="-274320" algn="justLow" rtl="1" fontAlgn="auto">
              <a:lnSpc>
                <a:spcPct val="200000"/>
              </a:lnSpc>
              <a:spcAft>
                <a:spcPts val="0"/>
              </a:spcAft>
              <a:buClr>
                <a:schemeClr val="accent3"/>
              </a:buClr>
              <a:buFont typeface="Wingdings 2"/>
              <a:buChar char=""/>
              <a:defRPr/>
            </a:pPr>
            <a:r>
              <a:rPr lang="ar-EG" sz="1400" b="1" dirty="0">
                <a:solidFill>
                  <a:schemeClr val="accent1"/>
                </a:solidFill>
                <a:latin typeface="Alexandria" pitchFamily="2" charset="-78"/>
                <a:cs typeface="Alexandria" pitchFamily="2" charset="-78"/>
              </a:rPr>
              <a:t>يمكنك الإستعانة بنموذج مماثل للجدول التالى:</a:t>
            </a:r>
            <a:endParaRPr lang="en-US" sz="1400" b="1" dirty="0">
              <a:solidFill>
                <a:schemeClr val="accent1"/>
              </a:solidFill>
              <a:latin typeface="Alexandria" pitchFamily="2" charset="-78"/>
              <a:cs typeface="Alexandria" pitchFamily="2" charset="-78"/>
            </a:endParaRPr>
          </a:p>
          <a:p>
            <a:pPr marL="274320" indent="-274320" algn="justLow" rtl="1" fontAlgn="auto">
              <a:lnSpc>
                <a:spcPct val="200000"/>
              </a:lnSpc>
              <a:spcAft>
                <a:spcPts val="0"/>
              </a:spcAft>
              <a:buClr>
                <a:schemeClr val="accent3"/>
              </a:buClr>
              <a:buFont typeface="Wingdings 2"/>
              <a:buChar char=""/>
              <a:defRPr/>
            </a:pPr>
            <a:endParaRPr lang="ar-EG" sz="1400"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04096621"/>
              </p:ext>
            </p:extLst>
          </p:nvPr>
        </p:nvGraphicFramePr>
        <p:xfrm>
          <a:off x="1524291" y="572526"/>
          <a:ext cx="8496944" cy="6192688"/>
        </p:xfrm>
        <a:graphic>
          <a:graphicData uri="http://schemas.openxmlformats.org/drawingml/2006/table">
            <a:tbl>
              <a:tblPr firstRow="1" bandRow="1">
                <a:tableStyleId>{073A0DAA-6AF3-43AB-8588-CEC1D06C72B9}</a:tableStyleId>
              </a:tblPr>
              <a:tblGrid>
                <a:gridCol w="4248472">
                  <a:extLst>
                    <a:ext uri="{9D8B030D-6E8A-4147-A177-3AD203B41FA5}">
                      <a16:colId xmlns:a16="http://schemas.microsoft.com/office/drawing/2014/main" val="20000"/>
                    </a:ext>
                  </a:extLst>
                </a:gridCol>
                <a:gridCol w="4248472">
                  <a:extLst>
                    <a:ext uri="{9D8B030D-6E8A-4147-A177-3AD203B41FA5}">
                      <a16:colId xmlns:a16="http://schemas.microsoft.com/office/drawing/2014/main" val="20001"/>
                    </a:ext>
                  </a:extLst>
                </a:gridCol>
              </a:tblGrid>
              <a:tr h="1548172">
                <a:tc>
                  <a:txBody>
                    <a:bodyPr/>
                    <a:lstStyle/>
                    <a:p>
                      <a:pPr algn="ctr"/>
                      <a:r>
                        <a:rPr lang="ar-EG" sz="3200" dirty="0">
                          <a:solidFill>
                            <a:schemeClr val="accent1"/>
                          </a:solidFill>
                        </a:rPr>
                        <a:t>هالة</a:t>
                      </a:r>
                      <a:endParaRPr lang="en-US" sz="3200" dirty="0">
                        <a:solidFill>
                          <a:schemeClr val="accent1"/>
                        </a:solidFill>
                      </a:endParaRPr>
                    </a:p>
                  </a:txBody>
                  <a:tcPr>
                    <a:solidFill>
                      <a:schemeClr val="accent2"/>
                    </a:solidFill>
                  </a:tcPr>
                </a:tc>
                <a:tc>
                  <a:txBody>
                    <a:bodyPr/>
                    <a:lstStyle/>
                    <a:p>
                      <a:pPr algn="ctr" rtl="1"/>
                      <a:r>
                        <a:rPr kumimoji="0" lang="ar-EG" sz="3200" b="1" kern="1200" dirty="0">
                          <a:solidFill>
                            <a:schemeClr val="lt1"/>
                          </a:solidFill>
                          <a:latin typeface="+mn-lt"/>
                          <a:ea typeface="+mn-ea"/>
                          <a:cs typeface="+mn-cs"/>
                        </a:rPr>
                        <a:t> </a:t>
                      </a:r>
                      <a:r>
                        <a:rPr kumimoji="0" lang="ar-EG" sz="3200" b="1" kern="1200" dirty="0">
                          <a:solidFill>
                            <a:schemeClr val="accent1"/>
                          </a:solidFill>
                          <a:latin typeface="+mn-lt"/>
                          <a:ea typeface="+mn-ea"/>
                          <a:cs typeface="+mn-cs"/>
                        </a:rPr>
                        <a:t>أحمد</a:t>
                      </a:r>
                      <a:endParaRPr lang="en-US" sz="3200" dirty="0">
                        <a:solidFill>
                          <a:schemeClr val="accent1"/>
                        </a:solidFill>
                      </a:endParaRPr>
                    </a:p>
                  </a:txBody>
                  <a:tcPr>
                    <a:solidFill>
                      <a:schemeClr val="accent2"/>
                    </a:solidFill>
                  </a:tcPr>
                </a:tc>
                <a:extLst>
                  <a:ext uri="{0D108BD9-81ED-4DB2-BD59-A6C34878D82A}">
                    <a16:rowId xmlns:a16="http://schemas.microsoft.com/office/drawing/2014/main" val="10000"/>
                  </a:ext>
                </a:extLst>
              </a:tr>
              <a:tr h="1548172">
                <a:tc>
                  <a:txBody>
                    <a:bodyPr/>
                    <a:lstStyle/>
                    <a:p>
                      <a:pPr algn="ctr"/>
                      <a:r>
                        <a:rPr kumimoji="0" lang="ar-EG" sz="2800" b="1" kern="1200" dirty="0">
                          <a:solidFill>
                            <a:schemeClr val="dk1"/>
                          </a:solidFill>
                          <a:latin typeface="+mn-lt"/>
                          <a:ea typeface="+mn-ea"/>
                          <a:cs typeface="+mn-cs"/>
                        </a:rPr>
                        <a:t>ذو خبرة اكبر</a:t>
                      </a:r>
                      <a:endParaRPr lang="en-US" sz="2800" b="1" dirty="0"/>
                    </a:p>
                  </a:txBody>
                  <a:tcPr/>
                </a:tc>
                <a:tc>
                  <a:txBody>
                    <a:bodyPr/>
                    <a:lstStyle/>
                    <a:p>
                      <a:pPr algn="ctr"/>
                      <a:r>
                        <a:rPr kumimoji="0" lang="ar-EG" sz="2800" b="1" kern="1200" dirty="0">
                          <a:solidFill>
                            <a:schemeClr val="dk1"/>
                          </a:solidFill>
                          <a:latin typeface="+mn-lt"/>
                          <a:ea typeface="+mn-ea"/>
                          <a:cs typeface="+mn-cs"/>
                        </a:rPr>
                        <a:t>متحدث جيد</a:t>
                      </a:r>
                      <a:endParaRPr lang="en-US" sz="2800" b="1" dirty="0"/>
                    </a:p>
                  </a:txBody>
                  <a:tcPr/>
                </a:tc>
                <a:extLst>
                  <a:ext uri="{0D108BD9-81ED-4DB2-BD59-A6C34878D82A}">
                    <a16:rowId xmlns:a16="http://schemas.microsoft.com/office/drawing/2014/main" val="10001"/>
                  </a:ext>
                </a:extLst>
              </a:tr>
              <a:tr h="1548172">
                <a:tc>
                  <a:txBody>
                    <a:bodyPr/>
                    <a:lstStyle/>
                    <a:p>
                      <a:pPr algn="ctr"/>
                      <a:r>
                        <a:rPr kumimoji="0" lang="ar-EG" sz="2800" b="1" kern="1200" dirty="0">
                          <a:solidFill>
                            <a:schemeClr val="dk1"/>
                          </a:solidFill>
                          <a:latin typeface="+mn-lt"/>
                          <a:ea typeface="+mn-ea"/>
                          <a:cs typeface="+mn-cs"/>
                        </a:rPr>
                        <a:t>مهاراتها التنظيمة جيد ة</a:t>
                      </a:r>
                      <a:endParaRPr lang="en-US" sz="2800" b="1" dirty="0"/>
                    </a:p>
                  </a:txBody>
                  <a:tcPr/>
                </a:tc>
                <a:tc>
                  <a:txBody>
                    <a:bodyPr/>
                    <a:lstStyle/>
                    <a:p>
                      <a:pPr algn="ctr"/>
                      <a:r>
                        <a:rPr kumimoji="0" lang="ar-EG" sz="2800" b="1" kern="1200" dirty="0">
                          <a:solidFill>
                            <a:schemeClr val="dk1"/>
                          </a:solidFill>
                          <a:latin typeface="+mn-lt"/>
                          <a:ea typeface="+mn-ea"/>
                          <a:cs typeface="+mn-cs"/>
                        </a:rPr>
                        <a:t>يهتم بالتفاصيل</a:t>
                      </a:r>
                      <a:endParaRPr lang="en-US" sz="2800" b="1" dirty="0"/>
                    </a:p>
                  </a:txBody>
                  <a:tcPr/>
                </a:tc>
                <a:extLst>
                  <a:ext uri="{0D108BD9-81ED-4DB2-BD59-A6C34878D82A}">
                    <a16:rowId xmlns:a16="http://schemas.microsoft.com/office/drawing/2014/main" val="10002"/>
                  </a:ext>
                </a:extLst>
              </a:tr>
              <a:tr h="1548172">
                <a:tc>
                  <a:txBody>
                    <a:bodyPr/>
                    <a:lstStyle/>
                    <a:p>
                      <a:pPr algn="ctr"/>
                      <a:r>
                        <a:rPr kumimoji="0" lang="ar-EG" sz="2800" b="1" kern="1200" dirty="0">
                          <a:solidFill>
                            <a:schemeClr val="dk1"/>
                          </a:solidFill>
                          <a:latin typeface="+mn-lt"/>
                          <a:ea typeface="+mn-ea"/>
                          <a:cs typeface="+mn-cs"/>
                        </a:rPr>
                        <a:t>ذآت</a:t>
                      </a:r>
                      <a:r>
                        <a:rPr kumimoji="0" lang="ar-EG" sz="2800" b="1" kern="1200" baseline="0" dirty="0">
                          <a:solidFill>
                            <a:schemeClr val="dk1"/>
                          </a:solidFill>
                          <a:latin typeface="+mn-lt"/>
                          <a:ea typeface="+mn-ea"/>
                          <a:cs typeface="+mn-cs"/>
                        </a:rPr>
                        <a:t> </a:t>
                      </a:r>
                      <a:r>
                        <a:rPr kumimoji="0" lang="ar-EG" sz="2800" b="1" kern="1200" dirty="0">
                          <a:solidFill>
                            <a:schemeClr val="dk1"/>
                          </a:solidFill>
                          <a:latin typeface="+mn-lt"/>
                          <a:ea typeface="+mn-ea"/>
                          <a:cs typeface="+mn-cs"/>
                        </a:rPr>
                        <a:t>افكار خلاقة </a:t>
                      </a:r>
                      <a:endParaRPr lang="en-US" sz="2800" b="1" dirty="0"/>
                    </a:p>
                  </a:txBody>
                  <a:tcPr/>
                </a:tc>
                <a:tc>
                  <a:txBody>
                    <a:bodyPr/>
                    <a:lstStyle/>
                    <a:p>
                      <a:pPr algn="ctr"/>
                      <a:r>
                        <a:rPr kumimoji="0" lang="ar-EG" sz="2800" b="1" kern="1200" dirty="0">
                          <a:solidFill>
                            <a:schemeClr val="dk1"/>
                          </a:solidFill>
                          <a:latin typeface="+mn-lt"/>
                          <a:ea typeface="+mn-ea"/>
                          <a:cs typeface="+mn-cs"/>
                        </a:rPr>
                        <a:t>تطبيقاته واقعية</a:t>
                      </a:r>
                      <a:endParaRPr lang="en-US" sz="2800" b="1" dirty="0"/>
                    </a:p>
                  </a:txBody>
                  <a:tcPr/>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071B02EC-B825-4D2F-88A9-526419B3A842}"/>
              </a:ext>
            </a:extLst>
          </p:cNvPr>
          <p:cNvSpPr/>
          <p:nvPr/>
        </p:nvSpPr>
        <p:spPr>
          <a:xfrm>
            <a:off x="86261" y="315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pic>
        <p:nvPicPr>
          <p:cNvPr id="5" name="Graphic 21">
            <a:extLst>
              <a:ext uri="{FF2B5EF4-FFF2-40B4-BE49-F238E27FC236}">
                <a16:creationId xmlns:a16="http://schemas.microsoft.com/office/drawing/2014/main" id="{F4848481-3E04-4361-9563-09D9909EF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3071" y="122015"/>
            <a:ext cx="2305141" cy="1076343"/>
          </a:xfrm>
          <a:prstGeom prst="rect">
            <a:avLst/>
          </a:prstGeom>
        </p:spPr>
      </p:pic>
      <p:sp>
        <p:nvSpPr>
          <p:cNvPr id="6" name="TextBox 5">
            <a:extLst>
              <a:ext uri="{FF2B5EF4-FFF2-40B4-BE49-F238E27FC236}">
                <a16:creationId xmlns:a16="http://schemas.microsoft.com/office/drawing/2014/main" id="{39F8F50E-E6A2-4F84-82AE-45F21839997B}"/>
              </a:ext>
            </a:extLst>
          </p:cNvPr>
          <p:cNvSpPr txBox="1"/>
          <p:nvPr/>
        </p:nvSpPr>
        <p:spPr>
          <a:xfrm>
            <a:off x="9744072" y="6376787"/>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49" y="2119302"/>
            <a:ext cx="10020301" cy="45452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gn="justLow" rtl="1" fontAlgn="auto">
              <a:lnSpc>
                <a:spcPct val="200000"/>
              </a:lnSpc>
              <a:spcAft>
                <a:spcPts val="0"/>
              </a:spcAft>
              <a:buClr>
                <a:schemeClr val="accent3"/>
              </a:buClr>
              <a:buFont typeface="Wingdings 2"/>
              <a:buChar char=""/>
              <a:defRPr/>
            </a:pPr>
            <a:r>
              <a:rPr lang="ar-EG" sz="1400" b="1" dirty="0">
                <a:latin typeface="Alexandria" pitchFamily="2" charset="-78"/>
                <a:cs typeface="Alexandria" pitchFamily="2" charset="-78"/>
              </a:rPr>
              <a:t>يتجاهل المدير ها الخلاف ولا يعلق ( استراتيجية التجنب)</a:t>
            </a:r>
          </a:p>
          <a:p>
            <a:pPr marL="274320" indent="-274320" algn="justLow" rtl="1" fontAlgn="auto">
              <a:lnSpc>
                <a:spcPct val="200000"/>
              </a:lnSpc>
              <a:spcAft>
                <a:spcPts val="0"/>
              </a:spcAft>
              <a:buClr>
                <a:schemeClr val="accent3"/>
              </a:buClr>
              <a:buFont typeface="Wingdings 2"/>
              <a:buChar char=""/>
              <a:defRPr/>
            </a:pPr>
            <a:r>
              <a:rPr lang="ar-EG" sz="1400" b="1" dirty="0">
                <a:latin typeface="Alexandria" pitchFamily="2" charset="-78"/>
                <a:cs typeface="Alexandria" pitchFamily="2" charset="-78"/>
              </a:rPr>
              <a:t>تشعر هالة بالخوف وتقرر أن تعتذر عن المنصب ( استراتيجية التنازل)</a:t>
            </a:r>
          </a:p>
          <a:p>
            <a:pPr marL="274320" indent="-274320" algn="justLow" rtl="1" fontAlgn="auto">
              <a:lnSpc>
                <a:spcPct val="200000"/>
              </a:lnSpc>
              <a:spcAft>
                <a:spcPts val="0"/>
              </a:spcAft>
              <a:buClr>
                <a:schemeClr val="accent3"/>
              </a:buClr>
              <a:buFont typeface="Wingdings 2"/>
              <a:buChar char=""/>
              <a:defRPr/>
            </a:pPr>
            <a:r>
              <a:rPr lang="ar-EG" sz="1400" b="1" dirty="0">
                <a:latin typeface="Alexandria" pitchFamily="2" charset="-78"/>
                <a:cs typeface="Alexandria" pitchFamily="2" charset="-78"/>
              </a:rPr>
              <a:t>يتدخل المدير ويقنع ( أحمد) بأنه سيرشحه لمنصب اخر يليق بأقدميته ( الحل الوسط)</a:t>
            </a:r>
          </a:p>
          <a:p>
            <a:pPr marL="274320" indent="-274320" algn="justLow" rtl="1" fontAlgn="auto">
              <a:lnSpc>
                <a:spcPct val="200000"/>
              </a:lnSpc>
              <a:spcAft>
                <a:spcPts val="0"/>
              </a:spcAft>
              <a:buClr>
                <a:schemeClr val="accent3"/>
              </a:buClr>
              <a:buFont typeface="Wingdings 2"/>
              <a:buChar char=""/>
              <a:defRPr/>
            </a:pPr>
            <a:r>
              <a:rPr lang="ar-EG" sz="1400" b="1" dirty="0">
                <a:latin typeface="Alexandria" pitchFamily="2" charset="-78"/>
                <a:cs typeface="Alexandria" pitchFamily="2" charset="-78"/>
              </a:rPr>
              <a:t>قرر ان يثبت لرئيسة انة خاطىء فى تدعيم ( هالة )فى كل فرصة عند اجتماع المجموعة ،لأنة عندما يظهر عدم كفاءتها  لن يكون لرئيسه خيار اخر ليتنازل و يقر بانها كانت الاختيار الخاطىء كقائدة للمشروع . (استراتيجية المنافسة)</a:t>
            </a:r>
          </a:p>
          <a:p>
            <a:pPr marL="274320" indent="-274320" algn="justLow" rtl="1" fontAlgn="auto">
              <a:lnSpc>
                <a:spcPct val="200000"/>
              </a:lnSpc>
              <a:spcAft>
                <a:spcPts val="0"/>
              </a:spcAft>
              <a:buClr>
                <a:schemeClr val="accent3"/>
              </a:buClr>
              <a:buFont typeface="Wingdings 2"/>
              <a:buChar char=""/>
              <a:defRPr/>
            </a:pPr>
            <a:r>
              <a:rPr lang="ar-EG" sz="1400" b="1" dirty="0">
                <a:latin typeface="Alexandria" pitchFamily="2" charset="-78"/>
                <a:cs typeface="Alexandria" pitchFamily="2" charset="-78"/>
              </a:rPr>
              <a:t>يقنع المدير احمد وهالة أن يعملان معا ، هالة مديرة التسويق ،وأحمد مدير المشروع ( استراتيجية التوافق)</a:t>
            </a:r>
            <a:endParaRPr lang="en-US" sz="1400" b="1" dirty="0">
              <a:latin typeface="Alexandria" pitchFamily="2" charset="-78"/>
              <a:cs typeface="Alexandria" pitchFamily="2" charset="-78"/>
            </a:endParaRPr>
          </a:p>
          <a:p>
            <a:pPr marL="274320" indent="-274320" algn="justLow" rtl="1" fontAlgn="auto">
              <a:lnSpc>
                <a:spcPct val="200000"/>
              </a:lnSpc>
              <a:spcAft>
                <a:spcPts val="0"/>
              </a:spcAft>
              <a:buClr>
                <a:schemeClr val="accent3"/>
              </a:buClr>
              <a:buFont typeface="Wingdings 2"/>
              <a:buChar char=""/>
              <a:defRPr/>
            </a:pPr>
            <a:endParaRPr lang="en-US" sz="1400" b="1" dirty="0">
              <a:latin typeface="Alexandria" pitchFamily="2" charset="-78"/>
              <a:cs typeface="Alexandria" pitchFamily="2" charset="-78"/>
            </a:endParaRPr>
          </a:p>
          <a:p>
            <a:pPr marL="0" marR="0" indent="0" algn="just" rtl="1">
              <a:lnSpc>
                <a:spcPct val="200000"/>
              </a:lnSpc>
              <a:spcBef>
                <a:spcPts val="0"/>
              </a:spcBef>
              <a:spcAft>
                <a:spcPts val="0"/>
              </a:spcAft>
              <a:buNone/>
            </a:pPr>
            <a:endParaRPr lang="en-US" sz="1400" b="1" dirty="0">
              <a:solidFill>
                <a:schemeClr val="accent1"/>
              </a:solidFill>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2BD9351D-91D1-4733-98BA-2D1B68FE40E9}"/>
              </a:ext>
            </a:extLst>
          </p:cNvPr>
          <p:cNvSpPr txBox="1"/>
          <p:nvPr/>
        </p:nvSpPr>
        <p:spPr>
          <a:xfrm>
            <a:off x="2623104" y="1101410"/>
            <a:ext cx="6119446" cy="369332"/>
          </a:xfrm>
          <a:prstGeom prst="rect">
            <a:avLst/>
          </a:prstGeom>
          <a:noFill/>
        </p:spPr>
        <p:txBody>
          <a:bodyPr wrap="square">
            <a:spAutoFit/>
          </a:bodyPr>
          <a:lstStyle/>
          <a:p>
            <a:pPr algn="ctr">
              <a:defRPr/>
            </a:pPr>
            <a:r>
              <a:rPr lang="ar-EG" sz="1800" b="1" dirty="0">
                <a:solidFill>
                  <a:schemeClr val="accent1"/>
                </a:solidFill>
                <a:latin typeface="Alexandria" pitchFamily="2" charset="-78"/>
                <a:cs typeface="Alexandria" pitchFamily="2" charset="-78"/>
              </a:rPr>
              <a:t>الحلول المقترحة </a:t>
            </a:r>
            <a:endParaRPr lang="en-US" sz="1800" b="1"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24775821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7</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02540" y="2202691"/>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ctr" rtl="1">
              <a:lnSpc>
                <a:spcPct val="200000"/>
              </a:lnSpc>
              <a:spcBef>
                <a:spcPts val="0"/>
              </a:spcBef>
              <a:spcAft>
                <a:spcPts val="0"/>
              </a:spcAft>
              <a:buNone/>
            </a:pPr>
            <a:r>
              <a:rPr lang="ar-EG" sz="1800" dirty="0">
                <a:solidFill>
                  <a:schemeClr val="accent2"/>
                </a:solidFill>
                <a:latin typeface="Alexandria" pitchFamily="2" charset="-78"/>
                <a:cs typeface="Alexandria" pitchFamily="2" charset="-78"/>
              </a:rPr>
              <a:t>القائد الناجح هو المسؤل و الذى يستطيع إدارة الصراعات المؤسسية وحلها لتحقيق بيئة عمل إيجابية</a:t>
            </a:r>
          </a:p>
          <a:p>
            <a:pPr marL="0" marR="0" indent="0" algn="ctr" rtl="1">
              <a:lnSpc>
                <a:spcPct val="200000"/>
              </a:lnSpc>
              <a:spcBef>
                <a:spcPts val="0"/>
              </a:spcBef>
              <a:spcAft>
                <a:spcPts val="0"/>
              </a:spcAft>
              <a:buNone/>
            </a:pPr>
            <a:endParaRPr lang="ar-EG" sz="1800" dirty="0">
              <a:latin typeface="Alexandria" pitchFamily="2" charset="-78"/>
              <a:cs typeface="Alexandria" pitchFamily="2" charset="-78"/>
            </a:endParaRPr>
          </a:p>
          <a:p>
            <a:pPr marL="36513" algn="ctr" rtl="1" eaLnBrk="1" hangingPunct="1">
              <a:lnSpc>
                <a:spcPct val="200000"/>
              </a:lnSpc>
              <a:spcBef>
                <a:spcPct val="0"/>
              </a:spcBef>
              <a:defRPr/>
            </a:pPr>
            <a:r>
              <a:rPr lang="ar-EG" sz="1800" b="1" dirty="0">
                <a:solidFill>
                  <a:schemeClr val="tx1"/>
                </a:solidFill>
                <a:latin typeface="Alexandria" pitchFamily="2" charset="-78"/>
                <a:cs typeface="Alexandria" pitchFamily="2" charset="-78"/>
              </a:rPr>
              <a:t>الإتصال هوعصب  عملية إدارة النزاعات </a:t>
            </a:r>
            <a:r>
              <a:rPr lang="en-US" sz="1800" b="1" dirty="0">
                <a:solidFill>
                  <a:schemeClr val="tx1"/>
                </a:solidFill>
                <a:latin typeface="Alexandria" pitchFamily="2" charset="-78"/>
                <a:cs typeface="Alexandria" pitchFamily="2" charset="-78"/>
              </a:rPr>
              <a:t> </a:t>
            </a:r>
            <a:r>
              <a:rPr lang="ar-EG" sz="1800" b="1" dirty="0">
                <a:solidFill>
                  <a:schemeClr val="tx1"/>
                </a:solidFill>
                <a:latin typeface="Alexandria" pitchFamily="2" charset="-78"/>
                <a:cs typeface="Alexandria" pitchFamily="2" charset="-78"/>
              </a:rPr>
              <a:t>فى بيئة العمل التنظيمية</a:t>
            </a:r>
            <a:endParaRPr lang="en-US" sz="1800" b="1" dirty="0">
              <a:solidFill>
                <a:schemeClr val="tx1"/>
              </a:solidFill>
              <a:latin typeface="Alexandria" pitchFamily="2" charset="-78"/>
              <a:cs typeface="Alexandria" pitchFamily="2" charset="-78"/>
            </a:endParaRPr>
          </a:p>
          <a:p>
            <a:pPr marL="0" marR="0" indent="0" algn="ctr" rtl="1">
              <a:lnSpc>
                <a:spcPct val="200000"/>
              </a:lnSpc>
              <a:spcBef>
                <a:spcPts val="0"/>
              </a:spcBef>
              <a:spcAft>
                <a:spcPts val="0"/>
              </a:spcAft>
              <a:buNone/>
            </a:pPr>
            <a:endParaRPr lang="en-US" sz="18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04855" y="7715"/>
              <a:ext cx="10286784" cy="6654882"/>
              <a:chOff x="1204855" y="7715"/>
              <a:chExt cx="10286784" cy="6654882"/>
            </a:xfrm>
          </p:grpSpPr>
          <p:sp>
            <p:nvSpPr>
              <p:cNvPr id="6" name="TextBox 5"/>
              <p:cNvSpPr txBox="1"/>
              <p:nvPr/>
            </p:nvSpPr>
            <p:spPr>
              <a:xfrm>
                <a:off x="1204855" y="1001694"/>
                <a:ext cx="8631100" cy="498085"/>
              </a:xfrm>
              <a:prstGeom prst="rect">
                <a:avLst/>
              </a:prstGeom>
              <a:noFill/>
            </p:spPr>
            <p:txBody>
              <a:bodyPr wrap="square" rtlCol="0">
                <a:spAutoFit/>
              </a:bodyPr>
              <a:lstStyle/>
              <a:p>
                <a:pPr lvl="0" algn="ctr">
                  <a:lnSpc>
                    <a:spcPct val="170000"/>
                  </a:lnSpc>
                </a:pPr>
                <a:r>
                  <a:rPr lang="ar-EG" b="1" dirty="0">
                    <a:solidFill>
                      <a:srgbClr val="FF0000"/>
                    </a:solidFill>
                    <a:latin typeface="Alexandria" pitchFamily="2" charset="-78"/>
                    <a:cs typeface="Alexandria" pitchFamily="2" charset="-78"/>
                  </a:rPr>
                  <a:t>موقف نزاع مؤسسي (3)</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714876" y="2081071"/>
            <a:ext cx="10437425"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FFA8CEBC-9350-4EC3-9055-2E1FA22E0CD0}"/>
              </a:ext>
            </a:extLst>
          </p:cNvPr>
          <p:cNvSpPr txBox="1"/>
          <p:nvPr/>
        </p:nvSpPr>
        <p:spPr>
          <a:xfrm>
            <a:off x="3059723" y="1749740"/>
            <a:ext cx="6119446" cy="4269759"/>
          </a:xfrm>
          <a:prstGeom prst="rect">
            <a:avLst/>
          </a:prstGeom>
          <a:noFill/>
        </p:spPr>
        <p:txBody>
          <a:bodyPr wrap="square">
            <a:spAutoFit/>
          </a:bodyPr>
          <a:lstStyle/>
          <a:p>
            <a:pPr lvl="0" algn="justLow">
              <a:lnSpc>
                <a:spcPct val="170000"/>
              </a:lnSpc>
            </a:pPr>
            <a:r>
              <a:rPr lang="ar-SA" sz="1800" b="1" dirty="0">
                <a:latin typeface="Alexandria" pitchFamily="2" charset="-78"/>
                <a:cs typeface="Alexandria" pitchFamily="2" charset="-78"/>
              </a:rPr>
              <a:t>البنك الأهلي المصري يطلب من الفروع  ترشيح  موظف خدمة عملاء واحد من كل فرع للانضمام إلي دورة تدريبية بالجامعة البريطانية في "التفاوض والإقناع " ، فقام مدير الفرع (أ) بترشيح الموظف " "إسلام" لأنه حقق مستهدفات مالية عالية ، بينما يري الموظف "وليد" أنه الأحق بهذه الدورة لأنه الأقدم ،فحدث خلاف بينهما ، ولحل هذا النزاع يمكن استخدام العديد من الحلول ، المطلوب منك اختيار اسم الاستراتيجية التي تمثل كل حل من الحلول التالية</a:t>
            </a:r>
            <a:r>
              <a:rPr lang="en-US" sz="1800" b="1" dirty="0">
                <a:latin typeface="Alexandria" pitchFamily="2" charset="-78"/>
                <a:cs typeface="Alexandria" pitchFamily="2" charset="-78"/>
              </a:rPr>
              <a:t> :</a:t>
            </a:r>
            <a:r>
              <a:rPr lang="ar-SA" sz="1800" dirty="0">
                <a:latin typeface="Alexandria" pitchFamily="2" charset="-78"/>
                <a:cs typeface="Alexandria" pitchFamily="2" charset="-78"/>
              </a:rPr>
              <a:t> </a:t>
            </a:r>
            <a:endParaRPr lang="ar-EG" sz="1800" dirty="0">
              <a:latin typeface="Alexandria" pitchFamily="2" charset="-78"/>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74198"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70419" y="7715"/>
              <a:ext cx="9821220" cy="6654882"/>
              <a:chOff x="1670419" y="7715"/>
              <a:chExt cx="9821220" cy="6654882"/>
            </a:xfrm>
          </p:grpSpPr>
          <p:sp>
            <p:nvSpPr>
              <p:cNvPr id="6" name="TextBox 5"/>
              <p:cNvSpPr txBox="1"/>
              <p:nvPr/>
            </p:nvSpPr>
            <p:spPr>
              <a:xfrm>
                <a:off x="1670419" y="1031452"/>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705238"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973242"/>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100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A935A992-5AA2-49E4-AFED-CC187A24A5F8}"/>
              </a:ext>
            </a:extLst>
          </p:cNvPr>
          <p:cNvSpPr txBox="1"/>
          <p:nvPr/>
        </p:nvSpPr>
        <p:spPr>
          <a:xfrm>
            <a:off x="1241591" y="1824849"/>
            <a:ext cx="9421720" cy="4524315"/>
          </a:xfrm>
          <a:prstGeom prst="rect">
            <a:avLst/>
          </a:prstGeom>
          <a:noFill/>
        </p:spPr>
        <p:txBody>
          <a:bodyPr wrap="square">
            <a:spAutoFit/>
          </a:bodyPr>
          <a:lstStyle/>
          <a:p>
            <a:pPr lvl="0" algn="r" rtl="1">
              <a:lnSpc>
                <a:spcPct val="200000"/>
              </a:lnSpc>
            </a:pPr>
            <a:r>
              <a:rPr lang="ar-SA" sz="1600" b="1" dirty="0">
                <a:latin typeface="Alexandria" pitchFamily="2" charset="-78"/>
                <a:cs typeface="Alexandria" pitchFamily="2" charset="-78"/>
              </a:rPr>
              <a:t>الاستراتيجية </a:t>
            </a:r>
            <a:r>
              <a:rPr lang="ar-EG" sz="1600" b="1" dirty="0">
                <a:latin typeface="Alexandria" pitchFamily="2" charset="-78"/>
                <a:cs typeface="Alexandria" pitchFamily="2" charset="-78"/>
              </a:rPr>
              <a:t>الأولي</a:t>
            </a:r>
            <a:r>
              <a:rPr lang="ar-SA" sz="1600" b="1" dirty="0">
                <a:latin typeface="Alexandria" pitchFamily="2" charset="-78"/>
                <a:cs typeface="Alexandria" pitchFamily="2" charset="-78"/>
              </a:rPr>
              <a:t>: يتجاهل المدير هذا النزاع ولا يتحدث مع أى من الموظفين ،فقد اتخذ قراراً لن يتراجع عنه</a:t>
            </a:r>
            <a:endParaRPr lang="en-US"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استراتيجية التجنب</a:t>
            </a:r>
            <a:r>
              <a:rPr lang="ar-EG" sz="1600" dirty="0">
                <a:latin typeface="Alexandria" pitchFamily="2" charset="-78"/>
                <a:cs typeface="Alexandria" pitchFamily="2" charset="-78"/>
              </a:rPr>
              <a:t> (تجاهل النزاع وهو ادارة سلبية)</a:t>
            </a:r>
          </a:p>
          <a:p>
            <a:pPr lvl="0" algn="r" rtl="1">
              <a:lnSpc>
                <a:spcPct val="200000"/>
              </a:lnSpc>
            </a:pPr>
            <a:endParaRPr lang="ar-EG" sz="1600" b="1" dirty="0">
              <a:latin typeface="Alexandria" pitchFamily="2" charset="-78"/>
              <a:cs typeface="Alexandria" pitchFamily="2" charset="-78"/>
            </a:endParaRPr>
          </a:p>
          <a:p>
            <a:pPr lvl="0" algn="r" rtl="1">
              <a:lnSpc>
                <a:spcPct val="200000"/>
              </a:lnSpc>
            </a:pPr>
            <a:r>
              <a:rPr lang="ar-SA" sz="1600" b="1" dirty="0">
                <a:latin typeface="Alexandria" pitchFamily="2" charset="-78"/>
                <a:cs typeface="Alexandria" pitchFamily="2" charset="-78"/>
              </a:rPr>
              <a:t>الاستراتيجية </a:t>
            </a:r>
            <a:r>
              <a:rPr lang="ar-EG" sz="1600" b="1" dirty="0">
                <a:latin typeface="Alexandria" pitchFamily="2" charset="-78"/>
                <a:cs typeface="Alexandria" pitchFamily="2" charset="-78"/>
              </a:rPr>
              <a:t>الثانية</a:t>
            </a:r>
            <a:r>
              <a:rPr lang="ar-SA" sz="1600" b="1" dirty="0">
                <a:latin typeface="Alexandria" pitchFamily="2" charset="-78"/>
                <a:cs typeface="Alexandria" pitchFamily="2" charset="-78"/>
              </a:rPr>
              <a:t>: المدير يراجع قراره ،ويقرر ترشيح موظف ثالث غيرهما بعد احتداد النزاع</a:t>
            </a:r>
            <a:endParaRPr lang="en-US"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-الحل الوسط-</a:t>
            </a:r>
            <a:r>
              <a:rPr lang="ar-EG" sz="1600" dirty="0">
                <a:latin typeface="Alexandria" pitchFamily="2" charset="-78"/>
                <a:cs typeface="Alexandria" pitchFamily="2" charset="-78"/>
              </a:rPr>
              <a:t> ( خسارة للطرفين-او تنازل من الطرفين-معاقبة الطرفين).</a:t>
            </a:r>
          </a:p>
          <a:p>
            <a:pPr algn="r" rtl="1">
              <a:lnSpc>
                <a:spcPct val="200000"/>
              </a:lnSpc>
            </a:pPr>
            <a:endParaRPr lang="ar-EG" sz="1600" dirty="0">
              <a:latin typeface="Alexandria" pitchFamily="2" charset="-78"/>
              <a:cs typeface="Alexandria" pitchFamily="2" charset="-78"/>
            </a:endParaRPr>
          </a:p>
          <a:p>
            <a:pPr algn="r" rtl="1">
              <a:lnSpc>
                <a:spcPct val="200000"/>
              </a:lnSpc>
            </a:pPr>
            <a:r>
              <a:rPr lang="ar-SA" sz="1600" b="1" dirty="0">
                <a:latin typeface="Alexandria" pitchFamily="2" charset="-78"/>
                <a:cs typeface="Alexandria" pitchFamily="2" charset="-78"/>
              </a:rPr>
              <a:t>الاستراتيجية </a:t>
            </a:r>
            <a:r>
              <a:rPr lang="ar-EG" sz="1600" b="1" dirty="0">
                <a:latin typeface="Alexandria" pitchFamily="2" charset="-78"/>
                <a:cs typeface="Alexandria" pitchFamily="2" charset="-78"/>
              </a:rPr>
              <a:t>الثالثة</a:t>
            </a:r>
            <a:r>
              <a:rPr lang="ar-SA" sz="1600" b="1" dirty="0">
                <a:latin typeface="Alexandria" pitchFamily="2" charset="-78"/>
                <a:cs typeface="Alexandria" pitchFamily="2" charset="-78"/>
              </a:rPr>
              <a:t>: </a:t>
            </a:r>
            <a:r>
              <a:rPr lang="ar-EG" sz="1600" b="1" dirty="0">
                <a:latin typeface="Alexandria" pitchFamily="2" charset="-78"/>
                <a:cs typeface="Alexandria" pitchFamily="2" charset="-78"/>
              </a:rPr>
              <a:t>يتنازل اسلام عن الترشح منعا للخلاف ( </a:t>
            </a:r>
            <a:r>
              <a:rPr lang="ar-EG" sz="1600" dirty="0">
                <a:latin typeface="Alexandria" pitchFamily="2" charset="-78"/>
                <a:cs typeface="Alexandria" pitchFamily="2" charset="-78"/>
              </a:rPr>
              <a:t>التنازل – يتنازل احطرفي النزاع عن حقه </a:t>
            </a:r>
            <a:r>
              <a:rPr lang="ar-EG" sz="1600" b="1" dirty="0">
                <a:latin typeface="Alexandria" pitchFamily="2" charset="-78"/>
                <a:cs typeface="Alexandria" pitchFamily="2" charset="-78"/>
              </a:rPr>
              <a:t>)</a:t>
            </a:r>
          </a:p>
          <a:p>
            <a:pPr algn="r" rtl="1"/>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2001057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428742" y="7715"/>
              <a:ext cx="9062897" cy="6654882"/>
              <a:chOff x="2428742" y="7715"/>
              <a:chExt cx="9062897" cy="6654882"/>
            </a:xfrm>
          </p:grpSpPr>
          <p:sp>
            <p:nvSpPr>
              <p:cNvPr id="6" name="TextBox 5"/>
              <p:cNvSpPr txBox="1"/>
              <p:nvPr/>
            </p:nvSpPr>
            <p:spPr>
              <a:xfrm>
                <a:off x="2428742" y="846952"/>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67618" y="1867537"/>
            <a:ext cx="9988043" cy="41417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200000"/>
              </a:lnSpc>
            </a:pPr>
            <a:r>
              <a:rPr lang="ar-SA" sz="1400" b="1" dirty="0">
                <a:latin typeface="Alexandria" pitchFamily="2" charset="-78"/>
                <a:cs typeface="Alexandria" pitchFamily="2" charset="-78"/>
              </a:rPr>
              <a:t>الاستراتيجية </a:t>
            </a:r>
            <a:r>
              <a:rPr lang="ar-EG" sz="1400" b="1" dirty="0">
                <a:latin typeface="Alexandria" pitchFamily="2" charset="-78"/>
                <a:cs typeface="Alexandria" pitchFamily="2" charset="-78"/>
              </a:rPr>
              <a:t>الرابعة :</a:t>
            </a:r>
            <a:r>
              <a:rPr lang="ar-SA" sz="1400" b="1" dirty="0">
                <a:latin typeface="Alexandria" pitchFamily="2" charset="-78"/>
                <a:cs typeface="Alexandria" pitchFamily="2" charset="-78"/>
              </a:rPr>
              <a:t>أن يلوم المدير الموظفين ويسمح لهما بتبادل الإنتقادات بينهما وتوجيه الاتهامات</a:t>
            </a:r>
            <a:endParaRPr lang="en-US" sz="1400" dirty="0">
              <a:latin typeface="Alexandria" pitchFamily="2" charset="-78"/>
              <a:cs typeface="Alexandria" pitchFamily="2" charset="-78"/>
            </a:endParaRPr>
          </a:p>
          <a:p>
            <a:pPr algn="r" rtl="1">
              <a:lnSpc>
                <a:spcPct val="200000"/>
              </a:lnSpc>
            </a:pPr>
            <a:r>
              <a:rPr lang="ar-SA" sz="1400" dirty="0">
                <a:latin typeface="Alexandria" pitchFamily="2" charset="-78"/>
                <a:cs typeface="Alexandria" pitchFamily="2" charset="-78"/>
              </a:rPr>
              <a:t>-استراتيجية المنافسة-</a:t>
            </a:r>
            <a:r>
              <a:rPr lang="ar-EG" sz="1400" dirty="0">
                <a:latin typeface="Alexandria" pitchFamily="2" charset="-78"/>
                <a:cs typeface="Alexandria" pitchFamily="2" charset="-78"/>
              </a:rPr>
              <a:t>( ادارة سلبية ايضا من خلال تأجيج النزاع بين الطرفين –من يقضي ع الآخر؟؟؟- منافسة غير شريفة – اظهار نقاط ضعف  الطرف الآخر) </a:t>
            </a:r>
            <a:endParaRPr lang="en-US" sz="1400" dirty="0">
              <a:latin typeface="Alexandria" pitchFamily="2" charset="-78"/>
              <a:cs typeface="Alexandria" pitchFamily="2" charset="-78"/>
            </a:endParaRPr>
          </a:p>
          <a:p>
            <a:pPr lvl="0" algn="r" rtl="1">
              <a:lnSpc>
                <a:spcPct val="200000"/>
              </a:lnSpc>
            </a:pPr>
            <a:r>
              <a:rPr lang="ar-SA" sz="1600" b="1" dirty="0">
                <a:latin typeface="Alexandria" pitchFamily="2" charset="-78"/>
                <a:cs typeface="Alexandria" pitchFamily="2" charset="-78"/>
              </a:rPr>
              <a:t>الاستراتيجية </a:t>
            </a:r>
            <a:r>
              <a:rPr lang="ar-EG" sz="1600" b="1" dirty="0">
                <a:latin typeface="Alexandria" pitchFamily="2" charset="-78"/>
                <a:cs typeface="Alexandria" pitchFamily="2" charset="-78"/>
              </a:rPr>
              <a:t>الخامسة</a:t>
            </a:r>
            <a:r>
              <a:rPr lang="ar-SA" sz="1600" b="1" dirty="0">
                <a:latin typeface="Alexandria" pitchFamily="2" charset="-78"/>
                <a:cs typeface="Alexandria" pitchFamily="2" charset="-78"/>
              </a:rPr>
              <a:t>: يتفق المدير أن يحصل اسلام علي الدورة لأنه أحدث ويحتاج لمزيد من التدريب ، ويعد وليد بدورة تدريبية أخري أفضل وتلائم مكانته الوظيفية وهى دورة "مسابقة </a:t>
            </a:r>
            <a:r>
              <a:rPr lang="ar-EG" sz="1600" b="1" dirty="0">
                <a:latin typeface="Alexandria" pitchFamily="2" charset="-78"/>
                <a:cs typeface="Alexandria" pitchFamily="2" charset="-78"/>
              </a:rPr>
              <a:t>م</a:t>
            </a:r>
            <a:r>
              <a:rPr lang="ar-SA" sz="1600" b="1" dirty="0">
                <a:latin typeface="Alexandria" pitchFamily="2" charset="-78"/>
                <a:cs typeface="Alexandria" pitchFamily="2" charset="-78"/>
              </a:rPr>
              <a:t>ديري الفروع الشباب</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استراتيجية </a:t>
            </a:r>
            <a:r>
              <a:rPr lang="ar-SA" sz="1600" dirty="0">
                <a:latin typeface="Alexandria" pitchFamily="2" charset="-78"/>
                <a:cs typeface="Alexandria" pitchFamily="2" charset="-78"/>
              </a:rPr>
              <a:t>التوافق</a:t>
            </a:r>
            <a:r>
              <a:rPr lang="ar-EG" sz="1600" dirty="0">
                <a:latin typeface="Alexandria" pitchFamily="2" charset="-78"/>
                <a:cs typeface="Alexandria" pitchFamily="2" charset="-78"/>
              </a:rPr>
              <a:t> ( اتفاق الطرفين دون خسارة)</a:t>
            </a:r>
            <a:endParaRPr lang="en-US"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4195955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203118"/>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338554"/>
              </a:xfrm>
              <a:prstGeom prst="rect">
                <a:avLst/>
              </a:prstGeom>
              <a:noFill/>
            </p:spPr>
            <p:txBody>
              <a:bodyPr wrap="square" rtlCol="0">
                <a:spAutoFit/>
              </a:bodyPr>
              <a:lstStyle/>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193318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E49C3564-9E72-4B97-BAFC-786C91C0F2FD}"/>
              </a:ext>
            </a:extLst>
          </p:cNvPr>
          <p:cNvSpPr txBox="1"/>
          <p:nvPr/>
        </p:nvSpPr>
        <p:spPr>
          <a:xfrm>
            <a:off x="1352550" y="2308166"/>
            <a:ext cx="8874661" cy="3466975"/>
          </a:xfrm>
          <a:prstGeom prst="rect">
            <a:avLst/>
          </a:prstGeom>
          <a:noFill/>
        </p:spPr>
        <p:txBody>
          <a:bodyPr wrap="square">
            <a:spAutoFit/>
          </a:bodyPr>
          <a:lstStyle/>
          <a:p>
            <a:pPr marL="457200" marR="0" algn="just" rtl="1">
              <a:lnSpc>
                <a:spcPct val="200000"/>
              </a:lnSpc>
              <a:spcBef>
                <a:spcPts val="0"/>
              </a:spcBef>
              <a:spcAft>
                <a:spcPts val="0"/>
              </a:spcAft>
            </a:pPr>
            <a:r>
              <a:rPr lang="ar-EG" sz="1600" b="1" dirty="0">
                <a:effectLst/>
                <a:latin typeface="Alexandria" pitchFamily="2" charset="-78"/>
                <a:ea typeface="Arial Unicode MS"/>
                <a:cs typeface="Alexandria" pitchFamily="2" charset="-78"/>
              </a:rPr>
              <a:t>بنك مصر يطلب من الفروع  ترشيح  موظف خدمة عملاء واحد من كل فرع للإنضمام إلي مسابقة " اختيار مديري الفروع من الشباب " ، فقام مدير فرع (أ) بترشيح الموظف " "محمد" لأنه حقق مستهدفات مالية عالية ، بينما يري الموظف "عمرو" أنه الأحق بهذه الفرصة لأنه الأقدم ،فحدث خلاف بينهما ، ولحل هذا النزاع يمكن استخدام العديد من الحلول ،  المطلوب منك اكتب اسم الاستراتيجية التي تمثل كل حل من الحلول التالية</a:t>
            </a:r>
            <a:r>
              <a:rPr lang="en-US" sz="1600" b="1" dirty="0">
                <a:effectLst/>
                <a:latin typeface="Alexandria" pitchFamily="2" charset="-78"/>
                <a:ea typeface="Arial Unicode MS"/>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endParaRPr lang="en-US"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rtl="1">
                <a:lnSpc>
                  <a:spcPct val="150000"/>
                </a:lnSpc>
                <a:spcBef>
                  <a:spcPts val="0"/>
                </a:spcBef>
                <a:spcAft>
                  <a:spcPts val="0"/>
                </a:spcAft>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8</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2D8F771-5879-404E-92B9-F0390747B7F9}"/>
              </a:ext>
            </a:extLst>
          </p:cNvPr>
          <p:cNvSpPr txBox="1"/>
          <p:nvPr/>
        </p:nvSpPr>
        <p:spPr>
          <a:xfrm>
            <a:off x="1135362" y="1911123"/>
            <a:ext cx="9704088" cy="3785011"/>
          </a:xfrm>
          <a:prstGeom prst="rect">
            <a:avLst/>
          </a:prstGeom>
          <a:noFill/>
        </p:spPr>
        <p:txBody>
          <a:bodyPr wrap="square">
            <a:spAutoFit/>
          </a:bodyPr>
          <a:lstStyle/>
          <a:p>
            <a:pPr marL="342900" marR="0" lvl="0" indent="-342900" algn="just" rtl="1">
              <a:lnSpc>
                <a:spcPct val="150000"/>
              </a:lnSpc>
              <a:spcBef>
                <a:spcPts val="0"/>
              </a:spcBef>
              <a:spcAft>
                <a:spcPts val="0"/>
              </a:spcAft>
              <a:buFont typeface="+mj-lt"/>
              <a:buAutoNum type="arabicPeriod"/>
            </a:pPr>
            <a:r>
              <a:rPr lang="ar-EG" sz="1800" dirty="0">
                <a:effectLst/>
                <a:latin typeface="Alexandria" pitchFamily="2" charset="-78"/>
                <a:ea typeface="Arial Unicode MS"/>
                <a:cs typeface="Alexandria" pitchFamily="2" charset="-78"/>
              </a:rPr>
              <a:t> أن يتخلي محمد عن الترشح للمسابقة ويتركها لزميله الأقدم عمرو لامتصاص غضبه</a:t>
            </a:r>
            <a:r>
              <a:rPr lang="en-US" sz="1800" dirty="0">
                <a:effectLst/>
                <a:latin typeface="Alexandria" pitchFamily="2" charset="-78"/>
                <a:ea typeface="Arial Unicode MS"/>
                <a:cs typeface="Alexandria" pitchFamily="2" charset="-78"/>
              </a:rPr>
              <a:t>) </a:t>
            </a:r>
            <a:r>
              <a:rPr lang="ar-EG" sz="1800" dirty="0">
                <a:effectLst/>
                <a:latin typeface="Alexandria" pitchFamily="2" charset="-78"/>
                <a:ea typeface="Arial Unicode MS"/>
                <a:cs typeface="Alexandria" pitchFamily="2" charset="-78"/>
              </a:rPr>
              <a:t>استراتيجية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800" dirty="0">
                <a:effectLst/>
                <a:latin typeface="Alexandria" pitchFamily="2" charset="-78"/>
                <a:ea typeface="Arial Unicode MS"/>
                <a:cs typeface="Alexandria" pitchFamily="2" charset="-78"/>
              </a:rPr>
              <a:t>يتجاهل المدير هذا النزاع ولا يتحدث مع أى من الموظفين (استراتيجية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800" dirty="0">
                <a:effectLst/>
                <a:latin typeface="Alexandria" pitchFamily="2" charset="-78"/>
                <a:ea typeface="Arial Unicode MS"/>
                <a:cs typeface="Alexandria" pitchFamily="2" charset="-78"/>
              </a:rPr>
              <a:t>المدير يقرر ترشيح موظف ثالث غيرهما للمسابقة،ويؤجل ترشيحهما فترة ( استراتيجية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800" dirty="0">
                <a:effectLst/>
                <a:latin typeface="Alexandria" pitchFamily="2" charset="-78"/>
                <a:ea typeface="Arial Unicode MS"/>
                <a:cs typeface="Alexandria" pitchFamily="2" charset="-78"/>
              </a:rPr>
              <a:t>أن يلوم المدير الموظفين ويسمح لهما بتبادل الإنتقادات بينهما وتوجيه الاتهامات (استراتيجية...........)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800" dirty="0">
                <a:effectLst/>
                <a:latin typeface="Alexandria" pitchFamily="2" charset="-78"/>
                <a:ea typeface="Arial Unicode MS"/>
                <a:cs typeface="Alexandria" pitchFamily="2" charset="-78"/>
              </a:rPr>
              <a:t>يتفق المدير أن يترشح محمد للمسابقة ،ويعد عمرو بترشيحه في الدورة القادمة بعد أن ينجح في تحقيق المستهدفات المالية المطلوبة ،ويقتنع عمرو بذلك. (استراتيجية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78755A-8844-4C85-8453-A7E270FCD18A}">
  <ds:schemaRefs>
    <ds:schemaRef ds:uri="http://schemas.microsoft.com/office/2006/documentManagement/types"/>
    <ds:schemaRef ds:uri="http://purl.org/dc/dcmitype/"/>
    <ds:schemaRef ds:uri="http://www.w3.org/XML/1998/namespace"/>
    <ds:schemaRef ds:uri="http://schemas.openxmlformats.org/package/2006/metadata/core-properties"/>
    <ds:schemaRef ds:uri="http://purl.org/dc/elements/1.1/"/>
    <ds:schemaRef ds:uri="http://schemas.microsoft.com/office/2006/metadata/properties"/>
    <ds:schemaRef ds:uri="d13aca44-ef33-4cf4-9980-7f0b00e6eeb9"/>
    <ds:schemaRef ds:uri="http://schemas.microsoft.com/office/infopath/2007/PartnerControls"/>
    <ds:schemaRef ds:uri="49100919-8a76-4266-be0c-7dc583902cb4"/>
    <ds:schemaRef ds:uri="http://purl.org/dc/terms/"/>
  </ds:schemaRefs>
</ds:datastoreItem>
</file>

<file path=customXml/itemProps2.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29FAFB-10EB-4946-883E-2E9CD705785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7662</TotalTime>
  <Words>3708</Words>
  <Application>Microsoft Office PowerPoint</Application>
  <PresentationFormat>Widescreen</PresentationFormat>
  <Paragraphs>477</Paragraphs>
  <Slides>52</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Alexandria</vt:lpstr>
      <vt:lpstr>Arial</vt:lpstr>
      <vt:lpstr>Calibri</vt:lpstr>
      <vt:lpstr>Calibri Light</vt:lpstr>
      <vt:lpstr>Symbol</vt:lpstr>
      <vt:lpstr>Times New Roman</vt:lpstr>
      <vt:lpstr>Verdana</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أطراف إدارة النزاعات المؤسسية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2008</cp:revision>
  <cp:lastPrinted>2024-03-19T10:28:14Z</cp:lastPrinted>
  <dcterms:created xsi:type="dcterms:W3CDTF">2023-04-29T09:08:00Z</dcterms:created>
  <dcterms:modified xsi:type="dcterms:W3CDTF">2024-03-19T10:30:44Z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