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4.xml" ContentType="application/vnd.openxmlformats-officedocument.presentationml.tags+xml"/>
  <Override PartName="/ppt/notesSlides/notesSlide30.xml" ContentType="application/vnd.openxmlformats-officedocument.presentationml.notesSlide+xml"/>
  <Override PartName="/ppt/tags/tag5.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07"/>
  </p:notesMasterIdLst>
  <p:sldIdLst>
    <p:sldId id="514" r:id="rId5"/>
    <p:sldId id="256" r:id="rId6"/>
    <p:sldId id="518" r:id="rId7"/>
    <p:sldId id="496" r:id="rId8"/>
    <p:sldId id="497" r:id="rId9"/>
    <p:sldId id="498" r:id="rId10"/>
    <p:sldId id="499" r:id="rId11"/>
    <p:sldId id="505" r:id="rId12"/>
    <p:sldId id="506" r:id="rId13"/>
    <p:sldId id="507" r:id="rId14"/>
    <p:sldId id="513" r:id="rId15"/>
    <p:sldId id="510" r:id="rId16"/>
    <p:sldId id="511" r:id="rId17"/>
    <p:sldId id="503" r:id="rId18"/>
    <p:sldId id="517" r:id="rId19"/>
    <p:sldId id="520" r:id="rId20"/>
    <p:sldId id="521" r:id="rId21"/>
    <p:sldId id="531" r:id="rId22"/>
    <p:sldId id="260" r:id="rId23"/>
    <p:sldId id="261" r:id="rId24"/>
    <p:sldId id="262" r:id="rId25"/>
    <p:sldId id="263" r:id="rId26"/>
    <p:sldId id="264" r:id="rId27"/>
    <p:sldId id="257" r:id="rId28"/>
    <p:sldId id="530" r:id="rId29"/>
    <p:sldId id="529" r:id="rId30"/>
    <p:sldId id="265" r:id="rId31"/>
    <p:sldId id="266" r:id="rId32"/>
    <p:sldId id="267" r:id="rId33"/>
    <p:sldId id="268" r:id="rId34"/>
    <p:sldId id="269" r:id="rId35"/>
    <p:sldId id="556" r:id="rId36"/>
    <p:sldId id="554" r:id="rId37"/>
    <p:sldId id="558" r:id="rId38"/>
    <p:sldId id="270" r:id="rId39"/>
    <p:sldId id="560" r:id="rId40"/>
    <p:sldId id="559" r:id="rId41"/>
    <p:sldId id="562" r:id="rId42"/>
    <p:sldId id="563" r:id="rId43"/>
    <p:sldId id="564" r:id="rId44"/>
    <p:sldId id="561" r:id="rId45"/>
    <p:sldId id="271" r:id="rId46"/>
    <p:sldId id="272" r:id="rId47"/>
    <p:sldId id="565" r:id="rId48"/>
    <p:sldId id="273" r:id="rId49"/>
    <p:sldId id="274" r:id="rId50"/>
    <p:sldId id="532" r:id="rId51"/>
    <p:sldId id="533" r:id="rId52"/>
    <p:sldId id="534" r:id="rId53"/>
    <p:sldId id="535" r:id="rId54"/>
    <p:sldId id="536" r:id="rId55"/>
    <p:sldId id="537" r:id="rId56"/>
    <p:sldId id="539" r:id="rId57"/>
    <p:sldId id="540" r:id="rId58"/>
    <p:sldId id="546" r:id="rId59"/>
    <p:sldId id="542" r:id="rId60"/>
    <p:sldId id="543" r:id="rId61"/>
    <p:sldId id="545" r:id="rId62"/>
    <p:sldId id="544" r:id="rId63"/>
    <p:sldId id="552" r:id="rId64"/>
    <p:sldId id="277" r:id="rId65"/>
    <p:sldId id="538" r:id="rId66"/>
    <p:sldId id="278" r:id="rId67"/>
    <p:sldId id="283" r:id="rId68"/>
    <p:sldId id="525" r:id="rId69"/>
    <p:sldId id="526" r:id="rId70"/>
    <p:sldId id="566" r:id="rId71"/>
    <p:sldId id="568" r:id="rId72"/>
    <p:sldId id="569" r:id="rId73"/>
    <p:sldId id="570" r:id="rId74"/>
    <p:sldId id="548" r:id="rId75"/>
    <p:sldId id="572" r:id="rId76"/>
    <p:sldId id="573" r:id="rId77"/>
    <p:sldId id="574" r:id="rId78"/>
    <p:sldId id="571" r:id="rId79"/>
    <p:sldId id="576" r:id="rId80"/>
    <p:sldId id="578" r:id="rId81"/>
    <p:sldId id="575" r:id="rId82"/>
    <p:sldId id="549" r:id="rId83"/>
    <p:sldId id="580" r:id="rId84"/>
    <p:sldId id="581" r:id="rId85"/>
    <p:sldId id="579" r:id="rId86"/>
    <p:sldId id="583" r:id="rId87"/>
    <p:sldId id="584" r:id="rId88"/>
    <p:sldId id="586" r:id="rId89"/>
    <p:sldId id="582" r:id="rId90"/>
    <p:sldId id="587" r:id="rId91"/>
    <p:sldId id="588" r:id="rId92"/>
    <p:sldId id="589" r:id="rId93"/>
    <p:sldId id="550" r:id="rId94"/>
    <p:sldId id="591" r:id="rId95"/>
    <p:sldId id="592" r:id="rId96"/>
    <p:sldId id="593" r:id="rId97"/>
    <p:sldId id="590" r:id="rId98"/>
    <p:sldId id="595" r:id="rId99"/>
    <p:sldId id="596" r:id="rId100"/>
    <p:sldId id="551" r:id="rId101"/>
    <p:sldId id="598" r:id="rId102"/>
    <p:sldId id="597" r:id="rId103"/>
    <p:sldId id="599" r:id="rId104"/>
    <p:sldId id="519" r:id="rId105"/>
    <p:sldId id="349" r:id="rId10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256"/>
            <p14:sldId id="518"/>
            <p14:sldId id="496"/>
            <p14:sldId id="497"/>
            <p14:sldId id="498"/>
            <p14:sldId id="499"/>
            <p14:sldId id="505"/>
            <p14:sldId id="506"/>
            <p14:sldId id="507"/>
            <p14:sldId id="513"/>
            <p14:sldId id="510"/>
            <p14:sldId id="511"/>
            <p14:sldId id="503"/>
            <p14:sldId id="517"/>
            <p14:sldId id="520"/>
            <p14:sldId id="521"/>
            <p14:sldId id="531"/>
            <p14:sldId id="260"/>
            <p14:sldId id="261"/>
            <p14:sldId id="262"/>
            <p14:sldId id="263"/>
            <p14:sldId id="264"/>
            <p14:sldId id="257"/>
            <p14:sldId id="530"/>
            <p14:sldId id="529"/>
            <p14:sldId id="265"/>
            <p14:sldId id="266"/>
            <p14:sldId id="267"/>
            <p14:sldId id="268"/>
            <p14:sldId id="269"/>
            <p14:sldId id="556"/>
            <p14:sldId id="554"/>
            <p14:sldId id="558"/>
            <p14:sldId id="270"/>
            <p14:sldId id="560"/>
            <p14:sldId id="559"/>
            <p14:sldId id="562"/>
            <p14:sldId id="563"/>
            <p14:sldId id="564"/>
            <p14:sldId id="561"/>
            <p14:sldId id="271"/>
            <p14:sldId id="272"/>
            <p14:sldId id="565"/>
            <p14:sldId id="273"/>
            <p14:sldId id="274"/>
            <p14:sldId id="532"/>
            <p14:sldId id="533"/>
            <p14:sldId id="534"/>
            <p14:sldId id="535"/>
            <p14:sldId id="536"/>
            <p14:sldId id="537"/>
            <p14:sldId id="539"/>
            <p14:sldId id="540"/>
            <p14:sldId id="546"/>
            <p14:sldId id="542"/>
            <p14:sldId id="543"/>
            <p14:sldId id="545"/>
            <p14:sldId id="544"/>
            <p14:sldId id="552"/>
            <p14:sldId id="277"/>
            <p14:sldId id="538"/>
            <p14:sldId id="278"/>
            <p14:sldId id="283"/>
            <p14:sldId id="525"/>
            <p14:sldId id="526"/>
            <p14:sldId id="566"/>
            <p14:sldId id="568"/>
            <p14:sldId id="569"/>
            <p14:sldId id="570"/>
            <p14:sldId id="548"/>
            <p14:sldId id="572"/>
            <p14:sldId id="573"/>
            <p14:sldId id="574"/>
            <p14:sldId id="571"/>
            <p14:sldId id="576"/>
            <p14:sldId id="578"/>
            <p14:sldId id="575"/>
            <p14:sldId id="549"/>
            <p14:sldId id="580"/>
            <p14:sldId id="581"/>
            <p14:sldId id="579"/>
            <p14:sldId id="583"/>
            <p14:sldId id="584"/>
            <p14:sldId id="586"/>
            <p14:sldId id="582"/>
            <p14:sldId id="587"/>
            <p14:sldId id="588"/>
            <p14:sldId id="589"/>
            <p14:sldId id="550"/>
            <p14:sldId id="591"/>
            <p14:sldId id="592"/>
            <p14:sldId id="593"/>
            <p14:sldId id="590"/>
            <p14:sldId id="595"/>
            <p14:sldId id="596"/>
            <p14:sldId id="551"/>
            <p14:sldId id="598"/>
            <p14:sldId id="597"/>
            <p14:sldId id="599"/>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69" d="100"/>
          <a:sy n="69" d="100"/>
        </p:scale>
        <p:origin x="76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07" Type="http://schemas.openxmlformats.org/officeDocument/2006/relationships/notesMaster" Target="notesMasters/notesMaster1.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viewProps" Target="viewProps.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0656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BBC7E7D-48C8-45A2-B942-286B49E87A75}" type="slidenum">
              <a:rPr lang="ar-SA" sz="1200"/>
              <a:pPr algn="l" eaLnBrk="1" hangingPunct="1"/>
              <a:t>18</a:t>
            </a:fld>
            <a:endParaRPr lang="en-US" sz="1200"/>
          </a:p>
        </p:txBody>
      </p:sp>
      <p:sp>
        <p:nvSpPr>
          <p:cNvPr id="656387" name="Rectangle 2"/>
          <p:cNvSpPr>
            <a:spLocks noGrp="1" noRot="1" noChangeAspect="1" noChangeArrowheads="1" noTextEdit="1"/>
          </p:cNvSpPr>
          <p:nvPr>
            <p:ph type="sldImg"/>
          </p:nvPr>
        </p:nvSpPr>
        <p:spPr>
          <a:xfrm>
            <a:off x="382588" y="685800"/>
            <a:ext cx="6092825" cy="3427413"/>
          </a:xfrm>
          <a:ln/>
        </p:spPr>
      </p:sp>
      <p:sp>
        <p:nvSpPr>
          <p:cNvPr id="65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075632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410" name="Rectangle 2"/>
          <p:cNvSpPr>
            <a:spLocks noGrp="1" noRot="1" noChangeAspect="1" noChangeArrowheads="1" noTextEdit="1"/>
          </p:cNvSpPr>
          <p:nvPr>
            <p:ph type="sldImg"/>
          </p:nvPr>
        </p:nvSpPr>
        <p:spPr>
          <a:xfrm>
            <a:off x="382588" y="685800"/>
            <a:ext cx="6092825" cy="3427413"/>
          </a:xfrm>
          <a:ln/>
        </p:spPr>
      </p:sp>
      <p:sp>
        <p:nvSpPr>
          <p:cNvPr id="65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Rot="1" noChangeAspect="1" noChangeArrowheads="1" noTextEdit="1"/>
          </p:cNvSpPr>
          <p:nvPr>
            <p:ph type="sldImg"/>
          </p:nvPr>
        </p:nvSpPr>
        <p:spPr>
          <a:xfrm>
            <a:off x="382588" y="685800"/>
            <a:ext cx="6092825" cy="3427413"/>
          </a:xfrm>
          <a:ln/>
        </p:spPr>
      </p:sp>
      <p:sp>
        <p:nvSpPr>
          <p:cNvPr id="65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21</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506C98-3F28-4698-94B0-D42604DF9FCF}" type="slidenum">
              <a:rPr lang="ar-SA" sz="1200"/>
              <a:pPr algn="l" eaLnBrk="1" hangingPunct="1"/>
              <a:t>22</a:t>
            </a:fld>
            <a:endParaRPr lang="en-US" sz="1200"/>
          </a:p>
        </p:txBody>
      </p:sp>
      <p:sp>
        <p:nvSpPr>
          <p:cNvPr id="660483" name="Rectangle 2"/>
          <p:cNvSpPr>
            <a:spLocks noGrp="1" noRot="1" noChangeAspect="1" noChangeArrowheads="1" noTextEdit="1"/>
          </p:cNvSpPr>
          <p:nvPr>
            <p:ph type="sldImg"/>
          </p:nvPr>
        </p:nvSpPr>
        <p:spPr>
          <a:xfrm>
            <a:off x="382588" y="685800"/>
            <a:ext cx="6092825" cy="3427413"/>
          </a:xfrm>
          <a:ln/>
        </p:spPr>
      </p:sp>
      <p:sp>
        <p:nvSpPr>
          <p:cNvPr id="66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81802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006253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0" name="Slide Image Placeholder 1"/>
          <p:cNvSpPr>
            <a:spLocks noGrp="1" noRot="1" noChangeAspect="1" noTextEdit="1"/>
          </p:cNvSpPr>
          <p:nvPr>
            <p:ph type="sldImg"/>
          </p:nvPr>
        </p:nvSpPr>
        <p:spPr>
          <a:xfrm>
            <a:off x="382588" y="685800"/>
            <a:ext cx="6092825" cy="3427413"/>
          </a:xfrm>
          <a:ln/>
        </p:spPr>
      </p:sp>
      <p:sp>
        <p:nvSpPr>
          <p:cNvPr id="66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Slide Image Placeholder 1"/>
          <p:cNvSpPr>
            <a:spLocks noGrp="1" noRot="1" noChangeAspect="1" noTextEdit="1"/>
          </p:cNvSpPr>
          <p:nvPr>
            <p:ph type="sldImg"/>
          </p:nvPr>
        </p:nvSpPr>
        <p:spPr>
          <a:xfrm>
            <a:off x="382588" y="685800"/>
            <a:ext cx="6092825" cy="3427413"/>
          </a:xfrm>
          <a:ln/>
        </p:spPr>
      </p:sp>
      <p:sp>
        <p:nvSpPr>
          <p:cNvPr id="66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29</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02" name="Slide Image Placeholder 1"/>
          <p:cNvSpPr>
            <a:spLocks noGrp="1" noRot="1" noChangeAspect="1" noTextEdit="1"/>
          </p:cNvSpPr>
          <p:nvPr>
            <p:ph type="sldImg"/>
          </p:nvPr>
        </p:nvSpPr>
        <p:spPr>
          <a:xfrm>
            <a:off x="382588" y="685800"/>
            <a:ext cx="6092825" cy="3427413"/>
          </a:xfrm>
          <a:ln/>
        </p:spPr>
      </p:sp>
      <p:sp>
        <p:nvSpPr>
          <p:cNvPr id="66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BABE3FB5-FA62-42C0-933B-2544A039DD44}" type="slidenum">
              <a:rPr lang="ar-SA" sz="1200"/>
              <a:pPr algn="l" eaLnBrk="1" hangingPunct="1"/>
              <a:t>31</a:t>
            </a:fld>
            <a:endParaRPr lang="en-US" sz="1200"/>
          </a:p>
        </p:txBody>
      </p:sp>
      <p:sp>
        <p:nvSpPr>
          <p:cNvPr id="666627" name="Rectangle 2"/>
          <p:cNvSpPr>
            <a:spLocks noGrp="1" noRot="1" noChangeAspect="1" noChangeArrowheads="1" noTextEdit="1"/>
          </p:cNvSpPr>
          <p:nvPr>
            <p:ph type="sldImg"/>
          </p:nvPr>
        </p:nvSpPr>
        <p:spPr>
          <a:xfrm>
            <a:off x="382588" y="685800"/>
            <a:ext cx="6092825" cy="3427413"/>
          </a:xfrm>
          <a:ln/>
        </p:spPr>
      </p:sp>
      <p:sp>
        <p:nvSpPr>
          <p:cNvPr id="66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BABE3FB5-FA62-42C0-933B-2544A039DD44}" type="slidenum">
              <a:rPr lang="ar-SA" sz="1200"/>
              <a:pPr algn="l" eaLnBrk="1" hangingPunct="1"/>
              <a:t>32</a:t>
            </a:fld>
            <a:endParaRPr lang="en-US" sz="1200"/>
          </a:p>
        </p:txBody>
      </p:sp>
      <p:sp>
        <p:nvSpPr>
          <p:cNvPr id="666627" name="Rectangle 2"/>
          <p:cNvSpPr>
            <a:spLocks noGrp="1" noRot="1" noChangeAspect="1" noChangeArrowheads="1" noTextEdit="1"/>
          </p:cNvSpPr>
          <p:nvPr>
            <p:ph type="sldImg"/>
          </p:nvPr>
        </p:nvSpPr>
        <p:spPr>
          <a:xfrm>
            <a:off x="382588" y="685800"/>
            <a:ext cx="6092825" cy="3427413"/>
          </a:xfrm>
          <a:ln/>
        </p:spPr>
      </p:sp>
      <p:sp>
        <p:nvSpPr>
          <p:cNvPr id="66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495465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62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BABE3FB5-FA62-42C0-933B-2544A039DD44}" type="slidenum">
              <a:rPr lang="ar-SA" sz="1200"/>
              <a:pPr algn="l" eaLnBrk="1" hangingPunct="1"/>
              <a:t>33</a:t>
            </a:fld>
            <a:endParaRPr lang="en-US" sz="1200"/>
          </a:p>
        </p:txBody>
      </p:sp>
      <p:sp>
        <p:nvSpPr>
          <p:cNvPr id="666627" name="Rectangle 2"/>
          <p:cNvSpPr>
            <a:spLocks noGrp="1" noRot="1" noChangeAspect="1" noChangeArrowheads="1" noTextEdit="1"/>
          </p:cNvSpPr>
          <p:nvPr>
            <p:ph type="sldImg"/>
          </p:nvPr>
        </p:nvSpPr>
        <p:spPr>
          <a:xfrm>
            <a:off x="382588" y="685800"/>
            <a:ext cx="6092825" cy="3427413"/>
          </a:xfrm>
          <a:ln/>
        </p:spPr>
      </p:sp>
      <p:sp>
        <p:nvSpPr>
          <p:cNvPr id="66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213750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35</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36</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306128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37</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666572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38</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750696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39</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13182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40</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692842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765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603DD01-CB56-4911-840F-976F9E7610C4}" type="slidenum">
              <a:rPr lang="ar-SA" sz="1200"/>
              <a:pPr algn="l" eaLnBrk="1" hangingPunct="1"/>
              <a:t>41</a:t>
            </a:fld>
            <a:endParaRPr lang="en-US" sz="1200"/>
          </a:p>
        </p:txBody>
      </p:sp>
      <p:sp>
        <p:nvSpPr>
          <p:cNvPr id="667651" name="Rectangle 2"/>
          <p:cNvSpPr>
            <a:spLocks noGrp="1" noRot="1" noChangeAspect="1" noChangeArrowheads="1" noTextEdit="1"/>
          </p:cNvSpPr>
          <p:nvPr>
            <p:ph type="sldImg"/>
          </p:nvPr>
        </p:nvSpPr>
        <p:spPr>
          <a:xfrm>
            <a:off x="382588" y="685800"/>
            <a:ext cx="6092825" cy="3427413"/>
          </a:xfrm>
          <a:ln/>
        </p:spPr>
      </p:sp>
      <p:sp>
        <p:nvSpPr>
          <p:cNvPr id="66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6695377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867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7D0F90BC-9B1E-4C12-951A-D58500C55FED}" type="slidenum">
              <a:rPr lang="ar-SA" sz="1200"/>
              <a:pPr algn="l" eaLnBrk="1" hangingPunct="1"/>
              <a:t>42</a:t>
            </a:fld>
            <a:endParaRPr lang="en-US" sz="1200"/>
          </a:p>
        </p:txBody>
      </p:sp>
      <p:sp>
        <p:nvSpPr>
          <p:cNvPr id="668675" name="Rectangle 2"/>
          <p:cNvSpPr>
            <a:spLocks noGrp="1" noRot="1" noChangeAspect="1" noChangeArrowheads="1" noTextEdit="1"/>
          </p:cNvSpPr>
          <p:nvPr>
            <p:ph type="sldImg"/>
          </p:nvPr>
        </p:nvSpPr>
        <p:spPr>
          <a:xfrm>
            <a:off x="382588" y="685800"/>
            <a:ext cx="6092825" cy="3427413"/>
          </a:xfrm>
          <a:ln/>
        </p:spPr>
      </p:sp>
      <p:sp>
        <p:nvSpPr>
          <p:cNvPr id="66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C9A624B-326F-4681-9A9E-DAAB4797921A}" type="slidenum">
              <a:rPr lang="ar-SA" sz="1200"/>
              <a:pPr algn="l" eaLnBrk="1" hangingPunct="1"/>
              <a:t>43</a:t>
            </a:fld>
            <a:endParaRPr lang="en-US" sz="1200"/>
          </a:p>
        </p:txBody>
      </p:sp>
      <p:sp>
        <p:nvSpPr>
          <p:cNvPr id="669699" name="Rectangle 2"/>
          <p:cNvSpPr>
            <a:spLocks noGrp="1" noRot="1" noChangeAspect="1" noChangeArrowheads="1" noTextEdit="1"/>
          </p:cNvSpPr>
          <p:nvPr>
            <p:ph type="sldImg"/>
          </p:nvPr>
        </p:nvSpPr>
        <p:spPr>
          <a:xfrm>
            <a:off x="382588" y="685800"/>
            <a:ext cx="6092825" cy="3427413"/>
          </a:xfrm>
          <a:ln/>
        </p:spPr>
      </p:sp>
      <p:sp>
        <p:nvSpPr>
          <p:cNvPr id="66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69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C9A624B-326F-4681-9A9E-DAAB4797921A}" type="slidenum">
              <a:rPr lang="ar-SA" sz="1200"/>
              <a:pPr algn="l" eaLnBrk="1" hangingPunct="1"/>
              <a:t>44</a:t>
            </a:fld>
            <a:endParaRPr lang="en-US" sz="1200"/>
          </a:p>
        </p:txBody>
      </p:sp>
      <p:sp>
        <p:nvSpPr>
          <p:cNvPr id="669699" name="Rectangle 2"/>
          <p:cNvSpPr>
            <a:spLocks noGrp="1" noRot="1" noChangeAspect="1" noChangeArrowheads="1" noTextEdit="1"/>
          </p:cNvSpPr>
          <p:nvPr>
            <p:ph type="sldImg"/>
          </p:nvPr>
        </p:nvSpPr>
        <p:spPr>
          <a:xfrm>
            <a:off x="382588" y="685800"/>
            <a:ext cx="6092825" cy="3427413"/>
          </a:xfrm>
          <a:ln/>
        </p:spPr>
      </p:sp>
      <p:sp>
        <p:nvSpPr>
          <p:cNvPr id="66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1082504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072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345FFEA-ED00-401E-90F1-CD9D0A7D72DA}" type="slidenum">
              <a:rPr lang="ar-SA" sz="1200"/>
              <a:pPr algn="l" eaLnBrk="1" hangingPunct="1"/>
              <a:t>45</a:t>
            </a:fld>
            <a:endParaRPr lang="en-US" sz="1200"/>
          </a:p>
        </p:txBody>
      </p:sp>
      <p:sp>
        <p:nvSpPr>
          <p:cNvPr id="670723" name="Rectangle 2"/>
          <p:cNvSpPr>
            <a:spLocks noGrp="1" noRot="1" noChangeAspect="1" noChangeArrowheads="1" noTextEdit="1"/>
          </p:cNvSpPr>
          <p:nvPr>
            <p:ph type="sldImg"/>
          </p:nvPr>
        </p:nvSpPr>
        <p:spPr>
          <a:xfrm>
            <a:off x="382588" y="685800"/>
            <a:ext cx="6092825" cy="3427413"/>
          </a:xfrm>
          <a:ln/>
        </p:spPr>
      </p:sp>
      <p:sp>
        <p:nvSpPr>
          <p:cNvPr id="67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8F1B1514-A2A5-4806-BEDD-26350A7F5544}" type="slidenum">
              <a:rPr lang="ar-SA" sz="1200"/>
              <a:pPr algn="l" eaLnBrk="1" hangingPunct="1"/>
              <a:t>46</a:t>
            </a:fld>
            <a:endParaRPr lang="en-US" sz="1200"/>
          </a:p>
        </p:txBody>
      </p:sp>
      <p:sp>
        <p:nvSpPr>
          <p:cNvPr id="671747" name="Rectangle 2"/>
          <p:cNvSpPr>
            <a:spLocks noGrp="1" noRot="1" noChangeAspect="1" noChangeArrowheads="1" noTextEdit="1"/>
          </p:cNvSpPr>
          <p:nvPr>
            <p:ph type="sldImg"/>
          </p:nvPr>
        </p:nvSpPr>
        <p:spPr>
          <a:xfrm>
            <a:off x="382588" y="685800"/>
            <a:ext cx="6092825" cy="3427413"/>
          </a:xfrm>
          <a:ln/>
        </p:spPr>
      </p:sp>
      <p:sp>
        <p:nvSpPr>
          <p:cNvPr id="67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86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90600" rtl="0" eaLnBrk="1" fontAlgn="auto" latinLnBrk="0" hangingPunct="1">
              <a:lnSpc>
                <a:spcPct val="100000"/>
              </a:lnSpc>
              <a:spcBef>
                <a:spcPts val="0"/>
              </a:spcBef>
              <a:spcAft>
                <a:spcPts val="0"/>
              </a:spcAft>
              <a:buClrTx/>
              <a:buSzTx/>
              <a:buFontTx/>
              <a:buNone/>
              <a:tabLst/>
              <a:defRPr/>
            </a:pPr>
            <a:fld id="{F61D97EA-F6C1-4DED-8BEA-03AA3D5B1980}" type="slidenum">
              <a:rPr kumimoji="0" lang="ar-SA" sz="1200" b="0" i="0" u="none" strike="noStrike" kern="1200" cap="none" spc="0" normalizeH="0" baseline="0" noProof="0">
                <a:ln>
                  <a:noFill/>
                </a:ln>
                <a:solidFill>
                  <a:prstClr val="black"/>
                </a:solidFill>
                <a:effectLst/>
                <a:uLnTx/>
                <a:uFillTx/>
                <a:latin typeface="Arial" pitchFamily="34" charset="0"/>
                <a:ea typeface="+mn-ea"/>
                <a:cs typeface="Arial" pitchFamily="34" charset="0"/>
              </a:rPr>
              <a:pPr marL="0" marR="0" lvl="0" indent="0" algn="l" defTabSz="9906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
        <p:nvSpPr>
          <p:cNvPr id="676867" name="Rectangle 2"/>
          <p:cNvSpPr>
            <a:spLocks noGrp="1" noRot="1" noChangeAspect="1" noChangeArrowheads="1" noTextEdit="1"/>
          </p:cNvSpPr>
          <p:nvPr>
            <p:ph type="sldImg"/>
          </p:nvPr>
        </p:nvSpPr>
        <p:spPr>
          <a:xfrm>
            <a:off x="382588" y="685800"/>
            <a:ext cx="6092825" cy="3427413"/>
          </a:xfrm>
          <a:ln/>
        </p:spPr>
      </p:sp>
      <p:sp>
        <p:nvSpPr>
          <p:cNvPr id="67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144348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890"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79796312-455A-45D3-8CE1-2A9229FDC27D}" type="slidenum">
              <a:rPr lang="ar-SA" sz="1200"/>
              <a:pPr algn="l" eaLnBrk="1" hangingPunct="1"/>
              <a:t>48</a:t>
            </a:fld>
            <a:endParaRPr lang="en-US" sz="1200"/>
          </a:p>
        </p:txBody>
      </p:sp>
      <p:sp>
        <p:nvSpPr>
          <p:cNvPr id="677891" name="Rectangle 2"/>
          <p:cNvSpPr>
            <a:spLocks noGrp="1" noRot="1" noChangeAspect="1" noChangeArrowheads="1" noTextEdit="1"/>
          </p:cNvSpPr>
          <p:nvPr>
            <p:ph type="sldImg"/>
          </p:nvPr>
        </p:nvSpPr>
        <p:spPr>
          <a:xfrm>
            <a:off x="382588" y="685800"/>
            <a:ext cx="6092825" cy="3427413"/>
          </a:xfrm>
          <a:ln/>
        </p:spPr>
      </p:sp>
      <p:sp>
        <p:nvSpPr>
          <p:cNvPr id="67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9425697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994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562289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51</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252223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52</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4465509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53</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9012214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54</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619174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55</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612637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56</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8318719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57</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9149610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58</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009584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7602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60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5017647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Slide Image Placeholder 1"/>
          <p:cNvSpPr>
            <a:spLocks noGrp="1" noRot="1" noChangeAspect="1" noTextEdit="1"/>
          </p:cNvSpPr>
          <p:nvPr>
            <p:ph type="sldImg"/>
          </p:nvPr>
        </p:nvSpPr>
        <p:spPr>
          <a:xfrm>
            <a:off x="382588" y="685800"/>
            <a:ext cx="6092825" cy="3427413"/>
          </a:xfrm>
          <a:ln/>
        </p:spPr>
      </p:sp>
      <p:sp>
        <p:nvSpPr>
          <p:cNvPr id="67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4818" name="Slide Image Placeholder 1"/>
          <p:cNvSpPr>
            <a:spLocks noGrp="1" noRot="1" noChangeAspect="1" noTextEdit="1"/>
          </p:cNvSpPr>
          <p:nvPr>
            <p:ph type="sldImg"/>
          </p:nvPr>
        </p:nvSpPr>
        <p:spPr>
          <a:xfrm>
            <a:off x="382588" y="685800"/>
            <a:ext cx="6092825" cy="3427413"/>
          </a:xfrm>
          <a:ln/>
        </p:spPr>
      </p:sp>
      <p:sp>
        <p:nvSpPr>
          <p:cNvPr id="67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4098801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42" name="Slide Image Placeholder 1"/>
          <p:cNvSpPr>
            <a:spLocks noGrp="1" noRot="1" noChangeAspect="1" noTextEdit="1"/>
          </p:cNvSpPr>
          <p:nvPr>
            <p:ph type="sldImg"/>
          </p:nvPr>
        </p:nvSpPr>
        <p:spPr>
          <a:xfrm>
            <a:off x="382588" y="685800"/>
            <a:ext cx="6092825" cy="3427413"/>
          </a:xfrm>
          <a:ln/>
        </p:spPr>
      </p:sp>
      <p:sp>
        <p:nvSpPr>
          <p:cNvPr id="67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5183780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9490726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5976010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04081424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98147293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4534158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1693782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419717377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43437033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903615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8682857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124395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7080444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70379556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5130735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90706551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8756564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05871078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37737661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9490775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9299571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8663912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32903220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960693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52524346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49982652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405436148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3160778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31754685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32641449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84191037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50377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3.xml"/><Relationship Id="rId6"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8472" y="2191809"/>
            <a:ext cx="5288692"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محاضرة استرشاديه لمقرر :</a:t>
            </a:r>
          </a:p>
          <a:p>
            <a:pPr algn="r" rtl="1"/>
            <a:r>
              <a:rPr lang="ar-EG" sz="4400" b="1" dirty="0" smtClean="0">
                <a:solidFill>
                  <a:srgbClr val="00B0F0"/>
                </a:solidFill>
                <a:latin typeface="Times New Roman" panose="02020603050405020304" pitchFamily="18" charset="0"/>
                <a:cs typeface="Times New Roman" panose="02020603050405020304" pitchFamily="18" charset="0"/>
              </a:rPr>
              <a:t>        قضايا بحثية 3</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06400" y="4087091"/>
            <a:ext cx="5413829" cy="163483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800" b="1" dirty="0" smtClean="0">
                <a:solidFill>
                  <a:schemeClr val="tx1"/>
                </a:solidFill>
                <a:latin typeface="Times New Roman" panose="02020603050405020304" pitchFamily="18" charset="0"/>
                <a:cs typeface="Times New Roman" panose="02020603050405020304" pitchFamily="18" charset="0"/>
              </a:rPr>
              <a:t>دكتور </a:t>
            </a:r>
            <a:r>
              <a:rPr lang="ar-EG" sz="2800" b="1" dirty="0">
                <a:solidFill>
                  <a:schemeClr val="tx1"/>
                </a:solidFill>
                <a:latin typeface="Times New Roman" panose="02020603050405020304" pitchFamily="18" charset="0"/>
                <a:cs typeface="Times New Roman" panose="02020603050405020304" pitchFamily="18" charset="0"/>
              </a:rPr>
              <a:t>/ </a:t>
            </a:r>
            <a:r>
              <a:rPr lang="ar-EG" sz="2800" b="1" dirty="0" smtClean="0">
                <a:solidFill>
                  <a:schemeClr val="tx1"/>
                </a:solidFill>
                <a:latin typeface="Times New Roman" panose="02020603050405020304" pitchFamily="18" charset="0"/>
                <a:cs typeface="Times New Roman" panose="02020603050405020304" pitchFamily="18" charset="0"/>
              </a:rPr>
              <a:t>محمد جابرالخولي</a:t>
            </a:r>
            <a:endParaRPr lang="ar-EG"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817418425"/>
      </p:ext>
    </p:extLst>
  </p:cSld>
  <p:clrMapOvr>
    <a:masterClrMapping/>
  </p:clrMapOvr>
  <mc:AlternateContent xmlns:mc="http://schemas.openxmlformats.org/markup-compatibility/2006" xmlns:p14="http://schemas.microsoft.com/office/powerpoint/2010/main">
    <mc:Choice Requires="p14">
      <p:transition spd="slow" p14:dur="2000" advTm="201126"/>
    </mc:Choice>
    <mc:Fallback xmlns="">
      <p:transition spd="slow" advTm="20112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708981"/>
          </a:xfrm>
          <a:prstGeom prst="rect">
            <a:avLst/>
          </a:prstGeom>
          <a:noFill/>
        </p:spPr>
        <p:txBody>
          <a:bodyPr wrap="square" rtlCol="0">
            <a:spAutoFit/>
          </a:bodyPr>
          <a:lstStyle/>
          <a:p>
            <a:pPr algn="ctr"/>
            <a:r>
              <a:rPr lang="ar-EG" sz="2500" b="1" dirty="0" smtClean="0">
                <a:latin typeface="Alexandria" charset="0"/>
                <a:cs typeface="+mj-cs"/>
              </a:rPr>
              <a:t>مقدمة</a:t>
            </a:r>
          </a:p>
          <a:p>
            <a:pPr algn="ctr"/>
            <a:endParaRPr lang="ar-JO" sz="2500" dirty="0">
              <a:latin typeface="Alexandria" charset="0"/>
              <a:cs typeface="+mj-cs"/>
            </a:endParaRPr>
          </a:p>
          <a:p>
            <a:pPr algn="just" rtl="1"/>
            <a:r>
              <a:rPr lang="ar-JO" sz="2500" dirty="0">
                <a:latin typeface="Alexandria" charset="0"/>
                <a:cs typeface="+mj-cs"/>
              </a:rPr>
              <a:t>يهدف مقرر"قضايا </a:t>
            </a:r>
            <a:r>
              <a:rPr lang="ar-JO" sz="2500" dirty="0" smtClean="0">
                <a:latin typeface="Alexandria" charset="0"/>
                <a:cs typeface="+mj-cs"/>
              </a:rPr>
              <a:t>بحثية3" </a:t>
            </a:r>
            <a:r>
              <a:rPr lang="ar-JO" sz="2500" dirty="0">
                <a:latin typeface="Alexandria" charset="0"/>
                <a:cs typeface="+mj-cs"/>
              </a:rPr>
              <a:t>إلى تدريب الطلاب على تحليل القضايا والمشكلات البحثية الراهنة في تخصصاتهم، وتنمية مهاراتهم في التفكير النقدي والمنهجي، بما يسهم في تعزيز قدرتهم على صياغة مشكلات البحث بطريقة علمية تؤهلهم لبدء مشاريع رسائل الدكتوراه بأسلوب احترافي. ويُعد هذا المقرر أداة أكاديمية مهمّة لدراسة التحديات البحثية التي يواجهها الباحثون في مختلف المجالات، كما يسهم في إكساب الطلاب المهارات اللازمة لفهم السياقات المعرفية المعاصرة والتفاعل معها بفعالية من خلال طرح أسئلة بحثية أصيلة مدعومة بمنهجية علمية رصينة</a:t>
            </a:r>
            <a:r>
              <a:rPr lang="ar-JO" sz="2500" dirty="0" smtClean="0">
                <a:latin typeface="Alexandria" charset="0"/>
                <a:cs typeface="+mj-cs"/>
              </a:rPr>
              <a:t>.</a:t>
            </a:r>
            <a:endParaRPr lang="ar-EG" sz="2500" dirty="0" smtClean="0">
              <a:latin typeface="Alexandria" charset="0"/>
              <a:cs typeface="+mj-cs"/>
            </a:endParaRPr>
          </a:p>
          <a:p>
            <a:pPr algn="just" rtl="1"/>
            <a:endParaRPr lang="ar-EG" sz="2500" dirty="0">
              <a:latin typeface="Alexandria" charset="0"/>
              <a:cs typeface="+mj-cs"/>
            </a:endParaRPr>
          </a:p>
          <a:p>
            <a:pPr algn="just" rtl="1"/>
            <a:endParaRPr lang="ar-JO" sz="2500" dirty="0">
              <a:latin typeface="Alexandria" charset="0"/>
              <a:cs typeface="+mj-cs"/>
            </a:endParaRPr>
          </a:p>
          <a:p>
            <a:endParaRPr lang="en-US" sz="25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422"/>
    </mc:Choice>
    <mc:Fallback xmlns="">
      <p:transition spd="slow" advTm="8542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677656"/>
          </a:xfrm>
          <a:prstGeom prst="rect">
            <a:avLst/>
          </a:prstGeom>
          <a:noFill/>
        </p:spPr>
        <p:txBody>
          <a:bodyPr wrap="square" rtlCol="0">
            <a:spAutoFit/>
          </a:bodyPr>
          <a:lstStyle/>
          <a:p>
            <a:pPr algn="ctr"/>
            <a:r>
              <a:rPr lang="ar-JO" sz="2800" b="1" dirty="0">
                <a:solidFill>
                  <a:srgbClr val="2D3956"/>
                </a:solidFill>
                <a:latin typeface="Alexandria" charset="0"/>
                <a:cs typeface="+mj-cs"/>
              </a:rPr>
              <a:t>مفهوم البحث العلمي </a:t>
            </a:r>
          </a:p>
          <a:p>
            <a:pPr algn="r"/>
            <a:endParaRPr lang="ar-JO" sz="2000" dirty="0">
              <a:solidFill>
                <a:srgbClr val="2D3956"/>
              </a:solidFill>
              <a:latin typeface="Alexandria" charset="0"/>
              <a:cs typeface="+mj-cs"/>
            </a:endParaRPr>
          </a:p>
          <a:p>
            <a:pPr algn="r"/>
            <a:r>
              <a:rPr lang="ar-SA" sz="2000" dirty="0">
                <a:solidFill>
                  <a:srgbClr val="2D3956"/>
                </a:solidFill>
                <a:latin typeface="Alexandria" charset="0"/>
                <a:cs typeface="+mj-cs"/>
              </a:rPr>
              <a:t> هو أسلوب منظم في جمع المعلومات الموثوقة وتدوين الملاحظات والتحليل الموضوعي لتلك المعلومات باتباع أساليب ومناهج علمية محددة بقصد التأكد من صحتها أو تعديلها أو إضافة الجديد لها، ومن ثم التوصل إلى بعض القوانين والنظريات والتنبؤ بحدوث مثل هذه الظواهر والتحكم في أسبابها</a:t>
            </a:r>
            <a:r>
              <a:rPr lang="ar-JO" sz="2000" dirty="0" smtClean="0">
                <a:solidFill>
                  <a:srgbClr val="2D3956"/>
                </a:solidFill>
                <a:latin typeface="Alexandria" charset="0"/>
                <a:cs typeface="+mj-cs"/>
              </a:rPr>
              <a:t>.</a:t>
            </a:r>
            <a:endParaRPr lang="ar-EG" sz="2000" dirty="0" smtClean="0">
              <a:solidFill>
                <a:srgbClr val="2D3956"/>
              </a:solidFill>
              <a:latin typeface="Alexandria" charset="0"/>
              <a:cs typeface="+mj-cs"/>
            </a:endParaRPr>
          </a:p>
          <a:p>
            <a:pPr algn="r"/>
            <a:endParaRPr lang="ar-EG" sz="2000" dirty="0">
              <a:solidFill>
                <a:srgbClr val="2D3956"/>
              </a:solidFill>
              <a:latin typeface="Alexandria" charset="0"/>
              <a:cs typeface="+mj-cs"/>
            </a:endParaRPr>
          </a:p>
          <a:p>
            <a:pPr algn="r"/>
            <a:r>
              <a:rPr lang="ar-EG" sz="2000" dirty="0" smtClean="0">
                <a:solidFill>
                  <a:srgbClr val="2D3956"/>
                </a:solidFill>
                <a:latin typeface="Alexandria" charset="0"/>
                <a:cs typeface="+mj-cs"/>
              </a:rPr>
              <a:t>يمثل </a:t>
            </a:r>
            <a:r>
              <a:rPr lang="ar-EG" sz="2000" dirty="0">
                <a:solidFill>
                  <a:srgbClr val="2D3956"/>
                </a:solidFill>
                <a:latin typeface="Alexandria" charset="0"/>
                <a:cs typeface="+mj-cs"/>
              </a:rPr>
              <a:t>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sz="20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2613399"/>
      </p:ext>
    </p:extLst>
  </p:cSld>
  <p:clrMapOvr>
    <a:masterClrMapping/>
  </p:clrMapOvr>
  <mc:AlternateContent xmlns:mc="http://schemas.openxmlformats.org/markup-compatibility/2006" xmlns:p14="http://schemas.microsoft.com/office/powerpoint/2010/main">
    <mc:Choice Requires="p14">
      <p:transition spd="slow" p14:dur="2000" advTm="76115"/>
    </mc:Choice>
    <mc:Fallback xmlns="">
      <p:transition spd="slow" advTm="7611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20982" y="1468531"/>
            <a:ext cx="8672944" cy="4433008"/>
          </a:xfrm>
          <a:prstGeom prst="rect">
            <a:avLst/>
          </a:prstGeom>
          <a:noFill/>
        </p:spPr>
        <p:txBody>
          <a:bodyPr wrap="square" rtlCol="0">
            <a:spAutoFit/>
          </a:bodyPr>
          <a:lstStyle/>
          <a:p>
            <a:pPr algn="r" rtl="1">
              <a:lnSpc>
                <a:spcPct val="107000"/>
              </a:lnSpc>
              <a:spcAft>
                <a:spcPts val="800"/>
              </a:spcAft>
            </a:pPr>
            <a:endParaRPr lang="ar-EG" sz="2000" b="1" dirty="0" smtClean="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400" b="1" dirty="0" smtClean="0">
                <a:latin typeface="Calibri" panose="020F0502020204030204" pitchFamily="34" charset="0"/>
                <a:ea typeface="Times New Roman" panose="02020603050405020304" pitchFamily="18" charset="0"/>
                <a:cs typeface="Times New Roman" panose="02020603050405020304" pitchFamily="18" charset="0"/>
              </a:rPr>
              <a:t>مفهوم </a:t>
            </a:r>
            <a:r>
              <a:rPr lang="ar-SA" sz="2400" b="1" dirty="0">
                <a:latin typeface="Calibri" panose="020F0502020204030204" pitchFamily="34" charset="0"/>
                <a:ea typeface="Times New Roman" panose="02020603050405020304" pitchFamily="18" charset="0"/>
                <a:cs typeface="Times New Roman" panose="02020603050405020304" pitchFamily="18" charset="0"/>
              </a:rPr>
              <a:t>القضايا البحثية</a:t>
            </a:r>
            <a:r>
              <a:rPr lang="en-US" sz="2400" b="1" dirty="0">
                <a:latin typeface="Times New Roman" panose="02020603050405020304" pitchFamily="18" charset="0"/>
                <a:ea typeface="Times New Roman" panose="02020603050405020304" pitchFamily="18"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القضية البحثية هي مشكلة أو موضوع محدد يركز عليه البحث العلمي، وهي أصغر وأضيق من المشروع البحثي الذي قد يشمل عدة قضايا. تهدف القضايا البحثية إلى خدمة المشاريع البحثية والتحضير لها، كما تسهم في تطوير العملية التعليمية والبحثية داخل المؤسسات الأكاديمية من خلال التركيز على قضايا محددة تهم البيئة البحثية والتدريسية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والإدارية</a:t>
            </a:r>
            <a:r>
              <a:rPr lang="ar-EG" sz="2000" dirty="0" smtClean="0">
                <a:latin typeface="Calibri" panose="020F0502020204030204" pitchFamily="34" charset="0"/>
                <a:ea typeface="Times New Roman" panose="02020603050405020304" pitchFamily="18" charset="0"/>
                <a:cs typeface="Times New Roman" panose="02020603050405020304" pitchFamily="18" charset="0"/>
              </a:rPr>
              <a:t>.</a:t>
            </a:r>
          </a:p>
          <a:p>
            <a:pPr algn="just" rtl="1">
              <a:lnSpc>
                <a:spcPct val="107000"/>
              </a:lnSpc>
              <a:spcAft>
                <a:spcPts val="800"/>
              </a:spcAft>
            </a:pPr>
            <a:r>
              <a:rPr lang="ar-EG" sz="2000" b="1" dirty="0" smtClean="0">
                <a:latin typeface="Calibri" panose="020F0502020204030204" pitchFamily="34" charset="0"/>
                <a:ea typeface="Times New Roman" panose="02020603050405020304" pitchFamily="18" charset="0"/>
                <a:cs typeface="Times New Roman" panose="02020603050405020304" pitchFamily="18" charset="0"/>
              </a:rPr>
              <a:t>اختيار القضية البحثية  هو خطوة حاسمة تؤثر علي نجاح البحث او الدراسة </a:t>
            </a:r>
          </a:p>
          <a:p>
            <a:pPr algn="just" rtl="1">
              <a:lnSpc>
                <a:spcPct val="107000"/>
              </a:lnSpc>
              <a:spcAft>
                <a:spcPts val="800"/>
              </a:spcAft>
            </a:pPr>
            <a:endParaRPr lang="ar-EG" sz="20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ar-EG" sz="2000" dirty="0" smtClean="0">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ar-EG" sz="20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7638538"/>
      </p:ext>
    </p:extLst>
  </p:cSld>
  <p:clrMapOvr>
    <a:masterClrMapping/>
  </p:clrMapOvr>
  <mc:AlternateContent xmlns:mc="http://schemas.openxmlformats.org/markup-compatibility/2006" xmlns:p14="http://schemas.microsoft.com/office/powerpoint/2010/main">
    <mc:Choice Requires="p14">
      <p:transition spd="slow" p14:dur="2000" advTm="57336"/>
    </mc:Choice>
    <mc:Fallback xmlns="">
      <p:transition spd="slow" advTm="573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96846"/>
          </a:xfrm>
          <a:prstGeom prst="rect">
            <a:avLst/>
          </a:prstGeom>
          <a:noFill/>
        </p:spPr>
        <p:txBody>
          <a:bodyPr wrap="square" rtlCol="0">
            <a:spAutoFit/>
          </a:bodyPr>
          <a:lstStyle/>
          <a:p>
            <a:pPr algn="r" rtl="1">
              <a:lnSpc>
                <a:spcPct val="107000"/>
              </a:lnSpc>
              <a:spcAft>
                <a:spcPts val="800"/>
              </a:spcAft>
            </a:pPr>
            <a:endParaRPr lang="ar-EG" sz="2000" b="1" dirty="0" smtClean="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000" b="1" dirty="0" smtClean="0">
                <a:latin typeface="Calibri" panose="020F0502020204030204" pitchFamily="34" charset="0"/>
                <a:ea typeface="Times New Roman" panose="02020603050405020304" pitchFamily="18" charset="0"/>
                <a:cs typeface="Times New Roman" panose="02020603050405020304" pitchFamily="18" charset="0"/>
              </a:rPr>
              <a:t>أهمية </a:t>
            </a:r>
            <a:r>
              <a:rPr lang="ar-SA" sz="2000" b="1" dirty="0">
                <a:latin typeface="Calibri" panose="020F0502020204030204" pitchFamily="34" charset="0"/>
                <a:ea typeface="Times New Roman" panose="02020603050405020304" pitchFamily="18" charset="0"/>
                <a:cs typeface="Times New Roman" panose="02020603050405020304" pitchFamily="18" charset="0"/>
              </a:rPr>
              <a:t>دراسة القضايا البحثية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تعزز فهم الباحثين للمشكلات التي تواجههم في مجال دراستهم</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تساعد في اختيار موضوعات بحثية دقيقة ومحددة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تسهم في تطوير المناهج البحثية وتحسين جودة البحث العلمي</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تدعم التنسيق بين مختلف المشاريع البحثية داخل المؤسسة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تفتح المجال لتبادل الأفكار بين الأقسام والباحثين وتحقيق شراكات علمية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وعملية</a:t>
            </a:r>
            <a:r>
              <a:rPr lang="en-US" sz="2000" dirty="0" smtClean="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992004"/>
      </p:ext>
    </p:extLst>
  </p:cSld>
  <p:clrMapOvr>
    <a:masterClrMapping/>
  </p:clrMapOvr>
  <mc:AlternateContent xmlns:mc="http://schemas.openxmlformats.org/markup-compatibility/2006" xmlns:p14="http://schemas.microsoft.com/office/powerpoint/2010/main">
    <mc:Choice Requires="p14">
      <p:transition spd="slow" p14:dur="2000" advTm="50999"/>
    </mc:Choice>
    <mc:Fallback xmlns="">
      <p:transition spd="slow" advTm="5099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57744" y="1468531"/>
            <a:ext cx="8735551" cy="3803477"/>
          </a:xfrm>
          <a:prstGeom prst="rect">
            <a:avLst/>
          </a:prstGeom>
          <a:noFill/>
        </p:spPr>
        <p:txBody>
          <a:bodyPr wrap="square" rtlCol="0">
            <a:spAutoFit/>
          </a:bodyPr>
          <a:lstStyle/>
          <a:p>
            <a:pPr algn="r"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العلاقة بين القضايا البحثية والبحث العلمي</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البحث العلمي هو عملية منظمة لجمع المعلومات وتحليلها بهدف حل مشكلة أو اكتشاف جديد، ويستخدم أساليب علمية محددة. القضايا البحثية تندرج ضمن هذا الإطار كمواضيع أو مشاكل محددة يتم دراستها بعمق ضمن المشاريع البحثية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الأكبر</a:t>
            </a:r>
            <a:r>
              <a:rPr lang="ar-EG" sz="2000" dirty="0" smtClean="0">
                <a:latin typeface="Calibri" panose="020F0502020204030204" pitchFamily="34" charset="0"/>
                <a:ea typeface="Times New Roman" panose="02020603050405020304" pitchFamily="18" charset="0"/>
                <a:cs typeface="Times New Roman" panose="02020603050405020304" pitchFamily="18" charset="0"/>
              </a:rPr>
              <a:t>.</a:t>
            </a:r>
          </a:p>
          <a:p>
            <a:pPr algn="just" rtl="1">
              <a:lnSpc>
                <a:spcPct val="107000"/>
              </a:lnSpc>
              <a:spcAft>
                <a:spcPts val="800"/>
              </a:spcAft>
            </a:pPr>
            <a:r>
              <a:rPr lang="ar-SA" sz="2400" b="1" dirty="0" smtClean="0">
                <a:latin typeface="Calibri" panose="020F0502020204030204" pitchFamily="34" charset="0"/>
                <a:ea typeface="Times New Roman" panose="02020603050405020304" pitchFamily="18" charset="0"/>
                <a:cs typeface="Times New Roman" panose="02020603050405020304" pitchFamily="18" charset="0"/>
              </a:rPr>
              <a:t>مصادر </a:t>
            </a:r>
            <a:r>
              <a:rPr lang="ar-SA" sz="2400" b="1" dirty="0">
                <a:latin typeface="Calibri" panose="020F0502020204030204" pitchFamily="34" charset="0"/>
                <a:ea typeface="Times New Roman" panose="02020603050405020304" pitchFamily="18" charset="0"/>
                <a:cs typeface="Times New Roman" panose="02020603050405020304" pitchFamily="18" charset="0"/>
              </a:rPr>
              <a:t>التعلم في مادة القضايا البحثية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الاطلاع على الدراسات السابقة والمقالات العلمية المحكمة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متابعة المؤتمرات والندوات العلمية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استخدام المراجع والكتب العلمية المتخصصة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فهم المبادئ والمنهجيات المختلفة للبحث </a:t>
            </a:r>
            <a:r>
              <a:rPr lang="ar-SA" sz="2000" dirty="0" smtClean="0">
                <a:latin typeface="Calibri" panose="020F0502020204030204" pitchFamily="34" charset="0"/>
                <a:ea typeface="Times New Roman" panose="02020603050405020304" pitchFamily="18" charset="0"/>
                <a:cs typeface="Times New Roman" panose="02020603050405020304" pitchFamily="18" charset="0"/>
              </a:rPr>
              <a:t>العلمي</a:t>
            </a:r>
            <a:r>
              <a:rPr lang="en-US" sz="2000" dirty="0" smtClean="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82212376"/>
      </p:ext>
    </p:extLst>
  </p:cSld>
  <p:clrMapOvr>
    <a:masterClrMapping/>
  </p:clrMapOvr>
  <mc:AlternateContent xmlns:mc="http://schemas.openxmlformats.org/markup-compatibility/2006" xmlns:p14="http://schemas.microsoft.com/office/powerpoint/2010/main">
    <mc:Choice Requires="p14">
      <p:transition spd="slow" p14:dur="2000" advTm="82423"/>
    </mc:Choice>
    <mc:Fallback xmlns="">
      <p:transition spd="slow" advTm="8242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3504549"/>
          </a:xfrm>
          <a:prstGeom prst="rect">
            <a:avLst/>
          </a:prstGeom>
          <a:noFill/>
        </p:spPr>
        <p:txBody>
          <a:bodyPr wrap="square" rtlCol="0">
            <a:spAutoFit/>
          </a:bodyPr>
          <a:lstStyle/>
          <a:p>
            <a:pPr algn="r" rtl="1">
              <a:lnSpc>
                <a:spcPct val="250000"/>
              </a:lnSpc>
              <a:spcBef>
                <a:spcPts val="2400"/>
              </a:spcBef>
            </a:pPr>
            <a:r>
              <a:rPr lang="ar-SA" sz="2400" b="1" kern="0" dirty="0" smtClean="0">
                <a:solidFill>
                  <a:srgbClr val="2E74B5"/>
                </a:solidFill>
                <a:latin typeface="Calibri Light" panose="020F0302020204030204" pitchFamily="34" charset="0"/>
                <a:ea typeface="Times New Roman" panose="02020603050405020304" pitchFamily="18" charset="0"/>
                <a:cs typeface="Calibri" panose="020F0502020204030204" pitchFamily="34" charset="0"/>
              </a:rPr>
              <a:t>أهداف</a:t>
            </a:r>
            <a:r>
              <a:rPr lang="ar-SA"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a:t>
            </a:r>
            <a:r>
              <a:rPr lang="ar-SA" sz="2400" b="1" kern="0" dirty="0" smtClean="0">
                <a:solidFill>
                  <a:srgbClr val="2E74B5"/>
                </a:solidFill>
                <a:latin typeface="Calibri Light" panose="020F0302020204030204" pitchFamily="34" charset="0"/>
                <a:ea typeface="Times New Roman" panose="02020603050405020304" pitchFamily="18" charset="0"/>
                <a:cs typeface="Calibri" panose="020F0502020204030204" pitchFamily="34" charset="0"/>
              </a:rPr>
              <a:t>المقرر</a:t>
            </a:r>
            <a:r>
              <a:rPr lang="en-US"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(Course Objectives)</a:t>
            </a:r>
            <a:r>
              <a:rPr lang="ar-EG"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 </a:t>
            </a:r>
            <a:r>
              <a:rPr lang="en-US"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a:t>
            </a:r>
          </a:p>
          <a:p>
            <a:pPr algn="r" rtl="1">
              <a:lnSpc>
                <a:spcPct val="107000"/>
              </a:lnSpc>
              <a:spcAft>
                <a:spcPts val="800"/>
              </a:spcAft>
            </a:pPr>
            <a:r>
              <a:rPr lang="en-US" sz="2000" dirty="0" smtClean="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تنمية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وعي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بأبرز</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القضايا</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المعاصرة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في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مجال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تخصصه</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صقل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مهارات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التفكير</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النقدي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والتحليل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المنهجي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لمشكلات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واقعية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تدريب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إعداد</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مقترحات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متكاملة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ومبنية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أسس</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علمية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تعزيز</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قدرة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على</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استخدام</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المناهج</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والأدوات</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المناسبة</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ربط</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القضايا</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بالسياق</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المجتمعي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والتنموي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والاقتصادي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المحلي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والعالمي</a:t>
            </a:r>
            <a:r>
              <a:rPr lang="en-US" sz="2000" dirty="0">
                <a:latin typeface="Calibri" panose="020F0502020204030204" pitchFamily="34"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تمكين</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الطالب</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من</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تقديم</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وعرض</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ومناقشة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أفكاره</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البحثية</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بشكل</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أكاديمي</a:t>
            </a:r>
            <a:r>
              <a:rPr lang="ar-SA" sz="2000" dirty="0">
                <a:latin typeface="Calibri" panose="020F0502020204030204" pitchFamily="34" charset="0"/>
                <a:ea typeface="Calibri" panose="020F0502020204030204" pitchFamily="34" charset="0"/>
              </a:rPr>
              <a:t> </a:t>
            </a:r>
            <a:r>
              <a:rPr lang="ar-SA" sz="2000" dirty="0">
                <a:latin typeface="Calibri" panose="020F0502020204030204" pitchFamily="34" charset="0"/>
                <a:ea typeface="Calibri" panose="020F0502020204030204" pitchFamily="34" charset="0"/>
                <a:cs typeface="Times New Roman" panose="02020603050405020304" pitchFamily="18" charset="0"/>
              </a:rPr>
              <a:t>محترف</a:t>
            </a:r>
            <a:r>
              <a:rPr lang="en-US" sz="2000" dirty="0" smtClean="0">
                <a:latin typeface="Calibri" panose="020F0502020204030204" pitchFamily="34" charset="0"/>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598350"/>
      </p:ext>
    </p:extLst>
  </p:cSld>
  <p:clrMapOvr>
    <a:masterClrMapping/>
  </p:clrMapOvr>
  <mc:AlternateContent xmlns:mc="http://schemas.openxmlformats.org/markup-compatibility/2006" xmlns:p14="http://schemas.microsoft.com/office/powerpoint/2010/main">
    <mc:Choice Requires="p14">
      <p:transition spd="slow" p14:dur="2000" advTm="55557"/>
    </mc:Choice>
    <mc:Fallback xmlns="">
      <p:transition spd="slow" advTm="5555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4098558"/>
          </a:xfrm>
          <a:prstGeom prst="rect">
            <a:avLst/>
          </a:prstGeom>
          <a:noFill/>
        </p:spPr>
        <p:txBody>
          <a:bodyPr wrap="square" rtlCol="0">
            <a:spAutoFit/>
          </a:bodyPr>
          <a:lstStyle/>
          <a:p>
            <a:pPr lvl="0" algn="ctr" rtl="1">
              <a:spcBef>
                <a:spcPts val="2400"/>
              </a:spcBef>
            </a:pPr>
            <a:r>
              <a:rPr lang="ar-SA" sz="2400" b="1" dirty="0" smtClean="0">
                <a:solidFill>
                  <a:srgbClr val="365F91"/>
                </a:solidFill>
                <a:latin typeface="Calibri" panose="020F0502020204030204" pitchFamily="34" charset="0"/>
                <a:ea typeface="MS Gothic" panose="020B0609070205080204" pitchFamily="49" charset="-128"/>
                <a:cs typeface="Calibri" panose="020F0502020204030204" pitchFamily="34" charset="0"/>
              </a:rPr>
              <a:t>مخرجات</a:t>
            </a:r>
            <a:r>
              <a:rPr lang="ar-SA"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التعلم</a:t>
            </a:r>
            <a:r>
              <a:rPr lang="ar-SA"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المستهدفة</a:t>
            </a:r>
            <a:r>
              <a:rPr lang="en-US"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(Learning Outcomes):</a:t>
            </a:r>
            <a:endParaRPr lang="en-US"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spcBef>
                <a:spcPts val="2400"/>
              </a:spcBef>
            </a:pPr>
            <a:r>
              <a:rPr lang="ar-SA"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بنهاية هذا المقرر سيكون الطالب قادرًا على</a:t>
            </a:r>
            <a:r>
              <a:rPr lang="ar-EG"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en-US" sz="2400" b="1" dirty="0" smtClean="0">
                <a:solidFill>
                  <a:srgbClr val="365F91"/>
                </a:solidFill>
                <a:latin typeface="Calibri" panose="020F0502020204030204" pitchFamily="34" charset="0"/>
                <a:ea typeface="MS Gothic" panose="020B0609070205080204" pitchFamily="49" charset="-128"/>
                <a:cs typeface="Times New Roman" panose="02020603050405020304" pitchFamily="18" charset="0"/>
              </a:rPr>
              <a:t>:</a:t>
            </a:r>
            <a:endParaRPr lang="en-US" sz="2000" dirty="0" smtClean="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smtClean="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تحديد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وتحليل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قضايا</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متقدمة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تتعلق</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بتخصصه</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صياغة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عنوان</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علمي،</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وأسئلة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محددة</a:t>
            </a:r>
            <a:r>
              <a:rPr lang="ar-SA" sz="2000" dirty="0">
                <a:latin typeface="Cambria" panose="02040503050406030204" pitchFamily="18" charset="0"/>
                <a:ea typeface="MS Mincho"/>
              </a:rPr>
              <a:t> ومترابطة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اختيار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المنهج</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العلمي</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المناسب</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لكل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قضية</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800"/>
              </a:spcAft>
            </a:pPr>
            <a:r>
              <a:rPr lang="ar-SA" sz="2000" dirty="0">
                <a:latin typeface="Cambria" panose="02040503050406030204" pitchFamily="18" charset="0"/>
                <a:ea typeface="MS Mincho"/>
              </a:rPr>
              <a:t>توظيف مهارات التفكير النقدي والمنهجي في معالجة القضايا البحثية.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تحليل</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المصادر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العلمية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والنقد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البناء</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للدراسات</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السابقة</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إعداد</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خطة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أولية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قابلة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للتطوير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لتكون</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مشروع</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رسالة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دكتوراه</a:t>
            </a:r>
            <a:r>
              <a:rPr lang="en-US" sz="2000" dirty="0">
                <a:latin typeface="Cambria" panose="02040503050406030204" pitchFamily="18" charset="0"/>
                <a:ea typeface="MS Mincho"/>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en-US" sz="2000" dirty="0">
                <a:latin typeface="Cambria" panose="02040503050406030204" pitchFamily="18" charset="0"/>
                <a:ea typeface="MS Mincho"/>
                <a:cs typeface="Arial" panose="020B0604020202020204" pitchFamily="34" charset="0"/>
              </a:rPr>
              <a:t>• </a:t>
            </a:r>
            <a:r>
              <a:rPr lang="ar-SA" sz="2000" dirty="0">
                <a:latin typeface="Cambria" panose="02040503050406030204" pitchFamily="18" charset="0"/>
                <a:ea typeface="MS Mincho"/>
                <a:cs typeface="Times New Roman" panose="02020603050405020304" pitchFamily="18" charset="0"/>
              </a:rPr>
              <a:t>تقديم</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ومناقشة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مقترح</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البحث</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أمام</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لجنة</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أو</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زملاء</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وفق</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معايير</a:t>
            </a:r>
            <a:r>
              <a:rPr lang="ar-SA" sz="2000" dirty="0">
                <a:latin typeface="Calibri" panose="020F0502020204030204" pitchFamily="34" charset="0"/>
                <a:ea typeface="MS Mincho"/>
                <a:cs typeface="Cambria" panose="02040503050406030204" pitchFamily="18" charset="0"/>
              </a:rPr>
              <a:t> </a:t>
            </a:r>
            <a:r>
              <a:rPr lang="ar-SA" sz="2000" dirty="0">
                <a:latin typeface="Cambria" panose="02040503050406030204" pitchFamily="18" charset="0"/>
                <a:ea typeface="MS Mincho"/>
                <a:cs typeface="Times New Roman" panose="02020603050405020304" pitchFamily="18" charset="0"/>
              </a:rPr>
              <a:t>أكاديمية</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5915119"/>
      </p:ext>
    </p:extLst>
  </p:cSld>
  <p:clrMapOvr>
    <a:masterClrMapping/>
  </p:clrMapOvr>
  <mc:AlternateContent xmlns:mc="http://schemas.openxmlformats.org/markup-compatibility/2006" xmlns:p14="http://schemas.microsoft.com/office/powerpoint/2010/main">
    <mc:Choice Requires="p14">
      <p:transition spd="slow" p14:dur="2000" advTm="70853"/>
    </mc:Choice>
    <mc:Fallback xmlns="">
      <p:transition spd="slow" advTm="7085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573333"/>
          </a:xfrm>
          <a:prstGeom prst="rect">
            <a:avLst/>
          </a:prstGeom>
          <a:noFill/>
        </p:spPr>
        <p:txBody>
          <a:bodyPr wrap="square" rtlCol="0">
            <a:spAutoFit/>
          </a:bodyPr>
          <a:lstStyle/>
          <a:p>
            <a:pPr algn="r" rtl="1">
              <a:lnSpc>
                <a:spcPct val="115000"/>
              </a:lnSpc>
              <a:spcBef>
                <a:spcPts val="2400"/>
              </a:spcBef>
            </a:pP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إرشادات</a:t>
            </a:r>
            <a:r>
              <a:rPr lang="ar-SA"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ar-SA" sz="2400" b="1" dirty="0">
                <a:solidFill>
                  <a:srgbClr val="365F91"/>
                </a:solidFill>
                <a:latin typeface="Calibri" panose="020F0502020204030204" pitchFamily="34" charset="0"/>
                <a:ea typeface="MS Gothic" panose="020B0609070205080204" pitchFamily="49" charset="-128"/>
                <a:cs typeface="Calibri" panose="020F0502020204030204" pitchFamily="34" charset="0"/>
              </a:rPr>
              <a:t>عامة</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الالتزام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بمواعيد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تسليم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المهام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ضرورة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أساسية</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يجب</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أن</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تكون</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جميع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الأعمال</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أصلية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وتعتمد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على</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جهد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الطالب</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يُشجّع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استخدام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قواعد</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البيانات</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العلمية</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مثل</a:t>
            </a:r>
            <a:r>
              <a:rPr lang="en-US" sz="2400" dirty="0">
                <a:latin typeface="Cambria" panose="02040503050406030204" pitchFamily="18" charset="0"/>
                <a:ea typeface="MS Mincho"/>
                <a:cs typeface="Arial" panose="020B0604020202020204" pitchFamily="34" charset="0"/>
              </a:rPr>
              <a:t> Scopus </a:t>
            </a:r>
            <a:r>
              <a:rPr lang="ar-SA" sz="2400" dirty="0">
                <a:latin typeface="Cambria" panose="02040503050406030204" pitchFamily="18" charset="0"/>
                <a:ea typeface="MS Mincho"/>
                <a:cs typeface="Times New Roman" panose="02020603050405020304" pitchFamily="18" charset="0"/>
              </a:rPr>
              <a:t>و</a:t>
            </a:r>
            <a:r>
              <a:rPr lang="en-US" sz="2400" dirty="0">
                <a:latin typeface="Cambria" panose="02040503050406030204" pitchFamily="18" charset="0"/>
                <a:ea typeface="MS Mincho"/>
                <a:cs typeface="Arial" panose="020B0604020202020204" pitchFamily="34" charset="0"/>
              </a:rPr>
              <a:t>Google Scholar.</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en-US" sz="2400" dirty="0">
                <a:latin typeface="Cambria" panose="02040503050406030204" pitchFamily="18" charset="0"/>
                <a:ea typeface="MS Mincho"/>
                <a:cs typeface="Arial" panose="020B0604020202020204" pitchFamily="34" charset="0"/>
              </a:rPr>
              <a:t>• </a:t>
            </a:r>
            <a:r>
              <a:rPr lang="ar-SA" sz="2400" dirty="0">
                <a:latin typeface="Cambria" panose="02040503050406030204" pitchFamily="18" charset="0"/>
                <a:ea typeface="MS Mincho"/>
                <a:cs typeface="Times New Roman" panose="02020603050405020304" pitchFamily="18" charset="0"/>
              </a:rPr>
              <a:t>الالتزام</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بأخلاقيات</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البحث</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العلمي</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في</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جميع</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مراحل</a:t>
            </a:r>
            <a:r>
              <a:rPr lang="ar-SA" sz="2400" dirty="0">
                <a:latin typeface="Calibri" panose="020F0502020204030204" pitchFamily="34" charset="0"/>
                <a:ea typeface="MS Mincho"/>
                <a:cs typeface="Cambria" panose="02040503050406030204" pitchFamily="18" charset="0"/>
              </a:rPr>
              <a:t> </a:t>
            </a:r>
            <a:r>
              <a:rPr lang="ar-SA" sz="2400" dirty="0">
                <a:latin typeface="Cambria" panose="02040503050406030204" pitchFamily="18" charset="0"/>
                <a:ea typeface="MS Mincho"/>
                <a:cs typeface="Times New Roman" panose="02020603050405020304" pitchFamily="18" charset="0"/>
              </a:rPr>
              <a:t>العمل</a:t>
            </a:r>
            <a:r>
              <a:rPr lang="en-US" sz="2400"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4717438"/>
      </p:ext>
    </p:extLst>
  </p:cSld>
  <p:clrMapOvr>
    <a:masterClrMapping/>
  </p:clrMapOvr>
  <mc:AlternateContent xmlns:mc="http://schemas.openxmlformats.org/markup-compatibility/2006" xmlns:p14="http://schemas.microsoft.com/office/powerpoint/2010/main">
    <mc:Choice Requires="p14">
      <p:transition spd="slow" p14:dur="2000" advTm="28534"/>
    </mc:Choice>
    <mc:Fallback xmlns="">
      <p:transition spd="slow" advTm="2853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56450"/>
          </a:xfrm>
          <a:prstGeom prst="rect">
            <a:avLst/>
          </a:prstGeom>
          <a:noFill/>
        </p:spPr>
        <p:txBody>
          <a:bodyPr wrap="square" rtlCol="0">
            <a:spAutoFit/>
          </a:bodyPr>
          <a:lstStyle/>
          <a:p>
            <a:pPr algn="just" rtl="1">
              <a:lnSpc>
                <a:spcPct val="107000"/>
              </a:lnSpc>
              <a:spcAft>
                <a:spcPts val="800"/>
              </a:spcAft>
            </a:pPr>
            <a:r>
              <a:rPr lang="ar-SA" sz="2400" b="1" dirty="0">
                <a:latin typeface="Calibri" panose="020F0502020204030204" pitchFamily="34" charset="0"/>
                <a:ea typeface="Calibri" panose="020F0502020204030204" pitchFamily="34" charset="0"/>
              </a:rPr>
              <a:t>نصائح منهجية للطالب</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اختر موضوعًا تراه مهمًا ومعاصرًا</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اسأل نفسك</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ما الذي أريد معرفته؟ ولماذا؟</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ركز على قضية محددة، لا تتناول موضوعًا عامًا</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اجعل أسئلتك البحثية قابلة للإجابة من خلال البحث</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rPr>
              <a:t>احرص على أن يكون المنهج متسقًا مع نوع القضية</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9716884"/>
      </p:ext>
    </p:extLst>
  </p:cSld>
  <p:clrMapOvr>
    <a:masterClrMapping/>
  </p:clrMapOvr>
  <mc:AlternateContent xmlns:mc="http://schemas.openxmlformats.org/markup-compatibility/2006" xmlns:p14="http://schemas.microsoft.com/office/powerpoint/2010/main">
    <mc:Choice Requires="p14">
      <p:transition spd="slow" p14:dur="2000" advTm="53374"/>
    </mc:Choice>
    <mc:Fallback xmlns="">
      <p:transition spd="slow" advTm="5337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82386"/>
            <a:ext cx="8912234" cy="3825343"/>
          </a:xfrm>
          <a:prstGeom prst="rect">
            <a:avLst/>
          </a:prstGeom>
          <a:noFill/>
        </p:spPr>
        <p:txBody>
          <a:bodyPr wrap="square" rtlCol="0">
            <a:spAutoFit/>
          </a:bodyPr>
          <a:lstStyle/>
          <a:p>
            <a:pPr algn="just" rtl="1">
              <a:lnSpc>
                <a:spcPct val="107000"/>
              </a:lnSpc>
              <a:spcAft>
                <a:spcPts val="800"/>
              </a:spcAft>
            </a:pPr>
            <a:r>
              <a:rPr lang="ar-SA" sz="2400" b="1" dirty="0">
                <a:latin typeface="Calibri" panose="020F0502020204030204" pitchFamily="34" charset="0"/>
                <a:ea typeface="Calibri" panose="020F0502020204030204" pitchFamily="34" charset="0"/>
              </a:rPr>
              <a:t>أهمية اختيار القضية </a:t>
            </a:r>
            <a:r>
              <a:rPr lang="ar-SA" sz="2400" b="1" dirty="0" smtClean="0">
                <a:latin typeface="Calibri" panose="020F0502020204030204" pitchFamily="34" charset="0"/>
                <a:ea typeface="Calibri" panose="020F0502020204030204" pitchFamily="34" charset="0"/>
              </a:rPr>
              <a:t>البحثية</a:t>
            </a:r>
            <a:endParaRPr lang="ar-EG" sz="2400" b="1" dirty="0" smtClean="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smtClean="0">
                <a:latin typeface="Calibri" panose="020F0502020204030204" pitchFamily="34" charset="0"/>
                <a:ea typeface="Calibri" panose="020F0502020204030204" pitchFamily="34" charset="0"/>
              </a:rPr>
              <a:t>يمثل </a:t>
            </a:r>
            <a:r>
              <a:rPr lang="ar-SA" sz="2400" dirty="0">
                <a:latin typeface="Calibri" panose="020F0502020204030204" pitchFamily="34" charset="0"/>
                <a:ea typeface="Calibri" panose="020F0502020204030204" pitchFamily="34" charset="0"/>
              </a:rPr>
              <a:t>اختيار القضية البحثية حجر الزاوية في بناء أي دراسة علمية، إذ ينعكس هذا الاختيار على جودة البحث ومصداقيته وقيمته العلمية والمجتمعية. فكلما كان موضوع الدراسة محددًا بدقة، ومعبّرًا عن إشكالية واقعية </a:t>
            </a:r>
            <a:r>
              <a:rPr lang="ar-SA" sz="2400" dirty="0" smtClean="0">
                <a:latin typeface="Calibri" panose="020F0502020204030204" pitchFamily="34" charset="0"/>
                <a:ea typeface="Calibri" panose="020F0502020204030204" pitchFamily="34" charset="0"/>
              </a:rPr>
              <a:t>ومل</a:t>
            </a:r>
            <a:r>
              <a:rPr lang="ar-EG" sz="2400" dirty="0" smtClean="0">
                <a:latin typeface="Calibri" panose="020F0502020204030204" pitchFamily="34" charset="0"/>
                <a:ea typeface="Calibri" panose="020F0502020204030204" pitchFamily="34" charset="0"/>
              </a:rPr>
              <a:t>ح</a:t>
            </a:r>
            <a:r>
              <a:rPr lang="ar-SA" sz="2400" dirty="0" smtClean="0">
                <a:latin typeface="Calibri" panose="020F0502020204030204" pitchFamily="34" charset="0"/>
                <a:ea typeface="Calibri" panose="020F0502020204030204" pitchFamily="34" charset="0"/>
              </a:rPr>
              <a:t>ة</a:t>
            </a:r>
            <a:r>
              <a:rPr lang="ar-SA" sz="2400" dirty="0">
                <a:latin typeface="Calibri" panose="020F0502020204030204" pitchFamily="34" charset="0"/>
                <a:ea typeface="Calibri" panose="020F0502020204030204" pitchFamily="34" charset="0"/>
              </a:rPr>
              <a:t>، ازدادت قدرة الباحث على صياغة أهداف واضحة، وأسئلة بحثية قابلة للتحقق، واستخدام أدوات منهجية مناسبة، مما يُسهم في إنتاج معرفة أصيلة وذات أثر علمي وتطبيقي ملموس، وهو أمر بالغ الأهمية في سياق دراسات </a:t>
            </a:r>
            <a:r>
              <a:rPr lang="ar-SA" sz="2400" dirty="0" smtClean="0">
                <a:latin typeface="Calibri" panose="020F0502020204030204" pitchFamily="34" charset="0"/>
                <a:ea typeface="Calibri" panose="020F0502020204030204" pitchFamily="34" charset="0"/>
              </a:rPr>
              <a:t>الدكتوراه</a:t>
            </a:r>
            <a:r>
              <a:rPr lang="ar-EG" sz="2400" dirty="0" smtClean="0">
                <a:latin typeface="Calibri" panose="020F0502020204030204" pitchFamily="34" charset="0"/>
                <a:ea typeface="Calibri" panose="020F0502020204030204" pitchFamily="34" charset="0"/>
              </a:rPr>
              <a:t>. </a:t>
            </a:r>
          </a:p>
          <a:p>
            <a:pPr algn="just" rtl="1">
              <a:lnSpc>
                <a:spcPct val="107000"/>
              </a:lnSpc>
              <a:spcAft>
                <a:spcPts val="800"/>
              </a:spcAft>
            </a:pPr>
            <a:r>
              <a:rPr lang="ar-EG" sz="2400" dirty="0" smtClean="0">
                <a:latin typeface="Calibri" panose="020F0502020204030204" pitchFamily="34" charset="0"/>
                <a:ea typeface="Calibri" panose="020F0502020204030204" pitchFamily="34" charset="0"/>
              </a:rPr>
              <a:t>عند اختيار قضية بحثية يجب مراعاة عدة معايير لضمان ان تكون القضية ذات قيمة علمية وتساهم في اثراء المعرفة (وت</a:t>
            </a:r>
            <a:r>
              <a:rPr lang="ar-EG" sz="2400" dirty="0" smtClean="0"/>
              <a:t>ستخدم المعايير </a:t>
            </a:r>
            <a:r>
              <a:rPr lang="ar-EG" sz="2400" dirty="0"/>
              <a:t>قبل </a:t>
            </a:r>
            <a:r>
              <a:rPr lang="ar-EG" sz="2400" dirty="0" smtClean="0"/>
              <a:t>اختيارالقضية البحثية )</a:t>
            </a:r>
            <a:endParaRPr lang="ar-EG" sz="2400" dirty="0" smtClean="0">
              <a:latin typeface="Calibri" panose="020F0502020204030204" pitchFamily="34" charset="0"/>
              <a:ea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9313678"/>
      </p:ext>
    </p:extLst>
  </p:cSld>
  <p:clrMapOvr>
    <a:masterClrMapping/>
  </p:clrMapOvr>
  <mc:AlternateContent xmlns:mc="http://schemas.openxmlformats.org/markup-compatibility/2006" xmlns:p14="http://schemas.microsoft.com/office/powerpoint/2010/main">
    <mc:Choice Requires="p14">
      <p:transition spd="slow" p14:dur="2000" advTm="93400"/>
    </mc:Choice>
    <mc:Fallback xmlns="">
      <p:transition spd="slow" advTm="934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420914" y="0"/>
            <a:ext cx="11611429" cy="10987623"/>
          </a:xfrm>
          <a:prstGeom prst="rect">
            <a:avLst/>
          </a:prstGeom>
          <a:noFill/>
        </p:spPr>
        <p:txBody>
          <a:bodyPr wrap="square" rtlCol="0">
            <a:spAutoFit/>
          </a:bodyPr>
          <a:lstStyle/>
          <a:p>
            <a:pPr lvl="0" algn="just" rtl="1">
              <a:spcAft>
                <a:spcPts val="800"/>
              </a:spcAft>
            </a:pPr>
            <a:endParaRPr lang="ar-EG" sz="2400" b="1" dirty="0" smtClean="0">
              <a:solidFill>
                <a:srgbClr val="4472C4"/>
              </a:solidFill>
              <a:latin typeface="Calibri" panose="020F0502020204030204" pitchFamily="34" charset="0"/>
              <a:ea typeface="Calibri" panose="020F0502020204030204" pitchFamily="34" charset="0"/>
            </a:endParaRPr>
          </a:p>
          <a:p>
            <a:pPr lvl="0" algn="just" rtl="1">
              <a:spcAft>
                <a:spcPts val="800"/>
              </a:spcAft>
            </a:pPr>
            <a:r>
              <a:rPr lang="ar-EG" sz="2400" b="1" dirty="0" smtClean="0">
                <a:solidFill>
                  <a:srgbClr val="4472C4"/>
                </a:solidFill>
                <a:latin typeface="Calibri" panose="020F0502020204030204" pitchFamily="34" charset="0"/>
                <a:ea typeface="Calibri" panose="020F0502020204030204" pitchFamily="34" charset="0"/>
              </a:rPr>
              <a:t>معايير </a:t>
            </a:r>
            <a:r>
              <a:rPr lang="ar-EG" sz="2400" b="1" dirty="0">
                <a:solidFill>
                  <a:srgbClr val="4472C4"/>
                </a:solidFill>
                <a:latin typeface="Calibri" panose="020F0502020204030204" pitchFamily="34" charset="0"/>
                <a:ea typeface="Calibri" panose="020F0502020204030204" pitchFamily="34" charset="0"/>
              </a:rPr>
              <a:t>اختيار القضية البحثية </a:t>
            </a:r>
            <a:r>
              <a:rPr lang="ar-EG" sz="2400" b="1" dirty="0" smtClean="0">
                <a:solidFill>
                  <a:srgbClr val="4472C4"/>
                </a:solidFill>
                <a:latin typeface="Calibri" panose="020F0502020204030204" pitchFamily="34" charset="0"/>
                <a:ea typeface="Calibri" panose="020F0502020204030204" pitchFamily="34" charset="0"/>
              </a:rPr>
              <a:t>(</a:t>
            </a:r>
            <a:r>
              <a:rPr lang="ar-EG" sz="2400" dirty="0" smtClean="0"/>
              <a:t>يرجع </a:t>
            </a:r>
            <a:r>
              <a:rPr lang="ar-EG" sz="2400" dirty="0"/>
              <a:t>إليها الباحث حين يختار من بين قضايا متعددة.</a:t>
            </a:r>
            <a:r>
              <a:rPr lang="ar-EG" sz="2400" b="1" dirty="0" smtClean="0">
                <a:solidFill>
                  <a:srgbClr val="4472C4"/>
                </a:solidFill>
                <a:latin typeface="Calibri" panose="020F0502020204030204" pitchFamily="34" charset="0"/>
                <a:ea typeface="Calibri" panose="020F0502020204030204" pitchFamily="34" charset="0"/>
              </a:rPr>
              <a:t>)</a:t>
            </a:r>
            <a:endParaRPr lang="ar-EG" sz="2400" b="1" dirty="0">
              <a:solidFill>
                <a:srgbClr val="4472C4"/>
              </a:solidFill>
              <a:latin typeface="Calibri" panose="020F0502020204030204" pitchFamily="34" charset="0"/>
              <a:ea typeface="Calibri" panose="020F0502020204030204" pitchFamily="34" charset="0"/>
            </a:endParaRPr>
          </a:p>
          <a:p>
            <a:pPr lvl="0" algn="r" rtl="1">
              <a:spcAft>
                <a:spcPts val="800"/>
              </a:spcAft>
            </a:pPr>
            <a:r>
              <a:rPr lang="ar-EG" sz="2400" dirty="0">
                <a:solidFill>
                  <a:prstClr val="black"/>
                </a:solidFill>
                <a:latin typeface="Calibri" panose="020F0502020204030204" pitchFamily="34" charset="0"/>
                <a:ea typeface="Calibri" panose="020F0502020204030204" pitchFamily="34" charset="0"/>
              </a:rPr>
              <a:t>1. </a:t>
            </a:r>
            <a:r>
              <a:rPr lang="ar-EG" sz="2400" b="1" dirty="0">
                <a:solidFill>
                  <a:prstClr val="black"/>
                </a:solidFill>
                <a:latin typeface="Calibri" panose="020F0502020204030204" pitchFamily="34" charset="0"/>
                <a:ea typeface="Calibri" panose="020F0502020204030204" pitchFamily="34" charset="0"/>
              </a:rPr>
              <a:t>تحديد مجال الاهتمام</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يجب أن يختار الباحث مجالًا يثير اهتمامه الشخصي أو الأكاديمي، لأن الشغف بالموضوع يعزز الاستمرارية والجدية في البحث.</a:t>
            </a:r>
          </a:p>
          <a:p>
            <a:pPr lvl="0" algn="just" rtl="1">
              <a:spcAft>
                <a:spcPts val="800"/>
              </a:spcAft>
            </a:pPr>
            <a:r>
              <a:rPr lang="ar-EG" sz="2400" b="1" dirty="0">
                <a:solidFill>
                  <a:prstClr val="black"/>
                </a:solidFill>
                <a:latin typeface="Calibri" panose="020F0502020204030204" pitchFamily="34" charset="0"/>
                <a:ea typeface="Calibri" panose="020F0502020204030204" pitchFamily="34" charset="0"/>
              </a:rPr>
              <a:t>2. الارتباط بالتخصص العلمي:</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يجب أن تنتمي القضية إلى مجال تخصص الطالب (الاقتصاد، إدارة الأعمال، الاعلام ، القانون،</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يفضل أن تتقاطع مع اهتمامات الطالب المهنية أو البحثية المستقبلية.</a:t>
            </a:r>
          </a:p>
          <a:p>
            <a:pPr lvl="0" algn="just" rtl="1">
              <a:spcAft>
                <a:spcPts val="800"/>
              </a:spcAft>
            </a:pPr>
            <a:r>
              <a:rPr lang="ar-EG" sz="2400" b="1" dirty="0">
                <a:solidFill>
                  <a:prstClr val="black"/>
                </a:solidFill>
                <a:latin typeface="Calibri" panose="020F0502020204030204" pitchFamily="34" charset="0"/>
                <a:ea typeface="Calibri" panose="020F0502020204030204" pitchFamily="34" charset="0"/>
              </a:rPr>
              <a:t>3. استكشاف المشكلات الحالية</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الاطلاع على الدراسات السابقة والمقالات العلمية في المجال المختار لفهم الفجوات البحثية والمشكلات التي لم تُحل بعد</a:t>
            </a:r>
            <a:r>
              <a:rPr lang="ar-EG" sz="2000"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400" b="1" dirty="0" smtClean="0">
                <a:solidFill>
                  <a:prstClr val="black"/>
                </a:solidFill>
                <a:latin typeface="Calibri" panose="020F0502020204030204" pitchFamily="34" charset="0"/>
                <a:ea typeface="Calibri" panose="020F0502020204030204" pitchFamily="34" charset="0"/>
              </a:rPr>
              <a:t>4</a:t>
            </a:r>
            <a:r>
              <a:rPr lang="ar-EG" sz="2400" b="1" dirty="0">
                <a:solidFill>
                  <a:prstClr val="black"/>
                </a:solidFill>
                <a:latin typeface="Calibri" panose="020F0502020204030204" pitchFamily="34" charset="0"/>
                <a:ea typeface="Calibri" panose="020F0502020204030204" pitchFamily="34" charset="0"/>
              </a:rPr>
              <a:t>. </a:t>
            </a:r>
            <a:r>
              <a:rPr lang="ar-EG" sz="2400" b="1" dirty="0" smtClean="0">
                <a:solidFill>
                  <a:prstClr val="black"/>
                </a:solidFill>
                <a:latin typeface="Calibri" panose="020F0502020204030204" pitchFamily="34" charset="0"/>
                <a:ea typeface="Calibri" panose="020F0502020204030204" pitchFamily="34" charset="0"/>
              </a:rPr>
              <a:t>الحداثة </a:t>
            </a:r>
            <a:r>
              <a:rPr lang="ar-EG" sz="2400" b="1" dirty="0">
                <a:solidFill>
                  <a:prstClr val="black"/>
                </a:solidFill>
                <a:latin typeface="Calibri" panose="020F0502020204030204" pitchFamily="34" charset="0"/>
                <a:ea typeface="Calibri" panose="020F0502020204030204" pitchFamily="34" charset="0"/>
              </a:rPr>
              <a:t>والاصالة </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أن تكون القضية معاصرة وتعكس تحديات أو اتجاهات حديثة. وتحتاج لمزيد من الدراسة</a:t>
            </a:r>
          </a:p>
          <a:p>
            <a:pPr lvl="1" algn="just" rtl="1">
              <a:spcAft>
                <a:spcPts val="800"/>
              </a:spcAft>
            </a:pPr>
            <a:r>
              <a:rPr lang="ar-EG" sz="2000" dirty="0">
                <a:solidFill>
                  <a:prstClr val="black"/>
                </a:solidFill>
                <a:latin typeface="Calibri" panose="020F0502020204030204" pitchFamily="34" charset="0"/>
                <a:ea typeface="Calibri" panose="020F0502020204030204" pitchFamily="34" charset="0"/>
              </a:rPr>
              <a:t>أن تكون غير مكررة أو مطروقة بشكل تقليدي، بل تقدم منظورًا جديدًا أو زاوية تحليل مبتكرة</a:t>
            </a:r>
            <a:r>
              <a:rPr lang="ar-EG" sz="2000"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400" b="1" dirty="0" smtClean="0">
                <a:solidFill>
                  <a:prstClr val="black"/>
                </a:solidFill>
                <a:latin typeface="Calibri" panose="020F0502020204030204" pitchFamily="34" charset="0"/>
                <a:ea typeface="Calibri" panose="020F0502020204030204" pitchFamily="34" charset="0"/>
              </a:rPr>
              <a:t>5. توفر </a:t>
            </a:r>
            <a:r>
              <a:rPr lang="ar-EG" sz="2400" b="1" dirty="0">
                <a:solidFill>
                  <a:prstClr val="black"/>
                </a:solidFill>
                <a:latin typeface="Calibri" panose="020F0502020204030204" pitchFamily="34" charset="0"/>
                <a:ea typeface="Calibri" panose="020F0502020204030204" pitchFamily="34" charset="0"/>
              </a:rPr>
              <a:t>المصادر والبيانات</a:t>
            </a:r>
            <a:r>
              <a:rPr lang="ar-EG" sz="2400" b="1" dirty="0" smtClean="0">
                <a:solidFill>
                  <a:prstClr val="black"/>
                </a:solidFill>
                <a:latin typeface="Calibri" panose="020F0502020204030204" pitchFamily="34" charset="0"/>
                <a:ea typeface="Calibri" panose="020F0502020204030204" pitchFamily="34" charset="0"/>
              </a:rPr>
              <a:t>:</a:t>
            </a:r>
          </a:p>
          <a:p>
            <a:pPr algn="just" rtl="1">
              <a:spcAft>
                <a:spcPts val="800"/>
              </a:spcAft>
            </a:pPr>
            <a:r>
              <a:rPr lang="ar-EG" sz="2000" dirty="0" smtClean="0">
                <a:solidFill>
                  <a:prstClr val="black"/>
                </a:solidFill>
                <a:latin typeface="Calibri" panose="020F0502020204030204" pitchFamily="34" charset="0"/>
                <a:ea typeface="Calibri" panose="020F0502020204030204" pitchFamily="34" charset="0"/>
              </a:rPr>
              <a:t>أن </a:t>
            </a:r>
            <a:r>
              <a:rPr lang="ar-EG" sz="2000" dirty="0">
                <a:solidFill>
                  <a:prstClr val="black"/>
                </a:solidFill>
                <a:latin typeface="Calibri" panose="020F0502020204030204" pitchFamily="34" charset="0"/>
                <a:ea typeface="Calibri" panose="020F0502020204030204" pitchFamily="34" charset="0"/>
              </a:rPr>
              <a:t>يكون من الممكن الحصول على بيانات كافية وموثوقة لدراسة </a:t>
            </a:r>
            <a:r>
              <a:rPr lang="ar-EG" sz="2000" dirty="0" smtClean="0">
                <a:solidFill>
                  <a:prstClr val="black"/>
                </a:solidFill>
                <a:latin typeface="Calibri" panose="020F0502020204030204" pitchFamily="34" charset="0"/>
                <a:ea typeface="Calibri" panose="020F0502020204030204" pitchFamily="34" charset="0"/>
              </a:rPr>
              <a:t>القضية ، وجود </a:t>
            </a:r>
            <a:r>
              <a:rPr lang="ar-EG" sz="2000" dirty="0">
                <a:solidFill>
                  <a:prstClr val="black"/>
                </a:solidFill>
                <a:latin typeface="Calibri" panose="020F0502020204030204" pitchFamily="34" charset="0"/>
                <a:ea typeface="Calibri" panose="020F0502020204030204" pitchFamily="34" charset="0"/>
              </a:rPr>
              <a:t>مصادر علمية (كتب، مقالات، تقارير، قواعد بيانات) يمكن الاستناد </a:t>
            </a:r>
            <a:r>
              <a:rPr lang="ar-EG" sz="2000" dirty="0" smtClean="0">
                <a:solidFill>
                  <a:prstClr val="black"/>
                </a:solidFill>
                <a:latin typeface="Calibri" panose="020F0502020204030204" pitchFamily="34" charset="0"/>
                <a:ea typeface="Calibri" panose="020F0502020204030204" pitchFamily="34" charset="0"/>
              </a:rPr>
              <a:t>إليها.وإمكانية </a:t>
            </a:r>
            <a:r>
              <a:rPr lang="ar-EG" sz="2000" dirty="0">
                <a:solidFill>
                  <a:prstClr val="black"/>
                </a:solidFill>
                <a:latin typeface="Calibri" panose="020F0502020204030204" pitchFamily="34" charset="0"/>
                <a:ea typeface="Calibri" panose="020F0502020204030204" pitchFamily="34" charset="0"/>
              </a:rPr>
              <a:t>جمع بيانات أولية أو ثانوية عند الحاجة.</a:t>
            </a:r>
          </a:p>
          <a:p>
            <a:pPr lvl="1" algn="just" rtl="1">
              <a:spcAft>
                <a:spcPts val="800"/>
              </a:spcAft>
            </a:pPr>
            <a:endParaRPr lang="ar-EG" sz="2000" dirty="0">
              <a:solidFill>
                <a:prstClr val="black"/>
              </a:solidFill>
              <a:latin typeface="Calibri" panose="020F0502020204030204" pitchFamily="34" charset="0"/>
              <a:ea typeface="Calibri" panose="020F0502020204030204" pitchFamily="34" charset="0"/>
            </a:endParaRPr>
          </a:p>
          <a:p>
            <a:pPr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7" name="Rectangle 27"/>
          <p:cNvSpPr/>
          <p:nvPr/>
        </p:nvSpPr>
        <p:spPr>
          <a:xfrm>
            <a:off x="2407112" y="3345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47749"/>
      </p:ext>
    </p:extLst>
  </p:cSld>
  <p:clrMapOvr>
    <a:masterClrMapping/>
  </p:clrMapOvr>
  <mc:AlternateContent xmlns:mc="http://schemas.openxmlformats.org/markup-compatibility/2006" xmlns:p14="http://schemas.microsoft.com/office/powerpoint/2010/main">
    <mc:Choice Requires="p14">
      <p:transition spd="slow" p14:dur="2000" advTm="148027"/>
    </mc:Choice>
    <mc:Fallback xmlns="">
      <p:transition spd="slow" advTm="14802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420914" y="0"/>
            <a:ext cx="11611429" cy="10905550"/>
          </a:xfrm>
          <a:prstGeom prst="rect">
            <a:avLst/>
          </a:prstGeom>
          <a:noFill/>
        </p:spPr>
        <p:txBody>
          <a:bodyPr wrap="square" rtlCol="0">
            <a:spAutoFit/>
          </a:bodyPr>
          <a:lstStyle/>
          <a:p>
            <a:pPr lvl="0" algn="just" rtl="1">
              <a:spcAft>
                <a:spcPts val="800"/>
              </a:spcAft>
            </a:pPr>
            <a:endParaRPr lang="ar-EG" sz="2400" b="1" dirty="0" smtClean="0">
              <a:solidFill>
                <a:srgbClr val="4472C4"/>
              </a:solidFill>
              <a:latin typeface="Calibri" panose="020F0502020204030204" pitchFamily="34" charset="0"/>
              <a:ea typeface="Calibri" panose="020F0502020204030204" pitchFamily="34" charset="0"/>
            </a:endParaRPr>
          </a:p>
          <a:p>
            <a:pPr lvl="0" algn="just" rtl="1">
              <a:spcAft>
                <a:spcPts val="800"/>
              </a:spcAft>
            </a:pPr>
            <a:r>
              <a:rPr lang="ar-EG" sz="2400" b="1" dirty="0" smtClean="0">
                <a:solidFill>
                  <a:srgbClr val="4472C4"/>
                </a:solidFill>
                <a:latin typeface="Calibri" panose="020F0502020204030204" pitchFamily="34" charset="0"/>
                <a:ea typeface="Calibri" panose="020F0502020204030204" pitchFamily="34" charset="0"/>
              </a:rPr>
              <a:t>معايير </a:t>
            </a:r>
            <a:r>
              <a:rPr lang="ar-EG" sz="2400" b="1" dirty="0">
                <a:solidFill>
                  <a:srgbClr val="4472C4"/>
                </a:solidFill>
                <a:latin typeface="Calibri" panose="020F0502020204030204" pitchFamily="34" charset="0"/>
                <a:ea typeface="Calibri" panose="020F0502020204030204" pitchFamily="34" charset="0"/>
              </a:rPr>
              <a:t>اختيار القضية البحثية </a:t>
            </a: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6.الاهمية </a:t>
            </a:r>
            <a:r>
              <a:rPr lang="ar-EG" sz="2400" b="1" dirty="0">
                <a:solidFill>
                  <a:prstClr val="black"/>
                </a:solidFill>
                <a:latin typeface="Calibri" panose="020F0502020204030204" pitchFamily="34" charset="0"/>
                <a:ea typeface="Calibri" panose="020F0502020204030204" pitchFamily="34" charset="0"/>
              </a:rPr>
              <a:t>والملائمة وأثر القضية</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لابد ان تكون مهمة للمجتمع والمجال الاكاديمي </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أن تكون القضية ذات أهمية علمية و عملية (تطبيقية)  </a:t>
            </a:r>
            <a:endParaRPr lang="ar-EG" sz="2400" dirty="0" smtClean="0">
              <a:solidFill>
                <a:prstClr val="black"/>
              </a:solidFill>
              <a:latin typeface="Calibri" panose="020F0502020204030204" pitchFamily="34" charset="0"/>
              <a:ea typeface="Calibri" panose="020F0502020204030204" pitchFamily="34" charset="0"/>
            </a:endParaRPr>
          </a:p>
          <a:p>
            <a:pPr lvl="1" algn="r" rtl="1">
              <a:spcAft>
                <a:spcPts val="800"/>
              </a:spcAft>
            </a:pPr>
            <a:r>
              <a:rPr lang="ar-EG" sz="2400" dirty="0" smtClean="0">
                <a:solidFill>
                  <a:prstClr val="black"/>
                </a:solidFill>
                <a:latin typeface="Calibri" panose="020F0502020204030204" pitchFamily="34" charset="0"/>
                <a:ea typeface="Calibri" panose="020F0502020204030204" pitchFamily="34" charset="0"/>
              </a:rPr>
              <a:t>ان ترتبط </a:t>
            </a:r>
            <a:r>
              <a:rPr lang="ar-EG" sz="2400" dirty="0">
                <a:solidFill>
                  <a:prstClr val="black"/>
                </a:solidFill>
                <a:latin typeface="Calibri" panose="020F0502020204030204" pitchFamily="34" charset="0"/>
                <a:ea typeface="Calibri" panose="020F0502020204030204" pitchFamily="34" charset="0"/>
              </a:rPr>
              <a:t>القضية بتحديات أو احتياجات حقيقية</a:t>
            </a: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7.الوضوح </a:t>
            </a:r>
            <a:r>
              <a:rPr lang="ar-EG" sz="2400" b="1" dirty="0">
                <a:solidFill>
                  <a:prstClr val="black"/>
                </a:solidFill>
                <a:latin typeface="Calibri" panose="020F0502020204030204" pitchFamily="34" charset="0"/>
                <a:ea typeface="Calibri" panose="020F0502020204030204" pitchFamily="34" charset="0"/>
              </a:rPr>
              <a:t>والتحديد</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أن تكون المشكلة محددة بحدود واضحة لتجنب التشتت وضمان التركيز</a:t>
            </a:r>
            <a:r>
              <a:rPr lang="ar-EG" sz="2400" dirty="0" smtClean="0">
                <a:solidFill>
                  <a:prstClr val="black"/>
                </a:solidFill>
                <a:latin typeface="Calibri" panose="020F0502020204030204" pitchFamily="34" charset="0"/>
                <a:ea typeface="Calibri" panose="020F0502020204030204" pitchFamily="34" charset="0"/>
              </a:rPr>
              <a:t>. وتجنب القضايا الغامضة</a:t>
            </a:r>
            <a:endParaRPr lang="ar-EG" sz="2400" dirty="0">
              <a:solidFill>
                <a:prstClr val="black"/>
              </a:solidFill>
              <a:latin typeface="Calibri" panose="020F0502020204030204" pitchFamily="34" charset="0"/>
              <a:ea typeface="Calibri" panose="020F0502020204030204" pitchFamily="34" charset="0"/>
            </a:endParaRPr>
          </a:p>
          <a:p>
            <a:pPr lvl="0"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8.قابلية </a:t>
            </a:r>
            <a:r>
              <a:rPr lang="ar-EG" sz="2400" b="1" dirty="0">
                <a:solidFill>
                  <a:prstClr val="black"/>
                </a:solidFill>
                <a:latin typeface="Calibri" panose="020F0502020204030204" pitchFamily="34" charset="0"/>
                <a:ea typeface="Calibri" panose="020F0502020204030204" pitchFamily="34" charset="0"/>
              </a:rPr>
              <a:t>التحقيق</a:t>
            </a:r>
          </a:p>
          <a:p>
            <a:pPr lvl="1" algn="r" rtl="1">
              <a:spcAft>
                <a:spcPts val="800"/>
              </a:spcAft>
            </a:pPr>
            <a:r>
              <a:rPr lang="ar-EG" sz="2400" dirty="0">
                <a:solidFill>
                  <a:prstClr val="black"/>
                </a:solidFill>
                <a:latin typeface="Calibri" panose="020F0502020204030204" pitchFamily="34" charset="0"/>
                <a:ea typeface="Calibri" panose="020F0502020204030204" pitchFamily="34" charset="0"/>
              </a:rPr>
              <a:t>قابلية التحقيق تعني أن مشكلة البحث أو فرضياته يمكن اختبارها عمليا وموضوعيا من خلال أدوات وأساليب علمية تتيح للباحث إثبات صحتها أو نفيها، مما يجعل البحث علميًا موثوقًا وقابلًا للتكرار. توفر الأدوات والوسائل اللازمة لجمع وتحليل البيانات المتعلقة بالمشكلة</a:t>
            </a:r>
            <a:r>
              <a:rPr lang="ar-EG" sz="2400" dirty="0" smtClean="0">
                <a:solidFill>
                  <a:prstClr val="black"/>
                </a:solidFill>
                <a:latin typeface="Calibri" panose="020F0502020204030204" pitchFamily="34" charset="0"/>
                <a:ea typeface="Calibri" panose="020F0502020204030204" pitchFamily="34" charset="0"/>
              </a:rPr>
              <a:t>.</a:t>
            </a:r>
          </a:p>
          <a:p>
            <a:pPr lvl="1" algn="r" rtl="1">
              <a:spcAft>
                <a:spcPts val="800"/>
              </a:spcAft>
            </a:pPr>
            <a:r>
              <a:rPr lang="ar-EG" sz="2400" b="1" dirty="0" smtClean="0">
                <a:solidFill>
                  <a:prstClr val="black"/>
                </a:solidFill>
                <a:latin typeface="Calibri" panose="020F0502020204030204" pitchFamily="34" charset="0"/>
                <a:ea typeface="Calibri" panose="020F0502020204030204" pitchFamily="34" charset="0"/>
              </a:rPr>
              <a:t>9- الاخلاقيات</a:t>
            </a:r>
          </a:p>
          <a:p>
            <a:pPr lvl="1" algn="r" rtl="1">
              <a:spcAft>
                <a:spcPts val="800"/>
              </a:spcAft>
            </a:pPr>
            <a:r>
              <a:rPr lang="ar-EG" sz="2400" dirty="0" smtClean="0">
                <a:solidFill>
                  <a:prstClr val="black"/>
                </a:solidFill>
                <a:latin typeface="Calibri" panose="020F0502020204030204" pitchFamily="34" charset="0"/>
                <a:ea typeface="Calibri" panose="020F0502020204030204" pitchFamily="34" charset="0"/>
              </a:rPr>
              <a:t>مراعاة اختيار القضايا التي لا تتعارض مع المعايير الاخلاقية ويجب ان تحترم حقوق الافراد </a:t>
            </a:r>
            <a:endParaRPr lang="ar-EG" sz="2400" dirty="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a:solidFill>
                <a:prstClr val="black"/>
              </a:solidFill>
              <a:latin typeface="Calibri" panose="020F0502020204030204" pitchFamily="34" charset="0"/>
              <a:ea typeface="Calibri" panose="020F0502020204030204" pitchFamily="34" charset="0"/>
            </a:endParaRPr>
          </a:p>
          <a:p>
            <a:pPr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dirty="0" smtClean="0">
              <a:solidFill>
                <a:prstClr val="black"/>
              </a:solidFill>
              <a:latin typeface="Calibri" panose="020F0502020204030204" pitchFamily="34" charset="0"/>
              <a:ea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a:p>
            <a:pPr lvl="1" algn="just" rtl="1">
              <a:spcAft>
                <a:spcPts val="800"/>
              </a:spcAft>
            </a:pPr>
            <a:endParaRPr lang="ar-EG" sz="2000" b="1" dirty="0">
              <a:solidFill>
                <a:prstClr val="black"/>
              </a:solidFill>
              <a:latin typeface="Calibri" panose="020F0502020204030204" pitchFamily="34" charset="0"/>
            </a:endParaRPr>
          </a:p>
          <a:p>
            <a:pPr lvl="1" algn="just" rtl="1">
              <a:spcAft>
                <a:spcPts val="800"/>
              </a:spcAft>
            </a:pPr>
            <a:endParaRPr lang="ar-EG" sz="2000" b="1" dirty="0" smtClean="0">
              <a:solidFill>
                <a:prstClr val="black"/>
              </a:solidFill>
              <a:latin typeface="Calibri" panose="020F0502020204030204" pitchFamily="34"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7" name="Rectangle 27"/>
          <p:cNvSpPr/>
          <p:nvPr/>
        </p:nvSpPr>
        <p:spPr>
          <a:xfrm>
            <a:off x="2407112" y="3345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0865155"/>
      </p:ext>
    </p:extLst>
  </p:cSld>
  <p:clrMapOvr>
    <a:masterClrMapping/>
  </p:clrMapOvr>
  <mc:AlternateContent xmlns:mc="http://schemas.openxmlformats.org/markup-compatibility/2006" xmlns:p14="http://schemas.microsoft.com/office/powerpoint/2010/main">
    <mc:Choice Requires="p14">
      <p:transition spd="slow" p14:dur="2000" advTm="90963"/>
    </mc:Choice>
    <mc:Fallback xmlns="">
      <p:transition spd="slow" advTm="9096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8655" y="1285191"/>
            <a:ext cx="1165167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10138102" cy="5170646"/>
          </a:xfrm>
          <a:prstGeom prst="rect">
            <a:avLst/>
          </a:prstGeom>
          <a:noFill/>
        </p:spPr>
        <p:txBody>
          <a:bodyPr wrap="square" rtlCol="0">
            <a:spAutoFit/>
          </a:bodyPr>
          <a:lstStyle/>
          <a:p>
            <a:pPr algn="ctr" rtl="1"/>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سمات القضية البحثية</a:t>
            </a:r>
          </a:p>
          <a:p>
            <a:pPr algn="ctr" rtl="1"/>
            <a:endParaRPr lang="ar-EG" sz="2200" b="1" dirty="0">
              <a:solidFill>
                <a:srgbClr val="2D3956"/>
              </a:solidFill>
              <a:latin typeface="Alexandria" charset="0"/>
              <a:cs typeface="+mj-cs"/>
            </a:endParaRPr>
          </a:p>
          <a:p>
            <a:pPr algn="r" rtl="1"/>
            <a:r>
              <a:rPr lang="ar-EG" sz="2200" b="1" dirty="0">
                <a:solidFill>
                  <a:srgbClr val="2D3956"/>
                </a:solidFill>
                <a:latin typeface="Alexandria" charset="0"/>
                <a:cs typeface="+mj-cs"/>
              </a:rPr>
              <a:t>تشير سمات القضية البحثية إلى الخصائص التي تميز القضية الجيدة، وتوضح مدى جودتها وصلاحيتها لتكون أساسًا للبحث العلمي.</a:t>
            </a:r>
          </a:p>
          <a:p>
            <a:pPr algn="r" rtl="1"/>
            <a:r>
              <a:rPr lang="ar-EG" sz="2200" b="1" dirty="0" smtClean="0">
                <a:solidFill>
                  <a:srgbClr val="2D3956"/>
                </a:solidFill>
                <a:latin typeface="Alexandria" charset="0"/>
                <a:cs typeface="+mj-cs"/>
              </a:rPr>
              <a:t>ومن </a:t>
            </a:r>
            <a:r>
              <a:rPr lang="ar-EG" sz="2200" b="1" dirty="0">
                <a:solidFill>
                  <a:srgbClr val="2D3956"/>
                </a:solidFill>
                <a:latin typeface="Alexandria" charset="0"/>
                <a:cs typeface="+mj-cs"/>
              </a:rPr>
              <a:t>أهم سمات القضية البحثية:</a:t>
            </a:r>
          </a:p>
          <a:p>
            <a:pPr marL="457200" indent="-457200" algn="r" rtl="1">
              <a:buFont typeface="+mj-lt"/>
              <a:buAutoNum type="arabicPeriod"/>
            </a:pPr>
            <a:endParaRPr lang="ar-EG" sz="2200" b="1" dirty="0">
              <a:solidFill>
                <a:srgbClr val="2D3956"/>
              </a:solidFill>
              <a:latin typeface="Alexandria" charset="0"/>
              <a:cs typeface="+mj-cs"/>
            </a:endParaRPr>
          </a:p>
          <a:p>
            <a:pPr marL="457200" indent="-457200" algn="r" rtl="1">
              <a:buFont typeface="+mj-lt"/>
              <a:buAutoNum type="arabicPeriod"/>
            </a:pPr>
            <a:r>
              <a:rPr lang="ar-EG" sz="2200" b="1" dirty="0" smtClean="0">
                <a:solidFill>
                  <a:srgbClr val="2D3956"/>
                </a:solidFill>
                <a:latin typeface="Alexandria" charset="0"/>
                <a:cs typeface="+mj-cs"/>
              </a:rPr>
              <a:t>أن </a:t>
            </a:r>
            <a:r>
              <a:rPr lang="ar-EG" sz="2200" b="1" dirty="0">
                <a:solidFill>
                  <a:srgbClr val="2D3956"/>
                </a:solidFill>
                <a:latin typeface="Alexandria" charset="0"/>
                <a:cs typeface="+mj-cs"/>
              </a:rPr>
              <a:t>تكون القضية </a:t>
            </a:r>
            <a:r>
              <a:rPr lang="ar-EG" sz="2200" b="1" dirty="0" smtClean="0">
                <a:solidFill>
                  <a:srgbClr val="2D3956"/>
                </a:solidFill>
                <a:latin typeface="Alexandria" charset="0"/>
                <a:cs typeface="+mj-cs"/>
              </a:rPr>
              <a:t>واضحة ومحددة </a:t>
            </a:r>
            <a:r>
              <a:rPr lang="ar-EG" sz="2200" b="1" dirty="0">
                <a:solidFill>
                  <a:srgbClr val="2D3956"/>
                </a:solidFill>
                <a:latin typeface="Alexandria" charset="0"/>
                <a:cs typeface="+mj-cs"/>
              </a:rPr>
              <a:t>وليست عامة أو واسعة بصورة يصعب دراستها.</a:t>
            </a: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تعبر عن </a:t>
            </a:r>
            <a:r>
              <a:rPr lang="ar-EG" sz="2200" b="1" dirty="0" smtClean="0">
                <a:solidFill>
                  <a:srgbClr val="2D3956"/>
                </a:solidFill>
                <a:latin typeface="Alexandria" charset="0"/>
                <a:cs typeface="+mj-cs"/>
              </a:rPr>
              <a:t>مشكلة </a:t>
            </a:r>
            <a:r>
              <a:rPr lang="ar-EG" sz="2200" b="1" dirty="0">
                <a:solidFill>
                  <a:srgbClr val="2D3956"/>
                </a:solidFill>
                <a:latin typeface="Alexandria" charset="0"/>
                <a:cs typeface="+mj-cs"/>
              </a:rPr>
              <a:t>أو ظاهرة </a:t>
            </a:r>
            <a:r>
              <a:rPr lang="ar-EG" sz="2200" b="1" dirty="0" smtClean="0">
                <a:solidFill>
                  <a:srgbClr val="2D3956"/>
                </a:solidFill>
                <a:latin typeface="Alexandria" charset="0"/>
                <a:cs typeface="+mj-cs"/>
              </a:rPr>
              <a:t>حقيقية </a:t>
            </a:r>
            <a:r>
              <a:rPr lang="ar-EG" sz="2200" b="1" dirty="0">
                <a:solidFill>
                  <a:srgbClr val="2D3956"/>
                </a:solidFill>
                <a:latin typeface="Alexandria" charset="0"/>
                <a:cs typeface="+mj-cs"/>
              </a:rPr>
              <a:t>تستحق الدراسة </a:t>
            </a:r>
            <a:r>
              <a:rPr lang="ar-EG" sz="2200" b="1" dirty="0" smtClean="0">
                <a:solidFill>
                  <a:srgbClr val="2D3956"/>
                </a:solidFill>
                <a:latin typeface="Alexandria" charset="0"/>
                <a:cs typeface="+mj-cs"/>
              </a:rPr>
              <a:t>والبحث.</a:t>
            </a:r>
            <a:endParaRPr lang="ar-EG" sz="2200" b="1" dirty="0">
              <a:solidFill>
                <a:srgbClr val="2D3956"/>
              </a:solidFill>
              <a:latin typeface="Alexandria" charset="0"/>
              <a:cs typeface="+mj-cs"/>
            </a:endParaRP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تكون </a:t>
            </a:r>
            <a:r>
              <a:rPr lang="ar-EG" sz="2200" b="1" dirty="0" smtClean="0">
                <a:solidFill>
                  <a:srgbClr val="2D3956"/>
                </a:solidFill>
                <a:latin typeface="Alexandria" charset="0"/>
                <a:cs typeface="+mj-cs"/>
              </a:rPr>
              <a:t>مرتبطة </a:t>
            </a:r>
            <a:r>
              <a:rPr lang="ar-EG" sz="2200" b="1" dirty="0">
                <a:solidFill>
                  <a:srgbClr val="2D3956"/>
                </a:solidFill>
                <a:latin typeface="Alexandria" charset="0"/>
                <a:cs typeface="+mj-cs"/>
              </a:rPr>
              <a:t>بتخصص </a:t>
            </a:r>
            <a:r>
              <a:rPr lang="ar-EG" sz="2200" b="1" dirty="0" smtClean="0">
                <a:solidFill>
                  <a:srgbClr val="2D3956"/>
                </a:solidFill>
                <a:latin typeface="Alexandria" charset="0"/>
                <a:cs typeface="+mj-cs"/>
              </a:rPr>
              <a:t>الباحث </a:t>
            </a:r>
            <a:r>
              <a:rPr lang="ar-EG" sz="2200" b="1" dirty="0">
                <a:solidFill>
                  <a:srgbClr val="2D3956"/>
                </a:solidFill>
                <a:latin typeface="Alexandria" charset="0"/>
                <a:cs typeface="+mj-cs"/>
              </a:rPr>
              <a:t>ومجال الدراسة.</a:t>
            </a: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تتضمن جانبًا يمكن </a:t>
            </a:r>
            <a:r>
              <a:rPr lang="ar-EG" sz="2200" b="1" dirty="0" smtClean="0">
                <a:solidFill>
                  <a:srgbClr val="2D3956"/>
                </a:solidFill>
                <a:latin typeface="Alexandria" charset="0"/>
                <a:cs typeface="+mj-cs"/>
              </a:rPr>
              <a:t>تحليله </a:t>
            </a:r>
            <a:r>
              <a:rPr lang="ar-EG" sz="2200" b="1" dirty="0">
                <a:solidFill>
                  <a:srgbClr val="2D3956"/>
                </a:solidFill>
                <a:latin typeface="Alexandria" charset="0"/>
                <a:cs typeface="+mj-cs"/>
              </a:rPr>
              <a:t>ودراسته </a:t>
            </a:r>
            <a:r>
              <a:rPr lang="ar-EG" sz="2200" b="1" dirty="0" smtClean="0">
                <a:solidFill>
                  <a:srgbClr val="2D3956"/>
                </a:solidFill>
                <a:latin typeface="Alexandria" charset="0"/>
                <a:cs typeface="+mj-cs"/>
              </a:rPr>
              <a:t>علميًا </a:t>
            </a:r>
            <a:r>
              <a:rPr lang="ar-EG" sz="2200" b="1" dirty="0">
                <a:solidFill>
                  <a:srgbClr val="2D3956"/>
                </a:solidFill>
                <a:latin typeface="Alexandria" charset="0"/>
                <a:cs typeface="+mj-cs"/>
              </a:rPr>
              <a:t>من خلال أسئلة أو فرضيات بحثية.</a:t>
            </a: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تكون ذات </a:t>
            </a:r>
            <a:r>
              <a:rPr lang="ar-EG" sz="2200" b="1" dirty="0" smtClean="0">
                <a:solidFill>
                  <a:srgbClr val="2D3956"/>
                </a:solidFill>
                <a:latin typeface="Alexandria" charset="0"/>
                <a:cs typeface="+mj-cs"/>
              </a:rPr>
              <a:t>أهمية </a:t>
            </a:r>
            <a:r>
              <a:rPr lang="ar-EG" sz="2200" b="1" dirty="0">
                <a:solidFill>
                  <a:srgbClr val="2D3956"/>
                </a:solidFill>
                <a:latin typeface="Alexandria" charset="0"/>
                <a:cs typeface="+mj-cs"/>
              </a:rPr>
              <a:t>علمية أو </a:t>
            </a:r>
            <a:r>
              <a:rPr lang="ar-EG" sz="2200" b="1" dirty="0" smtClean="0">
                <a:solidFill>
                  <a:srgbClr val="2D3956"/>
                </a:solidFill>
                <a:latin typeface="Alexandria" charset="0"/>
                <a:cs typeface="+mj-cs"/>
              </a:rPr>
              <a:t>تطبيقية </a:t>
            </a:r>
            <a:r>
              <a:rPr lang="ar-EG" sz="2200" b="1" dirty="0">
                <a:solidFill>
                  <a:srgbClr val="2D3956"/>
                </a:solidFill>
                <a:latin typeface="Alexandria" charset="0"/>
                <a:cs typeface="+mj-cs"/>
              </a:rPr>
              <a:t>ويمكن أن تسهم نتائج دراستها في إضافة معرفة أو معالجة مشكلة.</a:t>
            </a: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تتوافر لها </a:t>
            </a:r>
            <a:r>
              <a:rPr lang="ar-EG" sz="2200" b="1" dirty="0" smtClean="0">
                <a:solidFill>
                  <a:srgbClr val="2D3956"/>
                </a:solidFill>
                <a:latin typeface="Alexandria" charset="0"/>
                <a:cs typeface="+mj-cs"/>
              </a:rPr>
              <a:t>مصادر </a:t>
            </a:r>
            <a:r>
              <a:rPr lang="ar-EG" sz="2200" b="1" dirty="0">
                <a:solidFill>
                  <a:srgbClr val="2D3956"/>
                </a:solidFill>
                <a:latin typeface="Alexandria" charset="0"/>
                <a:cs typeface="+mj-cs"/>
              </a:rPr>
              <a:t>ومعلومات وبيانات </a:t>
            </a:r>
            <a:r>
              <a:rPr lang="ar-EG" sz="2200" b="1" dirty="0" smtClean="0">
                <a:solidFill>
                  <a:srgbClr val="2D3956"/>
                </a:solidFill>
                <a:latin typeface="Alexandria" charset="0"/>
                <a:cs typeface="+mj-cs"/>
              </a:rPr>
              <a:t>مناسبة </a:t>
            </a:r>
            <a:r>
              <a:rPr lang="ar-EG" sz="2200" b="1" dirty="0">
                <a:solidFill>
                  <a:srgbClr val="2D3956"/>
                </a:solidFill>
                <a:latin typeface="Alexandria" charset="0"/>
                <a:cs typeface="+mj-cs"/>
              </a:rPr>
              <a:t>تساعد الباحث على دراستها.</a:t>
            </a: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تكون قابلة للدراسة في ضوء **الوقت والإمكانات والموارد المتاحة </a:t>
            </a:r>
            <a:r>
              <a:rPr lang="ar-EG" sz="2200" b="1" dirty="0" smtClean="0">
                <a:solidFill>
                  <a:srgbClr val="2D3956"/>
                </a:solidFill>
                <a:latin typeface="Alexandria" charset="0"/>
                <a:cs typeface="+mj-cs"/>
              </a:rPr>
              <a:t>للباحث</a:t>
            </a:r>
            <a:endParaRPr lang="ar-EG" sz="2200" b="1" dirty="0">
              <a:solidFill>
                <a:srgbClr val="2D3956"/>
              </a:solidFill>
              <a:latin typeface="Alexandria" charset="0"/>
              <a:cs typeface="+mj-cs"/>
            </a:endParaRPr>
          </a:p>
          <a:p>
            <a:pPr marL="457200" indent="-457200" algn="r" rtl="1">
              <a:buFont typeface="+mj-lt"/>
              <a:buAutoNum type="arabicPeriod"/>
            </a:pPr>
            <a:r>
              <a:rPr lang="ar-EG" sz="2200" b="1" dirty="0" smtClean="0">
                <a:solidFill>
                  <a:srgbClr val="2D3956"/>
                </a:solidFill>
                <a:latin typeface="Alexandria" charset="0"/>
                <a:cs typeface="+mj-cs"/>
              </a:rPr>
              <a:t> </a:t>
            </a:r>
            <a:r>
              <a:rPr lang="ar-EG" sz="2200" b="1" dirty="0">
                <a:solidFill>
                  <a:srgbClr val="2D3956"/>
                </a:solidFill>
                <a:latin typeface="Alexandria" charset="0"/>
                <a:cs typeface="+mj-cs"/>
              </a:rPr>
              <a:t>أن تراعي </a:t>
            </a:r>
            <a:r>
              <a:rPr lang="ar-EG" sz="2200" b="1" dirty="0" smtClean="0">
                <a:solidFill>
                  <a:srgbClr val="2D3956"/>
                </a:solidFill>
                <a:latin typeface="Alexandria" charset="0"/>
                <a:cs typeface="+mj-cs"/>
              </a:rPr>
              <a:t>الاعتبارات </a:t>
            </a:r>
            <a:r>
              <a:rPr lang="ar-EG" sz="2200" b="1" dirty="0">
                <a:solidFill>
                  <a:srgbClr val="2D3956"/>
                </a:solidFill>
                <a:latin typeface="Alexandria" charset="0"/>
                <a:cs typeface="+mj-cs"/>
              </a:rPr>
              <a:t>الأخلاقية والعلمية** المرتبطة بإجراء البحث</a:t>
            </a:r>
            <a:r>
              <a:rPr lang="ar-EG" sz="2200" b="1" dirty="0" smtClean="0">
                <a:solidFill>
                  <a:srgbClr val="2D3956"/>
                </a:solidFill>
                <a:latin typeface="Alexandria" charset="0"/>
                <a:cs typeface="+mj-cs"/>
              </a:rPr>
              <a:t>.</a:t>
            </a:r>
          </a:p>
          <a:p>
            <a:pPr marL="457200" indent="-457200" algn="r" rtl="1">
              <a:buFont typeface="+mj-lt"/>
              <a:buAutoNum type="arabicPeriod"/>
            </a:pPr>
            <a:endParaRPr lang="ar-EG" sz="2200" b="1"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9015263"/>
      </p:ext>
    </p:extLst>
  </p:cSld>
  <p:clrMapOvr>
    <a:masterClrMapping/>
  </p:clrMapOvr>
  <mc:AlternateContent xmlns:mc="http://schemas.openxmlformats.org/markup-compatibility/2006" xmlns:p14="http://schemas.microsoft.com/office/powerpoint/2010/main">
    <mc:Choice Requires="p14">
      <p:transition spd="slow" p14:dur="2000" advTm="77400"/>
    </mc:Choice>
    <mc:Fallback xmlns="">
      <p:transition spd="slow" advTm="774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754874"/>
          </a:xfrm>
          <a:prstGeom prst="rect">
            <a:avLst/>
          </a:prstGeom>
          <a:noFill/>
        </p:spPr>
        <p:txBody>
          <a:bodyPr wrap="square" rtlCol="0">
            <a:spAutoFit/>
          </a:bodyPr>
          <a:lstStyle/>
          <a:p>
            <a:pPr algn="ctr"/>
            <a:r>
              <a:rPr lang="ar-EG" sz="2800" b="1" dirty="0" smtClean="0">
                <a:solidFill>
                  <a:srgbClr val="2D3956"/>
                </a:solidFill>
                <a:latin typeface="Alexandria" charset="0"/>
                <a:cs typeface="+mj-cs"/>
              </a:rPr>
              <a:t>تناول القضية البحثية </a:t>
            </a:r>
          </a:p>
          <a:p>
            <a:pPr algn="ctr"/>
            <a:endParaRPr lang="ar-EG" sz="2800" b="1" dirty="0" smtClean="0">
              <a:solidFill>
                <a:srgbClr val="2D3956"/>
              </a:solidFill>
              <a:latin typeface="Alexandria" charset="0"/>
              <a:cs typeface="+mj-cs"/>
            </a:endParaRPr>
          </a:p>
          <a:p>
            <a:pPr algn="just" rtl="1"/>
            <a:r>
              <a:rPr lang="ar-JO" sz="2600" dirty="0" smtClean="0">
                <a:solidFill>
                  <a:srgbClr val="2D3956"/>
                </a:solidFill>
                <a:latin typeface="Alexandria" charset="0"/>
                <a:cs typeface="+mj-cs"/>
              </a:rPr>
              <a:t>تهدف </a:t>
            </a:r>
            <a:r>
              <a:rPr lang="ar-JO" sz="2600" dirty="0">
                <a:solidFill>
                  <a:srgbClr val="2D3956"/>
                </a:solidFill>
                <a:latin typeface="Alexandria" charset="0"/>
                <a:cs typeface="+mj-cs"/>
              </a:rPr>
              <a:t>هذه العملية إلى مناقشة القضايا البحثية المعاصرة والمتنوعة، بما يسهم في تنمية المعرفة العلمية لدى الباحثين في مجال تخصصهم، وذلك من خلال الاطلاع على الدراسات السابقة والحديثة، واستكشاف أبرز الأبحاث العلمية المنشورة ذات الصلة بموضوع مشروع البحث. ويتم تحقيق ذلك عبر توظيف تقنيات البحث العلمي، وهي الأساليب والإجراءات المنهجية التي يعتمد عليها الباحث في دراسته بهدف التوصل إلى نتائج دقيقة وصحيحة حول المشكلة البحثية. وعند اختيار هذه التقنيات، ينبغي التأكد من مدى ملاءمتها لطبيعة المشكلة المدروسة وخصائص عينة المجتمع قيد </a:t>
            </a:r>
            <a:r>
              <a:rPr lang="ar-JO" sz="2600" dirty="0" smtClean="0">
                <a:solidFill>
                  <a:srgbClr val="2D3956"/>
                </a:solidFill>
                <a:latin typeface="Alexandria" charset="0"/>
                <a:cs typeface="+mj-cs"/>
              </a:rPr>
              <a:t>البحث</a:t>
            </a:r>
            <a:r>
              <a:rPr lang="ar-EG" sz="2600" dirty="0" smtClean="0">
                <a:solidFill>
                  <a:srgbClr val="2D3956"/>
                </a:solidFill>
                <a:latin typeface="Alexandria" charset="0"/>
                <a:cs typeface="+mj-cs"/>
              </a:rPr>
              <a:t>.</a:t>
            </a:r>
            <a:endParaRPr lang="ar-JO" sz="26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3470827"/>
      </p:ext>
    </p:extLst>
  </p:cSld>
  <p:clrMapOvr>
    <a:masterClrMapping/>
  </p:clrMapOvr>
  <mc:AlternateContent xmlns:mc="http://schemas.openxmlformats.org/markup-compatibility/2006" xmlns:p14="http://schemas.microsoft.com/office/powerpoint/2010/main">
    <mc:Choice Requires="p14">
      <p:transition spd="slow" p14:dur="2000" advTm="68628"/>
    </mc:Choice>
    <mc:Fallback xmlns="">
      <p:transition spd="slow" advTm="6862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908762"/>
          </a:xfrm>
          <a:prstGeom prst="rect">
            <a:avLst/>
          </a:prstGeom>
          <a:noFill/>
        </p:spPr>
        <p:txBody>
          <a:bodyPr wrap="square" rtlCol="0">
            <a:spAutoFit/>
          </a:bodyPr>
          <a:lstStyle/>
          <a:p>
            <a:pPr algn="ctr"/>
            <a:r>
              <a:rPr lang="ar-EG" sz="2800" b="1" dirty="0">
                <a:solidFill>
                  <a:srgbClr val="2D3956"/>
                </a:solidFill>
                <a:latin typeface="Alexandria" charset="0"/>
                <a:cs typeface="+mj-cs"/>
              </a:rPr>
              <a:t> القضية البحثية المقترحة:"أثر التحول نحو الاقتصاد الرقمي على كفاءة المشروعات الصغيرة في مصر بعد جائحة </a:t>
            </a:r>
            <a:r>
              <a:rPr lang="ar-EG" sz="2800" b="1" dirty="0" smtClean="0">
                <a:solidFill>
                  <a:srgbClr val="2D3956"/>
                </a:solidFill>
                <a:latin typeface="Alexandria" charset="0"/>
                <a:cs typeface="+mj-cs"/>
              </a:rPr>
              <a:t>كوفيد-19</a:t>
            </a:r>
          </a:p>
          <a:p>
            <a:pPr algn="ctr"/>
            <a:endParaRPr lang="ar-EG" sz="2400" b="1"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الحداثة</a:t>
            </a:r>
            <a:r>
              <a:rPr lang="ar-JO" sz="2400" dirty="0">
                <a:solidFill>
                  <a:srgbClr val="2D3956"/>
                </a:solidFill>
                <a:latin typeface="Alexandria" charset="0"/>
                <a:cs typeface="+mj-cs"/>
              </a:rPr>
              <a:t> </a:t>
            </a:r>
            <a:r>
              <a:rPr lang="ar-EG" sz="2400" dirty="0" smtClean="0">
                <a:solidFill>
                  <a:srgbClr val="2D3956"/>
                </a:solidFill>
                <a:latin typeface="Alexandria" charset="0"/>
                <a:cs typeface="+mj-cs"/>
              </a:rPr>
              <a:t>(</a:t>
            </a:r>
            <a:r>
              <a:rPr lang="en-US" sz="2200" dirty="0">
                <a:solidFill>
                  <a:srgbClr val="2D3956"/>
                </a:solidFill>
                <a:latin typeface="Alexandria" charset="0"/>
              </a:rPr>
              <a:t>Novelty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القضية </a:t>
            </a:r>
            <a:r>
              <a:rPr lang="ar-JO" sz="2400" dirty="0">
                <a:solidFill>
                  <a:srgbClr val="2D3956"/>
                </a:solidFill>
                <a:latin typeface="Alexandria" charset="0"/>
                <a:cs typeface="+mj-cs"/>
              </a:rPr>
              <a:t>تتناول التحول الرقمي الذي تسارع بعد الجائحة، وهو موضوع حديث ومستجد في البيئة المصرية</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الأهمية</a:t>
            </a:r>
            <a:r>
              <a:rPr lang="ar-EG" sz="2400" b="1" dirty="0" smtClean="0">
                <a:solidFill>
                  <a:srgbClr val="2D3956"/>
                </a:solidFill>
                <a:latin typeface="Alexandria" charset="0"/>
                <a:cs typeface="+mj-cs"/>
              </a:rPr>
              <a:t> </a:t>
            </a:r>
            <a:r>
              <a:rPr lang="ar-EG" sz="2400" dirty="0" smtClean="0">
                <a:solidFill>
                  <a:srgbClr val="2D3956"/>
                </a:solidFill>
                <a:latin typeface="Alexandria" charset="0"/>
              </a:rPr>
              <a:t>(</a:t>
            </a:r>
            <a:r>
              <a:rPr lang="en-US" sz="2200" dirty="0" smtClean="0">
                <a:solidFill>
                  <a:srgbClr val="2D3956"/>
                </a:solidFill>
                <a:latin typeface="Alexandria" charset="0"/>
              </a:rPr>
              <a:t>Significance</a:t>
            </a:r>
            <a:r>
              <a:rPr lang="ar-EG" sz="2400" b="1" dirty="0" smtClean="0">
                <a:solidFill>
                  <a:srgbClr val="2D3956"/>
                </a:solidFill>
                <a:latin typeface="Alexandria" charset="0"/>
                <a:cs typeface="+mj-cs"/>
              </a:rPr>
              <a:t> ) </a:t>
            </a:r>
            <a:r>
              <a:rPr lang="ar-JO" sz="2400" dirty="0" smtClean="0">
                <a:solidFill>
                  <a:srgbClr val="2D3956"/>
                </a:solidFill>
                <a:latin typeface="Alexandria" charset="0"/>
                <a:cs typeface="+mj-cs"/>
              </a:rPr>
              <a:t> المشروعات </a:t>
            </a:r>
            <a:r>
              <a:rPr lang="ar-JO" sz="2400" dirty="0">
                <a:solidFill>
                  <a:srgbClr val="2D3956"/>
                </a:solidFill>
                <a:latin typeface="Alexandria" charset="0"/>
                <a:cs typeface="+mj-cs"/>
              </a:rPr>
              <a:t>الصغيرة تمثل نسبة كبيرة من الاقتصاد المصري، وفهم العلاقة بين </a:t>
            </a:r>
            <a:r>
              <a:rPr lang="ar-JO" sz="2400" dirty="0" smtClean="0">
                <a:solidFill>
                  <a:srgbClr val="2D3956"/>
                </a:solidFill>
                <a:latin typeface="Alexandria" charset="0"/>
                <a:cs typeface="+mj-cs"/>
              </a:rPr>
              <a:t>الرقمنة </a:t>
            </a:r>
            <a:r>
              <a:rPr lang="ar-JO" sz="2400" dirty="0">
                <a:solidFill>
                  <a:srgbClr val="2D3956"/>
                </a:solidFill>
                <a:latin typeface="Alexandria" charset="0"/>
                <a:cs typeface="+mj-cs"/>
              </a:rPr>
              <a:t>وكفاءتها له أثر عملي واضح</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القابلية</a:t>
            </a:r>
            <a:r>
              <a:rPr lang="ar-JO" sz="2400" dirty="0">
                <a:solidFill>
                  <a:srgbClr val="2D3956"/>
                </a:solidFill>
                <a:latin typeface="Alexandria" charset="0"/>
                <a:cs typeface="+mj-cs"/>
              </a:rPr>
              <a:t> </a:t>
            </a:r>
            <a:r>
              <a:rPr lang="ar-JO" sz="2400" b="1" dirty="0">
                <a:solidFill>
                  <a:srgbClr val="2D3956"/>
                </a:solidFill>
                <a:latin typeface="Alexandria" charset="0"/>
                <a:cs typeface="+mj-cs"/>
              </a:rPr>
              <a:t>للبحث</a:t>
            </a:r>
            <a:r>
              <a:rPr lang="ar-JO" sz="2400" dirty="0">
                <a:solidFill>
                  <a:srgbClr val="2D3956"/>
                </a:solidFill>
                <a:latin typeface="Alexandria" charset="0"/>
                <a:cs typeface="+mj-cs"/>
              </a:rPr>
              <a:t> </a:t>
            </a:r>
            <a:r>
              <a:rPr lang="ar-EG" sz="2400" dirty="0" smtClean="0">
                <a:solidFill>
                  <a:srgbClr val="2D3956"/>
                </a:solidFill>
                <a:latin typeface="Alexandria" charset="0"/>
                <a:cs typeface="+mj-cs"/>
              </a:rPr>
              <a:t>(</a:t>
            </a:r>
            <a:r>
              <a:rPr lang="en-US" sz="2200" dirty="0" err="1">
                <a:solidFill>
                  <a:srgbClr val="2D3956"/>
                </a:solidFill>
                <a:latin typeface="Alexandria" charset="0"/>
              </a:rPr>
              <a:t>Researchability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يمكن </a:t>
            </a:r>
            <a:r>
              <a:rPr lang="ar-JO" sz="2400" dirty="0">
                <a:solidFill>
                  <a:srgbClr val="2D3956"/>
                </a:solidFill>
                <a:latin typeface="Alexandria" charset="0"/>
                <a:cs typeface="+mj-cs"/>
              </a:rPr>
              <a:t>قياس "التحول الرقمي" من خلال مؤشرات مثل استخدام التطبيقات، الدفع الإلكتروني، التسويق الرقمي...ويمكن قياس "الكفاءة" من خلال مؤشرات إنتاجية أو مالية.</a:t>
            </a:r>
            <a:endParaRPr lang="ar-JO" sz="24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6713368"/>
      </p:ext>
    </p:extLst>
  </p:cSld>
  <p:clrMapOvr>
    <a:masterClrMapping/>
  </p:clrMapOvr>
  <mc:AlternateContent xmlns:mc="http://schemas.openxmlformats.org/markup-compatibility/2006" xmlns:p14="http://schemas.microsoft.com/office/powerpoint/2010/main">
    <mc:Choice Requires="p14">
      <p:transition spd="slow" p14:dur="2000" advTm="64947"/>
    </mc:Choice>
    <mc:Fallback xmlns="">
      <p:transition spd="slow" advTm="6494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539430"/>
          </a:xfrm>
          <a:prstGeom prst="rect">
            <a:avLst/>
          </a:prstGeom>
          <a:noFill/>
        </p:spPr>
        <p:txBody>
          <a:bodyPr wrap="square" rtlCol="0">
            <a:spAutoFit/>
          </a:bodyPr>
          <a:lstStyle/>
          <a:p>
            <a:pPr algn="ctr"/>
            <a:r>
              <a:rPr lang="ar-EG" sz="2800" b="1" dirty="0">
                <a:solidFill>
                  <a:srgbClr val="2D3956"/>
                </a:solidFill>
                <a:latin typeface="Alexandria" charset="0"/>
                <a:cs typeface="+mj-cs"/>
              </a:rPr>
              <a:t> القضية البحثية المقترحة:"أثر التحول نحو الاقتصاد الرقمي على كفاءة المشروعات الصغيرة في مصر بعد جائحة </a:t>
            </a:r>
            <a:r>
              <a:rPr lang="ar-EG" sz="2800" b="1" dirty="0" smtClean="0">
                <a:solidFill>
                  <a:srgbClr val="2D3956"/>
                </a:solidFill>
                <a:latin typeface="Alexandria" charset="0"/>
                <a:cs typeface="+mj-cs"/>
              </a:rPr>
              <a:t>كوفيد-19</a:t>
            </a:r>
          </a:p>
          <a:p>
            <a:pPr marL="342900" indent="-342900" algn="ctr">
              <a:buFont typeface="Arial" panose="020B0604020202020204" pitchFamily="34" charset="0"/>
              <a:buChar char="•"/>
            </a:pP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الوضوح</a:t>
            </a:r>
            <a:r>
              <a:rPr lang="ar-JO" sz="2400" dirty="0">
                <a:solidFill>
                  <a:srgbClr val="2D3956"/>
                </a:solidFill>
                <a:latin typeface="Alexandria" charset="0"/>
                <a:cs typeface="+mj-cs"/>
              </a:rPr>
              <a:t> </a:t>
            </a:r>
            <a:r>
              <a:rPr lang="ar-JO" sz="2400" b="1" dirty="0" smtClean="0">
                <a:solidFill>
                  <a:srgbClr val="2D3956"/>
                </a:solidFill>
                <a:latin typeface="Alexandria" charset="0"/>
                <a:cs typeface="+mj-cs"/>
              </a:rPr>
              <a:t>والتحديد</a:t>
            </a:r>
            <a:r>
              <a:rPr lang="ar-EG" sz="2400" dirty="0" smtClean="0">
                <a:solidFill>
                  <a:srgbClr val="2D3956"/>
                </a:solidFill>
                <a:latin typeface="Alexandria" charset="0"/>
                <a:cs typeface="+mj-cs"/>
              </a:rPr>
              <a:t> (</a:t>
            </a:r>
            <a:r>
              <a:rPr lang="en-US" sz="2000" dirty="0">
                <a:solidFill>
                  <a:srgbClr val="2D3956"/>
                </a:solidFill>
                <a:latin typeface="Alexandria" charset="0"/>
              </a:rPr>
              <a:t>Clarity and Specificity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تم </a:t>
            </a:r>
            <a:r>
              <a:rPr lang="ar-JO" sz="2400" dirty="0">
                <a:solidFill>
                  <a:srgbClr val="2D3956"/>
                </a:solidFill>
                <a:latin typeface="Alexandria" charset="0"/>
                <a:cs typeface="+mj-cs"/>
              </a:rPr>
              <a:t>تحديد الفئة (المشروعات الصغيرة)، والفترة الزمنية (ما بعد الجائحة)، والمجال (الاقتصاد الرقمي</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القابلية</a:t>
            </a:r>
            <a:r>
              <a:rPr lang="ar-JO" sz="2400" dirty="0" smtClean="0">
                <a:solidFill>
                  <a:srgbClr val="2D3956"/>
                </a:solidFill>
                <a:latin typeface="Alexandria" charset="0"/>
                <a:cs typeface="+mj-cs"/>
              </a:rPr>
              <a:t> </a:t>
            </a:r>
            <a:r>
              <a:rPr lang="ar-JO" sz="2400" b="1" dirty="0" smtClean="0">
                <a:solidFill>
                  <a:srgbClr val="2D3956"/>
                </a:solidFill>
                <a:latin typeface="Alexandria" charset="0"/>
                <a:cs typeface="+mj-cs"/>
              </a:rPr>
              <a:t>للتناول</a:t>
            </a:r>
            <a:r>
              <a:rPr lang="ar-EG" sz="2400" dirty="0" smtClean="0">
                <a:solidFill>
                  <a:srgbClr val="2D3956"/>
                </a:solidFill>
                <a:latin typeface="Alexandria" charset="0"/>
                <a:cs typeface="+mj-cs"/>
              </a:rPr>
              <a:t> (</a:t>
            </a:r>
            <a:r>
              <a:rPr lang="en-US" sz="2000" dirty="0" smtClean="0">
                <a:solidFill>
                  <a:srgbClr val="2D3956"/>
                </a:solidFill>
                <a:latin typeface="Alexandria" charset="0"/>
              </a:rPr>
              <a:t>Feasibility</a:t>
            </a:r>
            <a:r>
              <a:rPr lang="ar-EG" sz="2400" dirty="0" smtClean="0">
                <a:solidFill>
                  <a:srgbClr val="2D3956"/>
                </a:solidFill>
                <a:latin typeface="Alexandria" charset="0"/>
                <a:cs typeface="+mj-cs"/>
              </a:rPr>
              <a:t>) </a:t>
            </a:r>
            <a:r>
              <a:rPr lang="ar-JO" sz="2400" dirty="0" smtClean="0">
                <a:solidFill>
                  <a:srgbClr val="2D3956"/>
                </a:solidFill>
                <a:latin typeface="Alexandria" charset="0"/>
                <a:cs typeface="+mj-cs"/>
              </a:rPr>
              <a:t>تتوفر </a:t>
            </a:r>
            <a:r>
              <a:rPr lang="ar-JO" sz="2400" dirty="0">
                <a:solidFill>
                  <a:srgbClr val="2D3956"/>
                </a:solidFill>
                <a:latin typeface="Alexandria" charset="0"/>
                <a:cs typeface="+mj-cs"/>
              </a:rPr>
              <a:t>بيانات عبر استبيانات، أو من خلال وزارة التجارة والصناعة أو جهاز تنمية المشروعات الصغيرة</a:t>
            </a:r>
            <a:r>
              <a:rPr lang="ar-JO" sz="2400" dirty="0" smtClean="0">
                <a:solidFill>
                  <a:srgbClr val="2D3956"/>
                </a:solidFill>
                <a:latin typeface="Alexandria" charset="0"/>
                <a:cs typeface="+mj-cs"/>
              </a:rPr>
              <a:t>.</a:t>
            </a:r>
            <a:endParaRPr lang="ar-EG" sz="2400" dirty="0" smtClean="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smtClean="0">
                <a:solidFill>
                  <a:srgbClr val="2D3956"/>
                </a:solidFill>
                <a:latin typeface="Alexandria" charset="0"/>
                <a:cs typeface="+mj-cs"/>
              </a:rPr>
              <a:t>الارتباط</a:t>
            </a:r>
            <a:r>
              <a:rPr lang="ar-JO" sz="2400" dirty="0" smtClean="0">
                <a:solidFill>
                  <a:srgbClr val="2D3956"/>
                </a:solidFill>
                <a:latin typeface="Alexandria" charset="0"/>
                <a:cs typeface="+mj-cs"/>
              </a:rPr>
              <a:t> </a:t>
            </a:r>
            <a:r>
              <a:rPr lang="ar-JO" sz="2400" b="1" dirty="0">
                <a:solidFill>
                  <a:srgbClr val="2D3956"/>
                </a:solidFill>
                <a:latin typeface="Alexandria" charset="0"/>
                <a:cs typeface="+mj-cs"/>
              </a:rPr>
              <a:t>بالإطار</a:t>
            </a:r>
            <a:r>
              <a:rPr lang="ar-JO" sz="2400" dirty="0">
                <a:solidFill>
                  <a:srgbClr val="2D3956"/>
                </a:solidFill>
                <a:latin typeface="Alexandria" charset="0"/>
                <a:cs typeface="+mj-cs"/>
              </a:rPr>
              <a:t> </a:t>
            </a:r>
            <a:r>
              <a:rPr lang="ar-JO" sz="2400" b="1" dirty="0" smtClean="0">
                <a:solidFill>
                  <a:srgbClr val="2D3956"/>
                </a:solidFill>
                <a:latin typeface="Alexandria" charset="0"/>
                <a:cs typeface="+mj-cs"/>
              </a:rPr>
              <a:t>النظري</a:t>
            </a:r>
            <a:r>
              <a:rPr lang="ar-EG" sz="2400" dirty="0" smtClean="0">
                <a:solidFill>
                  <a:srgbClr val="2D3956"/>
                </a:solidFill>
                <a:latin typeface="Alexandria" charset="0"/>
                <a:cs typeface="+mj-cs"/>
              </a:rPr>
              <a:t> </a:t>
            </a:r>
            <a:r>
              <a:rPr lang="ar-EG" sz="2000" dirty="0" smtClean="0">
                <a:solidFill>
                  <a:srgbClr val="2D3956"/>
                </a:solidFill>
                <a:latin typeface="Alexandria" charset="0"/>
                <a:cs typeface="+mj-cs"/>
              </a:rPr>
              <a:t>(</a:t>
            </a:r>
            <a:r>
              <a:rPr lang="en-US" sz="2000" dirty="0">
                <a:solidFill>
                  <a:srgbClr val="2D3956"/>
                </a:solidFill>
                <a:latin typeface="Alexandria" charset="0"/>
              </a:rPr>
              <a:t>Theoretical Relevance</a:t>
            </a:r>
            <a:r>
              <a:rPr lang="ar-EG" sz="2400" dirty="0" smtClean="0">
                <a:solidFill>
                  <a:srgbClr val="2D3956"/>
                </a:solidFill>
                <a:latin typeface="Alexandria" charset="0"/>
                <a:cs typeface="+mj-cs"/>
              </a:rPr>
              <a:t>)</a:t>
            </a:r>
            <a:r>
              <a:rPr lang="ar-JO" sz="2400" dirty="0" smtClean="0">
                <a:solidFill>
                  <a:srgbClr val="2D3956"/>
                </a:solidFill>
                <a:latin typeface="Alexandria" charset="0"/>
                <a:cs typeface="+mj-cs"/>
              </a:rPr>
              <a:t>يمكن </a:t>
            </a:r>
            <a:r>
              <a:rPr lang="ar-JO" sz="2400" dirty="0">
                <a:solidFill>
                  <a:srgbClr val="2D3956"/>
                </a:solidFill>
                <a:latin typeface="Alexandria" charset="0"/>
                <a:cs typeface="+mj-cs"/>
              </a:rPr>
              <a:t>ربطها بنظريات الابتكار التكنولوجي، أو نظرية الكفاءة الاقتصادية.</a:t>
            </a:r>
            <a:endParaRPr lang="ar-JO" sz="2400" dirty="0" smtClean="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1206904"/>
      </p:ext>
    </p:extLst>
  </p:cSld>
  <p:clrMapOvr>
    <a:masterClrMapping/>
  </p:clrMapOvr>
  <mc:AlternateContent xmlns:mc="http://schemas.openxmlformats.org/markup-compatibility/2006" xmlns:p14="http://schemas.microsoft.com/office/powerpoint/2010/main">
    <mc:Choice Requires="p14">
      <p:transition spd="slow" p14:dur="2000" advTm="42379"/>
    </mc:Choice>
    <mc:Fallback xmlns="">
      <p:transition spd="slow" advTm="4237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7891" name="Rectangle 2"/>
          <p:cNvSpPr>
            <a:spLocks noGrp="1"/>
          </p:cNvSpPr>
          <p:nvPr>
            <p:ph type="title" idx="4294967295"/>
          </p:nvPr>
        </p:nvSpPr>
        <p:spPr>
          <a:xfrm>
            <a:off x="831274" y="96983"/>
            <a:ext cx="10522526" cy="1198418"/>
          </a:xfrm>
        </p:spPr>
        <p:txBody>
          <a:bodyPr/>
          <a:lstStyle/>
          <a:p>
            <a:pPr algn="ctr" eaLnBrk="1" hangingPunct="1"/>
            <a:r>
              <a:rPr lang="ar-SA" b="1" dirty="0"/>
              <a:t>محتويات خطة البحث</a:t>
            </a:r>
            <a:endParaRPr lang="en-US" b="1" dirty="0">
              <a:cs typeface="Times New Roman" pitchFamily="18" charset="0"/>
            </a:endParaRPr>
          </a:p>
        </p:txBody>
      </p:sp>
      <p:sp>
        <p:nvSpPr>
          <p:cNvPr id="37892" name="Rectangle 3"/>
          <p:cNvSpPr>
            <a:spLocks noGrp="1"/>
          </p:cNvSpPr>
          <p:nvPr>
            <p:ph type="body" idx="4294967295"/>
          </p:nvPr>
        </p:nvSpPr>
        <p:spPr>
          <a:xfrm>
            <a:off x="1981200" y="1295400"/>
            <a:ext cx="8229600" cy="5562600"/>
          </a:xfrm>
        </p:spPr>
        <p:txBody>
          <a:bodyPr>
            <a:normAutofit lnSpcReduction="10000"/>
          </a:bodyPr>
          <a:lstStyle/>
          <a:p>
            <a:pPr marL="457200" indent="-457200" algn="r" rtl="1">
              <a:lnSpc>
                <a:spcPct val="80000"/>
              </a:lnSpc>
              <a:buFont typeface="Calibri" pitchFamily="34" charset="0"/>
              <a:buAutoNum type="arabicParenR"/>
            </a:pPr>
            <a:r>
              <a:rPr lang="ar-SA" sz="2400" b="1" dirty="0"/>
              <a:t>عنوان البحث                            (</a:t>
            </a:r>
            <a:r>
              <a:rPr lang="en-US" sz="2400" b="1" dirty="0">
                <a:cs typeface="Arial" pitchFamily="34" charset="0"/>
              </a:rPr>
              <a:t>research title</a:t>
            </a:r>
            <a:r>
              <a:rPr lang="ar-SA" sz="2400" b="1" dirty="0"/>
              <a:t>)</a:t>
            </a:r>
          </a:p>
          <a:p>
            <a:pPr marL="457200" indent="-457200" algn="r" rtl="1">
              <a:lnSpc>
                <a:spcPct val="80000"/>
              </a:lnSpc>
              <a:buFont typeface="Calibri" pitchFamily="34" charset="0"/>
              <a:buAutoNum type="arabicParenR"/>
            </a:pPr>
            <a:r>
              <a:rPr lang="ar-SA" sz="2400" b="1" dirty="0"/>
              <a:t>مقدمة                                    (</a:t>
            </a:r>
            <a:r>
              <a:rPr lang="en-US" sz="2400" b="1" dirty="0">
                <a:cs typeface="Arial" pitchFamily="34" charset="0"/>
              </a:rPr>
              <a:t>introduction</a:t>
            </a:r>
            <a:r>
              <a:rPr lang="ar-SA" sz="2400" b="1" dirty="0"/>
              <a:t>)</a:t>
            </a:r>
          </a:p>
          <a:p>
            <a:pPr marL="457200" indent="-457200" algn="r" rtl="1">
              <a:lnSpc>
                <a:spcPct val="80000"/>
              </a:lnSpc>
              <a:buFont typeface="Calibri" pitchFamily="34" charset="0"/>
              <a:buAutoNum type="arabicParenR"/>
            </a:pPr>
            <a:r>
              <a:rPr lang="ar-SA" sz="2400" b="1" dirty="0"/>
              <a:t>مشكلة البحث                           (</a:t>
            </a:r>
            <a:r>
              <a:rPr lang="en-US" sz="2400" b="1" dirty="0">
                <a:cs typeface="Arial" pitchFamily="34" charset="0"/>
              </a:rPr>
              <a:t>research problem</a:t>
            </a:r>
            <a:r>
              <a:rPr lang="ar-SA" sz="2400" b="1" dirty="0"/>
              <a:t>)</a:t>
            </a:r>
          </a:p>
          <a:p>
            <a:pPr marL="457200" indent="-457200" algn="r" rtl="1">
              <a:lnSpc>
                <a:spcPct val="80000"/>
              </a:lnSpc>
              <a:buFont typeface="Calibri" pitchFamily="34" charset="0"/>
              <a:buAutoNum type="arabicParenR"/>
            </a:pPr>
            <a:r>
              <a:rPr lang="ar-SA" sz="2400" b="1" dirty="0"/>
              <a:t>فرضيات البحث                         (</a:t>
            </a:r>
            <a:r>
              <a:rPr lang="en-US" sz="2400" b="1" dirty="0">
                <a:cs typeface="Arial" pitchFamily="34" charset="0"/>
              </a:rPr>
              <a:t>hypotheses</a:t>
            </a:r>
            <a:r>
              <a:rPr lang="ar-SA" sz="2400" b="1" dirty="0"/>
              <a:t>)</a:t>
            </a:r>
          </a:p>
          <a:p>
            <a:pPr marL="457200" indent="-457200" algn="r" rtl="1">
              <a:lnSpc>
                <a:spcPct val="80000"/>
              </a:lnSpc>
              <a:buFont typeface="Calibri" pitchFamily="34" charset="0"/>
              <a:buAutoNum type="arabicParenR"/>
            </a:pPr>
            <a:r>
              <a:rPr lang="ar-SA" sz="2400" b="1" dirty="0"/>
              <a:t>أهداف البحث                           (</a:t>
            </a:r>
            <a:r>
              <a:rPr lang="en-US" sz="2400" b="1" dirty="0">
                <a:cs typeface="Arial" pitchFamily="34" charset="0"/>
              </a:rPr>
              <a:t>objectives</a:t>
            </a:r>
            <a:r>
              <a:rPr lang="ar-SA" sz="2400" b="1" dirty="0"/>
              <a:t>)</a:t>
            </a:r>
          </a:p>
          <a:p>
            <a:pPr marL="457200" indent="-457200" algn="r" rtl="1">
              <a:lnSpc>
                <a:spcPct val="80000"/>
              </a:lnSpc>
              <a:buFont typeface="Calibri" pitchFamily="34" charset="0"/>
              <a:buAutoNum type="arabicParenR"/>
            </a:pPr>
            <a:r>
              <a:rPr lang="ar-SA" sz="2400" b="1" dirty="0"/>
              <a:t>أهمية البحث                            (</a:t>
            </a:r>
            <a:r>
              <a:rPr lang="en-US" sz="2400" b="1" dirty="0">
                <a:cs typeface="Arial" pitchFamily="34" charset="0"/>
              </a:rPr>
              <a:t>importance</a:t>
            </a:r>
            <a:r>
              <a:rPr lang="ar-SA" sz="2400" b="1" dirty="0"/>
              <a:t>)</a:t>
            </a:r>
          </a:p>
          <a:p>
            <a:pPr marL="457200" indent="-457200" algn="r" rtl="1">
              <a:lnSpc>
                <a:spcPct val="80000"/>
              </a:lnSpc>
              <a:buFont typeface="Calibri" pitchFamily="34" charset="0"/>
              <a:buAutoNum type="arabicParenR"/>
            </a:pPr>
            <a:r>
              <a:rPr lang="ar-SA" sz="2400" b="1" dirty="0"/>
              <a:t>منهجية البحث                          (</a:t>
            </a:r>
            <a:r>
              <a:rPr lang="en-US" sz="2400" b="1" dirty="0">
                <a:cs typeface="Arial" pitchFamily="34" charset="0"/>
              </a:rPr>
              <a:t>methodology</a:t>
            </a:r>
            <a:r>
              <a:rPr lang="ar-SA" sz="2400" b="1" dirty="0"/>
              <a:t>)</a:t>
            </a:r>
          </a:p>
          <a:p>
            <a:pPr marL="457200" indent="-457200" algn="r" rtl="1">
              <a:lnSpc>
                <a:spcPct val="80000"/>
              </a:lnSpc>
              <a:buFont typeface="Calibri" pitchFamily="34" charset="0"/>
              <a:buAutoNum type="arabicParenR"/>
            </a:pPr>
            <a:r>
              <a:rPr lang="ar-SA" sz="2400" b="1" dirty="0"/>
              <a:t>مجتمع وعينة البحث                  (</a:t>
            </a:r>
            <a:r>
              <a:rPr lang="en-US" sz="2400" b="1" dirty="0">
                <a:cs typeface="Arial" pitchFamily="34" charset="0"/>
              </a:rPr>
              <a:t>population and sample</a:t>
            </a:r>
            <a:r>
              <a:rPr lang="ar-SA" sz="2400" b="1" dirty="0"/>
              <a:t>)</a:t>
            </a:r>
          </a:p>
          <a:p>
            <a:pPr marL="457200" indent="-457200" algn="r" rtl="1">
              <a:lnSpc>
                <a:spcPct val="80000"/>
              </a:lnSpc>
              <a:buFont typeface="Calibri" pitchFamily="34" charset="0"/>
              <a:buAutoNum type="arabicParenR"/>
            </a:pPr>
            <a:r>
              <a:rPr lang="ar-SA" sz="2400" b="1" dirty="0"/>
              <a:t>حدود البحث                           (</a:t>
            </a:r>
            <a:r>
              <a:rPr lang="en-US" sz="2400" b="1" dirty="0">
                <a:cs typeface="Arial" pitchFamily="34" charset="0"/>
              </a:rPr>
              <a:t>limitations</a:t>
            </a:r>
            <a:r>
              <a:rPr lang="ar-SA" sz="2400" b="1" dirty="0"/>
              <a:t>)</a:t>
            </a:r>
          </a:p>
          <a:p>
            <a:pPr marL="457200" indent="-457200" algn="r" rtl="1">
              <a:lnSpc>
                <a:spcPct val="80000"/>
              </a:lnSpc>
              <a:buFont typeface="Calibri" pitchFamily="34" charset="0"/>
              <a:buAutoNum type="arabicParenR"/>
            </a:pPr>
            <a:r>
              <a:rPr lang="ar-SA" sz="2400" b="1" dirty="0"/>
              <a:t>مسلمات أو افتراضات البحث        (</a:t>
            </a:r>
            <a:r>
              <a:rPr lang="en-US" sz="2400" b="1" dirty="0">
                <a:cs typeface="Arial" pitchFamily="34" charset="0"/>
              </a:rPr>
              <a:t>assumptions</a:t>
            </a:r>
            <a:r>
              <a:rPr lang="ar-SA" sz="2400" b="1" dirty="0"/>
              <a:t>)</a:t>
            </a:r>
          </a:p>
          <a:p>
            <a:pPr marL="457200" indent="-457200" algn="r" rtl="1">
              <a:lnSpc>
                <a:spcPct val="80000"/>
              </a:lnSpc>
              <a:buFont typeface="Calibri" pitchFamily="34" charset="0"/>
              <a:buAutoNum type="arabicParenR"/>
            </a:pPr>
            <a:r>
              <a:rPr lang="ar-SA" sz="2400" b="1" dirty="0"/>
              <a:t>الدراسات السابقة                     (</a:t>
            </a:r>
            <a:r>
              <a:rPr lang="en-US" sz="2400" b="1" dirty="0">
                <a:cs typeface="Arial" pitchFamily="34" charset="0"/>
              </a:rPr>
              <a:t>previous studies</a:t>
            </a:r>
            <a:r>
              <a:rPr lang="ar-SA" sz="2400" b="1" dirty="0"/>
              <a:t>)</a:t>
            </a:r>
          </a:p>
          <a:p>
            <a:pPr marL="457200" indent="-457200" algn="r" rtl="1">
              <a:lnSpc>
                <a:spcPct val="80000"/>
              </a:lnSpc>
              <a:buFont typeface="Calibri" pitchFamily="34" charset="0"/>
              <a:buAutoNum type="arabicParenR"/>
            </a:pPr>
            <a:r>
              <a:rPr lang="ar-SA" sz="2400" b="1" dirty="0"/>
              <a:t>تعريف بالمصطلحات                 (</a:t>
            </a:r>
            <a:r>
              <a:rPr lang="en-US" sz="2400" b="1" dirty="0">
                <a:cs typeface="Arial" pitchFamily="34" charset="0"/>
              </a:rPr>
              <a:t>glossary of terms</a:t>
            </a:r>
            <a:r>
              <a:rPr lang="ar-SA" sz="2400" b="1" dirty="0"/>
              <a:t>)</a:t>
            </a:r>
          </a:p>
          <a:p>
            <a:pPr marL="457200" indent="-457200" algn="r" rtl="1">
              <a:lnSpc>
                <a:spcPct val="80000"/>
              </a:lnSpc>
              <a:buFont typeface="Calibri" pitchFamily="34" charset="0"/>
              <a:buAutoNum type="arabicParenR"/>
            </a:pPr>
            <a:r>
              <a:rPr lang="ar-SA" sz="2400" b="1" dirty="0"/>
              <a:t>هيكل البحث                           (</a:t>
            </a:r>
            <a:r>
              <a:rPr lang="en-US" sz="2400" b="1" dirty="0">
                <a:cs typeface="Arial" pitchFamily="34" charset="0"/>
              </a:rPr>
              <a:t>structure of the study</a:t>
            </a:r>
            <a:r>
              <a:rPr lang="ar-SA" sz="2400" b="1" dirty="0"/>
              <a:t>)</a:t>
            </a:r>
          </a:p>
          <a:p>
            <a:pPr marL="457200" indent="-457200" algn="r" rtl="1">
              <a:lnSpc>
                <a:spcPct val="80000"/>
              </a:lnSpc>
              <a:buFont typeface="Calibri" pitchFamily="34" charset="0"/>
              <a:buAutoNum type="arabicParenR"/>
            </a:pPr>
            <a:r>
              <a:rPr lang="ar-SA" sz="2400" b="1" dirty="0"/>
              <a:t>المراجع                                (</a:t>
            </a:r>
            <a:r>
              <a:rPr lang="en-US" sz="2400" b="1" dirty="0">
                <a:cs typeface="Arial" pitchFamily="34" charset="0"/>
              </a:rPr>
              <a:t>references</a:t>
            </a:r>
            <a:r>
              <a:rPr lang="ar-SA" sz="2400" b="1" dirty="0"/>
              <a:t>)</a:t>
            </a:r>
          </a:p>
          <a:p>
            <a:pPr marL="457200" indent="-457200" algn="r" rtl="1">
              <a:lnSpc>
                <a:spcPct val="80000"/>
              </a:lnSpc>
              <a:buFont typeface="Calibri" pitchFamily="34" charset="0"/>
              <a:buAutoNum type="arabicParenR"/>
            </a:pPr>
            <a:endParaRPr lang="ar-SA" sz="2400" b="1" dirty="0"/>
          </a:p>
          <a:p>
            <a:pPr marL="457200" indent="-457200" algn="r" rtl="1">
              <a:lnSpc>
                <a:spcPct val="80000"/>
              </a:lnSpc>
              <a:buFont typeface="Calibri" pitchFamily="34" charset="0"/>
              <a:buAutoNum type="arabicParenR"/>
            </a:pPr>
            <a:endParaRPr lang="en-US" sz="2400" dirty="0">
              <a:cs typeface="Arial"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3667" y="398181"/>
            <a:ext cx="2305141" cy="1076343"/>
          </a:xfrm>
          <a:prstGeom prst="rect">
            <a:avLst/>
          </a:prstGeom>
        </p:spPr>
      </p:pic>
    </p:spTree>
    <p:extLst>
      <p:ext uri="{BB962C8B-B14F-4D97-AF65-F5344CB8AC3E}">
        <p14:creationId xmlns:p14="http://schemas.microsoft.com/office/powerpoint/2010/main" val="4185220316"/>
      </p:ext>
    </p:extLst>
  </p:cSld>
  <p:clrMapOvr>
    <a:masterClrMapping/>
  </p:clrMapOvr>
  <mc:AlternateContent xmlns:mc="http://schemas.openxmlformats.org/markup-compatibility/2006" xmlns:p14="http://schemas.microsoft.com/office/powerpoint/2010/main">
    <mc:Choice Requires="p14">
      <p:transition spd="slow" p14:dur="2000" advTm="25722"/>
    </mc:Choice>
    <mc:Fallback xmlns="">
      <p:transition spd="slow" advTm="2572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عنوان 1"/>
          <p:cNvSpPr>
            <a:spLocks noGrp="1"/>
          </p:cNvSpPr>
          <p:nvPr>
            <p:ph type="title" idx="4294967295"/>
          </p:nvPr>
        </p:nvSpPr>
        <p:spPr>
          <a:xfrm>
            <a:off x="1992313" y="404814"/>
            <a:ext cx="8229600" cy="274637"/>
          </a:xfrm>
        </p:spPr>
        <p:txBody>
          <a:bodyPr>
            <a:normAutofit fontScale="90000"/>
          </a:bodyPr>
          <a:lstStyle/>
          <a:p>
            <a:pPr algn="r" eaLnBrk="1" hangingPunct="1"/>
            <a:r>
              <a:rPr lang="ar-SA" sz="3200" b="1" dirty="0"/>
              <a:t>مفهوم الطريقة العلمية في البحث</a:t>
            </a:r>
            <a:br>
              <a:rPr lang="ar-SA" sz="3200" b="1" dirty="0"/>
            </a:br>
            <a:r>
              <a:rPr lang="en-US" sz="3200" b="1" dirty="0">
                <a:cs typeface="Times New Roman" pitchFamily="18" charset="0"/>
              </a:rPr>
              <a:t>Scientific Method</a:t>
            </a:r>
            <a:endParaRPr lang="ar-SA" sz="3200" b="1" dirty="0"/>
          </a:p>
        </p:txBody>
      </p:sp>
      <p:sp>
        <p:nvSpPr>
          <p:cNvPr id="16388" name="عنصر نائب للمحتوى 2"/>
          <p:cNvSpPr>
            <a:spLocks noGrp="1"/>
          </p:cNvSpPr>
          <p:nvPr>
            <p:ph idx="4294967295"/>
          </p:nvPr>
        </p:nvSpPr>
        <p:spPr>
          <a:xfrm>
            <a:off x="1981200" y="1052514"/>
            <a:ext cx="8229600" cy="5805487"/>
          </a:xfrm>
        </p:spPr>
        <p:txBody>
          <a:bodyPr/>
          <a:lstStyle/>
          <a:p>
            <a:pPr algn="just" rtl="1" eaLnBrk="1" hangingPunct="1">
              <a:buFont typeface="Arial" pitchFamily="34" charset="0"/>
              <a:buNone/>
            </a:pPr>
            <a:r>
              <a:rPr lang="ar-SA" sz="2200" dirty="0"/>
              <a:t>- الطريقة العلمية لا تقوم على التخمين والخبرة والإحساس الداخلي </a:t>
            </a:r>
            <a:r>
              <a:rPr lang="ar-YE" sz="2200" dirty="0"/>
              <a:t>للباحث </a:t>
            </a:r>
            <a:r>
              <a:rPr lang="ar-SA" sz="2200" dirty="0"/>
              <a:t>بل هي عملية هادفة وصارمة ومنتظمة تضم عددا من الخطوات المتتابعة كما يلي:</a:t>
            </a:r>
          </a:p>
          <a:p>
            <a:pPr algn="just" rtl="1" eaLnBrk="1" hangingPunct="1">
              <a:buFont typeface="Calibri" pitchFamily="34" charset="0"/>
              <a:buAutoNum type="arabicPeriod"/>
            </a:pPr>
            <a:r>
              <a:rPr lang="ar-SA" sz="2200" b="1" dirty="0"/>
              <a:t>الملاحظة المبدئية للظاهرة</a:t>
            </a:r>
          </a:p>
          <a:p>
            <a:pPr algn="just" rtl="1" eaLnBrk="1" hangingPunct="1">
              <a:buFont typeface="Calibri" pitchFamily="34" charset="0"/>
              <a:buAutoNum type="arabicPeriod"/>
            </a:pPr>
            <a:r>
              <a:rPr lang="ar-EG" sz="2200" b="1" dirty="0"/>
              <a:t>تحديد المشكلة.</a:t>
            </a:r>
          </a:p>
          <a:p>
            <a:pPr algn="just" rtl="1" eaLnBrk="1" hangingPunct="1">
              <a:buFont typeface="Calibri" pitchFamily="34" charset="0"/>
              <a:buAutoNum type="arabicPeriod"/>
            </a:pPr>
            <a:r>
              <a:rPr lang="ar-EG" sz="2200" b="1" dirty="0"/>
              <a:t>تحليل المشكلة </a:t>
            </a:r>
            <a:r>
              <a:rPr lang="ar-SA" sz="2200" b="1" dirty="0"/>
              <a:t>(تكوين الإطار النظري أو شبكة الارتباطات بين المتغيرات)</a:t>
            </a:r>
          </a:p>
          <a:p>
            <a:pPr algn="just" rtl="1" eaLnBrk="1" hangingPunct="1">
              <a:buFont typeface="Calibri" pitchFamily="34" charset="0"/>
              <a:buAutoNum type="arabicPeriod"/>
            </a:pPr>
            <a:r>
              <a:rPr lang="ar-SA" sz="2200" b="1" dirty="0"/>
              <a:t>تكوين الفروض</a:t>
            </a:r>
            <a:r>
              <a:rPr lang="ar-EG" sz="2200" b="1" dirty="0"/>
              <a:t>.</a:t>
            </a:r>
            <a:endParaRPr lang="ar-SA" sz="2200" b="1" dirty="0"/>
          </a:p>
          <a:p>
            <a:pPr algn="just" rtl="1" eaLnBrk="1" hangingPunct="1">
              <a:buFont typeface="Calibri" pitchFamily="34" charset="0"/>
              <a:buAutoNum type="arabicPeriod"/>
            </a:pPr>
            <a:r>
              <a:rPr lang="ar-SA" sz="2200" b="1" dirty="0"/>
              <a:t>وضع المفاهيم والتعاريف العملية (الإجرائية)</a:t>
            </a:r>
          </a:p>
          <a:p>
            <a:pPr algn="just" rtl="1" eaLnBrk="1" hangingPunct="1">
              <a:buFont typeface="Calibri" pitchFamily="34" charset="0"/>
              <a:buAutoNum type="arabicPeriod"/>
            </a:pPr>
            <a:r>
              <a:rPr lang="ar-SA" sz="2200" b="1" dirty="0"/>
              <a:t>تصميم البحث</a:t>
            </a:r>
          </a:p>
          <a:p>
            <a:pPr algn="just" rtl="1" eaLnBrk="1" hangingPunct="1">
              <a:buFont typeface="Calibri" pitchFamily="34" charset="0"/>
              <a:buAutoNum type="arabicPeriod"/>
            </a:pPr>
            <a:r>
              <a:rPr lang="ar-SA" sz="2200" b="1" dirty="0"/>
              <a:t>تجميع البيانات</a:t>
            </a:r>
          </a:p>
          <a:p>
            <a:pPr algn="just" rtl="1" eaLnBrk="1" hangingPunct="1">
              <a:buFont typeface="Calibri" pitchFamily="34" charset="0"/>
              <a:buAutoNum type="arabicPeriod"/>
            </a:pPr>
            <a:r>
              <a:rPr lang="ar-SA" sz="2200" b="1" dirty="0"/>
              <a:t>تحليل البيانات</a:t>
            </a:r>
          </a:p>
          <a:p>
            <a:pPr algn="just" rtl="1" eaLnBrk="1" hangingPunct="1">
              <a:buFont typeface="Calibri" pitchFamily="34" charset="0"/>
              <a:buAutoNum type="arabicPeriod"/>
            </a:pPr>
            <a:r>
              <a:rPr lang="ar-SA" sz="2200" b="1" dirty="0"/>
              <a:t>شرح النتائج</a:t>
            </a:r>
          </a:p>
          <a:p>
            <a:pPr algn="just" rtl="1" eaLnBrk="1" hangingPunct="1">
              <a:buFont typeface="Calibri" pitchFamily="34" charset="0"/>
              <a:buAutoNum type="arabicPeriod"/>
            </a:pPr>
            <a:r>
              <a:rPr lang="ar-SA" sz="2200" b="1" dirty="0"/>
              <a:t>كتابة التقرير النهائي للبحث والذي يتضمن الإجابة على أسئلة البحث وحل لمشكلته</a:t>
            </a:r>
            <a:endParaRPr lang="ar-EG" sz="2200" b="1" dirty="0"/>
          </a:p>
          <a:p>
            <a:pPr algn="just" rtl="1" eaLnBrk="1" hangingPunct="1">
              <a:buFont typeface="Arial" pitchFamily="34" charset="0"/>
              <a:buNone/>
            </a:pPr>
            <a:r>
              <a:rPr lang="ar-SA" sz="2200" dirty="0"/>
              <a:t>ويعتبر تحديد المشكلة من أكثر خطوات الطريقة العلمية أهمية </a:t>
            </a:r>
          </a:p>
        </p:txBody>
      </p:sp>
      <p:sp>
        <p:nvSpPr>
          <p:cNvPr id="38916"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ar-SA" sz="1400"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44" y="3960"/>
            <a:ext cx="2305141" cy="1076343"/>
          </a:xfrm>
          <a:prstGeom prst="rect">
            <a:avLst/>
          </a:prstGeom>
        </p:spPr>
      </p:pic>
    </p:spTree>
    <p:custDataLst>
      <p:tags r:id="rId1"/>
    </p:custDataLst>
    <p:extLst>
      <p:ext uri="{BB962C8B-B14F-4D97-AF65-F5344CB8AC3E}">
        <p14:creationId xmlns:p14="http://schemas.microsoft.com/office/powerpoint/2010/main" val="2844694457"/>
      </p:ext>
    </p:extLst>
  </p:cSld>
  <p:clrMapOvr>
    <a:masterClrMapping/>
  </p:clrMapOvr>
  <mc:AlternateContent xmlns:mc="http://schemas.openxmlformats.org/markup-compatibility/2006" xmlns:p14="http://schemas.microsoft.com/office/powerpoint/2010/main">
    <mc:Choice Requires="p14">
      <p:transition spd="slow" p14:dur="2000" advTm="86649"/>
    </mc:Choice>
    <mc:Fallback xmlns="">
      <p:transition spd="slow" advTm="8664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fade">
                                      <p:cBhvr>
                                        <p:cTn id="7" dur="2000"/>
                                        <p:tgtEl>
                                          <p:spTgt spid="163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8">
                                            <p:txEl>
                                              <p:pRg st="1" end="1"/>
                                            </p:txEl>
                                          </p:spTgt>
                                        </p:tgtEl>
                                        <p:attrNameLst>
                                          <p:attrName>style.visibility</p:attrName>
                                        </p:attrNameLst>
                                      </p:cBhvr>
                                      <p:to>
                                        <p:strVal val="visible"/>
                                      </p:to>
                                    </p:set>
                                    <p:animEffect transition="in" filter="fade">
                                      <p:cBhvr>
                                        <p:cTn id="12" dur="2000"/>
                                        <p:tgtEl>
                                          <p:spTgt spid="163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8">
                                            <p:txEl>
                                              <p:pRg st="2" end="2"/>
                                            </p:txEl>
                                          </p:spTgt>
                                        </p:tgtEl>
                                        <p:attrNameLst>
                                          <p:attrName>style.visibility</p:attrName>
                                        </p:attrNameLst>
                                      </p:cBhvr>
                                      <p:to>
                                        <p:strVal val="visible"/>
                                      </p:to>
                                    </p:set>
                                    <p:animEffect transition="in" filter="fade">
                                      <p:cBhvr>
                                        <p:cTn id="17" dur="2000"/>
                                        <p:tgtEl>
                                          <p:spTgt spid="163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388">
                                            <p:txEl>
                                              <p:pRg st="3" end="3"/>
                                            </p:txEl>
                                          </p:spTgt>
                                        </p:tgtEl>
                                        <p:attrNameLst>
                                          <p:attrName>style.visibility</p:attrName>
                                        </p:attrNameLst>
                                      </p:cBhvr>
                                      <p:to>
                                        <p:strVal val="visible"/>
                                      </p:to>
                                    </p:set>
                                    <p:animEffect transition="in" filter="fade">
                                      <p:cBhvr>
                                        <p:cTn id="22" dur="2000"/>
                                        <p:tgtEl>
                                          <p:spTgt spid="163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fade">
                                      <p:cBhvr>
                                        <p:cTn id="27" dur="2000"/>
                                        <p:tgtEl>
                                          <p:spTgt spid="1638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388">
                                            <p:txEl>
                                              <p:pRg st="5" end="5"/>
                                            </p:txEl>
                                          </p:spTgt>
                                        </p:tgtEl>
                                        <p:attrNameLst>
                                          <p:attrName>style.visibility</p:attrName>
                                        </p:attrNameLst>
                                      </p:cBhvr>
                                      <p:to>
                                        <p:strVal val="visible"/>
                                      </p:to>
                                    </p:set>
                                    <p:animEffect transition="in" filter="fade">
                                      <p:cBhvr>
                                        <p:cTn id="32" dur="2000"/>
                                        <p:tgtEl>
                                          <p:spTgt spid="16388">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388">
                                            <p:txEl>
                                              <p:pRg st="6" end="6"/>
                                            </p:txEl>
                                          </p:spTgt>
                                        </p:tgtEl>
                                        <p:attrNameLst>
                                          <p:attrName>style.visibility</p:attrName>
                                        </p:attrNameLst>
                                      </p:cBhvr>
                                      <p:to>
                                        <p:strVal val="visible"/>
                                      </p:to>
                                    </p:set>
                                    <p:animEffect transition="in" filter="fade">
                                      <p:cBhvr>
                                        <p:cTn id="37" dur="2000"/>
                                        <p:tgtEl>
                                          <p:spTgt spid="16388">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388">
                                            <p:txEl>
                                              <p:pRg st="7" end="7"/>
                                            </p:txEl>
                                          </p:spTgt>
                                        </p:tgtEl>
                                        <p:attrNameLst>
                                          <p:attrName>style.visibility</p:attrName>
                                        </p:attrNameLst>
                                      </p:cBhvr>
                                      <p:to>
                                        <p:strVal val="visible"/>
                                      </p:to>
                                    </p:set>
                                    <p:animEffect transition="in" filter="fade">
                                      <p:cBhvr>
                                        <p:cTn id="42" dur="2000"/>
                                        <p:tgtEl>
                                          <p:spTgt spid="16388">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388">
                                            <p:txEl>
                                              <p:pRg st="8" end="8"/>
                                            </p:txEl>
                                          </p:spTgt>
                                        </p:tgtEl>
                                        <p:attrNameLst>
                                          <p:attrName>style.visibility</p:attrName>
                                        </p:attrNameLst>
                                      </p:cBhvr>
                                      <p:to>
                                        <p:strVal val="visible"/>
                                      </p:to>
                                    </p:set>
                                    <p:animEffect transition="in" filter="fade">
                                      <p:cBhvr>
                                        <p:cTn id="47" dur="2000"/>
                                        <p:tgtEl>
                                          <p:spTgt spid="16388">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388">
                                            <p:txEl>
                                              <p:pRg st="9" end="9"/>
                                            </p:txEl>
                                          </p:spTgt>
                                        </p:tgtEl>
                                        <p:attrNameLst>
                                          <p:attrName>style.visibility</p:attrName>
                                        </p:attrNameLst>
                                      </p:cBhvr>
                                      <p:to>
                                        <p:strVal val="visible"/>
                                      </p:to>
                                    </p:set>
                                    <p:animEffect transition="in" filter="fade">
                                      <p:cBhvr>
                                        <p:cTn id="52" dur="2000"/>
                                        <p:tgtEl>
                                          <p:spTgt spid="16388">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388">
                                            <p:txEl>
                                              <p:pRg st="10" end="10"/>
                                            </p:txEl>
                                          </p:spTgt>
                                        </p:tgtEl>
                                        <p:attrNameLst>
                                          <p:attrName>style.visibility</p:attrName>
                                        </p:attrNameLst>
                                      </p:cBhvr>
                                      <p:to>
                                        <p:strVal val="visible"/>
                                      </p:to>
                                    </p:set>
                                    <p:animEffect transition="in" filter="fade">
                                      <p:cBhvr>
                                        <p:cTn id="57" dur="2000"/>
                                        <p:tgtEl>
                                          <p:spTgt spid="16388">
                                            <p:txEl>
                                              <p:pRg st="10" end="10"/>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388">
                                            <p:txEl>
                                              <p:pRg st="11" end="11"/>
                                            </p:txEl>
                                          </p:spTgt>
                                        </p:tgtEl>
                                        <p:attrNameLst>
                                          <p:attrName>style.visibility</p:attrName>
                                        </p:attrNameLst>
                                      </p:cBhvr>
                                      <p:to>
                                        <p:strVal val="visible"/>
                                      </p:to>
                                    </p:set>
                                    <p:animEffect transition="in" filter="fade">
                                      <p:cBhvr>
                                        <p:cTn id="62" dur="2000"/>
                                        <p:tgtEl>
                                          <p:spTgt spid="1638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idx="4294967295"/>
          </p:nvPr>
        </p:nvSpPr>
        <p:spPr/>
        <p:txBody>
          <a:bodyPr/>
          <a:lstStyle/>
          <a:p>
            <a:pPr algn="r" rtl="1"/>
            <a:r>
              <a:rPr lang="ar-SA" sz="4000" b="1" dirty="0"/>
              <a:t>هل دائماً تتبع منظمات الأعمال الطريقة العلمية ؟</a:t>
            </a:r>
            <a:endParaRPr lang="en-US" sz="4000" b="1" dirty="0">
              <a:cs typeface="Times New Roman" pitchFamily="18" charset="0"/>
            </a:endParaRPr>
          </a:p>
        </p:txBody>
      </p:sp>
      <p:sp>
        <p:nvSpPr>
          <p:cNvPr id="35843" name="Rectangle 3"/>
          <p:cNvSpPr>
            <a:spLocks noGrp="1"/>
          </p:cNvSpPr>
          <p:nvPr>
            <p:ph type="body" idx="4294967295"/>
          </p:nvPr>
        </p:nvSpPr>
        <p:spPr/>
        <p:txBody>
          <a:bodyPr/>
          <a:lstStyle/>
          <a:p>
            <a:pPr marL="609600" indent="-609600" algn="just" rtl="1">
              <a:buNone/>
            </a:pPr>
            <a:r>
              <a:rPr lang="ar-SA" b="1" dirty="0"/>
              <a:t>الجواب: لا</a:t>
            </a:r>
          </a:p>
          <a:p>
            <a:pPr marL="609600" indent="-609600" algn="just" rtl="1">
              <a:buNone/>
            </a:pPr>
            <a:r>
              <a:rPr lang="ar-SA" b="1" dirty="0"/>
              <a:t>الأسباب:</a:t>
            </a:r>
          </a:p>
          <a:p>
            <a:pPr marL="609600" indent="-609600" algn="just" rtl="1">
              <a:buFontTx/>
              <a:buAutoNum type="arabicPeriod"/>
            </a:pPr>
            <a:r>
              <a:rPr lang="ar-SA" dirty="0"/>
              <a:t>أحيانا تكون المشاكل بسيطة جدا ولا تحتاج لبحوث علمية بل أن الخبرة تقدم أفضل الحلول لهذه المشاكل.</a:t>
            </a:r>
          </a:p>
          <a:p>
            <a:pPr marL="609600" indent="-609600" algn="just" rtl="1">
              <a:buFontTx/>
              <a:buAutoNum type="arabicPeriod"/>
            </a:pPr>
            <a:r>
              <a:rPr lang="ar-SA" dirty="0"/>
              <a:t>في بعض الأحيان لا ترغب المنظمة في إنفاق مبالغ كبيرة لإنجاز البحوث العلمية مما يدفعها إلى حل مشكلاتها عن طريق التخمين وهذا قد يترتب عليه خسائر كبيرة للشركة.</a:t>
            </a:r>
            <a:endParaRPr lang="en-US" dirty="0">
              <a:cs typeface="Arial" pitchFamily="34" charset="0"/>
            </a:endParaRPr>
          </a:p>
        </p:txBody>
      </p:sp>
      <p:sp>
        <p:nvSpPr>
          <p:cNvPr id="3994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ar-SA" sz="1400"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custDataLst>
      <p:tags r:id="rId1"/>
    </p:custDataLst>
    <p:extLst>
      <p:ext uri="{BB962C8B-B14F-4D97-AF65-F5344CB8AC3E}">
        <p14:creationId xmlns:p14="http://schemas.microsoft.com/office/powerpoint/2010/main" val="1514947710"/>
      </p:ext>
    </p:extLst>
  </p:cSld>
  <p:clrMapOvr>
    <a:masterClrMapping/>
  </p:clrMapOvr>
  <p:transition spd="slow" advTm="4641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wipe(down)">
                                      <p:cBhvr>
                                        <p:cTn id="7" dur="500"/>
                                        <p:tgtEl>
                                          <p:spTgt spid="358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5843">
                                            <p:txEl>
                                              <p:pRg st="1" end="1"/>
                                            </p:txEl>
                                          </p:spTgt>
                                        </p:tgtEl>
                                        <p:attrNameLst>
                                          <p:attrName>style.visibility</p:attrName>
                                        </p:attrNameLst>
                                      </p:cBhvr>
                                      <p:to>
                                        <p:strVal val="visible"/>
                                      </p:to>
                                    </p:set>
                                    <p:animEffect transition="in" filter="wipe(down)">
                                      <p:cBhvr>
                                        <p:cTn id="12" dur="500"/>
                                        <p:tgtEl>
                                          <p:spTgt spid="358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Effect transition="in" filter="wipe(down)">
                                      <p:cBhvr>
                                        <p:cTn id="17" dur="500"/>
                                        <p:tgtEl>
                                          <p:spTgt spid="358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5843">
                                            <p:txEl>
                                              <p:pRg st="3" end="3"/>
                                            </p:txEl>
                                          </p:spTgt>
                                        </p:tgtEl>
                                        <p:attrNameLst>
                                          <p:attrName>style.visibility</p:attrName>
                                        </p:attrNameLst>
                                      </p:cBhvr>
                                      <p:to>
                                        <p:strVal val="visible"/>
                                      </p:to>
                                    </p:set>
                                    <p:animEffect transition="in" filter="wipe(down)">
                                      <p:cBhvr>
                                        <p:cTn id="22" dur="500"/>
                                        <p:tgtEl>
                                          <p:spTgt spid="358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a:bodyPr>
          <a:lstStyle/>
          <a:p>
            <a:pPr algn="r" eaLnBrk="1" hangingPunct="1"/>
            <a:r>
              <a:rPr lang="ar-SA" sz="3600" b="1" dirty="0"/>
              <a:t>مثال على تطبيق الطريقة العلمية</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138545" y="1246909"/>
            <a:ext cx="11845637" cy="5611090"/>
          </a:xfrm>
        </p:spPr>
        <p:txBody>
          <a:bodyPr/>
          <a:lstStyle/>
          <a:p>
            <a:pPr algn="just" rtl="1" eaLnBrk="1" hangingPunct="1">
              <a:lnSpc>
                <a:spcPct val="80000"/>
              </a:lnSpc>
            </a:pPr>
            <a:r>
              <a:rPr lang="ar-SA" b="1" dirty="0">
                <a:solidFill>
                  <a:schemeClr val="accent1"/>
                </a:solidFill>
              </a:rPr>
              <a:t>مشكلة رئيس قسم المعلومات في شركة ما: لاحظ أن نظام المعلومات الإداري الجديد لا يستخدم بشكل جيد من قبل موظفي الإدارة الوسطى.</a:t>
            </a:r>
          </a:p>
          <a:p>
            <a:pPr algn="just" rtl="1" eaLnBrk="1" hangingPunct="1">
              <a:lnSpc>
                <a:spcPct val="80000"/>
              </a:lnSpc>
              <a:buFont typeface="Arial" pitchFamily="34" charset="0"/>
              <a:buNone/>
            </a:pPr>
            <a:endParaRPr lang="ar-SA" dirty="0"/>
          </a:p>
          <a:p>
            <a:pPr algn="just" rtl="1" eaLnBrk="1" hangingPunct="1">
              <a:lnSpc>
                <a:spcPct val="80000"/>
              </a:lnSpc>
              <a:buFont typeface="Arial" pitchFamily="34" charset="0"/>
              <a:buNone/>
            </a:pPr>
            <a:r>
              <a:rPr lang="ar-SA" b="1" dirty="0"/>
              <a:t>1- عناصر الملاحظة:</a:t>
            </a:r>
          </a:p>
          <a:p>
            <a:pPr algn="just" rtl="1" eaLnBrk="1" hangingPunct="1">
              <a:lnSpc>
                <a:spcPct val="80000"/>
              </a:lnSpc>
              <a:buFont typeface="Wingdings" pitchFamily="2" charset="2"/>
              <a:buChar char="ü"/>
            </a:pPr>
            <a:r>
              <a:rPr lang="ar-SA" dirty="0"/>
              <a:t>لجوء المديرون لرئيس قسم المعلومات للاستفسار أو طلب تنفيذ أمر معين على نظام المعلومات</a:t>
            </a:r>
          </a:p>
          <a:p>
            <a:pPr algn="just" rtl="1" eaLnBrk="1" hangingPunct="1">
              <a:lnSpc>
                <a:spcPct val="80000"/>
              </a:lnSpc>
              <a:buFont typeface="Wingdings" pitchFamily="2" charset="2"/>
              <a:buChar char="ü"/>
            </a:pPr>
            <a:r>
              <a:rPr lang="ar-SA" dirty="0"/>
              <a:t>لجوء بعض المدير</a:t>
            </a:r>
            <a:r>
              <a:rPr lang="ar-JO" dirty="0"/>
              <a:t>ي</a:t>
            </a:r>
            <a:r>
              <a:rPr lang="ar-SA" dirty="0"/>
              <a:t>ن لأحد موظفي قسم الكمبيوتر للاستفسار أو طلب تنفيذ أمر معين على نظام المعلومات.</a:t>
            </a:r>
          </a:p>
          <a:p>
            <a:pPr algn="just" rtl="1" eaLnBrk="1" hangingPunct="1">
              <a:lnSpc>
                <a:spcPct val="80000"/>
              </a:lnSpc>
              <a:buFont typeface="Wingdings" pitchFamily="2" charset="2"/>
              <a:buChar char="ü"/>
            </a:pPr>
            <a:r>
              <a:rPr lang="ar-SA" dirty="0"/>
              <a:t>اتخاذ القرارات دون الاستناد إلى الحقائق التي يوفرها النظام الإداري الجديد.</a:t>
            </a:r>
          </a:p>
          <a:p>
            <a:pPr algn="just" rtl="1" eaLnBrk="1" hangingPunct="1">
              <a:lnSpc>
                <a:spcPct val="80000"/>
              </a:lnSpc>
              <a:buFont typeface="Arial" pitchFamily="34" charset="0"/>
              <a:buNone/>
            </a:pPr>
            <a:endParaRPr lang="ar-SA" dirty="0"/>
          </a:p>
          <a:p>
            <a:pPr algn="just" rtl="1" eaLnBrk="1" hangingPunct="1">
              <a:lnSpc>
                <a:spcPct val="80000"/>
              </a:lnSpc>
              <a:buFont typeface="Arial" pitchFamily="34" charset="0"/>
              <a:buNone/>
            </a:pPr>
            <a:r>
              <a:rPr lang="ar-SA" dirty="0"/>
              <a:t>2- جمع معلومات مبدئية غير رسمية من خلال الحديث مع بعض المدراء حيث تبين له أن الكثير منهم ليس لديه معرفة عن نظام المعلومات وكيفية استخدامه والمعلومات التي يمكن أن يوفرها.</a:t>
            </a:r>
          </a:p>
        </p:txBody>
      </p:sp>
      <p:sp>
        <p:nvSpPr>
          <p:cNvPr id="40964"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ar-SA"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731338629"/>
      </p:ext>
    </p:extLst>
  </p:cSld>
  <p:clrMapOvr>
    <a:masterClrMapping/>
  </p:clrMapOvr>
  <mc:AlternateContent xmlns:mc="http://schemas.openxmlformats.org/markup-compatibility/2006" xmlns:p14="http://schemas.microsoft.com/office/powerpoint/2010/main">
    <mc:Choice Requires="p14">
      <p:transition spd="slow" p14:dur="2000" advTm="73879"/>
    </mc:Choice>
    <mc:Fallback xmlns="">
      <p:transition spd="slow" advTm="7387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4294967295"/>
          </p:nvPr>
        </p:nvSpPr>
        <p:spPr>
          <a:xfrm>
            <a:off x="401783" y="346364"/>
            <a:ext cx="11651672" cy="6283036"/>
          </a:xfrm>
        </p:spPr>
        <p:txBody>
          <a:bodyPr/>
          <a:lstStyle/>
          <a:p>
            <a:pPr algn="just" rtl="1" eaLnBrk="1" hangingPunct="1">
              <a:lnSpc>
                <a:spcPct val="80000"/>
              </a:lnSpc>
              <a:buFont typeface="Arial" pitchFamily="34" charset="0"/>
              <a:buNone/>
            </a:pPr>
            <a:endParaRPr lang="ar-EG" dirty="0" smtClean="0"/>
          </a:p>
          <a:p>
            <a:pPr algn="just" rtl="1" eaLnBrk="1" hangingPunct="1">
              <a:lnSpc>
                <a:spcPct val="80000"/>
              </a:lnSpc>
              <a:buFont typeface="Arial" pitchFamily="34" charset="0"/>
              <a:buNone/>
            </a:pPr>
            <a:endParaRPr lang="ar-EG" dirty="0" smtClean="0"/>
          </a:p>
          <a:p>
            <a:pPr algn="just" rtl="1" eaLnBrk="1" hangingPunct="1">
              <a:lnSpc>
                <a:spcPct val="80000"/>
              </a:lnSpc>
              <a:buFont typeface="Arial" pitchFamily="34" charset="0"/>
              <a:buNone/>
            </a:pPr>
            <a:r>
              <a:rPr lang="ar-EG" dirty="0"/>
              <a:t>3</a:t>
            </a:r>
            <a:r>
              <a:rPr lang="ar-SA" dirty="0" smtClean="0"/>
              <a:t>- </a:t>
            </a:r>
            <a:r>
              <a:rPr lang="ar-SA" dirty="0"/>
              <a:t>قام رئيس قسم المعلومات بمراجعة الدراسات السابقة لمعرفة أسباب إضافية ومعمقة عن أسباب قصور استخدام نظم المعلومات في الشركات. والتي أظهرت أن: </a:t>
            </a:r>
          </a:p>
          <a:p>
            <a:pPr algn="just" rtl="1" eaLnBrk="1" hangingPunct="1">
              <a:lnSpc>
                <a:spcPct val="80000"/>
              </a:lnSpc>
              <a:buFont typeface="Arial" pitchFamily="34" charset="0"/>
              <a:buNone/>
            </a:pPr>
            <a:endParaRPr lang="ar-SA" dirty="0"/>
          </a:p>
          <a:p>
            <a:pPr algn="just" rtl="1" eaLnBrk="1" hangingPunct="1">
              <a:lnSpc>
                <a:spcPct val="80000"/>
              </a:lnSpc>
              <a:buFont typeface="Wingdings" pitchFamily="2" charset="2"/>
              <a:buChar char="Ø"/>
            </a:pPr>
            <a:r>
              <a:rPr lang="ar-SA" dirty="0"/>
              <a:t>كثير من المدراء خاصة كبار السن ليس لديهم معرفة حول استخدام الكمبيوتر </a:t>
            </a:r>
          </a:p>
          <a:p>
            <a:pPr algn="just" rtl="1" eaLnBrk="1" hangingPunct="1">
              <a:lnSpc>
                <a:spcPct val="80000"/>
              </a:lnSpc>
              <a:buFont typeface="Wingdings" pitchFamily="2" charset="2"/>
              <a:buChar char="Ø"/>
            </a:pPr>
            <a:r>
              <a:rPr lang="ar-SA" dirty="0"/>
              <a:t>قلة المعلومات المتوافرة لهم عن النظام الجديد وكيفية استخدامه.</a:t>
            </a:r>
          </a:p>
          <a:p>
            <a:pPr algn="just" rtl="1" eaLnBrk="1" hangingPunct="1">
              <a:lnSpc>
                <a:spcPct val="80000"/>
              </a:lnSpc>
              <a:buFont typeface="Wingdings" pitchFamily="2" charset="2"/>
              <a:buNone/>
            </a:pPr>
            <a:endParaRPr lang="ar-SA" b="1" dirty="0"/>
          </a:p>
          <a:p>
            <a:pPr algn="just" rtl="1" eaLnBrk="1" hangingPunct="1">
              <a:lnSpc>
                <a:spcPct val="80000"/>
              </a:lnSpc>
              <a:buFont typeface="Wingdings" pitchFamily="2" charset="2"/>
              <a:buNone/>
            </a:pPr>
            <a:r>
              <a:rPr lang="ar-SA" b="1" dirty="0"/>
              <a:t>4- تكوين النظرية: </a:t>
            </a:r>
            <a:r>
              <a:rPr lang="ar-SA" dirty="0"/>
              <a:t>بناء على المعلومات السابقة قام بتكوين نظرية تضم كل العوامل التي تسهم في وجود المشكلة (عدم استخدام المدراء لنظم المعلومات الإدارية في الشركة).</a:t>
            </a:r>
          </a:p>
          <a:p>
            <a:pPr algn="just" rtl="1" eaLnBrk="1" hangingPunct="1">
              <a:lnSpc>
                <a:spcPct val="80000"/>
              </a:lnSpc>
              <a:buFont typeface="Wingdings" pitchFamily="2" charset="2"/>
              <a:buNone/>
            </a:pPr>
            <a:endParaRPr lang="ar-SA" dirty="0"/>
          </a:p>
          <a:p>
            <a:pPr algn="just" rtl="1" eaLnBrk="1" hangingPunct="1">
              <a:lnSpc>
                <a:spcPct val="80000"/>
              </a:lnSpc>
              <a:buFont typeface="Wingdings" pitchFamily="2" charset="2"/>
              <a:buNone/>
            </a:pPr>
            <a:r>
              <a:rPr lang="ar-SA" b="1" dirty="0"/>
              <a:t>5- تكوين الفروض:</a:t>
            </a:r>
            <a:r>
              <a:rPr lang="ar-SA" dirty="0"/>
              <a:t> بناء على صياغة النظرية . وكمثال على هذه الفروض الفرض التالي: </a:t>
            </a:r>
            <a:endParaRPr lang="ar-EG" dirty="0" smtClean="0"/>
          </a:p>
          <a:p>
            <a:pPr algn="just" rtl="1" eaLnBrk="1" hangingPunct="1">
              <a:lnSpc>
                <a:spcPct val="80000"/>
              </a:lnSpc>
              <a:buFont typeface="Wingdings" pitchFamily="2" charset="2"/>
              <a:buNone/>
            </a:pPr>
            <a:r>
              <a:rPr lang="ar-SA" dirty="0" smtClean="0"/>
              <a:t> </a:t>
            </a:r>
            <a:r>
              <a:rPr lang="ar-SA" dirty="0"/>
              <a:t>معرفة المديرين بفوائد نظم المعلومات تسهم في تفعيل استخدامهم لهذه النظم بكفاءة أفضل.</a:t>
            </a:r>
          </a:p>
          <a:p>
            <a:pPr algn="just" rtl="1" eaLnBrk="1" hangingPunct="1">
              <a:lnSpc>
                <a:spcPct val="80000"/>
              </a:lnSpc>
              <a:buFont typeface="Wingdings" pitchFamily="2" charset="2"/>
              <a:buNone/>
            </a:pPr>
            <a:endParaRPr lang="en-US" dirty="0">
              <a:cs typeface="Arial" pitchFamily="34" charset="0"/>
            </a:endParaRPr>
          </a:p>
          <a:p>
            <a:pPr algn="just" rtl="1" eaLnBrk="1" hangingPunct="1">
              <a:lnSpc>
                <a:spcPct val="80000"/>
              </a:lnSpc>
            </a:pPr>
            <a:endParaRPr lang="en-US" dirty="0">
              <a:cs typeface="Arial" pitchFamily="34" charset="0"/>
            </a:endParaRPr>
          </a:p>
        </p:txBody>
      </p:sp>
      <p:sp>
        <p:nvSpPr>
          <p:cNvPr id="41987"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ar-SA" sz="1400" dirty="0"/>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4238521350"/>
      </p:ext>
    </p:extLst>
  </p:cSld>
  <p:clrMapOvr>
    <a:masterClrMapping/>
  </p:clrMapOvr>
  <mc:AlternateContent xmlns:mc="http://schemas.openxmlformats.org/markup-compatibility/2006" xmlns:p14="http://schemas.microsoft.com/office/powerpoint/2010/main">
    <mc:Choice Requires="p14">
      <p:transition spd="slow" p14:dur="2000" advTm="68593"/>
    </mc:Choice>
    <mc:Fallback xmlns="">
      <p:transition spd="slow" advTm="6859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745673" y="414769"/>
            <a:ext cx="10127671" cy="6166139"/>
          </a:xfrm>
        </p:spPr>
        <p:txBody>
          <a:bodyPr>
            <a:normAutofit/>
          </a:bodyPr>
          <a:lstStyle/>
          <a:p>
            <a:pPr marL="692150" indent="-692150" algn="just" rtl="1">
              <a:lnSpc>
                <a:spcPct val="80000"/>
              </a:lnSpc>
              <a:buNone/>
            </a:pPr>
            <a:endParaRPr lang="ar-EG" sz="2400" b="1" dirty="0" smtClean="0"/>
          </a:p>
          <a:p>
            <a:pPr marL="692150" indent="-692150" algn="just" rtl="1">
              <a:lnSpc>
                <a:spcPct val="80000"/>
              </a:lnSpc>
              <a:buNone/>
            </a:pPr>
            <a:r>
              <a:rPr lang="ar-EG" sz="2400" b="1" dirty="0"/>
              <a:t>6</a:t>
            </a:r>
            <a:r>
              <a:rPr lang="ar-SA" sz="2400" b="1" dirty="0" smtClean="0"/>
              <a:t>- </a:t>
            </a:r>
            <a:r>
              <a:rPr lang="ar-SA" sz="2400" b="1" dirty="0"/>
              <a:t>جمع البيانات:</a:t>
            </a:r>
            <a:r>
              <a:rPr lang="ar-SA" sz="2400" dirty="0"/>
              <a:t> حيث قام بتصميم استبيان يضم العوامل المختلفة المسببة للمشكلة بناء على صياغة </a:t>
            </a:r>
            <a:r>
              <a:rPr lang="ar-SA" sz="2400" dirty="0" smtClean="0"/>
              <a:t>النظرية </a:t>
            </a:r>
            <a:r>
              <a:rPr lang="ar-SA" sz="2400" dirty="0"/>
              <a:t>وهي:</a:t>
            </a:r>
          </a:p>
          <a:p>
            <a:pPr marL="692150" indent="-692150" algn="just" rtl="1">
              <a:lnSpc>
                <a:spcPct val="80000"/>
              </a:lnSpc>
              <a:buFont typeface="Wingdings" pitchFamily="2" charset="2"/>
              <a:buChar char="v"/>
            </a:pPr>
            <a:r>
              <a:rPr lang="ar-SA" sz="2400" dirty="0"/>
              <a:t>حجم المعلومات المتوفر عن نظم المعلومات </a:t>
            </a:r>
          </a:p>
          <a:p>
            <a:pPr marL="692150" indent="-692150" algn="just" rtl="1">
              <a:lnSpc>
                <a:spcPct val="80000"/>
              </a:lnSpc>
              <a:buFont typeface="Wingdings" pitchFamily="2" charset="2"/>
              <a:buChar char="v"/>
            </a:pPr>
            <a:r>
              <a:rPr lang="ar-SA" sz="2400" dirty="0"/>
              <a:t>أنواع المعلومات التي تقدمها النظم </a:t>
            </a:r>
          </a:p>
          <a:p>
            <a:pPr marL="692150" indent="-692150" algn="just" rtl="1">
              <a:lnSpc>
                <a:spcPct val="80000"/>
              </a:lnSpc>
              <a:buFont typeface="Wingdings" pitchFamily="2" charset="2"/>
              <a:buChar char="v"/>
            </a:pPr>
            <a:r>
              <a:rPr lang="ar-SA" sz="2400" dirty="0"/>
              <a:t>كيف يمكن الحصول على تلك المعلومات</a:t>
            </a:r>
          </a:p>
          <a:p>
            <a:pPr marL="692150" indent="-692150" algn="just" rtl="1">
              <a:lnSpc>
                <a:spcPct val="80000"/>
              </a:lnSpc>
              <a:buFont typeface="Wingdings" pitchFamily="2" charset="2"/>
              <a:buChar char="v"/>
            </a:pPr>
            <a:r>
              <a:rPr lang="ar-SA" sz="2400" dirty="0"/>
              <a:t>مستوى الراحة التي يشعر بها المدراء بعد استخدام الكمبيوتر </a:t>
            </a:r>
          </a:p>
          <a:p>
            <a:pPr marL="692150" indent="-692150" algn="just" rtl="1">
              <a:lnSpc>
                <a:spcPct val="80000"/>
              </a:lnSpc>
              <a:buFont typeface="Wingdings" pitchFamily="2" charset="2"/>
              <a:buChar char="v"/>
            </a:pPr>
            <a:r>
              <a:rPr lang="ar-SA" sz="2400" dirty="0"/>
              <a:t>عدد المرات التي استخدم فيها المدير نظم المعلومات مثلا خلال الأشهر الثلاثة الماضية</a:t>
            </a:r>
          </a:p>
          <a:p>
            <a:pPr marL="692150" indent="-692150" algn="just" rtl="1">
              <a:lnSpc>
                <a:spcPct val="80000"/>
              </a:lnSpc>
              <a:buNone/>
            </a:pPr>
            <a:endParaRPr lang="ar-SA" sz="2400" dirty="0"/>
          </a:p>
          <a:p>
            <a:pPr marL="692150" indent="-692150" algn="just" rtl="1">
              <a:lnSpc>
                <a:spcPct val="80000"/>
              </a:lnSpc>
              <a:buNone/>
            </a:pPr>
            <a:r>
              <a:rPr lang="ar-SA" sz="2400" b="1" dirty="0"/>
              <a:t>7- تحليل البيانات:</a:t>
            </a:r>
            <a:r>
              <a:rPr lang="ar-SA" sz="2400" dirty="0"/>
              <a:t> من اجل معرفة العوامل الحقيقية التي تسهم في ظهور المشكلة</a:t>
            </a:r>
          </a:p>
          <a:p>
            <a:pPr marL="692150" indent="-692150" algn="just" rtl="1">
              <a:lnSpc>
                <a:spcPct val="80000"/>
              </a:lnSpc>
              <a:buNone/>
            </a:pPr>
            <a:endParaRPr lang="ar-SA" sz="2400" dirty="0"/>
          </a:p>
          <a:p>
            <a:pPr marL="692150" indent="-692150" algn="just" rtl="1">
              <a:lnSpc>
                <a:spcPct val="80000"/>
              </a:lnSpc>
              <a:buNone/>
            </a:pPr>
            <a:r>
              <a:rPr lang="ar-SA" sz="2400" b="1" dirty="0"/>
              <a:t>8- الاستنتاج:</a:t>
            </a:r>
            <a:r>
              <a:rPr lang="ar-SA" sz="2400" dirty="0"/>
              <a:t> بناء على نتائج التحليل استنتج رئيس قسم المعلومات أن نظم المعلومات لا تستخدم  بسبب عوامل معينة . </a:t>
            </a:r>
          </a:p>
          <a:p>
            <a:pPr marL="692150" indent="-692150" algn="just" rtl="1">
              <a:lnSpc>
                <a:spcPct val="80000"/>
              </a:lnSpc>
            </a:pPr>
            <a:r>
              <a:rPr lang="ar-SA" sz="2400" dirty="0"/>
              <a:t>وبناء عليه تم اتخاذ الإجراءات الكفيلة بعلاج المشكلة مثلا عقد دورة تدريبية لكيفية استخدام الكمبيوتر وتعلم كيفية استخدام نظم المعلومات في الشركة والفوائد التي تقدمها هذه النظم</a:t>
            </a:r>
          </a:p>
          <a:p>
            <a:pPr marL="692150" indent="-692150" algn="just" rtl="1">
              <a:buNone/>
            </a:pPr>
            <a:endParaRPr lang="en-US" sz="2400" dirty="0">
              <a:cs typeface="Arial" pitchFamily="34" charset="0"/>
            </a:endParaRPr>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ar-SA"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678562185"/>
      </p:ext>
    </p:extLst>
  </p:cSld>
  <p:clrMapOvr>
    <a:masterClrMapping/>
  </p:clrMapOvr>
  <mc:AlternateContent xmlns:mc="http://schemas.openxmlformats.org/markup-compatibility/2006" xmlns:p14="http://schemas.microsoft.com/office/powerpoint/2010/main">
    <mc:Choice Requires="p14">
      <p:transition spd="slow" p14:dur="2000" advTm="83317"/>
    </mc:Choice>
    <mc:Fallback xmlns="">
      <p:transition spd="slow" advTm="833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309016"/>
          </a:xfrm>
        </p:spPr>
        <p:txBody>
          <a:bodyPr>
            <a:normAutofit lnSpcReduction="10000"/>
          </a:bodyPr>
          <a:lstStyle/>
          <a:p>
            <a:pPr marL="0" lvl="0" indent="0" algn="ctr" rtl="1">
              <a:lnSpc>
                <a:spcPct val="100000"/>
              </a:lnSpc>
              <a:spcBef>
                <a:spcPts val="0"/>
              </a:spcBef>
              <a:buNone/>
            </a:pPr>
            <a:r>
              <a:rPr lang="ar-EG" sz="3200" b="1" dirty="0" smtClean="0">
                <a:solidFill>
                  <a:srgbClr val="2D3956"/>
                </a:solidFill>
                <a:latin typeface="Alexandria" charset="0"/>
                <a:cs typeface="Times New Roman" panose="02020603050405020304" pitchFamily="18" charset="0"/>
              </a:rPr>
              <a:t>العنوان البحثي </a:t>
            </a:r>
          </a:p>
          <a:p>
            <a:pPr marL="0" lvl="0" indent="0" algn="just" rtl="1">
              <a:lnSpc>
                <a:spcPct val="100000"/>
              </a:lnSpc>
              <a:spcBef>
                <a:spcPts val="0"/>
              </a:spcBef>
              <a:buNone/>
            </a:pPr>
            <a:endParaRPr lang="ar-EG" b="1" dirty="0" smtClean="0">
              <a:solidFill>
                <a:srgbClr val="2D3956"/>
              </a:solidFill>
              <a:latin typeface="Alexandria" charset="0"/>
              <a:cs typeface="Times New Roman" panose="02020603050405020304" pitchFamily="18" charset="0"/>
            </a:endParaRPr>
          </a:p>
          <a:p>
            <a:pPr marL="0" lvl="0" indent="0" algn="just" rtl="1">
              <a:lnSpc>
                <a:spcPct val="100000"/>
              </a:lnSpc>
              <a:spcBef>
                <a:spcPts val="0"/>
              </a:spcBef>
              <a:buNone/>
            </a:pPr>
            <a:r>
              <a:rPr lang="ar-EG" b="1" dirty="0" smtClean="0">
                <a:solidFill>
                  <a:srgbClr val="2D3956"/>
                </a:solidFill>
                <a:latin typeface="Alexandria" charset="0"/>
                <a:cs typeface="Times New Roman" panose="02020603050405020304" pitchFamily="18" charset="0"/>
              </a:rPr>
              <a:t>العنوان</a:t>
            </a:r>
            <a:r>
              <a:rPr lang="ar-EG" dirty="0" smtClean="0">
                <a:solidFill>
                  <a:srgbClr val="2D3956"/>
                </a:solidFill>
                <a:latin typeface="Alexandria" charset="0"/>
                <a:cs typeface="Times New Roman" panose="02020603050405020304" pitchFamily="18" charset="0"/>
              </a:rPr>
              <a:t> </a:t>
            </a:r>
            <a:r>
              <a:rPr lang="ar-EG" b="1" dirty="0">
                <a:solidFill>
                  <a:srgbClr val="2D3956"/>
                </a:solidFill>
                <a:latin typeface="Alexandria" charset="0"/>
                <a:cs typeface="Times New Roman" panose="02020603050405020304" pitchFamily="18" charset="0"/>
              </a:rPr>
              <a:t>الجيد</a:t>
            </a:r>
            <a:r>
              <a:rPr lang="ar-EG" dirty="0">
                <a:solidFill>
                  <a:srgbClr val="2D3956"/>
                </a:solidFill>
                <a:latin typeface="Alexandria" charset="0"/>
                <a:cs typeface="Times New Roman" panose="02020603050405020304" pitchFamily="18" charset="0"/>
              </a:rPr>
              <a:t> للبحث هو العنوان الذي يتّسم بالوضوح والدقة، ويتضمّن كلمات مفتاحية تعبّر بدقة عن مضمون الدراسة. ينبغي أن يعكس العنوان طبيعة متغيّرات البحث والعلاقات القائمة بينها، مع الإشارة إلى الهدف الأساسي للدراسة. كما يُفضل أن يتضمّن أبعاد البحث المختلفة: العلمية، والمكانية، </a:t>
            </a:r>
            <a:r>
              <a:rPr lang="ar-EG" dirty="0" smtClean="0">
                <a:solidFill>
                  <a:srgbClr val="2D3956"/>
                </a:solidFill>
                <a:latin typeface="Alexandria" charset="0"/>
                <a:cs typeface="Times New Roman" panose="02020603050405020304" pitchFamily="18" charset="0"/>
              </a:rPr>
              <a:t>والزمانية ومثال </a:t>
            </a:r>
            <a:r>
              <a:rPr lang="ar-EG" dirty="0">
                <a:solidFill>
                  <a:srgbClr val="2D3956"/>
                </a:solidFill>
                <a:latin typeface="Alexandria" charset="0"/>
                <a:cs typeface="Times New Roman" panose="02020603050405020304" pitchFamily="18" charset="0"/>
              </a:rPr>
              <a:t>على ذلك العنوان التالي:</a:t>
            </a:r>
          </a:p>
          <a:p>
            <a:pPr marL="0" lvl="0" indent="0" algn="ctr">
              <a:lnSpc>
                <a:spcPct val="100000"/>
              </a:lnSpc>
              <a:spcBef>
                <a:spcPts val="0"/>
              </a:spcBef>
              <a:buNone/>
            </a:pPr>
            <a:endParaRPr lang="ar-EG" dirty="0">
              <a:solidFill>
                <a:srgbClr val="2D3956"/>
              </a:solidFill>
              <a:latin typeface="Alexandria" charset="0"/>
              <a:cs typeface="Times New Roman" panose="02020603050405020304" pitchFamily="18" charset="0"/>
            </a:endParaRPr>
          </a:p>
          <a:p>
            <a:pPr marL="0" lvl="0" indent="0" algn="ctr">
              <a:lnSpc>
                <a:spcPct val="100000"/>
              </a:lnSpc>
              <a:spcBef>
                <a:spcPts val="0"/>
              </a:spcBef>
              <a:buNone/>
            </a:pPr>
            <a:r>
              <a:rPr lang="ar-EG" b="1" dirty="0">
                <a:solidFill>
                  <a:srgbClr val="2D3956"/>
                </a:solidFill>
                <a:latin typeface="Alexandria" charset="0"/>
                <a:cs typeface="Times New Roman" panose="02020603050405020304" pitchFamily="18" charset="0"/>
              </a:rPr>
              <a:t>"أثر برامج التحوّل الوطني على كفاءة الأداء المؤسسي في القطاع الصحي السعودي: دراسة تحليلية خلال الفترة من 2016 إلى 2023</a:t>
            </a:r>
            <a:r>
              <a:rPr lang="ar-EG" b="1" dirty="0" smtClean="0">
                <a:solidFill>
                  <a:srgbClr val="2D3956"/>
                </a:solidFill>
                <a:latin typeface="Alexandria" charset="0"/>
                <a:cs typeface="Times New Roman" panose="02020603050405020304" pitchFamily="18" charset="0"/>
              </a:rPr>
              <a:t>"</a:t>
            </a:r>
          </a:p>
          <a:p>
            <a:pPr marL="0" lvl="0" indent="0" algn="ctr">
              <a:lnSpc>
                <a:spcPct val="100000"/>
              </a:lnSpc>
              <a:spcBef>
                <a:spcPts val="0"/>
              </a:spcBef>
              <a:buNone/>
            </a:pPr>
            <a:endParaRPr lang="ar-EG" b="1" dirty="0">
              <a:solidFill>
                <a:srgbClr val="2D3956"/>
              </a:solidFill>
              <a:latin typeface="Alexandria" charset="0"/>
              <a:cs typeface="Times New Roman" panose="02020603050405020304" pitchFamily="18" charset="0"/>
            </a:endParaRPr>
          </a:p>
          <a:p>
            <a:pPr marL="0" lvl="0" indent="0" algn="r">
              <a:lnSpc>
                <a:spcPct val="100000"/>
              </a:lnSpc>
              <a:spcBef>
                <a:spcPts val="0"/>
              </a:spcBef>
              <a:buNone/>
            </a:pPr>
            <a:r>
              <a:rPr lang="ar-EG" sz="2600" b="1" dirty="0" smtClean="0">
                <a:solidFill>
                  <a:srgbClr val="2D3956"/>
                </a:solidFill>
                <a:latin typeface="Alexandria" charset="0"/>
                <a:cs typeface="Times New Roman" panose="02020603050405020304" pitchFamily="18" charset="0"/>
              </a:rPr>
              <a:t>ويتميز </a:t>
            </a:r>
            <a:r>
              <a:rPr lang="ar-EG" sz="2600" b="1" dirty="0">
                <a:solidFill>
                  <a:srgbClr val="2D3956"/>
                </a:solidFill>
                <a:latin typeface="Alexandria" charset="0"/>
                <a:cs typeface="Times New Roman" panose="02020603050405020304" pitchFamily="18" charset="0"/>
              </a:rPr>
              <a:t>هذا العنوان بما </a:t>
            </a:r>
            <a:r>
              <a:rPr lang="ar-EG" sz="2600" b="1" dirty="0" smtClean="0">
                <a:solidFill>
                  <a:srgbClr val="2D3956"/>
                </a:solidFill>
                <a:latin typeface="Alexandria" charset="0"/>
                <a:cs typeface="Times New Roman" panose="02020603050405020304" pitchFamily="18" charset="0"/>
              </a:rPr>
              <a:t>يلي :</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المتغير المستقل : </a:t>
            </a:r>
            <a:r>
              <a:rPr lang="ar-EG" sz="2600" dirty="0">
                <a:solidFill>
                  <a:srgbClr val="2D3956"/>
                </a:solidFill>
                <a:latin typeface="Alexandria" charset="0"/>
                <a:cs typeface="Times New Roman" panose="02020603050405020304" pitchFamily="18" charset="0"/>
              </a:rPr>
              <a:t>برامج التحوّل </a:t>
            </a:r>
            <a:r>
              <a:rPr lang="ar-EG" sz="2600" dirty="0" smtClean="0">
                <a:solidFill>
                  <a:srgbClr val="2D3956"/>
                </a:solidFill>
                <a:latin typeface="Alexandria" charset="0"/>
                <a:cs typeface="Times New Roman" panose="02020603050405020304" pitchFamily="18" charset="0"/>
              </a:rPr>
              <a:t>الوطني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المتغير التابع : </a:t>
            </a:r>
            <a:r>
              <a:rPr lang="ar-EG" sz="2600" dirty="0">
                <a:solidFill>
                  <a:srgbClr val="2D3956"/>
                </a:solidFill>
                <a:latin typeface="Alexandria" charset="0"/>
                <a:cs typeface="Times New Roman" panose="02020603050405020304" pitchFamily="18" charset="0"/>
              </a:rPr>
              <a:t>كفاءة الأداء </a:t>
            </a:r>
            <a:r>
              <a:rPr lang="ar-EG" sz="2600" dirty="0" smtClean="0">
                <a:solidFill>
                  <a:srgbClr val="2D3956"/>
                </a:solidFill>
                <a:latin typeface="Alexandria" charset="0"/>
                <a:cs typeface="Times New Roman" panose="02020603050405020304" pitchFamily="18" charset="0"/>
              </a:rPr>
              <a:t>المؤسسي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المجال </a:t>
            </a:r>
            <a:r>
              <a:rPr lang="ar-EG" sz="2600" dirty="0">
                <a:solidFill>
                  <a:srgbClr val="2D3956"/>
                </a:solidFill>
                <a:latin typeface="Alexandria" charset="0"/>
                <a:cs typeface="Times New Roman" panose="02020603050405020304" pitchFamily="18" charset="0"/>
              </a:rPr>
              <a:t>المكاني: القطاع الصحي </a:t>
            </a:r>
            <a:r>
              <a:rPr lang="ar-EG" sz="2600" dirty="0" smtClean="0">
                <a:solidFill>
                  <a:srgbClr val="2D3956"/>
                </a:solidFill>
                <a:latin typeface="Alexandria" charset="0"/>
                <a:cs typeface="Times New Roman" panose="02020603050405020304" pitchFamily="18" charset="0"/>
              </a:rPr>
              <a:t>السعودي</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المجال </a:t>
            </a:r>
            <a:r>
              <a:rPr lang="ar-EG" sz="2600" dirty="0">
                <a:solidFill>
                  <a:srgbClr val="2D3956"/>
                </a:solidFill>
                <a:latin typeface="Alexandria" charset="0"/>
                <a:cs typeface="Times New Roman" panose="02020603050405020304" pitchFamily="18" charset="0"/>
              </a:rPr>
              <a:t>الزماني: من 2016 إلى </a:t>
            </a:r>
            <a:r>
              <a:rPr lang="ar-EG" sz="2600" dirty="0" smtClean="0">
                <a:solidFill>
                  <a:srgbClr val="2D3956"/>
                </a:solidFill>
                <a:latin typeface="Alexandria" charset="0"/>
                <a:cs typeface="Times New Roman" panose="02020603050405020304" pitchFamily="18" charset="0"/>
              </a:rPr>
              <a:t>2023</a:t>
            </a:r>
          </a:p>
          <a:p>
            <a:pPr marL="0" lvl="0" indent="0" algn="r">
              <a:lnSpc>
                <a:spcPct val="100000"/>
              </a:lnSpc>
              <a:spcBef>
                <a:spcPts val="0"/>
              </a:spcBef>
              <a:buNone/>
            </a:pPr>
            <a:r>
              <a:rPr lang="ar-EG" sz="2600" dirty="0" smtClean="0">
                <a:solidFill>
                  <a:srgbClr val="2D3956"/>
                </a:solidFill>
                <a:latin typeface="Alexandria" charset="0"/>
                <a:cs typeface="Times New Roman" panose="02020603050405020304" pitchFamily="18" charset="0"/>
              </a:rPr>
              <a:t>الهدف</a:t>
            </a:r>
            <a:r>
              <a:rPr lang="ar-EG" sz="2600" dirty="0">
                <a:solidFill>
                  <a:srgbClr val="2D3956"/>
                </a:solidFill>
                <a:latin typeface="Alexandria" charset="0"/>
                <a:cs typeface="Times New Roman" panose="02020603050405020304" pitchFamily="18" charset="0"/>
              </a:rPr>
              <a:t>: تحليل الأثر بين المتغيرين ضمن إطار التحول الوطني في السعودية.</a:t>
            </a:r>
          </a:p>
          <a:p>
            <a:pPr marL="457200" lvl="0" indent="-457200" algn="ctr">
              <a:lnSpc>
                <a:spcPct val="100000"/>
              </a:lnSpc>
              <a:spcBef>
                <a:spcPts val="0"/>
              </a:spcBef>
            </a:pPr>
            <a:endParaRPr lang="ar-EG" dirty="0">
              <a:solidFill>
                <a:srgbClr val="2D3956"/>
              </a:solidFill>
              <a:latin typeface="Alexandria" charset="0"/>
              <a:cs typeface="Times New Roman" panose="02020603050405020304" pitchFamily="18" charset="0"/>
            </a:endParaRPr>
          </a:p>
          <a:p>
            <a:pPr algn="ctr"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04343166"/>
      </p:ext>
    </p:extLst>
  </p:cSld>
  <p:clrMapOvr>
    <a:masterClrMapping/>
  </p:clrMapOvr>
  <mc:AlternateContent xmlns:mc="http://schemas.openxmlformats.org/markup-compatibility/2006" xmlns:p14="http://schemas.microsoft.com/office/powerpoint/2010/main">
    <mc:Choice Requires="p14">
      <p:transition spd="slow" p14:dur="2000" advTm="162911"/>
    </mc:Choice>
    <mc:Fallback xmlns="">
      <p:transition spd="slow" advTm="16291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effectLst/>
                <a:uLnTx/>
                <a:uFillTx/>
                <a:latin typeface="Calibri"/>
                <a:ea typeface="+mn-ea"/>
                <a:cs typeface="Simplified Arabic" pitchFamily="2" charset="-78"/>
              </a:rPr>
              <a:t>العنوان البحثي (مثال)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SA" sz="2800" b="0" i="0" u="none" strike="noStrike" kern="1200" cap="none" spc="0" normalizeH="0" baseline="0" noProof="0" dirty="0">
              <a:ln>
                <a:noFill/>
              </a:ln>
              <a:solidFill>
                <a:prstClr val="black"/>
              </a:solidFill>
              <a:effectLst/>
              <a:uLnTx/>
              <a:uFillTx/>
              <a:latin typeface="Calibri"/>
              <a:ea typeface="+mn-ea"/>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405DF1D2-3303-453C-9468-28EAB84FCE5F}" type="slidenum">
              <a:rPr kumimoji="0" lang="ar-SA" sz="1400" b="0" i="0" u="none" strike="noStrike" kern="1200" cap="none" spc="0" normalizeH="0" baseline="0" noProof="0">
                <a:ln>
                  <a:noFill/>
                </a:ln>
                <a:solidFill>
                  <a:prstClr val="black"/>
                </a:solidFill>
                <a:effectLst/>
                <a:uLnTx/>
                <a:uFillTx/>
                <a:latin typeface="Arial" pitchFamily="34" charset="0"/>
                <a:ea typeface="+mn-ea"/>
                <a:cs typeface="Arial"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4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graphicFrame>
        <p:nvGraphicFramePr>
          <p:cNvPr id="6" name="Table 5"/>
          <p:cNvGraphicFramePr>
            <a:graphicFrameLocks noGrp="1"/>
          </p:cNvGraphicFramePr>
          <p:nvPr>
            <p:extLst/>
          </p:nvPr>
        </p:nvGraphicFramePr>
        <p:xfrm>
          <a:off x="1752600" y="1252243"/>
          <a:ext cx="8220363" cy="5231107"/>
        </p:xfrm>
        <a:graphic>
          <a:graphicData uri="http://schemas.openxmlformats.org/drawingml/2006/table">
            <a:tbl>
              <a:tblPr rtl="1" firstRow="1" firstCol="1" bandRow="1">
                <a:tableStyleId>{5C22544A-7EE6-4342-B048-85BDC9FD1C3A}</a:tableStyleId>
              </a:tblPr>
              <a:tblGrid>
                <a:gridCol w="1072021">
                  <a:extLst>
                    <a:ext uri="{9D8B030D-6E8A-4147-A177-3AD203B41FA5}">
                      <a16:colId xmlns:a16="http://schemas.microsoft.com/office/drawing/2014/main" val="3144704498"/>
                    </a:ext>
                  </a:extLst>
                </a:gridCol>
                <a:gridCol w="3912922">
                  <a:extLst>
                    <a:ext uri="{9D8B030D-6E8A-4147-A177-3AD203B41FA5}">
                      <a16:colId xmlns:a16="http://schemas.microsoft.com/office/drawing/2014/main" val="2838674366"/>
                    </a:ext>
                  </a:extLst>
                </a:gridCol>
                <a:gridCol w="3235420">
                  <a:extLst>
                    <a:ext uri="{9D8B030D-6E8A-4147-A177-3AD203B41FA5}">
                      <a16:colId xmlns:a16="http://schemas.microsoft.com/office/drawing/2014/main" val="1877833498"/>
                    </a:ext>
                  </a:extLst>
                </a:gridCol>
              </a:tblGrid>
              <a:tr h="403202">
                <a:tc>
                  <a:txBody>
                    <a:bodyPr/>
                    <a:lstStyle/>
                    <a:p>
                      <a:pPr marL="0" marR="0" algn="ctr" rtl="1">
                        <a:lnSpc>
                          <a:spcPct val="107000"/>
                        </a:lnSpc>
                        <a:spcBef>
                          <a:spcPts val="0"/>
                        </a:spcBef>
                        <a:spcAft>
                          <a:spcPts val="0"/>
                        </a:spcAft>
                      </a:pPr>
                      <a:r>
                        <a:rPr lang="ar-EG" sz="2400">
                          <a:effectLst/>
                        </a:rPr>
                        <a:t>النوع</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العنوان</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السبب</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85596862"/>
                  </a:ext>
                </a:extLst>
              </a:tr>
              <a:tr h="2521868">
                <a:tc>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EG" sz="2500" b="1" dirty="0" smtClean="0">
                          <a:effectLst/>
                        </a:rPr>
                        <a:t>جيد</a:t>
                      </a:r>
                      <a:endParaRPr lang="en-US" sz="25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1200"/>
                        </a:spcBef>
                        <a:spcAft>
                          <a:spcPts val="1200"/>
                        </a:spcAft>
                      </a:pPr>
                      <a:endParaRPr lang="ar-EG" sz="2400" dirty="0" smtClean="0">
                        <a:effectLst/>
                      </a:endParaRPr>
                    </a:p>
                    <a:p>
                      <a:pPr marL="0" marR="0" algn="ctr" rtl="0">
                        <a:lnSpc>
                          <a:spcPct val="107000"/>
                        </a:lnSpc>
                        <a:spcBef>
                          <a:spcPts val="1200"/>
                        </a:spcBef>
                        <a:spcAft>
                          <a:spcPts val="1200"/>
                        </a:spcAft>
                      </a:pPr>
                      <a:r>
                        <a:rPr lang="ar-SA" sz="2400" dirty="0" smtClean="0">
                          <a:effectLst/>
                        </a:rPr>
                        <a:t>أثر </a:t>
                      </a:r>
                      <a:r>
                        <a:rPr lang="ar-SA" sz="2400" dirty="0">
                          <a:effectLst/>
                        </a:rPr>
                        <a:t>تطبيق إدارة الموارد البشرية الاستراتيجية على أداء المؤسسات الحكومية في المملكة العربية السعودية في ظل رؤية 2030</a:t>
                      </a:r>
                      <a:endParaRPr lang="en-US" sz="24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SA" sz="2400" dirty="0" smtClean="0">
                          <a:effectLst/>
                        </a:rPr>
                        <a:t>واضح</a:t>
                      </a:r>
                      <a:r>
                        <a:rPr lang="ar-SA" sz="2400" dirty="0">
                          <a:effectLst/>
                        </a:rPr>
                        <a:t>، محدد، شامل، مرتبط بالسياق، جذاب، يحتوي كلمات </a:t>
                      </a:r>
                      <a:endParaRPr lang="ar-EG" sz="2400" dirty="0" smtClean="0">
                        <a:effectLst/>
                      </a:endParaRPr>
                    </a:p>
                    <a:p>
                      <a:pPr marL="0" marR="0" algn="ctr" rtl="1">
                        <a:lnSpc>
                          <a:spcPct val="107000"/>
                        </a:lnSpc>
                        <a:spcBef>
                          <a:spcPts val="0"/>
                        </a:spcBef>
                        <a:spcAft>
                          <a:spcPts val="0"/>
                        </a:spcAft>
                      </a:pPr>
                      <a:r>
                        <a:rPr lang="ar-SA" sz="2400" dirty="0" smtClean="0">
                          <a:effectLst/>
                        </a:rPr>
                        <a:t>مفتاحية </a:t>
                      </a:r>
                      <a:r>
                        <a:rPr lang="ar-SA" sz="2400" dirty="0">
                          <a:effectLst/>
                        </a:rPr>
                        <a:t>مهمة</a:t>
                      </a:r>
                      <a:r>
                        <a:rPr lang="en-US" sz="2400" dirty="0" smtClean="0">
                          <a:effectLst/>
                        </a:rPr>
                        <a:t>.</a:t>
                      </a:r>
                      <a:endParaRPr lang="ar-EG" sz="2400" dirty="0" smtClean="0">
                        <a:effectLst/>
                      </a:endParaRPr>
                    </a:p>
                    <a:p>
                      <a:pPr marL="0" marR="0" algn="ctr" rtl="1">
                        <a:lnSpc>
                          <a:spcPct val="107000"/>
                        </a:lnSpc>
                        <a:spcBef>
                          <a:spcPts val="0"/>
                        </a:spcBef>
                        <a:spcAft>
                          <a:spcPts val="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1415978"/>
                  </a:ext>
                </a:extLst>
              </a:tr>
              <a:tr h="1969120">
                <a:tc>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smtClean="0">
                        <a:effectLst/>
                      </a:endParaRPr>
                    </a:p>
                    <a:p>
                      <a:pPr marL="0" marR="0" algn="ctr" rtl="1">
                        <a:lnSpc>
                          <a:spcPct val="107000"/>
                        </a:lnSpc>
                        <a:spcBef>
                          <a:spcPts val="0"/>
                        </a:spcBef>
                        <a:spcAft>
                          <a:spcPts val="0"/>
                        </a:spcAft>
                      </a:pPr>
                      <a:r>
                        <a:rPr lang="ar-EG" sz="2400" dirty="0" smtClean="0">
                          <a:effectLst/>
                        </a:rPr>
                        <a:t>غير </a:t>
                      </a:r>
                      <a:r>
                        <a:rPr lang="ar-EG" sz="2400" dirty="0">
                          <a:effectLst/>
                        </a:rPr>
                        <a:t>جيد</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1200"/>
                        </a:spcBef>
                        <a:spcAft>
                          <a:spcPts val="1200"/>
                        </a:spcAft>
                      </a:pPr>
                      <a:endParaRPr lang="ar-EG" sz="2400" dirty="0" smtClean="0">
                        <a:effectLst/>
                      </a:endParaRPr>
                    </a:p>
                    <a:p>
                      <a:pPr marL="0" marR="0" algn="ctr" rtl="0">
                        <a:lnSpc>
                          <a:spcPct val="107000"/>
                        </a:lnSpc>
                        <a:spcBef>
                          <a:spcPts val="1200"/>
                        </a:spcBef>
                        <a:spcAft>
                          <a:spcPts val="1200"/>
                        </a:spcAft>
                      </a:pPr>
                      <a:r>
                        <a:rPr lang="ar-SA" sz="2400" dirty="0" smtClean="0">
                          <a:effectLst/>
                        </a:rPr>
                        <a:t>مشاكل </a:t>
                      </a:r>
                      <a:r>
                        <a:rPr lang="ar-SA" sz="2400" dirty="0">
                          <a:effectLst/>
                        </a:rPr>
                        <a:t>الموارد البشرية في المؤسسات الحكومية السعودية</a:t>
                      </a:r>
                      <a:endParaRPr lang="en-US" sz="24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SA" sz="2400" dirty="0">
                          <a:effectLst/>
                        </a:rPr>
                        <a:t> </a:t>
                      </a:r>
                      <a:endParaRPr lang="en-US" sz="2400" dirty="0">
                        <a:effectLst/>
                      </a:endParaRPr>
                    </a:p>
                    <a:p>
                      <a:pPr marL="0" marR="0" algn="ctr" rtl="1">
                        <a:lnSpc>
                          <a:spcPct val="107000"/>
                        </a:lnSpc>
                        <a:spcBef>
                          <a:spcPts val="0"/>
                        </a:spcBef>
                        <a:spcAft>
                          <a:spcPts val="0"/>
                        </a:spcAft>
                      </a:pPr>
                      <a:r>
                        <a:rPr lang="ar-SA" sz="2400" dirty="0">
                          <a:effectLst/>
                        </a:rPr>
                        <a:t>عام، غير محدد، غامض، غير جذاب، لا يعكس محتوى البحث بدقة</a:t>
                      </a:r>
                      <a:r>
                        <a:rPr lang="en-US" sz="2400" dirty="0">
                          <a:effectLst/>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7647205"/>
                  </a:ext>
                </a:extLst>
              </a:tr>
            </a:tbl>
          </a:graphicData>
        </a:graphic>
      </p:graphicFrame>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2363964"/>
      </p:ext>
    </p:extLst>
  </p:cSld>
  <p:clrMapOvr>
    <a:masterClrMapping/>
  </p:clrMapOvr>
  <p:transition advTm="78352">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471055" y="443346"/>
            <a:ext cx="11610109" cy="6128906"/>
          </a:xfrm>
        </p:spPr>
        <p:txBody>
          <a:bodyPr>
            <a:normAutofit/>
          </a:bodyPr>
          <a:lstStyle/>
          <a:p>
            <a:pPr marL="0" indent="0" algn="ctr" rtl="1">
              <a:buNone/>
            </a:pPr>
            <a:r>
              <a:rPr lang="ar-EG" sz="3300" b="1" dirty="0"/>
              <a:t>المقدمة الجيدة</a:t>
            </a:r>
          </a:p>
          <a:p>
            <a:pPr marL="0" indent="0" algn="just" rtl="1">
              <a:buNone/>
            </a:pPr>
            <a:r>
              <a:rPr lang="ar-EG" dirty="0" smtClean="0"/>
              <a:t>المقدمة </a:t>
            </a:r>
            <a:r>
              <a:rPr lang="ar-EG" dirty="0"/>
              <a:t>الجيدة لا تُعد مجرد تمهيد تقليدي، بل تمثل </a:t>
            </a:r>
            <a:r>
              <a:rPr lang="ar-EG" b="1" dirty="0"/>
              <a:t>تصورًا موجزًا ومتكاملًا</a:t>
            </a:r>
            <a:r>
              <a:rPr lang="ar-EG" dirty="0"/>
              <a:t> يهيئ القارئ لاستيعاب أهمية البحث وسياقه العام. ومن الأفضل أن تتضمن المقدمة مجموعة من العناصر الأساسية المرتبة بشكل منطقي ومترابط، على النحو التالي:</a:t>
            </a:r>
          </a:p>
          <a:p>
            <a:pPr marL="0" indent="0" algn="just" rtl="1">
              <a:buNone/>
            </a:pPr>
            <a:r>
              <a:rPr lang="ar-EG" b="1" dirty="0"/>
              <a:t>افتتاحية تمهيدية</a:t>
            </a:r>
            <a:r>
              <a:rPr lang="ar-EG" dirty="0"/>
              <a:t>: تبدأ بعبارة تبرز أهمية الموضوع في الإطار العلمي أو التطبيقي.</a:t>
            </a:r>
          </a:p>
          <a:p>
            <a:pPr marL="0" indent="0" algn="just" rtl="1">
              <a:buNone/>
            </a:pPr>
            <a:r>
              <a:rPr lang="ar-EG" b="1" dirty="0"/>
              <a:t>تحديد المشكلة البحثية</a:t>
            </a:r>
            <a:r>
              <a:rPr lang="ar-EG" dirty="0"/>
              <a:t>: يتم توضيح الدافع وراء تناول هذه الظاهرة في الوقت الراهن، وبيان الفجوة المعرفية التي تسعى الدراسة إلى سدّها.</a:t>
            </a:r>
          </a:p>
          <a:p>
            <a:pPr marL="0" indent="0" algn="just" rtl="1">
              <a:buNone/>
            </a:pPr>
            <a:r>
              <a:rPr lang="ar-EG" b="1" dirty="0"/>
              <a:t>السياق المكاني أو الزماني</a:t>
            </a:r>
            <a:r>
              <a:rPr lang="ar-EG" dirty="0"/>
              <a:t>: من المفيد الإشارة إلى تطورات حديثة أو تحديات قائمة في البيئة التي تُجرى فيها الدراسة.</a:t>
            </a:r>
          </a:p>
          <a:p>
            <a:pPr marL="0" indent="0" algn="just" rtl="1">
              <a:buNone/>
            </a:pPr>
            <a:r>
              <a:rPr lang="ar-EG" b="1" dirty="0"/>
              <a:t>أهمية الدراسة</a:t>
            </a:r>
            <a:r>
              <a:rPr lang="ar-EG" dirty="0"/>
              <a:t>: يُوضح هذا الجزء القيمة العلمية والعملية التي يمكن أن تضيفها الدراسة للمجال.</a:t>
            </a:r>
          </a:p>
          <a:p>
            <a:pPr marL="0" indent="0" algn="just" rtl="1">
              <a:buNone/>
            </a:pPr>
            <a:r>
              <a:rPr lang="ar-EG" b="1" dirty="0"/>
              <a:t>الهدف العام</a:t>
            </a:r>
            <a:r>
              <a:rPr lang="ar-EG" dirty="0"/>
              <a:t>: يُعرض الهدف الرئيسي للبحث بإيجاز، دون تفصيل أو تكرار للأسئلة أو الفروض.</a:t>
            </a:r>
          </a:p>
          <a:p>
            <a:pPr marL="0" indent="0" algn="just" rtl="1">
              <a:buNone/>
            </a:pPr>
            <a:r>
              <a:rPr lang="ar-EG" b="1" dirty="0"/>
              <a:t>تمهيد للأسئلة أو الفروض</a:t>
            </a:r>
            <a:r>
              <a:rPr lang="ar-EG" dirty="0"/>
              <a:t>: يُهيأ القارئ لما سيأتي لاحقًا، من خلال ربط طبيعي بالاتجاه العام للدراسة دون التصريح المباشر بها.</a:t>
            </a:r>
          </a:p>
          <a:p>
            <a:pPr algn="just"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30005646"/>
      </p:ext>
    </p:extLst>
  </p:cSld>
  <p:clrMapOvr>
    <a:masterClrMapping/>
  </p:clrMapOvr>
  <mc:AlternateContent xmlns:mc="http://schemas.openxmlformats.org/markup-compatibility/2006" xmlns:p14="http://schemas.microsoft.com/office/powerpoint/2010/main">
    <mc:Choice Requires="p14">
      <p:transition spd="slow" p14:dur="2000" advTm="119861"/>
    </mc:Choice>
    <mc:Fallback xmlns="">
      <p:transition spd="slow" advTm="11986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29600" y="990600"/>
            <a:ext cx="1905000" cy="990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 الملاحظة والتحديد العام للمشكلة مجال البحث</a:t>
            </a:r>
            <a:endParaRPr lang="en-US" sz="2000" b="1" dirty="0">
              <a:solidFill>
                <a:schemeClr val="tx1"/>
              </a:solidFill>
              <a:cs typeface="Traditional Arabic" pitchFamily="2" charset="-78"/>
            </a:endParaRPr>
          </a:p>
        </p:txBody>
      </p:sp>
      <p:sp>
        <p:nvSpPr>
          <p:cNvPr id="5" name="Rectangle 4"/>
          <p:cNvSpPr/>
          <p:nvPr/>
        </p:nvSpPr>
        <p:spPr>
          <a:xfrm>
            <a:off x="8382000" y="3733800"/>
            <a:ext cx="1752600" cy="1752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defRPr/>
            </a:pPr>
            <a:r>
              <a:rPr lang="ar-SA" sz="2000" b="1" dirty="0">
                <a:solidFill>
                  <a:schemeClr val="tx1"/>
                </a:solidFill>
                <a:cs typeface="Traditional Arabic" pitchFamily="2" charset="-78"/>
              </a:rPr>
              <a:t>(2)الجمع المبدئي للبيانات الأولية: </a:t>
            </a:r>
          </a:p>
          <a:p>
            <a:pPr algn="r" rtl="1">
              <a:buFontTx/>
              <a:buChar char="-"/>
              <a:defRPr/>
            </a:pPr>
            <a:r>
              <a:rPr lang="ar-SA" sz="2000" b="1" dirty="0">
                <a:solidFill>
                  <a:schemeClr val="tx1"/>
                </a:solidFill>
                <a:cs typeface="Traditional Arabic" pitchFamily="2" charset="-78"/>
              </a:rPr>
              <a:t>المقابلات مع المنتمين </a:t>
            </a:r>
          </a:p>
          <a:p>
            <a:pPr algn="r" rtl="1">
              <a:buFontTx/>
              <a:buChar char="-"/>
              <a:defRPr/>
            </a:pPr>
            <a:r>
              <a:rPr lang="ar-SA" sz="2000" b="1" dirty="0">
                <a:solidFill>
                  <a:schemeClr val="tx1"/>
                </a:solidFill>
                <a:cs typeface="Traditional Arabic" pitchFamily="2" charset="-78"/>
              </a:rPr>
              <a:t>مراجعة الدراسات السابقة</a:t>
            </a:r>
            <a:endParaRPr lang="en-US" sz="2000" b="1" dirty="0">
              <a:solidFill>
                <a:schemeClr val="tx1"/>
              </a:solidFill>
              <a:cs typeface="Traditional Arabic" pitchFamily="2" charset="-78"/>
            </a:endParaRPr>
          </a:p>
        </p:txBody>
      </p:sp>
      <p:sp>
        <p:nvSpPr>
          <p:cNvPr id="6" name="Rectangle 5"/>
          <p:cNvSpPr/>
          <p:nvPr/>
        </p:nvSpPr>
        <p:spPr>
          <a:xfrm>
            <a:off x="7239000" y="2209800"/>
            <a:ext cx="13716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(3) تعريف المشكلة </a:t>
            </a:r>
          </a:p>
          <a:p>
            <a:pPr algn="ctr" rtl="1">
              <a:defRPr/>
            </a:pPr>
            <a:r>
              <a:rPr lang="ar-SA" sz="2000" b="1" dirty="0">
                <a:solidFill>
                  <a:schemeClr val="tx1"/>
                </a:solidFill>
                <a:cs typeface="Traditional Arabic" pitchFamily="2" charset="-78"/>
              </a:rPr>
              <a:t>توضيح المشكلة بدقة</a:t>
            </a:r>
            <a:endParaRPr lang="en-US" sz="2000" b="1" dirty="0">
              <a:solidFill>
                <a:schemeClr val="tx1"/>
              </a:solidFill>
              <a:cs typeface="Traditional Arabic" pitchFamily="2" charset="-78"/>
            </a:endParaRPr>
          </a:p>
        </p:txBody>
      </p:sp>
      <p:sp>
        <p:nvSpPr>
          <p:cNvPr id="7" name="Rectangle 6"/>
          <p:cNvSpPr/>
          <p:nvPr/>
        </p:nvSpPr>
        <p:spPr>
          <a:xfrm>
            <a:off x="6019800" y="1219200"/>
            <a:ext cx="990600" cy="2514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(4) بناء الإطار النظري تحديد المتغيرات المؤثرة في المشكلة بوضوح</a:t>
            </a:r>
            <a:endParaRPr lang="en-US" sz="2000" b="1" dirty="0">
              <a:solidFill>
                <a:schemeClr val="tx1"/>
              </a:solidFill>
              <a:cs typeface="Traditional Arabic" pitchFamily="2" charset="-78"/>
            </a:endParaRPr>
          </a:p>
        </p:txBody>
      </p:sp>
      <p:sp>
        <p:nvSpPr>
          <p:cNvPr id="8" name="Rectangle 7"/>
          <p:cNvSpPr/>
          <p:nvPr/>
        </p:nvSpPr>
        <p:spPr>
          <a:xfrm>
            <a:off x="5029200" y="5791200"/>
            <a:ext cx="12954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(9) كتابة تقرير</a:t>
            </a:r>
          </a:p>
          <a:p>
            <a:pPr algn="ctr" rtl="1">
              <a:defRPr/>
            </a:pPr>
            <a:r>
              <a:rPr lang="ar-SA" sz="2000" b="1" dirty="0">
                <a:solidFill>
                  <a:schemeClr val="tx1"/>
                </a:solidFill>
                <a:cs typeface="Traditional Arabic" pitchFamily="2" charset="-78"/>
              </a:rPr>
              <a:t> البحث</a:t>
            </a:r>
            <a:endParaRPr lang="en-US" sz="2000" b="1" dirty="0">
              <a:solidFill>
                <a:schemeClr val="tx1"/>
              </a:solidFill>
              <a:cs typeface="Traditional Arabic" pitchFamily="2" charset="-78"/>
            </a:endParaRPr>
          </a:p>
        </p:txBody>
      </p:sp>
      <p:sp>
        <p:nvSpPr>
          <p:cNvPr id="9" name="Rectangle 8"/>
          <p:cNvSpPr/>
          <p:nvPr/>
        </p:nvSpPr>
        <p:spPr>
          <a:xfrm>
            <a:off x="3505200" y="5791200"/>
            <a:ext cx="12192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(10) عرض تقرير البحث</a:t>
            </a:r>
            <a:endParaRPr lang="en-US" sz="2000" b="1" dirty="0">
              <a:solidFill>
                <a:schemeClr val="tx1"/>
              </a:solidFill>
              <a:cs typeface="Traditional Arabic" pitchFamily="2" charset="-78"/>
            </a:endParaRPr>
          </a:p>
        </p:txBody>
      </p:sp>
      <p:sp>
        <p:nvSpPr>
          <p:cNvPr id="10" name="Rectangle 9"/>
          <p:cNvSpPr/>
          <p:nvPr/>
        </p:nvSpPr>
        <p:spPr>
          <a:xfrm>
            <a:off x="1981200" y="5791200"/>
            <a:ext cx="1219200"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(11) اتخاذ القرار الإداري</a:t>
            </a:r>
            <a:endParaRPr lang="en-US" sz="2000" b="1" dirty="0">
              <a:solidFill>
                <a:schemeClr val="tx1"/>
              </a:solidFill>
              <a:cs typeface="Traditional Arabic" pitchFamily="2" charset="-78"/>
            </a:endParaRPr>
          </a:p>
        </p:txBody>
      </p:sp>
      <p:sp>
        <p:nvSpPr>
          <p:cNvPr id="11" name="Rectangle 10"/>
          <p:cNvSpPr/>
          <p:nvPr/>
        </p:nvSpPr>
        <p:spPr>
          <a:xfrm>
            <a:off x="4876800" y="1600200"/>
            <a:ext cx="9144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(5) استنباط وتنمية الفروض</a:t>
            </a:r>
            <a:endParaRPr lang="en-US" sz="2000" b="1" dirty="0">
              <a:solidFill>
                <a:schemeClr val="tx1"/>
              </a:solidFill>
              <a:cs typeface="Traditional Arabic" pitchFamily="2" charset="-78"/>
            </a:endParaRPr>
          </a:p>
        </p:txBody>
      </p:sp>
      <p:sp>
        <p:nvSpPr>
          <p:cNvPr id="12" name="Rectangle 11"/>
          <p:cNvSpPr/>
          <p:nvPr/>
        </p:nvSpPr>
        <p:spPr>
          <a:xfrm>
            <a:off x="2057400" y="1295400"/>
            <a:ext cx="1143000" cy="1295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(7) تجميع البيانات وتحليلها وشرحها</a:t>
            </a:r>
            <a:endParaRPr lang="en-US" sz="2000" b="1" dirty="0">
              <a:solidFill>
                <a:schemeClr val="tx1"/>
              </a:solidFill>
              <a:cs typeface="Traditional Arabic" pitchFamily="2" charset="-78"/>
            </a:endParaRPr>
          </a:p>
        </p:txBody>
      </p:sp>
      <p:sp>
        <p:nvSpPr>
          <p:cNvPr id="13" name="Rectangle 12"/>
          <p:cNvSpPr/>
          <p:nvPr/>
        </p:nvSpPr>
        <p:spPr>
          <a:xfrm>
            <a:off x="1905000" y="3048000"/>
            <a:ext cx="1447800" cy="1676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(8) الاستنباط:</a:t>
            </a:r>
          </a:p>
          <a:p>
            <a:pPr algn="ctr" rtl="1">
              <a:buFontTx/>
              <a:buChar char="-"/>
              <a:defRPr/>
            </a:pPr>
            <a:r>
              <a:rPr lang="ar-SA" sz="2000" b="1" dirty="0">
                <a:solidFill>
                  <a:schemeClr val="tx1"/>
                </a:solidFill>
                <a:cs typeface="Traditional Arabic" pitchFamily="2" charset="-78"/>
              </a:rPr>
              <a:t>اختبار صحة الفروض</a:t>
            </a:r>
          </a:p>
          <a:p>
            <a:pPr algn="ctr" rtl="1">
              <a:buFontTx/>
              <a:buChar char="-"/>
              <a:defRPr/>
            </a:pPr>
            <a:r>
              <a:rPr lang="ar-SA" sz="2000" b="1" dirty="0">
                <a:solidFill>
                  <a:schemeClr val="tx1"/>
                </a:solidFill>
                <a:cs typeface="Traditional Arabic" pitchFamily="2" charset="-78"/>
              </a:rPr>
              <a:t> إجابة سؤال البحث </a:t>
            </a:r>
            <a:endParaRPr lang="en-US" sz="2000" b="1" dirty="0">
              <a:solidFill>
                <a:schemeClr val="tx1"/>
              </a:solidFill>
              <a:cs typeface="Traditional Arabic" pitchFamily="2" charset="-78"/>
            </a:endParaRPr>
          </a:p>
        </p:txBody>
      </p:sp>
      <p:grpSp>
        <p:nvGrpSpPr>
          <p:cNvPr id="44045" name="Group 67"/>
          <p:cNvGrpSpPr>
            <a:grpSpLocks/>
          </p:cNvGrpSpPr>
          <p:nvPr/>
        </p:nvGrpSpPr>
        <p:grpSpPr bwMode="auto">
          <a:xfrm>
            <a:off x="3352800" y="1524000"/>
            <a:ext cx="1295400" cy="990600"/>
            <a:chOff x="2286000" y="990600"/>
            <a:chExt cx="1295400" cy="990600"/>
          </a:xfrm>
        </p:grpSpPr>
        <p:grpSp>
          <p:nvGrpSpPr>
            <p:cNvPr id="44076" name="Group 33"/>
            <p:cNvGrpSpPr>
              <a:grpSpLocks/>
            </p:cNvGrpSpPr>
            <p:nvPr/>
          </p:nvGrpSpPr>
          <p:grpSpPr bwMode="auto">
            <a:xfrm>
              <a:off x="2286000" y="990600"/>
              <a:ext cx="1295400" cy="990600"/>
              <a:chOff x="2360612" y="609600"/>
              <a:chExt cx="2593182" cy="990599"/>
            </a:xfrm>
          </p:grpSpPr>
          <p:cxnSp>
            <p:nvCxnSpPr>
              <p:cNvPr id="19" name="Straight Connector 18"/>
              <p:cNvCxnSpPr/>
              <p:nvPr/>
            </p:nvCxnSpPr>
            <p:spPr>
              <a:xfrm rot="10800000">
                <a:off x="2818232" y="609600"/>
                <a:ext cx="1601671"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419904" y="609600"/>
                <a:ext cx="53389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flipV="1">
                <a:off x="2360612" y="609600"/>
                <a:ext cx="45762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4763294" y="1106487"/>
                <a:ext cx="381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2170112" y="1104900"/>
                <a:ext cx="381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4083" name="Group 32"/>
              <p:cNvGrpSpPr>
                <a:grpSpLocks/>
              </p:cNvGrpSpPr>
              <p:nvPr/>
            </p:nvGrpSpPr>
            <p:grpSpPr bwMode="auto">
              <a:xfrm rot="10800000">
                <a:off x="2362200" y="1295399"/>
                <a:ext cx="2590800" cy="304800"/>
                <a:chOff x="2514600" y="762000"/>
                <a:chExt cx="2590800" cy="304800"/>
              </a:xfrm>
            </p:grpSpPr>
            <p:cxnSp>
              <p:nvCxnSpPr>
                <p:cNvPr id="30" name="Straight Connector 29"/>
                <p:cNvCxnSpPr/>
                <p:nvPr/>
              </p:nvCxnSpPr>
              <p:spPr>
                <a:xfrm rot="10800000">
                  <a:off x="3006382" y="779462"/>
                  <a:ext cx="1601671"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623944" y="762000"/>
                  <a:ext cx="56567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0800000" flipV="1">
                  <a:off x="2548761" y="762000"/>
                  <a:ext cx="45762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4077" name="TextBox 35"/>
            <p:cNvSpPr txBox="1">
              <a:spLocks noChangeArrowheads="1"/>
            </p:cNvSpPr>
            <p:nvPr/>
          </p:nvSpPr>
          <p:spPr bwMode="auto">
            <a:xfrm>
              <a:off x="2362200" y="1143000"/>
              <a:ext cx="118974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000" b="1">
                  <a:cs typeface="Traditional Arabic" pitchFamily="18" charset="-78"/>
                </a:rPr>
                <a:t>(6) التصميم </a:t>
              </a:r>
            </a:p>
            <a:p>
              <a:pPr algn="r" rtl="1" eaLnBrk="1" hangingPunct="1"/>
              <a:r>
                <a:rPr lang="ar-SA" sz="2000" b="1">
                  <a:cs typeface="Traditional Arabic" pitchFamily="18" charset="-78"/>
                </a:rPr>
                <a:t>العلمي للبحث</a:t>
              </a:r>
              <a:endParaRPr lang="en-US" sz="2000" b="1">
                <a:cs typeface="Traditional Arabic" pitchFamily="18" charset="-78"/>
              </a:endParaRPr>
            </a:p>
          </p:txBody>
        </p:sp>
      </p:grpSp>
      <p:sp>
        <p:nvSpPr>
          <p:cNvPr id="5134" name="Rectangle 3"/>
          <p:cNvSpPr>
            <a:spLocks noChangeArrowheads="1"/>
          </p:cNvSpPr>
          <p:nvPr/>
        </p:nvSpPr>
        <p:spPr bwMode="auto">
          <a:xfrm>
            <a:off x="1828800" y="76200"/>
            <a:ext cx="8534400" cy="762000"/>
          </a:xfrm>
          <a:prstGeom prst="rect">
            <a:avLst/>
          </a:prstGeom>
          <a:solidFill>
            <a:srgbClr val="000099"/>
          </a:solidFill>
          <a:ln w="9525">
            <a:noFill/>
            <a:miter lim="800000"/>
            <a:headEnd/>
            <a:tailEnd/>
          </a:ln>
        </p:spPr>
        <p:txBody>
          <a:bodyPr wrap="none" anchor="ctr"/>
          <a:lstStyle/>
          <a:p>
            <a:pPr algn="ctr" rtl="1">
              <a:defRPr/>
            </a:pPr>
            <a:r>
              <a:rPr lang="ar-SA" sz="3600" b="1" dirty="0">
                <a:solidFill>
                  <a:schemeClr val="bg1"/>
                </a:solidFill>
                <a:effectLst>
                  <a:outerShdw blurRad="38100" dist="38100" dir="2700000" algn="tl">
                    <a:srgbClr val="000000">
                      <a:alpha val="43137"/>
                    </a:srgbClr>
                  </a:outerShdw>
                </a:effectLst>
                <a:cs typeface="Traditional Arabic" pitchFamily="2" charset="-78"/>
              </a:rPr>
              <a:t>خطوات البحث</a:t>
            </a:r>
            <a:endParaRPr lang="en-US" sz="3600" b="1" dirty="0">
              <a:solidFill>
                <a:schemeClr val="bg1"/>
              </a:solidFill>
              <a:effectLst>
                <a:outerShdw blurRad="38100" dist="38100" dir="2700000" algn="tl">
                  <a:srgbClr val="000000">
                    <a:alpha val="43137"/>
                  </a:srgbClr>
                </a:outerShdw>
              </a:effectLst>
              <a:cs typeface="Traditional Arabic" pitchFamily="2" charset="-78"/>
            </a:endParaRPr>
          </a:p>
        </p:txBody>
      </p:sp>
      <p:cxnSp>
        <p:nvCxnSpPr>
          <p:cNvPr id="41" name="Straight Arrow Connector 40"/>
          <p:cNvCxnSpPr>
            <a:stCxn id="8" idx="1"/>
            <a:endCxn id="9" idx="3"/>
          </p:cNvCxnSpPr>
          <p:nvPr/>
        </p:nvCxnSpPr>
        <p:spPr>
          <a:xfrm rot="10800000">
            <a:off x="4724400" y="6096000"/>
            <a:ext cx="304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9" idx="1"/>
            <a:endCxn id="10" idx="3"/>
          </p:cNvCxnSpPr>
          <p:nvPr/>
        </p:nvCxnSpPr>
        <p:spPr>
          <a:xfrm rot="10800000">
            <a:off x="3200400" y="6096000"/>
            <a:ext cx="3048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a:off x="5410200" y="5181600"/>
            <a:ext cx="533400" cy="3810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نعم</a:t>
            </a:r>
            <a:endParaRPr lang="en-US" sz="2000" b="1" dirty="0">
              <a:solidFill>
                <a:schemeClr val="tx1"/>
              </a:solidFill>
              <a:cs typeface="Traditional Arabic" pitchFamily="2" charset="-78"/>
            </a:endParaRPr>
          </a:p>
        </p:txBody>
      </p:sp>
      <p:sp>
        <p:nvSpPr>
          <p:cNvPr id="46" name="Rectangle 45"/>
          <p:cNvSpPr/>
          <p:nvPr/>
        </p:nvSpPr>
        <p:spPr>
          <a:xfrm>
            <a:off x="7086600" y="5218113"/>
            <a:ext cx="457200" cy="3048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r>
              <a:rPr lang="ar-SA" sz="2000" b="1" dirty="0">
                <a:solidFill>
                  <a:schemeClr val="tx1"/>
                </a:solidFill>
                <a:cs typeface="Traditional Arabic" pitchFamily="2" charset="-78"/>
              </a:rPr>
              <a:t>لا</a:t>
            </a:r>
            <a:endParaRPr lang="en-US" sz="2000" b="1" dirty="0">
              <a:solidFill>
                <a:schemeClr val="tx1"/>
              </a:solidFill>
              <a:cs typeface="Traditional Arabic" pitchFamily="2" charset="-78"/>
            </a:endParaRPr>
          </a:p>
        </p:txBody>
      </p:sp>
      <p:cxnSp>
        <p:nvCxnSpPr>
          <p:cNvPr id="52" name="Straight Arrow Connector 51"/>
          <p:cNvCxnSpPr>
            <a:stCxn id="4" idx="2"/>
          </p:cNvCxnSpPr>
          <p:nvPr/>
        </p:nvCxnSpPr>
        <p:spPr>
          <a:xfrm rot="16200000" flipH="1">
            <a:off x="8324850" y="2838450"/>
            <a:ext cx="1752600" cy="381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rot="10800000">
            <a:off x="8610600" y="2590800"/>
            <a:ext cx="609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45" idx="2"/>
            <a:endCxn id="8" idx="0"/>
          </p:cNvCxnSpPr>
          <p:nvPr/>
        </p:nvCxnSpPr>
        <p:spPr>
          <a:xfrm rot="5400000">
            <a:off x="5562601" y="5676901"/>
            <a:ext cx="22860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12" idx="2"/>
            <a:endCxn id="13" idx="0"/>
          </p:cNvCxnSpPr>
          <p:nvPr/>
        </p:nvCxnSpPr>
        <p:spPr>
          <a:xfrm rot="5400000">
            <a:off x="2400301" y="2819401"/>
            <a:ext cx="457200" cy="317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10800000">
            <a:off x="5791200" y="18288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rot="10800000">
            <a:off x="4648200" y="20574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2475707" y="4839495"/>
            <a:ext cx="228600" cy="1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2590800" y="4953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5539582" y="5068095"/>
            <a:ext cx="228600"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flipV="1">
            <a:off x="7543800" y="4572000"/>
            <a:ext cx="762000" cy="609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rot="5400000" flipH="1" flipV="1">
            <a:off x="6858000" y="4191000"/>
            <a:ext cx="1600200" cy="3810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p:nvPr/>
        </p:nvCxnSpPr>
        <p:spPr>
          <a:xfrm rot="16200000" flipV="1">
            <a:off x="6629400" y="4419600"/>
            <a:ext cx="990600" cy="5334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rot="16200000" flipV="1">
            <a:off x="5105400" y="3048000"/>
            <a:ext cx="2209800" cy="20574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p:nvPr/>
        </p:nvCxnSpPr>
        <p:spPr>
          <a:xfrm rot="10800000">
            <a:off x="7010400" y="2590800"/>
            <a:ext cx="2286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2" name="Straight Arrow Connector 121"/>
          <p:cNvCxnSpPr/>
          <p:nvPr/>
        </p:nvCxnSpPr>
        <p:spPr>
          <a:xfrm rot="10800000">
            <a:off x="3962400" y="2590800"/>
            <a:ext cx="3124200" cy="25908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p:nvPr/>
        </p:nvCxnSpPr>
        <p:spPr>
          <a:xfrm rot="10800000">
            <a:off x="3276600" y="2667000"/>
            <a:ext cx="3733800" cy="25908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26" name="Oval 125"/>
          <p:cNvSpPr/>
          <p:nvPr/>
        </p:nvSpPr>
        <p:spPr>
          <a:xfrm>
            <a:off x="6248400" y="60198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7" name="Oval 126"/>
          <p:cNvSpPr/>
          <p:nvPr/>
        </p:nvSpPr>
        <p:spPr>
          <a:xfrm>
            <a:off x="6364288" y="59436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8" name="Oval 127"/>
          <p:cNvSpPr/>
          <p:nvPr/>
        </p:nvSpPr>
        <p:spPr>
          <a:xfrm>
            <a:off x="6480175" y="58674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29" name="Oval 128"/>
          <p:cNvSpPr/>
          <p:nvPr/>
        </p:nvSpPr>
        <p:spPr>
          <a:xfrm>
            <a:off x="6592888" y="57912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0" name="Oval 129"/>
          <p:cNvSpPr/>
          <p:nvPr/>
        </p:nvSpPr>
        <p:spPr>
          <a:xfrm>
            <a:off x="6692900" y="57150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1" name="Oval 130"/>
          <p:cNvSpPr/>
          <p:nvPr/>
        </p:nvSpPr>
        <p:spPr>
          <a:xfrm>
            <a:off x="6805613" y="56388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2" name="Oval 131"/>
          <p:cNvSpPr/>
          <p:nvPr/>
        </p:nvSpPr>
        <p:spPr>
          <a:xfrm>
            <a:off x="6894513" y="55626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133" name="Oval 132"/>
          <p:cNvSpPr/>
          <p:nvPr/>
        </p:nvSpPr>
        <p:spPr>
          <a:xfrm>
            <a:off x="6997700" y="5486400"/>
            <a:ext cx="152400" cy="381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en-US"/>
          </a:p>
        </p:txBody>
      </p:sp>
      <p:sp>
        <p:nvSpPr>
          <p:cNvPr id="44075" name="عنصر نائب لرقم الشريحة 5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endParaRPr lang="en-US" sz="1400" dirty="0"/>
          </a:p>
        </p:txBody>
      </p:sp>
      <p:pic>
        <p:nvPicPr>
          <p:cNvPr id="5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648369" cy="1076343"/>
          </a:xfrm>
          <a:prstGeom prst="rect">
            <a:avLst/>
          </a:prstGeom>
        </p:spPr>
      </p:pic>
    </p:spTree>
    <p:extLst>
      <p:ext uri="{BB962C8B-B14F-4D97-AF65-F5344CB8AC3E}">
        <p14:creationId xmlns:p14="http://schemas.microsoft.com/office/powerpoint/2010/main" val="90076434"/>
      </p:ext>
    </p:extLst>
  </p:cSld>
  <p:clrMapOvr>
    <a:masterClrMapping/>
  </p:clrMapOvr>
  <p:transition advTm="63767">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ChangeArrowheads="1"/>
          </p:cNvSpPr>
          <p:nvPr/>
        </p:nvSpPr>
        <p:spPr bwMode="auto">
          <a:xfrm>
            <a:off x="1828800" y="304800"/>
            <a:ext cx="8534400" cy="990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ar-YE"/>
          </a:p>
        </p:txBody>
      </p:sp>
      <p:sp>
        <p:nvSpPr>
          <p:cNvPr id="17411" name="Rectangle 4"/>
          <p:cNvSpPr>
            <a:spLocks noGrp="1" noChangeArrowheads="1"/>
          </p:cNvSpPr>
          <p:nvPr>
            <p:ph type="title" idx="4294967295"/>
          </p:nvPr>
        </p:nvSpPr>
        <p:spPr>
          <a:xfrm>
            <a:off x="2286000" y="304800"/>
            <a:ext cx="7772400" cy="838200"/>
          </a:xfrm>
          <a:solidFill>
            <a:schemeClr val="bg1"/>
          </a:solidFill>
        </p:spPr>
        <p:txBody>
          <a:bodyPr>
            <a:normAutofit fontScale="90000"/>
          </a:bodyPr>
          <a:lstStyle/>
          <a:p>
            <a:pPr algn="ctr" eaLnBrk="1" hangingPunct="1">
              <a:defRPr/>
            </a:pPr>
            <a:r>
              <a:rPr lang="ar-SA" sz="4000" b="1" dirty="0">
                <a:ea typeface="+mn-ea"/>
                <a:cs typeface="Simplified Arabic" pitchFamily="2" charset="-78"/>
              </a:rPr>
              <a:t>1- التحديد العام للمشكلة</a:t>
            </a:r>
            <a:br>
              <a:rPr lang="ar-SA" sz="4000" b="1" dirty="0">
                <a:ea typeface="+mn-ea"/>
                <a:cs typeface="Simplified Arabic" pitchFamily="2" charset="-78"/>
              </a:rPr>
            </a:br>
            <a:r>
              <a:rPr lang="en-US" sz="4000" b="1" dirty="0">
                <a:latin typeface="Times New Roman" pitchFamily="18" charset="0"/>
                <a:ea typeface="+mn-ea"/>
                <a:cs typeface="Times New Roman" pitchFamily="18" charset="0"/>
              </a:rPr>
              <a:t>Broad Problem Area</a:t>
            </a:r>
          </a:p>
        </p:txBody>
      </p:sp>
      <p:sp>
        <p:nvSpPr>
          <p:cNvPr id="17412" name="TextBox 3"/>
          <p:cNvSpPr txBox="1">
            <a:spLocks noChangeArrowheads="1"/>
          </p:cNvSpPr>
          <p:nvPr/>
        </p:nvSpPr>
        <p:spPr bwMode="auto">
          <a:xfrm>
            <a:off x="1981201" y="1568450"/>
            <a:ext cx="8202613" cy="4832092"/>
          </a:xfrm>
          <a:prstGeom prst="rect">
            <a:avLst/>
          </a:prstGeom>
          <a:noFill/>
          <a:ln w="9525">
            <a:noFill/>
            <a:miter lim="800000"/>
            <a:headEnd/>
            <a:tailEnd/>
          </a:ln>
        </p:spPr>
        <p:txBody>
          <a:bodyPr>
            <a:spAutoFit/>
          </a:bodyPr>
          <a:lstStyle/>
          <a:p>
            <a:pPr algn="r" rtl="1">
              <a:defRPr/>
            </a:pPr>
            <a:r>
              <a:rPr lang="ar-SA" sz="2800" b="1" dirty="0">
                <a:solidFill>
                  <a:srgbClr val="0000FF"/>
                </a:solidFill>
                <a:cs typeface="Simplified Arabic" pitchFamily="2" charset="-78"/>
              </a:rPr>
              <a:t>التحديد العام للمشكلة يعني </a:t>
            </a:r>
            <a:r>
              <a:rPr lang="ar-SA" sz="2800" dirty="0">
                <a:cs typeface="Simplified Arabic" pitchFamily="2" charset="-78"/>
              </a:rPr>
              <a:t>فحص الحالة بصفة عامة، بحيث يرى الباحث</a:t>
            </a:r>
            <a:r>
              <a:rPr lang="en-US" sz="2800" dirty="0">
                <a:cs typeface="Simplified Arabic" pitchFamily="2" charset="-78"/>
              </a:rPr>
              <a:t> </a:t>
            </a:r>
            <a:r>
              <a:rPr lang="ar-SA" sz="2800" dirty="0">
                <a:cs typeface="Simplified Arabic" pitchFamily="2" charset="-78"/>
              </a:rPr>
              <a:t>أن هناك حاجة لإجراء بحث والوصول إلى حل للمشكلة.</a:t>
            </a:r>
          </a:p>
          <a:p>
            <a:pPr algn="r" rtl="1">
              <a:defRPr/>
            </a:pPr>
            <a:endParaRPr lang="ar-SA" sz="2800" dirty="0">
              <a:cs typeface="Simplified Arabic" pitchFamily="2" charset="-78"/>
            </a:endParaRPr>
          </a:p>
          <a:p>
            <a:pPr algn="r" rtl="1">
              <a:defRPr/>
            </a:pPr>
            <a:r>
              <a:rPr lang="ar-SA" sz="2800" b="1" dirty="0">
                <a:solidFill>
                  <a:schemeClr val="accent1"/>
                </a:solidFill>
                <a:cs typeface="Simplified Arabic" pitchFamily="2" charset="-78"/>
              </a:rPr>
              <a:t>وقد تنتمي مشاكل البحث إلى:</a:t>
            </a:r>
          </a:p>
          <a:p>
            <a:pPr marL="514350" indent="-514350" algn="r" rtl="1">
              <a:buFont typeface="Wingdings" pitchFamily="2" charset="2"/>
              <a:buChar char="v"/>
              <a:defRPr/>
            </a:pPr>
            <a:r>
              <a:rPr lang="ar-SA" sz="2800" dirty="0">
                <a:cs typeface="Simplified Arabic" pitchFamily="2" charset="-78"/>
              </a:rPr>
              <a:t>مشكلة إدارية حالية تواجه الشركة وقت إجراء البحث لإيجاد حل لها</a:t>
            </a:r>
          </a:p>
          <a:p>
            <a:pPr marL="514350" indent="-514350" algn="r" rtl="1">
              <a:buFont typeface="Wingdings" pitchFamily="2" charset="2"/>
              <a:buChar char="v"/>
              <a:defRPr/>
            </a:pPr>
            <a:r>
              <a:rPr lang="ar-SA" sz="2800" dirty="0">
                <a:cs typeface="Simplified Arabic" pitchFamily="2" charset="-78"/>
              </a:rPr>
              <a:t>ظروف لا تواجه فيها الشركة مشكلة فعلية في الوقت الحاضر ولكن المديرين يشعرون بأن هناك إمكانات للتحسين.</a:t>
            </a:r>
          </a:p>
          <a:p>
            <a:pPr marL="514350" indent="-514350" algn="r" rtl="1">
              <a:buFont typeface="Wingdings" pitchFamily="2" charset="2"/>
              <a:buChar char="v"/>
              <a:defRPr/>
            </a:pPr>
            <a:r>
              <a:rPr lang="ar-SA" sz="2800" dirty="0">
                <a:cs typeface="Simplified Arabic" pitchFamily="2" charset="-78"/>
              </a:rPr>
              <a:t>مجالات تظهر فيها الحاجة لتوضيح نظرية حالية أو لبنائها بطريقة أفضل.</a:t>
            </a:r>
          </a:p>
          <a:p>
            <a:pPr marL="514350" indent="-514350" algn="r" rtl="1">
              <a:buFont typeface="Wingdings" pitchFamily="2" charset="2"/>
              <a:buChar char="v"/>
              <a:defRPr/>
            </a:pPr>
            <a:r>
              <a:rPr lang="ar-SA" sz="2800" dirty="0">
                <a:cs typeface="Simplified Arabic" pitchFamily="2" charset="-78"/>
              </a:rPr>
              <a:t>حالة يحاول فيها الباحث الإجابة على سؤال بحثي عن طريق البيانات الميدانية نظراً لاهتمامه </a:t>
            </a:r>
            <a:r>
              <a:rPr lang="ar-SA" sz="2800" dirty="0" err="1">
                <a:cs typeface="Simplified Arabic" pitchFamily="2" charset="-78"/>
              </a:rPr>
              <a:t>بها</a:t>
            </a:r>
            <a:r>
              <a:rPr lang="ar-SA" sz="2800" dirty="0">
                <a:cs typeface="Simplified Arabic" pitchFamily="2" charset="-78"/>
              </a:rPr>
              <a:t>.</a:t>
            </a:r>
          </a:p>
        </p:txBody>
      </p:sp>
      <p:sp>
        <p:nvSpPr>
          <p:cNvPr id="45062"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6662" y="66657"/>
            <a:ext cx="2305141" cy="1076343"/>
          </a:xfrm>
          <a:prstGeom prst="rect">
            <a:avLst/>
          </a:prstGeom>
        </p:spPr>
      </p:pic>
    </p:spTree>
    <p:extLst>
      <p:ext uri="{BB962C8B-B14F-4D97-AF65-F5344CB8AC3E}">
        <p14:creationId xmlns:p14="http://schemas.microsoft.com/office/powerpoint/2010/main" val="1189752771"/>
      </p:ext>
    </p:extLst>
  </p:cSld>
  <p:clrMapOvr>
    <a:masterClrMapping/>
  </p:clrMapOvr>
  <p:transition advTm="77105">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5843" name="Rectangle 3"/>
          <p:cNvSpPr>
            <a:spLocks noGrp="1"/>
          </p:cNvSpPr>
          <p:nvPr>
            <p:ph type="body" idx="4294967295"/>
          </p:nvPr>
        </p:nvSpPr>
        <p:spPr>
          <a:xfrm>
            <a:off x="1981200" y="1600200"/>
            <a:ext cx="8229600" cy="5257800"/>
          </a:xfrm>
        </p:spPr>
        <p:txBody>
          <a:bodyPr/>
          <a:lstStyle/>
          <a:p>
            <a:pPr algn="r" rtl="1">
              <a:lnSpc>
                <a:spcPct val="70000"/>
              </a:lnSpc>
              <a:spcBef>
                <a:spcPts val="1800"/>
              </a:spcBef>
              <a:spcAft>
                <a:spcPts val="1800"/>
              </a:spcAft>
              <a:buNone/>
            </a:pPr>
            <a:r>
              <a:rPr lang="ar-SA" b="1" dirty="0">
                <a:latin typeface="Times New Roman" pitchFamily="18" charset="0"/>
                <a:cs typeface="Simplified Arabic" pitchFamily="18" charset="-78"/>
              </a:rPr>
              <a:t>أولاً: مفهوم مشكلة البحث</a:t>
            </a:r>
          </a:p>
          <a:p>
            <a:pPr algn="r" rtl="1">
              <a:spcBef>
                <a:spcPts val="600"/>
              </a:spcBef>
              <a:spcAft>
                <a:spcPts val="600"/>
              </a:spcAft>
              <a:buFont typeface="Wingdings" pitchFamily="2" charset="2"/>
              <a:buChar char="ü"/>
            </a:pPr>
            <a:r>
              <a:rPr lang="ar-SA" dirty="0">
                <a:cs typeface="Simplified Arabic" pitchFamily="18" charset="-78"/>
              </a:rPr>
              <a:t>المشكلة هي موقف غامض لا نجد له تفسيراً محدداً</a:t>
            </a:r>
          </a:p>
          <a:p>
            <a:pPr algn="r" rtl="1">
              <a:spcBef>
                <a:spcPts val="600"/>
              </a:spcBef>
              <a:spcAft>
                <a:spcPts val="600"/>
              </a:spcAft>
              <a:buFont typeface="Wingdings" pitchFamily="2" charset="2"/>
              <a:buChar char="ü"/>
            </a:pPr>
            <a:r>
              <a:rPr lang="ar-SA" dirty="0">
                <a:cs typeface="Simplified Arabic" pitchFamily="18" charset="-78"/>
              </a:rPr>
              <a:t>المشكلة هي حاجة لم تشبع أو وجود عقبة أمام إشباع حاجاتنا</a:t>
            </a:r>
          </a:p>
          <a:p>
            <a:pPr algn="r" rtl="1">
              <a:spcBef>
                <a:spcPts val="600"/>
              </a:spcBef>
              <a:spcAft>
                <a:spcPts val="600"/>
              </a:spcAft>
              <a:buFont typeface="Wingdings" pitchFamily="2" charset="2"/>
              <a:buChar char="ü"/>
            </a:pPr>
            <a:r>
              <a:rPr lang="ar-SA" dirty="0">
                <a:cs typeface="Simplified Arabic" pitchFamily="18" charset="-78"/>
              </a:rPr>
              <a:t>المشكلة هي ظاهرة تحتاج إلى تفسير</a:t>
            </a:r>
          </a:p>
          <a:p>
            <a:pPr algn="r" rtl="1">
              <a:spcBef>
                <a:spcPts val="600"/>
              </a:spcBef>
              <a:spcAft>
                <a:spcPts val="600"/>
              </a:spcAft>
              <a:buFont typeface="Wingdings" pitchFamily="2" charset="2"/>
              <a:buChar char="ü"/>
            </a:pPr>
            <a:r>
              <a:rPr lang="ar-SA" dirty="0">
                <a:cs typeface="Simplified Arabic" pitchFamily="18" charset="-78"/>
              </a:rPr>
              <a:t>المشكلة هي قضية موضع خلاف</a:t>
            </a:r>
          </a:p>
          <a:p>
            <a:pPr algn="r" rtl="1">
              <a:spcBef>
                <a:spcPts val="600"/>
              </a:spcBef>
              <a:spcAft>
                <a:spcPts val="600"/>
              </a:spcAft>
              <a:buFont typeface="Wingdings" pitchFamily="2" charset="2"/>
              <a:buChar char="ü"/>
            </a:pPr>
            <a:r>
              <a:rPr lang="ar-SA" dirty="0">
                <a:cs typeface="Simplified Arabic" pitchFamily="18" charset="-78"/>
              </a:rPr>
              <a:t>هي عبارة عن موقف علمي، </a:t>
            </a:r>
            <a:r>
              <a:rPr lang="ar-SA" dirty="0" err="1">
                <a:cs typeface="Simplified Arabic" pitchFamily="18" charset="-78"/>
              </a:rPr>
              <a:t>او</a:t>
            </a:r>
            <a:r>
              <a:rPr lang="ar-SA" dirty="0">
                <a:cs typeface="Simplified Arabic" pitchFamily="18" charset="-78"/>
              </a:rPr>
              <a:t> علاقة علمية، أو مفهوم يحتاج إلى البحث والدراسة للتوصل إلى حقائق جديدة.</a:t>
            </a:r>
          </a:p>
          <a:p>
            <a:pPr algn="r" rtl="1">
              <a:spcBef>
                <a:spcPts val="600"/>
              </a:spcBef>
              <a:spcAft>
                <a:spcPts val="600"/>
              </a:spcAft>
              <a:buFont typeface="Wingdings" pitchFamily="2" charset="2"/>
              <a:buChar char="ü"/>
            </a:pPr>
            <a:r>
              <a:rPr lang="ar-SA" dirty="0">
                <a:cs typeface="Simplified Arabic" pitchFamily="18" charset="-78"/>
              </a:rPr>
              <a:t>المشكلة هي أي وضع أو ظروف توجد فيها فجوة بين الحالة الحاضرة (الموجودة) وبين الحالة المرغوب فيها.</a:t>
            </a:r>
          </a:p>
        </p:txBody>
      </p:sp>
      <p:sp>
        <p:nvSpPr>
          <p:cNvPr id="46084" name="مستطيل 4"/>
          <p:cNvSpPr>
            <a:spLocks noChangeArrowheads="1"/>
          </p:cNvSpPr>
          <p:nvPr/>
        </p:nvSpPr>
        <p:spPr bwMode="auto">
          <a:xfrm>
            <a:off x="4038600" y="228601"/>
            <a:ext cx="4572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ar-SA" sz="4000" b="1" dirty="0">
                <a:latin typeface="Times New Roman" pitchFamily="18" charset="0"/>
                <a:cs typeface="Simplified Arabic" pitchFamily="18" charset="-78"/>
              </a:rPr>
              <a:t>مشكلة البحث</a:t>
            </a:r>
            <a:r>
              <a:rPr lang="ar-SA" sz="4000" b="1" dirty="0">
                <a:cs typeface="Simplified Arabic" pitchFamily="18" charset="-78"/>
              </a:rPr>
              <a:t/>
            </a:r>
            <a:br>
              <a:rPr lang="ar-SA" sz="4000" b="1" dirty="0">
                <a:cs typeface="Simplified Arabic" pitchFamily="18" charset="-78"/>
              </a:rPr>
            </a:br>
            <a:r>
              <a:rPr lang="en-US" sz="4000" b="1" dirty="0">
                <a:latin typeface="Times New Roman" pitchFamily="18" charset="0"/>
                <a:cs typeface="Simplified Arabic" pitchFamily="18" charset="-78"/>
              </a:rPr>
              <a:t>Problem Definition</a:t>
            </a:r>
            <a:endParaRPr lang="ar-SA" sz="4000" dirty="0">
              <a:cs typeface="Simplified Arabic"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4236586813"/>
      </p:ext>
    </p:extLst>
  </p:cSld>
  <p:clrMapOvr>
    <a:masterClrMapping/>
  </p:clrMapOvr>
  <mc:AlternateContent xmlns:mc="http://schemas.openxmlformats.org/markup-compatibility/2006" xmlns:p14="http://schemas.microsoft.com/office/powerpoint/2010/main">
    <mc:Choice Requires="p14">
      <p:transition spd="slow" p14:dur="2000" advTm="54693"/>
    </mc:Choice>
    <mc:Fallback xmlns="">
      <p:transition spd="slow" advTm="5469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843">
                                            <p:txEl>
                                              <p:pRg st="1" end="1"/>
                                            </p:txEl>
                                          </p:spTgt>
                                        </p:tgtEl>
                                        <p:attrNameLst>
                                          <p:attrName>style.visibility</p:attrName>
                                        </p:attrNameLst>
                                      </p:cBhvr>
                                      <p:to>
                                        <p:strVal val="visible"/>
                                      </p:to>
                                    </p:set>
                                    <p:anim calcmode="lin" valueType="num">
                                      <p:cBhvr additive="base">
                                        <p:cTn id="13" dur="500" fill="hold"/>
                                        <p:tgtEl>
                                          <p:spTgt spid="358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58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5843">
                                            <p:txEl>
                                              <p:pRg st="2" end="2"/>
                                            </p:txEl>
                                          </p:spTgt>
                                        </p:tgtEl>
                                        <p:attrNameLst>
                                          <p:attrName>style.visibility</p:attrName>
                                        </p:attrNameLst>
                                      </p:cBhvr>
                                      <p:to>
                                        <p:strVal val="visible"/>
                                      </p:to>
                                    </p:set>
                                    <p:anim calcmode="lin" valueType="num">
                                      <p:cBhvr additive="base">
                                        <p:cTn id="19" dur="500" fill="hold"/>
                                        <p:tgtEl>
                                          <p:spTgt spid="358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58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843">
                                            <p:txEl>
                                              <p:pRg st="3" end="3"/>
                                            </p:txEl>
                                          </p:spTgt>
                                        </p:tgtEl>
                                        <p:attrNameLst>
                                          <p:attrName>style.visibility</p:attrName>
                                        </p:attrNameLst>
                                      </p:cBhvr>
                                      <p:to>
                                        <p:strVal val="visible"/>
                                      </p:to>
                                    </p:set>
                                    <p:anim calcmode="lin" valueType="num">
                                      <p:cBhvr additive="base">
                                        <p:cTn id="25" dur="500" fill="hold"/>
                                        <p:tgtEl>
                                          <p:spTgt spid="358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58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5843">
                                            <p:txEl>
                                              <p:pRg st="4" end="4"/>
                                            </p:txEl>
                                          </p:spTgt>
                                        </p:tgtEl>
                                        <p:attrNameLst>
                                          <p:attrName>style.visibility</p:attrName>
                                        </p:attrNameLst>
                                      </p:cBhvr>
                                      <p:to>
                                        <p:strVal val="visible"/>
                                      </p:to>
                                    </p:set>
                                    <p:anim calcmode="lin" valueType="num">
                                      <p:cBhvr additive="base">
                                        <p:cTn id="31" dur="500" fill="hold"/>
                                        <p:tgtEl>
                                          <p:spTgt spid="3584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58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5843">
                                            <p:txEl>
                                              <p:pRg st="5" end="5"/>
                                            </p:txEl>
                                          </p:spTgt>
                                        </p:tgtEl>
                                        <p:attrNameLst>
                                          <p:attrName>style.visibility</p:attrName>
                                        </p:attrNameLst>
                                      </p:cBhvr>
                                      <p:to>
                                        <p:strVal val="visible"/>
                                      </p:to>
                                    </p:set>
                                    <p:anim calcmode="lin" valueType="num">
                                      <p:cBhvr additive="base">
                                        <p:cTn id="37" dur="500" fill="hold"/>
                                        <p:tgtEl>
                                          <p:spTgt spid="3584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584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843">
                                            <p:txEl>
                                              <p:pRg st="6" end="6"/>
                                            </p:txEl>
                                          </p:spTgt>
                                        </p:tgtEl>
                                        <p:attrNameLst>
                                          <p:attrName>style.visibility</p:attrName>
                                        </p:attrNameLst>
                                      </p:cBhvr>
                                      <p:to>
                                        <p:strVal val="visible"/>
                                      </p:to>
                                    </p:set>
                                    <p:anim calcmode="lin" valueType="num">
                                      <p:cBhvr additive="base">
                                        <p:cTn id="43" dur="500" fill="hold"/>
                                        <p:tgtEl>
                                          <p:spTgt spid="3584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584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Box 3"/>
          <p:cNvSpPr txBox="1">
            <a:spLocks noChangeArrowheads="1"/>
          </p:cNvSpPr>
          <p:nvPr/>
        </p:nvSpPr>
        <p:spPr bwMode="auto">
          <a:xfrm>
            <a:off x="2009343" y="1155869"/>
            <a:ext cx="8880330"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800" b="1" dirty="0">
                <a:cs typeface="Simplified Arabic" pitchFamily="18" charset="-78"/>
              </a:rPr>
              <a:t>ومن الأمثلة لبعض المشاكل العامة التي قد يلاحظها المدير في مجال العمل:</a:t>
            </a:r>
          </a:p>
          <a:p>
            <a:pPr algn="r" rtl="1" eaLnBrk="1" hangingPunct="1"/>
            <a:endParaRPr lang="ar-SA" sz="2800" b="1" dirty="0">
              <a:solidFill>
                <a:srgbClr val="C00000"/>
              </a:solidFill>
              <a:cs typeface="Simplified Arabic" pitchFamily="18" charset="-78"/>
            </a:endParaRPr>
          </a:p>
          <a:p>
            <a:pPr lvl="1" algn="r" rtl="1" eaLnBrk="1" hangingPunct="1">
              <a:buClr>
                <a:srgbClr val="000099"/>
              </a:buClr>
              <a:buSzPct val="55000"/>
              <a:buFont typeface="Wingdings" pitchFamily="2" charset="2"/>
              <a:buChar char="Ø"/>
            </a:pPr>
            <a:r>
              <a:rPr lang="ar-SA" sz="2800" dirty="0">
                <a:cs typeface="Simplified Arabic" pitchFamily="18" charset="-78"/>
              </a:rPr>
              <a:t> أن برامج التدريب غير مؤثرة كما كان متوقعاً.</a:t>
            </a:r>
          </a:p>
          <a:p>
            <a:pPr lvl="1" algn="r" rtl="1" eaLnBrk="1" hangingPunct="1">
              <a:buClr>
                <a:srgbClr val="000099"/>
              </a:buClr>
              <a:buSzPct val="55000"/>
              <a:buFont typeface="Wingdings" pitchFamily="2" charset="2"/>
              <a:buChar char="Ø"/>
            </a:pPr>
            <a:r>
              <a:rPr lang="ar-SA" sz="2800" dirty="0">
                <a:cs typeface="Simplified Arabic" pitchFamily="18" charset="-78"/>
              </a:rPr>
              <a:t> أن حجم مبيعات أحد </a:t>
            </a:r>
            <a:r>
              <a:rPr lang="ar-YE" sz="2800" dirty="0">
                <a:cs typeface="Simplified Arabic" pitchFamily="18" charset="-78"/>
              </a:rPr>
              <a:t>الأدوية </a:t>
            </a:r>
            <a:r>
              <a:rPr lang="ar-SA" sz="2800" dirty="0">
                <a:cs typeface="Simplified Arabic" pitchFamily="18" charset="-78"/>
              </a:rPr>
              <a:t>لا يتزايد.</a:t>
            </a:r>
          </a:p>
          <a:p>
            <a:pPr lvl="1" algn="r" rtl="1" eaLnBrk="1" hangingPunct="1">
              <a:buClr>
                <a:srgbClr val="000099"/>
              </a:buClr>
              <a:buSzPct val="55000"/>
              <a:buFont typeface="Wingdings" pitchFamily="2" charset="2"/>
              <a:buChar char="Ø"/>
            </a:pPr>
            <a:r>
              <a:rPr lang="ar-SA" sz="2800" dirty="0">
                <a:cs typeface="Simplified Arabic" pitchFamily="18" charset="-78"/>
              </a:rPr>
              <a:t> أن الرصيد اليومي لحسابات المدينين يزداد بطريقة مقلقة.</a:t>
            </a:r>
          </a:p>
          <a:p>
            <a:pPr lvl="1" algn="r" rtl="1" eaLnBrk="1" hangingPunct="1">
              <a:buClr>
                <a:srgbClr val="000099"/>
              </a:buClr>
              <a:buSzPct val="55000"/>
              <a:buFont typeface="Wingdings" pitchFamily="2" charset="2"/>
              <a:buChar char="Ø"/>
            </a:pPr>
            <a:r>
              <a:rPr lang="ar-SA" sz="2800" dirty="0">
                <a:cs typeface="Simplified Arabic" pitchFamily="18" charset="-78"/>
              </a:rPr>
              <a:t> أن المديرين لا يستخدمون نظام المعلومات الإداري الذي أنشئ حديثاً لهم.</a:t>
            </a:r>
          </a:p>
          <a:p>
            <a:pPr lvl="1" algn="r" rtl="1" eaLnBrk="1" hangingPunct="1">
              <a:buClr>
                <a:srgbClr val="000099"/>
              </a:buClr>
              <a:buSzPct val="55000"/>
              <a:buFont typeface="Wingdings" pitchFamily="2" charset="2"/>
              <a:buChar char="Ø"/>
            </a:pPr>
            <a:r>
              <a:rPr lang="ar-SA" sz="2800" dirty="0">
                <a:cs typeface="Simplified Arabic" pitchFamily="18" charset="-78"/>
              </a:rPr>
              <a:t> أن الرقابة على المخزون غير مؤثرة.</a:t>
            </a:r>
          </a:p>
          <a:p>
            <a:pPr lvl="1" algn="r" rtl="1" eaLnBrk="1" hangingPunct="1">
              <a:buClr>
                <a:srgbClr val="000099"/>
              </a:buClr>
              <a:buSzPct val="55000"/>
            </a:pPr>
            <a:endParaRPr lang="ar-SA" sz="2800" b="1" dirty="0">
              <a:solidFill>
                <a:srgbClr val="0000FF"/>
              </a:solidFill>
              <a:cs typeface="Simplified Arabic" pitchFamily="18" charset="-78"/>
            </a:endParaRPr>
          </a:p>
          <a:p>
            <a:pPr algn="just" rtl="1" eaLnBrk="1" hangingPunct="1">
              <a:buClr>
                <a:srgbClr val="000099"/>
              </a:buClr>
              <a:buSzPct val="55000"/>
            </a:pPr>
            <a:r>
              <a:rPr lang="ar-SA" sz="2800" b="1" dirty="0">
                <a:cs typeface="Simplified Arabic" pitchFamily="18" charset="-78"/>
              </a:rPr>
              <a:t>ويقوم الباحث </a:t>
            </a:r>
            <a:r>
              <a:rPr lang="ar-SA" sz="2800" dirty="0">
                <a:cs typeface="Simplified Arabic" pitchFamily="18" charset="-78"/>
              </a:rPr>
              <a:t>بتضييق نطاق المشاكل العامة لتصبح أكثر تحديداً بعد جمع بعض البيانات الأولية وذلك عن طريق المقابلات الشخصية أو مراجعة البحوث السابقة.</a:t>
            </a:r>
          </a:p>
          <a:p>
            <a:pPr lvl="1" algn="r" rtl="1" eaLnBrk="1" hangingPunct="1">
              <a:buClr>
                <a:srgbClr val="000099"/>
              </a:buClr>
              <a:buSzPct val="55000"/>
            </a:pPr>
            <a:endParaRPr lang="en-US" sz="2800" dirty="0">
              <a:cs typeface="Simplified Arabic" pitchFamily="18"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655478"/>
      </p:ext>
    </p:extLst>
  </p:cSld>
  <p:clrMapOvr>
    <a:masterClrMapping/>
  </p:clrMapOvr>
  <p:transition advTm="54377">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2771" name="Rectangle 2"/>
          <p:cNvSpPr>
            <a:spLocks noGrp="1"/>
          </p:cNvSpPr>
          <p:nvPr>
            <p:ph type="title" idx="4294967295"/>
          </p:nvPr>
        </p:nvSpPr>
        <p:spPr>
          <a:xfrm>
            <a:off x="1011382" y="365125"/>
            <a:ext cx="11180618" cy="1823893"/>
          </a:xfrm>
        </p:spPr>
        <p:txBody>
          <a:bodyPr>
            <a:normAutofit/>
          </a:bodyPr>
          <a:lstStyle/>
          <a:p>
            <a:pPr algn="ctr">
              <a:defRPr/>
            </a:pPr>
            <a:r>
              <a:rPr lang="ar-SA" sz="3600" b="1" dirty="0">
                <a:latin typeface="Times New Roman" pitchFamily="18" charset="0"/>
                <a:ea typeface="+mn-ea"/>
                <a:cs typeface="Simplified Arabic" pitchFamily="2" charset="-78"/>
              </a:rPr>
              <a:t>اكتشاف المشكلة البحثية: من الظاهرة إلى </a:t>
            </a:r>
            <a:r>
              <a:rPr lang="ar-SA" sz="3600" b="1" dirty="0" smtClean="0">
                <a:latin typeface="Times New Roman" pitchFamily="18" charset="0"/>
                <a:ea typeface="+mn-ea"/>
                <a:cs typeface="Simplified Arabic" pitchFamily="2" charset="-78"/>
              </a:rPr>
              <a:t>المشكلة</a:t>
            </a:r>
            <a:r>
              <a:rPr lang="ar-EG" sz="3600" b="1" dirty="0" smtClean="0">
                <a:latin typeface="Times New Roman" pitchFamily="18" charset="0"/>
                <a:ea typeface="+mn-ea"/>
                <a:cs typeface="Simplified Arabic" pitchFamily="2" charset="-78"/>
              </a:rPr>
              <a:t/>
            </a:r>
            <a:br>
              <a:rPr lang="ar-EG" sz="3600" b="1" dirty="0" smtClean="0">
                <a:latin typeface="Times New Roman" pitchFamily="18" charset="0"/>
                <a:ea typeface="+mn-ea"/>
                <a:cs typeface="Simplified Arabic" pitchFamily="2" charset="-78"/>
              </a:rPr>
            </a:br>
            <a:r>
              <a:rPr lang="ar-EG" sz="3600" b="1" dirty="0" smtClean="0">
                <a:latin typeface="Times New Roman" pitchFamily="18" charset="0"/>
                <a:ea typeface="+mn-ea"/>
                <a:cs typeface="Simplified Arabic" pitchFamily="2" charset="-78"/>
              </a:rPr>
              <a:t/>
            </a:r>
            <a:br>
              <a:rPr lang="ar-EG" sz="3600" b="1" dirty="0" smtClean="0">
                <a:latin typeface="Times New Roman" pitchFamily="18" charset="0"/>
                <a:ea typeface="+mn-ea"/>
                <a:cs typeface="Simplified Arabic" pitchFamily="2" charset="-78"/>
              </a:rPr>
            </a:br>
            <a:endParaRPr lang="en-US" sz="3600" b="1" dirty="0">
              <a:latin typeface="Times New Roman" pitchFamily="18" charset="0"/>
              <a:ea typeface="+mn-ea"/>
              <a:cs typeface="Simplified Arabic"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5" name="Rectangle 3"/>
          <p:cNvSpPr>
            <a:spLocks noGrp="1" noChangeArrowheads="1"/>
          </p:cNvSpPr>
          <p:nvPr>
            <p:ph type="body" idx="4294967295"/>
          </p:nvPr>
        </p:nvSpPr>
        <p:spPr bwMode="auto">
          <a:xfrm>
            <a:off x="484909" y="1066914"/>
            <a:ext cx="11416145"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لا يبدأ البحث العلمي الجيد بمجرد اختيار موضوع عام، وإنما يبدأ بملاحظة ظاهرة أو موقف أو تحدٍّ يستحق الدراسة، ثم البحث عن الأدلة والدراسات المرتبطة به للوصول إلى مشكلة بحثية محددة وقابلة للدراسة</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ar-EG"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EG"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lvl="0" indent="0" algn="ctr" rtl="1" eaLnBrk="0" fontAlgn="base" hangingPunct="0">
              <a:lnSpc>
                <a:spcPct val="100000"/>
              </a:lnSpc>
              <a:spcBef>
                <a:spcPct val="0"/>
              </a:spcBef>
              <a:spcAft>
                <a:spcPct val="0"/>
              </a:spcAft>
              <a:buNone/>
            </a:pPr>
            <a:r>
              <a:rPr lang="ar-EG" sz="2100" b="1" dirty="0"/>
              <a:t>ظاهرة أو ملاحظة</a:t>
            </a:r>
            <a:r>
              <a:rPr lang="ar-EG" sz="2100" dirty="0"/>
              <a:t/>
            </a:r>
            <a:br>
              <a:rPr lang="ar-EG" sz="2100" dirty="0"/>
            </a:br>
            <a:r>
              <a:rPr lang="ar-EG" sz="2100" dirty="0" smtClean="0"/>
              <a:t>     ↓</a:t>
            </a:r>
            <a:r>
              <a:rPr lang="ar-EG" sz="2100" dirty="0"/>
              <a:t/>
            </a:r>
            <a:br>
              <a:rPr lang="ar-EG" sz="2100" dirty="0"/>
            </a:br>
            <a:r>
              <a:rPr lang="ar-EG" sz="2100" b="1" dirty="0"/>
              <a:t>تحديد مجال الاهتمام</a:t>
            </a:r>
            <a:r>
              <a:rPr lang="ar-EG" sz="2100" dirty="0"/>
              <a:t/>
            </a:r>
            <a:br>
              <a:rPr lang="ar-EG" sz="2100" dirty="0"/>
            </a:br>
            <a:r>
              <a:rPr lang="ar-EG" sz="2100" dirty="0" smtClean="0"/>
              <a:t>      ↓</a:t>
            </a:r>
            <a:r>
              <a:rPr lang="ar-EG" sz="2100" dirty="0"/>
              <a:t/>
            </a:r>
            <a:br>
              <a:rPr lang="ar-EG" sz="2100" dirty="0"/>
            </a:br>
            <a:r>
              <a:rPr lang="ar-EG" sz="2100" b="1" dirty="0"/>
              <a:t>القراءة والاستطلاع العلمي</a:t>
            </a:r>
            <a:r>
              <a:rPr lang="ar-EG" sz="2100" dirty="0"/>
              <a:t/>
            </a:r>
            <a:br>
              <a:rPr lang="ar-EG" sz="2100" dirty="0"/>
            </a:br>
            <a:r>
              <a:rPr lang="ar-EG" sz="2100" dirty="0" smtClean="0"/>
              <a:t>       ↓</a:t>
            </a:r>
            <a:r>
              <a:rPr lang="ar-EG" sz="2100" dirty="0"/>
              <a:t/>
            </a:r>
            <a:br>
              <a:rPr lang="ar-EG" sz="2100" dirty="0"/>
            </a:br>
            <a:r>
              <a:rPr lang="ar-EG" sz="2100" b="1" dirty="0"/>
              <a:t>جمع الأدلة </a:t>
            </a:r>
            <a:r>
              <a:rPr lang="ar-EG" sz="2100" b="1" dirty="0" smtClean="0"/>
              <a:t>والمؤشرات</a:t>
            </a:r>
            <a:r>
              <a:rPr lang="ar-EG" sz="2100" dirty="0" smtClean="0"/>
              <a:t/>
            </a:r>
            <a:br>
              <a:rPr lang="ar-EG" sz="2100" dirty="0" smtClean="0"/>
            </a:br>
            <a:r>
              <a:rPr lang="ar-EG" sz="2100" dirty="0" smtClean="0"/>
              <a:t>    ↓</a:t>
            </a:r>
            <a:r>
              <a:rPr lang="ar-EG" sz="2100" dirty="0"/>
              <a:t/>
            </a:r>
            <a:br>
              <a:rPr lang="ar-EG" sz="2100" dirty="0"/>
            </a:br>
            <a:r>
              <a:rPr lang="ar-EG" sz="2100" b="1" dirty="0"/>
              <a:t>مراجعة الدراسات السابقة</a:t>
            </a:r>
            <a:r>
              <a:rPr lang="ar-EG" sz="2100" dirty="0"/>
              <a:t/>
            </a:r>
            <a:br>
              <a:rPr lang="ar-EG" sz="2100" dirty="0"/>
            </a:br>
            <a:r>
              <a:rPr lang="ar-EG" sz="2100" dirty="0"/>
              <a:t>↓</a:t>
            </a:r>
            <a:br>
              <a:rPr lang="ar-EG" sz="2100" dirty="0"/>
            </a:br>
            <a:r>
              <a:rPr lang="ar-EG" sz="2100" b="1" dirty="0"/>
              <a:t>اكتشاف الفجوة البحثية</a:t>
            </a:r>
            <a:r>
              <a:rPr lang="ar-EG" sz="2100" dirty="0"/>
              <a:t/>
            </a:r>
            <a:br>
              <a:rPr lang="ar-EG" sz="2100" dirty="0"/>
            </a:br>
            <a:r>
              <a:rPr lang="ar-EG" sz="2100" dirty="0"/>
              <a:t>↓</a:t>
            </a:r>
            <a:br>
              <a:rPr lang="ar-EG" sz="2100" dirty="0"/>
            </a:br>
            <a:r>
              <a:rPr lang="ar-EG" sz="2100" b="1" dirty="0"/>
              <a:t>تحديد المشكلة البحثية</a:t>
            </a:r>
            <a:r>
              <a:rPr lang="ar-EG" sz="2100" dirty="0"/>
              <a:t/>
            </a:r>
            <a:br>
              <a:rPr lang="ar-EG" sz="2100" dirty="0"/>
            </a:br>
            <a:r>
              <a:rPr lang="ar-EG" sz="2100" dirty="0"/>
              <a:t>↓</a:t>
            </a:r>
            <a:br>
              <a:rPr lang="ar-EG" sz="2100" dirty="0"/>
            </a:br>
            <a:r>
              <a:rPr lang="ar-EG" sz="2100" b="1" dirty="0"/>
              <a:t>صياغة السؤال البحثي</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69539699"/>
      </p:ext>
    </p:extLst>
  </p:cSld>
  <p:clrMapOvr>
    <a:masterClrMapping/>
  </p:clrMapOvr>
  <mc:AlternateContent xmlns:mc="http://schemas.openxmlformats.org/markup-compatibility/2006" xmlns:p14="http://schemas.microsoft.com/office/powerpoint/2010/main">
    <mc:Choice Requires="p14">
      <p:transition spd="slow" p14:dur="2000" advTm="55479"/>
    </mc:Choice>
    <mc:Fallback xmlns="">
      <p:transition spd="slow" advTm="5547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2771" name="Rectangle 2"/>
          <p:cNvSpPr>
            <a:spLocks noGrp="1"/>
          </p:cNvSpPr>
          <p:nvPr>
            <p:ph type="title" idx="4294967295"/>
          </p:nvPr>
        </p:nvSpPr>
        <p:spPr/>
        <p:txBody>
          <a:bodyPr/>
          <a:lstStyle/>
          <a:p>
            <a:pPr algn="ctr">
              <a:defRPr/>
            </a:pPr>
            <a:r>
              <a:rPr lang="ar-SA" sz="4000" b="1" dirty="0">
                <a:latin typeface="Times New Roman" pitchFamily="18" charset="0"/>
                <a:ea typeface="+mn-ea"/>
                <a:cs typeface="Simplified Arabic" pitchFamily="2" charset="-78"/>
              </a:rPr>
              <a:t>هل كل موضوع يمثل مشكلة بحثية؟</a:t>
            </a:r>
            <a:endParaRPr lang="en-US" sz="4000" b="1" dirty="0">
              <a:latin typeface="Times New Roman" pitchFamily="18" charset="0"/>
              <a:ea typeface="+mn-ea"/>
              <a:cs typeface="Simplified Arabic" pitchFamily="2" charset="-78"/>
            </a:endParaRPr>
          </a:p>
        </p:txBody>
      </p:sp>
      <p:sp>
        <p:nvSpPr>
          <p:cNvPr id="48132" name="Rectangle 3"/>
          <p:cNvSpPr>
            <a:spLocks noGrp="1"/>
          </p:cNvSpPr>
          <p:nvPr>
            <p:ph type="body" idx="4294967295"/>
          </p:nvPr>
        </p:nvSpPr>
        <p:spPr/>
        <p:txBody>
          <a:bodyPr/>
          <a:lstStyle/>
          <a:p>
            <a:pPr algn="r" rtl="1" eaLnBrk="1" hangingPunct="1">
              <a:buFont typeface="Arial" pitchFamily="34" charset="0"/>
              <a:buNone/>
            </a:pP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245748351"/>
              </p:ext>
            </p:extLst>
          </p:nvPr>
        </p:nvGraphicFramePr>
        <p:xfrm>
          <a:off x="180432" y="1590097"/>
          <a:ext cx="11873024" cy="5131379"/>
        </p:xfrm>
        <a:graphic>
          <a:graphicData uri="http://schemas.openxmlformats.org/drawingml/2006/table">
            <a:tbl>
              <a:tblPr firstRow="1" bandRow="1">
                <a:tableStyleId>{5C22544A-7EE6-4342-B048-85BDC9FD1C3A}</a:tableStyleId>
              </a:tblPr>
              <a:tblGrid>
                <a:gridCol w="8035313">
                  <a:extLst>
                    <a:ext uri="{9D8B030D-6E8A-4147-A177-3AD203B41FA5}">
                      <a16:colId xmlns:a16="http://schemas.microsoft.com/office/drawing/2014/main" val="1369440135"/>
                    </a:ext>
                  </a:extLst>
                </a:gridCol>
                <a:gridCol w="3837711">
                  <a:extLst>
                    <a:ext uri="{9D8B030D-6E8A-4147-A177-3AD203B41FA5}">
                      <a16:colId xmlns:a16="http://schemas.microsoft.com/office/drawing/2014/main" val="1301887314"/>
                    </a:ext>
                  </a:extLst>
                </a:gridCol>
              </a:tblGrid>
              <a:tr h="721555">
                <a:tc>
                  <a:txBody>
                    <a:bodyPr/>
                    <a:lstStyle/>
                    <a:p>
                      <a:pPr algn="ctr"/>
                      <a:r>
                        <a:rPr lang="ar-EG" sz="2100" dirty="0"/>
                        <a:t>مشكلة بحثية محتملة</a:t>
                      </a:r>
                    </a:p>
                  </a:txBody>
                  <a:tcPr anchor="ctr"/>
                </a:tc>
                <a:tc>
                  <a:txBody>
                    <a:bodyPr/>
                    <a:lstStyle/>
                    <a:p>
                      <a:pPr algn="ctr"/>
                      <a:r>
                        <a:rPr lang="ar-EG" sz="2100" dirty="0"/>
                        <a:t>موضوع عام</a:t>
                      </a:r>
                    </a:p>
                  </a:txBody>
                  <a:tcPr anchor="ctr"/>
                </a:tc>
                <a:extLst>
                  <a:ext uri="{0D108BD9-81ED-4DB2-BD59-A6C34878D82A}">
                    <a16:rowId xmlns:a16="http://schemas.microsoft.com/office/drawing/2014/main" val="1330575046"/>
                  </a:ext>
                </a:extLst>
              </a:tr>
              <a:tr h="872127">
                <a:tc>
                  <a:txBody>
                    <a:bodyPr/>
                    <a:lstStyle/>
                    <a:p>
                      <a:pPr algn="ctr"/>
                      <a:r>
                        <a:rPr lang="ar-EG" sz="2000" dirty="0"/>
                        <a:t>عدم وضوح أثر استخدام أدوات الذكاء الاصطناعي التوليدي على تنمية مهارات التفكير النقدي لدى طلبة الدراسات العليا</a:t>
                      </a:r>
                    </a:p>
                  </a:txBody>
                  <a:tcPr anchor="ctr"/>
                </a:tc>
                <a:tc>
                  <a:txBody>
                    <a:bodyPr/>
                    <a:lstStyle/>
                    <a:p>
                      <a:pPr algn="ctr"/>
                      <a:r>
                        <a:rPr lang="ar-EG" sz="2000"/>
                        <a:t>الذكاء الاصطناعي في التعليم</a:t>
                      </a:r>
                    </a:p>
                  </a:txBody>
                  <a:tcPr anchor="ctr"/>
                </a:tc>
                <a:extLst>
                  <a:ext uri="{0D108BD9-81ED-4DB2-BD59-A6C34878D82A}">
                    <a16:rowId xmlns:a16="http://schemas.microsoft.com/office/drawing/2014/main" val="124479715"/>
                  </a:ext>
                </a:extLst>
              </a:tr>
              <a:tr h="786587">
                <a:tc>
                  <a:txBody>
                    <a:bodyPr/>
                    <a:lstStyle/>
                    <a:p>
                      <a:pPr algn="ctr"/>
                      <a:r>
                        <a:rPr lang="ar-EG" sz="2000" dirty="0"/>
                        <a:t>تفاوت مستوى التحول الرقمي بين المؤسسات وأثره غير الواضح </a:t>
                      </a:r>
                      <a:endParaRPr lang="ar-EG" sz="2000" dirty="0" smtClean="0"/>
                    </a:p>
                    <a:p>
                      <a:pPr algn="ctr"/>
                      <a:r>
                        <a:rPr lang="ar-EG" sz="2000" dirty="0" smtClean="0"/>
                        <a:t>على </a:t>
                      </a:r>
                      <a:r>
                        <a:rPr lang="ar-EG" sz="2000" dirty="0"/>
                        <a:t>كفاءة الأداء</a:t>
                      </a:r>
                    </a:p>
                  </a:txBody>
                  <a:tcPr anchor="ctr"/>
                </a:tc>
                <a:tc>
                  <a:txBody>
                    <a:bodyPr/>
                    <a:lstStyle/>
                    <a:p>
                      <a:pPr algn="ctr"/>
                      <a:r>
                        <a:rPr lang="ar-EG" sz="2000" dirty="0"/>
                        <a:t>التحول الرقمي</a:t>
                      </a:r>
                    </a:p>
                  </a:txBody>
                  <a:tcPr anchor="ctr"/>
                </a:tc>
                <a:extLst>
                  <a:ext uri="{0D108BD9-81ED-4DB2-BD59-A6C34878D82A}">
                    <a16:rowId xmlns:a16="http://schemas.microsoft.com/office/drawing/2014/main" val="4171096932"/>
                  </a:ext>
                </a:extLst>
              </a:tr>
              <a:tr h="786587">
                <a:tc>
                  <a:txBody>
                    <a:bodyPr/>
                    <a:lstStyle/>
                    <a:p>
                      <a:pPr algn="ctr"/>
                      <a:r>
                        <a:rPr lang="ar-EG" sz="2000" dirty="0"/>
                        <a:t>عدم وضوح مدى مساهمة مؤشرات الاقتصاد الأخضر في تحقيق النمو الاقتصادي المستدام</a:t>
                      </a:r>
                    </a:p>
                  </a:txBody>
                  <a:tcPr anchor="ctr"/>
                </a:tc>
                <a:tc>
                  <a:txBody>
                    <a:bodyPr/>
                    <a:lstStyle/>
                    <a:p>
                      <a:pPr algn="ctr"/>
                      <a:r>
                        <a:rPr lang="ar-EG" sz="2000" dirty="0"/>
                        <a:t>الاقتصاد الأخضر</a:t>
                      </a:r>
                    </a:p>
                  </a:txBody>
                  <a:tcPr anchor="ctr"/>
                </a:tc>
                <a:extLst>
                  <a:ext uri="{0D108BD9-81ED-4DB2-BD59-A6C34878D82A}">
                    <a16:rowId xmlns:a16="http://schemas.microsoft.com/office/drawing/2014/main" val="2006448944"/>
                  </a:ext>
                </a:extLst>
              </a:tr>
              <a:tr h="83380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EG" sz="2000" dirty="0" smtClean="0"/>
                        <a:t>محدودية الأدلة حول أثر ممارسات القيادة على استدامة أداء المؤسسات الصغيرة في سياق محدد</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EG" sz="2000" dirty="0" smtClean="0"/>
                        <a:t>القيادة في المؤسسات الصغيرة</a:t>
                      </a:r>
                    </a:p>
                    <a:p>
                      <a:pPr algn="ctr"/>
                      <a:endParaRPr lang="en-US" sz="2000" dirty="0"/>
                    </a:p>
                  </a:txBody>
                  <a:tcPr/>
                </a:tc>
                <a:extLst>
                  <a:ext uri="{0D108BD9-81ED-4DB2-BD59-A6C34878D82A}">
                    <a16:rowId xmlns:a16="http://schemas.microsoft.com/office/drawing/2014/main" val="4151152474"/>
                  </a:ext>
                </a:extLst>
              </a:tr>
              <a:tr h="113072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EG" sz="2000" b="1" dirty="0" smtClean="0"/>
                        <a:t>المشكلة = قضية محددة غير محسومة أو فجوة تحتاج إلى تفسير أو اختبار أو معالجة علمية.</a:t>
                      </a:r>
                      <a:endParaRPr lang="ar-EG" sz="2000" dirty="0" smtClean="0"/>
                    </a:p>
                    <a:p>
                      <a:pPr algn="ctr"/>
                      <a:endParaRPr lang="en-US" sz="2000" dirty="0"/>
                    </a:p>
                  </a:txBody>
                  <a:tcPr/>
                </a:tc>
                <a:tc>
                  <a:txBody>
                    <a:bodyPr/>
                    <a:lstStyle/>
                    <a:p>
                      <a:pPr algn="ctr"/>
                      <a:r>
                        <a:rPr lang="ar-EG" sz="2000" b="1" dirty="0" smtClean="0"/>
                        <a:t>الموضوع = مجال عام للاهتمام.</a:t>
                      </a:r>
                      <a:endParaRPr lang="en-US" sz="2000" b="1" dirty="0"/>
                    </a:p>
                  </a:txBody>
                  <a:tcPr/>
                </a:tc>
                <a:extLst>
                  <a:ext uri="{0D108BD9-81ED-4DB2-BD59-A6C34878D82A}">
                    <a16:rowId xmlns:a16="http://schemas.microsoft.com/office/drawing/2014/main" val="2309080501"/>
                  </a:ext>
                </a:extLst>
              </a:tr>
            </a:tbl>
          </a:graphicData>
        </a:graphic>
      </p:graphicFrame>
    </p:spTree>
    <p:extLst>
      <p:ext uri="{BB962C8B-B14F-4D97-AF65-F5344CB8AC3E}">
        <p14:creationId xmlns:p14="http://schemas.microsoft.com/office/powerpoint/2010/main" val="1775283733"/>
      </p:ext>
    </p:extLst>
  </p:cSld>
  <p:clrMapOvr>
    <a:masterClrMapping/>
  </p:clrMapOvr>
  <mc:AlternateContent xmlns:mc="http://schemas.openxmlformats.org/markup-compatibility/2006" xmlns:p14="http://schemas.microsoft.com/office/powerpoint/2010/main">
    <mc:Choice Requires="p14">
      <p:transition spd="slow" p14:dur="2000" advTm="104879"/>
    </mc:Choice>
    <mc:Fallback xmlns="">
      <p:transition spd="slow" advTm="10487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2771" name="Rectangle 2"/>
          <p:cNvSpPr>
            <a:spLocks noGrp="1"/>
          </p:cNvSpPr>
          <p:nvPr>
            <p:ph type="title" idx="4294967295"/>
          </p:nvPr>
        </p:nvSpPr>
        <p:spPr>
          <a:xfrm>
            <a:off x="3075708" y="365125"/>
            <a:ext cx="9116291" cy="1325563"/>
          </a:xfrm>
        </p:spPr>
        <p:txBody>
          <a:bodyPr/>
          <a:lstStyle/>
          <a:p>
            <a:pPr algn="ctr">
              <a:defRPr/>
            </a:pPr>
            <a:r>
              <a:rPr lang="ar-SA" sz="4000" b="1" dirty="0">
                <a:latin typeface="Times New Roman" pitchFamily="18" charset="0"/>
                <a:ea typeface="+mn-ea"/>
                <a:cs typeface="Simplified Arabic" pitchFamily="2" charset="-78"/>
              </a:rPr>
              <a:t>ثانياً: مصادر استكشاف واكتشاف المشكلة البحثية</a:t>
            </a:r>
            <a:endParaRPr lang="en-US" sz="4000" b="1" dirty="0">
              <a:latin typeface="Times New Roman" pitchFamily="18" charset="0"/>
              <a:ea typeface="+mn-ea"/>
              <a:cs typeface="Simplified Arabic"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2175165" y="1829932"/>
            <a:ext cx="9178636"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الخبرة العملية والمهنية للباحث</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الملاحظة المباشرة للظواهر والممارسات</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القراءة والاطلاع العلمي المتخصص</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الدراسات والأبحاث السابقة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رسائل الماجستير والدكتوراه</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الفجوات التي تكشفها الأدبيات العلمية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النتائج المتعارضة أو غير المتسقة بين الدراسات</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توصيات الدراسات السابقة ومقترحات البحوث المستقبلية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المؤتمرات والندوات وورش العمل العلمية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مناقشات الأساتذة والباحثين والمتخصصين</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التقارير والإحصاءات والبيانات الرسمية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5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التغيرات الاقتصادية والاجتماعية والتكنولوجية والمهنية</a:t>
            </a:r>
            <a:r>
              <a:rPr kumimoji="0" lang="en-US" altLang="en-US" sz="2500" b="0" i="0" u="none" strike="noStrike" cap="none" normalizeH="0" baseline="0" dirty="0" smtClean="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1756958116"/>
      </p:ext>
    </p:extLst>
  </p:cSld>
  <p:clrMapOvr>
    <a:masterClrMapping/>
  </p:clrMapOvr>
  <mc:AlternateContent xmlns:mc="http://schemas.openxmlformats.org/markup-compatibility/2006" xmlns:p14="http://schemas.microsoft.com/office/powerpoint/2010/main">
    <mc:Choice Requires="p14">
      <p:transition spd="slow" p14:dur="2000" advTm="62409"/>
    </mc:Choice>
    <mc:Fallback xmlns="">
      <p:transition spd="slow" advTm="6240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b="1" dirty="0">
                <a:latin typeface="Times New Roman" pitchFamily="18" charset="0"/>
                <a:cs typeface="Simplified Arabic" pitchFamily="2" charset="-78"/>
              </a:rPr>
              <a:t>كيف ننتقل من المصدر إلى المشكلة البحثية؟</a:t>
            </a:r>
            <a:endParaRPr lang="en-US" dirty="0"/>
          </a:p>
        </p:txBody>
      </p:sp>
      <p:sp>
        <p:nvSpPr>
          <p:cNvPr id="3" name="Content Placeholder 2"/>
          <p:cNvSpPr>
            <a:spLocks noGrp="1"/>
          </p:cNvSpPr>
          <p:nvPr>
            <p:ph sz="half" idx="1"/>
          </p:nvPr>
        </p:nvSpPr>
        <p:spPr/>
        <p:txBody>
          <a:bodyPr/>
          <a:lstStyle/>
          <a:p>
            <a:pPr marL="0" indent="0" algn="ctr">
              <a:buNone/>
            </a:pPr>
            <a:r>
              <a:rPr lang="ar-EG" b="1" dirty="0"/>
              <a:t>تقرير </a:t>
            </a:r>
            <a:r>
              <a:rPr lang="ar-EG" b="1" dirty="0" smtClean="0"/>
              <a:t>رسمي</a:t>
            </a:r>
            <a:r>
              <a:rPr lang="ar-EG" dirty="0" smtClean="0"/>
              <a:t/>
            </a:r>
            <a:br>
              <a:rPr lang="ar-EG" dirty="0" smtClean="0"/>
            </a:br>
            <a:r>
              <a:rPr lang="ar-EG" dirty="0" smtClean="0"/>
              <a:t>⬇</a:t>
            </a:r>
            <a:r>
              <a:rPr lang="ar-EG" dirty="0"/>
              <a:t/>
            </a:r>
            <a:br>
              <a:rPr lang="ar-EG" dirty="0"/>
            </a:br>
            <a:r>
              <a:rPr lang="ar-EG" dirty="0"/>
              <a:t>ملاحظة ارتفاع/انخفاض مؤشر معين</a:t>
            </a:r>
            <a:br>
              <a:rPr lang="ar-EG" dirty="0"/>
            </a:br>
            <a:r>
              <a:rPr lang="ar-EG" dirty="0"/>
              <a:t>⬇</a:t>
            </a:r>
            <a:br>
              <a:rPr lang="ar-EG" dirty="0"/>
            </a:br>
            <a:r>
              <a:rPr lang="ar-EG" dirty="0"/>
              <a:t>طرح تساؤل حول أسباب الظاهرة</a:t>
            </a:r>
            <a:br>
              <a:rPr lang="ar-EG" dirty="0"/>
            </a:br>
            <a:r>
              <a:rPr lang="ar-EG" dirty="0"/>
              <a:t>⬇</a:t>
            </a:r>
            <a:br>
              <a:rPr lang="ar-EG" dirty="0"/>
            </a:br>
            <a:r>
              <a:rPr lang="ar-EG" dirty="0"/>
              <a:t>مراجعة الأدبيات</a:t>
            </a:r>
            <a:br>
              <a:rPr lang="ar-EG" dirty="0"/>
            </a:br>
            <a:r>
              <a:rPr lang="ar-EG" dirty="0"/>
              <a:t>⬇</a:t>
            </a:r>
            <a:br>
              <a:rPr lang="ar-EG" dirty="0"/>
            </a:br>
            <a:r>
              <a:rPr lang="ar-EG" dirty="0"/>
              <a:t>تحديد ما لم يتم تفسيره</a:t>
            </a:r>
            <a:br>
              <a:rPr lang="ar-EG" dirty="0"/>
            </a:br>
            <a:r>
              <a:rPr lang="ar-EG" dirty="0"/>
              <a:t>⬇</a:t>
            </a:r>
            <a:br>
              <a:rPr lang="ar-EG" dirty="0"/>
            </a:br>
            <a:r>
              <a:rPr lang="ar-EG" b="1" dirty="0"/>
              <a:t>مشكلة بحثية</a:t>
            </a:r>
            <a:endParaRPr lang="en-US" dirty="0"/>
          </a:p>
        </p:txBody>
      </p:sp>
      <p:sp>
        <p:nvSpPr>
          <p:cNvPr id="4" name="Content Placeholder 3"/>
          <p:cNvSpPr>
            <a:spLocks noGrp="1"/>
          </p:cNvSpPr>
          <p:nvPr>
            <p:ph sz="half" idx="2"/>
          </p:nvPr>
        </p:nvSpPr>
        <p:spPr/>
        <p:txBody>
          <a:bodyPr/>
          <a:lstStyle/>
          <a:p>
            <a:pPr marL="0" lvl="0" indent="0" algn="ctr">
              <a:buNone/>
            </a:pPr>
            <a:r>
              <a:rPr lang="ar-EG" b="1" dirty="0"/>
              <a:t>الدراسات السابقة </a:t>
            </a:r>
            <a:r>
              <a:rPr lang="ar-EG" dirty="0"/>
              <a:t/>
            </a:r>
            <a:br>
              <a:rPr lang="ar-EG" dirty="0"/>
            </a:br>
            <a:r>
              <a:rPr lang="ar-EG" dirty="0"/>
              <a:t>⬇</a:t>
            </a:r>
            <a:br>
              <a:rPr lang="ar-EG" dirty="0"/>
            </a:br>
            <a:r>
              <a:rPr lang="ar-EG" dirty="0"/>
              <a:t>مراجعة نتائج عدة دراسات</a:t>
            </a:r>
            <a:br>
              <a:rPr lang="ar-EG" dirty="0"/>
            </a:br>
            <a:r>
              <a:rPr lang="ar-EG" dirty="0"/>
              <a:t>⬇</a:t>
            </a:r>
            <a:br>
              <a:rPr lang="ar-EG" dirty="0"/>
            </a:br>
            <a:r>
              <a:rPr lang="ar-EG" dirty="0"/>
              <a:t>ملاحظة وجود نتائج متعارضة</a:t>
            </a:r>
            <a:br>
              <a:rPr lang="ar-EG" dirty="0"/>
            </a:br>
            <a:r>
              <a:rPr lang="ar-EG" dirty="0"/>
              <a:t>⬇</a:t>
            </a:r>
            <a:br>
              <a:rPr lang="ar-EG" dirty="0"/>
            </a:br>
            <a:r>
              <a:rPr lang="ar-EG" dirty="0"/>
              <a:t>تحديد سبب محتمل للتعارض</a:t>
            </a:r>
            <a:br>
              <a:rPr lang="ar-EG" dirty="0"/>
            </a:br>
            <a:r>
              <a:rPr lang="ar-EG" dirty="0"/>
              <a:t>⬇</a:t>
            </a:r>
            <a:br>
              <a:rPr lang="ar-EG" dirty="0"/>
            </a:br>
            <a:r>
              <a:rPr lang="ar-EG" dirty="0"/>
              <a:t>تحديد ما لم تدرسه الدراسات</a:t>
            </a:r>
            <a:br>
              <a:rPr lang="ar-EG" dirty="0"/>
            </a:br>
            <a:r>
              <a:rPr lang="ar-EG" dirty="0"/>
              <a:t>⬇</a:t>
            </a:r>
            <a:br>
              <a:rPr lang="ar-EG" dirty="0"/>
            </a:br>
            <a:r>
              <a:rPr lang="ar-EG" b="1" dirty="0"/>
              <a:t>صياغة المشكلة البحثية</a:t>
            </a:r>
            <a:endParaRPr lang="en-US" altLang="en-US" sz="3200" dirty="0">
              <a:latin typeface="Arial" panose="020B0604020202020204" pitchFamily="34" charset="0"/>
            </a:endParaRPr>
          </a:p>
          <a:p>
            <a:pPr marL="0" indent="0">
              <a:buNone/>
            </a:pP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5122" y="489734"/>
            <a:ext cx="2305141" cy="1076343"/>
          </a:xfrm>
          <a:prstGeom prst="rect">
            <a:avLst/>
          </a:prstGeom>
        </p:spPr>
      </p:pic>
    </p:spTree>
    <p:extLst>
      <p:ext uri="{BB962C8B-B14F-4D97-AF65-F5344CB8AC3E}">
        <p14:creationId xmlns:p14="http://schemas.microsoft.com/office/powerpoint/2010/main" val="248853164"/>
      </p:ext>
    </p:extLst>
  </p:cSld>
  <p:clrMapOvr>
    <a:masterClrMapping/>
  </p:clrMapOvr>
  <mc:AlternateContent xmlns:mc="http://schemas.openxmlformats.org/markup-compatibility/2006" xmlns:p14="http://schemas.microsoft.com/office/powerpoint/2010/main">
    <mc:Choice Requires="p14">
      <p:transition spd="slow" p14:dur="2000" advTm="45385"/>
    </mc:Choice>
    <mc:Fallback xmlns="">
      <p:transition spd="slow" advTm="4538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a:defRPr/>
            </a:pPr>
            <a:r>
              <a:rPr lang="ar-SA" sz="4000" b="1" dirty="0">
                <a:latin typeface="Times New Roman" pitchFamily="18" charset="0"/>
                <a:ea typeface="+mn-ea"/>
                <a:cs typeface="Simplified Arabic" pitchFamily="2" charset="-78"/>
              </a:rPr>
              <a:t>ما المقصود بالفجوة البحثية؟</a:t>
            </a:r>
            <a:endParaRPr lang="en-US" sz="4000" b="1" dirty="0">
              <a:latin typeface="Times New Roman" pitchFamily="18" charset="0"/>
              <a:ea typeface="+mn-ea"/>
              <a:cs typeface="Simplified Arabic" pitchFamily="2" charset="-78"/>
            </a:endParaRPr>
          </a:p>
        </p:txBody>
      </p:sp>
      <p:sp>
        <p:nvSpPr>
          <p:cNvPr id="49156" name="Rectangle 3"/>
          <p:cNvSpPr>
            <a:spLocks noGrp="1"/>
          </p:cNvSpPr>
          <p:nvPr>
            <p:ph type="body" idx="4294967295"/>
          </p:nvPr>
        </p:nvSpPr>
        <p:spPr>
          <a:xfrm>
            <a:off x="838199" y="1825624"/>
            <a:ext cx="10882745" cy="4686011"/>
          </a:xfrm>
        </p:spPr>
        <p:txBody>
          <a:bodyPr>
            <a:normAutofit lnSpcReduction="10000"/>
          </a:bodyPr>
          <a:lstStyle/>
          <a:p>
            <a:pPr algn="r" rtl="1">
              <a:buNone/>
            </a:pPr>
            <a:r>
              <a:rPr lang="ar-EG" b="1" dirty="0"/>
              <a:t>الفجوة البحثية </a:t>
            </a:r>
            <a:r>
              <a:rPr lang="en-US" b="1" dirty="0" smtClean="0"/>
              <a:t>Research </a:t>
            </a:r>
            <a:r>
              <a:rPr lang="en-US" b="1" dirty="0"/>
              <a:t>Gap)</a:t>
            </a:r>
            <a:r>
              <a:rPr lang="en-US" dirty="0"/>
              <a:t> </a:t>
            </a:r>
            <a:r>
              <a:rPr lang="ar-EG" dirty="0" smtClean="0"/>
              <a:t>) هي </a:t>
            </a:r>
            <a:r>
              <a:rPr lang="ar-EG" dirty="0"/>
              <a:t>جانب من المعرفة أو الفهم العلمي لم تتم دراسته بصورة كافية، أو ما زال غير واضح أو غير محسوم في الأدبيات العلمية، ويمكن للباحث أن يسهم في دراسته أو تفسيره أو اختباره</a:t>
            </a:r>
            <a:r>
              <a:rPr lang="ar-EG" dirty="0" smtClean="0"/>
              <a:t>.</a:t>
            </a:r>
          </a:p>
          <a:p>
            <a:pPr marL="0" indent="0" algn="r" rtl="1">
              <a:buNone/>
            </a:pPr>
            <a:r>
              <a:rPr lang="ar-EG" b="1" dirty="0"/>
              <a:t>وتظهر الفجوة عندما يكتشف الباحث، من خلال القراءة النقدية للدراسات السابقة، أن هناك:</a:t>
            </a:r>
            <a:endParaRPr lang="ar-EG" dirty="0"/>
          </a:p>
          <a:p>
            <a:pPr algn="r" rtl="1"/>
            <a:r>
              <a:rPr lang="ar-EG" dirty="0"/>
              <a:t>جانبًا لم تتم دراسته. </a:t>
            </a:r>
          </a:p>
          <a:p>
            <a:pPr algn="r" rtl="1"/>
            <a:r>
              <a:rPr lang="ar-EG" dirty="0"/>
              <a:t>سؤالًا لم تتم الإجابة عنه بصورة كافية. </a:t>
            </a:r>
          </a:p>
          <a:p>
            <a:pPr algn="r" rtl="1"/>
            <a:r>
              <a:rPr lang="ar-EG" dirty="0"/>
              <a:t>نتائج متعارضة بين الدراسات. </a:t>
            </a:r>
          </a:p>
          <a:p>
            <a:pPr algn="r" rtl="1"/>
            <a:r>
              <a:rPr lang="ar-EG" dirty="0"/>
              <a:t>قصورًا في تفسير ظاهرة معينة. </a:t>
            </a:r>
          </a:p>
          <a:p>
            <a:pPr algn="r" rtl="1"/>
            <a:r>
              <a:rPr lang="ar-EG" dirty="0"/>
              <a:t>سياقًا أو مجتمعًا لم يحظَ بالدراسة الكافية. </a:t>
            </a:r>
          </a:p>
          <a:p>
            <a:pPr algn="r" rtl="1"/>
            <a:r>
              <a:rPr lang="ar-EG" dirty="0"/>
              <a:t>منهجًا أو متغيرًا لم يتم توظيفه بصورة كافية.</a:t>
            </a:r>
          </a:p>
          <a:p>
            <a:pPr algn="r" rtl="1">
              <a:buNone/>
            </a:pP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0943412"/>
      </p:ext>
    </p:extLst>
  </p:cSld>
  <p:clrMapOvr>
    <a:masterClrMapping/>
  </p:clrMapOvr>
  <mc:AlternateContent xmlns:mc="http://schemas.openxmlformats.org/markup-compatibility/2006" xmlns:p14="http://schemas.microsoft.com/office/powerpoint/2010/main">
    <mc:Choice Requires="p14">
      <p:transition spd="slow" p14:dur="2000" advTm="86961"/>
    </mc:Choice>
    <mc:Fallback xmlns="">
      <p:transition spd="slow" advTm="8696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9504218" cy="1143000"/>
          </a:xfrm>
        </p:spPr>
        <p:txBody>
          <a:bodyPr/>
          <a:lstStyle/>
          <a:p>
            <a:pPr algn="ctr"/>
            <a:r>
              <a:rPr lang="ar-EG" sz="4000" b="1" dirty="0"/>
              <a:t>الفرق بين المشكلة البحثية والفجوة البحثية</a:t>
            </a:r>
          </a:p>
        </p:txBody>
      </p:sp>
      <p:sp>
        <p:nvSpPr>
          <p:cNvPr id="49156" name="Rectangle 3"/>
          <p:cNvSpPr>
            <a:spLocks noGrp="1"/>
          </p:cNvSpPr>
          <p:nvPr>
            <p:ph type="body" idx="4294967295"/>
          </p:nvPr>
        </p:nvSpPr>
        <p:spPr>
          <a:xfrm>
            <a:off x="838199" y="1825624"/>
            <a:ext cx="10882745" cy="4686011"/>
          </a:xfrm>
        </p:spPr>
        <p:txBody>
          <a:bodyPr>
            <a:normAutofit/>
          </a:bodyPr>
          <a:lstStyle/>
          <a:p>
            <a:pPr algn="r" rtl="1">
              <a:buNone/>
            </a:pP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84211684"/>
              </p:ext>
            </p:extLst>
          </p:nvPr>
        </p:nvGraphicFramePr>
        <p:xfrm>
          <a:off x="318655" y="1852813"/>
          <a:ext cx="11748654" cy="5036646"/>
        </p:xfrm>
        <a:graphic>
          <a:graphicData uri="http://schemas.openxmlformats.org/drawingml/2006/table">
            <a:tbl>
              <a:tblPr firstRow="1" bandRow="1">
                <a:tableStyleId>{5C22544A-7EE6-4342-B048-85BDC9FD1C3A}</a:tableStyleId>
              </a:tblPr>
              <a:tblGrid>
                <a:gridCol w="5874327">
                  <a:extLst>
                    <a:ext uri="{9D8B030D-6E8A-4147-A177-3AD203B41FA5}">
                      <a16:colId xmlns:a16="http://schemas.microsoft.com/office/drawing/2014/main" val="2948526854"/>
                    </a:ext>
                  </a:extLst>
                </a:gridCol>
                <a:gridCol w="5874327">
                  <a:extLst>
                    <a:ext uri="{9D8B030D-6E8A-4147-A177-3AD203B41FA5}">
                      <a16:colId xmlns:a16="http://schemas.microsoft.com/office/drawing/2014/main" val="1835442654"/>
                    </a:ext>
                  </a:extLst>
                </a:gridCol>
              </a:tblGrid>
              <a:tr h="839441">
                <a:tc>
                  <a:txBody>
                    <a:bodyPr/>
                    <a:lstStyle/>
                    <a:p>
                      <a:pPr algn="ctr"/>
                      <a:r>
                        <a:rPr lang="ar-EG" sz="2200" dirty="0"/>
                        <a:t>الفجوة البحثية</a:t>
                      </a:r>
                    </a:p>
                  </a:txBody>
                  <a:tcPr anchor="ctr"/>
                </a:tc>
                <a:tc>
                  <a:txBody>
                    <a:bodyPr/>
                    <a:lstStyle/>
                    <a:p>
                      <a:pPr algn="ctr"/>
                      <a:r>
                        <a:rPr lang="ar-EG" sz="2200"/>
                        <a:t>المشكلة البحثية</a:t>
                      </a:r>
                    </a:p>
                  </a:txBody>
                  <a:tcPr anchor="ctr"/>
                </a:tc>
                <a:extLst>
                  <a:ext uri="{0D108BD9-81ED-4DB2-BD59-A6C34878D82A}">
                    <a16:rowId xmlns:a16="http://schemas.microsoft.com/office/drawing/2014/main" val="1579553031"/>
                  </a:ext>
                </a:extLst>
              </a:tr>
              <a:tr h="839441">
                <a:tc>
                  <a:txBody>
                    <a:bodyPr/>
                    <a:lstStyle/>
                    <a:p>
                      <a:pPr algn="ctr"/>
                      <a:r>
                        <a:rPr lang="ar-EG" sz="2200"/>
                        <a:t>الجزء غير المكتمل في المعرفة المتعلقة بهذه القضية</a:t>
                      </a:r>
                    </a:p>
                  </a:txBody>
                  <a:tcPr anchor="ctr"/>
                </a:tc>
                <a:tc>
                  <a:txBody>
                    <a:bodyPr/>
                    <a:lstStyle/>
                    <a:p>
                      <a:pPr algn="ctr"/>
                      <a:r>
                        <a:rPr lang="ar-EG" sz="2200" dirty="0"/>
                        <a:t>القضية أو الظاهرة التي تحتاج إلى دراسة</a:t>
                      </a:r>
                    </a:p>
                  </a:txBody>
                  <a:tcPr anchor="ctr"/>
                </a:tc>
                <a:extLst>
                  <a:ext uri="{0D108BD9-81ED-4DB2-BD59-A6C34878D82A}">
                    <a16:rowId xmlns:a16="http://schemas.microsoft.com/office/drawing/2014/main" val="3956852028"/>
                  </a:ext>
                </a:extLst>
              </a:tr>
              <a:tr h="839441">
                <a:tc>
                  <a:txBody>
                    <a:bodyPr/>
                    <a:lstStyle/>
                    <a:p>
                      <a:pPr algn="ctr"/>
                      <a:r>
                        <a:rPr lang="ar-EG" sz="2200" dirty="0"/>
                        <a:t>غالبًا تظهر من تحليل الأدبيات</a:t>
                      </a:r>
                    </a:p>
                  </a:txBody>
                  <a:tcPr anchor="ctr"/>
                </a:tc>
                <a:tc>
                  <a:txBody>
                    <a:bodyPr/>
                    <a:lstStyle/>
                    <a:p>
                      <a:pPr algn="ctr"/>
                      <a:r>
                        <a:rPr lang="ar-EG" sz="2200" dirty="0"/>
                        <a:t>قد تبدأ من الواقع العملي</a:t>
                      </a:r>
                    </a:p>
                  </a:txBody>
                  <a:tcPr anchor="ctr"/>
                </a:tc>
                <a:extLst>
                  <a:ext uri="{0D108BD9-81ED-4DB2-BD59-A6C34878D82A}">
                    <a16:rowId xmlns:a16="http://schemas.microsoft.com/office/drawing/2014/main" val="2134226004"/>
                  </a:ext>
                </a:extLst>
              </a:tr>
              <a:tr h="839441">
                <a:tc>
                  <a:txBody>
                    <a:bodyPr/>
                    <a:lstStyle/>
                    <a:p>
                      <a:pPr algn="ctr"/>
                      <a:r>
                        <a:rPr lang="ar-EG" sz="2200"/>
                        <a:t>تجيب: </a:t>
                      </a:r>
                      <a:r>
                        <a:rPr lang="ar-EG" sz="2200" b="1"/>
                        <a:t>ما الذي لم نعرفه أو نفهمه بما يكفي؟</a:t>
                      </a:r>
                      <a:endParaRPr lang="ar-EG" sz="2200"/>
                    </a:p>
                  </a:txBody>
                  <a:tcPr anchor="ctr"/>
                </a:tc>
                <a:tc>
                  <a:txBody>
                    <a:bodyPr/>
                    <a:lstStyle/>
                    <a:p>
                      <a:pPr algn="ctr"/>
                      <a:r>
                        <a:rPr lang="ar-EG" sz="2200"/>
                        <a:t>تجيب: </a:t>
                      </a:r>
                      <a:r>
                        <a:rPr lang="ar-EG" sz="2200" b="1"/>
                        <a:t>ما الذي يحتاج إلى دراسة؟</a:t>
                      </a:r>
                      <a:endParaRPr lang="ar-EG" sz="2200"/>
                    </a:p>
                  </a:txBody>
                  <a:tcPr anchor="ctr"/>
                </a:tc>
                <a:extLst>
                  <a:ext uri="{0D108BD9-81ED-4DB2-BD59-A6C34878D82A}">
                    <a16:rowId xmlns:a16="http://schemas.microsoft.com/office/drawing/2014/main" val="893241227"/>
                  </a:ext>
                </a:extLst>
              </a:tr>
              <a:tr h="839441">
                <a:tc>
                  <a:txBody>
                    <a:bodyPr/>
                    <a:lstStyle/>
                    <a:p>
                      <a:pPr algn="ctr"/>
                      <a:r>
                        <a:rPr lang="ar-EG" sz="2200" dirty="0"/>
                        <a:t>تساعد في تبرير الحاجة إلى البحث</a:t>
                      </a:r>
                    </a:p>
                  </a:txBody>
                  <a:tcPr anchor="ctr"/>
                </a:tc>
                <a:tc>
                  <a:txBody>
                    <a:bodyPr/>
                    <a:lstStyle/>
                    <a:p>
                      <a:pPr algn="ctr"/>
                      <a:r>
                        <a:rPr lang="ar-EG" sz="2200" dirty="0"/>
                        <a:t>تمثل نقطة انطلاق البحث</a:t>
                      </a:r>
                    </a:p>
                  </a:txBody>
                  <a:tcPr anchor="ctr"/>
                </a:tc>
                <a:extLst>
                  <a:ext uri="{0D108BD9-81ED-4DB2-BD59-A6C34878D82A}">
                    <a16:rowId xmlns:a16="http://schemas.microsoft.com/office/drawing/2014/main" val="2121664259"/>
                  </a:ext>
                </a:extLst>
              </a:tr>
              <a:tr h="839441">
                <a:tc>
                  <a:txBody>
                    <a:bodyPr/>
                    <a:lstStyle/>
                    <a:p>
                      <a:pPr algn="ctr"/>
                      <a:r>
                        <a:rPr lang="ar-EG" sz="2000" b="1" dirty="0" smtClean="0"/>
                        <a:t>الفجوة توضح لماذا ما زالت هناك حاجة علمية إلى هذه الدراسة</a:t>
                      </a:r>
                      <a:endParaRPr lang="ar-EG" sz="22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EG" sz="2400" b="1" dirty="0" smtClean="0"/>
                        <a:t>المشكلة تحدد ما يحتاج إلى دراسة</a:t>
                      </a:r>
                      <a:endParaRPr lang="ar-EG" sz="2400" dirty="0" smtClean="0"/>
                    </a:p>
                    <a:p>
                      <a:pPr algn="ctr"/>
                      <a:endParaRPr lang="ar-EG" sz="2200" dirty="0"/>
                    </a:p>
                  </a:txBody>
                  <a:tcPr anchor="ctr"/>
                </a:tc>
                <a:extLst>
                  <a:ext uri="{0D108BD9-81ED-4DB2-BD59-A6C34878D82A}">
                    <a16:rowId xmlns:a16="http://schemas.microsoft.com/office/drawing/2014/main" val="1484634631"/>
                  </a:ext>
                </a:extLst>
              </a:tr>
            </a:tbl>
          </a:graphicData>
        </a:graphic>
      </p:graphicFrame>
    </p:spTree>
    <p:extLst>
      <p:ext uri="{BB962C8B-B14F-4D97-AF65-F5344CB8AC3E}">
        <p14:creationId xmlns:p14="http://schemas.microsoft.com/office/powerpoint/2010/main" val="3561789063"/>
      </p:ext>
    </p:extLst>
  </p:cSld>
  <p:clrMapOvr>
    <a:masterClrMapping/>
  </p:clrMapOvr>
  <mc:AlternateContent xmlns:mc="http://schemas.openxmlformats.org/markup-compatibility/2006" xmlns:p14="http://schemas.microsoft.com/office/powerpoint/2010/main">
    <mc:Choice Requires="p14">
      <p:transition spd="slow" p14:dur="2000" advTm="64814"/>
    </mc:Choice>
    <mc:Fallback xmlns="">
      <p:transition spd="slow" advTm="6481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a:r>
              <a:rPr lang="ar-EG" sz="4000" b="1" dirty="0"/>
              <a:t>أنواع الفجوات البحثية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858982" y="1737316"/>
            <a:ext cx="10494818"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معرفية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نقص في المعرفة أو المعلومات حول موضوع معين</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تطبيقية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وجود معرفة أو حلول نظرية، ولكن محدودية في تطبيقها عمليًا</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منهجية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الحاجة إلى استخدام منهج أو أداة أو أسلوب تحليل مختلف</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سياقية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نقص الدراسات في مجتمع أو مؤسسة أو دولة أو قطاع معين</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زمنية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تغير الظاهرة أو البيئة بما يستدعي إعادة دراستها في فترة زمنية جديدة</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نظرية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عدم كفاية تفسير النظريات الحالية للظاهرة أو الحاجة إلى اختبار نظرية في سياق جديد</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2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فجوة نتائجية</a:t>
            </a:r>
            <a:r>
              <a:rPr kumimoji="0" lang="en-US" altLang="en-US" sz="2200" b="0" i="0" u="none" strike="noStrike" cap="none" normalizeH="0" baseline="0" dirty="0" smtClean="0">
                <a:ln>
                  <a:noFill/>
                </a:ln>
                <a:solidFill>
                  <a:schemeClr val="tx1"/>
                </a:solidFill>
                <a:effectLst/>
                <a:latin typeface="Arial" panose="020B0604020202020204" pitchFamily="34" charset="0"/>
              </a:rPr>
              <a:t/>
            </a:r>
            <a:br>
              <a:rPr kumimoji="0" lang="en-US" altLang="en-US" sz="2200" b="0" i="0" u="none" strike="noStrike" cap="none" normalizeH="0" baseline="0" dirty="0" smtClean="0">
                <a:ln>
                  <a:noFill/>
                </a:ln>
                <a:solidFill>
                  <a:schemeClr val="tx1"/>
                </a:solidFill>
                <a:effectLst/>
                <a:latin typeface="Arial" panose="020B0604020202020204" pitchFamily="34" charset="0"/>
              </a:rPr>
            </a:br>
            <a:r>
              <a:rPr kumimoji="0" lang="ar-SA" altLang="en-US" sz="2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وجود نتائج متناقضة أو غير متسقة بين الدراسات السابقة</a:t>
            </a:r>
            <a:r>
              <a:rPr kumimoji="0" lang="en-US" altLang="en-US" sz="2200" b="0" i="0" u="none" strike="noStrike" cap="none" normalizeH="0" baseline="0" dirty="0" smtClean="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001169808"/>
      </p:ext>
    </p:extLst>
  </p:cSld>
  <p:clrMapOvr>
    <a:masterClrMapping/>
  </p:clrMapOvr>
  <mc:AlternateContent xmlns:mc="http://schemas.openxmlformats.org/markup-compatibility/2006" xmlns:p14="http://schemas.microsoft.com/office/powerpoint/2010/main">
    <mc:Choice Requires="p14">
      <p:transition spd="slow" p14:dur="2000" advTm="63500"/>
    </mc:Choice>
    <mc:Fallback xmlns="">
      <p:transition spd="slow" advTm="635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r" rtl="1"/>
            <a:r>
              <a:rPr lang="ar-EG" sz="4000" b="1" dirty="0"/>
              <a:t>كيف أكتشف الفجوة من الدراسات السابقة؟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858982" y="1214608"/>
            <a:ext cx="10494818" cy="5877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400" dirty="0" smtClean="0"/>
              <a:t>نضعها </a:t>
            </a:r>
            <a:r>
              <a:rPr lang="ar-EG" sz="2400" dirty="0"/>
              <a:t>كخطوات:</a:t>
            </a:r>
          </a:p>
          <a:p>
            <a:pPr marL="0" indent="0" algn="ctr" rtl="1">
              <a:buNone/>
            </a:pPr>
            <a:r>
              <a:rPr lang="ar-EG" sz="2400" b="1" dirty="0"/>
              <a:t>1. تحديد موضوع البحث</a:t>
            </a:r>
            <a:r>
              <a:rPr lang="ar-EG" sz="2400" dirty="0"/>
              <a:t/>
            </a:r>
            <a:br>
              <a:rPr lang="ar-EG" sz="2400" dirty="0"/>
            </a:br>
            <a:r>
              <a:rPr lang="ar-EG" sz="2400" dirty="0"/>
              <a:t>↓</a:t>
            </a:r>
            <a:br>
              <a:rPr lang="ar-EG" sz="2400" dirty="0"/>
            </a:br>
            <a:r>
              <a:rPr lang="ar-EG" sz="2400" b="1" dirty="0"/>
              <a:t>2. جمع الدراسات المرتبطة بالموضوع</a:t>
            </a:r>
            <a:r>
              <a:rPr lang="ar-EG" sz="2400" dirty="0"/>
              <a:t/>
            </a:r>
            <a:br>
              <a:rPr lang="ar-EG" sz="2400" dirty="0"/>
            </a:br>
            <a:r>
              <a:rPr lang="ar-EG" sz="2400" dirty="0"/>
              <a:t>↓</a:t>
            </a:r>
            <a:br>
              <a:rPr lang="ar-EG" sz="2400" dirty="0"/>
            </a:br>
            <a:r>
              <a:rPr lang="ar-EG" sz="2400" b="1" dirty="0"/>
              <a:t>3. قراءة الدراسات قراءة نقدية</a:t>
            </a:r>
            <a:r>
              <a:rPr lang="ar-EG" sz="2400" dirty="0"/>
              <a:t/>
            </a:r>
            <a:br>
              <a:rPr lang="ar-EG" sz="2400" dirty="0"/>
            </a:br>
            <a:r>
              <a:rPr lang="ar-EG" sz="2400" dirty="0"/>
              <a:t>↓</a:t>
            </a:r>
            <a:br>
              <a:rPr lang="ar-EG" sz="2400" dirty="0"/>
            </a:br>
            <a:r>
              <a:rPr lang="ar-EG" sz="2400" b="1" dirty="0"/>
              <a:t>4. مقارنة الأهداف والمتغيرات والمناهج والنتائج</a:t>
            </a:r>
            <a:r>
              <a:rPr lang="ar-EG" sz="2400" dirty="0"/>
              <a:t/>
            </a:r>
            <a:br>
              <a:rPr lang="ar-EG" sz="2400" dirty="0"/>
            </a:br>
            <a:r>
              <a:rPr lang="ar-EG" sz="2400" dirty="0"/>
              <a:t>↓</a:t>
            </a:r>
            <a:br>
              <a:rPr lang="ar-EG" sz="2400" dirty="0"/>
            </a:br>
            <a:r>
              <a:rPr lang="ar-EG" sz="2400" b="1" dirty="0"/>
              <a:t>5. تحديد ما تمت دراسته وما لم تتم دراسته</a:t>
            </a:r>
            <a:r>
              <a:rPr lang="ar-EG" sz="2400" dirty="0"/>
              <a:t/>
            </a:r>
            <a:br>
              <a:rPr lang="ar-EG" sz="2400" dirty="0"/>
            </a:br>
            <a:r>
              <a:rPr lang="ar-EG" sz="2400" dirty="0"/>
              <a:t>↓</a:t>
            </a:r>
            <a:br>
              <a:rPr lang="ar-EG" sz="2400" dirty="0"/>
            </a:br>
            <a:r>
              <a:rPr lang="ar-EG" sz="2400" b="1" dirty="0"/>
              <a:t>6. البحث عن أوجه القصور أو الاختلاف أو التناقض</a:t>
            </a:r>
            <a:r>
              <a:rPr lang="ar-EG" sz="2400" dirty="0"/>
              <a:t/>
            </a:r>
            <a:br>
              <a:rPr lang="ar-EG" sz="2400" dirty="0"/>
            </a:br>
            <a:r>
              <a:rPr lang="ar-EG" sz="2400" dirty="0"/>
              <a:t>↓</a:t>
            </a:r>
            <a:br>
              <a:rPr lang="ar-EG" sz="2400" dirty="0"/>
            </a:br>
            <a:r>
              <a:rPr lang="ar-EG" sz="2400" b="1" dirty="0"/>
              <a:t>7. تحديد الفجوة البحثية</a:t>
            </a:r>
            <a:r>
              <a:rPr lang="ar-EG" sz="2400" dirty="0"/>
              <a:t/>
            </a:r>
            <a:br>
              <a:rPr lang="ar-EG" sz="2400" dirty="0"/>
            </a:br>
            <a:r>
              <a:rPr lang="ar-EG" sz="2400" dirty="0"/>
              <a:t>↓</a:t>
            </a:r>
            <a:br>
              <a:rPr lang="ar-EG" sz="2400" dirty="0"/>
            </a:br>
            <a:r>
              <a:rPr lang="ar-EG" sz="2400" b="1" dirty="0"/>
              <a:t>8. ربط الفجوة بالمشكلة البحثية</a:t>
            </a:r>
            <a:endParaRPr lang="ar-EG" sz="2400" dirty="0"/>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1772868"/>
      </p:ext>
    </p:extLst>
  </p:cSld>
  <p:clrMapOvr>
    <a:masterClrMapping/>
  </p:clrMapOvr>
  <mc:AlternateContent xmlns:mc="http://schemas.openxmlformats.org/markup-compatibility/2006" xmlns:p14="http://schemas.microsoft.com/office/powerpoint/2010/main">
    <mc:Choice Requires="p14">
      <p:transition spd="slow" p14:dur="2000" advTm="41648"/>
    </mc:Choice>
    <mc:Fallback xmlns="">
      <p:transition spd="slow" advTm="4164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a:r>
              <a:rPr lang="ar-EG" sz="4000" b="1" dirty="0"/>
              <a:t>كيف أبحث عن الفجوة داخل الدراسة السابقة؟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858982" y="1468523"/>
            <a:ext cx="10494818" cy="536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400" dirty="0"/>
              <a:t>عند قراءة أي دراسة، لا يكتفي </a:t>
            </a:r>
            <a:r>
              <a:rPr lang="ar-EG" sz="2400" dirty="0" smtClean="0"/>
              <a:t>الباحث </a:t>
            </a:r>
            <a:r>
              <a:rPr lang="ar-EG" sz="2400" dirty="0"/>
              <a:t>بقراءة الملخص والنتائج، وإنما يسأل:</a:t>
            </a:r>
          </a:p>
          <a:p>
            <a:pPr algn="r" rtl="1"/>
            <a:r>
              <a:rPr lang="ar-EG" sz="2400" dirty="0"/>
              <a:t>ماذا درست الدراسة؟ </a:t>
            </a:r>
          </a:p>
          <a:p>
            <a:pPr algn="r" rtl="1"/>
            <a:r>
              <a:rPr lang="ar-EG" sz="2400" dirty="0"/>
              <a:t>لماذا أجريت الدراسة؟ </a:t>
            </a:r>
          </a:p>
          <a:p>
            <a:pPr algn="r" rtl="1"/>
            <a:r>
              <a:rPr lang="ar-EG" sz="2400" dirty="0"/>
              <a:t>ما المتغيرات التي تناولتها؟ </a:t>
            </a:r>
          </a:p>
          <a:p>
            <a:pPr algn="r" rtl="1"/>
            <a:r>
              <a:rPr lang="ar-EG" sz="2400" dirty="0"/>
              <a:t>ما المنهج المستخدم؟ </a:t>
            </a:r>
          </a:p>
          <a:p>
            <a:pPr algn="r" rtl="1"/>
            <a:r>
              <a:rPr lang="ar-EG" sz="2400" dirty="0"/>
              <a:t>ما مجتمع الدراسة؟ </a:t>
            </a:r>
          </a:p>
          <a:p>
            <a:pPr algn="r" rtl="1"/>
            <a:r>
              <a:rPr lang="ar-EG" sz="2400" dirty="0"/>
              <a:t>ما النتائج التي توصلت إليها؟ </a:t>
            </a:r>
          </a:p>
          <a:p>
            <a:pPr algn="r" rtl="1"/>
            <a:r>
              <a:rPr lang="ar-EG" sz="2400" dirty="0"/>
              <a:t>هل توجد نتائج مختلفة عن دراسات أخرى؟ </a:t>
            </a:r>
          </a:p>
          <a:p>
            <a:pPr algn="r" rtl="1"/>
            <a:r>
              <a:rPr lang="ar-EG" sz="2400" dirty="0"/>
              <a:t>ما الجوانب التي لم تتناولها الدراسة؟ </a:t>
            </a:r>
          </a:p>
          <a:p>
            <a:pPr algn="r" rtl="1"/>
            <a:r>
              <a:rPr lang="ar-EG" sz="2400" dirty="0"/>
              <a:t>ماذا أوصى الباحث بدراسته مستقبلًا؟ </a:t>
            </a:r>
          </a:p>
          <a:p>
            <a:pPr algn="r" rtl="1"/>
            <a:r>
              <a:rPr lang="ar-EG" sz="2400" dirty="0"/>
              <a:t>هل يمكن تطبيق الدراسة في سياق مختلف؟</a:t>
            </a:r>
          </a:p>
          <a:p>
            <a:pPr marL="457200" marR="0" lvl="0" indent="-457200" algn="r" defTabSz="914400" rtl="1" eaLnBrk="0" fontAlgn="base" latinLnBrk="0" hangingPunct="0">
              <a:lnSpc>
                <a:spcPct val="100000"/>
              </a:lnSpc>
              <a:spcBef>
                <a:spcPct val="0"/>
              </a:spcBef>
              <a:spcAft>
                <a:spcPct val="0"/>
              </a:spcAft>
              <a:buClrTx/>
              <a:buSzTx/>
              <a:buFont typeface="+mj-lt"/>
              <a:buAutoNum type="arabicPeriod"/>
              <a:tabLst/>
            </a:pPr>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59412828"/>
      </p:ext>
    </p:extLst>
  </p:cSld>
  <p:clrMapOvr>
    <a:masterClrMapping/>
  </p:clrMapOvr>
  <mc:AlternateContent xmlns:mc="http://schemas.openxmlformats.org/markup-compatibility/2006" xmlns:p14="http://schemas.microsoft.com/office/powerpoint/2010/main">
    <mc:Choice Requires="p14">
      <p:transition spd="slow" p14:dur="2000" advTm="76503"/>
    </mc:Choice>
    <mc:Fallback xmlns="">
      <p:transition spd="slow" advTm="7650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a:r>
              <a:rPr lang="ar-EG" sz="4000" b="1" dirty="0"/>
              <a:t>مثال تطبيقي على اكتشاف الفجوة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858982" y="1946090"/>
            <a:ext cx="10494818" cy="4414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400" dirty="0" smtClean="0"/>
              <a:t>الموضوع </a:t>
            </a:r>
            <a:r>
              <a:rPr lang="ar-EG" sz="2400" dirty="0"/>
              <a:t>: استخدام الذكاء الاصطناعي في إدارة المشروعات الصغيرة</a:t>
            </a:r>
            <a:r>
              <a:rPr lang="ar-EG" sz="2400" dirty="0" smtClean="0"/>
              <a:t>.</a:t>
            </a:r>
          </a:p>
          <a:p>
            <a:pPr marL="0" indent="0" algn="r" rtl="1">
              <a:buNone/>
            </a:pPr>
            <a:r>
              <a:rPr lang="ar-EG" sz="2400" b="1" dirty="0"/>
              <a:t>بعد مراجعة الدراسات السابقة قد يكتشف الباحث أن:</a:t>
            </a:r>
            <a:endParaRPr lang="ar-EG" sz="2400" dirty="0"/>
          </a:p>
          <a:p>
            <a:pPr algn="r" rtl="1"/>
            <a:r>
              <a:rPr lang="ar-EG" sz="2400" dirty="0"/>
              <a:t>بعض الدراسات تناولت أثر الذكاء الاصطناعي على الأداء. </a:t>
            </a:r>
          </a:p>
          <a:p>
            <a:pPr algn="r" rtl="1"/>
            <a:r>
              <a:rPr lang="ar-EG" sz="2400" dirty="0"/>
              <a:t>دراسات أخرى تناولت استخدامه في اتخاذ القرار. </a:t>
            </a:r>
          </a:p>
          <a:p>
            <a:pPr algn="r" rtl="1"/>
            <a:r>
              <a:rPr lang="ar-EG" sz="2400" dirty="0"/>
              <a:t>معظم الدراسات أجريت في شركات كبيرة. </a:t>
            </a:r>
          </a:p>
          <a:p>
            <a:pPr algn="r" rtl="1"/>
            <a:r>
              <a:rPr lang="ar-EG" sz="2400" dirty="0"/>
              <a:t>عدد محدود من الدراسات تناول المشروعات الصغيرة. </a:t>
            </a:r>
          </a:p>
          <a:p>
            <a:pPr algn="r" rtl="1"/>
            <a:r>
              <a:rPr lang="ar-EG" sz="2400" dirty="0"/>
              <a:t>توجد اختلافات في نتائج الدراسات حول أثر الذكاء الاصطناعي على الأداء. </a:t>
            </a:r>
          </a:p>
          <a:p>
            <a:pPr marL="0" indent="0" algn="r" rtl="1">
              <a:buNone/>
            </a:pPr>
            <a:r>
              <a:rPr lang="ar-EG" altLang="en-US" sz="2400" dirty="0">
                <a:latin typeface="Arial" panose="020B0604020202020204" pitchFamily="34" charset="0"/>
              </a:rPr>
              <a:t>محدودية الأدلة المتعلقة بأثر استخدام تطبيقات الذكاء الاصطناعي في تحسين أداء المشروعات الصغيرة، مع وجود اختلاف في نتائج الدراسات السابقة.</a:t>
            </a:r>
            <a:endParaRPr kumimoji="0" lang="ar-EG" altLang="en-US" sz="2400" b="0" i="0" u="none" strike="noStrike" cap="none" normalizeH="0" baseline="0" dirty="0">
              <a:ln>
                <a:noFill/>
              </a:ln>
              <a:solidFill>
                <a:schemeClr val="tx1"/>
              </a:solidFill>
              <a:effectLst/>
              <a:latin typeface="Arial" panose="020B0604020202020204" pitchFamily="34" charset="0"/>
            </a:endParaRPr>
          </a:p>
          <a:p>
            <a:pPr algn="r" rtl="1"/>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77771576"/>
      </p:ext>
    </p:extLst>
  </p:cSld>
  <p:clrMapOvr>
    <a:masterClrMapping/>
  </p:clrMapOvr>
  <mc:AlternateContent xmlns:mc="http://schemas.openxmlformats.org/markup-compatibility/2006" xmlns:p14="http://schemas.microsoft.com/office/powerpoint/2010/main">
    <mc:Choice Requires="p14">
      <p:transition spd="slow" p14:dur="2000" advTm="54268"/>
    </mc:Choice>
    <mc:Fallback xmlns="">
      <p:transition spd="slow" advTm="5426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33795" name="Rectangle 2"/>
          <p:cNvSpPr>
            <a:spLocks noGrp="1"/>
          </p:cNvSpPr>
          <p:nvPr>
            <p:ph type="title" idx="4294967295"/>
          </p:nvPr>
        </p:nvSpPr>
        <p:spPr>
          <a:xfrm>
            <a:off x="2438400" y="304800"/>
            <a:ext cx="8229600" cy="1143000"/>
          </a:xfrm>
        </p:spPr>
        <p:txBody>
          <a:bodyPr/>
          <a:lstStyle/>
          <a:p>
            <a:pPr algn="ctr" eaLnBrk="1" hangingPunct="1">
              <a:defRPr/>
            </a:pPr>
            <a:r>
              <a:rPr lang="ar-SA" sz="4000" b="1" dirty="0">
                <a:latin typeface="Times New Roman" pitchFamily="18" charset="0"/>
                <a:ea typeface="+mn-ea"/>
                <a:cs typeface="Simplified Arabic" pitchFamily="2" charset="-78"/>
              </a:rPr>
              <a:t>ثالثاً: معايير اختيار مشكلة البحث</a:t>
            </a:r>
            <a:endParaRPr lang="en-US" sz="4000" b="1" dirty="0">
              <a:latin typeface="Times New Roman" pitchFamily="18" charset="0"/>
              <a:ea typeface="+mn-ea"/>
              <a:cs typeface="Simplified Arabic" pitchFamily="2" charset="-78"/>
            </a:endParaRPr>
          </a:p>
        </p:txBody>
      </p:sp>
      <p:sp>
        <p:nvSpPr>
          <p:cNvPr id="49156" name="Rectangle 3"/>
          <p:cNvSpPr>
            <a:spLocks noGrp="1"/>
          </p:cNvSpPr>
          <p:nvPr>
            <p:ph type="body" idx="4294967295"/>
          </p:nvPr>
        </p:nvSpPr>
        <p:spPr/>
        <p:txBody>
          <a:bodyPr>
            <a:normAutofit/>
          </a:bodyPr>
          <a:lstStyle/>
          <a:p>
            <a:pPr algn="r" rtl="1">
              <a:buNone/>
            </a:pPr>
            <a:r>
              <a:rPr lang="ar-EG" b="1" dirty="0" smtClean="0"/>
              <a:t>لا </a:t>
            </a:r>
            <a:r>
              <a:rPr lang="ar-EG" b="1" dirty="0"/>
              <a:t>يكفي اكتشاف مشكلة بحثية محتملة، بل يجب على الباحث تقييم مدى ملاءمتها للدراسة العلمية قبل اعتمادها.</a:t>
            </a:r>
          </a:p>
          <a:p>
            <a:pPr marL="0" indent="0" algn="r" rtl="1">
              <a:buNone/>
            </a:pPr>
            <a:r>
              <a:rPr lang="ar-EG" b="1" dirty="0"/>
              <a:t>أولًا: المعايير المرتبطة بالباحث</a:t>
            </a:r>
          </a:p>
          <a:p>
            <a:pPr algn="r" rtl="1"/>
            <a:r>
              <a:rPr lang="ar-EG" dirty="0"/>
              <a:t>اهتمام الباحث بالمشكلة وارتباطها بتخصصه.</a:t>
            </a:r>
          </a:p>
          <a:p>
            <a:pPr algn="r" rtl="1"/>
            <a:r>
              <a:rPr lang="ar-EG" dirty="0"/>
              <a:t>امتلاك الباحث المعرفة والقدرات اللازمة لدراستها.</a:t>
            </a:r>
          </a:p>
          <a:p>
            <a:pPr algn="r" rtl="1"/>
            <a:r>
              <a:rPr lang="ar-EG" dirty="0"/>
              <a:t>توافر الوقت والموارد المالية والمادية المناسبة.</a:t>
            </a:r>
          </a:p>
          <a:p>
            <a:pPr algn="r" rtl="1"/>
            <a:r>
              <a:rPr lang="ar-EG" dirty="0"/>
              <a:t>إمكانية الوصول إلى المعلومات والبيانات المطلوبة.</a:t>
            </a:r>
          </a:p>
          <a:p>
            <a:pPr algn="r" rtl="1"/>
            <a:r>
              <a:rPr lang="ar-EG" dirty="0"/>
              <a:t>توافر الدعم والتعاون اللازمين لإجراء الدراسة.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2993144"/>
      </p:ext>
    </p:extLst>
  </p:cSld>
  <p:clrMapOvr>
    <a:masterClrMapping/>
  </p:clrMapOvr>
  <mc:AlternateContent xmlns:mc="http://schemas.openxmlformats.org/markup-compatibility/2006" xmlns:p14="http://schemas.microsoft.com/office/powerpoint/2010/main">
    <mc:Choice Requires="p14">
      <p:transition spd="slow" p14:dur="2000" advTm="43886"/>
    </mc:Choice>
    <mc:Fallback xmlns="">
      <p:transition spd="slow" advTm="4388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p:cNvSpPr>
          <p:nvPr>
            <p:ph type="title" idx="4294967295"/>
          </p:nvPr>
        </p:nvSpPr>
        <p:spPr/>
        <p:txBody>
          <a:bodyPr/>
          <a:lstStyle/>
          <a:p>
            <a:pPr algn="ctr" eaLnBrk="1" hangingPunct="1"/>
            <a:r>
              <a:rPr lang="ar-SA" b="1" dirty="0"/>
              <a:t>تابع – معايير اختيار المشكلة</a:t>
            </a:r>
            <a:endParaRPr lang="en-US" b="1" dirty="0">
              <a:cs typeface="Times New Roman" pitchFamily="18" charset="0"/>
            </a:endParaRPr>
          </a:p>
        </p:txBody>
      </p:sp>
      <p:sp>
        <p:nvSpPr>
          <p:cNvPr id="50180" name="Rectangle 3"/>
          <p:cNvSpPr>
            <a:spLocks noGrp="1"/>
          </p:cNvSpPr>
          <p:nvPr>
            <p:ph type="body" idx="4294967295"/>
          </p:nvPr>
        </p:nvSpPr>
        <p:spPr>
          <a:xfrm>
            <a:off x="415636" y="1371600"/>
            <a:ext cx="11388437" cy="5375564"/>
          </a:xfrm>
        </p:spPr>
        <p:txBody>
          <a:bodyPr>
            <a:normAutofit lnSpcReduction="10000"/>
          </a:bodyPr>
          <a:lstStyle/>
          <a:p>
            <a:pPr marL="0" indent="0" algn="r" rtl="1">
              <a:buNone/>
            </a:pPr>
            <a:r>
              <a:rPr lang="ar-EG" b="1" dirty="0"/>
              <a:t>ثانيًا: المعايير العلمية والعملية</a:t>
            </a:r>
          </a:p>
          <a:p>
            <a:pPr algn="r" rtl="1"/>
            <a:r>
              <a:rPr lang="ar-EG" dirty="0"/>
              <a:t>أن تمثل المشكلة قضية حقيقية تستحق الدراسة.</a:t>
            </a:r>
          </a:p>
          <a:p>
            <a:pPr algn="r" rtl="1"/>
            <a:r>
              <a:rPr lang="ar-EG" dirty="0"/>
              <a:t>أن تقدم الدراسة إضافة علمية أو معرفية واضحة.</a:t>
            </a:r>
          </a:p>
          <a:p>
            <a:pPr algn="r" rtl="1"/>
            <a:r>
              <a:rPr lang="ar-EG" dirty="0"/>
              <a:t>أن تكون للمشكلة أهمية أو فائدة تطبيقية عند الحاجة.</a:t>
            </a:r>
          </a:p>
          <a:p>
            <a:pPr algn="r" rtl="1"/>
            <a:r>
              <a:rPr lang="ar-EG" dirty="0"/>
              <a:t>إمكانية الاستفادة من نتائج الدراسة في سياقات مشابهة.</a:t>
            </a:r>
          </a:p>
          <a:p>
            <a:pPr algn="r" rtl="1"/>
            <a:r>
              <a:rPr lang="ar-EG" dirty="0"/>
              <a:t>إمكانية أن تفتح الدراسة المجال لأبحاث مستقبلية.</a:t>
            </a:r>
          </a:p>
          <a:p>
            <a:pPr algn="r" rtl="1"/>
            <a:r>
              <a:rPr lang="ar-EG" dirty="0"/>
              <a:t>أن تكون المشكلة قابلة للدراسة باستخدام منهج علمي مناسب.</a:t>
            </a:r>
          </a:p>
          <a:p>
            <a:pPr algn="r" rtl="1"/>
            <a:r>
              <a:rPr lang="ar-EG" dirty="0"/>
              <a:t>أن تقع ضمن مجال تخصص الباحث وإمكاناته العلمية</a:t>
            </a:r>
            <a:r>
              <a:rPr lang="ar-EG" dirty="0" smtClean="0"/>
              <a:t>.</a:t>
            </a:r>
          </a:p>
          <a:p>
            <a:pPr algn="r" rtl="1"/>
            <a:r>
              <a:rPr lang="ar-EG" dirty="0"/>
              <a:t>الالتزام بالاعتبارات والقواعد الأخلاقية للبحث العلمي</a:t>
            </a:r>
            <a:r>
              <a:rPr lang="ar-EG" dirty="0" smtClean="0"/>
              <a:t>.</a:t>
            </a:r>
          </a:p>
          <a:p>
            <a:pPr marL="0" indent="0" algn="r" rtl="1">
              <a:buNone/>
            </a:pPr>
            <a:r>
              <a:rPr lang="ar-EG" b="1" dirty="0"/>
              <a:t>قاعدة</a:t>
            </a:r>
            <a:r>
              <a:rPr lang="ar-EG" dirty="0"/>
              <a:t> </a:t>
            </a:r>
            <a:r>
              <a:rPr lang="ar-EG" b="1" dirty="0"/>
              <a:t>أساسية</a:t>
            </a:r>
            <a:r>
              <a:rPr lang="ar-EG" dirty="0"/>
              <a:t>:المشكلة البحثية الجيدة هي التي تجمع بين الأهمية العلمية أو العملية، وقابلية الدراسة، وإمكانية إنجازها في حدود الوقت والموارد المتاحة.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6812352"/>
      </p:ext>
    </p:extLst>
  </p:cSld>
  <p:clrMapOvr>
    <a:masterClrMapping/>
  </p:clrMapOvr>
  <mc:AlternateContent xmlns:mc="http://schemas.openxmlformats.org/markup-compatibility/2006" xmlns:p14="http://schemas.microsoft.com/office/powerpoint/2010/main">
    <mc:Choice Requires="p14">
      <p:transition spd="slow" p14:dur="2000" advTm="68331"/>
    </mc:Choice>
    <mc:Fallback xmlns="">
      <p:transition spd="slow" advTm="6833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51203" name="Rectangle 2"/>
          <p:cNvSpPr>
            <a:spLocks noGrp="1"/>
          </p:cNvSpPr>
          <p:nvPr>
            <p:ph type="title" idx="4294967295"/>
          </p:nvPr>
        </p:nvSpPr>
        <p:spPr/>
        <p:txBody>
          <a:bodyPr/>
          <a:lstStyle/>
          <a:p>
            <a:pPr algn="ctr" eaLnBrk="1" hangingPunct="1"/>
            <a:r>
              <a:rPr lang="ar-SA" b="1" dirty="0"/>
              <a:t>تابع – اختيار مشكلة البحث</a:t>
            </a:r>
            <a:endParaRPr lang="en-US" b="1" dirty="0">
              <a:cs typeface="Times New Roman" pitchFamily="18" charset="0"/>
            </a:endParaRPr>
          </a:p>
        </p:txBody>
      </p:sp>
      <p:sp>
        <p:nvSpPr>
          <p:cNvPr id="51204" name="Rectangle 3"/>
          <p:cNvSpPr>
            <a:spLocks noGrp="1"/>
          </p:cNvSpPr>
          <p:nvPr>
            <p:ph type="body" idx="4294967295"/>
          </p:nvPr>
        </p:nvSpPr>
        <p:spPr/>
        <p:txBody>
          <a:bodyPr/>
          <a:lstStyle/>
          <a:p>
            <a:pPr algn="just" rtl="1" eaLnBrk="1" hangingPunct="1"/>
            <a:r>
              <a:rPr lang="ar-SA" dirty="0"/>
              <a:t>بالإضافة إلى الخصائص </a:t>
            </a:r>
            <a:r>
              <a:rPr lang="ar-SA" dirty="0" err="1"/>
              <a:t>او</a:t>
            </a:r>
            <a:r>
              <a:rPr lang="ar-SA" dirty="0"/>
              <a:t> المعايير السابقة لاختيار مشكلة البحث ينبغي </a:t>
            </a:r>
            <a:r>
              <a:rPr lang="ar-SA" dirty="0" err="1"/>
              <a:t>ان</a:t>
            </a:r>
            <a:r>
              <a:rPr lang="ar-SA" dirty="0"/>
              <a:t> تكون مشكلة البحث أساسا قابلة للبحث حيث </a:t>
            </a:r>
            <a:r>
              <a:rPr lang="ar-SA" dirty="0" err="1"/>
              <a:t>ان</a:t>
            </a:r>
            <a:r>
              <a:rPr lang="ar-SA" dirty="0"/>
              <a:t> بعض المشاكل الأخلاقية والدينية والفلسفية غير قابلة للبحث أصلا.</a:t>
            </a:r>
          </a:p>
          <a:p>
            <a:pPr algn="just" rtl="1" eaLnBrk="1" hangingPunct="1"/>
            <a:r>
              <a:rPr lang="ar-SA" dirty="0" err="1"/>
              <a:t>ان</a:t>
            </a:r>
            <a:r>
              <a:rPr lang="ar-SA" dirty="0"/>
              <a:t> اختيار مشكلة البحث يعتبر من اصعب واهم خطوة تواجه الباحث خاصة بالنسبة ل</a:t>
            </a:r>
            <a:r>
              <a:rPr lang="ar-YE" dirty="0"/>
              <a:t>ل</a:t>
            </a:r>
            <a:r>
              <a:rPr lang="ar-SA" dirty="0"/>
              <a:t>طلاب ولذلك يفضل ان يتم اختيار مشكلة البحث في ضوء تخصص الطالب ومعرفته العلمية الجيدة في مجال مشكلة البحث الذي يختاره</a:t>
            </a:r>
            <a:r>
              <a:rPr lang="ar-SA" dirty="0" smtClean="0"/>
              <a:t>.</a:t>
            </a:r>
            <a:endParaRPr lang="ar-EG" dirty="0" smtClean="0"/>
          </a:p>
          <a:p>
            <a:pPr algn="just" rtl="1" eaLnBrk="1" hangingPunct="1"/>
            <a:endParaRPr lang="ar-EG" dirty="0">
              <a:cs typeface="Arial" pitchFamily="34" charset="0"/>
            </a:endParaRPr>
          </a:p>
          <a:p>
            <a:pPr algn="just" rtl="1"/>
            <a:r>
              <a:rPr lang="ar-EG" dirty="0"/>
              <a:t>بعد تحديد المشكلة البحثية </a:t>
            </a:r>
            <a:r>
              <a:rPr lang="ar-EG" dirty="0" smtClean="0"/>
              <a:t>وصياغتها ومعاييرها ، </a:t>
            </a:r>
            <a:r>
              <a:rPr lang="ar-EG" dirty="0"/>
              <a:t>ينبغي على الباحث التأكد من أمرين أساسيين: أولًا، أن المشكلة قابلة للدراسة والبحث، وثانيًا، أن المشكلة تتمتع بالجودة والأهمية العلمية التي تجعلها جديرة بالدراسة.</a:t>
            </a: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1317625"/>
      </p:ext>
    </p:extLst>
  </p:cSld>
  <p:clrMapOvr>
    <a:masterClrMapping/>
  </p:clrMapOvr>
  <mc:AlternateContent xmlns:mc="http://schemas.openxmlformats.org/markup-compatibility/2006" xmlns:p14="http://schemas.microsoft.com/office/powerpoint/2010/main">
    <mc:Choice Requires="p14">
      <p:transition spd="slow" p14:dur="2000" advTm="59279"/>
    </mc:Choice>
    <mc:Fallback xmlns="">
      <p:transition spd="slow" advTm="5927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51203" name="Rectangle 2"/>
          <p:cNvSpPr>
            <a:spLocks noGrp="1"/>
          </p:cNvSpPr>
          <p:nvPr>
            <p:ph type="title" idx="4294967295"/>
          </p:nvPr>
        </p:nvSpPr>
        <p:spPr/>
        <p:txBody>
          <a:bodyPr/>
          <a:lstStyle/>
          <a:p>
            <a:pPr lvl="0" algn="ctr" rtl="1" eaLnBrk="0" fontAlgn="base" hangingPunct="0">
              <a:lnSpc>
                <a:spcPct val="100000"/>
              </a:lnSpc>
              <a:spcAft>
                <a:spcPct val="0"/>
              </a:spcAft>
            </a:pPr>
            <a:r>
              <a:rPr lang="ar-EG" dirty="0" smtClean="0"/>
              <a:t>أولًا: </a:t>
            </a:r>
            <a:r>
              <a:rPr lang="ar-SA" altLang="en-US" b="1" dirty="0" smtClean="0">
                <a:latin typeface="Arial" panose="020B0604020202020204" pitchFamily="34" charset="0"/>
                <a:cs typeface="Arial" panose="020B0604020202020204" pitchFamily="34" charset="0"/>
              </a:rPr>
              <a:t>اختبار </a:t>
            </a:r>
            <a:r>
              <a:rPr lang="ar-SA" altLang="en-US" b="1" dirty="0">
                <a:latin typeface="Arial" panose="020B0604020202020204" pitchFamily="34" charset="0"/>
                <a:cs typeface="Arial" panose="020B0604020202020204" pitchFamily="34" charset="0"/>
              </a:rPr>
              <a:t>قابلية المشكلة للبحث</a:t>
            </a:r>
            <a:endParaRPr lang="en-US" altLang="en-US" b="1" dirty="0">
              <a:latin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 Placeholder 2"/>
          <p:cNvSpPr>
            <a:spLocks noGrp="1" noChangeArrowheads="1"/>
          </p:cNvSpPr>
          <p:nvPr>
            <p:ph type="body" idx="4294967295"/>
          </p:nvPr>
        </p:nvSpPr>
        <p:spPr bwMode="auto">
          <a:xfrm>
            <a:off x="1347535" y="2383646"/>
            <a:ext cx="10428829"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قبل اعتماد المشكلة البحثية، ينبغي على الباحث التأكد من إمكانية دراستها علميًا وعمليًا من خلال طرح الأسئلة الآتية</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المشكلة</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واضحة ومحددة</a:t>
            </a:r>
            <a:r>
              <a:rPr kumimoji="0" lang="en-US" altLang="en-US" sz="2100" b="0" i="0" u="none" strike="noStrike" cap="none" normalizeH="0" baseline="0" dirty="0" smtClean="0">
                <a:ln>
                  <a:noFill/>
                </a:ln>
                <a:solidFill>
                  <a:schemeClr val="tx1"/>
                </a:solidFill>
                <a:effectLst/>
                <a:latin typeface="Arial" panose="020B0604020202020204" pitchFamily="34" charset="0"/>
              </a:rPr>
              <a:t> </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وليست عامة أو واسعة بدرجة يصعب معها دراستها؟</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تقع المشكلة ضمن</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تخصص الباحث</a:t>
            </a:r>
            <a:r>
              <a:rPr kumimoji="0" lang="en-US" altLang="en-US" sz="2100" b="0" i="0" u="none" strike="noStrike" cap="none" normalizeH="0" baseline="0" dirty="0" smtClean="0">
                <a:ln>
                  <a:noFill/>
                </a:ln>
                <a:solidFill>
                  <a:schemeClr val="tx1"/>
                </a:solidFill>
                <a:effectLst/>
                <a:latin typeface="Arial" panose="020B0604020202020204" pitchFamily="34" charset="0"/>
              </a:rPr>
              <a:t> </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ومجال خبرته؟</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يمكن تحويل المشكلة إلى</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أسئلة بحثية قابلة للإجابة</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يمكن تحديد المتغيرات أو المفاهيم المرتبطة بالمشكلة؟</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تتوافر</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بيانات ومعلومات ومراجع علمية</a:t>
            </a:r>
            <a:r>
              <a:rPr kumimoji="0" lang="en-US" altLang="en-US" sz="2100" b="0" i="0" u="none" strike="noStrike" cap="none" normalizeH="0" baseline="0" dirty="0" smtClean="0">
                <a:ln>
                  <a:noFill/>
                </a:ln>
                <a:solidFill>
                  <a:schemeClr val="tx1"/>
                </a:solidFill>
                <a:effectLst/>
                <a:latin typeface="Arial" panose="020B0604020202020204" pitchFamily="34" charset="0"/>
              </a:rPr>
              <a:t> </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كافية لدراستها؟</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يمكن الوصول إلى مجتمع الدراسة أو مصادر البيانات؟</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يوجد</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منهج علمي مناسب</a:t>
            </a:r>
            <a:r>
              <a:rPr kumimoji="0" lang="en-US" altLang="en-US" sz="2100" b="0" i="0" u="none" strike="noStrike" cap="none" normalizeH="0" baseline="0" dirty="0" smtClean="0">
                <a:ln>
                  <a:noFill/>
                </a:ln>
                <a:solidFill>
                  <a:schemeClr val="tx1"/>
                </a:solidFill>
                <a:effectLst/>
                <a:latin typeface="Arial" panose="020B0604020202020204" pitchFamily="34" charset="0"/>
              </a:rPr>
              <a:t> </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لدراسة المشكلة؟</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يمكن إنجاز الدراسة في حدود</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الوقت والموارد المتاحة</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هل يمكن دراسة المشكلة مع الالتزام</a:t>
            </a:r>
            <a:r>
              <a:rPr kumimoji="0" lang="en-US"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بأخلاقيات البحث العلمي</a:t>
            </a: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1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اختبار بسيط</a:t>
            </a:r>
            <a:r>
              <a:rPr kumimoji="0" lang="en-US" altLang="en-US" sz="21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altLang="en-US" sz="2100" b="0" i="0" u="none" strike="noStrike" cap="none" normalizeH="0" baseline="0" dirty="0" smtClean="0">
                <a:ln>
                  <a:noFill/>
                </a:ln>
                <a:solidFill>
                  <a:schemeClr val="tx1"/>
                </a:solidFill>
                <a:effectLst/>
                <a:latin typeface="Arial" panose="020B0604020202020204" pitchFamily="34" charset="0"/>
              </a:rPr>
              <a:t/>
            </a:r>
            <a:br>
              <a:rPr kumimoji="0" lang="en-US" altLang="en-US" sz="2100" b="0" i="0" u="none" strike="noStrike" cap="none" normalizeH="0" baseline="0" dirty="0" smtClean="0">
                <a:ln>
                  <a:noFill/>
                </a:ln>
                <a:solidFill>
                  <a:schemeClr val="tx1"/>
                </a:solidFill>
                <a:effectLst/>
                <a:latin typeface="Arial" panose="020B0604020202020204" pitchFamily="34" charset="0"/>
              </a:rPr>
            </a:br>
            <a:r>
              <a:rPr kumimoji="0" lang="ar-SA" altLang="en-US" sz="21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إذا كانت الإجابة "لا" على عدد من هذه الأسئلة، فينبغي إعادة النظر في المشكلة أو تضييق نطاقها قبل اعتمادها</a:t>
            </a:r>
            <a:r>
              <a:rPr kumimoji="0" lang="en-US" altLang="en-US" sz="2100" b="0" i="0" u="none" strike="noStrike" cap="none" normalizeH="0" baseline="0" dirty="0" smtClean="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3243854322"/>
      </p:ext>
    </p:extLst>
  </p:cSld>
  <p:clrMapOvr>
    <a:masterClrMapping/>
  </p:clrMapOvr>
  <mc:AlternateContent xmlns:mc="http://schemas.openxmlformats.org/markup-compatibility/2006" xmlns:p14="http://schemas.microsoft.com/office/powerpoint/2010/main">
    <mc:Choice Requires="p14">
      <p:transition spd="slow" p14:dur="2000" advTm="74626"/>
    </mc:Choice>
    <mc:Fallback xmlns="">
      <p:transition spd="slow" advTm="7462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52227" name="Rectangle 2"/>
          <p:cNvSpPr>
            <a:spLocks noGrp="1"/>
          </p:cNvSpPr>
          <p:nvPr>
            <p:ph type="title" idx="4294967295"/>
          </p:nvPr>
        </p:nvSpPr>
        <p:spPr/>
        <p:txBody>
          <a:bodyPr/>
          <a:lstStyle/>
          <a:p>
            <a:pPr algn="ctr"/>
            <a:r>
              <a:rPr lang="ar-EG" sz="3200" b="1" dirty="0" smtClean="0"/>
              <a:t>ثانيًا</a:t>
            </a:r>
            <a:r>
              <a:rPr lang="ar-EG" sz="3200" dirty="0" smtClean="0"/>
              <a:t>: </a:t>
            </a:r>
            <a:r>
              <a:rPr lang="ar-EG" sz="3200" b="1" dirty="0" smtClean="0"/>
              <a:t>نم</a:t>
            </a:r>
            <a:r>
              <a:rPr lang="ar-SA" sz="3200" b="1" dirty="0" smtClean="0"/>
              <a:t>وذج </a:t>
            </a:r>
            <a:r>
              <a:rPr lang="ar-SA" sz="3200" b="1" dirty="0"/>
              <a:t>تقييم مشكلة </a:t>
            </a:r>
            <a:r>
              <a:rPr lang="ar-SA" sz="3200" b="1" dirty="0" smtClean="0"/>
              <a:t>البحث</a:t>
            </a:r>
            <a:r>
              <a:rPr lang="ar-SA" sz="3200" b="1" dirty="0"/>
              <a:t/>
            </a:r>
            <a:br>
              <a:rPr lang="ar-SA" sz="3200" b="1" dirty="0"/>
            </a:br>
            <a:r>
              <a:rPr lang="ar-SA" sz="3200" b="1" dirty="0"/>
              <a:t>(معايير تقييم جودة المشكلة)</a:t>
            </a:r>
            <a:endParaRPr lang="en-US" sz="3200" b="1" dirty="0">
              <a:cs typeface="Times New Roman" pitchFamily="18" charset="0"/>
            </a:endParaRPr>
          </a:p>
        </p:txBody>
      </p:sp>
      <p:sp>
        <p:nvSpPr>
          <p:cNvPr id="52228" name="Rectangle 3"/>
          <p:cNvSpPr>
            <a:spLocks noGrp="1"/>
          </p:cNvSpPr>
          <p:nvPr>
            <p:ph type="body" idx="4294967295"/>
          </p:nvPr>
        </p:nvSpPr>
        <p:spPr/>
        <p:txBody>
          <a:bodyPr>
            <a:normAutofit/>
          </a:bodyPr>
          <a:lstStyle/>
          <a:p>
            <a:pPr marL="533400" indent="-533400" algn="r" rtl="1">
              <a:buNone/>
            </a:pPr>
            <a:r>
              <a:rPr lang="ar-SA" dirty="0"/>
              <a:t>هناك عدد من المعايير التي يمكن </a:t>
            </a:r>
            <a:r>
              <a:rPr lang="ar-SA" dirty="0" err="1"/>
              <a:t>ان</a:t>
            </a:r>
            <a:r>
              <a:rPr lang="ar-SA" dirty="0"/>
              <a:t> تساعد الطالب في تحديد مدى جودة المشكلة التي يختارها ومن هذه المعايير:</a:t>
            </a:r>
          </a:p>
          <a:p>
            <a:pPr marL="533400" indent="-533400" algn="r" rtl="1">
              <a:buFont typeface="Wingdings" pitchFamily="2" charset="2"/>
              <a:buChar char="Ø"/>
            </a:pPr>
            <a:r>
              <a:rPr lang="ar-SA" dirty="0"/>
              <a:t>هل تعالج المشكلة موضوعا حديثا </a:t>
            </a:r>
            <a:r>
              <a:rPr lang="ar-SA" dirty="0" err="1"/>
              <a:t>ام</a:t>
            </a:r>
            <a:r>
              <a:rPr lang="ar-SA" dirty="0"/>
              <a:t> موضوعا مكررا ؟</a:t>
            </a:r>
          </a:p>
          <a:p>
            <a:pPr marL="533400" indent="-533400" algn="r" rtl="1">
              <a:buFont typeface="Wingdings" pitchFamily="2" charset="2"/>
              <a:buChar char="Ø"/>
            </a:pPr>
            <a:r>
              <a:rPr lang="ar-SA" dirty="0"/>
              <a:t>هل سيسهم هذا الموضوع في إضافة علمية معينة ؟</a:t>
            </a:r>
          </a:p>
          <a:p>
            <a:pPr marL="533400" indent="-533400" algn="r" rtl="1">
              <a:buFont typeface="Wingdings" pitchFamily="2" charset="2"/>
              <a:buChar char="Ø"/>
            </a:pPr>
            <a:r>
              <a:rPr lang="ar-SA" dirty="0"/>
              <a:t>هل تمت صياغة المشكلة بعبارات محددة وواضحة ؟</a:t>
            </a:r>
          </a:p>
          <a:p>
            <a:pPr marL="533400" indent="-533400" algn="r" rtl="1">
              <a:buFont typeface="Wingdings" pitchFamily="2" charset="2"/>
              <a:buChar char="Ø"/>
            </a:pPr>
            <a:r>
              <a:rPr lang="ar-SA" dirty="0"/>
              <a:t>ما هو المتغير </a:t>
            </a:r>
            <a:r>
              <a:rPr lang="ar-EG" dirty="0" smtClean="0"/>
              <a:t>أ</a:t>
            </a:r>
            <a:r>
              <a:rPr lang="ar-SA" dirty="0" smtClean="0"/>
              <a:t>و </a:t>
            </a:r>
            <a:r>
              <a:rPr lang="ar-SA" dirty="0"/>
              <a:t>المتغيرات التابعة لمشكلة بحثك ؟</a:t>
            </a:r>
          </a:p>
          <a:p>
            <a:pPr marL="533400" indent="-533400" algn="r" rtl="1">
              <a:buFont typeface="Wingdings" pitchFamily="2" charset="2"/>
              <a:buChar char="Ø"/>
            </a:pPr>
            <a:r>
              <a:rPr lang="ar-SA" smtClean="0"/>
              <a:t>ما </a:t>
            </a:r>
            <a:r>
              <a:rPr lang="ar-SA" dirty="0"/>
              <a:t>هو نوع وطبيعة العلاقة المتوقعة بين متغيرات مشكلة بحثك ؟</a:t>
            </a: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4106"/>
            <a:ext cx="2305141" cy="1076343"/>
          </a:xfrm>
          <a:prstGeom prst="rect">
            <a:avLst/>
          </a:prstGeom>
        </p:spPr>
      </p:pic>
    </p:spTree>
    <p:extLst>
      <p:ext uri="{BB962C8B-B14F-4D97-AF65-F5344CB8AC3E}">
        <p14:creationId xmlns:p14="http://schemas.microsoft.com/office/powerpoint/2010/main" val="3825665539"/>
      </p:ext>
    </p:extLst>
  </p:cSld>
  <p:clrMapOvr>
    <a:masterClrMapping/>
  </p:clrMapOvr>
  <mc:AlternateContent xmlns:mc="http://schemas.openxmlformats.org/markup-compatibility/2006" xmlns:p14="http://schemas.microsoft.com/office/powerpoint/2010/main">
    <mc:Choice Requires="p14">
      <p:transition spd="slow" p14:dur="2000" advTm="49418"/>
    </mc:Choice>
    <mc:Fallback xmlns="">
      <p:transition spd="slow" advTm="4941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53251" name="Rectangle 2"/>
          <p:cNvSpPr>
            <a:spLocks noGrp="1"/>
          </p:cNvSpPr>
          <p:nvPr>
            <p:ph type="title" idx="4294967295"/>
          </p:nvPr>
        </p:nvSpPr>
        <p:spPr/>
        <p:txBody>
          <a:bodyPr/>
          <a:lstStyle/>
          <a:p>
            <a:pPr algn="ctr" eaLnBrk="1" hangingPunct="1"/>
            <a:r>
              <a:rPr lang="ar-SA" b="1" dirty="0"/>
              <a:t>تابع – معايير تقييم المشكلة</a:t>
            </a:r>
            <a:endParaRPr lang="en-US" b="1" dirty="0">
              <a:cs typeface="Times New Roman" pitchFamily="18" charset="0"/>
            </a:endParaRPr>
          </a:p>
        </p:txBody>
      </p:sp>
      <p:sp>
        <p:nvSpPr>
          <p:cNvPr id="53252" name="Rectangle 3"/>
          <p:cNvSpPr>
            <a:spLocks noGrp="1"/>
          </p:cNvSpPr>
          <p:nvPr>
            <p:ph type="body" idx="4294967295"/>
          </p:nvPr>
        </p:nvSpPr>
        <p:spPr/>
        <p:txBody>
          <a:bodyPr/>
          <a:lstStyle/>
          <a:p>
            <a:pPr algn="r" rtl="1" eaLnBrk="1" hangingPunct="1">
              <a:buFont typeface="Wingdings" pitchFamily="2" charset="2"/>
              <a:buChar char="Ø"/>
            </a:pPr>
            <a:r>
              <a:rPr lang="ar-SA" dirty="0"/>
              <a:t> ما هي حدود مشكلة بحثك ؟</a:t>
            </a:r>
          </a:p>
          <a:p>
            <a:pPr algn="r" rtl="1" eaLnBrk="1" hangingPunct="1">
              <a:buFont typeface="Wingdings" pitchFamily="2" charset="2"/>
              <a:buChar char="Ø"/>
            </a:pPr>
            <a:r>
              <a:rPr lang="ar-SA" dirty="0"/>
              <a:t> هل المشكلة صالحة للدراسة والبحث ؟</a:t>
            </a:r>
          </a:p>
          <a:p>
            <a:pPr algn="r" rtl="1" eaLnBrk="1" hangingPunct="1">
              <a:buFont typeface="Wingdings" pitchFamily="2" charset="2"/>
              <a:buChar char="Ø"/>
            </a:pPr>
            <a:r>
              <a:rPr lang="ar-SA" dirty="0"/>
              <a:t> هل تتوفر لديك المراجع الأساسية حول مشكلة بحثك ؟</a:t>
            </a:r>
          </a:p>
          <a:p>
            <a:pPr algn="r" rtl="1" eaLnBrk="1" hangingPunct="1">
              <a:buFont typeface="Wingdings" pitchFamily="2" charset="2"/>
              <a:buChar char="Ø"/>
            </a:pPr>
            <a:r>
              <a:rPr lang="ar-SA" dirty="0"/>
              <a:t> هل تتوفر بيانات المتغيرات المدروسة في مشكلة بحثك ؟</a:t>
            </a:r>
          </a:p>
          <a:p>
            <a:pPr algn="r" rtl="1" eaLnBrk="1" hangingPunct="1">
              <a:buFont typeface="Wingdings" pitchFamily="2" charset="2"/>
              <a:buChar char="Ø"/>
            </a:pPr>
            <a:r>
              <a:rPr lang="ar-SA" dirty="0"/>
              <a:t> هل لديك فهم كافي والقدرات والمهارات العلمية اللازمة لدراسة مشكلة بحثك ؟</a:t>
            </a:r>
          </a:p>
          <a:p>
            <a:pPr algn="r" rtl="1" eaLnBrk="1" hangingPunct="1">
              <a:buFont typeface="Wingdings" pitchFamily="2" charset="2"/>
              <a:buChar char="Ø"/>
            </a:pPr>
            <a:r>
              <a:rPr lang="ar-SA" dirty="0"/>
              <a:t> هل تتوقع إنجاز</a:t>
            </a:r>
            <a:r>
              <a:rPr lang="ar-YE" dirty="0"/>
              <a:t> حل</a:t>
            </a:r>
            <a:r>
              <a:rPr lang="ar-SA" dirty="0"/>
              <a:t> </a:t>
            </a:r>
            <a:r>
              <a:rPr lang="ar-YE" dirty="0"/>
              <a:t>ل</a:t>
            </a:r>
            <a:r>
              <a:rPr lang="ar-SA" dirty="0"/>
              <a:t>هذه المشكلة في وقت مناسب ؟</a:t>
            </a:r>
          </a:p>
          <a:p>
            <a:pPr algn="r" rtl="1" eaLnBrk="1" hangingPunct="1">
              <a:buFont typeface="Arial" pitchFamily="34" charset="0"/>
              <a:buNone/>
            </a:pPr>
            <a:endParaRPr lang="en-US" dirty="0">
              <a:cs typeface="Arial"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9383250"/>
      </p:ext>
    </p:extLst>
  </p:cSld>
  <p:clrMapOvr>
    <a:masterClrMapping/>
  </p:clrMapOvr>
  <mc:AlternateContent xmlns:mc="http://schemas.openxmlformats.org/markup-compatibility/2006" xmlns:p14="http://schemas.microsoft.com/office/powerpoint/2010/main">
    <mc:Choice Requires="p14">
      <p:transition spd="slow" p14:dur="2000" advTm="31891"/>
    </mc:Choice>
    <mc:Fallback xmlns="">
      <p:transition spd="slow" advTm="3189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p:cNvSpPr>
          <p:nvPr>
            <p:ph type="title" idx="4294967295"/>
          </p:nvPr>
        </p:nvSpPr>
        <p:spPr>
          <a:xfrm>
            <a:off x="1981200" y="228600"/>
            <a:ext cx="8229600" cy="1143000"/>
          </a:xfrm>
        </p:spPr>
        <p:txBody>
          <a:bodyPr/>
          <a:lstStyle/>
          <a:p>
            <a:pPr algn="ctr" eaLnBrk="1" hangingPunct="1"/>
            <a:r>
              <a:rPr lang="ar-SA" sz="4000" b="1" dirty="0">
                <a:cs typeface="Simplified Arabic" pitchFamily="18" charset="-78"/>
              </a:rPr>
              <a:t>3- صياغة المشكلة</a:t>
            </a:r>
            <a:endParaRPr lang="en-US" sz="4000" b="1" dirty="0">
              <a:cs typeface="Simplified Arabic" pitchFamily="18" charset="-78"/>
            </a:endParaRPr>
          </a:p>
        </p:txBody>
      </p:sp>
      <p:sp>
        <p:nvSpPr>
          <p:cNvPr id="39940" name="Rectangle 3"/>
          <p:cNvSpPr>
            <a:spLocks noGrp="1"/>
          </p:cNvSpPr>
          <p:nvPr>
            <p:ph type="body" idx="4294967295"/>
          </p:nvPr>
        </p:nvSpPr>
        <p:spPr>
          <a:xfrm>
            <a:off x="1981200" y="1520674"/>
            <a:ext cx="8229600" cy="5059363"/>
          </a:xfrm>
        </p:spPr>
        <p:txBody>
          <a:bodyPr>
            <a:normAutofit/>
          </a:bodyPr>
          <a:lstStyle/>
          <a:p>
            <a:pPr algn="r" rtl="1" eaLnBrk="1" hangingPunct="1">
              <a:lnSpc>
                <a:spcPct val="90000"/>
              </a:lnSpc>
            </a:pPr>
            <a:r>
              <a:rPr lang="ar-SA" dirty="0"/>
              <a:t>الصياغة الجيدة للمشكلة تبين بصفة عامة المتغيرات التي تثير اهتمام الباحث والعلاقة المحددة بين هذه المتغيرات التي ستقوم ببحثها.</a:t>
            </a:r>
          </a:p>
          <a:p>
            <a:pPr algn="r" rtl="1" eaLnBrk="1" hangingPunct="1"/>
            <a:endParaRPr lang="ar-SA" b="1" dirty="0"/>
          </a:p>
          <a:p>
            <a:pPr algn="r" rtl="1" eaLnBrk="1" hangingPunct="1"/>
            <a:r>
              <a:rPr lang="ar-SA" b="1" dirty="0"/>
              <a:t>بشكل عام هناك طريقتين لصياغة المشكلة</a:t>
            </a:r>
            <a:r>
              <a:rPr lang="ar-SA" dirty="0"/>
              <a:t>:</a:t>
            </a:r>
          </a:p>
          <a:p>
            <a:pPr algn="r" rtl="1" eaLnBrk="1" hangingPunct="1">
              <a:buFont typeface="Arial" pitchFamily="34" charset="0"/>
              <a:buNone/>
            </a:pPr>
            <a:endParaRPr lang="ar-SA" dirty="0"/>
          </a:p>
          <a:p>
            <a:pPr algn="r" rtl="1" eaLnBrk="1" hangingPunct="1">
              <a:buFont typeface="Arial" pitchFamily="34" charset="0"/>
              <a:buNone/>
            </a:pPr>
            <a:r>
              <a:rPr lang="ar-SA" b="1" dirty="0"/>
              <a:t>الطريقة الأولى: الصياغة اللفظية أو </a:t>
            </a:r>
            <a:r>
              <a:rPr lang="ar-SA" b="1" dirty="0" smtClean="0"/>
              <a:t>التق</a:t>
            </a:r>
            <a:r>
              <a:rPr lang="ar-EG" b="1" dirty="0"/>
              <a:t>ر</a:t>
            </a:r>
            <a:r>
              <a:rPr lang="ar-SA" b="1" dirty="0" smtClean="0"/>
              <a:t>يرية </a:t>
            </a:r>
            <a:r>
              <a:rPr lang="ar-SA" b="1" dirty="0"/>
              <a:t>ومن أمثلتها: </a:t>
            </a:r>
          </a:p>
          <a:p>
            <a:pPr algn="r" rtl="1">
              <a:buFont typeface="Wingdings" pitchFamily="2" charset="2"/>
              <a:buChar char="v"/>
            </a:pPr>
            <a:r>
              <a:rPr lang="ar-SA" dirty="0"/>
              <a:t>  "أثر تطبيق إدارة الموارد البشرية الاستراتيجية على أداء المؤسسات الحكومية في المملكة العربية السعودية في ظل رؤية 2030."</a:t>
            </a:r>
          </a:p>
          <a:p>
            <a:pPr algn="r" rtl="1" eaLnBrk="1" hangingPunct="1">
              <a:buFont typeface="Wingdings" pitchFamily="2" charset="2"/>
              <a:buChar char="v"/>
            </a:pPr>
            <a:r>
              <a:rPr lang="ar-SA" dirty="0" smtClean="0"/>
              <a:t>  تتركز مشكلة الدراسة في محاولة التعرف على العوامل المؤثرة على ربحية البنوك التجارية الوطنية في النظام المصرفي الفلسطيني.</a:t>
            </a:r>
            <a:endParaRPr lang="en-US" dirty="0" smtClean="0">
              <a:cs typeface="Arial" pitchFamily="34" charset="0"/>
            </a:endParaRPr>
          </a:p>
          <a:p>
            <a:pPr algn="r" rtl="1" eaLnBrk="1" hangingPunct="1">
              <a:lnSpc>
                <a:spcPct val="90000"/>
              </a:lnSpc>
            </a:pPr>
            <a:endParaRPr lang="ar-SA" dirty="0"/>
          </a:p>
          <a:p>
            <a:pPr algn="r" rtl="1" eaLnBrk="1" hangingPunct="1">
              <a:lnSpc>
                <a:spcPct val="90000"/>
              </a:lnSpc>
              <a:buFont typeface="Arial" pitchFamily="34" charset="0"/>
              <a:buNone/>
            </a:pPr>
            <a:endParaRPr lang="en-US" dirty="0">
              <a:cs typeface="Arial"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085332487"/>
      </p:ext>
    </p:extLst>
  </p:cSld>
  <p:clrMapOvr>
    <a:masterClrMapping/>
  </p:clrMapOvr>
  <mc:AlternateContent xmlns:mc="http://schemas.openxmlformats.org/markup-compatibility/2006" xmlns:p14="http://schemas.microsoft.com/office/powerpoint/2010/main">
    <mc:Choice Requires="p14">
      <p:transition spd="slow" p14:dur="2000" advTm="51294"/>
    </mc:Choice>
    <mc:Fallback xmlns="">
      <p:transition spd="slow" advTm="5129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anim calcmode="lin" valueType="num">
                                      <p:cBhvr additive="base">
                                        <p:cTn id="7" dur="500" fill="hold"/>
                                        <p:tgtEl>
                                          <p:spTgt spid="3994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9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940">
                                            <p:txEl>
                                              <p:pRg st="2" end="2"/>
                                            </p:txEl>
                                          </p:spTgt>
                                        </p:tgtEl>
                                        <p:attrNameLst>
                                          <p:attrName>style.visibility</p:attrName>
                                        </p:attrNameLst>
                                      </p:cBhvr>
                                      <p:to>
                                        <p:strVal val="visible"/>
                                      </p:to>
                                    </p:set>
                                    <p:anim calcmode="lin" valueType="num">
                                      <p:cBhvr additive="base">
                                        <p:cTn id="13" dur="500" fill="hold"/>
                                        <p:tgtEl>
                                          <p:spTgt spid="3994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94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940">
                                            <p:txEl>
                                              <p:pRg st="4" end="4"/>
                                            </p:txEl>
                                          </p:spTgt>
                                        </p:tgtEl>
                                        <p:attrNameLst>
                                          <p:attrName>style.visibility</p:attrName>
                                        </p:attrNameLst>
                                      </p:cBhvr>
                                      <p:to>
                                        <p:strVal val="visible"/>
                                      </p:to>
                                    </p:set>
                                    <p:anim calcmode="lin" valueType="num">
                                      <p:cBhvr additive="base">
                                        <p:cTn id="19" dur="500" fill="hold"/>
                                        <p:tgtEl>
                                          <p:spTgt spid="3994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94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940">
                                            <p:txEl>
                                              <p:pRg st="5" end="5"/>
                                            </p:txEl>
                                          </p:spTgt>
                                        </p:tgtEl>
                                        <p:attrNameLst>
                                          <p:attrName>style.visibility</p:attrName>
                                        </p:attrNameLst>
                                      </p:cBhvr>
                                      <p:to>
                                        <p:strVal val="visible"/>
                                      </p:to>
                                    </p:set>
                                    <p:anim calcmode="lin" valueType="num">
                                      <p:cBhvr additive="base">
                                        <p:cTn id="25" dur="500" fill="hold"/>
                                        <p:tgtEl>
                                          <p:spTgt spid="3994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4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9940">
                                            <p:txEl>
                                              <p:pRg st="6" end="6"/>
                                            </p:txEl>
                                          </p:spTgt>
                                        </p:tgtEl>
                                        <p:attrNameLst>
                                          <p:attrName>style.visibility</p:attrName>
                                        </p:attrNameLst>
                                      </p:cBhvr>
                                      <p:to>
                                        <p:strVal val="visible"/>
                                      </p:to>
                                    </p:set>
                                    <p:anim calcmode="lin" valueType="num">
                                      <p:cBhvr additive="base">
                                        <p:cTn id="31" dur="500" fill="hold"/>
                                        <p:tgtEl>
                                          <p:spTgt spid="39940">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94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endParaRPr lang="ar-SA" sz="1200" dirty="0">
              <a:solidFill>
                <a:schemeClr val="tx1">
                  <a:tint val="75000"/>
                </a:schemeClr>
              </a:solidFill>
            </a:endParaRPr>
          </a:p>
        </p:txBody>
      </p:sp>
      <p:sp>
        <p:nvSpPr>
          <p:cNvPr id="41988" name="Rectangle 3"/>
          <p:cNvSpPr>
            <a:spLocks noGrp="1"/>
          </p:cNvSpPr>
          <p:nvPr>
            <p:ph type="body" idx="4294967295"/>
          </p:nvPr>
        </p:nvSpPr>
        <p:spPr>
          <a:xfrm>
            <a:off x="2382982" y="1189037"/>
            <a:ext cx="8229600" cy="5668963"/>
          </a:xfrm>
        </p:spPr>
        <p:txBody>
          <a:bodyPr/>
          <a:lstStyle/>
          <a:p>
            <a:pPr algn="r" rtl="1">
              <a:buNone/>
            </a:pPr>
            <a:endParaRPr lang="ar-EG" b="1" dirty="0" smtClean="0"/>
          </a:p>
          <a:p>
            <a:pPr algn="r" rtl="1">
              <a:buNone/>
            </a:pPr>
            <a:r>
              <a:rPr lang="ar-SA" b="1" dirty="0" smtClean="0"/>
              <a:t>الطريقة </a:t>
            </a:r>
            <a:r>
              <a:rPr lang="ar-SA" b="1" dirty="0"/>
              <a:t>الثانية: الصياغة </a:t>
            </a:r>
            <a:r>
              <a:rPr lang="ar-SA" b="1" dirty="0" smtClean="0"/>
              <a:t>الاستفهامية</a:t>
            </a:r>
            <a:r>
              <a:rPr lang="ar-EG" b="1" dirty="0" smtClean="0"/>
              <a:t> ( </a:t>
            </a:r>
            <a:r>
              <a:rPr lang="ar-EG" dirty="0"/>
              <a:t>وهي الطريقة الأكثر </a:t>
            </a:r>
            <a:r>
              <a:rPr lang="ar-EG" dirty="0" smtClean="0"/>
              <a:t>شيوعًا)</a:t>
            </a:r>
            <a:endParaRPr lang="ar-SA" b="1" dirty="0"/>
          </a:p>
          <a:p>
            <a:pPr algn="r" rtl="1" eaLnBrk="1" hangingPunct="1">
              <a:buFont typeface="Arial" pitchFamily="34" charset="0"/>
              <a:buNone/>
            </a:pPr>
            <a:r>
              <a:rPr lang="ar-SA" dirty="0"/>
              <a:t>أي أن تصاغ مشكلة البحث على شكل سؤال أو عدة أسئلة، على سبيل المثال</a:t>
            </a:r>
            <a:r>
              <a:rPr lang="ar-SA" dirty="0" smtClean="0"/>
              <a:t>:</a:t>
            </a:r>
            <a:endParaRPr lang="ar-EG" dirty="0" smtClean="0"/>
          </a:p>
          <a:p>
            <a:pPr algn="r" rtl="1" eaLnBrk="1" hangingPunct="1">
              <a:buFont typeface="Arial" pitchFamily="34" charset="0"/>
              <a:buNone/>
            </a:pPr>
            <a:endParaRPr lang="ar-SA" dirty="0"/>
          </a:p>
          <a:p>
            <a:pPr algn="r" rtl="1" eaLnBrk="1" hangingPunct="1">
              <a:buFont typeface="Wingdings" pitchFamily="2" charset="2"/>
              <a:buChar char="v"/>
            </a:pPr>
            <a:r>
              <a:rPr lang="ar-SA" dirty="0"/>
              <a:t>  ما هو أثر النشاط التدريبي على إنتاجية العاملين في </a:t>
            </a:r>
            <a:r>
              <a:rPr lang="ar-YE" dirty="0"/>
              <a:t>المستشفيات الخاصة في اليمن</a:t>
            </a:r>
            <a:r>
              <a:rPr lang="ar-SA" dirty="0" smtClean="0"/>
              <a:t>؟</a:t>
            </a:r>
            <a:endParaRPr lang="ar-SA" dirty="0"/>
          </a:p>
          <a:p>
            <a:pPr algn="r" rtl="1" eaLnBrk="1" hangingPunct="1">
              <a:buFont typeface="Wingdings" pitchFamily="2" charset="2"/>
              <a:buChar char="v"/>
            </a:pPr>
            <a:r>
              <a:rPr lang="ar-SA" dirty="0"/>
              <a:t>  ما هي طبيعة العلاقة بين </a:t>
            </a:r>
            <a:r>
              <a:rPr lang="ar-YE" dirty="0"/>
              <a:t>التدخين والإصابة بمرض السرطان</a:t>
            </a:r>
            <a:r>
              <a:rPr lang="ar-SA" dirty="0" smtClean="0"/>
              <a:t>؟</a:t>
            </a:r>
            <a:endParaRPr lang="ar-EG" dirty="0" smtClean="0"/>
          </a:p>
          <a:p>
            <a:pPr algn="r" rtl="1">
              <a:buFont typeface="Wingdings" pitchFamily="2" charset="2"/>
              <a:buChar char="v"/>
            </a:pPr>
            <a:r>
              <a:rPr lang="ar-EG" dirty="0"/>
              <a:t>ما أثر التجارة الإلكترونية على سلوك المستهلك في الأسواق العربية</a:t>
            </a:r>
            <a:r>
              <a:rPr lang="ar-EG" dirty="0" smtClean="0"/>
              <a:t>؟</a:t>
            </a:r>
          </a:p>
          <a:p>
            <a:pPr marL="0" indent="0" algn="r" rtl="1">
              <a:buNone/>
            </a:pPr>
            <a:endParaRPr lang="en-US" dirty="0">
              <a:cs typeface="Arial"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181967598"/>
      </p:ext>
    </p:extLst>
  </p:cSld>
  <p:clrMapOvr>
    <a:masterClrMapping/>
  </p:clrMapOvr>
  <mc:AlternateContent xmlns:mc="http://schemas.openxmlformats.org/markup-compatibility/2006" xmlns:p14="http://schemas.microsoft.com/office/powerpoint/2010/main">
    <mc:Choice Requires="p14">
      <p:transition spd="slow" p14:dur="2000" advTm="35927"/>
    </mc:Choice>
    <mc:Fallback xmlns="">
      <p:transition spd="slow" advTm="359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8">
                                            <p:txEl>
                                              <p:pRg st="1" end="1"/>
                                            </p:txEl>
                                          </p:spTgt>
                                        </p:tgtEl>
                                        <p:attrNameLst>
                                          <p:attrName>style.visibility</p:attrName>
                                        </p:attrNameLst>
                                      </p:cBhvr>
                                      <p:to>
                                        <p:strVal val="visible"/>
                                      </p:to>
                                    </p:set>
                                    <p:anim calcmode="lin" valueType="num">
                                      <p:cBhvr additive="base">
                                        <p:cTn id="7" dur="500" fill="hold"/>
                                        <p:tgtEl>
                                          <p:spTgt spid="4198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98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988">
                                            <p:txEl>
                                              <p:pRg st="2" end="2"/>
                                            </p:txEl>
                                          </p:spTgt>
                                        </p:tgtEl>
                                        <p:attrNameLst>
                                          <p:attrName>style.visibility</p:attrName>
                                        </p:attrNameLst>
                                      </p:cBhvr>
                                      <p:to>
                                        <p:strVal val="visible"/>
                                      </p:to>
                                    </p:set>
                                    <p:anim calcmode="lin" valueType="num">
                                      <p:cBhvr additive="base">
                                        <p:cTn id="13" dur="500" fill="hold"/>
                                        <p:tgtEl>
                                          <p:spTgt spid="4198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98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1988">
                                            <p:txEl>
                                              <p:pRg st="4" end="4"/>
                                            </p:txEl>
                                          </p:spTgt>
                                        </p:tgtEl>
                                        <p:attrNameLst>
                                          <p:attrName>style.visibility</p:attrName>
                                        </p:attrNameLst>
                                      </p:cBhvr>
                                      <p:to>
                                        <p:strVal val="visible"/>
                                      </p:to>
                                    </p:set>
                                    <p:anim calcmode="lin" valueType="num">
                                      <p:cBhvr additive="base">
                                        <p:cTn id="19" dur="500" fill="hold"/>
                                        <p:tgtEl>
                                          <p:spTgt spid="4198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98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1988">
                                            <p:txEl>
                                              <p:pRg st="5" end="5"/>
                                            </p:txEl>
                                          </p:spTgt>
                                        </p:tgtEl>
                                        <p:attrNameLst>
                                          <p:attrName>style.visibility</p:attrName>
                                        </p:attrNameLst>
                                      </p:cBhvr>
                                      <p:to>
                                        <p:strVal val="visible"/>
                                      </p:to>
                                    </p:set>
                                    <p:anim calcmode="lin" valueType="num">
                                      <p:cBhvr additive="base">
                                        <p:cTn id="25" dur="500" fill="hold"/>
                                        <p:tgtEl>
                                          <p:spTgt spid="41988">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98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988">
                                            <p:txEl>
                                              <p:pRg st="6" end="6"/>
                                            </p:txEl>
                                          </p:spTgt>
                                        </p:tgtEl>
                                        <p:attrNameLst>
                                          <p:attrName>style.visibility</p:attrName>
                                        </p:attrNameLst>
                                      </p:cBhvr>
                                      <p:to>
                                        <p:strVal val="visible"/>
                                      </p:to>
                                    </p:set>
                                    <p:anim calcmode="lin" valueType="num">
                                      <p:cBhvr additive="base">
                                        <p:cTn id="31" dur="500" fill="hold"/>
                                        <p:tgtEl>
                                          <p:spTgt spid="4198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98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SA" b="1" dirty="0"/>
              <a:t>وظائف التحديد الدقيق للمشكلة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752600" y="1600201"/>
            <a:ext cx="8686800" cy="4525963"/>
          </a:xfrm>
        </p:spPr>
        <p:txBody>
          <a:bodyPr/>
          <a:lstStyle/>
          <a:p>
            <a:pPr marL="609600" indent="-609600" algn="r" rtl="1">
              <a:buFontTx/>
              <a:buAutoNum type="arabicPeriod"/>
            </a:pPr>
            <a:r>
              <a:rPr lang="ar-SA" dirty="0"/>
              <a:t>توحيد فهم القارئ والباحث والمشرف للمشكلة المراد دراستها.</a:t>
            </a:r>
          </a:p>
          <a:p>
            <a:pPr marL="609600" indent="-609600" algn="r" rtl="1">
              <a:buFontTx/>
              <a:buAutoNum type="arabicPeriod"/>
            </a:pPr>
            <a:r>
              <a:rPr lang="ar-SA" dirty="0"/>
              <a:t>اشتقاق أسئلة الدراسة</a:t>
            </a:r>
          </a:p>
          <a:p>
            <a:pPr marL="609600" indent="-609600" algn="r" rtl="1">
              <a:buFontTx/>
              <a:buAutoNum type="arabicPeriod"/>
            </a:pPr>
            <a:r>
              <a:rPr lang="ar-SA" dirty="0"/>
              <a:t>تحديد عدد ونوع </a:t>
            </a:r>
            <a:r>
              <a:rPr lang="ar-SA" dirty="0" smtClean="0"/>
              <a:t>الفروض</a:t>
            </a:r>
            <a:r>
              <a:rPr lang="ar-EG" dirty="0" smtClean="0"/>
              <a:t> البحثية</a:t>
            </a:r>
            <a:endParaRPr lang="ar-SA" dirty="0"/>
          </a:p>
          <a:p>
            <a:pPr marL="609600" indent="-609600" algn="r" rtl="1">
              <a:buFontTx/>
              <a:buAutoNum type="arabicPeriod"/>
            </a:pPr>
            <a:r>
              <a:rPr lang="ar-SA" dirty="0"/>
              <a:t>اختيار منهج البحث</a:t>
            </a:r>
          </a:p>
          <a:p>
            <a:pPr marL="609600" indent="-609600" algn="r" rtl="1">
              <a:buFontTx/>
              <a:buAutoNum type="arabicPeriod"/>
            </a:pPr>
            <a:r>
              <a:rPr lang="ar-SA" dirty="0"/>
              <a:t>بيان حدود البحث أو الجوانب المراد دراستها بدقة.</a:t>
            </a:r>
          </a:p>
          <a:p>
            <a:pPr marL="609600" indent="-609600" algn="r" rtl="1">
              <a:buFontTx/>
              <a:buAutoNum type="arabicPeriod"/>
            </a:pPr>
            <a:r>
              <a:rPr lang="ar-SA" dirty="0"/>
              <a:t>تحديد الأساليب الإحصائية</a:t>
            </a: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6656002"/>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EG" b="1" dirty="0" smtClean="0"/>
              <a:t>أهمية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38545" y="1136073"/>
            <a:ext cx="11901055" cy="5721927"/>
          </a:xfrm>
        </p:spPr>
        <p:txBody>
          <a:bodyPr>
            <a:normAutofit fontScale="92500" lnSpcReduction="10000"/>
          </a:bodyPr>
          <a:lstStyle/>
          <a:p>
            <a:pPr marL="0" indent="0" algn="r" rtl="1">
              <a:buNone/>
            </a:pPr>
            <a:r>
              <a:rPr lang="ar-EG" b="1" dirty="0"/>
              <a:t>أولًا: الأهمية العلمية</a:t>
            </a:r>
          </a:p>
          <a:p>
            <a:pPr marL="0" indent="0" algn="r" rtl="1">
              <a:buNone/>
            </a:pPr>
            <a:r>
              <a:rPr lang="ar-EG" dirty="0" smtClean="0"/>
              <a:t>ما </a:t>
            </a:r>
            <a:r>
              <a:rPr lang="ar-EG" dirty="0"/>
              <a:t>الذي سيضيفه البحث إلى المعرفة العلمية في مجال التخصص، مثل:</a:t>
            </a:r>
          </a:p>
          <a:p>
            <a:pPr marL="0" indent="0" algn="r" rtl="1">
              <a:buNone/>
            </a:pPr>
            <a:r>
              <a:rPr lang="ar-EG" dirty="0"/>
              <a:t>تقديم إطار نظري جديد أو تطوير إطار قائم.</a:t>
            </a:r>
          </a:p>
          <a:p>
            <a:pPr marL="0" indent="0" algn="r" rtl="1">
              <a:buNone/>
            </a:pPr>
            <a:r>
              <a:rPr lang="ar-EG" dirty="0"/>
              <a:t>تطبيق منهجية تحليل مبتكرة أو نموذج تطبيقي غير مستخدم من قبل.</a:t>
            </a:r>
          </a:p>
          <a:p>
            <a:pPr marL="0" indent="0" algn="r" rtl="1">
              <a:buNone/>
            </a:pPr>
            <a:r>
              <a:rPr lang="ar-EG" dirty="0"/>
              <a:t>سد فجوة معرفية في الدراسات السابقة.</a:t>
            </a:r>
          </a:p>
          <a:p>
            <a:pPr marL="0" indent="0" algn="r" rtl="1">
              <a:buNone/>
            </a:pPr>
            <a:r>
              <a:rPr lang="ar-EG" b="1" dirty="0"/>
              <a:t>مثال توضيحي:</a:t>
            </a:r>
            <a:r>
              <a:rPr lang="ar-EG" dirty="0"/>
              <a:t/>
            </a:r>
            <a:br>
              <a:rPr lang="ar-EG" dirty="0"/>
            </a:br>
            <a:r>
              <a:rPr lang="ar-EG" dirty="0"/>
              <a:t>إذا تناول البحث تقييم كفاءة المزارع السمكية باستخدام النماذج الاقتصادية، فقد تتمثل الأهمية العلمية في تقديم نموذج قياسي جديد يُمكّن الباحثين من استخدامه في دراسات أخرى مرتبطة بالإنتاج الزراعي أو الحيواني.</a:t>
            </a:r>
          </a:p>
          <a:p>
            <a:pPr marL="0" indent="0" algn="r" rtl="1">
              <a:buNone/>
            </a:pPr>
            <a:r>
              <a:rPr lang="ar-EG" b="1" dirty="0"/>
              <a:t>ثانيًا: الأهمية العملية</a:t>
            </a:r>
          </a:p>
          <a:p>
            <a:pPr marL="0" indent="0" algn="r" rtl="1">
              <a:buNone/>
            </a:pPr>
            <a:r>
              <a:rPr lang="ar-EG" dirty="0"/>
              <a:t>في هذا الجزء، يوضح الطالب كيف يمكن لنتائج البحث أن تُسهم في تقديم حلول واقعية للمشكلة المدروسة، مع إمكانية تعميم النتائج على مشكلات مماثلة في بيئات أخرى.</a:t>
            </a:r>
          </a:p>
          <a:p>
            <a:pPr marL="0" indent="0" algn="r" rtl="1">
              <a:buNone/>
            </a:pPr>
            <a:r>
              <a:rPr lang="ar-EG" b="1" dirty="0"/>
              <a:t>مثال توضيحي:</a:t>
            </a:r>
            <a:r>
              <a:rPr lang="ar-EG" dirty="0"/>
              <a:t/>
            </a:r>
            <a:br>
              <a:rPr lang="ar-EG" dirty="0"/>
            </a:br>
            <a:r>
              <a:rPr lang="ar-EG" dirty="0"/>
              <a:t>إذا كان موضوع البحث يتعلق بتحسين استخدام المياه في المزارع السمكية، فقد تكون الأهمية العملية هي التوصل إلى آليات فعالة لترشيد استهلاك المياه، مما يفيد أصحاب المزارع وصناع القرار في تطوير سياسات أكثر كفاءة.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E8B80156-D727-4476-8C82-95D6AD55699F}" type="slidenum">
              <a:rPr lang="ar-SA" sz="1400"/>
              <a:pPr algn="l" eaLnBrk="1" hangingPunct="1"/>
              <a:t>50</a:t>
            </a:fld>
            <a:endParaRPr lang="en-US"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6843425"/>
      </p:ext>
    </p:extLst>
  </p:cSld>
  <p:clrMapOvr>
    <a:masterClrMapping/>
  </p:clrMapOvr>
  <mc:AlternateContent xmlns:mc="http://schemas.openxmlformats.org/markup-compatibility/2006" xmlns:p14="http://schemas.microsoft.com/office/powerpoint/2010/main">
    <mc:Choice Requires="p14">
      <p:transition spd="slow" p14:dur="2000" advTm="103471"/>
    </mc:Choice>
    <mc:Fallback xmlns="">
      <p:transition spd="slow" advTm="10347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pPr algn="ctr" eaLnBrk="1" hangingPunct="1"/>
            <a:r>
              <a:rPr lang="ar-EG" b="1" dirty="0" smtClean="0"/>
              <a:t>تابع أهمية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38545" y="1136073"/>
            <a:ext cx="11901055" cy="5721927"/>
          </a:xfrm>
        </p:spPr>
        <p:txBody>
          <a:bodyPr>
            <a:normAutofit/>
          </a:bodyPr>
          <a:lstStyle/>
          <a:p>
            <a:pPr algn="r" rtl="1"/>
            <a:endParaRPr lang="ar-EG" b="1" dirty="0"/>
          </a:p>
          <a:p>
            <a:pPr algn="r" rtl="1"/>
            <a:r>
              <a:rPr lang="ar-EG" b="1" dirty="0"/>
              <a:t>موضوع البحث:</a:t>
            </a:r>
            <a:r>
              <a:rPr lang="ar-EG" dirty="0"/>
              <a:t/>
            </a:r>
            <a:br>
              <a:rPr lang="ar-EG" dirty="0"/>
            </a:br>
            <a:r>
              <a:rPr lang="ar-EG" dirty="0"/>
              <a:t>"تأثير التحول الرقمي على كفاءة أداء المؤسسات الصغيرة والمتوسطة في المملكة العربية السعودية"</a:t>
            </a:r>
          </a:p>
          <a:p>
            <a:pPr algn="r" rtl="1"/>
            <a:r>
              <a:rPr lang="ar-EG" b="1" dirty="0"/>
              <a:t>الأهمية العلمية:</a:t>
            </a:r>
          </a:p>
          <a:p>
            <a:pPr marL="0" indent="0" algn="just" rtl="1">
              <a:buNone/>
            </a:pPr>
            <a:r>
              <a:rPr lang="ar-EG" dirty="0" smtClean="0"/>
              <a:t>  تتمثل </a:t>
            </a:r>
            <a:r>
              <a:rPr lang="ar-EG" dirty="0"/>
              <a:t>الأهمية العلمية في أن هذا البحث يسد فجوة في الأدبيات المتعلقة بقياس أثر التحول الرقمي في بيئات الأعمال الخليجية، من خلال تقديم نموذج تحليلي يمكن استخدامه لاحقًا لدراسة العلاقة بين التكنولوجيا والأداء المؤسسي في قطاعات أخرى. كما يمكن أن يُستخدم كمرجع علمي في تطوير السياسات والاستراتيجيات الرقمية في قطاع الأعمال.</a:t>
            </a:r>
          </a:p>
          <a:p>
            <a:pPr algn="r" rtl="1"/>
            <a:r>
              <a:rPr lang="ar-EG" b="1" dirty="0"/>
              <a:t>الأهمية العملية:</a:t>
            </a:r>
          </a:p>
          <a:p>
            <a:pPr marL="0" indent="0" algn="r" rtl="1">
              <a:buNone/>
            </a:pPr>
            <a:r>
              <a:rPr lang="ar-EG" dirty="0"/>
              <a:t>تكمن الأهمية العملية في أن البحث قد يساعد أصحاب القرار في المؤسسات الصغيرة والمتوسطة على تبني أدوات التحول الرقمي الأكثر تأثيرًا في تحسين الأداء وتقليل التكاليف. كما يمكن تعميم نتائجه على مؤسسات مشابهة في مناطق أو قطاعات مختلفة داخل المملكة، مما يساهم في تحقيق مستهدفات رؤية السعودية 2030 في دعم الاقتصاد الرقمي.</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21275758"/>
      </p:ext>
    </p:extLst>
  </p:cSld>
  <p:clrMapOvr>
    <a:masterClrMapping/>
  </p:clrMapOvr>
  <mc:AlternateContent xmlns:mc="http://schemas.openxmlformats.org/markup-compatibility/2006" xmlns:p14="http://schemas.microsoft.com/office/powerpoint/2010/main">
    <mc:Choice Requires="p14">
      <p:transition spd="slow" p14:dur="2000" advTm="92111"/>
    </mc:Choice>
    <mc:Fallback xmlns="">
      <p:transition spd="slow" advTm="9211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أهداف البحث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1136073"/>
            <a:ext cx="12164291" cy="5721927"/>
          </a:xfrm>
        </p:spPr>
        <p:txBody>
          <a:bodyPr>
            <a:normAutofit lnSpcReduction="10000"/>
          </a:bodyPr>
          <a:lstStyle/>
          <a:p>
            <a:pPr marL="0" indent="0" algn="r" rtl="1">
              <a:buNone/>
            </a:pPr>
            <a:r>
              <a:rPr lang="ar-EG" b="1" dirty="0"/>
              <a:t>من المبادئ التي يمكن الاستفادة منها عند صياغة أهداف البحث:</a:t>
            </a:r>
          </a:p>
          <a:p>
            <a:pPr algn="r" rtl="1">
              <a:buFont typeface="+mj-lt"/>
              <a:buAutoNum type="arabicPeriod"/>
            </a:pPr>
            <a:r>
              <a:rPr lang="ar-EG" dirty="0"/>
              <a:t>يجب أن تكون أهداف البحث مرتبطة ارتباطًا وثيقًا بمشكلة البحث.</a:t>
            </a:r>
          </a:p>
          <a:p>
            <a:pPr algn="r" rtl="1">
              <a:buFont typeface="+mj-lt"/>
              <a:buAutoNum type="arabicPeriod"/>
            </a:pPr>
            <a:r>
              <a:rPr lang="ar-EG" dirty="0"/>
              <a:t>يُفضل أن تكون الأهداف المحددة أكثر فاعلية من الأهداف العامة.</a:t>
            </a:r>
          </a:p>
          <a:p>
            <a:pPr algn="r" rtl="1">
              <a:buFont typeface="+mj-lt"/>
              <a:buAutoNum type="arabicPeriod"/>
            </a:pPr>
            <a:r>
              <a:rPr lang="ar-EG" sz="2700" dirty="0"/>
              <a:t>ينبغي أن تكون الأهداف واضحة </a:t>
            </a:r>
            <a:r>
              <a:rPr lang="ar-EG" sz="2700" dirty="0" smtClean="0"/>
              <a:t>ومحددة وقابلة للقياس، </a:t>
            </a:r>
            <a:r>
              <a:rPr lang="ar-EG" sz="2700" dirty="0"/>
              <a:t>بحيث لا تترك مجالاً للغموض الذي قد يربك الباحث.</a:t>
            </a:r>
          </a:p>
          <a:p>
            <a:pPr algn="r" rtl="1">
              <a:buFont typeface="+mj-lt"/>
              <a:buAutoNum type="arabicPeriod"/>
            </a:pPr>
            <a:r>
              <a:rPr lang="ar-EG" dirty="0"/>
              <a:t>يُستحسن اختبار وضوح الأهداف من خلال صياغتها على هيئة أسئلة</a:t>
            </a:r>
            <a:r>
              <a:rPr lang="ar-EG" dirty="0" smtClean="0"/>
              <a:t>.</a:t>
            </a:r>
          </a:p>
          <a:p>
            <a:pPr marL="0" indent="0" algn="r" rtl="1">
              <a:buNone/>
            </a:pPr>
            <a:r>
              <a:rPr lang="ar-EG" b="1" dirty="0" smtClean="0"/>
              <a:t>عنوان </a:t>
            </a:r>
            <a:r>
              <a:rPr lang="ar-EG" b="1" dirty="0"/>
              <a:t>البحث</a:t>
            </a:r>
            <a:r>
              <a:rPr lang="ar-EG" b="1" dirty="0" smtClean="0"/>
              <a:t>:</a:t>
            </a:r>
          </a:p>
          <a:p>
            <a:pPr marL="0" indent="0" algn="r" rtl="1">
              <a:buNone/>
            </a:pPr>
            <a:r>
              <a:rPr lang="ar-EG" dirty="0" smtClean="0"/>
              <a:t>"</a:t>
            </a:r>
            <a:r>
              <a:rPr lang="ar-EG" dirty="0"/>
              <a:t>أثر القيادة التحويلية على أداء فرق العمل في شركات التكنولوجيا الناشئة في </a:t>
            </a:r>
            <a:r>
              <a:rPr lang="ar-EG" dirty="0" smtClean="0"/>
              <a:t>الرياض</a:t>
            </a:r>
          </a:p>
          <a:p>
            <a:pPr marL="0" indent="0" algn="r" rtl="1">
              <a:buNone/>
            </a:pPr>
            <a:r>
              <a:rPr lang="ar-EG" b="1" dirty="0" smtClean="0"/>
              <a:t>"</a:t>
            </a:r>
            <a:r>
              <a:rPr lang="ar-EG" b="1" dirty="0"/>
              <a:t>أهداف البحث</a:t>
            </a:r>
            <a:r>
              <a:rPr lang="ar-EG" b="1" dirty="0" smtClean="0"/>
              <a:t>:</a:t>
            </a:r>
          </a:p>
          <a:p>
            <a:pPr algn="r" rtl="1"/>
            <a:r>
              <a:rPr lang="ar-EG" dirty="0" smtClean="0"/>
              <a:t>التعرف </a:t>
            </a:r>
            <a:r>
              <a:rPr lang="ar-EG" dirty="0"/>
              <a:t>على مفهوم القيادة التحويلية وخصائصها في بيئة الأعمال الحديثة</a:t>
            </a:r>
            <a:r>
              <a:rPr lang="ar-EG" dirty="0" smtClean="0"/>
              <a:t>.</a:t>
            </a:r>
          </a:p>
          <a:p>
            <a:pPr algn="r" rtl="1"/>
            <a:r>
              <a:rPr lang="ar-EG" dirty="0" smtClean="0"/>
              <a:t>تحليل </a:t>
            </a:r>
            <a:r>
              <a:rPr lang="ar-EG" dirty="0"/>
              <a:t>العلاقة بين أساليب القيادة التحويلية وأداء فرق العمل داخل الشركات الناشئة</a:t>
            </a:r>
            <a:r>
              <a:rPr lang="ar-EG" dirty="0" smtClean="0"/>
              <a:t>.</a:t>
            </a:r>
          </a:p>
          <a:p>
            <a:pPr algn="r" rtl="1"/>
            <a:r>
              <a:rPr lang="ar-EG" dirty="0" smtClean="0"/>
              <a:t>تحديد </a:t>
            </a:r>
            <a:r>
              <a:rPr lang="ar-EG" dirty="0"/>
              <a:t>مدى تطبيق نماذج القيادة التحويلية في شركات التكنولوجيا الناشئة بمدينة الرياض</a:t>
            </a:r>
            <a:r>
              <a:rPr lang="ar-EG" dirty="0" smtClean="0"/>
              <a:t>.</a:t>
            </a:r>
          </a:p>
          <a:p>
            <a:pPr algn="r" rtl="1"/>
            <a:r>
              <a:rPr lang="ar-EG" dirty="0" smtClean="0"/>
              <a:t>تقديم </a:t>
            </a:r>
            <a:r>
              <a:rPr lang="ar-EG" dirty="0"/>
              <a:t>توصيات عملية لتحسين أداء فرق العمل من خلال تطوير المهارات القيادية لدى المدراء.</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0870688"/>
      </p:ext>
    </p:extLst>
  </p:cSld>
  <p:clrMapOvr>
    <a:masterClrMapping/>
  </p:clrMapOvr>
  <mc:AlternateContent xmlns:mc="http://schemas.openxmlformats.org/markup-compatibility/2006" xmlns:p14="http://schemas.microsoft.com/office/powerpoint/2010/main">
    <mc:Choice Requires="p14">
      <p:transition spd="slow" p14:dur="2000" advTm="89838"/>
    </mc:Choice>
    <mc:Fallback xmlns="">
      <p:transition spd="slow" advTm="89838"/>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الدراسات السابقة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1136073"/>
            <a:ext cx="12164291" cy="5721927"/>
          </a:xfrm>
        </p:spPr>
        <p:txBody>
          <a:bodyPr>
            <a:normAutofit/>
          </a:bodyPr>
          <a:lstStyle/>
          <a:p>
            <a:pPr marL="0" indent="0" algn="r" rtl="1">
              <a:buNone/>
            </a:pPr>
            <a:r>
              <a:rPr lang="ar-EG" b="1" dirty="0"/>
              <a:t>تعريف الدراسات السابقة</a:t>
            </a:r>
            <a:r>
              <a:rPr lang="ar-EG" dirty="0" smtClean="0"/>
              <a:t>: هي </a:t>
            </a:r>
            <a:r>
              <a:rPr lang="ar-EG" dirty="0"/>
              <a:t>الأبحاث أو الدراسات (أبحاث / رسائل / </a:t>
            </a:r>
            <a:r>
              <a:rPr lang="ar-EG" dirty="0" smtClean="0"/>
              <a:t>تقارير)التي </a:t>
            </a:r>
            <a:r>
              <a:rPr lang="ar-EG" dirty="0"/>
              <a:t>تناولت موضوعًا مشابهًا أو ذا صلة بالبحث الذي يعتزم </a:t>
            </a:r>
            <a:r>
              <a:rPr lang="ar-EG" dirty="0" smtClean="0"/>
              <a:t>الباحث إجراؤه ويجب مراجعة </a:t>
            </a:r>
            <a:r>
              <a:rPr lang="ar-EG" dirty="0"/>
              <a:t>هذه الدراسات لفهم تطور الموضوع عبر الزمن، واكتشاف الفجوات المعرفية التي يمكن أن يسدها بحثه</a:t>
            </a:r>
            <a:r>
              <a:rPr lang="ar-EG" dirty="0" smtClean="0"/>
              <a:t>.</a:t>
            </a:r>
          </a:p>
          <a:p>
            <a:pPr algn="r" rtl="1"/>
            <a:r>
              <a:rPr lang="ar-EG" dirty="0"/>
              <a:t>أهداف مراجعة الدراسات السابقة تتضمن:</a:t>
            </a:r>
          </a:p>
          <a:p>
            <a:pPr algn="r" rtl="1">
              <a:buFont typeface="+mj-lt"/>
              <a:buAutoNum type="arabicPeriod"/>
            </a:pPr>
            <a:r>
              <a:rPr lang="ar-EG" dirty="0"/>
              <a:t>تمكين الباحث من التعرف على الأدبيات المتعلقة بموضوع بحثه بشكل شامل، بهدف التحقق مما إذا كان هناك باحثون آخرون قد قدموا إجابات على سؤال البحث الخاص به.</a:t>
            </a:r>
          </a:p>
          <a:p>
            <a:pPr algn="r" rtl="1">
              <a:buFont typeface="+mj-lt"/>
              <a:buAutoNum type="arabicPeriod"/>
            </a:pPr>
            <a:r>
              <a:rPr lang="ar-EG" dirty="0"/>
              <a:t>استكشاف أفكار ووجهات نظر وأساليب جديدة.</a:t>
            </a:r>
          </a:p>
          <a:p>
            <a:pPr algn="r" rtl="1">
              <a:buFont typeface="+mj-lt"/>
              <a:buAutoNum type="arabicPeriod"/>
            </a:pPr>
            <a:r>
              <a:rPr lang="ar-EG" dirty="0" smtClean="0"/>
              <a:t>تحديد </a:t>
            </a:r>
            <a:r>
              <a:rPr lang="ar-EG" dirty="0"/>
              <a:t>القضايا المثيرة للجدل والفجوات البحثية التي لا تزال بحاجة إلى حل.</a:t>
            </a:r>
          </a:p>
          <a:p>
            <a:pPr algn="r" rtl="1">
              <a:buFont typeface="+mj-lt"/>
              <a:buAutoNum type="arabicPeriod"/>
            </a:pPr>
            <a:r>
              <a:rPr lang="ar-EG" dirty="0"/>
              <a:t>إجراء تحليل وتفسير نقدي للأدبيات الموجودة.</a:t>
            </a:r>
          </a:p>
          <a:p>
            <a:pPr algn="r" rtl="1">
              <a:buFont typeface="+mj-lt"/>
              <a:buAutoNum type="arabicPeriod"/>
            </a:pPr>
            <a:r>
              <a:rPr lang="ar-EG" dirty="0"/>
              <a:t>تجميع المصادر لتحديد الأنماط والموضوعات والصراعات.</a:t>
            </a:r>
          </a:p>
          <a:p>
            <a:pPr algn="r" rtl="1">
              <a:buFont typeface="+mj-lt"/>
              <a:buAutoNum type="arabicPeriod"/>
            </a:pPr>
            <a:r>
              <a:rPr lang="ar-EG" dirty="0"/>
              <a:t>تقديم صورة واضحة عن حالة المعرفة الحالية المتعلقة بسؤال أو فرضية البحث الأساسية.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4559661"/>
      </p:ext>
    </p:extLst>
  </p:cSld>
  <p:clrMapOvr>
    <a:masterClrMapping/>
  </p:clrMapOvr>
  <mc:AlternateContent xmlns:mc="http://schemas.openxmlformats.org/markup-compatibility/2006" xmlns:p14="http://schemas.microsoft.com/office/powerpoint/2010/main">
    <mc:Choice Requires="p14">
      <p:transition spd="slow" p14:dur="2000" advTm="89423"/>
    </mc:Choice>
    <mc:Fallback xmlns="">
      <p:transition spd="slow" advTm="8942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الدراسات السابقة</a:t>
            </a:r>
            <a:endParaRPr lang="en-US" b="1" dirty="0">
              <a:cs typeface="Times New Roman" pitchFamily="18"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2" name="AutoShape 2" descr="data:image/png;base64,iVBORw0KGgoAAAANSUhEUgAAA1AAAAHBCAYAAABnvlr+AAAAAXNSR0IArs4c6QAAAARnQU1BAACxjwv8YQUAAAAJcEhZcwAADsMAAA7DAcdvqGQAAP+lSURBVHhe7F0HgBRF1p4O09OTZ2dnc2SBJSdJgoqAijlnT89w5juz/uYT05nvjGfOYkIxB86AEZAgOee4OU6enu7+39c7vQ7L7LLgAsvSH9R2nA7VVa/eV+/VK5MBAwYMGDBgwIABAwYMGDBgwIABAwYMGDBgwIABAx0KJrE0YMCAAQMGOh1UVW1upyZOnKit09I0efLkVtuvJUuWMGPHjk1sbY8fKPWrqlKbtrbH6aefrk7ECt2H7tV8HsNot2z1dwYMGDBgYP+AQaAMGDBgwMDeAEPkSCNF/fr1Y3TS43Q6mcrKSra6muOdzpDZYrGYZVkQGCZiURReEASTJR5nRJaVRfq9IJtMPEsgVsMR2+Jk2cTRJsdxJk5VWY74Du2ndRw0cbJiUmRiQvQzk8zwjMzJjEy8SFYYRSGCpB3jeT5C14uYBSEiBeNRlpWitC8G0PNJtB53uVzy/Pnz1bqSErXU71eriJBpxCtBuuhaBtEyYMCAgS4Kg0AZMGDAgIHdAliPiE9QOzORpU3W6/Uy2dnZLJEQczjMiTxvssfZmJ1XOAeRGFdcZdzEdlwqo9jpfItJMVmIiJiJDYEkYWnmLWZiUSKtcLyZM7McD75EtMfEMsSbGIY3MbSHwT+6JUPHTUiyqphkiXiTLFHLxypxhQgOrSuKSVUYupMc1544HlcVSYrScZMUi0bkuKJISjwWp19K9D4SPU+MeJ/EsHyY7hswKWwjI6iNgsI1hkLhoNlsCfC8NWQyiRGTqSoeDofVzMxMxU8kiwiigpsY5MqAAQMG9m0YBMqAAQMGDPwpgChNnjyZzcjIYKqqqlja5iwWCy/LMhEji8fEKx46KZ0IkEdVFDed7iDWY+UYzmqxmi020SpYLA5BFG1mm03kRZGokdnMIvE8x5jNxIqIEHFcSuLRct/OkpOW7eA220SWGHoPjWjF4zGTJMtqXJIVSZaUcIQIViwmRUJRKSoT3QpFY3QuESclQu8YYliTn7hfPW9m601xplaSQvXxeLxRFMWQRKD8Uii/lB+IWN3dRKoMYmXAgAED+wAMAmXAgAEDBtoNnSzRKgeiBGtSZWWl0+rxuIk5eXiOS1cVJoP4jpfhWZfI83an3WW1O+yiw241W60O+OHxVqtIxEhgeL65GdLJQzKRaEkoUhGMjm7HWt4j1fX1fVjqCWTLBLIVi8XUSCSmRKNSPBqNxsPRcCwUidAiEqbjQYY3NTAMU21S2WpOZWokVq6PB01ErDwhKU+UnDU18tq1a5UzzjhDs1jh2gYMGDBgoPMgVcNgwIABAwYMaHj//fe5uro61uPx8KT0c/F43M7ZbOlmhc0wcWwuyyg5Jpb12K12m2C12jxOp+ikVbvdabbbbRyRJYZlGfjYgQjoCUgmBvp6qjaJfg++ti0URdmt7RfdM/n5mkH3TbmfgP0tnwnbzSke18iVEgpF5GAoJIUi0WgkGgmHKamyGqAXrVFUpdykmMpUVq5iJameCFeYfhsfO3YsfAwxTgukyoABAwYM7EXs1gbIgAEDBgzsWwBhogVXWVkpOJ1OS3p6ujscjmdwnJLNceZclmd9gmBzu1xOh8ftsbo8bovbYYdVKRVR0smGvmxuc4gIIG3TBqUgRanaqJ1pt1o7V3+e9qC1c7fZn0y46D2waPk7bOvPg6WW4CJInEyNErEKBIPxQKM/GoyEg6GoFFBlpZ7lmQo1rpRxAlseC8i1DaawP9tqjdJvpc8++0y+++67DUJlwIABA3sYO9MQGTBgwICBLoa77rqLPf7447mtW7eaZVkWYiybZpLlbF5li0RRzGMYNp3IEsFh93jSLG63U7DZrMQXOJAl3cVMIwvEh1S4+GE9Ac161IIYtWx32joGpNqno61jfwYtyU8yWjuWvL/lOc3bIFqtECy8i5YS467UYCgs+4OhGBGrSCgUCkpxqdGkcFUqp26KxpVNjImvcPIOfyxWEYuOGiWNYxhYqQwYMGDAwG7G7mp8DBgwYMBAJwWsTJs2bRK8Xq+F53kHEaUMnrfkC4K5kOPM2Q6HPS0tLd3h83lFl8vFm80sjEW6pUNbtiBLbRGlVPt07GgbSLVvb6I9BApoa1tf15btIVXYCIejamMgGG9s8IfD4UijrCi1cZO6RZXVjQzHbglLwdpslyvIcVysZ8+eMXwj/M6AAQMGDHQsOlvDZMCAAQMGdgNAmojwCI2NJqsgKD6HQ8jnOGuxxWLOtVptXo/H7UxP99rS0jxmQRBIB9cIExTw7ZT6FmSp5RJozzrQcrs1tPe83Y2dISQtz03eTrWeaqmtJ5HV5iTLKhGqsNLgD0T9gUAwGpEaFYapUlR1E8eaNqissoWTpMYyuz18tEGmDBgwYKBD0VkaJQMGDBgw0MFIBICwOBwOG8/z6RxnKRBFS3dK+W53Wnpamtfh9XosdruVDnO6wo5ABW1Zl3a0BFpbT4UdHd8XsSOyknxcX29zmWylSkGoWMxf1ej3y/5QKBwORPySIlVLcWU9x8mr1Ri7hWVjDXYiU5MmTZKMcVMGDBgw8OfQFRsuAwYMGNhvcdddKpub+4JIjMguiu50u53P53lLd5vNmu90pqVnZqY54bpnsYjbWJmSlfIkwqS3Ea0tgVT7WqKtY/sbdGLUEi2JE9ByH5baeitufwhXSB/SZAoGw/HauoYo0alGWY1XySy7VpKia+V4fKud8zaIYjRkuPkZMGDAwK7BaNQMGDBgYB8HiM/EiRPN/fr1s0oSm26zWQqtVnNPnrcVut3udJ+viTTZ7SIGM0Fh1i0QzeSHoF0H6027tGXyejJabutobb+BttEaiWm5H9v6vuZlgvxq6/iT2Ma3YLHb7w/I9X6iUpFQYzwuVcuqaW1EiqwSVetms1lqoHITpt/I+K0BAwYMGNgxjMbOgAEDBvZRNLnoiRZBiLgsFibHbrf2sNnsPdxuT05GRoY7Pd0j2mwiB4WaTt+ONCUS0Nq6jpbbQKp9BjoOOkFKRst92Nb3pVxPTaYC4VA0WqvK6mbZxC6TYtF1Nt5RxfOhgGGVMmDAgIEdw2gADRgwYGAfw/PPP292EGSZT7fbxUKHw97TbncUp6Wl+TIzM+1ut93McZjOqVXS1HIb0JdA8jrQctvA3kFLYpO8ra9jqSegeT2ZTMXicSJToYg/EPBHpFiVIjOrZNm0kjGbt3Buob5fZmaIztfLjwEDBgwYSILRKBowYMDAPoL3339fkCTJxfN8jsXm7OWw20q9Hk+Oz+dze70e0Wq1QqYnj2cCsNQT0HIbSF4HWm4b6HzQCZKOVNvJCWi5joLCBkMRudEfCEXCsTpJkTdFJHm5JMXW+AqzK0rS0gJUngz3PgMGDBhIgtFIGjBgwEDnBvPEE08IGRkZHiJO+S6Xq5fT6S5NT/eBODmdTruZ55usTaToJo9j0hPQchtIXgdabhvYt6ATIx3J2zpx0hOgrbewSqn+hlC0MRBqlBllUyQuLWUVZqUrK6280O3207nGRL0GDBgwQDAaTAMGDBjohIBS+9prr1lkWfYSS8r3OL19XGme0owMX2ZGRrrDbrfxUH6TFGBaTUmgkHS0tm6ga0EnSTqSt3US1TIBWKJAMX5/SGoIhBvisrxFkmGRMq0UnO6tgTJnw7BhjNR0ugEDBgzsnzAaUAMGDBjoZICrXjQaTbfb3cUOh62fx+3p6fMRdcpIt4miwHMch7EpmrLbSgJaLoHkdQP7B3RypCOZLCUnQFvXSTlSoz8UD0UijdGYXBaWpBVxRV4u2tM3leU668cZFikDBgzspzAaUwMGDBjoJLjrrrv4vn37prGspcjjcfVLc3v7ZmZnZHo8HpvNhhDkzQouLE3anD8pEqAvgeR1A/s3dKIEtFzfLulESpZVNhyJSv5AKBCV41slSV4ic9YlotO7uSTNBNc+I9iEAQMG9isYDasBAwYM7GWADH388ceueDxe6HC4+2Wk+/r6MjNyvV6vA3M34ZRE0khSKwQKSJbpyesGDLQEypMOfV0vZ9skEClFUViwpHAoGg+Eww2xmLxBiimLGLN1efd8Vxmdg6h9ON+AAQMGujyMBtaAAQMG9hLQu//ZZ59Zg8F4vsfj7OP1egb4fBkFGRk+p80mmhMKKZJOkpITCBSAdR3J6wYMtAfJpEdf18vddklVTawsq6ZAKBILhcO1UVleYzJxC9Ns9lU1NWJlaSkbpfMMGDBgoEvDaGwNGDBgYC8Ak+CaTLYMq5XrnZ7uG5KZmd4jPT3dY7dbBY7jdIVVJ0utJR3J6wYM7CpQ5lout0sg9iD/sbhsCoZCkXAkXiXF4it4MzfPlZ2+xs0w9XSO4dZnwICBLguj0TVgwICBPQgonpMnT7ZznLU4Lc01KDs7c6DPl5njdjvFRDhyKKkmlmUZuE3RajJh0mV2y6UBAx0JrQwmsA15apEAJhaLKYFQNBCKRDdRyZ1nsTsWhevErd26MZHEOQYMGDDQpWA0vgYMGDCwh5AIEpHl9Wb28Xi8B2Rl+bp7vR631SqCOelKqU6UjDFOBvY2dJIE6OUzVTLJsspEYtFYKBSpicZNy1iWn8dYnavyXEydYY0yYMBAV4PRABswYMDA7gfz2GOPiaWlpd1drsxhOTlZ/dO9niyH3SryZl4lSQwlVCdKetIJFNByacDAnoRGklos9aSF1G9265MkNRSKBSOSvFHmTAtcdnGBy2LZwrLG2CgDBgx0HRiNsQEDBgzsRkCp/Pjjj91OZ9oArzdjZHamr5eLIFgEhCVXWJbkMP41yWOkZMsToC8NGOgs2I5AJSUt0kQkKkmBSKwmKsWXqiw7y+5zr/IxTCARGMWAAQMG9mkYDbMBAwYM7CYgUITD4cix271Ds7IyR2T4vAUOm1Mk4qTRJJYjIUwglTPVWCekfQLBYJD9+uuv0/r37x/q3r17hOf5LqUkgxCEQiE2Go2yXq9Xmzw2Fosx1dXV5szMTKmrve9OAO/dkkBpibLMJEmyGghH/REptspEJMpt4RY5nc5aw6XPgAED+zq0EcsGDBgwYKBjQeRJIGW71OfLHJOXVzDK5/PliaLVYlIZlSgTw/LgTpq1KVXaZ8gTNOX169db/u///q/v7NmzXW63O9azZ8/dEjygoaGBkySJFQQBLmOJvbuOeDzO/PTTT66ioqJoW9ejezJz5sxxPvfcc/lEiOO5ubmxzZs3C0899VRBVVUVj2273f6nSUFZWZm5oqJCMJvNqsViARHp7NCJvp6agezkOJYxm3kLyzLeeFxODyuqWWHU4On33Rd64e67DRJlwICBfRZoqA0YMGDAQAfi1VdfFTMz8wbl5hYemZ/fbbTXk55t5gSzrDAKwxJ5MmvaekvCtJ0Suq8Alpn6+nrhhx9+yN66daslsbtDAYvPpEmTsm699dbu06ZNc4P8JA7tMn799VfXk08+Wez3+9vsTFQUhVm6dKn9rbfe6kYkqgAWNxCdjz76KP/ZZ5/tRsTRkTh1l4E8nDx5cubNN99cOmXKFN+Onqkl8PvGxkZOM/3sWbQsy8mJ4TnGZLNYrE6bWGJhuTGhUPSwIn+0O+XpbiknBgwYMLAnAAFnwIABAwY6CNOmrRN79BgwLCcn94icnJxBTqfTrTIso6gmleNMDMOZWMakYvxTS8Vzr5Gn2tpa/t13381YtWqVuLPEBJYbes/YiSeeuKWgoCAwatSoBijxmzZtshAh8MGqkjhVA4jQsmXLrD///LMrEom0uw2CFai8vFxYsGCBB5YuWIBwrcThXQKsSnPnzvXi/RO7UgIueoWFhRGO42QiKWaWZdX09HRpwIAB9fRbCx1PnLnroHxUqazEQYTgLoh7JA61icrKSjOIEyxp11xzTSnyfGfytQORqjwz9B4mjmMUuyjwLquQI7DsyGg8Mr4yGCylciLSOQYMGDCwz8Fw4TNgwICBDsLUqfPtbnf8wNzc3PGkYJfyvMUmy4xKOiTGO7E8JY4nxfIP1z1NycRv9wZ+//13+48//uiZN2+e8+mnny6BO9rIkSMbrVbrTrlXJVzqlBkzZqRdeumlm4mEsR9//HH6E0880Z0IgUqkqhGKNLB161bhlVdeyX3nnXfyRVGU+vbtG9aPtQUQu5qaGj4rKyuycuVKx6effprpdrul4uJiEJvEWTsHEBW6TvZpp51WRteVEru3QxMJ4NRff/3Vc8QRR1SNGTOmAe8cCASYLVu2iFdcccUmIj9/yiUN75CXlxfr37+/f+jQoX6fzxffkZsiyNajjz5aSHmZ09DQwE+bNi2Tft84cODAINwAE6ftSSSXZ20dZBr5R0uV3pHlWc6qKKa0uCTbIrF4+OEH72+4++67W817AwYMGOiM2HGrZcCAAQMGdohp0xY7snziITk52Uekpbl7MAwnxuMqlGqG9EeQJ4bdfsxT2xryboRMzG7SpEk5Dz/8cI/a2lrzAQccUFdaWhq0WCw7TQRgocnOzpZI4WfgwgflvVu3bpHhw4fXECmIJBMBjBUi0hMuKioKpqWlSaRct0vRX7NmjfjNN9/45s6d68F2LBZjw2Fwr11vxkaPHg2yKIOIJHa1CpvNppSUlARApEB2QKCI5MQov+SOGK+E77Fu3TrLb7/95lq6dKmNyNkOWSH9xgRrEwhlv379ArfeeuvKo446qrYTjJ9KLt/6hNBIqiBwJofV4hYFflBckcbVhEL96bidjhkwYMDAPgPDAmXAgAEDfxLTp2+0el2mMZk5GYe53K5C0oXNigKXPZbhzCzDE3HiiUQxlEil1BXLvQqQGiIhGN9jOv7446sOP/zw2pEjR/odDoeyI8tHKsCdbvbs2c6srKzogAEDQkScokOGDPEPHjw4mGzRwjrIFY7B+tReZR9kadmyZXYiLsqJJ55YOWHChBpYWlwul4zjICB47p15dhC9d955J/vII4+sgvUnsTslELxixYoVtrVr19pOOOGEauzbsmWL5eeff/YSaan2eDzac+wqNmzYYHniiSeK3n777aJFixY58/PztYiGbRFEvGtBQUGE8rtx3LhxDSNGjAjgOf4MqexAaOSpaXXbJVULk5lnBZPKeMJhyRWOxiIPP/ivOsMSZcCAgX0FnULKGjBgwMC+ipUrFYvXq4zOzM4c63A68mMxmUf4ZhKvDMsyxJnUJuLURJ6Slcq9CijfxxxzTN3//d//bQAJIUU86na7wUISZ7SOuro6HoQlsakBRKioqCi8bt06q75dWFgYwzW1E5KAUOBw7Zo5c6aztXFMGCe1cOFCm36cCEXs4osv3nL11VdvPPTQQxsOPPBAP6xe2smEqVOner766qs0fTwTnm/16tXi/Pnz7diH+6VCenp6NJW1B+cvXbrUOmvWLC1ABL2PQs8QIdJkgzshrG5Op1PGEmOztB/tBHD9RGh07f1+/fVXN4JV9O7du5HIlGP69OkeRB3UTm4FuHe/fv1CRIBrkc8ffPABxpwJrb3rXgDeDXqGnrCtvS9HlcNmERw2C9dbVZRDGkKSMSbKgAED+wwMAmXAgAEDu4jFixeT4rz5QFLCx4k2S1E0KnNEoODixXAY75RILIhTJyJPOuCOZjablYkTJ/a47rrrSufMmePYURAJKPx33nlnyRdffJGW2KUB1pycnJwoliA9c+fOtT/00EOFl19+ea8bb7yxB+aJ0q+NoAf0+/Tnn3++kPLQpl0gCSAWCxYscKxcudKmW1NAFnr06BFBiHS402k7E8D9Pvroo6xnnnmmaMWKFVZsP/XUU7mXXXZZPyJdA//617/2nzRpUiai5yV+0gy4EcINriXpgMULFiF6hxL6HWUVZ/J4PBLIln4dECiEbafn1EjjzgDjuV5//fWs9957LwN5SmTPRsTUTO8YsNvt0vLlyx1E1lISM7qfOGPGDCeIbGKXNrbs6aef7vbhhx/6kH+J3Z0BernHM+lJKwdUTUx2m9VmMQu9Q5HIobWBQHf6DjtNRg0YMGBgT6MzCVkDBgwY2Gfw/vsqZ7e7DyDyNN5mE0siEYmPRiWNPGFgDqxPdJqmMCJ0OS01pbGzAcr/rFmz0kmRL77qqqv6/fjjj22GCMd4oV9++cX3n//8pwREKLEbgQJUuNchWt7NN9/c45JLLhlEJKbHu+++W/zaa6+VPPLII90RNhznYvyQw+GQq6qqtDE/2gWSgAlqERQBVh8Qp8TuVgFyM2LEiHoiFBZYgxCZbsOGDVZ6PmHjxo2O77//Pufee+/t/fDDDxfRtbcJmef1eqWKiortQmrjmgUFBWEicmlEdkCgVCJbcbjy4dlwDghUdnZ2lMjOTo/hqa+v5yk/vJTvuSCueNdly5Z5PvvsszwiTnZ6bnsqy9aiRYtst99+e89//OMfAz755JN0Pdw5kS6ZiGX8u+++y9jZEOh7AHr518nTHySKqonVYnZazHw/RVbHNDZGi4hEbRO50YABAwY6GwwCZcCAAQO7gAMPbOjm9aYfYrMJ3f3+iDkajStgTaBOxKE0C5SJEumHuvWpU2Lq1Km+M888c+PZZ5+9rqyszPrss88WknLfqgIO17zzzjtvI5R9hCpP7NasRj/99JP3jTfeKCJC4RwzZkzV9ddfv/Kf//znEiI3VXS+m+7lhaVHFEUF4c4RuILIznbkBRYhuAJSEltz8UsGyM3xxx9fgwh9IHgIVHHhhRduJdK2hEjc/HPOOWc9kQrhxRdfLLnjjjt6IAS6bnHKy8sLL1y40AH3OW1HAiCDp556aqXP54uGw2GNQHk8HuKWcVYnYSCBdM8YkTXNrU/7YTuB0O+DBg1qAMmbP3++87jjjqs+/fTTN44cObJ63Lhx5XSvWCrXwsmTJ2fBPdFsNsuU3+lEQjWyARe+Cy64YHMwGOR39ln2EPBMSFqnQiJpzykInOqyCi5VUQdFlOjBNaFQJn0fQz8xYMBAp0VnFLIGugioAWSosUcjyJHCxAOkGJlJEeFJx+RJYYESI8gcZxbonJiqcixrYThWZiXJxLGcgv9sPE7rgsIysplROUmlnyk8H5flKKuwFkUxm8yywnG0lEiv4BSZkxW6bpy02BjL8zHaK1niccnhKJJqa1fJJSUl8aVLl8qkrGCwfKcZLGBg38GaNWuyvN6s461WYVRjY9QVCkUVUmhJqRVYUrz/cN/jTVjvtIIWFqS//OUvA66++ur1vXv3Dj333HN5v/32m/ftt99emJmZ2eqAfriLnXbaaUOuvPLKdUOGDAkguALCiq9atco5duzYSgSIwLxJIDIYk/Phhx9mffDBB4VHHHFE2YMPPrgK46xA0j755JMMuMrdf//96xKX1oC5o+6+++4SWMboNxUHH3xwHcKVtzVGC4Touuuu603nI8BEHVwJsZ+EgokIk2X69OnuV199tZjIj/XAAw+spHPXYRzVt99+66F79X755ZcXpKenx7WLJYD8gbXnqquu2lBaWhpev369hbZ7EYHcdNRRR9XB0kPv4EP49nfeeWcR3jfx03YBY6wee+yx4uzs7AgRvjJYtmCZggXtiy++yDj55JMriMTVJE7XQrkT0e0Pyxc9T+D33393X3bZZZvwbDiOKH733ntvz1deeWVRQUFBm0Ex9iLwXZCQV/oSiSFhrdb7g2W8IHzHK7Gf09LS6mm/AQMGDHQ6GATKwC4B5IgW7A8//GCmBl+UJEkkhUUMx+N2Ikh2Ij52VZXspO1YGJkVGJ41068EnuHNrJl0TI7OtpC6KfA8hzhlvMCSYqQlYleMyqjakngWrZMiSqt0xKQqcZNsYhSGaBQBj0ENr6LIskqHsK0q9FvaUuVYLEYsS4rF43JMluMSnU4cTZVMDKMtZUaJWXg+xPF8ICYxQUFkgy5BCNGTRUhBjtGzxM4444w/FVnLQNfDxo2K1eORj7RY2MMbG0NZwUAEpgtGEK0MkScUblidWIFKPIuJczuxlEWghtNPP31oRkYGAkjEiAC5iICU33PPPWv16HapAAvRpZde2ufXX3/NsFqt8VAoxGNCWRwjMhCChQnrVM/g8scRMTDTcRH3yMnJCSFTYEXB8aOPPrrskUceWYPzdcDqhDFLjz/+eA9YxYgwSHRNWSdFrQEBHnAuUsuMh+sdjgcCAcFiscTz8/ODb7755u+IWjd+/PhR9GwSXV97bh14xoqKCpGIlRauHNeg57HRucgv9NgwsE716NHD//777y9oK89SAUEiiJB1//rrr3OIfDXP+0TvzyJfb7vttpXJBAr3u+KKK3p9//33WTgX+QoLGaxlOI7no/3q559/PpsIZ1T7UedEMolC0teZcCQm+0OxVWYz/3m627aQ3idC+w0YMGCgU6ETN+0GOgPuuusuduzYsUKQ561SMOiIBoNuaqE9jCw7SVNwsCprNXGs1SLwVkGwWW2k5YhWqyhYRdFi5mk3/SFNk+d5zRJFQGQyeDqh/ccKboMNakCxDl2UNdFuokja/Dk4TCdgqR3XWlrSzLTWljURlTIRxdLUh6ZDAPGopjPpDzgVJSJZiNisKKT1KFJMUmQlHpckORaNhqJSVAqHItGIJMXDMTkWNilqiGVVTDITYDmLn+H4Rk6ONMbjcT8pS8HXXiuO3X03yJuB/QlUkNja2vCBLpfl2FBI6l5TU0eFkjFZBJGKiIXIk5mIE8OaOSrsPBXbzjYSpQVg6bjyyiv7zJkzJx3jZ/r161d/yy23rBs0aBBV+dbHHtXV1XEnnHDC0OrqapF+t8uhp0FCTjnllLJ//OMfWxK7mgE3OYRF//bbb9MXL17sIrIgEEHo0DbrhRdeWNi/f//Qv//974JPPvkkj66fONJ+gHQNHz687sEHH1y9sxaojRs3WuBSSETUB3IJoaijsLAweN11160fM2ZMY2KXht9//92BiYhnzZrlJXJHZN4To2/VfN+CggJYEpcmRyjspED50hOeHx4BWq9YfWMoLMnKPJEXPnO7xfW03+jIMmDAQKeCQaAMaECj9dVXXwl+v99OjZWDtt0Rk8nLqGoa6YAuwSw67Xabw+GgZHPYiSWJZvTjikSQzPDKMycijkFjJHZEDAkRljhiQFAKEkRJ745PpZi1LIutKm8p0J7f0qtQC61ooZfp9bR1tNqqqjErjWhhSUSLqBWRq2hUiscikVgkFo2EQtEwrQaIX/nluOxXeabBzLK1nGquIxLWIIomf1ZWVqhnz55Qgnbm2Q3sQ6isVHI8HuV0RWGGVVTUiFJEUs2a1UlkzRYseZbnTSYBnB8jUzq5hIVL2KpVq0RSxM0gTFSGpW7dukXbIk/4zauvvpp1zz339HvmmWfm5ebm7rKrGCxKcBXEeKDErm0ASxRCkCPB6qW0GKf0Z9GrV68w3OFA1kBmduX6kGlEfuLIN5J/7a77eDcicDnvvfde/qGHHlp90kknVSYOacB8WQgt39KqBSsUPatw3333lYC8YU6sjIyMZrJEhBbufZG2vmEngf58WGoEitoJzY0gHleYukCwhmfZHzi3439uk6nekKsGDBjoTOjkzbuB3YX333+fizocdksg4CGlwRdX1SxiOT7RbHbbRJuDlAqHHZRJtNvsdofFahWIJYEfITwzMSWNIEFZgDlJsxA1N25ETqBTtGzsdGsTzEDasgU6sixu19C2uHeqhhj31/dr61AU4SVIiTbRrptU4lRKTIpJoXA4Fg2HQ0SsAg3BUFCOR/3EGhtlVa0VGa7CbDZVEr2sJ0IaHDdu3DbjKgzsm1i8WBV69FCPJD3uyNrahqzGxoBiZs2MxWJleUuT9YnnGYbnTIyA2GldULqiEiDs9m233dave/fu/k8++WRey5DiXQEIiPHss8/mUt2tO+CAA4KJ3R0GkCeSwRlPPfVUCSbMvfPOO9dgwuHE4TYBufTSSy9lv/baa0X/+Mc/1p5yyinV+/A30GWuJmSTkikSk5X6QHS1zSp84LELS6lR6axjugwYMLAfwiBQ+weYL7/8UgiHw+6IqnpN0Sj857MYTkgnDuVJc6e5PR63i2Cz2YlC8XwzUcJv0ZNJ5wPYbkk+NGLUghSlKlfb7EtcCwrZbiuDdI/mZ4Xil4SW76BD24/3ofMBbScBz4gNbcwGDsTRU01L+AXKtEsmRKNRyR8Ihv2Njf5QJFIfDEUbOJ6tsTBsOWs1l1tZtsbhcDSWlpZ25rEJBlpBJKL0ZVnl1GAw3reiokKrHFbBhnFPnGAVWao4cDllRDMVlG0CZe97gJKODhK9ngKw0Dz55JP5RKCKqBxLGD80bNiwDicXnQEIK07EZERxcbFGEhG+PHFopwBrEWSGbg3C+qpVq6xEfnKmTJmSD/e7a6+9dg1IEJWj7eQS5oeCHNZ/j+AaL774Yt4777xTMGrUqBoismsxN5Z28r4LvJueNAJF5Q49VmxtfSggs+p0lWc+yXY4qpJlugEDBgzsTew25dXA3gUsTOEw7+HtSoYiSYX0oXNFs5ju8aa53U6n25OWZifKJFosArXNGJfEU0Pd5GqX1EjpxAFIJkrJ5aZ5HcoWNXoty1TLbR2t7U+FVOfubEOa6vxt9unvDSUHC/xJgqpbseg4gFU8F1Y0JQl5k1iqMqVoJC6HIsEI0amgPxBoCAXC9aopXidwljKLU9jkEISyxYsX1xuBKjo/6Jta6fOeEovFx2/dWusMh4MqLE5Wi50VrVZWsAgsJzAm0nUZgcjTzhTuzgiExn700UcLly1b5kSAgsbGRvPq1aud9fX1wsCBA+vuv//+5SNHjgzsA25iuwRE3yOSk40JdG+66aZNu/qeiNpHsjhz7ty5HgR48Pv9/KZNmzBhrqVPnz4NV1xxxfqjjz66NlXwCZCvb775xv3DDz94t27dasUku+vWrXPgGxx00EEIEb9u6NChbY5V24eAd0DSLVBaQxOPy6aK2sZNnF34OOZ0zu5mBJQwYMBAJ8G+3s4bSMLUqVPt1NBmsKyQz3FsIWvms4gxpWdlZaX5MtIddpvNwvOYo4bTJokk0qQS59F4T+ISQLKrnV4+kstJW/t0tNwGUu3bW2hN4Ujen2p9u32UV837NFrVRKwAbcwVKUGUj7BaKaa4osjBYDgeCDQGauv9ddFwpJroaiXHCetNomVzpL68euzYsUGjl7XzgepCH/q2Z9bVhXtv2bIVVlkGwVHsokMjULwAi62J4RGPvzOV9F0ELFAIVU5KO4+JdefPn+9BeO1x48bVYL6iwsLCGCxUidO7JBCiHPmwq9YnAK56NTU1ZliO5s2b5/ztt988mKdp8ODBDccee2w1IuW15X4HIoeE77BmzRorJvzt1q1bmMhXMCcnR+pCBFZ/Dyx1AgVSydb5I+FQXJqdZnG973AwlYZ8NGDAQGdAF2jq91+QQsd88cUXnrKy6gKLxVxCCk2u3e7yZWdneTMy0l3U8FsFgUPAcI0ltbAuafsoaWUgBVlquQTa2tce7My5uwvtbXxbnqdvJ+9vdZ9OrGCNwhLA99I0JUUhYqWaYlJcDgSCkYb6hobaRn+dSZUrTbyw1eYS1weCwa3lq1fXGtapvQ/6hggucCJ9vsPXri0jBdiviqLI2mxW1mF1EHkSWY5nGI7IU1ewPiUDHQIgEhgTBBmBYAk7G2nOQFM+Ig9h0YJlifJQRj62l4Ti9yBj+C1c/bqo5Q/vpCcElJAhP2Nxma2orN8giPZ3aytsC/v3N8ZCGTBgYO+jK7X1+wWghL/99tseWubH42ovi8Ve6PNlZOXmZnp9vnSb3W4zcxwpc9Qwp2icdTc8/bu3dwkkr7dEW8f2VbSloCQf09fbXKYiVEDTGAkTEStVDYWiUmN9fbChIVDfEApUcbywURBsK21ecUO/ggJEoTIU170A+mbdKJ3t90f7r123UZvZyWqxsU6nlbURgSKFljHxJsZC5Inr5GHLDRjoxEiWmboFCku2oqY+EIkzP6RZ0z7xeEwNVAW3kaMGDBgwsKfRFRXfLgeQph9++MG9aVNFPrUpRJrEQq83Mzs/Pyc9OzvbbiPOBEMSGhVKQHPjQoo70wphSrVPR/J6Mlrbvz+hrYY7WQFoc9mSUNEfbUIrfGtVldloNB6va2gI1tTV1kSj0XJesGx0Wqwrq2LBTQcPGAAFwiBTewBN30M9QpbV4zZsKM+qra0lkiSwLpeDtVvtrNVq0933TIi812TP3T+AAAcWi0Uv010CS5cute5qCHAqJ5jIVrMQJXZp+wCqr9rSwA6BDNOTTqDUcDTObKmoXs7x5je752espfw0LPMGDBjYqzCkeifGq6++KqqqUGAyxQcQaSomspSVm5unkyaEygNh0hsb7VuCMGGZIE369225nmqZjFT7DLQNfIOWSN6nfycgeamtg1DpZIqAJdx1WCjwUUmRamtqQ/UNjdXhaLSCE4X1PMMvZ+OhDe0NfWxg10D5jznRzgyHY4euWLHOEo/HTaIocFari3U4bESg7Ai+wggWk4nfg9an8vJy80svvZQbDofZCy+8sKytSGwIZDB//nwHlZVAUVFRtCOUeczJdP/99xedeeaZ5f379w9jH6ypwWCQyOX2ARE6AhiPRHVEmztqdxASXH/UqFEHut3u6LXXXrvuuOOOq0scaheWLVtmnTp1qvfYY4+t6dmzZwRjl3755RcXLfnTTjutui1ShnmonnnmmTzk4V//+tfyLhBZb1eRLANlkouaGx+ts2s3lFebeP5jXg792K1bNyOYhAEDBvYqmqIFGOg0uOuuu9hJkyb5Xn759YNJLftrZmb6BSNHHnj00UcfNeLggw8s6d690O1yWVlqjOUEeYLyje+IxFFjg7EKUOWa9yWtJydoILoWoq8n7zOwc2iZhy0T8lz/Ftt9H3w3fT0BuGEq9J3jdqvA5udlufr27t69X59ewzNcnmNUST4vajKft2DF2jHzV5dlIuoi/dZAxyOTvk1OIBA1R2MxaHUMywoIwkLfFNErTZr1icPX2wP49ttvPZdccknv22+/vcdXX32V/dNPP2WsW7dOTBxOiTfeeCPnmmuuGfTwww8Xbd68GTNU/WlgPA4RuG5HHHHE6LfeeisTlpYVK1aI9957b7fEKR2OGTNmOH/++Wc3glkkdnUoEKhh48aNDiI9OXPnznUndrcbRFTFf//736VnnHHGAZ988ok3EAhw//vf/3xXX331oOuuu64nxpIlTm3GtGnT3Jdddlnv2267rQeRr+zvvvsua/Xq1dbE4f0RkJU6kr0nTHarxRmPx4pMJk+b5d2AAQMG9gT2ULNvYEf48ssvLS+++EaP/PySk3he/FufPr1OP/zwsYeMH39or169unvcbgcif8lQqnE+NGwsKGmkKbGenDRlPCnpinyqZGD3IFU+6+vJ3wap+XuBAOvfNAHiygwGnMtEpriCvEx3374lPYvzcw8xM8xp0caai7r3GXDS0jWbS3ekTBvYOcTj8W6qymTU1zewcjxOHw7EFmMMeSJRWlAW7bw94aEFCwkisZGCnwHC8tRTTy1++eWXFx5yyCGNiVNS4tJLL93y97//fRUJktCzzz6bT6TLBQKUOLzLKC0t9RNJEGARAlkgGZa+YMECVzQaRdntUOB5p0yZkkXEJBNEJ7G7Q+Hz+aSHHnpoocvlih599NHVid2tAta2zz//PO2BBx4oLCsrE5xOp5ydnR2ORCIc1VkTwr+LoignLHNUfbcdk4rvSaTTRqQwA+f85z//WfLqq68uHDNmTEPiFANUtSD/aKnYHaIQjUSzq+LVzrtUtcPLmAEDBgzsDPZAs2+gLXz88ceYW6UPw/CDMjKyigsLC7Py87NdiPCVIEvNjS4akkSPnP7d9PWW28louW2g82AbhYqgb2OpJ0Bbp++vbVMZ0JakRGuWq0hMitfU1flr6wOVcYVZJ5qFRYw9bcWAQjcCT+jXMLCToPwVKJ0Ui8kTli5d5QyFwiar1cra7S7O4bDT0pYIZ07sdw/Z/0jRNiG8ONbz8/NjOoFrDSBaDz74YGFNTY2wceNG27Rp07LOOuus9bfeeuuG3NzcXY5mBuX/gw8+8D3yyCM9vv3229lwT3vhhRdy3n///fxvvvlmdnvd+PB8IA+bNm0SXnnllVxYl6688srNffr00dwCdeCca6+9ticRFfGmm25aN3LkSH/iUIdi5cqV4sknnzz8u+++m0lkSErs3gbIfyI7BRj/9dtvv6WtWrXKRSRq0ZFHHln/0ksv5SBUOb3LUrfbLb/33nu+d999N/eSSy7ZdMwxx2znEoj3p3e3oG7n5OQgNHziyH4PyC20f1qici5TmeOXr9ywOaLKk9hoYP6wYcNSfh8DBgwY2BMwenH2EkjRcL/44qsHBYPh84uLe549fvz4Q8eOPbh3797dPU6nAxH0MPcIGhFoSPhOLS1NLS1MSLo2haWeDHRetPxO+rr+Pbf5xvj+ehkAmSbAKiXZrSJTmJvj6V9aUlqY7TuU1Nuzo/XlFyxfv/nQzQ0N6aSk6dc3sBOgfCNqZPJGo3ExFpOwDb7CcPQ5kBjt8+xZQMEuKCiIIf3+++8OuIA1NDS0+iCYEHfGjBnet956q3jChAlVr7322tzrr79+I5T1xCm7BGREVlZWlJ5HI+iwQnm9XgnWF4yP0k5qB6ZOneo57bTTBlxzzTW9aT1rwYIFaXjmxOFm4D7p6ekxXJvI4G6xQAGYlwnkUCepLYFjGOtE8rvwiy++yLnvvvtWPPXUUwuOPfbYOuSBx+OJ69NGAPTMcconPHfKb4TzCgsLoyDDixcvBsF1VVZWbvf++yl0eajVPZQBs5m3q7KSlcod0oABAwb2JNrd0Bn488D4pueff9735ptvjlVV7qLevfucOW7c+NGjR48syM3NslgsQpwaVK3nFhoyFi3SNgp1IunKsd7Y6NsGOhhwI4ICldjsaCR/v+Skf2d8++bvn0SksARknufkTJ/H0qdHt/xuBTkjTFL81MpNlRcsXLNl/MqVW+H2pZ9roH1wUD47ofziu9O65qrH8CYGXeKkyGnjn5q/wB7Gb7/95vr0008zN2zYAKKXEpmZmdK777678KOPPvoNE+CSol/brVu3Px1IgoqdSteOY1JYyh+4WWnkgeoIi/mOEqe1CdSn6upqYe3atS64vxEpmffBBx/MI4GY0rpE94vBEkWEcbcRKETQ69evX/3ChQsdiV3bAJa28ePHN/xKeOyxxxaPHDkycPzxx9fC4kYCXLHZbDJcGBFAAufDLdBut8fpHXc4rmn69OluImWZsEgldhloQnNhpe9jkRXZm5aWpuWvAQMGDOwtGArV7gcD4vTf//43s3v37odlZuZc0K/fwFMPO2z88FGjhuVmZfkwb5MerlVXmFsb16QnvUHBUk9/Cgllhm+rN3t3A0oHoouRop/Y8+eA3uqysrLtenNxfShiOI73TuxuExjv8PDDDxe+8847GbqCiN/imf8MqdLfNcV19O+anFqWA5STZlJFCecoVJ7iaW4H3724ILc4L2uYYJJPCcqhCxat3XjYar8fA/45SjjXQNtwEdFwhMNRIk9ykzVYxniMpqxjEpEj/iQX2WmgzKxevVpcvHixkxR916pVq1Iq5wgYgfpMSr0yatQoP1zSEJEPZTlximZRQTnGUi+LbQFhvnEeCFh6eroEOYUxSeDxDoeDqpUMOZLSgoLfoX7TM9uwDbJy7rnnVv78888z/vOf/6yA9QeEDyQFx/FMRBIdCxYs0M4HgcI1QKB29Kx4jsTqTmPAgAF+ylN7YlMD7qffE+8OixGIFGTBunXrLDgGCxTyAM+tkzzkEcZBkRzSzkkFPCuusWTJEufcuXM9+EaJQxrwO1xTT61dBzIEMnxH747jrV2jE0Mj6Xab1RyXYm4/y8K9dg/XPAMGDBj4A80NqYEOh0acXn31VXdpaeno7Oz8c/v1G3TyIYccMqx//365aWkunhpiuOklE6fkBMW4pXIMYKmnDgMpNfZHHnmkCPNNJXbtcTz66KOFlF85CM2c2NWMnW3wMUcNBnjfcMMNvZJJEhS4mTNnOr/55hs3opndfPPNPdrTY07KqOXHH3/MuPzyy4e98MILuVBC4D711VdfeXfV5QYKz7vvvuuDu9CgQYMOISUyP3GoJZK/OZJePvSy0TLhHI1IuV12vmdxflZRdvYBFpU5OVxWc8GazdWHrtjqh2sfzjXQOqDImmNy7I+BZESaKOMZPaP3NED633777YwLL7xwAJW/zEAgYKbyI7asH1Ckb7rpptLnnnsuV+8Uqaqq4qn89n3rrbc0Fyi4yt1zzz3FY8aMGXnaaacN/Pjjj9NRJrULpMDGjRuFY445ZuS8efM0coExQETKQrNmzXLBvcrtdseh1LYkADoQaGHGjBmuloovxgqBOCU2m7FixQrrv//9724kE/LwDhkZGRJIF9VXDvMtJU5Liffff99HxMzVWt1GfuFYquNwTYTVUT9n+fLlItXTDFyT8qCZCEGufPfdd+6LLrqo/6JFi2wgVh6PRyLCGl+2bJlG+qxWq4KEIBKp5Bq+53vvvZdx/vnnDyTZm1FfXy+AbJF8SZxh0sjy448/nnfxxRf3IXnVHeencnOcNGlSFp5lzZo1rZI14JlnnsnVv6GOVOfrRAt5sDsCg7QDuryDxRNjP02CmWPpuUR/fXy3WSENGDBgoD3YG0KxywPE6aWXXnIQcRqSlpZ+Vmlpn1MPOmj0sAED+mQRcWJJsYWygBYL+d9W0huQ5NThQK8mNagOUqDyWva8diTQIEMRQoPcssGG4kYKQNHs2bPTWipH+B3GHST3nO8IUNY+++yzLFIm4IalXQ8Kz6effuoj5XPIiy++WAgFEOMqsNR+1AbS0tLipOSFHQ4HBnpr59P1M7/99lvfrkYFe+WVV3IuvfTS4UT00nNyciI9e/YMJQ61heRygGXLMpOccFwhvY6IlJXrXpyXmZeRNkSJR05SpMYzN5Y1HLCsqspJ3wLnGtgeImUhr8aJP9EX/4NZyM0j3PckUH5ffvnl7Mcee6zn0KFDGx555JGl+fn5IYwJSu4kABAVD+QKYc51ZR5WEapD5qlTp8JNTMC8Q3S9koULF3q/+uqrgnPOOWfkbbfd1h1EKZVCjXJOdRfBHjSiD0tRjx49AkQenCAPcMMjgiNv3rw5ZSRIWMR+//13V2FhYbvm8AEhAxnZsGGDDVY2jLGieypQ5vU6nQrIC5Il+VdddVV/up891bvg/U888cQhY8eOHQHZktitAZYu5Ov333/vOfPMMwcOGzZsHMmMEURyRh555JEjcE2ch2cgucUTgbVNmTIlE/tITsh4TkRLxHaCQMmUb/ge25BTPCe1E9mPPvpoD/qedQ8//PDSoqKiIOWzGcQK52B53333ldx77739iPh2JyLV54ILLhhBpDJbJ8Y60MlDcty7du1ahP5LmT/oWHr++ee7XXLJJQN1sgz5TyTRCtKtnUSArJ07d66d8l1EEJIvvvjCmzi0p5D8/M3rJHuZuKTwknmvEDoDBgwYaIYhhDoQ1FAz7733HmayL/V6s08sKel5xvDhI0YPHNi/wOdLM5Pw3xniBGC5XUOIhrelwvRnAEVo0KBBAVIUalpzv/kzgOKFHlMMej/uuOOGPvDAA0Ute1AxhoCUlY1QHloSKFJwxNGjRx96/fXXl6ZShlIBEcYOO+ywaigS+hgR9F6PGzeu7o477lg+ceLE1aS8LLv99ts36ISoLaCHfPjw4fUnnXTSZlJ2/PgNkak45ZdQX1/faq99MloqNWeccUbltddeu5wUovJff/11Jl27JnGoPdDLhp70soNnSS5LelJJx5XdLgdfkJuVl2azjopGg2fwQeWk9dX+0i1btthA/Ok8AwkQKRAo23hZRl0DXeLoH7K6XZ+7wwEi9N1332WsXr3aTXKm4Oqrrx5A5SaTCBTc8rZ5KLjDXXTRRRs9Hk9UV7QxOetll122nsquAoWe6sEGUpJ/omvNOPXUU9cRYYm9+OKLPemcfkuXLrVRedWupYNkROiGG25YRuRAI2RwWaNrBleuXOnUt4lARKk+pJQh9Jxmuq4Tdbw1BT8ZcJMjklNJ7xIESRRFUYElAgp/y2dLBuo5vc9WEEgiALZUlh8iBcVEomz0Lq4333wzB9fEfsjVBQsWOL/88svss846azjVC+sRRxyxha63vlevXvW0bX/qqaeKcC6eh+RJA9XjTUReNMIE0kd5ING1NVdHdM7gPLrudgQKFrbE93S9++67xVdeeeXgmTNnZtC7CnqQBHQ2EakKUZPSQGRSs9LRNWUQM+RFMm6++eaNlFd+el+49ib2bgs8D8mbDXjvJUuWaN8RpOqTTz7xffPNNx5dvkI+T548OQvPDMvftGnT9jSBSgUVUweoUswcSSJ7BgwYMLA3YChMHQRqYPi33norm+OshxcX9zhr+PADxg0ePKhbdnaGFYP76RS0aMjvthIa8eSUElOmTPG9//77GXovZUcAhIMa6QAUq/aSlPYCbnmnnHLKkBdeeCGPGmSelBARikHicDNIGamFIqMrMzrwm/79+9eiJxc93e0BlCjMVl9YWBhKdrHr2bNnBOMu6Hoh3Ke91wNIoYtCMdF7brOzs7XoWsgz7YQdAK446NHV3WGQ5/fee+86KJ7tUSjbAH6bnPA8etLLFhKOKQLPxTPTPWJ+lrebKDDjYiH/2SFZmHDJJVfnLV6she7GeQYS0Csv1hRVZpSEBapja8mOgfE0hx12WNVxxx236dBDD6286aabVpLyvgEufESEHLAgJCcqX1GqBwosT/o+UrDDVOZVdGqA+KPzBOOjnnzyyRUvv/zy7/369av9/vvvc0nJHggXOLi8Jl+TSJQfZA3rdA0OZIHWNYsJ6hyeEeU58cjbwG63y1QXLbfeemsPIgoOuK6ibiZfv2Ui5T0Giw7qDJR/BGnAM++o3p599tlVffv2radrNFtzdKDe0/3T77vvvqX333//IiIS2nvCQvbhhx9CthZABpK8+p2I1BwilUsfeeSRVXT+MoxnWr9+vV3PFxA5WNQgz7CNzh/keUVFhQXX0/MY1iqSe9tE9qO8ihM5qzr++OM3jx07tvyWW25ZTnJyI+WLdf78+dr3xLNeeOGFZZdffvn6vLy8ECxwxxxzzObRo0fXg/jgHD2B/EGGo3OnLRlO19pKcrCBiKJ2D3wDEMCHH364VLdEYR/I448//uhBmWnL4rcnIasKI6uyuk2MewMGDBjYCzAUpT8J9NqT0mFjGKGnx+MZRUp237y8HJ/dLqKHDHoXWjLkc8ukK7Q6ktdbBRpGUnhGLF261Pvxxx/PwEDmxKFtgPOglKPxTuxKuU8Heqlff/317GXLljn++9//rtgZYtESaMipEddCD+Oejz76aME777xTcO21166eMGFCHQa1kzKFENzac6C3FYOv0cP+t7/9beBHH300t+UcLLgOlCj05iZ27RBwtSElKP+kk06qPOqoo5rnYIFChfleSFEw9+nTJ4R7ted9MQEpXa+AFNjKM888swpjIogcFv79739fT/tqd3QNUsSyn3rqqe4PPvjgUsqHenwH5BUpS3b0zh900EGN+vw52E/Kl6YUoacZ7lFI2oV2jOTvi3UkvSwmJzwwGwxG5PqGQG3MxKwQROHX/HTXcnqXIKV253VXBCmNI6jcnb5y9aYCUpgZ1sSyLruLddodnNXlYKgcMxYLZ8I8UHsLn376qfexxx7rjk4GUrC30StRX0jZdxAJiRAJ0cKWYx8ReScp/UEqTxiDuQ1gvYAVhAiBmY7H+vfvX0ckqXm+KXQWEOFwDx8+vBZ1kuSGAEI1bdq0WehYmDhxYvcTTjihglKt9oMkYPwQxlm++eabJbCC5eTkhDIzMyOw5CZO2Q50P56eQyISsYnuGXjooYeKqM4GSE6Up5JjySBCUIB3PP3006t8Pl/zPUA8iLCMJIJgg8WGnstBhKIRebVhwwZnQUFBAJH4EqdrngUgfkQy7FVVVVYiPmF6Fs1aDGIBixHtF4mwNYDwUFmx1tbWWkDg8IwkZywgXtddd91aROzTLtoK4CpH79gd701yKUL5a4aljMgqXUKME0GDDJTxvCQrtpNba9ascVKbtOzEE0+sac01Gd8NYz9h/SKSHaZrC0SmvNQ2sHRPWLsacU/kBZFhBfuoHNRPnjx5UeISewp4fsggWNtkdF75/QHTTzPn/B6IBl49+4QTKun92ywDBgwYMLC70K6ecwMpwZACLZASkO1weA7Kyys4rGePkn55uVlpFlFAqwbBrymoKRLyXW/5sNy2FWwDaDDhL0/KW+z8888vB1EBQAp0hQIkiZQBkRpTkZQqTXGCIo59UGLombcbsA1FAG476ImkRr66ZcOsAwoCXQvvoA3sbQncB/OZ0DGVlBdEezaBGJx77rlbhgwZEkyE+8WksNr5UOgQlAG9nOi5JaKVe84555SRUrWN8o7Gkxp8T1ZWltSaYgDg/uhxh4sLKTFwGXKgJ753796acom8mTp1atr111/fjwhNCSk73KGHHgrtZJtrpnpP5PH333+fTgpWmN4lgAh/P/74o2/w4MENpHCFWsszHehx/9///pc1ffr0tGOPPbYSeUGkzE3KzoFvvPFGMX2/CD1LA9xmvvzyy7R//etf3ekZi2jdRwoa17179zDlaXtIVHKZ0te32ybgnVVB4Fm7zWpXlHhGOBzNawxFxaAU8V/0179GnnnmGeXuu+/G7/Y7EBnIIF2zb31jII1IPn1dheEFkeEEM2sxWxgzZ2Z4Kht8hzu9th9wLV27dq1l7ty5XhAAkAI9QZGnMstBmU/eR+UaASTE5HP1VFFRYYXSTPIlTuURwShEjPHRjxORgGsarCnaNpRvqg+hs88+uxz7Mf6G5EdNy/oLIFgE1cMAlTtYrQRcG/fTr5Uq0f1Ej8cTI8JTi/mUqG6zdI0QQrEnLpsSqL+ffPJJBgjUgAEDgui0SRyCyzKsYdE5c+akwX0O48KQRySLOJIbWij2ls9RX18vQEbiePL7I28oDyzIU2yTTLBRWTHT/REBVDsHx0EUx40bV0N1uM3xX5ifi+Q2xjKl4XviuWDZGzlyZDXJg6X0LvWQ0evWrXMSybHrz6EnEC/K/7JevXqF9bahJWAlI3mTS+/vQ3nAu/Xo0cNfUlLip++hfW+cN3DgwDqQVzpuIVLlP+mkk6q0C+xZQEZpswaA+IVCEWXNho2b6k3KvKH0jvurbDJgwMDeh65UGdgJoAGlxtnB89ZSl8s5Ojc3r3d2ti9dFC2IrKcruMhbaN7NCmtSAvTlnwZ6fkEKTj/99GpsYwDwvffeWzx79mwv7Z8LYkUNpRm9txs2bLAT8Vuoky0dUDgmTZqUSSQl/dVXX12mW4eSAUsRBhZTw20ZNGhQkBrY7YIeUKPsIKXESg1+446UHADWFyIQIx5++OHFRxxxRN348eNHEmGYDfe2xCkaSNniibSMeeCBBxbDBS+xexvgHXA9ImHZ//znP9fBDQXjG6jxD+q/wb7HH388n75fPil5IJLMrbfeujJ5/BHyDy5RlFcikaMAKS3ae5Iyw19yySV9DznkkNp//OMfW3AvImJ9ad96In1VqfKsJeDGd9pppw2F+9WZZ55ZTfcdRN/PTKQJLkEWIp8/ff3112lXXHHFAVBioTxCecD3mjBhQvl99923ruW3awf087FMTujZhWICaGUzHIkoDY3hGpnll/EW83QhHl6Vnp4OpXc7hbirgxRmjLk7Z+Omit7rN25kVFKK7XYX6/E4WKvVxcICZbNYTBaMfumw2rzzQCcElettpiBARwHG/sCdzmKx7NK3A5GAbMFcRiAP2Ifyoh1MAuWD5i6L80Hm+vTps0MPK3o+LagFKewYD5XYmxogP+g4oTKoKf/oHAGpSBzeDvTNTAsWLLAjUMKFF1644bzzzqtI1fGA+0NO4v4XXHDB1vbU310F3gGWbiwTu1oF5BjkNfIe3w/vjufH++vH4R5IZAnBNLR9AN4H35rkXUS3ZLcE8gaREM8444xhJEuWDBs2rBEdUom5wTTXTsg5jD9DPiO/ITPxW+zTLrJnoH8LvKBM5Y5eVTFVVFTGp8+eM51T4m+dfPLJ8L7Ybd/MgAEDBtrC9iYEA22CyAc3ZcqUDJvNNTovL/9EUhaGFRbkZYqCyMI9m2nSpJCvqZKmpCbSTgEEAo1fKnz22WdeIhaluiICZQeuHitWrNB8+7WdBPRO0j4nrpXY1Qwo5dRgoqFK7NkWaMzp3TPuvPPO3nfddVe/9957Lwv7EoebgZDGoihqCk9iV5sgpSIGdyIiDT40kGgoE4e2AawyIDwffPBBTmLXdoDCiMlFP/zwwwKEaobygUksoWAmTtFcFZEPo0aNqr744ovXZ2RkhNckImYBOI65nm677bZeRML6YiC1/p5paWlxWMkS12AxYBzKDBTH1r5NS2Ag/y233LLy559/9uK3ixYtSjv//PM333///cvQ04vvRffPIyWoYdq0adPnzZv36++//z79l19+mUnPuxV51N57JSG53CWXR21CXroeC+WJthWrKDK+dFemyJmGx0ORUyKqeWxVMJhF5+yPg7b99N4Bq2hVkVsqkQfUsZikmCRFMsXluDY+St0letJxgNJcUFAAd7sw1aVYbm6uNmbo119/9cANtKSkJIpjO5sOOOCA4NixYxuxDmUaHSi4fsvz6PoRKPd4jvaQJwDWEa/XG8f5La/XMuH54fIL8gErVlvkCXUK43juvvtuTE8Aq20Iz5443Ay4HX7xxReeTz/9NBeWFXQGpbp3RyW8Q3vIEwBZDLLSt2/fMMZsggzp5AnA8eLi4iiO9+7dO5KZmRmn749AD2kIgEFlNGX7QnKKQSCfG264oS9dMwZ3ajwb7oFr4pvA1REEDM+KeyKv8Sx7mDzpwHfWvjXJKSyZxsZILBKJN2zZsgUuma2WAwMGDBjY3WhWLA3sEJrLntudVZiTU3h4t24lR/bsXtzD7XDaSbOCdFdZzoR4x9soqImUrMDuNNDY070x50tKnwyEHielwYPeQ2yjt/Laa6/dWFRUFED4X+xD7+cll1yyGQOR161blzLMMAAFhO6DZ24GCAQp9Zmvv/564ZAhQ+qPPfbYrQsXLnQTWdKibyVja9OAdhci3+Faid2tAs915ZVXroOrEc5HLzDeoyVJoHeJklK0rKqqqtXrEsGSDzrooAZSLgLw78e1oATQszQTJJyDMQREYDKIZBUQGRKQr7if/p6vvfZa4bBhw+qPPvrosvnz5ze/J65Fzxuh88zolfV4PDLuAUWttWfCfiguiU0NeEa4zkAZp/ysvffee3u9+OKLBVBiaL+A/fSccTwr9tF96fFUrRcbFqwlS5ZoEb52AXgOPW1TRul6xF3BoxiV5zjF63HaPA5bd2IHh8cisQmVlQ3FK1euxPwyKd+ziyJAeRIQbULczJlJiaNKThVcisv4riZZViipJm2K3U4AlLWPPvrIh/DkcNF6+eWXu33wwQfZyZ0ouwqE3D/llFNG/vjjj3ttnrhkgCTAUoJ6iA4NyAy4J3/77beem266qTcRBe9ZZ521aejQoQEikVrQC9Rv/AZ1iOp+5m233dZ/xIgRtXDHRd3eF4GgNI888kgh5qn6/PPPcx577LEeIJBwF05+Z0zU++WXX3ovu+yygevXr7fffPPNK1ta+TsxmmtYbV1NNCbHyun7t6uDzsDuAdoBjP9GhzICaEE3ovJlQRTiT+fMsdG2g/ZjahREtHTRthtzL3700TTPpM8/TyM55XmftnHs419+ceI8nD916lQ70nvTp1txvTlz5pgT1+dwv/2s/THQyZHaSdrANkClHT16tM3lSu+dluY5Ii8vf3iGLyOLMwucqjAKxzMmlmOpYm9HnlDZ9bTLwDgZWJX69OkTglUlsbsZRIoiUPrpeD2UdcyBRIqFsHbtWisp+WhoVOyrqKjQ9g8cONCPnuSmX/8BKCCkeLjpGnhn7Tdw16OG2UcKfjcMUKZGN4SxCNQg29GLSfnSmPi5BjTUJOzy4cZH5EKGcgM3HVyrjWRZtmyZ85hjjqkmYuMhkmSG5QjKkX5OglgwdDwd7japLGVQgtBbS3kUJ9LjIQWqfMWKFfZff/01vbS0NABFEmQJPeW4BxERkE4L5UUoIyMjijmi8J70Di56zzCRpSgpKA5JktBbHsNzEHF0YtB4v379AkTUItRg5PTv37/xgAMOCBDZSTzJH4BL0+zZsxG6WXNXwjVAuKgBye7bt6+fvlkA47SIqHnp2YQDDzywGoSZGo+CaDQqUz5IixYtcpBi6KV8zcJ3xvknnHBCdao8aCeSy2Vz+Uw0ThqJwqYgcKxV4B2RcCQrzjBpDq8nFKyv95PCJu0PYw8mTpyIRZFqYopr6xoskUiYIVWO4c08w3MCI5gFkyDwWpCPFJ9+jwN1bdKkSTlUjvPGjRtXRfWpYsKECTW9evWK/ImyooHKvQPy49xzz93aXuvy7gSszZCLM2bMcKN+TJ8+3f3OO+/kPvfccyUkN8QzzzxzE5GFLbCoYD4nRJwjWWAjhcyJeayo3haSTGj8z3/+s7wzvM+ugpRSL5HlIpIpzKWXXrpx1KhRtRjzRfIijWS5i2SFnfLJQ3Ij7+mnn+4BGXnNNdesuuSSS8r/bJnYA9DkkJ7icZlZsXJNdXVNYHpV+aYKIvN72fbb5YFOY+7www/nTz31VOHKK6+0nHD++baTTj/duWDJEnd6ZqbXLIq+SCyWbWIteQxrKrSIYgkXiZRa7fae9HF6WazWXibW3Mdmd/ZlWK6/VeQGOATLQNFi7yuybB+WF3qJLN9DECw9SYcqkTmhhLOYi2zxeK7ZYskIhOPpkhr3UKPtKinqZV+5cqnt4ouvE6+66lLz2WefbSZdgL3qqqsYekY8q8kYE2dgT0JTnAy0DiiV334712W1mgYSGRmXlZVZYrfaHJR1mKBU5XgTw2FymCbfPZ006S1Th+TvnXfe2Y2E1+ZUwR8AekbTsGHDRmHwMsgB9oFwkaJvgdsbXPOwDz3UWH/qqacWHXTQQX7sSwYpGbb77ruvO6JwYewN9sEyhEHGsNrgt7gmBlsLgiBfffXVK++66671aJR1oEeUnrcnKS3ZIDzp6elReqaU/vg6cD248b311lsL4HpHSk1pcuQvHXgneq4oNZyzYZlJ7N4ORJic999/f48PPvhgAZE/74033jgQRKTlb+B6h3fDfnq3OCmgiJYVxzq9pxZunPKWxT2JQGnjuWB96t69u5/ecdXYsWMbiKT1p8alnFINrFHahZOA8Ux0/764DqH5OAZ8g6QlyIr2bbZu3WrPzMxEyGBYzVw4nxTACBEqnkghyFQcE22SorS+tXFgOwn9ebBMTtuMjZJlla0PBgIxSVnL8vyPcVZZVOB219Ozd2kFBu9Oi4PiceXktWs35m/ZspU2GVa0O1iHzck5HXbGbrehTpnoPzFP7Wd7FegkgJsWghUgkEBid4cAnTPowGlZL/cWqqqq+KlTp3oR2IXkjpPkH0K3h+ESe/TRR9fq44BQz2fNmqV1Qqxbtw7zQnFEMvyXX3755oyMjFYjAO4LwLt99913bnTm4Jvr7o1lZWVmkn+Zv/zyC4KL2CHHESjiuuuuW3/wwQdv0+nVSaHJISSSRYjApwYCQdN3035aUlWx5TWSlZtJWTYIVAcBsu6FF17gqa1D1EtzXV0d2kULtWk2SnaeF52smXebONbLmhgPqT8OzsSKPM5ieTN9I4HlObOZM/OCwHO0DZBuxKKDibgT+uoT+0hSynRHuquiSPCAlkyyQt9bVrQGB7pVPB6TJZkoc1yR4qoiKXFZoqYySmegHaY2Uq3nTFytzEj1kZjayDDxIBsXQiEuGrXG4xLVcamsLFe69NKhmKtEqxMGDHQ0OkdL2ElBdZmdMWOJRxSZA1wu97iMjPQiaqAs8bhJ5dkm8sQyJk0i0OlIOoHqsHyFYn3eeef1e/jhh1dinENi9zaAzDn++OOHLF++3JXKQpUMWJAee+yxZYMHDw4mdjUD7h5wBSFBWgKlHftIeGI8U5gIQhnmgPnoo4+yZsyYkY6IdBdddNEGInZbWypUy5Yts77xxhvZdJ4PghjjsegZ28yTESNG1NBzrYCF6OKLLx6ASFCaLE0C7kPPUPvmm28uaY1AgfQgtPPzzz+P6HW/k/KA0MnFRKoy2noG/T1POeWUrQgcob8nCBaIW+I0DXC7u/7669cjDx9//PE8UkgaRo4c6U+lWMIid/PNN5cuXbrUTYSy3V2+1NCoVNYw5gNjWsLdunULUh41jBkzppEaOTQKiTM7BHpeYokExQSMr6lFo3yjxPqDkWhYkjczZu5nE6vOynY4EK2xSysx9O2LKP2lurp+wLIVq6kcK4xAaoLD7matViJSThtjszpMNhvTKaxQ+yOobGoufVhHJ0ZbdQPnAh1cfzotdiZvOhGS5ZCeSJZuCk+fOeOnmqryD4kINoeZN7DTgLWGpTbeLKelmZmaGtFisdjsdruLhFi6mWEyiQrBBd7NcWYiT4LVYhFEi0h/RFFwWO28KFo4s2Am6sRTc8CBKOl1qqmC/bHcFeBCTRejqxBZUokToRyr0WhMQYrFYlI4GpWkmBSVZDksK/GIKqtBhmHrTIpaQ9Srmop9tcSZGsxyMBQICFGrNSs2dmwxOqG1qI64vgEDfwb7hDTdG4DpmgiLz2pNH56W5hpDSms+S+KCdGkFFiezWetwRseKbn1qrvRJyz8NuJqdddZZg5599tklpaWlKXuUYfU588wzhzz55JNLMjIySJ7IiNJkQZADKNs4B0QMpAMEixTyGAI9aD9uATS4NTU1PCVt3AR6cREqGQq93vgigALchfRB3drOFsB1QDxISGOCSTOiOSUOpQQJbxkWNjTyRIIYRMDTlZ1k4J70XVJG98M7Lly40PbQQw+VYJ2+4SL9enAHhOtc4tTtgLyCu4+uZCAP8cwYRwCXusRpGvCsOBd5SQQRwS2U1vITwLU2btwooLc4sWuHwDg23bUoOe93I1o2fFjinZKXbJAYVCAcKaOq8JPDrM6gvMBcLK2++74OKsN2WpwZDsfGLFy4zEYE32S2mFk7kScrLFFOJ2OzEImywZ0PSmrT7wwYMLDLgKxBQtsC2aLACj5z1qyKlatXfhhsaJh+zTXX7DDCq4E/QG0p+9VXX8GFXaS20U7tlZsUg3SRt/ioHcsWBDMtLW6r1Wp3Om2i1WqzkGznRNGKSJCkO2jtj/5ddDS3Syna6j/TYDVfLLndS9wj+bpae4pxqESw1EgkJlMbL0djUiwci0aIXAXicaVRkePVRLDK47JaqcTitfG42shx1qDJVB8ZO3YsPF26bPtlYPfizxTyLguQp/79+2cyjGW0y+U5yOGw55hUljepnEJ/4bLH8kScNOsTS3nYlIv42+H5iTFIhx122IGXX375GszPhEhwUNwxBgDjatavXy/C93/mzJm++fPn/4wBxDjnvvvuKxk8eHAjwm3DsoQw50VFRZGhQ4cGW7Pe7MuAexGRJ/uLL76Y/+2332bfeOONK6644oqyxGED7YdeNrDUk6bEUEODdZbIhBKIRMo4M/uL6HD8ameYiq7aCEHxoDSO0nGrVm3M27x1CzXjKmuzuVi73co6bESi7A6GFBITJtUFiTKw7wPKWrLyZmCPIVnu6ATK1NgYVL//4cdlmzeuffOXX35ZP3ny5Dbdwg2YmOeff56XJMmSkZGBud1ckmTKtFotuRaLUGixWDOsVtFpt9tgebK43S5eFG2kGsCapMly5D+gkaQU5AXYZluvL3Ruh1ScRHuj31vHNhuEZBKn35dB9ZWkuImIlBwMBqVoKBKJSlI4BlIlq9WKomxilPhmWTZVKVa2wc3zoX79+mGONkS8bHkPAwZSokMKelcCVUJ21qwlmV6v8xCPx3OI1WrNjMcQ7hkuexybGPPEmuHI+4frHrBb8hLE4KijjhpKxMg9fvz4CiJBIVLWEJzBDH9+TIYYCoX4q6++esXYsWPr7r333h5HHnlkJZGqAgQ++Oyzz37HxLYXXnjh4J49e/onTZq0uC1rSWcHhCmCMdD78zabTYtSB4sZkUfnlClTcmbPnp1+3HHHbXnsscdWwVqV+JmBnYPegGCpJ61RpcYFSzYcjSnBULRCkdUZPGv+KT3dVpY41uVAjW0epbPr6kMHLFuxnKOmmBEFKyvabByRJ9Zpt5lsFjtjEQWTIBpWqH0dkDHz5s2zY24kdEYldmuyWB9jZGC3IVneaASKPge7evVa/8yZM36oq6v59LrrrjPmf2oFRJrM1O5ZiTi5HQ5HutlszRJFawGRplza7bXbnc60NJeVCJOZCBSJbE1t0fO8NbKknZdEUIBU+k57dKCW57TnO7Y8p3mbnoseq3kz+Tz9XXA/LcmyyhCBUoLBsBQMB8ORSCQQi8u1qknZGosqm1RGLWPNplpPTk5D4/r14WHDhhmh8g20ifYU+P0Gd92lsscfv5V4h+kgp9M5ThAsuZhaSZYVlagTaxbQO2NieT1wxB/5t1vz8euvv/Y8+uijPVavXu3EGB9ZlukZeAXBGXw+X/Tggw+ufvDBB1e/++67mY8//niPww47rOLcc88tg/vf4YcfXg8Xv2effTYfbmF33333OgiWfRVwh8Nkvohsh3FaIFJELp2YuR8BNIhslt96663r4XaY+ImBXYPecGCZnGCJwtgoNhqNq4FwpJKqxC+CYJ/mcDBVOEbndCnQuwrxePxYkgNHLl+5zltVXamyHM9aRStrtzkpWVmbaGesos0kwgqFSQIMybrPgr61Nu50wIABjaeffnol5kmCFR+T8x5yyCH7QgCGfRXbyBlKIFBqKBRlpk//be2aNcsmcxy38LLLLjNkexLuuusuvl+/fiKVUReRpgyLxVZot9u62+3WHIfDRftcdiJMFqcT8SDQ89tkYUoQDFxiGz0msX+bfUlLIHkdaLm9O6A9aAvo+5KPNb1QCmKFfdpGglTB9S8cjsgNgUCMyFQoHpMbJFUulyVlraQwG6jwVSmi0iiVl4fHjRu3TwebMbB7sCcK/j4BVKpFizZ6nE7rgSRoDhMEIV+S4qwSZ5rJE2M2sWYiTzzc9pryTnff2+3AzPMIs11TUyNgTI7L5ZKysrJihx56aD2iL0HooeGfMWOGE5O15uTkbBNwAsIEY5Iwxiexa58FeoLnz59v/9///pe+dOlSZ319vTktLU06+uijK88666yqruiiuBeBvNwmsSwro3UisLFYXG0Ihcs4xvydL832Mx1HdL4ul//0rr0pnVFVVd97+aqVXDQqwRpB5MlOycHarDbGJto0Vz7Rypg4I6DEPguMmTzggAMO3rBhg+PRRx+df/HFF5dPnz7d+fzzzxe+8cYbS7qCDO2k0GUMFHyNQEHGbNiwOfjLjN9+3bxh9ce33357deKc/R3Me++9J1Jb6JEkxud2W/OcTncPm82RR2TJm56ebvd4XCSiBDbRX6qRJm3tD72PRHWbZElfAsnryWht/+5AW989+Zi+vs0S7RIh1TbegYlGY6o/EJRCoUggIkl1sqxsisnSWjmubjbFAtVMbm7D0Nxc6FrISwMG9mjh78xgFi+usLvd7AinU5xATKkoHI7zRDgUM28m0mRmeYFhOLOJ0Vz3EhVub+UeKj0En4Emi1RiVYsylVg10LFAviYnhBbWI/Sx4UhMDoSjGyn/p/o8jt/oeBCNEy27DEgUYDLmYyVJPWz1mrXpW8vL6P1YlkgTa7fbWSstEyTKZLEKJsFiuPJ1JNA5hDKFHvTdDVj5r7vuuh6TJ08uIsI0Z9y4cQ0vv/xy9ptvvln43XffzUYQmcSpBjoO28iXRFKDwYg6a87vG9auXj0lHG6ct78Hj8D4bCqfdpK76RaHp9Bts5fa7WKRy+VKT0vzOjwer2Czobe3KR+hJ9C5ehuZatnasWSk2peMHR3vCOB9doRU5+j7tltCnhC09UTCeyRc/WKKPxiKhoKhgCTL1ZIc3xBXTWsU2bRJtaZX+TcuCBpWKQPtjgrWlbFy5UohK8vSy+VyHMqy5sJwWMLgSwUzGFCDjUGVDEvECYlqmFbJ9ojIaAUQigaaANKkp8QuAx2PpjL/R2KJULDQaGldsYoCZxUt+YpiGtvYGB5AjVKXC6VAhBERMOeZzcz67KwsSRREamjjqhSLqJFoWA1Ho2pU0pIpHpNNcoxaZKNEdgig5MyePdvx9ttvZy5atMgGMpU4tFsgCIJy2mmnVWRnZ4eHDx+uzZeH8ZaBQAAROdvdZmKqB8zL5ff7DSrdfujKrApFtqyswl+2ZdPyqqqGdVdffXXKaTz2BxBxEiZNmuSjot/bbveOycsrOK1HUdEpvXv3OnjgwAE9+/Xrk5GXly3a7QJpLYzm+kgJDAHlNVVCmUzeTpbvLROQar+e9gRS3Tc5Aan262m796a8Sc4DvY6qPM/KVqvFlOlLEwvyszNysjJKvW7nIR679SSbaD7ZHKs5NKugoPf8+aszFy9GW9dMUA3sZ0DB2a+BSiSK7gKeN48hutQtEpHMkUhUYVmeiJMZE8CxsDxhmgOqYehW36vkaW8DYwGQEpv7JBCGvba2dqecrHD+7lCEoGQlVjs7khsjJI1EJdYVh1Uw8yzbLSLHx5Ki2S3RcHcpEF/cSIuFLpe1JicnhxpaXo1JMTUWjSoSpUgspkYpRaJRU1RSTbEuTKJAalasWGF98cUXs//zn//kkYLnw5xricMdCrjsYhLcJ598svu0adPSdjeBQr+Az+fTxtnQvYk7s2p6erqE+7aXQCF/MDE55U0B5U3Gvi4zdzN00tRseaJEbY0/tmbN2k11dQ1zfT5rLX2XLlqbWseXX35pee211/IkSRrs9WYckZeXf0avXt2O69u33+D+/fvkFhTk2BwOOyar1UkTyh7KaMuE8pe8TJblyQlobX9nRqpnbiulyhstJbVdCsdxssNuZbIzM2zZWZm5GWlpg90uxzEcZzmNtTBHhOMrh6zYuCl3+vTpVvodrmtgP4JeUPZLoMCvWRNId7udoywWoU84HLUFAmHNTcRs5pvIE0fEiSgTEv2kqc99DwNzDcEvP7G51wDi8fXXX6ehJxhjsvR9mCtpXyECUMZ+/fVX18svv5yzcuVKCL3EkdYBpemjjz7yTZ48OQM9ytinkzBcTztpFyDLsumll17KfuuttzL3kfzT6kArSXE7RVFVlZ7BmOkgIlG+rtagUOWXKM0j+bA8K9MXTvOkwQqnREGiYlE1qlmiIqZwNGyKRmNU1romiUKdwXQJDz74YPFTTz3V/Y033sCk1ZmI9okyvTswZMiQRgTH6dGjR2hPjHHEfHogTJjvjpRTk8PhoFeT2fYSIUVRGMylN3v2bC/JmzTIi8ShZmDf0qVLrZj4+4MPPvBh/CpkfeLw/gJ8y+1SLBY3bdy4sbaqqmq+qsbW7W+BI5544gmNODU2hoZlZeUc16NH6Wm9evU8rF+/vr169Sr1ZWamCzzPaQF9cD7VSZSvlimZGLSU122lroRU79ZyH1LL/IJs19cBReA5Nc3jEPKzMtIz09N6+dJc4zxpzlPkqHKMPT1v2MJVm/NIp7B0tXbPQOvY34T1Nrj00ok2j0cZYbGYD41EpAy/P6BSnVF5XkCUO0qcFq7cjKAR+kTbe7hqQCF5+umn83/66ScPJtJFJL3EoT2OsrIy4bnnniucMmVKHikY4aFDhwZmzZrlWLZsmR0T9rY2qW5nAubOeuedd7JfffXVEvrG0sEHH9wABaktbNmyRaAGrdtXX32VXVxcHOjbt29o5syZzhUrVtjQM42JdBOn7hRg0fq///u/Pr/88kv6McccU2m329HjlTjaaZFcA5rXqXJA8TGZed4Sjkp2hWVDDTXCln//++4upfhMnDgRrnxxEg+ZFkHwBgJhBqRJlRXMC4eeYGRKk7ygPxzDYbXJfL2HZcfuAskk5j//+U9heXm5OH78+CqUXUyhgKA2JBfiO6pPOwuqpyZEwhs3blw9ZCDqiO4ehwmycQ7mxtvV+6ITZN26dSJCljcJeQ3MpEmTcgYPHtxAGmsYk4GT3MsleVGDZ0mc0yrwLLheUVFRcMCAAX5KYVwb8/ch/0CePv/88/Rnn31Wk6c//vijb968ea5AIMDk5eVF9wVZ2gFIJk3N1idw8PLyyiApo4v8/tqfpk2bVkNEU5MvXR1w1TvhhBMy3XZfn8zsjNH5+fkHFRd3611cXOTz+bxWq1WgYtQcxEB3o9YVfT3p+7DcUdrfkOr9U62nyj+9nVMtgpm120SrxcK7eZbL4U1soWJSPRIJonBDNH7xxefH/vvf/+4PdXi/BgrJfglVVbn0dDVfELgDJSmeVV8fYKhhg/UJkeq01ByuHMqQXp32MNDYzp4920NKfyF6eKEwoAd4bwDzRyH6Hyn+ZiIVIp6DiIT7+++/T9cVmc4OKFpEQuOSJDEbN25EYIAdwmKx4DcSkS+hoqLCgt5luBIh7awrYEscdNBBNUhETPNIKc3fmTEWexHJjQqeV3N7QOMi8JzJZbNkRGPSgS5frAfqGR3vMqB3xESLS0lBnunxOMvz8nIZi2AhpU9SotGIEo6GVFLuKUXh2meKRSVTLK6aZKKRXcUSBRKAzoRzzz13yx133LGBlpVjxoxpQPRPRMeENQVTDSROTwnUmy+//DKN5FoGkRfN9Q/ypDUXYeiJsDwhwAMsNagrRGZL/vnPf/a49957u8Gq3JoVd8mSJTa4GlJ9dbc8B8/xxBNP5GPicZCoxG5NTpSUlAQwvxzuDUJDbYJC57RLZgCk8caJXNZNmDChnn6rovOGiJKbZKbjt99+c77++uv5q1evdnTv3t0/dOjQWiKfESKFFpIxwt6S8XsQmiLaMuG16+rqY6tWrV1bVVU9k/KtYn+YNBehyJ9++unseJwZkpGee3T3XiUn9u7d6yAi70V5edl2UdyWOOkpIV+R9H3JsjlVMrAtUuWRno/N+ZwiaW0BfRjG53U7fD53gc9jH+3ghRMDavhIxpY+ZE25P4u+jxGPtQtDKwj7G6hQM/X1JmoYlREsqxQ1NobMUH5YlkPYCASOYM1m4kxEnGAQ+KNTcu9gxIgR9WecccamDz/8MOuee+7pBotI4tAeBeZWGjhwYOMBBxxQA1caKBakTHEgU+ihTZzWqQFFaNCgQX56h9revXsH8A47AkLCDx48GO9dW1hYGIEyFAqFeCJgNihFidN2CLg6ghAnNk0gnbRP6NmzZ5CUwvT33nuvAG5DicOdHXjObRJAS0W0mM0izxX5A+FRtO2k1KVArwkLxGwqB/N9Pm9DTnY2yybGQ0UjESUWCyuRSJDWw6TwR0yxSMwUk1ST1IVIFOrA888/X/Twww8XfPbZZ95vvvnG88ADDxQRqen57LPPFlHdaCYjLQGLz88//+x68MEHezz66KM9P/roo0yUe5AjEAuQjOR6AkCzxhgrRMOj+5S8+eabRd9++20O3TeX9vWgZynQiVgyQMaee+65/Mcee6yUUsmmTZuayQnmyQMR++mnn9J///137wsvvJCr1z8iyGppaWmQyJdWfhFEwuFwSCA42E4FXBcueJh3L7FLgy5jiCyJ7777bs7UqVMziGC6GhoahL/85S+b6NmX0b2XI1199dWbibjt0MK1jyO5FmBdi+qJjVAoIq9du7Fs69Yts4LB+pUXXnhhl84L6CLvv/++u2fPfv179+53eK+epSf269fnoNLSnsXZ2VnOZIsTndtSideTJn/bSAbah+T8Ss4/5LFGVOkbJJNVJMgK2SqamXSP05nusRd7Hc4xVoE7SY4Ej1i/pWpAba3qxnfGuQa6FrQCsB+Cs9vVXizLDAwGJSc1siTAGVIKzAzPc4zZzKHNY+B2Q4AF6o9qtYexYcMGCykVaaiA1DhrPvVQQGg7ccaeRXZ2diw3NzcCaxS2MzIyYqTssJiLSTthHwDc7ogIhaxWK3qVd5iRKAx0fpjeHe+t9YZmZWWRrhzhAoFAUynZAaCYQUGDgpXYpfV+43suXbrUceWVV67/61//umFX3QH3IpobGljmmiqOSXHZRVs8Kvf2h6V+iYa/S4Hes44Wv4oivzgvNydIJIpRWAZWJzUSCSuxSFQJY0xULNwUVCIimeJdhERRvVHOPPPMzQsWLEh75JFH+txzzz2l999/f8+PP/44D8RnzJgxNaNGjWp1wlmSFfyiRYscKCsFBQUgKQ5YXmEVnjVrlvvzzz/PBNHBuZBzcNWja8PdLR+uboTYOeecs+Haa69defHFF68ieRScM2eOlwjKdmMaicxY6V7ukSNHVm/evNkGN2Q8I5EnnghVweuvv16C573gggvWT5kyJR/3wu/ggoeODXoOG+QtyQlYlGKwvmkXTgEcg1vvmjVrWrVS+f1+np7BAoJG769CbuL62CYZoY23TFinsmA521tyfg8ALwZZh6SS7DBFIpK6cWNZ7aZNZXNjMf98ko8BnNhVgQARb7/9YTebzXNwr149j+3eveeYXr16dMvJy3TZ7SKGEWhtTUJ+pkrNsjdFMrDrSJWfetruOyS1b4rdKjJZXrfT57F3c1mFsVTIj69urDqkoiGCwEpdLjrt/g79w+83oEIM8uGm9nF4LCbl1FY3Mgpc97Soe0SeELMcsyiwJm1Mg5ZDqDZ7CVC8oaij0b3qqqs23nLLLavy8vJiUD7049rKHgIGV2OJAdJYQqmAItCWYtHZ4PF4ZJAnuONRWUjsbRtEmCT0kIPEYhtEEmUJFrj2XANjHuCGCQVOPx9jKW644YbV559//lZMAEzfd2t7CF0ngl72mhsWKgtYV3lSOJ12MaOuMTic3teHk7oSUOYpraPVaVYrv7wgPydKZcIkk4QhwkT1IagRqXA4pAaJSIWiESJRMSJQ+z6Jgivd3/72t61nnHHGRlhiqR7ZqH5ELr300nUPPfTQ8ttvv30D5YUmJ1IBdYGIg4A6iM4YIjMWRKp74403skCQvv/++yy6TvHjjz+ed9999xXdeuutsFR1/+mnn3xUd2NDhw5t6N69exhjrjDOyGw2Uz6HOciglpYrWJlQb9EBYrPZ4tOmTfM+99xzOfSMPV5++eXu1dXV4rfffpuxcuVKO72H9bXXXst59913MyZPnuwj8mVvbGw047p45/T0dIzxajWUNizKIHFFRUUprSa9e/cO9+/f3w+5A3ne0NBg/uCDD/LhVXDXXXd1u/HGG3vefPPNve6+++5eH374YQ5kReKnXQUo9XpqJk9IsZislpdX1m/evGF+JFL9G5HdGsqHfa0zqV04/fTTOSrrmSQLhhUXFx7dq7TnhB49uvcpKMj2WO0igpZo701yU5OpKRLKuJ6A5HUDHYtU+YyU6rsgASBSnC/d7U5z2nrTJz3KX19/zIbK2uGN1BZCb0icZ2Afx373IanwciS4RjCMfGZ1tT+/sqJapgaYsVrtmAiTtYgiy5mbJs0VOMqgPZxDCxcutJFSEaPGWhvQDGUbAQuo8Vf69eu3XQQqRHByuVzxsWPHttrj2xJQYBBFD72sBQUFUYzxSRzaDugRXbNmjYheZyj8pGiI//73v4uKi4vD1Nhv/OGHH9yk6HSbMGFC5ZVXXrm1SX/eNaAndt68eY4hQ4YEBEFo9Zn+LLZu3So8++yzeSBD9OyrkKe4t66AIa91C5sORMu6//77Syifay6++OLy//3vfx4odaRIbqQGsbot4oPfklKW/cwzz/Qk5e33E088sabl++GZ6Dzb4YcfXo9tEGO4JKFXnhSyWFuTd0JBhKUyEAiwBxxwQDCxe09CfxfkGZ4T21q/xNaK2grRaf04y+34jspGl1OIqH5iTOIgRVGODQajPVetW2+pqa5RGEVlqQwxlFiL1cFQBWJsFgsjULIIZpNAwoXjYPXe8zKmIwB31Ntuu60HyQPnySefXHbCCSdUdevWrV2TnOK3VBfyXnnllRIoE6hzTqeTqmCMjUQimIMPIfJRD+MgaH6/n6qLIPt8vrDD4WievBK/BcEBCXK73VGqywtPO+206mQZuWDBAjsRu/5EpESSZWaMZSRwIC8kT+uJ6IVnz56dToTOQvWfz8/PD1Jd08gfOq6obZB//vnnmdim+l98/PHHV40fP74B28nAO2BsE8KtQy7Sd99OHkCW//e//82ld++Od6ytrbXQ81tIfkfpngi+oRAhjJFsDR511FGVJCeq2yKi+xCQF3p+6OuQBZo8kCRZraioaVi7ds288vJNP5AsXUPkvEvO+fTee+9ZzWZ7MX3nwUTG+/t8abket9tmFkgYJEByEp282G4tGegc0MtyawlgorG4KRAIhyJSvCyuKPOovi9Md1rW0Gfeb+c16ypol/tRV8LEiRNdtDicFNReZWXVvEzCWzALrGghRUcQWF7gWHSj8zxljt6fsIeARvjtt9/OAqnRCRQSbcfQkILwtAR6UufOneshxaES5yYDDTYpBtySJUvs6KVFlDe4qFAjnv/qq6/mU2OfDhcXj8cjtdZQY1D4Sy+9lF9ZWSmMHDnSD1eW77//3otnOeyww+pgiSISlY6e5NGjRze2fAaAFHxm2bJlNhC3tiLNvfHGG9mI6Dds2DA/BnEndu8yQELgBvPxxx/7MBaCFJMong/5QnnmhHsOKSlVRD5E9DwjbOwXX3yRMWPGDBedoyLfk5Qx5vPPP8+AxW3EiBF+Il88kagMRNgaOHBgMNW3wfek33hffPHFAsonAUoTKXoxyqeGlgQKLjsvv/xyISkOFXBneeGFF3IQ8XDq1Kk+UgJJb3TEYXlMdR+QYfpt7pw5c9yk3NW1lr+7ESkbdapIKv0T6xuDcdbtWPrQ3Xd3ufEM6CUnmYI5amKCwGdYrVZnNCbxsD7JcdL1GRWzWdJf+tz0HybtJuUI37GpfqPKpKg2nRYo1wjr/91332XedNNNa84+++xKyKvE4R0CZR8yx2KxSHpQB5CZ0tLSwKGHHlp1yCGHVBUWFgZIpoQQYAHHevfu3QC3W5JTkaQURpS7Pn36NAwdOrSO5FFtsnUeIGVFJiImEaGJl5WVWXv16uXHtcaMGVN98cUXbzr99NMrMjMzw4iu2aNHDz8IlH59qv+h4cOH1x1xxBF1qHeQIfS7BvrG28kmkD/U0zVr1tiOOeaY2sTu7UDy1LFu3Tpb4r0aDjzwwGqSqzUkE2qo7lYfe+yxFWeddVb52LFjG2ApT/xsXwfyS0taLdAqQxN5kmXVVFVVG1i/fsOizZsrfqqutq/+299O6nKKJep8SUlJus+XMyAnJ3tMQUHu0KyszByn02HhzVoVQKFFwkZraR+SEvsF9G/WWgJUnhRJq2gROI5xU3uYFwqF00NR2fTYw/9qpPajq4937NLQP/J+ARJiEEIDSbE+t7I6WLxl82ZZMFsYh9VGir2DhRWKw5hNzsQIAhGoPZw7UIQRHpga9i2kFCBc8g5BBKobKf7diARMa2mdgpL/0EMPFRJZSEP43VtvvXUDrTsw0HvlypUuOk6cUVDoWOVf//rXzWj4Wyr2v//+u/3ee+/tgd7gJ554YgUa9RtvvLEHyMm//vWvNXBbufbaa3sj0MVtt922oeUzAG+++WbmlClTchDB7+abb16PMOCJQ83AAGu6bq+LLrpo01FHHVXX8jl2FrAoIcQ6BpevX7/e0a1btwCePy0tjfQ/mXnqqady4S5Ex5cSSUm75557+tB5TjR0pCDFTznllA133nnnWkQWw/XwvhdccEFfagSDN9xww6aKigozfacB55xzzmZYpFK9N6J+UV6XwjpFeVvxySef5JCyFiFCtdTr9W6jcNJz5Nxyyy0Df/31158RJfDqq6/uvXjx4jQiXhZ6Xpbytxr3grLa0jqG8SIPPPBAMZFFN+X1QlI022UJ2A1AHug9y1qCFWrtpvLNrvS0t3LctrlUu/7Ud+2sINJrp+80khTt8fX+sBZEobq6WiGhgyh9rGARWdFiY6yilWSLwIiiDUSC1jkTzzMms5mE8T4ijYPBIEflcMCpp566leTGdh037QHVM83aTnUhH507VN43UbmXQXjQeQJrKu6D89oDPAPqVCq5gboLGfTOO+/kkYxajbDkIHz6ubiHJEkMxiS2vB/Va21SXcgMWM6IWKXsaAK5evfddzNnzpyZ9t///nd5yzoKrF27VnzmmWfy4W5IMnMD3A/RoQTrPo7vSj52ZiAn6Y2wwPupxJVUlWoEtvGmVGfU2tr6wNq1G5eUlW2atnHjmuUkW9vV7u1LINluJpmcZ7e7BmdlZQ9JS/MWOZ02G8fx+OZq03A4zeqkk6SWycC+AZTt5IRBwfRZ/xAqkCP+UDQcjsS2SLI6y5XmneO1MvDc6SqdJfsVUGH3J6CB7CvLpvT6ugatHwzmJtbMYdJcLeoe/rEc7d8LYqu8vFxA7yQ11GZUtMTuNnHFFVdsgcUBrnaJXRqgNMB1jMhBDr0z88UXX2Qj4AEiyhFJ2XjHHXcsv/zyy1cRIWj8+eefM+GONmnSpExYiRKX0ABlY9SoUbVQ6kHIQBSo4ZfQ4woffSJUGIOA0M0s7pn4WTNg8cKgcLjazJgxA2MNrKnOIzLjIQVGKC4ujvxZ6xOuD6II10JEuho9erQ2gPzLL7/0QpaB0JCyJdG7KIjsBQVpyJAhtUSy4AapyTsoQHDla7pi07iPjIyMKAaBY1wFFD0IR8ovLtX7AIiauGDBgnTKJ9vXX3+dCfchup+9ZR4DcNfp2bNnAylZFihURJa24htdd911K0Ce5s+fn/bYY4/1ePrpp3Mxf1TiZxowPmvcuHG1GIeiD4Lfi0BeNCeqVqrHaff6GwL9V3XhQbREnIJURmZRmfhfmsu2uriwIJyVlcOSIFGjMUmh+oHIfEo4HFDDkbAaivhNES1KX8wUjcpE+FVqXFH4EhfsxCA5wMF6O2HChDp638Te9gOybdmyZdZXX301b8OGDfbx48fXwjpM9VAjNbgm1RUFZIXkVbsSzk1FnuDeOmXKlHS6VxHV8Qa4QeP85HNxP2ynuh/GfOI46n9r5AnAOSBh8+bNA4HKpXpvQ4cYOjfmzJnjeO2117ImTpxY8ttvv3kLCgpg8YrSteOQMfgtUldBImM1SxOVZy3F47SUiTNRMhFPoDKgVlfXN2zatGVBbe2WH2prK1Z0QfLEvPHGG/bS0tJ+GRm5RxQXdxtLZaiH2+2ysWxT8FbSOdAW6IEIkpMuQw3sO8D3Sv6G6ABK/p7QPRS3w2Z1OcRugpk7vKGm+qjKumB/Oq/VqKUGOi/2Gxc+KqDoCvCSsntEOBwr2LKlTGUZjrFYBIxVYC1mC8sJvBY4wkyyLYWn1G4HFPGXXnqpkBpfJylc2NZ6NolYmOEqlyrBLQwE5YwzzihDD27iUppLyffff++ZOXOml45tRsjtoqKiEM6BIgArBRGGCCwiBIbu6V2yZImTSBbcXuJEPHhcn+6PqFECokWBLFEemhYvXuzAQGhEqerevXuUyBnpPr4Y3FugaCQeQQOda//ss8+yiQTUwjUNv4FVp+W4KyIbGUTkshYuXOig+0fpuhG4zeB+mOMFbo2plAwoSPR8ZpBPPC89lwAXvCeffLL4p59+ysbYArpngI6LpNCIffv2DaKnefXq1bYVK1Y46DkwkD0GUrJq1SonkVcr3SuAMV2UR5HkvMecMKQ8CnSNAB2LgSD16dMnAJdDeu/EE/0BykuG3qORlKVg7969/UcffXTVJ598kkekFJP3qsnXxnsgX5H3pLjFQIry8/ORD4j+F6bzZcqbNPpOnsrKSg4D2vHM+C19Gx7XwpLeNUTfeW9ZoJI/ECY2pc+nqmaeE7aWVytWs3XFkw/dv934ka6Cu+++O0ZKchWtBgQz7xJFm8ukMkIoHDZJxJBUKv8yJU23VFSGNEmGllTGkW8cLZF9jCZ7OrM+DaszEYKC0047rWxHrnuwBMPygvF9sCiBUHzzzTdpcGtFdLyxY8dWw6ra1jjM9gL1GhZzuBuT/ILrsu3NN9/MoVQIF9irr756A8ZpQa50NNCJhXv++OOP6dOmTcskouSG+y3JxkySf1m0nr18+XJ3//79GxA0hup213NT0/8wTeQp0SGgIFGxR/Encox2LqbW1NTXkTyev2lT2c/r1gVXXHXV+V2KPJHYY6hsu0l2D87MzDs0JydrgMvlSed5QWsoUAQpoUlDYUxOTUKgKRnYN6F/u+QlfeumTSyofWAEnrOTupkVjsleP+l+dz74r7qH7r57b7XdBnYB+gfu8iCBBuE0hEjJX7durc7fsGlr3I6B3TY7R42rFkDCLAja2Ce47+0NBQYE6o477ug2adKkYij+RErCUCx21DsJ8kPpBxCBxC5NcZkyZYrvmmuuGQwlnoiFCLJE193GVEz5AsVDWLlypQf3p3NCmEAy2QoE8kTKD48BzjabTSYFRaRni1x33XVrjzvuuNorr7yyFPNCXX/99ZtbPispSbYrrriiP34P1xVE6rrwwgvL4b6SOEXDM888k3v77bcPxHmnnnrqhpdffnkJ3FvghofQwOedd15l4lTtmRE04Y033sih6zthFaJn1zoD0LtNzyts2bLFRsodCJAF7oe0H9q8qbS0VBunhUHkeA8ihTG32y1hIDreHy095R0sdSCb2zwjSBjtD996662rx40b13DmmWf2p/ev/Mtf/lIFq1bitGbgfrgeyJEgCApI7fHHHz+EiJUZCl3LvEJvPKxUXq93O+UK+bJs2TIPlvTMUYz7wDUThxEYhCPyJVEerj7kkEPaHVBkNwD5gIRyhudD4pat3lTFWF3v9C1I+5nee7u86kqgb26ld+xLZe6wcDjWq7yiylVeWaGGAyFYMhhBsLAWi6h13lgsVpI3tC6IWqMK/UoQWM2tr7MSKbiyDRs27JAJEyaU/fOf/1zbFhlAnQJpwphDqsd2IlOwzFgpjxDuHOSpQneT/bNAZxPkDcZ8IoIe1SeELbeSXAxj0t/DDjusPtmq3NFAvsDK/fnnn2fBRRp1kmSAFgwD47koz+qPOuoojHkKtOxo2pehvQj+EHFSsCSiRKJPI0xEojQxSOVYAWFQFFkm8lS9efPWeTU15dN5Xll3zDHHdCmlEd/800+/y8zO9g3JyvKN9Hjc3QTBatPVLeLa2gT9lCfYYZCmrg3UCD019Z5Roo+voJwgBSJSJBSObJJZ8695abaZLMvW0DkG9gHsNxWWCirc904jZfboFas22wL+RsUq2lmXy4mxT5zdbmXMpMBgLEIKY8IeA1zKMEAbIXvhJgNlG6QgcTglIIl/+eWX6UR+ml1M6F1NiJ730EMPFRMJ8ZLSYgdZ6Kje1/79+9dfddVV60kJaiSyk11QUBDBrPuJw80ghZ/F+B64EC5dutRDCv6yv/71rxVwgUucogFjoDCWCr20RLDW33jjjZtASoiU9fz73/++Ca6EiVO1nuabb765BxEKF6JrQRlLHNLc8zIyMiKkrNSNGjWqju7poLyBG50VxChxWjMw/gLEg0imf/To0XWwANH53nnz5nng/pd8bQCufjfccMM6WgYff/zxfPpN/UEHHeTHN2gPPvjgg3S44tXU1Ij4Rh0JyqPGe+65Z+VeisSnI7mx0BNTVlkTqagN/G/Nkjlvn3HGGdt8+64IKjeYcLUnLQ+JxeMDaqrqvVu3lnGNJHdYhmWp3GEsFCuIVkbkRW1clCASiaIlySFamjUShXggnY1IoXPm6quvRqjtAqpjVVQHagcOHOjHGKTkeg2Cj04dWqqIMgn3XYwdJFLF5uXlRRF8JVlmdQRglYXcgxxFx4/FYkH0UliAw3iOxGm7DXBlhhsuwpkjqicUJKvVKsOaDOsXOo7aKyv2BWgVvSlX4aJH5V5rejTyhEOyrAk5lYo7LE+x6upaKgK1s7ds2TBr0aLZm2G11X7dRUAvz1Lbned2Z47wetOGu1zuPJ43kyzQOo2gX7QkT3qD3HUKhYGWaKohTW2hVi+oAFBRaaoblNhgOBL3h6WtiqLO8Drc0202pgzn0DEDnRj7TaUlRcZOi8sDgfCIJUtWaCXZJto4EnBEoByszWZlSGEhRUbrIdqrwBgZXdmAC11TPWsbJ5100nahsUG80Ji/9957me+//37BbbfdthJuVYnDfwo+n08iEhWC0gRff1iLMF4gcXgbgPD8+OOP7gceeKDnrbfeuur444+vTdUD+9tvvzk2btxoIaXMj2haCxYsQACL7kQ6FupKB96JGijX3/72tyF9+/ZtoPvC1Q2EqQHkCQnPRAqTNtYB47ZWrFhhhYsfFD/tIknA+W63W4aLIFzf8FzoMUf+p8p7UvhieG8iozLCjEMBxO8Th3cIfFu4JOK5Ers6DOnp6RLlQ2Bnnmc3AZmGKobn0BqNQCjKLF6+Yq7N53l+SLduWqj2rg4qOwhxnk+yZ4QkySP8/kD21q0VQl0dvFllUqR41ixYSKmysCLCm1tsJotAZMoiaJYqECmeb7JGdSYihToBl7y77rqrxw8//JCNoCtU9qKiKMogTair6Kw54YQTyuGe19Lqg9/r9Xl3Yk/dZ3+EJhWbRKPmqgdLE5YEKtuU8wlbFCJxouwSsQzX1tavr66umuX3V883m82V48aNa3fkxn0B06ZN481mR5HP5x1FRPkA0iuyiE8hPIwWJIbnTRhnzVKRRKFEAnkyCuj+A9QJvW1MXtcQjsSUYESqiCnqbF+681eRYTaS/NrbbbmBNrDfVF6S6gimcEVNTaDvkiXLZAspLHDdczhcnN1qZ612kRQUhhHFzqGkdARANuDSMnHixB4IgPDCCy8s3xmFAgQBPakgI0QwdrmnEASKyFPR8uXLnfQsq4YOHdouCwksW2+88Ub+999/PxdEB/vgEvTdd9+5r7322oGksEkEDu/25ptvLuiK4wp2BIxHmTdvnh2D0ktLS8OdRGHUG4bmJMsq/9u8hattdt+LQ/sXrqZ9+wVI5sCNK51WB9HyYL8/VFRVVW2rqKg0hcIREHiG5VlW1Nz47IxIhIpICCOIFlK6BEocbfMkm1g6t/MQKXoXjG+0/fTTTx640WL8INxl4aaLUP3HH3982XHHHVc9YMCAkF53DezjoK+Y9CF14qRZnWBp0klTE4EyqSD+VE7VSCRaV11dvby2tvK3+vqq5bNnz27oapPk0gtzc+YsLk5Lc4+h8n+AxWL1Ub5wisKCPDG8wDDm1G57BvYvoI7oCXUgedsUiUlqMBKtkSRlXrrP/aOFYVZToelSdaUrYb+owCTcYC/FmIRLtmypLli3bgPmINHIk8vh1sY/iVYBQs60t8Y//Vno1hXdCgVXFvjjE2kqxJig559/fhGsEzjWHuB6IDCUMHlkWWJyyDYrMggbJbjFaeO2sD1//nwb3bvgl19+ybj88svXnn/++eXttZA899xzOXfccUf/q666atV5551XVlJSovnKgzTAogULETXG7h9++CFrxowZv6alpe1XvTUgk998843nrrvu6jVw4MCGxx57bGUnsD4BeoOA8oLnwZKbPX9JBalVbx44rK82Men+goT8cdJqL1KqDqK61auuriGtvLySa2hsVODSxpl5xmLGJLsikSgiUGYrxkNp1ii4+/E8Jt/9w60PMmpvW8oBlEG45yGQC4KYYLyfw+GQBw8eHIQlOHGagX0ZVJO1yky1WBMuRI50d714XNuzjdWJZD9c9qjMK1JjY6iyqqp6QUND4LfGxi0bTjjhBLhi47wug/fff5/r3XtQkdvtGuNwOIfxPO+jpo+lag8LMkPVWZuYn1hTsvVpH9QyUgO6BjpJED12Rx14kBdwbYWM2NG5ewLBYFCToi3Hhu8B6O1j8lKrF5IkqYFwvD4cj891OizfuUVxLeoUjhnoXOgylbgtJBSYg0mhP3fVqs3p5eXlcDVhPa401gkXPouNtdqJQJmbAkjsi4AS884772RCiQFhWrNmDQZR2+Fec80116w955xzUgY6aA0QdERKnJ988kkmIs0R8anY0cBnDOL+7rvvPEuWLHHgObZs2WJdu3atAwEbjjvuuK3/+Mc/NsNSkjh9h8AkvieddNIIUsq4oqIiTHIZxoBsELna2lqhurraAoVt9OjRNY8++ih6ahK/3D9AZdoEV8PXX389m/JFvummmzZ1RDSzDgCeAQkNAxIaJ3bZinWNFbV1H44/aNhX+1uDkJBBkC4F9O5DYrH40FAomFNT02Atr6wyhcNB0q44xsybGSJMrIBxUWaBsVhFk1nAeCkLKWMcESkeVinNIoVxJTqZMmCgw0E1VE3UXlRgShpFwlxOMhEnWJ2o7BF1UlRF0UxQKsqnIHBqNCoFGhqC6+vr6+Y2NNQtdDr5imHDhnXoeLfOAJCn0tKBhT5f2hi73TmMxFxGPI6AVaifVF+JPJFOoZEnOl0nULsEdEjC6jto0KDdPsYVAVGgA7QWuh/PAs8S6ATvvfdeBuY/O/nkk8uPOOKINgO1wEX/pZdeypkwYULt8OHD/XuzvYI7PX2/jMrKSuH000+vQlTixKE9Bbw7kt5O6ttEohS1MRSpk5X4LE+653vRZNpgkKjOh/2JQB1FAuGMJUvWkXJfq1gsIusGgXI4ONFiZ/Z1AgVhAOGK3qBNmzaJRBItIBr9+/cPEMFobEuotQYMiIaQhEWptfFNyYDAxeBthD1HOPHNmzdbYrEYi3DgBx10UENubq60MyQOVjAE1HjrrbdyiZSl4VokuFkS2ph8Uht3cfjhh1cSuSvrqEhe+xqQ55iXB0Syk7kw4jtD79IbB9O6DWXR1evXf95YvfWD/SGQRCqQHEKPZxoteyqKaSTVsV6NAb+noryOq6utUeNynOQQKV4MxkchuARc+hCxz6xZogQSUFT+MX6Klk0WKYyvMIiUgY6CipqLGpsgTkSaVJm24ZYHixPIEixO2iEV64qK+d5E0Uw6Hhfz+yNVdXX1S6LR8Jzqav+6X375zN/VXPYAqsPs0qXrClwu16EOh20E8SMfKb5ElGB54hgQKE4wsTy3jfVpl4Exwg899FB3UvoXgrgkdrcKej5tbjLdK6W9QOCnL774wovfIsJsYvc2gBfII488UoiImui4XLlypfOSSy5Zj47WtjxVvv32W88//vGPgYgk++KLLy7CeGL8fm8AugqVy5Jp06ZlX3DBBeuuu+66TR3twdGOb4D9Wl3CkvKiyQGWIMmyEghGayOx+Cyv0/I96TybDBLVubA/EaiTY7H4iUuWrLY2NjaQsLeyHpeHdTgdnMVsIwJl2acJlA7UPUyYC8UalRaWiT0toPAMUOiRUOFB3toj8FMBJApBIEDGMA8TEUXMgSQRsTMfeeSRmHwWc1l1uZ7NLgB8720I1Nayamn+4sVTw401k/ZXAgUk5BEmTsylNFiS5GGhUDi3rq7RWlVda/IH6lVFVliONTNmCxEoHsQpEalPaCJSPA/XPqJZpJ1R3YLCppEoPRkwsDNoUtkIVFMVECdsw9JECzqmyjIsTrI21qnJ2tRkiyLxrlKZRNlU4nHFHwxG1jY0NMytr69dUl9fVn3MMUfHSM3YJdnfycHMnr00Oz8/6xC73TZalpnsaDQOK5PJzKGeEnkyE3niScdiMbz6z/dv3HTTTd3ffffdorlz5/7cVpuHth/t5rp168RHH320aPTo0XVEhJqDuSCAEcY3I3BSRkbGdm62mID/8ccfL0TEyH/9619rU3V6InAUHSumpe3kk08uy83NjSJSLgIxtaVv4NpnnXXWAY2NjcJnn332294kUFVVVfy9997bjQhp0dlnn73+vvvuW4tgWInDfwrwxkF+T58+3fncc88V0vW3Hn300XWt6EHYh4R7Jy9J/5HVhmC4mmrc9Jx017csy1Zgv4HOAa3C7w9QFJMVfbSazzZJM7y5QvI/cbRp0QUAYYTJciH84Ne7N4QT7oleKLfbrYU13lXyBIAEYiA6XAM2bNhgXbBggZsaAPOcOXPS+vTpEzbIU6dGcuFTEYEqHI4JSzIy9k6L2UlA9QOTDCPgx3ra/MFs5j5yOm2zc3IyyrqXFMUKCooYi9VmkpW4EgmHlTClUMhPKaAEQkE1EAiotK6Gw0ghWIopRU3RqGyKRanRpSSTWtSsFBsw0ApQRpAwvkkiSSoR3YnJJpWaSVVbxmU1FosjKUiSFCOiFFOIRCkg7VarCDIfDgSiG4k4/VxfX/Vpbe2mGVOnflzWNL9T1+wxp7bIU1SUNZjI0zBVZTKp/sE7gpgSiBPLMCTrOK7jyBNw2GGH1VDGM4jOm9i1HeA1QsTEe/rppw98++23s4hseadNm5YOl18A5GrmzJnOa6+9tt+tt97aA2MXtQNJIMKEjksO7Ww0Gk356CBeV1111aa77rpr1YknnlhDJM2PKQt2pG9gHDMmlj/hhBM2Z2dn7/D83QlYmzB/5SGHHFIxbty42l3x0kkFuDfCOnfRRRf1wRCIX375JRNz4CHvE6e0BPYj4SPpSTsXRNzpsKTzHDuspj58IH1/F/Yb6BxoqlX7B9AvyypapzhaDG1fk483jpCcN3puOy9AwkggbbnuuuvWnXbaaRXXX3/9WgxETRw2sA8AMXwlKbI/yZw2QcoDOjhqKS0kBecTi8X8uctlX5iXk1HTq2dJPCcvjxEEnpTYmByNReRQOCCHQ345GAnKgQiRqWCIiFSISFRQjUbDKohUKBw1RcJxIlOqKRYhhYlUWBV9zAaZMpCATpoQQU8jTZRoHVH11Hgiol4sJmPibyUSicm0JJ2wKSlKXIZFwuGwEnmyEJNit9bXB2bX14c+qavzfx0ON6w8+OCDu6TLng5M0i6Kjr5Wq2MkkafcUCjKS5IM4sFwJOQ4ok8sp7nsdWjAzJEjR/qJuIRh3Ujs2g5wF1u5cqVt9erVLq/XK5Eiv+SKK67A2Fjte4Cw5OTkxAYOHFjv8/kwifx2bSiCv3g8HolkCw9vlsTubYDroQMTEXUxjmnSpEmZiAabONwq0LFaWFgYhqUHRG1vAp2zlBfRrKysKNY7isyBKFEZEadPn55x4IEH1v/73/9eQISxSv8GrSAVidLaSovZzNqtQpYkxUY0BIMHqE1jaQ10AmgfaH8AdDdawJc70SXW1GKAQVGD0dygGNi7WLVqlQjXv8TmNhgxYkRg3LhxDbBIHXbYYfUQeolD2hgwhGxPbO4RwFURgS4QwAO9TondexQNDQ3csmXLrInNzobm70NgpHhcgRbWr6oqef9+DWq00XBHKG2hzelmM/cBEamp3jTP8uKi3PruPUpUX1YmC2WDlCNSaCNKJBRUIsGAEgz7iUQRkQr4Vb+/0RQMBtQICFUobAqHI6ZohIhUTDVFYiZaomFvUpwN7J/Q2zgkjTRRmQBpQpIklcoHEScprkSjMSJPUY1AwdokSRHaF9WUP5tNZF0uW5wIf1VjY3h+ZWXV5zU1gY8sltDcQYO6V3XFQBHJIJlv5nlrTyIAB9FWNyJPQjQqqRwsT5yZ4YlEadYnRusv6iidXAO8Oei+cUwVkNi1HWBFOfPMMyv/+9//LkRghAkTJtRjXkX9QUB++/btG7r55pvX//3vf9+cyuoCRZ+STPIGwwF2qCNS28v8/PPP3qVLl7ZlZWlGSUlJcP369VZYyxK72g38pj33aC9AJiFbMWY7setPA+6sN9100/onnnhiEeV/3UknnVSLoQbtKAz6CcgXJGxrvxKp1DkdYkEgIB0YjMX6UTk0uvs7AXa6AO/DiFChw0SrJoVYFBoRhQGhSrCmfbi/7I033siEMt8W4BONCWL9fv8uCa1Zs2Y5Pvzww3RdWYcf9dq1a0UstZM6CM8//3zeFVdc0QsRAPFOb775Zsp3SxZGeDdMTnv11Vf3fe+993wIpLFw4ULb7iIWeOfff//d/uOPP7ruuOOO0gsuuGAA8ifVcyLMOPzFWyNYkyZNysDzJzZ3CvguU6dOTbv++ut7f/zxx+m4B/Yh0hECeSRO6zSQJKptihJZcvrphhrfAlSeFVJKEV1rA8mo73me/cBuFX/IzvSu6dGtsLFnzx5qdlYWSwqaRqRC4ZASDPqJRDVSCij+UEBz8QuG/Crc/IKaZSqshohMRUJRUywUN8WiRKYiRKbg4kdibwciw8C+Dvq+GMSEb42kkyZFaiJNf1ib4J4XI5IUhsVJSyBNsVhYc9mD0u102tm0NKcsCHxdOBxbWltb+3VDQ+0HDgczffDggq2IYEZluEuXKJLvTG1tONvlsg8jltQzEIjY4DrLMiyRJ9ieiDohQCbme2qa8+lPA22KThigu2CCatrWjiUD55HcR/RdEZFux48fXw8XuQ0bNljQHiRO066FNiI9PT3e2tyO+N5WqxUD3ZjWLFA60LYRWcubM2dOOt1HRNubONSMqqoqM8Y+oZMT20TggnQu5V37CBR+99prr2UdddRRBxBBH33wwQeP/Ne//lWIzsPEKbuMvLw8TJ6vUHvZnEeA3pbuClnDh4d17sgjj6wD6YWeoL97O6DfD+friS7JqBYzJzodlp419YED6dvk4yQDexft/ahdASGScZIoCtSuQM5rg2IR6QShhDRSpXn3dXKAIKxcuVKEwAQ+//zzNBImvVtT0HUg4szFF1/c/7zzzhuQLFB1IPIOhGGywEAEvvfff993zjnn9D/77LOHErkpJoGMwe+mH374wU1Kuw/ReLSTOwhLlixxffTRR4VECnO/+uorvFuvVAQDz4mBsDiGdSJz1tmzZ2c8/fTTJSBO9913X3d6xrTE6R2KKVOm+K688soBL774IiIwST169PBjvJfeYiKvicyVgvzdcsstfSZOnFiCAavawST89NNPrvvvv793axa3HQHzadB724g8Yr6uArhvLF++3ArfdywTp+0NpFKk0CApkhKPmiZOTOwy0BJUhmQiUo20XEGbX1Hj/r7VKvyYmeFZVVxS0NCrVy8lNycXE+9CZilRytNgKKiEw0HZH2xUAkSmQpSIXKn+kJ/KCMZJEZGKhkkRSZCpKMgUCDg6H5qUa4NMdRHQd2wmTUSYJCzpGye+MzwwVClOSrmEsU0gTbAuRZqJUywWUeJxkCeZiJOgut0O1ut1KHa7pZp4+xK/Pzy1qio8edOm+h8WLZq9iRRQBAHYL0pPXV2dy2Jh+1P97BcKRVxEJDVVwoyIe5yZgQMfxxJ3arI+dQjQxlEb0h1tMbYxrpm+23ZXh1sftSUl1NZ0R5uItqi8vNxM7WC3hx9+uAj79GuNIowbN27EP//5z27wnkhcohmIugvLFHQKum7KDlIcmzZtmvuGG24onTlzptfpdEqwjEGPSJyiAXrK66+/nnXzzTf3wpQb2Kb2MkzEzIxn1vUYHfj9s88+m4vJ8rGNtv2VV17JvvPOO/uvWLHCRXmvor2k45mPPfZYYXsIDs5B+4v8SOxqBogkhgfgPfVnATF74IEHCk877bSBGE+m7Wwn8E6wZuGeuG5NTQ1Pz9773Xff3ZmOUv08LPUELwQiUWaHjTf3rawNwJXPgZMM7D3sTwSqjmRKRBQsbFOgSFYFgUIVV6jFafrXuRUJKOa33357v9NPP32obvmBKZySc0eWJQhF+PqSEstt2bJFwLWwH4IZrm//+9//0k499dQDIGDRi/TLL7+4Lr300r433njjQDrugc/0X//6100jRozw43ekoNvnzJnjIaHUoZaOs846aysJCqWkpCSEcOz0nK7kniYIIYRzheCnc4ecccYZAzHQdciQIf7u3bs3pqWlRfH8ELarV6/eLSRi+PDhjf3792849NBDa+++++7Vd9xxx/rkMOqzZs1yEjnKgAAl8rnp/PPP35pqkl+QUUoOzLmR2LVTQLCQQYMG+eneDUTgJDQulGcWIlReaiz3tlufXpOwRGIC/kCUqh3GR3TiWtY5QAoQCHkdrS6h+vAppXftVvG79HTnim7d8ut69+kt5+UVMlarUxNgcLEKE5HSrFIgUiEsKYVCTYEngkE1FAyp4SjGTTWRqWgk1hR4gpTrZDJlEKp9CPSdQJg00oTvB9KUIEyxuPYtNdKkxFU1LjW56EWIMIUjISovCFASVSJEpEiuogxRkxhTzGZe9flcTEaGM26zWSqlqLKguqL+q8rKhncaGuL/Ky9fvObgg/v496dImosXq4Ig2Et4nh0WicQzA4EI0xS+HS57RJs4jmX5ZusT/Un88E8CkWffeeedIsxXBKXc4XDEU1luSPZr5Or333/3oiMU+6j90axWCCQBy9SCBQvsP//8M+bBtNF6+n//+9+e1Mb3o32uZCJDv1FFUZQRsKI1AoXockTMSqjMcCeddFJ5bm5uGFYlasu2ISkgcghotWrVKtfixYvtID8ulytO+oiCNhydfolTNfJx0UUX9X366ae7E+Hqi+1QKMR9+OGHudTmVhEJmfPWW2/Ne/PNN+f95z//WYrJ9fGsiZ+3irVr11roeV3JLv860EYTWYzTu2oTAiOP0UFK+eih3zkxnqwl8YG+lGxRA+Bpgs7k559/PhcEUCe8GB+GvP3iiy+y8e7aye1DM3FKJCLlLGPmWcYqmuFtMigkqX2gyNIxA3sJ+1Pm11OK2G2iSVYVBuQJ7U6cWpy4JKFHRVMaEI2oswKT2l1++eVrjj766DJ9rgX4O8MvGr072kmtALOEjx49uvbss8/eAuvJhRdeOABucjC/074DSDjler1eLSoOrgXrCgkB4frrr19Bx+Y++eSTy0455ZRqCENcDwEcAoEA39EWKCJojXgfEspVROiq6D5RImva2Cb6RsyXX37ppYZ7OAnYnpmZmRHso/MVROMjUlM/dOjQBiJSkXHjxlXW1NRYcFy7cAeid+/e4XvuuWcNEbjKvLw8UlVQbvSIjibT4YcfXv/MM88shAn/kksuKYMPeqoBpMcee2wtCN+uEj0If7ggDB48uI7e3Y8GAt8ZAptI8nZWxr2A5gaLnomprKoIEoPHvCI7bPQMaMoHxkdJlOopLaddX9A3f0cUhf+5XfZlxYW5tX1795RLirtzXrfPxHK8orn3kXIcCgXkYDAoB/xEpkCoAo1EpjBeKqAGAnDxI0IV1oJQNJGpaBOZ0oJPUInWCZUxbqrzAd9DI7r0beIJwqSRJtpGiqtEmEgKxGVZjUdhaQoTaQJZChJxCmJdjsQkORLHOCeMqYsQv4pDkWR9Pi8lR5yUtHI5Js9rqAl+KgWUSdV18e/mz/9xfZ8+GX6SrVobsL8AsisnJ5xlNnPDKN+LGxpCFikmqWYiT2ae1ya/5nhEjjARjyKl6k87lv0BajsaSkpK/JMnT86FIp+TkxNZtmzZdsEa0B7/5S9/2erz+SK68k7rErXZ5dSuR+GtMGbMmMaXXnpp0UcffTTzn//856KsrKwQkaes2267rdkFHL8D6QIZQzuSagwUCNynn36aMWfOnIwffvghBx4wCKxByZrKdfz444+voTazkZ6fBWEi3UWFxQpkS283QZaorexLz8mTrrGorq5OILKURc8ACzqJPd6EgBUDBw4MUVsXxhKdlnAxxDQnrVmikGeY1B/3SRUwA20mOiJBQPVrUf6ZJ0yYUHnAAQfUwrMEnc+J0zVg6AIRIh86ohO7QFJdCKIB/YX0J7tuicN3ue6669ZWVVVt493TTuD85oR3QJsgmDnebhUKa2sbh1D25OBEA3sH+wWBQqGjRR1VEj8pmCT4eEwGSA1QHC586MDVfMFVWKI6cZ8aSNNll11W9n//938b9cGfCCdaWlpaT2ShVSIDgQcL0/33399nypQpOURMtgwaNKgBAqioqCgMAX3UUUdVPvvss0tuuOGGDfPnz3cQaXGedtppW0EASJAE4S+Ne1JeatdEBB9YPCB0tB0dhG7dukX1nhq6R7xv37718KHGNu6Xn58fJYLkJwHaSORv6VNPPbUMQhDPRs8YIaEsgOT16tUrCIGN33U0cD+EbIV/8/fff+9G76De6wcgitHIkSMDWOIcEJ3EoW2A4/369avfVQsUAOFP+RRFY0QFGAONcU+JGg3z7iCPOwHtnfHNsJQkWa2tq0P9K8e2gZ0D1TsM3G+k1dW0/jXPs5NE0fyZy2Wbm5eXubm0tCTcp1dvJjcnj7HZHKQ/K0pECinBCNz5Gkl5DsiNIFOBgOInMqUt/Qg+4Vfh7heJBElRifxhnYqSbJS2JVM6oYKMNEjVngHyWSdMyHt8A4xl0tZBnrCuNI1nilMbhrDj8VhMlSIRJaaFwEfoeyJQoaAMAk2yVYkiul40oki0DmtTerqLy83ykby1BSxmfj2R6Jm1VYGPgrXxtzJz3T9686xbBg/OCe6vc7eVl6N5MfekStUnEAg7QqEgPgli7BFgeWK0kOUgT5r1KfG7jgA6TW+88cbV5eXlVsjzPn36BL/66qvsllYotMvozKM2MAQvE+xDO1VYWBilNjMM5R3tDQIwIeT4P/7xjy1EphaceeaZ64k0uCdOnNj7hRdeyNatKuiUTFiKtqvp2Edkrfzmm29eRst1pDOsvOOOO1agnaNrNZMHHZiEH2022gK0USBn8JggsiWC4MDl/sILL+z35Zdf5pPukYYORSJLtW+88UYhdJ7hw4fXfvfdd9m33nprCQgO2lwiWbnnnntu/0MPPfTAp59+uqC1NhbtIjoTQSZTWavwO2pDNff7hOeNm+5vp+dwQ8c4/PDD63SdB8A3oOM2IneFn3zySQY8gZBn8ASaNGlSHpEcWO+aO0vx20MOOaQ+VT7uBJCfzQkE1yKYbZyZ7VtR5x9M99zb3ib7LfamgrVHQRVXoHRROBw7ZN68JeZILKyKgsDabC7O7nCwDruDEUULKR8CCZ7Ej/YQUAkhVCDwErvaBAjF7NmzHWPHjm0AcTj55JMHgey0Nms4hNaqVausr7zySm7Pnj2DdG4VeoLg/4vKj94fKPoQmhBojz32WME999zTj85tJEG79oILLqigZ9vGgvL111+nwUo1fvz46r///e9bE7s7BEOGDBlNAn3FcccdV3veeef1mzBhQhWeAcfwfJgHw+FwKLo1DICbHzUIOTNnzkyj91z6+eefp3/44YfZ77333qL2mPl3Fc8//3wOIhBRPm088MADNfdGAA0WfL+XLl3q+Nvf/raFSG4klZCn9+pLv6u7/PLLyxK7dgrw63711Vdz6Pvan3vuueXr1q0Tn3jiiUISqiZqWFa21rDsRuj3g7KFMoOk1tU1mj6Y8tFvQX/ds9TghnGCgV0H1WmMHxCogXbTsht97r5YUr3OIvLjqKtvMFfX1IAcKSiLGN9Owp5BkGXObEYvc9O4DSzNgolBTzqt81yT2w/24RgUAPgkYR/HsZT+mNQGCiPGemBbH/ORpGsY2AVAM9e9IPT15CWSCXPY0mrTVLYYw0vsCUcUdATCmwJkita1bY3taj/FOszTpPJDiaW2z8pYreYobTbIkloei8ZXBcL+ZQ6HZYN7szs4cfLEeFcOR94e3HWXyt5yS6SYFOAT/P7o0OrqehFWXlGwsRbRwpKyzPJmHuSJpWplourT4UrVxo0bhdNPP/2Ab7/9djZctEkhP9hqtaJDJXFGE6DcEwkwk04Q19tr1H0iNDydD/1im2+J80G26DeaxkNEIkaEoey+++5btWTJEju1pW54giS3azpwXVi1oEfAuwLbpAf0/umnn2A10ohDMvBc1BYplF/a3JT19fUC5amCZ6VrsHiGrKyscGVlJallmJRZmwyYy8zMxHgpnnQUC96Zyq2E58ZvcJ3evXs33HnnnSuOOeYYuDtvBwR7IsKVduSRR9aCPCZ2b4OXX345mwhZd9KrQOg4Srg2yUWzTM+7XT7jeShPzfQscTwTnYqOKAEWIjwfxoKRfhInmalVVLTFpF/FiJzNBInVLrJzwHWQ8P20hDwORaKxWn9oQVpW+qdulsWYWQN7GNuWjK4NFNy1ZjMXcjodLNVQzHUBS5QKK5QkxSBQ0PhoaU8BvS/wQdbN7jsCFGYSFsOIWAy/8sor4QMLS0aMKnCrv4eggVvbbbfdtv7ss8+uhCkb1h3sB2nKycmRILDgx0tC2oNxNRBMy5cvT3vwwQd7/fvf/85v2eMF0zbdG1F6mgdfdhSKi4sDixcvduB7EMmLwaSeOKT1qsEaBssLIt9hgCn2o4cnIyMjBrc99HRBuEEQaj9qAQhVRL9L9mHeWYCwEdHMJ7LSg57DBxKcnA9TpkxJRwAMIlg9r7vuuj7JFir0ohG5yQMZxDNT47DLFigQaPSgoUHCth6CFuUBgnsvQc8IXfCzZWVVIX/Yv5Ea5Zh2xMCfAtVduJ2AiFbQ+hxq4ycTuXlTFIXP3W7b73m5vi39+vQM9+/fjyku7MY6XW4Tw7GKJEtKDEEDQnoUvyCVlUYl5Kf1QKMMVz8qO2pjY1MKh0NqNBrRUiTSZJ0KheDup4+fUmnZZKVKdvszLFU7AOUL8kYP+KBbl1qmJitgU4hxWJckidqtuKRGaGcYVkO45kXCMtzzgphwORiWQ8GAEo2E6TtHtRShRAqnarFYmaxMH5dXmG3KzHQF7HbzeiWuzmysi39YXSu97EoTP87Ly1xMsr2e6c/E9nfyBBCBspM87Un5X0LthYXqgAKTE0ekiTebYXoCeaJtqpMdbH3SARc0tLNYLykpiRCZ2giSAU8NUtIVEBMkyH1q1yMgJfo+EBZqQ6PJ+/SE8+lbx/Lz8wNIcCcHqcF9qP2USWcIQW/AdkvQ7zXXNxAC6BDogL3ooos29+/fvw7XbXkvXJvOl3B9bOM5cW9sY3naaaet/+yzz3576623Zg0dOrQaZCo3NzeIcxF5kHQCbaxvnz596seOHVt+6623Lv3yyy+nT548+ffDDjusIfFY24HaaX7p0qVOuN0ldm0DdB6vW7fORjJP8+BAIl2IpbxFEAgF+ay/AxJIVa9evepPPPHEjfQtGkGwkMfjxo0rO/744zfhueERkpwHuAbpWPBD3FVpiGKVnCD/VYEKILHN4trKhj6GFWrvYHfU904JKPuUSokrXVJRUdNtyZIlcYvFzIiinbU6XKxdtHJ2uxOTAzIWC7fHrFCwYJDA8A8ePBjCYocV7J///GcxlHISKhEiCzZSzL+5/fbbu8F97dprr8VcMtsAAgFEKRnYByvOokWL7EcccQTGhpkwO/k999zTAxPovfjii0vhz4tZtIncZZSVlVn/8pe/rL/55ps3krDT6CXln+2OO+7oCVfAu+66a33Le/wZ3HTTTVpv0HPPPbcM4UohzOnemxKHNYDAXHXVVb0WLlyY9ttvv81Abw/IHwafziD8+uuvzscff7zbRx99tACkK/EzLcrPk08+mU+CN////u//Vp111lnbWe1AdpA3cBdM1WuFAByU5z0pD8XDDz+88vPPP8++5ppr1p5yyik1eq/TqaeeOhATBoIcETHN+fjjj38bMmRIEPlEz9j93XffLaLH/OWNN97A4FKG8nCDdvEktPbtENln9uzZTnw7kCRE+HnttdcKqQH6nRoCjt67YNWqVU4iiYtIuO9pJQjvr/WS6YnqHP/ll99s3Lhx/WtXX33FAtpnoINB5QIFBT4yPJWZNFqW0BLyrlCWpUxSAN2hUESsr29kautqiTwFoJCT8sfSR2JgiTLxUAy1vlfBZDZDMUTPOixSsFTB+sRiYl9aIlYzSwmj5lFENW8m2s/TBqxR6JdoslTpxVe3VgFN5yTWm/90QSSkjjZZO0GbMYP2JRZa7dCsSFgnoG4noKJeYxtLdCRhH7ZlWWmyJGmBkJosTljHH6podC3aKyt0aQQ4MMPtm3U6HYzVYZEFjglT3tfLMlMpSaa1sWB4icpHN5CCHZ44caJsEKZtQRlMirTancrqycFgaGBFRZUAV2RNZ7BaOOQtzwuMwDMm3kz8aZe7wVoHOi7PP//8fiQ87d99990sdJih7UOCJUZvbzoCqMdWqxWEBZH+tOi2IEftvQd+A7KH9gxltb2AvAABQ8I18G4gh8kdgE3yhkUHKqZ70DoO0Wm6o2dDJyvpNVpbfdlll60fOXJkA/QJRMqbO3euE2338uXL3SeccMLmUaNG1S1btsyRmZkZI53CA8sd5f1marcDictpeUTkSAXxwzPCAod9eB48CzplsS9xejOggxC5wsmJPTsNvCcShlFoA06wMxiOxaprAwudmc5PM0QR42QN7EHscg/8vgYqdBiQXc5xTLnL5YxZrQ5TnBqdqNarJ6kxEoySFCch0GSFQs/gngAp0WlQiNvbOwH/ZyIttVOmTJkL4Yp5HqgBlEhR324MFMbWIFRpYhM9KwwRDjusNr/88ovnwQcf7KGPLyouLo7069evEX7JCAxx4IEHBqhBXff6669jFu0tRADySTFvtkQRkYJpGwM8NUGOfR2FkpKSMJEYEYoCrGsYUJo41AwI+iOPPLIKFqcVK1aIyL+0tDQIKBV5Qo0bhNx2eQpBR++J8UlRIoHbzd2EubIoz7oTsRpx55139sREuYlDGtBjRWSnOwnY9L59+zZSHgv0Gzs9hzlZcIJ0gjyde+65W9FDBT9sPZ9OPPHEKhLOHEgoCCs1GNu9H+5z4403dsc3wzZ+q1uu5syZ43zggQd6bN261QzBjG8BgYr3xvvBXSPhXqFdaw8CmdkywWohbynbXBkOm9di20DHIyHfYJWK0iasUrOoSLxHusYrVA/es1j4aR6PfUlxcU75wAG9owP6D2C7dWuyTAkcp8gSwliHKEWarBmYqDcYlDF+Khisl0OhBiUcbpQbGhpJgavXrFOYvDcQCEBp0EKlYwwVXYO+d8gUDmMZJQUQY6maglM0paZ5qMJhUg4pRWG1ou14jMo4rFaU9KhyO6GD7XHg2fSE9gJJs7zBcpR4R7xblN5RCxmPbToe1c/Tkmqi5gd1m8hsHF4QCPig5WE0ivzEPF5RLVIe1SH6DrA04RuFaNk071ckEpYj9L1CGO8UiykSkSeL1cpkZ+dwRUU5pvx8X8jjsW0WOHYB6bVTg8HYmyTCn3M4uCneLMcSn8+HkPmSQZ5SwsZxcomiSIWU90IoFFNZ1szwPDoXtA4GE62a4B3bkYEjdICIkJwv+vbbb3POOOOMTXpHIDoxCwsLYxgvjCUS7WauvfbaPlOnTvUSAYjr+3cmwbMDniloS9GOgNDsDEHD8yGYE66jXxPP8uijjxa99NJLuWjDko/pKT8/XxtPrF8D47qxr+U5GHeM54PVCx2D7Xk2zMd02GGHVSLaLeXP4EMIQ4cOHXvUUUcddMsttwyaPn16JhGkmosuumgrXBWhR5EM5P71r3+toXuGEQURz6Q/B54f70i6hozxadjGs+GZ8F3gzZP83HrCuVTPEk+1S8CPtURyXb+QKvCc2Wrji+sr63vTfi3YloE9h/2GQCWAnoSFFgvbmJmZzilxhCoi8kQtnBSnxkuKUMMdV5W4rM2fsSdQXl6OiC6ZyS5ebYGESGTmzJmZt956aymUpvr6eo4qbXTx4sXOxCnNIOWGmzZtWgbGPyV2aZabn376yUvKf+Cggw6qpmNatDb0jowfP76WBI6fztEIHYRor169wkQo1h133HFlRN5yJk+e7MP5MN9bLBZq3MMclHXs6yggsEVFRYU2aBYCONW7QaiNGzeuYdSoUcT3KrW8w/PS+cgLjfQoisK0dI2EEIOgPOKII0ihD6OXaxupRnnjRs8SkbOtEKQIqJE4pGH58uXWtWvXOog0OahR6EECOB0me4xBSo5IeMwxx5TTd80l8jkKYebhhqiToZEjR/onTJiwFQNcSfBKRKS0SYOTAaJK5NpHx7b5dhhvRd8kRA1AxbJlyzSBicYH48GIYNmQL5QPmEWe1d0+9jDwIsmJXbduc6i+wb8mFNqEiWIN7GZALlBCB0eYllsoTaf1SaRwvEiJyJTwg8fjWFpclFMxsH+fyODBA019evflcrJzGSLfpA0qTdHZiFBRGdJSY2NT8vvrsdTc/gKBeriKwuWPUiMRqgaNWOmkKhoFsULSiVUYc5dRipJyGDNFY3FTNIlcaSSDUpiIB53SRLBClLCkbbi06eRDJy2pUjK52VFK9Xs9/UF0mu6fnPAsIIFIyfsQ2EF7vuZnVU0xECVKMgI80EpMJ0qUkD/Iq2BQCy9PJAlkKSI3NsLFMkhECQQ2IAcCCEsPUhuAzFVAmmKRiEJtlSpYRFOa18sVFhZwPXoUKkVFmQGv17bZbOYXxOP/z953AMZRXV3vzO7Mdq26ZEmWe8PGmN47JJQUej4SEj4SEgJ8SSAhCSEFHP4USIEQSEISQicBQjXVNFNMtwH33tS7tH13dmb+c97uiLUsd0mW7Dn21cy8KTv1vnveve8+5ws4zP0gW38FafpvKOT7qLBQYsd4Zly1SdNWkDNSizGZkkhooa6uqDBcUX3gU2LknoJ5DqGb9a7unm28JdauXeuFUT/91ltvncw67qKLLmrt28jKOoNjMR1//PGHPPjggxWoi0ofeOCB0fmemz0FNvZx/Mgbb7xxLOrUcqZiZ/+tvvXtYIN2yje+8Y3mu+66a8E555yzafr06V2TJk3qmTFjRueZZ55Zd/vtty9kxA0jTUh+UJdqTF7x3e9+d+qiRYs4TIuHjZm5ww0H8P7h3RNvnMRIAVT6BQ7dmNCTtDPyDTWG9GXe06AChFRBLuvsjEyDoW3ouAWq6nZ6vX7ZDwn4fZLP45c8XtXhgek60IqxL+hlgNIbW11dnYBR3MT+R1YrUG6TzUByc/PNN09csGBBCQx9J5Tma/R8nH/++Yffc889H8IAEvvRWKe3CeRnJghD67XXXruWRvmTTz5ZPnfu3FHf/va318CAd9fU1CQPOugg0UmUYx588MEHIRj43RMnToRp8CmYnhTHFwPH3nTTTavY6nL55ZdPYR+eX/7yl+v7O19LwU+ePDnB7XPFvWAfJXaQJQGyyAVBT8qPfvSj/RcvXvw6x6/4/Oc/f+T999//gXVtFkgQH3744coDDzwwzGvgOWK7mqOOOqoDBKbjhhtumMikGdh/szA93i8QkULuj2tZl9+S9bvf/W70K6+8UnbCCSe0Q+F7oXAjuM7GrL6iYaWzU65MVz3D5Uhc8Pwqnn76aWY3bIQiFiSBoQiffPJJgB7Djz76qBgKedUxxxzTm40HSnrUySef3IF7E8e5HkkFj3sraj7eN2Yi+sEPfjALv9+J61jFdxfHKvnvf/9by1T2/H2GIuCYPdx2zpw5FSDEndin7m9/+9sobFuBSmsRQzB4zCEAr4vC32OYBepKA0Z0xvnEk3PWNDdt/CfObQ03tLFnwHcIEwr765XhnR6H6VgsV+u6WSbLjlAyqQWSyZTS0xOnrhH9oaBnsC/7fjvFMfC95ELyREs8dmdonwjrwzIPny1nCz3XcZ7GZjYMkNuJZUwZ5scYQKFnhU3Af9ibx8K+2fW52VxzH2fE9kMCkqy+yNqnWJFbx4GWxAJIlwO3iJ8AXn0Ol4EFRtfxONyYoXci9k5Mcc95X8U8D2Bie/ZzYoZYbsRQPGwqDpzdxBAWvKp6HH5/QPL7vTI98W63M4XiKO5TDx5Pq5nRN6WT5npfSFm7YIEjdvDBDtHRHQewsYPA7WfSqQPwjC5obe0c09jYxogG3HMf7rkH9oKPyVckl8shqXjN2f9pV8HB6l944YUyprxmRALq7SDq9QrUMwqN/D/84Q8r6enIbd4L1pkMd7/33nsnfP/731/xP//zP81s0NxasoShxN13313B/tOom7u+853vbGA9RDuAjZy5TYYUeJai3uc9Yx3OMtbFFOik3m+DjaAcoPehhx4aA/3nRt2/Cvd4I22y3CZ7GjxXahpRz3I5ndbMzu54QySVenbKmMp5+Nb3yD3eFzFE1dDwASorelzOw4d0ytLlq4Otre06FaHH43P6/CBQXp8c9AcdbtUtub1Oh6IObmXNELrrrrtuwuOPP16LD1aF4WBmjYetA9fQqwRIoGbNmhWvra09qbu7280K1gK2o8EvstVASYiPivtCmaBIfGQcnE1UygSVDNfnl+WDvwmi0j579uyVIHtdOO/xDJsDCazrb3smxwAZ8hx//PHd+RUAiI7CMDmQudEgMey8udnOPG8oNgP7vsR47HHjxp0Ixebd2jkB4p7x/IPBYPqKK65YDZLR+Jvf/Gbs3//+d+Gpy23eC5CV9Fe/+tX1IKNr8xUoPWy/+tWvpixfvryovLw8AeW5AhUAW/FzW2yJFStWeL7yla8cuHTp0s1GLef5AOJZ4fxE7LYF3mec2wcXXnhh29SpU49rbGz05/+G9ew4D3Iq0sfzOLlnxz88uHhW/J2SkpLklVdeueanP/3pRhCnMpDAEhApkVqWxxgC8HcspW6JvGZtfeLp555+LdrVfj/em+FSCdkA+C5hwheI7x4blkimxmLKxCzFeN9Cuu7wRKMJZyQSdzDBBL5XBxNKYB30Il/DT0kVgSnfSc7mSJQgTJhn/6gsieJ6yWAzPqbWMo+EKZRVtozkiccRlilpFalYbrb3MxGluXX4m/3dXGkeeIgsucmC83nos9gLXuOnugFb9W6Ynf90vxxZAsnBS4/bkSVQ3AKfsVjOEiXMiY5Q2TIen/PcJvu9i08I67KkiuSRhFRRPFIg4CdhYsYz0+1WNUVx0EjuMXWz02E6G0zZsUHTzPUej6MVtzKN24FTsUnTrgL3vwyT02Kx5AkNDW0F4XDEAGmSQVxlr0cFgfJKLsXlUKwEEr3v5M6D7wGTED322GNlL774Yhn7O4FoZNhn56yzzurYViMY7BiGnXsYycAQslzxHgdeYtHoyvppWw3CwxEkWWwcZUMpozsouVXDAUJJ5AlvtaMnGo82tXe+XugpfKamJtSBchtDgN347Ecm8Laxbp2cyRhf6+6OTFq8ZKmh4w10u9zObOtSUA74fBzsTfKiNnK52eKX3XewAAUqcVA2KNDSDz74oJAZ1RiLyw85t8lWce+99y5imN2cOXOKf//7309g+BnLWfFPnDgxeumll9aDFFTQHY1rN4844ohOkJ+Ou+66q2blypUFqGxJPnZYuc2YMaPnW9/6Vj0HsoORDn5TqB199NFbpDmlB4b9r0455ZTOk08+mQOBinJ6wTh+w4YNG/w4x95xpfoCFZT+1FNPfUTlhd8JgdRMisfj223nw/YaBwu+5JJLWth/CSRqHIjYFgMPcrsvfOELzZdffvlmo5nzvJmiHSSkigMDgmTVffOb39zu2EVsRbzvvvtq6NXLFW0XN95440oOujtv3rwCzE+2ro/3BKQxBhK46Zlnnin98MMPi9l6dvDBB3efe+65Lffff38Vx+miB08cCGAY4Ze+9KVGEjJsHyBxxXK/ae0HAbx/vYod7xPsD8NMpzOu5198df2aDSvv+9FVVy3ihjaGL6Ae+DEyPTobAmrxHo6DbqrBlMshSCCd1r0Qjn0iQUeZ0SjHkEriWaexv2ALZEAgPzieniVWfJ/xTghihZWkUYIkOcGI8DdLpMiOLC+VIFLi1eaO2f3xZZA5maRKYj+u50+BpAkVkv0UrA8iq1XydIu1YhvYTAkKMoTXOdsIknUyWctZEgRIoDpYhgHMkixZ4hxFIjFCAcmQWCs8Ttn2Ky7zuNwm643CAi6VdY1C3ScxIiIQCJiq6jRdLkkDkUrg/oVxe3twrDYcZCP22xCLqfVFRY4o7hEPamMAgHvLRoUJuL//Axthvw0bGoVe9vkCIFC0EbxMX87M//RAoa4Vuw0I8LvCHmCdxPfeho1+IOrZPHFEY4lMU3v3cpfL++TE2pLFLLMx+Ngnv1AoKSYoOBsK8qQ16zYV1tXX6y6XKkL4vD4oR2+AnijJrbiHLJSvL3aEPBH5LTuW8s0t9rsuv2xHf6MvrGPwmFtT8rlU4ZXnnHNOaz7Beuedd4JXXnnl/lVVVYmKiookSF7sf//3f5vYcTS3SS+2dW3bQn7l03c/PHOWiQpqa5UU9+EYTuxvdN555zWffvrp/Y4x0Rf8He67LXAbQHjMdufZ9d2e6Hvd/V3bIMA6p75KXV69ui4+9+W5b61fu/yBW265ZbOQUBvDH3iH+D5zrClm9WN8fRWkEt9QOcoKMR/UNMPPbVKpNPtCStEoE0gkzGQKpCqVGxoiyySyLtPccfluCkLFKRgRCZMgRpyilKQKC5h3gvuYWMaeJFrYn0fhvmImR9aya3g8FmfBLbI8DPOGE8w+O28h++LmeAff2DwISgNVYa3POoty2zpxKUz+IBbEjsKzhOsS+iW7LPQM5wkxwzJcL779rGeOIWFuN8PxUNdg6vG4QJZcGZdLTuLyGAoMwmRyAHgmBWnCfGMk4mgpKJA4oLIdljdIwHNiI9hBqZR+QWtrV3VTUxNDveRgsEAWJEqE7zmZdU8a7AgVGzb6QVY7ZYVqiEnQHK2d4bb2cPyZg6aMfgW6YcgzSO2L2Cc/fVRErEprQSD+NxJNTFuydIUjlUw6nFCSPo9P9kNJCne9N+BQ3W7J68umNbcV5Y6DoXB333336G9+85ubPv/5z3daxj87l1577bWTmTqUnrauri7Pf/7zn3fOOOOMTiZAEDsPEtgZ9K233ipobGz0gNi1MXNOblUvSCqff/75Ihj84w866KAu9u8ayLjtv/zlL1XsN4Z70sFMgbnikYx8ZU7hMjvES88999Kqurq1D1xzzTUc5G9vuNZ9GtCb1IAkVUyswhCnagjD/UiqQqi06emleDVNd2cyDpempeVYLA6JORKptJlKphwZTTOZfhvHEaQCgl0trxJeItMA78E8f40kikvZVSjhfLYsuzmKsqV8w7iHwKdege25B7I0CESNLqccPv3cRR+mT5ct1oRJdoaNFrwGXosF8BowxCxJyhEl1B8qvUogSW7J41ENVXXpTqes4bpS2IXheHHcgwikA8eix7sJVVJzT4+j8803peQFF9gepqEC7j8bDD4TiSROra9vCXWHw4bf72efUyfIk+wDgWImPpInvmd7o13Axjn2s+U86z++52LFToDH2JX9dgeMIGE/cfZNpk4Z6t8fIvCaKGyNFZ0qqX46eyLRdY3Nr02pmTKnqEgSw9PYGFzshZ/+jiHXynQqKvozGhpayteuW6uzCRRGLRWk7BVjPXglv9cvedweh+KWBr0/1N4EjskEw3k67qf+rW99a8Mpp5zSxYw4siwz3EcMVMcQu5/97Gf73XvvvR8dcMABg97xlb/HxBJLly4t/N73vrfm0ksvbUokEjLJHTUQ08mD+JXjfMaOGjUq/otf/GL1cccdx9beAQEzAh5xxBFHM/X6q6++On/mzJliXKgRDEuRC/KEZ4vPSoxT41qwYHn7Bx988HxHZcFzsy+4YIsO0Db2DuC74QvMbBEhzNMrxSydJZBivAsM/QvivaCXyo9lL6aqrjucmmY4M5mMnMmkpWSSGflSjmQiJUIB02kOBwAaBWJCD5Z4wwD+lsipkCNN4svJMSsBbC+AMryEYvWnsIjUpzzE5fzUo5uFReGyL3QW2TlJpiHG+SyBY6ghv11cG4xEht15TFUlOXI73G4F6+lNcoIk8bsQ3qIktqUXNoZpFNfCwT87c8I+Cx3YhkYP9aDtXdpD4DuGyWhMz+vs7Dl4w4ZGBe8jk3bIqL9gE9Au8EiqU5JcJFB7Is/pEGDTpk3uO++8swpT7yWXXNJwzDHHhHemgZN1HftAT58+Pc506yQybJykMHvv7tZ7tB8wEcfKlmTB8Sxvvvnm8fvvv3/4ggsuaOHv51ZtBjxfkVQC3+Jm0R4WeJ6c5q8joeTyYDf07iB43UJwL3XoSqknEktvaGhdqCjqkzOnjLGHDBkC7N5bPIIhKmPTZGX/pUQifeiqdRt9rS3NhuJySvRCebxe2S1IlE/yqT6QKBUVo+Sg0tx379qOo6enx/mDH/xg0tNPPy0SRRQUFKQDgYCGSkiLRCIKSIQYGRwkZs1PfvKTjf15gwYaVIokUcxad+aZZ3Y2NjaqJEwcPI9jTa1bt47pxt0cF+Lqq69e99nPfra379ZAgEqbmRHfeOONwm9+85tNIJebKf8RBlYiFF6DNaXILU2d2suvzlvY0tJ23w9/eAX7YQ2HCsfGEIG6FRNyESaI4RAEJFYkVUWQAlT2LKOnyofvi3rAA+7Dqds0DRAsU6TvA3eSdF2TNS2DeWaoYweibIIFtjRbg8oKkgViRP5EQ0LwLLyK2AznwUx3n7qH8HsoI/FxmsKTxdNESZaHsb8W5+k5YmZBZuliDh4FhpTMkF/hcXA6VQNTLrPRgHorg2V6koTg55KYkiyx31IUU3qWSI4YCkyyxCkNO5444xnt72OYAM+OfQCn4h38SktLx8QNG+rwvJ1S0B+UA4GQ7Av4JK+H2ffwVuxm9r3hDIba/+IXv5jMIVMuvvjitRwXaWeSKXD/yy67bKbf78/87ne/W86hQ1577bUCfA/SkUceGd6dqA7U1c577723EuQoxsHkc8W90SNXXHHFASRG11577Qr2cc6t3gwcDH/evHmF9FThGF3550Pd8tRTT5Wwfj7++ON72PDLvuUPPfRQ+axZsyIHHXTQcBiOw6pz+UzEuccSCb2+uX1dNJF88tAZUz609crggxXdPgsoSroepqJ6Pb+nJzplxcrVciQWNRWXIns87AvFMD4qTKY290qqJ0ei9tJWp4EGQ+aodJhie+PGjYFYLCbuHDMMjRkzJnbuuec2nXfeeW17MnsQnj/7bMjNzc1Mp66UlpaKwfH6tmzZ2AyWYuY9soRlZiyWdsyfP3/d6tWrn+joaF5oZ96zYQHfGusbS0iuOI4ZiRQJVRAVPsdD43wA8/RWMUpABSni+GoKjCLqa85Tj4gyCKkPCJbu1DTNxZZukiOG+OHT5jqRBZPEhzyL61GG9dl04igRy1nRBSnCPH7SocNu1rAN31/2J+idx3lo2IBTkiQSIRKkCNYLspRbjmE5iSn3yf2mbdAMd+C58p07OJlMfamhoa2qpaXFUFWP7PcHnSRRPp+wAyTaAXynBrB9bViBdffvf//70ai7qy655JKN3/3udxvogaEwEyRTruN9zm0N4z0Wc5J4gDDp9NCQQIHI7M/ssv/85z8XMJEUiNh0EKmur3/9680kLrlddwr8lj/88EP/1772tQNBjtZdddVVDblVAmvWrPHcfPPNYxcuXFj05z//eQnI2hYJroiXXnqp8Prrr5/CZF3XXHPN6v/5n/9psxo0ee049tQ33nijAtewBtIA+8X905/+dMqXvvSlBo7JJQ6yZ0Fdkl//GvSUNrd2t9U3tjxbFJz5yowZkh35McgQ7W77Kli5QdZAD7wdDHqba6qrJUVxOTK6xk7QRiIRMxMcVV+MDJ8yk0kNU9PBARM/bdO0sTWwxerb3/5209NPP/3JHXfcsRjG9PK///3vH0MZr73zzjuXUpHu6dSrrATY+jR+/PgkW8kmTpyYtMnTNmG9+ZbitrI4MuuevHTpqtZNm+rf0bQ4n7dNnmz0ggQCIkJOIAxp64TUQZZB3sMm7Pz8JORBzN+F6Z2Y/h3rOADwPzD/L8zfx/WQ/0AegTwGeXzdunVzYajVwbh62zD0Z0B+nlUU+TmXS3re7Xa96HK5XsL0JSxjXnoex8M61xzMPwXBbxpPYvnx3PEec7nkh/F7/8b8/ZB78Lv8bZ4Hz+lOTlkO4Xk8g7LXsf5DyEoIx43rwTSFqeinALFrjJEBxpgwhb+H4aS6jkeHt9YJzp+lC+x/J2Zyy3snWHfTw8PB9jFlyKkj593Z729/+1sVw91zm4pGyLvuuqvie9/73mRmsCXJOvjgg6MzZ87sPvXUUxs5/hO3YwNqU1OTm6FzYsddAL47s6SkJFNVVZVcu3btFtl1a2trU8cdd1wnk1RtLXyPgN2RKSwsTK9evToEm2Qsx6vkdRAkgPgNDjSNIlOMF8XxtXp6ehT2ryJRFBvuWfAchABi2am4JEV1unVTCzqdK3Y4G7CNXcc+TaByYNjFh6g8Py4vL+ocXT0a9R7jddNmkqPxQxKphBlLxB2axhH104JEaZpNonYUuKEmB679z3/+Uw0yVf7oo49WrV+/npkQh4Mi2mNgyIGltEcIrJPNJ08GYJq6KTc0tPagQvpY1+Nv/uAHP2AYkw0bOwwaLDmxSFYa71cEwv5BzZhuxHQFpp9A3sP8m5BXIS/BWFt01VVXjTn++OPX/uY3v5mDsidxSJKhRyEkOQ/l5GHIfyEkS09BnoE8C/3/HKYvQl6G8Jhv4Tc+gCyGrMbyJkyZDa8bU/ZdpIHFBjhBjijZq7AxwpEjUKaaTmey6hlWkjVm2WYW015ee02dOjVO8rB8+XI/6+pIJOLi0B7Nzc1ukIjeO8Hwtra2NvfChQuL16xZ42O9RhJSXl6eqq6uFg2SXOaQJyBQHg5lktt1l4DjaqeddlozfzNX1AsQLI6JqOE3ddRFoptAf5g1axYH2G+uqamJLlmypOjBBx+spveK6+iJmjZtWvT888+v+8xnPtPJBtbRo0en2J+7q6tL2d3zH2jgJRVvohNEisPGyabkj8Ukm0ANAYbVi7AnkKv8GEf7qqoqiytGlUYqRlXKkuwydU0zU8kESFPKSJJExbKeqHQ6CQI1MknUUBns+b+D++v4yU9+sunJJ5/86NZbb1317LPPfnTssceGYbQMycnwXIaSrO3oPX7vvfcCS5cu9bLDba6oX2zv/IfomVo/wqkQGJKCPOHc5LbWzsSSRUtWJpPxV1taWthBfkhOysa+C4u4UGDQleA7MPAuxmfPnm15fXZUeo9jSe4nbOxDwPtDHeuGTguBPNFQxiI7OTGRviFcT+wzh/eDs8MeTLRAb9Cu1g8kDaijDWat5fJXv/rV1kcfffSja6+9dkNVVVVveBgJx89//vMNWLfga1/7WrPVV2rcuHEJkhwOSsu6nsOWcJxEnpfYcRfB3yO5Y/hdrqgXOQ8V+1rr69ev9+aKtwAJ3Ze//OW273//+6uPPPLI1k2bNvkee+yxcobv8X6RFOL6kyBYbGB3MDSRXQ9wP528p+Igwwg5ncV+nU7Z5QjEDG2r125j4LDPEygCLx8/+EbIKwGvZ9mYqop4WWmpLElOI6WljFQiZsaTCZComJlIcCR+hvNlSRTD+UQf5iFGf0qRruVly5b5OAI4W4Fyxb2g4uKAvbnF3Qb7DDERQ38ubSoirqci4jIVWzQadUKhKjkjRWw3GOC9se4PW4vYYRRG/RbKlufG89yWS57XUF9fr/bX6pR3jb37M3kGf2tbx7Tw//7f/5t4wQUXHPKPf/yDY+z0Cz5Hxl/X1dVt9txYzrhzhhQsX77cy3PJrRoMWC8bp8L79Cl5MuXu7kjykyXLVnb1dLxkmol6GLDcxoaNoUQNhP0d2MF7S+Vow8aOAXpUBonSnSDjsA2y/NqJYv6DfZrbbPiCdQ+9KY8//njpAw88ULF27dqtemIssD7pW2eRqIAMZaDnRQY61uGjRo1KFxUV4dZsbvSQkFRXV6fZn9giGBMmTIijLlStugkEKs0MtLvqwUF9x76OInMezoH9Evv9ztktoLKyMslwwVyRsAd4jdw/VyTC+K644orGp5566uNLL70UZsIG7xtvvFFAuwC2igvXxOsXF8rfBIHSSaB4jeIAex68FnE9uD4x75QlWXHIvnSyyyZQQ4Dh8iLscUBLMhxjLWZf9Xi8q8eMrk4WFxWjiCRKM5LJuEESFU8lQKKynqgESFQqpUNh0UPAlzh7rKEAjfr3338/kG84k8zAID/4+uuvH8+Y3nzPBpXH0qVLfXfffTfHbdkMVHg00HmsfGJmKZ38snz8/e9/r/rRj340ielK+yrF+fPnF/zhD3+oZdy0dY7PPPNM8SuvvFJIIiU2GmBYlQCz7L333ntBkpkVK1Z4b7nlllr+bm6zXjAjH1O1cmwo7psrFiQIylfhfeE1XnfddZO4Td9r5G/wGp977rli6xoxXzR37tzea94W8A45161bV4Dnwo7z/YLP8NZbbx2NypDj7gjwGpcsWeL773//W4p7WvR///d/01999dVQbnUveRwgWAfjlEOLin8kT/gZKRKJpVasWL26ubnhJb9fXXbZZZfZA/jZ2BOohdDzyUQONmzsClgHoM4USUt66z0rub1p0vjWRcbGbNbG4QfWY6wbOFzH1VdfPXP27Nn7of7gt7FVsF778MMPA6+//noon0SRNOTC7wyWNzc3Kx999JEf9Vsh6zg23FlkiUAdVHjTTTeNW7hwYYD3btKkSQlm4EVdyOQvDobzsR8USUhulx0Gf+eJJ54o5bVxmQ2w+XV2Prxer8FwQZI8XhsbUN9+++0g62baRbR1rH15HBLFs846qwOkK8XB85ctW+YF0VNIGHksbsdQxmFIoPoBGJQsu7S0SLRjY5AxjF+EoQc+Jrqll7tc8qt+n2fN+LG1qbLSMkmWJCgQ9n9K5ohU3IzFY45EPG4mUqk9QqIeeuihigsvvPAQKr1ckVAEMP5VkKRJX/va1w5mZ08qD67jR7948WI/lEMBlRmFRGHVqlUekp1f/OIXE6ig8jt40ltFcoRtvP0pK6xnK9eY3//+9+MXLFjgz9+mtbVVxbqa3/zmN5M/+eQT0dkTSrfs3XffLdwRcrGzoILlufJ+3HHHHTWXX375/lxmXyso9orVq1cLxWuB58rzAkEa/+CDD1Z1d3cL0oTt3SAmZTfeeOM4HovjYDz22GPiGklY86+RrWu4ZzXYdgoqFlFpvPDCC+W8xh0hiTfffPNyKPrUueee25Ir2gw8Xnt7uwsktAoVRy/JwrmK8apuu+228QyvGDduXKysrEwQF97bRYsW+Vi59SV8uwCeAt9pTsGYODiPIFFkTyRPmbVr162rq2t9taOjeTHIu531x8aeAL/JKgjHVBoOKYZtjFzIhuFw0VNBz0u2BII3LNuClG3x39MgoWFdlVvsBSMi7rnnHtZnypVXXrnmjDPOYJa6bVolbKR7+OGHK3/3u99NYARLrlj0XSZpoPIHASn47W9/O/biiy8+8Mtf/vJh0PVHsOGO5bxX3AZ1pWfevHllqFcDtDfovYFNoqMOU7g8duxY0S+WnqT+7IltgZEW//jHP8aAEE5EXS+B0IjBffM9ShYYLkgCxXN68sknS376059OvOiiiw7BeR8Om+nQ6667bmLf/lE8V9yrdnqf/vnPf9bQozZhwoQECRbBYwYCgQzr1AGoVwcavfeAffVMpwQCFbUJ1BDAJlB9AKXBj+ZjkKiXg0HfyrG1VYnyilIUcQDYpJlIJA2QJyOeSEBAoBJRM5lKOJKpbIa+oeoXxVah0tLSJNOJ5oocHEsJSm0VyuMw4NW//vWvk2644YYJJFFsSaKRDaNfJG+gQpszZ07J9773vWnPPvtsGQhAMQhDMZWOBSrHa6+9dhpbsEgwcsW9YEfLioqK+BtvvDHqrrvuqrHIGnHggQdGq6ur41OmTAmz0yfLGEfc3NzsGYwWHChvFYpy6s9//vOpuDc6lF+Ev4vfjx966KEdUOJq/rVRIX7hC1/oAMFbet5553HkfwcUZxWVLe8Drp33JIj9rWus/Ne//lWTX2kdcMAB0aqqqvjUqVN5jexULq6RHWVJ6HKbbRUzZ86MY/sMW+pyRZuBx6usrNQ++9nPNjF23Kp0UDlkvvjFL7ZxgGKml73zzjtXHH300SJdK72MuAeTQIgn1tfXbxG2uBPgzaLQjhCi6/Q8SQZqVJCnZHrt2k1r6+o2zdP17o9+8IMf9HsNNmwMAfhNFkA45phNoGzsKqhfOfCXMD6t+oI9nwxzeBAnC4yeyI9KIEiq6EnC1HnfffctRj2w8fbbb1/5s5/9bENuk35BG6KmpiYBIqXOnTuXg18LsJ5mYx3qwlKQq4kgR+UlJSUp1Kfto0ePjqJ+LHnxxRdLOS4T6yoQFA5c283QctZ/sDlM1odY72LDLOqyNEkP1/WS0x0EjwObopuJKtgQTO8YrlPmb+c26QX7XIEgBV544YUKNuCuWLGiAPZA+JBDDmkPBoOZ+fPnlz///PMcl24zMLFEbW1tYsGCBUW0lzjQfW6V6ILAfXEdMklWrnhYIWfdkPi70mnRec/GIMMmUP0AyiAO+cgwMq8EAt4VtdVV8cqKcvERaZmUkfVExQySp1SCpCphJpIpTNOOZJJu48HvF8XxD6DsPjjhhBMYtiLAVhOU14M0LQc52PQ///M/G6BsQr/+9a/HsdWEnStxrqLPD5UYY4Q5qC1Tgv773/9eeOWVV26i0uOxWHkw3vmggw7qAomIwWjf4oouuOCCVhjyDSBmCY6Z8MQTT5TRq8V13HfGjBk9X/rSl5qYGpxl/B3+3kATKJ6rx+MxDzvssA4o2a4bb7xxwwMPPLAUij5KErXffvtFcf1OKJbNKkEQI40kimNUUOmy1Y4x2ieeeGIHyNQnHKPqK1/5SguvEcdJvPnmm2VPPfVUqXWN3B8kMnzhhRc2ggSJa2RFtKPXyOcFJd2V70XsC2YAOvLII7uptK1Kh/vhWqMgUE14T8VgohYYcoDzSjGN686miM8pYN5OIVnClPU86RmWSQY7U0ci0eSaNZtWgrS+3NSUev9rX/vaVtPF2rAxBKCHm9+bNTitDRu7DepWTk2wJzKo4QI2pIE8VZx++un0uPaC0QfPPPNMOersbvaBIpmCjnaXlpZucziJnPelA/t1gmwE2BDKKAY2sL733nvFqO8UpjO/7bbbFqNeXAxStuziiy/eiOMmGhoa3CArXv4Ooy5Yx5PYbNy40cO+wLyHIDkq60PWTWzcRJnox7Qz4Dn+3//9Xx3q11h9fT2qew+TGDlQJzNKxE1Zt26dh1EirKNRpzKaRkbdtPFf//rXor/+9a9Lb7311mWoy+tYzuiZ3KF7wfvKhtDi4mKKxobK3CrRmIlzyNDzlSsafuBrquP0DN3UNLsdaShgs9StYPbs2dovf/nLThinMUVxBXxeX0gyZSWVSkqZjGYaGd0hOWTaluLFNTnBH1qZDpODONJWz9rrO6or2FLDWNsdUS78oEkIPvjgg0BnZ6dCY55lLpfLccghh0TOOuusdpCrLnpPoFCqGCpGAvXcc89VgDC019bWpmfNmhU96aST2jn+ERRTmmQDJLH3+GPGjElBSXfAWI/QYyNW5CEQCDAbTqyysjKGczbq6up8RUVFaY6pxNAzhrKBREUmTJggyAXDBT/55JMQCQp/TxxkAMBzJcH77Gc/28m0o7wGKkPeS94jViaoFHy8J9a95fqVK1d6X3zxxWKGPXCsiqOOOqoH94YkLMbzw/3KUHFzHAwQwhiOa/A4ICYar4ljYcyfP78QJChqkUQq8QULFhQef/zxHRyQl+e2LbCPFiQIxd6eK9oCPD9UCCUXXXRRk/V8yHDYDw7Ps2Tt2rVeKn6/32/QY3Xaaad14B738PnsyLskHmz26fKvEJInTMnZSKLEWl5KLBaPr19ft2LTpo2vtrfXfXTFFRfbmtrGnkYp5ETIIgj7sQ5fI8fGsMUNN9xAZV1oGOb0eDxR3tHZTZUnuVVFUiAuTl0u1CtOx54cRJeDvjNq5Otf/zob0HKl2VC8O++8k/19K0AsilG3lS1ZssR/6KGH9myvMY2EhMkm3njjjbKlS5f6H3300VEPPfTQGBzTzSgS/g5IVZD13WuvvVZCbxQHx2fDJOpED+r6EH6zaPHixYUoZwi5n2X4/ULUTckjjzyyhzbECy+8UHr22We3gGhtt27sCzZgM8QQdXEKdkfi1VdfLX755ZfLWIbzLsJ8MYdKefLJJ0fjt5iKPMxGUZCqEM8b96XknXfeKYNt4oVd0k3SmDu0CJXHNgVvvfUW7QE3zjnF6BXW/7lNHDnPl0n7qqysbLiMcdhbZ/N2snG/pbW9pbM7svSJ/z4yHAb83auxc80A+xjwgcfxIS6GvBQIeD8ePbq6q7am1vD6/KihDSORjhvJBAfcTWS9Uam4mUokzGQigReZ40Wxb1TWGwV7d5tgWB377LS1te1w7OoTTzxR8u1vf/uAq6++er++mXaobOhNAqHo/sY3vrERhnYZvU/hcFix4n9pcIM4JNkyxD5MkADL6aEi6WCHSxC0IJVLf7HGxNixY1McLPeOO+5YAcIVwzUUsgULxr2b8dP5IYYMIeQ5UOnmigYUVMgMH0DlUnzvvfdWso8TSRSvD4Rps3Su7Eh6++23j/7+979/AMP+oHwLSZhIhMga3n777SCIjbhPJELf+ta3mnGNK0EO41TGIErupqYmlaEFfa4xzevL70u2LfB4DM/LLQpix/tN0kQvIa+JoQO4/zz/3mOSbD/wwAOVePYH/OQnP5nOPlHWM6K3ChWXlyO2519zX3CNjj8Gzt4iSiROEIbrCclkRDneX92MRKLhDRvqFzU2Ns8tLvZ+fNlll9meJxvDAcHclGGkvd+iDRu7AEOWHRmHJJuSk1176IKHIqS2pMIkNecbtgcpOhvpSktLtyAgRUVFmXPOOadxv/3268H6FOsS1AHFTIiQ22SrQJ0hwTbgOE8+kIgy1OEB1N8Z2hEgDky+UGEJQ/rolaqoqEhgPydshBJrXWNjI71Rfm7D5Wg06mJKcZInyhFHHNHJhtqdJU8EPVuoE50kMbzWz372s62MGLF+m+SopaXFW1xczGuXGYZvraPAvilh3Qg7JcIojdxhhefu4YcfLv/DH/4wgdeF+j7B0EUS0twmAiRTbCzl+eeKhh1gu5hGxtAkLWMncxoC7PxbvA8CWpT9Z8bi5Txa0/UDOjrC5c1NTa5wD6PnJGZokRRFlVXVI6mqW/IoHsy7JdWtOhSV4sQ2kmi1yjkQtgAz3DAxxBe+8IV2y5uxLTAd+DHHHHMklQmUhu+aa65Zft11123Krd4MPPZ9991XSQ/Ur3/96yk//OEPV5H05FY7mHDgj3/84xga4H/9619XMNMNpqOpkEKhUPqEE05ow3m1MUbY4/FsteqAovWBZIw+/PDDu0ECVBAXnV4fy9tEgvid73xnxu9+97tlp5xySnd/SpSJHKD0g9gnid9jKGVuzfYB4iIz69+11147nS1nxx9/fAtI0nK2LP3nP/+pevDBB5cw/I3bPvbYYyW4xrFU6vhN79FHH9126623rub6N954o+DPf/7zmIMOOqgH96qO24gfAJih509/+tOYww47rJuKlx4hXiNHQOd63LMg7u3+v//977d6jfmYM2cOB/Grueeee5YybALH9zPhBSs/vAfxL37xix0MhQBZ2R+VwAeMzeZ+Cxcu9P/oRz+aygqOIRJsMXvkkUc+YcgfzxHXMoa/fcstt6ximfixPPCCSOw5izMkzxIEilOUif5OMB6Ybh5WREaPRmPtuE9LGhvb5n/44YY1s2dfst131IaNIcIJkK9A/gl5jwU2bOwsoPDImGoyGeNL7Z3dB69es8Gpp9OS3++Xg8GA7POFID7J51Udqor6fA9107/77rsrUM9VoE5f0rc+Zh3IxkF6kebOnVuyfv16/7/+9a8lo0aN2qpBzbpm3rx5ob/85S+1PN4FF1zQaxsMBCZMmJBgiDsbJpkpmHWlVQ/vKNioy0ZO2DjTfvWrX60488wzOxl2zwgcEr/cZjsE1pmoWxPTpk0T/XbpwWJf8VdffbUS168zzJD9jq+++upNbGAWOwHsX8x+5uyekCva0xB1NaSX0re3d6UXL17+UUvLpie+8pWvrGOZjcHDoHgC9jZwYEZ8YDSGW2BsGgG/z+v1eP3QB/SmSOlMxqEbtDizFig7jcAalQz2GOE8XvOsSEII2tX5tjWMdpHxjR0X2bqSK94qYEyH/vGPf0zAuS2LxWL0Wrih+PrN5kZlRaL16KOPVjL8jEry5JNP7sqtFhlu6AKn653hdXT7Q1mVs3Wpvr7e9+6775Yx1Az7cmTxNPbvV/mxZYaZ+0AECtj3CsSLcdUM7xPrGSP98MMPV4PYtE+ZMqU3w40FKvI//OEPoyGTcYwASZvVJysfvMckkPQukcBYIFFkBiK2UlVUVCRXrlxZMH78+Ag9UDync845p9XaHqQqxHME+Wmick4kEi4ozQ5eG5X8Sy+9VEbuwNADeurETgDjyfE7ro8//rgAIsIRDz744N5rZKw3wwh4jaw0rPKtga2JOLcQPY+oGEdj3zFsKXv//fdFmARILxNxxEG0Kr761a82WmSOcedPPfXUqLPPPruprKwsxU6zuF8twWDQoHcK+xaDeJFEdvbtv8Z3UYRK50hTzsskwvV03YQwyR5ebifeVz2T7ursqaurb3gP9+WN5uZ166+55lI7256N4YRjIAzjexfCRBI2bOw0GMIHeKEhJ2hprbq7J8LkB9CDLklRVdnNxlCXC8TJJaFoj6UyX7hwYRD13LiCgoIE6kxRr4I0uVlvQ+8Xsp6/9957x6BuCZ5//vkNjELJ7boFWPd99NFH/n/+85+j6Tn6+te/Xod6soMhcgMl7F7Aeov1NQlIfp29I6DXCDYIh0UZz3n21WadRttg3LhxIpxvZ4S2R34IHu6fDBtIhv2SPOKIIzo+97nPtXz+859nQzYHEu61P2jf0JuWWxwu4PlZAlsuom3a1LQxmYwse+KJJ8IsszF4sEP4dhBQrOz82IiP/zUYlq8WFPhWjB5dFa2pqTECPh+sUcNIisx8MSORjBkxTGOJuBGPxcx4LELDGoqASSYymGaz9eU8AAK5WN0ijqFAA5gkYVugEoIC1aAwS0CQjHA/o3IT9Cqxg+WLL75YQjJEF/r69et9+SF57M8DItFC0sH+VFSgUMIf/+1vf1t0+eWXrwWp64RyLrr55psnP/LII2VbCzPE/XGcdtppvcdnS02+AmIIH7ZhOngxIF6uuBdsOXvsscdG77///t2ffPJJMQlRbtVmoBJ94YUXijjNFQmwRWrNmjXBAw44oAekpgtESnn77beLcK9wO00H+yzlNnXU1taS3JioaGqXLl1ayHPifec69gk76aST2hiC2NeNb10jySY7o1qVQ2616IvFKYkUrlGUbQ089jvvvFPIVsKHHnqohh473Pu6Sy65ZB2UeAMqNyfudxXOXaRtZZ+n3K4kclpVVVX8vvvuq33rrbdKeD/57LiOxO3MM89sraysTLa2tCqWeuUrlcEpaRDB9xmmlxF8H7ubBv5ANG4J44Cp+7VoW1vn8k31da+Ew4mXzzrrtI32OE82hiFGQ2gkikyUNmzsClg3AWmYRWHodM3tUqEcDYcOBcnUo9CRDt3AvNHbnrZHcOyxx3YzMuTnP//5/j/+8Y+nXn/99RN/9rOfTbnmmmumY/mAZ555poa2wcUXX7zh29/+diP3YeMk6xsQBSfrTdZ3DLV/+umnS/74xz+OY4MdjtuOem+rZGuwwTqMdT7rcc4zhJ2h8v/9739Lfv3rX09YtWpVAQjeRnYbyO0yIGAdzoZS1LmtuF8NqOOa2PDLhubcJsMVuZo9C9o46XRKj8R7IsmkaofXDwFsD9ROYPbs2ZTEDTfc0Abju8vjcZuBgN/jdns8pmk4YXBKaTAjnSnL2JyPF9rU2axPpUvPVDYLHA3ZrA5msglO6XqPS/TOgKgEGxoaFBjozCzjYYIAehv6Cvv6QLmw82TlihUrCqFUol/96ld7Xe/8bRKGN998M8QU488991wV1tfRA/Xss8+OKi4uTuA3PNbxYMR7obzc1n7sw8T+SjDCU9g2DdKkkkQtW7YsEI1GRb8ctiblkwcoZmnRokV+CFYHM0cddVR3fugASR8M/ip6ptgK1Nc7AyUenDt3bvnXvva1OlybF0QozIQUJC35oJJ96qmnys8444zO/GPQkwZiVTZnzpzRTMuOik6CckwcffTR3R988EGIfZaonHm9dPuz9Q3zvN9+kJdMUVFRqrGx0c31qFy8DJcDmYvR65T7CdFi9/HHHwf4nNj/iRny6JXLrRbXCFJWRc8UW7vyz4+VFsMDGaaH8ws8+eSTPNdq3kMQnuZTTjmlg32iRo8eneSxQf5KeA7MZAiSxL5lntw5e9nRlfuhUgniOQZwj3itcfadyp2/J51Ky9OmTItXV9Wk2deJfI6vJclTztuEW2RgmsEMh/vIep1wyloqmepobW1f3Nbe9EZT04aPv/jF08J493uftQ0bwwT8wM6F0FBcALHT6dvYZaBud6K6qchkjInhSMwXjcQcLtnJBiyG6UOYRMIlOZ2y8ED1qZqGBGykQ/2Q4nhKbDhlvx825rHOYB1wzjnnNHzve9/bcP7557dbERy0Fzg+EyMv2NcZ9UkI9U/FI488UsN+T6hLm6644or6qqqqPdZAxmtgRlraAQzjx3zhY489VgmbYSwjRC666KKN3/nOdxpYxw4kGAWC+1BB24Zh8wOZ4GqQwWfLMHthTeqwNdvaOmNr161ZZuqxlSDSdmPnIGMPfP57B2Bt0jNB78CsTCYzKx5PjWlt7fCDfMjROMi/4cgpXZfkUTyS6vZIilvl2AjMlEdlLDLmURm4XFQIGel3v7up9umnn6iqr6/zkzRAUaboPRE/2D8kKs+uri73ySef3AjysYAkhu58xuvCAGfGnHIsBz73uc/V/+EPf1hNw/1b3/rWAfRu+Hy+3g8MyzKIkQIlnME5buE6oQJrb2/3QBErDOW78MILN1577bXrmWCB62m4cyRy/F4Jzju9fPlythbVnXXWWb2ZbkjOPv/5z8+65ppr1h1//PEis08+OLYFlP4hbOEj+fnd73635Nxzz23P344taVAMxSAJPvZPyhULkBwxgQT7O/F6WEaSgeOs/P3vfz+GA9Ky5U5snAN+h+57BceVSaCwvVBG8Xjcddxxx7Ved91160n2WMawQYZO8hrZwod7HPrGN76xiddonSOvEWTowB//+MfrsH9P/rnzHp133nmz2PG1u7vbjfvpZbw17mEU2/U+Zx6D67CNOm3atO6XXnrp/dtuu636H//4x0SQuc36HvH88UxcFBBaxpaLZ4f3wDlxwqTIz392/epDDzkigoObGcbsiahSMif8CPYWrieQKRgDkqq6UEqnaaKuvaVjcXtXz0dLlrTVf+97Zwxoi58NGwMIDvx5K+QNyOMQu+XVxi4D+pQJfQ5MpfQLGhpaajZu3ACi5AI5CciBACUosR+Ux6Nk+0HtoSZo1hGs79avX+9etWqVj4mMGCLH8L1cCFpviD7Bhjf29UH9WIq6OdDc3OxJJpNO1hmf/exn2770pS+15jcU7gnQ6zRv3rwC1HfMLOtntwTWY6NGjUrALmgCMWxnd4Tc5gMGELYACRTD82DXNOf3exrG4H2gsL6nzSLGKF25em3zB+8tmNPUtOH12bNnD5dMgXstbAK1G4AS4/0rwHQKjNCDNE2b2h2OlrQ2t6vhcI+UTMPulByS26VKKkQhiVIUGUpA6o9IZTKa/NprcwvffPON4sbGOm88HnOSuLBlJvuLW8fhhx/eAWLU+N577wWZQnThwoX0WAQqKiqShx56aOcPfvCDTUxxTSMehngVyE7Zjhx3azjppJNa+XtMR8rlBx98sOyPf/zjRIYTTpgwIbpixYqC73//+2uhkFotEkElfscdd1RBuXf0lyiD5Ojmm28ezbEnmMDiv//973vHHnvsZkSLXpxf/vKXY+n5wXE2GweDYMXCEAUoY8fLL79cdNddd42+//77F4P0FGK+lmQpt+l2wWu89NJLG60WKRCzMhCxiXiG4hpxn0NXX331Glxjm0V0eY1//vOfq5mWvO81MvQRhGs6yVOuaJtgiCF/B8dbSc/eTTfdNJ7kK7d6C5AS9QLz06bN6Pm/K7+7ccKkKQkYBiRK7NyU8zYJ9xOJkwMk33Q6FbwOmY5wOLKys7Pjo3g8s+Lllx/rgRIe7mEMNvZtcDDRX0NegDwDscm+jV0GFCPjvSdmMsb/tLV1TFuzZr2EeRAorxzwF8h+X1D2BXyS1+txuN0cNiS34x4C6xvU56OWLl0aRF0Ru/vuu8eCQDX+9re/7TeBAK5NhJfTDmCmOfbrYQjbdhpqhxQkUlZDMPt3MeFDaCfHNNwZMONwQ0ODe8yYMUkO3ZJvbwxj8HmxbqYwytTR3R3Wly1bufqTT5Y9+X//d8lH+Y2yNgYHNoEaAEApsW8KvVEHpNOZmamUNrqjozvY1dPpjISjDi2jO2RJlhQXQwHcgkAxHIAEikSKniqUQRkrEDZp6RLMXLz/Bj6KTheJFIxd8VtbA1tPqHA4FgIsYbaSGUypfdhhh4WZbYaemNymgoQwDI6KNFe00ygsLMywI6Z1XBKfRx99tIbKD+fC/jkJdvY85phjejsycl1XV5eT6UC31pLEbUDuQsy28+yzz35IBZ9bJcC4aBx3Cse2uOKKK0R8d1+wkuC9AGGqYqjdww8/vJjl/O329vYdJlDbu0b2MfrOd76z8eijj+4leSSBjDXnvn2vkevYYshprmi7YAIMKnXOo8Jz4rn19oOyQOXJ18OkYJlpyU0I3oFMSXlZ2uVS8frQ50TSRPIE5o/zzXk/dVmWYolEclN3d2xRd3fkk85OufGMMybbhqiNkYBayM8hT0JehNitrjZ2GVSNkFFQl2d1d/ccuXr1Jg9D1kGY5ICvIOuBEgTKK3k8LtTdMKL2oBXFuvzaa69lBrmKn/zkJyu5zHGK9t9/f9sTu3fDIk9CaAM0N7cmP/hgwQcbWxueuuqyy/rNyGxjYGETqAECFS8mIcgEGNgzdN2cEoslKtvbO31d3d1yLBoX5MDlApWSXZi6GTIlLVmyOFRTU52urR2XhlIW3igKSJXDJQxcySGDUzlxdIl0ZxtPDOfAEASxxVC3KNENzlACEjm25DBVKVuNduY8SCyYlvSXv/zlxJKSkvSdd965gnHdudUCrCBQUUz48MMPi374wx+umTFjRpzhCyQ5jPNm/y2ch/eNN94oxjkVn3LKKS033njjhoG4HwNxjQMFKkxC5KmAChXjOZFAsdsdF0z2bdJNJtTjlGtz5MnhdiumqiogUc5kOq21RqORVdFobJGmyauefPIe9nWiUrZhYyRgJuS7kIcgr0GG/Fu0sXcBOjKUyZgnxeOJ09evry9qa2vmmIqy1xuQ/X6SKF8ujC+XznwPhfER1OdMBsFoi/POO6+dGXxZNkK8KDZ2HRZ5ogVgwnZyrN9Y1z3/zXdeNs3U85deeqmdUGcIYH9lAwwoL6rTMkwnYTojldIndfdES7u6Ot093d1SPJHIEiknvU2KNG/ey+Xjxo1LTpu2fwKKGcRJhUJWJJWhfU4QqZxXip37JReJEUO79myr10AAZIdZgDyomAxmu6HX5u233w49/vjjVa2trZ7bb799cb5nxwJJ1rPPPlt01VVXzURlkeZo4yBQ7Ldl0N3f3t6uMn0rQ92OOOKI9p/+9KdrDznkkGhu9xEPEidBlKA2BS3ClGXs3YT3ijSJBIoLwtuEv2LKXUHYTXo5VVVNYdvOZDK1pqcnsay7O7Jq06Z06wUXzBgpnWdt2LDwWcjZkLsh9hhQNnYb0KEMkz5A0/TzGxtba1FPsae+7PP6KU6/3y+hzpG8XrfD7WYjZ3a/PYm9iTSxHmN0xLbA62UfMNoNVlY+LjNTLbMKby3CZS8Br80iUEKi0YS5dOmqhvnvzZ8T7W5/y+7/NDSwCdQgAB83wwBUKLRRmE6FwTs9ndbG9vT0FHZ1h9WecERKxBKOjK6BFUmSW3GJAXhdLlXyeNxQHgzvUyTFhXJ6pFRBtkisBJESChtPbiSTqXA47ORgsBs3bvQ2NDR4mP1uwYIFRSBTOrPwffnLX24FKepXCVJR/uUvf6l66aWXytevXx/QNE2kPXW5XCRjem1tbeyggw5iH6m2I488MrInPEQDCRIkwvI2GVjmPP32JEyYZMmTIE2moYtoPVInhkabIEz0aLpAoFRNlqVukPoN8XhiWVdXdEUwaDSSwGd/wYaNEYevQ6ZC7oEsY4ENG7sDKFTGetRCp57T2Rk5cO3ade5oNC65vV7Z7/MzmYQgUD6vT3K7XdCvI79Bc1dBwoI6SGKo/UCk/WaECQfDP/vss3uTT/UH9v166623Cv7973+POuecc1pOPvnkbvZl+vvf/14zderU6JlnntlhJbjaC7EZeaJ90NHRlXr//Y8XL1q57OnrfvCdlTArR7TNM1JgE6hBBIkUJn5IDeanYDolnkzXRnpioe5wtxruCUuxaCzX4iIL0gQSIKYwdiUSKZX9o0Q4HzP6uUVYn1NxOrAyS6bYUINfYSw2MVIUOQkPvVDMCsj0qgy/I9HheAyHHXZYlB6l3Kb9gokili9f7n3nnXcKQKhEog2SJ4YwgDxF2O9re8cYtoDqE9qPXiZOcRVWiB7nLW8TiRKm5EocyUkkhRBBelmPk0Nxc/BCpwP3IQ3iFMlk9Pp4PLUCBGp5MtlWz4rGVrQ2Rjh+BuE7fC+kngU2bOwuoEULM5nMCdCXp9XXN5U0NjabLkWVvX6/7Pf65WDAL3lBoLxeddh4oYYa7I/8l7/8pZpZ/S644IKmE088sWd3PT9z5swpvvnmmye+/PLLH2ytAZVgI+rdd99d+Ytf/GLGCSec0HzfffctWbRoke/KK6+cSU/cL3/5y+Vf+MIXtkgytReA94RCa4DmgQnbx1y/vr5n/vz3Xo1EWl+4+uqr99hYXvsabAI1BIAyZosWs/VVYzoBhu6UZDpTG4mEC8PdEbWnJyLF41GHpunMvAZu5MyRKBIqNeeJ8uRGQMc6xeVQnEw6QRKVJVPsK0WPFMHpSPJMkUzlZnk9O62AcV/piZGYtY7Kc8Qhd8VMAsF5HVN6mbgsivDHzI4jBnJkmprOscZAlUiaOAFx4k1gkr0smVYcHo9iut0qQxsi9fX1PZ2dnWtqayd+2NUVqdt//1qmV+ehbdgYyaDZ+jvIagj7QNmGg40BAdQpmySnp9OZ81pb2yauXbdR1lBPeT0+2efzywW5dOZMJrGveqFIoP70pz/VgOyUH3XUUR2nnnpqB/sksxFzV+vhW265pfpXv/rVfgsXLny9trZ2qx4kNqByyJJrrrlmxoEHHth5//33L+HYmRxUmBmA//CHPyzF+eyN+sAiTxS2lzrC4Yi+ePGKdR9++P6c73//u+/bdfvQgYa9jUEGX2hIN4QhJvNAEua4FeeLZSXFH48eXdM8duyYxOgxY4zS0mIoY5UtCkYiETegoPREIqbH4jE9Ggsb0WjEiMaiKI8ZsXiU82Y8GTdTiYQZj6eg0NKOZFKHcjEx5ajUdHWToLBCyMpwBEmTJbminQKVNffldCTAehaiH1PG4cjgGVHE89IcDi3DTqEUk2JktLSRTqWNVDJtJFIJI5lM6RxxPJVO68l00tD0tGHKpqG6VUcwGDBCIX/C5/M2O53yJ2vXrnvzZz/7aef55581eeLEUSUzZ47RcZ+G6Ztgw8ZOwQvxQJjp084aaWMgwWQMrYri3OD3+xLBggJWLkYadTPrZ+hdM51Oi9b/TEYXdey+BhrvNTU1yRNOOKGN4zb9/ve/H//mm28WkNzkNtlpHH300T3s08y04rmifsHokmnTpsWmTp3ac/jhh3cx6zCHG+Eg/SUlJSkOgJ/bdG8C622KRaDYcAwCFU3V1zduCoeTm1C32+RpCGETqCEEDVdZllnZr4TB/zrm5yiK/HxxcXBBTVVl3ZgxY8JjxtRmqqqrHAUFBSQEMJaTkIQRS0QhESMWi+rRaNiIRMNmJBoxo9GoGY2DSEGwLSRlplIaBSQqI8gU9LwwzjUY5zDMNyNUFBuDC+s+875b91+QpRx50nSHSckYOdKk62YGDy2ZSApyLEhTKqYnUnHxPqRAppJJDbrTMBRVMQMBvyMUCugFBb6o3+9uwE8uTCRSz0ejxpy335736rPPPvVuY2NjGhXbBVh3GeQQCAcgtWFjJIPvMA1b9uHbB01YG4OFXCNTF6bMBNtWWFhgoM6WdF0z01raTCVT0OFp1KmaQ0uDQKFu3dfq0pUrV3qfffbZimXLlgUrKipSHFxeURTaOLt8J+jBwrESHKMqV7RV4LkYo0aNSjL6hMskVSBPmqqqBs5BbLMXwbqnnArh+5ZMpo3W1rbOtrbWdcXFnm32G7Mx8LAJ1B5AjkhFMF3tcrnegmJ+BkVPFRYG3qiqKl9VWzu6vXbs6FRNTbWjuLjY4XS6hFeKRCqZjJFEQUCm4lE9FiOZivSSKRKpSCRM97ogU2wlo2cqkfjUO5VPqPojVTZ2HdY9pPQlTJzXSJwguuVl0k1TwwzE1NIpkCYQpkTcTPBZpxN6Ih4z4nESqJR4/niezBphcCDHgpDfUVQURMXl70ClscYwzLdAmufE48lnmppib5WVuVdfccUVrSBdb+PU/gFhmudiyP9CvgGZAdmhQX1t2BiGsAmUjUED6uckdO0G8Ka1hQWheEGggM37qItTDKOGLs7Wr2k9Y6YzuqhL9+b6E9cqMckDM+FymcN5TJs2LTJp0qTohRde2PTzn/98HZM2Wf2gGOJHEZb+DoLjHjK77ta8WDyW9ftMWlFdXZ1cu3ataAwkafL5fDpJHMe5ZNleBt5IIVmCbzq6uyOpurrG9ZoWXfO9730PloWNoYRNoPYg+BFAmGJ7PT56xq6+CHnC71NfKCspXlhVVdEwblxtdOzYWr26epQUChWKULV8MsWwvli0R3imwpj2RLpBpDDtCZNImSBaOe8UjPNk2pJeQqVpWUIF+30LQpVPqvbmimGnIVTY5vemL1myCFN2nvfX8i4xLE83MxoqXRImhoIkk0YiEQNxiglPU4qkKZEwBInKkSb2flJVNz1NjtLSgFFSEowGAr4Gl8v5MY43F5s83t0dfaG7u/nd8vLQuhkzKvITRNCtXwd5HHIX5B0IByC9AvI1yHjIPtgN2sYIBxsDaExx0FA7dMXGgCKnPztgmC8LBLytJSWFugI2xb6nGpR6CpJIptgfBzo+I+pQ6v+9EeynvGzZMt+KFSu8DBsjJk6cmLzyyivrr7jiioYDDjggNmXKlAT7P1nbP/7446WPPfZYqTV4PZNGvf766yEmimACKIsI5QP3nJ6lDMlarqgX3P7tt98OchgTLpNsjR49OrFhwwY/f4+2EUgdhzTRW1pathhwfgSD76EQ3B/efPBIU4rHk0ZDU3PrxoZNy6PRaFNuGxtDCJtADQNQUUPSkGbIYhTNk2XH09DVT0Jxv1VZWbKypqamZdy40bGxY8cIMhUMhhySUzY0jZ6JpJGE8U3PVAJEKhKJGtF42IhEeoxwuAdEKmKGwxFBprANCBa9U4zhZgta0kylSKg0RzzOkD9dGPyfytY9VZS9+pPNXZ+4Vl43hH2WBFniPO9LHlmyyCjWZ8kShMke0mldkFbe81QqhmcQN2OJKAf+7e3Plown9EQsDtKUMuKQdDphMB85+zWBNEmlpUVGWVlhrKgo2IYKZjUU6FuQJ3Hspzo63K+99JK6eMyYMpGSnO9T9gK2ACu3NZBHIcxa9jFkP8hVkP+BVEFsnWBjpIDvq0iUAtmbNZGNPQToUno316MuXhMqCMaLi4rA1A1TYxif6AfFBjDMk0Sh7tRRF+yNJAp1l8QB6pubm1V6eFiGe+MoLS3NVFZWan0z5qHec8yfP7/o3nvvHb1u3ToPPVe33nrr6J///OdTrr/++qlXX331tNtuu60a5GqLhjuGAnL73GIvSMAefPDBUX/72984JIyTIXsVFRVpkAcXl3k+2FcHsdI5xmRut5EO675yyugT4X3i/e3s7Ems37BxbTqurZg9e7Y9FMkegG0sDTPg42D8LgeQXUevFOafdzqdj/p86tMwpN+urCxbXVNT1TphQm18/JixZnV1NchUUHimdHqmUvRmxEGmSKgiBr1RsVgYpIpeqW4QKXqmegShIrGKRGIi9C/JZBQp9p9Km4lENuwvmdRArDKYZokVw/+yIYCfelkootKAaW6RjC0IFmUYIv88hZAUWYLryZA05q5Pw7Los4Sy7HXjPoAwaRnhvcsRJgPC/mcpQZYSuXA8hlOmUgkmBeGykUrEdBKnJOaT8bgO8oRnljCSWpqcyVBU1VEQCkkVlcVGaXlxvKSkoC0Y9K5xuVzvgqg9i7fkv/G48nxLi/J+KORZO26c1H3BBRLOeodBo3Mp5IGcrIQcAfkh5AuQEsgWLYA2bAwzkECxTynFho0BB41VSDvq4UV+v7e+pLgow/TlGfaFEg2Q2UZIhvJplicK9YOo+/YitLW1KRAV9rsgTtsD7BHHcccd1wliozKcjgPect9AIKChHnSCXJX/+c9/nghCNWH9+vVurrNQXFyc7u7u3iIEj8Rt/Pjx9DgF6urqVIbs4Xg6yo3GxkaxPcMKuT+OuTf18eXN6RX2+YrFkplN9fVNzS2NS4uKPC3cyMbQwyZQwxQ5xZ2EkmjCdDnkbcw/63RKj/h8nqeLigreqawsWVNbW9M2btyY+Pjxo40xY8Y4ykrLJJ/Pb2JvkS2Ibl72oYnHmb0vm4CC4X5Z7xQz+/UwxI+hgCBSYUgEZIqEKiqMfxj+9J4IYsUpQ/8oqVSOVIFIpHKeF6zOkYvNRRARkg9IL0GBCNIyiJL/WxTrHCj9naeV1CE/I17WCweiBOJIkpQmUWKSBxCltMZKNC0kmUyIe0XvEsPueO8wT9JkgJzqiUSUnkI9Fs2G5fGZpEQGPc2QQX69fq9UXFwolZUVmxUVJfHS0kKQJv9aj0d5B5/pM7jf/zWM1DOJRPebqiotKS+Xm0CctuVt2h64H0OfFkJIopgGmuPofBbyY8gpkAKIDRvDEbTiRkEYAk0PlA0bg4UU9OxaWXZ+UlQc6iwrK2HGWAf7QiVTSTMFEkVJ0iulaahHsuHwrIP2FsCWkFauXOlfuHBhQVdX13bDvdmge8opp3SNGjUqwf5M7K900UUXNV9//fWrOUbTlVdeuYr9lf773//WXnvttZOXLFnitUgU9kktXrw4KBbywJC9L3zhC22jR4+OkszxN0ig6IkCSRN9eUmgSkpK0hygP5+UjVDwArYQTcuYTS1tPavXb1jWk3Yuv+yyy/C22dgTsFuZRxigFEh6fZiGMGUfgBrDMNifpSKd1krwcflBdDyJlKbE4nE5EY3RG2JgnaTTxYJn7pScDhxFUmSOH4UlVAYgZ5i6rHGoQOCyy1CFojVJUSSUWdtxPUXCMqc8rEMSY0/hnyzh4Hy1UCAYOmZRJJCdZnfg9oOJXKh2L/L1qZjnYEtiwepAYeB8ZY6nJMZdypZznptiQRIedBxXx/5MXSv2Z4tQblkoNx4HZSzXxbbZbbJTHtOlcIwmRXa7VQc73CqKqqmqnFQUJeZ0yt34jUbDMDdKktGQySgd8bgjXFoqxXG/xUEGCXwo9DwxscRREPaLaoS8AGGoH8mWDRvDBezjcBOEY0A9COmB2LAxKIBOpgeFYzie1tUTPXDTpgZfZ0cHk+8I4mMAAP/0SURBVEGBHPhkv98ve91e2e3xST6vz+ERA+xKe80Auwy1+9nPfjbhnXfeKT3ooIM6DznkkJ7a2tokiVFuky0Au0O64447xh155JHcPszseCxnf6VwOOx87733Cp988slqkCHP4Ycf3v7Vr3617vTTT+/i4Prf+c539r/pppuW4r5uVuf19PS4GBZ43HHHtc+aNSvCUL177rlnzEknndSKsq5EIiG/+uqrxStWrAg+/fTTH1sJLUYgrPPmPROC+t/IZAypra0z+f6ChYtWLlv7bCLRunL27NlbfQY2BhdZS9bGiAQUOjPc+DHL1pogPrAyGPUcrLcKSqo8rWmhdCrj07SUO5FIOROJtBRPJBxMj53JpKjI8AYIqiPJTlAHkCOXIE0kQ1myRKJEwkTOlCVLTklRsIx/oGJiEF+nU7xGHMjW4eTxcCwJ67E3CrnuUyIlZgzMiYLsyL/ir/iTfR2zf/PQW7B1xsVhZPuCl0c9xH6/oiBHisQs2RXIEBe5J2iRWJ/jVFhD8sPxaUmOSJqyJIhEiRvmxq7NTbmtQ8Ql47gozS5zP947F2pR3DPJ7fY4vF7VVFVXBmVpkNc4SFMY27Vh0ybox3qUt6ESCPt8PhqEiUEmTf2BN7kSQiJ1NGQshCF+z0BWQNIQGzb2NNiA9CvI+xD26UtAbNgYNEC3s649OKXpp7V3dI+tq6t3RcNhhpbJHGDX4/Nh6pd8JFEej0P1Kg5V3TtIFBM4PPHEEyW33377uJUrVxZ6vd4MyI2G+i1Xo24J1n/Nzc2+YDCocVvUZbk1WZBINTU1+Rjmh3rPHDduXPi2225bPG3atPixxx57FOpA1pObHZ/7gMy5eUx6sNLptNza2urlcigUSvM34/G4MmbMmOicOXMWYpuRSC6sa7bME0vMWCypL1qyYuMniz6au2Zlz7u33PIDW+/tQWxhq9oYmYDikCBslbUIFQ0MhrhUQ/mBUEmFmYzm17SMJ5VKubWM7kyl0lIsHpdgsDsYhqbrGliC+HYFrSIhgj0NYiQGqhWFJFFOFMgkT5jHZsIjhTIxL9ZzWWzM9VmuhBWCUJEogYeIfbgClIub8He4lXghBefKB1cJbON1FWoyq3csjQldij/gHywgieK1iUKUgRjpKM9yLJAgMh6W4g9JEf5iexChrA5j4iVsZuQIEhNFgAVK3M0qd5i8BSBF9ChJKmpOepggBsiTniVMrqSiuGLYvxOHaMH93YT9WhTFwRHTmTWPg/8xmYh1CXsSpLQ1kJkQeqQ4/wHkWchGCF1tNmzsKVC3/QzyOuRJiE3sbQwqcnVsKWaPjSfTJzS3tJXX1zfK6XTS4VHdssftlz1er+zz+iSv2yt5vCBRbkV4oljdjXQwUcOCBQsC7733XoipwyORyIBSQ/ZxuuqqqzbOmjUr9s9//rPytddeY0TEToOkbv/994/84Ac/qBuBHijrfIXhQYGdALPDMNNpzbFhQ137Rx99/NaGDc1zr7vuO/a4T3sY27BIbYxUUNFjQpXtwTwJVQAkqhCGeRmUSwU+xlIQghJN04IZXffqGd2d0jQFhEpOibEeUo5EIunQMyBVmu7QSTpg6QPifSF9AiNyyE6L8NBTBaIkiBN+FgskUFzOeqBwPtxeeLC4A//LwieNEixYHip6rqz1WYhlgdw2eSWkP32ZRq+2xAqcganTM0WSgwIRhoepZMpkTCgDERJF3Bg0iNsCepYUCY8TlTHuFwiTODJuJ7fBeeI02DoGpS/IEsTh8bhMl0syXC5Vw7oU9k2AMEWxUxeUYHsmo7eqqrMZB+gCb435/aL/BluQeCt6T32YgZ1z6YU6AHIMpAzyKuQ5CDuvZm+aDRtDi4mQH0Ceh5DUD7Wn1sY+COhyJ6QWdcJJsVji8IamlsKm5lbhGXErKvv6yD5fQPJ5QKDcPsnj84JAuRyoHkYMiUrDBnjzzTcL3n777cIZM2ZETznllG72LeI6Xmc8Hpc7OjpcDJcTOwwQ2GBbU1OT8vv97Dssb9y4cZfGKORxGPpXXV3Nxshc6YgB7YCsoZKb4hrYn11qbu4If/jhJx/V16964bvf/e66YWwz7DMYcW+XjZ0HFD6fM1uLmO3Giw+PHSwDWGZrWjkFBKsUmwWhIL1pTfNkDF3NpDMKiIOc1jJSKpmUkqmUA1MHx8DAdjwuPTKC2oCekCLlCBNfLPwK5j/tD2UVYytuw3JBlD6dF6tNFohZMZPdjX+zxZsjT39gFsf4tECoHv7P+pBwsuIvzzeLXs8R3WGYJRnDArfLKSYqYohJ4keiBGIkeTzZfksgSqbTKYMsuTIgSmlsk1IUZ9zplHpIlrB7G4QEozOVkmJut8k+RAzJYwY8hjOI3xgh4M2nd3MC5CAIPVJ8f+ZAXobQgzaSrsfGyAezRl4MYfgeB4i23z8bQwLUe8xGNwV1yanhcHz/TfWN/ta2FihJmVEHMoiT8EJ5ID6vV/J6vag/Rg6JYrrwP/7xj6P/9a9/jTvttNOarr/++nVMVZ5bvUdA79dNN9005qCDDgp/7nOf69xW36sRDOowS3h9vf2eOju7k0uWLFuyadOa50GmVtiJI4YH+rNKbezlgPIX3IQVAT5QQaqw7MN8EPMcpE4IKogiLBfgA/brpukBaXJnMpoKsqXomoN+ZYktI1hmlh5HKo1pWgMX0UyUSTpICVVB1rLBX6gE8hWGuvHV620cyhb0cqzetzJ7njmwT1ZuFrB4kHMzIpI3m4PYLOdZApnr9TIJYofjMRTRpbpAhhT27ZJU1eVwuRi7ropMSyQ6mOoul5zB+rQJPolpAiQphlURTEkeunLSCWEKeobicRR7Zm9iaNFw9jDtDPg8mB6WCSZowLKPFG/ow5C3ILxuGzaGAmdDjoUwe+SHLLBhY6gA3c5ETrNQN57SHY5M2lTX6O7sbIeCJInyiIQSXq+fYXwkUJJbdaNO+TScbzg7RjgG0/PPP1/00ksvlTJZxHnnndfG8ZVyq4ccuM+ORYsW+c8///yDx48fH33kkUc+2ZPnM0igfWAJ61QKLt0EoY1rixatXrNixfK5Lpe24JJLLrHHfBomGMafsY2hBD5U0hO2jzFkS8Gymkgk3FD+HJCOfaqY8c8iVliWfbpu+gwjQwKm6rrBVjmXpunYV2eYg6xphiBZJDt0/TO5AtZzvldQZrI/kehLRJ0BhcFI8+ysmAPo6cIv5hEoEBL8lR0up5zdgmRLvM3sgyUz9A7bSxLJkEIilF0W69hPifMSGFTWi+TUsX3G6ZQyKMtgnYbfTYMciTA8HDSG32ZSh26cchcO1ZlOO6I4p6THI1LckiRRtBtucOizZw+LPkyDCd5ppjinR4pG7JEQksf7IEyLbvdHsTHYuBzChDl851axwIaNoYKobxyOEKaHok47obs7PGZjfaPa3d3Jpj7hiXK7fSBR9ER5Ja8HJMrtGREkCtfk6O7uFoPTkqiEQiHWj6Ke3VPgucyZM6eYKdEvvvjiVobP51aNdFjXwSmFtgNFlDNpxMqVG+uWLVs2r7m5+80f//hSe8iGYYRh+gnbGC6AMt2MWFFQpoA0cOrBlB6JAOZJsoIgFZgafkz9WMcYZgUkisIQQhIrF9Y5JclwgjQxdo7HlkCiBNniT0mSnv9eYh2HxGL/XcGbMDXBhzgad7YSAgkSygf7gySJUdJNrDcgbKViFy52xMzwUNhe53x2mQkbTBAkOYpzZogdiJJMBRXBD0XwOyLkDlNBjjAvpjnBsfZ6orQ98DmRVLM/ymcgh0CYse9+CDP22YkmbAwG+N7NhvCbvQfCfoU2bAwpWA9B2LB4mKbrx3V09tTW1dUrPV3dDqfslDwej6R6PCBSXpmZ+VQ3SZTb4fUwyoHZWVl3ZY9lY/tg3ywSKKs/1l4AQZJy03zixCmTexmrV2+qX7ly5VudnU2vX3HFFXao/DBDvqFqw8YOgRVHbpZTVgEkRiBFEkkSSRbHzGC5tcz+MyRTltCr5QHf8UJXuEFaQKoEkWJQHcRwokxiGaYkVlY5yVyvsiGwK5SpwTJMZUGa8Ns6VtF4pweJoXR0eacymUyKmfA4DxGECOtIhrhtBsucUjlbU/E7KLeV1rbB58LkEiRSZ0LYT+oNCMfn2QSx75+NgQT1x68hHAOKg0DbrbI29ghQf1D3FWdM88iMph/b0dld09DQ4CKJknIkyq16hCdKkCnVLXlBokikGCXBflF7y1hRNnYKVp3YS5pMdss2aW84QBTTxrp1dQ2rVq0BeYq8fumlF3TZdsjwg02gbAw4oAXy3yvOs5Jhax2nvQKFIKa5crqXxH65/S0hxHrAWjbj8bjp8/moUCylQjeVmMf+nBfkByKIEMs4zZVb+1nC3xZTG7sFkuAKyGTI+ZCpkMcgj0CYWMOGjYEAvZ43QBguyv53dp8AG3sM3/rWtxQQpZmnnnrqsUcdddSEdMYsqatvdHV3dzlQ20junCdKhPEpHmbqc2BZECkX2JOVXCJb+9nYByCsETxvYaOQOMHEYbIIDoUipdOauXFjfcPKlavf6uion3fppZfa5GmYwv5kbQxLkAPlZncItoIZVqDXkYPxTodcCGFflbsgzNrH1O02bOwO+D5dC2HikschdkYqG3sC9ISykegsWZYPmjZt2sd33XXXxgMPPHhSJBKtAYlSOzq7YB/rkqK4QZy8kgcESoTyeRTJo3okl8vt8HrtkL59BMJGyRImdjnYnDy5XLKkaUlj/fqmhnXr1s+PRptf+/KXv9xt2zbDFzaBsmHDxmCB4Zoc8PRgyEUQ9pf7I2QehGGUNmzsCqZAvgd5AfIMhC25NmwMFZhA5zAIM0GOgSyAzCspKVn5yiuvZGbOnDlL181jwuHIuMbGZndbeztTJTGhkay6PBKJlKqqshsEyuNxi35RHEfQ9kbtfbCYDx5nNgZmM+LkMHRdNkmeFMXBAZm1DRsaNqxfv2G+acbmn3XWWT02eRresD9TGzZsDDbYUlsFOQHyJQi9UH+AvAdhiKUNGzsDZn7ke0TvEwd1tmFjsEFbiWMmngL5HIRDf/DdY1/PBgg7+GuMnIBwjLxZ6XTmuGQyNbm5ucXX3NxsprWMw6m4QJ5AnIRHyi0pCrP1cbBdkioSKJcjO+6g3TdqpEMwJPyRs6SJAGHKFYNAcR7lJE/OVCodX7t2/dq6usZXNa3zowsuuIBDgtjkaZjDJlA2bNgYClDX0Ohg+NUXcsIkALdAlkHsysLGjuI8CMch+zeErf82bAwWSGPGQqivSJ46IC9C3oW0QmjobtYIlCNRbDSabhjG8YlEelpbW2dBY3OzIx6LOZyyTA+USDChMKQP86rTLcrcXrdDVVSOTSgIFImU7Y0aWehLnEiWSJQwxeuQXa1p7O8k0+PojMfjkTVrNq7o6up6wTAiK8444ww7OmOEwP40bdiwMZSgzmELbS2E/aNOhMyH/BWyAWITKRvbw/9B6A3gGFBrWGDDxgCDBGgm5AIIh2dYBGG46GIIvU1MXLJVXZUjUcw+Ox5W89G6bs7s7o6Ubayrd4W7uw2slVSXyj5QssejgkgpsltlqnMVRrXwTOXC+rJjRtlEavjDIk5iFsQpkxHPTHidCJAnA39FyJ7breDZm1JbW7i9rm7jks7OtrmNjes3XHbZZXZ/zhEE+5O0YcPGngAzK3LsMA7GeynkQAgz9jEttT2uj42tge8Nx4BiGOi/IG0QGzYGArSH2L/pGIiV/OY1CJPfbIQwXT6HuNjhRh7YzfRglWJ6OEjUYbFYsrahocnT0tZq6poGciTTC5XtHwXipKpeyUtPlOp2KG5VkkW/KMUmUsMUuX5NYqD/HMT4lDmvUy5Uj1vpmBooM0yvV2GqkHRLS1t9Q0Pd+01N6dclqbnzggsusMPZRxjsT9GGDRt7EqxMaLQwY98VEHbKpmH8X0gPxIaNfDARyS8h6yD3QhhCZcPG7oCknB5NjmHHvnX0ApA0MVSPBD0B2WXjFuSJ3ii+t/RoHZ1Mpqe2d4YLmhoaHOFIRAwPrzidkkt4obyCUImwPlWR3G4P+0VJHDPK5cp6pEii7EQTexakRBZpypEoQZwYopclT5jgL8kTSRPmTDxeyet1yZqW6amvb1nT1tb+it8vLTn44IM5YP8Ok3Ibwwf2J2jDho3hABKpQsjhkCshNDhuhcyF0ICxYYMogfwUwlAq9oGyx4Cysaugd4iDfzNMj32cVkH+A3kbQm9TGjIghi1JFCYKprUwlo/JZDIzE4lMRWNjs9rS0mKk0klJkkGkQJ4UlyJ5mFTCJTxRklN1MsSPpAoEin2jVBCorEeK/aQ4tTE0sIhT3lS8HyROn4bqGZjneP6c1bDe6aDXCZw409OTaG1oaPm4szP88ltvzWmcPXs2PZo2RihsAmXDho3hBBo1xZCTIZdD6IX6HeQdiB0fbmM05AcQduKnl9I2QGzsLNi/if2aLoYwHTkz6dGbuRJieZsGhDj1BYxq2lwhTA+CdX0oiNTEju5YqKGh0dHT00WjW3I6ZMlJL5RTlTzsD+UR5ElyYlkFmSKRkqRsxj6OH2URKVm2vVKDgX5Ikyi2CBS9TQzPy3Em4W3S9Qy3Nr1ej+T1uqVMRu9pa+ne0N7a/G4sJb97wgnTY7bXaeTD/txs2LAxHEEixbCacyEcQ4oZ+34P+QRiVzz7LvaDkFi/BGGYlf0u2NgR0NZh8hpm0rsMQk/mE5D7Icymx8YZmMSDD5IkTJyYso/V0ZjOTKf16ubWNndDfaOZSMR5tpIMIkXiRK8UE02AQMn0RNELxbGjnE4FZVki5XTKjATEvB3eN1DojzhhisfVO82RJQoWTV0sG0aGGfakgoIAnpcj2dUVb2pubv04lUq8nkjMbD7xRMlu9NlLYH9mNmzYGM5ggArTCF8COQPyJuQ2CPvA2MbzvgdmbTwL8iSEHfxt2NgWaONUQNgQQ+LUDrkH8jQkDBkS0tQfYHHz3NyY7m8YxlFYnByPJ0uam9udzS1NRjKVcJBEybIieVSQJYWpz7OeKJKnbN8oDsLrBKmiJyrbT8oK77PEJlM7CNQmJt4GvhD5pImLnDcMMCb8Z6he1uNE1pQlTZznlM8gGPTKHo/LSKWMjra2nlVdXe1vRKPeZSeeOM4ON97LYH9aNmzYGAmgR2oqhP2jDoXQgL4b0gixidS+g/+BMGMj+6p8xAIbNvoBG16mQL4OOQeyEPJnCEM/h9U4OzkiVYLpISBSB2I6LhpNhxobm+TW1hYjnUnniBQ9Uhw7in2iSKKYbIIkSpApQZ64TpZdmNIr5RTkySZT24FFnLLZ8wSB0rPkSdQreB5cZ+r0LukaptmQPcIK16MHMBDwy16vSg9UT1dXclM43L3QMKLvTJ8+vcsO19s7YX9ONmzYGElwQ9h/4buQKghDcEimmC3LrqT2flwFYR85ehHohbRhwwKz6VE/MBENxwrbH/IChB5rpiEf1qFTsMdlCL1lJFIHgFeNiUYTBXX19XJXZ5eRTCd7iVSWQJE4KZh3Y94pOVXVoWLKPlJcziacyBIpWc6Sqfy+UvtqnynhVSJLIlnKEiUx1THN/mcZR72lp0njH+FhymjC30ReJYgTQ/XI04NBvxwMqiZIUk84nKprb+9ZnEpF3581a3IzyuzU5HsxbAJlw4aNkQhm6TsBQo8UvVP/hLwCYdKJXPVoYy8DvQocA4oZ0v4B6YTY2LdBG4bfPzN4ngohceLygxAOtMxBb0eULoDxzve8GtPDQKSmG4Y0OpFIB5qampzt7e1GIiHG8BVEiiSKXienM+t9Ynify2Ulm6AnygOSJJFg5ZEp0DBZ2oJI7a2EShAmQJCknJeJNQQHvc17MciTMOFAtxlsq4MtMSEEyBLD9fAwdEPD/iRPpon7S+LEkEoT9z0ci6UbenrCiyMR7f23325uvuyyQ+yER/sAbAJlw4aNkQrqLxpOHL+FoTr0Qt0FeQ9CI5tEysbeAyYB+AWE3gR6oOwxoPZdkGQoEI4b90UIE83UQUisOX7TiB/6ADa7C8L+n7MgUzBfnUxqha2tHUpbW5sRjcboCyE/IikSXihZBonKpTxnOnSnzBA/WXijFCWbBp3bMMyPYWfsL0VCxWP0R6Y4JTg/EpBPljhvTTcjTJxywSGZhkMHKcrmH9d1LUuY8EfPoBwkSqww2AcKZAoHcbvdUigUcHg8Sgb3rzuR0JrC4eSKaDTx4aJFHQ0XXDCDqe9t7CMYIZ+FDRs2bGwVrOYZ+nJeTpZDaGAvhdDItonU3oEyyI8gyyAPQYZVXxYbgw7aK/Qu0fvMgbcvhBwNYV849m/ie7HXGbAw4UmkqN+YbGIayE5tOq2XdnZG3O3t7WYk0uNIa2luJ4EcCG+TIFMgUoqs0P8k5fpE9Yb30WOVJVPZ7bGNIFNWNr9hS6oEAyIByk65zNlcsfAwEb3ECcB9wTILMAviRMJEAXkSXicWCo8TA/QymBd9n7CIffDPlCTZ4fd5pUAwYLrdahLX3YH7XxeJRFbGYo7FqVRTy4wZNnHaF7EnPgEbNmzYGAywah8H+QqE2droiWKyAaZAZ4u0TaRGNuht+B7kA8gjELt/wb4Bftfs28S+b+z/+FVIJYSeJobp1UP2+ncBJj3vA8eQ2g/kZjpIwVhIWSKR8Xd0dLs6OzvMWCLqyGgZbsysBdkwP1n0gQJRyiab4NQiUZgIApXN4pfN4Af0kiqG+pFAZMuzoX8kTn2J1LZIlbVuWyC/6QuLAPUi7wn3zmKmd164nLCcZVdZsmTmyBJZEQqy5InciHsxEQRJlMhJDgi3FG+cCc7pUFWPIxDwOfx+Vcf9ieEc21IpY30ioS/VNG1ldXVBN55D3lnZ2NfQz+tuw8YOQYLGyc1mccMNN+S9TzdgOTcLZOc/LcC2fdUjlK/YfYtyGzZ2EmylZgdyDpTJlmr2jXoKwtAvdiCwidSeg3T99ddL06dPl8rKyqRgMCitW7dOCgQCUovXKzFeqbW1VSovLzcTiYQZjUbN8ePHm5FIxDzzzDNnoOwSGIWvwhBiGmpbV+zd4HfshXDw5GMhTEVOg5Xk+RlIB2Sf+5ZR77Lu5WDAEyGTIOOwXKlpekk8nvR2dHQ5u7q6HMl0UhAGQzclcAZwApAkV3Z8qWyfqew4UlkylfVaZadcz3KSJSyTgNFWpHeK/wSDIpnitllCRdBrZcHyXu0S8ES3eKi9BSZoT3aBfIdz+FVQHgMkieQILwjZGBhTBuTJRBkWsZZheg4T9wh7ZJNCgDDhHGUT5ynmXS7JJGnyen0On89reL1KHBt3YdPmdNrcoGnGiuJidQPK7EFwbQjs6ituY++EIEUkQpaB09bWJtO4gQEjd8PA0TZtkkOhEMuYMcjp9/udhmE4w+GM7HIxtlqWdD0jO/1OyYd5LqdSUFm6YUIpG5pLw+Zu05lWDN2tmy5FMzI9uqkUq0aitdWAQZWBEtdTqZSJeSNrRNWaXV3zzcmTJ5s4H3Pp0qUmCZitxGxsB1ZGrq9BGP71PORlCFOf0yNlvz+DCOgH6dFHH6VV5fR4PK6mZFLxJpNu6ASvp6DAi8onqCqKX3G52NPdYxqSAqXilGWF+cg0KI+0LJtpHEfL6Hrq7rvuGrvgww8PKiopmXfj9X942+1Opaurq7WGSZP0eTCZZkvSFnaXjREH2iQqpABCgvBZCMkTv1l6m5iGPAqxv10A3wbD+0KYnUBB5ToGyxWZjF4Ui6Xc3ZEuOdoTdaAedaRBHjKZDPiCjP30rHeKjEp4mpgiPUuisuW9HiiAJCpbpoA4SU5FkCcHyROORaLEYnFCJFj8hwKuYEe1XoiFT0nW5gDF6evLwdcMTrbZc872WcrO4VoxyXqW6GFiGWZNXDtJlCBNvENZDxM34Lb4L4iTQxAnXpOqukGa/I6CAp/uditJ/GY3SFMLtt0UiaTWgTitr6wMdOFguHm2zWHjU9gEah8DtId0ww187jfIhx9+uLOurs5ZVFQkjBxN0xRJ8jMTqtvpldzYyAfFGVAkxW/KhhfKwwOVhnLDAy2rYr0CLaTIDtmJdSRU0L3UuFxkSlbRTIXNsz+NMs7pWAndx9hiyWAZtjPA3AwouozhlFI4RgKFcRwlBmWYhJJLGC5HIp2RU25NThnudFJyuVJqOs2444zb7da7u7sNr/d0va3tUZtg2cgHdRz7TJwMYZ8JvhPPQuZDmiHsR2O/JwOERx55xBkIBFyNjY2qD/B4QiFJSlc4VbUKGqBEcslB6BS/6lK9MFw8bjAol+pysqu7i53enTJVgcTG5QxtpEzG0JkGC3aRlkpp8WQqLbtcUWwbganXDVOoWZK1JjPt7ITdHenyplNVDoc2Z84cffbs2TahGjlgHURvUwlkBuTzEJKCRRASp5UQ6nv7W90K8I0oEDYUkXiOQx1biTqwVNf1UDKp+eLxuLOzMyxHo3FHOp0EEaFXBt+aiJ9jVr8skQLElOSCAkKBIhmVedYbBVokySRYIFDsM4U9+PPcSRAn7sN5QZWwSqzl6q2Sp83BnkcErkVMeHokPfjLZc4LwkSPE71LZFSkSjJ9U8LrxKx5Yn8geyyaJ5y6XLKpKAoIk9eEOAIBt+ZyORO43jDMl3YQp8ZUKrO+pye8fs2aSPsJJ4xN2XaEja0h+27b2OsAzSFaf+lF2rBhg8vvH+vSfDHFk0p5THeBV0olg06nGnI6jULohwLJ6QpAH/qhLLwul8vjdCpumDQq5lXV48EERo5LdqouBbpTcbrdiswxKKAssZxVsphS2bEFiy080GhUmllQz1GXwRaipqMOtFzxbCISihAK3aDnCbxIT6czesbQ9HRS002JjUoZ2lFaxjA07BwXxEpyRmFZ9cim1CXLZg+4VATHiJseTwKaMlnf2ppWI4XahAlqZt26dcb555/PlEW2Mtw3wTeSLbWfgzAUqB1CIvUhpBXCtLP2u7ELIGmCnlFaW1t90AElLlegRpK0WiiICo/HU+z3+YKhgoC/IFioeKFLQKvAgRToCfFM2NAhjpO1l2jsZKf5gD6jjpA4DksmnTHiybgRjyc1GIWJRCoVhT7ocZhyh8PlqDcy5iaHZrQYRiyM30/aZGpYg2F6zK5YDTkYcjrED7HCbtm/aViP3zTcgG+F1a6KKcko72sNSNIomATlmBajjgwkEmk1Gk3IyWRcisViUjqdctBzQzKF+lXKfosGvkTBngShYr2OY2SpFAkUo9+y6wRxMkmlMO9kWS7cjwaAZQNkP2uQMPwVQwcLkC5tqXb5+/gtXILwGgmyRGTrb3ImA8clYcISz5mnLOMTJ3NySjxLQZZ4niRMbrfq8HjcJE065lMojuK8O/EbbbjuFpgdDZlMpj4W87SPHi0ls79jw8a20U9VZWMEQoIRI3d1dcmjRo1SIpGI2+/3ezNOpx+sJKBKUhHIUinUTCkMlwJFcQVUVfW5FcXrhjaBUnF5PFnxejm6OYmRMGOoNLfmybHKdkvRUDFnW8B6sdk7CQWKZYkKNFcug01pZjKZpAGlx5NJTUuBcmU0DRQrpWe0JHaJm2YmghPryOhmq+w020G8ejTDiHtNMwFFSWOZlXLmhBNOoEfMVpb7DvgelUPOh3wGshbyHGQxhH0q7PE7dgD8Lm+77TZ1woQJvp6enlKok1rV457s8/mrQ8GC4lBhMFBcVOguKCiQ6VXK+8Y43envjftndUF2MSc0rqA/TEc6rRnhcEQLx6LJRFrrNjJaK5TY2rShrTd0vRlKr2f69OkJHKdvoJCNoQefHcP0iiBM+nIU5BgI+5yQNL0G2Sf7Nw0G8N2QpPox5cDjgkyh3i3FcmEm4yhAdRjQNFNNJBKuVCohxeMxKZVKO1CjSvRSQTAVoXKiHiZhIlhtM8CETiu2epA8yRKJFR4v/md9PtjWiQXd+nbFppuBvIzTvuVZ4oQPHN8+CZMFmCT4S5LEeXrEMAVhknOEyePxmLBrHDCBDJg3GUWR6UWK47zDuGaOC9aG7RpJmpJJqTkUEiGhdniejZ1Gn1fWxkjA9ddfL8Pwl1tbW5mjVO3JZDwFTmdQVf0hKLNRUFhVHkUpcSpKUIFl4/X5PAGPB6TKq/r9BS6/30evEfWdUE65w0IZyWaOzOyIIhHvjqVMdxd5JGqHfpu/i31639+sISUUPd1VRiwW0yFpVATJRCqVxLooKosIFGiXbhptkq61JQ1U0mmjJ5nsjBcXFydBKjNzDj5Yn81zsJXp3g6+uLWQL0NowC2EsH8UU6BzgFbb0O4H1D1VVVWeYDBYKCnK2KDXPwMGy+iCgsLSioqKQElJERZVqBWJ8bzUJ32/ozwD7NPvNw/5ZVt8gzwmp/3oKe5HlgU94DCj0VimOxyOx1LJnozozyCtcMqZFeF2rfWYY/aP4vxsojz04INnmB4bMKZAjoNMg2yCPA5ZAOGwA7buHSTg++AzoHeK3niG95XDFijB90DPVBGmhfi2Apj3glQpqZTmTKfTMsiVnEqlpHSag8kKUiXIjWFkxPea+x4F6RFfoniC+JNjRQZIWPbx8xsWkxxEGOBmzxvngL8gRCRiYpnz3M8FnZING8Q5m0zJ7vW6QZqEh0lXVZeuKE4NuydBrMKY9uC0QJikTlxvO+bbNU1q8/tZ5khjPU9ws9+2YWNnkH1DbQxr0CiYN2+ek4QJi+yLFIACKVB9vlKnJFVjvlySnMW+gD/o93j9wUDIU1JSqMCQgW4R3T6pxyxFwem2lMbOGDj52Nl3aUcU1xbbbMOAyod1LgxFYCsajSojkUySWGnJRCKVSKeS6ZQWxb3txFU26xm9QXKarfFksifgckW73e5kyQEHpA+2W6b2djCixBpThsbc25B5kDUQVrS9zH5fBsP0wuGwz+/3l6iqbxJ0y/4lJcW1o0aNKi4rK/OoqkI3E78TSwTwvYpvMadL8nXE1ub7Q9/vz1oWU+qEfvQB+2QKMhWOxTJdPZFwUtNaJNNY6VDkpWB5jRMqK5mG2B6/ZfBBD0gQUgPht8akECRRHL9pDsTq32RjiIFvhJU9vxUS22J8D/RMkVCFUG8G8W0F8G0FsOzH1IfvyaPrpqrrhjOT0WRMZU3jNOupyvNa4Zunt8phZkRWdcuWyH6i/DZJnECOBCnCKQgdQWJE+0NRVJNjV7lcXHaanCqKIkLwsyTJ0FwuFz3KcexHzyWJN8PyOIA69XY71rXjd7owTdxwg8OYPZs/btflNgYO26u4bOwhULE9+uijrq6uLm8wGPQ7nb5Ct9tR4XZ7x4AsVfv93pDbi1UBnzcUKlUxVdxuNd+rZMkW6GPUWOj7Lmxv2cLWyncFW1Nufcu3ukxjilNcGye95bgnFBhU2WumAmdK01ginolEY6l4NM7Qvogu6V26YbSaut6AgzWnXK6OkGFE8AwSH3zwgXbBBRfYnom9E2ycYMa+CyA07t6CkEyRSLFS7vvO7ROgxwkEyVdUVFTudvtmFhQE9ysrK6+urq4KhUIFHho22MwSAeqX3Hdm6YatTS30Xe6L/u69VZY/FfPUAfj9/H0EmYonU3pXVySWzmTaMrK5TnF4FmRc6Q1Tqqp6oBpsj9TAg2F6HLuJYXoHQg6DkEyxgeIlyD4xftNIAr8TTCj8ZqgT2T+NGREtIRFmGQmXG98ZM50Kwa6YGnjmMp8xLBFDkDNwqdw8F7N/+Kk6nVQThvBUo4AVtpgSKNMgzMBJYs1EPxQOQZFGOTOoUieHIQy/64lGHeFgUCKJ4vbiWDk7yIaNQcP2Ki4bQwfRj8nj8bgTiQQ70YZk2V2iqq5an89doyjech+4UmFhob+4uMgjOBU7cuaRJcxTAYpj8Y81zZXnP+vN1ueQP0/0Xd4adnS7HcGOKry+2+UvbzHPe5S7L0TvDMshkq5njT1NzziSyVQmHIlo8XgShEoP60amPWNk6qD/N+qOTGvG4ej2V1TE3mtoSH/r4INt79TeB46vwox9Z0FoAL4OeR8ixv+A7BPPm/pi3rx57vXr15eVllZO8/k8h1RUVNXW1IwK+f1+BcYP7wNbhPONLksX9Lecj77Lu4K+z4HLVpmY57eZ++6teXqk2VputHf2JJIZrdmUnMs0I7XQZxbU19aGwlQH3MHGLoPPlsY1B7rlGEVMDEGvUw/kBQizXzIltO3ZHUHo842TXLnwrYA0mSRP1JkeLHux7MlkMkw+5cSyE8v08AsiBeG8tcznz28tf2rNs38y+y0J0oRjkDAxsQMJlNV/2drHsoFs2BhyDERFZmM3wNAYkqbu7u6A0+krVlW1GsbKeLfbVRUI+IsCgYIASJOvsDDEkDzoiixhspQGlIv1DMUU5VuU5U2J/sr6YlvrtoZd2Wd3FN+29rXW5W+z3TLeU+veYSoLD1UyqYV7wkkQK2b468yYekPGdGzUklqTw+XplFNdkcMPP5whBHYyir0HfAfY0sqMfadB2MpJjxQz9nEwXlbsey1ee+01V1NTU0lBQcEEj8d3aEVF5YRRo0aVFhQEOcRBbybL3LfSnxDWlMift9Bf2Y6iv+8sv4zz1rI1LyTvG5dT6YzR3ROOJDSjUU/rn3iD/k+qS4P12MbOwrXzoGHMb4aD3k6FkDixjyGTtHD8tY8h1JM29mJY9SfQ3/ff3zef/53mT21iZGPYo78X2sYgg6QJikZNpVJBp9NZ7HJ5qmCcjPd4vKMxLSksLC4oLi50+3xurOZAd6KlhZX/Zgqq7/J2pn2xtXIL21u/p7E95drf+r5KeqtTKu/8e5vJ6FIymdaj8WgynkjGMmmjO2VqzShfp6Uzm4JuubWoqChcVVVF40u0jNkY8eDzZwjSeZDjIRzM8x0IO7s3QPaqsC++7/fff7+vsLBwtMdTeOSoUSXTy8oqy4uKAj6XyyV0EIT3JF/39BXCmlrouzwYsL5dou/8FmJ93/RI4bvOdEciPVpG3uB0y/NdnsLlo4JSJ7axvVHbB8O8mC57PGR/CMdwYqgXk7IwTI8hsHb/Jhs2bOx1GIqKzQbAyvrRRx9VEolE0OFQS4JB9yi3OzDe7/fUBgIFpUVFhSBNxR4sMzRvs0o+e4QtjBNOt7bOQt/lfGxr3UgH79/W0HedZVQR+dPeeT4HMZMzGHXdBKHSjEgklo7G49FEKt3hMPWNGd1ckzFgZKuO9hK3Ozp27Ng09rXJ1MgHQ06YAvhLkEMhNArfg5BIcTDeEf+M2agDlAQChVMLC4uPrKysnFheXhxSVRff+fxQPd4L8R3kCWFNLfRdHkpY3y7R95veTCwdq5umHInEk7FkusUhuRZ4vJ4PSoNqfa6/hY3NwWfL0C2G6TGbHkkTpyScb0LYx6klt2zDhg0beyX2ZCW3TwCVs3z//fd7DcMoVFX/qGDQPzEYDEwIBkPlhYUhkKYir9/vdYrxDGCj9EOa8uetad8yC32Xif7K9lXQaOqLvmXWsmUUW89EzPNP3jMSZCqd1vRIJJKMJRKRZFprMxzGWl2T12um3lRYVdI+qaQkhn1sY2Lkg2FKHOXfyti3CPIBhNnEODBvf+/XsMfdd9/tKS0tHV1YWHJoWVnFrLKysqpg0AcDWTJdrk/f9ZzkEyjCmhL588MF1jPJfzaWN61Xct+0nE7rZnc42qU7pDUZh/PtQndgeSgkMZNX/v77Kvjs2T93DGS/nDBMj40IJE3vQvbZhCs2bNjYtzAcK7wRDxocf//73126rgf8fn9ZQUHBaL8/OCkQCIwtKiopLSsr9YNIsZ+l2DzPICc4tYToW24hf95Cf2U2to3+KnurTBhX2dn+5zcnU7qUSKQ5mGcimU73GJpen0hqKx3OzAa1oKAp3twcPuSQQ+xsXyMfzDI1C3IuhMYkPVHsH/UJhCl0RwqkF1980SdJ6rSSkuJjy8tHTS4tLSySZTGMNkmGxDw1nOYJjWiC8xby54crrG+XsL7fXpFl2eCHzG9Z102Z33A8ZTRg5Tve8sL3yySpdR9uBGFFxVBWNh4wIQS9TVxeAeGgt0sg7BfIe2nDhg0b+wRGQsU3ovDII4+omUymyOFQqkKh4PiAzz+pIFRQVVJcEiosLmK+CKcsc5BJiRW2df85tYTou2xhe8s2dh/5RkB/85xaQoj5HJHiMmYcsgYrLBKJpKPxZDid1puTqdQK8Ks13gJXo9c0u8aNG8eMQjZGNpilj2PafB6Cb14QKWbso0HJxBPDFtQ9IE9FPl/x/kVFxcdWVZVPcLs9AY65ktVPHKdF6JethewR+fMjBfnfrTWl9PVKybFkWg9Hky26w1wQKvDOD3k8m/Cd70sNIHy/KyCWt4n9nPg+sH/Tq5A6CDOi2bBhw8Y+h5FYAQ5HSH/6059Ut7u4uCiojg4VhqYWFhVPwlJ5cXFxoCAYVJxqr7epty9NToj8ZauMyJ8n+i7bGFzQkMpH/nK+sbVZmF9uXjxLloUjyUwkGo1pWqYtkU6tNXTXSkNW6/QCo/WQ6mo7M9XIB8OaToF8BsJO9QzpYzjTcsiwI8oc2+mkk06q8HpDh5SWFh9RXFxWq6qqm4POynLW65QdIUHoG4tAEX2nIxnWt2xN8wmUyDTIbziVzjh6YvFOhywtlkznGxXFgdVYtzc3fvDZMi31WMhMCFORV0OYhpz9/t6A2GnIbdiwsc9jb6gI9xhYwT7//PNqY2N3SSDgri0qKppSXFg0uaSsuKKkpCjg9fqcHC8l36CmVWLN9xELW5u3sWdhGVoW+hpglvFlCWHN8wWQU1omE+mJJdJapjMWT2/MGI5Fcsi53pdKtdgeqREPfqvMPvZFyJEQeirYR4rpz5nKeVh4LkieTj/99Cq/v+iY4uKSQwIBf5UsOxXDcBokTQqJk9Mh9xO6R1jTvQl9v1WKIFPQ1SJKIKPrUjgSD6cNc6XqkF4tLQ0t2QtJFJ9tCMLwvAMgJFDMrse0/UwMQa8TG3us+2XDhg0b+zT2xgpxKCA8TqFQZanH4xlbWBiaUlISmlRWUlpeXFLs8/k9LvIkbEexDJC+QvSdEvnzNoYn+hoR1rL1zLdYzifR7KjeE4kwe3JHPJVaq2UciwKBwIZxowpbZFneq8cY2gfAZ8ywJw7EeyCEfaIY0kcitQmyx/rRkDydeeaZ1cFgyXGlpSWHud2eCsl0yRnQBJdLlpySQ3YpDkkGgcp5nwjxzmZn91rkf68ECdRmJIrO5UgcSOkrVMXxSklBwZK9JEMfPYx8X5mCnEJvE72oVv8mOw25DRs2bPSDvb1iHHDACHHV1tYWeb0l40tLQ/uVlpZOKSsrKQuFCvw+n4ejb29mLG9FCGtK5M/bGFmwjC6i7/wW0pdIRaIxJpxoT6a11WlDX6Io/vVauLltxowZttEyssFEE0wwwcF4ObBoB4RJJuZDhjz1eZY8nVddWBg8rqioUJCnTEaSwZlAoUCe6HVyidA9LGxVT40oZHCB6XRa8nq9Ig37DoDfqDUVBCpvis/WIUWiIFGavsLvU14J+XxLcdyRGoLL/k0c9JZp+ZkcgiQqBuE7yox6rRA7c6gNGzZsbAUjtnIcatAAqaqaHvT7zdrS0uL9ysrKp4M8VcMYAXFyC+KEzSiW8dGfENaUyJ+3MfLB52/Bmrfei82kD5EyeiKRRErX21IpfYVmZJaESgrWVBcUMH3ykBraNgYcNFQZFnUGZBykCcI+Um9DSKr4PgwqqLvOO++86kCg+FgQqMOcTk+FpulOyXSaTnqenBJD9mSFY3bvJeQJNEd+/vnnixoaGtznn39+26hRo3Y0hNJ6Hta3yu8vj0SZIFGpHInygEQpi/GNjqRwvgCE/ZqOgNRAmPyEg0Iz+Qn77ZFE2TrHhg0bNrYD24DfDlhh/v3vf/cWFhZWFRQUTSksLJlRXl4yFiQq5PX6FPZx4mYQy/CwJL/zNWHN55fZ2HvBd6LvdAvJJ1LJtGbEokn8TzWm0vrHslddGhhVsrF65LZy2/gUPghTn58EoeHKviUcQ4rCDvqDAr5by5cvrywoKD0uEAgcIctypZYynUwYoShKljwpDtmV9T6J9zAnIxokT6+88gpTbTuuuOKK+nHjxqXwrYl1OwB+m9aUsiWJiqfi6ZS5TPUqcwv9Kj1Rwzk7Hy+c94J9m+hxKofQQ8rwPIaWMtmJnYbchg0bNnYCI76iHExwdP5k0llSWKhMKy0tnVlaWjGxpKS4OBDwu5kdItfPibCMDktInoj8+5s/b2PfQb5RYs33GmOW5BMpppmIxRM9iaS2Ni2bHwW8BatWL/I2nXiiZKcMHtng82WiicMgR0NKIewXRW/Ux5ABT32+aNHGolBIPaaoqPA4vF41qUTGaXKAXMUFwuQEccoSKAXmNE5OvH/ZPXcNDJlLJBJyKBTao+Ffd9xxR9X8+fOLJk+eHLv44oubxo4duzMEirC+Vesb3YxE6biZ8XgqkshoHxcVFsx1S9IaHH+4hbwx9Sv7NDGpCQd+5vvGPnmrIK9DGiH7Ulp2GzZs2Bgw7FZluRdDevjhhz1er3eMz1c4q6ys5ICKirKqgoKQ1+1mw50weEVKPcMwLE9Tf2LDRl/kG2a9BhleJRIoa50jk9GlSDSWTGT01nRKW+ZyeT8Oeow1RUVFYW6b28zGyAR1Bj0CR0FIppj9jJn6mO1sKWRAQsKWLFkSKC4uPzgYDJ6EN2tiPJ5R9IzhUFyKpKqq5FSyoXv0PFF2jl98Cr623d3dLrfbbbz++uuh559/vvQzn/lM+2mnndbtcrmG/F0liXvuueeK582bVzRmzJgEQ/iqq6vTu3yBn36r1vcqppphOKLRZJemG++7fcorRV4vx4kaDt+mF8J+TSTpzKbHNPskS4sh7INHjyevwYYNGzZs7CJsI78P6HWCQVAcDBbtV1paMau8vHhKcXFxocfjtsL1HLIsi9AYyNbIkw0b2wPfJcvY6iVS+cL3K5nSjFg8FcVko66bHwaLPYtKfL4mGGp2B++RD3oIRkGOgXDMHRq6KyFW9rNd9g6sWrXKHQiUz/D51FNl2TUtHk9502nNwbA9l8stqU5ZVlRBoCSnDPIk2oV2HnhHHWvWrPHccccdo/fff//I22+/XTRnzpya8847b+Ntt922ek8QKCaPWL16teeFF14oPvnkk7v222+/xACcB/ffkkTphtkdibdmdHN+yOucFwgEWvcQiWK9QyLO94gep0oIz3EDhAM8M6X+gHs4bdiwYWNfhRVqZgP405+ec3u9heOrqsaeOG7c+M+OG1d7YEVFRYnHw7TkvZ35hdcpR57yxSZPNnYGfFes96bvuyTKaYh5PapUFPIVhALuKR7VeUosmji5uTM6bZNhsJXZxsgGSXA95DHIXRCOtcPMfd+CfBVC74EYgXtnQN1UWFg4JhhUjlQU18REIu1JJzXTKTsdTskpsSVIliX8wzu2G+SJSKVS8iuvvFL0wAMPjH3wwQdrQKLC55577qZDDjkk7HQ69wSRcJAsud1u86WXXirfsGGDB/o6t2a3kP+d8tsU+l51OaWgz12GW3hwXJfYx2iov0ueD0k40+ZfDTkfwkQRTFTyD8jfIQwRtcmTDRs2bAwgbIM/C+nFF1/0ybK8X3FxxeFlZeX7FRaGCt1uleM5obZkiFXv2ChbExs2dgc0NvOFqZfphRJGKCaSpmX0SCLVk0xnVjlU6YNQYeHSAknq5HbcxsaIBnWIGzIBQo8UM6XxudJ7wLTSLbnlbYLvSXNzc1kgEDpRUZRjIpFUWSyapOqS3KpbUhVVxn9ZJI9wOSQXR/zZDe3FcDmG7f3nP/8Zhd8zbrrppjXxeNzp9/v1goKCPeYlnT9/fvCb3/zmAT/84Q9XX3jhhW0ej2cgWJR1/3ksfp8cI4pwxJNaCt/mUm+B9/kiVeVAu4N97czuSIJ9HIRZHvnuMJsex2/6EML3xe4zacOGDRuDhH3e8GeK3wMOOKCorKjswOLySpCnkonBYNDncMgkTIai9BIk0fLYj9iwMZCgkUahkWbNW8K+UY54KpWIpYx6zTAWeAoKF1Z6HHVDYLDZGBpQpzBjH41i9mFhXxYO2EovAjOmdUHEu9AfNm0yvIWFmcMURfpMIpEe19MTc5l4M1QF5ElVZfZ9cqmi31M2ccRO+7e2BEPmGhsb1Wg0Kk+bNi0RDoeduq5LxcXFg2LAk7Dgfc8t9Y+FCxf6v/KVrxx08cUXb7j88ssbBzCphfUtWt+nIFM6+0PF0z2JVPq9Qr/6os/naxikhg16l6ZDSJw4jhOz5zFMj/2bOGAzk0QMBFm0YcOGDRvbAEnBPgv2dzryyCOrx9SMP76qtvaUqqpR04LBkN80ZdbOpiz3hmz0JzZ5sjEY4HtF2exdIzB1uFxOM+jz+gp96jivSzo+Ge4+sT2VmgSjcjcCsWwMI9Do5lg8DMG6H/IIpA1yKuQqCNOgM5PfFvoH74BcWJge6/HIB4JoV0UicRcJt1N2Sk5VESK5HLLsdEiQASFPBEPmamtrU+xrRPL01FNPlcyfP5/nOOAgWXvxxRcL33rrrYJkMslvo1/Q++XxeHQQOw+zAuaKBwL536c1LzllWfJ51aDLpezXFUvNwrMIonygwN9gBr3TIT+CfA1CIkXvJN+ReyFMQNIJscmTDRs2bAwBBrJiGVF47bXXXKPLR4+vqhpzanVN9QmlpeVjFMXj5vgoNFXpeWIrLTa1pLeyhOwwNmzY4H7jjTcK1q1b52Hlnysetti0aZP7/fffZ+XcC7b4skU5tzjsEIlEnC+//HIhzzMfI+F+bwU87/x3L7/PHbkU+0a5Qj5PpU+RDw939JzSEIvNWG+aHqy3sXeALzO9Ce9AaCA/ASGxOhfyHQiz99FT1YuWlmgZyMwswzAnRSIJbzKZNkGdHE5XNmU59ZnMPk+S0G2Dgp6eHtfcuXPLmEI8VzSgWLt2refee++t+dWvfjUBOjy0tW+cHidmBQSB8g4wgSL4m32/UYcL1NTvdla4ZNcBHYkEGzV29y6zUYR94i6CXAs5E8K+THMhd0P+A6HniWWD4e2yYcOGDRtbwUBXLCMCd955p1LgKZhUVFl5alVV1eGBgsJyh0N1OQzJcMG4UJyitT+/crSk38q6P7z77rvB5557ruiRRx4pv/HGGyfdf//9la2trexxsE2QvPznP/8pI/EaatKSSqWkV199tfD666+fdN9995WzhTcWi8mLFy/2gQAyxn6PgySpublZoaFmLa9atcp7ww03TL755ptH83zZL4NZuD755JPNDMwRiP4Mtd73UFUVKeTzFhV4fbOMWOoUbzhxYJthDGTLt409D3oU2iEct4fehmcgfAf+F3IFZH+Iiu9ALS52T3Q6zemRSLwoFovLMKklJ8d7UlQSKEmQJ8v7NAiahQ0Zb7/9dgG+u6KVK1cGtkZuWE5PVTyOc9xJrF+/3rNmzZrgW2+9VfnXv/51zAcffBCgDuiLYDCoe73eDHSuh32ycsUDCevb7BXeU1VxKS5ZGhsPp/ePxRxlODeu21kwEQWf65WQH0MOgqyHMNkIyfSzEIbt2YPf2rBhw8Yewk5XYCMdIDTqITMPmVZUVnlqWVnpwW7FX6TrMofENdmp2kGvk/xpa3+e7DBoSDz55JNlIE6Tm5qa3BMmTIiNGjUqFQgEthuHj/3Kb7rppknz5s0rJKHJFQ8JQDzk+vp69zvvvFPx7LPPVpCILFq0yP/UU0+VgZBsN7sUCV9/xsxAIhqNOn/2s59NuPLKK6fg3ir8TRJTkLxiEE8SKCeX8ZwrPvzww0EJI9oVkIQuW7bMy3uaK9pRcHvrfewVuqEwdSiK0xEKeoIFPs90Q0ufnOlJHYJnwHTGNvYuUHdwLB96H+6DvAgphHwXcul11113uK47ZqRS+qhIJOHStAw7OoE4MW05p3xjwJ9InvgGDSD4DbIRA+cw4bbbbhtPwoJv0M3GjNwmm4Fe7n/+85+j/v3vf5dtjWT19PQ42a+qL8li1j/DMKRkMul88803K+65555q/nZudS/ofQqFQhqImrKtUL8BAM/fEofTKUterxLAZzklnk5MRtF2G81y4P58nidC6G3icy2D0AP5AORBCEm0nRzChg0bNoYBBrNiGXaAYamMGTNhZlll9amFxYUHulzeYDqTDRlXQJ7k3KCSWOybcW+noCiKefTRR3cfd9xx7SeeeGLnNddcs+Gss85q35GsVNz+mGOOaZ84ceJAjF2yU/B6vcbkyZPjU6dO7S4pKUkzcxWNGJCoAhLB3GZbgKSAhtBHH33k//Wvfz3m6aefLt6a8bS7kGXZ1DRNXrt2bYD3mamSa2pqUrNmzeooLS0VJJXeKZxLaOPGjXs01TcNSxDR4uXLl3t/+9vfjrv88stn0MO4NaNxO7DeRd5XEdJHg5hlTll2+Lxuf8Dtnuww0se3R5MHwci0PVF7J2g8b4Q8DyGRejkYDFaqqnqyrmemRCJxfyKRYAocGPMKPU+yCx8Nx3oieXLijaEMFPiOs3Hghz/84ZQPP/yw6LTTTmv5/Oc/3xCNRhV6mXKb9YINLCtXrvQ++OCDo5955pmKrq6uzbbB8RzvvfdegI0kV1999ZQXX3yxyGqUaW9vdy1YsCAIYpQePXp0hCQKx6ieM2dOaWdn52Z9APlpjBo1KgldIeF+DFbDzmbfZG7e4VZczoDXXZFIxqZ3JcxR+O1t3XHuxzTkDM28HvJlCAdSngPh86XXient7eQQNmzYsDGMMChG7nDE9ddf73r//cUHVFXVnlJYVDjT4XAFUik9a1DIWeKEOteqCC3ZVsW3VZB4nHrqqd1XXXXVphNOOKGHlfeOGs0gUD1XXHFF3YEHHhiFUTSkBIqEbfz48ckDDjigGwZKgr/PllwaSd3d3a7+jBCue+ihh8p/8YtfjPv3v/9d+fjjj1e//fbbhfTC5TYZUODemjCsNv785z9fVVRUpPOhVVRUaIceemhXbW1tnCSQ14FzN9ra2hjalNtz2yAJZOt2bnEzsHwXPEcOhj3+/ve/H/+Tn/xkMu8n7yVJ9G6Mj8NzsMTqFyWWGXXq8yqegKqO1xKp41p6Ygdj/WZ92WzsVWD41mqQhDnXXHPNm2effbZL0/SSaDQh6zqz1JE80eOELySr2wSBAtceULS0tCj49ifNnz+/bMqUKWF8gwm894Genh4VRGmLEFqeCBNOTJ48OYJ9vdi2t5GD3ypDiG+++ebx0CElixYtKgRBKt+4caMIZ3755ZeL2IkL+nHDJZdcsgHXHm9tbfVC/4x+5513Cvrq2MrKyiR/DwRKZAXMFQ80rO/REnGNisvlUxVlYrSra2pd/30TmYacqeo55tcvIfQ8rYU8BGGoJgnyKkgcMqT1gA0bNmzY2D4GuDodnqChef75X5lcXV19YjAYmm4YsjeT1k2nZIiQC0Ge8jLu0dgQO+4GSKJQwWs0mB9++OEKGgbbM+ZZyd97770V11133eTbbruthi2uuVVDhlAolAExSTN0hudbWFgoOmPDIFIYOpPbrBf0NC1ZsiTwwgsvVOBatSuvvHLdmWee2c79cpsMKEg+Zs2aFSMxtYgI73VVVVUS5+LiOZJE0YMG0tfvOfcHtnTffvvtVevXr9/C08Y+aXfffXclvXG5oh0CO7Ife+yxHWPHjo1/7Wtfa/p//+//rYSRmaCBtRvgzpTe9zUnOKzkcINE+bzuCaamH9cWiRxkk6i9GubChQ0S9IVzypRpgWg06U6nk6bL5XQoiiSxj5xTyfZ9svo97d6rtzlIWJYvX+576623yiORiPv111+v+NOf/jQB8y7AAKliSNoWmDRpUuL0009vLS4uTpOAsYy65r333gv+4x//qMV3q37rW9/acPzxx7cuXbq0gOHMbW1trldeeaUEv1HGxhl+2z6fL7Pffvt1NTc3e59//vnSvt8nCFSa0130+O4srO9S/JaiyLLX7S41HNIUdypVheuzzsEPYQIQZtP7OYQk6k0Ik0L8G/IGhIMraxAbNmzYsDFMQcNrr8fixZvGlpSUnlJQ4J9u6LqH2akkhrjQymBmKvZ7kj7NUJXbbUBAErRs2bIgSUZXV1e/hIjeDRoQK1eu9Dz00EM1NET++te/TlywYMGuhnvtMtj5moQE562SfHCZRCUcDvd77tz2y1/+cvOPf/zj1RdccEEr5luPPPLICMtzmwwoGKpzzTXXTLz44ounv/POOyJMjR6n8vLyNM+Z95HeJ5x3hqSPyzuCtWvXekGSxsKAq+4bDoTn57/jjjvGg0iV9xeWtDWAxGUuv/zy+u9973ubJk+eTM9eDGR0IFqTLUOtlzxZ0uuJAolyZIxjw/H4DDzHYZEAxMbAgkZ5YWGqEkprcjKZKYpE6H3KCK9Ttt8TBIqOSm0wvE/UCxMmTEiAwC37+te/vvroo49u+9KXvlT37W9/e+P48eMjH3zwAc5pS080Pdvjxo1L0mNM7xA9vG+++WbBLbfcMhYkqXLDhg1+hgyDHEUZpgsSFeR3zPDcVatWFfz617+e+sgjj9TS4/WjH/1o1axZszrff/99ESqb/71TJ3BwX1z/QHxz20Lv95cTUZF4VKfb63aN6emMjT/hhDMrUMw05PQ2MYsidQzD8/4JYYZFpiTvgAxKw5MNGzZs2BhY7LAxOFLxySeraioqSk4HeTpIS+rBVFIjeZIU1QUjQ5ZdqrAvRB8B1HwDRp9IfGAMhH73u9+Ne/vtt0vpnTnwwAMjqNQ3a1lkIoR//etfo4qKirS33norRGPiuOOOawN5KkblnznssMPCfr9/q2Tk1VdfDcEYYTiPaMVl9r6PPvoogKmHCRdoxJMZ9gd6vLgNEy/Qa8Mybrtw4cLA+vXrA+ecc04rPVEwbopwPfLnPve59r7HghFFQyVTXV2dZudwGOuCOPCm7gzYj4Ljx6xZs8ZLLxg9d32PwXt67733Vv7tb3+bsHr16gL+HkhbC8+BpOfJJ5+s+sY3vlFPwxLH8y9atCgEotUAgpU7wtaBe6y3tbU52eLt8/m0mTNnMmW0AJ/dxo0bPTDQguxXMXHixCTvCzMtPv/888XYT8Hzy/Ae5p8z7xWInMFQQ7a0412o5XG39Tx3EvyxLW40XahOl6wYuhmMpzNuzSX33HTjjR2zZ88ebEPSxhDihhtuYGgYCLJ8aGdnuBjfMr9HMWCux+ORFUWVhY5zSQ6FHqgBJlB81+llxTsdPfTQQ8PHHntsNyQ8ZsyYFDNlPv300zXQT8UPPPDAqPvvv78qX5577rmKJUuWFIJkFT7++OPlkCrorWIQKhe+LQXrQpCCurq6AEMCX3755WKsL2ptbfV1dXV5oLNEcojCwkKSJJP6Cvq1e9q0aXHqAwK6VcU3WnT66ae38Zx2ViftLjgUu6ZllOefeabiiccePBVk8gAUr4Y8B3kN8gmESSGE/rZhw4YNGyMHezWBevfdVQVjx1acHgj4D0+lzMJ4LG7CnHC4FJInjtohCe8ThFXrgNWv9Cgxw9Tdd99dW1lZmQLBiYEYOadMmRK1yI6FuXPnFv3lL38ZX1NTE4eh4GerLQ2DtWvXBkEYHKz8tzaiP8nXl7/85YNwzMikSZOSDD+78MILD3z00UdrnnnmmUoY9+XYxnXCCSd09704ht7BwCmBETaRRASGTw8NfnpzSD5AUPzYr5MeExA7tiQrp512Wnt/HhTu9/HHH/vZ3+eRRx6pAokyxo4dm7RIWV9w/BZm9iNpZKgfM/1997vfnZ4zuMpfeOGFUhiA2tSpU3uNIQL3VQYJmIhzbT/kkEO6YFRVnnvuuY28PyBQNNgqP/OZz7SSfIHs8F4Wn3/++U07QlhI+phAg54o3v+jjjqKIYJiHZ6hhvsbA7EsgMGo7b///vF77rmnEoRo4rPPPluF8yh/7733CkAkkySS+edsAQZjya233jr5yCOPbB89enS6LxHdDfDBWg/XmjLDhOlyZklUMqXJhmR2/ub//b9u3L/cJjZGOq6//vpKTA6Lx1OTuzp63NAxkupWJY/bI6tuLwiUwkR8kkvBN4pXcoDU22agXqFOIJHid8hvnstsSHnxxRfLQYKKoF8CfaWxsdHX3d3tbmtr84Ik+UGK3Pj+ev73f/93fW1tbWzDhg2BhoaGAIlSOBxW6+vr/SRWWBfFN02Pbg+Pw4YmpjWHvtDPPPPMFujYpPVtQZ+SaMnUf/y+ReHgoe/tNXlvTMNkGg9DM40Va1aumAOCyBA99m1iUgg7m54NGzZsjFDstQTKNGE/OpUTCgp8x6XTRnl3d9h0yU5ThlXJkTpg5JJLSS6QJ6c0cOSJYH+nP//5z+PYKgrjPYPK30eZNWtWz4wZM9gpuBc+n8946aWXSrkdDP/M66+/Xr506dIikAUnyQyMhcaysrJ+K1qGv/zpT38aD2PDC+LUxE7WIG5jYJz4QSjcHR0dHLzXAaOkIf8C6T0hebrzzjvHcnnFihUFIAhRkB7RSksvEAhUAEaKKJs/f34Iho77pJNO6qChJA7SByA9xW+88UbpqlWrQszGBWMqwdZgtg7nNhH45JNP/D/96U+n4PerW1tb5cMPP7yHYT6appkwvvTm5mYPfjsEQlLU3t7uAJGJWMegB+r2228fAwPJPPHEE9vffffdYuzfOWHChCTTHs+bN6+I/Y34u+x4juVSkL5WJpkQP74N0OiikQVDTibZHT9+fIJEzFpXWlqawX1V+ExGjRqVpucOMOj1o3G3cuXK0Pvvv4/bEyJhTvYlmgxpBGksx7NMHnTQQSI0KbdqIMCHaz3g3geNR8n+L+yAH0inMxm/x90Gwhy3SdTIB9479h2aCqJyeGd3pLw7HMFrioftVmW3x53zPjllySU56ICVB1C/bQ+5b0nDNxSeOHFiDxsN8B239RWG/HF67LHHtn3uc59rhJ6qx7TjiCOO6IF0HHbYYWwo6cD+baeeemrzeeed13DRRRc1fOELX2g/7rjjupjsBr+lM7z485//fBPKO/L7XjLxDXRBjB7jAf7etgtL37Ixxe3zGuOnTl37zSsv/+Avf/oTPU4D5YG2YcOGDRt7CHstgbr88u/NKC4uOFXXjXEdHWEWmWAk4E8gTy4FJEqSRGpfdrAe4NAWhuIxixQ7Q4McuKZOnYpJxFVTU5OAUUBLJ7el6HNk0EtEwxxGQhcJwcEHH9xJo4KDUX7xi19s2RoBoJGuqmr6kUceGf39739/A/srsT8Aw81wTD+N+SuvvHINfpMj1QuQPDFU7qabbpoEIpD46le/2kACBnLg/uxnP9vJir+hocENUuWHsZ8+8MADY7iWEI7nYYp1EoncoXrBYzKV8MyZM8M430Z6rxgWiOVI3+3vv//+SoYp4hq7SNx4TBg4TEMexTV3gaSR8MRBoIpBxEpAyNTjjz++y/Jm4Z5K+K0qkKNyZvri9tOnT4/z97BPCPfWZIKJuro6N4hs2Wc+85k2enzEj/cBPYVMic57z2VeO4+D47oY0ofr1yxvEp8Z+z/xOdLLtP/++8dg3IVxbp00EHFN5qJFi4pxrxh6mQb5TOR74Eg8QQ5FkgtsH2Y/kNyqgUI+ieo14OhmxRvv0TMOfySejgd8agsIVL/3w8bIwfXXX1+Id+mgeDy9f2dnjzcRT4IoKRIJlAcESnUJAiU5QZ5cUDe512HI4PF4mNEzddBBB0X4vucL+wJOmTIljm+3GwSqBzovjG8pyu0DgYAIecV8kt8Y9EQEZCpMoS4iGeK3RKLEbfgN4jjtJ598cldlZeVm4crcrqqqisMxCG/QEKDvj+B3HZKJKsY0HJrqCTTc+rvfttqhtDZs2LAx8jHE1erQoK0tVhUKuc8DeTq0rS3qgaFsqIoqeVQPjWXZqTplp4JazeWQ1EEwLjiQ6/r16z00uEFymI0v/Ytf/GJiNBp1nXvuuU1Y3iyM7/XXXy9mKyqMiy56PehpoSF/yy23TLjnnns+YchYbtMtwHFUYEQcC0K0ZM2aNcyIVQIiUUZyAUMk+cMf/nAF9o/ScCcxePfddwtBQKpBkkiw0jBkevh79KTgHFeRgIAA+d54440SGC1dIGb1N99882iSot/85jdr+iNQ7L/EDuAwljj2Vfftt99e6/P5dCZQwPETuc0ErrrqqkkLFy4sPP3001ueffbZyq9//eubQEg47okAzwPnqXz00UcF//jHPyaQ4OA82pi6mB4qhup98sknwQULFhThdwu/+c1vrjvmmGO62Nr85JNPVjIs8C9/+ctKhgneeOONk3D/FjNtcu7wmwHXWIB7X4RzjOFeiOvatGmTp62tTeUYM/w9EKGYNQAy7++6det8IMRRHLP3nDnWDAime+7cuWUgbaNAjvSzzz67DkZdR/7gyewPQo8j7mkdyW6ueKBB44zEzRLcUtMRjadSCU1fgvN5LqBKy2BQDtbv2xhk4Hnye52Mb/oLHR09BzQ1dqqZtObw+r2y3+eXvX6fzH5QHGRZVekFye24B0EdwxBD9rt89NFHyx544IGaM844o+Xb3/524+5+C3y/h4gg7Qi2+P40TTe7w7HWjnD0uWnjq1+FjrX7PNmwMQSgroS+kcePHy8z4gV6yAm96fT7/XIk4nCpaoqZepl8ir3h2ZAt606nbOi6jA/Z6UhzqEknMxI7TZOtMxmHLsmGx+XKYD9+37qGulSWdfZ/1j2YyTidRiqd1lHZp2DLaK7y8rTT49G7V640pk+fzr7WxgknnGAlt7EbU0Yw9joCtWSJqU6cmPkCKqnPdHbGi7q6uhmTL6kut8zWWUVVZKdLYsusBBLlcA3SHaChwIodH59o/bzrrrsq/vznP0+Eoe1lWW4zAYaMcVsYPQYJDMv44dMQB9l5b+bMmVslUMS0adOOZR8CKAcxSv+MGTM6jzrqqE4SEP4WlAI/dAfX0fvDjtcnnnhiCztlgxSEsnrAIYFEiIqdxg7mtUsvvXT9j3/8400490oQLs9111230fLW5OPll18uvP7666cwTBGkI8O+St/97nfXfOMb32juaxzBcCqfPXv2NBK8eDxOTw+9PFsck/cPpIghiOI+8JxzCkdcBwkOO5zj+BrXswyrzDPPPLMR57scJDJwxx131OIeLO8bTmfhqaeeKv71r389eePGjQHrvvN3DzzwwE72W3vnnXdKmSLZWsdz4T1WFMXo75xxTi6QZJE6HdeVJom0zpngcwZhXAuiKryFueKBBn+P0mvAUTg2UDiW6Eqkk2/VlJe+hLKW/HOzMXLAyh5yOIj7WU1NHTWtrZ0OJ15Svz+QJVBeEihFUtySQ4GO29PcgrrtrbfeYpa9cRUVFYlIJKK88MILVdBBzXfeeefyrfXxHMGwvj0huHxHV08k3tjePV/1+J+dNqaskRvZsGFj9/DII484HY79nOPHJ12wgZSwYbhdyaTfMFyBTCYd1CVHUJIMH5SQ6jBlGH+yih1UGICKk4PluZyKwmZ1ACrUSlsKpsQJpi4Zf9ijmF0+ZFSYBitUtmChmtfBswzM4I8piXkAxMjkjK5ljAzsCQ02Q9opSyndcKQll0k7Ju0wIA5XyqXIcUWVe2AkRn3BYBRGXKqx0aFVff5g7WCYI9iWOsTGMMVeR6AikdQMn8/1pWg0M6W5uQXvupPhJLJb9coeVZWdqiQGzWVoC1tmh+oGMJ35c889V7xw4cIQ+y7ligVi2fGL2B9qs0FW6U3hYLxMYpAr2gKLFi3ywRA55pxzzqnDdgmGvDA8prS0VAOJCNKTA2IjBqskEUB5+qSTTupkggZ6TZYsWeJfunRpAGRFjMdioaSkJH3KKad0YNue999/P8A+P5zPrd4MzEL397//verFF1+sAFlhZ272V2irqanZIlQMSs5FY2ru3Lklr732WgXIYTfIxIAYUPT2HXHEEd1Mpb5p0yb3G2+8EfrKV77SCiWU22Jz8JlwjBmG/oXD4d7rx/2LHnnkkT1MKMH7R89hbtVu44wzzmg9/fTTu0D6BpO88NiUfEPOkUxreiSWrINyf76iJPQu3ofNvIM2RgagK4ohp8Zi6VMaGtpCPd09Dq/PLQWDAZInp9ftk5gox403mo1Ee1rL0xN/3333VcyePXv6+PHjI9dcc80a6hN6Y6En2vtrjBjhsL49NpKIby+WSGbaOsKromnj6ZkTqz62DSMbNnYcqLOc999/v6e8vNzdlUgUwIAqMVJ6EVYFUL37QEB8itPldamq1624YfK5PbAHPF4vtKHPo7hcqksBVVIU8iTagFliRG6E/TkPvWp158gqzE/NBtAplOMcRAl+Czwq+/mycSQLUisg94e2FnS0aLgEpzIzBvbIgE+BZqX1jKGhLk6n05lEKqVp8XQymUkmwLQSkmHGM6YRxy8kZFWNKrIZ1g0j7HW5wprH05Pu6Ehs2FCS/ta3Dmam471Nb4447OGqdWABQz5YVFTyJby3x9bXt3nj8YSJb0j2ukGe3MIDJTlVXPMghe5tC/j4mPRBZn8hfFi9vwxyI8ZbYnpzJhrIFQvQ28M4/q0ZGD09Pc5zzz13VnNzs+/ll19+l54W9t1hh2lqBfbx4W/S65TbRZAMbGPw2DwnruM50buS20SA62ng8Jx4HJ5j3/OzQK8NjSSeDxURiF+GoWs8h/7A3+NYTiSSJIgMcWQ5zoXHcbEDOo+zs+DvkYTy+ng9PB7nc6v7BTPu9b1+3j96iFjW373ZHfC+8L7mFgcTlhFniXiHIrF0IpbOfBQIKM8VuN2rbSU8ssBKHDIJ3+MXOzt7DmhoaFFRDzv8fp/s8wVlv/A+uWVFdTpU9/AI36OeoZ6bO3duMRtQLrvsskboNLFuiL6FocYW3x7sJbO1K9ze0dn9bJHP+SoTzaDchg0beaBHiewHtoEHOq4AuqMUtkAJDJpCVPAhRXEHA15oO5874A+EfAG/z+31eV2Kqrg80HvkRHQcOZ0c2JM6RriThG1g2RRUofmEiGA92Hc5N7td5O9HWPvml/M3USyWyb1AqqAYsFmWiJmajiVd56KuaRpE12LxmJZIxlPJJP7HU4mMkY5kTDNsOqQej6J2mpLc5vI4Ox0JNeJ0RpMvvviiNnv2bDba2HX6EGGzBz/SAUP/OFTMX+zoiNa2tLQZiuKRVNULo4KZqbzZ0D2nQ3KxX8AevHJ8WA4OkltYWJj51a9+Ne6DDz4o+elPf7ry7LPP7tgaSekLGiTf/e53p73yyitVt9xyy0df//rXm3OrhjVI2P7whz/UPPDAA2N+85vfLDv99NM7LW/MvffeW8F+X5dccsmmyy+/vGGQvTT7AiwDjsJ7aaYzuiMSTTbHUtoLY0cVvwFl35tgxMbwB3QHB4c+VNf1sxsaWmubm9poKMj+QFAGOc+G7ymqpCqS6P8kDQMCRVDnsTGHjS2DGL46nJD/7Rm6bkqd3T3RhubWN5XyomdnVlYyG58NG/ssSDAeXbpUiX3wgc8DY8iRTFZBMVTChitVPZ4CnxskyesPFBQUeoOgTaFQUAEJUpwc5FBxigyXNGGdTpnHAikS017Lrh8SJDxNW0N+w/buAr+zVdsFv7PFuvzztoDthN7klJ4sXTeMlKZl4rF4OhaPJ+LxSCyRSEc1IxMxM2ZYkl1dOHKrx+9vDCjBzqam5QnYV71dH2wMPPYaAoUXrRCV89c0zTx8/fpGBSze9Pn8stvNjtVuWXGpsqQ6JHWIQ/f6A5MuXHXVVdNgULhmzJjRzb5D11xzzboTTzyxBy97bqssSJSYlILJG+hd6ejoUNiS+7e//W0c1gXYpwYkbO1wbMnludOjRKJIhbJmzRrPX/7ylzHz5s2rOPfcc+uuu+669aNGjeoNT7z77rsrfvvb307+yU9+suqiiy5qpRcst8rGroH3j5JvzDm6I4lUIql9HCz0zrG9UCML0HMByPHxePJz9fWNpZ3t3abX45W8gZAMfcewOElVnZICAjUc+j/tw7C+u94wvu5wVGtqaVvkVD1PTh1Xvcr+7mzsS4Deku+fO9frSiYDjnS6wkynR6G4QlU9Jb5AoDBUWFhQGAoVlJWUuj0e1UWiBL6Dz0SQJXpweklS328H5Ztpun7I0LY04WBqya1941uU55MukiZgs2143dlTzZEqkCvYvA4jY+jptKaFw9F0V6QHpCrek0qkuxwOV7vqcTY7MkajLLvbqqpC4bFjx5JQiYPb2H0M5oszpMALdThesAtaWyO1jY1NBj5KyePxy4GAV/Z4vLJrmHifiM7OTtctt9wymv0AQBSamGqXqXv78z5xRH+m/n7llVfK169f74vH40pPT48b2ydANFZeeOGFrQzzy20+rEDi9+KLLxa98MILZRwTq7293Y2P13H22Wc3XHbZZfXWuFMWGE63adMmlaRqH2mlHgpQCfO9soThAmZnT7Q1ntSem1BT9iaege2FGiGAjquEnN7VFT6+rq7RH4/GTa8vIAeCBTLD+NxuNzPwCe8Tx3+yscfQ97szYrGk2dLRtaElEn7q6P2nvY/vztZxNvZa0OB//vnn1aampgLopWqwn1rZlKp9vkBRIOgvKi0pC5SUFPuCwYDqdtOx5IJBmu1vhG9jC4IB9HqQ+hCkvhbd9paJ/sosbGvd1tDf+fZFf9v0Lctf3mydRbD6J1cOyTCyict0wzBTaU2PRWLp7kg0Fo0kwloq0W1KRodLVZudplynKP6G5uY1YdtDtXvYlRdl2AEvjQ/y5VQqc9y6dfWeVDJperwBGBTMSBWAQcGBcx0S+wS4hkFIC19y9q1hOAs9R9vytHBbhr21tbW5oIjUVatW+QKBQIZjH40ZMyY1nMPceO7sPxWJRJzs+8AQHvYBojeNBCmfPFngPv2V29gtbGbIsYBeKBCoBcGQZ06h17uWZTaGP1B5Ts5kMme3t3fNbGxsUbS07vCBOAUDBU6Plx53j+R2D5/05fs4+K2JTFrQayaem6O1vautvqXjmWSR77UT7X5QNvYyvPbaay5G1MC2KZNldYwsS7U+n7uyoKCwpLyiIlRRXuHz+70iDI9OI5dL9O/ua8Nsjyj1V2ZhR9ftSfRns+WX9V3f37reMhKr/klVNixQ1w1Jy+hGLJHUerqjiZ6u7p5kMt4OM6vZ7Vc3BDyFG4qLfe3l5eVx6iqxs40dwnB5oXYLeHmm42X5ckdHdNKGDXWmqrglj9fb2ydAUZ30AkvuYeB92h2QXJB0cX6khbfx3AmbHO0R8OZb5IliptOa2RmO13UmtCdmjCl/D89lb0slvdcB35BL07SDMT2nqaV9TENdM7tLy34/+z+FoOvcFIbwZfs/2Z/adkG9tHz5cu+0adMSg6Cb8r850Q+qrb09urGh+bXiYNlzU6dWt3MjGzZGMu68804FtlbI4VDG4DUf73TK1VgsKy0tLaqqqggUFAQ9HEKGYXgU7LKZ7SKYFJBHlvpOiW2VEfnz28PObDuQ2Bmbre+2+cvWfN8pIeb7I1XQdbKo/FGeSmtGJBJPdnR0RuPRRGfG0FtdqlznkF3rCzzOeuhDdiexbYLtYE+9SAMGvBR0W56dyZinr1u3KRTujpket0f2F/hlny8gMzOLCwTKCYOC/Z9G/AXbsLFr2MyYg0htnZGe9p7wq0XlhXOrCwpsY26YAxWiV9f1YzTN+OKmusaKttY2ZhmV/H6G7wVy/Z9Uyb2Hxn/KZDISw3Y5KPX2sl/uCNhYxHBnXJMxWGHKHO7gK1/5ygG/+MUvVp544olhq2GK/TfpKd/RpD5bAY/F/Xv7QXV1dac2NLQsSKScTx972JR1LLNhY6SBniZ86wWxWHqsJMmT/X5fbXFxcWVVVVVReXmJF98/uJJorgZp2tyrsQOEiVNrnui7fmvY3vqRgnxC1B/y11vz25ySUOUgCgHazSK7MorMWDyR6ezojocj0e5UOt3qcLk2ggiv9LmCG9va1oahG20y1Q+2npJk5CAEqU2ndX84HDWZs5I5/p0OJ1tnJadIZZn1PO0tX5eNXQdDCply3fLk7UPg9W52zW7V5fO73WMiHZFSKtNcsY1hCkmSVBglgXQ649bSOh8ZhMaISNwrNmHYXrYPgdhlSEHSce2110585ZVXCnNFu4VVq1Z5Hn/88dKPP/44kCsacDQ0NKhLliwpPvvss4/66U9/Op5lsVhMvvrqq6d0d3cPVBBk79NwOhWnR/EEdSnpt785GyMJJE0PPvhg0d13PzCrvr7pHKdTvXTs2LEXHX30EZ/9/+x9BYAd1fX+m3lu6y5xFyBCIEGCBVIkeKAUK1L+0FJayq8UKwkUaUuxQguU4hacQoNEICQkBJIQ13X33bfPdf7fN29m+7LZ+G6yu8wHJzM7M2/03nPPd8+5586YceqkE0+cOmDEiMHO1NRkDpuIgThFSZ5ImBTSRHtTD6OdU7mwbsl/72aZKPytWlfU9a6kv6CrZ1OFSPxbfUd7fJ9832wsuK4SWLQn+Eb6qMGgjyUnOfSDBuUnjxs7cuDY0aMm5qSnzTSI4hW+sOtaR1rmeT/s2DF2VXFxcnziYg0q+EL7OjioOqutzW0IhcOg25KcLULp/RD4H7+4vj88aTeAY6+2bdtmZW+xsulHhR07dlifeOKJghdeeCGbvdvcxvmrOMYM5Ug+ph9DVboUyWIxGnSClONq92Rt2qTrmEhYQ+8EyqcZC2c4GjaEIkGwpxgME3W+E7aMiso7DDWbCWAWL16cOn/+/IKlS5dygsuDxn//+990NNh5JGbKpm4H2gnJZDJFmBGVWU65bfny5UnLli3LZpIf+aDugfxV9HpRNBp1tljEZ3vnnXe0VklDb4cwb94868svvzmivLz2HL3edv3AgQOvnDz56DNPOeWUyccdd8zAoUMHOZKTHaxLnNxVrkMJhInGeyJhoqjrnZeUuBLbvfzY0dU7oRDquvouO4v8nvk9ErfzWwFMbUjCG7XbTcKAwhz7uFHDB44aOnhyujP5zJgn9POo23/t0PFHnblxR8Ww5csrrFoHUPwF9mngIw6LRHRpra0u/sFNNCoEvSk+T4CAJ2SvrDYeIG7kvPfeexknnXTStJtuumlEbyIMvBeSmGi0+yN1OKEuyRKv0dzcbPj0009z7rvvvrHPPvtsHoikjr3c//73v3P7uVdKfTYu5XWj3oDqIdikaCwrFquwc5uGXg0rGr/kWCSKehKTSJzQ6HE7FxDm/JWP6zawzlDouf3FL34x6uOPP07lurK7Awx9Gzx4sN9qtYZLS0vpXVH2HDi8Xq+hvr7ehjrbYwRqypQpntNOO60ORqF79uzZ8txM7GRyu92cgoEGx8Ggo67xA8FQ4aB50aA3WKIRnXXIkCF9vv3V0D9BbxOIU+Yrr7w5FWbi5VlZ6T+fPHnCWWecccpEkqYRI4bYU1KcEsozpyFhkhR6mTqM8gQjPZEcJa5TOuqHskwUDfuHzu8vURLfOWWn78Bvhe8nr5NMYUnQgxix263CwIF5SePHDh88fOCgKUlm67kBr/s6o8N75eodZcdsrqpKx28PVk/2WfCl9Vngwxnx8bMjkajN73eDQaMh5zzUgkEuOLITiv//aD/vzkDlkDIyMsITJkxogcEQUIyvwwp6f5ih7/vvv3fAkDnmySefLCTRU3YfMOhha2pqMtTU1Jj++c9/5p9//vkTQJxSBwwYEOTcW3a7PZyVlRXCMcbVq1cnb9261YmypPy630KuF/FVrGDNZNKbbQ5LhmQRNQLV+2FBLXaEw1ExEgrhT/lzChzvpCSt6laQBD3//PM5IE1pCxcuTHnzzTcHX3755ccsWbKEYdM7gQRq9OjRvhkzZtShThtBsg76jqCrQiaTKcq55LrDY94V8SPGjx/f7nA4wiCAQf6dlpYW0ev1sS1bttjkAw4e8nWpX/RMAyvqLFI0amN2UnmvBg29AAzPeuWVV+yvv/768OrqurOMRvvVQ4YMvWTq1GknTp9+wvBRo4anJCU5xD2QpkTDvKt1WWHtRjR0P7p6z+o3SfwuHeskU+q2BDIVpXcxOcmqHzwgN3X86OHDCjLTTzBGwpd5m13XbthePHNjcfGA7bGYmWVC+c2PAnxRfRb4WE4sUkKhsDEcDuFvWBMoBoIcvaeXe2SJjmLwIwdTns+cObN13rx56379619XKpv3Cnpmeso78/e//70AxGnKq6++msc5rmC02MPh8EFfq7S01HzrrbeOuOSSS44COUuGsWIsKyuzFhQUhECgPMwyc/HFFzeazWbJaDRKMNKMakjfjwB8v/I7tphNRrOoz4i425w/NuXXl4BvQ2VmwdIWjUbY0MkdRvHwPVW6Fxwf9MADD4z86U9/euzy5ctTr7766uKjjz664ZhjjnErh+wEJo6YOHFiO+qvSM/uwYIdHDhnhKF0uyM/+wrW7UceeaSQk5h3JmNjx47FJTxG1ePETibohFhRUVG3dSqodQv/CKIggvJKjkjEyZBMDRoOJ4R7773XAPKU7PdHjtDrLbPT0vKuOvLISWedeOIJk6ZMmZifn5/DLHpMx6+G53UY2Z1IE6Xz32pd41IVDYcHid9Alc7frGO9CzIVQxmIgEBHs7LSLaNHDMkfNmjgRJNef27YF7rOv638p+uLK8dt2dJIW4K/6/fo0w+Jj5mED+vw+YJosOOhJkwaAf7Ejy0TKvnAH8Wn3DtoOGzfvt360ksv5XJ8AUPblF27BSfyhfHk5IDuzoZHd4BzXIE46c8+++yGxYsXL//rX/+6g3NFKbsPGKj8As6tt1gs0T/+8Y8l8+fP//6qq66qZ095UlJShAYSjSrOR5WcnBz2er16equUn/dX8PslfsOY0WjQo11Mdgf8HKjf7d9XQ7eB34YedyPqoRiNMkROjl3nUvYm0qxRk0gcCFgXqUNVMPPdhRdeWD1kyJD2yy+/vObJJ5/c/sEHH6xD/dmpftJjLOtevZ51K4x76pbY4Ozs7JDVao1QPxys7iE5euONNwovvfTSifR2J56P1+Gzq0kj0tPTZf1QUlLSXR6oBHCiUEHUSaLZYNDGHWo4PCChhzBML3XYsNETRNF8yeDBg3963HFTp0+ffuzIMWOGpqWmOkSOicHhDM2IKxrIXkgTj+tKNPQudPWNEr8pZU9kKgrDIZLksIrDBhWmjxw2aHSy03qyLhS6KmL0Xb61tmlCcXFxMsoYk1fw+H4JvpA+C3yYVIjD5/dxQDXz3gvRGD4uLAjQKBIsbfxTAkgQ5s6dO/SOO+444g9/+MO4t956K1PZtVswLfFTTz018He/+92oNWvW7DS2gV6pxL8PBPfdd1/pkiVLVpx66qkuGDJhGm1xo/DgMHLkSP8rr7yy8c0331w3YsQIP1MS2+122fBLTU0NwzCLwkCykFCBREVYdurr6/s7gVLBF4zXjPohoIWMSpZwKGj/dMcOzaDrvZAbNBovMTRIMdo02BInSztNNnlAIAn6/PPPUxLDyti58MgjjxQtXrx4JeqTHPLLbcpuGcxY99JLL2WjsbSgYdUx7Tf1wsF6jAgSGZ7P7/fvsweKz9EV2WKCiGHDhnnq6upsjz322GCOt1R20eOEn0REtf6zA4cdL5wQVD7g4CDXtfgqCa5Aa0LURSNmry76Y/F4a+gloDH79ttvmyAZaP+nmEzWS4cMGXLplCmTjz/66KOGFBTkOsxmeXJ+1nMuEzPoJcreSFO/BnUMdR87XpRNfR2dv5/6bRNF/uYqmVLKBZNPRMwmk1SYm2kfNXTA4IykpGkRj/cyT8x4eUVt7YSytjYSKY5B5/H9CnwRfRls4EzBcJifRmDSCD0eSVQ9Txo6QKIDg8C8devW5EsvvbSMYxTef//9vL2F5mVlZYVHjx7tLi8vt4OM5NLA4rk4dmnz5s1WkirOpbI/45b4eyogrtMowzUiJDIcW4Fzmbi/O8DwPBpHMIxkL5oaoscxDjTMSktLrfybHin2nnM8FP/+sYAKzWjUo7JIRkkw2PJ8Ts2g691gA6aXzZo4f4o3dVhjPToYfPXVV8mtra27lH+eNzMzk14lZcv/wHpaVFRkefDBB0f/4x//KMQxEusVj2XZUg7bCbur2yrp4nhIeoO5DfU3xjmgfD6fYV8y4vEcL7/8cvaiRYuSadwom2VQx7z66qsbb7vttq3ff/99+saNG+2qDuLzkTBBlyXxb+oi6I0A7sXUHUSwM2TDQy8Yg36fVt80HCoInPAWdSAT9eQYuz3pp0OGjLxoypRjpk6ceNSA/PwcK+sa6i47MKVE0sROG3U9Qbi/s/RZUC9R7zDjJ6Nudlfv6cmm7bN06dKk+++/f9CXX36ZxKQzyu5uAa9NW4XDELr73LsDdSffAXViQ0ODCXaeSngovIddyoBKpBQhmBI9kpWeZB0xMG9QVrJ9qscbuszv8v5sc2nVpMrKytRVq1YxfLlPl5VEqA/eV2GOxQR9LIyPH4s3zPKQAPmpduoo/dGDFYTGCSvnUUcd1T5kyBCZFNHDpBzSJXJycsJ33nln+Y033ljCbFirV692kETBYMq/+OKLJ8+cOXPa1VdfPZ4Ze6h4dmcgqeB9sLeahIbXVo9nxZ0zZ86Ihx56aFB3pg/m+WEwOe+6666RvEduI4FyOByR2tpaeQxCSkqKHLLT1tb2YyBQqlKUQWNXQK0JhYKWTZsWswc+USkeKqEh+WMSvuf9EtQNMxp4E4qzPJu8Cnw7ecnGjt/yQMA68sknn2SOHj3aa7PZEk+/V7DjITk5ObRkyZJMGiBWq1ViHYcoR/wPJDU0UDobJ0qyFyM7Yl5//fVs3Esaz8F7oeeIIXyom3xvewSNmw8++CAXdX30ypUrnSpBUkHv2a9//evq8ePHt0GPJan3we0kTOvXr+eYWhIcXWFhoY+erx7qYRZESRCjkUhPnFuDhp3AMU6oF8lpadnjIOeDOF0wadLRU446atyAnJwMi8mkZ50neZKJE/RBZ+OYolpWrDOJ0mOgDlBWewzUfSREP/zwg/1f//pX7nXXXTfu6aefLlDHQyaC+uSpp57Kv+eee4ZAT+W+//77hYsWLUrfF920L4CuEagDP/vss9Tbb7992JVXXnkEx6Equ3sUsIWMfAcMb77tttuG49nSFfImf2e8DwPubxcSBdlpm0K8FSKVYhk2MG9gqs061RCLXhLQGS61Zw48YlVxaxLee7fZeIcTfOi+DBrA+mg0gq8cr2ucG0Ve0bALqCDr6+utIETjUFnSA4GAftOmTXsNU2HyiVmzZjWPGjXKvX37dhvHUZWVlcG2sUUoq1atymBI4COPPDKAPdKdDZdEsKLefPPNo2fPnj3lb3/72wCmFVd26YYOHer99ttvMzr3Hh8sSJDojcJ9plAp02Bi7zYJIf+mB4p/0wCkQv3RAZWnsaEh6Z//fJ4TiY45xDIeMgVyzAEIf3c0ZHIfEd7rNMjJ+yvPPvvs8TCCBkciUei7GCwdbEUTxA5jPeyfAx33RHg8HhHkIZm9njCclK17BwnbiBEjArfeeusOnIOeI5GeHCaRIPlQDusAdQ2NExoJyibZKFm4cGHqK6+8kktDhAlfVqxYkUxjgiG3DLVlw70vnSrsQR88eLAX53d88803KV0ZQTznVVddVQH9l5ToNQd5bN+2bRsHP8t/DxgwwAeCJe6PZ30v+J9ORBtFI1UU9z4GVYOGAwXL2PPPP+8cNerI4Uaj+ez8/LxLQJqmHXXU2IKsrFQzjFyVOMleUR7fBXFShWB57fEyS53AdpnGPDtceqpNpo4hafjzn/888Nprrz0Sy5HQHTaOiabNoxzWARIK2j3QVzlHH32068EHH9x4/fXXVzNKRznkgEHd+95772XifGN/8YtfTASJyuV9QJ/2uEHCd/3uu+9mQY+PYTKvuro6CzutoMPF1tZWPTu62WHOji0SKfyEZaCrMtI5vC9q0MeJ1OABBQOSbNZjdTr/xWnW8Kyq9vYhsAU5JITH91n0aQWOjzUrEpHO3rhxe7LL7dIZTUYx2ZakdyYli1abVbBabYIZTbWhW/oHeifYi9pVZe8K9BBBoeYuXbo0g0oTCkQEmSm74IILmpRDZFBhcR/XGZKjbnvuuedyuf2mm26q4RIVTOCkvKx0X3zxRa7L5TKdc845Vb/+9a/Lx44d6yNp4W8TAQMq75133snHt6PCFnDO9TBe/NxH8nXRRRdNnD9//qq8vDzmad4F+/O8KmjYvf7661lfffVV+ksvvbSZROnJJ58sKC4utr3wwgtbQKwc//znPwuHDBniu/vuu8vZq678tD+Cz8ZvShcBl8KOkvL2l158qeb55/6R39TUlIdthxIsZwfq+WPDFYD0pe9Fo36/NRLqYeDqq6+u/fOf/xqrrW3KrKmvY7ic6LTb9Q67U7Ra7SQvOrNZr2Na8/1xRrEHdvr06cdMmzat+Ve/+lXloEGDAiAusmG1N1AvgHzZL7nkkomffvrpd83NzUYYAUegfm084YQT2pXDZHCCWmwfeMwxx7RQh1A/8Pf/+te/ckCaUu+6665SnCO9urra/Pvf/76CuucPf/jDME4xcPvttxefeuqpbcqpdgvqEBhD42HUBFCXi4cPH77LszAT35133jnixRdf3MgQX257+OGHB/z73/8evG7duqW8r7/+9a+FzzzzzFDc1ze5ubld6qJ9hFrf1Dqnq66tC27cUvxdi6vhP5dfdFE5t2nQ0I0QULbNFktKjtVqnpCennpkbm5eYU5OltNqNbEisEzSZc1OEIFtMX+TINTJXKpIXN8JNL5JeBj22h3tJokE6qA9JycnxIQvEyZMaH322We3dGVLHAyod5YtW5b0xBNPDNq0aVPy0KFD3TNnzmw4/fTTOcVLcHfX4/2xAxm2QgDHxKijDvbeSMwef/zxAujBIZmZmYHjjjuuiXPSjRkzxscx4cph3Qp+N5AcuQzwXXz55ZfJIKxJp512Wmt+fn6QiYLWrFnjgF2XBoRfeeWVgViG/v73v29S7TUg8bm5vovwGihfXCf0wVBEam5td/kj4XKTaPhBtNh/KEizNuE+QhD1uD6D3VaMvgB8mLNBoGbFCVSbzqjXi8nOVL3D4RBtDodgNVsFM/SFoZ8miyWZYEjd1KlTd0orzArB8TwkTCoRUoF3JleeiooKy3/+85+sWbNm1cP42YlAsef2u+++Y4idadiwYT5UAnk7jRt6rc4999wGdRuBawgLFixIf+ONNwZUVVU5YOjUwNirPPnkk10Ml1MOk/Gb3/xmGO7NjIraBPIy8Je//GUplJdaIXUw4MZ9+OGHqxk6qGzqAK+zdu1aOwwwj7JJBp+HniyOder8vCrYqw0lkf5///d/pfx73rx5OWVlZXbc83oaXVBe+QUFBYHbbrut6sdGoLZtL3WtXb9+0Ufvz1uB9+LFtr4C3j/LV3/+XjJ++tOfmh555JGJqakZZ5dV1OTW1daj8TaLToddb7M5QZ7sos1mAdHafwJFA+j8888/cunSpdmou3VnnnlmPUmU0+mMJNbz3YHJaVBvxn322WffoS7qrrvuuvEgLh4sq2hY8RheAwQq+emnnx6ampoa+t3vflfEes/ODNbFb775JhN6qFKtezfccEMNjQcQqKGon3YQqJJjjz22y/TpiaDuu/feewdt3rw5acaMGY0MAVQJoXKIfL8gSMNA2HaAQMl6ZsmSJSnYNhJGw9cgTGGOpXrggQdGrVy58pvOOmw/0bm+6aqrG/wbNm1f0eJr+uSKCy+s4jYNGroDnMvJ7/enAKMcjvRphYX5Q0GcUmw2s4FcCYckEidWbmqKzqIicb1LlJSUmDmekHVs1KhR/v3t3OwMJraCbhgP+6H022+/TUOb7P/3v/+9RdUj3QV2Gj300EMDYT+lwgYpg65o5TQMyu69gnqGc+QdeeSRnqOOOsp7MM/NseTQucdef/31JZCa7vBo7Q0cX8XpYjitC3Sk/Ny0o/hc1MFcf+qpp/LwjINhq9VPmjTJRVLLKSw6Z2FVoD4/l7tIIpHCNURvIBhtbm5rlvTGYp1g+N5oFzcVJie7UCx7hDD2FPZaQXoz8EFOD4el8zds3pHejm9hMhpFpy1J70hyiFZbsmCzWgWTWdDRC9UfAaPD+fXXX6fecccdFcomuWKjQtpef/31nC+++CIbJMhKo6YzWEFgPARhbGy9+OKLdyJQJF4Mr3vllVcGs+BTuB3kRE5JabFYdjEo8C0En8/HOFkqaik/P98Lg2Tjeeed10yFreIf//hH3mOPPTYMJM2E442ovGEoxw7FZTabo8uWLVvRlQcKJMgJIy8FJKhSPScNMyhwGxRvzsKFC7MYokiS2BkMKwLh5BgNGoUSiSCIZxN7oZmR65NPPslAI+CfPXv2Tu+iH4Lfki9INuhQXITNW3a0btle+knI1/TVFVdcsZPXQEPvAMo0tdgxPl/wwqqq2rxaECiz2QLSZNc7HHEP1IESKIKTTEOPjAZZkSfJNRqNUY4LlHfuBaz7bHRRP5cxg9199903+KWXXhrK8F7sVhtNAXVQHVNELzLDaKOsq6yX0EeolmKM1zz33HMroX92kLiA5AyGsWMEkSpjY89z7Q0ffPBB+scff5yN3wexXghdY6ROUnarusrIOaawXX5G3hv1wqpVq5ZADwQ5BuDJJ58csmDBglUHaRR2qm+SUFlZ59uweevSgBT4ZPbZZ9fxIA0aDhLCvHnz0DQn55vN+mOysnKPHDAgPy8pyWlh5kfsl8s5yrjqceqKPKlIXN8taEM899xzOc8+++zg448/vum2224rZ91Rdh8Q3nvvvXQY7oNuueUWmdTwGrsx2PcK2kKqblI2dWwj8fvjH/84bP369SnXXXdd6UUXXdRI/ZJoq+wJ7GS+4YYbRh933HEtP/vZzxpSU1N3sYl473vrjOX9vPPOOxkgjFN++tOflt10000VIGXe7iSMnd8D7+vxxx/PX7NmTcoll1xSc/rpp7fRk8bOLNpS7KgePXq0D/egW7RoUcrYsWO9isdtX+5JPYbLPQmz/wptXl/Q7fHV4ubW222O5ZlJ5hp8A2Z85TG9HnuNK+/NgPGfj/Z3dEury4GPj1ovCiaLRTAYTaIJzMlgNAoGg9AvQ/joffrTn/405Pe//315Ys8JE0XA2Bi+ZMmSbBoETqcznJ6eHmKvb0pKSofQHTt48GDPKaec0tpZ6dFgAMFgNhYDKlZU/Q0JFwdbJ55HFZ6fYTMgPr7c3FwfCJT/5JNPbubs/olKCX/7m5qaRGZ5ISHDcT6eVz0P9vsuuOCCerVXRAUNr4cffnjwb3/720oYaR372JuMcjAMRDJrT8+LbUHen7qd15wwYUIbnr+N5+b1qLh6ymXei7CTIuN8rPWNTd6GhsbNSQ5L6ZtvvtnjvV8a9h9z5sxheu48tDuj2ts9SRDZGDIaoecMJtFg0IOUGKHrxAOauoH1lPoAhoE8/gCNrZyNDoRmrwJ9EWPdgiFRg3rF8QNRjjHC/YqJx5DQoGF2UYeoDTrHOBUWFnpHjBjRzpAYblPqZSv10NatW22ZmZkhGGjt+2JU8N7nz5+fXllZaT322GNdWFrQNuCn/3sW3gvJE9ZJ2ORtJHPQEYGrrrqqmgYbE93wmXhd5dQHg8Q6J7S1t4XqahtLon7dtnfffd3HAzRoOFDAQNaj/qQ5nWlHZWRkzkA9njBo0IAch8NqJF/iIRBqBM7XRuJEu49LVVRtweU+aw6266xLqF8C6xrqrYd1lp2a3JfY7qvgmEJsZ6essmVnjBkzxs8IFxISGuz70h6TIHC8Dj0qrMvKZtkWYj0mOYDI2xsbG+VkNQybW7t2bdK3336bBSKR6vF4dAzhZ6dNV/etgvqFNgfsjeTPP/88m3pk0qRJ7Z1JnnJ+O8+XeE8quF/VZxwGwc5u3Aezg9qoC+kFpw4+WPBbcLoWEj68U/keqXtxTRvvv6qqyjJy5EgPI36YvAK21MhXXnllAOyh4MSJEz0QL/RvZMeOHVaOQ6WtuZf7SixD6vpOwm+Pb4YyIEg2s8lot1iSgoFQdigcymoPxKT2iMn96ENzQnPnzt3lvfU28IH6LFAQJuA7XFZSUjWwvLJKEvWi6LQniQ67U+9wJAlonAWb2aAz98B0iIcbrHS/+c1vRn/yySc/0OjgNioSxg+ff/75R8+cObMWlTqMihicNWtWU1e9OKzYrBBdGSaqUmJFVzbtApA4kaFzVFAgJTspHlYS9kZToSqbOsAsfk8//XT+9u3bHbfccks5Y26VXXQfy0kfOiuxLVu2WHHsaFT6Neo+Kgdm87v++uuPYugRnjFSUFAQPPPMM5u5Lh+0B/De+Px8VpQl+W9lV38GG1RZ8B6jwWBY3LBpa92mLdvfy063r8C7O6geRA09A5RRppWdEAxHL66qqBlUVVUjGQxGEeVXtFsdHAcl2GxWwWIz6IwmKPYD1Ow0cOiBppHBTg5l815B8kOyQV3Azh0aLqWlpRbcs3wn7NwAQQlzfjb2dJaXl5tbWlrogY7C4AtgH7NimjhonGnFGWdPvcbxStRTCXH3ewTHJ9x4441j2UEC0lnE3/I+qKuUQ3YLGoMct8VnYFgNDQfei7L7QEGdwvpG/Rtjr2t5VZV77YbNi31tjZ+CsDXzIA0aDgQwuE2oq4VWa9LUrKyco2AI5zidFosocrq4GIxU+TCVJKmi/q0icX2/wfrOdpv1letMzMBxRIlh+GyrYYRbOM4GRMvN+ry7DhEey9Dd7Ozs4Mknn9zKELndHUuQKHEaBq6fc845LTyWRGfx4sXJL7/8cv6FF15YB5uomdvo4fr0008z8Xc97ZMXXnihkAQK1xRnzJhR98tf/rKCOorP0xn8PfXCm2++mYPnSIW+sjKj5x//+Mfizvpp5cqVjv/7v/8b/cgjj2wBwfLy3XA7bQ1GCC1btiyZz8YkPCQ3jz32WOHHH3+cB3vKnJWV5QOR2Q6bxkW9Kp9wD+A5+d65Thsm0XZi0q5HH310AK/PbMqqHQgdLOJ66SBLBbAP6y655JLGX/3qVyPxjZx4n2aOCbvvvvu2T5kyxcPz41mGwkYSYXNWDBgwYH9sBPW7cZkoMbYJOCdOL8leUa8vFGj3BKp1JsMPeOrv/f7WGnbu43nUc/Q6HDzFPYxAIXNgMdbvD6W3trSgIAmCqDcIJqNJMJsNgmg0cHCj7IE6UIOit+LLL79MQQXIZZw/e2nUHh2OW4LiSIMB4+TgSBCMjLPOOqueg6npZUkU9sqov+sMVkIaH51/kyhlZWXmd955JxuV1Eylw4lw1X0cc9CVEqKyw32nMbb2oosuqpk+fbqL95/4u0QFoAIKMgVkMff000/veF5WOk5+uWTJkvSioiIn3fGrV69OOeOMMxq6et7Owh4unofS1b32U3QoMC5DoaBUV9/QWFNXt06vi1Xje/ZaZfVjBsgA62RmLKob6fX6UukpYsNjNhoFs8ksmAwGQW8yCQa5LKP+dl2t9woaHykpKVEaQGjc/fsqDPFQjRzWJZIP1kF1P9fz8/ND1DnMgllYWBjidnq+eD3WRZIo/k09wjpJPcB1nku+uT2AjTxT/j711FOFS5cuzYQOqDvppJPaGJYzdOjQjvvYkwzFceoz8JrsXJFPfnBQ65ssVG0gjoHa6rrtHnfbDug0rcNCw4GAE+I6QiHdyJSU1DMHDhwyMS8vN9tqNTGAVw4VRTWkFqCwcVPX2biqDWzi+j6DHaAkE6pnhfVdtSPYWfHQQw8NQd1h/ZeJCAkR2mYb6uYAkI8BNOq78tqoYJvOMZXMdgdy44Ru8VAvKLt3ATt8eG56VEA6mqhPaBts2bLFRhuJZOHss89u5n2sW7fOAQKVg3uPXXfddXWnnXZa89FHH91CLxptJdybAbrAR13U2Q6hJ+eBBx4YAvIj6xfopgCngpk2bVor9ZlymIxVq1Y533333XxOh3DEEUd4+K74zvA8jr/85S+D0c4WcugA7LcW2iLHH3+8i0ks8vLyPCR0sHcy8MxuEgj13XYFPhPva8GCBamw9+zUX/R6qb+pqqoyz58/P1Mhe7Jni9tJtKjzcP/MciiQTOK4rOOOO6558uTJrSDmyRMnTnTRruPwB+ipTNiVmXi/jdTj8sn3DZ3LmPq33H5xCcgJSMwmA16TPiUcjmSFBSldtNjCEavZ/ec5sjeKv+116NNWI8NaUFFGRyUxt6mxSR4AZ9Dr2RtC96hgpBiNqNxM06n8qJ+AbmSSECgbvgOJqYhJTth7OmXKlDYoqDaGyqACsUe2EkZLdxgDO+GHH35wcN4V9iSjcrrVyqmC6S9p1NBLxaQWVGg4PvOZZ54ZMnr06PZrr712nwdMskf8hRdeGAKlwzCEGN3JTHtM5QMFyOdtheIM4lqmn//853IYjvJTDTuDjZ5MnviH2+2LVVXXVbW4XGuv/NmlTb1VUf3YQQIFpKCuD/d6/Znt7W49h/qJol40Gk0yeTLpjYJo1Ov0Bm6Xf/ajAGP2mSL9ueeey4dhMgCkyXf99ddXkrTtyfg4ROggT5RoNKarq2/0ff3Nstq/P/OPdldzM2+Q7TCFBoV6rAYNXeLee+8Vb7nllrSsrNzJ2dk5pxcWDhiVnp6apNql4CyCIOqYR5plSxV5ZyfZb9Bgh4Fv9/l8enZuKJs7wHr4xhtvFHCIABMssGOEoWwgVUM5z+L06dMbYYhnjxkzpp2eZxKszqB3Br9xwkZwbd++PZlztjE8GDadcsTOYB2nrfHdd9+lckgAQ/G5jWGAsIkE2kDnn39+I0kMveC0SWA/GEBYWthhy84ihiCGQiEJ184AQRRxf97EoQIECFEG7JcC7DfCDjHRUwMC4mD20s66hh1KIGs22GNRJl7gveM57HffffcIXEe8+OKLq15++eXBp5xyCkmT3GFE4sd7h7hWrlyZzGzJIDNtXb1nFfTYv/jii7nQfUMWLVqURQKLe5HD7nhO2IARfCvOAWoEmWOHVcd98t0zyoiEmKHXGzZscOK9c6oX2lu2E088sZkhlSQ3Q4cO9YKM5jD5F9+XfIL9g1reEpeJ5ZBLyWjQCxaTyY52Lj0SDmcI0ZjUHg66/vbgg8HeGNLX1wlUBMb0ML0ogs03GYLhkIB1kiaQJxPj72FMGPBhRHlgdX8ClQPTAn/99dc5CxYsyEKFS1mxYkXKt99+m0xFwh4MVIgUZlA599xzmxMrd3eBvbvsHYJSbB03bpyvszLE9e1UBFu3brWvWrUqCcZNLu45HZXRc8cdd5SMGDFinw0cKhflebOZLILnZWY9LiGp2J4BZetkDwnnrOqJ5+0H6DDkIDFJ0gktLa2hmtq6ovYW16bJk49y8SANvQ8ktjCc7FBvg3yBUF57u8cQDoeh10yCwWgQTfQ+QddhXUeV1x+LP3ts2dvKVMIct8gOFMbmf/nll6lPP/30oPnz5+dznNVvf/vbYo5tpLdL+enhhFzfBCVZRSgUkUrLyv1vvPaqbd2q78eg/RqKzYMVGQjJh3DCb4YkWSFsuahY1S/aG55Jw2ECyroB7W5+Skru9NzcvJNyc3MHWa02ayzGkGyd7HVC3d8beTpgkKjQ0wFEu/JEcDtsj1TFExLiGEamCse23AEDBngnTJjgAgFLAbGKTJkyxU0Co/xUBr00DzzwwOCzzz67nuFiXq9XQrufyay+7CxVDtsJrOewh8LMpsuEM4MGDfI3Nzcb2cnK6BgQJivH+VBfMHwYOsTK4zjmidt4LIiEnlnm2DFNEsEQYGYVVO0Ids6zg5qd1cnJySEcG7zsssuqoX+gk8UYtoV5PZ6LwvPSk4b3ZQaZCXGqB5DIYSBFzNzXhvfQDrKWDh0uqfdL4TVI9ECqAvT4kOzBhmvl+5RvpBNImLZs2eLA87mpE7///vt0XNeAd+0nMVLPSQH5FdnZxAyE6nMrY8IsTqczgu/Fd+gA0ePkwGZ65vBcER6H7yLi3lOnTp0qe9sO0L5KLH+J5VDdTpH0elGymAxmvSik+HyBDFHSGfU6s+uBB+b40Q52WQYOFxIfos8BhZpep5n4uOdu3FKc1tTUIJn0RtFmc+gdjmTRYbcLZotNsFpNOiuaoi4iw/o0GFP82GOPDeQEkFQIdLWyooHIxKBYA8ceeyznW6lmyJvyk0MKKh1WYob6QSk5oAwsTIt+wgknuNir0tlFvjdw3Nejjz46kJUcFdxIhYDnZSwtyZxv2rRpLUx/rHmfdgsqnw5h/dm6tdi1buPGhS2NngU336yNx+jNQOOdBflJa2v7SSWlVQ402BLTlzucDlHOxCdn5bNA1zEBhPKjfgTO18beaXq88adAHbB582Yn9AIn3tXD4Gn7xS9+Uc4OlF6kA1jXeC9cSh6PN7Z2/cbqx594fMtH77/L2H/Ou5YKsUCYaZHPxrnNOOcVOzRaIEzfzm1MOMEpHPi3KtxOQ5a91Ax15HU09EOg/MMY9g3OzEw/JTMz+wiU8QxB0LMZRRsokydBJk8gUjhctXDVRrZbrB+OK2L9Q1vbDiN/FwJFAnTnnXcOWblyZRptEbT5NhxvYscGlma21TT0Z8yYUQNitS1xnBRBe4Fz0jFC5aijjnLRK8LpRhYuXLjHbJjsVOEcl2+99VYhyISc+AV1i50uFhAK69ixY9voSeE23hOIlHH48OHt3CafQAF1Cr1e559/ftU999xT2tl2ok3D8UZqZ/Hdd989GOQwC8/hBxnc6di6ujorzwcCFeSQCthoJtgp3qqqKjtIkjxBeHp6enDy5Mm7tLv09IHY2PmbTz/9dGVXIYy8D0b1fPPNN8m4FtPJJ0E/ZtH+w7tjRI78feht473h7zCO47hUjk+Xw6LxHhgdZCYp5H4SSYb7gWQm4Z21wo6Ux3bxvYEEpj755JMbOD3N7gjdfoLnUM+jrst6kh1OtE/8gXC03edvEAziWoOoW+5JSiofLAjUeb0C3VKpDifwYY/Ai76sorJ+cFFJkY4dMHYYFVaHkxlDOJu9YLPZ5VTm/dGooMJiz+znn3+eiopvHz9+vGfTpk0OGBLV9BDtL0np7aBiYQw1FHkKiJQNRpMXRNJ27bXX1lGhd1aIGnaCTJwgVPSS3x/Urdu0qXrDhnUfBL3elbfccos2HqMXA3ouGXJKe7v3J6WllalNLS0gUDbRCfJksztEu5UEyqaz2eLjPvsbaDDAAJAzYC1dujSNYSYwuAxM/oDG3nXZZZfVTZo0Sc4EpvzkcEM1CFSRQH4jGzdv27pp24YPb7ruug2KfiZpInkyQZyQXEgBpBCSBbFDuI/H8JwkTjQSW5UljRwKCZZKrLidS5VcqQRLQx/E/PnzzWlpOUOtVtvpBQX542w2azKaQtrCktEYJ04kUChOiR4notsMALa9zz77bC69TJdeemkjhwsou3bCo48+WvD6668PoDEOfRRhogVm1oNxnwoSmEpSceqppzbcddddZSBWO5VJEqgrrrhi3Lp161KZQIEk4MYbbyy96qqr6pVDugRD2R555JGBDOElWVM2HxDYKYvnq/x//+//yXPRKZu7BMPyHnzwwaEkSLTFlM27AO8qwuyiV155ZfVrr72WxzFGeFYj7Nfd/oYfk4Tr6aef3tyZQPHDM2MfO9BB4LJ5bZAyjuuWkzMoh3WA+pHDOtauXZu8efNmlJ3IfpcLvhdOkA7y7O5GO0s9D5eJIutLPKYQjkRjbl+wNRqLbjSb9V+n2O078Iz7lFSop9FtletwAW84A4XnCrc7ePT6TZv0oWBQsFmsnBcFldcuOp1OGBR2FC697IXqj2Ap+9vf/lbAMDYmlQCZ4jijzSRQyiH9CswU9ve//z3/22+/TT3hhBOa6QqHItnaeSCnhp2gKiVVdA0NLeH1Gzdu2LBlwwe3/frX27CJx2jopUBjSw12vM8XOre8vCobZEIymSzsIJInD7fabKLd5oCeM+hMB5GJry+AOoDGltfrZfiiPHB6dwbdYURinZMNsbq6huC6jZvXlFSUfPyr668vxqa91Tl2davkiZIOYZgfCRa9V0kQeq/UY9g7Sy8VCRQ9WCq54nZOkq1uJ7nicSRWKsnqbe9PA/Dll19aMjIyRppMztMzMtLHgEQ5QqGoJIoGiCSSQJE4kUDhcFWIbtUAzMjLyWfT09NDIBe1XdU3ZpS7//77B3EdhnYbx9xQ6BGm54mdveXl5RaOReK4oc6eDJUYfPHFF2kkA5MnT3YfffTRnj0Z7NQFnMcONsCQqVOntpxxxhnyXI4kcNgnkASRVPDcEKbR3mOd48uELRFkAoe9eVpIXBhWzE7dRFKC9yB3YTE0jufjGCOSICbQYUcQQwUrKyvlyWzlH+wGDFtkFsLO75rfAiQ1C3bQUOxvGzFihGfgwIF+vtfEY/nO+X6ysrLkpD18JwwLxHK/Y/D4HByjxeEjXO9m8D2r75pLPgNF3haJSjqPJ9geiEQ2Gm36JWG7fVu+IBz2KSC6/S0caqBCcHLXWdGo9JONW3akNDU0SAaDSW+Np/flTP0wMGyCxWLVWdDMKJ7XXg8WeiqQfS2oVFxVVVVmkKYgQ+bGjx/vO5hCTmVAt20v6s3dCYzpZTw245apEJhGtLsrNd8BwJBIZUufhqqQZGFDUlRc7l67bsNXxTvKPr/rrt/ssYdPw+EHvhlTmU9Co31BVVXtQJAoOVWdlR1F8tQNTui5eMiy2Sz0GV3Xj9G5zunwzTyr1679qrat+dNbrr22kQcdBKjwaKip3isS7GyI6r3iWCpuo3A/PV0kUSROXCYSLPZw82+GDqoki9tUckVPQa9sC/oz5s1bbh0zJnucw2GakZqaOVwvCM5wVKBdIBmNoAKiTjQYOkL3CP7bvQ2hAnZW/PGPfxzCcLFrrrmmasKECbJhTxJBokJixBDbt99+u+CKK66ouPzyyxtIGJSf9wg4pmnJkiVJ//znPwc2NzebH3/88U0kKrxXjjtas2ZN0syZM5txrx4SM9pIHHvVOeFVd4D1m+enh+6dd97J5Hv66U9/Wkei2N22CUMWX3zxxZzVq1cnP//881tItJRdMjjOie+G00ngm6Rw6ASIZWsvH97QmUAlLnWhUFTwB8PtIZAovcHwdUaybQve62ElUX2+iWVmjnvvvRd6RTc0GhPSmlta2VMr6EW9oDfoBRH/GTi4Wo5p6d3JJGiwkzixh+LVV19lenATe0I4qFA5pAMkTCQ3asUE2ZIyMzPDXDKzXVtbG+Ned6pU+wPG1jLlJ8+lXicYDAq4x44J4LoLfG6G4uwPYeSzMcMMFDifO0Kyx16V7iR8zPzHCefYQDAjD1srfh/u43ofAt9Jouh8gaBUUlreWFJW8p3b1VCMRkgL7+nlmDNnDuuhAw31IH8wlNHu9uoj0agOWk7khLp6vVEwGpl5lGOgYFH1qSLaL7FTvQuHo7qGhsb2kvLy9XWh4PYln3zSHUYcdTxJDkkQvUq1EHqTv4d8DVmqLCmrIdUQEiPOjpgByYHQYzBSkeGQUco6l5QRECa54LHqeC02qBQq7A69oqH7wLC9UaOGjk1NdZ6RkpIySpJERzQsRUVQJYMRFo7+f+QJh7Pp5LfoXks9AWzzaBcsWLAgB+TESc8LbQQmrlq0aFE6iFPuxx9/nM9xPRdddFEdpwXornYSbbCc3pztL9tjjushOXj//fczX3rppUK01Q6QlUpO/vrmm29mf/PNNykc0oB2LTMvL89POwqEg1k68/G3j9nllFN3G5hp+IknnigAUSNxS2YadnrEmLWuu+0F2jt4PivDmC+88MLGxPPzHX322Wdp7777bhbsF/kd0DZipkEQ2gO2CQ8B1LKrluOdyrJeL6JdE8wxKZYaiUTtgVDAf+stt7j+9re/dTsZ3lf0iz5KEChOtjVQbzDltbW5jP6AH2+ec0IJcSJFTQOtYzAwpTkVgfLDXgYqp/feey+ThvtTTz01BArCxgx3ahwuiQYqpoPk4R//+Ec+SJTITHbyjxOAimx44YUXcpk+80AqLisglGHmv/71r4EgKPLklyBkembVY6IKEhfl0G7Bd9995+S8CVS4XZHFvYGEk/fGHrADTLHZJZYuXcqJ+AqYSaigoCBAgoptSSSSfAf7SvZ6ATqMOIqEfxsaWoJFZaVbGqrrVt199x/kkAcNvRtKJj4jPmB+KBgtdLd7TcFgQJ66wSAaRYOcfZSZ+IyHjEAxlIT1oLsNhIMFQ1e4PIz3peqxjh5UGDGx2rqGhoqq6rWDUpPLYcypx/QUeH7qaupE9tRysHoZZD1kOYTkirIM8g1kO0Qd0M7QwBQISROzAw5ThIRqtCJjlSXJFo/heC2O4aK3i+RKtS96+jn7Hd5+e6Np2LCMMWlpKTOczqTRsZhgCwdjMVFAXTeyc1iHVRAoCA5Xm6IebZBYl5h8gGF4a9euTQVxymCyCEg6CFWK1+s1wlZwMZHLiSee2H4wHbidgTZe5AS9y5cv5/hHErbUDz74IOeTTz7J48OTPDGBFDPGgVTl7tixw8FMfkxEwaRV7JxlpAqOlTgv07Bhw7o9EQEz2nFi2rKyMtull15aO3jwYO/MmTNbe8ILx2/BMMBNmzY5jz76aBcIdsc1qJOZmZTp4pl+nMM6QCzbjzzyyIOKSjpE4A0m3uRON8znNsLQx8bkUCRm0xst7r88/EAr2sbD0gHcLwjUnDlzyECtelEYIMVEZ3Nriy4WpRcKJMoAZQMShRcPImUgrYJxQY0T/21vwldffZX85JNPDgPhi6Hy+ZjPf+rUqS7VPUuScP/99w8bMGCAj7GvJpMpesopp7QmVgqSLCaUePjhh0dBqVR3nstgX8DeCmZ2+fDDDwfEACiiJhA353//+99MKlASKuXQfQZd6iz8lESwZwnPNGT16tVMud58IPdLpQnCmNfQ0GDihHTK5oMGs/5xMjwoY+f48ePlzIF47wPwDDHGAvcBZUTQeEkUNka6svLKlqKi0u8CvtbNCxcu7DbSqaFnAQKFYidkRqOxIW6f1+b1eRm7Q9IkGNCuGMS4t10Py4ohfD1RRKlj6OVniAg7ajizPkOH7buZeJY9xjSA9uS55jl5DNc764gDATP2MUsp9Qn1J+sqdQ3vOdFz38NQ65z8XtrbveGysorKuqbmtddefUUjCfFhBu+LbafqvaqD7ICsgZBgUUisuOS2KghD/0iOEgkWvVP0XJFgkVCNgZBcjVPWuZ3jttIgDCdkHAhtD37oDr2kIQ5JkgyCEBiRlpYG8uQYg3JrDwQikly3TQbYNKjyaEoN8bmm1aJ8SAo0Ow7HjRvnycvL8zLzHIiIZ9SoUe2cfHXWrFm1119/ffWxxx7r6RxS1h1gx2VxcbEVYqfnJRAI6DlX1NVXX1115ZVXNrCuk6zQPiJxuOCCC5qYVIbkgqFraLM9nFyb5CkekdS9AGGUOA8V52469dRT20Dc2nFPPRIyRx3pcrnkaR0YMphok9FhwM5ebHODyLbBrnIxrLE79OohRGJ5Vte5lGDK62DTm6WYlBSJSQZUjbY/P3i/63CkOO8XBEoJ4/PgxeYbjcZcV2u7wR+UyxO9T/LcUIKoh9ahu9skBwtzssneBhoaUBIxzk79s5/9rJ4eJGUApLyfLtsvv/wyY/r06S2oqP7TTz+9GYpsJ/clDRsSrY8//jgPlaeRFUfZtc+gcuH4Inp0oCzbf/KTn7R8++23SSBV6YWFhX7GPiuH7hH0DFHJMdzwlVdeyaHLnYZWYs8U7/eDDz7IgiJw0O2/t6w3XYEE6tVXX2UDrTvzzDO7LRU3DK3YypUrk5je87zzzmugYnrttdfyU1NTQ4yj7u5Qxh6CaqB0GCqc+6m4pKyoqrZ8pbe9vXbJkiV94Tk0AAzjw4KG6FC/35/kdrsFAVsYvofyKRpN8bnv2FkE1YeGVv5Zt2L+/PmpixYtYo+zeP/9949asWJFOgyTxsSkNSREDGmhTuPkmu+++24mGvrI7iaF3Lp1q3X16tUOGgMHogM649lnn2W4Th4NDBhTPhpR9OxzXERubm7oQDzdBwBeg7oONrGka2pqCZSUl29p8bSsP/6YYzgOqTeD987vwG9K7xXHRlVCNkMYHkhS9a2yXAlh2CDHdPF4eqAcEIb7MaMgvVMkWQwFVMnVeEW4PgTCsVskZfwtRbVNDrlRdDiBciJWVDQMSkqynwbj+4hQKJIUCIQlvcDQXNRxUCfZ+2TQCQqBIg4JeSJoi7Au0QZg5y1tFU5IC1ukhckeGE7fE+0ir8tz4xokBa0gKC1o65vOPffcJt6LWp+5ZDKpxHkpVfuJdg1D/nuCPBF8btpbJGjspOlpwoLnk5hSngkrQNo69Amvm56eLnd0852p2/og9kiiRL1gikWjSaFwSB8N61oeeuhP7eQC8cMODfrkW+0K0CRM6brebDY25uXlyIU5HIlIoUBACoQCEkNdQpGQxN73MFR8pKOp7z044ogjvHfffXc5lFIrJ2VDY29jr4uyWwej3fOnP/1p+7HHHuu+4YYbaidOnLgLkeFzn3zyyW1DhgxxV1dXc3DxfoMVc+DAgQHcjwtEjbOFS0lJSXLIGns9lMP2ChpETz75ZP68efOy3n777Xy61uvq6nYahcb7vfzyy2tgcHGStwMqj1CacrpTTlpHQ+VAQLc3QxOY2UvZxEw88oR5zHADxRhg7xbvF8eZSAqVw3oz+DISRef3h6Ta2obWuvraLYZYrOZw9NpoOCiwHjajTjbabLaw2WxhJ4QUgUIDWZHC4QjJixwjH4X5e4DVYbdguX/66acH/+UvfxnFwcknnHBCI3uhE9MRkzSBEFlwzIAXXnghB/U+69///veg77//Pqmr+slzfvbZZ+k4ZgA7f5TNBwXoPsu3336b+eqrrw7asWOHlfcEPZRNLzrrunJYT0Kuc/hW8gNzwkyP1+11t7XUDczM7DYv+WECn4nfm+0PiVUNZB3kM8jLkMchf4X8GfIw5O+Q9yDfQThGi79nqB87vUigjoP8BHIJ5GrINZBrFbkScg5kKoReLnq86PmiJ6tfdAAnAu1jhtNpm+p0WsehzCRRX4MnoU02CBzQjSdm/6+ABz/k5Kkz2BYyiQSF68rmHgUfmuN4OGUJxzWxs0V9ET82kCSBULYzkZayqT+CH1cV6m11XWfU6wWr2Zxi0OuPDOkiR3u93iy0L/K+Q4X+RKBoCG7COy3KyEj1o0HnJAkgUeEYGGoMyigWDAR1oWAQBAokCuofdkavA13f7Dkh+fjPf/6TyWQQyi72njCtp4ckhuFlieQqETzHmDFj2jnfgrJpv8FUlThPtLW1VT4H/4aSjO0PgaK7/YMPPsiDAWM/44wz6iENiYaWivHjx3th4Ch/7T/Y65SdnR3k89JQUjbvF9Bwmd56661sSCZjmbmNjQKUVIjnZNY/EiiHwxHGuol/yz/s3ZCNOFVovLa0tAQqq2uLG1sat+J9MduWhj4ExSBvMhjECtTPgN1q00XxXcGdJJRTWZisIBKJygSqu8EyNHz4cA9DVUaOHOl76KGHiu65554diZ5u1uXS0lLr/Pnzc5klil7rk08+uYHHK4fsBHqqa2pqzFu2bEnmwG9l80EBhkUbO1Vyc3N9qkdr4cKFmevWrUvmGE/5oJ7DTnWO8HoD0da29iZvKFI3e/bs/h4yy7aYY0wYFsiIgBIIvVUfQZ6HkGA9CnkE8jfIvyEkXxsgPJ4vTSVY9FJNh5wLIZm6DnI95BeKXAo5DTIBMgDCxBj8LTsPD6kxdbCIxWJ2m805yW63HRUMxlI9noBcgERUdo5BYKc7KJQA84CJI/hsfer5DjdYF6lr6B1XNvVp0O5hhr8TTzzxoDpk+D6oEw/UdjoEUMs6hbpbJVI6k1Ev2iyWjFhMmuQNRo5sbZW92IcM/YZAETAu2iArrVZTVX5ujgQDI25QBAISiBOEHqgADIwwSFSkR3poDxas5CUlJebPPvssY82aNSmde0s5Ydx99903+K677ho+b968TLWBJtjzzBTm7JHJyMgIMcRG2bXfoNFBwtTU1GTiNUge6Ili9pvEayaCITJMr6n8qWNGHBgL1RdeeGH9rbfeWsnJ8BJDeL7++uskEhGGBLASs9f8QEB3OYhZGOSOoR97BO+9q/un0ffDDz8kvfjiiwNhaKWox9ADRc8YCRYJFYhkGN9Ej2v19t5PvkyO/eBSfhgfjLj62vr6xvrqDWIkUqV5n/omUDZpmNZYzaZ2m80q6QU9jK+IFImE454oKSoxOx8alW4nUdQLKDfFkG2zZs1qZi8oe4KpG5RD5HCRYcOG+a+88sqKyy67rJb1/u677y6l55y6qTPYozx69Ggvzh2id7c7DJyzzjqrJTMz08/QQiaW4f1Rn+H8Fo7xVA7rafCd4HNJOujNUGN9c01EiHCc0a4K6McDPjs70RhjT8OP74NhgV9C3oI8A3kS8hiEJIveq3mQpRDOm8VOH5YPGkokWCROp0AuhNBjdYMiN0JItC6AkIAxdJDhhAx/JUnvVR1gKCPG9vbIGLPZdHQwEM51u/0iPcsyb+Iobj1qDoiTkd4nlN7+7HShjaOsdiuYROK///1vGtOeq7YRI04OdzQJ9UNRUZGFy/0BdSntsq46pfcHDHP+8MMP01evXm1XO5eYiOwQdDTtD1jiE4X3JtcCs1FvsJmMufhrgiB4h+I99kj56Qq96QUdNGgs4uVthjG8JjXF2ZqdmamXBIGEiSF8sVA4EAuGgnJIXwgkCqs6LFCAlRMcZnAQ9fz589MeeeSRQaWlpRwo6eCgZ2W3jLfffjvryy+/zEJhT3/88ceHqWFvrHwrVqxI+utf/zqI6w6HI4Lf7lcjwXOpIWwcdMmxSvRA8b44GJKGEc/ZVU8FidC6devsiSF6Y8aM8f3mN7+p4szVHGBOD5pqQFFpPfHEE4PxLAzHYNigHHa0P2BvEj1iJDYwviK4dxO3Kbu7RHNzs+Gbb75J2rBhA9P4doDE7pxzzmnIysoKgNilkYhyO8dLcBwXx4Txb3qk+Deu1Zs9ULLhRiG4JLluaGz0VFbXbfV627fddttth30SOg0HBtShEKQedabObrOFLRYzyZJMnsLhiBQOhXVhfO9wtGfC+FJTU6MzZsxoo45gx8Kzzz5bAFLSoadYH0eNGuX/7W9/W8Xj6BHPyckJc7tyyE5ghiwO8B4+fLibnRPd0RNKYsfrUi+o0yNwoknqMurUeLXoMch1DteUx0GE8D3a2tu9DS31NQ5RZNKfHr14HwcbAXroOKajBVIO4Zir/0JegvwDQlL1hCIvQD6FMEU7x2jxdyw/9EIxPfvREIYH0ntFUnUT5FeKMFzwbMgUCMdhMYtgMuSQeq9QFoW2tkCB2aw7NhbVDW53+Yy0WUCdQJxInvQih3AbFe+T/F8/BW2Q5557Lr8njHfYVJZXX321AHbTYJCoZOqAb7/91kkbpDs6bQ4UjHiBLTSA09Yomw4paLc9//zzA3EPgzgWlfr3k08+SWdyoO7Qxd0I3guFZUMVqnadxWQ0G0T90GAsNtHvl3Lxbbu9/HSFQ3KRQwk0WH4onG/1emF7Xm5WIDUlVYzBvAiFg7FAiBKI+QNBKRgISEF/ABU22itIFAvqf/7znzRWbpAC4wknnNBMQ52VK7Fyf/bZZ1lTp05t/uUvf1kEheCEyIY+yIewfft22wcffFDA3gwO2O6qp5UeLYb/KX/KoDeF29auXWvn/FMkUSQ7MJDCvC+QBwONJRgiUXqg1N6bRHCgOMdt0RukbJJBownfY5e3y2fic9LTxhTpuJ48a62yuwMkLok9UlR6zK7F52BKcRDKDJ6fniEqXRIk5dAuQS/ZSy+9lP/aa6/lJj4Hnw8EquWqq66q4j1zfgtuZ2gg3gEJYgeB4rvms/LvXga+Z9nzlCB4ZQzdcwdKy6tKGhrq1ra0tDRoRlzfBb8d0MgwPofD5rfZ7PjIMZCmWCwcjcQi0XAsAiIVCYdQz7rfC6WCuoFGCfRWLurDTjqBVZnEhTqI9ZV1eE+NMepZiHWNZZVysGD4cUZGRqC8vNyq9jAPGjTIB8NU7iRiHZYP7H501D1+JHYK+Xz+SGNjS6Pb46sBuj198o8MqveKnigmrWDyCnqnPoAwFPCfEJVkcUmv1gLIWgjnwKL3lgWMBItJLY6H0HvFcECSqpsht0B+CWF44KkQhhFycuJ0CNsFtjHdVn4aGnR2q9VwFAjTCLfLy+xyLDrxBFiyyC1jXPqdxbYzYO8Y3nnnnUKQiY6O2O4CvTWsjwwVht6y0obgfFFfffVV2uHyQlHXwdawffTRR5wuZSe77FABNk2YHcIgTEnsEAOJFebPn5/1/fffO1EWe0pPHih4P7sI6ojOYjY6BSE21hVws74eklC+flkdoWnqQKSW2e2WioGFBVG7I0kAE5ACAR/ELwVDfsnPxBKhsBQKRnoFiULDauQg6lWrVmVAiXA8gAPPIXFQdSIRYo8mKr+dvajcT9KkbJeOOuooNz0o/E1KSkoExGSXHg3OHQAFlZlIHkC4rJ9++mk6iczGjRudNHi4na5hkpOysjILCYZKyroa/8P74MBt5c+9guc788wz63A/MhmCcouQyHU2sph5kBPjKX9yMLbAjIBUNiQxuO8stiwwlsJUjnvrxXE4HDGStxUrVqSRMCqbZZA4TZ8+3VVQUODneajcmLaV90RPF5ecWJjvnZ4u7u+F4E0lkCd5/EWksrKmpryyanVt0F00d+7c/jzo9EcBlEEagpVWq6U5KcUZNRhNUiwqkyZ616VwJIT1MEmOjo7dniiq7NxYuHBhWn19vVXtyEkE97/00ks5t91226g5c+YMXbp0qTOxzrAesu6zwWY8PwkXic2eiNa+gjqBhIn6hbqS2/C3H9cUec0eqrs8aaLg/Uu69na3r7auttwX8WtJW3oWfOfUbWpyC6ZdZ3KLRRASKRKs5yAMEyTRehHCcVkkYAwjZDIM1iuCoX5McEEC9TMICdWvIb+B3AphmCDDA0nASMTU5BZsA/fZrkI5FFNSQsMMBv04ny+U5vH5uE0QRT2adEX0cc8TJG4u9mOwfW9qajIz3E7Z1G1gIijOCzVkyBDP+PHjPWq7DtJghu1z2CJK1M5pZj1WNh1S4J14oRu9RxxxRNuAAQMCfC+w8UxVVVUdurOXoYM4JYjObDQKFpMxU9BJRzS0egeiHvX4N+2vBIqZWTZCvklJcTQMGlDIBAwCw1tCQYbx+WOBILPz+aUwx0aFDj+JYoPPEJZJkyY1kQxx7A0KdCsIVYrb7e74TldddVUlCob07rvvFkDZ6NWKz9+PHTvWf8IJJzTQs8MeXRChnUIAWTFIoBYsWCAnS6DhQiEZWbJkSTqNGCgXn1qR2TNBjxL/pnHDFMO8N0A+XyKY8nv58uXy7NcgPRb26CR6zjqDZIVzXNFgYq8wZwvn3FO8H+UQ+X5B7mwvv/zywM2bN8uuZT4PyKX9jTfeyKFCxP3IxzJUh14zHiNv2A2gKAIzZ85sBDEK4px29nRR1GciaeS55D8AzqfAc+J55LFf9HTxWbt6B4cZvKHOgnIdkmpq6lqrqirWBTzN6+f8+teqgaChDwP1nWF8lXq9vjTZaQ847FYhKkV1kSjIE0gUyJPETqN4QglJJlHdBdbrZcuWOe+6666hH3/8cS7D4lavXr1Tjx87GDgX03PPPTf466+/zv7www8LX3/99TySF+UQeawDx3F++umnaazH1AmsV+wI2V+wjnau+0xfDl0oZ8zkealT1bp8INfYB+xS//x+X7S2vq65samxROf1MiRNw+FDoveKk4dzzqsVkE8gr0JIsP4FIcnikqSLyS2YAGMrRCVYLMMkTJMhTG5B7xW9Vr+D/B5CgsXwQIYOHgVRk1vs4r3yeCRGUEyADTLA1eY2MNwT7EkwyNMScDoCPb1OcfLUG03ZbgaHDUDk0GBlU7eB56aXOzc3l+m9ZduGQxNogxxKDxR1EKNn2IlNu2306NF+ELq2hoaGXTqhDgVI4PBeAiBPfnrpaOvRBmK0UaK+7mVgHaLw/uR1vEqG8plEQT8gLEVG4f7ZCdKj6LdVcu7cueE5c+a0oh2zWK2WLLxnm8vdDoMibhvLb16OJZbzycf/wuvgV6BNzo9xKMF4/TFjxnhAoDhzdss555zTBEIT/eijj/IYXseZpZnql65nDoSG0W8DsTL5/X6Jrlbu+/zzz9NBLpJQId3sVXj22WcH4bfmxYsXy7+llwmSCWMnA8c5OQ7oiy++SGdYINblcT8gP056oVauXOkEoUmDkWMDUfFxTqrvvvvOSUOHcy2BrMgGggq8NwnnygQRo+s3CUZTCq+LbWm8dleC86fy/LNmzapnTxAnrcW17SB4ib/JXr9+fRqIlFl9TryL7B9++CG1oqLCxN6qyy+/vJZEEtdLu+aaa6pR+XcbtIQGSU7TzrmjQNZEErQXXnghHwotRb0mnxvvzYnndeBaabhuOifnw3dpw/WMJSUlVvZgjRgxoreE46gGG63CGL4Rl0ygwsGg7qKikg2VlZXfZGamVY0bN65HLEcNhx733nsvSJTODuJR4PMHnErvNcq3IBteBnkCcawLBug4EdsPXq+RPKGeZjz66KND0LjqjzvuuCZ6nqGrYtRZymHydAcgV5kMC7nooosq6S2mgXD66ac3sZOC97l8+fLkJ554Yig9Vccff3wb6z50mpFzvKAR30m/8Lo0dNQOExXqWAmOvYRec1CP0svMbS0tLXrokqxp06a1MEsgidPbb7+dd+SRR7o45oodRjyum6DWwY7U5XzGpuaWwJatWzc319d8d88993CqDQ29Fyw3THJEvc6xVAwR5BgskqeNEGYJpEeLwm1lEKZlZ+ZAEiuSM7Y97IDMhHACYSa54BirYyHTFDkCMsjhSEk//fRThuTn5050ubxZ7jYPC45gMplFs9kkonyKsjkIAsWpiw61TXI4wDr+yiuv5DOLMOdaVDZ3C6g70K7bysvLbWPHjmUm0dCaNWsc9FLDXmpnshnl0B4FO4yhC4bRnqFNge+sYzQMbU9O9KscdsjA6/JeQOgMeC9eRt0sXLgwld5ApklX55LqhehcI+Qxp9C7xkgkJgZ1sfpHHnqoCVygh4LY4+ytP6MZL/Qro1G/IS8ny52Xl8cBmfLcUH4/w/l8MX/Qh3W/BGNaniOKnigsdD01bmB3YO8rG3kYEu2oVMztHz7ttNPaOGEuSEjuvHnzBlA++OCDwq1bt9JTI48bQsHPVPfBsJH3sQeByQ8mTJjQCiOmIHH/unXr0gYNGsRU6CaQs3yOmYICsRcWFnq5D8Qk7dtvv83g8SQqIBomvjPeI71a7NVlj4V80wlgOk0QmSrsd8NoSgZRy+f11Gt3JSAreTTy+eyckA/fwfDhhx923C9joUGSbCBvjVB06fz7k08+yacCwvsJgKxlwyiSY6XZu8T5aLKysvZa2Xk9epH4XBzbBMKUlXhfMMSYkSYN15PfGUgelRsTMWAh6GB8uenJUk53uKEabjJ54jp718NhTmTq8hUVVWyrrm5YYbXqy2fPnn2IS7WGngTKIstgObhSRVKSM2S1WoRINKILhaNSiKF8oRBINMP5wrpISNLFuuHrr1ixwvnwww8PhyGSfNZZZzWgvvupi4qKiuzskFAOk4kNQ2PYm3zmmWc2gjjV8TgQebmXlfWIHm7okhAMGnqCTWz8WMco8kkSALLlpCT2iNLLBX2QBn1j27JlCz3VBSRhqieKOpAkhuSNdYK9zaz37ATp6hrdALkuUldQAoFgrLGhua2htqkERhKNcVmPauiTYO1RiRUJUymEiSu+gLwDeQ3CObCY1ILyJoThgYshqyAcq6WOweL4qyOystLO9XjajvP7Azltbe36MMqkXjDK4XtomyBMXB73PvV28sS6yE4MCup5l3fLussx3WqnR1dgFAnqaRh6Yq/hbKzbiTpnb6DOoWeFdbO6utrMDhRG1VBf9FQIX1fPyuvT9nj77bdpb2Tyb+pC2D+HxaHB98KhCfQ4wS7EreklTgFBQrU/7/cwgWUtUSR+WFHS5YeCsdH1HomTefcYuizo/QmoZIw5G4UG8xxfMDymurreVlNTFWMzhxctWq0OAZVWNMP4sJhlYTiaYDDosWSvBV7SYXpLVBAgMckgSUlQUPtUkEkOYNg0jRkzxo/fOb766qtU1VhgRUHFCA8ZMoRjfMz19fWymxyGRhCEJMR5m6hIcN2OJ2bIGkidix4thtHxXEcccUSXGdyoIGnMcAxWQ0ODiUSHz7An0KV+ySWXNJIAgbBk0MOWeH2Q3iDvl0kdONCRzwei6ecYr02bNtnpcr722mtrGdpHA+uMM85gKnvl17uC90+j64033sjjvFScPX3p0qXJnNFbOaRLHHfccW0ktwwtYAPB3iv2diu7DwfUF6uSp44l33lrq9tfXFy6bfv24q/q68vW/d///d8uky5r6PvAt3ZApgcC4TPKyquy6xoaaOoJZptZtFscos1hE61mu2iz2nRWi0HWaZyF80Bx3XXXjQJRGQbDIzx+/PhW9hij7kZqampsS5YsWaH2VnI6g2eeeSbvH//4x7BRo0bJobrQN5YHHnhg83nnnSeHsjGE5V//+lfuF198kXXjjTeWoz476Bl/6KGHdnCiTB6j4sUXX8yuqKiwXnTRRQ1jx46V9Q/r8u233z500qRJ7ePGjfPce++9w2fPnl1z/vnn00MeY4ggrjUJ91x2xRVX1FM/TZ8+fSrJ3Ny5c0v25KneT7DuUXg+uQ5y7FNDQ1Ng1aof1m7evOmTO+743Q4aStin4ccH1jga6BS2M060HRm33XbbtKuvvnq02ezMaGxsgamhF6wWq4i6BXvEKppMBkHA0RbI4bJB9gU0upl86uuvv05nnTz11FObLrzwwkZ2AiuHyPNavvLKK3nQE+aMjIwQpzZhe8p6qhwig23XzJkzJzLE/vXXX9+kbN4FPK68vNz8/vvvZ1555ZV19Joou2SQuDA5A3SG5eSTT25T97MDiPcxevRoz69//evql156Kfujjz7KgZ6o43QL8o87gefiuG+SLdobe7IvEkFS+fjjjxfQM8+spOrveO/M/ofny2UkzWeffbYK61lbt2514HiGle4XeD4S0/Xr19t37Nhh5XXoOYJ+9jFMUTlMBmwo2U4SRVGaMmWKR9WBTGAGMpf7s5/9rObMM89shZ4euHLlylTo12LYPr097J9lKFF0Xn8o6vL6dkR04vuDslI4nKdHvGi9uFp2H1DASBQ4D8TMNpdnTGV1ja22vj4qKiQKykowg0RZrTbBasK62QwiYsKSJOrwhPSpYOVg4gYu9wT2qLC3l+ExDH8h0ejqt9guZ8ei50ftXWAl4/FUfqz0icezMibu5zauyzt3Ax5H4TX2Br1eL98Pr8PfdO69goKVe2t4X3Qp8ziSLS55/7xXKmEuSTJ5LuWnu4A9TVDk9j//+c9DoPSNf/nLX7ZOnDjRq55bOaxLsLeK74H3yPvh9Q8j1Pcv4b8YajGfmdvwGiQ0aN5QSUlVcVlZyZc1NSVrbrnlFirAPX4zDX0T+N6sA8MjkdiZzS2uCRVV1RaUbZ0J+stus4tWuwN6zSo6zNBtVrPObNHr9AdhkD333HO5DL2FIWRlpjuQl7asrKzggw8+OPrpp59ey0yWPI71ZOPGjTZsK6RHm2HH7NVEw7wJxhN78GUsWLAg5d13382ZMWNGEzsnSKZ++ctfloHkdHSE8Fw0RGDo5M6aNasWhKg2NTU1wnELN9xww2j23oKAVYJk5R177LFtMABa2LlBwnTGGWdMxrbm//u//6ug3oDRdiwn9e0BAsU6KBMoqk+fLxDbvr24ZvXq7xe0t7d8rXVgaEgE6mwy2qOzg8HISVVVdUkejw+2iEW0gTzZrTbZJtEbBcEAy8V0WPwS+w7W4fvvv38E2tYMtrEw3FseffTRTYyk4X7WQ9T7QR988EF+Q0ODPJZ5xIgRrgsuuKDmmmuuqeV4JPlECkBkxlRVVVkXLVpED1+XoE7gOCK0beNwjrLf/OY39O7JYMcM9Ejqv/71rwFo2/VXXHFFJUhWPfUJE2RBJxXQZnj44YdLOP8RCFUBdELTzTff3HEOFSRPL7/8cjbuJWPy5Mltl112WX1BQcE+JWEC6dKfdtppxwDNuFZR58gdJt7Bsx6Bd7UZ92X76quv0p999lmGhnaA5JRhhieeeGI77Q5lcweoA5csWZIM8pMHAuZsaWnhPKDS2LFjXdCTFdTHqh5lp9Ybb7yRhe+Qh3sJ33TTTeWcZoL7QDbtc+bMGXbRRRfVgEQ1PvPMM7nQy3l33HFHEQjxQU3Uewgg2z4QWf9SomgXm1vamz2B0GcGp/mrwampPRIa2curZveAMZAoHC1QWu0GoyHVarFCeUlmt8/NvL+6KCoji1hMiglSjDYpeYNc6PAPOcbhI1G8D9V4350w9OW3v/3tSI7fOemkk1pVw6Cr36rkh7/hPgrXE7clHt95v7q+J/AYXifxPLsTHqdWcP6u8371eiRa/Jv3ox7P36rPw23qelegUl28eHEKx24UFRU5zzrrrLrzzjuvmb9Rz70n4TEE70e9/mECn5E8iapCInmKyf5Uhu4x45cvWFlZXVZeXr7M7Q6v/n//72o2Yrt9Lxr6NqDbpHvvvTcgioLVYBDzwpGIw+/3y/NAiYIkiHqR44ZI+uVKIooGjpFCOVZOsJ8YPny4HwaBa8qUKW1ofJtBdKhvImiUc2BAJYNcJYHoZH788ccZy5cvTwEpsrS1tZlgRHH6AwND9b788ssUHkNhrzWMBNORRx7ZnpaWFoZRlM552CDJ//nPf+RjcO4s1N2sLVu2pBQXF9s5FpPjOd97772slStXZmzfvj1p/fr1DhC2ZPbiwhBJ4fU/+eSTTIYl01iAgdQCohX597//nT99+vQmjq+gLlEe62Ag10dF5M6bWCyqa25u8W/evH1jU1PN8ltvvZVx+NylQQOVNzspmSXsWJfLn9/U0qaHBteZzOy0NYtGk5khfCRQOqMBbc5hbW72Dno1OBkr6iZ1j4Ge6TPPPLNJ9UCxvcTzcIx3O+p5K/QRswunos6mNDY2MqLFQ8+OfDKAhIF1+Re/+AWzKHYJnpNtOvRNCpNlgYzVs53mNk6W+/rrr4PnFPhJlKgT2LFCu4gN56pVq5wcOw3d1ULPDSfQh24IMdJGOX0HGMVDzwx0TzLHSnF8+ZAhQ/YpfB/3yEQ6duij7LPPPlv2kvG+VZBQVVZWytl+ca9Bpg4HeeHE0h0AkTRzyhVmx2OYnbJZ7gzmmPWXXnop980338zn2FHoZg/HajOD3qZNm1JQliLQdW1YSiRPL774Ys6yZcvShg4d6sVzm0kOOZbbbrfHaAeBTGbjPpip0INnNX377bepfG8cnqFctrcisYbIOp3ZOUKRqB4SiASiFU8+9te2ntDBPwoCRZBEwdBoxYttN4FE2WzWJCEmmjx+nwQCpYvC+JTBTwGzFNYo1midcgtfEydhYKWIS28Ce2NoMECBOX/+859Xs6dV2fWjBEN3XnjhhRyOi6Bih5JNfvnll/OgiAph0FlBnmq76vnqzSBhQrmTDTUpSrKEJYRLFE1sl9Cg+ALl5dWl1dXVX3s8kVVXXDHLRQM7fgYN/RWbN2+OwXBwpqSkZMMQSPH6/Ca/3yeXGTYkIE0yieJ/AgkU03qBQB0IiWJjzIl02QtLA4m6BoZLDITd9Nlnn+WT5OB+ZOF6RUWFAwTJDMPKCNGjbjJMr+MY1M8kNN6xE088sRmNOcdhkgDlwgBITThPMkkWCQ8MAQsIUzLPwSWNUfYyU/eBnNlhkDg4Pku9Pn83ePBg9xlnnNFErxWMoRyGD8GI6MjgeRCQ62OCyHrX5wtGd+wor8V9fCsIQzYfe+yIHgkf0dA3MWfOHAOq5ZHQ3Uc1NDQl+7x+dsyJVqtFlBNImMyCgUlgQJ5IoHozaPxzKMDnn3+eWVpa6mTYPgzudiZlIGGhbUJhyPvIkSP9IEveUaNGuaE7fKifTk7bgrprYvZf1k/oAuozG/TAXgmUkiwm9t1336WCKDRDB+qhg9IeffTRYdQBI0aMaOcYchCoJGaZY5II3h8IkxMEwnTCCSe0MooF13IyrJAhhfGz/w+0q0BUbNjXDN1jwjk9agjx3kBSkpeXFwChyz7llFOamMCCETK8d0bL8F5I4Nra2oxMavPcc88NmjFjRgOJIPfz3oqKiqyvvvpqIe0YvDcPtzFMD/eVzqymHMM9ZcqUVtg0jT/5yU+ajz766Db8VqLOxPuJkABxWAZDLEGgBjP52MSJE9sYUg1byFxYWChnJCQhYxIydmLhXrwMWeRUL9OmTWsdNmxYbydQKqiDVUho5/SBQEjyhfxVmSlJ9eQAyr5uQy+jAj0PVHgOThyL5Wler39kXWOTo7KyWhcNhXV6o14wmyyixWIVTFhaLTYdlkpInwHb6FmhV6d3kSgqMWbUY28FKhFnulf2/DhBt/fy5cuTmC0PyjWFHicmm4Ay851//vm1MKZaBg0aFOwT74kqAQSJxjD/iirkSf4PjQdMQEkw6CSSp9LS6uLy8sqv29qq1l599dUuPF+iQtHQ/8ACzLlnTrbZbCffdNNN7rv/eK/R5XLnl5VXGkLBkM5iNgsWiy0eysfxFWabYLGadSY5PLl79BgNJBg9VobQsfdT2bzPYPrcCy64oIHpfBmfDyOIIX8mNvLcT0OEDT2MriDHVjK8h4ZEUlJSBMaaF8QqBuPN1tTU1OVkvfSWXXrppQ1MIvHQQw8N4JhJEkBl94FCrVuyEacIQ3x1lZV17pWr1qyoKq+a//vf/6pWq4caEgFlTuJ/rscTmF5SUunw+4Ooo2bR4XDK459sZrtgMAqCyazT6Xs5gaIH5c9//vMgepNg4LevXLkynWF6qF9eGOYBEgbl0A6wMQsEAnp6jtmhYrVaIyAlrb/97W+LoQean3/++ZwFCxZkvPvuu8x6uFvwPPQQ3XzzzeMYHoy6L1ZXV1tBDEhUouyYIYmAPWCkZ4btP/UDjmFmYc8jjzyyjeSC80yCGPmgF3by/hAMWX7ppZcGsA7Tk37HHXdsv/zyyxuU3XsFvTwXX3zxkbfeemvJa6+9lsf7AzoMeZAy47nnnltH/QTb7WiO/aLHnPv4fM3NzWZ66/ge8X7b2FlFWwb6kXM0GXJzc31My64SM+piPh9sniQQ0hBDJUnUKioq5AynPIZJOnhuHCsyoRivifciTzCMe636zW9+U8lQx2effbbw+uuvr1JDMfsAEnUxRaitb3G5vL4vnObkhQMGpHT7NBJ9wILsfqDwWCAjUIBODobD41qaWpMrK2t0/oBfEg2iaDKCNIEtmUmkDDA4LBYqOBAnkigjlnRJx3twe5MNzkrBCqIhrriYHrm4uNhCY4wKcODAgQEaaYnhAr0Z+JysoFI03gTJ5IneJ6wzWk/SGwTsiQkej8dXVVW7o7a2bsmOHVXrf/3ry918XvlXGvor2BE0EXIOhHPMrEFjt+6Jp54aHg1Fp5VX1qQ0NNZTJwgWdgbZOBbKLjqsNnYICVYmy7Ey7BW/7Aaw4UY9Y5jefkc1MMyGYzc5bikUCgkMN+HYTZUM6fV6ib3ZDDXheAp2kPB66u/oSeJYAIbvdEWgGCrD43geDjwneSIpU3YfKPh7uS6qQv3b1uYOrV2/afuGdRs/t9mENTfccEOf8XJrODSIxWJDIRc2NLqOrKysNsaiMcFmc4JAOZjsBfXULJiMSgdHL44RCgaDwpNPPlnAZAOnnnpq44wZM1pBaJyvvvpqAY1xGu57skfYQUIjnvWGIX6///3vt4IM1XCOSm674oor9khUeAw7XH7+859PIDlAnebE9/6zzz67lp6fRYsWZa5ZsyaN4cPQEfJYav6O93TSSSfV/+lPfyqiLlm7dq0DdoFv8uTJzLC4E7Zt22Z9/PHHmZE4i97sv/zlLxv2dl+JoB1yzjnnTLjzzjuL8J6SQcYGkfgou3kvEvZt5TlB6ApeeOGFIWrHEUFyOWzYMDeIlAVk1cZt1HHU63imWFdhyHynPIbPTBLJ5x0yZIgbBK2e72DhwoWZ9MrRc8+/1W/E64JElvzqV7+qoseLycBOO+20VmaHlg/o/VD1Me07LoXm5rZgq8f3XVgSPxw3NL8C27oVuy/d/RwoLGYUIPYsTEdhm9jc7E6vqakS2t3tEkNe9Aa9SMPDZLELJrNVsJqg1ExxEoVCC+Wm75XeKA27goqWykFVoL0Z8g3iH5QpkiVdmKQJf8teJyxIovBfzGDk31GmaHZVVTVsbWysWtbe3rJ59uzZHKwun0ZDvwRNqoEQTuBJAsX0yF9Btrz99tvuiy66aCTK+hkw5I8oK6u0tLpcnOdOsFqYic+ukiidmZ51q0kHHiV3Bh1KkCTRMKmurjZPnTpVDvVRdvUVsH6popIniYkjdhSX1a1bv/bLhlrvV3/4ww29ffC1hkMMGr4gFsfA7jivvLxuUGNjI6wHUXQ6U0S73aa3gXVbzRbBaGLyJvygF9sWmzZtsv39738vZGjZ5ZdfXs8xPuzg2L59u7WiooJhu/IE1vsKhrHhXP6ioiILw/l4PmVXl2hqajIwIcR7772X/9vf/raIWfLwm/C4ceN87GzhGCGIhdMYJN4HCQPHFDFUjZ5s7BfZwcLfKId0gB01TPbA8eVMcHP99deXz5o1a588Gbzm+++/nw5iOH7evHmrOA3MDz/84MA76tC4vJdJkya5GVIMfWgCyZLDIJXdOtxTBPcaYgcRk+x01UG0N9DuKSgoCPLd8m8+D6OVEu+DIOEikeSYJ16PeprfgB1VyiG9HR36GCK3KR6vX6quaypyuQPzKotHbpo9W+jWtuZHbfqjgDNVXS4MjuNCofCxXq83q6qq3tja2hqLSlHBoDcwJlkwGS2iGSQKIme3ssDwMJoMAns8mO6cJCo+Rls5sQYNBwCZKGHJsLxwGP+ALEXjoXpMECErh2g0JhmNTOYRi7a2uppqa+vWNTc3LSsv315xww03UEH+r6XQ0J9A7cKZ1WdAZkLYiJM4rYEw9EQ2NqDLOGfZVDT8p9XVNQ1gKJ8/6NeZDRbBYrOCRDlEazw8maF9OpOVWTAPLYliA/7YY48N+Prrr7POO++8ambI68p46aVQ65faULOHN8Z516qrG90wkL6rrCz69JZbbqnEdq0uatgJis1xWjgcPau4uDyrublNMJlMosORDBLlEEmgTCajwCgXmUD1Yrz66qtMvW0///zzGzt7bxQvifJXHCQjTNedmZkpjzeiZ1jZJUP1hvC4vXmIaeAzoxwI1NApU6Y0Y7mNv0n0qBC8h92RDrVDdW+dqyAbpgceeGAwj/vVr35VwfTgyq7dgtdlIpzbb799NMMJ33zzzbV5eXnyWKPO7yXxnrvar76LrvbtKzq/l92dSz2O+0moEn/TR6CSJ1k3RyKSWF5dXVfT0PK+KZb+7bRpA2QS2V046FG0fRkoHMyKUoOC8qXFYv48KSm5eNCgQl9hYSGIk0UXiUZiwVAgFgx6Y4GAJ+b1eiSv3yP5fH4p6JMn3pWCwYguGGQKbSoIVhzl5Bo07A0sKxCWGaXcSNGwTJ4klCUpFJE43okp56EIoiRPMZB1KL5wuKGhpaKqqmZJY2PTZ2bzSUUgT1TqWunrn7BCToDcAzkd8jXkOcgCCAdad/TUQp/50DCuR0O4PjU11ZWWlqYz6I3QZdBVoaAU4MThWPrD0GGRgC7CicODbFCVExwCMOxEmU8F5Tsm/63s6u1Q75PLDuGcTy6XO1xUVFxeU1O32mq1auOeNHQJ1E0jynxKKBS1BgJhGu/yUAAjO2B1ohCLMefegWfJPJTgnE6wgThNwi6dHzTEafgnCj09b731Vv7cuXNHcYwN6ohMDlTh3wTX5RWAhryyKoN/b9++3fLQQw8Nevzxx4dzXktOYUAvSeI5VHS+RqJwH4X3ymM7X4tEbu3atXbc75BVq1alTZo0yUVPkbJbRuffEAxB5jiu2267bQzHKuH+ylRvWlfvJfGeu9qv7Opy375K5/eyu3Opx3F/59/0IeDW49+WUWKiIFoMejHJZGro9i6JPvuGuhNQamTjnB18BOQ4ny8wurW1PbW2tk5wtbdLDOQ1mEyC0QgxWQST0SRa5JA+E5NO6PQGUTAYODYqHtbH3lzNI6Vht1BUooRmh8kf1TFOFBqyEG5BkYzKBCoWC8tp1I1GUQiFIp6mpqaypqa25XV19T+sW7esFQp+lwZMQ78AY+UHQy6AHAVZB1kI4WSLnNury++OgkN/0vBwODzTFwgeWVpSaW9u5SwOOk4ULloYymexcL4ZwUrPOkOTzQadPGj9EHiiaJgwxIc9u7m5uaE+kCaXUA0ZvnO5fqpLvz8Q27KlpHrdug1fVla2LJk791e7jKXQoIGAMk+DXORy+Y8rLi6z+P1+wW6xi86kJL3N7hBtFptgtsUnvD6UXuEDAecK+uijj3IuueSSmksvvbRxb6FeDAl777330kGA7Ndff30NPTLKrt2CE9++//77WUwYgz8F6AwLSE0Ks8kx298f/vCHHSeffHI7jf/4Lw4cDCum16i5uZkJbHQlJSW2DRs2pHDM0gUXXFCNe64uLCzcKfkMiSCnU+BYJ3YEMZENfuMsKipKdjqd4ZtvvrkY76ehD4Yp91Wo+lkVobKm3lNT1/BlRB/79MSJExuxrdugmfgKSKKwgAmhy8P6lHA4Otnlas9tanIZ6xvrYdiGdRwbZTTolZA+ECgDyRSJlJEEq4NIcXwU51rhAO3ergQ1HEIoKp5jm6Cf40G6/DO+wp7sjiQRUZk8RbEuSSaTQUR5ioDYN9bXN2xpa2taXlvrL7744pO84PYH3XBo6HWgLkqH/ARyFqQG8l/IRkgTZK+NMQwA6rIJICsz2tq8I8sqKk2u9jZJDx1mNllFGDt6q9Uq0GADqRLMVnl8J4Q9wPFz9DTI6HCffWFsonp/ct2kcAA3wCgEGFrVTRs2rFve0lK/4MYbb2zU6qSG3QFlhkMGLm5u9hxdXFJqDvgDAgxtMTkpRbTbHKLFTAIVTyDR220HkI2ku+++e2R7e7sJBKqSoXzMbsuMcMohu4BjpJhoRklZvtd60traquccb1u3brUtXrw4ndMVUF+cccYZnMex8YgjjvB1B3kiOJ8V5z9ixw6uY2WadWa9o+dp2rRp7bm5ueHOuorPg3uzghTa8D7SQJ445YKRk3dfeOGFdVOnTnV3DlXU0KNg2eM34juXy2F1XUOwsrp2RUt74KNzTpu2y2TJBwONQHUCGnWqrVTIuHA4fHw4HBnU2tqeVF/fqGt1ufBh6HI3iGajCcQJBMpklj1T9EbJRMoAIqVntr74+CgqQVU0j9SPE2pYZ0yp0qRFQDy7Hsc5cZ1xQCRQtMuwjEkR2etksRgFbPE1N7vLm5tbvw8E3GtqaoqbZs+efbBpmDX0TjDT0rGQyyCgM7rPICsgJFH7/M1RkuhVd2B1KorWSU1NrYNKy8oNHo9Hma7BxnGdoh0kikSKAsNHJlF9wXg7hFANJi5ZYzvIUyQSFSor69s3bNj8fXV15WeNjZWVmjdYw56AOjkAuv6ihoa2iSUl5XJSAJvNLiYnJ6Mu2kGg7H2GQHEc0mOPPVbw8ssvD6aXJicnx8+U2sOGDfMWFBT4s7KyQhkZGSGQCXfiJLD7C3qsea36+nojyRcJGj3XnBibYVrdCX4P2H0CiREFdp1EArQn7xrvj8cy6y8TVkA36Pi8nCevu8idhn0GvxPfeQeBqm9oDpdVVn/f5Gp6f9aMGd2aiU8z6bsAjQ/OJZCamjoQFWhyOBwd7/P5c2CEWOrq66VAICChERX0eiPD+ZiVrwsixSQTJFNUhnGPFBUiRSNSPw4kEic5XI9VGqtcyNn0ZPIUJ04kUAzZ49+CIEpWi1kED48GArEmYEtbm3eZwxEu5iR+aDQ0I63/gX6fYRASp3GQbyAkT2WQAxrfppCoVJSXE0OhyIl1Tc25ZaXl+mAwoNML8TnvrHLaZJtGorqG+s65ZJ3rIE98t2gP/GvXblpfWVk+PznZun327NnxGq5Bw26AsjMciwuqqxuPKK+sNEbDUcHpTBKTHE7RageBMvYdAkXU1tYaP/zww4zXX3+9kPM6wTbiJMHQIcYYJ8u96aabSn72s5/VayFsGg4RdiFQDU0tkeLS8h+q66vfveTcc0u5rbugmfJ7ABpJ9gBzPoNRaDinwAgZ1u72pdbVNxhamps5uF9HIhWfNTw+JooCIiUaDEZ57igSKb1ezdanx/E7e6U09D+QODFEr2PJqixhIf8NmsSU5CBMUY6AUomTvBQks80Ig5Yzkevc7e2eCperdY3L1bZ60yap8YYbJmtzyvQ/UAczXI/zOXGsE8c3vQ1henJOYHhQhgcLFRbZWJ4WCoWmVtc1Z1RWVgmhgF+nF/XQUQznY3rzOIEymc0yibKY2fnDhA8/2g4fNsLqsjN5Etva3IFNm7ZvKyoqXlBRYfhh7lzNI6xh70D54TQDF4FAja2orDbAiBCcNhCoZIVAcQyU2aCzWPpGvUNdkEPfQKRMHNfIVNscp+Tz+fRHHnmk+/jjj3dlZ2eHu9tTpEHDbrALgWoCgdq8vWh9TUX12z/72UUl3NZd0Er1XqAYIOZAIJADJTARMiESiea3trY76hubda7WVjmTlOqRMhpkj5RoMsc9U4b43zoQKxgkJFpqaF8CkcIVevOEeRr2jg5vE6osxzQpf9PLJIfsxYlTLB6qh73yUiFPkUhEMpotgsNhEfWi4HO5g3UgTRvRtn5bWdlUvXz5B34tNKhfgtn1joNcI/+l082DfAtphnRk1jtY0ODHogDLUwOB0JSGhua0MpIoP0gUdFKcRNlEE0kUk+NgaYMFZ4LeYjrlHyGJik8eIKABjq/FdILIdC6orZLo9XpAnop2lJUVLaqvr17zu9/9rltT42rov4CtMCwSiV1UX98yvqyywhgNhwW7zSkmO5yi3e4QjSBQNotJZzoM87MdDEik0KZxYlyBySK4brVaYwx94zb+DRtIntRVBX/DybczMzO7PRSvp8BkEQzx47N1V3gex1zta7gfJy8mYd3bHFkHC35DzpHVnc95iLALgWII39bi4tU1ddXvXX7RReXc1l34Uacx3xegYjOdYwCKoBIKgGmD3zWbTcuzs9PLRwwb4h82YpiQlJLC2i+Fw8FYIOiNeX2emMcTFx/WvV635PG4dV6vTwoGA1IgEGRFgER0ITUFehAn4CfvS0X1Rw6SJAoJE4VzN/FbShF8yihTkUu6MEhSOBKNhcKhWCgUjEVDWAYDsQgkgPLC8ziTnPrkFFs0GtLV1De2fldd3TLP7a7/aPTo/OIzzjjKq5GnfgeG642G3A+5DbIccheEIXuc5b5bG0foL5afaiwXWSym73JyMpoHDSyQTFYzjR7oI3/MH+BUDd6Y3++TZAn4GKoMHRWF0cA4//i5+jWoe0mY4jqY5CkmgTZJMZFTCMjkye0OBLdsKSkqL69YXF8vkDz1hQyCGnoJUAcjooj6LcgJVHQoWHLjIfenMSVrHwWei9E2EgkTxwwxSYQ6bmjJkiVJV1555Rhm4ONYIfkHQGtrq+Hmm28ehe0ZHNvEbSQoTOQgH7AfoMHvcrl6nHIuXrw4+U9/+tOgRYsWJfNZ1q9fb2PacmX3PoP3ywx+eFbjeeedN+maa64ZQ2Kk7O4A3wezA/LZSDg5Ee8f/vCHYUuXLk3iOZTDuh3Lli1Lgt0xeOHChSm8B27j/SZ+v76CcDQiRcKRkOTv3kl0CY1A7SOgIDhviQckarMoih/o9fp3rVbjt9mZ6VUjhg0NDh48WGQ2Hba3MpGCMeLzgUx527F0wzCRyZTkdnt0Ho9PnkvK7/frfJRAKG6ogESFaKzQCNfIVO8DvodMmtjmwaBUSRONS2Up0dMUhqUVCUWkcCgcC4YiMnGCspMliPUwyJOg1+tSQJxSM5KiBqO+sa3Fu76xtuFDn6/5zYkTB6ybPHlyO8uccmUN/QNs8LIgv4A8BaH+/T/IixCOdYIG6Jlar5Qlzhm10GDQf5+TDRI1aLBkttl0EZRafyAAHQUiFYovfR4vM0wpnT0RNPjxjh6W/34KWLRxYWwt6nYsEpY7QmJhWLaAiHcRLCoqBnkqXhwKuVb97neXaBNXa9gvoBwx1DNkMJliItoAVkrQp/h/ykBZFsP+Ahr9q1atSlqzZk3apk2bHKoxTtAYX7lyZSZI1JEkBPRUffzxx2lvv/12pnLIPoFE4vPPP0+94IILJjz77LO5yuYewZYtW+zvvvtuwZw5c0Z+9dVXyQ8//PCQL774InV/icW8efMyzzjjjGP/+te/cpx9rL293WCz2eT2nu+M4ZB/+9vfCnANks8j77zzzmH04lVWVprff//9AXfccceojRs3MuHQPoHviPeIcyhb9gw+5wcffJB/zz33jORcWPz93//+9wEgjHZ+J+Ww3oqOCoR3KbCnIhIJh9Cidbs9pRGo/QCMEHqjGM/bAlkDIvWu0ah/z+Ews1e3ZtSo4cGhg4cyow6PjZFI+XwBkCif7I3y+930RslkyuPxgkx5QaTiXimfP6AL+IO6QADGCkgUyVSQninFUNdwmICq2EGaKCBKYXyTkOJtImnCdpk4RSNRmTSRKAVCoWggGIqGQoFoMOiPUUikBFHQpaSk6NMznBGTydjgcvnX1dU3f1xTV/tyQOdaNnr0aJYt9vdrhln/AsP1OAnuS5BTIPQ+zYVsgnghPf69qZMg1dBbC8wm03c5WamNw4cMlpLsDrmRCZIw+UCi/F7JGwCJ8gckTh4eDAY511GHNypIb3k/KJ18BLluS6jDqHGsyxGZMMUJVBR0CuuSKEoi6ql/06Yd2yorqxZs3er5/uc//7nmedKw30D9Y0IYr0FviBlEjokWpTAajwgKXhSFMMb/YmTx8eP7OvC8ul/84he1r7zyyg9Y1iQmk2AY2qhRo1w8xul0MoxPev311/NgpCcrh+wTSMo47qq+vt4C4mFhYguSDWV3t+KEE05oS0tLC9nt9og6T9TmzZvt+0ug6KUDYeLze0GmfnjkkUe2cVgH4ff7xf/85z8ZzzzzzNDS0lLrySef3Dh9+vQW7Jfy8vKCQ4cO5RyAfGeyh29P4H0xg+H8+fPTrrnmmrEgZYX74jHjc8JOCZHUkeDRQ/jNN99kgATLZEo5rNeDZcvvC0b93pBX8Imw2roXGoE6ALCiQ0ikmiDfQQm+ZTYb37PbLavy8rKqx4wZGRw9eqSQmZmpMxhEEKkwDOhAFIU5Ggh4o16vC0aKK+aViZSHM3RLHp9HJlP+oF/yBX26gC+oC/oiuqA/brCoQiO+vyjX3owOLxOqXBREKQwhYQrR0FIJU5TJH0JSOAzCFAjFgoFgzA/x+f34O06auISCZxyxLi0tRZ+ZlRI1WY31bldwbV1Nw4f19b4XA4GWhRMnjqodN25ciGVLuQUN/QNsFcdAnoQwTO9dyI2QpRAXZK+NYHcC5UsmUZIkzTfo9V9nZqZUjRw5MgqjgI1iLBgKyJ5zn5fhfPSi+6ifqI+gnwIwVoKoBxIa+XjnTp/TRXHCJOvRGLNgqsJoKm4CaSJ5CoUZkq2TjEad2Nzc7t6xY8e6mprK/8Ri3u/nztXIk4YDRgD2gsdiMYZNRoMkZ2hlweP4OhQ8CssnIxr6SzvPcL6jjz7a03keJYb4TZo0qfXEE09sGD16tJ8EgkSquLjYrhyyT4CRH/vJT37S/Oc//3kzrhU+/fTTj7nvvvsG9QSJAuHxDxgwwDtjxoyGc889txH37QoGg/pEz9q+APfb8tlnn3136aWXNvC9gKyw01QGxx1ddNFFDSA7Gy677LLGP/7xj6W4VjP0to4JOY477rimyZMntw4cOHCPeohjmEDC8i644IKj3nzzzTzoMEdNTQ3nB9wrhg0bFigsLPTNnDmzHs8rz+0FGyYGkmra32c9HKAdpdpSPhhmgYi/NTXV2O16WyNQBwHlI6lEagUU4+vY9C6U4/KMjJSyUaOGeFHBhNz8fMFoNKNBjigeKW/M7aY3imTKE/V4XMqYKbfkdrfr3Fh6/CBUQZ/kC/h0PpApcC9dBIYLSRSNFy5V75RGqA4eqlHFd8oQSnqZIvQyYSmTJgmkCVZnJMKkDyEpFAhIIRAkOdzJ52PIZtQXiI8jUUkTj0UjIeblZYo5OWkhm01fGwqEVzU0tL0fiblfGjw878vx47MbNOLUL8HGm9n1fgN5FdIKuUpZ36fJcHsKit5qhL76DEbLQqfTXDxs+JBwdnaOqBckKRoOxYIkT356zX1y+fb46C33SH4QqYDPD/0TgfQhIoX76/Aio35znCLvOxTC5pAOdVUXC4clWUJhztAmMROa2NLkai4pKf6+qany/bQ0xyZt/jUNBwmUOp3LqNf7maSFCaRi0QjKJSWejTUcPmyqocdAr9qHH36YXlZWZmaImgrYR96GhoaOMU/Dhw/3VVVV0Vu/z2AShjlz5gy9/fbbx5SUlNgLCgp8OTk5gUSy1l0g6aMHCs/D5GAS2m7ZG7S/YW0mk0nCfYboifr+++8dTz75ZKGyi/pZx6QSZ555ZmtycnKEBJEEhvt4PEhUsKWlxchzyD/YDaC3OZeVHnamAYSr7a233voB76gc988yuEdwPFtmZmaQzxUKhUSS2/T09GBra6uxD3igUMTiryYI483n9wU8Pncb/ux23a0RqG6AYpCEYZA0olKtQGF7A/I6CuHi9PTkrcOHDmgbN26MNHjwEDEpyYnj416pEIxtr6895vaSPLXG2n0gUr72qMfrjrW726X2djn5BIwWhtH4JI/PTy8VexYgUdmASSRUFI1Q7R18PxSVMMmepUTBNmyHgRUnTKEwCFMIhiNJE8mRF0ZlwBf1+vwgwHEShW8iC8P34somWV9QkCFkZSW5TQZDidsd+Ka52fOW2xt+qbR045Lc3NwGlhmWHeW2NPQfsJfvTMjHkOmQGyB3QzjOiWEEh/2bs9xBX3Gc3Zcor/91OqwbR4wY7B48eKhos9qkSCwiJzthp4A30B4LQOKdBR6dXw479kEvKUTKrxAp6B+SlF4D1nPqQ9RnkiY5TC+qk0KKkDjBXo2FIVGQpqgcfhuWjEZRNJlisZqaluqtW7d/U1FR8/6sWbPKTj755L0aHho07AUcS92IJsJlt9vQVjB6NgLiFGM2X9kLFeM4qBiTTCi/6AegIf78888PuOyyy4764Ycf7KqBO378eG9NTY1d9WoMHTrU297ebqbxLx+wDyCpGDt2LHTXYM8NN9xQBaKw7qqrrqpXdtOaJjntFqOfpCklJSXsdrsNDLVTiRoJlXLIfoG/W7NmjXPZsmXsbNsJfGdM5vDmm29mqmF3DocjysmJa2trrXt7Jnr+br311soPPvhgzXXXXVdLrxK9XcruPYLPyYmQ8S2M/BZ8Rob0tbW1GZmFUDmst4GFSm1bSaKEgJ9jegMevyfUfvHFF+/Ts+8PNALVzYBypIJkXO96GCjvQkG+YjIZ5iclWdYPHJhbP27cyNDo0aPE/PxCwWy14muz1xPGN8fM+GCUy56o9pjP61Y8U66Y29MuuVztIE9u9ipIfj/HJHC5M6Fi1rfOhIoEgfKjJFY0oBKE72AXsgRR3xFDz2FQgTRFpCAIkz8YwBLkiATJ540F/J6oD+L1exmSGYsoiSHCwXCMZMtmc+jy8rJJnCLJybZGnU6/we0Of97U4n8xFLK+kpeXtqKgILlZM8T6LdiwMLsevUz3QR6F/BSyGoKS1qHcew2gpwKQ77D6IfTUygEDcmrHjBmly87MFRimGgoGYwEvk+H4IR6QKU+U3nGG9fmgg4LxjH0dOsifoHcOh75JrOsgS3EPMtexWSZNsoAwhaKxUDQCWzUcjYRRh1GPOYzfbjfqUf99ZSW1W0u2b5vf2FzxwWWXnVuPd9Trvp2GvgeWI4DlqcnhcEbY2UbSFI0GUWciunA4gnaI3qiYXIb7CkhSQATsIC5jjjvuuGNo9CeSIHo0jjnmmObq6mrbCy+8kN/U1MQ5NnU00mEnSQ0NDUaeAwQqQFJRX18v7+8KJBMvvvgik/HIoEflt7/9LYnT+iOOOMLLcVb02nAfz/nNN984n3766Vw1Sx+3Yd3AbH/MfMe/9wQmUdiwYYONz4PvpgMJCeL+TTwHCA07TkV+u84gKfz0009TdxfyRoL07rvvZjzxxBPDiouL5SQayi7YJSHhk08+SZs1a9bUG2+8ceLtt98+jPvpdWK4H96RPImxcrh8PJ+v87X4HujNcjqd0XXr1tk3bdq0T4kn+Jz5+fmB5uZmE3Q9iqleSk9PD5NQ8XmVw3oj+DHVDyq43Z6Qp91bH/EFaZN3uw7XCFQPgR8LisEPKcL6x1j+G2TqbavVvCQrK2XbsGEFrUcdMTY6euRoMTMzGwrGKIUj4VgQZApGi+zZ8NBw8THMr10eN4UKIof6ud0uCRWfohAqZvTbmVD5fMycFfdSkSTQqOlMrNgjK/fQJha5vgjcu/wcFOW5+HwMxVNJkjr4XX7uqISl3MsX9zCFQkzlLHm9DJf04j3Gx39QSGgVbxOIFL5NAKRJHu8Eoysck+xWuy4zO1M/YEA2FGuKx243l0mSsKK9PfBueXn1v0tLN7+fn5+0NTdX9KIc9KM+RQ2dkAYhaaLXaTvkDAjHOx2SBBEHA5RLdvpshbwF+Tw52b5t1KghgaHDh4sWsxl1JBYLBHxy6DElHm6sjN/0gkh5/SBS1EEBXZBeKf//wvv+V+fwErr5LfB8FJksKXVenUpAuaZCmDieSR6zKHd4yBINgjQFmBWTiV8ko0UvJiVZYYT4G7Zs2b6qrqH6tWZXzaLZs2d7lMtp0NBdaIU90Gi1WkIms5V2Asoms/eGUNfCLKdyGF9P1JmeAsPQfve7343+7LPP8jZu3Jj6+eefZyamI6fhf/fdd1f8/e9/X7dixYoMECkTiYvFYpGYkIHH0qMCY5/h7DoSKuWnO4FEYfv27VYcs5MXhAQN59lpnimCXqKVK1cmv/HGGwOWLVuWzN+//vrrWaeeeurREyZMOHHGjBmTn3vuuVwmWlB+shNISJ5//nlmoxu+evVqB7cNHDjQT08Mf8MxV7w2sItXhhkFQX6OJIFLJEcEf3vNNdeMvvPOO8dccMEF1dgklZSUdIxP4vO//fbbOZMnT26ENOMcmUwjTiJDL5TVao3ynZFMPvnkk/l4luNAHqdPmzbt2D/96U8DOyeK2LJli/X+++8fhmMHdH63IIOGRx55pODVV1/NSvzdgAED/CS6JJl8ryBQIew39WICJdcW3GvH+Kfm1hZfq7u1IuI0cFL6bodGoA4B8DEjUJLsdeLA8dew/gIq3Qc2m3lFTk566ZhRQzwTjhovjRwxQiZTJhgtkhCTPVN0QcYNFzfDZ6Lt7a4YRPZOuVxuhVDJZGonQhUKMVV6oINUcRxVfNxCFEqInioIiQUMnBANHRCMEI0dCraThMgKXFHih0uRq9fmvagiG0vqvSr3K/c0Y10mi/ybIh9LAslwCBpQETRQQTnrIb14eK8kSxAf3bxM+hCViZOXKec5rikQDfhAmrAvIGfSC8TYuFntdl1uTrY4eGi+lFeQ7k1Ls1YYjeIqrzfyGQzNl7zetpefeuqRL0ePHlgD5dftbmMNvQZsFNmjdwHkK8gREIbu3QPhOKc+A6XRYS/d55C3TSbDd4V5WQ1HQS8VDiwUaSREYmF5fJ/P51WS4Xiifugkr4+kiiHGrEsBCXWFegc6Jj49gxpqrHZidBAcSEfHx270i1r/1eMSdUAiWUpYlwkTPcLsQIp3kHAqgRDqOENsQZzCgTiJCsfDbe1JVr3RqPc2NHi2/+lPf6w744zjx5988rRykCdcSYOG7gXqF72+1RaLvi05yQkChboF4iTPGYg2CmUT7VUYZZehZ8qPegFo9G/dutVSV1e3kwHe2NhofOWVV/JOOumkxsWLFy+fP3/+Nz/5yU8aVS+QCjyzbubMma3jx49vY5puGuJMmOB0OsM4p5leFRItkKoIrtVlpjgSogULFqQVFhbuU0IAnn/MmDGejIyMAEPlOKfSl19+mY57NuM9iz/88EPGH/7whyNuvfXWESQoys86QL0HwuTD/drKysrk/fSS4f5UDxRsBj89ULsQKCZ54O/Xrl3rJHFTNkMHBoXrrrtu9H//+9+CRx99dOORRx7ZHg6Hxc2bN3d4h2B/iLhH69SpU1txf0WZmZmBoqIiEkcdiGKUY7Hwzkz0Kr322muFeK6UqqoqO/5OB0EcyKx7yqlkMJwvOTk5BPJk5jg0ZbOO67/5zW9GPv744yMee+yxoQwZVD1yfE48oxE2pkwucQ8hrBt6aQgfb1oW3j+FToj2tjaXt9VV7a+pYUdmt0MjUIcQKPyyVwrLEsgX2PQS6sMrqGTzHQ7r6vz8rHKQKTfIVHTsmNFCQX6+YLPbJFgv0C0xGC0w5DkmAYTK7aaR796JUHm9XJJUtcVQbkCcZE+VTKpADmShgaPMQSWPYWDqdL9s6MTJVZDzvcDIkQ0dVUCwmFqd21RRDZfOoho4e5Oufpt4/sTryNfqvA3Hq/vk/bzvCMghGiHFaILExy3Fn9sryUYehGnlGY7k8dDwi8/XFZ+ziwkgAlEvDC2SpXDQB5UejgkGvZTkTNZl5+aIAwbm6/ILMrwpabZKvV74IRyWPmtv97/a0OB9ITnZ9D4ag41Q1u3a5Lf9GmxA2Ls6EfIm5PeQOyAXQeh9irdAfRDQS0wnzNTqb6B8f2KzmTcOH1rYNm7cWDE3O1tgkglJihOpeGifJ+b1MaNoe8wH3cMEOG4ls6jSOSF34OxCqPxxPdMhnfTLTnU9ob5TD8jHc13WG/QmMysmiZPsUcbfrP/ydALRgN8XCzDk1u+XPU4ycYJQFyclOUSn0xwKBsOwI+qWFhcXvf7++2+95Ha3H4PnP42vg+9Eg4buBMoeSqpUCvJelZKSGjEajewuR/kNy+QpGA7rAuEAynhYzv6q2LOHFTRIOe8RSEgSOx1UcPv777+fAVLkvvbaa2tBVnzTpk1zz549uzEvLw/NcZQaQzk67ok64YQTWujVoCFOIsAxPaWlpRaG7vFveqTQFnfpESLpApGwr169OolEhOdOPH9n4F3reD+nnXZaY0tLixH36Xv++ee3bNiwYenChQu/uemmm7aRwM2bN2/Q7bffPuK7775z4J6VX8cJ1M9//vO6ESNGeECSRF6roKCAyRXkUEJ6zGpray14nl1saWYePPfcc6uh+3YKE2Sq9S+++CIfz2i85pprJv3xj38cg3flwzN1pG9PSUmJMtvfE088MQLvdQLIkpWkivtI2viOoLSsfMcXXnhhDQhrNe8VEsP9eceNG7cTYWDCirPPPruRY8xIiPhdSkpKLHfeeedw3IeBGf+ys7MDX3/9dRqeR/Yc8jdYiPRCkQBiv5w8g7/l/l4GvuBEEVtb28Ntbe3VgYC7EfYYWovuR5eFVEPPAx9UggQhDXPmzKHRtQWVvYyufaNR77bbLMG0tFQpKztdn5KSrreYzdjNAaesiZIUxX/xWGko3WhEF46EdZyHKBKhkRKUe7RAIGBMBGWlzPAApiDm/mg0BIMlJEQY9S8bHBFZohSeC+eNQLnx7zANFA5oZW8YBNeHtYL7wF0wBWsU653J0YEKjCDch/p3vPct7gmL6fCYuB6sJDw/lxTcow53jGcLy41OJIz7BQMMBQPYFkTjg2cPk0DxHVACfC/shWa4RIzZ9EAc8TfDJsIxvkvwVJBcQbJZbLqk5BQhIz1VyMhMjaSmONxWq6neYDIU4VJrI5HYV62t/q9SUy0/WCymmuRki08jTf0ebDjY+1oA4QS4t0I+gdwGWQ/pF98f5Zjih14qhc4pwaaI3W4R0tKSrQ5HChpXQaA+YW95NAYjD/WORkcIOijCbVH2njOEOKQsoZuwPy4c4wGdgyVEiFK3sK4r+kX+G8I2mvWfIbkdegGqBwLdE58rR9ZZuBY9y9QBrM/MdCrrP9TpcBD1OhKN4TqxMDNF4Ncw/oSkJKfocJhwRkNja6tng8vl+szna1g8bdrkWhgXTC1fB/kjZD5EzrKlQUN34t577w2gPmQbTMZCt9tj8fr9Aoq9oDeIgkHQCwa9QQc7QOBku3qdqBP3OnNPz4Lep/Xr1ztAdsJHHnlkh3FOIgTykUPDGrZLjOSAHimOQzKbzRLH+JBosL7ScOd5OBksPSE0yBkiR88QCcI555zTyHO++uqr+TNnzmwYPnz4Ll4mGu8cx/PUU0+NwG/0IBMkWyIJF++F5+8s9BRxEt/q6mrrxIkTsaldTyLGkD+QnHaQo3be9/Lly7O3bNliwznl+Y/U++WSYYBpaWlh3jO2GRYtWpQOghMYO3as76233splYgmG85Hk8DeqMEMg7st43HHHufg++Ay87qmnnloPItkwY8aMehC3Eugv6ZNPPsnD9kY+D3SbQM8Z9BWJEpNs6JnynYQN7860ceNGZ2trK7PruXFMDM/nBCFy5Obm+kCoqnGsW71/Vfgd8O6tJFp8V/fff//Qzz//PB/ns+D+g9DXIskgruGnl6utrc2wYMECPqefhIy/X7FiRSq9ixxXJX+Q3gH5vQJsf+XwPdqPJWWlLZBvfV73NpBlksFuh9bD1ssgSRJ7K+jK5YzagyADoXxyJUlIB5FwomCYPR6vob3dLXi9Hoah6UigwCz4WwGqlvmRBTJjKDSBvUUkXvgDalmeuA/bRJ2ek/gJogANreMxIq0iKmv5GLlY4Gc4G9a5xME8Xl7yb54yXnywXVnjSvynBLeq2zs2ylBLeweYdQgLuZNGMUHjvwBxii/kf2TyRv4WP1reDqOIZI5ZcPBHVH4NNNR07CvCNlBKHotVGmZ8RfLJ5L8J2FM0qtgzRnc/xAaxRE0mhlmIbtTFFpysHtetDgTC5W53sLalxekaO1anZdD7cYFVKhXyEwiz6u2APAwpgsjFtL8ClYbjFYahvE9BPRsGyXG5go6mpgaxubmVHl7URrRbrLVQGAZUKhh+WBp1RhiEehiDer2RukjWRwY9dYZe1jci1mU9I9f4zvqF4AqFdZ/jFlnx+brjuoCdK7xDWROwg4WbIXL9BmUS8B+/HOt2UpJdZzabQjh3s88XrGhpad/g94dWjx1b2IZnkxWDAoa4PA2hAUeS3CONr4YfL1BI6T05CnJeTU3TiJKSMj0sWMFiNYlWm1O02xyi087yahNsVpPOYkUt6KgThx5MEMFJVEGePEcccQQnA5ZBw/zXv/71iI8//rgARr6BbSJDxR599NH15557bsvNN9884osvvsiFziDBkttLkgESIZIUHg/SYZw6dWrj66+/vp6V98wzz5z0/PPPrx81alSXBGrdunW2X/ziF0eA7KSCDDCcjWRN9iorh+0EnpPXBCkR6W1SNu8EemFAOEy0I+jdAYliVmX5fPxW2IdLGWK8FjbB9vIabrvttq30uv3+978fBkJFe4321U734Pf7DT/72c/K7rvvvhImclA27wTeH8ip/bTTTptmNBpjFGWXvA9kT05FjvcV4dgnvgO8M5JSEXZLlMSHWfPS09PlkDt+BzzDTnNuESBpIo7leCZ2OIn8JgwN5O9BjugBpC0o8R3xvHxuEC0Dnm/rDTfcUKOEC+b94Q9/KO2K3B5G8H0liq6pqTW8Zs36Teu2rvvA39a2rac6tw9jldSwN6AAkwawMWc8K8lUPiQL2zKwTEJFSgqHYxYYAwYUdNHrc0tev18XCZFUcPS0BAIRlc0T1FyZVKGGkFugDgkyiaLFIvdyUbBNJlU0cEiW8K/8Gxo16jaZDNH2oaHDvTSGFLIUX6AIM6Un/+C+TsBPWJJ3UjSouHE+I1s+WMT1DCwfbCXxiW/j65C9UbShsE0UaSLFf8NebJ0uovRQyxt5NtxjXKlyE9f53FA2zE4jWSxWAWRJMpsNUTx/kOMgcGQ7juX4lTropwqPR6gMBqXmnBw5br1LBaihX4NF2Ak5CnKzsv5XCMczBiE/GqBeWCBDsDoedXIY1Ei+xxNKYU+ly9UqtXvaZS8wjkH9h34AmUIdheowoq7qBZOJHTVxEiWTJ3kf1qlTFN0i6wuYQno99AMOiIM6B7WZ/8skSqn7dIFTM8gkikpBBi8vsZOInSJ2u03ncNhjBoPej6rfGAxGS9vaPJtTUgybYSi07qZO84LUtwzPnAv5HNIjDbCGHy9QUJPRhs8KhWIn7thR6mxobmSLLJhtDr3dZhNtFofgsJJA2XQmmx5kSvnhYcAbb7yRVV1dbeYEr4MHD+7Qe3gGeRzN999/Ty+Sqba21rxgwYKc22+/fccFF1zQPH/+/NSnn356UFVVlU1ux3cDjp965JFHdtDz8sQTT+Qz4QTb6q5AAlFUVGR54YUX8r766qsskAv9ns7dE6AXB+Sw+NJLL23cvHmzdc6cOcMrKio60rMn4oorrqi45ZZbqjqPCUsEPVdM/vDRRx/ld3WO3QE6LjZo0CDvxRdfXDN9+nTXwoULUzkmip6kPZ2HhOv4449vAgGswrX1L7/8ch5IcirDDZVDZMBO04Eg8zkbOEaLXq/jjjuunanjlUMON/iQfK8k0PIyDKK8ZVtRy+rVqxdUlBYtBnlq4YE9ga5LqIZeCVQIhg/JhArreVhSsqA80lHQU6BYnNGozhIMhUyhUETw+ryCx+MT/AGQqiBD9xRPD5YodQJOiL+AGLiFbLzAYEGJkEkUyRSMEG6PxiQYQnFPFm0aEiesYqH0HMf/lxEnU8pfiv3Dv9T9idhJm9AY4k2BJMl/xjfinrmkLUUvktzDzPcAohSvv3FyGMX5SbbwK94LiBIrPu+XZMmMlsdisbAXGmTJFIMhR+8RMyR6cKgLZ2nF4U24VgPsumrsa8CpPRCOB1FekoYfGVhkOaEjCcM1EI53eluRZsiPtlyg+jFGPgdLJs0YDsmF4ZPm90etaGD1ba429tjG9Y3sEqb+kJUBqhN0CJQKu2bi+gPb2KvSQaK4CuUi12x+BGznNr0Q9yrFNYO8Hj9lXJVBP4E04Ux6EwgTvU1JMbNZYC+sC4SqIRLRVbS1BTfW14eKjzoqhfNf7aR+ugANiQshN0KuhFRCNGjoNqD+yF4otGuzGhrbRhYVlzC0TDCaTKLNbNNb7VbRYXEyKoLeGp0Z2shwmEL5QILy1q5dm/TTn/60lmOKSCC4nW1yIBAQQZ6MMFidIDUD6MEBASqePHky21B53BKP2RPJYbIHjn8igYIRT0/RPhnoJFMkH/ydsqnbgG/DMGH5vCQc8sYE8J4Vz5dMgPicyi56ezp+pz6bvGMP4PUYWsdnUjbtFfwOHBPFe1DBe+b97Ok8/B3vS/2OROdnUEHix+fkfh4P0rbLuzhM4H1Q+G5V0TW1uCI//LB+26atWz4szEnf2JPJgPb5Q2nofUCFY/5MEioOPiSZohuZYUYpEGZTcUBn2cPhqC0Wi5oCobDe7w2KoUhIFwkFoPiCAscnoMLJipAVOL5kEA1KI4wf2eukIMrBT/hbsXNk00deQPgb2ZCRt8i06n9r/zvF/6AegGuyGYn/ETeadgJoXuf7gLKA9QQLJ6H3mr3aVqtZZzJZQJbMKlGKGo36EJ4mCGPLj596cZ9t+EELCFkjHrseDRIn3GP2Me7XCJMGlkyZIECYUe9cyBbIsxCG7fWYMu5rgL4gyUjFkt6aoZB8NNq5kNRgMGqFfhHdbg9DjWkUyYSKNZ06BhKnSazXrHF461EJ/8rVOU6f+CGMDENRwvwIVM+OzhEuOa6AnmSbzQqDwBIzGg0hg0EOvW3E5WpCIX0Z6ngRDmMWVHqR96d+M23xYxCOi2JmReoIDRq6DagHdizODgRCp+woqUhpaODwO1G0ms2i1eIQrVY7xCI4nQ6d2WTWoYnTCYeBRL311luZzNKWnp4ehEFao2TB49xDHBeTsnDhwqzy8nJnWlpa4J577tl68cUX75KFr6+BZObLL79MJtGYMmWKm+O6lF17BO0oZsEjiTr++ONdeGe0K5S9GroR1OWJ5ElioqJt20oaV6/dsKCxrmXJHXfc1IrtPQbtq/YjoOIy5E/1UpFUpcFoyTQYDCRVqVhPRkV2wn5hz7o5FouYo1HBFI3G9KFQRB8Oh0QociHChBRRJp6QE0ww64ps9MhkBz/k34SsHbldhhwwp6xK/ytXirnyPwJEYyhOgFTwYHk/DKdEPSMbSviP5MhooifJJHE8BUiRzmCwSCBIEgymqF4vRvE7TkpIpe7Hz0CUJPZ+uXEOGj8ukKUW3HYzdFqb0yl7lzjfhHrzGjQQNE04I/xkyOUQltLnIN9AelPMd68D6hvHSVHnDES9Gox1TnRJT3lyOBzh2E1LMBg0BgJhIRj0C6FQSAgFoGOwA/pEkPUE6r7EThpdPNQWv+VgeokhxgYDdICR4xQZcmtivUf9N8YMBgH1WO8DaXLhVK2iqG/C9Wp0On2JxSLQGvUdRD3n9x8F4XioP0OYOVXTGRq6DSzjkNFoX89tafONLS4p4rw7gl40iDYLyZONqb4Fh8MhWIz0Qhl04FGMxD+kYDKEBx98cPD7779fyHE0sClkrwfsA9nTwXFPo0aNcl133XUVZ555ZgsTJSg/7bNYtWqV44477hjZ0tJimjt37tazzz57n4xxetsuv/zycStXrszAO9sIMtm0Lx4oDfuFRPIkr6Me6WrqGv1r1qxfV7R9+ye/+92vdqCMKhZozyDBXNXQH0EFjQU9VexVZ3KKFBQqeqdo7HA8B3vAZIESt2GfFZyIAwp5PH4XNeBvPcqmHksSNDE+ADEqMIyGyhPHYJ3lOD5mCYSMjQL+jid+YDFTQnjknmMQHaVQi9hOg0kvwUACOTJC2DjoaUDF8BO5cuBvkCMdB3WGcJmQXi97izhjOWOxGYrHQa3MDMTJ0qjkGPPKMB0exwHg7AHSFJiG3YGFMwkyEjJbWb4H4aS4P+pwvf2Fqm8gNqxz7CY9eZR01Ndk1FVut8V1jM4MwmSEjmCALr8B9IjcJsntEuo/feFyI4l1epODrNP4fQDC+s6OkDaopAb8rjYU0jW0twueb77RBWfP7rbxitSDTE9/BYThfGUQDRq6DagXZrSjp2B1RnV1Y15pRbkQDgRFk8UimC0Wvd3qEO02u85qsQtWi0VnNjPpESrJISRRqG8yifroo48yFi9enNHc3GwGsYs4nc5Ienp6+Iwzzmg66aST2lJSUvqNt4Xjfd55550MJlk466yzmhPHfu0J7HRetGhR8nvvvZdz5513lg4aNOhHNVb2EIDtcdzA/J9IHo9X2rRpW+X69Zvm19aWrgTp7Uh20lPoHyVdwwEBSpEZ/5g5h6oYxoxkx7oDBCkJSzuICz1ZqtCQoMjrCsGit4uGD+wikaRJXqfAoJENIuVv2RjCQin05Fsyw5JIkvA7GjsUZsiRhWQJ9xDGPv7NlK+clI6eJZIkGk8UmSDxOCzlc2CdlUmDhn0Byye9sQMgMyHTIRshr0OYXY8pHDUcJFBn5VBj1E2f5OT2AAD/9ElEQVQrluy0SYKRkYL6zBA5Tk5JwpUo1BlqA8m6zToexG/VTpI2LrHNh20My+OYxp6s9/RKPgRhmuUHID3eMGv4cQENIj22ZwUCoWnFJRVJ9Y0NOikSFc02m2ixWEW71S6TKIvJIljMcRJlPMQkSgXqnK6yslKeSHbbtm22119/PX/y5Mlt119/fU1WVhbra78Cnxf6Rflr30EixTFDyp8augcJdmScOFHwrnXl5VUta9duWF5aWrnw9ttvrsH2HodGoDTsFlAcKgGSPU9QIiRcVNlGrDNkh0v+zf3yEsKlvI59NJxkAgWohV4lS3LWFOxXt7GXRiZPEBqucopTQCVFPIaeKU0haegOsAOAYwY5aepZEJa7VyHfQbSxLj0M1OsO3QJhRZf/Rv1W1+Ohvv9rKFWdcTjqP/XZeAhJ1JMQhvLxfjRo6BagzLMNHY3Vs1taPeN3FBeb3K52ZqsUbBwPZXWIFptddNhsCokyyaHsRgvrSfwchwoMv33kkUcKFy9enMnJV+vq6izTpk1rueGGG6qVyVc1aOgJyGRJEdV+lDjnU319o2/9pk0bSou2fgYSv7UnE0ck4hBXPQ0aNGg4rKAxTI/COMg5ECZf+Q/kMwhDPw+Hga6h94OeSoZ3MqnI7yClEA0aug2wBdkpeXxUkk5vbGwdWF5WLidh0RsMshcKBEqwm7G02HRWObzPFPdEGQ8tiWI2tmeffTZ3wYIFWUwowdA9prVmkoX/hedr0NCtUMuV2qEmkyjUF11bmyu8bVtJ0bZtWz4vLy9eM3fu3EM2XlkjUBo0aPgxgLqO4WPDIDMgEyDrIBzrVALRwvU07AksP9mQeyGc5uAvEIYUatDQbYBBmAI5JRqNnlhd25xTXlEmyKnN9UbRZOHcUMzOZxdIoiwgURaQKCZY4ZioQ5lYIhKJCJyygJn2enPCCBrYwl7YJT1qTPzAVN3M6slt+/I7DYcUMmFSRF2XvN5ArKiorHbLli1fulwNy266qWez7nWGVkI0aNDQn0Edx3E2HOc0FXI8hMkHSJxWQbRwPQ37Co7PIvG+C/JPyAJIrzUeNfQ9wHBnCGsmVs8IhaJTq6pr0yurquW5lMwmkxAnUVbRzNT9Mokyg0SZDwuJ6k4wGVVNTY0pMzMz3B0Z60jwWlpaDLFYTJeTk7PHcVmbNm2yLV++PInjt0444QRXWlpahPNacb4jriuH9VqQ7PH98VkbGhqMJINMXNFPxl+pz7ATeeIzB4ORWGVlbeOW7TtW1FXXLPl//++qmkMd4t1Hq5sGDRo07BU0eBmiR+LETGocY8DxKy9CtkP63YBnDT0KNuBMYsHxc5xklwScCS00aOgWzJ07Vzdnzhym3m+FLei02ezpUUky+/0BKRIOoQTGdJLAyeaxjHFIsIA1zs+o13HKD/5Nx0lfc55UV1eb/vKXvwzy+/3C2LFj+fzKngNDRUWF+b333susrKw0H3XUUXv0FJM8PfXUU0O++eabtAEDBniHDh0amDdvXmZTU5Nx2LBhAVFUh3H3TjQ2NhqZcn3Hjh3Wzz//PH3ZsmUpkyZNcveDVPIkQzJh6rSUwuGYVFfT0LJ1W9Ga8rrapY03XFl18mEYH9u7S4YGDRo07D+o15hCmwkiroJcDKmE3A95F6KNddJwoKAx9jmE6e1/BuEUEBo0dBtAHqibqmC4L7VYDBsK8nM9+fm5ksFslsKRUCwU9Mb83kAsEPDHSKyCgaAU8Pt1wWAYIunCYSi3PqbdSHgWL16c9dZbb+V9//33DpfLdcCd+/TGFBUVWT/44IPcNWvWcHqKPSIlJYVeryjIm4GePq/XK65cuTLlu+++S2pvb+/VTgZ6YrZt22Z95plnBrz55pt5DQ0N5lgsJs/d2cfBR2Mpju20jJE8RaXGxua2kpLy9fX1Nd/kpFgq5h6m7MuaB0qDBg39Bey2pEHLeZx+oghDMN6AfAJhGmqNOGk4WDDsk7H2syAkUkwooZUrDd2GuXPnSnPmzGEZ8xj0gjXJ4UiJRSWzx+8VIqEwvU+wMKnuYFNyBaUP/2PJORc5CbXY4YnqC94ohtzR+8R06M8999zAUCgkTZo0yXMgnih6jHAuccOGDXYQMdMFF1zQuCcvEsMGSUIcDkfkwgsvbHA6ndFPPvkkEyREPPbYY11MjqEculsw5I/XMBqNh1QP8P1wDBfenw7vq/3qq6+u4z3vLWyxl6ODPIEVsZTHSJy4LRwNSy2NLldZaeXG2vqqJSUlOTt+9auzDxtb1DxQGjRo6A/gnGSDIGdCroYcAfkUwsH+KyCHLDOPhn4PGicbIIsg9EKx3GnQ0K2AccxJaTfDMF9oMIjrCgty2wvy8nQGk0kXiYakQNAf8/k9kj/gjfn9PgmkQQoG/bpAIMTxITCsOTaG1qhywl4KWsZLliyhxyfV5/Ppm5qaTFhPUXYfEAYNGhSYMmVKG8nF3rwxJD1paWkheqK4TgGZiobDYdHj8ezVyUDy9/bbb2dt3brVynVl8yHD8OHDAzfddFPNrFmzmpkNMTs7u0+SJ5ZTkiQKmBMdaTFdFMtwfFckDPLU5GotK6tYV15ZtWTbto075s49+bCOUdMIlAYNGvoyqMM4CeVJkCsgzLDHSXD/DPkIoo1R0dAT4FgoJpFwQRgiqoXyaeh2gEBxHsRtIFGLTCbDmsL8PNeAggLJbLWBHIVAnoKxgD8Q84NMBQMkVD7JFwiATAVBoqIdIX29LaKLoXLKqmwpNzY2mtxut3HgwIGBJ598ctPtt99eRu+KCob00bLeV5AEJScnR5iQIvFaKnguhvpxXSFM4D4RXVtbm4HJF5xOJ/hTWPB6vXslUAz5W7x4ccbq1audTPGubN4JPU2s+IwbNmywvfPOOxk//PCDXX02IvFZexv4RZXPStLENebCYLheLBqRpCidrdgXCodjTS3tTaWlZWsqqiu+9Hobts6dO/ewzzmmESgNGjT0RbBBYFryiZDLIBdAGAf9LOQFSLnytwYNPQE29lWQ9yGcZPcEiNaeauh2KCRqOz1RFovp28KC3KbBAwtiIAiwLqNSwOeXfD5vzCd7ovwxvzfujfL56I3iuKgoDHgJ0mGsHlbQK7RmzRo7s8Xxb84ddeONN9Y88sgjm04//fTWKVOmeEaOHNmRHZUE5dVXX82ur69nlIFMCGpra+XECQy94375wE4gMeK5SYw6o6yszMzfM1MfiRrD+BQiJ4fi0QOF+9PvaQwUScmWLVusb775ZlZ5ebm9qKjIpj5TIkAM9Z9++mkqSE6PkBi+D2YS/Nvf/jb4rrvuGvPEE08MLCkpMSu75WcFubPzWZVNvQIyW8I/JE54BPlPEP0YPlcsHNJJWMd2lNtwONra7KovK6v6rrq29cutW9ftuOGGG3qFl01T+Bo0aOhrYOMwHELSRPJUCOEYpychayBBiAYNPQ32gHIuseUQeqG0UD4NPQKFRBVj9QujUf91bk5m1eBBg8KZGWk6Ua+TQEpk8uT1k0TFxefzSSAXOp8vqPP7d/ZGHU4iVVxcbFm7dq2T45SUTTqOOzr++OO7zBzH1Nz/+Mc/hixatChFIS22P//5z4Puvvvu4XPnzh3y73//O5dEhsa2CmU8UsxkMsEg39n7w7+XLVuW/M9//rNw5cqV7ITTZWdnh3hukDQTPVD0XuGdiiBQXZIOHrt8+XLnM888U7hw4cJMXqu6urpLMkeP0AMPPDCcZC/xHrsCySXOsUdvG6/NlO9LlixJBlGy8D1+++23SVu3bk0qKCjwY5m8ePHiVB7L8zA8Eu9vAI6Rn/Vwg08WxT9yOZRJkkyWZPIUDkty+B4j+fRCTIpEw8Hm5rbKstKqFfX1NUsEob0U37zXpJbXCJQGDRr6CtgbmAs5A8JwvaMhGyGPQuZDGFa15xZKg4buBUNEF0KYnY+EXgvl09AjAIGKQaogi/R6/cL09OSiwYMH+XNzciWzyaALBwL0RsVJVMAjSzxTn+qN4tiow0+kvv766xSON9rXeYo4wW1ubm4ABCoD5EFXWlpKApYC8uD89NNP80GmRkEGL126NCmRLKkeqK68QiBYEs5jB4FK5t84f4geqLq6OhMt+tTUVDmEj94j+QedwHC5xx57bBDuKXPEiBEeiLuiosLe1fEcRwUSaCHJIflRNu8EXpOk6F//+lfuE088kf/ZZ5+lkkwpu3cCzmV46aWXcu67777hzz//fC49cwyBBOkLzZ49uzonJ8e/ffv2Dj3EdwDSat+XjIQ9DZY3udwxC79MmOISCklSJIJNUXyFWBSvIyb5QwFvQ0Pzjoryiq/a3LVLNmz4vhLP16uCUTUCpUGDht4ONiRs6Dif05WQmRCOPWG43muQaohGnDQcDrDHnOGi9ICOgxwH0dpVDT0CkCdO/tSE1aWCoPvC4bBvLCzMcxfk5ceSkpJ0MSkqhYKBmNfHsVD0RHliPr+XIX4gEtjmC+j8/nhY3+FKMgHiYwUBSmpqajKQOOwNWVlZkWuvvbaivLzcBjKgO+KIIzwPPPDA1ttvv33bxRdfXE7CMH/+/PyHH354qBoqR9JgtVo54arsVVJOJYPEbfr06a4JEya0gdwYSLoYwsftbW1tRnp0OIEu/6YXSvlZB3jPK1asSNq8eXOy1+s1Llu2LJ3nAQGyQsydPV6nnHKK67jjjmvEfTDFuLJ1Z5Asvf/++xlvvPFGwcsvvzzowQcfHIZnSiNhTASvjevaQLCyeR2QolS8FzPuP8SMg9ie1dLSYqIXi8ejrOhOPvnktnHjxrUzQce+vO9uB0kTBY8CIXGSopG41wm3EyNxCodjIFE4ivcH8hTwe1vrquvXV5bVfRFocC0/66yz6ufOndv1yzuM2G18pwYNGjT0AlggIyDnQE7kBoDZ9ZgggmNQelWPlIYfJVgG6f3MgHAs1CaIlrxEQ48BxmT43nvvbYB93GYyGaIOh9VmMpksgiDq/cGALgx2RGNdkmK6SIypzmPxGKn4NoHGrGpL0ylCQxv/y9LTKCoqssybN6+gtrbWBGNf5IS1ra2tBi4ZrtdZOC6Jnp3PP/88+/jjj2+mR8lsNkv5+fmh0aNHe1NSUoI4l2XdunXpW7dutYMkRLEtQvKxatWqZCaGALmM8DzqOXm+bdu22bA05OXlBTg+6LvvvksmQTvmmGPa6TXasGFD0vDhw72dJ+LFOxSwX7TZbOHs7OzAgAEDfBdeeGE9rk8Pj5yQgtdUr8Vz4/7MJEknnniiqyvPG0ibnhPg0puFew+BoGXu2LHDNm3atJaMjIyOkDV6sPBMzq+++ipj5syZdRynxfPhGYLNzc1GhvFVV1fbeV+jRo3y8PokU3wvuN/o1KlTeX3lbD0IPiHoDssYOSPLG+PySJxYBPE3PpME8hTjGDWJU58ZjfyVFAbRq2uobVpTX1O3NLCtdfPMa2d6Ud7j5+1lOATVRYMGDRr2G2q43vGQoyDsRVwFYbiUNp+Tht4G9lSPhlwHqYA8B9nJ8NKgobsBI5ReBerJI2DYT/L7gwPr65sdjc0tosfj1okgBAa9XjDojaLJaBZMFotgMZkEg8EkgHhBTPTIwHjVK+OGBB1+0qNEavv27ZZbb7111OrVq9MZdpaenh5KTU0NkrzsDiQBIDSpxx57LL1vO4GEBkTBtGnTpjQY4yKIleeSSy6p/PnPf17z9NNPFy5YsCB7yJAhXobtKT/he9OBaNjoYRo0aBDrqVRWVuYAYWm65557Sqqqqswffvhh1vTp01t+8pOfcD6uXUAyQ28XCQzf3V133TV44cKF2VlZWUGOvVIOk0Hv0wknnNB0//33lzIzoLJZBu+lsrLS9Nprr+WA5JlramosIEhZeC7xscceW3f55Zc3KIfK47c+/vjjtN///vfjQApD+C2/YZTX5LPg9xb83gYSFx4zZgyjNOTz0zt26qmnNoCI7HL9bkVn4sRN8hgnzoEr0EGqZNvDKjaC60oGg16HIhkNhaJej8db3tLS9kNdXdu6FSv+W9ubxjt1Bc0DpUGDht4ENt1quN65EBqlnKj0bcgyiBuiQUNvA00Hlk0uT4bQeClT/tagoUcAA5MT7nqwWisIQpvJZIzabHa72WS2gAXpw6EQw8N0USkCg1ZOZx0ffBKLCPybHikSARq8qqgeKa73hFcqJSUlSq8NVmMkNbg/PQiSYU/COZlAskJd7WNoGu83Ozvbn5ub6wMpC4OUBc8555xmkLJYcXGxtbm52dzpN+CVeolEh7/n3/TQHH300cwC6GYYn9VqjYCE+BjOF7/znREnnPI4K3mdYXT0apEEMaQv8Xq8vxNPPLF58uTJ7s5Ekd4wEKsh77//fgFIYApD8HCuIEifm78ZOXJkxxyGvA4JG87PsVCWpqYmC8/N9wMyh1PrJXqw8CyRxGflc+LZ2uhd63z97gDLCokTSZNMnOJLKSqXOZ1ET5MUi3ucJCnS4XUymw0SSHsoGAw0tLS41zY2ti3V6Tw/nHDC5MaTTz4ZZ+nd0DxQGjRo6C1gdr1RkNMgzGhWB1kCYWY9NrgaNPR2ZEOYGXIw5DEIyb8GDT0OWKZGSB5Wj4SBOsHvDxc0NbU4W9vaRZfbJZMlGM+C2WAQYPiLJpNZ8USZQATkJb0pO3uk9CBTsLe72+amV4RhbvX19Qx1M9F7ouw6aJCUZWRk0APjp4eImeoSx0Hx2hCBxymbZPBvhgUOHjw44HK5DCSbJE94LzsdtzuQiNK7xkQUXOc2eoxIeLgOQhTguUl4EsGU7rNnz5582mmn1eEYH0hgkNdlKnWQJ19OTs5OKbt5bjyPcd68eZmLFy/OmjVrVi3Pq+zeBQxH5DOPGzfOO2zYsF2ufzAgcSJh6lgyVE9+xSROghRPCEGvE+i6vORoKJZDI8qZSFblCQQCpa2t3h/a2ho2mc1SDUhmr0hRvi/QCJQGDRoON9g850M4CS4H4jMN+UrI15AWyD41YBo09ALQEOS8UFdDSiD/hmjkX8MhAWxUlr9kLIfBZh0bDkfHeHzBrJbmZmtLa5vo83plXcqwPpAoiAliEONEykKPihreJxMpeitg6PYYkTrU4PipFStWOKurq80nnXRSW0FBQY9OxvrRRx+lcy6pmTNntjJRhbK5A/hOOmbcu/vuu0cvXLjwu9TU1L2GrIEUikyh/vzzzxdyvNVDDz1U1NlLxmM4+TDJ04IFC1JBIm0XXHBB/THHHENv5UGDhInjmogYlvQ4oZXmtGQygYpGY1wnjZJD9eJESieZTHrZ6wT+GgiFwg1er39Le7trbUODq/i00ya1g9z1qba+21i/Bg0aNOwn2IGTAjkLchOEhicH4DO7HpNENEM08qShL4GmxA4IPacsz9MgWjur4ZAABihTnbdC1omiuMBiMc1PT3Wszs/LrR9YmB/MycnUmS0WejHi80b5PDGv1xul+HzueNY+bPP5/JCA5PcH45n7AhFdMCDpQkF6VeLGM43ovoa6ujojSE3WCy+8MOD777/v0XmRSGLeeeednMcff3woPVOqV6ozsrKyOJZJx6yByqYO8Bz0njHJBgkRvWlvvvlmJlOoc6zUeeedV99ViOHGjRttjz76aOE///nPfJCt1PXr1ycneuH2F/zWFH53fv8QaGc4rJMokXA8k14kFI2FQ6FYSJYg/g7EQFixHoiJok6yWg2CzWYOxmJSvd/vW+1yef7b3l77xbffLt4wY8ZkV18jT0Qf70/QoEFDHwXD9SZAfgaZCGFGvf9AmCSCA4U14qShr4I9zRwDRa8qy/YW5W8NGg4J5s6dG1XGRjXAoG0wGvUum80mOOw28CezUW806WOxqC4cCnM8CgxjCsdGxSW+Hs81TeNeHt8CAiB7GLgucYwU+AB2qRFh3RgZ1mNgqGB7e7tot9sjTIc+cODAHpt0nSGTjY2NBoYGnnLKKbIHCiRB2RsH/2aI37vvvpszderUluzs7J28VD6fTyTRW7p0aconn3yS8emnn2YsWrQoC99H/OlPf1o9a9asZo7DUg7vAJNSfPHFFxnM7nf22Wc3TJs2rXXixImepKQkxW+0F+CMiSclcaKgKKC88NkocmieLhLlHE4RKUqJRmLhKMtUWIriP71e1FksRsFhs4T1Bn2rzxfc0dbm+6a93buitbVi69FHH92C59qFOPYV9IEir0GDhn4E9sYXQs6DjIQww9AKyLcQzcjU0F/Azklmj2QHAT1SL0O0UD4NhxwgQNS5TiwHYjk6EomN8gcDuW631+lqaze6XC5dwB/AbonzJ0EY2iePk4qPi+LfclifkWOl5HFUMIbl8D6s6rhOXsDwPlHxtfZmMsUwPhITEMpYj2akA3gtphLn2Cq8r12IDuH1esXf/e53wydNmuS6/vrrOe63AxzDtX37diultLTU2traamRCiClTprQff/zx7U6ns0tCxLBBjq3iNwUxc+/TcyaSJpkk429lGZUz58UJFMm1JIFggzgxVA//cwZcsik5XA9rIIV6wWo1cBJkkEbREwmFa/3B6Dpvq3dbs7u88phjjnH3RY9TZ2gESkOvACv6nDlzKLp33nmHE9tRcQipqanCmDFj2JMjut1uMRaLcUCkLMw8YzAYhOTkZLkcu/C3Exo9GBSFiDEi6kN6IRqNiIAQ1ovyMXp9JOYwGFDfTajvXrnCGwxJsaglJllY+SFUUFBcMbvdzlnMY7hGFNeONTc3c1sMSkwaMWKEhHuSLr74YioBWREovUt9Xin0IBiudwaEk40y7GA15EtILUR7bxr6G+wQTvrMsX3vQBZDtHKu4bAAbSYHn6RitTAW0w2LRCKjwuFQHolUK4hUO4iUXyFSBNvWeGIJk85oMIoyiTJy8L9R0BtBnphwQiZcXP8foWIzSCKVuNSwe+A7yKnJv//+++QHH3yQ4yZ3Ab6JPNkuQ/qY1KLbiB+0kayQeDas0LNERkanIxf8m+tKCgh5GYmE6bGUyZOOJAoUK54cQifp9SYQJxPHOYVhdnkikWhNyK/bGooGt7W0tJdv3bqyffbs2fvmBesD0Iq2hh4BlTAJ0dixY2Uy5HQ6hQ0bNujT09PFgNVqlMJhk8HPDooYM/CYjUajKRCIGkUxCiVv0HMZjQpMNaoXhKiB6jyGf0x6HfaLRlwC+l0vMJcO/xFwFK4pQp1zIgtsEESUbixFMSbE5P0i2w/WeGgCISLFoiJuUhKxU4pJVAiSji0HyFUUGyL4GePJ8QNRF45EpAg0BNlYGEokjLYjgvNAPwhgYLqIRQ8+F8FNG4xhMRINCXZ9MIDWyWC1htyxWFioSopmZjbGSLo2bdrE1LO8VlxN9X8w9noKhGnJGXe+HsIxItshfSbjjgYNBwCG8V0OSYf8HVIJ0aDhsIDtMhacSZVTRRSgrRsBI3lkMEgi5Ulqb/fQIyV4vXLnIjPTkUSRHIFAgTiBRIFKkVzpjEw0IXur0CgbTTpBj2ZWJlEUNL9oPMG3ZKhkSl3XsDNqa2uNn3/+edrVV19dr2zqESjE6H+EiQv8o3qblD//P3vXARhVkf63991seg9JSOhVQAQVAcUCip2zd/Swnqd36p2Ns5zYxbPL2Sv2xqkoilIVEektgUB6z/b+//3evpf/ZtlAgABJ2B9M3tt5dWbefPP9Zr75RiRN/FwCghknx5WgFlHh4bBTyBcgicJZ0JSgZIWgyAkjTiDbPpR9C/SlCpy71uXybHU4XOWVlVlNEybId5mr1d0R/5Tj2CeIglj+ww8/KGpTUxXu335ToxJpZQaDHjVPj5qmg/DV4jyNIhDQQqJqIFC1KrmK+1qVUqZTKzU6tVql1ekMWghdBpIinIKT1SoF6i72ZEoF6BSoDbiRAgQJ1EhOuS6MKJEi4WXwV5DOQYppwVsQJAP2lTgAnsJdHBbOgHTAO1FAiOIDJAZ3564QL+e+IElwXCA4oFIUGuBLYHI4JQDBEADzwt8g/rEfhvsBv9crWAp7fSBOHq/XEwj43LiBSxFSunGiR+aXe3BPTsP1yDRyjzoUcstkOrdH5fcaZTK3LD/fba6vD5SUlATPPfdcTgbm87szmOWFCH9CKEbYgLAIgW7J44uMxnE4gNJoBALrwEaENxBcCHHEccggtt8CkcJ+NtqvYkT18Xr9mU6nywIypbXZHAqbrUXG+SyA0Oay01KlAKFSqWjGJ1djq1LrZPTah+abZn9onAUX6AKZ4iKpYTJFAhVepJeQtkScUAlzs+T19fXqzMzMTvcKCJ1FgKDWYJ8/BT1IGGpCgM4jECiciC1N8TjCREVI8KTnB1kiccI3wu8AcdB4cBTljXJXy3U6VRAk24tvoNnrDZX7/cG1Ho9va21tQ0V9fYltwoQJPY44SYh/unHsDvL3339fUVhYqNi61avSaKq1QZAjKPYGn09uCCj8hmBAboCQ1KtVcgPijRq1zqjXGxCn0eu1Wo1Or1aD92ggTCFbIW0hdsF1ID7ljCDxgSwO212T6VDoyihosU/GAuGLqi3HeeH34UlhhCMIqWdrV7T9vHmpJEzCCP/APSkXhJMF6iT8kcBuGAoc/CGNowAJhuQUNEFBAlHOiHbB2PeTaNEmmAgF+FcgWT5/EAdkIFd+n9/v9yJ43D6PG6zL7fcF3T5/wImnOHC+EwnCvtwBOeUyqnU2g0HuampqcpOk6fX6wPjx4wVRyPfmC3RBMC+TEDjiRC9ktQh0S74YoXVV9TjiOExAU77TEMYhvIdA9/x7rLuSTIo2beZofkmJDvths2b8VkCeKBsaAkq93qvQarUKmjf7NRqFxu9X+NVqRcCuUuh0UNQUXrnSp5B7vT4oPlouwEkZLBekFQSO0agMOoOakEnlD9qhMEHgh02ctVCgbMGQOlEjjNCzD0nj8QRdWm0QWnNA0aALmM304ubiIp8htBkhvJtg5iyNuDMtXVhmHZYQvzGa9lmw5RpmvaA/F+G7yHO5PEkOh9MAMqVsbrbJULY4PyC0wfxm2J0ZHp0SRqGENhxKgkwNxRrtOH5zRIImfyq20ULbzsB2mKZ+hESkGCe1461NfBz7hEgdRyBK/I2tYGQX1m1EwhTeEYgSdBnqMDTQ8aFuQ2OhziMoO0KvsRAXBIsOjzZBtaOZXgDlT12lEaftBAncFHSrSpR6Z2ViYiLnOLXRpHoi4p9qHEQrUVq3bp1Gq00x+P1Os1odtAQCcjPEnAnkxyBXKY0ajdKo1+gMUOQNAHbxT63m6JFGpVSoIDRJiAA6nyEBoiANC07+FoUvH7lbQRk+hwKg69VB6d2I3b0fxE9YXgk9OtynksIhcVKrQIgOjwJBH3t0giBYkFNByK6Ax+vxeNzeoMvtdju9Xo8dgsmJ9scekJNghZxyRdCplmnsCoW6WaHQ2f1+s2v8+HyawnWFUSuoaYKieCoCm8flCD8jbEPoMbbPccSxl6DjlEtQP41Wq/X5jz76qILzOkGIFM1qSNqaGg3kCgfxNS5XUBMI+NX4rQoGw2bNNGeGrFFziB5yQrChwr1Uwj/EhzumqI6GlFRt8ZtiCmJXTYGrlNORQBAil6bMOBCSB+U4LOeWPVq01BEsdtj7A0EjV3LCA2QUlSChswhCDFteAFWKZjvUuiCOhNkPftyf8kc0c8Z+iCbPKr9fDsnn8/nBwvyqkIqdSH40ED6Z1+fR6Ywer8bvlWk0HitEYFNTU3DHjh3BxKuvDq5FQu5F6ALy7LABCp9ziw3YTUG+Z2O/t88XKEQblOZ0eswOh0vT0mKXO52OkNtNMsUeTnxeMo5MqYW2noSJDij4yYXJk5ofIY4J8QKZwkUkTsJ3GCZSuAOaVHy1rUQqklARcVIVGwI5EiGRJUklkfa5RfZxNIlUKXyInhZxQCBNrOf458d+ENWVxEnQU1i7UchQT1B2as634PymoE6n9Wg0ahtOrfH5uNZdcCukQEVVlb3+7rsXOOfO7TlznPaE+Gd5mOGee+5RZGVlUbFVm0wmCkuLUqkzBzQgSsGgRavUmLUqjUWv11mMRqMZwajTafRot7UQfm0IEv4oOHQPQUiBKZCkThB0wh0gwIUf0aDQFncPKtpryPE+wkb4sR/gfQIBTtKk+1gIMw6ZQ375A/6Az+fjAXb6ej0+r8ft9oJaeRxev6vZ5fW1BP3+Fpla0awIqWz+YKhFr9A0c2mPvDyTG4Q4cJDMAflN9UG4AIHK4q8I9Ky3DiHufSyOng6hE6qxsFCRa7Eo7OXlatAHrSIU0vq9Xp2zwW745LOPRzfU1Q0bOHDAqvHjJ5VBl6SJsw51UwfZyU4oHeQuiJRaDdGqVkG4QrZCd8ERCFyVQqWEEkr1Ej/Do/g4TuEr/MEvjstDow2LUMFwCvtCnGDqHDZxllp9RAqMiKfjEOQDe6MBKlk064EahPcI0ygcCncBCeou/oYVMcib8AUQWtjleHtY58LVfj9/QhUTBqxo5Yy/kGP4Rytnr9/v9eAcj18WcNPMWSYPevBOHo/X60XeeNRyjccn83nwJLc6qHUb0sxue1WVR6/Xezdt2hRITEzsKabOXQooP3y2IS3yleZ9adgWouiKPJ5AJsotweXyGBwOp6rZZpNzYV4UpdAuS2SK5ElJ4iRaluDzFUiUSqUVSBRPFOZNRTiewFclfNT88GjyJxEqCcIh4LAkVvi6Wz9wodqFN1Q9oslSeJ9nC1Y1Qhz1ClRJnMC5S9hyTImVFX9YORFwLBTy4WScJxAoqlkkv3q9lm7IWW5+jUbjwsVNKK8dHk9ws0Kh2Wa3O2ptNmNzcbHcezjWw8Ph8zucIQdhUg4YMIBTOU1BtToRtSURtSpRqdQkqFUqi8Ggt1hMFpPRaDDpdDqDRqPVot3GIYhAtZYESehZgjAjSJZIJsJ37xhinRwdt7sb7s3D9urFYqCjAmB358U6Fh23V4ImLBwpDMMjWKLQo67C4SqoJkGv3+N32p1Op9vjbfF43C2BgLcFJMwGxalZrdE2hxSBRqtO11RZWemy2+3+TlQ8mOc0/TgHYSQCvQjRLTnnOTUgdMYz4ojjkEPQKqC/zZ07VwlZqXK5XDqz2Wyweb1GVEhjKKgwQjQaoH4aNQq1HicbwH7oIAena7U+X8DidrqSEhMTAikpqV61WqGGsqmCwsiOKdIgIEyH6AMnLHMlxZKsKSx/uc+6yz8AXylCqRRFIDbiXqdCqMxtanT4B2STsKXSRvVLklnQ1LgFhONkVrwESpofQUYmFcKL0taZPnz8NHD2+QPQ8/ykWF6v2w2iFXB7A5BwPq/b7/W7wPWcyBEH8s4VkCucoIAOt9fuMCgUTpfRyGESrzCSFSdY+wUUGj8hzpOiCWoSyioT3x9N/Hqh/UkDkUpwuz16m82psjsdIYfDTjIlfXbCbGXQfnybIFL4mKFzkDQJ86SoU4TJE0epeIzESXBWIegX0nce/vbDpIpgNG4l7BOtxApBiG6tB2EIZ/7/6V0OAteJhkiEWLWEXZIg8Tf3xY0AoaK1kiXGhjtiGcHfUBUQOAWJMRwM5rHwNAOhAooEKlxT6fQDpEmrlWn1OplWq/ajvNwajboZ19aiqpYFg/ISVNWKQEDbkJwsd6CshFc7XNGFP6049hYcXRo4cKAKDYe+oaEhyS+XJ8n9oSSlWpGoVRuSjGaT1Wq1JCQkmE2oKHoNuzjRdGMfRIkedkCWwi14NEkSaml4dxdExre3LyE6rr17Ers71h725ZpIMJ17g92dH+tYdNzufu/u3q3gMDy0EoFc0VLGD+kpaCD44wOt8vj8oFUuu9Ntb4Ym0gBlpAEF3YCyrw/IfQ2JWq2tsbHRM378eBq3d+iZEWDDShfNkxE4ykRTPZrsVSD02ImjcfRosNOJ3kNV291u9cCUfIPP15jgCQZNioDC6At5jQqBKCkNkJkGtVZr0Gt1RoNBp1dr9Xr8AGFSatUqDSQrneDQtEmhoJLInncqjhSvkqKI0KokthW5hwegxkF2cUvFjj8FwoUjwii8QL74A0oge8aDfkRi3w8y6vUFfB6n0+Nxu31Ov9/l9HsDDm8o4EKbB1kUcKBZc6INdCgCqhav19YCsmtPS0vzFhcXUzbFidVeAAVDaqLBljI/EeWQha86H+1OntfrTcNvM8iUDqRKabc7ZHa7XZgzxfZJ0CaEDgFx6BR1gp0E4f2w4wlUC/zmVrA7xRVCPeG5JGAioeIxtvG8jm8VQawYhF0cxlaqShKpaq1aPBy+ZI/oaH0UvtAOQOA3IqRrIuNaW3zWB27xRzgsbNnPEP5eAxwaFs4IEySxzoAI8TfrEX+LI0s4USBIYEychc1RJw4tkz/xoFIhDylVarlOD9KkDZMmyDWXQhGyoQxq8H5lfn9wu0YTrEI5N9bX19vz8/M52hT55octOviJxNEVce657ysnT05VJyW1JNhs7jQIE7rKTdLq1VaDwZxkMZmtFouFZnhs7LVarUql5sTisPOG1kY8AqxUsb6JyDhpP1achD39ltBevIQ9HT/UEIRQO2jvWKz4yLiO7BOx7tMKCs1w7xO3tJoJQenw+rxur9vpdtttDmcziFUjjjTKFcr6gEzeAHlc75HpGhW2nc5ly5b5Zs6c2Z6Q5IjmEAR6FktDoHMIjjptQXAj7Pbd4oijC0B+7rnnKhCUjTqdyupyQTHUJYRCLktIqbSA/ieoVBqzTqc2q9U6i8lkoHMcTv0MEyS1kmP1EKMKoQMKspTylIqiIFepLIaVvk4hRt1FTu6u3u+3TKDKB8VQ2A0ri2GCRWPngA8EC2IPyh75ld9Hn6g+n8fu9LihyNs9LrcNktCG81sg71pwmS0kVzYrfKEWi0Vlb2hI8pxySpxYdQQkUwha7JoQkpBfmSiLApCpbLQ5SSRTLpdX7/F41A6nS+6wO0GmnCEuCivcAN9rW0IlmPqJvzkKxS1/hzsX8BdxdEzBS0msOGrFesV7sI4JxEoC7i2YEqICoh7iicJDBRIl/pDeAuDlB6rjIsxfYkOgL+JXBk4T3mdrq8S3h4PhhhdkiJYn2MNXjm893MmAO/O7F75/8iBG0+kD9oV6geuwFUakGCNcE74+FELuhRQqhZxkSa/TyjRaVQi6oU+t1rhQDHZ8+nUo3jLwo20uV7BKLtc2NjWFHLm5cg/yNfxacbTiAH06cRwIcIQpKSlJnZKSYvbJ5ekqhSZNKZelGfXGFJPJjOjEBIslwQCipEOjDq7Ehl2t4LA5e2ooWPaAyBOk/Y7GRaKjcYcjRLHZBtFxkb/bOxbrnOhz2yCCUNEWOujzB0iqvF6Pz2GzOW0tdluzz+9vgEZSq1DKa+SqUBVayXqVSuUaMWKEX/x+uK4NiRNdM69C+AmB85yaEXb7/DjiOBSA9iCfO3euwmQy0RGDAV98EkICtOUEWUhpUSrkFjAji05vMJuNRpPFbDaEzZkJmjODLWlIjpQkSoKix17xcO/3PhGk6Cv2RV529Kl7/3axsbd1e3fnxzrW0bh2QaWUiiUVSCqbgryDBkpyBZlHM0GaBfqcbrfb5/FCr3c6PF5vC0ShLeD1kVzZ1Hpts8wfaNJoZA3sbTebzd59HJ3v8WC9woaVgHP5ODLFtaVSEbKR/Tk+ny/NHwhY/T6v0ePxazg65XR6ZA6HXYZGJ0yowtkKLgSihPuFiZI0OhUeZgrXOeowPFEj7lOf4bk09yPvwEFcL+f1KpIugULRjpCzssJvyd/YkUalgoEgT8D14SrCa4jw3wjsErErkN42CH+L4X28X8S3I0bi2yT4S5hsKPzHL04vBOcJcy/BsgT3CncWCKfi3DAZYvaH4/id+3zcDxMmHuN1PMa8Qfsdgjooh4yT0XseZFpArVa51WqlA/phE94VpClYjvSX4zE1Pp+9CbKS5nlx0rQHdJZwjeMAQGz41T6fwRhUOdIgYNLVcnUaGvQ0a1JicmJiQlJiQqLJYNDrQJaEOcf/35Pz/10y7UAq++gtsbs4InKfiP4dx/4hQuDuVrGIdZ6wZYMPCBFA5Hmt4HF62IGwpRCGduHjnAS/0+N12uz25mabvd4X8NbKA8EajSJU9cgjj1jnz5//J6fTaYdAX4BbcJ4T3ZLHzfXi6DKQTJkbGxv1iYmZCdADkr2BQDK0qyQoEklGg9kKpmRKMCcY9XodV1vQQqFQq7UaBb03QHbKVWElTFTU2og31qXdybu9lZMdOScSezoejb09vz3ElCEdwO6ui3WsI3GRv3d3/1ZI5IrKKM2YfF5hLqkg+iDj/ACH5j0gV06Hy90CBb8p4A82BUPyBoVW1qALaeo9nlCTTJZs70IeT7sMqKtgw5EpeofUYWvGbyvyOAv1KRcZnQElPwm/TSBOer8/pPZ4vEqXxyNzORwykFmQKjcKUzBV4y3DFAh6DIkV6yCJVbjjgtOyRLKF3ziBXRsgRogHG1LxSjXrrUSiEC38YZ2WC+/KLUevuMUBYSsRKQnhIx1gT0Aky+BHIRIYAL+EdhisRmCL+B/mNvwOBaaELzF8WtCPQ0pkARkQR54iSRM7BfBDIEgkSsIIU8RxbkEkIa80dCWv1shNJn0IOiEJVADyzIetE3lmw2fbgKRX4B47g0Fltd8vazIY5Hb8diEffAjSy8exB7T9YuI45MBHrPjhhx80paVVqTpdKCsYlGfrjcZUi8WcmpKUbqXHB9rb6ww6lVpJr0zhnpqwIPh/UDiggkmR0VuiI8ciESsujkMDSuRoSHHRW0LYxzciCF4RXBmxtacKgQf5/dFHj8zvo8s/b5DzuJ0Ot73FZmvatGVTcOVvvyUY9Np1xf36/ZLeq1dZrU7XMm3QICoUkc+LI46DAnyu8hdfXKFKTCxhL3gCFLTkoEKTrAjKk9U6ZaLJaLRaTOYECyWnwciRJTp1YGcTFLCwKbNKxdW2BYh3DdcH7kTJUQmRv/f1mIRYcbvD3p5/qLG3ciHW+dFxkb87fCxC3rUiLA6pjELuBYJyjs6TWPk4ycob8Lq9Lpfd7rTb7Y5mt8fTDN22Qa5QcR5pvUKlrFf4FE3p6TrnW2+9tTuT58MOrJfYsBdXgyB4+0VIRHwGyiDT7w+mYt+KYPL7A3qv16tDnqvsLrfc5fLI6CYdTU/Ix7lvwugK7kmPkSKpAkiJUBmEf4iCDiSQKI4TkxAJo1YCNxI2fBshLkyghCtBNnA+9rBFfHgEKly9KAraUif8kuSAAiRHADexi1wYCAWEUaJgeKX+YFDyXhlOj3AOuA+XrJXLfAJpIgXlKcIAVQBkCa8bfk7YbJWdAHg7/AHVwvuDFNHxA9fjkut0wghTUKNR+hHvUSrlLpxjR5aA+Cvq8C6VSHslzq/Hlus0uVaskPlGjJDRukR4SBx7h/AHEcchBecynXaaW6dNSEjz2Vy5SqUqx2QyZSYnp6WmpiYmmsxGvU6rVaOSCJORYxEmQIoQtjweFhQC9rSNRKy4OLo+YgnAyDhpP3IbHUdI8QKhosLBrcfjC6GRCzqdLigV3uYWu63e5/PX+OTBSkjvHWaDYUdFMNg8uU8frqQeeb844ug0UKb98MMPyubmZr3L5UoOqVTpUFDS1QplCshRotFosCYmJZnNYE56o1ELsUl3DpyoJLhTJmGKkJ3Cd86dGERJ2I+So0R7+8TujsVCR845HNER+RF5TvT5MY+hLFGUrT9bd2ITq7DsY2dS0C+RqoDf4/N7nS43R+jtkIXNXp+vKRgK1KsUymq5SlulCjjrmpqaHHuYQ3rYAflJPsIFezl/lmsFklTR5I9zaEmq0pHHSchmC87RBwIhDdoXtd/vU2GrcLm9MrfLJfOAVKEdkvlxQiBstoYg3D88OiWQIAEcQCY1Ctcy8COOQjEuTL1Y7kL1w2fB39gX+BbOEaslZUJ4j/h/OQByhm+Hz438zIDW0hZ3cJgjarhAGFXiJ4Z7hA8AJO3CPu8KjiV9gzyH3ypvg6uEDnK1mqNKYaLEESaQJPxWBXGMnvJ82IIwKR145xZc24hXr0Z+VuGe9Tif5vVO3JcjTGyfaZLa+rZx7Dv+//uI42BCvmDBAmVtba2RrkEDAXmuTqfJNpkSMtIyMlJTk5MT0PzrEYc6oeKqIKxQ4qVC7eMPKWJvt5GIFRdHz0JYWv8/pN/cRu5LaI2PViwo2AWlggsB448bLZvd7rA3NjY2OD3eahwvV6gVO6CsliVqNI3FxcWH5doQcXQe8E0JhGnr1q2Qh7okuVqdLg+oMlQqRZrJYk5OsiYlJiYnJJhMRr3QxRQ2Y6YJHj49qWc5fCuEWLJQ2Kd85bOEmDDaPVdE5H40dncsjs7BnuRK5PFY+61xlFGUbSKEnfZIFU/0+9uMVPldLo+7qcVmszsdjS63q0EhU9Xg0xMIldyrqE1MVDjmzh3onzkzrrRKQDaStXDhXtrjqVEGBuwLZn8InEeVjOxPBIWwIJ/N4EsGUCZdKBDUIP/VvkBA6fMGFOCzMq/XL/OCYHk8XrRNPnqjlQVRPsKIjgSJV3GwR0KEfAgwHtswlQqfzDfkydKl0b8ktN4w4ntRKBUCdyJIgvifPyFhBDIVflb4XiR1ak3YtTvJEed4afA7PLrUSpQCKpXai1O8eGe3UqlwIs8ceKQNn2UTPteaUEhZg0sacUuOOrmRn2x/aV5PpslR9ogMiaMz0Fr2cRx40DY/NzcX1EifDdlRqNVqc9D+gzGlpaQkWc2cy4Q4JSuO0PsRbvn50dPUhMqrVF7cRu5Hb6X9SMSKi+PwRKQglfYjt8I+BS4gxbVRKhjNFsqPbzLg94c8Xr/fYXM4mm22BrvTXqNQqXfKlKodFrV8OxrAuoEDB9K2WrhPHHHsDvSMd/HFF2uhnCY5fbJMRcCXodXq03QGQ2piQkJicnKyJSHBaNDqtGRMXESJ36YgIyNlJncitsT+xEVjd8fi6BpoT95I8ZHH28RFyD5C2ImUfxJ4jtSpRHMzr5uEyuVqsTtsEIdNPo+3XqZS1ARl8uqQWldpCrpqbDgSd0zRFshH1icyCtrncaSKxIqL+eqxTwcVJFYpyGuSqwRsTXKlUuf3+vWo8ppgMCQQK5SDCu2NKhgEwfIFQHTDjpPoEp+e6rgvhbDZZngfDEcs23CRSEXP92I0P4fw63E/XPdZfmFxI1Ih4Q8JWdgVu7h0gbCPQ3Kl0BEuECLB/C48P0mNe4RCIEr4HpQBnOvHPWkS7wuTJQWJEJcIaYFeSHJUh1DP3263zKnTyZxNTXJvYqJwDckSQ5wsHSTEG4EDDJImi8WiTU9P51A1SVNBYmJqTnZ2ZprVmmAxGOjsSXCDK5Em6cNn2Ujls7v9yK2E6N9xxNEeYglaxknxkduYcWha8NlyFcyA3C+sPxH0t7TYXU0ttka73QEypSjTGs2b5Rp56eC8PJoYhI3A44gjDGFEftu2bSbIw3RPQJanVimzDXpTehKQmpJoSbAkGHQCYeKCsyo5lAkqHviU/l9eUn5CCWpPNra3JSL3I9FefBzdG9I3E43I+EgZ1+42klRREBL8HVbMg0GPx++3u1xucCab3eFo9Ad8NTJ5oEKl12/XaLUVVVu2tJxyyinxkfoYIHnBRgoCsUJQI57ESufxeLilAmVGnBnZnoBTLcGgz4RyAbGS60CqtCgREDLhWiVIk7BF2eB+ckUoFFSAZAlbWrbhHkKdx6Nb6z6OcR/lTDNBoZzA3VjuLH/hFL6rUH6Mx98Q1LkgxVEopMRWHsTdAviNdk9o+/BbAcIT9OE9QZDkLhwjSXLitw3bZry7Dbd0eL1eJ9LHY1wexIPAjkjeg4HPjJOlQ4jWjySOzgM+fPmKFStUmzZt4poI+SBNvc3mhLz09AwgnR6gONKkoBIgKZ+4LFIBkMpld/uRiP4dRxz7g0iBLO1Hbtvdxx+2PCBRITmVCK/PF2hpdjgamppqXX5fORqYUr3etNGilZXPmTPHE58ncHiCMnLt2rVqhASfz5cdUijyNBpjtjXBkp6ampKcmpxiNpkMEJNqJb1tqVS09mmXMEXLxfa2ROS+hFhxcRx+kL6tSETGSfuxtjGd8hACocI+vvOQ2+PzcmiqxWZrcLndtfKQvCKo0u7wq/07mj2e+tNGjHDjG4/LxN2AcgCbyEAaQw+AtNulUqVxuVwavV6vAQERhqlxnPOupKCPCFzPSoMyIrES7hMOnCBFUiVToPg4lCQdY3mCIJHEKFBOgucHwZ0jxBELnGVHciOMIuEYSY+bDh3wXixbjihJZIhmeB6n0+k1GAycm+TDMY4g8R708ihsEYTvC7/DH1QcXQb8+OLoJODjp9txo81mgzKg6QvSlJ+enp6ZmZmRnJBghTagUapUgptxaaRpd6Qp+nckon/HEceBQrTQln4LQj2827of+VtgU9ylTkHzCafb52tsbG5usNuqZIHgDoVCvUVn0WwemJ9fh/oQd4Xew0H5+MMPP2hramqSPZ5gL7VakWs0GrMsFmtaRkZ6YmJSolGn44oMajkUDshIpbCOiYg9EaboOCJyX0KsuDjiaA+STItEZBz3pUC07sciVII2jLhgIBhyu70Bu9Plqm9oana6HHV+mbxSrVLulGmV2wIKRVVFv37OafHR+r0G5Yy4y22bwGME9iVCxJ4ZYcIktvwtHBfvIQS3260AGROuQbxAZAj8bkNuxDjuMx6cOSQ5awj7HQ+TIuGcGEHSCePoRuBHEcd+4v3331f6fL5El8tVrDeZ+qWlpufnZmdncMFbg0Gv4oTAiMoRrQhIZdDevoTo33HEcSgQKeSlfW53ty/8pi6BNkXh8wWCLQ6bu77W3mB3OyrVGtVWtcmy1qoMbM/NzWUvnXR9HN0c0Bvk8+bN01RXVyfiZ28QpEKTyZKbkpKekpqampCUZKFzCBVNmMNzB9qUvSQHJdkXuY0VF41YcXHEsb+IJZ8kOScdi9wK+1GESpSHIWjeQZnH5w06nG5vS2NLS5PdVh+SySvkSvk2vUKz2W7XV44ZE5eLBwosA3E3FvYkQ2KWSbysDg/EG5h9hxzESR0IBNL9fn9/nc7cLycnOzcnJyslMTGBdrmQl8L6IlJFYl5LgYj8HRknIXI/jji6IqIbCf6W4qT9WHGE3OsNyOnFqrHFbmtobKqQKxRb5Rr12qzeeZtT5HKuhC5oG3F0O8hfeOEFFYgR134pkMtVRQkJlry0tPSM7OzMxISEBJImYQmWKBlJRMvDyEBEbyVE/+4wIL+FOVXiz26Pg5WecKc6Ml7o0O8e8Hg8cgTOS+7MkZ3ovJZ+cxtzP5pMEQGOgASDnEsqs9ud3vpmW3NLU3NtSK0q0yoVJUGLYZPWZqsbFF93L444ugS6j+TrImBvxYsvvqg3GAy5MplycFJSYnE2kJWVbTWbTfQ7TvMTSfFj/kp5LO1HBkLaEpH7ccTR3RDZqEsKgxQX+TsyDnWKZMora2qxO2rqmmoCMnmJSq1epzUlrv8jy9wYN2PpHoBsVHz66afGlpaWXlCqi/V6c0FSUkpmbm5mclpaql6j0ak0GmERSqn8id2ZMROSEV+0bIz+vc94+umns88888zanJwczkMQ4HQ6FZDxB43AU6knkdRoNJF5s0945ZVX0o899tjmgoICrg0j3K+z0+NwOBQbNmzQ+3w+xahRo+zSc7oSookkZIz8888/T3r++efzL7zwwp3nnXdeLYj8PuVJNHnk70AgwDUaozsECOk3t1Igovdbt9QzAoGgMFpvd7rdDQ1NTc2OlhqlTLE9qNJutuSnb3Zu3twycuRIkqk44ojjEKDTGqGeDok4QSDnQ+gOT01N75ebm5+ZlZVm0ut1kJttFAPma6xARO4TkftxxNFTEEsxiAxEm99UwKEwyGwOp6e2sbHW6/OXaVXatfKAYU1VVUrNhAnxeVJdEe+//74GCnoqZOBAtVrbNzk5PTsvLzs5NTXVZDRK5nmCUimV++5IU+TvWNtOBec3HHHEEUfz/R5++OF1U6ZMaaioqNC89tprGXfccUeZeNoBRWNjowp5mJqZmemZOnVqgxi9TyARO/7440fU19fr/vGPf2z805/+VGuz2VTPPfdc1u23317WWSNTzKMnnngiF4Qk69JLL91+880379xXMrIv2Llzp+bf//53wcSJE+smTZrUFD2iVFNTo16+fLnp1FNPpetnASD2ypkzZxY888wzffv379/w5ZdfrsjKymolzRJIvH755RfT4sWLE6ZNm1aTm5vb5pzNmzfrEPS9e/d2FxUVudn2r1692lBXV6fGfZ0ZGRmRpCY6v6XfkfWhzX706BTlIn7KvV5fkKtNVdc2NXr8rmqlVrPV7/GvPXLYgFJ8v3ETvzjiOMj4/ym6ccQEidN7772nf/XVV/smJCScmZ9fdMGYMeMmjh07tm+fPgVcwJEuyCntKLzYyEuTE9sLPCcyxBFHT0T0dy59/3RHyxBZJxjQ/suDGo0qmJxo0RQX9MrJz84apdaoTncHmy9KzNx2wprS6gzUR14bx6GH/PXXXzdCLg6E0n52YmLyFf36DT1jwoQTxhxzzJFFvXsXWBMSTFzTTvImxTkgrd8BFMTIbyDm9xAVOg2///678e23306jkk2TLq1WG9i0aZMVpEPN41Csk77++ut04eSDAD7vzTffzF2zZo2JoyRitAD+pkIv/twjeD5HsUpLS81VVVVaktTvvvsu4YsvvsgQlfJOAZ9DYoZnGNevX2/qzHt3BC6XS4F8y7zkkktGn3LKKSMWLVpEV9biUZls6dKlZrTbmeJPASR4IJf1IE0OkB9HWlpazNEbpu3XX3+1PProo/1uueWWfmVlZfTU1oo//vjDCCLWd/r06YPxDoksH+RvymeffZYGkkZvbpGI/IYjQ/R337qPvJTiGAS5qFTKA3q9JpSammgc0K8gt3/f4uHJJutJCnno4t/Wbb5o1caSo7dvb0qMy8c44jh4YAWNIzZaiVMgIDu7sLDooiOPHHP8mDFH9cnLy0zQ6wWZ2h5xohCTgiAEEQhJeMYRx+EC6ZuPDJF1JVaQKeWyoNmoU/XKSk0vzM0cblJpTvO77Rdu3V533KZNFal03MLz4ji4YL5DLiZBLh6rVGouzcjIu3T06KNPPP74iYOGDu2XnpKSoIICH5Cj/HA6e9NbyztKMWSQ5KMUor8Thk4BletnnnkmkyZcd999d/E111wzAulI0+v1wb/+9a9b8vLybCeccIIw+lNXV0enFzqOWAgXH2AUFBS4EhISvM3NzSqOiInRgknYk08+mXPFFVf0//bbb63R5CoWzGZz4C9/+UsJCELLxIkTG0AOgw0NDera2tpOTU9ubq7nmGOOaTjiiCPqJk+eXHswzR0JjgqNGjWqngRx2bJl6Wecccbol156KZNLJxDMB5BizsFrBYnlkCFDHLiuDqSrpr3ROI6OIj0Bmici3zPvv//+gsi8S05O9hmNRh9H+/ib5JFksry8XId8jiZQ0Yj+trmNrAMM0fVCCq1kyqjTyHKzU62D+/Upzk1NGY+HnlvdVH7Vms3bT1lfWpm/Zk2IrrvjiCOOAwhWyjii8Ouvv6pff/31fLQIZ4I4XTx27NjjjzzyyL55eTkWrVZFKSasIh6pHMQIkQJSCnHEcTgjsi4wSHWFCoMUWusQ6hhXcQ+YjDplXl56el5G6kh/0H2mR+a5cOgx448ua2pKgmLMc+M4wFiwYIHqzTff7NXS4jhNIVP9uW/fgdMmHnf8MccddzR09V5mvV7H+R/CKvgIUtkqo0hTdBlHfw8MBwTbt2/XPv/8872nT58+/Nxzz6244YYbNp566ql1arU6VFhY6KLCDKVYIAH9+vVzOJ1OFecNCRd3AjhKQXIUiwQNHjzYWVRUZOf3HjnaZLfbFSABxh9++CF9/fr1xo6ORIEMepAWv8lkEtLTp08fJ5R9ZVNT056U+w6DZplJSUn+zMxMt9Vq7VTTWuYR8z5yRCkaHE168cUX14M4bU9PT3eiDO233377YJpe8nhOTo6HBAiklN9bK2jqN3LkyGZ8z8li1C7gvceNG9c0ZcqUnXgPNUnUq6++mkFCy+MgYc6pU6dWnX322eUTJkxoJjEDAfbxmwGB2hviwvtFB6luSGEXuSgGfi4BjUYVSEmxavoU9srpk583Sq9Wnm5vabrCLy/90+qS6qG/V1YakY+8bxxxxNHJYEWMQwQaVvaupm7Ztm1SRkbWJaNHHUXi1Cc3N8sMQRWiwJKIExW3GD2qUiAkgdhlwEZpxYoVRtqGi1FxxHGoINWPyBCrLjHQvXUgwWJUFeZBZUtNHiXzuM9qqW85f0dl84g11dWmuJJwQEBPoxooj73LysrOtpisV44Zc/SUSZNOGDZq1PDMtMwkNeQilWeh27+dDqVo5S+yvKVwwEEHES+99NKqmTNnrofyW//ggw+W0MkCtVASASjbco4A8VyOMFD5BoFpo3zvD5YuXWqaMWNG34cffjg3mphxtASKvZ9zaTiaIQFKeWD27Nmbvvjii2Xnn39+TUdHeUhoqOyDMJHAypke1o9oMrG/SExM9OPd/du2bePipG3A5zPsjgRFgyM6r7/+evppp502/Oijjz4KJLcPiKO+vXvw+W+88cbaX3/99Sdg2U033bQJ5duf85FIgpiXIDSCWaYExvft29exY8cOgzSCFAuc23TzzTdvv+CCC7aCIPm/+uqrNM6L4jESWY5escxYdoxLSUnx8Xmcz8bf+4joehFZb6TQpj6JdY6jUn6zySAryMtKHNinsH9qkukEudd+oaLFdeGaHZUjl27aZKHOgnPjiCOOTkK8QgEULBDEljPOOOdIo9F60aB+g6ccddRR/fPychJInHDK7ogTBZok1CKFX5cCG+0ffvghAcpQ9sqVK2MSqL1p7OKIo5MQWWcYIutWdOCKh4FEi1GTn52Vk5ZgOcrlsJ2j8YSmltU0F65Zs0aDb7jL1b3uBuYhFEbtiy++WOzx+M/OyMi5dOxR4yZNPH5i/379eieaE0zs/iZxokLfWmaQi22Uu6gQWcYHvYyo8EKm26655poKEpOqqiouQSG8R2pqqkCYbDabQDBw3I+0cMRot+9JeUllmiMmDNxnYDyDdH/G/fHHH2bkaQ7kb8Err7ySETkSRRIHJR1KsDLEc8VoASRNUPiFEbLoYxL4rEiQWHDL+Tg8xpE1tl+cNySc0EkAMZMIlJ6/maaSkhItvQCCfBTdfffdBWxzogljLDBtjz32WM5DDz3Up7y8XF9cXGzjqM6WLVv0UrnEAss1MzPTy1Gg22+/ffsxxxxTA3JcyHQjvcpo0og2XCCYyOsgyE6bY5H5yDIZNmyYA2lZP3/+/GWjRo1qfPPNNzMbGhpUJEkOh0OJfG11XEECxXtLJLwTwLKWyptb5uEu9UvSRUQiRQS0GlUwIy3Z0LtXbmFGYsIxMofzPINMfcH6bdVHbm1oSEA6FUhszG8pjjji6DhY+Q5rQEDqPvzwwz4Qquf07dvvnFGjjhzZp09BhtGoh67WIeIUKeQOmlCqq6tTRTeokQ1ANHhuaWmpHuTJivPa9AxyIjV7+pYtW2ZmwyBG7zeoQLDB4f3FqN2+475ib/JhX8D7sSHuiCJwoNHRtFGZoeIhKXEEXQ/Tlv9AlEEngO8ZGSLrWnQIqZTyQHKiWZebnVZgUKsmeNyOc00p2cfabLJkpI9pbE13HB3DPffco+C8TyiK/Vta7Of06tX70tGjx5549NFjBxQW5Vn1Bi0/HCqNuzNfjlTyIsuzy5QHydNll102GIRbGN0gEaAjCWkkhQSEcr+mpqZdcyzKye+//z4BSnvvSy+9dNCMGTP6PfDAA72Qd2lff/114jfffGPliIVU/0g00MZ4ysrKzK+//noez4mUWzqdrl0X5l988UUSiEUvvK9BjBLAd6d8ZXwkyaCZGk34duzYoeMzSBhJGCoqKto4Q9hfkIjgWb7a2lotzROZpgsvvHDYTTfdNPyNN94ofP7554uuu+66ISDimXuSnZs2bdKBLBmRnxsXL1689P3331+N/Cw99dRTG0gieX/kpXh2bKAMQ08++eSmpqYmNUiYFnnDOUltypDEyGQyBcQRKoH44jzlunXr9CC5BpSPJrK9Ijjf6uSTT64nQfr4449Ttm7dqsN1CnrcE0+RpaWleekwxW6379Iu7yd4LykQ3Er1SwocaYyud0GNRhlITrbqiwrzeqUnWY8OBdzn2uuaL9xSXj16zdodiQsWhEiwpfvGEUccewlWtsMS0mRoiyVpfHZ2r/NGjBh97ODB/XulpFi4llNr7yoETJciThJuu+22YgjzZMlkgI0LvQMJB2OADUd2drZn+vTp2y+55JJq/pZQXV2tefbZZ3OnTZs2kr2GkUr3/mD79u2a++67L/+TTz5JkRp4NGyazlDi2Uix8ausrFTj/slUJBhPkoDGWOgR7SzgGZrHHnss97XXXkuXntMR8B1JdCMnhu8PmF4oeVqmUYxqFyTDjzzySN6PP/5o4fl87zlz5mQ+9dRT2SjvNmYtXRBSnWKIrHuRgceCnJOYkZpoTbcmDJH5vafV2evOqml0DMIxKsed8h33dJA4PfXUV9o+ffr0RpadlZWVf+GoUWNOOProMX169841Gwxaaq5tiFOUTIwMUrlJocuBCvDatWutkJ9pNOOiLCwqKrLR8xqPk3BwRAjyK6YcIRn44IMPki+++OKRIAnFn376aQ6IU+9//etfg6+66qojp06dOvbKK6884quvvkrmqBLJAecyDR06tHHgwIGNq1evTvrvf/+bS3fY4i2p1Pv5zGjlm7L4t99+S/jwww9zVqxY0eqlj/Fch+n666/vB5IxGsdTJJLC9BQUFDg4b4qmiTQzo7OMnTt3dqpcpIMKEhHmYWlpqRaEMhn7yrvuumvtZ599tgTEbwlk0Fqk274nAoW81pF8MF2Ulwy8hvIOeZ3yl7/8pRj5YI7On2hwNPHOO+/c8r///S8FxNiDsm6TZny/Ib4zQoCymTL9jDPOGDFhwoRjjj322ONQdqM4jyq6DRwxYoRj0KBBNshV6/LlyxNYDvn5+W7xsGD2iTwO0OwzmoB1InjfyMA8jSRObYJYV4MalTKQkmjRFeZm9cpIso7xe93nyvTB87P7V48saWykaZ/QNscRRxx7B1a0ww5UFgIBVe+EhLSz+/UbOHnw4EH90tKSzSoIGhxuY5YSEQ4pcWKPJ93uSg3IL7/8kkQXrq+//rowaRYNmI6mC9xvDyQuX3/9dSobUzFKABsDHFM3NTVpQRZ2sWdvD2xkdkeE2CjOnz8/49Zbbx38008/CcrJ22+/nb5o0SLL/piTMA9IDOj+96WXXsq+9tprhz388MN5TAd7fUEScveXoEWCPdZ4/5R77713IIh3akfvzXe57LLLBs2dOzelI6RnT6Aycf/99xd+9913VjGqXUBZ0kIRyEfeD0QZJNbX16uWLFmS+OSTT/abPXt27p4UkX1BrHtSmWD+7ePzeI0UIutiZIDCKAsajXp1empijkmtHuu0Oc7eXtU4scbhSEdZdZZJTY8D8kaOuqLt27dvRna258T09Ozzjzxy9ITRo0f2yc/PMuv1WsoJykSu2ySUgUicJFnIIJVDZFkxdFmMHj3aPmXKlPJ169aZJUKCPLCvWbPGzH3KR5AOL0cx+DsaJAz4nhV///vfNzzzzDMrsF2Pe9ZYrVYvXWTTy9uNN964+bzzzqsmCYCssrKTCnHbjjzyyHqDweBfuXJl4jvvvJMuda5wNAfvInR0CA8RQQI2ffr0chI8yBCO5nMkRr5x40YdntuXJmx49+Y33ngjh8RQkk39+/e3c0SHBIqEAaRQSE9nykWO+NCMjeaPnGvEtAwYMKAZMq8KZKRlzJgxtsmTJzeMHTvWxtE1dqK1Jwe4phLaN65dNfiCCy4Y8p///CcLsq7X2WefPeKGG24Y9vvvv1tJephe8ZKY4P15Dl2cT5w4sZrkUzwkgHnHdpDtHGRjP5DeAZBPuuzsbAdIkIvu39Gm5ka7LmcegmQ1Mr0oz1SSp5SUlFbnGRz14/vx+dI3dYARWc+4lepha5A6OSKJVLLVos/PzMpLS0gaLXP4zvI0uc/YUlbVT3Q2wfPjiCOODuKwqjB0EvHtt98m5Ocrjy4oyDtv8OCBY4uK8rN0Oo0yGGwzETqWQIoUVtL+AQeVTzROKrrfveKKKwb9+uuvglkIGux6mmXQdIDnffrppyklJSWcTC9cFw0q0B9//HHm5s2bzbxejBbAxuuMM86oYsM/adKkOjba4qHdgvbudEhBYidGtUFBQYEb7+dC4+KltyvGcX0V9uDtqUdydyAZAVksvv7664fxXc8666wdJ554Yj0bRjRuSWj8DNFp3B9wscXMzEwXFSQ2pGL0HgGFzAilxoz0Wjk6SDPAfVVg2Chv2LDBQEIKYtZGKYgFeqFCudrYqFM5o5kSlAR6zPJyPoV4WqeByhMJIxe4ZBql75buly+88MKhq1atamN+tJeQ6hxDdL0UAkhUCApCMCnRbEpNtvRRhQInemzuKfX1tmJ2LuCdOu176AGQX3311eq33347Gd/E2JSU9Aug+J4yatQRA/Pysq16vaaVOCEwf+WiiVCXIk2SMhxLYeUxkg0q7ax3kYHy49RTT62h7JDiQFCcIByUjWwD6FjCizTHTBNN/CCLq6Do1/Ac1O9EEpwXXnhhxT333LMOsqj6qquuqkTeejnaCzlp+OKLL3KQ58OWLl2aTO9uI0eObIBMSOAoEu8JGeOhySDiTJHvysA5Wb169XKSGNDiAGTCcMstt/THc1P79Olju/LKK8tACPSoYyaOqvAanO+CHDRKoyFIj4fb9sA6i+sEgiZGtQHzmPkW+V6U4YAwtwrHlJTxeAcSwzR29nBUCkTRyLaLC9jOmTMng+8n3rIN2Aadf/75OyGn3D///HPGnXfeOfSll14qAmHxIU/Xzp07dyW+UZd4+i7g+/Nb4JpXyI9hbB+HDBnSwo5GyiS+L+URTdU5OlVRUWHCs7wos5XffPPNMly3DO+3km0gvhk1zfrEW7eCI5M0xUxNTXVzVE2MFoBvSRiR62jb2YmQ6p4UpLrZGiKJFORkQAN1J8lqMORkphUk6LTHBf3Bc/V+xUnbq5p6lZaG4rIyjjg6iMOmotANLxqHTL3eODEtLXtYRkZapsGgV0OgCL1IXCwfm8hAoSPtE9L2oIG9WSAJfSDQVRTc8+bNy7r77rvXX3zxxdXff/+99dZbbx20cOHCJfQi9fzzz2c+9NBD/dBoLYg0z5NABffdd99NffTRR/tI14iHBJCYvf7661mDBw9umT59epUY3S74bmjkCj/66KNsNFilN9xwQzlt1cXDreD7s9fuz3/+8056vZo8efJwKPeuu+66qyR6hfeOgs/+6quvEqGcp/zrX/8q4f3Zw8ne22effTYb+ZSO8v6lvTkF+4L77ruvFxpdHfJm5xFHHOEQo3cLkWBa0LCrUD4FIBJlM2bMqIiVTx0BFZJ//vOfxTQVefnll9fHKmcJJDDMC/auosw3s4f01VdfTSfBvOiiiyqOP/74ZvHUdkGliAol33dPPb9LliwxX3LJJUewhx3P24j8KoSypEEZO997771e//jHPzZce+21FeLp+wu+S5uAvAii4Zd+y/3+gKypxd7i8gY2q/XaxVmJ5tWIb+F52B62oLkeysQIZbCv0Wg5Misrt09ubnaq2WzUKpVC3gj5t4cgIXL/oAOERweFnaZxDnpNE6MFRXrz5s36devWGaAwm6Doc46IeDSM+vp6zZo1a6xjx46lK/Mg6gnnwFhXrFjxM0dWzj333CH4nneeeeaZ9eIlbcD6BXmaBgJkAlkqHz58OKqLQ0F316ib+agHnLtD734KnGMG6UmG3FJwlAMysIKyaePGjSYQsR14Vp1Ut1lfQRRaSEzERwn47bffEq1WK83E/EiXlYRJJHhyuvHmulUgDXUgInbWVaYP5CEZcnI58wZkb9CkSZNqL7/88urwHduCxIbze84444w6EITWtoEkiSNbeKYR72vEeW06y0CUDCgHC0eempqaNCCI+JbM3ry8PAfaWyVkMk2OVRwBg+zbynaivU4o5h9Nvj/88MNckE8nZO22U045pTG6rZLA6s4RNpY3R4zefvvtjDfffLPAZDL50AYsQ15qzj777NHjxo2ryszM9FB+Ix0JyCs986q4uJgkSMhnlhPSYUI5JbHTD2RqFZ2O8BjbG3YS0hQd5C6J74/rG6+55ppKHifY9vz73//uhbzz3njjje2m8SBB+na43V2QIwvlTrc70NzsaPQEQiUqheK3gCewprFxZ8OIESOEuYA4L4444ogBkoQeD5qpuFzKPlZr6jmFhf2Pyc/PyTXo9Bx1EuwJlMqweUpEkHpZhQZKDAcdbLzYoK5duzbhuuuu2/HWW2+toDtbNr5oFF0kViQPPBdKkae5uZkTYGOWKQU6GjlHYmKiJ1YvIBoNHxtoKgRhPXT3YA8vGpgmNE614joqMRsMNKQuNkCSqQoaMjcn+Uq/9wVUEKCENKJB3sFGn+aB7CFlDyjS52ODzWeKp3cKQPrceG6woyNnzEMQ2vxHHnmkiIoHo6KVor0FFQkoZo1UCJn/YnRMiBPJaV4jZ88o4zhayTjkf4fM2pivUMCS2hthjAQnZg8aNKiJChzfDQqNnt8tyqj8nXfe+RUke4+kfC8g1UmWhRCQ3637CPhGlLLEBJPVbNAODnn9U3bW2ybWO0NZOK+rz/86IEC6Bc96Q4YMyQJOKOjV+/Thw48YPWBAUbbValLTTTxPYy81tm3yNiJI35x0ziED5cfXX3+dRHM7uigXowWTUY6A4LsbdMsttwx98cUXe0Nu5iOuTfjmm2+yoFAbPvjggzz+XrBgQTrqBl1RC+kCKfGAFLUZZZBAGbB8+XIz6oX2scce2zxy5Eg76zblEkd+uP/ZZ59l874kAyUlJWbcq/7aa6/dxA4GlEM234mjw6gvwqgK5KKvf//+th07dhjZ4RD5rgyQIQnLli1L+eGHHzJAGNRTp07dCcK1DvetQ14o2SaAZCXPnTtXuJbpixwRSUlJ8eA9BUIQDcrOX3/91UyvdZFmaUwnO6pAZIZwtH/27Nl9ot9ryZIlabW1tboff/wxnaNPzEOkn/Nq9Xyv/Px8G0hbyTPPPLMK28r2iAVlBk2TkQbreeedt/2NN95YdeGFF9a2R55ImkigUW4J9957byHOPeK1117rzdEhPgvkyN2vXz8XSEDdwoULM0B2e2GbjrZPxzxBepPx/q35zO+A5In3xjNpMdH6niS3nE/6+eefp7ODEWnwQ77pImUwO7NQlk66SD/E5ImQ6ieDVHcjR46lEDZ/1usU6anW1OQE/bCQ33+aXKOYmpjTt39VKGQQ5WocccQRA60CoIeC65gY09J6DU5KSpiUmZnd22IxGAVzPagLSrVMLow88V9YoEQKHuKQ5w/IgJLOGNiLyMZdEs4kCFCIJ4HwLCD5+eOPPwxjxow5bvXq1QtAaFp7YyPB9THuueeeIjQ4W7gYoBgtgKYuNLFAw2JFQ7RuT6YIJAgEFXQ2mO2NULz99ttpaMxToNCUjR492k4nFXzGrFmzNnIBSfG0diE1UtHvQ6UeSvlANNyZGRkZDjS4K6nw0KEEnjFg3rx5y2lCKJ6+3/jf//6XCGWIa5TUQHlpEKPbgAoHFRnmBcvn3//+d978+fPTHn/88XVUkGhGJ5EZgkQ2UmEhmK/tjSzx/h999FEKGvI0KGBro/OceYUgrLjP+/znP//JXrRoUdKzzz67nooIRxlRtplcKBSEfLejQVRQH3300Vyul3L11VfvgCKyizJJso5n0UVy628qsJy0zn1Onh84cKCTvbsHUKlgHkj5wGdEjkYRcpfbF2h2uOpQ5VfqtIqfUi2WbThnn0Y/uyPeP/d9pelyk1ERUPQzmM1HZWZn9s1MT0/WG3SUfkK5kDhJIxr8KW6lICFy/5CCsgx1MvnYY49tkkYKCDpagHwrYt2AMmtjpwHN4yLrXXvgdzt+/Phmyhp60eMobSy5BuKleemll7IuueSSSo6qs67QFI/zgOiZjbIUyr2eMoDX07EBZTK3VPwhsxJ++umnRMg/27Rp0+qkusFRjLVr1xqiR3miAXnnJTmgKSFlCEfb+OxIhZ4wGAwBzkVi5xbJCfaFRV/Fw63gPUDGiv72t79tixzJo7nbbbfd1gf5IQMRctJyAMRS6IQRT9kFTC87b2h2SNfelG8dqft8h1tvvbUP56KRaCGNPvFQTHz55ZdJIKlpeEczqroc57tQdvWTJ0+uZ5mIp9EBkBrEk44SxJg9g+9OeYetMKeJnhXvv//+fiSETB/J1QUXXFB21113bZO+D8pmmskjb4Ltkb5DiMjECzKynaDw+wOhxha73e0LliiUql8CMtWq/DRjPeTlbssjjjgOR3SZBrGzQaH6888/W+Vy7bGZmVljIcjzNBq1BvplgPqeVqWQy1WCwiApC9KW6HL5wl5CNBjJEydObJIE9IABA4556qmn1kyaNKmJDRAajkkgjEtp9iBcFAU2iHRCcP3115dxgq8YLYANDJTr9K+++ir9nXfeWc1eVCrBtG+nUs5V7amEUFlmY0FverTHp9LBxo7zbCRFOhJUFmbPnt0LCvt2vHszlPms9957L5ukgp6NxNNigmYZpaWlglOL4uJiF+cicZ+KAhemREM7nJ6t2CvLHlmatVHxwbOGvvDCC7/vzkxNUjZiEUWSADacSK9AhhhHxQzpyMM96y6++OKa6LRSMfrtt9+MgwYNckaSIio2VHSk+0hg3tE1McheKRtdPo9euahEIS8DeXl5HuateLoAKmp0aQzylI08/CNSGWL5cd4BvU6NHTtWUJpAKulSOe3mm2/eRoWA93/66adzoVR67rjjjh2x0s584VwB1B2uGZaD70oLhXTjSSed1BSZZr4v3RaDIDloisl7MY7zHUCUbSCMXp7POHrROvHEE9s1xekkMC0MkQqCtC/3+AOyZoezCRm6SqXWL/Qa1Vty5XI33pHHeyo46qRR+9XpCqN6ZHJyyhFZWdm5CQlGg0ollL2QNzFCl5aFBGUVSIrhzDPPrD3iiCNayT07UDg/EvVLi/oRgMLvRj3bQFkT63vfF5DkPPDAAwUgUetZd1nv8LsQinoSSMBmEKsa8dQuD8oNukH/85//PAhyfxXlDuMpB5Ae89VXXz0EbY+CpIHWAzfeeGNJex1I+wMu8I4yzT7nnHOqxo0b1yJGH3JQfnFe1dy5czM42smRScg8+7Bhw+yRRK2bQPr+pbofGVplJT4Juc3h8tmcnmroAX8Eg6pf1DJjaUaG3NnD5WUccewV2FD2OJA8oZFL1OksJ+fn55+QmZlWqFCo1F5vmDypQZ5kyl3c8HZphYEjLn//+98H0aSCZIpxhYWFDjQ8gucoEhwozV56vuPvWKASz95DNgpiVCuo7PIYlHahl5SN6qeffpoM0pADspMH8pZUWVmp4bVc/+Svf/1rvwsuuGAETWX++9//ZkBx18a6L3t/aXJCc0P+hhLtAwFT0VxEOKEd0B7+X//6V+FFF1004sILLxwBotFbuj8JXUlJiR5Ehetz1NBsY/Xq1Qls9Nn7CeITaM+DFhUG9iBzzg5NQHiNeEgA5zaQpIB8pK9bt67VBS5t26lIIC0xzd9IFJlG9tZGgr3O0eSJICGbM2dOId5bcD3PEUQQv4GcR3TFFVcM4Yr8NB2JfD+SWpaR+LMNOBJIb3v33XdfMe/NuOTkZB+VSOSV8E2wRxXvwsni7K1mVBswb0BaNSzzZ555Jp/PYzxd8wonRIDfCJ8FpSud+4xrampS/vOf/+xPwkTyzTixZ3kwiFUyfx9AMJ8YYtXrkFallCWZDImgnCP8budJqhbXINQpep5qU/49BUwXviE67hhgTk44raiweGJhYUGR1WoxyOVh8sRRJ2yj80vKM6LL5g2+YZL8ZI6ssB5z1IdykZP7QaoqTjjhhCrIHhfN9HiM33ZngPehbEKdUNM6gHHsIDn66KMbjj/++JoxY8Z0GeW/I+CoI+sv5CXNGVMpc5hflA80C7/00ku3T5gwoQZkwcF5VbVR6yp1FijPaX7NvBSjugQou9l59PLLL294+umnN915553bOS+uG5IngvVZCrHqPYNg1mcx6VWpVnO2WiE/OhB0TZXpHKMrxDX2eE4cccQhVpieBE6SXrlyZYrPpzwlNzfn6OTkpEwQJ7nfHwqqIDZUCuihscmTFLosQD6833zzjbB2CX9DiNs5EZn7VHYzMjLcIADtLpbIxoBmHe3NgeGIBs2taHZ322239b399tsHQpEuQugDJXjIa6+9lsHRCSjoFigmepIuEIDEf//73/3vv//+3jQR4yiJeDsB6enpPpF4CC5saVLD32i4xTNiA+nS//DDD+kgbUaGTz75JCfS9TnTsmHDhgS85xCQRhPeS4/jwnwfNMKCRyvx1DbgiBAnek+fPn0oCFpvEgbxkGDuwTQ+8cQTvdFYFn300UdpEjmg+R3fmSSJippwQQQWLVpk5Vou0aNG7YFz2DhR+ssvv0yhUsYt57AxXVAILXfccccQ5H8f9sxKxBFlLHh6IlkSbhIBybyTZiYgc4mM44gP47igJn+TXILgCYs9St9QJPhdgDzlQpHKHThwYAtNYkjgqDhFP5Px/B7xrBSarjCOSjtIred///tfulRWjCPBxT0z+fsAg+/IwGe3Cew5BbsNJZgNFr1aNUjm952kMpuH4v0452+X/OzOQHqERU2zsvKOzM7udUph7z4j0jLS09RqHb/lID4jor21nKQ87NJ5MmjQIDvqheK5554ruuuuu4peeeWVjA8//DAVMsgMuegCkWqB7HENGTKkkaOhnTX6RJnHOsg68dVXXyWRbLBeXXbZZdWPP/745kgTuO4A5gtH9umRjnIccr4vTblpKrx06VIz53QNHz68maNPJFEjR448IASR8oQOP9jZQwsAMTqOA4PIOt6eDAhpNEpZcqI5IclkHOB3+U4Oem3jKxsbc9asWXNASHQccXQ39KjeBJKnc889N02rTTgJAv8ovd6Q4fFwOoQipFYr5Eo1yROUKZAonE7Xx9wSB1VgUyFmQ8zQUYjKrxeExXLmmWfW0LyM5m1Q3FPQeFewAUKjl5qQkOA7+eSTY5pYcNRn7dq1RpAC1dFHHy00hMgcYfQCCoGaIxhffPFF1tatWw0c6YACXXPCCSfUgHT5qNRDGQ9MmjSp4bjjjmueOnVqNR1I4Dw6pdBwAjMaPy0UaDdt9Pl+vD+3UGzAm9I8gwcPpmcmBX5nnnjiiezV9LSXBxz1cDqdoeXLl7PXi27bay+66KJKOorgKA+e4wOJ44hPiESSvcHIlyqe+/PPPydyxAjv3yTerhWLFy+2vPvuu1nYlTM/QAI89OLF0bWXX345G+nPHDt2bD1Nf5C/BtzbCSXCQ3L53XffCcSEvdwgSm0Y4FtvvZXBd8a5buQJlFTFbsuXZnrIC5r/GE477bQ6msKdd955FRMmTKjDvT3s6WWe0jUx7umgksN34HoyIChpZ5xxRg1NSsTbCYSStvt4B8F1M8qpkWQW13OtGwXzgtdTweTkdyhFLSSF4uUCaOL56aefZuzcudPIQOKF5xnoUYsmK0yXeCpHK4NIg3flypUWvHMDytfHOLyDd9myZYl8P/4mocR57oULF6ZccsklFcyXAwxmemTGt/5GeYRY6bVaNUdSrT6P3+L1h+w2rbrxkXvv9c2cOZOndWugfNWbNm3KtBgTx2ZlZh2L76a33mgwcpqnUsVRJ2aD8GFKypIUpHwS8qqrgx0zrD90VgKFLhF1Mx2kMYNzDrGfhnoujHjedNNNpTTfQ/0QrusMUF4uWbIkAfI2B/LHD5lDyFm/uGVHC+Ux9w/C977fYD2FPHVt2LCBnvasyL8M5uU333yTzrxkG4P0yM4+++wKyO2mA5Em5hfbBZYn2gxhvScGHGrNz+6Up90EUl2PrPuRcRAWJFIoCaXCEvAFUn1BmcGYnOh85IEH7Pfee2+gJ8jMOOLYV/QkAiV/8MGnUs3mxJPQuB6FSp/udgcEUxVUfznaTzqMAIsKEyeENoLiYIFK7fbt27VsHEBIWntF0TAI82LYA0e3sZz/AwW2TaD3OigGXHOECr+aRAdkIZXzi3ALzndIprc4KLS7EAeCDT+UZAOVWZq3cB4Tn8e1R0AcUr788stMKLs+NpSnn356Db32ccSIDRjOE0ZCcJ0TaZBTSSeR6dOnD+f8uJEmA5S3VBAtjkwFOE+K62/wvZcuXZrIXlso4VxQUcbJv2iIa/Pz82MSKOYFXRC/8soreXwGzWX4XCjnHhI9af4VSQCIYCPe07ZixQor7llHUoH3sHDNI4kkRgKKjwXnJiJ9dEEruPvFO4Tmzp3LuV95NPkhqQJh9SN/OaLGydh+pgOExoI8VLD3mwpc+I5hMF8/+OCDHBAONUfCaCZIUobrhDyIFZA/OhBiMwiKk+limpj24uJiJ0nh5s2b6VY3mSN+IDtupE0Y3YJSQ1IpjERFfickVygnA/JHT8LKOBIcEiaOTrI8+Dw8S4tnOEhghZcXQXIK4unBMRtIYtOFF15YwbKEYmXB9xqg6ZL0LAa+LxVVfHNOjtQxjqNYHJXiPWh2Kp2HfE+68soryw+i8hP9YbX+xk5Ip9Wogv4QCFTArJQFWgxqdSMUAn93VgjYM+xyBfNNBsuEjIzMo1Avc9QqrRo6J7ROLobbKvtYCFKQ8mXXitiFwW+V8/rGjBnTCHnIOX+ch+lhvRk4cGDzpZdeWvbXv/61DN+xk+eKl3UKOKoL0uFDPUyFzMyiTKbMRv1TgbwaEPSU8ews4igwZVhXBt+PTikmTpxI197NqM+UDTbmI2RoPduDGTNm7GzPqUZngB1SkHdaELcsyg865aC8Qr7qKVu5ZZ5SfrDzKU6iOg2s95EyINZ+SK1WKtVKhTHkD6QEfDKLzx/0uhwttlmzZnnjJCqOwxVSBenukK9cWZqQlKSbZLUmHKdUatLsdrdgnqBWa+RKlUxB8qSEAoF9JjpSOBxULFq0yAwlV3/MMcc0SwoslWbOOULjkfTTTz+loOHQs7dNuCACUJiVaKR1mZmZLqQtCEVdRSUajcuPPH/69On9zjnnnOopU6bEHIGi6RnnMkGxGMqRAt6DhADKLxcaJKkLQtF2guQIijrei4tRKqEAa3COlutrQDF3QSHZxUwNirOmrq5Oz/tR2YfiQLffQmMLRVp/6qmn7vzHP/6xjWVyyy239LvttttKqAAJF0eB3ts4t4qE7frrry998skne9NUkEQG9/ZEP5/PRPq5ztUKutN+7rnnciZPnlwby4nEvHnzEu+6665+eCcdG2Fexx5PEEI1SJOXZng0T2S6cbqcShkDr0U+aLl+yO23314SvRYUiI7x7rvvLl6+fHkK84+jdVS08Ix2bRVBMtWcj4TyjOmNkOULpUGY48Y8pXvfG264YQfXWPr2228zSfRwKJKEy0k2acZHszkSX74zvw2UG02LQihHNZVMpGErnY+Er2wf8+fPtyK/+vI+SE+bESvmXVVVlZ7Pkr4ZmlWBOBpIePl9SXEsOyiayw6UAtYOpGdxKwW+EwP35S0Ot9PtC6zXKbTfWq2adSCM3coES4R8wYIFWoPB2ttkMI9LSUkeajSaEkGZ5KBOIYVKLkdRcPSdMkXqPJLkyyGRg50JyjU6p2FnCH+zkwoEqgIEwBWrg6YzwA4kOqx4+eWXe0Fec5FsjmqiuiuClCEgJM1nnXVWBR3OgGztIi/j2BXsDOL8S3zLgmt05LFQnshTjq7T82Dz1Vdfvf3kk09uomwVLoqjsxEpMyU5KclMwcur3e1zQGiWaHSahWqzfpVVJmtmJySOxxHHYYUeMQK1Zk21KTVVc7TZnDgOWkImyBOH+uluVIH/YfIUHn1ie8om9ZAoDezB//jjj7l6vHP48OEOqXFnD/3jjz/e65tvvskgEaFiT3MQKpuRgaM4UJppyiUsbMoRieLiYvuf/vSnairP7AU988wz6RY3pjCDQiv0nkLBVZEUSfcEcfBRCSY54W/peey5xfmBxMREL4iViwp75PHIQKWBSjrJHRo7Oi9oPcbfXHhw1KhRHLYi4RF6j2PNF6Kyf++99/YmoXn66afXHXfccS1c+wjgOk/CuiaRz2XgO3HB1jPOOKMainqQoyEnnHBCE+J3yQc+E/nr5+gPyQaUG4GUDRgwoOmaa67ZBsWrHPlKb39Co810Sc/Btf5hw4Y1jxkzphnXtCETyB9hHReUKU16BPIe+Y6xAsuPeRvrGAOPM98ZODKUn5/vADFsIJHh2lIs88jzWV5MD/Nb+s2ylX4zUJmDImIHgW8CydmjK2+eA5KkopkmfrZ5Hr9Dfo+R3wTjmJ/SNyrFIW9aTj/99Dp+2wcRUj2PrO9t6r5GrdIE/EGLO+g1eBWyuln33dc8c+bMbqOc8RtAXdInJqb3tVoTJ6QkJw8z6I3WUEghp+pDk2UUgQKpZtb3OPJEUGZwtJN1jiPo+N79qM9OjlQcKAJF2QKC5pw0aRJHbTjfyknZh3rqQv1qufDCC8vPO++8WtTh1m+J78nyOsh1oA0om4gDlS8S2PnFQHnfUaDcaDbehLaiobCwkC7oBesGmlMPHTq08cYbb9yO4y2x5HocnYZI2SCFVvDbVatVWogRi9fns8o8Pq9Bp2lCm82RqHi5xHFY4cBK0YOATZs2QZ4mjLJaLacolfJCm82j9PuDVPypcCuUGrlCRQKFGg9lgjjATUf7oOc3kKRkKPf1Rx99dKsb8YULF1ogfPrQ7AoKq5tK74knnljPeT7iKe2CCqo0kkWTMTTiu1WK2YByrg69zYlRBwVQZvwgCwH2FnPUDIq8oGCLh1uxY8cOzdSpU0e+8sorqzg3SWro+d5Q4tUgmDFbZJIFaUFNElIoMu3mHYnshx9+mLJgwYLk448/nmXRDCJA4tFK6HgPPotKgBglgASM55IgilFtwPdk7zRN2TydOBma+QAyJ7iM5zvRux2fw2N8pvSezAdudwcqdfi2OrQ+C8Eyo2kie/b5W1KOSJw6qojxmVL5HCIwXyKD1KsqC0CpbW5xNSExi1VBxfykJL1gushjXR2cM+JocgwwJCSOw7c5UKlQW0J8c7lCplJz5EkYdZfM96TC6rTvsqeAdYh1lnIq1jfN753ygPVGjNor0KSZ6zXxOSBYLta9falH+wsuZcCRHq6dRRksRncIJICUaWKnyG7lDOdTUmYwrTR3ZvqYB1TA25M7lDPBYFBYEJ1kWIzuMZDKuxulT5KVDCwzacsduc3h9rg93hKVSvZjitX6G6I5ErVX31QccXRndOuGFI0RzYX6WizWM+RyxcCmRqfW5w8GdVqtXKPRKtQaJZUHjj5RkSAOUjMVG1y7hPNXuNbFySef3Cg1Qj/99JPlscceKygtLTWxkaLpwltvvfULSdbBali7Cmhi+OKLL+a9/fbbq0EkO12JZSO+aNEiy8svv5xjMBgCs2bN2gLi2q0XCWxublbSYxZIn5pkkOsyiYcOCOjenYtTQjkSRlI7SsS6ACRlQAp8b+HdOSra7HJXKULq79QK388g042oe0L97KpYsGCBLiurV1+z2TIR5HpQMKgwB3whCHW5DLJPrlLHydOewHXX6JmTBP+NN97ImDZtWnVxcXEbM04qvSQECxcutF577bUk1+KRjoPuwZ999tkczhWdPn162YQJE1pIZlB3VRwtOxCyLhokbzNnzsz/6quvMmbPnr125MiR9lidWO2BnVsrVqwwcd2tvLy8dmUMn/PCCy9k0iHNpEmTas8///xqdp4tXrzYTIIabf5MsN378ccfLSQX7Dg7GPmxr2D6SPT2lgRxnUBu+X3Fsr7oopDSKMlKSW4ScrvDBRIVKFXKFT+qVIEVkJtcL7BLy8044ugsdOuZmC0tLZDLiUdpNGqOPGm8bi9HNeRgTNQZBKWBk6eV4VQecipCk6yNGzcKXuDee++9VCq9dNedkZHhvfrqq8uuvPLKbePGjavhfBeSq8ONPBH0psc5WSQ6YtQ+gyM0XF+ppKREy8Uu2YBxVflnnnmmV1VVlWHKlCm1uxup6i6gAvj+++9nPvXUU4Vr1qwRGukDCShR5scff7z4888/T6W5pBjdHcAKtUtggw/FTa7XaNMCIf9RAbm8H5SkdtdT6wrA+6nz8/sWWM1JRxsMhoF+f8js9fqh2QRlSjVEHwQgUhdptkdI2zhEcCT60Ucf7QXZYHr11Vfz6bBAPNQKl8uleOeddzK4ADj3xei9AgkC56+C9NLDXSrv8+233yahDqUcrDpEpZ/zRTniRW+cXK+Nzm7Ew7sFR4dInkAC8/ckY5hWBuRlAshauujoRoO0pq1cuVKY0xkNWgVwIV2QrrR6cVmEgwmSIpYDLTP47mJ0K3icRJqE+4cffkhAsLDjSjy8R/CeH3/8cRquS6QFiBjdHRApO/jtS4EImYx6rV6rKQiEguO8CsXguh64LEQccbSH/VZSDxXowlujMYxQKFSDm5vdCfYWByeEcO6JXClXybFhz6tcWCqSSpKwObRgz1pxcbFt4cKFaTNnzux/11139eFisbNmzSpA45xJ99RoYBInTJhQc4jNnQ4ZOOdmy5YtZq7HRNLDRks8tNcggfr999/N7Dn+5JNPUjjq9MYbb+SBnKkuuOCCHaeeempDTyCpNCkE8W6ga/j+/fvHdEjRmaDLdTyris/syj3F7YAFHhkUaPApB0MGrUalVipyAgHFqOZmTwbiu6Siw/eqqmrKNpstRxnM+sHQi80eD8hTEOQJgo/0iXOfOPKO0zkXSkprHFEAgaD3Sl1eXp77iiuuKB07duwunjupPHN0l44i9lX5pWk156vm5+fbUUftHL3gs+ndlEq5eNoBBdOBdLomT55ctWnTJhPann5//PFHhzpceC29CoJkqDdu3LgLyYwER7VGjBhhGzJkCOdZcr07L82vuWQDzcxJxsRTW0E5j6Dg0hE0nxajDxpInriu19NPP527atWqXdLHxZpJOBmee+65PLQlufQKKB7eI5A2Gc7X4z4GfEPdTe+S5IcU2pAoo1EDTq7IDwVkY0LNzmKQ5S7d+RRHHJ2F7tQT0gb33XdfkU6nm+hy+QobGlqUwZAguKE0aBRKbFUgUPKw+Yo0AnXIQccDIEYuNEZBNiJoKDT0BodGRc99mkIdddRRDTNmzCjnKvCH4wgUnUDMmzcvGSELeaOAcqPiBHHOv2GvLRta9uZ1ZISOc4agMHg456qpqUmYZE4nEJdcckn5Kaec0gip3yNMDWh+RHJ+7LHHNicmJsacw9GZgDLoO/744xtpitKROVfdBcw2tUqltnu8WkjGFoNGXTFz5swu1ZEB2SG320OpIEdjNRrVaJ8vmOJyeUkCOf+N81Mg/+QKcdkGJun/x596IDgKAIXXyDpuNpuF9df2BjRHGzVqVDOUfSfrD+WPeKgVkBtch8/79ddfp5977rmVkXMlOwrKK5AlHUdaOPLNJRxoBgvCYBw0aJCtd+/eHfL+SEWfo2WUgZBve5VemgveeuutA0CAzGPGjKlHnslApuo4r1I8pV3guxK84ZE08Btk/RcPxQTfi9YVSUlJPjyjnrJ74cKFiXhnP569iyMItn0gkgqSLJRJC+W2eKjTwLZj586dgiv06Odz/hsXM6cHQK67R3kqHhKuQ7z1mWeeKaiqqtKxDQcpdB155JE2miaKp+0J8u+//z4JRFLLxYg74sCnCyJSkkj7Qj6qlCq1P+g3+YMylVZvqX/43/e1QHbuUpfiiKMnoVsSKAhwAwT6sYFA8Ii6umaj2+0KqVQaKtUKBrVaqVCBOAkECikUR6EOOajYcmRp/Pjxjcccc0wDBHmQnpvYM1lQUOD485//vOOCCy6o4UTlw5E8EZzYjEbJvXbtWjMarczly5cnLVmyJJGmH0uXLk2A8mBmbx4VDio2uwPzkOSCC+HS3n/cuHHNnDzNMtjTtd0NTCsVg4P13RzMZx0ARL+49DukgLCQh2Rap9ujbvIEKi6a9mDTiy92HUXg+uuvN8vlyiNAlo7x+QJZTqdLGQiEyRMCiJMivGxDuHi6cRF1DD///HPCf/7zn150WAA5utdziahIcwSXS0twxJrkKDrT+K1TiaZ5GT198nzx0F6ByvvWrVsNdBY0YMAA1+rVq40bNmwwFxYWOkDgdpkXFAs//fRTwlNPPVVAJzL9+vVzkESJh/YIkszGxkYFScw///nP7RMnTmwAkfMyfR0BiRPX4KupqdGccsopMZfKkMD8IkHkqBUJE+UtzdfwjcroxTTagQXznJ0AK1asSBg8eLBNcozUmeDo4RtvvJHOUTd6wkXb0EqiSHBRLt6ioiIbiXQkSabpIwkgzcqHDx/efN1115VzpDI1NZV+68Wzdg+eR7NJlL8JbVHTgUjfAYZUKSIrRxu5CRKl9fr8FnkwFHQ6/NUPP/yAAySqx3SwxRFHNLrI2MzeAYK2AJt+DofL4nDYhJEICChO6pRDfxB0IP4jceoq5CkSOp0uBALgoRMD0exGWJ+Hyj4FuXhatwAbSDYs7FlF46yUPLXtD04//fSGe++9d+NZZ51V1rdvX3r2ofcoMxqgJBAoq+R9Lo449gOUDLFCyKDTqCE3cpWywODCEbLdmisdTHChXJ3OUqDRKI8IBPxZNptTBRIVUqmUYdNlpQLcCiIP5Amn9wjyRHlC+ULlOhYYD6U85PV6hdFpMXqvQCc+XFuN5tQgNa3lzXuTqHDkBkQryBBrfkxHkZ6eLrj8l0yckpOTfWi3ghz9EE7oAPB8KvtB5gsJkRjdIZBc3nHHHWUPPPDAVrY1XLybbY94WJjnxLyOZWJH8N3ZZuG5MWU8TRFBEjXMN96fo0osF7YNfGeWE8uovXLC+/mZvvbymPdlunnOvoD3pYng888/3/uDDz5IjX4PtDUutDn10U54aJJ45JFH2u++++5tl1xyibBkCOfqouz2qq3OyMjwgIgpea0Y1d0g5Re30SGkUsplZr3WCp1mqEwV7I+4LiM744jjQKDbVWRUTj3COL8/OLS6usHgdnvQgNJluUqpgd6joutyaD8KFdesQc1m1e6CYI8U7eIHDRpkHzlyJO3FOQrlZo+oeEqXB81Jli5davnxxx+tdNHLBolmiiSI4in7BOYNzcNOOOGEhqOOOqoR+dPI7fjx4+vpwXDy5MmN7NHsCNjoUtHgu9EM5UCCyha3VBSECIDP35Mm25FzDhaoZPBdeoT23THsklAmXS5TahxOd0jp9pc+/PC/mw51TyqVNpMpNUOtDh6Nz2Voc7PT7HZ7qdzhu+bIk1qhUHHuk5wdR3Jwqi4r+zoKdpQsXLgwgfNmaGYWWa8k0BRu6NChLVyYnKallB30bkeltz05RJJAmcD7UbkHqehD5z7Lli1LxbHQKaecUs/78JxXXnklc8OGDQbII9f//ve/lJNOOqmOIw/irfYI3p8jHyQUHMXgSDpJxXHHHddM02T8TkhJSfHy/TtS5zhywVEQng9CJoyA0EMg09pe28F3YFrYOcfz+S50loBvujfu1cLRFprm0Qvht99+m8g5TrhfgLKc50vge69bt84AAqifOnVqnRgtgMQG+ZO4aNGihD59+rhI1mhqWFtbqxk8eLCdVhULFixIJPmiySTvLV7aCs59+v7775NZnkVFRW1MGikjUT6md999N41mytHvFgk6reB3w/Y0sp0gWcR3EeQo2u+//27lciLMC7Zdb7/9dtp3332XxH3GcZQx+v78ptjhOW/evCSms7Cw0LWnEUDmC8ud78FR0p9//jn5iCOOaKLnxW4qY6WXjt4SIfrvCgSDOq/Pp7IFfNWPPvggZWfclC+OHon9Hi04BMhCKHA63Sa73QG5yoUJ5VAiOAIVHn6iAkG52dXlE+28acrBxoI213trfnKoQVJCsxQuSgvFQ8n3Z+MjHpZRQWCjGNmjyB5KEi82iHsCXb2i8XWSMP3pT3+qnTZtWi17AsXDHQKf//nnnye9/PLLmZyDIEZ3GFAAhF5VjrSJUe2CHrXmzJmTyV5sqReX+2xEhRNigL2p9Ook/jwkYFkwULGcP39+At28HyajfJESgvtSCBmggstCgUynLNCnqurQe+SrqJDpoZoUQ38baLO5E+x2lxAvl3OyJwNkH/8iSokUdHfyxO+RXkp//PHHRMgL6K7/7247UnZQKWZnCwkW9/kNv/rqq5m//PKLOVadpTe4xx9/POfhhx/OY72mjIIynXjllVeWgjiVoy6mS44iKN9QFxJfe+21PCrBkEd+3l+4kQi+C0de6GRAjBJGctiZQpKyePFiyxdffJHMe1E+chQHhEbF+4FU+EBUeE+lJC9iQaqfRGR6mSd8H5C87F9//dUU6x5M46OPPpr70EMP5fF9xGgq8xqQFXoETGJd/+CDD+idtPd//vOfvrNmzer7r3/9q+iTTz5JJvkSL8E3JRdIBOV5ZBkQfDbIlYnzxDgnjedyhI2EiZ7+2C4YjUY/7qfkiJ54WRswb3gdSMou9yfBA3nKfOmllwpBdBKZf+KhNlixYoURac1HKALhauPxjwRy0qRJTbfddlspSKOXHlpRdsr333+faS+aPXt2H1zX98EHHyz86quvEqPLmkA6SSKFdOK7MTGO5c80Rsr50tJSLYi/Gt8wz01k3mdlZXlAykLIbxUJrXhqd4T07txGB5lBp9VBFytUBeVDK20hK8pSiI8jjp6GmEKoqwIVkTpCAepjRkNDsxJCKKRUCrKYPTw4xIBajOavnc6pOPYB0Y2ZBE64ZuNBRQXEpoVkJ9IEkQsHP/fcc1loqBMkhZwkAw2PsSOEpDPASebffvttyjvvvJPDSc0dJW8ElZ4vv/wy+b333kuj4iVGtwuu8YVGmIpHKs1yqJy99dZbGSRh4im7YPny5WbOaeCzxKiDjq1bt+rozvnTTz9NhoJCD1M5VADEwz0dUsMfGagshiwmvcXldvfzKOssh1IJoNxLSgqlq9XyAR6PP81msysDAR9Nl+V0uqdSKeg0gl73ZGRQPUH2sZ7S6QDrxVFHHdUSKVfwbepYH2PVGcojXEdnAEms+2K0ANZ7evf87LPPsubMmVNIxwC8BxuN1atXJ0Dh95Lc8Nk8n2SF6xihLgve91JTU73l5eVt6gUVYY4Affzxx60mYSQJnGezcuVK07Zt23S//fabhfcEWaIZYICKNuQfnUAEGMffsdIigfWToyaxzmEamV4STYn4SWB6OaqEes309mZ6xUM0J/NCZtdxfinTD0LhO/3008tPPvnkcqTTQ3IFIlXM/GInFK/hiB1HunjfaALD0a/+/fs7EhMTfZs2bRJMt0gYcO8QSJyWecm5V8gvZXudM7wHCQbJWGSnG9sKylTeOy0tzY3fMWU4SSTeuYAOg/iuaHtyo0kQCSBHyJDO2rVr15IAyWlaybSfdNJJFcyHb775JhMEuwhtRmr0N0SSN3DgQLvVavWhXPSMY8cc8j8h0isfCTzdvoM4aUHCrfxmOaqF99pjeXcTRL4/95nPQl5DJtGjqdXr8w+SeVy9Nm8OdchVfhxxdDd0q6YWQpNrDOS73V7Og2EvFSuuXLJdQcVlz2u3GH3qLmDP6vz58610KR7daFF5AAFIfOWVVwqff/753A0bNggNigQQFuPrr7+e/+abb2ZJvZ+4F9e/SojVu3cgQAWFXq5oBghlIeGJJ57IXbNmTYdss9mQc1IziFEazULE6HZRUFDghGLBHlY1TT34HKQ1WVJAYoEmkGhg02L1Hh8soAwtKL98ms+IboddVGTEw4cTBHkihqBRr1OH/L4MjyOUvmKFrN0yPNBAvdNrtbJCny9U5HA49S6nC2VD8qSUq1ThIEz8VPQc2cc6A8Vbx3mPH330USqUVKH+UfmkYkpiIpwYBdZ3Eh1eG638cqQHynH6scceWzd69Og61m2OjEyePLkCZMf67bffZlA5Jzngc9i+HH/88U0kFFS8US/cJHWUXTzOQNJCwsDFablQLI/xuSRNqE9JNDejiZ70LlTsKSPYwSISKsGTHkddhJeMAokWlXESKDGqDUg6SCqgoBujCRTT8fnnn2dyWYyjjz665qeffkqS3p2jYfQoyNEQvtPFF19c869//avk/vvv3/K3v/1tM8lEXV2d7umnny569tlns6UOJLxzAM9R4bdWygMGtg1Dhw61g1y08D0YxxEoXlNTUyOUHS0KQITBjWLPcTIajQHKHaRVRyIs3ZsEFbLUhGuDffv2tdEkkOdLxzlKhrw34d2LUL7ZON4ybdq0csSlkXxyFE4aIWLgtb169XLTvJD5wHlN9957bynSv+Uvf/nLluOOO64a72BkZ9hLL72UGZlWltPw4cPt/fr1ayFRZhyJ05dffpmOZyfxvUkQ8VwDSFUSCJmf3w7PZT6zzPn86La0m0KSldEhpNNqFGqZPCMg8/c3ZtjNrEuIjyOOHoU2Arer45577smBADuqpcWZWV/fAHVBIUcDooBQEuYBQMDKoEBgH7W4h1ZXCmwKZPHnAQV7yT799FOue5GPRi/EuVpQ2sSjzGO5jD2tUESSQLQsyH8vPUPRnTCPc4FXNP7WvLw8J232qUzQ3IS9kkcddVTz3pgs7mu6adP+xRdfpFJRobt4NMaWsWPHNtFNvHhKu2BDD+VIB/Kk79OnjwPKwW7XWMIzAlD4EqZOnVqNRtbBuRNoWDNOO+20as7PYH5Fgz3T7777bu4VV1yxfW/yozMBZY4KnXLEiBHNUKpqOD+Da7dElnUPR3TB8DvjCI/CZncHPYFAldzvLHv++ccO+qLLVDyADOyOcdicfRrqbRqf38+FfxVarQ5Bg3qhVHAAnsXFJRt6gugjweDIMT1xog4aQRJcUIwdVIQ5opGTk+NhnRJPbwUJBeo5HT+ojzzyyObI+UqUIXPmzMmlEkxFfe3atRaaWUHOKerr6zWQV/TEp/Z6vUF2bHBuJ7bsPDKcddZZ1VSM33rrrTwo12qQESuPc14P3jMNcpAyULdu3To9R6Lnz5+fDqWf87e4iLeB84ogCy3scML9lWPGjGmEck15YbZarVzHrSlWfaPyTrLI+Tzp6em7pJcKOQgKzQW1qLeNkLGtMoTpffHFF3P5AUF2BvGOicg/Fd8bRNC6atUqCxe7jYyjl1O+M2U/7qkHcU2AHDMxn/AsP0kOiGEK53JxhI3XSYEdY6tXrxZcs3O0f9myZVbkhwXl5AFpbeL8KaRdsFaIVXZMP70qss1gu8IOL94X8jsNZZWA5wkjkiBoCnr4k5779ddfJ0OGZuP8NNYXvLOwlhS+GwuIYy3eyfT6669noZ2iSSjTmchyRfoT8a4axuG5Vq4ZSLLHES+mHSSIaTdjq41MK9OJ90tAu2DAe+mRH6kga6kofyO/Ad4L30UqrkkCudLxnpzXRZN9zrMaMmQI5zw7epB83UXksKmTy0Iap9st8wVkOxON+vr4XKg4ehq6VQ0GgeqHzfDq6voEm81BmxWFRgclQqNTqtWcTC0soCs7wL4CDhkg7LWzZ8/OxW4IwrjD7mf3FVQ0aCtPhQXPc40aNcoe+Uw2AOxhQwOsRiNjxlaPhtFJEwmSHbTbMjRieppLQDl3MO6bb76hqYkaDWojJwKLt9otmO5HH320FwkKXZKL0XsEe/nQmOo///zzDJ/Pp7jwwgsr2DtJF7RUtMTT2gXfF3lAEmagOQrnqTFN7YF589lnn6XR7Icendjr/N577+VMmTKlmo1nrGsZT1J50kkn1ZC0iNEHFXyH4uJiBxRDLRQAPRU1KKwxCd9hAuHbYPq9Xp/S7rI3Oc3yDXMef9wtmzlTOOFg4d5771XjOy7y+QJjWlocKU2NLXJoJiBOQscRyBMdSCjlajXqIzuOxOu6O1iXaBrFDg8SjuHDhzdC8bbR5BWH5YMGDXLGWrOJ11HBJvE44ogjbJEEivIKZEQDBToV97VCthl4f5KIhoYGLZ9DMoX6bqaTAc6NgvJNr2Lyiy++uJwdHJBfaVCi06TjIEkckVKB0DkgAy1Umnk9CQtN1ngcirYZhMLCayBLSQbdIDsNIE4BmvlCppEcxuycIaHgyEW/fv1c0a6/CX6jeL4c9dYAssBOqlYCxfRCgddAmU8DEbDiWQYSGr43AwkG0q2j+aIUx0BigTRYHA4Hvz268OYcH67p5Ob6T5TpIDU5JDSR1zGvkFYT5IgBBMNK0tPS0qJh2ZEgUrYgD/0jR460x3K+wLJDXof+97//pZOQ8P4MKJ9ElhXfFcRIwzKLfC4DywDtTCXaldq6ujot0mmlueCJJ55YTdIGGVsAciici/RZWR4kSTHSbsV3Z2baKfu5ZbkybTje+k3g+zKiLA3c57eDtszDdo3lz7Sz7WH543szIV41fvz4Ojo8wW8t2tEWtmM9RL4yEVJCIhNEhx0Kp9OtDAVDjQ21nh2zZ8/qbq7b44hjt+g2NRgCiWYCp3q9gckbN5ZCCbfJNBqt0mQyK4xGi8Jg0Mm1Wg0CGw7xoh6GefPmJV5//fVDLrnkku133HHH9sh5AQcK7MWk+R2fFWvxP47SLFq0iGs2JaHRMqMB915++eXlUHbsNLWhDf55551XPWbMGBvP/8c//kFXwQkPPvjgxvaUhmhwQu/06dOHX3fddVtwfZkY3SHQpILeoNignXDCCU1UhqBYdDjf2JP6n//8J5feqpCuquhGj+mX7oeGWg7yNBLvWXrGGWfUQ+nQQOE46rHHHlszefLkhvbKC8rFqLvvvnsz30+M2itEvsO+gNe/9dZbaS+99FKv2tpa3bRp03b8+c9/Lo9V3j0czEMGKqEMIbvTJd9YWrbGH/DMGTNsWAXKf5/zeV+A7zUJm4kOh/vEqoo6a2NzC82AIPMMSoPBDBKl5bp3MrWGi1mGr+kpgDzRQ5mmJwL5SSed1MAOjCeffDKbc4foVCbWiC3r+QcffMAREgvqawUdLoiHBNAUl/MaOWKB631DhgzhGkW7LVMq/VdeeWUl6m8QsigJ8kuYO8NjvJYjLHl5eW68r5EjZ+ycKSwsdHK0Bsq+ieZbPFdC7969nVDsG0iIaF7GdHBtOvFwGzz88MO5vP/UqVPrOWIlRreC6eX8xSVLllhvuummHewMEQ8JgKKv+eyzz1LYkcP00gOceGivoNfrAyA+LRMmTGgGQTBw1IemiOLhdsE8A7EjgWoBmTSCJIXYudSeLOQoH+digrQYKJc4GkSzS5rugZjpIZ+0NMHMyMhwR8jiEPLPDQLVSMccdIID8mZqbm5WcUSdZppz585NJZERz+9U0EST5U+38HhHHYkXSTEIpw/5r+OoGdfNojwl+aT5IL0Sipf3FEiyk4HkOIhPU9bUYvfXtzhWyJWad9/KSa6YKZfHR6Hi6DHoTgSKs1enuVzeiRs2bNY7odjo9QaFyWJVGHRGpdlolKk0SsQhUd0mVXsHNMZ0t5pxzDHHNEIxb+YICYUzt+Ip+wwSJRIASSnhfUk+6HqVtusU/u01emzE2dBt3rxZ9+yzz+ZyLhBIXhXNYECiLFDIqyWyNHv27OxPPvmEk3Q3sCdSuMEewHS/9tprWXQ7K5GMfUk3R7LYq33cccfRrZfgwYokhwoavVox7dHKFHsMH3/88V4cubrqqqvaECim+/vvv09gbyLdC/PaM888cyiUjNpLL720ms8YMWLEMSAjW6GAVTEfxUvbAGRr6GWXXbaTpEuMagXTSSWL++zBFCIjwGNQ6Iycq9Fe+RAsW9rqgwxrOMLEd4aiJzRmNHeZOXNmARp3E84x4j1999xzzyYqJD2kl7SjYP4xsJwEJcDr9St/W7e+xBvy/7d2xIjN0+TymGV4IIDvi5lfAEXyzIYG2/Dy8mp+qzKjUQ8CZVbo9UalVquTazThUfee2HHE75Zb6dtmBwxJCurUTsoU6ftkXeS5q1atMj766KMFAwYMsF1zzTXl0aZiVMoXLlxoeeCBB4puvPHGUnr4jCVHcB4dSxjpvjzWyE9ngO/M96HcaK+e3XrrrUWUAVdfffXO/v37uyLTS5mL9BogSwspn6699tpyjhwLJ4jg/X/88UcL6nefv//971unTJmy2wVw9wXMd5YJ92lV0B4h5XkcZdobuU0ZfcUVVwwEAakhIaE5H2SXk4vZxiKUXRkdKe9uDpYrgyA/kcagx+dTlO6o2iYLqd4JehrXDBo06HDrlIujB6PbNLlQ6AzBYHC42+3Lr66uVfmDAZmGI04arUKn1sqVCpVcqVbIaMrSU3U+mqOMGjXKxh48NEJC3BtvvJFOcxY2TNEgKWIDW1dXp96dSRZ7/WhaBzKQCIXfxnvRVIbE4d13383iCvJU1Dk5m2Yn0c/ifdkois8I/fzzz0ns7YQCYmbvKYmSpIRs3bpVz+OTJk2qi16wsD0w3bSbZ28yn82G+OOPP06mcoPGSDzr/+FwOBRr1qwR7ODR6Arvy4aY87neeeedbJqrsWeU3vWefvrp/C+//DKNo2W4NEiiGGneh2cpFi1aJKzVgryxR+Yh53g99NBDBTRz5NwvmqUsXrzYwp5ZTqimMoHyyeS1XH0/0sV7JNjLzh7r6DlWVJy49sm///3vQs6hmDhxYlNk3rN86eDj5Zdf7gUC54jufZbA+/C8xx57rIDklb3VSKMfCpmggLJs582bl4oy4tonIZBMy5AhQ5o4jyu6rJmP9HbFe3KuW/TxHgRBGVAo5CDZ1c6Ax78ho7aq5sUXXzwgynQs3HvvvazkucGgbGRzsy2lsbGZdU2hgczTavUKtVpDZUyuUoUJVE+Ue6zfkXWc3x7kVDrnF6L+Ce6jOUr8008/JXz44Yfpb731Vg7Nz0477bQqjlhF1mV+uxzFh1zrjW/Xf+mll1bSM5p4uA1wDz0IR9/S0lLd6NGjW2hGJx7qNLDusf5EypRo0IEE6m4a6z/kjOAanWlneul6XErvueeeW8G1haLTyxEz1PtCmpOBdOyIZfa4v+DI0nPPPZdDb3N0tBFrrhbBctxbecF2hekF6U1GPgkLzq9cudJKs/DuRqA6Ut49DUoI0GabI+QLBCoDVnPZ848d/HmkccRxoNCdtB96cVP7/SF5ICC1ARRE3GebcdD0moMKmn+QMIg/BU9GkkLBOTZPPvlkEXsYhYgI8Jqvv/7aeuutt/a/++67+6ARauMhLxL01kTnB++//34OG2b+5uTXbdu2GWn/DYUlk+tkQJEvWLp0qWAOFwtsGMaPH9+cn5/v5ERdkDdhAnGkkgJS4YXiL6yD0d59CJI6KuniT2EVfannkoQF6e6Nd90l3SRPXL/klltu6f/AAw/03rRpk+Ctiw0XQgjX6jg5meQHSgnt2PW///57EtLe68EHHyyeM2dOBpUU4WYAJ2nzWrzLLnVFeh/kHec2CJ6mSIQqKyt1drtd8KkP8uTBszSRZRgN5klDQ0PrMyVQQXzttdeykRcqpHWXlfOZHr4bJ8CT5LaXnxxJFCc2ZyDt9BaVxUnULAMe53tC2eIz0teuXZsI4qnjPaOfx95Trqd111139bnnnnuKOJonHurBQBaEZCqXy6lDctstwwMBlCfnoCT4fH6z0+lhfRDiWf9RZngXsCmue4cv83DRyTgHJzc314lvNQ3EoA9IZj/OjX300Uf7oK4UbNmyxXziiSdWssMC37oFcemo2ykgvhm33XZbb8iwYnZwXHHFFWW7M1FlfUVQQg7qWccOFSZNmlSP93RxfSoQv2LI8v5M7yOPPNL39ddfL4B8Nk+ZMqWSDn5Qx4X0zp07N+Wll15ieosg0/qwboM8bWeHjnjbTgXlDuUX5OYePZXuLfiZn3322dUkgCCMOSTPkMmtbWAcXRJtpJFOrdb7/N50BdpBMSqOOHoEuo0UQqNhgTAd6nC4s+vq65VBaDUajUauVWsUKrVWrqYDCc4F6GEjUOxBRMPn4wiOoDNFgCQDJKGv1Wr1nHDCCY1itACOvnDkAo2bvKKiwgDi5R09erQwDykavC8XfiThwfkhkKAmzjPo27evHQ1zQ3Z2toPEgxNkqTQnJCR4aE4WqxGjqU1iYqLv448/ziDZmzx5cl2kGQ3t0j/66KNMKDk1NHuLTpOEzz77LJlOFWKN2nDi9RNPPFGEdHNScxubfpqpPffcc72g/EBe12rxrl6OgOFdOak1RBM2EoOJEyc2ZmRkeEaNGtU4YMCAZhwPbN68OQF5YAUJo7mcixOymUYQjmSDwRDgJPZIZYrkikotSJqRXpaYJ+Xl5RqQkyR6+qOCNn/+fHrdUkARamB+iJe2AU2FoPgZTznllFYTPo4ucQFOEjGOmCHNmgsuuKAqMs+5T2UCxwSvY5wnEkvZI/Ghtz++J8idAeXBxYmrOZrJ89m7DjJFV7sKKmvMH845oFIWmf80Z3zhhRfy+E3hnROPOeaYOpoCHkoF8wCBTFQKirKKKpfN6Vhv0DTufOuttw5arzfIgRGbfi6Xb0BDQ6MOJA71Sy2HPsJRKMFpDuc/cfSp5xVBbHCUG3LBRZkHmUi56Me+Nycnh05uGs4666yK888/v5rfJTuCOArDDgzUbRPlYGFhoeOiiy6qQH1swrcdu8cB4EhNUVGRHXW+GdccssnvqampTK+TMpckQkov8wDv1ppezqGizGCaKSs2bNhAZw763r17Oy6//PIdaB+aD8QoGsG2iZ1mtF7gKFhnP4cdcOKcMi8dcJx++uk0CXccqPTEsV9ggx5ZLiG/z6eoqa9vcjv86+fMecE+8yA74okjjgOF7kSgaGI12On2ZtfW1SllwSAUPw0UCI1gykICpVKrehSBYuMPIpJGc7BY5gpQoGjiYYDyqzzzzDNrxWgBHHV45JFHiqEo1LARRaOqPfnkk2Pav7MhIumhq1oSpXHjxjVSgSCBoZkczdOoWJOU/f7778nr1q1jWQToCpyNZ/guYVBZpwvaBQsWpNBmHfdqipwwyzR98skn6XiXGhKOWASKijwU1QyarEWapEhgjyefwWdNnTq1TowWACKie/XVV/NAAmvxzm4qEzT/o3JBYkCTH5o08r1oGkhFq0+fPk4oSw420JwH9OuvvyaDaKk4esQFJzmXi8oIG2+SJklR4ZbvjzJI4MRwnO/jRGKQplTcv4EmdRz54TkTJkxopImf+JptgHdUv/nmm3ksK5IT3pvvifLrHQwGQ8gDjuzV836c98DjUkCa6IKZpj06kKL6WGQG5ImLi1rxnknIWzXJJMrGjTL3kPDy/ZBXHig/dpDsZn4HSKtn+PDhraaXBMreNG/evDRO4uazka9NzL9IUtdDwG9OCoqyHeWOxmbHH363fefcuXMPJoEyo/wHIK+LoX9ovX6vTK3SKLR6PTuOBJlHAkXve4cLgeL3zXqAb9NGb2acD4q61QCC0MBOCnrYZL3mN8l5jTyXdRgKuAvfdtOUKVPq2aGCeryLXIkE5Q47eHD9IZ2zwXSwjpGcIL3NlM2QBQ2QjQ10RIH0t3BkiZ1DYnq9HPXHu7vGjBnTml5pDtmBAPOKbQXbgwNBaljmTBvlEcucppntmUPHcUgR2ZgL8hNtC5q0oKK6urbJ4bOv6d2rVzMI1AH7FuOI42Ci21ANKBLJ2Jzf2Og8at36DRqf1y3jRGqz2aw0GEwKg94gh1CV6Q09h0DRu93q1atN9DgFZTem+cVzzz2XBSU9EYRjrRglgGZoUKhHQclXWq1W36BBg5pefPHFDeLhXUDF/OWXX86gKQyUjV2cO5B8gFzpd+zYIZjwocF0XHnllaXXXHNNhfRuJEdffPFFEufYAP6SkhLDpZdeWo7Gvlm4CUCvUDNmzBhIr3NQwGM6kaBp3sqVK83XXntthWQmFwkSl//+978ZJC6vvPLKejFawKpVq4x4ryE0W0FjHqRrWRA14TkkXCAbWiikSiglDuGCCNBLE93OgnwKo2xorOtuuOGGbSBcGjwvj9exF1g8XQDN4Oi6F0qbm/O+8FwlCJEOefk7FJ3mO++8syA9Pd1DpxKxSDDBUT0oO8eAyLVwbhbjcF8FSGIS0hDgKBp7oWPlBdPEdxg4cGAzvoVNJEfiIQEko2+//Xbae++9lw3lSrgHFwzldwHS5ET92WXSNx1JnH322TtvvvnmMiouYrTst99+M6LsBvNauieeNWvWGnoHI6kUT+nuYD4wMD0sqyC+deXCn5dVVDU1vW6r3rkK3/tBs+HHszMQptTXt4wr3V6ud7nsMoPeqEig4xxs9VwHSq+RaXqw59E44oijW0GSoYL8BIEKut0exYpVazbVNtS85nc4tk6bNu2gdULFEceBRLfpt0RFpBmFW62WB+VKOWqoQhYIBWWBYAA6hl8WgqqDfQ5M9RhwUm7v3r1du+tto/tWjiBEAwQmAOV/K8kQ59BQURYPxQQVbZq6QDlWgUBoowMVZrxHAEp+c9++fZtJJEi6SKYkgMSlPfXUU4WLFy9OBgHiIoQWmuxFnoN9+QknnFCbmZnZbs8uCFTisGHDbLHSRSgUCsF1cLTiT7AX9KqrrtpGggSoOEIjpQHvoiGBYF5Epk0KnPPAkTaQTWGeBZ4vuNHlIpCjR48WzOOir0HeakAgvdJzmH98NkiPkN8gPh4uTBs9UhcJ9pJfcsklpSRfvAdJHtcZASHjiJMS5aKPfGZkYJrwXnI8s427Zgm//vqrGfmZTHfNf/vb37Yx3HTTTZu5Xgp7pXl99D2ZPyCEu3hdLCoqcp9//vk7mDck1CR7LAvxcE9Ca5ogT0J+v9fnR8FWVFQc1LSirijxfE0wGFCEINuEh/NPEH/C////ReOII444uiDkcoXM7w0oVQEu8x1HHD0H3WasBsoEJ1Sf43L5J61dt97YYrPLtGqt0mg2KUwMehNHoOQ6nUqm6SFTFa+++up+U6ZMqTnppJOaYvXyc/Th7rvvLqDi/cQTT2wWo1vBOVIczXnsscd6T5s2rfyaa66pFA+1AZXhb7/91vr4448XkkBcfPHFFeKh3YJkpaCgwE1Fm/f485//3PfTTz/NNRgMVMDdIH/2v/71r6UgH60jTRylgpKu4lyGaAVdwkUXXTTwggsuqGC6Y5EkpuuRRx7hiJAC261itACSNZoa0qvgK6+8kjtmzBiauezz2idIg5smQWVlZRqQGpIsoRHgc9ojeFqtNkgzEzq+4LwhksVYpoiRoMkeHX0Eg0FhROmHH35IQj6pafuPtKThHm4u5hlpIiO9A+P4DJpbRr4T85ojdSSzf//737dxgWMeB2lS0ukFTRn5LPH0NsBz3SR20aNeLDt+K7Nnzy68//77N44bN26P6+h0IzAdDOwhZQg5nS7F9wsXbXS2NLyM8ik7mKvp41vIwua02trGY0q2lWs9bodMrzMqEkwJCqPRRFM+hV6vkWl18vgI1G7AesLvPJa84ffMEfT26nJXBec0sk1oT4buDpSflFH7cm13wL6WKWS74NhoT7I6jt2CecfQOgLldHsUS5eu2FzbVPOq0u+Pj0DF0WPQbVoNCDYKtxPREJ62adO21Nq6Bo5ECIqE0WhRmowGucFAAqWF4ite1M1x6aWXDiA5uvfee7cWFRW5KNgp5ElW6IkOBCGDnpgeeuihNeedd16bOVAE59ZAyS1YtWpVwquvvvoHbfrFQ63g/bjw4MMPP9wbxENz3333beAEa/Fwh8GGh94AQTR0fE+QBz+VehIQczvOE9rD+eefP4hEBcRvIydHU4mX0k2X23PmzMn+/PPPM6HMbjj33HPbzIHie2zdulWHa3vRw97TTz+9nnOtxMOdBhKjZcuWmTlpmuuzxDKv21cwnUhf0jPPPJOPdGxYt26dgSaEzz777FqQJGGkieSILp1ZxqecckpjrBEu5hW+kUySsjvvvHN7ZxAdunW+6667erM+grxvpUt98VB3h5Q3zEeh8eePurqG4IKfFv/iaHa/fsUV0+qgEHRaOe8JKLf0YFA2uaGheXzptu0Gh9MZMoBAmY1mhdFkAnkyKAw6nUyrB4EKr2oQRwxw/TfUnZwRI0a0nHbaafWRdeVvf/tbb86hojMayi3KD647h3rdpb9rLijMOZcnnnhiY2pqqmBWynRSXsYiRkxXZWWlhiPjN998cx+cE0S7UhI5P5Vyh86EaL3Qnc1yb7/99kJ6YUQ71si8YHlK6xC2B7fbrViyZIl5xYoV5osuuqiajivowIedU3vbfh3m4LfHIMnQkNPpkf28fNm6lrqa10CetpNUIT6OOLo9upMJHytlFTgTPcSFZPKQPBgKhAJ+vyzgD4S8AWwDYRM+bHoEhg8f3vzLL7+kTJ8+ffDVV1/d/5Zbbim64YYb+l522WWDIIiGvfTSS0W5ubkOeuDjqAuVahINbrmuEd3Y/u9//0s/44wzKnCel2Z6CIJbdI/HIycJgGKR9c9//rPf9u3bTaeffnrFUUcdFdNT357A3r5jjz3WdvHFF9dwzhaV+mHDhjn2pfFhun/66ad03GsoR7W4mOR1113XB4RyIMjVEW+++WY+FAUnTeMi0830kQzSxfbixYtT6aiC6RZv26n49ttvhfVkXnzxxWzO6xKjOwUkOoMGDXJAgZbdeOONA997770skCEjzSHFU4QRKzw7l6OLKONEMboNqBRQCWDeUIHaG1CZYr7yHtI3tWDBggQoJ8W///57Ihe25AikeHpPQWQmcV/e3Nzi8To9tXZ7FR2e7F0m7j98CoXMoVTJBacIIXwPgpkydBNuA/wdCiJePDuOmOA6RfPmzcv8/vvvkzn6IkYLnRBff/11BuTqIHZYsI5wFHjOnDkc+euyoOymWe7999/f79VXX82gDOToOPYz6VBGPK0NNm3apL/kkksG33333YUlJSUmyEnOKW4F085RdsjZ/n/961+LOIdWPNStwLyBPMyAnBr4wQcfpHIdvQcffLCQMkw8pRVMM+Ubt/wWaDL/n//8p4idjnQJ//TTT2dLy2DE0SFQPkqhFR6PL+R3+6B/BP0g7WJsHHF0f3Q3m1S6ca6jUq6mzQoViIAv5At4QwGvH0ofCBXYU08hUOecc07tqaeeWg4Y0Chkvf32270++uijXCgCXKuIC6tWPfDAAxvYi/jDDz8kPPzww3l/+ctfikm2rrnmmsFLlixJPe+883ayR40NCBXgO+64o/eMGTP6gYwMQoM65KmnnipG46HENVtBzCr3p7eNij+J1P6CbnlPO+20nZs3bzZDscl56623en3yySd5XMeotrZWN2nSpMqZM2dupokcF4h96KGHmO4+V1111QBsB0JhSkDe7Tz33HNrO2PUJRZANFtOPPHEanoBi1znqjPAPKT5HNJSSmcWSI8VZezOz89vnefEXmead06YMKGOCymL0W1AT4oodyW97y1dutRMk0/x0B5BRfO7776zzpo1KxcKVTHJK4jsAM5rA7Hdzp5v3l88vSehVQGAYiWvrK52eAOO8gaL5aB7Y8N3wGc2q9Qqr0anAXEKgkP5hc4ifygg81PWBUMgUXzX8DVx7AougH3zzTdvhlyp5OiKGC2gf//+Ldu2bbOQoBKQrYmLFy9O2Zu6sr/gKDLJC5V4MWqPoNfQhoYGwSEOf3M0HEp/CsmUcEIU7HY7vXVyfTrVPffcs+nOO+/cFJ0X7DSBvFCUlpaauqt5H2XnkCFDmkESKe9k7777bia9qtKsTzyltXOIi63fdNNNfWjmzHNpNYH8VKEsDOvXrzeSXHMrXhbH3kGSo3KHy+Fzeb02t7vRE/fAF0dPQreynIfgp6Kah8Yut6mpRePxuKE4QGTKhTWg5EoFF5ZUyFVKtUyFpkje3ehhFEgQ6Fqa632MHj26ftiwYU1jx46tO+uss8pBinaeeeaZNWgsnEizsMAuHUpwzSgo3b7i4mI7yFPF2WefXZuWlibYg9N8IyMjg66rgx4Pl+9RhEAE6kGeykBYGiLNOQ4l8J6BwYMHC+nm2i7Dhw9vPProo5nuCijvO6dOnVoL0uCi0sNz6YIbJMZLz39UiJDuSro35zwr8ZadDubVwIEDHTT1YTkxfzsTKpVKcF+MMm8ZP358HckSlKbWNZfohpnzlOhsg6NsUnwkaH6yceNGPch3JhQsa11dHb1W+uiUhLWG7xzrOoLEk+miEwzkq/BNoUyYtxV4lwYSOF7fQyA19lIgMZTb7a7QmrXrypoctoUFZnP93LlzD2rjz95aKHvJKKU+Dpfb0txio821HGUjV6qUcrWaSzeo+VsG2YeyFC+Mow0oG/v16+eiKW/k/Baa3brdbq7DZr7ttttKKEuWL19uXrBgQTrXTjoYc2HYscXFux955JEiKPUymgTv6bks72AwGAIBMEMmVkEOOVHPDd988006HfRAHvqi6zWXUGD7weUU6Nac3jUjTRlZlykXWMfp/pym1+3Jhq4MvjNCkCN07GTDfmj+/PlpaCsrOZeVI04gRon/+te/imji/N1336UjTo58rCWp2rx5swH7leysYv4C/nHjxrV6kY2jQ+D3KwX5th3lzrqait9bmps3oi3qaVYLcRzG6FYaEHuEEUYhnLljR3VBSWmJPBRUyLVanVJvoiMJo8JkNsqMWgPilDINB997gI5HEwM6TJAm/LOha6+HkA0Ez+U+FYfouTnsWeUEZDoS4P14DslAZ87h6Sx0NN3SeRIppGLQFdNzKED7fyhn+Z999lku8iQIounhelYocw/K3kdydOKJJ9bT1TwUt11GlKS85XfFPGXeklyJh3sKmB4Gpp+BPfOKrVu3OZcsW/ajw9b08bXXXttmoeqDAeQ9zYv6gkSdXVNXP2BrSZnK7w3I9AY93ZgrDSazwqg3yg16HQh1z1tEvLMBcmTiyG56enor+V+6dKnpmmuuGQqlejlJBU35ZsyYMQzn/gwicsBHHUmgPvzww5R33nknm+Tn6quvruzI/CPW65tuumnAzTffXMI5q7/88otp+vTpQx977LE1xx9/fPPu5B/N82bNmtXriSee2CJGCSCBWLRokZkLkJ9++ul1seZVdgesXbvWAMI08scff1yCtkOB/REvvvjiHxyJ5Mg69jNfeumlAuRXaf/+/Z3sUOQcOJq9P/nkk71QDnUkTTTl5GgV8qqNo6I42kWrHEX9ogzlQvOKpctXVJVuLXmvpGTTryC1Mb3FxhFHd0S36mJCpWTl3IJtWVKS2avV62nUEvL5faGAzxPyet0hr8cj8/i9Mr8/JAsctBVbDizY2NNcij2kDLszr2DjSw9EDLEaUSq/PMbeWDokoNLQVclGR9Mtncd08byump5DAZbxbbfdtg1h/cCBAxtBntVcDPmHH37IQEiniR9doFOJEC9pAylvaabIEakeTJ4iAxRbv2xHeXljs9uxEUrYbiegHygg71kmdJ+/Q6/Ve4w6gzwYCMj8PpopB+j5ErLPi33O/wwJ8z/jCJtokfhH47333ksHQRn4xx9/GCQTvZSUFB/N1qS5UfwNKEkm+PtAgzLt5JNPboSSvnHatGk1HXXewNF2dhZx3ifNz6TfeG8l507uDjt37tSCXKSxI02MEogc53Ved911Q++5557+Dz/8cC/mo3i4W4HtAOVUQ0ODGu2BH0SQpnlCeVKW0Srj6aefXk0T75NOOqnh2GOPbaGco3xLTU31btu2Tc/85Pp9B+s76AFoI0NZ/xDkDoc72NzYUt/S4q9B+9NDNLI44gij2wkHCDp6iNuk1+saUlLC82D9gUDQ6wF58npDLq9H5vf6sO+TQQfqMfOh4tgVFNLdtZE/WCCZpPvyq666qvLZZ59d98477/z6+uuvL8f+b88888yqm266qYzrO1GBOMwRqQAoamrr3FVVlaVyt7sUitgha/hRLjaBQOl1NrPZFJIr5SE/531C1gUQ/D5fyOP3y3w+zgdlnRAvPAzBuUSPP/54DkhSP44kRSu/NHFeu3Ytl2sokJwt0LwZBEQhOWihwk25QiLC3+2BpAWkS9HY2MhFpQXCxRFwyiMei5ZLvCdHcRm4Hwkq/Bzt4ki7ROT2BFxDs+EQ5zSRDHK0CN+JMIpEr5viaW3A55I8/vvf/y6srKzUM7/EQ4Jb9Pfffz+jb9++LXz3L7/8MoOOasTDMRGdTt6fThykvOB7iYcOKkh+SKCQPhXlml6vJykW3oXx7DycMGFCc0ZGhpfebHmedB0ItLe0tNTA8xCEERQei8bmzZt1q1evbiXicbSiVY4C8urqWldTU1NZXV1tw7Rp0+JdPHH0KHRHAsVKuB7CbVt6SrrXaNbLuYqux+8L+nzeYMDrC7q9bhl+c/E2WcDLmhy+tqcjumHuyWDDTZMLKAN5tGUXo7sdoNAYqWyIPztECFnOUADVq1atap3gvLuypxJBJY0ux9nbOnny5MYzzjij/sQTT2wiudrdiGYPh9DQRweP1ysr3VZW12xz/FZSUtI48yCu/RQDNHmpBBGuMluMPp1eDwXdH/L63CFvwBvychQK7xvw+RFCsuBh2mFET5h/+9vfiulFjY5nXnzxxV50uS8eFnDxxRdXoyzXQvFNQLnqqPzShBmKswcKsZ51iCOtbGPKy8tjyhSeQ3lz7733Fpx66qkjjj/++CNRj0adfvrpwy+88MJBV155Zf/rrruuL+c1Sco1r6H5IOPvvPPOwlie8r766qukf/7zn8WcnxNZl7lPZZ3eUn///XejdE+a26JOe0GEtPS0SeKHehzAvTUSWYgE5QryJOOyyy4bhmuFOZsgD60EioRx69at5pNOOqkG6aoAqdBx+QTx8C4g0eM7v/baa+m8N4khSesVV1wxELJlONfye+mllzJqa2tjevOTzv/444+TO9vjH029k5OTPevXrzcxnSSXkXlKsGOJ6b///vvz0YbkMw0c/eNcWo7SkwSSkMYiSCSbc+fOTcO3lofvSCtGtwGJJM/jyJ4Y1ZPRRn4yIN9DgUCQ31iT0+neJJMlcy3ItoUQRxzdHN2OQBGonNXYrDQaVVWZmVlMBU1bBKXC7XNxFEow5/P4PDIflAof+497eNWlEv7qq6+miz97PNgw0WPWk08+2feCCy4Y2l0bKvYGT58+vR97hlmGr7zySnp0Yx8NKkxffPFF0l//+tf+77//fgqVFM6BiOxR3h2oPJA0HeamjkJDLwYSJGHRR2S9orK6wVlRWb3FbfdusVgsh3TSM98JoQr6yHqz2dSSkGCRy+ShkM8XCPk8XpAnyjpvCN+OzOcNyLyQdT111J1KLp2iRI+MUBl/7rnncvhNQyFe98QTT6waNGhQS/T3zbme55xzTj0d0pAwkWgAsoKCAseqVavMHLlhRwPJCRTjmKsJkji89957af/9738L16xZk4jzLNz+/PPPGfPmzcvmQuILFy5MYx3lKAavEZ0VJP32229WkBLzli1b2tyb9Z3mdxz5WLt2rUkyN2M87pUAYth31qxZfd99990MifTwvXNzc10gjjqa8ZEkkBiBjGhjESiQmcyHHnqo31lnnbXz8ssvL+e7rVy50iIeplMKWV1dnRb5N+Cdd97phffXLF26NEE8vAvo7Y9u4V9//fVcugqnu++33npLSP9PP/2UAXKVM3v27KKPPvooRbykFXxfHMsGme1733339V2wYIG1M+U386awsNBO5yBMJ8lUeyN7eK4S+ZDIb4rfD/IxwO+M5YffHNUL8bd4eiv4zW3YsEFYN0qMagXl8D/+8Y/eEydOPJKu0NvzjNhDEFnHJHmKTzckr62t91TV1e1sabHtkMm2HXQvpnHEcaDRXQkUe9BWIWxMS050pKQkCl6JPDRncbtDXpcr5PY4ZS6QKY5G+Twhmb+HW9+yx/P5558v2JPyfbDARpKKA7diVKeCyhG97wUCAZrNCL2FewIb0bKyMm1XIlto5C1QMnp99tlnqVCQUlCGhZEjUhL4zlC8dOwZpYJEO/1ff/015Y033sjhApBQRIq4BpZ4ehy7R7uNvs3mCpZsLalsaq5ZoVR6Gg7x6JMEGxTBrWqVospqNfl0OoOcyzdAtoXlnRskyu9D8IbnR/mZGPHKHgS6neaoCJVXMUoAR3dAfHxXXHHFzjPOOKMOJKnu1ltv3Q5itMuEdY4ynHrqqTXbt28XCBTjSLZAXCyUnVSirVarF0pwzJEFHj/22GOb3nzzzV8/+eSTpbfccsuGXr160audc+zYsTV4ftnjjz++5k9/+lMNz2e9BRGxQA4q6UUUMssNUt7G2ykVfjoxGDp0aDPfgenjFkTE8thjjxX07t3bMW3atLJffvnFysWzJYW+T58+TpriUa5RHvK9oayroxV+drA8++yzheXl5aaXX3659w033DAkJyfHAdKXJJ5CU0bftddeu5VpATFz9OvXr6m9PCB4/uDBg22QR6qvv/46mWno27evHXGCsxXIMJVerxe8vgoXiGB78J///Cebz0Ye7cTzHIsXL06kXBZP6RSgTG0kOGwXsrOz3SB4u4ym0ZnI6aefXm0ymfxNTU1CHpJAMe85esSy5ghUdBvGUcspU6bUDRgwoIWEVYwWwGvxXSTjW7WgXNSQzUkcQRQP91S0ylAGfAsgnQHZtrKd9Q0NdatkMlddF5GjccTRqTggyu1BQjOE4zKNRrk9P7dXwGQ2yQTTFrc7iAYo6HR7gx6XT+bzQtHwuGXYyPxdwkl354NCe+vWrfqS8NoX+00O2AD/+OOPCTTPaK/nrj3QlIYBhCCZI0M0densxpFg43b00Uc3jxw5shYKU3l7oynMG/YI/vbbb0YQlWQ0mCMgzPM7I586A5dddtl29ngPHDjQDlJk4ILGkQSPjTfXcOL7QzkbwTW8OBF61KhRzVAMHOyF5vwNXGeMr1nSIUjfCbfCyJO4z0YfxLSsobK8aoXLJt900003doleUygklFwcNVhrNZtbkpOSZAqlUpwD5Q36/Z6gVxyJ8nr8kHmiA52YNaJ7gvX1999/N5H0cO6KGC3g22+/TWanA5VeyEEdlWE6BKCM4MguFViOAlCWMXCUiSaw0u/CwkLnzp07jax3JALJycle1knx9m1AAsYFwkFAPJAnaewA+fvf/75p7ty5v5AgQbn2QybZ+HzemyNdeCcDiQ7koH706NGNdKctPVsKfFcq+lTg6SEVpMQKOdVn4cKF6VTG8/Ly3EijEqTASELEaxiHc9VIt4pyLikpSVqiQHzbMPguf/vb3zaBVK6FTN5+++23b7zmmmu2QaYkcjF13ov5i2PVr7766qrnn3/+D5DMSuRHu/oB82HixImNCDVIm47ON0ACG4qLi23IO84lck6aNKla8nzHwFEekMvcF154oRDPTsZvHeUXSLGlPXNBtkXsOIomzRJ4nJ1K0jOkgPcguTTwewGRdtHFO/M18hx+M5mZmV6+A6DkyB/LgflXV1en5jeAazR8t8jrODpFAon8d0W3O8wzlLeRI2DI7034Vt381sTDPQ2C3BRDqywNBoOKiqoaT3lFVUmzo2Uj8suF+Dji6HHoEkrkvgIVlYr5BAj/k6qrG3M2lWwNej0euU6tU+h0eoVeb5Tr9HqFSW+QQRrK9XoNFG+5TNUDB9Qp5EEojl27du2C/XW/y8mxXL0dyge9Mm299tprK8RDuwUbs1tuuaX4+++/TzvuuONqoDyYpk6dWsW5B2zExdM6DWwQZ82alQcBrZo9e/ZmMboNOAr25JNP5nJ1eigvDVCu1FCAmu+8887t0YrGoQDdBl9++eXDf/nll0VUjI466qhjlyxZ8hO951Ex4CKPjz76aJ8TTjihmopSQkKC77nnntvI3niWERSd6uHDh9uffvrpPChffigo9FIp3j2OKEjKTptGH/nFORKKnTurXL/9tvq3bdtKP1m8+PsdUIq7jDEc3o8dGcU+X2BKU4ttaGnJDn1zcwNNMeU6nVGhR9DptJB5BrlBZ5BpdGoZRF6PkXVQhtUffvhhalFRkfPkk0+mIyEBlDlXXHHFABAOweU0EOKIwsMPP7ya8/yeeOKJnPfeey+X8ZKyCyVXSXO19PR0riVHT3ZqKujLly9fxDlQp5122tAbb7xxO92DCw+JAIkKScczzzyTS+KFc+tAuPBov/yNN95Ip5kcyEOrV0uO0NTU1OipWKPucq06YR2+WHUU76RjPE3xoHRrSZgQzVEQYQkBKvxQ3F00SeN7452pzKtBSH6nU4SbbrqpmB0rIHLCYvPhu4bB9JEgcp8kgXIRhGcs3wdkqM25JFNIjwJEsOHll19eL0bvApIJmgY+++yzvUHcApCtWuSlSq1W4xYBObZBEAjOsQzyN85XQ8bpkRbhN5/BdEBu+e6///61F110UQ1/i7cXwBE3mjxC/jXSBFOMZscSnV6kzps3LxVEjKOJbQgW84bkB3L1J5p9nnPOOaPRLjr5TuIpAlgueCcSQDcJE9+f7/DPf/5zI8kVSGwxO7XwXbQZSeP7s0ymTZu2869//etOMVr4Hu++++78d999txfvg7KiF9QtZ555Zr14Sk9BpCyVyJOQtw6HK7Ri5R87N27e9Kmjuf4X6ARxAhVHj0R3HoGi3TiF2mI0OivT0qyNWZnZCrlSEfIG2CPrDrpcLjQ6jpDD5ZR5PJwn4MWWnoLYEIbv0VPQu3dvF0ck0Ajvt8rERRRpDjNjxoyt48eP7/D6N7SjR6PbNHDgwGY0zvWvvfba6ksuuaQ6ujHvLKDBC/Xt29exadMmMxsuMboN+Ow+ffo4jjjiiKYLL7ywAsrGOigaO2MpMIcCXAwXxEjDRW9zc3M9+fn5NvZ+8hgbaBx3DRkypBGKWvXzzz+/ftasWVsYDyWRCwi7ysvLdVzUlmY+VBpQBnH2FBuRDX5ro4/vgORJ3tjY4t+ypaSssbF2UVNTVVVXIk8E3pPvU6ZWK1ckmE3V6RkpAa3eAAWQI+w0VXZyFCpIcz4uMO5zBWReyLmeMuq+Y8cOLRRSYR6TGCWAdQEK7LY77rhjPeTVFsibbQaDwQ/iItSFMWPG0FIhBNJjhpxIYMC+iXVu69atFv4GmTCARLTeF/XQPXToUIf4sw3YqUHnLaxvl112WRXO9XJEmGH06NEtw4cPb+BoVuSzqMiTSFVVVelLS0stmzdvFo5FB5AmHYkdCIGBxAZyauOnn366FOnbgOe10CSuoaFBK703FXu8Er3FCd828saL97ZzFIq/I8ERI3ZiMXCf62Fde+21W/is6Pfg/aurq3UgPrutAxzdockg3lnPtEEOua6//vpNH3zwwfLbb799PQmLlBe8J87Vjhgxou7JJ59cNWfOnBVTp04tA6n0kFBFEyeCeY17pXGZBeRH67uQDCJv+tx5550D58+fn7l27drE6DSUlZWZmF/8ZrjYOUh3Bcsi+jx+FyB2Gun74PvyGTT9GzRoEMl6NYls9HVMD8pVLRFlCfwezzvvvOpjjz22hmVOmRwrbd0cUnpa5Sj3IaNA9kPy7TsqmnaWV620NTo34NuNr/sUR49Ft1e2qPwgZGH3XBCkIzaW7NBXVVQEIf/kGqVOoTMaFAatVqHTGeVGo4ECTq7V6oWRKI2Gikn4Pt0d7F084YQTRkLB3gClwSZGdxjsWaXCIQl73o+khL2VbBSEkzoAXscGjo00Gy8qL51FVviOhHQ/vh8XwrzxxhsHYbuU7yociACvYc8t34tKjpS+fXmn6Od3BnjPjIyME3788cefQZY8UCqG33LLLcLimDzO96Z5CXt4SbIYx+ezR/7FF1/MguKiu++++7a+++67aX/88YeFo1PRDXZ02R6GkNLNLUNro48gs9vdobVrN+4sLd00z+WyL7vqqqv2uv4cLKAs6d1tktfrP6asvDJx587yUDAYkmvUGi6qq+CIu16nl+u1erlOa5CpNSoZxF23H4mixzaa6p144ol1p556aptOHY4G0NQViq3+2WefzaNTgAcffHAdzm1EfnXIGxplHEeSWLfooY/zp2LVc5onQ8bmgyBsy8nJ8VLJp7nzihUrLFdccUUlyQvkjXAh5SDeOwXvk9C/f3/bggULUjj6jfMq2AEi3LAd8H0or3g/mpbxObE6iShjRQ98wqgSTctiycFY4PvR3FH82QYkEDQnRGhDECRQpnzzzTd0CV9YXFxsB5kp5XMp97nlu9rt9jbvzHtShvG+3Gea+A48hjQEOAIknCiCZsucX/WnP/2pmrJRjObix2Yo5gNAFptGjhzZDILkIMniPSPB3+xcYjnyG+DzxEO7BfOeRJPp4PvxWnYORoP3ZzmynMQoAdL3SAc/+CaNZ599dg3INb3Q9QREylJJhgodUZBDiurqeteKlatWby+t+LSurqRk5syZPaQLJ444dkW3HoEiUHGpoNPE7Fu1WrWxb2EvT0pKKtfCCHm9rpDb4Qw63R4Ee8hmt8s8gscqFxTTAAKFXfg+PQEQ+j7aZ4s/24ANwapVqww0ZxCj2oCNFd3cSooGGw9Ozn7nnXdSpUawoaFBxcaLgSNdbESjwevY+LChnDNnTjq9w7FBEQ/HBO9PT040V8O928wBksBnff/99wl4nzQxSmjoqDDg/m2+Y17P9PK+bDyl3le+P73XQZFp17vU7sC5FB988AEbxU6bFMz3y8/Pt9ObExtkmvlEliHzkwoS0zJ//nwrn894jr5ZrVYf3RaTGFH5YD4jCNdF4ocffrDQQYWkrBxmiGzwpUZfavjxrfhlpaVlNRUVO39qaKhdeeWVV3Z1RacW5f2LRqNal5We5khPS0VdCcq8Pq6B5wq6PC7IOlfI4XGFnB6nzOf3CyPulHUxqmu3AesA58pARuWxHtDclfOatm3bpqWMuuyyywaddtppoz/66KNcuuHm3BuSC8oImuVlZGT4dhc4ssW6SLRHniiDQDhUHCWSRsK2b9+unT17dv4rr7xSANmSzPlV0j05ooz3RhH45SeffHL99OnTyyCDNL/++qs58tmxAu9PxZzvwS1/xzqPBIEygu+SnZ3tlfY7AsrFWPdkoFzdHXmiXH/uued60WwP+V3La5jPfFfmOe8d/c68J/OH7yiRFMYxRJMnYtGiRVYQVn10+1FZWakpLS01vf3224UgUsPOOeecUTU1NRo6hYh+nlSOfFbksd0FvreUj0wH7yMd40gYiJiSspSEO5o8EZDjofXr1+s//fTTTKaLVgbioe4O6dviVgqCLAVIGv1bt5aU19Q3/Oz11u2Ik6c4ejp6hEIFIUkStQGCa55ardjcv0+hLzUlXe4PBYMCiXI6gy46l3CBTDkdMigZtCeHYhEmUT3BzIXKNxVq8WcbsDeMLs5POeWUMXfddVcRG8BIkFhA2KfSA9x3331nZVxVVRXnHKSjkSygNygSr7/85S99TzrppKOPP/74YxCO5DoftIMXbhIFkg0oFb3YI4zGbrdOJKDcp55++ulHXXvttSMmTZp07FNPPZUTTaLYiD7xxBOFDz74YB8qJGK0QDDQsDmZJipTDz/8cC7SOeKYY44ZzQU1OYlcPFXw4vXoo4/2fvPNN7Ok+5NwRN6PYByPL1y40EISKUazFzzloYceKv7xxx+t0Xm4PygqKrJBqRJIHSeCC5FRoCMMpL/gmWeeKeCIGht29tpSIWPZ87d4ahtQ0fzkk08ycF0hiNQuxJHpICFkDz/LuDPT1QUgJYbJkhp7EE3hN8o9IN++vaKhpKTs18rKmuVQjBspS4QruijwfmTIJSjzRTqDtiQzK9ODb4apCvnc7pDb5aBJX9ANEkU5R2+k+JaF5RzIrbtr8fbr148myi58w5lnnnnmmEGDBo0fMGDAcUOHDh1/1VVXjaQLcY7S3nrrrRtmzJhRTqVXvHSvISndsUA5BNKgkUZuOFfxySef3DBr1qzVZ511Vq1wkggSOLyjkyNIIHhD586dmwnCZYCcOiBe2Xb33vsCVhLKwUiZwFEcygqOANERBNqDqvHjxzeLhzsVNBH8/vvv02nGxxF36T3wzEbk5XIQ56Voz9aYzWYfiIywttWBBttClOWQSy+9dCg79KLbDxIrro/197//vX9LS4t63LhxTSC5PYFISB8BtwyCLBX3ZS6XN7RpS1nVth07F3sd/rjpXhyHBWIqv90RM2fODN177701EKIulUqRbE6wJFGYgTxA7gZloaCgNUE7CsnwBwJPTmUCWwW2YR4JPRSNkLDb7UATLSgXVovF4qeXKDFaaPBBHIyzZ88uGDNmTC099V1yySUVVLolkISQZNGjFBoi/7HHHtsMhTxUX1+v2rBhg4mTlnlfNPycABzAuaqysjLzzz//nNrY2CgfPHiwPXqeE3+vXbvWwAm+I0aMaOZcAfHQLnjggQcK1q9fb0V5qTgZmIRo8uTJdZLJGsHGEQpJgGuUTJ8+fbvUO0oChwY9jeYrN9544+Avv/wyh3b9nLiNdCeyJ/Ccc86p5r04arN161Y90kHnFjWM++abbxKXLl1qkfKMRIUmOfQciEY6o7y8XEtvf1SG2EgvWLAgOT093TNq1Chb5PvtD5DHBigj1gsuuKBq8eLFFqb1yCOPbGNGxudDeaFCkfanP/2pgj25eEcdCG/q2WefXYX0c+FLM4goRyjEq8I9qCAGSvbec3QL30BLpKJB5yN/+9vf+j3yyCMDUN4sSxt7VsXD3RqiviU19sIWIoD78mAwJCsrq2zYuHHLr9XVld9VV2+vgAwRvqmuDrxnALKuSalQBHQadapaqbI43R6F0+1iCmWhQFAuUwhlLJQ00oyNHD+UkAc4hKofUf27BVjfhw8f3gK54qZpGOMgkzj3zzZ27Ni666+/fut99923+eSTT25kx4JwUSeD9YajXq+//noO3kGG57ZQBnDEom/fvm6TybTL90MiZ7VavStWrEiAfM5AffSfccYZVZyXI57SZcE1p5555pnsV199NWvJkiUWjrBBTvR+/vnne4NYKUFcS2+55ZYd7Y1U7S9IiPHM9E8++STvo48+SqespnxcuHChlebKlH2Q91koh/rzzz+/em9G3/YVJHEgzwrOPwWRa8B7GF955ZUstAuJ8+fPT3riiSfyX3rppQLI4NANN9xQwkXLOdomXt7dQfWJWhPLm0FIF615tpbuqNu4ZfOilobKn2fMuKIBdaWnpDmOONpFjyFQhEiiKlB5vWqlItlqsSZ6PH6lzW4TSJQPIVzvoU+ANIVCARAP/qBSwTZZUDq6nXJBkECRsGzZssUIJaJBjBbcsaIBzERcLdOIBj8I8lAnHhbAeBIeKOgkJKrjjz++iXE0m4HCoGSjgQaqlvcF+ao888wzK0AmXJs2bTLTze6OHTtU/fr1s0f2tFGJp+ciKOhGKAv2goKCVhv2aOB5DRwdodtZ3MOFRns15xdEKvrcLyoqcn/99ddJEyZMqKdiwt7RRYsWJXAxXbyLCe+447bbbtt0++23byFZ3Lx5s4HerMaPH19H8wumkb3xJEkgKM00OUGjnMT1VcaNG9dI0sjRHcQJbpFpW885CHRZjGsFcxeQHR3XnOEEYx4TX2+/AMKnwTPTr7jiinIQPN3vv/9uiS4jkj+8gx8k1zh69OgmmqvQlAXkL3HIkCEtSJeCShq9gvFc8TKhbDmqhXxQMg+p9IW/9TDQ+Gc0Nzez/KAXNGlAdF3s7RcPd0tEEifUb36+whZVBOUVYuWXle+orNuyaevyhqaKb7Zv31reXciTBLyv75577hEUFZ1Ok6rVa038Zl0ul5BggUSF80HOZCvCsg2nhzuM+AlEfAbdAjSfQj1tvvzyy8v//Oc/75g+ffoOygLUgQR+28OGDbPzHPH0AwI+Z9u2bRooyUWQOdrCwkIH5UpknYsE6xrlFjtsaFp41llnVR9zzDEtkZ0cXRUkhCNGjGCHinfjxo0myMlketLD+9fcf//9Gy688MKa9ka+OwOUtyCmLbQsEB1vcB2sFIRkyMgkOroAQal44IEHtkDGHdByl8A2Y+LEiU30CshvLT8/30MvqCBvQY7202RvypQpVXfccUcJR+Y6q5PtEINpEOQpt+yPRjUQup85il9WVtW4aeOW5XXVNQtmzLiqmjKJF8URR09HjyJQhEiiyrHrVKmUCRB4aFEVquaWJqhRflmQJCqI+q2gRkUHFOFGEUoHxEFYucDP1tBdwDTs3LlTO2fOnHwI+DqaP3B0Bgq//vHHH++DBtBAQnTDDTfsoKLFY5GB826ovKNR0tKTkxin4nW0+YZS7ZTOValUMjasxcXFLSQp7FnlSAbID9cxCUrnORwOJZV6KPi29ggURwmvu+66vosXL07n6FdDQ4Me99Si4fGzgeI9pPvRbfmSJUsSsrKy3KtWrTLNnj07j7199Lz12GOPbeDIGd7Bx3PXrFljQkObiPsrjzrqqHoqOYxnHoF4aEmKOH/h7bffzp4/f34GiKYc13p//vnnhDfeeCO3tLTUQPMMKEAh3pPfB69fv369gfciyYjueaUpx8cff5zM9+Y5YrQA5jl7r0lWpPRIoaqqSvPpp59mzZgxYztH/V5++eUCpKWOpDjyPJJhKBEGvLsbeRUE8dIinWaOiKWkpPiQh0nsGWfaIq9jHnL9GH4jVN4iCRRNN5EPRk7Op+LNvB04cKBTPNytIBEnzvcWSZPQ4LOy+/1s9FnfAyCsNbVbS0qX1dSWfbdly5ZuM/IUDby3B7KuHuUa1Gl1SWqd3uRyeRROkKhAACQqRKsmdhdDtgUpIsKj7hKJonzrbiSKYDrowhqKc+GyZcsSQKBSKKvowhvf734t4bAnkChBHnh+/PHHxO+//56jM3lz585Nx76VozTLly+30FS4vLxcAwLg1ev1wlfJzhbOUSIp6A7kSQIJAGU35EMDO3hIXGmq2KtXL0+kHDlQ4LMvvvjiyvPOO28nZGL1cccdV82OMsSVzZo1a+O0adNqIGsPaf1l2XKeE9ufU045pZ6j/PhGuLq7eEa3htAfgy2lKffC4hUxJE+VlTUNaK9/q6mp/t5q1ZUPGjSoW8rSOOLYF3QjirB3QA3nau4DoUVNgR7av7Ss3FheVhbwBrxytVIp52r+GrVeodHo5VqdRqHTamXCvlbFRkOmUoXXUOlGbZ0wB2j48OHHQZnQUMKFFSYSQ26ErUAIuD1Y6Nu3b+NTTz215vjjj9/FTp4E5R//+EchSEcOths56RqN9HAQCiO134MBmlcgn0IgP8Lq/8wzxNG1NQlRzBYQhG8j3ndb9DyLDz/8MJn3GzduXAtN7MRoGUcG77777mIQnBQQRB2JkXioFVD8HCCrP3I+2rBhw8aBbHVongRd10OJXkczQyjUvaFYFvDdo5GcnOzCe2/Be5fRvESMlnEeG9eZontlKEW2f/3rX+s42ige7hZgcsXPhUkngRK2+M3YYBDkSamSyQNBb7C6orZ6e0nZ8trmxh+mTTuVo9UHtT4cCCCxnJM3FvVpfG19c+6Osp3K5uYmCHc55JlOrtHpIN/0co1Wo9Br9SQBcpWK8i4s5+iNtDvJOdRL+SOPPJL7xhtv9MK3WsZRV9ZFhoNhLkWzaLFjqte8efOy6BIdcQrGc4R/wIABjbfffvsmvFfDwTArOxxAE3OQpsEcdaIpdV1dnYaL/g4ZMsRBmR1H50H4YMNf7f/LUtAn5HIwgDjywlAoGKqoqGooKSn5FdvvdTp5GcjsQRkFjCOOroIeL3mgrBZgc7o/EBhcU91k2b69NOh0OQQxoEWt12o0aPQMApGCQiHX6+ninK7OqVwooVjIQai6x2gUFQv2zL7zzjtZUMA1JpPJz/U5qLBXVlbq2bj379+/GQqU4EZ2X0Fy09HroZQ7r7322h2xRjW4iCyU+sH33HPPxilTpgjKBucsgVClrlmzxsJJuOKpAiRS1Vk9e2az2Td69OhGLpj4888/J3KCd0pKigcEqIHmgYhLppMG8fTW559zzjmVCLX07CREAHR1i3QUQKGrOvLII1s9uZEQnX322cM4ZwDfFtclEdZtiU4Dn/vCCy+sZ+/0J598kgzlMIcKmXi4XUBpZA9t+bHHHtuyZMkS85w5c3KgXOzitMNqtXpPP/306rPOOqs+kkBxdOqbb76xvvfee1lc12TGjBnbpk6d2moC2pXBRHAwmT2jIZSEMM2RxcT2XSBS4eFmtVoh9/t83sqKyh1l27cvqqm3Lb3ggtM4ctOaD90dSHACSVQoJD+uqcmWW7Zjh7q+oT4kD9F9vUah00G+gUhpSKg0WrmO8g6CTavVCHKOJKo7uTpn3UB9pYwLcoT4YCnR/LA4uk9ZxX2abXFdKM6VRF1X07z3uOOOa4p0u83z+L6dTe54X+JwIRDsIKS8IoGiXB08eLAzTlA7D8xIwTgHu2EhKmzD406UqyF5kKuScLempr52y5aty3fuLP/xiy/mlne1dfPiiONg4LCQvFB8MxFORUMzuLnZkV5aul3e0NgY4uwAjUoFAqVTsKdWqYSCAeVCD6WCW7VGK9MIRCrcS0udtzu1VVTqoVBz3Rg5F3nkBNeCggLHrFmzSqTGXFIIuN+RxojEgo0Ybb1pRiZG7xNuueWWIhKA6dOnV9K2XIzeBZKiQBNDnre7cw8EpOdTWWJeJicn77LWyv/+97/En376KfGiiy6qBEltnUPE+FtvvXVgenq6i2ktKiqy4/eOAzXRPRKRZUtTnPYULfbuPv7447lIn4Zr1EQ6IemqCCD3RWtcaKec8oPkYovWH1UdKQ/hDBxXaZQyr8fj2FFWubW2qurHbeUbfu/K6zztD5BwOiA5EttjHE5vwY7ycn1NdXXI7/VTeYeMg0xTaxVqbDkixfXwtBoVjullOp1KIFDdbdT9YIOK+0cffZQ6efJkYR5mR0gRPYHSeQ3NZym72IHh8Xjo3U6+P3OI6DiHjh5oTkfHL4cLkdoX0HsgyypOuGKDTZzYPxiit04AUhTyFARKkLHYU6rpfCfgr6qqq4YOtay+vuyndevWVXZXE+g44thfdE5XfheHQqGoRHgPDcw3CQnGzX37Fnlyc3IVGrU25PUGuFhe0Omk619HwOWyB+1OZ4jB7UJwOmVutx8COIQtR3nCwqY7gI0F7fA/+OCDbBKeyy+/fOeSJUtSSETEUwRPS2+88Ub6888/n8k5RmJ0u+AaSjfffHOf5557LovKhBi9T1i5cqX16KOPbtodmeAcnt9++820efNm3Yknnjh6xowZ/TnSJh4+4ODcJeYXR8Zuu+223tOmTRv29ddfJ0qkSkJpaakOipKZc6x4jRjNidDe3NxcB+5hQd5lPPbYY/15TvT1BwKch0EnEQyS2+XI55IMiiQ7c968eRmFhYWuSPLXFcHXD7AO+tDQe2UgB9j60Nj7Q1wHK+jzekN+vy/E6U4qlTzosDkayrbvXFlZXfm5N9SyvKeSJwIyrgXluwhy7iuDXv1Hfm5OS15OLudo0ESVrs2DLpcj6HI6gw6nLWR32KhYQv7ZZS6XE996eM0oBlGJiiMKXEiXSylcdNFFQ7gWkhjdLljfFi9enHD77bcPvPXWW4s3bdqkozL/7bffWvd1PToJkNk5Z5999pGPPvpoHuv6wZAp3RHs8KOMYzsiRu0RbGPYWSj+7LHgF8O6DvJE4gQ5IWw5ZzTo84WCvgDkKv4pVCG5x+N179hRVVJSUvpdRUXF92gLu+380Tji6AwcFgSKoHJBAoXwiU6n/r2wMKexqHeRzGQ2h9jJ4vW6g24PlAu3HQFbF5UMZ8jldIU8JFJul0CkXK4QQvcgUuzd5IRWmm+xof373/8+0G63qyN7Kumu+80338z973//W4BGPVGMbhd0XACiYKWThUiisC+gy3IoITTVa5e4ffrppykgTmOffvrp3Ly8PGG9p0gTtAON1atXG2688cb+N9xwwwB6qTMajf5YigrNiKAcJTz00EO96Uhi3bp1eq5/xdGqZ555Zv1XX321DMdWg6A00cFEZBkcKNA9+ttvv52Dsu1FF/dU3Li+F3uuqQhyYWW8Uy+Q4cKCggI78rmeRFu8vEuBWU7iBLIU8iN40dD7SJp8ATT2IE4BXzAQ8gbZR6r9v/a+BEqO6ry6q7p6m9Es2kcjoTUSi1iMBAIDZjEJTiCxIY4V2wGchDg+x5CQHJ9gEjiJDbYDdoJJwvEBJ/GxY8eHILMIg7H5McECx6wCYwzakYSk0Sw9M9093V17/fd+r6qnZzQCsWh/V6p5r169qu6u5X7ffd97r3LpyEin3KGhMm7vN9Zse2P3D8vlnlcuvvjivc4EeaQAPFfHvfUCnpGHC4XsM3PmzupfsHAeXySNcxgy8gEhVQvrVYipajUcGalHIyO1qAaeQx6CSr1k/HBrLDoQYIMDOYvdbDdu3NgOPnjLBiRGgHFNKFQteJ6TOIkMG2R+8pOfTMfz1/ZORQ+/y4oVK4aXL19e7Orqcsjd5BuWx1U0AJ5fnO/c17/+9cV8XUVc3AAnMeKsrLRlPHdcZ8Mg3wH48MMPT3kz23TYArec8CkWj5wK4RS/D1NEk+9CMgVBGDGunwo55smo153ytm09v962bccj1Wr/z6688qN8ZYxmB42jGkcd2YJQ6fTPQXoellPK5Wr3jp4+a3BgIHI9x+DI64wl3feMPLv05bJG1sLCbn35LJx3dnlhFz++5Z7vJlJdXg7V3hM0Cmz15Ix1zz777NQTTzxx+D//8z9fS7qesJWNs0bBuBc+/OEPF9+qiwMNEpzvHPd/tzNeXXXVVcc/88wzU2666ab1Z511lkwrPr6rGbvA3XjjjcdB/G36/d///QEatAPZhY+RJ547iNHgz//8z3fyN1OYQmiMOU/9/f3WNddccxyjTHCWMviONsdYsb++7/smnC0aaevzn//8us985jO79uf0vwnoFLz44outjD6df/75nDEx/8gjj0zFb5rEcVK4ji1w6LLnnntu37XXXrtt2bJlh0zXvWa/UkYuqxbSFMw6W0vDgP30AkoC/qErkIqsrBnlsmkIq6A80De8qW+g+Exvb/GXl112AScwedP7+kgDeQ7LbGTPQrqsUql3c7r8gYHBlAOeA82Z2UwWPMexUGpcFJ59A6KLkWs4/Rmkqvsyx4Aeyhx3IEH+ueuuu7ofeOCBWffff/+L7MYXb9or+Nzddtttc/E8puHIb+BMnuxOzQahm2+++fV94YIk6s7GI/IjeZ0TwEyaNCl44oknpv7oRz/q/rM/+7Mtf/3Xf/1G8wQ2GqkUbFv+E5/4xPsgNge/8Y1vbIiLRTxByHZ+73vfmw1uf2PRokU2+HEyzq3J908Vi8X8F77whXWcDCTe5fAGGFC6PSNLLgXHCqcy+kSgOIRyAp9yJBQIxDIjPPehbTsDu3f3v9LfX3yqWGzduHLlift1pksNjcMFR6VJBFew/3kbDNEKpMtd1180PFxu37mrxyiVymKs0mkTzkXezKSzaiYrmWzCoqNBBwNOBcdOZWjQGkKKDsbhNk7qYIKRms997nMnMSp24YUX9vzhH/5hDwQK37kUUEjRseBEDRQrBzMywvuBTstbRb4gSqwf/OAH0+HMzFy3bl0HxKlE6Do6OtyTTz556KMf/WjvRRddNPRux469W9AJZJdDTovOLoZ0HA6EoNsX0IzHffElzyHMEnmCRgogl6ifqJygmWLhFMChNCGeMngmDbdatXv7+iov9/UNPtPR4W057bTT3tLBPZKBs8QZ+k4Nw/B03w8W9fcPte/s2WVWKlU2H8uMpBRQVibDLs3Cc3jWOLkEx0tx7FyD45LJdMh1RyvodJO3vvWtb81dvXr1i/vyLDPqe+edd87mJBNf+9rXNjP6e8sttyzAMxd85Stf2dw8Gc3esHbt2lY2WvGdUvxMNth86lOfOglirOPaa6/dyPGLK1eu7F26dGl9X8ZlHU3gNYNgnfPcc89Nvu+++34ZFwtf33HHHbPvueeeueDmHeCK8t/+7d+eAFFsf/KTn3yDUUOkvfsikg9pxHcX+dSjcMJ/aYwSrSQDRiVFFZFSaTMCn8pDbpfLlR09PQMvDg8PPDs01LNTz7SnoTGKo9rVB1dYWOYhewbSpbWaN7unt6/Q39vL1nsSDWcCNjOZOArFNJuHsOIsfeJcGJbFVlo6GXSwzTGOhsabA+c89eUvf3ned77znfl9fX0FzlQHZ8KZOXOmzRnr5s2bV/3Yxz7Wg2XMS2UPB0BETYYwTFOY0Lm57LLL+qccoJc9Ho5IhJOIJiDuk58KfSimQOJMEaNOMPuw9VyLIJyiSEVJsmw4HS6VylvhpL5QKu166YknnhjU/fMVcKoyWBbixK3AWTupXK7O4kuYi4OlOBpFISVcZlJAySx9+TwXcFpGGoq0kFJgxJ7d5b761a8uWrVq1Uv74lyzweIb3/hG9+bNm1tvvfXWTTzGl770pQWMEENAbeI7g+KqE4LRphtuuGFhR0eHd8UVV+zmS8ZZ9vTTT0968cUX2y+99NJ+vmOqOXL/doH7A9f04Bgt/pa3apxqBhu03o5IZH1GlnANOO38i3GxgNeGEUKeP97fTz31VDvHTH384x/v53caf04O5nl6u+DMpBJ3p1hCQnr1mQd9soee0k5Mg0j9sBT41Irg3gSO5w8WiyUI88HnSqXqKxdffGaZx9TQ0BjFUTMGaiKACBla2ILlQS6trdnn5x0zq/fY45b4U6dOT1nwFPjmTcd1gppdC2r1alirjoT1ai2sjdTisQMyPgqLA9HlYQlkjBT7FMdhco29gIboxhtv3HbXXXe9dOWVV245+eSTi3QS6vU6X5qbXbp0aeVwmVK7GTTYa9asmXz//fd3wdmaunr16i6KKNoojbHgM8KxNh7cUKZYj5CPHCfis8RJXkIPHlbge0EY0G/0oQPCkD4MJ0fI5bIjjudtGBoafHxwsO++3bs3P3nBBRcMaPE0CjxnnOZ7g2maD1uW+WhHR8srCxfOH160cEEwubMzQpmMIXOcmppkoj4SVsFzlUoF/DYSoYwpW/JxTTgONAC/8T1pRwfH8XmOsyIiwVE+o8vJpDt8rmEH0hw7Q4e8uT7BRhQubCBCPYpUnHML97lnUkTF1SYEJ9HhOMzt27cXXnrppQ6O12E5nfuzzz67cs011+ycNWuWt2nTpjzryk4A8+yyye/0VrzD78D3Wo3/3uOBegaPyQgaf+dbHZfbKY7i1QlBMcloGs9LXPSmYDSJr2to/q37AnalxvffYx9G/5YsWWKzsYtdHy+77LLi5Zdf3kcRxRetN5+TYrGY4WQdb3WeDjYonOTZhA9CXvVCjhcFp7oB1sGnpFLwaMBxo4ErY51MI4xaCpkwkzHq1bqzpadn4IlisW+16w48q8WThsbEOKSJ4EACZE+DMBPZZfDPTvb9YN5QqdrWu7s3XSoP8T0yqGQapskuLxmJRKUtdnNhi20yLopjpNISleIYKUakVGRKtdYeJg1XBw00uOzuQgMFByPF9zPFmw478DfQecA9AYe0bsLZh9OvbwCCfhcdb4Jp3GVPvDE8dyhjC2kQoVx115OuetIvP2WaBhzSQmhZaaqp3uHhyvpisfxSve6tP/vs40Zwjt/cqzvKgWeM0ajFyC7DdTihWnW6+/r68339/Sbu01TgMxogUSfeuzG/ceF6LoXzjjIL14FdmdOctCKFqsJvR1r3ZTr3FBZ0nCFWyhQ+LOe05FdfffXSm2++ef0555xT4fuJ/vd//7cTaYFO+CmnnFLBUm2OTvF1Eo8//vi0v/mbv3kdDnv9pptumg9R1PIP//APm4899tgJZ76kWHrkkUem3HvvvbM4AQVEgP/lL3953W/91m8Nx1UE7IrG2Un/9E//dMeFF144TNF0zz33zFi7dm1Hd3e3fdFFFw1wfONEXQXJufyNf/VXf3X8v/3bv71KMRFvGgMKnJ///Oftd999N2drzZx//vnFlStX9k0UgeMxIYoyHHtEsbl48WJ7bxEjvmQc5y2P8zXCyFpcvFewK+NnP/vZk772ta+9+v73v7/C4/LziGZ+jW1IRHHG68Z3dXEs7Zo1a56NqwhYjxNG4Pocw2vBa8PrzgkkfvzjH0///Oc/v3XhwoXQbbb5/e9/fwa+76Rrr732jblz5x5yE9IkjRkhXRUWRKkIBJrySaQcNxrzaoNT8c8yzSiT53vgMtDzQbFUKm+COH6+Viv++owzzqhoPtXQ2DuO6ghUM0AUfLnsLqSPIb0fhPLE9Knt6xf9xoLy/PmLgslTpkurIYgnrMkMfZXQtitBrVYJqlVOf84ZrUZkNisYm1S1aqfqNTfl1H0sauY+RqXYOhTzvcY40ACyNfWYY45xD2fxRPBe4bgt/iaOWWB6tIMGPok2JQu76rErSeBHkcym5/mB51EbMe5kSwtpGPrsfYLzyDFxbQ4c+F44/mt37Bh4ZPv2HasffPC7a88553ht7PcBOEeMRr2G5SHckg+1tGSenjdv9q5jlxzrzOzqigothShMBWqmPnBatVqWaBS4DQsjUrWoLrOSVulUp2wbHGdz1r4o5cL1linm6aYf5leCDjNfV3DdddcdS4edk7HEm+R5ZjfjX/3qV20UL3fdddecv/zLv1x+yy23nHj99defAjFzyurVq6fG1QXTpk1zIUpDTtZDh56TPzDyQ7ETVxkDvpuNr5e4/fbbF/El25/61Ke2FQqFYGhoyBofAent7c1u2rSpHWJrGmcGpPN/5513LkQ657bbbjvhqquuWvYf//Ef7LYp0atm4CEz+FqF9evXt//whz+cFhfvAc4c+C//8i/z8Z0WPfDAA/PuuOOORRCEnfHmBihmGLn51re+NQtCYynOyULODhhvHgPWffLJJzt4HiC09hB3E4GRIfZOeOGFF9opdFhGAcvzIhViUGjxGlJIPvbYY50857DrFBBjzh3PJV+CDIHV+eijj8ostPw+nCjp+eefn5xMNc/oGwRvnpMe/eIXv9hjNr+DBfoSCa/6ccSJ0oic6kErucKpAe41lxHQ0PddiTyBKsNczoxa2/N+JpMerFTsX/X1DTw6MNC/ulj8jefOPPNMzlqs+VRD402gBdQ4gDRsLOuw/BCE+0AhZ63p7pqycfGihZX58xcEnZM7o2w+K0IKBB07GezyUom7vlRCiKoIZRGEloipul1PuY5yNOpwMlxOgx6LqcPd0dDQeDPQwItxx8IGBDHwAQ08FogmCKbIddl9jM9SXV4nQCMPEQVDH8Rd9fJRR4cIpz7bdn4Jp/X/bd26efXPf9775LnnLuvX3fXeHugYYRnG8nQ6nX4gnTZ+0tGR/+XiRQsGfmPxIm/a1CkpEVINjiOvlWMRxZTdl9lYRCGlOM6u1+FkukghpNi9T13nw7KxiM4yx8x84QtfOG7hwoWMJDkUD3SsuZ0CipGdDRs2tDC6XC6XrTlz5ozASZf7kE46u4Qxn4AvumWDCsUKG1fYpQzOO2fnnFBAQZy1Pvjgg7Mgjgpw3Fsh5mZg31Z2Beb3i6sJGMG6+OKLe3bt2pVnt8LFixfXb7jhhnVXX331hhUrVvTi+qTxjJz4T//0T/PY1S+J2BD8LqeeeurIhRde2PvKK6+0xcVjwPpc+J05NpX3Tz6fDzo7O/FUjyIRT//+7//evWbNmqnz58+vQpzkIeSmJmKnGTxPGzdubIU4K/A8xsVvCkadfvM3f3M3RU9yPVatWjXjRz/60ZRmYQmBN5evawBXZCEMZ/C783tDaI25LuxaiXNUOeusswYgIuU9URS3WC+fcsopwxy3xjJG784777yhRYsWVfEbG+9RPFhobowSXsXS3BjlekHogEuVcHKET8mrUeSHjBa3tuZDPONlx/E29vcPPdHfX1y9a5f/09NOO/GNCy4wxlxXDQ2NiTGGTDQUYGy4uDCg/RBRW7H0ZzJpe9KkFqOjoz1XyBfS9EL8wDcYFwdxg8h8kJoHEvNBbAFSdkXyWScVRmHKh7GQKZhlvCbJzkCZ0XAw6CgK++9hZjQ0Di+o+1stiaFXzjSBvI/nwQ9FPMGwRz4Wz/cjPD94lmDjo5AOvtHSkova2gpuNpsuwilfX6nUni2Vhtds2PDySxdc8IGBhx76phZO7wLguAjLCHhuO073bgip+qTWQqqzoyPbUmjl+wTMEBcR/MbxOriGwmmywBETnsNi4Hql+MoYUCH4EJeE15+L8JsiNF534bgDzG/sBoffJkKBaTPo1DNykYxd4sIuxD/72c/46oTjIVbyl19++RszZ850Hnrooe6zzz67yP0oUuD4t0BwtEN4FCGebIgJh1EMnC8TgmTwiiuuYG8GmaSACz+H733ie6E++MEPDr/66qstfKfeySefXGEXN/lCTeBYI26nbSHgvA9AZKRhi0S8cRhgcmyKNQqal19+uZ3dB+fNm+dAvDjLli2r4LOK2MdnF0C+YqGnpyc9e/Zsvius8d0oXnhciKtJnOxGPnAcKE4YlcFndOABNXH8ygUXXCDng9EynkOck8K3v/3t2f/zP/8zb/Lkye4ll1zSCxGTx/ezzjzzzFJbW9uY5xXHMX76059OZlQH5yWCmA8p9ng8jnFKvl/zwt/KSBp+T+uJJ55Y4Xf/8Y9/PA3Xp+u4446r4HdEnCDl7rvvno1zFHJmvaeffnry7/7u7w6wKyS+9wgFcPMxKeRs2zb4bkPW52eTqChuKVhPOumkEZbh2NI1kefunHPO4asRDiiaeTWO3rOMoinFxy7w4YuIP+KBT8mlasFpwL0fcayjQeHU0lKo4fbZWSrVXxwcLK/BI/LMaad19yxYoKe/19B4O9Du+j6ABgMJDccSkNFS8P5823a6KpWR1mJxyEIKAnZRL4jHPaVNjiOwLI4bsLCelXEFcARlHEHawL90JmWlOU4Ki2WmUAQjr8YRsIWIGGfvNTQOKdCgJ6AxJxIjT8FEw84iPDNxyj74+MPGBRh7WTg5Ofvloy6fAc721tKSD3K5jJc2omE44Vth6DdUasOvpVLOjiVLlhzxL8M9WMB1Ymv7IqQn4JItcV1/drlanVTs67NKpYrhOA4ctYC8JWOjOE5K8VoulUlbMkspOY+zlCpuI/epGUrhvMn1JbeZ5DXw3P7mNzjj5n333TeN3ZEWLFjggGvlhqRwghBopYiBI94yMDCQo8NMQHBln3vuuWlwzC2KCk70AIFU27Zt26Tf+Z3f2QlhAK3v09luZbc5ONJ9jPzgOG04P/iIdDh9+nT7fe973zCjG3JQgOKH0QwIpmFOZf6DH/xgGrsAfuITn9iNuvv0/rV//ud/noP9ZvP9UewSGBcLOC6Jgo6f29raiqdvLBjpWbNmzSyKheXLl3NM1FAiKPnbIfAyPD/f+973fi2FTaBo+M53vjPz+9///jHsTsgudPjtHTinZYqWjo4Oj93lKGrwG9m1jsIbznqrh2Pz84o333zzphNOOKEWH7KB1atXT7n11lsX4xy2QPhxHFSNr7FIrtVEgEDKMyqH3zrEz3n88cdn9Pb2tp5++un9EFUliODcE0880cXPR51BXpf//u//fvlP/uRPToI4s/A9xkyKwHPCY+7cubNwxhlnyKRFsWAsQERlIYhlzBl/V7FYzK5YsWLo+uuv386y/Qb8ejkBuINIo8yP8qpU4KkFpwZslI3wXIJHPaQsD+MxpIGMUaQPks/ngmw2UwcH91Wr/hZcw3XV6u7X8NsGcB/s9VxraGjsHdpFfxsAM7FlqgOEswDpEt8PF/p+0D0yUmsfGhrOlMtlA0bbYKshjROMAF9IySlaxdngYnE6dHlnjRJRIqYyVsoysWTSKRMCTIkoY4yYIrSg0jjYSEQTjXhznhgvmrAdjwlbRANkmDKhoUcxhBPlE+ux0SGXy0Uc41EoZG24BYN+GG2vVuubh4ftdanUdAgnUwunAwRcnUlYOO35cVhdjEs2Z3Cw1D5QLFqVcoWt9byQ4COKJHJaWl7zQFFlccIJch0ILM1JdUCEFhuL+KoH8Js0MIHHyG9G3GBE7A9u4+QA7ArHF3BzbGVczHE37Xfcccf8559/fgodcBQ1HEjydnt7u/vhD3+4h/fjgw8+2D04OJil8xxXGQPWh1Dy2dXv/PPP74fznn/sscdmViqVDO/tZsCh9//gD/5gx9/93d9t4/gqCLfMRz7ykeK+vhic3e9uvPHGxWvXrp1MYRcXvydg90MIxJ7bb799Y1wkoDB69NFHO1G+8P3vf3/x6quv3vnss8+28fyxSyHPC59mgsdYtGhRBSJkCIIkByE6BTYxc+655/Zfd911WyeaLINiFuJmxqpVq2ZzUg0Kzfia7BN4/hn9I39QCFP4UDTMmDGjTmEEYZijiPrud7/767vvvnv6LbfccmzS9e+dgOL4j//4j7d/9rOf3RUXvXfAaZQzidtGRBNTcCrVsLqV1IkmteIcKZHku+zdIgKKfAvRpC4GkMtlo9bWXIC0FgRhb73uQTi566tVd+NJJ82kcNpDaGtoaOw7tEv+DgCmMuhkIDsXJLYYRLTI84JjajWnc3i4lGO3ABiClOu5bN3CSYYTYVkipCQCFc9yxXU6FuJsSEst1ulkWBBTaWsPMUUnY386HBoaEyH2j8SIM8+UYinBeNHEbqwSaVLiCYY+hcXlmD+RVOJYptMR3xIApxtGvuBzOnLDCPscx99WLdlbiqXapu3bq70XX6wjTgcL5Dgs85E9DteMQuqYUmmEjUVWqTJs1qs2W+qlrmokiiNQfMl4OgcxZaXSJvMQWchn0qZhgucy4DwVjYKYMlVUClrsPeU2OuZ8d9LFF1880DyDHsuvuOKKEyF0ClOnTrW7urrsJUuW1CBiRGCByyOOITr99NNH2B2MExRQhA0PD+8xAQPBroE4Dl+UXaVIY1evV155pYXjZMaLLgoMfhbq1nhcOvh8MS7OXcPpfTPgWnBsVMu6detkgoS4+F2BxyRgj6IFCxbUOcZICmJwyvJ//dd/PYai40tf+tIWjgWiSGEXQ/5OzlCIY8gVYyRq6dKlNUb7GP3j+5W2bNlSmDlzpstZCSeaBTABu+Xhd7VwQoxmUUaB9GbgNcL5HKEIffrpp9vZBRC/JfzABz5Q4nd44YUX2qZNm+Zx5kLaZc6WWCqVJhx39mbg9+H14lgqzhh4/PHHTzhz4tsCfmJy4UmJso4zJPwqZbJV/gi1SoMTOTWMeZXjASiesIk7AjxfSjgVfDyHNXzt3ai/qVKxN2zb1r955861nD1xr9dBQ0Nj36Hd8HcBsBaFVB6kNQvpYjgZi8Bpc13Xm1qp1AqlSsmqjlTNet1OeZw1AoAkEuFEEcXQehKhStbZFQYWgERIkUUDTedEiJEOh0qVs5HYlua8hsa7Rey7KKMOcJ35JFXlyrhDKEkNz1NRJhp4GnY2HCStpKjKFlLe++I4MwJbKOSDfD7r4R4vm2aww3Gi10eG6q9XbPP1xYvbirjP40/XONjAdWTXvrlYjkd+AYVUrW53Dg2Wc+VyyWTUHU6vaizCBYZQgEhKQywpXhNug6jKksvYcMTUTBtsJEqbjEwZKVM4Tb32oZnPmiPwbwd0yD/96U+f+JnPfGbbhz70oaFEQFHgfOQjHzm1r68vzwkR8J3Na665ZsuVV17ZSzEkOx8lgM2SGez4bqNTTz21Nr7rH7c/99xzk7761a8uvP7667ecdtppI/Gm/Y6BgQGLk3TMnTvXpjDdV5H5XoNCleOsOC7rmWeeaaPNP/fcc0v78gLliTCGW5FPokwEY0fQQpIndyIRHsVnCo+SW9VYRK5zO6NO6sW+5NRsNhe2tGQ9yzIhgo0ez4teZ/fnkZGRzccfP5tdNjWnami8h9Bu93sEEBlflDoD2Xkgv3lIjwHRzapW7Y5yuZKj4R6ho2HbIEAf3gKEkKHeK0UBlcmod0ilIaAyIEOmXLIoB/EZGTgahiXjq2TsFK+cFlQa7wXGGHWA682CiSkNdbwdWSWOCBp4NfkDI0sop4hSTaKyjTcq71M2DnAWMggntozWMxmziH121Ov+1iBwNw0M7Nx53HH6PU6HMnDNC7g+bCxa5PvhAuTn2bYzo1SqtAwPlyw4mTIWlF026auJgLKUcGIUyjQtRqIUr8k785gH15ns5ieiKmVmlIgyDJUK1YHL3i6nURh8/OMff98pp5xS/uQnP7nrpJNOqnJ2NXz31H/913/NZBSnv7+f72/qgsjazDEtR5uAchzH+Md//Md5Tz755LSvfOUr684444wxAgnPr7wj6dZbb1102223vXbCCSe8+6jLPuKee+6Z/u1vf3vOpZde2oPr2P9m0av9Bd4rnA79sccem0pewnmayrK///u/37RixYp9FpPkz/Hc2hBPXLgiqXTcozjiX6RsmHKFaymgqKUomsirfB4sC76AlY0KBeFV2zSNQVR9o163t4FXtwwNVbbfe+/c0he/qIWThsb+gHaz32OAYEFtqTYsdDTYajs3iow59bozs1artg6XK9lqrWradTvl2o602lJMjUampNWW46GYcjwBHAc6GnxhZYYjpuBUsKufcjgMLPBD8DF0OOhkjAoqQosqjfGgESfGG/XmlI5CvB1ZyYhAomHnjJMcqJx0I+E9TGOPvWn26QngHmSLKFtGcyFnCIORdyCaSjjYTtTc4TjhG+Wyv/3ll3f06W56hxdwDa2RkZGpEMTzTdNcCHaZ77ru7GrVbYOQylarNbNeHzGcOCqVBvmQs1RjkclxUuyiDA4TPmtuPJJGJcVtWNhABDLDJiyKvxIeeys+Y8Tg05/+9PGPP/74LDj+w8uXLx/q6upyOLEDOZJdvbZt21Z46aWXOiEiXjv77LP5HrF476MDjK7cdNNN85555pmpN9xww8YPfvCDY2aWIwc89dRT7dddd93xK1eu3HHVVVft5gQP+/s88XMpcletWtV90UUX9V1++eW9+zpO7L0Eu3s+8MADUyEeF3HijrPOOmuQkcyPfexj/dOnT99rBIpMSDTzK828rMfcqihVOuDRCVMcKo1Sil9VJD+O4MfbmWHjaSaTZjc9iCZ2fbaqeE56nbq/3XPC10vV4S0DA2Hv8uXdnGkx/iYaGhr7A0eXxTjAABsyKsWX880GmUFIRfPAh92u60weGakVONB4pFY3HQgp17FlKnQRU3FkCg6GTDLBfAZOhcGWWzgVaSNrpCmwLJCpmYG3mpKB2gacCmnFjSNTOFjKkt7eE0epiKPMZzgq0WzQmW9OCTHoo+s04pIm3fNovGnQGVlQhl2JJhWFYl51IzFxk7EriWWZUSFfCFpa8o5lpUdgx3sjP/WGG0Q7gsDf5nkjvXfccUf1i/r9TYc1cPE5VoVjQefgfmBEan4QGMe4rjcFAkv4jWKKk07UHYcKXIki8BmjUxlyHO8XU0Wl4rGf0nWZXQFFUKEeW9qRgrPAYyA5bNonQcXoyZ133jn35Zdf7hwcHORMezx2gEVEFGeUu/TSS3f9xV/8xY7W1taj8l6kiNqwYUN+yZIldvOsgQnWr19f+NznPnfc1q1bW//oj/5o+4oVK0qcdp3jiigm5Lk3TWEYZXPeG+B+MvjyXn7O5MmT+e6peMuBA+4XiWRChE9ub2/3L7vssuLeopRj+XRPruWx4grCl3gYpFsz2BOPheLYRDDFHAvBxGaqFMdIq2hTNhNNaslzvCineywbRrDT982t1arzuu+H27u6Jg3iPB1woamhcbTiwLPSUQgabiwtyLKL3xws3XA+u8GVXXA2Oqv1eqFaqWWqtWqa46VcOBvs60zAOIEThUCZwqlI8uwGoxwMttZyIgqoKAgqeBZpiWbBoLHlV4kpiDBxMLjOy97sgBCJfdLC6vAFbTSRGO0EExpzgEYaV5oGnLWUYWcvfOmiFzULJqQsp6Hnu86YC+HISmQhlYHjm8vmQhh2zqLnprPZajoVFVFpp+tGO1B3e6lk9/zf/7UPr1ypZ3460oDrTH7LIkt+OwbLHNwvEFVRt227nbVaPTdcLmU5VqoeNxbRM5QIOmBaEE0cFyVcNrY7M6Pwac7gJ938IKQYgQfPYQPL2NgEQWaoxqOmRqKEx3bu3JH9xS+ebn/xxbXtL7zwQiffgcTZ2iAEBi+88MKhZcuWVdm1VNXWGA92PWd3ultvvXUJZ7SDeCovXbq0xHdfcUp3zlTISSI4Pqq7u3vM1OpHKibiWVKp6COsC8fi/ub7H1kiKohF4E6KIr4HT3iVjVIho01sW1DiSQXy2dAAXs1msFhRIZcDr+YdPGNVPCq9eGLeIK/W67Xt06e3czbAKh6j+JtoaGgcKGg3+QADJMip0FtBeNOQ8r0cs5CnmJrlet5k23HzMFq5erWWrrsQUo4Xsa86nVgjxUkn4CuYFv0OcTKynPo8lWWjrsx0xfUUxBVbrVARvoXqAgOHIxZVsh++CWf441gDOhsUWXRA1DqROCIJEoekuUzj4CAx2oRooBhiwIHYBsf5JLok0zhJkcorkcTNSkjJi21RroQUDXqjJRTgPrwHcM9EvP/UmKZsmM3l/EI+62SzmQqqDaBOj++bPUHg91ar7q7h4V2D+t1NRw9wDwi/IUsxxZeZssFojudFXY5jt1dGRvKlStWy7bphU0y5nJ0RYhw3DpuFTDPDCDrFkkTdca+ZIqCS6LvwGKPt0pwkXLanoAKXWQm38VulUr/85drWr3/99vm/93uX9N17770c97T9vPPOKx9t457eCfgy4rvvvnvGww8/PHPr1q2TisViDtctnc1mg7lz51YvueSSniuvvLJnohcCH+5QlKn4tDlPKF5VKZTPBIJJxocmkaQo8DyOd8LtLmKJORFR+I/qtMu4v3HP5zLZKF/IcvpxL5uxRvBUDGCXHeDlNxwn3Innpqe7u20Yj4uONmloHERod/ggAo4Gu8BQTHFwahfSLhBrdxQZ3XBmJ9fr9Za6U8/UarZl1+um7fgpx7ZTniuOLhwEdmtR3f2UAKLTwTLOcCVd+SClZCyBYcaTUYjDwW3wLJJ17hyvj0v5LUcdEbW+Z55I1jXeJWIjHSew0JQ2TevARAacNVTK1s0kP1YssUue6paXGHARRvwr25lPypkSvBd4T7ELCURTBKcpzOVyHhYb5WV2z0O13dilx7bD3alUpr+nJzW8eLHhYt/mr61xlAH3hLw3D9mZuBdm456CmDLnwPmeUbfdSXW7zqiUVWM35rqT4gQUyuHEfQdeIzdBPjE1oKLAaSpKJd2ZpZGI6zGHsd4YQTXKZXRMN2x4rfDggw9MP/XUZZXnnnu247d/+0MDy5cvr/Ke5nfV/PXm4HigjRs3FvgOqPXr17fyhbIoMyGaqitXruxlF8C46mGNmDebeHU0n6SqXBqZkJexolRFLANvekjYDS8V+eBQsiu76gnnelyXGBPqsduz2GxGmRjFF25lt2ekfOHwUNqIdvgQTr6f3lGrpXYPD2/SjVEaGocQtNk4RACepRRhN78pyM+As0FBNR3rMyGoptp2vd12/VxtpJat2fW0U/cMx7HF6SBRg5JByBRG9BmUsBJngg4HHAgz7gJIZ1gcDsamlEOCj2DLb0M4IRHHhKVYjwUU/rGrDO+YRFxhC4dswVnBIZpAUZU4JKKvuC5rQCNzFIKWM85SGAniApErSRkggMeV5QAAF/VJREFUWdZHplFV6vJ9JExZmuR5+0g3u6ScwDYujCRRcNNoS51YHLFclXEHptyH9wDHoMCIQzTRqFthPp/1kXpwROu5XHYY1fqwfw+O1Vuvh7sNwy22tbWVsO87mtpX48gH7i2OB+1EdiaWWbh3ZjH1vGC66wZttXotX6tVM3XbMWs1W2Yr5Tum1D1NfQROE85SY6IYBWUkKpNhtMrCNggsEA/HVmGDiCjuR35Ts5aS98hv5D46rmSm0a7MCRLuYko0b9M4MqB4VIG3V7KubjW1PppXjVG8D5lXKRumWE4+ZZRe8mr2UYkosRyciu2MNslRVCOV2Fs2APD9jxTv+XzOQ+qCcxlpGjSMCLwa7cYxewzb7xmyh4rf/OY3bT1eVEPj0IM2D4cgwLaMTOWQbYdTyrfOT0M6HcsMEPNMOLtT4HS01uv1nG3bmbrjmp7jGrbrpmTmK9cHccvsPvAEKJvoEChBNZqyZVcJKBwXeYol5qXFV3YcdTgon2STrGOL3DmQUdJdpnnSCvnI2AlhJabiq6hVQWOVmXFlo5nkGIcmaFTHIzG6RGP7BGZPipTwaQgqlsVdPwQwvHEuMeBqRRliJXZgzGG8adBlb0aQ8FcZ71hQyXamsQGPU25XLaDxNRejns1KGuZyeT+fz7jZbKaOe6GMfdg1rx/7YEkXg8AYgH872NmZ4rTjuhuJxj4D91AyXqodyzQsbCTqwsLuzDMdJ+hk5L1Wq2dt20kjlanR2dVPXv+gnh7hKENElBobxffpJd2WuQ2LiC7hOEVwuLfBWyG2S5SeRMMugdJohGeAZMN1Obykzfwzymlxnpmm7RqHHpo5mvyZrMdcKutJngA/JjnJK25NeFXxKMUStkuDkzQ+SQU/8sGtsi4lbJxSx2IDJO9HNblOEsHPSAQf5RUIpj7cfz3Ye7czEvbZgd/veeXhrq4uzqLX9O00NDQONWgTcBgAjMyuMIxO0emYgoWCahoIuwvlEFRhOxyPvOO4OXb5813PtB3HdF0vhTTle17K85XzIWME4ArQaaCYouMQOxDieLCsWUipMuVVJOt0JZLoFGfFkgLUoTOCHFdYJtsbTgf+qQgWnBRVBGWF1fgW5B5SV+3KDXtANiXb94Lk894umo3teDQb2b1hvDFOlNHocVkhycEYS0ZtlHUU4Fri+xuJIZZ1Zax5bNXiyWJup4hiXrXSNww3/ijjnZQpAYVN2JZcv0wmF0EoGTTocCpDpKq/fdaCUbcq6XQ0gIsDwx714RhFLiMjqVJbm1FBnl3z9uGMaGi8NXBjcp5QzuTHyLtwGu4vCqouzwumgtNaIaCytZqdcRzbdBwVeaeg8kRQCSWAm8BjKQt/FI8xSgUeQp6NREpUkdPUJDuj3Mb98Ow11lEHR1QCKuZF+QSus5yrY8QUS+WPyhMx/UmZxn4CqFHYM2GimF4VoyokfNzMzczjPovXRSBJiqvXaIAabXRSjVTxZDqsizpMlZBSXNtYl4+mreS9xwYpcGqkRFPGh2hilKmOe5GvcuhFvV04dG8YGn3ZbESOLX/xi1/0dKRJQ+Pwgab4wxAgYLbgUlB1Is9p0rl0guyng8Knwglh1KrVdf28bdtZ1/PTDgWV5xpOozUXRgEL9seuuBGUR9AQVnQmpJSCB04GnRE6F+KoiPBSDof4GFBCavyBkYq4DbeVCDU4Eib3hWvBv/gE8UxYg4jFnORHPZE4y3KViUtEb8V/mhHvD4zmmjBh4cSIT8U4qAgQkRjhUYwW8DxyO7+plMo+MMiS4K/ZmO0OizqgKCOUxwY7+RysU/yI8Y7X+R04+52sxttVVIl57Ie8fL6UcV9eT16fbDYXwYmUrpucvjmbzQYw6j6MupvNpmsw5BXooSHU5ax5AxBkRXzuoOdlhydNEsHk4FiixjQ09idw//HpLiDluKmpWBidmo77egbKpnme3wnuaqnXnRz4zGLk3ak7EFT1UU5TD4nc71EUR6NAJsJnJp4Dqh+ODZWJKaQRCAzR6LIM/uP4Kr5zLxFWGfKdLCQTHoZQjUykIx6PW8hySMk3qmrMWpLdo4wZKScaGY2EawVyKWOgXJitqUyyMTMlzEqoYyjeVreDEkrq3mDnDnWfsAzbhH+54NrKRDrMY1uTOFKpWk/4WH0jZR8Zvc9CMLFBKoMl24jgYzujTODWFBuk+nEf9jtOasC2jaHNm1PV007T3Z41NA5XaOo+AgCup6Ci48GWXEap6IAwUjUZhmJ6FBlTPM9t94KoAEcj6zluxgsCE05I2nMd03MDjqOK6IRAVCUGBc4EbhB4BLAUBl+GyTwtPwVU7ECgXIklqiLWYbcZiivuym00MBRRqQi14bBQaOG/HIfb6X3IYeVOlOOIRsJWmj0egBuwjqx8IVmVdVaPVxXGrOwN2OktMWqlaWOVEVYGmcEXlfLdJypPUBxRvPBs4fQB3BAbaZSH0isz0SESFWKGZhrnmoKn0aopjiB+NqqjnhyHIqvRUw6GPBFOkXQLUYJX9auH40hnkS2fjCxBMFk+jLoL487oEvvZD+MQMOgBRdOg7xslfG4pl0vxRaJVHJ9dR7Rg0jiowL2ddPXjJDvtyE9GOhXpNNz/M5l6XtBh214LeEwEleO4aSwGuE64DM9I5PuusIKKLJGTwDfgKjwbsk5hxGdHtoG71NgqlrFI5Q2DYosNR9xu8hlFOd9VRUrD4YWKeFyk+EMxhV+AYzPl/pJIKrxFIGF9QqolaKKneLemzDtHTKPvCgnXvROQQ/e6f0y3TMbUGcdCYDxUiFfAiaJhACWMuG+j0YnAqmrUIldyb/KrKqZIYl5xbiKUeHDsjzIRWLK/2ldxLu4T4VrLyrIxCnzLF4VnQwimAIKJ77yTCD4FE26TPgh4LKkibrXBajVVGhnprXZ1ddmaXzU0jgy8B7SqcagBxE/zzxdHFpBSULXDEEyG08BB3J0wGnRGOlzXb/N9pxCGRsZx7azv+Zbn+Sacj7Tt+obveikIrQjlEFYSAcEhx4orQJwQ5rGgQIkm5YzQlVAiSDkq+FoQUvBDUEThRDHGrxpK8y19hNjRUeU8PLQF16WcdeQTVB0CR2g4IqomoTKN1TFIKu+Jhm1OLDpAI6ps8qhhVuuqNs+HyisxhQW7qPVEJKltqk89V3GaRKQyr0QS6+BzKIq4B1bEEeDBsBW/PXlhpThubO2EQycOXy4nESUY8TRTDyIKS9qB41fDZ45YljmI47GLyBAWiKdUCUulVDJq/f1RXc+Wp3E4APcyH1xORNGC+7UdHDUZTiwbiRilmoFHZZrreigPChBN2XrdzbKByPc98pmBbRBVfL+ej2fLBzUozsKRwV/kIsVfFFPMKr7aU1gpzoICi7mLbUPYIDwkDUUs53GE3xTvCQ/xs8hf/MNqMTvhCZeGJvk+LFDZRh1hq6Qszqo/oyAXH2woThwLocEmKEqbgGrIfpQUafJQvF3RIyyDYkdFkhA2spFcyt8tE+HgmBQ8JF5+hkSJWKfBsUoMjRVFSOKyJJW6jX1wfUUsUSgpvuUETCqCzwl1wLOM4NdRpwqtP4TvIoIJtwK5lpxb6u1NQTAZWjBpaByhGEfFGkciYCF4nTNI80gpqtj9j9GqtnjpAMlDWAWdqNruh2Gr7wV5z/WyfuBbge/BEQnFGUFKZ8SAoYJD4qdcH8LKV+8LomNCQ0SngVAOhMrSA2ArbiqEo0BtpAZEKb8iFkv4T1uJTeJmIBe36iYbWRoFyFFM4dhxmSQNcDPbg8dC1eFfipK9QNnOJBktSCWGnev4GxvrZB2/QdYoppJtLOO5oMEmxECrDaquatmUMqijSGYZo+uFVN48n7E4k5g4bTDeElHC+eMgZB/ny89kZOYmCiVGjEZwyiiMEoFUxsLud4wojTBFHU4zrLvjaRwRwHNFiqCgYoSqDSmj7tJAhGeNk1NMDQJymjfJA5dBROU8z7UYqULedBxXxBQ4LeXH/OWHAeUPHlF5oCWizjwWPIeJmGKZahwiCQmngW1QLkJIIvCowUiU7M/nmscgd2E7skhQzv3hp0sexySP8S8/TyDVWUKoMmm1ArhrEIVSyD+cxCdBvHdTZv+DtCb6I87jJwvHEaPl5EbJybpCshH/wUqh0CzKkug+o0RmzKnCWrAxrB5x3CcDlKpRCvQJ7BnJp5iS6iKQ2IWawkk+X7iZ1xznOxoVyOyKp6L4nEwnXjxwros64FqriutdwmUYwP6DONZQFKWHcagyNFapv9+ovvpqyr7gAj2xjobG0YADSLMahxJA/rz21BnsJpNEqyis+BJMRq1EWMFQIG9OQjoJdVqQ5uBw5GDULDgfGdcP0r6biCvfDAIlolQrXxR5nid5LkAstGRb496LnRG1Is4Gy9j1AlmsKOdDNiKhAWRhUsYfwf5uo8cT4cV0tEqMsWsNAw4khp6Hp1EVMxsbe4kRMd+ojoxJI8/s6DHwHeKc5NmCGXdZxM/A96OhphOUtqwUB7PT46JYglCKTEaRIJCQBhBIYdbKeLDpFEse3DEXu1D8VHFMiqNhnMcyjifRJCwUSnx3SB0LWzxdpC5OJb6Qji5pHPmIn39pJML934K00Z0Zz4p0/wMvTUU1NhS1uq6Xh4DKgsvAXW4a+bTr+Wwc4oQ70gWQk+/A0458eN+KOfAcU6xgnQTFZhrQAD5Xjf9Eocz8h89CuQgiPLpKQMlMpbLOPOuoI4oc4zFjDuS+FF5CYNxBKmEfYTnFc9yXPaJlD/kQtW9cWzCmAWl8a9J4kCFGd33bIO0lNIjvh++DFcU6EqCHFFIZVSR1Yx2DlMpJ/gPyl6dc6qtjJWKHO9BusA7+NsqonmhbWJ+78PgSYSKknjqOCaHE88XJc9gFj12e5bUe0jjFbnjIC98iZeNUDeeVXCuT6OA8M6rEl9eWcTx2dxa+XbUq5a1cyS+ueVZD42jDu6BNjSMRMA68JzJY2LrLqdTpkFBgMS1wcgoYHBFaME7tsE8UWpNgoCCuonwQeNkgCDPIp5GmYdyQcgBQSIGFvG/AgUE+gNBKulMow0mDyPXE6DFPqJZEGk385ToNJ/0FFsSIv3cMblRJnIsx/naPbR4dkCbzh98Ji8vacILgvCj/BM4N7TCcFzotLBQxhFRF3JQjhHPD1mjsCUeIxtm0Qmgo+DtpGHAjhHOEJR1A/ARwpgI4Vj5bN3EMB+fKRkpBxKjRCH4ThVEV2xlBEnGEMqbNQomDkEP5zhoaGg3gWeGDmTQQsWGI3f86kKeo6sRzNRkUIuvgnFaU5SGgckgzru9bIfjKdbH4nuHafsoPvIgvMefLUvl+H/IQOE1IJWkEEq6Qv+AGiiqB2q64I65AAYU8ZzHlJqEmEVtxxMoAn6FMVWNWOIYHkhw9dhFVqkhtQwkPQ3BbA7JdIdmeQNZJoxOIrL0RSixOxoCcnWwgneO4SBSPSynK+DEsZ7dkVV2616FUNa7xP21BTOvYrPife9I24LfCRnCjEkk4GnegSpLfSI5V0UHoXDZMyXvCGMWnWDJTuVwGvMtueOyCZ7FhimKJ3fBELOF6sWGqhPWS76dKOHQ5k5FoPreTc/kSW821GhoagvF8qqGxV8CicTp1CwaEAoutvVnk6ZyI0MJCYQURFTCfhxFjVKsAI4nUZEoHJoc0iyVDRwUG01INvKGZCC18ksFUIlDIw1hiSVFwoTyAAEvu29hgoyw2unEJEFvtpJxQjgahMnQ+WE3cEyniH7UDrC4+TERPxG003jTQshGGG/aZXT+UNccCYxzCOQohqGCkLd9IM3pkelxwTNcwLBhgEUgNAcQF56A2TiDRSDPaJOII6xyjxC4hAdKmX6OhofF2geeJHEbekol3sOSxTt5qw7MoUSts6wQXcIbTDgikSeQzcFPWJ1+FQdrzgrQfBmbg+aYPTuIYK44XRT3p1ux5fHTBSqpBqMFVIp7kv5BN3CMPIooRKKRx+4wIJlEBKOUWPPSGlGFNtquDcE+pINTUqB0Dn6WacWLI/rJbc60YPEhMLXtuHAtUCxskS2BFSBSigpEjcq5sp7BhdXbplmIpl0wMNqAB+EOeFi3EUilT25iXnSRrpBlFUr+e4sjKZFNpWKMsVA5fnAwe5fbQsjJYTCgsM7As1d0Z5eTbOvgcgig9BDqFQOKU4qkylhHYiVouJ1H8pKszL6KPVL6VhoaGxng0+FVD490AzgZNL9sx6aDw3ZUWUg4c4CKCK17GiC44GDkYPtlGYcXtEBlx3oz3CbN0YFCeRjkEV2ghD6MLzYJPpbhCPVlgDHF4mEeIMeWgqHLWidelWwc20jDKooyk6ncPB4I/hOtcwSISjM2dFDCM9kAYpZLIT7I0xA5+CyNDFEEUQzTGyXYKIdahGGIZj0kD3VhHnp+loaFxAIFnkhwhfIVnkJF3aQDCkowVTboDcmF3ZoitiBF41slBWGXh71sQVOCtgFErC7zGKLtJAYVFIigq5RgdP8XZAcEsUSBd2DgZAoVHOCpzFFfFYJRKbcGXZXhK5YHGuCjuI8WjO3I1/m3xmopeEXFhDAoxUg/psAljKzU24xw16SCVSfYMlQoS4DurvgWkOhRzi7Bp0+ekDTOiKKRCVBE7EUKpDKgfqQGBJOvxeLLIynAsaJpRoDCTTgemZXgwH0kU3zXNkPxLIcRIfgVlSRfnsud5I+yaV6+n6oVCyu7vN9wZM4SbycONX6ShoaGxLxhPkRoa+xUw6LThsiBPoSWiK15nOctkG8u4Pc5zSQQZHR0DBtG0OJesuo+5L4u5r6xzxff9NOuwjA4MIJEjbFJTMmG9OY+FhjRJReTgczj7ko8qFDkB02R7vK+sJ9ua07hcG2cNjcMQeI4prDJ4hims2MDDRp0c1pNxo1w4kQW7AEp3ZogETmohAiuKGG2PuI/wmOcFOB67NkcUVybqkqOQKrHFyIsILZEeqBWo7msso8hCiaQUXpx5G5JDxBfZC38VK6k/AKM6kQqhyJ9Rc99s+Ee7+0klIN6/uVICChlpcJK4PQNdZFqUIQ8GxvfAZoogrqtyCiCTYz6xSpHEli2Vt8jFWIzIslQ0H5IphJhiV2fp4oztPrs546AS0UcdNkTVKIwYTcJ54bjQZKKcKn4vJ9Vh4xWFESNJ3IeNVFooaWhovKeYiCI1NA5J0BlAIiZbChSSsmQ7Lfhe1wHlT6iVxGOQdaZNZWLQk6W5roaGxtEN0geSpHGHDToSace6dA9EmvM8r5DJZJLuzRxbVcC2Ahz+pFtzninqcjuj7hRaFgSTiCx8CoRVaIKZpHEpzuNz2a2Z09BJN2fCCAJZxzZ+LUVVbMOBtorzKlVQhfgcfB1UVjSpdgXwWZKjsImLKJXUdqWYhCdV8It5cimn/WbXZmm/wqeZUSZjJI1HSNnFOWlMkjy+ORuZ2M2ZXeyk67J0s4sXvoah0dUZeduyLNt1XSebzUo3ZywS1UeaiKSkq7Pmag0Njf2OhB81NDQ0NDQ03gPEIoTiiopC0ni9OYqe5JPoVtb3fZm0B/m4+3Iqm467OCfrEE/SvTkMfabJcXhs+RyKK6RYmJoitrBOxOXs6szvx4YlSWUjBZEae0QBIhpEugRAHWElhECykkYl9p1u5PE9IIzSImJQLt2VUczxn5JHBXZd9vA7XIhIETzMcxtEpsPXMah9xgihpHtzI+KPdaZaIGloaBwSUMypoaGhoaGhccABgUCdQluciCymEsoBRIDF6fg6jRTb2dUwEVHcj5NbmNlsNhZLUq+RQqhJ92emrIsydrWjMIlQxlXJo46kWCiYEgHDbssSWWoqp+AZI3ZYJ6nbnHI78nJM1mOKRUf5NTQ0DisIcWpoaGhoaGgcXoAOSWw402RJ0LxNkNSHWJG0aX/BRCImFjvJtmR7cyqLFkAaGhoaGhoaGhoaGhoaGhoaGhoaGhoaGhoaGhoaGhoaGhoaGhoaGhoaGhoaGhoaGhoaGhoaGhoaGhoaGhoaGhoaGhoaGhoaGhoaGhoaGhoaGhoaGhoaGhoaGhoaGhoaGhoaGhoaGhoaGhoaGhoaGhoaGhoaGhoaGhoaGhoaGhoaGhoaGhoaGhoaGhoaGhoaGhoaGhoaGhoaGhoaGhoaGhoaGhoaGhoaGhoaGhoaGhoaGhoaGhoaGhoaGhoaGhoaGhoaGhoaGhoaGhoaGhoaGhoaGhoaGhoa+wOp1P8HQGjOgU4Xuh0AAAAASUVORK5CYII="/>
          <p:cNvSpPr>
            <a:spLocks noGrp="1" noChangeAspect="1" noChangeArrowheads="1"/>
          </p:cNvSpPr>
          <p:nvPr>
            <p:ph type="body" idx="4294967295"/>
          </p:nvPr>
        </p:nvSpPr>
        <p:spPr bwMode="auto">
          <a:xfrm>
            <a:off x="-125413" y="1136650"/>
            <a:ext cx="12165013" cy="57213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Rectangle 3"/>
          <p:cNvSpPr/>
          <p:nvPr/>
        </p:nvSpPr>
        <p:spPr>
          <a:xfrm>
            <a:off x="5977217" y="3244334"/>
            <a:ext cx="237566" cy="369332"/>
          </a:xfrm>
          <a:prstGeom prst="rect">
            <a:avLst/>
          </a:prstGeom>
        </p:spPr>
        <p:txBody>
          <a:bodyPr wrap="none">
            <a:spAutoFit/>
          </a:bodyPr>
          <a:lstStyle/>
          <a:p>
            <a:r>
              <a:rPr lang="en-US" dirty="0"/>
              <a:t> </a:t>
            </a:r>
          </a:p>
        </p:txBody>
      </p:sp>
      <p:sp>
        <p:nvSpPr>
          <p:cNvPr id="5" name="AutoShape 6" descr="https://euc-powerpoint.officeapps.live.com/pods/GetClipboardImage.ashx?Id=4fea2f9c-cabb-4c9d-8abe-6dc2964e3f99&amp;DC=GEU6&amp;pkey=7a954e4e-7add-4acf-88d0-ea479f1cad55&amp;wdwaccluster=GEU6"/>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صورة 5">
            <a:extLst>
              <a:ext uri="{FF2B5EF4-FFF2-40B4-BE49-F238E27FC236}">
                <a16:creationId xmlns:a16="http://schemas.microsoft.com/office/drawing/2014/main" id="{3273924F-6C32-3A74-F9FE-581DD586CB0B}"/>
              </a:ext>
            </a:extLst>
          </p:cNvPr>
          <p:cNvPicPr>
            <a:picLocks noChangeAspect="1"/>
          </p:cNvPicPr>
          <p:nvPr/>
        </p:nvPicPr>
        <p:blipFill>
          <a:blip r:embed="rId3"/>
          <a:stretch>
            <a:fillRect/>
          </a:stretch>
        </p:blipFill>
        <p:spPr>
          <a:xfrm>
            <a:off x="96982" y="1136074"/>
            <a:ext cx="11942618" cy="5458690"/>
          </a:xfrm>
          <a:prstGeom prst="rect">
            <a:avLst/>
          </a:prstGeom>
        </p:spPr>
      </p:pic>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34721331"/>
      </p:ext>
    </p:extLst>
  </p:cSld>
  <p:clrMapOvr>
    <a:masterClrMapping/>
  </p:clrMapOvr>
  <mc:AlternateContent xmlns:mc="http://schemas.openxmlformats.org/markup-compatibility/2006" xmlns:p14="http://schemas.microsoft.com/office/powerpoint/2010/main">
    <mc:Choice Requires="p14">
      <p:transition spd="slow" p14:dur="2000" advTm="68076"/>
    </mc:Choice>
    <mc:Fallback xmlns="">
      <p:transition spd="slow" advTm="6807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normAutofit/>
          </a:bodyPr>
          <a:lstStyle/>
          <a:p>
            <a:pPr algn="ctr" eaLnBrk="1" hangingPunct="1"/>
            <a:r>
              <a:rPr lang="ar-EG" sz="3500" b="1" dirty="0" smtClean="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1039090"/>
            <a:ext cx="12039600" cy="5943601"/>
          </a:xfrm>
        </p:spPr>
        <p:txBody>
          <a:bodyPr>
            <a:normAutofit fontScale="85000" lnSpcReduction="20000"/>
          </a:bodyPr>
          <a:lstStyle/>
          <a:p>
            <a:pPr marL="0" indent="0" algn="just" rtl="1">
              <a:buNone/>
            </a:pPr>
            <a:r>
              <a:rPr lang="ar-EG" b="1" dirty="0"/>
              <a:t>مفهوم الفروض البحثية</a:t>
            </a:r>
            <a:r>
              <a:rPr lang="ar-EG" dirty="0"/>
              <a:t>: </a:t>
            </a:r>
            <a:r>
              <a:rPr lang="ar-EG" dirty="0" smtClean="0"/>
              <a:t>هي </a:t>
            </a:r>
            <a:r>
              <a:rPr lang="ar-EG" dirty="0"/>
              <a:t>الافتراضات أو التوقعات التي يضعها الباحث في بداية دراسته بناءً على ما سبق من </a:t>
            </a:r>
            <a:r>
              <a:rPr lang="ar-EG" dirty="0" smtClean="0"/>
              <a:t>معلومات </a:t>
            </a:r>
            <a:r>
              <a:rPr lang="ar-EG" dirty="0"/>
              <a:t>أو ملاحظات. يتم اختبار هذه الفروض من خلال جمع وتحليل البيانات، بهدف التحقق من صحتها أو دحضها. </a:t>
            </a:r>
            <a:r>
              <a:rPr lang="ar-EG" dirty="0" smtClean="0"/>
              <a:t>الفروض </a:t>
            </a:r>
            <a:r>
              <a:rPr lang="ar-EG" dirty="0"/>
              <a:t>البحثية تمثل التوجيه الذي يسير عليه الباحث لتحقيق أهداف الدراسة.</a:t>
            </a:r>
          </a:p>
          <a:p>
            <a:pPr marL="0" indent="0" algn="r" rtl="1">
              <a:buNone/>
            </a:pPr>
            <a:r>
              <a:rPr lang="ar-EG" dirty="0"/>
              <a:t>الفرضية هي تخمين ذكي أو توقع منطقي حول العلاقة بين متغيرين أو أكثر.</a:t>
            </a:r>
          </a:p>
          <a:p>
            <a:pPr marL="0" indent="0" algn="r" rtl="1">
              <a:buNone/>
            </a:pPr>
            <a:r>
              <a:rPr lang="ar-EG" dirty="0" smtClean="0"/>
              <a:t>تعتبر </a:t>
            </a:r>
            <a:r>
              <a:rPr lang="ar-EG" dirty="0"/>
              <a:t>الفرضية إجابة محتملة لسؤال </a:t>
            </a:r>
            <a:r>
              <a:rPr lang="ar-EG" dirty="0" smtClean="0"/>
              <a:t>البحث، يجب </a:t>
            </a:r>
            <a:r>
              <a:rPr lang="ar-EG" dirty="0"/>
              <a:t>أن تكون الفرضية قابلة للاختبار </a:t>
            </a:r>
            <a:r>
              <a:rPr lang="ar-EG" dirty="0" smtClean="0"/>
              <a:t>والقياس.</a:t>
            </a:r>
          </a:p>
          <a:p>
            <a:pPr algn="r" rtl="1"/>
            <a:r>
              <a:rPr lang="ar-EG" b="1" dirty="0"/>
              <a:t>معايير صياغة الفرضيات </a:t>
            </a:r>
            <a:r>
              <a:rPr lang="ar-EG" b="1" dirty="0" smtClean="0"/>
              <a:t>البحثية :</a:t>
            </a:r>
            <a:r>
              <a:rPr lang="ar-EG" dirty="0" smtClean="0"/>
              <a:t>عند </a:t>
            </a:r>
            <a:r>
              <a:rPr lang="ar-EG" dirty="0"/>
              <a:t>صياغة الفرضيات، ينبغي على الباحث مراعاة مجموعة من المعايير التي تضمن وضوح الفرضية ودقتها، وهي كالتالي:</a:t>
            </a:r>
          </a:p>
          <a:p>
            <a:pPr algn="r" rtl="1">
              <a:buFont typeface="+mj-lt"/>
              <a:buAutoNum type="arabicPeriod"/>
            </a:pPr>
            <a:r>
              <a:rPr lang="ar-EG" b="1" dirty="0"/>
              <a:t>المنطقية والمعقولية:</a:t>
            </a:r>
            <a:r>
              <a:rPr lang="ar-EG" dirty="0"/>
              <a:t/>
            </a:r>
            <a:br>
              <a:rPr lang="ar-EG" dirty="0"/>
            </a:br>
            <a:r>
              <a:rPr lang="ar-EG" dirty="0"/>
              <a:t>يجب أن تكون الفرضية قابلة للتصديق ومبنية على أساس منطقي وواقعي، بعيدًا عن الافتراضات الخيالية أو غير القابلة للاختبار.</a:t>
            </a:r>
          </a:p>
          <a:p>
            <a:pPr algn="r" rtl="1">
              <a:buFont typeface="+mj-lt"/>
              <a:buAutoNum type="arabicPeriod"/>
            </a:pPr>
            <a:r>
              <a:rPr lang="ar-EG" b="1" dirty="0"/>
              <a:t>الوضوح والإيجاز:</a:t>
            </a:r>
            <a:r>
              <a:rPr lang="ar-EG" dirty="0"/>
              <a:t/>
            </a:r>
            <a:br>
              <a:rPr lang="ar-EG" dirty="0"/>
            </a:br>
            <a:r>
              <a:rPr lang="ar-EG" dirty="0"/>
              <a:t>يُفضل أن تكون الفرضية مختصرة في صياغتها، وتستخدم مفردات سهلة وواضحة، دون إسهاب أو تعقيد لغوي.</a:t>
            </a:r>
          </a:p>
          <a:p>
            <a:pPr algn="r" rtl="1">
              <a:buFont typeface="+mj-lt"/>
              <a:buAutoNum type="arabicPeriod"/>
            </a:pPr>
            <a:r>
              <a:rPr lang="ar-EG" b="1" dirty="0"/>
              <a:t>الشمولية:</a:t>
            </a:r>
            <a:r>
              <a:rPr lang="ar-EG" dirty="0"/>
              <a:t/>
            </a:r>
            <a:br>
              <a:rPr lang="ar-EG" dirty="0"/>
            </a:br>
            <a:r>
              <a:rPr lang="ar-EG" dirty="0"/>
              <a:t>ينبغي أن تغطي الفرضيات كافة الجوانب الأساسية لمشكلة البحث، بحيث تُعبّر كل فرضية عن جانب رئيسي من الموضوع المدروس.</a:t>
            </a:r>
          </a:p>
          <a:p>
            <a:pPr algn="r" rtl="1">
              <a:buFont typeface="+mj-lt"/>
              <a:buAutoNum type="arabicPeriod"/>
            </a:pPr>
            <a:r>
              <a:rPr lang="ar-EG" b="1" dirty="0"/>
              <a:t>العلاقة بين المتغيرات:</a:t>
            </a:r>
            <a:r>
              <a:rPr lang="ar-EG" dirty="0"/>
              <a:t/>
            </a:r>
            <a:br>
              <a:rPr lang="ar-EG" dirty="0"/>
            </a:br>
            <a:r>
              <a:rPr lang="ar-EG" dirty="0"/>
              <a:t>يجب أن تُصاغ الفرضية على هيئة علاقة متوقعة بين متغيرين أو أكثر (مثل علاقة تأثير أو ارتباط أو اختلاف)، على أن تكون هذه العلاقة ذات صلة مباشرة بمشكلة البحث ومحاوره الأساسية.</a:t>
            </a:r>
          </a:p>
          <a:p>
            <a:pPr marL="0" indent="0" algn="r" rtl="1">
              <a:buNone/>
            </a:pPr>
            <a:endParaRPr lang="en-US"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526954"/>
      </p:ext>
    </p:extLst>
  </p:cSld>
  <p:clrMapOvr>
    <a:masterClrMapping/>
  </p:clrMapOvr>
  <mc:AlternateContent xmlns:mc="http://schemas.openxmlformats.org/markup-compatibility/2006" xmlns:p14="http://schemas.microsoft.com/office/powerpoint/2010/main">
    <mc:Choice Requires="p14">
      <p:transition spd="slow" p14:dur="2000" advTm="125858"/>
    </mc:Choice>
    <mc:Fallback xmlns="">
      <p:transition spd="slow" advTm="125858"/>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الفروض البحثية</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fontScale="92500" lnSpcReduction="10000"/>
          </a:bodyPr>
          <a:lstStyle/>
          <a:p>
            <a:pPr algn="r" rtl="1"/>
            <a:r>
              <a:rPr lang="ar-EG" sz="2500" b="1" dirty="0" smtClean="0">
                <a:latin typeface="fkGrotesk"/>
              </a:rPr>
              <a:t>أنواع </a:t>
            </a:r>
            <a:r>
              <a:rPr lang="ar-EG" sz="2500" b="1" dirty="0">
                <a:latin typeface="fkGrotesk"/>
              </a:rPr>
              <a:t>الفروض </a:t>
            </a:r>
            <a:r>
              <a:rPr lang="ar-EG" sz="2500" b="1" dirty="0" smtClean="0">
                <a:latin typeface="fkGrotesk"/>
              </a:rPr>
              <a:t>البحثية :</a:t>
            </a:r>
            <a:endParaRPr lang="ar-EG" sz="2500" b="1" dirty="0">
              <a:latin typeface="fkGrotesk"/>
            </a:endParaRPr>
          </a:p>
          <a:p>
            <a:pPr marL="514350" indent="-514350" algn="r" rtl="1">
              <a:buAutoNum type="arabicPeriod"/>
            </a:pPr>
            <a:r>
              <a:rPr lang="ar-EG" sz="2500" b="1" dirty="0" smtClean="0"/>
              <a:t>الفرض </a:t>
            </a:r>
            <a:r>
              <a:rPr lang="ar-EG" sz="2500" b="1" dirty="0"/>
              <a:t>الصفري (</a:t>
            </a:r>
            <a:r>
              <a:rPr lang="en-US" sz="2500" b="1" dirty="0">
                <a:cs typeface="Arial" pitchFamily="34" charset="0"/>
              </a:rPr>
              <a:t>Null Hypothesis) – </a:t>
            </a:r>
            <a:r>
              <a:rPr lang="en-US" sz="2500" b="1" dirty="0" smtClean="0">
                <a:cs typeface="Arial" pitchFamily="34" charset="0"/>
              </a:rPr>
              <a:t>H0</a:t>
            </a:r>
            <a:r>
              <a:rPr lang="ar-EG" sz="2500" b="1" dirty="0" smtClean="0">
                <a:cs typeface="Arial" pitchFamily="34" charset="0"/>
              </a:rPr>
              <a:t> )</a:t>
            </a:r>
          </a:p>
          <a:p>
            <a:pPr marL="0" indent="0" algn="r" rtl="1">
              <a:buNone/>
            </a:pPr>
            <a:r>
              <a:rPr lang="ar-EG" sz="2500" b="1" dirty="0" smtClean="0">
                <a:cs typeface="Arial" pitchFamily="34" charset="0"/>
              </a:rPr>
              <a:t> </a:t>
            </a:r>
            <a:r>
              <a:rPr lang="ar-EG" sz="2500" dirty="0" smtClean="0"/>
              <a:t>وهو </a:t>
            </a:r>
            <a:r>
              <a:rPr lang="ar-EG" sz="2500" dirty="0"/>
              <a:t>فرض يُستخدم كخط أساس في التحليل، ويفترض عدم وجود علاقة أو عدم وجود فرق بين المتغيرات محل الدراسة.يُصاغ عادة بصيغة النفي</a:t>
            </a:r>
            <a:r>
              <a:rPr lang="ar-EG" sz="2500" dirty="0" smtClean="0"/>
              <a:t>.</a:t>
            </a:r>
          </a:p>
          <a:p>
            <a:pPr marL="0" indent="0" algn="just" rtl="1">
              <a:buNone/>
            </a:pPr>
            <a:r>
              <a:rPr lang="ar-EG" sz="2500" b="1" dirty="0" smtClean="0"/>
              <a:t>مثال</a:t>
            </a:r>
            <a:r>
              <a:rPr lang="ar-EG" sz="2500" dirty="0" smtClean="0"/>
              <a:t> : </a:t>
            </a:r>
          </a:p>
          <a:p>
            <a:pPr marL="0" indent="0" algn="just" rtl="1">
              <a:buNone/>
            </a:pPr>
            <a:r>
              <a:rPr lang="ar-EG" sz="2500" dirty="0" smtClean="0"/>
              <a:t>لا </a:t>
            </a:r>
            <a:r>
              <a:rPr lang="ar-EG" sz="2500" dirty="0"/>
              <a:t>يوجد فرق ذو دلالة إحصائية بين الذكور والإناث في تفضيلهم لأنواع الحوافز</a:t>
            </a:r>
            <a:r>
              <a:rPr lang="ar-EG" sz="2500" dirty="0" smtClean="0"/>
              <a:t>.</a:t>
            </a:r>
          </a:p>
          <a:p>
            <a:pPr marL="0" indent="0" algn="just" rtl="1">
              <a:buNone/>
            </a:pPr>
            <a:r>
              <a:rPr lang="ar-EG" sz="2500" dirty="0" smtClean="0"/>
              <a:t>لا </a:t>
            </a:r>
            <a:r>
              <a:rPr lang="ar-EG" sz="2500" dirty="0"/>
              <a:t>توجد علاقة ذات دلالة إحصائية بين أسلوب القيادة وإنتاجية الموظفين</a:t>
            </a:r>
            <a:r>
              <a:rPr lang="ar-EG" sz="2500" dirty="0" smtClean="0"/>
              <a:t>.</a:t>
            </a:r>
          </a:p>
          <a:p>
            <a:pPr marL="0" indent="0" algn="just" rtl="1">
              <a:buNone/>
            </a:pPr>
            <a:r>
              <a:rPr lang="ar-EG" sz="2500" dirty="0" smtClean="0"/>
              <a:t>لا </a:t>
            </a:r>
            <a:r>
              <a:rPr lang="ar-EG" sz="2500" dirty="0"/>
              <a:t>يوجد أثر ذو دلالة إحصائية لاستخدام التطبيقات الذكية على رضا </a:t>
            </a:r>
            <a:r>
              <a:rPr lang="ar-EG" sz="2500" dirty="0" smtClean="0"/>
              <a:t>العملاء</a:t>
            </a:r>
          </a:p>
          <a:p>
            <a:pPr marL="0" indent="0" algn="just" rtl="1">
              <a:buNone/>
            </a:pPr>
            <a:r>
              <a:rPr lang="ar-EG" sz="2500" dirty="0" smtClean="0"/>
              <a:t>.2. </a:t>
            </a:r>
            <a:r>
              <a:rPr lang="ar-EG" sz="2500" b="1" dirty="0"/>
              <a:t>الفرض البديل (</a:t>
            </a:r>
            <a:r>
              <a:rPr lang="en-US" sz="2500" b="1" dirty="0">
                <a:cs typeface="Arial" pitchFamily="34" charset="0"/>
              </a:rPr>
              <a:t>Alternative Hypothesis) – </a:t>
            </a:r>
            <a:r>
              <a:rPr lang="en-US" sz="2500" b="1" dirty="0" smtClean="0">
                <a:cs typeface="Arial" pitchFamily="34" charset="0"/>
              </a:rPr>
              <a:t>H1</a:t>
            </a:r>
            <a:r>
              <a:rPr lang="ar-EG" sz="2500" b="1" dirty="0" smtClean="0">
                <a:cs typeface="Arial" pitchFamily="34" charset="0"/>
              </a:rPr>
              <a:t>) </a:t>
            </a:r>
          </a:p>
          <a:p>
            <a:pPr marL="0" indent="0" algn="just" rtl="1">
              <a:buNone/>
            </a:pPr>
            <a:r>
              <a:rPr lang="ar-EG" sz="2500" dirty="0" smtClean="0"/>
              <a:t>وهو </a:t>
            </a:r>
            <a:r>
              <a:rPr lang="ar-EG" sz="2500" dirty="0"/>
              <a:t>فرض يقابل الفرض الصفري، ويفترض وجود علاقة أو وجود فرق بين المتغيرات.يُصاغ بصيغة الإثبات</a:t>
            </a:r>
            <a:r>
              <a:rPr lang="ar-EG" sz="2500" dirty="0" smtClean="0"/>
              <a:t>، </a:t>
            </a:r>
            <a:r>
              <a:rPr lang="ar-EG" sz="2500" dirty="0"/>
              <a:t>ويتم </a:t>
            </a:r>
            <a:r>
              <a:rPr lang="ar-EG" sz="2500" dirty="0" smtClean="0"/>
              <a:t>قبوله</a:t>
            </a:r>
          </a:p>
          <a:p>
            <a:pPr marL="0" indent="0" algn="just" rtl="1">
              <a:buNone/>
            </a:pPr>
            <a:r>
              <a:rPr lang="ar-EG" sz="2500" dirty="0" smtClean="0"/>
              <a:t> </a:t>
            </a:r>
            <a:r>
              <a:rPr lang="ar-EG" sz="2500" dirty="0"/>
              <a:t>إذا تم رفض الفرض الصفري بناءً على نتائج التحليل</a:t>
            </a:r>
            <a:r>
              <a:rPr lang="ar-EG" sz="2500" dirty="0" smtClean="0"/>
              <a:t>.</a:t>
            </a:r>
          </a:p>
          <a:p>
            <a:pPr marL="0" indent="0" algn="just" rtl="1">
              <a:buNone/>
            </a:pPr>
            <a:r>
              <a:rPr lang="ar-EG" sz="2500" b="1" dirty="0" smtClean="0"/>
              <a:t>مثال</a:t>
            </a:r>
            <a:r>
              <a:rPr lang="ar-EG" sz="2500" dirty="0" smtClean="0"/>
              <a:t> :</a:t>
            </a:r>
          </a:p>
          <a:p>
            <a:pPr marL="0" indent="0" algn="just" rtl="1">
              <a:buNone/>
            </a:pPr>
            <a:r>
              <a:rPr lang="ar-EG" sz="2500" dirty="0" smtClean="0"/>
              <a:t>يوجد </a:t>
            </a:r>
            <a:r>
              <a:rPr lang="ar-EG" sz="2500" dirty="0"/>
              <a:t>فرق ذو دلالة إحصائية بين الذكور والإناث في تفضيلهم لأنواع الحوافز</a:t>
            </a:r>
            <a:r>
              <a:rPr lang="ar-EG" sz="2500" dirty="0" smtClean="0"/>
              <a:t>.</a:t>
            </a:r>
          </a:p>
          <a:p>
            <a:pPr marL="0" indent="0" algn="just" rtl="1">
              <a:buNone/>
            </a:pPr>
            <a:r>
              <a:rPr lang="ar-EG" sz="2500" dirty="0" smtClean="0"/>
              <a:t>توجد </a:t>
            </a:r>
            <a:r>
              <a:rPr lang="ar-EG" sz="2500" dirty="0"/>
              <a:t>علاقة ذات دلالة إحصائية بين أسلوب القيادة وإنتاجية الموظفين</a:t>
            </a:r>
            <a:r>
              <a:rPr lang="ar-EG" sz="2500" dirty="0" smtClean="0"/>
              <a:t>.</a:t>
            </a:r>
          </a:p>
          <a:p>
            <a:pPr marL="0" indent="0" algn="just" rtl="1">
              <a:buNone/>
            </a:pPr>
            <a:r>
              <a:rPr lang="ar-EG" sz="2500" dirty="0" smtClean="0"/>
              <a:t>يوجد </a:t>
            </a:r>
            <a:r>
              <a:rPr lang="ar-EG" sz="2500" dirty="0"/>
              <a:t>أثر ذو دلالة إحصائية لاستخدام التطبيقات الذكية على رضا العملاء.</a:t>
            </a:r>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9851917"/>
      </p:ext>
    </p:extLst>
  </p:cSld>
  <p:clrMapOvr>
    <a:masterClrMapping/>
  </p:clrMapOvr>
  <mc:AlternateContent xmlns:mc="http://schemas.openxmlformats.org/markup-compatibility/2006" xmlns:p14="http://schemas.microsoft.com/office/powerpoint/2010/main">
    <mc:Choice Requires="p14">
      <p:transition spd="slow" p14:dur="2000" advTm="74289"/>
    </mc:Choice>
    <mc:Fallback xmlns="">
      <p:transition spd="slow" advTm="7428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المنهجيات البحثية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lnSpcReduction="10000"/>
          </a:bodyPr>
          <a:lstStyle/>
          <a:p>
            <a:pPr algn="r" rtl="1"/>
            <a:r>
              <a:rPr lang="ar-EG" sz="2400" b="1" dirty="0"/>
              <a:t>أنواع المنهجيات البحثية:</a:t>
            </a:r>
            <a:endParaRPr lang="ar-EG" sz="2400" dirty="0"/>
          </a:p>
          <a:p>
            <a:pPr algn="r" rtl="1"/>
            <a:r>
              <a:rPr lang="ar-EG" sz="2400" b="1" dirty="0"/>
              <a:t>1. البحث الكمي:</a:t>
            </a:r>
            <a:r>
              <a:rPr lang="ar-EG" sz="2400" dirty="0"/>
              <a:t/>
            </a:r>
            <a:br>
              <a:rPr lang="ar-EG" sz="2400" dirty="0"/>
            </a:br>
            <a:r>
              <a:rPr lang="ar-EG" sz="2400" dirty="0"/>
              <a:t>يعتمد على جمع البيانات الرقمية وتحليلها إحصائيًا بهدف اختبار الفرضيات وتعميم النتائج على نطاق واسع</a:t>
            </a:r>
            <a:r>
              <a:rPr lang="ar-EG" sz="2400" dirty="0" smtClean="0"/>
              <a:t>.</a:t>
            </a:r>
            <a:br>
              <a:rPr lang="ar-EG" sz="2400" dirty="0" smtClean="0"/>
            </a:br>
            <a:r>
              <a:rPr lang="ar-EG" sz="2400" dirty="0" smtClean="0"/>
              <a:t>   </a:t>
            </a:r>
            <a:r>
              <a:rPr lang="ar-EG" sz="2400" i="1" dirty="0" smtClean="0"/>
              <a:t>مثال</a:t>
            </a:r>
            <a:r>
              <a:rPr lang="ar-EG" sz="2400" i="1" dirty="0"/>
              <a:t>:</a:t>
            </a:r>
            <a:r>
              <a:rPr lang="ar-EG" sz="2400" dirty="0"/>
              <a:t> دراسة أثر تطبيق برنامج تدريبي على إنتاجية الموظفين من خلال مقارنة معدلات الأداء قبل وبعد التدريب.</a:t>
            </a:r>
          </a:p>
          <a:p>
            <a:pPr algn="r" rtl="1"/>
            <a:r>
              <a:rPr lang="ar-EG" sz="2400" b="1" dirty="0"/>
              <a:t>2. البحث النوعي:</a:t>
            </a:r>
            <a:r>
              <a:rPr lang="ar-EG" sz="2400" dirty="0"/>
              <a:t/>
            </a:r>
            <a:br>
              <a:rPr lang="ar-EG" sz="2400" dirty="0"/>
            </a:br>
            <a:r>
              <a:rPr lang="ar-EG" sz="2400" dirty="0"/>
              <a:t>يركز على فهم الظواهر في سياقها الطبيعي باستخدام بيانات غير رقمية مثل المقابلات والملاحظات، ويهدف إلى استكشاف المشاعر والدوافع والخبرات.</a:t>
            </a:r>
            <a:br>
              <a:rPr lang="ar-EG" sz="2400" dirty="0"/>
            </a:br>
            <a:r>
              <a:rPr lang="ar-EG" sz="2400" dirty="0" smtClean="0"/>
              <a:t>  </a:t>
            </a:r>
            <a:r>
              <a:rPr lang="en-US" sz="2400" dirty="0" smtClean="0"/>
              <a:t> </a:t>
            </a:r>
            <a:r>
              <a:rPr lang="ar-EG" sz="2400" i="1" dirty="0"/>
              <a:t>مثال:</a:t>
            </a:r>
            <a:r>
              <a:rPr lang="ar-EG" sz="2400" dirty="0"/>
              <a:t> استكشاف تجارب المعلمين في تدريس طلاب ذوي الاحتياجات الخاصة من خلال مقابلات معمقة.</a:t>
            </a:r>
          </a:p>
          <a:p>
            <a:pPr algn="r" rtl="1"/>
            <a:r>
              <a:rPr lang="ar-EG" sz="2400" b="1" dirty="0"/>
              <a:t>3. البحث المختلط:</a:t>
            </a:r>
            <a:r>
              <a:rPr lang="ar-EG" sz="2400" dirty="0"/>
              <a:t/>
            </a:r>
            <a:br>
              <a:rPr lang="ar-EG" sz="2400" dirty="0"/>
            </a:br>
            <a:r>
              <a:rPr lang="ar-EG" sz="2400" dirty="0"/>
              <a:t>يجمع بين المنهجين الكمي والنوعي لتوفير فهم أكثر شمولًا ومعمقًا للموضوع قيد الدراسة.</a:t>
            </a:r>
            <a:br>
              <a:rPr lang="ar-EG" sz="2400" dirty="0"/>
            </a:br>
            <a:r>
              <a:rPr lang="ar-EG" sz="2400" dirty="0" smtClean="0"/>
              <a:t>   </a:t>
            </a:r>
            <a:r>
              <a:rPr lang="en-US" sz="2400" dirty="0" smtClean="0"/>
              <a:t> </a:t>
            </a:r>
            <a:r>
              <a:rPr lang="ar-EG" sz="2400" i="1" dirty="0"/>
              <a:t>مثال:</a:t>
            </a:r>
            <a:r>
              <a:rPr lang="ar-EG" sz="2400" dirty="0"/>
              <a:t> تقييم فعالية برنامج تعليمي باستخدام نتائج اختبارات الطلاب (بيانات كمية) وآرائهم الشخصية (بيانات نوعية).</a:t>
            </a:r>
          </a:p>
          <a:p>
            <a:pPr algn="r" rtl="1"/>
            <a:r>
              <a:rPr lang="ar-EG" sz="2400" b="1" dirty="0"/>
              <a:t>4. البحث الوصفي:</a:t>
            </a:r>
            <a:r>
              <a:rPr lang="ar-EG" sz="2400" dirty="0"/>
              <a:t/>
            </a:r>
            <a:br>
              <a:rPr lang="ar-EG" sz="2400" dirty="0"/>
            </a:br>
            <a:r>
              <a:rPr lang="ar-EG" sz="2400" dirty="0"/>
              <a:t>يهدف إلى وصف الظواهر أو الأحداث كما هي، دون التدخل في ظروفها، ويعتمد على جمع معلومات تفصيلية عن الوضع القائم.</a:t>
            </a:r>
            <a:br>
              <a:rPr lang="ar-EG" sz="2400" dirty="0"/>
            </a:br>
            <a:r>
              <a:rPr lang="ar-EG" sz="2400" i="1" dirty="0" smtClean="0"/>
              <a:t>مثال</a:t>
            </a:r>
            <a:r>
              <a:rPr lang="ar-EG" sz="2400" i="1" dirty="0"/>
              <a:t>:</a:t>
            </a:r>
            <a:r>
              <a:rPr lang="ar-EG" sz="2400" dirty="0"/>
              <a:t> وصف أنماط استخدام الإنترنت بين طلاب الجامعات في </a:t>
            </a:r>
            <a:r>
              <a:rPr lang="ar-EG" sz="2400" dirty="0" smtClean="0"/>
              <a:t>سلطنة عمان......</a:t>
            </a:r>
            <a:endParaRPr lang="ar-EG" sz="2400" dirty="0"/>
          </a:p>
          <a:p>
            <a:pPr algn="r" rtl="1"/>
            <a:r>
              <a:rPr lang="ar-EG" sz="2400" b="1" dirty="0"/>
              <a:t>5. البحث التاريخي:</a:t>
            </a:r>
            <a:r>
              <a:rPr lang="ar-EG" sz="2400" dirty="0"/>
              <a:t/>
            </a:r>
            <a:br>
              <a:rPr lang="ar-EG" sz="2400" dirty="0"/>
            </a:br>
            <a:r>
              <a:rPr lang="ar-EG" sz="2400" dirty="0"/>
              <a:t>يركز على دراسة وتحليل الأحداث والظواهر الماضية لفهم تطورها وتأثيرها على الحاضر.</a:t>
            </a:r>
            <a:br>
              <a:rPr lang="ar-EG" sz="2400" dirty="0"/>
            </a:br>
            <a:r>
              <a:rPr lang="ar-EG" sz="2400" dirty="0" smtClean="0"/>
              <a:t>  </a:t>
            </a:r>
            <a:r>
              <a:rPr lang="en-US" sz="2400" dirty="0" smtClean="0"/>
              <a:t> </a:t>
            </a:r>
            <a:r>
              <a:rPr lang="ar-EG" sz="2400" i="1" dirty="0"/>
              <a:t>مثال:</a:t>
            </a:r>
            <a:r>
              <a:rPr lang="ar-EG" sz="2400" dirty="0"/>
              <a:t> تحليل تطور السياسات الزراعية في مصر خلال القرن العشرين وأثرها على الإنتاج المحلي.</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4086624"/>
      </p:ext>
    </p:extLst>
  </p:cSld>
  <p:clrMapOvr>
    <a:masterClrMapping/>
  </p:clrMapOvr>
  <mc:AlternateContent xmlns:mc="http://schemas.openxmlformats.org/markup-compatibility/2006" xmlns:p14="http://schemas.microsoft.com/office/powerpoint/2010/main">
    <mc:Choice Requires="p14">
      <p:transition spd="slow" p14:dur="2000" advTm="107678"/>
    </mc:Choice>
    <mc:Fallback xmlns="">
      <p:transition spd="slow" advTm="10767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smtClean="0"/>
              <a:t>انواع المتغيرات</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smtClean="0"/>
          </a:p>
          <a:p>
            <a:pPr algn="r" rtl="1"/>
            <a:r>
              <a:rPr lang="ar-EG" sz="2400" b="1" dirty="0" smtClean="0"/>
              <a:t>نواع </a:t>
            </a:r>
            <a:r>
              <a:rPr lang="ar-EG" sz="2400" b="1" dirty="0"/>
              <a:t>المتغيرات في البحث العلمي:</a:t>
            </a:r>
            <a:endParaRPr lang="ar-EG" sz="2400" dirty="0"/>
          </a:p>
          <a:p>
            <a:pPr algn="r" rtl="1">
              <a:buFont typeface="+mj-lt"/>
              <a:buAutoNum type="arabicPeriod"/>
            </a:pPr>
            <a:r>
              <a:rPr lang="ar-EG" sz="2400" b="1" dirty="0"/>
              <a:t>المتغير المستقل </a:t>
            </a:r>
            <a:r>
              <a:rPr lang="ar-EG" sz="2400" b="1" dirty="0" smtClean="0"/>
              <a:t> </a:t>
            </a:r>
            <a:r>
              <a:rPr lang="en-US" sz="2400" b="1" dirty="0" smtClean="0"/>
              <a:t>Independent </a:t>
            </a:r>
            <a:r>
              <a:rPr lang="en-US" sz="2400" b="1" dirty="0"/>
              <a:t>Variable - IV</a:t>
            </a:r>
            <a:r>
              <a:rPr lang="en-US" sz="2400" b="1" dirty="0" smtClean="0"/>
              <a:t>):</a:t>
            </a:r>
            <a:r>
              <a:rPr lang="ar-EG" sz="2400" b="1" dirty="0" smtClean="0"/>
              <a:t>)</a:t>
            </a:r>
            <a:r>
              <a:rPr lang="en-US" sz="2400" dirty="0"/>
              <a:t/>
            </a:r>
            <a:br>
              <a:rPr lang="en-US" sz="2400" dirty="0"/>
            </a:br>
            <a:r>
              <a:rPr lang="ar-EG" sz="2400" dirty="0"/>
              <a:t>هو المتغير الذي يتحكم فيه الباحث، ويُفترض أنه السبب المحتمل لتأثير معين على متغير آخر.</a:t>
            </a:r>
          </a:p>
          <a:p>
            <a:pPr algn="r" rtl="1">
              <a:buFont typeface="+mj-lt"/>
              <a:buAutoNum type="arabicPeriod"/>
            </a:pPr>
            <a:r>
              <a:rPr lang="ar-EG" sz="2400" b="1" dirty="0"/>
              <a:t>المتغير التابع </a:t>
            </a:r>
            <a:r>
              <a:rPr lang="ar-EG" sz="2400" b="1" dirty="0" smtClean="0"/>
              <a:t> </a:t>
            </a:r>
            <a:r>
              <a:rPr lang="en-US" sz="2400" b="1" dirty="0" smtClean="0"/>
              <a:t>Dependent </a:t>
            </a:r>
            <a:r>
              <a:rPr lang="en-US" sz="2400" b="1" dirty="0"/>
              <a:t>Variable - DV</a:t>
            </a:r>
            <a:r>
              <a:rPr lang="en-US" sz="2400" b="1" dirty="0" smtClean="0"/>
              <a:t>):</a:t>
            </a:r>
            <a:r>
              <a:rPr lang="ar-EG" sz="2400" b="1" dirty="0" smtClean="0"/>
              <a:t>)</a:t>
            </a:r>
            <a:r>
              <a:rPr lang="en-US" sz="2400" dirty="0"/>
              <a:t/>
            </a:r>
            <a:br>
              <a:rPr lang="en-US" sz="2400" dirty="0"/>
            </a:br>
            <a:r>
              <a:rPr lang="ar-EG" sz="2400" dirty="0"/>
              <a:t>هو المتغير الذي يُقاس في الدراسة، ويُفترض أنه يتأثر بالمتغير المستقل.</a:t>
            </a:r>
          </a:p>
          <a:p>
            <a:pPr algn="r" rtl="1">
              <a:buFont typeface="+mj-lt"/>
              <a:buAutoNum type="arabicPeriod"/>
            </a:pPr>
            <a:r>
              <a:rPr lang="ar-EG" sz="2400" b="1" dirty="0"/>
              <a:t>المتغير الوسيط </a:t>
            </a:r>
            <a:r>
              <a:rPr lang="en-US" sz="2400" b="1" dirty="0" smtClean="0"/>
              <a:t>Mediating </a:t>
            </a:r>
            <a:r>
              <a:rPr lang="en-US" sz="2400" b="1" dirty="0"/>
              <a:t>Variable):</a:t>
            </a:r>
            <a:r>
              <a:rPr lang="en-US" sz="2400" dirty="0"/>
              <a:t/>
            </a:r>
            <a:br>
              <a:rPr lang="en-US" sz="2400" dirty="0"/>
            </a:br>
            <a:r>
              <a:rPr lang="ar-EG" sz="2400" dirty="0"/>
              <a:t>هو المتغير الذي يوضح كيف ولماذا يؤثر المتغير المستقل على المتغير التابع، حيث يكون حلقة وصل في العلاقة بينهما.</a:t>
            </a:r>
          </a:p>
          <a:p>
            <a:pPr algn="r" rtl="1">
              <a:buFont typeface="+mj-lt"/>
              <a:buAutoNum type="arabicPeriod"/>
            </a:pPr>
            <a:r>
              <a:rPr lang="ar-EG" sz="2400" b="1" dirty="0"/>
              <a:t>المتغير المعدل </a:t>
            </a:r>
            <a:r>
              <a:rPr lang="en-US" sz="2400" b="1" dirty="0" smtClean="0"/>
              <a:t>Moderating </a:t>
            </a:r>
            <a:r>
              <a:rPr lang="en-US" sz="2400" b="1" dirty="0"/>
              <a:t>Variable</a:t>
            </a:r>
            <a:r>
              <a:rPr lang="en-US" sz="2400" b="1" dirty="0" smtClean="0"/>
              <a:t>):</a:t>
            </a:r>
            <a:r>
              <a:rPr lang="ar-EG" sz="2400" b="1" dirty="0" smtClean="0"/>
              <a:t>)</a:t>
            </a:r>
            <a:r>
              <a:rPr lang="en-US" sz="2400" dirty="0"/>
              <a:t/>
            </a:r>
            <a:br>
              <a:rPr lang="en-US" sz="2400" dirty="0"/>
            </a:br>
            <a:r>
              <a:rPr lang="ar-EG" sz="2400" dirty="0"/>
              <a:t>هو المتغير الذي يؤثر في قوة أو اتجاه العلاقة بين المتغير المستقل والمتغير التابع، أي يمكن أن يزيد أو يقلل من تأثير المتغير المستقل.</a:t>
            </a:r>
          </a:p>
          <a:p>
            <a:pPr algn="r" rtl="1">
              <a:buFont typeface="+mj-lt"/>
              <a:buAutoNum type="arabicPeriod"/>
            </a:pPr>
            <a:r>
              <a:rPr lang="ar-EG" sz="2400" b="1" dirty="0"/>
              <a:t>المتغير الضابط </a:t>
            </a:r>
            <a:r>
              <a:rPr lang="en-US" sz="2400" b="1" dirty="0" smtClean="0"/>
              <a:t> </a:t>
            </a:r>
            <a:r>
              <a:rPr lang="en-US" sz="2400" b="1" dirty="0"/>
              <a:t>(</a:t>
            </a:r>
            <a:r>
              <a:rPr lang="en-US" sz="2400" b="1" dirty="0" smtClean="0"/>
              <a:t>Control </a:t>
            </a:r>
            <a:r>
              <a:rPr lang="en-US" sz="2400" b="1" dirty="0"/>
              <a:t>Variables):</a:t>
            </a:r>
            <a:r>
              <a:rPr lang="en-US" sz="2400" dirty="0"/>
              <a:t/>
            </a:r>
            <a:br>
              <a:rPr lang="en-US" sz="2400" dirty="0"/>
            </a:br>
            <a:r>
              <a:rPr lang="ar-EG" sz="2400" dirty="0"/>
              <a:t>هي المتغيرات التي يسعى الباحث إلى تثبيتها أو التحكم فيها خلال الدراسة، حتى لا تؤثر على العلاقة بين المتغيرات الرئيسية.</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0351563"/>
      </p:ext>
    </p:extLst>
  </p:cSld>
  <p:clrMapOvr>
    <a:masterClrMapping/>
  </p:clrMapOvr>
  <mc:AlternateContent xmlns:mc="http://schemas.openxmlformats.org/markup-compatibility/2006" xmlns:p14="http://schemas.microsoft.com/office/powerpoint/2010/main">
    <mc:Choice Requires="p14">
      <p:transition spd="slow" p14:dur="2000" advTm="63782"/>
    </mc:Choice>
    <mc:Fallback xmlns="">
      <p:transition spd="slow" advTm="63782"/>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06136" y="290945"/>
            <a:ext cx="10702636" cy="1136074"/>
          </a:xfrm>
        </p:spPr>
        <p:txBody>
          <a:bodyPr>
            <a:normAutofit/>
          </a:bodyPr>
          <a:lstStyle/>
          <a:p>
            <a:pPr algn="ctr" eaLnBrk="1" hangingPunct="1"/>
            <a:r>
              <a:rPr lang="ar-EG" b="1" dirty="0" smtClean="0"/>
              <a:t>النتائج والتوصيات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smtClean="0"/>
          </a:p>
          <a:p>
            <a:pPr algn="r" rtl="1"/>
            <a:endParaRPr lang="ar-EG" sz="2400" b="1" dirty="0"/>
          </a:p>
          <a:p>
            <a:pPr marL="0" indent="0" algn="r" rtl="1">
              <a:buNone/>
            </a:pPr>
            <a:endParaRPr lang="ar-EG" b="1" dirty="0" smtClean="0"/>
          </a:p>
          <a:p>
            <a:pPr marL="0" indent="0" algn="r" rtl="1">
              <a:buNone/>
            </a:pPr>
            <a:r>
              <a:rPr lang="ar-EG" b="1" dirty="0" smtClean="0"/>
              <a:t>النتائج </a:t>
            </a:r>
            <a:r>
              <a:rPr lang="ar-EG" b="1" dirty="0"/>
              <a:t>والتوصيات:</a:t>
            </a:r>
            <a:endParaRPr lang="ar-EG" dirty="0"/>
          </a:p>
          <a:p>
            <a:pPr marL="0" indent="0" algn="r" rtl="1">
              <a:buNone/>
            </a:pPr>
            <a:r>
              <a:rPr lang="ar-EG" dirty="0"/>
              <a:t>بعد الانتهاء من البحث، يعرض الباحث النتائج والاستنتاجات التي توصل إليها بشكل منظم وواضح، مبينًا مدى توافق هذه النتائج أو اختلافها مع ما توصلت إليه الدراسات السابقة.</a:t>
            </a:r>
            <a:br>
              <a:rPr lang="ar-EG" dirty="0"/>
            </a:br>
            <a:r>
              <a:rPr lang="ar-EG" dirty="0"/>
              <a:t>كما يقوم الباحث بصياغة توصيات مستندة إلى نتائج البحث، على أن تكون هذه التوصيات عملية، واقعية، وقابلة للتطبيق، بما يسهم في معالجة المشكلة البحثية أو تطوير الممارسات ذات الصلة.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849609"/>
      </p:ext>
    </p:extLst>
  </p:cSld>
  <p:clrMapOvr>
    <a:masterClrMapping/>
  </p:clrMapOvr>
  <mc:AlternateContent xmlns:mc="http://schemas.openxmlformats.org/markup-compatibility/2006" xmlns:p14="http://schemas.microsoft.com/office/powerpoint/2010/main">
    <mc:Choice Requires="p14">
      <p:transition spd="slow" p14:dur="2000" advTm="43650"/>
    </mc:Choice>
    <mc:Fallback xmlns="">
      <p:transition spd="slow" advTm="4365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115291" y="571006"/>
            <a:ext cx="10702636" cy="1136074"/>
          </a:xfrm>
        </p:spPr>
        <p:txBody>
          <a:bodyPr>
            <a:normAutofit fontScale="90000"/>
          </a:bodyPr>
          <a:lstStyle/>
          <a:p>
            <a:pPr algn="ctr"/>
            <a:r>
              <a:rPr lang="ar-SA" b="1" dirty="0">
                <a:latin typeface="Times New Roman" pitchFamily="18" charset="0"/>
                <a:cs typeface="Simplified Arabic" pitchFamily="18" charset="-78"/>
              </a:rPr>
              <a:t>جمع البيانات الأولية</a:t>
            </a:r>
            <a:r>
              <a:rPr lang="ar-SA" dirty="0">
                <a:latin typeface="Times New Roman" pitchFamily="18" charset="0"/>
                <a:cs typeface="Simplified Arabic" pitchFamily="18" charset="-78"/>
              </a:rPr>
              <a:t/>
            </a:r>
            <a:br>
              <a:rPr lang="ar-SA" dirty="0">
                <a:latin typeface="Times New Roman" pitchFamily="18" charset="0"/>
                <a:cs typeface="Simplified Arabic" pitchFamily="18" charset="-78"/>
              </a:rPr>
            </a:br>
            <a:r>
              <a:rPr lang="en-US" b="1" dirty="0">
                <a:latin typeface="Times New Roman" pitchFamily="18" charset="0"/>
                <a:cs typeface="Simplified Arabic" pitchFamily="18" charset="-78"/>
              </a:rPr>
              <a:t>Preliminary Data Collection</a:t>
            </a:r>
          </a:p>
        </p:txBody>
      </p:sp>
      <p:sp>
        <p:nvSpPr>
          <p:cNvPr id="60419" name="Rectangle 3"/>
          <p:cNvSpPr>
            <a:spLocks noGrp="1" noChangeArrowheads="1"/>
          </p:cNvSpPr>
          <p:nvPr>
            <p:ph type="body" idx="4294967295"/>
          </p:nvPr>
        </p:nvSpPr>
        <p:spPr>
          <a:xfrm>
            <a:off x="318654" y="2258290"/>
            <a:ext cx="11499273" cy="4724401"/>
          </a:xfrm>
        </p:spPr>
        <p:txBody>
          <a:bodyPr>
            <a:normAutofit/>
          </a:bodyPr>
          <a:lstStyle/>
          <a:p>
            <a:pPr algn="just" rtl="1"/>
            <a:r>
              <a:rPr lang="ar-SA" sz="2000" b="1" dirty="0">
                <a:cs typeface="Simplified Arabic" pitchFamily="18" charset="-78"/>
              </a:rPr>
              <a:t>هناك نوعين من البيانات التي يتم جمعها:</a:t>
            </a:r>
          </a:p>
          <a:p>
            <a:pPr algn="just" rtl="1"/>
            <a:endParaRPr lang="ar-SA" sz="2000" b="1" dirty="0">
              <a:solidFill>
                <a:srgbClr val="C00000"/>
              </a:solidFill>
              <a:cs typeface="Simplified Arabic" pitchFamily="18" charset="-78"/>
            </a:endParaRPr>
          </a:p>
          <a:p>
            <a:pPr algn="just" rtl="1">
              <a:buFontTx/>
              <a:buChar char="-"/>
            </a:pPr>
            <a:r>
              <a:rPr lang="ar-SA" sz="2400" b="1" dirty="0">
                <a:solidFill>
                  <a:srgbClr val="000099"/>
                </a:solidFill>
                <a:cs typeface="Simplified Arabic" pitchFamily="18" charset="-78"/>
              </a:rPr>
              <a:t> بيانات ثانوية: </a:t>
            </a:r>
            <a:r>
              <a:rPr lang="ar-SA" sz="2400" dirty="0">
                <a:cs typeface="Simplified Arabic" pitchFamily="18" charset="-78"/>
              </a:rPr>
              <a:t>وهي البيانات التي لا يحتاج الباحث للقيام بجمعها.</a:t>
            </a:r>
          </a:p>
          <a:p>
            <a:pPr algn="just" rtl="1"/>
            <a:endParaRPr lang="ar-SA" sz="2400" dirty="0">
              <a:cs typeface="Simplified Arabic" pitchFamily="18" charset="-78"/>
            </a:endParaRPr>
          </a:p>
          <a:p>
            <a:pPr algn="just" rtl="1"/>
            <a:r>
              <a:rPr lang="ar-SA" sz="2400" b="1" dirty="0">
                <a:cs typeface="Simplified Arabic" pitchFamily="18" charset="-78"/>
              </a:rPr>
              <a:t>ومن مصادرها الشائعة: </a:t>
            </a:r>
            <a:r>
              <a:rPr lang="ar-SA" sz="2400" dirty="0">
                <a:cs typeface="Simplified Arabic" pitchFamily="18" charset="-78"/>
              </a:rPr>
              <a:t>السجلات الإحصائية، المطبوعات الحكومية، المعلومات المطبوعة وغير المطبوعة الموجودة داخل المنظمة أو خارجها، بيانات الأنترنت، سجلات المكتبات.</a:t>
            </a:r>
          </a:p>
          <a:p>
            <a:pPr algn="just" rtl="1"/>
            <a:endParaRPr lang="ar-SA" sz="2400" dirty="0">
              <a:cs typeface="Simplified Arabic" pitchFamily="18" charset="-78"/>
            </a:endParaRPr>
          </a:p>
          <a:p>
            <a:pPr algn="just" rtl="1"/>
            <a:r>
              <a:rPr lang="ar-SA" sz="2400" b="1" dirty="0" smtClean="0">
                <a:solidFill>
                  <a:srgbClr val="000099"/>
                </a:solidFill>
                <a:cs typeface="Simplified Arabic" pitchFamily="18" charset="-78"/>
              </a:rPr>
              <a:t>بيانات </a:t>
            </a:r>
            <a:r>
              <a:rPr lang="ar-SA" sz="2400" b="1" dirty="0">
                <a:solidFill>
                  <a:srgbClr val="000099"/>
                </a:solidFill>
                <a:cs typeface="Simplified Arabic" pitchFamily="18" charset="-78"/>
              </a:rPr>
              <a:t>أولية: </a:t>
            </a:r>
            <a:r>
              <a:rPr lang="ar-SA" sz="2400" dirty="0">
                <a:cs typeface="Simplified Arabic" pitchFamily="18" charset="-78"/>
              </a:rPr>
              <a:t>وهي البيانات التي يحصل عليها الباحث من خلال التحدث إلى العاملين أو مشاهدة الأحداث أو الجمهور أو الأشياء أو عن طريق الاستبيانات.</a:t>
            </a:r>
            <a:endParaRPr lang="ar-SA" sz="2400" b="1" dirty="0">
              <a:solidFill>
                <a:srgbClr val="000099"/>
              </a:solidFill>
              <a:cs typeface="Simplified Arabic" pitchFamily="18" charset="-78"/>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4086619"/>
      </p:ext>
    </p:extLst>
  </p:cSld>
  <p:clrMapOvr>
    <a:masterClrMapping/>
  </p:clrMapOvr>
  <mc:AlternateContent xmlns:mc="http://schemas.openxmlformats.org/markup-compatibility/2006" xmlns:p14="http://schemas.microsoft.com/office/powerpoint/2010/main">
    <mc:Choice Requires="p14">
      <p:transition spd="slow" p14:dur="2000" advTm="51139"/>
    </mc:Choice>
    <mc:Fallback xmlns="">
      <p:transition spd="slow" advTm="51139"/>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extBox 3"/>
          <p:cNvSpPr txBox="1">
            <a:spLocks noChangeArrowheads="1"/>
          </p:cNvSpPr>
          <p:nvPr/>
        </p:nvSpPr>
        <p:spPr bwMode="auto">
          <a:xfrm>
            <a:off x="1984376" y="463550"/>
            <a:ext cx="9459479" cy="587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EG" sz="2800" b="1" dirty="0" smtClean="0">
                <a:cs typeface="Simplified Arabic" pitchFamily="18" charset="-78"/>
              </a:rPr>
              <a:t>مراجعة البحوث السابقة </a:t>
            </a:r>
            <a:r>
              <a:rPr lang="en-US" sz="2800" b="1" dirty="0">
                <a:latin typeface="Times New Roman" pitchFamily="18" charset="0"/>
                <a:cs typeface="Times New Roman" pitchFamily="18" charset="0"/>
              </a:rPr>
              <a:t>Literature Survey</a:t>
            </a:r>
            <a:endParaRPr lang="ar-SA" sz="2800" b="1" dirty="0" smtClean="0">
              <a:cs typeface="Simplified Arabic" pitchFamily="18" charset="-78"/>
            </a:endParaRPr>
          </a:p>
          <a:p>
            <a:pPr lvl="0" algn="r" rtl="1" eaLnBrk="1" hangingPunct="1"/>
            <a:r>
              <a:rPr lang="ar-SA" sz="3200" b="1" dirty="0" smtClean="0">
                <a:latin typeface="Calibri"/>
                <a:cs typeface="Traditional Arabic" pitchFamily="18" charset="-78"/>
              </a:rPr>
              <a:t>أسباب مراجعة البحوث السابقة</a:t>
            </a:r>
          </a:p>
          <a:p>
            <a:pPr lvl="0" algn="r" rtl="1" eaLnBrk="1" hangingPunct="1"/>
            <a:r>
              <a:rPr lang="en-US" sz="3200" b="1" dirty="0" smtClean="0">
                <a:latin typeface="Times New Roman" pitchFamily="18" charset="0"/>
                <a:cs typeface="Times New Roman" pitchFamily="18" charset="0"/>
              </a:rPr>
              <a:t>Reasons </a:t>
            </a:r>
            <a:r>
              <a:rPr lang="en-US" sz="3200" b="1" dirty="0">
                <a:latin typeface="Times New Roman" pitchFamily="18" charset="0"/>
                <a:cs typeface="Times New Roman" pitchFamily="18" charset="0"/>
              </a:rPr>
              <a:t>for the Literature Survey</a:t>
            </a:r>
            <a:endParaRPr lang="ar-SA" sz="3200" b="1" dirty="0">
              <a:latin typeface="Times New Roman" pitchFamily="18" charset="0"/>
              <a:cs typeface="Times New Roman" pitchFamily="18" charset="0"/>
            </a:endParaRPr>
          </a:p>
          <a:p>
            <a:pPr lvl="0" algn="just" rtl="1" eaLnBrk="1" hangingPunct="1"/>
            <a:r>
              <a:rPr lang="ar-SA" sz="3200" b="1" dirty="0">
                <a:solidFill>
                  <a:srgbClr val="000099"/>
                </a:solidFill>
                <a:latin typeface="Calibri"/>
                <a:cs typeface="Traditional Arabic" pitchFamily="18" charset="-78"/>
              </a:rPr>
              <a:t>يساعد إجراء مراجعة جيدة للبحوث السابقة على:</a:t>
            </a:r>
            <a:endParaRPr lang="ar-SA" sz="3200" b="1" dirty="0">
              <a:solidFill>
                <a:srgbClr val="C00000"/>
              </a:solidFill>
              <a:latin typeface="Calibri"/>
              <a:cs typeface="Traditional Arabic" pitchFamily="18" charset="-78"/>
            </a:endParaRP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التأكد أن جميع العوامل المؤثرة في حل المشكلة قد تضمنها البحث.</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ظهور أفكار واضحة عن أهم العوامل التي يتضمنها البحث وأسباب أهميتها وكيفية فحص هذه العوامل لتكون مساهمتها في حل المشكلة أوضح، لذا يمكن القول أنها تساعد في تكوين النظرية وتنمية الفروض.</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تحسين قدرة الباحث على كتابة مشكلة البحث بمزيد من الدقة والوضوح.</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المساعدة في تحسين قابلية نتائج البحث الحالي للاختبار والتكرار.</a:t>
            </a:r>
          </a:p>
          <a:p>
            <a:pPr marL="457200" lvl="1" indent="0" algn="just" rtl="1" eaLnBrk="1" hangingPunct="1">
              <a:buClr>
                <a:srgbClr val="000099"/>
              </a:buClr>
              <a:buSzPct val="55000"/>
              <a:buFont typeface="Wingdings" pitchFamily="2" charset="2"/>
              <a:buChar char="Ø"/>
            </a:pPr>
            <a:r>
              <a:rPr lang="ar-SA" sz="3200" dirty="0">
                <a:solidFill>
                  <a:prstClr val="black"/>
                </a:solidFill>
                <a:latin typeface="Calibri"/>
                <a:cs typeface="Traditional Arabic" pitchFamily="18" charset="-78"/>
              </a:rPr>
              <a:t> عدم تضيع جهود الباحث في اكتشاف شيء تم الوصول إليه سابقاً.</a:t>
            </a:r>
          </a:p>
          <a:p>
            <a:pPr algn="r" rtl="1" eaLnBrk="1" hangingPunct="1"/>
            <a:endParaRPr lang="en-US" sz="2800" b="1" dirty="0">
              <a:solidFill>
                <a:srgbClr val="C00000"/>
              </a:solidFill>
              <a:latin typeface="Tempus Sans ITC" pitchFamily="82" charset="0"/>
              <a:cs typeface="Simplified Arabic" pitchFamily="18"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7664929"/>
      </p:ext>
    </p:extLst>
  </p:cSld>
  <p:clrMapOvr>
    <a:masterClrMapping/>
  </p:clrMapOvr>
  <p:transition advTm="61877">
    <p:wipe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extBox 3"/>
          <p:cNvSpPr txBox="1">
            <a:spLocks noChangeArrowheads="1"/>
          </p:cNvSpPr>
          <p:nvPr/>
        </p:nvSpPr>
        <p:spPr bwMode="auto">
          <a:xfrm>
            <a:off x="1984376" y="928254"/>
            <a:ext cx="9653441"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r" rtl="1" eaLnBrk="1" hangingPunct="1"/>
            <a:r>
              <a:rPr lang="ar-SA" sz="2800" b="1" dirty="0">
                <a:cs typeface="Simplified Arabic" pitchFamily="18" charset="-78"/>
              </a:rPr>
              <a:t>كيفية القيام بمراجعة الدراسات السابقة</a:t>
            </a:r>
          </a:p>
          <a:p>
            <a:pPr algn="r" rtl="1" eaLnBrk="1" hangingPunct="1"/>
            <a:r>
              <a:rPr lang="en-US" sz="3200" b="1" dirty="0">
                <a:latin typeface="Times New Roman" pitchFamily="18" charset="0"/>
                <a:cs typeface="Times New Roman" pitchFamily="18" charset="0"/>
              </a:rPr>
              <a:t>Conducting The Literature Survey</a:t>
            </a:r>
          </a:p>
          <a:p>
            <a:pPr algn="just" rtl="1" eaLnBrk="1" hangingPunct="1"/>
            <a:r>
              <a:rPr lang="ar-SA" sz="2800" dirty="0">
                <a:cs typeface="Simplified Arabic" pitchFamily="18" charset="-78"/>
              </a:rPr>
              <a:t>إجراء مراجعة البحوث السابقة يتم بناءً على العوامل التي تم اكتشافها خلال إجراء المقابلات مع المسؤولين في المنظمة وبناءً على القضية التي يظهر أن المديرين يهتمون بها، ووفقاً للخطوات التالية:</a:t>
            </a:r>
          </a:p>
          <a:p>
            <a:pPr algn="just" rtl="1" eaLnBrk="1" hangingPunct="1"/>
            <a:endParaRPr lang="ar-SA" sz="2800" dirty="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الأولى: </a:t>
            </a:r>
            <a:r>
              <a:rPr lang="ar-SA" sz="2800" dirty="0">
                <a:latin typeface="Tempus Sans ITC" pitchFamily="82" charset="0"/>
                <a:cs typeface="Simplified Arabic" pitchFamily="18" charset="-78"/>
              </a:rPr>
              <a:t>تحديد البيانات المطبوعة وغير المطبوعة المتاحة والتي تحتوي على بيانات مهمة والتأكد من توفر طريقة للحصول عليها.</a:t>
            </a:r>
          </a:p>
          <a:p>
            <a:pPr algn="just" rtl="1" eaLnBrk="1" hangingPunct="1"/>
            <a:endParaRPr lang="ar-SA" sz="2800" b="1" dirty="0">
              <a:solidFill>
                <a:srgbClr val="000099"/>
              </a:solidFill>
              <a:latin typeface="Tempus Sans ITC" pitchFamily="82" charset="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الثانية: </a:t>
            </a:r>
            <a:r>
              <a:rPr lang="ar-SA" sz="2800" dirty="0">
                <a:latin typeface="Tempus Sans ITC" pitchFamily="82" charset="0"/>
                <a:cs typeface="Simplified Arabic" pitchFamily="18" charset="-78"/>
              </a:rPr>
              <a:t>جمع المعلومات ذات الصلة بالبحث.</a:t>
            </a:r>
          </a:p>
          <a:p>
            <a:pPr algn="just" rtl="1" eaLnBrk="1" hangingPunct="1"/>
            <a:endParaRPr lang="en-US" sz="2800" dirty="0">
              <a:latin typeface="Tempus Sans ITC" pitchFamily="82" charset="0"/>
              <a:cs typeface="Simplified Arabic" pitchFamily="18" charset="-78"/>
            </a:endParaRPr>
          </a:p>
          <a:p>
            <a:pPr algn="just" rtl="1" eaLnBrk="1" hangingPunct="1"/>
            <a:r>
              <a:rPr lang="ar-SA" sz="2800" b="1" dirty="0">
                <a:solidFill>
                  <a:srgbClr val="000099"/>
                </a:solidFill>
                <a:latin typeface="Tempus Sans ITC" pitchFamily="82" charset="0"/>
                <a:cs typeface="Simplified Arabic" pitchFamily="18" charset="-78"/>
              </a:rPr>
              <a:t>الخطوة الثالثة: </a:t>
            </a:r>
            <a:r>
              <a:rPr lang="ar-SA" sz="2800" dirty="0">
                <a:latin typeface="Tempus Sans ITC" pitchFamily="82" charset="0"/>
                <a:cs typeface="Simplified Arabic" pitchFamily="18" charset="-78"/>
              </a:rPr>
              <a:t>كتابة نتائج المراجعة للدراسات السابقة.</a:t>
            </a:r>
            <a:endParaRPr lang="en-US" sz="2800" dirty="0">
              <a:latin typeface="Tempus Sans ITC" pitchFamily="82" charset="0"/>
              <a:cs typeface="Simplified Arabic" pitchFamily="18" charset="-78"/>
            </a:endParaRPr>
          </a:p>
          <a:p>
            <a:pPr algn="r" rtl="1" eaLnBrk="1" hangingPunct="1"/>
            <a:endParaRPr lang="en-US" sz="2800" b="1" dirty="0">
              <a:solidFill>
                <a:srgbClr val="C00000"/>
              </a:solidFill>
              <a:latin typeface="Tempus Sans ITC" pitchFamily="82" charset="0"/>
              <a:cs typeface="Simplified Arabic" pitchFamily="18"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92422379"/>
      </p:ext>
    </p:extLst>
  </p:cSld>
  <p:clrMapOvr>
    <a:masterClrMapping/>
  </p:clrMapOvr>
  <p:transition advTm="48633">
    <p:wipe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Box 3"/>
          <p:cNvSpPr txBox="1">
            <a:spLocks noChangeArrowheads="1"/>
          </p:cNvSpPr>
          <p:nvPr/>
        </p:nvSpPr>
        <p:spPr bwMode="auto">
          <a:xfrm>
            <a:off x="1828800" y="292100"/>
            <a:ext cx="8610600" cy="6648450"/>
          </a:xfrm>
          <a:prstGeom prst="rect">
            <a:avLst/>
          </a:prstGeom>
          <a:noFill/>
          <a:ln w="9525">
            <a:noFill/>
            <a:miter lim="800000"/>
            <a:headEnd/>
            <a:tailEnd/>
          </a:ln>
        </p:spPr>
        <p:txBody>
          <a:bodyPr>
            <a:spAutoFit/>
          </a:bodyPr>
          <a:lstStyle/>
          <a:p>
            <a:pPr algn="r" rtl="1">
              <a:defRPr/>
            </a:pPr>
            <a:r>
              <a:rPr lang="ar-SA" sz="2800" b="1" dirty="0">
                <a:cs typeface="Simplified Arabic" pitchFamily="2" charset="-78"/>
              </a:rPr>
              <a:t>تحديد المصادر المناسبة</a:t>
            </a:r>
          </a:p>
          <a:p>
            <a:pPr algn="r" rtl="1">
              <a:defRPr/>
            </a:pPr>
            <a:r>
              <a:rPr lang="en-US" sz="2800" b="1" dirty="0">
                <a:latin typeface="Times New Roman" pitchFamily="18" charset="0"/>
                <a:cs typeface="Simplified Arabic" pitchFamily="2" charset="-78"/>
              </a:rPr>
              <a:t>Identifying the relevant Sources</a:t>
            </a:r>
            <a:endParaRPr lang="ar-SA" sz="2800" b="1" dirty="0">
              <a:latin typeface="Times New Roman" pitchFamily="18" charset="0"/>
              <a:cs typeface="Simplified Arabic" pitchFamily="2" charset="-78"/>
            </a:endParaRPr>
          </a:p>
          <a:p>
            <a:pPr algn="just" rtl="1">
              <a:defRPr/>
            </a:pPr>
            <a:r>
              <a:rPr lang="ar-SA" sz="2800" b="1" dirty="0">
                <a:solidFill>
                  <a:srgbClr val="000099"/>
                </a:solidFill>
                <a:latin typeface="Tempus Sans ITC" pitchFamily="82" charset="0"/>
                <a:cs typeface="Simplified Arabic" pitchFamily="2" charset="-78"/>
              </a:rPr>
              <a:t>يتاح للباحث ثلاثة أنواع رئيسة من قواعد البيانات:</a:t>
            </a:r>
            <a:endParaRPr lang="ar-SA" sz="2800" b="1" dirty="0">
              <a:solidFill>
                <a:srgbClr val="C00000"/>
              </a:solidFill>
              <a:latin typeface="Tempus Sans ITC" pitchFamily="82" charset="0"/>
              <a:cs typeface="Simplified Arabic" pitchFamily="2" charset="-78"/>
            </a:endParaRP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ببليوجرافية (</a:t>
            </a:r>
            <a:r>
              <a:rPr lang="en-US" sz="2800" dirty="0">
                <a:cs typeface="Simplified Arabic" pitchFamily="2" charset="-78"/>
              </a:rPr>
              <a:t>Bibliographic Data Bases</a:t>
            </a:r>
            <a:r>
              <a:rPr lang="ar-SA" sz="2800" dirty="0">
                <a:cs typeface="Simplified Arabic" pitchFamily="2" charset="-78"/>
              </a:rPr>
              <a:t>) وهي تقدم معلومات وصفية عن مراجع البحث مثل اسم المؤلف وعنوان الموضوع والناشر وتاريخ النشر ورقم المجلد وأرقام الصفحات.</a:t>
            </a: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تحتوي على ملخصات الموضوعات (</a:t>
            </a:r>
            <a:r>
              <a:rPr lang="en-US" sz="2800" dirty="0">
                <a:cs typeface="Simplified Arabic" pitchFamily="2" charset="-78"/>
              </a:rPr>
              <a:t>Abstract Data Bases</a:t>
            </a:r>
            <a:r>
              <a:rPr lang="ar-SA" sz="2800" dirty="0">
                <a:cs typeface="Simplified Arabic" pitchFamily="2" charset="-78"/>
              </a:rPr>
              <a:t>) وتقدم تلخيصاً للمقالات بالإضافة إلى المعلومات الوصفية السابقة.</a:t>
            </a:r>
          </a:p>
          <a:p>
            <a:pPr marL="514350" indent="-514350" algn="just" rtl="1">
              <a:spcBef>
                <a:spcPts val="1800"/>
              </a:spcBef>
              <a:spcAft>
                <a:spcPts val="1800"/>
              </a:spcAft>
              <a:buFont typeface="+mj-lt"/>
              <a:buAutoNum type="arabicPeriod"/>
              <a:defRPr/>
            </a:pPr>
            <a:r>
              <a:rPr lang="ar-SA" sz="2800" dirty="0">
                <a:cs typeface="Simplified Arabic" pitchFamily="2" charset="-78"/>
              </a:rPr>
              <a:t>قواعد معلومات تحتوي على النصوص الكاملة (</a:t>
            </a:r>
            <a:r>
              <a:rPr lang="en-US" sz="2800" dirty="0">
                <a:cs typeface="Simplified Arabic" pitchFamily="2" charset="-78"/>
              </a:rPr>
              <a:t>full text data bases</a:t>
            </a:r>
            <a:r>
              <a:rPr lang="ar-SA" sz="2800" dirty="0">
                <a:cs typeface="Simplified Arabic" pitchFamily="2" charset="-78"/>
              </a:rPr>
              <a:t>).</a:t>
            </a:r>
          </a:p>
          <a:p>
            <a:pPr lvl="1" algn="just" rtl="1">
              <a:buClr>
                <a:srgbClr val="000099"/>
              </a:buClr>
              <a:buSzPct val="55000"/>
              <a:buFont typeface="Wingdings" pitchFamily="2" charset="2"/>
              <a:buChar char="Ø"/>
              <a:defRPr/>
            </a:pPr>
            <a:endParaRPr lang="ar-SA" sz="2800" dirty="0">
              <a:cs typeface="Simplified Arabic"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63819686"/>
      </p:ext>
    </p:extLst>
  </p:cSld>
  <p:clrMapOvr>
    <a:masterClrMapping/>
  </p:clrMapOvr>
  <p:transition advTm="43623">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122922" y="907341"/>
            <a:ext cx="8397875" cy="5586413"/>
          </a:xfrm>
          <a:prstGeom prst="rect">
            <a:avLst/>
          </a:prstGeom>
          <a:noFill/>
          <a:ln w="9525">
            <a:noFill/>
            <a:miter lim="800000"/>
            <a:headEnd/>
            <a:tailEnd/>
          </a:ln>
        </p:spPr>
        <p:txBody>
          <a:bodyPr>
            <a:spAutoFit/>
          </a:bodyPr>
          <a:lstStyle/>
          <a:p>
            <a:pPr algn="r" rtl="1">
              <a:defRPr/>
            </a:pPr>
            <a:r>
              <a:rPr lang="ar-SA" sz="2800" b="1" dirty="0">
                <a:cs typeface="Simplified Arabic" pitchFamily="2" charset="-78"/>
              </a:rPr>
              <a:t>قضايا أخلاقية في المراحل الأولية للبحوث</a:t>
            </a:r>
          </a:p>
          <a:p>
            <a:pPr algn="r" rtl="1">
              <a:defRPr/>
            </a:pPr>
            <a:r>
              <a:rPr lang="en-US" sz="2400" b="1" dirty="0">
                <a:cs typeface="Simplified Arabic" pitchFamily="2" charset="-78"/>
              </a:rPr>
              <a:t>Ethical Issues in the preliminary Stages of investigation</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الواجب إخطار العاملين خاصة من سيشاركون في المقابلات المختلفة التي سيتم إجراؤها عند القيام بالمقابلات المبدئية بالدراسة التي سيتم إجراؤها وذلك بهدف ضمان تعاونهم مع الباحث والتقليل من احتمال ظهور مفاجآت غير مرغوب فيها أثناء البحث.</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المهم التأكيد للعاملين بأنه سيتم الحفاظ على سرية إجاباتهم وأنه لن يسمح لأحد في المنظمة بالإطلاع على الإجابات الفردية للعاملين.</a:t>
            </a:r>
          </a:p>
          <a:p>
            <a:pPr marL="806450" indent="-806450" algn="just" rtl="1">
              <a:spcBef>
                <a:spcPts val="600"/>
              </a:spcBef>
              <a:spcAft>
                <a:spcPts val="600"/>
              </a:spcAft>
              <a:buFont typeface="Wingdings" pitchFamily="2" charset="2"/>
              <a:buChar char="ü"/>
              <a:defRPr/>
            </a:pPr>
            <a:r>
              <a:rPr lang="ar-SA" sz="2800" dirty="0">
                <a:latin typeface="Tempus Sans ITC" pitchFamily="82" charset="0"/>
                <a:cs typeface="Simplified Arabic" pitchFamily="2" charset="-78"/>
              </a:rPr>
              <a:t>من الواجب عدم الحصول على معلومات بطرق مخادعة نظراً لأن ذلك ينشر عدم الثقة والخوف في المنظمة ويؤدي لعدم تعاون العاملين مع البحث.</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52701045"/>
      </p:ext>
    </p:extLst>
  </p:cSld>
  <p:clrMapOvr>
    <a:masterClrMapping/>
  </p:clrMapOvr>
  <p:transition advTm="50820">
    <p:wipe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أمثلة عملية لقضايا بحثية وكيفية اختيارها </a:t>
            </a:r>
            <a:endParaRPr lang="ar-EG" sz="2800" b="1" dirty="0" smtClean="0">
              <a:cs typeface="Simplified Arabic" pitchFamily="2" charset="-78"/>
            </a:endParaRPr>
          </a:p>
          <a:p>
            <a:pPr algn="r" rtl="1">
              <a:defRPr/>
            </a:pPr>
            <a:endParaRPr lang="ar-SA" sz="2800" dirty="0">
              <a:cs typeface="Simplified Arabic"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772164510"/>
              </p:ext>
            </p:extLst>
          </p:nvPr>
        </p:nvGraphicFramePr>
        <p:xfrm>
          <a:off x="401783" y="876299"/>
          <a:ext cx="11663218" cy="5815446"/>
        </p:xfrm>
        <a:graphic>
          <a:graphicData uri="http://schemas.openxmlformats.org/drawingml/2006/table">
            <a:tbl>
              <a:tblPr rtl="1" firstRow="1" firstCol="1" bandRow="1"/>
              <a:tblGrid>
                <a:gridCol w="1973436">
                  <a:extLst>
                    <a:ext uri="{9D8B030D-6E8A-4147-A177-3AD203B41FA5}">
                      <a16:colId xmlns:a16="http://schemas.microsoft.com/office/drawing/2014/main" val="1441098276"/>
                    </a:ext>
                  </a:extLst>
                </a:gridCol>
                <a:gridCol w="9689782">
                  <a:extLst>
                    <a:ext uri="{9D8B030D-6E8A-4147-A177-3AD203B41FA5}">
                      <a16:colId xmlns:a16="http://schemas.microsoft.com/office/drawing/2014/main" val="879135789"/>
                    </a:ext>
                  </a:extLst>
                </a:gridCol>
              </a:tblGrid>
              <a:tr h="377014">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الخطوة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200" b="1" dirty="0">
                          <a:effectLst/>
                          <a:latin typeface="Calibri" panose="020F0502020204030204" pitchFamily="34" charset="0"/>
                          <a:ea typeface="Calibri" panose="020F0502020204030204" pitchFamily="34" charset="0"/>
                          <a:cs typeface="Arial" panose="020B0604020202020204" pitchFamily="34" charset="0"/>
                        </a:rPr>
                        <a:t>مثال عملي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6086079"/>
                  </a:ext>
                </a:extLst>
              </a:tr>
              <a:tr h="342715">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تحديد المجال</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باحث في إدارة الأعمال يختار "إدارة الموارد البشرية" كمجال اهتمام رئيسي.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7945787"/>
                  </a:ext>
                </a:extLst>
              </a:tr>
              <a:tr h="792196">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مراجعة الأدبيات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يقرأ أحدث الأبحاث حول "الالتزام التنظيمي" ويلاحظ قلة الدراسات حول أثره في جودة الخدمة المصرفية </a:t>
                      </a:r>
                      <a:endParaRPr lang="ar-EG" sz="2000"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dirty="0" smtClean="0">
                          <a:effectLst/>
                          <a:latin typeface="Calibri" panose="020F0502020204030204" pitchFamily="34" charset="0"/>
                          <a:ea typeface="Calibri" panose="020F0502020204030204" pitchFamily="34" charset="0"/>
                          <a:cs typeface="Arial" panose="020B0604020202020204" pitchFamily="34" charset="0"/>
                        </a:rPr>
                        <a:t>في </a:t>
                      </a:r>
                      <a:r>
                        <a:rPr lang="ar-SA" sz="2000" dirty="0">
                          <a:effectLst/>
                          <a:latin typeface="Calibri" panose="020F0502020204030204" pitchFamily="34" charset="0"/>
                          <a:ea typeface="Calibri" panose="020F0502020204030204" pitchFamily="34" charset="0"/>
                          <a:cs typeface="Arial" panose="020B0604020202020204" pitchFamily="34" charset="0"/>
                        </a:rPr>
                        <a:t>البنوك العربية.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4591700"/>
                  </a:ext>
                </a:extLst>
              </a:tr>
              <a:tr h="465065">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رصد الفجوة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يلاحظ أن معظم الدراسات ركزت على القطاع الصناعي، بينما القطاع المصرفي لم يُبحث بشكل كافٍ في هذا السياق.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028875"/>
                  </a:ext>
                </a:extLst>
              </a:tr>
              <a:tr h="1028146">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قائمة </a:t>
                      </a:r>
                      <a:r>
                        <a:rPr lang="ar-SA" sz="2000" b="1" dirty="0">
                          <a:effectLst/>
                          <a:latin typeface="Calibri" panose="020F0502020204030204" pitchFamily="34" charset="0"/>
                          <a:ea typeface="Calibri" panose="020F0502020204030204" pitchFamily="34" charset="0"/>
                          <a:cs typeface="Arial" panose="020B0604020202020204" pitchFamily="34" charset="0"/>
                        </a:rPr>
                        <a:t>القضايا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الالتزام التنظيمي على جودة الخدمة المصرفية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التدريب المستمر على أداء موظفي البنوك</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دور الإدارة الإلكترونية في تطوير الموارد البشرية في القطاع المصرفي.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0017385"/>
                  </a:ext>
                </a:extLst>
              </a:tr>
              <a:tr h="342715">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تقييم الأهمية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يختار القضية الأولى لأهميتها العملية ولقلة الدراسات حولها في البيئة العربية.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564903"/>
                  </a:ext>
                </a:extLst>
              </a:tr>
              <a:tr h="1370861">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البحث والتدقيق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يقوم الباحث بتحليل فكرته المقترحة بعمق من خلال مراجعة الأدبيات العلمية ذات الصلة، وتحديد مدى أهمية الموضوع في ضوء الاتجاهات البحثية الحديثة. يعتمد على مهاراته في البحث والتقصي لاكتشاف مصادر إضافية تدعم تطوير الإطار النظري، مع الالتزام بالتفكير النقدي والربط بين الموضوع والقضايا التطبيقية الواقعية، بما يعزز استقلاليته البحثية</a:t>
                      </a:r>
                      <a:r>
                        <a:rPr lang="en-US" sz="2000"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732581"/>
                  </a:ext>
                </a:extLst>
              </a:tr>
              <a:tr h="417744">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اختبار القابلية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000" dirty="0">
                          <a:effectLst/>
                          <a:latin typeface="Calibri" panose="020F0502020204030204" pitchFamily="34" charset="0"/>
                          <a:ea typeface="Calibri" panose="020F0502020204030204" pitchFamily="34" charset="0"/>
                          <a:cs typeface="Arial" panose="020B0604020202020204" pitchFamily="34" charset="0"/>
                        </a:rPr>
                        <a:t>يتأكد من إمكانية توزيع استبيانات على موظفي البنوك وإجراء مقابلات لجمع البيانات المطلوبة.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293566"/>
                  </a:ext>
                </a:extLst>
              </a:tr>
              <a:tr h="678990">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صياغة العنوان</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en-US" sz="2000" dirty="0">
                          <a:effectLst/>
                          <a:latin typeface="Calibri" panose="020F0502020204030204" pitchFamily="34" charset="0"/>
                          <a:ea typeface="Calibri" panose="020F0502020204030204" pitchFamily="34" charset="0"/>
                          <a:cs typeface="Arial" panose="020B0604020202020204" pitchFamily="34" charset="0"/>
                        </a:rPr>
                        <a:t>"</a:t>
                      </a:r>
                      <a:r>
                        <a:rPr lang="ar-EG" sz="2000" dirty="0">
                          <a:effectLst/>
                          <a:latin typeface="Calibri" panose="020F0502020204030204" pitchFamily="34" charset="0"/>
                          <a:ea typeface="Calibri" panose="020F0502020204030204" pitchFamily="34" charset="0"/>
                          <a:cs typeface="Arial" panose="020B0604020202020204" pitchFamily="34" charset="0"/>
                        </a:rPr>
                        <a:t>أثر الالتزام التنظيمي في تحسين جودة الخدمة المصرفية: دراسة ميدانية على البنوك التجارية في دولة (س)"</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8117586"/>
                  </a:ext>
                </a:extLst>
              </a:tr>
            </a:tbl>
          </a:graphicData>
        </a:graphic>
      </p:graphicFrame>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657013"/>
          </a:xfrm>
          <a:prstGeom prst="rect">
            <a:avLst/>
          </a:prstGeom>
        </p:spPr>
      </p:pic>
    </p:spTree>
    <p:extLst>
      <p:ext uri="{BB962C8B-B14F-4D97-AF65-F5344CB8AC3E}">
        <p14:creationId xmlns:p14="http://schemas.microsoft.com/office/powerpoint/2010/main" val="1480384088"/>
      </p:ext>
    </p:extLst>
  </p:cSld>
  <p:clrMapOvr>
    <a:masterClrMapping/>
  </p:clrMapOvr>
  <p:transition advTm="138328">
    <p:wipe dir="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أمثلة عملية لقضايا بحثية وكيفية اختيارها </a:t>
            </a:r>
            <a:endParaRPr lang="ar-EG" sz="2800" b="1" dirty="0" smtClean="0">
              <a:cs typeface="Simplified Arabic" pitchFamily="2" charset="-78"/>
            </a:endParaRPr>
          </a:p>
          <a:p>
            <a:pPr algn="r" rtl="1">
              <a:defRPr/>
            </a:pPr>
            <a:endParaRPr lang="ar-SA" sz="2800" dirty="0">
              <a:cs typeface="Simplified Arabic"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039686566"/>
              </p:ext>
            </p:extLst>
          </p:nvPr>
        </p:nvGraphicFramePr>
        <p:xfrm>
          <a:off x="332509" y="876299"/>
          <a:ext cx="11732491" cy="6154917"/>
        </p:xfrm>
        <a:graphic>
          <a:graphicData uri="http://schemas.openxmlformats.org/drawingml/2006/table">
            <a:tbl>
              <a:tblPr rtl="1" firstRow="1" firstCol="1" bandRow="1"/>
              <a:tblGrid>
                <a:gridCol w="1985157">
                  <a:extLst>
                    <a:ext uri="{9D8B030D-6E8A-4147-A177-3AD203B41FA5}">
                      <a16:colId xmlns:a16="http://schemas.microsoft.com/office/drawing/2014/main" val="1441098276"/>
                    </a:ext>
                  </a:extLst>
                </a:gridCol>
                <a:gridCol w="9747334">
                  <a:extLst>
                    <a:ext uri="{9D8B030D-6E8A-4147-A177-3AD203B41FA5}">
                      <a16:colId xmlns:a16="http://schemas.microsoft.com/office/drawing/2014/main" val="879135789"/>
                    </a:ext>
                  </a:extLst>
                </a:gridCol>
              </a:tblGrid>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الخطوة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1">
                        <a:lnSpc>
                          <a:spcPct val="107000"/>
                        </a:lnSpc>
                        <a:spcBef>
                          <a:spcPts val="0"/>
                        </a:spcBef>
                        <a:spcAft>
                          <a:spcPts val="800"/>
                        </a:spcAft>
                      </a:pPr>
                      <a:r>
                        <a:rPr lang="ar-SA" sz="2200" b="1" dirty="0">
                          <a:effectLst/>
                          <a:latin typeface="Calibri" panose="020F0502020204030204" pitchFamily="34" charset="0"/>
                          <a:ea typeface="Calibri" panose="020F0502020204030204" pitchFamily="34" charset="0"/>
                          <a:cs typeface="Arial" panose="020B0604020202020204" pitchFamily="34" charset="0"/>
                        </a:rPr>
                        <a:t>مثال عملي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6086079"/>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تحديد المجال</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باحث في التربية يختار "تكنولوجيا التعليم" كمجال اهتمام رئيسي</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7945787"/>
                  </a:ext>
                </a:extLst>
              </a:tr>
              <a:tr h="54228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مراجعة الأدبيات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يقرأ أحدث الأبحاث حول استخدام الذكاء الاصطناعي في التعليم ويلاحظ قلة الدراسات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 حول أثره في المدارس الريفية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4591700"/>
                  </a:ext>
                </a:extLst>
              </a:tr>
              <a:tr h="498441">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رصد الفجوة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يلاحظ أن معظم الأبحاث تركز على المدن الكبرى، بينما المدارس الريفية غير ممثلة بشكل </a:t>
                      </a:r>
                      <a:r>
                        <a:rPr lang="ar-SA" sz="2000" dirty="0" smtClean="0">
                          <a:effectLst/>
                          <a:latin typeface="Calibri" panose="020F0502020204030204" pitchFamily="34" charset="0"/>
                          <a:ea typeface="Calibri" panose="020F0502020204030204" pitchFamily="34" charset="0"/>
                          <a:cs typeface="Arial" panose="020B0604020202020204" pitchFamily="34" charset="0"/>
                        </a:rPr>
                        <a:t>كاف</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028875"/>
                  </a:ext>
                </a:extLst>
              </a:tr>
              <a:tr h="855816">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قائمة </a:t>
                      </a:r>
                      <a:r>
                        <a:rPr lang="ar-SA" sz="2000" b="1" dirty="0">
                          <a:effectLst/>
                          <a:latin typeface="Calibri" panose="020F0502020204030204" pitchFamily="34" charset="0"/>
                          <a:ea typeface="Calibri" panose="020F0502020204030204" pitchFamily="34" charset="0"/>
                          <a:cs typeface="Arial" panose="020B0604020202020204" pitchFamily="34" charset="0"/>
                        </a:rPr>
                        <a:t>القضايا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أثر الذكاء الاصطناعي على تحصيل الطلاب في الريف</a:t>
                      </a:r>
                      <a:r>
                        <a:rPr lang="en-US" sz="2000" dirty="0">
                          <a:effectLst/>
                          <a:latin typeface="Calibri" panose="020F0502020204030204" pitchFamily="34" charset="0"/>
                          <a:ea typeface="Calibri" panose="020F0502020204030204" pitchFamily="34" charset="0"/>
                          <a:cs typeface="Arial" panose="020B0604020202020204" pitchFamily="34" charset="0"/>
                        </a:rPr>
                        <a:t/>
                      </a:r>
                      <a:br>
                        <a:rPr lang="en-US" sz="2000" dirty="0">
                          <a:effectLst/>
                          <a:latin typeface="Calibri" panose="020F0502020204030204" pitchFamily="34" charset="0"/>
                          <a:ea typeface="Calibri" panose="020F0502020204030204" pitchFamily="34" charset="0"/>
                          <a:cs typeface="Arial" panose="020B0604020202020204" pitchFamily="34" charset="0"/>
                        </a:rPr>
                      </a:br>
                      <a:r>
                        <a:rPr lang="ar-SA" sz="2000" dirty="0">
                          <a:effectLst/>
                          <a:latin typeface="Calibri" panose="020F0502020204030204" pitchFamily="34" charset="0"/>
                          <a:ea typeface="Calibri" panose="020F0502020204030204" pitchFamily="34" charset="0"/>
                          <a:cs typeface="Arial" panose="020B0604020202020204" pitchFamily="34" charset="0"/>
                        </a:rPr>
                        <a:t>تحديات تطبيق التكنولوجيا في المناطق النائية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0017385"/>
                  </a:ext>
                </a:extLst>
              </a:tr>
              <a:tr h="363859">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تقييم الأهمية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يختار القضية الأولى لأهميتها المجتمعية ولقلة الأبحاث حولها</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564903"/>
                  </a:ext>
                </a:extLst>
              </a:tr>
              <a:tr h="1142946">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البحث والتدقيق</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dirty="0">
                          <a:effectLst/>
                          <a:latin typeface="Calibri" panose="020F0502020204030204" pitchFamily="34" charset="0"/>
                          <a:ea typeface="Calibri" panose="020F0502020204030204" pitchFamily="34" charset="0"/>
                          <a:cs typeface="Arial" panose="020B0604020202020204" pitchFamily="34" charset="0"/>
                        </a:rPr>
                        <a:t>يقوم الباحث بتحليل فكرته المقترحة بعمق من خلال مراجعة الأدبيات العلمية ذات الصلة، وتحديد مدى أهمية الموضوع في ضوء الاتجاهات البحثية الحديثة. يعتمد على مهاراته في البحث والتقصي لاكتشاف مصادر إضافية تدعم تطوير الإطار النظري، مع الالتزام بالتفكير النقدي والربط بين الموضوع والقضايا التطبيقية الواقعية، بما يعزز استقلاليته البحثية</a:t>
                      </a:r>
                      <a:r>
                        <a:rPr lang="en-US" sz="2000"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2732581"/>
                  </a:ext>
                </a:extLst>
              </a:tr>
              <a:tr h="447723">
                <a:tc>
                  <a:txBody>
                    <a:bodyPr/>
                    <a:lstStyle/>
                    <a:p>
                      <a:pPr marL="0" marR="0" algn="ctr" rtl="1">
                        <a:lnSpc>
                          <a:spcPct val="107000"/>
                        </a:lnSpc>
                        <a:spcBef>
                          <a:spcPts val="0"/>
                        </a:spcBef>
                        <a:spcAft>
                          <a:spcPts val="8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اختبار القابلية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ar-SA" sz="2000">
                          <a:effectLst/>
                          <a:latin typeface="Calibri" panose="020F0502020204030204" pitchFamily="34" charset="0"/>
                          <a:ea typeface="Calibri" panose="020F0502020204030204" pitchFamily="34" charset="0"/>
                          <a:cs typeface="Arial" panose="020B0604020202020204" pitchFamily="34" charset="0"/>
                        </a:rPr>
                        <a:t>يتأكد من توفر بيانات المدارس الريفية وإمكانية إجراء مقابلات مع المعلمين</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293566"/>
                  </a:ext>
                </a:extLst>
              </a:tr>
              <a:tr h="727718">
                <a:tc>
                  <a:txBody>
                    <a:bodyPr/>
                    <a:lstStyle/>
                    <a:p>
                      <a:pPr marL="0" marR="0" algn="ctr" rtl="1">
                        <a:lnSpc>
                          <a:spcPct val="107000"/>
                        </a:lnSpc>
                        <a:spcBef>
                          <a:spcPts val="0"/>
                        </a:spcBef>
                        <a:spcAft>
                          <a:spcPts val="800"/>
                        </a:spcAft>
                      </a:pPr>
                      <a:endParaRPr lang="ar-EG" sz="2000" b="1"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2000" b="1" dirty="0" smtClean="0">
                          <a:effectLst/>
                          <a:latin typeface="Calibri" panose="020F0502020204030204" pitchFamily="34" charset="0"/>
                          <a:ea typeface="Calibri" panose="020F0502020204030204" pitchFamily="34" charset="0"/>
                          <a:cs typeface="Arial" panose="020B0604020202020204" pitchFamily="34" charset="0"/>
                        </a:rPr>
                        <a:t>صياغة </a:t>
                      </a:r>
                      <a:r>
                        <a:rPr lang="ar-SA" sz="2000" b="1" dirty="0">
                          <a:effectLst/>
                          <a:latin typeface="Calibri" panose="020F0502020204030204" pitchFamily="34" charset="0"/>
                          <a:ea typeface="Calibri" panose="020F0502020204030204" pitchFamily="34" charset="0"/>
                          <a:cs typeface="Arial" panose="020B0604020202020204" pitchFamily="34" charset="0"/>
                        </a:rPr>
                        <a:t>العنوان</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0"/>
                        </a:spcAft>
                      </a:pPr>
                      <a:r>
                        <a:rPr lang="en-US" sz="2000" dirty="0" smtClean="0">
                          <a:effectLst/>
                          <a:latin typeface="Calibri" panose="020F0502020204030204" pitchFamily="34" charset="0"/>
                          <a:ea typeface="Calibri" panose="020F0502020204030204" pitchFamily="34" charset="0"/>
                          <a:cs typeface="Arial" panose="020B0604020202020204" pitchFamily="34" charset="0"/>
                        </a:rPr>
                        <a:t>"</a:t>
                      </a:r>
                      <a:r>
                        <a:rPr lang="ar-SA" sz="2000" dirty="0">
                          <a:effectLst/>
                          <a:latin typeface="Calibri" panose="020F0502020204030204" pitchFamily="34" charset="0"/>
                          <a:ea typeface="Calibri" panose="020F0502020204030204" pitchFamily="34" charset="0"/>
                          <a:cs typeface="Arial" panose="020B0604020202020204" pitchFamily="34" charset="0"/>
                        </a:rPr>
                        <a:t>أثر تطبيق تقنيات الذكاء الاصطناعي في تحسين تحصيل الطلاب في المدارس الريفية: دراسة </a:t>
                      </a:r>
                      <a:r>
                        <a:rPr lang="ar-SA" sz="2000" dirty="0" smtClean="0">
                          <a:effectLst/>
                          <a:latin typeface="Calibri" panose="020F0502020204030204" pitchFamily="34" charset="0"/>
                          <a:ea typeface="Calibri" panose="020F0502020204030204" pitchFamily="34" charset="0"/>
                          <a:cs typeface="Arial" panose="020B0604020202020204" pitchFamily="34" charset="0"/>
                        </a:rPr>
                        <a:t>ميدانية</a:t>
                      </a:r>
                      <a:endParaRPr lang="ar-EG" sz="2000" dirty="0" smtClean="0">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فاعلية تقنيات الذكاء الاصطناعي في تحسين تحصيل الطلاب بالمدارس الريفية: دراسة ميدانية"</a:t>
                      </a: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أثر توظيف الذكاء الاصطناعي في رفع مستوى التحصيل الدراسي لدى طلاب المدارس الريفية""</a:t>
                      </a:r>
                    </a:p>
                    <a:p>
                      <a:pPr marL="0" marR="0" algn="ctr" rtl="0">
                        <a:lnSpc>
                          <a:spcPct val="107000"/>
                        </a:lnSpc>
                        <a:spcBef>
                          <a:spcPts val="0"/>
                        </a:spcBef>
                        <a:spcAft>
                          <a:spcPts val="0"/>
                        </a:spcAft>
                      </a:pPr>
                      <a:r>
                        <a:rPr lang="ar-EG" sz="2000" dirty="0" smtClean="0">
                          <a:effectLst/>
                          <a:latin typeface="Calibri" panose="020F0502020204030204" pitchFamily="34" charset="0"/>
                          <a:ea typeface="Calibri" panose="020F0502020204030204" pitchFamily="34" charset="0"/>
                          <a:cs typeface="+mn-cs"/>
                        </a:rPr>
                        <a:t>دور تطبيقات الذكاء الاصطناعي في تطوير الأداء الأكاديمي في البيئة التعليمية الريفية: دراسة ميدانية"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8117586"/>
                  </a:ext>
                </a:extLst>
              </a:tr>
            </a:tbl>
          </a:graphicData>
        </a:graphic>
      </p:graphicFrame>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0"/>
            <a:ext cx="2305141" cy="736539"/>
          </a:xfrm>
          <a:prstGeom prst="rect">
            <a:avLst/>
          </a:prstGeom>
        </p:spPr>
      </p:pic>
    </p:spTree>
    <p:extLst>
      <p:ext uri="{BB962C8B-B14F-4D97-AF65-F5344CB8AC3E}">
        <p14:creationId xmlns:p14="http://schemas.microsoft.com/office/powerpoint/2010/main" val="3008132070"/>
      </p:ext>
    </p:extLst>
  </p:cSld>
  <p:clrMapOvr>
    <a:masterClrMapping/>
  </p:clrMapOvr>
  <p:transition advTm="139434">
    <p:wipe dir="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722715" cy="1384995"/>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التكليفات والمهام المطلوبة (التكليف الاول)</a:t>
            </a:r>
          </a:p>
          <a:p>
            <a:pPr algn="r" rtl="1">
              <a:defRPr/>
            </a:pPr>
            <a:endParaRPr lang="ar-EG" sz="2800" b="1" dirty="0" smtClean="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180432" y="1039091"/>
            <a:ext cx="11873022" cy="6064352"/>
          </a:xfrm>
          <a:prstGeom prst="rect">
            <a:avLst/>
          </a:prstGeom>
        </p:spPr>
        <p:txBody>
          <a:bodyPr wrap="square">
            <a:spAutoFit/>
          </a:bodyPr>
          <a:lstStyle/>
          <a:p>
            <a:pPr algn="r" rtl="1">
              <a:lnSpc>
                <a:spcPct val="107000"/>
              </a:lnSpc>
              <a:spcAft>
                <a:spcPts val="800"/>
              </a:spcAft>
            </a:pP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بناء على المهام المقترحة، فإليك التفاصيل الخاصة بكل نقطة وكيفية إعدادها:</a:t>
            </a:r>
            <a:endParaRPr lang="en-US"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1- إعداد مراجعة نقدية للدراسات السابقة المنشورة في مجال البحث، مع تحليل نقاط القوة والضعف في هذه الدراسات</a:t>
            </a:r>
            <a:r>
              <a:rPr lang="ar-EG"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 </a:t>
            </a: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الأساليب المستخدمة، العينات المدروسة، النتائج المتميزة، أو الاستنتاجات المهمة.</a:t>
            </a:r>
            <a:endParaRPr lang="en-US"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الضعف </a:t>
            </a: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القيود المنهجية، محدودية العينات، تناقضات في النتائج، أو أي جوانب أخرى تحتاج إلى مزيد من البحث.</a:t>
            </a:r>
            <a:endParaRPr lang="en-US"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المراجعة النقدية ستساعدك في إبراز الفجوات البحثية وتحديد مجالات البحث الجديرة بالاهتمام.</a:t>
            </a:r>
            <a:endParaRPr lang="ar-EG" sz="20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a:t>
            </a:r>
            <a:r>
              <a:rPr lang="ar-SA" sz="20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r>
              <a:rPr lang="ar-EG" sz="20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الاولي</a:t>
            </a:r>
            <a:r>
              <a:rPr lang="ar-SA" sz="20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اتبع الخطوات التالية</a:t>
            </a:r>
            <a:r>
              <a:rPr lang="ar-EG"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p>
          <a:p>
            <a:pPr algn="r" rtl="1"/>
            <a:r>
              <a:rPr lang="ar-EG" sz="2000" b="1" dirty="0" smtClean="0"/>
              <a:t>أ- جمع </a:t>
            </a:r>
            <a:r>
              <a:rPr lang="ar-EG" sz="2000" b="1" dirty="0"/>
              <a:t>الدراسات السابقة</a:t>
            </a:r>
          </a:p>
          <a:p>
            <a:pPr algn="r" rtl="1"/>
            <a:r>
              <a:rPr lang="ar-EG" sz="2000" dirty="0"/>
              <a:t>على الباحث البحث عن الدراسات العلمية المنشورة والمرتبطة مباشرة بموضوع البحث، مع التركيز على الدراسات الأكثر صلة وحداثة.</a:t>
            </a:r>
          </a:p>
          <a:p>
            <a:pPr algn="r" rtl="1"/>
            <a:r>
              <a:rPr lang="ar-EG" sz="2000" dirty="0"/>
              <a:t>ويُراعى عند اختيار الدراسات:</a:t>
            </a:r>
          </a:p>
          <a:p>
            <a:pPr marL="342900" indent="-342900" algn="r" rtl="1">
              <a:buFont typeface="Arial" panose="020B0604020202020204" pitchFamily="34" charset="0"/>
              <a:buChar char="•"/>
            </a:pPr>
            <a:r>
              <a:rPr lang="ar-EG" sz="2000" dirty="0"/>
              <a:t>ارتباطها المباشر بموضوع البحث.</a:t>
            </a:r>
          </a:p>
          <a:p>
            <a:pPr marL="342900" indent="-342900" algn="r" rtl="1">
              <a:buFont typeface="Arial" panose="020B0604020202020204" pitchFamily="34" charset="0"/>
              <a:buChar char="•"/>
            </a:pPr>
            <a:r>
              <a:rPr lang="ar-EG" sz="2000" dirty="0"/>
              <a:t>تنوع مصادرها العلمية.</a:t>
            </a:r>
          </a:p>
          <a:p>
            <a:pPr marL="342900" indent="-342900" algn="r" rtl="1">
              <a:buFont typeface="Arial" panose="020B0604020202020204" pitchFamily="34" charset="0"/>
              <a:buChar char="•"/>
            </a:pPr>
            <a:r>
              <a:rPr lang="ar-EG" sz="2000" dirty="0"/>
              <a:t>حداثة الدراسات قدر الإمكان</a:t>
            </a:r>
            <a:r>
              <a:rPr lang="ar-EG" sz="2000" dirty="0" smtClean="0"/>
              <a:t>.</a:t>
            </a:r>
          </a:p>
          <a:p>
            <a:pPr marL="342900" indent="-342900" algn="r" rtl="1">
              <a:buFont typeface="Arial" panose="020B0604020202020204" pitchFamily="34" charset="0"/>
              <a:buChar char="•"/>
            </a:pPr>
            <a:r>
              <a:rPr lang="ar-EG" sz="2000" dirty="0"/>
              <a:t>الاعتماد على مصادر ودوريات علمية موثوقة.</a:t>
            </a:r>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27771860"/>
      </p:ext>
    </p:extLst>
  </p:cSld>
  <p:clrMapOvr>
    <a:masterClrMapping/>
  </p:clrMapOvr>
  <p:transition advTm="108368">
    <p:wipe dir="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599" y="365125"/>
            <a:ext cx="9116291" cy="1325563"/>
          </a:xfrm>
        </p:spPr>
        <p:txBody>
          <a:bodyPr>
            <a:noAutofit/>
          </a:bodyPr>
          <a:lstStyle/>
          <a:p>
            <a:pPr algn="r" rtl="1">
              <a:lnSpc>
                <a:spcPct val="107000"/>
              </a:lnSpc>
              <a:spcAft>
                <a:spcPts val="800"/>
              </a:spcAft>
            </a:pP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200" b="1"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تابع التكليف الاول: </a:t>
            </a:r>
            <a:r>
              <a:rPr lang="ar-SA"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إعداد مراجعة نقدية للدراسات السابقة المنشورة في مجال البحث، مع تحليل نقاط القوة والضعف في هذه الدراسات</a:t>
            </a:r>
            <a:r>
              <a:rPr lang="ar-EG"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r>
            <a:b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br>
            <a:r>
              <a:rPr lang="ar-SA" sz="2200" dirty="0">
                <a:cs typeface="Simplified Arabic" pitchFamily="2" charset="-78"/>
              </a:rPr>
              <a:t/>
            </a:r>
            <a:br>
              <a:rPr lang="ar-SA" sz="2200" dirty="0">
                <a:cs typeface="Simplified Arabic" pitchFamily="2" charset="-78"/>
              </a:rPr>
            </a:br>
            <a:endParaRPr lang="en-US" sz="2200" dirty="0"/>
          </a:p>
        </p:txBody>
      </p:sp>
      <p:sp>
        <p:nvSpPr>
          <p:cNvPr id="3" name="Content Placeholder 2"/>
          <p:cNvSpPr>
            <a:spLocks noGrp="1"/>
          </p:cNvSpPr>
          <p:nvPr>
            <p:ph sz="half" idx="1"/>
          </p:nvPr>
        </p:nvSpPr>
        <p:spPr>
          <a:xfrm>
            <a:off x="207818" y="1825624"/>
            <a:ext cx="5811982" cy="4782993"/>
          </a:xfrm>
        </p:spPr>
        <p:txBody>
          <a:bodyPr>
            <a:normAutofit fontScale="92500" lnSpcReduction="20000"/>
          </a:bodyPr>
          <a:lstStyle/>
          <a:p>
            <a:pPr algn="r" rtl="1"/>
            <a:r>
              <a:rPr lang="ar-EG" sz="2400" dirty="0"/>
              <a:t>مناسبة العينة.</a:t>
            </a:r>
          </a:p>
          <a:p>
            <a:pPr algn="r" rtl="1"/>
            <a:r>
              <a:rPr lang="ar-EG" sz="2400" dirty="0"/>
              <a:t>وضوح المتغيرات وطرق قياسها.</a:t>
            </a:r>
          </a:p>
          <a:p>
            <a:pPr algn="r" rtl="1"/>
            <a:r>
              <a:rPr lang="ar-EG" sz="2400" dirty="0"/>
              <a:t>قوة التحليل والنتائج.</a:t>
            </a:r>
          </a:p>
          <a:p>
            <a:pPr marL="0" indent="0" algn="r" rtl="1">
              <a:buNone/>
            </a:pPr>
            <a:r>
              <a:rPr lang="ar-EG" sz="2400" b="1" dirty="0" smtClean="0"/>
              <a:t>نقاط </a:t>
            </a:r>
            <a:r>
              <a:rPr lang="ar-EG" sz="2400" b="1" dirty="0"/>
              <a:t>الضعف </a:t>
            </a:r>
            <a:r>
              <a:rPr lang="ar-EG" sz="2400" b="1" dirty="0" smtClean="0"/>
              <a:t>والقيود : </a:t>
            </a:r>
            <a:endParaRPr lang="ar-EG" sz="2400" b="1" dirty="0"/>
          </a:p>
          <a:p>
            <a:pPr algn="r" rtl="1"/>
            <a:r>
              <a:rPr lang="ar-EG" sz="2400" dirty="0"/>
              <a:t>يمكن أن تتمثل في:</a:t>
            </a:r>
          </a:p>
          <a:p>
            <a:pPr algn="r" rtl="1"/>
            <a:r>
              <a:rPr lang="ar-EG" sz="2400" dirty="0"/>
              <a:t>محدودية العينة أو مجتمع الدراسة.</a:t>
            </a:r>
          </a:p>
          <a:p>
            <a:pPr algn="r" rtl="1"/>
            <a:r>
              <a:rPr lang="ar-EG" sz="2400" dirty="0"/>
              <a:t>محدودية نطاق التطبيق.</a:t>
            </a:r>
          </a:p>
          <a:p>
            <a:pPr algn="r" rtl="1"/>
            <a:r>
              <a:rPr lang="ar-EG" sz="2400" dirty="0"/>
              <a:t>وجود قيود في البيانات.</a:t>
            </a:r>
          </a:p>
          <a:p>
            <a:pPr algn="r" rtl="1"/>
            <a:r>
              <a:rPr lang="ar-EG" sz="2400" dirty="0"/>
              <a:t>بعض القيود المنهجية.</a:t>
            </a:r>
          </a:p>
          <a:p>
            <a:pPr algn="r" rtl="1"/>
            <a:r>
              <a:rPr lang="ar-EG" sz="2400" dirty="0"/>
              <a:t>عدم تناول متغيرات أو جوانب مهمة.</a:t>
            </a:r>
          </a:p>
          <a:p>
            <a:pPr algn="r" rtl="1"/>
            <a:r>
              <a:rPr lang="ar-EG" sz="2400" dirty="0"/>
              <a:t>وجود نتائج متناقضة مع دراسات أخرى</a:t>
            </a:r>
            <a:r>
              <a:rPr lang="ar-EG" sz="2400" dirty="0" smtClean="0"/>
              <a:t>.</a:t>
            </a:r>
          </a:p>
          <a:p>
            <a:pPr marL="0" indent="0" algn="r" rtl="1">
              <a:buNone/>
            </a:pPr>
            <a:r>
              <a:rPr lang="ar-EG" sz="2400" b="1" dirty="0" smtClean="0"/>
              <a:t>ملاحظة</a:t>
            </a:r>
            <a:r>
              <a:rPr lang="ar-EG" sz="2400" b="1" dirty="0"/>
              <a:t>:</a:t>
            </a:r>
            <a:r>
              <a:rPr lang="ar-EG" sz="2400" dirty="0"/>
              <a:t> النقد العلمي لا يعني البحث عن الأخطاء، وإنما يعني التقييم الموضوعي لما قدمته الدراسة وما بقي بحاجة إلى مزيد من البحث.</a:t>
            </a:r>
          </a:p>
          <a:p>
            <a:pPr algn="r" rtl="1"/>
            <a:endParaRPr lang="ar-EG" sz="2200" dirty="0"/>
          </a:p>
          <a:p>
            <a:pPr marL="0" indent="0" algn="r" rtl="1">
              <a:buNone/>
            </a:pPr>
            <a:endParaRPr lang="en-US" sz="2200" dirty="0"/>
          </a:p>
        </p:txBody>
      </p:sp>
      <p:sp>
        <p:nvSpPr>
          <p:cNvPr id="4" name="Content Placeholder 3"/>
          <p:cNvSpPr>
            <a:spLocks noGrp="1"/>
          </p:cNvSpPr>
          <p:nvPr>
            <p:ph sz="half" idx="2"/>
          </p:nvPr>
        </p:nvSpPr>
        <p:spPr>
          <a:xfrm>
            <a:off x="6172200" y="1468582"/>
            <a:ext cx="6019800" cy="5985163"/>
          </a:xfrm>
        </p:spPr>
        <p:txBody>
          <a:bodyPr>
            <a:noAutofit/>
          </a:bodyPr>
          <a:lstStyle/>
          <a:p>
            <a:pPr marL="0" indent="0" algn="r" rtl="1">
              <a:buNone/>
            </a:pPr>
            <a:r>
              <a:rPr lang="ar-EG" sz="2200" b="1" dirty="0" smtClean="0"/>
              <a:t>ب. </a:t>
            </a:r>
            <a:r>
              <a:rPr lang="ar-EG" sz="2200" b="1" dirty="0"/>
              <a:t>تحليل كل دراسة</a:t>
            </a:r>
          </a:p>
          <a:p>
            <a:pPr algn="r" rtl="1"/>
            <a:r>
              <a:rPr lang="ar-EG" sz="2200" dirty="0"/>
              <a:t>لا يكتفي الباحث بتلخيص الدراسة، وإنما يقوم بتحليلها من خلال مجموعة من العناصر، أهمها:</a:t>
            </a:r>
          </a:p>
          <a:p>
            <a:pPr algn="r" rtl="1"/>
            <a:r>
              <a:rPr lang="ar-EG" sz="2200" dirty="0"/>
              <a:t>هدف الدراسة ومشكلتها.</a:t>
            </a:r>
          </a:p>
          <a:p>
            <a:pPr algn="r" rtl="1"/>
            <a:r>
              <a:rPr lang="ar-EG" sz="2200" dirty="0"/>
              <a:t>المنهج والأساليب المستخدمة.</a:t>
            </a:r>
          </a:p>
          <a:p>
            <a:pPr algn="r" rtl="1"/>
            <a:r>
              <a:rPr lang="ar-EG" sz="2200" dirty="0"/>
              <a:t>مجتمع الدراسة والعينة.</a:t>
            </a:r>
          </a:p>
          <a:p>
            <a:pPr algn="r" rtl="1"/>
            <a:r>
              <a:rPr lang="ar-EG" sz="2200" dirty="0"/>
              <a:t>المتغيرات أو المفاهيم محل الدراسة.</a:t>
            </a:r>
          </a:p>
          <a:p>
            <a:pPr algn="r" rtl="1"/>
            <a:r>
              <a:rPr lang="ar-EG" sz="2200" dirty="0"/>
              <a:t>أهم النتائج التي توصلت إليها الدراسة.</a:t>
            </a:r>
          </a:p>
          <a:p>
            <a:pPr algn="r" rtl="1"/>
            <a:r>
              <a:rPr lang="ar-EG" sz="2200" dirty="0"/>
              <a:t>أهم الإضافة العلمية أو التطبيقية </a:t>
            </a:r>
            <a:r>
              <a:rPr lang="ar-EG" sz="2200" dirty="0" smtClean="0"/>
              <a:t>للدراسة</a:t>
            </a:r>
          </a:p>
          <a:p>
            <a:pPr marL="0" indent="0" algn="r" rtl="1">
              <a:buNone/>
            </a:pPr>
            <a:r>
              <a:rPr lang="ar-EG" sz="2200" b="1" dirty="0"/>
              <a:t>ج. تحديد نقاط القوة </a:t>
            </a:r>
            <a:r>
              <a:rPr lang="ar-EG" sz="2200" b="1" dirty="0" smtClean="0"/>
              <a:t>والضعف : </a:t>
            </a:r>
            <a:endParaRPr lang="ar-EG" sz="2200" b="1" dirty="0"/>
          </a:p>
          <a:p>
            <a:pPr algn="r" rtl="1"/>
            <a:r>
              <a:rPr lang="ar-EG" sz="2200" b="1" dirty="0"/>
              <a:t>نقاط </a:t>
            </a:r>
            <a:r>
              <a:rPr lang="ar-EG" sz="2200" b="1" dirty="0" smtClean="0"/>
              <a:t>القوة : </a:t>
            </a:r>
            <a:r>
              <a:rPr lang="ar-EG" sz="2200" dirty="0" smtClean="0"/>
              <a:t>يمكن </a:t>
            </a:r>
            <a:r>
              <a:rPr lang="ar-EG" sz="2200" dirty="0"/>
              <a:t>أن تتمثل في:</a:t>
            </a:r>
          </a:p>
          <a:p>
            <a:pPr algn="r" rtl="1"/>
            <a:r>
              <a:rPr lang="ar-EG" sz="2200" dirty="0"/>
              <a:t>مناسبة المنهج لطبيعة المشكلة.</a:t>
            </a:r>
          </a:p>
          <a:p>
            <a:pPr algn="r" rtl="1"/>
            <a:r>
              <a:rPr lang="ar-EG" sz="2200" dirty="0"/>
              <a:t>جودة البيانات المستخدمة</a:t>
            </a:r>
            <a:r>
              <a:rPr lang="ar-EG" sz="2200" dirty="0" smtClean="0"/>
              <a:t>.</a:t>
            </a:r>
            <a:endParaRPr lang="ar-EG" sz="22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667" y="489734"/>
            <a:ext cx="2305141" cy="1076343"/>
          </a:xfrm>
          <a:prstGeom prst="rect">
            <a:avLst/>
          </a:prstGeom>
        </p:spPr>
      </p:pic>
    </p:spTree>
    <p:extLst>
      <p:ext uri="{BB962C8B-B14F-4D97-AF65-F5344CB8AC3E}">
        <p14:creationId xmlns:p14="http://schemas.microsoft.com/office/powerpoint/2010/main" val="1652094058"/>
      </p:ext>
    </p:extLst>
  </p:cSld>
  <p:clrMapOvr>
    <a:masterClrMapping/>
  </p:clrMapOvr>
  <mc:AlternateContent xmlns:mc="http://schemas.openxmlformats.org/markup-compatibility/2006" xmlns:p14="http://schemas.microsoft.com/office/powerpoint/2010/main">
    <mc:Choice Requires="p14">
      <p:transition spd="slow" p14:dur="2000" advTm="93165"/>
    </mc:Choice>
    <mc:Fallback xmlns="">
      <p:transition spd="slow" advTm="93165"/>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599" y="365125"/>
            <a:ext cx="9116291" cy="1325563"/>
          </a:xfrm>
        </p:spPr>
        <p:txBody>
          <a:bodyPr>
            <a:noAutofit/>
          </a:bodyPr>
          <a:lstStyle/>
          <a:p>
            <a:pPr algn="r" rtl="1">
              <a:lnSpc>
                <a:spcPct val="107000"/>
              </a:lnSpc>
              <a:spcAft>
                <a:spcPts val="800"/>
              </a:spcAft>
            </a:pP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تابع التكليف الاول: </a:t>
            </a:r>
            <a:r>
              <a:rPr lang="ar-SA"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إعداد مراجعة نقدية للدراسات السابقة المنشورة في مجال البحث، مع تحليل نقاط القوة والضعف في هذه الدراسات</a:t>
            </a:r>
            <a:r>
              <a:rPr lang="ar-EG"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r>
            <a:b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br>
            <a:r>
              <a:rPr lang="ar-SA" sz="2200" dirty="0">
                <a:cs typeface="Simplified Arabic" pitchFamily="2" charset="-78"/>
              </a:rPr>
              <a:t/>
            </a:r>
            <a:br>
              <a:rPr lang="ar-SA" sz="2200" dirty="0">
                <a:cs typeface="Simplified Arabic" pitchFamily="2" charset="-78"/>
              </a:rPr>
            </a:br>
            <a:endParaRPr lang="en-US" sz="2200" dirty="0"/>
          </a:p>
        </p:txBody>
      </p:sp>
      <p:sp>
        <p:nvSpPr>
          <p:cNvPr id="3" name="Content Placeholder 2"/>
          <p:cNvSpPr>
            <a:spLocks noGrp="1"/>
          </p:cNvSpPr>
          <p:nvPr>
            <p:ph sz="half" idx="1"/>
          </p:nvPr>
        </p:nvSpPr>
        <p:spPr>
          <a:xfrm>
            <a:off x="207818" y="1825624"/>
            <a:ext cx="5811982" cy="4782993"/>
          </a:xfrm>
        </p:spPr>
        <p:txBody>
          <a:bodyPr>
            <a:normAutofit lnSpcReduction="10000"/>
          </a:bodyPr>
          <a:lstStyle/>
          <a:p>
            <a:pPr marL="0" indent="0" algn="r" rtl="1">
              <a:buNone/>
            </a:pPr>
            <a:r>
              <a:rPr lang="ar-EG" sz="2400" b="1" dirty="0" smtClean="0"/>
              <a:t>هـ . </a:t>
            </a:r>
            <a:r>
              <a:rPr lang="ar-EG" sz="2400" b="1" dirty="0"/>
              <a:t>تحديد الفجوة البحثية</a:t>
            </a:r>
          </a:p>
          <a:p>
            <a:pPr algn="r" rtl="1"/>
            <a:r>
              <a:rPr lang="ar-EG" sz="2400" dirty="0"/>
              <a:t>بعد تحليل الدراسات ومقارنتها، يحدد الباحث الجوانب التي لم تتناولها الدراسات السابقة بصورة كافية.</a:t>
            </a:r>
          </a:p>
          <a:p>
            <a:pPr algn="r" rtl="1"/>
            <a:r>
              <a:rPr lang="ar-EG" sz="2400" dirty="0"/>
              <a:t>وقد تتمثل الفجوة البحثية في:</a:t>
            </a:r>
          </a:p>
          <a:p>
            <a:pPr algn="r" rtl="1"/>
            <a:r>
              <a:rPr lang="ar-EG" sz="2400" dirty="0"/>
              <a:t>موضوع لم تتم دراسته بصورة كافية.</a:t>
            </a:r>
          </a:p>
          <a:p>
            <a:pPr algn="r" rtl="1"/>
            <a:r>
              <a:rPr lang="ar-EG" sz="2400" dirty="0"/>
              <a:t>متغير مهم لم يتم تناوله.</a:t>
            </a:r>
          </a:p>
          <a:p>
            <a:pPr algn="r" rtl="1"/>
            <a:r>
              <a:rPr lang="ar-EG" sz="2400" dirty="0"/>
              <a:t>علاقة بين متغيرات تحتاج إلى مزيد من الدراسة.</a:t>
            </a:r>
          </a:p>
          <a:p>
            <a:pPr algn="r" rtl="1"/>
            <a:r>
              <a:rPr lang="ar-EG" sz="2400" dirty="0"/>
              <a:t>اختلاف أو تناقض في نتائج الدراسات السابقة.</a:t>
            </a:r>
          </a:p>
          <a:p>
            <a:pPr algn="r" rtl="1"/>
            <a:r>
              <a:rPr lang="ar-EG" sz="2400" dirty="0"/>
              <a:t>مجتمع أو قطاع أو منطقة جغرافية لم تحظَ بالدراسة.</a:t>
            </a:r>
          </a:p>
          <a:p>
            <a:pPr algn="r" rtl="1"/>
            <a:r>
              <a:rPr lang="ar-EG" sz="2400" dirty="0"/>
              <a:t>فترة زمنية مختلفة قد تؤثر في النتائج.</a:t>
            </a:r>
          </a:p>
          <a:p>
            <a:pPr algn="r" rtl="1"/>
            <a:r>
              <a:rPr lang="ar-EG" sz="2400" dirty="0"/>
              <a:t>قصور أو محدودية في الدراسات السابقة يمكن معالجتها.</a:t>
            </a:r>
          </a:p>
          <a:p>
            <a:pPr marL="0" indent="0" algn="r" rtl="1">
              <a:buNone/>
            </a:pPr>
            <a:endParaRPr lang="en-US" sz="2200" dirty="0"/>
          </a:p>
        </p:txBody>
      </p:sp>
      <p:sp>
        <p:nvSpPr>
          <p:cNvPr id="4" name="Content Placeholder 3"/>
          <p:cNvSpPr>
            <a:spLocks noGrp="1"/>
          </p:cNvSpPr>
          <p:nvPr>
            <p:ph sz="half" idx="2"/>
          </p:nvPr>
        </p:nvSpPr>
        <p:spPr>
          <a:xfrm>
            <a:off x="6172200" y="1468582"/>
            <a:ext cx="6019800" cy="5985163"/>
          </a:xfrm>
        </p:spPr>
        <p:txBody>
          <a:bodyPr>
            <a:noAutofit/>
          </a:bodyPr>
          <a:lstStyle/>
          <a:p>
            <a:pPr algn="r" rtl="1"/>
            <a:endParaRPr lang="ar-EG" sz="1800" dirty="0" smtClean="0"/>
          </a:p>
          <a:p>
            <a:pPr marL="0" indent="0" algn="r" rtl="1">
              <a:buNone/>
            </a:pPr>
            <a:r>
              <a:rPr lang="ar-EG" b="1" dirty="0" smtClean="0"/>
              <a:t>د.</a:t>
            </a:r>
            <a:r>
              <a:rPr lang="en-US" b="1" dirty="0" smtClean="0"/>
              <a:t> </a:t>
            </a:r>
            <a:r>
              <a:rPr lang="ar-SA" b="1" dirty="0"/>
              <a:t>المقارنة بين الدراسات</a:t>
            </a:r>
            <a:endParaRPr lang="en-US" dirty="0"/>
          </a:p>
          <a:p>
            <a:pPr algn="r" rtl="1"/>
            <a:r>
              <a:rPr lang="ar-SA" dirty="0"/>
              <a:t>على الباحث الربط بين الدراسات السابقة وعدم عرضها كدراسات منفصلة فقط</a:t>
            </a:r>
            <a:r>
              <a:rPr lang="en-US" dirty="0"/>
              <a:t>.</a:t>
            </a:r>
          </a:p>
          <a:p>
            <a:pPr algn="r" rtl="1"/>
            <a:r>
              <a:rPr lang="ar-SA" dirty="0"/>
              <a:t>ويتم ذلك من خلال توضيح</a:t>
            </a:r>
            <a:r>
              <a:rPr lang="en-US" dirty="0"/>
              <a:t>:</a:t>
            </a:r>
          </a:p>
          <a:p>
            <a:pPr lvl="0" algn="r" rtl="1"/>
            <a:r>
              <a:rPr lang="ar-SA" dirty="0"/>
              <a:t>أوجه الاتفاق بين نتائج الدراسات</a:t>
            </a:r>
            <a:r>
              <a:rPr lang="en-US" dirty="0"/>
              <a:t>.</a:t>
            </a:r>
          </a:p>
          <a:p>
            <a:pPr lvl="0" algn="r" rtl="1"/>
            <a:r>
              <a:rPr lang="ar-SA" dirty="0"/>
              <a:t>أوجه الاختلاف والتناقض</a:t>
            </a:r>
            <a:r>
              <a:rPr lang="en-US" dirty="0"/>
              <a:t>.</a:t>
            </a:r>
          </a:p>
          <a:p>
            <a:pPr lvl="0" algn="r" rtl="1"/>
            <a:r>
              <a:rPr lang="ar-SA" dirty="0"/>
              <a:t>الاختلاف في المناهج والأساليب</a:t>
            </a:r>
            <a:r>
              <a:rPr lang="en-US" dirty="0"/>
              <a:t>.</a:t>
            </a:r>
          </a:p>
          <a:p>
            <a:pPr lvl="0" algn="r" rtl="1"/>
            <a:r>
              <a:rPr lang="ar-SA" dirty="0"/>
              <a:t>الاختلاف في العينات أو مجتمعات الدراسة</a:t>
            </a:r>
            <a:r>
              <a:rPr lang="en-US" dirty="0"/>
              <a:t>.</a:t>
            </a:r>
          </a:p>
          <a:p>
            <a:pPr lvl="0" algn="r" rtl="1"/>
            <a:r>
              <a:rPr lang="ar-SA" dirty="0"/>
              <a:t>الاختلاف في المتغيرات أو ظروف التطبيق</a:t>
            </a:r>
            <a:r>
              <a:rPr lang="en-US" dirty="0"/>
              <a:t>.</a:t>
            </a:r>
          </a:p>
          <a:p>
            <a:pPr marL="0" indent="0" algn="r" rtl="1">
              <a:buNone/>
            </a:pPr>
            <a:endParaRPr lang="en-US" sz="18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667" y="489734"/>
            <a:ext cx="2305141" cy="1076343"/>
          </a:xfrm>
          <a:prstGeom prst="rect">
            <a:avLst/>
          </a:prstGeom>
        </p:spPr>
      </p:pic>
    </p:spTree>
    <p:extLst>
      <p:ext uri="{BB962C8B-B14F-4D97-AF65-F5344CB8AC3E}">
        <p14:creationId xmlns:p14="http://schemas.microsoft.com/office/powerpoint/2010/main" val="4266639537"/>
      </p:ext>
    </p:extLst>
  </p:cSld>
  <p:clrMapOvr>
    <a:masterClrMapping/>
  </p:clrMapOvr>
  <mc:AlternateContent xmlns:mc="http://schemas.openxmlformats.org/markup-compatibility/2006" xmlns:p14="http://schemas.microsoft.com/office/powerpoint/2010/main">
    <mc:Choice Requires="p14">
      <p:transition spd="slow" p14:dur="2000" advTm="92330"/>
    </mc:Choice>
    <mc:Fallback xmlns="">
      <p:transition spd="slow" advTm="9233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599" y="365125"/>
            <a:ext cx="9116291" cy="1325563"/>
          </a:xfrm>
        </p:spPr>
        <p:txBody>
          <a:bodyPr>
            <a:noAutofit/>
          </a:bodyPr>
          <a:lstStyle/>
          <a:p>
            <a:pPr algn="r" rtl="1">
              <a:lnSpc>
                <a:spcPct val="107000"/>
              </a:lnSpc>
              <a:spcAft>
                <a:spcPts val="800"/>
              </a:spcAft>
            </a:pP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تابع التكليف الاول: </a:t>
            </a:r>
            <a:r>
              <a:rPr lang="ar-SA"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إعداد مراجعة نقدية للدراسات السابقة المنشورة في مجال البحث، مع تحليل نقاط القوة والضعف في هذه الدراسات</a:t>
            </a:r>
            <a:r>
              <a:rPr lang="ar-EG"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r>
            <a:br>
              <a:rPr lang="en-US" sz="22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br>
            <a:r>
              <a:rPr lang="ar-SA" sz="2200" dirty="0">
                <a:cs typeface="Simplified Arabic" pitchFamily="2" charset="-78"/>
              </a:rPr>
              <a:t/>
            </a:r>
            <a:br>
              <a:rPr lang="ar-SA" sz="2200" dirty="0">
                <a:cs typeface="Simplified Arabic" pitchFamily="2" charset="-78"/>
              </a:rPr>
            </a:br>
            <a:endParaRPr lang="en-US" sz="2200" dirty="0"/>
          </a:p>
        </p:txBody>
      </p:sp>
      <p:sp>
        <p:nvSpPr>
          <p:cNvPr id="3" name="Content Placeholder 2"/>
          <p:cNvSpPr>
            <a:spLocks noGrp="1"/>
          </p:cNvSpPr>
          <p:nvPr>
            <p:ph sz="half" idx="1"/>
          </p:nvPr>
        </p:nvSpPr>
        <p:spPr>
          <a:xfrm>
            <a:off x="207818" y="1825624"/>
            <a:ext cx="5811982" cy="4782993"/>
          </a:xfrm>
        </p:spPr>
        <p:txBody>
          <a:bodyPr>
            <a:normAutofit fontScale="92500" lnSpcReduction="10000"/>
          </a:bodyPr>
          <a:lstStyle/>
          <a:p>
            <a:pPr marL="0" indent="0" algn="ctr">
              <a:buNone/>
            </a:pPr>
            <a:r>
              <a:rPr lang="ar-EG" sz="2400" b="1" dirty="0"/>
              <a:t>التسلسل </a:t>
            </a:r>
            <a:r>
              <a:rPr lang="ar-EG" sz="2400" b="1" dirty="0" smtClean="0"/>
              <a:t>المطلوب :</a:t>
            </a:r>
            <a:endParaRPr lang="ar-EG" sz="2400" b="1" dirty="0"/>
          </a:p>
          <a:p>
            <a:pPr marL="0" indent="0" algn="ctr">
              <a:buNone/>
            </a:pPr>
            <a:r>
              <a:rPr lang="ar-EG" sz="2400" b="1" dirty="0" smtClean="0"/>
              <a:t>جمع الدراسات</a:t>
            </a:r>
            <a:endParaRPr lang="ar-EG" sz="2400" dirty="0"/>
          </a:p>
          <a:p>
            <a:pPr marL="0" indent="0" algn="ctr">
              <a:buNone/>
            </a:pPr>
            <a:r>
              <a:rPr lang="ar-EG" sz="2400" dirty="0"/>
              <a:t>↓</a:t>
            </a:r>
          </a:p>
          <a:p>
            <a:pPr marL="0" indent="0" algn="ctr">
              <a:buNone/>
            </a:pPr>
            <a:r>
              <a:rPr lang="ar-EG" sz="2400" b="1" dirty="0"/>
              <a:t>عرض أهم عناصر كل دراسة</a:t>
            </a:r>
            <a:endParaRPr lang="ar-EG" sz="2400" dirty="0"/>
          </a:p>
          <a:p>
            <a:pPr marL="0" indent="0" algn="ctr">
              <a:buNone/>
            </a:pPr>
            <a:r>
              <a:rPr lang="ar-EG" sz="2400" dirty="0"/>
              <a:t>↓</a:t>
            </a:r>
          </a:p>
          <a:p>
            <a:pPr marL="0" indent="0" algn="ctr">
              <a:buNone/>
            </a:pPr>
            <a:r>
              <a:rPr lang="ar-EG" sz="2400" b="1" dirty="0"/>
              <a:t>تحليل نقاط القوة والضعف</a:t>
            </a:r>
            <a:endParaRPr lang="ar-EG" sz="2400" dirty="0"/>
          </a:p>
          <a:p>
            <a:pPr marL="0" indent="0" algn="ctr">
              <a:buNone/>
            </a:pPr>
            <a:r>
              <a:rPr lang="ar-EG" sz="2400" dirty="0"/>
              <a:t>↓</a:t>
            </a:r>
          </a:p>
          <a:p>
            <a:pPr marL="0" indent="0" algn="ctr">
              <a:buNone/>
            </a:pPr>
            <a:r>
              <a:rPr lang="ar-EG" sz="2400" b="1" dirty="0"/>
              <a:t>المقارنة بين الدراسات</a:t>
            </a:r>
            <a:endParaRPr lang="ar-EG" sz="2400" dirty="0"/>
          </a:p>
          <a:p>
            <a:pPr marL="0" indent="0" algn="ctr">
              <a:buNone/>
            </a:pPr>
            <a:r>
              <a:rPr lang="ar-EG" sz="2400" dirty="0"/>
              <a:t>↓</a:t>
            </a:r>
          </a:p>
          <a:p>
            <a:pPr marL="0" indent="0" algn="ctr">
              <a:buNone/>
            </a:pPr>
            <a:r>
              <a:rPr lang="ar-EG" sz="2400" b="1" dirty="0"/>
              <a:t>تحديد الفجوة البحثية</a:t>
            </a:r>
            <a:endParaRPr lang="ar-EG" sz="2400" dirty="0"/>
          </a:p>
          <a:p>
            <a:pPr marL="0" indent="0" algn="ctr">
              <a:buNone/>
            </a:pPr>
            <a:r>
              <a:rPr lang="ar-EG" sz="2400" dirty="0"/>
              <a:t>↓</a:t>
            </a:r>
          </a:p>
          <a:p>
            <a:pPr marL="0" indent="0" algn="ctr">
              <a:buNone/>
            </a:pPr>
            <a:r>
              <a:rPr lang="ar-EG" sz="2400" b="1" dirty="0"/>
              <a:t>توضيح إسهام الدراسة الحالية</a:t>
            </a:r>
            <a:endParaRPr lang="ar-EG" sz="2400" dirty="0"/>
          </a:p>
        </p:txBody>
      </p:sp>
      <p:sp>
        <p:nvSpPr>
          <p:cNvPr id="4" name="Content Placeholder 3"/>
          <p:cNvSpPr>
            <a:spLocks noGrp="1"/>
          </p:cNvSpPr>
          <p:nvPr>
            <p:ph sz="half" idx="2"/>
          </p:nvPr>
        </p:nvSpPr>
        <p:spPr>
          <a:xfrm>
            <a:off x="6172200" y="1468582"/>
            <a:ext cx="6019800" cy="5985163"/>
          </a:xfrm>
        </p:spPr>
        <p:txBody>
          <a:bodyPr>
            <a:noAutofit/>
          </a:bodyPr>
          <a:lstStyle/>
          <a:p>
            <a:pPr marL="0" indent="0" algn="r" rtl="1">
              <a:buNone/>
            </a:pPr>
            <a:r>
              <a:rPr lang="ar-EG" sz="2200" b="1" dirty="0" smtClean="0"/>
              <a:t>و. </a:t>
            </a:r>
            <a:r>
              <a:rPr lang="ar-EG" sz="2200" b="1" dirty="0"/>
              <a:t>ربط الفجوة بالدراسة الحالية</a:t>
            </a:r>
          </a:p>
          <a:p>
            <a:pPr algn="r" rtl="1"/>
            <a:r>
              <a:rPr lang="ar-EG" sz="2000" dirty="0"/>
              <a:t>لا يكفي </a:t>
            </a:r>
            <a:r>
              <a:rPr lang="ar-EG" sz="2000" dirty="0" smtClean="0"/>
              <a:t>قول : </a:t>
            </a:r>
            <a:r>
              <a:rPr lang="ar-EG" sz="2000" dirty="0"/>
              <a:t>"توجد فجوة بحثية</a:t>
            </a:r>
            <a:r>
              <a:rPr lang="ar-EG" sz="2000" dirty="0" smtClean="0"/>
              <a:t>."</a:t>
            </a:r>
          </a:p>
          <a:p>
            <a:pPr marL="0" indent="0" algn="r" rtl="1">
              <a:buNone/>
            </a:pPr>
            <a:endParaRPr lang="ar-EG" sz="2000" dirty="0"/>
          </a:p>
          <a:p>
            <a:pPr algn="ctr" rtl="1"/>
            <a:r>
              <a:rPr lang="ar-EG" sz="2000" dirty="0" smtClean="0"/>
              <a:t>بل </a:t>
            </a:r>
            <a:r>
              <a:rPr lang="ar-EG" sz="2000" dirty="0"/>
              <a:t>يجب أن يوضح:</a:t>
            </a:r>
          </a:p>
          <a:p>
            <a:pPr algn="ctr" rtl="1"/>
            <a:r>
              <a:rPr lang="ar-EG" sz="2000" b="1" dirty="0"/>
              <a:t>ما الفجوة؟</a:t>
            </a:r>
            <a:endParaRPr lang="ar-EG" sz="2000" dirty="0"/>
          </a:p>
          <a:p>
            <a:pPr algn="ctr" rtl="1"/>
            <a:r>
              <a:rPr lang="ar-EG" sz="2000" dirty="0"/>
              <a:t>ثم:</a:t>
            </a:r>
          </a:p>
          <a:p>
            <a:pPr algn="ctr" rtl="1"/>
            <a:r>
              <a:rPr lang="ar-EG" sz="2000" b="1" dirty="0"/>
              <a:t>كيف ستتعامل الدراسة الحالية معها؟</a:t>
            </a:r>
            <a:endParaRPr lang="ar-EG" sz="2000" dirty="0"/>
          </a:p>
          <a:p>
            <a:pPr algn="ctr" rtl="1"/>
            <a:r>
              <a:rPr lang="ar-EG" sz="2000" dirty="0"/>
              <a:t>وأخيرًا:</a:t>
            </a:r>
          </a:p>
          <a:p>
            <a:pPr algn="ctr" rtl="1"/>
            <a:r>
              <a:rPr lang="ar-EG" sz="2000" b="1" dirty="0"/>
              <a:t>ما الإضافة العلمية أو التطبيقية المتوقعة من الدراسة الحالية؟</a:t>
            </a:r>
            <a:endParaRPr lang="ar-EG" sz="2000" dirty="0"/>
          </a:p>
          <a:p>
            <a:pPr marL="0" indent="0" algn="r" rtl="1">
              <a:buNone/>
            </a:pPr>
            <a:endParaRPr lang="en-US" sz="20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667" y="489734"/>
            <a:ext cx="2305141" cy="1076343"/>
          </a:xfrm>
          <a:prstGeom prst="rect">
            <a:avLst/>
          </a:prstGeom>
        </p:spPr>
      </p:pic>
    </p:spTree>
    <p:extLst>
      <p:ext uri="{BB962C8B-B14F-4D97-AF65-F5344CB8AC3E}">
        <p14:creationId xmlns:p14="http://schemas.microsoft.com/office/powerpoint/2010/main" val="718380749"/>
      </p:ext>
    </p:extLst>
  </p:cSld>
  <p:clrMapOvr>
    <a:masterClrMapping/>
  </p:clrMapOvr>
  <mc:AlternateContent xmlns:mc="http://schemas.openxmlformats.org/markup-compatibility/2006" xmlns:p14="http://schemas.microsoft.com/office/powerpoint/2010/main">
    <mc:Choice Requires="p14">
      <p:transition spd="slow" p14:dur="2000" advTm="41617"/>
    </mc:Choice>
    <mc:Fallback xmlns="">
      <p:transition spd="slow" advTm="41617"/>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82933" cy="1877437"/>
          </a:xfrm>
          <a:prstGeom prst="rect">
            <a:avLst/>
          </a:prstGeom>
          <a:noFill/>
          <a:ln w="9525">
            <a:noFill/>
            <a:miter lim="800000"/>
            <a:headEnd/>
            <a:tailEnd/>
          </a:ln>
        </p:spPr>
        <p:txBody>
          <a:bodyPr wrap="square">
            <a:spAutoFit/>
          </a:bodyPr>
          <a:lstStyle/>
          <a:p>
            <a:pPr algn="r" rtl="1">
              <a:defRPr/>
            </a:pPr>
            <a:r>
              <a:rPr lang="ar-EG" sz="2800" b="1" dirty="0">
                <a:cs typeface="Simplified Arabic" pitchFamily="2" charset="-78"/>
              </a:rPr>
              <a:t>التكليف الثاني: إعداد ملخص بأهم الأبحاث العلمية المنشورة في موضوع مشروع البحث</a:t>
            </a:r>
            <a:r>
              <a:rPr lang="ar-EG" sz="2800" b="1" dirty="0" smtClean="0">
                <a:cs typeface="Simplified Arabic" pitchFamily="2" charset="-78"/>
              </a:rPr>
              <a:t>، </a:t>
            </a:r>
            <a:r>
              <a:rPr lang="ar-EG" sz="2800" b="1" dirty="0">
                <a:cs typeface="Simplified Arabic" pitchFamily="2" charset="-78"/>
              </a:rPr>
              <a:t>مع تحديد أهم الاتجاهات البحثية والفجوات البحثية:</a:t>
            </a:r>
          </a:p>
          <a:p>
            <a:pPr algn="r" rtl="1">
              <a:defRPr/>
            </a:pPr>
            <a:endParaRPr lang="ar-SA" sz="3200"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692728" y="1992476"/>
            <a:ext cx="11374581" cy="2581219"/>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2 - إعداد ملخص بأهم الأبحاث العلمية المنشورة في موضوع مشروع البحث، مع تحديد أهم الاتجاهات البحثية والفجوات</a:t>
            </a:r>
            <a:r>
              <a:rPr lang="ar-EG" sz="2000" b="1" dirty="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Calibri" panose="020F0502020204030204" pitchFamily="34" charset="0"/>
                <a:ea typeface="Calibri" panose="020F0502020204030204" pitchFamily="34" charset="0"/>
              </a:rPr>
              <a:t>البحثية</a:t>
            </a:r>
            <a:r>
              <a:rPr lang="ar-SA" sz="2000" dirty="0">
                <a:solidFill>
                  <a:srgbClr val="000000"/>
                </a:solidFill>
                <a:latin typeface="Calibri" panose="020F0502020204030204" pitchFamily="34" charset="0"/>
                <a:ea typeface="Calibri" panose="020F0502020204030204" pitchFamily="34" charset="0"/>
              </a:rPr>
              <a:t>:</a:t>
            </a:r>
            <a:endParaRPr lang="en-US"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يجب عليك إعداد ملخص لأهم الأبحاث العلمية المنشورة في مجال بحثك.</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يجب أن يشتمل الملخص على عرض موجز </a:t>
            </a:r>
            <a:r>
              <a:rPr lang="ar-EG" sz="2000" dirty="0">
                <a:solidFill>
                  <a:srgbClr val="000000"/>
                </a:solidFill>
                <a:latin typeface="Calibri" panose="020F0502020204030204" pitchFamily="34" charset="0"/>
                <a:ea typeface="Calibri" panose="020F0502020204030204" pitchFamily="34" charset="0"/>
              </a:rPr>
              <a:t>لأهداف</a:t>
            </a:r>
            <a:r>
              <a:rPr lang="ar-SA" sz="2000" dirty="0">
                <a:solidFill>
                  <a:srgbClr val="000000"/>
                </a:solidFill>
                <a:latin typeface="Calibri" panose="020F0502020204030204" pitchFamily="34" charset="0"/>
                <a:ea typeface="Calibri" panose="020F0502020204030204" pitchFamily="34" charset="0"/>
              </a:rPr>
              <a:t> الدراسات، المنهجيات المستخدمة، النتائج الرئيسية والاستنتاجات.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بعد ذلك، حدد أهم الاتجاهات البحثية السائدة في هذا المجال، أي الموضوعات والمقاربات التي تم التركيز عليها بشكل متكرر.</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كما حدد الفجوات البحثية، أي المجالات التي لم تتم دراستها بشكل كاف أو التي تتطلب مزيدًا من البحث والتحقيق.</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الملخص سيساعدك في تحديد موقع مشروعك البحثي ضمن السياق الأوسع للبحوث في هذا المجال.</a:t>
            </a:r>
            <a:endParaRPr lang="en-US" sz="16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287728"/>
      </p:ext>
    </p:extLst>
  </p:cSld>
  <p:clrMapOvr>
    <a:masterClrMapping/>
  </p:clrMapOvr>
  <p:transition advTm="44539">
    <p:wipe dir="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292662"/>
          </a:xfrm>
          <a:prstGeom prst="rect">
            <a:avLst/>
          </a:prstGeom>
          <a:noFill/>
          <a:ln w="9525">
            <a:noFill/>
            <a:miter lim="800000"/>
            <a:headEnd/>
            <a:tailEnd/>
          </a:ln>
        </p:spPr>
        <p:txBody>
          <a:bodyPr wrap="square">
            <a:spAutoFit/>
          </a:bodyPr>
          <a:lstStyle/>
          <a:p>
            <a:pPr algn="r" rtl="1">
              <a:defRPr/>
            </a:pPr>
            <a:r>
              <a:rPr lang="ar-EG" sz="2500" b="1" dirty="0" smtClean="0">
                <a:cs typeface="Simplified Arabic" pitchFamily="2" charset="-78"/>
              </a:rPr>
              <a:t>تابع التكليف الثاني: </a:t>
            </a:r>
            <a:r>
              <a:rPr lang="ar-EG" sz="2500" b="1" dirty="0">
                <a:cs typeface="Simplified Arabic" pitchFamily="2" charset="-78"/>
              </a:rPr>
              <a:t>إعداد ملخص بأهم الأبحاث العلمية المنشورة في موضوع مشروع البحث</a:t>
            </a:r>
            <a:r>
              <a:rPr lang="ar-EG" sz="2500" b="1" dirty="0" smtClean="0">
                <a:cs typeface="Simplified Arabic" pitchFamily="2" charset="-78"/>
              </a:rPr>
              <a:t>،</a:t>
            </a:r>
          </a:p>
          <a:p>
            <a:pPr algn="r" rtl="1">
              <a:defRPr/>
            </a:pPr>
            <a:r>
              <a:rPr lang="ar-EG" sz="2500" b="1" dirty="0" smtClean="0">
                <a:cs typeface="Simplified Arabic" pitchFamily="2" charset="-78"/>
              </a:rPr>
              <a:t> </a:t>
            </a:r>
            <a:r>
              <a:rPr lang="ar-EG" sz="2500" b="1" dirty="0">
                <a:cs typeface="Simplified Arabic" pitchFamily="2" charset="-78"/>
              </a:rPr>
              <a:t>مع تحديد أهم الاتجاهات البحثية والفجوات البحثية: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637309" y="1039091"/>
            <a:ext cx="11416145" cy="6588983"/>
          </a:xfrm>
          <a:prstGeom prst="rect">
            <a:avLst/>
          </a:prstGeom>
        </p:spPr>
        <p:txBody>
          <a:bodyPr wrap="square">
            <a:spAutoFit/>
          </a:bodyPr>
          <a:lstStyle/>
          <a:p>
            <a:pPr algn="r" rtl="1">
              <a:lnSpc>
                <a:spcPct val="107000"/>
              </a:lnSpc>
              <a:spcAft>
                <a:spcPts val="800"/>
              </a:spcAft>
            </a:pPr>
            <a:endParaRPr lang="ar-EG"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a:t>
            </a:r>
            <a:r>
              <a:rPr lang="ar-SA" sz="22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المهمة </a:t>
            </a:r>
            <a:r>
              <a:rPr lang="ar-SA"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r>
              <a:rPr lang="ar-EG"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الثانية</a:t>
            </a:r>
            <a:r>
              <a:rPr lang="ar-SA"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2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اتبع الخطوات </a:t>
            </a:r>
            <a:r>
              <a:rPr lang="ar-SA"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التالية</a:t>
            </a:r>
            <a:r>
              <a:rPr lang="ar-EG" sz="2200" dirty="0" smtClean="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p>
          <a:p>
            <a:pPr algn="r" rtl="1">
              <a:lnSpc>
                <a:spcPct val="107000"/>
              </a:lnSpc>
              <a:spcAft>
                <a:spcPts val="800"/>
              </a:spcAft>
            </a:pPr>
            <a:r>
              <a:rPr lang="en-US" sz="2200" b="1" dirty="0" smtClean="0">
                <a:solidFill>
                  <a:srgbClr val="000000"/>
                </a:solidFill>
                <a:latin typeface="Simplified Arabic" panose="02020603050405020304" pitchFamily="18" charset="-78"/>
                <a:cs typeface="Simplified Arabic" panose="02020603050405020304" pitchFamily="18" charset="-78"/>
              </a:rPr>
              <a:t> </a:t>
            </a:r>
            <a:r>
              <a:rPr lang="ar-EG" sz="2200" b="1" dirty="0" smtClean="0">
                <a:solidFill>
                  <a:srgbClr val="000000"/>
                </a:solidFill>
                <a:latin typeface="Simplified Arabic" panose="02020603050405020304" pitchFamily="18" charset="-78"/>
                <a:cs typeface="Simplified Arabic" panose="02020603050405020304" pitchFamily="18" charset="-78"/>
              </a:rPr>
              <a:t> </a:t>
            </a:r>
            <a:r>
              <a:rPr lang="en-US" sz="2200" b="1" dirty="0" smtClean="0">
                <a:solidFill>
                  <a:srgbClr val="000000"/>
                </a:solidFill>
                <a:latin typeface="Simplified Arabic" panose="02020603050405020304" pitchFamily="18" charset="-78"/>
                <a:cs typeface="Simplified Arabic" panose="02020603050405020304" pitchFamily="18" charset="-78"/>
              </a:rPr>
              <a:t> </a:t>
            </a:r>
            <a:r>
              <a:rPr lang="ar-EG" sz="2200" b="1" dirty="0" smtClean="0"/>
              <a:t>أ</a:t>
            </a:r>
            <a:r>
              <a:rPr lang="en-US" sz="2200" b="1" dirty="0" smtClean="0"/>
              <a:t> </a:t>
            </a:r>
            <a:r>
              <a:rPr lang="ar-EG" sz="2200" b="1" dirty="0" smtClean="0"/>
              <a:t>- </a:t>
            </a:r>
            <a:r>
              <a:rPr lang="en-US" sz="2200" b="1" dirty="0" smtClean="0"/>
              <a:t> </a:t>
            </a:r>
            <a:r>
              <a:rPr lang="ar-SA" sz="2200" b="1" dirty="0"/>
              <a:t>اختيار أهم الأبحاث العلمية</a:t>
            </a:r>
            <a:endParaRPr lang="en-US" sz="2200" dirty="0"/>
          </a:p>
          <a:p>
            <a:pPr algn="r" rtl="1"/>
            <a:r>
              <a:rPr lang="ar-SA" sz="2200" dirty="0"/>
              <a:t>يختار الباحث مجموعة من أهم الأبحاث المنشورة والمرتبطة مباشرة بموضوع مشروعه البحثي</a:t>
            </a:r>
            <a:r>
              <a:rPr lang="en-US" sz="2200" dirty="0"/>
              <a:t>.</a:t>
            </a:r>
          </a:p>
          <a:p>
            <a:pPr algn="r" rtl="1"/>
            <a:r>
              <a:rPr lang="ar-SA" sz="2200" dirty="0"/>
              <a:t>ويُراعى أن تكون الدراسات</a:t>
            </a:r>
            <a:r>
              <a:rPr lang="en-US" sz="2200" dirty="0"/>
              <a:t>:</a:t>
            </a:r>
          </a:p>
          <a:p>
            <a:pPr lvl="0" algn="r" rtl="1"/>
            <a:r>
              <a:rPr lang="ar-SA" sz="2200" dirty="0"/>
              <a:t>مرتبطة بموضوع البحث</a:t>
            </a:r>
            <a:r>
              <a:rPr lang="en-US" sz="2200" dirty="0"/>
              <a:t>.</a:t>
            </a:r>
          </a:p>
          <a:p>
            <a:pPr lvl="0" algn="r" rtl="1"/>
            <a:r>
              <a:rPr lang="ar-SA" sz="2200" dirty="0"/>
              <a:t>ذات قيمة علمية ومرتبطة بمشكلة البحث</a:t>
            </a:r>
            <a:r>
              <a:rPr lang="en-US" sz="2200" dirty="0"/>
              <a:t>.</a:t>
            </a:r>
          </a:p>
          <a:p>
            <a:pPr lvl="0" algn="r" rtl="1"/>
            <a:r>
              <a:rPr lang="ar-SA" sz="2200" dirty="0"/>
              <a:t>متنوعة في الموضوعات أو الاتجاهات عند الحاجة</a:t>
            </a:r>
            <a:r>
              <a:rPr lang="en-US" sz="2200" dirty="0"/>
              <a:t>.</a:t>
            </a:r>
          </a:p>
          <a:p>
            <a:pPr lvl="0" algn="r" rtl="1"/>
            <a:r>
              <a:rPr lang="ar-SA" sz="2200" dirty="0"/>
              <a:t>حديثة قدر الإمكان، مع إمكانية الاستفادة من الدراسات الأساسية السابقة</a:t>
            </a:r>
            <a:r>
              <a:rPr lang="en-US" sz="2200" dirty="0" smtClean="0"/>
              <a:t>.</a:t>
            </a:r>
          </a:p>
          <a:p>
            <a:pPr algn="r" rtl="1"/>
            <a:r>
              <a:rPr lang="en-US" sz="2200" b="1" dirty="0" smtClean="0"/>
              <a:t> </a:t>
            </a:r>
            <a:r>
              <a:rPr lang="ar-EG" sz="2200" b="1" dirty="0" smtClean="0"/>
              <a:t>ب</a:t>
            </a:r>
            <a:r>
              <a:rPr lang="en-US" sz="2200" b="1" dirty="0" smtClean="0"/>
              <a:t>  - </a:t>
            </a:r>
            <a:r>
              <a:rPr lang="ar-SA" sz="2200" b="1" dirty="0" smtClean="0"/>
              <a:t>إعداد </a:t>
            </a:r>
            <a:r>
              <a:rPr lang="ar-SA" sz="2200" b="1" dirty="0"/>
              <a:t>ملخص لكل بحث</a:t>
            </a:r>
            <a:endParaRPr lang="en-US" sz="2200" dirty="0"/>
          </a:p>
          <a:p>
            <a:pPr algn="r" rtl="1"/>
            <a:r>
              <a:rPr lang="ar-SA" sz="2200" dirty="0"/>
              <a:t>يقدم الباحث عرضًا موجزًا لأهم عناصر كل بحث، ويشمل</a:t>
            </a:r>
            <a:r>
              <a:rPr lang="en-US" sz="2200" dirty="0"/>
              <a:t>:</a:t>
            </a:r>
          </a:p>
          <a:p>
            <a:pPr lvl="0" algn="r" rtl="1"/>
            <a:r>
              <a:rPr lang="ar-SA" sz="2200" b="1" dirty="0"/>
              <a:t>هدف الدراسة</a:t>
            </a:r>
            <a:r>
              <a:rPr lang="en-US" sz="2200" b="1" dirty="0"/>
              <a:t>:</a:t>
            </a:r>
            <a:r>
              <a:rPr lang="en-US" sz="2200" dirty="0"/>
              <a:t> </a:t>
            </a:r>
            <a:r>
              <a:rPr lang="ar-SA" sz="2200" dirty="0"/>
              <a:t>ما الذي سعت الدراسة إلى بحثه؟</a:t>
            </a:r>
            <a:endParaRPr lang="en-US" sz="2200" dirty="0"/>
          </a:p>
          <a:p>
            <a:pPr lvl="0" algn="r" rtl="1"/>
            <a:r>
              <a:rPr lang="ar-SA" sz="2200" b="1" dirty="0"/>
              <a:t>المنهجية</a:t>
            </a:r>
            <a:r>
              <a:rPr lang="en-US" sz="2200" b="1" dirty="0"/>
              <a:t>:</a:t>
            </a:r>
            <a:r>
              <a:rPr lang="en-US" sz="2200" dirty="0"/>
              <a:t> </a:t>
            </a:r>
            <a:r>
              <a:rPr lang="ar-SA" sz="2200" dirty="0"/>
              <a:t>كيف أجريت الدراسة؟</a:t>
            </a:r>
            <a:endParaRPr lang="en-US" sz="2200" dirty="0"/>
          </a:p>
          <a:p>
            <a:pPr lvl="0" algn="r" rtl="1"/>
            <a:r>
              <a:rPr lang="ar-SA" sz="2200" b="1" dirty="0"/>
              <a:t>أهم النتائج</a:t>
            </a:r>
            <a:r>
              <a:rPr lang="en-US" sz="2200" b="1" dirty="0"/>
              <a:t>:</a:t>
            </a:r>
            <a:r>
              <a:rPr lang="en-US" sz="2200" dirty="0"/>
              <a:t> </a:t>
            </a:r>
            <a:r>
              <a:rPr lang="ar-SA" sz="2200" dirty="0"/>
              <a:t>ما أبرز ما توصلت إليه؟</a:t>
            </a:r>
            <a:endParaRPr lang="en-US" sz="2200" dirty="0"/>
          </a:p>
          <a:p>
            <a:pPr lvl="0" algn="r" rtl="1"/>
            <a:r>
              <a:rPr lang="ar-SA" sz="2200" b="1" dirty="0"/>
              <a:t>الاستنتاجات</a:t>
            </a:r>
            <a:r>
              <a:rPr lang="en-US" sz="2200" b="1" dirty="0"/>
              <a:t>:</a:t>
            </a:r>
            <a:r>
              <a:rPr lang="en-US" sz="2200" dirty="0"/>
              <a:t> </a:t>
            </a:r>
            <a:r>
              <a:rPr lang="ar-SA" sz="2200" dirty="0"/>
              <a:t>ما أهم ما انتهت إليه الدراسة؟</a:t>
            </a:r>
            <a:endParaRPr lang="en-US" sz="2200" dirty="0"/>
          </a:p>
          <a:p>
            <a:pPr algn="r" rtl="1"/>
            <a:r>
              <a:rPr lang="ar-SA" sz="2200" b="1" dirty="0"/>
              <a:t>المطلوب هو الملخص المركز، وليس إعادة كتابة الدراسة أو عرض تفاصيلها كاملة</a:t>
            </a:r>
            <a:r>
              <a:rPr lang="en-US" sz="2200" b="1" dirty="0"/>
              <a:t>.</a:t>
            </a:r>
            <a:endParaRPr lang="en-US" sz="2200" dirty="0"/>
          </a:p>
          <a:p>
            <a:pPr lvl="0" algn="r" rtl="1"/>
            <a:endParaRPr lang="en-US" sz="2200" dirty="0"/>
          </a:p>
          <a:p>
            <a:pPr algn="r" rtl="1">
              <a:lnSpc>
                <a:spcPct val="107000"/>
              </a:lnSpc>
              <a:spcAft>
                <a:spcPts val="800"/>
              </a:spcAft>
            </a:pPr>
            <a:endParaRPr lang="en-US" sz="22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844715"/>
      </p:ext>
    </p:extLst>
  </p:cSld>
  <p:clrMapOvr>
    <a:masterClrMapping/>
  </p:clrMapOvr>
  <p:transition advTm="84239">
    <p:wipe dir="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138351" cy="1631216"/>
          </a:xfrm>
          <a:prstGeom prst="rect">
            <a:avLst/>
          </a:prstGeom>
          <a:noFill/>
          <a:ln w="9525">
            <a:noFill/>
            <a:miter lim="800000"/>
            <a:headEnd/>
            <a:tailEnd/>
          </a:ln>
        </p:spPr>
        <p:txBody>
          <a:bodyPr wrap="square">
            <a:spAutoFit/>
          </a:bodyPr>
          <a:lstStyle/>
          <a:p>
            <a:pPr algn="r" rtl="1">
              <a:defRPr/>
            </a:pPr>
            <a:r>
              <a:rPr lang="ar-EG" sz="2200" b="1" dirty="0" smtClean="0">
                <a:cs typeface="Simplified Arabic" pitchFamily="2" charset="-78"/>
              </a:rPr>
              <a:t>تابع التكليف </a:t>
            </a:r>
            <a:r>
              <a:rPr lang="ar-EG" sz="2200" b="1" dirty="0">
                <a:cs typeface="Simplified Arabic" pitchFamily="2" charset="-78"/>
              </a:rPr>
              <a:t>الثاني: إعداد ملخص بأهم الأبحاث العلمية المنشورة في موضوع مشروع البحث،</a:t>
            </a:r>
          </a:p>
          <a:p>
            <a:pPr algn="r" rtl="1">
              <a:defRPr/>
            </a:pPr>
            <a:r>
              <a:rPr lang="ar-EG" sz="2200" b="1" dirty="0">
                <a:cs typeface="Simplified Arabic" pitchFamily="2" charset="-78"/>
              </a:rPr>
              <a:t> مع تحديد أهم الاتجاهات البحثية والفجوات البحثية:</a:t>
            </a: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637309" y="1039091"/>
            <a:ext cx="11416145" cy="6247864"/>
          </a:xfrm>
          <a:prstGeom prst="rect">
            <a:avLst/>
          </a:prstGeom>
        </p:spPr>
        <p:txBody>
          <a:bodyPr wrap="square">
            <a:spAutoFit/>
          </a:bodyPr>
          <a:lstStyle/>
          <a:p>
            <a:pPr algn="r" rtl="1"/>
            <a:r>
              <a:rPr lang="ar-EG" sz="2000" b="1" dirty="0" smtClean="0"/>
              <a:t> </a:t>
            </a:r>
          </a:p>
          <a:p>
            <a:pPr algn="r" rtl="1"/>
            <a:r>
              <a:rPr lang="ar-EG" sz="2000" b="1" dirty="0" smtClean="0"/>
              <a:t>ج - </a:t>
            </a:r>
            <a:r>
              <a:rPr lang="en-US" sz="2000" b="1" dirty="0" smtClean="0"/>
              <a:t> </a:t>
            </a:r>
            <a:r>
              <a:rPr lang="ar-SA" sz="2000" b="1" dirty="0" smtClean="0"/>
              <a:t>تحديد </a:t>
            </a:r>
            <a:r>
              <a:rPr lang="ar-SA" sz="2000" b="1" dirty="0"/>
              <a:t>الاتجاهات البحثية</a:t>
            </a:r>
            <a:endParaRPr lang="en-US" sz="2000" dirty="0"/>
          </a:p>
          <a:p>
            <a:pPr algn="r" rtl="1"/>
            <a:r>
              <a:rPr lang="ar-SA" sz="2000" dirty="0"/>
              <a:t>بعد استعراض الأبحاث، يحدد الباحث </a:t>
            </a:r>
            <a:r>
              <a:rPr lang="ar-SA" sz="2000" b="1" dirty="0"/>
              <a:t>الاتجاهات البحثية السائدة</a:t>
            </a:r>
            <a:r>
              <a:rPr lang="ar-SA" sz="2000" dirty="0"/>
              <a:t> في مجال البحث</a:t>
            </a:r>
            <a:r>
              <a:rPr lang="en-US" sz="2000" dirty="0" smtClean="0"/>
              <a:t>. </a:t>
            </a:r>
            <a:r>
              <a:rPr lang="ar-SA" sz="2000" dirty="0" smtClean="0"/>
              <a:t>ويقصد </a:t>
            </a:r>
            <a:r>
              <a:rPr lang="ar-SA" sz="2000" dirty="0"/>
              <a:t>بها</a:t>
            </a:r>
            <a:r>
              <a:rPr lang="en-US" sz="2000" dirty="0"/>
              <a:t>:</a:t>
            </a:r>
          </a:p>
          <a:p>
            <a:pPr algn="r" rtl="1"/>
            <a:r>
              <a:rPr lang="ar-SA" sz="2000" b="1" dirty="0"/>
              <a:t>الموضوعات أو القضايا أو المتغيرات أو المناهج التي تكررت دراستها وركز عليها الباحثون خلال فترة زمنية معينة</a:t>
            </a:r>
            <a:r>
              <a:rPr lang="en-US" sz="2000" b="1" dirty="0"/>
              <a:t>.</a:t>
            </a:r>
            <a:endParaRPr lang="en-US" sz="2000" dirty="0"/>
          </a:p>
          <a:p>
            <a:pPr algn="r" rtl="1"/>
            <a:r>
              <a:rPr lang="ar-SA" sz="2000" dirty="0"/>
              <a:t>ويمكن للباحث تحديد الاتجاهات من خلال ملاحظة</a:t>
            </a:r>
            <a:r>
              <a:rPr lang="en-US" sz="2000" dirty="0"/>
              <a:t>:</a:t>
            </a:r>
          </a:p>
          <a:p>
            <a:pPr lvl="0" algn="r" rtl="1"/>
            <a:r>
              <a:rPr lang="ar-SA" sz="2000" dirty="0"/>
              <a:t>الموضوعات الأكثر تناولًا</a:t>
            </a:r>
            <a:r>
              <a:rPr lang="en-US" sz="2000" dirty="0"/>
              <a:t>.</a:t>
            </a:r>
          </a:p>
          <a:p>
            <a:pPr lvl="0" algn="r" rtl="1"/>
            <a:r>
              <a:rPr lang="ar-SA" sz="2000" dirty="0"/>
              <a:t>المتغيرات التي تكررت في الدراسات</a:t>
            </a:r>
            <a:r>
              <a:rPr lang="en-US" sz="2000" dirty="0"/>
              <a:t>.</a:t>
            </a:r>
          </a:p>
          <a:p>
            <a:pPr lvl="0" algn="r" rtl="1"/>
            <a:r>
              <a:rPr lang="ar-SA" sz="2000" dirty="0"/>
              <a:t>المناهج والأساليب الأكثر استخدامًا</a:t>
            </a:r>
            <a:r>
              <a:rPr lang="en-US" sz="2000" dirty="0"/>
              <a:t>.</a:t>
            </a:r>
          </a:p>
          <a:p>
            <a:pPr lvl="0" algn="r" rtl="1"/>
            <a:r>
              <a:rPr lang="ar-SA" sz="2000" dirty="0"/>
              <a:t>القطاعات أو المجتمعات أو المناطق الأكثر دراسة</a:t>
            </a:r>
            <a:r>
              <a:rPr lang="en-US" sz="2000" dirty="0"/>
              <a:t>.</a:t>
            </a:r>
          </a:p>
          <a:p>
            <a:pPr lvl="0" algn="r" rtl="1"/>
            <a:r>
              <a:rPr lang="ar-SA" sz="2000" dirty="0"/>
              <a:t>القضايا الحديثة التي بدأت تحظى باهتمام متزايد</a:t>
            </a:r>
            <a:r>
              <a:rPr lang="en-US" sz="2000" dirty="0" smtClean="0"/>
              <a:t>.</a:t>
            </a:r>
          </a:p>
          <a:p>
            <a:pPr algn="r" rtl="1"/>
            <a:r>
              <a:rPr lang="ar-EG" sz="2000" b="1" dirty="0" smtClean="0"/>
              <a:t>د -</a:t>
            </a:r>
            <a:r>
              <a:rPr lang="en-US" sz="2000" b="1" dirty="0" smtClean="0"/>
              <a:t>  </a:t>
            </a:r>
            <a:r>
              <a:rPr lang="ar-SA" sz="2000" b="1" dirty="0"/>
              <a:t>تحديد الفجوات البحثية</a:t>
            </a:r>
            <a:endParaRPr lang="en-US" sz="2000" dirty="0"/>
          </a:p>
          <a:p>
            <a:pPr algn="r" rtl="1"/>
            <a:r>
              <a:rPr lang="ar-SA" sz="2000" dirty="0"/>
              <a:t>بعد تحديد ما ركزت عليه الدراسات، يحدد الباحث </a:t>
            </a:r>
            <a:r>
              <a:rPr lang="ar-SA" sz="2000" b="1" dirty="0"/>
              <a:t>ما لم تتم دراسته بصورة كافية</a:t>
            </a:r>
            <a:r>
              <a:rPr lang="en-US" sz="2000" dirty="0" smtClean="0"/>
              <a:t>. </a:t>
            </a:r>
            <a:r>
              <a:rPr lang="ar-SA" sz="2000" dirty="0" smtClean="0"/>
              <a:t>وقد </a:t>
            </a:r>
            <a:r>
              <a:rPr lang="ar-SA" sz="2000" dirty="0"/>
              <a:t>تتمثل الفجوات في</a:t>
            </a:r>
            <a:r>
              <a:rPr lang="en-US" sz="2000" dirty="0"/>
              <a:t>:</a:t>
            </a:r>
          </a:p>
          <a:p>
            <a:pPr lvl="0" algn="r" rtl="1"/>
            <a:r>
              <a:rPr lang="ar-SA" sz="2000" dirty="0"/>
              <a:t>موضوعات أو قضايا لم تحظَ بدراسة كافية</a:t>
            </a:r>
            <a:r>
              <a:rPr lang="en-US" sz="2000" dirty="0"/>
              <a:t>.</a:t>
            </a:r>
          </a:p>
          <a:p>
            <a:pPr lvl="0" algn="r" rtl="1"/>
            <a:r>
              <a:rPr lang="ar-SA" sz="2000" dirty="0"/>
              <a:t>متغيرات لم يتم تناولها</a:t>
            </a:r>
            <a:r>
              <a:rPr lang="en-US" sz="2000" dirty="0"/>
              <a:t>.</a:t>
            </a:r>
          </a:p>
          <a:p>
            <a:pPr lvl="0" algn="r" rtl="1"/>
            <a:r>
              <a:rPr lang="ar-SA" sz="2000" dirty="0"/>
              <a:t>علاقات بين متغيرات تحتاج إلى مزيد من البحث</a:t>
            </a:r>
            <a:r>
              <a:rPr lang="en-US" sz="2000" dirty="0"/>
              <a:t>.</a:t>
            </a:r>
          </a:p>
          <a:p>
            <a:pPr lvl="0" algn="r" rtl="1"/>
            <a:r>
              <a:rPr lang="ar-SA" sz="2000" dirty="0"/>
              <a:t>مجتمعات أو قطاعات أو مناطق جغرافية لم تتم دراستها</a:t>
            </a:r>
            <a:r>
              <a:rPr lang="en-US" sz="2000" dirty="0"/>
              <a:t>.</a:t>
            </a:r>
          </a:p>
          <a:p>
            <a:pPr lvl="0" algn="r" rtl="1"/>
            <a:r>
              <a:rPr lang="ar-SA" sz="2000" dirty="0"/>
              <a:t>اختلاف أو نقص في نتائج الدراسات السابقة</a:t>
            </a:r>
            <a:r>
              <a:rPr lang="en-US" sz="2000" dirty="0"/>
              <a:t>.</a:t>
            </a:r>
          </a:p>
          <a:p>
            <a:pPr lvl="0" algn="r" rtl="1"/>
            <a:r>
              <a:rPr lang="ar-SA" sz="2000" dirty="0"/>
              <a:t>استخدام محدود لبعض المناهج أو الأساليب</a:t>
            </a:r>
            <a:r>
              <a:rPr lang="en-US" sz="2000" dirty="0"/>
              <a:t>.</a:t>
            </a:r>
          </a:p>
          <a:p>
            <a:pPr lvl="0" algn="r" rtl="1"/>
            <a:r>
              <a:rPr lang="ar-SA" sz="2000" dirty="0"/>
              <a:t>ظهور تطورات حديثة تحتاج إلى إعادة دراسة الموضوع في ضوئها</a:t>
            </a:r>
            <a:r>
              <a:rPr lang="en-US" sz="2000" dirty="0"/>
              <a:t>.</a:t>
            </a:r>
          </a:p>
          <a:p>
            <a:pPr lvl="0" algn="r" rtl="1"/>
            <a:endParaRPr lang="en-US"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1381011"/>
      </p:ext>
    </p:extLst>
  </p:cSld>
  <p:clrMapOvr>
    <a:masterClrMapping/>
  </p:clrMapOvr>
  <p:transition advTm="77057">
    <p:wipe dir="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138351" cy="1631216"/>
          </a:xfrm>
          <a:prstGeom prst="rect">
            <a:avLst/>
          </a:prstGeom>
          <a:noFill/>
          <a:ln w="9525">
            <a:noFill/>
            <a:miter lim="800000"/>
            <a:headEnd/>
            <a:tailEnd/>
          </a:ln>
        </p:spPr>
        <p:txBody>
          <a:bodyPr wrap="square">
            <a:spAutoFit/>
          </a:bodyPr>
          <a:lstStyle/>
          <a:p>
            <a:pPr algn="r" rtl="1">
              <a:defRPr/>
            </a:pPr>
            <a:r>
              <a:rPr lang="ar-EG" sz="2200" b="1" dirty="0" smtClean="0">
                <a:cs typeface="Simplified Arabic" pitchFamily="2" charset="-78"/>
              </a:rPr>
              <a:t>تابع التكليف </a:t>
            </a:r>
            <a:r>
              <a:rPr lang="ar-EG" sz="2200" b="1" dirty="0">
                <a:cs typeface="Simplified Arabic" pitchFamily="2" charset="-78"/>
              </a:rPr>
              <a:t>الثاني: إعداد ملخص بأهم الأبحاث العلمية المنشورة في موضوع مشروع البحث،</a:t>
            </a:r>
          </a:p>
          <a:p>
            <a:pPr algn="r" rtl="1">
              <a:defRPr/>
            </a:pPr>
            <a:r>
              <a:rPr lang="ar-EG" sz="2200" b="1" dirty="0">
                <a:cs typeface="Simplified Arabic" pitchFamily="2" charset="-78"/>
              </a:rPr>
              <a:t> مع تحديد أهم الاتجاهات البحثية والفجوات البحثية:</a:t>
            </a: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585855" y="1438293"/>
            <a:ext cx="7536872" cy="5909310"/>
          </a:xfrm>
          <a:prstGeom prst="rect">
            <a:avLst/>
          </a:prstGeom>
        </p:spPr>
        <p:txBody>
          <a:bodyPr wrap="square">
            <a:spAutoFit/>
          </a:bodyPr>
          <a:lstStyle/>
          <a:p>
            <a:pPr algn="r" rtl="1"/>
            <a:r>
              <a:rPr lang="en-US" sz="2100" b="1" dirty="0" smtClean="0"/>
              <a:t> </a:t>
            </a:r>
            <a:r>
              <a:rPr lang="ar-EG" sz="2100" b="1" dirty="0" smtClean="0"/>
              <a:t>هـ - </a:t>
            </a:r>
            <a:r>
              <a:rPr lang="en-US" sz="2100" b="1" dirty="0" smtClean="0"/>
              <a:t> </a:t>
            </a:r>
            <a:r>
              <a:rPr lang="ar-SA" sz="2100" b="1" dirty="0"/>
              <a:t>ربط الفجوات بمشروع البحث</a:t>
            </a:r>
            <a:endParaRPr lang="en-US" sz="2100" dirty="0"/>
          </a:p>
          <a:p>
            <a:pPr algn="r" rtl="1"/>
            <a:r>
              <a:rPr lang="ar-SA" sz="2100" dirty="0"/>
              <a:t>في نهاية التكليف، يوضح الباحث</a:t>
            </a:r>
            <a:r>
              <a:rPr lang="en-US" sz="2100" dirty="0"/>
              <a:t>:</a:t>
            </a:r>
          </a:p>
          <a:p>
            <a:pPr algn="r" rtl="1"/>
            <a:r>
              <a:rPr lang="ar-SA" sz="2100" b="1" dirty="0"/>
              <a:t>أين يقع مشروعه البحثي ضمن الاتجاهات الحالية</a:t>
            </a:r>
            <a:r>
              <a:rPr lang="ar-SA" sz="2100" b="1" dirty="0" smtClean="0"/>
              <a:t>؟</a:t>
            </a:r>
            <a:r>
              <a:rPr lang="ar-EG" sz="2100" b="1" dirty="0" smtClean="0"/>
              <a:t> </a:t>
            </a:r>
            <a:r>
              <a:rPr lang="ar-SA" sz="2100" dirty="0" smtClean="0"/>
              <a:t>ثم </a:t>
            </a:r>
            <a:r>
              <a:rPr lang="ar-SA" sz="2100" dirty="0"/>
              <a:t>يوضح</a:t>
            </a:r>
            <a:r>
              <a:rPr lang="en-US" sz="2100" dirty="0"/>
              <a:t>:</a:t>
            </a:r>
          </a:p>
          <a:p>
            <a:pPr lvl="0" algn="r" rtl="1"/>
            <a:r>
              <a:rPr lang="ar-SA" sz="2100" dirty="0"/>
              <a:t>ما الجانب الذي يتناوله مشروع البحث؟</a:t>
            </a:r>
            <a:endParaRPr lang="en-US" sz="2100" dirty="0"/>
          </a:p>
          <a:p>
            <a:pPr lvl="0" algn="r" rtl="1"/>
            <a:r>
              <a:rPr lang="ar-SA" sz="2100" dirty="0"/>
              <a:t>ما الفجوة التي يسعى إلى دراستها؟</a:t>
            </a:r>
            <a:endParaRPr lang="en-US" sz="2100" dirty="0"/>
          </a:p>
          <a:p>
            <a:pPr lvl="0" algn="r" rtl="1"/>
            <a:r>
              <a:rPr lang="ar-SA" sz="2100" dirty="0"/>
              <a:t>كيف يرتبط موضوع المشروع بما توصلت إليه الدراسات السابقة؟</a:t>
            </a:r>
            <a:endParaRPr lang="en-US" sz="2100" dirty="0"/>
          </a:p>
          <a:p>
            <a:pPr lvl="0" algn="r" rtl="1"/>
            <a:r>
              <a:rPr lang="ar-SA" sz="2100" dirty="0"/>
              <a:t>ما الإضافة المتوقعة من مشروع البحث</a:t>
            </a:r>
            <a:r>
              <a:rPr lang="ar-SA" sz="2100" dirty="0" smtClean="0"/>
              <a:t>؟</a:t>
            </a:r>
            <a:endParaRPr lang="ar-EG" sz="2100" dirty="0" smtClean="0"/>
          </a:p>
          <a:p>
            <a:pPr algn="r" rtl="1"/>
            <a:r>
              <a:rPr lang="ar-EG" sz="2100" b="1" dirty="0" smtClean="0"/>
              <a:t>و -  </a:t>
            </a:r>
            <a:r>
              <a:rPr lang="ar-SA" sz="2100" b="1" dirty="0" smtClean="0"/>
              <a:t>التسلسل </a:t>
            </a:r>
            <a:r>
              <a:rPr lang="ar-SA" sz="2100" b="1" dirty="0"/>
              <a:t>المطلوب في </a:t>
            </a:r>
            <a:r>
              <a:rPr lang="ar-SA" sz="2100" b="1" dirty="0" smtClean="0"/>
              <a:t>التكليف</a:t>
            </a:r>
            <a:r>
              <a:rPr lang="ar-EG" sz="2100" b="1" dirty="0" smtClean="0"/>
              <a:t> :</a:t>
            </a:r>
            <a:endParaRPr lang="en-US" sz="2100" dirty="0"/>
          </a:p>
          <a:p>
            <a:pPr algn="ctr" rtl="1"/>
            <a:r>
              <a:rPr lang="ar-SA" sz="2100" b="1" dirty="0"/>
              <a:t>أهم الأبحاث المنشورة</a:t>
            </a:r>
            <a:endParaRPr lang="en-US" sz="2100" dirty="0"/>
          </a:p>
          <a:p>
            <a:pPr algn="ctr" rtl="1"/>
            <a:r>
              <a:rPr lang="en-US" sz="2100" dirty="0"/>
              <a:t>↓</a:t>
            </a:r>
          </a:p>
          <a:p>
            <a:pPr algn="ctr" rtl="1"/>
            <a:r>
              <a:rPr lang="ar-SA" sz="2100" b="1" dirty="0"/>
              <a:t>ملخص الأهداف والمنهجيات والنتائج والاستنتاجات</a:t>
            </a:r>
            <a:endParaRPr lang="en-US" sz="2100" dirty="0"/>
          </a:p>
          <a:p>
            <a:pPr algn="ctr" rtl="1"/>
            <a:r>
              <a:rPr lang="en-US" sz="2100" dirty="0"/>
              <a:t>↓</a:t>
            </a:r>
          </a:p>
          <a:p>
            <a:pPr algn="ctr" rtl="1"/>
            <a:r>
              <a:rPr lang="ar-SA" sz="2100" b="1" dirty="0"/>
              <a:t>تحديد الاتجاهات البحثية</a:t>
            </a:r>
            <a:endParaRPr lang="en-US" sz="2100" dirty="0"/>
          </a:p>
          <a:p>
            <a:pPr algn="ctr" rtl="1"/>
            <a:r>
              <a:rPr lang="en-US" sz="2100" dirty="0"/>
              <a:t>↓</a:t>
            </a:r>
          </a:p>
          <a:p>
            <a:pPr algn="ctr" rtl="1"/>
            <a:r>
              <a:rPr lang="ar-SA" sz="2100" b="1" dirty="0"/>
              <a:t>تحديد الفجوات البحثية</a:t>
            </a:r>
            <a:endParaRPr lang="en-US" sz="2100" dirty="0"/>
          </a:p>
          <a:p>
            <a:pPr algn="ctr" rtl="1"/>
            <a:r>
              <a:rPr lang="en-US" sz="2100" dirty="0"/>
              <a:t>↓</a:t>
            </a:r>
          </a:p>
          <a:p>
            <a:pPr algn="ctr" rtl="1"/>
            <a:r>
              <a:rPr lang="ar-SA" sz="2100" b="1" dirty="0"/>
              <a:t>تحديد موقع مشروع البحث وإضافته</a:t>
            </a:r>
            <a:endParaRPr lang="en-US" sz="2100" dirty="0"/>
          </a:p>
          <a:p>
            <a:pPr lvl="0" algn="r" rtl="1"/>
            <a:endParaRPr lang="en-US" sz="21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5436222"/>
      </p:ext>
    </p:extLst>
  </p:cSld>
  <p:clrMapOvr>
    <a:masterClrMapping/>
  </p:clrMapOvr>
  <p:transition advTm="40002">
    <p:wipe dir="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477054"/>
          </a:xfrm>
          <a:prstGeom prst="rect">
            <a:avLst/>
          </a:prstGeom>
          <a:noFill/>
          <a:ln w="9525">
            <a:noFill/>
            <a:miter lim="800000"/>
            <a:headEnd/>
            <a:tailEnd/>
          </a:ln>
        </p:spPr>
        <p:txBody>
          <a:bodyPr wrap="square">
            <a:spAutoFit/>
          </a:bodyPr>
          <a:lstStyle/>
          <a:p>
            <a:pPr algn="r" rtl="1">
              <a:defRPr/>
            </a:pPr>
            <a:r>
              <a:rPr lang="ar-EG" sz="2500" b="1" dirty="0">
                <a:cs typeface="Simplified Arabic" pitchFamily="2" charset="-78"/>
              </a:rPr>
              <a:t>التكليف </a:t>
            </a:r>
            <a:r>
              <a:rPr lang="ar-EG" sz="2500" b="1" dirty="0" smtClean="0">
                <a:cs typeface="Simplified Arabic" pitchFamily="2" charset="-78"/>
              </a:rPr>
              <a:t>الثالث:</a:t>
            </a:r>
            <a:endParaRPr lang="ar-SA" sz="25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637309" y="2248818"/>
            <a:ext cx="11416145" cy="3013133"/>
          </a:xfrm>
          <a:prstGeom prst="rect">
            <a:avLst/>
          </a:prstGeom>
        </p:spPr>
        <p:txBody>
          <a:bodyPr wrap="square">
            <a:spAutoFit/>
          </a:bodyPr>
          <a:lstStyle/>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3-  دراسة وتحليل إحدى الدراسات الحديثة في مجال البحث من حيث المنهجية المستخدمة والنتائج المتوصل إليها: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علي الباحث القيام بتحليل المنهجية المستخدمة في هذه الدراسة بتفصيل، بما في ذلك التصميم البحثي، أساليب </a:t>
            </a:r>
            <a:r>
              <a:rPr lang="ar-SA" sz="2000" dirty="0" smtClean="0">
                <a:solidFill>
                  <a:srgbClr val="000000"/>
                </a:solidFill>
                <a:latin typeface="Calibri" panose="020F0502020204030204" pitchFamily="34" charset="0"/>
                <a:ea typeface="Calibri" panose="020F0502020204030204" pitchFamily="34" charset="0"/>
              </a:rPr>
              <a:t>جمع</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البيانات </a:t>
            </a:r>
            <a:r>
              <a:rPr lang="ar-SA" sz="2000" dirty="0">
                <a:solidFill>
                  <a:srgbClr val="000000"/>
                </a:solidFill>
                <a:latin typeface="Calibri" panose="020F0502020204030204" pitchFamily="34" charset="0"/>
                <a:ea typeface="Calibri" panose="020F0502020204030204" pitchFamily="34" charset="0"/>
              </a:rPr>
              <a:t>وطرق التحليل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النتائج الرئيسية التي توصلت إليها الدراسة وكيف ارتبطت بالأهداف والفرضيات البحثية.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قيم نقاط القوة والضعف في هذه الدراسة، وناقش مدى إمكانية تطبيق نتائجها في سياقك البحثي.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التحليل سيساعدك في فهم كيفية تصميم وتنفيذ البحوث في هذا المجال بشكل أفضل.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272" y="168292"/>
            <a:ext cx="2305141" cy="1076343"/>
          </a:xfrm>
          <a:prstGeom prst="rect">
            <a:avLst/>
          </a:prstGeom>
        </p:spPr>
      </p:pic>
    </p:spTree>
    <p:extLst>
      <p:ext uri="{BB962C8B-B14F-4D97-AF65-F5344CB8AC3E}">
        <p14:creationId xmlns:p14="http://schemas.microsoft.com/office/powerpoint/2010/main" val="3639098274"/>
      </p:ext>
    </p:extLst>
  </p:cSld>
  <p:clrMapOvr>
    <a:masterClrMapping/>
  </p:clrMapOvr>
  <p:transition advTm="33966">
    <p:wipe dir="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861774"/>
          </a:xfrm>
          <a:prstGeom prst="rect">
            <a:avLst/>
          </a:prstGeom>
          <a:noFill/>
          <a:ln w="9525">
            <a:noFill/>
            <a:miter lim="800000"/>
            <a:headEnd/>
            <a:tailEnd/>
          </a:ln>
        </p:spPr>
        <p:txBody>
          <a:bodyPr wrap="square">
            <a:spAutoFit/>
          </a:bodyPr>
          <a:lstStyle/>
          <a:p>
            <a:pPr algn="r" rtl="1">
              <a:defRPr/>
            </a:pPr>
            <a:r>
              <a:rPr lang="ar-EG" sz="2500" b="1" dirty="0">
                <a:cs typeface="Simplified Arabic" pitchFamily="2" charset="-78"/>
              </a:rPr>
              <a:t>التكليف </a:t>
            </a:r>
            <a:r>
              <a:rPr lang="ar-EG" sz="2500" b="1" dirty="0" smtClean="0">
                <a:cs typeface="Simplified Arabic" pitchFamily="2" charset="-78"/>
              </a:rPr>
              <a:t>الثالث: </a:t>
            </a:r>
            <a:r>
              <a:rPr lang="en-US" sz="2500" b="1" dirty="0" smtClean="0">
                <a:cs typeface="Simplified Arabic" pitchFamily="2" charset="-78"/>
              </a:rPr>
              <a:t> </a:t>
            </a:r>
            <a:r>
              <a:rPr lang="ar-SA" sz="2500" b="1" dirty="0">
                <a:solidFill>
                  <a:srgbClr val="000000"/>
                </a:solidFill>
                <a:latin typeface="Calibri" panose="020F0502020204030204" pitchFamily="34" charset="0"/>
                <a:ea typeface="Calibri" panose="020F0502020204030204" pitchFamily="34" charset="0"/>
              </a:rPr>
              <a:t>دراسة وتحليل إحدى الدراسات الحديثة في مجال البحث من حيث المنهجية المستخدمة والنتائج المتوصل إليها</a:t>
            </a:r>
            <a:endParaRPr lang="ar-SA" sz="25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 y="1039091"/>
            <a:ext cx="12053454" cy="6047809"/>
          </a:xfrm>
          <a:prstGeom prst="rect">
            <a:avLst/>
          </a:prstGeom>
        </p:spPr>
        <p:txBody>
          <a:bodyPr wrap="square">
            <a:spAutoFit/>
          </a:bodyPr>
          <a:lstStyle/>
          <a:p>
            <a:pPr algn="r" rtl="1">
              <a:lnSpc>
                <a:spcPct val="107000"/>
              </a:lnSpc>
              <a:spcAft>
                <a:spcPts val="800"/>
              </a:spcAft>
            </a:pPr>
            <a:r>
              <a:rPr lang="ar-SA" sz="2000" dirty="0" smtClean="0">
                <a:solidFill>
                  <a:srgbClr val="000000"/>
                </a:solidFill>
                <a:latin typeface="Calibri" panose="020F0502020204030204" pitchFamily="34" charset="0"/>
                <a:ea typeface="Calibri" panose="020F0502020204030204" pitchFamily="34" charset="0"/>
              </a:rPr>
              <a:t> </a:t>
            </a: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EG" sz="2000" b="1" dirty="0">
                <a:solidFill>
                  <a:srgbClr val="000000"/>
                </a:solidFill>
                <a:latin typeface="Calibri" panose="020F0502020204030204" pitchFamily="34" charset="0"/>
              </a:rPr>
              <a:t>لانجاز المهمة </a:t>
            </a:r>
            <a:r>
              <a:rPr lang="ar-EG" sz="2000" b="1" dirty="0" smtClean="0">
                <a:solidFill>
                  <a:srgbClr val="000000"/>
                </a:solidFill>
                <a:latin typeface="Calibri" panose="020F0502020204030204" pitchFamily="34" charset="0"/>
              </a:rPr>
              <a:t>(الثالثة) </a:t>
            </a:r>
            <a:r>
              <a:rPr lang="ar-EG" sz="2000" b="1" dirty="0">
                <a:solidFill>
                  <a:srgbClr val="000000"/>
                </a:solidFill>
                <a:latin typeface="Calibri" panose="020F0502020204030204" pitchFamily="34" charset="0"/>
              </a:rPr>
              <a:t>اتبع الخطوات التالية :</a:t>
            </a:r>
          </a:p>
          <a:p>
            <a:pPr algn="r" rtl="1">
              <a:lnSpc>
                <a:spcPct val="107000"/>
              </a:lnSpc>
              <a:spcAft>
                <a:spcPts val="800"/>
              </a:spcAft>
            </a:pPr>
            <a:r>
              <a:rPr lang="ar-EG" sz="2000" b="1" dirty="0" smtClean="0"/>
              <a:t>أ. </a:t>
            </a:r>
            <a:r>
              <a:rPr lang="ar-EG" sz="2000" b="1" dirty="0"/>
              <a:t>اختيار </a:t>
            </a:r>
            <a:r>
              <a:rPr lang="ar-EG" sz="2000" b="1" dirty="0" smtClean="0"/>
              <a:t>الدراسة : </a:t>
            </a:r>
            <a:r>
              <a:rPr lang="ar-EG" sz="2000" dirty="0" smtClean="0"/>
              <a:t>يختار </a:t>
            </a:r>
            <a:r>
              <a:rPr lang="ar-EG" sz="2000" dirty="0"/>
              <a:t>الباحث دراسة علمية حديثة ومرتبطة بشكل مباشر أو وثيق بموضوع مشروع البحث، ويفضل أن تكون منشورة في مجلة علمية موثوقة.</a:t>
            </a:r>
          </a:p>
          <a:p>
            <a:pPr algn="r" rtl="1"/>
            <a:r>
              <a:rPr lang="ar-EG" sz="2000" b="1" dirty="0" smtClean="0"/>
              <a:t>ب. </a:t>
            </a:r>
            <a:r>
              <a:rPr lang="ar-EG" sz="2000" b="1" dirty="0"/>
              <a:t>تحليل المنهجية </a:t>
            </a:r>
            <a:r>
              <a:rPr lang="ar-EG" sz="2000" b="1" dirty="0" smtClean="0"/>
              <a:t>المستخدمة : </a:t>
            </a:r>
            <a:r>
              <a:rPr lang="ar-EG" sz="2000" dirty="0" smtClean="0"/>
              <a:t>يقوم </a:t>
            </a:r>
            <a:r>
              <a:rPr lang="ar-EG" sz="2000" dirty="0"/>
              <a:t>الباحث بتحليل منهجية الدراسة، مع توضيح:</a:t>
            </a:r>
          </a:p>
          <a:p>
            <a:pPr algn="r" rtl="1"/>
            <a:r>
              <a:rPr lang="ar-EG" sz="2000" dirty="0"/>
              <a:t>التصميم البحثي المستخدم.</a:t>
            </a:r>
          </a:p>
          <a:p>
            <a:pPr algn="r" rtl="1"/>
            <a:r>
              <a:rPr lang="ar-EG" sz="2000" dirty="0"/>
              <a:t>مجتمع الدراسة والعينة، وكيفية اختيارها.</a:t>
            </a:r>
          </a:p>
          <a:p>
            <a:pPr algn="r" rtl="1"/>
            <a:r>
              <a:rPr lang="ar-EG" sz="2000" dirty="0"/>
              <a:t>أساليب وأدوات جمع البيانات.</a:t>
            </a:r>
          </a:p>
          <a:p>
            <a:pPr algn="r" rtl="1"/>
            <a:r>
              <a:rPr lang="ar-EG" sz="2000" dirty="0"/>
              <a:t>المتغيرات أو المفاهيم التي تناولتها الدراسة.</a:t>
            </a:r>
          </a:p>
          <a:p>
            <a:pPr algn="r" rtl="1"/>
            <a:r>
              <a:rPr lang="ar-EG" sz="2000" dirty="0"/>
              <a:t>أساليب وطرق تحليل البيانات.</a:t>
            </a:r>
          </a:p>
          <a:p>
            <a:pPr algn="r" rtl="1"/>
            <a:r>
              <a:rPr lang="ar-EG" sz="2000" dirty="0"/>
              <a:t>مدى مناسبة المنهجية لطبيعة مشكلة وأهداف الدراسة</a:t>
            </a:r>
            <a:r>
              <a:rPr lang="ar-EG" sz="2000" dirty="0" smtClean="0"/>
              <a:t>.</a:t>
            </a:r>
          </a:p>
          <a:p>
            <a:pPr algn="r" rtl="1"/>
            <a:r>
              <a:rPr lang="ar-EG" sz="2000" b="1" dirty="0" smtClean="0"/>
              <a:t>ج. </a:t>
            </a:r>
            <a:r>
              <a:rPr lang="ar-EG" sz="2000" b="1" dirty="0"/>
              <a:t>تحليل </a:t>
            </a:r>
            <a:r>
              <a:rPr lang="ar-EG" sz="2000" b="1" dirty="0" smtClean="0"/>
              <a:t>النتائج  : </a:t>
            </a:r>
            <a:r>
              <a:rPr lang="ar-EG" sz="2000" dirty="0" smtClean="0"/>
              <a:t>يناقش </a:t>
            </a:r>
            <a:r>
              <a:rPr lang="ar-EG" sz="2000" dirty="0"/>
              <a:t>الباحث النتائج الرئيسية التي توصلت إليها الدراسة، مع توضيح:</a:t>
            </a:r>
          </a:p>
          <a:p>
            <a:pPr algn="r" rtl="1"/>
            <a:r>
              <a:rPr lang="ar-EG" sz="2000" dirty="0"/>
              <a:t>أهم النتائج التي توصلت إليها الدراسة.</a:t>
            </a:r>
          </a:p>
          <a:p>
            <a:pPr algn="r" rtl="1"/>
            <a:r>
              <a:rPr lang="ar-EG" sz="2000" dirty="0"/>
              <a:t>مدى ارتباط النتائج بأهداف الدراسة.</a:t>
            </a:r>
          </a:p>
          <a:p>
            <a:pPr algn="r" rtl="1"/>
            <a:r>
              <a:rPr lang="ar-EG" sz="2000" dirty="0"/>
              <a:t>مدى توافق النتائج مع الفرضيات أو أسئلة البحث، إذا كانت الدراسة تتضمن فرضيات أو أسئلة بحثية.</a:t>
            </a:r>
          </a:p>
          <a:p>
            <a:pPr algn="r" rtl="1"/>
            <a:r>
              <a:rPr lang="ar-EG" sz="2000" dirty="0"/>
              <a:t>أهم الاستنتاجات التي توصلت إليها الدراسة.</a:t>
            </a:r>
          </a:p>
          <a:p>
            <a:pPr algn="r" rtl="1"/>
            <a:endParaRPr lang="ar-EG" sz="2000" dirty="0"/>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325444"/>
      </p:ext>
    </p:extLst>
  </p:cSld>
  <p:clrMapOvr>
    <a:masterClrMapping/>
  </p:clrMapOvr>
  <p:transition advTm="72894">
    <p:wipe dir="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964" y="365125"/>
            <a:ext cx="6587836" cy="1325563"/>
          </a:xfrm>
        </p:spPr>
        <p:txBody>
          <a:bodyPr>
            <a:normAutofit/>
          </a:bodyPr>
          <a:lstStyle/>
          <a:p>
            <a:pPr algn="ctr" rtl="1"/>
            <a:r>
              <a:rPr lang="ar-EG" sz="2400" b="1" dirty="0">
                <a:cs typeface="Simplified Arabic" pitchFamily="2" charset="-78"/>
              </a:rPr>
              <a:t>التكليف الثالث: </a:t>
            </a:r>
            <a:r>
              <a:rPr lang="en-US" sz="2400" b="1" dirty="0">
                <a:cs typeface="Simplified Arabic" pitchFamily="2" charset="-78"/>
              </a:rPr>
              <a:t> </a:t>
            </a:r>
            <a:r>
              <a:rPr lang="ar-SA" sz="2400" b="1" dirty="0">
                <a:solidFill>
                  <a:srgbClr val="000000"/>
                </a:solidFill>
                <a:latin typeface="Calibri" panose="020F0502020204030204" pitchFamily="34" charset="0"/>
                <a:ea typeface="Calibri" panose="020F0502020204030204" pitchFamily="34" charset="0"/>
              </a:rPr>
              <a:t>دراسة وتحليل إحدى الدراسات الحديثة في مجال البحث من حيث المنهجية المستخدمة والنتائج المتوصل إليها</a:t>
            </a:r>
            <a:r>
              <a:rPr lang="ar-SA" sz="2400" dirty="0">
                <a:cs typeface="Simplified Arabic" pitchFamily="2" charset="-78"/>
              </a:rPr>
              <a:t/>
            </a:r>
            <a:br>
              <a:rPr lang="ar-SA" sz="2400" dirty="0">
                <a:cs typeface="Simplified Arabic" pitchFamily="2" charset="-78"/>
              </a:rPr>
            </a:br>
            <a:endParaRPr lang="en-US" sz="2400" dirty="0"/>
          </a:p>
        </p:txBody>
      </p:sp>
      <p:sp>
        <p:nvSpPr>
          <p:cNvPr id="3" name="Content Placeholder 2"/>
          <p:cNvSpPr>
            <a:spLocks noGrp="1"/>
          </p:cNvSpPr>
          <p:nvPr>
            <p:ph sz="half" idx="1"/>
          </p:nvPr>
        </p:nvSpPr>
        <p:spPr>
          <a:xfrm>
            <a:off x="498764" y="1825625"/>
            <a:ext cx="5521036" cy="4658302"/>
          </a:xfrm>
        </p:spPr>
        <p:txBody>
          <a:bodyPr>
            <a:normAutofit fontScale="70000" lnSpcReduction="20000"/>
          </a:bodyPr>
          <a:lstStyle/>
          <a:p>
            <a:pPr marL="0" indent="0" algn="r" rtl="1">
              <a:buNone/>
            </a:pPr>
            <a:r>
              <a:rPr lang="ar-EG" b="1" dirty="0" smtClean="0"/>
              <a:t>هـ. </a:t>
            </a:r>
            <a:r>
              <a:rPr lang="ar-EG" b="1" dirty="0"/>
              <a:t>إمكانية تطبيق النتائج في سياق البحث الحالي</a:t>
            </a:r>
          </a:p>
          <a:p>
            <a:pPr algn="r" rtl="1"/>
            <a:r>
              <a:rPr lang="ar-EG" dirty="0"/>
              <a:t>يناقش الباحث مدى إمكانية الاستفادة من نتائج الدراسة في سياق مشروعه البحثي، من خلال الإجابة عن أسئلة مثل:</a:t>
            </a:r>
          </a:p>
          <a:p>
            <a:pPr algn="r" rtl="1"/>
            <a:r>
              <a:rPr lang="ar-EG" dirty="0"/>
              <a:t>هل يمكن تطبيق النتائج في نفس القطاع أو المجتمع أو البيئة البحثية؟</a:t>
            </a:r>
          </a:p>
          <a:p>
            <a:pPr algn="r" rtl="1"/>
            <a:r>
              <a:rPr lang="ar-EG" dirty="0"/>
              <a:t>هل تختلف ظروف الدراسة السابقة عن ظروف البحث الحالي؟</a:t>
            </a:r>
          </a:p>
          <a:p>
            <a:pPr algn="r" rtl="1"/>
            <a:r>
              <a:rPr lang="ar-EG" dirty="0"/>
              <a:t>ما الجوانب التي يمكن الاستفادة منها؟</a:t>
            </a:r>
          </a:p>
          <a:p>
            <a:pPr algn="r" rtl="1"/>
            <a:r>
              <a:rPr lang="ar-EG" dirty="0"/>
              <a:t>هل تحتاج النتائج إلى اختبار جديد في سياق مختلف؟</a:t>
            </a:r>
          </a:p>
          <a:p>
            <a:pPr algn="r" rtl="1"/>
            <a:r>
              <a:rPr lang="ar-EG" dirty="0"/>
              <a:t>كيف يمكن أن تساعد الدراسة السابقة في بناء البحث الحالي؟</a:t>
            </a:r>
          </a:p>
          <a:p>
            <a:pPr marL="0" indent="0" algn="r" rtl="1">
              <a:buNone/>
            </a:pPr>
            <a:endParaRPr lang="en-US" dirty="0"/>
          </a:p>
        </p:txBody>
      </p:sp>
      <p:sp>
        <p:nvSpPr>
          <p:cNvPr id="4" name="Content Placeholder 3"/>
          <p:cNvSpPr>
            <a:spLocks noGrp="1"/>
          </p:cNvSpPr>
          <p:nvPr>
            <p:ph sz="half" idx="2"/>
          </p:nvPr>
        </p:nvSpPr>
        <p:spPr>
          <a:xfrm>
            <a:off x="6172199" y="1825624"/>
            <a:ext cx="5645727" cy="4838411"/>
          </a:xfrm>
        </p:spPr>
        <p:txBody>
          <a:bodyPr>
            <a:normAutofit fontScale="70000" lnSpcReduction="20000"/>
          </a:bodyPr>
          <a:lstStyle/>
          <a:p>
            <a:pPr marL="0" indent="0" algn="r" rtl="1">
              <a:buNone/>
            </a:pPr>
            <a:r>
              <a:rPr lang="ar-EG" b="1" dirty="0" smtClean="0"/>
              <a:t>د. </a:t>
            </a:r>
            <a:r>
              <a:rPr lang="ar-EG" b="1" dirty="0"/>
              <a:t>تقييم الدراسة</a:t>
            </a:r>
          </a:p>
          <a:p>
            <a:pPr algn="r" rtl="1"/>
            <a:r>
              <a:rPr lang="ar-EG" dirty="0"/>
              <a:t>يقيم الباحث الدراسة بصورة موضوعية من خلال تحديد:</a:t>
            </a:r>
          </a:p>
          <a:p>
            <a:pPr algn="r" rtl="1"/>
            <a:r>
              <a:rPr lang="ar-EG" b="1" dirty="0"/>
              <a:t>نقاط القوة</a:t>
            </a:r>
            <a:r>
              <a:rPr lang="ar-EG" dirty="0"/>
              <a:t>، مثل:</a:t>
            </a:r>
          </a:p>
          <a:p>
            <a:pPr algn="r" rtl="1"/>
            <a:r>
              <a:rPr lang="ar-EG" dirty="0"/>
              <a:t>مناسبة التصميم البحثي.</a:t>
            </a:r>
          </a:p>
          <a:p>
            <a:pPr algn="r" rtl="1"/>
            <a:r>
              <a:rPr lang="ar-EG" dirty="0"/>
              <a:t>ملاءمة العينة.</a:t>
            </a:r>
          </a:p>
          <a:p>
            <a:pPr algn="r" rtl="1"/>
            <a:r>
              <a:rPr lang="ar-EG" dirty="0"/>
              <a:t>جودة أدوات جمع البيانات.</a:t>
            </a:r>
          </a:p>
          <a:p>
            <a:pPr algn="r" rtl="1"/>
            <a:r>
              <a:rPr lang="ar-EG" dirty="0"/>
              <a:t>مناسبة أساليب التحليل.</a:t>
            </a:r>
          </a:p>
          <a:p>
            <a:pPr algn="r" rtl="1"/>
            <a:r>
              <a:rPr lang="ar-EG" dirty="0"/>
              <a:t>وضوح النتائج والاستنتاجات.</a:t>
            </a:r>
          </a:p>
          <a:p>
            <a:pPr algn="r" rtl="1"/>
            <a:r>
              <a:rPr lang="ar-EG" b="1" dirty="0"/>
              <a:t>نقاط الضعف أو الحدود</a:t>
            </a:r>
            <a:r>
              <a:rPr lang="ar-EG" dirty="0"/>
              <a:t>، مثل:</a:t>
            </a:r>
          </a:p>
          <a:p>
            <a:pPr algn="r" rtl="1"/>
            <a:r>
              <a:rPr lang="ar-EG" dirty="0"/>
              <a:t>محدودية حجم أو نطاق العينة.</a:t>
            </a:r>
          </a:p>
          <a:p>
            <a:pPr algn="r" rtl="1"/>
            <a:r>
              <a:rPr lang="ar-EG" dirty="0"/>
              <a:t>محدودية البيانات أو فترة الدراسة.</a:t>
            </a:r>
          </a:p>
          <a:p>
            <a:pPr algn="r" rtl="1"/>
            <a:r>
              <a:rPr lang="ar-EG" dirty="0"/>
              <a:t>وجود قيود منهجية.</a:t>
            </a:r>
          </a:p>
          <a:p>
            <a:pPr algn="r" rtl="1"/>
            <a:r>
              <a:rPr lang="ar-EG" dirty="0"/>
              <a:t>محدودية المتغيرات أو الجوانب التي تناولتها الدراسة.</a:t>
            </a:r>
          </a:p>
          <a:p>
            <a:pPr algn="r" rtl="1"/>
            <a:r>
              <a:rPr lang="ar-EG" dirty="0"/>
              <a:t>أي حدود أخرى أشار إليها الباحث في الدراسة.</a:t>
            </a:r>
          </a:p>
          <a:p>
            <a:pPr marL="0" indent="0">
              <a:buNone/>
            </a:pP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8764" y="143642"/>
            <a:ext cx="2230260" cy="1076343"/>
          </a:xfrm>
          <a:prstGeom prst="rect">
            <a:avLst/>
          </a:prstGeom>
        </p:spPr>
      </p:pic>
    </p:spTree>
    <p:extLst>
      <p:ext uri="{BB962C8B-B14F-4D97-AF65-F5344CB8AC3E}">
        <p14:creationId xmlns:p14="http://schemas.microsoft.com/office/powerpoint/2010/main" val="3189254442"/>
      </p:ext>
    </p:extLst>
  </p:cSld>
  <p:clrMapOvr>
    <a:masterClrMapping/>
  </p:clrMapOvr>
  <mc:AlternateContent xmlns:mc="http://schemas.openxmlformats.org/markup-compatibility/2006" xmlns:p14="http://schemas.microsoft.com/office/powerpoint/2010/main">
    <mc:Choice Requires="p14">
      <p:transition spd="slow" p14:dur="2000" advTm="67674"/>
    </mc:Choice>
    <mc:Fallback xmlns="">
      <p:transition spd="slow" advTm="67674"/>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532908" y="361951"/>
            <a:ext cx="8520545" cy="430887"/>
          </a:xfrm>
          <a:prstGeom prst="rect">
            <a:avLst/>
          </a:prstGeom>
          <a:noFill/>
          <a:ln w="9525">
            <a:noFill/>
            <a:miter lim="800000"/>
            <a:headEnd/>
            <a:tailEnd/>
          </a:ln>
        </p:spPr>
        <p:txBody>
          <a:bodyPr wrap="square">
            <a:spAutoFit/>
          </a:bodyPr>
          <a:lstStyle/>
          <a:p>
            <a:pPr algn="r" rtl="1">
              <a:defRPr/>
            </a:pPr>
            <a:r>
              <a:rPr lang="ar-EG" sz="2200" b="1" dirty="0">
                <a:cs typeface="Simplified Arabic" pitchFamily="2" charset="-78"/>
              </a:rPr>
              <a:t>التكليف </a:t>
            </a:r>
            <a:r>
              <a:rPr lang="ar-EG" sz="2200" b="1" dirty="0" smtClean="0">
                <a:cs typeface="Simplified Arabic" pitchFamily="2" charset="-78"/>
              </a:rPr>
              <a:t>الرابع :</a:t>
            </a:r>
            <a:endParaRPr lang="ar-SA" sz="22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775855" y="1820985"/>
            <a:ext cx="11416145" cy="3445046"/>
          </a:xfrm>
          <a:prstGeom prst="rect">
            <a:avLst/>
          </a:prstGeom>
        </p:spPr>
        <p:txBody>
          <a:bodyPr wrap="square">
            <a:spAutoFit/>
          </a:bodyPr>
          <a:lstStyle/>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r>
              <a:rPr lang="ar-EG" sz="2000" dirty="0" smtClean="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4-  </a:t>
            </a:r>
            <a:r>
              <a:rPr lang="ar-SA" sz="2000" b="1" dirty="0">
                <a:solidFill>
                  <a:srgbClr val="000000"/>
                </a:solidFill>
                <a:latin typeface="Calibri" panose="020F0502020204030204" pitchFamily="34" charset="0"/>
                <a:ea typeface="Calibri" panose="020F0502020204030204" pitchFamily="34" charset="0"/>
              </a:rPr>
              <a:t>إعداد تقرير عن آخر التطورات والاتجاهات البحثية العالمية في موضوع مشروع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تتطلب من الباحث إجراء مسح شامل للأبحاث والاتجاهات البحثية الحديثة على المستوى العالمي في مجال بحثك.</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يجب عليك البحث عن أحدث الإصدارات والمنشورات العلمية في هذا المجال، بما في ذلك المقالات في المجلات المحكمة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والمؤتمرات العلمية.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حلل هذه الأبحاث الحديثة لتحديد الاتجاهات البحثية الرئيسية، أي المواضيع والمناهج التي يتم التركيز عليها حاليا.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كما حدد أي تطورات جديدة أو اختراقات في هذا المجال، والتي قد تؤثر على توجهات البحث المستقبلية.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التقرير سيساعدك في وضع مشروعك البحثي في السياق العالمي الأوسع وتحديد مساهماته المحتملة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20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6570238"/>
      </p:ext>
    </p:extLst>
  </p:cSld>
  <p:clrMapOvr>
    <a:masterClrMapping/>
  </p:clrMapOvr>
  <p:transition advTm="57386">
    <p:wipe dir="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169551"/>
          </a:xfrm>
          <a:prstGeom prst="rect">
            <a:avLst/>
          </a:prstGeom>
          <a:noFill/>
          <a:ln w="9525">
            <a:noFill/>
            <a:miter lim="800000"/>
            <a:headEnd/>
            <a:tailEnd/>
          </a:ln>
        </p:spPr>
        <p:txBody>
          <a:bodyPr wrap="square">
            <a:spAutoFit/>
          </a:bodyPr>
          <a:lstStyle/>
          <a:p>
            <a:pPr algn="r" rtl="1">
              <a:defRPr/>
            </a:pPr>
            <a:r>
              <a:rPr lang="ar-EG" sz="2100" b="1" dirty="0">
                <a:cs typeface="Simplified Arabic" pitchFamily="2" charset="-78"/>
              </a:rPr>
              <a:t>التكليف الرابع: </a:t>
            </a:r>
            <a:r>
              <a:rPr lang="ar-SA" sz="2100" b="1" dirty="0">
                <a:solidFill>
                  <a:srgbClr val="000000"/>
                </a:solidFill>
                <a:latin typeface="Calibri" panose="020F0502020204030204" pitchFamily="34" charset="0"/>
                <a:ea typeface="Calibri" panose="020F0502020204030204" pitchFamily="34" charset="0"/>
              </a:rPr>
              <a:t>إعداد تقرير عن آخر التطورات والاتجاهات البحثية العالمية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في </a:t>
            </a:r>
            <a:r>
              <a:rPr lang="ar-SA" sz="2100" b="1" dirty="0">
                <a:solidFill>
                  <a:srgbClr val="000000"/>
                </a:solidFill>
                <a:latin typeface="Calibri" panose="020F0502020204030204" pitchFamily="34" charset="0"/>
                <a:ea typeface="Calibri" panose="020F0502020204030204" pitchFamily="34" charset="0"/>
              </a:rPr>
              <a:t>موضوع مشروع البحث</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SA" sz="2800" dirty="0">
              <a:cs typeface="Simplified Arabic" pitchFamily="2" charset="-78"/>
            </a:endParaRPr>
          </a:p>
        </p:txBody>
      </p:sp>
      <p:sp>
        <p:nvSpPr>
          <p:cNvPr id="3" name="Rectangle 2"/>
          <p:cNvSpPr/>
          <p:nvPr/>
        </p:nvSpPr>
        <p:spPr>
          <a:xfrm>
            <a:off x="401782" y="1402672"/>
            <a:ext cx="11651672" cy="5470215"/>
          </a:xfrm>
          <a:prstGeom prst="rect">
            <a:avLst/>
          </a:prstGeom>
        </p:spPr>
        <p:txBody>
          <a:bodyPr wrap="square">
            <a:spAutoFit/>
          </a:bodyPr>
          <a:lstStyle/>
          <a:p>
            <a:pPr algn="r" rtl="1">
              <a:lnSpc>
                <a:spcPct val="107000"/>
              </a:lnSpc>
              <a:spcAft>
                <a:spcPts val="800"/>
              </a:spcAft>
            </a:pPr>
            <a:r>
              <a:rPr lang="ar-EG" sz="2000" b="1" dirty="0">
                <a:solidFill>
                  <a:srgbClr val="000000"/>
                </a:solidFill>
                <a:latin typeface="Calibri" panose="020F0502020204030204" pitchFamily="34" charset="0"/>
              </a:rPr>
              <a:t>لانجاز المهمة </a:t>
            </a:r>
            <a:r>
              <a:rPr lang="ar-EG" sz="2000" b="1" dirty="0" smtClean="0">
                <a:solidFill>
                  <a:srgbClr val="000000"/>
                </a:solidFill>
                <a:latin typeface="Calibri" panose="020F0502020204030204" pitchFamily="34" charset="0"/>
              </a:rPr>
              <a:t>(الرابعة) </a:t>
            </a:r>
            <a:r>
              <a:rPr lang="ar-EG" sz="2000" b="1" dirty="0">
                <a:solidFill>
                  <a:srgbClr val="000000"/>
                </a:solidFill>
                <a:latin typeface="Calibri" panose="020F0502020204030204" pitchFamily="34" charset="0"/>
              </a:rPr>
              <a:t>اتبع الخطوات التالية </a:t>
            </a:r>
            <a:r>
              <a:rPr lang="ar-EG" sz="2000" b="1" dirty="0" smtClean="0">
                <a:solidFill>
                  <a:srgbClr val="000000"/>
                </a:solidFill>
                <a:latin typeface="Calibri" panose="020F0502020204030204" pitchFamily="34" charset="0"/>
              </a:rPr>
              <a:t>:</a:t>
            </a:r>
          </a:p>
          <a:p>
            <a:pPr algn="r" rtl="1"/>
            <a:r>
              <a:rPr lang="ar-EG" sz="2000" b="1" dirty="0" smtClean="0"/>
              <a:t>أ . </a:t>
            </a:r>
            <a:r>
              <a:rPr lang="ar-EG" sz="2000" b="1" dirty="0"/>
              <a:t>البحث عن أحدث الدراسات والمنشورات</a:t>
            </a:r>
          </a:p>
          <a:p>
            <a:pPr algn="r" rtl="1"/>
            <a:r>
              <a:rPr lang="ar-EG" sz="2000" dirty="0"/>
              <a:t>يقوم الباحث بالبحث عن أحدث ما نُشر في مجال مشروعه، مع التركيز على:</a:t>
            </a:r>
          </a:p>
          <a:p>
            <a:pPr algn="r" rtl="1"/>
            <a:r>
              <a:rPr lang="ar-EG" sz="2000" dirty="0"/>
              <a:t>المقالات المنشورة في المجلات العلمية المحكمة.</a:t>
            </a:r>
          </a:p>
          <a:p>
            <a:pPr algn="r" rtl="1"/>
            <a:r>
              <a:rPr lang="ar-EG" sz="2000" dirty="0"/>
              <a:t>الدراسات الحديثة ذات الصلة المباشرة بموضوع البحث.</a:t>
            </a:r>
          </a:p>
          <a:p>
            <a:pPr algn="r" rtl="1"/>
            <a:r>
              <a:rPr lang="ar-EG" sz="2000" dirty="0"/>
              <a:t>المؤتمرات العلمية والمخرجات العلمية المرتبطة بالمجال، عند توفرها.</a:t>
            </a:r>
          </a:p>
          <a:p>
            <a:pPr algn="r" rtl="1"/>
            <a:r>
              <a:rPr lang="ar-EG" sz="2000" dirty="0"/>
              <a:t>التقارير أو المصادر العلمية الموثوقة التي توضح التطورات الحديثة في المجال.</a:t>
            </a:r>
          </a:p>
          <a:p>
            <a:pPr algn="r" rtl="1"/>
            <a:r>
              <a:rPr lang="ar-EG" sz="2000" dirty="0"/>
              <a:t>ويُفضل التركيز على السنوات الأخيرة، مع الاستفادة من الدراسات الأقدم عند الحاجة لفهم تطور الاتجاه البحثي.</a:t>
            </a:r>
          </a:p>
          <a:p>
            <a:pPr algn="r" rtl="1"/>
            <a:r>
              <a:rPr lang="ar-EG" sz="2000" b="1" dirty="0" smtClean="0"/>
              <a:t>ب . </a:t>
            </a:r>
            <a:r>
              <a:rPr lang="ar-EG" sz="2000" b="1" dirty="0"/>
              <a:t>تحديد الاتجاهات البحثية العالمية الحديثة</a:t>
            </a:r>
          </a:p>
          <a:p>
            <a:pPr algn="r" rtl="1"/>
            <a:r>
              <a:rPr lang="ar-EG" sz="2000" dirty="0"/>
              <a:t>يحلل الباحث الدراسات الحديثة للتعرف على أهم الاتجاهات التي يركز عليها الباحثون حاليًا، مثل:</a:t>
            </a:r>
          </a:p>
          <a:p>
            <a:pPr algn="r" rtl="1"/>
            <a:r>
              <a:rPr lang="ar-EG" sz="2000" dirty="0"/>
              <a:t>الموضوعات والقضايا التي تشهد اهتمامًا متزايدًا.</a:t>
            </a:r>
          </a:p>
          <a:p>
            <a:pPr algn="r" rtl="1"/>
            <a:r>
              <a:rPr lang="ar-EG" sz="2000" dirty="0"/>
              <a:t>المتغيرات والعلاقات التي يتم تناولها بصورة متكررة.</a:t>
            </a:r>
          </a:p>
          <a:p>
            <a:pPr algn="r" rtl="1"/>
            <a:r>
              <a:rPr lang="ar-EG" sz="2000" dirty="0"/>
              <a:t>المناهج والتصميمات البحثية الحديثة المستخدمة.</a:t>
            </a:r>
          </a:p>
          <a:p>
            <a:pPr algn="r" rtl="1"/>
            <a:r>
              <a:rPr lang="ar-EG" sz="2000" dirty="0"/>
              <a:t>الأساليب الحديثة في جمع وتحليل البيانات.</a:t>
            </a:r>
          </a:p>
          <a:p>
            <a:pPr algn="r" rtl="1"/>
            <a:r>
              <a:rPr lang="ar-EG" sz="2000" dirty="0"/>
              <a:t>التقنيات والأدوات الجديدة المستخدمة في البحث.</a:t>
            </a:r>
          </a:p>
          <a:p>
            <a:pPr algn="r" rtl="1"/>
            <a:r>
              <a:rPr lang="ar-EG" sz="2000" dirty="0"/>
              <a:t>الاتجاه نحو الدراسات متعددة التخصصات، عند ارتباطها بموضوع البحث.</a:t>
            </a:r>
          </a:p>
          <a:p>
            <a:pPr algn="r" rtl="1">
              <a:lnSpc>
                <a:spcPct val="107000"/>
              </a:lnSpc>
              <a:spcAft>
                <a:spcPts val="800"/>
              </a:spcAft>
            </a:pPr>
            <a:endParaRPr lang="ar-EG" sz="2000" b="1" dirty="0">
              <a:solidFill>
                <a:srgbClr val="000000"/>
              </a:solidFill>
              <a:latin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4720039"/>
      </p:ext>
    </p:extLst>
  </p:cSld>
  <p:clrMapOvr>
    <a:masterClrMapping/>
  </p:clrMapOvr>
  <p:transition advTm="57490">
    <p:wipe dir="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169551"/>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a:t>
            </a:r>
            <a:r>
              <a:rPr lang="ar-EG" sz="2100" b="1" dirty="0">
                <a:cs typeface="Simplified Arabic" pitchFamily="2" charset="-78"/>
              </a:rPr>
              <a:t>الرابع: </a:t>
            </a:r>
            <a:r>
              <a:rPr lang="ar-SA" sz="2100" b="1" dirty="0">
                <a:solidFill>
                  <a:srgbClr val="000000"/>
                </a:solidFill>
                <a:latin typeface="Calibri" panose="020F0502020204030204" pitchFamily="34" charset="0"/>
                <a:ea typeface="Calibri" panose="020F0502020204030204" pitchFamily="34" charset="0"/>
              </a:rPr>
              <a:t>إعداد تقرير عن آخر التطورات والاتجاهات البحثية العالمية في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موضوع </a:t>
            </a:r>
            <a:r>
              <a:rPr lang="ar-SA" sz="2100" b="1" dirty="0">
                <a:solidFill>
                  <a:srgbClr val="000000"/>
                </a:solidFill>
                <a:latin typeface="Calibri" panose="020F0502020204030204" pitchFamily="34" charset="0"/>
                <a:ea typeface="Calibri" panose="020F0502020204030204" pitchFamily="34" charset="0"/>
              </a:rPr>
              <a:t>مشروع البحث</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SA" sz="2800" dirty="0">
              <a:cs typeface="Simplified Arabic" pitchFamily="2" charset="-78"/>
            </a:endParaRPr>
          </a:p>
        </p:txBody>
      </p:sp>
      <p:sp>
        <p:nvSpPr>
          <p:cNvPr id="3" name="Rectangle 2"/>
          <p:cNvSpPr/>
          <p:nvPr/>
        </p:nvSpPr>
        <p:spPr>
          <a:xfrm>
            <a:off x="401782" y="1490762"/>
            <a:ext cx="11651672" cy="4708981"/>
          </a:xfrm>
          <a:prstGeom prst="rect">
            <a:avLst/>
          </a:prstGeom>
        </p:spPr>
        <p:txBody>
          <a:bodyPr wrap="square">
            <a:spAutoFit/>
          </a:bodyPr>
          <a:lstStyle/>
          <a:p>
            <a:pPr algn="r" rtl="1"/>
            <a:r>
              <a:rPr lang="ar-EG" sz="2000" b="1" dirty="0" smtClean="0"/>
              <a:t>ج . </a:t>
            </a:r>
            <a:r>
              <a:rPr lang="ar-EG" sz="2000" b="1" dirty="0"/>
              <a:t>تحديد التطورات الجديدة في مجال البحث</a:t>
            </a:r>
          </a:p>
          <a:p>
            <a:pPr algn="r" rtl="1"/>
            <a:r>
              <a:rPr lang="ar-EG" sz="2000" dirty="0"/>
              <a:t>يرصد الباحث أهم التطورات أو المستجدات التي ظهرت مؤخرًا، والتي قد تؤثر في مستقبل البحث، مثل:</a:t>
            </a:r>
          </a:p>
          <a:p>
            <a:pPr algn="r" rtl="1"/>
            <a:r>
              <a:rPr lang="ar-EG" sz="2000" dirty="0"/>
              <a:t>ظهور موضوعات أو قضايا بحثية جديدة.</a:t>
            </a:r>
          </a:p>
          <a:p>
            <a:pPr algn="r" rtl="1"/>
            <a:r>
              <a:rPr lang="ar-EG" sz="2000" dirty="0"/>
              <a:t>استخدام تقنيات أو أدوات حديثة.</a:t>
            </a:r>
          </a:p>
          <a:p>
            <a:pPr algn="r" rtl="1"/>
            <a:r>
              <a:rPr lang="ar-EG" sz="2000" dirty="0"/>
              <a:t>ظهور مناهج أو أساليب بحثية جديدة.</a:t>
            </a:r>
          </a:p>
          <a:p>
            <a:pPr algn="r" rtl="1"/>
            <a:r>
              <a:rPr lang="ar-EG" sz="2000" dirty="0"/>
              <a:t>تغير في طرق تحليل البيانات أو تفسير النتائج.</a:t>
            </a:r>
          </a:p>
          <a:p>
            <a:pPr algn="r" rtl="1"/>
            <a:r>
              <a:rPr lang="ar-EG" sz="2000" dirty="0"/>
              <a:t>تطورات علمية أو اقتصادية أو اجتماعية أو تكنولوجية مرتبطة بموضوع البحث</a:t>
            </a:r>
            <a:r>
              <a:rPr lang="ar-EG" sz="2000" dirty="0" smtClean="0"/>
              <a:t>.</a:t>
            </a:r>
          </a:p>
          <a:p>
            <a:pPr algn="r" rtl="1"/>
            <a:r>
              <a:rPr lang="ar-EG" sz="2000" b="1" dirty="0" smtClean="0"/>
              <a:t>د . </a:t>
            </a:r>
            <a:r>
              <a:rPr lang="ar-EG" sz="2000" b="1" dirty="0"/>
              <a:t>تحليل الاتجاهات والتطورات</a:t>
            </a:r>
          </a:p>
          <a:p>
            <a:pPr algn="r" rtl="1"/>
            <a:r>
              <a:rPr lang="ar-EG" sz="2000" dirty="0"/>
              <a:t>لا يقتصر التقرير على عرض الدراسات الحديثة، وإنما يجب على الباحث تحليلها والإجابة عن أسئلة مثل:</a:t>
            </a:r>
          </a:p>
          <a:p>
            <a:pPr algn="r" rtl="1"/>
            <a:r>
              <a:rPr lang="ar-EG" sz="2000" dirty="0"/>
              <a:t>ما الاتجاهات الأكثر وضوحًا في الأبحاث الحديثة؟</a:t>
            </a:r>
          </a:p>
          <a:p>
            <a:pPr algn="r" rtl="1"/>
            <a:r>
              <a:rPr lang="ar-EG" sz="2000" dirty="0"/>
              <a:t>ما الموضوعات التي يزداد الاهتمام بها؟</a:t>
            </a:r>
          </a:p>
          <a:p>
            <a:pPr algn="r" rtl="1"/>
            <a:r>
              <a:rPr lang="ar-EG" sz="2000" dirty="0"/>
              <a:t>ما المناهج والأساليب الأكثر استخدامًا؟</a:t>
            </a:r>
          </a:p>
          <a:p>
            <a:pPr algn="r" rtl="1"/>
            <a:r>
              <a:rPr lang="ar-EG" sz="2000" dirty="0"/>
              <a:t>ما الذي تغير مقارنة بالدراسات السابقة؟</a:t>
            </a:r>
          </a:p>
          <a:p>
            <a:pPr algn="r" rtl="1"/>
            <a:r>
              <a:rPr lang="ar-EG" sz="2000" dirty="0"/>
              <a:t>ما التطورات التي يمكن أن تؤثر في البحوث المستقبلية؟</a:t>
            </a:r>
          </a:p>
          <a:p>
            <a:pPr algn="r" rtl="1"/>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9810288"/>
      </p:ext>
    </p:extLst>
  </p:cSld>
  <p:clrMapOvr>
    <a:masterClrMapping/>
  </p:clrMapOvr>
  <p:transition advTm="65465">
    <p:wipe dir="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169551"/>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a:t>
            </a:r>
            <a:r>
              <a:rPr lang="ar-EG" sz="2100" b="1" dirty="0">
                <a:cs typeface="Simplified Arabic" pitchFamily="2" charset="-78"/>
              </a:rPr>
              <a:t>الرابع: </a:t>
            </a:r>
            <a:r>
              <a:rPr lang="ar-SA" sz="2100" b="1" dirty="0">
                <a:solidFill>
                  <a:srgbClr val="000000"/>
                </a:solidFill>
                <a:latin typeface="Calibri" panose="020F0502020204030204" pitchFamily="34" charset="0"/>
                <a:ea typeface="Calibri" panose="020F0502020204030204" pitchFamily="34" charset="0"/>
              </a:rPr>
              <a:t>إعداد تقرير عن آخر التطورات والاتجاهات البحثية العالمية في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موضوع </a:t>
            </a:r>
            <a:r>
              <a:rPr lang="ar-SA" sz="2100" b="1" dirty="0">
                <a:solidFill>
                  <a:srgbClr val="000000"/>
                </a:solidFill>
                <a:latin typeface="Calibri" panose="020F0502020204030204" pitchFamily="34" charset="0"/>
                <a:ea typeface="Calibri" panose="020F0502020204030204" pitchFamily="34" charset="0"/>
              </a:rPr>
              <a:t>مشروع البحث</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SA" sz="2800" dirty="0">
              <a:cs typeface="Simplified Arabic" pitchFamily="2" charset="-78"/>
            </a:endParaRPr>
          </a:p>
        </p:txBody>
      </p:sp>
      <p:sp>
        <p:nvSpPr>
          <p:cNvPr id="3" name="Rectangle 2"/>
          <p:cNvSpPr/>
          <p:nvPr/>
        </p:nvSpPr>
        <p:spPr>
          <a:xfrm>
            <a:off x="401782" y="1634836"/>
            <a:ext cx="11651672" cy="4401205"/>
          </a:xfrm>
          <a:prstGeom prst="rect">
            <a:avLst/>
          </a:prstGeom>
        </p:spPr>
        <p:txBody>
          <a:bodyPr wrap="square">
            <a:spAutoFit/>
          </a:bodyPr>
          <a:lstStyle/>
          <a:p>
            <a:pPr algn="r" rtl="1"/>
            <a:r>
              <a:rPr lang="ar-EG" sz="2000" b="1" dirty="0" smtClean="0"/>
              <a:t>هـ . </a:t>
            </a:r>
            <a:r>
              <a:rPr lang="ar-EG" sz="2000" b="1" dirty="0"/>
              <a:t>ربط التطورات العالمية بمشروع البحث</a:t>
            </a:r>
          </a:p>
          <a:p>
            <a:pPr algn="r" rtl="1"/>
            <a:r>
              <a:rPr lang="ar-EG" sz="2000" dirty="0"/>
              <a:t>يناقش الباحث مدى ارتباط هذه الاتجاهات والتطورات بمشروعه البحثي، من خلال توضيح:</a:t>
            </a:r>
          </a:p>
          <a:p>
            <a:pPr algn="r" rtl="1"/>
            <a:r>
              <a:rPr lang="ar-EG" sz="2000" dirty="0"/>
              <a:t>كيف يتوافق مشروع البحث مع الاتجاهات العالمية الحديثة؟</a:t>
            </a:r>
          </a:p>
          <a:p>
            <a:pPr algn="r" rtl="1"/>
            <a:r>
              <a:rPr lang="ar-EG" sz="2000" dirty="0"/>
              <a:t>هل يتناول المشروع قضية تشهد اهتمامًا عالميًا؟</a:t>
            </a:r>
          </a:p>
          <a:p>
            <a:pPr algn="r" rtl="1"/>
            <a:r>
              <a:rPr lang="ar-EG" sz="2000" dirty="0"/>
              <a:t>هل يمكن الاستفادة من مناهج أو أدوات حديثة في تنفيذ المشروع؟</a:t>
            </a:r>
          </a:p>
          <a:p>
            <a:pPr algn="r" rtl="1"/>
            <a:r>
              <a:rPr lang="ar-EG" sz="2000" dirty="0"/>
              <a:t>ما الإضافة التي يمكن أن يقدمها المشروع في ضوء التطورات الحالية؟</a:t>
            </a:r>
          </a:p>
          <a:p>
            <a:pPr algn="r" rtl="1"/>
            <a:r>
              <a:rPr lang="ar-EG" sz="2000" dirty="0"/>
              <a:t>كيف يمكن أن يسهم المشروع في الاتجاهات البحثية المستقبلية</a:t>
            </a:r>
            <a:r>
              <a:rPr lang="ar-EG" sz="2000" dirty="0" smtClean="0"/>
              <a:t>؟</a:t>
            </a:r>
          </a:p>
          <a:p>
            <a:pPr algn="r" rtl="1"/>
            <a:r>
              <a:rPr lang="ar-EG" sz="2000" b="1" dirty="0" smtClean="0"/>
              <a:t>و . </a:t>
            </a:r>
            <a:r>
              <a:rPr lang="ar-EG" sz="2000" b="1" dirty="0"/>
              <a:t>استشراف الاتجاهات المستقبلية</a:t>
            </a:r>
          </a:p>
          <a:p>
            <a:pPr algn="r" rtl="1"/>
            <a:r>
              <a:rPr lang="ar-EG" sz="2000" dirty="0"/>
              <a:t>يختتم الباحث التقرير بتحديد الاتجاهات التي يتوقع استمرار نموها أو تطورها مستقبلًا، مع توضيح أسباب أهميتها وإمكانية ارتباطها بمجال مشروع البحث</a:t>
            </a:r>
            <a:r>
              <a:rPr lang="ar-EG" sz="2000" dirty="0" smtClean="0"/>
              <a:t>.</a:t>
            </a:r>
          </a:p>
          <a:p>
            <a:pPr algn="r" rtl="1"/>
            <a:endParaRPr lang="ar-EG" sz="2000" dirty="0"/>
          </a:p>
          <a:p>
            <a:pPr algn="r" rtl="1"/>
            <a:r>
              <a:rPr lang="ar-EG" sz="2000" dirty="0"/>
              <a:t>هذا التكليف لا يهدف إلى تكرار مراجعة الدراسات السابقة، وإنما إلى التعرف على "ما الجديد الآن؟" وما الاتجاه الذي يتحرك نحوه البحث عالميًا، وكيف يمكن أن يستفيد مشروع البحث من هذه التطورات.</a:t>
            </a:r>
          </a:p>
          <a:p>
            <a:pPr algn="r" rtl="1"/>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90387637"/>
      </p:ext>
    </p:extLst>
  </p:cSld>
  <p:clrMapOvr>
    <a:masterClrMapping/>
  </p:clrMapOvr>
  <p:transition advTm="77216">
    <p:wipe dir="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574472" y="361951"/>
            <a:ext cx="8478981" cy="1123384"/>
          </a:xfrm>
          <a:prstGeom prst="rect">
            <a:avLst/>
          </a:prstGeom>
          <a:noFill/>
          <a:ln w="9525">
            <a:noFill/>
            <a:miter lim="800000"/>
            <a:headEnd/>
            <a:tailEnd/>
          </a:ln>
        </p:spPr>
        <p:txBody>
          <a:bodyPr wrap="square">
            <a:spAutoFit/>
          </a:bodyPr>
          <a:lstStyle/>
          <a:p>
            <a:pPr algn="r" rtl="1">
              <a:defRPr/>
            </a:pPr>
            <a:r>
              <a:rPr lang="ar-EG" sz="2500" b="1" dirty="0" smtClean="0">
                <a:cs typeface="Simplified Arabic" pitchFamily="2" charset="-78"/>
              </a:rPr>
              <a:t>التكليف الخامس : </a:t>
            </a:r>
            <a:r>
              <a:rPr lang="ar-SA" sz="2500" dirty="0">
                <a:solidFill>
                  <a:srgbClr val="000000"/>
                </a:solidFill>
                <a:latin typeface="Calibri" panose="020F0502020204030204" pitchFamily="34" charset="0"/>
                <a:ea typeface="Calibri" panose="020F0502020204030204" pitchFamily="34" charset="0"/>
              </a:rPr>
              <a:t> </a:t>
            </a:r>
            <a:endParaRPr lang="ar-EG" sz="2500" dirty="0" smtClean="0">
              <a:solidFill>
                <a:srgbClr val="000000"/>
              </a:solidFill>
              <a:latin typeface="Calibri" panose="020F0502020204030204" pitchFamily="34" charset="0"/>
              <a:ea typeface="Calibri" panose="020F0502020204030204" pitchFamily="34" charset="0"/>
            </a:endParaRPr>
          </a:p>
          <a:p>
            <a:pPr algn="r" rtl="1">
              <a:defRPr/>
            </a:pPr>
            <a:endParaRPr lang="ar-EG" sz="2100" b="1" dirty="0">
              <a:cs typeface="Simplified Arabic" pitchFamily="2" charset="-78"/>
            </a:endParaRPr>
          </a:p>
          <a:p>
            <a:pPr algn="r" rtl="1">
              <a:defRPr/>
            </a:pPr>
            <a:endParaRPr lang="ar-SA" sz="2100" dirty="0">
              <a:cs typeface="Simplified Arabic" pitchFamily="2" charset="-78"/>
            </a:endParaRPr>
          </a:p>
        </p:txBody>
      </p:sp>
      <p:sp>
        <p:nvSpPr>
          <p:cNvPr id="3" name="Rectangle 2"/>
          <p:cNvSpPr/>
          <p:nvPr/>
        </p:nvSpPr>
        <p:spPr>
          <a:xfrm>
            <a:off x="401781" y="2175164"/>
            <a:ext cx="11651672" cy="3342453"/>
          </a:xfrm>
          <a:prstGeom prst="rect">
            <a:avLst/>
          </a:prstGeom>
        </p:spPr>
        <p:txBody>
          <a:bodyPr wrap="square">
            <a:spAutoFit/>
          </a:bodyPr>
          <a:lstStyle/>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5 </a:t>
            </a:r>
            <a:r>
              <a:rPr lang="ar-SA" sz="2000" b="1" dirty="0">
                <a:solidFill>
                  <a:srgbClr val="000000"/>
                </a:solidFill>
                <a:latin typeface="Calibri" panose="020F0502020204030204" pitchFamily="34" charset="0"/>
                <a:ea typeface="Calibri" panose="020F0502020204030204" pitchFamily="34" charset="0"/>
              </a:rPr>
              <a:t>- إجراء مقارنة بين الدراسات المحلية والعالمية في مجال البحث، مع تحديد أوجه الاختلاف والتشابه</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يجب عليك مقارنة الدراسات والأبحاث المحلية في بلدك أو منطقتك بتلك التي تم إجراؤها على المستوى العالمي في نفس مجال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أوجه التشابه والاختلاف بين هذه الدراسات من حيث الأهداف المناهج البحثية النتائج والاستنتاجات.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ما إذا كان هناك اختلافات في السياقات أو التركيز على مواضيع معينة بين الدراسات المحلية والعالمية.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حاول تفسير هذه الاختلافات على سبيل المثال المتعلقة بالثقافة البنية المؤسسية، أو أولويات البحث.</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المقارنة ستساعدك في فهم موقع مشروعك البحثي على الخريطة البحثية المحلية والعالمية، وتحديد أوجه التميز أو </a:t>
            </a:r>
            <a:r>
              <a:rPr lang="ar-SA" sz="2000" dirty="0" smtClean="0">
                <a:solidFill>
                  <a:srgbClr val="000000"/>
                </a:solidFill>
                <a:latin typeface="Calibri" panose="020F0502020204030204" pitchFamily="34" charset="0"/>
                <a:ea typeface="Calibri" panose="020F0502020204030204" pitchFamily="34" charset="0"/>
              </a:rPr>
              <a:t>الفرص</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للمساهمة الجديدة</a:t>
            </a:r>
            <a:endParaRPr lang="ar-EG" sz="2000" dirty="0" smtClean="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16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1128512"/>
      </p:ext>
    </p:extLst>
  </p:cSld>
  <p:clrMapOvr>
    <a:masterClrMapping/>
  </p:clrMapOvr>
  <p:transition advTm="39859">
    <p:wipe dir="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574472" y="361951"/>
            <a:ext cx="8478981" cy="1384995"/>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الخامس : </a:t>
            </a:r>
            <a:r>
              <a:rPr lang="ar-SA" sz="2100" dirty="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 </a:t>
            </a:r>
            <a:r>
              <a:rPr lang="ar-SA" sz="2100" b="1" dirty="0">
                <a:solidFill>
                  <a:srgbClr val="000000"/>
                </a:solidFill>
                <a:latin typeface="Calibri" panose="020F0502020204030204" pitchFamily="34" charset="0"/>
                <a:ea typeface="Calibri" panose="020F0502020204030204" pitchFamily="34" charset="0"/>
              </a:rPr>
              <a:t>إجراء مقارنة بين الدراسات المحلية والعالمية في مجال البحث،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مع </a:t>
            </a:r>
            <a:r>
              <a:rPr lang="ar-SA" sz="2100" b="1" dirty="0">
                <a:solidFill>
                  <a:srgbClr val="000000"/>
                </a:solidFill>
                <a:latin typeface="Calibri" panose="020F0502020204030204" pitchFamily="34" charset="0"/>
                <a:ea typeface="Calibri" panose="020F0502020204030204" pitchFamily="34" charset="0"/>
              </a:rPr>
              <a:t>تحديد أوجه الاختلاف والتشابه</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EG" sz="2100" b="1" dirty="0">
              <a:cs typeface="Simplified Arabic" pitchFamily="2" charset="-78"/>
            </a:endParaRPr>
          </a:p>
          <a:p>
            <a:pPr algn="r" rtl="1">
              <a:defRPr/>
            </a:pPr>
            <a:endParaRPr lang="ar-SA" sz="2100" dirty="0">
              <a:cs typeface="Simplified Arabic" pitchFamily="2" charset="-78"/>
            </a:endParaRPr>
          </a:p>
        </p:txBody>
      </p:sp>
      <p:sp>
        <p:nvSpPr>
          <p:cNvPr id="3" name="Rectangle 2"/>
          <p:cNvSpPr/>
          <p:nvPr/>
        </p:nvSpPr>
        <p:spPr>
          <a:xfrm>
            <a:off x="0" y="1274618"/>
            <a:ext cx="12053453" cy="5470215"/>
          </a:xfrm>
          <a:prstGeom prst="rect">
            <a:avLst/>
          </a:prstGeom>
        </p:spPr>
        <p:txBody>
          <a:bodyPr wrap="square">
            <a:spAutoFit/>
          </a:bodyPr>
          <a:lstStyle/>
          <a:p>
            <a:pPr algn="r" rtl="1">
              <a:lnSpc>
                <a:spcPct val="107000"/>
              </a:lnSpc>
              <a:spcAft>
                <a:spcPts val="800"/>
              </a:spcAft>
            </a:pPr>
            <a:r>
              <a:rPr lang="ar-EG" sz="2000" b="1" dirty="0">
                <a:solidFill>
                  <a:srgbClr val="000000"/>
                </a:solidFill>
                <a:latin typeface="Calibri" panose="020F0502020204030204" pitchFamily="34" charset="0"/>
              </a:rPr>
              <a:t>لانجاز المهمة </a:t>
            </a:r>
            <a:r>
              <a:rPr lang="ar-EG" sz="2000" b="1" dirty="0" smtClean="0">
                <a:solidFill>
                  <a:srgbClr val="000000"/>
                </a:solidFill>
                <a:latin typeface="Calibri" panose="020F0502020204030204" pitchFamily="34" charset="0"/>
              </a:rPr>
              <a:t>(الخامسة) </a:t>
            </a:r>
            <a:r>
              <a:rPr lang="ar-EG" sz="2000" b="1" dirty="0">
                <a:solidFill>
                  <a:srgbClr val="000000"/>
                </a:solidFill>
                <a:latin typeface="Calibri" panose="020F0502020204030204" pitchFamily="34" charset="0"/>
              </a:rPr>
              <a:t>اتبع الخطوات التالية </a:t>
            </a:r>
            <a:r>
              <a:rPr lang="ar-EG" sz="2000" b="1" dirty="0" smtClean="0">
                <a:solidFill>
                  <a:srgbClr val="000000"/>
                </a:solidFill>
                <a:latin typeface="Calibri" panose="020F0502020204030204" pitchFamily="34" charset="0"/>
              </a:rPr>
              <a:t>:</a:t>
            </a:r>
          </a:p>
          <a:p>
            <a:pPr algn="r" rtl="1"/>
            <a:r>
              <a:rPr lang="ar-EG" sz="2000" b="1" dirty="0" smtClean="0"/>
              <a:t>أ . </a:t>
            </a:r>
            <a:r>
              <a:rPr lang="ar-EG" sz="2000" b="1" dirty="0"/>
              <a:t>اختيار </a:t>
            </a:r>
            <a:r>
              <a:rPr lang="ar-EG" sz="2000" b="1" dirty="0" smtClean="0"/>
              <a:t>الدراسات: </a:t>
            </a:r>
            <a:r>
              <a:rPr lang="ar-EG" sz="2000" dirty="0" smtClean="0"/>
              <a:t>يختار </a:t>
            </a:r>
            <a:r>
              <a:rPr lang="ar-EG" sz="2000" dirty="0"/>
              <a:t>الباحث مجموعة من الدراسات المحلية ومجموعة من الدراسات العالمية المرتبطة بشكل مباشر بموضوع مشروع البحث.</a:t>
            </a:r>
          </a:p>
          <a:p>
            <a:pPr algn="r" rtl="1"/>
            <a:r>
              <a:rPr lang="ar-EG" sz="2000" dirty="0"/>
              <a:t>ويراعى عند الاختيار:</a:t>
            </a:r>
          </a:p>
          <a:p>
            <a:pPr algn="r" rtl="1"/>
            <a:r>
              <a:rPr lang="ar-EG" sz="2000" dirty="0"/>
              <a:t>ارتباط الدراسات بموضوع البحث.</a:t>
            </a:r>
          </a:p>
          <a:p>
            <a:pPr algn="r" rtl="1"/>
            <a:r>
              <a:rPr lang="ar-EG" sz="2000" dirty="0"/>
              <a:t>وجود قدر مناسب من التشابه يسمح بالمقارنة.</a:t>
            </a:r>
          </a:p>
          <a:p>
            <a:pPr algn="r" rtl="1"/>
            <a:r>
              <a:rPr lang="ar-EG" sz="2000" dirty="0"/>
              <a:t>تنوع الدراسات من حيث الموضوع أو المنهج، عند الحاجة.</a:t>
            </a:r>
          </a:p>
          <a:p>
            <a:pPr algn="r" rtl="1"/>
            <a:r>
              <a:rPr lang="ar-EG" sz="2000" dirty="0"/>
              <a:t>الاعتماد على مصادر علمية موثوقة.</a:t>
            </a:r>
          </a:p>
          <a:p>
            <a:pPr algn="r" rtl="1"/>
            <a:r>
              <a:rPr lang="ar-EG" sz="2000" b="1" dirty="0" smtClean="0"/>
              <a:t>ب . </a:t>
            </a:r>
            <a:r>
              <a:rPr lang="ar-EG" sz="2000" b="1" dirty="0"/>
              <a:t>المقارنة بين </a:t>
            </a:r>
            <a:r>
              <a:rPr lang="ar-EG" sz="2000" b="1" dirty="0" smtClean="0"/>
              <a:t>الدراسات :   </a:t>
            </a:r>
            <a:r>
              <a:rPr lang="ar-EG" sz="2000" dirty="0" smtClean="0"/>
              <a:t>يقارن </a:t>
            </a:r>
            <a:r>
              <a:rPr lang="ar-EG" sz="2000" dirty="0"/>
              <a:t>الباحث بين الدراسات المحلية والعالمية من حيث:</a:t>
            </a:r>
          </a:p>
          <a:p>
            <a:pPr algn="r" rtl="1"/>
            <a:r>
              <a:rPr lang="ar-EG" sz="2000" dirty="0"/>
              <a:t>أهداف ومشكلات البحث.</a:t>
            </a:r>
          </a:p>
          <a:p>
            <a:pPr algn="r" rtl="1"/>
            <a:r>
              <a:rPr lang="ar-EG" sz="2000" dirty="0"/>
              <a:t>المناهج والتصميمات البحثية المستخدمة.</a:t>
            </a:r>
          </a:p>
          <a:p>
            <a:pPr algn="r" rtl="1"/>
            <a:r>
              <a:rPr lang="ar-EG" sz="2000" dirty="0"/>
              <a:t>مجتمعات وعينات الدراسة.</a:t>
            </a:r>
          </a:p>
          <a:p>
            <a:pPr algn="r" rtl="1"/>
            <a:r>
              <a:rPr lang="ar-EG" sz="2000" dirty="0"/>
              <a:t>أدوات وأساليب جمع البيانات.</a:t>
            </a:r>
          </a:p>
          <a:p>
            <a:pPr algn="r" rtl="1"/>
            <a:r>
              <a:rPr lang="ar-EG" sz="2000" dirty="0"/>
              <a:t>المتغيرات أو الموضوعات التي تركز عليها الدراسات.</a:t>
            </a:r>
          </a:p>
          <a:p>
            <a:pPr algn="r" rtl="1"/>
            <a:r>
              <a:rPr lang="ar-EG" sz="2000" dirty="0"/>
              <a:t>أساليب تحليل البيانات.</a:t>
            </a:r>
          </a:p>
          <a:p>
            <a:pPr algn="r" rtl="1"/>
            <a:r>
              <a:rPr lang="ar-EG" sz="2000" dirty="0"/>
              <a:t>النتائج الرئيسية.</a:t>
            </a:r>
          </a:p>
          <a:p>
            <a:pPr algn="r" rtl="1"/>
            <a:r>
              <a:rPr lang="ar-EG" sz="2000" dirty="0"/>
              <a:t>الاستنتاجات والتوصيات.</a:t>
            </a:r>
          </a:p>
          <a:p>
            <a:pPr algn="r" rtl="1">
              <a:lnSpc>
                <a:spcPct val="107000"/>
              </a:lnSpc>
              <a:spcAft>
                <a:spcPts val="800"/>
              </a:spcAft>
            </a:pPr>
            <a:endParaRPr lang="ar-EG" sz="2000" b="1" dirty="0">
              <a:solidFill>
                <a:srgbClr val="000000"/>
              </a:solidFill>
              <a:latin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1306077"/>
      </p:ext>
    </p:extLst>
  </p:cSld>
  <p:clrMapOvr>
    <a:masterClrMapping/>
  </p:clrMapOvr>
  <p:transition advTm="51989">
    <p:wipe dir="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574472" y="361951"/>
            <a:ext cx="8478981" cy="1384995"/>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الخامس : </a:t>
            </a:r>
            <a:r>
              <a:rPr lang="ar-SA" sz="2100" dirty="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 </a:t>
            </a:r>
            <a:r>
              <a:rPr lang="ar-SA" sz="2100" b="1" dirty="0">
                <a:solidFill>
                  <a:srgbClr val="000000"/>
                </a:solidFill>
                <a:latin typeface="Calibri" panose="020F0502020204030204" pitchFamily="34" charset="0"/>
                <a:ea typeface="Calibri" panose="020F0502020204030204" pitchFamily="34" charset="0"/>
              </a:rPr>
              <a:t>إجراء مقارنة بين الدراسات المحلية والعالمية في مجال البحث،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مع </a:t>
            </a:r>
            <a:r>
              <a:rPr lang="ar-SA" sz="2100" b="1" dirty="0">
                <a:solidFill>
                  <a:srgbClr val="000000"/>
                </a:solidFill>
                <a:latin typeface="Calibri" panose="020F0502020204030204" pitchFamily="34" charset="0"/>
                <a:ea typeface="Calibri" panose="020F0502020204030204" pitchFamily="34" charset="0"/>
              </a:rPr>
              <a:t>تحديد أوجه الاختلاف والتشابه</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EG" sz="2100" b="1" dirty="0">
              <a:cs typeface="Simplified Arabic" pitchFamily="2" charset="-78"/>
            </a:endParaRPr>
          </a:p>
          <a:p>
            <a:pPr algn="r" rtl="1">
              <a:defRPr/>
            </a:pPr>
            <a:endParaRPr lang="ar-SA" sz="2100" dirty="0">
              <a:cs typeface="Simplified Arabic" pitchFamily="2" charset="-78"/>
            </a:endParaRPr>
          </a:p>
        </p:txBody>
      </p:sp>
      <p:sp>
        <p:nvSpPr>
          <p:cNvPr id="3" name="Rectangle 2"/>
          <p:cNvSpPr/>
          <p:nvPr/>
        </p:nvSpPr>
        <p:spPr>
          <a:xfrm>
            <a:off x="41886" y="1746946"/>
            <a:ext cx="12053453" cy="4706609"/>
          </a:xfrm>
          <a:prstGeom prst="rect">
            <a:avLst/>
          </a:prstGeom>
        </p:spPr>
        <p:txBody>
          <a:bodyPr wrap="square">
            <a:spAutoFit/>
          </a:bodyPr>
          <a:lstStyle/>
          <a:p>
            <a:pPr algn="r" rtl="1"/>
            <a:r>
              <a:rPr lang="ar-EG" sz="2000" b="1" dirty="0" smtClean="0"/>
              <a:t>ج . </a:t>
            </a:r>
            <a:r>
              <a:rPr lang="ar-EG" sz="2000" b="1" dirty="0"/>
              <a:t>تحديد أوجه التشابه</a:t>
            </a:r>
          </a:p>
          <a:p>
            <a:pPr algn="r" rtl="1"/>
            <a:r>
              <a:rPr lang="ar-EG" sz="2000" dirty="0"/>
              <a:t>يوضح الباحث الجوانب التي تتفق فيها الدراسات المحلية والعالمية، مثل:</a:t>
            </a:r>
          </a:p>
          <a:p>
            <a:pPr algn="r" rtl="1"/>
            <a:r>
              <a:rPr lang="ar-EG" sz="2000" dirty="0"/>
              <a:t>تشابه أهداف البحث.</a:t>
            </a:r>
          </a:p>
          <a:p>
            <a:pPr algn="r" rtl="1"/>
            <a:r>
              <a:rPr lang="ar-EG" sz="2000" dirty="0"/>
              <a:t>استخدام مناهج بحثية متقاربة.</a:t>
            </a:r>
          </a:p>
          <a:p>
            <a:pPr algn="r" rtl="1"/>
            <a:r>
              <a:rPr lang="ar-EG" sz="2000" dirty="0"/>
              <a:t>دراسة متغيرات أو علاقات متشابهة.</a:t>
            </a:r>
          </a:p>
          <a:p>
            <a:pPr algn="r" rtl="1"/>
            <a:r>
              <a:rPr lang="ar-EG" sz="2000" dirty="0"/>
              <a:t>التوصل إلى نتائج متقاربة.</a:t>
            </a:r>
          </a:p>
          <a:p>
            <a:pPr algn="r" rtl="1"/>
            <a:r>
              <a:rPr lang="ar-EG" sz="2000" dirty="0"/>
              <a:t>وجود توصيات أو استنتاجات مشتركة.</a:t>
            </a:r>
          </a:p>
          <a:p>
            <a:pPr algn="r" rtl="1"/>
            <a:r>
              <a:rPr lang="ar-EG" sz="2000" b="1" dirty="0" smtClean="0"/>
              <a:t>د . </a:t>
            </a:r>
            <a:r>
              <a:rPr lang="ar-EG" sz="2000" b="1" dirty="0"/>
              <a:t>تحديد أوجه الاختلاف</a:t>
            </a:r>
          </a:p>
          <a:p>
            <a:pPr algn="r" rtl="1"/>
            <a:r>
              <a:rPr lang="ar-EG" sz="2000" dirty="0"/>
              <a:t>يوضح الباحث أهم الاختلافات بين الدراسات، مثل:</a:t>
            </a:r>
          </a:p>
          <a:p>
            <a:pPr algn="r" rtl="1"/>
            <a:r>
              <a:rPr lang="ar-EG" sz="2000" dirty="0"/>
              <a:t>اختلاف موضوعات أو أولويات البحث.</a:t>
            </a:r>
          </a:p>
          <a:p>
            <a:pPr algn="r" rtl="1"/>
            <a:r>
              <a:rPr lang="ar-EG" sz="2000" dirty="0"/>
              <a:t>اختلاف المناهج أو أدوات جمع البيانات.</a:t>
            </a:r>
          </a:p>
          <a:p>
            <a:pPr algn="r" rtl="1"/>
            <a:r>
              <a:rPr lang="ar-EG" sz="2000" dirty="0"/>
              <a:t>اختلاف العينات أو القطاعات محل الدراسة.</a:t>
            </a:r>
          </a:p>
          <a:p>
            <a:pPr algn="r" rtl="1"/>
            <a:r>
              <a:rPr lang="ar-EG" sz="2000" dirty="0"/>
              <a:t>اختلاف النتائج أو الاستنتاجات.</a:t>
            </a:r>
          </a:p>
          <a:p>
            <a:pPr algn="r" rtl="1"/>
            <a:r>
              <a:rPr lang="ar-EG" sz="2000" dirty="0"/>
              <a:t>اختلاف مستوى الاهتمام ببعض المتغيرات أو القضايا.</a:t>
            </a:r>
          </a:p>
          <a:p>
            <a:pPr algn="r" rtl="1">
              <a:lnSpc>
                <a:spcPct val="107000"/>
              </a:lnSpc>
              <a:spcAft>
                <a:spcPts val="800"/>
              </a:spcAft>
            </a:pPr>
            <a:endParaRPr lang="ar-EG" sz="2000" b="1" dirty="0">
              <a:solidFill>
                <a:srgbClr val="000000"/>
              </a:solidFill>
              <a:latin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41795897"/>
      </p:ext>
    </p:extLst>
  </p:cSld>
  <p:clrMapOvr>
    <a:masterClrMapping/>
  </p:clrMapOvr>
  <p:transition advTm="30334">
    <p:wipe dir="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574472" y="361951"/>
            <a:ext cx="8478981" cy="1384995"/>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الخامس : </a:t>
            </a:r>
            <a:r>
              <a:rPr lang="ar-SA" sz="2100" dirty="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 </a:t>
            </a:r>
            <a:r>
              <a:rPr lang="ar-SA" sz="2100" b="1" dirty="0">
                <a:solidFill>
                  <a:srgbClr val="000000"/>
                </a:solidFill>
                <a:latin typeface="Calibri" panose="020F0502020204030204" pitchFamily="34" charset="0"/>
                <a:ea typeface="Calibri" panose="020F0502020204030204" pitchFamily="34" charset="0"/>
              </a:rPr>
              <a:t>إجراء مقارنة بين الدراسات المحلية والعالمية في مجال البحث، </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مع </a:t>
            </a:r>
            <a:r>
              <a:rPr lang="ar-SA" sz="2100" b="1" dirty="0">
                <a:solidFill>
                  <a:srgbClr val="000000"/>
                </a:solidFill>
                <a:latin typeface="Calibri" panose="020F0502020204030204" pitchFamily="34" charset="0"/>
                <a:ea typeface="Calibri" panose="020F0502020204030204" pitchFamily="34" charset="0"/>
              </a:rPr>
              <a:t>تحديد أوجه الاختلاف والتشابه</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EG" sz="2100" b="1" dirty="0">
              <a:cs typeface="Simplified Arabic" pitchFamily="2" charset="-78"/>
            </a:endParaRPr>
          </a:p>
          <a:p>
            <a:pPr algn="r" rtl="1">
              <a:defRPr/>
            </a:pPr>
            <a:endParaRPr lang="ar-SA" sz="2100" dirty="0">
              <a:cs typeface="Simplified Arabic" pitchFamily="2" charset="-78"/>
            </a:endParaRPr>
          </a:p>
        </p:txBody>
      </p:sp>
      <p:sp>
        <p:nvSpPr>
          <p:cNvPr id="3" name="Rectangle 2"/>
          <p:cNvSpPr/>
          <p:nvPr/>
        </p:nvSpPr>
        <p:spPr>
          <a:xfrm>
            <a:off x="0" y="1274618"/>
            <a:ext cx="12053453" cy="5940088"/>
          </a:xfrm>
          <a:prstGeom prst="rect">
            <a:avLst/>
          </a:prstGeom>
        </p:spPr>
        <p:txBody>
          <a:bodyPr wrap="square">
            <a:spAutoFit/>
          </a:bodyPr>
          <a:lstStyle/>
          <a:p>
            <a:pPr algn="r" rtl="1"/>
            <a:r>
              <a:rPr lang="ar-EG" sz="2000" b="1" dirty="0" smtClean="0"/>
              <a:t>هـ - تفسير </a:t>
            </a:r>
            <a:r>
              <a:rPr lang="ar-EG" sz="2000" b="1" dirty="0"/>
              <a:t>أوجه الاختلاف</a:t>
            </a:r>
          </a:p>
          <a:p>
            <a:pPr algn="r" rtl="1"/>
            <a:r>
              <a:rPr lang="ar-EG" sz="2000" dirty="0"/>
              <a:t>لا يكتفي الباحث بوصف الاختلافات، وإنما يحاول تفسير أسبابها في ضوء السياق الذي أجريت فيه الدراسات، مثل:</a:t>
            </a:r>
          </a:p>
          <a:p>
            <a:pPr algn="r" rtl="1"/>
            <a:r>
              <a:rPr lang="ar-EG" sz="2000" dirty="0"/>
              <a:t>الاختلافات الثقافية والاجتماعية.</a:t>
            </a:r>
          </a:p>
          <a:p>
            <a:pPr algn="r" rtl="1"/>
            <a:r>
              <a:rPr lang="ar-EG" sz="2000" dirty="0"/>
              <a:t>اختلاف البيئة الاقتصادية.</a:t>
            </a:r>
          </a:p>
          <a:p>
            <a:pPr algn="r" rtl="1"/>
            <a:r>
              <a:rPr lang="ar-EG" sz="2000" dirty="0"/>
              <a:t>اختلاف البنية المؤسسية والتنظيمية.</a:t>
            </a:r>
          </a:p>
          <a:p>
            <a:pPr algn="r" rtl="1"/>
            <a:r>
              <a:rPr lang="ar-EG" sz="2000" dirty="0"/>
              <a:t>اختلاف السياسات والتشريعات.</a:t>
            </a:r>
          </a:p>
          <a:p>
            <a:pPr algn="r" rtl="1"/>
            <a:r>
              <a:rPr lang="ar-EG" sz="2000" dirty="0"/>
              <a:t>اختلاف أولويات البحث.</a:t>
            </a:r>
          </a:p>
          <a:p>
            <a:pPr algn="r" rtl="1"/>
            <a:r>
              <a:rPr lang="ar-EG" sz="2000" dirty="0"/>
              <a:t>اختلاف توافر البيانات والمعلومات.</a:t>
            </a:r>
          </a:p>
          <a:p>
            <a:pPr algn="r" rtl="1"/>
            <a:r>
              <a:rPr lang="ar-EG" sz="2000" dirty="0"/>
              <a:t>اختلاف مستوى التطور التكنولوجي أو المؤسسي</a:t>
            </a:r>
            <a:r>
              <a:rPr lang="ar-EG" sz="2000" dirty="0" smtClean="0"/>
              <a:t>.</a:t>
            </a:r>
          </a:p>
          <a:p>
            <a:pPr algn="r" rtl="1"/>
            <a:r>
              <a:rPr lang="ar-EG" sz="2000" b="1" dirty="0" smtClean="0"/>
              <a:t>و. </a:t>
            </a:r>
            <a:r>
              <a:rPr lang="ar-EG" sz="2000" b="1" dirty="0"/>
              <a:t>ربط المقارنة بمشروع البحث</a:t>
            </a:r>
          </a:p>
          <a:p>
            <a:pPr algn="r" rtl="1"/>
            <a:r>
              <a:rPr lang="ar-EG" sz="2000" dirty="0"/>
              <a:t>يوضح الباحث ما الذي يمكن أن يستفيده مشروعه البحثي من هذه المقارنة، من خلال تحديد:</a:t>
            </a:r>
          </a:p>
          <a:p>
            <a:pPr algn="r" rtl="1"/>
            <a:r>
              <a:rPr lang="ar-EG" sz="2000" dirty="0"/>
              <a:t>موقع مشروع البحث بين الدراسات المحلية والعالمية.</a:t>
            </a:r>
          </a:p>
          <a:p>
            <a:pPr algn="r" rtl="1"/>
            <a:r>
              <a:rPr lang="ar-EG" sz="2000" dirty="0"/>
              <a:t>الجوانب التي تتفق فيها الدراسة الحالية مع الاتجاه العالمي.</a:t>
            </a:r>
          </a:p>
          <a:p>
            <a:pPr algn="r" rtl="1"/>
            <a:r>
              <a:rPr lang="ar-EG" sz="2000" dirty="0"/>
              <a:t>الجوانب التي تختلف فيها عن الدراسات المحلية أو العالمية.</a:t>
            </a:r>
          </a:p>
          <a:p>
            <a:pPr algn="r" rtl="1"/>
            <a:r>
              <a:rPr lang="ar-EG" sz="2000" dirty="0"/>
              <a:t>المجالات التي ما زالت تحتاج إلى مزيد من البحث.</a:t>
            </a:r>
          </a:p>
          <a:p>
            <a:pPr algn="r" rtl="1"/>
            <a:r>
              <a:rPr lang="ar-EG" sz="2000" dirty="0"/>
              <a:t>أوجه التميز أو الإضافة المحتملة لمشروع البحث</a:t>
            </a:r>
            <a:r>
              <a:rPr lang="ar-EG" sz="2000" dirty="0" smtClean="0"/>
              <a:t>.</a:t>
            </a:r>
          </a:p>
          <a:p>
            <a:pPr algn="r" rtl="1"/>
            <a:r>
              <a:rPr lang="ar-EG" sz="2000" b="1" dirty="0" smtClean="0"/>
              <a:t>ملاحظة</a:t>
            </a:r>
            <a:r>
              <a:rPr lang="ar-EG" sz="2000" dirty="0" smtClean="0"/>
              <a:t> : يقدم </a:t>
            </a:r>
            <a:r>
              <a:rPr lang="ar-EG" sz="2000" dirty="0"/>
              <a:t>الباحث خلاصة مركزة لأهم أوجه التشابه والاختلاف، مع توضيح ما تكشفه المقارنة عن طبيعة البحث في السياق المحلي مقارنة بالسياق العالمي، وكيف يمكن أن تساعد هذه النتائج في تطوير مشروع البحث الحالي.</a:t>
            </a:r>
          </a:p>
          <a:p>
            <a:pPr algn="r" rtl="1"/>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338659"/>
      </p:ext>
    </p:extLst>
  </p:cSld>
  <p:clrMapOvr>
    <a:masterClrMapping/>
  </p:clrMapOvr>
  <p:transition advTm="83150">
    <p:wipe dir="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819697" cy="954107"/>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التكليف السادس</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15636" y="2105891"/>
            <a:ext cx="11637818" cy="3605924"/>
          </a:xfrm>
          <a:prstGeom prst="rect">
            <a:avLst/>
          </a:prstGeom>
        </p:spPr>
        <p:txBody>
          <a:bodyPr wrap="square">
            <a:spAutoFit/>
          </a:bodyPr>
          <a:lstStyle/>
          <a:p>
            <a:pPr algn="r">
              <a:lnSpc>
                <a:spcPct val="107000"/>
              </a:lnSpc>
              <a:spcAft>
                <a:spcPts val="800"/>
              </a:spcAft>
            </a:pPr>
            <a:r>
              <a:rPr lang="ar-SA" sz="1600" dirty="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6 </a:t>
            </a:r>
            <a:r>
              <a:rPr lang="ar-EG" sz="2000" b="1" dirty="0" smtClean="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إعداد </a:t>
            </a:r>
            <a:r>
              <a:rPr lang="ar-SA" sz="2000" b="1" dirty="0">
                <a:solidFill>
                  <a:srgbClr val="000000"/>
                </a:solidFill>
                <a:latin typeface="Calibri" panose="020F0502020204030204" pitchFamily="34" charset="0"/>
                <a:ea typeface="Calibri" panose="020F0502020204030204" pitchFamily="34" charset="0"/>
              </a:rPr>
              <a:t>خطة بحثية مفصلة تتضمن مشكلة البحث وأهميته وأهدافه والمنهجية المقترحة</a:t>
            </a:r>
            <a:r>
              <a:rPr lang="ar-SA" sz="2000" b="1" dirty="0" smtClean="0">
                <a:solidFill>
                  <a:srgbClr val="000000"/>
                </a:solidFill>
                <a:latin typeface="Calibri" panose="020F0502020204030204" pitchFamily="34" charset="0"/>
                <a:ea typeface="Calibri" panose="020F0502020204030204" pitchFamily="34" charset="0"/>
              </a:rPr>
              <a:t>.</a:t>
            </a:r>
            <a:endParaRPr lang="ar-EG" sz="2000" b="1" dirty="0" smtClean="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endParaRPr lang="en-US" sz="20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تتطلب إعداد خطة بحثية شاملة تحدد مشكلة الدراسة وأهميتها وأهدافها، بالإضافة إلى المنهجية المقترحة لإجراء الدراسة. يجب أن تكون الخطة مفصلة وتتناول جميع عناصر البحث العلمي. هذه المهمة تهدف إلى إعداد خطة بحثية </a:t>
            </a:r>
            <a:r>
              <a:rPr lang="ar-EG" sz="2000" dirty="0" smtClean="0">
                <a:solidFill>
                  <a:srgbClr val="000000"/>
                </a:solidFill>
                <a:latin typeface="Calibri" panose="020F0502020204030204" pitchFamily="34" charset="0"/>
                <a:ea typeface="Calibri" panose="020F0502020204030204" pitchFamily="34" charset="0"/>
              </a:rPr>
              <a:t>كاملة </a:t>
            </a:r>
            <a:r>
              <a:rPr lang="ar-SA" sz="2000" dirty="0" smtClean="0">
                <a:solidFill>
                  <a:srgbClr val="000000"/>
                </a:solidFill>
                <a:latin typeface="Calibri" panose="020F0502020204030204" pitchFamily="34" charset="0"/>
                <a:ea typeface="Calibri" panose="020F0502020204030204" pitchFamily="34" charset="0"/>
              </a:rPr>
              <a:t>وشاملة</a:t>
            </a:r>
            <a:r>
              <a:rPr lang="ar-SA" sz="2000" dirty="0">
                <a:solidFill>
                  <a:srgbClr val="000000"/>
                </a:solidFill>
                <a:latin typeface="Calibri" panose="020F0502020204030204" pitchFamily="34" charset="0"/>
                <a:ea typeface="Calibri" panose="020F0502020204030204" pitchFamily="34" charset="0"/>
              </a:rPr>
              <a:t>، وتتطلب مهارات في التخطيط والتنظيم وتحديد الأهداف والمنهجية البحثية المناسبة.</a:t>
            </a:r>
            <a:endParaRPr lang="en-US" sz="20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تتضمن هذه الخطة تحديد مشكلة البحث وأهميتها وأهداف البحث بشكل واضح ودقيق، بالإضافة إلى وصف المنهجية البحثية المقترحة.</a:t>
            </a:r>
            <a:endParaRPr lang="en-US" sz="20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تعد أساسية في إعداد أي بحث علمي حيث تشكل خارطة الطريق للباحث، وتساعد في توجيه وإدارة عملية البحث بشكل منظم</a:t>
            </a:r>
            <a:r>
              <a:rPr lang="ar-SA" sz="2000" dirty="0" smtClean="0">
                <a:solidFill>
                  <a:srgbClr val="000000"/>
                </a:solidFill>
                <a:latin typeface="Calibri" panose="020F0502020204030204" pitchFamily="34" charset="0"/>
                <a:ea typeface="Calibri" panose="020F0502020204030204" pitchFamily="34" charset="0"/>
              </a:rPr>
              <a:t>.</a:t>
            </a:r>
            <a:endParaRPr lang="ar-EG" sz="2000" dirty="0" smtClean="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endParaRPr lang="en-US"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3337574"/>
      </p:ext>
    </p:extLst>
  </p:cSld>
  <p:clrMapOvr>
    <a:masterClrMapping/>
  </p:clrMapOvr>
  <p:transition advTm="42027">
    <p:wipe dir="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4461164" y="361951"/>
            <a:ext cx="7342909" cy="1600438"/>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السادس :</a:t>
            </a:r>
            <a:r>
              <a:rPr lang="ar-SA" sz="2100" dirty="0" smtClean="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إعداد خطة بحثية مفصلة تتضمن مشكلة البحث وأهميته وأهدافه والمنهجية المقترحة.</a:t>
            </a:r>
            <a:r>
              <a:rPr lang="ar-EG" sz="2100" b="1" dirty="0" smtClean="0">
                <a:solidFill>
                  <a:srgbClr val="000000"/>
                </a:solidFill>
                <a:latin typeface="Calibri" panose="020F0502020204030204" pitchFamily="34" charset="0"/>
                <a:ea typeface="Calibri" panose="020F0502020204030204" pitchFamily="34" charset="0"/>
              </a:rPr>
              <a:t> </a:t>
            </a: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180431" y="1634836"/>
            <a:ext cx="11817606" cy="5062924"/>
          </a:xfrm>
          <a:prstGeom prst="rect">
            <a:avLst/>
          </a:prstGeom>
        </p:spPr>
        <p:txBody>
          <a:bodyPr wrap="square">
            <a:spAutoFit/>
          </a:bodyPr>
          <a:lstStyle/>
          <a:p>
            <a:pPr algn="r" rtl="1"/>
            <a:r>
              <a:rPr lang="ar-EG" sz="1900" b="1" dirty="0"/>
              <a:t>1. عنوان </a:t>
            </a:r>
            <a:r>
              <a:rPr lang="ar-EG" sz="1900" b="1" dirty="0" smtClean="0"/>
              <a:t>البحث  :  </a:t>
            </a:r>
            <a:r>
              <a:rPr lang="ar-EG" sz="1900" dirty="0" smtClean="0"/>
              <a:t>يحدد </a:t>
            </a:r>
            <a:r>
              <a:rPr lang="ar-EG" sz="1900" dirty="0"/>
              <a:t>الباحث عنوانًا واضحًا ومحددًا يعكس موضوع البحث ومتغيراته أو جوانبه الرئيسية، مع تجنب العناوين العامة أو الواسعة.</a:t>
            </a:r>
          </a:p>
          <a:p>
            <a:pPr algn="r" rtl="1"/>
            <a:r>
              <a:rPr lang="ar-EG" sz="1900" b="1" dirty="0"/>
              <a:t>2. مشكلة </a:t>
            </a:r>
            <a:r>
              <a:rPr lang="ar-EG" sz="1900" b="1" dirty="0" smtClean="0"/>
              <a:t>البحث :  </a:t>
            </a:r>
            <a:r>
              <a:rPr lang="ar-EG" sz="1900" dirty="0" smtClean="0"/>
              <a:t>يعرض </a:t>
            </a:r>
            <a:r>
              <a:rPr lang="ar-EG" sz="1900" dirty="0"/>
              <a:t>الباحث مشكلة البحث بصورة واضحة ومحددة، مع توضيح:</a:t>
            </a:r>
          </a:p>
          <a:p>
            <a:pPr algn="r" rtl="1"/>
            <a:r>
              <a:rPr lang="ar-EG" sz="1900" dirty="0"/>
              <a:t>طبيعة المشكلة أو الظاهرة محل الدراسة.</a:t>
            </a:r>
          </a:p>
          <a:p>
            <a:pPr algn="r" rtl="1"/>
            <a:r>
              <a:rPr lang="ar-EG" sz="1900" dirty="0"/>
              <a:t>السياق الذي تظهر فيه المشكلة.</a:t>
            </a:r>
          </a:p>
          <a:p>
            <a:pPr algn="r" rtl="1"/>
            <a:r>
              <a:rPr lang="ar-EG" sz="1900" dirty="0"/>
              <a:t>ما تشير إليه الدراسات السابقة حول المشكلة.</a:t>
            </a:r>
          </a:p>
          <a:p>
            <a:pPr algn="r" rtl="1"/>
            <a:r>
              <a:rPr lang="ar-EG" sz="1900" dirty="0"/>
              <a:t>الجوانب التي ما زالت تحتاج إلى دراسة.</a:t>
            </a:r>
          </a:p>
          <a:p>
            <a:pPr algn="r" rtl="1"/>
            <a:r>
              <a:rPr lang="ar-EG" sz="1900" dirty="0"/>
              <a:t>صياغة المشكلة في صورة سؤال أو مجموعة من الأسئلة البحثية، عند ملاءمة ذلك.</a:t>
            </a:r>
          </a:p>
          <a:p>
            <a:pPr algn="r" rtl="1"/>
            <a:r>
              <a:rPr lang="ar-EG" sz="1900" b="1" dirty="0"/>
              <a:t>3. أهمية </a:t>
            </a:r>
            <a:r>
              <a:rPr lang="ar-EG" sz="1900" b="1" dirty="0" smtClean="0"/>
              <a:t>البحث   : </a:t>
            </a:r>
          </a:p>
          <a:p>
            <a:pPr algn="r" rtl="1"/>
            <a:r>
              <a:rPr lang="ar-EG" sz="1900" b="1" dirty="0" smtClean="0"/>
              <a:t> </a:t>
            </a:r>
            <a:r>
              <a:rPr lang="ar-EG" sz="1900" dirty="0" smtClean="0"/>
              <a:t>يوضح </a:t>
            </a:r>
            <a:r>
              <a:rPr lang="ar-EG" sz="1900" dirty="0"/>
              <a:t>الباحث أهمية دراسة المشكلة من الناحيتين:</a:t>
            </a:r>
          </a:p>
          <a:p>
            <a:pPr algn="r" rtl="1"/>
            <a:r>
              <a:rPr lang="ar-EG" sz="1900" b="1" dirty="0"/>
              <a:t>الأهمية العلمية:</a:t>
            </a:r>
            <a:endParaRPr lang="ar-EG" sz="1900" dirty="0"/>
          </a:p>
          <a:p>
            <a:pPr algn="r" rtl="1"/>
            <a:r>
              <a:rPr lang="ar-EG" sz="1900" dirty="0"/>
              <a:t>الإضافة المتوقعة إلى المعرفة العلمية.</a:t>
            </a:r>
          </a:p>
          <a:p>
            <a:pPr algn="r" rtl="1"/>
            <a:r>
              <a:rPr lang="ar-EG" sz="1900" dirty="0"/>
              <a:t>معالجة جانب أو فجوة في الدراسات السابقة.</a:t>
            </a:r>
          </a:p>
          <a:p>
            <a:pPr algn="r" rtl="1"/>
            <a:r>
              <a:rPr lang="ar-EG" sz="1900" dirty="0"/>
              <a:t>تطوير أو اختبار بعض المفاهيم أو العلاقات البحثية.</a:t>
            </a:r>
          </a:p>
          <a:p>
            <a:pPr algn="r" rtl="1"/>
            <a:r>
              <a:rPr lang="ar-EG" sz="1900" b="1" dirty="0"/>
              <a:t>الأهمية </a:t>
            </a:r>
            <a:r>
              <a:rPr lang="ar-EG" sz="1900" b="1" dirty="0" smtClean="0"/>
              <a:t>التطبيقية (العملية):</a:t>
            </a:r>
            <a:endParaRPr lang="ar-EG" sz="1900" dirty="0"/>
          </a:p>
          <a:p>
            <a:pPr algn="r" rtl="1"/>
            <a:r>
              <a:rPr lang="ar-EG" sz="1900" dirty="0"/>
              <a:t>إمكانية الاستفادة من نتائج البحث في معالجة المشكلة.</a:t>
            </a:r>
          </a:p>
          <a:p>
            <a:pPr algn="r" rtl="1"/>
            <a:r>
              <a:rPr lang="ar-EG" sz="1900" dirty="0"/>
              <a:t>الجهات أو القطاعات التي يمكن أن تستفيد من النتائج.</a:t>
            </a:r>
          </a:p>
          <a:p>
            <a:pPr algn="r" rtl="1"/>
            <a:r>
              <a:rPr lang="ar-EG" sz="1900" dirty="0"/>
              <a:t>التطبيقات أو التوصيات المتوقعة.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34470"/>
      </p:ext>
    </p:extLst>
  </p:cSld>
  <p:clrMapOvr>
    <a:masterClrMapping/>
  </p:clrMapOvr>
  <p:transition advTm="116695">
    <p:wipe dir="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4461164" y="361951"/>
            <a:ext cx="7342909" cy="1600438"/>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السادس :</a:t>
            </a:r>
            <a:r>
              <a:rPr lang="ar-SA" sz="2100" dirty="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إعداد </a:t>
            </a:r>
            <a:r>
              <a:rPr lang="ar-SA" sz="2100" b="1" dirty="0">
                <a:solidFill>
                  <a:srgbClr val="000000"/>
                </a:solidFill>
                <a:latin typeface="Calibri" panose="020F0502020204030204" pitchFamily="34" charset="0"/>
                <a:ea typeface="Calibri" panose="020F0502020204030204" pitchFamily="34" charset="0"/>
              </a:rPr>
              <a:t>خطة بحثية مفصلة تتضمن مشكلة البحث وأهميته وأهدافه والمنهجية المقترحة.</a:t>
            </a:r>
            <a:endParaRPr lang="ar-EG" sz="2100" b="1" dirty="0">
              <a:solidFill>
                <a:srgbClr val="000000"/>
              </a:solidFill>
              <a:latin typeface="Calibri" panose="020F0502020204030204" pitchFamily="34" charset="0"/>
              <a:ea typeface="Calibri" panose="020F0502020204030204" pitchFamily="34" charset="0"/>
            </a:endParaRP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180431" y="1634836"/>
            <a:ext cx="11817606" cy="5016758"/>
          </a:xfrm>
          <a:prstGeom prst="rect">
            <a:avLst/>
          </a:prstGeom>
        </p:spPr>
        <p:txBody>
          <a:bodyPr wrap="square">
            <a:spAutoFit/>
          </a:bodyPr>
          <a:lstStyle/>
          <a:p>
            <a:pPr algn="r" rtl="1"/>
            <a:r>
              <a:rPr lang="ar-EG" sz="2000" b="1" dirty="0"/>
              <a:t>4. أهداف البحث</a:t>
            </a:r>
          </a:p>
          <a:p>
            <a:pPr algn="r" rtl="1"/>
            <a:r>
              <a:rPr lang="ar-EG" sz="2000" dirty="0"/>
              <a:t>يحدد الباحث أهدافًا واضحة وقابلة للتحقيق، ترتبط مباشرة بمشكلة البحث وأسئلته أو فرضياته.</a:t>
            </a:r>
          </a:p>
          <a:p>
            <a:pPr algn="r" rtl="1"/>
            <a:r>
              <a:rPr lang="ar-EG" sz="2000" dirty="0"/>
              <a:t>ويفضل أن تتدرج الأهداف من الهدف العام إلى الأهداف الفرعية.</a:t>
            </a:r>
          </a:p>
          <a:p>
            <a:pPr algn="r" rtl="1"/>
            <a:r>
              <a:rPr lang="ar-EG" sz="2000" b="1" dirty="0"/>
              <a:t>5. أسئلة البحث أو فرضياته</a:t>
            </a:r>
          </a:p>
          <a:p>
            <a:pPr algn="r" rtl="1"/>
            <a:r>
              <a:rPr lang="ar-EG" sz="2000" dirty="0"/>
              <a:t>يحدد الباحث أسئلة البحث أو فرضياته وفقًا لطبيعة الدراسة وتصميمها، مع التأكد من ارتباطها بمشكلة البحث وأهدافه.</a:t>
            </a:r>
          </a:p>
          <a:p>
            <a:pPr algn="r" rtl="1"/>
            <a:r>
              <a:rPr lang="ar-EG" sz="2000" b="1" dirty="0"/>
              <a:t>6. المنهجية البحثية المقترحة</a:t>
            </a:r>
          </a:p>
          <a:p>
            <a:pPr algn="r" rtl="1"/>
            <a:r>
              <a:rPr lang="ar-EG" sz="2000" dirty="0"/>
              <a:t>يوضح الباحث بصورة أولية كيفية تنفيذ الدراسة، ويتضمن ذلك:</a:t>
            </a:r>
          </a:p>
          <a:p>
            <a:pPr algn="r" rtl="1"/>
            <a:r>
              <a:rPr lang="ar-EG" sz="2000" dirty="0"/>
              <a:t>المنهج أو التصميم البحثي المقترح.</a:t>
            </a:r>
          </a:p>
          <a:p>
            <a:pPr algn="r" rtl="1"/>
            <a:r>
              <a:rPr lang="ar-EG" sz="2000" dirty="0"/>
              <a:t>مجتمع الدراسة.</a:t>
            </a:r>
          </a:p>
          <a:p>
            <a:pPr algn="r" rtl="1"/>
            <a:r>
              <a:rPr lang="ar-EG" sz="2000" dirty="0"/>
              <a:t>العينة وطريقة اختيارها، إن وجدت.</a:t>
            </a:r>
          </a:p>
          <a:p>
            <a:pPr algn="r" rtl="1"/>
            <a:r>
              <a:rPr lang="ar-EG" sz="2000" dirty="0"/>
              <a:t>المتغيرات أو المفاهيم الرئيسية.</a:t>
            </a:r>
          </a:p>
          <a:p>
            <a:pPr algn="r" rtl="1"/>
            <a:r>
              <a:rPr lang="ar-EG" sz="2000" dirty="0"/>
              <a:t>أدوات جمع البيانات.</a:t>
            </a:r>
          </a:p>
          <a:p>
            <a:pPr algn="r" rtl="1"/>
            <a:r>
              <a:rPr lang="ar-EG" sz="2000" dirty="0"/>
              <a:t>مصادر البيانات.</a:t>
            </a:r>
          </a:p>
          <a:p>
            <a:pPr algn="r" rtl="1"/>
            <a:r>
              <a:rPr lang="ar-EG" sz="2000" dirty="0"/>
              <a:t>أساليب تحليل البيانات المقترحة.</a:t>
            </a:r>
          </a:p>
          <a:p>
            <a:pPr algn="r" rtl="1"/>
            <a:r>
              <a:rPr lang="ar-EG" sz="2000" dirty="0"/>
              <a:t>الإجراءات الرئيسية لتنفيذ الدراسة.</a:t>
            </a:r>
          </a:p>
          <a:p>
            <a:pPr algn="r" rtl="1"/>
            <a:r>
              <a:rPr lang="ar-EG" sz="2000" dirty="0"/>
              <a:t>ويجب أن تكون المنهجية المقترحة مناسبة لطبيعة مشكلة البحث وأهدافه وأسئلته أو فرضياته.</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0964056"/>
      </p:ext>
    </p:extLst>
  </p:cSld>
  <p:clrMapOvr>
    <a:masterClrMapping/>
  </p:clrMapOvr>
  <p:transition advTm="68590">
    <p:wipe dir="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4461164" y="361951"/>
            <a:ext cx="7342909" cy="1600438"/>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السادس :</a:t>
            </a:r>
            <a:r>
              <a:rPr lang="ar-SA" sz="2100" dirty="0">
                <a:solidFill>
                  <a:srgbClr val="000000"/>
                </a:solidFill>
                <a:latin typeface="Calibri" panose="020F0502020204030204" pitchFamily="34" charset="0"/>
                <a:ea typeface="Calibri" panose="020F0502020204030204" pitchFamily="34" charset="0"/>
              </a:rPr>
              <a:t> </a:t>
            </a:r>
            <a:r>
              <a:rPr lang="ar-SA" sz="2100" b="1" dirty="0" smtClean="0">
                <a:solidFill>
                  <a:srgbClr val="000000"/>
                </a:solidFill>
                <a:latin typeface="Calibri" panose="020F0502020204030204" pitchFamily="34" charset="0"/>
                <a:ea typeface="Calibri" panose="020F0502020204030204" pitchFamily="34" charset="0"/>
              </a:rPr>
              <a:t>إعداد </a:t>
            </a:r>
            <a:r>
              <a:rPr lang="ar-SA" sz="2100" b="1" dirty="0">
                <a:solidFill>
                  <a:srgbClr val="000000"/>
                </a:solidFill>
                <a:latin typeface="Calibri" panose="020F0502020204030204" pitchFamily="34" charset="0"/>
                <a:ea typeface="Calibri" panose="020F0502020204030204" pitchFamily="34" charset="0"/>
              </a:rPr>
              <a:t>خطة بحثية مفصلة تتضمن مشكلة البحث وأهميته وأهدافه والمنهجية المقترحة.</a:t>
            </a:r>
            <a:endParaRPr lang="ar-EG" sz="2100" b="1" dirty="0">
              <a:solidFill>
                <a:srgbClr val="000000"/>
              </a:solidFill>
              <a:latin typeface="Calibri" panose="020F0502020204030204" pitchFamily="34" charset="0"/>
              <a:ea typeface="Calibri" panose="020F0502020204030204" pitchFamily="34" charset="0"/>
            </a:endParaRP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180431" y="1634836"/>
            <a:ext cx="11817606" cy="5016758"/>
          </a:xfrm>
          <a:prstGeom prst="rect">
            <a:avLst/>
          </a:prstGeom>
        </p:spPr>
        <p:txBody>
          <a:bodyPr wrap="square">
            <a:spAutoFit/>
          </a:bodyPr>
          <a:lstStyle/>
          <a:p>
            <a:pPr algn="r" rtl="1"/>
            <a:endParaRPr lang="ar-EG" sz="2000" dirty="0"/>
          </a:p>
          <a:p>
            <a:pPr algn="r" rtl="1"/>
            <a:r>
              <a:rPr lang="ar-EG" sz="2000" b="1" dirty="0"/>
              <a:t>7. حدود البحث</a:t>
            </a:r>
          </a:p>
          <a:p>
            <a:pPr algn="r" rtl="1"/>
            <a:r>
              <a:rPr lang="ar-EG" sz="2000" dirty="0"/>
              <a:t>يحدد الباحث نطاق الدراسة من حيث ما يناسب موضوعه، مثل:</a:t>
            </a:r>
          </a:p>
          <a:p>
            <a:pPr algn="r" rtl="1"/>
            <a:r>
              <a:rPr lang="ar-EG" sz="2000" dirty="0"/>
              <a:t>الحدود الموضوعية.</a:t>
            </a:r>
          </a:p>
          <a:p>
            <a:pPr algn="r" rtl="1"/>
            <a:r>
              <a:rPr lang="ar-EG" sz="2000" dirty="0"/>
              <a:t>الحدود المكانية.</a:t>
            </a:r>
          </a:p>
          <a:p>
            <a:pPr algn="r" rtl="1"/>
            <a:r>
              <a:rPr lang="ar-EG" sz="2000" dirty="0"/>
              <a:t>الحدود الزمنية.</a:t>
            </a:r>
          </a:p>
          <a:p>
            <a:pPr algn="r" rtl="1"/>
            <a:r>
              <a:rPr lang="ar-EG" sz="2000" dirty="0"/>
              <a:t>مجتمع الدراسة أو الفئة المستهدفة.</a:t>
            </a:r>
          </a:p>
          <a:p>
            <a:pPr algn="r" rtl="1"/>
            <a:r>
              <a:rPr lang="ar-EG" sz="2000" b="1" dirty="0"/>
              <a:t>8. الدراسات السابقة ذات الصلة</a:t>
            </a:r>
          </a:p>
          <a:p>
            <a:pPr algn="r" rtl="1"/>
            <a:r>
              <a:rPr lang="ar-EG" sz="2000" dirty="0"/>
              <a:t>يحدد الباحث أهم الدراسات السابقة التي يستند إليها في بناء خطته، مع توضيح علاقتها بمشكلة البحث والمنهجية المقترحة.</a:t>
            </a:r>
          </a:p>
          <a:p>
            <a:pPr algn="r" rtl="1"/>
            <a:r>
              <a:rPr lang="ar-EG" sz="2000" b="1" dirty="0"/>
              <a:t>9. الفجوة البحثية والإضافة المتوقعة</a:t>
            </a:r>
          </a:p>
          <a:p>
            <a:pPr algn="r" rtl="1"/>
            <a:r>
              <a:rPr lang="ar-EG" sz="2000" dirty="0"/>
              <a:t>يوضح الباحث:</a:t>
            </a:r>
          </a:p>
          <a:p>
            <a:pPr algn="r" rtl="1"/>
            <a:r>
              <a:rPr lang="ar-EG" sz="2000" dirty="0"/>
              <a:t>ما الفجوة التي يحاول البحث معالجتها؟</a:t>
            </a:r>
          </a:p>
          <a:p>
            <a:pPr algn="r" rtl="1"/>
            <a:r>
              <a:rPr lang="ar-EG" sz="2000" dirty="0"/>
              <a:t>كيف تختلف الدراسة المقترحة عن الدراسات السابقة؟</a:t>
            </a:r>
          </a:p>
          <a:p>
            <a:pPr algn="r" rtl="1"/>
            <a:r>
              <a:rPr lang="ar-EG" sz="2000" dirty="0"/>
              <a:t>ما الإضافة العلمية أو التطبيقية المتوقعة</a:t>
            </a:r>
            <a:r>
              <a:rPr lang="ar-EG" sz="2000" dirty="0" smtClean="0"/>
              <a:t>؟</a:t>
            </a:r>
          </a:p>
          <a:p>
            <a:pPr algn="r" rtl="1"/>
            <a:r>
              <a:rPr lang="ar-EG" sz="2000" dirty="0"/>
              <a:t>الخطة البحثية ليست مجرد تجميع لعناصر البحث، وإنما يجب أن تكون مترابطة؛ بحيث تقود مشكلة البحث إلى الأسئلة أو الفرضيات، وتقود الأسئلة أو الفرضيات إلى الأهداف والمنهجية المناسبة، ثم توضح الفجوة والإضافة المتوقعة من الدراسة.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6376766"/>
      </p:ext>
    </p:extLst>
  </p:cSld>
  <p:clrMapOvr>
    <a:masterClrMapping/>
  </p:clrMapOvr>
  <p:transition advTm="39863">
    <p:wipe dir="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653442" cy="954107"/>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التكليف السابع :</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360218" y="2164838"/>
            <a:ext cx="11651672" cy="3071418"/>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en-US" sz="2000" b="1" dirty="0">
                <a:solidFill>
                  <a:srgbClr val="000000"/>
                </a:solidFill>
                <a:latin typeface="Calibri" panose="020F0502020204030204" pitchFamily="34" charset="0"/>
                <a:ea typeface="Calibri" panose="020F0502020204030204" pitchFamily="34" charset="0"/>
              </a:rPr>
              <a:t>7 </a:t>
            </a:r>
            <a:r>
              <a:rPr lang="ar-SA" sz="2000" b="1" dirty="0">
                <a:solidFill>
                  <a:srgbClr val="000000"/>
                </a:solidFill>
                <a:latin typeface="Calibri" panose="020F0502020204030204" pitchFamily="34" charset="0"/>
                <a:ea typeface="Calibri" panose="020F0502020204030204" pitchFamily="34" charset="0"/>
              </a:rPr>
              <a:t>- عرض ومناقشة أحد المداخل النظرية المرتبطة بموضوع البحث وتحليل مدى ملاءمتها للدراسة.</a:t>
            </a:r>
            <a:endParaRPr lang="en-US" sz="16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في هذه المهمة، يطلب من الباحث عرض ومناقشة أحد المداخل النظرية ذات </a:t>
            </a:r>
            <a:r>
              <a:rPr lang="ar-SA" sz="2000" dirty="0" smtClean="0">
                <a:solidFill>
                  <a:srgbClr val="000000"/>
                </a:solidFill>
                <a:latin typeface="Calibri" panose="020F0502020204030204" pitchFamily="34" charset="0"/>
                <a:ea typeface="Calibri" panose="020F0502020204030204" pitchFamily="34" charset="0"/>
              </a:rPr>
              <a:t>الصلة </a:t>
            </a:r>
            <a:r>
              <a:rPr lang="ar-SA" sz="2000" dirty="0">
                <a:solidFill>
                  <a:srgbClr val="000000"/>
                </a:solidFill>
                <a:latin typeface="Calibri" panose="020F0502020204030204" pitchFamily="34" charset="0"/>
                <a:ea typeface="Calibri" panose="020F0502020204030204" pitchFamily="34" charset="0"/>
              </a:rPr>
              <a:t>بموضوع البحث وتحليل مدى ملاءمة هذا المدخل النظري للدراسة المقترحة </a:t>
            </a:r>
            <a:r>
              <a:rPr lang="ar-EG" sz="2000" dirty="0" smtClean="0">
                <a:solidFill>
                  <a:srgbClr val="000000"/>
                </a:solidFill>
                <a:latin typeface="Calibri" panose="020F0502020204030204" pitchFamily="34" charset="0"/>
                <a:ea typeface="Calibri" panose="020F0502020204030204" pitchFamily="34" charset="0"/>
              </a:rPr>
              <a:t>.</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المهمة </a:t>
            </a:r>
            <a:r>
              <a:rPr lang="ar-EG" sz="2000" dirty="0" smtClean="0">
                <a:solidFill>
                  <a:srgbClr val="000000"/>
                </a:solidFill>
                <a:latin typeface="Calibri" panose="020F0502020204030204" pitchFamily="34" charset="0"/>
                <a:ea typeface="Calibri" panose="020F0502020204030204" pitchFamily="34" charset="0"/>
              </a:rPr>
              <a:t>تتطلب</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مراجعة أدبيات البحث المتعلقة بالموضوع والتعمق في فهم أحد المداخل النظرية ذات </a:t>
            </a:r>
            <a:r>
              <a:rPr lang="ar-SA" sz="2000" dirty="0" smtClean="0">
                <a:solidFill>
                  <a:srgbClr val="000000"/>
                </a:solidFill>
                <a:latin typeface="Calibri" panose="020F0502020204030204" pitchFamily="34" charset="0"/>
                <a:ea typeface="Calibri" panose="020F0502020204030204" pitchFamily="34" charset="0"/>
              </a:rPr>
              <a:t>الصلة</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من </a:t>
            </a:r>
            <a:r>
              <a:rPr lang="ar-EG" sz="2000" dirty="0" smtClean="0">
                <a:solidFill>
                  <a:srgbClr val="000000"/>
                </a:solidFill>
                <a:latin typeface="Calibri" panose="020F0502020204030204" pitchFamily="34" charset="0"/>
                <a:ea typeface="Calibri" panose="020F0502020204030204" pitchFamily="34" charset="0"/>
              </a:rPr>
              <a:t>ثم </a:t>
            </a:r>
            <a:r>
              <a:rPr lang="ar-SA" sz="2000" dirty="0" smtClean="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عرض هذا المدخل النظري وتحليل مدى ملاءمته للدراسة المقترحة من حيث قدرته على تفسير ظواهر البحث وتوجيه هذه المهمة </a:t>
            </a:r>
            <a:r>
              <a:rPr lang="ar-EG" sz="2000" dirty="0" smtClean="0">
                <a:solidFill>
                  <a:srgbClr val="000000"/>
                </a:solidFill>
                <a:latin typeface="Calibri" panose="020F0502020204030204" pitchFamily="34" charset="0"/>
                <a:ea typeface="Calibri" panose="020F0502020204030204" pitchFamily="34" charset="0"/>
              </a:rPr>
              <a:t>ي</a:t>
            </a:r>
            <a:r>
              <a:rPr lang="ar-SA" sz="2000" dirty="0" smtClean="0">
                <a:solidFill>
                  <a:srgbClr val="000000"/>
                </a:solidFill>
                <a:latin typeface="Calibri" panose="020F0502020204030204" pitchFamily="34" charset="0"/>
                <a:ea typeface="Calibri" panose="020F0502020204030204" pitchFamily="34" charset="0"/>
              </a:rPr>
              <a:t>ساعد </a:t>
            </a:r>
            <a:r>
              <a:rPr lang="ar-SA" sz="2000" dirty="0">
                <a:solidFill>
                  <a:srgbClr val="000000"/>
                </a:solidFill>
                <a:latin typeface="Calibri" panose="020F0502020204030204" pitchFamily="34" charset="0"/>
                <a:ea typeface="Calibri" panose="020F0502020204030204" pitchFamily="34" charset="0"/>
              </a:rPr>
              <a:t>في إرساء الأساس النظري للبحث وربطة بالنظريات المتعارف عليها في </a:t>
            </a:r>
            <a:r>
              <a:rPr lang="ar-SA" sz="2000" dirty="0" smtClean="0">
                <a:solidFill>
                  <a:srgbClr val="000000"/>
                </a:solidFill>
                <a:latin typeface="Calibri" panose="020F0502020204030204" pitchFamily="34" charset="0"/>
                <a:ea typeface="Calibri" panose="020F0502020204030204" pitchFamily="34" charset="0"/>
              </a:rPr>
              <a:t>المجال</a:t>
            </a:r>
            <a:r>
              <a:rPr lang="ar-EG" sz="2000" dirty="0" smtClean="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1536275"/>
      </p:ext>
    </p:extLst>
  </p:cSld>
  <p:clrMapOvr>
    <a:masterClrMapping/>
  </p:clrMapOvr>
  <p:transition advTm="31565">
    <p:wipe dir="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384995"/>
          </a:xfrm>
          <a:prstGeom prst="rect">
            <a:avLst/>
          </a:prstGeom>
          <a:noFill/>
          <a:ln w="9525">
            <a:noFill/>
            <a:miter lim="800000"/>
            <a:headEnd/>
            <a:tailEnd/>
          </a:ln>
        </p:spPr>
        <p:txBody>
          <a:bodyPr wrap="square">
            <a:spAutoFit/>
          </a:bodyPr>
          <a:lstStyle/>
          <a:p>
            <a:pPr algn="r" rtl="1">
              <a:defRPr/>
            </a:pPr>
            <a:r>
              <a:rPr lang="ar-EG" sz="2100" b="1" dirty="0" smtClean="0">
                <a:cs typeface="Simplified Arabic" pitchFamily="2" charset="-78"/>
              </a:rPr>
              <a:t>تابع التكليف السابع: </a:t>
            </a:r>
            <a:r>
              <a:rPr lang="ar-SA" sz="2100" b="1" dirty="0">
                <a:solidFill>
                  <a:srgbClr val="000000"/>
                </a:solidFill>
                <a:latin typeface="Calibri" panose="020F0502020204030204" pitchFamily="34" charset="0"/>
                <a:ea typeface="Calibri" panose="020F0502020204030204" pitchFamily="34" charset="0"/>
              </a:rPr>
              <a:t>عرض ومناقشة أحد المداخل النظرية المرتبطة بموضوع </a:t>
            </a:r>
            <a:r>
              <a:rPr lang="ar-SA" sz="2100" b="1" dirty="0" smtClean="0">
                <a:solidFill>
                  <a:srgbClr val="000000"/>
                </a:solidFill>
                <a:latin typeface="Calibri" panose="020F0502020204030204" pitchFamily="34" charset="0"/>
                <a:ea typeface="Calibri" panose="020F0502020204030204" pitchFamily="34" charset="0"/>
              </a:rPr>
              <a:t>البحث</a:t>
            </a:r>
            <a:endParaRPr lang="ar-EG" sz="2100" b="1" dirty="0" smtClean="0">
              <a:solidFill>
                <a:srgbClr val="000000"/>
              </a:solidFill>
              <a:latin typeface="Calibri" panose="020F0502020204030204" pitchFamily="34" charset="0"/>
              <a:ea typeface="Calibri" panose="020F0502020204030204" pitchFamily="34" charset="0"/>
            </a:endParaRPr>
          </a:p>
          <a:p>
            <a:pPr algn="r" rtl="1">
              <a:defRPr/>
            </a:pPr>
            <a:r>
              <a:rPr lang="ar-SA" sz="2100" b="1" dirty="0" smtClean="0">
                <a:solidFill>
                  <a:srgbClr val="000000"/>
                </a:solidFill>
                <a:latin typeface="Calibri" panose="020F0502020204030204" pitchFamily="34" charset="0"/>
                <a:ea typeface="Calibri" panose="020F0502020204030204" pitchFamily="34" charset="0"/>
              </a:rPr>
              <a:t> </a:t>
            </a:r>
            <a:r>
              <a:rPr lang="ar-SA" sz="2100" b="1" dirty="0">
                <a:solidFill>
                  <a:srgbClr val="000000"/>
                </a:solidFill>
                <a:latin typeface="Calibri" panose="020F0502020204030204" pitchFamily="34" charset="0"/>
                <a:ea typeface="Calibri" panose="020F0502020204030204" pitchFamily="34" charset="0"/>
              </a:rPr>
              <a:t>وتحليل مدى ملاءمتها للدراسة.</a:t>
            </a:r>
            <a:endParaRPr lang="en-US" sz="2100" dirty="0">
              <a:solidFill>
                <a:srgbClr val="000000"/>
              </a:solidFill>
              <a:latin typeface="Calibri" panose="020F0502020204030204" pitchFamily="34" charset="0"/>
              <a:ea typeface="Calibri" panose="020F0502020204030204" pitchFamily="34" charset="0"/>
            </a:endParaRPr>
          </a:p>
          <a:p>
            <a:pPr algn="r" rtl="1">
              <a:defRPr/>
            </a:pPr>
            <a:endParaRPr lang="ar-EG" sz="2100" b="1" dirty="0">
              <a:cs typeface="Simplified Arabic" pitchFamily="2" charset="-78"/>
            </a:endParaRPr>
          </a:p>
          <a:p>
            <a:pPr algn="r" rtl="1">
              <a:defRPr/>
            </a:pPr>
            <a:endParaRPr lang="ar-SA" sz="21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71055" y="1438294"/>
            <a:ext cx="11651672" cy="5632311"/>
          </a:xfrm>
          <a:prstGeom prst="rect">
            <a:avLst/>
          </a:prstGeom>
        </p:spPr>
        <p:txBody>
          <a:bodyPr wrap="square">
            <a:spAutoFit/>
          </a:bodyPr>
          <a:lstStyle/>
          <a:p>
            <a:pPr algn="r" rtl="1"/>
            <a:r>
              <a:rPr lang="ar-EG" sz="2000" b="1" dirty="0"/>
              <a:t>1. اختيار المدخل </a:t>
            </a:r>
            <a:r>
              <a:rPr lang="ar-EG" sz="2000" b="1" dirty="0" smtClean="0"/>
              <a:t>النظري :   </a:t>
            </a:r>
            <a:r>
              <a:rPr lang="ar-EG" sz="2000" dirty="0" smtClean="0"/>
              <a:t>يختار </a:t>
            </a:r>
            <a:r>
              <a:rPr lang="ar-EG" sz="2000" dirty="0"/>
              <a:t>الباحث مدخلًا أو إطارًا نظريًا يرتبط ارتباطًا مباشرًا بموضوع ومشكلة البحث.</a:t>
            </a:r>
          </a:p>
          <a:p>
            <a:pPr algn="r" rtl="1"/>
            <a:r>
              <a:rPr lang="ar-EG" sz="2000" dirty="0"/>
              <a:t>ويراعى عند الاختيار:</a:t>
            </a:r>
          </a:p>
          <a:p>
            <a:pPr algn="r" rtl="1"/>
            <a:r>
              <a:rPr lang="ar-EG" sz="2000" dirty="0"/>
              <a:t>ارتباط المدخل النظري بمشكلة البحث.</a:t>
            </a:r>
          </a:p>
          <a:p>
            <a:pPr algn="r" rtl="1"/>
            <a:r>
              <a:rPr lang="ar-EG" sz="2000" dirty="0"/>
              <a:t>قدرته على تفسير الظاهرة أو العلاقات محل الدراسة.</a:t>
            </a:r>
          </a:p>
          <a:p>
            <a:pPr algn="r" rtl="1"/>
            <a:r>
              <a:rPr lang="ar-EG" sz="2000" dirty="0"/>
              <a:t>استخدامه أو مناقشته في الدراسات السابقة ذات الصلة.</a:t>
            </a:r>
          </a:p>
          <a:p>
            <a:pPr algn="r" rtl="1"/>
            <a:r>
              <a:rPr lang="ar-EG" sz="2000" dirty="0"/>
              <a:t>ملاءمته لطبيعة الدراسة المقترحة.</a:t>
            </a:r>
          </a:p>
          <a:p>
            <a:pPr algn="r" rtl="1"/>
            <a:r>
              <a:rPr lang="ar-EG" sz="2000" b="1" dirty="0"/>
              <a:t>2. عرض المدخل </a:t>
            </a:r>
            <a:r>
              <a:rPr lang="ar-EG" sz="2000" b="1" dirty="0" smtClean="0"/>
              <a:t>النظري  :   </a:t>
            </a:r>
            <a:r>
              <a:rPr lang="ar-EG" sz="2000" dirty="0" smtClean="0"/>
              <a:t>يقدم </a:t>
            </a:r>
            <a:r>
              <a:rPr lang="ar-EG" sz="2000" dirty="0"/>
              <a:t>الباحث عرضًا واضحًا للمدخل النظري، يتضمن:</a:t>
            </a:r>
          </a:p>
          <a:p>
            <a:pPr algn="r" rtl="1"/>
            <a:r>
              <a:rPr lang="ar-EG" sz="2000" dirty="0"/>
              <a:t>مفهوم المدخل النظري ونشأته بصورة مختصرة.</a:t>
            </a:r>
          </a:p>
          <a:p>
            <a:pPr algn="r" rtl="1"/>
            <a:r>
              <a:rPr lang="ar-EG" sz="2000" dirty="0"/>
              <a:t>أهم المفاهيم والمبادئ التي يقوم عليها.</a:t>
            </a:r>
          </a:p>
          <a:p>
            <a:pPr algn="r" rtl="1"/>
            <a:r>
              <a:rPr lang="ar-EG" sz="2000" dirty="0"/>
              <a:t>أهم الافتراضات التي يستند إليها.</a:t>
            </a:r>
          </a:p>
          <a:p>
            <a:pPr algn="r" rtl="1"/>
            <a:r>
              <a:rPr lang="ar-EG" sz="2000" dirty="0"/>
              <a:t>كيفية تفسيره للظاهرة أو المشكلة محل البحث.</a:t>
            </a:r>
          </a:p>
          <a:p>
            <a:pPr algn="r" rtl="1"/>
            <a:r>
              <a:rPr lang="ar-EG" sz="2000" dirty="0"/>
              <a:t>أهم الدراسات السابقة التي استخدمت هذا المدخل، عند توفرها</a:t>
            </a:r>
            <a:r>
              <a:rPr lang="ar-EG" sz="2000" dirty="0" smtClean="0"/>
              <a:t>.</a:t>
            </a:r>
          </a:p>
          <a:p>
            <a:pPr algn="r" rtl="1"/>
            <a:r>
              <a:rPr lang="ar-EG" sz="2000" b="1" dirty="0" smtClean="0"/>
              <a:t>3</a:t>
            </a:r>
            <a:r>
              <a:rPr lang="ar-EG" sz="2000" b="1" dirty="0"/>
              <a:t>. مناقشة المدخل </a:t>
            </a:r>
            <a:r>
              <a:rPr lang="ar-EG" sz="2000" b="1" dirty="0" smtClean="0"/>
              <a:t>النظري  :   </a:t>
            </a:r>
            <a:r>
              <a:rPr lang="ar-EG" sz="2000" dirty="0" smtClean="0"/>
              <a:t>يناقش </a:t>
            </a:r>
            <a:r>
              <a:rPr lang="ar-EG" sz="2000" dirty="0"/>
              <a:t>الباحث كيفية ارتباط المدخل النظري بموضوع مشروعه، من خلال توضيح:</a:t>
            </a:r>
          </a:p>
          <a:p>
            <a:pPr algn="r" rtl="1"/>
            <a:r>
              <a:rPr lang="ar-EG" sz="2000" dirty="0"/>
              <a:t>كيف يفسر المدخل الظاهرة محل الدراسة؟</a:t>
            </a:r>
          </a:p>
          <a:p>
            <a:pPr algn="r" rtl="1"/>
            <a:r>
              <a:rPr lang="ar-EG" sz="2000" dirty="0"/>
              <a:t>ما المفاهيم أو المتغيرات التي يساعد في تفسيرها؟</a:t>
            </a:r>
          </a:p>
          <a:p>
            <a:pPr algn="r" rtl="1"/>
            <a:r>
              <a:rPr lang="ar-EG" sz="2000" dirty="0"/>
              <a:t>ما العلاقات التي يمكن أن يوضحها؟</a:t>
            </a:r>
          </a:p>
          <a:p>
            <a:pPr algn="r" rtl="1"/>
            <a:r>
              <a:rPr lang="ar-EG" sz="2000" dirty="0"/>
              <a:t>كيف يمكن أن يساعد في تحديد اتجاه البحث؟</a:t>
            </a:r>
          </a:p>
          <a:p>
            <a:pPr algn="r" rtl="1"/>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7716823"/>
      </p:ext>
    </p:extLst>
  </p:cSld>
  <p:clrMapOvr>
    <a:masterClrMapping/>
  </p:clrMapOvr>
  <p:transition advTm="53537">
    <p:wipe dir="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69078" cy="1631216"/>
          </a:xfrm>
          <a:prstGeom prst="rect">
            <a:avLst/>
          </a:prstGeom>
          <a:noFill/>
          <a:ln w="9525">
            <a:noFill/>
            <a:miter lim="800000"/>
            <a:headEnd/>
            <a:tailEnd/>
          </a:ln>
        </p:spPr>
        <p:txBody>
          <a:bodyPr wrap="square">
            <a:spAutoFit/>
          </a:bodyPr>
          <a:lstStyle/>
          <a:p>
            <a:pPr algn="r" rtl="1">
              <a:defRPr/>
            </a:pPr>
            <a:r>
              <a:rPr lang="ar-EG" sz="2000" b="1" dirty="0">
                <a:cs typeface="Simplified Arabic" pitchFamily="2" charset="-78"/>
              </a:rPr>
              <a:t>تابع التكليف السابع: </a:t>
            </a:r>
            <a:r>
              <a:rPr lang="ar-SA" sz="2000" b="1" dirty="0">
                <a:solidFill>
                  <a:srgbClr val="000000"/>
                </a:solidFill>
                <a:latin typeface="Calibri" panose="020F0502020204030204" pitchFamily="34" charset="0"/>
                <a:ea typeface="Calibri" panose="020F0502020204030204" pitchFamily="34" charset="0"/>
              </a:rPr>
              <a:t>عرض ومناقشة أحد المداخل النظرية المرتبطة بموضوع البحث</a:t>
            </a:r>
            <a:endParaRPr lang="ar-EG" sz="2000" b="1" dirty="0">
              <a:solidFill>
                <a:srgbClr val="000000"/>
              </a:solidFill>
              <a:latin typeface="Calibri" panose="020F0502020204030204" pitchFamily="34" charset="0"/>
              <a:ea typeface="Calibri" panose="020F0502020204030204" pitchFamily="34" charset="0"/>
            </a:endParaRPr>
          </a:p>
          <a:p>
            <a:pPr algn="r" rtl="1">
              <a:defRPr/>
            </a:pPr>
            <a:r>
              <a:rPr lang="ar-SA" sz="2000" b="1" dirty="0">
                <a:solidFill>
                  <a:srgbClr val="000000"/>
                </a:solidFill>
                <a:latin typeface="Calibri" panose="020F0502020204030204" pitchFamily="34" charset="0"/>
                <a:ea typeface="Calibri" panose="020F0502020204030204" pitchFamily="34" charset="0"/>
              </a:rPr>
              <a:t> وتحليل مدى ملاءمتها للدراسة.</a:t>
            </a:r>
            <a:endParaRPr lang="en-US" sz="2000" dirty="0">
              <a:solidFill>
                <a:srgbClr val="000000"/>
              </a:solidFill>
              <a:latin typeface="Calibri" panose="020F0502020204030204" pitchFamily="34" charset="0"/>
              <a:ea typeface="Calibri" panose="020F0502020204030204" pitchFamily="34" charset="0"/>
            </a:endParaRPr>
          </a:p>
          <a:p>
            <a:pPr algn="r" rtl="1">
              <a:defRPr/>
            </a:pPr>
            <a:endParaRPr lang="ar-EG" sz="2000" b="1" dirty="0">
              <a:cs typeface="Simplified Arabic" pitchFamily="2" charset="-78"/>
            </a:endParaRPr>
          </a:p>
          <a:p>
            <a:pPr algn="r" rtl="1">
              <a:defRPr/>
            </a:pPr>
            <a:endParaRPr lang="ar-SA" sz="2000" dirty="0">
              <a:cs typeface="Simplified Arabic" pitchFamily="2" charset="-78"/>
            </a:endParaRPr>
          </a:p>
          <a:p>
            <a:pPr algn="r" rtl="1">
              <a:defRPr/>
            </a:pPr>
            <a:endParaRPr lang="ar-SA" sz="20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0" y="1039091"/>
            <a:ext cx="12053454" cy="5940088"/>
          </a:xfrm>
          <a:prstGeom prst="rect">
            <a:avLst/>
          </a:prstGeom>
        </p:spPr>
        <p:txBody>
          <a:bodyPr wrap="square">
            <a:spAutoFit/>
          </a:bodyPr>
          <a:lstStyle/>
          <a:p>
            <a:pPr algn="r" rtl="1"/>
            <a:endParaRPr lang="ar-EG" sz="2000" dirty="0"/>
          </a:p>
          <a:p>
            <a:pPr algn="r" rtl="1"/>
            <a:r>
              <a:rPr lang="ar-EG" sz="2000" b="1" dirty="0"/>
              <a:t>4. تحليل مدى ملاءمة المدخل النظري </a:t>
            </a:r>
            <a:r>
              <a:rPr lang="ar-EG" sz="2000" b="1" dirty="0" smtClean="0"/>
              <a:t>للدراسة : </a:t>
            </a:r>
            <a:r>
              <a:rPr lang="ar-EG" sz="2000" dirty="0" smtClean="0"/>
              <a:t>يقيم </a:t>
            </a:r>
            <a:r>
              <a:rPr lang="ar-EG" sz="2000" dirty="0"/>
              <a:t>الباحث مدى مناسبة المدخل النظري للدراسة المقترحة من </a:t>
            </a:r>
            <a:r>
              <a:rPr lang="ar-EG" sz="2000" dirty="0" smtClean="0"/>
              <a:t>خلال:مدى </a:t>
            </a:r>
            <a:r>
              <a:rPr lang="ar-EG" sz="2000" dirty="0"/>
              <a:t>ارتباطه بمشكلة البحث.</a:t>
            </a:r>
          </a:p>
          <a:p>
            <a:pPr algn="r" rtl="1"/>
            <a:r>
              <a:rPr lang="ar-EG" sz="2000" dirty="0"/>
              <a:t>قدرته على تفسير الظاهرة محل الدراسة.</a:t>
            </a:r>
          </a:p>
          <a:p>
            <a:pPr algn="r" rtl="1"/>
            <a:r>
              <a:rPr lang="ar-EG" sz="2000" dirty="0"/>
              <a:t>مدى توافقه مع أهداف البحث وأسئلته أو فرضياته.</a:t>
            </a:r>
          </a:p>
          <a:p>
            <a:pPr algn="r" rtl="1"/>
            <a:r>
              <a:rPr lang="ar-EG" sz="2000" dirty="0"/>
              <a:t>مدى إمكانية الاستفادة منه في بناء النموذج أو الإطار النظري للبحث.</a:t>
            </a:r>
          </a:p>
          <a:p>
            <a:pPr algn="r" rtl="1"/>
            <a:r>
              <a:rPr lang="ar-EG" sz="2000" dirty="0"/>
              <a:t>مدى توافقه مع طبيعة المجتمع أو السياق الذي ستجرى فيه الدراسة.</a:t>
            </a:r>
          </a:p>
          <a:p>
            <a:pPr algn="r" rtl="1"/>
            <a:r>
              <a:rPr lang="ar-EG" sz="2000" b="1" dirty="0"/>
              <a:t>5. نقاط القوة </a:t>
            </a:r>
            <a:r>
              <a:rPr lang="ar-EG" sz="2000" b="1" dirty="0" smtClean="0"/>
              <a:t>والحدود : </a:t>
            </a:r>
            <a:r>
              <a:rPr lang="ar-EG" sz="2000" dirty="0" smtClean="0"/>
              <a:t>يحدد </a:t>
            </a:r>
            <a:r>
              <a:rPr lang="ar-EG" sz="2000" dirty="0"/>
              <a:t>الباحث بصورة موضوعية:</a:t>
            </a:r>
          </a:p>
          <a:p>
            <a:pPr algn="r" rtl="1"/>
            <a:r>
              <a:rPr lang="ar-EG" sz="2000" b="1" dirty="0"/>
              <a:t>نقاط القوة:</a:t>
            </a:r>
            <a:endParaRPr lang="ar-EG" sz="2000" dirty="0"/>
          </a:p>
          <a:p>
            <a:pPr algn="r" rtl="1"/>
            <a:r>
              <a:rPr lang="ar-EG" sz="2000" dirty="0"/>
              <a:t>الجوانب التي تجعل المدخل مناسبًا للدراسة.</a:t>
            </a:r>
          </a:p>
          <a:p>
            <a:pPr algn="r" rtl="1"/>
            <a:r>
              <a:rPr lang="ar-EG" sz="2000" dirty="0"/>
              <a:t>قدرته التفسيرية.</a:t>
            </a:r>
          </a:p>
          <a:p>
            <a:pPr algn="r" rtl="1"/>
            <a:r>
              <a:rPr lang="ar-EG" sz="2000" dirty="0"/>
              <a:t>مدى استخدامه وارتباطه بالأدبيات السابقة.</a:t>
            </a:r>
          </a:p>
          <a:p>
            <a:pPr algn="r" rtl="1"/>
            <a:r>
              <a:rPr lang="ar-EG" sz="2000" b="1" dirty="0"/>
              <a:t>الحدود:</a:t>
            </a:r>
            <a:endParaRPr lang="ar-EG" sz="2000" dirty="0"/>
          </a:p>
          <a:p>
            <a:pPr algn="r" rtl="1"/>
            <a:r>
              <a:rPr lang="ar-EG" sz="2000" dirty="0"/>
              <a:t>الجوانب التي قد لا يستطيع المدخل تفسيرها بصورة كافية.</a:t>
            </a:r>
          </a:p>
          <a:p>
            <a:pPr algn="r" rtl="1"/>
            <a:r>
              <a:rPr lang="ar-EG" sz="2000" dirty="0"/>
              <a:t>المفاهيم أو المتغيرات التي لا يغطيها.</a:t>
            </a:r>
          </a:p>
          <a:p>
            <a:pPr algn="r" rtl="1"/>
            <a:r>
              <a:rPr lang="ar-EG" sz="2000" dirty="0"/>
              <a:t>أي قيود مرتبطة بتطبيقه في سياق الدراسة الحالية.</a:t>
            </a:r>
          </a:p>
          <a:p>
            <a:pPr algn="r" rtl="1"/>
            <a:r>
              <a:rPr lang="ar-EG" sz="2000" b="1" dirty="0"/>
              <a:t>6. الاستفادة من المدخل النظري في البحث </a:t>
            </a:r>
            <a:r>
              <a:rPr lang="ar-EG" sz="2000" b="1" dirty="0" smtClean="0"/>
              <a:t>الحالي : </a:t>
            </a:r>
            <a:r>
              <a:rPr lang="ar-EG" sz="2000" dirty="0" smtClean="0"/>
              <a:t>يوضح </a:t>
            </a:r>
            <a:r>
              <a:rPr lang="ar-EG" sz="2000" dirty="0"/>
              <a:t>الباحث كيف يمكن توظيف المدخل النظري في مشروع البحث، مثل:</a:t>
            </a:r>
          </a:p>
          <a:p>
            <a:pPr algn="r" rtl="1"/>
            <a:r>
              <a:rPr lang="ar-EG" sz="2000" dirty="0"/>
              <a:t>تحديد المتغيرات أو المفاهيم </a:t>
            </a:r>
            <a:r>
              <a:rPr lang="ar-EG" sz="2000" dirty="0" smtClean="0"/>
              <a:t>الرئيسية</a:t>
            </a:r>
            <a:r>
              <a:rPr lang="ar-EG" sz="2000" dirty="0"/>
              <a:t> </a:t>
            </a:r>
            <a:r>
              <a:rPr lang="ar-EG" sz="2000" dirty="0" smtClean="0"/>
              <a:t>/ تفسير العلاقات بين المتغيرات. / بناء </a:t>
            </a:r>
            <a:r>
              <a:rPr lang="ar-EG" sz="2000" dirty="0"/>
              <a:t>أسئلة البحث أو الفرضيات.</a:t>
            </a:r>
          </a:p>
          <a:p>
            <a:pPr algn="r" rtl="1"/>
            <a:r>
              <a:rPr lang="ar-EG" sz="2000" dirty="0"/>
              <a:t>بناء الإطار أو النموذج النظري المقترح</a:t>
            </a:r>
            <a:r>
              <a:rPr lang="ar-EG" sz="2000" dirty="0" smtClean="0"/>
              <a:t>. /  تفسير </a:t>
            </a:r>
            <a:r>
              <a:rPr lang="ar-EG" sz="2000" dirty="0"/>
              <a:t>النتائج التي قد تتوصل إليها الدراسة.</a:t>
            </a:r>
          </a:p>
          <a:p>
            <a:pPr algn="r" rtl="1"/>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06585444"/>
      </p:ext>
    </p:extLst>
  </p:cSld>
  <p:clrMapOvr>
    <a:masterClrMapping/>
  </p:clrMapOvr>
  <p:transition advTm="58135">
    <p:wipe dir="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958242" cy="954107"/>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التكليف الثامن </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318655" y="2272146"/>
            <a:ext cx="11651672" cy="2412776"/>
          </a:xfrm>
          <a:prstGeom prst="rect">
            <a:avLst/>
          </a:prstGeom>
        </p:spPr>
        <p:txBody>
          <a:bodyPr wrap="square">
            <a:spAutoFit/>
          </a:bodyPr>
          <a:lstStyle/>
          <a:p>
            <a:pPr algn="r" rtl="1">
              <a:lnSpc>
                <a:spcPct val="107000"/>
              </a:lnSpc>
              <a:spcAft>
                <a:spcPts val="800"/>
              </a:spcAft>
            </a:pPr>
            <a:r>
              <a:rPr lang="en-US" sz="2000" b="1" dirty="0" smtClean="0">
                <a:solidFill>
                  <a:srgbClr val="000000"/>
                </a:solidFill>
                <a:latin typeface="Calibri" panose="020F0502020204030204" pitchFamily="34" charset="0"/>
                <a:ea typeface="Calibri" panose="020F0502020204030204" pitchFamily="34" charset="0"/>
              </a:rPr>
              <a:t>8</a:t>
            </a:r>
            <a:r>
              <a:rPr lang="ar-SA" sz="2000" b="1" dirty="0" smtClean="0">
                <a:solidFill>
                  <a:srgbClr val="000000"/>
                </a:solidFill>
                <a:latin typeface="Calibri" panose="020F0502020204030204" pitchFamily="34" charset="0"/>
                <a:ea typeface="Calibri" panose="020F0502020204030204" pitchFamily="34" charset="0"/>
              </a:rPr>
              <a:t> - إعداد مقترح بحثي كامل يتضمن جميع عناصر البحث العلمي.</a:t>
            </a:r>
            <a:endParaRPr lang="en-US" sz="16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smtClean="0">
                <a:solidFill>
                  <a:srgbClr val="000000"/>
                </a:solidFill>
                <a:latin typeface="Calibri" panose="020F0502020204030204" pitchFamily="34" charset="0"/>
                <a:ea typeface="Calibri" panose="020F0502020204030204" pitchFamily="34" charset="0"/>
              </a:rPr>
              <a:t>هذه المهمة لتطلب إعداد مقترح بحثي  شامل يشتمل على جميع العناصر الأساسية للبحث العلمي، مثل المقدمة والإطار النظري والمنهجية والنتائج المتوقعة والجدول الزمني وغيرها.</a:t>
            </a:r>
            <a:endParaRPr lang="en-US" sz="16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smtClean="0">
                <a:solidFill>
                  <a:srgbClr val="000000"/>
                </a:solidFill>
                <a:latin typeface="Calibri" panose="020F0502020204030204" pitchFamily="34" charset="0"/>
                <a:ea typeface="Calibri" panose="020F0502020204030204" pitchFamily="34" charset="0"/>
              </a:rPr>
              <a:t>إعداد مقترح </a:t>
            </a:r>
            <a:r>
              <a:rPr lang="ar-EG" sz="2000" dirty="0" smtClean="0">
                <a:solidFill>
                  <a:srgbClr val="000000"/>
                </a:solidFill>
                <a:latin typeface="Calibri" panose="020F0502020204030204" pitchFamily="34" charset="0"/>
                <a:ea typeface="Calibri" panose="020F0502020204030204" pitchFamily="34" charset="0"/>
              </a:rPr>
              <a:t>بحثي</a:t>
            </a:r>
            <a:r>
              <a:rPr lang="ar-SA" sz="2000" dirty="0" smtClean="0">
                <a:solidFill>
                  <a:srgbClr val="000000"/>
                </a:solidFill>
                <a:latin typeface="Calibri" panose="020F0502020204030204" pitchFamily="34" charset="0"/>
                <a:ea typeface="Calibri" panose="020F0502020204030204" pitchFamily="34" charset="0"/>
              </a:rPr>
              <a:t> كامل هو أحد المتطلبات الأساسية لإجراء أي بحث علمي، حيث يساعد في تحديد الخطوات والمراحل البحثية بشكل واضح.</a:t>
            </a:r>
            <a:endParaRPr lang="en-US" sz="16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1782" y="162350"/>
            <a:ext cx="2305141" cy="1076343"/>
          </a:xfrm>
          <a:prstGeom prst="rect">
            <a:avLst/>
          </a:prstGeom>
        </p:spPr>
      </p:pic>
    </p:spTree>
    <p:extLst>
      <p:ext uri="{BB962C8B-B14F-4D97-AF65-F5344CB8AC3E}">
        <p14:creationId xmlns:p14="http://schemas.microsoft.com/office/powerpoint/2010/main" val="1278011761"/>
      </p:ext>
    </p:extLst>
  </p:cSld>
  <p:clrMapOvr>
    <a:masterClrMapping/>
  </p:clrMapOvr>
  <p:transition advTm="18349">
    <p:wipe dir="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110642" cy="1384995"/>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تابع التكليف الثامن: </a:t>
            </a:r>
            <a:r>
              <a:rPr lang="ar-SA" sz="2800" b="1" dirty="0">
                <a:solidFill>
                  <a:srgbClr val="000000"/>
                </a:solidFill>
                <a:latin typeface="Calibri" panose="020F0502020204030204" pitchFamily="34" charset="0"/>
                <a:ea typeface="Calibri" panose="020F0502020204030204" pitchFamily="34" charset="0"/>
              </a:rPr>
              <a:t>إعداد مقترح بحثي كامل يتضمن جميع عناصر البحث العلمي.</a:t>
            </a:r>
            <a:endParaRPr lang="en-US" sz="2000" dirty="0">
              <a:solidFill>
                <a:srgbClr val="000000"/>
              </a:solidFill>
              <a:latin typeface="Calibri" panose="020F0502020204030204" pitchFamily="34" charset="0"/>
              <a:ea typeface="Calibri" panose="020F0502020204030204" pitchFamily="34" charset="0"/>
            </a:endParaRP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24692" y="1438294"/>
            <a:ext cx="11845635" cy="5016758"/>
          </a:xfrm>
          <a:prstGeom prst="rect">
            <a:avLst/>
          </a:prstGeom>
        </p:spPr>
        <p:txBody>
          <a:bodyPr wrap="square">
            <a:spAutoFit/>
          </a:bodyPr>
          <a:lstStyle/>
          <a:p>
            <a:pPr algn="r" rtl="1"/>
            <a:r>
              <a:rPr lang="ar-EG" sz="2000" b="1" dirty="0" smtClean="0"/>
              <a:t>1. المقدمة</a:t>
            </a:r>
          </a:p>
          <a:p>
            <a:pPr algn="r" rtl="1"/>
            <a:r>
              <a:rPr lang="ar-EG" sz="2000" dirty="0" smtClean="0"/>
              <a:t>تقديم موضوع البحث وسياقه العام.</a:t>
            </a:r>
          </a:p>
          <a:p>
            <a:pPr algn="r" rtl="1"/>
            <a:r>
              <a:rPr lang="ar-EG" sz="2000" dirty="0" smtClean="0"/>
              <a:t>توضيح المشكلة أو الظاهرة محل الدراسة.</a:t>
            </a:r>
          </a:p>
          <a:p>
            <a:pPr algn="r" rtl="1"/>
            <a:r>
              <a:rPr lang="ar-EG" sz="2000" dirty="0" smtClean="0"/>
              <a:t>الانتقال من الموضوع العام إلى مشكلة البحث المحددة.</a:t>
            </a:r>
          </a:p>
          <a:p>
            <a:pPr algn="r" rtl="1"/>
            <a:r>
              <a:rPr lang="ar-EG" sz="2000" b="1" dirty="0" smtClean="0"/>
              <a:t>2. مشكلة البحث</a:t>
            </a:r>
          </a:p>
          <a:p>
            <a:pPr algn="r" rtl="1"/>
            <a:r>
              <a:rPr lang="ar-EG" sz="2000" dirty="0" smtClean="0"/>
              <a:t>صياغة المشكلة بصورة واضحة ودقيقة.</a:t>
            </a:r>
          </a:p>
          <a:p>
            <a:pPr algn="r" rtl="1"/>
            <a:r>
              <a:rPr lang="ar-EG" sz="2000" dirty="0" smtClean="0"/>
              <a:t>توضيح أسباب اختيارها.</a:t>
            </a:r>
          </a:p>
          <a:p>
            <a:pPr algn="r" rtl="1"/>
            <a:r>
              <a:rPr lang="ar-EG" sz="2000" dirty="0" smtClean="0"/>
              <a:t>تحديد الأسئلة أو الفرضيات البحثية، حسب طبيعة الدراسة.</a:t>
            </a:r>
          </a:p>
          <a:p>
            <a:pPr algn="r" rtl="1"/>
            <a:r>
              <a:rPr lang="ar-EG" sz="2000" b="1" dirty="0" smtClean="0"/>
              <a:t>3. أهمية البحث</a:t>
            </a:r>
          </a:p>
          <a:p>
            <a:pPr algn="r" rtl="1"/>
            <a:r>
              <a:rPr lang="ar-EG" sz="2000" dirty="0" smtClean="0"/>
              <a:t>توضيح الأهمية العلمية.</a:t>
            </a:r>
          </a:p>
          <a:p>
            <a:pPr algn="r" rtl="1"/>
            <a:r>
              <a:rPr lang="ar-EG" sz="2000" dirty="0" smtClean="0"/>
              <a:t>توضيح الأهمية التطبيقية.</a:t>
            </a:r>
          </a:p>
          <a:p>
            <a:pPr algn="r" rtl="1"/>
            <a:r>
              <a:rPr lang="ar-EG" sz="2000" dirty="0" smtClean="0"/>
              <a:t>بيان الإضافة المتوقعة من البحث.</a:t>
            </a:r>
          </a:p>
          <a:p>
            <a:pPr algn="r" rtl="1"/>
            <a:r>
              <a:rPr lang="ar-EG" sz="2000" b="1" dirty="0" smtClean="0"/>
              <a:t>4</a:t>
            </a:r>
            <a:r>
              <a:rPr lang="ar-EG" sz="2000" b="1" dirty="0"/>
              <a:t>. أهداف البحث</a:t>
            </a:r>
          </a:p>
          <a:p>
            <a:pPr algn="r" rtl="1"/>
            <a:r>
              <a:rPr lang="ar-EG" sz="2000" dirty="0"/>
              <a:t>تحديد الهدف العام.</a:t>
            </a:r>
          </a:p>
          <a:p>
            <a:pPr algn="r" rtl="1"/>
            <a:r>
              <a:rPr lang="ar-EG" sz="2000" dirty="0"/>
              <a:t>تحديد الأهداف الفرعية.</a:t>
            </a:r>
          </a:p>
          <a:p>
            <a:pPr algn="r" rtl="1"/>
            <a:r>
              <a:rPr lang="ar-EG" sz="2000" dirty="0"/>
              <a:t>التأكد من ارتباط الأهداف بمشكلة البحث</a:t>
            </a:r>
            <a:r>
              <a:rPr lang="ar-EG" sz="2000" dirty="0" smtClean="0"/>
              <a:t>.</a:t>
            </a:r>
            <a:endParaRPr lang="ar-EG"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692" y="173671"/>
            <a:ext cx="2305141" cy="1076343"/>
          </a:xfrm>
          <a:prstGeom prst="rect">
            <a:avLst/>
          </a:prstGeom>
        </p:spPr>
      </p:pic>
    </p:spTree>
    <p:extLst>
      <p:ext uri="{BB962C8B-B14F-4D97-AF65-F5344CB8AC3E}">
        <p14:creationId xmlns:p14="http://schemas.microsoft.com/office/powerpoint/2010/main" val="2197889972"/>
      </p:ext>
    </p:extLst>
  </p:cSld>
  <p:clrMapOvr>
    <a:masterClrMapping/>
  </p:clrMapOvr>
  <p:transition advTm="13890">
    <p:wipe dir="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110642" cy="1384995"/>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تابع التكليف الثامن: </a:t>
            </a:r>
            <a:r>
              <a:rPr lang="ar-SA" sz="2800" b="1" dirty="0">
                <a:solidFill>
                  <a:srgbClr val="000000"/>
                </a:solidFill>
                <a:latin typeface="Calibri" panose="020F0502020204030204" pitchFamily="34" charset="0"/>
                <a:ea typeface="Calibri" panose="020F0502020204030204" pitchFamily="34" charset="0"/>
              </a:rPr>
              <a:t>إعداد مقترح بحثي كامل يتضمن جميع عناصر البحث العلمي.</a:t>
            </a:r>
            <a:endParaRPr lang="en-US" sz="2000" dirty="0">
              <a:solidFill>
                <a:srgbClr val="000000"/>
              </a:solidFill>
              <a:latin typeface="Calibri" panose="020F0502020204030204" pitchFamily="34" charset="0"/>
              <a:ea typeface="Calibri" panose="020F0502020204030204" pitchFamily="34" charset="0"/>
            </a:endParaRP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24692" y="1438294"/>
            <a:ext cx="11845635" cy="5324535"/>
          </a:xfrm>
          <a:prstGeom prst="rect">
            <a:avLst/>
          </a:prstGeom>
        </p:spPr>
        <p:txBody>
          <a:bodyPr wrap="square">
            <a:spAutoFit/>
          </a:bodyPr>
          <a:lstStyle/>
          <a:p>
            <a:pPr algn="r" rtl="1"/>
            <a:r>
              <a:rPr lang="ar-EG" sz="2000" b="1" dirty="0" smtClean="0"/>
              <a:t>5</a:t>
            </a:r>
            <a:r>
              <a:rPr lang="ar-EG" sz="2000" b="1" dirty="0"/>
              <a:t>. الدراسات السابقة</a:t>
            </a:r>
          </a:p>
          <a:p>
            <a:pPr algn="r" rtl="1"/>
            <a:r>
              <a:rPr lang="ar-EG" sz="2000" dirty="0"/>
              <a:t>عرض الدراسات المرتبطة بموضوع البحث.</a:t>
            </a:r>
          </a:p>
          <a:p>
            <a:pPr algn="r" rtl="1"/>
            <a:r>
              <a:rPr lang="ar-EG" sz="2000" dirty="0"/>
              <a:t>توضيح أهم نتائجها.</a:t>
            </a:r>
          </a:p>
          <a:p>
            <a:pPr algn="r" rtl="1"/>
            <a:r>
              <a:rPr lang="ar-EG" sz="2000" dirty="0"/>
              <a:t>بيان أوجه الاستفادة منها وعلاقتها بالدراسة الحالية.</a:t>
            </a:r>
          </a:p>
          <a:p>
            <a:pPr algn="r" rtl="1"/>
            <a:r>
              <a:rPr lang="ar-EG" sz="2000" b="1" dirty="0"/>
              <a:t>6. الإطار أو المدخل النظري</a:t>
            </a:r>
          </a:p>
          <a:p>
            <a:pPr algn="r" rtl="1"/>
            <a:r>
              <a:rPr lang="ar-EG" sz="2000" dirty="0"/>
              <a:t>عرض المدخل النظري المناسب.</a:t>
            </a:r>
          </a:p>
          <a:p>
            <a:pPr algn="r" rtl="1"/>
            <a:r>
              <a:rPr lang="ar-EG" sz="2000" dirty="0"/>
              <a:t>توضيح المفاهيم والعلاقات المرتبطة بالبحث.</a:t>
            </a:r>
          </a:p>
          <a:p>
            <a:pPr algn="r" rtl="1"/>
            <a:r>
              <a:rPr lang="ar-EG" sz="2000" dirty="0"/>
              <a:t>بيان كيفية توظيف الإطار النظري في الدراسة.</a:t>
            </a:r>
          </a:p>
          <a:p>
            <a:pPr algn="r" rtl="1"/>
            <a:r>
              <a:rPr lang="ar-EG" sz="2000" b="1" dirty="0"/>
              <a:t>7. المنهجية البحثية</a:t>
            </a:r>
          </a:p>
          <a:p>
            <a:pPr algn="r" rtl="1"/>
            <a:r>
              <a:rPr lang="ar-EG" sz="2000" dirty="0"/>
              <a:t>تحديد المنهج والتصميم البحثي.</a:t>
            </a:r>
          </a:p>
          <a:p>
            <a:pPr algn="r" rtl="1"/>
            <a:r>
              <a:rPr lang="ar-EG" sz="2000" dirty="0"/>
              <a:t>تحديد مجتمع الدراسة والعينة، إن وجدت.</a:t>
            </a:r>
          </a:p>
          <a:p>
            <a:pPr algn="r" rtl="1"/>
            <a:r>
              <a:rPr lang="ar-EG" sz="2000" dirty="0"/>
              <a:t>تحديد أدوات ومصادر جمع البيانات.</a:t>
            </a:r>
          </a:p>
          <a:p>
            <a:pPr algn="r" rtl="1"/>
            <a:r>
              <a:rPr lang="ar-EG" sz="2000" dirty="0"/>
              <a:t>توضيح أساليب تحليل البيانات المقترحة.</a:t>
            </a:r>
          </a:p>
          <a:p>
            <a:pPr algn="r" rtl="1"/>
            <a:r>
              <a:rPr lang="ar-EG" sz="2000" b="1" dirty="0"/>
              <a:t>8. النتائج المتوقعة</a:t>
            </a:r>
          </a:p>
          <a:p>
            <a:pPr algn="r" rtl="1"/>
            <a:r>
              <a:rPr lang="ar-EG" sz="2000" dirty="0"/>
              <a:t>توضيح النتائج التي يتوقع الباحث الوصول إليها بناءً على مشكلة البحث وأهدافه.</a:t>
            </a:r>
          </a:p>
          <a:p>
            <a:pPr algn="r" rtl="1"/>
            <a:r>
              <a:rPr lang="ar-EG" sz="2000" dirty="0"/>
              <a:t>عدم عرض النتائج المتوقعة باعتبارها نتائج فعلية تم التوصل إليها.</a:t>
            </a:r>
          </a:p>
          <a:p>
            <a:pPr algn="r" rtl="1"/>
            <a:r>
              <a:rPr lang="ar-EG" sz="2000" dirty="0"/>
              <a:t>ربط النتائج المتوقعة بأهمية البحث والإضافة المحتملة.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692" y="173671"/>
            <a:ext cx="2305141" cy="1076343"/>
          </a:xfrm>
          <a:prstGeom prst="rect">
            <a:avLst/>
          </a:prstGeom>
        </p:spPr>
      </p:pic>
    </p:spTree>
    <p:extLst>
      <p:ext uri="{BB962C8B-B14F-4D97-AF65-F5344CB8AC3E}">
        <p14:creationId xmlns:p14="http://schemas.microsoft.com/office/powerpoint/2010/main" val="2297773186"/>
      </p:ext>
    </p:extLst>
  </p:cSld>
  <p:clrMapOvr>
    <a:masterClrMapping/>
  </p:clrMapOvr>
  <p:transition advTm="33106">
    <p:wipe dir="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110642" cy="1384995"/>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تابع التكليف الثامن: </a:t>
            </a:r>
            <a:r>
              <a:rPr lang="ar-SA" sz="2800" b="1" dirty="0">
                <a:solidFill>
                  <a:srgbClr val="000000"/>
                </a:solidFill>
                <a:latin typeface="Calibri" panose="020F0502020204030204" pitchFamily="34" charset="0"/>
                <a:ea typeface="Calibri" panose="020F0502020204030204" pitchFamily="34" charset="0"/>
              </a:rPr>
              <a:t>إعداد مقترح بحثي كامل يتضمن جميع عناصر البحث العلمي.</a:t>
            </a:r>
            <a:endParaRPr lang="en-US" sz="2000" dirty="0">
              <a:solidFill>
                <a:srgbClr val="000000"/>
              </a:solidFill>
              <a:latin typeface="Calibri" panose="020F0502020204030204" pitchFamily="34" charset="0"/>
              <a:ea typeface="Calibri" panose="020F0502020204030204" pitchFamily="34" charset="0"/>
            </a:endParaRPr>
          </a:p>
          <a:p>
            <a:pPr algn="r" rtl="1">
              <a:defRPr/>
            </a:pP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24692" y="2103259"/>
            <a:ext cx="11845635" cy="3785652"/>
          </a:xfrm>
          <a:prstGeom prst="rect">
            <a:avLst/>
          </a:prstGeom>
        </p:spPr>
        <p:txBody>
          <a:bodyPr wrap="square">
            <a:spAutoFit/>
          </a:bodyPr>
          <a:lstStyle/>
          <a:p>
            <a:pPr algn="r" rtl="1"/>
            <a:r>
              <a:rPr lang="ar-EG" sz="2000" b="1" dirty="0"/>
              <a:t>9. الجدول الزمني</a:t>
            </a:r>
          </a:p>
          <a:p>
            <a:pPr algn="r" rtl="1"/>
            <a:r>
              <a:rPr lang="ar-EG" sz="2000" dirty="0"/>
              <a:t>تحديد المدة الزمنية اللازمة لإنجاز مراحل البحث العلمي، مع ترتيب المهام وتحديد الوقت المتوقع لكل مرحلة.</a:t>
            </a:r>
          </a:p>
          <a:p>
            <a:pPr algn="r" rtl="1"/>
            <a:r>
              <a:rPr lang="ar-EG" sz="2000" dirty="0"/>
              <a:t>ويشمل مثلًا:</a:t>
            </a:r>
          </a:p>
          <a:p>
            <a:pPr algn="r" rtl="1"/>
            <a:r>
              <a:rPr lang="ar-EG" sz="2000" dirty="0"/>
              <a:t>مراجعة الدراسات السابقة.</a:t>
            </a:r>
          </a:p>
          <a:p>
            <a:pPr algn="r" rtl="1"/>
            <a:r>
              <a:rPr lang="ar-EG" sz="2000" dirty="0"/>
              <a:t>إعداد الإطار النظري والمنهجي.</a:t>
            </a:r>
          </a:p>
          <a:p>
            <a:pPr algn="r" rtl="1"/>
            <a:r>
              <a:rPr lang="ar-EG" sz="2000" dirty="0"/>
              <a:t>جمع البيانات وتحليلها.</a:t>
            </a:r>
          </a:p>
          <a:p>
            <a:pPr algn="r" rtl="1"/>
            <a:r>
              <a:rPr lang="ar-EG" sz="2000" dirty="0"/>
              <a:t>كتابة النتائج والتوصيات.</a:t>
            </a:r>
          </a:p>
          <a:p>
            <a:pPr algn="r" rtl="1"/>
            <a:r>
              <a:rPr lang="ar-EG" sz="2000" dirty="0"/>
              <a:t>المراجعة النهائية وتسليم البحث.</a:t>
            </a:r>
          </a:p>
          <a:p>
            <a:pPr algn="r" rtl="1"/>
            <a:r>
              <a:rPr lang="ar-EG" sz="2000" b="1" dirty="0" smtClean="0"/>
              <a:t>10</a:t>
            </a:r>
            <a:r>
              <a:rPr lang="ar-EG" sz="2000" b="1" dirty="0"/>
              <a:t>. المراجع</a:t>
            </a:r>
          </a:p>
          <a:p>
            <a:pPr algn="r" rtl="1"/>
            <a:r>
              <a:rPr lang="ar-EG" sz="2000" dirty="0"/>
              <a:t>توثيق المصادر العلمية المستخدمة.</a:t>
            </a:r>
          </a:p>
          <a:p>
            <a:pPr algn="r" rtl="1"/>
            <a:r>
              <a:rPr lang="ar-EG" sz="2000" dirty="0"/>
              <a:t>الالتزام بأسلوب توثيق موحد.</a:t>
            </a:r>
          </a:p>
          <a:p>
            <a:pPr algn="r" rtl="1"/>
            <a:r>
              <a:rPr lang="ar-EG" sz="2000" dirty="0"/>
              <a:t>الاعتماد على مصادر مرتبطة بموضوع البحث.</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692" y="173671"/>
            <a:ext cx="2305141" cy="1076343"/>
          </a:xfrm>
          <a:prstGeom prst="rect">
            <a:avLst/>
          </a:prstGeom>
        </p:spPr>
      </p:pic>
    </p:spTree>
    <p:extLst>
      <p:ext uri="{BB962C8B-B14F-4D97-AF65-F5344CB8AC3E}">
        <p14:creationId xmlns:p14="http://schemas.microsoft.com/office/powerpoint/2010/main" val="39577665"/>
      </p:ext>
    </p:extLst>
  </p:cSld>
  <p:clrMapOvr>
    <a:masterClrMapping/>
  </p:clrMapOvr>
  <p:transition advTm="33907">
    <p:wipe dir="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847406" cy="523220"/>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التكليف التاسع</a:t>
            </a:r>
            <a:endParaRPr lang="ar-SA" sz="2800" dirty="0">
              <a:cs typeface="Simplified Arabic" pitchFamily="2" charset="-78"/>
            </a:endParaRPr>
          </a:p>
        </p:txBody>
      </p:sp>
      <p:sp>
        <p:nvSpPr>
          <p:cNvPr id="3" name="Rectangle 2"/>
          <p:cNvSpPr/>
          <p:nvPr/>
        </p:nvSpPr>
        <p:spPr>
          <a:xfrm>
            <a:off x="357477" y="2313709"/>
            <a:ext cx="11651672" cy="2844690"/>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9-  تحليل إحدى الدراسات السابقة في ضوء نظريات وأطر نظرية معينة.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تحليل دراسة سابقة ذات صلة بموضوع بحثك باستخدام نظريات وأطر نظرية محددة.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 المهمة تتطلب مراجعة دراسة سابقة في مجال البحث والتحليل الناقد لها في ضوء نظريات وأطر نظرية </a:t>
            </a:r>
            <a:r>
              <a:rPr lang="ar-SA" sz="2000" dirty="0" smtClean="0">
                <a:solidFill>
                  <a:srgbClr val="000000"/>
                </a:solidFill>
                <a:latin typeface="Calibri" panose="020F0502020204030204" pitchFamily="34" charset="0"/>
                <a:ea typeface="Calibri" panose="020F0502020204030204" pitchFamily="34" charset="0"/>
              </a:rPr>
              <a:t>محددة</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يساعد </a:t>
            </a:r>
            <a:r>
              <a:rPr lang="ar-SA" sz="2000" dirty="0">
                <a:solidFill>
                  <a:srgbClr val="000000"/>
                </a:solidFill>
                <a:latin typeface="Calibri" panose="020F0502020204030204" pitchFamily="34" charset="0"/>
                <a:ea typeface="Calibri" panose="020F0502020204030204" pitchFamily="34" charset="0"/>
              </a:rPr>
              <a:t>هذا التحليل في فهم كيفية ربط الدراسات السابقة بالنظريات والأطر النظرية ذات الصلة، وتقييم مدى ملاءمتها </a:t>
            </a:r>
            <a:r>
              <a:rPr lang="ar-SA" sz="2000" dirty="0" smtClean="0">
                <a:solidFill>
                  <a:srgbClr val="000000"/>
                </a:solidFill>
                <a:latin typeface="Calibri" panose="020F0502020204030204" pitchFamily="34" charset="0"/>
                <a:ea typeface="Calibri" panose="020F0502020204030204" pitchFamily="34" charset="0"/>
              </a:rPr>
              <a:t>وإسهامها</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في </a:t>
            </a:r>
            <a:r>
              <a:rPr lang="ar-SA" sz="2000" dirty="0">
                <a:solidFill>
                  <a:srgbClr val="000000"/>
                </a:solidFill>
                <a:latin typeface="Calibri" panose="020F0502020204030204" pitchFamily="34" charset="0"/>
                <a:ea typeface="Calibri" panose="020F0502020204030204" pitchFamily="34" charset="0"/>
              </a:rPr>
              <a:t>تفسير ظواهر </a:t>
            </a:r>
            <a:r>
              <a:rPr lang="ar-SA" sz="2000" dirty="0" smtClean="0">
                <a:solidFill>
                  <a:srgbClr val="000000"/>
                </a:solidFill>
                <a:latin typeface="Calibri" panose="020F0502020204030204" pitchFamily="34" charset="0"/>
                <a:ea typeface="Calibri" panose="020F0502020204030204" pitchFamily="34" charset="0"/>
              </a:rPr>
              <a:t>البحث</a:t>
            </a:r>
            <a:r>
              <a:rPr lang="ar-EG" sz="2000" dirty="0" smtClean="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7456"/>
            <a:ext cx="2305141" cy="1076343"/>
          </a:xfrm>
          <a:prstGeom prst="rect">
            <a:avLst/>
          </a:prstGeom>
        </p:spPr>
      </p:pic>
    </p:spTree>
    <p:extLst>
      <p:ext uri="{BB962C8B-B14F-4D97-AF65-F5344CB8AC3E}">
        <p14:creationId xmlns:p14="http://schemas.microsoft.com/office/powerpoint/2010/main" val="588734572"/>
      </p:ext>
    </p:extLst>
  </p:cSld>
  <p:clrMapOvr>
    <a:masterClrMapping/>
  </p:clrMapOvr>
  <p:transition advTm="23222">
    <p:wipe dir="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9847406" cy="954107"/>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تابع التكليف التاسع:</a:t>
            </a:r>
            <a:r>
              <a:rPr lang="ar-SA" sz="2800" b="1" dirty="0" smtClean="0">
                <a:solidFill>
                  <a:srgbClr val="000000"/>
                </a:solidFill>
                <a:latin typeface="Calibri" panose="020F0502020204030204" pitchFamily="34" charset="0"/>
                <a:ea typeface="Calibri" panose="020F0502020204030204" pitchFamily="34" charset="0"/>
              </a:rPr>
              <a:t> </a:t>
            </a:r>
            <a:r>
              <a:rPr lang="ar-SA" sz="2800" b="1" dirty="0">
                <a:solidFill>
                  <a:srgbClr val="000000"/>
                </a:solidFill>
                <a:latin typeface="Calibri" panose="020F0502020204030204" pitchFamily="34" charset="0"/>
                <a:ea typeface="Calibri" panose="020F0502020204030204" pitchFamily="34" charset="0"/>
              </a:rPr>
              <a:t>تحليل إحدى الدراسات السابقة في ضوء </a:t>
            </a:r>
            <a:endParaRPr lang="ar-EG" sz="2800" b="1" dirty="0" smtClean="0">
              <a:solidFill>
                <a:srgbClr val="000000"/>
              </a:solidFill>
              <a:latin typeface="Calibri" panose="020F0502020204030204" pitchFamily="34" charset="0"/>
              <a:ea typeface="Calibri" panose="020F0502020204030204" pitchFamily="34" charset="0"/>
            </a:endParaRPr>
          </a:p>
          <a:p>
            <a:pPr algn="r" rtl="1">
              <a:defRPr/>
            </a:pPr>
            <a:r>
              <a:rPr lang="ar-SA" sz="2800" b="1" dirty="0" smtClean="0">
                <a:solidFill>
                  <a:srgbClr val="000000"/>
                </a:solidFill>
                <a:latin typeface="Calibri" panose="020F0502020204030204" pitchFamily="34" charset="0"/>
                <a:ea typeface="Calibri" panose="020F0502020204030204" pitchFamily="34" charset="0"/>
              </a:rPr>
              <a:t>نظريات </a:t>
            </a:r>
            <a:r>
              <a:rPr lang="ar-SA" sz="2800" b="1" dirty="0">
                <a:solidFill>
                  <a:srgbClr val="000000"/>
                </a:solidFill>
                <a:latin typeface="Calibri" panose="020F0502020204030204" pitchFamily="34" charset="0"/>
                <a:ea typeface="Calibri" panose="020F0502020204030204" pitchFamily="34" charset="0"/>
              </a:rPr>
              <a:t>وأطر نظرية معينة</a:t>
            </a:r>
            <a:endParaRPr lang="ar-SA" sz="2800" dirty="0">
              <a:cs typeface="Simplified Arabic" pitchFamily="2" charset="-78"/>
            </a:endParaRPr>
          </a:p>
        </p:txBody>
      </p:sp>
      <p:sp>
        <p:nvSpPr>
          <p:cNvPr id="3" name="Rectangle 2"/>
          <p:cNvSpPr/>
          <p:nvPr/>
        </p:nvSpPr>
        <p:spPr>
          <a:xfrm>
            <a:off x="357477" y="2313709"/>
            <a:ext cx="11651672" cy="3785652"/>
          </a:xfrm>
          <a:prstGeom prst="rect">
            <a:avLst/>
          </a:prstGeom>
        </p:spPr>
        <p:txBody>
          <a:bodyPr wrap="square">
            <a:spAutoFit/>
          </a:bodyPr>
          <a:lstStyle/>
          <a:p>
            <a:pPr algn="r" rtl="1"/>
            <a:r>
              <a:rPr lang="ar-EG" sz="2000" dirty="0"/>
              <a:t>اختيار </a:t>
            </a:r>
            <a:r>
              <a:rPr lang="ar-EG" sz="2000" b="1" dirty="0"/>
              <a:t>دراسة سابقة ذات صلة مباشرة بموضوع </a:t>
            </a:r>
            <a:r>
              <a:rPr lang="ar-EG" sz="2000" b="1" dirty="0" smtClean="0"/>
              <a:t>البحث</a:t>
            </a:r>
            <a:r>
              <a:rPr lang="ar-EG" sz="2000" dirty="0" smtClean="0"/>
              <a:t>، </a:t>
            </a:r>
            <a:r>
              <a:rPr lang="ar-EG" sz="2000" dirty="0"/>
              <a:t>ثم تحليل هذه الدراسة في ضوء </a:t>
            </a:r>
            <a:r>
              <a:rPr lang="ar-EG" sz="2000" b="1" dirty="0"/>
              <a:t>نظرية أو أكثر، أو إطار نظري محدد</a:t>
            </a:r>
            <a:r>
              <a:rPr lang="ar-EG" sz="2000" dirty="0"/>
              <a:t> يرتبط بموضوع البحث.</a:t>
            </a:r>
          </a:p>
          <a:p>
            <a:pPr algn="r" rtl="1"/>
            <a:r>
              <a:rPr lang="ar-EG" sz="2000" dirty="0"/>
              <a:t>ولا يقتصر المطلوب على تلخيص الدراسة أو عرض نتائجها، وإنما يجب على الباحث أن يوضح </a:t>
            </a:r>
            <a:r>
              <a:rPr lang="ar-EG" sz="2000" b="1" dirty="0"/>
              <a:t>كيف استخدمت الدراسة النظرية أو الإطار النظري في تفسير المشكلة البحثية، وتحديد المتغيرات والعلاقات بينها، وتفسير النتائج</a:t>
            </a:r>
            <a:r>
              <a:rPr lang="ar-EG" sz="2000" dirty="0"/>
              <a:t>.</a:t>
            </a:r>
          </a:p>
          <a:p>
            <a:pPr algn="r" rtl="1"/>
            <a:r>
              <a:rPr lang="ar-EG" sz="2000" dirty="0"/>
              <a:t>ويُراعى في التحليل ما يلي:</a:t>
            </a:r>
          </a:p>
          <a:p>
            <a:pPr marL="342900" indent="-342900" algn="r" rtl="1">
              <a:buFont typeface="Arial" panose="020B0604020202020204" pitchFamily="34" charset="0"/>
              <a:buChar char="•"/>
            </a:pPr>
            <a:r>
              <a:rPr lang="ar-EG" sz="2000" dirty="0"/>
              <a:t>التعريف بالدراسة السابقة وموضوعها وهدفها وأهم نتائجها. </a:t>
            </a:r>
          </a:p>
          <a:p>
            <a:pPr marL="342900" indent="-342900" algn="r" rtl="1">
              <a:buFont typeface="Arial" panose="020B0604020202020204" pitchFamily="34" charset="0"/>
              <a:buChar char="•"/>
            </a:pPr>
            <a:r>
              <a:rPr lang="ar-EG" sz="2000" dirty="0"/>
              <a:t>تحديد </a:t>
            </a:r>
            <a:r>
              <a:rPr lang="ar-EG" sz="2000" b="1" dirty="0"/>
              <a:t>النظرية أو الإطار النظري</a:t>
            </a:r>
            <a:r>
              <a:rPr lang="ar-EG" sz="2000" dirty="0"/>
              <a:t> الذي استخدمته الدراسة، إن وُجد. </a:t>
            </a:r>
          </a:p>
          <a:p>
            <a:pPr marL="342900" indent="-342900" algn="r" rtl="1">
              <a:buFont typeface="Arial" panose="020B0604020202020204" pitchFamily="34" charset="0"/>
              <a:buChar char="•"/>
            </a:pPr>
            <a:r>
              <a:rPr lang="ar-EG" sz="2000" dirty="0"/>
              <a:t>توضيح المفاهيم والمتغيرات الأساسية في الدراسة وعلاقتها بالنظرية أو الإطار النظري. </a:t>
            </a:r>
          </a:p>
          <a:p>
            <a:pPr marL="342900" indent="-342900" algn="r" rtl="1">
              <a:buFont typeface="Arial" panose="020B0604020202020204" pitchFamily="34" charset="0"/>
              <a:buChar char="•"/>
            </a:pPr>
            <a:r>
              <a:rPr lang="ar-EG" sz="2000" dirty="0"/>
              <a:t>بيان مدى </a:t>
            </a:r>
            <a:r>
              <a:rPr lang="ar-EG" sz="2000" b="1" dirty="0"/>
              <a:t>ملاءمة النظرية أو الإطار النظري</a:t>
            </a:r>
            <a:r>
              <a:rPr lang="ar-EG" sz="2000" dirty="0"/>
              <a:t> لموضوع الدراسة ومشكلتها البحثية. </a:t>
            </a:r>
          </a:p>
          <a:p>
            <a:pPr marL="342900" indent="-342900" algn="r" rtl="1">
              <a:buFont typeface="Arial" panose="020B0604020202020204" pitchFamily="34" charset="0"/>
              <a:buChar char="•"/>
            </a:pPr>
            <a:r>
              <a:rPr lang="ar-EG" sz="2000" dirty="0"/>
              <a:t>تحليل كيفية توظيف النظرية في تفسير العلاقات بين المتغيرات أو تفسير النتائج. </a:t>
            </a:r>
          </a:p>
          <a:p>
            <a:pPr marL="342900" indent="-342900" algn="r" rtl="1">
              <a:buFont typeface="Arial" panose="020B0604020202020204" pitchFamily="34" charset="0"/>
              <a:buChar char="•"/>
            </a:pPr>
            <a:r>
              <a:rPr lang="ar-EG" sz="2000" dirty="0"/>
              <a:t>مناقشة نقاط القوة والقصور في توظيف النظرية أو الإطار النظري. </a:t>
            </a:r>
          </a:p>
          <a:p>
            <a:pPr marL="342900" indent="-342900" algn="r" rtl="1">
              <a:buFont typeface="Arial" panose="020B0604020202020204" pitchFamily="34" charset="0"/>
              <a:buChar char="•"/>
            </a:pPr>
            <a:r>
              <a:rPr lang="ar-EG" sz="2000" dirty="0"/>
              <a:t>توضيح ما يمكن أن يستفيد منه الباحث من هذه الدراسة في بناء </a:t>
            </a:r>
            <a:r>
              <a:rPr lang="ar-EG" sz="2000" b="1" dirty="0"/>
              <a:t>الإطار النظري أو النموذج المفاهيمي</a:t>
            </a:r>
            <a:r>
              <a:rPr lang="ar-EG" sz="2000" dirty="0"/>
              <a:t> لبحثه.</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7456"/>
            <a:ext cx="2305141" cy="1076343"/>
          </a:xfrm>
          <a:prstGeom prst="rect">
            <a:avLst/>
          </a:prstGeom>
        </p:spPr>
      </p:pic>
    </p:spTree>
    <p:extLst>
      <p:ext uri="{BB962C8B-B14F-4D97-AF65-F5344CB8AC3E}">
        <p14:creationId xmlns:p14="http://schemas.microsoft.com/office/powerpoint/2010/main" val="1333997733"/>
      </p:ext>
    </p:extLst>
  </p:cSld>
  <p:clrMapOvr>
    <a:masterClrMapping/>
  </p:clrMapOvr>
  <p:transition advTm="64762">
    <p:wipe dir="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 رقم 10 </a:t>
            </a:r>
          </a:p>
          <a:p>
            <a:pPr algn="r" rtl="1">
              <a:defRPr/>
            </a:pPr>
            <a:endParaRPr lang="ar-SA" sz="2800" dirty="0">
              <a:cs typeface="Simplified Arabic" pitchFamily="2" charset="-78"/>
            </a:endParaRPr>
          </a:p>
        </p:txBody>
      </p:sp>
      <p:sp>
        <p:nvSpPr>
          <p:cNvPr id="3" name="Rectangle 2"/>
          <p:cNvSpPr/>
          <p:nvPr/>
        </p:nvSpPr>
        <p:spPr>
          <a:xfrm>
            <a:off x="357477" y="2078182"/>
            <a:ext cx="11651672" cy="2844690"/>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r>
              <a:rPr lang="ar-SA" sz="2000" b="1" dirty="0" smtClean="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Calibri" panose="020F0502020204030204" pitchFamily="34" charset="0"/>
                <a:ea typeface="Calibri" panose="020F0502020204030204" pitchFamily="34" charset="0"/>
              </a:rPr>
              <a:t>10-  اعداد ملخص تنفيذي لأحد المشاريع البحثية الحديثة في مجال التخصص.</a:t>
            </a:r>
            <a:endParaRPr lang="en-US" sz="16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إعداد ملخص تنفيذي لأحد المشاريع البحثية الحديثة ذات الصلة بمجال تخصصك ذه المهمة تتطلب </a:t>
            </a:r>
            <a:r>
              <a:rPr lang="ar-SA" sz="2000" dirty="0" smtClean="0">
                <a:solidFill>
                  <a:srgbClr val="000000"/>
                </a:solidFill>
                <a:latin typeface="Calibri" panose="020F0502020204030204" pitchFamily="34" charset="0"/>
                <a:ea typeface="Calibri" panose="020F0502020204030204" pitchFamily="34" charset="0"/>
              </a:rPr>
              <a:t>البحث</a:t>
            </a:r>
            <a:r>
              <a:rPr lang="ar-EG" sz="2000" dirty="0" smtClean="0">
                <a:solidFill>
                  <a:srgbClr val="000000"/>
                </a:solidFill>
                <a:latin typeface="Calibri" panose="020F0502020204030204" pitchFamily="34" charset="0"/>
                <a:ea typeface="Calibri" panose="020F0502020204030204" pitchFamily="34" charset="0"/>
              </a:rPr>
              <a:t> </a:t>
            </a:r>
            <a:r>
              <a:rPr lang="ar-SA" sz="2000" dirty="0" smtClean="0">
                <a:solidFill>
                  <a:srgbClr val="000000"/>
                </a:solidFill>
                <a:latin typeface="Calibri" panose="020F0502020204030204" pitchFamily="34" charset="0"/>
                <a:ea typeface="Calibri" panose="020F0502020204030204" pitchFamily="34" charset="0"/>
              </a:rPr>
              <a:t>والاطلاع </a:t>
            </a:r>
            <a:r>
              <a:rPr lang="ar-SA" sz="2000" dirty="0">
                <a:solidFill>
                  <a:srgbClr val="000000"/>
                </a:solidFill>
                <a:latin typeface="Calibri" panose="020F0502020204030204" pitchFamily="34" charset="0"/>
                <a:ea typeface="Calibri" panose="020F0502020204030204" pitchFamily="34" charset="0"/>
              </a:rPr>
              <a:t>على أحد المشاريع البحثية الحديثة في مجال التخصص، ثم إعداد ملخص تنفيذي </a:t>
            </a:r>
            <a:r>
              <a:rPr lang="ar-SA" sz="2000" dirty="0" smtClean="0">
                <a:solidFill>
                  <a:srgbClr val="000000"/>
                </a:solidFill>
                <a:latin typeface="Calibri" panose="020F0502020204030204" pitchFamily="34" charset="0"/>
                <a:ea typeface="Calibri" panose="020F0502020204030204" pitchFamily="34" charset="0"/>
              </a:rPr>
              <a:t>له</a:t>
            </a:r>
            <a:r>
              <a:rPr lang="ar-EG" sz="2000" dirty="0" smtClean="0">
                <a:solidFill>
                  <a:srgbClr val="000000"/>
                </a:solidFill>
                <a:latin typeface="Calibri" panose="020F0502020204030204" pitchFamily="34" charset="0"/>
                <a:ea typeface="Calibri" panose="020F0502020204030204" pitchFamily="34" charset="0"/>
              </a:rPr>
              <a:t>.</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الملخص التنفيذي يجب أن يكون موجزا ودقيقا ويسلط الضوء على الجوانب الرئيسية للمشروع </a:t>
            </a:r>
            <a:r>
              <a:rPr lang="ar-SA" sz="2000" dirty="0" smtClean="0">
                <a:solidFill>
                  <a:srgbClr val="000000"/>
                </a:solidFill>
                <a:latin typeface="Calibri" panose="020F0502020204030204" pitchFamily="34" charset="0"/>
                <a:ea typeface="Calibri" panose="020F0502020204030204" pitchFamily="34" charset="0"/>
              </a:rPr>
              <a:t>البح</a:t>
            </a:r>
            <a:r>
              <a:rPr lang="ar-EG" sz="2000" dirty="0" smtClean="0">
                <a:solidFill>
                  <a:srgbClr val="000000"/>
                </a:solidFill>
                <a:latin typeface="Calibri" panose="020F0502020204030204" pitchFamily="34" charset="0"/>
                <a:ea typeface="Calibri" panose="020F0502020204030204" pitchFamily="34" charset="0"/>
              </a:rPr>
              <a:t>ث</a:t>
            </a:r>
            <a:r>
              <a:rPr lang="ar-SA" sz="2000" dirty="0" smtClean="0">
                <a:solidFill>
                  <a:srgbClr val="000000"/>
                </a:solidFill>
                <a:latin typeface="Calibri" panose="020F0502020204030204" pitchFamily="34" charset="0"/>
                <a:ea typeface="Calibri" panose="020F0502020204030204" pitchFamily="34" charset="0"/>
              </a:rPr>
              <a:t>ي </a:t>
            </a:r>
            <a:r>
              <a:rPr lang="ar-SA" sz="2000" dirty="0">
                <a:solidFill>
                  <a:srgbClr val="000000"/>
                </a:solidFill>
                <a:latin typeface="Calibri" panose="020F0502020204030204" pitchFamily="34" charset="0"/>
                <a:ea typeface="Calibri" panose="020F0502020204030204" pitchFamily="34" charset="0"/>
              </a:rPr>
              <a:t>كالأهداف </a:t>
            </a:r>
            <a:r>
              <a:rPr lang="ar-SA" sz="2000" dirty="0" smtClean="0">
                <a:solidFill>
                  <a:srgbClr val="000000"/>
                </a:solidFill>
                <a:latin typeface="Calibri" panose="020F0502020204030204" pitchFamily="34" charset="0"/>
                <a:ea typeface="Calibri" panose="020F0502020204030204" pitchFamily="34" charset="0"/>
              </a:rPr>
              <a:t>والمنهجية</a:t>
            </a:r>
            <a:r>
              <a:rPr lang="ar-EG" sz="2000" dirty="0" smtClean="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والنتائج والتوصيات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EG" sz="2000" dirty="0" smtClean="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3366797"/>
      </p:ext>
    </p:extLst>
  </p:cSld>
  <p:clrMapOvr>
    <a:masterClrMapping/>
  </p:clrMapOvr>
  <p:transition advTm="18973">
    <p:wipe dir="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10041369" cy="1815882"/>
          </a:xfrm>
          <a:prstGeom prst="rect">
            <a:avLst/>
          </a:prstGeom>
          <a:noFill/>
          <a:ln w="9525">
            <a:noFill/>
            <a:miter lim="800000"/>
            <a:headEnd/>
            <a:tailEnd/>
          </a:ln>
        </p:spPr>
        <p:txBody>
          <a:bodyPr wrap="square">
            <a:spAutoFit/>
          </a:bodyPr>
          <a:lstStyle/>
          <a:p>
            <a:pPr algn="r" rtl="1">
              <a:defRPr/>
            </a:pPr>
            <a:r>
              <a:rPr lang="ar-EG" sz="2800" b="1" dirty="0" smtClean="0">
                <a:cs typeface="Simplified Arabic" pitchFamily="2" charset="-78"/>
              </a:rPr>
              <a:t>تابع التكليف رقم 10 : </a:t>
            </a:r>
            <a:r>
              <a:rPr lang="ar-SA" sz="2800" b="1" dirty="0" smtClean="0">
                <a:solidFill>
                  <a:srgbClr val="000000"/>
                </a:solidFill>
                <a:latin typeface="Calibri" panose="020F0502020204030204" pitchFamily="34" charset="0"/>
                <a:ea typeface="Calibri" panose="020F0502020204030204" pitchFamily="34" charset="0"/>
              </a:rPr>
              <a:t>اعداد </a:t>
            </a:r>
            <a:r>
              <a:rPr lang="ar-SA" sz="2800" b="1" dirty="0">
                <a:solidFill>
                  <a:srgbClr val="000000"/>
                </a:solidFill>
                <a:latin typeface="Calibri" panose="020F0502020204030204" pitchFamily="34" charset="0"/>
                <a:ea typeface="Calibri" panose="020F0502020204030204" pitchFamily="34" charset="0"/>
              </a:rPr>
              <a:t>ملخص تنفيذي لأحد المشاريع البحثية </a:t>
            </a:r>
            <a:endParaRPr lang="ar-EG" sz="2800" b="1" dirty="0" smtClean="0">
              <a:solidFill>
                <a:srgbClr val="000000"/>
              </a:solidFill>
              <a:latin typeface="Calibri" panose="020F0502020204030204" pitchFamily="34" charset="0"/>
              <a:ea typeface="Calibri" panose="020F0502020204030204" pitchFamily="34" charset="0"/>
            </a:endParaRPr>
          </a:p>
          <a:p>
            <a:pPr algn="r" rtl="1">
              <a:defRPr/>
            </a:pPr>
            <a:r>
              <a:rPr lang="ar-SA" sz="2800" b="1" dirty="0" smtClean="0">
                <a:solidFill>
                  <a:srgbClr val="000000"/>
                </a:solidFill>
                <a:latin typeface="Calibri" panose="020F0502020204030204" pitchFamily="34" charset="0"/>
                <a:ea typeface="Calibri" panose="020F0502020204030204" pitchFamily="34" charset="0"/>
              </a:rPr>
              <a:t>الحديثة </a:t>
            </a:r>
            <a:r>
              <a:rPr lang="ar-SA" sz="2800" b="1" dirty="0">
                <a:solidFill>
                  <a:srgbClr val="000000"/>
                </a:solidFill>
                <a:latin typeface="Calibri" panose="020F0502020204030204" pitchFamily="34" charset="0"/>
                <a:ea typeface="Calibri" panose="020F0502020204030204" pitchFamily="34" charset="0"/>
              </a:rPr>
              <a:t>في مجال التخصص.</a:t>
            </a:r>
            <a:endParaRPr lang="en-US" sz="2000" b="1" dirty="0">
              <a:solidFill>
                <a:srgbClr val="000000"/>
              </a:solidFill>
              <a:latin typeface="Calibri" panose="020F0502020204030204" pitchFamily="34" charset="0"/>
              <a:ea typeface="Calibri" panose="020F0502020204030204" pitchFamily="34" charset="0"/>
            </a:endParaRPr>
          </a:p>
          <a:p>
            <a:pPr algn="r" rtl="1">
              <a:defRPr/>
            </a:pPr>
            <a:r>
              <a:rPr lang="ar-EG" sz="2800" b="1" dirty="0" smtClean="0">
                <a:cs typeface="Simplified Arabic" pitchFamily="2" charset="-78"/>
              </a:rPr>
              <a:t> </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540328" y="1995055"/>
            <a:ext cx="11651672" cy="3950440"/>
          </a:xfrm>
          <a:prstGeom prst="rect">
            <a:avLst/>
          </a:prstGeom>
        </p:spPr>
        <p:txBody>
          <a:bodyPr wrap="square">
            <a:spAutoFit/>
          </a:bodyPr>
          <a:lstStyle/>
          <a:p>
            <a:pPr algn="r" rtl="1">
              <a:lnSpc>
                <a:spcPct val="107000"/>
              </a:lnSpc>
              <a:spcAft>
                <a:spcPts val="800"/>
              </a:spcAft>
            </a:pPr>
            <a:r>
              <a:rPr lang="ar-EG" sz="2200" dirty="0"/>
              <a:t>تتطلب المهمة البحث والاطلاع على مشروع بحثي </a:t>
            </a:r>
            <a:r>
              <a:rPr lang="ar-EG" sz="2200" dirty="0" smtClean="0"/>
              <a:t>حديث </a:t>
            </a:r>
          </a:p>
          <a:p>
            <a:pPr algn="r" rtl="1"/>
            <a:r>
              <a:rPr lang="ar-EG" sz="2200" dirty="0"/>
              <a:t>من مصدر علمي أو مؤسسة بحثية موثوقة، ثم تقديم ملخص مركز يساعد القارئ على فهم فكرة المشروع وأهميته دون الحاجة إلى قراءة تفاصيله كاملة ويُراعى في إعداد الملخص التنفيذي توضيح العناصر الآتية:</a:t>
            </a:r>
          </a:p>
          <a:p>
            <a:pPr marL="342900" indent="-342900" algn="r" rtl="1">
              <a:buFont typeface="Arial" panose="020B0604020202020204" pitchFamily="34" charset="0"/>
              <a:buChar char="•"/>
            </a:pPr>
            <a:r>
              <a:rPr lang="ar-EG" sz="2200" b="1" dirty="0"/>
              <a:t>موضوع المشروع ومشكلته:</a:t>
            </a:r>
            <a:r>
              <a:rPr lang="ar-EG" sz="2200" dirty="0"/>
              <a:t> ما الموضوع الذي يتناوله المشروع وما المشكلة التي يسعى إلى معالجتها؟ </a:t>
            </a:r>
          </a:p>
          <a:p>
            <a:pPr marL="342900" indent="-342900" algn="r" rtl="1">
              <a:buFont typeface="Arial" panose="020B0604020202020204" pitchFamily="34" charset="0"/>
              <a:buChar char="•"/>
            </a:pPr>
            <a:r>
              <a:rPr lang="ar-EG" sz="2200" b="1" dirty="0"/>
              <a:t>أهداف المشروع:</a:t>
            </a:r>
            <a:r>
              <a:rPr lang="ar-EG" sz="2200" dirty="0"/>
              <a:t> ما الذي يسعى المشروع إلى تحقيقه؟ </a:t>
            </a:r>
          </a:p>
          <a:p>
            <a:pPr marL="342900" indent="-342900" algn="r" rtl="1">
              <a:buFont typeface="Arial" panose="020B0604020202020204" pitchFamily="34" charset="0"/>
              <a:buChar char="•"/>
            </a:pPr>
            <a:r>
              <a:rPr lang="ar-EG" sz="2200" b="1" dirty="0"/>
              <a:t>أهمية المشروع:</a:t>
            </a:r>
            <a:r>
              <a:rPr lang="ar-EG" sz="2200" dirty="0"/>
              <a:t> ما أهمية المشروع علميًا أو عمليًا؟ </a:t>
            </a:r>
          </a:p>
          <a:p>
            <a:pPr marL="342900" indent="-342900" algn="r" rtl="1">
              <a:buFont typeface="Arial" panose="020B0604020202020204" pitchFamily="34" charset="0"/>
              <a:buChar char="•"/>
            </a:pPr>
            <a:r>
              <a:rPr lang="ar-EG" sz="2200" b="1" dirty="0"/>
              <a:t>المنهجية:</a:t>
            </a:r>
            <a:r>
              <a:rPr lang="ar-EG" sz="2200" dirty="0"/>
              <a:t> كيف تم تنفيذ المشروع؟ وما الأساليب أو الأدوات أو البيانات المستخدمة؟ </a:t>
            </a:r>
          </a:p>
          <a:p>
            <a:pPr marL="342900" indent="-342900" algn="r" rtl="1">
              <a:buFont typeface="Arial" panose="020B0604020202020204" pitchFamily="34" charset="0"/>
              <a:buChar char="•"/>
            </a:pPr>
            <a:r>
              <a:rPr lang="ar-EG" sz="2200" b="1" dirty="0"/>
              <a:t>أهم النتائج:</a:t>
            </a:r>
            <a:r>
              <a:rPr lang="ar-EG" sz="2200" dirty="0"/>
              <a:t> ما أبرز النتائج أو المخرجات التي توصل إليها المشروع؟ </a:t>
            </a:r>
          </a:p>
          <a:p>
            <a:pPr marL="342900" indent="-342900" algn="r" rtl="1">
              <a:buFont typeface="Arial" panose="020B0604020202020204" pitchFamily="34" charset="0"/>
              <a:buChar char="•"/>
            </a:pPr>
            <a:r>
              <a:rPr lang="ar-EG" sz="2200" b="1" dirty="0"/>
              <a:t>التوصيات أو المقترحات:</a:t>
            </a:r>
            <a:r>
              <a:rPr lang="ar-EG" sz="2200" dirty="0"/>
              <a:t> ما أهم التوصيات التي خلص إليها المشروع؟ </a:t>
            </a:r>
          </a:p>
          <a:p>
            <a:pPr marL="342900" indent="-342900" algn="r" rtl="1">
              <a:buFont typeface="Arial" panose="020B0604020202020204" pitchFamily="34" charset="0"/>
              <a:buChar char="•"/>
            </a:pPr>
            <a:r>
              <a:rPr lang="ar-EG" sz="2200" b="1" dirty="0"/>
              <a:t>مصدر المشروع:</a:t>
            </a:r>
            <a:r>
              <a:rPr lang="ar-EG" sz="2200" dirty="0"/>
              <a:t> توثيق المصدر الذي تم الاعتماد عليه، مع الإشارة إلى الجهة أو المؤسسة المنفذة وسنة المشروع.</a:t>
            </a:r>
          </a:p>
          <a:p>
            <a:pPr algn="r" rtl="1">
              <a:lnSpc>
                <a:spcPct val="107000"/>
              </a:lnSpc>
              <a:spcAft>
                <a:spcPts val="800"/>
              </a:spcAft>
            </a:pPr>
            <a:endParaRPr lang="en-US" sz="2200" dirty="0">
              <a:solidFill>
                <a:srgbClr val="000000"/>
              </a:solidFill>
              <a:effectLst/>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9575250"/>
      </p:ext>
    </p:extLst>
  </p:cSld>
  <p:clrMapOvr>
    <a:masterClrMapping/>
  </p:clrMapOvr>
  <p:transition advTm="93500">
    <p:wipe dir="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02546"/>
          </a:xfrm>
          <a:prstGeom prst="rect">
            <a:avLst/>
          </a:prstGeom>
        </p:spPr>
        <p:txBody>
          <a:bodyPr wrap="square">
            <a:spAutoFit/>
          </a:bodyPr>
          <a:lstStyle/>
          <a:p>
            <a:pPr algn="r">
              <a:lnSpc>
                <a:spcPct val="120000"/>
              </a:lnSpc>
            </a:pPr>
            <a:r>
              <a:rPr lang="ar-JO" b="1" dirty="0">
                <a:effectLst>
                  <a:outerShdw blurRad="38100" dist="38100" dir="2700000" algn="tl">
                    <a:srgbClr val="000000">
                      <a:alpha val="43137"/>
                    </a:srgbClr>
                  </a:outerShdw>
                </a:effectLst>
                <a:latin typeface="Alexandria" charset="0"/>
                <a:cs typeface="Alexandria" charset="0"/>
              </a:rPr>
              <a:t>طرق التقييم في مقرر قضايا بحثية 3</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6620C4-8864-C323-37BF-9B37984622E5}"/>
              </a:ext>
            </a:extLst>
          </p:cNvPr>
          <p:cNvSpPr txBox="1"/>
          <p:nvPr/>
        </p:nvSpPr>
        <p:spPr>
          <a:xfrm>
            <a:off x="1547446" y="2208628"/>
            <a:ext cx="3924886" cy="2862322"/>
          </a:xfrm>
          <a:prstGeom prst="rect">
            <a:avLst/>
          </a:prstGeom>
          <a:noFill/>
        </p:spPr>
        <p:txBody>
          <a:bodyPr wrap="square" rtlCol="0">
            <a:spAutoFit/>
          </a:bodyPr>
          <a:lstStyle/>
          <a:p>
            <a:pPr algn="r"/>
            <a:r>
              <a:rPr lang="ar-JO" b="1" dirty="0"/>
              <a:t>سيقوم مدرس المادة باعطاء مهام اسبوعية </a:t>
            </a:r>
            <a:endParaRPr lang="ar-EG" b="1" dirty="0" smtClean="0"/>
          </a:p>
          <a:p>
            <a:pPr algn="r"/>
            <a:r>
              <a:rPr lang="ar-EG" b="1" dirty="0" smtClean="0"/>
              <a:t>يرجي</a:t>
            </a:r>
            <a:r>
              <a:rPr lang="ar-JO" b="1" dirty="0" smtClean="0"/>
              <a:t> </a:t>
            </a:r>
            <a:r>
              <a:rPr lang="ar-JO" b="1" dirty="0"/>
              <a:t>من </a:t>
            </a:r>
            <a:r>
              <a:rPr lang="ar-EG" b="1" dirty="0" smtClean="0"/>
              <a:t>الباحثين</a:t>
            </a:r>
            <a:r>
              <a:rPr lang="ar-JO" b="1" dirty="0" smtClean="0"/>
              <a:t> </a:t>
            </a:r>
            <a:r>
              <a:rPr lang="ar-JO" b="1" dirty="0"/>
              <a:t>مراعاة مايلي :</a:t>
            </a:r>
          </a:p>
          <a:p>
            <a:pPr algn="r"/>
            <a:r>
              <a:rPr lang="ar-JO" b="1" dirty="0"/>
              <a:t>1-عمل فيديو مدته من 5- 10 دقائق في احد الموضوعات المرتبطه بالمقرر.</a:t>
            </a:r>
          </a:p>
          <a:p>
            <a:pPr algn="r"/>
            <a:r>
              <a:rPr lang="ar-JO" b="1" dirty="0"/>
              <a:t>2- يجب على الباحث الالتزام بالعنوان المحدد في المهمه المطلوبه </a:t>
            </a:r>
            <a:r>
              <a:rPr lang="ar-EG" b="1" dirty="0"/>
              <a:t>.</a:t>
            </a:r>
            <a:r>
              <a:rPr lang="ar-JO" b="1" dirty="0" smtClean="0"/>
              <a:t> </a:t>
            </a:r>
            <a:endParaRPr lang="ar-EG" b="1" dirty="0" smtClean="0"/>
          </a:p>
          <a:p>
            <a:pPr algn="r"/>
            <a:r>
              <a:rPr lang="ar-JO" b="1" dirty="0" smtClean="0"/>
              <a:t>3- </a:t>
            </a:r>
            <a:r>
              <a:rPr lang="ar-JO" b="1" dirty="0"/>
              <a:t>اذا لم يتم الرد ع المهمة الاسبوعية بنفس الاسبوع ستفقد درجة التقييم.</a:t>
            </a:r>
          </a:p>
          <a:p>
            <a:pPr algn="r"/>
            <a:r>
              <a:rPr lang="ar-JO" b="1" dirty="0"/>
              <a:t>4- درجة التقييم تقسم الى قسمين نصف العلامة للملف المطلوب تسليمه والنصف الاخر للفيديو.</a:t>
            </a:r>
            <a:endParaRPr lang="en-US" b="1" dirty="0"/>
          </a:p>
        </p:txBody>
      </p:sp>
    </p:spTree>
    <p:extLst>
      <p:ext uri="{BB962C8B-B14F-4D97-AF65-F5344CB8AC3E}">
        <p14:creationId xmlns:p14="http://schemas.microsoft.com/office/powerpoint/2010/main" val="1735541878"/>
      </p:ext>
    </p:extLst>
  </p:cSld>
  <p:clrMapOvr>
    <a:masterClrMapping/>
  </p:clrMapOvr>
  <p:transition spd="slow" advTm="31370">
    <p:comb/>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42929" y="4405745"/>
            <a:ext cx="10319035" cy="3046988"/>
          </a:xfrm>
          <a:prstGeom prst="rect">
            <a:avLst/>
          </a:prstGeom>
          <a:noFill/>
        </p:spPr>
        <p:txBody>
          <a:bodyPr wrap="square" rtlCol="0">
            <a:spAutoFit/>
          </a:bodyPr>
          <a:lstStyle/>
          <a:p>
            <a:r>
              <a:rPr lang="en-US" sz="4800" b="1" dirty="0">
                <a:solidFill>
                  <a:schemeClr val="bg1"/>
                </a:solidFill>
              </a:rPr>
              <a:t>Thank You</a:t>
            </a:r>
          </a:p>
          <a:p>
            <a:r>
              <a:rPr lang="en-US" sz="4800" b="1" dirty="0">
                <a:solidFill>
                  <a:schemeClr val="bg1"/>
                </a:solidFill>
              </a:rPr>
              <a:t>Prepared by:</a:t>
            </a:r>
            <a:r>
              <a:rPr lang="en-US" sz="4800" dirty="0">
                <a:solidFill>
                  <a:schemeClr val="bg1"/>
                </a:solidFill>
              </a:rPr>
              <a:t/>
            </a:r>
            <a:br>
              <a:rPr lang="en-US" sz="4800" dirty="0">
                <a:solidFill>
                  <a:schemeClr val="bg1"/>
                </a:solidFill>
              </a:rPr>
            </a:br>
            <a:r>
              <a:rPr lang="en-US" sz="4800" b="1" dirty="0">
                <a:solidFill>
                  <a:schemeClr val="bg1"/>
                </a:solidFill>
              </a:rPr>
              <a:t>Dr. Muhammad </a:t>
            </a:r>
            <a:r>
              <a:rPr lang="en-US" sz="4800" b="1" dirty="0" err="1">
                <a:solidFill>
                  <a:schemeClr val="bg1"/>
                </a:solidFill>
              </a:rPr>
              <a:t>Alkhuly</a:t>
            </a:r>
            <a:endParaRPr lang="en-US" sz="4800" dirty="0">
              <a:solidFill>
                <a:schemeClr val="bg1"/>
              </a:solidFill>
            </a:endParaRPr>
          </a:p>
          <a:p>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889"/>
    </mc:Choice>
    <mc:Fallback xmlns="">
      <p:transition spd="slow" advTm="67889"/>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3|8|6.9|2.1|1.7|15.3|10.7|5.4|2.2|1.5|3.4|14"/>
</p:tagLst>
</file>

<file path=ppt/tags/tag2.xml><?xml version="1.0" encoding="utf-8"?>
<p:tagLst xmlns:a="http://schemas.openxmlformats.org/drawingml/2006/main" xmlns:r="http://schemas.openxmlformats.org/officeDocument/2006/relationships" xmlns:p="http://schemas.openxmlformats.org/presentationml/2006/main">
  <p:tag name="TIMING" val="|7.1|4|2.9|15.1"/>
</p:tagLst>
</file>

<file path=ppt/tags/tag3.xml><?xml version="1.0" encoding="utf-8"?>
<p:tagLst xmlns:a="http://schemas.openxmlformats.org/drawingml/2006/main" xmlns:r="http://schemas.openxmlformats.org/officeDocument/2006/relationships" xmlns:p="http://schemas.openxmlformats.org/presentationml/2006/main">
  <p:tag name="TIMING" val="|2.2|1.8|5.9|4.8|8.5|6|12.6"/>
</p:tagLst>
</file>

<file path=ppt/tags/tag4.xml><?xml version="1.0" encoding="utf-8"?>
<p:tagLst xmlns:a="http://schemas.openxmlformats.org/drawingml/2006/main" xmlns:r="http://schemas.openxmlformats.org/officeDocument/2006/relationships" xmlns:p="http://schemas.openxmlformats.org/presentationml/2006/main">
  <p:tag name="TIMING" val="|1.5|16.3|3.1|5.7|10.5"/>
</p:tagLst>
</file>

<file path=ppt/tags/tag5.xml><?xml version="1.0" encoding="utf-8"?>
<p:tagLst xmlns:a="http://schemas.openxmlformats.org/drawingml/2006/main" xmlns:r="http://schemas.openxmlformats.org/officeDocument/2006/relationships" xmlns:p="http://schemas.openxmlformats.org/presentationml/2006/main">
  <p:tag name="TIMING" val="|1.3|6.1|5.1|9.6|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d13aca44-ef33-4cf4-9980-7f0b00e6eeb9"/>
    <ds:schemaRef ds:uri="http://schemas.microsoft.com/office/infopath/2007/PartnerControls"/>
    <ds:schemaRef ds:uri="http://schemas.openxmlformats.org/package/2006/metadata/core-propertie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31F6168D-0B58-43F3-A36E-8BD997BABF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8780</TotalTime>
  <Words>9373</Words>
  <Application>Microsoft Office PowerPoint</Application>
  <PresentationFormat>Widescreen</PresentationFormat>
  <Paragraphs>1160</Paragraphs>
  <Slides>102</Slides>
  <Notes>79</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102</vt:i4>
      </vt:variant>
    </vt:vector>
  </HeadingPairs>
  <TitlesOfParts>
    <vt:vector size="117" baseType="lpstr">
      <vt:lpstr>MS Gothic</vt:lpstr>
      <vt:lpstr>Alexandria</vt:lpstr>
      <vt:lpstr>Arial</vt:lpstr>
      <vt:lpstr>Calibri</vt:lpstr>
      <vt:lpstr>Calibri Light</vt:lpstr>
      <vt:lpstr>Cambria</vt:lpstr>
      <vt:lpstr>fkGrotesk</vt:lpstr>
      <vt:lpstr>MS Mincho</vt:lpstr>
      <vt:lpstr>Simplified Arabic</vt:lpstr>
      <vt:lpstr>Symbol</vt:lpstr>
      <vt:lpstr>Tempus Sans ITC</vt:lpstr>
      <vt:lpstr>Times New Roman</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محتويات خطة البحث</vt:lpstr>
      <vt:lpstr>مفهوم الطريقة العلمية في البحث Scientific Method</vt:lpstr>
      <vt:lpstr>هل دائماً تتبع منظمات الأعمال الطريقة العلمية ؟</vt:lpstr>
      <vt:lpstr>مثال على تطبيق الطريقة العلمية</vt:lpstr>
      <vt:lpstr>PowerPoint Presentation</vt:lpstr>
      <vt:lpstr>PowerPoint Presentation</vt:lpstr>
      <vt:lpstr>PowerPoint Presentation</vt:lpstr>
      <vt:lpstr>PowerPoint Presentation</vt:lpstr>
      <vt:lpstr>PowerPoint Presentation</vt:lpstr>
      <vt:lpstr>PowerPoint Presentation</vt:lpstr>
      <vt:lpstr>1- التحديد العام للمشكلة Broad Problem Area</vt:lpstr>
      <vt:lpstr>PowerPoint Presentation</vt:lpstr>
      <vt:lpstr>PowerPoint Presentation</vt:lpstr>
      <vt:lpstr>اكتشاف المشكلة البحثية: من الظاهرة إلى المشكلة  </vt:lpstr>
      <vt:lpstr>هل كل موضوع يمثل مشكلة بحثية؟</vt:lpstr>
      <vt:lpstr>ثانياً: مصادر استكشاف واكتشاف المشكلة البحثية</vt:lpstr>
      <vt:lpstr>كيف ننتقل من المصدر إلى المشكلة البحثية؟</vt:lpstr>
      <vt:lpstr>ما المقصود بالفجوة البحثية؟</vt:lpstr>
      <vt:lpstr>الفرق بين المشكلة البحثية والفجوة البحثية</vt:lpstr>
      <vt:lpstr>أنواع الفجوات البحثية</vt:lpstr>
      <vt:lpstr>كيف أكتشف الفجوة من الدراسات السابقة؟</vt:lpstr>
      <vt:lpstr>كيف أبحث عن الفجوة داخل الدراسة السابقة؟</vt:lpstr>
      <vt:lpstr>مثال تطبيقي على اكتشاف الفجوة</vt:lpstr>
      <vt:lpstr>ثالثاً: معايير اختيار مشكلة البحث</vt:lpstr>
      <vt:lpstr>تابع – معايير اختيار المشكلة</vt:lpstr>
      <vt:lpstr>تابع – اختيار مشكلة البحث</vt:lpstr>
      <vt:lpstr>أولًا: اختبار قابلية المشكلة للبحث</vt:lpstr>
      <vt:lpstr>ثانيًا: نموذج تقييم مشكلة البحث (معايير تقييم جودة المشكلة)</vt:lpstr>
      <vt:lpstr>تابع – معايير تقييم المشكلة</vt:lpstr>
      <vt:lpstr>3- صياغة المشكلة</vt:lpstr>
      <vt:lpstr>PowerPoint Presentation</vt:lpstr>
      <vt:lpstr>وظائف التحديد الدقيق للمشكلة</vt:lpstr>
      <vt:lpstr>أهمية البحث </vt:lpstr>
      <vt:lpstr>تابع أهمية البحث </vt:lpstr>
      <vt:lpstr>أهداف البحث </vt:lpstr>
      <vt:lpstr>الدراسات السابقة</vt:lpstr>
      <vt:lpstr>الدراسات السابقة</vt:lpstr>
      <vt:lpstr>الفروض البحثية</vt:lpstr>
      <vt:lpstr>الفروض البحثية</vt:lpstr>
      <vt:lpstr>المنهجيات البحثية </vt:lpstr>
      <vt:lpstr>انواع المتغيرات</vt:lpstr>
      <vt:lpstr>النتائج والتوصيات </vt:lpstr>
      <vt:lpstr>جمع البيانات الأولية Preliminary Data Collection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تابع التكليف الاول: إعداد مراجعة نقدية للدراسات السابقة المنشورة في مجال البحث، مع تحليل نقاط القوة والضعف في هذه الدراسات:  </vt:lpstr>
      <vt:lpstr> تابع التكليف الاول: إعداد مراجعة نقدية للدراسات السابقة المنشورة في مجال البحث، مع تحليل نقاط القوة والضعف في هذه الدراسات:  </vt:lpstr>
      <vt:lpstr> تابع التكليف الاول: إعداد مراجعة نقدية للدراسات السابقة المنشورة في مجال البحث، مع تحليل نقاط القوة والضعف في هذه الدراسات:  </vt:lpstr>
      <vt:lpstr>PowerPoint Presentation</vt:lpstr>
      <vt:lpstr>PowerPoint Presentation</vt:lpstr>
      <vt:lpstr>PowerPoint Presentation</vt:lpstr>
      <vt:lpstr>PowerPoint Presentation</vt:lpstr>
      <vt:lpstr>PowerPoint Presentation</vt:lpstr>
      <vt:lpstr>PowerPoint Presentation</vt:lpstr>
      <vt:lpstr>التكليف الثالث:  دراسة وتحليل إحدى الدراسات الحديثة في مجال البحث من حيث المنهجية المستخدمة والنتائج المتوصل إليها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Windows User</cp:lastModifiedBy>
  <cp:revision>228</cp:revision>
  <dcterms:created xsi:type="dcterms:W3CDTF">2023-04-29T09:08:00Z</dcterms:created>
  <dcterms:modified xsi:type="dcterms:W3CDTF">2026-10-04T14:31:40Z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