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303" r:id="rId6"/>
    <p:sldId id="276" r:id="rId7"/>
    <p:sldId id="482" r:id="rId8"/>
    <p:sldId id="483" r:id="rId9"/>
    <p:sldId id="256" r:id="rId10"/>
    <p:sldId id="500" r:id="rId11"/>
    <p:sldId id="485" r:id="rId12"/>
    <p:sldId id="484" r:id="rId13"/>
    <p:sldId id="489" r:id="rId14"/>
    <p:sldId id="488" r:id="rId15"/>
    <p:sldId id="491" r:id="rId16"/>
    <p:sldId id="492" r:id="rId17"/>
    <p:sldId id="490" r:id="rId18"/>
    <p:sldId id="487" r:id="rId19"/>
    <p:sldId id="494" r:id="rId20"/>
    <p:sldId id="493" r:id="rId21"/>
    <p:sldId id="501" r:id="rId22"/>
    <p:sldId id="486" r:id="rId23"/>
    <p:sldId id="499" r:id="rId24"/>
    <p:sldId id="497" r:id="rId25"/>
    <p:sldId id="498" r:id="rId26"/>
    <p:sldId id="313" r:id="rId27"/>
    <p:sldId id="481" r:id="rId28"/>
    <p:sldId id="306" r:id="rId29"/>
    <p:sldId id="495" r:id="rId30"/>
    <p:sldId id="507" r:id="rId31"/>
    <p:sldId id="496" r:id="rId32"/>
    <p:sldId id="503" r:id="rId33"/>
    <p:sldId id="506" r:id="rId34"/>
    <p:sldId id="509" r:id="rId35"/>
    <p:sldId id="510" r:id="rId36"/>
    <p:sldId id="511" r:id="rId37"/>
    <p:sldId id="512" r:id="rId38"/>
    <p:sldId id="502" r:id="rId39"/>
    <p:sldId id="50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82"/>
            <p14:sldId id="483"/>
            <p14:sldId id="256"/>
            <p14:sldId id="500"/>
            <p14:sldId id="485"/>
            <p14:sldId id="484"/>
            <p14:sldId id="489"/>
            <p14:sldId id="488"/>
            <p14:sldId id="491"/>
            <p14:sldId id="492"/>
            <p14:sldId id="490"/>
            <p14:sldId id="487"/>
            <p14:sldId id="494"/>
            <p14:sldId id="493"/>
            <p14:sldId id="501"/>
            <p14:sldId id="486"/>
            <p14:sldId id="499"/>
            <p14:sldId id="497"/>
            <p14:sldId id="498"/>
            <p14:sldId id="313"/>
            <p14:sldId id="481"/>
            <p14:sldId id="306"/>
            <p14:sldId id="495"/>
            <p14:sldId id="507"/>
            <p14:sldId id="496"/>
            <p14:sldId id="503"/>
            <p14:sldId id="506"/>
            <p14:sldId id="509"/>
            <p14:sldId id="510"/>
            <p14:sldId id="511"/>
            <p14:sldId id="512"/>
            <p14:sldId id="502"/>
            <p14:sldId id="50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738" autoAdjust="0"/>
  </p:normalViewPr>
  <p:slideViewPr>
    <p:cSldViewPr snapToGrid="0">
      <p:cViewPr varScale="1">
        <p:scale>
          <a:sx n="67" d="100"/>
          <a:sy n="67" d="100"/>
        </p:scale>
        <p:origin x="176"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82326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769441"/>
          </a:xfrm>
          <a:prstGeom prst="rect">
            <a:avLst/>
          </a:prstGeom>
          <a:noFill/>
        </p:spPr>
        <p:txBody>
          <a:bodyPr wrap="square" rtlCol="0">
            <a:spAutoFit/>
          </a:bodyPr>
          <a:lstStyle/>
          <a:p>
            <a:r>
              <a:rPr lang="ar-EG" sz="4400" b="1" dirty="0">
                <a:latin typeface="Times New Roman" panose="02020603050405020304" pitchFamily="18" charset="0"/>
                <a:cs typeface="Times New Roman" panose="02020603050405020304" pitchFamily="18" charset="0"/>
              </a:rPr>
              <a:t>د/ سنية سبع </a:t>
            </a:r>
            <a:endParaRPr lang="en-US" sz="44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أهداف وأهمية البحث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70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02859" y="864520"/>
            <a:ext cx="3902032" cy="530145"/>
          </a:xfrm>
          <a:prstGeom prst="rect">
            <a:avLst/>
          </a:prstGeom>
          <a:noFill/>
        </p:spPr>
        <p:txBody>
          <a:bodyPr wrap="square" rtlCol="0">
            <a:spAutoFit/>
          </a:bodyPr>
          <a:lstStyle/>
          <a:p>
            <a:pPr marR="0" lvl="0" algn="ctr" rtl="1">
              <a:lnSpc>
                <a:spcPct val="107000"/>
              </a:lnSpc>
              <a:spcBef>
                <a:spcPts val="0"/>
              </a:spcBef>
              <a:spcAft>
                <a:spcPts val="800"/>
              </a:spcAft>
            </a:pPr>
            <a:r>
              <a:rPr lang="ar-SA" sz="2800" b="1" dirty="0">
                <a:effectLst/>
                <a:latin typeface="Calibri" panose="020F0502020204030204" pitchFamily="34" charset="0"/>
                <a:ea typeface="Calibri" panose="020F0502020204030204" pitchFamily="34" charset="0"/>
                <a:cs typeface="Arial" panose="020B0604020202020204" pitchFamily="34" charset="0"/>
              </a:rPr>
              <a:t>أهمية البحث العلميّ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77853"/>
            <a:ext cx="10541000" cy="4115870"/>
          </a:xfrm>
          <a:prstGeom prst="rect">
            <a:avLst/>
          </a:prstGeom>
          <a:noFill/>
        </p:spPr>
        <p:txBody>
          <a:bodyPr wrap="square" rtlCol="0">
            <a:spAutoFit/>
          </a:bodyPr>
          <a:lstStyle/>
          <a:p>
            <a:pPr marR="0" lvl="0" algn="justLow" rtl="1">
              <a:lnSpc>
                <a:spcPct val="150000"/>
              </a:lnSpc>
              <a:spcBef>
                <a:spcPts val="0"/>
              </a:spcBef>
              <a:spcAft>
                <a:spcPts val="800"/>
              </a:spcAft>
            </a:pPr>
            <a:r>
              <a:rPr lang="ar-SA" sz="2400" b="1" dirty="0">
                <a:effectLst/>
                <a:latin typeface="Calibri" panose="020F0502020204030204" pitchFamily="34" charset="0"/>
                <a:ea typeface="Calibri" panose="020F0502020204030204" pitchFamily="34" charset="0"/>
                <a:cs typeface="Arial" panose="020B0604020202020204" pitchFamily="34" charset="0"/>
              </a:rPr>
              <a:t>يلعب البحث العلميّ دوراً كبيراً في حياة الباحث و</a:t>
            </a:r>
            <a:r>
              <a:rPr lang="ar-EG" sz="2400" b="1" dirty="0">
                <a:effectLst/>
                <a:latin typeface="Calibri" panose="020F0502020204030204" pitchFamily="34" charset="0"/>
                <a:ea typeface="Calibri" panose="020F0502020204030204" pitchFamily="34" charset="0"/>
                <a:cs typeface="Arial" panose="020B0604020202020204" pitchFamily="34" charset="0"/>
              </a:rPr>
              <a:t>مجتمعه </a:t>
            </a:r>
            <a:r>
              <a:rPr lang="ar-SA" sz="2400" b="1" dirty="0">
                <a:effectLst/>
                <a:latin typeface="Calibri" panose="020F0502020204030204" pitchFamily="34" charset="0"/>
                <a:ea typeface="Calibri" panose="020F0502020204030204" pitchFamily="34" charset="0"/>
                <a:cs typeface="Arial" panose="020B0604020202020204" pitchFamily="34" charset="0"/>
              </a:rPr>
              <a:t>فهو يسمح للباحث في الاطلاع على حقائق ومناهج جديدة لم يكن على علم ودراية بها فتساعده في اختيار الأفضل منها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Bef>
                <a:spcPts val="0"/>
              </a:spcBef>
              <a:spcAft>
                <a:spcPts val="800"/>
              </a:spcAft>
            </a:pPr>
            <a:r>
              <a:rPr lang="ar-SA" sz="2400" b="1" dirty="0">
                <a:effectLst/>
                <a:latin typeface="Calibri" panose="020F0502020204030204" pitchFamily="34" charset="0"/>
                <a:ea typeface="Calibri" panose="020F0502020204030204" pitchFamily="34" charset="0"/>
                <a:cs typeface="Arial" panose="020B0604020202020204" pitchFamily="34" charset="0"/>
              </a:rPr>
              <a:t>      كما تتيح له الفرصة في الاعتماد على نفسه في جمع وكسب المعلومات وتجعل من الباحث شخصية جديدة تزرع في داخله الثقة بالنفس والقدرة على التفكير والتأمل واكتساب السلوك الجيد.</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Bef>
                <a:spcPts val="0"/>
              </a:spcBef>
              <a:spcAft>
                <a:spcPts val="800"/>
              </a:spcAft>
            </a:pPr>
            <a:r>
              <a:rPr lang="ar-SA" sz="2400" b="1" dirty="0">
                <a:effectLst/>
                <a:latin typeface="Calibri" panose="020F0502020204030204" pitchFamily="34" charset="0"/>
                <a:ea typeface="Calibri" panose="020F0502020204030204" pitchFamily="34" charset="0"/>
                <a:cs typeface="Arial" panose="020B0604020202020204" pitchFamily="34" charset="0"/>
              </a:rPr>
              <a:t>      كما ويُعدّ البحث العلميّ أهمّ أداةٍ متبعةٍ في معرفة حقائق ونظم الكون والحياة والإنسان، كما ويساعد البحث العلميّ في حلّ المشكلات التي قد يواجهها المجتمع من خلال التعمق في هذه المشكلة، ثمّ إيجاد الحلول لها.</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70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02859" y="864520"/>
            <a:ext cx="3902032" cy="530145"/>
          </a:xfrm>
          <a:prstGeom prst="rect">
            <a:avLst/>
          </a:prstGeom>
          <a:noFill/>
        </p:spPr>
        <p:txBody>
          <a:bodyPr wrap="square" rtlCol="0">
            <a:spAutoFit/>
          </a:bodyPr>
          <a:lstStyle/>
          <a:p>
            <a:pPr marR="0" lvl="0" algn="ctr" rtl="1">
              <a:lnSpc>
                <a:spcPct val="107000"/>
              </a:lnSpc>
              <a:spcBef>
                <a:spcPts val="0"/>
              </a:spcBef>
              <a:spcAft>
                <a:spcPts val="800"/>
              </a:spcAft>
            </a:pPr>
            <a:r>
              <a:rPr lang="ar-SA" sz="2800" b="1" dirty="0">
                <a:effectLst/>
                <a:latin typeface="Calibri" panose="020F0502020204030204" pitchFamily="34" charset="0"/>
                <a:ea typeface="Calibri" panose="020F0502020204030204" pitchFamily="34" charset="0"/>
                <a:cs typeface="Arial" panose="020B0604020202020204" pitchFamily="34" charset="0"/>
              </a:rPr>
              <a:t>أهمية البحث العلميّ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443489"/>
          </a:xfrm>
          <a:prstGeom prst="rect">
            <a:avLst/>
          </a:prstGeom>
          <a:noFill/>
        </p:spPr>
        <p:txBody>
          <a:bodyPr wrap="square" rtlCol="0">
            <a:spAutoFit/>
          </a:bodyPr>
          <a:lstStyle/>
          <a:p>
            <a:pPr marR="0" lvl="0" algn="justLow" rtl="1">
              <a:lnSpc>
                <a:spcPct val="107000"/>
              </a:lnSpc>
              <a:spcBef>
                <a:spcPts val="0"/>
              </a:spcBef>
              <a:spcAft>
                <a:spcPts val="800"/>
              </a:spcAft>
            </a:pPr>
            <a:r>
              <a:rPr lang="ar-SA" sz="2400" b="1" dirty="0">
                <a:effectLst/>
                <a:latin typeface="Calibri" panose="020F0502020204030204" pitchFamily="34" charset="0"/>
                <a:ea typeface="Times New Roman" panose="02020603050405020304" pitchFamily="18" charset="0"/>
                <a:cs typeface="Arial" panose="020B0604020202020204" pitchFamily="34" charset="0"/>
              </a:rPr>
              <a:t>كما إنّ الحاجة للبحث العلمي في وقتنا الحاضر أكبر منها في أي وقت مضى، حيثُ إنّ العالم في سباق للحصول على أكبر قدر من المعرفة الدقيقة التي يمكن استثمارها في سبيل راحة ورفاهية الإنسان وضمان تفوّقه على غيره، وأصبحت قوّة الدول تقاس بمقدار اهتمامها في مجال البحث العلميّ، ولهذا قامت الدول المتقدّمة بتقديم الدعم والاهتمام للبحث العلمي فخصّصت له مبالغ مالية هائلة وقدّمت الدعم المعنوي للباحثين وذلك لأنّ البحث العلمي يعتبر دعامة للتطوّر الاقتصاديّ، والسياسيّ، والاجتماعيّ، وله أهمية كبيرة يمكن تلخيصها في:</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1931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9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02859" y="864520"/>
            <a:ext cx="3902032" cy="530145"/>
          </a:xfrm>
          <a:prstGeom prst="rect">
            <a:avLst/>
          </a:prstGeom>
          <a:noFill/>
        </p:spPr>
        <p:txBody>
          <a:bodyPr wrap="square" rtlCol="0">
            <a:spAutoFit/>
          </a:bodyPr>
          <a:lstStyle/>
          <a:p>
            <a:pPr marR="0" lvl="0" algn="ctr" rtl="1">
              <a:lnSpc>
                <a:spcPct val="107000"/>
              </a:lnSpc>
              <a:spcBef>
                <a:spcPts val="0"/>
              </a:spcBef>
              <a:spcAft>
                <a:spcPts val="800"/>
              </a:spcAft>
            </a:pPr>
            <a:r>
              <a:rPr lang="ar-SA" sz="2800" b="1" dirty="0">
                <a:effectLst/>
                <a:latin typeface="Calibri" panose="020F0502020204030204" pitchFamily="34" charset="0"/>
                <a:ea typeface="Calibri" panose="020F0502020204030204" pitchFamily="34" charset="0"/>
                <a:cs typeface="Arial" panose="020B0604020202020204" pitchFamily="34" charset="0"/>
              </a:rPr>
              <a:t>أهمية البحث العلميّ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73427"/>
            <a:ext cx="10541000" cy="3535904"/>
          </a:xfrm>
          <a:prstGeom prst="rect">
            <a:avLst/>
          </a:prstGeom>
          <a:noFill/>
        </p:spPr>
        <p:txBody>
          <a:bodyPr wrap="square" rtlCol="0">
            <a:spAutoFit/>
          </a:bodyPr>
          <a:lstStyle/>
          <a:p>
            <a:pPr marL="457200" marR="0" lvl="0" indent="-457200" algn="justLow" rtl="1">
              <a:lnSpc>
                <a:spcPct val="107000"/>
              </a:lnSpc>
              <a:spcBef>
                <a:spcPts val="0"/>
              </a:spcBef>
              <a:spcAft>
                <a:spcPts val="800"/>
              </a:spcAft>
              <a:buFont typeface="+mj-lt"/>
              <a:buAutoNum type="arabicPeriod"/>
            </a:pPr>
            <a:r>
              <a:rPr lang="ar-SA" sz="2400" b="1" dirty="0">
                <a:effectLst/>
                <a:latin typeface="Calibri" panose="020F0502020204030204" pitchFamily="34" charset="0"/>
                <a:ea typeface="Times New Roman" panose="02020603050405020304" pitchFamily="18" charset="0"/>
                <a:cs typeface="Arial" panose="020B0604020202020204" pitchFamily="34" charset="0"/>
              </a:rPr>
              <a:t>أهم أداة لتحقيق المعرفة، و</a:t>
            </a:r>
            <a:r>
              <a:rPr lang="ar-EG" sz="2400" b="1" dirty="0">
                <a:latin typeface="Calibri" panose="020F0502020204030204" pitchFamily="34" charset="0"/>
                <a:ea typeface="Times New Roman" panose="02020603050405020304" pitchFamily="18" charset="0"/>
                <a:cs typeface="Arial" panose="020B0604020202020204" pitchFamily="34" charset="0"/>
              </a:rPr>
              <a:t>ال</a:t>
            </a:r>
            <a:r>
              <a:rPr lang="ar-SA" sz="2400" b="1" dirty="0">
                <a:effectLst/>
                <a:latin typeface="Calibri" panose="020F0502020204030204" pitchFamily="34" charset="0"/>
                <a:ea typeface="Times New Roman" panose="02020603050405020304" pitchFamily="18" charset="0"/>
                <a:cs typeface="Arial" panose="020B0604020202020204" pitchFamily="34" charset="0"/>
              </a:rPr>
              <a:t>فهم. </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mj-lt"/>
              <a:buAutoNum type="arabicPeriod"/>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التغلّب على المشكلات بطريقة علميّة بحتة، ومن خلالها يتمّ توفير الوقت والجهد الذي يتمّ هدره في التوصّل إلى المعلومات عن طريق التجربة.</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mj-lt"/>
              <a:buAutoNum type="arabicPeriod"/>
            </a:pPr>
            <a:r>
              <a:rPr lang="ar-SA" sz="2400" b="1" dirty="0">
                <a:effectLst/>
                <a:latin typeface="Calibri" panose="020F0502020204030204" pitchFamily="34" charset="0"/>
                <a:ea typeface="Times New Roman" panose="02020603050405020304" pitchFamily="18" charset="0"/>
                <a:cs typeface="Arial" panose="020B0604020202020204" pitchFamily="34" charset="0"/>
              </a:rPr>
              <a:t> يتيح للباحث الاعتماد على ذاته في سبيل الوصول إلى المعلومات. </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mj-lt"/>
              <a:buAutoNum type="arabicPeriod"/>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التطبيق العملي لنتائج البحث والانتفاع بها، عن طريق الاختراعات التي يتوصّل إليها الباحثون. </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mj-lt"/>
              <a:buAutoNum type="arabicPeriod"/>
            </a:pPr>
            <a:r>
              <a:rPr lang="ar-SA" sz="2400" b="1" dirty="0">
                <a:effectLst/>
                <a:latin typeface="Calibri" panose="020F0502020204030204" pitchFamily="34" charset="0"/>
                <a:ea typeface="Times New Roman" panose="02020603050405020304" pitchFamily="18" charset="0"/>
                <a:cs typeface="Arial" panose="020B0604020202020204" pitchFamily="34" charset="0"/>
              </a:rPr>
              <a:t>تحقيق الرفاهية والراحة للمجتمعات.</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mj-lt"/>
              <a:buAutoNum type="arabicPeriod"/>
            </a:pPr>
            <a:r>
              <a:rPr lang="ar-SA" sz="2400" b="1" dirty="0">
                <a:effectLst/>
                <a:latin typeface="Calibri" panose="020F0502020204030204" pitchFamily="34" charset="0"/>
                <a:ea typeface="Times New Roman" panose="02020603050405020304" pitchFamily="18" charset="0"/>
                <a:cs typeface="Arial" panose="020B0604020202020204" pitchFamily="34" charset="0"/>
              </a:rPr>
              <a:t> تنمية القوة الاقتصادية للدول. </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mj-lt"/>
              <a:buAutoNum type="arabicPeriod"/>
            </a:pPr>
            <a:r>
              <a:rPr lang="ar-SA" sz="2400" b="1" dirty="0">
                <a:effectLst/>
                <a:latin typeface="Calibri" panose="020F0502020204030204" pitchFamily="34" charset="0"/>
                <a:ea typeface="Times New Roman" panose="02020603050405020304" pitchFamily="18" charset="0"/>
                <a:cs typeface="Arial" panose="020B0604020202020204" pitchFamily="34" charset="0"/>
              </a:rPr>
              <a:t>تطوير المعرفة الموجودة والتحقّق منها والوصول إلى معلومات دقيقة</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4834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0021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28988"/>
          </a:xfrm>
          <a:prstGeom prst="rect">
            <a:avLst/>
          </a:prstGeom>
          <a:noFill/>
        </p:spPr>
        <p:txBody>
          <a:bodyPr wrap="square" rtlCol="0">
            <a:spAutoFit/>
          </a:bodyPr>
          <a:lstStyle/>
          <a:p>
            <a:pPr marR="0" lvl="0" algn="justLow" rtl="1">
              <a:lnSpc>
                <a:spcPct val="150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 أهمية البحث العلمي:</a:t>
            </a:r>
            <a:endParaRPr lang="en-US" sz="2800" dirty="0">
              <a:effectLst/>
              <a:latin typeface="Calibri" panose="020F0502020204030204" pitchFamily="34" charset="0"/>
              <a:ea typeface="Times New Roman" panose="02020603050405020304" pitchFamily="18" charset="0"/>
              <a:cs typeface="Arial" panose="020B0604020202020204" pitchFamily="34" charset="0"/>
            </a:endParaRPr>
          </a:p>
          <a:p>
            <a:pPr marL="0" marR="0" algn="justLow" rtl="1">
              <a:lnSpc>
                <a:spcPct val="150000"/>
              </a:lnSpc>
              <a:spcBef>
                <a:spcPts val="0"/>
              </a:spcBef>
              <a:spcAft>
                <a:spcPts val="800"/>
              </a:spcAft>
            </a:pPr>
            <a:r>
              <a:rPr lang="ar-SA" sz="2800" b="1" dirty="0">
                <a:effectLst/>
                <a:latin typeface="Calibri" panose="020F0502020204030204" pitchFamily="34" charset="0"/>
                <a:ea typeface="Calibri" panose="020F0502020204030204" pitchFamily="34" charset="0"/>
                <a:cs typeface="Arial" panose="020B0604020202020204" pitchFamily="34" charset="0"/>
              </a:rPr>
              <a:t>      تكمن أهمية البحث العلمي في بيان جوانب الفائدة منه وتنفيذه، فبالعودة إلى حاجة المجتمع أو الباحث تكون هناك أهمية الدراسة، في حين تزداد أهمية البحث كلما كانت مرتبطة بالجوانب الحياتية والإجتماعية والعلمية مما يجعلها مرجع لدراسات علمية أخرى، فأهمية البحث ليست </a:t>
            </a:r>
            <a:r>
              <a:rPr lang="ar-EG" sz="2800" b="1" dirty="0">
                <a:latin typeface="Calibri" panose="020F0502020204030204" pitchFamily="34" charset="0"/>
                <a:ea typeface="Calibri" panose="020F0502020204030204" pitchFamily="34" charset="0"/>
                <a:cs typeface="Arial" panose="020B0604020202020204" pitchFamily="34" charset="0"/>
              </a:rPr>
              <a:t>فقط</a:t>
            </a:r>
            <a:r>
              <a:rPr lang="ar-SA" sz="2800" b="1" dirty="0">
                <a:effectLst/>
                <a:latin typeface="Calibri" panose="020F0502020204030204" pitchFamily="34" charset="0"/>
                <a:ea typeface="Calibri" panose="020F0502020204030204" pitchFamily="34" charset="0"/>
                <a:cs typeface="Arial" panose="020B0604020202020204" pitchFamily="34" charset="0"/>
              </a:rPr>
              <a:t> النتائج أو الأهداف المرتبطة بأسئلة الدراسة</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70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02859" y="864520"/>
            <a:ext cx="3902032" cy="530145"/>
          </a:xfrm>
          <a:prstGeom prst="rect">
            <a:avLst/>
          </a:prstGeom>
          <a:noFill/>
        </p:spPr>
        <p:txBody>
          <a:bodyPr wrap="square" rtlCol="0">
            <a:spAutoFit/>
          </a:bodyPr>
          <a:lstStyle/>
          <a:p>
            <a:pPr marR="0" lvl="0" algn="ctr" rtl="1">
              <a:lnSpc>
                <a:spcPct val="107000"/>
              </a:lnSpc>
              <a:spcBef>
                <a:spcPts val="0"/>
              </a:spcBef>
              <a:spcAft>
                <a:spcPts val="800"/>
              </a:spcAft>
            </a:pPr>
            <a:r>
              <a:rPr lang="ar-SA" sz="2800" b="1" dirty="0">
                <a:effectLst/>
                <a:latin typeface="Calibri" panose="020F0502020204030204" pitchFamily="34" charset="0"/>
                <a:ea typeface="Calibri" panose="020F0502020204030204" pitchFamily="34" charset="0"/>
                <a:cs typeface="Arial" panose="020B0604020202020204" pitchFamily="34" charset="0"/>
              </a:rPr>
              <a:t>أهمية البحث العلميّ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139218" cy="3108543"/>
          </a:xfrm>
          <a:prstGeom prst="rect">
            <a:avLst/>
          </a:prstGeom>
          <a:noFill/>
        </p:spPr>
        <p:txBody>
          <a:bodyPr wrap="square" rtlCol="0">
            <a:spAutoFit/>
          </a:bodyPr>
          <a:lstStyle/>
          <a:p>
            <a:pPr algn="r" rtl="1"/>
            <a:r>
              <a:rPr lang="ar-EG" sz="2800" b="1" i="0" u="none" strike="noStrike" baseline="0" dirty="0">
                <a:latin typeface="Simplified Arabic,Bold"/>
              </a:rPr>
              <a:t>أهمية الموضوع:</a:t>
            </a:r>
          </a:p>
          <a:p>
            <a:pPr algn="r" rtl="1"/>
            <a:r>
              <a:rPr lang="ar-EG" sz="2800" b="1" i="0" u="none" strike="noStrike" baseline="0" dirty="0">
                <a:latin typeface="Simplified Arabic" panose="02020603050405020304" pitchFamily="18" charset="-78"/>
                <a:cs typeface="Simplified Arabic" panose="02020603050405020304" pitchFamily="18" charset="-78"/>
              </a:rPr>
              <a:t>تعد كتابة أهمية الموضوع من الأمور الواجب اتباعها من قبل الباحث من أجل كتابة بحث علمي على النحو المتفق عليه، لذا يقوم الباحث بكتابة الأهمية التي يراها في الموضوع للفرد اولمجتمع والتي بالتالي تبرر اختياره لموضوعه البحثي دون غيره من المواضيع، فمن شأن ذلك أن يساعد الباحث على إتمام الفكرة العامة للموضوع والتي بدأت تتشكل من خلال الإطار العام، وتحديد الفائدة التي يمكن أن يستخلصها وبالتالي فالأهمية تشمل أسباب اختيار موضوع البحث.</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6857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4036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348674"/>
          </a:xfrm>
          <a:prstGeom prst="rect">
            <a:avLst/>
          </a:prstGeom>
          <a:noFill/>
        </p:spPr>
        <p:txBody>
          <a:bodyPr wrap="square" rtlCol="0">
            <a:spAutoFit/>
          </a:bodyPr>
          <a:lstStyle/>
          <a:p>
            <a:pPr marL="0" marR="0" indent="396240" algn="justLow" rtl="1">
              <a:lnSpc>
                <a:spcPct val="150000"/>
              </a:lnSpc>
              <a:spcBef>
                <a:spcPts val="0"/>
              </a:spcBef>
              <a:spcAft>
                <a:spcPts val="800"/>
              </a:spcAft>
            </a:pPr>
            <a:r>
              <a:rPr lang="ar-SA" sz="28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أهمية البحث</a:t>
            </a:r>
            <a:r>
              <a:rPr lang="ar-SA" sz="2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Calibri" panose="020F0502020204030204" pitchFamily="34" charset="0"/>
                <a:ea typeface="Calibri" panose="020F0502020204030204" pitchFamily="34" charset="0"/>
                <a:cs typeface="Arial" panose="020B0604020202020204" pitchFamily="34" charset="0"/>
              </a:rPr>
              <a:t>:وهي ما يرمي البحث إلى تحقيقه أو الإسهامات التي سوف يقدمه للمعرفة الإنسانية أو للفرد أو للمجتمع أو كليهما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50000"/>
              </a:lnSpc>
              <a:spcBef>
                <a:spcPts val="0"/>
              </a:spcBef>
              <a:spcAft>
                <a:spcPts val="800"/>
              </a:spcAft>
            </a:pPr>
            <a:r>
              <a:rPr lang="ar-SA" sz="2800" b="1" dirty="0">
                <a:effectLst/>
                <a:latin typeface="Calibri" panose="020F0502020204030204" pitchFamily="34" charset="0"/>
                <a:ea typeface="Calibri" panose="020F0502020204030204" pitchFamily="34" charset="0"/>
                <a:cs typeface="Arial" panose="020B0604020202020204" pitchFamily="34" charset="0"/>
              </a:rPr>
              <a:t>أهمية البحث </a:t>
            </a:r>
            <a:r>
              <a:rPr lang="ar-EG" sz="2800" b="1" dirty="0">
                <a:effectLst/>
                <a:latin typeface="Calibri" panose="020F0502020204030204" pitchFamily="34" charset="0"/>
                <a:ea typeface="Calibri" panose="020F0502020204030204" pitchFamily="34" charset="0"/>
                <a:cs typeface="Arial" panose="020B0604020202020204" pitchFamily="34" charset="0"/>
              </a:rPr>
              <a:t>.... </a:t>
            </a:r>
            <a:r>
              <a:rPr lang="ar-SA" sz="2800" b="1" dirty="0">
                <a:effectLst/>
                <a:latin typeface="Calibri" panose="020F0502020204030204" pitchFamily="34" charset="0"/>
                <a:ea typeface="Calibri" panose="020F0502020204030204" pitchFamily="34" charset="0"/>
                <a:cs typeface="Arial" panose="020B0604020202020204" pitchFamily="34" charset="0"/>
              </a:rPr>
              <a:t>الأسباب التي أدت إلى الاهتمام بدراسة المشكلة، والفوائد التي يمكن أن يحققها البحث نتيجة تلك الدراسة . وقد تكون الأهمية علمية نظرية أو علمية تطبيقية أو كلاهما.</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6864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29883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850836" cy="3951979"/>
          </a:xfrm>
          <a:prstGeom prst="rect">
            <a:avLst/>
          </a:prstGeom>
          <a:noFill/>
        </p:spPr>
        <p:txBody>
          <a:bodyPr wrap="square" rtlCol="0">
            <a:spAutoFit/>
          </a:bodyPr>
          <a:lstStyle/>
          <a:p>
            <a:pPr marL="0" marR="0" indent="396240" algn="justLow" rtl="1">
              <a:lnSpc>
                <a:spcPct val="107000"/>
              </a:lnSpc>
              <a:spcBef>
                <a:spcPts val="0"/>
              </a:spcBef>
              <a:spcAft>
                <a:spcPts val="800"/>
              </a:spcAft>
            </a:pPr>
            <a:r>
              <a:rPr lang="ar-SA" sz="2400" b="1" dirty="0">
                <a:effectLst/>
                <a:latin typeface="Calibri" panose="020F0502020204030204" pitchFamily="34" charset="0"/>
                <a:ea typeface="Calibri" panose="020F0502020204030204" pitchFamily="34" charset="0"/>
                <a:cs typeface="Arial" panose="020B0604020202020204" pitchFamily="34" charset="0"/>
              </a:rPr>
              <a:t>ويشترط عند كتابتها: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  أن تتطرق إلى مدى أهمية الدراسة العلمية بشكل دقيق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  أن ترتبط بأهداف البحث بشكل واضح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  أن ترتبط بتساؤلات البحث بشكل واضح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  أن تصاغ على شكل نقاط محددة .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فكرة شاملة وموجزة عن الدراسة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 تقديم أسباب ومبررات الدراسة.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جدوى النتائج المتوقعة من الدراسة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35691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29883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70274" y="1470607"/>
            <a:ext cx="9248344" cy="4434547"/>
          </a:xfrm>
          <a:prstGeom prst="rect">
            <a:avLst/>
          </a:prstGeom>
          <a:noFill/>
        </p:spPr>
        <p:txBody>
          <a:bodyPr wrap="square" rtlCol="0">
            <a:spAutoFit/>
          </a:bodyPr>
          <a:lstStyle/>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الأهمية والإضافة العلمية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يشير "شيلز" </a:t>
            </a:r>
            <a:r>
              <a:rPr lang="en-US" sz="2400" b="1" dirty="0">
                <a:effectLst/>
                <a:latin typeface="Arial" panose="020B0604020202020204" pitchFamily="34" charset="0"/>
                <a:ea typeface="Calibri" panose="020F0502020204030204" pitchFamily="34" charset="0"/>
                <a:cs typeface="Arial" panose="020B0604020202020204" pitchFamily="34" charset="0"/>
              </a:rPr>
              <a:t>Shills (1984)</a:t>
            </a:r>
            <a:r>
              <a:rPr lang="ar-SA" sz="2400" b="1" dirty="0">
                <a:effectLst/>
                <a:latin typeface="Calibri" panose="020F0502020204030204" pitchFamily="34" charset="0"/>
                <a:ea typeface="Calibri" panose="020F0502020204030204" pitchFamily="34" charset="0"/>
                <a:cs typeface="Arial" panose="020B0604020202020204" pitchFamily="34" charset="0"/>
              </a:rPr>
              <a:t> إلى أن الهدف الأساسي للبحث الأكاديمي يتمثل في الحصول على المعرفة، والعمل على نشرها، وهو في ذلك يقوم بتطبيق أساليب منهجية في البحث، بما يسهم في نقل المعرفة وتفسيرها.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400" b="1" dirty="0">
                <a:effectLst/>
                <a:latin typeface="Calibri" panose="020F0502020204030204" pitchFamily="34" charset="0"/>
                <a:ea typeface="Calibri" panose="020F0502020204030204" pitchFamily="34" charset="0"/>
                <a:cs typeface="Arial" panose="020B0604020202020204" pitchFamily="34" charset="0"/>
              </a:rPr>
              <a:t>إن </a:t>
            </a:r>
            <a:r>
              <a:rPr lang="ar-AE" sz="2400" b="1" dirty="0">
                <a:effectLst/>
                <a:latin typeface="Calibri" panose="020F0502020204030204" pitchFamily="34" charset="0"/>
                <a:ea typeface="Calibri" panose="020F0502020204030204" pitchFamily="34" charset="0"/>
                <a:cs typeface="Arial" panose="020B0604020202020204" pitchFamily="34" charset="0"/>
              </a:rPr>
              <a:t>الدراسة التي تفرض نفسها على أدبيات أي علم هي تلك </a:t>
            </a:r>
            <a:r>
              <a:rPr lang="ar-SA" sz="2400" b="1" dirty="0">
                <a:effectLst/>
                <a:latin typeface="Calibri" panose="020F0502020204030204" pitchFamily="34" charset="0"/>
                <a:ea typeface="Calibri" panose="020F0502020204030204" pitchFamily="34" charset="0"/>
                <a:cs typeface="Arial" panose="020B0604020202020204" pitchFamily="34" charset="0"/>
              </a:rPr>
              <a:t>الدراسة </a:t>
            </a:r>
            <a:r>
              <a:rPr lang="ar-AE" sz="2400" b="1" dirty="0">
                <a:effectLst/>
                <a:latin typeface="Calibri" panose="020F0502020204030204" pitchFamily="34" charset="0"/>
                <a:ea typeface="Calibri" panose="020F0502020204030204" pitchFamily="34" charset="0"/>
                <a:cs typeface="Arial" panose="020B0604020202020204" pitchFamily="34" charset="0"/>
              </a:rPr>
              <a:t>التي تضيف </a:t>
            </a:r>
            <a:r>
              <a:rPr lang="ar-SA" sz="2400" b="1" dirty="0">
                <a:effectLst/>
                <a:latin typeface="Calibri" panose="020F0502020204030204" pitchFamily="34" charset="0"/>
                <a:ea typeface="Calibri" panose="020F0502020204030204" pitchFamily="34" charset="0"/>
                <a:cs typeface="Arial" panose="020B0604020202020204" pitchFamily="34" charset="0"/>
              </a:rPr>
              <a:t>أمرا </a:t>
            </a:r>
            <a:r>
              <a:rPr lang="ar-AE" sz="2400" b="1" dirty="0">
                <a:effectLst/>
                <a:latin typeface="Calibri" panose="020F0502020204030204" pitchFamily="34" charset="0"/>
                <a:ea typeface="Calibri" panose="020F0502020204030204" pitchFamily="34" charset="0"/>
                <a:cs typeface="Arial" panose="020B0604020202020204" pitchFamily="34" charset="0"/>
              </a:rPr>
              <a:t>جديدا لهذا العلم سواء </a:t>
            </a:r>
            <a:r>
              <a:rPr lang="ar-SA" sz="2400" b="1" dirty="0">
                <a:effectLst/>
                <a:latin typeface="Calibri" panose="020F0502020204030204" pitchFamily="34" charset="0"/>
                <a:ea typeface="Calibri" panose="020F0502020204030204" pitchFamily="34" charset="0"/>
                <a:cs typeface="Arial" panose="020B0604020202020204" pitchFamily="34" charset="0"/>
              </a:rPr>
              <a:t>كانت إضافة نظرية أو منهجية أو تطبيقية.</a:t>
            </a:r>
            <a:r>
              <a:rPr lang="ar-AE" sz="2400" b="1" dirty="0">
                <a:effectLst/>
                <a:latin typeface="Calibri" panose="020F0502020204030204" pitchFamily="34" charset="0"/>
                <a:ea typeface="Calibri" panose="020F0502020204030204" pitchFamily="34" charset="0"/>
                <a:cs typeface="Arial" panose="020B0604020202020204" pitchFamily="34" charset="0"/>
              </a:rPr>
              <a:t> وتأتي </a:t>
            </a:r>
            <a:r>
              <a:rPr lang="ar-SA" sz="2400" b="1" dirty="0">
                <a:effectLst/>
                <a:latin typeface="Calibri" panose="020F0502020204030204" pitchFamily="34" charset="0"/>
                <a:ea typeface="Calibri" panose="020F0502020204030204" pitchFamily="34" charset="0"/>
                <a:cs typeface="Arial" panose="020B0604020202020204" pitchFamily="34" charset="0"/>
              </a:rPr>
              <a:t>إضافة ما هو جديد</a:t>
            </a:r>
            <a:r>
              <a:rPr lang="ar-AE" sz="2400" b="1" dirty="0">
                <a:effectLst/>
                <a:latin typeface="Calibri" panose="020F0502020204030204" pitchFamily="34" charset="0"/>
                <a:ea typeface="Calibri" panose="020F0502020204030204" pitchFamily="34" charset="0"/>
                <a:cs typeface="Arial" panose="020B0604020202020204" pitchFamily="34" charset="0"/>
              </a:rPr>
              <a:t> بمراجعة </a:t>
            </a:r>
            <a:r>
              <a:rPr lang="ar-SA" sz="2400" b="1" dirty="0">
                <a:effectLst/>
                <a:latin typeface="Calibri" panose="020F0502020204030204" pitchFamily="34" charset="0"/>
                <a:ea typeface="Calibri" panose="020F0502020204030204" pitchFamily="34" charset="0"/>
                <a:cs typeface="Arial" panose="020B0604020202020204" pitchFamily="34" charset="0"/>
              </a:rPr>
              <a:t>ال</a:t>
            </a:r>
            <a:r>
              <a:rPr lang="ar-AE" sz="2400" b="1" dirty="0">
                <a:effectLst/>
                <a:latin typeface="Calibri" panose="020F0502020204030204" pitchFamily="34" charset="0"/>
                <a:ea typeface="Calibri" panose="020F0502020204030204" pitchFamily="34" charset="0"/>
                <a:cs typeface="Arial" panose="020B0604020202020204" pitchFamily="34" charset="0"/>
              </a:rPr>
              <a:t>نتائج و</a:t>
            </a:r>
            <a:r>
              <a:rPr lang="ar-SA" sz="2400" b="1" dirty="0">
                <a:effectLst/>
                <a:latin typeface="Calibri" panose="020F0502020204030204" pitchFamily="34" charset="0"/>
                <a:ea typeface="Calibri" panose="020F0502020204030204" pitchFamily="34" charset="0"/>
                <a:cs typeface="Arial" panose="020B0604020202020204" pitchFamily="34" charset="0"/>
              </a:rPr>
              <a:t>ال</a:t>
            </a:r>
            <a:r>
              <a:rPr lang="ar-AE" sz="2400" b="1" dirty="0">
                <a:effectLst/>
                <a:latin typeface="Calibri" panose="020F0502020204030204" pitchFamily="34" charset="0"/>
                <a:ea typeface="Calibri" panose="020F0502020204030204" pitchFamily="34" charset="0"/>
                <a:cs typeface="Arial" panose="020B0604020202020204" pitchFamily="34" charset="0"/>
              </a:rPr>
              <a:t>توصيات ال</a:t>
            </a:r>
            <a:r>
              <a:rPr lang="ar-SA" sz="2400" b="1" dirty="0">
                <a:effectLst/>
                <a:latin typeface="Calibri" panose="020F0502020204030204" pitchFamily="34" charset="0"/>
                <a:ea typeface="Calibri" panose="020F0502020204030204" pitchFamily="34" charset="0"/>
                <a:cs typeface="Arial" panose="020B0604020202020204" pitchFamily="34" charset="0"/>
              </a:rPr>
              <a:t>تي خرجت بها ال</a:t>
            </a:r>
            <a:r>
              <a:rPr lang="ar-AE" sz="2400" b="1" dirty="0">
                <a:effectLst/>
                <a:latin typeface="Calibri" panose="020F0502020204030204" pitchFamily="34" charset="0"/>
                <a:ea typeface="Calibri" panose="020F0502020204030204" pitchFamily="34" charset="0"/>
                <a:cs typeface="Arial" panose="020B0604020202020204" pitchFamily="34" charset="0"/>
              </a:rPr>
              <a:t>دراسات السابقة </a:t>
            </a:r>
            <a:r>
              <a:rPr lang="ar-SA" sz="2400" b="1" dirty="0">
                <a:effectLst/>
                <a:latin typeface="Calibri" panose="020F0502020204030204" pitchFamily="34" charset="0"/>
                <a:ea typeface="Calibri" panose="020F0502020204030204" pitchFamily="34" charset="0"/>
                <a:cs typeface="Arial" panose="020B0604020202020204" pitchFamily="34" charset="0"/>
              </a:rPr>
              <a:t>و</a:t>
            </a:r>
            <a:r>
              <a:rPr lang="ar-AE" sz="2400" b="1" dirty="0">
                <a:effectLst/>
                <a:latin typeface="Calibri" panose="020F0502020204030204" pitchFamily="34" charset="0"/>
                <a:ea typeface="Calibri" panose="020F0502020204030204" pitchFamily="34" charset="0"/>
                <a:cs typeface="Arial" panose="020B0604020202020204" pitchFamily="34" charset="0"/>
              </a:rPr>
              <a:t>تحديد </a:t>
            </a:r>
            <a:r>
              <a:rPr lang="ar-SA" sz="2400" b="1" dirty="0">
                <a:effectLst/>
                <a:latin typeface="Calibri" panose="020F0502020204030204" pitchFamily="34" charset="0"/>
                <a:ea typeface="Calibri" panose="020F0502020204030204" pitchFamily="34" charset="0"/>
                <a:cs typeface="Arial" panose="020B0604020202020204" pitchFamily="34" charset="0"/>
              </a:rPr>
              <a:t>النقص أو القصور في نواحي معينة</a:t>
            </a:r>
            <a:r>
              <a:rPr lang="ar-AE" sz="2400" b="1" dirty="0">
                <a:effectLst/>
                <a:latin typeface="Calibri" panose="020F0502020204030204" pitchFamily="34" charset="0"/>
                <a:ea typeface="Calibri" panose="020F0502020204030204" pitchFamily="34" charset="0"/>
                <a:cs typeface="Arial" panose="020B0604020202020204" pitchFamily="34" charset="0"/>
              </a:rPr>
              <a:t> في هرم المعرفة</a:t>
            </a:r>
            <a:r>
              <a:rPr lang="ar-SA" sz="2400" b="1" dirty="0">
                <a:effectLst/>
                <a:latin typeface="Calibri" panose="020F0502020204030204" pitchFamily="34" charset="0"/>
                <a:ea typeface="Calibri" panose="020F0502020204030204" pitchFamily="34" charset="0"/>
                <a:cs typeface="Arial" panose="020B0604020202020204" pitchFamily="34" charset="0"/>
              </a:rPr>
              <a:t>، ومن ثم</a:t>
            </a:r>
            <a:r>
              <a:rPr lang="ar-AE" sz="2400" b="1" dirty="0">
                <a:effectLst/>
                <a:latin typeface="Calibri" panose="020F0502020204030204" pitchFamily="34" charset="0"/>
                <a:ea typeface="Calibri" panose="020F0502020204030204" pitchFamily="34" charset="0"/>
                <a:cs typeface="Arial" panose="020B0604020202020204" pitchFamily="34" charset="0"/>
              </a:rPr>
              <a:t> البحث </a:t>
            </a:r>
            <a:r>
              <a:rPr lang="ar-SA" sz="2400" b="1" dirty="0">
                <a:effectLst/>
                <a:latin typeface="Calibri" panose="020F0502020204030204" pitchFamily="34" charset="0"/>
                <a:ea typeface="Calibri" panose="020F0502020204030204" pitchFamily="34" charset="0"/>
                <a:cs typeface="Arial" panose="020B0604020202020204" pitchFamily="34" charset="0"/>
              </a:rPr>
              <a:t>فيها.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95077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0021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6801" y="1285192"/>
            <a:ext cx="957349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يقصد بها لماذا هذا البحث ؟ وما يمكن الاستفادة به من نتائج في المجال العلمي ؟ وكيف يمكن أن تثرى المعرفة في المجال النظري أو التطبيقي.</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ويمكن للباحث من خلال أهمية البحث أن يقنع الآخرين </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بمدى جدوى هذه الدراسة وفائدتها للمجتمع وللمجال الذى تنتمى اليه</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spcBef>
                <a:spcPts val="0"/>
              </a:spcBef>
              <a:spcAft>
                <a:spcPts val="800"/>
              </a:spcAft>
              <a:tabLst>
                <a:tab pos="457200" algn="l"/>
              </a:tabLst>
            </a:pPr>
            <a:r>
              <a:rPr lang="en-US" sz="24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a:t>
            </a: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تشير مشكلة الدراسة وفروض البحث وأهدافه إلى أهمية البحث بصور ة</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ضمنية، غير أنه يفضل أن تفرد عبارة خاصة ف الخطة تشير إلى أهمية الدراسة</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وأسبا ب اختيار الموضوع</a:t>
            </a:r>
            <a:r>
              <a:rPr lang="en-US" sz="24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ويحدد الباحث ف هذا الجزء التبريرات والدواعي العلمية والعملية التي تتطلب</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إجراء البحث، والأثر الذي ينتج عنه سواء ف النظرية أو الممارسة العملية ،</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066801" y="878966"/>
            <a:ext cx="8417320" cy="523220"/>
          </a:xfrm>
          <a:prstGeom prst="rect">
            <a:avLst/>
          </a:prstGeom>
          <a:noFill/>
        </p:spPr>
        <p:txBody>
          <a:bodyPr wrap="square" rtlCol="0">
            <a:spAutoFit/>
          </a:bodyPr>
          <a:lstStyle/>
          <a:p>
            <a:pPr marL="0" marR="0" indent="396240" algn="justLow" rtl="1">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اهمية البحث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04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0021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73868"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وكيف يسهم ف حل المشكلة التي تمثل موضوع البحث، وما الإضافة التي</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يمثلها إلى الإنتاج الفكري ف المجال الذي ينتم ي إليه الباحث. كذلك تظهر</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أهمية الموضوع من خلال البيانات الأولية التي استخدمها الباحث، أو من</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خلال آلية تحليل البيانا ت الثانوية أو الأولية</a:t>
            </a:r>
            <a:r>
              <a:rPr lang="en-US" sz="24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وعلى كل حال، لابد من إقناع الجها ت المشرفة على الدراسة بأهمية الموضوع ،</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سواء أكان المشرف أو الممول أو الجامعة أو ما شابه</a:t>
            </a:r>
            <a:r>
              <a:rPr lang="en-US" sz="24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وأهمية الدراسة قد تكو ن للشخص الباحث نفسه، أو للجامعة، أو للجهة الممولة ،</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C47677E-DA06-F4F7-5407-5DF8F11AA574}"/>
              </a:ext>
            </a:extLst>
          </p:cNvPr>
          <p:cNvSpPr txBox="1"/>
          <p:nvPr/>
        </p:nvSpPr>
        <p:spPr>
          <a:xfrm>
            <a:off x="7342908" y="964046"/>
            <a:ext cx="3388121" cy="523220"/>
          </a:xfrm>
          <a:prstGeom prst="rect">
            <a:avLst/>
          </a:prstGeom>
          <a:noFill/>
        </p:spPr>
        <p:txBody>
          <a:bodyPr wrap="square" rtlCol="0">
            <a:spAutoFit/>
          </a:bodyPr>
          <a:lstStyle/>
          <a:p>
            <a:pPr marL="0" marR="0" indent="396240" algn="justLow" rtl="1">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اهمية البحث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38408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0021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أو للمجتمع، أو للدولة، أو للعالم بأسره، بحسب</a:t>
            </a:r>
            <a:r>
              <a:rPr lang="ar-EG"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طبيعة البحث وأهدافه</a:t>
            </a: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وتحديدا ينبغي أن يوفر هذا الجزء الإجابات على الأسئلة التالية</a:t>
            </a: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a:t>
            </a:r>
            <a:endParaRPr lang="ar-EG" sz="2800" b="1"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en-US" sz="2800" b="1"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rPr>
              <a:t> </a:t>
            </a: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a:t>
            </a: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ما أهمية البحث الذي يقوم به مقارنة بالموضوعا ت الأخرى؟</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R="0" algn="justLow" rtl="1">
              <a:lnSpc>
                <a:spcPct val="107000"/>
              </a:lnSpc>
              <a:spcBef>
                <a:spcPts val="0"/>
              </a:spcBef>
              <a:spcAft>
                <a:spcPts val="800"/>
              </a:spcAft>
              <a:tabLst>
                <a:tab pos="457200" algn="l"/>
              </a:tabLst>
            </a:pP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 </a:t>
            </a: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ما الإضافة التي تمثلها إلى الإنتاج الفكري؟ كأن تسد نقصا، أو تصحح</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R="0" algn="justLow" rtl="1">
              <a:lnSpc>
                <a:spcPct val="107000"/>
              </a:lnSpc>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نظرية، أو تتحقق من نتائج بحوث سابقة، أو أن يكون الموضوع جديدا</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R="0" algn="justLow" rtl="1">
              <a:lnSpc>
                <a:spcPct val="107000"/>
              </a:lnSpc>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لم يتطرق إليه أحد من قبل، بسبب نقص المعلومات مثلا، وبالتالي يرسي</a:t>
            </a:r>
            <a:r>
              <a:rPr lang="ar-EG" sz="2800" b="1"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rPr>
              <a:t> </a:t>
            </a: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الباحث قاعدة معلوماتية مهمة حول الموضوع</a:t>
            </a: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2895176" y="-727102"/>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04EE262-70EB-9D78-E744-699B403C59D3}"/>
              </a:ext>
            </a:extLst>
          </p:cNvPr>
          <p:cNvSpPr txBox="1"/>
          <p:nvPr/>
        </p:nvSpPr>
        <p:spPr>
          <a:xfrm>
            <a:off x="7301345" y="1044266"/>
            <a:ext cx="3388121" cy="523220"/>
          </a:xfrm>
          <a:prstGeom prst="rect">
            <a:avLst/>
          </a:prstGeom>
          <a:noFill/>
        </p:spPr>
        <p:txBody>
          <a:bodyPr wrap="square" rtlCol="0">
            <a:spAutoFit/>
          </a:bodyPr>
          <a:lstStyle/>
          <a:p>
            <a:pPr marL="0" marR="0" indent="396240" algn="justLow" rtl="1">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اهمية البحث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01874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0021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71557" y="167155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tabLst>
                <a:tab pos="457200" algn="l"/>
              </a:tabLst>
            </a:pP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 </a:t>
            </a: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كيف يمكن تطبيق نتائج البحث؟</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en-US" sz="2800" b="1" dirty="0">
                <a:solidFill>
                  <a:schemeClr val="tx1">
                    <a:lumMod val="95000"/>
                    <a:lumOff val="5000"/>
                  </a:schemeClr>
                </a:solidFill>
                <a:latin typeface="Arial" panose="020B0604020202020204" pitchFamily="34" charset="0"/>
                <a:ea typeface="Calibri" panose="020F0502020204030204" pitchFamily="34" charset="0"/>
                <a:cs typeface="Arial" panose="020B0604020202020204" pitchFamily="34" charset="0"/>
              </a:rPr>
              <a:t> </a:t>
            </a: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a:t>
            </a: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ما الفائدة التطبيقية للبحث؟</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a:t>
            </a:r>
            <a:r>
              <a:rPr lang="ar-EG" sz="2800" b="1" dirty="0">
                <a:solidFill>
                  <a:schemeClr val="tx1">
                    <a:lumMod val="95000"/>
                    <a:lumOff val="5000"/>
                  </a:schemeClr>
                </a:solidFill>
                <a:latin typeface="Arial" panose="020B0604020202020204" pitchFamily="34" charset="0"/>
                <a:ea typeface="Calibri" panose="020F0502020204030204" pitchFamily="34" charset="0"/>
                <a:cs typeface="Arial" panose="020B0604020202020204" pitchFamily="34" charset="0"/>
              </a:rPr>
              <a:t> </a:t>
            </a: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ما المجالات الجديدة التي يسهم بها البحث سواء بالنسبة للباحث نفسه</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أو الباحثين الآخرين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en-US"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a:t>
            </a:r>
            <a:r>
              <a:rPr lang="ar-EG" sz="2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a:t>
            </a: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ما الجهات التي يمكنها الاستفادة من نتائج البحث؟</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5066EF-C64D-C90A-0231-4E231A864922}"/>
              </a:ext>
            </a:extLst>
          </p:cNvPr>
          <p:cNvSpPr txBox="1"/>
          <p:nvPr/>
        </p:nvSpPr>
        <p:spPr>
          <a:xfrm>
            <a:off x="6802751" y="1209695"/>
            <a:ext cx="4260957" cy="523220"/>
          </a:xfrm>
          <a:prstGeom prst="rect">
            <a:avLst/>
          </a:prstGeom>
          <a:noFill/>
        </p:spPr>
        <p:txBody>
          <a:bodyPr wrap="square" rtlCol="0">
            <a:spAutoFit/>
          </a:bodyPr>
          <a:lstStyle/>
          <a:p>
            <a:pPr marL="0" marR="0" indent="396240" algn="justLow" rtl="1">
              <a:spcBef>
                <a:spcPts val="0"/>
              </a:spcBef>
              <a:spcAft>
                <a:spcPts val="800"/>
              </a:spcAft>
              <a:tabLst>
                <a:tab pos="457200" algn="l"/>
              </a:tabLst>
            </a:pPr>
            <a:r>
              <a:rPr lang="ar-AE"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اهمية البحث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67347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9070" y="1155868"/>
            <a:ext cx="9922202"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rtl="1">
              <a:lnSpc>
                <a:spcPct val="150000"/>
              </a:lnSpc>
              <a:spcBef>
                <a:spcPts val="0"/>
              </a:spcBef>
              <a:spcAft>
                <a:spcPts val="0"/>
              </a:spcAft>
              <a:buFont typeface="Wingdings" panose="05000000000000000000" pitchFamily="2" charset="2"/>
              <a:buChar char=""/>
            </a:pPr>
            <a:r>
              <a:rPr lang="ar-SA"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أهداف مناهج البحث العلمي:</a:t>
            </a:r>
            <a:endParaRPr lang="en-US"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Font typeface="Arial" panose="020B0604020202020204" pitchFamily="34" charset="0"/>
              <a:buChar char="-"/>
            </a:pPr>
            <a:r>
              <a:rPr lang="ar-SA"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 الإتيان بالأحكام الجديدة لحادثةٍ معينةٍ لم يتمّ البحث بها مسبقاً.</a:t>
            </a:r>
            <a:endParaRPr lang="en-US"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50000"/>
              </a:lnSpc>
              <a:spcBef>
                <a:spcPts val="0"/>
              </a:spcBef>
              <a:spcAft>
                <a:spcPts val="0"/>
              </a:spcAft>
              <a:buFont typeface="Arial" panose="020B0604020202020204" pitchFamily="34" charset="0"/>
              <a:buChar char="-"/>
            </a:pPr>
            <a:r>
              <a:rPr lang="ar-SA"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 التوصل إلى الاختراعات والاكتشافات غير المسبوقة.</a:t>
            </a:r>
            <a:endParaRPr lang="en-US"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50000"/>
              </a:lnSpc>
              <a:spcBef>
                <a:spcPts val="0"/>
              </a:spcBef>
              <a:spcAft>
                <a:spcPts val="0"/>
              </a:spcAft>
              <a:buFont typeface="Arial" panose="020B0604020202020204" pitchFamily="34" charset="0"/>
              <a:buChar char="-"/>
            </a:pPr>
            <a:r>
              <a:rPr lang="ar-SA"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 السعي إلى تكملة بحثٍ لم يتسنى لأحد الباحثين السابقين إتمامه.</a:t>
            </a:r>
            <a:endParaRPr lang="en-US"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50000"/>
              </a:lnSpc>
              <a:spcBef>
                <a:spcPts val="0"/>
              </a:spcBef>
              <a:spcAft>
                <a:spcPts val="0"/>
              </a:spcAft>
              <a:buFont typeface="Arial" panose="020B0604020202020204" pitchFamily="34" charset="0"/>
              <a:buChar char="-"/>
            </a:pPr>
            <a:r>
              <a:rPr lang="ar-SA"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 تقديم التفصيل المجمل حول كلّ غامض، وتقديم الشروح والتحليلات.</a:t>
            </a:r>
            <a:endParaRPr lang="en-US"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50000"/>
              </a:lnSpc>
              <a:spcBef>
                <a:spcPts val="0"/>
              </a:spcBef>
              <a:spcAft>
                <a:spcPts val="0"/>
              </a:spcAft>
              <a:buFont typeface="Arial" panose="020B0604020202020204" pitchFamily="34" charset="0"/>
              <a:buChar char="-"/>
            </a:pPr>
            <a:r>
              <a:rPr lang="ar-SA"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 جمع النصوص والوثائق والمسائل العلمية المتفرقة مع بعضها البعض.</a:t>
            </a:r>
            <a:endParaRPr lang="en-US"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50000"/>
              </a:lnSpc>
              <a:spcBef>
                <a:spcPts val="0"/>
              </a:spcBef>
              <a:spcAft>
                <a:spcPts val="0"/>
              </a:spcAft>
              <a:buFont typeface="Arial" panose="020B0604020202020204" pitchFamily="34" charset="0"/>
              <a:buChar char="-"/>
            </a:pPr>
            <a:r>
              <a:rPr lang="ar-SA"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 استعراض موضوعٍ قديمٍ بطريقة حديثة مُبتكرة لم يسبق استخدامها</a:t>
            </a:r>
            <a:r>
              <a:rPr lang="en-US" sz="2400" b="1"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rPr>
              <a:t>.</a:t>
            </a:r>
            <a:endParaRPr lang="en-US" sz="24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0" marR="0" algn="justLow" rtl="1">
              <a:lnSpc>
                <a:spcPct val="107000"/>
              </a:lnSpc>
              <a:spcBef>
                <a:spcPts val="0"/>
              </a:spcBef>
              <a:spcAft>
                <a:spcPts val="800"/>
              </a:spcAft>
            </a:pPr>
            <a:r>
              <a:rPr lang="ar-IQ" sz="24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أن تحديد أهداف البحث في بداية العملية البحثية يعتبر ضروريا جدا ، فبعد أن حدد الباحث ” ماذا“ في الخطوات السابقة ، يتعين عليه أن يكمل توضيحه ب“ لماذا“ فهذا هو السؤال الثاني الذى سوف يسأله القارئ</a:t>
            </a:r>
            <a:r>
              <a:rPr lang="en-US" sz="24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 </a:t>
            </a:r>
            <a:r>
              <a:rPr lang="en-US" sz="1800" b="1"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rPr>
              <a:t>.</a:t>
            </a:r>
            <a:endParaRPr lang="en-US" sz="1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96861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9070" y="146853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rtl="1">
              <a:lnSpc>
                <a:spcPct val="150000"/>
              </a:lnSpc>
              <a:spcBef>
                <a:spcPts val="0"/>
              </a:spcBef>
              <a:spcAft>
                <a:spcPts val="0"/>
              </a:spcAft>
              <a:buFont typeface="Wingdings" panose="05000000000000000000" pitchFamily="2" charset="2"/>
              <a:buChar char=""/>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أهداف مناهج البحث العلمي:</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50000"/>
              </a:lnSpc>
              <a:spcBef>
                <a:spcPts val="0"/>
              </a:spcBef>
              <a:spcAft>
                <a:spcPts val="0"/>
              </a:spcAft>
              <a:buFont typeface="Arial" panose="020B0604020202020204" pitchFamily="34" charset="0"/>
              <a:buChar char="-"/>
            </a:pPr>
            <a:r>
              <a:rPr lang="ar-IQ"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والغرض من هذه الخطوة هو تحقيق الآتي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1- الكشف عما يريد الباحث أن يفعله في </a:t>
            </a:r>
            <a:r>
              <a:rPr lang="ar-SA"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بحثه</a:t>
            </a:r>
            <a: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 وكذلك </a:t>
            </a:r>
            <a:r>
              <a:rPr lang="ar-IQ"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ما </a:t>
            </a:r>
            <a: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يريد التوصل اليه من خلالها .</a:t>
            </a:r>
            <a:b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br>
            <a: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2- الكشف عن المشكلات والأسباب المتعلقة بموضوع الظاهرة التي يدرسها الباحث .</a:t>
            </a:r>
            <a:b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br>
            <a: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3- الكشف عن الواقع الحالي لمتغيرات وعناصر ال</a:t>
            </a:r>
            <a:r>
              <a:rPr lang="ar-SA"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بحث</a:t>
            </a:r>
            <a: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a:t>
            </a:r>
            <a:b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br>
            <a:r>
              <a:rPr lang="ar-EG"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4- الإجابة عن تساؤلات البحث </a:t>
            </a:r>
            <a:r>
              <a:rPr lang="ar-EG" sz="1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a:t>
            </a:r>
            <a:endParaRPr lang="en-US" sz="1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07000"/>
              </a:lnSpc>
              <a:spcBef>
                <a:spcPts val="0"/>
              </a:spcBef>
              <a:spcAft>
                <a:spcPts val="800"/>
              </a:spcAft>
            </a:pPr>
            <a:r>
              <a:rPr lang="ar-IQ" sz="1800" b="1" u="none" strike="noStrike"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US" sz="1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17156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9070" y="146853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50000"/>
              </a:lnSpc>
              <a:spcBef>
                <a:spcPts val="0"/>
              </a:spcBef>
              <a:spcAft>
                <a:spcPts val="800"/>
              </a:spcAft>
            </a:pPr>
            <a:r>
              <a:rPr lang="ar-IQ" sz="1800" b="1" u="none" strike="noStrike"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أهداف البحث العلمي:</a:t>
            </a:r>
            <a:endParaRPr lang="en-US"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0" marR="0" algn="justLow" rtl="1">
              <a:lnSpc>
                <a:spcPct val="150000"/>
              </a:lnSpc>
              <a:spcBef>
                <a:spcPts val="0"/>
              </a:spcBef>
              <a:spcAft>
                <a:spcPts val="1000"/>
              </a:spcAft>
            </a:pPr>
            <a:r>
              <a:rPr lang="ar-SA"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rPr>
              <a:t>       تعتبر الأهداف الأساسية التي دفعت الباحث من أجل العمل على حل المشكلة، فعند صياغة هذه الأهداف يجب أن تكون قادرة على التحقيق في الواقع وأن تكون الأسئلة وأهداف الدراسة على قدر كبير من التوافق أثناء كتابة البحث العلمي، كما أنّه على الباحث الإبتعاد عمّا وصلت إليه دراسات أخرى من أهداف لنفس المشكلة.</a:t>
            </a:r>
            <a:endParaRPr lang="en-US" sz="2800" b="1" dirty="0">
              <a:solidFill>
                <a:schemeClr val="tx1">
                  <a:lumMod val="95000"/>
                  <a:lumOff val="5000"/>
                </a:schemeClr>
              </a:solidFill>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90477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22962"/>
            <a:ext cx="8863483" cy="4485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تمثل أهداف البحث الغاية أو ما يصبو إليه الباحث العلمي من خلال العمل الذي يقدمه في مجال التخصص وبالتالي فيجب على كل باحث أن يحدد الأهداف قبل القيام بالبحث لما ينطوي عليه من أهمية من أجل الوصول إلى النتائج.</a:t>
            </a:r>
          </a:p>
          <a:p>
            <a:pPr algn="just"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ولابد من التنويه أن هناك فرقا شاسعا بين أهمية الموضوع وأهداف الدراسة هذا لأن كثير من الباحثين يخلطون بين المصطلحين أو يغفلون أحدهما فكلاهما من عناصر المقدمة الأساسية فأهمية الموضوع متعلقة بالموضوع محل البحث ككل أما الأهداف فهي متعلقة بالدراسة التي يقدمها الباحث والأغراض التي يرغب في تحقيقها من خلالها حيث تعد الأهداف في طليعة ما يناقشه الأساتذة والخبراء في رسائل الماستر والدكتوراه</a:t>
            </a:r>
          </a:p>
          <a:p>
            <a:pPr algn="just" rtl="1"/>
            <a:r>
              <a:rPr lang="ar-EG" sz="2400" b="1" i="0" u="none" strike="noStrike" baseline="0" dirty="0">
                <a:solidFill>
                  <a:schemeClr val="tx1"/>
                </a:solidFill>
                <a:latin typeface="Simplified Arabic" panose="02020603050405020304" pitchFamily="18" charset="-78"/>
                <a:cs typeface="Simplified Arabic" panose="02020603050405020304" pitchFamily="18" charset="-78"/>
              </a:rPr>
              <a:t>فهي تحدد وجهة العمل العلمي بشكل عام ولا يستقيم أي عمل دون تحديد أهدافه بدقة.</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887340" y="49730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32179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أهداف البحث:</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الهدف من البحث يفهم عادة على أنَّه السبب الذي من أجله قام الباحث ببحثه، ويمكن أن تشملَ أهداف البحث بيان بالاستخدامات الممكنة لنتائجه وشرح قيمة هذا البحث، وعموماً لا يمكن أن تدلَّ أهداف البحث على تحديد مشكلته (موضوعه)، فالباحثُ عادة وبعد أن يحدِّدَ أسئلة بحثه ينتقل خطوةً إلى ترجمتها بصياغتها على شكل أهدافٍ يوضِّحها تحت عنوان بارز، فالباحث حين يختار لبحثـه موضوعاً معيَّناً (مشكلة بحثيَّة) يهدف في النهاية إلى إثبات قضيَّة معيَّنة أو نفيها أو استخلاص نتائج محدَّدة،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9840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أهداف البحث:</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وتحديد الأهداف هو مفتاحُ النجاح في البحوث، فقد يشعر الباحثُ أثناء البحث بالإحباط أو الارتباك، وقد لا يدري إن كانت الحقائق التي جمعها ملائمة أو كافية، ولا يسعفه في مثل هذه المواقف إلاَّ الأهداف المحدَّدة، فتحديد الأهداف ذو صلة قويَّة بتحديد مشكلة البحث، وهو لاحق لا سابق لتحديدها، والباحث الذي يجيد تحديد وحصر موضوعه أكثر قدرةً على صياغة أهداف بحثه، وما تحديدُ أهداف البحث إلاَّ تحديدٌ لمحاوره التي سيتناولها الباحث من خلالها،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256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ومن المبادئ التي يمكن الاسترشاد بها عند كتابة أهداف البحث المبادئُ الآتـية:</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1- أن تكونَ أهداف البحث ذات صلة بطبيعة مشكلة البحث.</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2- أن يتذكَّرَ الباحث دائماً أنَّ الأهداف المحدَّدة خيرٌ من الأهداف العامَّة.</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3- أن تكونَ الأهداف واضحة لا غامضة تربك الباحث.</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4- أن يختبرَ وضوح الأهداف بصياغتها على شكل أسئلة.</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057248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اعتمادا على الدراسات السابقة يتعين على الباحث أن يبلور أهدافاً محددة لبحثه يذكرها بلغة سليمة تبتعد عن الكلمات التي لها أكثر من معنى.</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يستحسن أن يعدد الباحث أهداف البحث في شكل نقاط مرقمة وقصيرة ذاكراً الأهداف الرئيسية فقط والتي لا محال سوف تتضمن الأهداف الثانوية في خلالها.</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tabLst>
                <a:tab pos="457200" algn="l"/>
              </a:tabLs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تساعد عملية تحديد الأهداف الباحث على التركيز في بحثه لتحقيقها كما يعتمد المقيمون عند تقييم البحث على هذه الأهداف فيقومون باختبار مدى تحقيق البحث لأهدافه ومن ثم هل هو بحث ناجح وحقق الغرض منه أم لا.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00941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806181"/>
            <a:ext cx="8417320" cy="3849387"/>
          </a:xfrm>
          <a:prstGeom prst="rect">
            <a:avLst/>
          </a:prstGeom>
          <a:noFill/>
        </p:spPr>
        <p:txBody>
          <a:bodyPr wrap="square" rtlCol="0">
            <a:spAutoFit/>
          </a:bodyPr>
          <a:lstStyle/>
          <a:p>
            <a:pPr marL="0" marR="0" indent="396240" algn="ctr" rtl="1">
              <a:lnSpc>
                <a:spcPct val="107000"/>
              </a:lnSpc>
              <a:spcBef>
                <a:spcPts val="0"/>
              </a:spcBef>
              <a:spcAft>
                <a:spcPts val="800"/>
              </a:spcAft>
              <a:tabLst>
                <a:tab pos="457200" algn="l"/>
              </a:tabLst>
            </a:pPr>
            <a:r>
              <a:rPr lang="ar-AE" sz="24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أهداف البحث</a:t>
            </a:r>
            <a:endParaRPr lang="en-US" sz="2400" u="sng"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346075" marR="0" indent="55563" algn="justLow"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ترتبط أهداف الدراسة وأبعادها ارتباط</a:t>
            </a:r>
            <a:r>
              <a:rPr lang="ar-EG" sz="2400" b="1" dirty="0">
                <a:effectLst/>
                <a:latin typeface="Calibri" panose="020F0502020204030204" pitchFamily="34" charset="0"/>
                <a:ea typeface="Calibri" panose="020F0502020204030204" pitchFamily="34" charset="0"/>
                <a:cs typeface="Arial" panose="020B0604020202020204" pitchFamily="34" charset="0"/>
              </a:rPr>
              <a:t>ا </a:t>
            </a:r>
            <a:r>
              <a:rPr lang="ar-AE" sz="2400" b="1" dirty="0">
                <a:effectLst/>
                <a:latin typeface="Calibri" panose="020F0502020204030204" pitchFamily="34" charset="0"/>
                <a:ea typeface="Calibri" panose="020F0502020204030204" pitchFamily="34" charset="0"/>
                <a:cs typeface="Arial" panose="020B0604020202020204" pitchFamily="34" charset="0"/>
              </a:rPr>
              <a:t>مباشرا بمشكلة الدراسة وفروضها، فما</a:t>
            </a:r>
            <a:r>
              <a:rPr lang="ar-EG" sz="2400" dirty="0">
                <a:latin typeface="Calibri" panose="020F0502020204030204" pitchFamily="34" charset="0"/>
                <a:ea typeface="Calibri" panose="020F0502020204030204" pitchFamily="34" charset="0"/>
                <a:cs typeface="Arial" panose="020B0604020202020204" pitchFamily="34" charset="0"/>
              </a:rPr>
              <a:t> </a:t>
            </a:r>
            <a:r>
              <a:rPr lang="ar-AE" sz="2400" b="1" dirty="0">
                <a:effectLst/>
                <a:latin typeface="Calibri" panose="020F0502020204030204" pitchFamily="34" charset="0"/>
                <a:ea typeface="Calibri" panose="020F0502020204030204" pitchFamily="34" charset="0"/>
                <a:cs typeface="Arial" panose="020B0604020202020204" pitchFamily="34" charset="0"/>
              </a:rPr>
              <a:t>تم صياغته ف</a:t>
            </a:r>
            <a:r>
              <a:rPr lang="ar-EG" sz="2400" b="1" dirty="0">
                <a:effectLst/>
                <a:latin typeface="Calibri" panose="020F0502020204030204" pitchFamily="34" charset="0"/>
                <a:ea typeface="Calibri" panose="020F0502020204030204" pitchFamily="34" charset="0"/>
                <a:cs typeface="Arial" panose="020B0604020202020204" pitchFamily="34" charset="0"/>
              </a:rPr>
              <a:t>ي</a:t>
            </a:r>
            <a:r>
              <a:rPr lang="ar-AE" sz="2400" b="1" dirty="0">
                <a:effectLst/>
                <a:latin typeface="Calibri" panose="020F0502020204030204" pitchFamily="34" charset="0"/>
                <a:ea typeface="Calibri" panose="020F0502020204030204" pitchFamily="34" charset="0"/>
                <a:cs typeface="Arial" panose="020B0604020202020204" pitchFamily="34" charset="0"/>
              </a:rPr>
              <a:t> تساؤلات المشكلة وفروضها يتم تحويله إلى أهداف مصاغة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6075" marR="0" indent="55563" algn="justLow"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بشكل دقيق، ويمكن قياسها وتحقيقها، وف حدود القيود الزمانية والمكانية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6075" marR="0" indent="55563" algn="justLow"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وقيود المجتمع والعينات المتعلقة بالدراسة</a:t>
            </a:r>
            <a:r>
              <a:rPr lang="en-US" sz="2400" b="1" dirty="0">
                <a:effectLst/>
                <a:latin typeface="Arial" panose="020B0604020202020204" pitchFamily="34" charset="0"/>
                <a:ea typeface="Calibri" panose="020F0502020204030204" pitchFamily="34" charset="0"/>
                <a:cs typeface="Arial" panose="020B0604020202020204" pitchFamily="34"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6075" marR="0" indent="55563" algn="justLow"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كما أن الأهداف يمكن أن تنقسم إلى أهداف رئيسة، وأهداف فرعية، أو</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6075" marR="0" indent="55563" algn="justLow"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ثانوية، مما يساعد الباحث على تركيز بحثه ، وتوجيه جهده بما يحقق الغايات</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6075" marR="0" indent="55563" algn="justLow"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التي وضعها لبحثه</a:t>
            </a:r>
            <a:r>
              <a:rPr lang="en-US" sz="2400" b="1" dirty="0">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89981" y="1277585"/>
            <a:ext cx="7898159" cy="4449744"/>
          </a:xfrm>
          <a:prstGeom prst="rect">
            <a:avLst/>
          </a:prstGeom>
          <a:noFill/>
        </p:spPr>
        <p:txBody>
          <a:bodyPr wrap="square" rtlCol="0">
            <a:spAutoFit/>
          </a:bodyPr>
          <a:lstStyle/>
          <a:p>
            <a:pPr marL="0" marR="0" indent="396240" algn="ctr" rtl="1">
              <a:lnSpc>
                <a:spcPct val="107000"/>
              </a:lnSpc>
              <a:spcBef>
                <a:spcPts val="0"/>
              </a:spcBef>
              <a:spcAft>
                <a:spcPts val="800"/>
              </a:spcAft>
              <a:tabLst>
                <a:tab pos="457200" algn="l"/>
              </a:tabLst>
            </a:pPr>
            <a:r>
              <a:rPr lang="ar-AE" sz="24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أهداف البحث</a:t>
            </a:r>
            <a:endParaRPr lang="en-US" sz="2400" u="sng"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r"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وكما تساعد الأهداف الباحث ف تحقيق غاياته التي وضعها؛ فإنها كذلك</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r"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تساعد المقيمين للبحث والمشرفين لمعرفة مدى نجاح البحث، وما إذا كانت</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r"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النتائج التي تم التوصل إليهاتحقق تلك الأهداف أم لا</a:t>
            </a:r>
            <a:r>
              <a:rPr lang="en-US" sz="2400" b="1" dirty="0">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r"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التنشئة الأسرية وعلاقتها بانحراف الطلاب</a:t>
            </a:r>
            <a:endParaRPr lang="ar-EG" sz="2400" b="1"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r"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 « فعلى سبيل المثال ف موضوع دراسة حالة محافظة أبين»</a:t>
            </a:r>
            <a:endParaRPr lang="ar-EG" sz="2400" b="1"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r"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تم تحديد الأهداف على النحو الآتي: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r" rtl="1">
              <a:lnSpc>
                <a:spcPct val="107000"/>
              </a:lnSpc>
              <a:spcBef>
                <a:spcPts val="0"/>
              </a:spcBef>
              <a:spcAft>
                <a:spcPts val="800"/>
              </a:spcAft>
              <a:tabLst>
                <a:tab pos="457200" algn="l"/>
              </a:tabLst>
            </a:pPr>
            <a:r>
              <a:rPr lang="en-US" sz="2400" b="1" dirty="0">
                <a:effectLst/>
                <a:latin typeface="Arial" panose="020B0604020202020204" pitchFamily="34" charset="0"/>
                <a:ea typeface="Calibri" panose="020F0502020204030204" pitchFamily="34" charset="0"/>
                <a:cs typeface="Arial" panose="020B0604020202020204" pitchFamily="34" charset="0"/>
              </a:rPr>
              <a:t>- </a:t>
            </a:r>
            <a:r>
              <a:rPr lang="ar-AE" sz="2400" b="1" dirty="0">
                <a:effectLst/>
                <a:latin typeface="Calibri" panose="020F0502020204030204" pitchFamily="34" charset="0"/>
                <a:ea typeface="Calibri" panose="020F0502020204030204" pitchFamily="34" charset="0"/>
                <a:cs typeface="Arial" panose="020B0604020202020204" pitchFamily="34" charset="0"/>
              </a:rPr>
              <a:t>التعرف على العلاقة بين التنشئة الأسرية والانحراف</a:t>
            </a:r>
            <a:r>
              <a:rPr lang="en-US" sz="2400" b="1" dirty="0">
                <a:effectLst/>
                <a:latin typeface="Arial" panose="020B060402020202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indent="396240" algn="r" rtl="1">
              <a:lnSpc>
                <a:spcPct val="107000"/>
              </a:lnSpc>
              <a:spcBef>
                <a:spcPts val="0"/>
              </a:spcBef>
              <a:spcAft>
                <a:spcPts val="800"/>
              </a:spcAft>
              <a:tabLst>
                <a:tab pos="457200" algn="l"/>
              </a:tabLst>
            </a:pPr>
            <a:r>
              <a:rPr lang="en-US" sz="2400" b="1" dirty="0">
                <a:effectLst/>
                <a:latin typeface="Arial" panose="020B0604020202020204" pitchFamily="34" charset="0"/>
                <a:ea typeface="Calibri" panose="020F0502020204030204" pitchFamily="34" charset="0"/>
                <a:cs typeface="Arial" panose="020B0604020202020204" pitchFamily="34" charset="0"/>
              </a:rPr>
              <a:t>- </a:t>
            </a:r>
            <a:r>
              <a:rPr lang="ar-AE" sz="2400" b="1" dirty="0">
                <a:effectLst/>
                <a:latin typeface="Calibri" panose="020F0502020204030204" pitchFamily="34" charset="0"/>
                <a:ea typeface="Calibri" panose="020F0502020204030204" pitchFamily="34" charset="0"/>
                <a:cs typeface="Arial" panose="020B0604020202020204" pitchFamily="34" charset="0"/>
              </a:rPr>
              <a:t>معرفة الأسباب التي تؤدي إلى ضعف عملية التنشئة الأسرية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71882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520124" y="1376898"/>
            <a:ext cx="4962146" cy="2495550"/>
          </a:xfrm>
        </p:spPr>
      </p:pic>
      <p:sp>
        <p:nvSpPr>
          <p:cNvPr id="6" name="Rectangle 5"/>
          <p:cNvSpPr/>
          <p:nvPr/>
        </p:nvSpPr>
        <p:spPr>
          <a:xfrm>
            <a:off x="526473" y="1213219"/>
            <a:ext cx="5888182" cy="5122300"/>
          </a:xfrm>
          <a:prstGeom prst="rect">
            <a:avLst/>
          </a:prstGeom>
        </p:spPr>
        <p:txBody>
          <a:bodyPr wrap="square">
            <a:spAutoFit/>
          </a:bodyPr>
          <a:lstStyle/>
          <a:p>
            <a:pPr marR="0" indent="55563" algn="r" rtl="1">
              <a:lnSpc>
                <a:spcPct val="107000"/>
              </a:lnSpc>
              <a:spcBef>
                <a:spcPts val="0"/>
              </a:spcBef>
              <a:spcAft>
                <a:spcPts val="800"/>
              </a:spcAft>
              <a:tabLst>
                <a:tab pos="457200" algn="l"/>
              </a:tabLst>
            </a:pPr>
            <a:r>
              <a:rPr lang="ar-AE" sz="2400" b="1" u="sng" dirty="0">
                <a:solidFill>
                  <a:srgbClr val="4472C4"/>
                </a:solidFill>
                <a:effectLst/>
                <a:latin typeface="Calibri" panose="020F0502020204030204" pitchFamily="34" charset="0"/>
                <a:ea typeface="Calibri" panose="020F0502020204030204" pitchFamily="34" charset="0"/>
                <a:cs typeface="Arial" panose="020B0604020202020204" pitchFamily="34" charset="0"/>
              </a:rPr>
              <a:t> هدف البحث :  </a:t>
            </a:r>
            <a:endParaRPr lang="en-US" sz="2400" u="sng"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R="0" indent="55563" algn="r" rtl="1">
              <a:lnSpc>
                <a:spcPct val="107000"/>
              </a:lnSpc>
              <a:spcBef>
                <a:spcPts val="0"/>
              </a:spcBef>
              <a:spcAft>
                <a:spcPts val="800"/>
              </a:spcAft>
              <a:tabLst>
                <a:tab pos="457200" algn="l"/>
              </a:tabLst>
            </a:pPr>
            <a:r>
              <a:rPr lang="en-US" sz="2400" b="1" dirty="0">
                <a:effectLst/>
                <a:latin typeface="Arial" panose="020B0604020202020204" pitchFamily="34" charset="0"/>
                <a:ea typeface="Calibri" panose="020F0502020204030204" pitchFamily="34" charset="0"/>
                <a:cs typeface="Arial" panose="020B0604020202020204" pitchFamily="34" charset="0"/>
              </a:rPr>
              <a:t>    </a:t>
            </a:r>
            <a:r>
              <a:rPr lang="ar-AE" sz="2400" b="1" dirty="0">
                <a:effectLst/>
                <a:latin typeface="Calibri" panose="020F0502020204030204" pitchFamily="34" charset="0"/>
                <a:ea typeface="Calibri" panose="020F0502020204030204" pitchFamily="34" charset="0"/>
                <a:cs typeface="Arial" panose="020B0604020202020204" pitchFamily="34" charset="0"/>
              </a:rPr>
              <a:t>يقصد به ما يريد البحث أن يكشف عنه أو يتوصل اليه حيث تبحث أهداف البحث في ماذا عن الظاهرة المراد دراستها ،أو كيف تحدث ، لذلك تتوقف أهداف البحث عند حدود التوصل الى النتائج ومعالجة القضايا والمشكلات البحثية.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R="0" indent="55563" algn="r" rtl="1">
              <a:lnSpc>
                <a:spcPct val="107000"/>
              </a:lnSpc>
              <a:spcBef>
                <a:spcPts val="0"/>
              </a:spcBef>
              <a:spcAft>
                <a:spcPts val="800"/>
              </a:spcAft>
              <a:tabLst>
                <a:tab pos="457200" algn="l"/>
              </a:tabLst>
            </a:pPr>
            <a:r>
              <a:rPr lang="ar-AE" sz="2400" b="1" u="sng"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اهمية البحث  </a:t>
            </a:r>
            <a:endParaRPr lang="en-US" sz="2400" u="sng"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R="0" indent="55563" algn="r"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يقصد بها لماذا هذا البحث ؟ وما يمكن الاستفادة به من نتائج في المجال العلمي ؟ وكيف يمكن أن تثرى المعرفة في المجال النظري أو التطبيقي.</a:t>
            </a:r>
            <a:r>
              <a:rPr lang="ar-EG" sz="2400" dirty="0">
                <a:latin typeface="Calibri" panose="020F0502020204030204" pitchFamily="34" charset="0"/>
                <a:ea typeface="Calibri" panose="020F0502020204030204" pitchFamily="34" charset="0"/>
                <a:cs typeface="Arial" panose="020B0604020202020204" pitchFamily="34" charset="0"/>
              </a:rPr>
              <a:t> </a:t>
            </a:r>
            <a:r>
              <a:rPr lang="ar-AE" sz="2400" b="1" dirty="0">
                <a:effectLst/>
                <a:latin typeface="Calibri" panose="020F0502020204030204" pitchFamily="34" charset="0"/>
                <a:ea typeface="Calibri" panose="020F0502020204030204" pitchFamily="34" charset="0"/>
                <a:cs typeface="Arial" panose="020B0604020202020204" pitchFamily="34" charset="0"/>
              </a:rPr>
              <a:t>ويمكن للباحث من خلال أهمية البحث أن يقنع الآخرين  بمدى جدوى هذه الدراسة وفائدتها للمجتمع وللمجال الذى تنتمى الي</a:t>
            </a:r>
            <a:r>
              <a:rPr lang="ar-EG" sz="2400" b="1" dirty="0">
                <a:effectLst/>
                <a:latin typeface="Calibri" panose="020F0502020204030204" pitchFamily="34" charset="0"/>
                <a:ea typeface="Calibri" panose="020F0502020204030204" pitchFamily="34" charset="0"/>
                <a:cs typeface="Arial" panose="020B0604020202020204" pitchFamily="34" charset="0"/>
              </a:rPr>
              <a:t>ه</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6944248" y="3996751"/>
            <a:ext cx="4113898" cy="467629"/>
          </a:xfrm>
          <a:prstGeom prst="rect">
            <a:avLst/>
          </a:prstGeom>
          <a:noFill/>
        </p:spPr>
        <p:txBody>
          <a:bodyPr wrap="square" rtlCol="0">
            <a:spAutoFit/>
          </a:bodyPr>
          <a:lstStyle/>
          <a:p>
            <a:pPr marL="0" marR="0" indent="396240" algn="justLow" rtl="1">
              <a:lnSpc>
                <a:spcPct val="107000"/>
              </a:lnSpc>
              <a:spcBef>
                <a:spcPts val="0"/>
              </a:spcBef>
              <a:spcAft>
                <a:spcPts val="800"/>
              </a:spcAft>
              <a:tabLst>
                <a:tab pos="457200" algn="l"/>
              </a:tabLst>
            </a:pPr>
            <a:r>
              <a:rPr lang="ar-AE" sz="2400" b="1" dirty="0">
                <a:effectLst/>
                <a:latin typeface="Calibri" panose="020F0502020204030204" pitchFamily="34" charset="0"/>
                <a:ea typeface="Calibri" panose="020F0502020204030204" pitchFamily="34" charset="0"/>
                <a:cs typeface="Arial" panose="020B0604020202020204" pitchFamily="34" charset="0"/>
              </a:rPr>
              <a:t>الفرق بين أهداف البحث وأهميته</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rPr>
              <a:t>مثال </a:t>
            </a: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45277" y="2232212"/>
            <a:ext cx="8246868" cy="1146211"/>
          </a:xfrm>
          <a:prstGeom prst="rect">
            <a:avLst/>
          </a:prstGeom>
          <a:noFill/>
        </p:spPr>
        <p:txBody>
          <a:bodyPr wrap="square" rtlCol="0">
            <a:spAutoFit/>
          </a:bodyPr>
          <a:lstStyle/>
          <a:p>
            <a:pPr marL="0" marR="0" algn="ctr">
              <a:lnSpc>
                <a:spcPct val="107000"/>
              </a:lnSpc>
              <a:spcBef>
                <a:spcPts val="0"/>
              </a:spcBef>
              <a:spcAft>
                <a:spcPts val="0"/>
              </a:spcAft>
              <a:tabLst>
                <a:tab pos="3000375" algn="ctr"/>
                <a:tab pos="6000750" algn="r"/>
              </a:tabLst>
            </a:pPr>
            <a:r>
              <a:rPr lang="ar-EG" sz="32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تأثير الاحتراق الوظيفي على الالتزام التنظيمي	</a:t>
            </a:r>
            <a:endParaRPr lang="en-US" sz="3200" dirty="0">
              <a:effectLst/>
              <a:latin typeface="Calibri" panose="020F0502020204030204" pitchFamily="34" charset="0"/>
              <a:ea typeface="Calibri" panose="020F0502020204030204" pitchFamily="34" charset="0"/>
              <a:cs typeface="Arial" panose="020B0604020202020204" pitchFamily="34" charset="0"/>
            </a:endParaRPr>
          </a:p>
          <a:p>
            <a:pPr marL="0" marR="0" algn="ctr">
              <a:lnSpc>
                <a:spcPct val="107000"/>
              </a:lnSpc>
              <a:spcBef>
                <a:spcPts val="0"/>
              </a:spcBef>
              <a:spcAft>
                <a:spcPts val="0"/>
              </a:spcAft>
            </a:pPr>
            <a:r>
              <a:rPr lang="ar-EG" sz="3200" dirty="0">
                <a:effectLst/>
                <a:latin typeface="Calibri" panose="020F0502020204030204" pitchFamily="34" charset="0"/>
                <a:ea typeface="Calibri" panose="020F0502020204030204" pitchFamily="34" charset="0"/>
                <a:cs typeface="Simplified Arabic" panose="02020603050405020304" pitchFamily="18" charset="-78"/>
              </a:rPr>
              <a:t>(دراسة تطبيقية على قطاع البترول بمصر) </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686366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rPr>
              <a:t>مثال </a:t>
            </a: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45277" y="2232212"/>
            <a:ext cx="8246868" cy="3539430"/>
          </a:xfrm>
          <a:prstGeom prst="rect">
            <a:avLst/>
          </a:prstGeom>
          <a:noFill/>
        </p:spPr>
        <p:txBody>
          <a:bodyPr wrap="square" rtlCol="0">
            <a:spAutoFit/>
          </a:bodyPr>
          <a:lstStyle/>
          <a:p>
            <a:pPr marL="171450" marR="0" algn="justLow" rtl="1">
              <a:lnSpc>
                <a:spcPts val="3100"/>
              </a:lnSpc>
              <a:spcBef>
                <a:spcPts val="0"/>
              </a:spcBef>
              <a:spcAft>
                <a:spcPts val="0"/>
              </a:spcAft>
            </a:pPr>
            <a:r>
              <a:rPr lang="ar-EG" sz="24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أهداف الدراسة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71450" marR="0" algn="justLow" rtl="1">
              <a:lnSpc>
                <a:spcPts val="3100"/>
              </a:lnSpc>
              <a:spcBef>
                <a:spcPts val="0"/>
              </a:spcBef>
              <a:spcAft>
                <a:spcPts val="0"/>
              </a:spcAft>
            </a:pPr>
            <a:r>
              <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في ضوء مشكلة الدراسة سعت الباحثة إلى الوصول إلى الأهداف الآتية: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ts val="3100"/>
              </a:lnSpc>
              <a:spcBef>
                <a:spcPts val="0"/>
              </a:spcBef>
              <a:spcAft>
                <a:spcPts val="0"/>
              </a:spcAft>
              <a:buFont typeface="+mj-lt"/>
              <a:buAutoNum type="arabicParenR"/>
            </a:pPr>
            <a:r>
              <a:rPr lang="ar-EG" sz="2400" dirty="0">
                <a:solidFill>
                  <a:srgbClr val="0D0D0D"/>
                </a:solidFill>
                <a:effectLst/>
                <a:latin typeface="Calibri" panose="020F0502020204030204" pitchFamily="34" charset="0"/>
                <a:ea typeface="Calibri" panose="020F0502020204030204" pitchFamily="34" charset="0"/>
                <a:cs typeface="Simplified Arabic" panose="02020603050405020304" pitchFamily="18" charset="-78"/>
              </a:rPr>
              <a:t>التعرف على طبيعة علاقة الارتباط بين أبعاد الاحتراق الوظيفي وأبعاد الالتزام التنظيمي بشركات قطاع البترول في مصر.</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ts val="3100"/>
              </a:lnSpc>
              <a:spcBef>
                <a:spcPts val="0"/>
              </a:spcBef>
              <a:spcAft>
                <a:spcPts val="0"/>
              </a:spcAft>
              <a:buFont typeface="+mj-lt"/>
              <a:buAutoNum type="arabicParenR"/>
            </a:pPr>
            <a:r>
              <a:rPr lang="ar-EG" sz="2400" dirty="0">
                <a:solidFill>
                  <a:srgbClr val="0D0D0D"/>
                </a:solidFill>
                <a:effectLst/>
                <a:latin typeface="Calibri" panose="020F0502020204030204" pitchFamily="34" charset="0"/>
                <a:ea typeface="Calibri" panose="020F0502020204030204" pitchFamily="34" charset="0"/>
                <a:cs typeface="Simplified Arabic" panose="02020603050405020304" pitchFamily="18" charset="-78"/>
              </a:rPr>
              <a:t>قياس تأثير الاحتراق الوظيفي على الالتزام التنظيمي بشركات قطاع البترول في مصر.</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Font typeface="+mj-lt"/>
              <a:buAutoNum type="arabicParenR"/>
            </a:pPr>
            <a:r>
              <a:rPr lang="ar-EG" sz="2400" dirty="0">
                <a:solidFill>
                  <a:srgbClr val="0D0D0D"/>
                </a:solidFill>
                <a:effectLst/>
                <a:latin typeface="Calibri" panose="020F0502020204030204" pitchFamily="34" charset="0"/>
                <a:ea typeface="Calibri" panose="020F0502020204030204" pitchFamily="34" charset="0"/>
                <a:cs typeface="Simplified Arabic" panose="02020603050405020304" pitchFamily="18" charset="-78"/>
              </a:rPr>
              <a:t>الوقوف على طبيعة الاختلافات في إدراك العاملين لمتغيرات الدراسة باختلاف متغيراتهم الديموجرافية (النوع، المستوى التعليمي، الخبرة).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10838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75976" y="1468531"/>
            <a:ext cx="8417320" cy="4611647"/>
          </a:xfrm>
          <a:prstGeom prst="rect">
            <a:avLst/>
          </a:prstGeom>
          <a:noFill/>
        </p:spPr>
        <p:txBody>
          <a:bodyPr wrap="square" rtlCol="0">
            <a:spAutoFit/>
          </a:bodyPr>
          <a:lstStyle/>
          <a:p>
            <a:pPr marL="0" marR="0" algn="r" rtl="1">
              <a:lnSpc>
                <a:spcPct val="107000"/>
              </a:lnSpc>
              <a:spcBef>
                <a:spcPts val="0"/>
              </a:spcBef>
              <a:spcAft>
                <a:spcPts val="800"/>
              </a:spcAf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أهمية الدراسة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Bef>
                <a:spcPts val="0"/>
              </a:spcBef>
              <a:spcAft>
                <a:spcPts val="0"/>
              </a:spcAft>
            </a:pPr>
            <a:r>
              <a:rPr lang="ar-EG" sz="18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يمكن توضيح أهمية الدراسة على المستويين العلمي والعملي على النحو الآتي: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Font typeface="+mj-cs"/>
              <a:buAutoNum type="arabic1Minus"/>
            </a:pPr>
            <a:r>
              <a:rPr lang="ar-EG" sz="18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الأهمية العلمية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28600" marR="0" algn="justLow" rtl="1">
              <a:lnSpc>
                <a:spcPct val="150000"/>
              </a:lnSpc>
              <a:spcBef>
                <a:spcPts val="0"/>
              </a:spcBef>
              <a:spcAft>
                <a:spcPts val="0"/>
              </a:spcAft>
            </a:pPr>
            <a:r>
              <a:rPr lang="ar-EG" sz="18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تستمد هذه الدراسة أهميتها العلمية مما يلي: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Font typeface="Simplified Arabic" panose="02020603050405020304" pitchFamily="18" charset="-78"/>
              <a:buChar char="-"/>
            </a:pPr>
            <a:r>
              <a:rPr lang="ar-EG" sz="1800" b="1" dirty="0">
                <a:effectLst/>
                <a:latin typeface="Calibri" panose="020F0502020204030204" pitchFamily="34" charset="0"/>
                <a:ea typeface="Calibri" panose="020F0502020204030204" pitchFamily="34" charset="0"/>
                <a:cs typeface="Simplified Arabic" panose="02020603050405020304" pitchFamily="18" charset="-78"/>
              </a:rPr>
              <a:t>تتبع الأهمية العلمية لهذه الدراسة من أنها واحدة من الدراسات العربية القليلة التي تدرس تأثير الاحتراق الوظيفي على الالتزام التنظيمي في مجال التطبيق، وبالتالي تأتي هذه الدراسة كمتابعة للاتجاهات الحديثة في ذلك الإطار.</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Font typeface="Simplified Arabic" panose="02020603050405020304" pitchFamily="18" charset="-78"/>
              <a:buChar char="-"/>
            </a:pPr>
            <a:r>
              <a:rPr lang="ar-EG" sz="1800" b="1" dirty="0">
                <a:effectLst/>
                <a:latin typeface="Calibri" panose="020F0502020204030204" pitchFamily="34" charset="0"/>
                <a:ea typeface="Calibri" panose="020F0502020204030204" pitchFamily="34" charset="0"/>
                <a:cs typeface="Simplified Arabic" panose="02020603050405020304" pitchFamily="18" charset="-78"/>
              </a:rPr>
              <a:t>تهتم إدارة الموارد البشرية في ظل مفهوم الاحتراق الوظيفي ببناء فرق عمل خالية من الاحتراق الوظيفي من خلال تطبيق سياسات الالتزام التنظيمي، وذلك لتحقيق التحسين المستمر من خلال المشاركة والتعاون بين العاملين، ولتحقيق أهداف المنظمة التي توجههم إليها الإدارة.</a:t>
            </a:r>
            <a:endParaRPr lang="en-US" sz="18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Font typeface="Simplified Arabic" panose="02020603050405020304" pitchFamily="18" charset="-78"/>
              <a:buChar char="-"/>
            </a:pPr>
            <a:r>
              <a:rPr lang="ar-EG" sz="1800" b="1" dirty="0">
                <a:effectLst/>
                <a:latin typeface="Calibri" panose="020F0502020204030204" pitchFamily="34" charset="0"/>
                <a:ea typeface="Calibri" panose="020F0502020204030204" pitchFamily="34" charset="0"/>
                <a:cs typeface="Simplified Arabic" panose="02020603050405020304" pitchFamily="18" charset="-78"/>
              </a:rPr>
              <a:t>التأصيل العلمي لمفهوم الاحتراق الوظيفي والالتزام التنظيمي في مجال التطبيق</a:t>
            </a:r>
            <a:r>
              <a:rPr lang="ar-EG" sz="18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403510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04800" y="1155869"/>
            <a:ext cx="11388436"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498764" y="1150574"/>
            <a:ext cx="10778835" cy="4962897"/>
          </a:xfrm>
          <a:prstGeom prst="rect">
            <a:avLst/>
          </a:prstGeom>
          <a:noFill/>
        </p:spPr>
        <p:txBody>
          <a:bodyPr wrap="square" rtlCol="0">
            <a:spAutoFit/>
          </a:bodyPr>
          <a:lstStyle/>
          <a:p>
            <a:pPr marL="0" marR="0" algn="r" rtl="1">
              <a:lnSpc>
                <a:spcPct val="107000"/>
              </a:lnSpc>
              <a:spcBef>
                <a:spcPts val="0"/>
              </a:spcBef>
              <a:spcAft>
                <a:spcPts val="800"/>
              </a:spcAft>
            </a:pPr>
            <a:r>
              <a:rPr lang="ar-EG" sz="2400" b="1" dirty="0">
                <a:solidFill>
                  <a:srgbClr val="FF0000"/>
                </a:solidFill>
                <a:effectLst/>
                <a:latin typeface="Calibri" panose="020F0502020204030204" pitchFamily="34" charset="0"/>
                <a:ea typeface="Calibri" panose="020F0502020204030204" pitchFamily="34" charset="0"/>
                <a:cs typeface="+mj-cs"/>
              </a:rPr>
              <a:t>أهمية الدراسة</a:t>
            </a:r>
            <a:endParaRPr lang="en-US" sz="2400" b="1" dirty="0">
              <a:effectLst/>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pPr>
            <a:r>
              <a:rPr lang="ar-EG" sz="2400" b="1" dirty="0">
                <a:solidFill>
                  <a:srgbClr val="0070C0"/>
                </a:solidFill>
                <a:effectLst/>
                <a:latin typeface="Calibri" panose="020F0502020204030204" pitchFamily="34" charset="0"/>
                <a:ea typeface="Calibri" panose="020F0502020204030204" pitchFamily="34" charset="0"/>
                <a:cs typeface="+mj-cs"/>
              </a:rPr>
              <a:t>يمكن توضيح أهمية الدراسة على المستويين العلمي والعملي على النحو الآتي:</a:t>
            </a:r>
            <a:endParaRPr lang="en-US" sz="2400" b="1" dirty="0">
              <a:effectLst/>
              <a:latin typeface="Calibri" panose="020F0502020204030204" pitchFamily="34" charset="0"/>
              <a:ea typeface="Calibri" panose="020F0502020204030204" pitchFamily="34" charset="0"/>
              <a:cs typeface="+mj-cs"/>
            </a:endParaRPr>
          </a:p>
          <a:p>
            <a:pPr marR="0" lvl="0" algn="justLow" rtl="1">
              <a:lnSpc>
                <a:spcPct val="150000"/>
              </a:lnSpc>
              <a:spcBef>
                <a:spcPts val="0"/>
              </a:spcBef>
              <a:spcAft>
                <a:spcPts val="0"/>
              </a:spcAft>
            </a:pPr>
            <a:r>
              <a:rPr lang="ar-EG" sz="2400" b="1" dirty="0">
                <a:solidFill>
                  <a:srgbClr val="0070C0"/>
                </a:solidFill>
                <a:effectLst/>
                <a:latin typeface="Calibri" panose="020F0502020204030204" pitchFamily="34" charset="0"/>
                <a:ea typeface="Calibri" panose="020F0502020204030204" pitchFamily="34" charset="0"/>
                <a:cs typeface="+mj-cs"/>
              </a:rPr>
              <a:t>ب- الأهمية العملية</a:t>
            </a:r>
            <a:endParaRPr lang="en-US" sz="2400" b="1" dirty="0">
              <a:effectLst/>
              <a:latin typeface="Calibri" panose="020F0502020204030204" pitchFamily="34" charset="0"/>
              <a:ea typeface="Calibri" panose="020F0502020204030204" pitchFamily="34" charset="0"/>
              <a:cs typeface="+mj-cs"/>
            </a:endParaRPr>
          </a:p>
          <a:p>
            <a:pPr marL="457200" marR="0" algn="justLow" rtl="1">
              <a:lnSpc>
                <a:spcPct val="150000"/>
              </a:lnSpc>
              <a:spcBef>
                <a:spcPts val="0"/>
              </a:spcBef>
              <a:spcAft>
                <a:spcPts val="0"/>
              </a:spcAft>
            </a:pPr>
            <a:r>
              <a:rPr lang="ar-EG" sz="2400" b="1" dirty="0">
                <a:effectLst/>
                <a:latin typeface="Calibri" panose="020F0502020204030204" pitchFamily="34" charset="0"/>
                <a:ea typeface="Calibri" panose="020F0502020204030204" pitchFamily="34" charset="0"/>
                <a:cs typeface="+mj-cs"/>
              </a:rPr>
              <a:t>تنبع الأهمية العملية لهذه الدراسة من أهمية قطاع البترول في مصر، حيث إن عدد العاملين بقطاع البترول يبلغ حوالي 283 ألف عامل في حوالي 159 شركة وتقوم وزارة البترول والثروة المعدنية برسم السياسات ووضع الإستراتيجيات لقطاعي البترول والثروة المعدنية بكياناته الخمسة لتنفيذها</a:t>
            </a:r>
            <a:r>
              <a:rPr lang="en-US" sz="2400" b="1" dirty="0">
                <a:effectLst/>
                <a:latin typeface="Simplified Arabic" panose="02020603050405020304" pitchFamily="18" charset="-78"/>
                <a:ea typeface="Calibri" panose="020F0502020204030204" pitchFamily="34" charset="0"/>
                <a:cs typeface="+mj-cs"/>
              </a:rPr>
              <a:t>.</a:t>
            </a:r>
            <a:r>
              <a:rPr lang="ar-EG" sz="2400" b="1" dirty="0">
                <a:effectLst/>
                <a:latin typeface="Calibri" panose="020F0502020204030204" pitchFamily="34" charset="0"/>
                <a:ea typeface="Calibri" panose="020F0502020204030204" pitchFamily="34" charset="0"/>
                <a:cs typeface="+mj-cs"/>
              </a:rPr>
              <a:t> وترتكز السياسة البترولية على زيادة الاحتياطيات والإنتاج من الزيت الخام والغاز الطبيعي من خلال تكثيف أعمال البحث والاستكشاف. وبلغ إجمالي الإنتاج من الثروة البترولية في خلال عام 2022 حوالي 79.5 مليون طن منها 27.8 مليون طن زيت خام ومتكثفات.</a:t>
            </a:r>
            <a:endParaRPr lang="en-US" sz="2400" b="1" dirty="0">
              <a:effectLst/>
              <a:latin typeface="Calibri" panose="020F0502020204030204" pitchFamily="34" charset="0"/>
              <a:ea typeface="Calibri" panose="020F0502020204030204" pitchFamily="34"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65311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922202"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343890" y="1288422"/>
            <a:ext cx="9628909" cy="4421916"/>
          </a:xfrm>
          <a:prstGeom prst="rect">
            <a:avLst/>
          </a:prstGeom>
          <a:noFill/>
        </p:spPr>
        <p:txBody>
          <a:bodyPr wrap="square" rtlCol="0">
            <a:spAutoFit/>
          </a:bodyPr>
          <a:lstStyle/>
          <a:p>
            <a:pPr marL="0" marR="0" algn="r" rtl="1">
              <a:lnSpc>
                <a:spcPct val="107000"/>
              </a:lnSpc>
              <a:spcBef>
                <a:spcPts val="0"/>
              </a:spcBef>
              <a:spcAft>
                <a:spcPts val="800"/>
              </a:spcAft>
            </a:pPr>
            <a:r>
              <a:rPr lang="ar-EG" sz="24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أهمية الدراسة</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R="0" lvl="0" algn="justLow" rtl="1">
              <a:lnSpc>
                <a:spcPct val="150000"/>
              </a:lnSpc>
              <a:spcBef>
                <a:spcPts val="0"/>
              </a:spcBef>
              <a:spcAft>
                <a:spcPts val="0"/>
              </a:spcAft>
            </a:pPr>
            <a:r>
              <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ب- الأهمية العملية</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Font typeface="Simplified Arabic" panose="02020603050405020304" pitchFamily="18" charset="-78"/>
              <a:buChar char="-"/>
            </a:pPr>
            <a:r>
              <a:rPr lang="ar-SA" sz="24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بلغت حصة هيئة البترول من أرباح الشركات مليار جنيه خلال 2022-2023، وقال مسؤول بالهيئة العامة للبترول التابعة لوزارة البترول والثروة المعدنية المصرية، إن إنتاج مصر من الزيت الخام والمتكثفات والبوتاجاز سيتجاوز 225 مليون برميل بنهاية 2023، مقارنة بنحو 204.5 مليون برميل زيت خام ومتكثفات العام الماضي</a:t>
            </a:r>
            <a:r>
              <a:rPr lang="ar-EG" sz="24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(موقع وزارة البترول)</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Font typeface="Simplified Arabic" panose="02020603050405020304" pitchFamily="18" charset="-78"/>
              <a:buChar char="-"/>
            </a:pPr>
            <a:r>
              <a:rPr lang="ar-EG" sz="2400" b="1" dirty="0">
                <a:effectLst/>
                <a:latin typeface="Calibri" panose="020F0502020204030204" pitchFamily="34" charset="0"/>
                <a:ea typeface="Calibri" panose="020F0502020204030204" pitchFamily="34" charset="0"/>
                <a:cs typeface="Simplified Arabic" panose="02020603050405020304" pitchFamily="18" charset="-78"/>
              </a:rPr>
              <a:t>توفير بيانات ومعلومات لمتخذي القرار في شركات قطاع البترول في مصر، وذلك فيما يتعلق بالاحتراق الوظيفي والالتزام التنظيمي، من خلال تقديم مجموعة من التوصيات وآليات تنفيذها.</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810294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rPr>
              <a:t>مثال </a:t>
            </a: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45277" y="2232212"/>
            <a:ext cx="8246868" cy="1756122"/>
          </a:xfrm>
          <a:prstGeom prst="rect">
            <a:avLst/>
          </a:prstGeom>
          <a:noFill/>
        </p:spPr>
        <p:txBody>
          <a:bodyPr wrap="square" rtlCol="0">
            <a:spAutoFit/>
          </a:bodyPr>
          <a:lstStyle/>
          <a:p>
            <a:pPr marL="0" marR="0" algn="ctr" rtl="1">
              <a:lnSpc>
                <a:spcPct val="106000"/>
              </a:lnSpc>
              <a:spcBef>
                <a:spcPts val="0"/>
              </a:spcBef>
              <a:spcAft>
                <a:spcPts val="0"/>
              </a:spcAft>
            </a:pPr>
            <a:r>
              <a:rPr lang="ar-EG" sz="2800" b="1" dirty="0">
                <a:effectLst/>
                <a:latin typeface="Calibri" panose="020F0502020204030204" pitchFamily="34" charset="0"/>
                <a:ea typeface="Calibri" panose="020F0502020204030204" pitchFamily="34" charset="0"/>
                <a:cs typeface="Simplified Arabic" panose="02020603050405020304" pitchFamily="18" charset="-78"/>
              </a:rPr>
              <a:t>تأثير جودة الحياة الوظيفية علي تحسين جودة القرار الإداري الدور الوسيط للإبداع الإداري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6000"/>
              </a:lnSpc>
              <a:spcBef>
                <a:spcPts val="0"/>
              </a:spcBef>
              <a:spcAft>
                <a:spcPts val="0"/>
              </a:spcAft>
            </a:pPr>
            <a:r>
              <a:rPr lang="ar-EG" sz="2800" b="1" dirty="0">
                <a:effectLst/>
                <a:latin typeface="Calibri" panose="020F0502020204030204" pitchFamily="34" charset="0"/>
                <a:ea typeface="Calibri" panose="020F0502020204030204" pitchFamily="34" charset="0"/>
                <a:cs typeface="Simplified Arabic" panose="02020603050405020304" pitchFamily="18" charset="-78"/>
              </a:rPr>
              <a:t>دراسة تطبيقية على العاملين بالإدارة المركزية بجمارك دمياط </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6000"/>
              </a:lnSpc>
              <a:spcBef>
                <a:spcPts val="0"/>
              </a:spcBef>
              <a:spcAft>
                <a:spcPts val="0"/>
              </a:spcAft>
            </a:pPr>
            <a:r>
              <a:rPr lang="en-US" sz="1800" b="1" dirty="0">
                <a:effectLst/>
                <a:latin typeface="Simplified Arabic" panose="02020603050405020304" pitchFamily="18" charset="-78"/>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0017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922202"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343890" y="1288422"/>
            <a:ext cx="9628909" cy="4113755"/>
          </a:xfrm>
          <a:prstGeom prst="rect">
            <a:avLst/>
          </a:prstGeom>
          <a:noFill/>
        </p:spPr>
        <p:txBody>
          <a:bodyPr wrap="square" rtlCol="0">
            <a:spAutoFit/>
          </a:bodyPr>
          <a:lstStyle/>
          <a:p>
            <a:pPr marL="0" marR="0" algn="r" rtl="1">
              <a:lnSpc>
                <a:spcPct val="107000"/>
              </a:lnSpc>
              <a:spcBef>
                <a:spcPts val="0"/>
              </a:spcBef>
              <a:spcAft>
                <a:spcPts val="800"/>
              </a:spcAft>
            </a:pPr>
            <a:r>
              <a:rPr lang="ar-EG" sz="24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أهمية الدراسة</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1800" dirty="0">
                <a:effectLst/>
                <a:latin typeface="Calibri" panose="020F0502020204030204" pitchFamily="34" charset="0"/>
                <a:ea typeface="Calibri" panose="020F0502020204030204" pitchFamily="34" charset="0"/>
                <a:cs typeface="Simplified Arabic" panose="02020603050405020304" pitchFamily="18" charset="-78"/>
              </a:rPr>
              <a:t> </a:t>
            </a:r>
            <a:r>
              <a:rPr lang="ar-EG" sz="2400" dirty="0">
                <a:effectLst/>
                <a:latin typeface="Calibri" panose="020F0502020204030204" pitchFamily="34" charset="0"/>
                <a:ea typeface="Calibri" panose="020F0502020204030204" pitchFamily="34" charset="0"/>
                <a:cs typeface="Simplified Arabic" panose="02020603050405020304" pitchFamily="18" charset="-78"/>
              </a:rPr>
              <a:t>تتمثل أهمية البحث على الصعيدين العلمي والتطبيقي وذلك على النحو التالي: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2400" b="1" dirty="0">
                <a:effectLst/>
                <a:latin typeface="Calibri" panose="020F0502020204030204" pitchFamily="34" charset="0"/>
                <a:ea typeface="Calibri" panose="020F0502020204030204" pitchFamily="34" charset="0"/>
                <a:cs typeface="Simplified Arabic" panose="02020603050405020304" pitchFamily="18" charset="-78"/>
              </a:rPr>
              <a:t>1-المستوى العلمي: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2400" dirty="0">
                <a:effectLst/>
                <a:latin typeface="Calibri" panose="020F0502020204030204" pitchFamily="34" charset="0"/>
                <a:ea typeface="Calibri" panose="020F0502020204030204" pitchFamily="34" charset="0"/>
                <a:cs typeface="Simplified Arabic" panose="02020603050405020304" pitchFamily="18" charset="-78"/>
              </a:rPr>
              <a:t>1/1</a:t>
            </a:r>
            <a:r>
              <a:rPr lang="ar-EG" sz="2400" dirty="0">
                <a:effectLst/>
                <a:latin typeface="Calibri" panose="020F0502020204030204" pitchFamily="34" charset="0"/>
                <a:ea typeface="Calibri" panose="020F0502020204030204" pitchFamily="34" charset="0"/>
                <a:cs typeface="Times New Roman" panose="02020603050405020304" pitchFamily="18" charset="0"/>
              </a:rPr>
              <a:t> تنبع الأهمية العلمية لهذه الدراسة في تناولها لمتغيرات تسويقية حديثة نسبيا مثل: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جودة الحياة الوظيفية</a:t>
            </a:r>
            <a:r>
              <a:rPr lang="ar-EG" sz="2400" dirty="0">
                <a:effectLst/>
                <a:latin typeface="Calibri" panose="020F0502020204030204" pitchFamily="34" charset="0"/>
                <a:ea typeface="Calibri" panose="020F0502020204030204" pitchFamily="34" charset="0"/>
                <a:cs typeface="Simplified Arabic" panose="02020603050405020304" pitchFamily="18" charset="-78"/>
              </a:rPr>
              <a:t>، الإبداع الإداري  ، جودة القرار الإداري</a:t>
            </a:r>
            <a:r>
              <a:rPr lang="ar-EG" sz="2400" dirty="0">
                <a:effectLst/>
                <a:latin typeface="Calibri" panose="020F0502020204030204" pitchFamily="34"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2400" dirty="0">
                <a:effectLst/>
                <a:latin typeface="Calibri" panose="020F0502020204030204" pitchFamily="34" charset="0"/>
                <a:ea typeface="Calibri" panose="020F0502020204030204" pitchFamily="34" charset="0"/>
                <a:cs typeface="Simplified Arabic" panose="02020603050405020304" pitchFamily="18" charset="-78"/>
              </a:rPr>
              <a:t>1/2 ندرة الدراسات السابقة حيث لم تتوصل الباحثة الى دراسة فحصت التأثير المباشر وغير المباشر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لجودة الحياة الوظيفية</a:t>
            </a:r>
            <a:r>
              <a:rPr lang="ar-EG" sz="2400" dirty="0">
                <a:effectLst/>
                <a:latin typeface="Calibri" panose="020F0502020204030204" pitchFamily="34" charset="0"/>
                <a:ea typeface="Calibri" panose="020F0502020204030204" pitchFamily="34" charset="0"/>
                <a:cs typeface="Simplified Arabic" panose="02020603050405020304" pitchFamily="18" charset="-78"/>
              </a:rPr>
              <a:t> على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تحسين جودة القرار الإداري  </a:t>
            </a:r>
            <a:r>
              <a:rPr lang="ar-EG" sz="2400" dirty="0">
                <a:effectLst/>
                <a:latin typeface="Calibri" panose="020F0502020204030204" pitchFamily="34" charset="0"/>
                <a:ea typeface="Calibri" panose="020F0502020204030204" pitchFamily="34" charset="0"/>
                <a:cs typeface="Simplified Arabic" panose="02020603050405020304" pitchFamily="18" charset="-78"/>
              </a:rPr>
              <a:t>من خلال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الإبداع الإداري  </a:t>
            </a:r>
            <a:r>
              <a:rPr lang="ar-EG" sz="2400" dirty="0">
                <a:effectLst/>
                <a:latin typeface="Calibri" panose="020F0502020204030204" pitchFamily="34" charset="0"/>
                <a:ea typeface="Calibri" panose="020F0502020204030204" pitchFamily="34" charset="0"/>
                <a:cs typeface="Simplified Arabic" panose="02020603050405020304" pitchFamily="18" charset="-78"/>
              </a:rPr>
              <a:t>فى حدود علم الباحثة ، وعبر تحقيق أهداف البحث فإنها ستسهم في إضافة جديدة للمجال المعرفي المرتبط ب</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تحسين جودة القرار الإداري </a:t>
            </a:r>
            <a:r>
              <a:rPr lang="ar-EG" sz="2400" dirty="0">
                <a:effectLst/>
                <a:latin typeface="Calibri" panose="020F0502020204030204" pitchFamily="34" charset="0"/>
                <a:ea typeface="Calibri" panose="020F0502020204030204" pitchFamily="34" charset="0"/>
                <a:cs typeface="Simplified Arabic" panose="02020603050405020304" pitchFamily="18" charset="-78"/>
              </a:rPr>
              <a:t>و</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جودة الحياة الوظيفية والإبداع الإداري </a:t>
            </a:r>
            <a:r>
              <a:rPr lang="ar-EG" sz="24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2400" dirty="0">
                <a:effectLst/>
                <a:latin typeface="Calibri" panose="020F0502020204030204" pitchFamily="34" charset="0"/>
                <a:ea typeface="Calibri" panose="020F0502020204030204" pitchFamily="34" charset="0"/>
                <a:cs typeface="Simplified Arabic" panose="02020603050405020304" pitchFamily="18" charset="-78"/>
              </a:rPr>
              <a:t>1/3 يعد البحث الحالي بمثابة استكمال للبحوث السابقة التي تناولت متغيرات البحث..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337686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922202"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SA"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rPr>
              <a:t> </a:t>
            </a: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343890" y="1288422"/>
            <a:ext cx="9628909" cy="2939203"/>
          </a:xfrm>
          <a:prstGeom prst="rect">
            <a:avLst/>
          </a:prstGeom>
          <a:noFill/>
        </p:spPr>
        <p:txBody>
          <a:bodyPr wrap="square" rtlCol="0">
            <a:spAutoFit/>
          </a:bodyPr>
          <a:lstStyle/>
          <a:p>
            <a:pPr marL="0" marR="0" algn="r" rtl="1">
              <a:lnSpc>
                <a:spcPct val="107000"/>
              </a:lnSpc>
              <a:spcBef>
                <a:spcPts val="0"/>
              </a:spcBef>
              <a:spcAft>
                <a:spcPts val="800"/>
              </a:spcAft>
            </a:pPr>
            <a:r>
              <a:rPr lang="ar-EG" sz="24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أهمية الدراسة</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1800" dirty="0">
                <a:effectLst/>
                <a:latin typeface="Calibri" panose="020F0502020204030204" pitchFamily="34" charset="0"/>
                <a:ea typeface="Calibri" panose="020F0502020204030204" pitchFamily="34" charset="0"/>
                <a:cs typeface="Simplified Arabic" panose="02020603050405020304" pitchFamily="18" charset="-78"/>
              </a:rPr>
              <a:t> </a:t>
            </a:r>
            <a:r>
              <a:rPr lang="ar-EG" sz="2400" dirty="0">
                <a:effectLst/>
                <a:latin typeface="Calibri" panose="020F0502020204030204" pitchFamily="34" charset="0"/>
                <a:ea typeface="Calibri" panose="020F0502020204030204" pitchFamily="34" charset="0"/>
                <a:cs typeface="Simplified Arabic" panose="02020603050405020304" pitchFamily="18" charset="-78"/>
              </a:rPr>
              <a:t>تتمثل أهمية البحث على الصعيدين العلمي والتطبيقي وذلك على النحو التالي: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2400" b="1" dirty="0">
                <a:effectLst/>
                <a:latin typeface="Calibri" panose="020F0502020204030204" pitchFamily="34" charset="0"/>
                <a:ea typeface="Calibri" panose="020F0502020204030204" pitchFamily="34" charset="0"/>
                <a:cs typeface="Simplified Arabic" panose="02020603050405020304" pitchFamily="18" charset="-78"/>
              </a:rPr>
              <a:t>2-المستوى التطبيقي: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2400" dirty="0">
                <a:effectLst/>
                <a:latin typeface="Calibri" panose="020F0502020204030204" pitchFamily="34" charset="0"/>
                <a:ea typeface="Calibri" panose="020F0502020204030204" pitchFamily="34" charset="0"/>
                <a:cs typeface="Simplified Arabic" panose="02020603050405020304" pitchFamily="18" charset="-78"/>
              </a:rPr>
              <a:t>2/1 تستمد الأهمية التطبيقية للبحث من مجال التطبيق وهو الإدارة المركزية بجمارك دمياط حيث أن هذا القطاع من أكثر القطاعات حيوية وأهمية.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6000"/>
              </a:lnSpc>
              <a:spcBef>
                <a:spcPts val="0"/>
              </a:spcBef>
              <a:spcAft>
                <a:spcPts val="0"/>
              </a:spcAft>
              <a:tabLst>
                <a:tab pos="1535430" algn="l"/>
              </a:tabLst>
            </a:pPr>
            <a:r>
              <a:rPr lang="ar-EG" sz="2400" dirty="0">
                <a:effectLst/>
                <a:latin typeface="Calibri" panose="020F0502020204030204" pitchFamily="34" charset="0"/>
                <a:ea typeface="Calibri" panose="020F0502020204030204" pitchFamily="34" charset="0"/>
                <a:cs typeface="Simplified Arabic" panose="02020603050405020304" pitchFamily="18" charset="-78"/>
              </a:rPr>
              <a:t>2/2  تساهم نتائج البحث الحالي في محاولة استكشاف مستوى جودة الحياة الوظيفية  التي يتمتع بها العاملين، ومن ثم معرفة مدى جودة القرار الإداري والإبداع الإداري  التى وصل اليها العاملين .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0208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396240" algn="justLow" rtl="1">
              <a:lnSpc>
                <a:spcPct val="107000"/>
              </a:lnSpc>
              <a:spcBef>
                <a:spcPts val="0"/>
              </a:spcBef>
              <a:spcAft>
                <a:spcPts val="800"/>
              </a:spcAft>
            </a:pPr>
            <a:r>
              <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rPr>
              <a:t>مثال </a:t>
            </a: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effectLst/>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ar-EG" sz="2800" b="1" dirty="0">
              <a:solidFill>
                <a:srgbClr val="4472C4"/>
              </a:solidFill>
              <a:latin typeface="Calibri" panose="020F0502020204030204" pitchFamily="34" charset="0"/>
              <a:ea typeface="Calibri" panose="020F0502020204030204" pitchFamily="34" charset="0"/>
              <a:cs typeface="Arial" panose="020B0604020202020204" pitchFamily="34" charset="0"/>
            </a:endParaRPr>
          </a:p>
          <a:p>
            <a:pPr marL="0" marR="0" indent="396240" algn="justLow" rtl="1">
              <a:lnSpc>
                <a:spcPct val="107000"/>
              </a:lnSpc>
              <a:spcBef>
                <a:spcPts val="0"/>
              </a:spcBef>
              <a:spcAft>
                <a:spcPts val="800"/>
              </a:spcAft>
            </a:pPr>
            <a:endParaRPr lang="en-US" sz="2800" b="1" dirty="0">
              <a:solidFill>
                <a:schemeClr val="tx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4" name="TextBox 23"/>
          <p:cNvSpPr txBox="1"/>
          <p:nvPr/>
        </p:nvSpPr>
        <p:spPr>
          <a:xfrm>
            <a:off x="1645277" y="2232212"/>
            <a:ext cx="8246868" cy="3724609"/>
          </a:xfrm>
          <a:prstGeom prst="rect">
            <a:avLst/>
          </a:prstGeom>
          <a:noFill/>
        </p:spPr>
        <p:txBody>
          <a:bodyPr wrap="square" rtlCol="0">
            <a:spAutoFit/>
          </a:bodyPr>
          <a:lstStyle/>
          <a:p>
            <a:pPr marL="171450" marR="0" algn="justLow" rtl="1">
              <a:lnSpc>
                <a:spcPts val="3100"/>
              </a:lnSpc>
              <a:spcBef>
                <a:spcPts val="0"/>
              </a:spcBef>
              <a:spcAft>
                <a:spcPts val="0"/>
              </a:spcAft>
            </a:pPr>
            <a:r>
              <a:rPr lang="ar-EG" sz="24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أهداف الدراسة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06000"/>
              </a:lnSpc>
              <a:spcBef>
                <a:spcPts val="0"/>
              </a:spcBef>
              <a:spcAft>
                <a:spcPts val="800"/>
              </a:spcAft>
            </a:pPr>
            <a:r>
              <a:rPr lang="ar-EG" sz="2400" b="1" dirty="0">
                <a:effectLst/>
                <a:latin typeface="Calibri" panose="020F0502020204030204" pitchFamily="34" charset="0"/>
                <a:ea typeface="Times New Roman" panose="02020603050405020304" pitchFamily="18" charset="0"/>
                <a:cs typeface="Simplified Arabic" panose="02020603050405020304" pitchFamily="18" charset="-78"/>
              </a:rPr>
              <a:t>وللإجابة عن تساؤلات </a:t>
            </a:r>
            <a:r>
              <a:rPr lang="ar-EG" sz="2400" b="1" dirty="0">
                <a:latin typeface="Calibri" panose="020F0502020204030204" pitchFamily="34" charset="0"/>
                <a:ea typeface="Times New Roman" panose="02020603050405020304" pitchFamily="18" charset="0"/>
                <a:cs typeface="Simplified Arabic" panose="02020603050405020304" pitchFamily="18" charset="-78"/>
              </a:rPr>
              <a:t>الدراسة</a:t>
            </a:r>
            <a:r>
              <a:rPr lang="ar-EG" sz="2400" b="1" dirty="0">
                <a:effectLst/>
                <a:latin typeface="Calibri" panose="020F0502020204030204" pitchFamily="34" charset="0"/>
                <a:ea typeface="Times New Roman" panose="02020603050405020304" pitchFamily="18" charset="0"/>
                <a:cs typeface="Simplified Arabic" panose="02020603050405020304" pitchFamily="18" charset="-78"/>
              </a:rPr>
              <a:t> السابق ذكرها، يتبنى البحث الحالي الأهداف التالية:</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06000"/>
              </a:lnSpc>
              <a:spcBef>
                <a:spcPts val="0"/>
              </a:spcBef>
              <a:spcAft>
                <a:spcPts val="0"/>
              </a:spcAft>
            </a:pPr>
            <a:r>
              <a:rPr lang="ar-SA" sz="2400" b="1" dirty="0">
                <a:effectLst/>
                <a:latin typeface="Calibri" panose="020F0502020204030204" pitchFamily="34" charset="0"/>
                <a:ea typeface="Times New Roman" panose="02020603050405020304" pitchFamily="18" charset="0"/>
                <a:cs typeface="Simplified Arabic" panose="02020603050405020304" pitchFamily="18" charset="-78"/>
              </a:rPr>
              <a:t>1.	بيان التأثير المباشر لأبعاد جودة الحياة الوظيفية على أبعاد الإبداع الإداري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06000"/>
              </a:lnSpc>
              <a:spcBef>
                <a:spcPts val="0"/>
              </a:spcBef>
              <a:spcAft>
                <a:spcPts val="0"/>
              </a:spcAft>
              <a:buFont typeface="+mj-lt"/>
              <a:buAutoNum type="arabicPeriod" startAt="2"/>
            </a:pPr>
            <a:r>
              <a:rPr lang="ar-SA" sz="2400" b="1" dirty="0">
                <a:effectLst/>
                <a:latin typeface="Calibri" panose="020F0502020204030204" pitchFamily="34" charset="0"/>
                <a:ea typeface="Times New Roman" panose="02020603050405020304" pitchFamily="18" charset="0"/>
                <a:cs typeface="Simplified Arabic" panose="02020603050405020304" pitchFamily="18" charset="-78"/>
              </a:rPr>
              <a:t>فحص التأثير المباشر لأبعاد الإبداع الإداري  على أبعاد جودة القرار الادارى.</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06000"/>
              </a:lnSpc>
              <a:spcBef>
                <a:spcPts val="0"/>
              </a:spcBef>
              <a:spcAft>
                <a:spcPts val="0"/>
              </a:spcAft>
              <a:buFont typeface="+mj-lt"/>
              <a:buAutoNum type="arabicPeriod" startAt="2"/>
            </a:pPr>
            <a:r>
              <a:rPr lang="ar-SA" sz="2400" b="1" dirty="0">
                <a:effectLst/>
                <a:latin typeface="Calibri" panose="020F0502020204030204" pitchFamily="34" charset="0"/>
                <a:ea typeface="Times New Roman" panose="02020603050405020304" pitchFamily="18" charset="0"/>
                <a:cs typeface="Simplified Arabic" panose="02020603050405020304" pitchFamily="18" charset="-78"/>
              </a:rPr>
              <a:t>قياس التأثير المباشر لأبعاد جودة الحياة الوظيفية على أبعاد جودة القرار الادارى.</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06000"/>
              </a:lnSpc>
              <a:spcBef>
                <a:spcPts val="0"/>
              </a:spcBef>
              <a:spcAft>
                <a:spcPts val="0"/>
              </a:spcAft>
              <a:buFont typeface="+mj-lt"/>
              <a:buAutoNum type="arabicPeriod" startAt="2"/>
            </a:pPr>
            <a:r>
              <a:rPr lang="ar-SA" sz="2400" b="1" dirty="0">
                <a:effectLst/>
                <a:latin typeface="Calibri" panose="020F0502020204030204" pitchFamily="34" charset="0"/>
                <a:ea typeface="Times New Roman" panose="02020603050405020304" pitchFamily="18" charset="0"/>
                <a:cs typeface="Simplified Arabic" panose="02020603050405020304" pitchFamily="18" charset="-78"/>
              </a:rPr>
              <a:t>تحليل التأثير غير المباشر لأبعاد جودة الحياة الوظيفية على أبعاد جودة القرار الإداري عند توسيط الإبداع الإداري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904909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7299" y="100019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5" y="1457640"/>
            <a:ext cx="4962146" cy="2495550"/>
          </a:xfrm>
        </p:spPr>
      </p:pic>
      <p:sp>
        <p:nvSpPr>
          <p:cNvPr id="6" name="Rectangle 5"/>
          <p:cNvSpPr/>
          <p:nvPr/>
        </p:nvSpPr>
        <p:spPr>
          <a:xfrm>
            <a:off x="1127299" y="1609446"/>
            <a:ext cx="4975256" cy="3597139"/>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p>
          <a:p>
            <a:pPr algn="r" rtl="1">
              <a:lnSpc>
                <a:spcPct val="120000"/>
              </a:lnSpc>
            </a:pP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ar-EG" sz="2400" b="1" dirty="0">
                <a:effectLst/>
                <a:latin typeface="Calibri" panose="020F0502020204030204" pitchFamily="34" charset="0"/>
                <a:ea typeface="Calibri" panose="020F0502020204030204" pitchFamily="34" charset="0"/>
                <a:cs typeface="Arial" panose="020B0604020202020204" pitchFamily="34" charset="0"/>
              </a:rPr>
              <a:t> عرض أهداف وأهمية رسالة دكتوراة وهل تنطبق عليها مواصفات قاعدة </a:t>
            </a:r>
            <a:r>
              <a:rPr lang="en-US" sz="2400" b="1" dirty="0">
                <a:effectLst/>
                <a:latin typeface="Calibri" panose="020F0502020204030204" pitchFamily="34" charset="0"/>
                <a:ea typeface="Calibri" panose="020F0502020204030204" pitchFamily="34" charset="0"/>
                <a:cs typeface="Arial" panose="020B0604020202020204" pitchFamily="34" charset="0"/>
              </a:rPr>
              <a:t>smart</a:t>
            </a:r>
            <a:r>
              <a:rPr lang="ar-EG" sz="2400" b="1" dirty="0">
                <a:effectLst/>
                <a:latin typeface="Calibri" panose="020F0502020204030204" pitchFamily="34" charset="0"/>
                <a:ea typeface="Calibri" panose="020F0502020204030204" pitchFamily="34" charset="0"/>
                <a:cs typeface="Arial" panose="020B0604020202020204" pitchFamily="34" charset="0"/>
              </a:rPr>
              <a:t>وتوضيح الفرق بين أهمية وأهداف الدراسة </a:t>
            </a:r>
            <a:r>
              <a:rPr lang="ar-EG" sz="2400" b="1" u="sng" dirty="0">
                <a:effectLst/>
                <a:latin typeface="Calibri" panose="020F0502020204030204" pitchFamily="34" charset="0"/>
                <a:ea typeface="Calibri" panose="020F0502020204030204" pitchFamily="34" charset="0"/>
                <a:cs typeface="Arial" panose="020B0604020202020204" pitchFamily="34" charset="0"/>
              </a:rPr>
              <a:t>وصياغة اهداف وأهمية بحثية مقترحة تتعلق باطروحته المستقبلية.</a:t>
            </a:r>
            <a:endParaRPr lang="ar-EG"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a:r>
              <a:rPr lang="ar-EG" sz="2800" b="1">
                <a:latin typeface="Times New Roman" panose="02020603050405020304" pitchFamily="18" charset="0"/>
                <a:cs typeface="Times New Roman" panose="02020603050405020304" pitchFamily="18" charset="0"/>
              </a:rPr>
              <a:t>التكليف4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90255" y="33936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7299" y="100019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042868" y="1083870"/>
            <a:ext cx="4962146" cy="2495550"/>
          </a:xfrm>
        </p:spPr>
      </p:pic>
      <p:sp>
        <p:nvSpPr>
          <p:cNvPr id="17" name="TextBox 16"/>
          <p:cNvSpPr txBox="1"/>
          <p:nvPr/>
        </p:nvSpPr>
        <p:spPr>
          <a:xfrm>
            <a:off x="6950803" y="4056711"/>
            <a:ext cx="4113898"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التكليف 4</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90255" y="33936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pic>
        <p:nvPicPr>
          <p:cNvPr id="7" name="Picture 6">
            <a:extLst>
              <a:ext uri="{FF2B5EF4-FFF2-40B4-BE49-F238E27FC236}">
                <a16:creationId xmlns:a16="http://schemas.microsoft.com/office/drawing/2014/main" id="{84E6C109-ACDA-7C52-B69C-7FF57C0E55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874" y="1083870"/>
            <a:ext cx="6000020" cy="5543206"/>
          </a:xfrm>
          <a:prstGeom prst="rect">
            <a:avLst/>
          </a:prstGeom>
        </p:spPr>
      </p:pic>
    </p:spTree>
    <p:extLst>
      <p:ext uri="{BB962C8B-B14F-4D97-AF65-F5344CB8AC3E}">
        <p14:creationId xmlns:p14="http://schemas.microsoft.com/office/powerpoint/2010/main" val="229192935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6B16F599-A244-438E-8061-5906F4D68A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76652D-945C-4BBB-93EC-AAA9B94F6AE3}">
  <ds:schemaRefs>
    <ds:schemaRef ds:uri="49100919-8a76-4266-be0c-7dc583902cb4"/>
    <ds:schemaRef ds:uri="d13aca44-ef33-4cf4-9980-7f0b00e6eeb9"/>
    <ds:schemaRef ds:uri="http://purl.org/dc/dcmitype/"/>
    <ds:schemaRef ds:uri="http://schemas.openxmlformats.org/package/2006/metadata/core-properties"/>
    <ds:schemaRef ds:uri="http://schemas.microsoft.com/office/2006/metadata/properties"/>
    <ds:schemaRef ds:uri="http://schemas.microsoft.com/office/2006/documentManagement/types"/>
    <ds:schemaRef ds:uri="http://purl.org/dc/elements/1.1/"/>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1637</TotalTime>
  <Words>2826</Words>
  <Application>Microsoft Office PowerPoint</Application>
  <PresentationFormat>Widescreen</PresentationFormat>
  <Paragraphs>245</Paragraphs>
  <Slides>37</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Calibri Light</vt:lpstr>
      <vt:lpstr>Simplified Arabic</vt:lpstr>
      <vt:lpstr>Simplified Arabic,Bold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60</cp:revision>
  <dcterms:created xsi:type="dcterms:W3CDTF">2023-04-29T09:08:00Z</dcterms:created>
  <dcterms:modified xsi:type="dcterms:W3CDTF">2024-10-16T13:24:02Z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