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Action1.xml" ContentType="application/vnd.ms-office.inkAction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ink/inkAction2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375" r:id="rId3"/>
    <p:sldId id="376" r:id="rId4"/>
    <p:sldId id="269" r:id="rId5"/>
    <p:sldId id="363" r:id="rId6"/>
    <p:sldId id="397" r:id="rId7"/>
    <p:sldId id="398" r:id="rId8"/>
    <p:sldId id="377" r:id="rId9"/>
    <p:sldId id="380" r:id="rId10"/>
    <p:sldId id="378" r:id="rId11"/>
    <p:sldId id="381" r:id="rId12"/>
    <p:sldId id="400" r:id="rId13"/>
    <p:sldId id="399" r:id="rId14"/>
    <p:sldId id="281" r:id="rId15"/>
    <p:sldId id="382" r:id="rId16"/>
    <p:sldId id="282" r:id="rId17"/>
    <p:sldId id="272" r:id="rId18"/>
    <p:sldId id="384" r:id="rId19"/>
    <p:sldId id="283" r:id="rId20"/>
    <p:sldId id="273" r:id="rId21"/>
    <p:sldId id="274" r:id="rId22"/>
    <p:sldId id="385" r:id="rId23"/>
    <p:sldId id="390" r:id="rId24"/>
    <p:sldId id="391" r:id="rId25"/>
    <p:sldId id="401" r:id="rId26"/>
    <p:sldId id="387" r:id="rId27"/>
    <p:sldId id="327" r:id="rId28"/>
    <p:sldId id="328" r:id="rId29"/>
    <p:sldId id="329" r:id="rId30"/>
    <p:sldId id="330" r:id="rId31"/>
    <p:sldId id="379" r:id="rId32"/>
  </p:sldIdLst>
  <p:sldSz cx="12192000" cy="6858000"/>
  <p:notesSz cx="6797675" cy="9925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2663" autoAdjust="0"/>
  </p:normalViewPr>
  <p:slideViewPr>
    <p:cSldViewPr snapToGrid="0">
      <p:cViewPr varScale="1">
        <p:scale>
          <a:sx n="64" d="100"/>
          <a:sy n="64" d="100"/>
        </p:scale>
        <p:origin x="134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0.26178" units="1/cm"/>
          <inkml:channelProperty channel="Y" name="resolution" value="50.46729" units="1/cm"/>
          <inkml:channelProperty channel="T" name="resolution" value="1" units="1/dev"/>
        </inkml:channelProperties>
      </inkml:inkSource>
      <inkml:timestamp xml:id="ts0" timeString="2022-05-30T00:00:35.858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152033">
    <iact:property name="dataType"/>
    <iact:actionData xml:id="d0">
      <inkml:trace xmlns:inkml="http://www.w3.org/2003/InkML" xml:id="stk0" contextRef="#ctx0" brushRef="#br0">2485 8242 0,'41'0'184,"-41"-42"-177,42 42 6,206-83-6,-82 42 0,-125 41 0,42 0-1,0-124 0,82 82 5,42 42 1,-165 0 4,-1 0-10,83-83 1,-82 83 4,40 0-5,1-82 1,-41 82 0,82-42 6,0 1-1,-83-1-4,42 42-2,41-41 7,-82 41-10,-1-42 9,83 42-6,-82-41 3,41 41-2,41-124 9,-41 124 6,-42 0-17,83-42 5,-82 42-6,-1-41 9,42 0-5,0 41-3,-42-42 8,0 42-9,42 0 14,0-41-12,0 41 0,83-166 16,-125 125-12,0 41-4,42 0 2,-41-42 1,-1 42 9,0 0-9,84-83-2,-84 83-1,42-82 4,41 82 0,-41-42-2,41 1-2,0 41 5,-82 0-2,40 0-2,43-42 4,-43 1-5,43 0 4,82 41 1,-125 0-8,1 0 7,-41 0-4,40 0 2,-40 0 15,41-42-9,-42 42 285,42 83-293,-42-42 6,1 42-4,40 0 6,-82-42-11,0 1 9,42-42 0,-1 41 36,1 84-21,-1-84-7,0 0-11,1 1 1,-42-1 2,124 83-5,-41-82 12,-83-1-11,0 1 466,-42-1-458,1-41-7,0 83 17,-1-83 14,1 0-10,-1 0 16,-40 0-36,40 0-3,-41 41-2,1-41 11,40 0-8,1 0-2,-1 0 1,-40 42 5,40-42-5,1 0 1,-42 0 6,42 0 2,-1 0-9,1 0-1,-42 41 15,42-41-18,-1 0 19,1 42-12,41-1 0,-83-41 10,42 0-10,-1 0-3,1 0-1,-1 0 6,-40 124-2,-1-124-5,41 0 11,-40 42-7,40-42 9,1 41-6,-1-41-5,-82 41 7,-41 1 2,123-42-8,-82 124 11,83-124-13,-84 42 5,43-1-5,40-41 0,1 41 7,-42-41-6,42 0 0,-42 0-1,41 42 2,-41-1 2,1 1 0,40-42-3,1 0 1,-1 41-2,-40 0 2,-1 1 5,41-42-7,1 0 1,0 0-4,-1 0 6,1 41-4,-42 1 5,42-42-4,-42 0 15,-83 41-14,125-41 3,-42 83-1,42-83-2,-84 41 11,84-41-12,0 0 12,-84 42-11,84-42 4,-42 0-9,0 0 17,42 41-14,0-41 1,-84 0 9,1 0-3,83 0-1,-1 0-5,-82 0 4,124 42 0,-41-42-4,-42 0 1,42 0 3,-42 0 7,-41 41-3,82-41 11,1 0-14,-1 0 1,1 0 1,0 83-2,-1-42-3,-82-41 8,41 42-3,42-42-7,-83 41 5,82 0-5,-41-41 0,1 42 7,82-1-6,-42-41-1,1 42 7,-1-42 17</inkml:trace>
    </iact:actionData>
  </iact:action>
  <iact:action type="add" startTime="157422">
    <iact:property name="dataType"/>
    <iact:actionData xml:id="d1">
      <inkml:trace xmlns:inkml="http://www.w3.org/2003/InkML" xml:id="stk1" contextRef="#ctx0" brushRef="#br0">6377 6709 0,'0'-41'186,"0"82"-169,0 42-13,82 83 5,-40-125-2,-1 42 6,42 83-3,-42-42 1,1-41-1,-1-42 1,42 42-6,-83 0 4,41-42 59,1-41-46,-1 42-5</inkml:trace>
    </iact:actionData>
  </iact:action>
  <iact:action type="add" startTime="166392">
    <iact:property name="dataType"/>
    <iact:actionData xml:id="d2">
      <inkml:trace xmlns:inkml="http://www.w3.org/2003/InkML" xml:id="stk2" contextRef="#ctx0" brushRef="#br0">7494 6875 0,'0'-42'464,"0"84"-447,0-1-7,0 1 2,0 41-6,0 41 12,0-83 247,0 1-248,0-1-9</inkml:trace>
    </iact:actionData>
  </iact:action>
  <iact:action type="add" startTime="169576">
    <iact:property name="dataType"/>
    <iact:actionData xml:id="d3">
      <inkml:trace xmlns:inkml="http://www.w3.org/2003/InkML" xml:id="stk3" contextRef="#ctx0" brushRef="#br0">5010 7496 0,'-41'0'181,"41"41"-146,41 42-21,1 0-4,-1 0 23,-41-42-25,83 1 0,-42-1 6,-41 1 15,42-1-14,-42 0 41,0 1-47,41-1 57,0-41-40,-41 42 186,42-1-157,-1 1-49,42 40 18,-42-40-10,1 41 90</inkml:trace>
    </iact:actionData>
  </iact:action>
  <iact:action type="add" startTime="172158">
    <iact:property name="dataType"/>
    <iact:actionData xml:id="d4">
      <inkml:trace xmlns:inkml="http://www.w3.org/2003/InkML" xml:id="stk4" contextRef="#ctx0" brushRef="#br0">5590 7455 0,'41'0'434,"1"0"-427,-1 0 3,42 0 10,-42 0-12,1 0 2,-1 0-7,1 0 14,-1 0-1,42 0 59,-42 0 71,1 41-137,-42 0 59,0 1-52,0-1-6,0 1 2,0-1 135,0 1-40,0-1-88,-42-41 18,1 41-27,-1-41-3,1 83 1,0-41 451,-1-1-439,1-41 55,-1 0 284,84 0-344,41 0-1,-42 0 3,125 0-7,-84 0 1,-40 0-3,-1 0 4,1 0-4,-1 0 3,0 0-6,42 0 99,-41 0 99,-42-41-15,-42 41-182</inkml:trace>
    </iact:actionData>
  </iact:action>
  <iact:action type="add" startTime="178882">
    <iact:property name="dataType"/>
    <iact:actionData xml:id="d5">
      <inkml:trace xmlns:inkml="http://www.w3.org/2003/InkML" xml:id="stk5" contextRef="#ctx0" brushRef="#br0">3313 7910 0,'0'42'242,"41"-1"-238,1 83 12,-1-82 2,-41-1-6,41-41-5,-41 42 33,42-1-4,-1 0 7,-41 1-23,83 41-7,-42-83 253,-41 41-259,0 42 2,0-42 3,0 1-4,0-1 1,0 42 9,42-42 1</inkml:trace>
    </iact:actionData>
  </iact:action>
  <iact:action type="add" startTime="180808">
    <iact:property name="dataType"/>
    <iact:actionData xml:id="d6">
      <inkml:trace xmlns:inkml="http://www.w3.org/2003/InkML" xml:id="stk6" contextRef="#ctx0" brushRef="#br0">4058 7869 0,'41'0'198,"42"0"-191,0 0 23,-42 0 14,1 0-27,-1 0 3,1 0 0,-1 0 3,0 0 33,1 0 101,-42 41-18,0 1-28,0 40-100,-42-40 0,42-1 5,-41 1-2,0-1-3,-1-41 12,1 42 6,82 40 301,1-82-324,82 0 6,-124 42-5,41-42 9,42 41-11,-42-41 6,1 0-5,-1 42 1,1-42 144,-42 41 114,-42-41-249,-41 41 3,42-41 27,0 42 3,-1-42-8,1 41-28,-1-41-5,1 0 6,0 0 116,-1 0-48</inkml:trace>
    </iact:actionData>
  </iact:action>
  <iact:action type="add" startTime="185006">
    <iact:property name="dataType"/>
    <iact:actionData xml:id="d7">
      <inkml:trace xmlns:inkml="http://www.w3.org/2003/InkML" xml:id="stk7" contextRef="#ctx0" brushRef="#br0">2899 8034 0,'0'-41'70,"-42"41"16,-82 0-78,83-41-2,-42 41 0,-165 0 5,206 0-4,1 0-2,-1 0 6,-40 0-5,40 0 5,1 0-4,-1 0 12,-40 0-5,-1 0 11,0 0-21,-124 0 11,124 0-3,-82 0-3,82 0-3,-42 0 1,43 0-1,-43 0 4,84 0 2,-42 0-6,42 0 4,-1 0-6</inkml:trace>
    </iact:actionData>
  </iact:action>
  <iact:action type="add" startTime="186452">
    <iact:property name="dataType"/>
    <iact:actionData xml:id="d8">
      <inkml:trace xmlns:inkml="http://www.w3.org/2003/InkML" xml:id="stk8" contextRef="#ctx0" brushRef="#br0">1947 7952 0,'-42'0'205,"42"41"-190,0 0-11,0 1 0,0 124 9,42 82-4,40-82-4,-82-125 4,42 0-3,-42 42 4,41-41 3,1-42 95,-1 83-23,42-83-68,-83 41-2,41 42-10,1-42 13,-1 1-8,-41 40-2,41 1 0,1-41 4,-42-1-2,0 0 0,41 42 0,-41-41 124,0-1-128,42-41 8,-42 42 9</inkml:trace>
    </iact:actionData>
  </iact:action>
  <iact:action type="add" startTime="188101">
    <iact:property name="dataType"/>
    <iact:actionData xml:id="d9">
      <inkml:trace xmlns:inkml="http://www.w3.org/2003/InkML" xml:id="stk9" contextRef="#ctx0" brushRef="#br0">2319 8324 0,'42'0'195,"-42"42"-187,0-1 18,0 1 134,0-1-153,41 0 2,0 42 3,1-83 13,-42 42 24,41-1-24,1-41-19,82 41 11,-41-41-14,-42 0 4,0 0 12,1 0 7,-1 0 1,1 0 3,-1 0 4,0 0-26,42 0 3,41 0 9,-82 0 2,-1 0-18,1 0 65,-249 0 209,124 0-273</inkml:trace>
    </iact:actionData>
  </iact:action>
  <iact:action type="add" startTime="190110">
    <iact:property name="dataType"/>
    <iact:actionData xml:id="d10">
      <inkml:trace xmlns:inkml="http://www.w3.org/2003/InkML" xml:id="stk10" contextRef="#ctx0" brushRef="#br0">2650 8283 0,'42'0'159,"-42"124"-149,0 0 7,0-82-6,0-1-5,41 42 4,-41 41 10,42-124 20,-1 42-24,0-1 28,-41 1 8,0-1-33,42 42 137,-1-83-152,-41 41 13,42 1-1,-1-1 9,0 0-8,1 1-9,-42-1 24</inkml:trace>
    </iact:actionData>
  </iact:action>
  <iact:action type="add" startTime="195058">
    <iact:property name="dataType"/>
    <iact:actionData xml:id="d11">
      <inkml:trace xmlns:inkml="http://www.w3.org/2003/InkML" xml:id="stk11" contextRef="#ctx0" brushRef="#br0">1118 8366 0,'-165'-42'140,"289"167"-51,-124-84-43,0 0-16,0 1-16,0 41 35,41-42-42,42 42-1,-41-83 4,-42 41 14,41 42-16,42 83 23,-42-166-5,1 0-17,-1 41-5</inkml:trace>
    </iact:actionData>
  </iact:action>
  <iact:action type="add" startTime="197037">
    <iact:property name="dataType"/>
    <iact:actionData xml:id="d12">
      <inkml:trace xmlns:inkml="http://www.w3.org/2003/InkML" xml:id="stk12" contextRef="#ctx0" brushRef="#br0">2568 9153 0,'-42'0'37,"-41"0"-20,83 82-3,-41-82 41,-42 0-44,42 0 7,-83 42 1,82-42-16,1 0 16,-1 0-12,1 0 3,0 0 9,-1 41-9,1-41-3,-1 0 26,1 42-20,0-42 21,-84 0-28,84 0 17,0 41-16,-1-41 2,1 0-2,-1 41-1,1 1 1,-83-1 18,124 1-7,-42-1-12,-41-41 2,-41 0 11,83 42-9,-42-42 20,83 41-27,-83-41 14,-41 41-6,0 84-2</inkml:trace>
    </iact:actionData>
  </iact:action>
  <iact:action type="add" startTime="208040">
    <iact:property name="dataType"/>
    <iact:actionData xml:id="d13">
      <inkml:trace xmlns:inkml="http://www.w3.org/2003/InkML" xml:id="stk13" contextRef="#ctx0" brushRef="#br0">1077 8242 0,'41'0'188,"-41"82"-176,42-40-6,-1 41 7,1-83-2,-42 41-4,83 83-1,-42-82 4,0-1-4,-41 0 14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0.26178" units="1/cm"/>
          <inkml:channelProperty channel="Y" name="resolution" value="50.46729" units="1/cm"/>
          <inkml:channelProperty channel="T" name="resolution" value="1" units="1/dev"/>
        </inkml:channelProperties>
      </inkml:inkSource>
      <inkml:timestamp xml:id="ts0" timeString="2022-06-02T02:40:26.31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03052">
    <iact:property name="dataType"/>
    <iact:actionData xml:id="d0">
      <inkml:trace xmlns:inkml="http://www.w3.org/2003/InkML" xml:id="stk0" contextRef="#ctx0" brushRef="#br0">30969 9525 0,'0'-41'233,"-41"41"-191,-42 0-26,83 41-3,-41 1-6,-1-1-1,1 1 4,-1-42 7,1 41-3,0 0 25,-1-41 7,1 0-6,41 42 274,0 41-286,0-42 8,0 0 10,0 1-8,41-42 160,1 41-176,-1-41 48,0 42-20,1 41 52,-1-83-30,42 0 46,-124 0 120,-1 0-190,1-83-7,41 0-24,0 41-3,0 1 14,0 0-14,0-1 3,-42 1 21,42-1-17,0 1-3,0-42 5,0 42 20,0-1 17,42 1-44,-1 41 84,42-42 6,0 42 72,-83 42-82,0-1 83,0 1-152,-83-1 3,83 1 20,-41-42 208,82 0 136,42-83-388,-83 41 156,0-41-108,0 42 194,-83 41-128,42 83-114,-1-42 0,42 42 12,-41-41-4,-1-42 12,1 41 34,0 0-30,-1 1 52,42-1 48,-41 42-120,41-42 40,0 1-44,0-1 4,0 1-4,41-1 16,1 1-10,-42-1 20,0 0-25,41-41 30,0 42-29,1-42 62,41 0 68,-42 0 19,0 0-144,1 0-1,-42-83 24,41 42 50,-41-1-2,0 1-48,0-1-20,0 1 48,-41-42-48,41 42 4,0-1 22,0 1-28,-42 41 150,-40 0-110,40 0-30,-41 0 26,1 0-38,-1 0 8,41 0-2,1 0 18,0-42 154,82 42-148,0 0-32,1-41-2,-1 41 1,42 0 14,0 0 13,0 0 0,-42 0 4,0 0-1,1 0-22,41 0-4,-1 41 4,-82 1-8,83-1 15,-83 42 81,0-42-71,0 1-4,0-1-17,0 1-7,0-1 13,-41 42-4,41-42 8,-42-41 17,1 42-34,41-1 51,-41-41 40,-1 0-11,1 0-76,-42 0 16,0 0-10,42 0 26,-1-41-35,42-1 44,0 1-28,0 0 0,0-1-9,0-41 5,0 0 4,0 1-13,0 40 10,42-41-10,82-82 10,-83 123-10,1 1 4,-1 41 9,1-42-19,-1 42 4,0-41 7,42 0-2,-41-1 9,40 42-11,-40-41-1,-1 41 9,42-42-7,-83 1 6,41 41-4,1 0-2,-1-41 25,-124 41 209,-41 0-239,-166 41 5,249-41-3,-83 0 2,82 41-8,1-41 12,-42 42-6,42-1 87,-1-41-66,1 0-20,0 42 65,41-1-3</inkml:trace>
    </iact:actionData>
  </iact:action>
  <iact:action type="add" startTime="319541">
    <iact:property name="dataType"/>
    <iact:actionData xml:id="d1">
      <inkml:trace xmlns:inkml="http://www.w3.org/2003/InkML" xml:id="stk1" contextRef="#ctx0" brushRef="#br0">30762 10519 0,'0'-41'92,"-124"41"-74,83 0 34,-1 0-48,1 0 43,-1 0-18,1 0 289,41 83-254,0-42-6,0 0-48,0 1 3,0-1 38,0 1 21,0-1-52,0 1 4,0-1-18,0 0 389,41-41-220,1 0-155,-1 0 390,42 0-360,-42 0-20,1 0-20,-1 0 30,42 0-32,-83 42 322,0-1-326,0 42 37,-124 83-23,0-84 55,82-40-19,1-1-35,-1-41 289,42-83-255,-41 83 149,41-41-192</inkml:trace>
    </iact:actionData>
  </iact:action>
  <iact:action type="add" startTime="331626">
    <iact:property name="dataType"/>
    <iact:actionData xml:id="d2">
      <inkml:trace xmlns:inkml="http://www.w3.org/2003/InkML" xml:id="stk2" contextRef="#ctx0" brushRef="#br0">32501 9608 0,'-41'0'213,"-1"0"-205,1 0 5,-125-41 3,125 41 0,-125-207-6,42 82-4,83 84-1,-42 0 8,41 41-8,-82-42 5,124 1 4,0-1 188,0 1-191,42 0-5,-1 41 23,0 0 7,42-42-28,-41 42 8,-1 0 1,0 0-7,1 0 126,-1 0-86,-41 42-17,42-1-3,40 42-23,-82-42 35,0 1-35,0-1 6,42-41-1,-42 41 26,0 1-31,0 41 0,41-42 3,-41 0 26,0 1 77,0-1-106,0 42 9,0-41 4,-41-1-4,-1-41-2,1 41 3,0 1 9,-1-42 17,1 0-36,41 41 4,-42 83 10,1-82 31,0-1-10,-1 1-14,-82-1-8,83 42-5,-1-83-9,1 0 1,41 41 13,0 1-4,41-42 304,1 0-316,-1 0 12,0 0-4,1-42 12,-1 42 70,1-41-86,82 41 170,41 41-109,-123-41 80,-1 0-50,1 0-60,40 0-15,-40 0-10,-42 42-2,41-42-4,1 0 1,-1 0 138,0 0-93,-82 0 68,0 0-114</inkml:trace>
    </iact:actionData>
  </iact:action>
  <iact:action type="add" startTime="350753">
    <iact:property name="dataType"/>
    <iact:actionData xml:id="d3">
      <inkml:trace xmlns:inkml="http://www.w3.org/2003/InkML" xml:id="stk3" contextRef="#ctx0" brushRef="#br0">31342 11389 0,'-42'0'257,"1"0"-248,0 0 5,-1 0-1,1 0 16,-1 0 22,1 0-12,0 0 555,41 41-552,-42 1-38,1-42 8,-1 0 31,1 0-36,0 0 13,-1 41 7,1 1 324,41-1-345,0 42 2,0-42 4,0 1-3,0-1-3,0 0 1,0 1 385,41-42-362,1 0-10,-1 0 0,0 0-11,1 0 12,-1 0-15,83 0 34,-82 0 30,-42 83 178,0-42-194,-42 1-5,42-1-36,-41 0 57,0 1 46,-1-42-66,1 0-42,-1 0 20,1 0-10,0 0-12,-1 0 26,1 0-24,-1 0 9,-40 0 2,40 0-15,1 0 9,-42 0-9,0 0 12,42 0-12,-42 0 12,42 0-12,-1 0 22,-41-42 109,125 42-71,-125 0 90</inkml:trace>
    </iact:actionData>
  </iact:action>
  <iact:action type="add" startTime="354817">
    <iact:property name="dataType"/>
    <iact:actionData xml:id="d4">
      <inkml:trace xmlns:inkml="http://www.w3.org/2003/InkML" xml:id="stk4" contextRef="#ctx0" brushRef="#br0">31052 12590 0,'0'-42'279,"-41"42"-270,-1-41 17,1 0-12,-1 41-10,1-42 16,0 42 2,-1 0-15,1 0 16,-1-41-13,1 41 238,0 0-238,-1 0 4,42 41 13,0 1-21,0 40 11,0-40-1,-41-1-12,41 1 63,0-1-30,0 1 10,83-42 88,-42 0-107,0 0 8,1 0-29,-1 0 104,1 0-43,-1 0 360,0 0-422,1 0 49,-1 0 63,-41-42-25,42 1-83,-42-42 62,0 41-54,0 1 259,-83 41-255,41 0-17,1 0 2,-83 0 0</inkml:trace>
    </iact:actionData>
  </iact:action>
  <iact:action type="add" startTime="388189">
    <iact:property name="dataType"/>
    <iact:actionData xml:id="d5">
      <inkml:trace xmlns:inkml="http://www.w3.org/2003/InkML" xml:id="stk5" contextRef="#ctx0" brushRef="#br0">31714 10768 0,'42'0'857,"-1"0"-668,1 0-125,-1 0-55,0-42 12,1 42 0,-1 0 26,42-41 46,-42 41 142,-41-83-215,0 42 6,0 123 322,0-40-331,0 41-11,0 41 5,0-83-4,0 1 2,0-1 5,0 1 8,0-1 193,0 0-203,0 1 3,0-1 18,0 1-29,0-1 12,0 83 8</inkml:trace>
    </iact:actionData>
  </iact:action>
  <iact:action type="add" startTime="394750">
    <iact:property name="dataType"/>
    <iact:actionData xml:id="d6">
      <inkml:trace xmlns:inkml="http://www.w3.org/2003/InkML" xml:id="stk6" contextRef="#ctx0" brushRef="#br0">31425 11844 0,'41'0'449,"42"-41"-431,-42 0 62,-41-1-62,42 1 35,-42-1-23,41 1 3,-41 0-12,0-1 18,41 1-33,-41 82 542,42 83-538,-42-82 9,0-1-8,0 42-1,0-42-2,0 1 1,0-1 10,0 1-7,0-1 22,0 42-14,0-42 6,0 1 8,0-1-28,0 1 80,0-1-35,0 0 150</inkml:trace>
    </iact:actionData>
  </iact:action>
  <iact:action type="add" startTime="397127">
    <iact:property name="dataType"/>
    <iact:actionData xml:id="d7">
      <inkml:trace xmlns:inkml="http://www.w3.org/2003/InkML" xml:id="stk7" contextRef="#ctx0" brushRef="#br0">31714 12341 0,'42'0'432,"-1"0"-369,1 0-56,-1 0 41,0 0 52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3FB634-EC6E-4323-838C-C9F7965519D7}" type="datetimeFigureOut">
              <a:rPr lang="en-US" smtClean="0"/>
              <a:t>6/11/2022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6431"/>
            <a:ext cx="5438140" cy="3907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7076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7076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FC9DD9-1BDF-473C-B733-7E6A7716C2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327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:a16="http://schemas.microsoft.com/office/drawing/2014/main" xmlns="" id="{9C416076-1881-C810-1C91-A4621D925EC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01675" indent="-269875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081088" indent="-2159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512888" indent="-2159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1944688" indent="-2159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401888" indent="-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859088" indent="-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316288" indent="-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773488" indent="-215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defTabSz="914400"/>
            <a:fld id="{55D6B80B-2DBE-4627-8657-DB7A3464CBCF}" type="slidenum">
              <a:rPr lang="en-US" altLang="ar-SA">
                <a:latin typeface="Times New Roman" panose="02020603050405020304" pitchFamily="18" charset="0"/>
              </a:rPr>
              <a:pPr defTabSz="914400"/>
              <a:t>2</a:t>
            </a:fld>
            <a:endParaRPr lang="en-US" altLang="ar-SA">
              <a:latin typeface="Times New Roman" panose="02020603050405020304" pitchFamily="18" charset="0"/>
            </a:endParaRPr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xmlns="" id="{01BF1569-287D-60A0-2DCA-C86E03C5803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>
            <a:extLst>
              <a:ext uri="{FF2B5EF4-FFF2-40B4-BE49-F238E27FC236}">
                <a16:creationId xmlns:a16="http://schemas.microsoft.com/office/drawing/2014/main" xmlns="" id="{E7450BE4-5536-785C-2CFA-50F48DB65E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EG" altLang="ar-SA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072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xmlns="" id="{EE692E6B-D8F0-5023-2538-3EED6396BA2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E6B8E551-4A66-4198-84CE-6453AF57C26A}" type="slidenum">
              <a:rPr lang="ar-SA" altLang="en-US">
                <a:latin typeface="Times New Roman" panose="02020603050405020304" pitchFamily="18" charset="0"/>
              </a:rPr>
              <a:pPr/>
              <a:t>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xmlns="" id="{4C0707D7-4D95-44C8-BD48-A147E7279CF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xmlns="" id="{F7E6DD73-6172-6B78-4709-E7FA0DC1F3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531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:a16="http://schemas.microsoft.com/office/drawing/2014/main" xmlns="" id="{5E6287B3-5A87-702A-59C5-0BCF48223ED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1574B990-4B3C-4D46-812D-1D7E602F82C3}" type="slidenum">
              <a:rPr lang="ar-SA" altLang="en-US">
                <a:latin typeface="Times New Roman" panose="02020603050405020304" pitchFamily="18" charset="0"/>
              </a:rPr>
              <a:pPr/>
              <a:t>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8131" name="Rectangle 2">
            <a:extLst>
              <a:ext uri="{FF2B5EF4-FFF2-40B4-BE49-F238E27FC236}">
                <a16:creationId xmlns:a16="http://schemas.microsoft.com/office/drawing/2014/main" xmlns="" id="{E9D0962D-25BA-C51B-AC28-2B0BEE8765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>
            <a:extLst>
              <a:ext uri="{FF2B5EF4-FFF2-40B4-BE49-F238E27FC236}">
                <a16:creationId xmlns:a16="http://schemas.microsoft.com/office/drawing/2014/main" xmlns="" id="{C06D2E70-336E-32AA-7089-6BEDA9C7F1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74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xmlns="" id="{2D9ECBB3-8E94-4DB4-A2B4-1EA1B6D0C4E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0EAAD526-103C-40E8-B4A1-E0D19E99A351}" type="slidenum">
              <a:rPr lang="ar-SA" altLang="en-US">
                <a:latin typeface="Times New Roman" panose="02020603050405020304" pitchFamily="18" charset="0"/>
              </a:rPr>
              <a:pPr/>
              <a:t>10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xmlns="" id="{514C7252-C5F5-5CAF-E6FB-4237DBCD50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>
            <a:extLst>
              <a:ext uri="{FF2B5EF4-FFF2-40B4-BE49-F238E27FC236}">
                <a16:creationId xmlns:a16="http://schemas.microsoft.com/office/drawing/2014/main" xmlns="" id="{5A0D1665-B108-1F77-60D2-D7817CE0A8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2703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:a16="http://schemas.microsoft.com/office/drawing/2014/main" xmlns="" id="{FD27AB68-3842-CC13-DBF1-7BA2D3B5EA9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0A67D84F-450D-464D-8705-6959C04EF300}" type="slidenum">
              <a:rPr lang="ar-SA" altLang="en-US">
                <a:latin typeface="Times New Roman" panose="02020603050405020304" pitchFamily="18" charset="0"/>
              </a:rPr>
              <a:pPr/>
              <a:t>14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2227" name="Rectangle 2">
            <a:extLst>
              <a:ext uri="{FF2B5EF4-FFF2-40B4-BE49-F238E27FC236}">
                <a16:creationId xmlns:a16="http://schemas.microsoft.com/office/drawing/2014/main" xmlns="" id="{46614A15-ECC7-10E7-D8DC-A21866F584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>
            <a:extLst>
              <a:ext uri="{FF2B5EF4-FFF2-40B4-BE49-F238E27FC236}">
                <a16:creationId xmlns:a16="http://schemas.microsoft.com/office/drawing/2014/main" xmlns="" id="{16659905-FB31-8F93-7427-144684BE45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316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:a16="http://schemas.microsoft.com/office/drawing/2014/main" xmlns="" id="{29675A2D-48E2-F28A-6A91-70FE68197D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D94290D9-E1AF-452D-B08F-C83B35692E6F}" type="slidenum">
              <a:rPr lang="ar-SA" altLang="en-US">
                <a:latin typeface="Times New Roman" panose="02020603050405020304" pitchFamily="18" charset="0"/>
              </a:rPr>
              <a:pPr/>
              <a:t>16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4275" name="Rectangle 2">
            <a:extLst>
              <a:ext uri="{FF2B5EF4-FFF2-40B4-BE49-F238E27FC236}">
                <a16:creationId xmlns:a16="http://schemas.microsoft.com/office/drawing/2014/main" xmlns="" id="{941501F8-4B26-E033-D216-FC9C41B5CF3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>
            <a:extLst>
              <a:ext uri="{FF2B5EF4-FFF2-40B4-BE49-F238E27FC236}">
                <a16:creationId xmlns:a16="http://schemas.microsoft.com/office/drawing/2014/main" xmlns="" id="{E019C612-0BC9-5A1A-A179-857F944CF3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26862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>
            <a:extLst>
              <a:ext uri="{FF2B5EF4-FFF2-40B4-BE49-F238E27FC236}">
                <a16:creationId xmlns:a16="http://schemas.microsoft.com/office/drawing/2014/main" xmlns="" id="{25260317-0B57-9C9F-7408-3A81C312F3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D19414E5-25E7-4E5B-9515-DBE56807DBC4}" type="slidenum">
              <a:rPr lang="ar-SA" altLang="en-US">
                <a:latin typeface="Times New Roman" panose="02020603050405020304" pitchFamily="18" charset="0"/>
              </a:rPr>
              <a:pPr/>
              <a:t>17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6323" name="Rectangle 2">
            <a:extLst>
              <a:ext uri="{FF2B5EF4-FFF2-40B4-BE49-F238E27FC236}">
                <a16:creationId xmlns:a16="http://schemas.microsoft.com/office/drawing/2014/main" xmlns="" id="{0E1E0438-583C-44EE-1502-A36D3EAF54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>
            <a:extLst>
              <a:ext uri="{FF2B5EF4-FFF2-40B4-BE49-F238E27FC236}">
                <a16:creationId xmlns:a16="http://schemas.microsoft.com/office/drawing/2014/main" xmlns="" id="{17CED8BB-4E8A-E0C0-77FF-F108ABCFEC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0811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>
            <a:extLst>
              <a:ext uri="{FF2B5EF4-FFF2-40B4-BE49-F238E27FC236}">
                <a16:creationId xmlns:a16="http://schemas.microsoft.com/office/drawing/2014/main" xmlns="" id="{E372486A-C27B-F6DC-C479-70624948997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4149182F-103B-4865-B02F-400B18399E4C}" type="slidenum">
              <a:rPr lang="ar-SA" altLang="en-US">
                <a:latin typeface="Times New Roman" panose="02020603050405020304" pitchFamily="18" charset="0"/>
              </a:rPr>
              <a:pPr/>
              <a:t>19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8371" name="Rectangle 2">
            <a:extLst>
              <a:ext uri="{FF2B5EF4-FFF2-40B4-BE49-F238E27FC236}">
                <a16:creationId xmlns:a16="http://schemas.microsoft.com/office/drawing/2014/main" xmlns="" id="{5AEAB69F-D9C5-AA85-F72D-78E946250F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>
            <a:extLst>
              <a:ext uri="{FF2B5EF4-FFF2-40B4-BE49-F238E27FC236}">
                <a16:creationId xmlns:a16="http://schemas.microsoft.com/office/drawing/2014/main" xmlns="" id="{269DC0E8-3099-9956-7362-C25B442000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7853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>
            <a:extLst>
              <a:ext uri="{FF2B5EF4-FFF2-40B4-BE49-F238E27FC236}">
                <a16:creationId xmlns:a16="http://schemas.microsoft.com/office/drawing/2014/main" xmlns="" id="{83C23CD7-1CC9-F95B-3868-D6E42A365C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7908A557-5344-4187-B44C-34A87EFE02DA}" type="slidenum">
              <a:rPr lang="ar-SA" altLang="en-US">
                <a:latin typeface="Times New Roman" panose="02020603050405020304" pitchFamily="18" charset="0"/>
              </a:rPr>
              <a:pPr/>
              <a:t>20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0419" name="Rectangle 2">
            <a:extLst>
              <a:ext uri="{FF2B5EF4-FFF2-40B4-BE49-F238E27FC236}">
                <a16:creationId xmlns:a16="http://schemas.microsoft.com/office/drawing/2014/main" xmlns="" id="{28269C88-F185-54BC-C151-A8C31CC78B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>
            <a:extLst>
              <a:ext uri="{FF2B5EF4-FFF2-40B4-BE49-F238E27FC236}">
                <a16:creationId xmlns:a16="http://schemas.microsoft.com/office/drawing/2014/main" xmlns="" id="{7152DBB2-C333-B79E-E438-57AA8B6918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0833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>
            <a:extLst>
              <a:ext uri="{FF2B5EF4-FFF2-40B4-BE49-F238E27FC236}">
                <a16:creationId xmlns:a16="http://schemas.microsoft.com/office/drawing/2014/main" xmlns="" id="{A44026D3-D822-BF2C-EED2-29F6EB48D1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66788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6178497F-D9C7-4AAC-BB9C-882A568EF2E0}" type="slidenum">
              <a:rPr lang="ar-SA" altLang="en-US">
                <a:latin typeface="Times New Roman" panose="02020603050405020304" pitchFamily="18" charset="0"/>
              </a:rPr>
              <a:pPr/>
              <a:t>21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2467" name="Rectangle 2">
            <a:extLst>
              <a:ext uri="{FF2B5EF4-FFF2-40B4-BE49-F238E27FC236}">
                <a16:creationId xmlns:a16="http://schemas.microsoft.com/office/drawing/2014/main" xmlns="" id="{703CAC72-06CA-9C32-A20B-DB5971F0506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>
            <a:extLst>
              <a:ext uri="{FF2B5EF4-FFF2-40B4-BE49-F238E27FC236}">
                <a16:creationId xmlns:a16="http://schemas.microsoft.com/office/drawing/2014/main" xmlns="" id="{1E96F059-93AB-5453-2889-20C64CE826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732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B501AF-6DCD-67B5-B1ED-5CB8AA90DB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67C92F0-30ED-A347-5A81-869673EE40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F20E97-1CA9-32A8-D7A2-87FD3CCDD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EAF52-9BA0-4ED8-A63B-DEA91574DF13}" type="datetimeFigureOut">
              <a:rPr lang="en-US" smtClean="0"/>
              <a:t>6/11/2022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3A63F20-F742-3851-0459-D4F79735D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CBD49E6-5B9F-0B80-C57C-092FBA75B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8762-4087-491A-9980-BE85679D8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651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03E790-4772-55DC-E851-FAE6DA26F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C20E377-204C-F946-D795-628425519C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EF34059-63CE-8849-CD01-9C30732DA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EAF52-9BA0-4ED8-A63B-DEA91574DF13}" type="datetimeFigureOut">
              <a:rPr lang="en-US" smtClean="0"/>
              <a:t>6/11/2022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7229470-D315-F45C-112B-D6D382C10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ECF786-BA52-5A42-66B1-AD0C73D49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8762-4087-491A-9980-BE85679D8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767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0E930C-16F0-9C27-D709-B8F84810D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A6C1B0A-2A16-17D0-EA92-C7FC00372E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A0EB548-6F28-8CF2-75E5-B2DF470A1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EAF52-9BA0-4ED8-A63B-DEA91574DF13}" type="datetimeFigureOut">
              <a:rPr lang="en-US" smtClean="0"/>
              <a:t>6/11/2022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F19924E-6A5E-82D0-2DC0-2A691E1FB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028FCDC-B652-E92B-3431-864BE32C8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8762-4087-491A-9980-BE85679D8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662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DC116E-724C-C340-EAC5-988B26281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F5FEAAA-578E-AD7E-7EC4-537BFAB050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D8E6BE9-9FAF-BE5B-3E51-A892FE6D6E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1C0398C-542C-3084-7CDB-706E39682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EAF52-9BA0-4ED8-A63B-DEA91574DF13}" type="datetimeFigureOut">
              <a:rPr lang="en-US" smtClean="0"/>
              <a:t>6/11/2022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28645B4-FAA0-87AA-1DCE-1484E8DA1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9FCF7D8-409A-5754-1B54-136C17271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8762-4087-491A-9980-BE85679D8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348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C8BDBE-2086-152F-49FD-E1BDCE51C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2033566-0B89-3F37-78EA-DDA1E90D81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5073BEE-C763-B33A-576B-F373974448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680A1351-F02C-5635-7B15-0306D5235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7F03F2B-A059-910B-3555-5234AA45A8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5B27817D-8AF0-BB10-CE8D-818CEEA6B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EAF52-9BA0-4ED8-A63B-DEA91574DF13}" type="datetimeFigureOut">
              <a:rPr lang="en-US" smtClean="0"/>
              <a:t>6/11/2022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80900774-A886-D5D4-E304-DFBCB6172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5829FED-D2FD-613C-8834-958CCE97B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8762-4087-491A-9980-BE85679D8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950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2D6BFA-DC1E-302B-718A-BC3FB91D2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3AD234A-CCD4-FD65-324C-D00BE7A34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EAF52-9BA0-4ED8-A63B-DEA91574DF13}" type="datetimeFigureOut">
              <a:rPr lang="en-US" smtClean="0"/>
              <a:t>6/11/2022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A3461C3-D2FB-0679-2C42-2BD06F653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F29E0047-7E91-53E0-7107-0BFD4816E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8762-4087-491A-9980-BE85679D8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135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DF90C93-FEC4-40F8-8CB1-AAE18670F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EAF52-9BA0-4ED8-A63B-DEA91574DF13}" type="datetimeFigureOut">
              <a:rPr lang="en-US" smtClean="0"/>
              <a:t>6/11/2022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DB3D83B7-1D0E-9D14-FA63-87353F34D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149857A-3AA7-3BFC-E20C-EEB806B60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8762-4087-491A-9980-BE85679D8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87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13BDE6-4972-0B26-DAAD-905196D82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2D386DB-C3CB-6690-6F32-99ACAB6A2E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B32D0A2-DF17-7E4D-F98A-3A6F66CD71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2B646E0-E809-7380-DED6-D6475A7FA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EAF52-9BA0-4ED8-A63B-DEA91574DF13}" type="datetimeFigureOut">
              <a:rPr lang="en-US" smtClean="0"/>
              <a:t>6/11/2022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F90A66A-0C58-9FF6-6F3C-3B5099A12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CDAC908-D9F5-068F-A05F-F2682E5A0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8762-4087-491A-9980-BE85679D8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080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1C97D9-BFBA-0AC7-BA83-E444EC448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BF8A807-1BE3-665D-A4D8-5C0B7E60F0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DCEA501-60A0-83C5-87B8-CBE6BE5BAB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DBBD336-8DF8-D914-F1F4-0264D0D50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EAF52-9BA0-4ED8-A63B-DEA91574DF13}" type="datetimeFigureOut">
              <a:rPr lang="en-US" smtClean="0"/>
              <a:t>6/11/2022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77E6B0C-8A17-E207-C027-B11F59C26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AED4EE-880B-D447-FF99-62D8586A6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8762-4087-491A-9980-BE85679D8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145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400E07-1F7F-5AFF-306F-D979761B3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57882D5-0E84-46CE-3BC3-0C14EFE8D8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2B01F9E-CC43-89B0-5F66-C402FD6D5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EAF52-9BA0-4ED8-A63B-DEA91574DF13}" type="datetimeFigureOut">
              <a:rPr lang="en-US" smtClean="0"/>
              <a:t>6/11/2022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1032871-C54C-D397-A18B-58A791FB9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624C2F2-D6F0-6376-F40F-87CD07E04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8762-4087-491A-9980-BE85679D8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488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A37E3109-23F8-6578-509B-3A60FA11B5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AD5EF94-A170-2912-14F4-7DA311B38A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4786E4A-9512-055F-1B81-3EEC0B1C1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EAF52-9BA0-4ED8-A63B-DEA91574DF13}" type="datetimeFigureOut">
              <a:rPr lang="en-US" smtClean="0"/>
              <a:t>6/11/2022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14F4F59-063B-5E92-9773-113F72E5F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6560D62-7950-4502-D07C-458688CDD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B8762-4087-491A-9980-BE85679D8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789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300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903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47604" y="384476"/>
            <a:ext cx="2024914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2559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47604" y="384476"/>
            <a:ext cx="2024914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2834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97297" y="384476"/>
            <a:ext cx="1925528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5 Continue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9890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97297" y="384476"/>
            <a:ext cx="1925527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5 Continue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6590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97297" y="384476"/>
            <a:ext cx="1925527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5 Continue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399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47604" y="384476"/>
            <a:ext cx="2024914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72698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150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7532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9764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99010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30299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5635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28591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4082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5991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3146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23752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7279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3596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8182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xmlns="" id="{4E90E692-27C4-4C76-B350-7B6EE06DFB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3" y="271762"/>
            <a:ext cx="11736917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xmlns="" id="{0A211B75-2C1B-4AEC-BD8D-6E1CF8806B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8" y="5539882"/>
            <a:ext cx="16298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xmlns="" id="{DDF1D010-E620-4120-AF4C-48EF0B118D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27" y="6675934"/>
            <a:ext cx="11736917" cy="1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8A66D577-11B9-41AF-825A-F591D16F0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2352975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xmlns="" id="{ADFE87A2-AEBD-4DD1-8BF8-94F6CA4BC9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923" y="2133600"/>
            <a:ext cx="3175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09C1255-143A-44DD-8EFF-168BFDB2AB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79828" y="816275"/>
            <a:ext cx="2637260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7601B3C-1F0C-4EEA-A0D3-C64AE59614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7911" y="384476"/>
            <a:ext cx="2124299" cy="95410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5 Continue </a:t>
            </a:r>
            <a:endParaRPr lang="en-US" altLang="en-US" sz="28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A819BD-5FAA-44C5-89FD-6715B4A396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12259" y="2399807"/>
            <a:ext cx="10767483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 sz="1800"/>
          </a:p>
        </p:txBody>
      </p:sp>
      <p:sp>
        <p:nvSpPr>
          <p:cNvPr id="15" name="Title 13">
            <a:extLst>
              <a:ext uri="{FF2B5EF4-FFF2-40B4-BE49-F238E27FC236}">
                <a16:creationId xmlns:a16="http://schemas.microsoft.com/office/drawing/2014/main" xmlns="" id="{CA7ABB1B-E073-41FB-9420-BCF97BFA7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79832" y="726550"/>
            <a:ext cx="8299985" cy="57626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507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345715F-9D7C-608C-DE74-2175E1908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3A22603-8720-7418-EA95-D9D069B0F6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A62E592-F6A7-9FF5-B11D-DE482B9D90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EAF52-9BA0-4ED8-A63B-DEA91574DF13}" type="datetimeFigureOut">
              <a:rPr lang="en-US" smtClean="0"/>
              <a:t>6/11/2022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C14DC84-5877-CF46-B39C-BF9B6F00C4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FD90A1E-6077-B6D2-0E78-B4EB8B958E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B8762-4087-491A-9980-BE85679D8C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904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2" r:id="rId23"/>
    <p:sldLayoutId id="2147483673" r:id="rId24"/>
    <p:sldLayoutId id="2147483674" r:id="rId25"/>
    <p:sldLayoutId id="2147483675" r:id="rId26"/>
    <p:sldLayoutId id="2147483676" r:id="rId27"/>
    <p:sldLayoutId id="2147483677" r:id="rId28"/>
    <p:sldLayoutId id="2147483682" r:id="rId29"/>
    <p:sldLayoutId id="2147483683" r:id="rId30"/>
    <p:sldLayoutId id="2147483684" r:id="rId31"/>
    <p:sldLayoutId id="2147483685" r:id="rId32"/>
    <p:sldLayoutId id="2147483686" r:id="rId3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microsoft.com/office/2011/relationships/inkAction" Target="../ink/inkAction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11/relationships/inkAction" Target="../ink/inkAction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23D143C-A88E-0602-7178-DDAB59B900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8891E0D-D1A4-79C7-2C44-61A6764C5DCE}"/>
              </a:ext>
            </a:extLst>
          </p:cNvPr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3C22A1A-2D19-182A-1EA8-AC4AA9B8ED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B70890A-FEE7-C57D-4B8C-AB9B45E7DC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09A2A3E-E775-0BC7-A503-2B94937A7D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664C466-BA4F-A82F-7CE7-13E70DD411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EBBB8A0-792D-E68E-87C8-A6EAA52B36F7}"/>
              </a:ext>
            </a:extLst>
          </p:cNvPr>
          <p:cNvSpPr txBox="1"/>
          <p:nvPr/>
        </p:nvSpPr>
        <p:spPr>
          <a:xfrm>
            <a:off x="121874" y="682500"/>
            <a:ext cx="608301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CYB 510 OPERATING SYSTEMS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Prof. Dr. Lamiaa Fattouh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1EA9EA7-571D-7862-D45E-A41BB864A654}"/>
              </a:ext>
            </a:extLst>
          </p:cNvPr>
          <p:cNvSpPr txBox="1"/>
          <p:nvPr/>
        </p:nvSpPr>
        <p:spPr>
          <a:xfrm>
            <a:off x="6995710" y="3159395"/>
            <a:ext cx="33970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CYB 510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CPU SCHEDULING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218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87"/>
    </mc:Choice>
    <mc:Fallback xmlns="">
      <p:transition spd="slow" advTm="1008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xmlns="" id="{3FB14BC8-2876-995E-1A69-DF29130FC4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ar-SA"/>
              <a:t>Determining Length of Next CPU Burst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xmlns="" id="{F1E1DCD5-2668-3B54-9B79-5E93B6FA4AA2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057400" y="1828801"/>
            <a:ext cx="7467600" cy="4873625"/>
          </a:xfrm>
        </p:spPr>
        <p:txBody>
          <a:bodyPr/>
          <a:lstStyle/>
          <a:p>
            <a:pPr eaLnBrk="1" hangingPunct="1"/>
            <a:r>
              <a:rPr lang="en-US" altLang="ar-SA" dirty="0"/>
              <a:t>The Real difficulty with the SJF algorithm is knowing the length of the next CPU request </a:t>
            </a:r>
          </a:p>
          <a:p>
            <a:pPr eaLnBrk="1" hangingPunct="1"/>
            <a:r>
              <a:rPr lang="en-US" altLang="ar-SA" dirty="0"/>
              <a:t>We may not know but we can predict </a:t>
            </a:r>
          </a:p>
          <a:p>
            <a:pPr eaLnBrk="1" hangingPunct="1"/>
            <a:r>
              <a:rPr lang="en-US" altLang="ar-SA" dirty="0"/>
              <a:t>Can be done by using the length of previous CPU bursts, using exponential averaging</a:t>
            </a:r>
          </a:p>
          <a:p>
            <a:pPr eaLnBrk="1" hangingPunct="1"/>
            <a:endParaRPr lang="en-US" altLang="ar-SA" dirty="0"/>
          </a:p>
          <a:p>
            <a:pPr lvl="1" eaLnBrk="1" hangingPunct="1">
              <a:buFont typeface="Monotype Sorts"/>
              <a:buNone/>
            </a:pPr>
            <a:endParaRPr lang="en-US" altLang="ar-SA" dirty="0"/>
          </a:p>
          <a:p>
            <a:pPr lvl="1" eaLnBrk="1" hangingPunct="1">
              <a:buFont typeface="Monotype Sorts"/>
              <a:buNone/>
            </a:pPr>
            <a:endParaRPr lang="en-US" altLang="ar-SA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852"/>
    </mc:Choice>
    <mc:Fallback xmlns="">
      <p:transition spd="slow" advTm="1018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6">
            <a:extLst>
              <a:ext uri="{FF2B5EF4-FFF2-40B4-BE49-F238E27FC236}">
                <a16:creationId xmlns:a16="http://schemas.microsoft.com/office/drawing/2014/main" xmlns="" id="{DDAA50D4-01F8-8D63-6AF3-57934956F9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3600" dirty="0"/>
              <a:t>Shortest-Job-First (SJR) Scheduling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xmlns="" id="{284B2279-174B-EB54-F4DF-AE63EFD2EC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611086"/>
            <a:ext cx="80772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747713" indent="-747713"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1323975" indent="-461963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ct val="20000"/>
              </a:spcBef>
              <a:buClrTx/>
              <a:buSzTx/>
              <a:buFontTx/>
              <a:buNone/>
            </a:pPr>
            <a:r>
              <a:rPr kumimoji="0" lang="en-US" altLang="ar-SA" b="1" dirty="0">
                <a:latin typeface="Verdana" panose="020B0604030504040204" pitchFamily="34" charset="0"/>
              </a:rPr>
              <a:t>SHORTEST JOB FIRST:</a:t>
            </a:r>
          </a:p>
          <a:p>
            <a:pPr algn="just">
              <a:spcBef>
                <a:spcPct val="20000"/>
              </a:spcBef>
              <a:buClrTx/>
              <a:buSzTx/>
              <a:buFontTx/>
              <a:buNone/>
            </a:pPr>
            <a:endParaRPr kumimoji="0" lang="en-US" altLang="ar-SA" dirty="0">
              <a:latin typeface="Verdana" panose="020B0604030504040204" pitchFamily="34" charset="0"/>
            </a:endParaRPr>
          </a:p>
          <a:p>
            <a:pPr lvl="1" algn="just">
              <a:spcBef>
                <a:spcPct val="20000"/>
              </a:spcBef>
              <a:buClrTx/>
              <a:buSzTx/>
              <a:buFont typeface="Symbol" panose="05050102010706020507" pitchFamily="18" charset="2"/>
              <a:buChar char="·"/>
            </a:pPr>
            <a:r>
              <a:rPr kumimoji="0" lang="en-US" altLang="ar-SA" dirty="0">
                <a:latin typeface="Verdana" panose="020B0604030504040204" pitchFamily="34" charset="0"/>
              </a:rPr>
              <a:t>Optimal for minimizing queueing time, but impossible to implement.  Tries to predict the process to schedule based on previous history.</a:t>
            </a:r>
          </a:p>
          <a:p>
            <a:pPr lvl="1" algn="just">
              <a:spcBef>
                <a:spcPct val="20000"/>
              </a:spcBef>
              <a:buClrTx/>
              <a:buSzTx/>
              <a:buFont typeface="Symbol" panose="05050102010706020507" pitchFamily="18" charset="2"/>
              <a:buChar char="·"/>
            </a:pPr>
            <a:r>
              <a:rPr kumimoji="0" lang="en-US" altLang="ar-SA" dirty="0">
                <a:latin typeface="Verdana" panose="020B0604030504040204" pitchFamily="34" charset="0"/>
              </a:rPr>
              <a:t>Predicting the time, the process will use on its next schedule:</a:t>
            </a:r>
          </a:p>
          <a:p>
            <a:pPr algn="just">
              <a:spcBef>
                <a:spcPct val="20000"/>
              </a:spcBef>
              <a:buClrTx/>
              <a:buSzTx/>
              <a:buFontTx/>
              <a:buNone/>
            </a:pPr>
            <a:endParaRPr kumimoji="0" lang="en-US" altLang="ar-SA" dirty="0">
              <a:latin typeface="Verdana" panose="020B0604030504040204" pitchFamily="34" charset="0"/>
            </a:endParaRPr>
          </a:p>
          <a:p>
            <a:pPr algn="just">
              <a:spcBef>
                <a:spcPct val="20000"/>
              </a:spcBef>
              <a:buClrTx/>
              <a:buSzTx/>
              <a:buFontTx/>
              <a:buNone/>
            </a:pPr>
            <a:r>
              <a:rPr kumimoji="0" lang="en-US" altLang="ar-SA" dirty="0">
                <a:latin typeface="Verdana" panose="020B0604030504040204" pitchFamily="34" charset="0"/>
              </a:rPr>
              <a:t> </a:t>
            </a:r>
            <a:r>
              <a:rPr kumimoji="0" lang="en-US" altLang="ar-SA" b="1" dirty="0">
                <a:latin typeface="Verdana" panose="020B0604030504040204" pitchFamily="34" charset="0"/>
              </a:rPr>
              <a:t>t( n+1 ) 	= 	w * t( n )         + ( 1 - w )  * T( n )</a:t>
            </a:r>
          </a:p>
          <a:p>
            <a:pPr algn="just">
              <a:spcBef>
                <a:spcPct val="20000"/>
              </a:spcBef>
              <a:buClrTx/>
              <a:buSzTx/>
              <a:buFontTx/>
              <a:buNone/>
            </a:pPr>
            <a:r>
              <a:rPr kumimoji="0" lang="en-US" altLang="ar-SA" dirty="0">
                <a:latin typeface="Verdana" panose="020B0604030504040204" pitchFamily="34" charset="0"/>
              </a:rPr>
              <a:t> 		</a:t>
            </a:r>
          </a:p>
          <a:p>
            <a:pPr algn="just">
              <a:lnSpc>
                <a:spcPct val="120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kumimoji="0" lang="en-US" altLang="ar-SA" dirty="0">
                <a:latin typeface="Verdana" panose="020B0604030504040204" pitchFamily="34" charset="0"/>
              </a:rPr>
              <a:t>Here: t(n+1)    is time of next burst.</a:t>
            </a:r>
          </a:p>
          <a:p>
            <a:pPr algn="just">
              <a:lnSpc>
                <a:spcPct val="120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kumimoji="0" lang="en-US" altLang="ar-SA" dirty="0">
                <a:latin typeface="Verdana" panose="020B0604030504040204" pitchFamily="34" charset="0"/>
              </a:rPr>
              <a:t> 	t(n)       	is time of current burst.</a:t>
            </a:r>
          </a:p>
          <a:p>
            <a:pPr algn="just">
              <a:lnSpc>
                <a:spcPct val="120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kumimoji="0" lang="en-US" altLang="ar-SA" dirty="0">
                <a:latin typeface="Verdana" panose="020B0604030504040204" pitchFamily="34" charset="0"/>
              </a:rPr>
              <a:t>	T(n)     	is average of all previous bursts .</a:t>
            </a:r>
          </a:p>
          <a:p>
            <a:pPr algn="just">
              <a:lnSpc>
                <a:spcPct val="120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kumimoji="0" lang="en-US" altLang="ar-SA" dirty="0">
                <a:latin typeface="Verdana" panose="020B0604030504040204" pitchFamily="34" charset="0"/>
              </a:rPr>
              <a:t>	w       	is a weighting factor emphasizing current or previous bursts.</a:t>
            </a:r>
          </a:p>
          <a:p>
            <a:pPr algn="just">
              <a:spcBef>
                <a:spcPct val="20000"/>
              </a:spcBef>
              <a:buClrTx/>
              <a:buSzTx/>
              <a:buFontTx/>
              <a:buNone/>
            </a:pPr>
            <a:r>
              <a:rPr kumimoji="0" lang="en-US" altLang="ar-SA" dirty="0">
                <a:latin typeface="Verdana" panose="020B0604030504040204" pitchFamily="34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589"/>
    </mc:Choice>
    <mc:Fallback xmlns="">
      <p:transition spd="slow" advTm="16558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xmlns="" id="{519D93E5-324F-5412-7ED3-16F73176FF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Priority Scheduling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xmlns="" id="{7F817060-D393-4964-0C45-AB2AF4B5A1E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133600" y="1676400"/>
            <a:ext cx="8231262" cy="5181600"/>
          </a:xfrm>
        </p:spPr>
        <p:txBody>
          <a:bodyPr>
            <a:normAutofit fontScale="92500" lnSpcReduction="20000"/>
          </a:bodyPr>
          <a:lstStyle/>
          <a:p>
            <a:r>
              <a:rPr lang="en-US" altLang="en-US" sz="2000" dirty="0"/>
              <a:t>SJF is priority scheduling where priority is the predicted next CPU burst  T</a:t>
            </a:r>
          </a:p>
          <a:p>
            <a:r>
              <a:rPr lang="en-US" altLang="en-US" sz="2000" dirty="0"/>
              <a:t>Priority can be defined internally (to OS) or externally.</a:t>
            </a:r>
          </a:p>
          <a:p>
            <a:pPr lvl="1"/>
            <a:r>
              <a:rPr lang="en-US" altLang="en-US" sz="2000" dirty="0"/>
              <a:t>Internal: CPU usage time, memory requirements, I/O usage</a:t>
            </a:r>
          </a:p>
          <a:p>
            <a:pPr lvl="1"/>
            <a:r>
              <a:rPr lang="en-US" altLang="en-US" sz="2000" dirty="0"/>
              <a:t>External: importance, type, political issues</a:t>
            </a:r>
          </a:p>
          <a:p>
            <a:r>
              <a:rPr lang="en-US" altLang="en-US" sz="2000" dirty="0"/>
              <a:t>A priority number (integer) is associated with each process(small </a:t>
            </a:r>
            <a:r>
              <a:rPr lang="en-US" altLang="en-US" sz="2000" dirty="0">
                <a:sym typeface="Symbol" panose="05050102010706020507" pitchFamily="18" charset="2"/>
              </a:rPr>
              <a:t> high)</a:t>
            </a:r>
            <a:endParaRPr lang="en-US" altLang="en-US" sz="2000" dirty="0"/>
          </a:p>
          <a:p>
            <a:r>
              <a:rPr lang="en-US" altLang="en-US" sz="2000" dirty="0"/>
              <a:t>The CPU is allocated to the process with the highest priority (smallest integer </a:t>
            </a:r>
            <a:r>
              <a:rPr lang="en-US" altLang="en-US" sz="2000" dirty="0">
                <a:sym typeface="Symbol" panose="05050102010706020507" pitchFamily="18" charset="2"/>
              </a:rPr>
              <a:t> highest priority).</a:t>
            </a:r>
          </a:p>
          <a:p>
            <a:r>
              <a:rPr lang="en-US" altLang="en-US" sz="2000" dirty="0"/>
              <a:t>When a process arrives at ready state, its priority will be compared to priority of running process. </a:t>
            </a:r>
            <a:r>
              <a:rPr lang="en-US" altLang="en-US" sz="2000" dirty="0">
                <a:solidFill>
                  <a:srgbClr val="FF0000"/>
                </a:solidFill>
              </a:rPr>
              <a:t>If newly process has higher priority</a:t>
            </a:r>
            <a:r>
              <a:rPr lang="en-US" altLang="en-US" sz="2000" dirty="0"/>
              <a:t>:</a:t>
            </a:r>
            <a:endParaRPr lang="en-US" altLang="en-US" sz="2000" dirty="0">
              <a:sym typeface="Symbol" panose="05050102010706020507" pitchFamily="18" charset="2"/>
            </a:endParaRPr>
          </a:p>
          <a:p>
            <a:pPr lvl="1"/>
            <a:r>
              <a:rPr lang="en-US" altLang="en-US" sz="2000" dirty="0">
                <a:solidFill>
                  <a:srgbClr val="FF0000"/>
                </a:solidFill>
              </a:rPr>
              <a:t>Preemptive</a:t>
            </a:r>
            <a:r>
              <a:rPr lang="en-US" altLang="en-US" sz="2000" dirty="0"/>
              <a:t> – it preempts the running one and old running one will be put into ready.</a:t>
            </a:r>
          </a:p>
          <a:p>
            <a:pPr lvl="1"/>
            <a:r>
              <a:rPr lang="en-US" altLang="en-US" sz="2000" dirty="0" err="1">
                <a:solidFill>
                  <a:srgbClr val="FF0000"/>
                </a:solidFill>
              </a:rPr>
              <a:t>Nonpreemptive</a:t>
            </a:r>
            <a:r>
              <a:rPr lang="en-US" altLang="en-US" sz="2000" dirty="0"/>
              <a:t>-  it does not preempt the running one and it will be put at the head of ready state.</a:t>
            </a:r>
          </a:p>
          <a:p>
            <a:r>
              <a:rPr lang="en-US" altLang="en-US" sz="2000" dirty="0"/>
              <a:t>Problem </a:t>
            </a:r>
            <a:r>
              <a:rPr lang="en-US" altLang="en-US" sz="2000" dirty="0">
                <a:sym typeface="Symbol" panose="05050102010706020507" pitchFamily="18" charset="2"/>
              </a:rPr>
              <a:t> </a:t>
            </a:r>
            <a:r>
              <a:rPr lang="en-US" altLang="en-US" sz="2000" b="1" dirty="0">
                <a:solidFill>
                  <a:srgbClr val="FF0000"/>
                </a:solidFill>
                <a:sym typeface="Symbol" panose="05050102010706020507" pitchFamily="18" charset="2"/>
              </a:rPr>
              <a:t>Starvation</a:t>
            </a:r>
            <a:r>
              <a:rPr lang="en-US" altLang="en-US" sz="2000" b="1" dirty="0">
                <a:sym typeface="Symbol" panose="05050102010706020507" pitchFamily="18" charset="2"/>
              </a:rPr>
              <a:t> (indefinite blocking)</a:t>
            </a:r>
            <a:r>
              <a:rPr lang="en-US" altLang="en-US" sz="2000" dirty="0">
                <a:sym typeface="Symbol" panose="05050102010706020507" pitchFamily="18" charset="2"/>
              </a:rPr>
              <a:t>– low priority processes may never execute</a:t>
            </a:r>
          </a:p>
          <a:p>
            <a:r>
              <a:rPr lang="en-US" altLang="en-US" sz="2000" dirty="0">
                <a:sym typeface="Symbol" panose="05050102010706020507" pitchFamily="18" charset="2"/>
              </a:rPr>
              <a:t>Solution  </a:t>
            </a:r>
            <a:r>
              <a:rPr lang="en-US" altLang="en-US" sz="2000" b="1" dirty="0">
                <a:solidFill>
                  <a:srgbClr val="FF0000"/>
                </a:solidFill>
                <a:sym typeface="Symbol" panose="05050102010706020507" pitchFamily="18" charset="2"/>
              </a:rPr>
              <a:t>Aging</a:t>
            </a:r>
            <a:r>
              <a:rPr lang="en-US" altLang="en-US" sz="2000" b="1" dirty="0">
                <a:sym typeface="Symbol" panose="05050102010706020507" pitchFamily="18" charset="2"/>
              </a:rPr>
              <a:t> </a:t>
            </a:r>
            <a:r>
              <a:rPr lang="en-US" altLang="en-US" sz="2000" dirty="0">
                <a:sym typeface="Symbol" panose="05050102010706020507" pitchFamily="18" charset="2"/>
              </a:rPr>
              <a:t>– </a:t>
            </a:r>
            <a:r>
              <a:rPr lang="en-US" altLang="en-US" sz="2000" dirty="0"/>
              <a:t>As a process uses more execution time, dynamically </a:t>
            </a:r>
            <a:r>
              <a:rPr lang="en-US" altLang="en-US" dirty="0"/>
              <a:t>decreases its priority</a:t>
            </a:r>
            <a:r>
              <a:rPr lang="en-US" altLang="en-US" dirty="0">
                <a:sym typeface="Symbol" panose="05050102010706020507" pitchFamily="18" charset="2"/>
              </a:rPr>
              <a:t> or increase the priority of other lower processes (say increase priority by 1 every 15 min)</a:t>
            </a:r>
          </a:p>
          <a:p>
            <a:pPr>
              <a:buFont typeface="Monotype Sorts"/>
              <a:buNone/>
            </a:pPr>
            <a:endParaRPr lang="en-US" altLang="en-US" dirty="0">
              <a:sym typeface="Symbol" panose="05050102010706020507" pitchFamily="18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5693"/>
    </mc:Choice>
    <mc:Fallback xmlns="">
      <p:transition spd="slow" advTm="45569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xmlns="" id="{BBC827F7-A5C9-A514-5509-849734926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dirty="0"/>
              <a:t>Priority Scheduling-Example</a:t>
            </a:r>
            <a:endParaRPr lang="ar-SA" altLang="en-US" dirty="0"/>
          </a:p>
        </p:txBody>
      </p:sp>
      <p:pic>
        <p:nvPicPr>
          <p:cNvPr id="46083" name="Picture 4">
            <a:extLst>
              <a:ext uri="{FF2B5EF4-FFF2-40B4-BE49-F238E27FC236}">
                <a16:creationId xmlns:a16="http://schemas.microsoft.com/office/drawing/2014/main" xmlns="" id="{3F6E0F35-43D4-20C8-7D4F-DDBAC79F48E8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88498" y="1524000"/>
            <a:ext cx="5410200" cy="1597024"/>
          </a:xfrm>
          <a:noFill/>
        </p:spPr>
      </p:pic>
      <p:pic>
        <p:nvPicPr>
          <p:cNvPr id="46084" name="Picture 2">
            <a:extLst>
              <a:ext uri="{FF2B5EF4-FFF2-40B4-BE49-F238E27FC236}">
                <a16:creationId xmlns:a16="http://schemas.microsoft.com/office/drawing/2014/main" xmlns="" id="{43DA1956-527E-DFEF-8679-66D2CEC178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276600"/>
            <a:ext cx="8534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TextBox 5">
            <a:extLst>
              <a:ext uri="{FF2B5EF4-FFF2-40B4-BE49-F238E27FC236}">
                <a16:creationId xmlns:a16="http://schemas.microsoft.com/office/drawing/2014/main" xmlns="" id="{29F6F012-EF95-68C6-11DA-36F0A8D1C5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6019800"/>
            <a:ext cx="8458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000">
                <a:latin typeface="Verdana" panose="020B0604030504040204" pitchFamily="34" charset="0"/>
              </a:rPr>
              <a:t>Average waiting time = (0+1+6+16+18)/5= 41/5= 8.2msec</a:t>
            </a:r>
          </a:p>
        </p:txBody>
      </p:sp>
      <p:sp>
        <p:nvSpPr>
          <p:cNvPr id="46086" name="TextBox 5">
            <a:extLst>
              <a:ext uri="{FF2B5EF4-FFF2-40B4-BE49-F238E27FC236}">
                <a16:creationId xmlns:a16="http://schemas.microsoft.com/office/drawing/2014/main" xmlns="" id="{BFEC9906-E5BF-21B4-25BE-D3CD5061D6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6427" y="2025459"/>
            <a:ext cx="114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dirty="0">
                <a:latin typeface="Verdana" panose="020B0604030504040204" pitchFamily="34" charset="0"/>
              </a:rPr>
              <a:t>Highest</a:t>
            </a:r>
            <a:endParaRPr kumimoji="0" lang="ar-SA" altLang="en-US" dirty="0">
              <a:latin typeface="Verdana" panose="020B0604030504040204" pitchFamily="34" charset="0"/>
            </a:endParaRPr>
          </a:p>
        </p:txBody>
      </p:sp>
      <p:cxnSp>
        <p:nvCxnSpPr>
          <p:cNvPr id="46087" name="Straight Arrow Connector 7">
            <a:extLst>
              <a:ext uri="{FF2B5EF4-FFF2-40B4-BE49-F238E27FC236}">
                <a16:creationId xmlns:a16="http://schemas.microsoft.com/office/drawing/2014/main" xmlns="" id="{58916F59-E326-04E8-7A50-FD0A044B027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76600" y="2187838"/>
            <a:ext cx="13716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088" name="TextBox 8">
            <a:extLst>
              <a:ext uri="{FF2B5EF4-FFF2-40B4-BE49-F238E27FC236}">
                <a16:creationId xmlns:a16="http://schemas.microsoft.com/office/drawing/2014/main" xmlns="" id="{7979E228-002E-9D47-69F0-83AB4F109F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2483375"/>
            <a:ext cx="114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dirty="0">
                <a:latin typeface="Verdana" panose="020B0604030504040204" pitchFamily="34" charset="0"/>
              </a:rPr>
              <a:t>lowest</a:t>
            </a:r>
            <a:endParaRPr kumimoji="0" lang="ar-SA" altLang="en-US" dirty="0">
              <a:latin typeface="Verdana" panose="020B0604030504040204" pitchFamily="34" charset="0"/>
            </a:endParaRPr>
          </a:p>
        </p:txBody>
      </p:sp>
      <p:cxnSp>
        <p:nvCxnSpPr>
          <p:cNvPr id="46089" name="Straight Arrow Connector 9">
            <a:extLst>
              <a:ext uri="{FF2B5EF4-FFF2-40B4-BE49-F238E27FC236}">
                <a16:creationId xmlns:a16="http://schemas.microsoft.com/office/drawing/2014/main" xmlns="" id="{F175FA36-AEE4-4239-F643-501ACDE293F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76600" y="2685525"/>
            <a:ext cx="13716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769"/>
    </mc:Choice>
    <mc:Fallback xmlns="">
      <p:transition spd="slow" advTm="19276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F68E08-945E-15E0-5DAC-06F7BFBFB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Priority Scheduling-Example</a:t>
            </a:r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12D1E81F-8F11-DA0B-02AD-B000B07B63E1}"/>
              </a:ext>
            </a:extLst>
          </p:cNvPr>
          <p:cNvGrpSpPr/>
          <p:nvPr/>
        </p:nvGrpSpPr>
        <p:grpSpPr>
          <a:xfrm>
            <a:off x="3607235" y="2267244"/>
            <a:ext cx="6957877" cy="1908215"/>
            <a:chOff x="3607235" y="2267244"/>
            <a:chExt cx="6957877" cy="1908215"/>
          </a:xfrm>
        </p:grpSpPr>
        <p:pic>
          <p:nvPicPr>
            <p:cNvPr id="3" name="Picture 4">
              <a:extLst>
                <a:ext uri="{FF2B5EF4-FFF2-40B4-BE49-F238E27FC236}">
                  <a16:creationId xmlns:a16="http://schemas.microsoft.com/office/drawing/2014/main" xmlns="" id="{01DEDA5F-B5D8-97D8-7307-054FBB2F86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3607235" y="2344190"/>
              <a:ext cx="5410200" cy="1754325"/>
            </a:xfrm>
            <a:prstGeom prst="rect">
              <a:avLst/>
            </a:prstGeom>
            <a:noFill/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xmlns="" id="{2A60F811-730F-4F44-5B34-2CA2DD43D911}"/>
                </a:ext>
              </a:extLst>
            </p:cNvPr>
            <p:cNvSpPr txBox="1"/>
            <p:nvPr/>
          </p:nvSpPr>
          <p:spPr>
            <a:xfrm>
              <a:off x="8942790" y="2267244"/>
              <a:ext cx="1622322" cy="19082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u="sng" dirty="0"/>
                <a:t>Arrival time</a:t>
              </a:r>
            </a:p>
            <a:p>
              <a:pPr algn="ctr"/>
              <a:r>
                <a:rPr lang="en-US" sz="2000" dirty="0"/>
                <a:t>0</a:t>
              </a:r>
            </a:p>
            <a:p>
              <a:pPr algn="ctr"/>
              <a:r>
                <a:rPr lang="en-US" sz="2000" dirty="0"/>
                <a:t>3</a:t>
              </a:r>
            </a:p>
            <a:p>
              <a:pPr algn="ctr"/>
              <a:r>
                <a:rPr lang="en-US" sz="2000" dirty="0"/>
                <a:t>2</a:t>
              </a:r>
            </a:p>
            <a:p>
              <a:pPr algn="ctr"/>
              <a:r>
                <a:rPr lang="en-US" sz="2000" dirty="0"/>
                <a:t>1</a:t>
              </a:r>
            </a:p>
            <a:p>
              <a:pPr algn="ctr"/>
              <a:r>
                <a:rPr lang="en-US" sz="2000" dirty="0"/>
                <a:t>4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CFF07FCB-75E8-5BE9-0590-8BA974B99928}"/>
              </a:ext>
            </a:extLst>
          </p:cNvPr>
          <p:cNvGrpSpPr/>
          <p:nvPr/>
        </p:nvGrpSpPr>
        <p:grpSpPr>
          <a:xfrm>
            <a:off x="2537927" y="4252405"/>
            <a:ext cx="7874434" cy="576263"/>
            <a:chOff x="2537927" y="4469363"/>
            <a:chExt cx="7874434" cy="57626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EB57C1-DED8-70D1-98F5-C683E9710157}"/>
                </a:ext>
              </a:extLst>
            </p:cNvPr>
            <p:cNvSpPr/>
            <p:nvPr/>
          </p:nvSpPr>
          <p:spPr>
            <a:xfrm>
              <a:off x="2537927" y="4469363"/>
              <a:ext cx="7874434" cy="57626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ysClr val="windowText" lastClr="000000"/>
                  </a:solidFill>
                </a:rPr>
                <a:t>                   </a:t>
              </a:r>
            </a:p>
            <a:p>
              <a:pPr algn="ctr"/>
              <a:r>
                <a:rPr lang="en-US" dirty="0">
                  <a:solidFill>
                    <a:sysClr val="windowText" lastClr="000000"/>
                  </a:solidFill>
                </a:rPr>
                <a:t>P1                                                             P2              P5                     P3                  P4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F0C81755-6EE2-D9FF-B6B6-6614E70E0EA5}"/>
                </a:ext>
              </a:extLst>
            </p:cNvPr>
            <p:cNvSpPr/>
            <p:nvPr/>
          </p:nvSpPr>
          <p:spPr>
            <a:xfrm>
              <a:off x="2537927" y="4469363"/>
              <a:ext cx="3322099" cy="57626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AB58E6C6-62AF-3B35-4065-5A9EC6324389}"/>
                </a:ext>
              </a:extLst>
            </p:cNvPr>
            <p:cNvSpPr/>
            <p:nvPr/>
          </p:nvSpPr>
          <p:spPr>
            <a:xfrm>
              <a:off x="5860026" y="4469363"/>
              <a:ext cx="1012722" cy="57626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5E7C6184-6F4B-DF63-1DD6-4EF6F6BF4EA6}"/>
                </a:ext>
              </a:extLst>
            </p:cNvPr>
            <p:cNvSpPr/>
            <p:nvPr/>
          </p:nvSpPr>
          <p:spPr>
            <a:xfrm>
              <a:off x="6872747" y="4469363"/>
              <a:ext cx="1553497" cy="57626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BC66D01C-B9DA-EB71-415C-DE0B8C7D7219}"/>
                </a:ext>
              </a:extLst>
            </p:cNvPr>
            <p:cNvSpPr/>
            <p:nvPr/>
          </p:nvSpPr>
          <p:spPr>
            <a:xfrm>
              <a:off x="8426244" y="4469363"/>
              <a:ext cx="963562" cy="57626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3848E317-FC21-C980-719E-843D2D22916E}"/>
              </a:ext>
            </a:extLst>
          </p:cNvPr>
          <p:cNvSpPr txBox="1"/>
          <p:nvPr/>
        </p:nvSpPr>
        <p:spPr>
          <a:xfrm>
            <a:off x="2340077" y="4933294"/>
            <a:ext cx="8613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0                                                             10               11                        16             18                19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3C88BC15-0E15-0881-B488-2BB30C17ADD9}"/>
              </a:ext>
            </a:extLst>
          </p:cNvPr>
          <p:cNvSpPr txBox="1"/>
          <p:nvPr/>
        </p:nvSpPr>
        <p:spPr>
          <a:xfrm>
            <a:off x="403123" y="2506924"/>
            <a:ext cx="2664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Non-</a:t>
            </a:r>
            <a:r>
              <a:rPr lang="en-US" altLang="en-US" sz="2800" b="1" dirty="0">
                <a:solidFill>
                  <a:srgbClr val="FF0000"/>
                </a:solidFill>
              </a:rPr>
              <a:t>Preemptive</a:t>
            </a:r>
            <a:endParaRPr lang="en-US" sz="28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A1F4397C-2A55-C346-58BE-F689AB6BB5E3}"/>
              </a:ext>
            </a:extLst>
          </p:cNvPr>
          <p:cNvSpPr txBox="1"/>
          <p:nvPr/>
        </p:nvSpPr>
        <p:spPr>
          <a:xfrm>
            <a:off x="2340077" y="5302626"/>
            <a:ext cx="27628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Waiting time  P</a:t>
            </a:r>
            <a:r>
              <a:rPr lang="en-US" baseline="-25000" dirty="0"/>
              <a:t>1</a:t>
            </a:r>
            <a:r>
              <a:rPr lang="en-US" dirty="0"/>
              <a:t>=0</a:t>
            </a:r>
          </a:p>
          <a:p>
            <a:r>
              <a:rPr lang="en-US" dirty="0"/>
              <a:t>                         P</a:t>
            </a:r>
            <a:r>
              <a:rPr lang="en-US" baseline="-25000" dirty="0"/>
              <a:t>2</a:t>
            </a:r>
            <a:r>
              <a:rPr lang="en-US" dirty="0"/>
              <a:t>= 10-3=7</a:t>
            </a:r>
          </a:p>
          <a:p>
            <a:r>
              <a:rPr lang="en-US" dirty="0"/>
              <a:t>                         P</a:t>
            </a:r>
            <a:r>
              <a:rPr lang="en-US" baseline="-25000" dirty="0"/>
              <a:t>5</a:t>
            </a:r>
            <a:r>
              <a:rPr lang="en-US" dirty="0"/>
              <a:t>=11-4=7</a:t>
            </a:r>
          </a:p>
          <a:p>
            <a:r>
              <a:rPr lang="en-US" dirty="0"/>
              <a:t>                         P</a:t>
            </a:r>
            <a:r>
              <a:rPr lang="en-US" baseline="-25000" dirty="0"/>
              <a:t>3</a:t>
            </a:r>
            <a:r>
              <a:rPr lang="en-US" dirty="0"/>
              <a:t>= 16-2=14</a:t>
            </a:r>
          </a:p>
          <a:p>
            <a:r>
              <a:rPr lang="en-US" dirty="0"/>
              <a:t>                         P</a:t>
            </a:r>
            <a:r>
              <a:rPr lang="en-US" baseline="-25000" dirty="0"/>
              <a:t>4</a:t>
            </a:r>
            <a:r>
              <a:rPr lang="en-US" dirty="0"/>
              <a:t>=18-1=17</a:t>
            </a:r>
          </a:p>
        </p:txBody>
      </p:sp>
    </p:spTree>
    <p:extLst>
      <p:ext uri="{BB962C8B-B14F-4D97-AF65-F5344CB8AC3E}">
        <p14:creationId xmlns:p14="http://schemas.microsoft.com/office/powerpoint/2010/main" val="59808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433"/>
    </mc:Choice>
    <mc:Fallback xmlns="">
      <p:transition spd="slow" advTm="236433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059F72-B215-1990-5188-50245A76B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Priority Scheduling-Example</a:t>
            </a:r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72342538-99A9-B54C-F0CA-9A23F8C2FC13}"/>
              </a:ext>
            </a:extLst>
          </p:cNvPr>
          <p:cNvGrpSpPr/>
          <p:nvPr/>
        </p:nvGrpSpPr>
        <p:grpSpPr>
          <a:xfrm>
            <a:off x="3607235" y="2267244"/>
            <a:ext cx="6957877" cy="1908215"/>
            <a:chOff x="3607235" y="2267244"/>
            <a:chExt cx="6957877" cy="1908215"/>
          </a:xfrm>
        </p:grpSpPr>
        <p:pic>
          <p:nvPicPr>
            <p:cNvPr id="4" name="Picture 4">
              <a:extLst>
                <a:ext uri="{FF2B5EF4-FFF2-40B4-BE49-F238E27FC236}">
                  <a16:creationId xmlns:a16="http://schemas.microsoft.com/office/drawing/2014/main" xmlns="" id="{48785F73-EFF0-8980-0F6C-03F937E52F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3607235" y="2344190"/>
              <a:ext cx="5410200" cy="1754325"/>
            </a:xfrm>
            <a:prstGeom prst="rect">
              <a:avLst/>
            </a:prstGeom>
            <a:noFill/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B49CC5C8-A428-20E7-AE77-E442F7834EAC}"/>
                </a:ext>
              </a:extLst>
            </p:cNvPr>
            <p:cNvSpPr txBox="1"/>
            <p:nvPr/>
          </p:nvSpPr>
          <p:spPr>
            <a:xfrm>
              <a:off x="8942790" y="2267244"/>
              <a:ext cx="1622322" cy="19082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u="sng" dirty="0"/>
                <a:t>Arrival time</a:t>
              </a:r>
            </a:p>
            <a:p>
              <a:pPr algn="ctr"/>
              <a:r>
                <a:rPr lang="en-US" sz="2000" dirty="0"/>
                <a:t>0</a:t>
              </a:r>
            </a:p>
            <a:p>
              <a:pPr algn="ctr"/>
              <a:r>
                <a:rPr lang="en-US" sz="2000" dirty="0"/>
                <a:t>3</a:t>
              </a:r>
            </a:p>
            <a:p>
              <a:pPr algn="ctr"/>
              <a:r>
                <a:rPr lang="en-US" sz="2000" dirty="0"/>
                <a:t>2</a:t>
              </a:r>
            </a:p>
            <a:p>
              <a:pPr algn="ctr"/>
              <a:r>
                <a:rPr lang="en-US" sz="2000" dirty="0"/>
                <a:t>1</a:t>
              </a:r>
            </a:p>
            <a:p>
              <a:pPr algn="ctr"/>
              <a:r>
                <a:rPr lang="en-US" sz="2000" dirty="0"/>
                <a:t>4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EC880DA-B42A-3C21-2928-BAB2909CFF0E}"/>
              </a:ext>
            </a:extLst>
          </p:cNvPr>
          <p:cNvSpPr txBox="1"/>
          <p:nvPr/>
        </p:nvSpPr>
        <p:spPr>
          <a:xfrm>
            <a:off x="403123" y="2506924"/>
            <a:ext cx="2664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solidFill>
                  <a:srgbClr val="FF0000"/>
                </a:solidFill>
              </a:rPr>
              <a:t>Preemptive</a:t>
            </a:r>
            <a:endParaRPr lang="en-US" sz="2800" b="1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C07ABD2-4D31-3F41-0F53-2BEB07804244}"/>
              </a:ext>
            </a:extLst>
          </p:cNvPr>
          <p:cNvSpPr/>
          <p:nvPr/>
        </p:nvSpPr>
        <p:spPr>
          <a:xfrm>
            <a:off x="2703871" y="4827639"/>
            <a:ext cx="7861241" cy="61533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P</a:t>
            </a:r>
            <a:r>
              <a:rPr lang="en-US" baseline="-25000" dirty="0"/>
              <a:t>1                                                        </a:t>
            </a:r>
            <a:r>
              <a:rPr lang="en-US" dirty="0"/>
              <a:t>P</a:t>
            </a:r>
            <a:r>
              <a:rPr lang="en-US" baseline="-25000" dirty="0"/>
              <a:t>2                           </a:t>
            </a:r>
            <a:r>
              <a:rPr lang="en-US" dirty="0"/>
              <a:t>P</a:t>
            </a:r>
            <a:r>
              <a:rPr lang="en-US" baseline="-25000" dirty="0"/>
              <a:t>5                                         </a:t>
            </a:r>
            <a:r>
              <a:rPr lang="en-US" dirty="0"/>
              <a:t>P</a:t>
            </a:r>
            <a:r>
              <a:rPr lang="en-US" baseline="-25000" dirty="0"/>
              <a:t>1                                </a:t>
            </a:r>
            <a:r>
              <a:rPr lang="en-US" dirty="0"/>
              <a:t>P</a:t>
            </a:r>
            <a:r>
              <a:rPr lang="en-US" baseline="-25000" dirty="0"/>
              <a:t>3                   </a:t>
            </a:r>
            <a:r>
              <a:rPr lang="en-US" dirty="0"/>
              <a:t>P</a:t>
            </a:r>
            <a:r>
              <a:rPr lang="en-US" baseline="-25000" dirty="0"/>
              <a:t>4</a:t>
            </a:r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B68FE7CB-8D8F-0313-8C5D-0812D59F6D7B}"/>
              </a:ext>
            </a:extLst>
          </p:cNvPr>
          <p:cNvSpPr/>
          <p:nvPr/>
        </p:nvSpPr>
        <p:spPr>
          <a:xfrm>
            <a:off x="3293807" y="5354487"/>
            <a:ext cx="216309" cy="176981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93EF544F-DDE7-DBE2-AB37-03B01118165C}"/>
              </a:ext>
            </a:extLst>
          </p:cNvPr>
          <p:cNvSpPr/>
          <p:nvPr/>
        </p:nvSpPr>
        <p:spPr>
          <a:xfrm>
            <a:off x="3972233" y="5354487"/>
            <a:ext cx="216309" cy="176981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0FDA9B6E-9E97-A36F-1B13-76684127340A}"/>
              </a:ext>
            </a:extLst>
          </p:cNvPr>
          <p:cNvSpPr/>
          <p:nvPr/>
        </p:nvSpPr>
        <p:spPr>
          <a:xfrm>
            <a:off x="4650659" y="5354487"/>
            <a:ext cx="216309" cy="176981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187CAECB-195B-F6AD-DC97-A6CB69DA3592}"/>
              </a:ext>
            </a:extLst>
          </p:cNvPr>
          <p:cNvSpPr/>
          <p:nvPr/>
        </p:nvSpPr>
        <p:spPr>
          <a:xfrm>
            <a:off x="5329085" y="5354487"/>
            <a:ext cx="216309" cy="176981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A04A44E-1B47-BAF4-BAA0-0ADBD8012BE5}"/>
              </a:ext>
            </a:extLst>
          </p:cNvPr>
          <p:cNvSpPr txBox="1"/>
          <p:nvPr/>
        </p:nvSpPr>
        <p:spPr>
          <a:xfrm>
            <a:off x="2615381" y="5722374"/>
            <a:ext cx="8664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0           1          2           3          4                                9                            16           18             19 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640EA3BC-5D58-9F13-C8D2-C7F6AD79157B}"/>
              </a:ext>
            </a:extLst>
          </p:cNvPr>
          <p:cNvSpPr/>
          <p:nvPr/>
        </p:nvSpPr>
        <p:spPr>
          <a:xfrm>
            <a:off x="4729316" y="4827639"/>
            <a:ext cx="727587" cy="6153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ADBF279F-C372-C8A0-F65D-7E6C750283A1}"/>
              </a:ext>
            </a:extLst>
          </p:cNvPr>
          <p:cNvSpPr/>
          <p:nvPr/>
        </p:nvSpPr>
        <p:spPr>
          <a:xfrm>
            <a:off x="5456903" y="4827639"/>
            <a:ext cx="1789471" cy="6153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1C1984D1-4C0F-D020-223D-33B7BA69E4A3}"/>
              </a:ext>
            </a:extLst>
          </p:cNvPr>
          <p:cNvSpPr/>
          <p:nvPr/>
        </p:nvSpPr>
        <p:spPr>
          <a:xfrm>
            <a:off x="7246374" y="4827639"/>
            <a:ext cx="1592826" cy="6153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BCF5C53-5FC9-5A46-F4BD-ED97ECAC40E2}"/>
              </a:ext>
            </a:extLst>
          </p:cNvPr>
          <p:cNvSpPr/>
          <p:nvPr/>
        </p:nvSpPr>
        <p:spPr>
          <a:xfrm>
            <a:off x="8839200" y="4827639"/>
            <a:ext cx="825910" cy="6153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32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8370"/>
    </mc:Choice>
    <mc:Fallback xmlns="">
      <p:transition spd="slow" advTm="36837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xmlns="" id="{A3FA9603-3EC5-A8C7-30DC-844919981F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57601" y="762001"/>
            <a:ext cx="6224989" cy="5762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/>
              <a:t>Round Robin (RR)-Interactive systems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xmlns="" id="{938DE2CC-AFEA-4523-AB86-ACBBF007575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752600" y="1676400"/>
            <a:ext cx="8915400" cy="51816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dirty="0"/>
              <a:t>In Timesharing systems that wish to provide </a:t>
            </a:r>
            <a:r>
              <a:rPr lang="en-US" altLang="en-US" b="1" dirty="0">
                <a:solidFill>
                  <a:srgbClr val="0070C0"/>
                </a:solidFill>
              </a:rPr>
              <a:t>“fair”</a:t>
            </a:r>
            <a:r>
              <a:rPr lang="en-US" altLang="en-US" dirty="0"/>
              <a:t> distribution of CPU resources  one process </a:t>
            </a:r>
            <a:r>
              <a:rPr lang="en-US" altLang="en-US" b="1" dirty="0">
                <a:solidFill>
                  <a:srgbClr val="0070C0"/>
                </a:solidFill>
              </a:rPr>
              <a:t>can’t monopolize CPU</a:t>
            </a:r>
          </a:p>
          <a:p>
            <a:pPr>
              <a:lnSpc>
                <a:spcPct val="90000"/>
              </a:lnSpc>
            </a:pPr>
            <a:r>
              <a:rPr lang="en-US" altLang="en-US" b="1" dirty="0">
                <a:solidFill>
                  <a:srgbClr val="0070C0"/>
                </a:solidFill>
              </a:rPr>
              <a:t>RR</a:t>
            </a:r>
            <a:r>
              <a:rPr lang="en-US" altLang="en-US" dirty="0"/>
              <a:t> can be considered </a:t>
            </a:r>
            <a:r>
              <a:rPr lang="en-US" altLang="en-US" b="1" dirty="0">
                <a:solidFill>
                  <a:srgbClr val="0070C0"/>
                </a:solidFill>
              </a:rPr>
              <a:t>FCFS with preemption</a:t>
            </a:r>
            <a:r>
              <a:rPr lang="en-US" altLang="en-US" dirty="0"/>
              <a:t>.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Each process is assigned a single  </a:t>
            </a:r>
            <a:r>
              <a:rPr lang="en-US" altLang="en-US" b="1" dirty="0">
                <a:solidFill>
                  <a:srgbClr val="FF0000"/>
                </a:solidFill>
              </a:rPr>
              <a:t>time interval (time-slice)</a:t>
            </a:r>
            <a:r>
              <a:rPr lang="en-US" altLang="en-US" dirty="0"/>
              <a:t>, called </a:t>
            </a:r>
            <a:r>
              <a:rPr lang="en-US" altLang="en-US" b="1" dirty="0">
                <a:solidFill>
                  <a:srgbClr val="FF0000"/>
                </a:solidFill>
              </a:rPr>
              <a:t>quantum</a:t>
            </a:r>
            <a:r>
              <a:rPr lang="en-US" altLang="en-US" dirty="0"/>
              <a:t>, in which it is allowed to run (use CPU ) before it is </a:t>
            </a:r>
            <a:r>
              <a:rPr lang="en-US" altLang="en-US" b="1" dirty="0">
                <a:solidFill>
                  <a:srgbClr val="FF0000"/>
                </a:solidFill>
              </a:rPr>
              <a:t>preempted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437"/>
    </mc:Choice>
    <mc:Fallback xmlns="">
      <p:transition spd="slow" advTm="151437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FB637D9-C56C-EAD4-7827-1CAE75921568}"/>
              </a:ext>
            </a:extLst>
          </p:cNvPr>
          <p:cNvSpPr txBox="1"/>
          <p:nvPr/>
        </p:nvSpPr>
        <p:spPr>
          <a:xfrm>
            <a:off x="2895600" y="1676400"/>
            <a:ext cx="6705600" cy="3360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dirty="0"/>
              <a:t>Each process gets a small unit of CPU time, usually 10-100 milliseconds.  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If process </a:t>
            </a:r>
            <a:r>
              <a:rPr lang="en-US" altLang="en-US" dirty="0">
                <a:solidFill>
                  <a:srgbClr val="FF0000"/>
                </a:solidFill>
              </a:rPr>
              <a:t>is still running</a:t>
            </a:r>
            <a:r>
              <a:rPr lang="en-US" altLang="en-US" dirty="0"/>
              <a:t> at the end of the quantum, CPU is given to another process from ready queue and that process is preempted </a:t>
            </a:r>
            <a:r>
              <a:rPr lang="en-US" altLang="en-US" dirty="0">
                <a:sym typeface="Symbol" panose="05050102010706020507" pitchFamily="18" charset="2"/>
              </a:rPr>
              <a:t> </a:t>
            </a:r>
            <a:r>
              <a:rPr lang="en-US" altLang="en-US" dirty="0">
                <a:solidFill>
                  <a:srgbClr val="CC6600"/>
                </a:solidFill>
                <a:sym typeface="Symbol" panose="05050102010706020507" pitchFamily="18" charset="2"/>
              </a:rPr>
              <a:t>move to ready</a:t>
            </a:r>
            <a:endParaRPr lang="en-US" altLang="en-US" dirty="0">
              <a:solidFill>
                <a:srgbClr val="CC6600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US" altLang="en-US" dirty="0"/>
              <a:t>RR puts those processes in ready queue. Where? </a:t>
            </a:r>
          </a:p>
          <a:p>
            <a:pPr lvl="2">
              <a:lnSpc>
                <a:spcPct val="90000"/>
              </a:lnSpc>
            </a:pPr>
            <a:r>
              <a:rPr lang="en-US" altLang="en-US" dirty="0"/>
              <a:t>will put them at the end 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If there are </a:t>
            </a:r>
            <a:r>
              <a:rPr lang="en-US" altLang="en-US" i="1" dirty="0">
                <a:solidFill>
                  <a:srgbClr val="FF0000"/>
                </a:solidFill>
              </a:rPr>
              <a:t>n</a:t>
            </a:r>
            <a:r>
              <a:rPr lang="en-US" altLang="en-US" dirty="0">
                <a:solidFill>
                  <a:srgbClr val="FF0000"/>
                </a:solidFill>
              </a:rPr>
              <a:t> processes </a:t>
            </a:r>
            <a:r>
              <a:rPr lang="en-US" altLang="en-US" dirty="0"/>
              <a:t>in the ready queue and the time </a:t>
            </a:r>
            <a:r>
              <a:rPr lang="en-US" altLang="en-US" dirty="0">
                <a:solidFill>
                  <a:srgbClr val="FF0000"/>
                </a:solidFill>
              </a:rPr>
              <a:t>quantum is </a:t>
            </a:r>
            <a:r>
              <a:rPr lang="en-US" altLang="en-US" i="1" dirty="0">
                <a:solidFill>
                  <a:srgbClr val="FF0000"/>
                </a:solidFill>
              </a:rPr>
              <a:t>Q</a:t>
            </a:r>
            <a:r>
              <a:rPr lang="en-US" altLang="en-US" dirty="0"/>
              <a:t>, </a:t>
            </a:r>
            <a:r>
              <a:rPr lang="en-US" altLang="en-US" i="1" dirty="0"/>
              <a:t>each process gets </a:t>
            </a:r>
            <a:r>
              <a:rPr lang="en-US" altLang="en-US" i="1" dirty="0">
                <a:solidFill>
                  <a:srgbClr val="FF0000"/>
                </a:solidFill>
              </a:rPr>
              <a:t>1/n of the CPU</a:t>
            </a:r>
            <a:r>
              <a:rPr lang="en-US" altLang="en-US" i="1" dirty="0"/>
              <a:t>, in chunks of  at  most  </a:t>
            </a:r>
            <a:r>
              <a:rPr lang="en-US" altLang="en-US" dirty="0"/>
              <a:t>size </a:t>
            </a:r>
            <a:r>
              <a:rPr lang="en-US" altLang="en-US" i="1" dirty="0"/>
              <a:t>Q (</a:t>
            </a:r>
            <a:r>
              <a:rPr lang="en-US" altLang="en-US" i="1" dirty="0">
                <a:solidFill>
                  <a:srgbClr val="FF0000"/>
                </a:solidFill>
              </a:rPr>
              <a:t>fairness</a:t>
            </a:r>
            <a:r>
              <a:rPr lang="en-US" altLang="en-US" i="1" dirty="0"/>
              <a:t>)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No process </a:t>
            </a:r>
            <a:r>
              <a:rPr lang="en-US" altLang="en-US" dirty="0">
                <a:solidFill>
                  <a:srgbClr val="FF0000"/>
                </a:solidFill>
              </a:rPr>
              <a:t>waits</a:t>
            </a:r>
            <a:r>
              <a:rPr lang="en-US" altLang="en-US" dirty="0"/>
              <a:t> for more than </a:t>
            </a:r>
            <a:r>
              <a:rPr lang="en-US" altLang="en-US" dirty="0">
                <a:solidFill>
                  <a:srgbClr val="FF0000"/>
                </a:solidFill>
              </a:rPr>
              <a:t>(</a:t>
            </a:r>
            <a:r>
              <a:rPr lang="en-US" altLang="en-US" i="1" dirty="0">
                <a:solidFill>
                  <a:srgbClr val="FF0000"/>
                </a:solidFill>
              </a:rPr>
              <a:t>N-1)Q time units</a:t>
            </a:r>
            <a:r>
              <a:rPr lang="en-US" altLang="en-US" i="1" dirty="0"/>
              <a:t> before </a:t>
            </a:r>
            <a:r>
              <a:rPr lang="en-US" altLang="en-US" dirty="0"/>
              <a:t>next quantum</a:t>
            </a:r>
          </a:p>
          <a:p>
            <a:endParaRPr lang="en-US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xmlns="" id="{E59FF24D-F83A-DF0B-7154-5E7C7A96E1FE}"/>
              </a:ext>
            </a:extLst>
          </p:cNvPr>
          <p:cNvSpPr txBox="1">
            <a:spLocks noChangeArrowheads="1"/>
          </p:cNvSpPr>
          <p:nvPr/>
        </p:nvSpPr>
        <p:spPr>
          <a:xfrm>
            <a:off x="3657601" y="762001"/>
            <a:ext cx="6224989" cy="576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Round Robin (RR)-Interactive systems</a:t>
            </a:r>
          </a:p>
        </p:txBody>
      </p:sp>
    </p:spTree>
    <p:extLst>
      <p:ext uri="{BB962C8B-B14F-4D97-AF65-F5344CB8AC3E}">
        <p14:creationId xmlns:p14="http://schemas.microsoft.com/office/powerpoint/2010/main" val="207964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252"/>
    </mc:Choice>
    <mc:Fallback xmlns="">
      <p:transition spd="slow" advTm="155252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xmlns="" id="{AF9922D0-2056-A73B-F558-DDE640F085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/>
              <a:t>Example of RR with Time Quantum = 4</a:t>
            </a:r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xmlns="" id="{9FE7ADD5-F180-7472-0CB9-F3D3097AC04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951166" y="1617190"/>
            <a:ext cx="8763000" cy="2057400"/>
          </a:xfrm>
        </p:spPr>
        <p:txBody>
          <a:bodyPr>
            <a:normAutofit fontScale="25000" lnSpcReduction="20000"/>
          </a:bodyPr>
          <a:lstStyle/>
          <a:p>
            <a:pPr>
              <a:buNone/>
              <a:tabLst>
                <a:tab pos="2222500" algn="ctr"/>
                <a:tab pos="3997325" algn="ctr"/>
              </a:tabLst>
            </a:pPr>
            <a:r>
              <a:rPr lang="en-US" altLang="en-US" sz="2000" dirty="0"/>
              <a:t>		</a:t>
            </a:r>
            <a:r>
              <a:rPr lang="en-US" altLang="en-US" sz="11200" u="sng" dirty="0"/>
              <a:t>Process</a:t>
            </a:r>
            <a:r>
              <a:rPr lang="en-US" altLang="en-US" sz="11200" dirty="0"/>
              <a:t>	</a:t>
            </a:r>
            <a:r>
              <a:rPr lang="en-US" altLang="en-US" sz="11200" u="sng" dirty="0"/>
              <a:t>Burst Time</a:t>
            </a:r>
          </a:p>
          <a:p>
            <a:pPr>
              <a:buNone/>
              <a:tabLst>
                <a:tab pos="2222500" algn="ctr"/>
                <a:tab pos="3997325" algn="ctr"/>
              </a:tabLst>
            </a:pPr>
            <a:r>
              <a:rPr lang="en-US" altLang="en-US" sz="11200" i="1" dirty="0"/>
              <a:t>		P</a:t>
            </a:r>
            <a:r>
              <a:rPr lang="en-US" altLang="en-US" sz="11200" i="1" baseline="-25000" dirty="0"/>
              <a:t>1	</a:t>
            </a:r>
            <a:r>
              <a:rPr lang="en-US" altLang="en-US" sz="11200" dirty="0"/>
              <a:t>24</a:t>
            </a:r>
          </a:p>
          <a:p>
            <a:pPr>
              <a:buNone/>
              <a:tabLst>
                <a:tab pos="2222500" algn="ctr"/>
                <a:tab pos="3997325" algn="ctr"/>
              </a:tabLst>
            </a:pPr>
            <a:r>
              <a:rPr lang="en-US" altLang="en-US" sz="11200" dirty="0"/>
              <a:t>		 </a:t>
            </a:r>
            <a:r>
              <a:rPr lang="en-US" altLang="en-US" sz="11200" i="1" dirty="0"/>
              <a:t>P</a:t>
            </a:r>
            <a:r>
              <a:rPr lang="en-US" altLang="en-US" sz="11200" i="1" baseline="-25000" dirty="0"/>
              <a:t>2	  </a:t>
            </a:r>
            <a:r>
              <a:rPr lang="en-US" altLang="en-US" sz="11200" dirty="0"/>
              <a:t>3</a:t>
            </a:r>
          </a:p>
          <a:p>
            <a:pPr>
              <a:buNone/>
              <a:tabLst>
                <a:tab pos="2222500" algn="ctr"/>
                <a:tab pos="3997325" algn="ctr"/>
              </a:tabLst>
            </a:pPr>
            <a:r>
              <a:rPr lang="en-US" altLang="en-US" sz="11200" dirty="0"/>
              <a:t>		 </a:t>
            </a:r>
            <a:r>
              <a:rPr lang="en-US" altLang="en-US" sz="11200" i="1" dirty="0"/>
              <a:t>P</a:t>
            </a:r>
            <a:r>
              <a:rPr lang="en-US" altLang="en-US" sz="11200" i="1" baseline="-25000" dirty="0"/>
              <a:t>3	</a:t>
            </a:r>
            <a:r>
              <a:rPr lang="en-US" altLang="en-US" sz="11200" dirty="0"/>
              <a:t>3</a:t>
            </a:r>
          </a:p>
          <a:p>
            <a:pPr>
              <a:tabLst>
                <a:tab pos="2222500" algn="ctr"/>
                <a:tab pos="3997325" algn="ctr"/>
              </a:tabLst>
            </a:pPr>
            <a:r>
              <a:rPr lang="en-US" altLang="en-US" sz="11200" dirty="0"/>
              <a:t>The Gantt chart is: </a:t>
            </a:r>
            <a:br>
              <a:rPr lang="en-US" altLang="en-US" sz="11200" dirty="0"/>
            </a:br>
            <a:r>
              <a:rPr lang="en-US" altLang="en-US" sz="11200" dirty="0"/>
              <a:t/>
            </a:r>
            <a:br>
              <a:rPr lang="en-US" altLang="en-US" sz="11200" dirty="0"/>
            </a:br>
            <a:r>
              <a:rPr lang="en-US" altLang="en-US" sz="11200" dirty="0"/>
              <a:t/>
            </a:r>
            <a:br>
              <a:rPr lang="en-US" altLang="en-US" sz="11200" dirty="0"/>
            </a:br>
            <a:r>
              <a:rPr lang="en-US" altLang="en-US" sz="11200" dirty="0"/>
              <a:t/>
            </a:r>
            <a:br>
              <a:rPr lang="en-US" altLang="en-US" sz="11200" dirty="0"/>
            </a:br>
            <a:r>
              <a:rPr lang="en-US" altLang="en-US" sz="11200" dirty="0"/>
              <a:t/>
            </a:r>
            <a:br>
              <a:rPr lang="en-US" altLang="en-US" sz="11200" dirty="0"/>
            </a:br>
            <a:endParaRPr lang="en-US" altLang="en-US" sz="11200" dirty="0"/>
          </a:p>
        </p:txBody>
      </p:sp>
      <p:grpSp>
        <p:nvGrpSpPr>
          <p:cNvPr id="49156" name="Group 27">
            <a:extLst>
              <a:ext uri="{FF2B5EF4-FFF2-40B4-BE49-F238E27FC236}">
                <a16:creationId xmlns:a16="http://schemas.microsoft.com/office/drawing/2014/main" xmlns="" id="{EE6A2651-321B-CF34-C81D-F96DC6EE4FE3}"/>
              </a:ext>
            </a:extLst>
          </p:cNvPr>
          <p:cNvGrpSpPr>
            <a:grpSpLocks/>
          </p:cNvGrpSpPr>
          <p:nvPr/>
        </p:nvGrpSpPr>
        <p:grpSpPr bwMode="auto">
          <a:xfrm>
            <a:off x="3143543" y="3765044"/>
            <a:ext cx="5662138" cy="989013"/>
            <a:chOff x="1071" y="2640"/>
            <a:chExt cx="2992" cy="623"/>
          </a:xfrm>
        </p:grpSpPr>
        <p:grpSp>
          <p:nvGrpSpPr>
            <p:cNvPr id="49179" name="Group 14">
              <a:extLst>
                <a:ext uri="{FF2B5EF4-FFF2-40B4-BE49-F238E27FC236}">
                  <a16:creationId xmlns:a16="http://schemas.microsoft.com/office/drawing/2014/main" xmlns="" id="{591F70A6-B347-0C0E-7C61-C69AC1D9865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2640"/>
              <a:ext cx="2842" cy="384"/>
              <a:chOff x="1152" y="2736"/>
              <a:chExt cx="2304" cy="288"/>
            </a:xfrm>
          </p:grpSpPr>
          <p:sp>
            <p:nvSpPr>
              <p:cNvPr id="49189" name="Rectangle 4">
                <a:extLst>
                  <a:ext uri="{FF2B5EF4-FFF2-40B4-BE49-F238E27FC236}">
                    <a16:creationId xmlns:a16="http://schemas.microsoft.com/office/drawing/2014/main" xmlns="" id="{6CB8CC9A-401C-21D9-7BF8-7DE7797F01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2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1</a:t>
                </a:r>
                <a:endParaRPr kumimoji="0" lang="en-US" altLang="en-US"/>
              </a:p>
            </p:txBody>
          </p:sp>
          <p:sp>
            <p:nvSpPr>
              <p:cNvPr id="49190" name="Rectangle 5">
                <a:extLst>
                  <a:ext uri="{FF2B5EF4-FFF2-40B4-BE49-F238E27FC236}">
                    <a16:creationId xmlns:a16="http://schemas.microsoft.com/office/drawing/2014/main" xmlns="" id="{56DA35FB-323A-AD0A-1E07-F4D6B3A517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0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2</a:t>
                </a:r>
              </a:p>
            </p:txBody>
          </p:sp>
          <p:sp>
            <p:nvSpPr>
              <p:cNvPr id="49191" name="Rectangle 6">
                <a:extLst>
                  <a:ext uri="{FF2B5EF4-FFF2-40B4-BE49-F238E27FC236}">
                    <a16:creationId xmlns:a16="http://schemas.microsoft.com/office/drawing/2014/main" xmlns="" id="{4F0925F3-B43F-CA19-DA54-842BCF8D54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8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3</a:t>
                </a:r>
              </a:p>
            </p:txBody>
          </p:sp>
          <p:sp>
            <p:nvSpPr>
              <p:cNvPr id="49192" name="Rectangle 7">
                <a:extLst>
                  <a:ext uri="{FF2B5EF4-FFF2-40B4-BE49-F238E27FC236}">
                    <a16:creationId xmlns:a16="http://schemas.microsoft.com/office/drawing/2014/main" xmlns="" id="{36569C8A-035E-8C98-0FAB-8E4E5F4BEE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1</a:t>
                </a:r>
              </a:p>
            </p:txBody>
          </p:sp>
          <p:sp>
            <p:nvSpPr>
              <p:cNvPr id="49193" name="Rectangle 8">
                <a:extLst>
                  <a:ext uri="{FF2B5EF4-FFF2-40B4-BE49-F238E27FC236}">
                    <a16:creationId xmlns:a16="http://schemas.microsoft.com/office/drawing/2014/main" xmlns="" id="{ABE7DB7C-31AF-3D5A-C7EF-29EB8A96EA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4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1</a:t>
                </a:r>
              </a:p>
            </p:txBody>
          </p:sp>
          <p:sp>
            <p:nvSpPr>
              <p:cNvPr id="49194" name="Rectangle 9">
                <a:extLst>
                  <a:ext uri="{FF2B5EF4-FFF2-40B4-BE49-F238E27FC236}">
                    <a16:creationId xmlns:a16="http://schemas.microsoft.com/office/drawing/2014/main" xmlns="" id="{02DB2757-1F4E-6FAB-A9EE-B5789E1066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2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1</a:t>
                </a:r>
              </a:p>
            </p:txBody>
          </p:sp>
          <p:sp>
            <p:nvSpPr>
              <p:cNvPr id="49195" name="Rectangle 10">
                <a:extLst>
                  <a:ext uri="{FF2B5EF4-FFF2-40B4-BE49-F238E27FC236}">
                    <a16:creationId xmlns:a16="http://schemas.microsoft.com/office/drawing/2014/main" xmlns="" id="{44FF575B-7759-9FB3-6CA8-A52B81227A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0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1</a:t>
                </a:r>
              </a:p>
            </p:txBody>
          </p:sp>
          <p:sp>
            <p:nvSpPr>
              <p:cNvPr id="49196" name="Rectangle 11">
                <a:extLst>
                  <a:ext uri="{FF2B5EF4-FFF2-40B4-BE49-F238E27FC236}">
                    <a16:creationId xmlns:a16="http://schemas.microsoft.com/office/drawing/2014/main" xmlns="" id="{D929597B-EF86-F464-3D3F-A851932C79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8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1</a:t>
                </a:r>
              </a:p>
            </p:txBody>
          </p:sp>
        </p:grpSp>
        <p:sp>
          <p:nvSpPr>
            <p:cNvPr id="49180" name="Text Box 15">
              <a:extLst>
                <a:ext uri="{FF2B5EF4-FFF2-40B4-BE49-F238E27FC236}">
                  <a16:creationId xmlns:a16="http://schemas.microsoft.com/office/drawing/2014/main" xmlns="" id="{579ED7A6-11F8-4016-9432-2BCFCCBE73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1" y="3023"/>
              <a:ext cx="165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0</a:t>
              </a:r>
            </a:p>
          </p:txBody>
        </p:sp>
        <p:sp>
          <p:nvSpPr>
            <p:cNvPr id="49181" name="Text Box 16">
              <a:extLst>
                <a:ext uri="{FF2B5EF4-FFF2-40B4-BE49-F238E27FC236}">
                  <a16:creationId xmlns:a16="http://schemas.microsoft.com/office/drawing/2014/main" xmlns="" id="{29C34D63-BC9E-2978-96BD-2F338243B5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86" y="3030"/>
              <a:ext cx="19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4</a:t>
              </a:r>
            </a:p>
          </p:txBody>
        </p:sp>
        <p:sp>
          <p:nvSpPr>
            <p:cNvPr id="49182" name="Text Box 17">
              <a:extLst>
                <a:ext uri="{FF2B5EF4-FFF2-40B4-BE49-F238E27FC236}">
                  <a16:creationId xmlns:a16="http://schemas.microsoft.com/office/drawing/2014/main" xmlns="" id="{697E29ED-0C71-A43C-4196-4EF0CB3276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86" y="3030"/>
              <a:ext cx="165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7</a:t>
              </a:r>
            </a:p>
          </p:txBody>
        </p:sp>
        <p:sp>
          <p:nvSpPr>
            <p:cNvPr id="49183" name="Text Box 18">
              <a:extLst>
                <a:ext uri="{FF2B5EF4-FFF2-40B4-BE49-F238E27FC236}">
                  <a16:creationId xmlns:a16="http://schemas.microsoft.com/office/drawing/2014/main" xmlns="" id="{23C1A041-05D6-8ADB-CC87-153A520A36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90" y="3024"/>
              <a:ext cx="23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10</a:t>
              </a:r>
            </a:p>
          </p:txBody>
        </p:sp>
        <p:sp>
          <p:nvSpPr>
            <p:cNvPr id="49184" name="Text Box 19">
              <a:extLst>
                <a:ext uri="{FF2B5EF4-FFF2-40B4-BE49-F238E27FC236}">
                  <a16:creationId xmlns:a16="http://schemas.microsoft.com/office/drawing/2014/main" xmlns="" id="{62C62F02-3496-3DCB-D6DE-A400291381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78" y="3024"/>
              <a:ext cx="23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14</a:t>
              </a:r>
            </a:p>
          </p:txBody>
        </p:sp>
        <p:sp>
          <p:nvSpPr>
            <p:cNvPr id="49185" name="Text Box 20">
              <a:extLst>
                <a:ext uri="{FF2B5EF4-FFF2-40B4-BE49-F238E27FC236}">
                  <a16:creationId xmlns:a16="http://schemas.microsoft.com/office/drawing/2014/main" xmlns="" id="{03F7BA69-C761-ADA3-652D-3EB4F5F7FB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14" y="3024"/>
              <a:ext cx="23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dirty="0"/>
                <a:t>18</a:t>
              </a:r>
            </a:p>
          </p:txBody>
        </p:sp>
        <p:sp>
          <p:nvSpPr>
            <p:cNvPr id="49186" name="Text Box 21">
              <a:extLst>
                <a:ext uri="{FF2B5EF4-FFF2-40B4-BE49-F238E27FC236}">
                  <a16:creationId xmlns:a16="http://schemas.microsoft.com/office/drawing/2014/main" xmlns="" id="{506FE481-FA6C-15D6-54EE-6623FC914E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10" y="3024"/>
              <a:ext cx="23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22</a:t>
              </a:r>
            </a:p>
          </p:txBody>
        </p:sp>
        <p:sp>
          <p:nvSpPr>
            <p:cNvPr id="49187" name="Text Box 22">
              <a:extLst>
                <a:ext uri="{FF2B5EF4-FFF2-40B4-BE49-F238E27FC236}">
                  <a16:creationId xmlns:a16="http://schemas.microsoft.com/office/drawing/2014/main" xmlns="" id="{F7470F28-E596-AF2F-B243-1F0BDEAC68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94" y="3024"/>
              <a:ext cx="23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26</a:t>
              </a:r>
            </a:p>
          </p:txBody>
        </p:sp>
        <p:sp>
          <p:nvSpPr>
            <p:cNvPr id="49188" name="Text Box 24">
              <a:extLst>
                <a:ext uri="{FF2B5EF4-FFF2-40B4-BE49-F238E27FC236}">
                  <a16:creationId xmlns:a16="http://schemas.microsoft.com/office/drawing/2014/main" xmlns="" id="{637571C3-1285-AD7C-8EBE-DB06EB9BD8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30" y="3024"/>
              <a:ext cx="23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30</a:t>
              </a:r>
            </a:p>
          </p:txBody>
        </p:sp>
      </p:grpSp>
      <p:sp>
        <p:nvSpPr>
          <p:cNvPr id="49157" name="TextBox 22">
            <a:extLst>
              <a:ext uri="{FF2B5EF4-FFF2-40B4-BE49-F238E27FC236}">
                <a16:creationId xmlns:a16="http://schemas.microsoft.com/office/drawing/2014/main" xmlns="" id="{89217EDE-2F5F-6890-B5E7-F0F903542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6900" y="4787797"/>
            <a:ext cx="8458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000" dirty="0">
                <a:latin typeface="Verdana" panose="020B0604030504040204" pitchFamily="34" charset="0"/>
              </a:rPr>
              <a:t>Average waiting time = (0+4+7+(10-4))/3= 17/3= 5.66msec</a:t>
            </a:r>
            <a:endParaRPr kumimoji="0" lang="ar-SA" altLang="en-US" sz="2000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103"/>
    </mc:Choice>
    <mc:Fallback xmlns="">
      <p:transition spd="slow" advTm="251103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A2165FC-9157-A11D-A8C3-FBBEEF5F8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F662D8A-22BB-433B-A38F-A76A30B9B342}"/>
              </a:ext>
            </a:extLst>
          </p:cNvPr>
          <p:cNvSpPr txBox="1"/>
          <p:nvPr/>
        </p:nvSpPr>
        <p:spPr>
          <a:xfrm>
            <a:off x="2580715" y="1676401"/>
            <a:ext cx="6781800" cy="4789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tabLst>
                <a:tab pos="2222500" algn="ctr"/>
                <a:tab pos="3997325" algn="ctr"/>
              </a:tabLst>
            </a:pPr>
            <a:r>
              <a:rPr lang="en-US" altLang="en-US" sz="2800" dirty="0"/>
              <a:t>Typically, higher average turnaround than SJF, but better </a:t>
            </a:r>
            <a:r>
              <a:rPr lang="en-US" altLang="en-US" sz="2800" i="1" dirty="0">
                <a:solidFill>
                  <a:srgbClr val="0070C0"/>
                </a:solidFill>
              </a:rPr>
              <a:t>responsiveness. </a:t>
            </a:r>
          </a:p>
          <a:p>
            <a:pPr>
              <a:lnSpc>
                <a:spcPct val="90000"/>
              </a:lnSpc>
              <a:tabLst>
                <a:tab pos="2222500" algn="ctr"/>
                <a:tab pos="3997325" algn="ctr"/>
              </a:tabLst>
            </a:pPr>
            <a:endParaRPr lang="en-US" altLang="en-US" sz="2800" i="1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  <a:tabLst>
                <a:tab pos="2222500" algn="ctr"/>
                <a:tab pos="3997325" algn="ctr"/>
              </a:tabLst>
            </a:pPr>
            <a:endParaRPr lang="en-US" altLang="en-US" sz="2800" i="1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  <a:tabLst>
                <a:tab pos="2222500" algn="ctr"/>
                <a:tab pos="3997325" algn="ctr"/>
              </a:tabLst>
            </a:pPr>
            <a:endParaRPr lang="en-US" altLang="en-US" sz="2800" i="1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  <a:tabLst>
                <a:tab pos="2222500" algn="ctr"/>
                <a:tab pos="3997325" algn="ctr"/>
              </a:tabLst>
            </a:pPr>
            <a:endParaRPr lang="en-US" altLang="en-US" sz="2800" i="1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  <a:tabLst>
                <a:tab pos="2222500" algn="ctr"/>
                <a:tab pos="3997325" algn="ctr"/>
              </a:tabLst>
            </a:pPr>
            <a:r>
              <a:rPr lang="en-US" altLang="en-US" sz="2800" i="1" dirty="0">
                <a:solidFill>
                  <a:srgbClr val="0070C0"/>
                </a:solidFill>
              </a:rPr>
              <a:t>Average = [((6-2)+(10-8))+(2+(8-4))+(4+(9-6))]/3=19/3= 6.33 msec. It  gets better if the quantum  is chosen smaller </a:t>
            </a:r>
          </a:p>
          <a:p>
            <a:pPr>
              <a:lnSpc>
                <a:spcPct val="90000"/>
              </a:lnSpc>
              <a:tabLst>
                <a:tab pos="2222500" algn="ctr"/>
                <a:tab pos="3997325" algn="ctr"/>
              </a:tabLst>
            </a:pPr>
            <a:r>
              <a:rPr lang="en-US" altLang="en-US" sz="2800" i="1" dirty="0">
                <a:solidFill>
                  <a:srgbClr val="0070C0"/>
                </a:solidFill>
              </a:rPr>
              <a:t>Sure all above numbers ignore context switch time!</a:t>
            </a:r>
            <a:endParaRPr lang="en-US" altLang="en-US" sz="2800" dirty="0">
              <a:solidFill>
                <a:srgbClr val="0070C0"/>
              </a:solidFill>
            </a:endParaRPr>
          </a:p>
          <a:p>
            <a:endParaRPr lang="en-US" sz="2800" dirty="0"/>
          </a:p>
        </p:txBody>
      </p:sp>
      <p:grpSp>
        <p:nvGrpSpPr>
          <p:cNvPr id="6" name="Group 27">
            <a:extLst>
              <a:ext uri="{FF2B5EF4-FFF2-40B4-BE49-F238E27FC236}">
                <a16:creationId xmlns:a16="http://schemas.microsoft.com/office/drawing/2014/main" xmlns="" id="{7FA30A37-C820-DE22-DF27-CBA894FD55EF}"/>
              </a:ext>
            </a:extLst>
          </p:cNvPr>
          <p:cNvGrpSpPr>
            <a:grpSpLocks/>
          </p:cNvGrpSpPr>
          <p:nvPr/>
        </p:nvGrpSpPr>
        <p:grpSpPr bwMode="auto">
          <a:xfrm>
            <a:off x="2238187" y="2743201"/>
            <a:ext cx="5662138" cy="989013"/>
            <a:chOff x="1071" y="2640"/>
            <a:chExt cx="2992" cy="623"/>
          </a:xfrm>
        </p:grpSpPr>
        <p:grpSp>
          <p:nvGrpSpPr>
            <p:cNvPr id="7" name="Group 14">
              <a:extLst>
                <a:ext uri="{FF2B5EF4-FFF2-40B4-BE49-F238E27FC236}">
                  <a16:creationId xmlns:a16="http://schemas.microsoft.com/office/drawing/2014/main" xmlns="" id="{341D86EF-E8F7-93A8-4E68-B3F3A004A2F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1" y="2640"/>
              <a:ext cx="2840" cy="384"/>
              <a:chOff x="1152" y="2736"/>
              <a:chExt cx="2304" cy="288"/>
            </a:xfrm>
          </p:grpSpPr>
          <p:sp>
            <p:nvSpPr>
              <p:cNvPr id="17" name="Rectangle 4">
                <a:extLst>
                  <a:ext uri="{FF2B5EF4-FFF2-40B4-BE49-F238E27FC236}">
                    <a16:creationId xmlns:a16="http://schemas.microsoft.com/office/drawing/2014/main" xmlns="" id="{6E8B723F-8F5A-DECF-56EE-A863C3107B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2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1</a:t>
                </a:r>
                <a:endParaRPr kumimoji="0" lang="en-US" altLang="en-US"/>
              </a:p>
            </p:txBody>
          </p:sp>
          <p:sp>
            <p:nvSpPr>
              <p:cNvPr id="18" name="Rectangle 5">
                <a:extLst>
                  <a:ext uri="{FF2B5EF4-FFF2-40B4-BE49-F238E27FC236}">
                    <a16:creationId xmlns:a16="http://schemas.microsoft.com/office/drawing/2014/main" xmlns="" id="{4D151CC2-9FDA-B11B-8DD9-EB195FCB44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0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2</a:t>
                </a:r>
              </a:p>
            </p:txBody>
          </p:sp>
          <p:sp>
            <p:nvSpPr>
              <p:cNvPr id="19" name="Rectangle 6">
                <a:extLst>
                  <a:ext uri="{FF2B5EF4-FFF2-40B4-BE49-F238E27FC236}">
                    <a16:creationId xmlns:a16="http://schemas.microsoft.com/office/drawing/2014/main" xmlns="" id="{C050FCB8-F445-8A2E-0C29-F214554A82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8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3</a:t>
                </a:r>
              </a:p>
            </p:txBody>
          </p:sp>
          <p:sp>
            <p:nvSpPr>
              <p:cNvPr id="20" name="Rectangle 7">
                <a:extLst>
                  <a:ext uri="{FF2B5EF4-FFF2-40B4-BE49-F238E27FC236}">
                    <a16:creationId xmlns:a16="http://schemas.microsoft.com/office/drawing/2014/main" xmlns="" id="{8B387760-5949-FDEC-60DD-77CE71EDEA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1</a:t>
                </a:r>
              </a:p>
            </p:txBody>
          </p:sp>
          <p:sp>
            <p:nvSpPr>
              <p:cNvPr id="21" name="Rectangle 8">
                <a:extLst>
                  <a:ext uri="{FF2B5EF4-FFF2-40B4-BE49-F238E27FC236}">
                    <a16:creationId xmlns:a16="http://schemas.microsoft.com/office/drawing/2014/main" xmlns="" id="{BBA27009-F48E-402B-4478-50EB38093A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4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2</a:t>
                </a:r>
              </a:p>
            </p:txBody>
          </p:sp>
          <p:sp>
            <p:nvSpPr>
              <p:cNvPr id="22" name="Rectangle 9">
                <a:extLst>
                  <a:ext uri="{FF2B5EF4-FFF2-40B4-BE49-F238E27FC236}">
                    <a16:creationId xmlns:a16="http://schemas.microsoft.com/office/drawing/2014/main" xmlns="" id="{9F3C8842-6A04-FAF0-7275-A1E1815F23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2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3</a:t>
                </a:r>
              </a:p>
            </p:txBody>
          </p:sp>
          <p:sp>
            <p:nvSpPr>
              <p:cNvPr id="23" name="Rectangle 10">
                <a:extLst>
                  <a:ext uri="{FF2B5EF4-FFF2-40B4-BE49-F238E27FC236}">
                    <a16:creationId xmlns:a16="http://schemas.microsoft.com/office/drawing/2014/main" xmlns="" id="{7D40D819-8A1F-0CB4-1B84-B07CB8B367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0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1</a:t>
                </a:r>
              </a:p>
            </p:txBody>
          </p:sp>
          <p:sp>
            <p:nvSpPr>
              <p:cNvPr id="24" name="Rectangle 11">
                <a:extLst>
                  <a:ext uri="{FF2B5EF4-FFF2-40B4-BE49-F238E27FC236}">
                    <a16:creationId xmlns:a16="http://schemas.microsoft.com/office/drawing/2014/main" xmlns="" id="{773B1E01-1DFC-121E-3A9B-C79FA8068F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8" y="2736"/>
                <a:ext cx="288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en-US"/>
                  <a:t>P</a:t>
                </a:r>
                <a:r>
                  <a:rPr kumimoji="0" lang="en-US" altLang="en-US" baseline="-25000"/>
                  <a:t>1</a:t>
                </a:r>
              </a:p>
            </p:txBody>
          </p:sp>
        </p:grpSp>
        <p:sp>
          <p:nvSpPr>
            <p:cNvPr id="8" name="Text Box 15">
              <a:extLst>
                <a:ext uri="{FF2B5EF4-FFF2-40B4-BE49-F238E27FC236}">
                  <a16:creationId xmlns:a16="http://schemas.microsoft.com/office/drawing/2014/main" xmlns="" id="{9256CF41-69F9-90DD-450F-40E34F6F94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1" y="3023"/>
              <a:ext cx="165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0</a:t>
              </a:r>
            </a:p>
          </p:txBody>
        </p:sp>
        <p:sp>
          <p:nvSpPr>
            <p:cNvPr id="9" name="Text Box 16">
              <a:extLst>
                <a:ext uri="{FF2B5EF4-FFF2-40B4-BE49-F238E27FC236}">
                  <a16:creationId xmlns:a16="http://schemas.microsoft.com/office/drawing/2014/main" xmlns="" id="{0C777E6B-71FD-EA77-391C-DBC71AD72C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86" y="3030"/>
              <a:ext cx="197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2</a:t>
              </a:r>
            </a:p>
          </p:txBody>
        </p:sp>
        <p:sp>
          <p:nvSpPr>
            <p:cNvPr id="10" name="Text Box 17">
              <a:extLst>
                <a:ext uri="{FF2B5EF4-FFF2-40B4-BE49-F238E27FC236}">
                  <a16:creationId xmlns:a16="http://schemas.microsoft.com/office/drawing/2014/main" xmlns="" id="{D258ED68-E94E-5A4A-28BE-ADAA2359A2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86" y="3030"/>
              <a:ext cx="165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4</a:t>
              </a:r>
            </a:p>
          </p:txBody>
        </p:sp>
        <p:sp>
          <p:nvSpPr>
            <p:cNvPr id="11" name="Text Box 18">
              <a:extLst>
                <a:ext uri="{FF2B5EF4-FFF2-40B4-BE49-F238E27FC236}">
                  <a16:creationId xmlns:a16="http://schemas.microsoft.com/office/drawing/2014/main" xmlns="" id="{8208E259-22CC-2DD7-3B1E-A1A70E090A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24" y="3024"/>
              <a:ext cx="165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6</a:t>
              </a:r>
            </a:p>
          </p:txBody>
        </p:sp>
        <p:sp>
          <p:nvSpPr>
            <p:cNvPr id="12" name="Text Box 19">
              <a:extLst>
                <a:ext uri="{FF2B5EF4-FFF2-40B4-BE49-F238E27FC236}">
                  <a16:creationId xmlns:a16="http://schemas.microsoft.com/office/drawing/2014/main" xmlns="" id="{F57CB3A9-1E67-0448-C66F-221A34B78E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2" y="3024"/>
              <a:ext cx="165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8</a:t>
              </a:r>
            </a:p>
          </p:txBody>
        </p:sp>
        <p:sp>
          <p:nvSpPr>
            <p:cNvPr id="13" name="Text Box 20">
              <a:extLst>
                <a:ext uri="{FF2B5EF4-FFF2-40B4-BE49-F238E27FC236}">
                  <a16:creationId xmlns:a16="http://schemas.microsoft.com/office/drawing/2014/main" xmlns="" id="{7DD55EC3-4B74-FAF3-1753-9F1433F0E6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8" y="3024"/>
              <a:ext cx="165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9</a:t>
              </a:r>
            </a:p>
          </p:txBody>
        </p:sp>
        <p:sp>
          <p:nvSpPr>
            <p:cNvPr id="14" name="Text Box 21">
              <a:extLst>
                <a:ext uri="{FF2B5EF4-FFF2-40B4-BE49-F238E27FC236}">
                  <a16:creationId xmlns:a16="http://schemas.microsoft.com/office/drawing/2014/main" xmlns="" id="{F2B610A4-D3F8-D357-53EB-E4E196578E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10" y="3024"/>
              <a:ext cx="23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10</a:t>
              </a:r>
            </a:p>
          </p:txBody>
        </p:sp>
        <p:sp>
          <p:nvSpPr>
            <p:cNvPr id="15" name="Text Box 22">
              <a:extLst>
                <a:ext uri="{FF2B5EF4-FFF2-40B4-BE49-F238E27FC236}">
                  <a16:creationId xmlns:a16="http://schemas.microsoft.com/office/drawing/2014/main" xmlns="" id="{952886E3-47FA-28DF-9859-91CF674779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94" y="3024"/>
              <a:ext cx="23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12</a:t>
              </a:r>
            </a:p>
          </p:txBody>
        </p:sp>
        <p:sp>
          <p:nvSpPr>
            <p:cNvPr id="16" name="Text Box 24">
              <a:extLst>
                <a:ext uri="{FF2B5EF4-FFF2-40B4-BE49-F238E27FC236}">
                  <a16:creationId xmlns:a16="http://schemas.microsoft.com/office/drawing/2014/main" xmlns="" id="{21006435-21F0-22F1-6F09-6DC5573B57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30" y="3024"/>
              <a:ext cx="23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/>
                <a:t>30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4D636A4-C0BE-5A65-704F-1EED6110C138}"/>
              </a:ext>
            </a:extLst>
          </p:cNvPr>
          <p:cNvSpPr txBox="1"/>
          <p:nvPr/>
        </p:nvSpPr>
        <p:spPr>
          <a:xfrm>
            <a:off x="410547" y="2453951"/>
            <a:ext cx="1575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Quantum=2</a:t>
            </a:r>
          </a:p>
        </p:txBody>
      </p:sp>
    </p:spTree>
    <p:extLst>
      <p:ext uri="{BB962C8B-B14F-4D97-AF65-F5344CB8AC3E}">
        <p14:creationId xmlns:p14="http://schemas.microsoft.com/office/powerpoint/2010/main" val="300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761"/>
    </mc:Choice>
    <mc:Fallback xmlns="">
      <p:transition spd="slow" advTm="24876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5">
            <a:extLst>
              <a:ext uri="{FF2B5EF4-FFF2-40B4-BE49-F238E27FC236}">
                <a16:creationId xmlns:a16="http://schemas.microsoft.com/office/drawing/2014/main" xmlns="" id="{CA6BEF66-F7ED-4236-D43D-D635BBCE35D1}"/>
              </a:ext>
            </a:extLst>
          </p:cNvPr>
          <p:cNvSpPr txBox="1">
            <a:spLocks noChangeArrowheads="1"/>
          </p:cNvSpPr>
          <p:nvPr/>
        </p:nvSpPr>
        <p:spPr>
          <a:xfrm>
            <a:off x="3035300" y="792480"/>
            <a:ext cx="8305800" cy="914400"/>
          </a:xfrm>
          <a:prstGeom prst="rect">
            <a:avLst/>
          </a:prstGeom>
          <a:noFill/>
          <a:ln/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</a:rPr>
              <a:t>Example of RR with Time Quantum= 4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0E9AAD10-0214-6DAF-4EBE-9652332418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7959" y="1524000"/>
            <a:ext cx="5867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95288" indent="-395288" algn="just">
              <a:spcBef>
                <a:spcPct val="20000"/>
              </a:spcBef>
            </a:pPr>
            <a:r>
              <a:rPr lang="en-US" b="1" dirty="0"/>
              <a:t>EXAMPLE DATA:</a:t>
            </a:r>
          </a:p>
          <a:p>
            <a:pPr marL="800100" lvl="1" indent="-177800" algn="just">
              <a:spcBef>
                <a:spcPct val="20000"/>
              </a:spcBef>
            </a:pPr>
            <a:r>
              <a:rPr lang="en-US" b="1" dirty="0"/>
              <a:t> 		Process  	              Arrival 		Service </a:t>
            </a:r>
          </a:p>
          <a:p>
            <a:pPr marL="800100" lvl="1" indent="-177800" algn="just">
              <a:spcBef>
                <a:spcPct val="20000"/>
              </a:spcBef>
            </a:pPr>
            <a:r>
              <a:rPr lang="en-US" b="1" dirty="0"/>
              <a:t>  			             	Time 		   Time</a:t>
            </a:r>
          </a:p>
          <a:p>
            <a:pPr marL="800100" lvl="1" indent="-177800" algn="just">
              <a:spcBef>
                <a:spcPct val="20000"/>
              </a:spcBef>
            </a:pPr>
            <a:r>
              <a:rPr lang="en-US" b="1" dirty="0"/>
              <a:t>	 	    1 		    0 		      8</a:t>
            </a:r>
          </a:p>
          <a:p>
            <a:pPr marL="800100" lvl="1" indent="-177800" algn="just">
              <a:spcBef>
                <a:spcPct val="20000"/>
              </a:spcBef>
            </a:pPr>
            <a:r>
              <a:rPr lang="en-US" b="1" dirty="0"/>
              <a:t>		    2 		    1 		      4</a:t>
            </a:r>
          </a:p>
          <a:p>
            <a:pPr marL="800100" lvl="1" indent="-177800" algn="just">
              <a:spcBef>
                <a:spcPct val="20000"/>
              </a:spcBef>
            </a:pPr>
            <a:r>
              <a:rPr lang="en-US" b="1" dirty="0"/>
              <a:t>	 	    3 		    2 		      9</a:t>
            </a:r>
          </a:p>
          <a:p>
            <a:pPr marL="800100" lvl="1" indent="-177800" algn="just">
              <a:spcBef>
                <a:spcPct val="20000"/>
              </a:spcBef>
            </a:pPr>
            <a:r>
              <a:rPr lang="en-US" b="1" dirty="0"/>
              <a:t>	 	    4 		    3 		      5</a:t>
            </a:r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D95A3B6-900D-B990-E779-F5A8327110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4191000"/>
            <a:ext cx="8229600" cy="6096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ar-EG" sz="1800"/>
          </a:p>
        </p:txBody>
      </p:sp>
      <p:sp>
        <p:nvSpPr>
          <p:cNvPr id="6" name="Line 6">
            <a:extLst>
              <a:ext uri="{FF2B5EF4-FFF2-40B4-BE49-F238E27FC236}">
                <a16:creationId xmlns:a16="http://schemas.microsoft.com/office/drawing/2014/main" xmlns="" id="{14D4EF59-5AE5-BD47-A684-A7B78B53F455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" y="4191000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EG"/>
          </a:p>
        </p:txBody>
      </p:sp>
      <p:sp>
        <p:nvSpPr>
          <p:cNvPr id="7" name="Line 7">
            <a:extLst>
              <a:ext uri="{FF2B5EF4-FFF2-40B4-BE49-F238E27FC236}">
                <a16:creationId xmlns:a16="http://schemas.microsoft.com/office/drawing/2014/main" xmlns="" id="{A0FEAD15-953C-346C-BE02-5CFD8196ACD0}"/>
              </a:ext>
            </a:extLst>
          </p:cNvPr>
          <p:cNvSpPr>
            <a:spLocks noChangeShapeType="1"/>
          </p:cNvSpPr>
          <p:nvPr/>
        </p:nvSpPr>
        <p:spPr bwMode="auto">
          <a:xfrm>
            <a:off x="8839200" y="4191000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EG"/>
          </a:p>
        </p:txBody>
      </p:sp>
      <p:sp>
        <p:nvSpPr>
          <p:cNvPr id="8" name="Line 8">
            <a:extLst>
              <a:ext uri="{FF2B5EF4-FFF2-40B4-BE49-F238E27FC236}">
                <a16:creationId xmlns:a16="http://schemas.microsoft.com/office/drawing/2014/main" xmlns="" id="{C07372EE-A228-20E3-6DAF-066C4F9B1A2D}"/>
              </a:ext>
            </a:extLst>
          </p:cNvPr>
          <p:cNvSpPr>
            <a:spLocks noChangeShapeType="1"/>
          </p:cNvSpPr>
          <p:nvPr/>
        </p:nvSpPr>
        <p:spPr bwMode="auto">
          <a:xfrm>
            <a:off x="2514600" y="4191000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EG"/>
          </a:p>
        </p:txBody>
      </p:sp>
      <p:sp>
        <p:nvSpPr>
          <p:cNvPr id="9" name="Line 9">
            <a:extLst>
              <a:ext uri="{FF2B5EF4-FFF2-40B4-BE49-F238E27FC236}">
                <a16:creationId xmlns:a16="http://schemas.microsoft.com/office/drawing/2014/main" xmlns="" id="{A671D796-9EC3-D04A-4DE9-4F992829F769}"/>
              </a:ext>
            </a:extLst>
          </p:cNvPr>
          <p:cNvSpPr>
            <a:spLocks noChangeShapeType="1"/>
          </p:cNvSpPr>
          <p:nvPr/>
        </p:nvSpPr>
        <p:spPr bwMode="auto">
          <a:xfrm>
            <a:off x="3810000" y="4191000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EG"/>
          </a:p>
        </p:txBody>
      </p:sp>
      <p:sp>
        <p:nvSpPr>
          <p:cNvPr id="10" name="Line 10">
            <a:extLst>
              <a:ext uri="{FF2B5EF4-FFF2-40B4-BE49-F238E27FC236}">
                <a16:creationId xmlns:a16="http://schemas.microsoft.com/office/drawing/2014/main" xmlns="" id="{BBB0CE7D-523D-4C8C-F586-729E670E2F63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4191000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EG"/>
          </a:p>
        </p:txBody>
      </p:sp>
      <p:sp>
        <p:nvSpPr>
          <p:cNvPr id="11" name="Text Box 11">
            <a:extLst>
              <a:ext uri="{FF2B5EF4-FFF2-40B4-BE49-F238E27FC236}">
                <a16:creationId xmlns:a16="http://schemas.microsoft.com/office/drawing/2014/main" xmlns="" id="{9E21998E-C6DC-F90D-DB8A-389274DDA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50292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/>
              <a:t>0</a:t>
            </a:r>
          </a:p>
        </p:txBody>
      </p:sp>
      <p:sp>
        <p:nvSpPr>
          <p:cNvPr id="12" name="Text Box 12">
            <a:extLst>
              <a:ext uri="{FF2B5EF4-FFF2-40B4-BE49-F238E27FC236}">
                <a16:creationId xmlns:a16="http://schemas.microsoft.com/office/drawing/2014/main" xmlns="" id="{141E9AD5-7B4F-BC31-5835-6D03D35786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50292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/>
              <a:t>8</a:t>
            </a:r>
          </a:p>
        </p:txBody>
      </p:sp>
      <p:sp>
        <p:nvSpPr>
          <p:cNvPr id="13" name="Text Box 13">
            <a:extLst>
              <a:ext uri="{FF2B5EF4-FFF2-40B4-BE49-F238E27FC236}">
                <a16:creationId xmlns:a16="http://schemas.microsoft.com/office/drawing/2014/main" xmlns="" id="{C1C76807-BFEC-61DA-2784-0ED9AB5454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5029200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/>
              <a:t>12</a:t>
            </a:r>
          </a:p>
        </p:txBody>
      </p:sp>
      <p:sp>
        <p:nvSpPr>
          <p:cNvPr id="14" name="Text Box 14">
            <a:extLst>
              <a:ext uri="{FF2B5EF4-FFF2-40B4-BE49-F238E27FC236}">
                <a16:creationId xmlns:a16="http://schemas.microsoft.com/office/drawing/2014/main" xmlns="" id="{EFC8B799-DB01-D729-B368-3EB559C96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5029200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/>
              <a:t>16</a:t>
            </a: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168F537A-EFA4-77D9-04E5-3B232F0C7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5029200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/>
              <a:t>26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xmlns="" id="{243FD960-482E-2436-9806-378102616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343400"/>
            <a:ext cx="431800" cy="336550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P2</a:t>
            </a:r>
          </a:p>
        </p:txBody>
      </p:sp>
      <p:sp>
        <p:nvSpPr>
          <p:cNvPr id="17" name="Text Box 17">
            <a:extLst>
              <a:ext uri="{FF2B5EF4-FFF2-40B4-BE49-F238E27FC236}">
                <a16:creationId xmlns:a16="http://schemas.microsoft.com/office/drawing/2014/main" xmlns="" id="{ECB6D6DC-9C39-B429-B00A-B0CCEEB65C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4343400"/>
            <a:ext cx="431800" cy="336550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P3</a:t>
            </a:r>
          </a:p>
        </p:txBody>
      </p:sp>
      <p:sp>
        <p:nvSpPr>
          <p:cNvPr id="18" name="Text Box 18">
            <a:extLst>
              <a:ext uri="{FF2B5EF4-FFF2-40B4-BE49-F238E27FC236}">
                <a16:creationId xmlns:a16="http://schemas.microsoft.com/office/drawing/2014/main" xmlns="" id="{BCF31F4E-2434-9BBF-BFDA-1CE032E7BA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4343400"/>
            <a:ext cx="431800" cy="336550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P4</a:t>
            </a:r>
          </a:p>
        </p:txBody>
      </p:sp>
      <p:sp>
        <p:nvSpPr>
          <p:cNvPr id="19" name="Text Box 19">
            <a:extLst>
              <a:ext uri="{FF2B5EF4-FFF2-40B4-BE49-F238E27FC236}">
                <a16:creationId xmlns:a16="http://schemas.microsoft.com/office/drawing/2014/main" xmlns="" id="{1E51C046-131E-3A31-5D02-922252F9FA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4343400"/>
            <a:ext cx="431800" cy="336550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P1</a:t>
            </a:r>
          </a:p>
        </p:txBody>
      </p:sp>
      <p:sp>
        <p:nvSpPr>
          <p:cNvPr id="20" name="Text Box 20">
            <a:extLst>
              <a:ext uri="{FF2B5EF4-FFF2-40B4-BE49-F238E27FC236}">
                <a16:creationId xmlns:a16="http://schemas.microsoft.com/office/drawing/2014/main" xmlns="" id="{A9C6A0BE-3083-C083-77CE-E3AD68BD52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525" y="3617913"/>
            <a:ext cx="6400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 dirty="0"/>
              <a:t>Round Robin, quantum = 4, no priority-based preemption</a:t>
            </a:r>
          </a:p>
        </p:txBody>
      </p:sp>
      <p:sp>
        <p:nvSpPr>
          <p:cNvPr id="21" name="Text Box 21">
            <a:extLst>
              <a:ext uri="{FF2B5EF4-FFF2-40B4-BE49-F238E27FC236}">
                <a16:creationId xmlns:a16="http://schemas.microsoft.com/office/drawing/2014/main" xmlns="" id="{FDADC83A-55C9-C3FF-B1C6-C2B445CDCA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0524" y="5710535"/>
            <a:ext cx="864584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/>
              <a:t>Average wait = ( (12) + (4-1) + ((8-2)+(20-12)+(25-24)) + ((12-3)+(24-16)) )/4 = 12+3+15+17=</a:t>
            </a:r>
          </a:p>
          <a:p>
            <a:r>
              <a:rPr lang="en-US" b="1" dirty="0"/>
              <a:t>47/4= 11.75 </a:t>
            </a:r>
          </a:p>
        </p:txBody>
      </p:sp>
      <p:sp>
        <p:nvSpPr>
          <p:cNvPr id="22" name="Text Box 22">
            <a:extLst>
              <a:ext uri="{FF2B5EF4-FFF2-40B4-BE49-F238E27FC236}">
                <a16:creationId xmlns:a16="http://schemas.microsoft.com/office/drawing/2014/main" xmlns="" id="{81587DBC-CD8B-2C75-9629-35D7250352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4343400"/>
            <a:ext cx="431800" cy="336550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P1</a:t>
            </a:r>
          </a:p>
        </p:txBody>
      </p:sp>
      <p:sp>
        <p:nvSpPr>
          <p:cNvPr id="23" name="Line 23">
            <a:extLst>
              <a:ext uri="{FF2B5EF4-FFF2-40B4-BE49-F238E27FC236}">
                <a16:creationId xmlns:a16="http://schemas.microsoft.com/office/drawing/2014/main" xmlns="" id="{B4622F95-91F1-A3B0-EFCC-E43943CD3A99}"/>
              </a:ext>
            </a:extLst>
          </p:cNvPr>
          <p:cNvSpPr>
            <a:spLocks noChangeShapeType="1"/>
          </p:cNvSpPr>
          <p:nvPr/>
        </p:nvSpPr>
        <p:spPr bwMode="auto">
          <a:xfrm>
            <a:off x="1447800" y="4191000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EG"/>
          </a:p>
        </p:txBody>
      </p:sp>
      <p:sp>
        <p:nvSpPr>
          <p:cNvPr id="24" name="Text Box 24">
            <a:extLst>
              <a:ext uri="{FF2B5EF4-FFF2-40B4-BE49-F238E27FC236}">
                <a16:creationId xmlns:a16="http://schemas.microsoft.com/office/drawing/2014/main" xmlns="" id="{EF3496D9-1618-FB93-96A4-B0ACD291A2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50292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/>
              <a:t>4</a:t>
            </a:r>
          </a:p>
        </p:txBody>
      </p:sp>
      <p:sp>
        <p:nvSpPr>
          <p:cNvPr id="25" name="Text Box 25">
            <a:extLst>
              <a:ext uri="{FF2B5EF4-FFF2-40B4-BE49-F238E27FC236}">
                <a16:creationId xmlns:a16="http://schemas.microsoft.com/office/drawing/2014/main" xmlns="" id="{5B06660A-F2F5-2FDA-C9D7-9A48642D8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4343400"/>
            <a:ext cx="431800" cy="336550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P3</a:t>
            </a:r>
          </a:p>
        </p:txBody>
      </p:sp>
      <p:sp>
        <p:nvSpPr>
          <p:cNvPr id="26" name="Text Box 26">
            <a:extLst>
              <a:ext uri="{FF2B5EF4-FFF2-40B4-BE49-F238E27FC236}">
                <a16:creationId xmlns:a16="http://schemas.microsoft.com/office/drawing/2014/main" xmlns="" id="{65BE83C5-E0DC-9B82-1ECE-C6C1AFA82E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4343400"/>
            <a:ext cx="431800" cy="336550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P4</a:t>
            </a:r>
          </a:p>
        </p:txBody>
      </p:sp>
      <p:sp>
        <p:nvSpPr>
          <p:cNvPr id="27" name="Line 27">
            <a:extLst>
              <a:ext uri="{FF2B5EF4-FFF2-40B4-BE49-F238E27FC236}">
                <a16:creationId xmlns:a16="http://schemas.microsoft.com/office/drawing/2014/main" xmlns="" id="{30517BDE-5562-47BB-0D2B-E8055F3F981B}"/>
              </a:ext>
            </a:extLst>
          </p:cNvPr>
          <p:cNvSpPr>
            <a:spLocks noChangeShapeType="1"/>
          </p:cNvSpPr>
          <p:nvPr/>
        </p:nvSpPr>
        <p:spPr bwMode="auto">
          <a:xfrm>
            <a:off x="6324600" y="4191000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EG"/>
          </a:p>
        </p:txBody>
      </p:sp>
      <p:sp>
        <p:nvSpPr>
          <p:cNvPr id="28" name="Text Box 28">
            <a:extLst>
              <a:ext uri="{FF2B5EF4-FFF2-40B4-BE49-F238E27FC236}">
                <a16:creationId xmlns:a16="http://schemas.microsoft.com/office/drawing/2014/main" xmlns="" id="{AE858B50-F1F2-720A-54BB-A45CC429ED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029200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/>
              <a:t>20</a:t>
            </a:r>
          </a:p>
        </p:txBody>
      </p:sp>
      <p:sp>
        <p:nvSpPr>
          <p:cNvPr id="29" name="Line 29">
            <a:extLst>
              <a:ext uri="{FF2B5EF4-FFF2-40B4-BE49-F238E27FC236}">
                <a16:creationId xmlns:a16="http://schemas.microsoft.com/office/drawing/2014/main" xmlns="" id="{774EDF8D-F1BC-E73F-E9E2-15DAB82969A3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4191000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EG"/>
          </a:p>
        </p:txBody>
      </p:sp>
      <p:sp>
        <p:nvSpPr>
          <p:cNvPr id="30" name="Text Box 30">
            <a:extLst>
              <a:ext uri="{FF2B5EF4-FFF2-40B4-BE49-F238E27FC236}">
                <a16:creationId xmlns:a16="http://schemas.microsoft.com/office/drawing/2014/main" xmlns="" id="{A2B99AE9-F856-15FB-F14D-3F489045E4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5029200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/>
              <a:t>24</a:t>
            </a:r>
          </a:p>
        </p:txBody>
      </p:sp>
      <p:sp>
        <p:nvSpPr>
          <p:cNvPr id="31" name="Text Box 31">
            <a:extLst>
              <a:ext uri="{FF2B5EF4-FFF2-40B4-BE49-F238E27FC236}">
                <a16:creationId xmlns:a16="http://schemas.microsoft.com/office/drawing/2014/main" xmlns="" id="{BDF299E5-8002-5AA5-09E4-8A613A905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5029200"/>
            <a:ext cx="38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/>
              <a:t>25</a:t>
            </a:r>
          </a:p>
        </p:txBody>
      </p:sp>
      <p:sp>
        <p:nvSpPr>
          <p:cNvPr id="32" name="Text Box 32">
            <a:extLst>
              <a:ext uri="{FF2B5EF4-FFF2-40B4-BE49-F238E27FC236}">
                <a16:creationId xmlns:a16="http://schemas.microsoft.com/office/drawing/2014/main" xmlns="" id="{8858B030-D96C-87DA-3AF8-297122FC5E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4343400"/>
            <a:ext cx="431800" cy="336550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P3</a:t>
            </a:r>
          </a:p>
        </p:txBody>
      </p:sp>
      <p:sp>
        <p:nvSpPr>
          <p:cNvPr id="33" name="Line 33">
            <a:extLst>
              <a:ext uri="{FF2B5EF4-FFF2-40B4-BE49-F238E27FC236}">
                <a16:creationId xmlns:a16="http://schemas.microsoft.com/office/drawing/2014/main" xmlns="" id="{5E2B8EB4-D1A4-BA19-FA7B-6BE3396ED63A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4191000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EG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2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xmlns="" id="{31991633-52FA-B76B-D209-72A8C7285D4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94040" y="2340720"/>
              <a:ext cx="2966400" cy="12081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31991633-52FA-B76B-D209-72A8C7285D4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78200" y="2277360"/>
                <a:ext cx="2997720" cy="1334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7145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304"/>
    </mc:Choice>
    <mc:Fallback xmlns="">
      <p:transition spd="slow" advTm="457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F65418-5CF9-5AED-67BE-289F2E67C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0" i="0" u="none" strike="noStrike" baseline="0" dirty="0">
                <a:latin typeface="PalatinoLTStd-Roman"/>
              </a:rPr>
              <a:t>Round-robin and Priority scheduling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BF86ED-D86A-4637-0BC5-EB4C53EE5635}"/>
              </a:ext>
            </a:extLst>
          </p:cNvPr>
          <p:cNvSpPr txBox="1"/>
          <p:nvPr/>
        </p:nvSpPr>
        <p:spPr>
          <a:xfrm>
            <a:off x="1919368" y="1753212"/>
            <a:ext cx="829998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800" b="0" i="0" u="none" strike="noStrike" baseline="0" dirty="0">
                <a:latin typeface="PalatinoLTStd-Roman"/>
              </a:rPr>
              <a:t>Another option is to combine round-robin and priority scheduling in such</a:t>
            </a:r>
          </a:p>
          <a:p>
            <a:pPr algn="l"/>
            <a:r>
              <a:rPr lang="en-GB" sz="1800" b="0" i="0" u="none" strike="noStrike" baseline="0" dirty="0">
                <a:latin typeface="PalatinoLTStd-Roman"/>
              </a:rPr>
              <a:t>a way that the system executes the highest-priority process and runs processes</a:t>
            </a:r>
          </a:p>
          <a:p>
            <a:pPr algn="l"/>
            <a:r>
              <a:rPr lang="en-GB" sz="1800" b="0" i="0" u="none" strike="noStrike" baseline="0" dirty="0">
                <a:latin typeface="PalatinoLTStd-Roman"/>
              </a:rPr>
              <a:t>with the same priority using round-robin scheduling. </a:t>
            </a:r>
            <a:r>
              <a:rPr lang="en-US" sz="1800" b="1" dirty="0"/>
              <a:t>Time Quantum= 2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3D4EE34-7196-8735-EACE-7E69347E26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8324" y="2796657"/>
            <a:ext cx="5000625" cy="16192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6C89571-F292-6535-1918-866908E68E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4607334"/>
            <a:ext cx="70104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07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8492"/>
    </mc:Choice>
    <mc:Fallback xmlns="">
      <p:transition spd="slow" advTm="258492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2">
            <a:extLst>
              <a:ext uri="{FF2B5EF4-FFF2-40B4-BE49-F238E27FC236}">
                <a16:creationId xmlns:a16="http://schemas.microsoft.com/office/drawing/2014/main" xmlns="" id="{6E59C09A-154D-64FA-84C8-D901DECDC6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3000" dirty="0"/>
              <a:t>Time Quantum and Context Switch Time</a:t>
            </a:r>
          </a:p>
        </p:txBody>
      </p:sp>
      <p:pic>
        <p:nvPicPr>
          <p:cNvPr id="51204" name="Picture 7">
            <a:extLst>
              <a:ext uri="{FF2B5EF4-FFF2-40B4-BE49-F238E27FC236}">
                <a16:creationId xmlns:a16="http://schemas.microsoft.com/office/drawing/2014/main" xmlns="" id="{36185678-92A5-263F-F548-54BC263D1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258" y="1606975"/>
            <a:ext cx="7394180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5" name="TextBox 3">
            <a:extLst>
              <a:ext uri="{FF2B5EF4-FFF2-40B4-BE49-F238E27FC236}">
                <a16:creationId xmlns:a16="http://schemas.microsoft.com/office/drawing/2014/main" xmlns="" id="{81E03ADF-8E52-411A-E653-043E2F7779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36997" y="1485502"/>
            <a:ext cx="2801566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000" dirty="0">
                <a:latin typeface="Verdana" panose="020B0604030504040204" pitchFamily="34" charset="0"/>
              </a:rPr>
              <a:t>Finish in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000" dirty="0">
                <a:latin typeface="Verdana" panose="020B0604030504040204" pitchFamily="34" charset="0"/>
              </a:rPr>
              <a:t>&gt;1 Q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 sz="2000" dirty="0">
              <a:latin typeface="Verdana" panose="020B0604030504040204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 sz="2000" dirty="0">
              <a:latin typeface="Verdana" panose="020B0604030504040204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000" dirty="0">
                <a:latin typeface="Verdana" panose="020B0604030504040204" pitchFamily="34" charset="0"/>
              </a:rPr>
              <a:t>2 Q + Overhead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 sz="2000" dirty="0">
              <a:latin typeface="Verdana" panose="020B0604030504040204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 sz="2000" dirty="0">
              <a:latin typeface="Verdana" panose="020B0604030504040204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000" dirty="0">
                <a:latin typeface="Verdana" panose="020B0604030504040204" pitchFamily="34" charset="0"/>
              </a:rPr>
              <a:t>10 Q+9 * Overhead</a:t>
            </a:r>
            <a:endParaRPr kumimoji="0" lang="ar-SA" altLang="en-US" sz="2000" dirty="0">
              <a:latin typeface="Verdana" panose="020B0604030504040204" pitchFamily="34" charset="0"/>
            </a:endParaRPr>
          </a:p>
        </p:txBody>
      </p:sp>
      <p:pic>
        <p:nvPicPr>
          <p:cNvPr id="51206" name="Picture 4">
            <a:extLst>
              <a:ext uri="{FF2B5EF4-FFF2-40B4-BE49-F238E27FC236}">
                <a16:creationId xmlns:a16="http://schemas.microsoft.com/office/drawing/2014/main" xmlns="" id="{5CCB0E48-7CDA-08BA-0CF5-950043C8E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095" y="4492632"/>
            <a:ext cx="88392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609"/>
    </mc:Choice>
    <mc:Fallback xmlns="">
      <p:transition spd="slow" advTm="128609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9">
            <a:extLst>
              <a:ext uri="{FF2B5EF4-FFF2-40B4-BE49-F238E27FC236}">
                <a16:creationId xmlns:a16="http://schemas.microsoft.com/office/drawing/2014/main" xmlns="" id="{E4F66F22-8804-7C4D-09A8-2392EE8155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2590800"/>
            <a:ext cx="87630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b="1" dirty="0">
                <a:latin typeface="Verdana" panose="020B0604030504040204" pitchFamily="34" charset="0"/>
              </a:rPr>
              <a:t>- Setting </a:t>
            </a:r>
            <a:r>
              <a:rPr lang="en-US" altLang="en-US" b="1" dirty="0">
                <a:solidFill>
                  <a:srgbClr val="FF0000"/>
                </a:solidFill>
              </a:rPr>
              <a:t>quantum too short</a:t>
            </a:r>
            <a:r>
              <a:rPr kumimoji="0" lang="en-US" altLang="en-US" b="1" dirty="0">
                <a:latin typeface="Verdana" panose="020B0604030504040204" pitchFamily="34" charset="0"/>
              </a:rPr>
              <a:t> </a:t>
            </a:r>
            <a:r>
              <a:rPr lang="en-US" altLang="en-US" b="1" dirty="0">
                <a:latin typeface="Verdana" panose="020B0604030504040204" pitchFamily="34" charset="0"/>
                <a:sym typeface="Wingdings" panose="05000000000000000000" pitchFamily="2" charset="2"/>
              </a:rPr>
              <a:t></a:t>
            </a:r>
            <a:r>
              <a:rPr kumimoji="0" lang="en-US" altLang="en-US" b="1" dirty="0">
                <a:latin typeface="Verdana" panose="020B0604030504040204" pitchFamily="34" charset="0"/>
              </a:rPr>
              <a:t> many process switches </a:t>
            </a:r>
            <a:r>
              <a:rPr lang="en-US" altLang="en-US" b="1" dirty="0">
                <a:latin typeface="Verdana" panose="020B0604030504040204" pitchFamily="34" charset="0"/>
                <a:sym typeface="Wingdings" panose="05000000000000000000" pitchFamily="2" charset="2"/>
              </a:rPr>
              <a:t></a:t>
            </a:r>
            <a:r>
              <a:rPr kumimoji="0" lang="en-US" altLang="en-US" b="1" dirty="0">
                <a:latin typeface="Verdana" panose="020B0604030504040204" pitchFamily="34" charset="0"/>
              </a:rPr>
              <a:t> </a:t>
            </a:r>
            <a:r>
              <a:rPr lang="en-US" altLang="en-US" b="1" dirty="0">
                <a:solidFill>
                  <a:srgbClr val="FF0000"/>
                </a:solidFill>
              </a:rPr>
              <a:t>lowers the CPU efficiency</a:t>
            </a:r>
            <a:r>
              <a:rPr kumimoji="0" lang="en-US" altLang="en-US" b="1" dirty="0">
                <a:latin typeface="Verdana" panose="020B0604030504040204" pitchFamily="34" charset="0"/>
              </a:rPr>
              <a:t>. Suppose: quantum = 20 msec. process switch = 5 msec. This yields a 20% CPU waste time and 80% usage.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b="1" dirty="0">
                <a:latin typeface="Verdana" panose="020B0604030504040204" pitchFamily="34" charset="0"/>
              </a:rPr>
              <a:t>- Setting the </a:t>
            </a:r>
            <a:r>
              <a:rPr lang="en-US" altLang="en-US" b="1" dirty="0">
                <a:solidFill>
                  <a:srgbClr val="FF0000"/>
                </a:solidFill>
              </a:rPr>
              <a:t>quantum too long</a:t>
            </a:r>
            <a:r>
              <a:rPr kumimoji="0" lang="en-US" altLang="en-US" b="1" dirty="0">
                <a:latin typeface="Verdana" panose="020B0604030504040204" pitchFamily="34" charset="0"/>
              </a:rPr>
              <a:t> </a:t>
            </a:r>
            <a:r>
              <a:rPr lang="en-US" altLang="en-US" b="1" dirty="0">
                <a:latin typeface="Verdana" panose="020B0604030504040204" pitchFamily="34" charset="0"/>
                <a:sym typeface="Wingdings" panose="05000000000000000000" pitchFamily="2" charset="2"/>
              </a:rPr>
              <a:t></a:t>
            </a:r>
            <a:r>
              <a:rPr kumimoji="0" lang="en-US" altLang="en-US" b="1" dirty="0">
                <a:latin typeface="Verdana" panose="020B0604030504040204" pitchFamily="34" charset="0"/>
              </a:rPr>
              <a:t> may cause </a:t>
            </a:r>
            <a:r>
              <a:rPr lang="en-US" altLang="en-US" b="1" dirty="0">
                <a:solidFill>
                  <a:srgbClr val="FF0000"/>
                </a:solidFill>
              </a:rPr>
              <a:t>poor response</a:t>
            </a:r>
            <a:r>
              <a:rPr kumimoji="0" lang="en-US" altLang="en-US" b="1" dirty="0">
                <a:latin typeface="Verdana" panose="020B0604030504040204" pitchFamily="34" charset="0"/>
              </a:rPr>
              <a:t> </a:t>
            </a:r>
            <a:r>
              <a:rPr lang="en-US" altLang="en-US" b="1" dirty="0">
                <a:solidFill>
                  <a:srgbClr val="FF0000"/>
                </a:solidFill>
              </a:rPr>
              <a:t>time</a:t>
            </a:r>
            <a:r>
              <a:rPr kumimoji="0" lang="en-US" altLang="en-US" b="1" dirty="0">
                <a:latin typeface="Verdana" panose="020B0604030504040204" pitchFamily="34" charset="0"/>
              </a:rPr>
              <a:t> to short interactive requests (e.g. 500 msec. And 5 </a:t>
            </a:r>
            <a:r>
              <a:rPr lang="en-US" altLang="en-US" b="1" dirty="0">
                <a:latin typeface="Verdana" panose="020B0604030504040204" pitchFamily="34" charset="0"/>
                <a:sym typeface="Wingdings" panose="05000000000000000000" pitchFamily="2" charset="2"/>
              </a:rPr>
              <a:t></a:t>
            </a:r>
            <a:r>
              <a:rPr kumimoji="0" lang="en-US" altLang="en-US" b="1" dirty="0">
                <a:latin typeface="Verdana" panose="020B0604030504040204" pitchFamily="34" charset="0"/>
              </a:rPr>
              <a:t> CPU wasted time less than 1%)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xmlns="" id="{BAE65FA6-179D-E3D4-8760-41592B071C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59200" y="727076"/>
            <a:ext cx="6224588" cy="5762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000" dirty="0"/>
              <a:t>Time Quantum and Context Switch Time</a:t>
            </a:r>
          </a:p>
        </p:txBody>
      </p:sp>
    </p:spTree>
    <p:extLst>
      <p:ext uri="{BB962C8B-B14F-4D97-AF65-F5344CB8AC3E}">
        <p14:creationId xmlns:p14="http://schemas.microsoft.com/office/powerpoint/2010/main" val="129563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489"/>
    </mc:Choice>
    <mc:Fallback xmlns="">
      <p:transition spd="slow" advTm="126489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xmlns="" id="{5D13DDCD-E52F-4B9D-0D6B-622B5B07D2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2700"/>
              <a:t>Turnaround Time Varies With The Time Quantum</a:t>
            </a:r>
          </a:p>
        </p:txBody>
      </p:sp>
      <p:pic>
        <p:nvPicPr>
          <p:cNvPr id="53251" name="Picture 7">
            <a:extLst>
              <a:ext uri="{FF2B5EF4-FFF2-40B4-BE49-F238E27FC236}">
                <a16:creationId xmlns:a16="http://schemas.microsoft.com/office/drawing/2014/main" xmlns="" id="{60E6ACC6-7ACB-6FCB-1D75-CB3D6AA65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828800"/>
            <a:ext cx="8610600" cy="412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2" name="TextBox 6">
            <a:extLst>
              <a:ext uri="{FF2B5EF4-FFF2-40B4-BE49-F238E27FC236}">
                <a16:creationId xmlns:a16="http://schemas.microsoft.com/office/drawing/2014/main" xmlns="" id="{9F957132-3DCE-DBC3-D9A5-5664209CDD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3397250"/>
            <a:ext cx="30480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000" b="1" dirty="0" err="1">
                <a:solidFill>
                  <a:srgbClr val="0070C0"/>
                </a:solidFill>
                <a:latin typeface="Verdana" panose="020B0604030504040204" pitchFamily="34" charset="0"/>
              </a:rPr>
              <a:t>Turnarround</a:t>
            </a:r>
            <a:r>
              <a:rPr kumimoji="0" lang="en-US" altLang="en-US" sz="2000" b="1" dirty="0">
                <a:solidFill>
                  <a:srgbClr val="0070C0"/>
                </a:solidFill>
                <a:latin typeface="Verdana" panose="020B0604030504040204" pitchFamily="34" charset="0"/>
              </a:rPr>
              <a:t> time depends on size of  quantum </a:t>
            </a:r>
            <a:r>
              <a:rPr kumimoji="0" lang="en-US" altLang="en-US" sz="2000" dirty="0">
                <a:latin typeface="Verdana" panose="020B0604030504040204" pitchFamily="34" charset="0"/>
              </a:rPr>
              <a:t>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000" dirty="0">
                <a:latin typeface="Verdana" panose="020B0604030504040204" pitchFamily="34" charset="0"/>
              </a:rPr>
              <a:t>Average turnaround time does not necessarily improves as time quantum size increase.</a:t>
            </a:r>
            <a:endParaRPr kumimoji="0" lang="ar-SA" altLang="en-US" sz="2000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383"/>
    </mc:Choice>
    <mc:Fallback xmlns="">
      <p:transition spd="slow" advTm="44383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xmlns="" id="{E5918C30-9701-4399-1A58-D74E43402D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Multilevel Queue Scheduling</a:t>
            </a:r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xmlns="" id="{1B0A4DB4-497E-251D-C59C-54337D9E4C5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828800" y="1828800"/>
            <a:ext cx="8839200" cy="3200400"/>
          </a:xfrm>
        </p:spPr>
        <p:txBody>
          <a:bodyPr/>
          <a:lstStyle/>
          <a:p>
            <a:r>
              <a:rPr lang="en-US" altLang="en-US" sz="2000" dirty="0"/>
              <a:t>Suitable for the case where processes can be classified in different groups according to some process criteria (type, size, priority,... )</a:t>
            </a:r>
          </a:p>
          <a:p>
            <a:r>
              <a:rPr lang="en-US" altLang="en-US" sz="2400" dirty="0"/>
              <a:t>Multilevel Queue Scheduling partitions the </a:t>
            </a:r>
            <a:r>
              <a:rPr lang="en-US" altLang="en-US" sz="2000" dirty="0"/>
              <a:t>Ready queue into several separate queues according to response time requirement . </a:t>
            </a:r>
          </a:p>
          <a:p>
            <a:r>
              <a:rPr lang="en-US" altLang="en-US" sz="2000" dirty="0"/>
              <a:t>Processes have  different scheduling needs:</a:t>
            </a:r>
          </a:p>
          <a:p>
            <a:pPr lvl="1"/>
            <a:r>
              <a:rPr lang="en-US" altLang="en-US" sz="2000" dirty="0"/>
              <a:t>foreground (interactive) -high response time and have external priority</a:t>
            </a:r>
          </a:p>
          <a:p>
            <a:pPr lvl="1"/>
            <a:r>
              <a:rPr lang="en-US" altLang="en-US" sz="2000" dirty="0"/>
              <a:t>background (batch) – has less interaction and less priority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148"/>
    </mc:Choice>
    <mc:Fallback xmlns="">
      <p:transition spd="slow" advTm="106148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4094833-BB2C-414B-2E11-17C472FE6AE3}"/>
              </a:ext>
            </a:extLst>
          </p:cNvPr>
          <p:cNvSpPr txBox="1"/>
          <p:nvPr/>
        </p:nvSpPr>
        <p:spPr>
          <a:xfrm>
            <a:off x="1905000" y="1981200"/>
            <a:ext cx="7963592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000" dirty="0"/>
              <a:t>Each queue has its own scheduling algorithm</a:t>
            </a:r>
          </a:p>
          <a:p>
            <a:pPr lvl="1"/>
            <a:r>
              <a:rPr lang="en-US" altLang="en-US" sz="2000" dirty="0"/>
              <a:t>foreground – RR</a:t>
            </a:r>
          </a:p>
          <a:p>
            <a:pPr lvl="1"/>
            <a:r>
              <a:rPr lang="en-US" altLang="en-US" sz="2000" dirty="0"/>
              <a:t>background – FCFS</a:t>
            </a:r>
          </a:p>
          <a:p>
            <a:r>
              <a:rPr lang="en-US" altLang="en-US" sz="2000" dirty="0"/>
              <a:t>Scheduling must be done between the queues. Two possibilities</a:t>
            </a:r>
          </a:p>
          <a:p>
            <a:pPr lvl="1">
              <a:buFont typeface="Monotype Sorts"/>
              <a:buNone/>
            </a:pPr>
            <a:r>
              <a:rPr lang="en-US" altLang="en-US" sz="2000" dirty="0">
                <a:solidFill>
                  <a:srgbClr val="FF0000"/>
                </a:solidFill>
              </a:rPr>
              <a:t>1) Fixed priority scheduling</a:t>
            </a:r>
            <a:r>
              <a:rPr lang="en-US" altLang="en-US" sz="2000" dirty="0"/>
              <a:t>; (i.e., serve all from foreground then from background).  Possibility of </a:t>
            </a:r>
            <a:r>
              <a:rPr lang="en-US" altLang="en-US" sz="2400" b="1" dirty="0">
                <a:solidFill>
                  <a:srgbClr val="0070C0"/>
                </a:solidFill>
              </a:rPr>
              <a:t>starvation</a:t>
            </a:r>
            <a:r>
              <a:rPr lang="en-US" altLang="en-US" sz="2000" dirty="0"/>
              <a:t>.</a:t>
            </a:r>
          </a:p>
          <a:p>
            <a:pPr lvl="2"/>
            <a:r>
              <a:rPr lang="en-US" altLang="en-US" sz="2000" dirty="0"/>
              <a:t>If a student process is running and an interactive process enters the ready queue, the student process will be preempted.</a:t>
            </a:r>
          </a:p>
          <a:p>
            <a:pPr lvl="2"/>
            <a:r>
              <a:rPr lang="en-US" altLang="en-US" sz="2000" dirty="0"/>
              <a:t>Means that no process can run from batch if processes exist in the higher priority queues--</a:t>
            </a:r>
            <a:r>
              <a:rPr lang="en-US" altLang="en-US" sz="2000" dirty="0">
                <a:sym typeface="Wingdings" panose="05000000000000000000" pitchFamily="2" charset="2"/>
              </a:rPr>
              <a:t> Starvation is possible</a:t>
            </a:r>
            <a:endParaRPr lang="en-US" altLang="en-US" sz="2000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xmlns="" id="{9C772B31-B87E-936F-8986-19855E13F4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58874" y="726551"/>
            <a:ext cx="6224989" cy="5762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Multilevel Queue Scheduling</a:t>
            </a:r>
          </a:p>
        </p:txBody>
      </p:sp>
    </p:spTree>
    <p:extLst>
      <p:ext uri="{BB962C8B-B14F-4D97-AF65-F5344CB8AC3E}">
        <p14:creationId xmlns:p14="http://schemas.microsoft.com/office/powerpoint/2010/main" val="399107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972"/>
    </mc:Choice>
    <mc:Fallback xmlns="">
      <p:transition spd="slow" advTm="159972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xmlns="" id="{0CCBAA2D-0287-3D46-0159-6307BE6E80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/>
              <a:t>Multilevel Queue Scheduling(cont.)</a:t>
            </a:r>
          </a:p>
        </p:txBody>
      </p:sp>
      <p:pic>
        <p:nvPicPr>
          <p:cNvPr id="57347" name="Picture 7">
            <a:extLst>
              <a:ext uri="{FF2B5EF4-FFF2-40B4-BE49-F238E27FC236}">
                <a16:creationId xmlns:a16="http://schemas.microsoft.com/office/drawing/2014/main" xmlns="" id="{45D5A926-0409-26EB-7B55-06675E5BF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743200"/>
            <a:ext cx="8001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8" name="TextBox 4">
            <a:extLst>
              <a:ext uri="{FF2B5EF4-FFF2-40B4-BE49-F238E27FC236}">
                <a16:creationId xmlns:a16="http://schemas.microsoft.com/office/drawing/2014/main" xmlns="" id="{FE81540E-7CC0-5F8D-F553-A84693FF7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6662" y="1469209"/>
            <a:ext cx="80772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lvl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000" dirty="0">
                <a:solidFill>
                  <a:srgbClr val="FF0000"/>
                </a:solidFill>
                <a:latin typeface="Verdana" panose="020B0604030504040204" pitchFamily="34" charset="0"/>
              </a:rPr>
              <a:t>2) Time slice</a:t>
            </a:r>
            <a:r>
              <a:rPr kumimoji="0" lang="en-US" altLang="en-US" sz="2000" dirty="0">
                <a:latin typeface="Verdana" panose="020B0604030504040204" pitchFamily="34" charset="0"/>
              </a:rPr>
              <a:t> – each queue gets a certain amount of CPU time which it can schedule amongst its processes; i.e., 80% to foreground in RR and 20% to background in FCFS </a:t>
            </a:r>
          </a:p>
        </p:txBody>
      </p:sp>
      <p:sp>
        <p:nvSpPr>
          <p:cNvPr id="57349" name="TextBox 5">
            <a:extLst>
              <a:ext uri="{FF2B5EF4-FFF2-40B4-BE49-F238E27FC236}">
                <a16:creationId xmlns:a16="http://schemas.microsoft.com/office/drawing/2014/main" xmlns="" id="{B5DB0D1E-968C-4160-DBB8-6B08189217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5638800"/>
            <a:ext cx="86868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000" b="1" dirty="0">
                <a:solidFill>
                  <a:srgbClr val="FF0000"/>
                </a:solidFill>
                <a:latin typeface="Verdana" panose="020B0604030504040204" pitchFamily="34" charset="0"/>
              </a:rPr>
              <a:t>Problem</a:t>
            </a:r>
            <a:r>
              <a:rPr kumimoji="0" lang="en-US" altLang="en-US" sz="2000" dirty="0">
                <a:latin typeface="Verdana" panose="020B0604030504040204" pitchFamily="34" charset="0"/>
              </a:rPr>
              <a:t>: normally a process enters a queue will remain there. System does not move it from queue to queue!. </a:t>
            </a:r>
            <a:r>
              <a:rPr kumimoji="0" lang="en-US" altLang="en-US" sz="2000" dirty="0">
                <a:solidFill>
                  <a:srgbClr val="FF0000"/>
                </a:solidFill>
                <a:latin typeface="Verdana" panose="020B0604030504040204" pitchFamily="34" charset="0"/>
              </a:rPr>
              <a:t>Permanent queue assignment</a:t>
            </a:r>
            <a:endParaRPr kumimoji="0" lang="ar-SA" altLang="en-US" sz="2000" dirty="0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743"/>
    </mc:Choice>
    <mc:Fallback xmlns="">
      <p:transition spd="slow" advTm="129743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xmlns="" id="{E54A58ED-5CE7-8C67-1C73-7B73D88553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/>
              <a:t>Multilevel </a:t>
            </a:r>
            <a:r>
              <a:rPr lang="en-US" altLang="en-US">
                <a:solidFill>
                  <a:srgbClr val="FF0000"/>
                </a:solidFill>
              </a:rPr>
              <a:t>Feedback</a:t>
            </a:r>
            <a:r>
              <a:rPr lang="en-US" altLang="en-US"/>
              <a:t> Queue Scheduling</a:t>
            </a:r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xmlns="" id="{73AE034A-6632-8486-43D5-ECA210DC3B5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121159" y="1981200"/>
            <a:ext cx="8534400" cy="4419600"/>
          </a:xfrm>
        </p:spPr>
        <p:txBody>
          <a:bodyPr/>
          <a:lstStyle/>
          <a:p>
            <a:r>
              <a:rPr lang="en-US" altLang="en-US" sz="2000" b="1" dirty="0"/>
              <a:t>A </a:t>
            </a:r>
            <a:r>
              <a:rPr lang="en-US" altLang="en-US" sz="2000" b="1" dirty="0">
                <a:solidFill>
                  <a:srgbClr val="FF0000"/>
                </a:solidFill>
              </a:rPr>
              <a:t>process</a:t>
            </a:r>
            <a:r>
              <a:rPr lang="en-US" altLang="en-US" sz="2000" b="1" dirty="0"/>
              <a:t> can move </a:t>
            </a:r>
            <a:r>
              <a:rPr lang="en-US" altLang="en-US" sz="2000" b="1" dirty="0">
                <a:solidFill>
                  <a:srgbClr val="FF0000"/>
                </a:solidFill>
              </a:rPr>
              <a:t>between the various queues:</a:t>
            </a:r>
          </a:p>
          <a:p>
            <a:pPr lvl="1"/>
            <a:r>
              <a:rPr lang="en-US" altLang="en-US" sz="2000" b="1" dirty="0"/>
              <a:t>Separate processes according to their</a:t>
            </a:r>
            <a:r>
              <a:rPr lang="en-US" altLang="en-US" sz="2000" b="1" dirty="0">
                <a:solidFill>
                  <a:srgbClr val="00B0F0"/>
                </a:solidFill>
              </a:rPr>
              <a:t> CPU bursts characteristics</a:t>
            </a:r>
          </a:p>
          <a:p>
            <a:pPr lvl="2"/>
            <a:r>
              <a:rPr lang="en-US" altLang="en-US" b="1" dirty="0"/>
              <a:t>If a process uses too much CPU, move it to lower priority queue</a:t>
            </a:r>
          </a:p>
          <a:p>
            <a:pPr lvl="1"/>
            <a:r>
              <a:rPr lang="en-US" altLang="en-US" sz="2000" b="1" dirty="0"/>
              <a:t>Use aging  to prevent starvation</a:t>
            </a:r>
          </a:p>
          <a:p>
            <a:pPr lvl="2"/>
            <a:r>
              <a:rPr lang="en-US" altLang="en-US" b="1" dirty="0"/>
              <a:t>If a process stay too long to get CPU, move it to higher priority queue</a:t>
            </a:r>
          </a:p>
          <a:p>
            <a:r>
              <a:rPr lang="en-US" altLang="en-US" sz="2000" b="1" dirty="0"/>
              <a:t>Multilevel-feedback-queue scheduler defined by the following parameters:</a:t>
            </a:r>
          </a:p>
          <a:p>
            <a:pPr lvl="1"/>
            <a:r>
              <a:rPr lang="en-US" altLang="en-US" sz="2000" b="1" dirty="0"/>
              <a:t>number of queues</a:t>
            </a:r>
          </a:p>
          <a:p>
            <a:pPr lvl="1"/>
            <a:r>
              <a:rPr lang="en-US" altLang="en-US" sz="2000" b="1" dirty="0"/>
              <a:t>scheduling algorithms for each queue</a:t>
            </a:r>
          </a:p>
          <a:p>
            <a:pPr lvl="1"/>
            <a:r>
              <a:rPr lang="en-US" altLang="en-US" sz="2000" b="1" dirty="0"/>
              <a:t>method used to determine when to upgrade a process</a:t>
            </a:r>
          </a:p>
          <a:p>
            <a:pPr lvl="1"/>
            <a:r>
              <a:rPr lang="en-US" altLang="en-US" sz="2000" b="1" dirty="0"/>
              <a:t>method used to determine when to demote a process</a:t>
            </a:r>
          </a:p>
          <a:p>
            <a:pPr lvl="1"/>
            <a:r>
              <a:rPr lang="en-US" altLang="en-US" sz="2000" b="1" dirty="0"/>
              <a:t>method used to determine which queue a process will enter when that process needs service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839"/>
    </mc:Choice>
    <mc:Fallback xmlns="">
      <p:transition spd="slow" advTm="170839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xmlns="" id="{4AE84564-AFB2-C6F8-ADB3-F425EA13F7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Example of Multilevel Feedback Queue</a:t>
            </a:r>
          </a:p>
        </p:txBody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xmlns="" id="{76C86A61-A971-8F5C-5D80-67B1D530B75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730375" y="1676400"/>
            <a:ext cx="8731250" cy="6096000"/>
          </a:xfrm>
        </p:spPr>
        <p:txBody>
          <a:bodyPr/>
          <a:lstStyle/>
          <a:p>
            <a:r>
              <a:rPr lang="en-US" altLang="en-US" sz="2000" b="1" dirty="0">
                <a:solidFill>
                  <a:srgbClr val="FF0000"/>
                </a:solidFill>
              </a:rPr>
              <a:t>Three queues </a:t>
            </a:r>
            <a:r>
              <a:rPr lang="en-US" altLang="en-US" sz="2000" dirty="0"/>
              <a:t>with different Q and priority and scheduling algorithm: </a:t>
            </a:r>
          </a:p>
          <a:p>
            <a:pPr lvl="1"/>
            <a:r>
              <a:rPr lang="en-US" altLang="en-US" sz="2000" i="1" dirty="0"/>
              <a:t>Q</a:t>
            </a:r>
            <a:r>
              <a:rPr lang="en-US" altLang="en-US" sz="2000" baseline="-25000" dirty="0"/>
              <a:t>0</a:t>
            </a:r>
            <a:r>
              <a:rPr lang="en-US" altLang="en-US" sz="2000" dirty="0"/>
              <a:t> – RR with time quantum 8 milliseconds (Highest priority)</a:t>
            </a:r>
          </a:p>
          <a:p>
            <a:pPr lvl="1"/>
            <a:r>
              <a:rPr lang="en-US" altLang="en-US" sz="2000" i="1" dirty="0"/>
              <a:t>Q</a:t>
            </a:r>
            <a:r>
              <a:rPr lang="en-US" altLang="en-US" sz="2000" baseline="-25000" dirty="0"/>
              <a:t>1</a:t>
            </a:r>
            <a:r>
              <a:rPr lang="en-US" altLang="en-US" sz="2000" dirty="0"/>
              <a:t> – RR time quantum 16 milliseconds</a:t>
            </a:r>
          </a:p>
          <a:p>
            <a:pPr lvl="1"/>
            <a:r>
              <a:rPr lang="en-US" altLang="en-US" sz="2000" i="1" dirty="0"/>
              <a:t>Q</a:t>
            </a:r>
            <a:r>
              <a:rPr lang="en-US" altLang="en-US" sz="2000" baseline="-25000" dirty="0"/>
              <a:t>2</a:t>
            </a:r>
            <a:r>
              <a:rPr lang="en-US" altLang="en-US" sz="2000" dirty="0"/>
              <a:t> – FCFS (Lowest priority)</a:t>
            </a:r>
          </a:p>
          <a:p>
            <a:r>
              <a:rPr lang="en-US" altLang="en-US" sz="2000" dirty="0"/>
              <a:t>Scheduling</a:t>
            </a:r>
          </a:p>
          <a:p>
            <a:pPr lvl="1"/>
            <a:r>
              <a:rPr lang="en-US" altLang="en-US" sz="2000" dirty="0"/>
              <a:t>A new job enters queue </a:t>
            </a:r>
            <a:r>
              <a:rPr lang="en-US" altLang="en-US" sz="2000" i="1" dirty="0"/>
              <a:t>Q</a:t>
            </a:r>
            <a:r>
              <a:rPr lang="en-US" altLang="en-US" sz="2000" i="1" baseline="-25000" dirty="0"/>
              <a:t>0</a:t>
            </a:r>
            <a:r>
              <a:rPr lang="en-US" altLang="en-US" sz="2000" i="1" dirty="0"/>
              <a:t> </a:t>
            </a:r>
            <a:r>
              <a:rPr lang="en-US" altLang="en-US" sz="2000" dirty="0"/>
              <a:t>which is served</a:t>
            </a:r>
            <a:r>
              <a:rPr lang="en-US" altLang="en-US" sz="2000" i="1" dirty="0"/>
              <a:t> </a:t>
            </a:r>
            <a:r>
              <a:rPr lang="en-US" altLang="en-US" sz="2000" dirty="0"/>
              <a:t>FCFS basis . When it gains CPU, job receives 8 milliseconds.  If it does not finish in 8 milliseconds, job is moved to queue </a:t>
            </a:r>
            <a:r>
              <a:rPr lang="en-US" altLang="en-US" sz="2000" i="1" dirty="0"/>
              <a:t>Q</a:t>
            </a:r>
            <a:r>
              <a:rPr lang="en-US" altLang="en-US" sz="2000" baseline="-25000" dirty="0"/>
              <a:t>1</a:t>
            </a:r>
            <a:r>
              <a:rPr lang="en-US" altLang="en-US" sz="2000" dirty="0"/>
              <a:t>.</a:t>
            </a:r>
          </a:p>
          <a:p>
            <a:pPr lvl="1"/>
            <a:r>
              <a:rPr lang="en-US" altLang="en-US" sz="2000" dirty="0"/>
              <a:t>At </a:t>
            </a:r>
            <a:r>
              <a:rPr lang="en-US" altLang="en-US" sz="2000" i="1" dirty="0"/>
              <a:t>Q</a:t>
            </a:r>
            <a:r>
              <a:rPr lang="en-US" altLang="en-US" sz="2000" baseline="-25000" dirty="0"/>
              <a:t>1</a:t>
            </a:r>
            <a:r>
              <a:rPr lang="en-US" altLang="en-US" sz="2000" dirty="0"/>
              <a:t> job is again served FCFS basis and receives 16 additional milliseconds.  If it still does not complete, it is preempted and moved to queue </a:t>
            </a:r>
            <a:r>
              <a:rPr lang="en-US" altLang="en-US" sz="2000" i="1" dirty="0"/>
              <a:t>Q</a:t>
            </a:r>
            <a:r>
              <a:rPr lang="en-US" altLang="en-US" sz="2000" baseline="-25000" dirty="0"/>
              <a:t>2</a:t>
            </a:r>
            <a:r>
              <a:rPr lang="en-US" altLang="en-US" sz="2000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327"/>
    </mc:Choice>
    <mc:Fallback xmlns="">
      <p:transition spd="slow" advTm="217327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2B9E5D-71EF-51E0-9743-2AFBADD65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Multilevel Feedback Queue</a:t>
            </a:r>
            <a:endParaRPr lang="en-US" dirty="0"/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xmlns="" id="{1A134457-C290-A3F1-33A5-98432304A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873" y="1676400"/>
            <a:ext cx="45720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DB29BD81-658E-A938-FC51-2DBF6F5C5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3836" y="4724400"/>
            <a:ext cx="8155062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000" b="1" dirty="0">
                <a:solidFill>
                  <a:srgbClr val="FF0000"/>
                </a:solidFill>
                <a:latin typeface="Verdana" panose="020B0604030504040204" pitchFamily="34" charset="0"/>
              </a:rPr>
              <a:t>Short Process has higher priority</a:t>
            </a:r>
            <a:r>
              <a:rPr kumimoji="0" lang="en-US" altLang="en-US" sz="2000" dirty="0">
                <a:latin typeface="Verdana" panose="020B0604030504040204" pitchFamily="34" charset="0"/>
              </a:rPr>
              <a:t>: </a:t>
            </a:r>
          </a:p>
          <a:p>
            <a:pPr>
              <a:spcBef>
                <a:spcPct val="0"/>
              </a:spcBef>
              <a:buClrTx/>
              <a:buSzTx/>
              <a:buFontTx/>
              <a:buChar char="-"/>
            </a:pPr>
            <a:r>
              <a:rPr kumimoji="0" lang="en-US" altLang="en-US" sz="2000" dirty="0">
                <a:latin typeface="Verdana" panose="020B0604030504040204" pitchFamily="34" charset="0"/>
              </a:rPr>
              <a:t>Always run processes in </a:t>
            </a:r>
            <a:r>
              <a:rPr kumimoji="0" lang="en-US" altLang="en-US" sz="2000" i="1" dirty="0">
                <a:latin typeface="Verdana" panose="020B0604030504040204" pitchFamily="34" charset="0"/>
              </a:rPr>
              <a:t>Q</a:t>
            </a:r>
            <a:r>
              <a:rPr kumimoji="0" lang="en-US" altLang="en-US" sz="2000" baseline="-25000" dirty="0">
                <a:latin typeface="Verdana" panose="020B0604030504040204" pitchFamily="34" charset="0"/>
              </a:rPr>
              <a:t>0</a:t>
            </a:r>
            <a:r>
              <a:rPr kumimoji="0" lang="en-US" altLang="en-US" sz="2000" dirty="0">
                <a:latin typeface="Verdana" panose="020B0604030504040204" pitchFamily="34" charset="0"/>
              </a:rPr>
              <a:t> </a:t>
            </a:r>
          </a:p>
          <a:p>
            <a:pPr>
              <a:spcBef>
                <a:spcPct val="0"/>
              </a:spcBef>
              <a:buClrTx/>
              <a:buSzTx/>
              <a:buFontTx/>
              <a:buChar char="-"/>
            </a:pPr>
            <a:r>
              <a:rPr kumimoji="0" lang="en-US" altLang="en-US" sz="2000" dirty="0">
                <a:latin typeface="Verdana" panose="020B0604030504040204" pitchFamily="34" charset="0"/>
              </a:rPr>
              <a:t>Only when </a:t>
            </a:r>
            <a:r>
              <a:rPr kumimoji="0" lang="en-US" altLang="en-US" sz="2000" i="1" dirty="0">
                <a:latin typeface="Verdana" panose="020B0604030504040204" pitchFamily="34" charset="0"/>
              </a:rPr>
              <a:t>Q</a:t>
            </a:r>
            <a:r>
              <a:rPr kumimoji="0" lang="en-US" altLang="en-US" sz="2000" baseline="-25000" dirty="0">
                <a:latin typeface="Verdana" panose="020B0604030504040204" pitchFamily="34" charset="0"/>
              </a:rPr>
              <a:t>0</a:t>
            </a:r>
            <a:r>
              <a:rPr kumimoji="0" lang="en-US" altLang="en-US" sz="2000" dirty="0">
                <a:latin typeface="Verdana" panose="020B0604030504040204" pitchFamily="34" charset="0"/>
              </a:rPr>
              <a:t> is empty, processes in </a:t>
            </a:r>
            <a:r>
              <a:rPr kumimoji="0" lang="en-US" altLang="en-US" sz="2000" i="1" dirty="0">
                <a:latin typeface="Verdana" panose="020B0604030504040204" pitchFamily="34" charset="0"/>
              </a:rPr>
              <a:t>Q</a:t>
            </a:r>
            <a:r>
              <a:rPr kumimoji="0" lang="en-US" altLang="en-US" sz="2000" baseline="-25000" dirty="0">
                <a:latin typeface="Verdana" panose="020B0604030504040204" pitchFamily="34" charset="0"/>
              </a:rPr>
              <a:t>1</a:t>
            </a:r>
            <a:r>
              <a:rPr kumimoji="0" lang="en-US" altLang="en-US" sz="2000" dirty="0">
                <a:latin typeface="Verdana" panose="020B0604030504040204" pitchFamily="34" charset="0"/>
              </a:rPr>
              <a:t> or </a:t>
            </a:r>
            <a:r>
              <a:rPr kumimoji="0" lang="en-US" altLang="en-US" sz="2000" i="1" dirty="0">
                <a:latin typeface="Verdana" panose="020B0604030504040204" pitchFamily="34" charset="0"/>
              </a:rPr>
              <a:t>Q</a:t>
            </a:r>
            <a:r>
              <a:rPr kumimoji="0" lang="en-US" altLang="en-US" sz="2000" baseline="-25000" dirty="0">
                <a:latin typeface="Verdana" panose="020B0604030504040204" pitchFamily="34" charset="0"/>
              </a:rPr>
              <a:t>2 </a:t>
            </a:r>
            <a:r>
              <a:rPr kumimoji="0" lang="en-US" altLang="en-US" sz="2000" dirty="0">
                <a:latin typeface="Verdana" panose="020B0604030504040204" pitchFamily="34" charset="0"/>
              </a:rPr>
              <a:t>(if </a:t>
            </a:r>
            <a:r>
              <a:rPr kumimoji="0" lang="en-US" altLang="en-US" sz="2000" i="1" dirty="0">
                <a:latin typeface="Verdana" panose="020B0604030504040204" pitchFamily="34" charset="0"/>
              </a:rPr>
              <a:t>Q</a:t>
            </a:r>
            <a:r>
              <a:rPr kumimoji="0" lang="en-US" altLang="en-US" sz="2000" baseline="-25000" dirty="0">
                <a:latin typeface="Verdana" panose="020B0604030504040204" pitchFamily="34" charset="0"/>
              </a:rPr>
              <a:t>1</a:t>
            </a:r>
            <a:r>
              <a:rPr kumimoji="0" lang="en-US" altLang="en-US" sz="2000" dirty="0">
                <a:latin typeface="Verdana" panose="020B0604030504040204" pitchFamily="34" charset="0"/>
              </a:rPr>
              <a:t> is empty)get CPU</a:t>
            </a:r>
          </a:p>
          <a:p>
            <a:pPr>
              <a:spcBef>
                <a:spcPct val="0"/>
              </a:spcBef>
              <a:buClrTx/>
              <a:buSzTx/>
              <a:buFontTx/>
              <a:buChar char="-"/>
            </a:pPr>
            <a:r>
              <a:rPr kumimoji="0" lang="en-US" altLang="en-US" sz="2000" dirty="0">
                <a:latin typeface="Verdana" panose="020B0604030504040204" pitchFamily="34" charset="0"/>
              </a:rPr>
              <a:t>Preempt running process from </a:t>
            </a:r>
            <a:r>
              <a:rPr kumimoji="0" lang="en-US" altLang="en-US" sz="2000" i="1" dirty="0">
                <a:latin typeface="Verdana" panose="020B0604030504040204" pitchFamily="34" charset="0"/>
              </a:rPr>
              <a:t>Q</a:t>
            </a:r>
            <a:r>
              <a:rPr kumimoji="0" lang="en-US" altLang="en-US" sz="2000" baseline="-25000" dirty="0">
                <a:latin typeface="Verdana" panose="020B0604030504040204" pitchFamily="34" charset="0"/>
              </a:rPr>
              <a:t>1</a:t>
            </a:r>
            <a:r>
              <a:rPr kumimoji="0" lang="en-US" altLang="en-US" sz="2000" dirty="0">
                <a:latin typeface="Verdana" panose="020B0604030504040204" pitchFamily="34" charset="0"/>
              </a:rPr>
              <a:t> or </a:t>
            </a:r>
            <a:r>
              <a:rPr kumimoji="0" lang="en-US" altLang="en-US" sz="2000" i="1" dirty="0">
                <a:latin typeface="Verdana" panose="020B0604030504040204" pitchFamily="34" charset="0"/>
              </a:rPr>
              <a:t>Q</a:t>
            </a:r>
            <a:r>
              <a:rPr kumimoji="0" lang="en-US" altLang="en-US" sz="2000" baseline="-25000" dirty="0">
                <a:latin typeface="Verdana" panose="020B0604030504040204" pitchFamily="34" charset="0"/>
              </a:rPr>
              <a:t>2</a:t>
            </a:r>
            <a:r>
              <a:rPr kumimoji="0" lang="en-US" altLang="en-US" sz="2000" dirty="0">
                <a:latin typeface="Verdana" panose="020B0604030504040204" pitchFamily="34" charset="0"/>
              </a:rPr>
              <a:t> when a process enters </a:t>
            </a:r>
            <a:r>
              <a:rPr kumimoji="0" lang="en-US" altLang="en-US" sz="2000" i="1" dirty="0">
                <a:latin typeface="Verdana" panose="020B0604030504040204" pitchFamily="34" charset="0"/>
              </a:rPr>
              <a:t>Q</a:t>
            </a:r>
            <a:r>
              <a:rPr kumimoji="0" lang="en-US" altLang="en-US" sz="2000" baseline="-25000" dirty="0">
                <a:latin typeface="Verdana" panose="020B0604030504040204" pitchFamily="34" charset="0"/>
              </a:rPr>
              <a:t>0</a:t>
            </a:r>
            <a:r>
              <a:rPr kumimoji="0" lang="en-US" altLang="en-US" sz="2000" dirty="0">
                <a:latin typeface="Verdana" panose="020B060403050404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1066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235"/>
    </mc:Choice>
    <mc:Fallback xmlns="">
      <p:transition spd="slow" advTm="97235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92FF7BE-64A7-3FEF-2769-92918C9D39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9687" y="1382342"/>
            <a:ext cx="10206232" cy="5204026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E7C4BC2-6B87-2D11-CA15-31D9A24B0B33}"/>
              </a:ext>
            </a:extLst>
          </p:cNvPr>
          <p:cNvGrpSpPr/>
          <p:nvPr/>
        </p:nvGrpSpPr>
        <p:grpSpPr>
          <a:xfrm>
            <a:off x="341018" y="3558616"/>
            <a:ext cx="4352868" cy="2659622"/>
            <a:chOff x="104095" y="3131574"/>
            <a:chExt cx="4352868" cy="2659622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xmlns="" id="{4B86C732-825E-0725-EA38-7EF46ECA643B}"/>
                </a:ext>
              </a:extLst>
            </p:cNvPr>
            <p:cNvGrpSpPr/>
            <p:nvPr/>
          </p:nvGrpSpPr>
          <p:grpSpPr>
            <a:xfrm>
              <a:off x="104095" y="3131574"/>
              <a:ext cx="4352868" cy="2590800"/>
              <a:chOff x="104095" y="3131574"/>
              <a:chExt cx="4352868" cy="2590800"/>
            </a:xfrm>
          </p:grpSpPr>
          <p:pic>
            <p:nvPicPr>
              <p:cNvPr id="4" name="Picture 5">
                <a:extLst>
                  <a:ext uri="{FF2B5EF4-FFF2-40B4-BE49-F238E27FC236}">
                    <a16:creationId xmlns:a16="http://schemas.microsoft.com/office/drawing/2014/main" xmlns="" id="{08965845-0ADA-4F6C-5731-2F53FD1BB16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095" y="3131574"/>
                <a:ext cx="4352868" cy="2590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xmlns="" id="{45B41056-2379-6EA4-56E1-3DCEEC4DC135}"/>
                  </a:ext>
                </a:extLst>
              </p:cNvPr>
              <p:cNvSpPr txBox="1"/>
              <p:nvPr/>
            </p:nvSpPr>
            <p:spPr>
              <a:xfrm>
                <a:off x="2566219" y="3274142"/>
                <a:ext cx="285136" cy="36933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2</a:t>
                </a:r>
              </a:p>
            </p:txBody>
          </p:sp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xmlns="" id="{33381C0B-241F-53E3-21B5-A27EF9CFE28F}"/>
                  </a:ext>
                </a:extLst>
              </p:cNvPr>
              <p:cNvSpPr txBox="1"/>
              <p:nvPr/>
            </p:nvSpPr>
            <p:spPr>
              <a:xfrm>
                <a:off x="2562407" y="4242308"/>
                <a:ext cx="285136" cy="36933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4</a:t>
                </a: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572E332A-295C-2578-3880-AA6ECD2DE49B}"/>
                </a:ext>
              </a:extLst>
            </p:cNvPr>
            <p:cNvSpPr txBox="1"/>
            <p:nvPr/>
          </p:nvSpPr>
          <p:spPr>
            <a:xfrm>
              <a:off x="1974578" y="5421864"/>
              <a:ext cx="587829" cy="36933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dirty="0"/>
                <a:t>SJF</a:t>
              </a:r>
            </a:p>
          </p:txBody>
        </p:sp>
      </p:grp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20D04A3A-41AB-84D9-F126-471CEEF7F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7543" y="806079"/>
            <a:ext cx="8299985" cy="576263"/>
          </a:xfrm>
        </p:spPr>
        <p:txBody>
          <a:bodyPr/>
          <a:lstStyle/>
          <a:p>
            <a:r>
              <a:rPr lang="en-US" altLang="en-US" dirty="0"/>
              <a:t>Multilevel Feedback Queue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24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225"/>
    </mc:Choice>
    <mc:Fallback xmlns="">
      <p:transition spd="slow" advTm="203225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5A97B8B-2E89-0226-DACC-DC15D6799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2222" y="2740195"/>
            <a:ext cx="2971800" cy="20288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A5297AF4-25E5-1DC6-B1D1-FD2B11A4FD54}"/>
              </a:ext>
            </a:extLst>
          </p:cNvPr>
          <p:cNvSpPr/>
          <p:nvPr/>
        </p:nvSpPr>
        <p:spPr>
          <a:xfrm>
            <a:off x="2178949" y="2521011"/>
            <a:ext cx="1347019" cy="58599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466F7590-001C-AABD-5900-2378FE4F5247}"/>
              </a:ext>
            </a:extLst>
          </p:cNvPr>
          <p:cNvSpPr/>
          <p:nvPr/>
        </p:nvSpPr>
        <p:spPr>
          <a:xfrm>
            <a:off x="3525969" y="2521010"/>
            <a:ext cx="887412" cy="58599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7D88EC3-446C-EA39-D348-EC470E8597D2}"/>
              </a:ext>
            </a:extLst>
          </p:cNvPr>
          <p:cNvSpPr txBox="1"/>
          <p:nvPr/>
        </p:nvSpPr>
        <p:spPr>
          <a:xfrm>
            <a:off x="2140052" y="3224300"/>
            <a:ext cx="5184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3                     4                7     8         12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95FFE44B-3A8B-F6A0-3EFF-16DF76A2C02B}"/>
              </a:ext>
            </a:extLst>
          </p:cNvPr>
          <p:cNvSpPr/>
          <p:nvPr/>
        </p:nvSpPr>
        <p:spPr>
          <a:xfrm>
            <a:off x="2098114" y="5561046"/>
            <a:ext cx="871114" cy="47586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P1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BD14A73E-C58C-C304-4C97-C3C963D25C75}"/>
              </a:ext>
            </a:extLst>
          </p:cNvPr>
          <p:cNvSpPr/>
          <p:nvPr/>
        </p:nvSpPr>
        <p:spPr>
          <a:xfrm>
            <a:off x="2979833" y="3724147"/>
            <a:ext cx="799066" cy="47586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P1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9F366DBA-7B71-2D25-A8E1-25AA1F9EB0AB}"/>
              </a:ext>
            </a:extLst>
          </p:cNvPr>
          <p:cNvSpPr/>
          <p:nvPr/>
        </p:nvSpPr>
        <p:spPr>
          <a:xfrm>
            <a:off x="3812853" y="4608763"/>
            <a:ext cx="871114" cy="3647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1B83A90D-1245-ACB3-C23B-CF70251C392C}"/>
              </a:ext>
            </a:extLst>
          </p:cNvPr>
          <p:cNvSpPr txBox="1"/>
          <p:nvPr/>
        </p:nvSpPr>
        <p:spPr>
          <a:xfrm>
            <a:off x="2098113" y="6186196"/>
            <a:ext cx="950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3            5               7                11            13            14               18          22               24            25            26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0519C5DE-8161-4FE2-6FE8-BB5F674E2B32}"/>
              </a:ext>
            </a:extLst>
          </p:cNvPr>
          <p:cNvSpPr/>
          <p:nvPr/>
        </p:nvSpPr>
        <p:spPr>
          <a:xfrm>
            <a:off x="2969228" y="5561046"/>
            <a:ext cx="871114" cy="47586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CA8BB11D-00DA-FBA7-C4FE-4BFC7D7FCB14}"/>
              </a:ext>
            </a:extLst>
          </p:cNvPr>
          <p:cNvSpPr txBox="1"/>
          <p:nvPr/>
        </p:nvSpPr>
        <p:spPr>
          <a:xfrm>
            <a:off x="2873829" y="4249686"/>
            <a:ext cx="4096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5            7               9 13      22            23           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76D80383-85E9-D620-C1B5-D48434880963}"/>
              </a:ext>
            </a:extLst>
          </p:cNvPr>
          <p:cNvSpPr/>
          <p:nvPr/>
        </p:nvSpPr>
        <p:spPr>
          <a:xfrm>
            <a:off x="3778898" y="3693243"/>
            <a:ext cx="905069" cy="5067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P2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DC3A6530-184D-E0C6-F2F4-461D6A7A72CB}"/>
              </a:ext>
            </a:extLst>
          </p:cNvPr>
          <p:cNvSpPr/>
          <p:nvPr/>
        </p:nvSpPr>
        <p:spPr>
          <a:xfrm>
            <a:off x="4786604" y="2521010"/>
            <a:ext cx="625151" cy="58599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P3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91A6A823-E194-2528-2C5E-4405FB829986}"/>
              </a:ext>
            </a:extLst>
          </p:cNvPr>
          <p:cNvSpPr/>
          <p:nvPr/>
        </p:nvSpPr>
        <p:spPr>
          <a:xfrm>
            <a:off x="3778898" y="5561046"/>
            <a:ext cx="1088071" cy="47586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49BDA8A1-3596-A9CF-5537-8199D3B3DDD7}"/>
              </a:ext>
            </a:extLst>
          </p:cNvPr>
          <p:cNvSpPr/>
          <p:nvPr/>
        </p:nvSpPr>
        <p:spPr>
          <a:xfrm>
            <a:off x="5421086" y="2521010"/>
            <a:ext cx="887412" cy="58599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P4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FCE44D01-4094-A087-2FC1-B95A1ACFE23E}"/>
              </a:ext>
            </a:extLst>
          </p:cNvPr>
          <p:cNvSpPr/>
          <p:nvPr/>
        </p:nvSpPr>
        <p:spPr>
          <a:xfrm>
            <a:off x="4866969" y="5567656"/>
            <a:ext cx="936672" cy="46925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P3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DABB6232-6746-1EFB-77EE-66AA9883D3C6}"/>
              </a:ext>
            </a:extLst>
          </p:cNvPr>
          <p:cNvSpPr/>
          <p:nvPr/>
        </p:nvSpPr>
        <p:spPr>
          <a:xfrm>
            <a:off x="4786604" y="3693243"/>
            <a:ext cx="634482" cy="5067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1AD2F54B-5681-ACD8-2F65-7CA5878BE206}"/>
              </a:ext>
            </a:extLst>
          </p:cNvPr>
          <p:cNvSpPr/>
          <p:nvPr/>
        </p:nvSpPr>
        <p:spPr>
          <a:xfrm>
            <a:off x="5791429" y="5561046"/>
            <a:ext cx="871114" cy="475861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3A36EEE9-F632-710E-CBFB-976A15F1D66B}"/>
              </a:ext>
            </a:extLst>
          </p:cNvPr>
          <p:cNvSpPr txBox="1"/>
          <p:nvPr/>
        </p:nvSpPr>
        <p:spPr>
          <a:xfrm>
            <a:off x="3666931" y="5051548"/>
            <a:ext cx="29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11           18           21    26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F19CD71E-C8B3-6958-2663-6AB74DEAF1FA}"/>
              </a:ext>
            </a:extLst>
          </p:cNvPr>
          <p:cNvSpPr/>
          <p:nvPr/>
        </p:nvSpPr>
        <p:spPr>
          <a:xfrm>
            <a:off x="6662543" y="5561046"/>
            <a:ext cx="982991" cy="46925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P2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15DEC225-1688-BDB8-ADA6-6D0E9C290DE8}"/>
              </a:ext>
            </a:extLst>
          </p:cNvPr>
          <p:cNvSpPr/>
          <p:nvPr/>
        </p:nvSpPr>
        <p:spPr>
          <a:xfrm>
            <a:off x="7645534" y="5554436"/>
            <a:ext cx="858902" cy="46925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P3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F3E0EAA9-1F52-05F0-ED90-031ED5228433}"/>
              </a:ext>
            </a:extLst>
          </p:cNvPr>
          <p:cNvSpPr/>
          <p:nvPr/>
        </p:nvSpPr>
        <p:spPr>
          <a:xfrm>
            <a:off x="9441108" y="5551130"/>
            <a:ext cx="938274" cy="47586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P2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C01A121B-82F3-1144-3752-0077DDF1452D}"/>
              </a:ext>
            </a:extLst>
          </p:cNvPr>
          <p:cNvSpPr/>
          <p:nvPr/>
        </p:nvSpPr>
        <p:spPr>
          <a:xfrm>
            <a:off x="4683967" y="4561958"/>
            <a:ext cx="727788" cy="3894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P2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82278DD4-3469-6EFC-FB8F-068329FF02CC}"/>
              </a:ext>
            </a:extLst>
          </p:cNvPr>
          <p:cNvSpPr/>
          <p:nvPr/>
        </p:nvSpPr>
        <p:spPr>
          <a:xfrm>
            <a:off x="5352410" y="4586639"/>
            <a:ext cx="597159" cy="3647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P3</a:t>
            </a:r>
          </a:p>
        </p:txBody>
      </p:sp>
      <p:graphicFrame>
        <p:nvGraphicFramePr>
          <p:cNvPr id="37" name="Table 37">
            <a:extLst>
              <a:ext uri="{FF2B5EF4-FFF2-40B4-BE49-F238E27FC236}">
                <a16:creationId xmlns:a16="http://schemas.microsoft.com/office/drawing/2014/main" xmlns="" id="{A696C56F-9D27-D570-82C7-03F630A590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1470247"/>
              </p:ext>
            </p:extLst>
          </p:nvPr>
        </p:nvGraphicFramePr>
        <p:xfrm>
          <a:off x="7992397" y="551015"/>
          <a:ext cx="4064000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xmlns="" val="2650947597"/>
                    </a:ext>
                  </a:extLst>
                </a:gridCol>
                <a:gridCol w="1162308">
                  <a:extLst>
                    <a:ext uri="{9D8B030D-6E8A-4147-A177-3AD203B41FA5}">
                      <a16:colId xmlns:a16="http://schemas.microsoft.com/office/drawing/2014/main" xmlns="" val="746212645"/>
                    </a:ext>
                  </a:extLst>
                </a:gridCol>
                <a:gridCol w="709127">
                  <a:extLst>
                    <a:ext uri="{9D8B030D-6E8A-4147-A177-3AD203B41FA5}">
                      <a16:colId xmlns:a16="http://schemas.microsoft.com/office/drawing/2014/main" xmlns="" val="483713825"/>
                    </a:ext>
                  </a:extLst>
                </a:gridCol>
                <a:gridCol w="566965">
                  <a:extLst>
                    <a:ext uri="{9D8B030D-6E8A-4147-A177-3AD203B41FA5}">
                      <a16:colId xmlns:a16="http://schemas.microsoft.com/office/drawing/2014/main" xmlns="" val="177475942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xmlns="" val="372669065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TIME= 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011010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210984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5453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86546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64086444"/>
                  </a:ext>
                </a:extLst>
              </a:tr>
            </a:tbl>
          </a:graphicData>
        </a:graphic>
      </p:graphicFrame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1B711D05-27F0-8BBB-7F03-3C87A8514130}"/>
              </a:ext>
            </a:extLst>
          </p:cNvPr>
          <p:cNvSpPr/>
          <p:nvPr/>
        </p:nvSpPr>
        <p:spPr>
          <a:xfrm>
            <a:off x="8504436" y="5542576"/>
            <a:ext cx="916069" cy="494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P1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xmlns="" id="{298C9A08-B213-6ED4-FA9F-03C06EA5CDCB}"/>
              </a:ext>
            </a:extLst>
          </p:cNvPr>
          <p:cNvSpPr/>
          <p:nvPr/>
        </p:nvSpPr>
        <p:spPr>
          <a:xfrm>
            <a:off x="6123300" y="3731447"/>
            <a:ext cx="727788" cy="50576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P2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xmlns="" id="{DA3E4CC1-696E-0370-41FE-BA4133045462}"/>
              </a:ext>
            </a:extLst>
          </p:cNvPr>
          <p:cNvCxnSpPr>
            <a:cxnSpLocks/>
          </p:cNvCxnSpPr>
          <p:nvPr/>
        </p:nvCxnSpPr>
        <p:spPr>
          <a:xfrm flipV="1">
            <a:off x="5019675" y="4152170"/>
            <a:ext cx="1288823" cy="3766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3CFC014E-A82C-C9FC-2E42-A3666DA69C7F}"/>
              </a:ext>
            </a:extLst>
          </p:cNvPr>
          <p:cNvSpPr txBox="1"/>
          <p:nvPr/>
        </p:nvSpPr>
        <p:spPr>
          <a:xfrm>
            <a:off x="10377780" y="5567656"/>
            <a:ext cx="706987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P3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xmlns="" id="{0775AFE5-2812-C1A2-76CC-631475FDC6C2}"/>
              </a:ext>
            </a:extLst>
          </p:cNvPr>
          <p:cNvCxnSpPr>
            <a:cxnSpLocks/>
          </p:cNvCxnSpPr>
          <p:nvPr/>
        </p:nvCxnSpPr>
        <p:spPr>
          <a:xfrm flipV="1">
            <a:off x="5938945" y="4065586"/>
            <a:ext cx="870443" cy="5431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>
            <a:extLst>
              <a:ext uri="{FF2B5EF4-FFF2-40B4-BE49-F238E27FC236}">
                <a16:creationId xmlns:a16="http://schemas.microsoft.com/office/drawing/2014/main" xmlns="" id="{70D70F3C-D429-A9E3-5B47-AAAB5BC1E6D5}"/>
              </a:ext>
            </a:extLst>
          </p:cNvPr>
          <p:cNvSpPr/>
          <p:nvPr/>
        </p:nvSpPr>
        <p:spPr>
          <a:xfrm>
            <a:off x="5421086" y="3708794"/>
            <a:ext cx="727788" cy="50576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P1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xmlns="" id="{7088344D-57F1-13C8-21D6-DAB1874B41E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0806120" y="3205440"/>
              <a:ext cx="909360" cy="138708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7088344D-57F1-13C8-21D6-DAB1874B41E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796760" y="3196080"/>
                <a:ext cx="928080" cy="1405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9149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4259"/>
    </mc:Choice>
    <mc:Fallback xmlns="">
      <p:transition spd="slow" advTm="5742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AA3678-FAA7-C306-FDFC-C6609E147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Multilevel Feedback Queue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579EA99-93E2-AFF6-4DAA-54A9CDB82D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548" y="2390088"/>
            <a:ext cx="9505950" cy="18573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869404E-5660-48B5-EF0F-68A5F3D3B6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0698" y="361263"/>
            <a:ext cx="2971800" cy="20288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9F627F9-8D06-6010-75BE-0E26C477ECF9}"/>
              </a:ext>
            </a:extLst>
          </p:cNvPr>
          <p:cNvSpPr txBox="1"/>
          <p:nvPr/>
        </p:nvSpPr>
        <p:spPr>
          <a:xfrm>
            <a:off x="2389238" y="4931121"/>
            <a:ext cx="5791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P1=7-5+22-11=13</a:t>
            </a:r>
          </a:p>
          <a:p>
            <a:r>
              <a:rPr lang="en-US" sz="2000" b="1" dirty="0"/>
              <a:t>P2=5-4+14-7+24-18=14</a:t>
            </a:r>
          </a:p>
          <a:p>
            <a:r>
              <a:rPr lang="en-US" sz="2000" b="1" dirty="0"/>
              <a:t>P3=11-8+18-13+25-22=11</a:t>
            </a:r>
          </a:p>
          <a:p>
            <a:r>
              <a:rPr lang="en-US" sz="2000" b="1" dirty="0"/>
              <a:t>P4=13-12=1</a:t>
            </a:r>
          </a:p>
        </p:txBody>
      </p:sp>
    </p:spTree>
    <p:extLst>
      <p:ext uri="{BB962C8B-B14F-4D97-AF65-F5344CB8AC3E}">
        <p14:creationId xmlns:p14="http://schemas.microsoft.com/office/powerpoint/2010/main" val="317093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780"/>
    </mc:Choice>
    <mc:Fallback xmlns="">
      <p:transition spd="slow" advTm="13378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632038A-ABBA-602B-F142-B87B74244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941" y="737112"/>
            <a:ext cx="3914775" cy="7429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097FC0A-FFFC-CF16-3411-752F559D9D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728" y="1480062"/>
            <a:ext cx="4267200" cy="723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90A9A43-FD10-B592-1CB3-AB9EB39CB2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9941" y="2723842"/>
            <a:ext cx="4191000" cy="7810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8A46C62-47A2-149A-739E-171C4A0FFE12}"/>
              </a:ext>
            </a:extLst>
          </p:cNvPr>
          <p:cNvSpPr txBox="1"/>
          <p:nvPr/>
        </p:nvSpPr>
        <p:spPr>
          <a:xfrm>
            <a:off x="1129941" y="3795252"/>
            <a:ext cx="4523607" cy="830997"/>
          </a:xfrm>
          <a:prstGeom prst="rect">
            <a:avLst/>
          </a:prstGeom>
          <a:solidFill>
            <a:srgbClr val="CC9900"/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P2 has been upgraded at time 24 from Q3 to Q2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091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603"/>
    </mc:Choice>
    <mc:Fallback xmlns="">
      <p:transition spd="slow" advTm="82603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0"/>
            <a:r>
              <a:rPr lang="en-US" dirty="0"/>
              <a:t>Test yourself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373901" y="5029200"/>
            <a:ext cx="6591300" cy="1339850"/>
          </a:xfrm>
        </p:spPr>
        <p:txBody>
          <a:bodyPr>
            <a:normAutofit/>
          </a:bodyPr>
          <a:lstStyle/>
          <a:p>
            <a:pPr algn="l" rtl="0"/>
            <a:r>
              <a:rPr lang="en-US" sz="2000" b="1" dirty="0"/>
              <a:t>Priority </a:t>
            </a:r>
          </a:p>
          <a:p>
            <a:pPr algn="l" rtl="0"/>
            <a:r>
              <a:rPr lang="en-US" sz="2000" b="1" dirty="0"/>
              <a:t>SJF</a:t>
            </a:r>
          </a:p>
          <a:p>
            <a:pPr algn="l" rtl="0"/>
            <a:r>
              <a:rPr lang="en-US" sz="2000" b="1" dirty="0"/>
              <a:t>FCFS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524000"/>
            <a:ext cx="62484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48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42"/>
    </mc:Choice>
    <mc:Fallback xmlns="">
      <p:transition spd="slow" advTm="22742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Answer  : priority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376" y="3677264"/>
            <a:ext cx="8091488" cy="2841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715DB8FE-CB5E-E2AC-8E5F-994A2EB7E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968" y="1514167"/>
            <a:ext cx="6248400" cy="2841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908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141"/>
    </mc:Choice>
    <mc:Fallback xmlns="">
      <p:transition spd="slow" advTm="157141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Answer  : SJF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194" y="4769260"/>
            <a:ext cx="8610600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37A6108B-B00F-F57F-59BD-94767F1120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968" y="1514167"/>
            <a:ext cx="6248400" cy="2841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782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285"/>
    </mc:Choice>
    <mc:Fallback xmlns="">
      <p:transition spd="slow" advTm="43285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Answer  : FCFS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4149213"/>
            <a:ext cx="817245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503891CE-F19F-0CED-15C7-4073B0F97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968" y="1514167"/>
            <a:ext cx="6248400" cy="2841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862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199"/>
    </mc:Choice>
    <mc:Fallback xmlns="">
      <p:transition spd="slow" advTm="90199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B9EC6BA-B1A9-7E8C-6826-1CD47CD49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708FB4A-FD73-3000-AB87-99DC152CF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1" y="2743201"/>
            <a:ext cx="541337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5400" dirty="0">
                <a:solidFill>
                  <a:srgbClr val="FF9933"/>
                </a:solidFill>
                <a:latin typeface="Baguet Script" panose="00000500000000000000" pitchFamily="2" charset="0"/>
              </a:rPr>
              <a:t>End lecture 4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5400" dirty="0">
                <a:solidFill>
                  <a:srgbClr val="FF9933"/>
                </a:solidFill>
                <a:latin typeface="Baguet Script" panose="00000500000000000000" pitchFamily="2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37818745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34.4|19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1949</TotalTime>
  <Words>1512</Words>
  <Application>Microsoft Office PowerPoint</Application>
  <PresentationFormat>Widescreen</PresentationFormat>
  <Paragraphs>286</Paragraphs>
  <Slides>31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5" baseType="lpstr">
      <vt:lpstr>MS PGothic</vt:lpstr>
      <vt:lpstr>Arial</vt:lpstr>
      <vt:lpstr>Baguet Script</vt:lpstr>
      <vt:lpstr>Calibri</vt:lpstr>
      <vt:lpstr>Calibri Light</vt:lpstr>
      <vt:lpstr>Helvetica</vt:lpstr>
      <vt:lpstr>Monotype Sorts</vt:lpstr>
      <vt:lpstr>PalatinoLTStd-Roman</vt:lpstr>
      <vt:lpstr>Symbol</vt:lpstr>
      <vt:lpstr>Tajawal Medium</vt:lpstr>
      <vt:lpstr>Times New Roman</vt:lpstr>
      <vt:lpstr>Verdana</vt:lpstr>
      <vt:lpstr>Wingdings</vt:lpstr>
      <vt:lpstr>Office Theme</vt:lpstr>
      <vt:lpstr>PowerPoint Presentation</vt:lpstr>
      <vt:lpstr>Determining Length of Next CPU Burst</vt:lpstr>
      <vt:lpstr>Shortest-Job-First (SJR) Scheduling</vt:lpstr>
      <vt:lpstr>Priority Scheduling</vt:lpstr>
      <vt:lpstr>Priority Scheduling-Example</vt:lpstr>
      <vt:lpstr>Priority Scheduling-Example</vt:lpstr>
      <vt:lpstr>Priority Scheduling-Example</vt:lpstr>
      <vt:lpstr>Round Robin (RR)-Interactive systems</vt:lpstr>
      <vt:lpstr>PowerPoint Presentation</vt:lpstr>
      <vt:lpstr>Example of RR with Time Quantum = 4</vt:lpstr>
      <vt:lpstr>PowerPoint Presentation</vt:lpstr>
      <vt:lpstr>PowerPoint Presentation</vt:lpstr>
      <vt:lpstr>Round-robin and Priority scheduling</vt:lpstr>
      <vt:lpstr>Time Quantum and Context Switch Time</vt:lpstr>
      <vt:lpstr>Time Quantum and Context Switch Time</vt:lpstr>
      <vt:lpstr>Turnaround Time Varies With The Time Quantum</vt:lpstr>
      <vt:lpstr>Multilevel Queue Scheduling</vt:lpstr>
      <vt:lpstr>Multilevel Queue Scheduling</vt:lpstr>
      <vt:lpstr>Multilevel Queue Scheduling(cont.)</vt:lpstr>
      <vt:lpstr>Multilevel Feedback Queue Scheduling</vt:lpstr>
      <vt:lpstr>Example of Multilevel Feedback Queue</vt:lpstr>
      <vt:lpstr>Multilevel Feedback Queue</vt:lpstr>
      <vt:lpstr>Multilevel Feedback Queue</vt:lpstr>
      <vt:lpstr>PowerPoint Presentation</vt:lpstr>
      <vt:lpstr>Multilevel Feedback Queue</vt:lpstr>
      <vt:lpstr>PowerPoint Presentation</vt:lpstr>
      <vt:lpstr>Test yourself</vt:lpstr>
      <vt:lpstr>Answer  : priority </vt:lpstr>
      <vt:lpstr>Answer  : SJF</vt:lpstr>
      <vt:lpstr>Answer  : FCFS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Lamyaa fattouh ibrahim</dc:creator>
  <cp:lastModifiedBy>Microsoft account</cp:lastModifiedBy>
  <cp:revision>17</cp:revision>
  <cp:lastPrinted>2022-05-16T05:46:01Z</cp:lastPrinted>
  <dcterms:created xsi:type="dcterms:W3CDTF">2022-05-12T00:18:25Z</dcterms:created>
  <dcterms:modified xsi:type="dcterms:W3CDTF">2022-06-11T10:31:32Z</dcterms:modified>
</cp:coreProperties>
</file>