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48.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8.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47.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Lst>
  <p:sldSz cy="6858000" cx="12192000"/>
  <p:notesSz cx="6858000" cy="9144000"/>
  <p:embeddedFontLst>
    <p:embeddedFont>
      <p:font typeface="Tajawal ExtraBold"/>
      <p:bold r:id="rId53"/>
    </p:embeddedFont>
    <p:embeddedFont>
      <p:font typeface="Lato Light"/>
      <p:regular r:id="rId54"/>
      <p:bold r:id="rId55"/>
      <p:italic r:id="rId56"/>
      <p:boldItalic r:id="rId57"/>
    </p:embeddedFont>
    <p:embeddedFont>
      <p:font typeface="Tajawal Medium"/>
      <p:regular r:id="rId58"/>
      <p:bold r:id="rId5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60" roundtripDataSignature="AMtx7mhhlxQMZ/BVG0ogkNH/6Xk9otERS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slide" Target="slides/slide42.xml"/><Relationship Id="rId45" Type="http://schemas.openxmlformats.org/officeDocument/2006/relationships/slide" Target="slides/slide41.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slide" Target="slides/slide44.xml"/><Relationship Id="rId47" Type="http://schemas.openxmlformats.org/officeDocument/2006/relationships/slide" Target="slides/slide43.xml"/><Relationship Id="rId49" Type="http://schemas.openxmlformats.org/officeDocument/2006/relationships/slide" Target="slides/slide4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60" Type="http://customschemas.google.com/relationships/presentationmetadata" Target="metadata"/><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slide" Target="slides/slide47.xml"/><Relationship Id="rId50" Type="http://schemas.openxmlformats.org/officeDocument/2006/relationships/slide" Target="slides/slide46.xml"/><Relationship Id="rId53" Type="http://schemas.openxmlformats.org/officeDocument/2006/relationships/font" Target="fonts/TajawalExtraBold-bold.fntdata"/><Relationship Id="rId52" Type="http://schemas.openxmlformats.org/officeDocument/2006/relationships/slide" Target="slides/slide48.xml"/><Relationship Id="rId11" Type="http://schemas.openxmlformats.org/officeDocument/2006/relationships/slide" Target="slides/slide7.xml"/><Relationship Id="rId55" Type="http://schemas.openxmlformats.org/officeDocument/2006/relationships/font" Target="fonts/LatoLight-bold.fntdata"/><Relationship Id="rId10" Type="http://schemas.openxmlformats.org/officeDocument/2006/relationships/slide" Target="slides/slide6.xml"/><Relationship Id="rId54" Type="http://schemas.openxmlformats.org/officeDocument/2006/relationships/font" Target="fonts/LatoLight-regular.fntdata"/><Relationship Id="rId13" Type="http://schemas.openxmlformats.org/officeDocument/2006/relationships/slide" Target="slides/slide9.xml"/><Relationship Id="rId57" Type="http://schemas.openxmlformats.org/officeDocument/2006/relationships/font" Target="fonts/LatoLight-boldItalic.fntdata"/><Relationship Id="rId12" Type="http://schemas.openxmlformats.org/officeDocument/2006/relationships/slide" Target="slides/slide8.xml"/><Relationship Id="rId56" Type="http://schemas.openxmlformats.org/officeDocument/2006/relationships/font" Target="fonts/LatoLight-italic.fntdata"/><Relationship Id="rId15" Type="http://schemas.openxmlformats.org/officeDocument/2006/relationships/slide" Target="slides/slide11.xml"/><Relationship Id="rId59" Type="http://schemas.openxmlformats.org/officeDocument/2006/relationships/font" Target="fonts/TajawalMedium-bold.fntdata"/><Relationship Id="rId14" Type="http://schemas.openxmlformats.org/officeDocument/2006/relationships/slide" Target="slides/slide10.xml"/><Relationship Id="rId58" Type="http://schemas.openxmlformats.org/officeDocument/2006/relationships/font" Target="fonts/TajawalMedium-regular.fntdata"/><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2" name="Google Shape;82;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4" name="Google Shape;94;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9" name="Google Shape;129;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5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4" name="Google Shape;144;p5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5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82" name="Google Shape;182;p5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5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10" name="Google Shape;210;p5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5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25" name="Google Shape;225;p5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6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40" name="Google Shape;240;p6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6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55" name="Google Shape;255;p6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6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70" name="Google Shape;270;p6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6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85" name="Google Shape;285;p6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6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00" name="Google Shape;300;p6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p6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16" name="Google Shape;316;p6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6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31" name="Google Shape;331;p6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6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46" name="Google Shape;346;p6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p6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61" name="Google Shape;361;p6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p6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75" name="Google Shape;375;p6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7" name="Shape 387"/>
        <p:cNvGrpSpPr/>
        <p:nvPr/>
      </p:nvGrpSpPr>
      <p:grpSpPr>
        <a:xfrm>
          <a:off x="0" y="0"/>
          <a:ext cx="0" cy="0"/>
          <a:chOff x="0" y="0"/>
          <a:chExt cx="0" cy="0"/>
        </a:xfrm>
      </p:grpSpPr>
      <p:sp>
        <p:nvSpPr>
          <p:cNvPr id="388" name="Google Shape;388;p7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89" name="Google Shape;389;p7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2" name="Shape 402"/>
        <p:cNvGrpSpPr/>
        <p:nvPr/>
      </p:nvGrpSpPr>
      <p:grpSpPr>
        <a:xfrm>
          <a:off x="0" y="0"/>
          <a:ext cx="0" cy="0"/>
          <a:chOff x="0" y="0"/>
          <a:chExt cx="0" cy="0"/>
        </a:xfrm>
      </p:grpSpPr>
      <p:sp>
        <p:nvSpPr>
          <p:cNvPr id="403" name="Google Shape;403;p7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404" name="Google Shape;404;p7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6" name="Shape 416"/>
        <p:cNvGrpSpPr/>
        <p:nvPr/>
      </p:nvGrpSpPr>
      <p:grpSpPr>
        <a:xfrm>
          <a:off x="0" y="0"/>
          <a:ext cx="0" cy="0"/>
          <a:chOff x="0" y="0"/>
          <a:chExt cx="0" cy="0"/>
        </a:xfrm>
      </p:grpSpPr>
      <p:sp>
        <p:nvSpPr>
          <p:cNvPr id="417" name="Google Shape;417;p7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418" name="Google Shape;418;p7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1" name="Shape 431"/>
        <p:cNvGrpSpPr/>
        <p:nvPr/>
      </p:nvGrpSpPr>
      <p:grpSpPr>
        <a:xfrm>
          <a:off x="0" y="0"/>
          <a:ext cx="0" cy="0"/>
          <a:chOff x="0" y="0"/>
          <a:chExt cx="0" cy="0"/>
        </a:xfrm>
      </p:grpSpPr>
      <p:sp>
        <p:nvSpPr>
          <p:cNvPr id="432" name="Google Shape;432;p7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433" name="Google Shape;433;p7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6" name="Shape 446"/>
        <p:cNvGrpSpPr/>
        <p:nvPr/>
      </p:nvGrpSpPr>
      <p:grpSpPr>
        <a:xfrm>
          <a:off x="0" y="0"/>
          <a:ext cx="0" cy="0"/>
          <a:chOff x="0" y="0"/>
          <a:chExt cx="0" cy="0"/>
        </a:xfrm>
      </p:grpSpPr>
      <p:sp>
        <p:nvSpPr>
          <p:cNvPr id="447" name="Google Shape;447;p7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448" name="Google Shape;448;p7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1" name="Shape 461"/>
        <p:cNvGrpSpPr/>
        <p:nvPr/>
      </p:nvGrpSpPr>
      <p:grpSpPr>
        <a:xfrm>
          <a:off x="0" y="0"/>
          <a:ext cx="0" cy="0"/>
          <a:chOff x="0" y="0"/>
          <a:chExt cx="0" cy="0"/>
        </a:xfrm>
      </p:grpSpPr>
      <p:sp>
        <p:nvSpPr>
          <p:cNvPr id="462" name="Google Shape;462;p7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463" name="Google Shape;463;p7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6" name="Shape 476"/>
        <p:cNvGrpSpPr/>
        <p:nvPr/>
      </p:nvGrpSpPr>
      <p:grpSpPr>
        <a:xfrm>
          <a:off x="0" y="0"/>
          <a:ext cx="0" cy="0"/>
          <a:chOff x="0" y="0"/>
          <a:chExt cx="0" cy="0"/>
        </a:xfrm>
      </p:grpSpPr>
      <p:sp>
        <p:nvSpPr>
          <p:cNvPr id="477" name="Google Shape;477;p7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478" name="Google Shape;478;p7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0" name="Shape 490"/>
        <p:cNvGrpSpPr/>
        <p:nvPr/>
      </p:nvGrpSpPr>
      <p:grpSpPr>
        <a:xfrm>
          <a:off x="0" y="0"/>
          <a:ext cx="0" cy="0"/>
          <a:chOff x="0" y="0"/>
          <a:chExt cx="0" cy="0"/>
        </a:xfrm>
      </p:grpSpPr>
      <p:sp>
        <p:nvSpPr>
          <p:cNvPr id="491" name="Google Shape;491;p7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492" name="Google Shape;492;p7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5" name="Shape 505"/>
        <p:cNvGrpSpPr/>
        <p:nvPr/>
      </p:nvGrpSpPr>
      <p:grpSpPr>
        <a:xfrm>
          <a:off x="0" y="0"/>
          <a:ext cx="0" cy="0"/>
          <a:chOff x="0" y="0"/>
          <a:chExt cx="0" cy="0"/>
        </a:xfrm>
      </p:grpSpPr>
      <p:sp>
        <p:nvSpPr>
          <p:cNvPr id="506" name="Google Shape;506;p7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507" name="Google Shape;507;p7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0" name="Shape 520"/>
        <p:cNvGrpSpPr/>
        <p:nvPr/>
      </p:nvGrpSpPr>
      <p:grpSpPr>
        <a:xfrm>
          <a:off x="0" y="0"/>
          <a:ext cx="0" cy="0"/>
          <a:chOff x="0" y="0"/>
          <a:chExt cx="0" cy="0"/>
        </a:xfrm>
      </p:grpSpPr>
      <p:sp>
        <p:nvSpPr>
          <p:cNvPr id="521" name="Google Shape;521;p7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522" name="Google Shape;522;p7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5" name="Shape 535"/>
        <p:cNvGrpSpPr/>
        <p:nvPr/>
      </p:nvGrpSpPr>
      <p:grpSpPr>
        <a:xfrm>
          <a:off x="0" y="0"/>
          <a:ext cx="0" cy="0"/>
          <a:chOff x="0" y="0"/>
          <a:chExt cx="0" cy="0"/>
        </a:xfrm>
      </p:grpSpPr>
      <p:sp>
        <p:nvSpPr>
          <p:cNvPr id="536" name="Google Shape;536;p8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537" name="Google Shape;537;p8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0" name="Shape 550"/>
        <p:cNvGrpSpPr/>
        <p:nvPr/>
      </p:nvGrpSpPr>
      <p:grpSpPr>
        <a:xfrm>
          <a:off x="0" y="0"/>
          <a:ext cx="0" cy="0"/>
          <a:chOff x="0" y="0"/>
          <a:chExt cx="0" cy="0"/>
        </a:xfrm>
      </p:grpSpPr>
      <p:sp>
        <p:nvSpPr>
          <p:cNvPr id="551" name="Google Shape;551;p8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552" name="Google Shape;552;p8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4" name="Shape 564"/>
        <p:cNvGrpSpPr/>
        <p:nvPr/>
      </p:nvGrpSpPr>
      <p:grpSpPr>
        <a:xfrm>
          <a:off x="0" y="0"/>
          <a:ext cx="0" cy="0"/>
          <a:chOff x="0" y="0"/>
          <a:chExt cx="0" cy="0"/>
        </a:xfrm>
      </p:grpSpPr>
      <p:sp>
        <p:nvSpPr>
          <p:cNvPr id="565" name="Google Shape;565;p8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566" name="Google Shape;566;p8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9" name="Shape 579"/>
        <p:cNvGrpSpPr/>
        <p:nvPr/>
      </p:nvGrpSpPr>
      <p:grpSpPr>
        <a:xfrm>
          <a:off x="0" y="0"/>
          <a:ext cx="0" cy="0"/>
          <a:chOff x="0" y="0"/>
          <a:chExt cx="0" cy="0"/>
        </a:xfrm>
      </p:grpSpPr>
      <p:sp>
        <p:nvSpPr>
          <p:cNvPr id="580" name="Google Shape;580;p8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581" name="Google Shape;581;p8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4" name="Shape 594"/>
        <p:cNvGrpSpPr/>
        <p:nvPr/>
      </p:nvGrpSpPr>
      <p:grpSpPr>
        <a:xfrm>
          <a:off x="0" y="0"/>
          <a:ext cx="0" cy="0"/>
          <a:chOff x="0" y="0"/>
          <a:chExt cx="0" cy="0"/>
        </a:xfrm>
      </p:grpSpPr>
      <p:sp>
        <p:nvSpPr>
          <p:cNvPr id="595" name="Google Shape;595;p8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596" name="Google Shape;596;p8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9" name="Shape 609"/>
        <p:cNvGrpSpPr/>
        <p:nvPr/>
      </p:nvGrpSpPr>
      <p:grpSpPr>
        <a:xfrm>
          <a:off x="0" y="0"/>
          <a:ext cx="0" cy="0"/>
          <a:chOff x="0" y="0"/>
          <a:chExt cx="0" cy="0"/>
        </a:xfrm>
      </p:grpSpPr>
      <p:sp>
        <p:nvSpPr>
          <p:cNvPr id="610" name="Google Shape;610;p8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611" name="Google Shape;611;p8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4" name="Shape 624"/>
        <p:cNvGrpSpPr/>
        <p:nvPr/>
      </p:nvGrpSpPr>
      <p:grpSpPr>
        <a:xfrm>
          <a:off x="0" y="0"/>
          <a:ext cx="0" cy="0"/>
          <a:chOff x="0" y="0"/>
          <a:chExt cx="0" cy="0"/>
        </a:xfrm>
      </p:grpSpPr>
      <p:sp>
        <p:nvSpPr>
          <p:cNvPr id="625" name="Google Shape;625;p8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626" name="Google Shape;626;p8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9" name="Shape 639"/>
        <p:cNvGrpSpPr/>
        <p:nvPr/>
      </p:nvGrpSpPr>
      <p:grpSpPr>
        <a:xfrm>
          <a:off x="0" y="0"/>
          <a:ext cx="0" cy="0"/>
          <a:chOff x="0" y="0"/>
          <a:chExt cx="0" cy="0"/>
        </a:xfrm>
      </p:grpSpPr>
      <p:sp>
        <p:nvSpPr>
          <p:cNvPr id="640" name="Google Shape;640;p8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641" name="Google Shape;641;p8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4" name="Shape 654"/>
        <p:cNvGrpSpPr/>
        <p:nvPr/>
      </p:nvGrpSpPr>
      <p:grpSpPr>
        <a:xfrm>
          <a:off x="0" y="0"/>
          <a:ext cx="0" cy="0"/>
          <a:chOff x="0" y="0"/>
          <a:chExt cx="0" cy="0"/>
        </a:xfrm>
      </p:grpSpPr>
      <p:sp>
        <p:nvSpPr>
          <p:cNvPr id="655" name="Google Shape;655;p8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656" name="Google Shape;656;p8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9" name="Shape 669"/>
        <p:cNvGrpSpPr/>
        <p:nvPr/>
      </p:nvGrpSpPr>
      <p:grpSpPr>
        <a:xfrm>
          <a:off x="0" y="0"/>
          <a:ext cx="0" cy="0"/>
          <a:chOff x="0" y="0"/>
          <a:chExt cx="0" cy="0"/>
        </a:xfrm>
      </p:grpSpPr>
      <p:sp>
        <p:nvSpPr>
          <p:cNvPr id="670" name="Google Shape;670;p8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671" name="Google Shape;671;p8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4" name="Shape 684"/>
        <p:cNvGrpSpPr/>
        <p:nvPr/>
      </p:nvGrpSpPr>
      <p:grpSpPr>
        <a:xfrm>
          <a:off x="0" y="0"/>
          <a:ext cx="0" cy="0"/>
          <a:chOff x="0" y="0"/>
          <a:chExt cx="0" cy="0"/>
        </a:xfrm>
      </p:grpSpPr>
      <p:sp>
        <p:nvSpPr>
          <p:cNvPr id="685" name="Google Shape;685;p9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686" name="Google Shape;686;p9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9" name="Shape 699"/>
        <p:cNvGrpSpPr/>
        <p:nvPr/>
      </p:nvGrpSpPr>
      <p:grpSpPr>
        <a:xfrm>
          <a:off x="0" y="0"/>
          <a:ext cx="0" cy="0"/>
          <a:chOff x="0" y="0"/>
          <a:chExt cx="0" cy="0"/>
        </a:xfrm>
      </p:grpSpPr>
      <p:sp>
        <p:nvSpPr>
          <p:cNvPr id="700" name="Google Shape;700;p9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701" name="Google Shape;701;p9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4" name="Shape 714"/>
        <p:cNvGrpSpPr/>
        <p:nvPr/>
      </p:nvGrpSpPr>
      <p:grpSpPr>
        <a:xfrm>
          <a:off x="0" y="0"/>
          <a:ext cx="0" cy="0"/>
          <a:chOff x="0" y="0"/>
          <a:chExt cx="0" cy="0"/>
        </a:xfrm>
      </p:grpSpPr>
      <p:sp>
        <p:nvSpPr>
          <p:cNvPr id="715" name="Google Shape;715;p9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716" name="Google Shape;716;p9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9" name="Shape 729"/>
        <p:cNvGrpSpPr/>
        <p:nvPr/>
      </p:nvGrpSpPr>
      <p:grpSpPr>
        <a:xfrm>
          <a:off x="0" y="0"/>
          <a:ext cx="0" cy="0"/>
          <a:chOff x="0" y="0"/>
          <a:chExt cx="0" cy="0"/>
        </a:xfrm>
      </p:grpSpPr>
      <p:sp>
        <p:nvSpPr>
          <p:cNvPr id="730" name="Google Shape;730;p9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731" name="Google Shape;731;p9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4" name="Shape 744"/>
        <p:cNvGrpSpPr/>
        <p:nvPr/>
      </p:nvGrpSpPr>
      <p:grpSpPr>
        <a:xfrm>
          <a:off x="0" y="0"/>
          <a:ext cx="0" cy="0"/>
          <a:chOff x="0" y="0"/>
          <a:chExt cx="0" cy="0"/>
        </a:xfrm>
      </p:grpSpPr>
      <p:sp>
        <p:nvSpPr>
          <p:cNvPr id="745" name="Google Shape;745;p9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746" name="Google Shape;746;p9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9" name="Shape 759"/>
        <p:cNvGrpSpPr/>
        <p:nvPr/>
      </p:nvGrpSpPr>
      <p:grpSpPr>
        <a:xfrm>
          <a:off x="0" y="0"/>
          <a:ext cx="0" cy="0"/>
          <a:chOff x="0" y="0"/>
          <a:chExt cx="0" cy="0"/>
        </a:xfrm>
      </p:grpSpPr>
      <p:sp>
        <p:nvSpPr>
          <p:cNvPr id="760" name="Google Shape;760;p9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761" name="Google Shape;761;p9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5" name="Shape 775"/>
        <p:cNvGrpSpPr/>
        <p:nvPr/>
      </p:nvGrpSpPr>
      <p:grpSpPr>
        <a:xfrm>
          <a:off x="0" y="0"/>
          <a:ext cx="0" cy="0"/>
          <a:chOff x="0" y="0"/>
          <a:chExt cx="0" cy="0"/>
        </a:xfrm>
      </p:grpSpPr>
      <p:sp>
        <p:nvSpPr>
          <p:cNvPr id="776" name="Google Shape;776;p9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777" name="Google Shape;777;p9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1" name="Shape 791"/>
        <p:cNvGrpSpPr/>
        <p:nvPr/>
      </p:nvGrpSpPr>
      <p:grpSpPr>
        <a:xfrm>
          <a:off x="0" y="0"/>
          <a:ext cx="0" cy="0"/>
          <a:chOff x="0" y="0"/>
          <a:chExt cx="0" cy="0"/>
        </a:xfrm>
      </p:grpSpPr>
      <p:sp>
        <p:nvSpPr>
          <p:cNvPr id="792" name="Google Shape;792;p9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793" name="Google Shape;793;p9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7" name="Shape 807"/>
        <p:cNvGrpSpPr/>
        <p:nvPr/>
      </p:nvGrpSpPr>
      <p:grpSpPr>
        <a:xfrm>
          <a:off x="0" y="0"/>
          <a:ext cx="0" cy="0"/>
          <a:chOff x="0" y="0"/>
          <a:chExt cx="0" cy="0"/>
        </a:xfrm>
      </p:grpSpPr>
      <p:sp>
        <p:nvSpPr>
          <p:cNvPr id="808" name="Google Shape;808;p9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09" name="Google Shape;809;p9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3" name="Shape 823"/>
        <p:cNvGrpSpPr/>
        <p:nvPr/>
      </p:nvGrpSpPr>
      <p:grpSpPr>
        <a:xfrm>
          <a:off x="0" y="0"/>
          <a:ext cx="0" cy="0"/>
          <a:chOff x="0" y="0"/>
          <a:chExt cx="0" cy="0"/>
        </a:xfrm>
      </p:grpSpPr>
      <p:sp>
        <p:nvSpPr>
          <p:cNvPr id="824" name="Google Shape;824;p9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25" name="Google Shape;825;p9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9" name="Shape 839"/>
        <p:cNvGrpSpPr/>
        <p:nvPr/>
      </p:nvGrpSpPr>
      <p:grpSpPr>
        <a:xfrm>
          <a:off x="0" y="0"/>
          <a:ext cx="0" cy="0"/>
          <a:chOff x="0" y="0"/>
          <a:chExt cx="0" cy="0"/>
        </a:xfrm>
      </p:grpSpPr>
      <p:sp>
        <p:nvSpPr>
          <p:cNvPr id="840" name="Google Shape;840;p4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41" name="Google Shape;841;p4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45"/>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 name="Google Shape;13;p45"/>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 name="Google Shape;15;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 name="Google Shape;16;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7" name="Shape 17"/>
        <p:cNvGrpSpPr/>
        <p:nvPr/>
      </p:nvGrpSpPr>
      <p:grpSpPr>
        <a:xfrm>
          <a:off x="0" y="0"/>
          <a:ext cx="0" cy="0"/>
          <a:chOff x="0" y="0"/>
          <a:chExt cx="0" cy="0"/>
        </a:xfrm>
      </p:grpSpPr>
      <p:sp>
        <p:nvSpPr>
          <p:cNvPr id="18" name="Google Shape;18;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4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4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48"/>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48"/>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4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49"/>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49"/>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50"/>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50"/>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50"/>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50"/>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50"/>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5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5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52"/>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52"/>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5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53"/>
          <p:cNvSpPr/>
          <p:nvPr>
            <p:ph idx="2" type="pic"/>
          </p:nvPr>
        </p:nvSpPr>
        <p:spPr>
          <a:xfrm>
            <a:off x="5183188" y="987425"/>
            <a:ext cx="6172200" cy="4873625"/>
          </a:xfrm>
          <a:prstGeom prst="rect">
            <a:avLst/>
          </a:prstGeom>
          <a:noFill/>
          <a:ln>
            <a:noFill/>
          </a:ln>
        </p:spPr>
      </p:sp>
      <p:sp>
        <p:nvSpPr>
          <p:cNvPr id="64" name="Google Shape;64;p53"/>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5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54"/>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55"/>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55"/>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4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4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9" name="Google Shape;9;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0" name="Google Shape;10;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ar-EG"/>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6.png"/><Relationship Id="rId6" Type="http://schemas.openxmlformats.org/officeDocument/2006/relationships/image" Target="../media/image11.png"/><Relationship Id="rId7" Type="http://schemas.openxmlformats.org/officeDocument/2006/relationships/image" Target="../media/image1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 Id="rId7" Type="http://schemas.openxmlformats.org/officeDocument/2006/relationships/hyperlink" Target="https://www.masrawy.com/CrossMedia/homelands-in-cairo/index.html" TargetMode="External"/><Relationship Id="rId8" Type="http://schemas.openxmlformats.org/officeDocument/2006/relationships/hyperlink" Target="https://www.masrawy.com/crossmedia/saad/index.html"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8.png"/><Relationship Id="rId4" Type="http://schemas.openxmlformats.org/officeDocument/2006/relationships/image" Target="../media/image5.png"/><Relationship Id="rId9" Type="http://schemas.openxmlformats.org/officeDocument/2006/relationships/hyperlink" Target="https://www.youtube.com/watch?v=3ABjvhPuqoM" TargetMode="External"/><Relationship Id="rId5" Type="http://schemas.openxmlformats.org/officeDocument/2006/relationships/image" Target="../media/image12.png"/><Relationship Id="rId6" Type="http://schemas.openxmlformats.org/officeDocument/2006/relationships/image" Target="../media/image10.png"/><Relationship Id="rId7" Type="http://schemas.openxmlformats.org/officeDocument/2006/relationships/hyperlink" Target="https://www.youtube.com/watch?v=ZKyKhcE63-U" TargetMode="External"/><Relationship Id="rId8" Type="http://schemas.openxmlformats.org/officeDocument/2006/relationships/hyperlink" Target="https://www.youtube.com/watch?v=1z9FJRy__dY" TargetMode="Externa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 Id="rId7" Type="http://schemas.openxmlformats.org/officeDocument/2006/relationships/image" Target="../media/image18.jp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 Id="rId7" Type="http://schemas.openxmlformats.org/officeDocument/2006/relationships/image" Target="../media/image16.jp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 Id="rId7" Type="http://schemas.openxmlformats.org/officeDocument/2006/relationships/image" Target="../media/image15.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 Id="rId7" Type="http://schemas.openxmlformats.org/officeDocument/2006/relationships/image" Target="../media/image18.jp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0.png"/><Relationship Id="rId7" Type="http://schemas.openxmlformats.org/officeDocument/2006/relationships/image" Target="../media/image21.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19.png"/><Relationship Id="rId7"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b="0" l="0" r="0" t="0"/>
          <a:stretch/>
        </p:blipFill>
        <p:spPr>
          <a:xfrm>
            <a:off x="575549" y="0"/>
            <a:ext cx="11616451" cy="6680068"/>
          </a:xfrm>
          <a:prstGeom prst="rect">
            <a:avLst/>
          </a:prstGeom>
          <a:noFill/>
          <a:ln>
            <a:noFill/>
          </a:ln>
        </p:spPr>
      </p:pic>
      <p:sp>
        <p:nvSpPr>
          <p:cNvPr id="85" name="Google Shape;85;p1"/>
          <p:cNvSpPr/>
          <p:nvPr/>
        </p:nvSpPr>
        <p:spPr>
          <a:xfrm rot="10800000">
            <a:off x="-158045" y="-155787"/>
            <a:ext cx="12350045" cy="7044267"/>
          </a:xfrm>
          <a:prstGeom prst="rect">
            <a:avLst/>
          </a:prstGeom>
          <a:gradFill>
            <a:gsLst>
              <a:gs pos="0">
                <a:srgbClr val="86CEFF">
                  <a:alpha val="32549"/>
                </a:srgbClr>
              </a:gs>
              <a:gs pos="50000">
                <a:srgbClr val="B6DFFF">
                  <a:alpha val="21568"/>
                </a:srgbClr>
              </a:gs>
              <a:gs pos="100000">
                <a:srgbClr val="DBEEFE">
                  <a:alpha val="43529"/>
                </a:srgbClr>
              </a:gs>
            </a:gsLst>
            <a:lin ang="5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b="11911" l="984" r="913" t="0"/>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b="0" l="0" r="0" t="0"/>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b="0" l="0" r="0" t="0"/>
          <a:stretch/>
        </p:blipFill>
        <p:spPr>
          <a:xfrm>
            <a:off x="47787" y="482483"/>
            <a:ext cx="4928806" cy="1851612"/>
          </a:xfrm>
          <a:prstGeom prst="rect">
            <a:avLst/>
          </a:prstGeom>
          <a:noFill/>
          <a:ln>
            <a:noFill/>
          </a:ln>
        </p:spPr>
      </p:pic>
      <p:sp>
        <p:nvSpPr>
          <p:cNvPr id="89" name="Google Shape;89;p1"/>
          <p:cNvSpPr txBox="1"/>
          <p:nvPr/>
        </p:nvSpPr>
        <p:spPr>
          <a:xfrm>
            <a:off x="730762" y="500348"/>
            <a:ext cx="3090911" cy="181584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Simplified Arabic"/>
              <a:buNone/>
            </a:pPr>
            <a:r>
              <a:rPr b="0" i="0" lang="ar-EG" sz="2800" u="none" cap="none" strike="noStrike">
                <a:solidFill>
                  <a:srgbClr val="FFFFFF"/>
                </a:solidFill>
                <a:latin typeface="Simplified Arabic"/>
                <a:ea typeface="Simplified Arabic"/>
                <a:cs typeface="Simplified Arabic"/>
                <a:sym typeface="Simplified Arabic"/>
              </a:rPr>
              <a:t>مقدمة في الإعلام الرقمي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B0F0"/>
              </a:buClr>
              <a:buSzPts val="2800"/>
              <a:buFont typeface="Tajawal Medium"/>
              <a:buNone/>
            </a:pPr>
            <a:r>
              <a:rPr b="0" i="0" lang="ar-EG" sz="2800" u="none" cap="none" strike="noStrike">
                <a:solidFill>
                  <a:srgbClr val="00B0F0"/>
                </a:solidFill>
                <a:latin typeface="Tajawal Medium"/>
                <a:ea typeface="Tajawal Medium"/>
                <a:cs typeface="Tajawal Medium"/>
                <a:sym typeface="Tajawal Medium"/>
              </a:rPr>
              <a:t>المحاضرة العاشرة</a:t>
            </a:r>
            <a:endParaRPr b="0" i="0" sz="2800" u="none" cap="none" strike="noStrike">
              <a:solidFill>
                <a:srgbClr val="00B0F0"/>
              </a:solidFill>
              <a:latin typeface="Tajawal Medium"/>
              <a:ea typeface="Tajawal Medium"/>
              <a:cs typeface="Tajawal Medium"/>
              <a:sym typeface="Tajawal Medium"/>
            </a:endParaRPr>
          </a:p>
          <a:p>
            <a:pPr indent="0" lvl="0" marL="0" marR="0" rtl="0" algn="ctr">
              <a:lnSpc>
                <a:spcPct val="100000"/>
              </a:lnSpc>
              <a:spcBef>
                <a:spcPts val="0"/>
              </a:spcBef>
              <a:spcAft>
                <a:spcPts val="0"/>
              </a:spcAft>
              <a:buClr>
                <a:srgbClr val="FFFFFF"/>
              </a:buClr>
              <a:buSzPts val="2800"/>
              <a:buFont typeface="Tajawal Medium"/>
              <a:buNone/>
            </a:pPr>
            <a:r>
              <a:rPr b="0" i="0" lang="ar-EG" sz="2800" u="none" cap="none" strike="noStrike">
                <a:solidFill>
                  <a:srgbClr val="FFFFFF"/>
                </a:solidFill>
                <a:latin typeface="Tajawal Medium"/>
                <a:ea typeface="Tajawal Medium"/>
                <a:cs typeface="Tajawal Medium"/>
                <a:sym typeface="Tajawal Medium"/>
              </a:rPr>
              <a:t>د. عبدالفتاح نبيل</a:t>
            </a:r>
            <a:endParaRPr b="0" i="0" sz="2800" u="none" cap="none" strike="noStrike">
              <a:solidFill>
                <a:srgbClr val="FFFFFF"/>
              </a:solidFill>
              <a:latin typeface="Tajawal Medium"/>
              <a:ea typeface="Tajawal Medium"/>
              <a:cs typeface="Tajawal Medium"/>
              <a:sym typeface="Tajawal Medium"/>
            </a:endParaRPr>
          </a:p>
          <a:p>
            <a:pPr indent="0" lvl="0" marL="0" marR="0" rtl="0" algn="ctr">
              <a:lnSpc>
                <a:spcPct val="100000"/>
              </a:lnSpc>
              <a:spcBef>
                <a:spcPts val="0"/>
              </a:spcBef>
              <a:spcAft>
                <a:spcPts val="0"/>
              </a:spcAft>
              <a:buClr>
                <a:schemeClr val="dk1"/>
              </a:buClr>
              <a:buSzPts val="2800"/>
              <a:buFont typeface="Calibri"/>
              <a:buNone/>
            </a:pPr>
            <a:r>
              <a:t/>
            </a:r>
            <a:endParaRPr b="0" i="0" sz="2800" u="none" cap="none" strike="noStrike">
              <a:solidFill>
                <a:srgbClr val="FFFFFF"/>
              </a:solidFill>
              <a:latin typeface="Tajawal Medium"/>
              <a:ea typeface="Tajawal Medium"/>
              <a:cs typeface="Tajawal Medium"/>
              <a:sym typeface="Tajawal Medium"/>
            </a:endParaRPr>
          </a:p>
        </p:txBody>
      </p:sp>
      <p:pic>
        <p:nvPicPr>
          <p:cNvPr id="90" name="Google Shape;90;p1"/>
          <p:cNvPicPr preferRelativeResize="0"/>
          <p:nvPr/>
        </p:nvPicPr>
        <p:blipFill rotWithShape="1">
          <a:blip r:embed="rId7">
            <a:alphaModFix/>
          </a:blip>
          <a:srcRect b="0" l="0" r="0" t="0"/>
          <a:stretch/>
        </p:blipFill>
        <p:spPr>
          <a:xfrm>
            <a:off x="8162108" y="4691218"/>
            <a:ext cx="4038601" cy="1034667"/>
          </a:xfrm>
          <a:prstGeom prst="rect">
            <a:avLst/>
          </a:prstGeom>
          <a:noFill/>
          <a:ln>
            <a:noFill/>
          </a:ln>
        </p:spPr>
      </p:pic>
      <p:sp>
        <p:nvSpPr>
          <p:cNvPr id="91" name="Google Shape;91;p1"/>
          <p:cNvSpPr txBox="1"/>
          <p:nvPr/>
        </p:nvSpPr>
        <p:spPr>
          <a:xfrm>
            <a:off x="9453015" y="4672003"/>
            <a:ext cx="3831863" cy="181588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2800"/>
              <a:buFont typeface="Tajawal Medium"/>
              <a:buNone/>
            </a:pPr>
            <a:r>
              <a:rPr b="0" i="0" lang="ar-EG" sz="2800" u="none" cap="none" strike="noStrike">
                <a:solidFill>
                  <a:srgbClr val="FFFFFF"/>
                </a:solidFill>
                <a:latin typeface="Tajawal Medium"/>
                <a:ea typeface="Tajawal Medium"/>
                <a:cs typeface="Tajawal Medium"/>
                <a:sym typeface="Tajawal Medium"/>
              </a:rPr>
              <a:t>كود المقرر</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FFFFFF"/>
              </a:buClr>
              <a:buSzPts val="2800"/>
              <a:buFont typeface="Tajawal Medium"/>
              <a:buNone/>
            </a:pPr>
            <a:r>
              <a:rPr b="0" i="0" lang="ar-EG" sz="2800" u="none" cap="none" strike="noStrike">
                <a:solidFill>
                  <a:srgbClr val="FFFFFF"/>
                </a:solidFill>
                <a:latin typeface="Tajawal Medium"/>
                <a:ea typeface="Tajawal Medium"/>
                <a:cs typeface="Tajawal Medium"/>
                <a:sym typeface="Tajawal Medium"/>
              </a:rPr>
              <a:t>DGM111</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FFFFFF"/>
              </a:buClr>
              <a:buSzPts val="2800"/>
              <a:buFont typeface="Tajawal Medium"/>
              <a:buNone/>
            </a:pPr>
            <a:r>
              <a:rPr b="0" i="0" lang="ar-EG" sz="2800" u="none" cap="none" strike="noStrike">
                <a:solidFill>
                  <a:srgbClr val="FFFFFF"/>
                </a:solidFill>
                <a:latin typeface="Tajawal Medium"/>
                <a:ea typeface="Tajawal Medium"/>
                <a:cs typeface="Tajawal Medium"/>
                <a:sym typeface="Tajawal Medium"/>
              </a:rPr>
              <a:t>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800"/>
              <a:buFont typeface="Calibri"/>
              <a:buNone/>
            </a:pPr>
            <a:r>
              <a:t/>
            </a:r>
            <a:endParaRPr b="0" i="0" sz="2800" u="none" cap="none" strike="noStrike">
              <a:solidFill>
                <a:srgbClr val="FF9518"/>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pic>
        <p:nvPicPr>
          <p:cNvPr id="96" name="Google Shape;96;p2"/>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97" name="Google Shape;97;p2"/>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98" name="Google Shape;98;p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99" name="Google Shape;99;p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00" name="Google Shape;100;p2"/>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101" name="Google Shape;101;p2"/>
          <p:cNvSpPr txBox="1"/>
          <p:nvPr/>
        </p:nvSpPr>
        <p:spPr>
          <a:xfrm>
            <a:off x="2440788" y="482573"/>
            <a:ext cx="5121967" cy="707886"/>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4000"/>
              <a:buFont typeface="Tajawal Medium"/>
              <a:buNone/>
            </a:pPr>
            <a:r>
              <a:rPr b="1" i="0" lang="ar-EG" sz="4000" u="none" cap="none" strike="noStrike">
                <a:solidFill>
                  <a:srgbClr val="FFFFFF"/>
                </a:solidFill>
                <a:latin typeface="Tajawal Medium"/>
                <a:ea typeface="Tajawal Medium"/>
                <a:cs typeface="Tajawal Medium"/>
                <a:sym typeface="Tajawal Medium"/>
              </a:rPr>
              <a:t>الأجندة</a:t>
            </a:r>
            <a:endParaRPr b="1" i="0" sz="4000" u="none" cap="none" strike="noStrike">
              <a:solidFill>
                <a:srgbClr val="FF9518"/>
              </a:solidFill>
              <a:latin typeface="Tajawal Medium"/>
              <a:ea typeface="Tajawal Medium"/>
              <a:cs typeface="Tajawal Medium"/>
              <a:sym typeface="Tajawal Medium"/>
            </a:endParaRPr>
          </a:p>
        </p:txBody>
      </p:sp>
      <p:sp>
        <p:nvSpPr>
          <p:cNvPr id="102" name="Google Shape;102;p2"/>
          <p:cNvSpPr txBox="1"/>
          <p:nvPr/>
        </p:nvSpPr>
        <p:spPr>
          <a:xfrm rot="-1361033">
            <a:off x="-152721" y="164858"/>
            <a:ext cx="2402396"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grpSp>
        <p:nvGrpSpPr>
          <p:cNvPr id="103" name="Google Shape;103;p2"/>
          <p:cNvGrpSpPr/>
          <p:nvPr/>
        </p:nvGrpSpPr>
        <p:grpSpPr>
          <a:xfrm>
            <a:off x="5214217" y="1562306"/>
            <a:ext cx="6126253" cy="768000"/>
            <a:chOff x="3168700" y="1131591"/>
            <a:chExt cx="5427365" cy="576000"/>
          </a:xfrm>
        </p:grpSpPr>
        <p:sp>
          <p:nvSpPr>
            <p:cNvPr id="104" name="Google Shape;104;p2"/>
            <p:cNvSpPr/>
            <p:nvPr/>
          </p:nvSpPr>
          <p:spPr>
            <a:xfrm rot="-5400000">
              <a:off x="5612780" y="-1240513"/>
              <a:ext cx="432048" cy="5320208"/>
            </a:xfrm>
            <a:prstGeom prst="round2SameRect">
              <a:avLst>
                <a:gd fmla="val 50000" name="adj1"/>
                <a:gd fmla="val 0" name="adj2"/>
              </a:avLst>
            </a:prstGeom>
            <a:solidFill>
              <a:schemeClr val="accent1"/>
            </a:solidFill>
            <a:ln>
              <a:noFill/>
            </a:ln>
          </p:spPr>
          <p:txBody>
            <a:bodyPr anchorCtr="0" anchor="ctr" bIns="60950" lIns="121900" spcFirstLastPara="1" rIns="121900" wrap="square" tIns="60950">
              <a:noAutofit/>
            </a:bodyPr>
            <a:lstStyle/>
            <a:p>
              <a:pPr indent="0" lvl="0" marL="0" marR="0" rtl="0" algn="ctr">
                <a:lnSpc>
                  <a:spcPct val="100000"/>
                </a:lnSpc>
                <a:spcBef>
                  <a:spcPts val="0"/>
                </a:spcBef>
                <a:spcAft>
                  <a:spcPts val="0"/>
                </a:spcAft>
                <a:buClr>
                  <a:schemeClr val="lt1"/>
                </a:buClr>
                <a:buSzPts val="2400"/>
                <a:buFont typeface="Calibri"/>
                <a:buNone/>
              </a:pPr>
              <a:r>
                <a:t/>
              </a:r>
              <a:endParaRPr b="0" i="0" sz="2400" u="none" cap="none" strike="noStrike">
                <a:solidFill>
                  <a:srgbClr val="FFFFFF"/>
                </a:solidFill>
                <a:latin typeface="Arial"/>
                <a:ea typeface="Arial"/>
                <a:cs typeface="Arial"/>
                <a:sym typeface="Arial"/>
              </a:endParaRPr>
            </a:p>
          </p:txBody>
        </p:sp>
        <p:sp>
          <p:nvSpPr>
            <p:cNvPr id="105" name="Google Shape;105;p2"/>
            <p:cNvSpPr/>
            <p:nvPr/>
          </p:nvSpPr>
          <p:spPr>
            <a:xfrm flipH="1" rot="-5400000">
              <a:off x="8020065" y="1131591"/>
              <a:ext cx="576000" cy="576000"/>
            </a:xfrm>
            <a:prstGeom prst="ellipse">
              <a:avLst/>
            </a:prstGeom>
            <a:solidFill>
              <a:schemeClr val="lt1"/>
            </a:solidFill>
            <a:ln cap="flat" cmpd="sng" w="508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3733"/>
                <a:buFont typeface="Calibri"/>
                <a:buNone/>
              </a:pPr>
              <a:r>
                <a:t/>
              </a:r>
              <a:endParaRPr b="0" i="0" sz="3733" u="none" cap="none" strike="noStrike">
                <a:solidFill>
                  <a:srgbClr val="FFFFFF"/>
                </a:solidFill>
                <a:latin typeface="Arial"/>
                <a:ea typeface="Arial"/>
                <a:cs typeface="Arial"/>
                <a:sym typeface="Arial"/>
              </a:endParaRPr>
            </a:p>
          </p:txBody>
        </p:sp>
        <p:sp>
          <p:nvSpPr>
            <p:cNvPr id="106" name="Google Shape;106;p2"/>
            <p:cNvSpPr txBox="1"/>
            <p:nvPr/>
          </p:nvSpPr>
          <p:spPr>
            <a:xfrm>
              <a:off x="8023164" y="1234926"/>
              <a:ext cx="569802" cy="369332"/>
            </a:xfrm>
            <a:prstGeom prst="rect">
              <a:avLst/>
            </a:prstGeom>
            <a:noFill/>
            <a:ln>
              <a:noFill/>
            </a:ln>
          </p:spPr>
          <p:txBody>
            <a:bodyPr anchorCtr="0" anchor="ctr" bIns="0" lIns="91425" spcFirstLastPara="1" rIns="91425" wrap="square" tIns="0">
              <a:spAutoFit/>
            </a:bodyPr>
            <a:lstStyle/>
            <a:p>
              <a:pPr indent="0" lvl="0" marL="0" marR="0" rtl="0" algn="ctr">
                <a:lnSpc>
                  <a:spcPct val="100000"/>
                </a:lnSpc>
                <a:spcBef>
                  <a:spcPts val="0"/>
                </a:spcBef>
                <a:spcAft>
                  <a:spcPts val="0"/>
                </a:spcAft>
                <a:buClr>
                  <a:srgbClr val="0070C0"/>
                </a:buClr>
                <a:buSzPts val="3200"/>
                <a:buFont typeface="Arial"/>
                <a:buNone/>
              </a:pPr>
              <a:r>
                <a:rPr b="1" i="0" lang="ar-EG" sz="3200" u="none" cap="none" strike="noStrike">
                  <a:solidFill>
                    <a:srgbClr val="0070C0"/>
                  </a:solidFill>
                  <a:latin typeface="Arial"/>
                  <a:ea typeface="Arial"/>
                  <a:cs typeface="Arial"/>
                  <a:sym typeface="Arial"/>
                </a:rPr>
                <a:t>1</a:t>
              </a:r>
              <a:endParaRPr b="0" i="0" sz="1400" u="none" cap="none" strike="noStrike">
                <a:solidFill>
                  <a:srgbClr val="000000"/>
                </a:solidFill>
                <a:latin typeface="Arial"/>
                <a:ea typeface="Arial"/>
                <a:cs typeface="Arial"/>
                <a:sym typeface="Arial"/>
              </a:endParaRPr>
            </a:p>
          </p:txBody>
        </p:sp>
      </p:grpSp>
      <p:grpSp>
        <p:nvGrpSpPr>
          <p:cNvPr id="107" name="Google Shape;107;p2"/>
          <p:cNvGrpSpPr/>
          <p:nvPr/>
        </p:nvGrpSpPr>
        <p:grpSpPr>
          <a:xfrm>
            <a:off x="5214217" y="2698067"/>
            <a:ext cx="6130385" cy="768000"/>
            <a:chOff x="3168700" y="1131591"/>
            <a:chExt cx="5427365" cy="576000"/>
          </a:xfrm>
        </p:grpSpPr>
        <p:sp>
          <p:nvSpPr>
            <p:cNvPr id="108" name="Google Shape;108;p2"/>
            <p:cNvSpPr/>
            <p:nvPr/>
          </p:nvSpPr>
          <p:spPr>
            <a:xfrm rot="-5400000">
              <a:off x="5612780" y="-1240513"/>
              <a:ext cx="432048" cy="5320208"/>
            </a:xfrm>
            <a:prstGeom prst="round2SameRect">
              <a:avLst>
                <a:gd fmla="val 50000" name="adj1"/>
                <a:gd fmla="val 0" name="adj2"/>
              </a:avLst>
            </a:prstGeom>
            <a:solidFill>
              <a:schemeClr val="accent1"/>
            </a:solidFill>
            <a:ln>
              <a:noFill/>
            </a:ln>
          </p:spPr>
          <p:txBody>
            <a:bodyPr anchorCtr="0" anchor="ctr" bIns="60950" lIns="121900" spcFirstLastPara="1" rIns="121900" wrap="square" tIns="60950">
              <a:noAutofit/>
            </a:bodyPr>
            <a:lstStyle/>
            <a:p>
              <a:pPr indent="0" lvl="0" marL="0" marR="0" rtl="0" algn="ctr">
                <a:lnSpc>
                  <a:spcPct val="100000"/>
                </a:lnSpc>
                <a:spcBef>
                  <a:spcPts val="0"/>
                </a:spcBef>
                <a:spcAft>
                  <a:spcPts val="0"/>
                </a:spcAft>
                <a:buClr>
                  <a:schemeClr val="lt1"/>
                </a:buClr>
                <a:buSzPts val="2400"/>
                <a:buFont typeface="Calibri"/>
                <a:buNone/>
              </a:pPr>
              <a:r>
                <a:t/>
              </a:r>
              <a:endParaRPr b="0" i="0" sz="2400" u="none" cap="none" strike="noStrike">
                <a:solidFill>
                  <a:srgbClr val="FFFFFF"/>
                </a:solidFill>
                <a:latin typeface="Arial"/>
                <a:ea typeface="Arial"/>
                <a:cs typeface="Arial"/>
                <a:sym typeface="Arial"/>
              </a:endParaRPr>
            </a:p>
          </p:txBody>
        </p:sp>
        <p:sp>
          <p:nvSpPr>
            <p:cNvPr id="109" name="Google Shape;109;p2"/>
            <p:cNvSpPr/>
            <p:nvPr/>
          </p:nvSpPr>
          <p:spPr>
            <a:xfrm flipH="1" rot="-5400000">
              <a:off x="8020065" y="1131591"/>
              <a:ext cx="576000" cy="576000"/>
            </a:xfrm>
            <a:prstGeom prst="ellipse">
              <a:avLst/>
            </a:prstGeom>
            <a:solidFill>
              <a:schemeClr val="lt1"/>
            </a:solidFill>
            <a:ln cap="flat" cmpd="sng" w="508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3733"/>
                <a:buFont typeface="Calibri"/>
                <a:buNone/>
              </a:pPr>
              <a:r>
                <a:t/>
              </a:r>
              <a:endParaRPr b="0" i="0" sz="3733" u="none" cap="none" strike="noStrike">
                <a:solidFill>
                  <a:srgbClr val="FFFFFF"/>
                </a:solidFill>
                <a:latin typeface="Arial"/>
                <a:ea typeface="Arial"/>
                <a:cs typeface="Arial"/>
                <a:sym typeface="Arial"/>
              </a:endParaRPr>
            </a:p>
          </p:txBody>
        </p:sp>
        <p:sp>
          <p:nvSpPr>
            <p:cNvPr id="110" name="Google Shape;110;p2"/>
            <p:cNvSpPr txBox="1"/>
            <p:nvPr/>
          </p:nvSpPr>
          <p:spPr>
            <a:xfrm>
              <a:off x="8023164" y="1234926"/>
              <a:ext cx="569802" cy="369332"/>
            </a:xfrm>
            <a:prstGeom prst="rect">
              <a:avLst/>
            </a:prstGeom>
            <a:noFill/>
            <a:ln>
              <a:noFill/>
            </a:ln>
          </p:spPr>
          <p:txBody>
            <a:bodyPr anchorCtr="0" anchor="ctr" bIns="0" lIns="91425" spcFirstLastPara="1" rIns="91425" wrap="square" tIns="0">
              <a:spAutoFit/>
            </a:bodyPr>
            <a:lstStyle/>
            <a:p>
              <a:pPr indent="0" lvl="0" marL="0" marR="0" rtl="0" algn="ctr">
                <a:lnSpc>
                  <a:spcPct val="100000"/>
                </a:lnSpc>
                <a:spcBef>
                  <a:spcPts val="0"/>
                </a:spcBef>
                <a:spcAft>
                  <a:spcPts val="0"/>
                </a:spcAft>
                <a:buClr>
                  <a:srgbClr val="0070C0"/>
                </a:buClr>
                <a:buSzPts val="3200"/>
                <a:buFont typeface="Arial"/>
                <a:buNone/>
              </a:pPr>
              <a:r>
                <a:rPr b="1" i="0" lang="ar-EG" sz="3200" u="none" cap="none" strike="noStrike">
                  <a:solidFill>
                    <a:srgbClr val="0070C0"/>
                  </a:solidFill>
                  <a:latin typeface="Arial"/>
                  <a:ea typeface="Arial"/>
                  <a:cs typeface="Arial"/>
                  <a:sym typeface="Arial"/>
                </a:rPr>
                <a:t>2</a:t>
              </a:r>
              <a:endParaRPr b="0" i="0" sz="1400" u="none" cap="none" strike="noStrike">
                <a:solidFill>
                  <a:srgbClr val="000000"/>
                </a:solidFill>
                <a:latin typeface="Arial"/>
                <a:ea typeface="Arial"/>
                <a:cs typeface="Arial"/>
                <a:sym typeface="Arial"/>
              </a:endParaRPr>
            </a:p>
          </p:txBody>
        </p:sp>
      </p:grpSp>
      <p:sp>
        <p:nvSpPr>
          <p:cNvPr id="111" name="Google Shape;111;p2"/>
          <p:cNvSpPr txBox="1"/>
          <p:nvPr/>
        </p:nvSpPr>
        <p:spPr>
          <a:xfrm>
            <a:off x="4255796" y="1684144"/>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كروس ميديا - إنفوجراف</a:t>
            </a:r>
            <a:endParaRPr b="0" i="0" sz="2800" u="none" cap="none" strike="noStrike">
              <a:solidFill>
                <a:srgbClr val="FFFFFF"/>
              </a:solidFill>
              <a:latin typeface="Simplified Arabic"/>
              <a:ea typeface="Simplified Arabic"/>
              <a:cs typeface="Simplified Arabic"/>
              <a:sym typeface="Simplified Arabic"/>
            </a:endParaRPr>
          </a:p>
        </p:txBody>
      </p:sp>
      <p:sp>
        <p:nvSpPr>
          <p:cNvPr id="112" name="Google Shape;112;p2"/>
          <p:cNvSpPr txBox="1"/>
          <p:nvPr/>
        </p:nvSpPr>
        <p:spPr>
          <a:xfrm>
            <a:off x="4361598" y="394782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البث المباشر (live)</a:t>
            </a:r>
            <a:endParaRPr b="0" i="0" sz="2800" u="none" cap="none" strike="noStrike">
              <a:solidFill>
                <a:srgbClr val="FFFFFF"/>
              </a:solidFill>
              <a:latin typeface="Simplified Arabic"/>
              <a:ea typeface="Simplified Arabic"/>
              <a:cs typeface="Simplified Arabic"/>
              <a:sym typeface="Simplified Arabic"/>
            </a:endParaRPr>
          </a:p>
        </p:txBody>
      </p:sp>
      <p:sp>
        <p:nvSpPr>
          <p:cNvPr id="113" name="Google Shape;113;p2"/>
          <p:cNvSpPr txBox="1"/>
          <p:nvPr/>
        </p:nvSpPr>
        <p:spPr>
          <a:xfrm>
            <a:off x="5149547" y="4099821"/>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البث المباشر (live)</a:t>
            </a:r>
            <a:endParaRPr b="0" i="0" sz="2800" u="none" cap="none" strike="noStrike">
              <a:solidFill>
                <a:srgbClr val="FFFFFF"/>
              </a:solidFill>
              <a:latin typeface="Simplified Arabic"/>
              <a:ea typeface="Simplified Arabic"/>
              <a:cs typeface="Simplified Arabic"/>
              <a:sym typeface="Simplified Arabic"/>
            </a:endParaRPr>
          </a:p>
        </p:txBody>
      </p:sp>
      <p:sp>
        <p:nvSpPr>
          <p:cNvPr id="114" name="Google Shape;114;p2"/>
          <p:cNvSpPr txBox="1"/>
          <p:nvPr/>
        </p:nvSpPr>
        <p:spPr>
          <a:xfrm>
            <a:off x="4891172" y="4353533"/>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صحافة الفيديو</a:t>
            </a:r>
            <a:endParaRPr b="0" i="0" sz="2800" u="none" cap="none" strike="noStrike">
              <a:solidFill>
                <a:srgbClr val="FFFFFF"/>
              </a:solidFill>
              <a:latin typeface="Simplified Arabic"/>
              <a:ea typeface="Simplified Arabic"/>
              <a:cs typeface="Simplified Arabic"/>
              <a:sym typeface="Simplified Arabic"/>
            </a:endParaRPr>
          </a:p>
        </p:txBody>
      </p:sp>
      <p:grpSp>
        <p:nvGrpSpPr>
          <p:cNvPr id="115" name="Google Shape;115;p2"/>
          <p:cNvGrpSpPr/>
          <p:nvPr/>
        </p:nvGrpSpPr>
        <p:grpSpPr>
          <a:xfrm>
            <a:off x="5239127" y="3764517"/>
            <a:ext cx="6130385" cy="768000"/>
            <a:chOff x="3168700" y="1131591"/>
            <a:chExt cx="5427365" cy="576000"/>
          </a:xfrm>
        </p:grpSpPr>
        <p:sp>
          <p:nvSpPr>
            <p:cNvPr id="116" name="Google Shape;116;p2"/>
            <p:cNvSpPr/>
            <p:nvPr/>
          </p:nvSpPr>
          <p:spPr>
            <a:xfrm rot="-5400000">
              <a:off x="5612780" y="-1240513"/>
              <a:ext cx="432048" cy="5320208"/>
            </a:xfrm>
            <a:prstGeom prst="round2SameRect">
              <a:avLst>
                <a:gd fmla="val 50000" name="adj1"/>
                <a:gd fmla="val 0" name="adj2"/>
              </a:avLst>
            </a:prstGeom>
            <a:solidFill>
              <a:schemeClr val="accent1"/>
            </a:solidFill>
            <a:ln>
              <a:noFill/>
            </a:ln>
          </p:spPr>
          <p:txBody>
            <a:bodyPr anchorCtr="0" anchor="ctr" bIns="60950" lIns="121900" spcFirstLastPara="1" rIns="121900" wrap="square" tIns="60950">
              <a:noAutofit/>
            </a:bodyPr>
            <a:lstStyle/>
            <a:p>
              <a:pPr indent="0" lvl="0" marL="0" marR="0" rtl="0" algn="ctr">
                <a:lnSpc>
                  <a:spcPct val="100000"/>
                </a:lnSpc>
                <a:spcBef>
                  <a:spcPts val="0"/>
                </a:spcBef>
                <a:spcAft>
                  <a:spcPts val="0"/>
                </a:spcAft>
                <a:buClr>
                  <a:schemeClr val="lt1"/>
                </a:buClr>
                <a:buSzPts val="2400"/>
                <a:buFont typeface="Calibri"/>
                <a:buNone/>
              </a:pPr>
              <a:r>
                <a:t/>
              </a:r>
              <a:endParaRPr b="0" i="0" sz="2400" u="none" cap="none" strike="noStrike">
                <a:solidFill>
                  <a:srgbClr val="FFFFFF"/>
                </a:solidFill>
                <a:latin typeface="Arial"/>
                <a:ea typeface="Arial"/>
                <a:cs typeface="Arial"/>
                <a:sym typeface="Arial"/>
              </a:endParaRPr>
            </a:p>
          </p:txBody>
        </p:sp>
        <p:sp>
          <p:nvSpPr>
            <p:cNvPr id="117" name="Google Shape;117;p2"/>
            <p:cNvSpPr/>
            <p:nvPr/>
          </p:nvSpPr>
          <p:spPr>
            <a:xfrm flipH="1" rot="-5400000">
              <a:off x="8020065" y="1131591"/>
              <a:ext cx="576000" cy="576000"/>
            </a:xfrm>
            <a:prstGeom prst="ellipse">
              <a:avLst/>
            </a:prstGeom>
            <a:solidFill>
              <a:schemeClr val="lt1"/>
            </a:solidFill>
            <a:ln cap="flat" cmpd="sng" w="508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3733"/>
                <a:buFont typeface="Calibri"/>
                <a:buNone/>
              </a:pPr>
              <a:r>
                <a:t/>
              </a:r>
              <a:endParaRPr b="0" i="0" sz="3733" u="none" cap="none" strike="noStrike">
                <a:solidFill>
                  <a:srgbClr val="FFFFFF"/>
                </a:solidFill>
                <a:latin typeface="Arial"/>
                <a:ea typeface="Arial"/>
                <a:cs typeface="Arial"/>
                <a:sym typeface="Arial"/>
              </a:endParaRPr>
            </a:p>
          </p:txBody>
        </p:sp>
        <p:sp>
          <p:nvSpPr>
            <p:cNvPr id="118" name="Google Shape;118;p2"/>
            <p:cNvSpPr txBox="1"/>
            <p:nvPr/>
          </p:nvSpPr>
          <p:spPr>
            <a:xfrm>
              <a:off x="8023164" y="1234926"/>
              <a:ext cx="569802" cy="369332"/>
            </a:xfrm>
            <a:prstGeom prst="rect">
              <a:avLst/>
            </a:prstGeom>
            <a:noFill/>
            <a:ln>
              <a:noFill/>
            </a:ln>
          </p:spPr>
          <p:txBody>
            <a:bodyPr anchorCtr="0" anchor="ctr" bIns="0" lIns="91425" spcFirstLastPara="1" rIns="91425" wrap="square" tIns="0">
              <a:spAutoFit/>
            </a:bodyPr>
            <a:lstStyle/>
            <a:p>
              <a:pPr indent="0" lvl="0" marL="0" marR="0" rtl="0" algn="ctr">
                <a:lnSpc>
                  <a:spcPct val="100000"/>
                </a:lnSpc>
                <a:spcBef>
                  <a:spcPts val="0"/>
                </a:spcBef>
                <a:spcAft>
                  <a:spcPts val="0"/>
                </a:spcAft>
                <a:buClr>
                  <a:srgbClr val="0070C0"/>
                </a:buClr>
                <a:buSzPts val="3200"/>
                <a:buFont typeface="Arial"/>
                <a:buNone/>
              </a:pPr>
              <a:r>
                <a:rPr b="1" i="0" lang="ar-EG" sz="3200" u="none" cap="none" strike="noStrike">
                  <a:solidFill>
                    <a:srgbClr val="0070C0"/>
                  </a:solidFill>
                  <a:latin typeface="Arial"/>
                  <a:ea typeface="Arial"/>
                  <a:cs typeface="Arial"/>
                  <a:sym typeface="Arial"/>
                </a:rPr>
                <a:t>3</a:t>
              </a:r>
              <a:endParaRPr b="0" i="0" sz="1400" u="none" cap="none" strike="noStrike">
                <a:solidFill>
                  <a:srgbClr val="000000"/>
                </a:solidFill>
                <a:latin typeface="Arial"/>
                <a:ea typeface="Arial"/>
                <a:cs typeface="Arial"/>
                <a:sym typeface="Arial"/>
              </a:endParaRPr>
            </a:p>
          </p:txBody>
        </p:sp>
      </p:grpSp>
      <p:sp>
        <p:nvSpPr>
          <p:cNvPr id="119" name="Google Shape;119;p2"/>
          <p:cNvSpPr txBox="1"/>
          <p:nvPr/>
        </p:nvSpPr>
        <p:spPr>
          <a:xfrm>
            <a:off x="4361598" y="2836757"/>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 فيديوجراف - موشن جرافيك </a:t>
            </a:r>
            <a:endParaRPr/>
          </a:p>
        </p:txBody>
      </p:sp>
      <p:sp>
        <p:nvSpPr>
          <p:cNvPr id="120" name="Google Shape;120;p2"/>
          <p:cNvSpPr txBox="1"/>
          <p:nvPr/>
        </p:nvSpPr>
        <p:spPr>
          <a:xfrm>
            <a:off x="4240256" y="3846109"/>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قصة الفيديو </a:t>
            </a:r>
            <a:endParaRPr/>
          </a:p>
        </p:txBody>
      </p:sp>
      <p:sp>
        <p:nvSpPr>
          <p:cNvPr id="121" name="Google Shape;121;p2"/>
          <p:cNvSpPr txBox="1"/>
          <p:nvPr/>
        </p:nvSpPr>
        <p:spPr>
          <a:xfrm>
            <a:off x="4361598" y="461623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طرق ابتكار فكرة للديجيتال</a:t>
            </a:r>
            <a:endParaRPr b="0" i="0" sz="1400" u="none" cap="none" strike="noStrike">
              <a:solidFill>
                <a:srgbClr val="000000"/>
              </a:solidFill>
              <a:latin typeface="Arial"/>
              <a:ea typeface="Arial"/>
              <a:cs typeface="Arial"/>
              <a:sym typeface="Arial"/>
            </a:endParaRPr>
          </a:p>
        </p:txBody>
      </p:sp>
      <p:grpSp>
        <p:nvGrpSpPr>
          <p:cNvPr id="122" name="Google Shape;122;p2"/>
          <p:cNvGrpSpPr/>
          <p:nvPr/>
        </p:nvGrpSpPr>
        <p:grpSpPr>
          <a:xfrm>
            <a:off x="5206587" y="4830177"/>
            <a:ext cx="6130385" cy="768000"/>
            <a:chOff x="3168700" y="1131591"/>
            <a:chExt cx="5427365" cy="576000"/>
          </a:xfrm>
        </p:grpSpPr>
        <p:sp>
          <p:nvSpPr>
            <p:cNvPr id="123" name="Google Shape;123;p2"/>
            <p:cNvSpPr/>
            <p:nvPr/>
          </p:nvSpPr>
          <p:spPr>
            <a:xfrm rot="-5400000">
              <a:off x="5612780" y="-1240513"/>
              <a:ext cx="432048" cy="5320208"/>
            </a:xfrm>
            <a:prstGeom prst="round2SameRect">
              <a:avLst>
                <a:gd fmla="val 50000" name="adj1"/>
                <a:gd fmla="val 0" name="adj2"/>
              </a:avLst>
            </a:prstGeom>
            <a:solidFill>
              <a:schemeClr val="accent1"/>
            </a:solidFill>
            <a:ln>
              <a:noFill/>
            </a:ln>
          </p:spPr>
          <p:txBody>
            <a:bodyPr anchorCtr="0" anchor="ctr" bIns="60950" lIns="121900" spcFirstLastPara="1" rIns="121900" wrap="square" tIns="60950">
              <a:noAutofit/>
            </a:bodyPr>
            <a:lstStyle/>
            <a:p>
              <a:pPr indent="0" lvl="0" marL="0" marR="0" rtl="0" algn="ctr">
                <a:lnSpc>
                  <a:spcPct val="100000"/>
                </a:lnSpc>
                <a:spcBef>
                  <a:spcPts val="0"/>
                </a:spcBef>
                <a:spcAft>
                  <a:spcPts val="0"/>
                </a:spcAft>
                <a:buClr>
                  <a:schemeClr val="lt1"/>
                </a:buClr>
                <a:buSzPts val="2400"/>
                <a:buFont typeface="Calibri"/>
                <a:buNone/>
              </a:pPr>
              <a:r>
                <a:t/>
              </a:r>
              <a:endParaRPr b="0" i="0" sz="2400" u="none" cap="none" strike="noStrike">
                <a:solidFill>
                  <a:srgbClr val="FFFFFF"/>
                </a:solidFill>
                <a:latin typeface="Arial"/>
                <a:ea typeface="Arial"/>
                <a:cs typeface="Arial"/>
                <a:sym typeface="Arial"/>
              </a:endParaRPr>
            </a:p>
          </p:txBody>
        </p:sp>
        <p:sp>
          <p:nvSpPr>
            <p:cNvPr id="124" name="Google Shape;124;p2"/>
            <p:cNvSpPr/>
            <p:nvPr/>
          </p:nvSpPr>
          <p:spPr>
            <a:xfrm flipH="1" rot="-5400000">
              <a:off x="8020065" y="1131591"/>
              <a:ext cx="576000" cy="576000"/>
            </a:xfrm>
            <a:prstGeom prst="ellipse">
              <a:avLst/>
            </a:prstGeom>
            <a:solidFill>
              <a:schemeClr val="lt1"/>
            </a:solidFill>
            <a:ln cap="flat" cmpd="sng" w="508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3733"/>
                <a:buFont typeface="Calibri"/>
                <a:buNone/>
              </a:pPr>
              <a:r>
                <a:t/>
              </a:r>
              <a:endParaRPr b="0" i="0" sz="3733" u="none" cap="none" strike="noStrike">
                <a:solidFill>
                  <a:srgbClr val="FFFFFF"/>
                </a:solidFill>
                <a:latin typeface="Arial"/>
                <a:ea typeface="Arial"/>
                <a:cs typeface="Arial"/>
                <a:sym typeface="Arial"/>
              </a:endParaRPr>
            </a:p>
          </p:txBody>
        </p:sp>
        <p:sp>
          <p:nvSpPr>
            <p:cNvPr id="125" name="Google Shape;125;p2"/>
            <p:cNvSpPr txBox="1"/>
            <p:nvPr/>
          </p:nvSpPr>
          <p:spPr>
            <a:xfrm>
              <a:off x="8023164" y="1234926"/>
              <a:ext cx="569802" cy="369332"/>
            </a:xfrm>
            <a:prstGeom prst="rect">
              <a:avLst/>
            </a:prstGeom>
            <a:noFill/>
            <a:ln>
              <a:noFill/>
            </a:ln>
          </p:spPr>
          <p:txBody>
            <a:bodyPr anchorCtr="0" anchor="ctr" bIns="0" lIns="91425" spcFirstLastPara="1" rIns="91425" wrap="square" tIns="0">
              <a:spAutoFit/>
            </a:bodyPr>
            <a:lstStyle/>
            <a:p>
              <a:pPr indent="0" lvl="0" marL="0" marR="0" rtl="0" algn="ctr">
                <a:lnSpc>
                  <a:spcPct val="100000"/>
                </a:lnSpc>
                <a:spcBef>
                  <a:spcPts val="0"/>
                </a:spcBef>
                <a:spcAft>
                  <a:spcPts val="0"/>
                </a:spcAft>
                <a:buClr>
                  <a:srgbClr val="0070C0"/>
                </a:buClr>
                <a:buSzPts val="3200"/>
                <a:buFont typeface="Arial"/>
                <a:buNone/>
              </a:pPr>
              <a:r>
                <a:rPr b="1" i="0" lang="ar-EG" sz="3200" u="none" cap="none" strike="noStrike">
                  <a:solidFill>
                    <a:srgbClr val="0070C0"/>
                  </a:solidFill>
                  <a:latin typeface="Arial"/>
                  <a:ea typeface="Arial"/>
                  <a:cs typeface="Arial"/>
                  <a:sym typeface="Arial"/>
                </a:rPr>
                <a:t>4</a:t>
              </a:r>
              <a:endParaRPr b="0" i="0" sz="1400" u="none" cap="none" strike="noStrike">
                <a:solidFill>
                  <a:srgbClr val="000000"/>
                </a:solidFill>
                <a:latin typeface="Arial"/>
                <a:ea typeface="Arial"/>
                <a:cs typeface="Arial"/>
                <a:sym typeface="Arial"/>
              </a:endParaRPr>
            </a:p>
          </p:txBody>
        </p:sp>
      </p:grpSp>
      <p:sp>
        <p:nvSpPr>
          <p:cNvPr id="126" name="Google Shape;126;p2"/>
          <p:cNvSpPr txBox="1"/>
          <p:nvPr/>
        </p:nvSpPr>
        <p:spPr>
          <a:xfrm>
            <a:off x="4240560" y="4943676"/>
            <a:ext cx="6272212" cy="783829"/>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مزايا الإنترنت</a:t>
            </a:r>
            <a:endParaRPr/>
          </a:p>
          <a:p>
            <a:pPr indent="0" lvl="0" marL="0" marR="0" rtl="1" algn="just">
              <a:lnSpc>
                <a:spcPct val="107000"/>
              </a:lnSpc>
              <a:spcBef>
                <a:spcPts val="0"/>
              </a:spcBef>
              <a:spcAft>
                <a:spcPts val="0"/>
              </a:spcAft>
              <a:buClr>
                <a:srgbClr val="FFFFFF"/>
              </a:buClr>
              <a:buSzPts val="2800"/>
              <a:buFont typeface="Simplified Arabic"/>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136" name="Google Shape;136;p3"/>
          <p:cNvSpPr txBox="1"/>
          <p:nvPr/>
        </p:nvSpPr>
        <p:spPr>
          <a:xfrm>
            <a:off x="1874165" y="548879"/>
            <a:ext cx="6158487" cy="685084"/>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الطرق الحديثة في إنتاج المحتوى الرقمي</a:t>
            </a:r>
            <a:endParaRPr b="1" i="0" sz="3600" u="none" cap="none" strike="noStrike">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Clr>
                <a:schemeClr val="dk1"/>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141" name="Google Shape;141;p3"/>
          <p:cNvSpPr txBox="1"/>
          <p:nvPr/>
        </p:nvSpPr>
        <p:spPr>
          <a:xfrm>
            <a:off x="1116173" y="2303310"/>
            <a:ext cx="10401785" cy="1673110"/>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000000"/>
              </a:buClr>
              <a:buSzPts val="3200"/>
              <a:buFont typeface="Arial"/>
              <a:buNone/>
            </a:pPr>
            <a:r>
              <a:rPr b="0" i="0" lang="ar-EG" sz="3200" u="none" cap="none" strike="noStrike">
                <a:solidFill>
                  <a:schemeClr val="dk1"/>
                </a:solidFill>
                <a:latin typeface="Simplified Arabic"/>
                <a:ea typeface="Simplified Arabic"/>
                <a:cs typeface="Simplified Arabic"/>
                <a:sym typeface="Simplified Arabic"/>
              </a:rPr>
              <a:t>مع التطور الكبير في عالم الإعلام الرقمي ظهرت العديد من الطرق الحديثة لإنتاج وعرض المحتوى الرقمي بما يجذب الجمهور وتحقيق مشاهدات بشكل أكبر مقارنة عن المحتوى النصي الذي قد يصيب بعض القراء بالملل.</a:t>
            </a:r>
            <a:endParaRPr b="0" i="0" sz="3200" u="none" cap="none" strike="noStrike">
              <a:solidFill>
                <a:srgbClr val="24A9E1"/>
              </a:solidFill>
              <a:latin typeface="Simplified Arabic"/>
              <a:ea typeface="Simplified Arabic"/>
              <a:cs typeface="Simplified Arabic"/>
              <a:sym typeface="Simplified Arabic"/>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pic>
        <p:nvPicPr>
          <p:cNvPr id="146" name="Google Shape;146;p56"/>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47" name="Google Shape;147;p56"/>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148" name="Google Shape;148;p5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49" name="Google Shape;149;p56"/>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50" name="Google Shape;150;p56"/>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151" name="Google Shape;151;p56"/>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152" name="Google Shape;152;p56"/>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153" name="Google Shape;153;p56"/>
          <p:cNvSpPr/>
          <p:nvPr/>
        </p:nvSpPr>
        <p:spPr>
          <a:xfrm>
            <a:off x="925882" y="4740149"/>
            <a:ext cx="10666476" cy="113772"/>
          </a:xfrm>
          <a:prstGeom prst="roundRect">
            <a:avLst>
              <a:gd fmla="val 50000" name="adj"/>
            </a:avLst>
          </a:prstGeom>
          <a:solidFill>
            <a:srgbClr val="D8D8D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3266" u="none" cap="none" strike="noStrike">
              <a:solidFill>
                <a:srgbClr val="C00000"/>
              </a:solidFill>
              <a:latin typeface="Lato Light"/>
              <a:ea typeface="Lato Light"/>
              <a:cs typeface="Lato Light"/>
              <a:sym typeface="Lato Light"/>
            </a:endParaRPr>
          </a:p>
        </p:txBody>
      </p:sp>
      <p:grpSp>
        <p:nvGrpSpPr>
          <p:cNvPr id="154" name="Google Shape;154;p56"/>
          <p:cNvGrpSpPr/>
          <p:nvPr/>
        </p:nvGrpSpPr>
        <p:grpSpPr>
          <a:xfrm>
            <a:off x="1103279" y="2197436"/>
            <a:ext cx="1704123" cy="2509812"/>
            <a:chOff x="6580878" y="4553760"/>
            <a:chExt cx="2540427" cy="3741512"/>
          </a:xfrm>
        </p:grpSpPr>
        <p:sp>
          <p:nvSpPr>
            <p:cNvPr id="155" name="Google Shape;155;p56"/>
            <p:cNvSpPr/>
            <p:nvPr/>
          </p:nvSpPr>
          <p:spPr>
            <a:xfrm>
              <a:off x="6580878" y="4553760"/>
              <a:ext cx="2540427" cy="3433320"/>
            </a:xfrm>
            <a:custGeom>
              <a:rect b="b" l="l" r="r" t="t"/>
              <a:pathLst>
                <a:path extrusionOk="0" h="5258" w="3890">
                  <a:moveTo>
                    <a:pt x="3889" y="1965"/>
                  </a:moveTo>
                  <a:lnTo>
                    <a:pt x="3889" y="1965"/>
                  </a:lnTo>
                  <a:cubicBezTo>
                    <a:pt x="3889" y="880"/>
                    <a:pt x="3019" y="0"/>
                    <a:pt x="1944" y="0"/>
                  </a:cubicBezTo>
                  <a:lnTo>
                    <a:pt x="1944" y="0"/>
                  </a:lnTo>
                  <a:cubicBezTo>
                    <a:pt x="871" y="0"/>
                    <a:pt x="0" y="880"/>
                    <a:pt x="0" y="1965"/>
                  </a:cubicBezTo>
                  <a:lnTo>
                    <a:pt x="0" y="1965"/>
                  </a:lnTo>
                  <a:cubicBezTo>
                    <a:pt x="0" y="2815"/>
                    <a:pt x="535" y="3537"/>
                    <a:pt x="1283" y="3810"/>
                  </a:cubicBezTo>
                  <a:lnTo>
                    <a:pt x="1944" y="5257"/>
                  </a:lnTo>
                  <a:lnTo>
                    <a:pt x="2606" y="3810"/>
                  </a:lnTo>
                  <a:lnTo>
                    <a:pt x="2606" y="3810"/>
                  </a:lnTo>
                  <a:cubicBezTo>
                    <a:pt x="3354" y="3537"/>
                    <a:pt x="3889" y="2815"/>
                    <a:pt x="3889" y="1965"/>
                  </a:cubicBezTo>
                </a:path>
              </a:pathLst>
            </a:cu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3266" u="none" cap="none" strike="noStrike">
                <a:solidFill>
                  <a:srgbClr val="AAAAAA"/>
                </a:solidFill>
                <a:latin typeface="Lato Light"/>
                <a:ea typeface="Lato Light"/>
                <a:cs typeface="Lato Light"/>
                <a:sym typeface="Lato Light"/>
              </a:endParaRPr>
            </a:p>
          </p:txBody>
        </p:sp>
        <p:sp>
          <p:nvSpPr>
            <p:cNvPr id="156" name="Google Shape;156;p56"/>
            <p:cNvSpPr/>
            <p:nvPr/>
          </p:nvSpPr>
          <p:spPr>
            <a:xfrm>
              <a:off x="6873229" y="4847552"/>
              <a:ext cx="1955724" cy="1975887"/>
            </a:xfrm>
            <a:custGeom>
              <a:rect b="b" l="l" r="r" t="t"/>
              <a:pathLst>
                <a:path extrusionOk="0" h="3025" w="2995">
                  <a:moveTo>
                    <a:pt x="2994" y="1512"/>
                  </a:moveTo>
                  <a:lnTo>
                    <a:pt x="2994" y="1512"/>
                  </a:lnTo>
                  <a:cubicBezTo>
                    <a:pt x="2994" y="2348"/>
                    <a:pt x="2324" y="3024"/>
                    <a:pt x="1497" y="3024"/>
                  </a:cubicBezTo>
                  <a:lnTo>
                    <a:pt x="1497" y="3024"/>
                  </a:lnTo>
                  <a:cubicBezTo>
                    <a:pt x="670" y="3024"/>
                    <a:pt x="0" y="2348"/>
                    <a:pt x="0" y="1512"/>
                  </a:cubicBezTo>
                  <a:lnTo>
                    <a:pt x="0" y="1512"/>
                  </a:lnTo>
                  <a:cubicBezTo>
                    <a:pt x="0" y="677"/>
                    <a:pt x="670" y="0"/>
                    <a:pt x="1497" y="0"/>
                  </a:cubicBezTo>
                  <a:lnTo>
                    <a:pt x="1497" y="0"/>
                  </a:lnTo>
                  <a:cubicBezTo>
                    <a:pt x="2324" y="0"/>
                    <a:pt x="2994" y="677"/>
                    <a:pt x="2994" y="1512"/>
                  </a:cubicBezTo>
                </a:path>
              </a:pathLst>
            </a:cu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3266" u="none" cap="none" strike="noStrike">
                <a:solidFill>
                  <a:srgbClr val="AAAAAA"/>
                </a:solidFill>
                <a:latin typeface="Lato Light"/>
                <a:ea typeface="Lato Light"/>
                <a:cs typeface="Lato Light"/>
                <a:sym typeface="Lato Light"/>
              </a:endParaRPr>
            </a:p>
          </p:txBody>
        </p:sp>
        <p:sp>
          <p:nvSpPr>
            <p:cNvPr id="157" name="Google Shape;157;p56"/>
            <p:cNvSpPr/>
            <p:nvPr/>
          </p:nvSpPr>
          <p:spPr>
            <a:xfrm>
              <a:off x="7541459" y="7676008"/>
              <a:ext cx="619264" cy="619264"/>
            </a:xfrm>
            <a:custGeom>
              <a:rect b="b" l="l" r="r" t="t"/>
              <a:pathLst>
                <a:path extrusionOk="0" h="947" w="948">
                  <a:moveTo>
                    <a:pt x="947" y="473"/>
                  </a:moveTo>
                  <a:lnTo>
                    <a:pt x="947" y="473"/>
                  </a:lnTo>
                  <a:cubicBezTo>
                    <a:pt x="947" y="212"/>
                    <a:pt x="735" y="0"/>
                    <a:pt x="473" y="0"/>
                  </a:cubicBezTo>
                  <a:lnTo>
                    <a:pt x="473" y="0"/>
                  </a:lnTo>
                  <a:cubicBezTo>
                    <a:pt x="212" y="0"/>
                    <a:pt x="0" y="212"/>
                    <a:pt x="0" y="473"/>
                  </a:cubicBezTo>
                  <a:lnTo>
                    <a:pt x="0" y="473"/>
                  </a:lnTo>
                  <a:cubicBezTo>
                    <a:pt x="0" y="734"/>
                    <a:pt x="212" y="946"/>
                    <a:pt x="473" y="946"/>
                  </a:cubicBezTo>
                  <a:lnTo>
                    <a:pt x="473" y="946"/>
                  </a:lnTo>
                  <a:cubicBezTo>
                    <a:pt x="735" y="946"/>
                    <a:pt x="947" y="734"/>
                    <a:pt x="947" y="473"/>
                  </a:cubicBezTo>
                </a:path>
              </a:pathLst>
            </a:custGeom>
            <a:solidFill>
              <a:srgbClr val="2E75B5"/>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3266" u="none" cap="none" strike="noStrike">
                <a:solidFill>
                  <a:srgbClr val="AAAAAA"/>
                </a:solidFill>
                <a:latin typeface="Lato Light"/>
                <a:ea typeface="Lato Light"/>
                <a:cs typeface="Lato Light"/>
                <a:sym typeface="Lato Light"/>
              </a:endParaRPr>
            </a:p>
          </p:txBody>
        </p:sp>
      </p:grpSp>
      <p:grpSp>
        <p:nvGrpSpPr>
          <p:cNvPr id="158" name="Google Shape;158;p56"/>
          <p:cNvGrpSpPr/>
          <p:nvPr/>
        </p:nvGrpSpPr>
        <p:grpSpPr>
          <a:xfrm>
            <a:off x="3047561" y="2224797"/>
            <a:ext cx="1704123" cy="2509812"/>
            <a:chOff x="9544710" y="4553760"/>
            <a:chExt cx="2540427" cy="3741512"/>
          </a:xfrm>
        </p:grpSpPr>
        <p:sp>
          <p:nvSpPr>
            <p:cNvPr id="159" name="Google Shape;159;p56"/>
            <p:cNvSpPr/>
            <p:nvPr/>
          </p:nvSpPr>
          <p:spPr>
            <a:xfrm>
              <a:off x="9544710" y="4553760"/>
              <a:ext cx="2540427" cy="3433320"/>
            </a:xfrm>
            <a:custGeom>
              <a:rect b="b" l="l" r="r" t="t"/>
              <a:pathLst>
                <a:path extrusionOk="0" h="5258" w="3890">
                  <a:moveTo>
                    <a:pt x="3889" y="1965"/>
                  </a:moveTo>
                  <a:lnTo>
                    <a:pt x="3889" y="1965"/>
                  </a:lnTo>
                  <a:cubicBezTo>
                    <a:pt x="3889" y="880"/>
                    <a:pt x="3019" y="0"/>
                    <a:pt x="1945" y="0"/>
                  </a:cubicBezTo>
                  <a:lnTo>
                    <a:pt x="1945" y="0"/>
                  </a:lnTo>
                  <a:cubicBezTo>
                    <a:pt x="871" y="0"/>
                    <a:pt x="0" y="880"/>
                    <a:pt x="0" y="1965"/>
                  </a:cubicBezTo>
                  <a:lnTo>
                    <a:pt x="0" y="1965"/>
                  </a:lnTo>
                  <a:cubicBezTo>
                    <a:pt x="0" y="2815"/>
                    <a:pt x="536" y="3537"/>
                    <a:pt x="1284" y="3810"/>
                  </a:cubicBezTo>
                  <a:lnTo>
                    <a:pt x="1945" y="5257"/>
                  </a:lnTo>
                  <a:lnTo>
                    <a:pt x="2607" y="3810"/>
                  </a:lnTo>
                  <a:lnTo>
                    <a:pt x="2607" y="3810"/>
                  </a:lnTo>
                  <a:cubicBezTo>
                    <a:pt x="3355" y="3537"/>
                    <a:pt x="3889" y="2815"/>
                    <a:pt x="3889" y="1965"/>
                  </a:cubicBezTo>
                </a:path>
              </a:pathLst>
            </a:cu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3266" u="none" cap="none" strike="noStrike">
                <a:solidFill>
                  <a:srgbClr val="AAAAAA"/>
                </a:solidFill>
                <a:latin typeface="Lato Light"/>
                <a:ea typeface="Lato Light"/>
                <a:cs typeface="Lato Light"/>
                <a:sym typeface="Lato Light"/>
              </a:endParaRPr>
            </a:p>
          </p:txBody>
        </p:sp>
        <p:sp>
          <p:nvSpPr>
            <p:cNvPr id="160" name="Google Shape;160;p56"/>
            <p:cNvSpPr/>
            <p:nvPr/>
          </p:nvSpPr>
          <p:spPr>
            <a:xfrm>
              <a:off x="9837061" y="4847552"/>
              <a:ext cx="1955724" cy="1975887"/>
            </a:xfrm>
            <a:custGeom>
              <a:rect b="b" l="l" r="r" t="t"/>
              <a:pathLst>
                <a:path extrusionOk="0" h="3025" w="2995">
                  <a:moveTo>
                    <a:pt x="2994" y="1512"/>
                  </a:moveTo>
                  <a:lnTo>
                    <a:pt x="2994" y="1512"/>
                  </a:lnTo>
                  <a:cubicBezTo>
                    <a:pt x="2994" y="2348"/>
                    <a:pt x="2324" y="3024"/>
                    <a:pt x="1497" y="3024"/>
                  </a:cubicBezTo>
                  <a:lnTo>
                    <a:pt x="1497" y="3024"/>
                  </a:lnTo>
                  <a:cubicBezTo>
                    <a:pt x="670" y="3024"/>
                    <a:pt x="0" y="2348"/>
                    <a:pt x="0" y="1512"/>
                  </a:cubicBezTo>
                  <a:lnTo>
                    <a:pt x="0" y="1512"/>
                  </a:lnTo>
                  <a:cubicBezTo>
                    <a:pt x="0" y="677"/>
                    <a:pt x="670" y="0"/>
                    <a:pt x="1497" y="0"/>
                  </a:cubicBezTo>
                  <a:lnTo>
                    <a:pt x="1497" y="0"/>
                  </a:lnTo>
                  <a:cubicBezTo>
                    <a:pt x="2324" y="0"/>
                    <a:pt x="2994" y="677"/>
                    <a:pt x="2994" y="1512"/>
                  </a:cubicBezTo>
                </a:path>
              </a:pathLst>
            </a:cu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3266" u="none" cap="none" strike="noStrike">
                <a:solidFill>
                  <a:srgbClr val="AAAAAA"/>
                </a:solidFill>
                <a:latin typeface="Lato Light"/>
                <a:ea typeface="Lato Light"/>
                <a:cs typeface="Lato Light"/>
                <a:sym typeface="Lato Light"/>
              </a:endParaRPr>
            </a:p>
          </p:txBody>
        </p:sp>
        <p:sp>
          <p:nvSpPr>
            <p:cNvPr id="161" name="Google Shape;161;p56"/>
            <p:cNvSpPr/>
            <p:nvPr/>
          </p:nvSpPr>
          <p:spPr>
            <a:xfrm>
              <a:off x="10505291" y="7676008"/>
              <a:ext cx="619264" cy="619264"/>
            </a:xfrm>
            <a:custGeom>
              <a:rect b="b" l="l" r="r" t="t"/>
              <a:pathLst>
                <a:path extrusionOk="0" h="947" w="947">
                  <a:moveTo>
                    <a:pt x="946" y="473"/>
                  </a:moveTo>
                  <a:lnTo>
                    <a:pt x="946" y="473"/>
                  </a:lnTo>
                  <a:cubicBezTo>
                    <a:pt x="946" y="212"/>
                    <a:pt x="734" y="0"/>
                    <a:pt x="473" y="0"/>
                  </a:cubicBezTo>
                  <a:lnTo>
                    <a:pt x="473" y="0"/>
                  </a:lnTo>
                  <a:cubicBezTo>
                    <a:pt x="212" y="0"/>
                    <a:pt x="0" y="212"/>
                    <a:pt x="0" y="473"/>
                  </a:cubicBezTo>
                  <a:lnTo>
                    <a:pt x="0" y="473"/>
                  </a:lnTo>
                  <a:cubicBezTo>
                    <a:pt x="0" y="734"/>
                    <a:pt x="212" y="946"/>
                    <a:pt x="473" y="946"/>
                  </a:cubicBezTo>
                  <a:lnTo>
                    <a:pt x="473" y="946"/>
                  </a:lnTo>
                  <a:cubicBezTo>
                    <a:pt x="734" y="946"/>
                    <a:pt x="946" y="734"/>
                    <a:pt x="946" y="473"/>
                  </a:cubicBezTo>
                </a:path>
              </a:pathLst>
            </a:custGeom>
            <a:solidFill>
              <a:srgbClr val="C55A1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3266" u="none" cap="none" strike="noStrike">
                <a:solidFill>
                  <a:srgbClr val="AAAAAA"/>
                </a:solidFill>
                <a:latin typeface="Lato Light"/>
                <a:ea typeface="Lato Light"/>
                <a:cs typeface="Lato Light"/>
                <a:sym typeface="Lato Light"/>
              </a:endParaRPr>
            </a:p>
          </p:txBody>
        </p:sp>
      </p:grpSp>
      <p:grpSp>
        <p:nvGrpSpPr>
          <p:cNvPr id="162" name="Google Shape;162;p56"/>
          <p:cNvGrpSpPr/>
          <p:nvPr/>
        </p:nvGrpSpPr>
        <p:grpSpPr>
          <a:xfrm>
            <a:off x="5136044" y="2230337"/>
            <a:ext cx="1704123" cy="2509812"/>
            <a:chOff x="12511421" y="4553760"/>
            <a:chExt cx="2540427" cy="3741512"/>
          </a:xfrm>
        </p:grpSpPr>
        <p:sp>
          <p:nvSpPr>
            <p:cNvPr id="163" name="Google Shape;163;p56"/>
            <p:cNvSpPr/>
            <p:nvPr/>
          </p:nvSpPr>
          <p:spPr>
            <a:xfrm>
              <a:off x="12511421" y="4553760"/>
              <a:ext cx="2540427" cy="3433320"/>
            </a:xfrm>
            <a:custGeom>
              <a:rect b="b" l="l" r="r" t="t"/>
              <a:pathLst>
                <a:path extrusionOk="0" h="5258" w="3890">
                  <a:moveTo>
                    <a:pt x="3889" y="1965"/>
                  </a:moveTo>
                  <a:lnTo>
                    <a:pt x="3889" y="1965"/>
                  </a:lnTo>
                  <a:cubicBezTo>
                    <a:pt x="3889" y="880"/>
                    <a:pt x="3019" y="0"/>
                    <a:pt x="1945" y="0"/>
                  </a:cubicBezTo>
                  <a:lnTo>
                    <a:pt x="1945" y="0"/>
                  </a:lnTo>
                  <a:cubicBezTo>
                    <a:pt x="871" y="0"/>
                    <a:pt x="0" y="880"/>
                    <a:pt x="0" y="1965"/>
                  </a:cubicBezTo>
                  <a:lnTo>
                    <a:pt x="0" y="1965"/>
                  </a:lnTo>
                  <a:cubicBezTo>
                    <a:pt x="0" y="2815"/>
                    <a:pt x="536" y="3537"/>
                    <a:pt x="1283" y="3810"/>
                  </a:cubicBezTo>
                  <a:lnTo>
                    <a:pt x="1945" y="5257"/>
                  </a:lnTo>
                  <a:lnTo>
                    <a:pt x="2606" y="3810"/>
                  </a:lnTo>
                  <a:lnTo>
                    <a:pt x="2606" y="3810"/>
                  </a:lnTo>
                  <a:cubicBezTo>
                    <a:pt x="3354" y="3537"/>
                    <a:pt x="3889" y="2815"/>
                    <a:pt x="3889" y="1965"/>
                  </a:cubicBezTo>
                </a:path>
              </a:pathLst>
            </a:custGeom>
            <a:solidFill>
              <a:schemeClr val="accent3"/>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3266" u="none" cap="none" strike="noStrike">
                <a:solidFill>
                  <a:srgbClr val="AAAAAA"/>
                </a:solidFill>
                <a:latin typeface="Lato Light"/>
                <a:ea typeface="Lato Light"/>
                <a:cs typeface="Lato Light"/>
                <a:sym typeface="Lato Light"/>
              </a:endParaRPr>
            </a:p>
          </p:txBody>
        </p:sp>
        <p:sp>
          <p:nvSpPr>
            <p:cNvPr id="164" name="Google Shape;164;p56"/>
            <p:cNvSpPr/>
            <p:nvPr/>
          </p:nvSpPr>
          <p:spPr>
            <a:xfrm>
              <a:off x="12803772" y="4847552"/>
              <a:ext cx="1955724" cy="1975887"/>
            </a:xfrm>
            <a:custGeom>
              <a:rect b="b" l="l" r="r" t="t"/>
              <a:pathLst>
                <a:path extrusionOk="0" h="3025" w="2995">
                  <a:moveTo>
                    <a:pt x="2994" y="1512"/>
                  </a:moveTo>
                  <a:lnTo>
                    <a:pt x="2994" y="1512"/>
                  </a:lnTo>
                  <a:cubicBezTo>
                    <a:pt x="2994" y="2348"/>
                    <a:pt x="2324" y="3024"/>
                    <a:pt x="1497" y="3024"/>
                  </a:cubicBezTo>
                  <a:lnTo>
                    <a:pt x="1497" y="3024"/>
                  </a:lnTo>
                  <a:cubicBezTo>
                    <a:pt x="670" y="3024"/>
                    <a:pt x="0" y="2348"/>
                    <a:pt x="0" y="1512"/>
                  </a:cubicBezTo>
                  <a:lnTo>
                    <a:pt x="0" y="1512"/>
                  </a:lnTo>
                  <a:cubicBezTo>
                    <a:pt x="0" y="677"/>
                    <a:pt x="670" y="0"/>
                    <a:pt x="1497" y="0"/>
                  </a:cubicBezTo>
                  <a:lnTo>
                    <a:pt x="1497" y="0"/>
                  </a:lnTo>
                  <a:cubicBezTo>
                    <a:pt x="2324" y="0"/>
                    <a:pt x="2994" y="677"/>
                    <a:pt x="2994" y="1512"/>
                  </a:cubicBezTo>
                </a:path>
              </a:pathLst>
            </a:cu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3266" u="none" cap="none" strike="noStrike">
                <a:solidFill>
                  <a:srgbClr val="AAAAAA"/>
                </a:solidFill>
                <a:latin typeface="Lato Light"/>
                <a:ea typeface="Lato Light"/>
                <a:cs typeface="Lato Light"/>
                <a:sym typeface="Lato Light"/>
              </a:endParaRPr>
            </a:p>
          </p:txBody>
        </p:sp>
        <p:sp>
          <p:nvSpPr>
            <p:cNvPr id="165" name="Google Shape;165;p56"/>
            <p:cNvSpPr/>
            <p:nvPr/>
          </p:nvSpPr>
          <p:spPr>
            <a:xfrm>
              <a:off x="13472002" y="7676008"/>
              <a:ext cx="619264" cy="619264"/>
            </a:xfrm>
            <a:custGeom>
              <a:rect b="b" l="l" r="r" t="t"/>
              <a:pathLst>
                <a:path extrusionOk="0" h="947" w="949">
                  <a:moveTo>
                    <a:pt x="948" y="473"/>
                  </a:moveTo>
                  <a:lnTo>
                    <a:pt x="948" y="473"/>
                  </a:lnTo>
                  <a:cubicBezTo>
                    <a:pt x="948" y="212"/>
                    <a:pt x="736" y="0"/>
                    <a:pt x="474" y="0"/>
                  </a:cubicBezTo>
                  <a:lnTo>
                    <a:pt x="474" y="0"/>
                  </a:lnTo>
                  <a:cubicBezTo>
                    <a:pt x="212" y="0"/>
                    <a:pt x="0" y="212"/>
                    <a:pt x="0" y="473"/>
                  </a:cubicBezTo>
                  <a:lnTo>
                    <a:pt x="0" y="473"/>
                  </a:lnTo>
                  <a:cubicBezTo>
                    <a:pt x="0" y="734"/>
                    <a:pt x="212" y="946"/>
                    <a:pt x="474" y="946"/>
                  </a:cubicBezTo>
                  <a:lnTo>
                    <a:pt x="474" y="946"/>
                  </a:lnTo>
                  <a:cubicBezTo>
                    <a:pt x="736" y="946"/>
                    <a:pt x="948" y="734"/>
                    <a:pt x="948" y="473"/>
                  </a:cubicBezTo>
                </a:path>
              </a:pathLst>
            </a:custGeom>
            <a:solidFill>
              <a:srgbClr val="7B7B7B"/>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3266" u="none" cap="none" strike="noStrike">
                <a:solidFill>
                  <a:srgbClr val="AAAAAA"/>
                </a:solidFill>
                <a:latin typeface="Lato Light"/>
                <a:ea typeface="Lato Light"/>
                <a:cs typeface="Lato Light"/>
                <a:sym typeface="Lato Light"/>
              </a:endParaRPr>
            </a:p>
          </p:txBody>
        </p:sp>
      </p:grpSp>
      <p:grpSp>
        <p:nvGrpSpPr>
          <p:cNvPr id="166" name="Google Shape;166;p56"/>
          <p:cNvGrpSpPr/>
          <p:nvPr/>
        </p:nvGrpSpPr>
        <p:grpSpPr>
          <a:xfrm>
            <a:off x="7238889" y="2219257"/>
            <a:ext cx="1704123" cy="2509812"/>
            <a:chOff x="15434927" y="4553760"/>
            <a:chExt cx="2540427" cy="3741512"/>
          </a:xfrm>
        </p:grpSpPr>
        <p:sp>
          <p:nvSpPr>
            <p:cNvPr id="167" name="Google Shape;167;p56"/>
            <p:cNvSpPr/>
            <p:nvPr/>
          </p:nvSpPr>
          <p:spPr>
            <a:xfrm>
              <a:off x="15434927" y="4553760"/>
              <a:ext cx="2540427" cy="3433320"/>
            </a:xfrm>
            <a:custGeom>
              <a:rect b="b" l="l" r="r" t="t"/>
              <a:pathLst>
                <a:path extrusionOk="0" h="5258" w="3891">
                  <a:moveTo>
                    <a:pt x="3890" y="1965"/>
                  </a:moveTo>
                  <a:lnTo>
                    <a:pt x="3890" y="1965"/>
                  </a:lnTo>
                  <a:cubicBezTo>
                    <a:pt x="3890" y="880"/>
                    <a:pt x="3019" y="0"/>
                    <a:pt x="1945" y="0"/>
                  </a:cubicBezTo>
                  <a:lnTo>
                    <a:pt x="1945" y="0"/>
                  </a:lnTo>
                  <a:cubicBezTo>
                    <a:pt x="871" y="0"/>
                    <a:pt x="0" y="880"/>
                    <a:pt x="0" y="1965"/>
                  </a:cubicBezTo>
                  <a:lnTo>
                    <a:pt x="0" y="1965"/>
                  </a:lnTo>
                  <a:cubicBezTo>
                    <a:pt x="0" y="2815"/>
                    <a:pt x="536" y="3537"/>
                    <a:pt x="1284" y="3810"/>
                  </a:cubicBezTo>
                  <a:lnTo>
                    <a:pt x="1945" y="5257"/>
                  </a:lnTo>
                  <a:lnTo>
                    <a:pt x="2607" y="3810"/>
                  </a:lnTo>
                  <a:lnTo>
                    <a:pt x="2607" y="3810"/>
                  </a:lnTo>
                  <a:cubicBezTo>
                    <a:pt x="3354" y="3537"/>
                    <a:pt x="3890" y="2815"/>
                    <a:pt x="3890" y="1965"/>
                  </a:cubicBezTo>
                </a:path>
              </a:pathLst>
            </a:custGeom>
            <a:solidFill>
              <a:schemeClr val="accent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3266" u="none" cap="none" strike="noStrike">
                <a:solidFill>
                  <a:srgbClr val="AAAAAA"/>
                </a:solidFill>
                <a:latin typeface="Lato Light"/>
                <a:ea typeface="Lato Light"/>
                <a:cs typeface="Lato Light"/>
                <a:sym typeface="Lato Light"/>
              </a:endParaRPr>
            </a:p>
          </p:txBody>
        </p:sp>
        <p:sp>
          <p:nvSpPr>
            <p:cNvPr id="168" name="Google Shape;168;p56"/>
            <p:cNvSpPr/>
            <p:nvPr/>
          </p:nvSpPr>
          <p:spPr>
            <a:xfrm>
              <a:off x="15727278" y="4847552"/>
              <a:ext cx="1955724" cy="1975887"/>
            </a:xfrm>
            <a:custGeom>
              <a:rect b="b" l="l" r="r" t="t"/>
              <a:pathLst>
                <a:path extrusionOk="0" h="3025" w="2995">
                  <a:moveTo>
                    <a:pt x="2994" y="1512"/>
                  </a:moveTo>
                  <a:lnTo>
                    <a:pt x="2994" y="1512"/>
                  </a:lnTo>
                  <a:cubicBezTo>
                    <a:pt x="2994" y="2348"/>
                    <a:pt x="2324" y="3024"/>
                    <a:pt x="1497" y="3024"/>
                  </a:cubicBezTo>
                  <a:lnTo>
                    <a:pt x="1497" y="3024"/>
                  </a:lnTo>
                  <a:cubicBezTo>
                    <a:pt x="671" y="3024"/>
                    <a:pt x="0" y="2348"/>
                    <a:pt x="0" y="1512"/>
                  </a:cubicBezTo>
                  <a:lnTo>
                    <a:pt x="0" y="1512"/>
                  </a:lnTo>
                  <a:cubicBezTo>
                    <a:pt x="0" y="677"/>
                    <a:pt x="671" y="0"/>
                    <a:pt x="1497" y="0"/>
                  </a:cubicBezTo>
                  <a:lnTo>
                    <a:pt x="1497" y="0"/>
                  </a:lnTo>
                  <a:cubicBezTo>
                    <a:pt x="2324" y="0"/>
                    <a:pt x="2994" y="677"/>
                    <a:pt x="2994" y="1512"/>
                  </a:cubicBezTo>
                </a:path>
              </a:pathLst>
            </a:cu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3266" u="none" cap="none" strike="noStrike">
                <a:solidFill>
                  <a:srgbClr val="AAAAAA"/>
                </a:solidFill>
                <a:latin typeface="Lato Light"/>
                <a:ea typeface="Lato Light"/>
                <a:cs typeface="Lato Light"/>
                <a:sym typeface="Lato Light"/>
              </a:endParaRPr>
            </a:p>
          </p:txBody>
        </p:sp>
        <p:sp>
          <p:nvSpPr>
            <p:cNvPr id="169" name="Google Shape;169;p56"/>
            <p:cNvSpPr/>
            <p:nvPr/>
          </p:nvSpPr>
          <p:spPr>
            <a:xfrm>
              <a:off x="16395508" y="7676008"/>
              <a:ext cx="619264" cy="619264"/>
            </a:xfrm>
            <a:custGeom>
              <a:rect b="b" l="l" r="r" t="t"/>
              <a:pathLst>
                <a:path extrusionOk="0" h="947" w="948">
                  <a:moveTo>
                    <a:pt x="947" y="473"/>
                  </a:moveTo>
                  <a:lnTo>
                    <a:pt x="947" y="473"/>
                  </a:lnTo>
                  <a:cubicBezTo>
                    <a:pt x="947" y="212"/>
                    <a:pt x="735" y="0"/>
                    <a:pt x="473" y="0"/>
                  </a:cubicBezTo>
                  <a:lnTo>
                    <a:pt x="473" y="0"/>
                  </a:lnTo>
                  <a:cubicBezTo>
                    <a:pt x="212" y="0"/>
                    <a:pt x="0" y="212"/>
                    <a:pt x="0" y="473"/>
                  </a:cubicBezTo>
                  <a:lnTo>
                    <a:pt x="0" y="473"/>
                  </a:lnTo>
                  <a:cubicBezTo>
                    <a:pt x="0" y="734"/>
                    <a:pt x="212" y="946"/>
                    <a:pt x="473" y="946"/>
                  </a:cubicBezTo>
                  <a:lnTo>
                    <a:pt x="473" y="946"/>
                  </a:lnTo>
                  <a:cubicBezTo>
                    <a:pt x="735" y="946"/>
                    <a:pt x="947" y="734"/>
                    <a:pt x="947" y="473"/>
                  </a:cubicBezTo>
                </a:path>
              </a:pathLst>
            </a:custGeom>
            <a:solidFill>
              <a:srgbClr val="BF900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3266" u="none" cap="none" strike="noStrike">
                <a:solidFill>
                  <a:srgbClr val="AAAAAA"/>
                </a:solidFill>
                <a:latin typeface="Lato Light"/>
                <a:ea typeface="Lato Light"/>
                <a:cs typeface="Lato Light"/>
                <a:sym typeface="Lato Light"/>
              </a:endParaRPr>
            </a:p>
          </p:txBody>
        </p:sp>
      </p:grpSp>
      <p:grpSp>
        <p:nvGrpSpPr>
          <p:cNvPr id="170" name="Google Shape;170;p56"/>
          <p:cNvGrpSpPr/>
          <p:nvPr/>
        </p:nvGrpSpPr>
        <p:grpSpPr>
          <a:xfrm>
            <a:off x="9267738" y="2239793"/>
            <a:ext cx="1704123" cy="2509812"/>
            <a:chOff x="15434927" y="4553760"/>
            <a:chExt cx="2540427" cy="3741512"/>
          </a:xfrm>
        </p:grpSpPr>
        <p:sp>
          <p:nvSpPr>
            <p:cNvPr id="171" name="Google Shape;171;p56"/>
            <p:cNvSpPr/>
            <p:nvPr/>
          </p:nvSpPr>
          <p:spPr>
            <a:xfrm>
              <a:off x="15434927" y="4553760"/>
              <a:ext cx="2540427" cy="3433320"/>
            </a:xfrm>
            <a:custGeom>
              <a:rect b="b" l="l" r="r" t="t"/>
              <a:pathLst>
                <a:path extrusionOk="0" h="5258" w="3891">
                  <a:moveTo>
                    <a:pt x="3890" y="1965"/>
                  </a:moveTo>
                  <a:lnTo>
                    <a:pt x="3890" y="1965"/>
                  </a:lnTo>
                  <a:cubicBezTo>
                    <a:pt x="3890" y="880"/>
                    <a:pt x="3019" y="0"/>
                    <a:pt x="1945" y="0"/>
                  </a:cubicBezTo>
                  <a:lnTo>
                    <a:pt x="1945" y="0"/>
                  </a:lnTo>
                  <a:cubicBezTo>
                    <a:pt x="871" y="0"/>
                    <a:pt x="0" y="880"/>
                    <a:pt x="0" y="1965"/>
                  </a:cubicBezTo>
                  <a:lnTo>
                    <a:pt x="0" y="1965"/>
                  </a:lnTo>
                  <a:cubicBezTo>
                    <a:pt x="0" y="2815"/>
                    <a:pt x="536" y="3537"/>
                    <a:pt x="1284" y="3810"/>
                  </a:cubicBezTo>
                  <a:lnTo>
                    <a:pt x="1945" y="5257"/>
                  </a:lnTo>
                  <a:lnTo>
                    <a:pt x="2607" y="3810"/>
                  </a:lnTo>
                  <a:lnTo>
                    <a:pt x="2607" y="3810"/>
                  </a:lnTo>
                  <a:cubicBezTo>
                    <a:pt x="3354" y="3537"/>
                    <a:pt x="3890" y="2815"/>
                    <a:pt x="3890" y="1965"/>
                  </a:cubicBezTo>
                </a:path>
              </a:pathLst>
            </a:custGeom>
            <a:solidFill>
              <a:schemeClr val="accent5"/>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3266" u="none" cap="none" strike="noStrike">
                <a:solidFill>
                  <a:srgbClr val="AAAAAA"/>
                </a:solidFill>
                <a:latin typeface="Lato Light"/>
                <a:ea typeface="Lato Light"/>
                <a:cs typeface="Lato Light"/>
                <a:sym typeface="Lato Light"/>
              </a:endParaRPr>
            </a:p>
          </p:txBody>
        </p:sp>
        <p:sp>
          <p:nvSpPr>
            <p:cNvPr id="172" name="Google Shape;172;p56"/>
            <p:cNvSpPr/>
            <p:nvPr/>
          </p:nvSpPr>
          <p:spPr>
            <a:xfrm>
              <a:off x="15727278" y="4847552"/>
              <a:ext cx="1955724" cy="1975887"/>
            </a:xfrm>
            <a:custGeom>
              <a:rect b="b" l="l" r="r" t="t"/>
              <a:pathLst>
                <a:path extrusionOk="0" h="3025" w="2995">
                  <a:moveTo>
                    <a:pt x="2994" y="1512"/>
                  </a:moveTo>
                  <a:lnTo>
                    <a:pt x="2994" y="1512"/>
                  </a:lnTo>
                  <a:cubicBezTo>
                    <a:pt x="2994" y="2348"/>
                    <a:pt x="2324" y="3024"/>
                    <a:pt x="1497" y="3024"/>
                  </a:cubicBezTo>
                  <a:lnTo>
                    <a:pt x="1497" y="3024"/>
                  </a:lnTo>
                  <a:cubicBezTo>
                    <a:pt x="671" y="3024"/>
                    <a:pt x="0" y="2348"/>
                    <a:pt x="0" y="1512"/>
                  </a:cubicBezTo>
                  <a:lnTo>
                    <a:pt x="0" y="1512"/>
                  </a:lnTo>
                  <a:cubicBezTo>
                    <a:pt x="0" y="677"/>
                    <a:pt x="671" y="0"/>
                    <a:pt x="1497" y="0"/>
                  </a:cubicBezTo>
                  <a:lnTo>
                    <a:pt x="1497" y="0"/>
                  </a:lnTo>
                  <a:cubicBezTo>
                    <a:pt x="2324" y="0"/>
                    <a:pt x="2994" y="677"/>
                    <a:pt x="2994" y="1512"/>
                  </a:cubicBezTo>
                </a:path>
              </a:pathLst>
            </a:cu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3266" u="none" cap="none" strike="noStrike">
                <a:solidFill>
                  <a:srgbClr val="AAAAAA"/>
                </a:solidFill>
                <a:latin typeface="Lato Light"/>
                <a:ea typeface="Lato Light"/>
                <a:cs typeface="Lato Light"/>
                <a:sym typeface="Lato Light"/>
              </a:endParaRPr>
            </a:p>
          </p:txBody>
        </p:sp>
        <p:sp>
          <p:nvSpPr>
            <p:cNvPr id="173" name="Google Shape;173;p56"/>
            <p:cNvSpPr/>
            <p:nvPr/>
          </p:nvSpPr>
          <p:spPr>
            <a:xfrm>
              <a:off x="16395508" y="7676008"/>
              <a:ext cx="619264" cy="619264"/>
            </a:xfrm>
            <a:custGeom>
              <a:rect b="b" l="l" r="r" t="t"/>
              <a:pathLst>
                <a:path extrusionOk="0" h="947" w="948">
                  <a:moveTo>
                    <a:pt x="947" y="473"/>
                  </a:moveTo>
                  <a:lnTo>
                    <a:pt x="947" y="473"/>
                  </a:lnTo>
                  <a:cubicBezTo>
                    <a:pt x="947" y="212"/>
                    <a:pt x="735" y="0"/>
                    <a:pt x="473" y="0"/>
                  </a:cubicBezTo>
                  <a:lnTo>
                    <a:pt x="473" y="0"/>
                  </a:lnTo>
                  <a:cubicBezTo>
                    <a:pt x="212" y="0"/>
                    <a:pt x="0" y="212"/>
                    <a:pt x="0" y="473"/>
                  </a:cubicBezTo>
                  <a:lnTo>
                    <a:pt x="0" y="473"/>
                  </a:lnTo>
                  <a:cubicBezTo>
                    <a:pt x="0" y="734"/>
                    <a:pt x="212" y="946"/>
                    <a:pt x="473" y="946"/>
                  </a:cubicBezTo>
                  <a:lnTo>
                    <a:pt x="473" y="946"/>
                  </a:lnTo>
                  <a:cubicBezTo>
                    <a:pt x="735" y="946"/>
                    <a:pt x="947" y="734"/>
                    <a:pt x="947" y="473"/>
                  </a:cubicBezTo>
                </a:path>
              </a:pathLst>
            </a:custGeom>
            <a:solidFill>
              <a:srgbClr val="2F5496"/>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3266" u="none" cap="none" strike="noStrike">
                <a:solidFill>
                  <a:srgbClr val="AAAAAA"/>
                </a:solidFill>
                <a:latin typeface="Lato Light"/>
                <a:ea typeface="Lato Light"/>
                <a:cs typeface="Lato Light"/>
                <a:sym typeface="Lato Light"/>
              </a:endParaRPr>
            </a:p>
          </p:txBody>
        </p:sp>
      </p:grpSp>
      <p:sp>
        <p:nvSpPr>
          <p:cNvPr id="174" name="Google Shape;174;p56"/>
          <p:cNvSpPr txBox="1"/>
          <p:nvPr/>
        </p:nvSpPr>
        <p:spPr>
          <a:xfrm>
            <a:off x="3308673" y="2802535"/>
            <a:ext cx="1178528" cy="400110"/>
          </a:xfrm>
          <a:prstGeom prst="rect">
            <a:avLst/>
          </a:prstGeom>
          <a:noFill/>
          <a:ln>
            <a:noFill/>
          </a:ln>
        </p:spPr>
        <p:txBody>
          <a:bodyPr anchorCtr="0" anchor="b" bIns="45700" lIns="91425" spcFirstLastPara="1" rIns="91425" wrap="square" tIns="45700">
            <a:spAutoFit/>
          </a:bodyPr>
          <a:lstStyle/>
          <a:p>
            <a:pPr indent="0" lvl="0" marL="0" marR="0" rtl="0" algn="ctr">
              <a:lnSpc>
                <a:spcPct val="100000"/>
              </a:lnSpc>
              <a:spcBef>
                <a:spcPts val="0"/>
              </a:spcBef>
              <a:spcAft>
                <a:spcPts val="0"/>
              </a:spcAft>
              <a:buNone/>
            </a:pPr>
            <a:r>
              <a:rPr b="1" i="0" lang="ar-EG" sz="2000" u="none" cap="none" strike="noStrike">
                <a:solidFill>
                  <a:srgbClr val="00B0F0"/>
                </a:solidFill>
                <a:latin typeface="Arial"/>
                <a:ea typeface="Arial"/>
                <a:cs typeface="Arial"/>
                <a:sym typeface="Arial"/>
              </a:rPr>
              <a:t>قصة الفيديو</a:t>
            </a:r>
            <a:endParaRPr b="1" i="0" sz="2000" u="none" cap="none" strike="noStrike">
              <a:solidFill>
                <a:srgbClr val="00B0F0"/>
              </a:solidFill>
              <a:latin typeface="Arial"/>
              <a:ea typeface="Arial"/>
              <a:cs typeface="Arial"/>
              <a:sym typeface="Arial"/>
            </a:endParaRPr>
          </a:p>
        </p:txBody>
      </p:sp>
      <p:sp>
        <p:nvSpPr>
          <p:cNvPr id="175" name="Google Shape;175;p56"/>
          <p:cNvSpPr txBox="1"/>
          <p:nvPr/>
        </p:nvSpPr>
        <p:spPr>
          <a:xfrm>
            <a:off x="1283102" y="2819680"/>
            <a:ext cx="1322798" cy="400110"/>
          </a:xfrm>
          <a:prstGeom prst="rect">
            <a:avLst/>
          </a:prstGeom>
          <a:noFill/>
          <a:ln>
            <a:noFill/>
          </a:ln>
        </p:spPr>
        <p:txBody>
          <a:bodyPr anchorCtr="0" anchor="b" bIns="45700" lIns="91425" spcFirstLastPara="1" rIns="91425" wrap="square" tIns="45700">
            <a:spAutoFit/>
          </a:bodyPr>
          <a:lstStyle/>
          <a:p>
            <a:pPr indent="0" lvl="0" marL="0" marR="0" rtl="0" algn="ctr">
              <a:lnSpc>
                <a:spcPct val="100000"/>
              </a:lnSpc>
              <a:spcBef>
                <a:spcPts val="0"/>
              </a:spcBef>
              <a:spcAft>
                <a:spcPts val="0"/>
              </a:spcAft>
              <a:buNone/>
            </a:pPr>
            <a:r>
              <a:rPr b="1" i="0" lang="ar-EG" sz="2000" u="none" cap="none" strike="noStrike">
                <a:solidFill>
                  <a:srgbClr val="00B0F0"/>
                </a:solidFill>
                <a:latin typeface="Arial"/>
                <a:ea typeface="Arial"/>
                <a:cs typeface="Arial"/>
                <a:sym typeface="Arial"/>
              </a:rPr>
              <a:t>مزايا الإنترنت</a:t>
            </a:r>
            <a:endParaRPr b="1" i="0" sz="2000" u="none" cap="none" strike="noStrike">
              <a:solidFill>
                <a:srgbClr val="00B0F0"/>
              </a:solidFill>
              <a:latin typeface="Arial"/>
              <a:ea typeface="Arial"/>
              <a:cs typeface="Arial"/>
              <a:sym typeface="Arial"/>
            </a:endParaRPr>
          </a:p>
        </p:txBody>
      </p:sp>
      <p:sp>
        <p:nvSpPr>
          <p:cNvPr id="176" name="Google Shape;176;p56"/>
          <p:cNvSpPr txBox="1"/>
          <p:nvPr/>
        </p:nvSpPr>
        <p:spPr>
          <a:xfrm>
            <a:off x="5414179" y="2801059"/>
            <a:ext cx="1099980" cy="707886"/>
          </a:xfrm>
          <a:prstGeom prst="rect">
            <a:avLst/>
          </a:prstGeom>
          <a:noFill/>
          <a:ln>
            <a:noFill/>
          </a:ln>
        </p:spPr>
        <p:txBody>
          <a:bodyPr anchorCtr="0" anchor="b" bIns="45700" lIns="91425" spcFirstLastPara="1" rIns="91425" wrap="square" tIns="45700">
            <a:spAutoFit/>
          </a:bodyPr>
          <a:lstStyle/>
          <a:p>
            <a:pPr indent="0" lvl="0" marL="0" marR="0" rtl="0" algn="r">
              <a:lnSpc>
                <a:spcPct val="100000"/>
              </a:lnSpc>
              <a:spcBef>
                <a:spcPts val="0"/>
              </a:spcBef>
              <a:spcAft>
                <a:spcPts val="0"/>
              </a:spcAft>
              <a:buNone/>
            </a:pPr>
            <a:r>
              <a:rPr b="1" i="0" lang="ar-EG" sz="2000" u="none" cap="none" strike="noStrike">
                <a:solidFill>
                  <a:srgbClr val="00B0F0"/>
                </a:solidFill>
                <a:latin typeface="Arial"/>
                <a:ea typeface="Arial"/>
                <a:cs typeface="Arial"/>
                <a:sym typeface="Arial"/>
              </a:rPr>
              <a:t>فيديوجراف</a:t>
            </a:r>
            <a:endParaRPr/>
          </a:p>
          <a:p>
            <a:pPr indent="0" lvl="0" marL="0" marR="0" rtl="0" algn="ctr">
              <a:lnSpc>
                <a:spcPct val="100000"/>
              </a:lnSpc>
              <a:spcBef>
                <a:spcPts val="0"/>
              </a:spcBef>
              <a:spcAft>
                <a:spcPts val="0"/>
              </a:spcAft>
              <a:buNone/>
            </a:pPr>
            <a:r>
              <a:rPr b="1" i="0" lang="ar-EG" sz="2000" u="none" cap="none" strike="noStrike">
                <a:solidFill>
                  <a:srgbClr val="00B0F0"/>
                </a:solidFill>
                <a:latin typeface="Arial"/>
                <a:ea typeface="Arial"/>
                <a:cs typeface="Arial"/>
                <a:sym typeface="Arial"/>
              </a:rPr>
              <a:t> </a:t>
            </a:r>
            <a:endParaRPr b="1" i="0" sz="2000" u="none" cap="none" strike="noStrike">
              <a:solidFill>
                <a:srgbClr val="00B0F0"/>
              </a:solidFill>
              <a:latin typeface="Arial"/>
              <a:ea typeface="Arial"/>
              <a:cs typeface="Arial"/>
              <a:sym typeface="Arial"/>
            </a:endParaRPr>
          </a:p>
        </p:txBody>
      </p:sp>
      <p:sp>
        <p:nvSpPr>
          <p:cNvPr id="177" name="Google Shape;177;p56"/>
          <p:cNvSpPr txBox="1"/>
          <p:nvPr/>
        </p:nvSpPr>
        <p:spPr>
          <a:xfrm>
            <a:off x="7452460" y="2606043"/>
            <a:ext cx="1298752" cy="707886"/>
          </a:xfrm>
          <a:prstGeom prst="rect">
            <a:avLst/>
          </a:prstGeom>
          <a:noFill/>
          <a:ln>
            <a:noFill/>
          </a:ln>
        </p:spPr>
        <p:txBody>
          <a:bodyPr anchorCtr="0" anchor="b" bIns="45700" lIns="91425" spcFirstLastPara="1" rIns="91425" wrap="square" tIns="45700">
            <a:spAutoFit/>
          </a:bodyPr>
          <a:lstStyle/>
          <a:p>
            <a:pPr indent="0" lvl="0" marL="0" marR="0" rtl="0" algn="ctr">
              <a:lnSpc>
                <a:spcPct val="100000"/>
              </a:lnSpc>
              <a:spcBef>
                <a:spcPts val="0"/>
              </a:spcBef>
              <a:spcAft>
                <a:spcPts val="0"/>
              </a:spcAft>
              <a:buNone/>
            </a:pPr>
            <a:r>
              <a:rPr b="1" i="0" lang="ar-EG" sz="2000" u="none" cap="none" strike="noStrike">
                <a:solidFill>
                  <a:srgbClr val="00B0F0"/>
                </a:solidFill>
                <a:latin typeface="Arial"/>
                <a:ea typeface="Arial"/>
                <a:cs typeface="Arial"/>
                <a:sym typeface="Arial"/>
              </a:rPr>
              <a:t>إنفوجراف</a:t>
            </a:r>
            <a:endParaRPr/>
          </a:p>
          <a:p>
            <a:pPr indent="0" lvl="0" marL="0" marR="0" rtl="0" algn="ctr">
              <a:lnSpc>
                <a:spcPct val="100000"/>
              </a:lnSpc>
              <a:spcBef>
                <a:spcPts val="0"/>
              </a:spcBef>
              <a:spcAft>
                <a:spcPts val="0"/>
              </a:spcAft>
              <a:buNone/>
            </a:pPr>
            <a:r>
              <a:rPr b="1" i="0" lang="ar-EG" sz="2000" u="none" cap="none" strike="noStrike">
                <a:solidFill>
                  <a:srgbClr val="00B0F0"/>
                </a:solidFill>
                <a:latin typeface="Arial"/>
                <a:ea typeface="Arial"/>
                <a:cs typeface="Arial"/>
                <a:sym typeface="Arial"/>
              </a:rPr>
              <a:t>موشن جرافك</a:t>
            </a:r>
            <a:endParaRPr b="1" i="0" sz="2000" u="none" cap="none" strike="noStrike">
              <a:solidFill>
                <a:srgbClr val="00B0F0"/>
              </a:solidFill>
              <a:latin typeface="Arial"/>
              <a:ea typeface="Arial"/>
              <a:cs typeface="Arial"/>
              <a:sym typeface="Arial"/>
            </a:endParaRPr>
          </a:p>
        </p:txBody>
      </p:sp>
      <p:sp>
        <p:nvSpPr>
          <p:cNvPr id="178" name="Google Shape;178;p56"/>
          <p:cNvSpPr txBox="1"/>
          <p:nvPr/>
        </p:nvSpPr>
        <p:spPr>
          <a:xfrm>
            <a:off x="9573654" y="2811256"/>
            <a:ext cx="1197764" cy="400110"/>
          </a:xfrm>
          <a:prstGeom prst="rect">
            <a:avLst/>
          </a:prstGeom>
          <a:noFill/>
          <a:ln>
            <a:noFill/>
          </a:ln>
        </p:spPr>
        <p:txBody>
          <a:bodyPr anchorCtr="0" anchor="b" bIns="45700" lIns="91425" spcFirstLastPara="1" rIns="91425" wrap="square" tIns="45700">
            <a:spAutoFit/>
          </a:bodyPr>
          <a:lstStyle/>
          <a:p>
            <a:pPr indent="0" lvl="0" marL="0" marR="0" rtl="0" algn="ctr">
              <a:lnSpc>
                <a:spcPct val="100000"/>
              </a:lnSpc>
              <a:spcBef>
                <a:spcPts val="0"/>
              </a:spcBef>
              <a:spcAft>
                <a:spcPts val="0"/>
              </a:spcAft>
              <a:buNone/>
            </a:pPr>
            <a:r>
              <a:rPr b="1" i="0" lang="ar-EG" sz="2000" u="none" cap="none" strike="noStrike">
                <a:solidFill>
                  <a:srgbClr val="00B0F0"/>
                </a:solidFill>
                <a:latin typeface="Arial"/>
                <a:ea typeface="Arial"/>
                <a:cs typeface="Arial"/>
                <a:sym typeface="Arial"/>
              </a:rPr>
              <a:t>كروس ميديا</a:t>
            </a:r>
            <a:endParaRPr b="1" i="0" sz="2000" u="none" cap="none" strike="noStrike">
              <a:solidFill>
                <a:srgbClr val="00B0F0"/>
              </a:solidFill>
              <a:latin typeface="Arial"/>
              <a:ea typeface="Arial"/>
              <a:cs typeface="Arial"/>
              <a:sym typeface="Arial"/>
            </a:endParaRPr>
          </a:p>
        </p:txBody>
      </p:sp>
      <p:sp>
        <p:nvSpPr>
          <p:cNvPr id="179" name="Google Shape;179;p56"/>
          <p:cNvSpPr txBox="1"/>
          <p:nvPr/>
        </p:nvSpPr>
        <p:spPr>
          <a:xfrm>
            <a:off x="1874165" y="548879"/>
            <a:ext cx="6158487" cy="685084"/>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الطرق الحديثة في إنتاج المحتوى الرقمي</a:t>
            </a:r>
            <a:endParaRPr b="1" i="0" sz="3600" u="none" cap="none" strike="noStrike">
              <a:solidFill>
                <a:srgbClr val="FFFFFF"/>
              </a:solidFill>
              <a:latin typeface="Simplified Arabic"/>
              <a:ea typeface="Simplified Arabic"/>
              <a:cs typeface="Simplified Arabic"/>
              <a:sym typeface="Simplified Arabic"/>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pic>
        <p:nvPicPr>
          <p:cNvPr id="184" name="Google Shape;184;p57"/>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85" name="Google Shape;185;p57"/>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186" name="Google Shape;186;p5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87" name="Google Shape;187;p57"/>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88" name="Google Shape;188;p57"/>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189" name="Google Shape;189;p57"/>
          <p:cNvSpPr txBox="1"/>
          <p:nvPr/>
        </p:nvSpPr>
        <p:spPr>
          <a:xfrm>
            <a:off x="1874165" y="548879"/>
            <a:ext cx="6158487" cy="685084"/>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الطرق الحديثة في إنتاج المحتوى الرقمي</a:t>
            </a:r>
            <a:endParaRPr b="1" i="0" sz="3600" u="none" cap="none" strike="noStrike">
              <a:solidFill>
                <a:srgbClr val="FFFFFF"/>
              </a:solidFill>
              <a:latin typeface="Simplified Arabic"/>
              <a:ea typeface="Simplified Arabic"/>
              <a:cs typeface="Simplified Arabic"/>
              <a:sym typeface="Simplified Arabic"/>
            </a:endParaRPr>
          </a:p>
        </p:txBody>
      </p:sp>
      <p:sp>
        <p:nvSpPr>
          <p:cNvPr id="190" name="Google Shape;190;p57"/>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191" name="Google Shape;191;p57"/>
          <p:cNvSpPr txBox="1"/>
          <p:nvPr/>
        </p:nvSpPr>
        <p:spPr>
          <a:xfrm>
            <a:off x="2440788" y="1751407"/>
            <a:ext cx="9372600"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Clr>
                <a:schemeClr val="dk1"/>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192" name="Google Shape;192;p57"/>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193" name="Google Shape;193;p57"/>
          <p:cNvSpPr txBox="1"/>
          <p:nvPr/>
        </p:nvSpPr>
        <p:spPr>
          <a:xfrm>
            <a:off x="7132320" y="1682470"/>
            <a:ext cx="4385638" cy="619232"/>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000000"/>
              </a:buClr>
              <a:buSzPts val="3200"/>
              <a:buFont typeface="Arial"/>
              <a:buNone/>
            </a:pPr>
            <a:r>
              <a:rPr b="1" i="0" lang="ar-EG" sz="3200" u="none" cap="none" strike="noStrike">
                <a:solidFill>
                  <a:schemeClr val="dk1"/>
                </a:solidFill>
                <a:latin typeface="Simplified Arabic"/>
                <a:ea typeface="Simplified Arabic"/>
                <a:cs typeface="Simplified Arabic"/>
                <a:sym typeface="Simplified Arabic"/>
              </a:rPr>
              <a:t>كروس ميديا (Cross Media)</a:t>
            </a:r>
            <a:endParaRPr b="1" i="0" sz="3200" u="none" cap="none" strike="noStrike">
              <a:solidFill>
                <a:srgbClr val="24A9E1"/>
              </a:solidFill>
              <a:latin typeface="Simplified Arabic"/>
              <a:ea typeface="Simplified Arabic"/>
              <a:cs typeface="Simplified Arabic"/>
              <a:sym typeface="Simplified Arabic"/>
            </a:endParaRPr>
          </a:p>
        </p:txBody>
      </p:sp>
      <p:sp>
        <p:nvSpPr>
          <p:cNvPr id="194" name="Google Shape;194;p57"/>
          <p:cNvSpPr txBox="1"/>
          <p:nvPr/>
        </p:nvSpPr>
        <p:spPr>
          <a:xfrm>
            <a:off x="3727938" y="2533352"/>
            <a:ext cx="7817280" cy="2726988"/>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000000"/>
              </a:buClr>
              <a:buSzPts val="3200"/>
              <a:buFont typeface="Arial"/>
              <a:buNone/>
            </a:pPr>
            <a:r>
              <a:rPr b="0" i="0" lang="ar-EG" sz="3200" u="none" cap="none" strike="noStrike">
                <a:solidFill>
                  <a:schemeClr val="dk1"/>
                </a:solidFill>
                <a:latin typeface="Simplified Arabic"/>
                <a:ea typeface="Simplified Arabic"/>
                <a:cs typeface="Simplified Arabic"/>
                <a:sym typeface="Simplified Arabic"/>
              </a:rPr>
              <a:t>تعتبر قصص "الكروس ميديا" نمطًا حديثًا في سرد القصص الصحفية، وذلك من خلال توظيف أشكال مختلفة من الوسائط المتعددة في الملف الصحفي الذي ينتجه فريق العمل داخل غرف الأخبار وذلك من أجل جذب أكبر عدد من القراء لمتابعة الموضوعات.</a:t>
            </a:r>
            <a:endParaRPr b="0" i="0" sz="3200" u="none" cap="none" strike="noStrike">
              <a:solidFill>
                <a:srgbClr val="24A9E1"/>
              </a:solidFill>
              <a:latin typeface="Simplified Arabic"/>
              <a:ea typeface="Simplified Arabic"/>
              <a:cs typeface="Simplified Arabic"/>
              <a:sym typeface="Simplified Arabic"/>
            </a:endParaRPr>
          </a:p>
        </p:txBody>
      </p:sp>
      <p:grpSp>
        <p:nvGrpSpPr>
          <p:cNvPr id="195" name="Google Shape;195;p57"/>
          <p:cNvGrpSpPr/>
          <p:nvPr/>
        </p:nvGrpSpPr>
        <p:grpSpPr>
          <a:xfrm>
            <a:off x="455737" y="2496071"/>
            <a:ext cx="2836855" cy="3032418"/>
            <a:chOff x="4303768" y="2367861"/>
            <a:chExt cx="3525573" cy="3366222"/>
          </a:xfrm>
        </p:grpSpPr>
        <p:grpSp>
          <p:nvGrpSpPr>
            <p:cNvPr id="196" name="Google Shape;196;p57"/>
            <p:cNvGrpSpPr/>
            <p:nvPr/>
          </p:nvGrpSpPr>
          <p:grpSpPr>
            <a:xfrm>
              <a:off x="4303768" y="2367861"/>
              <a:ext cx="3525573" cy="3366222"/>
              <a:chOff x="2937022" y="1407071"/>
              <a:chExt cx="3240360" cy="3093900"/>
            </a:xfrm>
          </p:grpSpPr>
          <p:sp>
            <p:nvSpPr>
              <p:cNvPr id="197" name="Google Shape;197;p57"/>
              <p:cNvSpPr/>
              <p:nvPr/>
            </p:nvSpPr>
            <p:spPr>
              <a:xfrm rot="-3058465">
                <a:off x="2937022" y="2540021"/>
                <a:ext cx="3240360" cy="828000"/>
              </a:xfrm>
              <a:prstGeom prst="ellipse">
                <a:avLst/>
              </a:prstGeom>
              <a:noFill/>
              <a:ln cap="flat" cmpd="sng" w="19050">
                <a:solidFill>
                  <a:srgbClr val="E6135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700"/>
                  <a:buFont typeface="Arial"/>
                  <a:buNone/>
                </a:pPr>
                <a:r>
                  <a:t/>
                </a:r>
                <a:endParaRPr b="0" i="0" sz="2700" u="none" cap="none" strike="noStrike">
                  <a:solidFill>
                    <a:srgbClr val="FFFFFF"/>
                  </a:solidFill>
                  <a:latin typeface="Arial"/>
                  <a:ea typeface="Arial"/>
                  <a:cs typeface="Arial"/>
                  <a:sym typeface="Arial"/>
                </a:endParaRPr>
              </a:p>
            </p:txBody>
          </p:sp>
          <p:sp>
            <p:nvSpPr>
              <p:cNvPr id="198" name="Google Shape;198;p57"/>
              <p:cNvSpPr/>
              <p:nvPr/>
            </p:nvSpPr>
            <p:spPr>
              <a:xfrm rot="3200770">
                <a:off x="2937022" y="2540021"/>
                <a:ext cx="3240360" cy="828000"/>
              </a:xfrm>
              <a:prstGeom prst="ellipse">
                <a:avLst/>
              </a:prstGeom>
              <a:noFill/>
              <a:ln cap="flat" cmpd="sng" w="19050">
                <a:solidFill>
                  <a:srgbClr val="ED7D1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700"/>
                  <a:buFont typeface="Arial"/>
                  <a:buNone/>
                </a:pPr>
                <a:r>
                  <a:t/>
                </a:r>
                <a:endParaRPr b="0" i="0" sz="2700" u="none" cap="none" strike="noStrike">
                  <a:solidFill>
                    <a:srgbClr val="FFFFFF"/>
                  </a:solidFill>
                  <a:latin typeface="Arial"/>
                  <a:ea typeface="Arial"/>
                  <a:cs typeface="Arial"/>
                  <a:sym typeface="Arial"/>
                </a:endParaRPr>
              </a:p>
            </p:txBody>
          </p:sp>
          <p:sp>
            <p:nvSpPr>
              <p:cNvPr id="199" name="Google Shape;199;p57"/>
              <p:cNvSpPr/>
              <p:nvPr/>
            </p:nvSpPr>
            <p:spPr>
              <a:xfrm>
                <a:off x="2937022" y="2540021"/>
                <a:ext cx="3240360" cy="828000"/>
              </a:xfrm>
              <a:prstGeom prst="ellipse">
                <a:avLst/>
              </a:prstGeom>
              <a:noFill/>
              <a:ln cap="flat" cmpd="sng" w="19050">
                <a:solidFill>
                  <a:srgbClr val="32B5D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700"/>
                  <a:buFont typeface="Arial"/>
                  <a:buNone/>
                </a:pPr>
                <a:r>
                  <a:t/>
                </a:r>
                <a:endParaRPr b="0" i="0" sz="2700" u="none" cap="none" strike="noStrike">
                  <a:solidFill>
                    <a:srgbClr val="FFFFFF"/>
                  </a:solidFill>
                  <a:latin typeface="Arial"/>
                  <a:ea typeface="Arial"/>
                  <a:cs typeface="Arial"/>
                  <a:sym typeface="Arial"/>
                </a:endParaRPr>
              </a:p>
            </p:txBody>
          </p:sp>
        </p:grpSp>
        <p:sp>
          <p:nvSpPr>
            <p:cNvPr id="200" name="Google Shape;200;p57"/>
            <p:cNvSpPr/>
            <p:nvPr/>
          </p:nvSpPr>
          <p:spPr>
            <a:xfrm>
              <a:off x="7022807" y="2873455"/>
              <a:ext cx="313384" cy="313384"/>
            </a:xfrm>
            <a:prstGeom prst="ellipse">
              <a:avLst/>
            </a:prstGeom>
            <a:solidFill>
              <a:srgbClr val="E6135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700"/>
                <a:buFont typeface="Arial"/>
                <a:buNone/>
              </a:pPr>
              <a:r>
                <a:t/>
              </a:r>
              <a:endParaRPr b="0" i="0" sz="2700" u="none" cap="none" strike="noStrike">
                <a:solidFill>
                  <a:srgbClr val="FFFFFF"/>
                </a:solidFill>
                <a:latin typeface="Arial"/>
                <a:ea typeface="Arial"/>
                <a:cs typeface="Arial"/>
                <a:sym typeface="Arial"/>
              </a:endParaRPr>
            </a:p>
          </p:txBody>
        </p:sp>
        <p:sp>
          <p:nvSpPr>
            <p:cNvPr id="201" name="Google Shape;201;p57"/>
            <p:cNvSpPr/>
            <p:nvPr/>
          </p:nvSpPr>
          <p:spPr>
            <a:xfrm>
              <a:off x="4778408" y="4988799"/>
              <a:ext cx="313384" cy="313384"/>
            </a:xfrm>
            <a:prstGeom prst="ellipse">
              <a:avLst/>
            </a:prstGeom>
            <a:solidFill>
              <a:srgbClr val="E6135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700"/>
                <a:buFont typeface="Arial"/>
                <a:buNone/>
              </a:pPr>
              <a:r>
                <a:t/>
              </a:r>
              <a:endParaRPr b="0" i="0" sz="2700" u="none" cap="none" strike="noStrike">
                <a:solidFill>
                  <a:srgbClr val="FFFFFF"/>
                </a:solidFill>
                <a:latin typeface="Arial"/>
                <a:ea typeface="Arial"/>
                <a:cs typeface="Arial"/>
                <a:sym typeface="Arial"/>
              </a:endParaRPr>
            </a:p>
          </p:txBody>
        </p:sp>
        <p:sp>
          <p:nvSpPr>
            <p:cNvPr id="202" name="Google Shape;202;p57"/>
            <p:cNvSpPr/>
            <p:nvPr/>
          </p:nvSpPr>
          <p:spPr>
            <a:xfrm>
              <a:off x="4880179" y="2939986"/>
              <a:ext cx="246855" cy="246855"/>
            </a:xfrm>
            <a:prstGeom prst="ellipse">
              <a:avLst/>
            </a:prstGeom>
            <a:solidFill>
              <a:srgbClr val="ED7D1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700"/>
                <a:buFont typeface="Arial"/>
                <a:buNone/>
              </a:pPr>
              <a:r>
                <a:t/>
              </a:r>
              <a:endParaRPr b="0" i="0" sz="2700" u="none" cap="none" strike="noStrike">
                <a:solidFill>
                  <a:srgbClr val="FFFFFF"/>
                </a:solidFill>
                <a:latin typeface="Arial"/>
                <a:ea typeface="Arial"/>
                <a:cs typeface="Arial"/>
                <a:sym typeface="Arial"/>
              </a:endParaRPr>
            </a:p>
          </p:txBody>
        </p:sp>
        <p:sp>
          <p:nvSpPr>
            <p:cNvPr id="203" name="Google Shape;203;p57"/>
            <p:cNvSpPr/>
            <p:nvPr/>
          </p:nvSpPr>
          <p:spPr>
            <a:xfrm>
              <a:off x="7013595" y="4981577"/>
              <a:ext cx="246855" cy="246855"/>
            </a:xfrm>
            <a:prstGeom prst="ellipse">
              <a:avLst/>
            </a:prstGeom>
            <a:solidFill>
              <a:srgbClr val="ED7D1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700"/>
                <a:buFont typeface="Arial"/>
                <a:buNone/>
              </a:pPr>
              <a:r>
                <a:t/>
              </a:r>
              <a:endParaRPr b="0" i="0" sz="2700" u="none" cap="none" strike="noStrike">
                <a:solidFill>
                  <a:srgbClr val="FFFFFF"/>
                </a:solidFill>
                <a:latin typeface="Arial"/>
                <a:ea typeface="Arial"/>
                <a:cs typeface="Arial"/>
                <a:sym typeface="Arial"/>
              </a:endParaRPr>
            </a:p>
          </p:txBody>
        </p:sp>
        <p:sp>
          <p:nvSpPr>
            <p:cNvPr id="204" name="Google Shape;204;p57"/>
            <p:cNvSpPr/>
            <p:nvPr/>
          </p:nvSpPr>
          <p:spPr>
            <a:xfrm>
              <a:off x="7582486" y="4078608"/>
              <a:ext cx="246855" cy="246855"/>
            </a:xfrm>
            <a:prstGeom prst="ellipse">
              <a:avLst/>
            </a:prstGeom>
            <a:solidFill>
              <a:srgbClr val="32B5D3"/>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700"/>
                <a:buFont typeface="Arial"/>
                <a:buNone/>
              </a:pPr>
              <a:r>
                <a:t/>
              </a:r>
              <a:endParaRPr b="0" i="0" sz="2700" u="none" cap="none" strike="noStrike">
                <a:solidFill>
                  <a:srgbClr val="FFFFFF"/>
                </a:solidFill>
                <a:latin typeface="Arial"/>
                <a:ea typeface="Arial"/>
                <a:cs typeface="Arial"/>
                <a:sym typeface="Arial"/>
              </a:endParaRPr>
            </a:p>
          </p:txBody>
        </p:sp>
        <p:sp>
          <p:nvSpPr>
            <p:cNvPr id="205" name="Google Shape;205;p57"/>
            <p:cNvSpPr/>
            <p:nvPr/>
          </p:nvSpPr>
          <p:spPr>
            <a:xfrm>
              <a:off x="4483226" y="3683866"/>
              <a:ext cx="246855" cy="246855"/>
            </a:xfrm>
            <a:prstGeom prst="ellipse">
              <a:avLst/>
            </a:prstGeom>
            <a:solidFill>
              <a:srgbClr val="32B5D3"/>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700"/>
                <a:buFont typeface="Arial"/>
                <a:buNone/>
              </a:pPr>
              <a:r>
                <a:t/>
              </a:r>
              <a:endParaRPr b="0" i="0" sz="2700" u="none" cap="none" strike="noStrike">
                <a:solidFill>
                  <a:srgbClr val="FFFFFF"/>
                </a:solidFill>
                <a:latin typeface="Arial"/>
                <a:ea typeface="Arial"/>
                <a:cs typeface="Arial"/>
                <a:sym typeface="Arial"/>
              </a:endParaRPr>
            </a:p>
          </p:txBody>
        </p:sp>
        <p:sp>
          <p:nvSpPr>
            <p:cNvPr id="206" name="Google Shape;206;p57"/>
            <p:cNvSpPr/>
            <p:nvPr/>
          </p:nvSpPr>
          <p:spPr>
            <a:xfrm>
              <a:off x="6230224" y="3527173"/>
              <a:ext cx="156692" cy="156692"/>
            </a:xfrm>
            <a:prstGeom prst="ellipse">
              <a:avLst/>
            </a:prstGeom>
            <a:solidFill>
              <a:srgbClr val="000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700"/>
                <a:buFont typeface="Arial"/>
                <a:buNone/>
              </a:pPr>
              <a:r>
                <a:t/>
              </a:r>
              <a:endParaRPr b="0" i="0" sz="2700" u="none" cap="none" strike="noStrike">
                <a:solidFill>
                  <a:srgbClr val="FFFFFF"/>
                </a:solidFill>
                <a:latin typeface="Arial"/>
                <a:ea typeface="Arial"/>
                <a:cs typeface="Arial"/>
                <a:sym typeface="Arial"/>
              </a:endParaRPr>
            </a:p>
          </p:txBody>
        </p:sp>
        <p:sp>
          <p:nvSpPr>
            <p:cNvPr id="207" name="Google Shape;207;p57"/>
            <p:cNvSpPr/>
            <p:nvPr/>
          </p:nvSpPr>
          <p:spPr>
            <a:xfrm>
              <a:off x="6133274" y="4853518"/>
              <a:ext cx="156692" cy="156692"/>
            </a:xfrm>
            <a:prstGeom prst="ellipse">
              <a:avLst/>
            </a:prstGeom>
            <a:solidFill>
              <a:srgbClr val="000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700"/>
                <a:buFont typeface="Arial"/>
                <a:buNone/>
              </a:pPr>
              <a:r>
                <a:t/>
              </a:r>
              <a:endParaRPr b="0" i="0" sz="2700" u="none" cap="none" strike="noStrike">
                <a:solidFill>
                  <a:srgbClr val="FFFFFF"/>
                </a:solidFill>
                <a:latin typeface="Arial"/>
                <a:ea typeface="Arial"/>
                <a:cs typeface="Arial"/>
                <a:sym typeface="Arial"/>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pic>
        <p:nvPicPr>
          <p:cNvPr id="212" name="Google Shape;212;p58"/>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13" name="Google Shape;213;p58"/>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214" name="Google Shape;214;p5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15" name="Google Shape;215;p58"/>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16" name="Google Shape;216;p58"/>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217" name="Google Shape;217;p58"/>
          <p:cNvSpPr txBox="1"/>
          <p:nvPr/>
        </p:nvSpPr>
        <p:spPr>
          <a:xfrm>
            <a:off x="1874165" y="548879"/>
            <a:ext cx="6158487" cy="685084"/>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الطرق الحديثة في إنتاج المحتوى الرقمي</a:t>
            </a:r>
            <a:endParaRPr b="1" i="0" sz="3600" u="none" cap="none" strike="noStrike">
              <a:solidFill>
                <a:srgbClr val="FFFFFF"/>
              </a:solidFill>
              <a:latin typeface="Simplified Arabic"/>
              <a:ea typeface="Simplified Arabic"/>
              <a:cs typeface="Simplified Arabic"/>
              <a:sym typeface="Simplified Arabic"/>
            </a:endParaRPr>
          </a:p>
        </p:txBody>
      </p:sp>
      <p:sp>
        <p:nvSpPr>
          <p:cNvPr id="218" name="Google Shape;218;p58"/>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219" name="Google Shape;219;p58"/>
          <p:cNvSpPr txBox="1"/>
          <p:nvPr/>
        </p:nvSpPr>
        <p:spPr>
          <a:xfrm>
            <a:off x="2440788" y="1751407"/>
            <a:ext cx="9372600"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Clr>
                <a:schemeClr val="dk1"/>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220" name="Google Shape;220;p58"/>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221" name="Google Shape;221;p58"/>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222" name="Google Shape;222;p58"/>
          <p:cNvSpPr txBox="1"/>
          <p:nvPr/>
        </p:nvSpPr>
        <p:spPr>
          <a:xfrm>
            <a:off x="1228758" y="1607250"/>
            <a:ext cx="10401785" cy="4031833"/>
          </a:xfrm>
          <a:prstGeom prst="rect">
            <a:avLst/>
          </a:prstGeom>
          <a:noFill/>
          <a:ln>
            <a:noFill/>
          </a:ln>
        </p:spPr>
        <p:txBody>
          <a:bodyPr anchorCtr="0" anchor="t" bIns="45700" lIns="91425" spcFirstLastPara="1" rIns="91425" wrap="square" tIns="45700">
            <a:spAutoFit/>
          </a:bodyPr>
          <a:lstStyle/>
          <a:p>
            <a:pPr indent="0" lvl="0" marL="0" marR="0" rtl="1" algn="r">
              <a:lnSpc>
                <a:spcPct val="200000"/>
              </a:lnSpc>
              <a:spcBef>
                <a:spcPts val="0"/>
              </a:spcBef>
              <a:spcAft>
                <a:spcPts val="0"/>
              </a:spcAft>
              <a:buNone/>
            </a:pPr>
            <a:r>
              <a:rPr b="0" i="0" lang="ar-EG" sz="3200" u="none" cap="none" strike="noStrike">
                <a:solidFill>
                  <a:srgbClr val="11151A"/>
                </a:solidFill>
                <a:latin typeface="Arial"/>
                <a:ea typeface="Arial"/>
                <a:cs typeface="Arial"/>
                <a:sym typeface="Arial"/>
              </a:rPr>
              <a:t>يقصد بالمصطلح تداخل الوسائط المتعددة لإنتاج محتوى جذاب ومميز، ويعتبر نمطًا حديثًا لسرد القصص الصحفية.</a:t>
            </a:r>
            <a:endParaRPr/>
          </a:p>
          <a:p>
            <a:pPr indent="0" lvl="0" marL="0" marR="0" rtl="1" algn="r">
              <a:lnSpc>
                <a:spcPct val="200000"/>
              </a:lnSpc>
              <a:spcBef>
                <a:spcPts val="0"/>
              </a:spcBef>
              <a:spcAft>
                <a:spcPts val="0"/>
              </a:spcAft>
              <a:buNone/>
            </a:pPr>
            <a:r>
              <a:rPr b="0" i="0" lang="ar-EG" sz="3200" u="none" cap="none" strike="noStrike">
                <a:solidFill>
                  <a:srgbClr val="11151A"/>
                </a:solidFill>
                <a:latin typeface="Arial"/>
                <a:ea typeface="Arial"/>
                <a:cs typeface="Arial"/>
                <a:sym typeface="Arial"/>
              </a:rPr>
              <a:t>ويتميز عدد من المواقع المصرية في إنتاج هذا النمط بشكل فعال ومميز.</a:t>
            </a:r>
            <a:endParaRPr b="0" i="0" sz="3200" u="none" cap="none" strike="noStrike">
              <a:solidFill>
                <a:srgbClr val="11151A"/>
              </a:solidFill>
              <a:latin typeface="Arial"/>
              <a:ea typeface="Arial"/>
              <a:cs typeface="Arial"/>
              <a:sym typeface="Arial"/>
            </a:endParaRPr>
          </a:p>
          <a:p>
            <a:pPr indent="0" lvl="0" marL="0" marR="0" rtl="1" algn="r">
              <a:lnSpc>
                <a:spcPct val="200000"/>
              </a:lnSpc>
              <a:spcBef>
                <a:spcPts val="0"/>
              </a:spcBef>
              <a:spcAft>
                <a:spcPts val="0"/>
              </a:spcAft>
              <a:buNone/>
            </a:pPr>
            <a:r>
              <a:rPr b="0" i="0" lang="ar-EG" sz="3200" u="none" cap="none" strike="noStrike">
                <a:solidFill>
                  <a:srgbClr val="11151A"/>
                </a:solidFill>
                <a:latin typeface="Arial"/>
                <a:ea typeface="Arial"/>
                <a:cs typeface="Arial"/>
                <a:sym typeface="Arial"/>
              </a:rPr>
              <a:t>موقع يساعد على إنتاج القصص بتقنية كروس ميديا (</a:t>
            </a:r>
            <a:r>
              <a:rPr b="1" i="0" lang="ar-EG" sz="3200" u="none" cap="none" strike="noStrike">
                <a:solidFill>
                  <a:srgbClr val="C00000"/>
                </a:solidFill>
                <a:latin typeface="Arial"/>
                <a:ea typeface="Arial"/>
                <a:cs typeface="Arial"/>
                <a:sym typeface="Arial"/>
              </a:rPr>
              <a:t>adope spark</a:t>
            </a:r>
            <a:r>
              <a:rPr b="0" i="0" lang="ar-EG" sz="3200" u="none" cap="none" strike="noStrike">
                <a:solidFill>
                  <a:srgbClr val="11151A"/>
                </a:solidFill>
                <a:latin typeface="Arial"/>
                <a:ea typeface="Arial"/>
                <a:cs typeface="Arial"/>
                <a:sym typeface="Arial"/>
              </a:rPr>
              <a:t>).</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pic>
        <p:nvPicPr>
          <p:cNvPr id="227" name="Google Shape;227;p59"/>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28" name="Google Shape;228;p59"/>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229" name="Google Shape;229;p5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30" name="Google Shape;230;p59"/>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31" name="Google Shape;231;p59"/>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232" name="Google Shape;232;p59"/>
          <p:cNvSpPr txBox="1"/>
          <p:nvPr/>
        </p:nvSpPr>
        <p:spPr>
          <a:xfrm>
            <a:off x="1874165" y="548879"/>
            <a:ext cx="6158487" cy="685084"/>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الطرق الحديثة في إنتاج المحتوى الرقمي</a:t>
            </a:r>
            <a:endParaRPr b="1" i="0" sz="3600" u="none" cap="none" strike="noStrike">
              <a:solidFill>
                <a:srgbClr val="FFFFFF"/>
              </a:solidFill>
              <a:latin typeface="Simplified Arabic"/>
              <a:ea typeface="Simplified Arabic"/>
              <a:cs typeface="Simplified Arabic"/>
              <a:sym typeface="Simplified Arabic"/>
            </a:endParaRPr>
          </a:p>
        </p:txBody>
      </p:sp>
      <p:sp>
        <p:nvSpPr>
          <p:cNvPr id="233" name="Google Shape;233;p59"/>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234" name="Google Shape;234;p59"/>
          <p:cNvSpPr txBox="1"/>
          <p:nvPr/>
        </p:nvSpPr>
        <p:spPr>
          <a:xfrm>
            <a:off x="2440788" y="1751407"/>
            <a:ext cx="9372600"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Clr>
                <a:schemeClr val="dk1"/>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235" name="Google Shape;235;p59"/>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236" name="Google Shape;236;p59"/>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237" name="Google Shape;237;p59"/>
          <p:cNvSpPr txBox="1"/>
          <p:nvPr/>
        </p:nvSpPr>
        <p:spPr>
          <a:xfrm>
            <a:off x="1262952" y="1603098"/>
            <a:ext cx="10401785" cy="3780866"/>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000000"/>
              </a:buClr>
              <a:buSzPts val="3200"/>
              <a:buFont typeface="Arial"/>
              <a:buNone/>
            </a:pPr>
            <a:r>
              <a:rPr b="1" i="0" lang="ar-EG" sz="3200" u="none" cap="none" strike="noStrike">
                <a:solidFill>
                  <a:schemeClr val="dk1"/>
                </a:solidFill>
                <a:latin typeface="Simplified Arabic"/>
                <a:ea typeface="Simplified Arabic"/>
                <a:cs typeface="Simplified Arabic"/>
                <a:sym typeface="Simplified Arabic"/>
              </a:rPr>
              <a:t>طرق تنفيذ قصة صحفية بتقنية كروس ميديا: </a:t>
            </a:r>
            <a:endParaRPr/>
          </a:p>
          <a:p>
            <a:pPr indent="0" lvl="0" marL="0" marR="0" rtl="1" algn="just">
              <a:lnSpc>
                <a:spcPct val="107000"/>
              </a:lnSpc>
              <a:spcBef>
                <a:spcPts val="0"/>
              </a:spcBef>
              <a:spcAft>
                <a:spcPts val="0"/>
              </a:spcAft>
              <a:buClr>
                <a:srgbClr val="000000"/>
              </a:buClr>
              <a:buSzPts val="3200"/>
              <a:buFont typeface="Arial"/>
              <a:buNone/>
            </a:pPr>
            <a:r>
              <a:t/>
            </a:r>
            <a:endParaRPr b="0" i="0" sz="3200" u="none" cap="none" strike="noStrike">
              <a:solidFill>
                <a:schemeClr val="dk1"/>
              </a:solidFill>
              <a:latin typeface="Simplified Arabic"/>
              <a:ea typeface="Simplified Arabic"/>
              <a:cs typeface="Simplified Arabic"/>
              <a:sym typeface="Simplified Arabic"/>
            </a:endParaRPr>
          </a:p>
          <a:p>
            <a:pPr indent="-457200" lvl="0" marL="457200" marR="0" rtl="1" algn="just">
              <a:lnSpc>
                <a:spcPct val="107000"/>
              </a:lnSpc>
              <a:spcBef>
                <a:spcPts val="0"/>
              </a:spcBef>
              <a:spcAft>
                <a:spcPts val="0"/>
              </a:spcAft>
              <a:buClr>
                <a:srgbClr val="000000"/>
              </a:buClr>
              <a:buSzPts val="3200"/>
              <a:buFont typeface="Arial"/>
              <a:buChar char="•"/>
            </a:pPr>
            <a:r>
              <a:rPr b="0" i="0" lang="ar-EG" sz="3200" u="none" cap="none" strike="noStrike">
                <a:solidFill>
                  <a:schemeClr val="dk1"/>
                </a:solidFill>
                <a:latin typeface="Simplified Arabic"/>
                <a:ea typeface="Simplified Arabic"/>
                <a:cs typeface="Simplified Arabic"/>
                <a:sym typeface="Simplified Arabic"/>
              </a:rPr>
              <a:t>تقسيم المهام والمسؤوليات بين أعضاء فريق العمل وذلك على النحو التالي: (باحث، صحفي ميداني، مصور فيديو، مصور فوتوغرافي، رسام كاريكاتير، مونتير، ومصمم إنفوجرافيك، وفرد متخصص في اختيار الموسيقى المصاحبة للموضوع).</a:t>
            </a:r>
            <a:endParaRPr/>
          </a:p>
          <a:p>
            <a:pPr indent="0" lvl="0" marL="0" marR="0" rtl="1" algn="just">
              <a:lnSpc>
                <a:spcPct val="107000"/>
              </a:lnSpc>
              <a:spcBef>
                <a:spcPts val="0"/>
              </a:spcBef>
              <a:spcAft>
                <a:spcPts val="0"/>
              </a:spcAft>
              <a:buClr>
                <a:srgbClr val="000000"/>
              </a:buClr>
              <a:buSzPts val="3200"/>
              <a:buFont typeface="Arial"/>
              <a:buNone/>
            </a:pPr>
            <a:r>
              <a:t/>
            </a:r>
            <a:endParaRPr b="0" i="0" sz="3200" u="none" cap="none" strike="noStrike">
              <a:solidFill>
                <a:schemeClr val="dk1"/>
              </a:solidFill>
              <a:latin typeface="Simplified Arabic"/>
              <a:ea typeface="Simplified Arabic"/>
              <a:cs typeface="Simplified Arabic"/>
              <a:sym typeface="Simplified Arabic"/>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pic>
        <p:nvPicPr>
          <p:cNvPr id="242" name="Google Shape;242;p60"/>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43" name="Google Shape;243;p60"/>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244" name="Google Shape;244;p6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45" name="Google Shape;245;p60"/>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46" name="Google Shape;246;p60"/>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247" name="Google Shape;247;p60"/>
          <p:cNvSpPr txBox="1"/>
          <p:nvPr/>
        </p:nvSpPr>
        <p:spPr>
          <a:xfrm>
            <a:off x="1874165" y="548879"/>
            <a:ext cx="6158487" cy="685084"/>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الطرق الحديثة في إنتاج المحتوى الرقمي</a:t>
            </a:r>
            <a:endParaRPr b="1" i="0" sz="3600" u="none" cap="none" strike="noStrike">
              <a:solidFill>
                <a:srgbClr val="FFFFFF"/>
              </a:solidFill>
              <a:latin typeface="Simplified Arabic"/>
              <a:ea typeface="Simplified Arabic"/>
              <a:cs typeface="Simplified Arabic"/>
              <a:sym typeface="Simplified Arabic"/>
            </a:endParaRPr>
          </a:p>
        </p:txBody>
      </p:sp>
      <p:sp>
        <p:nvSpPr>
          <p:cNvPr id="248" name="Google Shape;248;p60"/>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249" name="Google Shape;249;p60"/>
          <p:cNvSpPr txBox="1"/>
          <p:nvPr/>
        </p:nvSpPr>
        <p:spPr>
          <a:xfrm>
            <a:off x="2440788" y="1751407"/>
            <a:ext cx="9372600"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Clr>
                <a:schemeClr val="dk1"/>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250" name="Google Shape;250;p60"/>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251" name="Google Shape;251;p60"/>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252" name="Google Shape;252;p60"/>
          <p:cNvSpPr txBox="1"/>
          <p:nvPr/>
        </p:nvSpPr>
        <p:spPr>
          <a:xfrm>
            <a:off x="1262952" y="1603098"/>
            <a:ext cx="10401785" cy="3780866"/>
          </a:xfrm>
          <a:prstGeom prst="rect">
            <a:avLst/>
          </a:prstGeom>
          <a:noFill/>
          <a:ln>
            <a:noFill/>
          </a:ln>
        </p:spPr>
        <p:txBody>
          <a:bodyPr anchorCtr="0" anchor="t" bIns="45700" lIns="91425" spcFirstLastPara="1" rIns="91425" wrap="square" tIns="45700">
            <a:spAutoFit/>
          </a:bodyPr>
          <a:lstStyle/>
          <a:p>
            <a:pPr indent="-254000" lvl="0" marL="457200" marR="0" rtl="1" algn="just">
              <a:lnSpc>
                <a:spcPct val="107000"/>
              </a:lnSpc>
              <a:spcBef>
                <a:spcPts val="0"/>
              </a:spcBef>
              <a:spcAft>
                <a:spcPts val="0"/>
              </a:spcAft>
              <a:buClr>
                <a:srgbClr val="000000"/>
              </a:buClr>
              <a:buSzPts val="3200"/>
              <a:buFont typeface="Arial"/>
              <a:buNone/>
            </a:pPr>
            <a:r>
              <a:t/>
            </a:r>
            <a:endParaRPr b="0" i="0" sz="3200" u="none" cap="none" strike="noStrike">
              <a:solidFill>
                <a:schemeClr val="dk1"/>
              </a:solidFill>
              <a:latin typeface="Simplified Arabic"/>
              <a:ea typeface="Simplified Arabic"/>
              <a:cs typeface="Simplified Arabic"/>
              <a:sym typeface="Simplified Arabic"/>
            </a:endParaRPr>
          </a:p>
          <a:p>
            <a:pPr indent="-457200" lvl="0" marL="457200" marR="0" rtl="1" algn="just">
              <a:lnSpc>
                <a:spcPct val="107000"/>
              </a:lnSpc>
              <a:spcBef>
                <a:spcPts val="0"/>
              </a:spcBef>
              <a:spcAft>
                <a:spcPts val="0"/>
              </a:spcAft>
              <a:buClr>
                <a:srgbClr val="000000"/>
              </a:buClr>
              <a:buSzPts val="3200"/>
              <a:buFont typeface="Arial"/>
              <a:buChar char="•"/>
            </a:pPr>
            <a:r>
              <a:rPr b="0" i="0" lang="ar-EG" sz="3200" u="none" cap="none" strike="noStrike">
                <a:solidFill>
                  <a:schemeClr val="dk1"/>
                </a:solidFill>
                <a:latin typeface="Simplified Arabic"/>
                <a:ea typeface="Simplified Arabic"/>
                <a:cs typeface="Simplified Arabic"/>
                <a:sym typeface="Simplified Arabic"/>
              </a:rPr>
              <a:t>لا يشترط توظيف جميع أشكال الوسائط المتعددة في ملف صحفي واحد، ولكن يختار الصحفي ما يتلاءم من باقة الوسائط المتعددة أثناء تنفيذ موضوعه.</a:t>
            </a:r>
            <a:endParaRPr/>
          </a:p>
          <a:p>
            <a:pPr indent="-254000" lvl="0" marL="457200" marR="0" rtl="1" algn="just">
              <a:lnSpc>
                <a:spcPct val="107000"/>
              </a:lnSpc>
              <a:spcBef>
                <a:spcPts val="0"/>
              </a:spcBef>
              <a:spcAft>
                <a:spcPts val="0"/>
              </a:spcAft>
              <a:buClr>
                <a:srgbClr val="000000"/>
              </a:buClr>
              <a:buSzPts val="3200"/>
              <a:buFont typeface="Arial"/>
              <a:buNone/>
            </a:pPr>
            <a:r>
              <a:t/>
            </a:r>
            <a:endParaRPr b="0" i="0" sz="3200" u="none" cap="none" strike="noStrike">
              <a:solidFill>
                <a:schemeClr val="dk1"/>
              </a:solidFill>
              <a:latin typeface="Simplified Arabic"/>
              <a:ea typeface="Simplified Arabic"/>
              <a:cs typeface="Simplified Arabic"/>
              <a:sym typeface="Simplified Arabic"/>
            </a:endParaRPr>
          </a:p>
          <a:p>
            <a:pPr indent="-457200" lvl="0" marL="457200" marR="0" rtl="1" algn="just">
              <a:lnSpc>
                <a:spcPct val="107000"/>
              </a:lnSpc>
              <a:spcBef>
                <a:spcPts val="0"/>
              </a:spcBef>
              <a:spcAft>
                <a:spcPts val="0"/>
              </a:spcAft>
              <a:buClr>
                <a:srgbClr val="000000"/>
              </a:buClr>
              <a:buSzPts val="3200"/>
              <a:buFont typeface="Arial"/>
              <a:buChar char="•"/>
            </a:pPr>
            <a:r>
              <a:rPr b="0" i="0" lang="ar-EG" sz="3200" u="none" cap="none" strike="noStrike">
                <a:solidFill>
                  <a:schemeClr val="dk1"/>
                </a:solidFill>
                <a:latin typeface="Simplified Arabic"/>
                <a:ea typeface="Simplified Arabic"/>
                <a:cs typeface="Simplified Arabic"/>
                <a:sym typeface="Simplified Arabic"/>
              </a:rPr>
              <a:t>تحديد المحاور الرئيسية والثانوية في القصة الصحفية التي يعدها فريق العمل وذلك حتى يتم إبرازها جيداً.</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pic>
        <p:nvPicPr>
          <p:cNvPr id="257" name="Google Shape;257;p61"/>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58" name="Google Shape;258;p61"/>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259" name="Google Shape;259;p6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60" name="Google Shape;260;p61"/>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61" name="Google Shape;261;p61"/>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262" name="Google Shape;262;p61"/>
          <p:cNvSpPr txBox="1"/>
          <p:nvPr/>
        </p:nvSpPr>
        <p:spPr>
          <a:xfrm>
            <a:off x="1874165" y="548879"/>
            <a:ext cx="6158487" cy="685084"/>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الطرق الحديثة في إنتاج المحتوى الرقمي</a:t>
            </a:r>
            <a:endParaRPr b="1" i="0" sz="3600" u="none" cap="none" strike="noStrike">
              <a:solidFill>
                <a:srgbClr val="FFFFFF"/>
              </a:solidFill>
              <a:latin typeface="Simplified Arabic"/>
              <a:ea typeface="Simplified Arabic"/>
              <a:cs typeface="Simplified Arabic"/>
              <a:sym typeface="Simplified Arabic"/>
            </a:endParaRPr>
          </a:p>
        </p:txBody>
      </p:sp>
      <p:sp>
        <p:nvSpPr>
          <p:cNvPr id="263" name="Google Shape;263;p61"/>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264" name="Google Shape;264;p61"/>
          <p:cNvSpPr txBox="1"/>
          <p:nvPr/>
        </p:nvSpPr>
        <p:spPr>
          <a:xfrm>
            <a:off x="2440788" y="1751407"/>
            <a:ext cx="9372600"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Clr>
                <a:schemeClr val="dk1"/>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265" name="Google Shape;265;p61"/>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266" name="Google Shape;266;p61"/>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267" name="Google Shape;267;p61"/>
          <p:cNvSpPr txBox="1"/>
          <p:nvPr/>
        </p:nvSpPr>
        <p:spPr>
          <a:xfrm>
            <a:off x="1262952" y="1603098"/>
            <a:ext cx="10401785" cy="4307806"/>
          </a:xfrm>
          <a:prstGeom prst="rect">
            <a:avLst/>
          </a:prstGeom>
          <a:noFill/>
          <a:ln>
            <a:noFill/>
          </a:ln>
        </p:spPr>
        <p:txBody>
          <a:bodyPr anchorCtr="0" anchor="t" bIns="45700" lIns="91425" spcFirstLastPara="1" rIns="91425" wrap="square" tIns="45700">
            <a:spAutoFit/>
          </a:bodyPr>
          <a:lstStyle/>
          <a:p>
            <a:pPr indent="-457200" lvl="0" marL="457200" marR="0" rtl="1" algn="just">
              <a:lnSpc>
                <a:spcPct val="107000"/>
              </a:lnSpc>
              <a:spcBef>
                <a:spcPts val="0"/>
              </a:spcBef>
              <a:spcAft>
                <a:spcPts val="0"/>
              </a:spcAft>
              <a:buClr>
                <a:srgbClr val="000000"/>
              </a:buClr>
              <a:buSzPts val="3200"/>
              <a:buFont typeface="Arial"/>
              <a:buChar char="•"/>
            </a:pPr>
            <a:r>
              <a:rPr b="0" i="0" lang="ar-EG" sz="3200" u="none" cap="none" strike="noStrike">
                <a:solidFill>
                  <a:schemeClr val="dk1"/>
                </a:solidFill>
                <a:latin typeface="Simplified Arabic"/>
                <a:ea typeface="Simplified Arabic"/>
                <a:cs typeface="Simplified Arabic"/>
                <a:sym typeface="Simplified Arabic"/>
              </a:rPr>
              <a:t>ترتيب الوسائط المتعددة بشكل منطقي يعكس محاور الموضوع الصحفي التي قام فريق العمل بتحديدها.</a:t>
            </a:r>
            <a:endParaRPr/>
          </a:p>
          <a:p>
            <a:pPr indent="-254000" lvl="0" marL="457200" marR="0" rtl="1" algn="just">
              <a:lnSpc>
                <a:spcPct val="107000"/>
              </a:lnSpc>
              <a:spcBef>
                <a:spcPts val="0"/>
              </a:spcBef>
              <a:spcAft>
                <a:spcPts val="0"/>
              </a:spcAft>
              <a:buClr>
                <a:srgbClr val="000000"/>
              </a:buClr>
              <a:buSzPts val="3200"/>
              <a:buFont typeface="Arial"/>
              <a:buNone/>
            </a:pPr>
            <a:r>
              <a:t/>
            </a:r>
            <a:endParaRPr b="0" i="0" sz="3200" u="none" cap="none" strike="noStrike">
              <a:solidFill>
                <a:schemeClr val="dk1"/>
              </a:solidFill>
              <a:latin typeface="Simplified Arabic"/>
              <a:ea typeface="Simplified Arabic"/>
              <a:cs typeface="Simplified Arabic"/>
              <a:sym typeface="Simplified Arabic"/>
            </a:endParaRPr>
          </a:p>
          <a:p>
            <a:pPr indent="-457200" lvl="0" marL="457200" marR="0" rtl="1" algn="just">
              <a:lnSpc>
                <a:spcPct val="107000"/>
              </a:lnSpc>
              <a:spcBef>
                <a:spcPts val="0"/>
              </a:spcBef>
              <a:spcAft>
                <a:spcPts val="0"/>
              </a:spcAft>
              <a:buClr>
                <a:srgbClr val="000000"/>
              </a:buClr>
              <a:buSzPts val="3200"/>
              <a:buFont typeface="Arial"/>
              <a:buChar char="•"/>
            </a:pPr>
            <a:r>
              <a:rPr b="0" i="0" lang="ar-EG" sz="3200" u="none" cap="none" strike="noStrike">
                <a:solidFill>
                  <a:schemeClr val="dk1"/>
                </a:solidFill>
                <a:latin typeface="Simplified Arabic"/>
                <a:ea typeface="Simplified Arabic"/>
                <a:cs typeface="Simplified Arabic"/>
                <a:sym typeface="Simplified Arabic"/>
              </a:rPr>
              <a:t>أن يقسم الصحفي المواد الصحفية إلى فقرات تحتوي على معلومات مركزة.</a:t>
            </a:r>
            <a:endParaRPr/>
          </a:p>
          <a:p>
            <a:pPr indent="-254000" lvl="0" marL="457200" marR="0" rtl="1" algn="just">
              <a:lnSpc>
                <a:spcPct val="107000"/>
              </a:lnSpc>
              <a:spcBef>
                <a:spcPts val="0"/>
              </a:spcBef>
              <a:spcAft>
                <a:spcPts val="0"/>
              </a:spcAft>
              <a:buClr>
                <a:srgbClr val="000000"/>
              </a:buClr>
              <a:buSzPts val="3200"/>
              <a:buFont typeface="Arial"/>
              <a:buNone/>
            </a:pPr>
            <a:r>
              <a:t/>
            </a:r>
            <a:endParaRPr b="0" i="0" sz="3200" u="none" cap="none" strike="noStrike">
              <a:solidFill>
                <a:schemeClr val="dk1"/>
              </a:solidFill>
              <a:latin typeface="Simplified Arabic"/>
              <a:ea typeface="Simplified Arabic"/>
              <a:cs typeface="Simplified Arabic"/>
              <a:sym typeface="Simplified Arabic"/>
            </a:endParaRPr>
          </a:p>
          <a:p>
            <a:pPr indent="-457200" lvl="0" marL="457200" marR="0" rtl="1" algn="just">
              <a:lnSpc>
                <a:spcPct val="107000"/>
              </a:lnSpc>
              <a:spcBef>
                <a:spcPts val="0"/>
              </a:spcBef>
              <a:spcAft>
                <a:spcPts val="0"/>
              </a:spcAft>
              <a:buClr>
                <a:srgbClr val="000000"/>
              </a:buClr>
              <a:buSzPts val="3200"/>
              <a:buFont typeface="Arial"/>
              <a:buChar char="•"/>
            </a:pPr>
            <a:r>
              <a:rPr b="0" i="0" lang="ar-EG" sz="3200" u="none" cap="none" strike="noStrike">
                <a:solidFill>
                  <a:schemeClr val="dk1"/>
                </a:solidFill>
                <a:latin typeface="Simplified Arabic"/>
                <a:ea typeface="Simplified Arabic"/>
                <a:cs typeface="Simplified Arabic"/>
                <a:sym typeface="Simplified Arabic"/>
              </a:rPr>
              <a:t>تفادي تكرار المعلومات الصحفية المذكورة في النصوص أو الوسائط المتعددة، حتى يجد القارئ معلومة جديدة عند مطالعة النصوص الصحفية أو مشاهدة العروض البصرية.</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pic>
        <p:nvPicPr>
          <p:cNvPr id="272" name="Google Shape;272;p62"/>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73" name="Google Shape;273;p62"/>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274" name="Google Shape;274;p6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75" name="Google Shape;275;p6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76" name="Google Shape;276;p62"/>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277" name="Google Shape;277;p62"/>
          <p:cNvSpPr txBox="1"/>
          <p:nvPr/>
        </p:nvSpPr>
        <p:spPr>
          <a:xfrm>
            <a:off x="1874165" y="548879"/>
            <a:ext cx="6158487" cy="685084"/>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الطرق الحديثة في إنتاج المحتوى الرقمي</a:t>
            </a:r>
            <a:endParaRPr b="1" i="0" sz="3600" u="none" cap="none" strike="noStrike">
              <a:solidFill>
                <a:srgbClr val="FFFFFF"/>
              </a:solidFill>
              <a:latin typeface="Simplified Arabic"/>
              <a:ea typeface="Simplified Arabic"/>
              <a:cs typeface="Simplified Arabic"/>
              <a:sym typeface="Simplified Arabic"/>
            </a:endParaRPr>
          </a:p>
        </p:txBody>
      </p:sp>
      <p:sp>
        <p:nvSpPr>
          <p:cNvPr id="278" name="Google Shape;278;p62"/>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279" name="Google Shape;279;p62"/>
          <p:cNvSpPr txBox="1"/>
          <p:nvPr/>
        </p:nvSpPr>
        <p:spPr>
          <a:xfrm>
            <a:off x="2440788" y="1751407"/>
            <a:ext cx="9372600"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Clr>
                <a:schemeClr val="dk1"/>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280" name="Google Shape;280;p62"/>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281" name="Google Shape;281;p62"/>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282" name="Google Shape;282;p62"/>
          <p:cNvSpPr txBox="1"/>
          <p:nvPr/>
        </p:nvSpPr>
        <p:spPr>
          <a:xfrm>
            <a:off x="1262952" y="1603098"/>
            <a:ext cx="10401785" cy="2726988"/>
          </a:xfrm>
          <a:prstGeom prst="rect">
            <a:avLst/>
          </a:prstGeom>
          <a:noFill/>
          <a:ln>
            <a:noFill/>
          </a:ln>
        </p:spPr>
        <p:txBody>
          <a:bodyPr anchorCtr="0" anchor="t" bIns="45700" lIns="91425" spcFirstLastPara="1" rIns="91425" wrap="square" tIns="45700">
            <a:spAutoFit/>
          </a:bodyPr>
          <a:lstStyle/>
          <a:p>
            <a:pPr indent="-457200" lvl="0" marL="457200" marR="0" rtl="1" algn="just">
              <a:lnSpc>
                <a:spcPct val="107000"/>
              </a:lnSpc>
              <a:spcBef>
                <a:spcPts val="0"/>
              </a:spcBef>
              <a:spcAft>
                <a:spcPts val="0"/>
              </a:spcAft>
              <a:buClr>
                <a:srgbClr val="000000"/>
              </a:buClr>
              <a:buSzPts val="3200"/>
              <a:buFont typeface="Arial"/>
              <a:buChar char="•"/>
            </a:pPr>
            <a:r>
              <a:rPr b="0" i="0" lang="ar-EG" sz="3200" u="none" cap="none" strike="noStrike">
                <a:solidFill>
                  <a:schemeClr val="dk1"/>
                </a:solidFill>
                <a:latin typeface="Simplified Arabic"/>
                <a:ea typeface="Simplified Arabic"/>
                <a:cs typeface="Simplified Arabic"/>
                <a:sym typeface="Simplified Arabic"/>
              </a:rPr>
              <a:t>يجب أن تكون اللغة سهلة وبسيطة ومباشرة، وتختلف حسب طبيعة الوسيلة.</a:t>
            </a:r>
            <a:endParaRPr/>
          </a:p>
          <a:p>
            <a:pPr indent="-254000" lvl="0" marL="457200" marR="0" rtl="1" algn="just">
              <a:lnSpc>
                <a:spcPct val="107000"/>
              </a:lnSpc>
              <a:spcBef>
                <a:spcPts val="0"/>
              </a:spcBef>
              <a:spcAft>
                <a:spcPts val="0"/>
              </a:spcAft>
              <a:buClr>
                <a:srgbClr val="000000"/>
              </a:buClr>
              <a:buSzPts val="3200"/>
              <a:buFont typeface="Arial"/>
              <a:buNone/>
            </a:pPr>
            <a:r>
              <a:t/>
            </a:r>
            <a:endParaRPr b="0" i="0" sz="3200" u="none" cap="none" strike="noStrike">
              <a:solidFill>
                <a:schemeClr val="dk1"/>
              </a:solidFill>
              <a:latin typeface="Simplified Arabic"/>
              <a:ea typeface="Simplified Arabic"/>
              <a:cs typeface="Simplified Arabic"/>
              <a:sym typeface="Simplified Arabic"/>
            </a:endParaRPr>
          </a:p>
          <a:p>
            <a:pPr indent="-457200" lvl="0" marL="457200" marR="0" rtl="1" algn="just">
              <a:lnSpc>
                <a:spcPct val="107000"/>
              </a:lnSpc>
              <a:spcBef>
                <a:spcPts val="0"/>
              </a:spcBef>
              <a:spcAft>
                <a:spcPts val="0"/>
              </a:spcAft>
              <a:buClr>
                <a:srgbClr val="000000"/>
              </a:buClr>
              <a:buSzPts val="3200"/>
              <a:buFont typeface="Arial"/>
              <a:buChar char="•"/>
            </a:pPr>
            <a:r>
              <a:rPr b="0" i="0" lang="ar-EG" sz="3200" u="none" cap="none" strike="noStrike">
                <a:solidFill>
                  <a:schemeClr val="dk1"/>
                </a:solidFill>
                <a:latin typeface="Simplified Arabic"/>
                <a:ea typeface="Simplified Arabic"/>
                <a:cs typeface="Simplified Arabic"/>
                <a:sym typeface="Simplified Arabic"/>
              </a:rPr>
              <a:t>كتابة عناوين جذابة.</a:t>
            </a:r>
            <a:endParaRPr/>
          </a:p>
          <a:p>
            <a:pPr indent="-254000" lvl="0" marL="457200" marR="0" rtl="1" algn="just">
              <a:lnSpc>
                <a:spcPct val="107000"/>
              </a:lnSpc>
              <a:spcBef>
                <a:spcPts val="0"/>
              </a:spcBef>
              <a:spcAft>
                <a:spcPts val="0"/>
              </a:spcAft>
              <a:buClr>
                <a:srgbClr val="000000"/>
              </a:buClr>
              <a:buSzPts val="3200"/>
              <a:buFont typeface="Arial"/>
              <a:buNone/>
            </a:pPr>
            <a:r>
              <a:t/>
            </a:r>
            <a:endParaRPr b="0" i="0" sz="3200" u="none" cap="none" strike="noStrike">
              <a:solidFill>
                <a:schemeClr val="dk1"/>
              </a:solidFill>
              <a:latin typeface="Simplified Arabic"/>
              <a:ea typeface="Simplified Arabic"/>
              <a:cs typeface="Simplified Arabic"/>
              <a:sym typeface="Simplified Arabic"/>
            </a:endParaRPr>
          </a:p>
          <a:p>
            <a:pPr indent="-457200" lvl="0" marL="457200" marR="0" rtl="1" algn="just">
              <a:lnSpc>
                <a:spcPct val="107000"/>
              </a:lnSpc>
              <a:spcBef>
                <a:spcPts val="0"/>
              </a:spcBef>
              <a:spcAft>
                <a:spcPts val="0"/>
              </a:spcAft>
              <a:buClr>
                <a:srgbClr val="000000"/>
              </a:buClr>
              <a:buSzPts val="3200"/>
              <a:buFont typeface="Arial"/>
              <a:buChar char="•"/>
            </a:pPr>
            <a:r>
              <a:rPr b="0" i="0" lang="ar-EG" sz="3200" u="none" cap="none" strike="noStrike">
                <a:solidFill>
                  <a:schemeClr val="dk1"/>
                </a:solidFill>
                <a:latin typeface="Simplified Arabic"/>
                <a:ea typeface="Simplified Arabic"/>
                <a:cs typeface="Simplified Arabic"/>
                <a:sym typeface="Simplified Arabic"/>
              </a:rPr>
              <a:t>تحديد الصورة الرئيسية في القصة، والأطراف الفاعلة في القصة.</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pic>
        <p:nvPicPr>
          <p:cNvPr id="287" name="Google Shape;287;p63"/>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88" name="Google Shape;288;p63"/>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289" name="Google Shape;289;p6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90" name="Google Shape;290;p6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91" name="Google Shape;291;p63"/>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292" name="Google Shape;292;p63"/>
          <p:cNvSpPr txBox="1"/>
          <p:nvPr/>
        </p:nvSpPr>
        <p:spPr>
          <a:xfrm>
            <a:off x="1874165" y="548879"/>
            <a:ext cx="6158487" cy="685084"/>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الطرق الحديثة في إنتاج المحتوى الرقمي</a:t>
            </a:r>
            <a:endParaRPr b="1" i="0" sz="3600" u="none" cap="none" strike="noStrike">
              <a:solidFill>
                <a:srgbClr val="FFFFFF"/>
              </a:solidFill>
              <a:latin typeface="Simplified Arabic"/>
              <a:ea typeface="Simplified Arabic"/>
              <a:cs typeface="Simplified Arabic"/>
              <a:sym typeface="Simplified Arabic"/>
            </a:endParaRPr>
          </a:p>
        </p:txBody>
      </p:sp>
      <p:sp>
        <p:nvSpPr>
          <p:cNvPr id="293" name="Google Shape;293;p63"/>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294" name="Google Shape;294;p63"/>
          <p:cNvSpPr txBox="1"/>
          <p:nvPr/>
        </p:nvSpPr>
        <p:spPr>
          <a:xfrm>
            <a:off x="2440788" y="1751407"/>
            <a:ext cx="9372600"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Clr>
                <a:schemeClr val="dk1"/>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295" name="Google Shape;295;p63"/>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296" name="Google Shape;296;p63"/>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297" name="Google Shape;297;p63"/>
          <p:cNvSpPr txBox="1"/>
          <p:nvPr/>
        </p:nvSpPr>
        <p:spPr>
          <a:xfrm>
            <a:off x="1670890" y="1930481"/>
            <a:ext cx="10401785" cy="2726988"/>
          </a:xfrm>
          <a:prstGeom prst="rect">
            <a:avLst/>
          </a:prstGeom>
          <a:noFill/>
          <a:ln>
            <a:noFill/>
          </a:ln>
        </p:spPr>
        <p:txBody>
          <a:bodyPr anchorCtr="0" anchor="t" bIns="45700" lIns="91425" spcFirstLastPara="1" rIns="91425" wrap="square" tIns="45700">
            <a:spAutoFit/>
          </a:bodyPr>
          <a:lstStyle/>
          <a:p>
            <a:pPr indent="-457200" lvl="0" marL="457200" marR="0" rtl="1" algn="just">
              <a:lnSpc>
                <a:spcPct val="107000"/>
              </a:lnSpc>
              <a:spcBef>
                <a:spcPts val="0"/>
              </a:spcBef>
              <a:spcAft>
                <a:spcPts val="0"/>
              </a:spcAft>
              <a:buClr>
                <a:srgbClr val="000000"/>
              </a:buClr>
              <a:buSzPts val="3200"/>
              <a:buFont typeface="Arial"/>
              <a:buChar char="•"/>
            </a:pPr>
            <a:r>
              <a:rPr b="0" i="0" lang="ar-EG" sz="3200" u="none" cap="none" strike="noStrike">
                <a:solidFill>
                  <a:schemeClr val="dk1"/>
                </a:solidFill>
                <a:latin typeface="Simplified Arabic"/>
                <a:ea typeface="Simplified Arabic"/>
                <a:cs typeface="Simplified Arabic"/>
                <a:sym typeface="Simplified Arabic"/>
              </a:rPr>
              <a:t>القصص الإنسانية يكون محورها الأشخاص، وبالتالي يجب العمل على توثيق مشاعرهم وذلك من خلال: الصور، والصوت، والفيديوهات، ورسوم الكاريكاتير.</a:t>
            </a:r>
            <a:endParaRPr/>
          </a:p>
          <a:p>
            <a:pPr indent="-254000" lvl="0" marL="457200" marR="0" rtl="1" algn="just">
              <a:lnSpc>
                <a:spcPct val="107000"/>
              </a:lnSpc>
              <a:spcBef>
                <a:spcPts val="0"/>
              </a:spcBef>
              <a:spcAft>
                <a:spcPts val="0"/>
              </a:spcAft>
              <a:buClr>
                <a:srgbClr val="000000"/>
              </a:buClr>
              <a:buSzPts val="3200"/>
              <a:buFont typeface="Arial"/>
              <a:buNone/>
            </a:pPr>
            <a:r>
              <a:t/>
            </a:r>
            <a:endParaRPr b="0" i="0" sz="3200" u="none" cap="none" strike="noStrike">
              <a:solidFill>
                <a:schemeClr val="dk1"/>
              </a:solidFill>
              <a:latin typeface="Simplified Arabic"/>
              <a:ea typeface="Simplified Arabic"/>
              <a:cs typeface="Simplified Arabic"/>
              <a:sym typeface="Simplified Arabic"/>
            </a:endParaRPr>
          </a:p>
          <a:p>
            <a:pPr indent="-457200" lvl="0" marL="457200" marR="0" rtl="1" algn="just">
              <a:lnSpc>
                <a:spcPct val="107000"/>
              </a:lnSpc>
              <a:spcBef>
                <a:spcPts val="0"/>
              </a:spcBef>
              <a:spcAft>
                <a:spcPts val="0"/>
              </a:spcAft>
              <a:buClr>
                <a:srgbClr val="000000"/>
              </a:buClr>
              <a:buSzPts val="3200"/>
              <a:buFont typeface="Arial"/>
              <a:buChar char="•"/>
            </a:pPr>
            <a:r>
              <a:rPr b="0" i="0" lang="ar-EG" sz="3200" u="none" cap="none" strike="noStrike">
                <a:solidFill>
                  <a:schemeClr val="dk1"/>
                </a:solidFill>
                <a:latin typeface="Simplified Arabic"/>
                <a:ea typeface="Simplified Arabic"/>
                <a:cs typeface="Simplified Arabic"/>
                <a:sym typeface="Simplified Arabic"/>
              </a:rPr>
              <a:t>يفضل أن تكون الجمل قصيرة، ومعبرة عن الموضوع الذي يعده فريق العمل.</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pic>
        <p:nvPicPr>
          <p:cNvPr id="302" name="Google Shape;302;p64"/>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03" name="Google Shape;303;p64"/>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304" name="Google Shape;304;p6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05" name="Google Shape;305;p64"/>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06" name="Google Shape;306;p64"/>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307" name="Google Shape;307;p64"/>
          <p:cNvSpPr txBox="1"/>
          <p:nvPr/>
        </p:nvSpPr>
        <p:spPr>
          <a:xfrm>
            <a:off x="1874165" y="548879"/>
            <a:ext cx="6158487" cy="685084"/>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الطرق الحديثة في إنتاج المحتوى الرقمي</a:t>
            </a:r>
            <a:endParaRPr b="1" i="0" sz="3600" u="none" cap="none" strike="noStrike">
              <a:solidFill>
                <a:srgbClr val="FFFFFF"/>
              </a:solidFill>
              <a:latin typeface="Simplified Arabic"/>
              <a:ea typeface="Simplified Arabic"/>
              <a:cs typeface="Simplified Arabic"/>
              <a:sym typeface="Simplified Arabic"/>
            </a:endParaRPr>
          </a:p>
        </p:txBody>
      </p:sp>
      <p:sp>
        <p:nvSpPr>
          <p:cNvPr id="308" name="Google Shape;308;p64"/>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309" name="Google Shape;309;p64"/>
          <p:cNvSpPr txBox="1"/>
          <p:nvPr/>
        </p:nvSpPr>
        <p:spPr>
          <a:xfrm>
            <a:off x="2440788" y="1751407"/>
            <a:ext cx="9372600"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Clr>
                <a:schemeClr val="dk1"/>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310" name="Google Shape;310;p64"/>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311" name="Google Shape;311;p64"/>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312" name="Google Shape;312;p64"/>
          <p:cNvSpPr txBox="1"/>
          <p:nvPr/>
        </p:nvSpPr>
        <p:spPr>
          <a:xfrm>
            <a:off x="5245747" y="1808960"/>
            <a:ext cx="6826928" cy="619232"/>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000000"/>
              </a:buClr>
              <a:buSzPts val="3200"/>
              <a:buFont typeface="Arial"/>
              <a:buNone/>
            </a:pPr>
            <a:r>
              <a:rPr b="1" i="0" lang="ar-EG" sz="3200" u="none" cap="none" strike="noStrike">
                <a:solidFill>
                  <a:schemeClr val="dk1"/>
                </a:solidFill>
                <a:latin typeface="Simplified Arabic"/>
                <a:ea typeface="Simplified Arabic"/>
                <a:cs typeface="Simplified Arabic"/>
                <a:sym typeface="Simplified Arabic"/>
              </a:rPr>
              <a:t>أمثلة على قصص كروس ميديا (Cross Media)</a:t>
            </a:r>
            <a:endParaRPr b="1" i="0" sz="3200" u="none" cap="none" strike="noStrike">
              <a:solidFill>
                <a:srgbClr val="24A9E1"/>
              </a:solidFill>
              <a:latin typeface="Simplified Arabic"/>
              <a:ea typeface="Simplified Arabic"/>
              <a:cs typeface="Simplified Arabic"/>
              <a:sym typeface="Simplified Arabic"/>
            </a:endParaRPr>
          </a:p>
        </p:txBody>
      </p:sp>
      <p:sp>
        <p:nvSpPr>
          <p:cNvPr id="313" name="Google Shape;313;p64"/>
          <p:cNvSpPr txBox="1"/>
          <p:nvPr/>
        </p:nvSpPr>
        <p:spPr>
          <a:xfrm>
            <a:off x="5152329" y="2872994"/>
            <a:ext cx="6365630" cy="3594638"/>
          </a:xfrm>
          <a:prstGeom prst="rect">
            <a:avLst/>
          </a:prstGeom>
          <a:noFill/>
          <a:ln>
            <a:noFill/>
          </a:ln>
        </p:spPr>
        <p:txBody>
          <a:bodyPr anchorCtr="0" anchor="t" bIns="45700" lIns="91425" spcFirstLastPara="1" rIns="91425" wrap="square" tIns="45700">
            <a:spAutoFit/>
          </a:bodyPr>
          <a:lstStyle/>
          <a:p>
            <a:pPr indent="0" lvl="0" marL="0" marR="0" rtl="1" algn="r">
              <a:lnSpc>
                <a:spcPct val="200000"/>
              </a:lnSpc>
              <a:spcBef>
                <a:spcPts val="0"/>
              </a:spcBef>
              <a:spcAft>
                <a:spcPts val="0"/>
              </a:spcAft>
              <a:buNone/>
            </a:pPr>
            <a:r>
              <a:rPr b="0" i="0" lang="ar-EG" sz="4000" u="sng" cap="none" strike="noStrike">
                <a:solidFill>
                  <a:srgbClr val="3A3838"/>
                </a:solidFill>
                <a:latin typeface="Arial"/>
                <a:ea typeface="Arial"/>
                <a:cs typeface="Arial"/>
                <a:sym typeface="Arial"/>
                <a:hlinkClick r:id="rId7">
                  <a:extLst>
                    <a:ext uri="{A12FA001-AC4F-418D-AE19-62706E023703}">
                      <ahyp:hlinkClr val="tx"/>
                    </a:ext>
                  </a:extLst>
                </a:hlinkClick>
              </a:rPr>
              <a:t>أوطان في القاهرة</a:t>
            </a:r>
            <a:endParaRPr b="0" i="0" sz="4000" u="none" cap="none" strike="noStrike">
              <a:solidFill>
                <a:srgbClr val="3A3838"/>
              </a:solidFill>
              <a:latin typeface="Arial"/>
              <a:ea typeface="Arial"/>
              <a:cs typeface="Arial"/>
              <a:sym typeface="Arial"/>
            </a:endParaRPr>
          </a:p>
          <a:p>
            <a:pPr indent="0" lvl="0" marL="0" marR="0" rtl="1" algn="r">
              <a:lnSpc>
                <a:spcPct val="200000"/>
              </a:lnSpc>
              <a:spcBef>
                <a:spcPts val="0"/>
              </a:spcBef>
              <a:spcAft>
                <a:spcPts val="0"/>
              </a:spcAft>
              <a:buNone/>
            </a:pPr>
            <a:r>
              <a:rPr b="0" i="0" lang="ar-EG" sz="4000" u="sng" cap="none" strike="noStrike">
                <a:solidFill>
                  <a:srgbClr val="3A3838"/>
                </a:solidFill>
                <a:latin typeface="Arial"/>
                <a:ea typeface="Arial"/>
                <a:cs typeface="Arial"/>
                <a:sym typeface="Arial"/>
                <a:hlinkClick r:id="rId8">
                  <a:extLst>
                    <a:ext uri="{A12FA001-AC4F-418D-AE19-62706E023703}">
                      <ahyp:hlinkClr val="tx"/>
                    </a:ext>
                  </a:extLst>
                </a:hlinkClick>
              </a:rPr>
              <a:t>منفى الزعيم</a:t>
            </a:r>
            <a:endParaRPr b="0" i="0" sz="4000" u="none" cap="none" strike="noStrike">
              <a:solidFill>
                <a:srgbClr val="3A3838"/>
              </a:solidFill>
              <a:latin typeface="Arial"/>
              <a:ea typeface="Arial"/>
              <a:cs typeface="Arial"/>
              <a:sym typeface="Arial"/>
            </a:endParaRPr>
          </a:p>
          <a:p>
            <a:pPr indent="0" lvl="0" marL="0" marR="0" rtl="1" algn="r">
              <a:lnSpc>
                <a:spcPct val="200000"/>
              </a:lnSpc>
              <a:spcBef>
                <a:spcPts val="0"/>
              </a:spcBef>
              <a:spcAft>
                <a:spcPts val="0"/>
              </a:spcAft>
              <a:buNone/>
            </a:pPr>
            <a:r>
              <a:t/>
            </a:r>
            <a:endParaRPr b="0" i="0" sz="4000" u="none" cap="none" strike="noStrike">
              <a:solidFill>
                <a:srgbClr val="3A3838"/>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7" name="Shape 317"/>
        <p:cNvGrpSpPr/>
        <p:nvPr/>
      </p:nvGrpSpPr>
      <p:grpSpPr>
        <a:xfrm>
          <a:off x="0" y="0"/>
          <a:ext cx="0" cy="0"/>
          <a:chOff x="0" y="0"/>
          <a:chExt cx="0" cy="0"/>
        </a:xfrm>
      </p:grpSpPr>
      <p:pic>
        <p:nvPicPr>
          <p:cNvPr id="318" name="Google Shape;318;p65"/>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19" name="Google Shape;319;p65"/>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320" name="Google Shape;320;p6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21" name="Google Shape;321;p65"/>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22" name="Google Shape;322;p65"/>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323" name="Google Shape;323;p65"/>
          <p:cNvSpPr txBox="1"/>
          <p:nvPr/>
        </p:nvSpPr>
        <p:spPr>
          <a:xfrm>
            <a:off x="3599793" y="562889"/>
            <a:ext cx="2182474" cy="685084"/>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الإنفوجرافيك </a:t>
            </a:r>
            <a:endParaRPr b="1" i="0" sz="3600" u="none" cap="none" strike="noStrike">
              <a:solidFill>
                <a:srgbClr val="FFFFFF"/>
              </a:solidFill>
              <a:latin typeface="Simplified Arabic"/>
              <a:ea typeface="Simplified Arabic"/>
              <a:cs typeface="Simplified Arabic"/>
              <a:sym typeface="Simplified Arabic"/>
            </a:endParaRPr>
          </a:p>
        </p:txBody>
      </p:sp>
      <p:sp>
        <p:nvSpPr>
          <p:cNvPr id="324" name="Google Shape;324;p65"/>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325" name="Google Shape;325;p65"/>
          <p:cNvSpPr txBox="1"/>
          <p:nvPr/>
        </p:nvSpPr>
        <p:spPr>
          <a:xfrm>
            <a:off x="2440788" y="1751407"/>
            <a:ext cx="9372600"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Clr>
                <a:schemeClr val="dk1"/>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326" name="Google Shape;326;p65"/>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327" name="Google Shape;327;p65"/>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328" name="Google Shape;328;p65"/>
          <p:cNvSpPr txBox="1"/>
          <p:nvPr/>
        </p:nvSpPr>
        <p:spPr>
          <a:xfrm>
            <a:off x="1116173" y="2303310"/>
            <a:ext cx="10401785" cy="1673110"/>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000000"/>
              </a:buClr>
              <a:buSzPts val="3200"/>
              <a:buFont typeface="Arial"/>
              <a:buNone/>
            </a:pPr>
            <a:r>
              <a:rPr b="0" i="0" lang="ar-EG" sz="3200" u="none" cap="none" strike="noStrike">
                <a:solidFill>
                  <a:schemeClr val="dk1"/>
                </a:solidFill>
                <a:latin typeface="Simplified Arabic"/>
                <a:ea typeface="Simplified Arabic"/>
                <a:cs typeface="Simplified Arabic"/>
                <a:sym typeface="Simplified Arabic"/>
              </a:rPr>
              <a:t>عبارة عن رسومات ونصوص مختصرة تشكل تصويراً إعلامياً واحداً حول موضوع معين، ويعتبر من أكثر الرسومات تأثيراً على إدراك المُتلقي في استقبال المعلومة وتعطي تصوُراً واضحاً للموضوع بشكل جذاب.</a:t>
            </a:r>
            <a:endParaRPr b="0" i="0" sz="3200" u="none" cap="none" strike="noStrike">
              <a:solidFill>
                <a:srgbClr val="24A9E1"/>
              </a:solidFill>
              <a:latin typeface="Simplified Arabic"/>
              <a:ea typeface="Simplified Arabic"/>
              <a:cs typeface="Simplified Arabic"/>
              <a:sym typeface="Simplified Arabic"/>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pic>
        <p:nvPicPr>
          <p:cNvPr id="333" name="Google Shape;333;p66"/>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34" name="Google Shape;334;p66"/>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335" name="Google Shape;335;p6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36" name="Google Shape;336;p66"/>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37" name="Google Shape;337;p66"/>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338" name="Google Shape;338;p66"/>
          <p:cNvSpPr txBox="1"/>
          <p:nvPr/>
        </p:nvSpPr>
        <p:spPr>
          <a:xfrm>
            <a:off x="3599793" y="562889"/>
            <a:ext cx="2182474" cy="685084"/>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الإنفوجرافيك </a:t>
            </a:r>
            <a:endParaRPr b="1" i="0" sz="3600" u="none" cap="none" strike="noStrike">
              <a:solidFill>
                <a:srgbClr val="FFFFFF"/>
              </a:solidFill>
              <a:latin typeface="Simplified Arabic"/>
              <a:ea typeface="Simplified Arabic"/>
              <a:cs typeface="Simplified Arabic"/>
              <a:sym typeface="Simplified Arabic"/>
            </a:endParaRPr>
          </a:p>
        </p:txBody>
      </p:sp>
      <p:sp>
        <p:nvSpPr>
          <p:cNvPr id="339" name="Google Shape;339;p66"/>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340" name="Google Shape;340;p66"/>
          <p:cNvSpPr txBox="1"/>
          <p:nvPr/>
        </p:nvSpPr>
        <p:spPr>
          <a:xfrm>
            <a:off x="2440788" y="1751407"/>
            <a:ext cx="9372600"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Clr>
                <a:schemeClr val="dk1"/>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341" name="Google Shape;341;p66"/>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342" name="Google Shape;342;p66"/>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343" name="Google Shape;343;p66"/>
          <p:cNvSpPr txBox="1"/>
          <p:nvPr/>
        </p:nvSpPr>
        <p:spPr>
          <a:xfrm>
            <a:off x="1240047" y="1580927"/>
            <a:ext cx="10401785" cy="325392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000000"/>
              </a:buClr>
              <a:buSzPts val="3200"/>
              <a:buFont typeface="Arial"/>
              <a:buNone/>
            </a:pPr>
            <a:r>
              <a:rPr b="1" i="0" lang="ar-EG" sz="3200" u="none" cap="none" strike="noStrike">
                <a:solidFill>
                  <a:schemeClr val="dk1"/>
                </a:solidFill>
                <a:latin typeface="Simplified Arabic"/>
                <a:ea typeface="Simplified Arabic"/>
                <a:cs typeface="Simplified Arabic"/>
                <a:sym typeface="Simplified Arabic"/>
              </a:rPr>
              <a:t>استخدامات الإنفوجرافيك؟ </a:t>
            </a:r>
            <a:endParaRPr/>
          </a:p>
          <a:p>
            <a:pPr indent="0" lvl="0" marL="0" marR="0" rtl="1" algn="just">
              <a:lnSpc>
                <a:spcPct val="107000"/>
              </a:lnSpc>
              <a:spcBef>
                <a:spcPts val="0"/>
              </a:spcBef>
              <a:spcAft>
                <a:spcPts val="0"/>
              </a:spcAft>
              <a:buClr>
                <a:srgbClr val="000000"/>
              </a:buClr>
              <a:buSzPts val="3200"/>
              <a:buFont typeface="Arial"/>
              <a:buNone/>
            </a:pPr>
            <a:r>
              <a:t/>
            </a:r>
            <a:endParaRPr b="0" i="0" sz="3200" u="none" cap="none" strike="noStrike">
              <a:solidFill>
                <a:schemeClr val="dk1"/>
              </a:solidFill>
              <a:latin typeface="Simplified Arabic"/>
              <a:ea typeface="Simplified Arabic"/>
              <a:cs typeface="Simplified Arabic"/>
              <a:sym typeface="Simplified Arabic"/>
            </a:endParaRPr>
          </a:p>
          <a:p>
            <a:pPr indent="0" lvl="0" marL="0" marR="0" rtl="1" algn="just">
              <a:lnSpc>
                <a:spcPct val="107000"/>
              </a:lnSpc>
              <a:spcBef>
                <a:spcPts val="0"/>
              </a:spcBef>
              <a:spcAft>
                <a:spcPts val="0"/>
              </a:spcAft>
              <a:buClr>
                <a:srgbClr val="000000"/>
              </a:buClr>
              <a:buSzPts val="3200"/>
              <a:buFont typeface="Arial"/>
              <a:buNone/>
            </a:pPr>
            <a:r>
              <a:rPr b="0" i="0" lang="ar-EG" sz="3200" u="none" cap="none" strike="noStrike">
                <a:solidFill>
                  <a:schemeClr val="dk1"/>
                </a:solidFill>
                <a:latin typeface="Simplified Arabic"/>
                <a:ea typeface="Simplified Arabic"/>
                <a:cs typeface="Simplified Arabic"/>
                <a:sym typeface="Simplified Arabic"/>
              </a:rPr>
              <a:t>تشير الدراسات إلى أن هناك 90% من قراء الإعلام الرقمي يفضّلون المحتوى المرئي بدلًا من المكتوب والتقليدي، ويستخدمه المسوّقون على مواقع التواصل الاجتماعي التي لتقديم نصائح طبية على الإنترنت والموظفين والمدراء في الشركات الذين يعتمدون على البيانات، والمعلمين والطلاب</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pic>
        <p:nvPicPr>
          <p:cNvPr id="348" name="Google Shape;348;p67"/>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49" name="Google Shape;349;p67"/>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350" name="Google Shape;350;p6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51" name="Google Shape;351;p67"/>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52" name="Google Shape;352;p67"/>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353" name="Google Shape;353;p67"/>
          <p:cNvSpPr txBox="1"/>
          <p:nvPr/>
        </p:nvSpPr>
        <p:spPr>
          <a:xfrm>
            <a:off x="3599793" y="562889"/>
            <a:ext cx="2182474" cy="685084"/>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الإنفوجرافيك </a:t>
            </a:r>
            <a:endParaRPr b="1" i="0" sz="3600" u="none" cap="none" strike="noStrike">
              <a:solidFill>
                <a:srgbClr val="FFFFFF"/>
              </a:solidFill>
              <a:latin typeface="Simplified Arabic"/>
              <a:ea typeface="Simplified Arabic"/>
              <a:cs typeface="Simplified Arabic"/>
              <a:sym typeface="Simplified Arabic"/>
            </a:endParaRPr>
          </a:p>
        </p:txBody>
      </p:sp>
      <p:sp>
        <p:nvSpPr>
          <p:cNvPr id="354" name="Google Shape;354;p67"/>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355" name="Google Shape;355;p67"/>
          <p:cNvSpPr txBox="1"/>
          <p:nvPr/>
        </p:nvSpPr>
        <p:spPr>
          <a:xfrm>
            <a:off x="2440788" y="1751407"/>
            <a:ext cx="9372600"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Clr>
                <a:schemeClr val="dk1"/>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356" name="Google Shape;356;p67"/>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357" name="Google Shape;357;p67"/>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358" name="Google Shape;358;p67"/>
          <p:cNvSpPr txBox="1"/>
          <p:nvPr/>
        </p:nvSpPr>
        <p:spPr>
          <a:xfrm>
            <a:off x="1116173" y="2303310"/>
            <a:ext cx="10401785" cy="1673110"/>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000000"/>
              </a:buClr>
              <a:buSzPts val="3200"/>
              <a:buFont typeface="Arial"/>
              <a:buNone/>
            </a:pPr>
            <a:r>
              <a:rPr b="0" i="0" lang="ar-EG" sz="3200" u="none" cap="none" strike="noStrike">
                <a:solidFill>
                  <a:schemeClr val="dk1"/>
                </a:solidFill>
                <a:latin typeface="Simplified Arabic"/>
                <a:ea typeface="Simplified Arabic"/>
                <a:cs typeface="Simplified Arabic"/>
                <a:sym typeface="Simplified Arabic"/>
              </a:rPr>
              <a:t>كما يستخدم الإنفوجرافيك الأشخاص الذين يمتلكون الكثير من المعلومات والإحصاءات ويريدون إيصالها إلى الآخرين وتبسيطها بأسهل طريقة ممكنة وبأسلوب جذّاب من خلال إنشاء الرسوم المصورة.</a:t>
            </a:r>
            <a:endParaRPr b="0" i="0" sz="3200" u="none" cap="none" strike="noStrike">
              <a:solidFill>
                <a:srgbClr val="24A9E1"/>
              </a:solidFill>
              <a:latin typeface="Simplified Arabic"/>
              <a:ea typeface="Simplified Arabic"/>
              <a:cs typeface="Simplified Arabic"/>
              <a:sym typeface="Simplified Arabic"/>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pic>
        <p:nvPicPr>
          <p:cNvPr id="363" name="Google Shape;363;p68"/>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64" name="Google Shape;364;p68"/>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365" name="Google Shape;365;p6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66" name="Google Shape;366;p68"/>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67" name="Google Shape;367;p68"/>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368" name="Google Shape;368;p68"/>
          <p:cNvSpPr txBox="1"/>
          <p:nvPr/>
        </p:nvSpPr>
        <p:spPr>
          <a:xfrm>
            <a:off x="3599792" y="562889"/>
            <a:ext cx="3034687" cy="685084"/>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أهمية الإنفوجرافيك</a:t>
            </a:r>
            <a:endParaRPr b="1" i="0" sz="3600" u="none" cap="none" strike="noStrike">
              <a:solidFill>
                <a:srgbClr val="FFFFFF"/>
              </a:solidFill>
              <a:latin typeface="Simplified Arabic"/>
              <a:ea typeface="Simplified Arabic"/>
              <a:cs typeface="Simplified Arabic"/>
              <a:sym typeface="Simplified Arabic"/>
            </a:endParaRPr>
          </a:p>
        </p:txBody>
      </p:sp>
      <p:sp>
        <p:nvSpPr>
          <p:cNvPr id="369" name="Google Shape;369;p68"/>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370" name="Google Shape;370;p68"/>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371" name="Google Shape;371;p68"/>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372" name="Google Shape;372;p68"/>
          <p:cNvSpPr txBox="1"/>
          <p:nvPr/>
        </p:nvSpPr>
        <p:spPr>
          <a:xfrm>
            <a:off x="1116173" y="2303310"/>
            <a:ext cx="10401785" cy="3253927"/>
          </a:xfrm>
          <a:prstGeom prst="rect">
            <a:avLst/>
          </a:prstGeom>
          <a:noFill/>
          <a:ln>
            <a:noFill/>
          </a:ln>
        </p:spPr>
        <p:txBody>
          <a:bodyPr anchorCtr="0" anchor="t" bIns="45700" lIns="91425" spcFirstLastPara="1" rIns="91425" wrap="square" tIns="45700">
            <a:spAutoFit/>
          </a:bodyPr>
          <a:lstStyle/>
          <a:p>
            <a:pPr indent="-457200" lvl="0" marL="457200" marR="0" rtl="1" algn="just">
              <a:lnSpc>
                <a:spcPct val="107000"/>
              </a:lnSpc>
              <a:spcBef>
                <a:spcPts val="0"/>
              </a:spcBef>
              <a:spcAft>
                <a:spcPts val="0"/>
              </a:spcAft>
              <a:buClr>
                <a:srgbClr val="000000"/>
              </a:buClr>
              <a:buSzPts val="3200"/>
              <a:buFont typeface="Arial"/>
              <a:buChar char="•"/>
            </a:pPr>
            <a:r>
              <a:rPr b="0" i="0" lang="ar-EG" sz="3200" u="none" cap="none" strike="noStrike">
                <a:solidFill>
                  <a:schemeClr val="dk1"/>
                </a:solidFill>
                <a:latin typeface="Simplified Arabic"/>
                <a:ea typeface="Simplified Arabic"/>
                <a:cs typeface="Simplified Arabic"/>
                <a:sym typeface="Simplified Arabic"/>
              </a:rPr>
              <a:t>تسهيل وتبسيط المعلومات وتعزيز تذكرها من قِبل القراء فالذاكرة الصوريّة أفضل من الذاكرة النصيّة.</a:t>
            </a:r>
            <a:endParaRPr/>
          </a:p>
          <a:p>
            <a:pPr indent="-254000" lvl="0" marL="457200" marR="0" rtl="1" algn="just">
              <a:lnSpc>
                <a:spcPct val="107000"/>
              </a:lnSpc>
              <a:spcBef>
                <a:spcPts val="0"/>
              </a:spcBef>
              <a:spcAft>
                <a:spcPts val="0"/>
              </a:spcAft>
              <a:buClr>
                <a:srgbClr val="000000"/>
              </a:buClr>
              <a:buSzPts val="3200"/>
              <a:buFont typeface="Arial"/>
              <a:buNone/>
            </a:pPr>
            <a:r>
              <a:t/>
            </a:r>
            <a:endParaRPr b="0" i="0" sz="3200" u="none" cap="none" strike="noStrike">
              <a:solidFill>
                <a:schemeClr val="dk1"/>
              </a:solidFill>
              <a:latin typeface="Simplified Arabic"/>
              <a:ea typeface="Simplified Arabic"/>
              <a:cs typeface="Simplified Arabic"/>
              <a:sym typeface="Simplified Arabic"/>
            </a:endParaRPr>
          </a:p>
          <a:p>
            <a:pPr indent="-457200" lvl="0" marL="457200" marR="0" rtl="1" algn="just">
              <a:lnSpc>
                <a:spcPct val="107000"/>
              </a:lnSpc>
              <a:spcBef>
                <a:spcPts val="0"/>
              </a:spcBef>
              <a:spcAft>
                <a:spcPts val="0"/>
              </a:spcAft>
              <a:buClr>
                <a:srgbClr val="000000"/>
              </a:buClr>
              <a:buSzPts val="3200"/>
              <a:buFont typeface="Arial"/>
              <a:buChar char="•"/>
            </a:pPr>
            <a:r>
              <a:rPr b="0" i="0" lang="ar-EG" sz="3200" u="none" cap="none" strike="noStrike">
                <a:solidFill>
                  <a:schemeClr val="dk1"/>
                </a:solidFill>
                <a:latin typeface="Simplified Arabic"/>
                <a:ea typeface="Simplified Arabic"/>
                <a:cs typeface="Simplified Arabic"/>
                <a:sym typeface="Simplified Arabic"/>
              </a:rPr>
              <a:t>تقديم لمحة عامة عن موضوع معين حيث يُستخدم الإنفوجرافيك بشكل أساسي من أجل تفصيل جوانب الموضوع المعقدة وتقسيمها إلى عناصر أبسط تُستعرض على شكل صور ورموز ضمن الإنفوجرافيك.</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6" name="Shape 376"/>
        <p:cNvGrpSpPr/>
        <p:nvPr/>
      </p:nvGrpSpPr>
      <p:grpSpPr>
        <a:xfrm>
          <a:off x="0" y="0"/>
          <a:ext cx="0" cy="0"/>
          <a:chOff x="0" y="0"/>
          <a:chExt cx="0" cy="0"/>
        </a:xfrm>
      </p:grpSpPr>
      <p:pic>
        <p:nvPicPr>
          <p:cNvPr id="377" name="Google Shape;377;p69"/>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78" name="Google Shape;378;p69"/>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379" name="Google Shape;379;p6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80" name="Google Shape;380;p69"/>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81" name="Google Shape;381;p69"/>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382" name="Google Shape;382;p69"/>
          <p:cNvSpPr txBox="1"/>
          <p:nvPr/>
        </p:nvSpPr>
        <p:spPr>
          <a:xfrm>
            <a:off x="3599792" y="562889"/>
            <a:ext cx="3034687" cy="685084"/>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أهمية الإنفوجرافيك</a:t>
            </a:r>
            <a:endParaRPr b="1" i="0" sz="3600" u="none" cap="none" strike="noStrike">
              <a:solidFill>
                <a:srgbClr val="FFFFFF"/>
              </a:solidFill>
              <a:latin typeface="Simplified Arabic"/>
              <a:ea typeface="Simplified Arabic"/>
              <a:cs typeface="Simplified Arabic"/>
              <a:sym typeface="Simplified Arabic"/>
            </a:endParaRPr>
          </a:p>
        </p:txBody>
      </p:sp>
      <p:sp>
        <p:nvSpPr>
          <p:cNvPr id="383" name="Google Shape;383;p69"/>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384" name="Google Shape;384;p69"/>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385" name="Google Shape;385;p69"/>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386" name="Google Shape;386;p69"/>
          <p:cNvSpPr txBox="1"/>
          <p:nvPr/>
        </p:nvSpPr>
        <p:spPr>
          <a:xfrm>
            <a:off x="1116173" y="2303310"/>
            <a:ext cx="10401785" cy="3253927"/>
          </a:xfrm>
          <a:prstGeom prst="rect">
            <a:avLst/>
          </a:prstGeom>
          <a:noFill/>
          <a:ln>
            <a:noFill/>
          </a:ln>
        </p:spPr>
        <p:txBody>
          <a:bodyPr anchorCtr="0" anchor="t" bIns="45700" lIns="91425" spcFirstLastPara="1" rIns="91425" wrap="square" tIns="45700">
            <a:spAutoFit/>
          </a:bodyPr>
          <a:lstStyle/>
          <a:p>
            <a:pPr indent="-457200" lvl="0" marL="457200" marR="0" rtl="1" algn="just">
              <a:lnSpc>
                <a:spcPct val="107000"/>
              </a:lnSpc>
              <a:spcBef>
                <a:spcPts val="0"/>
              </a:spcBef>
              <a:spcAft>
                <a:spcPts val="0"/>
              </a:spcAft>
              <a:buClr>
                <a:srgbClr val="000000"/>
              </a:buClr>
              <a:buSzPts val="3200"/>
              <a:buFont typeface="Arial"/>
              <a:buChar char="•"/>
            </a:pPr>
            <a:r>
              <a:rPr b="0" i="0" lang="ar-EG" sz="3200" u="none" cap="none" strike="noStrike">
                <a:solidFill>
                  <a:schemeClr val="dk1"/>
                </a:solidFill>
                <a:latin typeface="Simplified Arabic"/>
                <a:ea typeface="Simplified Arabic"/>
                <a:cs typeface="Simplified Arabic"/>
                <a:sym typeface="Simplified Arabic"/>
              </a:rPr>
              <a:t>تلخيص المقالات والدراسات الطويلة ومقارنة عدّة خيارات مُتاحة أمام العميل أو القارئ في موضوع معيّن. </a:t>
            </a:r>
            <a:endParaRPr/>
          </a:p>
          <a:p>
            <a:pPr indent="-254000" lvl="0" marL="457200" marR="0" rtl="1" algn="just">
              <a:lnSpc>
                <a:spcPct val="107000"/>
              </a:lnSpc>
              <a:spcBef>
                <a:spcPts val="0"/>
              </a:spcBef>
              <a:spcAft>
                <a:spcPts val="0"/>
              </a:spcAft>
              <a:buClr>
                <a:srgbClr val="000000"/>
              </a:buClr>
              <a:buSzPts val="3200"/>
              <a:buFont typeface="Arial"/>
              <a:buNone/>
            </a:pPr>
            <a:r>
              <a:t/>
            </a:r>
            <a:endParaRPr b="0" i="0" sz="3200" u="none" cap="none" strike="noStrike">
              <a:solidFill>
                <a:schemeClr val="dk1"/>
              </a:solidFill>
              <a:latin typeface="Simplified Arabic"/>
              <a:ea typeface="Simplified Arabic"/>
              <a:cs typeface="Simplified Arabic"/>
              <a:sym typeface="Simplified Arabic"/>
            </a:endParaRPr>
          </a:p>
          <a:p>
            <a:pPr indent="-457200" lvl="0" marL="457200" marR="0" rtl="1" algn="just">
              <a:lnSpc>
                <a:spcPct val="107000"/>
              </a:lnSpc>
              <a:spcBef>
                <a:spcPts val="0"/>
              </a:spcBef>
              <a:spcAft>
                <a:spcPts val="0"/>
              </a:spcAft>
              <a:buClr>
                <a:srgbClr val="000000"/>
              </a:buClr>
              <a:buSzPts val="3200"/>
              <a:buFont typeface="Arial"/>
              <a:buChar char="•"/>
            </a:pPr>
            <a:r>
              <a:rPr b="0" i="0" lang="ar-EG" sz="3200" u="none" cap="none" strike="noStrike">
                <a:solidFill>
                  <a:schemeClr val="dk1"/>
                </a:solidFill>
                <a:latin typeface="Simplified Arabic"/>
                <a:ea typeface="Simplified Arabic"/>
                <a:cs typeface="Simplified Arabic"/>
                <a:sym typeface="Simplified Arabic"/>
              </a:rPr>
              <a:t> زيادة الوعي حول أمر ما، حيث تستخدمها المنظمات الدولية كثيرًا في هذا المجال مثل "البروشور" الصحيّة والوقائية التي نشرتها منظمة الصحة العالمية خلال فترة انتشار وباء كورونا المستجد عام 2019 .</a:t>
            </a:r>
            <a:endParaRPr b="0" i="0" sz="3200" u="none" cap="none" strike="noStrike">
              <a:solidFill>
                <a:schemeClr val="dk1"/>
              </a:solidFill>
              <a:latin typeface="Simplified Arabic"/>
              <a:ea typeface="Simplified Arabic"/>
              <a:cs typeface="Simplified Arabic"/>
              <a:sym typeface="Simplified Arabic"/>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0" name="Shape 390"/>
        <p:cNvGrpSpPr/>
        <p:nvPr/>
      </p:nvGrpSpPr>
      <p:grpSpPr>
        <a:xfrm>
          <a:off x="0" y="0"/>
          <a:ext cx="0" cy="0"/>
          <a:chOff x="0" y="0"/>
          <a:chExt cx="0" cy="0"/>
        </a:xfrm>
      </p:grpSpPr>
      <p:pic>
        <p:nvPicPr>
          <p:cNvPr id="391" name="Google Shape;391;p70"/>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92" name="Google Shape;392;p70"/>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393" name="Google Shape;393;p7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94" name="Google Shape;394;p70"/>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95" name="Google Shape;395;p70"/>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396" name="Google Shape;396;p70"/>
          <p:cNvSpPr txBox="1"/>
          <p:nvPr/>
        </p:nvSpPr>
        <p:spPr>
          <a:xfrm>
            <a:off x="3599792" y="562889"/>
            <a:ext cx="3014367" cy="685084"/>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أنواع الإنفوجرافيك </a:t>
            </a:r>
            <a:endParaRPr b="1" i="0" sz="3600" u="none" cap="none" strike="noStrike">
              <a:solidFill>
                <a:srgbClr val="FFFFFF"/>
              </a:solidFill>
              <a:latin typeface="Simplified Arabic"/>
              <a:ea typeface="Simplified Arabic"/>
              <a:cs typeface="Simplified Arabic"/>
              <a:sym typeface="Simplified Arabic"/>
            </a:endParaRPr>
          </a:p>
        </p:txBody>
      </p:sp>
      <p:sp>
        <p:nvSpPr>
          <p:cNvPr id="397" name="Google Shape;397;p70"/>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398" name="Google Shape;398;p70"/>
          <p:cNvSpPr txBox="1"/>
          <p:nvPr/>
        </p:nvSpPr>
        <p:spPr>
          <a:xfrm>
            <a:off x="2440788" y="1751407"/>
            <a:ext cx="9372600"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Clr>
                <a:schemeClr val="dk1"/>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399" name="Google Shape;399;p70"/>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400" name="Google Shape;400;p70"/>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401" name="Google Shape;401;p70"/>
          <p:cNvSpPr txBox="1"/>
          <p:nvPr/>
        </p:nvSpPr>
        <p:spPr>
          <a:xfrm>
            <a:off x="1116173" y="1680798"/>
            <a:ext cx="10401785" cy="4834745"/>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000000"/>
              </a:buClr>
              <a:buSzPts val="3200"/>
              <a:buFont typeface="Arial"/>
              <a:buNone/>
            </a:pPr>
            <a:r>
              <a:rPr b="1" i="0" lang="ar-EG" sz="3200" u="none" cap="none" strike="noStrike">
                <a:solidFill>
                  <a:schemeClr val="dk1"/>
                </a:solidFill>
                <a:latin typeface="Simplified Arabic"/>
                <a:ea typeface="Simplified Arabic"/>
                <a:cs typeface="Simplified Arabic"/>
                <a:sym typeface="Simplified Arabic"/>
              </a:rPr>
              <a:t>الإنفوجرافيك الإحصائي:</a:t>
            </a:r>
            <a:endParaRPr/>
          </a:p>
          <a:p>
            <a:pPr indent="0" lvl="0" marL="0" marR="0" rtl="1" algn="just">
              <a:lnSpc>
                <a:spcPct val="107000"/>
              </a:lnSpc>
              <a:spcBef>
                <a:spcPts val="0"/>
              </a:spcBef>
              <a:spcAft>
                <a:spcPts val="0"/>
              </a:spcAft>
              <a:buClr>
                <a:srgbClr val="000000"/>
              </a:buClr>
              <a:buSzPts val="3200"/>
              <a:buFont typeface="Arial"/>
              <a:buNone/>
            </a:pPr>
            <a:r>
              <a:t/>
            </a:r>
            <a:endParaRPr b="1" i="0" sz="3200" u="none" cap="none" strike="noStrike">
              <a:solidFill>
                <a:schemeClr val="dk1"/>
              </a:solidFill>
              <a:latin typeface="Simplified Arabic"/>
              <a:ea typeface="Simplified Arabic"/>
              <a:cs typeface="Simplified Arabic"/>
              <a:sym typeface="Simplified Arabic"/>
            </a:endParaRPr>
          </a:p>
          <a:p>
            <a:pPr indent="0" lvl="0" marL="0" marR="0" rtl="1" algn="just">
              <a:lnSpc>
                <a:spcPct val="107000"/>
              </a:lnSpc>
              <a:spcBef>
                <a:spcPts val="0"/>
              </a:spcBef>
              <a:spcAft>
                <a:spcPts val="0"/>
              </a:spcAft>
              <a:buClr>
                <a:srgbClr val="000000"/>
              </a:buClr>
              <a:buSzPts val="3200"/>
              <a:buFont typeface="Arial"/>
              <a:buNone/>
            </a:pPr>
            <a:r>
              <a:rPr b="0" i="0" lang="ar-EG" sz="3200" u="none" cap="none" strike="noStrike">
                <a:solidFill>
                  <a:schemeClr val="dk1"/>
                </a:solidFill>
                <a:latin typeface="Simplified Arabic"/>
                <a:ea typeface="Simplified Arabic"/>
                <a:cs typeface="Simplified Arabic"/>
                <a:sym typeface="Simplified Arabic"/>
              </a:rPr>
              <a:t>يعتبر النوع الأفضل في عرض إحصائيات المنتجات أو الخدمات التجارية بشكل مرئي مع تقديم بيانات، ويركز على الأرقام التي تعكس جودة المنتجات ونجاحه في سوق العمل، والتصميمات والصور والمخططات البيانية التي يمكن أن تجمعها مع الأرقام بأسلوب مميز، ما يساعدك على تحويل الأرقام المملة إلى مادة مرئية جميلة وملفتة تعزز ثقتهم بالعلامة التجارية. </a:t>
            </a:r>
            <a:endParaRPr/>
          </a:p>
          <a:p>
            <a:pPr indent="0" lvl="0" marL="0" marR="0" rtl="1" algn="just">
              <a:lnSpc>
                <a:spcPct val="107000"/>
              </a:lnSpc>
              <a:spcBef>
                <a:spcPts val="0"/>
              </a:spcBef>
              <a:spcAft>
                <a:spcPts val="0"/>
              </a:spcAft>
              <a:buClr>
                <a:srgbClr val="000000"/>
              </a:buClr>
              <a:buSzPts val="3200"/>
              <a:buFont typeface="Arial"/>
              <a:buNone/>
            </a:pPr>
            <a:r>
              <a:t/>
            </a:r>
            <a:endParaRPr b="1" i="0" sz="3200" u="none" cap="none" strike="noStrike">
              <a:solidFill>
                <a:schemeClr val="dk1"/>
              </a:solidFill>
              <a:latin typeface="Simplified Arabic"/>
              <a:ea typeface="Simplified Arabic"/>
              <a:cs typeface="Simplified Arabic"/>
              <a:sym typeface="Simplified Arabic"/>
            </a:endParaRPr>
          </a:p>
          <a:p>
            <a:pPr indent="0" lvl="0" marL="0" marR="0" rtl="1" algn="just">
              <a:lnSpc>
                <a:spcPct val="107000"/>
              </a:lnSpc>
              <a:spcBef>
                <a:spcPts val="0"/>
              </a:spcBef>
              <a:spcAft>
                <a:spcPts val="0"/>
              </a:spcAft>
              <a:buClr>
                <a:srgbClr val="000000"/>
              </a:buClr>
              <a:buSzPts val="3200"/>
              <a:buFont typeface="Arial"/>
              <a:buNone/>
            </a:pPr>
            <a:r>
              <a:t/>
            </a:r>
            <a:endParaRPr b="1" i="0" sz="3200" u="none" cap="none" strike="noStrike">
              <a:solidFill>
                <a:srgbClr val="24A9E1"/>
              </a:solidFill>
              <a:latin typeface="Simplified Arabic"/>
              <a:ea typeface="Simplified Arabic"/>
              <a:cs typeface="Simplified Arabic"/>
              <a:sym typeface="Simplified Arabic"/>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5" name="Shape 405"/>
        <p:cNvGrpSpPr/>
        <p:nvPr/>
      </p:nvGrpSpPr>
      <p:grpSpPr>
        <a:xfrm>
          <a:off x="0" y="0"/>
          <a:ext cx="0" cy="0"/>
          <a:chOff x="0" y="0"/>
          <a:chExt cx="0" cy="0"/>
        </a:xfrm>
      </p:grpSpPr>
      <p:pic>
        <p:nvPicPr>
          <p:cNvPr id="406" name="Google Shape;406;p71"/>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07" name="Google Shape;407;p71"/>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408" name="Google Shape;408;p7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09" name="Google Shape;409;p71"/>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10" name="Google Shape;410;p71"/>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411" name="Google Shape;411;p71"/>
          <p:cNvSpPr txBox="1"/>
          <p:nvPr/>
        </p:nvSpPr>
        <p:spPr>
          <a:xfrm>
            <a:off x="3599792" y="562889"/>
            <a:ext cx="3014367" cy="685084"/>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أنواع الإنفوجرافيك </a:t>
            </a:r>
            <a:endParaRPr b="1" i="0" sz="3600" u="none" cap="none" strike="noStrike">
              <a:solidFill>
                <a:srgbClr val="FFFFFF"/>
              </a:solidFill>
              <a:latin typeface="Simplified Arabic"/>
              <a:ea typeface="Simplified Arabic"/>
              <a:cs typeface="Simplified Arabic"/>
              <a:sym typeface="Simplified Arabic"/>
            </a:endParaRPr>
          </a:p>
        </p:txBody>
      </p:sp>
      <p:sp>
        <p:nvSpPr>
          <p:cNvPr id="412" name="Google Shape;412;p71"/>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413" name="Google Shape;413;p71"/>
          <p:cNvSpPr txBox="1"/>
          <p:nvPr/>
        </p:nvSpPr>
        <p:spPr>
          <a:xfrm>
            <a:off x="2440788" y="1751407"/>
            <a:ext cx="9372600"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Clr>
                <a:schemeClr val="dk1"/>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414" name="Google Shape;414;p71"/>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415" name="Google Shape;415;p71"/>
          <p:cNvSpPr txBox="1"/>
          <p:nvPr/>
        </p:nvSpPr>
        <p:spPr>
          <a:xfrm>
            <a:off x="1116173" y="1725900"/>
            <a:ext cx="10401785" cy="325392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000000"/>
              </a:buClr>
              <a:buSzPts val="3200"/>
              <a:buFont typeface="Arial"/>
              <a:buNone/>
            </a:pPr>
            <a:r>
              <a:rPr b="1" i="0" lang="ar-EG" sz="3200" u="none" cap="none" strike="noStrike">
                <a:solidFill>
                  <a:schemeClr val="dk1"/>
                </a:solidFill>
                <a:latin typeface="Simplified Arabic"/>
                <a:ea typeface="Simplified Arabic"/>
                <a:cs typeface="Simplified Arabic"/>
                <a:sym typeface="Simplified Arabic"/>
              </a:rPr>
              <a:t>الإنفوجرافيك التعليمي:</a:t>
            </a:r>
            <a:endParaRPr/>
          </a:p>
          <a:p>
            <a:pPr indent="0" lvl="0" marL="0" marR="0" rtl="1" algn="just">
              <a:lnSpc>
                <a:spcPct val="107000"/>
              </a:lnSpc>
              <a:spcBef>
                <a:spcPts val="0"/>
              </a:spcBef>
              <a:spcAft>
                <a:spcPts val="0"/>
              </a:spcAft>
              <a:buClr>
                <a:srgbClr val="000000"/>
              </a:buClr>
              <a:buSzPts val="3200"/>
              <a:buFont typeface="Arial"/>
              <a:buNone/>
            </a:pPr>
            <a:r>
              <a:t/>
            </a:r>
            <a:endParaRPr b="0" i="0" sz="3200" u="none" cap="none" strike="noStrike">
              <a:solidFill>
                <a:schemeClr val="dk1"/>
              </a:solidFill>
              <a:latin typeface="Simplified Arabic"/>
              <a:ea typeface="Simplified Arabic"/>
              <a:cs typeface="Simplified Arabic"/>
              <a:sym typeface="Simplified Arabic"/>
            </a:endParaRPr>
          </a:p>
          <a:p>
            <a:pPr indent="0" lvl="0" marL="0" marR="0" rtl="1" algn="just">
              <a:lnSpc>
                <a:spcPct val="107000"/>
              </a:lnSpc>
              <a:spcBef>
                <a:spcPts val="0"/>
              </a:spcBef>
              <a:spcAft>
                <a:spcPts val="0"/>
              </a:spcAft>
              <a:buClr>
                <a:srgbClr val="000000"/>
              </a:buClr>
              <a:buSzPts val="3200"/>
              <a:buFont typeface="Arial"/>
              <a:buNone/>
            </a:pPr>
            <a:r>
              <a:rPr b="0" i="0" lang="ar-EG" sz="3200" u="none" cap="none" strike="noStrike">
                <a:solidFill>
                  <a:schemeClr val="dk1"/>
                </a:solidFill>
                <a:latin typeface="Simplified Arabic"/>
                <a:ea typeface="Simplified Arabic"/>
                <a:cs typeface="Simplified Arabic"/>
                <a:sym typeface="Simplified Arabic"/>
              </a:rPr>
              <a:t>يعتمد هذا النوع على تأكيد مفهوم أو فكرة معيّنة، وهو النوع المفضل في شرح أو تبسيط مفهوم جديد تتبناه في منتجات أو خدمات الشركات، ويُستخدم في الأوساط التعليمية من قبل المدرّسين أو الطلاب لتوضيح  معلومة معيّنة أو كوسيلة تدريسية تعتمد الصور والرسومات كطريقة لإيصال المعلومات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9" name="Shape 419"/>
        <p:cNvGrpSpPr/>
        <p:nvPr/>
      </p:nvGrpSpPr>
      <p:grpSpPr>
        <a:xfrm>
          <a:off x="0" y="0"/>
          <a:ext cx="0" cy="0"/>
          <a:chOff x="0" y="0"/>
          <a:chExt cx="0" cy="0"/>
        </a:xfrm>
      </p:grpSpPr>
      <p:pic>
        <p:nvPicPr>
          <p:cNvPr id="420" name="Google Shape;420;p72"/>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21" name="Google Shape;421;p72"/>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422" name="Google Shape;422;p7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23" name="Google Shape;423;p7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24" name="Google Shape;424;p72"/>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425" name="Google Shape;425;p72"/>
          <p:cNvSpPr txBox="1"/>
          <p:nvPr/>
        </p:nvSpPr>
        <p:spPr>
          <a:xfrm>
            <a:off x="3599792" y="562889"/>
            <a:ext cx="3014367" cy="685084"/>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أنواع الإنفوجرافيك </a:t>
            </a:r>
            <a:endParaRPr b="1" i="0" sz="3600" u="none" cap="none" strike="noStrike">
              <a:solidFill>
                <a:srgbClr val="FFFFFF"/>
              </a:solidFill>
              <a:latin typeface="Simplified Arabic"/>
              <a:ea typeface="Simplified Arabic"/>
              <a:cs typeface="Simplified Arabic"/>
              <a:sym typeface="Simplified Arabic"/>
            </a:endParaRPr>
          </a:p>
        </p:txBody>
      </p:sp>
      <p:sp>
        <p:nvSpPr>
          <p:cNvPr id="426" name="Google Shape;426;p72"/>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427" name="Google Shape;427;p72"/>
          <p:cNvSpPr txBox="1"/>
          <p:nvPr/>
        </p:nvSpPr>
        <p:spPr>
          <a:xfrm>
            <a:off x="2440788" y="1751407"/>
            <a:ext cx="9372600"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Clr>
                <a:schemeClr val="dk1"/>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428" name="Google Shape;428;p72"/>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429" name="Google Shape;429;p72"/>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430" name="Google Shape;430;p72"/>
          <p:cNvSpPr txBox="1"/>
          <p:nvPr/>
        </p:nvSpPr>
        <p:spPr>
          <a:xfrm>
            <a:off x="1116173" y="1869398"/>
            <a:ext cx="10401785" cy="325392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000000"/>
              </a:buClr>
              <a:buSzPts val="3200"/>
              <a:buFont typeface="Arial"/>
              <a:buNone/>
            </a:pPr>
            <a:r>
              <a:rPr b="1" i="0" lang="ar-EG" sz="3200" u="none" cap="none" strike="noStrike">
                <a:solidFill>
                  <a:schemeClr val="dk1"/>
                </a:solidFill>
                <a:latin typeface="Simplified Arabic"/>
                <a:ea typeface="Simplified Arabic"/>
                <a:cs typeface="Simplified Arabic"/>
                <a:sym typeface="Simplified Arabic"/>
              </a:rPr>
              <a:t>إنفوجرافيك العمليات: </a:t>
            </a:r>
            <a:endParaRPr/>
          </a:p>
          <a:p>
            <a:pPr indent="0" lvl="0" marL="0" marR="0" rtl="1" algn="just">
              <a:lnSpc>
                <a:spcPct val="107000"/>
              </a:lnSpc>
              <a:spcBef>
                <a:spcPts val="0"/>
              </a:spcBef>
              <a:spcAft>
                <a:spcPts val="0"/>
              </a:spcAft>
              <a:buClr>
                <a:srgbClr val="000000"/>
              </a:buClr>
              <a:buSzPts val="3200"/>
              <a:buFont typeface="Arial"/>
              <a:buNone/>
            </a:pPr>
            <a:r>
              <a:t/>
            </a:r>
            <a:endParaRPr b="0" i="0" sz="3200" u="none" cap="none" strike="noStrike">
              <a:solidFill>
                <a:schemeClr val="dk1"/>
              </a:solidFill>
              <a:latin typeface="Simplified Arabic"/>
              <a:ea typeface="Simplified Arabic"/>
              <a:cs typeface="Simplified Arabic"/>
              <a:sym typeface="Simplified Arabic"/>
            </a:endParaRPr>
          </a:p>
          <a:p>
            <a:pPr indent="0" lvl="0" marL="0" marR="0" rtl="1" algn="just">
              <a:lnSpc>
                <a:spcPct val="107000"/>
              </a:lnSpc>
              <a:spcBef>
                <a:spcPts val="0"/>
              </a:spcBef>
              <a:spcAft>
                <a:spcPts val="0"/>
              </a:spcAft>
              <a:buClr>
                <a:srgbClr val="000000"/>
              </a:buClr>
              <a:buSzPts val="3200"/>
              <a:buFont typeface="Arial"/>
              <a:buNone/>
            </a:pPr>
            <a:r>
              <a:rPr b="0" i="0" lang="ar-EG" sz="3200" u="none" cap="none" strike="noStrike">
                <a:solidFill>
                  <a:schemeClr val="dk1"/>
                </a:solidFill>
                <a:latin typeface="Simplified Arabic"/>
                <a:ea typeface="Simplified Arabic"/>
                <a:cs typeface="Simplified Arabic"/>
                <a:sym typeface="Simplified Arabic"/>
              </a:rPr>
              <a:t>هذا النوع متخصص في شرح خطوات أو مراحل استخدام منتج أو خدمة لحلّ مشكلة معينة، كما يمكنك استثماره في تبسيط مراحل تصنيع المنتجات في محاولة كسب ثقة العملاء من خلال التأكيد على جودة وإتقان مراحل التصنيع. </a:t>
            </a:r>
            <a:endParaRPr b="0" i="0" sz="3200" u="none" cap="none" strike="noStrike">
              <a:solidFill>
                <a:schemeClr val="dk1"/>
              </a:solidFill>
              <a:latin typeface="Simplified Arabic"/>
              <a:ea typeface="Simplified Arabic"/>
              <a:cs typeface="Simplified Arabic"/>
              <a:sym typeface="Simplified Arabic"/>
            </a:endParaRPr>
          </a:p>
          <a:p>
            <a:pPr indent="0" lvl="0" marL="0" marR="0" rtl="1" algn="just">
              <a:lnSpc>
                <a:spcPct val="107000"/>
              </a:lnSpc>
              <a:spcBef>
                <a:spcPts val="0"/>
              </a:spcBef>
              <a:spcAft>
                <a:spcPts val="0"/>
              </a:spcAft>
              <a:buClr>
                <a:srgbClr val="000000"/>
              </a:buClr>
              <a:buSzPts val="3200"/>
              <a:buFont typeface="Arial"/>
              <a:buNone/>
            </a:pPr>
            <a:r>
              <a:t/>
            </a:r>
            <a:endParaRPr b="0" i="0" sz="3200" u="none" cap="none" strike="noStrike">
              <a:solidFill>
                <a:srgbClr val="24A9E1"/>
              </a:solidFill>
              <a:latin typeface="Simplified Arabic"/>
              <a:ea typeface="Simplified Arabic"/>
              <a:cs typeface="Simplified Arabic"/>
              <a:sym typeface="Simplified Arabic"/>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4" name="Shape 434"/>
        <p:cNvGrpSpPr/>
        <p:nvPr/>
      </p:nvGrpSpPr>
      <p:grpSpPr>
        <a:xfrm>
          <a:off x="0" y="0"/>
          <a:ext cx="0" cy="0"/>
          <a:chOff x="0" y="0"/>
          <a:chExt cx="0" cy="0"/>
        </a:xfrm>
      </p:grpSpPr>
      <p:pic>
        <p:nvPicPr>
          <p:cNvPr id="435" name="Google Shape;435;p73"/>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36" name="Google Shape;436;p73"/>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437" name="Google Shape;437;p7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38" name="Google Shape;438;p7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39" name="Google Shape;439;p73"/>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440" name="Google Shape;440;p73"/>
          <p:cNvSpPr txBox="1"/>
          <p:nvPr/>
        </p:nvSpPr>
        <p:spPr>
          <a:xfrm>
            <a:off x="3599792" y="562889"/>
            <a:ext cx="3014367" cy="685084"/>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أنواع الإنفوجرافيك </a:t>
            </a:r>
            <a:endParaRPr b="1" i="0" sz="3600" u="none" cap="none" strike="noStrike">
              <a:solidFill>
                <a:srgbClr val="FFFFFF"/>
              </a:solidFill>
              <a:latin typeface="Simplified Arabic"/>
              <a:ea typeface="Simplified Arabic"/>
              <a:cs typeface="Simplified Arabic"/>
              <a:sym typeface="Simplified Arabic"/>
            </a:endParaRPr>
          </a:p>
        </p:txBody>
      </p:sp>
      <p:sp>
        <p:nvSpPr>
          <p:cNvPr id="441" name="Google Shape;441;p73"/>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442" name="Google Shape;442;p73"/>
          <p:cNvSpPr txBox="1"/>
          <p:nvPr/>
        </p:nvSpPr>
        <p:spPr>
          <a:xfrm>
            <a:off x="2440788" y="1751407"/>
            <a:ext cx="9372600"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Clr>
                <a:schemeClr val="dk1"/>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443" name="Google Shape;443;p73"/>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444" name="Google Shape;444;p73"/>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445" name="Google Shape;445;p73"/>
          <p:cNvSpPr txBox="1"/>
          <p:nvPr/>
        </p:nvSpPr>
        <p:spPr>
          <a:xfrm>
            <a:off x="1116173" y="2303310"/>
            <a:ext cx="10401785" cy="2726988"/>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000000"/>
              </a:buClr>
              <a:buSzPts val="3200"/>
              <a:buFont typeface="Arial"/>
              <a:buNone/>
            </a:pPr>
            <a:r>
              <a:rPr b="0" i="0" lang="ar-EG" sz="3200" u="none" cap="none" strike="noStrike">
                <a:solidFill>
                  <a:schemeClr val="dk1"/>
                </a:solidFill>
                <a:latin typeface="Simplified Arabic"/>
                <a:ea typeface="Simplified Arabic"/>
                <a:cs typeface="Simplified Arabic"/>
                <a:sym typeface="Simplified Arabic"/>
              </a:rPr>
              <a:t>يمكنك عبر إنفوجرافيك العمليات توضيح طريقة استخدام منتجك من خلال خطوات محدّدة، يمكنك أن تضع صورة أو شكلًا في كل خطوة توضح طريقة العمل. </a:t>
            </a:r>
            <a:endParaRPr/>
          </a:p>
          <a:p>
            <a:pPr indent="0" lvl="0" marL="0" marR="0" rtl="1" algn="just">
              <a:lnSpc>
                <a:spcPct val="107000"/>
              </a:lnSpc>
              <a:spcBef>
                <a:spcPts val="0"/>
              </a:spcBef>
              <a:spcAft>
                <a:spcPts val="0"/>
              </a:spcAft>
              <a:buClr>
                <a:srgbClr val="000000"/>
              </a:buClr>
              <a:buSzPts val="3200"/>
              <a:buFont typeface="Arial"/>
              <a:buNone/>
            </a:pPr>
            <a:r>
              <a:t/>
            </a:r>
            <a:endParaRPr b="0" i="0" sz="3200" u="none" cap="none" strike="noStrike">
              <a:solidFill>
                <a:schemeClr val="dk1"/>
              </a:solidFill>
              <a:latin typeface="Simplified Arabic"/>
              <a:ea typeface="Simplified Arabic"/>
              <a:cs typeface="Simplified Arabic"/>
              <a:sym typeface="Simplified Arabic"/>
            </a:endParaRPr>
          </a:p>
          <a:p>
            <a:pPr indent="0" lvl="0" marL="0" marR="0" rtl="1" algn="just">
              <a:lnSpc>
                <a:spcPct val="107000"/>
              </a:lnSpc>
              <a:spcBef>
                <a:spcPts val="0"/>
              </a:spcBef>
              <a:spcAft>
                <a:spcPts val="0"/>
              </a:spcAft>
              <a:buClr>
                <a:srgbClr val="000000"/>
              </a:buClr>
              <a:buSzPts val="3200"/>
              <a:buFont typeface="Arial"/>
              <a:buNone/>
            </a:pPr>
            <a:r>
              <a:rPr b="0" i="0" lang="ar-EG" sz="3200" u="none" cap="none" strike="noStrike">
                <a:solidFill>
                  <a:schemeClr val="dk1"/>
                </a:solidFill>
                <a:latin typeface="Simplified Arabic"/>
                <a:ea typeface="Simplified Arabic"/>
                <a:cs typeface="Simplified Arabic"/>
                <a:sym typeface="Simplified Arabic"/>
              </a:rPr>
              <a:t>وتستطيع أيضًا شدّ انتباه العميل بتغيير تصميم الخطوط وألوانها في كل مرحلة. </a:t>
            </a:r>
            <a:endParaRPr b="0" i="0" sz="3200" u="none" cap="none" strike="noStrike">
              <a:solidFill>
                <a:srgbClr val="24A9E1"/>
              </a:solidFill>
              <a:latin typeface="Simplified Arabic"/>
              <a:ea typeface="Simplified Arabic"/>
              <a:cs typeface="Simplified Arabic"/>
              <a:sym typeface="Simplified Arabic"/>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9" name="Shape 449"/>
        <p:cNvGrpSpPr/>
        <p:nvPr/>
      </p:nvGrpSpPr>
      <p:grpSpPr>
        <a:xfrm>
          <a:off x="0" y="0"/>
          <a:ext cx="0" cy="0"/>
          <a:chOff x="0" y="0"/>
          <a:chExt cx="0" cy="0"/>
        </a:xfrm>
      </p:grpSpPr>
      <p:pic>
        <p:nvPicPr>
          <p:cNvPr id="450" name="Google Shape;450;p74"/>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51" name="Google Shape;451;p74"/>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452" name="Google Shape;452;p7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53" name="Google Shape;453;p74"/>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54" name="Google Shape;454;p74"/>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455" name="Google Shape;455;p74"/>
          <p:cNvSpPr txBox="1"/>
          <p:nvPr/>
        </p:nvSpPr>
        <p:spPr>
          <a:xfrm>
            <a:off x="3599792" y="562889"/>
            <a:ext cx="3014367" cy="685084"/>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أنواع الإنفوجرافيك </a:t>
            </a:r>
            <a:endParaRPr b="1" i="0" sz="3600" u="none" cap="none" strike="noStrike">
              <a:solidFill>
                <a:srgbClr val="FFFFFF"/>
              </a:solidFill>
              <a:latin typeface="Simplified Arabic"/>
              <a:ea typeface="Simplified Arabic"/>
              <a:cs typeface="Simplified Arabic"/>
              <a:sym typeface="Simplified Arabic"/>
            </a:endParaRPr>
          </a:p>
        </p:txBody>
      </p:sp>
      <p:sp>
        <p:nvSpPr>
          <p:cNvPr id="456" name="Google Shape;456;p74"/>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457" name="Google Shape;457;p74"/>
          <p:cNvSpPr txBox="1"/>
          <p:nvPr/>
        </p:nvSpPr>
        <p:spPr>
          <a:xfrm>
            <a:off x="2440788" y="1751407"/>
            <a:ext cx="9372600"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Clr>
                <a:schemeClr val="dk1"/>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458" name="Google Shape;458;p74"/>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459" name="Google Shape;459;p74"/>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460" name="Google Shape;460;p74"/>
          <p:cNvSpPr txBox="1"/>
          <p:nvPr/>
        </p:nvSpPr>
        <p:spPr>
          <a:xfrm>
            <a:off x="971090" y="1863901"/>
            <a:ext cx="10401785" cy="2726988"/>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000000"/>
              </a:buClr>
              <a:buSzPts val="3200"/>
              <a:buFont typeface="Arial"/>
              <a:buNone/>
            </a:pPr>
            <a:r>
              <a:rPr b="1" i="0" lang="ar-EG" sz="3200" u="none" cap="none" strike="noStrike">
                <a:solidFill>
                  <a:schemeClr val="dk1"/>
                </a:solidFill>
                <a:latin typeface="Simplified Arabic"/>
                <a:ea typeface="Simplified Arabic"/>
                <a:cs typeface="Simplified Arabic"/>
                <a:sym typeface="Simplified Arabic"/>
              </a:rPr>
              <a:t>إنفوجرافيك المقارنات: </a:t>
            </a:r>
            <a:endParaRPr/>
          </a:p>
          <a:p>
            <a:pPr indent="0" lvl="0" marL="0" marR="0" rtl="1" algn="just">
              <a:lnSpc>
                <a:spcPct val="107000"/>
              </a:lnSpc>
              <a:spcBef>
                <a:spcPts val="0"/>
              </a:spcBef>
              <a:spcAft>
                <a:spcPts val="0"/>
              </a:spcAft>
              <a:buClr>
                <a:srgbClr val="000000"/>
              </a:buClr>
              <a:buSzPts val="3200"/>
              <a:buFont typeface="Arial"/>
              <a:buNone/>
            </a:pPr>
            <a:r>
              <a:t/>
            </a:r>
            <a:endParaRPr b="0" i="0" sz="3200" u="none" cap="none" strike="noStrike">
              <a:solidFill>
                <a:schemeClr val="dk1"/>
              </a:solidFill>
              <a:latin typeface="Simplified Arabic"/>
              <a:ea typeface="Simplified Arabic"/>
              <a:cs typeface="Simplified Arabic"/>
              <a:sym typeface="Simplified Arabic"/>
            </a:endParaRPr>
          </a:p>
          <a:p>
            <a:pPr indent="0" lvl="0" marL="0" marR="0" rtl="1" algn="just">
              <a:lnSpc>
                <a:spcPct val="107000"/>
              </a:lnSpc>
              <a:spcBef>
                <a:spcPts val="0"/>
              </a:spcBef>
              <a:spcAft>
                <a:spcPts val="0"/>
              </a:spcAft>
              <a:buClr>
                <a:srgbClr val="000000"/>
              </a:buClr>
              <a:buSzPts val="3200"/>
              <a:buFont typeface="Arial"/>
              <a:buNone/>
            </a:pPr>
            <a:r>
              <a:rPr b="0" i="0" lang="ar-EG" sz="3200" u="none" cap="none" strike="noStrike">
                <a:solidFill>
                  <a:schemeClr val="dk1"/>
                </a:solidFill>
                <a:latin typeface="Simplified Arabic"/>
                <a:ea typeface="Simplified Arabic"/>
                <a:cs typeface="Simplified Arabic"/>
                <a:sym typeface="Simplified Arabic"/>
              </a:rPr>
              <a:t>يستخدم إذا أردت أن تُجري مقارنة تستعرض فيها ميزات منتجاتك عن المنتجات التقليدية الأخرى، أو إن كنت تقدم مجموعة متنوعة من المنتجات المتشابهة وترغب في شرح الفروق الأساسية بينها للعميل ليسهل عليه الاختيار.</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4" name="Shape 464"/>
        <p:cNvGrpSpPr/>
        <p:nvPr/>
      </p:nvGrpSpPr>
      <p:grpSpPr>
        <a:xfrm>
          <a:off x="0" y="0"/>
          <a:ext cx="0" cy="0"/>
          <a:chOff x="0" y="0"/>
          <a:chExt cx="0" cy="0"/>
        </a:xfrm>
      </p:grpSpPr>
      <p:pic>
        <p:nvPicPr>
          <p:cNvPr id="465" name="Google Shape;465;p75"/>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66" name="Google Shape;466;p75"/>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467" name="Google Shape;467;p7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68" name="Google Shape;468;p75"/>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69" name="Google Shape;469;p75"/>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470" name="Google Shape;470;p75"/>
          <p:cNvSpPr txBox="1"/>
          <p:nvPr/>
        </p:nvSpPr>
        <p:spPr>
          <a:xfrm>
            <a:off x="3599792" y="562889"/>
            <a:ext cx="3014367" cy="685084"/>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أنواع الإنفوجرافيك </a:t>
            </a:r>
            <a:endParaRPr b="1" i="0" sz="3600" u="none" cap="none" strike="noStrike">
              <a:solidFill>
                <a:srgbClr val="FFFFFF"/>
              </a:solidFill>
              <a:latin typeface="Simplified Arabic"/>
              <a:ea typeface="Simplified Arabic"/>
              <a:cs typeface="Simplified Arabic"/>
              <a:sym typeface="Simplified Arabic"/>
            </a:endParaRPr>
          </a:p>
        </p:txBody>
      </p:sp>
      <p:sp>
        <p:nvSpPr>
          <p:cNvPr id="471" name="Google Shape;471;p75"/>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472" name="Google Shape;472;p75"/>
          <p:cNvSpPr txBox="1"/>
          <p:nvPr/>
        </p:nvSpPr>
        <p:spPr>
          <a:xfrm>
            <a:off x="2440788" y="1751407"/>
            <a:ext cx="9372600"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Clr>
                <a:schemeClr val="dk1"/>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473" name="Google Shape;473;p75"/>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474" name="Google Shape;474;p75"/>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475" name="Google Shape;475;p75"/>
          <p:cNvSpPr txBox="1"/>
          <p:nvPr/>
        </p:nvSpPr>
        <p:spPr>
          <a:xfrm>
            <a:off x="971090" y="1983211"/>
            <a:ext cx="10401785" cy="2726988"/>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000000"/>
              </a:buClr>
              <a:buSzPts val="3200"/>
              <a:buFont typeface="Arial"/>
              <a:buNone/>
            </a:pPr>
            <a:r>
              <a:rPr b="1" i="0" lang="ar-EG" sz="3200" u="none" cap="none" strike="noStrike">
                <a:solidFill>
                  <a:schemeClr val="dk1"/>
                </a:solidFill>
                <a:latin typeface="Simplified Arabic"/>
                <a:ea typeface="Simplified Arabic"/>
                <a:cs typeface="Simplified Arabic"/>
                <a:sym typeface="Simplified Arabic"/>
              </a:rPr>
              <a:t>إنفوجرافيك القوائم: </a:t>
            </a:r>
            <a:endParaRPr/>
          </a:p>
          <a:p>
            <a:pPr indent="0" lvl="0" marL="0" marR="0" rtl="1" algn="just">
              <a:lnSpc>
                <a:spcPct val="107000"/>
              </a:lnSpc>
              <a:spcBef>
                <a:spcPts val="0"/>
              </a:spcBef>
              <a:spcAft>
                <a:spcPts val="0"/>
              </a:spcAft>
              <a:buClr>
                <a:srgbClr val="000000"/>
              </a:buClr>
              <a:buSzPts val="3200"/>
              <a:buFont typeface="Arial"/>
              <a:buNone/>
            </a:pPr>
            <a:r>
              <a:t/>
            </a:r>
            <a:endParaRPr b="0" i="0" sz="3200" u="none" cap="none" strike="noStrike">
              <a:solidFill>
                <a:schemeClr val="dk1"/>
              </a:solidFill>
              <a:latin typeface="Simplified Arabic"/>
              <a:ea typeface="Simplified Arabic"/>
              <a:cs typeface="Simplified Arabic"/>
              <a:sym typeface="Simplified Arabic"/>
            </a:endParaRPr>
          </a:p>
          <a:p>
            <a:pPr indent="0" lvl="0" marL="0" marR="0" rtl="1" algn="just">
              <a:lnSpc>
                <a:spcPct val="107000"/>
              </a:lnSpc>
              <a:spcBef>
                <a:spcPts val="0"/>
              </a:spcBef>
              <a:spcAft>
                <a:spcPts val="0"/>
              </a:spcAft>
              <a:buClr>
                <a:srgbClr val="000000"/>
              </a:buClr>
              <a:buSzPts val="3200"/>
              <a:buFont typeface="Arial"/>
              <a:buNone/>
            </a:pPr>
            <a:r>
              <a:rPr b="0" i="0" lang="ar-EG" sz="3200" u="none" cap="none" strike="noStrike">
                <a:solidFill>
                  <a:schemeClr val="dk1"/>
                </a:solidFill>
                <a:latin typeface="Simplified Arabic"/>
                <a:ea typeface="Simplified Arabic"/>
                <a:cs typeface="Simplified Arabic"/>
                <a:sym typeface="Simplified Arabic"/>
              </a:rPr>
              <a:t>يتميز بأن محتواه مباشر، بمعنى أن العميل أو القارئ لا يحتاج إلى إجراء مقارنة أو فهم العناصر أو الخطوات السابقة ضمن الإنفوجرافيك نفسه، فكل تعداد ضمن القائمة مستقل بذاته.</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9" name="Shape 479"/>
        <p:cNvGrpSpPr/>
        <p:nvPr/>
      </p:nvGrpSpPr>
      <p:grpSpPr>
        <a:xfrm>
          <a:off x="0" y="0"/>
          <a:ext cx="0" cy="0"/>
          <a:chOff x="0" y="0"/>
          <a:chExt cx="0" cy="0"/>
        </a:xfrm>
      </p:grpSpPr>
      <p:pic>
        <p:nvPicPr>
          <p:cNvPr id="480" name="Google Shape;480;p76"/>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81" name="Google Shape;481;p76"/>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482" name="Google Shape;482;p7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83" name="Google Shape;483;p76"/>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84" name="Google Shape;484;p76"/>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485" name="Google Shape;485;p76"/>
          <p:cNvSpPr txBox="1"/>
          <p:nvPr/>
        </p:nvSpPr>
        <p:spPr>
          <a:xfrm>
            <a:off x="2181501" y="562889"/>
            <a:ext cx="5347059" cy="685084"/>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نصائح لتصميم إنفوجرافيك مميز </a:t>
            </a:r>
            <a:endParaRPr b="1" i="0" sz="3600" u="none" cap="none" strike="noStrike">
              <a:solidFill>
                <a:srgbClr val="FFFFFF"/>
              </a:solidFill>
              <a:latin typeface="Simplified Arabic"/>
              <a:ea typeface="Simplified Arabic"/>
              <a:cs typeface="Simplified Arabic"/>
              <a:sym typeface="Simplified Arabic"/>
            </a:endParaRPr>
          </a:p>
        </p:txBody>
      </p:sp>
      <p:sp>
        <p:nvSpPr>
          <p:cNvPr id="486" name="Google Shape;486;p76"/>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487" name="Google Shape;487;p76"/>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488" name="Google Shape;488;p76"/>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489" name="Google Shape;489;p76"/>
          <p:cNvSpPr txBox="1"/>
          <p:nvPr/>
        </p:nvSpPr>
        <p:spPr>
          <a:xfrm>
            <a:off x="951111" y="1983211"/>
            <a:ext cx="10401785" cy="2726988"/>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000000"/>
              </a:buClr>
              <a:buSzPts val="3200"/>
              <a:buFont typeface="Arial"/>
              <a:buNone/>
            </a:pPr>
            <a:r>
              <a:rPr b="1" i="0" lang="ar-EG" sz="3200" u="none" cap="none" strike="noStrike">
                <a:solidFill>
                  <a:schemeClr val="dk1"/>
                </a:solidFill>
                <a:latin typeface="Simplified Arabic"/>
                <a:ea typeface="Simplified Arabic"/>
                <a:cs typeface="Simplified Arabic"/>
                <a:sym typeface="Simplified Arabic"/>
              </a:rPr>
              <a:t>تجنّب السرد الخبري</a:t>
            </a:r>
            <a:endParaRPr/>
          </a:p>
          <a:p>
            <a:pPr indent="0" lvl="0" marL="0" marR="0" rtl="1" algn="just">
              <a:lnSpc>
                <a:spcPct val="107000"/>
              </a:lnSpc>
              <a:spcBef>
                <a:spcPts val="0"/>
              </a:spcBef>
              <a:spcAft>
                <a:spcPts val="0"/>
              </a:spcAft>
              <a:buClr>
                <a:srgbClr val="000000"/>
              </a:buClr>
              <a:buSzPts val="3200"/>
              <a:buFont typeface="Arial"/>
              <a:buNone/>
            </a:pPr>
            <a:r>
              <a:t/>
            </a:r>
            <a:endParaRPr b="1" i="0" sz="3200" u="none" cap="none" strike="noStrike">
              <a:solidFill>
                <a:schemeClr val="dk1"/>
              </a:solidFill>
              <a:latin typeface="Simplified Arabic"/>
              <a:ea typeface="Simplified Arabic"/>
              <a:cs typeface="Simplified Arabic"/>
              <a:sym typeface="Simplified Arabic"/>
            </a:endParaRPr>
          </a:p>
          <a:p>
            <a:pPr indent="0" lvl="0" marL="0" marR="0" rtl="1" algn="just">
              <a:lnSpc>
                <a:spcPct val="107000"/>
              </a:lnSpc>
              <a:spcBef>
                <a:spcPts val="0"/>
              </a:spcBef>
              <a:spcAft>
                <a:spcPts val="0"/>
              </a:spcAft>
              <a:buClr>
                <a:srgbClr val="000000"/>
              </a:buClr>
              <a:buSzPts val="3200"/>
              <a:buFont typeface="Arial"/>
              <a:buNone/>
            </a:pPr>
            <a:r>
              <a:rPr b="0" i="0" lang="ar-EG" sz="3200" u="none" cap="none" strike="noStrike">
                <a:solidFill>
                  <a:schemeClr val="dk1"/>
                </a:solidFill>
                <a:latin typeface="Simplified Arabic"/>
                <a:ea typeface="Simplified Arabic"/>
                <a:cs typeface="Simplified Arabic"/>
                <a:sym typeface="Simplified Arabic"/>
              </a:rPr>
              <a:t>يفضل عدم استخدام مصطلحات خبرية من قبيل "أعلن هذا الطرف" و "وصف الطرف الآخر" أو "إحصاء عدد القتلى والجرحى" احرص دائمًا على الاختصار وكتابة الكلمات والمعلومات المهمّة فقط.</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3" name="Shape 493"/>
        <p:cNvGrpSpPr/>
        <p:nvPr/>
      </p:nvGrpSpPr>
      <p:grpSpPr>
        <a:xfrm>
          <a:off x="0" y="0"/>
          <a:ext cx="0" cy="0"/>
          <a:chOff x="0" y="0"/>
          <a:chExt cx="0" cy="0"/>
        </a:xfrm>
      </p:grpSpPr>
      <p:pic>
        <p:nvPicPr>
          <p:cNvPr id="494" name="Google Shape;494;p77"/>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95" name="Google Shape;495;p77"/>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496" name="Google Shape;496;p7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97" name="Google Shape;497;p77"/>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98" name="Google Shape;498;p77"/>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499" name="Google Shape;499;p77"/>
          <p:cNvSpPr txBox="1"/>
          <p:nvPr/>
        </p:nvSpPr>
        <p:spPr>
          <a:xfrm>
            <a:off x="1874166" y="562889"/>
            <a:ext cx="5532474" cy="685084"/>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نصائح لتصميم إنفوجرافيك مميز </a:t>
            </a:r>
            <a:endParaRPr/>
          </a:p>
        </p:txBody>
      </p:sp>
      <p:sp>
        <p:nvSpPr>
          <p:cNvPr id="500" name="Google Shape;500;p77"/>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501" name="Google Shape;501;p77"/>
          <p:cNvSpPr txBox="1"/>
          <p:nvPr/>
        </p:nvSpPr>
        <p:spPr>
          <a:xfrm>
            <a:off x="2440788" y="1751407"/>
            <a:ext cx="9372600"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Clr>
                <a:schemeClr val="dk1"/>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502" name="Google Shape;502;p77"/>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503" name="Google Shape;503;p77"/>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504" name="Google Shape;504;p77"/>
          <p:cNvSpPr txBox="1"/>
          <p:nvPr/>
        </p:nvSpPr>
        <p:spPr>
          <a:xfrm>
            <a:off x="895107" y="1879558"/>
            <a:ext cx="10401785" cy="2200049"/>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000000"/>
              </a:buClr>
              <a:buSzPts val="3200"/>
              <a:buFont typeface="Arial"/>
              <a:buNone/>
            </a:pPr>
            <a:r>
              <a:rPr b="1" i="0" lang="ar-EG" sz="3200" u="none" cap="none" strike="noStrike">
                <a:solidFill>
                  <a:schemeClr val="dk1"/>
                </a:solidFill>
                <a:latin typeface="Simplified Arabic"/>
                <a:ea typeface="Simplified Arabic"/>
                <a:cs typeface="Simplified Arabic"/>
                <a:sym typeface="Simplified Arabic"/>
              </a:rPr>
              <a:t>اسأل مرتين وأجب مرة واحدة</a:t>
            </a:r>
            <a:endParaRPr/>
          </a:p>
          <a:p>
            <a:pPr indent="0" lvl="0" marL="0" marR="0" rtl="1" algn="just">
              <a:lnSpc>
                <a:spcPct val="107000"/>
              </a:lnSpc>
              <a:spcBef>
                <a:spcPts val="0"/>
              </a:spcBef>
              <a:spcAft>
                <a:spcPts val="0"/>
              </a:spcAft>
              <a:buClr>
                <a:srgbClr val="000000"/>
              </a:buClr>
              <a:buSzPts val="3200"/>
              <a:buFont typeface="Arial"/>
              <a:buNone/>
            </a:pPr>
            <a:r>
              <a:t/>
            </a:r>
            <a:endParaRPr b="1" i="0" sz="3200" u="none" cap="none" strike="noStrike">
              <a:solidFill>
                <a:schemeClr val="dk1"/>
              </a:solidFill>
              <a:latin typeface="Simplified Arabic"/>
              <a:ea typeface="Simplified Arabic"/>
              <a:cs typeface="Simplified Arabic"/>
              <a:sym typeface="Simplified Arabic"/>
            </a:endParaRPr>
          </a:p>
          <a:p>
            <a:pPr indent="0" lvl="0" marL="0" marR="0" rtl="1" algn="just">
              <a:lnSpc>
                <a:spcPct val="107000"/>
              </a:lnSpc>
              <a:spcBef>
                <a:spcPts val="0"/>
              </a:spcBef>
              <a:spcAft>
                <a:spcPts val="0"/>
              </a:spcAft>
              <a:buClr>
                <a:srgbClr val="000000"/>
              </a:buClr>
              <a:buSzPts val="3200"/>
              <a:buFont typeface="Arial"/>
              <a:buNone/>
            </a:pPr>
            <a:r>
              <a:rPr b="0" i="0" lang="ar-EG" sz="3200" u="none" cap="none" strike="noStrike">
                <a:solidFill>
                  <a:schemeClr val="dk1"/>
                </a:solidFill>
                <a:latin typeface="Simplified Arabic"/>
                <a:ea typeface="Simplified Arabic"/>
                <a:cs typeface="Simplified Arabic"/>
                <a:sym typeface="Simplified Arabic"/>
              </a:rPr>
              <a:t>أجِب فقط عن الأسئلة المهمّة المتعلقة بالمنتج أو الخدمة التي تقدّمها وتشرح عنها في الإنفوجرافيك بأسلوب تشويقي.</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8" name="Shape 508"/>
        <p:cNvGrpSpPr/>
        <p:nvPr/>
      </p:nvGrpSpPr>
      <p:grpSpPr>
        <a:xfrm>
          <a:off x="0" y="0"/>
          <a:ext cx="0" cy="0"/>
          <a:chOff x="0" y="0"/>
          <a:chExt cx="0" cy="0"/>
        </a:xfrm>
      </p:grpSpPr>
      <p:pic>
        <p:nvPicPr>
          <p:cNvPr id="509" name="Google Shape;509;p78"/>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10" name="Google Shape;510;p78"/>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511" name="Google Shape;511;p7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12" name="Google Shape;512;p78"/>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13" name="Google Shape;513;p78"/>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514" name="Google Shape;514;p78"/>
          <p:cNvSpPr txBox="1"/>
          <p:nvPr/>
        </p:nvSpPr>
        <p:spPr>
          <a:xfrm>
            <a:off x="2237939" y="521308"/>
            <a:ext cx="5153963" cy="685084"/>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نصائح لتصميم إنفوجرافيك مميز </a:t>
            </a:r>
            <a:endParaRPr/>
          </a:p>
        </p:txBody>
      </p:sp>
      <p:sp>
        <p:nvSpPr>
          <p:cNvPr id="515" name="Google Shape;515;p78"/>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516" name="Google Shape;516;p78"/>
          <p:cNvSpPr txBox="1"/>
          <p:nvPr/>
        </p:nvSpPr>
        <p:spPr>
          <a:xfrm>
            <a:off x="2440788" y="1751407"/>
            <a:ext cx="9372600"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Clr>
                <a:schemeClr val="dk1"/>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517" name="Google Shape;517;p78"/>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518" name="Google Shape;518;p78"/>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519" name="Google Shape;519;p78"/>
          <p:cNvSpPr txBox="1"/>
          <p:nvPr/>
        </p:nvSpPr>
        <p:spPr>
          <a:xfrm>
            <a:off x="900752" y="1806348"/>
            <a:ext cx="10401785" cy="4307806"/>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000000"/>
              </a:buClr>
              <a:buSzPts val="3200"/>
              <a:buFont typeface="Arial"/>
              <a:buNone/>
            </a:pPr>
            <a:r>
              <a:rPr b="1" i="0" lang="ar-EG" sz="3200" u="none" cap="none" strike="noStrike">
                <a:solidFill>
                  <a:schemeClr val="dk1"/>
                </a:solidFill>
                <a:latin typeface="Simplified Arabic"/>
                <a:ea typeface="Simplified Arabic"/>
                <a:cs typeface="Simplified Arabic"/>
                <a:sym typeface="Simplified Arabic"/>
              </a:rPr>
              <a:t>استفد من عنصر المفاجأة والصدمة</a:t>
            </a:r>
            <a:endParaRPr/>
          </a:p>
          <a:p>
            <a:pPr indent="0" lvl="0" marL="0" marR="0" rtl="1" algn="just">
              <a:lnSpc>
                <a:spcPct val="107000"/>
              </a:lnSpc>
              <a:spcBef>
                <a:spcPts val="0"/>
              </a:spcBef>
              <a:spcAft>
                <a:spcPts val="0"/>
              </a:spcAft>
              <a:buClr>
                <a:srgbClr val="000000"/>
              </a:buClr>
              <a:buSzPts val="3200"/>
              <a:buFont typeface="Arial"/>
              <a:buNone/>
            </a:pPr>
            <a:r>
              <a:t/>
            </a:r>
            <a:endParaRPr b="1" i="0" sz="3200" u="none" cap="none" strike="noStrike">
              <a:solidFill>
                <a:schemeClr val="dk1"/>
              </a:solidFill>
              <a:latin typeface="Simplified Arabic"/>
              <a:ea typeface="Simplified Arabic"/>
              <a:cs typeface="Simplified Arabic"/>
              <a:sym typeface="Simplified Arabic"/>
            </a:endParaRPr>
          </a:p>
          <a:p>
            <a:pPr indent="0" lvl="0" marL="0" marR="0" rtl="1" algn="just">
              <a:lnSpc>
                <a:spcPct val="107000"/>
              </a:lnSpc>
              <a:spcBef>
                <a:spcPts val="0"/>
              </a:spcBef>
              <a:spcAft>
                <a:spcPts val="0"/>
              </a:spcAft>
              <a:buClr>
                <a:srgbClr val="000000"/>
              </a:buClr>
              <a:buSzPts val="3200"/>
              <a:buFont typeface="Arial"/>
              <a:buNone/>
            </a:pPr>
            <a:r>
              <a:rPr b="0" i="0" lang="ar-EG" sz="3200" u="none" cap="none" strike="noStrike">
                <a:solidFill>
                  <a:schemeClr val="dk1"/>
                </a:solidFill>
                <a:latin typeface="Simplified Arabic"/>
                <a:ea typeface="Simplified Arabic"/>
                <a:cs typeface="Simplified Arabic"/>
                <a:sym typeface="Simplified Arabic"/>
              </a:rPr>
              <a:t> الطريقةُ الأمثل لشدّ اهتمام جمهورك من خلال تقديم معلومات صادمة تستفزّهم وتُدهشهم، وبالتالي تحثّهم على مواصلة القراءة.</a:t>
            </a:r>
            <a:endParaRPr/>
          </a:p>
          <a:p>
            <a:pPr indent="0" lvl="0" marL="0" marR="0" rtl="1" algn="just">
              <a:lnSpc>
                <a:spcPct val="107000"/>
              </a:lnSpc>
              <a:spcBef>
                <a:spcPts val="0"/>
              </a:spcBef>
              <a:spcAft>
                <a:spcPts val="0"/>
              </a:spcAft>
              <a:buClr>
                <a:srgbClr val="000000"/>
              </a:buClr>
              <a:buSzPts val="3200"/>
              <a:buFont typeface="Arial"/>
              <a:buNone/>
            </a:pPr>
            <a:r>
              <a:t/>
            </a:r>
            <a:endParaRPr b="0" i="0" sz="3200" u="none" cap="none" strike="noStrike">
              <a:solidFill>
                <a:schemeClr val="dk1"/>
              </a:solidFill>
              <a:latin typeface="Simplified Arabic"/>
              <a:ea typeface="Simplified Arabic"/>
              <a:cs typeface="Simplified Arabic"/>
              <a:sym typeface="Simplified Arabic"/>
            </a:endParaRPr>
          </a:p>
          <a:p>
            <a:pPr indent="0" lvl="0" marL="0" marR="0" rtl="1" algn="just">
              <a:lnSpc>
                <a:spcPct val="107000"/>
              </a:lnSpc>
              <a:spcBef>
                <a:spcPts val="0"/>
              </a:spcBef>
              <a:spcAft>
                <a:spcPts val="0"/>
              </a:spcAft>
              <a:buClr>
                <a:srgbClr val="000000"/>
              </a:buClr>
              <a:buSzPts val="3200"/>
              <a:buFont typeface="Arial"/>
              <a:buNone/>
            </a:pPr>
            <a:r>
              <a:rPr b="0" i="0" lang="ar-EG" sz="3200" u="none" cap="none" strike="noStrike">
                <a:solidFill>
                  <a:schemeClr val="dk1"/>
                </a:solidFill>
                <a:latin typeface="Simplified Arabic"/>
                <a:ea typeface="Simplified Arabic"/>
                <a:cs typeface="Simplified Arabic"/>
                <a:sym typeface="Simplified Arabic"/>
              </a:rPr>
              <a:t>احرص على تضمين عنصر المفاجأة في الإنفوجرافيك الخاص بك، والذي قد يكون على شكلّ أيّ ممّا يلي: </a:t>
            </a:r>
            <a:endParaRPr/>
          </a:p>
          <a:p>
            <a:pPr indent="0" lvl="0" marL="0" marR="0" rtl="1" algn="just">
              <a:lnSpc>
                <a:spcPct val="107000"/>
              </a:lnSpc>
              <a:spcBef>
                <a:spcPts val="0"/>
              </a:spcBef>
              <a:spcAft>
                <a:spcPts val="0"/>
              </a:spcAft>
              <a:buClr>
                <a:srgbClr val="000000"/>
              </a:buClr>
              <a:buSzPts val="3200"/>
              <a:buFont typeface="Arial"/>
              <a:buNone/>
            </a:pPr>
            <a:r>
              <a:t/>
            </a:r>
            <a:endParaRPr b="1" i="0" sz="3200" u="none" cap="none" strike="noStrike">
              <a:solidFill>
                <a:schemeClr val="dk1"/>
              </a:solidFill>
              <a:latin typeface="Simplified Arabic"/>
              <a:ea typeface="Simplified Arabic"/>
              <a:cs typeface="Simplified Arabic"/>
              <a:sym typeface="Simplified Arabic"/>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3" name="Shape 523"/>
        <p:cNvGrpSpPr/>
        <p:nvPr/>
      </p:nvGrpSpPr>
      <p:grpSpPr>
        <a:xfrm>
          <a:off x="0" y="0"/>
          <a:ext cx="0" cy="0"/>
          <a:chOff x="0" y="0"/>
          <a:chExt cx="0" cy="0"/>
        </a:xfrm>
      </p:grpSpPr>
      <p:pic>
        <p:nvPicPr>
          <p:cNvPr id="524" name="Google Shape;524;p79"/>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25" name="Google Shape;525;p79"/>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526" name="Google Shape;526;p7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27" name="Google Shape;527;p79"/>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28" name="Google Shape;528;p79"/>
          <p:cNvPicPr preferRelativeResize="0"/>
          <p:nvPr/>
        </p:nvPicPr>
        <p:blipFill rotWithShape="1">
          <a:blip r:embed="rId6">
            <a:alphaModFix/>
          </a:blip>
          <a:srcRect b="0" l="0" r="0" t="0"/>
          <a:stretch/>
        </p:blipFill>
        <p:spPr>
          <a:xfrm>
            <a:off x="20217" y="50476"/>
            <a:ext cx="8509914" cy="1610200"/>
          </a:xfrm>
          <a:prstGeom prst="rect">
            <a:avLst/>
          </a:prstGeom>
          <a:noFill/>
          <a:ln>
            <a:noFill/>
          </a:ln>
        </p:spPr>
      </p:pic>
      <p:sp>
        <p:nvSpPr>
          <p:cNvPr id="529" name="Google Shape;529;p79"/>
          <p:cNvSpPr txBox="1"/>
          <p:nvPr/>
        </p:nvSpPr>
        <p:spPr>
          <a:xfrm>
            <a:off x="2065631" y="606850"/>
            <a:ext cx="5509459" cy="685084"/>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نصائح لتصميم إنفوجرافيك مميز </a:t>
            </a:r>
            <a:endParaRPr/>
          </a:p>
        </p:txBody>
      </p:sp>
      <p:sp>
        <p:nvSpPr>
          <p:cNvPr id="530" name="Google Shape;530;p79"/>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531" name="Google Shape;531;p79"/>
          <p:cNvSpPr txBox="1"/>
          <p:nvPr/>
        </p:nvSpPr>
        <p:spPr>
          <a:xfrm>
            <a:off x="2440788" y="1751407"/>
            <a:ext cx="9372600"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Clr>
                <a:schemeClr val="dk1"/>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532" name="Google Shape;532;p79"/>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533" name="Google Shape;533;p79"/>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534" name="Google Shape;534;p79"/>
          <p:cNvSpPr txBox="1"/>
          <p:nvPr/>
        </p:nvSpPr>
        <p:spPr>
          <a:xfrm>
            <a:off x="971090" y="1848308"/>
            <a:ext cx="10401785" cy="3253927"/>
          </a:xfrm>
          <a:prstGeom prst="rect">
            <a:avLst/>
          </a:prstGeom>
          <a:noFill/>
          <a:ln>
            <a:noFill/>
          </a:ln>
        </p:spPr>
        <p:txBody>
          <a:bodyPr anchorCtr="0" anchor="t" bIns="45700" lIns="91425" spcFirstLastPara="1" rIns="91425" wrap="square" tIns="45700">
            <a:spAutoFit/>
          </a:bodyPr>
          <a:lstStyle/>
          <a:p>
            <a:pPr indent="-457200" lvl="0" marL="457200" marR="0" rtl="1" algn="just">
              <a:lnSpc>
                <a:spcPct val="107000"/>
              </a:lnSpc>
              <a:spcBef>
                <a:spcPts val="0"/>
              </a:spcBef>
              <a:spcAft>
                <a:spcPts val="0"/>
              </a:spcAft>
              <a:buClr>
                <a:srgbClr val="000000"/>
              </a:buClr>
              <a:buSzPts val="3200"/>
              <a:buFont typeface="Arial"/>
              <a:buChar char="•"/>
            </a:pPr>
            <a:r>
              <a:rPr b="0" i="0" lang="ar-EG" sz="3200" u="none" cap="none" strike="noStrike">
                <a:solidFill>
                  <a:schemeClr val="dk1"/>
                </a:solidFill>
                <a:latin typeface="Simplified Arabic"/>
                <a:ea typeface="Simplified Arabic"/>
                <a:cs typeface="Simplified Arabic"/>
                <a:sym typeface="Simplified Arabic"/>
              </a:rPr>
              <a:t>أرقام وإحصائيات صادمة. </a:t>
            </a:r>
            <a:endParaRPr/>
          </a:p>
          <a:p>
            <a:pPr indent="0" lvl="0" marL="0" marR="0" rtl="1" algn="just">
              <a:lnSpc>
                <a:spcPct val="107000"/>
              </a:lnSpc>
              <a:spcBef>
                <a:spcPts val="0"/>
              </a:spcBef>
              <a:spcAft>
                <a:spcPts val="0"/>
              </a:spcAft>
              <a:buNone/>
            </a:pPr>
            <a:r>
              <a:t/>
            </a:r>
            <a:endParaRPr b="0" i="0" sz="3200" u="none" cap="none" strike="noStrike">
              <a:solidFill>
                <a:schemeClr val="dk1"/>
              </a:solidFill>
              <a:latin typeface="Simplified Arabic"/>
              <a:ea typeface="Simplified Arabic"/>
              <a:cs typeface="Simplified Arabic"/>
              <a:sym typeface="Simplified Arabic"/>
            </a:endParaRPr>
          </a:p>
          <a:p>
            <a:pPr indent="-457200" lvl="0" marL="457200" marR="0" rtl="1" algn="just">
              <a:lnSpc>
                <a:spcPct val="107000"/>
              </a:lnSpc>
              <a:spcBef>
                <a:spcPts val="0"/>
              </a:spcBef>
              <a:spcAft>
                <a:spcPts val="0"/>
              </a:spcAft>
              <a:buClr>
                <a:srgbClr val="000000"/>
              </a:buClr>
              <a:buSzPts val="3200"/>
              <a:buFont typeface="Arial"/>
              <a:buChar char="•"/>
            </a:pPr>
            <a:r>
              <a:rPr b="0" i="0" lang="ar-EG" sz="3200" u="none" cap="none" strike="noStrike">
                <a:solidFill>
                  <a:schemeClr val="dk1"/>
                </a:solidFill>
                <a:latin typeface="Simplified Arabic"/>
                <a:ea typeface="Simplified Arabic"/>
                <a:cs typeface="Simplified Arabic"/>
                <a:sym typeface="Simplified Arabic"/>
              </a:rPr>
              <a:t>حقائق ومعلومات لا يعرفها الكثيرون، وتخالف التوقّعات والمعتقدات السائدة. </a:t>
            </a:r>
            <a:endParaRPr/>
          </a:p>
          <a:p>
            <a:pPr indent="-254000" lvl="0" marL="457200" marR="0" rtl="1" algn="just">
              <a:lnSpc>
                <a:spcPct val="107000"/>
              </a:lnSpc>
              <a:spcBef>
                <a:spcPts val="0"/>
              </a:spcBef>
              <a:spcAft>
                <a:spcPts val="0"/>
              </a:spcAft>
              <a:buClr>
                <a:srgbClr val="000000"/>
              </a:buClr>
              <a:buSzPts val="3200"/>
              <a:buFont typeface="Arial"/>
              <a:buNone/>
            </a:pPr>
            <a:r>
              <a:t/>
            </a:r>
            <a:endParaRPr b="0" i="0" sz="3200" u="none" cap="none" strike="noStrike">
              <a:solidFill>
                <a:schemeClr val="dk1"/>
              </a:solidFill>
              <a:latin typeface="Simplified Arabic"/>
              <a:ea typeface="Simplified Arabic"/>
              <a:cs typeface="Simplified Arabic"/>
              <a:sym typeface="Simplified Arabic"/>
            </a:endParaRPr>
          </a:p>
          <a:p>
            <a:pPr indent="-457200" lvl="0" marL="457200" marR="0" rtl="1" algn="just">
              <a:lnSpc>
                <a:spcPct val="107000"/>
              </a:lnSpc>
              <a:spcBef>
                <a:spcPts val="0"/>
              </a:spcBef>
              <a:spcAft>
                <a:spcPts val="0"/>
              </a:spcAft>
              <a:buClr>
                <a:srgbClr val="000000"/>
              </a:buClr>
              <a:buSzPts val="3200"/>
              <a:buFont typeface="Arial"/>
              <a:buChar char="•"/>
            </a:pPr>
            <a:r>
              <a:rPr b="0" i="0" lang="ar-EG" sz="3200" u="none" cap="none" strike="noStrike">
                <a:solidFill>
                  <a:schemeClr val="dk1"/>
                </a:solidFill>
                <a:latin typeface="Simplified Arabic"/>
                <a:ea typeface="Simplified Arabic"/>
                <a:cs typeface="Simplified Arabic"/>
                <a:sym typeface="Simplified Arabic"/>
              </a:rPr>
              <a:t>مقارنات ومفارقات بين أمرين (قد تكون بين منتجين بعيدين كلّ البعد عن بعضهما البعض لكن هنالك رابط غريب يجمعهما).</a:t>
            </a:r>
            <a:endParaRPr b="0" i="0" sz="3200" u="none" cap="none" strike="noStrike">
              <a:solidFill>
                <a:schemeClr val="dk1"/>
              </a:solidFill>
              <a:latin typeface="Simplified Arabic"/>
              <a:ea typeface="Simplified Arabic"/>
              <a:cs typeface="Simplified Arabic"/>
              <a:sym typeface="Simplified Arabic"/>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8" name="Shape 538"/>
        <p:cNvGrpSpPr/>
        <p:nvPr/>
      </p:nvGrpSpPr>
      <p:grpSpPr>
        <a:xfrm>
          <a:off x="0" y="0"/>
          <a:ext cx="0" cy="0"/>
          <a:chOff x="0" y="0"/>
          <a:chExt cx="0" cy="0"/>
        </a:xfrm>
      </p:grpSpPr>
      <p:pic>
        <p:nvPicPr>
          <p:cNvPr id="539" name="Google Shape;539;p80"/>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40" name="Google Shape;540;p80"/>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541" name="Google Shape;541;p8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42" name="Google Shape;542;p80"/>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43" name="Google Shape;543;p80"/>
          <p:cNvPicPr preferRelativeResize="0"/>
          <p:nvPr/>
        </p:nvPicPr>
        <p:blipFill rotWithShape="1">
          <a:blip r:embed="rId6">
            <a:alphaModFix/>
          </a:blip>
          <a:srcRect b="0" l="0" r="0" t="0"/>
          <a:stretch/>
        </p:blipFill>
        <p:spPr>
          <a:xfrm>
            <a:off x="20217" y="50476"/>
            <a:ext cx="8509914" cy="1610200"/>
          </a:xfrm>
          <a:prstGeom prst="rect">
            <a:avLst/>
          </a:prstGeom>
          <a:noFill/>
          <a:ln>
            <a:noFill/>
          </a:ln>
        </p:spPr>
      </p:pic>
      <p:sp>
        <p:nvSpPr>
          <p:cNvPr id="544" name="Google Shape;544;p80"/>
          <p:cNvSpPr txBox="1"/>
          <p:nvPr/>
        </p:nvSpPr>
        <p:spPr>
          <a:xfrm>
            <a:off x="2065631" y="606850"/>
            <a:ext cx="5509459" cy="685084"/>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نصائح لتصميم إنفوجرافيك مميز </a:t>
            </a:r>
            <a:endParaRPr/>
          </a:p>
        </p:txBody>
      </p:sp>
      <p:sp>
        <p:nvSpPr>
          <p:cNvPr id="545" name="Google Shape;545;p80"/>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546" name="Google Shape;546;p80"/>
          <p:cNvSpPr txBox="1"/>
          <p:nvPr/>
        </p:nvSpPr>
        <p:spPr>
          <a:xfrm>
            <a:off x="2440788" y="1751407"/>
            <a:ext cx="9372600"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Clr>
                <a:schemeClr val="dk1"/>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547" name="Google Shape;547;p80"/>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548" name="Google Shape;548;p80"/>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549" name="Google Shape;549;p80"/>
          <p:cNvSpPr txBox="1"/>
          <p:nvPr/>
        </p:nvSpPr>
        <p:spPr>
          <a:xfrm>
            <a:off x="1116173" y="1905249"/>
            <a:ext cx="10401785" cy="4307806"/>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None/>
            </a:pPr>
            <a:r>
              <a:rPr b="1" i="0" lang="ar-EG" sz="3200" u="none" cap="none" strike="noStrike">
                <a:solidFill>
                  <a:schemeClr val="dk1"/>
                </a:solidFill>
                <a:latin typeface="Simplified Arabic"/>
                <a:ea typeface="Simplified Arabic"/>
                <a:cs typeface="Simplified Arabic"/>
                <a:sym typeface="Simplified Arabic"/>
              </a:rPr>
              <a:t>لا تجعل نفسك محاضرًا في ندوة</a:t>
            </a:r>
            <a:endParaRPr/>
          </a:p>
          <a:p>
            <a:pPr indent="0" lvl="0" marL="0" marR="0" rtl="1" algn="just">
              <a:lnSpc>
                <a:spcPct val="107000"/>
              </a:lnSpc>
              <a:spcBef>
                <a:spcPts val="0"/>
              </a:spcBef>
              <a:spcAft>
                <a:spcPts val="0"/>
              </a:spcAft>
              <a:buNone/>
            </a:pPr>
            <a:r>
              <a:t/>
            </a:r>
            <a:endParaRPr b="1" i="0" sz="3200" u="none" cap="none" strike="noStrike">
              <a:solidFill>
                <a:schemeClr val="dk1"/>
              </a:solidFill>
              <a:latin typeface="Simplified Arabic"/>
              <a:ea typeface="Simplified Arabic"/>
              <a:cs typeface="Simplified Arabic"/>
              <a:sym typeface="Simplified Arabic"/>
            </a:endParaRPr>
          </a:p>
          <a:p>
            <a:pPr indent="0" lvl="0" marL="0" marR="0" rtl="1" algn="just">
              <a:lnSpc>
                <a:spcPct val="107000"/>
              </a:lnSpc>
              <a:spcBef>
                <a:spcPts val="0"/>
              </a:spcBef>
              <a:spcAft>
                <a:spcPts val="0"/>
              </a:spcAft>
              <a:buNone/>
            </a:pPr>
            <a:r>
              <a:rPr b="0" i="0" lang="ar-EG" sz="3200" u="none" cap="none" strike="noStrike">
                <a:solidFill>
                  <a:schemeClr val="dk1"/>
                </a:solidFill>
                <a:latin typeface="Simplified Arabic"/>
                <a:ea typeface="Simplified Arabic"/>
                <a:cs typeface="Simplified Arabic"/>
                <a:sym typeface="Simplified Arabic"/>
              </a:rPr>
              <a:t>تجنّب المعلومات المكثّفة، ولا تستخدم أسلوب الأمر، فهو منفّر في الكثير من الأحيان، فيجب الاعتماد على البساطة والاختصار، وصيغة خطاب قريبة من القارئ.</a:t>
            </a:r>
            <a:endParaRPr/>
          </a:p>
          <a:p>
            <a:pPr indent="0" lvl="0" marL="0" marR="0" rtl="1" algn="just">
              <a:lnSpc>
                <a:spcPct val="107000"/>
              </a:lnSpc>
              <a:spcBef>
                <a:spcPts val="0"/>
              </a:spcBef>
              <a:spcAft>
                <a:spcPts val="0"/>
              </a:spcAft>
              <a:buNone/>
            </a:pPr>
            <a:r>
              <a:t/>
            </a:r>
            <a:endParaRPr b="1" i="0" sz="3200" u="none" cap="none" strike="noStrike">
              <a:solidFill>
                <a:schemeClr val="dk1"/>
              </a:solidFill>
              <a:latin typeface="Simplified Arabic"/>
              <a:ea typeface="Simplified Arabic"/>
              <a:cs typeface="Simplified Arabic"/>
              <a:sym typeface="Simplified Arabic"/>
            </a:endParaRPr>
          </a:p>
          <a:p>
            <a:pPr indent="0" lvl="0" marL="0" marR="0" rtl="1" algn="just">
              <a:lnSpc>
                <a:spcPct val="107000"/>
              </a:lnSpc>
              <a:spcBef>
                <a:spcPts val="0"/>
              </a:spcBef>
              <a:spcAft>
                <a:spcPts val="0"/>
              </a:spcAft>
              <a:buNone/>
            </a:pPr>
            <a:r>
              <a:t/>
            </a:r>
            <a:endParaRPr b="1" i="0" sz="3200" u="none" cap="none" strike="noStrike">
              <a:solidFill>
                <a:schemeClr val="dk1"/>
              </a:solidFill>
              <a:latin typeface="Simplified Arabic"/>
              <a:ea typeface="Simplified Arabic"/>
              <a:cs typeface="Simplified Arabic"/>
              <a:sym typeface="Simplified Arabic"/>
            </a:endParaRPr>
          </a:p>
          <a:p>
            <a:pPr indent="0" lvl="0" marL="0" marR="0" rtl="1" algn="just">
              <a:lnSpc>
                <a:spcPct val="107000"/>
              </a:lnSpc>
              <a:spcBef>
                <a:spcPts val="0"/>
              </a:spcBef>
              <a:spcAft>
                <a:spcPts val="0"/>
              </a:spcAft>
              <a:buNone/>
            </a:pPr>
            <a:r>
              <a:t/>
            </a:r>
            <a:endParaRPr b="1" i="0" sz="3200" u="none" cap="none" strike="noStrike">
              <a:solidFill>
                <a:schemeClr val="dk1"/>
              </a:solidFill>
              <a:latin typeface="Simplified Arabic"/>
              <a:ea typeface="Simplified Arabic"/>
              <a:cs typeface="Simplified Arabic"/>
              <a:sym typeface="Simplified Arabic"/>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3" name="Shape 553"/>
        <p:cNvGrpSpPr/>
        <p:nvPr/>
      </p:nvGrpSpPr>
      <p:grpSpPr>
        <a:xfrm>
          <a:off x="0" y="0"/>
          <a:ext cx="0" cy="0"/>
          <a:chOff x="0" y="0"/>
          <a:chExt cx="0" cy="0"/>
        </a:xfrm>
      </p:grpSpPr>
      <p:pic>
        <p:nvPicPr>
          <p:cNvPr id="554" name="Google Shape;554;p81"/>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55" name="Google Shape;555;p81"/>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556" name="Google Shape;556;p8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57" name="Google Shape;557;p81"/>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58" name="Google Shape;558;p81"/>
          <p:cNvPicPr preferRelativeResize="0"/>
          <p:nvPr/>
        </p:nvPicPr>
        <p:blipFill rotWithShape="1">
          <a:blip r:embed="rId6">
            <a:alphaModFix/>
          </a:blip>
          <a:srcRect b="0" l="0" r="0" t="0"/>
          <a:stretch/>
        </p:blipFill>
        <p:spPr>
          <a:xfrm>
            <a:off x="20217" y="50476"/>
            <a:ext cx="8509914" cy="1610200"/>
          </a:xfrm>
          <a:prstGeom prst="rect">
            <a:avLst/>
          </a:prstGeom>
          <a:noFill/>
          <a:ln>
            <a:noFill/>
          </a:ln>
        </p:spPr>
      </p:pic>
      <p:sp>
        <p:nvSpPr>
          <p:cNvPr id="559" name="Google Shape;559;p81"/>
          <p:cNvSpPr txBox="1"/>
          <p:nvPr/>
        </p:nvSpPr>
        <p:spPr>
          <a:xfrm>
            <a:off x="2065631" y="606850"/>
            <a:ext cx="5509459" cy="685084"/>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نصائح لتصميم إنفوجرافيك مميز </a:t>
            </a:r>
            <a:endParaRPr/>
          </a:p>
        </p:txBody>
      </p:sp>
      <p:sp>
        <p:nvSpPr>
          <p:cNvPr id="560" name="Google Shape;560;p81"/>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561" name="Google Shape;561;p81"/>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562" name="Google Shape;562;p81"/>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563" name="Google Shape;563;p81"/>
          <p:cNvSpPr txBox="1"/>
          <p:nvPr/>
        </p:nvSpPr>
        <p:spPr>
          <a:xfrm>
            <a:off x="1116173" y="1905249"/>
            <a:ext cx="10401785" cy="4307806"/>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None/>
            </a:pPr>
            <a:r>
              <a:rPr b="1" i="0" lang="ar-EG" sz="3200" u="none" cap="none" strike="noStrike">
                <a:solidFill>
                  <a:schemeClr val="dk1"/>
                </a:solidFill>
                <a:latin typeface="Simplified Arabic"/>
                <a:ea typeface="Simplified Arabic"/>
                <a:cs typeface="Simplified Arabic"/>
                <a:sym typeface="Simplified Arabic"/>
              </a:rPr>
              <a:t>استخدم مصادر متعددة</a:t>
            </a:r>
            <a:endParaRPr/>
          </a:p>
          <a:p>
            <a:pPr indent="-254000" lvl="0" marL="457200" marR="0" rtl="1" algn="just">
              <a:lnSpc>
                <a:spcPct val="107000"/>
              </a:lnSpc>
              <a:spcBef>
                <a:spcPts val="0"/>
              </a:spcBef>
              <a:spcAft>
                <a:spcPts val="0"/>
              </a:spcAft>
              <a:buClr>
                <a:srgbClr val="000000"/>
              </a:buClr>
              <a:buSzPts val="3200"/>
              <a:buFont typeface="Arial"/>
              <a:buNone/>
            </a:pPr>
            <a:r>
              <a:t/>
            </a:r>
            <a:endParaRPr b="0" i="0" sz="3200" u="none" cap="none" strike="noStrike">
              <a:solidFill>
                <a:schemeClr val="dk1"/>
              </a:solidFill>
              <a:latin typeface="Simplified Arabic"/>
              <a:ea typeface="Simplified Arabic"/>
              <a:cs typeface="Simplified Arabic"/>
              <a:sym typeface="Simplified Arabic"/>
            </a:endParaRPr>
          </a:p>
          <a:p>
            <a:pPr indent="0" lvl="0" marL="0" marR="0" rtl="1" algn="just">
              <a:lnSpc>
                <a:spcPct val="107000"/>
              </a:lnSpc>
              <a:spcBef>
                <a:spcPts val="0"/>
              </a:spcBef>
              <a:spcAft>
                <a:spcPts val="0"/>
              </a:spcAft>
              <a:buNone/>
            </a:pPr>
            <a:r>
              <a:rPr b="0" i="0" lang="ar-EG" sz="3200" u="none" cap="none" strike="noStrike">
                <a:solidFill>
                  <a:schemeClr val="dk1"/>
                </a:solidFill>
                <a:latin typeface="Simplified Arabic"/>
                <a:ea typeface="Simplified Arabic"/>
                <a:cs typeface="Simplified Arabic"/>
                <a:sym typeface="Simplified Arabic"/>
              </a:rPr>
              <a:t>اعتمد مصدرًا واحدًا عند البحث، واجمع مصادر متعددة وقارن بينها، ثم جهّز محتوى الإنفوجرافيك بناءً على المصادر الأصحّ والأكثر موثوقية. </a:t>
            </a:r>
            <a:endParaRPr/>
          </a:p>
          <a:p>
            <a:pPr indent="0" lvl="0" marL="0" marR="0" rtl="1" algn="just">
              <a:lnSpc>
                <a:spcPct val="107000"/>
              </a:lnSpc>
              <a:spcBef>
                <a:spcPts val="0"/>
              </a:spcBef>
              <a:spcAft>
                <a:spcPts val="0"/>
              </a:spcAft>
              <a:buNone/>
            </a:pPr>
            <a:r>
              <a:t/>
            </a:r>
            <a:endParaRPr b="0" i="0" sz="3200" u="none" cap="none" strike="noStrike">
              <a:solidFill>
                <a:schemeClr val="dk1"/>
              </a:solidFill>
              <a:latin typeface="Simplified Arabic"/>
              <a:ea typeface="Simplified Arabic"/>
              <a:cs typeface="Simplified Arabic"/>
              <a:sym typeface="Simplified Arabic"/>
            </a:endParaRPr>
          </a:p>
          <a:p>
            <a:pPr indent="0" lvl="0" marL="0" marR="0" rtl="1" algn="just">
              <a:lnSpc>
                <a:spcPct val="107000"/>
              </a:lnSpc>
              <a:spcBef>
                <a:spcPts val="0"/>
              </a:spcBef>
              <a:spcAft>
                <a:spcPts val="0"/>
              </a:spcAft>
              <a:buNone/>
            </a:pPr>
            <a:r>
              <a:rPr b="0" i="0" lang="ar-EG" sz="3200" u="none" cap="none" strike="noStrike">
                <a:solidFill>
                  <a:schemeClr val="dk1"/>
                </a:solidFill>
                <a:latin typeface="Simplified Arabic"/>
                <a:ea typeface="Simplified Arabic"/>
                <a:cs typeface="Simplified Arabic"/>
                <a:sym typeface="Simplified Arabic"/>
              </a:rPr>
              <a:t>	</a:t>
            </a:r>
            <a:endParaRPr/>
          </a:p>
          <a:p>
            <a:pPr indent="0" lvl="0" marL="0" marR="0" rtl="1" algn="just">
              <a:lnSpc>
                <a:spcPct val="107000"/>
              </a:lnSpc>
              <a:spcBef>
                <a:spcPts val="0"/>
              </a:spcBef>
              <a:spcAft>
                <a:spcPts val="0"/>
              </a:spcAft>
              <a:buNone/>
            </a:pPr>
            <a:r>
              <a:t/>
            </a:r>
            <a:endParaRPr b="0" i="0" sz="3200" u="none" cap="none" strike="noStrike">
              <a:solidFill>
                <a:schemeClr val="dk1"/>
              </a:solidFill>
              <a:latin typeface="Simplified Arabic"/>
              <a:ea typeface="Simplified Arabic"/>
              <a:cs typeface="Simplified Arabic"/>
              <a:sym typeface="Simplified Arabic"/>
            </a:endParaRPr>
          </a:p>
          <a:p>
            <a:pPr indent="0" lvl="0" marL="0" marR="0" rtl="1" algn="just">
              <a:lnSpc>
                <a:spcPct val="107000"/>
              </a:lnSpc>
              <a:spcBef>
                <a:spcPts val="0"/>
              </a:spcBef>
              <a:spcAft>
                <a:spcPts val="0"/>
              </a:spcAft>
              <a:buNone/>
            </a:pPr>
            <a:r>
              <a:t/>
            </a:r>
            <a:endParaRPr b="0" i="0" sz="3200" u="none" cap="none" strike="noStrike">
              <a:solidFill>
                <a:schemeClr val="dk1"/>
              </a:solidFill>
              <a:latin typeface="Simplified Arabic"/>
              <a:ea typeface="Simplified Arabic"/>
              <a:cs typeface="Simplified Arabic"/>
              <a:sym typeface="Simplified Arabic"/>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7" name="Shape 567"/>
        <p:cNvGrpSpPr/>
        <p:nvPr/>
      </p:nvGrpSpPr>
      <p:grpSpPr>
        <a:xfrm>
          <a:off x="0" y="0"/>
          <a:ext cx="0" cy="0"/>
          <a:chOff x="0" y="0"/>
          <a:chExt cx="0" cy="0"/>
        </a:xfrm>
      </p:grpSpPr>
      <p:pic>
        <p:nvPicPr>
          <p:cNvPr id="568" name="Google Shape;568;p82"/>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69" name="Google Shape;569;p82"/>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570" name="Google Shape;570;p8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71" name="Google Shape;571;p8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72" name="Google Shape;572;p82"/>
          <p:cNvPicPr preferRelativeResize="0"/>
          <p:nvPr/>
        </p:nvPicPr>
        <p:blipFill rotWithShape="1">
          <a:blip r:embed="rId6">
            <a:alphaModFix/>
          </a:blip>
          <a:srcRect b="0" l="0" r="0" t="0"/>
          <a:stretch/>
        </p:blipFill>
        <p:spPr>
          <a:xfrm>
            <a:off x="20217" y="50476"/>
            <a:ext cx="8509914" cy="1610200"/>
          </a:xfrm>
          <a:prstGeom prst="rect">
            <a:avLst/>
          </a:prstGeom>
          <a:noFill/>
          <a:ln>
            <a:noFill/>
          </a:ln>
        </p:spPr>
      </p:pic>
      <p:sp>
        <p:nvSpPr>
          <p:cNvPr id="573" name="Google Shape;573;p82"/>
          <p:cNvSpPr txBox="1"/>
          <p:nvPr/>
        </p:nvSpPr>
        <p:spPr>
          <a:xfrm>
            <a:off x="2065631" y="606850"/>
            <a:ext cx="5509459" cy="685084"/>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نصائح لتصميم إنفوجرافيك مميز </a:t>
            </a:r>
            <a:endParaRPr/>
          </a:p>
        </p:txBody>
      </p:sp>
      <p:sp>
        <p:nvSpPr>
          <p:cNvPr id="574" name="Google Shape;574;p82"/>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575" name="Google Shape;575;p82"/>
          <p:cNvSpPr txBox="1"/>
          <p:nvPr/>
        </p:nvSpPr>
        <p:spPr>
          <a:xfrm>
            <a:off x="2440788" y="1751407"/>
            <a:ext cx="9372600"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Clr>
                <a:schemeClr val="dk1"/>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576" name="Google Shape;576;p82"/>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577" name="Google Shape;577;p82"/>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578" name="Google Shape;578;p82"/>
          <p:cNvSpPr txBox="1"/>
          <p:nvPr/>
        </p:nvSpPr>
        <p:spPr>
          <a:xfrm>
            <a:off x="1116173" y="1881845"/>
            <a:ext cx="10401785" cy="3780866"/>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None/>
            </a:pPr>
            <a:r>
              <a:rPr b="1" i="0" lang="ar-EG" sz="3200" u="none" cap="none" strike="noStrike">
                <a:solidFill>
                  <a:schemeClr val="dk1"/>
                </a:solidFill>
                <a:latin typeface="Simplified Arabic"/>
                <a:ea typeface="Simplified Arabic"/>
                <a:cs typeface="Simplified Arabic"/>
                <a:sym typeface="Simplified Arabic"/>
              </a:rPr>
              <a:t>التزم بالبساطة </a:t>
            </a:r>
            <a:endParaRPr/>
          </a:p>
          <a:p>
            <a:pPr indent="0" lvl="0" marL="0" marR="0" rtl="1" algn="just">
              <a:lnSpc>
                <a:spcPct val="107000"/>
              </a:lnSpc>
              <a:spcBef>
                <a:spcPts val="0"/>
              </a:spcBef>
              <a:spcAft>
                <a:spcPts val="0"/>
              </a:spcAft>
              <a:buNone/>
            </a:pPr>
            <a:r>
              <a:t/>
            </a:r>
            <a:endParaRPr b="0" i="0" sz="3200" u="none" cap="none" strike="noStrike">
              <a:solidFill>
                <a:schemeClr val="dk1"/>
              </a:solidFill>
              <a:latin typeface="Simplified Arabic"/>
              <a:ea typeface="Simplified Arabic"/>
              <a:cs typeface="Simplified Arabic"/>
              <a:sym typeface="Simplified Arabic"/>
            </a:endParaRPr>
          </a:p>
          <a:p>
            <a:pPr indent="0" lvl="0" marL="0" marR="0" rtl="1" algn="just">
              <a:lnSpc>
                <a:spcPct val="107000"/>
              </a:lnSpc>
              <a:spcBef>
                <a:spcPts val="0"/>
              </a:spcBef>
              <a:spcAft>
                <a:spcPts val="0"/>
              </a:spcAft>
              <a:buNone/>
            </a:pPr>
            <a:r>
              <a:rPr b="0" i="0" lang="ar-EG" sz="3200" u="none" cap="none" strike="noStrike">
                <a:solidFill>
                  <a:schemeClr val="dk1"/>
                </a:solidFill>
                <a:latin typeface="Simplified Arabic"/>
                <a:ea typeface="Simplified Arabic"/>
                <a:cs typeface="Simplified Arabic"/>
                <a:sym typeface="Simplified Arabic"/>
              </a:rPr>
              <a:t>يجب الالتزام بالبساطة في تصميم الإنفوجرافيك وإيصال المعلومة إلى الجهة المستهدفة بوضوح وبشكل بسيط وسهل.</a:t>
            </a:r>
            <a:endParaRPr/>
          </a:p>
          <a:p>
            <a:pPr indent="0" lvl="0" marL="0" marR="0" rtl="1" algn="just">
              <a:lnSpc>
                <a:spcPct val="107000"/>
              </a:lnSpc>
              <a:spcBef>
                <a:spcPts val="0"/>
              </a:spcBef>
              <a:spcAft>
                <a:spcPts val="0"/>
              </a:spcAft>
              <a:buNone/>
            </a:pPr>
            <a:r>
              <a:t/>
            </a:r>
            <a:endParaRPr b="0" i="0" sz="3200" u="none" cap="none" strike="noStrike">
              <a:solidFill>
                <a:schemeClr val="dk1"/>
              </a:solidFill>
              <a:latin typeface="Simplified Arabic"/>
              <a:ea typeface="Simplified Arabic"/>
              <a:cs typeface="Simplified Arabic"/>
              <a:sym typeface="Simplified Arabic"/>
            </a:endParaRPr>
          </a:p>
          <a:p>
            <a:pPr indent="0" lvl="0" marL="0" marR="0" rtl="1" algn="just">
              <a:lnSpc>
                <a:spcPct val="107000"/>
              </a:lnSpc>
              <a:spcBef>
                <a:spcPts val="0"/>
              </a:spcBef>
              <a:spcAft>
                <a:spcPts val="0"/>
              </a:spcAft>
              <a:buNone/>
            </a:pPr>
            <a:r>
              <a:rPr b="0" i="0" lang="ar-EG" sz="3200" u="none" cap="none" strike="noStrike">
                <a:solidFill>
                  <a:schemeClr val="dk1"/>
                </a:solidFill>
                <a:latin typeface="Simplified Arabic"/>
                <a:ea typeface="Simplified Arabic"/>
                <a:cs typeface="Simplified Arabic"/>
                <a:sym typeface="Simplified Arabic"/>
              </a:rPr>
              <a:t>استخدم تصميمات بسيطة بألوان مناسبة لا تشتّت الانتباه، واحرص على تناسق النصّ وإظهار المعلومات المهمّة بلون وحجم مختلف.</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2" name="Shape 582"/>
        <p:cNvGrpSpPr/>
        <p:nvPr/>
      </p:nvGrpSpPr>
      <p:grpSpPr>
        <a:xfrm>
          <a:off x="0" y="0"/>
          <a:ext cx="0" cy="0"/>
          <a:chOff x="0" y="0"/>
          <a:chExt cx="0" cy="0"/>
        </a:xfrm>
      </p:grpSpPr>
      <p:pic>
        <p:nvPicPr>
          <p:cNvPr id="583" name="Google Shape;583;p83"/>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84" name="Google Shape;584;p83"/>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585" name="Google Shape;585;p8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86" name="Google Shape;586;p8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87" name="Google Shape;587;p83"/>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588" name="Google Shape;588;p83"/>
          <p:cNvSpPr txBox="1"/>
          <p:nvPr/>
        </p:nvSpPr>
        <p:spPr>
          <a:xfrm>
            <a:off x="2685392" y="548879"/>
            <a:ext cx="4518048" cy="685084"/>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مواقع لتصميم الإنفوجرافيك </a:t>
            </a:r>
            <a:endParaRPr b="1" i="0" sz="3600" u="none" cap="none" strike="noStrike">
              <a:solidFill>
                <a:srgbClr val="FFFFFF"/>
              </a:solidFill>
              <a:latin typeface="Simplified Arabic"/>
              <a:ea typeface="Simplified Arabic"/>
              <a:cs typeface="Simplified Arabic"/>
              <a:sym typeface="Simplified Arabic"/>
            </a:endParaRPr>
          </a:p>
        </p:txBody>
      </p:sp>
      <p:sp>
        <p:nvSpPr>
          <p:cNvPr id="589" name="Google Shape;589;p83"/>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590" name="Google Shape;590;p83"/>
          <p:cNvSpPr txBox="1"/>
          <p:nvPr/>
        </p:nvSpPr>
        <p:spPr>
          <a:xfrm>
            <a:off x="2440788" y="1751407"/>
            <a:ext cx="9372600"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Clr>
                <a:schemeClr val="dk1"/>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591" name="Google Shape;591;p83"/>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592" name="Google Shape;592;p83"/>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593" name="Google Shape;593;p83"/>
          <p:cNvSpPr txBox="1"/>
          <p:nvPr/>
        </p:nvSpPr>
        <p:spPr>
          <a:xfrm>
            <a:off x="1116173" y="2303310"/>
            <a:ext cx="10401785" cy="1673110"/>
          </a:xfrm>
          <a:prstGeom prst="rect">
            <a:avLst/>
          </a:prstGeom>
          <a:noFill/>
          <a:ln>
            <a:noFill/>
          </a:ln>
        </p:spPr>
        <p:txBody>
          <a:bodyPr anchorCtr="0" anchor="t" bIns="45700" lIns="91425" spcFirstLastPara="1" rIns="91425" wrap="square" tIns="45700">
            <a:spAutoFit/>
          </a:bodyPr>
          <a:lstStyle/>
          <a:p>
            <a:pPr indent="0" lvl="0" marL="0" marR="0" rtl="1" algn="l">
              <a:lnSpc>
                <a:spcPct val="107000"/>
              </a:lnSpc>
              <a:spcBef>
                <a:spcPts val="0"/>
              </a:spcBef>
              <a:spcAft>
                <a:spcPts val="0"/>
              </a:spcAft>
              <a:buClr>
                <a:srgbClr val="000000"/>
              </a:buClr>
              <a:buSzPts val="3200"/>
              <a:buFont typeface="Arial"/>
              <a:buNone/>
            </a:pPr>
            <a:r>
              <a:rPr b="1" i="0" lang="ar-EG" sz="3200" u="none" cap="none" strike="noStrike">
                <a:solidFill>
                  <a:schemeClr val="dk1"/>
                </a:solidFill>
                <a:latin typeface="Simplified Arabic"/>
                <a:ea typeface="Simplified Arabic"/>
                <a:cs typeface="Simplified Arabic"/>
                <a:sym typeface="Simplified Arabic"/>
              </a:rPr>
              <a:t>Presentation-go </a:t>
            </a:r>
            <a:endParaRPr/>
          </a:p>
          <a:p>
            <a:pPr indent="0" lvl="0" marL="0" marR="0" rtl="1" algn="l">
              <a:lnSpc>
                <a:spcPct val="107000"/>
              </a:lnSpc>
              <a:spcBef>
                <a:spcPts val="0"/>
              </a:spcBef>
              <a:spcAft>
                <a:spcPts val="0"/>
              </a:spcAft>
              <a:buClr>
                <a:srgbClr val="000000"/>
              </a:buClr>
              <a:buSzPts val="3200"/>
              <a:buFont typeface="Arial"/>
              <a:buNone/>
            </a:pPr>
            <a:r>
              <a:rPr b="1" i="0" lang="ar-EG" sz="3200" u="none" cap="none" strike="noStrike">
                <a:solidFill>
                  <a:schemeClr val="dk1"/>
                </a:solidFill>
                <a:latin typeface="Simplified Arabic"/>
                <a:ea typeface="Simplified Arabic"/>
                <a:cs typeface="Simplified Arabic"/>
                <a:sym typeface="Simplified Arabic"/>
              </a:rPr>
              <a:t>Vista Create </a:t>
            </a:r>
            <a:endParaRPr/>
          </a:p>
          <a:p>
            <a:pPr indent="0" lvl="0" marL="0" marR="0" rtl="1" algn="l">
              <a:lnSpc>
                <a:spcPct val="107000"/>
              </a:lnSpc>
              <a:spcBef>
                <a:spcPts val="0"/>
              </a:spcBef>
              <a:spcAft>
                <a:spcPts val="0"/>
              </a:spcAft>
              <a:buClr>
                <a:srgbClr val="000000"/>
              </a:buClr>
              <a:buSzPts val="3200"/>
              <a:buFont typeface="Arial"/>
              <a:buNone/>
            </a:pPr>
            <a:r>
              <a:rPr b="1" i="0" lang="ar-EG" sz="3200" u="none" cap="none" strike="noStrike">
                <a:solidFill>
                  <a:schemeClr val="dk1"/>
                </a:solidFill>
                <a:latin typeface="Simplified Arabic"/>
                <a:ea typeface="Simplified Arabic"/>
                <a:cs typeface="Simplified Arabic"/>
                <a:sym typeface="Simplified Arabic"/>
              </a:rPr>
              <a:t>canva </a:t>
            </a:r>
            <a:endParaRPr b="1" i="0" sz="3200" u="none" cap="none" strike="noStrike">
              <a:solidFill>
                <a:srgbClr val="24A9E1"/>
              </a:solidFill>
              <a:latin typeface="Simplified Arabic"/>
              <a:ea typeface="Simplified Arabic"/>
              <a:cs typeface="Simplified Arabic"/>
              <a:sym typeface="Simplified Arabic"/>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7" name="Shape 597"/>
        <p:cNvGrpSpPr/>
        <p:nvPr/>
      </p:nvGrpSpPr>
      <p:grpSpPr>
        <a:xfrm>
          <a:off x="0" y="0"/>
          <a:ext cx="0" cy="0"/>
          <a:chOff x="0" y="0"/>
          <a:chExt cx="0" cy="0"/>
        </a:xfrm>
      </p:grpSpPr>
      <p:pic>
        <p:nvPicPr>
          <p:cNvPr id="598" name="Google Shape;598;p84"/>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99" name="Google Shape;599;p84"/>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600" name="Google Shape;600;p8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01" name="Google Shape;601;p84"/>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602" name="Google Shape;602;p84"/>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603" name="Google Shape;603;p84"/>
          <p:cNvSpPr txBox="1"/>
          <p:nvPr/>
        </p:nvSpPr>
        <p:spPr>
          <a:xfrm>
            <a:off x="3599792" y="562889"/>
            <a:ext cx="3014367" cy="685084"/>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الموشن جرافيك </a:t>
            </a:r>
            <a:endParaRPr b="1" i="0" sz="3600" u="none" cap="none" strike="noStrike">
              <a:solidFill>
                <a:srgbClr val="FFFFFF"/>
              </a:solidFill>
              <a:latin typeface="Simplified Arabic"/>
              <a:ea typeface="Simplified Arabic"/>
              <a:cs typeface="Simplified Arabic"/>
              <a:sym typeface="Simplified Arabic"/>
            </a:endParaRPr>
          </a:p>
        </p:txBody>
      </p:sp>
      <p:sp>
        <p:nvSpPr>
          <p:cNvPr id="604" name="Google Shape;604;p84"/>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605" name="Google Shape;605;p84"/>
          <p:cNvSpPr txBox="1"/>
          <p:nvPr/>
        </p:nvSpPr>
        <p:spPr>
          <a:xfrm>
            <a:off x="2440788" y="1751407"/>
            <a:ext cx="9372600"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Clr>
                <a:schemeClr val="dk1"/>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606" name="Google Shape;606;p84"/>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607" name="Google Shape;607;p84"/>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608" name="Google Shape;608;p84"/>
          <p:cNvSpPr txBox="1"/>
          <p:nvPr/>
        </p:nvSpPr>
        <p:spPr>
          <a:xfrm>
            <a:off x="1116173" y="1983211"/>
            <a:ext cx="10401785" cy="325392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000000"/>
              </a:buClr>
              <a:buSzPts val="3200"/>
              <a:buFont typeface="Arial"/>
              <a:buNone/>
            </a:pPr>
            <a:r>
              <a:rPr b="1" i="0" lang="ar-EG" sz="3200" u="none" cap="none" strike="noStrike">
                <a:solidFill>
                  <a:schemeClr val="dk1"/>
                </a:solidFill>
                <a:latin typeface="Simplified Arabic"/>
                <a:ea typeface="Simplified Arabic"/>
                <a:cs typeface="Simplified Arabic"/>
                <a:sym typeface="Simplified Arabic"/>
              </a:rPr>
              <a:t>الموشن جرافيك</a:t>
            </a:r>
            <a:endParaRPr/>
          </a:p>
          <a:p>
            <a:pPr indent="0" lvl="0" marL="0" marR="0" rtl="1" algn="just">
              <a:lnSpc>
                <a:spcPct val="107000"/>
              </a:lnSpc>
              <a:spcBef>
                <a:spcPts val="0"/>
              </a:spcBef>
              <a:spcAft>
                <a:spcPts val="0"/>
              </a:spcAft>
              <a:buClr>
                <a:srgbClr val="000000"/>
              </a:buClr>
              <a:buSzPts val="3200"/>
              <a:buFont typeface="Arial"/>
              <a:buNone/>
            </a:pPr>
            <a:r>
              <a:t/>
            </a:r>
            <a:endParaRPr b="0" i="0" sz="3200" u="none" cap="none" strike="noStrike">
              <a:solidFill>
                <a:schemeClr val="dk1"/>
              </a:solidFill>
              <a:latin typeface="Simplified Arabic"/>
              <a:ea typeface="Simplified Arabic"/>
              <a:cs typeface="Simplified Arabic"/>
              <a:sym typeface="Simplified Arabic"/>
            </a:endParaRPr>
          </a:p>
          <a:p>
            <a:pPr indent="0" lvl="0" marL="0" marR="0" rtl="1" algn="just">
              <a:lnSpc>
                <a:spcPct val="107000"/>
              </a:lnSpc>
              <a:spcBef>
                <a:spcPts val="0"/>
              </a:spcBef>
              <a:spcAft>
                <a:spcPts val="0"/>
              </a:spcAft>
              <a:buClr>
                <a:srgbClr val="000000"/>
              </a:buClr>
              <a:buSzPts val="3200"/>
              <a:buFont typeface="Arial"/>
              <a:buNone/>
            </a:pPr>
            <a:r>
              <a:rPr b="0" i="0" lang="ar-EG" sz="3200" u="none" cap="none" strike="noStrike">
                <a:solidFill>
                  <a:schemeClr val="dk1"/>
                </a:solidFill>
                <a:latin typeface="Simplified Arabic"/>
                <a:ea typeface="Simplified Arabic"/>
                <a:cs typeface="Simplified Arabic"/>
                <a:sym typeface="Simplified Arabic"/>
              </a:rPr>
              <a:t>عبارة عن صور ونصوص ورسومات مختلفة من رسومات بيانية وشخصيات كرتون وأيقونات وشعارات، ويُميزه التحريك السلس أو ما يسمى بـ"الموشن" لهذه الأشكال والرسومات مع تأثيرات سينمائية وصوتية بطريقة رائعة تجذب المُشاهد أكثر من أي تقنية أخرى.</a:t>
            </a:r>
            <a:endParaRPr b="0" i="0" sz="3200" u="none" cap="none" strike="noStrike">
              <a:solidFill>
                <a:schemeClr val="dk1"/>
              </a:solidFill>
              <a:latin typeface="Simplified Arabic"/>
              <a:ea typeface="Simplified Arabic"/>
              <a:cs typeface="Simplified Arabic"/>
              <a:sym typeface="Simplified Arabic"/>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2" name="Shape 612"/>
        <p:cNvGrpSpPr/>
        <p:nvPr/>
      </p:nvGrpSpPr>
      <p:grpSpPr>
        <a:xfrm>
          <a:off x="0" y="0"/>
          <a:ext cx="0" cy="0"/>
          <a:chOff x="0" y="0"/>
          <a:chExt cx="0" cy="0"/>
        </a:xfrm>
      </p:grpSpPr>
      <p:pic>
        <p:nvPicPr>
          <p:cNvPr id="613" name="Google Shape;613;p85"/>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614" name="Google Shape;614;p85"/>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615" name="Google Shape;615;p8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16" name="Google Shape;616;p85"/>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617" name="Google Shape;617;p85"/>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618" name="Google Shape;618;p85"/>
          <p:cNvSpPr txBox="1"/>
          <p:nvPr/>
        </p:nvSpPr>
        <p:spPr>
          <a:xfrm>
            <a:off x="3599792" y="562889"/>
            <a:ext cx="3014367" cy="685084"/>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الموشن جرافيك </a:t>
            </a:r>
            <a:endParaRPr b="1" i="0" sz="3600" u="none" cap="none" strike="noStrike">
              <a:solidFill>
                <a:srgbClr val="FFFFFF"/>
              </a:solidFill>
              <a:latin typeface="Simplified Arabic"/>
              <a:ea typeface="Simplified Arabic"/>
              <a:cs typeface="Simplified Arabic"/>
              <a:sym typeface="Simplified Arabic"/>
            </a:endParaRPr>
          </a:p>
        </p:txBody>
      </p:sp>
      <p:sp>
        <p:nvSpPr>
          <p:cNvPr id="619" name="Google Shape;619;p85"/>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620" name="Google Shape;620;p85"/>
          <p:cNvSpPr txBox="1"/>
          <p:nvPr/>
        </p:nvSpPr>
        <p:spPr>
          <a:xfrm>
            <a:off x="2440788" y="1751407"/>
            <a:ext cx="9372600"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Clr>
                <a:schemeClr val="dk1"/>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621" name="Google Shape;621;p85"/>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622" name="Google Shape;622;p85"/>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623" name="Google Shape;623;p85"/>
          <p:cNvSpPr txBox="1"/>
          <p:nvPr/>
        </p:nvSpPr>
        <p:spPr>
          <a:xfrm>
            <a:off x="1116173" y="1983211"/>
            <a:ext cx="10401785" cy="3780866"/>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000000"/>
              </a:buClr>
              <a:buSzPts val="3200"/>
              <a:buFont typeface="Arial"/>
              <a:buNone/>
            </a:pPr>
            <a:r>
              <a:rPr b="0" i="0" lang="ar-EG" sz="3200" u="none" cap="none" strike="noStrike">
                <a:solidFill>
                  <a:schemeClr val="dk1"/>
                </a:solidFill>
                <a:latin typeface="Simplified Arabic"/>
                <a:ea typeface="Simplified Arabic"/>
                <a:cs typeface="Simplified Arabic"/>
                <a:sym typeface="Simplified Arabic"/>
              </a:rPr>
              <a:t>ويكمن الفرق بين الإنفوجرافيك والموشن جرافيك أن كلاهما واحد من حيث المبدأ ولكن (الإنفوجرافيك) عبارة عن رسم تخطيطي يتم إخراجه في صورة ذات أبعاد معينة.</a:t>
            </a:r>
            <a:endParaRPr/>
          </a:p>
          <a:p>
            <a:pPr indent="0" lvl="0" marL="0" marR="0" rtl="1" algn="just">
              <a:lnSpc>
                <a:spcPct val="107000"/>
              </a:lnSpc>
              <a:spcBef>
                <a:spcPts val="0"/>
              </a:spcBef>
              <a:spcAft>
                <a:spcPts val="0"/>
              </a:spcAft>
              <a:buClr>
                <a:srgbClr val="000000"/>
              </a:buClr>
              <a:buSzPts val="3200"/>
              <a:buFont typeface="Arial"/>
              <a:buNone/>
            </a:pPr>
            <a:r>
              <a:t/>
            </a:r>
            <a:endParaRPr b="0" i="0" sz="3200" u="none" cap="none" strike="noStrike">
              <a:solidFill>
                <a:schemeClr val="dk1"/>
              </a:solidFill>
              <a:latin typeface="Simplified Arabic"/>
              <a:ea typeface="Simplified Arabic"/>
              <a:cs typeface="Simplified Arabic"/>
              <a:sym typeface="Simplified Arabic"/>
            </a:endParaRPr>
          </a:p>
          <a:p>
            <a:pPr indent="0" lvl="0" marL="0" marR="0" rtl="1" algn="just">
              <a:lnSpc>
                <a:spcPct val="107000"/>
              </a:lnSpc>
              <a:spcBef>
                <a:spcPts val="0"/>
              </a:spcBef>
              <a:spcAft>
                <a:spcPts val="0"/>
              </a:spcAft>
              <a:buClr>
                <a:srgbClr val="000000"/>
              </a:buClr>
              <a:buSzPts val="3200"/>
              <a:buFont typeface="Arial"/>
              <a:buNone/>
            </a:pPr>
            <a:r>
              <a:rPr b="0" i="0" lang="ar-EG" sz="3200" u="none" cap="none" strike="noStrike">
                <a:solidFill>
                  <a:schemeClr val="dk1"/>
                </a:solidFill>
                <a:latin typeface="Simplified Arabic"/>
                <a:ea typeface="Simplified Arabic"/>
                <a:cs typeface="Simplified Arabic"/>
                <a:sym typeface="Simplified Arabic"/>
              </a:rPr>
              <a:t>أمّا (الموشن جرافيك) عبارة عن رسم تخطيطي يتم تحويله إلى عرض حي؛ فيتم إخراجه على شكل فيديو تفاعلي يُستخدم لأغراض عديدة، منها التسويقية، التجارية، والتعليمية.</a:t>
            </a:r>
            <a:endParaRPr b="0" i="0" sz="3200" u="none" cap="none" strike="noStrike">
              <a:solidFill>
                <a:schemeClr val="dk1"/>
              </a:solidFill>
              <a:latin typeface="Simplified Arabic"/>
              <a:ea typeface="Simplified Arabic"/>
              <a:cs typeface="Simplified Arabic"/>
              <a:sym typeface="Simplified Arabic"/>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7" name="Shape 627"/>
        <p:cNvGrpSpPr/>
        <p:nvPr/>
      </p:nvGrpSpPr>
      <p:grpSpPr>
        <a:xfrm>
          <a:off x="0" y="0"/>
          <a:ext cx="0" cy="0"/>
          <a:chOff x="0" y="0"/>
          <a:chExt cx="0" cy="0"/>
        </a:xfrm>
      </p:grpSpPr>
      <p:pic>
        <p:nvPicPr>
          <p:cNvPr id="628" name="Google Shape;628;p86"/>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629" name="Google Shape;629;p86"/>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630" name="Google Shape;630;p8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31" name="Google Shape;631;p86"/>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632" name="Google Shape;632;p86"/>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633" name="Google Shape;633;p86"/>
          <p:cNvSpPr txBox="1"/>
          <p:nvPr/>
        </p:nvSpPr>
        <p:spPr>
          <a:xfrm>
            <a:off x="2613212" y="550378"/>
            <a:ext cx="3512208" cy="685084"/>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الفيديوجراف</a:t>
            </a:r>
            <a:endParaRPr b="1" i="0" sz="3600" u="none" cap="none" strike="noStrike">
              <a:solidFill>
                <a:srgbClr val="FFFFFF"/>
              </a:solidFill>
              <a:latin typeface="Simplified Arabic"/>
              <a:ea typeface="Simplified Arabic"/>
              <a:cs typeface="Simplified Arabic"/>
              <a:sym typeface="Simplified Arabic"/>
            </a:endParaRPr>
          </a:p>
        </p:txBody>
      </p:sp>
      <p:sp>
        <p:nvSpPr>
          <p:cNvPr id="634" name="Google Shape;634;p86"/>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635" name="Google Shape;635;p86"/>
          <p:cNvSpPr txBox="1"/>
          <p:nvPr/>
        </p:nvSpPr>
        <p:spPr>
          <a:xfrm>
            <a:off x="2440788" y="1751407"/>
            <a:ext cx="9372600"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Clr>
                <a:schemeClr val="dk1"/>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636" name="Google Shape;636;p86"/>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637" name="Google Shape;637;p86"/>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638" name="Google Shape;638;p86"/>
          <p:cNvSpPr txBox="1"/>
          <p:nvPr/>
        </p:nvSpPr>
        <p:spPr>
          <a:xfrm>
            <a:off x="1116173" y="2311817"/>
            <a:ext cx="10401785" cy="1146171"/>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None/>
            </a:pPr>
            <a:r>
              <a:rPr b="0" i="0" lang="ar-EG" sz="3200" u="none" cap="none" strike="noStrike">
                <a:solidFill>
                  <a:schemeClr val="dk1"/>
                </a:solidFill>
                <a:latin typeface="Simplified Arabic"/>
                <a:ea typeface="Simplified Arabic"/>
                <a:cs typeface="Simplified Arabic"/>
                <a:sym typeface="Simplified Arabic"/>
              </a:rPr>
              <a:t>نوع جديد من الفيديوهات يعتمد في طريقته على عرض الصور والفيديو مع احتوائه على نصوص توضّح للمشاهد بعض الامور.</a:t>
            </a:r>
            <a:endParaRPr b="0" i="0" sz="3200" u="none" cap="none" strike="noStrike">
              <a:solidFill>
                <a:schemeClr val="dk1"/>
              </a:solidFill>
              <a:latin typeface="Simplified Arabic"/>
              <a:ea typeface="Simplified Arabic"/>
              <a:cs typeface="Simplified Arabic"/>
              <a:sym typeface="Simplified Arabic"/>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2" name="Shape 642"/>
        <p:cNvGrpSpPr/>
        <p:nvPr/>
      </p:nvGrpSpPr>
      <p:grpSpPr>
        <a:xfrm>
          <a:off x="0" y="0"/>
          <a:ext cx="0" cy="0"/>
          <a:chOff x="0" y="0"/>
          <a:chExt cx="0" cy="0"/>
        </a:xfrm>
      </p:grpSpPr>
      <p:pic>
        <p:nvPicPr>
          <p:cNvPr id="643" name="Google Shape;643;p87"/>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644" name="Google Shape;644;p87"/>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645" name="Google Shape;645;p8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46" name="Google Shape;646;p87"/>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647" name="Google Shape;647;p87"/>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648" name="Google Shape;648;p87"/>
          <p:cNvSpPr txBox="1"/>
          <p:nvPr/>
        </p:nvSpPr>
        <p:spPr>
          <a:xfrm>
            <a:off x="3274672" y="521308"/>
            <a:ext cx="3512208" cy="685084"/>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مميزات الفيديوجراف</a:t>
            </a:r>
            <a:endParaRPr b="1" i="0" sz="3600" u="none" cap="none" strike="noStrike">
              <a:solidFill>
                <a:srgbClr val="FFFFFF"/>
              </a:solidFill>
              <a:latin typeface="Simplified Arabic"/>
              <a:ea typeface="Simplified Arabic"/>
              <a:cs typeface="Simplified Arabic"/>
              <a:sym typeface="Simplified Arabic"/>
            </a:endParaRPr>
          </a:p>
        </p:txBody>
      </p:sp>
      <p:sp>
        <p:nvSpPr>
          <p:cNvPr id="649" name="Google Shape;649;p87"/>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650" name="Google Shape;650;p87"/>
          <p:cNvSpPr txBox="1"/>
          <p:nvPr/>
        </p:nvSpPr>
        <p:spPr>
          <a:xfrm>
            <a:off x="2440788" y="1751407"/>
            <a:ext cx="9372600"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Clr>
                <a:schemeClr val="dk1"/>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651" name="Google Shape;651;p87"/>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652" name="Google Shape;652;p87"/>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653" name="Google Shape;653;p87"/>
          <p:cNvSpPr txBox="1"/>
          <p:nvPr/>
        </p:nvSpPr>
        <p:spPr>
          <a:xfrm>
            <a:off x="1116173" y="1983211"/>
            <a:ext cx="10401785" cy="3780866"/>
          </a:xfrm>
          <a:prstGeom prst="rect">
            <a:avLst/>
          </a:prstGeom>
          <a:noFill/>
          <a:ln>
            <a:noFill/>
          </a:ln>
        </p:spPr>
        <p:txBody>
          <a:bodyPr anchorCtr="0" anchor="t" bIns="45700" lIns="91425" spcFirstLastPara="1" rIns="91425" wrap="square" tIns="45700">
            <a:spAutoFit/>
          </a:bodyPr>
          <a:lstStyle/>
          <a:p>
            <a:pPr indent="-457200" lvl="0" marL="457200" marR="0" rtl="1" algn="just">
              <a:lnSpc>
                <a:spcPct val="107000"/>
              </a:lnSpc>
              <a:spcBef>
                <a:spcPts val="0"/>
              </a:spcBef>
              <a:spcAft>
                <a:spcPts val="0"/>
              </a:spcAft>
              <a:buClr>
                <a:srgbClr val="000000"/>
              </a:buClr>
              <a:buSzPts val="3200"/>
              <a:buFont typeface="Arial"/>
              <a:buChar char="•"/>
            </a:pPr>
            <a:r>
              <a:rPr b="0" i="0" lang="ar-EG" sz="3200" u="none" cap="none" strike="noStrike">
                <a:solidFill>
                  <a:schemeClr val="dk1"/>
                </a:solidFill>
                <a:latin typeface="Simplified Arabic"/>
                <a:ea typeface="Simplified Arabic"/>
                <a:cs typeface="Simplified Arabic"/>
                <a:sym typeface="Simplified Arabic"/>
              </a:rPr>
              <a:t>يمكن مشاهدته ضعيف البصر وضعيف السمع من خلال الصوت والصور داخله.</a:t>
            </a:r>
            <a:endParaRPr/>
          </a:p>
          <a:p>
            <a:pPr indent="0" lvl="0" marL="0" marR="0" rtl="1" algn="just">
              <a:lnSpc>
                <a:spcPct val="107000"/>
              </a:lnSpc>
              <a:spcBef>
                <a:spcPts val="0"/>
              </a:spcBef>
              <a:spcAft>
                <a:spcPts val="0"/>
              </a:spcAft>
              <a:buNone/>
            </a:pPr>
            <a:r>
              <a:t/>
            </a:r>
            <a:endParaRPr b="0" i="0" sz="3200" u="none" cap="none" strike="noStrike">
              <a:solidFill>
                <a:schemeClr val="dk1"/>
              </a:solidFill>
              <a:latin typeface="Simplified Arabic"/>
              <a:ea typeface="Simplified Arabic"/>
              <a:cs typeface="Simplified Arabic"/>
              <a:sym typeface="Simplified Arabic"/>
            </a:endParaRPr>
          </a:p>
          <a:p>
            <a:pPr indent="-457200" lvl="0" marL="457200" marR="0" rtl="1" algn="just">
              <a:lnSpc>
                <a:spcPct val="107000"/>
              </a:lnSpc>
              <a:spcBef>
                <a:spcPts val="0"/>
              </a:spcBef>
              <a:spcAft>
                <a:spcPts val="0"/>
              </a:spcAft>
              <a:buClr>
                <a:srgbClr val="000000"/>
              </a:buClr>
              <a:buSzPts val="3200"/>
              <a:buFont typeface="Arial"/>
              <a:buChar char="•"/>
            </a:pPr>
            <a:r>
              <a:rPr b="0" i="0" lang="ar-EG" sz="3200" u="none" cap="none" strike="noStrike">
                <a:solidFill>
                  <a:schemeClr val="dk1"/>
                </a:solidFill>
                <a:latin typeface="Simplified Arabic"/>
                <a:ea typeface="Simplified Arabic"/>
                <a:cs typeface="Simplified Arabic"/>
                <a:sym typeface="Simplified Arabic"/>
              </a:rPr>
              <a:t>يلجأ الجميع إليه كوسيلةٍ ممتازة للانتشار وعرض المعلومات.</a:t>
            </a:r>
            <a:endParaRPr b="0" i="0" sz="3200" u="none" cap="none" strike="noStrike">
              <a:solidFill>
                <a:schemeClr val="dk1"/>
              </a:solidFill>
              <a:latin typeface="Simplified Arabic"/>
              <a:ea typeface="Simplified Arabic"/>
              <a:cs typeface="Simplified Arabic"/>
              <a:sym typeface="Simplified Arabic"/>
            </a:endParaRPr>
          </a:p>
          <a:p>
            <a:pPr indent="-254000" lvl="0" marL="457200" marR="0" rtl="1" algn="just">
              <a:lnSpc>
                <a:spcPct val="107000"/>
              </a:lnSpc>
              <a:spcBef>
                <a:spcPts val="0"/>
              </a:spcBef>
              <a:spcAft>
                <a:spcPts val="0"/>
              </a:spcAft>
              <a:buClr>
                <a:srgbClr val="000000"/>
              </a:buClr>
              <a:buSzPts val="3200"/>
              <a:buFont typeface="Arial"/>
              <a:buNone/>
            </a:pPr>
            <a:r>
              <a:t/>
            </a:r>
            <a:endParaRPr b="0" i="0" sz="3200" u="none" cap="none" strike="noStrike">
              <a:solidFill>
                <a:schemeClr val="dk1"/>
              </a:solidFill>
              <a:latin typeface="Simplified Arabic"/>
              <a:ea typeface="Simplified Arabic"/>
              <a:cs typeface="Simplified Arabic"/>
              <a:sym typeface="Simplified Arabic"/>
            </a:endParaRPr>
          </a:p>
          <a:p>
            <a:pPr indent="-457200" lvl="0" marL="457200" marR="0" rtl="1" algn="just">
              <a:lnSpc>
                <a:spcPct val="107000"/>
              </a:lnSpc>
              <a:spcBef>
                <a:spcPts val="0"/>
              </a:spcBef>
              <a:spcAft>
                <a:spcPts val="0"/>
              </a:spcAft>
              <a:buClr>
                <a:srgbClr val="000000"/>
              </a:buClr>
              <a:buSzPts val="3200"/>
              <a:buFont typeface="Arial"/>
              <a:buChar char="•"/>
            </a:pPr>
            <a:r>
              <a:rPr b="0" i="0" lang="ar-EG" sz="3200" u="none" cap="none" strike="noStrike">
                <a:solidFill>
                  <a:schemeClr val="dk1"/>
                </a:solidFill>
                <a:latin typeface="Simplified Arabic"/>
                <a:ea typeface="Simplified Arabic"/>
                <a:cs typeface="Simplified Arabic"/>
                <a:sym typeface="Simplified Arabic"/>
              </a:rPr>
              <a:t>هناك العديد من المنصّات الرقمية التي تشتهر بصناعته أكثر من بقية الفيديوهات. </a:t>
            </a:r>
            <a:endParaRPr b="0" i="0" sz="3200" u="none" cap="none" strike="noStrike">
              <a:solidFill>
                <a:schemeClr val="dk1"/>
              </a:solidFill>
              <a:latin typeface="Simplified Arabic"/>
              <a:ea typeface="Simplified Arabic"/>
              <a:cs typeface="Simplified Arabic"/>
              <a:sym typeface="Simplified Arabic"/>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7" name="Shape 657"/>
        <p:cNvGrpSpPr/>
        <p:nvPr/>
      </p:nvGrpSpPr>
      <p:grpSpPr>
        <a:xfrm>
          <a:off x="0" y="0"/>
          <a:ext cx="0" cy="0"/>
          <a:chOff x="0" y="0"/>
          <a:chExt cx="0" cy="0"/>
        </a:xfrm>
      </p:grpSpPr>
      <p:pic>
        <p:nvPicPr>
          <p:cNvPr id="658" name="Google Shape;658;p88"/>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659" name="Google Shape;659;p88"/>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660" name="Google Shape;660;p8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61" name="Google Shape;661;p88"/>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662" name="Google Shape;662;p88"/>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663" name="Google Shape;663;p88"/>
          <p:cNvSpPr txBox="1"/>
          <p:nvPr/>
        </p:nvSpPr>
        <p:spPr>
          <a:xfrm>
            <a:off x="3274672" y="521308"/>
            <a:ext cx="3512208" cy="685084"/>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مميزات الفيديوجراف</a:t>
            </a:r>
            <a:endParaRPr b="1" i="0" sz="3600" u="none" cap="none" strike="noStrike">
              <a:solidFill>
                <a:srgbClr val="FFFFFF"/>
              </a:solidFill>
              <a:latin typeface="Simplified Arabic"/>
              <a:ea typeface="Simplified Arabic"/>
              <a:cs typeface="Simplified Arabic"/>
              <a:sym typeface="Simplified Arabic"/>
            </a:endParaRPr>
          </a:p>
        </p:txBody>
      </p:sp>
      <p:sp>
        <p:nvSpPr>
          <p:cNvPr id="664" name="Google Shape;664;p88"/>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665" name="Google Shape;665;p88"/>
          <p:cNvSpPr txBox="1"/>
          <p:nvPr/>
        </p:nvSpPr>
        <p:spPr>
          <a:xfrm>
            <a:off x="2440788" y="1751407"/>
            <a:ext cx="9372600"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Clr>
                <a:schemeClr val="dk1"/>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666" name="Google Shape;666;p88"/>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667" name="Google Shape;667;p88"/>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668" name="Google Shape;668;p88"/>
          <p:cNvSpPr txBox="1"/>
          <p:nvPr/>
        </p:nvSpPr>
        <p:spPr>
          <a:xfrm>
            <a:off x="1116173" y="1983211"/>
            <a:ext cx="10401785" cy="3253927"/>
          </a:xfrm>
          <a:prstGeom prst="rect">
            <a:avLst/>
          </a:prstGeom>
          <a:noFill/>
          <a:ln>
            <a:noFill/>
          </a:ln>
        </p:spPr>
        <p:txBody>
          <a:bodyPr anchorCtr="0" anchor="t" bIns="45700" lIns="91425" spcFirstLastPara="1" rIns="91425" wrap="square" tIns="45700">
            <a:spAutoFit/>
          </a:bodyPr>
          <a:lstStyle/>
          <a:p>
            <a:pPr indent="-457200" lvl="0" marL="457200" marR="0" rtl="1" algn="just">
              <a:lnSpc>
                <a:spcPct val="107000"/>
              </a:lnSpc>
              <a:spcBef>
                <a:spcPts val="0"/>
              </a:spcBef>
              <a:spcAft>
                <a:spcPts val="0"/>
              </a:spcAft>
              <a:buClr>
                <a:srgbClr val="000000"/>
              </a:buClr>
              <a:buSzPts val="3200"/>
              <a:buFont typeface="Arial"/>
              <a:buChar char="•"/>
            </a:pPr>
            <a:r>
              <a:rPr b="0" i="0" lang="ar-EG" sz="3200" u="none" cap="none" strike="noStrike">
                <a:solidFill>
                  <a:schemeClr val="dk1"/>
                </a:solidFill>
                <a:latin typeface="Simplified Arabic"/>
                <a:ea typeface="Simplified Arabic"/>
                <a:cs typeface="Simplified Arabic"/>
                <a:sym typeface="Simplified Arabic"/>
              </a:rPr>
              <a:t> أغلب المؤسّسات الإعلامية تستخدم هذا النوع على منصاتها الرقمية للخروج من القالب التقليدي للفيديو. </a:t>
            </a:r>
            <a:endParaRPr/>
          </a:p>
          <a:p>
            <a:pPr indent="-254000" lvl="0" marL="457200" marR="0" rtl="1" algn="just">
              <a:lnSpc>
                <a:spcPct val="107000"/>
              </a:lnSpc>
              <a:spcBef>
                <a:spcPts val="0"/>
              </a:spcBef>
              <a:spcAft>
                <a:spcPts val="0"/>
              </a:spcAft>
              <a:buClr>
                <a:srgbClr val="000000"/>
              </a:buClr>
              <a:buSzPts val="3200"/>
              <a:buFont typeface="Arial"/>
              <a:buNone/>
            </a:pPr>
            <a:r>
              <a:t/>
            </a:r>
            <a:endParaRPr b="0" i="0" sz="3200" u="none" cap="none" strike="noStrike">
              <a:solidFill>
                <a:schemeClr val="dk1"/>
              </a:solidFill>
              <a:latin typeface="Simplified Arabic"/>
              <a:ea typeface="Simplified Arabic"/>
              <a:cs typeface="Simplified Arabic"/>
              <a:sym typeface="Simplified Arabic"/>
            </a:endParaRPr>
          </a:p>
          <a:p>
            <a:pPr indent="-457200" lvl="0" marL="457200" marR="0" rtl="1" algn="just">
              <a:lnSpc>
                <a:spcPct val="107000"/>
              </a:lnSpc>
              <a:spcBef>
                <a:spcPts val="0"/>
              </a:spcBef>
              <a:spcAft>
                <a:spcPts val="0"/>
              </a:spcAft>
              <a:buClr>
                <a:srgbClr val="000000"/>
              </a:buClr>
              <a:buSzPts val="3200"/>
              <a:buFont typeface="Arial"/>
              <a:buChar char="•"/>
            </a:pPr>
            <a:r>
              <a:rPr b="0" i="0" lang="ar-EG" sz="3200" u="none" cap="none" strike="noStrike">
                <a:solidFill>
                  <a:schemeClr val="dk1"/>
                </a:solidFill>
                <a:latin typeface="Simplified Arabic"/>
                <a:ea typeface="Simplified Arabic"/>
                <a:cs typeface="Simplified Arabic"/>
                <a:sym typeface="Simplified Arabic"/>
              </a:rPr>
              <a:t>يُستخدم في العديد من الاغراض، للترويج لمنتجات شركة ما إن رغبت في ذلك، أو عرض بعض المعلومات عن شيء ما، أو سرد قصة نجاح شخص ما.</a:t>
            </a:r>
            <a:endParaRPr b="0" i="0" sz="3200" u="none" cap="none" strike="noStrike">
              <a:solidFill>
                <a:schemeClr val="dk1"/>
              </a:solidFill>
              <a:latin typeface="Simplified Arabic"/>
              <a:ea typeface="Simplified Arabic"/>
              <a:cs typeface="Simplified Arabic"/>
              <a:sym typeface="Simplified Arabic"/>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2" name="Shape 672"/>
        <p:cNvGrpSpPr/>
        <p:nvPr/>
      </p:nvGrpSpPr>
      <p:grpSpPr>
        <a:xfrm>
          <a:off x="0" y="0"/>
          <a:ext cx="0" cy="0"/>
          <a:chOff x="0" y="0"/>
          <a:chExt cx="0" cy="0"/>
        </a:xfrm>
      </p:grpSpPr>
      <p:pic>
        <p:nvPicPr>
          <p:cNvPr id="673" name="Google Shape;673;p89"/>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674" name="Google Shape;674;p89"/>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675" name="Google Shape;675;p8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76" name="Google Shape;676;p89"/>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677" name="Google Shape;677;p89"/>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678" name="Google Shape;678;p89"/>
          <p:cNvSpPr txBox="1"/>
          <p:nvPr/>
        </p:nvSpPr>
        <p:spPr>
          <a:xfrm>
            <a:off x="2487886" y="537276"/>
            <a:ext cx="4406288" cy="685084"/>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طرق تنفيذ الفيديوجراف </a:t>
            </a:r>
            <a:endParaRPr b="1" i="0" sz="3600" u="none" cap="none" strike="noStrike">
              <a:solidFill>
                <a:srgbClr val="FFFFFF"/>
              </a:solidFill>
              <a:latin typeface="Simplified Arabic"/>
              <a:ea typeface="Simplified Arabic"/>
              <a:cs typeface="Simplified Arabic"/>
              <a:sym typeface="Simplified Arabic"/>
            </a:endParaRPr>
          </a:p>
        </p:txBody>
      </p:sp>
      <p:sp>
        <p:nvSpPr>
          <p:cNvPr id="679" name="Google Shape;679;p89"/>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680" name="Google Shape;680;p89"/>
          <p:cNvSpPr txBox="1"/>
          <p:nvPr/>
        </p:nvSpPr>
        <p:spPr>
          <a:xfrm>
            <a:off x="2440788" y="1751407"/>
            <a:ext cx="9372600"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Clr>
                <a:schemeClr val="dk1"/>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681" name="Google Shape;681;p89"/>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682" name="Google Shape;682;p89"/>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683" name="Google Shape;683;p89"/>
          <p:cNvSpPr txBox="1"/>
          <p:nvPr/>
        </p:nvSpPr>
        <p:spPr>
          <a:xfrm>
            <a:off x="1116173" y="1983211"/>
            <a:ext cx="10401785" cy="3780866"/>
          </a:xfrm>
          <a:prstGeom prst="rect">
            <a:avLst/>
          </a:prstGeom>
          <a:noFill/>
          <a:ln>
            <a:noFill/>
          </a:ln>
        </p:spPr>
        <p:txBody>
          <a:bodyPr anchorCtr="0" anchor="t" bIns="45700" lIns="91425" spcFirstLastPara="1" rIns="91425" wrap="square" tIns="45700">
            <a:spAutoFit/>
          </a:bodyPr>
          <a:lstStyle/>
          <a:p>
            <a:pPr indent="-457200" lvl="0" marL="457200" marR="0" rtl="1" algn="just">
              <a:lnSpc>
                <a:spcPct val="107000"/>
              </a:lnSpc>
              <a:spcBef>
                <a:spcPts val="0"/>
              </a:spcBef>
              <a:spcAft>
                <a:spcPts val="0"/>
              </a:spcAft>
              <a:buClr>
                <a:srgbClr val="000000"/>
              </a:buClr>
              <a:buSzPts val="3200"/>
              <a:buFont typeface="Arial"/>
              <a:buChar char="•"/>
            </a:pPr>
            <a:r>
              <a:rPr b="0" i="0" lang="ar-EG" sz="3200" u="none" cap="none" strike="noStrike">
                <a:solidFill>
                  <a:schemeClr val="dk1"/>
                </a:solidFill>
                <a:latin typeface="Simplified Arabic"/>
                <a:ea typeface="Simplified Arabic"/>
                <a:cs typeface="Simplified Arabic"/>
                <a:sym typeface="Simplified Arabic"/>
              </a:rPr>
              <a:t>أن يكون سردُ الأحداث فيه قَصَصيا بطريقة جذابة</a:t>
            </a:r>
            <a:endParaRPr/>
          </a:p>
          <a:p>
            <a:pPr indent="-254000" lvl="0" marL="457200" marR="0" rtl="1" algn="just">
              <a:lnSpc>
                <a:spcPct val="107000"/>
              </a:lnSpc>
              <a:spcBef>
                <a:spcPts val="0"/>
              </a:spcBef>
              <a:spcAft>
                <a:spcPts val="0"/>
              </a:spcAft>
              <a:buClr>
                <a:srgbClr val="000000"/>
              </a:buClr>
              <a:buSzPts val="3200"/>
              <a:buFont typeface="Arial"/>
              <a:buNone/>
            </a:pPr>
            <a:r>
              <a:t/>
            </a:r>
            <a:endParaRPr b="0" i="0" sz="3200" u="none" cap="none" strike="noStrike">
              <a:solidFill>
                <a:schemeClr val="dk1"/>
              </a:solidFill>
              <a:latin typeface="Simplified Arabic"/>
              <a:ea typeface="Simplified Arabic"/>
              <a:cs typeface="Simplified Arabic"/>
              <a:sym typeface="Simplified Arabic"/>
            </a:endParaRPr>
          </a:p>
          <a:p>
            <a:pPr indent="-457200" lvl="0" marL="457200" marR="0" rtl="1" algn="just">
              <a:lnSpc>
                <a:spcPct val="107000"/>
              </a:lnSpc>
              <a:spcBef>
                <a:spcPts val="0"/>
              </a:spcBef>
              <a:spcAft>
                <a:spcPts val="0"/>
              </a:spcAft>
              <a:buClr>
                <a:srgbClr val="000000"/>
              </a:buClr>
              <a:buSzPts val="3200"/>
              <a:buFont typeface="Arial"/>
              <a:buChar char="•"/>
            </a:pPr>
            <a:r>
              <a:rPr b="0" i="0" lang="ar-EG" sz="3200" u="none" cap="none" strike="noStrike">
                <a:solidFill>
                  <a:schemeClr val="dk1"/>
                </a:solidFill>
                <a:latin typeface="Simplified Arabic"/>
                <a:ea typeface="Simplified Arabic"/>
                <a:cs typeface="Simplified Arabic"/>
                <a:sym typeface="Simplified Arabic"/>
              </a:rPr>
              <a:t> لا يَرْسَخ شيءٌ في ذهن الإنسان أكثر من القصة، ولذا نلجأ إليها، ابدأ سردك للأحداث بطريقة تصاعديّة، تعريف بسيطٌ بالحدث، ثم الخوض في تفاصيله، وتجنّب وضع العبارات الصعبة ولا تكتب معلومةً إلا إذا كانت مهمّة.</a:t>
            </a:r>
            <a:endParaRPr/>
          </a:p>
          <a:p>
            <a:pPr indent="-254000" lvl="0" marL="457200" marR="0" rtl="1" algn="just">
              <a:lnSpc>
                <a:spcPct val="107000"/>
              </a:lnSpc>
              <a:spcBef>
                <a:spcPts val="0"/>
              </a:spcBef>
              <a:spcAft>
                <a:spcPts val="0"/>
              </a:spcAft>
              <a:buClr>
                <a:srgbClr val="000000"/>
              </a:buClr>
              <a:buSzPts val="3200"/>
              <a:buFont typeface="Arial"/>
              <a:buNone/>
            </a:pPr>
            <a:r>
              <a:t/>
            </a:r>
            <a:endParaRPr b="0" i="0" sz="3200" u="none" cap="none" strike="noStrike">
              <a:solidFill>
                <a:schemeClr val="dk1"/>
              </a:solidFill>
              <a:latin typeface="Simplified Arabic"/>
              <a:ea typeface="Simplified Arabic"/>
              <a:cs typeface="Simplified Arabic"/>
              <a:sym typeface="Simplified Arabic"/>
            </a:endParaRPr>
          </a:p>
          <a:p>
            <a:pPr indent="-457200" lvl="0" marL="457200" marR="0" rtl="1" algn="just">
              <a:lnSpc>
                <a:spcPct val="107000"/>
              </a:lnSpc>
              <a:spcBef>
                <a:spcPts val="0"/>
              </a:spcBef>
              <a:spcAft>
                <a:spcPts val="0"/>
              </a:spcAft>
              <a:buClr>
                <a:srgbClr val="000000"/>
              </a:buClr>
              <a:buSzPts val="3200"/>
              <a:buFont typeface="Arial"/>
              <a:buChar char="•"/>
            </a:pPr>
            <a:r>
              <a:rPr b="0" i="0" lang="ar-EG" sz="3200" u="none" cap="none" strike="noStrike">
                <a:solidFill>
                  <a:schemeClr val="dk1"/>
                </a:solidFill>
                <a:latin typeface="Simplified Arabic"/>
                <a:ea typeface="Simplified Arabic"/>
                <a:cs typeface="Simplified Arabic"/>
                <a:sym typeface="Simplified Arabic"/>
              </a:rPr>
              <a:t>أن يحتوي الفيديو الخاص بك على بعض العاطفة (التعاطف)</a:t>
            </a:r>
            <a:endParaRPr b="0" i="0" sz="3200" u="none" cap="none" strike="noStrike">
              <a:solidFill>
                <a:schemeClr val="dk1"/>
              </a:solidFill>
              <a:latin typeface="Simplified Arabic"/>
              <a:ea typeface="Simplified Arabic"/>
              <a:cs typeface="Simplified Arabic"/>
              <a:sym typeface="Simplified Arabic"/>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7" name="Shape 687"/>
        <p:cNvGrpSpPr/>
        <p:nvPr/>
      </p:nvGrpSpPr>
      <p:grpSpPr>
        <a:xfrm>
          <a:off x="0" y="0"/>
          <a:ext cx="0" cy="0"/>
          <a:chOff x="0" y="0"/>
          <a:chExt cx="0" cy="0"/>
        </a:xfrm>
      </p:grpSpPr>
      <p:pic>
        <p:nvPicPr>
          <p:cNvPr id="688" name="Google Shape;688;p90"/>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689" name="Google Shape;689;p90"/>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690" name="Google Shape;690;p9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91" name="Google Shape;691;p90"/>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692" name="Google Shape;692;p90"/>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693" name="Google Shape;693;p90"/>
          <p:cNvSpPr txBox="1"/>
          <p:nvPr/>
        </p:nvSpPr>
        <p:spPr>
          <a:xfrm>
            <a:off x="2487886" y="537276"/>
            <a:ext cx="4406288" cy="685084"/>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طرق تنفيذ الفيديوجراف </a:t>
            </a:r>
            <a:endParaRPr b="1" i="0" sz="3600" u="none" cap="none" strike="noStrike">
              <a:solidFill>
                <a:srgbClr val="FFFFFF"/>
              </a:solidFill>
              <a:latin typeface="Simplified Arabic"/>
              <a:ea typeface="Simplified Arabic"/>
              <a:cs typeface="Simplified Arabic"/>
              <a:sym typeface="Simplified Arabic"/>
            </a:endParaRPr>
          </a:p>
        </p:txBody>
      </p:sp>
      <p:sp>
        <p:nvSpPr>
          <p:cNvPr id="694" name="Google Shape;694;p90"/>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695" name="Google Shape;695;p90"/>
          <p:cNvSpPr txBox="1"/>
          <p:nvPr/>
        </p:nvSpPr>
        <p:spPr>
          <a:xfrm>
            <a:off x="2440788" y="1751407"/>
            <a:ext cx="9372600"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Clr>
                <a:schemeClr val="dk1"/>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696" name="Google Shape;696;p90"/>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697" name="Google Shape;697;p90"/>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698" name="Google Shape;698;p90"/>
          <p:cNvSpPr txBox="1"/>
          <p:nvPr/>
        </p:nvSpPr>
        <p:spPr>
          <a:xfrm>
            <a:off x="1116173" y="1983211"/>
            <a:ext cx="10401785" cy="3780866"/>
          </a:xfrm>
          <a:prstGeom prst="rect">
            <a:avLst/>
          </a:prstGeom>
          <a:noFill/>
          <a:ln>
            <a:noFill/>
          </a:ln>
        </p:spPr>
        <p:txBody>
          <a:bodyPr anchorCtr="0" anchor="t" bIns="45700" lIns="91425" spcFirstLastPara="1" rIns="91425" wrap="square" tIns="45700">
            <a:spAutoFit/>
          </a:bodyPr>
          <a:lstStyle/>
          <a:p>
            <a:pPr indent="-457200" lvl="0" marL="457200" marR="0" rtl="1" algn="just">
              <a:lnSpc>
                <a:spcPct val="107000"/>
              </a:lnSpc>
              <a:spcBef>
                <a:spcPts val="0"/>
              </a:spcBef>
              <a:spcAft>
                <a:spcPts val="0"/>
              </a:spcAft>
              <a:buClr>
                <a:srgbClr val="000000"/>
              </a:buClr>
              <a:buSzPts val="3200"/>
              <a:buFont typeface="Arial"/>
              <a:buChar char="•"/>
            </a:pPr>
            <a:r>
              <a:rPr b="0" i="0" lang="ar-EG" sz="3200" u="none" cap="none" strike="noStrike">
                <a:solidFill>
                  <a:schemeClr val="dk1"/>
                </a:solidFill>
                <a:latin typeface="Simplified Arabic"/>
                <a:ea typeface="Simplified Arabic"/>
                <a:cs typeface="Simplified Arabic"/>
                <a:sym typeface="Simplified Arabic"/>
              </a:rPr>
              <a:t>أن يكون سردُ الأحداث فيه قَصَصيا بطريقة جذابة</a:t>
            </a:r>
            <a:endParaRPr/>
          </a:p>
          <a:p>
            <a:pPr indent="-254000" lvl="0" marL="457200" marR="0" rtl="1" algn="just">
              <a:lnSpc>
                <a:spcPct val="107000"/>
              </a:lnSpc>
              <a:spcBef>
                <a:spcPts val="0"/>
              </a:spcBef>
              <a:spcAft>
                <a:spcPts val="0"/>
              </a:spcAft>
              <a:buClr>
                <a:srgbClr val="000000"/>
              </a:buClr>
              <a:buSzPts val="3200"/>
              <a:buFont typeface="Arial"/>
              <a:buNone/>
            </a:pPr>
            <a:r>
              <a:t/>
            </a:r>
            <a:endParaRPr b="0" i="0" sz="3200" u="none" cap="none" strike="noStrike">
              <a:solidFill>
                <a:schemeClr val="dk1"/>
              </a:solidFill>
              <a:latin typeface="Simplified Arabic"/>
              <a:ea typeface="Simplified Arabic"/>
              <a:cs typeface="Simplified Arabic"/>
              <a:sym typeface="Simplified Arabic"/>
            </a:endParaRPr>
          </a:p>
          <a:p>
            <a:pPr indent="-457200" lvl="0" marL="457200" marR="0" rtl="1" algn="just">
              <a:lnSpc>
                <a:spcPct val="107000"/>
              </a:lnSpc>
              <a:spcBef>
                <a:spcPts val="0"/>
              </a:spcBef>
              <a:spcAft>
                <a:spcPts val="0"/>
              </a:spcAft>
              <a:buClr>
                <a:srgbClr val="000000"/>
              </a:buClr>
              <a:buSzPts val="3200"/>
              <a:buFont typeface="Arial"/>
              <a:buChar char="•"/>
            </a:pPr>
            <a:r>
              <a:rPr b="0" i="0" lang="ar-EG" sz="3200" u="none" cap="none" strike="noStrike">
                <a:solidFill>
                  <a:schemeClr val="dk1"/>
                </a:solidFill>
                <a:latin typeface="Simplified Arabic"/>
                <a:ea typeface="Simplified Arabic"/>
                <a:cs typeface="Simplified Arabic"/>
                <a:sym typeface="Simplified Arabic"/>
              </a:rPr>
              <a:t> لا يَرْسَخ شيءٌ في ذهن الإنسان أكثر من القصة، ولذا نلجأ إليها، ابدأ سردك للأحداث بطريقة تصاعديّة، تعريف بسيطٌ بالحدث، ثم الخوض في تفاصيله، وتجنّب وضع العبارات الصعبة ولا تكتب معلومةً إلا إذا كانت مهمّة.</a:t>
            </a:r>
            <a:endParaRPr/>
          </a:p>
          <a:p>
            <a:pPr indent="-254000" lvl="0" marL="457200" marR="0" rtl="1" algn="just">
              <a:lnSpc>
                <a:spcPct val="107000"/>
              </a:lnSpc>
              <a:spcBef>
                <a:spcPts val="0"/>
              </a:spcBef>
              <a:spcAft>
                <a:spcPts val="0"/>
              </a:spcAft>
              <a:buClr>
                <a:srgbClr val="000000"/>
              </a:buClr>
              <a:buSzPts val="3200"/>
              <a:buFont typeface="Arial"/>
              <a:buNone/>
            </a:pPr>
            <a:r>
              <a:t/>
            </a:r>
            <a:endParaRPr b="0" i="0" sz="3200" u="none" cap="none" strike="noStrike">
              <a:solidFill>
                <a:schemeClr val="dk1"/>
              </a:solidFill>
              <a:latin typeface="Simplified Arabic"/>
              <a:ea typeface="Simplified Arabic"/>
              <a:cs typeface="Simplified Arabic"/>
              <a:sym typeface="Simplified Arabic"/>
            </a:endParaRPr>
          </a:p>
          <a:p>
            <a:pPr indent="-457200" lvl="0" marL="457200" marR="0" rtl="1" algn="just">
              <a:lnSpc>
                <a:spcPct val="107000"/>
              </a:lnSpc>
              <a:spcBef>
                <a:spcPts val="0"/>
              </a:spcBef>
              <a:spcAft>
                <a:spcPts val="0"/>
              </a:spcAft>
              <a:buClr>
                <a:srgbClr val="000000"/>
              </a:buClr>
              <a:buSzPts val="3200"/>
              <a:buFont typeface="Arial"/>
              <a:buChar char="•"/>
            </a:pPr>
            <a:r>
              <a:rPr b="0" i="0" lang="ar-EG" sz="3200" u="none" cap="none" strike="noStrike">
                <a:solidFill>
                  <a:schemeClr val="dk1"/>
                </a:solidFill>
                <a:latin typeface="Simplified Arabic"/>
                <a:ea typeface="Simplified Arabic"/>
                <a:cs typeface="Simplified Arabic"/>
                <a:sym typeface="Simplified Arabic"/>
              </a:rPr>
              <a:t>أن يحتوي الفيديو الخاص بك على بعض العاطفة (التعاطف)</a:t>
            </a:r>
            <a:endParaRPr b="0" i="0" sz="3200" u="none" cap="none" strike="noStrike">
              <a:solidFill>
                <a:schemeClr val="dk1"/>
              </a:solidFill>
              <a:latin typeface="Simplified Arabic"/>
              <a:ea typeface="Simplified Arabic"/>
              <a:cs typeface="Simplified Arabic"/>
              <a:sym typeface="Simplified Arabic"/>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2" name="Shape 702"/>
        <p:cNvGrpSpPr/>
        <p:nvPr/>
      </p:nvGrpSpPr>
      <p:grpSpPr>
        <a:xfrm>
          <a:off x="0" y="0"/>
          <a:ext cx="0" cy="0"/>
          <a:chOff x="0" y="0"/>
          <a:chExt cx="0" cy="0"/>
        </a:xfrm>
      </p:grpSpPr>
      <p:pic>
        <p:nvPicPr>
          <p:cNvPr id="703" name="Google Shape;703;p91"/>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704" name="Google Shape;704;p91"/>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705" name="Google Shape;705;p9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06" name="Google Shape;706;p91"/>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707" name="Google Shape;707;p91"/>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708" name="Google Shape;708;p91"/>
          <p:cNvSpPr txBox="1"/>
          <p:nvPr/>
        </p:nvSpPr>
        <p:spPr>
          <a:xfrm>
            <a:off x="2487886" y="537276"/>
            <a:ext cx="5243874" cy="685084"/>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برامج وتطبيقات لتنفيذ الفيديوجراف</a:t>
            </a:r>
            <a:endParaRPr b="1" i="0" sz="3600" u="none" cap="none" strike="noStrike">
              <a:solidFill>
                <a:srgbClr val="FFFFFF"/>
              </a:solidFill>
              <a:latin typeface="Simplified Arabic"/>
              <a:ea typeface="Simplified Arabic"/>
              <a:cs typeface="Simplified Arabic"/>
              <a:sym typeface="Simplified Arabic"/>
            </a:endParaRPr>
          </a:p>
        </p:txBody>
      </p:sp>
      <p:sp>
        <p:nvSpPr>
          <p:cNvPr id="709" name="Google Shape;709;p91"/>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710" name="Google Shape;710;p91"/>
          <p:cNvSpPr txBox="1"/>
          <p:nvPr/>
        </p:nvSpPr>
        <p:spPr>
          <a:xfrm>
            <a:off x="2440788" y="1751407"/>
            <a:ext cx="9372600"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Clr>
                <a:schemeClr val="dk1"/>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711" name="Google Shape;711;p91"/>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712" name="Google Shape;712;p91"/>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713" name="Google Shape;713;p91"/>
          <p:cNvSpPr txBox="1"/>
          <p:nvPr/>
        </p:nvSpPr>
        <p:spPr>
          <a:xfrm>
            <a:off x="1116173" y="1983211"/>
            <a:ext cx="10401785" cy="2726988"/>
          </a:xfrm>
          <a:prstGeom prst="rect">
            <a:avLst/>
          </a:prstGeom>
          <a:noFill/>
          <a:ln>
            <a:noFill/>
          </a:ln>
        </p:spPr>
        <p:txBody>
          <a:bodyPr anchorCtr="0" anchor="t" bIns="45700" lIns="91425" spcFirstLastPara="1" rIns="91425" wrap="square" tIns="45700">
            <a:spAutoFit/>
          </a:bodyPr>
          <a:lstStyle/>
          <a:p>
            <a:pPr indent="-457200" lvl="0" marL="457200" marR="0" rtl="1" algn="just">
              <a:lnSpc>
                <a:spcPct val="107000"/>
              </a:lnSpc>
              <a:spcBef>
                <a:spcPts val="0"/>
              </a:spcBef>
              <a:spcAft>
                <a:spcPts val="0"/>
              </a:spcAft>
              <a:buClr>
                <a:srgbClr val="000000"/>
              </a:buClr>
              <a:buSzPts val="3200"/>
              <a:buFont typeface="Arial"/>
              <a:buChar char="•"/>
            </a:pPr>
            <a:r>
              <a:rPr b="0" i="0" lang="ar-EG" sz="3200" u="none" cap="none" strike="noStrike">
                <a:solidFill>
                  <a:schemeClr val="dk1"/>
                </a:solidFill>
                <a:latin typeface="Simplified Arabic"/>
                <a:ea typeface="Simplified Arabic"/>
                <a:cs typeface="Simplified Arabic"/>
                <a:sym typeface="Simplified Arabic"/>
              </a:rPr>
              <a:t>بإمكانك عمل الفيديوجراف عن طريق بعض تطبيقات الهاتف المحمول، منها تطبيق KineMaster  المتوفر على نظامي تشغيل:  android  &amp; iOS </a:t>
            </a:r>
            <a:endParaRPr/>
          </a:p>
          <a:p>
            <a:pPr indent="-254000" lvl="0" marL="457200" marR="0" rtl="1" algn="just">
              <a:lnSpc>
                <a:spcPct val="107000"/>
              </a:lnSpc>
              <a:spcBef>
                <a:spcPts val="0"/>
              </a:spcBef>
              <a:spcAft>
                <a:spcPts val="0"/>
              </a:spcAft>
              <a:buClr>
                <a:srgbClr val="000000"/>
              </a:buClr>
              <a:buSzPts val="3200"/>
              <a:buFont typeface="Arial"/>
              <a:buNone/>
            </a:pPr>
            <a:r>
              <a:t/>
            </a:r>
            <a:endParaRPr b="0" i="0" sz="3200" u="none" cap="none" strike="noStrike">
              <a:solidFill>
                <a:schemeClr val="dk1"/>
              </a:solidFill>
              <a:latin typeface="Simplified Arabic"/>
              <a:ea typeface="Simplified Arabic"/>
              <a:cs typeface="Simplified Arabic"/>
              <a:sym typeface="Simplified Arabic"/>
            </a:endParaRPr>
          </a:p>
          <a:p>
            <a:pPr indent="-457200" lvl="0" marL="457200" marR="0" rtl="1" algn="just">
              <a:lnSpc>
                <a:spcPct val="107000"/>
              </a:lnSpc>
              <a:spcBef>
                <a:spcPts val="0"/>
              </a:spcBef>
              <a:spcAft>
                <a:spcPts val="0"/>
              </a:spcAft>
              <a:buClr>
                <a:srgbClr val="000000"/>
              </a:buClr>
              <a:buSzPts val="3200"/>
              <a:buFont typeface="Arial"/>
              <a:buChar char="•"/>
            </a:pPr>
            <a:r>
              <a:rPr b="0" i="0" lang="ar-EG" sz="3200" u="none" cap="none" strike="noStrike">
                <a:solidFill>
                  <a:schemeClr val="dk1"/>
                </a:solidFill>
                <a:latin typeface="Simplified Arabic"/>
                <a:ea typeface="Simplified Arabic"/>
                <a:cs typeface="Simplified Arabic"/>
                <a:sym typeface="Simplified Arabic"/>
              </a:rPr>
              <a:t>كما تستطيع صناعة الفيديوجراف، بطريقة أكثر احترافية، باستخدام برامج الحاسوب Premiere Pro  &amp; After Effects</a:t>
            </a:r>
            <a:endParaRPr b="0" i="0" sz="3200" u="none" cap="none" strike="noStrike">
              <a:solidFill>
                <a:schemeClr val="dk1"/>
              </a:solidFill>
              <a:latin typeface="Simplified Arabic"/>
              <a:ea typeface="Simplified Arabic"/>
              <a:cs typeface="Simplified Arabic"/>
              <a:sym typeface="Simplified Arabic"/>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7" name="Shape 717"/>
        <p:cNvGrpSpPr/>
        <p:nvPr/>
      </p:nvGrpSpPr>
      <p:grpSpPr>
        <a:xfrm>
          <a:off x="0" y="0"/>
          <a:ext cx="0" cy="0"/>
          <a:chOff x="0" y="0"/>
          <a:chExt cx="0" cy="0"/>
        </a:xfrm>
      </p:grpSpPr>
      <p:pic>
        <p:nvPicPr>
          <p:cNvPr id="718" name="Google Shape;718;p92"/>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719" name="Google Shape;719;p92"/>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720" name="Google Shape;720;p9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21" name="Google Shape;721;p9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722" name="Google Shape;722;p92"/>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723" name="Google Shape;723;p92"/>
          <p:cNvSpPr txBox="1"/>
          <p:nvPr/>
        </p:nvSpPr>
        <p:spPr>
          <a:xfrm>
            <a:off x="1874165" y="548879"/>
            <a:ext cx="6158487" cy="685084"/>
          </a:xfrm>
          <a:prstGeom prst="rect">
            <a:avLst/>
          </a:prstGeom>
          <a:noFill/>
          <a:ln>
            <a:noFill/>
          </a:ln>
        </p:spPr>
        <p:txBody>
          <a:bodyPr anchorCtr="0" anchor="t" bIns="45700" lIns="91425" spcFirstLastPara="1" rIns="91425" wrap="square" tIns="45700">
            <a:spAutoFit/>
          </a:bodyPr>
          <a:lstStyle/>
          <a:p>
            <a:pPr indent="0" lvl="0" marL="0" marR="0" rtl="1" algn="ctr">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قصة الفيديو</a:t>
            </a:r>
            <a:endParaRPr b="1" i="0" sz="3600" u="none" cap="none" strike="noStrike">
              <a:solidFill>
                <a:srgbClr val="FFFFFF"/>
              </a:solidFill>
              <a:latin typeface="Simplified Arabic"/>
              <a:ea typeface="Simplified Arabic"/>
              <a:cs typeface="Simplified Arabic"/>
              <a:sym typeface="Simplified Arabic"/>
            </a:endParaRPr>
          </a:p>
        </p:txBody>
      </p:sp>
      <p:sp>
        <p:nvSpPr>
          <p:cNvPr id="724" name="Google Shape;724;p92"/>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725" name="Google Shape;725;p92"/>
          <p:cNvSpPr txBox="1"/>
          <p:nvPr/>
        </p:nvSpPr>
        <p:spPr>
          <a:xfrm>
            <a:off x="2440788" y="1751407"/>
            <a:ext cx="9372600"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Clr>
                <a:schemeClr val="dk1"/>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726" name="Google Shape;726;p92"/>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727" name="Google Shape;727;p92"/>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728" name="Google Shape;728;p92"/>
          <p:cNvSpPr txBox="1"/>
          <p:nvPr/>
        </p:nvSpPr>
        <p:spPr>
          <a:xfrm>
            <a:off x="1116173" y="2303310"/>
            <a:ext cx="10401785" cy="2200049"/>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000000"/>
              </a:buClr>
              <a:buSzPts val="3200"/>
              <a:buFont typeface="Arial"/>
              <a:buNone/>
            </a:pPr>
            <a:r>
              <a:rPr b="0" i="0" lang="ar-EG" sz="3200" u="none" cap="none" strike="noStrike">
                <a:solidFill>
                  <a:schemeClr val="dk1"/>
                </a:solidFill>
                <a:latin typeface="Simplified Arabic"/>
                <a:ea typeface="Simplified Arabic"/>
                <a:cs typeface="Simplified Arabic"/>
                <a:sym typeface="Simplified Arabic"/>
              </a:rPr>
              <a:t>هي إنتاج قصة صحفية مميزة وفريدة ولكن باستخدام الفيديو لما له من مميزات وتأثيرات أفضل من النص.</a:t>
            </a:r>
            <a:endParaRPr/>
          </a:p>
          <a:p>
            <a:pPr indent="0" lvl="0" marL="0" marR="0" rtl="1" algn="just">
              <a:lnSpc>
                <a:spcPct val="107000"/>
              </a:lnSpc>
              <a:spcBef>
                <a:spcPts val="0"/>
              </a:spcBef>
              <a:spcAft>
                <a:spcPts val="0"/>
              </a:spcAft>
              <a:buClr>
                <a:srgbClr val="000000"/>
              </a:buClr>
              <a:buSzPts val="3200"/>
              <a:buFont typeface="Arial"/>
              <a:buNone/>
            </a:pPr>
            <a:r>
              <a:t/>
            </a:r>
            <a:endParaRPr b="0" i="0" sz="3200" u="none" cap="none" strike="noStrike">
              <a:solidFill>
                <a:schemeClr val="dk1"/>
              </a:solidFill>
              <a:latin typeface="Simplified Arabic"/>
              <a:ea typeface="Simplified Arabic"/>
              <a:cs typeface="Simplified Arabic"/>
              <a:sym typeface="Simplified Arabic"/>
            </a:endParaRPr>
          </a:p>
          <a:p>
            <a:pPr indent="0" lvl="0" marL="0" marR="0" rtl="1" algn="just">
              <a:lnSpc>
                <a:spcPct val="107000"/>
              </a:lnSpc>
              <a:spcBef>
                <a:spcPts val="0"/>
              </a:spcBef>
              <a:spcAft>
                <a:spcPts val="0"/>
              </a:spcAft>
              <a:buClr>
                <a:srgbClr val="000000"/>
              </a:buClr>
              <a:buSzPts val="3200"/>
              <a:buFont typeface="Arial"/>
              <a:buNone/>
            </a:pPr>
            <a:r>
              <a:t/>
            </a:r>
            <a:endParaRPr b="0" i="0" sz="3200" u="none" cap="none" strike="noStrike">
              <a:solidFill>
                <a:schemeClr val="dk1"/>
              </a:solidFill>
              <a:latin typeface="Simplified Arabic"/>
              <a:ea typeface="Simplified Arabic"/>
              <a:cs typeface="Simplified Arabic"/>
              <a:sym typeface="Simplified Arabic"/>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2" name="Shape 732"/>
        <p:cNvGrpSpPr/>
        <p:nvPr/>
      </p:nvGrpSpPr>
      <p:grpSpPr>
        <a:xfrm>
          <a:off x="0" y="0"/>
          <a:ext cx="0" cy="0"/>
          <a:chOff x="0" y="0"/>
          <a:chExt cx="0" cy="0"/>
        </a:xfrm>
      </p:grpSpPr>
      <p:pic>
        <p:nvPicPr>
          <p:cNvPr id="733" name="Google Shape;733;p93"/>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734" name="Google Shape;734;p93"/>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735" name="Google Shape;735;p9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36" name="Google Shape;736;p9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737" name="Google Shape;737;p93"/>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738" name="Google Shape;738;p93"/>
          <p:cNvSpPr txBox="1"/>
          <p:nvPr/>
        </p:nvSpPr>
        <p:spPr>
          <a:xfrm>
            <a:off x="1874165" y="548879"/>
            <a:ext cx="6142075" cy="685084"/>
          </a:xfrm>
          <a:prstGeom prst="rect">
            <a:avLst/>
          </a:prstGeom>
          <a:noFill/>
          <a:ln>
            <a:noFill/>
          </a:ln>
        </p:spPr>
        <p:txBody>
          <a:bodyPr anchorCtr="0" anchor="t" bIns="45700" lIns="91425" spcFirstLastPara="1" rIns="91425" wrap="square" tIns="45700">
            <a:spAutoFit/>
          </a:bodyPr>
          <a:lstStyle/>
          <a:p>
            <a:pPr indent="0" lvl="0" marL="0" marR="0" rtl="1" algn="ctr">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أمثلة على قصص الفيديو</a:t>
            </a:r>
            <a:endParaRPr b="1" i="0" sz="3600" u="none" cap="none" strike="noStrike">
              <a:solidFill>
                <a:srgbClr val="FFFFFF"/>
              </a:solidFill>
              <a:latin typeface="Simplified Arabic"/>
              <a:ea typeface="Simplified Arabic"/>
              <a:cs typeface="Simplified Arabic"/>
              <a:sym typeface="Simplified Arabic"/>
            </a:endParaRPr>
          </a:p>
        </p:txBody>
      </p:sp>
      <p:sp>
        <p:nvSpPr>
          <p:cNvPr id="739" name="Google Shape;739;p93"/>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740" name="Google Shape;740;p93"/>
          <p:cNvSpPr txBox="1"/>
          <p:nvPr/>
        </p:nvSpPr>
        <p:spPr>
          <a:xfrm>
            <a:off x="2440788" y="1751407"/>
            <a:ext cx="9372600"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Clr>
                <a:schemeClr val="dk1"/>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741" name="Google Shape;741;p93"/>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742" name="Google Shape;742;p93"/>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743" name="Google Shape;743;p93"/>
          <p:cNvSpPr txBox="1"/>
          <p:nvPr/>
        </p:nvSpPr>
        <p:spPr>
          <a:xfrm>
            <a:off x="1116173" y="2303310"/>
            <a:ext cx="10401785" cy="3081444"/>
          </a:xfrm>
          <a:prstGeom prst="rect">
            <a:avLst/>
          </a:prstGeom>
          <a:noFill/>
          <a:ln>
            <a:noFill/>
          </a:ln>
        </p:spPr>
        <p:txBody>
          <a:bodyPr anchorCtr="0" anchor="t" bIns="45700" lIns="91425" spcFirstLastPara="1" rIns="91425" wrap="square" tIns="45700">
            <a:spAutoFit/>
          </a:bodyPr>
          <a:lstStyle/>
          <a:p>
            <a:pPr indent="0" lvl="0" marL="0" marR="0" rtl="0" algn="r">
              <a:lnSpc>
                <a:spcPct val="100000"/>
              </a:lnSpc>
              <a:spcBef>
                <a:spcPts val="0"/>
              </a:spcBef>
              <a:spcAft>
                <a:spcPts val="0"/>
              </a:spcAft>
              <a:buClr>
                <a:srgbClr val="000000"/>
              </a:buClr>
              <a:buSzPts val="4000"/>
              <a:buFont typeface="Arial"/>
              <a:buNone/>
            </a:pPr>
            <a:r>
              <a:rPr b="0" i="0" lang="ar-EG" sz="4000" u="sng" cap="none" strike="noStrike">
                <a:solidFill>
                  <a:srgbClr val="26858C"/>
                </a:solidFill>
                <a:latin typeface="Arial"/>
                <a:ea typeface="Arial"/>
                <a:cs typeface="Arial"/>
                <a:sym typeface="Arial"/>
                <a:hlinkClick r:id="rId7">
                  <a:extLst>
                    <a:ext uri="{A12FA001-AC4F-418D-AE19-62706E023703}">
                      <ahyp:hlinkClr val="tx"/>
                    </a:ext>
                  </a:extLst>
                </a:hlinkClick>
              </a:rPr>
              <a:t>بر أمان «روحية».. 4 أجساد في روح واحدة</a:t>
            </a:r>
            <a:endParaRPr b="0" i="0" sz="4000" u="none" cap="none" strike="noStrike">
              <a:solidFill>
                <a:srgbClr val="26858C"/>
              </a:solidFill>
              <a:latin typeface="Arial"/>
              <a:ea typeface="Arial"/>
              <a:cs typeface="Arial"/>
              <a:sym typeface="Arial"/>
            </a:endParaRPr>
          </a:p>
          <a:p>
            <a:pPr indent="0" lvl="0" marL="0" marR="0" rtl="0" algn="r">
              <a:lnSpc>
                <a:spcPct val="100000"/>
              </a:lnSpc>
              <a:spcBef>
                <a:spcPts val="0"/>
              </a:spcBef>
              <a:spcAft>
                <a:spcPts val="0"/>
              </a:spcAft>
              <a:buClr>
                <a:srgbClr val="000000"/>
              </a:buClr>
              <a:buSzPts val="4000"/>
              <a:buFont typeface="Arial"/>
              <a:buNone/>
            </a:pPr>
            <a:r>
              <a:rPr b="0" i="0" lang="ar-EG" sz="4000" u="sng" cap="none" strike="noStrike">
                <a:solidFill>
                  <a:srgbClr val="000000"/>
                </a:solidFill>
                <a:latin typeface="Arial"/>
                <a:ea typeface="Arial"/>
                <a:cs typeface="Arial"/>
                <a:sym typeface="Arial"/>
                <a:hlinkClick r:id="rId8">
                  <a:extLst>
                    <a:ext uri="{A12FA001-AC4F-418D-AE19-62706E023703}">
                      <ahyp:hlinkClr val="tx"/>
                    </a:ext>
                  </a:extLst>
                </a:hlinkClick>
              </a:rPr>
              <a:t>الأسطى زلطة</a:t>
            </a:r>
            <a:endParaRPr b="0" i="0" sz="4000" u="none" cap="none" strike="noStrike">
              <a:solidFill>
                <a:srgbClr val="000000"/>
              </a:solidFill>
              <a:latin typeface="Arial"/>
              <a:ea typeface="Arial"/>
              <a:cs typeface="Arial"/>
              <a:sym typeface="Arial"/>
            </a:endParaRPr>
          </a:p>
          <a:p>
            <a:pPr indent="0" lvl="0" marL="0" marR="0" rtl="0" algn="r">
              <a:lnSpc>
                <a:spcPct val="100000"/>
              </a:lnSpc>
              <a:spcBef>
                <a:spcPts val="0"/>
              </a:spcBef>
              <a:spcAft>
                <a:spcPts val="0"/>
              </a:spcAft>
              <a:buClr>
                <a:srgbClr val="000000"/>
              </a:buClr>
              <a:buSzPts val="4000"/>
              <a:buFont typeface="Arial"/>
              <a:buNone/>
            </a:pPr>
            <a:r>
              <a:rPr b="0" i="0" lang="ar-EG" sz="4000" u="sng" cap="none" strike="noStrike">
                <a:solidFill>
                  <a:srgbClr val="000000"/>
                </a:solidFill>
                <a:latin typeface="Arial"/>
                <a:ea typeface="Arial"/>
                <a:cs typeface="Arial"/>
                <a:sym typeface="Arial"/>
                <a:hlinkClick r:id="rId9">
                  <a:extLst>
                    <a:ext uri="{A12FA001-AC4F-418D-AE19-62706E023703}">
                      <ahyp:hlinkClr val="tx"/>
                    </a:ext>
                  </a:extLst>
                </a:hlinkClick>
              </a:rPr>
              <a:t>عجلة أم مريم</a:t>
            </a:r>
            <a:endParaRPr b="0" i="0" sz="4000" u="none" cap="none" strike="noStrike">
              <a:solidFill>
                <a:srgbClr val="000000"/>
              </a:solidFill>
              <a:latin typeface="Arial"/>
              <a:ea typeface="Arial"/>
              <a:cs typeface="Arial"/>
              <a:sym typeface="Arial"/>
            </a:endParaRPr>
          </a:p>
          <a:p>
            <a:pPr indent="0" lvl="0" marL="0" marR="0" rtl="0" algn="r">
              <a:lnSpc>
                <a:spcPct val="100000"/>
              </a:lnSpc>
              <a:spcBef>
                <a:spcPts val="0"/>
              </a:spcBef>
              <a:spcAft>
                <a:spcPts val="0"/>
              </a:spcAft>
              <a:buClr>
                <a:srgbClr val="000000"/>
              </a:buClr>
              <a:buSzPts val="4000"/>
              <a:buFont typeface="Arial"/>
              <a:buNone/>
            </a:pPr>
            <a:r>
              <a:t/>
            </a:r>
            <a:endParaRPr b="0" i="0" sz="4000" u="none" cap="none" strike="noStrike">
              <a:solidFill>
                <a:srgbClr val="26858C"/>
              </a:solidFill>
              <a:latin typeface="Arial"/>
              <a:ea typeface="Arial"/>
              <a:cs typeface="Arial"/>
              <a:sym typeface="Arial"/>
            </a:endParaRPr>
          </a:p>
          <a:p>
            <a:pPr indent="0" lvl="0" marL="0" marR="0" rtl="1" algn="r">
              <a:lnSpc>
                <a:spcPct val="107000"/>
              </a:lnSpc>
              <a:spcBef>
                <a:spcPts val="0"/>
              </a:spcBef>
              <a:spcAft>
                <a:spcPts val="0"/>
              </a:spcAft>
              <a:buClr>
                <a:srgbClr val="000000"/>
              </a:buClr>
              <a:buSzPts val="3200"/>
              <a:buFont typeface="Arial"/>
              <a:buNone/>
            </a:pPr>
            <a:r>
              <a:t/>
            </a:r>
            <a:endParaRPr b="0" i="0" sz="3200" u="none" cap="none" strike="noStrike">
              <a:solidFill>
                <a:schemeClr val="dk1"/>
              </a:solidFill>
              <a:latin typeface="Simplified Arabic"/>
              <a:ea typeface="Simplified Arabic"/>
              <a:cs typeface="Simplified Arabic"/>
              <a:sym typeface="Simplified Arabic"/>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7" name="Shape 747"/>
        <p:cNvGrpSpPr/>
        <p:nvPr/>
      </p:nvGrpSpPr>
      <p:grpSpPr>
        <a:xfrm>
          <a:off x="0" y="0"/>
          <a:ext cx="0" cy="0"/>
          <a:chOff x="0" y="0"/>
          <a:chExt cx="0" cy="0"/>
        </a:xfrm>
      </p:grpSpPr>
      <p:pic>
        <p:nvPicPr>
          <p:cNvPr id="748" name="Google Shape;748;p94"/>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749" name="Google Shape;749;p94"/>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750" name="Google Shape;750;p9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51" name="Google Shape;751;p94"/>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752" name="Google Shape;752;p94"/>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753" name="Google Shape;753;p94"/>
          <p:cNvSpPr txBox="1"/>
          <p:nvPr/>
        </p:nvSpPr>
        <p:spPr>
          <a:xfrm>
            <a:off x="1874165" y="548879"/>
            <a:ext cx="6142075" cy="685084"/>
          </a:xfrm>
          <a:prstGeom prst="rect">
            <a:avLst/>
          </a:prstGeom>
          <a:noFill/>
          <a:ln>
            <a:noFill/>
          </a:ln>
        </p:spPr>
        <p:txBody>
          <a:bodyPr anchorCtr="0" anchor="t" bIns="45700" lIns="91425" spcFirstLastPara="1" rIns="91425" wrap="square" tIns="45700">
            <a:spAutoFit/>
          </a:bodyPr>
          <a:lstStyle/>
          <a:p>
            <a:pPr indent="0" lvl="0" marL="0" marR="0" rtl="1" algn="ctr">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مزايا الإنترنت</a:t>
            </a:r>
            <a:endParaRPr b="1" i="0" sz="3600" u="none" cap="none" strike="noStrike">
              <a:solidFill>
                <a:srgbClr val="FFFFFF"/>
              </a:solidFill>
              <a:latin typeface="Simplified Arabic"/>
              <a:ea typeface="Simplified Arabic"/>
              <a:cs typeface="Simplified Arabic"/>
              <a:sym typeface="Simplified Arabic"/>
            </a:endParaRPr>
          </a:p>
        </p:txBody>
      </p:sp>
      <p:sp>
        <p:nvSpPr>
          <p:cNvPr id="754" name="Google Shape;754;p94"/>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755" name="Google Shape;755;p94"/>
          <p:cNvSpPr txBox="1"/>
          <p:nvPr/>
        </p:nvSpPr>
        <p:spPr>
          <a:xfrm>
            <a:off x="2440788" y="1751407"/>
            <a:ext cx="9372600"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Clr>
                <a:schemeClr val="dk1"/>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756" name="Google Shape;756;p94"/>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757" name="Google Shape;757;p94"/>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758" name="Google Shape;758;p94"/>
          <p:cNvSpPr txBox="1"/>
          <p:nvPr/>
        </p:nvSpPr>
        <p:spPr>
          <a:xfrm>
            <a:off x="1116173" y="2303310"/>
            <a:ext cx="10401785" cy="2200049"/>
          </a:xfrm>
          <a:prstGeom prst="rect">
            <a:avLst/>
          </a:prstGeom>
          <a:noFill/>
          <a:ln>
            <a:noFill/>
          </a:ln>
        </p:spPr>
        <p:txBody>
          <a:bodyPr anchorCtr="0" anchor="t" bIns="45700" lIns="91425" spcFirstLastPara="1" rIns="91425" wrap="square" tIns="45700">
            <a:spAutoFit/>
          </a:bodyPr>
          <a:lstStyle/>
          <a:p>
            <a:pPr indent="0" lvl="0" marL="0" marR="0" rtl="1" algn="r">
              <a:lnSpc>
                <a:spcPct val="107000"/>
              </a:lnSpc>
              <a:spcBef>
                <a:spcPts val="0"/>
              </a:spcBef>
              <a:spcAft>
                <a:spcPts val="0"/>
              </a:spcAft>
              <a:buClr>
                <a:srgbClr val="000000"/>
              </a:buClr>
              <a:buSzPts val="3200"/>
              <a:buFont typeface="Arial"/>
              <a:buNone/>
            </a:pPr>
            <a:r>
              <a:rPr b="0" i="0" lang="ar-EG" sz="3200" u="none" cap="none" strike="noStrike">
                <a:solidFill>
                  <a:schemeClr val="dk1"/>
                </a:solidFill>
                <a:latin typeface="Simplified Arabic"/>
                <a:ea typeface="Simplified Arabic"/>
                <a:cs typeface="Simplified Arabic"/>
                <a:sym typeface="Simplified Arabic"/>
              </a:rPr>
              <a:t>تتمتع شبكة الإنترنت بمميزات عديدة منها السرعة في نقل البيانات والمعلومات، القدرة على نقل عدد كبير من البيانات في صورة رقمية، نقل الملفات صوتية أو مرئية أو مكتوبة، واستخدامها في النواحي الاقتصادية والعلمية والأمنية والعملية وغيرها</a:t>
            </a:r>
            <a:endParaRPr b="0" i="0" sz="3200" u="none" cap="none" strike="noStrike">
              <a:solidFill>
                <a:schemeClr val="dk1"/>
              </a:solidFill>
              <a:latin typeface="Simplified Arabic"/>
              <a:ea typeface="Simplified Arabic"/>
              <a:cs typeface="Simplified Arabic"/>
              <a:sym typeface="Simplified Arabic"/>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2" name="Shape 762"/>
        <p:cNvGrpSpPr/>
        <p:nvPr/>
      </p:nvGrpSpPr>
      <p:grpSpPr>
        <a:xfrm>
          <a:off x="0" y="0"/>
          <a:ext cx="0" cy="0"/>
          <a:chOff x="0" y="0"/>
          <a:chExt cx="0" cy="0"/>
        </a:xfrm>
      </p:grpSpPr>
      <p:pic>
        <p:nvPicPr>
          <p:cNvPr id="763" name="Google Shape;763;p95"/>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764" name="Google Shape;764;p95"/>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765" name="Google Shape;765;p9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66" name="Google Shape;766;p95"/>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767" name="Google Shape;767;p95"/>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768" name="Google Shape;768;p95"/>
          <p:cNvSpPr txBox="1"/>
          <p:nvPr/>
        </p:nvSpPr>
        <p:spPr>
          <a:xfrm>
            <a:off x="1874165" y="548879"/>
            <a:ext cx="6142075" cy="685084"/>
          </a:xfrm>
          <a:prstGeom prst="rect">
            <a:avLst/>
          </a:prstGeom>
          <a:noFill/>
          <a:ln>
            <a:noFill/>
          </a:ln>
        </p:spPr>
        <p:txBody>
          <a:bodyPr anchorCtr="0" anchor="t" bIns="45700" lIns="91425" spcFirstLastPara="1" rIns="91425" wrap="square" tIns="45700">
            <a:spAutoFit/>
          </a:bodyPr>
          <a:lstStyle/>
          <a:p>
            <a:pPr indent="0" lvl="0" marL="0" marR="0" rtl="1" algn="ctr">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مزايا الإنترنت</a:t>
            </a:r>
            <a:endParaRPr b="1" i="0" sz="3600" u="none" cap="none" strike="noStrike">
              <a:solidFill>
                <a:srgbClr val="FFFFFF"/>
              </a:solidFill>
              <a:latin typeface="Simplified Arabic"/>
              <a:ea typeface="Simplified Arabic"/>
              <a:cs typeface="Simplified Arabic"/>
              <a:sym typeface="Simplified Arabic"/>
            </a:endParaRPr>
          </a:p>
        </p:txBody>
      </p:sp>
      <p:sp>
        <p:nvSpPr>
          <p:cNvPr id="769" name="Google Shape;769;p95"/>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770" name="Google Shape;770;p95"/>
          <p:cNvSpPr txBox="1"/>
          <p:nvPr/>
        </p:nvSpPr>
        <p:spPr>
          <a:xfrm>
            <a:off x="2440788" y="1751407"/>
            <a:ext cx="9372600"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Clr>
                <a:schemeClr val="dk1"/>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771" name="Google Shape;771;p95"/>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772" name="Google Shape;772;p95"/>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pic>
        <p:nvPicPr>
          <p:cNvPr id="773" name="Google Shape;773;p95"/>
          <p:cNvPicPr preferRelativeResize="0"/>
          <p:nvPr/>
        </p:nvPicPr>
        <p:blipFill rotWithShape="1">
          <a:blip r:embed="rId7">
            <a:alphaModFix/>
          </a:blip>
          <a:srcRect b="0" l="0" r="0" t="0"/>
          <a:stretch/>
        </p:blipFill>
        <p:spPr>
          <a:xfrm>
            <a:off x="4184339" y="1528920"/>
            <a:ext cx="7434228" cy="4309972"/>
          </a:xfrm>
          <a:prstGeom prst="rect">
            <a:avLst/>
          </a:prstGeom>
          <a:noFill/>
          <a:ln>
            <a:noFill/>
          </a:ln>
        </p:spPr>
      </p:pic>
      <p:sp>
        <p:nvSpPr>
          <p:cNvPr id="774" name="Google Shape;774;p95"/>
          <p:cNvSpPr txBox="1"/>
          <p:nvPr/>
        </p:nvSpPr>
        <p:spPr>
          <a:xfrm>
            <a:off x="-103682" y="4375767"/>
            <a:ext cx="3955693" cy="1077178"/>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Clr>
                <a:schemeClr val="dk1"/>
              </a:buClr>
              <a:buSzPts val="1800"/>
              <a:buFont typeface="Calibri"/>
              <a:buNone/>
            </a:pPr>
            <a:r>
              <a:rPr b="0" i="0" lang="ar-EG" sz="3200" u="none" cap="none" strike="noStrike">
                <a:solidFill>
                  <a:srgbClr val="00B0F0"/>
                </a:solidFill>
                <a:latin typeface="Tajawal ExtraBold"/>
                <a:ea typeface="Tajawal ExtraBold"/>
                <a:cs typeface="Tajawal ExtraBold"/>
                <a:sym typeface="Tajawal ExtraBold"/>
              </a:rPr>
              <a:t>العربية </a:t>
            </a:r>
            <a:endParaRPr b="0" i="0" sz="3200" u="none" cap="none" strike="noStrike">
              <a:solidFill>
                <a:srgbClr val="00B0F0"/>
              </a:solidFill>
              <a:latin typeface="Tajawal ExtraBold"/>
              <a:ea typeface="Tajawal ExtraBold"/>
              <a:cs typeface="Tajawal ExtraBold"/>
              <a:sym typeface="Tajawal ExtraBold"/>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8" name="Shape 778"/>
        <p:cNvGrpSpPr/>
        <p:nvPr/>
      </p:nvGrpSpPr>
      <p:grpSpPr>
        <a:xfrm>
          <a:off x="0" y="0"/>
          <a:ext cx="0" cy="0"/>
          <a:chOff x="0" y="0"/>
          <a:chExt cx="0" cy="0"/>
        </a:xfrm>
      </p:grpSpPr>
      <p:pic>
        <p:nvPicPr>
          <p:cNvPr id="779" name="Google Shape;779;p96"/>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780" name="Google Shape;780;p96"/>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781" name="Google Shape;781;p9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82" name="Google Shape;782;p96"/>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783" name="Google Shape;783;p96"/>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784" name="Google Shape;784;p96"/>
          <p:cNvSpPr txBox="1"/>
          <p:nvPr/>
        </p:nvSpPr>
        <p:spPr>
          <a:xfrm>
            <a:off x="1874165" y="548879"/>
            <a:ext cx="6142075" cy="685084"/>
          </a:xfrm>
          <a:prstGeom prst="rect">
            <a:avLst/>
          </a:prstGeom>
          <a:noFill/>
          <a:ln>
            <a:noFill/>
          </a:ln>
        </p:spPr>
        <p:txBody>
          <a:bodyPr anchorCtr="0" anchor="t" bIns="45700" lIns="91425" spcFirstLastPara="1" rIns="91425" wrap="square" tIns="45700">
            <a:spAutoFit/>
          </a:bodyPr>
          <a:lstStyle/>
          <a:p>
            <a:pPr indent="0" lvl="0" marL="0" marR="0" rtl="1" algn="ctr">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مزايا الإنترنت</a:t>
            </a:r>
            <a:endParaRPr b="1" i="0" sz="3600" u="none" cap="none" strike="noStrike">
              <a:solidFill>
                <a:srgbClr val="FFFFFF"/>
              </a:solidFill>
              <a:latin typeface="Simplified Arabic"/>
              <a:ea typeface="Simplified Arabic"/>
              <a:cs typeface="Simplified Arabic"/>
              <a:sym typeface="Simplified Arabic"/>
            </a:endParaRPr>
          </a:p>
        </p:txBody>
      </p:sp>
      <p:sp>
        <p:nvSpPr>
          <p:cNvPr id="785" name="Google Shape;785;p96"/>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786" name="Google Shape;786;p96"/>
          <p:cNvSpPr txBox="1"/>
          <p:nvPr/>
        </p:nvSpPr>
        <p:spPr>
          <a:xfrm>
            <a:off x="2440788" y="1751407"/>
            <a:ext cx="9372600"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Clr>
                <a:schemeClr val="dk1"/>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787" name="Google Shape;787;p96"/>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788" name="Google Shape;788;p96"/>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789" name="Google Shape;789;p96"/>
          <p:cNvSpPr txBox="1"/>
          <p:nvPr/>
        </p:nvSpPr>
        <p:spPr>
          <a:xfrm>
            <a:off x="228646" y="4247058"/>
            <a:ext cx="3955693" cy="2062063"/>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Clr>
                <a:schemeClr val="dk1"/>
              </a:buClr>
              <a:buSzPts val="1800"/>
              <a:buFont typeface="Calibri"/>
              <a:buNone/>
            </a:pPr>
            <a:r>
              <a:rPr b="0" i="0" lang="ar-EG" sz="3200" u="none" cap="none" strike="noStrike">
                <a:solidFill>
                  <a:srgbClr val="00B0F0"/>
                </a:solidFill>
                <a:latin typeface="Tajawal ExtraBold"/>
                <a:ea typeface="Tajawal ExtraBold"/>
                <a:cs typeface="Tajawal ExtraBold"/>
                <a:sym typeface="Tajawal ExtraBold"/>
              </a:rPr>
              <a:t>بي بي سي عربي </a:t>
            </a:r>
            <a:endParaRPr/>
          </a:p>
          <a:p>
            <a:pPr indent="0" lvl="0" marL="0" marR="0" rtl="0" algn="ctr">
              <a:lnSpc>
                <a:spcPct val="200000"/>
              </a:lnSpc>
              <a:spcBef>
                <a:spcPts val="0"/>
              </a:spcBef>
              <a:spcAft>
                <a:spcPts val="0"/>
              </a:spcAft>
              <a:buClr>
                <a:schemeClr val="dk1"/>
              </a:buClr>
              <a:buSzPts val="1800"/>
              <a:buFont typeface="Calibri"/>
              <a:buNone/>
            </a:pPr>
            <a:r>
              <a:rPr b="0" i="0" lang="ar-EG" sz="3200" u="none" cap="none" strike="noStrike">
                <a:solidFill>
                  <a:srgbClr val="00B0F0"/>
                </a:solidFill>
                <a:latin typeface="Tajawal ExtraBold"/>
                <a:ea typeface="Tajawal ExtraBold"/>
                <a:cs typeface="Tajawal ExtraBold"/>
                <a:sym typeface="Tajawal ExtraBold"/>
              </a:rPr>
              <a:t> </a:t>
            </a:r>
            <a:endParaRPr/>
          </a:p>
        </p:txBody>
      </p:sp>
      <p:pic>
        <p:nvPicPr>
          <p:cNvPr id="790" name="Google Shape;790;p96"/>
          <p:cNvPicPr preferRelativeResize="0"/>
          <p:nvPr/>
        </p:nvPicPr>
        <p:blipFill rotWithShape="1">
          <a:blip r:embed="rId7">
            <a:alphaModFix/>
          </a:blip>
          <a:srcRect b="0" l="0" r="0" t="0"/>
          <a:stretch/>
        </p:blipFill>
        <p:spPr>
          <a:xfrm>
            <a:off x="4184338" y="1301560"/>
            <a:ext cx="7355921" cy="4264574"/>
          </a:xfrm>
          <a:prstGeom prst="rect">
            <a:avLst/>
          </a:prstGeom>
          <a:noFill/>
          <a:ln>
            <a:noFill/>
          </a:ln>
        </p:spPr>
      </p:pic>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4" name="Shape 794"/>
        <p:cNvGrpSpPr/>
        <p:nvPr/>
      </p:nvGrpSpPr>
      <p:grpSpPr>
        <a:xfrm>
          <a:off x="0" y="0"/>
          <a:ext cx="0" cy="0"/>
          <a:chOff x="0" y="0"/>
          <a:chExt cx="0" cy="0"/>
        </a:xfrm>
      </p:grpSpPr>
      <p:pic>
        <p:nvPicPr>
          <p:cNvPr id="795" name="Google Shape;795;p97"/>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796" name="Google Shape;796;p97"/>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797" name="Google Shape;797;p9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98" name="Google Shape;798;p97"/>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799" name="Google Shape;799;p97"/>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800" name="Google Shape;800;p97"/>
          <p:cNvSpPr txBox="1"/>
          <p:nvPr/>
        </p:nvSpPr>
        <p:spPr>
          <a:xfrm>
            <a:off x="1874165" y="548879"/>
            <a:ext cx="6142075" cy="685084"/>
          </a:xfrm>
          <a:prstGeom prst="rect">
            <a:avLst/>
          </a:prstGeom>
          <a:noFill/>
          <a:ln>
            <a:noFill/>
          </a:ln>
        </p:spPr>
        <p:txBody>
          <a:bodyPr anchorCtr="0" anchor="t" bIns="45700" lIns="91425" spcFirstLastPara="1" rIns="91425" wrap="square" tIns="45700">
            <a:spAutoFit/>
          </a:bodyPr>
          <a:lstStyle/>
          <a:p>
            <a:pPr indent="0" lvl="0" marL="0" marR="0" rtl="1" algn="ctr">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مزايا الإنترنت</a:t>
            </a:r>
            <a:endParaRPr b="1" i="0" sz="3600" u="none" cap="none" strike="noStrike">
              <a:solidFill>
                <a:srgbClr val="FFFFFF"/>
              </a:solidFill>
              <a:latin typeface="Simplified Arabic"/>
              <a:ea typeface="Simplified Arabic"/>
              <a:cs typeface="Simplified Arabic"/>
              <a:sym typeface="Simplified Arabic"/>
            </a:endParaRPr>
          </a:p>
        </p:txBody>
      </p:sp>
      <p:sp>
        <p:nvSpPr>
          <p:cNvPr id="801" name="Google Shape;801;p97"/>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802" name="Google Shape;802;p97"/>
          <p:cNvSpPr txBox="1"/>
          <p:nvPr/>
        </p:nvSpPr>
        <p:spPr>
          <a:xfrm>
            <a:off x="2440788" y="1751407"/>
            <a:ext cx="9372600"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Clr>
                <a:schemeClr val="dk1"/>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803" name="Google Shape;803;p97"/>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804" name="Google Shape;804;p97"/>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805" name="Google Shape;805;p97"/>
          <p:cNvSpPr txBox="1"/>
          <p:nvPr/>
        </p:nvSpPr>
        <p:spPr>
          <a:xfrm>
            <a:off x="389901" y="4375767"/>
            <a:ext cx="3462110" cy="1077178"/>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Clr>
                <a:schemeClr val="dk1"/>
              </a:buClr>
              <a:buSzPts val="1800"/>
              <a:buFont typeface="Calibri"/>
              <a:buNone/>
            </a:pPr>
            <a:r>
              <a:rPr b="0" i="0" lang="ar-EG" sz="3200" u="none" cap="none" strike="noStrike">
                <a:solidFill>
                  <a:srgbClr val="00B0F0"/>
                </a:solidFill>
                <a:latin typeface="Tajawal ExtraBold"/>
                <a:ea typeface="Tajawal ExtraBold"/>
                <a:cs typeface="Tajawal ExtraBold"/>
                <a:sym typeface="Tajawal ExtraBold"/>
              </a:rPr>
              <a:t>الجارديان </a:t>
            </a:r>
            <a:endParaRPr b="0" i="0" sz="3200" u="none" cap="none" strike="noStrike">
              <a:solidFill>
                <a:srgbClr val="00B0F0"/>
              </a:solidFill>
              <a:latin typeface="Tajawal ExtraBold"/>
              <a:ea typeface="Tajawal ExtraBold"/>
              <a:cs typeface="Tajawal ExtraBold"/>
              <a:sym typeface="Tajawal ExtraBold"/>
            </a:endParaRPr>
          </a:p>
        </p:txBody>
      </p:sp>
      <p:pic>
        <p:nvPicPr>
          <p:cNvPr id="806" name="Google Shape;806;p97"/>
          <p:cNvPicPr preferRelativeResize="0"/>
          <p:nvPr/>
        </p:nvPicPr>
        <p:blipFill rotWithShape="1">
          <a:blip r:embed="rId7">
            <a:alphaModFix/>
          </a:blip>
          <a:srcRect b="0" l="0" r="0" t="0"/>
          <a:stretch/>
        </p:blipFill>
        <p:spPr>
          <a:xfrm>
            <a:off x="3763373" y="1405055"/>
            <a:ext cx="7754586" cy="4458887"/>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0" name="Shape 810"/>
        <p:cNvGrpSpPr/>
        <p:nvPr/>
      </p:nvGrpSpPr>
      <p:grpSpPr>
        <a:xfrm>
          <a:off x="0" y="0"/>
          <a:ext cx="0" cy="0"/>
          <a:chOff x="0" y="0"/>
          <a:chExt cx="0" cy="0"/>
        </a:xfrm>
      </p:grpSpPr>
      <p:pic>
        <p:nvPicPr>
          <p:cNvPr id="811" name="Google Shape;811;p98"/>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812" name="Google Shape;812;p98"/>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813" name="Google Shape;813;p9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14" name="Google Shape;814;p98"/>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815" name="Google Shape;815;p98"/>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816" name="Google Shape;816;p98"/>
          <p:cNvSpPr txBox="1"/>
          <p:nvPr/>
        </p:nvSpPr>
        <p:spPr>
          <a:xfrm>
            <a:off x="1874165" y="548879"/>
            <a:ext cx="6142075" cy="685084"/>
          </a:xfrm>
          <a:prstGeom prst="rect">
            <a:avLst/>
          </a:prstGeom>
          <a:noFill/>
          <a:ln>
            <a:noFill/>
          </a:ln>
        </p:spPr>
        <p:txBody>
          <a:bodyPr anchorCtr="0" anchor="t" bIns="45700" lIns="91425" spcFirstLastPara="1" rIns="91425" wrap="square" tIns="45700">
            <a:spAutoFit/>
          </a:bodyPr>
          <a:lstStyle/>
          <a:p>
            <a:pPr indent="0" lvl="0" marL="0" marR="0" rtl="1" algn="ctr">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مزايا الإنترنت</a:t>
            </a:r>
            <a:endParaRPr b="1" i="0" sz="3600" u="none" cap="none" strike="noStrike">
              <a:solidFill>
                <a:srgbClr val="FFFFFF"/>
              </a:solidFill>
              <a:latin typeface="Simplified Arabic"/>
              <a:ea typeface="Simplified Arabic"/>
              <a:cs typeface="Simplified Arabic"/>
              <a:sym typeface="Simplified Arabic"/>
            </a:endParaRPr>
          </a:p>
        </p:txBody>
      </p:sp>
      <p:sp>
        <p:nvSpPr>
          <p:cNvPr id="817" name="Google Shape;817;p98"/>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818" name="Google Shape;818;p98"/>
          <p:cNvSpPr txBox="1"/>
          <p:nvPr/>
        </p:nvSpPr>
        <p:spPr>
          <a:xfrm>
            <a:off x="2440788" y="1751407"/>
            <a:ext cx="9372600"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Clr>
                <a:schemeClr val="dk1"/>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819" name="Google Shape;819;p98"/>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820" name="Google Shape;820;p98"/>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821" name="Google Shape;821;p98"/>
          <p:cNvSpPr txBox="1"/>
          <p:nvPr/>
        </p:nvSpPr>
        <p:spPr>
          <a:xfrm>
            <a:off x="191229" y="4335127"/>
            <a:ext cx="3955693" cy="2062063"/>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Clr>
                <a:schemeClr val="dk1"/>
              </a:buClr>
              <a:buSzPts val="1800"/>
              <a:buFont typeface="Calibri"/>
              <a:buNone/>
            </a:pPr>
            <a:r>
              <a:rPr b="0" i="0" lang="ar-EG" sz="3200" u="none" cap="none" strike="noStrike">
                <a:solidFill>
                  <a:srgbClr val="00B0F0"/>
                </a:solidFill>
                <a:latin typeface="Tajawal ExtraBold"/>
                <a:ea typeface="Tajawal ExtraBold"/>
                <a:cs typeface="Tajawal ExtraBold"/>
                <a:sym typeface="Tajawal ExtraBold"/>
              </a:rPr>
              <a:t>سكاي نيوز عربية</a:t>
            </a:r>
            <a:endParaRPr/>
          </a:p>
          <a:p>
            <a:pPr indent="0" lvl="0" marL="0" marR="0" rtl="0" algn="ctr">
              <a:lnSpc>
                <a:spcPct val="200000"/>
              </a:lnSpc>
              <a:spcBef>
                <a:spcPts val="0"/>
              </a:spcBef>
              <a:spcAft>
                <a:spcPts val="0"/>
              </a:spcAft>
              <a:buClr>
                <a:schemeClr val="dk1"/>
              </a:buClr>
              <a:buSzPts val="1800"/>
              <a:buFont typeface="Calibri"/>
              <a:buNone/>
            </a:pPr>
            <a:r>
              <a:rPr b="0" i="0" lang="ar-EG" sz="3200" u="none" cap="none" strike="noStrike">
                <a:solidFill>
                  <a:srgbClr val="00B0F0"/>
                </a:solidFill>
                <a:latin typeface="Tajawal ExtraBold"/>
                <a:ea typeface="Tajawal ExtraBold"/>
                <a:cs typeface="Tajawal ExtraBold"/>
                <a:sym typeface="Tajawal ExtraBold"/>
              </a:rPr>
              <a:t> </a:t>
            </a:r>
            <a:endParaRPr/>
          </a:p>
        </p:txBody>
      </p:sp>
      <p:pic>
        <p:nvPicPr>
          <p:cNvPr id="822" name="Google Shape;822;p98"/>
          <p:cNvPicPr preferRelativeResize="0"/>
          <p:nvPr/>
        </p:nvPicPr>
        <p:blipFill rotWithShape="1">
          <a:blip r:embed="rId7">
            <a:alphaModFix/>
          </a:blip>
          <a:srcRect b="0" l="0" r="0" t="0"/>
          <a:stretch/>
        </p:blipFill>
        <p:spPr>
          <a:xfrm>
            <a:off x="4184339" y="1451706"/>
            <a:ext cx="7582510" cy="4395938"/>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6" name="Shape 826"/>
        <p:cNvGrpSpPr/>
        <p:nvPr/>
      </p:nvGrpSpPr>
      <p:grpSpPr>
        <a:xfrm>
          <a:off x="0" y="0"/>
          <a:ext cx="0" cy="0"/>
          <a:chOff x="0" y="0"/>
          <a:chExt cx="0" cy="0"/>
        </a:xfrm>
      </p:grpSpPr>
      <p:pic>
        <p:nvPicPr>
          <p:cNvPr id="827" name="Google Shape;827;p99"/>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828" name="Google Shape;828;p99"/>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829" name="Google Shape;829;p9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30" name="Google Shape;830;p99"/>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831" name="Google Shape;831;p99"/>
          <p:cNvPicPr preferRelativeResize="0"/>
          <p:nvPr/>
        </p:nvPicPr>
        <p:blipFill rotWithShape="1">
          <a:blip r:embed="rId6">
            <a:alphaModFix/>
          </a:blip>
          <a:srcRect b="0" l="0" r="0" t="0"/>
          <a:stretch/>
        </p:blipFill>
        <p:spPr>
          <a:xfrm>
            <a:off x="-108035" y="0"/>
            <a:ext cx="8509914" cy="1610200"/>
          </a:xfrm>
          <a:prstGeom prst="rect">
            <a:avLst/>
          </a:prstGeom>
          <a:noFill/>
          <a:ln>
            <a:noFill/>
          </a:ln>
        </p:spPr>
      </p:pic>
      <p:sp>
        <p:nvSpPr>
          <p:cNvPr id="832" name="Google Shape;832;p99"/>
          <p:cNvSpPr txBox="1"/>
          <p:nvPr/>
        </p:nvSpPr>
        <p:spPr>
          <a:xfrm>
            <a:off x="1874165" y="548879"/>
            <a:ext cx="6142075" cy="685084"/>
          </a:xfrm>
          <a:prstGeom prst="rect">
            <a:avLst/>
          </a:prstGeom>
          <a:noFill/>
          <a:ln>
            <a:noFill/>
          </a:ln>
        </p:spPr>
        <p:txBody>
          <a:bodyPr anchorCtr="0" anchor="t" bIns="45700" lIns="91425" spcFirstLastPara="1" rIns="91425" wrap="square" tIns="45700">
            <a:spAutoFit/>
          </a:bodyPr>
          <a:lstStyle/>
          <a:p>
            <a:pPr indent="0" lvl="0" marL="0" marR="0" rtl="1" algn="ctr">
              <a:lnSpc>
                <a:spcPct val="107000"/>
              </a:lnSpc>
              <a:spcBef>
                <a:spcPts val="0"/>
              </a:spcBef>
              <a:spcAft>
                <a:spcPts val="0"/>
              </a:spcAft>
              <a:buClr>
                <a:srgbClr val="FFFFFF"/>
              </a:buClr>
              <a:buSzPts val="4000"/>
              <a:buFont typeface="Simplified Arabic"/>
              <a:buNone/>
            </a:pPr>
            <a:r>
              <a:rPr b="1" i="0" lang="ar-EG" sz="3600" u="none" cap="none" strike="noStrike">
                <a:solidFill>
                  <a:srgbClr val="FFFFFF"/>
                </a:solidFill>
                <a:latin typeface="Simplified Arabic"/>
                <a:ea typeface="Simplified Arabic"/>
                <a:cs typeface="Simplified Arabic"/>
                <a:sym typeface="Simplified Arabic"/>
              </a:rPr>
              <a:t>مزايا الإنترنت</a:t>
            </a:r>
            <a:endParaRPr b="1" i="0" sz="3600" u="none" cap="none" strike="noStrike">
              <a:solidFill>
                <a:srgbClr val="FFFFFF"/>
              </a:solidFill>
              <a:latin typeface="Simplified Arabic"/>
              <a:ea typeface="Simplified Arabic"/>
              <a:cs typeface="Simplified Arabic"/>
              <a:sym typeface="Simplified Arabic"/>
            </a:endParaRPr>
          </a:p>
        </p:txBody>
      </p:sp>
      <p:sp>
        <p:nvSpPr>
          <p:cNvPr id="833" name="Google Shape;833;p99"/>
          <p:cNvSpPr txBox="1"/>
          <p:nvPr/>
        </p:nvSpPr>
        <p:spPr>
          <a:xfrm rot="-1361033">
            <a:off x="-304215" y="256157"/>
            <a:ext cx="2550611"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1" i="0" lang="ar-EG" sz="2800" u="none" cap="none" strike="noStrike">
                <a:solidFill>
                  <a:srgbClr val="FFFFFF"/>
                </a:solidFill>
                <a:latin typeface="Tajawal Medium"/>
                <a:ea typeface="Tajawal Medium"/>
                <a:cs typeface="Tajawal Medium"/>
                <a:sym typeface="Tajawal Medium"/>
              </a:rPr>
              <a:t>المحاضرة العاشرة</a:t>
            </a:r>
            <a:endParaRPr b="1" i="0" sz="2800" u="none" cap="none" strike="noStrike">
              <a:solidFill>
                <a:srgbClr val="FFFFFF"/>
              </a:solidFill>
              <a:latin typeface="Tajawal Medium"/>
              <a:ea typeface="Tajawal Medium"/>
              <a:cs typeface="Tajawal Medium"/>
              <a:sym typeface="Tajawal Medium"/>
            </a:endParaRPr>
          </a:p>
        </p:txBody>
      </p:sp>
      <p:sp>
        <p:nvSpPr>
          <p:cNvPr id="834" name="Google Shape;834;p99"/>
          <p:cNvSpPr txBox="1"/>
          <p:nvPr/>
        </p:nvSpPr>
        <p:spPr>
          <a:xfrm>
            <a:off x="2440788" y="1751407"/>
            <a:ext cx="9372600"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Clr>
                <a:schemeClr val="dk1"/>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835" name="Google Shape;835;p99"/>
          <p:cNvSpPr txBox="1"/>
          <p:nvPr/>
        </p:nvSpPr>
        <p:spPr>
          <a:xfrm>
            <a:off x="4691030" y="206637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الكلمات المفتاحية (سيو – SEO)</a:t>
            </a:r>
            <a:endParaRPr b="1" i="0" sz="2800" u="none" cap="none" strike="noStrike">
              <a:solidFill>
                <a:srgbClr val="FFFFFF"/>
              </a:solidFill>
              <a:latin typeface="Simplified Arabic"/>
              <a:ea typeface="Simplified Arabic"/>
              <a:cs typeface="Simplified Arabic"/>
              <a:sym typeface="Simplified Arabic"/>
            </a:endParaRPr>
          </a:p>
        </p:txBody>
      </p:sp>
      <p:sp>
        <p:nvSpPr>
          <p:cNvPr id="836" name="Google Shape;836;p99"/>
          <p:cNvSpPr txBox="1"/>
          <p:nvPr/>
        </p:nvSpPr>
        <p:spPr>
          <a:xfrm>
            <a:off x="4691030" y="2095448"/>
            <a:ext cx="6272212" cy="553357"/>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Clr>
                <a:srgbClr val="FFFFFF"/>
              </a:buClr>
              <a:buSzPts val="2800"/>
              <a:buFont typeface="Simplified Arabic"/>
              <a:buNone/>
            </a:pPr>
            <a:r>
              <a:rPr b="1" i="0" lang="ar-EG" sz="2800" u="none" cap="none" strike="noStrike">
                <a:solidFill>
                  <a:srgbClr val="FFFFFF"/>
                </a:solidFill>
                <a:latin typeface="Simplified Arabic"/>
                <a:ea typeface="Simplified Arabic"/>
                <a:cs typeface="Simplified Arabic"/>
                <a:sym typeface="Simplified Arabic"/>
              </a:rPr>
              <a:t>الكتابة للوسائط المتعدد</a:t>
            </a:r>
            <a:endParaRPr b="0" i="0" sz="2800" u="none" cap="none" strike="noStrike">
              <a:solidFill>
                <a:srgbClr val="FFFFFF"/>
              </a:solidFill>
              <a:latin typeface="Simplified Arabic"/>
              <a:ea typeface="Simplified Arabic"/>
              <a:cs typeface="Simplified Arabic"/>
              <a:sym typeface="Simplified Arabic"/>
            </a:endParaRPr>
          </a:p>
        </p:txBody>
      </p:sp>
      <p:sp>
        <p:nvSpPr>
          <p:cNvPr id="837" name="Google Shape;837;p99"/>
          <p:cNvSpPr txBox="1"/>
          <p:nvPr/>
        </p:nvSpPr>
        <p:spPr>
          <a:xfrm>
            <a:off x="-103682" y="4375767"/>
            <a:ext cx="3955693" cy="1077178"/>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Clr>
                <a:schemeClr val="dk1"/>
              </a:buClr>
              <a:buSzPts val="1800"/>
              <a:buFont typeface="Calibri"/>
              <a:buNone/>
            </a:pPr>
            <a:r>
              <a:rPr b="0" i="0" lang="ar-EG" sz="3200" u="none" cap="none" strike="noStrike">
                <a:solidFill>
                  <a:srgbClr val="00B0F0"/>
                </a:solidFill>
                <a:latin typeface="Tajawal ExtraBold"/>
                <a:ea typeface="Tajawal ExtraBold"/>
                <a:cs typeface="Tajawal ExtraBold"/>
                <a:sym typeface="Tajawal ExtraBold"/>
              </a:rPr>
              <a:t>واشنطن بوست </a:t>
            </a:r>
            <a:endParaRPr b="0" i="0" sz="3200" u="none" cap="none" strike="noStrike">
              <a:solidFill>
                <a:srgbClr val="00B0F0"/>
              </a:solidFill>
              <a:latin typeface="Tajawal ExtraBold"/>
              <a:ea typeface="Tajawal ExtraBold"/>
              <a:cs typeface="Tajawal ExtraBold"/>
              <a:sym typeface="Tajawal ExtraBold"/>
            </a:endParaRPr>
          </a:p>
        </p:txBody>
      </p:sp>
      <p:pic>
        <p:nvPicPr>
          <p:cNvPr id="838" name="Google Shape;838;p99"/>
          <p:cNvPicPr preferRelativeResize="0"/>
          <p:nvPr/>
        </p:nvPicPr>
        <p:blipFill rotWithShape="1">
          <a:blip r:embed="rId7">
            <a:alphaModFix/>
          </a:blip>
          <a:srcRect b="0" l="0" r="0" t="0"/>
          <a:stretch/>
        </p:blipFill>
        <p:spPr>
          <a:xfrm>
            <a:off x="4085307" y="1570036"/>
            <a:ext cx="7432651" cy="4273774"/>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2" name="Shape 842"/>
        <p:cNvGrpSpPr/>
        <p:nvPr/>
      </p:nvGrpSpPr>
      <p:grpSpPr>
        <a:xfrm>
          <a:off x="0" y="0"/>
          <a:ext cx="0" cy="0"/>
          <a:chOff x="0" y="0"/>
          <a:chExt cx="0" cy="0"/>
        </a:xfrm>
      </p:grpSpPr>
      <p:pic>
        <p:nvPicPr>
          <p:cNvPr id="843" name="Google Shape;843;p43"/>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844" name="Google Shape;844;p43"/>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845" name="Google Shape;845;p4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46" name="Google Shape;846;p4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847" name="Google Shape;847;p43"/>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848" name="Google Shape;848;p43"/>
          <p:cNvSpPr txBox="1"/>
          <p:nvPr/>
        </p:nvSpPr>
        <p:spPr>
          <a:xfrm rot="-1363315">
            <a:off x="-5518" y="468258"/>
            <a:ext cx="2217660"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rPr b="0" i="0" lang="ar-EG" sz="2800" u="none" cap="none" strike="noStrike">
                <a:solidFill>
                  <a:schemeClr val="lt1"/>
                </a:solidFill>
                <a:latin typeface="Tajawal Medium"/>
                <a:ea typeface="Tajawal Medium"/>
                <a:cs typeface="Tajawal Medium"/>
                <a:sym typeface="Tajawal Medium"/>
              </a:rPr>
              <a:t>المحاضرة الثالثة</a:t>
            </a:r>
            <a:endParaRPr b="0" i="0" sz="2800" u="none" cap="none" strike="noStrike">
              <a:solidFill>
                <a:schemeClr val="lt1"/>
              </a:solidFill>
              <a:latin typeface="Tajawal Medium"/>
              <a:ea typeface="Tajawal Medium"/>
              <a:cs typeface="Tajawal Medium"/>
              <a:sym typeface="Tajawal Medium"/>
            </a:endParaRPr>
          </a:p>
        </p:txBody>
      </p:sp>
      <p:pic>
        <p:nvPicPr>
          <p:cNvPr id="849" name="Google Shape;849;p43"/>
          <p:cNvPicPr preferRelativeResize="0"/>
          <p:nvPr/>
        </p:nvPicPr>
        <p:blipFill rotWithShape="1">
          <a:blip r:embed="rId7">
            <a:alphaModFix/>
          </a:blip>
          <a:srcRect b="0" l="0" r="0" t="0"/>
          <a:stretch/>
        </p:blipFill>
        <p:spPr>
          <a:xfrm>
            <a:off x="3676650" y="1399471"/>
            <a:ext cx="4514850" cy="4514850"/>
          </a:xfrm>
          <a:prstGeom prst="rect">
            <a:avLst/>
          </a:prstGeom>
          <a:noFill/>
          <a:ln>
            <a:noFill/>
          </a:ln>
        </p:spPr>
      </p:pic>
      <p:sp>
        <p:nvSpPr>
          <p:cNvPr id="850" name="Google Shape;850;p43"/>
          <p:cNvSpPr txBox="1"/>
          <p:nvPr/>
        </p:nvSpPr>
        <p:spPr>
          <a:xfrm>
            <a:off x="2314660" y="528084"/>
            <a:ext cx="6801278" cy="707886"/>
          </a:xfrm>
          <a:prstGeom prst="rect">
            <a:avLst/>
          </a:prstGeom>
          <a:noFill/>
          <a:ln>
            <a:noFill/>
          </a:ln>
        </p:spPr>
        <p:txBody>
          <a:bodyPr anchorCtr="0" anchor="t" bIns="45700" lIns="91425" spcFirstLastPara="1" rIns="91425" wrap="square" tIns="45700">
            <a:spAutoFit/>
          </a:bodyPr>
          <a:lstStyle/>
          <a:p>
            <a:pPr indent="0" lvl="0" marL="0" marR="0" rtl="1" algn="ctr">
              <a:lnSpc>
                <a:spcPct val="100000"/>
              </a:lnSpc>
              <a:spcBef>
                <a:spcPts val="0"/>
              </a:spcBef>
              <a:spcAft>
                <a:spcPts val="0"/>
              </a:spcAft>
              <a:buClr>
                <a:srgbClr val="FFFFFF"/>
              </a:buClr>
              <a:buSzPts val="4000"/>
              <a:buFont typeface="Tajawal Medium"/>
              <a:buNone/>
            </a:pPr>
            <a:r>
              <a:rPr b="0" i="0" lang="ar-EG" sz="4000" u="none" cap="none" strike="noStrike">
                <a:solidFill>
                  <a:srgbClr val="FFFFFF"/>
                </a:solidFill>
                <a:latin typeface="Tajawal Medium"/>
                <a:ea typeface="Tajawal Medium"/>
                <a:cs typeface="Tajawal Medium"/>
                <a:sym typeface="Tajawal Medium"/>
              </a:rPr>
              <a:t>شكرًا بالتوفيق</a:t>
            </a:r>
            <a:endParaRPr b="0" i="0" sz="4000" u="none" cap="none" strike="noStrike">
              <a:solidFill>
                <a:srgbClr val="FF9518"/>
              </a:solidFill>
              <a:latin typeface="Tajawal Medium"/>
              <a:ea typeface="Tajawal Medium"/>
              <a:cs typeface="Tajawal Medium"/>
              <a:sym typeface="Tajawal Medium"/>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2021-08-03T13:03:26Z</dcterms:created>
  <dc:creator>LENOVO</dc:creator>
</cp:coreProperties>
</file>