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diagrams/data5.xml" ContentType="application/vnd.openxmlformats-officedocument.drawingml.diagramData+xml"/>
  <Override PartName="/ppt/diagrams/data6.xml" ContentType="application/vnd.openxmlformats-officedocument.drawingml.diagramData+xml"/>
  <Override PartName="/ppt/diagrams/data7.xml" ContentType="application/vnd.openxmlformats-officedocument.drawingml.diagramData+xml"/>
  <Override PartName="/ppt/diagrams/data1.xml" ContentType="application/vnd.openxmlformats-officedocument.drawingml.diagramData+xml"/>
  <Override PartName="/ppt/diagrams/data8.xml" ContentType="application/vnd.openxmlformats-officedocument.drawingml.diagramData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diagrams/data4.xml" ContentType="application/vnd.openxmlformats-officedocument.drawingml.diagramData+xml"/>
  <Override PartName="/ppt/slideMasters/slideMaster1.xml" ContentType="application/vnd.openxmlformats-officedocument.presentationml.slide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5.xml" ContentType="application/vnd.ms-office.drawingml.diagramDrawing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rawing4.xml" ContentType="application/vnd.ms-office.drawingml.diagramDrawing+xml"/>
  <Override PartName="/ppt/diagrams/quickStyle5.xml" ContentType="application/vnd.openxmlformats-officedocument.drawingml.diagramStyle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colors1.xml" ContentType="application/vnd.openxmlformats-officedocument.drawingml.diagramColors+xml"/>
  <Override PartName="/ppt/diagrams/layout5.xml" ContentType="application/vnd.openxmlformats-officedocument.drawingml.diagramLayout+xml"/>
  <Override PartName="/ppt/diagrams/colors5.xml" ContentType="application/vnd.openxmlformats-officedocument.drawingml.diagramColors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diagrams/drawing6.xml" ContentType="application/vnd.ms-office.drawingml.diagramDrawing+xml"/>
  <Override PartName="/ppt/theme/theme2.xml" ContentType="application/vnd.openxmlformats-officedocument.theme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drawing1.xml" ContentType="application/vnd.ms-office.drawingml.diagramDrawing+xml"/>
  <Override PartName="/ppt/diagrams/layout2.xml" ContentType="application/vnd.openxmlformats-officedocument.drawingml.diagramLayout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4"/>
  </p:notesMasterIdLst>
  <p:sldIdLst>
    <p:sldId id="480" r:id="rId2"/>
    <p:sldId id="494" r:id="rId3"/>
    <p:sldId id="318" r:id="rId4"/>
    <p:sldId id="333" r:id="rId5"/>
    <p:sldId id="319" r:id="rId6"/>
    <p:sldId id="320" r:id="rId7"/>
    <p:sldId id="321" r:id="rId8"/>
    <p:sldId id="322" r:id="rId9"/>
    <p:sldId id="323" r:id="rId10"/>
    <p:sldId id="324" r:id="rId11"/>
    <p:sldId id="325" r:id="rId12"/>
    <p:sldId id="501" r:id="rId13"/>
    <p:sldId id="502" r:id="rId14"/>
    <p:sldId id="503" r:id="rId15"/>
    <p:sldId id="504" r:id="rId16"/>
    <p:sldId id="505" r:id="rId17"/>
    <p:sldId id="335" r:id="rId18"/>
    <p:sldId id="506" r:id="rId19"/>
    <p:sldId id="507" r:id="rId20"/>
    <p:sldId id="508" r:id="rId21"/>
    <p:sldId id="509" r:id="rId22"/>
    <p:sldId id="510" r:id="rId23"/>
    <p:sldId id="511" r:id="rId24"/>
    <p:sldId id="512" r:id="rId25"/>
    <p:sldId id="513" r:id="rId26"/>
    <p:sldId id="514" r:id="rId27"/>
    <p:sldId id="345" r:id="rId28"/>
    <p:sldId id="515" r:id="rId29"/>
    <p:sldId id="347" r:id="rId30"/>
    <p:sldId id="516" r:id="rId31"/>
    <p:sldId id="517" r:id="rId32"/>
    <p:sldId id="518" r:id="rId33"/>
    <p:sldId id="519" r:id="rId34"/>
    <p:sldId id="520" r:id="rId35"/>
    <p:sldId id="521" r:id="rId36"/>
    <p:sldId id="326" r:id="rId37"/>
    <p:sldId id="336" r:id="rId38"/>
    <p:sldId id="327" r:id="rId39"/>
    <p:sldId id="337" r:id="rId40"/>
    <p:sldId id="328" r:id="rId41"/>
    <p:sldId id="329" r:id="rId42"/>
    <p:sldId id="349" r:id="rId4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494"/>
            <p14:sldId id="318"/>
            <p14:sldId id="333"/>
            <p14:sldId id="319"/>
            <p14:sldId id="320"/>
            <p14:sldId id="321"/>
            <p14:sldId id="322"/>
            <p14:sldId id="323"/>
            <p14:sldId id="324"/>
            <p14:sldId id="325"/>
            <p14:sldId id="501"/>
            <p14:sldId id="502"/>
            <p14:sldId id="503"/>
            <p14:sldId id="504"/>
            <p14:sldId id="505"/>
            <p14:sldId id="335"/>
            <p14:sldId id="506"/>
            <p14:sldId id="507"/>
            <p14:sldId id="508"/>
            <p14:sldId id="509"/>
            <p14:sldId id="510"/>
            <p14:sldId id="511"/>
            <p14:sldId id="512"/>
            <p14:sldId id="513"/>
            <p14:sldId id="514"/>
            <p14:sldId id="345"/>
            <p14:sldId id="515"/>
            <p14:sldId id="347"/>
            <p14:sldId id="516"/>
            <p14:sldId id="517"/>
            <p14:sldId id="518"/>
            <p14:sldId id="519"/>
            <p14:sldId id="520"/>
            <p14:sldId id="521"/>
            <p14:sldId id="326"/>
            <p14:sldId id="336"/>
            <p14:sldId id="327"/>
            <p14:sldId id="337"/>
            <p14:sldId id="328"/>
            <p14:sldId id="329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38" d="100"/>
          <a:sy n="38" d="100"/>
        </p:scale>
        <p:origin x="72" y="6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50" Type="http://schemas.openxmlformats.org/officeDocument/2006/relationships/customXml" Target="../customXml/item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customXml" Target="../customXml/item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customXml" Target="../customXml/item3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5_2">
  <dgm:title val=""/>
  <dgm:desc val=""/>
  <dgm:catLst>
    <dgm:cat type="accent5" pri="11200"/>
  </dgm:catLst>
  <dgm:styleLbl name="node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ln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5_2">
  <dgm:title val=""/>
  <dgm:desc val=""/>
  <dgm:catLst>
    <dgm:cat type="accent5" pri="11200"/>
  </dgm:catLst>
  <dgm:styleLbl name="node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ln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3143C67-0DAA-4B0D-BA8F-80BE783CEC98}" type="doc">
      <dgm:prSet loTypeId="urn:microsoft.com/office/officeart/2005/8/layout/funnel1" loCatId="process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00DBB031-2053-404F-9F44-8A5CBAA18F3E}">
      <dgm:prSet phldrT="[Text]"/>
      <dgm:spPr/>
      <dgm:t>
        <a:bodyPr/>
        <a:lstStyle/>
        <a:p>
          <a:r>
            <a: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Affective</a:t>
          </a:r>
        </a:p>
      </dgm:t>
    </dgm:pt>
    <dgm:pt modelId="{3D65D480-EAE1-484A-A4F7-7AEBC605ADA0}" type="parTrans" cxnId="{BC018AD7-BD12-463D-8DD2-70CE2909DF6E}">
      <dgm:prSet/>
      <dgm:spPr/>
      <dgm:t>
        <a:bodyPr/>
        <a:lstStyle/>
        <a:p>
          <a:endParaRPr lang="en-US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CC5E30E0-6660-4D9B-BDFD-6D34F16CADD0}" type="sibTrans" cxnId="{BC018AD7-BD12-463D-8DD2-70CE2909DF6E}">
      <dgm:prSet/>
      <dgm:spPr/>
      <dgm:t>
        <a:bodyPr/>
        <a:lstStyle/>
        <a:p>
          <a:endParaRPr lang="en-US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2484C45A-3F4A-4DA5-8987-59BBF77B03B9}">
      <dgm:prSet phldrT="[Text]"/>
      <dgm:spPr/>
      <dgm:t>
        <a:bodyPr/>
        <a:lstStyle/>
        <a:p>
          <a:r>
            <a:rPr lang="en-US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Cognitive</a:t>
          </a:r>
        </a:p>
      </dgm:t>
    </dgm:pt>
    <dgm:pt modelId="{28B0BBFE-71D3-4E26-BFF0-EED6E3EC683F}" type="parTrans" cxnId="{2B2C3299-32FB-4405-BD18-C174D6FAF903}">
      <dgm:prSet/>
      <dgm:spPr/>
      <dgm:t>
        <a:bodyPr/>
        <a:lstStyle/>
        <a:p>
          <a:endParaRPr lang="en-US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5D26F258-C543-4501-813F-6C80C1350FF7}" type="sibTrans" cxnId="{2B2C3299-32FB-4405-BD18-C174D6FAF903}">
      <dgm:prSet/>
      <dgm:spPr/>
      <dgm:t>
        <a:bodyPr/>
        <a:lstStyle/>
        <a:p>
          <a:endParaRPr lang="en-US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BD338905-1F75-454E-9A35-E125FA6C7458}">
      <dgm:prSet phldrT="[Text]"/>
      <dgm:spPr/>
      <dgm:t>
        <a:bodyPr/>
        <a:lstStyle/>
        <a:p>
          <a:r>
            <a:rPr lang="en-US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Behavioral</a:t>
          </a:r>
        </a:p>
      </dgm:t>
    </dgm:pt>
    <dgm:pt modelId="{9441C63A-850C-423D-B852-42DC2996307C}" type="parTrans" cxnId="{D82D1579-D930-4BBF-A7CF-DF3052303C29}">
      <dgm:prSet/>
      <dgm:spPr/>
      <dgm:t>
        <a:bodyPr/>
        <a:lstStyle/>
        <a:p>
          <a:endParaRPr lang="en-US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6E6024F5-A0AD-4A92-9BAA-DFB370E6C07B}" type="sibTrans" cxnId="{D82D1579-D930-4BBF-A7CF-DF3052303C29}">
      <dgm:prSet/>
      <dgm:spPr/>
      <dgm:t>
        <a:bodyPr/>
        <a:lstStyle/>
        <a:p>
          <a:endParaRPr lang="en-US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0C7632A7-0A43-4BD7-9FD3-C08BDB9392F2}">
      <dgm:prSet phldrT="[Text]"/>
      <dgm:spPr/>
      <dgm:t>
        <a:bodyPr/>
        <a:lstStyle/>
        <a:p>
          <a:r>
            <a: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Attitude</a:t>
          </a:r>
        </a:p>
      </dgm:t>
    </dgm:pt>
    <dgm:pt modelId="{D423B9EA-D7BA-4BFE-97C0-B295D221AEDA}" type="parTrans" cxnId="{A7173262-C4D4-41AB-B690-4EA07702171B}">
      <dgm:prSet/>
      <dgm:spPr/>
      <dgm:t>
        <a:bodyPr/>
        <a:lstStyle/>
        <a:p>
          <a:endParaRPr lang="en-US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94A622F8-6758-41BB-A17A-3108FB0AF704}" type="sibTrans" cxnId="{A7173262-C4D4-41AB-B690-4EA07702171B}">
      <dgm:prSet/>
      <dgm:spPr/>
      <dgm:t>
        <a:bodyPr/>
        <a:lstStyle/>
        <a:p>
          <a:endParaRPr lang="en-US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9FF436B2-8933-4258-9C80-39DC31F2D782}" type="pres">
      <dgm:prSet presAssocID="{53143C67-0DAA-4B0D-BA8F-80BE783CEC98}" presName="Name0" presStyleCnt="0">
        <dgm:presLayoutVars>
          <dgm:chMax val="4"/>
          <dgm:resizeHandles val="exact"/>
        </dgm:presLayoutVars>
      </dgm:prSet>
      <dgm:spPr/>
    </dgm:pt>
    <dgm:pt modelId="{B3F3EEC3-BB5E-4EAE-8B67-28022E79CAD4}" type="pres">
      <dgm:prSet presAssocID="{53143C67-0DAA-4B0D-BA8F-80BE783CEC98}" presName="ellipse" presStyleLbl="trBgShp" presStyleIdx="0" presStyleCnt="1"/>
      <dgm:spPr>
        <a:solidFill>
          <a:srgbClr val="336699">
            <a:alpha val="53000"/>
          </a:srgbClr>
        </a:solidFill>
      </dgm:spPr>
    </dgm:pt>
    <dgm:pt modelId="{95218064-B2BD-45B3-B56E-8DB9B26D532D}" type="pres">
      <dgm:prSet presAssocID="{53143C67-0DAA-4B0D-BA8F-80BE783CEC98}" presName="arrow1" presStyleLbl="fgShp" presStyleIdx="0" presStyleCnt="1"/>
      <dgm:spPr>
        <a:solidFill>
          <a:srgbClr val="336699"/>
        </a:solidFill>
      </dgm:spPr>
    </dgm:pt>
    <dgm:pt modelId="{B71E9A82-2A0A-4C2C-935A-2ED5D462ED53}" type="pres">
      <dgm:prSet presAssocID="{53143C67-0DAA-4B0D-BA8F-80BE783CEC98}" presName="rectangle" presStyleLbl="revTx" presStyleIdx="0" presStyleCnt="1">
        <dgm:presLayoutVars>
          <dgm:bulletEnabled val="1"/>
        </dgm:presLayoutVars>
      </dgm:prSet>
      <dgm:spPr/>
    </dgm:pt>
    <dgm:pt modelId="{E3095114-72A8-4B3D-AD35-4CF2F5ECBFCC}" type="pres">
      <dgm:prSet presAssocID="{2484C45A-3F4A-4DA5-8987-59BBF77B03B9}" presName="item1" presStyleLbl="node1" presStyleIdx="0" presStyleCnt="3">
        <dgm:presLayoutVars>
          <dgm:bulletEnabled val="1"/>
        </dgm:presLayoutVars>
      </dgm:prSet>
      <dgm:spPr/>
    </dgm:pt>
    <dgm:pt modelId="{B97333A1-3002-481E-BB67-A0DBF8295FFE}" type="pres">
      <dgm:prSet presAssocID="{BD338905-1F75-454E-9A35-E125FA6C7458}" presName="item2" presStyleLbl="node1" presStyleIdx="1" presStyleCnt="3">
        <dgm:presLayoutVars>
          <dgm:bulletEnabled val="1"/>
        </dgm:presLayoutVars>
      </dgm:prSet>
      <dgm:spPr/>
    </dgm:pt>
    <dgm:pt modelId="{9131C85E-61FA-4D8A-AD64-55BFF6821477}" type="pres">
      <dgm:prSet presAssocID="{0C7632A7-0A43-4BD7-9FD3-C08BDB9392F2}" presName="item3" presStyleLbl="node1" presStyleIdx="2" presStyleCnt="3">
        <dgm:presLayoutVars>
          <dgm:bulletEnabled val="1"/>
        </dgm:presLayoutVars>
      </dgm:prSet>
      <dgm:spPr/>
    </dgm:pt>
    <dgm:pt modelId="{D48202C2-1942-4B56-87D1-D51AFD125F48}" type="pres">
      <dgm:prSet presAssocID="{53143C67-0DAA-4B0D-BA8F-80BE783CEC98}" presName="funnel" presStyleLbl="trAlignAcc1" presStyleIdx="0" presStyleCnt="1"/>
      <dgm:spPr>
        <a:solidFill>
          <a:schemeClr val="lt1">
            <a:hueOff val="0"/>
            <a:satOff val="0"/>
            <a:lumOff val="0"/>
            <a:alpha val="15000"/>
          </a:schemeClr>
        </a:solidFill>
      </dgm:spPr>
    </dgm:pt>
  </dgm:ptLst>
  <dgm:cxnLst>
    <dgm:cxn modelId="{F85A8A16-32C1-4BE8-82E3-FD519C0B3FDD}" type="presOf" srcId="{2484C45A-3F4A-4DA5-8987-59BBF77B03B9}" destId="{B97333A1-3002-481E-BB67-A0DBF8295FFE}" srcOrd="0" destOrd="0" presId="urn:microsoft.com/office/officeart/2005/8/layout/funnel1"/>
    <dgm:cxn modelId="{A7173262-C4D4-41AB-B690-4EA07702171B}" srcId="{53143C67-0DAA-4B0D-BA8F-80BE783CEC98}" destId="{0C7632A7-0A43-4BD7-9FD3-C08BDB9392F2}" srcOrd="3" destOrd="0" parTransId="{D423B9EA-D7BA-4BFE-97C0-B295D221AEDA}" sibTransId="{94A622F8-6758-41BB-A17A-3108FB0AF704}"/>
    <dgm:cxn modelId="{EE2AF548-9A18-47BD-9995-9E44769B61E8}" type="presOf" srcId="{0C7632A7-0A43-4BD7-9FD3-C08BDB9392F2}" destId="{B71E9A82-2A0A-4C2C-935A-2ED5D462ED53}" srcOrd="0" destOrd="0" presId="urn:microsoft.com/office/officeart/2005/8/layout/funnel1"/>
    <dgm:cxn modelId="{B899AE4E-73C5-40CF-B897-9DD0FE28A14A}" type="presOf" srcId="{00DBB031-2053-404F-9F44-8A5CBAA18F3E}" destId="{9131C85E-61FA-4D8A-AD64-55BFF6821477}" srcOrd="0" destOrd="0" presId="urn:microsoft.com/office/officeart/2005/8/layout/funnel1"/>
    <dgm:cxn modelId="{D82D1579-D930-4BBF-A7CF-DF3052303C29}" srcId="{53143C67-0DAA-4B0D-BA8F-80BE783CEC98}" destId="{BD338905-1F75-454E-9A35-E125FA6C7458}" srcOrd="2" destOrd="0" parTransId="{9441C63A-850C-423D-B852-42DC2996307C}" sibTransId="{6E6024F5-A0AD-4A92-9BAA-DFB370E6C07B}"/>
    <dgm:cxn modelId="{EAE84C95-38B7-4F73-9D86-46116F35835B}" type="presOf" srcId="{53143C67-0DAA-4B0D-BA8F-80BE783CEC98}" destId="{9FF436B2-8933-4258-9C80-39DC31F2D782}" srcOrd="0" destOrd="0" presId="urn:microsoft.com/office/officeart/2005/8/layout/funnel1"/>
    <dgm:cxn modelId="{2B2C3299-32FB-4405-BD18-C174D6FAF903}" srcId="{53143C67-0DAA-4B0D-BA8F-80BE783CEC98}" destId="{2484C45A-3F4A-4DA5-8987-59BBF77B03B9}" srcOrd="1" destOrd="0" parTransId="{28B0BBFE-71D3-4E26-BFF0-EED6E3EC683F}" sibTransId="{5D26F258-C543-4501-813F-6C80C1350FF7}"/>
    <dgm:cxn modelId="{BC018AD7-BD12-463D-8DD2-70CE2909DF6E}" srcId="{53143C67-0DAA-4B0D-BA8F-80BE783CEC98}" destId="{00DBB031-2053-404F-9F44-8A5CBAA18F3E}" srcOrd="0" destOrd="0" parTransId="{3D65D480-EAE1-484A-A4F7-7AEBC605ADA0}" sibTransId="{CC5E30E0-6660-4D9B-BDFD-6D34F16CADD0}"/>
    <dgm:cxn modelId="{FD42DFE7-56DD-43A3-9827-9F08F9836643}" type="presOf" srcId="{BD338905-1F75-454E-9A35-E125FA6C7458}" destId="{E3095114-72A8-4B3D-AD35-4CF2F5ECBFCC}" srcOrd="0" destOrd="0" presId="urn:microsoft.com/office/officeart/2005/8/layout/funnel1"/>
    <dgm:cxn modelId="{3F971507-1EB7-4C81-9C49-209B048499DC}" type="presParOf" srcId="{9FF436B2-8933-4258-9C80-39DC31F2D782}" destId="{B3F3EEC3-BB5E-4EAE-8B67-28022E79CAD4}" srcOrd="0" destOrd="0" presId="urn:microsoft.com/office/officeart/2005/8/layout/funnel1"/>
    <dgm:cxn modelId="{4427EE43-5D1A-4CE8-B677-ED1A7FB922C8}" type="presParOf" srcId="{9FF436B2-8933-4258-9C80-39DC31F2D782}" destId="{95218064-B2BD-45B3-B56E-8DB9B26D532D}" srcOrd="1" destOrd="0" presId="urn:microsoft.com/office/officeart/2005/8/layout/funnel1"/>
    <dgm:cxn modelId="{2C760452-89B3-4554-BAA3-36B7B70D8AC3}" type="presParOf" srcId="{9FF436B2-8933-4258-9C80-39DC31F2D782}" destId="{B71E9A82-2A0A-4C2C-935A-2ED5D462ED53}" srcOrd="2" destOrd="0" presId="urn:microsoft.com/office/officeart/2005/8/layout/funnel1"/>
    <dgm:cxn modelId="{5017CF58-BD89-468F-9104-BCAA33A2F76A}" type="presParOf" srcId="{9FF436B2-8933-4258-9C80-39DC31F2D782}" destId="{E3095114-72A8-4B3D-AD35-4CF2F5ECBFCC}" srcOrd="3" destOrd="0" presId="urn:microsoft.com/office/officeart/2005/8/layout/funnel1"/>
    <dgm:cxn modelId="{8E342034-B50D-46C0-A3F1-B6DCD66C329E}" type="presParOf" srcId="{9FF436B2-8933-4258-9C80-39DC31F2D782}" destId="{B97333A1-3002-481E-BB67-A0DBF8295FFE}" srcOrd="4" destOrd="0" presId="urn:microsoft.com/office/officeart/2005/8/layout/funnel1"/>
    <dgm:cxn modelId="{C1A83CA1-266C-4219-9296-6CA43E4839CA}" type="presParOf" srcId="{9FF436B2-8933-4258-9C80-39DC31F2D782}" destId="{9131C85E-61FA-4D8A-AD64-55BFF6821477}" srcOrd="5" destOrd="0" presId="urn:microsoft.com/office/officeart/2005/8/layout/funnel1"/>
    <dgm:cxn modelId="{DC6BBBD9-2742-4134-907B-0138A5C3F63D}" type="presParOf" srcId="{9FF436B2-8933-4258-9C80-39DC31F2D782}" destId="{D48202C2-1942-4B56-87D1-D51AFD125F48}" srcOrd="6" destOrd="0" presId="urn:microsoft.com/office/officeart/2005/8/layout/funnel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D92A351-8E38-4E00-A762-B5B79D65FF9E}" type="doc">
      <dgm:prSet loTypeId="urn:microsoft.com/office/officeart/2005/8/layout/hProcess3" loCatId="process" qsTypeId="urn:microsoft.com/office/officeart/2005/8/quickstyle/simple1" qsCatId="simple" csTypeId="urn:microsoft.com/office/officeart/2005/8/colors/colorful5" csCatId="colorful" phldr="1"/>
      <dgm:spPr/>
    </dgm:pt>
    <dgm:pt modelId="{976A8B7C-3800-4E3E-8F5A-77B82112094F}">
      <dgm:prSet phldrT="[Text]"/>
      <dgm:spPr/>
      <dgm:t>
        <a:bodyPr/>
        <a:lstStyle/>
        <a:p>
          <a:r>
            <a:rPr lang="en-US" b="1" dirty="0">
              <a:solidFill>
                <a:srgbClr val="FF0000"/>
              </a:solidFill>
              <a:latin typeface="Calibri" pitchFamily="34" charset="0"/>
              <a:cs typeface="Calibri" pitchFamily="34" charset="0"/>
            </a:rPr>
            <a:t>A</a:t>
          </a:r>
          <a:r>
            <a:rPr lang="en-US" dirty="0">
              <a:latin typeface="Calibri" pitchFamily="34" charset="0"/>
              <a:cs typeface="Calibri" pitchFamily="34" charset="0"/>
            </a:rPr>
            <a:t>ttitudes</a:t>
          </a:r>
        </a:p>
      </dgm:t>
    </dgm:pt>
    <dgm:pt modelId="{A3C737F1-0340-442F-99F1-66528A2BA007}" type="parTrans" cxnId="{14A87E33-6EA8-4817-85CF-7776D42F9089}">
      <dgm:prSet/>
      <dgm:spPr/>
      <dgm:t>
        <a:bodyPr/>
        <a:lstStyle/>
        <a:p>
          <a:endParaRPr lang="en-US">
            <a:latin typeface="Calibri" pitchFamily="34" charset="0"/>
            <a:cs typeface="Calibri" pitchFamily="34" charset="0"/>
          </a:endParaRPr>
        </a:p>
      </dgm:t>
    </dgm:pt>
    <dgm:pt modelId="{B20A27F6-9BEF-4F19-B0CA-884DB076410E}" type="sibTrans" cxnId="{14A87E33-6EA8-4817-85CF-7776D42F9089}">
      <dgm:prSet/>
      <dgm:spPr/>
      <dgm:t>
        <a:bodyPr/>
        <a:lstStyle/>
        <a:p>
          <a:endParaRPr lang="en-US">
            <a:latin typeface="Calibri" pitchFamily="34" charset="0"/>
            <a:cs typeface="Calibri" pitchFamily="34" charset="0"/>
          </a:endParaRPr>
        </a:p>
      </dgm:t>
    </dgm:pt>
    <dgm:pt modelId="{9B275EC9-7759-4E2D-9C74-243DED06B06B}">
      <dgm:prSet phldrT="[Text]"/>
      <dgm:spPr/>
      <dgm:t>
        <a:bodyPr/>
        <a:lstStyle/>
        <a:p>
          <a:r>
            <a:rPr lang="en-US" i="1" dirty="0">
              <a:latin typeface="Calibri" pitchFamily="34" charset="0"/>
              <a:cs typeface="Calibri" pitchFamily="34" charset="0"/>
            </a:rPr>
            <a:t>Predict</a:t>
          </a:r>
        </a:p>
      </dgm:t>
    </dgm:pt>
    <dgm:pt modelId="{FE312F5B-21C4-46F3-80EB-68F8DFC33D54}" type="parTrans" cxnId="{B174EB06-F3E5-400D-AD7D-133BC4928BAA}">
      <dgm:prSet/>
      <dgm:spPr/>
      <dgm:t>
        <a:bodyPr/>
        <a:lstStyle/>
        <a:p>
          <a:endParaRPr lang="en-US">
            <a:latin typeface="Calibri" pitchFamily="34" charset="0"/>
            <a:cs typeface="Calibri" pitchFamily="34" charset="0"/>
          </a:endParaRPr>
        </a:p>
      </dgm:t>
    </dgm:pt>
    <dgm:pt modelId="{0B277C97-1ECB-43DF-95B9-CA5EA0780AB5}" type="sibTrans" cxnId="{B174EB06-F3E5-400D-AD7D-133BC4928BAA}">
      <dgm:prSet/>
      <dgm:spPr/>
      <dgm:t>
        <a:bodyPr/>
        <a:lstStyle/>
        <a:p>
          <a:endParaRPr lang="en-US">
            <a:latin typeface="Calibri" pitchFamily="34" charset="0"/>
            <a:cs typeface="Calibri" pitchFamily="34" charset="0"/>
          </a:endParaRPr>
        </a:p>
      </dgm:t>
    </dgm:pt>
    <dgm:pt modelId="{9C6627D1-D8E4-41D2-AD80-E78E5A6D1DFA}">
      <dgm:prSet phldrT="[Text]"/>
      <dgm:spPr/>
      <dgm:t>
        <a:bodyPr/>
        <a:lstStyle/>
        <a:p>
          <a:r>
            <a:rPr lang="en-US" b="1" dirty="0">
              <a:solidFill>
                <a:srgbClr val="FF0000"/>
              </a:solidFill>
              <a:latin typeface="Calibri" pitchFamily="34" charset="0"/>
              <a:cs typeface="Calibri" pitchFamily="34" charset="0"/>
            </a:rPr>
            <a:t>B</a:t>
          </a:r>
          <a:r>
            <a:rPr lang="en-US" dirty="0">
              <a:latin typeface="Calibri" pitchFamily="34" charset="0"/>
              <a:cs typeface="Calibri" pitchFamily="34" charset="0"/>
            </a:rPr>
            <a:t>ehavior</a:t>
          </a:r>
        </a:p>
      </dgm:t>
    </dgm:pt>
    <dgm:pt modelId="{2830A9B5-BD36-4028-8B87-846D59AFDA01}" type="parTrans" cxnId="{5940E7A7-85B4-4772-9DDB-B2D1678D4CD1}">
      <dgm:prSet/>
      <dgm:spPr/>
      <dgm:t>
        <a:bodyPr/>
        <a:lstStyle/>
        <a:p>
          <a:endParaRPr lang="en-US">
            <a:latin typeface="Calibri" pitchFamily="34" charset="0"/>
            <a:cs typeface="Calibri" pitchFamily="34" charset="0"/>
          </a:endParaRPr>
        </a:p>
      </dgm:t>
    </dgm:pt>
    <dgm:pt modelId="{27CF0D30-8C89-4026-AC14-B8CB4107EB1E}" type="sibTrans" cxnId="{5940E7A7-85B4-4772-9DDB-B2D1678D4CD1}">
      <dgm:prSet/>
      <dgm:spPr/>
      <dgm:t>
        <a:bodyPr/>
        <a:lstStyle/>
        <a:p>
          <a:endParaRPr lang="en-US">
            <a:latin typeface="Calibri" pitchFamily="34" charset="0"/>
            <a:cs typeface="Calibri" pitchFamily="34" charset="0"/>
          </a:endParaRPr>
        </a:p>
      </dgm:t>
    </dgm:pt>
    <dgm:pt modelId="{90343682-FF25-4204-83B8-3558183E7C63}" type="pres">
      <dgm:prSet presAssocID="{BD92A351-8E38-4E00-A762-B5B79D65FF9E}" presName="Name0" presStyleCnt="0">
        <dgm:presLayoutVars>
          <dgm:dir/>
          <dgm:animLvl val="lvl"/>
          <dgm:resizeHandles val="exact"/>
        </dgm:presLayoutVars>
      </dgm:prSet>
      <dgm:spPr/>
    </dgm:pt>
    <dgm:pt modelId="{BE9C0CB5-E2BA-4740-A869-0379C64A30B2}" type="pres">
      <dgm:prSet presAssocID="{BD92A351-8E38-4E00-A762-B5B79D65FF9E}" presName="dummy" presStyleCnt="0"/>
      <dgm:spPr/>
    </dgm:pt>
    <dgm:pt modelId="{C9CBF569-9BA7-4F47-8E9C-EAE2FF09D28B}" type="pres">
      <dgm:prSet presAssocID="{BD92A351-8E38-4E00-A762-B5B79D65FF9E}" presName="linH" presStyleCnt="0"/>
      <dgm:spPr/>
    </dgm:pt>
    <dgm:pt modelId="{C93AC9B3-9FEB-48E6-880B-883142389810}" type="pres">
      <dgm:prSet presAssocID="{BD92A351-8E38-4E00-A762-B5B79D65FF9E}" presName="padding1" presStyleCnt="0"/>
      <dgm:spPr/>
    </dgm:pt>
    <dgm:pt modelId="{B7D0B2A1-8653-4CA5-938D-C45EC444DDE3}" type="pres">
      <dgm:prSet presAssocID="{976A8B7C-3800-4E3E-8F5A-77B82112094F}" presName="linV" presStyleCnt="0"/>
      <dgm:spPr/>
    </dgm:pt>
    <dgm:pt modelId="{69578F54-7325-432D-A1E0-9B1EE9233FF8}" type="pres">
      <dgm:prSet presAssocID="{976A8B7C-3800-4E3E-8F5A-77B82112094F}" presName="spVertical1" presStyleCnt="0"/>
      <dgm:spPr/>
    </dgm:pt>
    <dgm:pt modelId="{6E60A917-1427-40EA-9E3E-B32F9FA17F8C}" type="pres">
      <dgm:prSet presAssocID="{976A8B7C-3800-4E3E-8F5A-77B82112094F}" presName="parTx" presStyleLbl="revTx" presStyleIdx="0" presStyleCnt="3">
        <dgm:presLayoutVars>
          <dgm:chMax val="0"/>
          <dgm:chPref val="0"/>
          <dgm:bulletEnabled val="1"/>
        </dgm:presLayoutVars>
      </dgm:prSet>
      <dgm:spPr/>
    </dgm:pt>
    <dgm:pt modelId="{4CEF463F-D684-4C6F-AD9C-BAD4243B654A}" type="pres">
      <dgm:prSet presAssocID="{976A8B7C-3800-4E3E-8F5A-77B82112094F}" presName="spVertical2" presStyleCnt="0"/>
      <dgm:spPr/>
    </dgm:pt>
    <dgm:pt modelId="{0DE5E8BF-74FD-4A72-AEFA-7C0DFA26C094}" type="pres">
      <dgm:prSet presAssocID="{976A8B7C-3800-4E3E-8F5A-77B82112094F}" presName="spVertical3" presStyleCnt="0"/>
      <dgm:spPr/>
    </dgm:pt>
    <dgm:pt modelId="{7FA60834-96A0-4134-90F9-CD2EED856497}" type="pres">
      <dgm:prSet presAssocID="{B20A27F6-9BEF-4F19-B0CA-884DB076410E}" presName="space" presStyleCnt="0"/>
      <dgm:spPr/>
    </dgm:pt>
    <dgm:pt modelId="{5B31DCE4-E35B-423D-999C-4AE5CE5D365E}" type="pres">
      <dgm:prSet presAssocID="{9B275EC9-7759-4E2D-9C74-243DED06B06B}" presName="linV" presStyleCnt="0"/>
      <dgm:spPr/>
    </dgm:pt>
    <dgm:pt modelId="{D77BC283-D017-47AC-B26C-B33212106A11}" type="pres">
      <dgm:prSet presAssocID="{9B275EC9-7759-4E2D-9C74-243DED06B06B}" presName="spVertical1" presStyleCnt="0"/>
      <dgm:spPr/>
    </dgm:pt>
    <dgm:pt modelId="{D29CA84A-C81B-4877-87C4-A1CCD1442297}" type="pres">
      <dgm:prSet presAssocID="{9B275EC9-7759-4E2D-9C74-243DED06B06B}" presName="parTx" presStyleLbl="revTx" presStyleIdx="1" presStyleCnt="3">
        <dgm:presLayoutVars>
          <dgm:chMax val="0"/>
          <dgm:chPref val="0"/>
          <dgm:bulletEnabled val="1"/>
        </dgm:presLayoutVars>
      </dgm:prSet>
      <dgm:spPr/>
    </dgm:pt>
    <dgm:pt modelId="{B672B5E9-84A0-4FED-BC74-F11C9C36F618}" type="pres">
      <dgm:prSet presAssocID="{9B275EC9-7759-4E2D-9C74-243DED06B06B}" presName="spVertical2" presStyleCnt="0"/>
      <dgm:spPr/>
    </dgm:pt>
    <dgm:pt modelId="{0CA9A4ED-FB0B-4A55-8B5D-036CC2692D15}" type="pres">
      <dgm:prSet presAssocID="{9B275EC9-7759-4E2D-9C74-243DED06B06B}" presName="spVertical3" presStyleCnt="0"/>
      <dgm:spPr/>
    </dgm:pt>
    <dgm:pt modelId="{8604445B-1286-40FF-8FF5-2591A6D320DC}" type="pres">
      <dgm:prSet presAssocID="{0B277C97-1ECB-43DF-95B9-CA5EA0780AB5}" presName="space" presStyleCnt="0"/>
      <dgm:spPr/>
    </dgm:pt>
    <dgm:pt modelId="{FD7F41A5-3333-46E8-BD23-15728BB66C5A}" type="pres">
      <dgm:prSet presAssocID="{9C6627D1-D8E4-41D2-AD80-E78E5A6D1DFA}" presName="linV" presStyleCnt="0"/>
      <dgm:spPr/>
    </dgm:pt>
    <dgm:pt modelId="{AA25484C-1CE3-4195-8495-5D9C50CCDAD9}" type="pres">
      <dgm:prSet presAssocID="{9C6627D1-D8E4-41D2-AD80-E78E5A6D1DFA}" presName="spVertical1" presStyleCnt="0"/>
      <dgm:spPr/>
    </dgm:pt>
    <dgm:pt modelId="{BC51AE18-C28E-4DCD-95E9-5294312B26A2}" type="pres">
      <dgm:prSet presAssocID="{9C6627D1-D8E4-41D2-AD80-E78E5A6D1DFA}" presName="parTx" presStyleLbl="revTx" presStyleIdx="2" presStyleCnt="3">
        <dgm:presLayoutVars>
          <dgm:chMax val="0"/>
          <dgm:chPref val="0"/>
          <dgm:bulletEnabled val="1"/>
        </dgm:presLayoutVars>
      </dgm:prSet>
      <dgm:spPr/>
    </dgm:pt>
    <dgm:pt modelId="{EC7A8EE2-03D9-440D-9DD5-D05637F09344}" type="pres">
      <dgm:prSet presAssocID="{9C6627D1-D8E4-41D2-AD80-E78E5A6D1DFA}" presName="spVertical2" presStyleCnt="0"/>
      <dgm:spPr/>
    </dgm:pt>
    <dgm:pt modelId="{468AB22C-B42C-4FE9-9CA5-7D093AC8CF96}" type="pres">
      <dgm:prSet presAssocID="{9C6627D1-D8E4-41D2-AD80-E78E5A6D1DFA}" presName="spVertical3" presStyleCnt="0"/>
      <dgm:spPr/>
    </dgm:pt>
    <dgm:pt modelId="{5031956C-CFDD-45F4-9604-5B1FFDAC116D}" type="pres">
      <dgm:prSet presAssocID="{BD92A351-8E38-4E00-A762-B5B79D65FF9E}" presName="padding2" presStyleCnt="0"/>
      <dgm:spPr/>
    </dgm:pt>
    <dgm:pt modelId="{C6928A71-438E-4489-8B0D-205046AB2067}" type="pres">
      <dgm:prSet presAssocID="{BD92A351-8E38-4E00-A762-B5B79D65FF9E}" presName="negArrow" presStyleCnt="0"/>
      <dgm:spPr/>
    </dgm:pt>
    <dgm:pt modelId="{26287EA9-F239-4438-973E-A8BBA5C39D47}" type="pres">
      <dgm:prSet presAssocID="{BD92A351-8E38-4E00-A762-B5B79D65FF9E}" presName="backgroundArrow" presStyleLbl="node1" presStyleIdx="0" presStyleCnt="1" custLinFactNeighborY="-15983"/>
      <dgm:spPr>
        <a:ln>
          <a:solidFill>
            <a:schemeClr val="tx1">
              <a:lumMod val="65000"/>
              <a:lumOff val="35000"/>
            </a:schemeClr>
          </a:solidFill>
        </a:ln>
      </dgm:spPr>
    </dgm:pt>
  </dgm:ptLst>
  <dgm:cxnLst>
    <dgm:cxn modelId="{B174EB06-F3E5-400D-AD7D-133BC4928BAA}" srcId="{BD92A351-8E38-4E00-A762-B5B79D65FF9E}" destId="{9B275EC9-7759-4E2D-9C74-243DED06B06B}" srcOrd="1" destOrd="0" parTransId="{FE312F5B-21C4-46F3-80EB-68F8DFC33D54}" sibTransId="{0B277C97-1ECB-43DF-95B9-CA5EA0780AB5}"/>
    <dgm:cxn modelId="{1E2C9C30-D54A-4AEC-9DA6-61AA176AAE74}" type="presOf" srcId="{BD92A351-8E38-4E00-A762-B5B79D65FF9E}" destId="{90343682-FF25-4204-83B8-3558183E7C63}" srcOrd="0" destOrd="0" presId="urn:microsoft.com/office/officeart/2005/8/layout/hProcess3"/>
    <dgm:cxn modelId="{14A87E33-6EA8-4817-85CF-7776D42F9089}" srcId="{BD92A351-8E38-4E00-A762-B5B79D65FF9E}" destId="{976A8B7C-3800-4E3E-8F5A-77B82112094F}" srcOrd="0" destOrd="0" parTransId="{A3C737F1-0340-442F-99F1-66528A2BA007}" sibTransId="{B20A27F6-9BEF-4F19-B0CA-884DB076410E}"/>
    <dgm:cxn modelId="{E76F6C84-10EC-400E-A86A-F6FBD874A7FF}" type="presOf" srcId="{9B275EC9-7759-4E2D-9C74-243DED06B06B}" destId="{D29CA84A-C81B-4877-87C4-A1CCD1442297}" srcOrd="0" destOrd="0" presId="urn:microsoft.com/office/officeart/2005/8/layout/hProcess3"/>
    <dgm:cxn modelId="{7D3C41A0-32FB-4E86-BE2C-2134BDF842F9}" type="presOf" srcId="{976A8B7C-3800-4E3E-8F5A-77B82112094F}" destId="{6E60A917-1427-40EA-9E3E-B32F9FA17F8C}" srcOrd="0" destOrd="0" presId="urn:microsoft.com/office/officeart/2005/8/layout/hProcess3"/>
    <dgm:cxn modelId="{5940E7A7-85B4-4772-9DDB-B2D1678D4CD1}" srcId="{BD92A351-8E38-4E00-A762-B5B79D65FF9E}" destId="{9C6627D1-D8E4-41D2-AD80-E78E5A6D1DFA}" srcOrd="2" destOrd="0" parTransId="{2830A9B5-BD36-4028-8B87-846D59AFDA01}" sibTransId="{27CF0D30-8C89-4026-AC14-B8CB4107EB1E}"/>
    <dgm:cxn modelId="{BE03DCCD-23FA-4431-8B53-86918076C0FE}" type="presOf" srcId="{9C6627D1-D8E4-41D2-AD80-E78E5A6D1DFA}" destId="{BC51AE18-C28E-4DCD-95E9-5294312B26A2}" srcOrd="0" destOrd="0" presId="urn:microsoft.com/office/officeart/2005/8/layout/hProcess3"/>
    <dgm:cxn modelId="{5CE26A13-C1AB-4B7E-B106-3E6A437840D3}" type="presParOf" srcId="{90343682-FF25-4204-83B8-3558183E7C63}" destId="{BE9C0CB5-E2BA-4740-A869-0379C64A30B2}" srcOrd="0" destOrd="0" presId="urn:microsoft.com/office/officeart/2005/8/layout/hProcess3"/>
    <dgm:cxn modelId="{E8031333-591D-47F4-96FA-D8D34FA2A5B3}" type="presParOf" srcId="{90343682-FF25-4204-83B8-3558183E7C63}" destId="{C9CBF569-9BA7-4F47-8E9C-EAE2FF09D28B}" srcOrd="1" destOrd="0" presId="urn:microsoft.com/office/officeart/2005/8/layout/hProcess3"/>
    <dgm:cxn modelId="{D327DFE2-5069-4D84-B4BD-CDB01CC9A56D}" type="presParOf" srcId="{C9CBF569-9BA7-4F47-8E9C-EAE2FF09D28B}" destId="{C93AC9B3-9FEB-48E6-880B-883142389810}" srcOrd="0" destOrd="0" presId="urn:microsoft.com/office/officeart/2005/8/layout/hProcess3"/>
    <dgm:cxn modelId="{84BB428A-57A2-410F-AAF2-5671C4D29474}" type="presParOf" srcId="{C9CBF569-9BA7-4F47-8E9C-EAE2FF09D28B}" destId="{B7D0B2A1-8653-4CA5-938D-C45EC444DDE3}" srcOrd="1" destOrd="0" presId="urn:microsoft.com/office/officeart/2005/8/layout/hProcess3"/>
    <dgm:cxn modelId="{E3A71AB0-B7C0-46E8-8626-201E20A5DB66}" type="presParOf" srcId="{B7D0B2A1-8653-4CA5-938D-C45EC444DDE3}" destId="{69578F54-7325-432D-A1E0-9B1EE9233FF8}" srcOrd="0" destOrd="0" presId="urn:microsoft.com/office/officeart/2005/8/layout/hProcess3"/>
    <dgm:cxn modelId="{B86900EB-03F0-4F43-BD2B-B448EEC2DA88}" type="presParOf" srcId="{B7D0B2A1-8653-4CA5-938D-C45EC444DDE3}" destId="{6E60A917-1427-40EA-9E3E-B32F9FA17F8C}" srcOrd="1" destOrd="0" presId="urn:microsoft.com/office/officeart/2005/8/layout/hProcess3"/>
    <dgm:cxn modelId="{E3120C52-4054-46FB-8D8D-BF447FA25074}" type="presParOf" srcId="{B7D0B2A1-8653-4CA5-938D-C45EC444DDE3}" destId="{4CEF463F-D684-4C6F-AD9C-BAD4243B654A}" srcOrd="2" destOrd="0" presId="urn:microsoft.com/office/officeart/2005/8/layout/hProcess3"/>
    <dgm:cxn modelId="{3700A17A-1569-4B0B-983A-5AAD370C9892}" type="presParOf" srcId="{B7D0B2A1-8653-4CA5-938D-C45EC444DDE3}" destId="{0DE5E8BF-74FD-4A72-AEFA-7C0DFA26C094}" srcOrd="3" destOrd="0" presId="urn:microsoft.com/office/officeart/2005/8/layout/hProcess3"/>
    <dgm:cxn modelId="{249F04CE-60AB-472A-94C1-3F56FA6861B4}" type="presParOf" srcId="{C9CBF569-9BA7-4F47-8E9C-EAE2FF09D28B}" destId="{7FA60834-96A0-4134-90F9-CD2EED856497}" srcOrd="2" destOrd="0" presId="urn:microsoft.com/office/officeart/2005/8/layout/hProcess3"/>
    <dgm:cxn modelId="{33C8BE86-2820-43C4-B9C0-115687E7FFF9}" type="presParOf" srcId="{C9CBF569-9BA7-4F47-8E9C-EAE2FF09D28B}" destId="{5B31DCE4-E35B-423D-999C-4AE5CE5D365E}" srcOrd="3" destOrd="0" presId="urn:microsoft.com/office/officeart/2005/8/layout/hProcess3"/>
    <dgm:cxn modelId="{EC2C1B5D-D731-4F89-926E-186FE1796DE6}" type="presParOf" srcId="{5B31DCE4-E35B-423D-999C-4AE5CE5D365E}" destId="{D77BC283-D017-47AC-B26C-B33212106A11}" srcOrd="0" destOrd="0" presId="urn:microsoft.com/office/officeart/2005/8/layout/hProcess3"/>
    <dgm:cxn modelId="{79DCB121-9CA8-4D46-9A43-18E2D7DC2928}" type="presParOf" srcId="{5B31DCE4-E35B-423D-999C-4AE5CE5D365E}" destId="{D29CA84A-C81B-4877-87C4-A1CCD1442297}" srcOrd="1" destOrd="0" presId="urn:microsoft.com/office/officeart/2005/8/layout/hProcess3"/>
    <dgm:cxn modelId="{E068180F-2C74-4A03-BA5C-0C2613FD4ABF}" type="presParOf" srcId="{5B31DCE4-E35B-423D-999C-4AE5CE5D365E}" destId="{B672B5E9-84A0-4FED-BC74-F11C9C36F618}" srcOrd="2" destOrd="0" presId="urn:microsoft.com/office/officeart/2005/8/layout/hProcess3"/>
    <dgm:cxn modelId="{984FC84A-A319-4180-9C83-69A7F48D8AC5}" type="presParOf" srcId="{5B31DCE4-E35B-423D-999C-4AE5CE5D365E}" destId="{0CA9A4ED-FB0B-4A55-8B5D-036CC2692D15}" srcOrd="3" destOrd="0" presId="urn:microsoft.com/office/officeart/2005/8/layout/hProcess3"/>
    <dgm:cxn modelId="{47D4BAE4-6534-4DAE-9F75-DC075342C496}" type="presParOf" srcId="{C9CBF569-9BA7-4F47-8E9C-EAE2FF09D28B}" destId="{8604445B-1286-40FF-8FF5-2591A6D320DC}" srcOrd="4" destOrd="0" presId="urn:microsoft.com/office/officeart/2005/8/layout/hProcess3"/>
    <dgm:cxn modelId="{8DC6B764-14E1-4962-B5CB-4C6D3590C4F5}" type="presParOf" srcId="{C9CBF569-9BA7-4F47-8E9C-EAE2FF09D28B}" destId="{FD7F41A5-3333-46E8-BD23-15728BB66C5A}" srcOrd="5" destOrd="0" presId="urn:microsoft.com/office/officeart/2005/8/layout/hProcess3"/>
    <dgm:cxn modelId="{524E4068-BCAD-4171-8711-7D2F6249D5B4}" type="presParOf" srcId="{FD7F41A5-3333-46E8-BD23-15728BB66C5A}" destId="{AA25484C-1CE3-4195-8495-5D9C50CCDAD9}" srcOrd="0" destOrd="0" presId="urn:microsoft.com/office/officeart/2005/8/layout/hProcess3"/>
    <dgm:cxn modelId="{84C713AC-E5BA-40F1-B447-568300C1BF20}" type="presParOf" srcId="{FD7F41A5-3333-46E8-BD23-15728BB66C5A}" destId="{BC51AE18-C28E-4DCD-95E9-5294312B26A2}" srcOrd="1" destOrd="0" presId="urn:microsoft.com/office/officeart/2005/8/layout/hProcess3"/>
    <dgm:cxn modelId="{0A9AE527-F7FD-4D16-8932-6EE67E23D1C6}" type="presParOf" srcId="{FD7F41A5-3333-46E8-BD23-15728BB66C5A}" destId="{EC7A8EE2-03D9-440D-9DD5-D05637F09344}" srcOrd="2" destOrd="0" presId="urn:microsoft.com/office/officeart/2005/8/layout/hProcess3"/>
    <dgm:cxn modelId="{059BC292-97EE-4BF1-AADC-CE7A1EC97059}" type="presParOf" srcId="{FD7F41A5-3333-46E8-BD23-15728BB66C5A}" destId="{468AB22C-B42C-4FE9-9CA5-7D093AC8CF96}" srcOrd="3" destOrd="0" presId="urn:microsoft.com/office/officeart/2005/8/layout/hProcess3"/>
    <dgm:cxn modelId="{91061018-22C9-41C4-9E5D-74EDDFF53687}" type="presParOf" srcId="{C9CBF569-9BA7-4F47-8E9C-EAE2FF09D28B}" destId="{5031956C-CFDD-45F4-9604-5B1FFDAC116D}" srcOrd="6" destOrd="0" presId="urn:microsoft.com/office/officeart/2005/8/layout/hProcess3"/>
    <dgm:cxn modelId="{27321245-518F-41C7-96D6-E333B59F4D20}" type="presParOf" srcId="{C9CBF569-9BA7-4F47-8E9C-EAE2FF09D28B}" destId="{C6928A71-438E-4489-8B0D-205046AB2067}" srcOrd="7" destOrd="0" presId="urn:microsoft.com/office/officeart/2005/8/layout/hProcess3"/>
    <dgm:cxn modelId="{3E6D9145-342B-4639-A9D6-5A1601F0DD31}" type="presParOf" srcId="{C9CBF569-9BA7-4F47-8E9C-EAE2FF09D28B}" destId="{26287EA9-F239-4438-973E-A8BBA5C39D47}" srcOrd="8" destOrd="0" presId="urn:microsoft.com/office/officeart/2005/8/layout/hProcess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42E760D-E593-4DC6-9B9E-3C5C819C2153}" type="doc">
      <dgm:prSet loTypeId="urn:microsoft.com/office/officeart/2005/8/layout/arrow1" loCatId="process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9CEEF2CE-F652-4145-BE6A-998658997664}">
      <dgm:prSet phldrT="[Text]"/>
      <dgm:spPr/>
      <dgm:t>
        <a:bodyPr/>
        <a:lstStyle/>
        <a:p>
          <a:r>
            <a:rPr lang="en-US" dirty="0"/>
            <a:t>Extroverted (E)</a:t>
          </a:r>
        </a:p>
      </dgm:t>
    </dgm:pt>
    <dgm:pt modelId="{C30C239F-808A-4FCD-8CDD-6D4ECD93B194}" type="parTrans" cxnId="{0503D735-BAF5-47E9-82F2-5065A7F151FB}">
      <dgm:prSet/>
      <dgm:spPr/>
      <dgm:t>
        <a:bodyPr/>
        <a:lstStyle/>
        <a:p>
          <a:endParaRPr lang="en-US"/>
        </a:p>
      </dgm:t>
    </dgm:pt>
    <dgm:pt modelId="{9AB539E9-4885-486E-B879-CC4624276056}" type="sibTrans" cxnId="{0503D735-BAF5-47E9-82F2-5065A7F151FB}">
      <dgm:prSet/>
      <dgm:spPr/>
      <dgm:t>
        <a:bodyPr/>
        <a:lstStyle/>
        <a:p>
          <a:endParaRPr lang="en-US"/>
        </a:p>
      </dgm:t>
    </dgm:pt>
    <dgm:pt modelId="{F680B603-092D-4749-A57B-CAEE5ECD45A6}">
      <dgm:prSet phldrT="[Text]"/>
      <dgm:spPr/>
      <dgm:t>
        <a:bodyPr/>
        <a:lstStyle/>
        <a:p>
          <a:r>
            <a:rPr lang="en-US" dirty="0"/>
            <a:t>Introverted (I)</a:t>
          </a:r>
        </a:p>
      </dgm:t>
    </dgm:pt>
    <dgm:pt modelId="{D21176A7-2B01-4BF7-B8D4-CB4FA9E06934}" type="parTrans" cxnId="{9FDA75F8-F50B-4E2C-A70B-3641303A6552}">
      <dgm:prSet/>
      <dgm:spPr/>
      <dgm:t>
        <a:bodyPr/>
        <a:lstStyle/>
        <a:p>
          <a:endParaRPr lang="en-US"/>
        </a:p>
      </dgm:t>
    </dgm:pt>
    <dgm:pt modelId="{930DC36F-A41C-4329-9E00-49D3AFE9DF13}" type="sibTrans" cxnId="{9FDA75F8-F50B-4E2C-A70B-3641303A6552}">
      <dgm:prSet/>
      <dgm:spPr/>
      <dgm:t>
        <a:bodyPr/>
        <a:lstStyle/>
        <a:p>
          <a:endParaRPr lang="en-US"/>
        </a:p>
      </dgm:t>
    </dgm:pt>
    <dgm:pt modelId="{043D4C45-AFCB-47D2-A4E8-EB426FB5EFEB}" type="pres">
      <dgm:prSet presAssocID="{642E760D-E593-4DC6-9B9E-3C5C819C2153}" presName="cycle" presStyleCnt="0">
        <dgm:presLayoutVars>
          <dgm:dir/>
          <dgm:resizeHandles val="exact"/>
        </dgm:presLayoutVars>
      </dgm:prSet>
      <dgm:spPr/>
    </dgm:pt>
    <dgm:pt modelId="{CB48018C-7F41-4C00-AF36-C7BBE9EFFBEE}" type="pres">
      <dgm:prSet presAssocID="{9CEEF2CE-F652-4145-BE6A-998658997664}" presName="arrow" presStyleLbl="node1" presStyleIdx="0" presStyleCnt="2">
        <dgm:presLayoutVars>
          <dgm:bulletEnabled val="1"/>
        </dgm:presLayoutVars>
      </dgm:prSet>
      <dgm:spPr/>
    </dgm:pt>
    <dgm:pt modelId="{623B653F-D5F4-4756-B2FA-E7B63C0D081E}" type="pres">
      <dgm:prSet presAssocID="{F680B603-092D-4749-A57B-CAEE5ECD45A6}" presName="arrow" presStyleLbl="node1" presStyleIdx="1" presStyleCnt="2" custRadScaleRad="101076" custRadScaleInc="-4883">
        <dgm:presLayoutVars>
          <dgm:bulletEnabled val="1"/>
        </dgm:presLayoutVars>
      </dgm:prSet>
      <dgm:spPr/>
    </dgm:pt>
  </dgm:ptLst>
  <dgm:cxnLst>
    <dgm:cxn modelId="{0503D735-BAF5-47E9-82F2-5065A7F151FB}" srcId="{642E760D-E593-4DC6-9B9E-3C5C819C2153}" destId="{9CEEF2CE-F652-4145-BE6A-998658997664}" srcOrd="0" destOrd="0" parTransId="{C30C239F-808A-4FCD-8CDD-6D4ECD93B194}" sibTransId="{9AB539E9-4885-486E-B879-CC4624276056}"/>
    <dgm:cxn modelId="{F84CA99D-DD4C-4CEC-92FA-D9B66149252F}" type="presOf" srcId="{642E760D-E593-4DC6-9B9E-3C5C819C2153}" destId="{043D4C45-AFCB-47D2-A4E8-EB426FB5EFEB}" srcOrd="0" destOrd="0" presId="urn:microsoft.com/office/officeart/2005/8/layout/arrow1"/>
    <dgm:cxn modelId="{349A5EA6-68BD-4B8A-8BB7-C786DCCA5A8A}" type="presOf" srcId="{9CEEF2CE-F652-4145-BE6A-998658997664}" destId="{CB48018C-7F41-4C00-AF36-C7BBE9EFFBEE}" srcOrd="0" destOrd="0" presId="urn:microsoft.com/office/officeart/2005/8/layout/arrow1"/>
    <dgm:cxn modelId="{90F30BDB-F7ED-4F35-881F-81F55267C3C6}" type="presOf" srcId="{F680B603-092D-4749-A57B-CAEE5ECD45A6}" destId="{623B653F-D5F4-4756-B2FA-E7B63C0D081E}" srcOrd="0" destOrd="0" presId="urn:microsoft.com/office/officeart/2005/8/layout/arrow1"/>
    <dgm:cxn modelId="{9FDA75F8-F50B-4E2C-A70B-3641303A6552}" srcId="{642E760D-E593-4DC6-9B9E-3C5C819C2153}" destId="{F680B603-092D-4749-A57B-CAEE5ECD45A6}" srcOrd="1" destOrd="0" parTransId="{D21176A7-2B01-4BF7-B8D4-CB4FA9E06934}" sibTransId="{930DC36F-A41C-4329-9E00-49D3AFE9DF13}"/>
    <dgm:cxn modelId="{2B9D09F1-D176-47EA-954F-ADFA02923A1D}" type="presParOf" srcId="{043D4C45-AFCB-47D2-A4E8-EB426FB5EFEB}" destId="{CB48018C-7F41-4C00-AF36-C7BBE9EFFBEE}" srcOrd="0" destOrd="0" presId="urn:microsoft.com/office/officeart/2005/8/layout/arrow1"/>
    <dgm:cxn modelId="{BC004E69-089C-4665-AEF4-E8A724E25301}" type="presParOf" srcId="{043D4C45-AFCB-47D2-A4E8-EB426FB5EFEB}" destId="{623B653F-D5F4-4756-B2FA-E7B63C0D081E}" srcOrd="1" destOrd="0" presId="urn:microsoft.com/office/officeart/2005/8/layout/arrow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642E760D-E593-4DC6-9B9E-3C5C819C2153}" type="doc">
      <dgm:prSet loTypeId="urn:microsoft.com/office/officeart/2005/8/layout/arrow1" loCatId="process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9CEEF2CE-F652-4145-BE6A-998658997664}">
      <dgm:prSet phldrT="[Text]"/>
      <dgm:spPr>
        <a:solidFill>
          <a:srgbClr val="CC6600"/>
        </a:solidFill>
      </dgm:spPr>
      <dgm:t>
        <a:bodyPr/>
        <a:lstStyle/>
        <a:p>
          <a:r>
            <a:rPr lang="en-US" dirty="0"/>
            <a:t>Sensing (S)</a:t>
          </a:r>
        </a:p>
      </dgm:t>
    </dgm:pt>
    <dgm:pt modelId="{C30C239F-808A-4FCD-8CDD-6D4ECD93B194}" type="parTrans" cxnId="{0503D735-BAF5-47E9-82F2-5065A7F151FB}">
      <dgm:prSet/>
      <dgm:spPr/>
      <dgm:t>
        <a:bodyPr/>
        <a:lstStyle/>
        <a:p>
          <a:endParaRPr lang="en-US"/>
        </a:p>
      </dgm:t>
    </dgm:pt>
    <dgm:pt modelId="{9AB539E9-4885-486E-B879-CC4624276056}" type="sibTrans" cxnId="{0503D735-BAF5-47E9-82F2-5065A7F151FB}">
      <dgm:prSet/>
      <dgm:spPr/>
      <dgm:t>
        <a:bodyPr/>
        <a:lstStyle/>
        <a:p>
          <a:endParaRPr lang="en-US"/>
        </a:p>
      </dgm:t>
    </dgm:pt>
    <dgm:pt modelId="{F680B603-092D-4749-A57B-CAEE5ECD45A6}">
      <dgm:prSet phldrT="[Text]"/>
      <dgm:spPr>
        <a:solidFill>
          <a:srgbClr val="CC6600"/>
        </a:solidFill>
      </dgm:spPr>
      <dgm:t>
        <a:bodyPr/>
        <a:lstStyle/>
        <a:p>
          <a:r>
            <a:rPr lang="en-US" dirty="0"/>
            <a:t>Intuitive (N)</a:t>
          </a:r>
        </a:p>
      </dgm:t>
    </dgm:pt>
    <dgm:pt modelId="{D21176A7-2B01-4BF7-B8D4-CB4FA9E06934}" type="parTrans" cxnId="{9FDA75F8-F50B-4E2C-A70B-3641303A6552}">
      <dgm:prSet/>
      <dgm:spPr/>
      <dgm:t>
        <a:bodyPr/>
        <a:lstStyle/>
        <a:p>
          <a:endParaRPr lang="en-US"/>
        </a:p>
      </dgm:t>
    </dgm:pt>
    <dgm:pt modelId="{930DC36F-A41C-4329-9E00-49D3AFE9DF13}" type="sibTrans" cxnId="{9FDA75F8-F50B-4E2C-A70B-3641303A6552}">
      <dgm:prSet/>
      <dgm:spPr/>
      <dgm:t>
        <a:bodyPr/>
        <a:lstStyle/>
        <a:p>
          <a:endParaRPr lang="en-US"/>
        </a:p>
      </dgm:t>
    </dgm:pt>
    <dgm:pt modelId="{043D4C45-AFCB-47D2-A4E8-EB426FB5EFEB}" type="pres">
      <dgm:prSet presAssocID="{642E760D-E593-4DC6-9B9E-3C5C819C2153}" presName="cycle" presStyleCnt="0">
        <dgm:presLayoutVars>
          <dgm:dir/>
          <dgm:resizeHandles val="exact"/>
        </dgm:presLayoutVars>
      </dgm:prSet>
      <dgm:spPr/>
    </dgm:pt>
    <dgm:pt modelId="{CB48018C-7F41-4C00-AF36-C7BBE9EFFBEE}" type="pres">
      <dgm:prSet presAssocID="{9CEEF2CE-F652-4145-BE6A-998658997664}" presName="arrow" presStyleLbl="node1" presStyleIdx="0" presStyleCnt="2">
        <dgm:presLayoutVars>
          <dgm:bulletEnabled val="1"/>
        </dgm:presLayoutVars>
      </dgm:prSet>
      <dgm:spPr/>
    </dgm:pt>
    <dgm:pt modelId="{623B653F-D5F4-4756-B2FA-E7B63C0D081E}" type="pres">
      <dgm:prSet presAssocID="{F680B603-092D-4749-A57B-CAEE5ECD45A6}" presName="arrow" presStyleLbl="node1" presStyleIdx="1" presStyleCnt="2" custRadScaleRad="100179" custRadScaleInc="2424">
        <dgm:presLayoutVars>
          <dgm:bulletEnabled val="1"/>
        </dgm:presLayoutVars>
      </dgm:prSet>
      <dgm:spPr/>
    </dgm:pt>
  </dgm:ptLst>
  <dgm:cxnLst>
    <dgm:cxn modelId="{EF0B4D2E-838C-4903-9D55-E5ACEA240DF1}" type="presOf" srcId="{F680B603-092D-4749-A57B-CAEE5ECD45A6}" destId="{623B653F-D5F4-4756-B2FA-E7B63C0D081E}" srcOrd="0" destOrd="0" presId="urn:microsoft.com/office/officeart/2005/8/layout/arrow1"/>
    <dgm:cxn modelId="{0503D735-BAF5-47E9-82F2-5065A7F151FB}" srcId="{642E760D-E593-4DC6-9B9E-3C5C819C2153}" destId="{9CEEF2CE-F652-4145-BE6A-998658997664}" srcOrd="0" destOrd="0" parTransId="{C30C239F-808A-4FCD-8CDD-6D4ECD93B194}" sibTransId="{9AB539E9-4885-486E-B879-CC4624276056}"/>
    <dgm:cxn modelId="{D4BD154B-7BDA-4FEE-9203-BB723F71ADCA}" type="presOf" srcId="{642E760D-E593-4DC6-9B9E-3C5C819C2153}" destId="{043D4C45-AFCB-47D2-A4E8-EB426FB5EFEB}" srcOrd="0" destOrd="0" presId="urn:microsoft.com/office/officeart/2005/8/layout/arrow1"/>
    <dgm:cxn modelId="{9C24D1E8-4867-4644-93E2-6F03208BE455}" type="presOf" srcId="{9CEEF2CE-F652-4145-BE6A-998658997664}" destId="{CB48018C-7F41-4C00-AF36-C7BBE9EFFBEE}" srcOrd="0" destOrd="0" presId="urn:microsoft.com/office/officeart/2005/8/layout/arrow1"/>
    <dgm:cxn modelId="{9FDA75F8-F50B-4E2C-A70B-3641303A6552}" srcId="{642E760D-E593-4DC6-9B9E-3C5C819C2153}" destId="{F680B603-092D-4749-A57B-CAEE5ECD45A6}" srcOrd="1" destOrd="0" parTransId="{D21176A7-2B01-4BF7-B8D4-CB4FA9E06934}" sibTransId="{930DC36F-A41C-4329-9E00-49D3AFE9DF13}"/>
    <dgm:cxn modelId="{11AD05B5-305E-4BE1-A176-6B8CE43BC885}" type="presParOf" srcId="{043D4C45-AFCB-47D2-A4E8-EB426FB5EFEB}" destId="{CB48018C-7F41-4C00-AF36-C7BBE9EFFBEE}" srcOrd="0" destOrd="0" presId="urn:microsoft.com/office/officeart/2005/8/layout/arrow1"/>
    <dgm:cxn modelId="{AEF4F2E9-2838-4141-9897-FADF6961215B}" type="presParOf" srcId="{043D4C45-AFCB-47D2-A4E8-EB426FB5EFEB}" destId="{623B653F-D5F4-4756-B2FA-E7B63C0D081E}" srcOrd="1" destOrd="0" presId="urn:microsoft.com/office/officeart/2005/8/layout/arrow1"/>
  </dgm:cxnLst>
  <dgm:bg>
    <a:noFill/>
  </dgm:bg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642E760D-E593-4DC6-9B9E-3C5C819C2153}" type="doc">
      <dgm:prSet loTypeId="urn:microsoft.com/office/officeart/2005/8/layout/arrow1" loCatId="process" qsTypeId="urn:microsoft.com/office/officeart/2005/8/quickstyle/simple1" qsCatId="simple" csTypeId="urn:microsoft.com/office/officeart/2005/8/colors/accent5_2" csCatId="accent5" phldr="1"/>
      <dgm:spPr/>
      <dgm:t>
        <a:bodyPr/>
        <a:lstStyle/>
        <a:p>
          <a:endParaRPr lang="en-US"/>
        </a:p>
      </dgm:t>
    </dgm:pt>
    <dgm:pt modelId="{9CEEF2CE-F652-4145-BE6A-998658997664}">
      <dgm:prSet phldrT="[Text]"/>
      <dgm:spPr/>
      <dgm:t>
        <a:bodyPr/>
        <a:lstStyle/>
        <a:p>
          <a:r>
            <a:rPr lang="en-US" dirty="0">
              <a:solidFill>
                <a:schemeClr val="tx1"/>
              </a:solidFill>
            </a:rPr>
            <a:t>Thinking (T)</a:t>
          </a:r>
        </a:p>
      </dgm:t>
    </dgm:pt>
    <dgm:pt modelId="{C30C239F-808A-4FCD-8CDD-6D4ECD93B194}" type="parTrans" cxnId="{0503D735-BAF5-47E9-82F2-5065A7F151FB}">
      <dgm:prSet/>
      <dgm:spPr/>
      <dgm:t>
        <a:bodyPr/>
        <a:lstStyle/>
        <a:p>
          <a:endParaRPr lang="en-US"/>
        </a:p>
      </dgm:t>
    </dgm:pt>
    <dgm:pt modelId="{9AB539E9-4885-486E-B879-CC4624276056}" type="sibTrans" cxnId="{0503D735-BAF5-47E9-82F2-5065A7F151FB}">
      <dgm:prSet/>
      <dgm:spPr/>
      <dgm:t>
        <a:bodyPr/>
        <a:lstStyle/>
        <a:p>
          <a:endParaRPr lang="en-US"/>
        </a:p>
      </dgm:t>
    </dgm:pt>
    <dgm:pt modelId="{F680B603-092D-4749-A57B-CAEE5ECD45A6}">
      <dgm:prSet phldrT="[Text]"/>
      <dgm:spPr/>
      <dgm:t>
        <a:bodyPr/>
        <a:lstStyle/>
        <a:p>
          <a:r>
            <a:rPr lang="en-US" dirty="0">
              <a:solidFill>
                <a:schemeClr val="tx1"/>
              </a:solidFill>
            </a:rPr>
            <a:t>Feeling (F)</a:t>
          </a:r>
        </a:p>
      </dgm:t>
    </dgm:pt>
    <dgm:pt modelId="{D21176A7-2B01-4BF7-B8D4-CB4FA9E06934}" type="parTrans" cxnId="{9FDA75F8-F50B-4E2C-A70B-3641303A6552}">
      <dgm:prSet/>
      <dgm:spPr/>
      <dgm:t>
        <a:bodyPr/>
        <a:lstStyle/>
        <a:p>
          <a:endParaRPr lang="en-US"/>
        </a:p>
      </dgm:t>
    </dgm:pt>
    <dgm:pt modelId="{930DC36F-A41C-4329-9E00-49D3AFE9DF13}" type="sibTrans" cxnId="{9FDA75F8-F50B-4E2C-A70B-3641303A6552}">
      <dgm:prSet/>
      <dgm:spPr/>
      <dgm:t>
        <a:bodyPr/>
        <a:lstStyle/>
        <a:p>
          <a:endParaRPr lang="en-US"/>
        </a:p>
      </dgm:t>
    </dgm:pt>
    <dgm:pt modelId="{043D4C45-AFCB-47D2-A4E8-EB426FB5EFEB}" type="pres">
      <dgm:prSet presAssocID="{642E760D-E593-4DC6-9B9E-3C5C819C2153}" presName="cycle" presStyleCnt="0">
        <dgm:presLayoutVars>
          <dgm:dir/>
          <dgm:resizeHandles val="exact"/>
        </dgm:presLayoutVars>
      </dgm:prSet>
      <dgm:spPr/>
    </dgm:pt>
    <dgm:pt modelId="{CB48018C-7F41-4C00-AF36-C7BBE9EFFBEE}" type="pres">
      <dgm:prSet presAssocID="{9CEEF2CE-F652-4145-BE6A-998658997664}" presName="arrow" presStyleLbl="node1" presStyleIdx="0" presStyleCnt="2">
        <dgm:presLayoutVars>
          <dgm:bulletEnabled val="1"/>
        </dgm:presLayoutVars>
      </dgm:prSet>
      <dgm:spPr/>
    </dgm:pt>
    <dgm:pt modelId="{623B653F-D5F4-4756-B2FA-E7B63C0D081E}" type="pres">
      <dgm:prSet presAssocID="{F680B603-092D-4749-A57B-CAEE5ECD45A6}" presName="arrow" presStyleLbl="node1" presStyleIdx="1" presStyleCnt="2" custRadScaleRad="173389" custRadScaleInc="7104">
        <dgm:presLayoutVars>
          <dgm:bulletEnabled val="1"/>
        </dgm:presLayoutVars>
      </dgm:prSet>
      <dgm:spPr/>
    </dgm:pt>
  </dgm:ptLst>
  <dgm:cxnLst>
    <dgm:cxn modelId="{DBFCF116-F269-4F2D-89B9-3EACE9992AD9}" type="presOf" srcId="{642E760D-E593-4DC6-9B9E-3C5C819C2153}" destId="{043D4C45-AFCB-47D2-A4E8-EB426FB5EFEB}" srcOrd="0" destOrd="0" presId="urn:microsoft.com/office/officeart/2005/8/layout/arrow1"/>
    <dgm:cxn modelId="{0503D735-BAF5-47E9-82F2-5065A7F151FB}" srcId="{642E760D-E593-4DC6-9B9E-3C5C819C2153}" destId="{9CEEF2CE-F652-4145-BE6A-998658997664}" srcOrd="0" destOrd="0" parTransId="{C30C239F-808A-4FCD-8CDD-6D4ECD93B194}" sibTransId="{9AB539E9-4885-486E-B879-CC4624276056}"/>
    <dgm:cxn modelId="{37C81B95-99D7-4D6C-B308-7282ABB88205}" type="presOf" srcId="{9CEEF2CE-F652-4145-BE6A-998658997664}" destId="{CB48018C-7F41-4C00-AF36-C7BBE9EFFBEE}" srcOrd="0" destOrd="0" presId="urn:microsoft.com/office/officeart/2005/8/layout/arrow1"/>
    <dgm:cxn modelId="{64770AC5-7E16-4701-B1BE-EFE19CA9F59B}" type="presOf" srcId="{F680B603-092D-4749-A57B-CAEE5ECD45A6}" destId="{623B653F-D5F4-4756-B2FA-E7B63C0D081E}" srcOrd="0" destOrd="0" presId="urn:microsoft.com/office/officeart/2005/8/layout/arrow1"/>
    <dgm:cxn modelId="{9FDA75F8-F50B-4E2C-A70B-3641303A6552}" srcId="{642E760D-E593-4DC6-9B9E-3C5C819C2153}" destId="{F680B603-092D-4749-A57B-CAEE5ECD45A6}" srcOrd="1" destOrd="0" parTransId="{D21176A7-2B01-4BF7-B8D4-CB4FA9E06934}" sibTransId="{930DC36F-A41C-4329-9E00-49D3AFE9DF13}"/>
    <dgm:cxn modelId="{D2557A59-1C74-4D84-A217-3AB9DA60A795}" type="presParOf" srcId="{043D4C45-AFCB-47D2-A4E8-EB426FB5EFEB}" destId="{CB48018C-7F41-4C00-AF36-C7BBE9EFFBEE}" srcOrd="0" destOrd="0" presId="urn:microsoft.com/office/officeart/2005/8/layout/arrow1"/>
    <dgm:cxn modelId="{28FD8D1F-7AF8-4857-AC1D-A735F61B718D}" type="presParOf" srcId="{043D4C45-AFCB-47D2-A4E8-EB426FB5EFEB}" destId="{623B653F-D5F4-4756-B2FA-E7B63C0D081E}" srcOrd="1" destOrd="0" presId="urn:microsoft.com/office/officeart/2005/8/layout/arrow1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642E760D-E593-4DC6-9B9E-3C5C819C2153}" type="doc">
      <dgm:prSet loTypeId="urn:microsoft.com/office/officeart/2005/8/layout/arrow1" loCatId="process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9CEEF2CE-F652-4145-BE6A-998658997664}">
      <dgm:prSet phldrT="[Text]"/>
      <dgm:spPr>
        <a:solidFill>
          <a:srgbClr val="336699"/>
        </a:solidFill>
      </dgm:spPr>
      <dgm:t>
        <a:bodyPr/>
        <a:lstStyle/>
        <a:p>
          <a:r>
            <a:rPr lang="en-US" dirty="0"/>
            <a:t>Judging (J)</a:t>
          </a:r>
        </a:p>
      </dgm:t>
    </dgm:pt>
    <dgm:pt modelId="{C30C239F-808A-4FCD-8CDD-6D4ECD93B194}" type="parTrans" cxnId="{0503D735-BAF5-47E9-82F2-5065A7F151FB}">
      <dgm:prSet/>
      <dgm:spPr/>
      <dgm:t>
        <a:bodyPr/>
        <a:lstStyle/>
        <a:p>
          <a:endParaRPr lang="en-US"/>
        </a:p>
      </dgm:t>
    </dgm:pt>
    <dgm:pt modelId="{9AB539E9-4885-486E-B879-CC4624276056}" type="sibTrans" cxnId="{0503D735-BAF5-47E9-82F2-5065A7F151FB}">
      <dgm:prSet/>
      <dgm:spPr/>
      <dgm:t>
        <a:bodyPr/>
        <a:lstStyle/>
        <a:p>
          <a:endParaRPr lang="en-US"/>
        </a:p>
      </dgm:t>
    </dgm:pt>
    <dgm:pt modelId="{F680B603-092D-4749-A57B-CAEE5ECD45A6}">
      <dgm:prSet phldrT="[Text]"/>
      <dgm:spPr>
        <a:solidFill>
          <a:srgbClr val="336699"/>
        </a:solidFill>
      </dgm:spPr>
      <dgm:t>
        <a:bodyPr/>
        <a:lstStyle/>
        <a:p>
          <a:r>
            <a:rPr lang="en-US" dirty="0"/>
            <a:t>Perceiving (P)</a:t>
          </a:r>
        </a:p>
      </dgm:t>
    </dgm:pt>
    <dgm:pt modelId="{D21176A7-2B01-4BF7-B8D4-CB4FA9E06934}" type="parTrans" cxnId="{9FDA75F8-F50B-4E2C-A70B-3641303A6552}">
      <dgm:prSet/>
      <dgm:spPr/>
      <dgm:t>
        <a:bodyPr/>
        <a:lstStyle/>
        <a:p>
          <a:endParaRPr lang="en-US"/>
        </a:p>
      </dgm:t>
    </dgm:pt>
    <dgm:pt modelId="{930DC36F-A41C-4329-9E00-49D3AFE9DF13}" type="sibTrans" cxnId="{9FDA75F8-F50B-4E2C-A70B-3641303A6552}">
      <dgm:prSet/>
      <dgm:spPr/>
      <dgm:t>
        <a:bodyPr/>
        <a:lstStyle/>
        <a:p>
          <a:endParaRPr lang="en-US"/>
        </a:p>
      </dgm:t>
    </dgm:pt>
    <dgm:pt modelId="{043D4C45-AFCB-47D2-A4E8-EB426FB5EFEB}" type="pres">
      <dgm:prSet presAssocID="{642E760D-E593-4DC6-9B9E-3C5C819C2153}" presName="cycle" presStyleCnt="0">
        <dgm:presLayoutVars>
          <dgm:dir/>
          <dgm:resizeHandles val="exact"/>
        </dgm:presLayoutVars>
      </dgm:prSet>
      <dgm:spPr/>
    </dgm:pt>
    <dgm:pt modelId="{CB48018C-7F41-4C00-AF36-C7BBE9EFFBEE}" type="pres">
      <dgm:prSet presAssocID="{9CEEF2CE-F652-4145-BE6A-998658997664}" presName="arrow" presStyleLbl="node1" presStyleIdx="0" presStyleCnt="2">
        <dgm:presLayoutVars>
          <dgm:bulletEnabled val="1"/>
        </dgm:presLayoutVars>
      </dgm:prSet>
      <dgm:spPr/>
    </dgm:pt>
    <dgm:pt modelId="{623B653F-D5F4-4756-B2FA-E7B63C0D081E}" type="pres">
      <dgm:prSet presAssocID="{F680B603-092D-4749-A57B-CAEE5ECD45A6}" presName="arrow" presStyleLbl="node1" presStyleIdx="1" presStyleCnt="2">
        <dgm:presLayoutVars>
          <dgm:bulletEnabled val="1"/>
        </dgm:presLayoutVars>
      </dgm:prSet>
      <dgm:spPr/>
    </dgm:pt>
  </dgm:ptLst>
  <dgm:cxnLst>
    <dgm:cxn modelId="{0503D735-BAF5-47E9-82F2-5065A7F151FB}" srcId="{642E760D-E593-4DC6-9B9E-3C5C819C2153}" destId="{9CEEF2CE-F652-4145-BE6A-998658997664}" srcOrd="0" destOrd="0" parTransId="{C30C239F-808A-4FCD-8CDD-6D4ECD93B194}" sibTransId="{9AB539E9-4885-486E-B879-CC4624276056}"/>
    <dgm:cxn modelId="{C607D992-A36E-4087-9B08-79A506417289}" type="presOf" srcId="{F680B603-092D-4749-A57B-CAEE5ECD45A6}" destId="{623B653F-D5F4-4756-B2FA-E7B63C0D081E}" srcOrd="0" destOrd="0" presId="urn:microsoft.com/office/officeart/2005/8/layout/arrow1"/>
    <dgm:cxn modelId="{A35068BF-49AC-4696-BB2D-770BDE7C3DB3}" type="presOf" srcId="{9CEEF2CE-F652-4145-BE6A-998658997664}" destId="{CB48018C-7F41-4C00-AF36-C7BBE9EFFBEE}" srcOrd="0" destOrd="0" presId="urn:microsoft.com/office/officeart/2005/8/layout/arrow1"/>
    <dgm:cxn modelId="{A11BF0DF-91A8-42D3-84C8-A058FA51712B}" type="presOf" srcId="{642E760D-E593-4DC6-9B9E-3C5C819C2153}" destId="{043D4C45-AFCB-47D2-A4E8-EB426FB5EFEB}" srcOrd="0" destOrd="0" presId="urn:microsoft.com/office/officeart/2005/8/layout/arrow1"/>
    <dgm:cxn modelId="{9FDA75F8-F50B-4E2C-A70B-3641303A6552}" srcId="{642E760D-E593-4DC6-9B9E-3C5C819C2153}" destId="{F680B603-092D-4749-A57B-CAEE5ECD45A6}" srcOrd="1" destOrd="0" parTransId="{D21176A7-2B01-4BF7-B8D4-CB4FA9E06934}" sibTransId="{930DC36F-A41C-4329-9E00-49D3AFE9DF13}"/>
    <dgm:cxn modelId="{BC062434-79A7-4082-B2A2-B99686A5C867}" type="presParOf" srcId="{043D4C45-AFCB-47D2-A4E8-EB426FB5EFEB}" destId="{CB48018C-7F41-4C00-AF36-C7BBE9EFFBEE}" srcOrd="0" destOrd="0" presId="urn:microsoft.com/office/officeart/2005/8/layout/arrow1"/>
    <dgm:cxn modelId="{EA8197E7-B6E0-4FF5-806E-1A07C4051BAA}" type="presParOf" srcId="{043D4C45-AFCB-47D2-A4E8-EB426FB5EFEB}" destId="{623B653F-D5F4-4756-B2FA-E7B63C0D081E}" srcOrd="1" destOrd="0" presId="urn:microsoft.com/office/officeart/2005/8/layout/arrow1"/>
  </dgm:cxnLst>
  <dgm:bg/>
  <dgm:whole/>
  <dgm:extLst>
    <a:ext uri="http://schemas.microsoft.com/office/drawing/2008/diagram">
      <dsp:dataModelExt xmlns:dsp="http://schemas.microsoft.com/office/drawing/2008/diagram" relId="rId21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5EAB9CF2-59E3-42F2-AECD-47F14B549CAC}" type="doc">
      <dgm:prSet loTypeId="urn:microsoft.com/office/officeart/2005/8/layout/chevron2" loCatId="process" qsTypeId="urn:microsoft.com/office/officeart/2005/8/quickstyle/simple1" qsCatId="simple" csTypeId="urn:microsoft.com/office/officeart/2005/8/colors/accent5_2" csCatId="accent5" phldr="1"/>
      <dgm:spPr/>
      <dgm:t>
        <a:bodyPr/>
        <a:lstStyle/>
        <a:p>
          <a:endParaRPr lang="en-US"/>
        </a:p>
      </dgm:t>
    </dgm:pt>
    <dgm:pt modelId="{F7F0A843-E75C-43FC-A8C3-92C6918B17ED}">
      <dgm:prSet phldrT="[Text]" custT="1"/>
      <dgm:spPr/>
      <dgm:t>
        <a:bodyPr/>
        <a:lstStyle/>
        <a:p>
          <a:endParaRPr lang="en-US" sz="1200" b="0" dirty="0">
            <a:solidFill>
              <a:schemeClr val="tx1"/>
            </a:solidFill>
            <a:latin typeface="Cambria" pitchFamily="18" charset="0"/>
          </a:endParaRPr>
        </a:p>
        <a:p>
          <a:r>
            <a:rPr lang="en-US" sz="2000" b="0" dirty="0">
              <a:solidFill>
                <a:schemeClr val="tx1"/>
              </a:solidFill>
              <a:latin typeface="Cambria" pitchFamily="18" charset="0"/>
            </a:rPr>
            <a:t>Extroversion</a:t>
          </a:r>
          <a:endParaRPr lang="en-US" sz="2000" dirty="0">
            <a:solidFill>
              <a:schemeClr val="tx1"/>
            </a:solidFill>
            <a:latin typeface="Cambria" pitchFamily="18" charset="0"/>
          </a:endParaRPr>
        </a:p>
      </dgm:t>
    </dgm:pt>
    <dgm:pt modelId="{EF2811AD-7A2E-41BD-9E6E-7C26566DF0FB}" type="parTrans" cxnId="{B5E74FEC-94C1-4B63-8762-9FF43B5C8B50}">
      <dgm:prSet/>
      <dgm:spPr/>
      <dgm:t>
        <a:bodyPr/>
        <a:lstStyle/>
        <a:p>
          <a:endParaRPr lang="en-US"/>
        </a:p>
      </dgm:t>
    </dgm:pt>
    <dgm:pt modelId="{AC4A7065-D909-43E8-93A9-D88FE0E997C6}" type="sibTrans" cxnId="{B5E74FEC-94C1-4B63-8762-9FF43B5C8B50}">
      <dgm:prSet/>
      <dgm:spPr/>
      <dgm:t>
        <a:bodyPr/>
        <a:lstStyle/>
        <a:p>
          <a:endParaRPr lang="en-US"/>
        </a:p>
      </dgm:t>
    </dgm:pt>
    <dgm:pt modelId="{3876066A-D144-4329-8B24-5A29AE34C76C}">
      <dgm:prSet phldrT="[Text]" custT="1"/>
      <dgm:spPr>
        <a:ln>
          <a:noFill/>
        </a:ln>
      </dgm:spPr>
      <dgm:t>
        <a:bodyPr/>
        <a:lstStyle/>
        <a:p>
          <a:pPr algn="l"/>
          <a:r>
            <a:rPr lang="en-US" sz="2000" b="0" dirty="0"/>
            <a:t>Sociable, gregarious, and assertive</a:t>
          </a:r>
          <a:endParaRPr lang="en-US" sz="2000" dirty="0"/>
        </a:p>
      </dgm:t>
    </dgm:pt>
    <dgm:pt modelId="{6B6D4130-A849-4AA2-8592-1477DF316923}" type="parTrans" cxnId="{68D6A063-41BD-4B45-ADF4-9DF351009D08}">
      <dgm:prSet/>
      <dgm:spPr/>
      <dgm:t>
        <a:bodyPr/>
        <a:lstStyle/>
        <a:p>
          <a:endParaRPr lang="en-US"/>
        </a:p>
      </dgm:t>
    </dgm:pt>
    <dgm:pt modelId="{B2F037D9-25A7-489F-8AFF-D7A93872E1BC}" type="sibTrans" cxnId="{68D6A063-41BD-4B45-ADF4-9DF351009D08}">
      <dgm:prSet/>
      <dgm:spPr/>
      <dgm:t>
        <a:bodyPr/>
        <a:lstStyle/>
        <a:p>
          <a:endParaRPr lang="en-US"/>
        </a:p>
      </dgm:t>
    </dgm:pt>
    <dgm:pt modelId="{433D10F8-C16E-4A87-AED9-6DC019EDA9C0}">
      <dgm:prSet phldrT="[Text]" custT="1"/>
      <dgm:spPr/>
      <dgm:t>
        <a:bodyPr/>
        <a:lstStyle/>
        <a:p>
          <a:br>
            <a:rPr lang="en-US" sz="2000" b="0" dirty="0">
              <a:solidFill>
                <a:schemeClr val="tx1"/>
              </a:solidFill>
              <a:latin typeface="Cambria" pitchFamily="18" charset="0"/>
            </a:rPr>
          </a:br>
          <a:r>
            <a:rPr lang="en-US" sz="2000" dirty="0">
              <a:solidFill>
                <a:schemeClr val="tx1"/>
              </a:solidFill>
              <a:latin typeface="Cambria" pitchFamily="18" charset="0"/>
            </a:rPr>
            <a:t>Agreeableness</a:t>
          </a:r>
        </a:p>
      </dgm:t>
    </dgm:pt>
    <dgm:pt modelId="{73A5B3CF-65F9-4DC8-BA78-E350427DE642}" type="parTrans" cxnId="{93B0FE60-C30F-4A73-814D-DF80D66E40EC}">
      <dgm:prSet/>
      <dgm:spPr/>
      <dgm:t>
        <a:bodyPr/>
        <a:lstStyle/>
        <a:p>
          <a:endParaRPr lang="en-US"/>
        </a:p>
      </dgm:t>
    </dgm:pt>
    <dgm:pt modelId="{329DF6DD-A537-4839-BAA5-317025D77710}" type="sibTrans" cxnId="{93B0FE60-C30F-4A73-814D-DF80D66E40EC}">
      <dgm:prSet/>
      <dgm:spPr/>
      <dgm:t>
        <a:bodyPr/>
        <a:lstStyle/>
        <a:p>
          <a:endParaRPr lang="en-US"/>
        </a:p>
      </dgm:t>
    </dgm:pt>
    <dgm:pt modelId="{5D595FB8-45C0-4BA6-8115-3FBF48CF7EFD}">
      <dgm:prSet phldrT="[Text]" custT="1"/>
      <dgm:spPr>
        <a:ln>
          <a:noFill/>
        </a:ln>
      </dgm:spPr>
      <dgm:t>
        <a:bodyPr/>
        <a:lstStyle/>
        <a:p>
          <a:r>
            <a:rPr lang="en-US" sz="2000" b="0" dirty="0"/>
            <a:t>Good-natured, cooperative, and trusting</a:t>
          </a:r>
          <a:endParaRPr lang="en-US" sz="2000" dirty="0"/>
        </a:p>
      </dgm:t>
    </dgm:pt>
    <dgm:pt modelId="{22D9928F-20A3-487E-A032-657D07A3011A}" type="parTrans" cxnId="{CC2F369E-45F3-48DF-BB30-6FD00C67AFAF}">
      <dgm:prSet/>
      <dgm:spPr/>
      <dgm:t>
        <a:bodyPr/>
        <a:lstStyle/>
        <a:p>
          <a:endParaRPr lang="en-US"/>
        </a:p>
      </dgm:t>
    </dgm:pt>
    <dgm:pt modelId="{216F11A8-4232-406E-9E31-C6A3EB102266}" type="sibTrans" cxnId="{CC2F369E-45F3-48DF-BB30-6FD00C67AFAF}">
      <dgm:prSet/>
      <dgm:spPr/>
      <dgm:t>
        <a:bodyPr/>
        <a:lstStyle/>
        <a:p>
          <a:endParaRPr lang="en-US"/>
        </a:p>
      </dgm:t>
    </dgm:pt>
    <dgm:pt modelId="{78DA0054-F68D-4D54-9D65-4095B081FE33}">
      <dgm:prSet phldrT="[Text]" custT="1"/>
      <dgm:spPr/>
      <dgm:t>
        <a:bodyPr/>
        <a:lstStyle/>
        <a:p>
          <a:br>
            <a:rPr lang="en-US" sz="600" b="0" dirty="0">
              <a:solidFill>
                <a:schemeClr val="tx1"/>
              </a:solidFill>
              <a:latin typeface="Cambria" pitchFamily="18" charset="0"/>
            </a:rPr>
          </a:br>
          <a:r>
            <a:rPr lang="en-US" sz="2000" dirty="0">
              <a:solidFill>
                <a:schemeClr val="tx1"/>
              </a:solidFill>
              <a:latin typeface="Cambria" pitchFamily="18" charset="0"/>
            </a:rPr>
            <a:t>Conscientiousness</a:t>
          </a:r>
        </a:p>
      </dgm:t>
    </dgm:pt>
    <dgm:pt modelId="{4DA87B26-28B6-4C15-BA51-F8E63602B238}" type="parTrans" cxnId="{694CDCB1-8F7A-4EE0-B3FA-215D33FCDF85}">
      <dgm:prSet/>
      <dgm:spPr/>
      <dgm:t>
        <a:bodyPr/>
        <a:lstStyle/>
        <a:p>
          <a:endParaRPr lang="en-US"/>
        </a:p>
      </dgm:t>
    </dgm:pt>
    <dgm:pt modelId="{9A6F5B6B-11CF-4AA6-AD5B-C62854B47BDB}" type="sibTrans" cxnId="{694CDCB1-8F7A-4EE0-B3FA-215D33FCDF85}">
      <dgm:prSet/>
      <dgm:spPr/>
      <dgm:t>
        <a:bodyPr/>
        <a:lstStyle/>
        <a:p>
          <a:endParaRPr lang="en-US"/>
        </a:p>
      </dgm:t>
    </dgm:pt>
    <dgm:pt modelId="{B0635417-B10D-41C6-95F2-922A63C0DAE5}">
      <dgm:prSet phldrT="[Text]" custT="1"/>
      <dgm:spPr/>
      <dgm:t>
        <a:bodyPr/>
        <a:lstStyle/>
        <a:p>
          <a:r>
            <a:rPr lang="en-US" sz="2000" dirty="0">
              <a:solidFill>
                <a:schemeClr val="tx1"/>
              </a:solidFill>
              <a:latin typeface="Cambria" pitchFamily="18" charset="0"/>
            </a:rPr>
            <a:t>Emotional Stability</a:t>
          </a:r>
        </a:p>
      </dgm:t>
    </dgm:pt>
    <dgm:pt modelId="{26A707D7-BB5F-4377-A3AE-9D40CCA5501B}" type="parTrans" cxnId="{7AEBC190-1E72-4466-8769-CE0008444DED}">
      <dgm:prSet/>
      <dgm:spPr/>
      <dgm:t>
        <a:bodyPr/>
        <a:lstStyle/>
        <a:p>
          <a:endParaRPr lang="en-US"/>
        </a:p>
      </dgm:t>
    </dgm:pt>
    <dgm:pt modelId="{AC14E190-1327-4A1F-8DC5-88492724C563}" type="sibTrans" cxnId="{7AEBC190-1E72-4466-8769-CE0008444DED}">
      <dgm:prSet/>
      <dgm:spPr/>
      <dgm:t>
        <a:bodyPr/>
        <a:lstStyle/>
        <a:p>
          <a:endParaRPr lang="en-US"/>
        </a:p>
      </dgm:t>
    </dgm:pt>
    <dgm:pt modelId="{7255E6CC-3B75-40F3-BDF3-B2A229FE2BA2}">
      <dgm:prSet phldrT="[Text]" custT="1"/>
      <dgm:spPr/>
      <dgm:t>
        <a:bodyPr/>
        <a:lstStyle/>
        <a:p>
          <a:br>
            <a:rPr lang="en-US" sz="2000" b="0" dirty="0">
              <a:solidFill>
                <a:schemeClr val="tx1"/>
              </a:solidFill>
              <a:latin typeface="Cambria" pitchFamily="18" charset="0"/>
            </a:rPr>
          </a:br>
          <a:r>
            <a:rPr lang="en-US" sz="2000" dirty="0">
              <a:solidFill>
                <a:schemeClr val="tx1"/>
              </a:solidFill>
              <a:latin typeface="Cambria" pitchFamily="18" charset="0"/>
            </a:rPr>
            <a:t>Openness to Experience</a:t>
          </a:r>
        </a:p>
      </dgm:t>
    </dgm:pt>
    <dgm:pt modelId="{D74A8A71-00B8-4E8B-A6AD-A0237089932F}" type="parTrans" cxnId="{96B985F7-95A8-44B8-96DD-B85D64193BB7}">
      <dgm:prSet/>
      <dgm:spPr/>
      <dgm:t>
        <a:bodyPr/>
        <a:lstStyle/>
        <a:p>
          <a:endParaRPr lang="en-US"/>
        </a:p>
      </dgm:t>
    </dgm:pt>
    <dgm:pt modelId="{028F7CA2-1107-4A25-904B-F018B7BAABBB}" type="sibTrans" cxnId="{96B985F7-95A8-44B8-96DD-B85D64193BB7}">
      <dgm:prSet/>
      <dgm:spPr/>
      <dgm:t>
        <a:bodyPr/>
        <a:lstStyle/>
        <a:p>
          <a:endParaRPr lang="en-US"/>
        </a:p>
      </dgm:t>
    </dgm:pt>
    <dgm:pt modelId="{4FD81E0D-C09C-4B8D-A242-521CE2ED0F51}">
      <dgm:prSet phldrT="[Text]" custT="1"/>
      <dgm:spPr>
        <a:ln>
          <a:noFill/>
        </a:ln>
      </dgm:spPr>
      <dgm:t>
        <a:bodyPr/>
        <a:lstStyle/>
        <a:p>
          <a:r>
            <a:rPr lang="en-US" sz="2000" b="0" dirty="0"/>
            <a:t>Responsible, dependable, persistent, and organized</a:t>
          </a:r>
          <a:endParaRPr lang="en-US" sz="2000" dirty="0"/>
        </a:p>
      </dgm:t>
    </dgm:pt>
    <dgm:pt modelId="{1AB13385-1820-4C29-930F-C9690EB0954D}" type="parTrans" cxnId="{96A81016-1030-43E1-9BE1-1EAC069DE4C2}">
      <dgm:prSet/>
      <dgm:spPr/>
      <dgm:t>
        <a:bodyPr/>
        <a:lstStyle/>
        <a:p>
          <a:endParaRPr lang="en-US"/>
        </a:p>
      </dgm:t>
    </dgm:pt>
    <dgm:pt modelId="{D8DE1925-7811-43C2-87C0-B8E37806EE0C}" type="sibTrans" cxnId="{96A81016-1030-43E1-9BE1-1EAC069DE4C2}">
      <dgm:prSet/>
      <dgm:spPr/>
      <dgm:t>
        <a:bodyPr/>
        <a:lstStyle/>
        <a:p>
          <a:endParaRPr lang="en-US"/>
        </a:p>
      </dgm:t>
    </dgm:pt>
    <dgm:pt modelId="{FB73CF57-6347-41ED-89B5-A65C32EAA9A1}">
      <dgm:prSet phldrT="[Text]" custT="1"/>
      <dgm:spPr>
        <a:ln>
          <a:noFill/>
        </a:ln>
      </dgm:spPr>
      <dgm:t>
        <a:bodyPr/>
        <a:lstStyle/>
        <a:p>
          <a:r>
            <a:rPr lang="en-US" sz="2000" b="0" dirty="0"/>
            <a:t>Calm, self-confident, secure under stress (positive), versus nervous, depressed, and insecure under stress (negative)</a:t>
          </a:r>
          <a:endParaRPr lang="en-US" sz="2000" dirty="0"/>
        </a:p>
      </dgm:t>
    </dgm:pt>
    <dgm:pt modelId="{CF211856-AEA2-4029-98A1-FE340E99E343}" type="parTrans" cxnId="{82201065-320A-4CD4-8E58-1C7707C1A5B1}">
      <dgm:prSet/>
      <dgm:spPr/>
      <dgm:t>
        <a:bodyPr/>
        <a:lstStyle/>
        <a:p>
          <a:endParaRPr lang="en-US"/>
        </a:p>
      </dgm:t>
    </dgm:pt>
    <dgm:pt modelId="{FACFC831-BCB7-431D-BEED-5D5EFAF4108A}" type="sibTrans" cxnId="{82201065-320A-4CD4-8E58-1C7707C1A5B1}">
      <dgm:prSet/>
      <dgm:spPr/>
      <dgm:t>
        <a:bodyPr/>
        <a:lstStyle/>
        <a:p>
          <a:endParaRPr lang="en-US"/>
        </a:p>
      </dgm:t>
    </dgm:pt>
    <dgm:pt modelId="{0C262CD3-1DCD-4E35-BACE-56730F808F14}">
      <dgm:prSet phldrT="[Text]" custT="1"/>
      <dgm:spPr>
        <a:ln>
          <a:noFill/>
        </a:ln>
      </dgm:spPr>
      <dgm:t>
        <a:bodyPr/>
        <a:lstStyle/>
        <a:p>
          <a:r>
            <a:rPr lang="en-US" sz="2000" b="0" dirty="0"/>
            <a:t>Curious, imaginative, artistic, and sensitive</a:t>
          </a:r>
          <a:endParaRPr lang="en-US" sz="2000" dirty="0"/>
        </a:p>
      </dgm:t>
    </dgm:pt>
    <dgm:pt modelId="{D932B1EF-3303-4810-9460-65690AAB6CD7}" type="parTrans" cxnId="{F5836DF2-68B8-48F6-A97A-DDF453D4CC8A}">
      <dgm:prSet/>
      <dgm:spPr/>
      <dgm:t>
        <a:bodyPr/>
        <a:lstStyle/>
        <a:p>
          <a:endParaRPr lang="en-US"/>
        </a:p>
      </dgm:t>
    </dgm:pt>
    <dgm:pt modelId="{AA9A00F6-73D7-49EE-B72B-66A92F780E9B}" type="sibTrans" cxnId="{F5836DF2-68B8-48F6-A97A-DDF453D4CC8A}">
      <dgm:prSet/>
      <dgm:spPr/>
      <dgm:t>
        <a:bodyPr/>
        <a:lstStyle/>
        <a:p>
          <a:endParaRPr lang="en-US"/>
        </a:p>
      </dgm:t>
    </dgm:pt>
    <dgm:pt modelId="{8B14E6E1-D9BF-4142-ADDF-C204E92B1BA6}" type="pres">
      <dgm:prSet presAssocID="{5EAB9CF2-59E3-42F2-AECD-47F14B549CAC}" presName="linearFlow" presStyleCnt="0">
        <dgm:presLayoutVars>
          <dgm:dir/>
          <dgm:animLvl val="lvl"/>
          <dgm:resizeHandles val="exact"/>
        </dgm:presLayoutVars>
      </dgm:prSet>
      <dgm:spPr/>
    </dgm:pt>
    <dgm:pt modelId="{E2D55F2B-8615-4937-96EE-8A2611E2CE6E}" type="pres">
      <dgm:prSet presAssocID="{F7F0A843-E75C-43FC-A8C3-92C6918B17ED}" presName="composite" presStyleCnt="0"/>
      <dgm:spPr/>
    </dgm:pt>
    <dgm:pt modelId="{23703FBF-FC3A-47AA-BDED-14E4CA728136}" type="pres">
      <dgm:prSet presAssocID="{F7F0A843-E75C-43FC-A8C3-92C6918B17ED}" presName="parentText" presStyleLbl="alignNode1" presStyleIdx="0" presStyleCnt="5" custScaleX="302065" custLinFactNeighborX="-1292">
        <dgm:presLayoutVars>
          <dgm:chMax val="1"/>
          <dgm:bulletEnabled val="1"/>
        </dgm:presLayoutVars>
      </dgm:prSet>
      <dgm:spPr/>
    </dgm:pt>
    <dgm:pt modelId="{AA252191-AB1F-441E-BFA4-0FA1673B62A5}" type="pres">
      <dgm:prSet presAssocID="{F7F0A843-E75C-43FC-A8C3-92C6918B17ED}" presName="descendantText" presStyleLbl="alignAcc1" presStyleIdx="0" presStyleCnt="5" custScaleX="81818" custLinFactNeighborX="3827" custLinFactNeighborY="24252">
        <dgm:presLayoutVars>
          <dgm:bulletEnabled val="1"/>
        </dgm:presLayoutVars>
      </dgm:prSet>
      <dgm:spPr/>
    </dgm:pt>
    <dgm:pt modelId="{E7EC2C15-BD60-4118-9EC4-CACC30AFDD4E}" type="pres">
      <dgm:prSet presAssocID="{AC4A7065-D909-43E8-93A9-D88FE0E997C6}" presName="sp" presStyleCnt="0"/>
      <dgm:spPr/>
    </dgm:pt>
    <dgm:pt modelId="{4FA37B30-1778-4282-B12C-0A9C748E5C75}" type="pres">
      <dgm:prSet presAssocID="{433D10F8-C16E-4A87-AED9-6DC019EDA9C0}" presName="composite" presStyleCnt="0"/>
      <dgm:spPr/>
    </dgm:pt>
    <dgm:pt modelId="{73FD785E-24F1-4BA0-A4C7-21967D337728}" type="pres">
      <dgm:prSet presAssocID="{433D10F8-C16E-4A87-AED9-6DC019EDA9C0}" presName="parentText" presStyleLbl="alignNode1" presStyleIdx="1" presStyleCnt="5" custScaleX="296897">
        <dgm:presLayoutVars>
          <dgm:chMax val="1"/>
          <dgm:bulletEnabled val="1"/>
        </dgm:presLayoutVars>
      </dgm:prSet>
      <dgm:spPr/>
    </dgm:pt>
    <dgm:pt modelId="{761ABA33-FF57-440C-B181-BC0E1FA7C66E}" type="pres">
      <dgm:prSet presAssocID="{433D10F8-C16E-4A87-AED9-6DC019EDA9C0}" presName="descendantText" presStyleLbl="alignAcc1" presStyleIdx="1" presStyleCnt="5" custScaleX="78947" custScaleY="89554" custLinFactNeighborX="2774" custLinFactNeighborY="13513">
        <dgm:presLayoutVars>
          <dgm:bulletEnabled val="1"/>
        </dgm:presLayoutVars>
      </dgm:prSet>
      <dgm:spPr/>
    </dgm:pt>
    <dgm:pt modelId="{3150899F-E147-4E16-8A4A-EA0D5A884CCA}" type="pres">
      <dgm:prSet presAssocID="{329DF6DD-A537-4839-BAA5-317025D77710}" presName="sp" presStyleCnt="0"/>
      <dgm:spPr/>
    </dgm:pt>
    <dgm:pt modelId="{21C577D4-5B17-42E4-8B26-3E681B98A19B}" type="pres">
      <dgm:prSet presAssocID="{78DA0054-F68D-4D54-9D65-4095B081FE33}" presName="composite" presStyleCnt="0"/>
      <dgm:spPr/>
    </dgm:pt>
    <dgm:pt modelId="{A47C081E-F68C-4114-8342-5068698DE960}" type="pres">
      <dgm:prSet presAssocID="{78DA0054-F68D-4D54-9D65-4095B081FE33}" presName="parentText" presStyleLbl="alignNode1" presStyleIdx="2" presStyleCnt="5" custScaleX="293344">
        <dgm:presLayoutVars>
          <dgm:chMax val="1"/>
          <dgm:bulletEnabled val="1"/>
        </dgm:presLayoutVars>
      </dgm:prSet>
      <dgm:spPr/>
    </dgm:pt>
    <dgm:pt modelId="{62412E7A-90F7-47AA-9763-53D39CE77142}" type="pres">
      <dgm:prSet presAssocID="{78DA0054-F68D-4D54-9D65-4095B081FE33}" presName="descendantText" presStyleLbl="alignAcc1" presStyleIdx="2" presStyleCnt="5" custScaleX="68798" custScaleY="134776" custLinFactNeighborX="-262" custLinFactNeighborY="-71">
        <dgm:presLayoutVars>
          <dgm:bulletEnabled val="1"/>
        </dgm:presLayoutVars>
      </dgm:prSet>
      <dgm:spPr/>
    </dgm:pt>
    <dgm:pt modelId="{3644D4DC-3E2F-470E-AB9E-C7B90866AE73}" type="pres">
      <dgm:prSet presAssocID="{9A6F5B6B-11CF-4AA6-AD5B-C62854B47BDB}" presName="sp" presStyleCnt="0"/>
      <dgm:spPr/>
    </dgm:pt>
    <dgm:pt modelId="{83FF975C-A3B4-4DCB-AA66-2F4EC0BF6626}" type="pres">
      <dgm:prSet presAssocID="{B0635417-B10D-41C6-95F2-922A63C0DAE5}" presName="composite" presStyleCnt="0"/>
      <dgm:spPr/>
    </dgm:pt>
    <dgm:pt modelId="{D60693DB-73AF-4B15-8D4F-4DFFE9B52531}" type="pres">
      <dgm:prSet presAssocID="{B0635417-B10D-41C6-95F2-922A63C0DAE5}" presName="parentText" presStyleLbl="alignNode1" presStyleIdx="3" presStyleCnt="5" custScaleX="293344">
        <dgm:presLayoutVars>
          <dgm:chMax val="1"/>
          <dgm:bulletEnabled val="1"/>
        </dgm:presLayoutVars>
      </dgm:prSet>
      <dgm:spPr/>
    </dgm:pt>
    <dgm:pt modelId="{0087E4A6-E419-476B-B13E-0366B9A2F3DE}" type="pres">
      <dgm:prSet presAssocID="{B0635417-B10D-41C6-95F2-922A63C0DAE5}" presName="descendantText" presStyleLbl="alignAcc1" presStyleIdx="3" presStyleCnt="5" custScaleX="79767" custLinFactNeighborX="2795" custLinFactNeighborY="27046">
        <dgm:presLayoutVars>
          <dgm:bulletEnabled val="1"/>
        </dgm:presLayoutVars>
      </dgm:prSet>
      <dgm:spPr/>
    </dgm:pt>
    <dgm:pt modelId="{DC516A99-5B70-4952-B1DE-6EC953091C7E}" type="pres">
      <dgm:prSet presAssocID="{AC14E190-1327-4A1F-8DC5-88492724C563}" presName="sp" presStyleCnt="0"/>
      <dgm:spPr/>
    </dgm:pt>
    <dgm:pt modelId="{3A0E3484-EDA8-4DCD-B06B-0A35D9B7C838}" type="pres">
      <dgm:prSet presAssocID="{7255E6CC-3B75-40F3-BDF3-B2A229FE2BA2}" presName="composite" presStyleCnt="0"/>
      <dgm:spPr/>
    </dgm:pt>
    <dgm:pt modelId="{6B931746-51F8-40BF-8256-DEECBB7C6AC4}" type="pres">
      <dgm:prSet presAssocID="{7255E6CC-3B75-40F3-BDF3-B2A229FE2BA2}" presName="parentText" presStyleLbl="alignNode1" presStyleIdx="4" presStyleCnt="5" custScaleX="301390">
        <dgm:presLayoutVars>
          <dgm:chMax val="1"/>
          <dgm:bulletEnabled val="1"/>
        </dgm:presLayoutVars>
      </dgm:prSet>
      <dgm:spPr/>
    </dgm:pt>
    <dgm:pt modelId="{9B2428AD-B622-4436-9010-8EEFCD84BC26}" type="pres">
      <dgm:prSet presAssocID="{7255E6CC-3B75-40F3-BDF3-B2A229FE2BA2}" presName="descendantText" presStyleLbl="alignAcc1" presStyleIdx="4" presStyleCnt="5" custScaleX="76932" custLinFactNeighborX="1835" custLinFactNeighborY="40448">
        <dgm:presLayoutVars>
          <dgm:bulletEnabled val="1"/>
        </dgm:presLayoutVars>
      </dgm:prSet>
      <dgm:spPr/>
    </dgm:pt>
  </dgm:ptLst>
  <dgm:cxnLst>
    <dgm:cxn modelId="{8E8A5509-1C3F-4308-9778-AB2639069A92}" type="presOf" srcId="{FB73CF57-6347-41ED-89B5-A65C32EAA9A1}" destId="{0087E4A6-E419-476B-B13E-0366B9A2F3DE}" srcOrd="0" destOrd="0" presId="urn:microsoft.com/office/officeart/2005/8/layout/chevron2"/>
    <dgm:cxn modelId="{305B040A-0F06-471B-88B0-32595C50ED06}" type="presOf" srcId="{0C262CD3-1DCD-4E35-BACE-56730F808F14}" destId="{9B2428AD-B622-4436-9010-8EEFCD84BC26}" srcOrd="0" destOrd="0" presId="urn:microsoft.com/office/officeart/2005/8/layout/chevron2"/>
    <dgm:cxn modelId="{A8C7780A-4BE6-4EEB-8C92-830E9B2C18CF}" type="presOf" srcId="{3876066A-D144-4329-8B24-5A29AE34C76C}" destId="{AA252191-AB1F-441E-BFA4-0FA1673B62A5}" srcOrd="0" destOrd="0" presId="urn:microsoft.com/office/officeart/2005/8/layout/chevron2"/>
    <dgm:cxn modelId="{9CD7AE10-DB9E-4839-B032-A0145C52EF90}" type="presOf" srcId="{B0635417-B10D-41C6-95F2-922A63C0DAE5}" destId="{D60693DB-73AF-4B15-8D4F-4DFFE9B52531}" srcOrd="0" destOrd="0" presId="urn:microsoft.com/office/officeart/2005/8/layout/chevron2"/>
    <dgm:cxn modelId="{96A81016-1030-43E1-9BE1-1EAC069DE4C2}" srcId="{78DA0054-F68D-4D54-9D65-4095B081FE33}" destId="{4FD81E0D-C09C-4B8D-A242-521CE2ED0F51}" srcOrd="0" destOrd="0" parTransId="{1AB13385-1820-4C29-930F-C9690EB0954D}" sibTransId="{D8DE1925-7811-43C2-87C0-B8E37806EE0C}"/>
    <dgm:cxn modelId="{2EDE8239-5352-4BCC-B6AD-C7F10F1FAE55}" type="presOf" srcId="{7255E6CC-3B75-40F3-BDF3-B2A229FE2BA2}" destId="{6B931746-51F8-40BF-8256-DEECBB7C6AC4}" srcOrd="0" destOrd="0" presId="urn:microsoft.com/office/officeart/2005/8/layout/chevron2"/>
    <dgm:cxn modelId="{596D573A-8BA8-4BA6-846E-4B7E0751D617}" type="presOf" srcId="{5EAB9CF2-59E3-42F2-AECD-47F14B549CAC}" destId="{8B14E6E1-D9BF-4142-ADDF-C204E92B1BA6}" srcOrd="0" destOrd="0" presId="urn:microsoft.com/office/officeart/2005/8/layout/chevron2"/>
    <dgm:cxn modelId="{F7418D3C-1395-4841-9038-B31AA12993B2}" type="presOf" srcId="{4FD81E0D-C09C-4B8D-A242-521CE2ED0F51}" destId="{62412E7A-90F7-47AA-9763-53D39CE77142}" srcOrd="0" destOrd="0" presId="urn:microsoft.com/office/officeart/2005/8/layout/chevron2"/>
    <dgm:cxn modelId="{93B0FE60-C30F-4A73-814D-DF80D66E40EC}" srcId="{5EAB9CF2-59E3-42F2-AECD-47F14B549CAC}" destId="{433D10F8-C16E-4A87-AED9-6DC019EDA9C0}" srcOrd="1" destOrd="0" parTransId="{73A5B3CF-65F9-4DC8-BA78-E350427DE642}" sibTransId="{329DF6DD-A537-4839-BAA5-317025D77710}"/>
    <dgm:cxn modelId="{68D6A063-41BD-4B45-ADF4-9DF351009D08}" srcId="{F7F0A843-E75C-43FC-A8C3-92C6918B17ED}" destId="{3876066A-D144-4329-8B24-5A29AE34C76C}" srcOrd="0" destOrd="0" parTransId="{6B6D4130-A849-4AA2-8592-1477DF316923}" sibTransId="{B2F037D9-25A7-489F-8AFF-D7A93872E1BC}"/>
    <dgm:cxn modelId="{82201065-320A-4CD4-8E58-1C7707C1A5B1}" srcId="{B0635417-B10D-41C6-95F2-922A63C0DAE5}" destId="{FB73CF57-6347-41ED-89B5-A65C32EAA9A1}" srcOrd="0" destOrd="0" parTransId="{CF211856-AEA2-4029-98A1-FE340E99E343}" sibTransId="{FACFC831-BCB7-431D-BEED-5D5EFAF4108A}"/>
    <dgm:cxn modelId="{4F12A96D-8D3C-4942-A633-C4C32FAAE003}" type="presOf" srcId="{5D595FB8-45C0-4BA6-8115-3FBF48CF7EFD}" destId="{761ABA33-FF57-440C-B181-BC0E1FA7C66E}" srcOrd="0" destOrd="0" presId="urn:microsoft.com/office/officeart/2005/8/layout/chevron2"/>
    <dgm:cxn modelId="{57505D83-F2C3-41B1-B1A5-ED75ACA135A3}" type="presOf" srcId="{433D10F8-C16E-4A87-AED9-6DC019EDA9C0}" destId="{73FD785E-24F1-4BA0-A4C7-21967D337728}" srcOrd="0" destOrd="0" presId="urn:microsoft.com/office/officeart/2005/8/layout/chevron2"/>
    <dgm:cxn modelId="{23254589-37FE-4BEF-BDF7-4D99E45DD85C}" type="presOf" srcId="{78DA0054-F68D-4D54-9D65-4095B081FE33}" destId="{A47C081E-F68C-4114-8342-5068698DE960}" srcOrd="0" destOrd="0" presId="urn:microsoft.com/office/officeart/2005/8/layout/chevron2"/>
    <dgm:cxn modelId="{7AEBC190-1E72-4466-8769-CE0008444DED}" srcId="{5EAB9CF2-59E3-42F2-AECD-47F14B549CAC}" destId="{B0635417-B10D-41C6-95F2-922A63C0DAE5}" srcOrd="3" destOrd="0" parTransId="{26A707D7-BB5F-4377-A3AE-9D40CCA5501B}" sibTransId="{AC14E190-1327-4A1F-8DC5-88492724C563}"/>
    <dgm:cxn modelId="{D1260A9D-962D-4B1E-9FC7-800D0B4B7A67}" type="presOf" srcId="{F7F0A843-E75C-43FC-A8C3-92C6918B17ED}" destId="{23703FBF-FC3A-47AA-BDED-14E4CA728136}" srcOrd="0" destOrd="0" presId="urn:microsoft.com/office/officeart/2005/8/layout/chevron2"/>
    <dgm:cxn modelId="{CC2F369E-45F3-48DF-BB30-6FD00C67AFAF}" srcId="{433D10F8-C16E-4A87-AED9-6DC019EDA9C0}" destId="{5D595FB8-45C0-4BA6-8115-3FBF48CF7EFD}" srcOrd="0" destOrd="0" parTransId="{22D9928F-20A3-487E-A032-657D07A3011A}" sibTransId="{216F11A8-4232-406E-9E31-C6A3EB102266}"/>
    <dgm:cxn modelId="{694CDCB1-8F7A-4EE0-B3FA-215D33FCDF85}" srcId="{5EAB9CF2-59E3-42F2-AECD-47F14B549CAC}" destId="{78DA0054-F68D-4D54-9D65-4095B081FE33}" srcOrd="2" destOrd="0" parTransId="{4DA87B26-28B6-4C15-BA51-F8E63602B238}" sibTransId="{9A6F5B6B-11CF-4AA6-AD5B-C62854B47BDB}"/>
    <dgm:cxn modelId="{B5E74FEC-94C1-4B63-8762-9FF43B5C8B50}" srcId="{5EAB9CF2-59E3-42F2-AECD-47F14B549CAC}" destId="{F7F0A843-E75C-43FC-A8C3-92C6918B17ED}" srcOrd="0" destOrd="0" parTransId="{EF2811AD-7A2E-41BD-9E6E-7C26566DF0FB}" sibTransId="{AC4A7065-D909-43E8-93A9-D88FE0E997C6}"/>
    <dgm:cxn modelId="{F5836DF2-68B8-48F6-A97A-DDF453D4CC8A}" srcId="{7255E6CC-3B75-40F3-BDF3-B2A229FE2BA2}" destId="{0C262CD3-1DCD-4E35-BACE-56730F808F14}" srcOrd="0" destOrd="0" parTransId="{D932B1EF-3303-4810-9460-65690AAB6CD7}" sibTransId="{AA9A00F6-73D7-49EE-B72B-66A92F780E9B}"/>
    <dgm:cxn modelId="{96B985F7-95A8-44B8-96DD-B85D64193BB7}" srcId="{5EAB9CF2-59E3-42F2-AECD-47F14B549CAC}" destId="{7255E6CC-3B75-40F3-BDF3-B2A229FE2BA2}" srcOrd="4" destOrd="0" parTransId="{D74A8A71-00B8-4E8B-A6AD-A0237089932F}" sibTransId="{028F7CA2-1107-4A25-904B-F018B7BAABBB}"/>
    <dgm:cxn modelId="{B75FAA1C-D6D2-44DB-A802-ADF32CA17607}" type="presParOf" srcId="{8B14E6E1-D9BF-4142-ADDF-C204E92B1BA6}" destId="{E2D55F2B-8615-4937-96EE-8A2611E2CE6E}" srcOrd="0" destOrd="0" presId="urn:microsoft.com/office/officeart/2005/8/layout/chevron2"/>
    <dgm:cxn modelId="{0A69D791-58BB-47E0-A0DD-6F3232467F9F}" type="presParOf" srcId="{E2D55F2B-8615-4937-96EE-8A2611E2CE6E}" destId="{23703FBF-FC3A-47AA-BDED-14E4CA728136}" srcOrd="0" destOrd="0" presId="urn:microsoft.com/office/officeart/2005/8/layout/chevron2"/>
    <dgm:cxn modelId="{9AD56DED-09B2-4519-848E-6E407B6E26FA}" type="presParOf" srcId="{E2D55F2B-8615-4937-96EE-8A2611E2CE6E}" destId="{AA252191-AB1F-441E-BFA4-0FA1673B62A5}" srcOrd="1" destOrd="0" presId="urn:microsoft.com/office/officeart/2005/8/layout/chevron2"/>
    <dgm:cxn modelId="{90174D4E-2E3B-42C7-A9B6-28907DEA19B9}" type="presParOf" srcId="{8B14E6E1-D9BF-4142-ADDF-C204E92B1BA6}" destId="{E7EC2C15-BD60-4118-9EC4-CACC30AFDD4E}" srcOrd="1" destOrd="0" presId="urn:microsoft.com/office/officeart/2005/8/layout/chevron2"/>
    <dgm:cxn modelId="{4030D6EE-76B2-4630-A231-6B6BE4B3EC76}" type="presParOf" srcId="{8B14E6E1-D9BF-4142-ADDF-C204E92B1BA6}" destId="{4FA37B30-1778-4282-B12C-0A9C748E5C75}" srcOrd="2" destOrd="0" presId="urn:microsoft.com/office/officeart/2005/8/layout/chevron2"/>
    <dgm:cxn modelId="{854B5581-FC8E-4A17-A41A-4A12527BA6C6}" type="presParOf" srcId="{4FA37B30-1778-4282-B12C-0A9C748E5C75}" destId="{73FD785E-24F1-4BA0-A4C7-21967D337728}" srcOrd="0" destOrd="0" presId="urn:microsoft.com/office/officeart/2005/8/layout/chevron2"/>
    <dgm:cxn modelId="{CEB5164E-5577-4D89-BAEF-5CA6B43DAA72}" type="presParOf" srcId="{4FA37B30-1778-4282-B12C-0A9C748E5C75}" destId="{761ABA33-FF57-440C-B181-BC0E1FA7C66E}" srcOrd="1" destOrd="0" presId="urn:microsoft.com/office/officeart/2005/8/layout/chevron2"/>
    <dgm:cxn modelId="{1EBC7D95-0BDE-428A-8545-70AE332C8683}" type="presParOf" srcId="{8B14E6E1-D9BF-4142-ADDF-C204E92B1BA6}" destId="{3150899F-E147-4E16-8A4A-EA0D5A884CCA}" srcOrd="3" destOrd="0" presId="urn:microsoft.com/office/officeart/2005/8/layout/chevron2"/>
    <dgm:cxn modelId="{8CAEC30D-369A-4386-8F8C-DF43968E2AA7}" type="presParOf" srcId="{8B14E6E1-D9BF-4142-ADDF-C204E92B1BA6}" destId="{21C577D4-5B17-42E4-8B26-3E681B98A19B}" srcOrd="4" destOrd="0" presId="urn:microsoft.com/office/officeart/2005/8/layout/chevron2"/>
    <dgm:cxn modelId="{A331C9CE-117C-45DB-A8B8-9FBFA3B5C061}" type="presParOf" srcId="{21C577D4-5B17-42E4-8B26-3E681B98A19B}" destId="{A47C081E-F68C-4114-8342-5068698DE960}" srcOrd="0" destOrd="0" presId="urn:microsoft.com/office/officeart/2005/8/layout/chevron2"/>
    <dgm:cxn modelId="{1C5B5F80-A3C8-4E49-B212-35772FD5E957}" type="presParOf" srcId="{21C577D4-5B17-42E4-8B26-3E681B98A19B}" destId="{62412E7A-90F7-47AA-9763-53D39CE77142}" srcOrd="1" destOrd="0" presId="urn:microsoft.com/office/officeart/2005/8/layout/chevron2"/>
    <dgm:cxn modelId="{898109A8-FBBD-4A23-847A-E1BC60C2A304}" type="presParOf" srcId="{8B14E6E1-D9BF-4142-ADDF-C204E92B1BA6}" destId="{3644D4DC-3E2F-470E-AB9E-C7B90866AE73}" srcOrd="5" destOrd="0" presId="urn:microsoft.com/office/officeart/2005/8/layout/chevron2"/>
    <dgm:cxn modelId="{F326301F-5AA6-4528-A45B-26778C6BB89B}" type="presParOf" srcId="{8B14E6E1-D9BF-4142-ADDF-C204E92B1BA6}" destId="{83FF975C-A3B4-4DCB-AA66-2F4EC0BF6626}" srcOrd="6" destOrd="0" presId="urn:microsoft.com/office/officeart/2005/8/layout/chevron2"/>
    <dgm:cxn modelId="{B70B05B8-425F-4954-815B-6586066939BE}" type="presParOf" srcId="{83FF975C-A3B4-4DCB-AA66-2F4EC0BF6626}" destId="{D60693DB-73AF-4B15-8D4F-4DFFE9B52531}" srcOrd="0" destOrd="0" presId="urn:microsoft.com/office/officeart/2005/8/layout/chevron2"/>
    <dgm:cxn modelId="{91749FC3-7DAB-458E-A663-F051C3FC4EB7}" type="presParOf" srcId="{83FF975C-A3B4-4DCB-AA66-2F4EC0BF6626}" destId="{0087E4A6-E419-476B-B13E-0366B9A2F3DE}" srcOrd="1" destOrd="0" presId="urn:microsoft.com/office/officeart/2005/8/layout/chevron2"/>
    <dgm:cxn modelId="{9A3C7E9C-C1F7-477F-AC21-3CAC9EF99387}" type="presParOf" srcId="{8B14E6E1-D9BF-4142-ADDF-C204E92B1BA6}" destId="{DC516A99-5B70-4952-B1DE-6EC953091C7E}" srcOrd="7" destOrd="0" presId="urn:microsoft.com/office/officeart/2005/8/layout/chevron2"/>
    <dgm:cxn modelId="{B2D02CB9-4981-487F-9072-40A0C5E2DC08}" type="presParOf" srcId="{8B14E6E1-D9BF-4142-ADDF-C204E92B1BA6}" destId="{3A0E3484-EDA8-4DCD-B06B-0A35D9B7C838}" srcOrd="8" destOrd="0" presId="urn:microsoft.com/office/officeart/2005/8/layout/chevron2"/>
    <dgm:cxn modelId="{A884FD1E-BBEF-4156-A7FC-3D72D27E55AD}" type="presParOf" srcId="{3A0E3484-EDA8-4DCD-B06B-0A35D9B7C838}" destId="{6B931746-51F8-40BF-8256-DEECBB7C6AC4}" srcOrd="0" destOrd="0" presId="urn:microsoft.com/office/officeart/2005/8/layout/chevron2"/>
    <dgm:cxn modelId="{8A6296AB-D47D-4612-B604-ADC0E55E750E}" type="presParOf" srcId="{3A0E3484-EDA8-4DCD-B06B-0A35D9B7C838}" destId="{9B2428AD-B622-4436-9010-8EEFCD84BC26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DE7398D2-98BA-4F09-9C9B-67C50D0B0EE5}" type="doc">
      <dgm:prSet loTypeId="urn:microsoft.com/office/officeart/2005/8/layout/matrix2" loCatId="matrix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9908246F-6AD5-48EB-B6E1-92CF7CB14458}">
      <dgm:prSet phldrT="[Text]"/>
      <dgm:spPr/>
      <dgm:t>
        <a:bodyPr/>
        <a:lstStyle/>
        <a:p>
          <a:r>
            <a:rPr lang="en-US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Exit</a:t>
          </a:r>
        </a:p>
      </dgm:t>
    </dgm:pt>
    <dgm:pt modelId="{5D45174E-F804-4663-922F-0BD6B3ADC5F1}" type="parTrans" cxnId="{897F754B-4FDD-4B75-9266-BBAC6FA7029B}">
      <dgm:prSet/>
      <dgm:spPr/>
      <dgm:t>
        <a:bodyPr/>
        <a:lstStyle/>
        <a:p>
          <a:endParaRPr lang="en-US"/>
        </a:p>
      </dgm:t>
    </dgm:pt>
    <dgm:pt modelId="{A04CF29D-9656-4EA6-BC60-F78C058E5C50}" type="sibTrans" cxnId="{897F754B-4FDD-4B75-9266-BBAC6FA7029B}">
      <dgm:prSet/>
      <dgm:spPr/>
      <dgm:t>
        <a:bodyPr/>
        <a:lstStyle/>
        <a:p>
          <a:endParaRPr lang="en-US"/>
        </a:p>
      </dgm:t>
    </dgm:pt>
    <dgm:pt modelId="{0F238D50-40A7-4ADF-A56D-AA452FFC4291}">
      <dgm:prSet phldrT="[Text]"/>
      <dgm:spPr/>
      <dgm:t>
        <a:bodyPr/>
        <a:lstStyle/>
        <a:p>
          <a:r>
            <a: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Neglect</a:t>
          </a:r>
        </a:p>
      </dgm:t>
    </dgm:pt>
    <dgm:pt modelId="{17B14D08-FDDF-4A9C-9218-45001FC84CC5}" type="parTrans" cxnId="{F3D6017F-D6BB-4DCA-B572-7FD368CA7705}">
      <dgm:prSet/>
      <dgm:spPr/>
      <dgm:t>
        <a:bodyPr/>
        <a:lstStyle/>
        <a:p>
          <a:endParaRPr lang="en-US"/>
        </a:p>
      </dgm:t>
    </dgm:pt>
    <dgm:pt modelId="{7A6544D8-EC06-47D5-994E-E94CFCA7BB66}" type="sibTrans" cxnId="{F3D6017F-D6BB-4DCA-B572-7FD368CA7705}">
      <dgm:prSet/>
      <dgm:spPr/>
      <dgm:t>
        <a:bodyPr/>
        <a:lstStyle/>
        <a:p>
          <a:endParaRPr lang="en-US"/>
        </a:p>
      </dgm:t>
    </dgm:pt>
    <dgm:pt modelId="{4E23A5C1-B1A8-4F11-9956-78F1C87DB006}">
      <dgm:prSet phldrT="[Text]"/>
      <dgm:spPr/>
      <dgm:t>
        <a:bodyPr/>
        <a:lstStyle/>
        <a:p>
          <a:r>
            <a: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Loyalty</a:t>
          </a:r>
        </a:p>
      </dgm:t>
    </dgm:pt>
    <dgm:pt modelId="{2A83A18B-6553-4DA7-BD24-D9D3222874B4}" type="parTrans" cxnId="{E4191699-C386-48B1-83C5-D4AAD93F628A}">
      <dgm:prSet/>
      <dgm:spPr/>
      <dgm:t>
        <a:bodyPr/>
        <a:lstStyle/>
        <a:p>
          <a:endParaRPr lang="en-US"/>
        </a:p>
      </dgm:t>
    </dgm:pt>
    <dgm:pt modelId="{2A18B355-384D-4231-AE66-592ED4B6A018}" type="sibTrans" cxnId="{E4191699-C386-48B1-83C5-D4AAD93F628A}">
      <dgm:prSet/>
      <dgm:spPr/>
      <dgm:t>
        <a:bodyPr/>
        <a:lstStyle/>
        <a:p>
          <a:endParaRPr lang="en-US"/>
        </a:p>
      </dgm:t>
    </dgm:pt>
    <dgm:pt modelId="{990DB732-37D4-4B25-B45A-79C3917A2497}">
      <dgm:prSet phldrT="[Text]" phldr="1"/>
      <dgm:spPr/>
      <dgm:t>
        <a:bodyPr/>
        <a:lstStyle/>
        <a:p>
          <a:endParaRPr lang="en-US" dirty="0"/>
        </a:p>
      </dgm:t>
    </dgm:pt>
    <dgm:pt modelId="{0437ABB1-4E70-4331-8781-774DBBEF029C}" type="parTrans" cxnId="{3CB179A7-DAF2-473F-A781-2CCE44060810}">
      <dgm:prSet/>
      <dgm:spPr/>
      <dgm:t>
        <a:bodyPr/>
        <a:lstStyle/>
        <a:p>
          <a:endParaRPr lang="en-US"/>
        </a:p>
      </dgm:t>
    </dgm:pt>
    <dgm:pt modelId="{E630AFA9-15E7-43F9-977F-FC38793E6DA1}" type="sibTrans" cxnId="{3CB179A7-DAF2-473F-A781-2CCE44060810}">
      <dgm:prSet/>
      <dgm:spPr/>
      <dgm:t>
        <a:bodyPr/>
        <a:lstStyle/>
        <a:p>
          <a:endParaRPr lang="en-US"/>
        </a:p>
      </dgm:t>
    </dgm:pt>
    <dgm:pt modelId="{6517F86F-1820-4445-AF86-0B5C465BC90C}">
      <dgm:prSet phldrT="[Text]"/>
      <dgm:spPr/>
      <dgm:t>
        <a:bodyPr/>
        <a:lstStyle/>
        <a:p>
          <a:r>
            <a:rPr lang="en-US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Voice</a:t>
          </a:r>
        </a:p>
      </dgm:t>
    </dgm:pt>
    <dgm:pt modelId="{4C51C435-8600-4AB7-B37C-48DB85C3CE69}" type="parTrans" cxnId="{887E2A69-B943-477F-BBB5-CC0DC3AA73C9}">
      <dgm:prSet/>
      <dgm:spPr/>
      <dgm:t>
        <a:bodyPr/>
        <a:lstStyle/>
        <a:p>
          <a:endParaRPr lang="en-US"/>
        </a:p>
      </dgm:t>
    </dgm:pt>
    <dgm:pt modelId="{85E3359F-574A-41A3-835A-9CC8514350C3}" type="sibTrans" cxnId="{887E2A69-B943-477F-BBB5-CC0DC3AA73C9}">
      <dgm:prSet/>
      <dgm:spPr/>
      <dgm:t>
        <a:bodyPr/>
        <a:lstStyle/>
        <a:p>
          <a:endParaRPr lang="en-US"/>
        </a:p>
      </dgm:t>
    </dgm:pt>
    <dgm:pt modelId="{5EC13BB5-A212-4C7D-BD60-75F857CA88CD}">
      <dgm:prSet phldrT="[Text]"/>
      <dgm:spPr/>
      <dgm:t>
        <a:bodyPr/>
        <a:lstStyle/>
        <a:p>
          <a:r>
            <a:rPr lang="en-US" b="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Behavior directed toward leaving the organization</a:t>
          </a:r>
          <a:endParaRPr lang="en-US" dirty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E9EFBAE3-0BC2-455F-BD8E-43C7CD52ABBC}" type="parTrans" cxnId="{35436D09-6FE6-43F5-8B1C-08B4BEA5D193}">
      <dgm:prSet/>
      <dgm:spPr/>
      <dgm:t>
        <a:bodyPr/>
        <a:lstStyle/>
        <a:p>
          <a:endParaRPr lang="en-US"/>
        </a:p>
      </dgm:t>
    </dgm:pt>
    <dgm:pt modelId="{6CC14A7C-91CB-4A77-8AE5-49E368EB328F}" type="sibTrans" cxnId="{35436D09-6FE6-43F5-8B1C-08B4BEA5D193}">
      <dgm:prSet/>
      <dgm:spPr/>
      <dgm:t>
        <a:bodyPr/>
        <a:lstStyle/>
        <a:p>
          <a:endParaRPr lang="en-US"/>
        </a:p>
      </dgm:t>
    </dgm:pt>
    <dgm:pt modelId="{54874F5B-1BE8-45E5-BE1D-5C8697BED57C}">
      <dgm:prSet phldrT="[Text]"/>
      <dgm:spPr/>
      <dgm:t>
        <a:bodyPr/>
        <a:lstStyle/>
        <a:p>
          <a:r>
            <a:rPr lang="en-US" b="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Active and constructive attempts to improve conditions</a:t>
          </a:r>
          <a:endParaRPr lang="en-US" dirty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66FF2140-5298-4CE2-AE56-00B070E6AF31}" type="parTrans" cxnId="{FBFE8CE0-CA45-45B9-B8FB-2A1D218C5A97}">
      <dgm:prSet/>
      <dgm:spPr/>
      <dgm:t>
        <a:bodyPr/>
        <a:lstStyle/>
        <a:p>
          <a:endParaRPr lang="en-US"/>
        </a:p>
      </dgm:t>
    </dgm:pt>
    <dgm:pt modelId="{99BC9DD5-2BDB-4708-989F-83F8666F92C5}" type="sibTrans" cxnId="{FBFE8CE0-CA45-45B9-B8FB-2A1D218C5A97}">
      <dgm:prSet/>
      <dgm:spPr/>
      <dgm:t>
        <a:bodyPr/>
        <a:lstStyle/>
        <a:p>
          <a:endParaRPr lang="en-US"/>
        </a:p>
      </dgm:t>
    </dgm:pt>
    <dgm:pt modelId="{493B4D28-E072-439B-892D-2ED82D0680CB}">
      <dgm:prSet phldrT="[Text]"/>
      <dgm:spPr/>
      <dgm:t>
        <a:bodyPr/>
        <a:lstStyle/>
        <a:p>
          <a:r>
            <a:rPr lang="en-US" b="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Allowing conditions to worsen</a:t>
          </a:r>
          <a:endParaRPr lang="en-US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5E99F1C6-D397-49C1-929A-85F4074EAE6B}" type="parTrans" cxnId="{6D207614-C36B-4C4B-8210-88E26AD8BA70}">
      <dgm:prSet/>
      <dgm:spPr/>
      <dgm:t>
        <a:bodyPr/>
        <a:lstStyle/>
        <a:p>
          <a:endParaRPr lang="en-US"/>
        </a:p>
      </dgm:t>
    </dgm:pt>
    <dgm:pt modelId="{7EE9B241-6178-4950-BA87-404D3354832F}" type="sibTrans" cxnId="{6D207614-C36B-4C4B-8210-88E26AD8BA70}">
      <dgm:prSet/>
      <dgm:spPr/>
      <dgm:t>
        <a:bodyPr/>
        <a:lstStyle/>
        <a:p>
          <a:endParaRPr lang="en-US"/>
        </a:p>
      </dgm:t>
    </dgm:pt>
    <dgm:pt modelId="{FE9F8048-B0ED-48A2-B377-AE9FE0A27844}">
      <dgm:prSet phldrT="[Text]"/>
      <dgm:spPr/>
      <dgm:t>
        <a:bodyPr/>
        <a:lstStyle/>
        <a:p>
          <a:r>
            <a:rPr lang="en-US" b="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Passively waiting for conditions to improve</a:t>
          </a:r>
          <a:endParaRPr lang="en-US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F50A1A0B-5799-4C08-BA5A-5E755C4ACB62}" type="parTrans" cxnId="{FB133E86-F072-47CD-B25F-AC0D46CAC2EE}">
      <dgm:prSet/>
      <dgm:spPr/>
      <dgm:t>
        <a:bodyPr/>
        <a:lstStyle/>
        <a:p>
          <a:endParaRPr lang="en-US"/>
        </a:p>
      </dgm:t>
    </dgm:pt>
    <dgm:pt modelId="{55181542-E08E-4984-9D66-2B64DD317CBC}" type="sibTrans" cxnId="{FB133E86-F072-47CD-B25F-AC0D46CAC2EE}">
      <dgm:prSet/>
      <dgm:spPr/>
      <dgm:t>
        <a:bodyPr/>
        <a:lstStyle/>
        <a:p>
          <a:endParaRPr lang="en-US"/>
        </a:p>
      </dgm:t>
    </dgm:pt>
    <dgm:pt modelId="{BEA4A0EC-FC3E-477B-BE2B-00A2140CD19E}" type="pres">
      <dgm:prSet presAssocID="{DE7398D2-98BA-4F09-9C9B-67C50D0B0EE5}" presName="matrix" presStyleCnt="0">
        <dgm:presLayoutVars>
          <dgm:chMax val="1"/>
          <dgm:dir/>
          <dgm:resizeHandles val="exact"/>
        </dgm:presLayoutVars>
      </dgm:prSet>
      <dgm:spPr/>
    </dgm:pt>
    <dgm:pt modelId="{C84C484C-BF3C-4B72-8D4B-3FE7B289A7C6}" type="pres">
      <dgm:prSet presAssocID="{DE7398D2-98BA-4F09-9C9B-67C50D0B0EE5}" presName="axisShape" presStyleLbl="bgShp" presStyleIdx="0" presStyleCnt="1"/>
      <dgm:spPr/>
    </dgm:pt>
    <dgm:pt modelId="{C0272766-CBEF-4066-83FC-7CEE53D4BEEC}" type="pres">
      <dgm:prSet presAssocID="{DE7398D2-98BA-4F09-9C9B-67C50D0B0EE5}" presName="rect1" presStyleLbl="node1" presStyleIdx="0" presStyleCnt="4">
        <dgm:presLayoutVars>
          <dgm:chMax val="0"/>
          <dgm:chPref val="0"/>
          <dgm:bulletEnabled val="1"/>
        </dgm:presLayoutVars>
      </dgm:prSet>
      <dgm:spPr/>
    </dgm:pt>
    <dgm:pt modelId="{C27FEA7F-5D32-4E90-AF78-35F1A8AD77F9}" type="pres">
      <dgm:prSet presAssocID="{DE7398D2-98BA-4F09-9C9B-67C50D0B0EE5}" presName="rect2" presStyleLbl="node1" presStyleIdx="1" presStyleCnt="4">
        <dgm:presLayoutVars>
          <dgm:chMax val="0"/>
          <dgm:chPref val="0"/>
          <dgm:bulletEnabled val="1"/>
        </dgm:presLayoutVars>
      </dgm:prSet>
      <dgm:spPr/>
    </dgm:pt>
    <dgm:pt modelId="{07EABAF5-E0D3-4C36-8AD7-AFD860220C7A}" type="pres">
      <dgm:prSet presAssocID="{DE7398D2-98BA-4F09-9C9B-67C50D0B0EE5}" presName="rect3" presStyleLbl="node1" presStyleIdx="2" presStyleCnt="4">
        <dgm:presLayoutVars>
          <dgm:chMax val="0"/>
          <dgm:chPref val="0"/>
          <dgm:bulletEnabled val="1"/>
        </dgm:presLayoutVars>
      </dgm:prSet>
      <dgm:spPr/>
    </dgm:pt>
    <dgm:pt modelId="{230909DB-2AF1-49AD-B51A-2EE0F7CB7B59}" type="pres">
      <dgm:prSet presAssocID="{DE7398D2-98BA-4F09-9C9B-67C50D0B0EE5}" presName="rect4" presStyleLbl="node1" presStyleIdx="3" presStyleCnt="4">
        <dgm:presLayoutVars>
          <dgm:chMax val="0"/>
          <dgm:chPref val="0"/>
          <dgm:bulletEnabled val="1"/>
        </dgm:presLayoutVars>
      </dgm:prSet>
      <dgm:spPr/>
    </dgm:pt>
  </dgm:ptLst>
  <dgm:cxnLst>
    <dgm:cxn modelId="{35436D09-6FE6-43F5-8B1C-08B4BEA5D193}" srcId="{9908246F-6AD5-48EB-B6E1-92CF7CB14458}" destId="{5EC13BB5-A212-4C7D-BD60-75F857CA88CD}" srcOrd="0" destOrd="0" parTransId="{E9EFBAE3-0BC2-455F-BD8E-43C7CD52ABBC}" sibTransId="{6CC14A7C-91CB-4A77-8AE5-49E368EB328F}"/>
    <dgm:cxn modelId="{EFB7C40D-44C4-4F26-B483-574FB1D70AE3}" type="presOf" srcId="{6517F86F-1820-4445-AF86-0B5C465BC90C}" destId="{C27FEA7F-5D32-4E90-AF78-35F1A8AD77F9}" srcOrd="0" destOrd="0" presId="urn:microsoft.com/office/officeart/2005/8/layout/matrix2"/>
    <dgm:cxn modelId="{6D207614-C36B-4C4B-8210-88E26AD8BA70}" srcId="{0F238D50-40A7-4ADF-A56D-AA452FFC4291}" destId="{493B4D28-E072-439B-892D-2ED82D0680CB}" srcOrd="0" destOrd="0" parTransId="{5E99F1C6-D397-49C1-929A-85F4074EAE6B}" sibTransId="{7EE9B241-6178-4950-BA87-404D3354832F}"/>
    <dgm:cxn modelId="{87253C41-14F5-4BB7-886F-101009E164EB}" type="presOf" srcId="{FE9F8048-B0ED-48A2-B377-AE9FE0A27844}" destId="{230909DB-2AF1-49AD-B51A-2EE0F7CB7B59}" srcOrd="0" destOrd="1" presId="urn:microsoft.com/office/officeart/2005/8/layout/matrix2"/>
    <dgm:cxn modelId="{887E2A69-B943-477F-BBB5-CC0DC3AA73C9}" srcId="{DE7398D2-98BA-4F09-9C9B-67C50D0B0EE5}" destId="{6517F86F-1820-4445-AF86-0B5C465BC90C}" srcOrd="1" destOrd="0" parTransId="{4C51C435-8600-4AB7-B37C-48DB85C3CE69}" sibTransId="{85E3359F-574A-41A3-835A-9CC8514350C3}"/>
    <dgm:cxn modelId="{108A7249-CB4D-42CA-A3F8-4629DC941A08}" type="presOf" srcId="{4E23A5C1-B1A8-4F11-9956-78F1C87DB006}" destId="{230909DB-2AF1-49AD-B51A-2EE0F7CB7B59}" srcOrd="0" destOrd="0" presId="urn:microsoft.com/office/officeart/2005/8/layout/matrix2"/>
    <dgm:cxn modelId="{897F754B-4FDD-4B75-9266-BBAC6FA7029B}" srcId="{DE7398D2-98BA-4F09-9C9B-67C50D0B0EE5}" destId="{9908246F-6AD5-48EB-B6E1-92CF7CB14458}" srcOrd="0" destOrd="0" parTransId="{5D45174E-F804-4663-922F-0BD6B3ADC5F1}" sibTransId="{A04CF29D-9656-4EA6-BC60-F78C058E5C50}"/>
    <dgm:cxn modelId="{CFCD4D6D-EC18-4A28-BD30-4BB3F4246F7E}" type="presOf" srcId="{493B4D28-E072-439B-892D-2ED82D0680CB}" destId="{07EABAF5-E0D3-4C36-8AD7-AFD860220C7A}" srcOrd="0" destOrd="1" presId="urn:microsoft.com/office/officeart/2005/8/layout/matrix2"/>
    <dgm:cxn modelId="{F3D6017F-D6BB-4DCA-B572-7FD368CA7705}" srcId="{DE7398D2-98BA-4F09-9C9B-67C50D0B0EE5}" destId="{0F238D50-40A7-4ADF-A56D-AA452FFC4291}" srcOrd="2" destOrd="0" parTransId="{17B14D08-FDDF-4A9C-9218-45001FC84CC5}" sibTransId="{7A6544D8-EC06-47D5-994E-E94CFCA7BB66}"/>
    <dgm:cxn modelId="{FB133E86-F072-47CD-B25F-AC0D46CAC2EE}" srcId="{4E23A5C1-B1A8-4F11-9956-78F1C87DB006}" destId="{FE9F8048-B0ED-48A2-B377-AE9FE0A27844}" srcOrd="0" destOrd="0" parTransId="{F50A1A0B-5799-4C08-BA5A-5E755C4ACB62}" sibTransId="{55181542-E08E-4984-9D66-2B64DD317CBC}"/>
    <dgm:cxn modelId="{7E383687-11BB-4396-A981-032B749BB93F}" type="presOf" srcId="{9908246F-6AD5-48EB-B6E1-92CF7CB14458}" destId="{C0272766-CBEF-4066-83FC-7CEE53D4BEEC}" srcOrd="0" destOrd="0" presId="urn:microsoft.com/office/officeart/2005/8/layout/matrix2"/>
    <dgm:cxn modelId="{E4191699-C386-48B1-83C5-D4AAD93F628A}" srcId="{DE7398D2-98BA-4F09-9C9B-67C50D0B0EE5}" destId="{4E23A5C1-B1A8-4F11-9956-78F1C87DB006}" srcOrd="3" destOrd="0" parTransId="{2A83A18B-6553-4DA7-BD24-D9D3222874B4}" sibTransId="{2A18B355-384D-4231-AE66-592ED4B6A018}"/>
    <dgm:cxn modelId="{3CB179A7-DAF2-473F-A781-2CCE44060810}" srcId="{DE7398D2-98BA-4F09-9C9B-67C50D0B0EE5}" destId="{990DB732-37D4-4B25-B45A-79C3917A2497}" srcOrd="4" destOrd="0" parTransId="{0437ABB1-4E70-4331-8781-774DBBEF029C}" sibTransId="{E630AFA9-15E7-43F9-977F-FC38793E6DA1}"/>
    <dgm:cxn modelId="{BB608FAD-57E5-487F-BAF5-5055C0BE091B}" type="presOf" srcId="{54874F5B-1BE8-45E5-BE1D-5C8697BED57C}" destId="{C27FEA7F-5D32-4E90-AF78-35F1A8AD77F9}" srcOrd="0" destOrd="1" presId="urn:microsoft.com/office/officeart/2005/8/layout/matrix2"/>
    <dgm:cxn modelId="{839E09CB-BD46-422A-984A-5D6AC80B0B61}" type="presOf" srcId="{DE7398D2-98BA-4F09-9C9B-67C50D0B0EE5}" destId="{BEA4A0EC-FC3E-477B-BE2B-00A2140CD19E}" srcOrd="0" destOrd="0" presId="urn:microsoft.com/office/officeart/2005/8/layout/matrix2"/>
    <dgm:cxn modelId="{F8B2B9D0-9ED8-4566-89FF-ED0CC5A65C94}" type="presOf" srcId="{0F238D50-40A7-4ADF-A56D-AA452FFC4291}" destId="{07EABAF5-E0D3-4C36-8AD7-AFD860220C7A}" srcOrd="0" destOrd="0" presId="urn:microsoft.com/office/officeart/2005/8/layout/matrix2"/>
    <dgm:cxn modelId="{EE0A9FD4-DCB6-4599-8505-C8593496E891}" type="presOf" srcId="{5EC13BB5-A212-4C7D-BD60-75F857CA88CD}" destId="{C0272766-CBEF-4066-83FC-7CEE53D4BEEC}" srcOrd="0" destOrd="1" presId="urn:microsoft.com/office/officeart/2005/8/layout/matrix2"/>
    <dgm:cxn modelId="{FBFE8CE0-CA45-45B9-B8FB-2A1D218C5A97}" srcId="{6517F86F-1820-4445-AF86-0B5C465BC90C}" destId="{54874F5B-1BE8-45E5-BE1D-5C8697BED57C}" srcOrd="0" destOrd="0" parTransId="{66FF2140-5298-4CE2-AE56-00B070E6AF31}" sibTransId="{99BC9DD5-2BDB-4708-989F-83F8666F92C5}"/>
    <dgm:cxn modelId="{92FD5D90-56D7-45D8-B9E6-6162D61A7212}" type="presParOf" srcId="{BEA4A0EC-FC3E-477B-BE2B-00A2140CD19E}" destId="{C84C484C-BF3C-4B72-8D4B-3FE7B289A7C6}" srcOrd="0" destOrd="0" presId="urn:microsoft.com/office/officeart/2005/8/layout/matrix2"/>
    <dgm:cxn modelId="{2C6129FD-C8AB-4A1F-8B8A-CDA11119FB0D}" type="presParOf" srcId="{BEA4A0EC-FC3E-477B-BE2B-00A2140CD19E}" destId="{C0272766-CBEF-4066-83FC-7CEE53D4BEEC}" srcOrd="1" destOrd="0" presId="urn:microsoft.com/office/officeart/2005/8/layout/matrix2"/>
    <dgm:cxn modelId="{1A2EB09C-19D5-4DE9-BDDA-73A0C67CB187}" type="presParOf" srcId="{BEA4A0EC-FC3E-477B-BE2B-00A2140CD19E}" destId="{C27FEA7F-5D32-4E90-AF78-35F1A8AD77F9}" srcOrd="2" destOrd="0" presId="urn:microsoft.com/office/officeart/2005/8/layout/matrix2"/>
    <dgm:cxn modelId="{4C979425-AD50-414A-A0D8-7FEC77377284}" type="presParOf" srcId="{BEA4A0EC-FC3E-477B-BE2B-00A2140CD19E}" destId="{07EABAF5-E0D3-4C36-8AD7-AFD860220C7A}" srcOrd="3" destOrd="0" presId="urn:microsoft.com/office/officeart/2005/8/layout/matrix2"/>
    <dgm:cxn modelId="{8CECA062-9138-4759-8740-F25F4C81DECD}" type="presParOf" srcId="{BEA4A0EC-FC3E-477B-BE2B-00A2140CD19E}" destId="{230909DB-2AF1-49AD-B51A-2EE0F7CB7B59}" srcOrd="4" destOrd="0" presId="urn:microsoft.com/office/officeart/2005/8/layout/matrix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3F3EEC3-BB5E-4EAE-8B67-28022E79CAD4}">
      <dsp:nvSpPr>
        <dsp:cNvPr id="0" name=""/>
        <dsp:cNvSpPr/>
      </dsp:nvSpPr>
      <dsp:spPr>
        <a:xfrm>
          <a:off x="1322800" y="146526"/>
          <a:ext cx="2907982" cy="1009904"/>
        </a:xfrm>
        <a:prstGeom prst="ellipse">
          <a:avLst/>
        </a:prstGeom>
        <a:solidFill>
          <a:srgbClr val="336699">
            <a:alpha val="53000"/>
          </a:srgb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5218064-B2BD-45B3-B56E-8DB9B26D532D}">
      <dsp:nvSpPr>
        <dsp:cNvPr id="0" name=""/>
        <dsp:cNvSpPr/>
      </dsp:nvSpPr>
      <dsp:spPr>
        <a:xfrm>
          <a:off x="2499518" y="2619438"/>
          <a:ext cx="563562" cy="360680"/>
        </a:xfrm>
        <a:prstGeom prst="downArrow">
          <a:avLst/>
        </a:prstGeom>
        <a:solidFill>
          <a:srgbClr val="336699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71E9A82-2A0A-4C2C-935A-2ED5D462ED53}">
      <dsp:nvSpPr>
        <dsp:cNvPr id="0" name=""/>
        <dsp:cNvSpPr/>
      </dsp:nvSpPr>
      <dsp:spPr>
        <a:xfrm>
          <a:off x="1428750" y="2907982"/>
          <a:ext cx="2705100" cy="67627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Attitude</a:t>
          </a:r>
        </a:p>
      </dsp:txBody>
      <dsp:txXfrm>
        <a:off x="1428750" y="2907982"/>
        <a:ext cx="2705100" cy="676275"/>
      </dsp:txXfrm>
    </dsp:sp>
    <dsp:sp modelId="{E3095114-72A8-4B3D-AD35-4CF2F5ECBFCC}">
      <dsp:nvSpPr>
        <dsp:cNvPr id="0" name=""/>
        <dsp:cNvSpPr/>
      </dsp:nvSpPr>
      <dsp:spPr>
        <a:xfrm>
          <a:off x="2380043" y="1234427"/>
          <a:ext cx="1014412" cy="1014412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Behavioral</a:t>
          </a:r>
        </a:p>
      </dsp:txBody>
      <dsp:txXfrm>
        <a:off x="2528600" y="1382984"/>
        <a:ext cx="717298" cy="717298"/>
      </dsp:txXfrm>
    </dsp:sp>
    <dsp:sp modelId="{B97333A1-3002-481E-BB67-A0DBF8295FFE}">
      <dsp:nvSpPr>
        <dsp:cNvPr id="0" name=""/>
        <dsp:cNvSpPr/>
      </dsp:nvSpPr>
      <dsp:spPr>
        <a:xfrm>
          <a:off x="1654175" y="473392"/>
          <a:ext cx="1014412" cy="1014412"/>
        </a:xfrm>
        <a:prstGeom prst="ellipse">
          <a:avLst/>
        </a:prstGeom>
        <a:solidFill>
          <a:schemeClr val="accent5">
            <a:hueOff val="-3379271"/>
            <a:satOff val="-8710"/>
            <a:lumOff val="-588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Cognitive</a:t>
          </a:r>
        </a:p>
      </dsp:txBody>
      <dsp:txXfrm>
        <a:off x="1802732" y="621949"/>
        <a:ext cx="717298" cy="717298"/>
      </dsp:txXfrm>
    </dsp:sp>
    <dsp:sp modelId="{9131C85E-61FA-4D8A-AD64-55BFF6821477}">
      <dsp:nvSpPr>
        <dsp:cNvPr id="0" name=""/>
        <dsp:cNvSpPr/>
      </dsp:nvSpPr>
      <dsp:spPr>
        <a:xfrm>
          <a:off x="2691130" y="228130"/>
          <a:ext cx="1014412" cy="1014412"/>
        </a:xfrm>
        <a:prstGeom prst="ellipse">
          <a:avLst/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Affective</a:t>
          </a:r>
        </a:p>
      </dsp:txBody>
      <dsp:txXfrm>
        <a:off x="2839687" y="376687"/>
        <a:ext cx="717298" cy="717298"/>
      </dsp:txXfrm>
    </dsp:sp>
    <dsp:sp modelId="{D48202C2-1942-4B56-87D1-D51AFD125F48}">
      <dsp:nvSpPr>
        <dsp:cNvPr id="0" name=""/>
        <dsp:cNvSpPr/>
      </dsp:nvSpPr>
      <dsp:spPr>
        <a:xfrm>
          <a:off x="1203325" y="22542"/>
          <a:ext cx="3155950" cy="2524760"/>
        </a:xfrm>
        <a:prstGeom prst="funnel">
          <a:avLst/>
        </a:prstGeom>
        <a:solidFill>
          <a:schemeClr val="lt1">
            <a:hueOff val="0"/>
            <a:satOff val="0"/>
            <a:lumOff val="0"/>
            <a:alpha val="15000"/>
          </a:schemeClr>
        </a:solidFill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6287EA9-F239-4438-973E-A8BBA5C39D47}">
      <dsp:nvSpPr>
        <dsp:cNvPr id="0" name=""/>
        <dsp:cNvSpPr/>
      </dsp:nvSpPr>
      <dsp:spPr>
        <a:xfrm>
          <a:off x="0" y="0"/>
          <a:ext cx="5378730" cy="1368000"/>
        </a:xfrm>
        <a:prstGeom prst="rightArrow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tx1">
              <a:lumMod val="65000"/>
              <a:lumOff val="35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51AE18-C28E-4DCD-95E9-5294312B26A2}">
      <dsp:nvSpPr>
        <dsp:cNvPr id="0" name=""/>
        <dsp:cNvSpPr/>
      </dsp:nvSpPr>
      <dsp:spPr>
        <a:xfrm>
          <a:off x="3674142" y="367305"/>
          <a:ext cx="1349935" cy="684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193040" rIns="0" bIns="19304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b="1" kern="1200" dirty="0">
              <a:solidFill>
                <a:srgbClr val="FF0000"/>
              </a:solidFill>
              <a:latin typeface="Calibri" pitchFamily="34" charset="0"/>
              <a:cs typeface="Calibri" pitchFamily="34" charset="0"/>
            </a:rPr>
            <a:t>B</a:t>
          </a:r>
          <a:r>
            <a:rPr lang="en-US" sz="1900" kern="1200" dirty="0">
              <a:latin typeface="Calibri" pitchFamily="34" charset="0"/>
              <a:cs typeface="Calibri" pitchFamily="34" charset="0"/>
            </a:rPr>
            <a:t>ehavior</a:t>
          </a:r>
        </a:p>
      </dsp:txBody>
      <dsp:txXfrm>
        <a:off x="3674142" y="367305"/>
        <a:ext cx="1349935" cy="684000"/>
      </dsp:txXfrm>
    </dsp:sp>
    <dsp:sp modelId="{D29CA84A-C81B-4877-87C4-A1CCD1442297}">
      <dsp:nvSpPr>
        <dsp:cNvPr id="0" name=""/>
        <dsp:cNvSpPr/>
      </dsp:nvSpPr>
      <dsp:spPr>
        <a:xfrm>
          <a:off x="2054219" y="367305"/>
          <a:ext cx="1349935" cy="684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193040" rIns="0" bIns="19304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i="1" kern="1200" dirty="0">
              <a:latin typeface="Calibri" pitchFamily="34" charset="0"/>
              <a:cs typeface="Calibri" pitchFamily="34" charset="0"/>
            </a:rPr>
            <a:t>Predict</a:t>
          </a:r>
        </a:p>
      </dsp:txBody>
      <dsp:txXfrm>
        <a:off x="2054219" y="367305"/>
        <a:ext cx="1349935" cy="684000"/>
      </dsp:txXfrm>
    </dsp:sp>
    <dsp:sp modelId="{6E60A917-1427-40EA-9E3E-B32F9FA17F8C}">
      <dsp:nvSpPr>
        <dsp:cNvPr id="0" name=""/>
        <dsp:cNvSpPr/>
      </dsp:nvSpPr>
      <dsp:spPr>
        <a:xfrm>
          <a:off x="434297" y="367305"/>
          <a:ext cx="1349935" cy="684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193040" rIns="0" bIns="19304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b="1" kern="1200" dirty="0">
              <a:solidFill>
                <a:srgbClr val="FF0000"/>
              </a:solidFill>
              <a:latin typeface="Calibri" pitchFamily="34" charset="0"/>
              <a:cs typeface="Calibri" pitchFamily="34" charset="0"/>
            </a:rPr>
            <a:t>A</a:t>
          </a:r>
          <a:r>
            <a:rPr lang="en-US" sz="1900" kern="1200" dirty="0">
              <a:latin typeface="Calibri" pitchFamily="34" charset="0"/>
              <a:cs typeface="Calibri" pitchFamily="34" charset="0"/>
            </a:rPr>
            <a:t>ttitudes</a:t>
          </a:r>
        </a:p>
      </dsp:txBody>
      <dsp:txXfrm>
        <a:off x="434297" y="367305"/>
        <a:ext cx="1349935" cy="68400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B48018C-7F41-4C00-AF36-C7BBE9EFFBEE}">
      <dsp:nvSpPr>
        <dsp:cNvPr id="0" name=""/>
        <dsp:cNvSpPr/>
      </dsp:nvSpPr>
      <dsp:spPr>
        <a:xfrm rot="16200000">
          <a:off x="234" y="669"/>
          <a:ext cx="1370260" cy="1370260"/>
        </a:xfrm>
        <a:prstGeom prst="upArrow">
          <a:avLst>
            <a:gd name="adj1" fmla="val 50000"/>
            <a:gd name="adj2" fmla="val 35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/>
            <a:t>Extroverted (E)</a:t>
          </a:r>
        </a:p>
      </dsp:txBody>
      <dsp:txXfrm rot="5400000">
        <a:off x="240030" y="343233"/>
        <a:ext cx="1130465" cy="685130"/>
      </dsp:txXfrm>
    </dsp:sp>
    <dsp:sp modelId="{623B653F-D5F4-4756-B2FA-E7B63C0D081E}">
      <dsp:nvSpPr>
        <dsp:cNvPr id="0" name=""/>
        <dsp:cNvSpPr/>
      </dsp:nvSpPr>
      <dsp:spPr>
        <a:xfrm rot="5400000">
          <a:off x="1981205" y="0"/>
          <a:ext cx="1370260" cy="1370260"/>
        </a:xfrm>
        <a:prstGeom prst="upArrow">
          <a:avLst>
            <a:gd name="adj1" fmla="val 50000"/>
            <a:gd name="adj2" fmla="val 35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/>
            <a:t>Introverted (I)</a:t>
          </a:r>
        </a:p>
      </dsp:txBody>
      <dsp:txXfrm rot="-5400000">
        <a:off x="1981206" y="342565"/>
        <a:ext cx="1130465" cy="68513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B48018C-7F41-4C00-AF36-C7BBE9EFFBEE}">
      <dsp:nvSpPr>
        <dsp:cNvPr id="0" name=""/>
        <dsp:cNvSpPr/>
      </dsp:nvSpPr>
      <dsp:spPr>
        <a:xfrm rot="16200000">
          <a:off x="234" y="669"/>
          <a:ext cx="1370260" cy="1370260"/>
        </a:xfrm>
        <a:prstGeom prst="upArrow">
          <a:avLst>
            <a:gd name="adj1" fmla="val 50000"/>
            <a:gd name="adj2" fmla="val 35000"/>
          </a:avLst>
        </a:prstGeom>
        <a:solidFill>
          <a:srgbClr val="CC66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Sensing (S)</a:t>
          </a:r>
        </a:p>
      </dsp:txBody>
      <dsp:txXfrm rot="5400000">
        <a:off x="240030" y="343233"/>
        <a:ext cx="1130465" cy="685130"/>
      </dsp:txXfrm>
    </dsp:sp>
    <dsp:sp modelId="{623B653F-D5F4-4756-B2FA-E7B63C0D081E}">
      <dsp:nvSpPr>
        <dsp:cNvPr id="0" name=""/>
        <dsp:cNvSpPr/>
      </dsp:nvSpPr>
      <dsp:spPr>
        <a:xfrm rot="5400000">
          <a:off x="1981201" y="1339"/>
          <a:ext cx="1370260" cy="1370260"/>
        </a:xfrm>
        <a:prstGeom prst="upArrow">
          <a:avLst>
            <a:gd name="adj1" fmla="val 50000"/>
            <a:gd name="adj2" fmla="val 35000"/>
          </a:avLst>
        </a:prstGeom>
        <a:solidFill>
          <a:srgbClr val="CC66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Intuitive (N)</a:t>
          </a:r>
        </a:p>
      </dsp:txBody>
      <dsp:txXfrm rot="-5400000">
        <a:off x="1981202" y="343904"/>
        <a:ext cx="1130465" cy="685130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B48018C-7F41-4C00-AF36-C7BBE9EFFBEE}">
      <dsp:nvSpPr>
        <dsp:cNvPr id="0" name=""/>
        <dsp:cNvSpPr/>
      </dsp:nvSpPr>
      <dsp:spPr>
        <a:xfrm rot="16200000">
          <a:off x="234" y="669"/>
          <a:ext cx="1370260" cy="1370260"/>
        </a:xfrm>
        <a:prstGeom prst="upArrow">
          <a:avLst>
            <a:gd name="adj1" fmla="val 50000"/>
            <a:gd name="adj2" fmla="val 35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schemeClr val="tx1"/>
              </a:solidFill>
            </a:rPr>
            <a:t>Thinking (T)</a:t>
          </a:r>
        </a:p>
      </dsp:txBody>
      <dsp:txXfrm rot="5400000">
        <a:off x="240030" y="343233"/>
        <a:ext cx="1130465" cy="685130"/>
      </dsp:txXfrm>
    </dsp:sp>
    <dsp:sp modelId="{623B653F-D5F4-4756-B2FA-E7B63C0D081E}">
      <dsp:nvSpPr>
        <dsp:cNvPr id="0" name=""/>
        <dsp:cNvSpPr/>
      </dsp:nvSpPr>
      <dsp:spPr>
        <a:xfrm rot="5400000">
          <a:off x="1982539" y="1339"/>
          <a:ext cx="1370260" cy="1370260"/>
        </a:xfrm>
        <a:prstGeom prst="upArrow">
          <a:avLst>
            <a:gd name="adj1" fmla="val 50000"/>
            <a:gd name="adj2" fmla="val 35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schemeClr val="tx1"/>
              </a:solidFill>
            </a:rPr>
            <a:t>Feeling (F)</a:t>
          </a:r>
        </a:p>
      </dsp:txBody>
      <dsp:txXfrm rot="-5400000">
        <a:off x="1982540" y="343904"/>
        <a:ext cx="1130465" cy="685130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B48018C-7F41-4C00-AF36-C7BBE9EFFBEE}">
      <dsp:nvSpPr>
        <dsp:cNvPr id="0" name=""/>
        <dsp:cNvSpPr/>
      </dsp:nvSpPr>
      <dsp:spPr>
        <a:xfrm rot="16200000">
          <a:off x="234" y="669"/>
          <a:ext cx="1370260" cy="1370260"/>
        </a:xfrm>
        <a:prstGeom prst="upArrow">
          <a:avLst>
            <a:gd name="adj1" fmla="val 50000"/>
            <a:gd name="adj2" fmla="val 35000"/>
          </a:avLst>
        </a:prstGeom>
        <a:solidFill>
          <a:srgbClr val="336699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Judging (J)</a:t>
          </a:r>
        </a:p>
      </dsp:txBody>
      <dsp:txXfrm rot="5400000">
        <a:off x="240030" y="343233"/>
        <a:ext cx="1130465" cy="685130"/>
      </dsp:txXfrm>
    </dsp:sp>
    <dsp:sp modelId="{623B653F-D5F4-4756-B2FA-E7B63C0D081E}">
      <dsp:nvSpPr>
        <dsp:cNvPr id="0" name=""/>
        <dsp:cNvSpPr/>
      </dsp:nvSpPr>
      <dsp:spPr>
        <a:xfrm rot="5400000">
          <a:off x="1982305" y="669"/>
          <a:ext cx="1370260" cy="1370260"/>
        </a:xfrm>
        <a:prstGeom prst="upArrow">
          <a:avLst>
            <a:gd name="adj1" fmla="val 50000"/>
            <a:gd name="adj2" fmla="val 35000"/>
          </a:avLst>
        </a:prstGeom>
        <a:solidFill>
          <a:srgbClr val="336699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Perceiving (P)</a:t>
          </a:r>
        </a:p>
      </dsp:txBody>
      <dsp:txXfrm rot="-5400000">
        <a:off x="1982306" y="343234"/>
        <a:ext cx="1130465" cy="685130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3703FBF-FC3A-47AA-BDED-14E4CA728136}">
      <dsp:nvSpPr>
        <dsp:cNvPr id="0" name=""/>
        <dsp:cNvSpPr/>
      </dsp:nvSpPr>
      <dsp:spPr>
        <a:xfrm rot="5400000">
          <a:off x="1181321" y="-541949"/>
          <a:ext cx="978401" cy="2068786"/>
        </a:xfrm>
        <a:prstGeom prst="chevron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200" b="0" kern="1200" dirty="0">
            <a:solidFill>
              <a:schemeClr val="tx1"/>
            </a:solidFill>
            <a:latin typeface="Cambria" pitchFamily="18" charset="0"/>
          </a:endParaRP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0" kern="1200" dirty="0">
              <a:solidFill>
                <a:schemeClr val="tx1"/>
              </a:solidFill>
              <a:latin typeface="Cambria" pitchFamily="18" charset="0"/>
            </a:rPr>
            <a:t>Extroversion</a:t>
          </a:r>
          <a:endParaRPr lang="en-US" sz="2000" kern="1200" dirty="0">
            <a:solidFill>
              <a:schemeClr val="tx1"/>
            </a:solidFill>
            <a:latin typeface="Cambria" pitchFamily="18" charset="0"/>
          </a:endParaRPr>
        </a:p>
      </dsp:txBody>
      <dsp:txXfrm rot="-5400000">
        <a:off x="636129" y="3243"/>
        <a:ext cx="2068786" cy="978401"/>
      </dsp:txXfrm>
    </dsp:sp>
    <dsp:sp modelId="{AA252191-AB1F-441E-BFA4-0FA1673B62A5}">
      <dsp:nvSpPr>
        <dsp:cNvPr id="0" name=""/>
        <dsp:cNvSpPr/>
      </dsp:nvSpPr>
      <dsp:spPr>
        <a:xfrm rot="5400000">
          <a:off x="6287799" y="-3008278"/>
          <a:ext cx="636295" cy="6967967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b="0" kern="1200" dirty="0"/>
            <a:t>Sociable, gregarious, and assertive</a:t>
          </a:r>
          <a:endParaRPr lang="en-US" sz="2000" kern="1200" dirty="0"/>
        </a:p>
      </dsp:txBody>
      <dsp:txXfrm rot="-5400000">
        <a:off x="3121964" y="188618"/>
        <a:ext cx="6936906" cy="574173"/>
      </dsp:txXfrm>
    </dsp:sp>
    <dsp:sp modelId="{73FD785E-24F1-4BA0-A4C7-21967D337728}">
      <dsp:nvSpPr>
        <dsp:cNvPr id="0" name=""/>
        <dsp:cNvSpPr/>
      </dsp:nvSpPr>
      <dsp:spPr>
        <a:xfrm rot="5400000">
          <a:off x="1172472" y="338913"/>
          <a:ext cx="978401" cy="2033392"/>
        </a:xfrm>
        <a:prstGeom prst="chevron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br>
            <a:rPr lang="en-US" sz="2000" b="0" kern="1200" dirty="0">
              <a:solidFill>
                <a:schemeClr val="tx1"/>
              </a:solidFill>
              <a:latin typeface="Cambria" pitchFamily="18" charset="0"/>
            </a:rPr>
          </a:br>
          <a:r>
            <a:rPr lang="en-US" sz="2000" kern="1200" dirty="0">
              <a:solidFill>
                <a:schemeClr val="tx1"/>
              </a:solidFill>
              <a:latin typeface="Cambria" pitchFamily="18" charset="0"/>
            </a:rPr>
            <a:t>Agreeableness</a:t>
          </a:r>
        </a:p>
      </dsp:txBody>
      <dsp:txXfrm rot="-5400000">
        <a:off x="644977" y="866408"/>
        <a:ext cx="2033392" cy="978401"/>
      </dsp:txXfrm>
    </dsp:sp>
    <dsp:sp modelId="{761ABA33-FF57-440C-B181-BC0E1FA7C66E}">
      <dsp:nvSpPr>
        <dsp:cNvPr id="0" name=""/>
        <dsp:cNvSpPr/>
      </dsp:nvSpPr>
      <dsp:spPr>
        <a:xfrm rot="5400000">
          <a:off x="6056096" y="-1973440"/>
          <a:ext cx="569528" cy="6487533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b="0" kern="1200" dirty="0"/>
            <a:t>Good-natured, cooperative, and trusting</a:t>
          </a:r>
          <a:endParaRPr lang="en-US" sz="2000" kern="1200" dirty="0"/>
        </a:p>
      </dsp:txBody>
      <dsp:txXfrm rot="-5400000">
        <a:off x="3097094" y="1013364"/>
        <a:ext cx="6459731" cy="513924"/>
      </dsp:txXfrm>
    </dsp:sp>
    <dsp:sp modelId="{A47C081E-F68C-4114-8342-5068698DE960}">
      <dsp:nvSpPr>
        <dsp:cNvPr id="0" name=""/>
        <dsp:cNvSpPr/>
      </dsp:nvSpPr>
      <dsp:spPr>
        <a:xfrm rot="5400000">
          <a:off x="1160306" y="1324826"/>
          <a:ext cx="978401" cy="2009058"/>
        </a:xfrm>
        <a:prstGeom prst="chevron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" tIns="3810" rIns="3810" bIns="3810" numCol="1" spcCol="1270" anchor="ctr" anchorCtr="0">
          <a:noAutofit/>
        </a:bodyPr>
        <a:lstStyle/>
        <a:p>
          <a:pPr marL="0" lvl="0" indent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br>
            <a:rPr lang="en-US" sz="600" b="0" kern="1200" dirty="0">
              <a:solidFill>
                <a:schemeClr val="tx1"/>
              </a:solidFill>
              <a:latin typeface="Cambria" pitchFamily="18" charset="0"/>
            </a:rPr>
          </a:br>
          <a:r>
            <a:rPr lang="en-US" sz="2000" kern="1200" dirty="0">
              <a:solidFill>
                <a:schemeClr val="tx1"/>
              </a:solidFill>
              <a:latin typeface="Cambria" pitchFamily="18" charset="0"/>
            </a:rPr>
            <a:t>Conscientiousness</a:t>
          </a:r>
        </a:p>
      </dsp:txBody>
      <dsp:txXfrm rot="-5400000">
        <a:off x="644978" y="1840154"/>
        <a:ext cx="2009058" cy="978401"/>
      </dsp:txXfrm>
    </dsp:sp>
    <dsp:sp modelId="{62412E7A-90F7-47AA-9763-53D39CE77142}">
      <dsp:nvSpPr>
        <dsp:cNvPr id="0" name=""/>
        <dsp:cNvSpPr/>
      </dsp:nvSpPr>
      <dsp:spPr>
        <a:xfrm rot="5400000">
          <a:off x="5125210" y="-305687"/>
          <a:ext cx="857123" cy="4926744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b="0" kern="1200" dirty="0"/>
            <a:t>Responsible, dependable, persistent, and organized</a:t>
          </a:r>
          <a:endParaRPr lang="en-US" sz="2000" kern="1200" dirty="0"/>
        </a:p>
      </dsp:txBody>
      <dsp:txXfrm rot="-5400000">
        <a:off x="3090400" y="1770964"/>
        <a:ext cx="4884903" cy="773441"/>
      </dsp:txXfrm>
    </dsp:sp>
    <dsp:sp modelId="{D60693DB-73AF-4B15-8D4F-4DFFE9B52531}">
      <dsp:nvSpPr>
        <dsp:cNvPr id="0" name=""/>
        <dsp:cNvSpPr/>
      </dsp:nvSpPr>
      <dsp:spPr>
        <a:xfrm rot="5400000">
          <a:off x="1160306" y="2187992"/>
          <a:ext cx="978401" cy="2009058"/>
        </a:xfrm>
        <a:prstGeom prst="chevron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>
              <a:solidFill>
                <a:schemeClr val="tx1"/>
              </a:solidFill>
              <a:latin typeface="Cambria" pitchFamily="18" charset="0"/>
            </a:rPr>
            <a:t>Emotional Stability</a:t>
          </a:r>
        </a:p>
      </dsp:txBody>
      <dsp:txXfrm rot="-5400000">
        <a:off x="644978" y="2703320"/>
        <a:ext cx="2009058" cy="978401"/>
      </dsp:txXfrm>
    </dsp:sp>
    <dsp:sp modelId="{0087E4A6-E419-476B-B13E-0366B9A2F3DE}">
      <dsp:nvSpPr>
        <dsp:cNvPr id="0" name=""/>
        <dsp:cNvSpPr/>
      </dsp:nvSpPr>
      <dsp:spPr>
        <a:xfrm rot="5400000">
          <a:off x="6057501" y="-118197"/>
          <a:ext cx="635961" cy="6623002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b="0" kern="1200" dirty="0"/>
            <a:t>Calm, self-confident, secure under stress (positive), versus nervous, depressed, and insecure under stress (negative)</a:t>
          </a:r>
          <a:endParaRPr lang="en-US" sz="2000" kern="1200" dirty="0"/>
        </a:p>
      </dsp:txBody>
      <dsp:txXfrm rot="-5400000">
        <a:off x="3063981" y="2906368"/>
        <a:ext cx="6591957" cy="573871"/>
      </dsp:txXfrm>
    </dsp:sp>
    <dsp:sp modelId="{6B931746-51F8-40BF-8256-DEECBB7C6AC4}">
      <dsp:nvSpPr>
        <dsp:cNvPr id="0" name=""/>
        <dsp:cNvSpPr/>
      </dsp:nvSpPr>
      <dsp:spPr>
        <a:xfrm rot="5400000">
          <a:off x="1187858" y="3023604"/>
          <a:ext cx="978401" cy="2064163"/>
        </a:xfrm>
        <a:prstGeom prst="chevron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br>
            <a:rPr lang="en-US" sz="2000" b="0" kern="1200" dirty="0">
              <a:solidFill>
                <a:schemeClr val="tx1"/>
              </a:solidFill>
              <a:latin typeface="Cambria" pitchFamily="18" charset="0"/>
            </a:rPr>
          </a:br>
          <a:r>
            <a:rPr lang="en-US" sz="2000" kern="1200" dirty="0">
              <a:solidFill>
                <a:schemeClr val="tx1"/>
              </a:solidFill>
              <a:latin typeface="Cambria" pitchFamily="18" charset="0"/>
            </a:rPr>
            <a:t>Openness to Experience</a:t>
          </a:r>
        </a:p>
      </dsp:txBody>
      <dsp:txXfrm rot="-5400000">
        <a:off x="644977" y="3566485"/>
        <a:ext cx="2064163" cy="978401"/>
      </dsp:txXfrm>
    </dsp:sp>
    <dsp:sp modelId="{9B2428AD-B622-4436-9010-8EEFCD84BC26}">
      <dsp:nvSpPr>
        <dsp:cNvPr id="0" name=""/>
        <dsp:cNvSpPr/>
      </dsp:nvSpPr>
      <dsp:spPr>
        <a:xfrm rot="5400000">
          <a:off x="5852383" y="1061404"/>
          <a:ext cx="635961" cy="6160591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b="0" kern="1200" dirty="0"/>
            <a:t>Curious, imaginative, artistic, and sensitive</a:t>
          </a:r>
          <a:endParaRPr lang="en-US" sz="2000" kern="1200" dirty="0"/>
        </a:p>
      </dsp:txBody>
      <dsp:txXfrm rot="-5400000">
        <a:off x="3090069" y="3854764"/>
        <a:ext cx="6129546" cy="573871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84C484C-BF3C-4B72-8D4B-3FE7B289A7C6}">
      <dsp:nvSpPr>
        <dsp:cNvPr id="0" name=""/>
        <dsp:cNvSpPr/>
      </dsp:nvSpPr>
      <dsp:spPr>
        <a:xfrm>
          <a:off x="1576384" y="0"/>
          <a:ext cx="4743457" cy="4743457"/>
        </a:xfrm>
        <a:prstGeom prst="quadArrow">
          <a:avLst>
            <a:gd name="adj1" fmla="val 2000"/>
            <a:gd name="adj2" fmla="val 4000"/>
            <a:gd name="adj3" fmla="val 5000"/>
          </a:avLst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0272766-CBEF-4066-83FC-7CEE53D4BEEC}">
      <dsp:nvSpPr>
        <dsp:cNvPr id="0" name=""/>
        <dsp:cNvSpPr/>
      </dsp:nvSpPr>
      <dsp:spPr>
        <a:xfrm>
          <a:off x="1884708" y="308324"/>
          <a:ext cx="1897383" cy="1897383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Exit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b="0" kern="1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Behavior directed toward leaving the organization</a:t>
          </a:r>
          <a:endParaRPr lang="en-US" sz="1600" kern="1200" dirty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1977331" y="400947"/>
        <a:ext cx="1712137" cy="1712137"/>
      </dsp:txXfrm>
    </dsp:sp>
    <dsp:sp modelId="{C27FEA7F-5D32-4E90-AF78-35F1A8AD77F9}">
      <dsp:nvSpPr>
        <dsp:cNvPr id="0" name=""/>
        <dsp:cNvSpPr/>
      </dsp:nvSpPr>
      <dsp:spPr>
        <a:xfrm>
          <a:off x="4114134" y="308324"/>
          <a:ext cx="1897383" cy="1897383"/>
        </a:xfrm>
        <a:prstGeom prst="roundRect">
          <a:avLst/>
        </a:prstGeom>
        <a:solidFill>
          <a:schemeClr val="accent5">
            <a:hueOff val="-2252848"/>
            <a:satOff val="-5806"/>
            <a:lumOff val="-392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Voice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b="0" kern="1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Active and constructive attempts to improve conditions</a:t>
          </a:r>
          <a:endParaRPr lang="en-US" sz="1600" kern="1200" dirty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4206757" y="400947"/>
        <a:ext cx="1712137" cy="1712137"/>
      </dsp:txXfrm>
    </dsp:sp>
    <dsp:sp modelId="{07EABAF5-E0D3-4C36-8AD7-AFD860220C7A}">
      <dsp:nvSpPr>
        <dsp:cNvPr id="0" name=""/>
        <dsp:cNvSpPr/>
      </dsp:nvSpPr>
      <dsp:spPr>
        <a:xfrm>
          <a:off x="1884708" y="2537750"/>
          <a:ext cx="1897383" cy="1897383"/>
        </a:xfrm>
        <a:prstGeom prst="roundRect">
          <a:avLst/>
        </a:prstGeom>
        <a:solidFill>
          <a:schemeClr val="accent5">
            <a:hueOff val="-4505695"/>
            <a:satOff val="-11613"/>
            <a:lumOff val="-784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Neglect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b="0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Allowing conditions to worsen</a:t>
          </a:r>
          <a:endParaRPr lang="en-US" sz="1600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1977331" y="2630373"/>
        <a:ext cx="1712137" cy="1712137"/>
      </dsp:txXfrm>
    </dsp:sp>
    <dsp:sp modelId="{230909DB-2AF1-49AD-B51A-2EE0F7CB7B59}">
      <dsp:nvSpPr>
        <dsp:cNvPr id="0" name=""/>
        <dsp:cNvSpPr/>
      </dsp:nvSpPr>
      <dsp:spPr>
        <a:xfrm>
          <a:off x="4114134" y="2537750"/>
          <a:ext cx="1897383" cy="1897383"/>
        </a:xfrm>
        <a:prstGeom prst="roundRect">
          <a:avLst/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Loyalty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b="0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Passively waiting for conditions to improve</a:t>
          </a:r>
          <a:endParaRPr lang="en-US" sz="1600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4206757" y="2630373"/>
        <a:ext cx="1712137" cy="171213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funnel1">
  <dgm:title val=""/>
  <dgm:desc val=""/>
  <dgm:catLst>
    <dgm:cat type="relationship" pri="2000"/>
    <dgm:cat type="process" pri="2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4"/>
      <dgm:resizeHandles val="exact"/>
    </dgm:varLst>
    <dgm:alg type="composite">
      <dgm:param type="ar" val="1.25"/>
    </dgm:alg>
    <dgm:shape xmlns:r="http://schemas.openxmlformats.org/officeDocument/2006/relationships" r:blip="">
      <dgm:adjLst/>
    </dgm:shape>
    <dgm:presOf/>
    <dgm:choose name="Name1">
      <dgm:if name="Name2" axis="ch" ptType="node" func="cnt" op="equ" val="2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w" for="ch" forName="item1" refType="w" fact="0.35"/>
          <dgm:constr type="h" for="ch" forName="item1" refType="w" fact="0.35"/>
          <dgm:constr type="t" for="ch" forName="item1" refType="h" fact="0.05"/>
          <dgm:constr type="l" for="ch" forName="item1" refType="w" fact="0.125"/>
          <dgm:constr type="primFontSz" for="ch" forName="item1" op="equ" val="65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if>
      <dgm:else name="Name3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primFontSz" for="ch" forName="rectangle" val="65"/>
          <dgm:constr type="w" for="ch" forName="item1" refType="w" fact="0.225"/>
          <dgm:constr type="h" for="ch" forName="item1" refType="w" fact="0.225"/>
          <dgm:constr type="t" for="ch" forName="item1" refType="h" fact="0.336"/>
          <dgm:constr type="l" for="ch" forName="item1" refType="w" fact="0.261"/>
          <dgm:constr type="primFontSz" for="ch" forName="item1" val="65"/>
          <dgm:constr type="w" for="ch" forName="item2" refType="w" fact="0.225"/>
          <dgm:constr type="h" for="ch" forName="item2" refType="w" fact="0.225"/>
          <dgm:constr type="t" for="ch" forName="item2" refType="h" fact="0.125"/>
          <dgm:constr type="l" for="ch" forName="item2" refType="w" fact="0.1"/>
          <dgm:constr type="primFontSz" for="ch" forName="item2" refType="primFontSz" refFor="ch" refForName="item1" op="equ"/>
          <dgm:constr type="w" for="ch" forName="item3" refType="w" fact="0.225"/>
          <dgm:constr type="h" for="ch" forName="item3" refType="w" fact="0.225"/>
          <dgm:constr type="t" for="ch" forName="item3" refType="h" fact="0.057"/>
          <dgm:constr type="l" for="ch" forName="item3" refType="w" fact="0.33"/>
          <dgm:constr type="primFontSz" for="ch" forName="item3" refType="primFontSz" refFor="ch" refForName="item1" op="equ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else>
    </dgm:choose>
    <dgm:ruleLst/>
    <dgm:choose name="Name4">
      <dgm:if name="Name5" axis="ch" ptType="node" func="cnt" op="gte" val="1">
        <dgm:layoutNode name="ellipse" styleLbl="tr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arrow1" styleLbl="fgShp">
          <dgm:alg type="sp"/>
          <dgm:shape xmlns:r="http://schemas.openxmlformats.org/officeDocument/2006/relationships" type="downArrow" r:blip="">
            <dgm:adjLst/>
          </dgm:shape>
          <dgm:presOf/>
          <dgm:constrLst/>
          <dgm:ruleLst/>
        </dgm:layoutNode>
        <dgm:layoutNode name="rectangle" styleLbl="revTx">
          <dgm:varLst>
            <dgm:bulletEnabled val="1"/>
          </dgm:varLst>
          <dgm:alg type="tx">
            <dgm:param type="txAnchorHorzCh" val="ctr"/>
          </dgm:alg>
          <dgm:shape xmlns:r="http://schemas.openxmlformats.org/officeDocument/2006/relationships" type="rect" r:blip="">
            <dgm:adjLst/>
          </dgm:shape>
          <dgm:choose name="Name6">
            <dgm:if name="Name7" axis="ch" ptType="node" func="cnt" op="equ" val="1">
              <dgm:presOf axis="ch desOrSelf" ptType="node node" st="1 1" cnt="1 0"/>
            </dgm:if>
            <dgm:if name="Name8" axis="ch" ptType="node" func="cnt" op="equ" val="2">
              <dgm:presOf axis="ch desOrSelf" ptType="node node" st="2 1" cnt="1 0"/>
            </dgm:if>
            <dgm:if name="Name9" axis="ch" ptType="node" func="cnt" op="equ" val="3">
              <dgm:presOf axis="ch desOrSelf" ptType="node node" st="3 1" cnt="1 0"/>
            </dgm:if>
            <dgm:else name="Name10">
              <dgm:presOf axis="ch desOrSelf" ptType="node node" st="4 1" cnt="1 0"/>
            </dgm:else>
          </dgm:choose>
          <dgm:constrLst/>
          <dgm:ruleLst>
            <dgm:rule type="primFontSz" val="5" fact="NaN" max="NaN"/>
          </dgm:ruleLst>
        </dgm:layoutNode>
        <dgm:forEach name="Name11" axis="ch" ptType="node" st="2" cnt="1">
          <dgm:layoutNode name="item1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2">
              <dgm:if name="Name13" axis="root ch" ptType="all node" func="cnt" op="equ" val="1">
                <dgm:presOf/>
              </dgm:if>
              <dgm:if name="Name14" axis="root ch" ptType="all node" func="cnt" op="equ" val="2">
                <dgm:presOf axis="root ch desOrSelf" ptType="all node node" st="1 1 1" cnt="0 1 0"/>
              </dgm:if>
              <dgm:if name="Name15" axis="root ch" ptType="all node" func="cnt" op="equ" val="3">
                <dgm:presOf axis="root ch desOrSelf" ptType="all node node" st="1 2 1" cnt="0 1 0"/>
              </dgm:if>
              <dgm:else name="Name16">
                <dgm:presOf axis="root ch desOrSelf" ptType="all node node" st="1 3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17" axis="ch" ptType="node" st="3" cnt="1">
          <dgm:layoutNode name="item2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8">
              <dgm:if name="Name19" axis="root ch" ptType="all node" func="cnt" op="equ" val="1">
                <dgm:presOf/>
              </dgm:if>
              <dgm:if name="Name20" axis="root ch" ptType="all node" func="cnt" op="equ" val="2">
                <dgm:presOf/>
              </dgm:if>
              <dgm:if name="Name21" axis="root ch" ptType="all node" func="cnt" op="equ" val="3">
                <dgm:presOf axis="root ch desOrSelf" ptType="all node node" st="1 1 1" cnt="0 1 0"/>
              </dgm:if>
              <dgm:else name="Name22">
                <dgm:presOf axis="root ch desOrSelf" ptType="all node node" st="1 2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23" axis="ch" ptType="node" st="4" cnt="1">
          <dgm:layoutNode name="item3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4">
              <dgm:if name="Name25" axis="root ch" ptType="all node" func="cnt" op="equ" val="1">
                <dgm:presOf/>
              </dgm:if>
              <dgm:if name="Name26" axis="root ch" ptType="all node" func="cnt" op="equ" val="2">
                <dgm:presOf/>
              </dgm:if>
              <dgm:if name="Name27" axis="root ch" ptType="all node" func="cnt" op="equ" val="3">
                <dgm:presOf/>
              </dgm:if>
              <dgm:else name="Name28">
                <dgm:presOf axis="root ch desOrSelf" ptType="all node node" st="1 1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layoutNode name="funnel" styleLbl="trAlignAcc1">
          <dgm:alg type="sp"/>
          <dgm:shape xmlns:r="http://schemas.openxmlformats.org/officeDocument/2006/relationships" type="funnel" r:blip="">
            <dgm:adjLst/>
          </dgm:shape>
          <dgm:presOf/>
          <dgm:constrLst/>
          <dgm:ruleLst/>
        </dgm:layoutNode>
      </dgm:if>
      <dgm:else name="Name29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Process3">
  <dgm:title val=""/>
  <dgm:desc val=""/>
  <dgm:catLst>
    <dgm:cat type="process" pri="6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 chOrder="t">
    <dgm:varLst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dummy" refType="w"/>
      <dgm:constr type="h" for="ch" forName="dummy" refType="h"/>
      <dgm:constr type="h" for="ch" forName="dummy" refType="w" refFor="ch" refForName="dummy" op="lte" fact="0.4"/>
      <dgm:constr type="ctrX" for="ch" forName="dummy" refType="w" fact="0.5"/>
      <dgm:constr type="ctrY" for="ch" forName="dummy" refType="h" fact="0.5"/>
      <dgm:constr type="w" for="ch" forName="linH" refType="w"/>
      <dgm:constr type="h" for="ch" forName="linH" refType="h"/>
      <dgm:constr type="ctrX" for="ch" forName="linH" refType="w" fact="0.5"/>
      <dgm:constr type="ctrY" for="ch" forName="linH" refType="h" fact="0.5"/>
      <dgm:constr type="userP" for="ch" forName="linH" refType="h" refFor="ch" refForName="dummy" fact="0.25"/>
      <dgm:constr type="userT" for="des" forName="parTx" refType="w" refFor="ch" refForName="dummy" fact="0.2"/>
    </dgm:constrLst>
    <dgm:ruleLst/>
    <dgm:layoutNode name="dummy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linH">
      <dgm:choose name="Name1">
        <dgm:if name="Name2" func="var" arg="dir" op="equ" val="norm">
          <dgm:alg type="lin">
            <dgm:param type="linDir" val="fromL"/>
            <dgm:param type="nodeVertAlign" val="t"/>
          </dgm:alg>
        </dgm:if>
        <dgm:else name="Name3">
          <dgm:alg type="lin">
            <dgm:param type="linDir" val="fromR"/>
            <dgm:param type="nodeVertAlign" val="t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primFontSz" for="des" forName="parTx" val="65"/>
        <dgm:constr type="primFontSz" for="des" forName="desTx" refType="primFontSz" refFor="des" refForName="parTx" op="equ"/>
        <dgm:constr type="h" for="des" forName="parTx" refType="primFontSz" refFor="des" refForName="parTx"/>
        <dgm:constr type="h" for="des" forName="desTx" refType="primFontSz" refFor="des" refForName="parTx" fact="0.5"/>
        <dgm:constr type="h" for="des" forName="parTx" op="equ"/>
        <dgm:constr type="h" for="des" forName="desTx" op="equ"/>
        <dgm:constr type="h" for="ch" forName="backgroundArrow" refType="primFontSz" refFor="des" refForName="parTx" fact="2"/>
        <dgm:constr type="h" for="ch" forName="backgroundArrow" refType="h" refFor="des" refForName="parTx" op="lte" fact="2"/>
        <dgm:constr type="h" for="ch" forName="backgroundArrow" refType="h" refFor="des" refForName="parTx" op="gte" fact="2"/>
        <dgm:constr type="h" for="des" forName="spVertical1" refType="primFontSz" refFor="des" refForName="parTx" fact="0.5"/>
        <dgm:constr type="h" for="des" forName="spVertical1" refType="h" refFor="des" refForName="parTx" op="lte" fact="0.5"/>
        <dgm:constr type="h" for="des" forName="spVertical1" refType="h" refFor="des" refForName="parTx" op="gte" fact="0.5"/>
        <dgm:constr type="h" for="des" forName="spVertical2" refType="primFontSz" refFor="des" refForName="parTx" fact="0.5"/>
        <dgm:constr type="h" for="des" forName="spVertical2" refType="h" refFor="des" refForName="parTx" op="lte" fact="0.5"/>
        <dgm:constr type="h" for="des" forName="spVertical2" refType="h" refFor="des" refForName="parTx" op="gte" fact="0.5"/>
        <dgm:constr type="h" for="des" forName="spVertical3" refType="primFontSz" refFor="des" refForName="parTx" fact="-0.4"/>
        <dgm:constr type="h" for="des" forName="spVertical3" refType="h" refFor="des" refForName="parTx" op="lte" fact="-0.4"/>
        <dgm:constr type="h" for="des" forName="spVertical3" refType="h" refFor="des" refForName="parTx" op="gte" fact="-0.4"/>
        <dgm:constr type="w" for="ch" forName="backgroundArrow" refType="w"/>
        <dgm:constr type="w" for="ch" forName="negArrow" refType="w" fact="-1"/>
        <dgm:constr type="w" for="ch" forName="linV" refType="w"/>
        <dgm:constr type="w" for="ch" forName="space" refType="w" refFor="ch" refForName="linV" fact="0.2"/>
        <dgm:constr type="w" for="ch" forName="padding1" refType="w" fact="0.08"/>
        <dgm:constr type="userP"/>
        <dgm:constr type="w" for="ch" forName="padding2" refType="userP"/>
      </dgm:constrLst>
      <dgm:ruleLst>
        <dgm:rule type="w" for="ch" forName="linV" val="0" fact="NaN" max="NaN"/>
        <dgm:rule type="primFontSz" for="des" forName="parTx" val="5" fact="NaN" max="NaN"/>
      </dgm:ruleLst>
      <dgm:layoutNode name="padding1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forEach name="Name4" axis="ch" ptType="node">
        <dgm:layoutNode name="linV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spVertical1" refType="w"/>
            <dgm:constr type="w" for="ch" forName="parTx" refType="w"/>
            <dgm:constr type="w" for="ch" forName="spVertical2" refType="w"/>
            <dgm:constr type="w" for="ch" forName="spVertical3" refType="w"/>
            <dgm:constr type="w" for="ch" forName="desTx" refType="w"/>
          </dgm:constrLst>
          <dgm:ruleLst/>
          <dgm:layoutNode name="spVertical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parTx" styleLbl="revTx">
            <dgm:varLst>
              <dgm:chMax val="0"/>
              <dgm:chPref val="0"/>
              <dgm:bulletEnabled val="1"/>
            </dgm:varLst>
            <dgm:choose name="Name5">
              <dgm:if name="Name6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7">
                <dgm:alg type="tx">
                  <dgm:param type="parTxLTRAlign" val="ctr"/>
                  <dgm:param type="parTxRTLAlign" val="ct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hoose name="Name8">
              <dgm:if name="Name9" func="var" arg="dir" op="equ" val="norm">
                <dgm:constrLst>
                  <dgm:constr type="userT"/>
                  <dgm:constr type="h" refType="userT" op="lte"/>
                  <dgm:constr type="tMarg" refType="primFontSz" fact="0.8"/>
                  <dgm:constr type="bMarg" refType="tMarg"/>
                  <dgm:constr type="lMarg"/>
                  <dgm:constr type="rMarg"/>
                </dgm:constrLst>
              </dgm:if>
              <dgm:else name="Name10">
                <dgm:constrLst>
                  <dgm:constr type="userT"/>
                  <dgm:constr type="h" refType="userT" op="lte"/>
                  <dgm:constr type="tMarg" refType="primFontSz" fact="0.8"/>
                  <dgm:constr type="bMarg" refType="tMarg"/>
                  <dgm:constr type="lMarg"/>
                  <dgm:constr type="rMarg"/>
                </dgm:constrLst>
              </dgm:else>
            </dgm:choose>
            <dgm:ruleLst>
              <dgm:rule type="h" val="INF" fact="NaN" max="NaN"/>
            </dgm:ruleLst>
          </dgm:layoutNode>
          <dgm:layoutNode name="spVertical2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spVertical3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choose name="Name11">
            <dgm:if name="Name12" axis="ch" ptType="node" func="cnt" op="gte" val="1">
              <dgm:layoutNode name="desTx" styleLbl="revTx">
                <dgm:varLst>
                  <dgm:bulletEnabled val="1"/>
                </dgm:varLst>
                <dgm:alg type="tx">
                  <dgm:param type="stBulletLvl" val="1"/>
                </dgm:alg>
                <dgm:shape xmlns:r="http://schemas.openxmlformats.org/officeDocument/2006/relationships" type="rect" r:blip="">
                  <dgm:adjLst/>
                </dgm:shape>
                <dgm:presOf axis="des" ptType="node"/>
                <dgm:constrLst>
                  <dgm:constr type="tMarg"/>
                  <dgm:constr type="bMarg"/>
                  <dgm:constr type="rMarg"/>
                  <dgm:constr type="lMarg"/>
                </dgm:constrLst>
                <dgm:ruleLst>
                  <dgm:rule type="h" val="INF" fact="NaN" max="NaN"/>
                </dgm:ruleLst>
              </dgm:layoutNode>
            </dgm:if>
            <dgm:else name="Name13"/>
          </dgm:choose>
        </dgm:layoutNod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  <dgm:layoutNode name="padding2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negArrow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backgroundArrow" styleLbl="node1">
        <dgm:alg type="sp"/>
        <dgm:choose name="Name15">
          <dgm:if name="Name16" func="var" arg="dir" op="equ" val="norm">
            <dgm:shape xmlns:r="http://schemas.openxmlformats.org/officeDocument/2006/relationships" type="rightArrow" r:blip="">
              <dgm:adjLst/>
            </dgm:shape>
          </dgm:if>
          <dgm:else name="Name17">
            <dgm:shape xmlns:r="http://schemas.openxmlformats.org/officeDocument/2006/relationships" type="leftArrow" r:blip="">
              <dgm:adjLst/>
            </dgm:shape>
          </dgm:else>
        </dgm:choose>
        <dgm:presOf/>
        <dgm:constrLst/>
        <dgm:ruleLst/>
      </dgm:layoutNode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arrow1">
  <dgm:title val=""/>
  <dgm:desc val=""/>
  <dgm:catLst>
    <dgm:cat type="relationship" pri="7000"/>
    <dgm:cat type="process" pri="3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axis="ch" ptType="node" func="cnt" op="equ" val="2">
        <dgm:choose name="Name2">
          <dgm:if name="Name3" func="var" arg="dir" op="equ" val="norm">
            <dgm:alg type="cycle">
              <dgm:param type="rotPath" val="alongPath"/>
              <dgm:param type="stAng" val="270"/>
            </dgm:alg>
          </dgm:if>
          <dgm:else name="Name4">
            <dgm:alg type="cycle">
              <dgm:param type="rotPath" val="alongPath"/>
              <dgm:param type="stAng" val="90"/>
              <dgm:param type="spanAng" val="-360"/>
            </dgm:alg>
          </dgm:else>
        </dgm:choose>
      </dgm:if>
      <dgm:else name="Name5">
        <dgm:choose name="Name6">
          <dgm:if name="Name7" func="var" arg="dir" op="equ" val="norm">
            <dgm:alg type="cycle">
              <dgm:param type="rotPath" val="alongPath"/>
            </dgm:alg>
          </dgm:if>
          <dgm:else name="Name8">
            <dgm:alg type="cycle">
              <dgm:param type="rotPath" val="alongPath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2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0.1"/>
          <dgm:constr type="diam" refType="w" refFor="ch" refPtType="node" fact="1.1"/>
        </dgm:constrLst>
      </dgm:if>
      <dgm:if name="Name11" axis="ch" ptType="node" func="cnt" op="equ" val="5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24"/>
        </dgm:constrLst>
      </dgm:if>
      <dgm:if name="Name12" axis="ch" ptType="node" func="cnt" op="equ" val="6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2"/>
        </dgm:constrLst>
      </dgm:if>
      <dgm:if name="Name13" axis="ch" ptType="node" func="cnt" op="equ" val="8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15"/>
        </dgm:constrLst>
      </dgm:if>
      <dgm:if name="Name14" axis="ch" ptType="node" func="cnt" op="equ" val="10">
        <dgm:constrLst>
          <dgm:constr type="primFontSz" for="ch" ptType="node" op="lte" val="65"/>
          <dgm:constr type="w" for="ch" ptType="node" refType="w"/>
          <dgm:constr type="h" for="ch" ptType="node" refType="w" refFor="ch" refPtType="node"/>
          <dgm:constr type="sibSp" refType="w" refFor="ch" refPtType="node" fact="-0.24"/>
        </dgm:constrLst>
      </dgm:if>
      <dgm:else name="Name15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35"/>
        </dgm:constrLst>
      </dgm:else>
    </dgm:choose>
    <dgm:ruleLst/>
    <dgm:forEach name="Name16" axis="ch" ptType="node">
      <dgm:layoutNode name="arrow">
        <dgm:varLst>
          <dgm:bulletEnabled val="1"/>
        </dgm:varLst>
        <dgm:alg type="tx"/>
        <dgm:shape xmlns:r="http://schemas.openxmlformats.org/officeDocument/2006/relationships" type="upArrow" r:blip="">
          <dgm:adjLst>
            <dgm:adj idx="2" val="0.35"/>
          </dgm:adjLst>
        </dgm:shape>
        <dgm:presOf axis="desOrSelf" ptType="node"/>
        <dgm:constrLst/>
        <dgm:ruleLst>
          <dgm:rule type="primFontSz" val="5" fact="NaN" max="NaN"/>
        </dgm:ruleLst>
      </dgm:layoutNod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arrow1">
  <dgm:title val=""/>
  <dgm:desc val=""/>
  <dgm:catLst>
    <dgm:cat type="relationship" pri="7000"/>
    <dgm:cat type="process" pri="3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axis="ch" ptType="node" func="cnt" op="equ" val="2">
        <dgm:choose name="Name2">
          <dgm:if name="Name3" func="var" arg="dir" op="equ" val="norm">
            <dgm:alg type="cycle">
              <dgm:param type="rotPath" val="alongPath"/>
              <dgm:param type="stAng" val="270"/>
            </dgm:alg>
          </dgm:if>
          <dgm:else name="Name4">
            <dgm:alg type="cycle">
              <dgm:param type="rotPath" val="alongPath"/>
              <dgm:param type="stAng" val="90"/>
              <dgm:param type="spanAng" val="-360"/>
            </dgm:alg>
          </dgm:else>
        </dgm:choose>
      </dgm:if>
      <dgm:else name="Name5">
        <dgm:choose name="Name6">
          <dgm:if name="Name7" func="var" arg="dir" op="equ" val="norm">
            <dgm:alg type="cycle">
              <dgm:param type="rotPath" val="alongPath"/>
            </dgm:alg>
          </dgm:if>
          <dgm:else name="Name8">
            <dgm:alg type="cycle">
              <dgm:param type="rotPath" val="alongPath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2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0.1"/>
          <dgm:constr type="diam" refType="w" refFor="ch" refPtType="node" fact="1.1"/>
        </dgm:constrLst>
      </dgm:if>
      <dgm:if name="Name11" axis="ch" ptType="node" func="cnt" op="equ" val="5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24"/>
        </dgm:constrLst>
      </dgm:if>
      <dgm:if name="Name12" axis="ch" ptType="node" func="cnt" op="equ" val="6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2"/>
        </dgm:constrLst>
      </dgm:if>
      <dgm:if name="Name13" axis="ch" ptType="node" func="cnt" op="equ" val="8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15"/>
        </dgm:constrLst>
      </dgm:if>
      <dgm:if name="Name14" axis="ch" ptType="node" func="cnt" op="equ" val="10">
        <dgm:constrLst>
          <dgm:constr type="primFontSz" for="ch" ptType="node" op="lte" val="65"/>
          <dgm:constr type="w" for="ch" ptType="node" refType="w"/>
          <dgm:constr type="h" for="ch" ptType="node" refType="w" refFor="ch" refPtType="node"/>
          <dgm:constr type="sibSp" refType="w" refFor="ch" refPtType="node" fact="-0.24"/>
        </dgm:constrLst>
      </dgm:if>
      <dgm:else name="Name15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35"/>
        </dgm:constrLst>
      </dgm:else>
    </dgm:choose>
    <dgm:ruleLst/>
    <dgm:forEach name="Name16" axis="ch" ptType="node">
      <dgm:layoutNode name="arrow">
        <dgm:varLst>
          <dgm:bulletEnabled val="1"/>
        </dgm:varLst>
        <dgm:alg type="tx"/>
        <dgm:shape xmlns:r="http://schemas.openxmlformats.org/officeDocument/2006/relationships" type="upArrow" r:blip="">
          <dgm:adjLst>
            <dgm:adj idx="2" val="0.35"/>
          </dgm:adjLst>
        </dgm:shape>
        <dgm:presOf axis="desOrSelf" ptType="node"/>
        <dgm:constrLst/>
        <dgm:ruleLst>
          <dgm:rule type="primFontSz" val="5" fact="NaN" max="NaN"/>
        </dgm:ruleLst>
      </dgm:layoutNod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arrow1">
  <dgm:title val=""/>
  <dgm:desc val=""/>
  <dgm:catLst>
    <dgm:cat type="relationship" pri="7000"/>
    <dgm:cat type="process" pri="3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axis="ch" ptType="node" func="cnt" op="equ" val="2">
        <dgm:choose name="Name2">
          <dgm:if name="Name3" func="var" arg="dir" op="equ" val="norm">
            <dgm:alg type="cycle">
              <dgm:param type="rotPath" val="alongPath"/>
              <dgm:param type="stAng" val="270"/>
            </dgm:alg>
          </dgm:if>
          <dgm:else name="Name4">
            <dgm:alg type="cycle">
              <dgm:param type="rotPath" val="alongPath"/>
              <dgm:param type="stAng" val="90"/>
              <dgm:param type="spanAng" val="-360"/>
            </dgm:alg>
          </dgm:else>
        </dgm:choose>
      </dgm:if>
      <dgm:else name="Name5">
        <dgm:choose name="Name6">
          <dgm:if name="Name7" func="var" arg="dir" op="equ" val="norm">
            <dgm:alg type="cycle">
              <dgm:param type="rotPath" val="alongPath"/>
            </dgm:alg>
          </dgm:if>
          <dgm:else name="Name8">
            <dgm:alg type="cycle">
              <dgm:param type="rotPath" val="alongPath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2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0.1"/>
          <dgm:constr type="diam" refType="w" refFor="ch" refPtType="node" fact="1.1"/>
        </dgm:constrLst>
      </dgm:if>
      <dgm:if name="Name11" axis="ch" ptType="node" func="cnt" op="equ" val="5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24"/>
        </dgm:constrLst>
      </dgm:if>
      <dgm:if name="Name12" axis="ch" ptType="node" func="cnt" op="equ" val="6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2"/>
        </dgm:constrLst>
      </dgm:if>
      <dgm:if name="Name13" axis="ch" ptType="node" func="cnt" op="equ" val="8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15"/>
        </dgm:constrLst>
      </dgm:if>
      <dgm:if name="Name14" axis="ch" ptType="node" func="cnt" op="equ" val="10">
        <dgm:constrLst>
          <dgm:constr type="primFontSz" for="ch" ptType="node" op="lte" val="65"/>
          <dgm:constr type="w" for="ch" ptType="node" refType="w"/>
          <dgm:constr type="h" for="ch" ptType="node" refType="w" refFor="ch" refPtType="node"/>
          <dgm:constr type="sibSp" refType="w" refFor="ch" refPtType="node" fact="-0.24"/>
        </dgm:constrLst>
      </dgm:if>
      <dgm:else name="Name15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35"/>
        </dgm:constrLst>
      </dgm:else>
    </dgm:choose>
    <dgm:ruleLst/>
    <dgm:forEach name="Name16" axis="ch" ptType="node">
      <dgm:layoutNode name="arrow">
        <dgm:varLst>
          <dgm:bulletEnabled val="1"/>
        </dgm:varLst>
        <dgm:alg type="tx"/>
        <dgm:shape xmlns:r="http://schemas.openxmlformats.org/officeDocument/2006/relationships" type="upArrow" r:blip="">
          <dgm:adjLst>
            <dgm:adj idx="2" val="0.35"/>
          </dgm:adjLst>
        </dgm:shape>
        <dgm:presOf axis="desOrSelf" ptType="node"/>
        <dgm:constrLst/>
        <dgm:ruleLst>
          <dgm:rule type="primFontSz" val="5" fact="NaN" max="NaN"/>
        </dgm:ruleLst>
      </dgm:layoutNod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arrow1">
  <dgm:title val=""/>
  <dgm:desc val=""/>
  <dgm:catLst>
    <dgm:cat type="relationship" pri="7000"/>
    <dgm:cat type="process" pri="3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axis="ch" ptType="node" func="cnt" op="equ" val="2">
        <dgm:choose name="Name2">
          <dgm:if name="Name3" func="var" arg="dir" op="equ" val="norm">
            <dgm:alg type="cycle">
              <dgm:param type="rotPath" val="alongPath"/>
              <dgm:param type="stAng" val="270"/>
            </dgm:alg>
          </dgm:if>
          <dgm:else name="Name4">
            <dgm:alg type="cycle">
              <dgm:param type="rotPath" val="alongPath"/>
              <dgm:param type="stAng" val="90"/>
              <dgm:param type="spanAng" val="-360"/>
            </dgm:alg>
          </dgm:else>
        </dgm:choose>
      </dgm:if>
      <dgm:else name="Name5">
        <dgm:choose name="Name6">
          <dgm:if name="Name7" func="var" arg="dir" op="equ" val="norm">
            <dgm:alg type="cycle">
              <dgm:param type="rotPath" val="alongPath"/>
            </dgm:alg>
          </dgm:if>
          <dgm:else name="Name8">
            <dgm:alg type="cycle">
              <dgm:param type="rotPath" val="alongPath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2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0.1"/>
          <dgm:constr type="diam" refType="w" refFor="ch" refPtType="node" fact="1.1"/>
        </dgm:constrLst>
      </dgm:if>
      <dgm:if name="Name11" axis="ch" ptType="node" func="cnt" op="equ" val="5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24"/>
        </dgm:constrLst>
      </dgm:if>
      <dgm:if name="Name12" axis="ch" ptType="node" func="cnt" op="equ" val="6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2"/>
        </dgm:constrLst>
      </dgm:if>
      <dgm:if name="Name13" axis="ch" ptType="node" func="cnt" op="equ" val="8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15"/>
        </dgm:constrLst>
      </dgm:if>
      <dgm:if name="Name14" axis="ch" ptType="node" func="cnt" op="equ" val="10">
        <dgm:constrLst>
          <dgm:constr type="primFontSz" for="ch" ptType="node" op="lte" val="65"/>
          <dgm:constr type="w" for="ch" ptType="node" refType="w"/>
          <dgm:constr type="h" for="ch" ptType="node" refType="w" refFor="ch" refPtType="node"/>
          <dgm:constr type="sibSp" refType="w" refFor="ch" refPtType="node" fact="-0.24"/>
        </dgm:constrLst>
      </dgm:if>
      <dgm:else name="Name15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35"/>
        </dgm:constrLst>
      </dgm:else>
    </dgm:choose>
    <dgm:ruleLst/>
    <dgm:forEach name="Name16" axis="ch" ptType="node">
      <dgm:layoutNode name="arrow">
        <dgm:varLst>
          <dgm:bulletEnabled val="1"/>
        </dgm:varLst>
        <dgm:alg type="tx"/>
        <dgm:shape xmlns:r="http://schemas.openxmlformats.org/officeDocument/2006/relationships" type="upArrow" r:blip="">
          <dgm:adjLst>
            <dgm:adj idx="2" val="0.35"/>
          </dgm:adjLst>
        </dgm:shape>
        <dgm:presOf axis="desOrSelf" ptType="node"/>
        <dgm:constrLst/>
        <dgm:ruleLst>
          <dgm:rule type="primFontSz" val="5" fact="NaN" max="NaN"/>
        </dgm:ruleLst>
      </dgm:layoutNod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matrix2">
  <dgm:title val=""/>
  <dgm:desc val=""/>
  <dgm:catLst>
    <dgm:cat type="matrix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0" destOrd="0"/>
        <dgm:cxn modelId="8" srcId="0" destId="4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matrix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axisShape" refType="w"/>
          <dgm:constr type="h" for="ch" forName="axisShape" refType="h"/>
          <dgm:constr type="w" for="ch" forName="rect1" refType="w" fact="0.4"/>
          <dgm:constr type="h" for="ch" forName="rect1" refType="w" fact="0.4"/>
          <dgm:constr type="l" for="ch" forName="rect1" refType="w" fact="0.065"/>
          <dgm:constr type="t" for="ch" forName="rect1" refType="h" fact="0.065"/>
          <dgm:constr type="w" for="ch" forName="rect2" refType="w" fact="0.4"/>
          <dgm:constr type="h" for="ch" forName="rect2" refType="h" fact="0.4"/>
          <dgm:constr type="r" for="ch" forName="rect2" refType="w" fact="0.935"/>
          <dgm:constr type="t" for="ch" forName="rect2" refType="h" fact="0.065"/>
          <dgm:constr type="w" for="ch" forName="rect3" refType="w" fact="0.4"/>
          <dgm:constr type="h" for="ch" forName="rect3" refType="w" fact="0.4"/>
          <dgm:constr type="l" for="ch" forName="rect3" refType="w" fact="0.065"/>
          <dgm:constr type="b" for="ch" forName="rect3" refType="h" fact="0.935"/>
          <dgm:constr type="w" for="ch" forName="rect4" refType="w" fact="0.4"/>
          <dgm:constr type="h" for="ch" forName="rect4" refType="h" fact="0.4"/>
          <dgm:constr type="r" for="ch" forName="rect4" refType="w" fact="0.935"/>
          <dgm:constr type="b" for="ch" forName="rect4" refType="h" fact="0.935"/>
        </dgm:constrLst>
      </dgm:if>
      <dgm:else name="Name2">
        <dgm:constrLst>
          <dgm:constr type="primFontSz" for="ch" ptType="node" op="equ" val="65"/>
          <dgm:constr type="w" for="ch" forName="axisShape" refType="w"/>
          <dgm:constr type="h" for="ch" forName="axisShape" refType="h"/>
          <dgm:constr type="w" for="ch" forName="rect1" refType="w" fact="0.4"/>
          <dgm:constr type="h" for="ch" forName="rect1" refType="w" fact="0.4"/>
          <dgm:constr type="r" for="ch" forName="rect1" refType="w" fact="0.935"/>
          <dgm:constr type="t" for="ch" forName="rect1" refType="h" fact="0.065"/>
          <dgm:constr type="w" for="ch" forName="rect2" refType="w" fact="0.4"/>
          <dgm:constr type="h" for="ch" forName="rect2" refType="h" fact="0.4"/>
          <dgm:constr type="l" for="ch" forName="rect2" refType="w" fact="0.065"/>
          <dgm:constr type="t" for="ch" forName="rect2" refType="h" fact="0.065"/>
          <dgm:constr type="w" for="ch" forName="rect3" refType="w" fact="0.4"/>
          <dgm:constr type="h" for="ch" forName="rect3" refType="w" fact="0.4"/>
          <dgm:constr type="r" for="ch" forName="rect3" refType="w" fact="0.935"/>
          <dgm:constr type="b" for="ch" forName="rect3" refType="h" fact="0.935"/>
          <dgm:constr type="w" for="ch" forName="rect4" refType="w" fact="0.4"/>
          <dgm:constr type="h" for="ch" forName="rect4" refType="h" fact="0.4"/>
          <dgm:constr type="l" for="ch" forName="rect4" refType="w" fact="0.065"/>
          <dgm:constr type="b" for="ch" forName="rect4" refType="h" fact="0.935"/>
        </dgm:constrLst>
      </dgm:else>
    </dgm:choose>
    <dgm:ruleLst/>
    <dgm:choose name="Name3">
      <dgm:if name="Name4" axis="ch" ptType="node" func="cnt" op="gte" val="1">
        <dgm:layoutNode name="axisShape" styleLbl="bgShp">
          <dgm:alg type="sp"/>
          <dgm:shape xmlns:r="http://schemas.openxmlformats.org/officeDocument/2006/relationships" type="quadArrow" r:blip="">
            <dgm:adjLst>
              <dgm:adj idx="1" val="0.02"/>
              <dgm:adj idx="2" val="0.04"/>
              <dgm:adj idx="3" val="0.05"/>
            </dgm:adjLst>
          </dgm:shape>
          <dgm:presOf/>
          <dgm:constrLst/>
          <dgm:ruleLst/>
        </dgm:layoutNode>
        <dgm:layoutNode name="rect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rect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rect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3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rect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4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3/20/2024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F74B92-6AE8-10F7-C8A6-9F30688E12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43BA31A-8D5A-9936-A53A-372D7F59CAF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11903B3-D439-A670-8979-3DF28BEAFA7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F5E47B2-E933-2AA5-9D50-E229EBFF773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16407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3/20/2024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3/20/2024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3/20/2024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3/20/2024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3/20/2024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3/20/2024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3/20/2024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3/20/2024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3/20/2024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3/20/2024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3/20/2024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1148335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3/20/2024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7" r:id="rId13"/>
    <p:sldLayoutId id="2147483668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3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4.xml"/><Relationship Id="rId13" Type="http://schemas.openxmlformats.org/officeDocument/2006/relationships/diagramLayout" Target="../diagrams/layout5.xml"/><Relationship Id="rId18" Type="http://schemas.openxmlformats.org/officeDocument/2006/relationships/diagramLayout" Target="../diagrams/layout6.xml"/><Relationship Id="rId3" Type="http://schemas.openxmlformats.org/officeDocument/2006/relationships/diagramLayout" Target="../diagrams/layout3.xml"/><Relationship Id="rId21" Type="http://schemas.microsoft.com/office/2007/relationships/diagramDrawing" Target="../diagrams/drawing6.xml"/><Relationship Id="rId7" Type="http://schemas.openxmlformats.org/officeDocument/2006/relationships/diagramData" Target="../diagrams/data4.xml"/><Relationship Id="rId12" Type="http://schemas.openxmlformats.org/officeDocument/2006/relationships/diagramData" Target="../diagrams/data5.xml"/><Relationship Id="rId17" Type="http://schemas.openxmlformats.org/officeDocument/2006/relationships/diagramData" Target="../diagrams/data6.xml"/><Relationship Id="rId2" Type="http://schemas.openxmlformats.org/officeDocument/2006/relationships/diagramData" Target="../diagrams/data3.xml"/><Relationship Id="rId16" Type="http://schemas.microsoft.com/office/2007/relationships/diagramDrawing" Target="../diagrams/drawing5.xml"/><Relationship Id="rId20" Type="http://schemas.openxmlformats.org/officeDocument/2006/relationships/diagramColors" Target="../diagrams/colors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11" Type="http://schemas.microsoft.com/office/2007/relationships/diagramDrawing" Target="../diagrams/drawing4.xml"/><Relationship Id="rId5" Type="http://schemas.openxmlformats.org/officeDocument/2006/relationships/diagramColors" Target="../diagrams/colors3.xml"/><Relationship Id="rId15" Type="http://schemas.openxmlformats.org/officeDocument/2006/relationships/diagramColors" Target="../diagrams/colors5.xml"/><Relationship Id="rId10" Type="http://schemas.openxmlformats.org/officeDocument/2006/relationships/diagramColors" Target="../diagrams/colors4.xml"/><Relationship Id="rId19" Type="http://schemas.openxmlformats.org/officeDocument/2006/relationships/diagramQuickStyle" Target="../diagrams/quickStyle6.xml"/><Relationship Id="rId4" Type="http://schemas.openxmlformats.org/officeDocument/2006/relationships/diagramQuickStyle" Target="../diagrams/quickStyle3.xml"/><Relationship Id="rId9" Type="http://schemas.openxmlformats.org/officeDocument/2006/relationships/diagramQuickStyle" Target="../diagrams/quickStyle4.xml"/><Relationship Id="rId14" Type="http://schemas.openxmlformats.org/officeDocument/2006/relationships/diagramQuickStyle" Target="../diagrams/quickStyle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wmf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wmf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wmf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wmf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wmf"/><Relationship Id="rId2" Type="http://schemas.openxmlformats.org/officeDocument/2006/relationships/image" Target="../media/image20.wmf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7" Type="http://schemas.openxmlformats.org/officeDocument/2006/relationships/image" Target="../media/image28.sv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7.png"/><Relationship Id="rId5" Type="http://schemas.openxmlformats.org/officeDocument/2006/relationships/image" Target="../media/image3.png"/><Relationship Id="rId4" Type="http://schemas.openxmlformats.org/officeDocument/2006/relationships/image" Target="../media/image26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941972" y="50516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Injy Nashaat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706040" y="1668253"/>
            <a:ext cx="4886463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hangingPunct="1">
              <a:spcBef>
                <a:spcPct val="50000"/>
              </a:spcBef>
              <a:buSzPct val="80000"/>
              <a:buFont typeface="Verdana" panose="020B0604030504040204" pitchFamily="34" charset="0"/>
              <a:buNone/>
            </a:pPr>
            <a:r>
              <a:rPr lang="en-GB" altLang="en-US" sz="4400" b="1" dirty="0">
                <a:solidFill>
                  <a:srgbClr val="00A15F"/>
                </a:solidFill>
              </a:rPr>
              <a:t>Attitudes and </a:t>
            </a:r>
          </a:p>
          <a:p>
            <a:pPr algn="ctr" eaLnBrk="1" hangingPunct="1">
              <a:spcBef>
                <a:spcPct val="50000"/>
              </a:spcBef>
              <a:buSzPct val="80000"/>
              <a:buFont typeface="Verdana" panose="020B0604030504040204" pitchFamily="34" charset="0"/>
              <a:buNone/>
            </a:pPr>
            <a:r>
              <a:rPr lang="en-GB" altLang="en-US" sz="4400" b="1" dirty="0">
                <a:solidFill>
                  <a:srgbClr val="00A15F"/>
                </a:solidFill>
              </a:rPr>
              <a:t>Job Satisfaction </a:t>
            </a:r>
          </a:p>
          <a:p>
            <a:pPr algn="ctr" eaLnBrk="1" hangingPunct="1">
              <a:spcBef>
                <a:spcPct val="50000"/>
              </a:spcBef>
              <a:buSzPct val="80000"/>
              <a:buFont typeface="Verdana" panose="020B0604030504040204" pitchFamily="34" charset="0"/>
              <a:buNone/>
            </a:pPr>
            <a:r>
              <a:rPr lang="en-GB" altLang="en-US" sz="4400" b="1" dirty="0">
                <a:solidFill>
                  <a:srgbClr val="00A15F"/>
                </a:solidFill>
              </a:rPr>
              <a:t>In Decision Making 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21687" y="5843657"/>
            <a:ext cx="2954655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8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1975507-A6F2-F2A3-9B39-73B696BE44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D5FDAC2-2275-538A-BB61-A89B74AC3AC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7884A8A0-AA31-461D-31E1-26F4216507B0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289AE770-49C6-7A67-EC75-A2218EE6C075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B8B21BB-26B8-145B-FE1B-5080C04F5517}"/>
              </a:ext>
            </a:extLst>
          </p:cNvPr>
          <p:cNvSpPr txBox="1"/>
          <p:nvPr/>
        </p:nvSpPr>
        <p:spPr>
          <a:xfrm>
            <a:off x="6700452" y="3160593"/>
            <a:ext cx="5041766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en-US" sz="9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Attitudes</a:t>
            </a:r>
            <a:endParaRPr lang="en-US" sz="20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7444968-41BE-C03C-F839-D943F109E930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9543F2F2-F2C4-2418-54A1-BFB4B442D747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51735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1">
            <a:extLst>
              <a:ext uri="{FF2B5EF4-FFF2-40B4-BE49-F238E27FC236}">
                <a16:creationId xmlns:a16="http://schemas.microsoft.com/office/drawing/2014/main" id="{50E73FAF-FD37-9323-983F-E49ED4F7E0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Attitudes</a:t>
            </a:r>
          </a:p>
        </p:txBody>
      </p:sp>
      <p:sp>
        <p:nvSpPr>
          <p:cNvPr id="8195" name="Content Placeholder 2">
            <a:extLst>
              <a:ext uri="{FF2B5EF4-FFF2-40B4-BE49-F238E27FC236}">
                <a16:creationId xmlns:a16="http://schemas.microsoft.com/office/drawing/2014/main" id="{38174CE5-63A2-035A-CC93-A444F31C0A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4012" y="1509714"/>
            <a:ext cx="11169651" cy="1371600"/>
          </a:xfrm>
        </p:spPr>
        <p:txBody>
          <a:bodyPr/>
          <a:lstStyle/>
          <a:p>
            <a:pPr marL="6350" indent="-6350">
              <a:buNone/>
              <a:tabLst>
                <a:tab pos="0" algn="l"/>
              </a:tabLst>
            </a:pPr>
            <a:r>
              <a:rPr lang="en-US" altLang="en-US" dirty="0">
                <a:solidFill>
                  <a:srgbClr val="00A1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Attitudes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are evaluative statements or judgments concerning objects, people, or events.</a:t>
            </a:r>
          </a:p>
          <a:p>
            <a:pPr marL="6350" indent="-6350">
              <a:buNone/>
              <a:tabLst>
                <a:tab pos="0" algn="l"/>
              </a:tabLst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Three components of an attitude:</a:t>
            </a:r>
          </a:p>
          <a:p>
            <a:pPr marL="6350" indent="-6350">
              <a:tabLst>
                <a:tab pos="0" algn="l"/>
              </a:tabLst>
            </a:pPr>
            <a:endParaRPr lang="en-US" alt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014B58D6-13F4-4C2C-1A5B-16556DCD50D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235779670"/>
              </p:ext>
            </p:extLst>
          </p:nvPr>
        </p:nvGraphicFramePr>
        <p:xfrm>
          <a:off x="3033713" y="2832101"/>
          <a:ext cx="5562600" cy="3606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Rounded Rectangular Callout 4">
            <a:extLst>
              <a:ext uri="{FF2B5EF4-FFF2-40B4-BE49-F238E27FC236}">
                <a16:creationId xmlns:a16="http://schemas.microsoft.com/office/drawing/2014/main" id="{812834FE-C60C-B01D-3687-02B64559B640}"/>
              </a:ext>
            </a:extLst>
          </p:cNvPr>
          <p:cNvSpPr/>
          <p:nvPr/>
        </p:nvSpPr>
        <p:spPr bwMode="auto">
          <a:xfrm>
            <a:off x="7924800" y="3300413"/>
            <a:ext cx="2438400" cy="1219200"/>
          </a:xfrm>
          <a:prstGeom prst="wedgeRoundRectCallout">
            <a:avLst>
              <a:gd name="adj1" fmla="val -114966"/>
              <a:gd name="adj2" fmla="val 2806"/>
              <a:gd name="adj3" fmla="val 16667"/>
            </a:avLst>
          </a:prstGeom>
          <a:solidFill>
            <a:schemeClr val="accent6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 anchorCtr="1"/>
          <a:lstStyle/>
          <a:p>
            <a:pPr>
              <a:spcBef>
                <a:spcPct val="50000"/>
              </a:spcBef>
              <a:defRPr/>
            </a:pPr>
            <a:r>
              <a:rPr lang="en-US" sz="2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The emotional or feeling segment of an attitude</a:t>
            </a:r>
          </a:p>
        </p:txBody>
      </p:sp>
      <p:sp>
        <p:nvSpPr>
          <p:cNvPr id="6" name="Rounded Rectangular Callout 5">
            <a:extLst>
              <a:ext uri="{FF2B5EF4-FFF2-40B4-BE49-F238E27FC236}">
                <a16:creationId xmlns:a16="http://schemas.microsoft.com/office/drawing/2014/main" id="{70078B49-74C9-8471-1395-A0045D337694}"/>
              </a:ext>
            </a:extLst>
          </p:cNvPr>
          <p:cNvSpPr/>
          <p:nvPr/>
        </p:nvSpPr>
        <p:spPr bwMode="auto">
          <a:xfrm>
            <a:off x="2057400" y="4138613"/>
            <a:ext cx="2362200" cy="1143000"/>
          </a:xfrm>
          <a:prstGeom prst="wedgeRoundRectCallout">
            <a:avLst>
              <a:gd name="adj1" fmla="val 87396"/>
              <a:gd name="adj2" fmla="val -46888"/>
              <a:gd name="adj3" fmla="val 16667"/>
            </a:avLst>
          </a:prstGeom>
          <a:solidFill>
            <a:srgbClr val="C6C93F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 anchorCtr="1"/>
          <a:lstStyle/>
          <a:p>
            <a:pPr algn="ctr">
              <a:spcBef>
                <a:spcPct val="50000"/>
              </a:spcBef>
              <a:defRPr/>
            </a:pP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The opinion or belief segment of an attitude</a:t>
            </a:r>
          </a:p>
        </p:txBody>
      </p:sp>
      <p:sp>
        <p:nvSpPr>
          <p:cNvPr id="7" name="Rounded Rectangular Callout 6">
            <a:extLst>
              <a:ext uri="{FF2B5EF4-FFF2-40B4-BE49-F238E27FC236}">
                <a16:creationId xmlns:a16="http://schemas.microsoft.com/office/drawing/2014/main" id="{A09A0973-89A4-E501-128F-B806A99547A6}"/>
              </a:ext>
            </a:extLst>
          </p:cNvPr>
          <p:cNvSpPr/>
          <p:nvPr/>
        </p:nvSpPr>
        <p:spPr bwMode="auto">
          <a:xfrm>
            <a:off x="7072313" y="4949826"/>
            <a:ext cx="3048000" cy="1295400"/>
          </a:xfrm>
          <a:prstGeom prst="wedgeRoundRectCallout">
            <a:avLst>
              <a:gd name="adj1" fmla="val -72262"/>
              <a:gd name="adj2" fmla="val -54187"/>
              <a:gd name="adj3" fmla="val 16667"/>
            </a:avLst>
          </a:prstGeom>
          <a:solidFill>
            <a:srgbClr val="336699">
              <a:alpha val="38000"/>
            </a:srgb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 anchorCtr="1"/>
          <a:lstStyle/>
          <a:p>
            <a:pPr>
              <a:spcBef>
                <a:spcPct val="50000"/>
              </a:spcBef>
              <a:defRPr/>
            </a:pP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An intention to behave in a certain way toward someone or something</a:t>
            </a:r>
          </a:p>
        </p:txBody>
      </p:sp>
      <p:sp>
        <p:nvSpPr>
          <p:cNvPr id="8200" name="Slide Number Placeholder 3">
            <a:extLst>
              <a:ext uri="{FF2B5EF4-FFF2-40B4-BE49-F238E27FC236}">
                <a16:creationId xmlns:a16="http://schemas.microsoft.com/office/drawing/2014/main" id="{A1E85816-9035-3DF5-5C8D-543718453BA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5843589" y="6540500"/>
            <a:ext cx="439737" cy="203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900">
                <a:solidFill>
                  <a:schemeClr val="bg1"/>
                </a:solidFill>
              </a:rPr>
              <a:t>3-</a:t>
            </a:r>
            <a:fld id="{69C47932-F5E6-4888-8709-2CD9F1B69A55}" type="slidenum">
              <a:rPr lang="en-US" altLang="en-US" sz="900">
                <a:solidFill>
                  <a:schemeClr val="bg1"/>
                </a:solidFill>
              </a:rPr>
              <a:pPr algn="ctr" eaLnBrk="1" hangingPunct="1"/>
              <a:t>3</a:t>
            </a:fld>
            <a:endParaRPr lang="en-US" altLang="en-US" sz="900">
              <a:solidFill>
                <a:schemeClr val="bg1"/>
              </a:solidFill>
            </a:endParaRPr>
          </a:p>
        </p:txBody>
      </p:sp>
      <p:sp>
        <p:nvSpPr>
          <p:cNvPr id="8201" name="Footer Placeholder 4">
            <a:extLst>
              <a:ext uri="{FF2B5EF4-FFF2-40B4-BE49-F238E27FC236}">
                <a16:creationId xmlns:a16="http://schemas.microsoft.com/office/drawing/2014/main" id="{F80A608E-38A6-5BEA-175E-F7E4BF409EE5}"/>
              </a:ext>
            </a:extLst>
          </p:cNvPr>
          <p:cNvSpPr txBox="1">
            <a:spLocks/>
          </p:cNvSpPr>
          <p:nvPr/>
        </p:nvSpPr>
        <p:spPr bwMode="gray">
          <a:xfrm>
            <a:off x="1676401" y="6545264"/>
            <a:ext cx="2786063" cy="173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900">
                <a:solidFill>
                  <a:schemeClr val="bg1"/>
                </a:solidFill>
              </a:rPr>
              <a:t>© Pearson Education 2012</a:t>
            </a:r>
          </a:p>
        </p:txBody>
      </p:sp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>
            <a:extLst>
              <a:ext uri="{FF2B5EF4-FFF2-40B4-BE49-F238E27FC236}">
                <a16:creationId xmlns:a16="http://schemas.microsoft.com/office/drawing/2014/main" id="{F2314D3C-D937-9099-D208-0B19AD4774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6725" y="265113"/>
            <a:ext cx="10515600" cy="1325563"/>
          </a:xfrm>
        </p:spPr>
        <p:txBody>
          <a:bodyPr/>
          <a:lstStyle/>
          <a:p>
            <a:pPr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Attitudes</a:t>
            </a:r>
          </a:p>
        </p:txBody>
      </p:sp>
      <p:sp>
        <p:nvSpPr>
          <p:cNvPr id="9219" name="Slide Number Placeholder 3">
            <a:extLst>
              <a:ext uri="{FF2B5EF4-FFF2-40B4-BE49-F238E27FC236}">
                <a16:creationId xmlns:a16="http://schemas.microsoft.com/office/drawing/2014/main" id="{3C7376B4-E7AA-C68D-8DC1-426B5A8CC19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5843589" y="6540500"/>
            <a:ext cx="439737" cy="203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900">
                <a:solidFill>
                  <a:schemeClr val="bg1"/>
                </a:solidFill>
              </a:rPr>
              <a:t>3-</a:t>
            </a:r>
            <a:fld id="{892336BC-248E-409B-AED7-AFC6DC5014F8}" type="slidenum">
              <a:rPr lang="en-US" altLang="en-US" sz="900">
                <a:solidFill>
                  <a:schemeClr val="bg1"/>
                </a:solidFill>
              </a:rPr>
              <a:pPr algn="ctr" eaLnBrk="1" hangingPunct="1"/>
              <a:t>4</a:t>
            </a:fld>
            <a:endParaRPr lang="en-US" altLang="en-US" sz="900">
              <a:solidFill>
                <a:schemeClr val="bg1"/>
              </a:solidFill>
            </a:endParaRPr>
          </a:p>
        </p:txBody>
      </p:sp>
      <p:sp>
        <p:nvSpPr>
          <p:cNvPr id="9220" name="Footer Placeholder 4">
            <a:extLst>
              <a:ext uri="{FF2B5EF4-FFF2-40B4-BE49-F238E27FC236}">
                <a16:creationId xmlns:a16="http://schemas.microsoft.com/office/drawing/2014/main" id="{C7661940-563A-107B-DDCB-B59C23C9E36F}"/>
              </a:ext>
            </a:extLst>
          </p:cNvPr>
          <p:cNvSpPr txBox="1">
            <a:spLocks/>
          </p:cNvSpPr>
          <p:nvPr/>
        </p:nvSpPr>
        <p:spPr bwMode="gray">
          <a:xfrm>
            <a:off x="1676401" y="6545264"/>
            <a:ext cx="2786063" cy="173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900">
                <a:solidFill>
                  <a:schemeClr val="bg1"/>
                </a:solidFill>
              </a:rPr>
              <a:t>© Pearson Education 2012</a:t>
            </a:r>
          </a:p>
        </p:txBody>
      </p:sp>
      <p:pic>
        <p:nvPicPr>
          <p:cNvPr id="9221" name="Picture 9">
            <a:extLst>
              <a:ext uri="{FF2B5EF4-FFF2-40B4-BE49-F238E27FC236}">
                <a16:creationId xmlns:a16="http://schemas.microsoft.com/office/drawing/2014/main" id="{2009219D-8614-43AD-9789-DD93D61511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4563" y="1208088"/>
            <a:ext cx="7697788" cy="5510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>
            <a:extLst>
              <a:ext uri="{FF2B5EF4-FFF2-40B4-BE49-F238E27FC236}">
                <a16:creationId xmlns:a16="http://schemas.microsoft.com/office/drawing/2014/main" id="{A12343E8-4F3C-2A6F-AD4C-C822F0A1B9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Does Behavior Always Follow from Attitudes?</a:t>
            </a:r>
          </a:p>
        </p:txBody>
      </p:sp>
      <p:sp>
        <p:nvSpPr>
          <p:cNvPr id="10243" name="Content Placeholder 2">
            <a:extLst>
              <a:ext uri="{FF2B5EF4-FFF2-40B4-BE49-F238E27FC236}">
                <a16:creationId xmlns:a16="http://schemas.microsoft.com/office/drawing/2014/main" id="{E8430C76-26D0-9172-E7AF-ECA48338B8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4651" y="1498601"/>
            <a:ext cx="11383962" cy="452596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en-US" sz="2400" i="1" dirty="0">
                <a:solidFill>
                  <a:srgbClr val="00A1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No, the reverse is sometimes true!</a:t>
            </a:r>
          </a:p>
          <a:p>
            <a:pPr marL="0" indent="0">
              <a:spcAft>
                <a:spcPct val="50000"/>
              </a:spcAft>
              <a:buNone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Leon Festinger</a:t>
            </a:r>
          </a:p>
          <a:p>
            <a:pPr marL="0" indent="0">
              <a:buNone/>
            </a:pPr>
            <a:r>
              <a:rPr lang="en-US" altLang="en-US" sz="2400" dirty="0">
                <a:solidFill>
                  <a:srgbClr val="3FA85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Cognitive Dissonance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is any </a:t>
            </a:r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incompatibility between 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behavior and attitudes.</a:t>
            </a:r>
          </a:p>
          <a:p>
            <a:pPr marL="446088" lvl="1" indent="-265113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Individuals seek to reduce this uncomfortable gap, or </a:t>
            </a:r>
            <a:r>
              <a:rPr lang="en-US" alt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dissonance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to reach stability and consistency.</a:t>
            </a:r>
          </a:p>
          <a:p>
            <a:pPr marL="446088" lvl="1" indent="-265113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Consistency is achieved by changing the attitudes, modifying the behaviors, or through rationalization.</a:t>
            </a:r>
          </a:p>
          <a:p>
            <a:pPr marL="446088" lvl="1" indent="-265113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Desire to reduce dissonance depends on:</a:t>
            </a:r>
          </a:p>
          <a:p>
            <a:pPr marL="893763" lvl="2" indent="-266700">
              <a:spcBef>
                <a:spcPct val="50000"/>
              </a:spcBef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importance of elements;</a:t>
            </a:r>
          </a:p>
          <a:p>
            <a:pPr marL="893763" lvl="2" indent="-266700">
              <a:spcBef>
                <a:spcPct val="50000"/>
              </a:spcBef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degree of individual influence;</a:t>
            </a:r>
          </a:p>
          <a:p>
            <a:pPr marL="893763" lvl="2" indent="-266700">
              <a:spcBef>
                <a:spcPct val="50000"/>
              </a:spcBef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rewards involved in dissonance.</a:t>
            </a:r>
          </a:p>
          <a:p>
            <a:pPr marL="446088" lvl="1" indent="-265113"/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44" name="Picture 2" descr="C:\Users\Bob Stretch\AppData\Local\Microsoft\Windows\Temporary Internet Files\Content.IE5\7421JAUB\MCPE01487_0000[1].wmf">
            <a:extLst>
              <a:ext uri="{FF2B5EF4-FFF2-40B4-BE49-F238E27FC236}">
                <a16:creationId xmlns:a16="http://schemas.microsoft.com/office/drawing/2014/main" id="{03B36CC5-106F-70BC-FD1B-EECB8E83A6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42501" y="4938712"/>
            <a:ext cx="2112962" cy="1703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5" name="Slide Number Placeholder 3">
            <a:extLst>
              <a:ext uri="{FF2B5EF4-FFF2-40B4-BE49-F238E27FC236}">
                <a16:creationId xmlns:a16="http://schemas.microsoft.com/office/drawing/2014/main" id="{10663F06-7F88-F39E-4482-2B73D111B163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5843589" y="6540500"/>
            <a:ext cx="439737" cy="203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900">
                <a:solidFill>
                  <a:schemeClr val="bg1"/>
                </a:solidFill>
              </a:rPr>
              <a:t>3-</a:t>
            </a:r>
            <a:fld id="{841F5E4C-5E3F-4C3C-9DF5-4744B52E5DB1}" type="slidenum">
              <a:rPr lang="en-US" altLang="en-US" sz="900">
                <a:solidFill>
                  <a:schemeClr val="bg1"/>
                </a:solidFill>
              </a:rPr>
              <a:pPr algn="ctr" eaLnBrk="1" hangingPunct="1"/>
              <a:t>5</a:t>
            </a:fld>
            <a:endParaRPr lang="en-US" altLang="en-US" sz="90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>
            <a:extLst>
              <a:ext uri="{FF2B5EF4-FFF2-40B4-BE49-F238E27FC236}">
                <a16:creationId xmlns:a16="http://schemas.microsoft.com/office/drawing/2014/main" id="{5D2BF4B6-9967-62A1-6C15-917F688969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Moderating Variables </a:t>
            </a:r>
          </a:p>
        </p:txBody>
      </p:sp>
      <p:sp>
        <p:nvSpPr>
          <p:cNvPr id="11267" name="Content Placeholder 2">
            <a:extLst>
              <a:ext uri="{FF2B5EF4-FFF2-40B4-BE49-F238E27FC236}">
                <a16:creationId xmlns:a16="http://schemas.microsoft.com/office/drawing/2014/main" id="{443543AA-1BD9-7D29-B6FC-EEFC9F0C65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9594" y="1943100"/>
            <a:ext cx="11072812" cy="2971800"/>
          </a:xfrm>
        </p:spPr>
        <p:txBody>
          <a:bodyPr/>
          <a:lstStyle/>
          <a:p>
            <a:pPr marL="0" indent="0"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most powerful moderators of the attitude-behavior relationship are:</a:t>
            </a:r>
          </a:p>
          <a:p>
            <a:pPr marL="538163" lvl="1" indent="-360363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importance of the attitude;</a:t>
            </a:r>
          </a:p>
          <a:p>
            <a:pPr marL="538163" lvl="1" indent="-360363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correspondence to behavior;</a:t>
            </a:r>
          </a:p>
          <a:p>
            <a:pPr marL="538163" lvl="1" indent="-360363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accessibility;</a:t>
            </a:r>
          </a:p>
          <a:p>
            <a:pPr marL="538163" lvl="1" indent="-360363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existence of social pressures;</a:t>
            </a:r>
          </a:p>
          <a:p>
            <a:pPr marL="538163" lvl="1" indent="-360363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personal and direct experience of the attitude.</a:t>
            </a:r>
          </a:p>
          <a:p>
            <a:pPr marL="0" indent="0"/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AB2D8EF9-0162-5DCE-0BE9-028D42BDD25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55789444"/>
              </p:ext>
            </p:extLst>
          </p:nvPr>
        </p:nvGraphicFramePr>
        <p:xfrm>
          <a:off x="3164822" y="4750174"/>
          <a:ext cx="5378730" cy="141861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Isosceles Triangle 6">
            <a:extLst>
              <a:ext uri="{FF2B5EF4-FFF2-40B4-BE49-F238E27FC236}">
                <a16:creationId xmlns:a16="http://schemas.microsoft.com/office/drawing/2014/main" id="{1802C910-B527-76E7-32D3-93F25D2FB819}"/>
              </a:ext>
            </a:extLst>
          </p:cNvPr>
          <p:cNvSpPr/>
          <p:nvPr/>
        </p:nvSpPr>
        <p:spPr bwMode="auto">
          <a:xfrm rot="10800000" flipV="1">
            <a:off x="3047859" y="5622810"/>
            <a:ext cx="5224362" cy="750516"/>
          </a:xfrm>
          <a:prstGeom prst="triangle">
            <a:avLst/>
          </a:prstGeom>
          <a:solidFill>
            <a:srgbClr val="FFAFAF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>
            <a:scene3d>
              <a:camera prst="orthographicFront">
                <a:rot lat="0" lon="0" rev="0"/>
              </a:camera>
              <a:lightRig rig="threePt" dir="t"/>
            </a:scene3d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2200" dirty="0">
                <a:latin typeface="Calibri" pitchFamily="34" charset="0"/>
                <a:cs typeface="Calibri" pitchFamily="34" charset="0"/>
              </a:rPr>
              <a:t>Moderating Variables</a:t>
            </a:r>
          </a:p>
        </p:txBody>
      </p:sp>
      <p:sp>
        <p:nvSpPr>
          <p:cNvPr id="11270" name="Slide Number Placeholder 3">
            <a:extLst>
              <a:ext uri="{FF2B5EF4-FFF2-40B4-BE49-F238E27FC236}">
                <a16:creationId xmlns:a16="http://schemas.microsoft.com/office/drawing/2014/main" id="{6AF82307-5CCA-26B7-1D61-291FC415147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5843589" y="6540500"/>
            <a:ext cx="439737" cy="203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900">
                <a:solidFill>
                  <a:schemeClr val="bg1"/>
                </a:solidFill>
              </a:rPr>
              <a:t>3-</a:t>
            </a:r>
            <a:fld id="{473D8811-1709-4EB7-AFB8-C477439CAA93}" type="slidenum">
              <a:rPr lang="en-US" altLang="en-US" sz="900">
                <a:solidFill>
                  <a:schemeClr val="bg1"/>
                </a:solidFill>
              </a:rPr>
              <a:pPr algn="ctr" eaLnBrk="1" hangingPunct="1"/>
              <a:t>6</a:t>
            </a:fld>
            <a:endParaRPr lang="en-US" altLang="en-US" sz="900">
              <a:solidFill>
                <a:schemeClr val="bg1"/>
              </a:solidFill>
            </a:endParaRPr>
          </a:p>
        </p:txBody>
      </p:sp>
      <p:sp>
        <p:nvSpPr>
          <p:cNvPr id="11271" name="Footer Placeholder 4">
            <a:extLst>
              <a:ext uri="{FF2B5EF4-FFF2-40B4-BE49-F238E27FC236}">
                <a16:creationId xmlns:a16="http://schemas.microsoft.com/office/drawing/2014/main" id="{0EDE2C0B-1157-52DE-E648-2801C92DFD51}"/>
              </a:ext>
            </a:extLst>
          </p:cNvPr>
          <p:cNvSpPr txBox="1">
            <a:spLocks/>
          </p:cNvSpPr>
          <p:nvPr/>
        </p:nvSpPr>
        <p:spPr bwMode="gray">
          <a:xfrm>
            <a:off x="1676401" y="6545264"/>
            <a:ext cx="2786063" cy="173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900">
                <a:solidFill>
                  <a:schemeClr val="bg1"/>
                </a:solidFill>
              </a:rPr>
              <a:t>© Pearson Education 2012</a:t>
            </a:r>
          </a:p>
        </p:txBody>
      </p:sp>
    </p:spTree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>
            <a:extLst>
              <a:ext uri="{FF2B5EF4-FFF2-40B4-BE49-F238E27FC236}">
                <a16:creationId xmlns:a16="http://schemas.microsoft.com/office/drawing/2014/main" id="{EDB53A2A-C125-75F2-0ECA-98DA3385E0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Predicting Behavior from Attitudes</a:t>
            </a:r>
          </a:p>
        </p:txBody>
      </p:sp>
      <p:sp>
        <p:nvSpPr>
          <p:cNvPr id="12291" name="Content Placeholder 2">
            <a:extLst>
              <a:ext uri="{FF2B5EF4-FFF2-40B4-BE49-F238E27FC236}">
                <a16:creationId xmlns:a16="http://schemas.microsoft.com/office/drawing/2014/main" id="{13AB193A-B4CA-0BA7-6F0A-C7523BF7858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2913" y="1751012"/>
            <a:ext cx="10910887" cy="4724400"/>
          </a:xfrm>
        </p:spPr>
        <p:txBody>
          <a:bodyPr>
            <a:normAutofit/>
          </a:bodyPr>
          <a:lstStyle/>
          <a:p>
            <a:pPr marL="450850" lvl="1" indent="-271463">
              <a:spcAft>
                <a:spcPct val="50000"/>
              </a:spcAft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Important attitudes have a strong relationship to behavior.</a:t>
            </a:r>
          </a:p>
          <a:p>
            <a:pPr marL="450850" lvl="1" indent="-271463">
              <a:spcBef>
                <a:spcPct val="10000"/>
              </a:spcBef>
              <a:spcAft>
                <a:spcPct val="10000"/>
              </a:spcAft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closer the match between attitude and behavior, the stronger the relationship:</a:t>
            </a:r>
          </a:p>
          <a:p>
            <a:pPr marL="903288" lvl="2" indent="-273050">
              <a:spcBef>
                <a:spcPct val="10000"/>
              </a:spcBef>
              <a:spcAft>
                <a:spcPct val="10000"/>
              </a:spcAft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Specific attitudes predict specific behavior.</a:t>
            </a:r>
          </a:p>
          <a:p>
            <a:pPr marL="903288" lvl="2" indent="-273050">
              <a:spcBef>
                <a:spcPct val="10000"/>
              </a:spcBef>
              <a:spcAft>
                <a:spcPct val="10000"/>
              </a:spcAft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General attitudes predict general behavior.</a:t>
            </a:r>
          </a:p>
          <a:p>
            <a:pPr marL="450850" lvl="1" indent="-271463">
              <a:spcAft>
                <a:spcPct val="50000"/>
              </a:spcAft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more frequently expressed an attitude is, the better predictor it is.</a:t>
            </a:r>
          </a:p>
          <a:p>
            <a:pPr marL="450850" lvl="1" indent="-271463">
              <a:spcAft>
                <a:spcPct val="50000"/>
              </a:spcAft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High social pressures reduce the relationship and may cause dissonance.</a:t>
            </a:r>
          </a:p>
          <a:p>
            <a:pPr marL="450850" lvl="1" indent="-271463">
              <a:spcAft>
                <a:spcPct val="50000"/>
              </a:spcAft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Attitudes based on personal experience are stronger predictors.</a:t>
            </a:r>
          </a:p>
        </p:txBody>
      </p:sp>
      <p:sp>
        <p:nvSpPr>
          <p:cNvPr id="12292" name="Slide Number Placeholder 3">
            <a:extLst>
              <a:ext uri="{FF2B5EF4-FFF2-40B4-BE49-F238E27FC236}">
                <a16:creationId xmlns:a16="http://schemas.microsoft.com/office/drawing/2014/main" id="{DCB5640D-227D-25E0-E736-2582B43EBEF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5843589" y="6540500"/>
            <a:ext cx="439737" cy="203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900">
                <a:solidFill>
                  <a:schemeClr val="bg1"/>
                </a:solidFill>
              </a:rPr>
              <a:t>3-</a:t>
            </a:r>
            <a:fld id="{5D7235EF-6EE8-4C01-B7BF-A79B96DE3ED4}" type="slidenum">
              <a:rPr lang="en-US" altLang="en-US" sz="900">
                <a:solidFill>
                  <a:schemeClr val="bg1"/>
                </a:solidFill>
              </a:rPr>
              <a:pPr algn="ctr" eaLnBrk="1" hangingPunct="1"/>
              <a:t>7</a:t>
            </a:fld>
            <a:endParaRPr lang="en-US" altLang="en-US" sz="900">
              <a:solidFill>
                <a:schemeClr val="bg1"/>
              </a:solidFill>
            </a:endParaRPr>
          </a:p>
        </p:txBody>
      </p:sp>
      <p:sp>
        <p:nvSpPr>
          <p:cNvPr id="12293" name="Footer Placeholder 4">
            <a:extLst>
              <a:ext uri="{FF2B5EF4-FFF2-40B4-BE49-F238E27FC236}">
                <a16:creationId xmlns:a16="http://schemas.microsoft.com/office/drawing/2014/main" id="{CE494C3A-A764-97E8-4C0B-5D5633196C77}"/>
              </a:ext>
            </a:extLst>
          </p:cNvPr>
          <p:cNvSpPr txBox="1">
            <a:spLocks/>
          </p:cNvSpPr>
          <p:nvPr/>
        </p:nvSpPr>
        <p:spPr bwMode="gray">
          <a:xfrm>
            <a:off x="1676401" y="6545264"/>
            <a:ext cx="2786063" cy="173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900">
                <a:solidFill>
                  <a:schemeClr val="bg1"/>
                </a:solidFill>
              </a:rPr>
              <a:t>© Pearson Education 2012</a:t>
            </a:r>
          </a:p>
        </p:txBody>
      </p:sp>
    </p:spTree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>
            <a:extLst>
              <a:ext uri="{FF2B5EF4-FFF2-40B4-BE49-F238E27FC236}">
                <a16:creationId xmlns:a16="http://schemas.microsoft.com/office/drawing/2014/main" id="{CFB70F93-67BA-9F12-851A-B270B205D1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What Are the Major Job Attitudes?</a:t>
            </a:r>
          </a:p>
        </p:txBody>
      </p:sp>
      <p:sp>
        <p:nvSpPr>
          <p:cNvPr id="14339" name="Content Placeholder 2">
            <a:extLst>
              <a:ext uri="{FF2B5EF4-FFF2-40B4-BE49-F238E27FC236}">
                <a16:creationId xmlns:a16="http://schemas.microsoft.com/office/drawing/2014/main" id="{43AFFAF6-6902-3D56-4EFF-07B8ED85E17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3551" y="1768475"/>
            <a:ext cx="8461375" cy="4724400"/>
          </a:xfrm>
        </p:spPr>
        <p:txBody>
          <a:bodyPr>
            <a:norm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Job satisfaction</a:t>
            </a:r>
          </a:p>
          <a:p>
            <a:pPr marL="446088" lvl="1" indent="-266700">
              <a:lnSpc>
                <a:spcPct val="100000"/>
              </a:lnSpc>
              <a:buFontTx/>
              <a:buChar char="•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positive feeling about the job resulting from an evaluation of its characteristics.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Job involvement</a:t>
            </a:r>
          </a:p>
          <a:p>
            <a:pPr marL="446088" lvl="1" indent="-266700">
              <a:lnSpc>
                <a:spcPct val="10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Degree of psychological identification with the job where perceived performance is important to self-worth.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Psychological empowerment</a:t>
            </a:r>
          </a:p>
          <a:p>
            <a:pPr marL="446088" lvl="1" indent="-266700">
              <a:lnSpc>
                <a:spcPct val="10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Belief in the degree of influence over the job, competence, job meaningfulness, and autonomy.</a:t>
            </a:r>
          </a:p>
        </p:txBody>
      </p:sp>
      <p:pic>
        <p:nvPicPr>
          <p:cNvPr id="14340" name="Picture 2" descr="C:\Users\Bob Stretch\AppData\Local\Microsoft\Windows\Temporary Internet Files\Content.IE5\H1JVA1FE\MCPE02947_0000[1].wmf">
            <a:extLst>
              <a:ext uri="{FF2B5EF4-FFF2-40B4-BE49-F238E27FC236}">
                <a16:creationId xmlns:a16="http://schemas.microsoft.com/office/drawing/2014/main" id="{17EE190F-268F-6265-AA21-CC59023CB9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24926" y="3309937"/>
            <a:ext cx="3006725" cy="3182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1" name="Slide Number Placeholder 3">
            <a:extLst>
              <a:ext uri="{FF2B5EF4-FFF2-40B4-BE49-F238E27FC236}">
                <a16:creationId xmlns:a16="http://schemas.microsoft.com/office/drawing/2014/main" id="{567FD04E-6B29-6940-58EE-57B030902F8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5843589" y="6540500"/>
            <a:ext cx="439737" cy="203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900">
                <a:solidFill>
                  <a:schemeClr val="bg1"/>
                </a:solidFill>
              </a:rPr>
              <a:t>3-</a:t>
            </a:r>
            <a:fld id="{48C4F967-4A97-47C7-8D79-658DA2A942C2}" type="slidenum">
              <a:rPr lang="en-US" altLang="en-US" sz="900">
                <a:solidFill>
                  <a:schemeClr val="bg1"/>
                </a:solidFill>
              </a:rPr>
              <a:pPr algn="ctr" eaLnBrk="1" hangingPunct="1"/>
              <a:t>8</a:t>
            </a:fld>
            <a:endParaRPr lang="en-US" altLang="en-US" sz="90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>
            <a:extLst>
              <a:ext uri="{FF2B5EF4-FFF2-40B4-BE49-F238E27FC236}">
                <a16:creationId xmlns:a16="http://schemas.microsoft.com/office/drawing/2014/main" id="{87B3B195-0AA0-689D-53A1-F565B2B209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What Are the Major Job Attitudes? (Cont’d)</a:t>
            </a:r>
          </a:p>
        </p:txBody>
      </p:sp>
      <p:sp>
        <p:nvSpPr>
          <p:cNvPr id="15363" name="Content Placeholder 2">
            <a:extLst>
              <a:ext uri="{FF2B5EF4-FFF2-40B4-BE49-F238E27FC236}">
                <a16:creationId xmlns:a16="http://schemas.microsoft.com/office/drawing/2014/main" id="{F6690A05-743D-3053-6758-AEA4C6495A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1800" y="2014538"/>
            <a:ext cx="11455400" cy="4525962"/>
          </a:xfrm>
        </p:spPr>
        <p:txBody>
          <a:bodyPr>
            <a:norm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Organizational Commitment</a:t>
            </a:r>
          </a:p>
          <a:p>
            <a:pPr marL="446088" lvl="1" indent="-265113">
              <a:lnSpc>
                <a:spcPct val="10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Identifying with a particular organization and its goals, while wishing to maintain membership in the organization.</a:t>
            </a:r>
          </a:p>
          <a:p>
            <a:pPr marL="446088" lvl="1" indent="-265113">
              <a:lnSpc>
                <a:spcPct val="10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Three dimensions:</a:t>
            </a:r>
          </a:p>
          <a:p>
            <a:pPr marL="893763" lvl="2" indent="-266700">
              <a:lnSpc>
                <a:spcPct val="100000"/>
              </a:lnSpc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Affective commitment: emotional attachment to organization.</a:t>
            </a:r>
          </a:p>
          <a:p>
            <a:pPr marL="893763" lvl="2" indent="-266700">
              <a:lnSpc>
                <a:spcPct val="100000"/>
              </a:lnSpc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Continuance commitment: economic value of staying.</a:t>
            </a:r>
          </a:p>
          <a:p>
            <a:pPr marL="893763" lvl="2" indent="-266700">
              <a:lnSpc>
                <a:spcPct val="100000"/>
              </a:lnSpc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Normative commitment: moral or ethical obligations.</a:t>
            </a:r>
          </a:p>
          <a:p>
            <a:pPr marL="446088" lvl="1" indent="-265113">
              <a:lnSpc>
                <a:spcPct val="10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Has some relation to performance, especially for new employees.</a:t>
            </a:r>
          </a:p>
          <a:p>
            <a:pPr marL="446088" lvl="1" indent="-265113">
              <a:lnSpc>
                <a:spcPct val="10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Less important now than in past—now perhaps more of </a:t>
            </a:r>
            <a:r>
              <a:rPr lang="en-US" alt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occupational commitment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loyalty to profession rather than a given employer.</a:t>
            </a:r>
          </a:p>
          <a:p>
            <a:pPr marL="0" indent="0">
              <a:lnSpc>
                <a:spcPct val="100000"/>
              </a:lnSpc>
              <a:buNone/>
            </a:pPr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364" name="Slide Number Placeholder 3">
            <a:extLst>
              <a:ext uri="{FF2B5EF4-FFF2-40B4-BE49-F238E27FC236}">
                <a16:creationId xmlns:a16="http://schemas.microsoft.com/office/drawing/2014/main" id="{C2A6777E-99E9-CBF6-2450-EDC9F54A9ED9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5843589" y="6540500"/>
            <a:ext cx="439737" cy="203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900">
                <a:solidFill>
                  <a:schemeClr val="bg1"/>
                </a:solidFill>
              </a:rPr>
              <a:t>3-</a:t>
            </a:r>
            <a:fld id="{B9D3996B-D402-45BF-96F5-DB8AD41DDC5D}" type="slidenum">
              <a:rPr lang="en-US" altLang="en-US" sz="900">
                <a:solidFill>
                  <a:schemeClr val="bg1"/>
                </a:solidFill>
              </a:rPr>
              <a:pPr algn="ctr" eaLnBrk="1" hangingPunct="1"/>
              <a:t>9</a:t>
            </a:fld>
            <a:endParaRPr lang="en-US" altLang="en-US" sz="90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>
            <a:extLst>
              <a:ext uri="{FF2B5EF4-FFF2-40B4-BE49-F238E27FC236}">
                <a16:creationId xmlns:a16="http://schemas.microsoft.com/office/drawing/2014/main" id="{77FF280D-A438-A8F1-F212-81509BB61C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What Are the Major Job Attitudes? (Cont’d)</a:t>
            </a:r>
          </a:p>
        </p:txBody>
      </p:sp>
      <p:sp>
        <p:nvSpPr>
          <p:cNvPr id="16387" name="Content Placeholder 2">
            <a:extLst>
              <a:ext uri="{FF2B5EF4-FFF2-40B4-BE49-F238E27FC236}">
                <a16:creationId xmlns:a16="http://schemas.microsoft.com/office/drawing/2014/main" id="{E47E0C90-2D88-DD1A-E38E-FD04092261C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9912" y="2116137"/>
            <a:ext cx="11052175" cy="4525963"/>
          </a:xfrm>
        </p:spPr>
        <p:txBody>
          <a:bodyPr>
            <a:normAutofit lnSpcReduction="10000"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Perceived organizational support (POS)</a:t>
            </a:r>
          </a:p>
          <a:p>
            <a:pPr marL="450850" lvl="1" indent="-271463">
              <a:lnSpc>
                <a:spcPct val="10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degree to which employees believe the organization values their contribution and cares about their well-being.</a:t>
            </a:r>
          </a:p>
          <a:p>
            <a:pPr marL="450850" lvl="1" indent="-271463">
              <a:lnSpc>
                <a:spcPct val="10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Higher when rewards are fair, employees are involved in decision-making, and supervisors are seen as supportive.</a:t>
            </a:r>
          </a:p>
          <a:p>
            <a:pPr marL="450850" lvl="1" indent="-271463">
              <a:lnSpc>
                <a:spcPct val="10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High POS is related to </a:t>
            </a:r>
            <a:r>
              <a:rPr lang="en-US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higher OCBs (Organizational citizenship behaviors) 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performance.</a:t>
            </a:r>
          </a:p>
          <a:p>
            <a:pPr marL="450850" lvl="1" indent="-271463">
              <a:lnSpc>
                <a:spcPct val="100000"/>
              </a:lnSpc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Employee engagement</a:t>
            </a:r>
          </a:p>
          <a:p>
            <a:pPr marL="450850" lvl="1" indent="-271463">
              <a:lnSpc>
                <a:spcPct val="10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degree of involvement with, satisfaction with, and enthusiasm for the job.</a:t>
            </a:r>
          </a:p>
          <a:p>
            <a:pPr marL="450850" lvl="1" indent="-271463">
              <a:lnSpc>
                <a:spcPct val="10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Engaged employees are passionate about their work and company.</a:t>
            </a:r>
          </a:p>
        </p:txBody>
      </p:sp>
      <p:sp>
        <p:nvSpPr>
          <p:cNvPr id="16388" name="Slide Number Placeholder 3">
            <a:extLst>
              <a:ext uri="{FF2B5EF4-FFF2-40B4-BE49-F238E27FC236}">
                <a16:creationId xmlns:a16="http://schemas.microsoft.com/office/drawing/2014/main" id="{B4F4225F-98D2-3A62-3FAE-ACBFE53900C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5843589" y="6540500"/>
            <a:ext cx="439737" cy="203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900">
                <a:solidFill>
                  <a:schemeClr val="bg1"/>
                </a:solidFill>
              </a:rPr>
              <a:t>3-</a:t>
            </a:r>
            <a:fld id="{F24AFA8D-31C9-4FEA-A3D6-C56F692A71A2}" type="slidenum">
              <a:rPr lang="en-US" altLang="en-US" sz="900">
                <a:solidFill>
                  <a:schemeClr val="bg1"/>
                </a:solidFill>
              </a:rPr>
              <a:pPr algn="ctr" eaLnBrk="1" hangingPunct="1"/>
              <a:t>10</a:t>
            </a:fld>
            <a:endParaRPr lang="en-US" altLang="en-US" sz="90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10" descr="C:\Users\Bob Stretch\AppData\Local\Microsoft\Windows\Temporary Internet Files\Content.IE5\H1JVA1FE\MCj02802840000[1].wmf">
            <a:extLst>
              <a:ext uri="{FF2B5EF4-FFF2-40B4-BE49-F238E27FC236}">
                <a16:creationId xmlns:a16="http://schemas.microsoft.com/office/drawing/2014/main" id="{001A07CE-E27A-C9BE-2D65-416DC5E00B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0413" y="1576389"/>
            <a:ext cx="4121150" cy="3576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5" name="Title 1">
            <a:extLst>
              <a:ext uri="{FF2B5EF4-FFF2-40B4-BE49-F238E27FC236}">
                <a16:creationId xmlns:a16="http://schemas.microsoft.com/office/drawing/2014/main" id="{B4570631-A03E-3FD2-858F-4AE95D40BC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Are These Job Attitudes Really Distinct?</a:t>
            </a:r>
          </a:p>
        </p:txBody>
      </p:sp>
      <p:sp>
        <p:nvSpPr>
          <p:cNvPr id="18436" name="Content Placeholder 2">
            <a:extLst>
              <a:ext uri="{FF2B5EF4-FFF2-40B4-BE49-F238E27FC236}">
                <a16:creationId xmlns:a16="http://schemas.microsoft.com/office/drawing/2014/main" id="{26A89C82-8ED7-3AA9-B17C-FFD838EB3FB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76999" y="1828800"/>
            <a:ext cx="5553075" cy="4114800"/>
          </a:xfrm>
        </p:spPr>
        <p:txBody>
          <a:bodyPr>
            <a:normAutofit/>
          </a:bodyPr>
          <a:lstStyle/>
          <a:p>
            <a:pPr eaLnBrk="1" hangingPunct="1">
              <a:lnSpc>
                <a:spcPct val="10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No: these attitudes are highly related.</a:t>
            </a:r>
          </a:p>
          <a:p>
            <a:pPr eaLnBrk="1" hangingPunct="1">
              <a:lnSpc>
                <a:spcPct val="10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Variables may be redundant </a:t>
            </a:r>
            <a:r>
              <a:rPr lang="en-US" alt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(measuring the same thing under a different name)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altLang="en-US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lnSpc>
                <a:spcPct val="10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While there is some distinction, there is also a lot of overlap.</a:t>
            </a:r>
          </a:p>
        </p:txBody>
      </p:sp>
      <p:sp>
        <p:nvSpPr>
          <p:cNvPr id="18437" name="TextBox 12">
            <a:extLst>
              <a:ext uri="{FF2B5EF4-FFF2-40B4-BE49-F238E27FC236}">
                <a16:creationId xmlns:a16="http://schemas.microsoft.com/office/drawing/2014/main" id="{D5D1BAC9-3CC7-8634-9D24-0B86CBBBB2E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20875" y="5330826"/>
            <a:ext cx="4859338" cy="723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2000" i="1">
                <a:latin typeface="Times New Roman" panose="02020603050405020304" pitchFamily="18" charset="0"/>
              </a:rPr>
              <a:t>Be patient, OB researchers are working on it!</a:t>
            </a:r>
          </a:p>
          <a:p>
            <a:pPr eaLnBrk="1" hangingPunct="1">
              <a:spcBef>
                <a:spcPct val="50000"/>
              </a:spcBef>
            </a:pPr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18438" name="Slide Number Placeholder 3">
            <a:extLst>
              <a:ext uri="{FF2B5EF4-FFF2-40B4-BE49-F238E27FC236}">
                <a16:creationId xmlns:a16="http://schemas.microsoft.com/office/drawing/2014/main" id="{972D25BD-D763-C33D-2560-81BF49DC0D65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5843589" y="6540500"/>
            <a:ext cx="439737" cy="203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900">
                <a:solidFill>
                  <a:schemeClr val="bg1"/>
                </a:solidFill>
              </a:rPr>
              <a:t>3-</a:t>
            </a:r>
            <a:fld id="{BDA7FE6C-8EE5-439F-B3E0-5213FCB7442F}" type="slidenum">
              <a:rPr lang="en-US" altLang="en-US" sz="900">
                <a:solidFill>
                  <a:schemeClr val="bg1"/>
                </a:solidFill>
              </a:rPr>
              <a:pPr algn="ctr" eaLnBrk="1" hangingPunct="1"/>
              <a:t>11</a:t>
            </a:fld>
            <a:endParaRPr lang="en-US" altLang="en-US" sz="90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1">
            <a:extLst>
              <a:ext uri="{FF2B5EF4-FFF2-40B4-BE49-F238E27FC236}">
                <a16:creationId xmlns:a16="http://schemas.microsoft.com/office/drawing/2014/main" id="{4DD61D9B-9F76-36EA-49A3-E66A247450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What is Personality?</a:t>
            </a:r>
          </a:p>
        </p:txBody>
      </p:sp>
      <p:sp>
        <p:nvSpPr>
          <p:cNvPr id="26627" name="Content Placeholder 2">
            <a:extLst>
              <a:ext uri="{FF2B5EF4-FFF2-40B4-BE49-F238E27FC236}">
                <a16:creationId xmlns:a16="http://schemas.microsoft.com/office/drawing/2014/main" id="{45A2C27B-6829-3351-6328-5F5098AA10B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5624" y="2143126"/>
            <a:ext cx="11080751" cy="2789237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spcAft>
                <a:spcPts val="600"/>
              </a:spcAft>
              <a:buNone/>
            </a:pPr>
            <a:r>
              <a:rPr lang="en-US" altLang="en-US" i="1" dirty="0">
                <a:solidFill>
                  <a:srgbClr val="00A1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dynamic organization within the individual of those psychophysical systems that determine his unique adjustments to his environment.</a:t>
            </a:r>
          </a:p>
          <a:p>
            <a:pPr marL="0" indent="0">
              <a:lnSpc>
                <a:spcPct val="150000"/>
              </a:lnSpc>
              <a:spcAft>
                <a:spcPts val="600"/>
              </a:spcAft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Gordon Allport.</a:t>
            </a:r>
          </a:p>
          <a:p>
            <a:pPr marL="0" indent="0">
              <a:lnSpc>
                <a:spcPct val="150000"/>
              </a:lnSpc>
              <a:spcAft>
                <a:spcPts val="600"/>
              </a:spcAft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Personality is the total of ways in which an individual reacts and interacts with others, the measurable traits a person exhibits.</a:t>
            </a:r>
          </a:p>
        </p:txBody>
      </p:sp>
      <p:sp>
        <p:nvSpPr>
          <p:cNvPr id="26629" name="Slide Number Placeholder 3">
            <a:extLst>
              <a:ext uri="{FF2B5EF4-FFF2-40B4-BE49-F238E27FC236}">
                <a16:creationId xmlns:a16="http://schemas.microsoft.com/office/drawing/2014/main" id="{E6151DC9-B855-F6B8-7D43-9AE6C569A3B3}"/>
              </a:ext>
            </a:extLst>
          </p:cNvPr>
          <p:cNvSpPr txBox="1">
            <a:spLocks/>
          </p:cNvSpPr>
          <p:nvPr/>
        </p:nvSpPr>
        <p:spPr bwMode="gray">
          <a:xfrm>
            <a:off x="5843589" y="6540500"/>
            <a:ext cx="439737" cy="20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900">
                <a:solidFill>
                  <a:schemeClr val="bg1"/>
                </a:solidFill>
              </a:rPr>
              <a:t>2-</a:t>
            </a:r>
            <a:fld id="{C6C13FC5-07DF-468E-BF85-13F77BBE264A}" type="slidenum">
              <a:rPr lang="en-US" altLang="en-US" sz="900">
                <a:solidFill>
                  <a:schemeClr val="bg1"/>
                </a:solidFill>
              </a:rPr>
              <a:pPr algn="ctr" eaLnBrk="1" hangingPunct="1"/>
              <a:t>12</a:t>
            </a:fld>
            <a:endParaRPr lang="en-US" altLang="en-US" sz="90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le 1">
            <a:extLst>
              <a:ext uri="{FF2B5EF4-FFF2-40B4-BE49-F238E27FC236}">
                <a16:creationId xmlns:a16="http://schemas.microsoft.com/office/drawing/2014/main" id="{87D61BBD-6877-7CD1-4D84-0178C77E6FC3}"/>
              </a:ext>
            </a:extLst>
          </p:cNvPr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What is Personality?</a:t>
            </a:r>
          </a:p>
        </p:txBody>
      </p:sp>
      <p:sp>
        <p:nvSpPr>
          <p:cNvPr id="27651" name="Content Placeholder 2">
            <a:extLst>
              <a:ext uri="{FF2B5EF4-FFF2-40B4-BE49-F238E27FC236}">
                <a16:creationId xmlns:a16="http://schemas.microsoft.com/office/drawing/2014/main" id="{24C94775-AF07-9C0D-F258-08751C5B2BFB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604044" y="1908969"/>
            <a:ext cx="11358563" cy="3040062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spcAft>
                <a:spcPts val="600"/>
              </a:spcAft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Measuring Personality</a:t>
            </a:r>
          </a:p>
          <a:p>
            <a:pPr marL="450850" lvl="1" indent="-271463">
              <a:lnSpc>
                <a:spcPct val="150000"/>
              </a:lnSpc>
              <a:spcAft>
                <a:spcPts val="600"/>
              </a:spcAft>
              <a:buFontTx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Helpful in hiring decisions.</a:t>
            </a:r>
          </a:p>
          <a:p>
            <a:pPr marL="450850" lvl="1" indent="-271463">
              <a:lnSpc>
                <a:spcPct val="150000"/>
              </a:lnSpc>
              <a:spcAft>
                <a:spcPts val="600"/>
              </a:spcAft>
              <a:buFontTx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Most common method: self-reporting surveys.</a:t>
            </a:r>
          </a:p>
          <a:p>
            <a:pPr marL="450850" lvl="1" indent="-271463">
              <a:lnSpc>
                <a:spcPct val="150000"/>
              </a:lnSpc>
              <a:spcAft>
                <a:spcPts val="600"/>
              </a:spcAft>
              <a:buFontTx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Observer-ratings surveys provide an independent assessment of personality—often better predictors.</a:t>
            </a:r>
          </a:p>
        </p:txBody>
      </p:sp>
      <p:sp>
        <p:nvSpPr>
          <p:cNvPr id="27653" name="Slide Number Placeholder 3">
            <a:extLst>
              <a:ext uri="{FF2B5EF4-FFF2-40B4-BE49-F238E27FC236}">
                <a16:creationId xmlns:a16="http://schemas.microsoft.com/office/drawing/2014/main" id="{B36CFF2E-7D54-C880-3C95-435BBAA8F93A}"/>
              </a:ext>
            </a:extLst>
          </p:cNvPr>
          <p:cNvSpPr txBox="1">
            <a:spLocks/>
          </p:cNvSpPr>
          <p:nvPr/>
        </p:nvSpPr>
        <p:spPr bwMode="gray">
          <a:xfrm>
            <a:off x="5843589" y="6540500"/>
            <a:ext cx="439737" cy="20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900">
                <a:solidFill>
                  <a:schemeClr val="bg1"/>
                </a:solidFill>
              </a:rPr>
              <a:t>2-</a:t>
            </a:r>
            <a:fld id="{C05915D1-EED4-4CA6-98D0-733B19B140FD}" type="slidenum">
              <a:rPr lang="en-US" altLang="en-US" sz="900">
                <a:solidFill>
                  <a:schemeClr val="bg1"/>
                </a:solidFill>
              </a:rPr>
              <a:pPr algn="ctr" eaLnBrk="1" hangingPunct="1"/>
              <a:t>13</a:t>
            </a:fld>
            <a:endParaRPr lang="en-US" altLang="en-US" sz="90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le 1">
            <a:extLst>
              <a:ext uri="{FF2B5EF4-FFF2-40B4-BE49-F238E27FC236}">
                <a16:creationId xmlns:a16="http://schemas.microsoft.com/office/drawing/2014/main" id="{E1266D26-B120-38EF-55E2-EADE08667D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Personality Determinants</a:t>
            </a:r>
          </a:p>
        </p:txBody>
      </p:sp>
      <p:sp>
        <p:nvSpPr>
          <p:cNvPr id="28675" name="Content Placeholder 2">
            <a:extLst>
              <a:ext uri="{FF2B5EF4-FFF2-40B4-BE49-F238E27FC236}">
                <a16:creationId xmlns:a16="http://schemas.microsoft.com/office/drawing/2014/main" id="{661A5267-8EBC-FE1F-A341-685E7D1059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5600" y="1794669"/>
            <a:ext cx="11415713" cy="4641850"/>
          </a:xfrm>
        </p:spPr>
        <p:txBody>
          <a:bodyPr>
            <a:normAutofit/>
          </a:bodyPr>
          <a:lstStyle/>
          <a:p>
            <a:pPr marL="0" indent="0">
              <a:lnSpc>
                <a:spcPct val="100000"/>
              </a:lnSpc>
              <a:spcAft>
                <a:spcPct val="50000"/>
              </a:spcAft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Heredity</a:t>
            </a:r>
          </a:p>
          <a:p>
            <a:pPr marL="452438" lvl="1" indent="-273050">
              <a:lnSpc>
                <a:spcPct val="100000"/>
              </a:lnSpc>
              <a:spcAft>
                <a:spcPct val="50000"/>
              </a:spcAft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Factors determined at conception: physical stature, facial attractiveness, gender, temperament, muscle composition and reflexes, energy level, and bio-rhythms.</a:t>
            </a:r>
          </a:p>
          <a:p>
            <a:pPr marL="452438" lvl="1" indent="-273050">
              <a:lnSpc>
                <a:spcPct val="100000"/>
              </a:lnSpc>
              <a:spcAft>
                <a:spcPct val="50000"/>
              </a:spcAft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This ‘Heredity Approach’ argues that genes are the source of personality.</a:t>
            </a:r>
          </a:p>
          <a:p>
            <a:pPr marL="452438" lvl="1" indent="-273050">
              <a:lnSpc>
                <a:spcPct val="100000"/>
              </a:lnSpc>
              <a:spcAft>
                <a:spcPct val="50000"/>
              </a:spcAft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Twin studies: raised apart but very similar personalities.</a:t>
            </a:r>
          </a:p>
          <a:p>
            <a:pPr marL="452438" lvl="1" indent="-273050">
              <a:lnSpc>
                <a:spcPct val="100000"/>
              </a:lnSpc>
              <a:spcAft>
                <a:spcPct val="50000"/>
              </a:spcAft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Parents don’t add much to personality development.</a:t>
            </a:r>
          </a:p>
          <a:p>
            <a:pPr marL="452438" lvl="1" indent="-273050">
              <a:lnSpc>
                <a:spcPct val="100000"/>
              </a:lnSpc>
              <a:spcAft>
                <a:spcPct val="50000"/>
              </a:spcAft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There is some personality change over long </a:t>
            </a:r>
            <a:b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time periods.</a:t>
            </a:r>
          </a:p>
        </p:txBody>
      </p:sp>
      <p:sp>
        <p:nvSpPr>
          <p:cNvPr id="28677" name="Slide Number Placeholder 3">
            <a:extLst>
              <a:ext uri="{FF2B5EF4-FFF2-40B4-BE49-F238E27FC236}">
                <a16:creationId xmlns:a16="http://schemas.microsoft.com/office/drawing/2014/main" id="{50C14EC6-F4D7-C1C4-0870-3A45AAF1D8D8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5843589" y="6540500"/>
            <a:ext cx="439737" cy="203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900">
                <a:solidFill>
                  <a:schemeClr val="bg1"/>
                </a:solidFill>
              </a:rPr>
              <a:t>2-</a:t>
            </a:r>
            <a:fld id="{DFD2D11D-03D4-4322-9688-8336AF263AA8}" type="slidenum">
              <a:rPr lang="en-US" altLang="en-US" sz="900">
                <a:solidFill>
                  <a:schemeClr val="bg1"/>
                </a:solidFill>
              </a:rPr>
              <a:pPr algn="ctr" eaLnBrk="1" hangingPunct="1"/>
              <a:t>14</a:t>
            </a:fld>
            <a:endParaRPr lang="en-US" altLang="en-US" sz="900">
              <a:solidFill>
                <a:schemeClr val="bg1"/>
              </a:solidFill>
            </a:endParaRPr>
          </a:p>
        </p:txBody>
      </p:sp>
      <p:pic>
        <p:nvPicPr>
          <p:cNvPr id="28678" name="Picture 2" descr="http://t3.gstatic.com/images?q=tbn:ANd9GcRjO9mNFTPoemtgJvDYFwq48Z6GFMtkqaPyv0Vo-9Et7pZ9VsE_gA">
            <a:extLst>
              <a:ext uri="{FF2B5EF4-FFF2-40B4-BE49-F238E27FC236}">
                <a16:creationId xmlns:a16="http://schemas.microsoft.com/office/drawing/2014/main" id="{28897A2B-AF50-EACD-6DA8-31F62098E4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74350" y="5300663"/>
            <a:ext cx="1358900" cy="1341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le 1">
            <a:extLst>
              <a:ext uri="{FF2B5EF4-FFF2-40B4-BE49-F238E27FC236}">
                <a16:creationId xmlns:a16="http://schemas.microsoft.com/office/drawing/2014/main" id="{70B89E97-1913-0B0F-A932-50C6780D1A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Personality Traits</a:t>
            </a:r>
          </a:p>
        </p:txBody>
      </p:sp>
      <p:sp>
        <p:nvSpPr>
          <p:cNvPr id="29699" name="Content Placeholder 2">
            <a:extLst>
              <a:ext uri="{FF2B5EF4-FFF2-40B4-BE49-F238E27FC236}">
                <a16:creationId xmlns:a16="http://schemas.microsoft.com/office/drawing/2014/main" id="{D2304D85-E81A-5F83-E536-0C2C8D74A3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6600" y="2085975"/>
            <a:ext cx="10807700" cy="4538663"/>
          </a:xfrm>
        </p:spPr>
        <p:txBody>
          <a:bodyPr/>
          <a:lstStyle/>
          <a:p>
            <a:pPr marL="6350" indent="-6350">
              <a:spcAft>
                <a:spcPts val="600"/>
              </a:spcAft>
              <a:buNone/>
            </a:pPr>
            <a:r>
              <a:rPr lang="en-US" altLang="en-US" dirty="0">
                <a:solidFill>
                  <a:srgbClr val="00A1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Traits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are enduring characteristics that describe an individual’s behavior.</a:t>
            </a:r>
          </a:p>
          <a:p>
            <a:pPr marL="450850" lvl="1" indent="-265113">
              <a:spcAft>
                <a:spcPts val="1200"/>
              </a:spcAft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more consistent the characteristic and the more frequently it happens in diverse situations, the more important the trait.</a:t>
            </a:r>
          </a:p>
          <a:p>
            <a:pPr marL="6350" indent="-6350">
              <a:spcAft>
                <a:spcPts val="600"/>
              </a:spcAft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Two dominant frameworks are used to describe personality:</a:t>
            </a:r>
          </a:p>
          <a:p>
            <a:pPr marL="450850" lvl="1" indent="-265113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Myers-Briggs Type Indicator (MBTI)</a:t>
            </a:r>
          </a:p>
          <a:p>
            <a:pPr marL="450850" lvl="1" indent="-265113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Big Five Model</a:t>
            </a:r>
          </a:p>
        </p:txBody>
      </p:sp>
      <p:pic>
        <p:nvPicPr>
          <p:cNvPr id="29700" name="Picture 2" descr="C:\Users\Bob Stretch\AppData\Local\Microsoft\Windows\Temporary Internet Files\Content.IE5\7421JAUB\MCj04103790000[1].wmf">
            <a:extLst>
              <a:ext uri="{FF2B5EF4-FFF2-40B4-BE49-F238E27FC236}">
                <a16:creationId xmlns:a16="http://schemas.microsoft.com/office/drawing/2014/main" id="{5119EC30-A05B-11D7-B478-DCC9E386EF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0102852" y="4302125"/>
            <a:ext cx="1817687" cy="219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Footer Placeholder 4">
            <a:extLst>
              <a:ext uri="{FF2B5EF4-FFF2-40B4-BE49-F238E27FC236}">
                <a16:creationId xmlns:a16="http://schemas.microsoft.com/office/drawing/2014/main" id="{E16B60AA-7D00-70A7-3543-0E202457713B}"/>
              </a:ext>
            </a:extLst>
          </p:cNvPr>
          <p:cNvSpPr txBox="1">
            <a:spLocks/>
          </p:cNvSpPr>
          <p:nvPr/>
        </p:nvSpPr>
        <p:spPr bwMode="gray">
          <a:xfrm>
            <a:off x="1676401" y="6545264"/>
            <a:ext cx="2786063" cy="173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900">
                <a:solidFill>
                  <a:schemeClr val="bg1"/>
                </a:solidFill>
              </a:rPr>
              <a:t>© Pearson Education 2012</a:t>
            </a:r>
          </a:p>
        </p:txBody>
      </p:sp>
      <p:sp>
        <p:nvSpPr>
          <p:cNvPr id="29702" name="Slide Number Placeholder 3">
            <a:extLst>
              <a:ext uri="{FF2B5EF4-FFF2-40B4-BE49-F238E27FC236}">
                <a16:creationId xmlns:a16="http://schemas.microsoft.com/office/drawing/2014/main" id="{7E68B4BB-2D32-E830-B60E-27F7AA5E44EA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5843589" y="6540500"/>
            <a:ext cx="439737" cy="203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900">
                <a:solidFill>
                  <a:schemeClr val="bg1"/>
                </a:solidFill>
              </a:rPr>
              <a:t>2-</a:t>
            </a:r>
            <a:fld id="{7304E781-ADAC-4B74-8BCD-0724F790D2FE}" type="slidenum">
              <a:rPr lang="en-US" altLang="en-US" sz="900">
                <a:solidFill>
                  <a:schemeClr val="bg1"/>
                </a:solidFill>
              </a:rPr>
              <a:pPr algn="ctr" eaLnBrk="1" hangingPunct="1"/>
              <a:t>15</a:t>
            </a:fld>
            <a:endParaRPr lang="en-US" altLang="en-US" sz="90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itle 1">
            <a:extLst>
              <a:ext uri="{FF2B5EF4-FFF2-40B4-BE49-F238E27FC236}">
                <a16:creationId xmlns:a16="http://schemas.microsoft.com/office/drawing/2014/main" id="{901E9E99-DA24-41CF-1211-A1862E0BBE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Myers-Briggs Types and Their Uses</a:t>
            </a:r>
          </a:p>
        </p:txBody>
      </p:sp>
      <p:sp>
        <p:nvSpPr>
          <p:cNvPr id="31747" name="Content Placeholder 2">
            <a:extLst>
              <a:ext uri="{FF2B5EF4-FFF2-40B4-BE49-F238E27FC236}">
                <a16:creationId xmlns:a16="http://schemas.microsoft.com/office/drawing/2014/main" id="{6D7E476A-DFDA-7DC8-F386-F53E1F7C8EF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2926" y="1690688"/>
            <a:ext cx="11286332" cy="4591050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spcBef>
                <a:spcPts val="3600"/>
              </a:spcBef>
              <a:buNone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Each of the sixteen possible combinations has a name, for instance:</a:t>
            </a:r>
            <a:r>
              <a:rPr lang="en-US" altLang="en-US" sz="2400" dirty="0">
                <a:solidFill>
                  <a:srgbClr val="FF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450850" lvl="1" indent="-271463">
              <a:lnSpc>
                <a:spcPct val="15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Visionaries (INTJ) – original, stubborn, and driven.</a:t>
            </a:r>
          </a:p>
          <a:p>
            <a:pPr marL="450850" lvl="1" indent="-271463">
              <a:lnSpc>
                <a:spcPct val="15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Organizers (ESTJ) – realistic, logical, analytical, and business-like.</a:t>
            </a:r>
          </a:p>
          <a:p>
            <a:pPr marL="450850" lvl="1" indent="-271463">
              <a:lnSpc>
                <a:spcPct val="150000"/>
              </a:lnSpc>
              <a:spcAft>
                <a:spcPts val="2400"/>
              </a:spcAft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Conceptualizer (ENTP) – entrepreneurial, innovative, individualistic, and resourceful.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Research results on the validity of MBTI are mixed.</a:t>
            </a:r>
          </a:p>
          <a:p>
            <a:pPr marL="450850" lvl="1" indent="-271463">
              <a:lnSpc>
                <a:spcPct val="15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MBTI is a good tool for self-awareness and counseling.</a:t>
            </a:r>
          </a:p>
          <a:p>
            <a:pPr marL="450850" lvl="1" indent="-271463">
              <a:lnSpc>
                <a:spcPct val="15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Should </a:t>
            </a:r>
            <a:r>
              <a:rPr lang="en-US" altLang="en-US" b="1" i="1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not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be used as a selection test for job candidates.</a:t>
            </a:r>
          </a:p>
        </p:txBody>
      </p:sp>
      <p:sp>
        <p:nvSpPr>
          <p:cNvPr id="31749" name="Slide Number Placeholder 3">
            <a:extLst>
              <a:ext uri="{FF2B5EF4-FFF2-40B4-BE49-F238E27FC236}">
                <a16:creationId xmlns:a16="http://schemas.microsoft.com/office/drawing/2014/main" id="{56FC6E16-E2BB-F077-45FC-1F4F9470D9C3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5843589" y="6540500"/>
            <a:ext cx="439737" cy="203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900">
                <a:solidFill>
                  <a:schemeClr val="bg1"/>
                </a:solidFill>
              </a:rPr>
              <a:t>2-</a:t>
            </a:r>
            <a:fld id="{4E60A20C-3349-4D84-9EB9-D59C81BCF8BD}" type="slidenum">
              <a:rPr lang="en-US" altLang="en-US" sz="900">
                <a:solidFill>
                  <a:schemeClr val="bg1"/>
                </a:solidFill>
              </a:rPr>
              <a:pPr algn="ctr" eaLnBrk="1" hangingPunct="1"/>
              <a:t>16</a:t>
            </a:fld>
            <a:endParaRPr lang="en-US" altLang="en-US" sz="90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itle 1">
            <a:extLst>
              <a:ext uri="{FF2B5EF4-FFF2-40B4-BE49-F238E27FC236}">
                <a16:creationId xmlns:a16="http://schemas.microsoft.com/office/drawing/2014/main" id="{FE6FB928-8157-B8FD-F12B-6F9D91039C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5526" y="89693"/>
            <a:ext cx="10515600" cy="1325563"/>
          </a:xfrm>
        </p:spPr>
        <p:txBody>
          <a:bodyPr/>
          <a:lstStyle/>
          <a:p>
            <a:pPr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The Myers-Briggs Type Indicator</a:t>
            </a:r>
          </a:p>
        </p:txBody>
      </p:sp>
      <p:sp>
        <p:nvSpPr>
          <p:cNvPr id="30723" name="Content Placeholder 2">
            <a:extLst>
              <a:ext uri="{FF2B5EF4-FFF2-40B4-BE49-F238E27FC236}">
                <a16:creationId xmlns:a16="http://schemas.microsoft.com/office/drawing/2014/main" id="{4E9E1ED4-5FE2-6C3A-9E29-BC7A93DF7CC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9751" y="1201346"/>
            <a:ext cx="11487150" cy="1371600"/>
          </a:xfrm>
        </p:spPr>
        <p:txBody>
          <a:bodyPr/>
          <a:lstStyle/>
          <a:p>
            <a:pPr marL="450850" indent="-273050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Most widely used instrument in the world.</a:t>
            </a:r>
          </a:p>
          <a:p>
            <a:pPr marL="450850" indent="-273050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Participants are classified on four axes to determine one of 16 possible personality types, such as ENTJ. </a:t>
            </a:r>
          </a:p>
        </p:txBody>
      </p:sp>
      <p:grpSp>
        <p:nvGrpSpPr>
          <p:cNvPr id="30724" name="Group 9">
            <a:extLst>
              <a:ext uri="{FF2B5EF4-FFF2-40B4-BE49-F238E27FC236}">
                <a16:creationId xmlns:a16="http://schemas.microsoft.com/office/drawing/2014/main" id="{D5DC324E-E137-82D9-4D50-D025B25CC583}"/>
              </a:ext>
            </a:extLst>
          </p:cNvPr>
          <p:cNvGrpSpPr>
            <a:grpSpLocks/>
          </p:cNvGrpSpPr>
          <p:nvPr/>
        </p:nvGrpSpPr>
        <p:grpSpPr bwMode="auto">
          <a:xfrm>
            <a:off x="3483769" y="2560649"/>
            <a:ext cx="5410200" cy="3886200"/>
            <a:chOff x="1143000" y="2514600"/>
            <a:chExt cx="5410200" cy="3886200"/>
          </a:xfrm>
        </p:grpSpPr>
        <p:graphicFrame>
          <p:nvGraphicFramePr>
            <p:cNvPr id="6" name="Diagram 5">
              <a:extLst>
                <a:ext uri="{FF2B5EF4-FFF2-40B4-BE49-F238E27FC236}">
                  <a16:creationId xmlns:a16="http://schemas.microsoft.com/office/drawing/2014/main" id="{455986FC-5615-DD59-1224-E6D48FDF443D}"/>
                </a:ext>
              </a:extLst>
            </p:cNvPr>
            <p:cNvGraphicFramePr/>
            <p:nvPr/>
          </p:nvGraphicFramePr>
          <p:xfrm>
            <a:off x="1143000" y="2514600"/>
            <a:ext cx="3352800" cy="1371600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2" r:lo="rId3" r:qs="rId4" r:cs="rId5"/>
            </a:graphicData>
          </a:graphic>
        </p:graphicFrame>
        <p:graphicFrame>
          <p:nvGraphicFramePr>
            <p:cNvPr id="7" name="Diagram 6">
              <a:extLst>
                <a:ext uri="{FF2B5EF4-FFF2-40B4-BE49-F238E27FC236}">
                  <a16:creationId xmlns:a16="http://schemas.microsoft.com/office/drawing/2014/main" id="{652697A8-F799-E535-4E26-8C425F84B70E}"/>
                </a:ext>
              </a:extLst>
            </p:cNvPr>
            <p:cNvGraphicFramePr/>
            <p:nvPr/>
          </p:nvGraphicFramePr>
          <p:xfrm>
            <a:off x="1905000" y="3352800"/>
            <a:ext cx="3352800" cy="1371600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7" r:lo="rId8" r:qs="rId9" r:cs="rId10"/>
            </a:graphicData>
          </a:graphic>
        </p:graphicFrame>
        <p:graphicFrame>
          <p:nvGraphicFramePr>
            <p:cNvPr id="8" name="Diagram 7">
              <a:extLst>
                <a:ext uri="{FF2B5EF4-FFF2-40B4-BE49-F238E27FC236}">
                  <a16:creationId xmlns:a16="http://schemas.microsoft.com/office/drawing/2014/main" id="{8D9E88FF-3C37-4761-5C5A-A5EF1347FA4F}"/>
                </a:ext>
              </a:extLst>
            </p:cNvPr>
            <p:cNvGraphicFramePr/>
            <p:nvPr/>
          </p:nvGraphicFramePr>
          <p:xfrm>
            <a:off x="2590800" y="4191000"/>
            <a:ext cx="3352800" cy="1371600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12" r:lo="rId13" r:qs="rId14" r:cs="rId15"/>
            </a:graphicData>
          </a:graphic>
        </p:graphicFrame>
        <p:graphicFrame>
          <p:nvGraphicFramePr>
            <p:cNvPr id="9" name="Diagram 8">
              <a:extLst>
                <a:ext uri="{FF2B5EF4-FFF2-40B4-BE49-F238E27FC236}">
                  <a16:creationId xmlns:a16="http://schemas.microsoft.com/office/drawing/2014/main" id="{B236CA61-A604-96D0-F957-3E6F54ACE5B7}"/>
                </a:ext>
              </a:extLst>
            </p:cNvPr>
            <p:cNvGraphicFramePr/>
            <p:nvPr/>
          </p:nvGraphicFramePr>
          <p:xfrm>
            <a:off x="3200400" y="5029200"/>
            <a:ext cx="3352800" cy="1371600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17" r:lo="rId18" r:qs="rId19" r:cs="rId20"/>
            </a:graphicData>
          </a:graphic>
        </p:graphicFrame>
      </p:grpSp>
      <p:sp>
        <p:nvSpPr>
          <p:cNvPr id="30725" name="Rounded Rectangle 10">
            <a:extLst>
              <a:ext uri="{FF2B5EF4-FFF2-40B4-BE49-F238E27FC236}">
                <a16:creationId xmlns:a16="http://schemas.microsoft.com/office/drawing/2014/main" id="{60676F4D-F6EE-071B-7F7F-EF40651F1356}"/>
              </a:ext>
            </a:extLst>
          </p:cNvPr>
          <p:cNvSpPr>
            <a:spLocks noChangeArrowheads="1"/>
          </p:cNvSpPr>
          <p:nvPr/>
        </p:nvSpPr>
        <p:spPr bwMode="auto">
          <a:xfrm>
            <a:off x="8907463" y="5536028"/>
            <a:ext cx="1524000" cy="762000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Flexible and Spontaneous</a:t>
            </a:r>
          </a:p>
        </p:txBody>
      </p:sp>
      <p:sp>
        <p:nvSpPr>
          <p:cNvPr id="30726" name="Rounded Rectangle 11">
            <a:extLst>
              <a:ext uri="{FF2B5EF4-FFF2-40B4-BE49-F238E27FC236}">
                <a16:creationId xmlns:a16="http://schemas.microsoft.com/office/drawing/2014/main" id="{BFF4A7D5-C14E-814B-7803-384168E832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33588" y="3136912"/>
            <a:ext cx="1524000" cy="762000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1800" b="1">
                <a:latin typeface="Times New Roman" panose="02020603050405020304" pitchFamily="18" charset="0"/>
                <a:cs typeface="Times New Roman" panose="02020603050405020304" pitchFamily="18" charset="0"/>
              </a:rPr>
              <a:t>Sociable and Assertive</a:t>
            </a:r>
          </a:p>
        </p:txBody>
      </p:sp>
      <p:sp>
        <p:nvSpPr>
          <p:cNvPr id="30727" name="Rounded Rectangle 12">
            <a:extLst>
              <a:ext uri="{FF2B5EF4-FFF2-40B4-BE49-F238E27FC236}">
                <a16:creationId xmlns:a16="http://schemas.microsoft.com/office/drawing/2014/main" id="{08E6C854-E106-A6DA-8443-57C08F6BE2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07969" y="2611046"/>
            <a:ext cx="1524000" cy="762000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Quiet and </a:t>
            </a:r>
          </a:p>
          <a:p>
            <a:pPr algn="ctr" eaLnBrk="1" hangingPunct="1"/>
            <a:r>
              <a:rPr lang="en-US" alt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Shy</a:t>
            </a:r>
          </a:p>
        </p:txBody>
      </p:sp>
      <p:sp>
        <p:nvSpPr>
          <p:cNvPr id="30728" name="Rounded Rectangle 13">
            <a:extLst>
              <a:ext uri="{FF2B5EF4-FFF2-40B4-BE49-F238E27FC236}">
                <a16:creationId xmlns:a16="http://schemas.microsoft.com/office/drawing/2014/main" id="{CE585CB6-7345-5ABD-AB6F-092B7525EC03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98569" y="3371862"/>
            <a:ext cx="1524000" cy="762000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Unconscious</a:t>
            </a:r>
          </a:p>
          <a:p>
            <a:pPr algn="ctr" eaLnBrk="1" hangingPunct="1"/>
            <a:r>
              <a:rPr lang="en-US" alt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Processes</a:t>
            </a:r>
          </a:p>
        </p:txBody>
      </p:sp>
      <p:sp>
        <p:nvSpPr>
          <p:cNvPr id="30729" name="Rounded Rectangle 14">
            <a:extLst>
              <a:ext uri="{FF2B5EF4-FFF2-40B4-BE49-F238E27FC236}">
                <a16:creationId xmlns:a16="http://schemas.microsoft.com/office/drawing/2014/main" id="{EC1475E4-4B6D-83AD-8D72-224C935976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97863" y="4356112"/>
            <a:ext cx="1524000" cy="762000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Uses Values &amp; Emotions</a:t>
            </a:r>
          </a:p>
        </p:txBody>
      </p:sp>
      <p:sp>
        <p:nvSpPr>
          <p:cNvPr id="30730" name="Rounded Rectangle 15">
            <a:extLst>
              <a:ext uri="{FF2B5EF4-FFF2-40B4-BE49-F238E27FC236}">
                <a16:creationId xmlns:a16="http://schemas.microsoft.com/office/drawing/2014/main" id="{42798E51-490A-8AAE-7483-B4DABCF36FD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19375" y="4051312"/>
            <a:ext cx="1524000" cy="762000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1800" b="1">
                <a:latin typeface="Times New Roman" panose="02020603050405020304" pitchFamily="18" charset="0"/>
                <a:cs typeface="Times New Roman" panose="02020603050405020304" pitchFamily="18" charset="0"/>
              </a:rPr>
              <a:t>Practical and</a:t>
            </a:r>
          </a:p>
          <a:p>
            <a:pPr algn="ctr" eaLnBrk="1" hangingPunct="1"/>
            <a:r>
              <a:rPr lang="en-US" altLang="en-US" sz="1800" b="1">
                <a:latin typeface="Times New Roman" panose="02020603050405020304" pitchFamily="18" charset="0"/>
                <a:cs typeface="Times New Roman" panose="02020603050405020304" pitchFamily="18" charset="0"/>
              </a:rPr>
              <a:t>Orderly</a:t>
            </a:r>
          </a:p>
        </p:txBody>
      </p:sp>
      <p:sp>
        <p:nvSpPr>
          <p:cNvPr id="30731" name="Rounded Rectangle 16">
            <a:extLst>
              <a:ext uri="{FF2B5EF4-FFF2-40B4-BE49-F238E27FC236}">
                <a16:creationId xmlns:a16="http://schemas.microsoft.com/office/drawing/2014/main" id="{8A75755D-C0E3-A071-5227-827C8CE7E52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94075" y="4899037"/>
            <a:ext cx="1524000" cy="762000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1800" b="1">
                <a:latin typeface="Times New Roman" panose="02020603050405020304" pitchFamily="18" charset="0"/>
                <a:cs typeface="Times New Roman" panose="02020603050405020304" pitchFamily="18" charset="0"/>
              </a:rPr>
              <a:t>Use Reason</a:t>
            </a:r>
          </a:p>
          <a:p>
            <a:pPr algn="ctr" eaLnBrk="1" hangingPunct="1"/>
            <a:r>
              <a:rPr lang="en-US" altLang="en-US" sz="1800" b="1">
                <a:latin typeface="Times New Roman" panose="02020603050405020304" pitchFamily="18" charset="0"/>
                <a:cs typeface="Times New Roman" panose="02020603050405020304" pitchFamily="18" charset="0"/>
              </a:rPr>
              <a:t>and Logic</a:t>
            </a:r>
          </a:p>
        </p:txBody>
      </p:sp>
      <p:sp>
        <p:nvSpPr>
          <p:cNvPr id="30732" name="Rounded Rectangle 17">
            <a:extLst>
              <a:ext uri="{FF2B5EF4-FFF2-40B4-BE49-F238E27FC236}">
                <a16:creationId xmlns:a16="http://schemas.microsoft.com/office/drawing/2014/main" id="{2CD3E5B8-9998-3316-9F54-4DBB005BA5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64000" y="5748349"/>
            <a:ext cx="1524000" cy="762000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1800" b="1">
                <a:latin typeface="Times New Roman" panose="02020603050405020304" pitchFamily="18" charset="0"/>
                <a:cs typeface="Times New Roman" panose="02020603050405020304" pitchFamily="18" charset="0"/>
              </a:rPr>
              <a:t>Want Order</a:t>
            </a:r>
          </a:p>
          <a:p>
            <a:pPr algn="ctr" eaLnBrk="1" hangingPunct="1"/>
            <a:r>
              <a:rPr lang="en-US" altLang="en-US" sz="1800" b="1">
                <a:latin typeface="Times New Roman" panose="02020603050405020304" pitchFamily="18" charset="0"/>
                <a:cs typeface="Times New Roman" panose="02020603050405020304" pitchFamily="18" charset="0"/>
              </a:rPr>
              <a:t>&amp; Structure</a:t>
            </a:r>
          </a:p>
        </p:txBody>
      </p:sp>
      <p:sp>
        <p:nvSpPr>
          <p:cNvPr id="30734" name="Slide Number Placeholder 3">
            <a:extLst>
              <a:ext uri="{FF2B5EF4-FFF2-40B4-BE49-F238E27FC236}">
                <a16:creationId xmlns:a16="http://schemas.microsoft.com/office/drawing/2014/main" id="{FD014CD3-706C-8950-D0CB-282583BCF4F4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5843589" y="6540500"/>
            <a:ext cx="439737" cy="203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900">
                <a:solidFill>
                  <a:schemeClr val="bg1"/>
                </a:solidFill>
              </a:rPr>
              <a:t>2-</a:t>
            </a:r>
            <a:fld id="{0908DFD8-CFD4-4C68-848E-9473E303FEE2}" type="slidenum">
              <a:rPr lang="en-US" altLang="en-US" sz="900">
                <a:solidFill>
                  <a:schemeClr val="bg1"/>
                </a:solidFill>
              </a:rPr>
              <a:pPr algn="ctr" eaLnBrk="1" hangingPunct="1"/>
              <a:t>17</a:t>
            </a:fld>
            <a:endParaRPr lang="en-US" altLang="en-US" sz="90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itle 1">
            <a:extLst>
              <a:ext uri="{FF2B5EF4-FFF2-40B4-BE49-F238E27FC236}">
                <a16:creationId xmlns:a16="http://schemas.microsoft.com/office/drawing/2014/main" id="{2A1366CD-9A79-D028-9775-6AE710F2E7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The Big Five Model of Personality Dimensions</a:t>
            </a:r>
          </a:p>
        </p:txBody>
      </p:sp>
      <p:graphicFrame>
        <p:nvGraphicFramePr>
          <p:cNvPr id="7" name="Content Placeholder 6">
            <a:extLst>
              <a:ext uri="{FF2B5EF4-FFF2-40B4-BE49-F238E27FC236}">
                <a16:creationId xmlns:a16="http://schemas.microsoft.com/office/drawing/2014/main" id="{987C748C-0369-D38B-1945-45855B925A0D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1263903" y="1690688"/>
          <a:ext cx="10408985" cy="454813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2773" name="Slide Number Placeholder 3">
            <a:extLst>
              <a:ext uri="{FF2B5EF4-FFF2-40B4-BE49-F238E27FC236}">
                <a16:creationId xmlns:a16="http://schemas.microsoft.com/office/drawing/2014/main" id="{1BF5C656-4CF0-DB74-F301-53C4F70722E3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5843589" y="6540500"/>
            <a:ext cx="439737" cy="203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900">
                <a:solidFill>
                  <a:schemeClr val="bg1"/>
                </a:solidFill>
              </a:rPr>
              <a:t>2-</a:t>
            </a:r>
            <a:fld id="{DC23694D-DFA5-45BE-B6E0-29C4565C4F00}" type="slidenum">
              <a:rPr lang="en-US" altLang="en-US" sz="900">
                <a:solidFill>
                  <a:schemeClr val="bg1"/>
                </a:solidFill>
              </a:rPr>
              <a:pPr algn="ctr" eaLnBrk="1" hangingPunct="1"/>
              <a:t>18</a:t>
            </a:fld>
            <a:endParaRPr lang="en-US" altLang="en-US" sz="90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itle 1">
            <a:extLst>
              <a:ext uri="{FF2B5EF4-FFF2-40B4-BE49-F238E27FC236}">
                <a16:creationId xmlns:a16="http://schemas.microsoft.com/office/drawing/2014/main" id="{120D696C-BDBF-AE50-4597-DD31D083D5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How Do the Big Five Traits Predict Behavior?</a:t>
            </a:r>
          </a:p>
        </p:txBody>
      </p:sp>
      <p:sp>
        <p:nvSpPr>
          <p:cNvPr id="33795" name="Content Placeholder 2">
            <a:extLst>
              <a:ext uri="{FF2B5EF4-FFF2-40B4-BE49-F238E27FC236}">
                <a16:creationId xmlns:a16="http://schemas.microsoft.com/office/drawing/2014/main" id="{209AC0C1-949B-8204-28C2-A30ECF053A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4362" y="2038350"/>
            <a:ext cx="11229976" cy="4525962"/>
          </a:xfrm>
        </p:spPr>
        <p:txBody>
          <a:bodyPr>
            <a:normAutofit/>
          </a:bodyPr>
          <a:lstStyle/>
          <a:p>
            <a:pPr marL="0" indent="0">
              <a:spcAft>
                <a:spcPct val="50000"/>
              </a:spcAft>
              <a:buNone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Research has shown this to be a better framework.</a:t>
            </a:r>
          </a:p>
          <a:p>
            <a:pPr marL="0" indent="0">
              <a:spcAft>
                <a:spcPct val="50000"/>
              </a:spcAft>
              <a:buNone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Certain traits have been shown to strongly relate to higher job performance:</a:t>
            </a:r>
          </a:p>
          <a:p>
            <a:pPr marL="450850" lvl="1" indent="-271463">
              <a:spcAft>
                <a:spcPct val="50000"/>
              </a:spcAft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Highly conscientious people develop more job knowledge, exert greater effort, and have better performance.</a:t>
            </a:r>
          </a:p>
          <a:p>
            <a:pPr marL="450850" lvl="1" indent="-271463">
              <a:spcBef>
                <a:spcPct val="20000"/>
              </a:spcBef>
              <a:spcAft>
                <a:spcPct val="10000"/>
              </a:spcAft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Other Big Five Traits also have implications for work.</a:t>
            </a:r>
          </a:p>
          <a:p>
            <a:pPr marL="893763" lvl="2" indent="-263525">
              <a:spcAft>
                <a:spcPct val="10000"/>
              </a:spcAft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Emotional stability is related to job satisfaction.</a:t>
            </a:r>
          </a:p>
          <a:p>
            <a:pPr marL="893763" lvl="2" indent="-263525">
              <a:spcAft>
                <a:spcPct val="10000"/>
              </a:spcAft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Extroverts tend to be happier in their jobs and have good social skills.</a:t>
            </a:r>
          </a:p>
          <a:p>
            <a:pPr marL="893763" lvl="2" indent="-263525">
              <a:spcAft>
                <a:spcPct val="10000"/>
              </a:spcAft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Open people are more creative and can be good leaders.</a:t>
            </a:r>
          </a:p>
          <a:p>
            <a:pPr marL="893763" lvl="2" indent="-263525">
              <a:spcAft>
                <a:spcPct val="10000"/>
              </a:spcAft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Agreeable people are good in social settings.</a:t>
            </a:r>
          </a:p>
        </p:txBody>
      </p:sp>
      <p:sp>
        <p:nvSpPr>
          <p:cNvPr id="33797" name="Slide Number Placeholder 3">
            <a:extLst>
              <a:ext uri="{FF2B5EF4-FFF2-40B4-BE49-F238E27FC236}">
                <a16:creationId xmlns:a16="http://schemas.microsoft.com/office/drawing/2014/main" id="{D8D93A66-CBA5-1155-1B31-E78EEACF7A19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5843589" y="6540500"/>
            <a:ext cx="439737" cy="203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900">
                <a:solidFill>
                  <a:schemeClr val="bg1"/>
                </a:solidFill>
              </a:rPr>
              <a:t>2-</a:t>
            </a:r>
            <a:fld id="{63EBA961-058F-4BBF-B293-3C375C4822AD}" type="slidenum">
              <a:rPr lang="en-US" altLang="en-US" sz="900">
                <a:solidFill>
                  <a:schemeClr val="bg1"/>
                </a:solidFill>
              </a:rPr>
              <a:pPr algn="ctr" eaLnBrk="1" hangingPunct="1"/>
              <a:t>19</a:t>
            </a:fld>
            <a:endParaRPr lang="en-US" altLang="en-US" sz="90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itle 1">
            <a:extLst>
              <a:ext uri="{FF2B5EF4-FFF2-40B4-BE49-F238E27FC236}">
                <a16:creationId xmlns:a16="http://schemas.microsoft.com/office/drawing/2014/main" id="{65B4CFBA-9D99-C90E-D7C6-BF7E208F67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The Big Five Traits</a:t>
            </a:r>
          </a:p>
        </p:txBody>
      </p:sp>
      <p:sp>
        <p:nvSpPr>
          <p:cNvPr id="34820" name="Slide Number Placeholder 3">
            <a:extLst>
              <a:ext uri="{FF2B5EF4-FFF2-40B4-BE49-F238E27FC236}">
                <a16:creationId xmlns:a16="http://schemas.microsoft.com/office/drawing/2014/main" id="{9352308F-4C78-468F-172D-24CEF2B96976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5843589" y="6540500"/>
            <a:ext cx="439737" cy="203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900">
                <a:solidFill>
                  <a:schemeClr val="bg1"/>
                </a:solidFill>
              </a:rPr>
              <a:t>2-</a:t>
            </a:r>
            <a:fld id="{EE4C6974-773D-4EEA-ADC0-E313419F3A97}" type="slidenum">
              <a:rPr lang="en-US" altLang="en-US" sz="900">
                <a:solidFill>
                  <a:schemeClr val="bg1"/>
                </a:solidFill>
              </a:rPr>
              <a:pPr algn="ctr" eaLnBrk="1" hangingPunct="1"/>
              <a:t>20</a:t>
            </a:fld>
            <a:endParaRPr lang="en-US" altLang="en-US" sz="900">
              <a:solidFill>
                <a:schemeClr val="bg1"/>
              </a:solidFill>
            </a:endParaRPr>
          </a:p>
        </p:txBody>
      </p:sp>
      <p:pic>
        <p:nvPicPr>
          <p:cNvPr id="34821" name="Picture 11">
            <a:extLst>
              <a:ext uri="{FF2B5EF4-FFF2-40B4-BE49-F238E27FC236}">
                <a16:creationId xmlns:a16="http://schemas.microsoft.com/office/drawing/2014/main" id="{6201FFD0-9D2F-35D3-EAC5-81826FB985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7275" y="1686387"/>
            <a:ext cx="10058400" cy="4781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itle 1">
            <a:extLst>
              <a:ext uri="{FF2B5EF4-FFF2-40B4-BE49-F238E27FC236}">
                <a16:creationId xmlns:a16="http://schemas.microsoft.com/office/drawing/2014/main" id="{185CF60A-129B-327F-C4AC-3EAFFC46FB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Other Personality Traits Relevant to OB</a:t>
            </a:r>
          </a:p>
        </p:txBody>
      </p:sp>
      <p:sp>
        <p:nvSpPr>
          <p:cNvPr id="35843" name="Content Placeholder 2">
            <a:extLst>
              <a:ext uri="{FF2B5EF4-FFF2-40B4-BE49-F238E27FC236}">
                <a16:creationId xmlns:a16="http://schemas.microsoft.com/office/drawing/2014/main" id="{0A2FD2B0-8721-3C35-30A8-C58AAE07C2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1174" y="1690688"/>
            <a:ext cx="11433175" cy="4525962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Core Self-Evaluation</a:t>
            </a:r>
          </a:p>
          <a:p>
            <a:pPr marL="450850" lvl="1" indent="-271463">
              <a:lnSpc>
                <a:spcPct val="10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degree to which people like or dislike themselves.</a:t>
            </a:r>
          </a:p>
          <a:p>
            <a:pPr marL="450850" lvl="1" indent="-271463">
              <a:lnSpc>
                <a:spcPct val="10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Positive self-evaluation leads to higher job performance.</a:t>
            </a:r>
          </a:p>
          <a:p>
            <a:pPr marL="450850" lvl="1" indent="-271463">
              <a:lnSpc>
                <a:spcPct val="100000"/>
              </a:lnSpc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Machiavellianism ( Manipulation)</a:t>
            </a:r>
          </a:p>
          <a:p>
            <a:pPr marL="450850" lvl="1" indent="-271463">
              <a:lnSpc>
                <a:spcPct val="10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pragmatic, emotionally distant power-player who believes that ends justify the means.</a:t>
            </a:r>
          </a:p>
          <a:p>
            <a:pPr marL="450850" lvl="1" indent="-271463">
              <a:lnSpc>
                <a:spcPct val="10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High Mach's are manipulative, win more often, and persuade more than they are persuaded. Flourish when:</a:t>
            </a:r>
          </a:p>
          <a:p>
            <a:pPr marL="903288" lvl="2" indent="-273050">
              <a:lnSpc>
                <a:spcPct val="100000"/>
              </a:lnSpc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they have direct interaction;</a:t>
            </a:r>
          </a:p>
          <a:p>
            <a:pPr marL="903288" lvl="2" indent="-273050">
              <a:lnSpc>
                <a:spcPct val="100000"/>
              </a:lnSpc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they work with minimal rules and regulations;</a:t>
            </a:r>
          </a:p>
          <a:p>
            <a:pPr marL="903288" lvl="2" indent="-273050">
              <a:lnSpc>
                <a:spcPct val="100000"/>
              </a:lnSpc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their emotions distract others.</a:t>
            </a:r>
          </a:p>
        </p:txBody>
      </p:sp>
    </p:spTree>
  </p:cSld>
  <p:clrMapOvr>
    <a:masterClrMapping/>
  </p:clrMapOvr>
  <p:transition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Content Placeholder 2">
            <a:extLst>
              <a:ext uri="{FF2B5EF4-FFF2-40B4-BE49-F238E27FC236}">
                <a16:creationId xmlns:a16="http://schemas.microsoft.com/office/drawing/2014/main" id="{28163187-8A4C-2C67-6210-CF79DF21A3A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4338" y="1622426"/>
            <a:ext cx="11515725" cy="4240213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Narcissism</a:t>
            </a:r>
          </a:p>
          <a:p>
            <a:pPr marL="450850" lvl="1" indent="-271463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US" altLang="en-US" sz="2800" dirty="0">
                <a:solidFill>
                  <a:srgbClr val="00A1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narcissist 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an arrogant, entitled, self-important person who needs excessive admiration.</a:t>
            </a:r>
          </a:p>
          <a:p>
            <a:pPr marL="450850" lvl="1" indent="-271463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Less effective in their jobs.</a:t>
            </a:r>
            <a:endParaRPr lang="en-US" altLang="en-US" sz="2800" dirty="0">
              <a:solidFill>
                <a:srgbClr val="3FA85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Self-Monitoring</a:t>
            </a:r>
          </a:p>
          <a:p>
            <a:pPr marL="450850" lvl="1" indent="-271463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ability to adjust behavior to meet external, situational factors.</a:t>
            </a:r>
          </a:p>
          <a:p>
            <a:pPr marL="450850" lvl="1" indent="-271463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High self-monitors conform more and are more likely to become leaders.</a:t>
            </a:r>
          </a:p>
          <a:p>
            <a:pPr marL="0" indent="0">
              <a:lnSpc>
                <a:spcPct val="150000"/>
              </a:lnSpc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buNone/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6867" name="Title 1">
            <a:extLst>
              <a:ext uri="{FF2B5EF4-FFF2-40B4-BE49-F238E27FC236}">
                <a16:creationId xmlns:a16="http://schemas.microsoft.com/office/drawing/2014/main" id="{9986DFA2-5731-FD9F-2F0B-13D06BB9EC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60537" y="592930"/>
            <a:ext cx="8389938" cy="804862"/>
          </a:xfrm>
        </p:spPr>
        <p:txBody>
          <a:bodyPr>
            <a:normAutofit fontScale="90000"/>
          </a:bodyPr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Other Personality Traits Relevant to OB (Cont’d)</a:t>
            </a:r>
          </a:p>
        </p:txBody>
      </p:sp>
    </p:spTree>
  </p:cSld>
  <p:clrMapOvr>
    <a:masterClrMapping/>
  </p:clrMapOvr>
  <p:transition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itle 1">
            <a:extLst>
              <a:ext uri="{FF2B5EF4-FFF2-40B4-BE49-F238E27FC236}">
                <a16:creationId xmlns:a16="http://schemas.microsoft.com/office/drawing/2014/main" id="{1F5F0682-100B-73E8-0832-0B4C34712A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89125" y="395288"/>
            <a:ext cx="8408988" cy="900112"/>
          </a:xfrm>
        </p:spPr>
        <p:txBody>
          <a:bodyPr>
            <a:normAutofit fontScale="90000"/>
          </a:bodyPr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Other Personality Traits Relevant to OB (Cont’d)</a:t>
            </a:r>
          </a:p>
        </p:txBody>
      </p:sp>
      <p:sp>
        <p:nvSpPr>
          <p:cNvPr id="37891" name="Content Placeholder 2">
            <a:extLst>
              <a:ext uri="{FF2B5EF4-FFF2-40B4-BE49-F238E27FC236}">
                <a16:creationId xmlns:a16="http://schemas.microsoft.com/office/drawing/2014/main" id="{82B3532B-94AD-00A0-E77C-04410D7B19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1800" y="2831306"/>
            <a:ext cx="8712200" cy="2767013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Risk Taking</a:t>
            </a:r>
          </a:p>
          <a:p>
            <a:pPr marL="450850" lvl="1" indent="-271463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willingness to take chances.</a:t>
            </a:r>
          </a:p>
          <a:p>
            <a:pPr marL="450850" lvl="1" indent="-271463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May be best to align propensities with job requirements.</a:t>
            </a:r>
          </a:p>
          <a:p>
            <a:pPr marL="450850" lvl="1" indent="-271463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Risk takers make faster decisions with less information.</a:t>
            </a:r>
            <a:endParaRPr lang="en-US" altLang="en-US" sz="2800" dirty="0">
              <a:solidFill>
                <a:srgbClr val="3FA85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0850" lvl="1" indent="-271463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Creates positive change in the environment.</a:t>
            </a:r>
          </a:p>
        </p:txBody>
      </p:sp>
      <p:sp>
        <p:nvSpPr>
          <p:cNvPr id="37893" name="Slide Number Placeholder 3">
            <a:extLst>
              <a:ext uri="{FF2B5EF4-FFF2-40B4-BE49-F238E27FC236}">
                <a16:creationId xmlns:a16="http://schemas.microsoft.com/office/drawing/2014/main" id="{A7A5BF0F-2F2C-CAEC-D8CC-F3840F233E9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5843589" y="6540500"/>
            <a:ext cx="439737" cy="203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900">
                <a:solidFill>
                  <a:schemeClr val="bg1"/>
                </a:solidFill>
              </a:rPr>
              <a:t>2-</a:t>
            </a:r>
            <a:fld id="{033B88A8-4CC8-4CAB-9200-0908008E6354}" type="slidenum">
              <a:rPr lang="en-US" altLang="en-US" sz="900">
                <a:solidFill>
                  <a:schemeClr val="bg1"/>
                </a:solidFill>
              </a:rPr>
              <a:pPr algn="ctr" eaLnBrk="1" hangingPunct="1"/>
              <a:t>23</a:t>
            </a:fld>
            <a:endParaRPr lang="en-US" altLang="en-US" sz="900">
              <a:solidFill>
                <a:schemeClr val="bg1"/>
              </a:solidFill>
            </a:endParaRPr>
          </a:p>
        </p:txBody>
      </p:sp>
      <p:pic>
        <p:nvPicPr>
          <p:cNvPr id="37894" name="Picture 2" descr="C:\Users\Bob Stretch\AppData\Local\Microsoft\Windows\Temporary Internet Files\Content.IE5\7421JAUB\MCj04150080000[1].wmf">
            <a:extLst>
              <a:ext uri="{FF2B5EF4-FFF2-40B4-BE49-F238E27FC236}">
                <a16:creationId xmlns:a16="http://schemas.microsoft.com/office/drawing/2014/main" id="{4EEF874B-A923-3B38-1AB9-896BA06173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7964" y="1646237"/>
            <a:ext cx="3722687" cy="2759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Content Placeholder 2">
            <a:extLst>
              <a:ext uri="{FF2B5EF4-FFF2-40B4-BE49-F238E27FC236}">
                <a16:creationId xmlns:a16="http://schemas.microsoft.com/office/drawing/2014/main" id="{BF61C943-1BAF-7BDA-48FC-758558CA676A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528639" y="1952625"/>
            <a:ext cx="11501436" cy="46228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Type A and B Personalities</a:t>
            </a:r>
          </a:p>
          <a:p>
            <a:pPr marL="450850" lvl="1" indent="-271463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Aggressively involved in a chronic, incessant struggle to achieve more in less time.</a:t>
            </a:r>
          </a:p>
          <a:p>
            <a:pPr marL="903288" lvl="2" indent="-273050"/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Impatient: always moving, walking, and eating rapidly.</a:t>
            </a:r>
          </a:p>
          <a:p>
            <a:pPr marL="903288" lvl="2" indent="-273050"/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Strive to think or do two or more things at once.</a:t>
            </a:r>
          </a:p>
          <a:p>
            <a:pPr marL="903288" lvl="2" indent="-273050"/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Cannot cope with leisure time.</a:t>
            </a:r>
          </a:p>
          <a:p>
            <a:pPr marL="903288" lvl="2" indent="-273050"/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Obsessed with achievement numbers.</a:t>
            </a:r>
          </a:p>
          <a:p>
            <a:pPr marL="450850" lvl="1" indent="-271463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Quality of the work can be low.</a:t>
            </a:r>
          </a:p>
          <a:p>
            <a:pPr marL="450850" lvl="1" indent="-271463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Type B people are the complete opposite.</a:t>
            </a:r>
          </a:p>
          <a:p>
            <a:pPr marL="0" indent="0">
              <a:buNone/>
            </a:pPr>
            <a:endParaRPr lang="en-US" alt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Proactive Personality</a:t>
            </a:r>
          </a:p>
          <a:p>
            <a:pPr marL="450850" lvl="1" indent="-271463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Identifies opportunities, shows initiative, acts, and perseveres to completion.</a:t>
            </a:r>
          </a:p>
        </p:txBody>
      </p:sp>
      <p:sp>
        <p:nvSpPr>
          <p:cNvPr id="38915" name="Title 1">
            <a:extLst>
              <a:ext uri="{FF2B5EF4-FFF2-40B4-BE49-F238E27FC236}">
                <a16:creationId xmlns:a16="http://schemas.microsoft.com/office/drawing/2014/main" id="{034DABB3-9812-15B8-7190-8B11B33DB5A1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1901031" y="795338"/>
            <a:ext cx="8389938" cy="804862"/>
          </a:xfrm>
        </p:spPr>
        <p:txBody>
          <a:bodyPr>
            <a:normAutofit fontScale="90000"/>
          </a:bodyPr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Other Personality Traits Relevant to OB (Cont’d)</a:t>
            </a:r>
          </a:p>
        </p:txBody>
      </p:sp>
    </p:spTree>
  </p:cSld>
  <p:clrMapOvr>
    <a:masterClrMapping/>
  </p:clrMapOvr>
  <p:transition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C:\Users\Bob Stretch\AppData\Local\Microsoft\Windows\Temporary Internet Files\Content.IE5\7421JAUB\MCj02154910000[1].wmf">
            <a:extLst>
              <a:ext uri="{FF2B5EF4-FFF2-40B4-BE49-F238E27FC236}">
                <a16:creationId xmlns:a16="http://schemas.microsoft.com/office/drawing/2014/main" id="{3570E4BC-7596-A3C4-CD15-03FEC26EFB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1238" y="4795044"/>
            <a:ext cx="1960562" cy="183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939" name="Title 1">
            <a:extLst>
              <a:ext uri="{FF2B5EF4-FFF2-40B4-BE49-F238E27FC236}">
                <a16:creationId xmlns:a16="http://schemas.microsoft.com/office/drawing/2014/main" id="{92A4C8EF-9E1F-93F6-03D2-83F56A1F1E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Values</a:t>
            </a:r>
          </a:p>
        </p:txBody>
      </p:sp>
      <p:sp>
        <p:nvSpPr>
          <p:cNvPr id="39940" name="Content Placeholder 2">
            <a:extLst>
              <a:ext uri="{FF2B5EF4-FFF2-40B4-BE49-F238E27FC236}">
                <a16:creationId xmlns:a16="http://schemas.microsoft.com/office/drawing/2014/main" id="{070774FD-0C76-03C1-A97E-B531073B11C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7538" y="1690688"/>
            <a:ext cx="10736262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en-US" dirty="0">
                <a:solidFill>
                  <a:srgbClr val="00A1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Values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are basic convictions on how to conduct yourself or how to live your life that are personally or socially preferable— “How To” live life properly.</a:t>
            </a:r>
          </a:p>
          <a:p>
            <a:pPr marL="0" indent="0">
              <a:buNone/>
            </a:pPr>
            <a:endParaRPr lang="en-US" altLang="en-US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en-US" b="1" dirty="0">
                <a:solidFill>
                  <a:srgbClr val="00A1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Attributes of Values:</a:t>
            </a:r>
          </a:p>
          <a:p>
            <a:pPr marL="0" indent="0"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Content Attribute—that the mode of conduct or end-state is important.</a:t>
            </a:r>
          </a:p>
          <a:p>
            <a:pPr marL="450850" lvl="1" indent="-265113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Intensity Attribute—just how important that content is.</a:t>
            </a:r>
          </a:p>
          <a:p>
            <a:pPr marL="450850" lvl="1" indent="-265113"/>
            <a:endParaRPr lang="en-US" altLang="en-US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en-US" b="1" dirty="0">
                <a:solidFill>
                  <a:srgbClr val="00A1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Value System</a:t>
            </a:r>
            <a:r>
              <a:rPr lang="en-US" altLang="en-US" dirty="0">
                <a:solidFill>
                  <a:srgbClr val="3FA85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450850" lvl="1" indent="-265113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person’s values rank-ordered by intensity.</a:t>
            </a:r>
          </a:p>
          <a:p>
            <a:pPr marL="450850" lvl="1" indent="-265113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Tends to be relatively constant and consistent.</a:t>
            </a:r>
          </a:p>
        </p:txBody>
      </p:sp>
      <p:sp>
        <p:nvSpPr>
          <p:cNvPr id="39942" name="Slide Number Placeholder 3">
            <a:extLst>
              <a:ext uri="{FF2B5EF4-FFF2-40B4-BE49-F238E27FC236}">
                <a16:creationId xmlns:a16="http://schemas.microsoft.com/office/drawing/2014/main" id="{83CE2D35-DAD0-F75B-38BB-8E8F475E449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5843589" y="6540500"/>
            <a:ext cx="439737" cy="203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900">
                <a:solidFill>
                  <a:schemeClr val="bg1"/>
                </a:solidFill>
              </a:rPr>
              <a:t>2-</a:t>
            </a:r>
            <a:fld id="{A4334474-ABDA-480E-8EC7-D51593962DB0}" type="slidenum">
              <a:rPr lang="en-US" altLang="en-US" sz="900">
                <a:solidFill>
                  <a:schemeClr val="bg1"/>
                </a:solidFill>
              </a:rPr>
              <a:pPr algn="ctr" eaLnBrk="1" hangingPunct="1"/>
              <a:t>25</a:t>
            </a:fld>
            <a:endParaRPr lang="en-US" altLang="en-US" sz="90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itle 1">
            <a:extLst>
              <a:ext uri="{FF2B5EF4-FFF2-40B4-BE49-F238E27FC236}">
                <a16:creationId xmlns:a16="http://schemas.microsoft.com/office/drawing/2014/main" id="{1EE983CF-AE21-40CB-2959-A62781923E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Classifying Values – Rokeach Value Survey</a:t>
            </a:r>
          </a:p>
        </p:txBody>
      </p:sp>
      <p:sp>
        <p:nvSpPr>
          <p:cNvPr id="40963" name="Content Placeholder 2">
            <a:extLst>
              <a:ext uri="{FF2B5EF4-FFF2-40B4-BE49-F238E27FC236}">
                <a16:creationId xmlns:a16="http://schemas.microsoft.com/office/drawing/2014/main" id="{348C4CAA-7DF0-D8F2-C879-908C0D38B7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8625" y="1690688"/>
            <a:ext cx="10925175" cy="452596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Terminal Values</a:t>
            </a:r>
          </a:p>
          <a:p>
            <a:pPr marL="452438" lvl="1" indent="-27305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Desirable end-states of existence; the goals that a person would like  to achieve during his or her lifetime.</a:t>
            </a: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Instrumental Values</a:t>
            </a:r>
          </a:p>
          <a:p>
            <a:pPr marL="452438" lvl="1" indent="-27305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Preferable modes of behavior or means of achieving one’s terminal values.</a:t>
            </a:r>
          </a:p>
          <a:p>
            <a:pPr marL="0" indent="0">
              <a:spcBef>
                <a:spcPts val="1200"/>
              </a:spcBef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People in same occupations or categories tend to hold similar values, but:</a:t>
            </a:r>
          </a:p>
          <a:p>
            <a:pPr marL="452438" lvl="1" indent="-27305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values vary between groups</a:t>
            </a:r>
          </a:p>
          <a:p>
            <a:pPr marL="452438" lvl="1" indent="-27305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value differences make it difficult for groups to negotiate and may create conflict.</a:t>
            </a:r>
          </a:p>
        </p:txBody>
      </p:sp>
      <p:sp>
        <p:nvSpPr>
          <p:cNvPr id="40965" name="Slide Number Placeholder 3">
            <a:extLst>
              <a:ext uri="{FF2B5EF4-FFF2-40B4-BE49-F238E27FC236}">
                <a16:creationId xmlns:a16="http://schemas.microsoft.com/office/drawing/2014/main" id="{4B0359DB-0EAC-E303-387C-BB29338748A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5843589" y="6540500"/>
            <a:ext cx="439737" cy="203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900">
                <a:solidFill>
                  <a:schemeClr val="bg1"/>
                </a:solidFill>
              </a:rPr>
              <a:t>2-</a:t>
            </a:r>
            <a:fld id="{8EC262AB-3ACC-492B-AE63-71483B2139D0}" type="slidenum">
              <a:rPr lang="en-US" altLang="en-US" sz="900">
                <a:solidFill>
                  <a:schemeClr val="bg1"/>
                </a:solidFill>
              </a:rPr>
              <a:pPr algn="ctr" eaLnBrk="1" hangingPunct="1"/>
              <a:t>26</a:t>
            </a:fld>
            <a:endParaRPr lang="en-US" altLang="en-US" sz="90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itle 1">
            <a:extLst>
              <a:ext uri="{FF2B5EF4-FFF2-40B4-BE49-F238E27FC236}">
                <a16:creationId xmlns:a16="http://schemas.microsoft.com/office/drawing/2014/main" id="{E7C015F3-E655-7941-40DD-8A942B29E1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Value Differences Between Groups</a:t>
            </a:r>
          </a:p>
        </p:txBody>
      </p:sp>
      <p:sp>
        <p:nvSpPr>
          <p:cNvPr id="41988" name="Slide Number Placeholder 3">
            <a:extLst>
              <a:ext uri="{FF2B5EF4-FFF2-40B4-BE49-F238E27FC236}">
                <a16:creationId xmlns:a16="http://schemas.microsoft.com/office/drawing/2014/main" id="{D199E6A3-1136-BD02-C743-A3E14ECEEDD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5843589" y="6540500"/>
            <a:ext cx="439737" cy="203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900">
                <a:solidFill>
                  <a:schemeClr val="bg1"/>
                </a:solidFill>
              </a:rPr>
              <a:t>2-</a:t>
            </a:r>
            <a:fld id="{0465ABF9-FAB2-423A-95FC-3CE093A9A315}" type="slidenum">
              <a:rPr lang="en-US" altLang="en-US" sz="900">
                <a:solidFill>
                  <a:schemeClr val="bg1"/>
                </a:solidFill>
              </a:rPr>
              <a:pPr algn="ctr" eaLnBrk="1" hangingPunct="1"/>
              <a:t>27</a:t>
            </a:fld>
            <a:endParaRPr lang="en-US" altLang="en-US" sz="900">
              <a:solidFill>
                <a:schemeClr val="bg1"/>
              </a:solidFill>
            </a:endParaRPr>
          </a:p>
        </p:txBody>
      </p:sp>
      <p:pic>
        <p:nvPicPr>
          <p:cNvPr id="41989" name="Picture 14">
            <a:extLst>
              <a:ext uri="{FF2B5EF4-FFF2-40B4-BE49-F238E27FC236}">
                <a16:creationId xmlns:a16="http://schemas.microsoft.com/office/drawing/2014/main" id="{B840EEC2-5C9D-B422-64CC-ABF3B79EBC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483" y="2060576"/>
            <a:ext cx="11295034" cy="40503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Title 1">
            <a:extLst>
              <a:ext uri="{FF2B5EF4-FFF2-40B4-BE49-F238E27FC236}">
                <a16:creationId xmlns:a16="http://schemas.microsoft.com/office/drawing/2014/main" id="{4D1C36EB-9EDC-1747-17DC-42D726C228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0088" y="395288"/>
            <a:ext cx="10429875" cy="990600"/>
          </a:xfrm>
        </p:spPr>
        <p:txBody>
          <a:bodyPr>
            <a:normAutofit fontScale="90000"/>
          </a:bodyPr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Linking Personality and Values to the Workplace</a:t>
            </a:r>
            <a:b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altLang="en-US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Person–Job Fit</a:t>
            </a:r>
            <a:endParaRPr lang="en-US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011" name="Content Placeholder 2">
            <a:extLst>
              <a:ext uri="{FF2B5EF4-FFF2-40B4-BE49-F238E27FC236}">
                <a16:creationId xmlns:a16="http://schemas.microsoft.com/office/drawing/2014/main" id="{86B5DF0C-8D85-D5AE-E57A-99F9B5514D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5462" y="1839912"/>
            <a:ext cx="11418888" cy="470058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Managers are less interested in someone’s ability to do a specific job than in that person’s flexibility.</a:t>
            </a:r>
          </a:p>
          <a:p>
            <a:pPr marL="0" indent="0">
              <a:buNone/>
            </a:pPr>
            <a:endParaRPr lang="en-US" altLang="en-US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John Holland’s Personality-Job Fit Theory</a:t>
            </a:r>
          </a:p>
          <a:p>
            <a:pPr marL="450850" lvl="1" indent="-271463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Six personality types.</a:t>
            </a:r>
          </a:p>
          <a:p>
            <a:pPr marL="450850" lvl="1" indent="-271463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Vocational Preference Inventory (VPI).</a:t>
            </a:r>
          </a:p>
          <a:p>
            <a:pPr marL="450850" lvl="1" indent="-271463"/>
            <a:endParaRPr lang="en-US" altLang="en-US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Key Points of the Model:</a:t>
            </a:r>
          </a:p>
          <a:p>
            <a:pPr marL="450850" lvl="1" indent="-271463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There appear to be intrinsic differences in personality between people.</a:t>
            </a:r>
          </a:p>
          <a:p>
            <a:pPr marL="450850" lvl="1" indent="-271463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There are different types of jobs.</a:t>
            </a:r>
          </a:p>
          <a:p>
            <a:pPr marL="450850" lvl="1" indent="-271463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People in jobs congruent with their personality should be more satisfied and therefore turnover should reduce.</a:t>
            </a:r>
          </a:p>
        </p:txBody>
      </p:sp>
      <p:sp>
        <p:nvSpPr>
          <p:cNvPr id="43013" name="Slide Number Placeholder 3">
            <a:extLst>
              <a:ext uri="{FF2B5EF4-FFF2-40B4-BE49-F238E27FC236}">
                <a16:creationId xmlns:a16="http://schemas.microsoft.com/office/drawing/2014/main" id="{11F14A4A-4342-BA75-1781-664A8D9E3C0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5843589" y="6540500"/>
            <a:ext cx="439737" cy="203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900">
                <a:solidFill>
                  <a:schemeClr val="bg1"/>
                </a:solidFill>
              </a:rPr>
              <a:t>2-</a:t>
            </a:r>
            <a:fld id="{F68DB994-B0BE-4729-BC19-C7F81E33D493}" type="slidenum">
              <a:rPr lang="en-US" altLang="en-US" sz="900">
                <a:solidFill>
                  <a:schemeClr val="bg1"/>
                </a:solidFill>
              </a:rPr>
              <a:pPr algn="ctr" eaLnBrk="1" hangingPunct="1"/>
              <a:t>28</a:t>
            </a:fld>
            <a:endParaRPr lang="en-US" altLang="en-US" sz="90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Title 1">
            <a:extLst>
              <a:ext uri="{FF2B5EF4-FFF2-40B4-BE49-F238E27FC236}">
                <a16:creationId xmlns:a16="http://schemas.microsoft.com/office/drawing/2014/main" id="{C5205D87-2E70-20D0-4266-E5714B6520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Holland’s Personality Typology &amp; Occupations</a:t>
            </a:r>
          </a:p>
        </p:txBody>
      </p:sp>
      <p:sp>
        <p:nvSpPr>
          <p:cNvPr id="44036" name="Slide Number Placeholder 3">
            <a:extLst>
              <a:ext uri="{FF2B5EF4-FFF2-40B4-BE49-F238E27FC236}">
                <a16:creationId xmlns:a16="http://schemas.microsoft.com/office/drawing/2014/main" id="{126FDB02-78FC-BEE4-65B1-2B0BE9A5255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5843589" y="6540500"/>
            <a:ext cx="439737" cy="203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900">
                <a:solidFill>
                  <a:schemeClr val="bg1"/>
                </a:solidFill>
              </a:rPr>
              <a:t>2-</a:t>
            </a:r>
            <a:fld id="{8FDA5CBA-6728-44B7-9866-DB0D0BAFD242}" type="slidenum">
              <a:rPr lang="en-US" altLang="en-US" sz="900">
                <a:solidFill>
                  <a:schemeClr val="bg1"/>
                </a:solidFill>
              </a:rPr>
              <a:pPr algn="ctr" eaLnBrk="1" hangingPunct="1"/>
              <a:t>29</a:t>
            </a:fld>
            <a:endParaRPr lang="en-US" altLang="en-US" sz="900">
              <a:solidFill>
                <a:schemeClr val="bg1"/>
              </a:solidFill>
            </a:endParaRPr>
          </a:p>
        </p:txBody>
      </p:sp>
      <p:pic>
        <p:nvPicPr>
          <p:cNvPr id="44037" name="Picture 10">
            <a:extLst>
              <a:ext uri="{FF2B5EF4-FFF2-40B4-BE49-F238E27FC236}">
                <a16:creationId xmlns:a16="http://schemas.microsoft.com/office/drawing/2014/main" id="{6F15FCBE-74DD-3C9A-F08F-B2866B199C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656" y="1727201"/>
            <a:ext cx="10992144" cy="47515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Title 1">
            <a:extLst>
              <a:ext uri="{FF2B5EF4-FFF2-40B4-BE49-F238E27FC236}">
                <a16:creationId xmlns:a16="http://schemas.microsoft.com/office/drawing/2014/main" id="{AA2BB1AF-A2A1-28EB-F2D5-5D2D8A65A6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Still Linking Personality to the Workplace</a:t>
            </a:r>
            <a:b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altLang="en-US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Person–Organizational Fit</a:t>
            </a: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5059" name="Content Placeholder 2">
            <a:extLst>
              <a:ext uri="{FF2B5EF4-FFF2-40B4-BE49-F238E27FC236}">
                <a16:creationId xmlns:a16="http://schemas.microsoft.com/office/drawing/2014/main" id="{AF083407-1717-FD49-CA2F-E6E24B2064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3236" y="2042319"/>
            <a:ext cx="11326813" cy="414655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addition to matching the individual’s personality to the job, managers are also concerned with </a:t>
            </a:r>
            <a:r>
              <a:rPr lang="en-US" altLang="en-US" dirty="0">
                <a:solidFill>
                  <a:srgbClr val="00A1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Person-Organization Fit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0850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employee’s personality must fit with the organizational culture.</a:t>
            </a:r>
          </a:p>
          <a:p>
            <a:pPr marL="450850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People are attracted to organizations that match their values.</a:t>
            </a:r>
          </a:p>
          <a:p>
            <a:pPr marL="450850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Those who match are most likely to be selected.</a:t>
            </a:r>
          </a:p>
          <a:p>
            <a:pPr marL="450850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Mismatches will result in turnover.</a:t>
            </a:r>
          </a:p>
          <a:p>
            <a:pPr marL="450850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Can use the Big Five personality types to match to the organizational culture.</a:t>
            </a:r>
          </a:p>
        </p:txBody>
      </p:sp>
      <p:sp>
        <p:nvSpPr>
          <p:cNvPr id="45061" name="Slide Number Placeholder 3">
            <a:extLst>
              <a:ext uri="{FF2B5EF4-FFF2-40B4-BE49-F238E27FC236}">
                <a16:creationId xmlns:a16="http://schemas.microsoft.com/office/drawing/2014/main" id="{CFC00E33-0C02-1171-74D9-5780C9CA4629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5843589" y="6540500"/>
            <a:ext cx="439737" cy="203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900">
                <a:solidFill>
                  <a:schemeClr val="bg1"/>
                </a:solidFill>
              </a:rPr>
              <a:t>2-</a:t>
            </a:r>
            <a:fld id="{7C4D9F36-3F98-46E4-9C93-EF3325359D24}" type="slidenum">
              <a:rPr lang="en-US" altLang="en-US" sz="900">
                <a:solidFill>
                  <a:schemeClr val="bg1"/>
                </a:solidFill>
              </a:rPr>
              <a:pPr algn="ctr" eaLnBrk="1" hangingPunct="1"/>
              <a:t>30</a:t>
            </a:fld>
            <a:endParaRPr lang="en-US" altLang="en-US" sz="90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Title 1">
            <a:extLst>
              <a:ext uri="{FF2B5EF4-FFF2-40B4-BE49-F238E27FC236}">
                <a16:creationId xmlns:a16="http://schemas.microsoft.com/office/drawing/2014/main" id="{D03943D7-7DE3-4086-28B2-EC204BD514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Linking Cultures and Behaviors</a:t>
            </a:r>
            <a:b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altLang="en-US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Hofstede’s Framework: Power Distance</a:t>
            </a:r>
            <a:endParaRPr lang="en-US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083" name="Content Placeholder 2">
            <a:extLst>
              <a:ext uri="{FF2B5EF4-FFF2-40B4-BE49-F238E27FC236}">
                <a16:creationId xmlns:a16="http://schemas.microsoft.com/office/drawing/2014/main" id="{B189BC49-095C-4310-B007-7C59072DD77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9462" y="1779984"/>
            <a:ext cx="10633076" cy="990600"/>
          </a:xfrm>
        </p:spPr>
        <p:txBody>
          <a:bodyPr>
            <a:norm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US" altLang="en-US" dirty="0">
                <a:solidFill>
                  <a:srgbClr val="00A1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Power Distance 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the extent to which a society accepts that power in institutions and organizations is distributed unequally.</a:t>
            </a:r>
          </a:p>
          <a:p>
            <a:pPr marL="0" indent="0">
              <a:lnSpc>
                <a:spcPct val="100000"/>
              </a:lnSpc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6084" name="Picture 2" descr="C:\Users\Bob Stretch\AppData\Local\Microsoft\Windows\Temporary Internet Files\Content.IE5\7421JAUB\MCBD05078_0000[1].wmf">
            <a:extLst>
              <a:ext uri="{FF2B5EF4-FFF2-40B4-BE49-F238E27FC236}">
                <a16:creationId xmlns:a16="http://schemas.microsoft.com/office/drawing/2014/main" id="{B134FE96-AD1F-93A5-B463-BE0984AFEF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42376" y="3729037"/>
            <a:ext cx="2959100" cy="2763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6085" name="TextBox 7">
            <a:extLst>
              <a:ext uri="{FF2B5EF4-FFF2-40B4-BE49-F238E27FC236}">
                <a16:creationId xmlns:a16="http://schemas.microsoft.com/office/drawing/2014/main" id="{A12961CF-B148-4613-6FBD-BE8F43C377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0876" y="2859880"/>
            <a:ext cx="5192713" cy="45243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179388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712788" indent="-261938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lvl="1" eaLnBrk="1" hangingPunct="1">
              <a:spcBef>
                <a:spcPct val="50000"/>
              </a:spcBef>
            </a:pP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Low distance</a:t>
            </a:r>
          </a:p>
          <a:p>
            <a:pPr lvl="2" eaLnBrk="1" hangingPunct="1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Relatively equal power between those with status/wealth and those without status/wealth</a:t>
            </a:r>
          </a:p>
          <a:p>
            <a:pPr lvl="1" eaLnBrk="1" hangingPunct="1">
              <a:spcBef>
                <a:spcPct val="50000"/>
              </a:spcBef>
            </a:pP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High distance</a:t>
            </a:r>
          </a:p>
          <a:p>
            <a:pPr lvl="2" eaLnBrk="1" hangingPunct="1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Extremely unequal power distribution between those with status/wealth and those without status/wealth</a:t>
            </a:r>
          </a:p>
          <a:p>
            <a:pPr eaLnBrk="1" hangingPunct="1">
              <a:spcBef>
                <a:spcPct val="50000"/>
              </a:spcBef>
              <a:buFont typeface="Arial" panose="020B0604020202020204" pitchFamily="34" charset="0"/>
              <a:buChar char="•"/>
            </a:pPr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087" name="Slide Number Placeholder 3">
            <a:extLst>
              <a:ext uri="{FF2B5EF4-FFF2-40B4-BE49-F238E27FC236}">
                <a16:creationId xmlns:a16="http://schemas.microsoft.com/office/drawing/2014/main" id="{EA5AEDA9-376E-6153-363E-8088B23A6985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5843589" y="6540500"/>
            <a:ext cx="439737" cy="203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900">
                <a:solidFill>
                  <a:schemeClr val="bg1"/>
                </a:solidFill>
              </a:rPr>
              <a:t>2-</a:t>
            </a:r>
            <a:fld id="{40B67CBC-B4D3-4C60-A8D9-1C1AE0A0BB77}" type="slidenum">
              <a:rPr lang="en-US" altLang="en-US" sz="900">
                <a:solidFill>
                  <a:schemeClr val="bg1"/>
                </a:solidFill>
              </a:rPr>
              <a:pPr algn="ctr" eaLnBrk="1" hangingPunct="1"/>
              <a:t>31</a:t>
            </a:fld>
            <a:endParaRPr lang="en-US" altLang="en-US" sz="90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Title 1">
            <a:extLst>
              <a:ext uri="{FF2B5EF4-FFF2-40B4-BE49-F238E27FC236}">
                <a16:creationId xmlns:a16="http://schemas.microsoft.com/office/drawing/2014/main" id="{C8DD9A25-FFFD-DE04-8B31-5A9922E9F6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Linking Cultures and Behaviors</a:t>
            </a:r>
            <a:b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altLang="en-US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Hofstede’s Framework: Individualism</a:t>
            </a:r>
          </a:p>
        </p:txBody>
      </p:sp>
      <p:sp>
        <p:nvSpPr>
          <p:cNvPr id="47108" name="Slide Number Placeholder 3">
            <a:extLst>
              <a:ext uri="{FF2B5EF4-FFF2-40B4-BE49-F238E27FC236}">
                <a16:creationId xmlns:a16="http://schemas.microsoft.com/office/drawing/2014/main" id="{58B831C6-531D-4AEF-8735-CFBF0FB84EF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5843589" y="6540500"/>
            <a:ext cx="439737" cy="203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900">
                <a:solidFill>
                  <a:schemeClr val="bg1"/>
                </a:solidFill>
              </a:rPr>
              <a:t>2-</a:t>
            </a:r>
            <a:fld id="{04B1B908-4612-4D46-B114-F2C357538BC4}" type="slidenum">
              <a:rPr lang="en-US" altLang="en-US" sz="900">
                <a:solidFill>
                  <a:schemeClr val="bg1"/>
                </a:solidFill>
              </a:rPr>
              <a:pPr algn="ctr" eaLnBrk="1" hangingPunct="1"/>
              <a:t>32</a:t>
            </a:fld>
            <a:endParaRPr lang="en-US" altLang="en-US" sz="900">
              <a:solidFill>
                <a:schemeClr val="bg1"/>
              </a:solidFill>
            </a:endParaRPr>
          </a:p>
        </p:txBody>
      </p:sp>
      <p:sp>
        <p:nvSpPr>
          <p:cNvPr id="47109" name="Content Placeholder 2">
            <a:extLst>
              <a:ext uri="{FF2B5EF4-FFF2-40B4-BE49-F238E27FC236}">
                <a16:creationId xmlns:a16="http://schemas.microsoft.com/office/drawing/2014/main" id="{3F1BE356-0265-3345-B1AD-DA8C1C78E8A0}"/>
              </a:ext>
            </a:extLst>
          </p:cNvPr>
          <p:cNvSpPr txBox="1">
            <a:spLocks/>
          </p:cNvSpPr>
          <p:nvPr/>
        </p:nvSpPr>
        <p:spPr bwMode="auto">
          <a:xfrm>
            <a:off x="547688" y="2065337"/>
            <a:ext cx="8824912" cy="406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450850" indent="-271463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SzPct val="80000"/>
            </a:pP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Individualism</a:t>
            </a:r>
          </a:p>
          <a:p>
            <a:pPr lvl="1" eaLnBrk="1" hangingPunct="1"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degree to which people prefer to act as individuals rather than a member of groups.</a:t>
            </a:r>
          </a:p>
          <a:p>
            <a:pPr eaLnBrk="1" hangingPunct="1">
              <a:spcBef>
                <a:spcPct val="50000"/>
              </a:spcBef>
              <a:buSzPct val="80000"/>
            </a:pP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Collectivism</a:t>
            </a:r>
          </a:p>
          <a:p>
            <a:pPr lvl="1" eaLnBrk="1" hangingPunct="1"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tight social framework in which people expect others in groups of which they are a part to look after them and protect them.</a:t>
            </a:r>
          </a:p>
          <a:p>
            <a:pPr lvl="1" eaLnBrk="1" hangingPunct="1"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</a:pP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eaLnBrk="1" hangingPunct="1">
              <a:spcBef>
                <a:spcPct val="50000"/>
              </a:spcBef>
              <a:buSzPct val="80000"/>
            </a:pP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7110" name="Picture 8" descr="pe02097_">
            <a:extLst>
              <a:ext uri="{FF2B5EF4-FFF2-40B4-BE49-F238E27FC236}">
                <a16:creationId xmlns:a16="http://schemas.microsoft.com/office/drawing/2014/main" id="{76961A8D-0D9E-DAAD-E017-0671479F14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88451" y="4527550"/>
            <a:ext cx="2513012" cy="201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Title 1">
            <a:extLst>
              <a:ext uri="{FF2B5EF4-FFF2-40B4-BE49-F238E27FC236}">
                <a16:creationId xmlns:a16="http://schemas.microsoft.com/office/drawing/2014/main" id="{E9182A25-21CB-FC0A-4A7F-BF52AF7E2C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Linking Cultures and Behaviors</a:t>
            </a:r>
            <a:b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altLang="en-US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Hofstede’s Framework: Masculinity</a:t>
            </a:r>
          </a:p>
        </p:txBody>
      </p:sp>
      <p:sp>
        <p:nvSpPr>
          <p:cNvPr id="48132" name="Slide Number Placeholder 3">
            <a:extLst>
              <a:ext uri="{FF2B5EF4-FFF2-40B4-BE49-F238E27FC236}">
                <a16:creationId xmlns:a16="http://schemas.microsoft.com/office/drawing/2014/main" id="{F243F7B4-C25C-296B-9EC4-3EE2ACA9EC7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5843589" y="6540500"/>
            <a:ext cx="439737" cy="203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900">
                <a:solidFill>
                  <a:schemeClr val="bg1"/>
                </a:solidFill>
              </a:rPr>
              <a:t>2-</a:t>
            </a:r>
            <a:fld id="{6F8344D2-7C96-460A-B8AB-A802AA0A8F85}" type="slidenum">
              <a:rPr lang="en-US" altLang="en-US" sz="900">
                <a:solidFill>
                  <a:schemeClr val="bg1"/>
                </a:solidFill>
              </a:rPr>
              <a:pPr algn="ctr" eaLnBrk="1" hangingPunct="1"/>
              <a:t>33</a:t>
            </a:fld>
            <a:endParaRPr lang="en-US" altLang="en-US" sz="900">
              <a:solidFill>
                <a:schemeClr val="bg1"/>
              </a:solidFill>
            </a:endParaRPr>
          </a:p>
        </p:txBody>
      </p:sp>
      <p:sp>
        <p:nvSpPr>
          <p:cNvPr id="48133" name="Content Placeholder 2">
            <a:extLst>
              <a:ext uri="{FF2B5EF4-FFF2-40B4-BE49-F238E27FC236}">
                <a16:creationId xmlns:a16="http://schemas.microsoft.com/office/drawing/2014/main" id="{25FF6106-B9A6-CD5B-8E65-39DAC3521B6D}"/>
              </a:ext>
            </a:extLst>
          </p:cNvPr>
          <p:cNvSpPr txBox="1">
            <a:spLocks/>
          </p:cNvSpPr>
          <p:nvPr/>
        </p:nvSpPr>
        <p:spPr bwMode="auto">
          <a:xfrm>
            <a:off x="607218" y="2157412"/>
            <a:ext cx="11322845" cy="391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450850" indent="-271463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50000"/>
              </a:spcBef>
              <a:buSzPct val="80000"/>
            </a:pP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Masculinity</a:t>
            </a:r>
          </a:p>
          <a:p>
            <a:pPr lvl="1" eaLnBrk="1" hangingPunct="1">
              <a:lnSpc>
                <a:spcPct val="150000"/>
              </a:lnSpc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extent to which society values the work roles of achievement, power, and control, and where assertiveness and materialism are also valued.</a:t>
            </a:r>
          </a:p>
          <a:p>
            <a:pPr eaLnBrk="1" hangingPunct="1">
              <a:lnSpc>
                <a:spcPct val="150000"/>
              </a:lnSpc>
              <a:spcBef>
                <a:spcPct val="50000"/>
              </a:spcBef>
              <a:buSzPct val="80000"/>
            </a:pP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Femininity</a:t>
            </a:r>
          </a:p>
          <a:p>
            <a:pPr lvl="1" eaLnBrk="1" hangingPunct="1">
              <a:lnSpc>
                <a:spcPct val="150000"/>
              </a:lnSpc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extent to which there is little differentiation between roles for men and women.</a:t>
            </a:r>
          </a:p>
          <a:p>
            <a:pPr lvl="1" eaLnBrk="1" hangingPunct="1">
              <a:lnSpc>
                <a:spcPct val="150000"/>
              </a:lnSpc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</a:pP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eaLnBrk="1" hangingPunct="1">
              <a:lnSpc>
                <a:spcPct val="150000"/>
              </a:lnSpc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</a:pP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Title 1">
            <a:extLst>
              <a:ext uri="{FF2B5EF4-FFF2-40B4-BE49-F238E27FC236}">
                <a16:creationId xmlns:a16="http://schemas.microsoft.com/office/drawing/2014/main" id="{E65FB5D3-CC56-4CD8-AC96-D87776D001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Linking Cultures and Behaviors</a:t>
            </a:r>
            <a:b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altLang="en-US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Hofstede’s Framework: Uncertainty Avoidance</a:t>
            </a:r>
          </a:p>
        </p:txBody>
      </p:sp>
      <p:sp>
        <p:nvSpPr>
          <p:cNvPr id="49156" name="Slide Number Placeholder 3">
            <a:extLst>
              <a:ext uri="{FF2B5EF4-FFF2-40B4-BE49-F238E27FC236}">
                <a16:creationId xmlns:a16="http://schemas.microsoft.com/office/drawing/2014/main" id="{63FD72AF-E4DC-7E07-9B9F-6E34A9A3AEDA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5843589" y="6540500"/>
            <a:ext cx="439737" cy="203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900">
                <a:solidFill>
                  <a:schemeClr val="bg1"/>
                </a:solidFill>
              </a:rPr>
              <a:t>2-</a:t>
            </a:r>
            <a:fld id="{0E3D2597-C19D-4DB0-937B-908A14F4D188}" type="slidenum">
              <a:rPr lang="en-US" altLang="en-US" sz="900">
                <a:solidFill>
                  <a:schemeClr val="bg1"/>
                </a:solidFill>
              </a:rPr>
              <a:pPr algn="ctr" eaLnBrk="1" hangingPunct="1"/>
              <a:t>34</a:t>
            </a:fld>
            <a:endParaRPr lang="en-US" altLang="en-US" sz="900">
              <a:solidFill>
                <a:schemeClr val="bg1"/>
              </a:solidFill>
            </a:endParaRPr>
          </a:p>
        </p:txBody>
      </p:sp>
      <p:pic>
        <p:nvPicPr>
          <p:cNvPr id="49157" name="Picture 5" descr="C:\Users\Bob Stretch\AppData\Local\Microsoft\Windows\Temporary Internet Files\Content.IE5\H1JVA1FE\MCj02158810000[1].wmf">
            <a:extLst>
              <a:ext uri="{FF2B5EF4-FFF2-40B4-BE49-F238E27FC236}">
                <a16:creationId xmlns:a16="http://schemas.microsoft.com/office/drawing/2014/main" id="{6BE87588-7EC3-84CF-88DB-B487FB77BF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75663" y="4038600"/>
            <a:ext cx="3397250" cy="260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158" name="Content Placeholder 2">
            <a:extLst>
              <a:ext uri="{FF2B5EF4-FFF2-40B4-BE49-F238E27FC236}">
                <a16:creationId xmlns:a16="http://schemas.microsoft.com/office/drawing/2014/main" id="{67AEDC1D-A18F-6D26-85B7-43CE3A677C92}"/>
              </a:ext>
            </a:extLst>
          </p:cNvPr>
          <p:cNvSpPr txBox="1">
            <a:spLocks/>
          </p:cNvSpPr>
          <p:nvPr/>
        </p:nvSpPr>
        <p:spPr bwMode="auto">
          <a:xfrm>
            <a:off x="615950" y="2528094"/>
            <a:ext cx="11156950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SzPct val="80000"/>
              <a:buFont typeface="Wingdings" panose="05000000000000000000" pitchFamily="2" charset="2"/>
              <a:buNone/>
            </a:pPr>
            <a:r>
              <a:rPr lang="en-US" altLang="en-US" sz="2400" dirty="0">
                <a:solidFill>
                  <a:srgbClr val="00A1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Uncertainty avoidance 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the extent to which a society feels threatened by uncertain and ambiguous situations and tries to avoid them.</a:t>
            </a:r>
          </a:p>
        </p:txBody>
      </p:sp>
      <p:sp>
        <p:nvSpPr>
          <p:cNvPr id="49159" name="Text Box 1029">
            <a:extLst>
              <a:ext uri="{FF2B5EF4-FFF2-40B4-BE49-F238E27FC236}">
                <a16:creationId xmlns:a16="http://schemas.microsoft.com/office/drawing/2014/main" id="{73406223-BD40-5F40-9CA3-3F466290B4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5950" y="3710077"/>
            <a:ext cx="8112126" cy="2492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>
                <a:srgbClr val="CC6600"/>
              </a:buClr>
            </a:pP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High Uncertainty Avoidance:</a:t>
            </a:r>
            <a:r>
              <a:rPr lang="en-US" altLang="en-US" sz="2400" dirty="0">
                <a:solidFill>
                  <a:srgbClr val="FF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</a:p>
          <a:p>
            <a:pPr eaLnBrk="1" hangingPunct="1">
              <a:spcBef>
                <a:spcPct val="50000"/>
              </a:spcBef>
              <a:buClr>
                <a:srgbClr val="CC6600"/>
              </a:buClr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Society does not like ambiguous situations and tries to avoid them. </a:t>
            </a:r>
          </a:p>
          <a:p>
            <a:pPr eaLnBrk="1" hangingPunct="1">
              <a:spcBef>
                <a:spcPct val="50000"/>
              </a:spcBef>
              <a:buClr>
                <a:srgbClr val="CC6600"/>
              </a:buClr>
            </a:pP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Low Uncertainty Avoidance:</a:t>
            </a:r>
            <a:r>
              <a:rPr lang="en-US" altLang="en-US" sz="2400" dirty="0">
                <a:solidFill>
                  <a:srgbClr val="FF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</a:p>
          <a:p>
            <a:pPr eaLnBrk="1" hangingPunct="1">
              <a:spcBef>
                <a:spcPct val="50000"/>
              </a:spcBef>
              <a:buClr>
                <a:srgbClr val="CC6600"/>
              </a:buClr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Society does not mind ambiguous situations and embraces them.  </a:t>
            </a:r>
          </a:p>
        </p:txBody>
      </p:sp>
    </p:spTree>
  </p:cSld>
  <p:clrMapOvr>
    <a:masterClrMapping/>
  </p:clrMapOvr>
  <p:transition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Title 1">
            <a:extLst>
              <a:ext uri="{FF2B5EF4-FFF2-40B4-BE49-F238E27FC236}">
                <a16:creationId xmlns:a16="http://schemas.microsoft.com/office/drawing/2014/main" id="{7073F3E6-26E4-AB1B-B689-0A7654B08F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48657" y="744538"/>
            <a:ext cx="8229600" cy="715962"/>
          </a:xfrm>
        </p:spPr>
        <p:txBody>
          <a:bodyPr>
            <a:normAutofit fontScale="90000"/>
          </a:bodyPr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Linking Cultures and Behaviors</a:t>
            </a:r>
            <a:b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altLang="en-US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Hofstede’s Framework: Time Orientation</a:t>
            </a:r>
          </a:p>
        </p:txBody>
      </p:sp>
      <p:sp>
        <p:nvSpPr>
          <p:cNvPr id="50180" name="Slide Number Placeholder 3">
            <a:extLst>
              <a:ext uri="{FF2B5EF4-FFF2-40B4-BE49-F238E27FC236}">
                <a16:creationId xmlns:a16="http://schemas.microsoft.com/office/drawing/2014/main" id="{1429FFE8-7619-5E5A-31F1-699DAB6D5A4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5843589" y="6540500"/>
            <a:ext cx="439737" cy="203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900">
                <a:solidFill>
                  <a:schemeClr val="bg1"/>
                </a:solidFill>
              </a:rPr>
              <a:t>2-</a:t>
            </a:r>
            <a:fld id="{6D7A7CE6-F819-4FAB-9B84-7D57E24BA434}" type="slidenum">
              <a:rPr lang="en-US" altLang="en-US" sz="900">
                <a:solidFill>
                  <a:schemeClr val="bg1"/>
                </a:solidFill>
              </a:rPr>
              <a:pPr algn="ctr" eaLnBrk="1" hangingPunct="1"/>
              <a:t>35</a:t>
            </a:fld>
            <a:endParaRPr lang="en-US" altLang="en-US" sz="900">
              <a:solidFill>
                <a:schemeClr val="bg1"/>
              </a:solidFill>
            </a:endParaRPr>
          </a:p>
        </p:txBody>
      </p:sp>
      <p:pic>
        <p:nvPicPr>
          <p:cNvPr id="50181" name="Picture 7" descr="C:\Users\Bob Stretch\AppData\Local\Microsoft\Windows\Temporary Internet Files\Content.IE5\H1JVA1FE\MCAN01347_0000[1].wmf">
            <a:extLst>
              <a:ext uri="{FF2B5EF4-FFF2-40B4-BE49-F238E27FC236}">
                <a16:creationId xmlns:a16="http://schemas.microsoft.com/office/drawing/2014/main" id="{845DEC79-35EE-E176-3BCD-149CFE0DEB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3326" y="5033962"/>
            <a:ext cx="1649412" cy="182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182" name="Picture 11" descr="C:\Users\Bob Stretch\AppData\Local\Microsoft\Windows\Temporary Internet Files\Content.IE5\7421JAUB\MCAN00816_0000[1].wmf">
            <a:extLst>
              <a:ext uri="{FF2B5EF4-FFF2-40B4-BE49-F238E27FC236}">
                <a16:creationId xmlns:a16="http://schemas.microsoft.com/office/drawing/2014/main" id="{E2A07C4D-40DE-BF5C-4DEE-AF808BA3E0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7664" y="5070475"/>
            <a:ext cx="1824038" cy="1673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0183" name="Content Placeholder 2">
            <a:extLst>
              <a:ext uri="{FF2B5EF4-FFF2-40B4-BE49-F238E27FC236}">
                <a16:creationId xmlns:a16="http://schemas.microsoft.com/office/drawing/2014/main" id="{7D760576-508A-60AF-B82F-C7C002EDC3FE}"/>
              </a:ext>
            </a:extLst>
          </p:cNvPr>
          <p:cNvSpPr txBox="1">
            <a:spLocks/>
          </p:cNvSpPr>
          <p:nvPr/>
        </p:nvSpPr>
        <p:spPr bwMode="auto">
          <a:xfrm>
            <a:off x="316708" y="2160984"/>
            <a:ext cx="11641930" cy="21026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452438" indent="-271463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SzPct val="80000"/>
            </a:pP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Long-term Orientation</a:t>
            </a:r>
          </a:p>
          <a:p>
            <a:pPr lvl="1" eaLnBrk="1" hangingPunct="1"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national culture attribute that emphasizes the future, thrift, and persistence.</a:t>
            </a:r>
          </a:p>
          <a:p>
            <a:pPr eaLnBrk="1" hangingPunct="1">
              <a:spcBef>
                <a:spcPct val="50000"/>
              </a:spcBef>
              <a:buSzPct val="80000"/>
            </a:pP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Short-term Orientation</a:t>
            </a:r>
          </a:p>
          <a:p>
            <a:pPr lvl="1" eaLnBrk="1" hangingPunct="1"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national culture attribute that emphasizes the present and the here and now.</a:t>
            </a:r>
          </a:p>
        </p:txBody>
      </p:sp>
    </p:spTree>
  </p:cSld>
  <p:clrMapOvr>
    <a:masterClrMapping/>
  </p:clrMapOvr>
  <p:transition/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>
            <a:extLst>
              <a:ext uri="{FF2B5EF4-FFF2-40B4-BE49-F238E27FC236}">
                <a16:creationId xmlns:a16="http://schemas.microsoft.com/office/drawing/2014/main" id="{00B097C4-26F2-4659-1B4D-70A8FC10A0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89125" y="301626"/>
            <a:ext cx="8229600" cy="900113"/>
          </a:xfrm>
        </p:spPr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Job Satisfaction</a:t>
            </a:r>
          </a:p>
        </p:txBody>
      </p:sp>
      <p:sp>
        <p:nvSpPr>
          <p:cNvPr id="19459" name="Content Placeholder 2">
            <a:extLst>
              <a:ext uri="{FF2B5EF4-FFF2-40B4-BE49-F238E27FC236}">
                <a16:creationId xmlns:a16="http://schemas.microsoft.com/office/drawing/2014/main" id="{8FEA824F-7A1E-A736-BEE1-4859D14B849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7074" y="1608138"/>
            <a:ext cx="11174413" cy="452596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Job satisfaction is one of the primary job attitudes measured</a:t>
            </a:r>
          </a:p>
          <a:p>
            <a:pPr marL="446088" lvl="1" indent="-26511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Broad term involving a complex individual summation of several discrete job elements.</a:t>
            </a: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How to measure it?</a:t>
            </a:r>
          </a:p>
          <a:p>
            <a:pPr marL="446088" lvl="1" indent="-26511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Single global rating (one question/one answer) – Best.</a:t>
            </a:r>
          </a:p>
          <a:p>
            <a:pPr marL="446088" lvl="1" indent="-26511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Summation score (many questions/one average) – OK.</a:t>
            </a: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Are people satisfied in their jobs?</a:t>
            </a:r>
          </a:p>
          <a:p>
            <a:pPr marL="446088" lvl="1" indent="-26511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Results depend on how job satisfaction is measured.</a:t>
            </a:r>
          </a:p>
          <a:p>
            <a:pPr marL="446088" lvl="1" indent="-26511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Pay and promotion are the most problematic elements.</a:t>
            </a:r>
          </a:p>
          <a:p>
            <a:pPr marL="446088" lvl="1" indent="-26511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Figures 3-2 and 3-3 show motivation and satisfaction levels in the Arab world.</a:t>
            </a:r>
          </a:p>
        </p:txBody>
      </p:sp>
      <p:sp>
        <p:nvSpPr>
          <p:cNvPr id="19460" name="Slide Number Placeholder 3">
            <a:extLst>
              <a:ext uri="{FF2B5EF4-FFF2-40B4-BE49-F238E27FC236}">
                <a16:creationId xmlns:a16="http://schemas.microsoft.com/office/drawing/2014/main" id="{588CB5E2-C534-34F4-4DCD-EB2ABADBBCF3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5843589" y="6540500"/>
            <a:ext cx="439737" cy="203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900">
                <a:solidFill>
                  <a:schemeClr val="bg1"/>
                </a:solidFill>
              </a:rPr>
              <a:t>3-</a:t>
            </a:r>
            <a:fld id="{455D8E4A-4B78-490E-B74A-14E32BA2906D}" type="slidenum">
              <a:rPr lang="en-US" altLang="en-US" sz="900">
                <a:solidFill>
                  <a:schemeClr val="bg1"/>
                </a:solidFill>
              </a:rPr>
              <a:pPr algn="ctr" eaLnBrk="1" hangingPunct="1"/>
              <a:t>36</a:t>
            </a:fld>
            <a:endParaRPr lang="en-US" altLang="en-US" sz="90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>
            <a:extLst>
              <a:ext uri="{FF2B5EF4-FFF2-40B4-BE49-F238E27FC236}">
                <a16:creationId xmlns:a16="http://schemas.microsoft.com/office/drawing/2014/main" id="{BE6B23AD-4DB1-5612-0133-8FF98E80CC15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490537" y="290512"/>
            <a:ext cx="10515600" cy="1325563"/>
          </a:xfrm>
        </p:spPr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Job Satisfaction</a:t>
            </a:r>
            <a:endParaRPr lang="en-GB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1507" name="Picture 8">
            <a:extLst>
              <a:ext uri="{FF2B5EF4-FFF2-40B4-BE49-F238E27FC236}">
                <a16:creationId xmlns:a16="http://schemas.microsoft.com/office/drawing/2014/main" id="{9F0C84A8-675C-0EB7-0A45-6F6C12FAA5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5863" y="1690688"/>
            <a:ext cx="9329737" cy="487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Content Placeholder 2">
            <a:extLst>
              <a:ext uri="{FF2B5EF4-FFF2-40B4-BE49-F238E27FC236}">
                <a16:creationId xmlns:a16="http://schemas.microsoft.com/office/drawing/2014/main" id="{68BC9506-7009-D3F4-72B1-77B4972AC5E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9439" y="1990726"/>
            <a:ext cx="11250611" cy="3662362"/>
          </a:xfrm>
        </p:spPr>
        <p:txBody>
          <a:bodyPr>
            <a:norm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Pay influences job satisfaction only to a point</a:t>
            </a:r>
          </a:p>
          <a:p>
            <a:pPr marL="450850" lvl="1" indent="-271463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Money may bring happiness, but not necessarily job satisfaction.</a:t>
            </a:r>
          </a:p>
          <a:p>
            <a:pPr marL="0" indent="0">
              <a:lnSpc>
                <a:spcPct val="100000"/>
              </a:lnSpc>
              <a:buNone/>
            </a:pPr>
            <a:endParaRPr lang="en-US" altLang="en-US" dirty="0">
              <a:solidFill>
                <a:srgbClr val="3FA85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Personality can influence job satisfaction</a:t>
            </a:r>
          </a:p>
          <a:p>
            <a:pPr marL="450850" lvl="1" indent="-271463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Negative people are usually not satisfied with their jobs.</a:t>
            </a:r>
          </a:p>
          <a:p>
            <a:pPr marL="450850" lvl="1" indent="-271463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Those with </a:t>
            </a:r>
            <a:r>
              <a:rPr lang="en-US" altLang="en-US" sz="2800" dirty="0">
                <a:solidFill>
                  <a:srgbClr val="00A1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positive core self-evaluation</a:t>
            </a:r>
            <a:r>
              <a:rPr lang="en-US" alt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are more satisfied with their jobs.</a:t>
            </a:r>
          </a:p>
          <a:p>
            <a:pPr marL="0" indent="0">
              <a:lnSpc>
                <a:spcPct val="100000"/>
              </a:lnSpc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531" name="Title 1">
            <a:extLst>
              <a:ext uri="{FF2B5EF4-FFF2-40B4-BE49-F238E27FC236}">
                <a16:creationId xmlns:a16="http://schemas.microsoft.com/office/drawing/2014/main" id="{32618197-9365-33A2-FEE9-EB83488E43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48657" y="935831"/>
            <a:ext cx="8229600" cy="538162"/>
          </a:xfrm>
        </p:spPr>
        <p:txBody>
          <a:bodyPr>
            <a:normAutofit fontScale="90000"/>
          </a:bodyPr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Causes of Job Satisfaction</a:t>
            </a:r>
          </a:p>
        </p:txBody>
      </p:sp>
      <p:sp>
        <p:nvSpPr>
          <p:cNvPr id="22532" name="Slide Number Placeholder 3">
            <a:extLst>
              <a:ext uri="{FF2B5EF4-FFF2-40B4-BE49-F238E27FC236}">
                <a16:creationId xmlns:a16="http://schemas.microsoft.com/office/drawing/2014/main" id="{609F5C61-5CC0-24E8-E6DE-9FD01A7D927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5843589" y="6540500"/>
            <a:ext cx="439737" cy="203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900">
                <a:solidFill>
                  <a:schemeClr val="bg1"/>
                </a:solidFill>
              </a:rPr>
              <a:t>3-</a:t>
            </a:r>
            <a:fld id="{9128A547-5E5C-4F53-A36B-4DE2080A85E3}" type="slidenum">
              <a:rPr lang="en-US" altLang="en-US" sz="900">
                <a:solidFill>
                  <a:schemeClr val="bg1"/>
                </a:solidFill>
              </a:rPr>
              <a:pPr algn="ctr" eaLnBrk="1" hangingPunct="1"/>
              <a:t>38</a:t>
            </a:fld>
            <a:endParaRPr lang="en-US" altLang="en-US" sz="90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>
            <a:extLst>
              <a:ext uri="{FF2B5EF4-FFF2-40B4-BE49-F238E27FC236}">
                <a16:creationId xmlns:a16="http://schemas.microsoft.com/office/drawing/2014/main" id="{4B806891-7BB8-A348-D820-1BAD384613F5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1878013" y="594520"/>
            <a:ext cx="8229600" cy="538162"/>
          </a:xfrm>
        </p:spPr>
        <p:txBody>
          <a:bodyPr>
            <a:normAutofit fontScale="90000"/>
          </a:bodyPr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Causes of Job Satisfaction</a:t>
            </a:r>
          </a:p>
        </p:txBody>
      </p:sp>
      <p:sp>
        <p:nvSpPr>
          <p:cNvPr id="23555" name="Slide Number Placeholder 3">
            <a:extLst>
              <a:ext uri="{FF2B5EF4-FFF2-40B4-BE49-F238E27FC236}">
                <a16:creationId xmlns:a16="http://schemas.microsoft.com/office/drawing/2014/main" id="{B5787BDA-1EE6-4F69-9B8A-B6AE2179A321}"/>
              </a:ext>
            </a:extLst>
          </p:cNvPr>
          <p:cNvSpPr txBox="1">
            <a:spLocks noGrp="1"/>
          </p:cNvSpPr>
          <p:nvPr/>
        </p:nvSpPr>
        <p:spPr bwMode="gray">
          <a:xfrm>
            <a:off x="5843589" y="6540500"/>
            <a:ext cx="439737" cy="20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900">
                <a:solidFill>
                  <a:schemeClr val="bg1"/>
                </a:solidFill>
              </a:rPr>
              <a:t>3-</a:t>
            </a:r>
            <a:fld id="{7F00488B-23FE-446A-AE55-59ABA183834E}" type="slidenum">
              <a:rPr lang="en-US" altLang="en-US" sz="900">
                <a:solidFill>
                  <a:schemeClr val="bg1"/>
                </a:solidFill>
              </a:rPr>
              <a:pPr algn="ctr" eaLnBrk="1" hangingPunct="1"/>
              <a:t>39</a:t>
            </a:fld>
            <a:endParaRPr lang="en-US" altLang="en-US" sz="900">
              <a:solidFill>
                <a:schemeClr val="bg1"/>
              </a:solidFill>
            </a:endParaRPr>
          </a:p>
        </p:txBody>
      </p:sp>
      <p:pic>
        <p:nvPicPr>
          <p:cNvPr id="23557" name="Picture 10">
            <a:extLst>
              <a:ext uri="{FF2B5EF4-FFF2-40B4-BE49-F238E27FC236}">
                <a16:creationId xmlns:a16="http://schemas.microsoft.com/office/drawing/2014/main" id="{C831646E-D429-14B7-3656-8ECFCDF1AA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5863" y="1619251"/>
            <a:ext cx="10201275" cy="439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1">
            <a:extLst>
              <a:ext uri="{FF2B5EF4-FFF2-40B4-BE49-F238E27FC236}">
                <a16:creationId xmlns:a16="http://schemas.microsoft.com/office/drawing/2014/main" id="{E440D735-2DA8-BAF2-39C5-F5106A05D3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11525" y="142966"/>
            <a:ext cx="10515600" cy="1325563"/>
          </a:xfrm>
        </p:spPr>
        <p:txBody>
          <a:bodyPr/>
          <a:lstStyle/>
          <a:p>
            <a:pPr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Employee Responses to Dissatisfaction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2E950257-AFDE-CE35-9530-E1845116E91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07312600"/>
              </p:ext>
            </p:extLst>
          </p:nvPr>
        </p:nvGraphicFramePr>
        <p:xfrm>
          <a:off x="1741200" y="1690688"/>
          <a:ext cx="7896226" cy="474345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7981F572-2713-63C8-F664-0E0ACCB4103F}"/>
              </a:ext>
            </a:extLst>
          </p:cNvPr>
          <p:cNvSpPr txBox="1"/>
          <p:nvPr/>
        </p:nvSpPr>
        <p:spPr>
          <a:xfrm>
            <a:off x="5252489" y="1290578"/>
            <a:ext cx="1048608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sz="20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Active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16F7F44-C546-8D66-98EF-90FD5B71640E}"/>
              </a:ext>
            </a:extLst>
          </p:cNvPr>
          <p:cNvSpPr txBox="1"/>
          <p:nvPr/>
        </p:nvSpPr>
        <p:spPr>
          <a:xfrm>
            <a:off x="5179417" y="6292820"/>
            <a:ext cx="1185467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sz="20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Passive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6780C23-C74C-5138-A449-4C564E4B9782}"/>
              </a:ext>
            </a:extLst>
          </p:cNvPr>
          <p:cNvSpPr txBox="1"/>
          <p:nvPr/>
        </p:nvSpPr>
        <p:spPr>
          <a:xfrm>
            <a:off x="8322976" y="3846393"/>
            <a:ext cx="1889699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sz="20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Constructive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235A29B-A3F9-EF00-F9FD-13E3CD45B22E}"/>
              </a:ext>
            </a:extLst>
          </p:cNvPr>
          <p:cNvSpPr txBox="1"/>
          <p:nvPr/>
        </p:nvSpPr>
        <p:spPr>
          <a:xfrm>
            <a:off x="1609724" y="3651954"/>
            <a:ext cx="1737766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sz="20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Destructive</a:t>
            </a:r>
          </a:p>
        </p:txBody>
      </p:sp>
    </p:spTree>
  </p:cSld>
  <p:clrMapOvr>
    <a:masterClrMapping/>
  </p:clrMapOvr>
  <p:transition/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1">
            <a:extLst>
              <a:ext uri="{FF2B5EF4-FFF2-40B4-BE49-F238E27FC236}">
                <a16:creationId xmlns:a16="http://schemas.microsoft.com/office/drawing/2014/main" id="{93CFCC26-FD1D-0AB2-62AB-80FBD3E4EB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Outcomes of Job Satisfaction</a:t>
            </a:r>
          </a:p>
        </p:txBody>
      </p:sp>
      <p:sp>
        <p:nvSpPr>
          <p:cNvPr id="25603" name="Content Placeholder 2">
            <a:extLst>
              <a:ext uri="{FF2B5EF4-FFF2-40B4-BE49-F238E27FC236}">
                <a16:creationId xmlns:a16="http://schemas.microsoft.com/office/drawing/2014/main" id="{418988BE-F787-0CEB-ABDF-4BBB94911C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6257" y="1690688"/>
            <a:ext cx="11665743" cy="51054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Job performance</a:t>
            </a:r>
          </a:p>
          <a:p>
            <a:pPr marL="450850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Satisfied workers are more productive AND more productive workers are more satisfied! </a:t>
            </a:r>
          </a:p>
          <a:p>
            <a:pPr marL="450850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causality may run both ways.</a:t>
            </a: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Organizational citizenship behaviors</a:t>
            </a:r>
          </a:p>
          <a:p>
            <a:pPr marL="450850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Satisfaction influences OCB through perceptions of fairness.</a:t>
            </a: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Customer satisfaction</a:t>
            </a:r>
          </a:p>
          <a:p>
            <a:pPr marL="450850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Satisfied frontline employees increase customer satisfaction and loyalty.</a:t>
            </a: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Absenteeism</a:t>
            </a:r>
          </a:p>
          <a:p>
            <a:pPr marL="450850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Satisfied employees are moderately less likely to miss work.</a:t>
            </a:r>
          </a:p>
        </p:txBody>
      </p:sp>
      <p:sp>
        <p:nvSpPr>
          <p:cNvPr id="25604" name="Notched Right Arrow 3">
            <a:extLst>
              <a:ext uri="{FF2B5EF4-FFF2-40B4-BE49-F238E27FC236}">
                <a16:creationId xmlns:a16="http://schemas.microsoft.com/office/drawing/2014/main" id="{1AB3710C-062A-E71C-9332-4C21E9CBE699}"/>
              </a:ext>
            </a:extLst>
          </p:cNvPr>
          <p:cNvSpPr>
            <a:spLocks noChangeArrowheads="1"/>
          </p:cNvSpPr>
          <p:nvPr/>
        </p:nvSpPr>
        <p:spPr bwMode="auto">
          <a:xfrm rot="16200000">
            <a:off x="3215482" y="1467644"/>
            <a:ext cx="4953000" cy="4208463"/>
          </a:xfrm>
          <a:prstGeom prst="notchedRightArrow">
            <a:avLst>
              <a:gd name="adj1" fmla="val 48074"/>
              <a:gd name="adj2" fmla="val 49997"/>
            </a:avLst>
          </a:prstGeom>
          <a:solidFill>
            <a:srgbClr val="92D050">
              <a:alpha val="18039"/>
            </a:srgbClr>
          </a:solidFill>
          <a:ln w="15875" algn="ctr">
            <a:solidFill>
              <a:srgbClr val="92D050"/>
            </a:solidFill>
            <a:round/>
            <a:headEnd/>
            <a:tailEnd/>
          </a:ln>
        </p:spPr>
        <p:txBody>
          <a:bodyPr rot="10800000"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en-US" altLang="en-US"/>
          </a:p>
        </p:txBody>
      </p:sp>
      <p:sp>
        <p:nvSpPr>
          <p:cNvPr id="25605" name="Slide Number Placeholder 3">
            <a:extLst>
              <a:ext uri="{FF2B5EF4-FFF2-40B4-BE49-F238E27FC236}">
                <a16:creationId xmlns:a16="http://schemas.microsoft.com/office/drawing/2014/main" id="{6987EE32-7F37-39D7-8554-A428CDDCF7FB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5843589" y="6540500"/>
            <a:ext cx="439737" cy="203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900">
                <a:solidFill>
                  <a:schemeClr val="bg1"/>
                </a:solidFill>
              </a:rPr>
              <a:t>3-</a:t>
            </a:r>
            <a:fld id="{049A1773-DD31-4512-A57C-1FE302D751AF}" type="slidenum">
              <a:rPr lang="en-US" altLang="en-US" sz="900">
                <a:solidFill>
                  <a:schemeClr val="bg1"/>
                </a:solidFill>
              </a:rPr>
              <a:pPr algn="ctr" eaLnBrk="1" hangingPunct="1"/>
              <a:t>41</a:t>
            </a:fld>
            <a:endParaRPr lang="en-US" altLang="en-US" sz="90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0f9785fd1d49e811b461e4a4d070eb6a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7dcd5f44a92ed3da2b367a658c54edbe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9B6A32A1-366B-4415-8B64-90247B56DDC8}"/>
</file>

<file path=customXml/itemProps2.xml><?xml version="1.0" encoding="utf-8"?>
<ds:datastoreItem xmlns:ds="http://schemas.openxmlformats.org/officeDocument/2006/customXml" ds:itemID="{D95A305C-5E31-4B0D-AF9C-5EEA0AC39A4F}"/>
</file>

<file path=customXml/itemProps3.xml><?xml version="1.0" encoding="utf-8"?>
<ds:datastoreItem xmlns:ds="http://schemas.openxmlformats.org/officeDocument/2006/customXml" ds:itemID="{C129CD6D-786C-4767-928E-BD18DA8FA6F9}"/>
</file>

<file path=docProps/app.xml><?xml version="1.0" encoding="utf-8"?>
<Properties xmlns="http://schemas.openxmlformats.org/officeDocument/2006/extended-properties" xmlns:vt="http://schemas.openxmlformats.org/officeDocument/2006/docPropsVTypes">
  <TotalTime>631</TotalTime>
  <Words>2298</Words>
  <Application>Microsoft Office PowerPoint</Application>
  <PresentationFormat>Widescreen</PresentationFormat>
  <Paragraphs>339</Paragraphs>
  <Slides>42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42</vt:i4>
      </vt:variant>
    </vt:vector>
  </HeadingPairs>
  <TitlesOfParts>
    <vt:vector size="50" baseType="lpstr">
      <vt:lpstr>Arial</vt:lpstr>
      <vt:lpstr>Calibri</vt:lpstr>
      <vt:lpstr>Calibri Light</vt:lpstr>
      <vt:lpstr>Cambria</vt:lpstr>
      <vt:lpstr>Times New Roman</vt:lpstr>
      <vt:lpstr>Verdana</vt:lpstr>
      <vt:lpstr>Wingdings</vt:lpstr>
      <vt:lpstr>Office Theme</vt:lpstr>
      <vt:lpstr>PowerPoint Presentation</vt:lpstr>
      <vt:lpstr>PowerPoint Presentation</vt:lpstr>
      <vt:lpstr>Attitudes</vt:lpstr>
      <vt:lpstr>Attitudes</vt:lpstr>
      <vt:lpstr>Does Behavior Always Follow from Attitudes?</vt:lpstr>
      <vt:lpstr>Moderating Variables </vt:lpstr>
      <vt:lpstr>Predicting Behavior from Attitudes</vt:lpstr>
      <vt:lpstr>What Are the Major Job Attitudes?</vt:lpstr>
      <vt:lpstr>What Are the Major Job Attitudes? (Cont’d)</vt:lpstr>
      <vt:lpstr>What Are the Major Job Attitudes? (Cont’d)</vt:lpstr>
      <vt:lpstr>Are These Job Attitudes Really Distinct?</vt:lpstr>
      <vt:lpstr>What is Personality?</vt:lpstr>
      <vt:lpstr>What is Personality?</vt:lpstr>
      <vt:lpstr>Personality Determinants</vt:lpstr>
      <vt:lpstr>Personality Traits</vt:lpstr>
      <vt:lpstr>Myers-Briggs Types and Their Uses</vt:lpstr>
      <vt:lpstr>The Myers-Briggs Type Indicator</vt:lpstr>
      <vt:lpstr>The Big Five Model of Personality Dimensions</vt:lpstr>
      <vt:lpstr>How Do the Big Five Traits Predict Behavior?</vt:lpstr>
      <vt:lpstr>The Big Five Traits</vt:lpstr>
      <vt:lpstr>Other Personality Traits Relevant to OB</vt:lpstr>
      <vt:lpstr>Other Personality Traits Relevant to OB (Cont’d)</vt:lpstr>
      <vt:lpstr>Other Personality Traits Relevant to OB (Cont’d)</vt:lpstr>
      <vt:lpstr>Other Personality Traits Relevant to OB (Cont’d)</vt:lpstr>
      <vt:lpstr>Values</vt:lpstr>
      <vt:lpstr>Classifying Values – Rokeach Value Survey</vt:lpstr>
      <vt:lpstr>Value Differences Between Groups</vt:lpstr>
      <vt:lpstr>Linking Personality and Values to the Workplace Person–Job Fit</vt:lpstr>
      <vt:lpstr>Holland’s Personality Typology &amp; Occupations</vt:lpstr>
      <vt:lpstr>Still Linking Personality to the Workplace Person–Organizational Fit</vt:lpstr>
      <vt:lpstr>Linking Cultures and Behaviors Hofstede’s Framework: Power Distance</vt:lpstr>
      <vt:lpstr>Linking Cultures and Behaviors Hofstede’s Framework: Individualism</vt:lpstr>
      <vt:lpstr>Linking Cultures and Behaviors Hofstede’s Framework: Masculinity</vt:lpstr>
      <vt:lpstr>Linking Cultures and Behaviors Hofstede’s Framework: Uncertainty Avoidance</vt:lpstr>
      <vt:lpstr>Linking Cultures and Behaviors Hofstede’s Framework: Time Orientation</vt:lpstr>
      <vt:lpstr>Job Satisfaction</vt:lpstr>
      <vt:lpstr>Job Satisfaction</vt:lpstr>
      <vt:lpstr>Causes of Job Satisfaction</vt:lpstr>
      <vt:lpstr>Causes of Job Satisfaction</vt:lpstr>
      <vt:lpstr>Employee Responses to Dissatisfaction</vt:lpstr>
      <vt:lpstr>Outcomes of Job Satisfaction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Injy Hassan Nashaat Essa Mohamed</cp:lastModifiedBy>
  <cp:revision>25</cp:revision>
  <dcterms:created xsi:type="dcterms:W3CDTF">2023-04-29T09:08:23Z</dcterms:created>
  <dcterms:modified xsi:type="dcterms:W3CDTF">2024-03-20T01:35:49Z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