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480" r:id="rId2"/>
    <p:sldId id="303" r:id="rId3"/>
    <p:sldId id="271" r:id="rId4"/>
    <p:sldId id="313" r:id="rId5"/>
    <p:sldId id="276" r:id="rId6"/>
    <p:sldId id="256" r:id="rId7"/>
    <p:sldId id="306" r:id="rId8"/>
    <p:sldId id="494" r:id="rId9"/>
    <p:sldId id="495" r:id="rId10"/>
    <p:sldId id="34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306"/>
            <p14:sldId id="494"/>
            <p14:sldId id="49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varScale="1">
        <p:scale>
          <a:sx n="65" d="100"/>
          <a:sy n="65" d="100"/>
        </p:scale>
        <p:origin x="344" y="32"/>
      </p:cViewPr>
      <p:guideLst>
        <p:guide orient="horz" pos="2160"/>
        <p:guide pos="3840"/>
      </p:guideLst>
    </p:cSldViewPr>
  </p:slideViewPr>
  <p:notesTextViewPr>
    <p:cViewPr>
      <p:scale>
        <a:sx n="1" d="1"/>
        <a:sy n="1" d="1"/>
      </p:scale>
      <p:origin x="0" y="0"/>
    </p:cViewPr>
  </p:notesTextViewPr>
  <p:sorterViewPr>
    <p:cViewPr>
      <p:scale>
        <a:sx n="100" d="100"/>
        <a:sy n="100" d="100"/>
      </p:scale>
      <p:origin x="0" y="114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368694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20035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258456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6CE97F4-F5B3-411D-AA76-1AB543EEBF5D}" type="datetime1">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C558F2-B3ED-4606-8F59-1D95869E434E}" type="datetime1">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F0C67E-04A4-478E-B30E-98324E758715}" type="datetime1">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B741B0-0EDF-48DD-A8FF-583188B8D12D}" type="datetime1">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D74AB06-5AAA-4039-AB08-6050B0FF95F8}" type="datetime1">
              <a:rPr lang="en-US" smtClean="0"/>
              <a:t>5/28/2025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78D44DD-EA44-4E7C-AAC4-D86ABB092581}" type="datetime1">
              <a:rPr lang="en-US" smtClean="0"/>
              <a:t>5/28/2025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561B58-3DB1-4C7F-BF46-C1CD187521F3}" type="datetime1">
              <a:rPr lang="en-US" smtClean="0"/>
              <a:t>5/28/2025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1033F87-CE71-4369-9E7C-880E2E31EC89}" type="datetime1">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45329D-C1A4-4E9C-9012-0A28B81E5809}" type="datetime1">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B2C5653-1FCF-4AC7-9349-A362F1E56E51}" type="datetime1">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B49216-4F33-411F-9C68-D9357BE49420}" type="datetime1">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2CE7D7-9F17-4BC4-8A72-BA5C6B3CA444}" type="datetime1">
              <a:rPr lang="en-US" smtClean="0"/>
              <a:t>5/28/2025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smtClean="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smtClean="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pitchFamily="2" charset="-78"/>
                <a:cs typeface="Alexandria" pitchFamily="2" charset="-78"/>
              </a:rPr>
              <a:t>المحاضرة التعريفية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smtClean="0">
                <a:latin typeface="Alexandria" pitchFamily="2" charset="-78"/>
                <a:cs typeface="Alexandria" pitchFamily="2" charset="-78"/>
              </a:rPr>
              <a:t>LAW636</a:t>
            </a:r>
            <a:endParaRPr lang="en-US" sz="2000" dirty="0">
              <a:latin typeface="Alexandria" pitchFamily="2" charset="-78"/>
              <a:cs typeface="Alexandria" pitchFamily="2" charset="-78"/>
            </a:endParaRPr>
          </a:p>
          <a:p>
            <a:r>
              <a:rPr lang="en-US" sz="2000" dirty="0" smtClean="0">
                <a:latin typeface="Alexandria" pitchFamily="2" charset="-78"/>
                <a:cs typeface="Alexandria" pitchFamily="2" charset="-78"/>
              </a:rPr>
              <a:t>Intellectual property</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686"/>
    </mc:Choice>
    <mc:Fallback xmlns="">
      <p:transition spd="slow" advTm="1968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102405" cy="769441"/>
          </a:xfrm>
          <a:prstGeom prst="rect">
            <a:avLst/>
          </a:prstGeom>
          <a:noFill/>
        </p:spPr>
        <p:txBody>
          <a:bodyPr wrap="none" rtlCol="0">
            <a:spAutoFit/>
          </a:bodyPr>
          <a:lstStyle/>
          <a:p>
            <a:r>
              <a:rPr lang="ar-EG" sz="4400" b="1" dirty="0" smtClean="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التعريفية</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smtClean="0">
                <a:latin typeface="Alexandria" pitchFamily="2" charset="-78"/>
                <a:cs typeface="Alexandria" pitchFamily="2" charset="-78"/>
              </a:rPr>
              <a:t>LAW636</a:t>
            </a:r>
            <a:endParaRPr lang="en-US" sz="2000" dirty="0">
              <a:latin typeface="Alexandria" pitchFamily="2" charset="-78"/>
              <a:cs typeface="Alexandria" pitchFamily="2" charset="-78"/>
            </a:endParaRPr>
          </a:p>
          <a:p>
            <a:r>
              <a:rPr lang="en-US" sz="2000" dirty="0" smtClean="0">
                <a:latin typeface="Alexandria" pitchFamily="2" charset="-78"/>
                <a:cs typeface="Alexandria" pitchFamily="2" charset="-78"/>
              </a:rPr>
              <a:t>Intellectual property</a:t>
            </a:r>
            <a:endParaRPr lang="en-US" sz="20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smtClean="0">
                <a:solidFill>
                  <a:srgbClr val="00B0F0"/>
                </a:solidFill>
                <a:latin typeface="Alexandria" pitchFamily="2" charset="-78"/>
                <a:cs typeface="Alexandria" pitchFamily="2" charset="-78"/>
              </a:rPr>
              <a:t>Haytham</a:t>
            </a:r>
            <a:r>
              <a:rPr lang="en-US" sz="2800" b="1" dirty="0" smtClean="0">
                <a:solidFill>
                  <a:srgbClr val="00B0F0"/>
                </a:solidFill>
                <a:latin typeface="Alexandria" pitchFamily="2" charset="-78"/>
                <a:cs typeface="Alexandria" pitchFamily="2" charset="-78"/>
              </a:rPr>
              <a:t> </a:t>
            </a:r>
            <a:r>
              <a:rPr lang="en-US" sz="2800" b="1" dirty="0" err="1" smtClean="0">
                <a:solidFill>
                  <a:srgbClr val="00B0F0"/>
                </a:solidFill>
                <a:latin typeface="Alexandria" pitchFamily="2" charset="-78"/>
                <a:cs typeface="Alexandria" pitchFamily="2" charset="-78"/>
              </a:rPr>
              <a:t>Eissa</a:t>
            </a:r>
            <a:r>
              <a:rPr lang="en-US" sz="2800" b="1" dirty="0" smtClean="0">
                <a:solidFill>
                  <a:srgbClr val="00B0F0"/>
                </a:solidFill>
                <a:latin typeface="Alexandria" pitchFamily="2" charset="-78"/>
                <a:cs typeface="Alexandria" pitchFamily="2" charset="-78"/>
              </a:rPr>
              <a:t> </a:t>
            </a:r>
            <a:r>
              <a:rPr lang="en-US" sz="2800" b="1" dirty="0" err="1" smtClean="0">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smtClean="0">
                <a:solidFill>
                  <a:srgbClr val="00B0F0"/>
                </a:solidFill>
                <a:latin typeface="Alexandria" pitchFamily="2" charset="-78"/>
                <a:cs typeface="Alexandria" pitchFamily="2" charset="-78"/>
              </a:rPr>
              <a:t>Prepared by</a:t>
            </a:r>
            <a:endParaRPr lang="en-US" sz="2400" dirty="0">
              <a:solidFill>
                <a:srgbClr val="00B0F0"/>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622"/>
    </mc:Choice>
    <mc:Fallback xmlns="">
      <p:transition spd="slow" advTm="1962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754326"/>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1-التعريف بالمحاضر</a:t>
            </a:r>
          </a:p>
          <a:p>
            <a:pPr lvl="0" algn="r">
              <a:lnSpc>
                <a:spcPct val="120000"/>
              </a:lnSpc>
            </a:pPr>
            <a:r>
              <a:rPr lang="ar-EG" b="1" dirty="0">
                <a:latin typeface="Alexandria" pitchFamily="2" charset="-78"/>
                <a:cs typeface="Alexandria" pitchFamily="2" charset="-78"/>
              </a:rPr>
              <a:t>2</a:t>
            </a:r>
            <a:r>
              <a:rPr lang="ar-EG" b="1" dirty="0" smtClean="0">
                <a:latin typeface="Alexandria" pitchFamily="2" charset="-78"/>
                <a:cs typeface="Alexandria" pitchFamily="2" charset="-78"/>
              </a:rPr>
              <a:t>-مضمون </a:t>
            </a:r>
            <a:r>
              <a:rPr lang="ar-EG" b="1" dirty="0">
                <a:latin typeface="Alexandria" pitchFamily="2" charset="-78"/>
                <a:cs typeface="Alexandria" pitchFamily="2" charset="-78"/>
              </a:rPr>
              <a:t>المقرر </a:t>
            </a:r>
          </a:p>
          <a:p>
            <a:pPr lvl="0" algn="r">
              <a:lnSpc>
                <a:spcPct val="120000"/>
              </a:lnSpc>
            </a:pPr>
            <a:r>
              <a:rPr lang="ar-EG" b="1" dirty="0">
                <a:latin typeface="Alexandria" pitchFamily="2" charset="-78"/>
                <a:cs typeface="Alexandria" pitchFamily="2" charset="-78"/>
              </a:rPr>
              <a:t>3 -أهداف المقرر </a:t>
            </a:r>
            <a:endParaRPr lang="ar-EG" b="1" dirty="0" smtClean="0">
              <a:latin typeface="Alexandria" pitchFamily="2" charset="-78"/>
              <a:cs typeface="Alexandria" pitchFamily="2" charset="-78"/>
            </a:endParaRPr>
          </a:p>
          <a:p>
            <a:pPr lvl="0" algn="r">
              <a:lnSpc>
                <a:spcPct val="120000"/>
              </a:lnSpc>
            </a:pPr>
            <a:r>
              <a:rPr lang="ar-EG" b="1" dirty="0" smtClean="0">
                <a:latin typeface="Alexandria" pitchFamily="2" charset="-78"/>
                <a:cs typeface="Alexandria" pitchFamily="2" charset="-78"/>
              </a:rPr>
              <a:t>4- </a:t>
            </a:r>
            <a:r>
              <a:rPr lang="ar-EG" b="1" dirty="0">
                <a:latin typeface="Alexandria" pitchFamily="2" charset="-78"/>
                <a:cs typeface="Alexandria" pitchFamily="2" charset="-78"/>
              </a:rPr>
              <a:t>استراتيجية </a:t>
            </a:r>
            <a:r>
              <a:rPr lang="ar-EG" b="1" dirty="0" smtClean="0">
                <a:latin typeface="Alexandria" pitchFamily="2" charset="-78"/>
                <a:cs typeface="Alexandria" pitchFamily="2" charset="-78"/>
              </a:rPr>
              <a:t>التد ريس </a:t>
            </a:r>
            <a:r>
              <a:rPr lang="ar-EG" b="1" dirty="0">
                <a:latin typeface="Alexandria" pitchFamily="2" charset="-78"/>
                <a:cs typeface="Alexandria" pitchFamily="2" charset="-78"/>
              </a:rPr>
              <a:t>وأسلوب التقييم</a:t>
            </a:r>
          </a:p>
          <a:p>
            <a:pPr lvl="0" algn="r">
              <a:lnSpc>
                <a:spcPct val="120000"/>
              </a:lnSpc>
            </a:pPr>
            <a:r>
              <a:rPr lang="ar-EG" b="1" dirty="0" smtClean="0">
                <a:latin typeface="Alexandria" pitchFamily="2" charset="-78"/>
                <a:cs typeface="Alexandria" pitchFamily="2" charset="-78"/>
              </a:rPr>
              <a:t>5-المراجع</a:t>
            </a:r>
            <a:endParaRPr lang="ar-EG" b="1" dirty="0">
              <a:latin typeface="Alexandria" pitchFamily="2" charset="-78"/>
              <a:cs typeface="Alexandria" pitchFamily="2" charset="-78"/>
            </a:endParaRP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632"/>
    </mc:Choice>
    <mc:Fallback xmlns="">
      <p:transition spd="slow" advTm="506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5223998" cy="400110"/>
          </a:xfrm>
          <a:prstGeom prst="rect">
            <a:avLst/>
          </a:prstGeom>
          <a:noFill/>
        </p:spPr>
        <p:txBody>
          <a:bodyPr wrap="square" rtlCol="0">
            <a:spAutoFit/>
          </a:bodyPr>
          <a:lstStyle/>
          <a:p>
            <a:pPr algn="ctr"/>
            <a:r>
              <a:rPr lang="ar-EG" sz="2000" b="1" dirty="0" smtClean="0">
                <a:solidFill>
                  <a:srgbClr val="00B0F0"/>
                </a:solidFill>
                <a:latin typeface="Alexandria" pitchFamily="2" charset="-78"/>
                <a:cs typeface="Alexandria" pitchFamily="2" charset="-78"/>
              </a:rPr>
              <a:t>1-التعريف بالمحاضر</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134469"/>
            <a:ext cx="8417320" cy="2123658"/>
          </a:xfrm>
          <a:prstGeom prst="rect">
            <a:avLst/>
          </a:prstGeom>
          <a:noFill/>
        </p:spPr>
        <p:txBody>
          <a:bodyPr wrap="square" rtlCol="0">
            <a:spAutoFit/>
          </a:bodyPr>
          <a:lstStyle/>
          <a:p>
            <a:pPr algn="just" rtl="1"/>
            <a:r>
              <a:rPr lang="ar-EG" sz="1600" dirty="0" err="1" smtClean="0">
                <a:latin typeface="Alexandria" pitchFamily="2" charset="-78"/>
                <a:cs typeface="Alexandria" pitchFamily="2" charset="-78"/>
              </a:rPr>
              <a:t>د.هيثم</a:t>
            </a:r>
            <a:r>
              <a:rPr lang="ar-EG" sz="1600" dirty="0" smtClean="0">
                <a:latin typeface="Alexandria" pitchFamily="2" charset="-78"/>
                <a:cs typeface="Alexandria" pitchFamily="2" charset="-78"/>
              </a:rPr>
              <a:t> </a:t>
            </a:r>
            <a:r>
              <a:rPr lang="ar-EG" sz="1600" dirty="0">
                <a:latin typeface="Alexandria" pitchFamily="2" charset="-78"/>
                <a:cs typeface="Alexandria" pitchFamily="2" charset="-78"/>
              </a:rPr>
              <a:t>عيسى مناع </a:t>
            </a:r>
          </a:p>
          <a:p>
            <a:pPr algn="just" rtl="1"/>
            <a:r>
              <a:rPr lang="ar-EG" sz="1600" dirty="0" smtClean="0">
                <a:latin typeface="Alexandria" pitchFamily="2" charset="-78"/>
                <a:cs typeface="Alexandria" pitchFamily="2" charset="-78"/>
              </a:rPr>
              <a:t>-أستاذ </a:t>
            </a:r>
            <a:r>
              <a:rPr lang="ar-EG" sz="1600" dirty="0">
                <a:latin typeface="Alexandria" pitchFamily="2" charset="-78"/>
                <a:cs typeface="Alexandria" pitchFamily="2" charset="-78"/>
              </a:rPr>
              <a:t>القانون المدني المشارك </a:t>
            </a:r>
          </a:p>
          <a:p>
            <a:pPr algn="just" rtl="1"/>
            <a:r>
              <a:rPr lang="ar-EG" sz="1600" dirty="0" smtClean="0">
                <a:latin typeface="Alexandria" pitchFamily="2" charset="-78"/>
                <a:cs typeface="Alexandria" pitchFamily="2" charset="-78"/>
              </a:rPr>
              <a:t>-الحائز </a:t>
            </a:r>
            <a:r>
              <a:rPr lang="ar-EG" sz="1600" dirty="0">
                <a:latin typeface="Alexandria" pitchFamily="2" charset="-78"/>
                <a:cs typeface="Alexandria" pitchFamily="2" charset="-78"/>
              </a:rPr>
              <a:t>على جائزة الدولة المصرية في العلوم القانونية والاقتصادية لعام 2019 </a:t>
            </a:r>
          </a:p>
          <a:p>
            <a:pPr algn="just" rtl="1"/>
            <a:r>
              <a:rPr lang="ar-EG" sz="1600" dirty="0" smtClean="0">
                <a:latin typeface="Alexandria" pitchFamily="2" charset="-78"/>
                <a:cs typeface="Alexandria" pitchFamily="2" charset="-78"/>
              </a:rPr>
              <a:t>-عمل </a:t>
            </a:r>
            <a:r>
              <a:rPr lang="ar-EG" sz="1600" dirty="0">
                <a:latin typeface="Alexandria" pitchFamily="2" charset="-78"/>
                <a:cs typeface="Alexandria" pitchFamily="2" charset="-78"/>
              </a:rPr>
              <a:t>في عدد من الجامعات المصرية والعربية </a:t>
            </a:r>
          </a:p>
          <a:p>
            <a:pPr algn="just" rtl="1"/>
            <a:r>
              <a:rPr lang="ar-EG" sz="1600" dirty="0" smtClean="0">
                <a:latin typeface="Alexandria" pitchFamily="2" charset="-78"/>
                <a:cs typeface="Alexandria" pitchFamily="2" charset="-78"/>
              </a:rPr>
              <a:t>-باحث </a:t>
            </a:r>
            <a:r>
              <a:rPr lang="ar-EG" sz="1600" dirty="0">
                <a:latin typeface="Alexandria" pitchFamily="2" charset="-78"/>
                <a:cs typeface="Alexandria" pitchFamily="2" charset="-78"/>
              </a:rPr>
              <a:t>في مجال قانون تكنولوجيا المعلومات بفروعه المختلفة </a:t>
            </a:r>
          </a:p>
          <a:p>
            <a:pPr algn="just" rtl="1"/>
            <a:r>
              <a:rPr lang="ar-EG" sz="1600" dirty="0" smtClean="0">
                <a:latin typeface="Alexandria" pitchFamily="2" charset="-78"/>
                <a:cs typeface="Alexandria" pitchFamily="2" charset="-78"/>
              </a:rPr>
              <a:t>-قام </a:t>
            </a:r>
            <a:r>
              <a:rPr lang="ar-EG" sz="1600" dirty="0">
                <a:latin typeface="Alexandria" pitchFamily="2" charset="-78"/>
                <a:cs typeface="Alexandria" pitchFamily="2" charset="-78"/>
              </a:rPr>
              <a:t>بنشر عدد من الأبحاث العلمية في مجال علاقة تكنولوجيا المعلومات بالقانون </a:t>
            </a: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93"/>
    </mc:Choice>
    <mc:Fallback xmlns="">
      <p:transition spd="slow" advTm="5339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702628" y="1019069"/>
            <a:ext cx="4122057" cy="400110"/>
          </a:xfrm>
          <a:prstGeom prst="rect">
            <a:avLst/>
          </a:prstGeom>
          <a:noFill/>
        </p:spPr>
        <p:txBody>
          <a:bodyPr wrap="square" rtlCol="0">
            <a:spAutoFit/>
          </a:bodyPr>
          <a:lstStyle/>
          <a:p>
            <a:pPr algn="ctr"/>
            <a:r>
              <a:rPr lang="ar-EG" sz="2000" b="1" dirty="0" smtClean="0">
                <a:latin typeface="Alexandria" pitchFamily="2" charset="-78"/>
                <a:cs typeface="Alexandria" pitchFamily="2" charset="-78"/>
              </a:rPr>
              <a:t>2-مضمون المقرر </a:t>
            </a:r>
            <a:endParaRPr lang="en-US" sz="2000" b="1" dirty="0">
              <a:latin typeface="Alexandria" pitchFamily="2" charset="-78"/>
              <a:cs typeface="Alexandria" pitchFamily="2" charset="-78"/>
            </a:endParaRPr>
          </a:p>
        </p:txBody>
      </p:sp>
      <p:sp>
        <p:nvSpPr>
          <p:cNvPr id="48" name="TextBox 47"/>
          <p:cNvSpPr txBox="1"/>
          <p:nvPr/>
        </p:nvSpPr>
        <p:spPr>
          <a:xfrm>
            <a:off x="867228" y="2101396"/>
            <a:ext cx="10541000" cy="3139321"/>
          </a:xfrm>
          <a:prstGeom prst="rect">
            <a:avLst/>
          </a:prstGeom>
          <a:noFill/>
        </p:spPr>
        <p:txBody>
          <a:bodyPr wrap="square" rtlCol="0">
            <a:spAutoFit/>
          </a:bodyPr>
          <a:lstStyle/>
          <a:p>
            <a:pPr algn="r" rtl="1"/>
            <a:r>
              <a:rPr lang="ar-EG" b="1" dirty="0">
                <a:latin typeface="Alexandria" pitchFamily="2" charset="-78"/>
                <a:cs typeface="Alexandria" pitchFamily="2" charset="-78"/>
              </a:rPr>
              <a:t>1.	ماهية حقوق الملكية الفكرية </a:t>
            </a:r>
          </a:p>
          <a:p>
            <a:pPr algn="r" rtl="1"/>
            <a:r>
              <a:rPr lang="ar-EG" b="1" dirty="0">
                <a:latin typeface="Alexandria" pitchFamily="2" charset="-78"/>
                <a:cs typeface="Alexandria" pitchFamily="2" charset="-78"/>
              </a:rPr>
              <a:t>2.	الملكية الصناعية: براءات الاختراع</a:t>
            </a:r>
          </a:p>
          <a:p>
            <a:pPr algn="r" rtl="1"/>
            <a:r>
              <a:rPr lang="ar-EG" b="1" dirty="0">
                <a:latin typeface="Alexandria" pitchFamily="2" charset="-78"/>
                <a:cs typeface="Alexandria" pitchFamily="2" charset="-78"/>
              </a:rPr>
              <a:t>3.	العلامات </a:t>
            </a:r>
            <a:r>
              <a:rPr lang="ar-EG" b="1" dirty="0" smtClean="0">
                <a:latin typeface="Alexandria" pitchFamily="2" charset="-78"/>
                <a:cs typeface="Alexandria" pitchFamily="2" charset="-78"/>
              </a:rPr>
              <a:t>التجارية </a:t>
            </a:r>
            <a:endParaRPr lang="ar-EG" b="1" dirty="0">
              <a:latin typeface="Alexandria" pitchFamily="2" charset="-78"/>
              <a:cs typeface="Alexandria" pitchFamily="2" charset="-78"/>
            </a:endParaRPr>
          </a:p>
          <a:p>
            <a:pPr algn="r" rtl="1"/>
            <a:r>
              <a:rPr lang="ar-EG" b="1" dirty="0">
                <a:latin typeface="Alexandria" pitchFamily="2" charset="-78"/>
                <a:cs typeface="Alexandria" pitchFamily="2" charset="-78"/>
              </a:rPr>
              <a:t>4.	التصاميم الصناعية </a:t>
            </a:r>
          </a:p>
          <a:p>
            <a:pPr algn="r" rtl="1"/>
            <a:r>
              <a:rPr lang="ar-EG" b="1" dirty="0">
                <a:latin typeface="Alexandria" pitchFamily="2" charset="-78"/>
                <a:cs typeface="Alexandria" pitchFamily="2" charset="-78"/>
              </a:rPr>
              <a:t>5.	المؤشرات الجغرافية والدوائر المتكاملة</a:t>
            </a:r>
          </a:p>
          <a:p>
            <a:pPr algn="r" rtl="1"/>
            <a:r>
              <a:rPr lang="ar-EG" b="1" dirty="0">
                <a:latin typeface="Alexandria" pitchFamily="2" charset="-78"/>
                <a:cs typeface="Alexandria" pitchFamily="2" charset="-78"/>
              </a:rPr>
              <a:t>6.	المعلومات غير المفصح عنها</a:t>
            </a:r>
          </a:p>
          <a:p>
            <a:pPr algn="r" rtl="1"/>
            <a:r>
              <a:rPr lang="ar-EG" b="1" dirty="0">
                <a:latin typeface="Alexandria" pitchFamily="2" charset="-78"/>
                <a:cs typeface="Alexandria" pitchFamily="2" charset="-78"/>
              </a:rPr>
              <a:t>7.	الملكية الأدبية والفنية: حق المؤلف </a:t>
            </a:r>
          </a:p>
          <a:p>
            <a:pPr algn="r" rtl="1"/>
            <a:r>
              <a:rPr lang="ar-EG" b="1" dirty="0">
                <a:latin typeface="Alexandria" pitchFamily="2" charset="-78"/>
                <a:cs typeface="Alexandria" pitchFamily="2" charset="-78"/>
              </a:rPr>
              <a:t>8.	الحقوق المجاورة </a:t>
            </a:r>
          </a:p>
          <a:p>
            <a:pPr algn="r" rtl="1"/>
            <a:r>
              <a:rPr lang="ar-EG" b="1" dirty="0">
                <a:latin typeface="Alexandria" pitchFamily="2" charset="-78"/>
                <a:cs typeface="Alexandria" pitchFamily="2" charset="-78"/>
              </a:rPr>
              <a:t>9.	الاستثناءات الواردة على حق المؤلف والحقوق المجاورة </a:t>
            </a:r>
          </a:p>
          <a:p>
            <a:pPr algn="r" rtl="1"/>
            <a:r>
              <a:rPr lang="ar-EG" b="1" dirty="0">
                <a:latin typeface="Alexandria" pitchFamily="2" charset="-78"/>
                <a:cs typeface="Alexandria" pitchFamily="2" charset="-78"/>
              </a:rPr>
              <a:t>10.	الاتجاه الاجتماعي في الملكية الفكرية </a:t>
            </a:r>
            <a:endParaRPr lang="en-US" b="1" dirty="0">
              <a:latin typeface="Alexandria" pitchFamily="2" charset="-78"/>
              <a:cs typeface="Alexandria" pitchFamily="2" charset="-78"/>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480928"/>
    </mc:Choice>
    <mc:Fallback xmlns="">
      <p:transition advTm="48092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63622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766159"/>
          </a:xfrm>
          <a:prstGeom prst="rect">
            <a:avLst/>
          </a:prstGeom>
          <a:noFill/>
        </p:spPr>
        <p:txBody>
          <a:bodyPr wrap="square" rtlCol="0">
            <a:spAutoFit/>
          </a:bodyPr>
          <a:lstStyle/>
          <a:p>
            <a:pPr algn="ctr"/>
            <a:r>
              <a:rPr lang="ar-EG" sz="2000" b="1" dirty="0">
                <a:solidFill>
                  <a:srgbClr val="2D3956"/>
                </a:solidFill>
                <a:latin typeface="Alexandria" pitchFamily="2" charset="-78"/>
                <a:cs typeface="Alexandria" pitchFamily="2" charset="-78"/>
              </a:rPr>
              <a:t>3 -أهداف المقرر </a:t>
            </a:r>
            <a:endParaRPr lang="en-US" sz="2000" b="1" dirty="0" smtClean="0">
              <a:solidFill>
                <a:srgbClr val="2D3956"/>
              </a:solidFill>
              <a:latin typeface="Alexandria" pitchFamily="2" charset="-78"/>
              <a:cs typeface="Alexandria" pitchFamily="2" charset="-78"/>
            </a:endParaRPr>
          </a:p>
          <a:p>
            <a:pPr marL="342900" lvl="0" indent="-342900" algn="just" rtl="1">
              <a:lnSpc>
                <a:spcPct val="107000"/>
              </a:lnSpc>
              <a:spcBef>
                <a:spcPts val="0"/>
              </a:spcBef>
              <a:spcAft>
                <a:spcPts val="800"/>
              </a:spcAft>
              <a:buFont typeface="Symbol"/>
              <a:buChar char=""/>
            </a:pPr>
            <a:r>
              <a:rPr lang="ar-SA" b="1" dirty="0">
                <a:solidFill>
                  <a:srgbClr val="000000"/>
                </a:solidFill>
                <a:latin typeface="Alexandria" pitchFamily="2" charset="-78"/>
                <a:cs typeface="Alexandria" pitchFamily="2" charset="-78"/>
              </a:rPr>
              <a:t>معرفة المفاهيم الأساسية المرتبطة بالملكية الفكرية </a:t>
            </a:r>
            <a:endParaRPr lang="en-US" b="1" dirty="0">
              <a:solidFill>
                <a:srgbClr val="000000"/>
              </a:solidFill>
              <a:latin typeface="Alexandria" pitchFamily="2" charset="-78"/>
              <a:cs typeface="Alexandria" pitchFamily="2" charset="-78"/>
            </a:endParaRPr>
          </a:p>
          <a:p>
            <a:pPr marL="342900" lvl="0" indent="-342900" algn="just" rtl="1">
              <a:lnSpc>
                <a:spcPct val="107000"/>
              </a:lnSpc>
              <a:spcBef>
                <a:spcPts val="0"/>
              </a:spcBef>
              <a:spcAft>
                <a:spcPts val="800"/>
              </a:spcAft>
              <a:buFont typeface="Symbol"/>
              <a:buChar char=""/>
            </a:pPr>
            <a:r>
              <a:rPr lang="ar-SA" b="1" dirty="0">
                <a:solidFill>
                  <a:srgbClr val="000000"/>
                </a:solidFill>
                <a:latin typeface="Alexandria" pitchFamily="2" charset="-78"/>
                <a:cs typeface="Alexandria" pitchFamily="2" charset="-78"/>
              </a:rPr>
              <a:t>التمييز بين عناصر الملكية الفكرية المختلفة  </a:t>
            </a:r>
            <a:endParaRPr lang="en-US" b="1" dirty="0">
              <a:solidFill>
                <a:srgbClr val="000000"/>
              </a:solidFill>
              <a:latin typeface="Alexandria" pitchFamily="2" charset="-78"/>
              <a:cs typeface="Alexandria" pitchFamily="2" charset="-78"/>
            </a:endParaRPr>
          </a:p>
          <a:p>
            <a:pPr marL="342900" lvl="0" indent="-342900" algn="just" rtl="1">
              <a:lnSpc>
                <a:spcPct val="107000"/>
              </a:lnSpc>
              <a:spcBef>
                <a:spcPts val="0"/>
              </a:spcBef>
              <a:spcAft>
                <a:spcPts val="800"/>
              </a:spcAft>
              <a:buFont typeface="Symbol"/>
              <a:buChar char=""/>
            </a:pPr>
            <a:r>
              <a:rPr lang="ar-SA" b="1" dirty="0">
                <a:solidFill>
                  <a:srgbClr val="000000"/>
                </a:solidFill>
                <a:latin typeface="Alexandria" pitchFamily="2" charset="-78"/>
                <a:cs typeface="Alexandria" pitchFamily="2" charset="-78"/>
              </a:rPr>
              <a:t>معرفة  القوانين الخاصة بحماية حقوق الملكية الفكرية </a:t>
            </a:r>
            <a:endParaRPr lang="en-US" b="1" dirty="0">
              <a:solidFill>
                <a:srgbClr val="000000"/>
              </a:solidFill>
              <a:latin typeface="Alexandria" pitchFamily="2" charset="-78"/>
              <a:cs typeface="Alexandria" pitchFamily="2" charset="-78"/>
            </a:endParaRPr>
          </a:p>
          <a:p>
            <a:pPr marL="342900" lvl="0" indent="-342900" algn="just" rtl="1">
              <a:lnSpc>
                <a:spcPct val="107000"/>
              </a:lnSpc>
              <a:spcBef>
                <a:spcPts val="0"/>
              </a:spcBef>
              <a:spcAft>
                <a:spcPts val="800"/>
              </a:spcAft>
              <a:buFont typeface="Arial" pitchFamily="34" charset="0"/>
              <a:buChar char="•"/>
            </a:pPr>
            <a:r>
              <a:rPr lang="ar-SA" b="1" dirty="0">
                <a:solidFill>
                  <a:srgbClr val="000000"/>
                </a:solidFill>
                <a:latin typeface="Alexandria" pitchFamily="2" charset="-78"/>
                <a:cs typeface="Alexandria" pitchFamily="2" charset="-78"/>
              </a:rPr>
              <a:t>الوقوف على وسائل الحماية القانونية للملكية الفكرية </a:t>
            </a:r>
            <a:endParaRPr lang="en-US" b="1" dirty="0">
              <a:solidFill>
                <a:srgbClr val="000000"/>
              </a:solidFill>
              <a:latin typeface="Alexandria" pitchFamily="2" charset="-78"/>
              <a:cs typeface="Alexandria" pitchFamily="2" charset="-78"/>
            </a:endParaRPr>
          </a:p>
          <a:p>
            <a:pPr marL="342900" lvl="0" indent="-342900" algn="just" rtl="1">
              <a:lnSpc>
                <a:spcPct val="107000"/>
              </a:lnSpc>
              <a:spcBef>
                <a:spcPts val="0"/>
              </a:spcBef>
              <a:spcAft>
                <a:spcPts val="800"/>
              </a:spcAft>
              <a:buFont typeface="Arial" pitchFamily="34" charset="0"/>
              <a:buChar char="•"/>
            </a:pPr>
            <a:r>
              <a:rPr lang="ar-SA" b="1" dirty="0">
                <a:solidFill>
                  <a:srgbClr val="000000"/>
                </a:solidFill>
                <a:latin typeface="Alexandria" pitchFamily="2" charset="-78"/>
                <a:cs typeface="Alexandria" pitchFamily="2" charset="-78"/>
              </a:rPr>
              <a:t>معرفة أحكام الاتفاقيات والمعاهدات الدولية المتعلقة بالملكية الفكرية  </a:t>
            </a:r>
            <a:endParaRPr lang="en-US" b="1" dirty="0">
              <a:solidFill>
                <a:srgbClr val="000000"/>
              </a:solidFill>
              <a:latin typeface="Alexandria" pitchFamily="2" charset="-78"/>
              <a:cs typeface="Alexandria" pitchFamily="2" charset="-78"/>
            </a:endParaRPr>
          </a:p>
          <a:p>
            <a:pPr marL="342900" lvl="0" indent="-342900" algn="just" rtl="1">
              <a:lnSpc>
                <a:spcPct val="107000"/>
              </a:lnSpc>
              <a:spcBef>
                <a:spcPts val="0"/>
              </a:spcBef>
              <a:spcAft>
                <a:spcPts val="800"/>
              </a:spcAft>
              <a:buFont typeface="Arial" pitchFamily="34" charset="0"/>
              <a:buChar char="•"/>
            </a:pPr>
            <a:r>
              <a:rPr lang="ar-SA" b="1" dirty="0">
                <a:solidFill>
                  <a:srgbClr val="000000"/>
                </a:solidFill>
                <a:latin typeface="Alexandria" pitchFamily="2" charset="-78"/>
                <a:cs typeface="Alexandria" pitchFamily="2" charset="-78"/>
              </a:rPr>
              <a:t>تحديد انعكاسات تكنولوجيا المعلومات والاتصالات على موضوعات الملكية الفكرية </a:t>
            </a:r>
            <a:endParaRPr lang="en-US" b="1" dirty="0">
              <a:solidFill>
                <a:srgbClr val="000000"/>
              </a:solidFill>
              <a:latin typeface="Alexandria" pitchFamily="2" charset="-78"/>
              <a:cs typeface="Alexandria" pitchFamily="2" charset="-78"/>
            </a:endParaRPr>
          </a:p>
          <a:p>
            <a:pPr marL="342900" lvl="0" indent="-342900" algn="just" rtl="1">
              <a:lnSpc>
                <a:spcPct val="107000"/>
              </a:lnSpc>
              <a:spcBef>
                <a:spcPts val="0"/>
              </a:spcBef>
              <a:spcAft>
                <a:spcPts val="800"/>
              </a:spcAft>
              <a:buFont typeface="Arial" pitchFamily="34" charset="0"/>
              <a:buChar char="•"/>
            </a:pPr>
            <a:r>
              <a:rPr lang="ar-SA" b="1" dirty="0">
                <a:solidFill>
                  <a:srgbClr val="000000"/>
                </a:solidFill>
                <a:latin typeface="Alexandria" pitchFamily="2" charset="-78"/>
                <a:cs typeface="Alexandria" pitchFamily="2" charset="-78"/>
              </a:rPr>
              <a:t>معرفة التطبيقات المختلفة للاتجاه الاجتماعي في الملكية الفكرية</a:t>
            </a:r>
            <a:endParaRPr lang="en-US" b="1" dirty="0">
              <a:solidFill>
                <a:srgbClr val="000000"/>
              </a:solidFill>
              <a:latin typeface="Alexandria" pitchFamily="2" charset="-78"/>
              <a:cs typeface="Alexandria" pitchFamily="2" charset="-78"/>
            </a:endParaRPr>
          </a:p>
          <a:p>
            <a:pPr marL="342900" indent="-342900" algn="r" rtl="1">
              <a:buFont typeface="Arial" pitchFamily="34" charset="0"/>
              <a:buChar char="•"/>
            </a:pPr>
            <a:r>
              <a:rPr lang="ar-SA" b="1" dirty="0">
                <a:solidFill>
                  <a:srgbClr val="000000"/>
                </a:solidFill>
                <a:latin typeface="Alexandria" pitchFamily="2" charset="-78"/>
                <a:ea typeface="Times New Roman"/>
                <a:cs typeface="Alexandria" pitchFamily="2" charset="-78"/>
              </a:rPr>
              <a:t>المقارنة بين الاتجاهات المختلفة في التنظيم القانوني للملكية الفكرية</a:t>
            </a:r>
            <a:endParaRPr lang="en-US"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عنصر نائب لرقم الشريحة 5"/>
          <p:cNvSpPr>
            <a:spLocks noGrp="1"/>
          </p:cNvSpPr>
          <p:nvPr>
            <p:ph type="sldNum" sz="quarter" idx="12"/>
          </p:nvPr>
        </p:nvSpPr>
        <p:spPr>
          <a:xfrm>
            <a:off x="8610600" y="6356350"/>
            <a:ext cx="1482696" cy="122271"/>
          </a:xfrm>
        </p:spPr>
        <p:txBody>
          <a:bodyPr/>
          <a:lstStyle/>
          <a:p>
            <a:fld id="{F7542ADD-394E-41F3-B704-951748884AEE}" type="slidenum">
              <a:rPr lang="en-US" smtClean="0"/>
              <a:t>6</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Tm="580810"/>
    </mc:Choice>
    <mc:Fallback xmlns="">
      <p:transition spd="slow" advTm="58081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6831" y="1155869"/>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564053"/>
          </a:xfrm>
          <a:prstGeom prst="rect">
            <a:avLst/>
          </a:prstGeom>
        </p:spPr>
        <p:txBody>
          <a:bodyPr wrap="square">
            <a:spAutoFit/>
          </a:bodyPr>
          <a:lstStyle/>
          <a:p>
            <a:pPr algn="just" rtl="1">
              <a:lnSpc>
                <a:spcPct val="120000"/>
              </a:lnSpc>
            </a:pPr>
            <a:r>
              <a:rPr lang="ar-EG" sz="1400" dirty="0">
                <a:latin typeface="Alexandria" pitchFamily="2" charset="-78"/>
                <a:cs typeface="Alexandria" pitchFamily="2" charset="-78"/>
              </a:rPr>
              <a:t>الأسابيع الدراسية: 13 اسبوع </a:t>
            </a:r>
          </a:p>
          <a:p>
            <a:pPr algn="just" rtl="1">
              <a:lnSpc>
                <a:spcPct val="120000"/>
              </a:lnSpc>
            </a:pPr>
            <a:r>
              <a:rPr lang="ar-EG" sz="1400" dirty="0">
                <a:latin typeface="Alexandria" pitchFamily="2" charset="-78"/>
                <a:cs typeface="Alexandria" pitchFamily="2" charset="-78"/>
              </a:rPr>
              <a:t>الأسبوع الأول: محاضرة تعريفية </a:t>
            </a:r>
          </a:p>
          <a:p>
            <a:pPr algn="just" rtl="1">
              <a:lnSpc>
                <a:spcPct val="120000"/>
              </a:lnSpc>
            </a:pPr>
            <a:r>
              <a:rPr lang="ar-EG" sz="1400" dirty="0">
                <a:latin typeface="Alexandria" pitchFamily="2" charset="-78"/>
                <a:cs typeface="Alexandria" pitchFamily="2" charset="-78"/>
              </a:rPr>
              <a:t>الأسبوع 2 - الأسبوع 11 : محاضرة مسجلة – حلقة نقاش – اختبار قصير </a:t>
            </a:r>
          </a:p>
          <a:p>
            <a:pPr algn="just" rtl="1">
              <a:lnSpc>
                <a:spcPct val="120000"/>
              </a:lnSpc>
            </a:pPr>
            <a:r>
              <a:rPr lang="ar-EG" sz="1400" dirty="0">
                <a:latin typeface="Alexandria" pitchFamily="2" charset="-78"/>
                <a:cs typeface="Alexandria" pitchFamily="2" charset="-78"/>
              </a:rPr>
              <a:t>الأسبوع 12: حلقة نقاش </a:t>
            </a:r>
          </a:p>
          <a:p>
            <a:pPr algn="just" rtl="1">
              <a:lnSpc>
                <a:spcPct val="120000"/>
              </a:lnSpc>
            </a:pPr>
            <a:r>
              <a:rPr lang="ar-EG" sz="1400" dirty="0">
                <a:latin typeface="Alexandria" pitchFamily="2" charset="-78"/>
                <a:cs typeface="Alexandria" pitchFamily="2" charset="-78"/>
              </a:rPr>
              <a:t>الأسبوع 13: الاختبارات النهائية</a:t>
            </a:r>
          </a:p>
          <a:p>
            <a:pPr algn="just" rtl="1">
              <a:lnSpc>
                <a:spcPct val="120000"/>
              </a:lnSpc>
            </a:pPr>
            <a:endParaRPr lang="ar-EG" sz="1400" dirty="0">
              <a:latin typeface="Alexandria" pitchFamily="2" charset="-78"/>
              <a:cs typeface="Alexandria" pitchFamily="2" charset="-78"/>
            </a:endParaRPr>
          </a:p>
          <a:p>
            <a:pPr algn="just" rtl="1">
              <a:lnSpc>
                <a:spcPct val="120000"/>
              </a:lnSpc>
            </a:pPr>
            <a:r>
              <a:rPr lang="ar-EG" sz="1400" dirty="0">
                <a:latin typeface="Alexandria" pitchFamily="2" charset="-78"/>
                <a:cs typeface="Alexandria" pitchFamily="2" charset="-78"/>
              </a:rPr>
              <a:t>مجموع الدرجات: 100 درجة (80 على الاختبارات القصيرة الأسبوعية+ 20 على الاختبار النهائي) </a:t>
            </a:r>
          </a:p>
          <a:p>
            <a:pPr algn="just" rtl="1">
              <a:lnSpc>
                <a:spcPct val="120000"/>
              </a:lnSpc>
            </a:pPr>
            <a:endParaRPr lang="ar-EG" sz="1400" dirty="0">
              <a:latin typeface="Alexandria" pitchFamily="2" charset="-78"/>
              <a:cs typeface="Alexandria" pitchFamily="2" charset="-78"/>
            </a:endParaRPr>
          </a:p>
          <a:p>
            <a:pPr algn="just" rtl="1">
              <a:lnSpc>
                <a:spcPct val="120000"/>
              </a:lnSpc>
            </a:pPr>
            <a:r>
              <a:rPr lang="ar-EG" sz="1400" dirty="0">
                <a:latin typeface="Alexandria" pitchFamily="2" charset="-78"/>
                <a:cs typeface="Alexandria" pitchFamily="2" charset="-78"/>
              </a:rPr>
              <a:t>الاختبارات القصيرة الأسبوعية: كل اختبار من 8 أسئلة (8 درجات) </a:t>
            </a:r>
            <a:r>
              <a:rPr lang="en-GB" sz="1400" dirty="0" smtClean="0">
                <a:latin typeface="Alexandria" pitchFamily="2" charset="-78"/>
                <a:cs typeface="Alexandria" pitchFamily="2" charset="-78"/>
              </a:rPr>
              <a:t>   . </a:t>
            </a:r>
            <a:r>
              <a:rPr lang="ar-EG" sz="1400" dirty="0" smtClean="0">
                <a:latin typeface="Alexandria" pitchFamily="2" charset="-78"/>
                <a:cs typeface="Alexandria" pitchFamily="2" charset="-78"/>
              </a:rPr>
              <a:t>الاختبار </a:t>
            </a:r>
            <a:r>
              <a:rPr lang="ar-EG" sz="1400" dirty="0">
                <a:latin typeface="Alexandria" pitchFamily="2" charset="-78"/>
                <a:cs typeface="Alexandria" pitchFamily="2" charset="-78"/>
              </a:rPr>
              <a:t>النهائي: 20 درجة </a:t>
            </a:r>
          </a:p>
          <a:p>
            <a:pPr algn="just" rtl="1">
              <a:lnSpc>
                <a:spcPct val="120000"/>
              </a:lnSpc>
            </a:pPr>
            <a:endParaRPr lang="ar-EG"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944248" y="3996751"/>
            <a:ext cx="4113898" cy="707886"/>
          </a:xfrm>
          <a:prstGeom prst="rect">
            <a:avLst/>
          </a:prstGeom>
          <a:noFill/>
        </p:spPr>
        <p:txBody>
          <a:bodyPr wrap="square" rtlCol="0">
            <a:spAutoFit/>
          </a:bodyPr>
          <a:lstStyle/>
          <a:p>
            <a:pPr algn="ctr"/>
            <a:r>
              <a:rPr lang="ar-EG" sz="2000" b="1" dirty="0" smtClean="0">
                <a:solidFill>
                  <a:srgbClr val="00B0F0"/>
                </a:solidFill>
                <a:latin typeface="Alexandria" pitchFamily="2" charset="-78"/>
                <a:cs typeface="Alexandria" pitchFamily="2" charset="-78"/>
              </a:rPr>
              <a:t>4- استراتيجية التدريس واسلوب التقييم</a:t>
            </a:r>
            <a:endParaRPr lang="en-US" sz="2000" b="1"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79414">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8063578" y="63622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006891" y="907381"/>
            <a:ext cx="9345750" cy="5385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80726" y="907381"/>
            <a:ext cx="8417320" cy="3724096"/>
          </a:xfrm>
          <a:prstGeom prst="rect">
            <a:avLst/>
          </a:prstGeom>
          <a:noFill/>
        </p:spPr>
        <p:txBody>
          <a:bodyPr wrap="square" rtlCol="0">
            <a:spAutoFit/>
          </a:bodyPr>
          <a:lstStyle/>
          <a:p>
            <a:pPr algn="ctr"/>
            <a:r>
              <a:rPr lang="ar-EG" sz="2000" b="1" dirty="0" smtClean="0">
                <a:solidFill>
                  <a:srgbClr val="2D3956"/>
                </a:solidFill>
                <a:latin typeface="Alexandria" pitchFamily="2" charset="-78"/>
                <a:cs typeface="Alexandria" pitchFamily="2" charset="-78"/>
              </a:rPr>
              <a:t>5-المراجع</a:t>
            </a:r>
            <a:endParaRPr lang="ar-EG" sz="2000" b="1" dirty="0">
              <a:solidFill>
                <a:srgbClr val="2D3956"/>
              </a:solidFill>
              <a:latin typeface="Alexandria" pitchFamily="2" charset="-78"/>
              <a:cs typeface="Alexandria" pitchFamily="2" charset="-78"/>
            </a:endParaRPr>
          </a:p>
          <a:p>
            <a:pPr algn="just" rtl="1"/>
            <a:r>
              <a:rPr lang="ar-EG" sz="1400" dirty="0">
                <a:solidFill>
                  <a:srgbClr val="2D3956"/>
                </a:solidFill>
                <a:latin typeface="Alexandria" pitchFamily="2" charset="-78"/>
                <a:cs typeface="Alexandria" pitchFamily="2" charset="-78"/>
              </a:rPr>
              <a:t>1-	</a:t>
            </a:r>
            <a:r>
              <a:rPr lang="ar-EG" sz="1400" dirty="0" err="1">
                <a:solidFill>
                  <a:srgbClr val="2D3956"/>
                </a:solidFill>
                <a:latin typeface="Alexandria" pitchFamily="2" charset="-78"/>
                <a:cs typeface="Alexandria" pitchFamily="2" charset="-78"/>
              </a:rPr>
              <a:t>أ.د</a:t>
            </a:r>
            <a:r>
              <a:rPr lang="ar-EG" sz="1400" dirty="0">
                <a:solidFill>
                  <a:srgbClr val="2D3956"/>
                </a:solidFill>
                <a:latin typeface="Alexandria" pitchFamily="2" charset="-78"/>
                <a:cs typeface="Alexandria" pitchFamily="2" charset="-78"/>
              </a:rPr>
              <a:t>/ محمد حسام لطفي، حقوق الملكية الفكرية.. المفاهيم الأساسية "دراسة لأحكام القانون رقم 82 لسنة 2002 في ضوء آراء الفقه وأحكام القضاء المقارن"، دار النهضة العربية، القاهرة، 2012.</a:t>
            </a:r>
          </a:p>
          <a:p>
            <a:pPr algn="just" rtl="1"/>
            <a:r>
              <a:rPr lang="ar-EG" sz="1400" dirty="0">
                <a:solidFill>
                  <a:srgbClr val="2D3956"/>
                </a:solidFill>
                <a:latin typeface="Alexandria" pitchFamily="2" charset="-78"/>
                <a:cs typeface="Alexandria" pitchFamily="2" charset="-78"/>
              </a:rPr>
              <a:t>2-أ.د/ سميحة </a:t>
            </a:r>
            <a:r>
              <a:rPr lang="ar-EG" sz="1400" dirty="0" err="1">
                <a:solidFill>
                  <a:srgbClr val="2D3956"/>
                </a:solidFill>
                <a:latin typeface="Alexandria" pitchFamily="2" charset="-78"/>
                <a:cs typeface="Alexandria" pitchFamily="2" charset="-78"/>
              </a:rPr>
              <a:t>القليوبي</a:t>
            </a:r>
            <a:r>
              <a:rPr lang="ar-EG" sz="1400" dirty="0">
                <a:solidFill>
                  <a:srgbClr val="2D3956"/>
                </a:solidFill>
                <a:latin typeface="Alexandria" pitchFamily="2" charset="-78"/>
                <a:cs typeface="Alexandria" pitchFamily="2" charset="-78"/>
              </a:rPr>
              <a:t>، الملكية الصناعية، دار النهضة العربية، القاهرة، 2016.</a:t>
            </a:r>
          </a:p>
          <a:p>
            <a:pPr algn="just" rtl="1"/>
            <a:r>
              <a:rPr lang="ar-EG" sz="1400" dirty="0">
                <a:solidFill>
                  <a:srgbClr val="2D3956"/>
                </a:solidFill>
                <a:latin typeface="Alexandria" pitchFamily="2" charset="-78"/>
                <a:cs typeface="Alexandria" pitchFamily="2" charset="-78"/>
              </a:rPr>
              <a:t>3-أ.د/ عبدالرشيد </a:t>
            </a:r>
            <a:r>
              <a:rPr lang="ar-EG" sz="1400" dirty="0" err="1">
                <a:solidFill>
                  <a:srgbClr val="2D3956"/>
                </a:solidFill>
                <a:latin typeface="Alexandria" pitchFamily="2" charset="-78"/>
                <a:cs typeface="Alexandria" pitchFamily="2" charset="-78"/>
              </a:rPr>
              <a:t>مامون</a:t>
            </a:r>
            <a:r>
              <a:rPr lang="ar-EG" sz="1400" dirty="0">
                <a:solidFill>
                  <a:srgbClr val="2D3956"/>
                </a:solidFill>
                <a:latin typeface="Alexandria" pitchFamily="2" charset="-78"/>
                <a:cs typeface="Alexandria" pitchFamily="2" charset="-78"/>
              </a:rPr>
              <a:t>، حقوق المؤلف والحقوق المجاورة: </a:t>
            </a:r>
            <a:r>
              <a:rPr lang="ar-EG" sz="1400" dirty="0" err="1">
                <a:solidFill>
                  <a:srgbClr val="2D3956"/>
                </a:solidFill>
                <a:latin typeface="Alexandria" pitchFamily="2" charset="-78"/>
                <a:cs typeface="Alexandria" pitchFamily="2" charset="-78"/>
              </a:rPr>
              <a:t>فى</a:t>
            </a:r>
            <a:r>
              <a:rPr lang="ar-EG" sz="1400" dirty="0">
                <a:solidFill>
                  <a:srgbClr val="2D3956"/>
                </a:solidFill>
                <a:latin typeface="Alexandria" pitchFamily="2" charset="-78"/>
                <a:cs typeface="Alexandria" pitchFamily="2" charset="-78"/>
              </a:rPr>
              <a:t> ضوء قانون حماية حقوق الملكية الفكرية الجديد رقم 82 لسنة 2002، دار النهضة العربية، 2003.</a:t>
            </a:r>
          </a:p>
          <a:p>
            <a:pPr algn="just"/>
            <a:r>
              <a:rPr lang="en-US" sz="1400" dirty="0" smtClean="0">
                <a:solidFill>
                  <a:srgbClr val="2D3956"/>
                </a:solidFill>
                <a:latin typeface="Alexandria" pitchFamily="2" charset="-78"/>
                <a:cs typeface="Alexandria" pitchFamily="2" charset="-78"/>
              </a:rPr>
              <a:t>4</a:t>
            </a:r>
            <a:r>
              <a:rPr lang="ar-EG" sz="1400" dirty="0" smtClean="0">
                <a:solidFill>
                  <a:srgbClr val="2D3956"/>
                </a:solidFill>
                <a:latin typeface="Alexandria" pitchFamily="2" charset="-78"/>
                <a:cs typeface="Alexandria" pitchFamily="2" charset="-78"/>
              </a:rPr>
              <a:t>-</a:t>
            </a:r>
            <a:r>
              <a:rPr lang="en-US" sz="1400" dirty="0">
                <a:solidFill>
                  <a:srgbClr val="2D3956"/>
                </a:solidFill>
                <a:latin typeface="Alexandria" pitchFamily="2" charset="-78"/>
                <a:cs typeface="Alexandria" pitchFamily="2" charset="-78"/>
              </a:rPr>
              <a:t>David Bainbridge, Information Technology and Intellectual Property Law, Bloomsbury Publishing, UK, 2019.</a:t>
            </a:r>
          </a:p>
          <a:p>
            <a:pPr algn="just"/>
            <a:r>
              <a:rPr lang="en-US" sz="1400" dirty="0">
                <a:solidFill>
                  <a:srgbClr val="2D3956"/>
                </a:solidFill>
                <a:latin typeface="Alexandria" pitchFamily="2" charset="-78"/>
                <a:cs typeface="Alexandria" pitchFamily="2" charset="-78"/>
              </a:rPr>
              <a:t>5- </a:t>
            </a:r>
            <a:r>
              <a:rPr lang="en-US" sz="1400" dirty="0" err="1">
                <a:solidFill>
                  <a:srgbClr val="2D3956"/>
                </a:solidFill>
                <a:latin typeface="Alexandria" pitchFamily="2" charset="-78"/>
                <a:cs typeface="Alexandria" pitchFamily="2" charset="-78"/>
              </a:rPr>
              <a:t>Anke</a:t>
            </a:r>
            <a:r>
              <a:rPr lang="en-US" sz="1400" dirty="0">
                <a:solidFill>
                  <a:srgbClr val="2D3956"/>
                </a:solidFill>
                <a:latin typeface="Alexandria" pitchFamily="2" charset="-78"/>
                <a:cs typeface="Alexandria" pitchFamily="2" charset="-78"/>
              </a:rPr>
              <a:t> </a:t>
            </a:r>
            <a:r>
              <a:rPr lang="en-US" sz="1400" dirty="0" err="1">
                <a:solidFill>
                  <a:srgbClr val="2D3956"/>
                </a:solidFill>
                <a:latin typeface="Alexandria" pitchFamily="2" charset="-78"/>
                <a:cs typeface="Alexandria" pitchFamily="2" charset="-78"/>
              </a:rPr>
              <a:t>Moerland</a:t>
            </a:r>
            <a:r>
              <a:rPr lang="en-US" sz="1400" dirty="0">
                <a:solidFill>
                  <a:srgbClr val="2D3956"/>
                </a:solidFill>
                <a:latin typeface="Alexandria" pitchFamily="2" charset="-78"/>
                <a:cs typeface="Alexandria" pitchFamily="2" charset="-78"/>
              </a:rPr>
              <a:t>، Anselm </a:t>
            </a:r>
            <a:r>
              <a:rPr lang="en-US" sz="1400" dirty="0" err="1">
                <a:solidFill>
                  <a:srgbClr val="2D3956"/>
                </a:solidFill>
                <a:latin typeface="Alexandria" pitchFamily="2" charset="-78"/>
                <a:cs typeface="Alexandria" pitchFamily="2" charset="-78"/>
              </a:rPr>
              <a:t>Kamperman</a:t>
            </a:r>
            <a:r>
              <a:rPr lang="en-US" sz="1400" dirty="0">
                <a:solidFill>
                  <a:srgbClr val="2D3956"/>
                </a:solidFill>
                <a:latin typeface="Alexandria" pitchFamily="2" charset="-78"/>
                <a:cs typeface="Alexandria" pitchFamily="2" charset="-78"/>
              </a:rPr>
              <a:t> Sanders and  Christopher Heath, Intellectual Property Law and the Fourth Industrial Revolution, </a:t>
            </a:r>
            <a:r>
              <a:rPr lang="en-US" sz="1400" dirty="0" err="1">
                <a:solidFill>
                  <a:srgbClr val="2D3956"/>
                </a:solidFill>
                <a:latin typeface="Alexandria" pitchFamily="2" charset="-78"/>
                <a:cs typeface="Alexandria" pitchFamily="2" charset="-78"/>
              </a:rPr>
              <a:t>Wolters</a:t>
            </a:r>
            <a:r>
              <a:rPr lang="en-US" sz="1400" dirty="0">
                <a:solidFill>
                  <a:srgbClr val="2D3956"/>
                </a:solidFill>
                <a:latin typeface="Alexandria" pitchFamily="2" charset="-78"/>
                <a:cs typeface="Alexandria" pitchFamily="2" charset="-78"/>
              </a:rPr>
              <a:t> Kluwer, Netherlands, 2020.</a:t>
            </a:r>
          </a:p>
          <a:p>
            <a:pPr algn="just"/>
            <a:r>
              <a:rPr lang="en-US" sz="1400" dirty="0">
                <a:solidFill>
                  <a:srgbClr val="2D3956"/>
                </a:solidFill>
                <a:latin typeface="Alexandria" pitchFamily="2" charset="-78"/>
                <a:cs typeface="Alexandria" pitchFamily="2" charset="-78"/>
              </a:rPr>
              <a:t>6- National Research Council، Committee on the Impact of Copyright Policy on Innovation in the Digital Era، Board on Science, Technology, and Economic Policy, Copyright in the Digital Era, National Academies Press, US, 2013. </a:t>
            </a:r>
          </a:p>
          <a:p>
            <a:pPr algn="just"/>
            <a:r>
              <a:rPr lang="en-US" sz="1400" dirty="0">
                <a:solidFill>
                  <a:srgbClr val="2D3956"/>
                </a:solidFill>
                <a:latin typeface="Alexandria" pitchFamily="2" charset="-78"/>
                <a:cs typeface="Alexandria" pitchFamily="2" charset="-78"/>
              </a:rPr>
              <a:t>7- Trevor Black, Intellectual Property in the Digital Era, Sweet &amp; Maxwell, US, 2002.</a:t>
            </a:r>
          </a:p>
          <a:p>
            <a:pPr algn="just"/>
            <a:r>
              <a:rPr lang="en-US" sz="1400" dirty="0">
                <a:solidFill>
                  <a:srgbClr val="2D3956"/>
                </a:solidFill>
                <a:latin typeface="Alexandria" pitchFamily="2" charset="-78"/>
                <a:cs typeface="Alexandria" pitchFamily="2" charset="-78"/>
              </a:rPr>
              <a:t>8-Lake Tee </a:t>
            </a:r>
            <a:r>
              <a:rPr lang="en-US" sz="1400" dirty="0" err="1">
                <a:solidFill>
                  <a:srgbClr val="2D3956"/>
                </a:solidFill>
                <a:latin typeface="Alexandria" pitchFamily="2" charset="-78"/>
                <a:cs typeface="Alexandria" pitchFamily="2" charset="-78"/>
              </a:rPr>
              <a:t>Khaw</a:t>
            </a:r>
            <a:r>
              <a:rPr lang="en-US" sz="1400" dirty="0">
                <a:solidFill>
                  <a:srgbClr val="2D3956"/>
                </a:solidFill>
                <a:latin typeface="Alexandria" pitchFamily="2" charset="-78"/>
                <a:cs typeface="Alexandria" pitchFamily="2" charset="-78"/>
              </a:rPr>
              <a:t>, Copyright and Related Rights in the Digital Era, N.P, 2007.</a:t>
            </a:r>
          </a:p>
          <a:p>
            <a:pPr algn="just"/>
            <a:endParaRPr lang="en-US" sz="2000" dirty="0" smtClean="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عنصر نائب لرقم الشريحة 6"/>
          <p:cNvSpPr>
            <a:spLocks noGrp="1"/>
          </p:cNvSpPr>
          <p:nvPr>
            <p:ph type="sldNum" sz="quarter" idx="12"/>
          </p:nvPr>
        </p:nvSpPr>
        <p:spPr>
          <a:xfrm>
            <a:off x="8610600" y="6356351"/>
            <a:ext cx="1039238" cy="196412"/>
          </a:xfrm>
        </p:spPr>
        <p:txBody>
          <a:bodyPr/>
          <a:lstStyle/>
          <a:p>
            <a:fld id="{F7542ADD-394E-41F3-B704-951748884AEE}" type="slidenum">
              <a:rPr lang="en-US" smtClean="0"/>
              <a:t>8</a:t>
            </a:fld>
            <a:endParaRPr lang="en-US" dirty="0"/>
          </a:p>
        </p:txBody>
      </p:sp>
    </p:spTree>
    <p:extLst>
      <p:ext uri="{BB962C8B-B14F-4D97-AF65-F5344CB8AC3E}">
        <p14:creationId xmlns:p14="http://schemas.microsoft.com/office/powerpoint/2010/main" val="2794549905"/>
      </p:ext>
    </p:extLst>
  </p:cSld>
  <p:clrMapOvr>
    <a:masterClrMapping/>
  </p:clrMapOvr>
  <mc:AlternateContent xmlns:mc="http://schemas.openxmlformats.org/markup-compatibility/2006" xmlns:p14="http://schemas.microsoft.com/office/powerpoint/2010/main">
    <mc:Choice Requires="p14">
      <p:transition spd="slow" p14:dur="2000" advTm="132312"/>
    </mc:Choice>
    <mc:Fallback xmlns="">
      <p:transition spd="slow" advTm="13231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8063578" y="63622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006891" y="907381"/>
            <a:ext cx="9345750" cy="5385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80726" y="907381"/>
            <a:ext cx="8417320" cy="3416320"/>
          </a:xfrm>
          <a:prstGeom prst="rect">
            <a:avLst/>
          </a:prstGeom>
          <a:noFill/>
        </p:spPr>
        <p:txBody>
          <a:bodyPr wrap="square" rtlCol="0">
            <a:spAutoFit/>
          </a:bodyPr>
          <a:lstStyle/>
          <a:p>
            <a:pPr algn="ctr"/>
            <a:r>
              <a:rPr lang="ar-EG" sz="2000" b="1" dirty="0" smtClean="0">
                <a:solidFill>
                  <a:srgbClr val="2D3956"/>
                </a:solidFill>
                <a:latin typeface="Alexandria" pitchFamily="2" charset="-78"/>
                <a:cs typeface="Alexandria" pitchFamily="2" charset="-78"/>
              </a:rPr>
              <a:t>كلمة أخيرة</a:t>
            </a:r>
            <a:endParaRPr lang="ar-EG" sz="2000" b="1" dirty="0">
              <a:solidFill>
                <a:srgbClr val="2D3956"/>
              </a:solidFill>
              <a:latin typeface="Alexandria" pitchFamily="2" charset="-78"/>
              <a:cs typeface="Alexandria" pitchFamily="2" charset="-78"/>
            </a:endParaRPr>
          </a:p>
          <a:p>
            <a:pPr algn="just" rtl="1"/>
            <a:endParaRPr lang="ar-EG" sz="1400" dirty="0">
              <a:solidFill>
                <a:srgbClr val="2D3956"/>
              </a:solidFill>
              <a:latin typeface="Alexandria" pitchFamily="2" charset="-78"/>
              <a:cs typeface="Alexandria" pitchFamily="2" charset="-78"/>
            </a:endParaRPr>
          </a:p>
          <a:p>
            <a:pPr algn="just" rtl="1"/>
            <a:endParaRPr lang="ar-EG" sz="1400" dirty="0" smtClean="0">
              <a:solidFill>
                <a:srgbClr val="2D3956"/>
              </a:solidFill>
              <a:latin typeface="Alexandria" pitchFamily="2" charset="-78"/>
              <a:cs typeface="Alexandria" pitchFamily="2" charset="-78"/>
            </a:endParaRPr>
          </a:p>
          <a:p>
            <a:pPr algn="just" rtl="1"/>
            <a:endParaRPr lang="ar-EG" sz="1400" dirty="0" smtClean="0">
              <a:solidFill>
                <a:srgbClr val="2D3956"/>
              </a:solidFill>
              <a:latin typeface="Alexandria" pitchFamily="2" charset="-78"/>
              <a:cs typeface="Alexandria" pitchFamily="2" charset="-78"/>
            </a:endParaRPr>
          </a:p>
          <a:p>
            <a:pPr algn="just" rtl="1"/>
            <a:endParaRPr lang="ar-EG" sz="1400" dirty="0">
              <a:solidFill>
                <a:srgbClr val="2D3956"/>
              </a:solidFill>
              <a:latin typeface="Alexandria" pitchFamily="2" charset="-78"/>
              <a:cs typeface="Alexandria" pitchFamily="2" charset="-78"/>
            </a:endParaRPr>
          </a:p>
          <a:p>
            <a:pPr algn="just" rtl="1"/>
            <a:endParaRPr lang="ar-EG" sz="1400" dirty="0" smtClean="0">
              <a:solidFill>
                <a:srgbClr val="2D3956"/>
              </a:solidFill>
              <a:latin typeface="Alexandria" pitchFamily="2" charset="-78"/>
              <a:cs typeface="Alexandria" pitchFamily="2" charset="-78"/>
            </a:endParaRPr>
          </a:p>
          <a:p>
            <a:pPr algn="just" rtl="1"/>
            <a:endParaRPr lang="ar-EG" sz="1400" dirty="0">
              <a:solidFill>
                <a:srgbClr val="2D3956"/>
              </a:solidFill>
              <a:latin typeface="Alexandria" pitchFamily="2" charset="-78"/>
              <a:cs typeface="Alexandria" pitchFamily="2" charset="-78"/>
            </a:endParaRPr>
          </a:p>
          <a:p>
            <a:pPr algn="just" rtl="1"/>
            <a:endParaRPr lang="ar-EG" sz="1400" dirty="0" smtClean="0">
              <a:solidFill>
                <a:srgbClr val="2D3956"/>
              </a:solidFill>
              <a:latin typeface="Alexandria" pitchFamily="2" charset="-78"/>
              <a:cs typeface="Alexandria" pitchFamily="2" charset="-78"/>
            </a:endParaRPr>
          </a:p>
          <a:p>
            <a:pPr algn="just" rtl="1"/>
            <a:endParaRPr lang="ar-EG" sz="1400" dirty="0">
              <a:solidFill>
                <a:srgbClr val="2D3956"/>
              </a:solidFill>
              <a:latin typeface="Alexandria" pitchFamily="2" charset="-78"/>
              <a:cs typeface="Alexandria" pitchFamily="2" charset="-78"/>
            </a:endParaRPr>
          </a:p>
          <a:p>
            <a:pPr algn="just" rtl="1"/>
            <a:r>
              <a:rPr lang="ar-EG" sz="1400" dirty="0" smtClean="0">
                <a:solidFill>
                  <a:srgbClr val="2D3956"/>
                </a:solidFill>
                <a:latin typeface="Alexandria" pitchFamily="2" charset="-78"/>
                <a:cs typeface="Alexandria" pitchFamily="2" charset="-78"/>
              </a:rPr>
              <a:t>1- التفكير في قضايا الملكية الفكرية بأسلوب منهجي سليم</a:t>
            </a:r>
          </a:p>
          <a:p>
            <a:pPr algn="just" rtl="1"/>
            <a:endParaRPr lang="ar-EG" sz="1400" dirty="0" smtClean="0">
              <a:solidFill>
                <a:srgbClr val="2D3956"/>
              </a:solidFill>
              <a:latin typeface="Alexandria" pitchFamily="2" charset="-78"/>
              <a:cs typeface="Alexandria" pitchFamily="2" charset="-78"/>
            </a:endParaRPr>
          </a:p>
          <a:p>
            <a:pPr algn="just" rtl="1"/>
            <a:r>
              <a:rPr lang="ar-EG" sz="1400" dirty="0" smtClean="0">
                <a:solidFill>
                  <a:srgbClr val="2D3956"/>
                </a:solidFill>
                <a:latin typeface="Alexandria" pitchFamily="2" charset="-78"/>
                <a:cs typeface="Alexandria" pitchFamily="2" charset="-78"/>
              </a:rPr>
              <a:t>2-بناء تصور لواقع الملكية الفكرية وتحديات الحماية القانونية في هذا المجال </a:t>
            </a:r>
          </a:p>
          <a:p>
            <a:pPr algn="just" rtl="1"/>
            <a:endParaRPr lang="ar-EG" sz="1400" dirty="0">
              <a:solidFill>
                <a:srgbClr val="2D3956"/>
              </a:solidFill>
              <a:latin typeface="Alexandria" pitchFamily="2" charset="-78"/>
              <a:cs typeface="Alexandria" pitchFamily="2" charset="-78"/>
            </a:endParaRPr>
          </a:p>
          <a:p>
            <a:pPr algn="just" rtl="1"/>
            <a:r>
              <a:rPr lang="ar-EG" sz="1400" dirty="0" smtClean="0">
                <a:solidFill>
                  <a:srgbClr val="2D3956"/>
                </a:solidFill>
                <a:latin typeface="Alexandria" pitchFamily="2" charset="-78"/>
                <a:cs typeface="Alexandria" pitchFamily="2" charset="-78"/>
              </a:rPr>
              <a:t>3-حق المجتمع في المعرفة </a:t>
            </a:r>
          </a:p>
          <a:p>
            <a:pPr algn="just" rtl="1"/>
            <a:r>
              <a:rPr lang="ar-EG" sz="1400" dirty="0">
                <a:solidFill>
                  <a:srgbClr val="2D3956"/>
                </a:solidFill>
                <a:latin typeface="Alexandria" pitchFamily="2" charset="-78"/>
                <a:cs typeface="Alexandria" pitchFamily="2" charset="-78"/>
              </a:rPr>
              <a:t>	</a:t>
            </a:r>
            <a:endParaRPr lang="en-US" sz="2000" dirty="0" smtClean="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عنصر نائب لرقم الشريحة 5"/>
          <p:cNvSpPr>
            <a:spLocks noGrp="1"/>
          </p:cNvSpPr>
          <p:nvPr>
            <p:ph type="sldNum" sz="quarter" idx="12"/>
          </p:nvPr>
        </p:nvSpPr>
        <p:spPr>
          <a:xfrm>
            <a:off x="8610600" y="6356350"/>
            <a:ext cx="558750" cy="207441"/>
          </a:xfrm>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2833410710"/>
      </p:ext>
    </p:extLst>
  </p:cSld>
  <p:clrMapOvr>
    <a:masterClrMapping/>
  </p:clrMapOvr>
  <mc:AlternateContent xmlns:mc="http://schemas.openxmlformats.org/markup-compatibility/2006" xmlns:p14="http://schemas.microsoft.com/office/powerpoint/2010/main">
    <mc:Choice Requires="p14">
      <p:transition spd="slow" p14:dur="2000" advTm="398288"/>
    </mc:Choice>
    <mc:Fallback xmlns="">
      <p:transition spd="slow" advTm="39828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106"/>
    </mc:Choice>
    <mc:Fallback xmlns="">
      <p:transition spd="slow" advTm="1510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70DD7A-A77F-4E9B-884B-4EF3C7CA3C9D}"/>
</file>

<file path=customXml/itemProps2.xml><?xml version="1.0" encoding="utf-8"?>
<ds:datastoreItem xmlns:ds="http://schemas.openxmlformats.org/officeDocument/2006/customXml" ds:itemID="{17437DB0-9503-48A7-888D-828E511D60CA}"/>
</file>

<file path=customXml/itemProps3.xml><?xml version="1.0" encoding="utf-8"?>
<ds:datastoreItem xmlns:ds="http://schemas.openxmlformats.org/officeDocument/2006/customXml" ds:itemID="{677B6924-2FD3-48D7-A76C-DE063F387FAD}"/>
</file>

<file path=docProps/app.xml><?xml version="1.0" encoding="utf-8"?>
<Properties xmlns="http://schemas.openxmlformats.org/officeDocument/2006/extended-properties" xmlns:vt="http://schemas.openxmlformats.org/officeDocument/2006/docPropsVTypes">
  <TotalTime>701</TotalTime>
  <Words>274</Words>
  <Application>Microsoft Office PowerPoint</Application>
  <PresentationFormat>Widescreen</PresentationFormat>
  <Paragraphs>85</Paragraphs>
  <Slides>10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Alexandria</vt:lpstr>
      <vt:lpstr>Arial</vt:lpstr>
      <vt:lpstr>Calibri</vt:lpstr>
      <vt:lpstr>Calibri Light</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79</cp:revision>
  <dcterms:created xsi:type="dcterms:W3CDTF">2023-04-29T09:08:00Z</dcterms:created>
  <dcterms:modified xsi:type="dcterms:W3CDTF">2025-05-27T22:30:47Z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