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30"/>
  </p:notesMasterIdLst>
  <p:sldIdLst>
    <p:sldId id="303" r:id="rId3"/>
    <p:sldId id="504" r:id="rId4"/>
    <p:sldId id="505" r:id="rId5"/>
    <p:sldId id="506" r:id="rId6"/>
    <p:sldId id="507" r:id="rId7"/>
    <p:sldId id="508" r:id="rId8"/>
    <p:sldId id="509" r:id="rId9"/>
    <p:sldId id="510" r:id="rId10"/>
    <p:sldId id="511" r:id="rId11"/>
    <p:sldId id="512" r:id="rId12"/>
    <p:sldId id="513" r:id="rId13"/>
    <p:sldId id="514" r:id="rId14"/>
    <p:sldId id="516" r:id="rId15"/>
    <p:sldId id="517" r:id="rId16"/>
    <p:sldId id="518" r:id="rId17"/>
    <p:sldId id="519" r:id="rId18"/>
    <p:sldId id="520" r:id="rId19"/>
    <p:sldId id="521" r:id="rId20"/>
    <p:sldId id="522" r:id="rId21"/>
    <p:sldId id="523" r:id="rId22"/>
    <p:sldId id="524" r:id="rId23"/>
    <p:sldId id="525" r:id="rId24"/>
    <p:sldId id="526" r:id="rId25"/>
    <p:sldId id="527" r:id="rId26"/>
    <p:sldId id="528" r:id="rId27"/>
    <p:sldId id="529" r:id="rId28"/>
    <p:sldId id="530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b="1" dirty="0">
              <a:latin typeface="+mj-lt"/>
            </a:rPr>
            <a:t>LEC 1 - The Economic problem 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3565E508-F07C-4256-B700-90BEDA832E5B}">
      <dgm:prSet/>
      <dgm:spPr/>
      <dgm:t>
        <a:bodyPr/>
        <a:lstStyle/>
        <a:p>
          <a:r>
            <a:rPr lang="en-US" b="1" dirty="0">
              <a:latin typeface="+mj-lt"/>
            </a:rPr>
            <a:t>LEC 2 Demand Theory </a:t>
          </a:r>
        </a:p>
      </dgm:t>
    </dgm:pt>
    <dgm:pt modelId="{DDC8D09A-712A-496A-BAD7-C73BD633EEC2}" type="parTrans" cxnId="{E38CDBDD-629D-4D6C-ADFB-5B3F41C7FDAF}">
      <dgm:prSet/>
      <dgm:spPr/>
      <dgm:t>
        <a:bodyPr/>
        <a:lstStyle/>
        <a:p>
          <a:endParaRPr lang="en-US"/>
        </a:p>
      </dgm:t>
    </dgm:pt>
    <dgm:pt modelId="{08A84F6A-C197-49F2-8CE5-F2C00D174C55}" type="sibTrans" cxnId="{E38CDBDD-629D-4D6C-ADFB-5B3F41C7FDAF}">
      <dgm:prSet/>
      <dgm:spPr/>
      <dgm:t>
        <a:bodyPr/>
        <a:lstStyle/>
        <a:p>
          <a:endParaRPr lang="en-US"/>
        </a:p>
      </dgm:t>
    </dgm:pt>
    <dgm:pt modelId="{4F1F2B7C-2CC8-4BBD-9C5E-C85A1662AFE7}">
      <dgm:prSet/>
      <dgm:spPr/>
      <dgm:t>
        <a:bodyPr/>
        <a:lstStyle/>
        <a:p>
          <a:r>
            <a:rPr lang="en-US" b="1" dirty="0">
              <a:latin typeface="+mj-lt"/>
            </a:rPr>
            <a:t>LEC 3 Supply theory </a:t>
          </a:r>
        </a:p>
      </dgm:t>
    </dgm:pt>
    <dgm:pt modelId="{7A11C79D-28B2-44B3-8562-E67FD428040A}" type="parTrans" cxnId="{91E748DA-D963-40DE-A9CA-8704876E2694}">
      <dgm:prSet/>
      <dgm:spPr/>
      <dgm:t>
        <a:bodyPr/>
        <a:lstStyle/>
        <a:p>
          <a:endParaRPr lang="en-US"/>
        </a:p>
      </dgm:t>
    </dgm:pt>
    <dgm:pt modelId="{C967571B-1452-4552-9A5C-A012D97752FA}" type="sibTrans" cxnId="{91E748DA-D963-40DE-A9CA-8704876E2694}">
      <dgm:prSet/>
      <dgm:spPr/>
      <dgm:t>
        <a:bodyPr/>
        <a:lstStyle/>
        <a:p>
          <a:endParaRPr lang="en-US"/>
        </a:p>
      </dgm:t>
    </dgm:pt>
    <dgm:pt modelId="{0CF69149-A268-4564-B7D4-A7898F954100}">
      <dgm:prSet/>
      <dgm:spPr/>
      <dgm:t>
        <a:bodyPr/>
        <a:lstStyle/>
        <a:p>
          <a:r>
            <a:rPr lang="en-US" b="1" dirty="0">
              <a:latin typeface="+mj-lt"/>
            </a:rPr>
            <a:t>LEC 4 Market Equilibrium, and its applications</a:t>
          </a:r>
        </a:p>
      </dgm:t>
    </dgm:pt>
    <dgm:pt modelId="{735E870D-8A3F-4823-9AB8-DDD489378036}" type="parTrans" cxnId="{D900706E-5F32-4C84-A315-28E9B6CB0FD9}">
      <dgm:prSet/>
      <dgm:spPr/>
      <dgm:t>
        <a:bodyPr/>
        <a:lstStyle/>
        <a:p>
          <a:endParaRPr lang="en-US"/>
        </a:p>
      </dgm:t>
    </dgm:pt>
    <dgm:pt modelId="{F8BA386E-D5A5-4EB5-91A7-294C22FFE9E7}" type="sibTrans" cxnId="{D900706E-5F32-4C84-A315-28E9B6CB0FD9}">
      <dgm:prSet/>
      <dgm:spPr/>
      <dgm:t>
        <a:bodyPr/>
        <a:lstStyle/>
        <a:p>
          <a:endParaRPr lang="en-US"/>
        </a:p>
      </dgm:t>
    </dgm:pt>
    <dgm:pt modelId="{8A683380-0384-41E3-BE5D-A5CEE1C49125}">
      <dgm:prSet/>
      <dgm:spPr/>
      <dgm:t>
        <a:bodyPr/>
        <a:lstStyle/>
        <a:p>
          <a:r>
            <a:rPr lang="en-US" b="1" dirty="0">
              <a:latin typeface="+mj-lt"/>
            </a:rPr>
            <a:t>LEC 5 Elasticity of Demand, and Elasticity of Supply </a:t>
          </a:r>
        </a:p>
      </dgm:t>
    </dgm:pt>
    <dgm:pt modelId="{E62553BA-E752-49B9-9E51-FCC8178E9A42}" type="parTrans" cxnId="{09E28520-3B05-4DE0-9CF5-5F61DA29D230}">
      <dgm:prSet/>
      <dgm:spPr/>
      <dgm:t>
        <a:bodyPr/>
        <a:lstStyle/>
        <a:p>
          <a:endParaRPr lang="en-US"/>
        </a:p>
      </dgm:t>
    </dgm:pt>
    <dgm:pt modelId="{EA460628-65C7-46A6-9D2E-CDF2BFC59851}" type="sibTrans" cxnId="{09E28520-3B05-4DE0-9CF5-5F61DA29D230}">
      <dgm:prSet/>
      <dgm:spPr/>
      <dgm:t>
        <a:bodyPr/>
        <a:lstStyle/>
        <a:p>
          <a:endParaRPr lang="en-US"/>
        </a:p>
      </dgm:t>
    </dgm:pt>
    <dgm:pt modelId="{5E999424-5F24-4B06-B7BF-6F65BE7774FB}">
      <dgm:prSet/>
      <dgm:spPr/>
      <dgm:t>
        <a:bodyPr/>
        <a:lstStyle/>
        <a:p>
          <a:r>
            <a:rPr lang="en-US" b="1" dirty="0">
              <a:latin typeface="+mj-lt"/>
            </a:rPr>
            <a:t>LEC 6 Government Intervention in Markets </a:t>
          </a:r>
        </a:p>
      </dgm:t>
    </dgm:pt>
    <dgm:pt modelId="{F4FB207C-1ABE-4D6C-8DF1-8848EDD6B3FE}" type="parTrans" cxnId="{36B98A92-38C5-4635-8160-FFAEDDC89156}">
      <dgm:prSet/>
      <dgm:spPr/>
      <dgm:t>
        <a:bodyPr/>
        <a:lstStyle/>
        <a:p>
          <a:endParaRPr lang="en-US"/>
        </a:p>
      </dgm:t>
    </dgm:pt>
    <dgm:pt modelId="{EF6D7FEA-E83B-4A39-B8C5-F67231110C3D}" type="sibTrans" cxnId="{36B98A92-38C5-4635-8160-FFAEDDC89156}">
      <dgm:prSet/>
      <dgm:spPr/>
      <dgm:t>
        <a:bodyPr/>
        <a:lstStyle/>
        <a:p>
          <a:endParaRPr lang="en-US"/>
        </a:p>
      </dgm:t>
    </dgm:pt>
    <dgm:pt modelId="{A03955AB-D0B4-4032-8EBA-C2B09B6D75B7}">
      <dgm:prSet/>
      <dgm:spPr/>
      <dgm:t>
        <a:bodyPr/>
        <a:lstStyle/>
        <a:p>
          <a:r>
            <a:rPr lang="en-US" b="1" dirty="0">
              <a:latin typeface="+mj-lt"/>
            </a:rPr>
            <a:t>LEC 7 output, and Cost </a:t>
          </a:r>
        </a:p>
      </dgm:t>
    </dgm:pt>
    <dgm:pt modelId="{6DD8F760-BD2A-4BAC-8829-058E51BF4DC8}" type="parTrans" cxnId="{1DCE9389-8113-4CAD-8988-D6A03F8A304E}">
      <dgm:prSet/>
      <dgm:spPr/>
      <dgm:t>
        <a:bodyPr/>
        <a:lstStyle/>
        <a:p>
          <a:endParaRPr lang="en-US"/>
        </a:p>
      </dgm:t>
    </dgm:pt>
    <dgm:pt modelId="{E116B81B-40C4-4049-AD00-87978526635C}" type="sibTrans" cxnId="{1DCE9389-8113-4CAD-8988-D6A03F8A304E}">
      <dgm:prSet/>
      <dgm:spPr/>
      <dgm:t>
        <a:bodyPr/>
        <a:lstStyle/>
        <a:p>
          <a:endParaRPr lang="en-US"/>
        </a:p>
      </dgm:t>
    </dgm:pt>
    <dgm:pt modelId="{DC25FE6E-DA55-4F63-BFFF-C541B615752F}">
      <dgm:prSet/>
      <dgm:spPr/>
      <dgm:t>
        <a:bodyPr/>
        <a:lstStyle/>
        <a:p>
          <a:r>
            <a:rPr lang="en-US" b="1" dirty="0">
              <a:latin typeface="+mj-lt"/>
            </a:rPr>
            <a:t>LEC 8 Monetary Policy, and Fiscal policies </a:t>
          </a:r>
        </a:p>
      </dgm:t>
    </dgm:pt>
    <dgm:pt modelId="{E5F47092-8AA1-4BD3-99E3-7E1FB666F7CA}" type="parTrans" cxnId="{E440A4EB-AB4E-4664-AFA3-EF26A4D70D87}">
      <dgm:prSet/>
      <dgm:spPr/>
      <dgm:t>
        <a:bodyPr/>
        <a:lstStyle/>
        <a:p>
          <a:endParaRPr lang="en-US"/>
        </a:p>
      </dgm:t>
    </dgm:pt>
    <dgm:pt modelId="{605A0B7C-B4C2-4763-9D02-115C6764C5F2}" type="sibTrans" cxnId="{E440A4EB-AB4E-4664-AFA3-EF26A4D70D87}">
      <dgm:prSet/>
      <dgm:spPr/>
      <dgm:t>
        <a:bodyPr/>
        <a:lstStyle/>
        <a:p>
          <a:endParaRPr lang="en-US"/>
        </a:p>
      </dgm:t>
    </dgm:pt>
    <dgm:pt modelId="{9655B958-5350-46A4-9C57-DF80EAF9BFF5}">
      <dgm:prSet/>
      <dgm:spPr/>
      <dgm:t>
        <a:bodyPr/>
        <a:lstStyle/>
        <a:p>
          <a:r>
            <a:rPr lang="en-US" b="1" dirty="0">
              <a:latin typeface="+mj-lt"/>
            </a:rPr>
            <a:t>LEC 9 MEASURING GDP AND ECONOMIC GROWTH </a:t>
          </a:r>
        </a:p>
      </dgm:t>
    </dgm:pt>
    <dgm:pt modelId="{3421CF1E-38F4-4E79-BBB2-485BCD66F31A}" type="parTrans" cxnId="{7AFC1455-4179-4C5F-9629-F511C7432BB6}">
      <dgm:prSet/>
      <dgm:spPr/>
      <dgm:t>
        <a:bodyPr/>
        <a:lstStyle/>
        <a:p>
          <a:endParaRPr lang="en-US"/>
        </a:p>
      </dgm:t>
    </dgm:pt>
    <dgm:pt modelId="{44C54B2C-9CD1-440A-A5D7-5DE8E3E42A77}" type="sibTrans" cxnId="{7AFC1455-4179-4C5F-9629-F511C7432BB6}">
      <dgm:prSet/>
      <dgm:spPr/>
      <dgm:t>
        <a:bodyPr/>
        <a:lstStyle/>
        <a:p>
          <a:endParaRPr lang="en-US"/>
        </a:p>
      </dgm:t>
    </dgm:pt>
    <dgm:pt modelId="{3D9AD0CA-3ECD-4CCD-807C-CE6573CFFD47}">
      <dgm:prSet/>
      <dgm:spPr/>
      <dgm:t>
        <a:bodyPr/>
        <a:lstStyle/>
        <a:p>
          <a:r>
            <a:rPr lang="fr-FR" b="1" dirty="0">
              <a:latin typeface="+mj-lt"/>
            </a:rPr>
            <a:t>LEC 10 </a:t>
          </a:r>
          <a:r>
            <a:rPr lang="en-US" b="1" dirty="0">
              <a:latin typeface="+mj-lt"/>
            </a:rPr>
            <a:t>International Trade </a:t>
          </a:r>
        </a:p>
      </dgm:t>
    </dgm:pt>
    <dgm:pt modelId="{04A4A42D-1BFA-423F-B0BA-3A41FC49D287}" type="parTrans" cxnId="{214BC8F5-21CC-4E3D-839C-AEB6BAE6163C}">
      <dgm:prSet/>
      <dgm:spPr/>
      <dgm:t>
        <a:bodyPr/>
        <a:lstStyle/>
        <a:p>
          <a:endParaRPr lang="en-US"/>
        </a:p>
      </dgm:t>
    </dgm:pt>
    <dgm:pt modelId="{9FF7E0AE-2417-46A7-8274-EF39500E8F00}" type="sibTrans" cxnId="{214BC8F5-21CC-4E3D-839C-AEB6BAE6163C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0BA0C490-7E4C-447C-A565-6E925DBCA3AA}" type="pres">
      <dgm:prSet presAssocID="{ED54D022-1980-40EB-97FF-C8DD946A06AF}" presName="spacer" presStyleCnt="0"/>
      <dgm:spPr/>
    </dgm:pt>
    <dgm:pt modelId="{464521CC-D018-4D17-A187-4F6BE8FF5A28}" type="pres">
      <dgm:prSet presAssocID="{3565E508-F07C-4256-B700-90BEDA832E5B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3E81AAD5-868B-439E-81CF-6C68A29322D6}" type="pres">
      <dgm:prSet presAssocID="{08A84F6A-C197-49F2-8CE5-F2C00D174C55}" presName="spacer" presStyleCnt="0"/>
      <dgm:spPr/>
    </dgm:pt>
    <dgm:pt modelId="{F99D7014-1608-4DA0-A144-9FD496ACD3F2}" type="pres">
      <dgm:prSet presAssocID="{4F1F2B7C-2CC8-4BBD-9C5E-C85A1662AFE7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EFD59523-FA75-4313-8036-3629D49C8032}" type="pres">
      <dgm:prSet presAssocID="{C967571B-1452-4552-9A5C-A012D97752FA}" presName="spacer" presStyleCnt="0"/>
      <dgm:spPr/>
    </dgm:pt>
    <dgm:pt modelId="{CFF8F31A-FBAB-4906-83C2-3572E97D7D05}" type="pres">
      <dgm:prSet presAssocID="{0CF69149-A268-4564-B7D4-A7898F954100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87EB3212-A50D-46E4-9508-DC8D59748C85}" type="pres">
      <dgm:prSet presAssocID="{F8BA386E-D5A5-4EB5-91A7-294C22FFE9E7}" presName="spacer" presStyleCnt="0"/>
      <dgm:spPr/>
    </dgm:pt>
    <dgm:pt modelId="{D9709561-DC7C-4A25-903E-790F6437494B}" type="pres">
      <dgm:prSet presAssocID="{8A683380-0384-41E3-BE5D-A5CEE1C49125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3921C261-92DD-4CDE-9D1D-20D5EE175FFE}" type="pres">
      <dgm:prSet presAssocID="{EA460628-65C7-46A6-9D2E-CDF2BFC59851}" presName="spacer" presStyleCnt="0"/>
      <dgm:spPr/>
    </dgm:pt>
    <dgm:pt modelId="{94953378-9C8E-4095-ADB0-7AECC4DD4B38}" type="pres">
      <dgm:prSet presAssocID="{5E999424-5F24-4B06-B7BF-6F65BE7774FB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E9F8AB4E-6612-471A-8BB5-7835DD93B295}" type="pres">
      <dgm:prSet presAssocID="{EF6D7FEA-E83B-4A39-B8C5-F67231110C3D}" presName="spacer" presStyleCnt="0"/>
      <dgm:spPr/>
    </dgm:pt>
    <dgm:pt modelId="{BFD8897F-AD01-418D-ADF3-6EECECD9058C}" type="pres">
      <dgm:prSet presAssocID="{A03955AB-D0B4-4032-8EBA-C2B09B6D75B7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02C4AC87-02EB-4BBC-AE55-9496ADBBA20C}" type="pres">
      <dgm:prSet presAssocID="{E116B81B-40C4-4049-AD00-87978526635C}" presName="spacer" presStyleCnt="0"/>
      <dgm:spPr/>
    </dgm:pt>
    <dgm:pt modelId="{D9392B93-00FB-46C0-B704-6F633F003F36}" type="pres">
      <dgm:prSet presAssocID="{DC25FE6E-DA55-4F63-BFFF-C541B615752F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E211015C-DBAA-4401-8D88-FE954CD90755}" type="pres">
      <dgm:prSet presAssocID="{605A0B7C-B4C2-4763-9D02-115C6764C5F2}" presName="spacer" presStyleCnt="0"/>
      <dgm:spPr/>
    </dgm:pt>
    <dgm:pt modelId="{464FB4F9-16C0-4B38-87AB-52056828AC12}" type="pres">
      <dgm:prSet presAssocID="{9655B958-5350-46A4-9C57-DF80EAF9BFF5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06C7A52C-9DC4-4EE4-B89A-C08DFD292F11}" type="pres">
      <dgm:prSet presAssocID="{44C54B2C-9CD1-440A-A5D7-5DE8E3E42A77}" presName="spacer" presStyleCnt="0"/>
      <dgm:spPr/>
    </dgm:pt>
    <dgm:pt modelId="{E9571172-A224-4053-B2E1-E0FF02E3AC8A}" type="pres">
      <dgm:prSet presAssocID="{3D9AD0CA-3ECD-4CCD-807C-CE6573CFFD47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A5FF3614-672E-42DE-884D-C13F79E18637}" type="presOf" srcId="{0CF69149-A268-4564-B7D4-A7898F954100}" destId="{CFF8F31A-FBAB-4906-83C2-3572E97D7D05}" srcOrd="0" destOrd="0" presId="urn:microsoft.com/office/officeart/2005/8/layout/vList2"/>
    <dgm:cxn modelId="{AC92081A-2D30-43E9-9878-6866FB834256}" type="presOf" srcId="{A03955AB-D0B4-4032-8EBA-C2B09B6D75B7}" destId="{BFD8897F-AD01-418D-ADF3-6EECECD9058C}" srcOrd="0" destOrd="0" presId="urn:microsoft.com/office/officeart/2005/8/layout/vList2"/>
    <dgm:cxn modelId="{09E28520-3B05-4DE0-9CF5-5F61DA29D230}" srcId="{DA2ADBAD-EEA2-468A-A7D5-76136BED17D6}" destId="{8A683380-0384-41E3-BE5D-A5CEE1C49125}" srcOrd="4" destOrd="0" parTransId="{E62553BA-E752-49B9-9E51-FCC8178E9A42}" sibTransId="{EA460628-65C7-46A6-9D2E-CDF2BFC59851}"/>
    <dgm:cxn modelId="{4AAA0724-31C5-468D-925D-89B13314FB02}" type="presOf" srcId="{4F1F2B7C-2CC8-4BBD-9C5E-C85A1662AFE7}" destId="{F99D7014-1608-4DA0-A144-9FD496ACD3F2}" srcOrd="0" destOrd="0" presId="urn:microsoft.com/office/officeart/2005/8/layout/vList2"/>
    <dgm:cxn modelId="{69214835-FCA5-423D-A375-E75340D547DE}" type="presOf" srcId="{8A683380-0384-41E3-BE5D-A5CEE1C49125}" destId="{D9709561-DC7C-4A25-903E-790F6437494B}" srcOrd="0" destOrd="0" presId="urn:microsoft.com/office/officeart/2005/8/layout/vList2"/>
    <dgm:cxn modelId="{EE022249-9E19-4D49-9C49-99A802AC0BCE}" type="presOf" srcId="{3D9AD0CA-3ECD-4CCD-807C-CE6573CFFD47}" destId="{E9571172-A224-4053-B2E1-E0FF02E3AC8A}" srcOrd="0" destOrd="0" presId="urn:microsoft.com/office/officeart/2005/8/layout/vList2"/>
    <dgm:cxn modelId="{D900706E-5F32-4C84-A315-28E9B6CB0FD9}" srcId="{DA2ADBAD-EEA2-468A-A7D5-76136BED17D6}" destId="{0CF69149-A268-4564-B7D4-A7898F954100}" srcOrd="3" destOrd="0" parTransId="{735E870D-8A3F-4823-9AB8-DDD489378036}" sibTransId="{F8BA386E-D5A5-4EB5-91A7-294C22FFE9E7}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7AFC1455-4179-4C5F-9629-F511C7432BB6}" srcId="{DA2ADBAD-EEA2-468A-A7D5-76136BED17D6}" destId="{9655B958-5350-46A4-9C57-DF80EAF9BFF5}" srcOrd="8" destOrd="0" parTransId="{3421CF1E-38F4-4E79-BBB2-485BCD66F31A}" sibTransId="{44C54B2C-9CD1-440A-A5D7-5DE8E3E42A77}"/>
    <dgm:cxn modelId="{4C857976-417B-4439-A8C5-B7AA2603DC84}" type="presOf" srcId="{9655B958-5350-46A4-9C57-DF80EAF9BFF5}" destId="{464FB4F9-16C0-4B38-87AB-52056828AC12}" srcOrd="0" destOrd="0" presId="urn:microsoft.com/office/officeart/2005/8/layout/vList2"/>
    <dgm:cxn modelId="{1DCE9389-8113-4CAD-8988-D6A03F8A304E}" srcId="{DA2ADBAD-EEA2-468A-A7D5-76136BED17D6}" destId="{A03955AB-D0B4-4032-8EBA-C2B09B6D75B7}" srcOrd="6" destOrd="0" parTransId="{6DD8F760-BD2A-4BAC-8829-058E51BF4DC8}" sibTransId="{E116B81B-40C4-4049-AD00-87978526635C}"/>
    <dgm:cxn modelId="{36B98A92-38C5-4635-8160-FFAEDDC89156}" srcId="{DA2ADBAD-EEA2-468A-A7D5-76136BED17D6}" destId="{5E999424-5F24-4B06-B7BF-6F65BE7774FB}" srcOrd="5" destOrd="0" parTransId="{F4FB207C-1ABE-4D6C-8DF1-8848EDD6B3FE}" sibTransId="{EF6D7FEA-E83B-4A39-B8C5-F67231110C3D}"/>
    <dgm:cxn modelId="{1A6DCFC1-E429-4F7D-898E-0CE388B12D39}" type="presOf" srcId="{3565E508-F07C-4256-B700-90BEDA832E5B}" destId="{464521CC-D018-4D17-A187-4F6BE8FF5A28}" srcOrd="0" destOrd="0" presId="urn:microsoft.com/office/officeart/2005/8/layout/vList2"/>
    <dgm:cxn modelId="{91E748DA-D963-40DE-A9CA-8704876E2694}" srcId="{DA2ADBAD-EEA2-468A-A7D5-76136BED17D6}" destId="{4F1F2B7C-2CC8-4BBD-9C5E-C85A1662AFE7}" srcOrd="2" destOrd="0" parTransId="{7A11C79D-28B2-44B3-8562-E67FD428040A}" sibTransId="{C967571B-1452-4552-9A5C-A012D97752FA}"/>
    <dgm:cxn modelId="{E38CDBDD-629D-4D6C-ADFB-5B3F41C7FDAF}" srcId="{DA2ADBAD-EEA2-468A-A7D5-76136BED17D6}" destId="{3565E508-F07C-4256-B700-90BEDA832E5B}" srcOrd="1" destOrd="0" parTransId="{DDC8D09A-712A-496A-BAD7-C73BD633EEC2}" sibTransId="{08A84F6A-C197-49F2-8CE5-F2C00D174C55}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E440A4EB-AB4E-4664-AFA3-EF26A4D70D87}" srcId="{DA2ADBAD-EEA2-468A-A7D5-76136BED17D6}" destId="{DC25FE6E-DA55-4F63-BFFF-C541B615752F}" srcOrd="7" destOrd="0" parTransId="{E5F47092-8AA1-4BD3-99E3-7E1FB666F7CA}" sibTransId="{605A0B7C-B4C2-4763-9D02-115C6764C5F2}"/>
    <dgm:cxn modelId="{214BC8F5-21CC-4E3D-839C-AEB6BAE6163C}" srcId="{DA2ADBAD-EEA2-468A-A7D5-76136BED17D6}" destId="{3D9AD0CA-3ECD-4CCD-807C-CE6573CFFD47}" srcOrd="9" destOrd="0" parTransId="{04A4A42D-1BFA-423F-B0BA-3A41FC49D287}" sibTransId="{9FF7E0AE-2417-46A7-8274-EF39500E8F00}"/>
    <dgm:cxn modelId="{BE7EC2F6-7652-4E08-975C-572CF885DB85}" type="presOf" srcId="{DC25FE6E-DA55-4F63-BFFF-C541B615752F}" destId="{D9392B93-00FB-46C0-B704-6F633F003F36}" srcOrd="0" destOrd="0" presId="urn:microsoft.com/office/officeart/2005/8/layout/vList2"/>
    <dgm:cxn modelId="{F20607F7-8EDE-41E5-A73A-DF2EE8746EDC}" type="presOf" srcId="{5E999424-5F24-4B06-B7BF-6F65BE7774FB}" destId="{94953378-9C8E-4095-ADB0-7AECC4DD4B38}" srcOrd="0" destOrd="0" presId="urn:microsoft.com/office/officeart/2005/8/layout/vList2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8F7719B1-03E6-48F1-BEDD-FBCF6C393EBA}" type="presParOf" srcId="{2C468D43-1698-44CC-8A48-EBAD50761AF0}" destId="{464521CC-D018-4D17-A187-4F6BE8FF5A28}" srcOrd="2" destOrd="0" presId="urn:microsoft.com/office/officeart/2005/8/layout/vList2"/>
    <dgm:cxn modelId="{3B3C7EE3-2C55-4AA5-8345-AE871621BBB4}" type="presParOf" srcId="{2C468D43-1698-44CC-8A48-EBAD50761AF0}" destId="{3E81AAD5-868B-439E-81CF-6C68A29322D6}" srcOrd="3" destOrd="0" presId="urn:microsoft.com/office/officeart/2005/8/layout/vList2"/>
    <dgm:cxn modelId="{68D092C3-8D7D-4935-B69C-64B48CE5DBEC}" type="presParOf" srcId="{2C468D43-1698-44CC-8A48-EBAD50761AF0}" destId="{F99D7014-1608-4DA0-A144-9FD496ACD3F2}" srcOrd="4" destOrd="0" presId="urn:microsoft.com/office/officeart/2005/8/layout/vList2"/>
    <dgm:cxn modelId="{E6A58053-CABB-4B9F-A354-4F9FD88A2ECB}" type="presParOf" srcId="{2C468D43-1698-44CC-8A48-EBAD50761AF0}" destId="{EFD59523-FA75-4313-8036-3629D49C8032}" srcOrd="5" destOrd="0" presId="urn:microsoft.com/office/officeart/2005/8/layout/vList2"/>
    <dgm:cxn modelId="{74F2B971-8039-4474-8654-F70B6271E317}" type="presParOf" srcId="{2C468D43-1698-44CC-8A48-EBAD50761AF0}" destId="{CFF8F31A-FBAB-4906-83C2-3572E97D7D05}" srcOrd="6" destOrd="0" presId="urn:microsoft.com/office/officeart/2005/8/layout/vList2"/>
    <dgm:cxn modelId="{499FA30D-A334-4860-B606-C57E67331BDD}" type="presParOf" srcId="{2C468D43-1698-44CC-8A48-EBAD50761AF0}" destId="{87EB3212-A50D-46E4-9508-DC8D59748C85}" srcOrd="7" destOrd="0" presId="urn:microsoft.com/office/officeart/2005/8/layout/vList2"/>
    <dgm:cxn modelId="{8EABD9F2-BBBD-4018-9FE3-B9A9D733DDC5}" type="presParOf" srcId="{2C468D43-1698-44CC-8A48-EBAD50761AF0}" destId="{D9709561-DC7C-4A25-903E-790F6437494B}" srcOrd="8" destOrd="0" presId="urn:microsoft.com/office/officeart/2005/8/layout/vList2"/>
    <dgm:cxn modelId="{DCABF942-9209-4B71-9E22-60483E9D16AB}" type="presParOf" srcId="{2C468D43-1698-44CC-8A48-EBAD50761AF0}" destId="{3921C261-92DD-4CDE-9D1D-20D5EE175FFE}" srcOrd="9" destOrd="0" presId="urn:microsoft.com/office/officeart/2005/8/layout/vList2"/>
    <dgm:cxn modelId="{D021F3EA-8BA6-4F45-BDF3-1FC4AA27C314}" type="presParOf" srcId="{2C468D43-1698-44CC-8A48-EBAD50761AF0}" destId="{94953378-9C8E-4095-ADB0-7AECC4DD4B38}" srcOrd="10" destOrd="0" presId="urn:microsoft.com/office/officeart/2005/8/layout/vList2"/>
    <dgm:cxn modelId="{112CF86B-BC6C-49BF-9031-1398CC92C946}" type="presParOf" srcId="{2C468D43-1698-44CC-8A48-EBAD50761AF0}" destId="{E9F8AB4E-6612-471A-8BB5-7835DD93B295}" srcOrd="11" destOrd="0" presId="urn:microsoft.com/office/officeart/2005/8/layout/vList2"/>
    <dgm:cxn modelId="{1655AC3D-ED88-47A7-8DAE-54150EF929EC}" type="presParOf" srcId="{2C468D43-1698-44CC-8A48-EBAD50761AF0}" destId="{BFD8897F-AD01-418D-ADF3-6EECECD9058C}" srcOrd="12" destOrd="0" presId="urn:microsoft.com/office/officeart/2005/8/layout/vList2"/>
    <dgm:cxn modelId="{1DB20ED9-CF03-4874-855A-E3220AE4BDF8}" type="presParOf" srcId="{2C468D43-1698-44CC-8A48-EBAD50761AF0}" destId="{02C4AC87-02EB-4BBC-AE55-9496ADBBA20C}" srcOrd="13" destOrd="0" presId="urn:microsoft.com/office/officeart/2005/8/layout/vList2"/>
    <dgm:cxn modelId="{D05A262A-97F3-4BFA-B6DC-17326408D0EA}" type="presParOf" srcId="{2C468D43-1698-44CC-8A48-EBAD50761AF0}" destId="{D9392B93-00FB-46C0-B704-6F633F003F36}" srcOrd="14" destOrd="0" presId="urn:microsoft.com/office/officeart/2005/8/layout/vList2"/>
    <dgm:cxn modelId="{AFFB01F7-CB48-42ED-AC53-5DAFC89B46CE}" type="presParOf" srcId="{2C468D43-1698-44CC-8A48-EBAD50761AF0}" destId="{E211015C-DBAA-4401-8D88-FE954CD90755}" srcOrd="15" destOrd="0" presId="urn:microsoft.com/office/officeart/2005/8/layout/vList2"/>
    <dgm:cxn modelId="{C2689739-D459-4C8D-9870-1ED0D78BC0DD}" type="presParOf" srcId="{2C468D43-1698-44CC-8A48-EBAD50761AF0}" destId="{464FB4F9-16C0-4B38-87AB-52056828AC12}" srcOrd="16" destOrd="0" presId="urn:microsoft.com/office/officeart/2005/8/layout/vList2"/>
    <dgm:cxn modelId="{A3DEFB20-F0F8-4336-9B3B-281CED0E6317}" type="presParOf" srcId="{2C468D43-1698-44CC-8A48-EBAD50761AF0}" destId="{06C7A52C-9DC4-4EE4-B89A-C08DFD292F11}" srcOrd="17" destOrd="0" presId="urn:microsoft.com/office/officeart/2005/8/layout/vList2"/>
    <dgm:cxn modelId="{826761CF-731D-4A0E-93E7-DB447C80B330}" type="presParOf" srcId="{2C468D43-1698-44CC-8A48-EBAD50761AF0}" destId="{E9571172-A224-4053-B2E1-E0FF02E3AC8A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>
              <a:latin typeface="+mj-lt"/>
            </a:rPr>
            <a:t>At the end of this course, students should be able to:</a:t>
          </a:r>
          <a:endParaRPr lang="en-US">
            <a:latin typeface="+mj-lt"/>
          </a:endParaRPr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A8B1E5-09CF-45E1-941B-7BFDE853719A}">
      <dgm:prSet/>
      <dgm:spPr/>
      <dgm:t>
        <a:bodyPr/>
        <a:lstStyle/>
        <a:p>
          <a:r>
            <a:rPr lang="en-US" dirty="0">
              <a:latin typeface="+mj-lt"/>
            </a:rPr>
            <a:t>Describe and evaluate the models and methods used in economic analysis.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B568374-E27F-4F32-8DF3-8E9EAF34C116}">
      <dgm:prSet/>
      <dgm:spPr/>
      <dgm:t>
        <a:bodyPr/>
        <a:lstStyle/>
        <a:p>
          <a:r>
            <a:rPr lang="en-US" dirty="0">
              <a:latin typeface="+mj-lt"/>
            </a:rPr>
            <a:t>Formulate real world examples in the language of economic modeling.</a:t>
          </a:r>
        </a:p>
      </dgm:t>
    </dgm:pt>
    <dgm:pt modelId="{2ED0641A-25CB-4090-B690-10498F30DEB7}" type="parTrans" cxnId="{73D2265E-39F4-4A71-BE1B-B7319D95F8F7}">
      <dgm:prSet/>
      <dgm:spPr/>
      <dgm:t>
        <a:bodyPr/>
        <a:lstStyle/>
        <a:p>
          <a:endParaRPr lang="en-US"/>
        </a:p>
      </dgm:t>
    </dgm:pt>
    <dgm:pt modelId="{877E5FC9-D274-407F-87EC-76300BDCE52F}" type="sibTrans" cxnId="{73D2265E-39F4-4A71-BE1B-B7319D95F8F7}">
      <dgm:prSet/>
      <dgm:spPr/>
      <dgm:t>
        <a:bodyPr/>
        <a:lstStyle/>
        <a:p>
          <a:endParaRPr lang="en-US"/>
        </a:p>
      </dgm:t>
    </dgm:pt>
    <dgm:pt modelId="{3DE429B9-88AB-467D-AA4B-0FC31DA86629}">
      <dgm:prSet/>
      <dgm:spPr/>
      <dgm:t>
        <a:bodyPr/>
        <a:lstStyle/>
        <a:p>
          <a:r>
            <a:rPr lang="en-US" dirty="0">
              <a:latin typeface="+mj-lt"/>
            </a:rPr>
            <a:t>Apply and use the economic models to analyze these issues.</a:t>
          </a:r>
        </a:p>
      </dgm:t>
    </dgm:pt>
    <dgm:pt modelId="{110D8FD1-BB35-4FCB-91E8-9F5911C771D2}" type="parTrans" cxnId="{3FD94D4C-C9DE-4821-A033-4606E256DB63}">
      <dgm:prSet/>
      <dgm:spPr/>
      <dgm:t>
        <a:bodyPr/>
        <a:lstStyle/>
        <a:p>
          <a:endParaRPr lang="en-US"/>
        </a:p>
      </dgm:t>
    </dgm:pt>
    <dgm:pt modelId="{AE26F492-4895-47B5-BEA5-E97A1A1FD977}" type="sibTrans" cxnId="{3FD94D4C-C9DE-4821-A033-4606E256DB63}">
      <dgm:prSet/>
      <dgm:spPr/>
      <dgm:t>
        <a:bodyPr/>
        <a:lstStyle/>
        <a:p>
          <a:endParaRPr lang="en-US"/>
        </a:p>
      </dgm:t>
    </dgm:pt>
    <dgm:pt modelId="{5B260538-E765-4BCB-BFD6-097FFB5790B7}">
      <dgm:prSet/>
      <dgm:spPr/>
      <dgm:t>
        <a:bodyPr/>
        <a:lstStyle/>
        <a:p>
          <a:r>
            <a:rPr lang="en-US" dirty="0">
              <a:latin typeface="+mj-lt"/>
            </a:rPr>
            <a:t>Assess the potential and limitations of the models and methods used in economic analysis.</a:t>
          </a:r>
        </a:p>
      </dgm:t>
    </dgm:pt>
    <dgm:pt modelId="{EECBFCA1-6B77-473E-A199-DDFD41EF5FA8}" type="parTrans" cxnId="{81CEEDFB-7302-4842-90B8-DCC80A957469}">
      <dgm:prSet/>
      <dgm:spPr/>
      <dgm:t>
        <a:bodyPr/>
        <a:lstStyle/>
        <a:p>
          <a:endParaRPr lang="en-US"/>
        </a:p>
      </dgm:t>
    </dgm:pt>
    <dgm:pt modelId="{9F79E656-7F7D-40F5-A9EE-7BCB04227C49}" type="sibTrans" cxnId="{81CEEDFB-7302-4842-90B8-DCC80A957469}">
      <dgm:prSet/>
      <dgm:spPr/>
      <dgm:t>
        <a:bodyPr/>
        <a:lstStyle/>
        <a:p>
          <a:endParaRPr lang="en-US"/>
        </a:p>
      </dgm:t>
    </dgm:pt>
    <dgm:pt modelId="{818B27AE-BB1E-4D0A-B855-8AA5CF6929F1}">
      <dgm:prSet/>
      <dgm:spPr/>
      <dgm:t>
        <a:bodyPr/>
        <a:lstStyle/>
        <a:p>
          <a:r>
            <a:rPr lang="en-US" dirty="0">
              <a:latin typeface="+mj-lt"/>
            </a:rPr>
            <a:t>Program level competencies.</a:t>
          </a:r>
        </a:p>
      </dgm:t>
    </dgm:pt>
    <dgm:pt modelId="{EB48B70A-1034-4C83-AF6E-4C1C8A6F0D6A}" type="parTrans" cxnId="{352FB2A8-79D2-4694-95D1-369BE85308D1}">
      <dgm:prSet/>
      <dgm:spPr/>
      <dgm:t>
        <a:bodyPr/>
        <a:lstStyle/>
        <a:p>
          <a:endParaRPr lang="en-US"/>
        </a:p>
      </dgm:t>
    </dgm:pt>
    <dgm:pt modelId="{E411379B-727D-4F3D-9856-8856B5536B6A}" type="sibTrans" cxnId="{352FB2A8-79D2-4694-95D1-369BE85308D1}">
      <dgm:prSet/>
      <dgm:spPr/>
      <dgm:t>
        <a:bodyPr/>
        <a:lstStyle/>
        <a:p>
          <a:endParaRPr lang="en-US"/>
        </a:p>
      </dgm:t>
    </dgm:pt>
    <dgm:pt modelId="{DC8FCAA1-9B1E-4517-AB48-A93B60EE6565}" type="pres">
      <dgm:prSet presAssocID="{E81B759C-64E9-4C95-995E-2339CA177378}" presName="Name0" presStyleCnt="0">
        <dgm:presLayoutVars>
          <dgm:dir/>
          <dgm:animLvl val="lvl"/>
          <dgm:resizeHandles val="exact"/>
        </dgm:presLayoutVars>
      </dgm:prSet>
      <dgm:spPr/>
    </dgm:pt>
    <dgm:pt modelId="{605CE321-09AC-4A3C-9A7F-5BDA307CE1FB}" type="pres">
      <dgm:prSet presAssocID="{818B27AE-BB1E-4D0A-B855-8AA5CF6929F1}" presName="boxAndChildren" presStyleCnt="0"/>
      <dgm:spPr/>
    </dgm:pt>
    <dgm:pt modelId="{8E18118F-BE97-49A6-8190-F6B023E5F937}" type="pres">
      <dgm:prSet presAssocID="{818B27AE-BB1E-4D0A-B855-8AA5CF6929F1}" presName="parentTextBox" presStyleLbl="node1" presStyleIdx="0" presStyleCnt="6"/>
      <dgm:spPr/>
    </dgm:pt>
    <dgm:pt modelId="{DAD72330-B665-4A7B-9CEE-AF17CD8353A2}" type="pres">
      <dgm:prSet presAssocID="{9F79E656-7F7D-40F5-A9EE-7BCB04227C49}" presName="sp" presStyleCnt="0"/>
      <dgm:spPr/>
    </dgm:pt>
    <dgm:pt modelId="{3410C9F0-0AAE-4DB1-A00C-1D4225D08B99}" type="pres">
      <dgm:prSet presAssocID="{5B260538-E765-4BCB-BFD6-097FFB5790B7}" presName="arrowAndChildren" presStyleCnt="0"/>
      <dgm:spPr/>
    </dgm:pt>
    <dgm:pt modelId="{5F6B1F0E-3946-4E5E-898C-5CEA26205385}" type="pres">
      <dgm:prSet presAssocID="{5B260538-E765-4BCB-BFD6-097FFB5790B7}" presName="parentTextArrow" presStyleLbl="node1" presStyleIdx="1" presStyleCnt="6"/>
      <dgm:spPr/>
    </dgm:pt>
    <dgm:pt modelId="{EB170EED-0C79-4BF3-B10E-D2452A5212D9}" type="pres">
      <dgm:prSet presAssocID="{AE26F492-4895-47B5-BEA5-E97A1A1FD977}" presName="sp" presStyleCnt="0"/>
      <dgm:spPr/>
    </dgm:pt>
    <dgm:pt modelId="{7690134F-F9C7-4A3B-95D9-4D44E7D58B93}" type="pres">
      <dgm:prSet presAssocID="{3DE429B9-88AB-467D-AA4B-0FC31DA86629}" presName="arrowAndChildren" presStyleCnt="0"/>
      <dgm:spPr/>
    </dgm:pt>
    <dgm:pt modelId="{5426B7C3-5FC1-4B27-A969-6F5AA23C1526}" type="pres">
      <dgm:prSet presAssocID="{3DE429B9-88AB-467D-AA4B-0FC31DA86629}" presName="parentTextArrow" presStyleLbl="node1" presStyleIdx="2" presStyleCnt="6"/>
      <dgm:spPr/>
    </dgm:pt>
    <dgm:pt modelId="{9066525A-2823-431D-8950-86642B04ED90}" type="pres">
      <dgm:prSet presAssocID="{877E5FC9-D274-407F-87EC-76300BDCE52F}" presName="sp" presStyleCnt="0"/>
      <dgm:spPr/>
    </dgm:pt>
    <dgm:pt modelId="{380B9D80-FDB6-4820-A481-9D0687A81D49}" type="pres">
      <dgm:prSet presAssocID="{5B568374-E27F-4F32-8DF3-8E9EAF34C116}" presName="arrowAndChildren" presStyleCnt="0"/>
      <dgm:spPr/>
    </dgm:pt>
    <dgm:pt modelId="{5876E09D-14CD-4CCE-9E0B-66C3AFED8ECE}" type="pres">
      <dgm:prSet presAssocID="{5B568374-E27F-4F32-8DF3-8E9EAF34C116}" presName="parentTextArrow" presStyleLbl="node1" presStyleIdx="3" presStyleCnt="6"/>
      <dgm:spPr/>
    </dgm:pt>
    <dgm:pt modelId="{85EA48CE-1DAC-4E29-A20B-76003C0EC2BA}" type="pres">
      <dgm:prSet presAssocID="{25EA6C01-A7CA-43FA-8EB0-16FC9A5D6F5D}" presName="sp" presStyleCnt="0"/>
      <dgm:spPr/>
    </dgm:pt>
    <dgm:pt modelId="{E498492A-C151-47E1-B921-D268EED8A5E3}" type="pres">
      <dgm:prSet presAssocID="{FEA8B1E5-09CF-45E1-941B-7BFDE853719A}" presName="arrowAndChildren" presStyleCnt="0"/>
      <dgm:spPr/>
    </dgm:pt>
    <dgm:pt modelId="{08B50B97-E8CC-4A94-93CA-9DCEB3911A68}" type="pres">
      <dgm:prSet presAssocID="{FEA8B1E5-09CF-45E1-941B-7BFDE853719A}" presName="parentTextArrow" presStyleLbl="node1" presStyleIdx="4" presStyleCnt="6"/>
      <dgm:spPr/>
    </dgm:pt>
    <dgm:pt modelId="{9D9F1561-495F-4EAF-A75A-FE6348A0B561}" type="pres">
      <dgm:prSet presAssocID="{26C63314-7E09-4F44-8ED7-370F4AB998F6}" presName="sp" presStyleCnt="0"/>
      <dgm:spPr/>
    </dgm:pt>
    <dgm:pt modelId="{5304CCCD-8852-459E-BC8D-F44517CBA174}" type="pres">
      <dgm:prSet presAssocID="{38D829B4-5496-4F7E-A2B3-275F4B9B2E42}" presName="arrowAndChildren" presStyleCnt="0"/>
      <dgm:spPr/>
    </dgm:pt>
    <dgm:pt modelId="{53B4D453-828B-49A6-AA0D-4677236DDA2A}" type="pres">
      <dgm:prSet presAssocID="{38D829B4-5496-4F7E-A2B3-275F4B9B2E42}" presName="parentTextArrow" presStyleLbl="node1" presStyleIdx="5" presStyleCnt="6"/>
      <dgm:spPr/>
    </dgm:pt>
  </dgm:ptLst>
  <dgm:cxnLst>
    <dgm:cxn modelId="{97A64824-A371-47B6-9DB7-8E2A264600AE}" type="presOf" srcId="{3DE429B9-88AB-467D-AA4B-0FC31DA86629}" destId="{5426B7C3-5FC1-4B27-A969-6F5AA23C1526}" srcOrd="0" destOrd="0" presId="urn:microsoft.com/office/officeart/2005/8/layout/process4"/>
    <dgm:cxn modelId="{15EAC22F-4961-4662-A377-84795E7D89B3}" type="presOf" srcId="{38D829B4-5496-4F7E-A2B3-275F4B9B2E42}" destId="{53B4D453-828B-49A6-AA0D-4677236DDA2A}" srcOrd="0" destOrd="0" presId="urn:microsoft.com/office/officeart/2005/8/layout/process4"/>
    <dgm:cxn modelId="{25431136-2E35-4E33-8D10-EF8A20DDA9A0}" type="presOf" srcId="{818B27AE-BB1E-4D0A-B855-8AA5CF6929F1}" destId="{8E18118F-BE97-49A6-8190-F6B023E5F937}" srcOrd="0" destOrd="0" presId="urn:microsoft.com/office/officeart/2005/8/layout/process4"/>
    <dgm:cxn modelId="{73D2265E-39F4-4A71-BE1B-B7319D95F8F7}" srcId="{E81B759C-64E9-4C95-995E-2339CA177378}" destId="{5B568374-E27F-4F32-8DF3-8E9EAF34C116}" srcOrd="2" destOrd="0" parTransId="{2ED0641A-25CB-4090-B690-10498F30DEB7}" sibTransId="{877E5FC9-D274-407F-87EC-76300BDCE52F}"/>
    <dgm:cxn modelId="{1B3D786B-6426-4974-A67C-19185B058E25}" type="presOf" srcId="{E81B759C-64E9-4C95-995E-2339CA177378}" destId="{DC8FCAA1-9B1E-4517-AB48-A93B60EE6565}" srcOrd="0" destOrd="0" presId="urn:microsoft.com/office/officeart/2005/8/layout/process4"/>
    <dgm:cxn modelId="{3FD94D4C-C9DE-4821-A033-4606E256DB63}" srcId="{E81B759C-64E9-4C95-995E-2339CA177378}" destId="{3DE429B9-88AB-467D-AA4B-0FC31DA86629}" srcOrd="3" destOrd="0" parTransId="{110D8FD1-BB35-4FCB-91E8-9F5911C771D2}" sibTransId="{AE26F492-4895-47B5-BEA5-E97A1A1FD977}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352FB2A8-79D2-4694-95D1-369BE85308D1}" srcId="{E81B759C-64E9-4C95-995E-2339CA177378}" destId="{818B27AE-BB1E-4D0A-B855-8AA5CF6929F1}" srcOrd="5" destOrd="0" parTransId="{EB48B70A-1034-4C83-AF6E-4C1C8A6F0D6A}" sibTransId="{E411379B-727D-4F3D-9856-8856B5536B6A}"/>
    <dgm:cxn modelId="{80F754B7-DEA2-4500-95FA-0D0C64047EF3}" type="presOf" srcId="{FEA8B1E5-09CF-45E1-941B-7BFDE853719A}" destId="{08B50B97-E8CC-4A94-93CA-9DCEB3911A68}" srcOrd="0" destOrd="0" presId="urn:microsoft.com/office/officeart/2005/8/layout/process4"/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5729B2E4-C960-42F8-88CA-4E02E14D03B7}" type="presOf" srcId="{5B260538-E765-4BCB-BFD6-097FFB5790B7}" destId="{5F6B1F0E-3946-4E5E-898C-5CEA26205385}" srcOrd="0" destOrd="0" presId="urn:microsoft.com/office/officeart/2005/8/layout/process4"/>
    <dgm:cxn modelId="{B230A5EA-75D9-4EFA-9BE3-DA2F05BBC558}" type="presOf" srcId="{5B568374-E27F-4F32-8DF3-8E9EAF34C116}" destId="{5876E09D-14CD-4CCE-9E0B-66C3AFED8ECE}" srcOrd="0" destOrd="0" presId="urn:microsoft.com/office/officeart/2005/8/layout/process4"/>
    <dgm:cxn modelId="{81CEEDFB-7302-4842-90B8-DCC80A957469}" srcId="{E81B759C-64E9-4C95-995E-2339CA177378}" destId="{5B260538-E765-4BCB-BFD6-097FFB5790B7}" srcOrd="4" destOrd="0" parTransId="{EECBFCA1-6B77-473E-A199-DDFD41EF5FA8}" sibTransId="{9F79E656-7F7D-40F5-A9EE-7BCB04227C49}"/>
    <dgm:cxn modelId="{499EBB12-2A76-4748-AF40-F3868282F269}" type="presParOf" srcId="{DC8FCAA1-9B1E-4517-AB48-A93B60EE6565}" destId="{605CE321-09AC-4A3C-9A7F-5BDA307CE1FB}" srcOrd="0" destOrd="0" presId="urn:microsoft.com/office/officeart/2005/8/layout/process4"/>
    <dgm:cxn modelId="{852F3E06-66AB-491A-B67C-01AA55AC139F}" type="presParOf" srcId="{605CE321-09AC-4A3C-9A7F-5BDA307CE1FB}" destId="{8E18118F-BE97-49A6-8190-F6B023E5F937}" srcOrd="0" destOrd="0" presId="urn:microsoft.com/office/officeart/2005/8/layout/process4"/>
    <dgm:cxn modelId="{EAFB2941-2D95-4DFB-AB2D-6CA0BD9B1622}" type="presParOf" srcId="{DC8FCAA1-9B1E-4517-AB48-A93B60EE6565}" destId="{DAD72330-B665-4A7B-9CEE-AF17CD8353A2}" srcOrd="1" destOrd="0" presId="urn:microsoft.com/office/officeart/2005/8/layout/process4"/>
    <dgm:cxn modelId="{E0EC172E-050A-4902-9859-0C4A454D0246}" type="presParOf" srcId="{DC8FCAA1-9B1E-4517-AB48-A93B60EE6565}" destId="{3410C9F0-0AAE-4DB1-A00C-1D4225D08B99}" srcOrd="2" destOrd="0" presId="urn:microsoft.com/office/officeart/2005/8/layout/process4"/>
    <dgm:cxn modelId="{0B175548-6B1A-46B9-9C77-F9187B8190D5}" type="presParOf" srcId="{3410C9F0-0AAE-4DB1-A00C-1D4225D08B99}" destId="{5F6B1F0E-3946-4E5E-898C-5CEA26205385}" srcOrd="0" destOrd="0" presId="urn:microsoft.com/office/officeart/2005/8/layout/process4"/>
    <dgm:cxn modelId="{A9187595-EA1E-4440-88B8-2612DCAD994F}" type="presParOf" srcId="{DC8FCAA1-9B1E-4517-AB48-A93B60EE6565}" destId="{EB170EED-0C79-4BF3-B10E-D2452A5212D9}" srcOrd="3" destOrd="0" presId="urn:microsoft.com/office/officeart/2005/8/layout/process4"/>
    <dgm:cxn modelId="{FB6232F2-12B5-41A3-81BF-47AD6BE62F5F}" type="presParOf" srcId="{DC8FCAA1-9B1E-4517-AB48-A93B60EE6565}" destId="{7690134F-F9C7-4A3B-95D9-4D44E7D58B93}" srcOrd="4" destOrd="0" presId="urn:microsoft.com/office/officeart/2005/8/layout/process4"/>
    <dgm:cxn modelId="{B52D2A4E-83F1-4801-87EC-C0D8B5EF1FAE}" type="presParOf" srcId="{7690134F-F9C7-4A3B-95D9-4D44E7D58B93}" destId="{5426B7C3-5FC1-4B27-A969-6F5AA23C1526}" srcOrd="0" destOrd="0" presId="urn:microsoft.com/office/officeart/2005/8/layout/process4"/>
    <dgm:cxn modelId="{A5E384DD-0D50-450B-8238-B1BF528F66D5}" type="presParOf" srcId="{DC8FCAA1-9B1E-4517-AB48-A93B60EE6565}" destId="{9066525A-2823-431D-8950-86642B04ED90}" srcOrd="5" destOrd="0" presId="urn:microsoft.com/office/officeart/2005/8/layout/process4"/>
    <dgm:cxn modelId="{BC9DF293-A5FE-44A5-87F4-945475581D01}" type="presParOf" srcId="{DC8FCAA1-9B1E-4517-AB48-A93B60EE6565}" destId="{380B9D80-FDB6-4820-A481-9D0687A81D49}" srcOrd="6" destOrd="0" presId="urn:microsoft.com/office/officeart/2005/8/layout/process4"/>
    <dgm:cxn modelId="{A6A0783E-869B-466F-9A05-D1E023451472}" type="presParOf" srcId="{380B9D80-FDB6-4820-A481-9D0687A81D49}" destId="{5876E09D-14CD-4CCE-9E0B-66C3AFED8ECE}" srcOrd="0" destOrd="0" presId="urn:microsoft.com/office/officeart/2005/8/layout/process4"/>
    <dgm:cxn modelId="{F4D66258-E52D-43B8-A4F4-206D49E0C665}" type="presParOf" srcId="{DC8FCAA1-9B1E-4517-AB48-A93B60EE6565}" destId="{85EA48CE-1DAC-4E29-A20B-76003C0EC2BA}" srcOrd="7" destOrd="0" presId="urn:microsoft.com/office/officeart/2005/8/layout/process4"/>
    <dgm:cxn modelId="{CA940B0A-75E7-4115-A394-5B5853E5E5C8}" type="presParOf" srcId="{DC8FCAA1-9B1E-4517-AB48-A93B60EE6565}" destId="{E498492A-C151-47E1-B921-D268EED8A5E3}" srcOrd="8" destOrd="0" presId="urn:microsoft.com/office/officeart/2005/8/layout/process4"/>
    <dgm:cxn modelId="{A51667A9-9CDA-4AB6-8FA8-24EB966EF0DA}" type="presParOf" srcId="{E498492A-C151-47E1-B921-D268EED8A5E3}" destId="{08B50B97-E8CC-4A94-93CA-9DCEB3911A68}" srcOrd="0" destOrd="0" presId="urn:microsoft.com/office/officeart/2005/8/layout/process4"/>
    <dgm:cxn modelId="{2175EBFA-462A-4FB9-AC0E-048C457D736A}" type="presParOf" srcId="{DC8FCAA1-9B1E-4517-AB48-A93B60EE6565}" destId="{9D9F1561-495F-4EAF-A75A-FE6348A0B561}" srcOrd="9" destOrd="0" presId="urn:microsoft.com/office/officeart/2005/8/layout/process4"/>
    <dgm:cxn modelId="{1DF3A07F-7332-4F98-88B2-548A52050D87}" type="presParOf" srcId="{DC8FCAA1-9B1E-4517-AB48-A93B60EE6565}" destId="{5304CCCD-8852-459E-BC8D-F44517CBA174}" srcOrd="10" destOrd="0" presId="urn:microsoft.com/office/officeart/2005/8/layout/process4"/>
    <dgm:cxn modelId="{428EBA22-D4DC-49C9-A482-A99976D9258B}" type="presParOf" srcId="{5304CCCD-8852-459E-BC8D-F44517CBA174}" destId="{53B4D453-828B-49A6-AA0D-4677236DDA2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7835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1 - The Economic problem </a:t>
          </a:r>
        </a:p>
      </dsp:txBody>
      <dsp:txXfrm>
        <a:off x="21075" y="99425"/>
        <a:ext cx="6604959" cy="389580"/>
      </dsp:txXfrm>
    </dsp:sp>
    <dsp:sp modelId="{464521CC-D018-4D17-A187-4F6BE8FF5A28}">
      <dsp:nvSpPr>
        <dsp:cNvPr id="0" name=""/>
        <dsp:cNvSpPr/>
      </dsp:nvSpPr>
      <dsp:spPr>
        <a:xfrm>
          <a:off x="0" y="56192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2 Demand Theory </a:t>
          </a:r>
        </a:p>
      </dsp:txBody>
      <dsp:txXfrm>
        <a:off x="21075" y="582995"/>
        <a:ext cx="6604959" cy="389580"/>
      </dsp:txXfrm>
    </dsp:sp>
    <dsp:sp modelId="{F99D7014-1608-4DA0-A144-9FD496ACD3F2}">
      <dsp:nvSpPr>
        <dsp:cNvPr id="0" name=""/>
        <dsp:cNvSpPr/>
      </dsp:nvSpPr>
      <dsp:spPr>
        <a:xfrm>
          <a:off x="0" y="104549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3 Supply theory </a:t>
          </a:r>
        </a:p>
      </dsp:txBody>
      <dsp:txXfrm>
        <a:off x="21075" y="1066565"/>
        <a:ext cx="6604959" cy="389580"/>
      </dsp:txXfrm>
    </dsp:sp>
    <dsp:sp modelId="{CFF8F31A-FBAB-4906-83C2-3572E97D7D05}">
      <dsp:nvSpPr>
        <dsp:cNvPr id="0" name=""/>
        <dsp:cNvSpPr/>
      </dsp:nvSpPr>
      <dsp:spPr>
        <a:xfrm>
          <a:off x="0" y="152906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4 Market Equilibrium, and its applications</a:t>
          </a:r>
        </a:p>
      </dsp:txBody>
      <dsp:txXfrm>
        <a:off x="21075" y="1550135"/>
        <a:ext cx="6604959" cy="389580"/>
      </dsp:txXfrm>
    </dsp:sp>
    <dsp:sp modelId="{D9709561-DC7C-4A25-903E-790F6437494B}">
      <dsp:nvSpPr>
        <dsp:cNvPr id="0" name=""/>
        <dsp:cNvSpPr/>
      </dsp:nvSpPr>
      <dsp:spPr>
        <a:xfrm>
          <a:off x="0" y="201263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5 Elasticity of Demand, and Elasticity of Supply </a:t>
          </a:r>
        </a:p>
      </dsp:txBody>
      <dsp:txXfrm>
        <a:off x="21075" y="2033705"/>
        <a:ext cx="6604959" cy="389580"/>
      </dsp:txXfrm>
    </dsp:sp>
    <dsp:sp modelId="{94953378-9C8E-4095-ADB0-7AECC4DD4B38}">
      <dsp:nvSpPr>
        <dsp:cNvPr id="0" name=""/>
        <dsp:cNvSpPr/>
      </dsp:nvSpPr>
      <dsp:spPr>
        <a:xfrm>
          <a:off x="0" y="249620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6 Government Intervention in Markets </a:t>
          </a:r>
        </a:p>
      </dsp:txBody>
      <dsp:txXfrm>
        <a:off x="21075" y="2517275"/>
        <a:ext cx="6604959" cy="389580"/>
      </dsp:txXfrm>
    </dsp:sp>
    <dsp:sp modelId="{BFD8897F-AD01-418D-ADF3-6EECECD9058C}">
      <dsp:nvSpPr>
        <dsp:cNvPr id="0" name=""/>
        <dsp:cNvSpPr/>
      </dsp:nvSpPr>
      <dsp:spPr>
        <a:xfrm>
          <a:off x="0" y="297977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7 output, and Cost </a:t>
          </a:r>
        </a:p>
      </dsp:txBody>
      <dsp:txXfrm>
        <a:off x="21075" y="3000845"/>
        <a:ext cx="6604959" cy="389580"/>
      </dsp:txXfrm>
    </dsp:sp>
    <dsp:sp modelId="{D9392B93-00FB-46C0-B704-6F633F003F36}">
      <dsp:nvSpPr>
        <dsp:cNvPr id="0" name=""/>
        <dsp:cNvSpPr/>
      </dsp:nvSpPr>
      <dsp:spPr>
        <a:xfrm>
          <a:off x="0" y="346334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8 Monetary Policy, and Fiscal policies </a:t>
          </a:r>
        </a:p>
      </dsp:txBody>
      <dsp:txXfrm>
        <a:off x="21075" y="3484415"/>
        <a:ext cx="6604959" cy="389580"/>
      </dsp:txXfrm>
    </dsp:sp>
    <dsp:sp modelId="{464FB4F9-16C0-4B38-87AB-52056828AC12}">
      <dsp:nvSpPr>
        <dsp:cNvPr id="0" name=""/>
        <dsp:cNvSpPr/>
      </dsp:nvSpPr>
      <dsp:spPr>
        <a:xfrm>
          <a:off x="0" y="394691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9 MEASURING GDP AND ECONOMIC GROWTH </a:t>
          </a:r>
        </a:p>
      </dsp:txBody>
      <dsp:txXfrm>
        <a:off x="21075" y="3967985"/>
        <a:ext cx="6604959" cy="389580"/>
      </dsp:txXfrm>
    </dsp:sp>
    <dsp:sp modelId="{E9571172-A224-4053-B2E1-E0FF02E3AC8A}">
      <dsp:nvSpPr>
        <dsp:cNvPr id="0" name=""/>
        <dsp:cNvSpPr/>
      </dsp:nvSpPr>
      <dsp:spPr>
        <a:xfrm>
          <a:off x="0" y="443048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latin typeface="+mj-lt"/>
            </a:rPr>
            <a:t>LEC 10 </a:t>
          </a:r>
          <a:r>
            <a:rPr lang="en-US" sz="1800" b="1" kern="1200" dirty="0">
              <a:latin typeface="+mj-lt"/>
            </a:rPr>
            <a:t>International Trade </a:t>
          </a:r>
        </a:p>
      </dsp:txBody>
      <dsp:txXfrm>
        <a:off x="21075" y="4451555"/>
        <a:ext cx="6604959" cy="389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18118F-BE97-49A6-8190-F6B023E5F937}">
      <dsp:nvSpPr>
        <dsp:cNvPr id="0" name=""/>
        <dsp:cNvSpPr/>
      </dsp:nvSpPr>
      <dsp:spPr>
        <a:xfrm>
          <a:off x="0" y="3574296"/>
          <a:ext cx="10515600" cy="4691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Program level competencies.</a:t>
          </a:r>
        </a:p>
      </dsp:txBody>
      <dsp:txXfrm>
        <a:off x="0" y="3574296"/>
        <a:ext cx="10515600" cy="469124"/>
      </dsp:txXfrm>
    </dsp:sp>
    <dsp:sp modelId="{5F6B1F0E-3946-4E5E-898C-5CEA26205385}">
      <dsp:nvSpPr>
        <dsp:cNvPr id="0" name=""/>
        <dsp:cNvSpPr/>
      </dsp:nvSpPr>
      <dsp:spPr>
        <a:xfrm rot="10800000">
          <a:off x="0" y="2859819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Assess the potential and limitations of the models and methods used in economic analysis.</a:t>
          </a:r>
        </a:p>
      </dsp:txBody>
      <dsp:txXfrm rot="10800000">
        <a:off x="0" y="2859819"/>
        <a:ext cx="10515600" cy="468818"/>
      </dsp:txXfrm>
    </dsp:sp>
    <dsp:sp modelId="{5426B7C3-5FC1-4B27-A969-6F5AA23C1526}">
      <dsp:nvSpPr>
        <dsp:cNvPr id="0" name=""/>
        <dsp:cNvSpPr/>
      </dsp:nvSpPr>
      <dsp:spPr>
        <a:xfrm rot="10800000">
          <a:off x="0" y="214534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Apply and use the economic models to analyze these issues.</a:t>
          </a:r>
        </a:p>
      </dsp:txBody>
      <dsp:txXfrm rot="10800000">
        <a:off x="0" y="2145343"/>
        <a:ext cx="10515600" cy="468818"/>
      </dsp:txXfrm>
    </dsp:sp>
    <dsp:sp modelId="{5876E09D-14CD-4CCE-9E0B-66C3AFED8ECE}">
      <dsp:nvSpPr>
        <dsp:cNvPr id="0" name=""/>
        <dsp:cNvSpPr/>
      </dsp:nvSpPr>
      <dsp:spPr>
        <a:xfrm rot="10800000">
          <a:off x="0" y="1430866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Formulate real world examples in the language of economic modeling.</a:t>
          </a:r>
        </a:p>
      </dsp:txBody>
      <dsp:txXfrm rot="10800000">
        <a:off x="0" y="1430866"/>
        <a:ext cx="10515600" cy="468818"/>
      </dsp:txXfrm>
    </dsp:sp>
    <dsp:sp modelId="{08B50B97-E8CC-4A94-93CA-9DCEB3911A68}">
      <dsp:nvSpPr>
        <dsp:cNvPr id="0" name=""/>
        <dsp:cNvSpPr/>
      </dsp:nvSpPr>
      <dsp:spPr>
        <a:xfrm rot="10800000">
          <a:off x="0" y="716390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Describe and evaluate the models and methods used in economic analysis.</a:t>
          </a:r>
        </a:p>
      </dsp:txBody>
      <dsp:txXfrm rot="10800000">
        <a:off x="0" y="716390"/>
        <a:ext cx="10515600" cy="468818"/>
      </dsp:txXfrm>
    </dsp:sp>
    <dsp:sp modelId="{53B4D453-828B-49A6-AA0D-4677236DDA2A}">
      <dsp:nvSpPr>
        <dsp:cNvPr id="0" name=""/>
        <dsp:cNvSpPr/>
      </dsp:nvSpPr>
      <dsp:spPr>
        <a:xfrm rot="10800000">
          <a:off x="0" y="191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>
              <a:latin typeface="+mj-lt"/>
            </a:rPr>
            <a:t>At the end of this course, students should be able to:</a:t>
          </a:r>
          <a:endParaRPr lang="en-US" sz="1600" kern="1200">
            <a:latin typeface="+mj-lt"/>
          </a:endParaRPr>
        </a:p>
      </dsp:txBody>
      <dsp:txXfrm rot="10800000">
        <a:off x="0" y="1913"/>
        <a:ext cx="10515600" cy="4688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788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880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2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8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54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925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655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633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336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967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3417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525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92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087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099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735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0797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347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5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618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Economic Problem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01BD16C-2894-8232-2F99-E744865AC9FC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Name: MGM112- Introduction to Economics</a:t>
            </a: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Instructor: Dina Samir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ElWakkad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Email: dina.elwakkad@midocean.ae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6FE4C6F-B4C9-199C-19CC-A94B8CC6B8FD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ترفع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المحاضرات الأسبوعية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على المنصة التعليمية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يوم السبت من كل أسبوع في تمام الساعة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</a:rPr>
              <a:t>12 ظهرًا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بتوقيت الرياض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7E89F-9ED6-221C-AD4B-A6B820A7ED78}"/>
              </a:ext>
            </a:extLst>
          </p:cNvPr>
          <p:cNvSpPr txBox="1">
            <a:spLocks/>
          </p:cNvSpPr>
          <p:nvPr/>
        </p:nvSpPr>
        <p:spPr>
          <a:xfrm>
            <a:off x="1790951" y="2313252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حلقات النقاش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وهي حلقات أسبوعية اختيارية للطالب وغرضها مناقشة ما تم طرحه خلال المحاضرة المسجلة لكل أسبوع ستكون بأذن الله علي رابط والذي </a:t>
            </a:r>
            <a:r>
              <a:rPr lang="ar-EG" sz="2000" dirty="0">
                <a:solidFill>
                  <a:prstClr val="black"/>
                </a:solidFill>
                <a:latin typeface="Alexandria"/>
              </a:rPr>
              <a:t>يعلن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عنه علي المنصة التعليمية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44233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C2343D2-61DE-73A6-D8A5-DF0EB78119F9}"/>
              </a:ext>
            </a:extLst>
          </p:cNvPr>
          <p:cNvSpPr txBox="1">
            <a:spLocks/>
          </p:cNvSpPr>
          <p:nvPr/>
        </p:nvSpPr>
        <p:spPr>
          <a:xfrm>
            <a:off x="1560398" y="2313252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يشمل أسئلة كتابية وصوتية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تعد الإجابة علي الاختبار القصير بمثابة حضور للطلاب والطالبات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القصير من 8 درجات (بمجموع 80 درجة)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فترة السماحية للاختبار القصير 24 دقيقة.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98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Quizzes</a:t>
            </a:r>
          </a:p>
        </p:txBody>
      </p:sp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471EFED6-7C92-6035-F917-2D5559D243E8}"/>
              </a:ext>
            </a:extLst>
          </p:cNvPr>
          <p:cNvGraphicFramePr>
            <a:graphicFrameLocks noGrp="1"/>
          </p:cNvGraphicFramePr>
          <p:nvPr/>
        </p:nvGraphicFramePr>
        <p:xfrm>
          <a:off x="1480215" y="2826880"/>
          <a:ext cx="9086850" cy="9156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958165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6128685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519364">
                <a:tc rowSpan="2"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rgbClr val="002060"/>
                          </a:solidFill>
                        </a:rPr>
                        <a:t>Exams &amp;  Marks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9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Course Content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B3CC3D6-2D6B-B2C7-3605-B70CDB75E9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1537379"/>
              </p:ext>
            </p:extLst>
          </p:nvPr>
        </p:nvGraphicFramePr>
        <p:xfrm>
          <a:off x="2933688" y="1195018"/>
          <a:ext cx="6647109" cy="4940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2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Outcomes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F444968-4108-1AEB-B5BA-BA7468F788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1255"/>
              </p:ext>
            </p:extLst>
          </p:nvPr>
        </p:nvGraphicFramePr>
        <p:xfrm>
          <a:off x="619792" y="1642631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32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Objectives of this Lecture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After studying this lecture, you will be able to:</a:t>
            </a:r>
          </a:p>
          <a:p>
            <a:pPr algn="just"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Define economics and distinguish between microeconomics and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microeconomics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ideas that define the economic way of thinking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64ECF1AF-9106-E495-6F0F-0DB00DA0D5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05" b="1393"/>
          <a:stretch/>
        </p:blipFill>
        <p:spPr>
          <a:xfrm>
            <a:off x="2671793" y="1903342"/>
            <a:ext cx="6489231" cy="4001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205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Scarcity</a:t>
            </a:r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All economic questions arise because we are unable to satisfy all our wants—because we face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lvl="1">
              <a:defRPr/>
            </a:pPr>
            <a:endParaRPr lang="en-US" altLang="en-US" dirty="0"/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Economics 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is the social science that studies the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choices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 that individuals, businesses, governments, and societies make as they cope with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0789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729C0CC-777B-874D-DBB7-6D6D17A32D2D}"/>
              </a:ext>
            </a:extLst>
          </p:cNvPr>
          <p:cNvSpPr txBox="1">
            <a:spLocks/>
          </p:cNvSpPr>
          <p:nvPr/>
        </p:nvSpPr>
        <p:spPr>
          <a:xfrm>
            <a:off x="1284128" y="2000948"/>
            <a:ext cx="8212959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Scarcity requires that people must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A) cooperate.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B) compete.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trade.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make choices.</a:t>
            </a: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As an economic concept, scarcity applies to</a:t>
            </a: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both money and time.</a:t>
            </a:r>
            <a:endParaRPr lang="en-US" sz="2000" b="1" u="sng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money but not time.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time but not money.</a:t>
            </a:r>
          </a:p>
          <a:p>
            <a:pPr marL="76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000" dirty="0">
                <a:latin typeface="+mj-lt"/>
                <a:cs typeface="Times New Roman" panose="02020603050405020304" pitchFamily="18" charset="0"/>
              </a:rPr>
              <a:t>D) neither time nor money.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224244" y="2178041"/>
            <a:ext cx="2455947" cy="327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9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AB37A079-0220-AF1D-9D0B-16CC4A7757B3}"/>
              </a:ext>
            </a:extLst>
          </p:cNvPr>
          <p:cNvSpPr txBox="1">
            <a:spLocks noChangeArrowheads="1"/>
          </p:cNvSpPr>
          <p:nvPr/>
        </p:nvSpPr>
        <p:spPr>
          <a:xfrm>
            <a:off x="1198015" y="1884002"/>
            <a:ext cx="10051677" cy="33368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85750"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206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Economics divides into Two Main parts: Microeconomics, Macroeconomics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C4A6C14-76AA-350E-5402-BB45AF30D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787232"/>
              </p:ext>
            </p:extLst>
          </p:nvPr>
        </p:nvGraphicFramePr>
        <p:xfrm>
          <a:off x="617280" y="2309191"/>
          <a:ext cx="10917938" cy="4461088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927850">
                  <a:extLst>
                    <a:ext uri="{9D8B030D-6E8A-4147-A177-3AD203B41FA5}">
                      <a16:colId xmlns:a16="http://schemas.microsoft.com/office/drawing/2014/main" val="1581420293"/>
                    </a:ext>
                  </a:extLst>
                </a:gridCol>
                <a:gridCol w="4181181">
                  <a:extLst>
                    <a:ext uri="{9D8B030D-6E8A-4147-A177-3AD203B41FA5}">
                      <a16:colId xmlns:a16="http://schemas.microsoft.com/office/drawing/2014/main" val="3395467809"/>
                    </a:ext>
                  </a:extLst>
                </a:gridCol>
                <a:gridCol w="4808907">
                  <a:extLst>
                    <a:ext uri="{9D8B030D-6E8A-4147-A177-3AD203B41FA5}">
                      <a16:colId xmlns:a16="http://schemas.microsoft.com/office/drawing/2014/main" val="622958585"/>
                    </a:ext>
                  </a:extLst>
                </a:gridCol>
              </a:tblGrid>
              <a:tr h="47539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Microeconomics</a:t>
                      </a:r>
                      <a:endParaRPr lang="en-US" sz="2000" b="0" cap="none" spc="0" dirty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Macroeconomics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560565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Definition 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Microeconomics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is the study of choices that individuals and businesses </a:t>
                      </a: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make, the way those choices interact in markets, and the influence of governments.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Macroeconomics is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the study of the performance of the national and global economies</a:t>
                      </a:r>
                      <a:r>
                        <a:rPr lang="en-US" sz="2000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9311784"/>
                  </a:ext>
                </a:extLst>
              </a:tr>
              <a:tr h="709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Examples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are people buying more e-books and fewer hard copy books?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is the unemployment rate so high? 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783700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Questions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What to produce 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How to produce?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For whom to produce ?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1)What Determines the Standard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2)What Determines the Cost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3)Why Does Our Economy Fluctuate?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91478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</p:spTree>
    <p:extLst>
      <p:ext uri="{BB962C8B-B14F-4D97-AF65-F5344CB8AC3E}">
        <p14:creationId xmlns:p14="http://schemas.microsoft.com/office/powerpoint/2010/main" val="61770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BE3EE6BC-A073-00D3-FEE2-9C6F587C5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599" y="1812908"/>
            <a:ext cx="6366489" cy="411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6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E4686D8-42DB-5BD6-482E-39046F9CD8C8}"/>
              </a:ext>
            </a:extLst>
          </p:cNvPr>
          <p:cNvSpPr txBox="1">
            <a:spLocks noChangeArrowheads="1"/>
          </p:cNvSpPr>
          <p:nvPr/>
        </p:nvSpPr>
        <p:spPr>
          <a:xfrm>
            <a:off x="1364120" y="2389845"/>
            <a:ext cx="9097617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A2464FE-CF0A-5417-0861-653288E0B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933186"/>
            <a:ext cx="10812720" cy="221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BED0EF1-11E4-F00E-A6A9-676B879A923F}"/>
              </a:ext>
            </a:extLst>
          </p:cNvPr>
          <p:cNvSpPr txBox="1">
            <a:spLocks noChangeArrowheads="1"/>
          </p:cNvSpPr>
          <p:nvPr/>
        </p:nvSpPr>
        <p:spPr>
          <a:xfrm>
            <a:off x="845548" y="2629220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marR="0" lvl="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What…. ?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are the objects that people value and produce to satisfy human wants.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12" name="Picture 11" descr="Fig0101j.gif">
            <a:extLst>
              <a:ext uri="{FF2B5EF4-FFF2-40B4-BE49-F238E27FC236}">
                <a16:creationId xmlns:a16="http://schemas.microsoft.com/office/drawing/2014/main" id="{6149E32E-0869-CBC1-42BE-30BF58A65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868" y="2101396"/>
            <a:ext cx="4721694" cy="359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04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0CD304-F753-F103-25BC-B6335B85B72A}"/>
              </a:ext>
            </a:extLst>
          </p:cNvPr>
          <p:cNvSpPr txBox="1">
            <a:spLocks noChangeArrowheads="1"/>
          </p:cNvSpPr>
          <p:nvPr/>
        </p:nvSpPr>
        <p:spPr>
          <a:xfrm>
            <a:off x="725089" y="2490251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 are produced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by using </a:t>
            </a:r>
            <a:r>
              <a:rPr lang="en-US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factors of production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: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</a:rPr>
              <a:t>the inputs used to produce goods and services</a:t>
            </a:r>
            <a:r>
              <a:rPr lang="en-US" sz="2000" b="1" u="heavy" dirty="0">
                <a:solidFill>
                  <a:srgbClr val="FF0000"/>
                </a:solidFill>
                <a:latin typeface="+mj-lt"/>
              </a:rPr>
              <a:t> 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060" y="2101396"/>
            <a:ext cx="4818380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69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085" y="3061102"/>
            <a:ext cx="2616200" cy="2466168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C215A59-BEBF-3142-3B70-1FF5B6ED2C94}"/>
              </a:ext>
            </a:extLst>
          </p:cNvPr>
          <p:cNvSpPr txBox="1">
            <a:spLocks noChangeArrowheads="1"/>
          </p:cNvSpPr>
          <p:nvPr/>
        </p:nvSpPr>
        <p:spPr>
          <a:xfrm>
            <a:off x="800791" y="2006131"/>
            <a:ext cx="7757579" cy="38987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“gifts of nature”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we use to produce goods and services .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Labor: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work time and work effort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devote to producing goods and services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quality of labor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depends on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human capital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, which is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knowledge and skill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obtain from education, on-the-job training, and work experience.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Capital: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tools, instruments, machines, buildings, and other constructions that businesses use to produce goods and services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Entrepreneurship 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human resource that organizes land, labor, and capital.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4050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0B04CAA-7E50-33AE-3281-6EEA9051470B}"/>
              </a:ext>
            </a:extLst>
          </p:cNvPr>
          <p:cNvSpPr txBox="1">
            <a:spLocks noChangeArrowheads="1"/>
          </p:cNvSpPr>
          <p:nvPr/>
        </p:nvSpPr>
        <p:spPr>
          <a:xfrm>
            <a:off x="1053534" y="2189942"/>
            <a:ext cx="9097617" cy="3587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For Whom / Who…. ?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Who gets the goods and services depends on the </a:t>
            </a:r>
            <a:r>
              <a:rPr lang="en-US" sz="2000" b="1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incomes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earn.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rent.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Labor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wages.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Capital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interest.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Entrepreneurship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profit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9556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4633D83-2364-8ECE-3BB2-5C30E6A5AD58}"/>
              </a:ext>
            </a:extLst>
          </p:cNvPr>
          <p:cNvSpPr txBox="1">
            <a:spLocks/>
          </p:cNvSpPr>
          <p:nvPr/>
        </p:nvSpPr>
        <p:spPr>
          <a:xfrm>
            <a:off x="942308" y="2134251"/>
            <a:ext cx="8201692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firms in an economy start producing more computers and fewer televisions, they are answering the ____ question.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 “when”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 “for whom”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 “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what”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  <a:tab pos="914400" algn="l"/>
                <a:tab pos="12573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 “where”		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few machines and a great deal of labor, it is answering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"what"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"how"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"for whom"</a:t>
            </a:r>
          </a:p>
        </p:txBody>
      </p:sp>
    </p:spTree>
    <p:extLst>
      <p:ext uri="{BB962C8B-B14F-4D97-AF65-F5344CB8AC3E}">
        <p14:creationId xmlns:p14="http://schemas.microsoft.com/office/powerpoint/2010/main" val="373169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C05C5B4-8879-4465-2722-44A7CEA9074E}"/>
              </a:ext>
            </a:extLst>
          </p:cNvPr>
          <p:cNvSpPr txBox="1">
            <a:spLocks/>
          </p:cNvSpPr>
          <p:nvPr/>
        </p:nvSpPr>
        <p:spPr>
          <a:xfrm>
            <a:off x="1065113" y="2623900"/>
            <a:ext cx="8022886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The fact that people with higher incomes get to consume more goods and services addresses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"for whom"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"when"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"how"</a:t>
            </a:r>
          </a:p>
        </p:txBody>
      </p:sp>
    </p:spTree>
    <p:extLst>
      <p:ext uri="{BB962C8B-B14F-4D97-AF65-F5344CB8AC3E}">
        <p14:creationId xmlns:p14="http://schemas.microsoft.com/office/powerpoint/2010/main" val="3245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E3CC878-E17A-363D-9022-8E95B696F73B}"/>
              </a:ext>
            </a:extLst>
          </p:cNvPr>
          <p:cNvSpPr txBox="1">
            <a:spLocks noChangeArrowheads="1"/>
          </p:cNvSpPr>
          <p:nvPr/>
        </p:nvSpPr>
        <p:spPr>
          <a:xfrm>
            <a:off x="925860" y="209185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Font typeface="+mj-lt"/>
              <a:buAutoNum type="arabicParenR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What Determines the Standard of Living?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standard of living is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level of consumption 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that people enjoy on the average and is measured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by average income per person.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rabicParenR" startAt="2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Determines the Cost of Living?</a:t>
            </a: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cost of living is the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amount of money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it takes to buy the goods and services that a typical family consumes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decreasing value of $, increasing cost of living.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increasing value of $, decreasing cost of living.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3705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D645FD2-D5EF-434D-A0A8-EF845330A55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1" y="2305693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arenR" startAt="3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Why Does Our Economy Fluctuate?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business cycle is the periodic but irregular up-and-down movement in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and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jobs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654C613C-1DF2-3A8F-8227-89DB0A40C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087" y="3405452"/>
            <a:ext cx="7909821" cy="26504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301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81751" y="4549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562555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5. Compare ,contrast between Positive statements and Normative statements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93552"/>
            <a:ext cx="10812720" cy="50072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D3AB7E1-850B-0104-DDDE-49DBA468F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066827"/>
              </p:ext>
            </p:extLst>
          </p:nvPr>
        </p:nvGraphicFramePr>
        <p:xfrm>
          <a:off x="852155" y="1638898"/>
          <a:ext cx="10342970" cy="4617120"/>
        </p:xfrm>
        <a:graphic>
          <a:graphicData uri="http://schemas.openxmlformats.org/drawingml/2006/table">
            <a:tbl>
              <a:tblPr firstRow="1" firstCol="1" bandRow="1"/>
              <a:tblGrid>
                <a:gridCol w="1317572">
                  <a:extLst>
                    <a:ext uri="{9D8B030D-6E8A-4147-A177-3AD203B41FA5}">
                      <a16:colId xmlns:a16="http://schemas.microsoft.com/office/drawing/2014/main" val="205115405"/>
                    </a:ext>
                  </a:extLst>
                </a:gridCol>
                <a:gridCol w="4561959">
                  <a:extLst>
                    <a:ext uri="{9D8B030D-6E8A-4147-A177-3AD203B41FA5}">
                      <a16:colId xmlns:a16="http://schemas.microsoft.com/office/drawing/2014/main" val="547591342"/>
                    </a:ext>
                  </a:extLst>
                </a:gridCol>
                <a:gridCol w="4463439">
                  <a:extLst>
                    <a:ext uri="{9D8B030D-6E8A-4147-A177-3AD203B41FA5}">
                      <a16:colId xmlns:a16="http://schemas.microsoft.com/office/drawing/2014/main" val="355742099"/>
                    </a:ext>
                  </a:extLst>
                </a:gridCol>
              </a:tblGrid>
              <a:tr h="322604">
                <a:tc>
                  <a:txBody>
                    <a:bodyPr/>
                    <a:lstStyle/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Positive statements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Normative statements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0901712"/>
                  </a:ext>
                </a:extLst>
              </a:tr>
              <a:tr h="201324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Definition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is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may be right or wrong,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can be tested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economics.</a:t>
                      </a:r>
                      <a:endParaRPr lang="en-US" sz="2000" b="1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ought to be.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sng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(a value judgment.)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express an opinion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, but they don’t assert a fact that can be checked.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depend upon values and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cannot be tested.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not economics</a:t>
                      </a:r>
                      <a:r>
                        <a:rPr lang="en-US" sz="2000" b="0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.</a:t>
                      </a:r>
                      <a:endParaRPr lang="en-US" sz="2000" b="0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5892304"/>
                  </a:ext>
                </a:extLst>
              </a:tr>
              <a:tr h="147380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Examples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“Our planet is warming because of the amount of coal that we are burning”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“A rise in the minimum wage will bring more teenage unemployment.”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“We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ought to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cut back on our use of coal”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“The minimum wage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should not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be increased”.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124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78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08829A0-C8AA-92C7-C93A-CE9AEA79810D}"/>
              </a:ext>
            </a:extLst>
          </p:cNvPr>
          <p:cNvSpPr txBox="1">
            <a:spLocks/>
          </p:cNvSpPr>
          <p:nvPr/>
        </p:nvSpPr>
        <p:spPr>
          <a:xfrm>
            <a:off x="961192" y="2198872"/>
            <a:ext cx="765341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The statement “Prices rise more in countries with rapid growth in the money supply” is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	a political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	a positive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	a normative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	an ethical statement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"Government should act to reduce poverty levels."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This statement is a normative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This statement is a positive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This statement is an example of the fallacy of composition.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This statement is an example of the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post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hoc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fallacy.</a:t>
            </a:r>
          </a:p>
        </p:txBody>
      </p:sp>
    </p:spTree>
    <p:extLst>
      <p:ext uri="{BB962C8B-B14F-4D97-AF65-F5344CB8AC3E}">
        <p14:creationId xmlns:p14="http://schemas.microsoft.com/office/powerpoint/2010/main" val="316317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06578BF-F346-E14E-E001-653738CA7D1D}"/>
              </a:ext>
            </a:extLst>
          </p:cNvPr>
          <p:cNvSpPr txBox="1">
            <a:spLocks/>
          </p:cNvSpPr>
          <p:nvPr/>
        </p:nvSpPr>
        <p:spPr>
          <a:xfrm>
            <a:off x="914400" y="2378244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Definition of Economics, and Scarcity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Microeconomics, and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Microeconomics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Comparison between Positive statements and Normative statements</a:t>
            </a: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1442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1518</Words>
  <Application>Microsoft Office PowerPoint</Application>
  <PresentationFormat>Widescreen</PresentationFormat>
  <Paragraphs>239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Alexandria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26</cp:revision>
  <dcterms:created xsi:type="dcterms:W3CDTF">2023-04-29T09:08:23Z</dcterms:created>
  <dcterms:modified xsi:type="dcterms:W3CDTF">2024-01-24T18:43:37Z</dcterms:modified>
</cp:coreProperties>
</file>