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256" r:id="rId2"/>
    <p:sldId id="335" r:id="rId3"/>
    <p:sldId id="337" r:id="rId4"/>
    <p:sldId id="338" r:id="rId5"/>
    <p:sldId id="384" r:id="rId6"/>
    <p:sldId id="362" r:id="rId7"/>
    <p:sldId id="340" r:id="rId8"/>
    <p:sldId id="341" r:id="rId9"/>
    <p:sldId id="342" r:id="rId10"/>
    <p:sldId id="382" r:id="rId11"/>
    <p:sldId id="343" r:id="rId12"/>
    <p:sldId id="344" r:id="rId13"/>
    <p:sldId id="383" r:id="rId14"/>
    <p:sldId id="345" r:id="rId15"/>
    <p:sldId id="346" r:id="rId16"/>
    <p:sldId id="348" r:id="rId17"/>
    <p:sldId id="360" r:id="rId18"/>
    <p:sldId id="361" r:id="rId19"/>
    <p:sldId id="385" r:id="rId20"/>
    <p:sldId id="349" r:id="rId21"/>
    <p:sldId id="350" r:id="rId22"/>
    <p:sldId id="351" r:id="rId23"/>
    <p:sldId id="352" r:id="rId24"/>
    <p:sldId id="353" r:id="rId25"/>
    <p:sldId id="354" r:id="rId26"/>
    <p:sldId id="386" r:id="rId27"/>
    <p:sldId id="355" r:id="rId28"/>
    <p:sldId id="339" r:id="rId29"/>
    <p:sldId id="373" r:id="rId30"/>
    <p:sldId id="374" r:id="rId31"/>
    <p:sldId id="375" r:id="rId32"/>
    <p:sldId id="376" r:id="rId33"/>
    <p:sldId id="377" r:id="rId34"/>
    <p:sldId id="378" r:id="rId35"/>
    <p:sldId id="379" r:id="rId36"/>
    <p:sldId id="380" r:id="rId37"/>
    <p:sldId id="358" r:id="rId38"/>
    <p:sldId id="35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925" autoAdjust="0"/>
    <p:restoredTop sz="94660"/>
  </p:normalViewPr>
  <p:slideViewPr>
    <p:cSldViewPr snapToGrid="0">
      <p:cViewPr varScale="1">
        <p:scale>
          <a:sx n="91" d="100"/>
          <a:sy n="91" d="100"/>
        </p:scale>
        <p:origin x="258"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CB1B525-7511-46BC-9DDC-ACB2A713643F}" type="doc">
      <dgm:prSet loTypeId="urn:microsoft.com/office/officeart/2005/8/layout/list1" loCatId="list" qsTypeId="urn:microsoft.com/office/officeart/2005/8/quickstyle/simple3" qsCatId="simple" csTypeId="urn:microsoft.com/office/officeart/2005/8/colors/accent1_2" csCatId="accent1" phldr="1"/>
      <dgm:spPr/>
      <dgm:t>
        <a:bodyPr/>
        <a:lstStyle/>
        <a:p>
          <a:endParaRPr lang="en-US"/>
        </a:p>
      </dgm:t>
    </dgm:pt>
    <dgm:pt modelId="{10EE8541-B913-4FD4-827F-6646A44B412A}">
      <dgm:prSet/>
      <dgm:spPr/>
      <dgm:t>
        <a:bodyPr/>
        <a:lstStyle/>
        <a:p>
          <a:pPr rtl="0"/>
          <a:r>
            <a:rPr lang="en-US" b="1" smtClean="0"/>
            <a:t>What is Marketing?</a:t>
          </a:r>
          <a:endParaRPr lang="ar-SA"/>
        </a:p>
      </dgm:t>
    </dgm:pt>
    <dgm:pt modelId="{9B831E10-2CF6-4358-A644-A4C6F7EB3A3B}" type="parTrans" cxnId="{C97C2004-D6BB-4B31-9F17-B7269FAF7C35}">
      <dgm:prSet/>
      <dgm:spPr/>
      <dgm:t>
        <a:bodyPr/>
        <a:lstStyle/>
        <a:p>
          <a:endParaRPr lang="en-US"/>
        </a:p>
      </dgm:t>
    </dgm:pt>
    <dgm:pt modelId="{C0FD01F5-0E42-4847-BAC8-2809630EB5C1}" type="sibTrans" cxnId="{C97C2004-D6BB-4B31-9F17-B7269FAF7C35}">
      <dgm:prSet/>
      <dgm:spPr/>
      <dgm:t>
        <a:bodyPr/>
        <a:lstStyle/>
        <a:p>
          <a:endParaRPr lang="en-US"/>
        </a:p>
      </dgm:t>
    </dgm:pt>
    <dgm:pt modelId="{B5CF28B7-4451-499C-A133-D1ADC29AEDFA}">
      <dgm:prSet/>
      <dgm:spPr/>
      <dgm:t>
        <a:bodyPr/>
        <a:lstStyle/>
        <a:p>
          <a:pPr rtl="0"/>
          <a:r>
            <a:rPr lang="en-US" b="1" smtClean="0"/>
            <a:t>Marketing Defined </a:t>
          </a:r>
          <a:endParaRPr lang="ar-SA"/>
        </a:p>
      </dgm:t>
    </dgm:pt>
    <dgm:pt modelId="{61374E9D-C832-487A-B3FE-8B9764FD833C}" type="parTrans" cxnId="{1D7A3487-446D-450C-ADD2-E1ECFE3F5CCA}">
      <dgm:prSet/>
      <dgm:spPr/>
      <dgm:t>
        <a:bodyPr/>
        <a:lstStyle/>
        <a:p>
          <a:endParaRPr lang="en-US"/>
        </a:p>
      </dgm:t>
    </dgm:pt>
    <dgm:pt modelId="{623E29B5-68B0-4828-88A3-6B9B6ADEE099}" type="sibTrans" cxnId="{1D7A3487-446D-450C-ADD2-E1ECFE3F5CCA}">
      <dgm:prSet/>
      <dgm:spPr/>
      <dgm:t>
        <a:bodyPr/>
        <a:lstStyle/>
        <a:p>
          <a:endParaRPr lang="en-US"/>
        </a:p>
      </dgm:t>
    </dgm:pt>
    <dgm:pt modelId="{0849F1B6-F7E6-4823-B012-2840398F865F}">
      <dgm:prSet/>
      <dgm:spPr/>
      <dgm:t>
        <a:bodyPr/>
        <a:lstStyle/>
        <a:p>
          <a:pPr rtl="0"/>
          <a:r>
            <a:rPr lang="en-US" b="1" smtClean="0"/>
            <a:t>Marketing Management</a:t>
          </a:r>
          <a:endParaRPr lang="ar-SA"/>
        </a:p>
      </dgm:t>
    </dgm:pt>
    <dgm:pt modelId="{F4B30F07-B81A-4FFF-B5DB-19550D5C61BF}" type="parTrans" cxnId="{59F5094E-6577-4286-91C3-77C9BAF9B92F}">
      <dgm:prSet/>
      <dgm:spPr/>
      <dgm:t>
        <a:bodyPr/>
        <a:lstStyle/>
        <a:p>
          <a:endParaRPr lang="en-US"/>
        </a:p>
      </dgm:t>
    </dgm:pt>
    <dgm:pt modelId="{A9F206F7-8863-44FF-9C73-A8BCB4F2A7EF}" type="sibTrans" cxnId="{59F5094E-6577-4286-91C3-77C9BAF9B92F}">
      <dgm:prSet/>
      <dgm:spPr/>
      <dgm:t>
        <a:bodyPr/>
        <a:lstStyle/>
        <a:p>
          <a:endParaRPr lang="en-US"/>
        </a:p>
      </dgm:t>
    </dgm:pt>
    <dgm:pt modelId="{B4EF4480-6B90-4D4F-B9FE-EBB692891942}">
      <dgm:prSet/>
      <dgm:spPr/>
      <dgm:t>
        <a:bodyPr/>
        <a:lstStyle/>
        <a:p>
          <a:pPr rtl="0"/>
          <a:r>
            <a:rPr lang="en-US" b="1" dirty="0" smtClean="0"/>
            <a:t>Explain the marketing functions</a:t>
          </a:r>
          <a:endParaRPr lang="ar-SA" dirty="0"/>
        </a:p>
      </dgm:t>
    </dgm:pt>
    <dgm:pt modelId="{F0D1848E-24B3-4785-ADB6-D2D7B0E9AAF3}" type="parTrans" cxnId="{B265E0F7-BBDD-465C-AA4D-9CB16ACDB337}">
      <dgm:prSet/>
      <dgm:spPr/>
      <dgm:t>
        <a:bodyPr/>
        <a:lstStyle/>
        <a:p>
          <a:endParaRPr lang="en-US"/>
        </a:p>
      </dgm:t>
    </dgm:pt>
    <dgm:pt modelId="{9F1E96BD-22E5-4D2A-AF1C-B21FA4D918CD}" type="sibTrans" cxnId="{B265E0F7-BBDD-465C-AA4D-9CB16ACDB337}">
      <dgm:prSet/>
      <dgm:spPr/>
      <dgm:t>
        <a:bodyPr/>
        <a:lstStyle/>
        <a:p>
          <a:endParaRPr lang="en-US"/>
        </a:p>
      </dgm:t>
    </dgm:pt>
    <dgm:pt modelId="{F8330420-FBFE-4E6F-9FF4-488B79CE18A9}" type="pres">
      <dgm:prSet presAssocID="{ECB1B525-7511-46BC-9DDC-ACB2A713643F}" presName="linear" presStyleCnt="0">
        <dgm:presLayoutVars>
          <dgm:dir/>
          <dgm:animLvl val="lvl"/>
          <dgm:resizeHandles val="exact"/>
        </dgm:presLayoutVars>
      </dgm:prSet>
      <dgm:spPr/>
      <dgm:t>
        <a:bodyPr/>
        <a:lstStyle/>
        <a:p>
          <a:endParaRPr lang="en-US"/>
        </a:p>
      </dgm:t>
    </dgm:pt>
    <dgm:pt modelId="{D1320A85-1890-4AB6-A9F8-FED1D5B629E2}" type="pres">
      <dgm:prSet presAssocID="{10EE8541-B913-4FD4-827F-6646A44B412A}" presName="parentLin" presStyleCnt="0"/>
      <dgm:spPr/>
    </dgm:pt>
    <dgm:pt modelId="{C2272D8C-418D-4EDE-9C17-B326C74F6DBD}" type="pres">
      <dgm:prSet presAssocID="{10EE8541-B913-4FD4-827F-6646A44B412A}" presName="parentLeftMargin" presStyleLbl="node1" presStyleIdx="0" presStyleCnt="4"/>
      <dgm:spPr/>
      <dgm:t>
        <a:bodyPr/>
        <a:lstStyle/>
        <a:p>
          <a:endParaRPr lang="en-US"/>
        </a:p>
      </dgm:t>
    </dgm:pt>
    <dgm:pt modelId="{6040DC60-ACF0-41D5-9863-DD02875F105B}" type="pres">
      <dgm:prSet presAssocID="{10EE8541-B913-4FD4-827F-6646A44B412A}" presName="parentText" presStyleLbl="node1" presStyleIdx="0" presStyleCnt="4">
        <dgm:presLayoutVars>
          <dgm:chMax val="0"/>
          <dgm:bulletEnabled val="1"/>
        </dgm:presLayoutVars>
      </dgm:prSet>
      <dgm:spPr/>
      <dgm:t>
        <a:bodyPr/>
        <a:lstStyle/>
        <a:p>
          <a:endParaRPr lang="en-US"/>
        </a:p>
      </dgm:t>
    </dgm:pt>
    <dgm:pt modelId="{B07C9EDD-AF36-4AA2-BFC1-22FAFAFD85B5}" type="pres">
      <dgm:prSet presAssocID="{10EE8541-B913-4FD4-827F-6646A44B412A}" presName="negativeSpace" presStyleCnt="0"/>
      <dgm:spPr/>
    </dgm:pt>
    <dgm:pt modelId="{8EAF32D6-0440-487C-8044-78261A0B30D1}" type="pres">
      <dgm:prSet presAssocID="{10EE8541-B913-4FD4-827F-6646A44B412A}" presName="childText" presStyleLbl="conFgAcc1" presStyleIdx="0" presStyleCnt="4">
        <dgm:presLayoutVars>
          <dgm:bulletEnabled val="1"/>
        </dgm:presLayoutVars>
      </dgm:prSet>
      <dgm:spPr/>
    </dgm:pt>
    <dgm:pt modelId="{B38CFD14-38B1-47A0-85B9-BBAB61974E72}" type="pres">
      <dgm:prSet presAssocID="{C0FD01F5-0E42-4847-BAC8-2809630EB5C1}" presName="spaceBetweenRectangles" presStyleCnt="0"/>
      <dgm:spPr/>
    </dgm:pt>
    <dgm:pt modelId="{050C28D6-50E7-461E-ACFC-CCBF758D99AB}" type="pres">
      <dgm:prSet presAssocID="{B5CF28B7-4451-499C-A133-D1ADC29AEDFA}" presName="parentLin" presStyleCnt="0"/>
      <dgm:spPr/>
    </dgm:pt>
    <dgm:pt modelId="{03066B6C-F5D5-47C3-8CCB-8B2F82115E75}" type="pres">
      <dgm:prSet presAssocID="{B5CF28B7-4451-499C-A133-D1ADC29AEDFA}" presName="parentLeftMargin" presStyleLbl="node1" presStyleIdx="0" presStyleCnt="4"/>
      <dgm:spPr/>
      <dgm:t>
        <a:bodyPr/>
        <a:lstStyle/>
        <a:p>
          <a:endParaRPr lang="en-US"/>
        </a:p>
      </dgm:t>
    </dgm:pt>
    <dgm:pt modelId="{886803AB-F0FC-4542-925E-23FBC8117B89}" type="pres">
      <dgm:prSet presAssocID="{B5CF28B7-4451-499C-A133-D1ADC29AEDFA}" presName="parentText" presStyleLbl="node1" presStyleIdx="1" presStyleCnt="4">
        <dgm:presLayoutVars>
          <dgm:chMax val="0"/>
          <dgm:bulletEnabled val="1"/>
        </dgm:presLayoutVars>
      </dgm:prSet>
      <dgm:spPr/>
      <dgm:t>
        <a:bodyPr/>
        <a:lstStyle/>
        <a:p>
          <a:endParaRPr lang="en-US"/>
        </a:p>
      </dgm:t>
    </dgm:pt>
    <dgm:pt modelId="{5393E25E-7A5D-4BF3-B28C-F859A6E9565B}" type="pres">
      <dgm:prSet presAssocID="{B5CF28B7-4451-499C-A133-D1ADC29AEDFA}" presName="negativeSpace" presStyleCnt="0"/>
      <dgm:spPr/>
    </dgm:pt>
    <dgm:pt modelId="{FB15275E-B82C-4CC8-BB3E-B2D72EC8A1F2}" type="pres">
      <dgm:prSet presAssocID="{B5CF28B7-4451-499C-A133-D1ADC29AEDFA}" presName="childText" presStyleLbl="conFgAcc1" presStyleIdx="1" presStyleCnt="4">
        <dgm:presLayoutVars>
          <dgm:bulletEnabled val="1"/>
        </dgm:presLayoutVars>
      </dgm:prSet>
      <dgm:spPr/>
    </dgm:pt>
    <dgm:pt modelId="{A6F6250B-8130-4909-BA8D-8DBADF4071BD}" type="pres">
      <dgm:prSet presAssocID="{623E29B5-68B0-4828-88A3-6B9B6ADEE099}" presName="spaceBetweenRectangles" presStyleCnt="0"/>
      <dgm:spPr/>
    </dgm:pt>
    <dgm:pt modelId="{1F041425-F4BD-4D77-9F8D-6B813556C699}" type="pres">
      <dgm:prSet presAssocID="{0849F1B6-F7E6-4823-B012-2840398F865F}" presName="parentLin" presStyleCnt="0"/>
      <dgm:spPr/>
    </dgm:pt>
    <dgm:pt modelId="{3989DA8D-3A9B-4B47-A09B-EC939C56EB38}" type="pres">
      <dgm:prSet presAssocID="{0849F1B6-F7E6-4823-B012-2840398F865F}" presName="parentLeftMargin" presStyleLbl="node1" presStyleIdx="1" presStyleCnt="4"/>
      <dgm:spPr/>
      <dgm:t>
        <a:bodyPr/>
        <a:lstStyle/>
        <a:p>
          <a:endParaRPr lang="en-US"/>
        </a:p>
      </dgm:t>
    </dgm:pt>
    <dgm:pt modelId="{66E01C80-AC9E-4916-A016-382CB9DD6D0D}" type="pres">
      <dgm:prSet presAssocID="{0849F1B6-F7E6-4823-B012-2840398F865F}" presName="parentText" presStyleLbl="node1" presStyleIdx="2" presStyleCnt="4">
        <dgm:presLayoutVars>
          <dgm:chMax val="0"/>
          <dgm:bulletEnabled val="1"/>
        </dgm:presLayoutVars>
      </dgm:prSet>
      <dgm:spPr/>
      <dgm:t>
        <a:bodyPr/>
        <a:lstStyle/>
        <a:p>
          <a:endParaRPr lang="en-US"/>
        </a:p>
      </dgm:t>
    </dgm:pt>
    <dgm:pt modelId="{D91F5297-10E1-4D06-A47C-0C75BBC6D30A}" type="pres">
      <dgm:prSet presAssocID="{0849F1B6-F7E6-4823-B012-2840398F865F}" presName="negativeSpace" presStyleCnt="0"/>
      <dgm:spPr/>
    </dgm:pt>
    <dgm:pt modelId="{C1DDC1ED-2638-4E79-97FA-F112CCB2DC07}" type="pres">
      <dgm:prSet presAssocID="{0849F1B6-F7E6-4823-B012-2840398F865F}" presName="childText" presStyleLbl="conFgAcc1" presStyleIdx="2" presStyleCnt="4">
        <dgm:presLayoutVars>
          <dgm:bulletEnabled val="1"/>
        </dgm:presLayoutVars>
      </dgm:prSet>
      <dgm:spPr/>
    </dgm:pt>
    <dgm:pt modelId="{8623F104-10DB-41D4-9530-C1B4D6DCEDE9}" type="pres">
      <dgm:prSet presAssocID="{A9F206F7-8863-44FF-9C73-A8BCB4F2A7EF}" presName="spaceBetweenRectangles" presStyleCnt="0"/>
      <dgm:spPr/>
    </dgm:pt>
    <dgm:pt modelId="{70EC12C1-0FB7-4261-A402-DFE76C2CE851}" type="pres">
      <dgm:prSet presAssocID="{B4EF4480-6B90-4D4F-B9FE-EBB692891942}" presName="parentLin" presStyleCnt="0"/>
      <dgm:spPr/>
    </dgm:pt>
    <dgm:pt modelId="{4754FBF3-13D5-4807-A43A-9E50F5DC21E5}" type="pres">
      <dgm:prSet presAssocID="{B4EF4480-6B90-4D4F-B9FE-EBB692891942}" presName="parentLeftMargin" presStyleLbl="node1" presStyleIdx="2" presStyleCnt="4"/>
      <dgm:spPr/>
      <dgm:t>
        <a:bodyPr/>
        <a:lstStyle/>
        <a:p>
          <a:endParaRPr lang="en-US"/>
        </a:p>
      </dgm:t>
    </dgm:pt>
    <dgm:pt modelId="{8F4B97B8-95F0-4FD0-8CCE-54C97242F56C}" type="pres">
      <dgm:prSet presAssocID="{B4EF4480-6B90-4D4F-B9FE-EBB692891942}" presName="parentText" presStyleLbl="node1" presStyleIdx="3" presStyleCnt="4">
        <dgm:presLayoutVars>
          <dgm:chMax val="0"/>
          <dgm:bulletEnabled val="1"/>
        </dgm:presLayoutVars>
      </dgm:prSet>
      <dgm:spPr/>
      <dgm:t>
        <a:bodyPr/>
        <a:lstStyle/>
        <a:p>
          <a:endParaRPr lang="en-US"/>
        </a:p>
      </dgm:t>
    </dgm:pt>
    <dgm:pt modelId="{BB91A95D-F33D-471C-A7D8-7A9C64AD2570}" type="pres">
      <dgm:prSet presAssocID="{B4EF4480-6B90-4D4F-B9FE-EBB692891942}" presName="negativeSpace" presStyleCnt="0"/>
      <dgm:spPr/>
    </dgm:pt>
    <dgm:pt modelId="{792E040B-7CAD-4E28-8798-C57DF47E4776}" type="pres">
      <dgm:prSet presAssocID="{B4EF4480-6B90-4D4F-B9FE-EBB692891942}" presName="childText" presStyleLbl="conFgAcc1" presStyleIdx="3" presStyleCnt="4">
        <dgm:presLayoutVars>
          <dgm:bulletEnabled val="1"/>
        </dgm:presLayoutVars>
      </dgm:prSet>
      <dgm:spPr/>
    </dgm:pt>
  </dgm:ptLst>
  <dgm:cxnLst>
    <dgm:cxn modelId="{4FB81D48-8EA6-47FF-A784-33A035A7EAF2}" type="presOf" srcId="{B4EF4480-6B90-4D4F-B9FE-EBB692891942}" destId="{4754FBF3-13D5-4807-A43A-9E50F5DC21E5}" srcOrd="0" destOrd="0" presId="urn:microsoft.com/office/officeart/2005/8/layout/list1"/>
    <dgm:cxn modelId="{59F5094E-6577-4286-91C3-77C9BAF9B92F}" srcId="{ECB1B525-7511-46BC-9DDC-ACB2A713643F}" destId="{0849F1B6-F7E6-4823-B012-2840398F865F}" srcOrd="2" destOrd="0" parTransId="{F4B30F07-B81A-4FFF-B5DB-19550D5C61BF}" sibTransId="{A9F206F7-8863-44FF-9C73-A8BCB4F2A7EF}"/>
    <dgm:cxn modelId="{6FE6A79A-E838-4337-B69B-AB9CDC632B49}" type="presOf" srcId="{B5CF28B7-4451-499C-A133-D1ADC29AEDFA}" destId="{886803AB-F0FC-4542-925E-23FBC8117B89}" srcOrd="1" destOrd="0" presId="urn:microsoft.com/office/officeart/2005/8/layout/list1"/>
    <dgm:cxn modelId="{1D7A3487-446D-450C-ADD2-E1ECFE3F5CCA}" srcId="{ECB1B525-7511-46BC-9DDC-ACB2A713643F}" destId="{B5CF28B7-4451-499C-A133-D1ADC29AEDFA}" srcOrd="1" destOrd="0" parTransId="{61374E9D-C832-487A-B3FE-8B9764FD833C}" sibTransId="{623E29B5-68B0-4828-88A3-6B9B6ADEE099}"/>
    <dgm:cxn modelId="{78A6C80E-A932-43E5-98BC-BAA164F6BCF8}" type="presOf" srcId="{B4EF4480-6B90-4D4F-B9FE-EBB692891942}" destId="{8F4B97B8-95F0-4FD0-8CCE-54C97242F56C}" srcOrd="1" destOrd="0" presId="urn:microsoft.com/office/officeart/2005/8/layout/list1"/>
    <dgm:cxn modelId="{C97C2004-D6BB-4B31-9F17-B7269FAF7C35}" srcId="{ECB1B525-7511-46BC-9DDC-ACB2A713643F}" destId="{10EE8541-B913-4FD4-827F-6646A44B412A}" srcOrd="0" destOrd="0" parTransId="{9B831E10-2CF6-4358-A644-A4C6F7EB3A3B}" sibTransId="{C0FD01F5-0E42-4847-BAC8-2809630EB5C1}"/>
    <dgm:cxn modelId="{741CC3E7-DB78-4197-8153-3B6A3C1D4247}" type="presOf" srcId="{10EE8541-B913-4FD4-827F-6646A44B412A}" destId="{C2272D8C-418D-4EDE-9C17-B326C74F6DBD}" srcOrd="0" destOrd="0" presId="urn:microsoft.com/office/officeart/2005/8/layout/list1"/>
    <dgm:cxn modelId="{B254DE72-AFEA-49FC-A5FC-3DCEE50D8A7B}" type="presOf" srcId="{10EE8541-B913-4FD4-827F-6646A44B412A}" destId="{6040DC60-ACF0-41D5-9863-DD02875F105B}" srcOrd="1" destOrd="0" presId="urn:microsoft.com/office/officeart/2005/8/layout/list1"/>
    <dgm:cxn modelId="{61689E22-0D4F-4320-B94E-FE65B8CF2ED8}" type="presOf" srcId="{0849F1B6-F7E6-4823-B012-2840398F865F}" destId="{66E01C80-AC9E-4916-A016-382CB9DD6D0D}" srcOrd="1" destOrd="0" presId="urn:microsoft.com/office/officeart/2005/8/layout/list1"/>
    <dgm:cxn modelId="{B265E0F7-BBDD-465C-AA4D-9CB16ACDB337}" srcId="{ECB1B525-7511-46BC-9DDC-ACB2A713643F}" destId="{B4EF4480-6B90-4D4F-B9FE-EBB692891942}" srcOrd="3" destOrd="0" parTransId="{F0D1848E-24B3-4785-ADB6-D2D7B0E9AAF3}" sibTransId="{9F1E96BD-22E5-4D2A-AF1C-B21FA4D918CD}"/>
    <dgm:cxn modelId="{03E751FD-80BB-4D73-93BB-295313303F8D}" type="presOf" srcId="{0849F1B6-F7E6-4823-B012-2840398F865F}" destId="{3989DA8D-3A9B-4B47-A09B-EC939C56EB38}" srcOrd="0" destOrd="0" presId="urn:microsoft.com/office/officeart/2005/8/layout/list1"/>
    <dgm:cxn modelId="{6A611BE1-3A81-44A2-AE7F-0DC139349AE4}" type="presOf" srcId="{B5CF28B7-4451-499C-A133-D1ADC29AEDFA}" destId="{03066B6C-F5D5-47C3-8CCB-8B2F82115E75}" srcOrd="0" destOrd="0" presId="urn:microsoft.com/office/officeart/2005/8/layout/list1"/>
    <dgm:cxn modelId="{A69CAB62-A497-42F7-8F5A-CB0B9247A24C}" type="presOf" srcId="{ECB1B525-7511-46BC-9DDC-ACB2A713643F}" destId="{F8330420-FBFE-4E6F-9FF4-488B79CE18A9}" srcOrd="0" destOrd="0" presId="urn:microsoft.com/office/officeart/2005/8/layout/list1"/>
    <dgm:cxn modelId="{DE1FCD96-501A-47B4-AAF2-9961A9298672}" type="presParOf" srcId="{F8330420-FBFE-4E6F-9FF4-488B79CE18A9}" destId="{D1320A85-1890-4AB6-A9F8-FED1D5B629E2}" srcOrd="0" destOrd="0" presId="urn:microsoft.com/office/officeart/2005/8/layout/list1"/>
    <dgm:cxn modelId="{1BD26730-D016-4D67-B5C6-D790DC5AB1C0}" type="presParOf" srcId="{D1320A85-1890-4AB6-A9F8-FED1D5B629E2}" destId="{C2272D8C-418D-4EDE-9C17-B326C74F6DBD}" srcOrd="0" destOrd="0" presId="urn:microsoft.com/office/officeart/2005/8/layout/list1"/>
    <dgm:cxn modelId="{E0ED6D2E-25D9-4DE4-A7B9-62D2BA4472FC}" type="presParOf" srcId="{D1320A85-1890-4AB6-A9F8-FED1D5B629E2}" destId="{6040DC60-ACF0-41D5-9863-DD02875F105B}" srcOrd="1" destOrd="0" presId="urn:microsoft.com/office/officeart/2005/8/layout/list1"/>
    <dgm:cxn modelId="{E311AA38-E92A-4226-9347-88E08B702278}" type="presParOf" srcId="{F8330420-FBFE-4E6F-9FF4-488B79CE18A9}" destId="{B07C9EDD-AF36-4AA2-BFC1-22FAFAFD85B5}" srcOrd="1" destOrd="0" presId="urn:microsoft.com/office/officeart/2005/8/layout/list1"/>
    <dgm:cxn modelId="{A2985AFA-1056-4CF7-BCB7-F9C8809C7A91}" type="presParOf" srcId="{F8330420-FBFE-4E6F-9FF4-488B79CE18A9}" destId="{8EAF32D6-0440-487C-8044-78261A0B30D1}" srcOrd="2" destOrd="0" presId="urn:microsoft.com/office/officeart/2005/8/layout/list1"/>
    <dgm:cxn modelId="{8119AD82-21E2-4A75-92C5-8A40DFE9B7D4}" type="presParOf" srcId="{F8330420-FBFE-4E6F-9FF4-488B79CE18A9}" destId="{B38CFD14-38B1-47A0-85B9-BBAB61974E72}" srcOrd="3" destOrd="0" presId="urn:microsoft.com/office/officeart/2005/8/layout/list1"/>
    <dgm:cxn modelId="{97ED84D8-373F-4607-9FD2-6C85E224C04E}" type="presParOf" srcId="{F8330420-FBFE-4E6F-9FF4-488B79CE18A9}" destId="{050C28D6-50E7-461E-ACFC-CCBF758D99AB}" srcOrd="4" destOrd="0" presId="urn:microsoft.com/office/officeart/2005/8/layout/list1"/>
    <dgm:cxn modelId="{32FCD6A3-61C0-4E3A-955A-1C06CF6504D0}" type="presParOf" srcId="{050C28D6-50E7-461E-ACFC-CCBF758D99AB}" destId="{03066B6C-F5D5-47C3-8CCB-8B2F82115E75}" srcOrd="0" destOrd="0" presId="urn:microsoft.com/office/officeart/2005/8/layout/list1"/>
    <dgm:cxn modelId="{C8202130-6CB1-45CC-985B-F14E4462A6AD}" type="presParOf" srcId="{050C28D6-50E7-461E-ACFC-CCBF758D99AB}" destId="{886803AB-F0FC-4542-925E-23FBC8117B89}" srcOrd="1" destOrd="0" presId="urn:microsoft.com/office/officeart/2005/8/layout/list1"/>
    <dgm:cxn modelId="{88523595-FF17-4A17-8076-32B6A01DCC1C}" type="presParOf" srcId="{F8330420-FBFE-4E6F-9FF4-488B79CE18A9}" destId="{5393E25E-7A5D-4BF3-B28C-F859A6E9565B}" srcOrd="5" destOrd="0" presId="urn:microsoft.com/office/officeart/2005/8/layout/list1"/>
    <dgm:cxn modelId="{B259BAC0-FBB5-4B83-8193-115FC88D7742}" type="presParOf" srcId="{F8330420-FBFE-4E6F-9FF4-488B79CE18A9}" destId="{FB15275E-B82C-4CC8-BB3E-B2D72EC8A1F2}" srcOrd="6" destOrd="0" presId="urn:microsoft.com/office/officeart/2005/8/layout/list1"/>
    <dgm:cxn modelId="{E98F4D0D-A4F1-4333-80DE-1AC2B1ABACC2}" type="presParOf" srcId="{F8330420-FBFE-4E6F-9FF4-488B79CE18A9}" destId="{A6F6250B-8130-4909-BA8D-8DBADF4071BD}" srcOrd="7" destOrd="0" presId="urn:microsoft.com/office/officeart/2005/8/layout/list1"/>
    <dgm:cxn modelId="{6A3DC9CD-6930-4214-B7B7-C424B1120CE9}" type="presParOf" srcId="{F8330420-FBFE-4E6F-9FF4-488B79CE18A9}" destId="{1F041425-F4BD-4D77-9F8D-6B813556C699}" srcOrd="8" destOrd="0" presId="urn:microsoft.com/office/officeart/2005/8/layout/list1"/>
    <dgm:cxn modelId="{FA111188-B765-4307-802C-60D62BA84477}" type="presParOf" srcId="{1F041425-F4BD-4D77-9F8D-6B813556C699}" destId="{3989DA8D-3A9B-4B47-A09B-EC939C56EB38}" srcOrd="0" destOrd="0" presId="urn:microsoft.com/office/officeart/2005/8/layout/list1"/>
    <dgm:cxn modelId="{2BDA5E50-A9C0-4018-822D-DA0CA2C18910}" type="presParOf" srcId="{1F041425-F4BD-4D77-9F8D-6B813556C699}" destId="{66E01C80-AC9E-4916-A016-382CB9DD6D0D}" srcOrd="1" destOrd="0" presId="urn:microsoft.com/office/officeart/2005/8/layout/list1"/>
    <dgm:cxn modelId="{E476CFCF-8252-4651-8974-8BFE3AB258AE}" type="presParOf" srcId="{F8330420-FBFE-4E6F-9FF4-488B79CE18A9}" destId="{D91F5297-10E1-4D06-A47C-0C75BBC6D30A}" srcOrd="9" destOrd="0" presId="urn:microsoft.com/office/officeart/2005/8/layout/list1"/>
    <dgm:cxn modelId="{B87ADE09-B9BF-4477-8F47-A818C547B2B0}" type="presParOf" srcId="{F8330420-FBFE-4E6F-9FF4-488B79CE18A9}" destId="{C1DDC1ED-2638-4E79-97FA-F112CCB2DC07}" srcOrd="10" destOrd="0" presId="urn:microsoft.com/office/officeart/2005/8/layout/list1"/>
    <dgm:cxn modelId="{025B93AE-4EC3-40A0-B246-DF8968298142}" type="presParOf" srcId="{F8330420-FBFE-4E6F-9FF4-488B79CE18A9}" destId="{8623F104-10DB-41D4-9530-C1B4D6DCEDE9}" srcOrd="11" destOrd="0" presId="urn:microsoft.com/office/officeart/2005/8/layout/list1"/>
    <dgm:cxn modelId="{66EDEFC1-E8AC-4916-8E9B-28BC557F4883}" type="presParOf" srcId="{F8330420-FBFE-4E6F-9FF4-488B79CE18A9}" destId="{70EC12C1-0FB7-4261-A402-DFE76C2CE851}" srcOrd="12" destOrd="0" presId="urn:microsoft.com/office/officeart/2005/8/layout/list1"/>
    <dgm:cxn modelId="{6640DD1D-9CFB-404A-BACD-832DF1E6622F}" type="presParOf" srcId="{70EC12C1-0FB7-4261-A402-DFE76C2CE851}" destId="{4754FBF3-13D5-4807-A43A-9E50F5DC21E5}" srcOrd="0" destOrd="0" presId="urn:microsoft.com/office/officeart/2005/8/layout/list1"/>
    <dgm:cxn modelId="{C41A537D-E246-40EA-9590-78052FC4A4F7}" type="presParOf" srcId="{70EC12C1-0FB7-4261-A402-DFE76C2CE851}" destId="{8F4B97B8-95F0-4FD0-8CCE-54C97242F56C}" srcOrd="1" destOrd="0" presId="urn:microsoft.com/office/officeart/2005/8/layout/list1"/>
    <dgm:cxn modelId="{80319F7B-F327-47F0-A589-25954527A260}" type="presParOf" srcId="{F8330420-FBFE-4E6F-9FF4-488B79CE18A9}" destId="{BB91A95D-F33D-471C-A7D8-7A9C64AD2570}" srcOrd="13" destOrd="0" presId="urn:microsoft.com/office/officeart/2005/8/layout/list1"/>
    <dgm:cxn modelId="{01B1E1BF-C577-4363-8D0D-FF5E4A4EF157}" type="presParOf" srcId="{F8330420-FBFE-4E6F-9FF4-488B79CE18A9}" destId="{792E040B-7CAD-4E28-8798-C57DF47E4776}" srcOrd="14" destOrd="0" presId="urn:microsoft.com/office/officeart/2005/8/layout/list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AF32D6-0440-487C-8044-78261A0B30D1}">
      <dsp:nvSpPr>
        <dsp:cNvPr id="0" name=""/>
        <dsp:cNvSpPr/>
      </dsp:nvSpPr>
      <dsp:spPr>
        <a:xfrm>
          <a:off x="0" y="370532"/>
          <a:ext cx="9590269" cy="5544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6040DC60-ACF0-41D5-9863-DD02875F105B}">
      <dsp:nvSpPr>
        <dsp:cNvPr id="0" name=""/>
        <dsp:cNvSpPr/>
      </dsp:nvSpPr>
      <dsp:spPr>
        <a:xfrm>
          <a:off x="479513" y="45812"/>
          <a:ext cx="6713188" cy="64944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53743" tIns="0" rIns="253743" bIns="0" numCol="1" spcCol="1270" anchor="ctr" anchorCtr="0">
          <a:noAutofit/>
        </a:bodyPr>
        <a:lstStyle/>
        <a:p>
          <a:pPr lvl="0" algn="l" defTabSz="977900" rtl="0">
            <a:lnSpc>
              <a:spcPct val="90000"/>
            </a:lnSpc>
            <a:spcBef>
              <a:spcPct val="0"/>
            </a:spcBef>
            <a:spcAft>
              <a:spcPct val="35000"/>
            </a:spcAft>
          </a:pPr>
          <a:r>
            <a:rPr lang="en-US" sz="2200" b="1" kern="1200" smtClean="0"/>
            <a:t>What is Marketing?</a:t>
          </a:r>
          <a:endParaRPr lang="ar-SA" sz="2200" kern="1200"/>
        </a:p>
      </dsp:txBody>
      <dsp:txXfrm>
        <a:off x="511216" y="77515"/>
        <a:ext cx="6649782" cy="586034"/>
      </dsp:txXfrm>
    </dsp:sp>
    <dsp:sp modelId="{FB15275E-B82C-4CC8-BB3E-B2D72EC8A1F2}">
      <dsp:nvSpPr>
        <dsp:cNvPr id="0" name=""/>
        <dsp:cNvSpPr/>
      </dsp:nvSpPr>
      <dsp:spPr>
        <a:xfrm>
          <a:off x="0" y="1368452"/>
          <a:ext cx="9590269" cy="5544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886803AB-F0FC-4542-925E-23FBC8117B89}">
      <dsp:nvSpPr>
        <dsp:cNvPr id="0" name=""/>
        <dsp:cNvSpPr/>
      </dsp:nvSpPr>
      <dsp:spPr>
        <a:xfrm>
          <a:off x="479513" y="1043732"/>
          <a:ext cx="6713188" cy="64944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53743" tIns="0" rIns="253743" bIns="0" numCol="1" spcCol="1270" anchor="ctr" anchorCtr="0">
          <a:noAutofit/>
        </a:bodyPr>
        <a:lstStyle/>
        <a:p>
          <a:pPr lvl="0" algn="l" defTabSz="977900" rtl="0">
            <a:lnSpc>
              <a:spcPct val="90000"/>
            </a:lnSpc>
            <a:spcBef>
              <a:spcPct val="0"/>
            </a:spcBef>
            <a:spcAft>
              <a:spcPct val="35000"/>
            </a:spcAft>
          </a:pPr>
          <a:r>
            <a:rPr lang="en-US" sz="2200" b="1" kern="1200" smtClean="0"/>
            <a:t>Marketing Defined </a:t>
          </a:r>
          <a:endParaRPr lang="ar-SA" sz="2200" kern="1200"/>
        </a:p>
      </dsp:txBody>
      <dsp:txXfrm>
        <a:off x="511216" y="1075435"/>
        <a:ext cx="6649782" cy="586034"/>
      </dsp:txXfrm>
    </dsp:sp>
    <dsp:sp modelId="{C1DDC1ED-2638-4E79-97FA-F112CCB2DC07}">
      <dsp:nvSpPr>
        <dsp:cNvPr id="0" name=""/>
        <dsp:cNvSpPr/>
      </dsp:nvSpPr>
      <dsp:spPr>
        <a:xfrm>
          <a:off x="0" y="2366372"/>
          <a:ext cx="9590269" cy="5544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66E01C80-AC9E-4916-A016-382CB9DD6D0D}">
      <dsp:nvSpPr>
        <dsp:cNvPr id="0" name=""/>
        <dsp:cNvSpPr/>
      </dsp:nvSpPr>
      <dsp:spPr>
        <a:xfrm>
          <a:off x="479513" y="2041652"/>
          <a:ext cx="6713188" cy="64944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53743" tIns="0" rIns="253743" bIns="0" numCol="1" spcCol="1270" anchor="ctr" anchorCtr="0">
          <a:noAutofit/>
        </a:bodyPr>
        <a:lstStyle/>
        <a:p>
          <a:pPr lvl="0" algn="l" defTabSz="977900" rtl="0">
            <a:lnSpc>
              <a:spcPct val="90000"/>
            </a:lnSpc>
            <a:spcBef>
              <a:spcPct val="0"/>
            </a:spcBef>
            <a:spcAft>
              <a:spcPct val="35000"/>
            </a:spcAft>
          </a:pPr>
          <a:r>
            <a:rPr lang="en-US" sz="2200" b="1" kern="1200" smtClean="0"/>
            <a:t>Marketing Management</a:t>
          </a:r>
          <a:endParaRPr lang="ar-SA" sz="2200" kern="1200"/>
        </a:p>
      </dsp:txBody>
      <dsp:txXfrm>
        <a:off x="511216" y="2073355"/>
        <a:ext cx="6649782" cy="586034"/>
      </dsp:txXfrm>
    </dsp:sp>
    <dsp:sp modelId="{792E040B-7CAD-4E28-8798-C57DF47E4776}">
      <dsp:nvSpPr>
        <dsp:cNvPr id="0" name=""/>
        <dsp:cNvSpPr/>
      </dsp:nvSpPr>
      <dsp:spPr>
        <a:xfrm>
          <a:off x="0" y="3364292"/>
          <a:ext cx="9590269" cy="5544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8F4B97B8-95F0-4FD0-8CCE-54C97242F56C}">
      <dsp:nvSpPr>
        <dsp:cNvPr id="0" name=""/>
        <dsp:cNvSpPr/>
      </dsp:nvSpPr>
      <dsp:spPr>
        <a:xfrm>
          <a:off x="479513" y="3039572"/>
          <a:ext cx="6713188" cy="64944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53743" tIns="0" rIns="253743" bIns="0" numCol="1" spcCol="1270" anchor="ctr" anchorCtr="0">
          <a:noAutofit/>
        </a:bodyPr>
        <a:lstStyle/>
        <a:p>
          <a:pPr lvl="0" algn="l" defTabSz="977900" rtl="0">
            <a:lnSpc>
              <a:spcPct val="90000"/>
            </a:lnSpc>
            <a:spcBef>
              <a:spcPct val="0"/>
            </a:spcBef>
            <a:spcAft>
              <a:spcPct val="35000"/>
            </a:spcAft>
          </a:pPr>
          <a:r>
            <a:rPr lang="en-US" sz="2200" b="1" kern="1200" dirty="0" smtClean="0"/>
            <a:t>Explain the marketing functions</a:t>
          </a:r>
          <a:endParaRPr lang="ar-SA" sz="2200" kern="1200" dirty="0"/>
        </a:p>
      </dsp:txBody>
      <dsp:txXfrm>
        <a:off x="511216" y="3071275"/>
        <a:ext cx="6649782" cy="586034"/>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9A2A424E-16F8-45C3-A47D-C1EE673E67A6}" type="datetimeFigureOut">
              <a:rPr lang="ar-SA" smtClean="0"/>
              <a:t>6/13/1443</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BB793111-0C69-4B83-9302-804B60B40421}" type="slidenum">
              <a:rPr lang="ar-SA" smtClean="0"/>
              <a:t>‹#›</a:t>
            </a:fld>
            <a:endParaRPr lang="ar-SA"/>
          </a:p>
        </p:txBody>
      </p:sp>
    </p:spTree>
    <p:extLst>
      <p:ext uri="{BB962C8B-B14F-4D97-AF65-F5344CB8AC3E}">
        <p14:creationId xmlns:p14="http://schemas.microsoft.com/office/powerpoint/2010/main" val="9163540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878" y="1653370"/>
            <a:ext cx="10515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a:xfrm>
            <a:off x="5261344" y="6311900"/>
            <a:ext cx="1181986" cy="365125"/>
          </a:xfrm>
          <a:ln>
            <a:solidFill>
              <a:schemeClr val="accent1"/>
            </a:solidFill>
          </a:ln>
        </p:spPr>
        <p:txBody>
          <a:bodyPr/>
          <a:lstStyle/>
          <a:p>
            <a:endParaRPr lang="en-US" dirty="0"/>
          </a:p>
        </p:txBody>
      </p:sp>
      <p:pic>
        <p:nvPicPr>
          <p:cNvPr id="7" name="Picture 6"/>
          <p:cNvPicPr>
            <a:picLocks noChangeAspect="1"/>
          </p:cNvPicPr>
          <p:nvPr userDrawn="1"/>
        </p:nvPicPr>
        <p:blipFill>
          <a:blip r:embed="rId2"/>
          <a:stretch>
            <a:fillRect/>
          </a:stretch>
        </p:blipFill>
        <p:spPr>
          <a:xfrm>
            <a:off x="525021" y="0"/>
            <a:ext cx="10320188" cy="1743144"/>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9" name="Picture 8"/>
          <p:cNvPicPr>
            <a:picLocks noChangeAspect="1"/>
          </p:cNvPicPr>
          <p:nvPr userDrawn="1"/>
        </p:nvPicPr>
        <p:blipFill>
          <a:blip r:embed="rId4"/>
          <a:stretch>
            <a:fillRect/>
          </a:stretch>
        </p:blipFill>
        <p:spPr>
          <a:xfrm>
            <a:off x="2440788" y="5949244"/>
            <a:ext cx="9902229" cy="204838"/>
          </a:xfrm>
          <a:prstGeom prst="rect">
            <a:avLst/>
          </a:prstGeom>
        </p:spPr>
      </p:pic>
      <p:pic>
        <p:nvPicPr>
          <p:cNvPr id="10" name="Picture 9"/>
          <p:cNvPicPr>
            <a:picLocks noChangeAspect="1"/>
          </p:cNvPicPr>
          <p:nvPr userDrawn="1"/>
        </p:nvPicPr>
        <p:blipFill>
          <a:blip r:embed="rId5"/>
          <a:stretch>
            <a:fillRect/>
          </a:stretch>
        </p:blipFill>
        <p:spPr>
          <a:xfrm>
            <a:off x="-108036" y="2204822"/>
            <a:ext cx="238650" cy="2709534"/>
          </a:xfrm>
          <a:prstGeom prst="rect">
            <a:avLst/>
          </a:prstGeom>
        </p:spPr>
      </p:pic>
      <p:pic>
        <p:nvPicPr>
          <p:cNvPr id="11" name="Picture 10"/>
          <p:cNvPicPr>
            <a:picLocks noChangeAspect="1"/>
          </p:cNvPicPr>
          <p:nvPr userDrawn="1"/>
        </p:nvPicPr>
        <p:blipFill>
          <a:blip r:embed="rId5"/>
          <a:stretch>
            <a:fillRect/>
          </a:stretch>
        </p:blipFill>
        <p:spPr>
          <a:xfrm>
            <a:off x="12072675" y="2204822"/>
            <a:ext cx="238650" cy="2709534"/>
          </a:xfrm>
          <a:prstGeom prst="rect">
            <a:avLst/>
          </a:prstGeom>
        </p:spPr>
      </p:pic>
      <p:sp>
        <p:nvSpPr>
          <p:cNvPr id="12" name="TextBox 11"/>
          <p:cNvSpPr txBox="1"/>
          <p:nvPr userDrawn="1"/>
        </p:nvSpPr>
        <p:spPr>
          <a:xfrm>
            <a:off x="741826" y="319412"/>
            <a:ext cx="2117888"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Chapter-1</a:t>
            </a:r>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Layout" Target="../slideLayouts/slideLayout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3.emf"/><Relationship Id="rId7" Type="http://schemas.openxmlformats.org/officeDocument/2006/relationships/diagramLayout" Target="../diagrams/layout1.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Data" Target="../diagrams/data1.xml"/><Relationship Id="rId5" Type="http://schemas.openxmlformats.org/officeDocument/2006/relationships/image" Target="../media/image1.emf"/><Relationship Id="rId10" Type="http://schemas.microsoft.com/office/2007/relationships/diagramDrawing" Target="../diagrams/drawing1.xml"/><Relationship Id="rId4" Type="http://schemas.openxmlformats.org/officeDocument/2006/relationships/image" Target="../media/image4.emf"/><Relationship Id="rId9" Type="http://schemas.openxmlformats.org/officeDocument/2006/relationships/diagramColors" Target="../diagrams/colors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a:ln>
            <a:solidFill>
              <a:schemeClr val="accent1"/>
            </a:solidFill>
          </a:ln>
        </p:spPr>
      </p:pic>
      <p:pic>
        <p:nvPicPr>
          <p:cNvPr id="12" name="Picture 11"/>
          <p:cNvPicPr>
            <a:picLocks noChangeAspect="1"/>
          </p:cNvPicPr>
          <p:nvPr/>
        </p:nvPicPr>
        <p:blipFill>
          <a:blip r:embed="rId5"/>
          <a:stretch>
            <a:fillRect/>
          </a:stretch>
        </p:blipFill>
        <p:spPr>
          <a:xfrm>
            <a:off x="76297" y="191746"/>
            <a:ext cx="6714451" cy="1972334"/>
          </a:xfrm>
          <a:prstGeom prst="rect">
            <a:avLst/>
          </a:prstGeom>
        </p:spPr>
      </p:pic>
      <p:pic>
        <p:nvPicPr>
          <p:cNvPr id="13" name="Picture 12"/>
          <p:cNvPicPr>
            <a:picLocks noChangeAspect="1"/>
          </p:cNvPicPr>
          <p:nvPr/>
        </p:nvPicPr>
        <p:blipFill>
          <a:blip r:embed="rId6"/>
          <a:stretch>
            <a:fillRect/>
          </a:stretch>
        </p:blipFill>
        <p:spPr>
          <a:xfrm>
            <a:off x="4934507" y="2911666"/>
            <a:ext cx="7173410" cy="1034667"/>
          </a:xfrm>
          <a:prstGeom prst="rect">
            <a:avLst/>
          </a:prstGeom>
          <a:ln>
            <a:solidFill>
              <a:schemeClr val="tx1"/>
            </a:solidFill>
          </a:ln>
        </p:spPr>
      </p:pic>
      <p:sp>
        <p:nvSpPr>
          <p:cNvPr id="14" name="TextBox 13"/>
          <p:cNvSpPr txBox="1"/>
          <p:nvPr/>
        </p:nvSpPr>
        <p:spPr>
          <a:xfrm>
            <a:off x="496526" y="485415"/>
            <a:ext cx="4437981" cy="1384995"/>
          </a:xfrm>
          <a:prstGeom prst="rect">
            <a:avLst/>
          </a:prstGeom>
          <a:noFill/>
        </p:spPr>
        <p:txBody>
          <a:bodyPr wrap="square" rtlCol="0">
            <a:spAutoFit/>
          </a:bodyPr>
          <a:lstStyle/>
          <a:p>
            <a:r>
              <a:rPr lang="en-US" sz="2800" b="1" dirty="0" smtClean="0">
                <a:solidFill>
                  <a:schemeClr val="bg1">
                    <a:lumMod val="95000"/>
                  </a:schemeClr>
                </a:solidFill>
              </a:rPr>
              <a:t>Marketing Management</a:t>
            </a:r>
          </a:p>
          <a:p>
            <a:r>
              <a:rPr lang="en-US" sz="2800" b="1" dirty="0" smtClean="0">
                <a:solidFill>
                  <a:schemeClr val="bg1">
                    <a:lumMod val="95000"/>
                  </a:schemeClr>
                </a:solidFill>
              </a:rPr>
              <a:t> </a:t>
            </a:r>
            <a:r>
              <a:rPr lang="en-US" sz="2800" b="1" dirty="0">
                <a:solidFill>
                  <a:schemeClr val="bg1">
                    <a:lumMod val="95000"/>
                  </a:schemeClr>
                </a:solidFill>
              </a:rPr>
              <a:t>MGM612 </a:t>
            </a:r>
          </a:p>
          <a:p>
            <a:r>
              <a:rPr lang="en-US" sz="2800" b="1" dirty="0" smtClean="0">
                <a:solidFill>
                  <a:schemeClr val="bg1">
                    <a:lumMod val="95000"/>
                  </a:schemeClr>
                </a:solidFill>
              </a:rPr>
              <a:t>Dr</a:t>
            </a:r>
            <a:r>
              <a:rPr lang="en-US" sz="2800" b="1" dirty="0">
                <a:solidFill>
                  <a:schemeClr val="bg1">
                    <a:lumMod val="95000"/>
                  </a:schemeClr>
                </a:solidFill>
              </a:rPr>
              <a:t>. Magdy </a:t>
            </a:r>
            <a:r>
              <a:rPr lang="en-US" sz="2800" b="1" dirty="0" smtClean="0">
                <a:solidFill>
                  <a:schemeClr val="bg1">
                    <a:lumMod val="95000"/>
                  </a:schemeClr>
                </a:solidFill>
              </a:rPr>
              <a:t>alhaj</a:t>
            </a:r>
            <a:endParaRPr lang="en-US" sz="2800" b="1" dirty="0">
              <a:solidFill>
                <a:schemeClr val="bg1">
                  <a:lumMod val="95000"/>
                </a:schemeClr>
              </a:solidFill>
            </a:endParaRPr>
          </a:p>
        </p:txBody>
      </p:sp>
      <p:sp>
        <p:nvSpPr>
          <p:cNvPr id="16" name="TextBox 15"/>
          <p:cNvSpPr txBox="1"/>
          <p:nvPr/>
        </p:nvSpPr>
        <p:spPr>
          <a:xfrm>
            <a:off x="5614288" y="3160299"/>
            <a:ext cx="6378015" cy="830997"/>
          </a:xfrm>
          <a:prstGeom prst="rect">
            <a:avLst/>
          </a:prstGeom>
          <a:noFill/>
        </p:spPr>
        <p:txBody>
          <a:bodyPr wrap="square" rtlCol="0">
            <a:spAutoFit/>
          </a:bodyPr>
          <a:lstStyle/>
          <a:p>
            <a:pPr lvl="0"/>
            <a:r>
              <a:rPr lang="en-US" altLang="ar-SA" sz="2400" b="1" dirty="0">
                <a:solidFill>
                  <a:schemeClr val="bg1"/>
                </a:solidFill>
              </a:rPr>
              <a:t>Marketing </a:t>
            </a:r>
            <a:r>
              <a:rPr lang="en-US" altLang="ar-SA" sz="2400" b="1" dirty="0" smtClean="0">
                <a:solidFill>
                  <a:schemeClr val="bg1"/>
                </a:solidFill>
              </a:rPr>
              <a:t>Management &amp; </a:t>
            </a:r>
            <a:r>
              <a:rPr lang="en-US" sz="2400" b="1" dirty="0" smtClean="0">
                <a:solidFill>
                  <a:schemeClr val="bg1"/>
                </a:solidFill>
              </a:rPr>
              <a:t>Marketing </a:t>
            </a:r>
            <a:r>
              <a:rPr lang="en-US" sz="2400" b="1" dirty="0">
                <a:solidFill>
                  <a:schemeClr val="bg1"/>
                </a:solidFill>
              </a:rPr>
              <a:t>Function </a:t>
            </a:r>
          </a:p>
          <a:p>
            <a:endParaRPr lang="en-US" sz="2400" b="1" dirty="0">
              <a:solidFill>
                <a:schemeClr val="bg1"/>
              </a:solidFill>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293926" cy="646331"/>
          </a:xfrm>
          <a:prstGeom prst="rect">
            <a:avLst/>
          </a:prstGeom>
          <a:noFill/>
        </p:spPr>
        <p:txBody>
          <a:bodyPr wrap="square" rtlCol="0">
            <a:spAutoFit/>
          </a:bodyPr>
          <a:lstStyle/>
          <a:p>
            <a:pPr algn="ctr"/>
            <a:r>
              <a:rPr lang="en-US" sz="3600" b="1" dirty="0" smtClean="0">
                <a:solidFill>
                  <a:schemeClr val="bg1"/>
                </a:solidFill>
              </a:rPr>
              <a:t>Learn outcomes </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Chapter-1</a:t>
            </a:r>
          </a:p>
        </p:txBody>
      </p:sp>
      <p:graphicFrame>
        <p:nvGraphicFramePr>
          <p:cNvPr id="11" name="Diagram 10"/>
          <p:cNvGraphicFramePr/>
          <p:nvPr>
            <p:extLst>
              <p:ext uri="{D42A27DB-BD31-4B8C-83A1-F6EECF244321}">
                <p14:modId xmlns:p14="http://schemas.microsoft.com/office/powerpoint/2010/main" val="3679103321"/>
              </p:ext>
            </p:extLst>
          </p:nvPr>
        </p:nvGraphicFramePr>
        <p:xfrm>
          <a:off x="1329979" y="1552467"/>
          <a:ext cx="9590269" cy="3964505"/>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0" name="Slide Number Placeholder 9"/>
          <p:cNvSpPr>
            <a:spLocks noGrp="1"/>
          </p:cNvSpPr>
          <p:nvPr>
            <p:ph type="sldNum" sz="quarter" idx="12"/>
          </p:nvPr>
        </p:nvSpPr>
        <p:spPr/>
        <p:txBody>
          <a:bodyPr/>
          <a:lstStyle/>
          <a:p>
            <a:fld id="{FDED41F8-FC0F-4085-8150-313B6CF05213}" type="slidenum">
              <a:rPr lang="en-US" smtClean="0"/>
              <a:t>2</a:t>
            </a:fld>
            <a:endParaRPr lang="en-US"/>
          </a:p>
        </p:txBody>
      </p:sp>
    </p:spTree>
    <p:extLst>
      <p:ext uri="{BB962C8B-B14F-4D97-AF65-F5344CB8AC3E}">
        <p14:creationId xmlns:p14="http://schemas.microsoft.com/office/powerpoint/2010/main" val="37599241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4294967295"/>
          </p:nvPr>
        </p:nvSpPr>
        <p:spPr>
          <a:xfrm>
            <a:off x="8610600" y="6356350"/>
            <a:ext cx="2743200" cy="365125"/>
          </a:xfrm>
        </p:spPr>
        <p:txBody>
          <a:bodyPr/>
          <a:lstStyle/>
          <a:p>
            <a:fld id="{1A0B04CE-6D37-4FF3-90B6-D8D9185A533C}" type="slidenum">
              <a:rPr lang="en-US" altLang="ar-SA"/>
              <a:pPr/>
              <a:t>3</a:t>
            </a:fld>
            <a:endParaRPr lang="en-US" altLang="ar-SA"/>
          </a:p>
        </p:txBody>
      </p:sp>
      <p:sp>
        <p:nvSpPr>
          <p:cNvPr id="100354" name="Rectangle 2"/>
          <p:cNvSpPr>
            <a:spLocks noGrp="1" noChangeArrowheads="1"/>
          </p:cNvSpPr>
          <p:nvPr>
            <p:ph type="title" idx="4294967295"/>
          </p:nvPr>
        </p:nvSpPr>
        <p:spPr>
          <a:xfrm>
            <a:off x="3352800" y="246791"/>
            <a:ext cx="10515600" cy="1325563"/>
          </a:xfrm>
        </p:spPr>
        <p:txBody>
          <a:bodyPr/>
          <a:lstStyle/>
          <a:p>
            <a:r>
              <a:rPr lang="en-US" altLang="ar-SA" b="1" dirty="0">
                <a:solidFill>
                  <a:schemeClr val="bg1"/>
                </a:solidFill>
              </a:rPr>
              <a:t>What is Marketing?</a:t>
            </a:r>
          </a:p>
        </p:txBody>
      </p:sp>
      <p:sp>
        <p:nvSpPr>
          <p:cNvPr id="100355" name="Rectangle 3"/>
          <p:cNvSpPr>
            <a:spLocks noGrp="1" noChangeArrowheads="1"/>
          </p:cNvSpPr>
          <p:nvPr>
            <p:ph type="body" idx="1"/>
          </p:nvPr>
        </p:nvSpPr>
        <p:spPr>
          <a:xfrm>
            <a:off x="2000922" y="1710466"/>
            <a:ext cx="8025205" cy="4109420"/>
          </a:xfrm>
          <a:ln>
            <a:solidFill>
              <a:srgbClr val="24A9E1"/>
            </a:solidFill>
          </a:ln>
        </p:spPr>
        <p:txBody>
          <a:bodyPr anchor="ctr">
            <a:normAutofit/>
          </a:bodyPr>
          <a:lstStyle/>
          <a:p>
            <a:pPr algn="just">
              <a:buFont typeface="Wingdings" panose="05000000000000000000" pitchFamily="2" charset="2"/>
              <a:buChar char="q"/>
            </a:pPr>
            <a:r>
              <a:rPr lang="en-US" altLang="ar-SA" sz="2000" b="1" dirty="0"/>
              <a:t>  Marketing is the delivery of customer satisfaction at a profit</a:t>
            </a:r>
            <a:r>
              <a:rPr lang="en-US" altLang="ar-SA" sz="2000" b="1" dirty="0" smtClean="0"/>
              <a:t>.</a:t>
            </a:r>
          </a:p>
          <a:p>
            <a:pPr algn="just">
              <a:buFont typeface="Wingdings" panose="05000000000000000000" pitchFamily="2" charset="2"/>
              <a:buChar char="q"/>
            </a:pPr>
            <a:endParaRPr lang="en-US" altLang="ar-SA" sz="2000" b="1" dirty="0" smtClean="0"/>
          </a:p>
          <a:p>
            <a:pPr algn="just">
              <a:buFont typeface="Wingdings" panose="05000000000000000000" pitchFamily="2" charset="2"/>
              <a:buChar char="q"/>
            </a:pPr>
            <a:r>
              <a:rPr lang="en-US" altLang="ar-SA" sz="2000" b="1" dirty="0" smtClean="0"/>
              <a:t> Marketing </a:t>
            </a:r>
            <a:r>
              <a:rPr lang="en-US" altLang="ar-SA" sz="2000" b="1" dirty="0"/>
              <a:t>is an organizational </a:t>
            </a:r>
            <a:r>
              <a:rPr lang="en-US" altLang="ar-SA" sz="2000" b="1" dirty="0" smtClean="0"/>
              <a:t>function </a:t>
            </a:r>
            <a:r>
              <a:rPr lang="en-US" altLang="ar-SA" sz="2000" b="1" dirty="0"/>
              <a:t>and a set of processes for creating, </a:t>
            </a:r>
            <a:r>
              <a:rPr lang="en-US" altLang="ar-SA" sz="2000" b="1" dirty="0" smtClean="0"/>
              <a:t>communicating</a:t>
            </a:r>
            <a:r>
              <a:rPr lang="en-US" altLang="ar-SA" sz="2000" b="1" dirty="0"/>
              <a:t>, and delivering value </a:t>
            </a:r>
            <a:r>
              <a:rPr lang="en-US" altLang="ar-SA" sz="2000" b="1" dirty="0" smtClean="0"/>
              <a:t>to </a:t>
            </a:r>
            <a:r>
              <a:rPr lang="en-US" altLang="ar-SA" sz="2000" b="1" dirty="0"/>
              <a:t>customers and for managing </a:t>
            </a:r>
            <a:r>
              <a:rPr lang="en-US" altLang="ar-SA" sz="2000" b="1" dirty="0" smtClean="0"/>
              <a:t>customer </a:t>
            </a:r>
            <a:r>
              <a:rPr lang="en-US" altLang="ar-SA" sz="2000" b="1" dirty="0"/>
              <a:t>relationships </a:t>
            </a:r>
            <a:r>
              <a:rPr lang="en-US" altLang="ar-SA" sz="2000" b="1" dirty="0" smtClean="0"/>
              <a:t>in </a:t>
            </a:r>
            <a:r>
              <a:rPr lang="en-US" altLang="ar-SA" sz="2000" b="1" dirty="0"/>
              <a:t>ways that benefit the </a:t>
            </a:r>
            <a:r>
              <a:rPr lang="en-US" altLang="ar-SA" sz="2000" b="1" dirty="0" smtClean="0"/>
              <a:t>organization </a:t>
            </a:r>
            <a:r>
              <a:rPr lang="en-US" altLang="ar-SA" sz="2000" b="1" dirty="0"/>
              <a:t>and its stakeholders</a:t>
            </a:r>
            <a:r>
              <a:rPr lang="en-US" altLang="ar-SA" sz="2000" b="1" dirty="0" smtClean="0"/>
              <a:t>.</a:t>
            </a:r>
          </a:p>
          <a:p>
            <a:pPr algn="just">
              <a:buFont typeface="Wingdings" panose="05000000000000000000" pitchFamily="2" charset="2"/>
              <a:buChar char="q"/>
            </a:pPr>
            <a:endParaRPr lang="en-US" altLang="ar-SA" sz="2000" b="1" dirty="0" smtClean="0"/>
          </a:p>
          <a:p>
            <a:pPr algn="just">
              <a:buFont typeface="Wingdings" panose="05000000000000000000" pitchFamily="2" charset="2"/>
              <a:buChar char="q"/>
            </a:pPr>
            <a:r>
              <a:rPr lang="en-US" altLang="ar-SA" sz="2000" b="1" dirty="0"/>
              <a:t>Marketing is a social and managerial process by which individuals and groups obtain what they need and want through creating and exchanging products and value with others.</a:t>
            </a:r>
          </a:p>
          <a:p>
            <a:pPr algn="just">
              <a:buFont typeface="Wingdings" panose="05000000000000000000" pitchFamily="2" charset="2"/>
              <a:buChar char="q"/>
            </a:pPr>
            <a:endParaRPr lang="en-US" altLang="ar-SA" sz="2000" b="1" dirty="0"/>
          </a:p>
          <a:p>
            <a:pPr algn="just">
              <a:buFont typeface="Wingdings" panose="05000000000000000000" pitchFamily="2" charset="2"/>
              <a:buNone/>
            </a:pPr>
            <a:endParaRPr lang="en-US" altLang="ar-SA" sz="2000" b="1" dirty="0"/>
          </a:p>
        </p:txBody>
      </p:sp>
    </p:spTree>
    <p:extLst>
      <p:ext uri="{BB962C8B-B14F-4D97-AF65-F5344CB8AC3E}">
        <p14:creationId xmlns:p14="http://schemas.microsoft.com/office/powerpoint/2010/main" val="236185022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0354"/>
                                        </p:tgtEl>
                                        <p:attrNameLst>
                                          <p:attrName>style.visibility</p:attrName>
                                        </p:attrNameLst>
                                      </p:cBhvr>
                                      <p:to>
                                        <p:strVal val="visible"/>
                                      </p:to>
                                    </p:set>
                                    <p:animEffect transition="in" filter="blinds(horizontal)">
                                      <p:cBhvr>
                                        <p:cTn id="7" dur="500"/>
                                        <p:tgtEl>
                                          <p:spTgt spid="10035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5" presetClass="entr" presetSubtype="0" fill="hold" grpId="0" nodeType="clickEffect">
                                  <p:stCondLst>
                                    <p:cond delay="0"/>
                                  </p:stCondLst>
                                  <p:childTnLst>
                                    <p:set>
                                      <p:cBhvr>
                                        <p:cTn id="11" dur="1" fill="hold">
                                          <p:stCondLst>
                                            <p:cond delay="0"/>
                                          </p:stCondLst>
                                        </p:cTn>
                                        <p:tgtEl>
                                          <p:spTgt spid="100355">
                                            <p:txEl>
                                              <p:pRg st="0" end="0"/>
                                            </p:txEl>
                                          </p:spTgt>
                                        </p:tgtEl>
                                        <p:attrNameLst>
                                          <p:attrName>style.visibility</p:attrName>
                                        </p:attrNameLst>
                                      </p:cBhvr>
                                      <p:to>
                                        <p:strVal val="visible"/>
                                      </p:to>
                                    </p:set>
                                    <p:anim calcmode="lin" valueType="num">
                                      <p:cBhvr>
                                        <p:cTn id="12" dur="1000" fill="hold"/>
                                        <p:tgtEl>
                                          <p:spTgt spid="100355">
                                            <p:txEl>
                                              <p:pRg st="0" end="0"/>
                                            </p:txEl>
                                          </p:spTgt>
                                        </p:tgtEl>
                                        <p:attrNameLst>
                                          <p:attrName>ppt_w</p:attrName>
                                        </p:attrNameLst>
                                      </p:cBhvr>
                                      <p:tavLst>
                                        <p:tav tm="0">
                                          <p:val>
                                            <p:fltVal val="0"/>
                                          </p:val>
                                        </p:tav>
                                        <p:tav tm="100000">
                                          <p:val>
                                            <p:strVal val="#ppt_w"/>
                                          </p:val>
                                        </p:tav>
                                      </p:tavLst>
                                    </p:anim>
                                    <p:anim calcmode="lin" valueType="num">
                                      <p:cBhvr>
                                        <p:cTn id="13" dur="1000" fill="hold"/>
                                        <p:tgtEl>
                                          <p:spTgt spid="100355">
                                            <p:txEl>
                                              <p:pRg st="0" end="0"/>
                                            </p:txEl>
                                          </p:spTgt>
                                        </p:tgtEl>
                                        <p:attrNameLst>
                                          <p:attrName>ppt_h</p:attrName>
                                        </p:attrNameLst>
                                      </p:cBhvr>
                                      <p:tavLst>
                                        <p:tav tm="0">
                                          <p:val>
                                            <p:fltVal val="0"/>
                                          </p:val>
                                        </p:tav>
                                        <p:tav tm="100000">
                                          <p:val>
                                            <p:strVal val="#ppt_h"/>
                                          </p:val>
                                        </p:tav>
                                      </p:tavLst>
                                    </p:anim>
                                    <p:anim calcmode="lin" valueType="num">
                                      <p:cBhvr>
                                        <p:cTn id="14" dur="1000" fill="hold"/>
                                        <p:tgtEl>
                                          <p:spTgt spid="100355">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5" dur="1000" fill="hold"/>
                                        <p:tgtEl>
                                          <p:spTgt spid="100355">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6" fill="hold">
                      <p:stCondLst>
                        <p:cond delay="indefinite"/>
                      </p:stCondLst>
                      <p:childTnLst>
                        <p:par>
                          <p:cTn id="17" fill="hold">
                            <p:stCondLst>
                              <p:cond delay="0"/>
                            </p:stCondLst>
                            <p:childTnLst>
                              <p:par>
                                <p:cTn id="18" presetID="15" presetClass="entr" presetSubtype="0" fill="hold" grpId="0" nodeType="clickEffect">
                                  <p:stCondLst>
                                    <p:cond delay="0"/>
                                  </p:stCondLst>
                                  <p:childTnLst>
                                    <p:set>
                                      <p:cBhvr>
                                        <p:cTn id="19" dur="1" fill="hold">
                                          <p:stCondLst>
                                            <p:cond delay="0"/>
                                          </p:stCondLst>
                                        </p:cTn>
                                        <p:tgtEl>
                                          <p:spTgt spid="100355">
                                            <p:txEl>
                                              <p:pRg st="2" end="2"/>
                                            </p:txEl>
                                          </p:spTgt>
                                        </p:tgtEl>
                                        <p:attrNameLst>
                                          <p:attrName>style.visibility</p:attrName>
                                        </p:attrNameLst>
                                      </p:cBhvr>
                                      <p:to>
                                        <p:strVal val="visible"/>
                                      </p:to>
                                    </p:set>
                                    <p:anim calcmode="lin" valueType="num">
                                      <p:cBhvr>
                                        <p:cTn id="20" dur="1000" fill="hold"/>
                                        <p:tgtEl>
                                          <p:spTgt spid="100355">
                                            <p:txEl>
                                              <p:pRg st="2" end="2"/>
                                            </p:txEl>
                                          </p:spTgt>
                                        </p:tgtEl>
                                        <p:attrNameLst>
                                          <p:attrName>ppt_w</p:attrName>
                                        </p:attrNameLst>
                                      </p:cBhvr>
                                      <p:tavLst>
                                        <p:tav tm="0">
                                          <p:val>
                                            <p:fltVal val="0"/>
                                          </p:val>
                                        </p:tav>
                                        <p:tav tm="100000">
                                          <p:val>
                                            <p:strVal val="#ppt_w"/>
                                          </p:val>
                                        </p:tav>
                                      </p:tavLst>
                                    </p:anim>
                                    <p:anim calcmode="lin" valueType="num">
                                      <p:cBhvr>
                                        <p:cTn id="21" dur="1000" fill="hold"/>
                                        <p:tgtEl>
                                          <p:spTgt spid="100355">
                                            <p:txEl>
                                              <p:pRg st="2" end="2"/>
                                            </p:txEl>
                                          </p:spTgt>
                                        </p:tgtEl>
                                        <p:attrNameLst>
                                          <p:attrName>ppt_h</p:attrName>
                                        </p:attrNameLst>
                                      </p:cBhvr>
                                      <p:tavLst>
                                        <p:tav tm="0">
                                          <p:val>
                                            <p:fltVal val="0"/>
                                          </p:val>
                                        </p:tav>
                                        <p:tav tm="100000">
                                          <p:val>
                                            <p:strVal val="#ppt_h"/>
                                          </p:val>
                                        </p:tav>
                                      </p:tavLst>
                                    </p:anim>
                                    <p:anim calcmode="lin" valueType="num">
                                      <p:cBhvr>
                                        <p:cTn id="22" dur="1000" fill="hold"/>
                                        <p:tgtEl>
                                          <p:spTgt spid="100355">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23" dur="1000" fill="hold"/>
                                        <p:tgtEl>
                                          <p:spTgt spid="100355">
                                            <p:txEl>
                                              <p:pRg st="2" end="2"/>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4" fill="hold">
                      <p:stCondLst>
                        <p:cond delay="indefinite"/>
                      </p:stCondLst>
                      <p:childTnLst>
                        <p:par>
                          <p:cTn id="25" fill="hold">
                            <p:stCondLst>
                              <p:cond delay="0"/>
                            </p:stCondLst>
                            <p:childTnLst>
                              <p:par>
                                <p:cTn id="26" presetID="15" presetClass="entr" presetSubtype="0" fill="hold" grpId="0" nodeType="clickEffect">
                                  <p:stCondLst>
                                    <p:cond delay="0"/>
                                  </p:stCondLst>
                                  <p:childTnLst>
                                    <p:set>
                                      <p:cBhvr>
                                        <p:cTn id="27" dur="1" fill="hold">
                                          <p:stCondLst>
                                            <p:cond delay="0"/>
                                          </p:stCondLst>
                                        </p:cTn>
                                        <p:tgtEl>
                                          <p:spTgt spid="100355">
                                            <p:txEl>
                                              <p:pRg st="4" end="4"/>
                                            </p:txEl>
                                          </p:spTgt>
                                        </p:tgtEl>
                                        <p:attrNameLst>
                                          <p:attrName>style.visibility</p:attrName>
                                        </p:attrNameLst>
                                      </p:cBhvr>
                                      <p:to>
                                        <p:strVal val="visible"/>
                                      </p:to>
                                    </p:set>
                                    <p:anim calcmode="lin" valueType="num">
                                      <p:cBhvr>
                                        <p:cTn id="28" dur="1000" fill="hold"/>
                                        <p:tgtEl>
                                          <p:spTgt spid="100355">
                                            <p:txEl>
                                              <p:pRg st="4" end="4"/>
                                            </p:txEl>
                                          </p:spTgt>
                                        </p:tgtEl>
                                        <p:attrNameLst>
                                          <p:attrName>ppt_w</p:attrName>
                                        </p:attrNameLst>
                                      </p:cBhvr>
                                      <p:tavLst>
                                        <p:tav tm="0">
                                          <p:val>
                                            <p:fltVal val="0"/>
                                          </p:val>
                                        </p:tav>
                                        <p:tav tm="100000">
                                          <p:val>
                                            <p:strVal val="#ppt_w"/>
                                          </p:val>
                                        </p:tav>
                                      </p:tavLst>
                                    </p:anim>
                                    <p:anim calcmode="lin" valueType="num">
                                      <p:cBhvr>
                                        <p:cTn id="29" dur="1000" fill="hold"/>
                                        <p:tgtEl>
                                          <p:spTgt spid="100355">
                                            <p:txEl>
                                              <p:pRg st="4" end="4"/>
                                            </p:txEl>
                                          </p:spTgt>
                                        </p:tgtEl>
                                        <p:attrNameLst>
                                          <p:attrName>ppt_h</p:attrName>
                                        </p:attrNameLst>
                                      </p:cBhvr>
                                      <p:tavLst>
                                        <p:tav tm="0">
                                          <p:val>
                                            <p:fltVal val="0"/>
                                          </p:val>
                                        </p:tav>
                                        <p:tav tm="100000">
                                          <p:val>
                                            <p:strVal val="#ppt_h"/>
                                          </p:val>
                                        </p:tav>
                                      </p:tavLst>
                                    </p:anim>
                                    <p:anim calcmode="lin" valueType="num">
                                      <p:cBhvr>
                                        <p:cTn id="30" dur="1000" fill="hold"/>
                                        <p:tgtEl>
                                          <p:spTgt spid="100355">
                                            <p:txEl>
                                              <p:pRg st="4" end="4"/>
                                            </p:txEl>
                                          </p:spTgt>
                                        </p:tgtEl>
                                        <p:attrNameLst>
                                          <p:attrName>ppt_x</p:attrName>
                                        </p:attrNameLst>
                                      </p:cBhvr>
                                      <p:tavLst>
                                        <p:tav tm="0" fmla="#ppt_x+(cos(-2*pi*(1-$))*-#ppt_x-sin(-2*pi*(1-$))*(1-#ppt_y))*(1-$)">
                                          <p:val>
                                            <p:fltVal val="0"/>
                                          </p:val>
                                        </p:tav>
                                        <p:tav tm="100000">
                                          <p:val>
                                            <p:fltVal val="1"/>
                                          </p:val>
                                        </p:tav>
                                      </p:tavLst>
                                    </p:anim>
                                    <p:anim calcmode="lin" valueType="num">
                                      <p:cBhvr>
                                        <p:cTn id="31" dur="1000" fill="hold"/>
                                        <p:tgtEl>
                                          <p:spTgt spid="100355">
                                            <p:txEl>
                                              <p:pRg st="4" end="4"/>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354" grpId="0"/>
      <p:bldP spid="100355"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4294967295"/>
          </p:nvPr>
        </p:nvSpPr>
        <p:spPr>
          <a:xfrm>
            <a:off x="8610600" y="6356350"/>
            <a:ext cx="2743200" cy="365125"/>
          </a:xfrm>
        </p:spPr>
        <p:txBody>
          <a:bodyPr/>
          <a:lstStyle/>
          <a:p>
            <a:fld id="{4D411972-218D-4E2D-8ECB-9F55956A9660}" type="slidenum">
              <a:rPr lang="en-US" altLang="ar-SA"/>
              <a:pPr/>
              <a:t>4</a:t>
            </a:fld>
            <a:endParaRPr lang="en-US" altLang="ar-SA"/>
          </a:p>
        </p:txBody>
      </p:sp>
      <p:sp>
        <p:nvSpPr>
          <p:cNvPr id="101378" name="Rectangle 2"/>
          <p:cNvSpPr>
            <a:spLocks noGrp="1" noChangeArrowheads="1"/>
          </p:cNvSpPr>
          <p:nvPr>
            <p:ph type="title" idx="4294967295"/>
          </p:nvPr>
        </p:nvSpPr>
        <p:spPr>
          <a:xfrm>
            <a:off x="3352800" y="239001"/>
            <a:ext cx="6727115" cy="1325563"/>
          </a:xfrm>
        </p:spPr>
        <p:txBody>
          <a:bodyPr/>
          <a:lstStyle/>
          <a:p>
            <a:r>
              <a:rPr lang="en-US" altLang="ar-SA" b="1" dirty="0">
                <a:solidFill>
                  <a:schemeClr val="bg1"/>
                </a:solidFill>
              </a:rPr>
              <a:t>The Goal of Marketing is:</a:t>
            </a:r>
            <a:r>
              <a:rPr lang="en-US" altLang="ar-SA" dirty="0">
                <a:solidFill>
                  <a:schemeClr val="bg1"/>
                </a:solidFill>
              </a:rPr>
              <a:t> </a:t>
            </a:r>
          </a:p>
        </p:txBody>
      </p:sp>
      <p:sp>
        <p:nvSpPr>
          <p:cNvPr id="101379" name="Rectangle 3"/>
          <p:cNvSpPr>
            <a:spLocks noGrp="1" noChangeArrowheads="1"/>
          </p:cNvSpPr>
          <p:nvPr>
            <p:ph type="body" idx="1"/>
          </p:nvPr>
        </p:nvSpPr>
        <p:spPr>
          <a:xfrm>
            <a:off x="2228194" y="1564564"/>
            <a:ext cx="8173200" cy="1756705"/>
          </a:xfrm>
          <a:ln>
            <a:solidFill>
              <a:srgbClr val="24A9E1"/>
            </a:solidFill>
          </a:ln>
        </p:spPr>
        <p:txBody>
          <a:bodyPr anchor="ctr">
            <a:normAutofit/>
          </a:bodyPr>
          <a:lstStyle/>
          <a:p>
            <a:pPr algn="just">
              <a:buFont typeface="Wingdings" panose="05000000000000000000" pitchFamily="2" charset="2"/>
              <a:buChar char="q"/>
            </a:pPr>
            <a:r>
              <a:rPr lang="en-US" altLang="ar-SA" sz="2400" b="1" dirty="0"/>
              <a:t>  To attract new customer by promising superior value, and to keep current customers by delivering satisfaction</a:t>
            </a:r>
            <a:r>
              <a:rPr lang="en-US" altLang="ar-SA" sz="2400" b="1" dirty="0" smtClean="0"/>
              <a:t>.</a:t>
            </a:r>
          </a:p>
          <a:p>
            <a:pPr lvl="0" algn="just">
              <a:buFont typeface="Wingdings" panose="05000000000000000000" pitchFamily="2" charset="2"/>
              <a:buChar char="q"/>
            </a:pPr>
            <a:r>
              <a:rPr lang="en-US" sz="2400" b="1" dirty="0"/>
              <a:t>Success dependent upon marketing functions </a:t>
            </a:r>
            <a:endParaRPr lang="ar-SA" sz="2400" dirty="0"/>
          </a:p>
          <a:p>
            <a:pPr algn="just">
              <a:buFont typeface="Wingdings" panose="05000000000000000000" pitchFamily="2" charset="2"/>
              <a:buChar char="q"/>
            </a:pPr>
            <a:endParaRPr lang="en-US" altLang="ar-SA" sz="2400" b="1" dirty="0"/>
          </a:p>
        </p:txBody>
      </p:sp>
      <p:sp>
        <p:nvSpPr>
          <p:cNvPr id="2" name="Rectangle 1"/>
          <p:cNvSpPr/>
          <p:nvPr/>
        </p:nvSpPr>
        <p:spPr>
          <a:xfrm>
            <a:off x="2228194" y="3556282"/>
            <a:ext cx="8173200" cy="2086725"/>
          </a:xfrm>
          <a:prstGeom prst="rect">
            <a:avLst/>
          </a:prstGeom>
          <a:ln>
            <a:solidFill>
              <a:schemeClr val="accent1"/>
            </a:solidFill>
          </a:ln>
        </p:spPr>
        <p:txBody>
          <a:bodyPr wrap="square">
            <a:spAutoFit/>
          </a:bodyPr>
          <a:lstStyle/>
          <a:p>
            <a:pPr marL="285750" indent="-285750" algn="just">
              <a:lnSpc>
                <a:spcPct val="90000"/>
              </a:lnSpc>
              <a:buFont typeface="Courier New" panose="02070309020205020404" pitchFamily="49" charset="0"/>
              <a:buChar char="o"/>
            </a:pPr>
            <a:r>
              <a:rPr lang="en-US" altLang="ar-SA" sz="2400" b="1" dirty="0"/>
              <a:t>Many people think of marketing only as selling and advertising.</a:t>
            </a:r>
          </a:p>
          <a:p>
            <a:pPr marL="285750" indent="-285750" algn="just">
              <a:lnSpc>
                <a:spcPct val="90000"/>
              </a:lnSpc>
              <a:buFont typeface="Courier New" panose="02070309020205020404" pitchFamily="49" charset="0"/>
              <a:buChar char="o"/>
            </a:pPr>
            <a:r>
              <a:rPr lang="en-US" altLang="ar-SA" sz="2400" b="1" dirty="0"/>
              <a:t>Selling and advertising are only the tip of the marketing ice-berg.</a:t>
            </a:r>
          </a:p>
          <a:p>
            <a:pPr marL="285750" indent="-285750" algn="just">
              <a:lnSpc>
                <a:spcPct val="90000"/>
              </a:lnSpc>
              <a:buFont typeface="Courier New" panose="02070309020205020404" pitchFamily="49" charset="0"/>
              <a:buChar char="o"/>
            </a:pPr>
            <a:r>
              <a:rPr lang="en-US" altLang="ar-SA" sz="2400" b="1" dirty="0"/>
              <a:t>Marketing is one of </a:t>
            </a:r>
            <a:r>
              <a:rPr lang="en-US" altLang="ar-SA" sz="2400" b="1" dirty="0"/>
              <a:t>4</a:t>
            </a:r>
            <a:r>
              <a:rPr lang="en-US" altLang="ar-SA" sz="2400" b="1" dirty="0" smtClean="0"/>
              <a:t> </a:t>
            </a:r>
            <a:r>
              <a:rPr lang="en-US" altLang="ar-SA" sz="2400" b="1" dirty="0"/>
              <a:t>key core functions that are central to all organizations.</a:t>
            </a:r>
          </a:p>
        </p:txBody>
      </p:sp>
    </p:spTree>
    <p:extLst>
      <p:ext uri="{BB962C8B-B14F-4D97-AF65-F5344CB8AC3E}">
        <p14:creationId xmlns:p14="http://schemas.microsoft.com/office/powerpoint/2010/main" val="181010470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1378"/>
                                        </p:tgtEl>
                                        <p:attrNameLst>
                                          <p:attrName>style.visibility</p:attrName>
                                        </p:attrNameLst>
                                      </p:cBhvr>
                                      <p:to>
                                        <p:strVal val="visible"/>
                                      </p:to>
                                    </p:set>
                                    <p:anim calcmode="lin" valueType="num">
                                      <p:cBhvr additive="base">
                                        <p:cTn id="7" dur="500" fill="hold"/>
                                        <p:tgtEl>
                                          <p:spTgt spid="101378"/>
                                        </p:tgtEl>
                                        <p:attrNameLst>
                                          <p:attrName>ppt_x</p:attrName>
                                        </p:attrNameLst>
                                      </p:cBhvr>
                                      <p:tavLst>
                                        <p:tav tm="0">
                                          <p:val>
                                            <p:strVal val="#ppt_x"/>
                                          </p:val>
                                        </p:tav>
                                        <p:tav tm="100000">
                                          <p:val>
                                            <p:strVal val="#ppt_x"/>
                                          </p:val>
                                        </p:tav>
                                      </p:tavLst>
                                    </p:anim>
                                    <p:anim calcmode="lin" valueType="num">
                                      <p:cBhvr additive="base">
                                        <p:cTn id="8" dur="500" fill="hold"/>
                                        <p:tgtEl>
                                          <p:spTgt spid="101378"/>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101379">
                                            <p:txEl>
                                              <p:pRg st="0" end="0"/>
                                            </p:txEl>
                                          </p:spTgt>
                                        </p:tgtEl>
                                        <p:attrNameLst>
                                          <p:attrName>style.visibility</p:attrName>
                                        </p:attrNameLst>
                                      </p:cBhvr>
                                      <p:to>
                                        <p:strVal val="visible"/>
                                      </p:to>
                                    </p:set>
                                    <p:animEffect transition="in" filter="blinds(horizontal)">
                                      <p:cBhvr>
                                        <p:cTn id="13" dur="500"/>
                                        <p:tgtEl>
                                          <p:spTgt spid="101379">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101379">
                                            <p:txEl>
                                              <p:pRg st="1" end="1"/>
                                            </p:txEl>
                                          </p:spTgt>
                                        </p:tgtEl>
                                        <p:attrNameLst>
                                          <p:attrName>style.visibility</p:attrName>
                                        </p:attrNameLst>
                                      </p:cBhvr>
                                      <p:to>
                                        <p:strVal val="visible"/>
                                      </p:to>
                                    </p:set>
                                    <p:animEffect transition="in" filter="blinds(horizontal)">
                                      <p:cBhvr>
                                        <p:cTn id="18" dur="500"/>
                                        <p:tgtEl>
                                          <p:spTgt spid="10137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378" grpId="0"/>
      <p:bldP spid="101379"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txBox="1">
            <a:spLocks noChangeArrowheads="1"/>
          </p:cNvSpPr>
          <p:nvPr/>
        </p:nvSpPr>
        <p:spPr>
          <a:xfrm>
            <a:off x="1786759" y="1860331"/>
            <a:ext cx="9510056" cy="3647090"/>
          </a:xfrm>
          <a:prstGeom prst="rect">
            <a:avLst/>
          </a:prstGeom>
          <a:ln>
            <a:solidFill>
              <a:srgbClr val="24A9E1"/>
            </a:solidFill>
            <a:miter lim="800000"/>
            <a:headEnd/>
            <a:tailEnd/>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22300" indent="-622300">
              <a:buClr>
                <a:srgbClr val="B11738"/>
              </a:buClr>
              <a:buFont typeface="Wingdings" panose="05000000000000000000" pitchFamily="2" charset="2"/>
              <a:buChar char="u"/>
            </a:pPr>
            <a:endParaRPr lang="en-US" altLang="ar-SA" sz="2400" b="1" dirty="0" smtClean="0"/>
          </a:p>
          <a:p>
            <a:pPr marL="622300" indent="-622300">
              <a:buClr>
                <a:srgbClr val="B11738"/>
              </a:buClr>
              <a:buFont typeface="Wingdings" panose="05000000000000000000" pitchFamily="2" charset="2"/>
              <a:buChar char="u"/>
            </a:pPr>
            <a:r>
              <a:rPr lang="en-US" altLang="ar-SA" sz="2400" b="1" dirty="0" smtClean="0"/>
              <a:t>Plays an important role in society</a:t>
            </a:r>
          </a:p>
          <a:p>
            <a:pPr marL="622300" indent="-622300">
              <a:buClr>
                <a:srgbClr val="B11738"/>
              </a:buClr>
              <a:buFont typeface="Wingdings" panose="05000000000000000000" pitchFamily="2" charset="2"/>
              <a:buChar char="u"/>
            </a:pPr>
            <a:r>
              <a:rPr lang="en-US" altLang="ar-SA" sz="2400" b="1" dirty="0" smtClean="0"/>
              <a:t>Vital to business survival, profits and growth</a:t>
            </a:r>
          </a:p>
          <a:p>
            <a:pPr marL="622300" indent="-622300">
              <a:buClr>
                <a:srgbClr val="B11738"/>
              </a:buClr>
              <a:buFont typeface="Wingdings" panose="05000000000000000000" pitchFamily="2" charset="2"/>
              <a:buChar char="u"/>
            </a:pPr>
            <a:r>
              <a:rPr lang="en-US" altLang="ar-SA" sz="2400" b="1" dirty="0" smtClean="0"/>
              <a:t>Offers career opportunities</a:t>
            </a:r>
          </a:p>
          <a:p>
            <a:pPr marL="622300" indent="-622300">
              <a:buClr>
                <a:srgbClr val="B11738"/>
              </a:buClr>
              <a:buFont typeface="Wingdings" panose="05000000000000000000" pitchFamily="2" charset="2"/>
              <a:buChar char="u"/>
            </a:pPr>
            <a:r>
              <a:rPr lang="en-US" altLang="ar-SA" sz="2400" b="1" dirty="0" smtClean="0"/>
              <a:t>Affects your life every day</a:t>
            </a:r>
          </a:p>
          <a:p>
            <a:pPr marL="622300" indent="-622300">
              <a:buClr>
                <a:srgbClr val="B11738"/>
              </a:buClr>
              <a:buFont typeface="Wingdings" panose="05000000000000000000" pitchFamily="2" charset="2"/>
              <a:buChar char="u"/>
            </a:pPr>
            <a:r>
              <a:rPr lang="en-US" altLang="ar-SA" sz="2400" b="1" dirty="0" smtClean="0"/>
              <a:t>Better-informed consumers</a:t>
            </a:r>
          </a:p>
          <a:p>
            <a:pPr marL="622300" indent="-622300">
              <a:buClr>
                <a:srgbClr val="B11738"/>
              </a:buClr>
              <a:buFont typeface="Wingdings" panose="05000000000000000000" pitchFamily="2" charset="2"/>
              <a:buChar char="u"/>
            </a:pPr>
            <a:r>
              <a:rPr lang="en-US" altLang="ar-SA" sz="2400" b="1" dirty="0" smtClean="0"/>
              <a:t>Demand for customer satisfaction </a:t>
            </a:r>
          </a:p>
          <a:p>
            <a:pPr marL="622300" indent="-622300">
              <a:buClr>
                <a:srgbClr val="B11738"/>
              </a:buClr>
              <a:buFont typeface="Wingdings" panose="05000000000000000000" pitchFamily="2" charset="2"/>
              <a:buChar char="u"/>
            </a:pPr>
            <a:endParaRPr lang="en-US" altLang="ar-SA" sz="2400" b="1" dirty="0" smtClean="0"/>
          </a:p>
          <a:p>
            <a:pPr marL="622300" indent="-622300"/>
            <a:endParaRPr lang="en-US" altLang="ar-SA" sz="2400" dirty="0" smtClean="0"/>
          </a:p>
        </p:txBody>
      </p:sp>
      <p:sp>
        <p:nvSpPr>
          <p:cNvPr id="4" name="Rectangle 3"/>
          <p:cNvSpPr/>
          <p:nvPr/>
        </p:nvSpPr>
        <p:spPr>
          <a:xfrm>
            <a:off x="3373821" y="553685"/>
            <a:ext cx="5797595" cy="646331"/>
          </a:xfrm>
          <a:prstGeom prst="rect">
            <a:avLst/>
          </a:prstGeom>
        </p:spPr>
        <p:txBody>
          <a:bodyPr wrap="square">
            <a:spAutoFit/>
          </a:bodyPr>
          <a:lstStyle/>
          <a:p>
            <a:pPr algn="ctr"/>
            <a:r>
              <a:rPr lang="en-US" altLang="ar-SA" sz="3600" b="1" dirty="0">
                <a:solidFill>
                  <a:schemeClr val="bg1"/>
                </a:solidFill>
                <a:latin typeface="Calibri" panose="020F0502020204030204" pitchFamily="34" charset="0"/>
              </a:rPr>
              <a:t>Why Study Marketing?</a:t>
            </a:r>
            <a:endParaRPr lang="ar-SA" sz="3600" dirty="0">
              <a:solidFill>
                <a:schemeClr val="bg1"/>
              </a:solidFill>
            </a:endParaRPr>
          </a:p>
        </p:txBody>
      </p:sp>
    </p:spTree>
    <p:extLst>
      <p:ext uri="{BB962C8B-B14F-4D97-AF65-F5344CB8AC3E}">
        <p14:creationId xmlns:p14="http://schemas.microsoft.com/office/powerpoint/2010/main" val="33276911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txBox="1">
            <a:spLocks noChangeArrowheads="1"/>
          </p:cNvSpPr>
          <p:nvPr/>
        </p:nvSpPr>
        <p:spPr>
          <a:xfrm>
            <a:off x="1219200" y="1844675"/>
            <a:ext cx="9774621" cy="3862442"/>
          </a:xfrm>
          <a:prstGeom prst="rect">
            <a:avLst/>
          </a:prstGeom>
          <a:ln>
            <a:solidFill>
              <a:srgbClr val="24A9E1"/>
            </a:solidFill>
          </a:ln>
        </p:spPr>
        <p:txBody>
          <a:bodyPr vert="horz" lIns="92075" tIns="46038" rIns="92075" bIns="46038"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Ø"/>
              <a:defRPr/>
            </a:pPr>
            <a:r>
              <a:rPr lang="en-US" altLang="ar-SA" sz="2400" b="1" dirty="0" smtClean="0"/>
              <a:t>Marketing is the process by which companies create value for customers and build strong customer relationships to capture value from customers in return.</a:t>
            </a:r>
          </a:p>
          <a:p>
            <a:pPr>
              <a:buFont typeface="Wingdings" panose="05000000000000000000" pitchFamily="2" charset="2"/>
              <a:buChar char="Ø"/>
              <a:defRPr/>
            </a:pPr>
            <a:endParaRPr lang="en-GB" altLang="ar-SA" sz="2400" dirty="0" smtClean="0"/>
          </a:p>
          <a:p>
            <a:pPr>
              <a:buFont typeface="Wingdings" panose="05000000000000000000" pitchFamily="2" charset="2"/>
              <a:buChar char="Ø"/>
              <a:defRPr/>
            </a:pPr>
            <a:r>
              <a:rPr lang="en-GB" altLang="ar-SA" sz="2400" dirty="0" smtClean="0"/>
              <a:t>‘</a:t>
            </a:r>
            <a:r>
              <a:rPr lang="en-GB" altLang="ar-SA" sz="2400" b="1" dirty="0" smtClean="0"/>
              <a:t>Marketing is the management process that identifies, anticipate and satisfies customer requirements profitably’</a:t>
            </a:r>
          </a:p>
          <a:p>
            <a:pPr>
              <a:buFont typeface="Wingdings" panose="05000000000000000000" pitchFamily="2" charset="2"/>
              <a:buChar char="Ø"/>
              <a:defRPr/>
            </a:pPr>
            <a:endParaRPr lang="en-GB" altLang="ar-SA" sz="2400" b="1" dirty="0" smtClean="0"/>
          </a:p>
          <a:p>
            <a:pPr>
              <a:buFont typeface="Wingdings" panose="05000000000000000000" pitchFamily="2" charset="2"/>
              <a:buChar char="Ø"/>
              <a:defRPr/>
            </a:pPr>
            <a:r>
              <a:rPr lang="en-GB" altLang="ar-SA" sz="2400" b="1" dirty="0" smtClean="0"/>
              <a:t>‘The right product, in the right place, at the right time, and at the right price’</a:t>
            </a:r>
          </a:p>
          <a:p>
            <a:pPr marL="533400" indent="-533400">
              <a:buFont typeface="Wingdings 2" panose="05020102010507070707" pitchFamily="18" charset="2"/>
              <a:buNone/>
              <a:defRPr/>
            </a:pPr>
            <a:endParaRPr lang="en-US" altLang="ar-SA" sz="2400" i="1" dirty="0" smtClean="0">
              <a:latin typeface="Calibri" panose="020F0502020204030204" pitchFamily="34" charset="0"/>
            </a:endParaRPr>
          </a:p>
          <a:p>
            <a:pPr marL="533400" indent="-533400">
              <a:buFont typeface="Wingdings 2" panose="05020102010507070707" pitchFamily="18" charset="2"/>
              <a:buNone/>
              <a:defRPr/>
            </a:pPr>
            <a:endParaRPr lang="en-US" altLang="ar-SA" sz="2400" dirty="0" smtClean="0">
              <a:latin typeface="Calibri" panose="020F0502020204030204" pitchFamily="34" charset="0"/>
            </a:endParaRPr>
          </a:p>
          <a:p>
            <a:pPr>
              <a:buFont typeface="Wingdings" panose="05000000000000000000" pitchFamily="2" charset="2"/>
              <a:buChar char="Ø"/>
              <a:defRPr/>
            </a:pPr>
            <a:endParaRPr lang="tr-TR" altLang="ar-SA" sz="2400" b="1" dirty="0" smtClean="0"/>
          </a:p>
          <a:p>
            <a:pPr>
              <a:buFont typeface="Wingdings" panose="05000000000000000000" pitchFamily="2" charset="2"/>
              <a:buNone/>
              <a:defRPr/>
            </a:pPr>
            <a:endParaRPr lang="en-GB" altLang="ar-SA" sz="2400" b="1" dirty="0" smtClean="0"/>
          </a:p>
          <a:p>
            <a:pPr algn="ctr">
              <a:buFont typeface="Wingdings" panose="05000000000000000000" pitchFamily="2" charset="2"/>
              <a:buNone/>
              <a:defRPr/>
            </a:pPr>
            <a:endParaRPr lang="en-GB" altLang="ar-SA" sz="2400" dirty="0" smtClean="0"/>
          </a:p>
        </p:txBody>
      </p:sp>
      <p:sp>
        <p:nvSpPr>
          <p:cNvPr id="4" name="Rectangle 2"/>
          <p:cNvSpPr txBox="1">
            <a:spLocks noChangeArrowheads="1"/>
          </p:cNvSpPr>
          <p:nvPr/>
        </p:nvSpPr>
        <p:spPr>
          <a:xfrm>
            <a:off x="3665483" y="327807"/>
            <a:ext cx="6109138"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ar-SA" b="1" dirty="0" smtClean="0">
                <a:solidFill>
                  <a:schemeClr val="bg1"/>
                </a:solidFill>
              </a:rPr>
              <a:t>Marketing Defined </a:t>
            </a:r>
            <a:endParaRPr lang="en-US" altLang="ar-SA" b="1" dirty="0">
              <a:solidFill>
                <a:schemeClr val="bg1"/>
              </a:solidFill>
            </a:endParaRPr>
          </a:p>
        </p:txBody>
      </p:sp>
    </p:spTree>
    <p:extLst>
      <p:ext uri="{BB962C8B-B14F-4D97-AF65-F5344CB8AC3E}">
        <p14:creationId xmlns:p14="http://schemas.microsoft.com/office/powerpoint/2010/main" val="1771420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 presetClass="entr" presetSubtype="16"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in)">
                                      <p:cBhvr>
                                        <p:cTn id="2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4294967295"/>
          </p:nvPr>
        </p:nvSpPr>
        <p:spPr>
          <a:xfrm>
            <a:off x="8610600" y="6356350"/>
            <a:ext cx="2743200" cy="365125"/>
          </a:xfrm>
        </p:spPr>
        <p:txBody>
          <a:bodyPr/>
          <a:lstStyle/>
          <a:p>
            <a:fld id="{1AA2827F-A8C6-4FE3-A57C-80FA154DB843}" type="slidenum">
              <a:rPr lang="en-US" altLang="ar-SA"/>
              <a:pPr/>
              <a:t>7</a:t>
            </a:fld>
            <a:endParaRPr lang="en-US" altLang="ar-SA"/>
          </a:p>
        </p:txBody>
      </p:sp>
      <p:sp>
        <p:nvSpPr>
          <p:cNvPr id="103426" name="Rectangle 2"/>
          <p:cNvSpPr>
            <a:spLocks noGrp="1" noChangeArrowheads="1"/>
          </p:cNvSpPr>
          <p:nvPr>
            <p:ph type="title" idx="4294967295"/>
          </p:nvPr>
        </p:nvSpPr>
        <p:spPr>
          <a:xfrm>
            <a:off x="3268717" y="327807"/>
            <a:ext cx="7178566" cy="1325563"/>
          </a:xfrm>
        </p:spPr>
        <p:txBody>
          <a:bodyPr/>
          <a:lstStyle/>
          <a:p>
            <a:pPr algn="ctr"/>
            <a:r>
              <a:rPr lang="en-US" altLang="ar-SA" b="1" dirty="0">
                <a:solidFill>
                  <a:schemeClr val="bg1"/>
                </a:solidFill>
                <a:latin typeface="+mn-lt"/>
              </a:rPr>
              <a:t>Marketing Defined </a:t>
            </a:r>
          </a:p>
        </p:txBody>
      </p:sp>
      <p:sp>
        <p:nvSpPr>
          <p:cNvPr id="103427" name="Rectangle 3"/>
          <p:cNvSpPr>
            <a:spLocks noGrp="1" noChangeArrowheads="1"/>
          </p:cNvSpPr>
          <p:nvPr>
            <p:ph type="body" idx="1"/>
          </p:nvPr>
        </p:nvSpPr>
        <p:spPr>
          <a:xfrm>
            <a:off x="788276" y="1829191"/>
            <a:ext cx="10565524" cy="3688740"/>
          </a:xfrm>
          <a:ln>
            <a:solidFill>
              <a:srgbClr val="24A9E1"/>
            </a:solidFill>
          </a:ln>
        </p:spPr>
        <p:txBody>
          <a:bodyPr anchor="ctr">
            <a:normAutofit/>
          </a:bodyPr>
          <a:lstStyle/>
          <a:p>
            <a:pPr>
              <a:lnSpc>
                <a:spcPct val="90000"/>
              </a:lnSpc>
            </a:pPr>
            <a:r>
              <a:rPr lang="en-US" altLang="ar-SA" sz="2400" b="1" dirty="0" smtClean="0"/>
              <a:t>Marketers </a:t>
            </a:r>
            <a:r>
              <a:rPr lang="en-US" altLang="ar-SA" sz="2400" b="1" dirty="0"/>
              <a:t>act as the customers</a:t>
            </a:r>
            <a:r>
              <a:rPr lang="en-US" altLang="ar-SA" sz="2400" b="1" dirty="0">
                <a:latin typeface="Times New Roman" panose="02020603050405020304" pitchFamily="18" charset="0"/>
              </a:rPr>
              <a:t>’</a:t>
            </a:r>
            <a:r>
              <a:rPr lang="en-US" altLang="ar-SA" sz="2400" b="1" dirty="0"/>
              <a:t> voice within the firm and marketers are responsible for many more decisions than just advertising or sales: </a:t>
            </a:r>
          </a:p>
          <a:p>
            <a:pPr lvl="1" algn="just">
              <a:lnSpc>
                <a:spcPct val="90000"/>
              </a:lnSpc>
            </a:pPr>
            <a:r>
              <a:rPr lang="en-US" altLang="ar-SA" b="1" dirty="0" smtClean="0"/>
              <a:t>Analyze </a:t>
            </a:r>
            <a:r>
              <a:rPr lang="en-US" altLang="ar-SA" b="1" dirty="0"/>
              <a:t>industries to identify emerging trends.</a:t>
            </a:r>
          </a:p>
          <a:p>
            <a:pPr lvl="1" algn="just">
              <a:lnSpc>
                <a:spcPct val="90000"/>
              </a:lnSpc>
            </a:pPr>
            <a:r>
              <a:rPr lang="en-US" altLang="ar-SA" b="1" dirty="0"/>
              <a:t>Determine which national and international markets to enter or exit.</a:t>
            </a:r>
          </a:p>
          <a:p>
            <a:pPr lvl="1" algn="just">
              <a:lnSpc>
                <a:spcPct val="90000"/>
              </a:lnSpc>
            </a:pPr>
            <a:r>
              <a:rPr lang="en-US" altLang="ar-SA" b="1" dirty="0"/>
              <a:t>Conduct research to understand consumer behavior.</a:t>
            </a:r>
          </a:p>
          <a:p>
            <a:pPr lvl="1">
              <a:lnSpc>
                <a:spcPct val="90000"/>
              </a:lnSpc>
            </a:pPr>
            <a:r>
              <a:rPr lang="en-US" altLang="ar-SA" b="1" dirty="0"/>
              <a:t>Design integrated marketing mixes </a:t>
            </a:r>
            <a:r>
              <a:rPr lang="en-US" altLang="ar-SA" b="1" dirty="0">
                <a:latin typeface="Times New Roman" panose="02020603050405020304" pitchFamily="18" charset="0"/>
              </a:rPr>
              <a:t>–</a:t>
            </a:r>
            <a:r>
              <a:rPr lang="en-US" altLang="ar-SA" b="1" dirty="0"/>
              <a:t> products, prices, channels of distribution, and promotion programs. </a:t>
            </a:r>
          </a:p>
          <a:p>
            <a:pPr>
              <a:lnSpc>
                <a:spcPct val="90000"/>
              </a:lnSpc>
              <a:buFont typeface="Wingdings" panose="05000000000000000000" pitchFamily="2" charset="2"/>
              <a:buNone/>
            </a:pPr>
            <a:r>
              <a:rPr lang="en-US" altLang="ar-SA" sz="2400" b="1" dirty="0"/>
              <a:t>    </a:t>
            </a:r>
            <a:endParaRPr lang="en-US" altLang="ar-SA" sz="2400" b="1" dirty="0">
              <a:solidFill>
                <a:srgbClr val="FF0000"/>
              </a:solidFill>
            </a:endParaRPr>
          </a:p>
        </p:txBody>
      </p:sp>
    </p:spTree>
    <p:extLst>
      <p:ext uri="{BB962C8B-B14F-4D97-AF65-F5344CB8AC3E}">
        <p14:creationId xmlns:p14="http://schemas.microsoft.com/office/powerpoint/2010/main" val="321668953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03426"/>
                                        </p:tgtEl>
                                        <p:attrNameLst>
                                          <p:attrName>style.visibility</p:attrName>
                                        </p:attrNameLst>
                                      </p:cBhvr>
                                      <p:to>
                                        <p:strVal val="visible"/>
                                      </p:to>
                                    </p:set>
                                    <p:animEffect transition="in" filter="box(in)">
                                      <p:cBhvr>
                                        <p:cTn id="7" dur="500"/>
                                        <p:tgtEl>
                                          <p:spTgt spid="10342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6" fill="hold" grpId="0" nodeType="clickEffect">
                                  <p:stCondLst>
                                    <p:cond delay="0"/>
                                  </p:stCondLst>
                                  <p:childTnLst>
                                    <p:set>
                                      <p:cBhvr>
                                        <p:cTn id="11" dur="1" fill="hold">
                                          <p:stCondLst>
                                            <p:cond delay="0"/>
                                          </p:stCondLst>
                                        </p:cTn>
                                        <p:tgtEl>
                                          <p:spTgt spid="103427">
                                            <p:txEl>
                                              <p:pRg st="0" end="0"/>
                                            </p:txEl>
                                          </p:spTgt>
                                        </p:tgtEl>
                                        <p:attrNameLst>
                                          <p:attrName>style.visibility</p:attrName>
                                        </p:attrNameLst>
                                      </p:cBhvr>
                                      <p:to>
                                        <p:strVal val="visible"/>
                                      </p:to>
                                    </p:set>
                                    <p:animEffect transition="in" filter="barn(inHorizontal)">
                                      <p:cBhvr>
                                        <p:cTn id="12" dur="500"/>
                                        <p:tgtEl>
                                          <p:spTgt spid="103427">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6" presetClass="entr" presetSubtype="26" fill="hold" grpId="0" nodeType="clickEffect">
                                  <p:stCondLst>
                                    <p:cond delay="0"/>
                                  </p:stCondLst>
                                  <p:childTnLst>
                                    <p:set>
                                      <p:cBhvr>
                                        <p:cTn id="16" dur="1" fill="hold">
                                          <p:stCondLst>
                                            <p:cond delay="0"/>
                                          </p:stCondLst>
                                        </p:cTn>
                                        <p:tgtEl>
                                          <p:spTgt spid="103427">
                                            <p:txEl>
                                              <p:pRg st="1" end="1"/>
                                            </p:txEl>
                                          </p:spTgt>
                                        </p:tgtEl>
                                        <p:attrNameLst>
                                          <p:attrName>style.visibility</p:attrName>
                                        </p:attrNameLst>
                                      </p:cBhvr>
                                      <p:to>
                                        <p:strVal val="visible"/>
                                      </p:to>
                                    </p:set>
                                    <p:animEffect transition="in" filter="barn(inHorizontal)">
                                      <p:cBhvr>
                                        <p:cTn id="17" dur="500"/>
                                        <p:tgtEl>
                                          <p:spTgt spid="103427">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6" presetClass="entr" presetSubtype="26" fill="hold" grpId="0" nodeType="clickEffect">
                                  <p:stCondLst>
                                    <p:cond delay="0"/>
                                  </p:stCondLst>
                                  <p:childTnLst>
                                    <p:set>
                                      <p:cBhvr>
                                        <p:cTn id="21" dur="1" fill="hold">
                                          <p:stCondLst>
                                            <p:cond delay="0"/>
                                          </p:stCondLst>
                                        </p:cTn>
                                        <p:tgtEl>
                                          <p:spTgt spid="103427">
                                            <p:txEl>
                                              <p:pRg st="2" end="2"/>
                                            </p:txEl>
                                          </p:spTgt>
                                        </p:tgtEl>
                                        <p:attrNameLst>
                                          <p:attrName>style.visibility</p:attrName>
                                        </p:attrNameLst>
                                      </p:cBhvr>
                                      <p:to>
                                        <p:strVal val="visible"/>
                                      </p:to>
                                    </p:set>
                                    <p:animEffect transition="in" filter="barn(inHorizontal)">
                                      <p:cBhvr>
                                        <p:cTn id="22" dur="500"/>
                                        <p:tgtEl>
                                          <p:spTgt spid="103427">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6" presetClass="entr" presetSubtype="26" fill="hold" grpId="0" nodeType="clickEffect">
                                  <p:stCondLst>
                                    <p:cond delay="0"/>
                                  </p:stCondLst>
                                  <p:childTnLst>
                                    <p:set>
                                      <p:cBhvr>
                                        <p:cTn id="26" dur="1" fill="hold">
                                          <p:stCondLst>
                                            <p:cond delay="0"/>
                                          </p:stCondLst>
                                        </p:cTn>
                                        <p:tgtEl>
                                          <p:spTgt spid="103427">
                                            <p:txEl>
                                              <p:pRg st="3" end="3"/>
                                            </p:txEl>
                                          </p:spTgt>
                                        </p:tgtEl>
                                        <p:attrNameLst>
                                          <p:attrName>style.visibility</p:attrName>
                                        </p:attrNameLst>
                                      </p:cBhvr>
                                      <p:to>
                                        <p:strVal val="visible"/>
                                      </p:to>
                                    </p:set>
                                    <p:animEffect transition="in" filter="barn(inHorizontal)">
                                      <p:cBhvr>
                                        <p:cTn id="27" dur="500"/>
                                        <p:tgtEl>
                                          <p:spTgt spid="103427">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6" presetClass="entr" presetSubtype="26" fill="hold" grpId="0" nodeType="clickEffect">
                                  <p:stCondLst>
                                    <p:cond delay="0"/>
                                  </p:stCondLst>
                                  <p:childTnLst>
                                    <p:set>
                                      <p:cBhvr>
                                        <p:cTn id="31" dur="1" fill="hold">
                                          <p:stCondLst>
                                            <p:cond delay="0"/>
                                          </p:stCondLst>
                                        </p:cTn>
                                        <p:tgtEl>
                                          <p:spTgt spid="103427">
                                            <p:txEl>
                                              <p:pRg st="4" end="4"/>
                                            </p:txEl>
                                          </p:spTgt>
                                        </p:tgtEl>
                                        <p:attrNameLst>
                                          <p:attrName>style.visibility</p:attrName>
                                        </p:attrNameLst>
                                      </p:cBhvr>
                                      <p:to>
                                        <p:strVal val="visible"/>
                                      </p:to>
                                    </p:set>
                                    <p:animEffect transition="in" filter="barn(inHorizontal)">
                                      <p:cBhvr>
                                        <p:cTn id="32" dur="500"/>
                                        <p:tgtEl>
                                          <p:spTgt spid="103427">
                                            <p:txEl>
                                              <p:pRg st="4" end="4"/>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6" presetClass="entr" presetSubtype="26" fill="hold" grpId="0" nodeType="clickEffect">
                                  <p:stCondLst>
                                    <p:cond delay="0"/>
                                  </p:stCondLst>
                                  <p:childTnLst>
                                    <p:set>
                                      <p:cBhvr>
                                        <p:cTn id="36" dur="1" fill="hold">
                                          <p:stCondLst>
                                            <p:cond delay="0"/>
                                          </p:stCondLst>
                                        </p:cTn>
                                        <p:tgtEl>
                                          <p:spTgt spid="103427">
                                            <p:txEl>
                                              <p:pRg st="5" end="5"/>
                                            </p:txEl>
                                          </p:spTgt>
                                        </p:tgtEl>
                                        <p:attrNameLst>
                                          <p:attrName>style.visibility</p:attrName>
                                        </p:attrNameLst>
                                      </p:cBhvr>
                                      <p:to>
                                        <p:strVal val="visible"/>
                                      </p:to>
                                    </p:set>
                                    <p:animEffect transition="in" filter="barn(inHorizontal)">
                                      <p:cBhvr>
                                        <p:cTn id="37" dur="500"/>
                                        <p:tgtEl>
                                          <p:spTgt spid="10342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426" grpId="0"/>
      <p:bldP spid="103427" grpId="0" uiExpand="1" build="p"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4294967295"/>
          </p:nvPr>
        </p:nvSpPr>
        <p:spPr>
          <a:xfrm>
            <a:off x="8610600" y="6356350"/>
            <a:ext cx="2743200" cy="365125"/>
          </a:xfrm>
        </p:spPr>
        <p:txBody>
          <a:bodyPr/>
          <a:lstStyle/>
          <a:p>
            <a:fld id="{4908E052-F48A-4C43-A74A-B454B9459411}" type="slidenum">
              <a:rPr lang="en-US" altLang="ar-SA"/>
              <a:pPr/>
              <a:t>8</a:t>
            </a:fld>
            <a:endParaRPr lang="en-US" altLang="ar-SA"/>
          </a:p>
        </p:txBody>
      </p:sp>
      <p:sp>
        <p:nvSpPr>
          <p:cNvPr id="105475" name="Rectangle 3"/>
          <p:cNvSpPr>
            <a:spLocks noGrp="1" noChangeArrowheads="1"/>
          </p:cNvSpPr>
          <p:nvPr>
            <p:ph type="body" idx="1"/>
          </p:nvPr>
        </p:nvSpPr>
        <p:spPr>
          <a:xfrm>
            <a:off x="1202383" y="2199908"/>
            <a:ext cx="10257198" cy="3553331"/>
          </a:xfrm>
          <a:ln>
            <a:solidFill>
              <a:srgbClr val="24A9E1"/>
            </a:solidFill>
          </a:ln>
        </p:spPr>
        <p:txBody>
          <a:bodyPr/>
          <a:lstStyle/>
          <a:p>
            <a:pPr algn="just">
              <a:buFont typeface="Wingdings" panose="05000000000000000000" pitchFamily="2" charset="2"/>
              <a:buNone/>
            </a:pPr>
            <a:r>
              <a:rPr lang="en-US" altLang="ar-SA" dirty="0"/>
              <a:t>  </a:t>
            </a:r>
            <a:r>
              <a:rPr lang="en-US" altLang="ar-SA" b="1" dirty="0"/>
              <a:t>To explain marketing definition, we examine the following important terms : </a:t>
            </a:r>
          </a:p>
          <a:p>
            <a:pPr lvl="1" algn="just">
              <a:buFont typeface="Wingdings" panose="05000000000000000000" pitchFamily="2" charset="2"/>
              <a:buChar char="§"/>
            </a:pPr>
            <a:r>
              <a:rPr lang="en-US" altLang="ar-SA" b="1" dirty="0"/>
              <a:t>Needs, wants, and demands</a:t>
            </a:r>
          </a:p>
          <a:p>
            <a:pPr lvl="1" algn="just">
              <a:buFont typeface="Wingdings" panose="05000000000000000000" pitchFamily="2" charset="2"/>
              <a:buChar char="§"/>
            </a:pPr>
            <a:r>
              <a:rPr lang="en-US" altLang="ar-SA" b="1" dirty="0"/>
              <a:t>Products and services </a:t>
            </a:r>
          </a:p>
          <a:p>
            <a:pPr lvl="1" algn="just">
              <a:buFont typeface="Wingdings" panose="05000000000000000000" pitchFamily="2" charset="2"/>
              <a:buChar char="§"/>
            </a:pPr>
            <a:r>
              <a:rPr lang="en-US" altLang="ar-SA" b="1" dirty="0"/>
              <a:t>Value, satisfaction and quality</a:t>
            </a:r>
          </a:p>
          <a:p>
            <a:pPr lvl="1" algn="just">
              <a:buFont typeface="Wingdings" panose="05000000000000000000" pitchFamily="2" charset="2"/>
              <a:buChar char="§"/>
            </a:pPr>
            <a:r>
              <a:rPr lang="en-US" altLang="ar-SA" b="1" dirty="0"/>
              <a:t>Exchange, transactions, and relationships</a:t>
            </a:r>
          </a:p>
          <a:p>
            <a:pPr lvl="1" algn="just">
              <a:buFont typeface="Wingdings" panose="05000000000000000000" pitchFamily="2" charset="2"/>
              <a:buChar char="§"/>
            </a:pPr>
            <a:r>
              <a:rPr lang="en-US" altLang="ar-SA" b="1" dirty="0"/>
              <a:t>Markets </a:t>
            </a:r>
          </a:p>
        </p:txBody>
      </p:sp>
      <p:sp>
        <p:nvSpPr>
          <p:cNvPr id="2" name="Rectangle 1"/>
          <p:cNvSpPr/>
          <p:nvPr/>
        </p:nvSpPr>
        <p:spPr>
          <a:xfrm>
            <a:off x="3510455" y="592335"/>
            <a:ext cx="6074979" cy="707886"/>
          </a:xfrm>
          <a:prstGeom prst="rect">
            <a:avLst/>
          </a:prstGeom>
        </p:spPr>
        <p:txBody>
          <a:bodyPr wrap="square">
            <a:spAutoFit/>
          </a:bodyPr>
          <a:lstStyle/>
          <a:p>
            <a:r>
              <a:rPr lang="en-US" altLang="ar-SA" sz="4000" b="1" dirty="0">
                <a:solidFill>
                  <a:schemeClr val="bg1"/>
                </a:solidFill>
              </a:rPr>
              <a:t>Marketing </a:t>
            </a:r>
            <a:r>
              <a:rPr lang="en-US" altLang="ar-SA" sz="4000" b="1" dirty="0" smtClean="0">
                <a:solidFill>
                  <a:schemeClr val="bg1"/>
                </a:solidFill>
              </a:rPr>
              <a:t>Defined cont. …. </a:t>
            </a:r>
            <a:endParaRPr lang="en-US" altLang="ar-SA" sz="4000" b="1" dirty="0">
              <a:solidFill>
                <a:schemeClr val="bg1"/>
              </a:solidFill>
            </a:endParaRPr>
          </a:p>
        </p:txBody>
      </p:sp>
    </p:spTree>
    <p:extLst>
      <p:ext uri="{BB962C8B-B14F-4D97-AF65-F5344CB8AC3E}">
        <p14:creationId xmlns:p14="http://schemas.microsoft.com/office/powerpoint/2010/main" val="86614402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105475">
                                            <p:txEl>
                                              <p:pRg st="0" end="0"/>
                                            </p:txEl>
                                          </p:spTgt>
                                        </p:tgtEl>
                                        <p:attrNameLst>
                                          <p:attrName>style.visibility</p:attrName>
                                        </p:attrNameLst>
                                      </p:cBhvr>
                                      <p:to>
                                        <p:strVal val="visible"/>
                                      </p:to>
                                    </p:set>
                                    <p:anim calcmode="lin" valueType="num">
                                      <p:cBhvr>
                                        <p:cTn id="7" dur="1000" fill="hold"/>
                                        <p:tgtEl>
                                          <p:spTgt spid="105475">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105475">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105475">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05475">
                                            <p:txEl>
                                              <p:pRg st="0" end="0"/>
                                            </p:txEl>
                                          </p:spTgt>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grpId="0" nodeType="withEffect">
                                  <p:stCondLst>
                                    <p:cond delay="0"/>
                                  </p:stCondLst>
                                  <p:childTnLst>
                                    <p:set>
                                      <p:cBhvr>
                                        <p:cTn id="12" dur="1" fill="hold">
                                          <p:stCondLst>
                                            <p:cond delay="0"/>
                                          </p:stCondLst>
                                        </p:cTn>
                                        <p:tgtEl>
                                          <p:spTgt spid="105475">
                                            <p:txEl>
                                              <p:pRg st="1" end="1"/>
                                            </p:txEl>
                                          </p:spTgt>
                                        </p:tgtEl>
                                        <p:attrNameLst>
                                          <p:attrName>style.visibility</p:attrName>
                                        </p:attrNameLst>
                                      </p:cBhvr>
                                      <p:to>
                                        <p:strVal val="visible"/>
                                      </p:to>
                                    </p:set>
                                    <p:anim calcmode="lin" valueType="num">
                                      <p:cBhvr>
                                        <p:cTn id="13" dur="1000" fill="hold"/>
                                        <p:tgtEl>
                                          <p:spTgt spid="105475">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105475">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105475">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105475">
                                            <p:txEl>
                                              <p:pRg st="1" end="1"/>
                                            </p:txEl>
                                          </p:spTgt>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grpId="0" nodeType="withEffect">
                                  <p:stCondLst>
                                    <p:cond delay="0"/>
                                  </p:stCondLst>
                                  <p:childTnLst>
                                    <p:set>
                                      <p:cBhvr>
                                        <p:cTn id="18" dur="1" fill="hold">
                                          <p:stCondLst>
                                            <p:cond delay="0"/>
                                          </p:stCondLst>
                                        </p:cTn>
                                        <p:tgtEl>
                                          <p:spTgt spid="105475">
                                            <p:txEl>
                                              <p:pRg st="2" end="2"/>
                                            </p:txEl>
                                          </p:spTgt>
                                        </p:tgtEl>
                                        <p:attrNameLst>
                                          <p:attrName>style.visibility</p:attrName>
                                        </p:attrNameLst>
                                      </p:cBhvr>
                                      <p:to>
                                        <p:strVal val="visible"/>
                                      </p:to>
                                    </p:set>
                                    <p:anim calcmode="lin" valueType="num">
                                      <p:cBhvr>
                                        <p:cTn id="19" dur="1000" fill="hold"/>
                                        <p:tgtEl>
                                          <p:spTgt spid="105475">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105475">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105475">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22" dur="1000" fill="hold"/>
                                        <p:tgtEl>
                                          <p:spTgt spid="105475">
                                            <p:txEl>
                                              <p:pRg st="2" end="2"/>
                                            </p:txEl>
                                          </p:spTgt>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grpId="0" nodeType="withEffect">
                                  <p:stCondLst>
                                    <p:cond delay="0"/>
                                  </p:stCondLst>
                                  <p:childTnLst>
                                    <p:set>
                                      <p:cBhvr>
                                        <p:cTn id="24" dur="1" fill="hold">
                                          <p:stCondLst>
                                            <p:cond delay="0"/>
                                          </p:stCondLst>
                                        </p:cTn>
                                        <p:tgtEl>
                                          <p:spTgt spid="105475">
                                            <p:txEl>
                                              <p:pRg st="3" end="3"/>
                                            </p:txEl>
                                          </p:spTgt>
                                        </p:tgtEl>
                                        <p:attrNameLst>
                                          <p:attrName>style.visibility</p:attrName>
                                        </p:attrNameLst>
                                      </p:cBhvr>
                                      <p:to>
                                        <p:strVal val="visible"/>
                                      </p:to>
                                    </p:set>
                                    <p:anim calcmode="lin" valueType="num">
                                      <p:cBhvr>
                                        <p:cTn id="25" dur="1000" fill="hold"/>
                                        <p:tgtEl>
                                          <p:spTgt spid="105475">
                                            <p:txEl>
                                              <p:pRg st="3" end="3"/>
                                            </p:txEl>
                                          </p:spTgt>
                                        </p:tgtEl>
                                        <p:attrNameLst>
                                          <p:attrName>ppt_w</p:attrName>
                                        </p:attrNameLst>
                                      </p:cBhvr>
                                      <p:tavLst>
                                        <p:tav tm="0">
                                          <p:val>
                                            <p:fltVal val="0"/>
                                          </p:val>
                                        </p:tav>
                                        <p:tav tm="100000">
                                          <p:val>
                                            <p:strVal val="#ppt_w"/>
                                          </p:val>
                                        </p:tav>
                                      </p:tavLst>
                                    </p:anim>
                                    <p:anim calcmode="lin" valueType="num">
                                      <p:cBhvr>
                                        <p:cTn id="26" dur="1000" fill="hold"/>
                                        <p:tgtEl>
                                          <p:spTgt spid="105475">
                                            <p:txEl>
                                              <p:pRg st="3" end="3"/>
                                            </p:txEl>
                                          </p:spTgt>
                                        </p:tgtEl>
                                        <p:attrNameLst>
                                          <p:attrName>ppt_h</p:attrName>
                                        </p:attrNameLst>
                                      </p:cBhvr>
                                      <p:tavLst>
                                        <p:tav tm="0">
                                          <p:val>
                                            <p:fltVal val="0"/>
                                          </p:val>
                                        </p:tav>
                                        <p:tav tm="100000">
                                          <p:val>
                                            <p:strVal val="#ppt_h"/>
                                          </p:val>
                                        </p:tav>
                                      </p:tavLst>
                                    </p:anim>
                                    <p:anim calcmode="lin" valueType="num">
                                      <p:cBhvr>
                                        <p:cTn id="27" dur="1000" fill="hold"/>
                                        <p:tgtEl>
                                          <p:spTgt spid="105475">
                                            <p:txEl>
                                              <p:pRg st="3" end="3"/>
                                            </p:txEl>
                                          </p:spTgt>
                                        </p:tgtEl>
                                        <p:attrNameLst>
                                          <p:attrName>ppt_x</p:attrName>
                                        </p:attrNameLst>
                                      </p:cBhvr>
                                      <p:tavLst>
                                        <p:tav tm="0" fmla="#ppt_x+(cos(-2*pi*(1-$))*-#ppt_x-sin(-2*pi*(1-$))*(1-#ppt_y))*(1-$)">
                                          <p:val>
                                            <p:fltVal val="0"/>
                                          </p:val>
                                        </p:tav>
                                        <p:tav tm="100000">
                                          <p:val>
                                            <p:fltVal val="1"/>
                                          </p:val>
                                        </p:tav>
                                      </p:tavLst>
                                    </p:anim>
                                    <p:anim calcmode="lin" valueType="num">
                                      <p:cBhvr>
                                        <p:cTn id="28" dur="1000" fill="hold"/>
                                        <p:tgtEl>
                                          <p:spTgt spid="105475">
                                            <p:txEl>
                                              <p:pRg st="3" end="3"/>
                                            </p:txEl>
                                          </p:spTgt>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grpId="0" nodeType="withEffect">
                                  <p:stCondLst>
                                    <p:cond delay="0"/>
                                  </p:stCondLst>
                                  <p:childTnLst>
                                    <p:set>
                                      <p:cBhvr>
                                        <p:cTn id="30" dur="1" fill="hold">
                                          <p:stCondLst>
                                            <p:cond delay="0"/>
                                          </p:stCondLst>
                                        </p:cTn>
                                        <p:tgtEl>
                                          <p:spTgt spid="105475">
                                            <p:txEl>
                                              <p:pRg st="4" end="4"/>
                                            </p:txEl>
                                          </p:spTgt>
                                        </p:tgtEl>
                                        <p:attrNameLst>
                                          <p:attrName>style.visibility</p:attrName>
                                        </p:attrNameLst>
                                      </p:cBhvr>
                                      <p:to>
                                        <p:strVal val="visible"/>
                                      </p:to>
                                    </p:set>
                                    <p:anim calcmode="lin" valueType="num">
                                      <p:cBhvr>
                                        <p:cTn id="31" dur="1000" fill="hold"/>
                                        <p:tgtEl>
                                          <p:spTgt spid="105475">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105475">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105475">
                                            <p:txEl>
                                              <p:pRg st="4" end="4"/>
                                            </p:txEl>
                                          </p:spTgt>
                                        </p:tgtEl>
                                        <p:attrNameLst>
                                          <p:attrName>ppt_x</p:attrName>
                                        </p:attrNameLst>
                                      </p:cBhvr>
                                      <p:tavLst>
                                        <p:tav tm="0" fmla="#ppt_x+(cos(-2*pi*(1-$))*-#ppt_x-sin(-2*pi*(1-$))*(1-#ppt_y))*(1-$)">
                                          <p:val>
                                            <p:fltVal val="0"/>
                                          </p:val>
                                        </p:tav>
                                        <p:tav tm="100000">
                                          <p:val>
                                            <p:fltVal val="1"/>
                                          </p:val>
                                        </p:tav>
                                      </p:tavLst>
                                    </p:anim>
                                    <p:anim calcmode="lin" valueType="num">
                                      <p:cBhvr>
                                        <p:cTn id="34" dur="1000" fill="hold"/>
                                        <p:tgtEl>
                                          <p:spTgt spid="105475">
                                            <p:txEl>
                                              <p:pRg st="4" end="4"/>
                                            </p:txEl>
                                          </p:spTgt>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grpId="0" nodeType="withEffect">
                                  <p:stCondLst>
                                    <p:cond delay="0"/>
                                  </p:stCondLst>
                                  <p:childTnLst>
                                    <p:set>
                                      <p:cBhvr>
                                        <p:cTn id="36" dur="1" fill="hold">
                                          <p:stCondLst>
                                            <p:cond delay="0"/>
                                          </p:stCondLst>
                                        </p:cTn>
                                        <p:tgtEl>
                                          <p:spTgt spid="105475">
                                            <p:txEl>
                                              <p:pRg st="5" end="5"/>
                                            </p:txEl>
                                          </p:spTgt>
                                        </p:tgtEl>
                                        <p:attrNameLst>
                                          <p:attrName>style.visibility</p:attrName>
                                        </p:attrNameLst>
                                      </p:cBhvr>
                                      <p:to>
                                        <p:strVal val="visible"/>
                                      </p:to>
                                    </p:set>
                                    <p:anim calcmode="lin" valueType="num">
                                      <p:cBhvr>
                                        <p:cTn id="37" dur="1000" fill="hold"/>
                                        <p:tgtEl>
                                          <p:spTgt spid="105475">
                                            <p:txEl>
                                              <p:pRg st="5" end="5"/>
                                            </p:txEl>
                                          </p:spTgt>
                                        </p:tgtEl>
                                        <p:attrNameLst>
                                          <p:attrName>ppt_w</p:attrName>
                                        </p:attrNameLst>
                                      </p:cBhvr>
                                      <p:tavLst>
                                        <p:tav tm="0">
                                          <p:val>
                                            <p:fltVal val="0"/>
                                          </p:val>
                                        </p:tav>
                                        <p:tav tm="100000">
                                          <p:val>
                                            <p:strVal val="#ppt_w"/>
                                          </p:val>
                                        </p:tav>
                                      </p:tavLst>
                                    </p:anim>
                                    <p:anim calcmode="lin" valueType="num">
                                      <p:cBhvr>
                                        <p:cTn id="38" dur="1000" fill="hold"/>
                                        <p:tgtEl>
                                          <p:spTgt spid="105475">
                                            <p:txEl>
                                              <p:pRg st="5" end="5"/>
                                            </p:txEl>
                                          </p:spTgt>
                                        </p:tgtEl>
                                        <p:attrNameLst>
                                          <p:attrName>ppt_h</p:attrName>
                                        </p:attrNameLst>
                                      </p:cBhvr>
                                      <p:tavLst>
                                        <p:tav tm="0">
                                          <p:val>
                                            <p:fltVal val="0"/>
                                          </p:val>
                                        </p:tav>
                                        <p:tav tm="100000">
                                          <p:val>
                                            <p:strVal val="#ppt_h"/>
                                          </p:val>
                                        </p:tav>
                                      </p:tavLst>
                                    </p:anim>
                                    <p:anim calcmode="lin" valueType="num">
                                      <p:cBhvr>
                                        <p:cTn id="39" dur="1000" fill="hold"/>
                                        <p:tgtEl>
                                          <p:spTgt spid="105475">
                                            <p:txEl>
                                              <p:pRg st="5" end="5"/>
                                            </p:txEl>
                                          </p:spTgt>
                                        </p:tgtEl>
                                        <p:attrNameLst>
                                          <p:attrName>ppt_x</p:attrName>
                                        </p:attrNameLst>
                                      </p:cBhvr>
                                      <p:tavLst>
                                        <p:tav tm="0" fmla="#ppt_x+(cos(-2*pi*(1-$))*-#ppt_x-sin(-2*pi*(1-$))*(1-#ppt_y))*(1-$)">
                                          <p:val>
                                            <p:fltVal val="0"/>
                                          </p:val>
                                        </p:tav>
                                        <p:tav tm="100000">
                                          <p:val>
                                            <p:fltVal val="1"/>
                                          </p:val>
                                        </p:tav>
                                      </p:tavLst>
                                    </p:anim>
                                    <p:anim calcmode="lin" valueType="num">
                                      <p:cBhvr>
                                        <p:cTn id="40" dur="1000" fill="hold"/>
                                        <p:tgtEl>
                                          <p:spTgt spid="105475">
                                            <p:txEl>
                                              <p:pRg st="5" end="5"/>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475" grpId="0" build="p" autoUpdateAnimBg="0"/>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4294967295"/>
          </p:nvPr>
        </p:nvSpPr>
        <p:spPr>
          <a:xfrm>
            <a:off x="8610600" y="6356350"/>
            <a:ext cx="2743200" cy="365125"/>
          </a:xfrm>
        </p:spPr>
        <p:txBody>
          <a:bodyPr/>
          <a:lstStyle/>
          <a:p>
            <a:fld id="{95F7033C-6F32-4F7A-81A2-DF98018CAC11}" type="slidenum">
              <a:rPr lang="en-US" altLang="ar-SA"/>
              <a:pPr/>
              <a:t>9</a:t>
            </a:fld>
            <a:endParaRPr lang="en-US" altLang="ar-SA"/>
          </a:p>
        </p:txBody>
      </p:sp>
      <p:sp>
        <p:nvSpPr>
          <p:cNvPr id="106498" name="Rectangle 2"/>
          <p:cNvSpPr>
            <a:spLocks noGrp="1" noChangeArrowheads="1"/>
          </p:cNvSpPr>
          <p:nvPr>
            <p:ph type="title" idx="4294967295"/>
          </p:nvPr>
        </p:nvSpPr>
        <p:spPr>
          <a:xfrm>
            <a:off x="3203027" y="296276"/>
            <a:ext cx="7464972" cy="1325563"/>
          </a:xfrm>
        </p:spPr>
        <p:txBody>
          <a:bodyPr/>
          <a:lstStyle/>
          <a:p>
            <a:r>
              <a:rPr lang="en-US" altLang="ar-SA" b="1" dirty="0">
                <a:solidFill>
                  <a:schemeClr val="bg1"/>
                </a:solidFill>
                <a:latin typeface="+mn-lt"/>
              </a:rPr>
              <a:t>Needs, Wants, and Demands </a:t>
            </a:r>
          </a:p>
        </p:txBody>
      </p:sp>
      <p:sp>
        <p:nvSpPr>
          <p:cNvPr id="106499" name="Rectangle 3"/>
          <p:cNvSpPr>
            <a:spLocks noGrp="1" noChangeArrowheads="1"/>
          </p:cNvSpPr>
          <p:nvPr>
            <p:ph type="body" idx="1"/>
          </p:nvPr>
        </p:nvSpPr>
        <p:spPr>
          <a:xfrm>
            <a:off x="1608081" y="1860331"/>
            <a:ext cx="9291147" cy="3783724"/>
          </a:xfrm>
          <a:ln>
            <a:solidFill>
              <a:srgbClr val="24A9E1"/>
            </a:solidFill>
          </a:ln>
        </p:spPr>
        <p:txBody>
          <a:bodyPr>
            <a:normAutofit/>
          </a:bodyPr>
          <a:lstStyle/>
          <a:p>
            <a:pPr algn="just">
              <a:lnSpc>
                <a:spcPct val="90000"/>
              </a:lnSpc>
              <a:buFont typeface="Wingdings" panose="05000000000000000000" pitchFamily="2" charset="2"/>
              <a:buNone/>
            </a:pPr>
            <a:r>
              <a:rPr lang="en-US" altLang="ar-SA" sz="2400" b="1" u="sng" dirty="0">
                <a:solidFill>
                  <a:srgbClr val="FF0000"/>
                </a:solidFill>
              </a:rPr>
              <a:t>Needs: </a:t>
            </a:r>
          </a:p>
          <a:p>
            <a:pPr algn="just">
              <a:lnSpc>
                <a:spcPct val="90000"/>
              </a:lnSpc>
            </a:pPr>
            <a:r>
              <a:rPr lang="en-US" altLang="ar-SA" sz="2400" b="1" dirty="0"/>
              <a:t>The most basic concept underlying marketing is that of human needs.</a:t>
            </a:r>
          </a:p>
          <a:p>
            <a:pPr algn="just">
              <a:lnSpc>
                <a:spcPct val="90000"/>
              </a:lnSpc>
            </a:pPr>
            <a:r>
              <a:rPr lang="en-US" altLang="ar-SA" sz="2400" b="1" dirty="0"/>
              <a:t>Human needs are states of felt deprivation.</a:t>
            </a:r>
          </a:p>
          <a:p>
            <a:pPr>
              <a:lnSpc>
                <a:spcPct val="90000"/>
              </a:lnSpc>
            </a:pPr>
            <a:r>
              <a:rPr lang="en-US" altLang="ar-SA" sz="2400" b="1" dirty="0"/>
              <a:t>Human have many complex needs: </a:t>
            </a:r>
          </a:p>
          <a:p>
            <a:pPr lvl="1" algn="just">
              <a:lnSpc>
                <a:spcPct val="90000"/>
              </a:lnSpc>
            </a:pPr>
            <a:r>
              <a:rPr lang="en-US" altLang="ar-SA" b="1" dirty="0"/>
              <a:t>Physical needs for food, clothing, warmth, and safety</a:t>
            </a:r>
          </a:p>
          <a:p>
            <a:pPr lvl="1" algn="just">
              <a:lnSpc>
                <a:spcPct val="90000"/>
              </a:lnSpc>
            </a:pPr>
            <a:r>
              <a:rPr lang="en-US" altLang="ar-SA" b="1" dirty="0"/>
              <a:t>Social needs or belonging and affection </a:t>
            </a:r>
          </a:p>
          <a:p>
            <a:pPr lvl="1">
              <a:lnSpc>
                <a:spcPct val="90000"/>
              </a:lnSpc>
            </a:pPr>
            <a:r>
              <a:rPr lang="en-US" altLang="ar-SA" b="1" dirty="0"/>
              <a:t>Individual needs for knowledge and self </a:t>
            </a:r>
            <a:r>
              <a:rPr lang="en-US" altLang="ar-SA" b="1" dirty="0">
                <a:latin typeface="Times New Roman" panose="02020603050405020304" pitchFamily="18" charset="0"/>
              </a:rPr>
              <a:t>–</a:t>
            </a:r>
            <a:r>
              <a:rPr lang="en-US" altLang="ar-SA" b="1" dirty="0"/>
              <a:t> expression </a:t>
            </a:r>
          </a:p>
        </p:txBody>
      </p:sp>
    </p:spTree>
    <p:extLst>
      <p:ext uri="{BB962C8B-B14F-4D97-AF65-F5344CB8AC3E}">
        <p14:creationId xmlns:p14="http://schemas.microsoft.com/office/powerpoint/2010/main" val="213829029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06498"/>
                                        </p:tgtEl>
                                        <p:attrNameLst>
                                          <p:attrName>style.visibility</p:attrName>
                                        </p:attrNameLst>
                                      </p:cBhvr>
                                      <p:to>
                                        <p:strVal val="visible"/>
                                      </p:to>
                                    </p:set>
                                    <p:anim calcmode="lin" valueType="num">
                                      <p:cBhvr>
                                        <p:cTn id="7" dur="500" fill="hold"/>
                                        <p:tgtEl>
                                          <p:spTgt spid="106498"/>
                                        </p:tgtEl>
                                        <p:attrNameLst>
                                          <p:attrName>ppt_w</p:attrName>
                                        </p:attrNameLst>
                                      </p:cBhvr>
                                      <p:tavLst>
                                        <p:tav tm="0">
                                          <p:val>
                                            <p:fltVal val="0"/>
                                          </p:val>
                                        </p:tav>
                                        <p:tav tm="100000">
                                          <p:val>
                                            <p:strVal val="#ppt_w"/>
                                          </p:val>
                                        </p:tav>
                                      </p:tavLst>
                                    </p:anim>
                                    <p:anim calcmode="lin" valueType="num">
                                      <p:cBhvr>
                                        <p:cTn id="8" dur="500" fill="hold"/>
                                        <p:tgtEl>
                                          <p:spTgt spid="106498"/>
                                        </p:tgtEl>
                                        <p:attrNameLst>
                                          <p:attrName>ppt_h</p:attrName>
                                        </p:attrNameLst>
                                      </p:cBhvr>
                                      <p:tavLst>
                                        <p:tav tm="0">
                                          <p:val>
                                            <p:fltVal val="0"/>
                                          </p:val>
                                        </p:tav>
                                        <p:tav tm="100000">
                                          <p:val>
                                            <p:strVal val="#ppt_h"/>
                                          </p:val>
                                        </p:tav>
                                      </p:tavLst>
                                    </p:anim>
                                    <p:animEffect transition="in" filter="fade">
                                      <p:cBhvr>
                                        <p:cTn id="9" dur="500"/>
                                        <p:tgtEl>
                                          <p:spTgt spid="10649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 presetClass="entr" presetSubtype="10" fill="hold" grpId="1" nodeType="clickEffect">
                                  <p:stCondLst>
                                    <p:cond delay="0"/>
                                  </p:stCondLst>
                                  <p:childTnLst>
                                    <p:set>
                                      <p:cBhvr>
                                        <p:cTn id="13" dur="1" fill="hold">
                                          <p:stCondLst>
                                            <p:cond delay="0"/>
                                          </p:stCondLst>
                                        </p:cTn>
                                        <p:tgtEl>
                                          <p:spTgt spid="106498"/>
                                        </p:tgtEl>
                                        <p:attrNameLst>
                                          <p:attrName>style.visibility</p:attrName>
                                        </p:attrNameLst>
                                      </p:cBhvr>
                                      <p:to>
                                        <p:strVal val="visible"/>
                                      </p:to>
                                    </p:set>
                                    <p:animEffect transition="in" filter="checkerboard(across)">
                                      <p:cBhvr>
                                        <p:cTn id="14" dur="500"/>
                                        <p:tgtEl>
                                          <p:spTgt spid="106498"/>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4" presetClass="entr" presetSubtype="10" fill="hold" nodeType="clickEffect">
                                  <p:stCondLst>
                                    <p:cond delay="0"/>
                                  </p:stCondLst>
                                  <p:childTnLst>
                                    <p:set>
                                      <p:cBhvr>
                                        <p:cTn id="18" dur="1" fill="hold">
                                          <p:stCondLst>
                                            <p:cond delay="0"/>
                                          </p:stCondLst>
                                        </p:cTn>
                                        <p:tgtEl>
                                          <p:spTgt spid="106499">
                                            <p:txEl>
                                              <p:pRg st="0" end="0"/>
                                            </p:txEl>
                                          </p:spTgt>
                                        </p:tgtEl>
                                        <p:attrNameLst>
                                          <p:attrName>style.visibility</p:attrName>
                                        </p:attrNameLst>
                                      </p:cBhvr>
                                      <p:to>
                                        <p:strVal val="visible"/>
                                      </p:to>
                                    </p:set>
                                    <p:animEffect transition="in" filter="randombar(horizontal)">
                                      <p:cBhvr>
                                        <p:cTn id="19" dur="500"/>
                                        <p:tgtEl>
                                          <p:spTgt spid="106499">
                                            <p:txEl>
                                              <p:pRg st="0" end="0"/>
                                            </p:txEl>
                                          </p:spTgt>
                                        </p:tgtEl>
                                      </p:cBhvr>
                                    </p:animEffect>
                                  </p:childTnLst>
                                </p:cTn>
                              </p:par>
                              <p:par>
                                <p:cTn id="20" presetID="14" presetClass="entr" presetSubtype="10" fill="hold" nodeType="withEffect">
                                  <p:stCondLst>
                                    <p:cond delay="0"/>
                                  </p:stCondLst>
                                  <p:childTnLst>
                                    <p:set>
                                      <p:cBhvr>
                                        <p:cTn id="21" dur="1" fill="hold">
                                          <p:stCondLst>
                                            <p:cond delay="0"/>
                                          </p:stCondLst>
                                        </p:cTn>
                                        <p:tgtEl>
                                          <p:spTgt spid="106499">
                                            <p:txEl>
                                              <p:pRg st="1" end="1"/>
                                            </p:txEl>
                                          </p:spTgt>
                                        </p:tgtEl>
                                        <p:attrNameLst>
                                          <p:attrName>style.visibility</p:attrName>
                                        </p:attrNameLst>
                                      </p:cBhvr>
                                      <p:to>
                                        <p:strVal val="visible"/>
                                      </p:to>
                                    </p:set>
                                    <p:animEffect transition="in" filter="randombar(horizontal)">
                                      <p:cBhvr>
                                        <p:cTn id="22" dur="500"/>
                                        <p:tgtEl>
                                          <p:spTgt spid="106499">
                                            <p:txEl>
                                              <p:pRg st="1" end="1"/>
                                            </p:txEl>
                                          </p:spTgt>
                                        </p:tgtEl>
                                      </p:cBhvr>
                                    </p:animEffect>
                                  </p:childTnLst>
                                </p:cTn>
                              </p:par>
                              <p:par>
                                <p:cTn id="23" presetID="14" presetClass="entr" presetSubtype="10" fill="hold" nodeType="withEffect">
                                  <p:stCondLst>
                                    <p:cond delay="0"/>
                                  </p:stCondLst>
                                  <p:childTnLst>
                                    <p:set>
                                      <p:cBhvr>
                                        <p:cTn id="24" dur="1" fill="hold">
                                          <p:stCondLst>
                                            <p:cond delay="0"/>
                                          </p:stCondLst>
                                        </p:cTn>
                                        <p:tgtEl>
                                          <p:spTgt spid="106499">
                                            <p:txEl>
                                              <p:pRg st="2" end="2"/>
                                            </p:txEl>
                                          </p:spTgt>
                                        </p:tgtEl>
                                        <p:attrNameLst>
                                          <p:attrName>style.visibility</p:attrName>
                                        </p:attrNameLst>
                                      </p:cBhvr>
                                      <p:to>
                                        <p:strVal val="visible"/>
                                      </p:to>
                                    </p:set>
                                    <p:animEffect transition="in" filter="randombar(horizontal)">
                                      <p:cBhvr>
                                        <p:cTn id="25" dur="500"/>
                                        <p:tgtEl>
                                          <p:spTgt spid="106499">
                                            <p:txEl>
                                              <p:pRg st="2" end="2"/>
                                            </p:txEl>
                                          </p:spTgt>
                                        </p:tgtEl>
                                      </p:cBhvr>
                                    </p:animEffect>
                                  </p:childTnLst>
                                </p:cTn>
                              </p:par>
                              <p:par>
                                <p:cTn id="26" presetID="14" presetClass="entr" presetSubtype="10" fill="hold" nodeType="withEffect">
                                  <p:stCondLst>
                                    <p:cond delay="0"/>
                                  </p:stCondLst>
                                  <p:childTnLst>
                                    <p:set>
                                      <p:cBhvr>
                                        <p:cTn id="27" dur="1" fill="hold">
                                          <p:stCondLst>
                                            <p:cond delay="0"/>
                                          </p:stCondLst>
                                        </p:cTn>
                                        <p:tgtEl>
                                          <p:spTgt spid="106499">
                                            <p:txEl>
                                              <p:pRg st="3" end="3"/>
                                            </p:txEl>
                                          </p:spTgt>
                                        </p:tgtEl>
                                        <p:attrNameLst>
                                          <p:attrName>style.visibility</p:attrName>
                                        </p:attrNameLst>
                                      </p:cBhvr>
                                      <p:to>
                                        <p:strVal val="visible"/>
                                      </p:to>
                                    </p:set>
                                    <p:animEffect transition="in" filter="randombar(horizontal)">
                                      <p:cBhvr>
                                        <p:cTn id="28" dur="500"/>
                                        <p:tgtEl>
                                          <p:spTgt spid="106499">
                                            <p:txEl>
                                              <p:pRg st="3" end="3"/>
                                            </p:txEl>
                                          </p:spTgt>
                                        </p:tgtEl>
                                      </p:cBhvr>
                                    </p:animEffect>
                                  </p:childTnLst>
                                </p:cTn>
                              </p:par>
                              <p:par>
                                <p:cTn id="29" presetID="14" presetClass="entr" presetSubtype="10" fill="hold" nodeType="withEffect">
                                  <p:stCondLst>
                                    <p:cond delay="0"/>
                                  </p:stCondLst>
                                  <p:childTnLst>
                                    <p:set>
                                      <p:cBhvr>
                                        <p:cTn id="30" dur="1" fill="hold">
                                          <p:stCondLst>
                                            <p:cond delay="0"/>
                                          </p:stCondLst>
                                        </p:cTn>
                                        <p:tgtEl>
                                          <p:spTgt spid="106499">
                                            <p:txEl>
                                              <p:pRg st="4" end="4"/>
                                            </p:txEl>
                                          </p:spTgt>
                                        </p:tgtEl>
                                        <p:attrNameLst>
                                          <p:attrName>style.visibility</p:attrName>
                                        </p:attrNameLst>
                                      </p:cBhvr>
                                      <p:to>
                                        <p:strVal val="visible"/>
                                      </p:to>
                                    </p:set>
                                    <p:animEffect transition="in" filter="randombar(horizontal)">
                                      <p:cBhvr>
                                        <p:cTn id="31" dur="500"/>
                                        <p:tgtEl>
                                          <p:spTgt spid="106499">
                                            <p:txEl>
                                              <p:pRg st="4" end="4"/>
                                            </p:txEl>
                                          </p:spTgt>
                                        </p:tgtEl>
                                      </p:cBhvr>
                                    </p:animEffect>
                                  </p:childTnLst>
                                </p:cTn>
                              </p:par>
                              <p:par>
                                <p:cTn id="32" presetID="14" presetClass="entr" presetSubtype="10" fill="hold" nodeType="withEffect">
                                  <p:stCondLst>
                                    <p:cond delay="0"/>
                                  </p:stCondLst>
                                  <p:childTnLst>
                                    <p:set>
                                      <p:cBhvr>
                                        <p:cTn id="33" dur="1" fill="hold">
                                          <p:stCondLst>
                                            <p:cond delay="0"/>
                                          </p:stCondLst>
                                        </p:cTn>
                                        <p:tgtEl>
                                          <p:spTgt spid="106499">
                                            <p:txEl>
                                              <p:pRg st="5" end="5"/>
                                            </p:txEl>
                                          </p:spTgt>
                                        </p:tgtEl>
                                        <p:attrNameLst>
                                          <p:attrName>style.visibility</p:attrName>
                                        </p:attrNameLst>
                                      </p:cBhvr>
                                      <p:to>
                                        <p:strVal val="visible"/>
                                      </p:to>
                                    </p:set>
                                    <p:animEffect transition="in" filter="randombar(horizontal)">
                                      <p:cBhvr>
                                        <p:cTn id="34" dur="500"/>
                                        <p:tgtEl>
                                          <p:spTgt spid="106499">
                                            <p:txEl>
                                              <p:pRg st="5" end="5"/>
                                            </p:txEl>
                                          </p:spTgt>
                                        </p:tgtEl>
                                      </p:cBhvr>
                                    </p:animEffect>
                                  </p:childTnLst>
                                </p:cTn>
                              </p:par>
                              <p:par>
                                <p:cTn id="35" presetID="14" presetClass="entr" presetSubtype="10" fill="hold" nodeType="withEffect">
                                  <p:stCondLst>
                                    <p:cond delay="0"/>
                                  </p:stCondLst>
                                  <p:childTnLst>
                                    <p:set>
                                      <p:cBhvr>
                                        <p:cTn id="36" dur="1" fill="hold">
                                          <p:stCondLst>
                                            <p:cond delay="0"/>
                                          </p:stCondLst>
                                        </p:cTn>
                                        <p:tgtEl>
                                          <p:spTgt spid="106499">
                                            <p:txEl>
                                              <p:pRg st="6" end="6"/>
                                            </p:txEl>
                                          </p:spTgt>
                                        </p:tgtEl>
                                        <p:attrNameLst>
                                          <p:attrName>style.visibility</p:attrName>
                                        </p:attrNameLst>
                                      </p:cBhvr>
                                      <p:to>
                                        <p:strVal val="visible"/>
                                      </p:to>
                                    </p:set>
                                    <p:animEffect transition="in" filter="randombar(horizontal)">
                                      <p:cBhvr>
                                        <p:cTn id="37" dur="500"/>
                                        <p:tgtEl>
                                          <p:spTgt spid="10649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498" grpId="0"/>
      <p:bldP spid="106498" grpId="1"/>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4294967295"/>
          </p:nvPr>
        </p:nvSpPr>
        <p:spPr>
          <a:xfrm>
            <a:off x="8610600" y="6356350"/>
            <a:ext cx="2743200" cy="365125"/>
          </a:xfrm>
        </p:spPr>
        <p:txBody>
          <a:bodyPr/>
          <a:lstStyle/>
          <a:p>
            <a:fld id="{95F7033C-6F32-4F7A-81A2-DF98018CAC11}" type="slidenum">
              <a:rPr lang="en-US" altLang="ar-SA"/>
              <a:pPr/>
              <a:t>10</a:t>
            </a:fld>
            <a:endParaRPr lang="en-US" altLang="ar-SA"/>
          </a:p>
        </p:txBody>
      </p:sp>
      <p:sp>
        <p:nvSpPr>
          <p:cNvPr id="106498" name="Rectangle 2"/>
          <p:cNvSpPr>
            <a:spLocks noGrp="1" noChangeArrowheads="1"/>
          </p:cNvSpPr>
          <p:nvPr>
            <p:ph type="title" idx="4294967295"/>
          </p:nvPr>
        </p:nvSpPr>
        <p:spPr>
          <a:xfrm>
            <a:off x="3024352" y="338110"/>
            <a:ext cx="8127124" cy="1325563"/>
          </a:xfrm>
        </p:spPr>
        <p:txBody>
          <a:bodyPr>
            <a:normAutofit/>
          </a:bodyPr>
          <a:lstStyle/>
          <a:p>
            <a:r>
              <a:rPr lang="en-US" altLang="ar-SA" sz="4000" b="1" dirty="0">
                <a:solidFill>
                  <a:schemeClr val="bg1"/>
                </a:solidFill>
                <a:latin typeface="+mn-lt"/>
              </a:rPr>
              <a:t>Needs, Wants, and Demands cont</a:t>
            </a:r>
            <a:r>
              <a:rPr lang="en-US" altLang="ar-SA" sz="4000" b="1" dirty="0" smtClean="0">
                <a:solidFill>
                  <a:schemeClr val="bg1"/>
                </a:solidFill>
                <a:latin typeface="+mn-lt"/>
              </a:rPr>
              <a:t>. .. </a:t>
            </a:r>
            <a:endParaRPr lang="en-US" altLang="ar-SA" sz="4000" b="1" dirty="0">
              <a:solidFill>
                <a:schemeClr val="bg1"/>
              </a:solidFill>
              <a:latin typeface="+mn-lt"/>
            </a:endParaRPr>
          </a:p>
        </p:txBody>
      </p:sp>
      <p:sp>
        <p:nvSpPr>
          <p:cNvPr id="106499" name="Rectangle 3"/>
          <p:cNvSpPr>
            <a:spLocks noGrp="1" noChangeArrowheads="1"/>
          </p:cNvSpPr>
          <p:nvPr>
            <p:ph type="body" idx="1"/>
          </p:nvPr>
        </p:nvSpPr>
        <p:spPr>
          <a:xfrm>
            <a:off x="1797269" y="1818290"/>
            <a:ext cx="8523890" cy="3720662"/>
          </a:xfrm>
          <a:ln>
            <a:solidFill>
              <a:srgbClr val="24A9E1"/>
            </a:solidFill>
          </a:ln>
        </p:spPr>
        <p:txBody>
          <a:bodyPr>
            <a:normAutofit/>
          </a:bodyPr>
          <a:lstStyle/>
          <a:p>
            <a:pPr>
              <a:lnSpc>
                <a:spcPct val="90000"/>
              </a:lnSpc>
              <a:buFont typeface="Wingdings" panose="05000000000000000000" pitchFamily="2" charset="2"/>
              <a:buNone/>
            </a:pPr>
            <a:r>
              <a:rPr lang="en-US" altLang="ar-SA" sz="2400" b="1" u="sng" dirty="0" smtClean="0">
                <a:solidFill>
                  <a:srgbClr val="FF0000"/>
                </a:solidFill>
              </a:rPr>
              <a:t>Wants</a:t>
            </a:r>
            <a:r>
              <a:rPr lang="en-US" altLang="ar-SA" sz="2400" b="1" u="sng" dirty="0">
                <a:solidFill>
                  <a:srgbClr val="FF0000"/>
                </a:solidFill>
              </a:rPr>
              <a:t>:</a:t>
            </a:r>
          </a:p>
          <a:p>
            <a:pPr algn="just">
              <a:lnSpc>
                <a:spcPct val="90000"/>
              </a:lnSpc>
            </a:pPr>
            <a:r>
              <a:rPr lang="en-US" altLang="ar-SA" sz="2000" b="1" dirty="0"/>
              <a:t>Want are the form taken by human needs as they are shaped by culture and individual personality.</a:t>
            </a:r>
          </a:p>
          <a:p>
            <a:pPr algn="just">
              <a:lnSpc>
                <a:spcPct val="90000"/>
              </a:lnSpc>
            </a:pPr>
            <a:r>
              <a:rPr lang="en-US" altLang="ar-SA" sz="2000" b="1" dirty="0"/>
              <a:t>People have almost unlimited wants but limited resources.</a:t>
            </a:r>
          </a:p>
          <a:p>
            <a:pPr algn="just">
              <a:lnSpc>
                <a:spcPct val="90000"/>
              </a:lnSpc>
            </a:pPr>
            <a:r>
              <a:rPr lang="en-US" altLang="ar-SA" sz="2000" b="1" dirty="0"/>
              <a:t>They want to choose products that provide the most value and satisfaction for their money. </a:t>
            </a:r>
          </a:p>
          <a:p>
            <a:pPr>
              <a:lnSpc>
                <a:spcPct val="90000"/>
              </a:lnSpc>
              <a:buFont typeface="Wingdings" panose="05000000000000000000" pitchFamily="2" charset="2"/>
              <a:buNone/>
            </a:pPr>
            <a:r>
              <a:rPr lang="en-US" altLang="ar-SA" sz="2400" b="1" u="sng" dirty="0">
                <a:solidFill>
                  <a:srgbClr val="FF0000"/>
                </a:solidFill>
              </a:rPr>
              <a:t>Demands: </a:t>
            </a:r>
          </a:p>
          <a:p>
            <a:pPr algn="just">
              <a:lnSpc>
                <a:spcPct val="90000"/>
              </a:lnSpc>
            </a:pPr>
            <a:r>
              <a:rPr lang="en-US" altLang="ar-SA" sz="2000" b="1" dirty="0"/>
              <a:t>When backed by buying power, wants become demands.</a:t>
            </a:r>
          </a:p>
          <a:p>
            <a:pPr algn="just">
              <a:lnSpc>
                <a:spcPct val="90000"/>
              </a:lnSpc>
            </a:pPr>
            <a:r>
              <a:rPr lang="en-US" altLang="ar-SA" sz="2000" b="1" dirty="0"/>
              <a:t>Consumers view products as bundles of benefits and choose products that give them the best bundle for their money.</a:t>
            </a:r>
          </a:p>
        </p:txBody>
      </p:sp>
    </p:spTree>
    <p:extLst>
      <p:ext uri="{BB962C8B-B14F-4D97-AF65-F5344CB8AC3E}">
        <p14:creationId xmlns:p14="http://schemas.microsoft.com/office/powerpoint/2010/main" val="12215099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06498"/>
                                        </p:tgtEl>
                                        <p:attrNameLst>
                                          <p:attrName>style.visibility</p:attrName>
                                        </p:attrNameLst>
                                      </p:cBhvr>
                                      <p:to>
                                        <p:strVal val="visible"/>
                                      </p:to>
                                    </p:set>
                                    <p:anim calcmode="lin" valueType="num">
                                      <p:cBhvr>
                                        <p:cTn id="7" dur="500" fill="hold"/>
                                        <p:tgtEl>
                                          <p:spTgt spid="106498"/>
                                        </p:tgtEl>
                                        <p:attrNameLst>
                                          <p:attrName>ppt_w</p:attrName>
                                        </p:attrNameLst>
                                      </p:cBhvr>
                                      <p:tavLst>
                                        <p:tav tm="0">
                                          <p:val>
                                            <p:fltVal val="0"/>
                                          </p:val>
                                        </p:tav>
                                        <p:tav tm="100000">
                                          <p:val>
                                            <p:strVal val="#ppt_w"/>
                                          </p:val>
                                        </p:tav>
                                      </p:tavLst>
                                    </p:anim>
                                    <p:anim calcmode="lin" valueType="num">
                                      <p:cBhvr>
                                        <p:cTn id="8" dur="500" fill="hold"/>
                                        <p:tgtEl>
                                          <p:spTgt spid="106498"/>
                                        </p:tgtEl>
                                        <p:attrNameLst>
                                          <p:attrName>ppt_h</p:attrName>
                                        </p:attrNameLst>
                                      </p:cBhvr>
                                      <p:tavLst>
                                        <p:tav tm="0">
                                          <p:val>
                                            <p:fltVal val="0"/>
                                          </p:val>
                                        </p:tav>
                                        <p:tav tm="100000">
                                          <p:val>
                                            <p:strVal val="#ppt_h"/>
                                          </p:val>
                                        </p:tav>
                                      </p:tavLst>
                                    </p:anim>
                                    <p:animEffect transition="in" filter="fade">
                                      <p:cBhvr>
                                        <p:cTn id="9" dur="500"/>
                                        <p:tgtEl>
                                          <p:spTgt spid="10649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 presetClass="entr" presetSubtype="10" fill="hold" grpId="1" nodeType="clickEffect">
                                  <p:stCondLst>
                                    <p:cond delay="0"/>
                                  </p:stCondLst>
                                  <p:childTnLst>
                                    <p:set>
                                      <p:cBhvr>
                                        <p:cTn id="13" dur="1" fill="hold">
                                          <p:stCondLst>
                                            <p:cond delay="0"/>
                                          </p:stCondLst>
                                        </p:cTn>
                                        <p:tgtEl>
                                          <p:spTgt spid="106498"/>
                                        </p:tgtEl>
                                        <p:attrNameLst>
                                          <p:attrName>style.visibility</p:attrName>
                                        </p:attrNameLst>
                                      </p:cBhvr>
                                      <p:to>
                                        <p:strVal val="visible"/>
                                      </p:to>
                                    </p:set>
                                    <p:animEffect transition="in" filter="checkerboard(across)">
                                      <p:cBhvr>
                                        <p:cTn id="14" dur="500"/>
                                        <p:tgtEl>
                                          <p:spTgt spid="106498"/>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6" presetClass="entr" presetSubtype="26" fill="hold" nodeType="clickEffect">
                                  <p:stCondLst>
                                    <p:cond delay="0"/>
                                  </p:stCondLst>
                                  <p:childTnLst>
                                    <p:set>
                                      <p:cBhvr>
                                        <p:cTn id="18" dur="1" fill="hold">
                                          <p:stCondLst>
                                            <p:cond delay="0"/>
                                          </p:stCondLst>
                                        </p:cTn>
                                        <p:tgtEl>
                                          <p:spTgt spid="106499">
                                            <p:txEl>
                                              <p:pRg st="0" end="0"/>
                                            </p:txEl>
                                          </p:spTgt>
                                        </p:tgtEl>
                                        <p:attrNameLst>
                                          <p:attrName>style.visibility</p:attrName>
                                        </p:attrNameLst>
                                      </p:cBhvr>
                                      <p:to>
                                        <p:strVal val="visible"/>
                                      </p:to>
                                    </p:set>
                                    <p:animEffect transition="in" filter="barn(inHorizontal)">
                                      <p:cBhvr>
                                        <p:cTn id="19" dur="500"/>
                                        <p:tgtEl>
                                          <p:spTgt spid="106499">
                                            <p:txEl>
                                              <p:pRg st="0" end="0"/>
                                            </p:txEl>
                                          </p:spTgt>
                                        </p:tgtEl>
                                      </p:cBhvr>
                                    </p:animEffect>
                                  </p:childTnLst>
                                </p:cTn>
                              </p:par>
                              <p:par>
                                <p:cTn id="20" presetID="16" presetClass="entr" presetSubtype="26" fill="hold" nodeType="withEffect">
                                  <p:stCondLst>
                                    <p:cond delay="0"/>
                                  </p:stCondLst>
                                  <p:childTnLst>
                                    <p:set>
                                      <p:cBhvr>
                                        <p:cTn id="21" dur="1" fill="hold">
                                          <p:stCondLst>
                                            <p:cond delay="0"/>
                                          </p:stCondLst>
                                        </p:cTn>
                                        <p:tgtEl>
                                          <p:spTgt spid="106499">
                                            <p:txEl>
                                              <p:pRg st="1" end="1"/>
                                            </p:txEl>
                                          </p:spTgt>
                                        </p:tgtEl>
                                        <p:attrNameLst>
                                          <p:attrName>style.visibility</p:attrName>
                                        </p:attrNameLst>
                                      </p:cBhvr>
                                      <p:to>
                                        <p:strVal val="visible"/>
                                      </p:to>
                                    </p:set>
                                    <p:animEffect transition="in" filter="barn(inHorizontal)">
                                      <p:cBhvr>
                                        <p:cTn id="22" dur="500"/>
                                        <p:tgtEl>
                                          <p:spTgt spid="106499">
                                            <p:txEl>
                                              <p:pRg st="1" end="1"/>
                                            </p:txEl>
                                          </p:spTgt>
                                        </p:tgtEl>
                                      </p:cBhvr>
                                    </p:animEffect>
                                  </p:childTnLst>
                                </p:cTn>
                              </p:par>
                              <p:par>
                                <p:cTn id="23" presetID="16" presetClass="entr" presetSubtype="26" fill="hold" nodeType="withEffect">
                                  <p:stCondLst>
                                    <p:cond delay="0"/>
                                  </p:stCondLst>
                                  <p:childTnLst>
                                    <p:set>
                                      <p:cBhvr>
                                        <p:cTn id="24" dur="1" fill="hold">
                                          <p:stCondLst>
                                            <p:cond delay="0"/>
                                          </p:stCondLst>
                                        </p:cTn>
                                        <p:tgtEl>
                                          <p:spTgt spid="106499">
                                            <p:txEl>
                                              <p:pRg st="2" end="2"/>
                                            </p:txEl>
                                          </p:spTgt>
                                        </p:tgtEl>
                                        <p:attrNameLst>
                                          <p:attrName>style.visibility</p:attrName>
                                        </p:attrNameLst>
                                      </p:cBhvr>
                                      <p:to>
                                        <p:strVal val="visible"/>
                                      </p:to>
                                    </p:set>
                                    <p:animEffect transition="in" filter="barn(inHorizontal)">
                                      <p:cBhvr>
                                        <p:cTn id="25" dur="500"/>
                                        <p:tgtEl>
                                          <p:spTgt spid="106499">
                                            <p:txEl>
                                              <p:pRg st="2" end="2"/>
                                            </p:txEl>
                                          </p:spTgt>
                                        </p:tgtEl>
                                      </p:cBhvr>
                                    </p:animEffect>
                                  </p:childTnLst>
                                </p:cTn>
                              </p:par>
                              <p:par>
                                <p:cTn id="26" presetID="16" presetClass="entr" presetSubtype="26" fill="hold" nodeType="withEffect">
                                  <p:stCondLst>
                                    <p:cond delay="0"/>
                                  </p:stCondLst>
                                  <p:childTnLst>
                                    <p:set>
                                      <p:cBhvr>
                                        <p:cTn id="27" dur="1" fill="hold">
                                          <p:stCondLst>
                                            <p:cond delay="0"/>
                                          </p:stCondLst>
                                        </p:cTn>
                                        <p:tgtEl>
                                          <p:spTgt spid="106499">
                                            <p:txEl>
                                              <p:pRg st="3" end="3"/>
                                            </p:txEl>
                                          </p:spTgt>
                                        </p:tgtEl>
                                        <p:attrNameLst>
                                          <p:attrName>style.visibility</p:attrName>
                                        </p:attrNameLst>
                                      </p:cBhvr>
                                      <p:to>
                                        <p:strVal val="visible"/>
                                      </p:to>
                                    </p:set>
                                    <p:animEffect transition="in" filter="barn(inHorizontal)">
                                      <p:cBhvr>
                                        <p:cTn id="28" dur="500"/>
                                        <p:tgtEl>
                                          <p:spTgt spid="106499">
                                            <p:txEl>
                                              <p:pRg st="3" end="3"/>
                                            </p:txEl>
                                          </p:spTgt>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9" presetClass="entr" presetSubtype="0" fill="hold" nodeType="clickEffect">
                                  <p:stCondLst>
                                    <p:cond delay="0"/>
                                  </p:stCondLst>
                                  <p:childTnLst>
                                    <p:set>
                                      <p:cBhvr>
                                        <p:cTn id="32" dur="1" fill="hold">
                                          <p:stCondLst>
                                            <p:cond delay="0"/>
                                          </p:stCondLst>
                                        </p:cTn>
                                        <p:tgtEl>
                                          <p:spTgt spid="106499">
                                            <p:txEl>
                                              <p:pRg st="4" end="4"/>
                                            </p:txEl>
                                          </p:spTgt>
                                        </p:tgtEl>
                                        <p:attrNameLst>
                                          <p:attrName>style.visibility</p:attrName>
                                        </p:attrNameLst>
                                      </p:cBhvr>
                                      <p:to>
                                        <p:strVal val="visible"/>
                                      </p:to>
                                    </p:set>
                                    <p:animEffect transition="in" filter="dissolve">
                                      <p:cBhvr>
                                        <p:cTn id="33" dur="500"/>
                                        <p:tgtEl>
                                          <p:spTgt spid="106499">
                                            <p:txEl>
                                              <p:pRg st="4" end="4"/>
                                            </p:txEl>
                                          </p:spTgt>
                                        </p:tgtEl>
                                      </p:cBhvr>
                                    </p:animEffect>
                                  </p:childTnLst>
                                </p:cTn>
                              </p:par>
                              <p:par>
                                <p:cTn id="34" presetID="9" presetClass="entr" presetSubtype="0" fill="hold" nodeType="withEffect">
                                  <p:stCondLst>
                                    <p:cond delay="0"/>
                                  </p:stCondLst>
                                  <p:childTnLst>
                                    <p:set>
                                      <p:cBhvr>
                                        <p:cTn id="35" dur="1" fill="hold">
                                          <p:stCondLst>
                                            <p:cond delay="0"/>
                                          </p:stCondLst>
                                        </p:cTn>
                                        <p:tgtEl>
                                          <p:spTgt spid="106499">
                                            <p:txEl>
                                              <p:pRg st="5" end="5"/>
                                            </p:txEl>
                                          </p:spTgt>
                                        </p:tgtEl>
                                        <p:attrNameLst>
                                          <p:attrName>style.visibility</p:attrName>
                                        </p:attrNameLst>
                                      </p:cBhvr>
                                      <p:to>
                                        <p:strVal val="visible"/>
                                      </p:to>
                                    </p:set>
                                    <p:animEffect transition="in" filter="dissolve">
                                      <p:cBhvr>
                                        <p:cTn id="36" dur="500"/>
                                        <p:tgtEl>
                                          <p:spTgt spid="106499">
                                            <p:txEl>
                                              <p:pRg st="5" end="5"/>
                                            </p:txEl>
                                          </p:spTgt>
                                        </p:tgtEl>
                                      </p:cBhvr>
                                    </p:animEffect>
                                  </p:childTnLst>
                                </p:cTn>
                              </p:par>
                              <p:par>
                                <p:cTn id="37" presetID="9" presetClass="entr" presetSubtype="0" fill="hold" nodeType="withEffect">
                                  <p:stCondLst>
                                    <p:cond delay="0"/>
                                  </p:stCondLst>
                                  <p:childTnLst>
                                    <p:set>
                                      <p:cBhvr>
                                        <p:cTn id="38" dur="1" fill="hold">
                                          <p:stCondLst>
                                            <p:cond delay="0"/>
                                          </p:stCondLst>
                                        </p:cTn>
                                        <p:tgtEl>
                                          <p:spTgt spid="106499">
                                            <p:txEl>
                                              <p:pRg st="6" end="6"/>
                                            </p:txEl>
                                          </p:spTgt>
                                        </p:tgtEl>
                                        <p:attrNameLst>
                                          <p:attrName>style.visibility</p:attrName>
                                        </p:attrNameLst>
                                      </p:cBhvr>
                                      <p:to>
                                        <p:strVal val="visible"/>
                                      </p:to>
                                    </p:set>
                                    <p:animEffect transition="in" filter="dissolve">
                                      <p:cBhvr>
                                        <p:cTn id="39" dur="500"/>
                                        <p:tgtEl>
                                          <p:spTgt spid="10649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498" grpId="0"/>
      <p:bldP spid="106498" grpId="1"/>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4294967295"/>
          </p:nvPr>
        </p:nvSpPr>
        <p:spPr>
          <a:xfrm>
            <a:off x="8610600" y="6356350"/>
            <a:ext cx="2743200" cy="365125"/>
          </a:xfrm>
        </p:spPr>
        <p:txBody>
          <a:bodyPr/>
          <a:lstStyle/>
          <a:p>
            <a:fld id="{8BC36141-6E2A-43AD-A67D-479FBE5FD0DE}" type="slidenum">
              <a:rPr lang="en-US" altLang="ar-SA"/>
              <a:pPr/>
              <a:t>11</a:t>
            </a:fld>
            <a:endParaRPr lang="en-US" altLang="ar-SA"/>
          </a:p>
        </p:txBody>
      </p:sp>
      <p:sp>
        <p:nvSpPr>
          <p:cNvPr id="108546" name="Rectangle 2"/>
          <p:cNvSpPr>
            <a:spLocks noGrp="1" noChangeArrowheads="1"/>
          </p:cNvSpPr>
          <p:nvPr>
            <p:ph type="title" idx="4294967295"/>
          </p:nvPr>
        </p:nvSpPr>
        <p:spPr>
          <a:xfrm>
            <a:off x="3865179" y="239001"/>
            <a:ext cx="6214241" cy="1325563"/>
          </a:xfrm>
        </p:spPr>
        <p:txBody>
          <a:bodyPr/>
          <a:lstStyle/>
          <a:p>
            <a:r>
              <a:rPr lang="en-US" altLang="ar-SA" b="1" dirty="0">
                <a:solidFill>
                  <a:schemeClr val="bg1"/>
                </a:solidFill>
              </a:rPr>
              <a:t>Products and Services </a:t>
            </a:r>
          </a:p>
        </p:txBody>
      </p:sp>
      <p:sp>
        <p:nvSpPr>
          <p:cNvPr id="108547" name="Rectangle 3"/>
          <p:cNvSpPr>
            <a:spLocks noGrp="1" noChangeArrowheads="1"/>
          </p:cNvSpPr>
          <p:nvPr>
            <p:ph type="body" idx="1"/>
          </p:nvPr>
        </p:nvSpPr>
        <p:spPr>
          <a:xfrm>
            <a:off x="1366344" y="1807778"/>
            <a:ext cx="9988133" cy="3783725"/>
          </a:xfrm>
          <a:ln>
            <a:solidFill>
              <a:srgbClr val="24A9E1"/>
            </a:solidFill>
          </a:ln>
        </p:spPr>
        <p:txBody>
          <a:bodyPr/>
          <a:lstStyle/>
          <a:p>
            <a:pPr>
              <a:lnSpc>
                <a:spcPct val="90000"/>
              </a:lnSpc>
              <a:buFont typeface="Wingdings" panose="05000000000000000000" pitchFamily="2" charset="2"/>
              <a:buNone/>
            </a:pPr>
            <a:r>
              <a:rPr lang="en-US" altLang="ar-SA" b="1" u="sng" dirty="0">
                <a:solidFill>
                  <a:srgbClr val="FF0000"/>
                </a:solidFill>
              </a:rPr>
              <a:t>Product: </a:t>
            </a:r>
          </a:p>
          <a:p>
            <a:pPr algn="just">
              <a:lnSpc>
                <a:spcPct val="90000"/>
              </a:lnSpc>
            </a:pPr>
            <a:r>
              <a:rPr lang="en-US" altLang="ar-SA" sz="2400" b="1" dirty="0"/>
              <a:t>Anything that can be offered to a market to satisfy </a:t>
            </a:r>
            <a:r>
              <a:rPr lang="en-US" altLang="ar-SA" sz="2400" b="1" dirty="0" smtClean="0"/>
              <a:t>a </a:t>
            </a:r>
            <a:r>
              <a:rPr lang="en-US" altLang="ar-SA" sz="2400" b="1" dirty="0"/>
              <a:t>need or want.</a:t>
            </a:r>
          </a:p>
          <a:p>
            <a:pPr algn="just">
              <a:lnSpc>
                <a:spcPct val="90000"/>
              </a:lnSpc>
            </a:pPr>
            <a:r>
              <a:rPr lang="en-US" altLang="ar-SA" sz="2400" b="1" dirty="0"/>
              <a:t>The concept of product is not limited to physical objects </a:t>
            </a:r>
            <a:r>
              <a:rPr lang="en-US" altLang="ar-SA" sz="2400" b="1" dirty="0">
                <a:latin typeface="Times New Roman" panose="02020603050405020304" pitchFamily="18" charset="0"/>
              </a:rPr>
              <a:t>–</a:t>
            </a:r>
            <a:r>
              <a:rPr lang="en-US" altLang="ar-SA" sz="2400" b="1" dirty="0"/>
              <a:t> anything capable of satisfying a need can be called a product. </a:t>
            </a:r>
          </a:p>
          <a:p>
            <a:pPr>
              <a:lnSpc>
                <a:spcPct val="90000"/>
              </a:lnSpc>
              <a:buFont typeface="Wingdings" panose="05000000000000000000" pitchFamily="2" charset="2"/>
              <a:buNone/>
            </a:pPr>
            <a:r>
              <a:rPr lang="en-US" altLang="ar-SA" b="1" u="sng" dirty="0">
                <a:solidFill>
                  <a:srgbClr val="FF0000"/>
                </a:solidFill>
              </a:rPr>
              <a:t>Services:</a:t>
            </a:r>
            <a:r>
              <a:rPr lang="en-US" altLang="ar-SA" u="sng" dirty="0">
                <a:solidFill>
                  <a:srgbClr val="FF0000"/>
                </a:solidFill>
              </a:rPr>
              <a:t> </a:t>
            </a:r>
          </a:p>
          <a:p>
            <a:pPr algn="just">
              <a:lnSpc>
                <a:spcPct val="90000"/>
              </a:lnSpc>
            </a:pPr>
            <a:r>
              <a:rPr lang="en-US" altLang="ar-SA" sz="2400" b="1" dirty="0"/>
              <a:t>In addition to tangible goods, products also include services, which are activities or benefits offered for sale that are essentially intangible and do not result in the ownership of anything.</a:t>
            </a:r>
            <a:endParaRPr lang="en-US" altLang="ar-SA" b="1" dirty="0"/>
          </a:p>
        </p:txBody>
      </p:sp>
    </p:spTree>
    <p:extLst>
      <p:ext uri="{BB962C8B-B14F-4D97-AF65-F5344CB8AC3E}">
        <p14:creationId xmlns:p14="http://schemas.microsoft.com/office/powerpoint/2010/main" val="178342352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08546"/>
                                        </p:tgtEl>
                                        <p:attrNameLst>
                                          <p:attrName>style.visibility</p:attrName>
                                        </p:attrNameLst>
                                      </p:cBhvr>
                                      <p:to>
                                        <p:strVal val="visible"/>
                                      </p:to>
                                    </p:set>
                                    <p:animEffect transition="in" filter="dissolve">
                                      <p:cBhvr>
                                        <p:cTn id="7" dur="500"/>
                                        <p:tgtEl>
                                          <p:spTgt spid="10854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8" presetClass="entr" presetSubtype="16" fill="hold" nodeType="clickEffect">
                                  <p:stCondLst>
                                    <p:cond delay="0"/>
                                  </p:stCondLst>
                                  <p:childTnLst>
                                    <p:set>
                                      <p:cBhvr>
                                        <p:cTn id="11" dur="1" fill="hold">
                                          <p:stCondLst>
                                            <p:cond delay="0"/>
                                          </p:stCondLst>
                                        </p:cTn>
                                        <p:tgtEl>
                                          <p:spTgt spid="108547">
                                            <p:txEl>
                                              <p:pRg st="0" end="0"/>
                                            </p:txEl>
                                          </p:spTgt>
                                        </p:tgtEl>
                                        <p:attrNameLst>
                                          <p:attrName>style.visibility</p:attrName>
                                        </p:attrNameLst>
                                      </p:cBhvr>
                                      <p:to>
                                        <p:strVal val="visible"/>
                                      </p:to>
                                    </p:set>
                                    <p:animEffect transition="in" filter="diamond(in)">
                                      <p:cBhvr>
                                        <p:cTn id="12" dur="2000"/>
                                        <p:tgtEl>
                                          <p:spTgt spid="108547">
                                            <p:txEl>
                                              <p:pRg st="0" end="0"/>
                                            </p:txEl>
                                          </p:spTgt>
                                        </p:tgtEl>
                                      </p:cBhvr>
                                    </p:animEffect>
                                  </p:childTnLst>
                                </p:cTn>
                              </p:par>
                              <p:par>
                                <p:cTn id="13" presetID="8" presetClass="entr" presetSubtype="16" fill="hold" nodeType="withEffect">
                                  <p:stCondLst>
                                    <p:cond delay="0"/>
                                  </p:stCondLst>
                                  <p:childTnLst>
                                    <p:set>
                                      <p:cBhvr>
                                        <p:cTn id="14" dur="1" fill="hold">
                                          <p:stCondLst>
                                            <p:cond delay="0"/>
                                          </p:stCondLst>
                                        </p:cTn>
                                        <p:tgtEl>
                                          <p:spTgt spid="108547">
                                            <p:txEl>
                                              <p:pRg st="1" end="1"/>
                                            </p:txEl>
                                          </p:spTgt>
                                        </p:tgtEl>
                                        <p:attrNameLst>
                                          <p:attrName>style.visibility</p:attrName>
                                        </p:attrNameLst>
                                      </p:cBhvr>
                                      <p:to>
                                        <p:strVal val="visible"/>
                                      </p:to>
                                    </p:set>
                                    <p:animEffect transition="in" filter="diamond(in)">
                                      <p:cBhvr>
                                        <p:cTn id="15" dur="2000"/>
                                        <p:tgtEl>
                                          <p:spTgt spid="108547">
                                            <p:txEl>
                                              <p:pRg st="1" end="1"/>
                                            </p:txEl>
                                          </p:spTgt>
                                        </p:tgtEl>
                                      </p:cBhvr>
                                    </p:animEffect>
                                  </p:childTnLst>
                                </p:cTn>
                              </p:par>
                              <p:par>
                                <p:cTn id="16" presetID="8" presetClass="entr" presetSubtype="16" fill="hold" nodeType="withEffect">
                                  <p:stCondLst>
                                    <p:cond delay="0"/>
                                  </p:stCondLst>
                                  <p:childTnLst>
                                    <p:set>
                                      <p:cBhvr>
                                        <p:cTn id="17" dur="1" fill="hold">
                                          <p:stCondLst>
                                            <p:cond delay="0"/>
                                          </p:stCondLst>
                                        </p:cTn>
                                        <p:tgtEl>
                                          <p:spTgt spid="108547">
                                            <p:txEl>
                                              <p:pRg st="2" end="2"/>
                                            </p:txEl>
                                          </p:spTgt>
                                        </p:tgtEl>
                                        <p:attrNameLst>
                                          <p:attrName>style.visibility</p:attrName>
                                        </p:attrNameLst>
                                      </p:cBhvr>
                                      <p:to>
                                        <p:strVal val="visible"/>
                                      </p:to>
                                    </p:set>
                                    <p:animEffect transition="in" filter="diamond(in)">
                                      <p:cBhvr>
                                        <p:cTn id="18" dur="2000"/>
                                        <p:tgtEl>
                                          <p:spTgt spid="108547">
                                            <p:txEl>
                                              <p:pRg st="2" end="2"/>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53" presetClass="entr" presetSubtype="0" fill="hold" nodeType="clickEffect">
                                  <p:stCondLst>
                                    <p:cond delay="0"/>
                                  </p:stCondLst>
                                  <p:childTnLst>
                                    <p:set>
                                      <p:cBhvr>
                                        <p:cTn id="22" dur="1" fill="hold">
                                          <p:stCondLst>
                                            <p:cond delay="0"/>
                                          </p:stCondLst>
                                        </p:cTn>
                                        <p:tgtEl>
                                          <p:spTgt spid="108547">
                                            <p:txEl>
                                              <p:pRg st="3" end="3"/>
                                            </p:txEl>
                                          </p:spTgt>
                                        </p:tgtEl>
                                        <p:attrNameLst>
                                          <p:attrName>style.visibility</p:attrName>
                                        </p:attrNameLst>
                                      </p:cBhvr>
                                      <p:to>
                                        <p:strVal val="visible"/>
                                      </p:to>
                                    </p:set>
                                    <p:anim calcmode="lin" valueType="num">
                                      <p:cBhvr>
                                        <p:cTn id="23" dur="500" fill="hold"/>
                                        <p:tgtEl>
                                          <p:spTgt spid="108547">
                                            <p:txEl>
                                              <p:pRg st="3" end="3"/>
                                            </p:txEl>
                                          </p:spTgt>
                                        </p:tgtEl>
                                        <p:attrNameLst>
                                          <p:attrName>ppt_w</p:attrName>
                                        </p:attrNameLst>
                                      </p:cBhvr>
                                      <p:tavLst>
                                        <p:tav tm="0">
                                          <p:val>
                                            <p:fltVal val="0"/>
                                          </p:val>
                                        </p:tav>
                                        <p:tav tm="100000">
                                          <p:val>
                                            <p:strVal val="#ppt_w"/>
                                          </p:val>
                                        </p:tav>
                                      </p:tavLst>
                                    </p:anim>
                                    <p:anim calcmode="lin" valueType="num">
                                      <p:cBhvr>
                                        <p:cTn id="24" dur="500" fill="hold"/>
                                        <p:tgtEl>
                                          <p:spTgt spid="108547">
                                            <p:txEl>
                                              <p:pRg st="3" end="3"/>
                                            </p:txEl>
                                          </p:spTgt>
                                        </p:tgtEl>
                                        <p:attrNameLst>
                                          <p:attrName>ppt_h</p:attrName>
                                        </p:attrNameLst>
                                      </p:cBhvr>
                                      <p:tavLst>
                                        <p:tav tm="0">
                                          <p:val>
                                            <p:fltVal val="0"/>
                                          </p:val>
                                        </p:tav>
                                        <p:tav tm="100000">
                                          <p:val>
                                            <p:strVal val="#ppt_h"/>
                                          </p:val>
                                        </p:tav>
                                      </p:tavLst>
                                    </p:anim>
                                    <p:animEffect transition="in" filter="fade">
                                      <p:cBhvr>
                                        <p:cTn id="25" dur="500"/>
                                        <p:tgtEl>
                                          <p:spTgt spid="108547">
                                            <p:txEl>
                                              <p:pRg st="3" end="3"/>
                                            </p:txEl>
                                          </p:spTgt>
                                        </p:tgtEl>
                                      </p:cBhvr>
                                    </p:animEffect>
                                  </p:childTnLst>
                                </p:cTn>
                              </p:par>
                              <p:par>
                                <p:cTn id="26" presetID="53" presetClass="entr" presetSubtype="0" fill="hold" nodeType="withEffect">
                                  <p:stCondLst>
                                    <p:cond delay="0"/>
                                  </p:stCondLst>
                                  <p:childTnLst>
                                    <p:set>
                                      <p:cBhvr>
                                        <p:cTn id="27" dur="1" fill="hold">
                                          <p:stCondLst>
                                            <p:cond delay="0"/>
                                          </p:stCondLst>
                                        </p:cTn>
                                        <p:tgtEl>
                                          <p:spTgt spid="108547">
                                            <p:txEl>
                                              <p:pRg st="4" end="4"/>
                                            </p:txEl>
                                          </p:spTgt>
                                        </p:tgtEl>
                                        <p:attrNameLst>
                                          <p:attrName>style.visibility</p:attrName>
                                        </p:attrNameLst>
                                      </p:cBhvr>
                                      <p:to>
                                        <p:strVal val="visible"/>
                                      </p:to>
                                    </p:set>
                                    <p:anim calcmode="lin" valueType="num">
                                      <p:cBhvr>
                                        <p:cTn id="28" dur="500" fill="hold"/>
                                        <p:tgtEl>
                                          <p:spTgt spid="108547">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108547">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10854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46" grpId="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4294967295"/>
          </p:nvPr>
        </p:nvSpPr>
        <p:spPr>
          <a:xfrm>
            <a:off x="8610600" y="6356350"/>
            <a:ext cx="2743200" cy="365125"/>
          </a:xfrm>
        </p:spPr>
        <p:txBody>
          <a:bodyPr/>
          <a:lstStyle/>
          <a:p>
            <a:fld id="{42C87724-4048-4CFB-9809-A725B047ACD1}" type="slidenum">
              <a:rPr lang="en-US" altLang="ar-SA"/>
              <a:pPr/>
              <a:t>12</a:t>
            </a:fld>
            <a:endParaRPr lang="en-US" altLang="ar-SA"/>
          </a:p>
        </p:txBody>
      </p:sp>
      <p:sp>
        <p:nvSpPr>
          <p:cNvPr id="109570" name="Rectangle 2"/>
          <p:cNvSpPr>
            <a:spLocks noGrp="1" noChangeArrowheads="1"/>
          </p:cNvSpPr>
          <p:nvPr>
            <p:ph type="title" idx="4294967295"/>
          </p:nvPr>
        </p:nvSpPr>
        <p:spPr>
          <a:xfrm>
            <a:off x="2509345" y="281042"/>
            <a:ext cx="8673662" cy="1325563"/>
          </a:xfrm>
        </p:spPr>
        <p:txBody>
          <a:bodyPr>
            <a:normAutofit/>
          </a:bodyPr>
          <a:lstStyle/>
          <a:p>
            <a:pPr algn="ctr"/>
            <a:r>
              <a:rPr lang="en-US" altLang="ar-SA" b="1" dirty="0">
                <a:solidFill>
                  <a:schemeClr val="bg1"/>
                </a:solidFill>
                <a:latin typeface="+mn-lt"/>
              </a:rPr>
              <a:t>Values, Satisfaction, and Quality</a:t>
            </a:r>
            <a:r>
              <a:rPr lang="en-US" altLang="ar-SA" sz="4800" b="1" dirty="0">
                <a:solidFill>
                  <a:schemeClr val="bg1"/>
                </a:solidFill>
                <a:latin typeface="+mn-lt"/>
              </a:rPr>
              <a:t> </a:t>
            </a:r>
          </a:p>
        </p:txBody>
      </p:sp>
      <p:sp>
        <p:nvSpPr>
          <p:cNvPr id="109571" name="Rectangle 3"/>
          <p:cNvSpPr>
            <a:spLocks noGrp="1" noChangeArrowheads="1"/>
          </p:cNvSpPr>
          <p:nvPr>
            <p:ph type="body" idx="1"/>
          </p:nvPr>
        </p:nvSpPr>
        <p:spPr>
          <a:xfrm>
            <a:off x="1754551" y="1755227"/>
            <a:ext cx="9599249" cy="3626069"/>
          </a:xfrm>
          <a:ln>
            <a:solidFill>
              <a:srgbClr val="24A9E1"/>
            </a:solidFill>
          </a:ln>
        </p:spPr>
        <p:txBody>
          <a:bodyPr>
            <a:noAutofit/>
          </a:bodyPr>
          <a:lstStyle/>
          <a:p>
            <a:pPr>
              <a:lnSpc>
                <a:spcPct val="90000"/>
              </a:lnSpc>
              <a:buFont typeface="Wingdings" panose="05000000000000000000" pitchFamily="2" charset="2"/>
              <a:buNone/>
            </a:pPr>
            <a:r>
              <a:rPr lang="en-US" altLang="ar-SA" b="1" u="sng" dirty="0">
                <a:solidFill>
                  <a:srgbClr val="FF0000"/>
                </a:solidFill>
              </a:rPr>
              <a:t>Values</a:t>
            </a:r>
            <a:r>
              <a:rPr lang="en-US" altLang="ar-SA" sz="2000" b="1" dirty="0">
                <a:solidFill>
                  <a:srgbClr val="FF0000"/>
                </a:solidFill>
              </a:rPr>
              <a:t>: </a:t>
            </a:r>
          </a:p>
          <a:p>
            <a:pPr algn="just">
              <a:lnSpc>
                <a:spcPct val="90000"/>
              </a:lnSpc>
            </a:pPr>
            <a:r>
              <a:rPr lang="en-US" altLang="ar-SA" sz="2000" b="1" dirty="0"/>
              <a:t>Customer value is the difference between the values the customer gains from owning and using a product and the costs of obtaining the products.</a:t>
            </a:r>
          </a:p>
          <a:p>
            <a:pPr>
              <a:lnSpc>
                <a:spcPct val="90000"/>
              </a:lnSpc>
            </a:pPr>
            <a:r>
              <a:rPr lang="en-US" altLang="ar-SA" sz="2000" b="1" dirty="0"/>
              <a:t>Customers often do not judge product value and costs accurately or objectively. They act on perceived value.</a:t>
            </a:r>
          </a:p>
          <a:p>
            <a:pPr>
              <a:lnSpc>
                <a:spcPct val="90000"/>
              </a:lnSpc>
              <a:buFont typeface="Wingdings" panose="05000000000000000000" pitchFamily="2" charset="2"/>
              <a:buNone/>
            </a:pPr>
            <a:r>
              <a:rPr lang="en-US" altLang="ar-SA" b="1" u="sng" dirty="0">
                <a:solidFill>
                  <a:srgbClr val="FF0000"/>
                </a:solidFill>
              </a:rPr>
              <a:t>Satisfaction: </a:t>
            </a:r>
          </a:p>
          <a:p>
            <a:pPr algn="just">
              <a:lnSpc>
                <a:spcPct val="90000"/>
              </a:lnSpc>
            </a:pPr>
            <a:r>
              <a:rPr lang="en-US" altLang="ar-SA" sz="2000" b="1" dirty="0"/>
              <a:t>Customer satisfaction depends on a product</a:t>
            </a:r>
            <a:r>
              <a:rPr lang="en-US" altLang="ar-SA" sz="2000" b="1" dirty="0">
                <a:latin typeface="Times New Roman" panose="02020603050405020304" pitchFamily="18" charset="0"/>
              </a:rPr>
              <a:t>’</a:t>
            </a:r>
            <a:r>
              <a:rPr lang="en-US" altLang="ar-SA" sz="2000" b="1" dirty="0"/>
              <a:t>s perceived performance in delivering value relative to a buyer</a:t>
            </a:r>
            <a:r>
              <a:rPr lang="en-US" altLang="ar-SA" sz="2000" b="1" dirty="0">
                <a:latin typeface="Times New Roman" panose="02020603050405020304" pitchFamily="18" charset="0"/>
              </a:rPr>
              <a:t>’</a:t>
            </a:r>
            <a:r>
              <a:rPr lang="en-US" altLang="ar-SA" sz="2000" b="1" dirty="0"/>
              <a:t>s expectation.</a:t>
            </a:r>
          </a:p>
          <a:p>
            <a:pPr>
              <a:lnSpc>
                <a:spcPct val="90000"/>
              </a:lnSpc>
            </a:pPr>
            <a:r>
              <a:rPr lang="en-US" altLang="ar-SA" sz="2000" b="1" dirty="0"/>
              <a:t>If the product</a:t>
            </a:r>
            <a:r>
              <a:rPr lang="en-US" altLang="ar-SA" sz="2000" b="1" dirty="0">
                <a:latin typeface="Times New Roman" panose="02020603050405020304" pitchFamily="18" charset="0"/>
              </a:rPr>
              <a:t>’</a:t>
            </a:r>
            <a:r>
              <a:rPr lang="en-US" altLang="ar-SA" sz="2000" b="1" dirty="0"/>
              <a:t>s performance falls short of the customer</a:t>
            </a:r>
            <a:r>
              <a:rPr lang="en-US" altLang="ar-SA" sz="2000" b="1" dirty="0">
                <a:latin typeface="Times New Roman" panose="02020603050405020304" pitchFamily="18" charset="0"/>
              </a:rPr>
              <a:t>’</a:t>
            </a:r>
            <a:r>
              <a:rPr lang="en-US" altLang="ar-SA" sz="2000" b="1" dirty="0"/>
              <a:t>s expectations, the buyer is dissatisfied</a:t>
            </a:r>
            <a:r>
              <a:rPr lang="en-US" altLang="ar-SA" sz="2000" b="1" dirty="0" smtClean="0"/>
              <a:t>.</a:t>
            </a:r>
            <a:endParaRPr lang="en-US" altLang="ar-SA" sz="2000" b="1" dirty="0"/>
          </a:p>
        </p:txBody>
      </p:sp>
    </p:spTree>
    <p:extLst>
      <p:ext uri="{BB962C8B-B14F-4D97-AF65-F5344CB8AC3E}">
        <p14:creationId xmlns:p14="http://schemas.microsoft.com/office/powerpoint/2010/main" val="103920002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09570"/>
                                        </p:tgtEl>
                                        <p:attrNameLst>
                                          <p:attrName>style.visibility</p:attrName>
                                        </p:attrNameLst>
                                      </p:cBhvr>
                                      <p:to>
                                        <p:strVal val="visible"/>
                                      </p:to>
                                    </p:set>
                                    <p:animEffect transition="in" filter="dissolve">
                                      <p:cBhvr>
                                        <p:cTn id="7" dur="500"/>
                                        <p:tgtEl>
                                          <p:spTgt spid="10957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3" presetClass="entr" presetSubtype="0" fill="hold" nodeType="clickEffect">
                                  <p:stCondLst>
                                    <p:cond delay="0"/>
                                  </p:stCondLst>
                                  <p:childTnLst>
                                    <p:set>
                                      <p:cBhvr>
                                        <p:cTn id="11" dur="1" fill="hold">
                                          <p:stCondLst>
                                            <p:cond delay="0"/>
                                          </p:stCondLst>
                                        </p:cTn>
                                        <p:tgtEl>
                                          <p:spTgt spid="109571">
                                            <p:txEl>
                                              <p:pRg st="0" end="0"/>
                                            </p:txEl>
                                          </p:spTgt>
                                        </p:tgtEl>
                                        <p:attrNameLst>
                                          <p:attrName>style.visibility</p:attrName>
                                        </p:attrNameLst>
                                      </p:cBhvr>
                                      <p:to>
                                        <p:strVal val="visible"/>
                                      </p:to>
                                    </p:set>
                                    <p:anim calcmode="lin" valueType="num">
                                      <p:cBhvr>
                                        <p:cTn id="12" dur="500" fill="hold"/>
                                        <p:tgtEl>
                                          <p:spTgt spid="109571">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109571">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109571">
                                            <p:txEl>
                                              <p:pRg st="0" end="0"/>
                                            </p:txEl>
                                          </p:spTgt>
                                        </p:tgtEl>
                                      </p:cBhvr>
                                    </p:animEffect>
                                  </p:childTnLst>
                                </p:cTn>
                              </p:par>
                              <p:par>
                                <p:cTn id="15" presetID="53" presetClass="entr" presetSubtype="0" fill="hold" nodeType="withEffect">
                                  <p:stCondLst>
                                    <p:cond delay="0"/>
                                  </p:stCondLst>
                                  <p:childTnLst>
                                    <p:set>
                                      <p:cBhvr>
                                        <p:cTn id="16" dur="1" fill="hold">
                                          <p:stCondLst>
                                            <p:cond delay="0"/>
                                          </p:stCondLst>
                                        </p:cTn>
                                        <p:tgtEl>
                                          <p:spTgt spid="109571">
                                            <p:txEl>
                                              <p:pRg st="1" end="1"/>
                                            </p:txEl>
                                          </p:spTgt>
                                        </p:tgtEl>
                                        <p:attrNameLst>
                                          <p:attrName>style.visibility</p:attrName>
                                        </p:attrNameLst>
                                      </p:cBhvr>
                                      <p:to>
                                        <p:strVal val="visible"/>
                                      </p:to>
                                    </p:set>
                                    <p:anim calcmode="lin" valueType="num">
                                      <p:cBhvr>
                                        <p:cTn id="17" dur="500" fill="hold"/>
                                        <p:tgtEl>
                                          <p:spTgt spid="109571">
                                            <p:txEl>
                                              <p:pRg st="1" end="1"/>
                                            </p:txEl>
                                          </p:spTgt>
                                        </p:tgtEl>
                                        <p:attrNameLst>
                                          <p:attrName>ppt_w</p:attrName>
                                        </p:attrNameLst>
                                      </p:cBhvr>
                                      <p:tavLst>
                                        <p:tav tm="0">
                                          <p:val>
                                            <p:fltVal val="0"/>
                                          </p:val>
                                        </p:tav>
                                        <p:tav tm="100000">
                                          <p:val>
                                            <p:strVal val="#ppt_w"/>
                                          </p:val>
                                        </p:tav>
                                      </p:tavLst>
                                    </p:anim>
                                    <p:anim calcmode="lin" valueType="num">
                                      <p:cBhvr>
                                        <p:cTn id="18" dur="500" fill="hold"/>
                                        <p:tgtEl>
                                          <p:spTgt spid="109571">
                                            <p:txEl>
                                              <p:pRg st="1" end="1"/>
                                            </p:txEl>
                                          </p:spTgt>
                                        </p:tgtEl>
                                        <p:attrNameLst>
                                          <p:attrName>ppt_h</p:attrName>
                                        </p:attrNameLst>
                                      </p:cBhvr>
                                      <p:tavLst>
                                        <p:tav tm="0">
                                          <p:val>
                                            <p:fltVal val="0"/>
                                          </p:val>
                                        </p:tav>
                                        <p:tav tm="100000">
                                          <p:val>
                                            <p:strVal val="#ppt_h"/>
                                          </p:val>
                                        </p:tav>
                                      </p:tavLst>
                                    </p:anim>
                                    <p:animEffect transition="in" filter="fade">
                                      <p:cBhvr>
                                        <p:cTn id="19" dur="500"/>
                                        <p:tgtEl>
                                          <p:spTgt spid="109571">
                                            <p:txEl>
                                              <p:pRg st="1" end="1"/>
                                            </p:txEl>
                                          </p:spTgt>
                                        </p:tgtEl>
                                      </p:cBhvr>
                                    </p:animEffect>
                                  </p:childTnLst>
                                </p:cTn>
                              </p:par>
                              <p:par>
                                <p:cTn id="20" presetID="53" presetClass="entr" presetSubtype="0" fill="hold" nodeType="withEffect">
                                  <p:stCondLst>
                                    <p:cond delay="0"/>
                                  </p:stCondLst>
                                  <p:childTnLst>
                                    <p:set>
                                      <p:cBhvr>
                                        <p:cTn id="21" dur="1" fill="hold">
                                          <p:stCondLst>
                                            <p:cond delay="0"/>
                                          </p:stCondLst>
                                        </p:cTn>
                                        <p:tgtEl>
                                          <p:spTgt spid="109571">
                                            <p:txEl>
                                              <p:pRg st="2" end="2"/>
                                            </p:txEl>
                                          </p:spTgt>
                                        </p:tgtEl>
                                        <p:attrNameLst>
                                          <p:attrName>style.visibility</p:attrName>
                                        </p:attrNameLst>
                                      </p:cBhvr>
                                      <p:to>
                                        <p:strVal val="visible"/>
                                      </p:to>
                                    </p:set>
                                    <p:anim calcmode="lin" valueType="num">
                                      <p:cBhvr>
                                        <p:cTn id="22" dur="500" fill="hold"/>
                                        <p:tgtEl>
                                          <p:spTgt spid="109571">
                                            <p:txEl>
                                              <p:pRg st="2" end="2"/>
                                            </p:txEl>
                                          </p:spTgt>
                                        </p:tgtEl>
                                        <p:attrNameLst>
                                          <p:attrName>ppt_w</p:attrName>
                                        </p:attrNameLst>
                                      </p:cBhvr>
                                      <p:tavLst>
                                        <p:tav tm="0">
                                          <p:val>
                                            <p:fltVal val="0"/>
                                          </p:val>
                                        </p:tav>
                                        <p:tav tm="100000">
                                          <p:val>
                                            <p:strVal val="#ppt_w"/>
                                          </p:val>
                                        </p:tav>
                                      </p:tavLst>
                                    </p:anim>
                                    <p:anim calcmode="lin" valueType="num">
                                      <p:cBhvr>
                                        <p:cTn id="23" dur="500" fill="hold"/>
                                        <p:tgtEl>
                                          <p:spTgt spid="109571">
                                            <p:txEl>
                                              <p:pRg st="2" end="2"/>
                                            </p:txEl>
                                          </p:spTgt>
                                        </p:tgtEl>
                                        <p:attrNameLst>
                                          <p:attrName>ppt_h</p:attrName>
                                        </p:attrNameLst>
                                      </p:cBhvr>
                                      <p:tavLst>
                                        <p:tav tm="0">
                                          <p:val>
                                            <p:fltVal val="0"/>
                                          </p:val>
                                        </p:tav>
                                        <p:tav tm="100000">
                                          <p:val>
                                            <p:strVal val="#ppt_h"/>
                                          </p:val>
                                        </p:tav>
                                      </p:tavLst>
                                    </p:anim>
                                    <p:animEffect transition="in" filter="fade">
                                      <p:cBhvr>
                                        <p:cTn id="24" dur="500"/>
                                        <p:tgtEl>
                                          <p:spTgt spid="109571">
                                            <p:txEl>
                                              <p:pRg st="2" end="2"/>
                                            </p:txEl>
                                          </p:spTgt>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4" fill="hold" nodeType="clickEffect">
                                  <p:stCondLst>
                                    <p:cond delay="0"/>
                                  </p:stCondLst>
                                  <p:childTnLst>
                                    <p:set>
                                      <p:cBhvr>
                                        <p:cTn id="28" dur="1" fill="hold">
                                          <p:stCondLst>
                                            <p:cond delay="0"/>
                                          </p:stCondLst>
                                        </p:cTn>
                                        <p:tgtEl>
                                          <p:spTgt spid="109571">
                                            <p:txEl>
                                              <p:pRg st="3" end="3"/>
                                            </p:txEl>
                                          </p:spTgt>
                                        </p:tgtEl>
                                        <p:attrNameLst>
                                          <p:attrName>style.visibility</p:attrName>
                                        </p:attrNameLst>
                                      </p:cBhvr>
                                      <p:to>
                                        <p:strVal val="visible"/>
                                      </p:to>
                                    </p:set>
                                    <p:anim calcmode="lin" valueType="num">
                                      <p:cBhvr additive="base">
                                        <p:cTn id="29" dur="500" fill="hold"/>
                                        <p:tgtEl>
                                          <p:spTgt spid="109571">
                                            <p:txEl>
                                              <p:pRg st="3" end="3"/>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09571">
                                            <p:txEl>
                                              <p:pRg st="3" end="3"/>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9571">
                                            <p:txEl>
                                              <p:pRg st="4" end="4"/>
                                            </p:txEl>
                                          </p:spTgt>
                                        </p:tgtEl>
                                        <p:attrNameLst>
                                          <p:attrName>style.visibility</p:attrName>
                                        </p:attrNameLst>
                                      </p:cBhvr>
                                      <p:to>
                                        <p:strVal val="visible"/>
                                      </p:to>
                                    </p:set>
                                    <p:anim calcmode="lin" valueType="num">
                                      <p:cBhvr additive="base">
                                        <p:cTn id="33" dur="500" fill="hold"/>
                                        <p:tgtEl>
                                          <p:spTgt spid="109571">
                                            <p:txEl>
                                              <p:pRg st="4" end="4"/>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109571">
                                            <p:txEl>
                                              <p:pRg st="4" end="4"/>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9571">
                                            <p:txEl>
                                              <p:pRg st="5" end="5"/>
                                            </p:txEl>
                                          </p:spTgt>
                                        </p:tgtEl>
                                        <p:attrNameLst>
                                          <p:attrName>style.visibility</p:attrName>
                                        </p:attrNameLst>
                                      </p:cBhvr>
                                      <p:to>
                                        <p:strVal val="visible"/>
                                      </p:to>
                                    </p:set>
                                    <p:anim calcmode="lin" valueType="num">
                                      <p:cBhvr additive="base">
                                        <p:cTn id="37" dur="500" fill="hold"/>
                                        <p:tgtEl>
                                          <p:spTgt spid="109571">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09571">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570" grpId="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4294967295"/>
          </p:nvPr>
        </p:nvSpPr>
        <p:spPr>
          <a:xfrm>
            <a:off x="8610600" y="6356350"/>
            <a:ext cx="2743200" cy="365125"/>
          </a:xfrm>
        </p:spPr>
        <p:txBody>
          <a:bodyPr/>
          <a:lstStyle/>
          <a:p>
            <a:fld id="{42C87724-4048-4CFB-9809-A725B047ACD1}" type="slidenum">
              <a:rPr lang="en-US" altLang="ar-SA"/>
              <a:pPr/>
              <a:t>13</a:t>
            </a:fld>
            <a:endParaRPr lang="en-US" altLang="ar-SA"/>
          </a:p>
        </p:txBody>
      </p:sp>
      <p:sp>
        <p:nvSpPr>
          <p:cNvPr id="109570" name="Rectangle 2"/>
          <p:cNvSpPr>
            <a:spLocks noGrp="1" noChangeArrowheads="1"/>
          </p:cNvSpPr>
          <p:nvPr>
            <p:ph type="title" idx="4294967295"/>
          </p:nvPr>
        </p:nvSpPr>
        <p:spPr>
          <a:xfrm>
            <a:off x="2814145" y="239000"/>
            <a:ext cx="8263758" cy="1325563"/>
          </a:xfrm>
        </p:spPr>
        <p:txBody>
          <a:bodyPr>
            <a:normAutofit/>
          </a:bodyPr>
          <a:lstStyle/>
          <a:p>
            <a:pPr algn="ctr"/>
            <a:r>
              <a:rPr lang="en-US" altLang="ar-SA" sz="3600" b="1" dirty="0">
                <a:solidFill>
                  <a:schemeClr val="bg1"/>
                </a:solidFill>
                <a:latin typeface="+mn-lt"/>
              </a:rPr>
              <a:t>Values, Satisfaction, and </a:t>
            </a:r>
            <a:r>
              <a:rPr lang="en-US" altLang="ar-SA" sz="3600" b="1" dirty="0" smtClean="0">
                <a:solidFill>
                  <a:schemeClr val="bg1"/>
                </a:solidFill>
                <a:latin typeface="+mn-lt"/>
              </a:rPr>
              <a:t>Quality cont. ..</a:t>
            </a:r>
            <a:r>
              <a:rPr lang="en-US" altLang="ar-SA" sz="4000" b="1" dirty="0" smtClean="0">
                <a:solidFill>
                  <a:schemeClr val="bg1"/>
                </a:solidFill>
                <a:latin typeface="+mn-lt"/>
              </a:rPr>
              <a:t> </a:t>
            </a:r>
            <a:endParaRPr lang="en-US" altLang="ar-SA" sz="4000" b="1" dirty="0">
              <a:solidFill>
                <a:schemeClr val="bg1"/>
              </a:solidFill>
              <a:latin typeface="+mn-lt"/>
            </a:endParaRPr>
          </a:p>
        </p:txBody>
      </p:sp>
      <p:sp>
        <p:nvSpPr>
          <p:cNvPr id="109571" name="Rectangle 3"/>
          <p:cNvSpPr>
            <a:spLocks noGrp="1" noChangeArrowheads="1"/>
          </p:cNvSpPr>
          <p:nvPr>
            <p:ph type="body" idx="1"/>
          </p:nvPr>
        </p:nvSpPr>
        <p:spPr>
          <a:xfrm>
            <a:off x="1881352" y="2322786"/>
            <a:ext cx="9473125" cy="3205655"/>
          </a:xfrm>
          <a:ln>
            <a:solidFill>
              <a:srgbClr val="24A9E1"/>
            </a:solidFill>
          </a:ln>
        </p:spPr>
        <p:txBody>
          <a:bodyPr>
            <a:normAutofit/>
          </a:bodyPr>
          <a:lstStyle/>
          <a:p>
            <a:pPr>
              <a:lnSpc>
                <a:spcPct val="90000"/>
              </a:lnSpc>
              <a:buFont typeface="Wingdings" panose="05000000000000000000" pitchFamily="2" charset="2"/>
              <a:buNone/>
            </a:pPr>
            <a:r>
              <a:rPr lang="en-US" altLang="ar-SA" b="1" u="sng" dirty="0" smtClean="0">
                <a:solidFill>
                  <a:srgbClr val="FF0000"/>
                </a:solidFill>
              </a:rPr>
              <a:t>Quality</a:t>
            </a:r>
            <a:r>
              <a:rPr lang="en-US" altLang="ar-SA" b="1" u="sng" dirty="0">
                <a:solidFill>
                  <a:srgbClr val="FF0000"/>
                </a:solidFill>
              </a:rPr>
              <a:t>:</a:t>
            </a:r>
          </a:p>
          <a:p>
            <a:pPr algn="just">
              <a:lnSpc>
                <a:spcPct val="90000"/>
              </a:lnSpc>
            </a:pPr>
            <a:r>
              <a:rPr lang="en-US" altLang="ar-SA" sz="2000" b="1" dirty="0"/>
              <a:t>Customer satisfaction is closely linked to quality.</a:t>
            </a:r>
          </a:p>
          <a:p>
            <a:pPr algn="just">
              <a:lnSpc>
                <a:spcPct val="90000"/>
              </a:lnSpc>
            </a:pPr>
            <a:r>
              <a:rPr lang="en-US" altLang="ar-SA" sz="2000" b="1" dirty="0"/>
              <a:t>Quality has a direct impact on product performance.</a:t>
            </a:r>
          </a:p>
          <a:p>
            <a:pPr algn="just">
              <a:lnSpc>
                <a:spcPct val="90000"/>
              </a:lnSpc>
            </a:pPr>
            <a:r>
              <a:rPr lang="en-US" altLang="ar-SA" sz="2000" b="1" dirty="0"/>
              <a:t>Quality can be defined as </a:t>
            </a:r>
            <a:r>
              <a:rPr lang="en-US" altLang="ar-SA" sz="2000" b="1" dirty="0">
                <a:latin typeface="Times New Roman" panose="02020603050405020304" pitchFamily="18" charset="0"/>
              </a:rPr>
              <a:t>“</a:t>
            </a:r>
            <a:r>
              <a:rPr lang="en-US" altLang="ar-SA" sz="2000" b="1" dirty="0"/>
              <a:t>freedom from defects</a:t>
            </a:r>
            <a:r>
              <a:rPr lang="en-US" altLang="ar-SA" sz="2000" b="1" dirty="0">
                <a:latin typeface="Times New Roman" panose="02020603050405020304" pitchFamily="18" charset="0"/>
              </a:rPr>
              <a:t>”</a:t>
            </a:r>
            <a:r>
              <a:rPr lang="en-US" altLang="ar-SA" sz="2000" b="1" dirty="0"/>
              <a:t>.</a:t>
            </a:r>
          </a:p>
          <a:p>
            <a:pPr>
              <a:lnSpc>
                <a:spcPct val="90000"/>
              </a:lnSpc>
            </a:pPr>
            <a:r>
              <a:rPr lang="en-US" altLang="ar-SA" sz="2000" b="1" dirty="0"/>
              <a:t>TQM programs designed to constantly improve the quality of products, services, and marketing processes.</a:t>
            </a:r>
          </a:p>
        </p:txBody>
      </p:sp>
    </p:spTree>
    <p:extLst>
      <p:ext uri="{BB962C8B-B14F-4D97-AF65-F5344CB8AC3E}">
        <p14:creationId xmlns:p14="http://schemas.microsoft.com/office/powerpoint/2010/main" val="343637074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09570"/>
                                        </p:tgtEl>
                                        <p:attrNameLst>
                                          <p:attrName>style.visibility</p:attrName>
                                        </p:attrNameLst>
                                      </p:cBhvr>
                                      <p:to>
                                        <p:strVal val="visible"/>
                                      </p:to>
                                    </p:set>
                                    <p:animEffect transition="in" filter="dissolve">
                                      <p:cBhvr>
                                        <p:cTn id="7" dur="500"/>
                                        <p:tgtEl>
                                          <p:spTgt spid="10957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6" fill="hold" nodeType="clickEffect">
                                  <p:stCondLst>
                                    <p:cond delay="0"/>
                                  </p:stCondLst>
                                  <p:childTnLst>
                                    <p:set>
                                      <p:cBhvr>
                                        <p:cTn id="11" dur="1" fill="hold">
                                          <p:stCondLst>
                                            <p:cond delay="0"/>
                                          </p:stCondLst>
                                        </p:cTn>
                                        <p:tgtEl>
                                          <p:spTgt spid="109571">
                                            <p:txEl>
                                              <p:pRg st="0" end="0"/>
                                            </p:txEl>
                                          </p:spTgt>
                                        </p:tgtEl>
                                        <p:attrNameLst>
                                          <p:attrName>style.visibility</p:attrName>
                                        </p:attrNameLst>
                                      </p:cBhvr>
                                      <p:to>
                                        <p:strVal val="visible"/>
                                      </p:to>
                                    </p:set>
                                    <p:animEffect transition="in" filter="barn(inHorizontal)">
                                      <p:cBhvr>
                                        <p:cTn id="12" dur="500"/>
                                        <p:tgtEl>
                                          <p:spTgt spid="109571">
                                            <p:txEl>
                                              <p:pRg st="0" end="0"/>
                                            </p:txEl>
                                          </p:spTgt>
                                        </p:tgtEl>
                                      </p:cBhvr>
                                    </p:animEffect>
                                  </p:childTnLst>
                                </p:cTn>
                              </p:par>
                              <p:par>
                                <p:cTn id="13" presetID="16" presetClass="entr" presetSubtype="26" fill="hold" nodeType="withEffect">
                                  <p:stCondLst>
                                    <p:cond delay="0"/>
                                  </p:stCondLst>
                                  <p:childTnLst>
                                    <p:set>
                                      <p:cBhvr>
                                        <p:cTn id="14" dur="1" fill="hold">
                                          <p:stCondLst>
                                            <p:cond delay="0"/>
                                          </p:stCondLst>
                                        </p:cTn>
                                        <p:tgtEl>
                                          <p:spTgt spid="109571">
                                            <p:txEl>
                                              <p:pRg st="1" end="1"/>
                                            </p:txEl>
                                          </p:spTgt>
                                        </p:tgtEl>
                                        <p:attrNameLst>
                                          <p:attrName>style.visibility</p:attrName>
                                        </p:attrNameLst>
                                      </p:cBhvr>
                                      <p:to>
                                        <p:strVal val="visible"/>
                                      </p:to>
                                    </p:set>
                                    <p:animEffect transition="in" filter="barn(inHorizontal)">
                                      <p:cBhvr>
                                        <p:cTn id="15" dur="500"/>
                                        <p:tgtEl>
                                          <p:spTgt spid="109571">
                                            <p:txEl>
                                              <p:pRg st="1" end="1"/>
                                            </p:txEl>
                                          </p:spTgt>
                                        </p:tgtEl>
                                      </p:cBhvr>
                                    </p:animEffect>
                                  </p:childTnLst>
                                </p:cTn>
                              </p:par>
                              <p:par>
                                <p:cTn id="16" presetID="16" presetClass="entr" presetSubtype="26" fill="hold" nodeType="withEffect">
                                  <p:stCondLst>
                                    <p:cond delay="0"/>
                                  </p:stCondLst>
                                  <p:childTnLst>
                                    <p:set>
                                      <p:cBhvr>
                                        <p:cTn id="17" dur="1" fill="hold">
                                          <p:stCondLst>
                                            <p:cond delay="0"/>
                                          </p:stCondLst>
                                        </p:cTn>
                                        <p:tgtEl>
                                          <p:spTgt spid="109571">
                                            <p:txEl>
                                              <p:pRg st="2" end="2"/>
                                            </p:txEl>
                                          </p:spTgt>
                                        </p:tgtEl>
                                        <p:attrNameLst>
                                          <p:attrName>style.visibility</p:attrName>
                                        </p:attrNameLst>
                                      </p:cBhvr>
                                      <p:to>
                                        <p:strVal val="visible"/>
                                      </p:to>
                                    </p:set>
                                    <p:animEffect transition="in" filter="barn(inHorizontal)">
                                      <p:cBhvr>
                                        <p:cTn id="18" dur="500"/>
                                        <p:tgtEl>
                                          <p:spTgt spid="109571">
                                            <p:txEl>
                                              <p:pRg st="2" end="2"/>
                                            </p:txEl>
                                          </p:spTgt>
                                        </p:tgtEl>
                                      </p:cBhvr>
                                    </p:animEffect>
                                  </p:childTnLst>
                                </p:cTn>
                              </p:par>
                              <p:par>
                                <p:cTn id="19" presetID="16" presetClass="entr" presetSubtype="26" fill="hold" nodeType="withEffect">
                                  <p:stCondLst>
                                    <p:cond delay="0"/>
                                  </p:stCondLst>
                                  <p:childTnLst>
                                    <p:set>
                                      <p:cBhvr>
                                        <p:cTn id="20" dur="1" fill="hold">
                                          <p:stCondLst>
                                            <p:cond delay="0"/>
                                          </p:stCondLst>
                                        </p:cTn>
                                        <p:tgtEl>
                                          <p:spTgt spid="109571">
                                            <p:txEl>
                                              <p:pRg st="3" end="3"/>
                                            </p:txEl>
                                          </p:spTgt>
                                        </p:tgtEl>
                                        <p:attrNameLst>
                                          <p:attrName>style.visibility</p:attrName>
                                        </p:attrNameLst>
                                      </p:cBhvr>
                                      <p:to>
                                        <p:strVal val="visible"/>
                                      </p:to>
                                    </p:set>
                                    <p:animEffect transition="in" filter="barn(inHorizontal)">
                                      <p:cBhvr>
                                        <p:cTn id="21" dur="500"/>
                                        <p:tgtEl>
                                          <p:spTgt spid="109571">
                                            <p:txEl>
                                              <p:pRg st="3" end="3"/>
                                            </p:txEl>
                                          </p:spTgt>
                                        </p:tgtEl>
                                      </p:cBhvr>
                                    </p:animEffect>
                                  </p:childTnLst>
                                </p:cTn>
                              </p:par>
                              <p:par>
                                <p:cTn id="22" presetID="16" presetClass="entr" presetSubtype="26" fill="hold" nodeType="withEffect">
                                  <p:stCondLst>
                                    <p:cond delay="0"/>
                                  </p:stCondLst>
                                  <p:childTnLst>
                                    <p:set>
                                      <p:cBhvr>
                                        <p:cTn id="23" dur="1" fill="hold">
                                          <p:stCondLst>
                                            <p:cond delay="0"/>
                                          </p:stCondLst>
                                        </p:cTn>
                                        <p:tgtEl>
                                          <p:spTgt spid="109571">
                                            <p:txEl>
                                              <p:pRg st="4" end="4"/>
                                            </p:txEl>
                                          </p:spTgt>
                                        </p:tgtEl>
                                        <p:attrNameLst>
                                          <p:attrName>style.visibility</p:attrName>
                                        </p:attrNameLst>
                                      </p:cBhvr>
                                      <p:to>
                                        <p:strVal val="visible"/>
                                      </p:to>
                                    </p:set>
                                    <p:animEffect transition="in" filter="barn(inHorizontal)">
                                      <p:cBhvr>
                                        <p:cTn id="24" dur="500"/>
                                        <p:tgtEl>
                                          <p:spTgt spid="10957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570" grpId="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4294967295"/>
          </p:nvPr>
        </p:nvSpPr>
        <p:spPr>
          <a:xfrm>
            <a:off x="8610600" y="6356350"/>
            <a:ext cx="2743200" cy="365125"/>
          </a:xfrm>
        </p:spPr>
        <p:txBody>
          <a:bodyPr/>
          <a:lstStyle/>
          <a:p>
            <a:fld id="{A1265615-C1D5-4DDF-8D63-E6A032DE425F}" type="slidenum">
              <a:rPr lang="en-US" altLang="ar-SA"/>
              <a:pPr/>
              <a:t>14</a:t>
            </a:fld>
            <a:endParaRPr lang="en-US" altLang="ar-SA" dirty="0"/>
          </a:p>
        </p:txBody>
      </p:sp>
      <p:sp>
        <p:nvSpPr>
          <p:cNvPr id="111618" name="Rectangle 2"/>
          <p:cNvSpPr>
            <a:spLocks noGrp="1" noChangeArrowheads="1"/>
          </p:cNvSpPr>
          <p:nvPr>
            <p:ph type="title" idx="4294967295"/>
          </p:nvPr>
        </p:nvSpPr>
        <p:spPr>
          <a:xfrm>
            <a:off x="2814145" y="327807"/>
            <a:ext cx="8043041" cy="1325563"/>
          </a:xfrm>
        </p:spPr>
        <p:txBody>
          <a:bodyPr>
            <a:normAutofit/>
          </a:bodyPr>
          <a:lstStyle/>
          <a:p>
            <a:pPr algn="ctr"/>
            <a:r>
              <a:rPr lang="en-US" altLang="ar-SA" sz="3200" b="1" dirty="0">
                <a:solidFill>
                  <a:schemeClr val="bg1"/>
                </a:solidFill>
                <a:latin typeface="+mn-lt"/>
              </a:rPr>
              <a:t>Exchange, Transactions, and Relationships</a:t>
            </a:r>
            <a:r>
              <a:rPr lang="en-US" altLang="ar-SA" sz="3200" dirty="0">
                <a:solidFill>
                  <a:schemeClr val="bg1"/>
                </a:solidFill>
                <a:latin typeface="+mn-lt"/>
              </a:rPr>
              <a:t> </a:t>
            </a:r>
          </a:p>
        </p:txBody>
      </p:sp>
      <p:sp>
        <p:nvSpPr>
          <p:cNvPr id="111619" name="Rectangle 3"/>
          <p:cNvSpPr>
            <a:spLocks noGrp="1" noChangeArrowheads="1"/>
          </p:cNvSpPr>
          <p:nvPr>
            <p:ph type="body" idx="1"/>
          </p:nvPr>
        </p:nvSpPr>
        <p:spPr>
          <a:xfrm>
            <a:off x="956441" y="1881352"/>
            <a:ext cx="10152994" cy="3794234"/>
          </a:xfrm>
          <a:ln>
            <a:solidFill>
              <a:srgbClr val="24A9E1"/>
            </a:solidFill>
          </a:ln>
        </p:spPr>
        <p:txBody>
          <a:bodyPr/>
          <a:lstStyle/>
          <a:p>
            <a:pPr>
              <a:lnSpc>
                <a:spcPct val="90000"/>
              </a:lnSpc>
              <a:buFont typeface="Wingdings" panose="05000000000000000000" pitchFamily="2" charset="2"/>
              <a:buNone/>
            </a:pPr>
            <a:r>
              <a:rPr lang="en-US" altLang="ar-SA" sz="2400" b="1" u="sng" dirty="0">
                <a:solidFill>
                  <a:srgbClr val="FF0000"/>
                </a:solidFill>
              </a:rPr>
              <a:t>Exchange</a:t>
            </a:r>
            <a:r>
              <a:rPr lang="en-US" altLang="ar-SA" sz="2400" u="sng" dirty="0">
                <a:solidFill>
                  <a:srgbClr val="FF0000"/>
                </a:solidFill>
              </a:rPr>
              <a:t> :</a:t>
            </a:r>
          </a:p>
          <a:p>
            <a:pPr>
              <a:lnSpc>
                <a:spcPct val="90000"/>
              </a:lnSpc>
            </a:pPr>
            <a:r>
              <a:rPr lang="en-US" altLang="ar-SA" sz="2400" dirty="0"/>
              <a:t>The act of obtaining a desired object from someone by offering something in return </a:t>
            </a:r>
          </a:p>
          <a:p>
            <a:pPr>
              <a:lnSpc>
                <a:spcPct val="90000"/>
              </a:lnSpc>
              <a:buFont typeface="Wingdings" panose="05000000000000000000" pitchFamily="2" charset="2"/>
              <a:buNone/>
            </a:pPr>
            <a:r>
              <a:rPr lang="en-US" altLang="ar-SA" sz="2400" b="1" u="sng" dirty="0">
                <a:solidFill>
                  <a:srgbClr val="FF0000"/>
                </a:solidFill>
              </a:rPr>
              <a:t>Transaction</a:t>
            </a:r>
            <a:r>
              <a:rPr lang="en-US" altLang="ar-SA" sz="2400" u="sng" dirty="0">
                <a:solidFill>
                  <a:srgbClr val="FF0000"/>
                </a:solidFill>
              </a:rPr>
              <a:t> :</a:t>
            </a:r>
          </a:p>
          <a:p>
            <a:pPr>
              <a:lnSpc>
                <a:spcPct val="90000"/>
              </a:lnSpc>
            </a:pPr>
            <a:r>
              <a:rPr lang="en-US" altLang="ar-SA" sz="2400" dirty="0"/>
              <a:t>A trade between two parties that involves at least two things of value, agreed </a:t>
            </a:r>
            <a:r>
              <a:rPr lang="en-US" altLang="ar-SA" sz="2400" dirty="0">
                <a:latin typeface="Times New Roman" panose="02020603050405020304" pitchFamily="18" charset="0"/>
              </a:rPr>
              <a:t>–</a:t>
            </a:r>
            <a:r>
              <a:rPr lang="en-US" altLang="ar-SA" sz="2400" dirty="0"/>
              <a:t> upon conditions a time of agreement, and a place of agreement. </a:t>
            </a:r>
          </a:p>
          <a:p>
            <a:pPr>
              <a:lnSpc>
                <a:spcPct val="90000"/>
              </a:lnSpc>
              <a:buFont typeface="Wingdings" panose="05000000000000000000" pitchFamily="2" charset="2"/>
              <a:buNone/>
            </a:pPr>
            <a:r>
              <a:rPr lang="en-US" altLang="ar-SA" sz="2400" b="1" u="sng" dirty="0">
                <a:solidFill>
                  <a:srgbClr val="FF0000"/>
                </a:solidFill>
              </a:rPr>
              <a:t>Relationship marketing :</a:t>
            </a:r>
          </a:p>
          <a:p>
            <a:pPr>
              <a:lnSpc>
                <a:spcPct val="90000"/>
              </a:lnSpc>
            </a:pPr>
            <a:r>
              <a:rPr lang="en-US" altLang="ar-SA" sz="2400" dirty="0"/>
              <a:t>The process of creating, maintaining, and enhancing strong, value </a:t>
            </a:r>
            <a:r>
              <a:rPr lang="en-US" altLang="ar-SA" sz="2400" dirty="0">
                <a:latin typeface="Times New Roman" panose="02020603050405020304" pitchFamily="18" charset="0"/>
              </a:rPr>
              <a:t>–</a:t>
            </a:r>
            <a:r>
              <a:rPr lang="en-US" altLang="ar-SA" sz="2400" dirty="0"/>
              <a:t> laden relationships with customers and other stakeholders</a:t>
            </a:r>
            <a:r>
              <a:rPr lang="en-US" altLang="ar-SA" b="1" dirty="0"/>
              <a:t> </a:t>
            </a:r>
          </a:p>
        </p:txBody>
      </p:sp>
    </p:spTree>
    <p:extLst>
      <p:ext uri="{BB962C8B-B14F-4D97-AF65-F5344CB8AC3E}">
        <p14:creationId xmlns:p14="http://schemas.microsoft.com/office/powerpoint/2010/main" val="258852581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11618"/>
                                        </p:tgtEl>
                                        <p:attrNameLst>
                                          <p:attrName>style.visibility</p:attrName>
                                        </p:attrNameLst>
                                      </p:cBhvr>
                                      <p:to>
                                        <p:strVal val="visible"/>
                                      </p:to>
                                    </p:set>
                                    <p:animEffect transition="in" filter="diamond(in)">
                                      <p:cBhvr>
                                        <p:cTn id="7" dur="2000"/>
                                        <p:tgtEl>
                                          <p:spTgt spid="11161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ntr" presetSubtype="4" fill="hold" nodeType="clickEffect">
                                  <p:stCondLst>
                                    <p:cond delay="0"/>
                                  </p:stCondLst>
                                  <p:childTnLst>
                                    <p:set>
                                      <p:cBhvr>
                                        <p:cTn id="11" dur="1" fill="hold">
                                          <p:stCondLst>
                                            <p:cond delay="0"/>
                                          </p:stCondLst>
                                        </p:cTn>
                                        <p:tgtEl>
                                          <p:spTgt spid="111619">
                                            <p:txEl>
                                              <p:pRg st="0" end="0"/>
                                            </p:txEl>
                                          </p:spTgt>
                                        </p:tgtEl>
                                        <p:attrNameLst>
                                          <p:attrName>style.visibility</p:attrName>
                                        </p:attrNameLst>
                                      </p:cBhvr>
                                      <p:to>
                                        <p:strVal val="visible"/>
                                      </p:to>
                                    </p:set>
                                    <p:animEffect transition="in" filter="wheel(4)">
                                      <p:cBhvr>
                                        <p:cTn id="12" dur="2000"/>
                                        <p:tgtEl>
                                          <p:spTgt spid="111619">
                                            <p:txEl>
                                              <p:pRg st="0" end="0"/>
                                            </p:txEl>
                                          </p:spTgt>
                                        </p:tgtEl>
                                      </p:cBhvr>
                                    </p:animEffect>
                                  </p:childTnLst>
                                </p:cTn>
                              </p:par>
                              <p:par>
                                <p:cTn id="13" presetID="21" presetClass="entr" presetSubtype="4" fill="hold" nodeType="withEffect">
                                  <p:stCondLst>
                                    <p:cond delay="0"/>
                                  </p:stCondLst>
                                  <p:childTnLst>
                                    <p:set>
                                      <p:cBhvr>
                                        <p:cTn id="14" dur="1" fill="hold">
                                          <p:stCondLst>
                                            <p:cond delay="0"/>
                                          </p:stCondLst>
                                        </p:cTn>
                                        <p:tgtEl>
                                          <p:spTgt spid="111619">
                                            <p:txEl>
                                              <p:pRg st="1" end="1"/>
                                            </p:txEl>
                                          </p:spTgt>
                                        </p:tgtEl>
                                        <p:attrNameLst>
                                          <p:attrName>style.visibility</p:attrName>
                                        </p:attrNameLst>
                                      </p:cBhvr>
                                      <p:to>
                                        <p:strVal val="visible"/>
                                      </p:to>
                                    </p:set>
                                    <p:animEffect transition="in" filter="wheel(4)">
                                      <p:cBhvr>
                                        <p:cTn id="15" dur="2000"/>
                                        <p:tgtEl>
                                          <p:spTgt spid="111619">
                                            <p:txEl>
                                              <p:pRg st="1" end="1"/>
                                            </p:txEl>
                                          </p:spTgt>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3" presetClass="entr" presetSubtype="16" fill="hold" nodeType="clickEffect">
                                  <p:stCondLst>
                                    <p:cond delay="0"/>
                                  </p:stCondLst>
                                  <p:childTnLst>
                                    <p:set>
                                      <p:cBhvr>
                                        <p:cTn id="19" dur="1" fill="hold">
                                          <p:stCondLst>
                                            <p:cond delay="0"/>
                                          </p:stCondLst>
                                        </p:cTn>
                                        <p:tgtEl>
                                          <p:spTgt spid="111619">
                                            <p:txEl>
                                              <p:pRg st="2" end="2"/>
                                            </p:txEl>
                                          </p:spTgt>
                                        </p:tgtEl>
                                        <p:attrNameLst>
                                          <p:attrName>style.visibility</p:attrName>
                                        </p:attrNameLst>
                                      </p:cBhvr>
                                      <p:to>
                                        <p:strVal val="visible"/>
                                      </p:to>
                                    </p:set>
                                    <p:anim calcmode="lin" valueType="num">
                                      <p:cBhvr>
                                        <p:cTn id="20" dur="500" fill="hold"/>
                                        <p:tgtEl>
                                          <p:spTgt spid="111619">
                                            <p:txEl>
                                              <p:pRg st="2" end="2"/>
                                            </p:txEl>
                                          </p:spTgt>
                                        </p:tgtEl>
                                        <p:attrNameLst>
                                          <p:attrName>ppt_w</p:attrName>
                                        </p:attrNameLst>
                                      </p:cBhvr>
                                      <p:tavLst>
                                        <p:tav tm="0">
                                          <p:val>
                                            <p:fltVal val="0"/>
                                          </p:val>
                                        </p:tav>
                                        <p:tav tm="100000">
                                          <p:val>
                                            <p:strVal val="#ppt_w"/>
                                          </p:val>
                                        </p:tav>
                                      </p:tavLst>
                                    </p:anim>
                                    <p:anim calcmode="lin" valueType="num">
                                      <p:cBhvr>
                                        <p:cTn id="21" dur="500" fill="hold"/>
                                        <p:tgtEl>
                                          <p:spTgt spid="111619">
                                            <p:txEl>
                                              <p:pRg st="2" end="2"/>
                                            </p:txEl>
                                          </p:spTgt>
                                        </p:tgtEl>
                                        <p:attrNameLst>
                                          <p:attrName>ppt_h</p:attrName>
                                        </p:attrNameLst>
                                      </p:cBhvr>
                                      <p:tavLst>
                                        <p:tav tm="0">
                                          <p:val>
                                            <p:fltVal val="0"/>
                                          </p:val>
                                        </p:tav>
                                        <p:tav tm="100000">
                                          <p:val>
                                            <p:strVal val="#ppt_h"/>
                                          </p:val>
                                        </p:tav>
                                      </p:tavLst>
                                    </p:anim>
                                  </p:childTnLst>
                                </p:cTn>
                              </p:par>
                              <p:par>
                                <p:cTn id="22" presetID="23" presetClass="entr" presetSubtype="16" fill="hold" nodeType="withEffect">
                                  <p:stCondLst>
                                    <p:cond delay="0"/>
                                  </p:stCondLst>
                                  <p:childTnLst>
                                    <p:set>
                                      <p:cBhvr>
                                        <p:cTn id="23" dur="1" fill="hold">
                                          <p:stCondLst>
                                            <p:cond delay="0"/>
                                          </p:stCondLst>
                                        </p:cTn>
                                        <p:tgtEl>
                                          <p:spTgt spid="111619">
                                            <p:txEl>
                                              <p:pRg st="3" end="3"/>
                                            </p:txEl>
                                          </p:spTgt>
                                        </p:tgtEl>
                                        <p:attrNameLst>
                                          <p:attrName>style.visibility</p:attrName>
                                        </p:attrNameLst>
                                      </p:cBhvr>
                                      <p:to>
                                        <p:strVal val="visible"/>
                                      </p:to>
                                    </p:set>
                                    <p:anim calcmode="lin" valueType="num">
                                      <p:cBhvr>
                                        <p:cTn id="24" dur="500" fill="hold"/>
                                        <p:tgtEl>
                                          <p:spTgt spid="111619">
                                            <p:txEl>
                                              <p:pRg st="3" end="3"/>
                                            </p:txEl>
                                          </p:spTgt>
                                        </p:tgtEl>
                                        <p:attrNameLst>
                                          <p:attrName>ppt_w</p:attrName>
                                        </p:attrNameLst>
                                      </p:cBhvr>
                                      <p:tavLst>
                                        <p:tav tm="0">
                                          <p:val>
                                            <p:fltVal val="0"/>
                                          </p:val>
                                        </p:tav>
                                        <p:tav tm="100000">
                                          <p:val>
                                            <p:strVal val="#ppt_w"/>
                                          </p:val>
                                        </p:tav>
                                      </p:tavLst>
                                    </p:anim>
                                    <p:anim calcmode="lin" valueType="num">
                                      <p:cBhvr>
                                        <p:cTn id="25" dur="500" fill="hold"/>
                                        <p:tgtEl>
                                          <p:spTgt spid="111619">
                                            <p:txEl>
                                              <p:pRg st="3" end="3"/>
                                            </p:txEl>
                                          </p:spTgt>
                                        </p:tgtEl>
                                        <p:attrNameLst>
                                          <p:attrName>ppt_h</p:attrName>
                                        </p:attrNameLst>
                                      </p:cBhvr>
                                      <p:tavLst>
                                        <p:tav tm="0">
                                          <p:val>
                                            <p:fltVal val="0"/>
                                          </p:val>
                                        </p:tav>
                                        <p:tav tm="100000">
                                          <p:val>
                                            <p:strVal val="#ppt_h"/>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49" presetClass="entr" presetSubtype="0" decel="100000" fill="hold" nodeType="clickEffect">
                                  <p:stCondLst>
                                    <p:cond delay="0"/>
                                  </p:stCondLst>
                                  <p:childTnLst>
                                    <p:set>
                                      <p:cBhvr>
                                        <p:cTn id="29" dur="1" fill="hold">
                                          <p:stCondLst>
                                            <p:cond delay="0"/>
                                          </p:stCondLst>
                                        </p:cTn>
                                        <p:tgtEl>
                                          <p:spTgt spid="111619">
                                            <p:txEl>
                                              <p:pRg st="4" end="4"/>
                                            </p:txEl>
                                          </p:spTgt>
                                        </p:tgtEl>
                                        <p:attrNameLst>
                                          <p:attrName>style.visibility</p:attrName>
                                        </p:attrNameLst>
                                      </p:cBhvr>
                                      <p:to>
                                        <p:strVal val="visible"/>
                                      </p:to>
                                    </p:set>
                                    <p:anim calcmode="lin" valueType="num">
                                      <p:cBhvr>
                                        <p:cTn id="30" dur="500" fill="hold"/>
                                        <p:tgtEl>
                                          <p:spTgt spid="111619">
                                            <p:txEl>
                                              <p:pRg st="4" end="4"/>
                                            </p:txEl>
                                          </p:spTgt>
                                        </p:tgtEl>
                                        <p:attrNameLst>
                                          <p:attrName>ppt_w</p:attrName>
                                        </p:attrNameLst>
                                      </p:cBhvr>
                                      <p:tavLst>
                                        <p:tav tm="0">
                                          <p:val>
                                            <p:fltVal val="0"/>
                                          </p:val>
                                        </p:tav>
                                        <p:tav tm="100000">
                                          <p:val>
                                            <p:strVal val="#ppt_w"/>
                                          </p:val>
                                        </p:tav>
                                      </p:tavLst>
                                    </p:anim>
                                    <p:anim calcmode="lin" valueType="num">
                                      <p:cBhvr>
                                        <p:cTn id="31" dur="500" fill="hold"/>
                                        <p:tgtEl>
                                          <p:spTgt spid="111619">
                                            <p:txEl>
                                              <p:pRg st="4" end="4"/>
                                            </p:txEl>
                                          </p:spTgt>
                                        </p:tgtEl>
                                        <p:attrNameLst>
                                          <p:attrName>ppt_h</p:attrName>
                                        </p:attrNameLst>
                                      </p:cBhvr>
                                      <p:tavLst>
                                        <p:tav tm="0">
                                          <p:val>
                                            <p:fltVal val="0"/>
                                          </p:val>
                                        </p:tav>
                                        <p:tav tm="100000">
                                          <p:val>
                                            <p:strVal val="#ppt_h"/>
                                          </p:val>
                                        </p:tav>
                                      </p:tavLst>
                                    </p:anim>
                                    <p:anim calcmode="lin" valueType="num">
                                      <p:cBhvr>
                                        <p:cTn id="32" dur="500" fill="hold"/>
                                        <p:tgtEl>
                                          <p:spTgt spid="111619">
                                            <p:txEl>
                                              <p:pRg st="4" end="4"/>
                                            </p:txEl>
                                          </p:spTgt>
                                        </p:tgtEl>
                                        <p:attrNameLst>
                                          <p:attrName>style.rotation</p:attrName>
                                        </p:attrNameLst>
                                      </p:cBhvr>
                                      <p:tavLst>
                                        <p:tav tm="0">
                                          <p:val>
                                            <p:fltVal val="360"/>
                                          </p:val>
                                        </p:tav>
                                        <p:tav tm="100000">
                                          <p:val>
                                            <p:fltVal val="0"/>
                                          </p:val>
                                        </p:tav>
                                      </p:tavLst>
                                    </p:anim>
                                    <p:animEffect transition="in" filter="fade">
                                      <p:cBhvr>
                                        <p:cTn id="33" dur="500"/>
                                        <p:tgtEl>
                                          <p:spTgt spid="111619">
                                            <p:txEl>
                                              <p:pRg st="4" end="4"/>
                                            </p:txEl>
                                          </p:spTgt>
                                        </p:tgtEl>
                                      </p:cBhvr>
                                    </p:animEffect>
                                  </p:childTnLst>
                                </p:cTn>
                              </p:par>
                              <p:par>
                                <p:cTn id="34" presetID="49" presetClass="entr" presetSubtype="0" decel="100000" fill="hold" nodeType="withEffect">
                                  <p:stCondLst>
                                    <p:cond delay="0"/>
                                  </p:stCondLst>
                                  <p:childTnLst>
                                    <p:set>
                                      <p:cBhvr>
                                        <p:cTn id="35" dur="1" fill="hold">
                                          <p:stCondLst>
                                            <p:cond delay="0"/>
                                          </p:stCondLst>
                                        </p:cTn>
                                        <p:tgtEl>
                                          <p:spTgt spid="111619">
                                            <p:txEl>
                                              <p:pRg st="5" end="5"/>
                                            </p:txEl>
                                          </p:spTgt>
                                        </p:tgtEl>
                                        <p:attrNameLst>
                                          <p:attrName>style.visibility</p:attrName>
                                        </p:attrNameLst>
                                      </p:cBhvr>
                                      <p:to>
                                        <p:strVal val="visible"/>
                                      </p:to>
                                    </p:set>
                                    <p:anim calcmode="lin" valueType="num">
                                      <p:cBhvr>
                                        <p:cTn id="36" dur="500" fill="hold"/>
                                        <p:tgtEl>
                                          <p:spTgt spid="111619">
                                            <p:txEl>
                                              <p:pRg st="5" end="5"/>
                                            </p:txEl>
                                          </p:spTgt>
                                        </p:tgtEl>
                                        <p:attrNameLst>
                                          <p:attrName>ppt_w</p:attrName>
                                        </p:attrNameLst>
                                      </p:cBhvr>
                                      <p:tavLst>
                                        <p:tav tm="0">
                                          <p:val>
                                            <p:fltVal val="0"/>
                                          </p:val>
                                        </p:tav>
                                        <p:tav tm="100000">
                                          <p:val>
                                            <p:strVal val="#ppt_w"/>
                                          </p:val>
                                        </p:tav>
                                      </p:tavLst>
                                    </p:anim>
                                    <p:anim calcmode="lin" valueType="num">
                                      <p:cBhvr>
                                        <p:cTn id="37" dur="500" fill="hold"/>
                                        <p:tgtEl>
                                          <p:spTgt spid="111619">
                                            <p:txEl>
                                              <p:pRg st="5" end="5"/>
                                            </p:txEl>
                                          </p:spTgt>
                                        </p:tgtEl>
                                        <p:attrNameLst>
                                          <p:attrName>ppt_h</p:attrName>
                                        </p:attrNameLst>
                                      </p:cBhvr>
                                      <p:tavLst>
                                        <p:tav tm="0">
                                          <p:val>
                                            <p:fltVal val="0"/>
                                          </p:val>
                                        </p:tav>
                                        <p:tav tm="100000">
                                          <p:val>
                                            <p:strVal val="#ppt_h"/>
                                          </p:val>
                                        </p:tav>
                                      </p:tavLst>
                                    </p:anim>
                                    <p:anim calcmode="lin" valueType="num">
                                      <p:cBhvr>
                                        <p:cTn id="38" dur="500" fill="hold"/>
                                        <p:tgtEl>
                                          <p:spTgt spid="111619">
                                            <p:txEl>
                                              <p:pRg st="5" end="5"/>
                                            </p:txEl>
                                          </p:spTgt>
                                        </p:tgtEl>
                                        <p:attrNameLst>
                                          <p:attrName>style.rotation</p:attrName>
                                        </p:attrNameLst>
                                      </p:cBhvr>
                                      <p:tavLst>
                                        <p:tav tm="0">
                                          <p:val>
                                            <p:fltVal val="360"/>
                                          </p:val>
                                        </p:tav>
                                        <p:tav tm="100000">
                                          <p:val>
                                            <p:fltVal val="0"/>
                                          </p:val>
                                        </p:tav>
                                      </p:tavLst>
                                    </p:anim>
                                    <p:animEffect transition="in" filter="fade">
                                      <p:cBhvr>
                                        <p:cTn id="39" dur="500"/>
                                        <p:tgtEl>
                                          <p:spTgt spid="11161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618" grpId="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 name="Slide Number Placeholder 5"/>
          <p:cNvSpPr>
            <a:spLocks noGrp="1"/>
          </p:cNvSpPr>
          <p:nvPr>
            <p:ph type="sldNum" sz="quarter" idx="4294967295"/>
          </p:nvPr>
        </p:nvSpPr>
        <p:spPr>
          <a:xfrm>
            <a:off x="8610600" y="6356350"/>
            <a:ext cx="2743200" cy="365125"/>
          </a:xfrm>
        </p:spPr>
        <p:txBody>
          <a:bodyPr/>
          <a:lstStyle/>
          <a:p>
            <a:fld id="{ADAD0D22-9B0B-4470-908B-1A6AE96CD55D}" type="slidenum">
              <a:rPr lang="en-US" altLang="ar-SA"/>
              <a:pPr/>
              <a:t>15</a:t>
            </a:fld>
            <a:endParaRPr lang="en-US" altLang="ar-SA"/>
          </a:p>
        </p:txBody>
      </p:sp>
      <p:sp>
        <p:nvSpPr>
          <p:cNvPr id="112642" name="Rectangle 2"/>
          <p:cNvSpPr>
            <a:spLocks noGrp="1" noChangeArrowheads="1"/>
          </p:cNvSpPr>
          <p:nvPr>
            <p:ph type="title" idx="4294967295"/>
          </p:nvPr>
        </p:nvSpPr>
        <p:spPr>
          <a:xfrm>
            <a:off x="838200" y="276361"/>
            <a:ext cx="10515600" cy="1325563"/>
          </a:xfrm>
        </p:spPr>
        <p:txBody>
          <a:bodyPr/>
          <a:lstStyle/>
          <a:p>
            <a:pPr algn="ctr"/>
            <a:r>
              <a:rPr lang="en-US" altLang="ar-SA" b="1" dirty="0">
                <a:solidFill>
                  <a:schemeClr val="bg1"/>
                </a:solidFill>
                <a:latin typeface="+mn-lt"/>
              </a:rPr>
              <a:t>Markets</a:t>
            </a:r>
            <a:r>
              <a:rPr lang="en-US" altLang="ar-SA" dirty="0">
                <a:solidFill>
                  <a:schemeClr val="bg1"/>
                </a:solidFill>
              </a:rPr>
              <a:t> </a:t>
            </a:r>
          </a:p>
        </p:txBody>
      </p:sp>
      <p:sp>
        <p:nvSpPr>
          <p:cNvPr id="112643" name="Rectangle 3"/>
          <p:cNvSpPr>
            <a:spLocks noGrp="1" noChangeArrowheads="1"/>
          </p:cNvSpPr>
          <p:nvPr>
            <p:ph type="body" idx="1"/>
          </p:nvPr>
        </p:nvSpPr>
        <p:spPr/>
        <p:txBody>
          <a:bodyPr/>
          <a:lstStyle/>
          <a:p>
            <a:pPr algn="just">
              <a:buFont typeface="Wingdings" panose="05000000000000000000" pitchFamily="2" charset="2"/>
              <a:buNone/>
            </a:pPr>
            <a:r>
              <a:rPr lang="en-US" altLang="ar-SA" b="1" dirty="0"/>
              <a:t>   The set of all actual and potential buyers of a product or service </a:t>
            </a:r>
          </a:p>
        </p:txBody>
      </p:sp>
      <p:sp>
        <p:nvSpPr>
          <p:cNvPr id="112659" name="Text Box 19"/>
          <p:cNvSpPr txBox="1">
            <a:spLocks noChangeArrowheads="1"/>
          </p:cNvSpPr>
          <p:nvPr/>
        </p:nvSpPr>
        <p:spPr bwMode="auto">
          <a:xfrm>
            <a:off x="3287295" y="5215651"/>
            <a:ext cx="2971800" cy="571500"/>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a:lstStyle/>
          <a:p>
            <a:pPr algn="ctr" eaLnBrk="0" hangingPunct="0"/>
            <a:r>
              <a:rPr lang="en-US" altLang="ar-SA" b="1" dirty="0">
                <a:latin typeface="Times New Roman" panose="02020603050405020304" pitchFamily="18" charset="0"/>
              </a:rPr>
              <a:t>A simple marketing system  </a:t>
            </a:r>
          </a:p>
        </p:txBody>
      </p:sp>
      <p:grpSp>
        <p:nvGrpSpPr>
          <p:cNvPr id="112661" name="Group 21"/>
          <p:cNvGrpSpPr>
            <a:grpSpLocks/>
          </p:cNvGrpSpPr>
          <p:nvPr/>
        </p:nvGrpSpPr>
        <p:grpSpPr bwMode="auto">
          <a:xfrm>
            <a:off x="1597572" y="2264706"/>
            <a:ext cx="6518385" cy="2727708"/>
            <a:chOff x="1440" y="1968"/>
            <a:chExt cx="2808" cy="1440"/>
          </a:xfrm>
        </p:grpSpPr>
        <p:grpSp>
          <p:nvGrpSpPr>
            <p:cNvPr id="112644" name="Group 4"/>
            <p:cNvGrpSpPr>
              <a:grpSpLocks/>
            </p:cNvGrpSpPr>
            <p:nvPr/>
          </p:nvGrpSpPr>
          <p:grpSpPr bwMode="auto">
            <a:xfrm>
              <a:off x="1440" y="1968"/>
              <a:ext cx="2808" cy="1440"/>
              <a:chOff x="2520" y="6648"/>
              <a:chExt cx="7020" cy="3600"/>
            </a:xfrm>
          </p:grpSpPr>
          <p:sp>
            <p:nvSpPr>
              <p:cNvPr id="112645" name="Line 5"/>
              <p:cNvSpPr>
                <a:spLocks noChangeShapeType="1"/>
              </p:cNvSpPr>
              <p:nvPr/>
            </p:nvSpPr>
            <p:spPr bwMode="auto">
              <a:xfrm>
                <a:off x="4500" y="8448"/>
                <a:ext cx="3060" cy="0"/>
              </a:xfrm>
              <a:prstGeom prst="line">
                <a:avLst/>
              </a:prstGeom>
              <a:noFill/>
              <a:ln w="9525">
                <a:solidFill>
                  <a:srgbClr val="24A9E1"/>
                </a:solidFill>
                <a:round/>
                <a:headEnd/>
                <a:tailEnd type="triangle" w="med" len="med"/>
              </a:ln>
              <a:extLst>
                <a:ext uri="{909E8E84-426E-40DD-AFC4-6F175D3DCCD1}">
                  <a14:hiddenFill xmlns:a14="http://schemas.microsoft.com/office/drawing/2010/main">
                    <a:noFill/>
                  </a14:hiddenFill>
                </a:ext>
              </a:extLst>
            </p:spPr>
            <p:txBody>
              <a:bodyPr/>
              <a:lstStyle/>
              <a:p>
                <a:endParaRPr lang="ar-SA" b="1"/>
              </a:p>
            </p:txBody>
          </p:sp>
          <p:sp>
            <p:nvSpPr>
              <p:cNvPr id="112646" name="Line 6"/>
              <p:cNvSpPr>
                <a:spLocks noChangeShapeType="1"/>
              </p:cNvSpPr>
              <p:nvPr/>
            </p:nvSpPr>
            <p:spPr bwMode="auto">
              <a:xfrm flipH="1">
                <a:off x="3420" y="10248"/>
                <a:ext cx="5040" cy="0"/>
              </a:xfrm>
              <a:prstGeom prst="line">
                <a:avLst/>
              </a:prstGeom>
              <a:noFill/>
              <a:ln w="9525">
                <a:solidFill>
                  <a:srgbClr val="24A9E1"/>
                </a:solidFill>
                <a:round/>
                <a:headEnd/>
                <a:tailEnd/>
              </a:ln>
              <a:extLst>
                <a:ext uri="{909E8E84-426E-40DD-AFC4-6F175D3DCCD1}">
                  <a14:hiddenFill xmlns:a14="http://schemas.microsoft.com/office/drawing/2010/main">
                    <a:noFill/>
                  </a14:hiddenFill>
                </a:ext>
              </a:extLst>
            </p:spPr>
            <p:txBody>
              <a:bodyPr/>
              <a:lstStyle/>
              <a:p>
                <a:endParaRPr lang="ar-SA" b="1"/>
              </a:p>
            </p:txBody>
          </p:sp>
          <p:grpSp>
            <p:nvGrpSpPr>
              <p:cNvPr id="112647" name="Group 7"/>
              <p:cNvGrpSpPr>
                <a:grpSpLocks/>
              </p:cNvGrpSpPr>
              <p:nvPr/>
            </p:nvGrpSpPr>
            <p:grpSpPr bwMode="auto">
              <a:xfrm>
                <a:off x="2520" y="6648"/>
                <a:ext cx="7020" cy="3600"/>
                <a:chOff x="2520" y="6648"/>
                <a:chExt cx="7020" cy="3600"/>
              </a:xfrm>
            </p:grpSpPr>
            <p:sp>
              <p:nvSpPr>
                <p:cNvPr id="112648" name="Text Box 8"/>
                <p:cNvSpPr txBox="1">
                  <a:spLocks noChangeArrowheads="1"/>
                </p:cNvSpPr>
                <p:nvPr/>
              </p:nvSpPr>
              <p:spPr bwMode="auto">
                <a:xfrm>
                  <a:off x="2520" y="7728"/>
                  <a:ext cx="1980" cy="1800"/>
                </a:xfrm>
                <a:prstGeom prst="rect">
                  <a:avLst/>
                </a:prstGeom>
                <a:solidFill>
                  <a:srgbClr val="FFFFFF"/>
                </a:solidFill>
                <a:ln w="9525">
                  <a:solidFill>
                    <a:srgbClr val="24A9E1"/>
                  </a:solidFill>
                  <a:miter lim="800000"/>
                  <a:headEnd/>
                  <a:tailEnd/>
                </a:ln>
              </p:spPr>
              <p:txBody>
                <a:bodyPr/>
                <a:lstStyle/>
                <a:p>
                  <a:pPr algn="ctr" eaLnBrk="0" hangingPunct="0"/>
                  <a:endParaRPr lang="en-US" altLang="ar-SA" sz="1200" b="1" dirty="0">
                    <a:latin typeface="Nazanin" pitchFamily="10" charset="0"/>
                    <a:cs typeface="Nazanin" pitchFamily="10" charset="0"/>
                  </a:endParaRPr>
                </a:p>
                <a:p>
                  <a:pPr algn="ctr" eaLnBrk="0" hangingPunct="0"/>
                  <a:r>
                    <a:rPr lang="en-US" altLang="ar-SA" sz="1200" b="1" dirty="0">
                      <a:latin typeface="Times New Roman" panose="02020603050405020304" pitchFamily="18" charset="0"/>
                    </a:rPr>
                    <a:t>Industry</a:t>
                  </a:r>
                </a:p>
                <a:p>
                  <a:pPr algn="ctr" eaLnBrk="0" hangingPunct="0"/>
                  <a:r>
                    <a:rPr lang="en-US" altLang="ar-SA" sz="1200" b="1" dirty="0">
                      <a:latin typeface="Times New Roman" panose="02020603050405020304" pitchFamily="18" charset="0"/>
                      <a:cs typeface="Nazanin" pitchFamily="10" charset="0"/>
                    </a:rPr>
                    <a:t> (a collection of sellers)</a:t>
                  </a:r>
                </a:p>
              </p:txBody>
            </p:sp>
            <p:sp>
              <p:nvSpPr>
                <p:cNvPr id="112649" name="Text Box 9"/>
                <p:cNvSpPr txBox="1">
                  <a:spLocks noChangeArrowheads="1"/>
                </p:cNvSpPr>
                <p:nvPr/>
              </p:nvSpPr>
              <p:spPr bwMode="auto">
                <a:xfrm>
                  <a:off x="7560" y="7728"/>
                  <a:ext cx="1980" cy="1800"/>
                </a:xfrm>
                <a:prstGeom prst="rect">
                  <a:avLst/>
                </a:prstGeom>
                <a:solidFill>
                  <a:srgbClr val="FFFFFF"/>
                </a:solidFill>
                <a:ln w="9525">
                  <a:solidFill>
                    <a:srgbClr val="24A9E1"/>
                  </a:solidFill>
                  <a:miter lim="800000"/>
                  <a:headEnd/>
                  <a:tailEnd/>
                </a:ln>
              </p:spPr>
              <p:txBody>
                <a:bodyPr/>
                <a:lstStyle/>
                <a:p>
                  <a:pPr algn="ctr" eaLnBrk="0" hangingPunct="0"/>
                  <a:endParaRPr lang="en-US" altLang="ar-SA" sz="1200" b="1" dirty="0">
                    <a:latin typeface="Nazanin" pitchFamily="10" charset="0"/>
                    <a:cs typeface="Nazanin" pitchFamily="10" charset="0"/>
                  </a:endParaRPr>
                </a:p>
                <a:p>
                  <a:pPr algn="ctr" eaLnBrk="0" hangingPunct="0"/>
                  <a:r>
                    <a:rPr lang="en-US" altLang="ar-SA" sz="1200" b="1" dirty="0">
                      <a:latin typeface="Times New Roman" panose="02020603050405020304" pitchFamily="18" charset="0"/>
                      <a:cs typeface="Nazanin" pitchFamily="10" charset="0"/>
                    </a:rPr>
                    <a:t>Market </a:t>
                  </a:r>
                  <a:endParaRPr lang="en-US" altLang="ar-SA" sz="1200" b="1" dirty="0" smtClean="0">
                    <a:latin typeface="Times New Roman" panose="02020603050405020304" pitchFamily="18" charset="0"/>
                    <a:cs typeface="Nazanin" pitchFamily="10" charset="0"/>
                  </a:endParaRPr>
                </a:p>
                <a:p>
                  <a:pPr algn="ctr" eaLnBrk="0" hangingPunct="0"/>
                  <a:r>
                    <a:rPr lang="en-US" altLang="ar-SA" sz="1200" b="1" dirty="0" smtClean="0">
                      <a:latin typeface="Times New Roman" panose="02020603050405020304" pitchFamily="18" charset="0"/>
                      <a:cs typeface="Nazanin" pitchFamily="10" charset="0"/>
                    </a:rPr>
                    <a:t>(</a:t>
                  </a:r>
                  <a:r>
                    <a:rPr lang="en-US" altLang="ar-SA" sz="1200" b="1" dirty="0">
                      <a:latin typeface="Times New Roman" panose="02020603050405020304" pitchFamily="18" charset="0"/>
                      <a:cs typeface="Nazanin" pitchFamily="10" charset="0"/>
                    </a:rPr>
                    <a:t>a collection of buyers)</a:t>
                  </a:r>
                </a:p>
              </p:txBody>
            </p:sp>
            <p:sp>
              <p:nvSpPr>
                <p:cNvPr id="112650" name="Line 10"/>
                <p:cNvSpPr>
                  <a:spLocks noChangeShapeType="1"/>
                </p:cNvSpPr>
                <p:nvPr/>
              </p:nvSpPr>
              <p:spPr bwMode="auto">
                <a:xfrm flipV="1">
                  <a:off x="3420" y="7189"/>
                  <a:ext cx="0" cy="540"/>
                </a:xfrm>
                <a:prstGeom prst="line">
                  <a:avLst/>
                </a:prstGeom>
                <a:noFill/>
                <a:ln w="9525">
                  <a:solidFill>
                    <a:srgbClr val="24A9E1"/>
                  </a:solidFill>
                  <a:round/>
                  <a:headEnd/>
                  <a:tailEnd/>
                </a:ln>
                <a:extLst>
                  <a:ext uri="{909E8E84-426E-40DD-AFC4-6F175D3DCCD1}">
                    <a14:hiddenFill xmlns:a14="http://schemas.microsoft.com/office/drawing/2010/main">
                      <a:noFill/>
                    </a14:hiddenFill>
                  </a:ext>
                </a:extLst>
              </p:spPr>
              <p:txBody>
                <a:bodyPr/>
                <a:lstStyle/>
                <a:p>
                  <a:endParaRPr lang="ar-SA" b="1"/>
                </a:p>
              </p:txBody>
            </p:sp>
            <p:sp>
              <p:nvSpPr>
                <p:cNvPr id="112651" name="Line 11"/>
                <p:cNvSpPr>
                  <a:spLocks noChangeShapeType="1"/>
                </p:cNvSpPr>
                <p:nvPr/>
              </p:nvSpPr>
              <p:spPr bwMode="auto">
                <a:xfrm flipV="1">
                  <a:off x="8460" y="7189"/>
                  <a:ext cx="0" cy="540"/>
                </a:xfrm>
                <a:prstGeom prst="line">
                  <a:avLst/>
                </a:prstGeom>
                <a:noFill/>
                <a:ln w="9525">
                  <a:solidFill>
                    <a:srgbClr val="24A9E1"/>
                  </a:solidFill>
                  <a:round/>
                  <a:headEnd type="triangle" w="med" len="med"/>
                  <a:tailEnd/>
                </a:ln>
                <a:extLst>
                  <a:ext uri="{909E8E84-426E-40DD-AFC4-6F175D3DCCD1}">
                    <a14:hiddenFill xmlns:a14="http://schemas.microsoft.com/office/drawing/2010/main">
                      <a:noFill/>
                    </a14:hiddenFill>
                  </a:ext>
                </a:extLst>
              </p:spPr>
              <p:txBody>
                <a:bodyPr/>
                <a:lstStyle/>
                <a:p>
                  <a:endParaRPr lang="ar-SA" b="1"/>
                </a:p>
              </p:txBody>
            </p:sp>
            <p:sp>
              <p:nvSpPr>
                <p:cNvPr id="112652" name="Line 12"/>
                <p:cNvSpPr>
                  <a:spLocks noChangeShapeType="1"/>
                </p:cNvSpPr>
                <p:nvPr/>
              </p:nvSpPr>
              <p:spPr bwMode="auto">
                <a:xfrm>
                  <a:off x="3420" y="7189"/>
                  <a:ext cx="5040" cy="0"/>
                </a:xfrm>
                <a:prstGeom prst="line">
                  <a:avLst/>
                </a:prstGeom>
                <a:noFill/>
                <a:ln w="9525">
                  <a:solidFill>
                    <a:srgbClr val="24A9E1"/>
                  </a:solidFill>
                  <a:round/>
                  <a:headEnd/>
                  <a:tailEnd/>
                </a:ln>
                <a:extLst>
                  <a:ext uri="{909E8E84-426E-40DD-AFC4-6F175D3DCCD1}">
                    <a14:hiddenFill xmlns:a14="http://schemas.microsoft.com/office/drawing/2010/main">
                      <a:noFill/>
                    </a14:hiddenFill>
                  </a:ext>
                </a:extLst>
              </p:spPr>
              <p:txBody>
                <a:bodyPr/>
                <a:lstStyle/>
                <a:p>
                  <a:endParaRPr lang="ar-SA" b="1"/>
                </a:p>
              </p:txBody>
            </p:sp>
            <p:sp>
              <p:nvSpPr>
                <p:cNvPr id="112653" name="Text Box 13"/>
                <p:cNvSpPr txBox="1">
                  <a:spLocks noChangeArrowheads="1"/>
                </p:cNvSpPr>
                <p:nvPr/>
              </p:nvSpPr>
              <p:spPr bwMode="auto">
                <a:xfrm>
                  <a:off x="4860" y="6648"/>
                  <a:ext cx="2700" cy="540"/>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a:lstStyle/>
                <a:p>
                  <a:pPr algn="ctr" eaLnBrk="0" hangingPunct="0"/>
                  <a:r>
                    <a:rPr lang="en-US" altLang="ar-SA" sz="1400" b="1">
                      <a:latin typeface="Times New Roman" panose="02020603050405020304" pitchFamily="18" charset="0"/>
                    </a:rPr>
                    <a:t>Communication </a:t>
                  </a:r>
                </a:p>
              </p:txBody>
            </p:sp>
            <p:sp>
              <p:nvSpPr>
                <p:cNvPr id="112654" name="Text Box 14"/>
                <p:cNvSpPr txBox="1">
                  <a:spLocks noChangeArrowheads="1"/>
                </p:cNvSpPr>
                <p:nvPr/>
              </p:nvSpPr>
              <p:spPr bwMode="auto">
                <a:xfrm>
                  <a:off x="4680" y="7908"/>
                  <a:ext cx="2700" cy="540"/>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a:lstStyle/>
                <a:p>
                  <a:pPr algn="ctr" eaLnBrk="0" hangingPunct="0"/>
                  <a:r>
                    <a:rPr lang="en-US" altLang="ar-SA" sz="1400" b="1">
                      <a:latin typeface="Times New Roman" panose="02020603050405020304" pitchFamily="18" charset="0"/>
                    </a:rPr>
                    <a:t>Products / Services </a:t>
                  </a:r>
                </a:p>
              </p:txBody>
            </p:sp>
            <p:sp>
              <p:nvSpPr>
                <p:cNvPr id="112655" name="Text Box 15"/>
                <p:cNvSpPr txBox="1">
                  <a:spLocks noChangeArrowheads="1"/>
                </p:cNvSpPr>
                <p:nvPr/>
              </p:nvSpPr>
              <p:spPr bwMode="auto">
                <a:xfrm>
                  <a:off x="4500" y="8988"/>
                  <a:ext cx="2700" cy="540"/>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a:lstStyle/>
                <a:p>
                  <a:pPr algn="ctr" eaLnBrk="0" hangingPunct="0"/>
                  <a:r>
                    <a:rPr lang="en-US" altLang="ar-SA" sz="1400" b="1">
                      <a:latin typeface="Times New Roman" panose="02020603050405020304" pitchFamily="18" charset="0"/>
                    </a:rPr>
                    <a:t>Money </a:t>
                  </a:r>
                </a:p>
              </p:txBody>
            </p:sp>
            <p:sp>
              <p:nvSpPr>
                <p:cNvPr id="112656" name="Line 16"/>
                <p:cNvSpPr>
                  <a:spLocks noChangeShapeType="1"/>
                </p:cNvSpPr>
                <p:nvPr/>
              </p:nvSpPr>
              <p:spPr bwMode="auto">
                <a:xfrm>
                  <a:off x="8460" y="9528"/>
                  <a:ext cx="0" cy="720"/>
                </a:xfrm>
                <a:prstGeom prst="line">
                  <a:avLst/>
                </a:prstGeom>
                <a:noFill/>
                <a:ln w="9525">
                  <a:solidFill>
                    <a:srgbClr val="24A9E1"/>
                  </a:solidFill>
                  <a:round/>
                  <a:headEnd/>
                  <a:tailEnd/>
                </a:ln>
                <a:extLst>
                  <a:ext uri="{909E8E84-426E-40DD-AFC4-6F175D3DCCD1}">
                    <a14:hiddenFill xmlns:a14="http://schemas.microsoft.com/office/drawing/2010/main">
                      <a:noFill/>
                    </a14:hiddenFill>
                  </a:ext>
                </a:extLst>
              </p:spPr>
              <p:txBody>
                <a:bodyPr/>
                <a:lstStyle/>
                <a:p>
                  <a:endParaRPr lang="ar-SA" b="1"/>
                </a:p>
              </p:txBody>
            </p:sp>
            <p:sp>
              <p:nvSpPr>
                <p:cNvPr id="112657" name="Line 17"/>
                <p:cNvSpPr>
                  <a:spLocks noChangeShapeType="1"/>
                </p:cNvSpPr>
                <p:nvPr/>
              </p:nvSpPr>
              <p:spPr bwMode="auto">
                <a:xfrm flipV="1">
                  <a:off x="3420" y="9528"/>
                  <a:ext cx="0" cy="720"/>
                </a:xfrm>
                <a:prstGeom prst="line">
                  <a:avLst/>
                </a:prstGeom>
                <a:noFill/>
                <a:ln w="9525">
                  <a:solidFill>
                    <a:srgbClr val="24A9E1"/>
                  </a:solidFill>
                  <a:round/>
                  <a:headEnd/>
                  <a:tailEnd type="triangle" w="med" len="med"/>
                </a:ln>
                <a:extLst>
                  <a:ext uri="{909E8E84-426E-40DD-AFC4-6F175D3DCCD1}">
                    <a14:hiddenFill xmlns:a14="http://schemas.microsoft.com/office/drawing/2010/main">
                      <a:noFill/>
                    </a14:hiddenFill>
                  </a:ext>
                </a:extLst>
              </p:spPr>
              <p:txBody>
                <a:bodyPr/>
                <a:lstStyle/>
                <a:p>
                  <a:endParaRPr lang="ar-SA" b="1"/>
                </a:p>
              </p:txBody>
            </p:sp>
            <p:sp>
              <p:nvSpPr>
                <p:cNvPr id="112658" name="Text Box 18"/>
                <p:cNvSpPr txBox="1">
                  <a:spLocks noChangeArrowheads="1"/>
                </p:cNvSpPr>
                <p:nvPr/>
              </p:nvSpPr>
              <p:spPr bwMode="auto">
                <a:xfrm>
                  <a:off x="4500" y="9708"/>
                  <a:ext cx="2700" cy="540"/>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a:lstStyle/>
                <a:p>
                  <a:pPr algn="ctr" eaLnBrk="0" hangingPunct="0"/>
                  <a:r>
                    <a:rPr lang="en-US" altLang="ar-SA" sz="1400" b="1">
                      <a:latin typeface="Times New Roman" panose="02020603050405020304" pitchFamily="18" charset="0"/>
                    </a:rPr>
                    <a:t>Information  </a:t>
                  </a:r>
                </a:p>
              </p:txBody>
            </p:sp>
          </p:grpSp>
        </p:grpSp>
        <p:sp>
          <p:nvSpPr>
            <p:cNvPr id="112660" name="Line 20"/>
            <p:cNvSpPr>
              <a:spLocks noChangeShapeType="1"/>
            </p:cNvSpPr>
            <p:nvPr/>
          </p:nvSpPr>
          <p:spPr bwMode="auto">
            <a:xfrm flipH="1">
              <a:off x="2208" y="2928"/>
              <a:ext cx="1248" cy="0"/>
            </a:xfrm>
            <a:prstGeom prst="line">
              <a:avLst/>
            </a:prstGeom>
            <a:noFill/>
            <a:ln w="9525">
              <a:solidFill>
                <a:srgbClr val="24A9E1"/>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ar-SA" b="1"/>
            </a:p>
          </p:txBody>
        </p:sp>
      </p:grpSp>
      <p:sp>
        <p:nvSpPr>
          <p:cNvPr id="23" name="Rectangle 22"/>
          <p:cNvSpPr/>
          <p:nvPr/>
        </p:nvSpPr>
        <p:spPr>
          <a:xfrm>
            <a:off x="8610600" y="2978933"/>
            <a:ext cx="3078154" cy="1477328"/>
          </a:xfrm>
          <a:prstGeom prst="rect">
            <a:avLst/>
          </a:prstGeom>
          <a:ln>
            <a:solidFill>
              <a:srgbClr val="24A9E1"/>
            </a:solidFill>
          </a:ln>
        </p:spPr>
        <p:txBody>
          <a:bodyPr wrap="square">
            <a:spAutoFit/>
          </a:bodyPr>
          <a:lstStyle/>
          <a:p>
            <a:pPr lvl="0"/>
            <a:r>
              <a:rPr lang="en-US" b="1" dirty="0"/>
              <a:t>Originally a “market” was a place where buyers and sellers gathered to exchange goods (such as a village square).</a:t>
            </a:r>
            <a:endParaRPr lang="ar-SA" b="1" dirty="0"/>
          </a:p>
        </p:txBody>
      </p:sp>
    </p:spTree>
    <p:extLst>
      <p:ext uri="{BB962C8B-B14F-4D97-AF65-F5344CB8AC3E}">
        <p14:creationId xmlns:p14="http://schemas.microsoft.com/office/powerpoint/2010/main" val="2879094961"/>
      </p:ext>
    </p:extLst>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12642"/>
                                        </p:tgtEl>
                                        <p:attrNameLst>
                                          <p:attrName>style.visibility</p:attrName>
                                        </p:attrNameLst>
                                      </p:cBhvr>
                                      <p:to>
                                        <p:strVal val="visible"/>
                                      </p:to>
                                    </p:set>
                                    <p:anim calcmode="lin" valueType="num">
                                      <p:cBhvr>
                                        <p:cTn id="7" dur="1000" fill="hold"/>
                                        <p:tgtEl>
                                          <p:spTgt spid="112642"/>
                                        </p:tgtEl>
                                        <p:attrNameLst>
                                          <p:attrName>ppt_w</p:attrName>
                                        </p:attrNameLst>
                                      </p:cBhvr>
                                      <p:tavLst>
                                        <p:tav tm="0">
                                          <p:val>
                                            <p:strVal val="#ppt_w+.3"/>
                                          </p:val>
                                        </p:tav>
                                        <p:tav tm="100000">
                                          <p:val>
                                            <p:strVal val="#ppt_w"/>
                                          </p:val>
                                        </p:tav>
                                      </p:tavLst>
                                    </p:anim>
                                    <p:anim calcmode="lin" valueType="num">
                                      <p:cBhvr>
                                        <p:cTn id="8" dur="1000" fill="hold"/>
                                        <p:tgtEl>
                                          <p:spTgt spid="112642"/>
                                        </p:tgtEl>
                                        <p:attrNameLst>
                                          <p:attrName>ppt_h</p:attrName>
                                        </p:attrNameLst>
                                      </p:cBhvr>
                                      <p:tavLst>
                                        <p:tav tm="0">
                                          <p:val>
                                            <p:strVal val="#ppt_h"/>
                                          </p:val>
                                        </p:tav>
                                        <p:tav tm="100000">
                                          <p:val>
                                            <p:strVal val="#ppt_h"/>
                                          </p:val>
                                        </p:tav>
                                      </p:tavLst>
                                    </p:anim>
                                    <p:animEffect transition="in" filter="fade">
                                      <p:cBhvr>
                                        <p:cTn id="9" dur="1000"/>
                                        <p:tgtEl>
                                          <p:spTgt spid="11264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0" presetClass="entr" presetSubtype="0" decel="100000" fill="hold" grpId="0" nodeType="clickEffect">
                                  <p:stCondLst>
                                    <p:cond delay="0"/>
                                  </p:stCondLst>
                                  <p:childTnLst>
                                    <p:set>
                                      <p:cBhvr>
                                        <p:cTn id="13" dur="1" fill="hold">
                                          <p:stCondLst>
                                            <p:cond delay="0"/>
                                          </p:stCondLst>
                                        </p:cTn>
                                        <p:tgtEl>
                                          <p:spTgt spid="112643">
                                            <p:txEl>
                                              <p:pRg st="0" end="0"/>
                                            </p:txEl>
                                          </p:spTgt>
                                        </p:tgtEl>
                                        <p:attrNameLst>
                                          <p:attrName>style.visibility</p:attrName>
                                        </p:attrNameLst>
                                      </p:cBhvr>
                                      <p:to>
                                        <p:strVal val="visible"/>
                                      </p:to>
                                    </p:set>
                                    <p:anim calcmode="lin" valueType="num">
                                      <p:cBhvr>
                                        <p:cTn id="14" dur="1000" fill="hold"/>
                                        <p:tgtEl>
                                          <p:spTgt spid="112643">
                                            <p:txEl>
                                              <p:pRg st="0" end="0"/>
                                            </p:txEl>
                                          </p:spTgt>
                                        </p:tgtEl>
                                        <p:attrNameLst>
                                          <p:attrName>ppt_w</p:attrName>
                                        </p:attrNameLst>
                                      </p:cBhvr>
                                      <p:tavLst>
                                        <p:tav tm="0">
                                          <p:val>
                                            <p:strVal val="#ppt_w+.3"/>
                                          </p:val>
                                        </p:tav>
                                        <p:tav tm="100000">
                                          <p:val>
                                            <p:strVal val="#ppt_w"/>
                                          </p:val>
                                        </p:tav>
                                      </p:tavLst>
                                    </p:anim>
                                    <p:anim calcmode="lin" valueType="num">
                                      <p:cBhvr>
                                        <p:cTn id="15" dur="1000" fill="hold"/>
                                        <p:tgtEl>
                                          <p:spTgt spid="112643">
                                            <p:txEl>
                                              <p:pRg st="0" end="0"/>
                                            </p:txEl>
                                          </p:spTgt>
                                        </p:tgtEl>
                                        <p:attrNameLst>
                                          <p:attrName>ppt_h</p:attrName>
                                        </p:attrNameLst>
                                      </p:cBhvr>
                                      <p:tavLst>
                                        <p:tav tm="0">
                                          <p:val>
                                            <p:strVal val="#ppt_h"/>
                                          </p:val>
                                        </p:tav>
                                        <p:tav tm="100000">
                                          <p:val>
                                            <p:strVal val="#ppt_h"/>
                                          </p:val>
                                        </p:tav>
                                      </p:tavLst>
                                    </p:anim>
                                    <p:animEffect transition="in" filter="fade">
                                      <p:cBhvr>
                                        <p:cTn id="16" dur="1000"/>
                                        <p:tgtEl>
                                          <p:spTgt spid="112643">
                                            <p:txEl>
                                              <p:pRg st="0" end="0"/>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4" presetClass="entr" presetSubtype="16" fill="hold" nodeType="clickEffect">
                                  <p:stCondLst>
                                    <p:cond delay="0"/>
                                  </p:stCondLst>
                                  <p:childTnLst>
                                    <p:set>
                                      <p:cBhvr>
                                        <p:cTn id="20" dur="1" fill="hold">
                                          <p:stCondLst>
                                            <p:cond delay="0"/>
                                          </p:stCondLst>
                                        </p:cTn>
                                        <p:tgtEl>
                                          <p:spTgt spid="112661"/>
                                        </p:tgtEl>
                                        <p:attrNameLst>
                                          <p:attrName>style.visibility</p:attrName>
                                        </p:attrNameLst>
                                      </p:cBhvr>
                                      <p:to>
                                        <p:strVal val="visible"/>
                                      </p:to>
                                    </p:set>
                                    <p:animEffect transition="in" filter="box(in)">
                                      <p:cBhvr>
                                        <p:cTn id="21" dur="500"/>
                                        <p:tgtEl>
                                          <p:spTgt spid="112661"/>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24" presetClass="entr" presetSubtype="0" fill="hold" grpId="0" nodeType="clickEffect">
                                  <p:stCondLst>
                                    <p:cond delay="0"/>
                                  </p:stCondLst>
                                  <p:childTnLst>
                                    <p:set>
                                      <p:cBhvr>
                                        <p:cTn id="25" dur="1" fill="hold">
                                          <p:stCondLst>
                                            <p:cond delay="0"/>
                                          </p:stCondLst>
                                        </p:cTn>
                                        <p:tgtEl>
                                          <p:spTgt spid="112659"/>
                                        </p:tgtEl>
                                        <p:attrNameLst>
                                          <p:attrName>style.visibility</p:attrName>
                                        </p:attrNameLst>
                                      </p:cBhvr>
                                      <p:to>
                                        <p:strVal val="visible"/>
                                      </p:to>
                                    </p:set>
                                    <p:anim to="" calcmode="lin" valueType="num">
                                      <p:cBhvr>
                                        <p:cTn id="26" dur="1" fill="hold"/>
                                        <p:tgtEl>
                                          <p:spTgt spid="112659"/>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42" grpId="0"/>
      <p:bldP spid="112643" grpId="0" build="p"/>
      <p:bldP spid="112659" grpId="0" animBg="1"/>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4294967295"/>
          </p:nvPr>
        </p:nvSpPr>
        <p:spPr>
          <a:xfrm>
            <a:off x="8610600" y="6356350"/>
            <a:ext cx="2743200" cy="365125"/>
          </a:xfrm>
        </p:spPr>
        <p:txBody>
          <a:bodyPr/>
          <a:lstStyle/>
          <a:p>
            <a:fld id="{7329601D-B009-48B5-A829-B7CBDE1805B3}" type="slidenum">
              <a:rPr lang="en-US" altLang="ar-SA"/>
              <a:pPr/>
              <a:t>16</a:t>
            </a:fld>
            <a:endParaRPr lang="en-US" altLang="ar-SA"/>
          </a:p>
        </p:txBody>
      </p:sp>
      <p:sp>
        <p:nvSpPr>
          <p:cNvPr id="114690" name="Rectangle 2"/>
          <p:cNvSpPr>
            <a:spLocks noGrp="1" noChangeArrowheads="1"/>
          </p:cNvSpPr>
          <p:nvPr>
            <p:ph type="title" idx="4294967295"/>
          </p:nvPr>
        </p:nvSpPr>
        <p:spPr>
          <a:xfrm>
            <a:off x="838200" y="365125"/>
            <a:ext cx="10515600" cy="1325563"/>
          </a:xfrm>
        </p:spPr>
        <p:txBody>
          <a:bodyPr/>
          <a:lstStyle/>
          <a:p>
            <a:pPr algn="ctr"/>
            <a:r>
              <a:rPr lang="en-US" altLang="ar-SA" b="1" dirty="0">
                <a:solidFill>
                  <a:schemeClr val="bg1"/>
                </a:solidFill>
              </a:rPr>
              <a:t>Marketing Management</a:t>
            </a:r>
            <a:endParaRPr lang="en-US" altLang="ar-SA" dirty="0">
              <a:solidFill>
                <a:schemeClr val="bg1"/>
              </a:solidFill>
            </a:endParaRPr>
          </a:p>
        </p:txBody>
      </p:sp>
      <p:sp>
        <p:nvSpPr>
          <p:cNvPr id="114691" name="Rectangle 3"/>
          <p:cNvSpPr>
            <a:spLocks noGrp="1" noChangeArrowheads="1"/>
          </p:cNvSpPr>
          <p:nvPr>
            <p:ph type="body" idx="1"/>
          </p:nvPr>
        </p:nvSpPr>
        <p:spPr>
          <a:xfrm>
            <a:off x="1618592" y="2207172"/>
            <a:ext cx="9735885" cy="3331780"/>
          </a:xfrm>
          <a:ln>
            <a:solidFill>
              <a:srgbClr val="24A9E1"/>
            </a:solidFill>
          </a:ln>
        </p:spPr>
        <p:txBody>
          <a:bodyPr anchor="ctr"/>
          <a:lstStyle/>
          <a:p>
            <a:pPr>
              <a:buFont typeface="Wingdings" panose="05000000000000000000" pitchFamily="2" charset="2"/>
              <a:buNone/>
            </a:pPr>
            <a:r>
              <a:rPr lang="en-US" altLang="ar-SA" b="1" dirty="0"/>
              <a:t>  The analysis, planning, implementation, and control of programs designed to create, build, and maintain beneficial exchanges with target buyers for the purpose of achieving organizational objectives. </a:t>
            </a:r>
          </a:p>
        </p:txBody>
      </p:sp>
    </p:spTree>
    <p:extLst>
      <p:ext uri="{BB962C8B-B14F-4D97-AF65-F5344CB8AC3E}">
        <p14:creationId xmlns:p14="http://schemas.microsoft.com/office/powerpoint/2010/main" val="52993904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14690"/>
                                        </p:tgtEl>
                                        <p:attrNameLst>
                                          <p:attrName>style.visibility</p:attrName>
                                        </p:attrNameLst>
                                      </p:cBhvr>
                                      <p:to>
                                        <p:strVal val="visible"/>
                                      </p:to>
                                    </p:set>
                                    <p:animEffect transition="in" filter="diamond(in)">
                                      <p:cBhvr>
                                        <p:cTn id="7" dur="2000"/>
                                        <p:tgtEl>
                                          <p:spTgt spid="11469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14691">
                                            <p:txEl>
                                              <p:pRg st="0" end="0"/>
                                            </p:txEl>
                                          </p:spTgt>
                                        </p:tgtEl>
                                        <p:attrNameLst>
                                          <p:attrName>style.visibility</p:attrName>
                                        </p:attrNameLst>
                                      </p:cBhvr>
                                      <p:to>
                                        <p:strVal val="visible"/>
                                      </p:to>
                                    </p:set>
                                    <p:animEffect transition="in" filter="box(in)">
                                      <p:cBhvr>
                                        <p:cTn id="12" dur="500"/>
                                        <p:tgtEl>
                                          <p:spTgt spid="11469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690" grpId="0"/>
      <p:bldP spid="114691" grpId="0" build="p"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079531" y="342242"/>
            <a:ext cx="7693572" cy="1311128"/>
          </a:xfrm>
          <a:prstGeom prst="rect">
            <a:avLst/>
          </a:prstGeom>
        </p:spPr>
        <p:txBody>
          <a:bodyPr vert="horz" lIns="91440" tIns="45720" rIns="91440" bIns="45720" rtlCol="0" anchor="ctr">
            <a:normAutofit/>
          </a:bodyPr>
          <a:lstStyle/>
          <a:p>
            <a:pPr>
              <a:lnSpc>
                <a:spcPct val="90000"/>
              </a:lnSpc>
              <a:spcBef>
                <a:spcPct val="0"/>
              </a:spcBef>
            </a:pPr>
            <a:r>
              <a:rPr lang="en-US" altLang="ar-SA" sz="4400" b="1" dirty="0">
                <a:solidFill>
                  <a:schemeClr val="bg1"/>
                </a:solidFill>
                <a:latin typeface="+mj-lt"/>
                <a:ea typeface="+mj-ea"/>
                <a:cs typeface="+mj-cs"/>
              </a:rPr>
              <a:t>What is Marketing Management?</a:t>
            </a:r>
            <a:endParaRPr lang="ar-SA" sz="4400" b="1" dirty="0">
              <a:solidFill>
                <a:schemeClr val="bg1"/>
              </a:solidFill>
              <a:latin typeface="+mj-lt"/>
              <a:ea typeface="+mj-ea"/>
              <a:cs typeface="+mj-cs"/>
            </a:endParaRPr>
          </a:p>
        </p:txBody>
      </p:sp>
      <p:sp>
        <p:nvSpPr>
          <p:cNvPr id="4" name="AutoShape 4"/>
          <p:cNvSpPr>
            <a:spLocks noChangeArrowheads="1"/>
          </p:cNvSpPr>
          <p:nvPr/>
        </p:nvSpPr>
        <p:spPr bwMode="auto">
          <a:xfrm>
            <a:off x="1439917" y="2102068"/>
            <a:ext cx="9553903" cy="3539359"/>
          </a:xfrm>
          <a:prstGeom prst="roundRect">
            <a:avLst>
              <a:gd name="adj" fmla="val 16667"/>
            </a:avLst>
          </a:prstGeom>
          <a:ln>
            <a:solidFill>
              <a:srgbClr val="24A9E1"/>
            </a:solidFill>
          </a:ln>
        </p:spPr>
        <p:txBody>
          <a:bodyPr vert="horz" lIns="91440" tIns="45720" rIns="91440" bIns="45720" rtlCol="0" anchor="ctr">
            <a:normAutofit/>
          </a:bodyPr>
          <a:lstStyle/>
          <a:p>
            <a:pPr marL="228600" indent="-228600" algn="just">
              <a:lnSpc>
                <a:spcPct val="90000"/>
              </a:lnSpc>
              <a:spcBef>
                <a:spcPts val="1000"/>
              </a:spcBef>
              <a:buFont typeface="Wingdings" panose="05000000000000000000" pitchFamily="2" charset="2"/>
              <a:buChar char="q"/>
            </a:pPr>
            <a:r>
              <a:rPr lang="en-US" altLang="ar-SA" sz="2800" b="1" dirty="0"/>
              <a:t>Marketing management is the art and science  of choosing target markets and getting, keeping, and growing  customers through creating, delivering, and communicating superior customer value.</a:t>
            </a:r>
          </a:p>
        </p:txBody>
      </p:sp>
    </p:spTree>
    <p:extLst>
      <p:ext uri="{BB962C8B-B14F-4D97-AF65-F5344CB8AC3E}">
        <p14:creationId xmlns:p14="http://schemas.microsoft.com/office/powerpoint/2010/main" val="23200615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ChangeArrowheads="1"/>
          </p:cNvSpPr>
          <p:nvPr/>
        </p:nvSpPr>
        <p:spPr>
          <a:xfrm>
            <a:off x="3347545" y="530772"/>
            <a:ext cx="8229600" cy="1371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ar-SA" b="1" dirty="0" smtClean="0">
                <a:solidFill>
                  <a:schemeClr val="bg1"/>
                </a:solidFill>
              </a:rPr>
              <a:t>Marketing Management Tasks</a:t>
            </a:r>
            <a:endParaRPr lang="en-US" altLang="ar-SA" b="1" dirty="0">
              <a:solidFill>
                <a:schemeClr val="bg1"/>
              </a:solidFill>
            </a:endParaRPr>
          </a:p>
        </p:txBody>
      </p:sp>
      <p:sp>
        <p:nvSpPr>
          <p:cNvPr id="4" name="Rectangle 3"/>
          <p:cNvSpPr txBox="1">
            <a:spLocks noChangeArrowheads="1"/>
          </p:cNvSpPr>
          <p:nvPr/>
        </p:nvSpPr>
        <p:spPr>
          <a:xfrm>
            <a:off x="1135118" y="2433144"/>
            <a:ext cx="5339254" cy="2296511"/>
          </a:xfrm>
          <a:prstGeom prst="rect">
            <a:avLst/>
          </a:prstGeom>
          <a:ln>
            <a:solidFill>
              <a:schemeClr val="accent1"/>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Ø"/>
            </a:pPr>
            <a:r>
              <a:rPr lang="en-US" altLang="ar-SA" b="1" dirty="0" smtClean="0"/>
              <a:t>Developing marketing strategies</a:t>
            </a:r>
          </a:p>
          <a:p>
            <a:pPr>
              <a:buFont typeface="Wingdings" panose="05000000000000000000" pitchFamily="2" charset="2"/>
              <a:buChar char="Ø"/>
            </a:pPr>
            <a:r>
              <a:rPr lang="en-US" altLang="ar-SA" b="1" dirty="0" smtClean="0"/>
              <a:t>Capturing marketing insights</a:t>
            </a:r>
          </a:p>
          <a:p>
            <a:pPr>
              <a:buFont typeface="Wingdings" panose="05000000000000000000" pitchFamily="2" charset="2"/>
              <a:buChar char="Ø"/>
            </a:pPr>
            <a:r>
              <a:rPr lang="en-US" altLang="ar-SA" b="1" dirty="0" smtClean="0"/>
              <a:t>Connecting with customers</a:t>
            </a:r>
          </a:p>
          <a:p>
            <a:pPr>
              <a:buFont typeface="Wingdings" panose="05000000000000000000" pitchFamily="2" charset="2"/>
              <a:buChar char="Ø"/>
            </a:pPr>
            <a:r>
              <a:rPr lang="en-US" altLang="ar-SA" b="1" dirty="0" smtClean="0"/>
              <a:t>Building strong brands</a:t>
            </a:r>
          </a:p>
          <a:p>
            <a:pPr>
              <a:buFont typeface="Wingdings" panose="05000000000000000000" pitchFamily="2" charset="2"/>
              <a:buChar char="Ø"/>
            </a:pPr>
            <a:endParaRPr lang="en-US" altLang="ar-SA" b="1" dirty="0"/>
          </a:p>
        </p:txBody>
      </p:sp>
      <p:sp>
        <p:nvSpPr>
          <p:cNvPr id="5" name="Rectangle 4"/>
          <p:cNvSpPr txBox="1">
            <a:spLocks noChangeArrowheads="1"/>
          </p:cNvSpPr>
          <p:nvPr/>
        </p:nvSpPr>
        <p:spPr>
          <a:xfrm>
            <a:off x="6663558" y="2433144"/>
            <a:ext cx="4550979" cy="2296511"/>
          </a:xfrm>
          <a:prstGeom prst="rect">
            <a:avLst/>
          </a:prstGeom>
          <a:ln>
            <a:solidFill>
              <a:schemeClr val="accent1"/>
            </a:solidFill>
          </a:ln>
        </p:spPr>
        <p:txBody>
          <a:bodyPr vert="horz" lIns="91440" tIns="45720" rIns="91440" bIns="45720" rtlCol="0">
            <a:normAutofit/>
          </a:bodyPr>
          <a:lstStyle>
            <a:defPPr>
              <a:defRPr lang="en-US"/>
            </a:defPPr>
            <a:lvl1pPr marL="228600" indent="-228600">
              <a:lnSpc>
                <a:spcPct val="90000"/>
              </a:lnSpc>
              <a:spcBef>
                <a:spcPts val="1000"/>
              </a:spcBef>
              <a:buFont typeface="Wingdings" panose="05000000000000000000" pitchFamily="2" charset="2"/>
              <a:buChar char="Ø"/>
              <a:defRPr sz="2800" b="1"/>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altLang="ar-SA" dirty="0"/>
              <a:t>Shaping market offerings</a:t>
            </a:r>
          </a:p>
          <a:p>
            <a:r>
              <a:rPr lang="en-US" altLang="ar-SA" dirty="0"/>
              <a:t>Delivering value</a:t>
            </a:r>
          </a:p>
          <a:p>
            <a:r>
              <a:rPr lang="en-US" altLang="ar-SA" dirty="0"/>
              <a:t>Communicating value</a:t>
            </a:r>
          </a:p>
          <a:p>
            <a:r>
              <a:rPr lang="en-US" altLang="ar-SA" dirty="0"/>
              <a:t>Creating long-term growth</a:t>
            </a:r>
          </a:p>
        </p:txBody>
      </p:sp>
    </p:spTree>
    <p:extLst>
      <p:ext uri="{BB962C8B-B14F-4D97-AF65-F5344CB8AC3E}">
        <p14:creationId xmlns:p14="http://schemas.microsoft.com/office/powerpoint/2010/main" val="3636526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blinds(horizontal)">
                                      <p:cBhvr>
                                        <p:cTn id="7" dur="500"/>
                                        <p:tgtEl>
                                          <p:spTgt spid="4">
                                            <p:bg/>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blinds(horizontal)">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blinds(horizontal)">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
                                            <p:txEl>
                                              <p:pRg st="2" end="2"/>
                                            </p:txEl>
                                          </p:spTgt>
                                        </p:tgtEl>
                                        <p:attrNameLst>
                                          <p:attrName>style.visibility</p:attrName>
                                        </p:attrNameLst>
                                      </p:cBhvr>
                                      <p:to>
                                        <p:strVal val="visible"/>
                                      </p:to>
                                    </p:set>
                                    <p:animEffect transition="in" filter="blinds(horizontal)">
                                      <p:cBhvr>
                                        <p:cTn id="22" dur="500"/>
                                        <p:tgtEl>
                                          <p:spTgt spid="4">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animEffect transition="in" filter="blinds(horizontal)">
                                      <p:cBhvr>
                                        <p:cTn id="27" dur="500"/>
                                        <p:tgtEl>
                                          <p:spTgt spid="4">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5">
                                            <p:bg/>
                                          </p:spTgt>
                                        </p:tgtEl>
                                        <p:attrNameLst>
                                          <p:attrName>style.visibility</p:attrName>
                                        </p:attrNameLst>
                                      </p:cBhvr>
                                      <p:to>
                                        <p:strVal val="visible"/>
                                      </p:to>
                                    </p:set>
                                    <p:animEffect transition="in" filter="blinds(horizontal)">
                                      <p:cBhvr>
                                        <p:cTn id="32" dur="500"/>
                                        <p:tgtEl>
                                          <p:spTgt spid="5">
                                            <p:bg/>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5">
                                            <p:txEl>
                                              <p:pRg st="0" end="0"/>
                                            </p:txEl>
                                          </p:spTgt>
                                        </p:tgtEl>
                                        <p:attrNameLst>
                                          <p:attrName>style.visibility</p:attrName>
                                        </p:attrNameLst>
                                      </p:cBhvr>
                                      <p:to>
                                        <p:strVal val="visible"/>
                                      </p:to>
                                    </p:set>
                                    <p:animEffect transition="in" filter="blinds(horizontal)">
                                      <p:cBhvr>
                                        <p:cTn id="37" dur="500"/>
                                        <p:tgtEl>
                                          <p:spTgt spid="5">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5">
                                            <p:txEl>
                                              <p:pRg st="1" end="1"/>
                                            </p:txEl>
                                          </p:spTgt>
                                        </p:tgtEl>
                                        <p:attrNameLst>
                                          <p:attrName>style.visibility</p:attrName>
                                        </p:attrNameLst>
                                      </p:cBhvr>
                                      <p:to>
                                        <p:strVal val="visible"/>
                                      </p:to>
                                    </p:set>
                                    <p:animEffect transition="in" filter="blinds(horizontal)">
                                      <p:cBhvr>
                                        <p:cTn id="42" dur="500"/>
                                        <p:tgtEl>
                                          <p:spTgt spid="5">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5">
                                            <p:txEl>
                                              <p:pRg st="2" end="2"/>
                                            </p:txEl>
                                          </p:spTgt>
                                        </p:tgtEl>
                                        <p:attrNameLst>
                                          <p:attrName>style.visibility</p:attrName>
                                        </p:attrNameLst>
                                      </p:cBhvr>
                                      <p:to>
                                        <p:strVal val="visible"/>
                                      </p:to>
                                    </p:set>
                                    <p:animEffect transition="in" filter="blinds(horizontal)">
                                      <p:cBhvr>
                                        <p:cTn id="47" dur="500"/>
                                        <p:tgtEl>
                                          <p:spTgt spid="5">
                                            <p:txEl>
                                              <p:pRg st="2" end="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5">
                                            <p:txEl>
                                              <p:pRg st="3" end="3"/>
                                            </p:txEl>
                                          </p:spTgt>
                                        </p:tgtEl>
                                        <p:attrNameLst>
                                          <p:attrName>style.visibility</p:attrName>
                                        </p:attrNameLst>
                                      </p:cBhvr>
                                      <p:to>
                                        <p:strVal val="visible"/>
                                      </p:to>
                                    </p:set>
                                    <p:animEffect transition="in" filter="blinds(horizontal)">
                                      <p:cBhvr>
                                        <p:cTn id="52"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P spid="5" grpId="0" build="p"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ChangeArrowheads="1"/>
          </p:cNvSpPr>
          <p:nvPr/>
        </p:nvSpPr>
        <p:spPr>
          <a:xfrm>
            <a:off x="2911366" y="620110"/>
            <a:ext cx="7830206" cy="578069"/>
          </a:xfrm>
          <a:prstGeom prst="rect">
            <a:avLst/>
          </a:prstGeom>
          <a:noFill/>
          <a:ln>
            <a:noFill/>
          </a:ln>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533400" indent="-533400" algn="ctr">
              <a:defRPr/>
            </a:pPr>
            <a:r>
              <a:rPr lang="en-GB" altLang="ar-SA" b="1" dirty="0" smtClean="0">
                <a:solidFill>
                  <a:schemeClr val="bg1"/>
                </a:solidFill>
                <a:latin typeface="Calibri" panose="020F0502020204030204" pitchFamily="34" charset="0"/>
              </a:rPr>
              <a:t>Marketing management process</a:t>
            </a:r>
            <a:endParaRPr lang="tr-TR" altLang="ar-SA" b="1" dirty="0">
              <a:solidFill>
                <a:schemeClr val="bg1"/>
              </a:solidFill>
              <a:latin typeface="Calibri" panose="020F0502020204030204" pitchFamily="34" charset="0"/>
            </a:endParaRPr>
          </a:p>
        </p:txBody>
      </p:sp>
      <p:sp>
        <p:nvSpPr>
          <p:cNvPr id="4" name="Rectangle 3"/>
          <p:cNvSpPr txBox="1">
            <a:spLocks noChangeArrowheads="1"/>
          </p:cNvSpPr>
          <p:nvPr/>
        </p:nvSpPr>
        <p:spPr>
          <a:xfrm>
            <a:off x="1765738" y="1818837"/>
            <a:ext cx="8313683" cy="3583480"/>
          </a:xfrm>
          <a:prstGeom prst="rect">
            <a:avLst/>
          </a:prstGeom>
          <a:ln>
            <a:solidFill>
              <a:srgbClr val="24A9E1"/>
            </a:solidFill>
            <a:miter lim="800000"/>
            <a:headEnd/>
            <a:tailEnd/>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v"/>
            </a:pPr>
            <a:r>
              <a:rPr lang="en-GB" altLang="ar-SA" sz="3200" b="1" dirty="0" smtClean="0"/>
              <a:t>Analysis/Audit - where are we now?</a:t>
            </a:r>
          </a:p>
          <a:p>
            <a:pPr>
              <a:buFont typeface="Wingdings" panose="05000000000000000000" pitchFamily="2" charset="2"/>
              <a:buChar char="v"/>
            </a:pPr>
            <a:r>
              <a:rPr lang="en-GB" altLang="ar-SA" sz="3200" b="1" dirty="0" smtClean="0"/>
              <a:t>Objectives  - where do we want to be?</a:t>
            </a:r>
          </a:p>
          <a:p>
            <a:pPr>
              <a:buFont typeface="Wingdings" panose="05000000000000000000" pitchFamily="2" charset="2"/>
              <a:buChar char="v"/>
            </a:pPr>
            <a:r>
              <a:rPr lang="en-GB" altLang="ar-SA" sz="3200" b="1" dirty="0" smtClean="0"/>
              <a:t>Strategies - which way is best?</a:t>
            </a:r>
          </a:p>
          <a:p>
            <a:pPr>
              <a:buFont typeface="Wingdings" panose="05000000000000000000" pitchFamily="2" charset="2"/>
              <a:buChar char="v"/>
            </a:pPr>
            <a:r>
              <a:rPr lang="en-GB" altLang="ar-SA" sz="3200" b="1" dirty="0" smtClean="0"/>
              <a:t>Tactics - how do we get there?</a:t>
            </a:r>
          </a:p>
          <a:p>
            <a:pPr>
              <a:buFont typeface="Wingdings" panose="05000000000000000000" pitchFamily="2" charset="2"/>
              <a:buChar char="v"/>
            </a:pPr>
            <a:r>
              <a:rPr lang="en-GB" altLang="ar-SA" sz="3200" b="1" dirty="0" smtClean="0"/>
              <a:t>Implementation - Getting there</a:t>
            </a:r>
          </a:p>
          <a:p>
            <a:pPr>
              <a:buFont typeface="Wingdings" panose="05000000000000000000" pitchFamily="2" charset="2"/>
              <a:buChar char="v"/>
            </a:pPr>
            <a:r>
              <a:rPr lang="en-GB" altLang="ar-SA" sz="3200" b="1" dirty="0" smtClean="0"/>
              <a:t>Control - Ensuring arrival</a:t>
            </a:r>
            <a:endParaRPr lang="tr-TR" altLang="ar-SA" sz="3200" b="1" dirty="0" smtClean="0"/>
          </a:p>
        </p:txBody>
      </p:sp>
    </p:spTree>
    <p:extLst>
      <p:ext uri="{BB962C8B-B14F-4D97-AF65-F5344CB8AC3E}">
        <p14:creationId xmlns:p14="http://schemas.microsoft.com/office/powerpoint/2010/main" val="16613926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4294967295"/>
          </p:nvPr>
        </p:nvSpPr>
        <p:spPr>
          <a:xfrm>
            <a:off x="8610600" y="6356350"/>
            <a:ext cx="2743200" cy="365125"/>
          </a:xfrm>
        </p:spPr>
        <p:txBody>
          <a:bodyPr/>
          <a:lstStyle/>
          <a:p>
            <a:fld id="{022979CF-6EDF-4A10-A446-ABFB6F45066C}" type="slidenum">
              <a:rPr lang="en-US" altLang="ar-SA"/>
              <a:pPr/>
              <a:t>20</a:t>
            </a:fld>
            <a:endParaRPr lang="en-US" altLang="ar-SA"/>
          </a:p>
        </p:txBody>
      </p:sp>
      <p:sp>
        <p:nvSpPr>
          <p:cNvPr id="115714" name="Rectangle 2"/>
          <p:cNvSpPr>
            <a:spLocks noGrp="1" noChangeArrowheads="1"/>
          </p:cNvSpPr>
          <p:nvPr>
            <p:ph type="title" idx="4294967295"/>
          </p:nvPr>
        </p:nvSpPr>
        <p:spPr>
          <a:xfrm>
            <a:off x="3636579" y="236254"/>
            <a:ext cx="7388773" cy="1325563"/>
          </a:xfrm>
        </p:spPr>
        <p:txBody>
          <a:bodyPr>
            <a:normAutofit/>
          </a:bodyPr>
          <a:lstStyle/>
          <a:p>
            <a:r>
              <a:rPr lang="en-US" altLang="ar-SA" sz="3200" b="1" dirty="0">
                <a:solidFill>
                  <a:schemeClr val="bg1"/>
                </a:solidFill>
                <a:latin typeface="+mn-lt"/>
              </a:rPr>
              <a:t>Marketing Management Involves:</a:t>
            </a:r>
            <a:r>
              <a:rPr lang="en-US" altLang="ar-SA" b="1" dirty="0">
                <a:solidFill>
                  <a:schemeClr val="bg1"/>
                </a:solidFill>
                <a:latin typeface="+mn-lt"/>
              </a:rPr>
              <a:t> </a:t>
            </a:r>
          </a:p>
        </p:txBody>
      </p:sp>
      <p:sp>
        <p:nvSpPr>
          <p:cNvPr id="115715" name="Rectangle 3"/>
          <p:cNvSpPr>
            <a:spLocks noGrp="1" noChangeArrowheads="1"/>
          </p:cNvSpPr>
          <p:nvPr>
            <p:ph type="body" idx="1"/>
          </p:nvPr>
        </p:nvSpPr>
        <p:spPr>
          <a:xfrm>
            <a:off x="880919" y="1747964"/>
            <a:ext cx="10260046" cy="3675375"/>
          </a:xfrm>
          <a:ln>
            <a:solidFill>
              <a:srgbClr val="24A9E1"/>
            </a:solidFill>
          </a:ln>
        </p:spPr>
        <p:txBody>
          <a:bodyPr anchor="t"/>
          <a:lstStyle/>
          <a:p>
            <a:pPr algn="just">
              <a:lnSpc>
                <a:spcPct val="90000"/>
              </a:lnSpc>
            </a:pPr>
            <a:r>
              <a:rPr lang="en-US" altLang="ar-SA" sz="2400" b="1" dirty="0">
                <a:solidFill>
                  <a:srgbClr val="FF0000"/>
                </a:solidFill>
              </a:rPr>
              <a:t>Demand Management </a:t>
            </a:r>
            <a:r>
              <a:rPr lang="en-US" altLang="ar-SA" sz="2400" b="1" dirty="0" smtClean="0">
                <a:solidFill>
                  <a:srgbClr val="FF0000"/>
                </a:solidFill>
              </a:rPr>
              <a:t>:</a:t>
            </a:r>
          </a:p>
          <a:p>
            <a:pPr marL="0" indent="0" algn="just">
              <a:lnSpc>
                <a:spcPct val="90000"/>
              </a:lnSpc>
              <a:buNone/>
            </a:pPr>
            <a:r>
              <a:rPr lang="en-US" altLang="ar-SA" sz="2400" b="1" dirty="0" smtClean="0">
                <a:solidFill>
                  <a:srgbClr val="FF0000"/>
                </a:solidFill>
              </a:rPr>
              <a:t> </a:t>
            </a:r>
            <a:r>
              <a:rPr lang="en-US" altLang="ar-SA" sz="2400" b="1" dirty="0"/>
              <a:t>The organization has a desired level of demand for its products. At any point in time, There may be no demand, adequate demand, irregular demand, or too much demand, and marketing management must find ways to deal with these different demand states</a:t>
            </a:r>
            <a:r>
              <a:rPr lang="en-US" altLang="ar-SA" sz="2400" b="1" dirty="0" smtClean="0"/>
              <a:t>.</a:t>
            </a:r>
            <a:endParaRPr lang="en-US" altLang="ar-SA" sz="2400" b="1" dirty="0"/>
          </a:p>
          <a:p>
            <a:pPr algn="just">
              <a:lnSpc>
                <a:spcPct val="90000"/>
              </a:lnSpc>
            </a:pPr>
            <a:r>
              <a:rPr lang="en-US" altLang="ar-SA" sz="2400" b="1" dirty="0">
                <a:solidFill>
                  <a:srgbClr val="FF0000"/>
                </a:solidFill>
              </a:rPr>
              <a:t>Building Profitable Customer Relationships </a:t>
            </a:r>
            <a:r>
              <a:rPr lang="en-US" altLang="ar-SA" sz="2400" b="1" dirty="0" smtClean="0">
                <a:solidFill>
                  <a:srgbClr val="FF0000"/>
                </a:solidFill>
              </a:rPr>
              <a:t>:</a:t>
            </a:r>
          </a:p>
          <a:p>
            <a:pPr marL="0" indent="0" algn="just">
              <a:lnSpc>
                <a:spcPct val="90000"/>
              </a:lnSpc>
              <a:buNone/>
            </a:pPr>
            <a:r>
              <a:rPr lang="en-US" altLang="ar-SA" sz="2400" b="1" dirty="0" smtClean="0"/>
              <a:t>Beyond </a:t>
            </a:r>
            <a:r>
              <a:rPr lang="en-US" altLang="ar-SA" sz="2400" b="1" dirty="0"/>
              <a:t>designing strategies to attract new customers and create transactions with them, companies now are striving to retain current customers and build lasting customer relationships. </a:t>
            </a:r>
          </a:p>
        </p:txBody>
      </p:sp>
    </p:spTree>
    <p:extLst>
      <p:ext uri="{BB962C8B-B14F-4D97-AF65-F5344CB8AC3E}">
        <p14:creationId xmlns:p14="http://schemas.microsoft.com/office/powerpoint/2010/main" val="28330220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5714"/>
                                        </p:tgtEl>
                                        <p:attrNameLst>
                                          <p:attrName>style.visibility</p:attrName>
                                        </p:attrNameLst>
                                      </p:cBhvr>
                                      <p:to>
                                        <p:strVal val="visible"/>
                                      </p:to>
                                    </p:set>
                                    <p:animEffect transition="in" filter="fade">
                                      <p:cBhvr>
                                        <p:cTn id="7" dur="2000"/>
                                        <p:tgtEl>
                                          <p:spTgt spid="11571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8" presetClass="entr" presetSubtype="16" fill="hold" nodeType="clickEffect">
                                  <p:stCondLst>
                                    <p:cond delay="0"/>
                                  </p:stCondLst>
                                  <p:childTnLst>
                                    <p:set>
                                      <p:cBhvr>
                                        <p:cTn id="11" dur="1" fill="hold">
                                          <p:stCondLst>
                                            <p:cond delay="0"/>
                                          </p:stCondLst>
                                        </p:cTn>
                                        <p:tgtEl>
                                          <p:spTgt spid="115715">
                                            <p:txEl>
                                              <p:pRg st="0" end="0"/>
                                            </p:txEl>
                                          </p:spTgt>
                                        </p:tgtEl>
                                        <p:attrNameLst>
                                          <p:attrName>style.visibility</p:attrName>
                                        </p:attrNameLst>
                                      </p:cBhvr>
                                      <p:to>
                                        <p:strVal val="visible"/>
                                      </p:to>
                                    </p:set>
                                    <p:animEffect transition="in" filter="diamond(in)">
                                      <p:cBhvr>
                                        <p:cTn id="12" dur="2000"/>
                                        <p:tgtEl>
                                          <p:spTgt spid="11571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nodeType="clickEffect">
                                  <p:stCondLst>
                                    <p:cond delay="0"/>
                                  </p:stCondLst>
                                  <p:childTnLst>
                                    <p:set>
                                      <p:cBhvr>
                                        <p:cTn id="16" dur="1" fill="hold">
                                          <p:stCondLst>
                                            <p:cond delay="0"/>
                                          </p:stCondLst>
                                        </p:cTn>
                                        <p:tgtEl>
                                          <p:spTgt spid="115715">
                                            <p:txEl>
                                              <p:pRg st="1" end="1"/>
                                            </p:txEl>
                                          </p:spTgt>
                                        </p:tgtEl>
                                        <p:attrNameLst>
                                          <p:attrName>style.visibility</p:attrName>
                                        </p:attrNameLst>
                                      </p:cBhvr>
                                      <p:to>
                                        <p:strVal val="visible"/>
                                      </p:to>
                                    </p:set>
                                    <p:animEffect transition="in" filter="diamond(in)">
                                      <p:cBhvr>
                                        <p:cTn id="17" dur="2000"/>
                                        <p:tgtEl>
                                          <p:spTgt spid="115715">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15715">
                                            <p:txEl>
                                              <p:pRg st="2" end="2"/>
                                            </p:txEl>
                                          </p:spTgt>
                                        </p:tgtEl>
                                        <p:attrNameLst>
                                          <p:attrName>style.visibility</p:attrName>
                                        </p:attrNameLst>
                                      </p:cBhvr>
                                      <p:to>
                                        <p:strVal val="visible"/>
                                      </p:to>
                                    </p:set>
                                    <p:animEffect transition="in" filter="blinds(horizontal)">
                                      <p:cBhvr>
                                        <p:cTn id="22" dur="500"/>
                                        <p:tgtEl>
                                          <p:spTgt spid="115715">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115715">
                                            <p:txEl>
                                              <p:pRg st="3" end="3"/>
                                            </p:txEl>
                                          </p:spTgt>
                                        </p:tgtEl>
                                        <p:attrNameLst>
                                          <p:attrName>style.visibility</p:attrName>
                                        </p:attrNameLst>
                                      </p:cBhvr>
                                      <p:to>
                                        <p:strVal val="visible"/>
                                      </p:to>
                                    </p:set>
                                    <p:animEffect transition="in" filter="blinds(horizontal)">
                                      <p:cBhvr>
                                        <p:cTn id="27" dur="500"/>
                                        <p:tgtEl>
                                          <p:spTgt spid="11571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714" grpId="0"/>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4294967295"/>
          </p:nvPr>
        </p:nvSpPr>
        <p:spPr>
          <a:xfrm>
            <a:off x="8610600" y="6356350"/>
            <a:ext cx="2743200" cy="365125"/>
          </a:xfrm>
        </p:spPr>
        <p:txBody>
          <a:bodyPr/>
          <a:lstStyle/>
          <a:p>
            <a:fld id="{E10C9861-106E-41E6-8A85-7BA81F37169B}" type="slidenum">
              <a:rPr lang="en-US" altLang="ar-SA"/>
              <a:pPr/>
              <a:t>21</a:t>
            </a:fld>
            <a:endParaRPr lang="en-US" altLang="ar-SA"/>
          </a:p>
        </p:txBody>
      </p:sp>
      <p:sp>
        <p:nvSpPr>
          <p:cNvPr id="116738" name="Rectangle 2"/>
          <p:cNvSpPr>
            <a:spLocks noGrp="1" noChangeArrowheads="1"/>
          </p:cNvSpPr>
          <p:nvPr>
            <p:ph type="title" idx="4294967295"/>
          </p:nvPr>
        </p:nvSpPr>
        <p:spPr>
          <a:xfrm>
            <a:off x="2627586" y="327807"/>
            <a:ext cx="8368862" cy="1325563"/>
          </a:xfrm>
        </p:spPr>
        <p:txBody>
          <a:bodyPr>
            <a:normAutofit/>
          </a:bodyPr>
          <a:lstStyle/>
          <a:p>
            <a:pPr algn="ctr"/>
            <a:r>
              <a:rPr lang="en-US" altLang="ar-SA" sz="3200" b="1" dirty="0">
                <a:solidFill>
                  <a:schemeClr val="bg1"/>
                </a:solidFill>
                <a:latin typeface="+mn-lt"/>
              </a:rPr>
              <a:t>MARKETING MANAGEMENT PHILOSOPHIES</a:t>
            </a:r>
            <a:r>
              <a:rPr lang="en-US" altLang="ar-SA" sz="4800" b="1" dirty="0">
                <a:solidFill>
                  <a:schemeClr val="bg1"/>
                </a:solidFill>
                <a:latin typeface="+mn-lt"/>
              </a:rPr>
              <a:t> </a:t>
            </a:r>
          </a:p>
        </p:txBody>
      </p:sp>
      <p:sp>
        <p:nvSpPr>
          <p:cNvPr id="116739" name="Rectangle 3"/>
          <p:cNvSpPr>
            <a:spLocks noGrp="1" noChangeArrowheads="1"/>
          </p:cNvSpPr>
          <p:nvPr>
            <p:ph type="body" idx="1"/>
          </p:nvPr>
        </p:nvSpPr>
        <p:spPr>
          <a:xfrm>
            <a:off x="1198180" y="2017986"/>
            <a:ext cx="10156298" cy="3510455"/>
          </a:xfrm>
          <a:ln>
            <a:solidFill>
              <a:srgbClr val="24A9E1"/>
            </a:solidFill>
          </a:ln>
        </p:spPr>
        <p:txBody>
          <a:bodyPr/>
          <a:lstStyle/>
          <a:p>
            <a:pPr>
              <a:lnSpc>
                <a:spcPct val="90000"/>
              </a:lnSpc>
            </a:pPr>
            <a:r>
              <a:rPr lang="en-US" altLang="ar-SA" sz="2400" b="1" dirty="0"/>
              <a:t>The role that marketing plays within a company varies according to the overall strategy and philosophy of each firm. </a:t>
            </a:r>
          </a:p>
          <a:p>
            <a:pPr>
              <a:lnSpc>
                <a:spcPct val="90000"/>
              </a:lnSpc>
            </a:pPr>
            <a:r>
              <a:rPr lang="en-US" altLang="ar-SA" sz="2400" b="1" dirty="0"/>
              <a:t>There are five  alternative concepts under which organizations conduct their marketing activities: </a:t>
            </a:r>
          </a:p>
          <a:p>
            <a:pPr lvl="1" algn="just">
              <a:lnSpc>
                <a:spcPct val="90000"/>
              </a:lnSpc>
            </a:pPr>
            <a:r>
              <a:rPr lang="en-US" altLang="ar-SA" b="1" dirty="0"/>
              <a:t>Production concept</a:t>
            </a:r>
          </a:p>
          <a:p>
            <a:pPr lvl="1" algn="just">
              <a:lnSpc>
                <a:spcPct val="90000"/>
              </a:lnSpc>
            </a:pPr>
            <a:r>
              <a:rPr lang="en-US" altLang="ar-SA" b="1" dirty="0"/>
              <a:t>Product concept </a:t>
            </a:r>
          </a:p>
          <a:p>
            <a:pPr lvl="1" algn="just">
              <a:lnSpc>
                <a:spcPct val="90000"/>
              </a:lnSpc>
            </a:pPr>
            <a:r>
              <a:rPr lang="en-US" altLang="ar-SA" b="1" dirty="0"/>
              <a:t>Selling concept</a:t>
            </a:r>
          </a:p>
          <a:p>
            <a:pPr lvl="1" algn="just">
              <a:lnSpc>
                <a:spcPct val="90000"/>
              </a:lnSpc>
            </a:pPr>
            <a:r>
              <a:rPr lang="en-US" altLang="ar-SA" b="1" dirty="0"/>
              <a:t>Marketing concept</a:t>
            </a:r>
          </a:p>
          <a:p>
            <a:pPr lvl="1">
              <a:lnSpc>
                <a:spcPct val="90000"/>
              </a:lnSpc>
            </a:pPr>
            <a:r>
              <a:rPr lang="en-US" altLang="ar-SA" b="1" dirty="0"/>
              <a:t>Societal marketing concepts </a:t>
            </a:r>
          </a:p>
        </p:txBody>
      </p:sp>
    </p:spTree>
    <p:extLst>
      <p:ext uri="{BB962C8B-B14F-4D97-AF65-F5344CB8AC3E}">
        <p14:creationId xmlns:p14="http://schemas.microsoft.com/office/powerpoint/2010/main" val="314777905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116738"/>
                                        </p:tgtEl>
                                        <p:attrNameLst>
                                          <p:attrName>style.visibility</p:attrName>
                                        </p:attrNameLst>
                                      </p:cBhvr>
                                      <p:to>
                                        <p:strVal val="visible"/>
                                      </p:to>
                                    </p:set>
                                    <p:anim calcmode="lin" valueType="num">
                                      <p:cBhvr>
                                        <p:cTn id="7" dur="500" fill="hold"/>
                                        <p:tgtEl>
                                          <p:spTgt spid="116738"/>
                                        </p:tgtEl>
                                        <p:attrNameLst>
                                          <p:attrName>ppt_w</p:attrName>
                                        </p:attrNameLst>
                                      </p:cBhvr>
                                      <p:tavLst>
                                        <p:tav tm="0">
                                          <p:val>
                                            <p:fltVal val="0"/>
                                          </p:val>
                                        </p:tav>
                                        <p:tav tm="100000">
                                          <p:val>
                                            <p:strVal val="#ppt_w"/>
                                          </p:val>
                                        </p:tav>
                                      </p:tavLst>
                                    </p:anim>
                                    <p:anim calcmode="lin" valueType="num">
                                      <p:cBhvr>
                                        <p:cTn id="8" dur="500" fill="hold"/>
                                        <p:tgtEl>
                                          <p:spTgt spid="116738"/>
                                        </p:tgtEl>
                                        <p:attrNameLst>
                                          <p:attrName>ppt_h</p:attrName>
                                        </p:attrNameLst>
                                      </p:cBhvr>
                                      <p:tavLst>
                                        <p:tav tm="0">
                                          <p:val>
                                            <p:fltVal val="0"/>
                                          </p:val>
                                        </p:tav>
                                        <p:tav tm="100000">
                                          <p:val>
                                            <p:strVal val="#ppt_h"/>
                                          </p:val>
                                        </p:tav>
                                      </p:tavLst>
                                    </p:anim>
                                    <p:anim calcmode="lin" valueType="num">
                                      <p:cBhvr>
                                        <p:cTn id="9" dur="500" fill="hold"/>
                                        <p:tgtEl>
                                          <p:spTgt spid="116738"/>
                                        </p:tgtEl>
                                        <p:attrNameLst>
                                          <p:attrName>style.rotation</p:attrName>
                                        </p:attrNameLst>
                                      </p:cBhvr>
                                      <p:tavLst>
                                        <p:tav tm="0">
                                          <p:val>
                                            <p:fltVal val="360"/>
                                          </p:val>
                                        </p:tav>
                                        <p:tav tm="100000">
                                          <p:val>
                                            <p:fltVal val="0"/>
                                          </p:val>
                                        </p:tav>
                                      </p:tavLst>
                                    </p:anim>
                                    <p:animEffect transition="in" filter="fade">
                                      <p:cBhvr>
                                        <p:cTn id="10" dur="500"/>
                                        <p:tgtEl>
                                          <p:spTgt spid="116738"/>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1" presetClass="entr" presetSubtype="4" fill="hold" nodeType="clickEffect">
                                  <p:stCondLst>
                                    <p:cond delay="0"/>
                                  </p:stCondLst>
                                  <p:childTnLst>
                                    <p:set>
                                      <p:cBhvr>
                                        <p:cTn id="14" dur="1" fill="hold">
                                          <p:stCondLst>
                                            <p:cond delay="0"/>
                                          </p:stCondLst>
                                        </p:cTn>
                                        <p:tgtEl>
                                          <p:spTgt spid="116739">
                                            <p:txEl>
                                              <p:pRg st="0" end="0"/>
                                            </p:txEl>
                                          </p:spTgt>
                                        </p:tgtEl>
                                        <p:attrNameLst>
                                          <p:attrName>style.visibility</p:attrName>
                                        </p:attrNameLst>
                                      </p:cBhvr>
                                      <p:to>
                                        <p:strVal val="visible"/>
                                      </p:to>
                                    </p:set>
                                    <p:animEffect transition="in" filter="wheel(4)">
                                      <p:cBhvr>
                                        <p:cTn id="15" dur="2000"/>
                                        <p:tgtEl>
                                          <p:spTgt spid="116739">
                                            <p:txEl>
                                              <p:pRg st="0" end="0"/>
                                            </p:txEl>
                                          </p:spTgt>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6" presetClass="entr" presetSubtype="26" fill="hold" nodeType="clickEffect">
                                  <p:stCondLst>
                                    <p:cond delay="0"/>
                                  </p:stCondLst>
                                  <p:childTnLst>
                                    <p:set>
                                      <p:cBhvr>
                                        <p:cTn id="19" dur="1" fill="hold">
                                          <p:stCondLst>
                                            <p:cond delay="0"/>
                                          </p:stCondLst>
                                        </p:cTn>
                                        <p:tgtEl>
                                          <p:spTgt spid="116739">
                                            <p:txEl>
                                              <p:pRg st="1" end="1"/>
                                            </p:txEl>
                                          </p:spTgt>
                                        </p:tgtEl>
                                        <p:attrNameLst>
                                          <p:attrName>style.visibility</p:attrName>
                                        </p:attrNameLst>
                                      </p:cBhvr>
                                      <p:to>
                                        <p:strVal val="visible"/>
                                      </p:to>
                                    </p:set>
                                    <p:animEffect transition="in" filter="barn(inHorizontal)">
                                      <p:cBhvr>
                                        <p:cTn id="20" dur="500"/>
                                        <p:tgtEl>
                                          <p:spTgt spid="116739">
                                            <p:txEl>
                                              <p:pRg st="1" end="1"/>
                                            </p:txEl>
                                          </p:spTgt>
                                        </p:tgtEl>
                                      </p:cBhvr>
                                    </p:animEffect>
                                  </p:childTnLst>
                                </p:cTn>
                              </p:par>
                              <p:par>
                                <p:cTn id="21" presetID="16" presetClass="entr" presetSubtype="26" fill="hold" nodeType="withEffect">
                                  <p:stCondLst>
                                    <p:cond delay="0"/>
                                  </p:stCondLst>
                                  <p:childTnLst>
                                    <p:set>
                                      <p:cBhvr>
                                        <p:cTn id="22" dur="1" fill="hold">
                                          <p:stCondLst>
                                            <p:cond delay="0"/>
                                          </p:stCondLst>
                                        </p:cTn>
                                        <p:tgtEl>
                                          <p:spTgt spid="116739">
                                            <p:txEl>
                                              <p:pRg st="2" end="2"/>
                                            </p:txEl>
                                          </p:spTgt>
                                        </p:tgtEl>
                                        <p:attrNameLst>
                                          <p:attrName>style.visibility</p:attrName>
                                        </p:attrNameLst>
                                      </p:cBhvr>
                                      <p:to>
                                        <p:strVal val="visible"/>
                                      </p:to>
                                    </p:set>
                                    <p:animEffect transition="in" filter="barn(inHorizontal)">
                                      <p:cBhvr>
                                        <p:cTn id="23" dur="500"/>
                                        <p:tgtEl>
                                          <p:spTgt spid="116739">
                                            <p:txEl>
                                              <p:pRg st="2" end="2"/>
                                            </p:txEl>
                                          </p:spTgt>
                                        </p:tgtEl>
                                      </p:cBhvr>
                                    </p:animEffect>
                                  </p:childTnLst>
                                </p:cTn>
                              </p:par>
                              <p:par>
                                <p:cTn id="24" presetID="16" presetClass="entr" presetSubtype="26" fill="hold" nodeType="withEffect">
                                  <p:stCondLst>
                                    <p:cond delay="0"/>
                                  </p:stCondLst>
                                  <p:childTnLst>
                                    <p:set>
                                      <p:cBhvr>
                                        <p:cTn id="25" dur="1" fill="hold">
                                          <p:stCondLst>
                                            <p:cond delay="0"/>
                                          </p:stCondLst>
                                        </p:cTn>
                                        <p:tgtEl>
                                          <p:spTgt spid="116739">
                                            <p:txEl>
                                              <p:pRg st="3" end="3"/>
                                            </p:txEl>
                                          </p:spTgt>
                                        </p:tgtEl>
                                        <p:attrNameLst>
                                          <p:attrName>style.visibility</p:attrName>
                                        </p:attrNameLst>
                                      </p:cBhvr>
                                      <p:to>
                                        <p:strVal val="visible"/>
                                      </p:to>
                                    </p:set>
                                    <p:animEffect transition="in" filter="barn(inHorizontal)">
                                      <p:cBhvr>
                                        <p:cTn id="26" dur="500"/>
                                        <p:tgtEl>
                                          <p:spTgt spid="116739">
                                            <p:txEl>
                                              <p:pRg st="3" end="3"/>
                                            </p:txEl>
                                          </p:spTgt>
                                        </p:tgtEl>
                                      </p:cBhvr>
                                    </p:animEffect>
                                  </p:childTnLst>
                                </p:cTn>
                              </p:par>
                              <p:par>
                                <p:cTn id="27" presetID="16" presetClass="entr" presetSubtype="26" fill="hold" nodeType="withEffect">
                                  <p:stCondLst>
                                    <p:cond delay="0"/>
                                  </p:stCondLst>
                                  <p:childTnLst>
                                    <p:set>
                                      <p:cBhvr>
                                        <p:cTn id="28" dur="1" fill="hold">
                                          <p:stCondLst>
                                            <p:cond delay="0"/>
                                          </p:stCondLst>
                                        </p:cTn>
                                        <p:tgtEl>
                                          <p:spTgt spid="116739">
                                            <p:txEl>
                                              <p:pRg st="4" end="4"/>
                                            </p:txEl>
                                          </p:spTgt>
                                        </p:tgtEl>
                                        <p:attrNameLst>
                                          <p:attrName>style.visibility</p:attrName>
                                        </p:attrNameLst>
                                      </p:cBhvr>
                                      <p:to>
                                        <p:strVal val="visible"/>
                                      </p:to>
                                    </p:set>
                                    <p:animEffect transition="in" filter="barn(inHorizontal)">
                                      <p:cBhvr>
                                        <p:cTn id="29" dur="500"/>
                                        <p:tgtEl>
                                          <p:spTgt spid="116739">
                                            <p:txEl>
                                              <p:pRg st="4" end="4"/>
                                            </p:txEl>
                                          </p:spTgt>
                                        </p:tgtEl>
                                      </p:cBhvr>
                                    </p:animEffect>
                                  </p:childTnLst>
                                </p:cTn>
                              </p:par>
                              <p:par>
                                <p:cTn id="30" presetID="16" presetClass="entr" presetSubtype="26" fill="hold" nodeType="withEffect">
                                  <p:stCondLst>
                                    <p:cond delay="0"/>
                                  </p:stCondLst>
                                  <p:childTnLst>
                                    <p:set>
                                      <p:cBhvr>
                                        <p:cTn id="31" dur="1" fill="hold">
                                          <p:stCondLst>
                                            <p:cond delay="0"/>
                                          </p:stCondLst>
                                        </p:cTn>
                                        <p:tgtEl>
                                          <p:spTgt spid="116739">
                                            <p:txEl>
                                              <p:pRg st="5" end="5"/>
                                            </p:txEl>
                                          </p:spTgt>
                                        </p:tgtEl>
                                        <p:attrNameLst>
                                          <p:attrName>style.visibility</p:attrName>
                                        </p:attrNameLst>
                                      </p:cBhvr>
                                      <p:to>
                                        <p:strVal val="visible"/>
                                      </p:to>
                                    </p:set>
                                    <p:animEffect transition="in" filter="barn(inHorizontal)">
                                      <p:cBhvr>
                                        <p:cTn id="32" dur="500"/>
                                        <p:tgtEl>
                                          <p:spTgt spid="116739">
                                            <p:txEl>
                                              <p:pRg st="5" end="5"/>
                                            </p:txEl>
                                          </p:spTgt>
                                        </p:tgtEl>
                                      </p:cBhvr>
                                    </p:animEffect>
                                  </p:childTnLst>
                                </p:cTn>
                              </p:par>
                              <p:par>
                                <p:cTn id="33" presetID="16" presetClass="entr" presetSubtype="26" fill="hold" nodeType="withEffect">
                                  <p:stCondLst>
                                    <p:cond delay="0"/>
                                  </p:stCondLst>
                                  <p:childTnLst>
                                    <p:set>
                                      <p:cBhvr>
                                        <p:cTn id="34" dur="1" fill="hold">
                                          <p:stCondLst>
                                            <p:cond delay="0"/>
                                          </p:stCondLst>
                                        </p:cTn>
                                        <p:tgtEl>
                                          <p:spTgt spid="116739">
                                            <p:txEl>
                                              <p:pRg st="6" end="6"/>
                                            </p:txEl>
                                          </p:spTgt>
                                        </p:tgtEl>
                                        <p:attrNameLst>
                                          <p:attrName>style.visibility</p:attrName>
                                        </p:attrNameLst>
                                      </p:cBhvr>
                                      <p:to>
                                        <p:strVal val="visible"/>
                                      </p:to>
                                    </p:set>
                                    <p:animEffect transition="in" filter="barn(inHorizontal)">
                                      <p:cBhvr>
                                        <p:cTn id="35" dur="500"/>
                                        <p:tgtEl>
                                          <p:spTgt spid="11673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738" grpId="0"/>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4294967295"/>
          </p:nvPr>
        </p:nvSpPr>
        <p:spPr>
          <a:xfrm>
            <a:off x="8610600" y="6356350"/>
            <a:ext cx="2743200" cy="365125"/>
          </a:xfrm>
        </p:spPr>
        <p:txBody>
          <a:bodyPr/>
          <a:lstStyle/>
          <a:p>
            <a:fld id="{611C9127-602B-4EF9-B9FD-E94135BE8E0C}" type="slidenum">
              <a:rPr lang="en-US" altLang="ar-SA"/>
              <a:pPr/>
              <a:t>22</a:t>
            </a:fld>
            <a:endParaRPr lang="en-US" altLang="ar-SA"/>
          </a:p>
        </p:txBody>
      </p:sp>
      <p:sp>
        <p:nvSpPr>
          <p:cNvPr id="117762" name="Rectangle 2"/>
          <p:cNvSpPr>
            <a:spLocks noGrp="1" noChangeArrowheads="1"/>
          </p:cNvSpPr>
          <p:nvPr>
            <p:ph type="title" idx="4294967295"/>
          </p:nvPr>
        </p:nvSpPr>
        <p:spPr>
          <a:xfrm>
            <a:off x="3802117" y="365125"/>
            <a:ext cx="6403428" cy="1288245"/>
          </a:xfrm>
        </p:spPr>
        <p:txBody>
          <a:bodyPr/>
          <a:lstStyle/>
          <a:p>
            <a:r>
              <a:rPr lang="en-US" altLang="ar-SA" b="1" dirty="0">
                <a:solidFill>
                  <a:schemeClr val="bg1"/>
                </a:solidFill>
                <a:latin typeface="+mn-lt"/>
              </a:rPr>
              <a:t>Production Concept</a:t>
            </a:r>
            <a:r>
              <a:rPr lang="en-US" altLang="ar-SA" dirty="0">
                <a:solidFill>
                  <a:schemeClr val="bg1"/>
                </a:solidFill>
                <a:latin typeface="+mn-lt"/>
              </a:rPr>
              <a:t> </a:t>
            </a:r>
          </a:p>
        </p:txBody>
      </p:sp>
      <p:sp>
        <p:nvSpPr>
          <p:cNvPr id="117763" name="Rectangle 3"/>
          <p:cNvSpPr>
            <a:spLocks noGrp="1" noChangeArrowheads="1"/>
          </p:cNvSpPr>
          <p:nvPr>
            <p:ph type="body" idx="1"/>
          </p:nvPr>
        </p:nvSpPr>
        <p:spPr>
          <a:xfrm>
            <a:off x="1597572" y="1996966"/>
            <a:ext cx="9756905" cy="3174124"/>
          </a:xfrm>
          <a:ln>
            <a:solidFill>
              <a:srgbClr val="24A9E1"/>
            </a:solidFill>
          </a:ln>
        </p:spPr>
        <p:txBody>
          <a:bodyPr anchor="ctr"/>
          <a:lstStyle/>
          <a:p>
            <a:pPr algn="just">
              <a:buFont typeface="Wingdings" panose="05000000000000000000" pitchFamily="2" charset="2"/>
              <a:buNone/>
            </a:pPr>
            <a:r>
              <a:rPr lang="en-US" altLang="ar-SA" b="1" dirty="0"/>
              <a:t>  The philosophy that consumers will </a:t>
            </a:r>
            <a:r>
              <a:rPr lang="en-US" altLang="ar-SA" b="1" dirty="0" err="1"/>
              <a:t>favour</a:t>
            </a:r>
            <a:r>
              <a:rPr lang="en-US" altLang="ar-SA" b="1" dirty="0"/>
              <a:t> products that are available and highly affordable and that management should therefore focus on improving production and distribution efficiency.</a:t>
            </a:r>
          </a:p>
        </p:txBody>
      </p:sp>
    </p:spTree>
    <p:extLst>
      <p:ext uri="{BB962C8B-B14F-4D97-AF65-F5344CB8AC3E}">
        <p14:creationId xmlns:p14="http://schemas.microsoft.com/office/powerpoint/2010/main" val="113287042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17762"/>
                                        </p:tgtEl>
                                        <p:attrNameLst>
                                          <p:attrName>style.visibility</p:attrName>
                                        </p:attrNameLst>
                                      </p:cBhvr>
                                      <p:to>
                                        <p:strVal val="visible"/>
                                      </p:to>
                                    </p:set>
                                    <p:animEffect transition="in" filter="diamond(in)">
                                      <p:cBhvr>
                                        <p:cTn id="7" dur="2000"/>
                                        <p:tgtEl>
                                          <p:spTgt spid="11776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117763">
                                            <p:txEl>
                                              <p:pRg st="0" end="0"/>
                                            </p:txEl>
                                          </p:spTgt>
                                        </p:tgtEl>
                                        <p:attrNameLst>
                                          <p:attrName>style.visibility</p:attrName>
                                        </p:attrNameLst>
                                      </p:cBhvr>
                                      <p:to>
                                        <p:strVal val="visible"/>
                                      </p:to>
                                    </p:set>
                                    <p:animEffect transition="in" filter="box(out)">
                                      <p:cBhvr>
                                        <p:cTn id="12" dur="500"/>
                                        <p:tgtEl>
                                          <p:spTgt spid="11776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7762" grpId="0"/>
      <p:bldP spid="117763" grpId="0" build="p"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4294967295"/>
          </p:nvPr>
        </p:nvSpPr>
        <p:spPr>
          <a:xfrm>
            <a:off x="8610600" y="6356350"/>
            <a:ext cx="2743200" cy="365125"/>
          </a:xfrm>
        </p:spPr>
        <p:txBody>
          <a:bodyPr/>
          <a:lstStyle/>
          <a:p>
            <a:fld id="{CDFAC10A-09EB-445B-8419-AC6DE0B7B932}" type="slidenum">
              <a:rPr lang="en-US" altLang="ar-SA"/>
              <a:pPr/>
              <a:t>23</a:t>
            </a:fld>
            <a:endParaRPr lang="en-US" altLang="ar-SA"/>
          </a:p>
        </p:txBody>
      </p:sp>
      <p:sp>
        <p:nvSpPr>
          <p:cNvPr id="126978" name="Rectangle 2"/>
          <p:cNvSpPr>
            <a:spLocks noGrp="1" noChangeArrowheads="1"/>
          </p:cNvSpPr>
          <p:nvPr>
            <p:ph type="title" idx="4294967295"/>
          </p:nvPr>
        </p:nvSpPr>
        <p:spPr>
          <a:xfrm>
            <a:off x="4201511" y="357351"/>
            <a:ext cx="6634655" cy="1018026"/>
          </a:xfrm>
        </p:spPr>
        <p:txBody>
          <a:bodyPr/>
          <a:lstStyle/>
          <a:p>
            <a:r>
              <a:rPr lang="en-US" altLang="ar-SA" b="1" dirty="0">
                <a:solidFill>
                  <a:schemeClr val="bg1"/>
                </a:solidFill>
                <a:cs typeface="Nazanin" pitchFamily="10" charset="0"/>
              </a:rPr>
              <a:t>Product Concept</a:t>
            </a:r>
          </a:p>
        </p:txBody>
      </p:sp>
      <p:sp>
        <p:nvSpPr>
          <p:cNvPr id="126979" name="Rectangle 3"/>
          <p:cNvSpPr>
            <a:spLocks noGrp="1" noChangeArrowheads="1"/>
          </p:cNvSpPr>
          <p:nvPr>
            <p:ph type="body" idx="1"/>
          </p:nvPr>
        </p:nvSpPr>
        <p:spPr>
          <a:xfrm>
            <a:off x="1145628" y="1926639"/>
            <a:ext cx="10124768" cy="3349554"/>
          </a:xfrm>
          <a:ln>
            <a:solidFill>
              <a:srgbClr val="24A9E1"/>
            </a:solidFill>
          </a:ln>
        </p:spPr>
        <p:txBody>
          <a:bodyPr anchor="ctr"/>
          <a:lstStyle/>
          <a:p>
            <a:pPr algn="just">
              <a:buFont typeface="Wingdings" panose="05000000000000000000" pitchFamily="2" charset="2"/>
              <a:buNone/>
            </a:pPr>
            <a:r>
              <a:rPr lang="en-US" altLang="ar-SA" b="1" dirty="0">
                <a:cs typeface="Nazanin" pitchFamily="10" charset="0"/>
              </a:rPr>
              <a:t>  The philosophy that consumers will </a:t>
            </a:r>
            <a:r>
              <a:rPr lang="en-US" altLang="ar-SA" b="1" dirty="0" err="1">
                <a:cs typeface="Nazanin" pitchFamily="10" charset="0"/>
              </a:rPr>
              <a:t>favour</a:t>
            </a:r>
            <a:r>
              <a:rPr lang="en-US" altLang="ar-SA" b="1" dirty="0">
                <a:cs typeface="Nazanin" pitchFamily="10" charset="0"/>
              </a:rPr>
              <a:t> products that offer the most quality, performance, and innovative features.</a:t>
            </a:r>
          </a:p>
          <a:p>
            <a:endParaRPr lang="en-US" altLang="ar-SA" b="1" dirty="0"/>
          </a:p>
        </p:txBody>
      </p:sp>
    </p:spTree>
    <p:extLst>
      <p:ext uri="{BB962C8B-B14F-4D97-AF65-F5344CB8AC3E}">
        <p14:creationId xmlns:p14="http://schemas.microsoft.com/office/powerpoint/2010/main" val="101249766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126978"/>
                                        </p:tgtEl>
                                        <p:attrNameLst>
                                          <p:attrName>style.visibility</p:attrName>
                                        </p:attrNameLst>
                                      </p:cBhvr>
                                      <p:to>
                                        <p:strVal val="visible"/>
                                      </p:to>
                                    </p:set>
                                    <p:animEffect transition="in" filter="wheel(4)">
                                      <p:cBhvr>
                                        <p:cTn id="7" dur="2000"/>
                                        <p:tgtEl>
                                          <p:spTgt spid="12697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126979">
                                            <p:txEl>
                                              <p:pRg st="0" end="0"/>
                                            </p:txEl>
                                          </p:spTgt>
                                        </p:tgtEl>
                                        <p:attrNameLst>
                                          <p:attrName>style.visibility</p:attrName>
                                        </p:attrNameLst>
                                      </p:cBhvr>
                                      <p:to>
                                        <p:strVal val="visible"/>
                                      </p:to>
                                    </p:set>
                                    <p:anim calcmode="lin" valueType="num">
                                      <p:cBhvr additive="base">
                                        <p:cTn id="12" dur="500" fill="hold"/>
                                        <p:tgtEl>
                                          <p:spTgt spid="126979">
                                            <p:txEl>
                                              <p:pRg st="0" end="0"/>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126979">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978" grpId="0"/>
      <p:bldP spid="126979" grpId="0" build="p"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4294967295"/>
          </p:nvPr>
        </p:nvSpPr>
        <p:spPr>
          <a:xfrm>
            <a:off x="8610600" y="6356350"/>
            <a:ext cx="2743200" cy="365125"/>
          </a:xfrm>
        </p:spPr>
        <p:txBody>
          <a:bodyPr/>
          <a:lstStyle/>
          <a:p>
            <a:fld id="{D8B82EF0-978E-425E-B7F8-1FAFC9F37302}" type="slidenum">
              <a:rPr lang="en-US" altLang="ar-SA"/>
              <a:pPr/>
              <a:t>24</a:t>
            </a:fld>
            <a:endParaRPr lang="en-US" altLang="ar-SA"/>
          </a:p>
        </p:txBody>
      </p:sp>
      <p:sp>
        <p:nvSpPr>
          <p:cNvPr id="118786" name="Rectangle 2"/>
          <p:cNvSpPr>
            <a:spLocks noGrp="1" noChangeArrowheads="1"/>
          </p:cNvSpPr>
          <p:nvPr>
            <p:ph type="title" idx="4294967295"/>
          </p:nvPr>
        </p:nvSpPr>
        <p:spPr>
          <a:xfrm>
            <a:off x="4558862" y="327807"/>
            <a:ext cx="5184228" cy="1325563"/>
          </a:xfrm>
        </p:spPr>
        <p:txBody>
          <a:bodyPr/>
          <a:lstStyle/>
          <a:p>
            <a:r>
              <a:rPr lang="en-US" altLang="ar-SA" b="1" dirty="0">
                <a:solidFill>
                  <a:schemeClr val="bg1"/>
                </a:solidFill>
              </a:rPr>
              <a:t>Selling Concept</a:t>
            </a:r>
            <a:r>
              <a:rPr lang="en-US" altLang="ar-SA" dirty="0">
                <a:solidFill>
                  <a:schemeClr val="bg1"/>
                </a:solidFill>
              </a:rPr>
              <a:t> </a:t>
            </a:r>
          </a:p>
        </p:txBody>
      </p:sp>
      <p:sp>
        <p:nvSpPr>
          <p:cNvPr id="118787" name="Rectangle 3"/>
          <p:cNvSpPr>
            <a:spLocks noGrp="1" noChangeArrowheads="1"/>
          </p:cNvSpPr>
          <p:nvPr>
            <p:ph type="body" idx="1"/>
          </p:nvPr>
        </p:nvSpPr>
        <p:spPr>
          <a:xfrm>
            <a:off x="1008992" y="1653370"/>
            <a:ext cx="10345485" cy="3370575"/>
          </a:xfrm>
          <a:ln>
            <a:solidFill>
              <a:srgbClr val="24A9E1"/>
            </a:solidFill>
          </a:ln>
        </p:spPr>
        <p:txBody>
          <a:bodyPr anchor="ctr"/>
          <a:lstStyle/>
          <a:p>
            <a:pPr>
              <a:buFont typeface="Wingdings" panose="05000000000000000000" pitchFamily="2" charset="2"/>
              <a:buNone/>
            </a:pPr>
            <a:r>
              <a:rPr lang="en-US" altLang="ar-SA" b="1" dirty="0"/>
              <a:t>  The idea that consumers will not buy enough of the organization</a:t>
            </a:r>
            <a:r>
              <a:rPr lang="en-US" altLang="ar-SA" b="1" dirty="0">
                <a:latin typeface="Times New Roman" panose="02020603050405020304" pitchFamily="18" charset="0"/>
              </a:rPr>
              <a:t>’</a:t>
            </a:r>
            <a:r>
              <a:rPr lang="en-US" altLang="ar-SA" b="1" dirty="0"/>
              <a:t>s products unless the organization undertakes a large </a:t>
            </a:r>
            <a:r>
              <a:rPr lang="en-US" altLang="ar-SA" b="1" dirty="0">
                <a:latin typeface="Times New Roman" panose="02020603050405020304" pitchFamily="18" charset="0"/>
              </a:rPr>
              <a:t>–</a:t>
            </a:r>
            <a:r>
              <a:rPr lang="en-US" altLang="ar-SA" b="1" dirty="0"/>
              <a:t> scale selling and promotion effort. </a:t>
            </a:r>
          </a:p>
        </p:txBody>
      </p:sp>
    </p:spTree>
    <p:extLst>
      <p:ext uri="{BB962C8B-B14F-4D97-AF65-F5344CB8AC3E}">
        <p14:creationId xmlns:p14="http://schemas.microsoft.com/office/powerpoint/2010/main" val="62409250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118786"/>
                                        </p:tgtEl>
                                        <p:attrNameLst>
                                          <p:attrName>style.visibility</p:attrName>
                                        </p:attrNameLst>
                                      </p:cBhvr>
                                      <p:to>
                                        <p:strVal val="visible"/>
                                      </p:to>
                                    </p:set>
                                    <p:animEffect transition="in" filter="wheel(4)">
                                      <p:cBhvr>
                                        <p:cTn id="7" dur="2000"/>
                                        <p:tgtEl>
                                          <p:spTgt spid="11878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18787">
                                            <p:txEl>
                                              <p:pRg st="0" end="0"/>
                                            </p:txEl>
                                          </p:spTgt>
                                        </p:tgtEl>
                                        <p:attrNameLst>
                                          <p:attrName>style.visibility</p:attrName>
                                        </p:attrNameLst>
                                      </p:cBhvr>
                                      <p:to>
                                        <p:strVal val="visible"/>
                                      </p:to>
                                    </p:set>
                                    <p:animEffect transition="in" filter="wipe(up)">
                                      <p:cBhvr>
                                        <p:cTn id="12" dur="500"/>
                                        <p:tgtEl>
                                          <p:spTgt spid="11878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786" grpId="0"/>
      <p:bldP spid="118787" grpId="0" build="p"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4294967295"/>
          </p:nvPr>
        </p:nvSpPr>
        <p:spPr>
          <a:xfrm>
            <a:off x="8610600" y="6356350"/>
            <a:ext cx="2743200" cy="365125"/>
          </a:xfrm>
        </p:spPr>
        <p:txBody>
          <a:bodyPr/>
          <a:lstStyle/>
          <a:p>
            <a:fld id="{7E899352-16E0-4138-AF6F-EFC0B2A64D1F}" type="slidenum">
              <a:rPr lang="en-US" altLang="ar-SA"/>
              <a:pPr/>
              <a:t>25</a:t>
            </a:fld>
            <a:endParaRPr lang="en-US" altLang="ar-SA"/>
          </a:p>
        </p:txBody>
      </p:sp>
      <p:sp>
        <p:nvSpPr>
          <p:cNvPr id="119810" name="Rectangle 2"/>
          <p:cNvSpPr>
            <a:spLocks noGrp="1" noChangeArrowheads="1"/>
          </p:cNvSpPr>
          <p:nvPr>
            <p:ph type="title" idx="4294967295"/>
          </p:nvPr>
        </p:nvSpPr>
        <p:spPr>
          <a:xfrm>
            <a:off x="4443247" y="327807"/>
            <a:ext cx="5100146" cy="1325563"/>
          </a:xfrm>
        </p:spPr>
        <p:txBody>
          <a:bodyPr/>
          <a:lstStyle/>
          <a:p>
            <a:r>
              <a:rPr lang="en-US" altLang="ar-SA" b="1" dirty="0">
                <a:solidFill>
                  <a:schemeClr val="bg1"/>
                </a:solidFill>
              </a:rPr>
              <a:t>Marketing Concept</a:t>
            </a:r>
            <a:r>
              <a:rPr lang="en-US" altLang="ar-SA" dirty="0">
                <a:solidFill>
                  <a:schemeClr val="bg1"/>
                </a:solidFill>
              </a:rPr>
              <a:t> </a:t>
            </a:r>
          </a:p>
        </p:txBody>
      </p:sp>
      <p:sp>
        <p:nvSpPr>
          <p:cNvPr id="119811" name="Rectangle 3"/>
          <p:cNvSpPr>
            <a:spLocks noGrp="1" noChangeArrowheads="1"/>
          </p:cNvSpPr>
          <p:nvPr>
            <p:ph type="body" idx="1"/>
          </p:nvPr>
        </p:nvSpPr>
        <p:spPr>
          <a:xfrm>
            <a:off x="1029336" y="1842556"/>
            <a:ext cx="10324464" cy="3475678"/>
          </a:xfrm>
          <a:ln>
            <a:solidFill>
              <a:srgbClr val="24A9E1"/>
            </a:solidFill>
          </a:ln>
        </p:spPr>
        <p:txBody>
          <a:bodyPr anchor="ctr"/>
          <a:lstStyle/>
          <a:p>
            <a:pPr>
              <a:buFont typeface="Wingdings" panose="05000000000000000000" pitchFamily="2" charset="2"/>
              <a:buNone/>
            </a:pPr>
            <a:r>
              <a:rPr lang="en-US" altLang="ar-SA" b="1" dirty="0"/>
              <a:t>  The marketing management philosophy that holds that achieving organizational goals depends on determining the needs and wants of target markets and delivering the desired satisfactions more effectively and efficiently than competitors do. </a:t>
            </a:r>
          </a:p>
        </p:txBody>
      </p:sp>
    </p:spTree>
    <p:extLst>
      <p:ext uri="{BB962C8B-B14F-4D97-AF65-F5344CB8AC3E}">
        <p14:creationId xmlns:p14="http://schemas.microsoft.com/office/powerpoint/2010/main" val="382038476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119810"/>
                                        </p:tgtEl>
                                        <p:attrNameLst>
                                          <p:attrName>style.visibility</p:attrName>
                                        </p:attrNameLst>
                                      </p:cBhvr>
                                      <p:to>
                                        <p:strVal val="visible"/>
                                      </p:to>
                                    </p:set>
                                    <p:anim calcmode="lin" valueType="num">
                                      <p:cBhvr>
                                        <p:cTn id="7" dur="500" fill="hold"/>
                                        <p:tgtEl>
                                          <p:spTgt spid="119810"/>
                                        </p:tgtEl>
                                        <p:attrNameLst>
                                          <p:attrName>ppt_w</p:attrName>
                                        </p:attrNameLst>
                                      </p:cBhvr>
                                      <p:tavLst>
                                        <p:tav tm="0">
                                          <p:val>
                                            <p:fltVal val="0"/>
                                          </p:val>
                                        </p:tav>
                                        <p:tav tm="100000">
                                          <p:val>
                                            <p:strVal val="#ppt_w"/>
                                          </p:val>
                                        </p:tav>
                                      </p:tavLst>
                                    </p:anim>
                                    <p:anim calcmode="lin" valueType="num">
                                      <p:cBhvr>
                                        <p:cTn id="8" dur="500" fill="hold"/>
                                        <p:tgtEl>
                                          <p:spTgt spid="119810"/>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8" presetClass="entr" presetSubtype="12" fill="hold" grpId="0" nodeType="clickEffect">
                                  <p:stCondLst>
                                    <p:cond delay="0"/>
                                  </p:stCondLst>
                                  <p:childTnLst>
                                    <p:set>
                                      <p:cBhvr>
                                        <p:cTn id="12" dur="1" fill="hold">
                                          <p:stCondLst>
                                            <p:cond delay="0"/>
                                          </p:stCondLst>
                                        </p:cTn>
                                        <p:tgtEl>
                                          <p:spTgt spid="119811">
                                            <p:txEl>
                                              <p:pRg st="0" end="0"/>
                                            </p:txEl>
                                          </p:spTgt>
                                        </p:tgtEl>
                                        <p:attrNameLst>
                                          <p:attrName>style.visibility</p:attrName>
                                        </p:attrNameLst>
                                      </p:cBhvr>
                                      <p:to>
                                        <p:strVal val="visible"/>
                                      </p:to>
                                    </p:set>
                                    <p:animEffect transition="in" filter="strips(downLeft)">
                                      <p:cBhvr>
                                        <p:cTn id="13" dur="500"/>
                                        <p:tgtEl>
                                          <p:spTgt spid="1198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810" grpId="0"/>
      <p:bldP spid="119811" grpId="0" build="p"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a:grpSpLocks/>
          </p:cNvGrpSpPr>
          <p:nvPr/>
        </p:nvGrpSpPr>
        <p:grpSpPr bwMode="auto">
          <a:xfrm>
            <a:off x="2781300" y="1856227"/>
            <a:ext cx="5942286" cy="2162175"/>
            <a:chOff x="1980" y="3060"/>
            <a:chExt cx="7560" cy="3420"/>
          </a:xfrm>
        </p:grpSpPr>
        <p:sp>
          <p:nvSpPr>
            <p:cNvPr id="4" name="AutoShape 3"/>
            <p:cNvSpPr>
              <a:spLocks noChangeArrowheads="1"/>
            </p:cNvSpPr>
            <p:nvPr/>
          </p:nvSpPr>
          <p:spPr bwMode="auto">
            <a:xfrm>
              <a:off x="2160" y="3600"/>
              <a:ext cx="7380" cy="2520"/>
            </a:xfrm>
            <a:prstGeom prst="rightArrow">
              <a:avLst>
                <a:gd name="adj1" fmla="val 50000"/>
                <a:gd name="adj2" fmla="val 73214"/>
              </a:avLst>
            </a:prstGeom>
            <a:solidFill>
              <a:srgbClr val="FFFFFF"/>
            </a:solidFill>
            <a:ln w="9525">
              <a:solidFill>
                <a:srgbClr val="000000"/>
              </a:solidFill>
              <a:miter lim="800000"/>
              <a:headEnd/>
              <a:tailEnd/>
            </a:ln>
            <a:effectLst>
              <a:outerShdw dist="107763" dir="2700000" algn="ctr" rotWithShape="0">
                <a:srgbClr val="808080"/>
              </a:outerShdw>
            </a:effectLst>
          </p:spPr>
          <p:txBody>
            <a:bodyPr/>
            <a:lstStyle/>
            <a:p>
              <a:pPr eaLnBrk="0" hangingPunct="0"/>
              <a:endParaRPr lang="en-US" altLang="ar-SA" sz="1200" b="1">
                <a:latin typeface="Times New Roman" panose="02020603050405020304" pitchFamily="18" charset="0"/>
              </a:endParaRPr>
            </a:p>
          </p:txBody>
        </p:sp>
        <p:sp>
          <p:nvSpPr>
            <p:cNvPr id="5" name="Text Box 4"/>
            <p:cNvSpPr txBox="1">
              <a:spLocks noChangeArrowheads="1"/>
            </p:cNvSpPr>
            <p:nvPr/>
          </p:nvSpPr>
          <p:spPr bwMode="auto">
            <a:xfrm>
              <a:off x="1980" y="4500"/>
              <a:ext cx="1800" cy="1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r>
                <a:rPr lang="en-US" altLang="ar-SA" sz="1400" b="1">
                  <a:latin typeface="Times New Roman" panose="02020603050405020304" pitchFamily="18" charset="0"/>
                </a:rPr>
                <a:t>Factory</a:t>
              </a:r>
            </a:p>
          </p:txBody>
        </p:sp>
        <p:sp>
          <p:nvSpPr>
            <p:cNvPr id="6" name="Text Box 5"/>
            <p:cNvSpPr txBox="1">
              <a:spLocks noChangeArrowheads="1"/>
            </p:cNvSpPr>
            <p:nvPr/>
          </p:nvSpPr>
          <p:spPr bwMode="auto">
            <a:xfrm>
              <a:off x="3060" y="4140"/>
              <a:ext cx="1800" cy="1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dirty="0">
                <a:latin typeface="Times New Roman" panose="02020603050405020304" pitchFamily="18" charset="0"/>
              </a:endParaRPr>
            </a:p>
            <a:p>
              <a:pPr algn="ctr" eaLnBrk="0" hangingPunct="0"/>
              <a:r>
                <a:rPr lang="en-US" altLang="ar-SA" sz="1400" b="1" dirty="0">
                  <a:latin typeface="Times New Roman" panose="02020603050405020304" pitchFamily="18" charset="0"/>
                </a:rPr>
                <a:t>Existing products</a:t>
              </a:r>
            </a:p>
          </p:txBody>
        </p:sp>
        <p:sp>
          <p:nvSpPr>
            <p:cNvPr id="7" name="Text Box 6"/>
            <p:cNvSpPr txBox="1">
              <a:spLocks noChangeArrowheads="1"/>
            </p:cNvSpPr>
            <p:nvPr/>
          </p:nvSpPr>
          <p:spPr bwMode="auto">
            <a:xfrm>
              <a:off x="4320" y="3960"/>
              <a:ext cx="1800" cy="1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a:latin typeface="Times New Roman" panose="02020603050405020304" pitchFamily="18" charset="0"/>
              </a:endParaRPr>
            </a:p>
            <a:p>
              <a:pPr algn="ctr" eaLnBrk="0" hangingPunct="0"/>
              <a:r>
                <a:rPr lang="en-US" altLang="ar-SA" sz="1400" b="1">
                  <a:latin typeface="Times New Roman" panose="02020603050405020304" pitchFamily="18" charset="0"/>
                </a:rPr>
                <a:t>Selling </a:t>
              </a:r>
            </a:p>
            <a:p>
              <a:pPr algn="ctr" eaLnBrk="0" hangingPunct="0"/>
              <a:r>
                <a:rPr lang="en-US" altLang="ar-SA" sz="1400" b="1">
                  <a:latin typeface="Times New Roman" panose="02020603050405020304" pitchFamily="18" charset="0"/>
                </a:rPr>
                <a:t>and promoting </a:t>
              </a:r>
            </a:p>
          </p:txBody>
        </p:sp>
        <p:sp>
          <p:nvSpPr>
            <p:cNvPr id="8" name="Text Box 7"/>
            <p:cNvSpPr txBox="1">
              <a:spLocks noChangeArrowheads="1"/>
            </p:cNvSpPr>
            <p:nvPr/>
          </p:nvSpPr>
          <p:spPr bwMode="auto">
            <a:xfrm>
              <a:off x="5760" y="4140"/>
              <a:ext cx="2340" cy="1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a:latin typeface="Times New Roman" panose="02020603050405020304" pitchFamily="18" charset="0"/>
              </a:endParaRPr>
            </a:p>
            <a:p>
              <a:pPr algn="ctr" eaLnBrk="0" hangingPunct="0"/>
              <a:r>
                <a:rPr lang="en-US" altLang="ar-SA" sz="1400" b="1">
                  <a:latin typeface="Times New Roman" panose="02020603050405020304" pitchFamily="18" charset="0"/>
                </a:rPr>
                <a:t>Profits through sales volume </a:t>
              </a:r>
            </a:p>
          </p:txBody>
        </p:sp>
        <p:sp>
          <p:nvSpPr>
            <p:cNvPr id="9" name="Text Box 8"/>
            <p:cNvSpPr txBox="1">
              <a:spLocks noChangeArrowheads="1"/>
            </p:cNvSpPr>
            <p:nvPr/>
          </p:nvSpPr>
          <p:spPr bwMode="auto">
            <a:xfrm>
              <a:off x="1980" y="3060"/>
              <a:ext cx="1800" cy="1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a:latin typeface="Times New Roman" panose="02020603050405020304" pitchFamily="18" charset="0"/>
              </a:endParaRPr>
            </a:p>
            <a:p>
              <a:pPr algn="ctr" eaLnBrk="0" hangingPunct="0"/>
              <a:r>
                <a:rPr lang="en-US" altLang="ar-SA" sz="1400" b="1">
                  <a:latin typeface="Times New Roman" panose="02020603050405020304" pitchFamily="18" charset="0"/>
                </a:rPr>
                <a:t>Starting point</a:t>
              </a:r>
            </a:p>
            <a:p>
              <a:pPr algn="ctr" eaLnBrk="0" hangingPunct="0"/>
              <a:endParaRPr lang="en-US" altLang="ar-SA" sz="1400" b="1">
                <a:latin typeface="Times New Roman" panose="02020603050405020304" pitchFamily="18" charset="0"/>
              </a:endParaRPr>
            </a:p>
          </p:txBody>
        </p:sp>
        <p:sp>
          <p:nvSpPr>
            <p:cNvPr id="10" name="Text Box 9"/>
            <p:cNvSpPr txBox="1">
              <a:spLocks noChangeArrowheads="1"/>
            </p:cNvSpPr>
            <p:nvPr/>
          </p:nvSpPr>
          <p:spPr bwMode="auto">
            <a:xfrm>
              <a:off x="3060" y="3240"/>
              <a:ext cx="1800" cy="1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dirty="0">
                <a:latin typeface="Times New Roman" panose="02020603050405020304" pitchFamily="18" charset="0"/>
              </a:endParaRPr>
            </a:p>
            <a:p>
              <a:pPr algn="ctr" eaLnBrk="0" hangingPunct="0"/>
              <a:r>
                <a:rPr lang="en-US" altLang="ar-SA" sz="1400" b="1" dirty="0">
                  <a:latin typeface="Times New Roman" panose="02020603050405020304" pitchFamily="18" charset="0"/>
                </a:rPr>
                <a:t>Focus</a:t>
              </a:r>
            </a:p>
            <a:p>
              <a:pPr algn="ctr" eaLnBrk="0" hangingPunct="0"/>
              <a:endParaRPr lang="en-US" altLang="ar-SA" sz="1400" b="1" dirty="0">
                <a:latin typeface="Times New Roman" panose="02020603050405020304" pitchFamily="18" charset="0"/>
              </a:endParaRPr>
            </a:p>
          </p:txBody>
        </p:sp>
        <p:sp>
          <p:nvSpPr>
            <p:cNvPr id="11" name="Text Box 10"/>
            <p:cNvSpPr txBox="1">
              <a:spLocks noChangeArrowheads="1"/>
            </p:cNvSpPr>
            <p:nvPr/>
          </p:nvSpPr>
          <p:spPr bwMode="auto">
            <a:xfrm>
              <a:off x="4320" y="3240"/>
              <a:ext cx="1800" cy="1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a:latin typeface="Times New Roman" panose="02020603050405020304" pitchFamily="18" charset="0"/>
              </a:endParaRPr>
            </a:p>
            <a:p>
              <a:pPr algn="ctr" eaLnBrk="0" hangingPunct="0"/>
              <a:r>
                <a:rPr lang="en-US" altLang="ar-SA" sz="1400" b="1">
                  <a:latin typeface="Times New Roman" panose="02020603050405020304" pitchFamily="18" charset="0"/>
                </a:rPr>
                <a:t>Means</a:t>
              </a:r>
            </a:p>
            <a:p>
              <a:pPr algn="ctr" eaLnBrk="0" hangingPunct="0"/>
              <a:endParaRPr lang="en-US" altLang="ar-SA" sz="1400" b="1">
                <a:latin typeface="Times New Roman" panose="02020603050405020304" pitchFamily="18" charset="0"/>
              </a:endParaRPr>
            </a:p>
          </p:txBody>
        </p:sp>
        <p:sp>
          <p:nvSpPr>
            <p:cNvPr id="12" name="Text Box 11"/>
            <p:cNvSpPr txBox="1">
              <a:spLocks noChangeArrowheads="1"/>
            </p:cNvSpPr>
            <p:nvPr/>
          </p:nvSpPr>
          <p:spPr bwMode="auto">
            <a:xfrm>
              <a:off x="5940" y="3240"/>
              <a:ext cx="1800" cy="1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a:latin typeface="Times New Roman" panose="02020603050405020304" pitchFamily="18" charset="0"/>
              </a:endParaRPr>
            </a:p>
            <a:p>
              <a:pPr algn="ctr" eaLnBrk="0" hangingPunct="0"/>
              <a:r>
                <a:rPr lang="en-US" altLang="ar-SA" sz="1400" b="1">
                  <a:latin typeface="Times New Roman" panose="02020603050405020304" pitchFamily="18" charset="0"/>
                </a:rPr>
                <a:t>Ends</a:t>
              </a:r>
            </a:p>
            <a:p>
              <a:pPr algn="ctr" eaLnBrk="0" hangingPunct="0"/>
              <a:endParaRPr lang="en-US" altLang="ar-SA" sz="1400" b="1">
                <a:latin typeface="Times New Roman" panose="02020603050405020304" pitchFamily="18" charset="0"/>
              </a:endParaRPr>
            </a:p>
          </p:txBody>
        </p:sp>
        <p:sp>
          <p:nvSpPr>
            <p:cNvPr id="13" name="Text Box 12"/>
            <p:cNvSpPr txBox="1">
              <a:spLocks noChangeArrowheads="1"/>
            </p:cNvSpPr>
            <p:nvPr/>
          </p:nvSpPr>
          <p:spPr bwMode="auto">
            <a:xfrm>
              <a:off x="3240" y="5220"/>
              <a:ext cx="3600" cy="1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a:latin typeface="Times New Roman" panose="02020603050405020304" pitchFamily="18" charset="0"/>
              </a:endParaRPr>
            </a:p>
            <a:p>
              <a:pPr algn="ctr" eaLnBrk="0" hangingPunct="0"/>
              <a:r>
                <a:rPr lang="en-US" altLang="ar-SA" sz="1400" b="1">
                  <a:latin typeface="Times New Roman" panose="02020603050405020304" pitchFamily="18" charset="0"/>
                </a:rPr>
                <a:t>The selling concept</a:t>
              </a:r>
            </a:p>
            <a:p>
              <a:pPr algn="ctr" eaLnBrk="0" hangingPunct="0"/>
              <a:endParaRPr lang="en-US" altLang="ar-SA" sz="1400" b="1">
                <a:latin typeface="Times New Roman" panose="02020603050405020304" pitchFamily="18" charset="0"/>
                <a:cs typeface="Nazanin" pitchFamily="10" charset="0"/>
              </a:endParaRPr>
            </a:p>
          </p:txBody>
        </p:sp>
      </p:grpSp>
      <p:grpSp>
        <p:nvGrpSpPr>
          <p:cNvPr id="14" name="Group 36"/>
          <p:cNvGrpSpPr>
            <a:grpSpLocks/>
          </p:cNvGrpSpPr>
          <p:nvPr/>
        </p:nvGrpSpPr>
        <p:grpSpPr bwMode="auto">
          <a:xfrm>
            <a:off x="2729906" y="4131114"/>
            <a:ext cx="5993680" cy="1863725"/>
            <a:chOff x="761" y="2642"/>
            <a:chExt cx="3156" cy="1174"/>
          </a:xfrm>
        </p:grpSpPr>
        <p:sp>
          <p:nvSpPr>
            <p:cNvPr id="15" name="AutoShape 14"/>
            <p:cNvSpPr>
              <a:spLocks noChangeArrowheads="1"/>
            </p:cNvSpPr>
            <p:nvPr/>
          </p:nvSpPr>
          <p:spPr bwMode="auto">
            <a:xfrm>
              <a:off x="865" y="2642"/>
              <a:ext cx="3052" cy="1030"/>
            </a:xfrm>
            <a:prstGeom prst="rightArrow">
              <a:avLst>
                <a:gd name="adj1" fmla="val 50000"/>
                <a:gd name="adj2" fmla="val 74078"/>
              </a:avLst>
            </a:prstGeom>
            <a:solidFill>
              <a:srgbClr val="FFFFFF"/>
            </a:solidFill>
            <a:ln w="9525">
              <a:solidFill>
                <a:srgbClr val="000000"/>
              </a:solidFill>
              <a:miter lim="800000"/>
              <a:headEnd/>
              <a:tailEnd/>
            </a:ln>
            <a:effectLst>
              <a:outerShdw dist="107763" dir="2700000" algn="ctr" rotWithShape="0">
                <a:srgbClr val="808080"/>
              </a:outerShdw>
            </a:effectLst>
          </p:spPr>
          <p:txBody>
            <a:bodyPr/>
            <a:lstStyle/>
            <a:p>
              <a:pPr eaLnBrk="0" hangingPunct="0"/>
              <a:endParaRPr lang="en-US" altLang="ar-SA" sz="1200" b="1">
                <a:latin typeface="Times New Roman" panose="02020603050405020304" pitchFamily="18" charset="0"/>
              </a:endParaRPr>
            </a:p>
          </p:txBody>
        </p:sp>
        <p:grpSp>
          <p:nvGrpSpPr>
            <p:cNvPr id="16" name="Group 33"/>
            <p:cNvGrpSpPr>
              <a:grpSpLocks/>
            </p:cNvGrpSpPr>
            <p:nvPr/>
          </p:nvGrpSpPr>
          <p:grpSpPr bwMode="auto">
            <a:xfrm>
              <a:off x="761" y="2762"/>
              <a:ext cx="2582" cy="840"/>
              <a:chOff x="785" y="2808"/>
              <a:chExt cx="2493" cy="795"/>
            </a:xfrm>
          </p:grpSpPr>
          <p:sp>
            <p:nvSpPr>
              <p:cNvPr id="18" name="Text Box 15"/>
              <p:cNvSpPr txBox="1">
                <a:spLocks noChangeArrowheads="1"/>
              </p:cNvSpPr>
              <p:nvPr/>
            </p:nvSpPr>
            <p:spPr bwMode="auto">
              <a:xfrm>
                <a:off x="785" y="3027"/>
                <a:ext cx="74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r>
                  <a:rPr lang="en-US" altLang="ar-SA" sz="1400" b="1" dirty="0">
                    <a:latin typeface="Times New Roman" panose="02020603050405020304" pitchFamily="18" charset="0"/>
                  </a:rPr>
                  <a:t>Market</a:t>
                </a:r>
              </a:p>
            </p:txBody>
          </p:sp>
          <p:sp>
            <p:nvSpPr>
              <p:cNvPr id="19" name="Text Box 16"/>
              <p:cNvSpPr txBox="1">
                <a:spLocks noChangeArrowheads="1"/>
              </p:cNvSpPr>
              <p:nvPr/>
            </p:nvSpPr>
            <p:spPr bwMode="auto">
              <a:xfrm>
                <a:off x="1227" y="2880"/>
                <a:ext cx="74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dirty="0">
                  <a:latin typeface="Times New Roman" panose="02020603050405020304" pitchFamily="18" charset="0"/>
                </a:endParaRPr>
              </a:p>
              <a:p>
                <a:pPr algn="ctr" eaLnBrk="0" hangingPunct="0"/>
                <a:r>
                  <a:rPr lang="en-US" altLang="ar-SA" sz="1400" b="1" dirty="0" smtClean="0">
                    <a:latin typeface="Times New Roman" panose="02020603050405020304" pitchFamily="18" charset="0"/>
                  </a:rPr>
                  <a:t>Customer</a:t>
                </a:r>
              </a:p>
              <a:p>
                <a:pPr algn="ctr" eaLnBrk="0" hangingPunct="0"/>
                <a:r>
                  <a:rPr lang="en-US" altLang="ar-SA" sz="1400" b="1" dirty="0" smtClean="0">
                    <a:latin typeface="Times New Roman" panose="02020603050405020304" pitchFamily="18" charset="0"/>
                  </a:rPr>
                  <a:t> </a:t>
                </a:r>
                <a:r>
                  <a:rPr lang="en-US" altLang="ar-SA" sz="1400" b="1" dirty="0">
                    <a:latin typeface="Times New Roman" panose="02020603050405020304" pitchFamily="18" charset="0"/>
                  </a:rPr>
                  <a:t>needs</a:t>
                </a:r>
              </a:p>
            </p:txBody>
          </p:sp>
          <p:sp>
            <p:nvSpPr>
              <p:cNvPr id="20" name="Text Box 17"/>
              <p:cNvSpPr txBox="1">
                <a:spLocks noChangeArrowheads="1"/>
              </p:cNvSpPr>
              <p:nvPr/>
            </p:nvSpPr>
            <p:spPr bwMode="auto">
              <a:xfrm>
                <a:off x="1865" y="2880"/>
                <a:ext cx="74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dirty="0">
                  <a:latin typeface="Times New Roman" panose="02020603050405020304" pitchFamily="18" charset="0"/>
                </a:endParaRPr>
              </a:p>
              <a:p>
                <a:pPr eaLnBrk="0" hangingPunct="0"/>
                <a:r>
                  <a:rPr lang="en-US" altLang="ar-SA" sz="1400" b="1" dirty="0">
                    <a:latin typeface="Times New Roman" panose="02020603050405020304" pitchFamily="18" charset="0"/>
                  </a:rPr>
                  <a:t>Integrated marketing </a:t>
                </a:r>
              </a:p>
            </p:txBody>
          </p:sp>
          <p:sp>
            <p:nvSpPr>
              <p:cNvPr id="21" name="Text Box 18"/>
              <p:cNvSpPr txBox="1">
                <a:spLocks noChangeArrowheads="1"/>
              </p:cNvSpPr>
              <p:nvPr/>
            </p:nvSpPr>
            <p:spPr bwMode="auto">
              <a:xfrm>
                <a:off x="2316" y="2808"/>
                <a:ext cx="962"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dirty="0">
                  <a:latin typeface="Times New Roman" panose="02020603050405020304" pitchFamily="18" charset="0"/>
                </a:endParaRPr>
              </a:p>
              <a:p>
                <a:pPr algn="ctr" eaLnBrk="0" hangingPunct="0"/>
                <a:r>
                  <a:rPr lang="en-US" altLang="ar-SA" sz="1400" b="1" dirty="0">
                    <a:latin typeface="Times New Roman" panose="02020603050405020304" pitchFamily="18" charset="0"/>
                  </a:rPr>
                  <a:t>Profits through customer satisfaction</a:t>
                </a:r>
              </a:p>
            </p:txBody>
          </p:sp>
        </p:grpSp>
        <p:sp>
          <p:nvSpPr>
            <p:cNvPr id="17" name="Text Box 30"/>
            <p:cNvSpPr txBox="1">
              <a:spLocks noChangeArrowheads="1"/>
            </p:cNvSpPr>
            <p:nvPr/>
          </p:nvSpPr>
          <p:spPr bwMode="auto">
            <a:xfrm>
              <a:off x="1300" y="3299"/>
              <a:ext cx="1489" cy="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a:latin typeface="Times New Roman" panose="02020603050405020304" pitchFamily="18" charset="0"/>
              </a:endParaRPr>
            </a:p>
            <a:p>
              <a:pPr algn="ctr" eaLnBrk="0" hangingPunct="0"/>
              <a:r>
                <a:rPr lang="en-US" altLang="ar-SA" sz="1500" b="1">
                  <a:latin typeface="Times New Roman" panose="02020603050405020304" pitchFamily="18" charset="0"/>
                </a:rPr>
                <a:t>The marketing concept</a:t>
              </a:r>
            </a:p>
            <a:p>
              <a:pPr algn="ctr" eaLnBrk="0" hangingPunct="0"/>
              <a:endParaRPr lang="en-US" altLang="ar-SA" sz="1400" b="1">
                <a:latin typeface="Times New Roman" panose="02020603050405020304" pitchFamily="18" charset="0"/>
              </a:endParaRPr>
            </a:p>
          </p:txBody>
        </p:sp>
      </p:grpSp>
      <p:sp>
        <p:nvSpPr>
          <p:cNvPr id="22" name="Rectangle 21"/>
          <p:cNvSpPr/>
          <p:nvPr/>
        </p:nvSpPr>
        <p:spPr>
          <a:xfrm>
            <a:off x="3325769" y="776780"/>
            <a:ext cx="7207422" cy="461665"/>
          </a:xfrm>
          <a:prstGeom prst="rect">
            <a:avLst/>
          </a:prstGeom>
        </p:spPr>
        <p:txBody>
          <a:bodyPr wrap="none">
            <a:spAutoFit/>
          </a:bodyPr>
          <a:lstStyle/>
          <a:p>
            <a:pPr eaLnBrk="0" hangingPunct="0"/>
            <a:r>
              <a:rPr lang="en-US" altLang="ar-SA" sz="2400" b="1" dirty="0">
                <a:solidFill>
                  <a:schemeClr val="bg1"/>
                </a:solidFill>
                <a:latin typeface="Arial" panose="020B0604020202020204" pitchFamily="34" charset="0"/>
              </a:rPr>
              <a:t>The selling and Marketing Concepts Contrasted</a:t>
            </a:r>
            <a:r>
              <a:rPr lang="en-US" altLang="ar-SA" sz="1600" b="1" dirty="0">
                <a:solidFill>
                  <a:schemeClr val="bg1"/>
                </a:solidFill>
                <a:latin typeface="Arial" panose="020B0604020202020204" pitchFamily="34" charset="0"/>
              </a:rPr>
              <a:t> </a:t>
            </a:r>
            <a:endParaRPr lang="en-US" altLang="ar-SA" sz="2400" b="1" dirty="0">
              <a:solidFill>
                <a:schemeClr val="bg1"/>
              </a:solidFill>
              <a:latin typeface="Arial" panose="020B0604020202020204" pitchFamily="34" charset="0"/>
            </a:endParaRPr>
          </a:p>
        </p:txBody>
      </p:sp>
    </p:spTree>
    <p:extLst>
      <p:ext uri="{BB962C8B-B14F-4D97-AF65-F5344CB8AC3E}">
        <p14:creationId xmlns:p14="http://schemas.microsoft.com/office/powerpoint/2010/main" val="3362899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4)">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9" presetClass="entr" presetSubtype="0" decel="10000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500" fill="hold"/>
                                        <p:tgtEl>
                                          <p:spTgt spid="14"/>
                                        </p:tgtEl>
                                        <p:attrNameLst>
                                          <p:attrName>ppt_w</p:attrName>
                                        </p:attrNameLst>
                                      </p:cBhvr>
                                      <p:tavLst>
                                        <p:tav tm="0">
                                          <p:val>
                                            <p:fltVal val="0"/>
                                          </p:val>
                                        </p:tav>
                                        <p:tav tm="100000">
                                          <p:val>
                                            <p:strVal val="#ppt_w"/>
                                          </p:val>
                                        </p:tav>
                                      </p:tavLst>
                                    </p:anim>
                                    <p:anim calcmode="lin" valueType="num">
                                      <p:cBhvr>
                                        <p:cTn id="13" dur="500" fill="hold"/>
                                        <p:tgtEl>
                                          <p:spTgt spid="14"/>
                                        </p:tgtEl>
                                        <p:attrNameLst>
                                          <p:attrName>ppt_h</p:attrName>
                                        </p:attrNameLst>
                                      </p:cBhvr>
                                      <p:tavLst>
                                        <p:tav tm="0">
                                          <p:val>
                                            <p:fltVal val="0"/>
                                          </p:val>
                                        </p:tav>
                                        <p:tav tm="100000">
                                          <p:val>
                                            <p:strVal val="#ppt_h"/>
                                          </p:val>
                                        </p:tav>
                                      </p:tavLst>
                                    </p:anim>
                                    <p:anim calcmode="lin" valueType="num">
                                      <p:cBhvr>
                                        <p:cTn id="14" dur="500" fill="hold"/>
                                        <p:tgtEl>
                                          <p:spTgt spid="14"/>
                                        </p:tgtEl>
                                        <p:attrNameLst>
                                          <p:attrName>style.rotation</p:attrName>
                                        </p:attrNameLst>
                                      </p:cBhvr>
                                      <p:tavLst>
                                        <p:tav tm="0">
                                          <p:val>
                                            <p:fltVal val="360"/>
                                          </p:val>
                                        </p:tav>
                                        <p:tav tm="100000">
                                          <p:val>
                                            <p:fltVal val="0"/>
                                          </p:val>
                                        </p:tav>
                                      </p:tavLst>
                                    </p:anim>
                                    <p:animEffect transition="in" filter="fade">
                                      <p:cBhvr>
                                        <p:cTn id="1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4294967295"/>
          </p:nvPr>
        </p:nvSpPr>
        <p:spPr>
          <a:xfrm>
            <a:off x="8610600" y="6356350"/>
            <a:ext cx="2743200" cy="365125"/>
          </a:xfrm>
        </p:spPr>
        <p:txBody>
          <a:bodyPr/>
          <a:lstStyle/>
          <a:p>
            <a:fld id="{37DE0990-D57C-4B22-BA0C-A4B86436550B}" type="slidenum">
              <a:rPr lang="en-US" altLang="ar-SA"/>
              <a:pPr/>
              <a:t>27</a:t>
            </a:fld>
            <a:endParaRPr lang="en-US" altLang="ar-SA"/>
          </a:p>
        </p:txBody>
      </p:sp>
      <p:sp>
        <p:nvSpPr>
          <p:cNvPr id="120834" name="Rectangle 2"/>
          <p:cNvSpPr>
            <a:spLocks noGrp="1" noChangeArrowheads="1"/>
          </p:cNvSpPr>
          <p:nvPr>
            <p:ph type="title" idx="4294967295"/>
          </p:nvPr>
        </p:nvSpPr>
        <p:spPr>
          <a:xfrm>
            <a:off x="3623441" y="327807"/>
            <a:ext cx="6550573" cy="1325563"/>
          </a:xfrm>
        </p:spPr>
        <p:txBody>
          <a:bodyPr/>
          <a:lstStyle/>
          <a:p>
            <a:r>
              <a:rPr lang="en-US" altLang="ar-SA" sz="4000" b="1" dirty="0">
                <a:solidFill>
                  <a:schemeClr val="bg1"/>
                </a:solidFill>
                <a:latin typeface="+mn-lt"/>
              </a:rPr>
              <a:t>Societal Marketing Concept</a:t>
            </a:r>
            <a:r>
              <a:rPr lang="en-US" altLang="ar-SA" b="1" dirty="0">
                <a:solidFill>
                  <a:schemeClr val="bg1"/>
                </a:solidFill>
                <a:latin typeface="+mn-lt"/>
              </a:rPr>
              <a:t> </a:t>
            </a:r>
          </a:p>
        </p:txBody>
      </p:sp>
      <p:sp>
        <p:nvSpPr>
          <p:cNvPr id="120835" name="Rectangle 3"/>
          <p:cNvSpPr>
            <a:spLocks noGrp="1" noChangeArrowheads="1"/>
          </p:cNvSpPr>
          <p:nvPr>
            <p:ph type="body" idx="1"/>
          </p:nvPr>
        </p:nvSpPr>
        <p:spPr>
          <a:xfrm>
            <a:off x="1818289" y="1944414"/>
            <a:ext cx="8177050" cy="3195145"/>
          </a:xfrm>
          <a:ln>
            <a:solidFill>
              <a:srgbClr val="24A9E1"/>
            </a:solidFill>
          </a:ln>
        </p:spPr>
        <p:txBody>
          <a:bodyPr anchor="ctr"/>
          <a:lstStyle/>
          <a:p>
            <a:pPr>
              <a:buFont typeface="Wingdings" panose="05000000000000000000" pitchFamily="2" charset="2"/>
              <a:buNone/>
            </a:pPr>
            <a:r>
              <a:rPr lang="en-US" altLang="ar-SA" b="1" dirty="0"/>
              <a:t>  The idea that the organization should determine the needs, wants, and interests of target markets and deliver the desired satisfactions more effectively and efficiently than competitors in a way that maintains or improves the consumer</a:t>
            </a:r>
            <a:r>
              <a:rPr lang="en-US" altLang="ar-SA" b="1" dirty="0">
                <a:latin typeface="Times New Roman" panose="02020603050405020304" pitchFamily="18" charset="0"/>
              </a:rPr>
              <a:t>’</a:t>
            </a:r>
            <a:r>
              <a:rPr lang="en-US" altLang="ar-SA" b="1" dirty="0"/>
              <a:t>s and society</a:t>
            </a:r>
            <a:r>
              <a:rPr lang="en-US" altLang="ar-SA" b="1" dirty="0">
                <a:latin typeface="Times New Roman" panose="02020603050405020304" pitchFamily="18" charset="0"/>
              </a:rPr>
              <a:t>’</a:t>
            </a:r>
            <a:r>
              <a:rPr lang="en-US" altLang="ar-SA" b="1" dirty="0"/>
              <a:t>s well </a:t>
            </a:r>
            <a:r>
              <a:rPr lang="en-US" altLang="ar-SA" b="1" dirty="0">
                <a:latin typeface="Times New Roman" panose="02020603050405020304" pitchFamily="18" charset="0"/>
              </a:rPr>
              <a:t>–</a:t>
            </a:r>
            <a:r>
              <a:rPr lang="en-US" altLang="ar-SA" b="1" dirty="0"/>
              <a:t> being. </a:t>
            </a:r>
          </a:p>
        </p:txBody>
      </p:sp>
    </p:spTree>
    <p:extLst>
      <p:ext uri="{BB962C8B-B14F-4D97-AF65-F5344CB8AC3E}">
        <p14:creationId xmlns:p14="http://schemas.microsoft.com/office/powerpoint/2010/main" val="277033706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120834"/>
                                        </p:tgtEl>
                                        <p:attrNameLst>
                                          <p:attrName>style.visibility</p:attrName>
                                        </p:attrNameLst>
                                      </p:cBhvr>
                                      <p:to>
                                        <p:strVal val="visible"/>
                                      </p:to>
                                    </p:set>
                                    <p:animEffect transition="in" filter="barn(inHorizontal)">
                                      <p:cBhvr>
                                        <p:cTn id="7" dur="500"/>
                                        <p:tgtEl>
                                          <p:spTgt spid="12083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20835">
                                            <p:txEl>
                                              <p:pRg st="0" end="0"/>
                                            </p:txEl>
                                          </p:spTgt>
                                        </p:tgtEl>
                                        <p:attrNameLst>
                                          <p:attrName>style.visibility</p:attrName>
                                        </p:attrNameLst>
                                      </p:cBhvr>
                                      <p:to>
                                        <p:strVal val="visible"/>
                                      </p:to>
                                    </p:set>
                                    <p:animEffect transition="in" filter="checkerboard(across)">
                                      <p:cBhvr>
                                        <p:cTn id="12" dur="500"/>
                                        <p:tgtEl>
                                          <p:spTgt spid="12083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834" grpId="0"/>
      <p:bldP spid="120835" grpId="0" build="p"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4294967295"/>
          </p:nvPr>
        </p:nvSpPr>
        <p:spPr>
          <a:xfrm>
            <a:off x="8610600" y="6356350"/>
            <a:ext cx="2743200" cy="365125"/>
          </a:xfrm>
        </p:spPr>
        <p:txBody>
          <a:bodyPr/>
          <a:lstStyle/>
          <a:p>
            <a:fld id="{BD378BAD-3F76-4C2D-87FE-475DECF5F451}" type="slidenum">
              <a:rPr lang="en-US" altLang="ar-SA"/>
              <a:pPr/>
              <a:t>28</a:t>
            </a:fld>
            <a:endParaRPr lang="en-US" altLang="ar-SA"/>
          </a:p>
        </p:txBody>
      </p:sp>
      <p:grpSp>
        <p:nvGrpSpPr>
          <p:cNvPr id="5" name="Group 3"/>
          <p:cNvGrpSpPr>
            <a:grpSpLocks/>
          </p:cNvGrpSpPr>
          <p:nvPr/>
        </p:nvGrpSpPr>
        <p:grpSpPr bwMode="auto">
          <a:xfrm>
            <a:off x="3428999" y="1545020"/>
            <a:ext cx="6114393" cy="4014952"/>
            <a:chOff x="2520" y="4140"/>
            <a:chExt cx="7020" cy="5760"/>
          </a:xfrm>
        </p:grpSpPr>
        <p:sp>
          <p:nvSpPr>
            <p:cNvPr id="7" name="AutoShape 4"/>
            <p:cNvSpPr>
              <a:spLocks noChangeArrowheads="1"/>
            </p:cNvSpPr>
            <p:nvPr/>
          </p:nvSpPr>
          <p:spPr bwMode="auto">
            <a:xfrm>
              <a:off x="3600" y="5220"/>
              <a:ext cx="4860" cy="3600"/>
            </a:xfrm>
            <a:prstGeom prst="triangle">
              <a:avLst>
                <a:gd name="adj" fmla="val 50000"/>
              </a:avLst>
            </a:prstGeom>
            <a:solidFill>
              <a:srgbClr val="FFFFFF"/>
            </a:solidFill>
            <a:ln w="9525">
              <a:solidFill>
                <a:schemeClr val="accent1"/>
              </a:solidFill>
              <a:miter lim="800000"/>
              <a:headEnd/>
              <a:tailEnd/>
            </a:ln>
          </p:spPr>
          <p:txBody>
            <a:bodyPr/>
            <a:lstStyle/>
            <a:p>
              <a:pPr algn="ctr" eaLnBrk="0" hangingPunct="0"/>
              <a:r>
                <a:rPr lang="en-US" altLang="ar-SA" b="1" dirty="0">
                  <a:solidFill>
                    <a:srgbClr val="FF0000"/>
                  </a:solidFill>
                  <a:latin typeface="Times New Roman" panose="02020603050405020304" pitchFamily="18" charset="0"/>
                </a:rPr>
                <a:t>Societal marketing concept</a:t>
              </a:r>
            </a:p>
          </p:txBody>
        </p:sp>
        <p:sp>
          <p:nvSpPr>
            <p:cNvPr id="8" name="Text Box 5"/>
            <p:cNvSpPr txBox="1">
              <a:spLocks noChangeArrowheads="1"/>
            </p:cNvSpPr>
            <p:nvPr/>
          </p:nvSpPr>
          <p:spPr bwMode="auto">
            <a:xfrm>
              <a:off x="4500" y="4140"/>
              <a:ext cx="3060" cy="1440"/>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lstStyle/>
            <a:p>
              <a:pPr algn="ctr" eaLnBrk="0" hangingPunct="0"/>
              <a:r>
                <a:rPr lang="en-US" altLang="ar-SA" b="1" dirty="0">
                  <a:latin typeface="Times New Roman" panose="02020603050405020304" pitchFamily="18" charset="0"/>
                </a:rPr>
                <a:t>Society</a:t>
              </a:r>
            </a:p>
            <a:p>
              <a:pPr algn="ctr" eaLnBrk="0" hangingPunct="0"/>
              <a:r>
                <a:rPr lang="en-US" altLang="ar-SA" sz="1400" dirty="0">
                  <a:latin typeface="Nazanin" pitchFamily="10" charset="0"/>
                  <a:cs typeface="Nazanin" pitchFamily="10" charset="0"/>
                </a:rPr>
                <a:t>(</a:t>
              </a:r>
              <a:r>
                <a:rPr lang="en-US" altLang="ar-SA" sz="1400" dirty="0">
                  <a:latin typeface="Times New Roman" panose="02020603050405020304" pitchFamily="18" charset="0"/>
                </a:rPr>
                <a:t>Human welfare)</a:t>
              </a:r>
            </a:p>
          </p:txBody>
        </p:sp>
        <p:sp>
          <p:nvSpPr>
            <p:cNvPr id="9" name="Text Box 6"/>
            <p:cNvSpPr txBox="1">
              <a:spLocks noChangeArrowheads="1"/>
            </p:cNvSpPr>
            <p:nvPr/>
          </p:nvSpPr>
          <p:spPr bwMode="auto">
            <a:xfrm>
              <a:off x="7560" y="9000"/>
              <a:ext cx="1980" cy="900"/>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lstStyle/>
            <a:p>
              <a:pPr algn="ctr" eaLnBrk="0" hangingPunct="0"/>
              <a:r>
                <a:rPr lang="en-US" altLang="ar-SA" b="1">
                  <a:latin typeface="Times New Roman" panose="02020603050405020304" pitchFamily="18" charset="0"/>
                </a:rPr>
                <a:t>Company</a:t>
              </a:r>
            </a:p>
            <a:p>
              <a:pPr algn="ctr" eaLnBrk="0" hangingPunct="0"/>
              <a:r>
                <a:rPr lang="en-US" altLang="ar-SA" sz="1400">
                  <a:latin typeface="Times New Roman" panose="02020603050405020304" pitchFamily="18" charset="0"/>
                </a:rPr>
                <a:t>(Profits)</a:t>
              </a:r>
            </a:p>
          </p:txBody>
        </p:sp>
        <p:sp>
          <p:nvSpPr>
            <p:cNvPr id="10" name="Text Box 7"/>
            <p:cNvSpPr txBox="1">
              <a:spLocks noChangeArrowheads="1"/>
            </p:cNvSpPr>
            <p:nvPr/>
          </p:nvSpPr>
          <p:spPr bwMode="auto">
            <a:xfrm>
              <a:off x="2520" y="9000"/>
              <a:ext cx="2700" cy="900"/>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lstStyle/>
            <a:p>
              <a:pPr algn="ctr" eaLnBrk="0" hangingPunct="0"/>
              <a:r>
                <a:rPr lang="en-US" altLang="ar-SA" b="1">
                  <a:latin typeface="Times New Roman" panose="02020603050405020304" pitchFamily="18" charset="0"/>
                </a:rPr>
                <a:t>Consumers</a:t>
              </a:r>
            </a:p>
            <a:p>
              <a:pPr algn="ctr" eaLnBrk="0" hangingPunct="0"/>
              <a:r>
                <a:rPr lang="en-US" altLang="ar-SA" sz="1400">
                  <a:latin typeface="Times New Roman" panose="02020603050405020304" pitchFamily="18" charset="0"/>
                </a:rPr>
                <a:t>(Want satisfaction</a:t>
              </a:r>
              <a:r>
                <a:rPr lang="en-US" altLang="ar-SA" sz="1400">
                  <a:latin typeface="Nazanin" pitchFamily="10" charset="0"/>
                  <a:cs typeface="Nazanin" pitchFamily="10" charset="0"/>
                </a:rPr>
                <a:t>)</a:t>
              </a:r>
            </a:p>
          </p:txBody>
        </p:sp>
      </p:grpSp>
      <p:sp>
        <p:nvSpPr>
          <p:cNvPr id="3" name="Rectangle 2"/>
          <p:cNvSpPr/>
          <p:nvPr/>
        </p:nvSpPr>
        <p:spPr>
          <a:xfrm>
            <a:off x="3037491" y="662153"/>
            <a:ext cx="7575024" cy="461665"/>
          </a:xfrm>
          <a:prstGeom prst="rect">
            <a:avLst/>
          </a:prstGeom>
        </p:spPr>
        <p:txBody>
          <a:bodyPr wrap="square">
            <a:spAutoFit/>
          </a:bodyPr>
          <a:lstStyle/>
          <a:p>
            <a:r>
              <a:rPr lang="en-US" altLang="ar-SA" sz="2400" b="1" dirty="0">
                <a:solidFill>
                  <a:schemeClr val="bg1"/>
                </a:solidFill>
              </a:rPr>
              <a:t>T</a:t>
            </a:r>
            <a:r>
              <a:rPr lang="en-US" altLang="ar-SA" sz="2400" b="1" dirty="0">
                <a:solidFill>
                  <a:schemeClr val="bg1"/>
                </a:solidFill>
                <a:cs typeface="Nazanin" pitchFamily="10" charset="0"/>
              </a:rPr>
              <a:t>hree </a:t>
            </a:r>
            <a:r>
              <a:rPr lang="en-US" altLang="ar-SA" sz="2400" b="1" dirty="0">
                <a:solidFill>
                  <a:schemeClr val="bg1"/>
                </a:solidFill>
              </a:rPr>
              <a:t>Considerations Underlying</a:t>
            </a:r>
            <a:r>
              <a:rPr lang="en-US" altLang="ar-SA" sz="2400" b="1" dirty="0">
                <a:solidFill>
                  <a:schemeClr val="bg1"/>
                </a:solidFill>
                <a:cs typeface="Nazanin" pitchFamily="10" charset="0"/>
              </a:rPr>
              <a:t> </a:t>
            </a:r>
            <a:r>
              <a:rPr lang="en-US" altLang="ar-SA" sz="2400" b="1" dirty="0">
                <a:solidFill>
                  <a:schemeClr val="bg1"/>
                </a:solidFill>
              </a:rPr>
              <a:t>The Societal Marketing</a:t>
            </a:r>
            <a:endParaRPr lang="ar-SA" sz="2400" dirty="0">
              <a:solidFill>
                <a:schemeClr val="bg1"/>
              </a:solidFill>
            </a:endParaRPr>
          </a:p>
        </p:txBody>
      </p:sp>
    </p:spTree>
    <p:extLst>
      <p:ext uri="{BB962C8B-B14F-4D97-AF65-F5344CB8AC3E}">
        <p14:creationId xmlns:p14="http://schemas.microsoft.com/office/powerpoint/2010/main" val="1193833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a:spLocks noChangeArrowheads="1"/>
          </p:cNvSpPr>
          <p:nvPr/>
        </p:nvSpPr>
        <p:spPr bwMode="auto">
          <a:xfrm>
            <a:off x="2270234" y="1608082"/>
            <a:ext cx="8376745" cy="5016758"/>
          </a:xfrm>
          <a:prstGeom prst="rect">
            <a:avLst/>
          </a:prstGeom>
          <a:noFill/>
          <a:ln w="9525">
            <a:noFill/>
            <a:miter lim="800000"/>
            <a:headEnd/>
            <a:tailEnd/>
          </a:ln>
          <a:extLst/>
        </p:spPr>
        <p:txBody>
          <a:bodyPr wrap="square">
            <a:spAutoFit/>
          </a:bodyPr>
          <a:lstStyle>
            <a:lvl1pPr marL="228600" indent="-228600">
              <a:defRPr sz="2400" b="1">
                <a:solidFill>
                  <a:schemeClr val="tx1"/>
                </a:solidFill>
                <a:latin typeface="Arial" panose="020B0604020202020204" pitchFamily="34" charset="0"/>
                <a:ea typeface="ＭＳ Ｐゴシック" panose="020B0600070205080204" pitchFamily="34" charset="-128"/>
              </a:defRPr>
            </a:lvl1pPr>
            <a:lvl2pPr marL="800100" indent="-342900">
              <a:defRPr sz="2400" b="1">
                <a:solidFill>
                  <a:schemeClr val="tx1"/>
                </a:solidFill>
                <a:latin typeface="Arial" panose="020B0604020202020204" pitchFamily="34" charset="0"/>
                <a:ea typeface="ＭＳ Ｐゴシック" panose="020B0600070205080204" pitchFamily="34" charset="-128"/>
              </a:defRPr>
            </a:lvl2pPr>
            <a:lvl3pPr marL="1143000" indent="-228600">
              <a:defRPr sz="2400" b="1">
                <a:solidFill>
                  <a:schemeClr val="tx1"/>
                </a:solidFill>
                <a:latin typeface="Arial" panose="020B0604020202020204" pitchFamily="34" charset="0"/>
                <a:ea typeface="ＭＳ Ｐゴシック" panose="020B0600070205080204" pitchFamily="34" charset="-128"/>
              </a:defRPr>
            </a:lvl3pPr>
            <a:lvl4pPr marL="1600200" indent="-228600">
              <a:defRPr sz="2400" b="1">
                <a:solidFill>
                  <a:schemeClr val="tx1"/>
                </a:solidFill>
                <a:latin typeface="Arial" panose="020B0604020202020204" pitchFamily="34" charset="0"/>
                <a:ea typeface="ＭＳ Ｐゴシック" panose="020B0600070205080204" pitchFamily="34" charset="-128"/>
              </a:defRPr>
            </a:lvl4pPr>
            <a:lvl5pPr marL="2057400" indent="-228600">
              <a:defRPr sz="2400" b="1">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9pPr>
          </a:lstStyle>
          <a:p>
            <a:pPr>
              <a:spcAft>
                <a:spcPts val="1200"/>
              </a:spcAft>
              <a:buFont typeface="Arial" panose="020B0604020202020204" pitchFamily="34" charset="0"/>
              <a:buChar char="•"/>
            </a:pPr>
            <a:r>
              <a:rPr lang="en-US" altLang="ar-SA" dirty="0">
                <a:solidFill>
                  <a:srgbClr val="000000"/>
                </a:solidFill>
              </a:rPr>
              <a:t>Interrelated activities working together to get products from producers to customers</a:t>
            </a:r>
          </a:p>
          <a:p>
            <a:pPr marL="914400" lvl="1" indent="-457200">
              <a:spcAft>
                <a:spcPts val="1200"/>
              </a:spcAft>
              <a:buClr>
                <a:srgbClr val="FF0000"/>
              </a:buClr>
              <a:buFont typeface="+mj-lt"/>
              <a:buAutoNum type="arabicPeriod"/>
            </a:pPr>
            <a:r>
              <a:rPr lang="en-US" altLang="ar-SA" dirty="0">
                <a:solidFill>
                  <a:srgbClr val="000000"/>
                </a:solidFill>
              </a:rPr>
              <a:t>Product/Service management</a:t>
            </a:r>
          </a:p>
          <a:p>
            <a:pPr marL="914400" lvl="1" indent="-457200">
              <a:spcAft>
                <a:spcPts val="1200"/>
              </a:spcAft>
              <a:buClr>
                <a:srgbClr val="FF0000"/>
              </a:buClr>
              <a:buFont typeface="+mj-lt"/>
              <a:buAutoNum type="arabicPeriod"/>
            </a:pPr>
            <a:r>
              <a:rPr lang="en-US" altLang="ar-SA" dirty="0" smtClean="0">
                <a:solidFill>
                  <a:srgbClr val="000000"/>
                </a:solidFill>
              </a:rPr>
              <a:t>Marketing information </a:t>
            </a:r>
            <a:r>
              <a:rPr lang="en-US" altLang="ar-SA" dirty="0">
                <a:solidFill>
                  <a:srgbClr val="000000"/>
                </a:solidFill>
              </a:rPr>
              <a:t>management</a:t>
            </a:r>
          </a:p>
          <a:p>
            <a:pPr marL="914400" lvl="1" indent="-457200">
              <a:spcAft>
                <a:spcPts val="1200"/>
              </a:spcAft>
              <a:buClr>
                <a:srgbClr val="FF0000"/>
              </a:buClr>
              <a:buFont typeface="+mj-lt"/>
              <a:buAutoNum type="arabicPeriod"/>
            </a:pPr>
            <a:r>
              <a:rPr lang="en-US" altLang="ar-SA" dirty="0" smtClean="0">
                <a:solidFill>
                  <a:srgbClr val="000000"/>
                </a:solidFill>
              </a:rPr>
              <a:t>Pricing</a:t>
            </a:r>
          </a:p>
          <a:p>
            <a:pPr marL="914400" lvl="1" indent="-457200">
              <a:spcAft>
                <a:spcPts val="1200"/>
              </a:spcAft>
              <a:buClr>
                <a:srgbClr val="FF0000"/>
              </a:buClr>
              <a:buFont typeface="+mj-lt"/>
              <a:buAutoNum type="arabicPeriod"/>
            </a:pPr>
            <a:r>
              <a:rPr lang="en-US" altLang="ar-SA" dirty="0" smtClean="0">
                <a:solidFill>
                  <a:srgbClr val="000000"/>
                </a:solidFill>
              </a:rPr>
              <a:t>Channel management</a:t>
            </a:r>
          </a:p>
          <a:p>
            <a:pPr marL="914400" lvl="1" indent="-457200">
              <a:spcAft>
                <a:spcPts val="1200"/>
              </a:spcAft>
              <a:buClr>
                <a:srgbClr val="FF0000"/>
              </a:buClr>
              <a:buFont typeface="+mj-lt"/>
              <a:buAutoNum type="arabicPeriod"/>
            </a:pPr>
            <a:r>
              <a:rPr lang="en-US" altLang="ar-SA" dirty="0" smtClean="0">
                <a:solidFill>
                  <a:srgbClr val="000000"/>
                </a:solidFill>
              </a:rPr>
              <a:t>Promotion</a:t>
            </a:r>
          </a:p>
          <a:p>
            <a:pPr marL="914400" lvl="1" indent="-457200">
              <a:spcAft>
                <a:spcPts val="1200"/>
              </a:spcAft>
              <a:buClr>
                <a:srgbClr val="FF0000"/>
              </a:buClr>
              <a:buFont typeface="+mj-lt"/>
              <a:buAutoNum type="arabicPeriod"/>
            </a:pPr>
            <a:r>
              <a:rPr lang="en-US" altLang="ar-SA" dirty="0" smtClean="0">
                <a:solidFill>
                  <a:srgbClr val="000000"/>
                </a:solidFill>
              </a:rPr>
              <a:t>Selling</a:t>
            </a:r>
          </a:p>
          <a:p>
            <a:pPr lvl="1">
              <a:spcAft>
                <a:spcPts val="1200"/>
              </a:spcAft>
              <a:buFont typeface="Wingdings" panose="05000000000000000000" pitchFamily="2" charset="2"/>
              <a:buChar char="Ø"/>
            </a:pPr>
            <a:endParaRPr lang="en-US" altLang="ar-SA" dirty="0" smtClean="0">
              <a:solidFill>
                <a:srgbClr val="000000"/>
              </a:solidFill>
            </a:endParaRPr>
          </a:p>
          <a:p>
            <a:pPr lvl="1">
              <a:spcAft>
                <a:spcPts val="1200"/>
              </a:spcAft>
              <a:buFont typeface="Wingdings" panose="05000000000000000000" pitchFamily="2" charset="2"/>
              <a:buChar char="Ø"/>
            </a:pPr>
            <a:endParaRPr lang="en-US" altLang="ar-SA" dirty="0">
              <a:solidFill>
                <a:srgbClr val="000000"/>
              </a:solidFill>
            </a:endParaRPr>
          </a:p>
        </p:txBody>
      </p:sp>
      <p:pic>
        <p:nvPicPr>
          <p:cNvPr id="4" name="Picture 3" descr="MarketingWheel.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434039" y="2602450"/>
            <a:ext cx="3032747" cy="2831343"/>
          </a:xfrm>
          <a:prstGeom prst="rect">
            <a:avLst/>
          </a:prstGeom>
          <a:noFill/>
          <a:ln>
            <a:noFill/>
          </a:ln>
          <a:effectLst>
            <a:outerShdw blurRad="263525" dist="241300" dir="5039996" algn="tl" rotWithShape="0">
              <a:srgbClr val="808080">
                <a:alpha val="51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3153103" y="662152"/>
            <a:ext cx="6589987" cy="584775"/>
          </a:xfrm>
          <a:prstGeom prst="rect">
            <a:avLst/>
          </a:prstGeom>
        </p:spPr>
        <p:txBody>
          <a:bodyPr wrap="square">
            <a:spAutoFit/>
          </a:bodyPr>
          <a:lstStyle/>
          <a:p>
            <a:pPr algn="ctr"/>
            <a:r>
              <a:rPr lang="en-US" altLang="ar-SA" sz="3200" b="1" dirty="0">
                <a:solidFill>
                  <a:schemeClr val="bg1"/>
                </a:solidFill>
              </a:rPr>
              <a:t>What Are the Marketing Functions? </a:t>
            </a:r>
          </a:p>
        </p:txBody>
      </p:sp>
    </p:spTree>
    <p:extLst>
      <p:ext uri="{BB962C8B-B14F-4D97-AF65-F5344CB8AC3E}">
        <p14:creationId xmlns:p14="http://schemas.microsoft.com/office/powerpoint/2010/main" val="217447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down)">
                                      <p:cBhvr>
                                        <p:cTn id="8" dur="5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1"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p:tgtEl>
                                          <p:spTgt spid="3">
                                            <p:txEl>
                                              <p:pRg st="1" end="1"/>
                                            </p:txEl>
                                          </p:spTgt>
                                        </p:tgtEl>
                                        <p:attrNameLst>
                                          <p:attrName>ppt_y</p:attrName>
                                        </p:attrNameLst>
                                      </p:cBhvr>
                                      <p:tavLst>
                                        <p:tav tm="0">
                                          <p:val>
                                            <p:strVal val="#ppt_y-#ppt_h*1.125000"/>
                                          </p:val>
                                        </p:tav>
                                        <p:tav tm="100000">
                                          <p:val>
                                            <p:strVal val="#ppt_y"/>
                                          </p:val>
                                        </p:tav>
                                      </p:tavLst>
                                    </p:anim>
                                    <p:animEffect transition="in" filter="wipe(down)">
                                      <p:cBhvr>
                                        <p:cTn id="14" dur="500"/>
                                        <p:tgtEl>
                                          <p:spTgt spid="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1"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p:tgtEl>
                                          <p:spTgt spid="3">
                                            <p:txEl>
                                              <p:pRg st="2" end="2"/>
                                            </p:txEl>
                                          </p:spTgt>
                                        </p:tgtEl>
                                        <p:attrNameLst>
                                          <p:attrName>ppt_y</p:attrName>
                                        </p:attrNameLst>
                                      </p:cBhvr>
                                      <p:tavLst>
                                        <p:tav tm="0">
                                          <p:val>
                                            <p:strVal val="#ppt_y-#ppt_h*1.125000"/>
                                          </p:val>
                                        </p:tav>
                                        <p:tav tm="100000">
                                          <p:val>
                                            <p:strVal val="#ppt_y"/>
                                          </p:val>
                                        </p:tav>
                                      </p:tavLst>
                                    </p:anim>
                                    <p:animEffect transition="in" filter="wipe(down)">
                                      <p:cBhvr>
                                        <p:cTn id="20" dur="500"/>
                                        <p:tgtEl>
                                          <p:spTgt spid="3">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1"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p:tgtEl>
                                          <p:spTgt spid="3">
                                            <p:txEl>
                                              <p:pRg st="3" end="3"/>
                                            </p:txEl>
                                          </p:spTgt>
                                        </p:tgtEl>
                                        <p:attrNameLst>
                                          <p:attrName>ppt_y</p:attrName>
                                        </p:attrNameLst>
                                      </p:cBhvr>
                                      <p:tavLst>
                                        <p:tav tm="0">
                                          <p:val>
                                            <p:strVal val="#ppt_y-#ppt_h*1.125000"/>
                                          </p:val>
                                        </p:tav>
                                        <p:tav tm="100000">
                                          <p:val>
                                            <p:strVal val="#ppt_y"/>
                                          </p:val>
                                        </p:tav>
                                      </p:tavLst>
                                    </p:anim>
                                    <p:animEffect transition="in" filter="wipe(down)">
                                      <p:cBhvr>
                                        <p:cTn id="26" dur="5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1"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p:tgtEl>
                                          <p:spTgt spid="3">
                                            <p:txEl>
                                              <p:pRg st="4" end="4"/>
                                            </p:txEl>
                                          </p:spTgt>
                                        </p:tgtEl>
                                        <p:attrNameLst>
                                          <p:attrName>ppt_y</p:attrName>
                                        </p:attrNameLst>
                                      </p:cBhvr>
                                      <p:tavLst>
                                        <p:tav tm="0">
                                          <p:val>
                                            <p:strVal val="#ppt_y-#ppt_h*1.125000"/>
                                          </p:val>
                                        </p:tav>
                                        <p:tav tm="100000">
                                          <p:val>
                                            <p:strVal val="#ppt_y"/>
                                          </p:val>
                                        </p:tav>
                                      </p:tavLst>
                                    </p:anim>
                                    <p:animEffect transition="in" filter="wipe(down)">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1"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p:tgtEl>
                                          <p:spTgt spid="3">
                                            <p:txEl>
                                              <p:pRg st="5" end="5"/>
                                            </p:txEl>
                                          </p:spTgt>
                                        </p:tgtEl>
                                        <p:attrNameLst>
                                          <p:attrName>ppt_y</p:attrName>
                                        </p:attrNameLst>
                                      </p:cBhvr>
                                      <p:tavLst>
                                        <p:tav tm="0">
                                          <p:val>
                                            <p:strVal val="#ppt_y-#ppt_h*1.125000"/>
                                          </p:val>
                                        </p:tav>
                                        <p:tav tm="100000">
                                          <p:val>
                                            <p:strVal val="#ppt_y"/>
                                          </p:val>
                                        </p:tav>
                                      </p:tavLst>
                                    </p:anim>
                                    <p:animEffect transition="in" filter="wipe(down)">
                                      <p:cBhvr>
                                        <p:cTn id="38" dur="500"/>
                                        <p:tgtEl>
                                          <p:spTgt spid="3">
                                            <p:txEl>
                                              <p:pRg st="5" end="5"/>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1"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p:tgtEl>
                                          <p:spTgt spid="3">
                                            <p:txEl>
                                              <p:pRg st="6" end="6"/>
                                            </p:txEl>
                                          </p:spTgt>
                                        </p:tgtEl>
                                        <p:attrNameLst>
                                          <p:attrName>ppt_y</p:attrName>
                                        </p:attrNameLst>
                                      </p:cBhvr>
                                      <p:tavLst>
                                        <p:tav tm="0">
                                          <p:val>
                                            <p:strVal val="#ppt_y-#ppt_h*1.125000"/>
                                          </p:val>
                                        </p:tav>
                                        <p:tav tm="100000">
                                          <p:val>
                                            <p:strVal val="#ppt_y"/>
                                          </p:val>
                                        </p:tav>
                                      </p:tavLst>
                                    </p:anim>
                                    <p:animEffect transition="in" filter="wipe(down)">
                                      <p:cBhvr>
                                        <p:cTn id="44" dur="500"/>
                                        <p:tgtEl>
                                          <p:spTgt spid="3">
                                            <p:txEl>
                                              <p:pRg st="6" end="6"/>
                                            </p:txEl>
                                          </p:spTgt>
                                        </p:tgtEl>
                                      </p:cBhvr>
                                    </p:animEffect>
                                  </p:childTnLst>
                                </p:cTn>
                              </p:par>
                            </p:childTnLst>
                          </p:cTn>
                        </p:par>
                        <p:par>
                          <p:cTn id="45" fill="hold">
                            <p:stCondLst>
                              <p:cond delay="500"/>
                            </p:stCondLst>
                            <p:childTnLst>
                              <p:par>
                                <p:cTn id="46" presetID="9" presetClass="entr" presetSubtype="0" fill="hold" nodeType="afterEffect">
                                  <p:stCondLst>
                                    <p:cond delay="1000"/>
                                  </p:stCondLst>
                                  <p:childTnLst>
                                    <p:set>
                                      <p:cBhvr>
                                        <p:cTn id="47" dur="1" fill="hold">
                                          <p:stCondLst>
                                            <p:cond delay="0"/>
                                          </p:stCondLst>
                                        </p:cTn>
                                        <p:tgtEl>
                                          <p:spTgt spid="4"/>
                                        </p:tgtEl>
                                        <p:attrNameLst>
                                          <p:attrName>style.visibility</p:attrName>
                                        </p:attrNameLst>
                                      </p:cBhvr>
                                      <p:to>
                                        <p:strVal val="visible"/>
                                      </p:to>
                                    </p:set>
                                    <p:animEffect transition="in" filter="dissolve">
                                      <p:cBhvr>
                                        <p:cTn id="4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a:spLocks noChangeArrowheads="1"/>
          </p:cNvSpPr>
          <p:nvPr/>
        </p:nvSpPr>
        <p:spPr bwMode="auto">
          <a:xfrm>
            <a:off x="3205655" y="641131"/>
            <a:ext cx="7094483" cy="636744"/>
          </a:xfrm>
          <a:prstGeom prst="rect">
            <a:avLst/>
          </a:prstGeom>
          <a:noFill/>
          <a:ln>
            <a:noFill/>
          </a:ln>
          <a:extLst/>
        </p:spPr>
        <p:txBody>
          <a:bodyPr vert="horz" lIns="91440" tIns="45720" rIns="91440" bIns="45720" rtlCol="0" anchor="ctr">
            <a:normAutofit fontScale="82500" lnSpcReduction="20000"/>
          </a:bodyPr>
          <a:lstStyle>
            <a:defPPr>
              <a:defRPr lang="ar-SA"/>
            </a:defPPr>
            <a:lvl1pPr algn="ctr">
              <a:lnSpc>
                <a:spcPct val="115000"/>
              </a:lnSpc>
              <a:spcBef>
                <a:spcPct val="0"/>
              </a:spcBef>
              <a:buNone/>
              <a:defRPr sz="4400" b="1" i="1"/>
            </a:lvl1pPr>
          </a:lstStyle>
          <a:p>
            <a:r>
              <a:rPr lang="en-US" altLang="ar-SA" i="0" dirty="0">
                <a:solidFill>
                  <a:schemeClr val="bg1"/>
                </a:solidFill>
              </a:rPr>
              <a:t>Product/Service Management</a:t>
            </a:r>
          </a:p>
        </p:txBody>
      </p:sp>
      <p:sp>
        <p:nvSpPr>
          <p:cNvPr id="4" name="TextBox 3"/>
          <p:cNvSpPr txBox="1">
            <a:spLocks noChangeArrowheads="1"/>
          </p:cNvSpPr>
          <p:nvPr/>
        </p:nvSpPr>
        <p:spPr bwMode="auto">
          <a:xfrm>
            <a:off x="2231559" y="1656824"/>
            <a:ext cx="8499503" cy="2246769"/>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marL="228600" indent="-228600">
              <a:defRPr sz="2400" b="1">
                <a:solidFill>
                  <a:schemeClr val="tx1"/>
                </a:solidFill>
                <a:latin typeface="Arial" panose="020B0604020202020204" pitchFamily="34" charset="0"/>
                <a:ea typeface="ＭＳ Ｐゴシック" panose="020B0600070205080204" pitchFamily="34" charset="-128"/>
              </a:defRPr>
            </a:lvl1pPr>
            <a:lvl2pPr marL="742950" indent="-285750">
              <a:defRPr sz="2400" b="1">
                <a:solidFill>
                  <a:schemeClr val="tx1"/>
                </a:solidFill>
                <a:latin typeface="Arial" panose="020B0604020202020204" pitchFamily="34" charset="0"/>
                <a:ea typeface="ＭＳ Ｐゴシック" panose="020B0600070205080204" pitchFamily="34" charset="-128"/>
              </a:defRPr>
            </a:lvl2pPr>
            <a:lvl3pPr marL="1143000" indent="-228600">
              <a:defRPr sz="2400" b="1">
                <a:solidFill>
                  <a:schemeClr val="tx1"/>
                </a:solidFill>
                <a:latin typeface="Arial" panose="020B0604020202020204" pitchFamily="34" charset="0"/>
                <a:ea typeface="ＭＳ Ｐゴシック" panose="020B0600070205080204" pitchFamily="34" charset="-128"/>
              </a:defRPr>
            </a:lvl3pPr>
            <a:lvl4pPr marL="1600200" indent="-228600">
              <a:defRPr sz="2400" b="1">
                <a:solidFill>
                  <a:schemeClr val="tx1"/>
                </a:solidFill>
                <a:latin typeface="Arial" panose="020B0604020202020204" pitchFamily="34" charset="0"/>
                <a:ea typeface="ＭＳ Ｐゴシック" panose="020B0600070205080204" pitchFamily="34" charset="-128"/>
              </a:defRPr>
            </a:lvl4pPr>
            <a:lvl5pPr marL="2057400" indent="-228600">
              <a:defRPr sz="2400" b="1">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9pPr>
          </a:lstStyle>
          <a:p>
            <a:pPr marL="342900" indent="-342900">
              <a:spcAft>
                <a:spcPts val="1200"/>
              </a:spcAft>
              <a:buClr>
                <a:srgbClr val="FF0000"/>
              </a:buClr>
              <a:buFont typeface="Wingdings" panose="05000000000000000000" pitchFamily="2" charset="2"/>
              <a:buChar char="Ø"/>
            </a:pPr>
            <a:r>
              <a:rPr lang="en-US" altLang="ar-SA" sz="2000" dirty="0"/>
              <a:t>Obtains, develops, </a:t>
            </a:r>
            <a:r>
              <a:rPr lang="en-US" altLang="ar-SA" sz="2000" dirty="0" smtClean="0"/>
              <a:t>maintains</a:t>
            </a:r>
            <a:r>
              <a:rPr lang="en-US" altLang="ar-SA" sz="2000" dirty="0"/>
              <a:t>, and </a:t>
            </a:r>
            <a:r>
              <a:rPr lang="en-US" altLang="ar-SA" sz="2000" dirty="0" smtClean="0"/>
              <a:t>improves product/service </a:t>
            </a:r>
            <a:r>
              <a:rPr lang="en-US" altLang="ar-SA" sz="2000" dirty="0"/>
              <a:t>mix</a:t>
            </a:r>
          </a:p>
          <a:p>
            <a:pPr marL="342900" indent="-342900">
              <a:spcAft>
                <a:spcPts val="1200"/>
              </a:spcAft>
              <a:buClr>
                <a:srgbClr val="FF0000"/>
              </a:buClr>
              <a:buFont typeface="Wingdings" panose="05000000000000000000" pitchFamily="2" charset="2"/>
              <a:buChar char="Ø"/>
            </a:pPr>
            <a:r>
              <a:rPr lang="en-US" altLang="ar-SA" sz="2000" dirty="0"/>
              <a:t>Plans, directs, and controls </a:t>
            </a:r>
            <a:r>
              <a:rPr lang="en-US" altLang="ar-SA" sz="2000" dirty="0" smtClean="0"/>
              <a:t>a </a:t>
            </a:r>
            <a:r>
              <a:rPr lang="en-US" altLang="ar-SA" sz="2000" dirty="0"/>
              <a:t>product</a:t>
            </a:r>
            <a:r>
              <a:rPr lang="en-US" altLang="en-US" sz="2000" dirty="0"/>
              <a:t>’</a:t>
            </a:r>
            <a:r>
              <a:rPr lang="en-US" altLang="ar-SA" sz="2000" dirty="0"/>
              <a:t>s life </a:t>
            </a:r>
            <a:r>
              <a:rPr lang="en-US" altLang="ar-SA" sz="2000" dirty="0" smtClean="0"/>
              <a:t>cycle</a:t>
            </a:r>
          </a:p>
          <a:p>
            <a:pPr marL="342900" indent="-342900">
              <a:spcAft>
                <a:spcPts val="1200"/>
              </a:spcAft>
              <a:buClr>
                <a:srgbClr val="FF0000"/>
              </a:buClr>
              <a:buFont typeface="Wingdings" panose="05000000000000000000" pitchFamily="2" charset="2"/>
              <a:buChar char="Ø"/>
            </a:pPr>
            <a:r>
              <a:rPr lang="en-US" altLang="ar-SA" sz="2000" dirty="0" smtClean="0"/>
              <a:t>Generates ideas for new products</a:t>
            </a:r>
          </a:p>
          <a:p>
            <a:pPr marL="342900" indent="-342900">
              <a:spcAft>
                <a:spcPts val="1200"/>
              </a:spcAft>
              <a:buClr>
                <a:srgbClr val="FF0000"/>
              </a:buClr>
              <a:buFont typeface="Wingdings" panose="05000000000000000000" pitchFamily="2" charset="2"/>
              <a:buChar char="Ø"/>
            </a:pPr>
            <a:r>
              <a:rPr lang="en-US" altLang="ar-SA" sz="2000" dirty="0" smtClean="0"/>
              <a:t>Improves or updates existing products</a:t>
            </a:r>
          </a:p>
          <a:p>
            <a:pPr marL="342900" indent="-342900">
              <a:spcAft>
                <a:spcPts val="1200"/>
              </a:spcAft>
              <a:buClr>
                <a:srgbClr val="FF0000"/>
              </a:buClr>
              <a:buFont typeface="Wingdings" panose="05000000000000000000" pitchFamily="2" charset="2"/>
              <a:buChar char="Ø"/>
            </a:pPr>
            <a:r>
              <a:rPr lang="en-US" altLang="ar-SA" sz="2000" dirty="0" smtClean="0"/>
              <a:t>Removes products from the market</a:t>
            </a:r>
          </a:p>
        </p:txBody>
      </p:sp>
      <p:sp>
        <p:nvSpPr>
          <p:cNvPr id="5" name="TextBox 4"/>
          <p:cNvSpPr txBox="1">
            <a:spLocks noChangeArrowheads="1"/>
          </p:cNvSpPr>
          <p:nvPr/>
        </p:nvSpPr>
        <p:spPr bwMode="auto">
          <a:xfrm>
            <a:off x="2231559" y="4012527"/>
            <a:ext cx="8499503" cy="675647"/>
          </a:xfrm>
          <a:prstGeom prst="rect">
            <a:avLst/>
          </a:prstGeom>
          <a:solidFill>
            <a:schemeClr val="accent1">
              <a:lumMod val="20000"/>
              <a:lumOff val="80000"/>
            </a:schemeClr>
          </a:solidFill>
          <a:ln>
            <a:solidFill>
              <a:schemeClr val="tx1"/>
            </a:solidFill>
          </a:ln>
          <a:extLst/>
        </p:spPr>
        <p:txBody>
          <a:bodyPr vert="horz" lIns="91440" tIns="45720" rIns="91440" bIns="45720" rtlCol="0" anchor="ctr">
            <a:noAutofit/>
          </a:bodyPr>
          <a:lstStyle>
            <a:defPPr>
              <a:defRPr lang="ar-SA"/>
            </a:defPPr>
            <a:lvl1pPr>
              <a:lnSpc>
                <a:spcPct val="115000"/>
              </a:lnSpc>
              <a:spcBef>
                <a:spcPct val="0"/>
              </a:spcBef>
              <a:buNone/>
              <a:defRPr sz="3600" b="1" i="1"/>
            </a:lvl1pPr>
          </a:lstStyle>
          <a:p>
            <a:pPr algn="ctr"/>
            <a:r>
              <a:rPr lang="en-US" altLang="ar-SA" sz="2800" i="0" dirty="0"/>
              <a:t>Importance of Product/Service Management </a:t>
            </a:r>
          </a:p>
        </p:txBody>
      </p:sp>
      <p:sp>
        <p:nvSpPr>
          <p:cNvPr id="6" name="TextBox 5"/>
          <p:cNvSpPr txBox="1">
            <a:spLocks noChangeArrowheads="1"/>
          </p:cNvSpPr>
          <p:nvPr/>
        </p:nvSpPr>
        <p:spPr bwMode="auto">
          <a:xfrm>
            <a:off x="2231559" y="4797108"/>
            <a:ext cx="8554845" cy="861774"/>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4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2000" dirty="0"/>
              <a:t>Helps to determine the business</a:t>
            </a:r>
            <a:r>
              <a:rPr lang="en-US" altLang="en-US" sz="2000" dirty="0"/>
              <a:t>’</a:t>
            </a:r>
            <a:r>
              <a:rPr lang="en-US" altLang="ar-SA" sz="2000" dirty="0"/>
              <a:t>s image/brand </a:t>
            </a:r>
          </a:p>
          <a:p>
            <a:r>
              <a:rPr lang="en-US" altLang="ar-SA" sz="2000" dirty="0"/>
              <a:t>Must offer products that customers want and need</a:t>
            </a:r>
          </a:p>
        </p:txBody>
      </p:sp>
    </p:spTree>
    <p:extLst>
      <p:ext uri="{BB962C8B-B14F-4D97-AF65-F5344CB8AC3E}">
        <p14:creationId xmlns:p14="http://schemas.microsoft.com/office/powerpoint/2010/main" val="2808570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strVal val="#ppt_w*0.70"/>
                                          </p:val>
                                        </p:tav>
                                        <p:tav tm="100000">
                                          <p:val>
                                            <p:strVal val="#ppt_w"/>
                                          </p:val>
                                        </p:tav>
                                      </p:tavLst>
                                    </p:anim>
                                    <p:anim calcmode="lin" valueType="num">
                                      <p:cBhvr>
                                        <p:cTn id="8" dur="2000" fill="hold"/>
                                        <p:tgtEl>
                                          <p:spTgt spid="3"/>
                                        </p:tgtEl>
                                        <p:attrNameLst>
                                          <p:attrName>ppt_h</p:attrName>
                                        </p:attrNameLst>
                                      </p:cBhvr>
                                      <p:tavLst>
                                        <p:tav tm="0">
                                          <p:val>
                                            <p:strVal val="#ppt_h"/>
                                          </p:val>
                                        </p:tav>
                                        <p:tav tm="100000">
                                          <p:val>
                                            <p:strVal val="#ppt_h"/>
                                          </p:val>
                                        </p:tav>
                                      </p:tavLst>
                                    </p:anim>
                                    <p:animEffect transition="in" filter="fade">
                                      <p:cBhvr>
                                        <p:cTn id="9" dur="20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1" fill="hold" grpId="0" nodeType="clickEffect">
                                  <p:stCondLst>
                                    <p:cond delay="0"/>
                                  </p:stCondLst>
                                  <p:childTnLst>
                                    <p:set>
                                      <p:cBhvr>
                                        <p:cTn id="13" dur="1" fill="hold">
                                          <p:stCondLst>
                                            <p:cond delay="0"/>
                                          </p:stCondLst>
                                        </p:cTn>
                                        <p:tgtEl>
                                          <p:spTgt spid="4">
                                            <p:bg/>
                                          </p:spTgt>
                                        </p:tgtEl>
                                        <p:attrNameLst>
                                          <p:attrName>style.visibility</p:attrName>
                                        </p:attrNameLst>
                                      </p:cBhvr>
                                      <p:to>
                                        <p:strVal val="visible"/>
                                      </p:to>
                                    </p:set>
                                    <p:anim calcmode="lin" valueType="num">
                                      <p:cBhvr additive="base">
                                        <p:cTn id="14" dur="500"/>
                                        <p:tgtEl>
                                          <p:spTgt spid="4">
                                            <p:bg/>
                                          </p:spTgt>
                                        </p:tgtEl>
                                        <p:attrNameLst>
                                          <p:attrName>ppt_y</p:attrName>
                                        </p:attrNameLst>
                                      </p:cBhvr>
                                      <p:tavLst>
                                        <p:tav tm="0">
                                          <p:val>
                                            <p:strVal val="#ppt_y-#ppt_h*1.125000"/>
                                          </p:val>
                                        </p:tav>
                                        <p:tav tm="100000">
                                          <p:val>
                                            <p:strVal val="#ppt_y"/>
                                          </p:val>
                                        </p:tav>
                                      </p:tavLst>
                                    </p:anim>
                                    <p:animEffect transition="in" filter="wipe(down)">
                                      <p:cBhvr>
                                        <p:cTn id="15" dur="500"/>
                                        <p:tgtEl>
                                          <p:spTgt spid="4">
                                            <p:bg/>
                                          </p:spTgt>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1" fill="hold" grpId="0" nodeType="clickEffect">
                                  <p:stCondLst>
                                    <p:cond delay="0"/>
                                  </p:stCondLst>
                                  <p:childTnLst>
                                    <p:set>
                                      <p:cBhvr>
                                        <p:cTn id="19" dur="1" fill="hold">
                                          <p:stCondLst>
                                            <p:cond delay="0"/>
                                          </p:stCondLst>
                                        </p:cTn>
                                        <p:tgtEl>
                                          <p:spTgt spid="4">
                                            <p:txEl>
                                              <p:pRg st="0" end="0"/>
                                            </p:txEl>
                                          </p:spTgt>
                                        </p:tgtEl>
                                        <p:attrNameLst>
                                          <p:attrName>style.visibility</p:attrName>
                                        </p:attrNameLst>
                                      </p:cBhvr>
                                      <p:to>
                                        <p:strVal val="visible"/>
                                      </p:to>
                                    </p:set>
                                    <p:anim calcmode="lin" valueType="num">
                                      <p:cBhvr additive="base">
                                        <p:cTn id="20" dur="500"/>
                                        <p:tgtEl>
                                          <p:spTgt spid="4">
                                            <p:txEl>
                                              <p:pRg st="0" end="0"/>
                                            </p:txEl>
                                          </p:spTgt>
                                        </p:tgtEl>
                                        <p:attrNameLst>
                                          <p:attrName>ppt_y</p:attrName>
                                        </p:attrNameLst>
                                      </p:cBhvr>
                                      <p:tavLst>
                                        <p:tav tm="0">
                                          <p:val>
                                            <p:strVal val="#ppt_y-#ppt_h*1.125000"/>
                                          </p:val>
                                        </p:tav>
                                        <p:tav tm="100000">
                                          <p:val>
                                            <p:strVal val="#ppt_y"/>
                                          </p:val>
                                        </p:tav>
                                      </p:tavLst>
                                    </p:anim>
                                    <p:animEffect transition="in" filter="wipe(down)">
                                      <p:cBhvr>
                                        <p:cTn id="21" dur="500"/>
                                        <p:tgtEl>
                                          <p:spTgt spid="4">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1" fill="hold" grpId="0" nodeType="clickEffect">
                                  <p:stCondLst>
                                    <p:cond delay="0"/>
                                  </p:stCondLst>
                                  <p:childTnLst>
                                    <p:set>
                                      <p:cBhvr>
                                        <p:cTn id="25" dur="1" fill="hold">
                                          <p:stCondLst>
                                            <p:cond delay="0"/>
                                          </p:stCondLst>
                                        </p:cTn>
                                        <p:tgtEl>
                                          <p:spTgt spid="4">
                                            <p:txEl>
                                              <p:pRg st="1" end="1"/>
                                            </p:txEl>
                                          </p:spTgt>
                                        </p:tgtEl>
                                        <p:attrNameLst>
                                          <p:attrName>style.visibility</p:attrName>
                                        </p:attrNameLst>
                                      </p:cBhvr>
                                      <p:to>
                                        <p:strVal val="visible"/>
                                      </p:to>
                                    </p:set>
                                    <p:anim calcmode="lin" valueType="num">
                                      <p:cBhvr additive="base">
                                        <p:cTn id="26" dur="500"/>
                                        <p:tgtEl>
                                          <p:spTgt spid="4">
                                            <p:txEl>
                                              <p:pRg st="1" end="1"/>
                                            </p:txEl>
                                          </p:spTgt>
                                        </p:tgtEl>
                                        <p:attrNameLst>
                                          <p:attrName>ppt_y</p:attrName>
                                        </p:attrNameLst>
                                      </p:cBhvr>
                                      <p:tavLst>
                                        <p:tav tm="0">
                                          <p:val>
                                            <p:strVal val="#ppt_y-#ppt_h*1.125000"/>
                                          </p:val>
                                        </p:tav>
                                        <p:tav tm="100000">
                                          <p:val>
                                            <p:strVal val="#ppt_y"/>
                                          </p:val>
                                        </p:tav>
                                      </p:tavLst>
                                    </p:anim>
                                    <p:animEffect transition="in" filter="wipe(down)">
                                      <p:cBhvr>
                                        <p:cTn id="27" dur="500"/>
                                        <p:tgtEl>
                                          <p:spTgt spid="4">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1" fill="hold" grpId="0" nodeType="clickEffect">
                                  <p:stCondLst>
                                    <p:cond delay="0"/>
                                  </p:stCondLst>
                                  <p:childTnLst>
                                    <p:set>
                                      <p:cBhvr>
                                        <p:cTn id="31" dur="1" fill="hold">
                                          <p:stCondLst>
                                            <p:cond delay="0"/>
                                          </p:stCondLst>
                                        </p:cTn>
                                        <p:tgtEl>
                                          <p:spTgt spid="4">
                                            <p:txEl>
                                              <p:pRg st="2" end="2"/>
                                            </p:txEl>
                                          </p:spTgt>
                                        </p:tgtEl>
                                        <p:attrNameLst>
                                          <p:attrName>style.visibility</p:attrName>
                                        </p:attrNameLst>
                                      </p:cBhvr>
                                      <p:to>
                                        <p:strVal val="visible"/>
                                      </p:to>
                                    </p:set>
                                    <p:anim calcmode="lin" valueType="num">
                                      <p:cBhvr additive="base">
                                        <p:cTn id="32" dur="500"/>
                                        <p:tgtEl>
                                          <p:spTgt spid="4">
                                            <p:txEl>
                                              <p:pRg st="2" end="2"/>
                                            </p:txEl>
                                          </p:spTgt>
                                        </p:tgtEl>
                                        <p:attrNameLst>
                                          <p:attrName>ppt_y</p:attrName>
                                        </p:attrNameLst>
                                      </p:cBhvr>
                                      <p:tavLst>
                                        <p:tav tm="0">
                                          <p:val>
                                            <p:strVal val="#ppt_y-#ppt_h*1.125000"/>
                                          </p:val>
                                        </p:tav>
                                        <p:tav tm="100000">
                                          <p:val>
                                            <p:strVal val="#ppt_y"/>
                                          </p:val>
                                        </p:tav>
                                      </p:tavLst>
                                    </p:anim>
                                    <p:animEffect transition="in" filter="wipe(down)">
                                      <p:cBhvr>
                                        <p:cTn id="33" dur="500"/>
                                        <p:tgtEl>
                                          <p:spTgt spid="4">
                                            <p:txEl>
                                              <p:pRg st="2" end="2"/>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2" presetClass="entr" presetSubtype="1" fill="hold" grpId="0" nodeType="clickEffect">
                                  <p:stCondLst>
                                    <p:cond delay="0"/>
                                  </p:stCondLst>
                                  <p:childTnLst>
                                    <p:set>
                                      <p:cBhvr>
                                        <p:cTn id="37" dur="1" fill="hold">
                                          <p:stCondLst>
                                            <p:cond delay="0"/>
                                          </p:stCondLst>
                                        </p:cTn>
                                        <p:tgtEl>
                                          <p:spTgt spid="4">
                                            <p:txEl>
                                              <p:pRg st="3" end="3"/>
                                            </p:txEl>
                                          </p:spTgt>
                                        </p:tgtEl>
                                        <p:attrNameLst>
                                          <p:attrName>style.visibility</p:attrName>
                                        </p:attrNameLst>
                                      </p:cBhvr>
                                      <p:to>
                                        <p:strVal val="visible"/>
                                      </p:to>
                                    </p:set>
                                    <p:anim calcmode="lin" valueType="num">
                                      <p:cBhvr additive="base">
                                        <p:cTn id="38" dur="500"/>
                                        <p:tgtEl>
                                          <p:spTgt spid="4">
                                            <p:txEl>
                                              <p:pRg st="3" end="3"/>
                                            </p:txEl>
                                          </p:spTgt>
                                        </p:tgtEl>
                                        <p:attrNameLst>
                                          <p:attrName>ppt_y</p:attrName>
                                        </p:attrNameLst>
                                      </p:cBhvr>
                                      <p:tavLst>
                                        <p:tav tm="0">
                                          <p:val>
                                            <p:strVal val="#ppt_y-#ppt_h*1.125000"/>
                                          </p:val>
                                        </p:tav>
                                        <p:tav tm="100000">
                                          <p:val>
                                            <p:strVal val="#ppt_y"/>
                                          </p:val>
                                        </p:tav>
                                      </p:tavLst>
                                    </p:anim>
                                    <p:animEffect transition="in" filter="wipe(down)">
                                      <p:cBhvr>
                                        <p:cTn id="39" dur="500"/>
                                        <p:tgtEl>
                                          <p:spTgt spid="4">
                                            <p:txEl>
                                              <p:pRg st="3" end="3"/>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2" presetClass="entr" presetSubtype="1" fill="hold" grpId="0" nodeType="clickEffect">
                                  <p:stCondLst>
                                    <p:cond delay="0"/>
                                  </p:stCondLst>
                                  <p:childTnLst>
                                    <p:set>
                                      <p:cBhvr>
                                        <p:cTn id="43" dur="1" fill="hold">
                                          <p:stCondLst>
                                            <p:cond delay="0"/>
                                          </p:stCondLst>
                                        </p:cTn>
                                        <p:tgtEl>
                                          <p:spTgt spid="4">
                                            <p:txEl>
                                              <p:pRg st="4" end="4"/>
                                            </p:txEl>
                                          </p:spTgt>
                                        </p:tgtEl>
                                        <p:attrNameLst>
                                          <p:attrName>style.visibility</p:attrName>
                                        </p:attrNameLst>
                                      </p:cBhvr>
                                      <p:to>
                                        <p:strVal val="visible"/>
                                      </p:to>
                                    </p:set>
                                    <p:anim calcmode="lin" valueType="num">
                                      <p:cBhvr additive="base">
                                        <p:cTn id="44" dur="500"/>
                                        <p:tgtEl>
                                          <p:spTgt spid="4">
                                            <p:txEl>
                                              <p:pRg st="4" end="4"/>
                                            </p:txEl>
                                          </p:spTgt>
                                        </p:tgtEl>
                                        <p:attrNameLst>
                                          <p:attrName>ppt_y</p:attrName>
                                        </p:attrNameLst>
                                      </p:cBhvr>
                                      <p:tavLst>
                                        <p:tav tm="0">
                                          <p:val>
                                            <p:strVal val="#ppt_y-#ppt_h*1.125000"/>
                                          </p:val>
                                        </p:tav>
                                        <p:tav tm="100000">
                                          <p:val>
                                            <p:strVal val="#ppt_y"/>
                                          </p:val>
                                        </p:tav>
                                      </p:tavLst>
                                    </p:anim>
                                    <p:animEffect transition="in" filter="wipe(down)">
                                      <p:cBhvr>
                                        <p:cTn id="45" dur="500"/>
                                        <p:tgtEl>
                                          <p:spTgt spid="4">
                                            <p:txEl>
                                              <p:pRg st="4" end="4"/>
                                            </p:txEl>
                                          </p:spTgt>
                                        </p:tgtEl>
                                      </p:cBhvr>
                                    </p:animEffect>
                                  </p:childTnLst>
                                </p:cTn>
                              </p:par>
                            </p:childTnLst>
                          </p:cTn>
                        </p:par>
                        <p:par>
                          <p:cTn id="46" fill="hold">
                            <p:stCondLst>
                              <p:cond delay="500"/>
                            </p:stCondLst>
                            <p:childTnLst>
                              <p:par>
                                <p:cTn id="47" presetID="55" presetClass="entr" presetSubtype="0" fill="hold" grpId="0"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2000" fill="hold"/>
                                        <p:tgtEl>
                                          <p:spTgt spid="5"/>
                                        </p:tgtEl>
                                        <p:attrNameLst>
                                          <p:attrName>ppt_w</p:attrName>
                                        </p:attrNameLst>
                                      </p:cBhvr>
                                      <p:tavLst>
                                        <p:tav tm="0">
                                          <p:val>
                                            <p:strVal val="#ppt_w*0.70"/>
                                          </p:val>
                                        </p:tav>
                                        <p:tav tm="100000">
                                          <p:val>
                                            <p:strVal val="#ppt_w"/>
                                          </p:val>
                                        </p:tav>
                                      </p:tavLst>
                                    </p:anim>
                                    <p:anim calcmode="lin" valueType="num">
                                      <p:cBhvr>
                                        <p:cTn id="50" dur="2000" fill="hold"/>
                                        <p:tgtEl>
                                          <p:spTgt spid="5"/>
                                        </p:tgtEl>
                                        <p:attrNameLst>
                                          <p:attrName>ppt_h</p:attrName>
                                        </p:attrNameLst>
                                      </p:cBhvr>
                                      <p:tavLst>
                                        <p:tav tm="0">
                                          <p:val>
                                            <p:strVal val="#ppt_h"/>
                                          </p:val>
                                        </p:tav>
                                        <p:tav tm="100000">
                                          <p:val>
                                            <p:strVal val="#ppt_h"/>
                                          </p:val>
                                        </p:tav>
                                      </p:tavLst>
                                    </p:anim>
                                    <p:animEffect transition="in" filter="fade">
                                      <p:cBhvr>
                                        <p:cTn id="51" dur="2000"/>
                                        <p:tgtEl>
                                          <p:spTgt spid="5"/>
                                        </p:tgtEl>
                                      </p:cBhvr>
                                    </p:animEffect>
                                  </p:childTnLst>
                                </p:cTn>
                              </p:par>
                            </p:childTnLst>
                          </p:cTn>
                        </p:par>
                      </p:childTnLst>
                    </p:cTn>
                  </p:par>
                  <p:par>
                    <p:cTn id="52" fill="hold">
                      <p:stCondLst>
                        <p:cond delay="indefinite"/>
                      </p:stCondLst>
                      <p:childTnLst>
                        <p:par>
                          <p:cTn id="53" fill="hold">
                            <p:stCondLst>
                              <p:cond delay="0"/>
                            </p:stCondLst>
                            <p:childTnLst>
                              <p:par>
                                <p:cTn id="54" presetID="12" presetClass="entr" presetSubtype="1" fill="hold" grpId="0" nodeType="clickEffect">
                                  <p:stCondLst>
                                    <p:cond delay="0"/>
                                  </p:stCondLst>
                                  <p:childTnLst>
                                    <p:set>
                                      <p:cBhvr>
                                        <p:cTn id="55" dur="1" fill="hold">
                                          <p:stCondLst>
                                            <p:cond delay="0"/>
                                          </p:stCondLst>
                                        </p:cTn>
                                        <p:tgtEl>
                                          <p:spTgt spid="6">
                                            <p:bg/>
                                          </p:spTgt>
                                        </p:tgtEl>
                                        <p:attrNameLst>
                                          <p:attrName>style.visibility</p:attrName>
                                        </p:attrNameLst>
                                      </p:cBhvr>
                                      <p:to>
                                        <p:strVal val="visible"/>
                                      </p:to>
                                    </p:set>
                                    <p:anim calcmode="lin" valueType="num">
                                      <p:cBhvr additive="base">
                                        <p:cTn id="56" dur="500"/>
                                        <p:tgtEl>
                                          <p:spTgt spid="6">
                                            <p:bg/>
                                          </p:spTgt>
                                        </p:tgtEl>
                                        <p:attrNameLst>
                                          <p:attrName>ppt_y</p:attrName>
                                        </p:attrNameLst>
                                      </p:cBhvr>
                                      <p:tavLst>
                                        <p:tav tm="0">
                                          <p:val>
                                            <p:strVal val="#ppt_y-#ppt_h*1.125000"/>
                                          </p:val>
                                        </p:tav>
                                        <p:tav tm="100000">
                                          <p:val>
                                            <p:strVal val="#ppt_y"/>
                                          </p:val>
                                        </p:tav>
                                      </p:tavLst>
                                    </p:anim>
                                    <p:animEffect transition="in" filter="wipe(down)">
                                      <p:cBhvr>
                                        <p:cTn id="57" dur="500"/>
                                        <p:tgtEl>
                                          <p:spTgt spid="6">
                                            <p:bg/>
                                          </p:spTgt>
                                        </p:tgtEl>
                                      </p:cBhvr>
                                    </p:animEffect>
                                  </p:childTnLst>
                                </p:cTn>
                              </p:par>
                            </p:childTnLst>
                          </p:cTn>
                        </p:par>
                      </p:childTnLst>
                    </p:cTn>
                  </p:par>
                  <p:par>
                    <p:cTn id="58" fill="hold">
                      <p:stCondLst>
                        <p:cond delay="indefinite"/>
                      </p:stCondLst>
                      <p:childTnLst>
                        <p:par>
                          <p:cTn id="59" fill="hold">
                            <p:stCondLst>
                              <p:cond delay="0"/>
                            </p:stCondLst>
                            <p:childTnLst>
                              <p:par>
                                <p:cTn id="60" presetID="12" presetClass="entr" presetSubtype="1" fill="hold" grpId="0" nodeType="clickEffect">
                                  <p:stCondLst>
                                    <p:cond delay="0"/>
                                  </p:stCondLst>
                                  <p:childTnLst>
                                    <p:set>
                                      <p:cBhvr>
                                        <p:cTn id="61" dur="1" fill="hold">
                                          <p:stCondLst>
                                            <p:cond delay="0"/>
                                          </p:stCondLst>
                                        </p:cTn>
                                        <p:tgtEl>
                                          <p:spTgt spid="6">
                                            <p:txEl>
                                              <p:pRg st="0" end="0"/>
                                            </p:txEl>
                                          </p:spTgt>
                                        </p:tgtEl>
                                        <p:attrNameLst>
                                          <p:attrName>style.visibility</p:attrName>
                                        </p:attrNameLst>
                                      </p:cBhvr>
                                      <p:to>
                                        <p:strVal val="visible"/>
                                      </p:to>
                                    </p:set>
                                    <p:anim calcmode="lin" valueType="num">
                                      <p:cBhvr additive="base">
                                        <p:cTn id="62" dur="500"/>
                                        <p:tgtEl>
                                          <p:spTgt spid="6">
                                            <p:txEl>
                                              <p:pRg st="0" end="0"/>
                                            </p:txEl>
                                          </p:spTgt>
                                        </p:tgtEl>
                                        <p:attrNameLst>
                                          <p:attrName>ppt_y</p:attrName>
                                        </p:attrNameLst>
                                      </p:cBhvr>
                                      <p:tavLst>
                                        <p:tav tm="0">
                                          <p:val>
                                            <p:strVal val="#ppt_y-#ppt_h*1.125000"/>
                                          </p:val>
                                        </p:tav>
                                        <p:tav tm="100000">
                                          <p:val>
                                            <p:strVal val="#ppt_y"/>
                                          </p:val>
                                        </p:tav>
                                      </p:tavLst>
                                    </p:anim>
                                    <p:animEffect transition="in" filter="wipe(down)">
                                      <p:cBhvr>
                                        <p:cTn id="63" dur="500"/>
                                        <p:tgtEl>
                                          <p:spTgt spid="6">
                                            <p:txEl>
                                              <p:pRg st="0" end="0"/>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12" presetClass="entr" presetSubtype="1" fill="hold" grpId="0" nodeType="clickEffect">
                                  <p:stCondLst>
                                    <p:cond delay="0"/>
                                  </p:stCondLst>
                                  <p:childTnLst>
                                    <p:set>
                                      <p:cBhvr>
                                        <p:cTn id="67" dur="1" fill="hold">
                                          <p:stCondLst>
                                            <p:cond delay="0"/>
                                          </p:stCondLst>
                                        </p:cTn>
                                        <p:tgtEl>
                                          <p:spTgt spid="6">
                                            <p:txEl>
                                              <p:pRg st="1" end="1"/>
                                            </p:txEl>
                                          </p:spTgt>
                                        </p:tgtEl>
                                        <p:attrNameLst>
                                          <p:attrName>style.visibility</p:attrName>
                                        </p:attrNameLst>
                                      </p:cBhvr>
                                      <p:to>
                                        <p:strVal val="visible"/>
                                      </p:to>
                                    </p:set>
                                    <p:anim calcmode="lin" valueType="num">
                                      <p:cBhvr additive="base">
                                        <p:cTn id="68" dur="500"/>
                                        <p:tgtEl>
                                          <p:spTgt spid="6">
                                            <p:txEl>
                                              <p:pRg st="1" end="1"/>
                                            </p:txEl>
                                          </p:spTgt>
                                        </p:tgtEl>
                                        <p:attrNameLst>
                                          <p:attrName>ppt_y</p:attrName>
                                        </p:attrNameLst>
                                      </p:cBhvr>
                                      <p:tavLst>
                                        <p:tav tm="0">
                                          <p:val>
                                            <p:strVal val="#ppt_y-#ppt_h*1.125000"/>
                                          </p:val>
                                        </p:tav>
                                        <p:tav tm="100000">
                                          <p:val>
                                            <p:strVal val="#ppt_y"/>
                                          </p:val>
                                        </p:tav>
                                      </p:tavLst>
                                    </p:anim>
                                    <p:animEffect transition="in" filter="wipe(down)">
                                      <p:cBhvr>
                                        <p:cTn id="69"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build="p" animBg="1"/>
      <p:bldP spid="5" grpId="0" animBg="1"/>
      <p:bldP spid="6" grpId="0" build="p"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a:spLocks noChangeArrowheads="1"/>
          </p:cNvSpPr>
          <p:nvPr/>
        </p:nvSpPr>
        <p:spPr bwMode="auto">
          <a:xfrm>
            <a:off x="2276387" y="441978"/>
            <a:ext cx="9616068" cy="828906"/>
          </a:xfrm>
          <a:prstGeom prst="rect">
            <a:avLst/>
          </a:prstGeom>
          <a:noFill/>
          <a:ln>
            <a:noFill/>
          </a:ln>
          <a:extLst/>
        </p:spPr>
        <p:txBody>
          <a:bodyPr vert="horz" lIns="91440" tIns="45720" rIns="91440" bIns="45720" rtlCol="0" anchor="ctr">
            <a:normAutofit fontScale="97500" lnSpcReduction="10000"/>
          </a:bodyPr>
          <a:lstStyle>
            <a:defPPr>
              <a:defRPr lang="en-US"/>
            </a:defPPr>
            <a:lvl1pPr algn="ctr">
              <a:lnSpc>
                <a:spcPct val="115000"/>
              </a:lnSpc>
              <a:spcBef>
                <a:spcPct val="0"/>
              </a:spcBef>
              <a:buNone/>
              <a:defRPr sz="4400" b="1" i="1">
                <a:solidFill>
                  <a:schemeClr val="bg1"/>
                </a:solidFill>
              </a:defRPr>
            </a:lvl1pPr>
          </a:lstStyle>
          <a:p>
            <a:r>
              <a:rPr lang="en-US" altLang="ar-SA" sz="3300" i="0" dirty="0"/>
              <a:t>Marketing-Information</a:t>
            </a:r>
            <a:r>
              <a:rPr lang="en-US" altLang="ar-SA" i="0" dirty="0"/>
              <a:t> </a:t>
            </a:r>
            <a:r>
              <a:rPr lang="en-US" altLang="ar-SA" sz="3300" i="0" dirty="0"/>
              <a:t>Management </a:t>
            </a:r>
          </a:p>
        </p:txBody>
      </p:sp>
      <p:sp>
        <p:nvSpPr>
          <p:cNvPr id="4" name="TextBox 3"/>
          <p:cNvSpPr txBox="1">
            <a:spLocks noChangeArrowheads="1"/>
          </p:cNvSpPr>
          <p:nvPr/>
        </p:nvSpPr>
        <p:spPr bwMode="auto">
          <a:xfrm>
            <a:off x="1518743" y="1782393"/>
            <a:ext cx="9075683" cy="707886"/>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4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2000" dirty="0"/>
              <a:t>Gathers, accesses, synthesizes, evaluates, </a:t>
            </a:r>
            <a:r>
              <a:rPr lang="en-US" altLang="ar-SA" sz="2000" dirty="0" smtClean="0"/>
              <a:t>and disseminates </a:t>
            </a:r>
            <a:r>
              <a:rPr lang="en-US" altLang="ar-SA" sz="2000" dirty="0"/>
              <a:t>information</a:t>
            </a:r>
          </a:p>
        </p:txBody>
      </p:sp>
      <p:sp>
        <p:nvSpPr>
          <p:cNvPr id="5" name="TextBox 4"/>
          <p:cNvSpPr txBox="1">
            <a:spLocks noChangeArrowheads="1"/>
          </p:cNvSpPr>
          <p:nvPr/>
        </p:nvSpPr>
        <p:spPr bwMode="auto">
          <a:xfrm>
            <a:off x="1518743" y="2639181"/>
            <a:ext cx="9075683" cy="725213"/>
          </a:xfrm>
          <a:prstGeom prst="rect">
            <a:avLst/>
          </a:prstGeom>
          <a:solidFill>
            <a:schemeClr val="accent1">
              <a:lumMod val="20000"/>
              <a:lumOff val="80000"/>
            </a:schemeClr>
          </a:solidFill>
          <a:ln>
            <a:solidFill>
              <a:schemeClr val="tx1"/>
            </a:solidFill>
          </a:ln>
          <a:extLst/>
        </p:spPr>
        <p:txBody>
          <a:bodyPr vert="horz" lIns="91440" tIns="45720" rIns="91440" bIns="45720" rtlCol="0" anchor="ctr">
            <a:noAutofit/>
          </a:bodyPr>
          <a:lstStyle>
            <a:defPPr>
              <a:defRPr lang="en-US"/>
            </a:defPPr>
            <a:lvl1pPr algn="ctr">
              <a:lnSpc>
                <a:spcPct val="115000"/>
              </a:lnSpc>
              <a:spcBef>
                <a:spcPct val="0"/>
              </a:spcBef>
              <a:buNone/>
              <a:defRPr sz="2800" b="1" i="0"/>
            </a:lvl1pPr>
          </a:lstStyle>
          <a:p>
            <a:r>
              <a:rPr lang="en-US" altLang="ar-SA" dirty="0"/>
              <a:t>Importance of Marketing-Information Management </a:t>
            </a:r>
          </a:p>
        </p:txBody>
      </p:sp>
      <p:sp>
        <p:nvSpPr>
          <p:cNvPr id="6" name="TextBox 5"/>
          <p:cNvSpPr txBox="1">
            <a:spLocks noChangeArrowheads="1"/>
          </p:cNvSpPr>
          <p:nvPr/>
        </p:nvSpPr>
        <p:spPr bwMode="auto">
          <a:xfrm>
            <a:off x="1492469" y="3458965"/>
            <a:ext cx="9101957" cy="2246769"/>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marL="228600" indent="-228600">
              <a:defRPr sz="2400" b="1">
                <a:solidFill>
                  <a:schemeClr val="tx1"/>
                </a:solidFill>
                <a:latin typeface="Arial" panose="020B0604020202020204" pitchFamily="34" charset="0"/>
                <a:ea typeface="ＭＳ Ｐゴシック" panose="020B0600070205080204" pitchFamily="34" charset="-128"/>
              </a:defRPr>
            </a:lvl1pPr>
            <a:lvl2pPr marL="742950" indent="-285750">
              <a:defRPr sz="2400" b="1">
                <a:solidFill>
                  <a:schemeClr val="tx1"/>
                </a:solidFill>
                <a:latin typeface="Arial" panose="020B0604020202020204" pitchFamily="34" charset="0"/>
                <a:ea typeface="ＭＳ Ｐゴシック" panose="020B0600070205080204" pitchFamily="34" charset="-128"/>
              </a:defRPr>
            </a:lvl2pPr>
            <a:lvl3pPr marL="1143000" indent="-228600">
              <a:defRPr sz="2400" b="1">
                <a:solidFill>
                  <a:schemeClr val="tx1"/>
                </a:solidFill>
                <a:latin typeface="Arial" panose="020B0604020202020204" pitchFamily="34" charset="0"/>
                <a:ea typeface="ＭＳ Ｐゴシック" panose="020B0600070205080204" pitchFamily="34" charset="-128"/>
              </a:defRPr>
            </a:lvl3pPr>
            <a:lvl4pPr marL="1600200" indent="-228600">
              <a:defRPr sz="2400" b="1">
                <a:solidFill>
                  <a:schemeClr val="tx1"/>
                </a:solidFill>
                <a:latin typeface="Arial" panose="020B0604020202020204" pitchFamily="34" charset="0"/>
                <a:ea typeface="ＭＳ Ｐゴシック" panose="020B0600070205080204" pitchFamily="34" charset="-128"/>
              </a:defRPr>
            </a:lvl4pPr>
            <a:lvl5pPr marL="2057400" indent="-228600">
              <a:defRPr sz="2400" b="1">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9pPr>
          </a:lstStyle>
          <a:p>
            <a:pPr marL="342900" indent="-342900">
              <a:spcAft>
                <a:spcPts val="1200"/>
              </a:spcAft>
              <a:buClr>
                <a:srgbClr val="FF0000"/>
              </a:buClr>
              <a:buFont typeface="Wingdings" panose="05000000000000000000" pitchFamily="2" charset="2"/>
              <a:buChar char="Ø"/>
            </a:pPr>
            <a:r>
              <a:rPr lang="en-US" altLang="ar-SA" sz="2000" dirty="0"/>
              <a:t>Prevents guessing</a:t>
            </a:r>
          </a:p>
          <a:p>
            <a:pPr marL="342900" indent="-342900">
              <a:spcAft>
                <a:spcPts val="1200"/>
              </a:spcAft>
              <a:buClr>
                <a:srgbClr val="FF0000"/>
              </a:buClr>
              <a:buFont typeface="Wingdings" panose="05000000000000000000" pitchFamily="2" charset="2"/>
              <a:buChar char="Ø"/>
            </a:pPr>
            <a:r>
              <a:rPr lang="en-US" altLang="ar-SA" sz="2000" dirty="0"/>
              <a:t>Helps businesses to:</a:t>
            </a:r>
          </a:p>
          <a:p>
            <a:pPr marL="800100" lvl="1" indent="-342900">
              <a:spcAft>
                <a:spcPts val="1200"/>
              </a:spcAft>
              <a:buClr>
                <a:srgbClr val="FF0000"/>
              </a:buClr>
              <a:buFont typeface="Wingdings" panose="05000000000000000000" pitchFamily="2" charset="2"/>
              <a:buChar char="ü"/>
            </a:pPr>
            <a:r>
              <a:rPr lang="en-US" altLang="ar-SA" sz="2000" dirty="0"/>
              <a:t>Learn about their customers</a:t>
            </a:r>
          </a:p>
          <a:p>
            <a:pPr marL="800100" lvl="1" indent="-342900">
              <a:spcAft>
                <a:spcPts val="1200"/>
              </a:spcAft>
              <a:buClr>
                <a:srgbClr val="FF0000"/>
              </a:buClr>
              <a:buFont typeface="Wingdings" panose="05000000000000000000" pitchFamily="2" charset="2"/>
              <a:buChar char="ü"/>
            </a:pPr>
            <a:r>
              <a:rPr lang="en-US" altLang="ar-SA" sz="2000" dirty="0"/>
              <a:t>Predict the future</a:t>
            </a:r>
          </a:p>
          <a:p>
            <a:pPr marL="800100" lvl="1" indent="-342900">
              <a:spcAft>
                <a:spcPts val="1200"/>
              </a:spcAft>
              <a:buClr>
                <a:srgbClr val="FF0000"/>
              </a:buClr>
              <a:buFont typeface="Wingdings" panose="05000000000000000000" pitchFamily="2" charset="2"/>
              <a:buChar char="ü"/>
            </a:pPr>
            <a:r>
              <a:rPr lang="en-US" altLang="ar-SA" sz="2000" dirty="0"/>
              <a:t>Find out if customers are satisfied</a:t>
            </a:r>
          </a:p>
        </p:txBody>
      </p:sp>
    </p:spTree>
    <p:extLst>
      <p:ext uri="{BB962C8B-B14F-4D97-AF65-F5344CB8AC3E}">
        <p14:creationId xmlns:p14="http://schemas.microsoft.com/office/powerpoint/2010/main" val="2176059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strVal val="#ppt_w*0.70"/>
                                          </p:val>
                                        </p:tav>
                                        <p:tav tm="100000">
                                          <p:val>
                                            <p:strVal val="#ppt_w"/>
                                          </p:val>
                                        </p:tav>
                                      </p:tavLst>
                                    </p:anim>
                                    <p:anim calcmode="lin" valueType="num">
                                      <p:cBhvr>
                                        <p:cTn id="8" dur="2000" fill="hold"/>
                                        <p:tgtEl>
                                          <p:spTgt spid="3"/>
                                        </p:tgtEl>
                                        <p:attrNameLst>
                                          <p:attrName>ppt_h</p:attrName>
                                        </p:attrNameLst>
                                      </p:cBhvr>
                                      <p:tavLst>
                                        <p:tav tm="0">
                                          <p:val>
                                            <p:strVal val="#ppt_h"/>
                                          </p:val>
                                        </p:tav>
                                        <p:tav tm="100000">
                                          <p:val>
                                            <p:strVal val="#ppt_h"/>
                                          </p:val>
                                        </p:tav>
                                      </p:tavLst>
                                    </p:anim>
                                    <p:animEffect transition="in" filter="fade">
                                      <p:cBhvr>
                                        <p:cTn id="9" dur="20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2000" fill="hold"/>
                                        <p:tgtEl>
                                          <p:spTgt spid="4"/>
                                        </p:tgtEl>
                                        <p:attrNameLst>
                                          <p:attrName>ppt_w</p:attrName>
                                        </p:attrNameLst>
                                      </p:cBhvr>
                                      <p:tavLst>
                                        <p:tav tm="0">
                                          <p:val>
                                            <p:strVal val="#ppt_w*0.70"/>
                                          </p:val>
                                        </p:tav>
                                        <p:tav tm="100000">
                                          <p:val>
                                            <p:strVal val="#ppt_w"/>
                                          </p:val>
                                        </p:tav>
                                      </p:tavLst>
                                    </p:anim>
                                    <p:anim calcmode="lin" valueType="num">
                                      <p:cBhvr>
                                        <p:cTn id="15" dur="2000" fill="hold"/>
                                        <p:tgtEl>
                                          <p:spTgt spid="4"/>
                                        </p:tgtEl>
                                        <p:attrNameLst>
                                          <p:attrName>ppt_h</p:attrName>
                                        </p:attrNameLst>
                                      </p:cBhvr>
                                      <p:tavLst>
                                        <p:tav tm="0">
                                          <p:val>
                                            <p:strVal val="#ppt_h"/>
                                          </p:val>
                                        </p:tav>
                                        <p:tav tm="100000">
                                          <p:val>
                                            <p:strVal val="#ppt_h"/>
                                          </p:val>
                                        </p:tav>
                                      </p:tavLst>
                                    </p:anim>
                                    <p:animEffect transition="in" filter="fade">
                                      <p:cBhvr>
                                        <p:cTn id="16" dur="2000"/>
                                        <p:tgtEl>
                                          <p:spTgt spid="4"/>
                                        </p:tgtEl>
                                      </p:cBhvr>
                                    </p:animEffect>
                                  </p:childTnLst>
                                </p:cTn>
                              </p:par>
                            </p:childTnLst>
                          </p:cTn>
                        </p:par>
                        <p:par>
                          <p:cTn id="17" fill="hold">
                            <p:stCondLst>
                              <p:cond delay="2000"/>
                            </p:stCondLst>
                            <p:childTnLst>
                              <p:par>
                                <p:cTn id="18" presetID="55" presetClass="entr" presetSubtype="0"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2000" fill="hold"/>
                                        <p:tgtEl>
                                          <p:spTgt spid="5"/>
                                        </p:tgtEl>
                                        <p:attrNameLst>
                                          <p:attrName>ppt_w</p:attrName>
                                        </p:attrNameLst>
                                      </p:cBhvr>
                                      <p:tavLst>
                                        <p:tav tm="0">
                                          <p:val>
                                            <p:strVal val="#ppt_w*0.70"/>
                                          </p:val>
                                        </p:tav>
                                        <p:tav tm="100000">
                                          <p:val>
                                            <p:strVal val="#ppt_w"/>
                                          </p:val>
                                        </p:tav>
                                      </p:tavLst>
                                    </p:anim>
                                    <p:anim calcmode="lin" valueType="num">
                                      <p:cBhvr>
                                        <p:cTn id="21" dur="2000" fill="hold"/>
                                        <p:tgtEl>
                                          <p:spTgt spid="5"/>
                                        </p:tgtEl>
                                        <p:attrNameLst>
                                          <p:attrName>ppt_h</p:attrName>
                                        </p:attrNameLst>
                                      </p:cBhvr>
                                      <p:tavLst>
                                        <p:tav tm="0">
                                          <p:val>
                                            <p:strVal val="#ppt_h"/>
                                          </p:val>
                                        </p:tav>
                                        <p:tav tm="100000">
                                          <p:val>
                                            <p:strVal val="#ppt_h"/>
                                          </p:val>
                                        </p:tav>
                                      </p:tavLst>
                                    </p:anim>
                                    <p:animEffect transition="in" filter="fade">
                                      <p:cBhvr>
                                        <p:cTn id="22" dur="20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1" fill="hold" grpId="0" nodeType="clickEffect">
                                  <p:stCondLst>
                                    <p:cond delay="0"/>
                                  </p:stCondLst>
                                  <p:childTnLst>
                                    <p:set>
                                      <p:cBhvr>
                                        <p:cTn id="26" dur="1" fill="hold">
                                          <p:stCondLst>
                                            <p:cond delay="0"/>
                                          </p:stCondLst>
                                        </p:cTn>
                                        <p:tgtEl>
                                          <p:spTgt spid="6">
                                            <p:bg/>
                                          </p:spTgt>
                                        </p:tgtEl>
                                        <p:attrNameLst>
                                          <p:attrName>style.visibility</p:attrName>
                                        </p:attrNameLst>
                                      </p:cBhvr>
                                      <p:to>
                                        <p:strVal val="visible"/>
                                      </p:to>
                                    </p:set>
                                    <p:anim calcmode="lin" valueType="num">
                                      <p:cBhvr additive="base">
                                        <p:cTn id="27" dur="500"/>
                                        <p:tgtEl>
                                          <p:spTgt spid="6">
                                            <p:bg/>
                                          </p:spTgt>
                                        </p:tgtEl>
                                        <p:attrNameLst>
                                          <p:attrName>ppt_y</p:attrName>
                                        </p:attrNameLst>
                                      </p:cBhvr>
                                      <p:tavLst>
                                        <p:tav tm="0">
                                          <p:val>
                                            <p:strVal val="#ppt_y-#ppt_h*1.125000"/>
                                          </p:val>
                                        </p:tav>
                                        <p:tav tm="100000">
                                          <p:val>
                                            <p:strVal val="#ppt_y"/>
                                          </p:val>
                                        </p:tav>
                                      </p:tavLst>
                                    </p:anim>
                                    <p:animEffect transition="in" filter="wipe(down)">
                                      <p:cBhvr>
                                        <p:cTn id="28" dur="500"/>
                                        <p:tgtEl>
                                          <p:spTgt spid="6">
                                            <p:bg/>
                                          </p:spTgt>
                                        </p:tgtEl>
                                      </p:cBhvr>
                                    </p:animEffect>
                                  </p:childTnLst>
                                </p:cTn>
                              </p:par>
                            </p:childTnLst>
                          </p:cTn>
                        </p:par>
                      </p:childTnLst>
                    </p:cTn>
                  </p:par>
                  <p:par>
                    <p:cTn id="29" fill="hold">
                      <p:stCondLst>
                        <p:cond delay="indefinite"/>
                      </p:stCondLst>
                      <p:childTnLst>
                        <p:par>
                          <p:cTn id="30" fill="hold">
                            <p:stCondLst>
                              <p:cond delay="0"/>
                            </p:stCondLst>
                            <p:childTnLst>
                              <p:par>
                                <p:cTn id="31" presetID="12" presetClass="entr" presetSubtype="1" fill="hold" grpId="0" nodeType="clickEffect">
                                  <p:stCondLst>
                                    <p:cond delay="0"/>
                                  </p:stCondLst>
                                  <p:childTnLst>
                                    <p:set>
                                      <p:cBhvr>
                                        <p:cTn id="32" dur="1" fill="hold">
                                          <p:stCondLst>
                                            <p:cond delay="0"/>
                                          </p:stCondLst>
                                        </p:cTn>
                                        <p:tgtEl>
                                          <p:spTgt spid="6">
                                            <p:txEl>
                                              <p:pRg st="0" end="0"/>
                                            </p:txEl>
                                          </p:spTgt>
                                        </p:tgtEl>
                                        <p:attrNameLst>
                                          <p:attrName>style.visibility</p:attrName>
                                        </p:attrNameLst>
                                      </p:cBhvr>
                                      <p:to>
                                        <p:strVal val="visible"/>
                                      </p:to>
                                    </p:set>
                                    <p:anim calcmode="lin" valueType="num">
                                      <p:cBhvr additive="base">
                                        <p:cTn id="33" dur="500"/>
                                        <p:tgtEl>
                                          <p:spTgt spid="6">
                                            <p:txEl>
                                              <p:pRg st="0" end="0"/>
                                            </p:txEl>
                                          </p:spTgt>
                                        </p:tgtEl>
                                        <p:attrNameLst>
                                          <p:attrName>ppt_y</p:attrName>
                                        </p:attrNameLst>
                                      </p:cBhvr>
                                      <p:tavLst>
                                        <p:tav tm="0">
                                          <p:val>
                                            <p:strVal val="#ppt_y-#ppt_h*1.125000"/>
                                          </p:val>
                                        </p:tav>
                                        <p:tav tm="100000">
                                          <p:val>
                                            <p:strVal val="#ppt_y"/>
                                          </p:val>
                                        </p:tav>
                                      </p:tavLst>
                                    </p:anim>
                                    <p:animEffect transition="in" filter="wipe(down)">
                                      <p:cBhvr>
                                        <p:cTn id="34" dur="500"/>
                                        <p:tgtEl>
                                          <p:spTgt spid="6">
                                            <p:txEl>
                                              <p:pRg st="0" end="0"/>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2" presetClass="entr" presetSubtype="1" fill="hold" grpId="0" nodeType="clickEffect">
                                  <p:stCondLst>
                                    <p:cond delay="0"/>
                                  </p:stCondLst>
                                  <p:childTnLst>
                                    <p:set>
                                      <p:cBhvr>
                                        <p:cTn id="38" dur="1" fill="hold">
                                          <p:stCondLst>
                                            <p:cond delay="0"/>
                                          </p:stCondLst>
                                        </p:cTn>
                                        <p:tgtEl>
                                          <p:spTgt spid="6">
                                            <p:txEl>
                                              <p:pRg st="1" end="1"/>
                                            </p:txEl>
                                          </p:spTgt>
                                        </p:tgtEl>
                                        <p:attrNameLst>
                                          <p:attrName>style.visibility</p:attrName>
                                        </p:attrNameLst>
                                      </p:cBhvr>
                                      <p:to>
                                        <p:strVal val="visible"/>
                                      </p:to>
                                    </p:set>
                                    <p:anim calcmode="lin" valueType="num">
                                      <p:cBhvr additive="base">
                                        <p:cTn id="39" dur="500"/>
                                        <p:tgtEl>
                                          <p:spTgt spid="6">
                                            <p:txEl>
                                              <p:pRg st="1" end="1"/>
                                            </p:txEl>
                                          </p:spTgt>
                                        </p:tgtEl>
                                        <p:attrNameLst>
                                          <p:attrName>ppt_y</p:attrName>
                                        </p:attrNameLst>
                                      </p:cBhvr>
                                      <p:tavLst>
                                        <p:tav tm="0">
                                          <p:val>
                                            <p:strVal val="#ppt_y-#ppt_h*1.125000"/>
                                          </p:val>
                                        </p:tav>
                                        <p:tav tm="100000">
                                          <p:val>
                                            <p:strVal val="#ppt_y"/>
                                          </p:val>
                                        </p:tav>
                                      </p:tavLst>
                                    </p:anim>
                                    <p:animEffect transition="in" filter="wipe(down)">
                                      <p:cBhvr>
                                        <p:cTn id="40" dur="500"/>
                                        <p:tgtEl>
                                          <p:spTgt spid="6">
                                            <p:txEl>
                                              <p:pRg st="1" end="1"/>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12" presetClass="entr" presetSubtype="1" fill="hold" grpId="0" nodeType="clickEffect">
                                  <p:stCondLst>
                                    <p:cond delay="0"/>
                                  </p:stCondLst>
                                  <p:childTnLst>
                                    <p:set>
                                      <p:cBhvr>
                                        <p:cTn id="44" dur="1" fill="hold">
                                          <p:stCondLst>
                                            <p:cond delay="0"/>
                                          </p:stCondLst>
                                        </p:cTn>
                                        <p:tgtEl>
                                          <p:spTgt spid="6">
                                            <p:txEl>
                                              <p:pRg st="2" end="2"/>
                                            </p:txEl>
                                          </p:spTgt>
                                        </p:tgtEl>
                                        <p:attrNameLst>
                                          <p:attrName>style.visibility</p:attrName>
                                        </p:attrNameLst>
                                      </p:cBhvr>
                                      <p:to>
                                        <p:strVal val="visible"/>
                                      </p:to>
                                    </p:set>
                                    <p:anim calcmode="lin" valueType="num">
                                      <p:cBhvr additive="base">
                                        <p:cTn id="45" dur="500"/>
                                        <p:tgtEl>
                                          <p:spTgt spid="6">
                                            <p:txEl>
                                              <p:pRg st="2" end="2"/>
                                            </p:txEl>
                                          </p:spTgt>
                                        </p:tgtEl>
                                        <p:attrNameLst>
                                          <p:attrName>ppt_y</p:attrName>
                                        </p:attrNameLst>
                                      </p:cBhvr>
                                      <p:tavLst>
                                        <p:tav tm="0">
                                          <p:val>
                                            <p:strVal val="#ppt_y-#ppt_h*1.125000"/>
                                          </p:val>
                                        </p:tav>
                                        <p:tav tm="100000">
                                          <p:val>
                                            <p:strVal val="#ppt_y"/>
                                          </p:val>
                                        </p:tav>
                                      </p:tavLst>
                                    </p:anim>
                                    <p:animEffect transition="in" filter="wipe(down)">
                                      <p:cBhvr>
                                        <p:cTn id="46" dur="500"/>
                                        <p:tgtEl>
                                          <p:spTgt spid="6">
                                            <p:txEl>
                                              <p:pRg st="2" end="2"/>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12" presetClass="entr" presetSubtype="1" fill="hold" grpId="0" nodeType="clickEffect">
                                  <p:stCondLst>
                                    <p:cond delay="0"/>
                                  </p:stCondLst>
                                  <p:childTnLst>
                                    <p:set>
                                      <p:cBhvr>
                                        <p:cTn id="50" dur="1" fill="hold">
                                          <p:stCondLst>
                                            <p:cond delay="0"/>
                                          </p:stCondLst>
                                        </p:cTn>
                                        <p:tgtEl>
                                          <p:spTgt spid="6">
                                            <p:txEl>
                                              <p:pRg st="3" end="3"/>
                                            </p:txEl>
                                          </p:spTgt>
                                        </p:tgtEl>
                                        <p:attrNameLst>
                                          <p:attrName>style.visibility</p:attrName>
                                        </p:attrNameLst>
                                      </p:cBhvr>
                                      <p:to>
                                        <p:strVal val="visible"/>
                                      </p:to>
                                    </p:set>
                                    <p:anim calcmode="lin" valueType="num">
                                      <p:cBhvr additive="base">
                                        <p:cTn id="51" dur="500"/>
                                        <p:tgtEl>
                                          <p:spTgt spid="6">
                                            <p:txEl>
                                              <p:pRg st="3" end="3"/>
                                            </p:txEl>
                                          </p:spTgt>
                                        </p:tgtEl>
                                        <p:attrNameLst>
                                          <p:attrName>ppt_y</p:attrName>
                                        </p:attrNameLst>
                                      </p:cBhvr>
                                      <p:tavLst>
                                        <p:tav tm="0">
                                          <p:val>
                                            <p:strVal val="#ppt_y-#ppt_h*1.125000"/>
                                          </p:val>
                                        </p:tav>
                                        <p:tav tm="100000">
                                          <p:val>
                                            <p:strVal val="#ppt_y"/>
                                          </p:val>
                                        </p:tav>
                                      </p:tavLst>
                                    </p:anim>
                                    <p:animEffect transition="in" filter="wipe(down)">
                                      <p:cBhvr>
                                        <p:cTn id="52" dur="500"/>
                                        <p:tgtEl>
                                          <p:spTgt spid="6">
                                            <p:txEl>
                                              <p:pRg st="3" end="3"/>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2" presetClass="entr" presetSubtype="1" fill="hold" grpId="0" nodeType="clickEffect">
                                  <p:stCondLst>
                                    <p:cond delay="0"/>
                                  </p:stCondLst>
                                  <p:childTnLst>
                                    <p:set>
                                      <p:cBhvr>
                                        <p:cTn id="56" dur="1" fill="hold">
                                          <p:stCondLst>
                                            <p:cond delay="0"/>
                                          </p:stCondLst>
                                        </p:cTn>
                                        <p:tgtEl>
                                          <p:spTgt spid="6">
                                            <p:txEl>
                                              <p:pRg st="4" end="4"/>
                                            </p:txEl>
                                          </p:spTgt>
                                        </p:tgtEl>
                                        <p:attrNameLst>
                                          <p:attrName>style.visibility</p:attrName>
                                        </p:attrNameLst>
                                      </p:cBhvr>
                                      <p:to>
                                        <p:strVal val="visible"/>
                                      </p:to>
                                    </p:set>
                                    <p:anim calcmode="lin" valueType="num">
                                      <p:cBhvr additive="base">
                                        <p:cTn id="57" dur="500"/>
                                        <p:tgtEl>
                                          <p:spTgt spid="6">
                                            <p:txEl>
                                              <p:pRg st="4" end="4"/>
                                            </p:txEl>
                                          </p:spTgt>
                                        </p:tgtEl>
                                        <p:attrNameLst>
                                          <p:attrName>ppt_y</p:attrName>
                                        </p:attrNameLst>
                                      </p:cBhvr>
                                      <p:tavLst>
                                        <p:tav tm="0">
                                          <p:val>
                                            <p:strVal val="#ppt_y-#ppt_h*1.125000"/>
                                          </p:val>
                                        </p:tav>
                                        <p:tav tm="100000">
                                          <p:val>
                                            <p:strVal val="#ppt_y"/>
                                          </p:val>
                                        </p:tav>
                                      </p:tavLst>
                                    </p:anim>
                                    <p:animEffect transition="in" filter="wipe(down)">
                                      <p:cBhvr>
                                        <p:cTn id="58"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6" grpId="0" build="p" bldLvl="2"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a:spLocks noChangeArrowheads="1"/>
          </p:cNvSpPr>
          <p:nvPr/>
        </p:nvSpPr>
        <p:spPr bwMode="auto">
          <a:xfrm>
            <a:off x="2068231" y="458296"/>
            <a:ext cx="7824440" cy="884067"/>
          </a:xfrm>
          <a:prstGeom prst="rect">
            <a:avLst/>
          </a:prstGeom>
          <a:noFill/>
          <a:ln>
            <a:noFill/>
          </a:ln>
          <a:extLst/>
        </p:spPr>
        <p:txBody>
          <a:bodyPr vert="horz" lIns="91440" tIns="45720" rIns="91440" bIns="45720" rtlCol="0" anchor="ctr">
            <a:noAutofit/>
          </a:bodyPr>
          <a:lstStyle>
            <a:defPPr>
              <a:defRPr lang="ar-SA"/>
            </a:defPPr>
            <a:lvl1pPr algn="ctr">
              <a:lnSpc>
                <a:spcPct val="115000"/>
              </a:lnSpc>
              <a:spcBef>
                <a:spcPct val="0"/>
              </a:spcBef>
              <a:buNone/>
              <a:defRPr sz="3600" b="1" i="1"/>
            </a:lvl1pPr>
          </a:lstStyle>
          <a:p>
            <a:r>
              <a:rPr lang="en-US" altLang="ar-SA" sz="4800" i="0" dirty="0">
                <a:solidFill>
                  <a:schemeClr val="bg1"/>
                </a:solidFill>
              </a:rPr>
              <a:t>Pricing </a:t>
            </a:r>
          </a:p>
        </p:txBody>
      </p:sp>
      <p:sp>
        <p:nvSpPr>
          <p:cNvPr id="4" name="TextBox 3"/>
          <p:cNvSpPr txBox="1">
            <a:spLocks noChangeArrowheads="1"/>
          </p:cNvSpPr>
          <p:nvPr/>
        </p:nvSpPr>
        <p:spPr bwMode="auto">
          <a:xfrm>
            <a:off x="2730382" y="1598966"/>
            <a:ext cx="7824440" cy="1169551"/>
          </a:xfrm>
          <a:prstGeom prst="rect">
            <a:avLst/>
          </a:prstGeom>
          <a:noFill/>
          <a:ln w="9525">
            <a:solidFill>
              <a:schemeClr val="accent1"/>
            </a:solidFill>
            <a:miter lim="800000"/>
            <a:headEnd/>
            <a:tailEnd/>
          </a:ln>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4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2000" dirty="0"/>
              <a:t>Determines and adjusts prices to:</a:t>
            </a:r>
          </a:p>
          <a:p>
            <a:pPr marL="800100" lvl="1" indent="-342900">
              <a:buClr>
                <a:srgbClr val="FF0000"/>
              </a:buClr>
              <a:buFont typeface="Wingdings" panose="05000000000000000000" pitchFamily="2" charset="2"/>
              <a:buChar char="ü"/>
            </a:pPr>
            <a:r>
              <a:rPr lang="en-US" altLang="ar-SA" sz="2000" dirty="0"/>
              <a:t>Maximize return</a:t>
            </a:r>
          </a:p>
          <a:p>
            <a:pPr marL="800100" lvl="1" indent="-342900">
              <a:buClr>
                <a:srgbClr val="FF0000"/>
              </a:buClr>
              <a:buFont typeface="Wingdings" panose="05000000000000000000" pitchFamily="2" charset="2"/>
              <a:buChar char="ü"/>
            </a:pPr>
            <a:r>
              <a:rPr lang="en-US" altLang="ar-SA" sz="2000" dirty="0"/>
              <a:t>Meet customers</a:t>
            </a:r>
            <a:r>
              <a:rPr lang="en-US" altLang="en-US" sz="2000" dirty="0"/>
              <a:t>’</a:t>
            </a:r>
            <a:r>
              <a:rPr lang="en-US" altLang="ar-SA" sz="2000" dirty="0"/>
              <a:t> perceptions of value </a:t>
            </a:r>
          </a:p>
        </p:txBody>
      </p:sp>
      <p:sp>
        <p:nvSpPr>
          <p:cNvPr id="5" name="TextBox 4"/>
          <p:cNvSpPr txBox="1">
            <a:spLocks noChangeArrowheads="1"/>
          </p:cNvSpPr>
          <p:nvPr/>
        </p:nvSpPr>
        <p:spPr bwMode="auto">
          <a:xfrm>
            <a:off x="2730382" y="2911366"/>
            <a:ext cx="7858278" cy="510999"/>
          </a:xfrm>
          <a:prstGeom prst="rect">
            <a:avLst/>
          </a:prstGeom>
          <a:solidFill>
            <a:schemeClr val="accent1">
              <a:lumMod val="20000"/>
              <a:lumOff val="80000"/>
            </a:schemeClr>
          </a:solidFill>
          <a:ln>
            <a:solidFill>
              <a:schemeClr val="tx1"/>
            </a:solidFill>
          </a:ln>
          <a:extLst/>
        </p:spPr>
        <p:txBody>
          <a:bodyPr vert="horz" lIns="91440" tIns="45720" rIns="91440" bIns="45720" rtlCol="0" anchor="ctr">
            <a:noAutofit/>
          </a:bodyPr>
          <a:lstStyle>
            <a:defPPr>
              <a:defRPr lang="en-US"/>
            </a:defPPr>
            <a:lvl1pPr algn="ctr">
              <a:lnSpc>
                <a:spcPct val="115000"/>
              </a:lnSpc>
              <a:spcBef>
                <a:spcPct val="0"/>
              </a:spcBef>
              <a:buNone/>
              <a:defRPr sz="2800" b="1" i="0"/>
            </a:lvl1pPr>
          </a:lstStyle>
          <a:p>
            <a:r>
              <a:rPr lang="en-US" altLang="ar-SA" dirty="0"/>
              <a:t>Importance of Pricing </a:t>
            </a:r>
          </a:p>
        </p:txBody>
      </p:sp>
      <p:sp>
        <p:nvSpPr>
          <p:cNvPr id="6" name="TextBox 5"/>
          <p:cNvSpPr txBox="1">
            <a:spLocks noChangeArrowheads="1"/>
          </p:cNvSpPr>
          <p:nvPr/>
        </p:nvSpPr>
        <p:spPr bwMode="auto">
          <a:xfrm>
            <a:off x="2764220" y="3571485"/>
            <a:ext cx="7824440" cy="2308324"/>
          </a:xfrm>
          <a:prstGeom prst="rect">
            <a:avLst/>
          </a:prstGeom>
          <a:noFill/>
          <a:ln w="9525">
            <a:solidFill>
              <a:schemeClr val="accent1"/>
            </a:solidFill>
            <a:miter lim="800000"/>
            <a:headEnd/>
            <a:tailEnd/>
          </a:ln>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4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2000" dirty="0"/>
              <a:t>Affects how well a product will sell</a:t>
            </a:r>
          </a:p>
          <a:p>
            <a:r>
              <a:rPr lang="en-US" altLang="ar-SA" sz="2000" dirty="0"/>
              <a:t>Impacts how much profit the business will make</a:t>
            </a:r>
          </a:p>
          <a:p>
            <a:r>
              <a:rPr lang="en-US" altLang="ar-SA" sz="2000" dirty="0"/>
              <a:t>Must set prices customers are willing to pay</a:t>
            </a:r>
          </a:p>
          <a:p>
            <a:r>
              <a:rPr lang="en-US" altLang="ar-SA" sz="2000" dirty="0"/>
              <a:t>Helps decide when to adjust prices</a:t>
            </a:r>
          </a:p>
          <a:p>
            <a:r>
              <a:rPr lang="en-US" altLang="ar-SA" sz="2000" dirty="0"/>
              <a:t>Must cover </a:t>
            </a:r>
            <a:r>
              <a:rPr lang="en-US" altLang="ar-SA" sz="2000" dirty="0" smtClean="0"/>
              <a:t>costs</a:t>
            </a:r>
            <a:endParaRPr lang="en-US" altLang="ar-SA" sz="2000" dirty="0"/>
          </a:p>
        </p:txBody>
      </p:sp>
    </p:spTree>
    <p:extLst>
      <p:ext uri="{BB962C8B-B14F-4D97-AF65-F5344CB8AC3E}">
        <p14:creationId xmlns:p14="http://schemas.microsoft.com/office/powerpoint/2010/main" val="1784626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strVal val="#ppt_w*0.70"/>
                                          </p:val>
                                        </p:tav>
                                        <p:tav tm="100000">
                                          <p:val>
                                            <p:strVal val="#ppt_w"/>
                                          </p:val>
                                        </p:tav>
                                      </p:tavLst>
                                    </p:anim>
                                    <p:anim calcmode="lin" valueType="num">
                                      <p:cBhvr>
                                        <p:cTn id="8" dur="1000" fill="hold"/>
                                        <p:tgtEl>
                                          <p:spTgt spid="3"/>
                                        </p:tgtEl>
                                        <p:attrNameLst>
                                          <p:attrName>ppt_h</p:attrName>
                                        </p:attrNameLst>
                                      </p:cBhvr>
                                      <p:tavLst>
                                        <p:tav tm="0">
                                          <p:val>
                                            <p:strVal val="#ppt_h"/>
                                          </p:val>
                                        </p:tav>
                                        <p:tav tm="100000">
                                          <p:val>
                                            <p:strVal val="#ppt_h"/>
                                          </p:val>
                                        </p:tav>
                                      </p:tavLst>
                                    </p:anim>
                                    <p:animEffect transition="in" filter="fade">
                                      <p:cBhvr>
                                        <p:cTn id="9" dur="10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1" fill="hold" grpId="0" nodeType="clickEffect">
                                  <p:stCondLst>
                                    <p:cond delay="0"/>
                                  </p:stCondLst>
                                  <p:childTnLst>
                                    <p:set>
                                      <p:cBhvr>
                                        <p:cTn id="13" dur="1" fill="hold">
                                          <p:stCondLst>
                                            <p:cond delay="0"/>
                                          </p:stCondLst>
                                        </p:cTn>
                                        <p:tgtEl>
                                          <p:spTgt spid="4">
                                            <p:bg/>
                                          </p:spTgt>
                                        </p:tgtEl>
                                        <p:attrNameLst>
                                          <p:attrName>style.visibility</p:attrName>
                                        </p:attrNameLst>
                                      </p:cBhvr>
                                      <p:to>
                                        <p:strVal val="visible"/>
                                      </p:to>
                                    </p:set>
                                    <p:anim calcmode="lin" valueType="num">
                                      <p:cBhvr additive="base">
                                        <p:cTn id="14" dur="500"/>
                                        <p:tgtEl>
                                          <p:spTgt spid="4">
                                            <p:bg/>
                                          </p:spTgt>
                                        </p:tgtEl>
                                        <p:attrNameLst>
                                          <p:attrName>ppt_y</p:attrName>
                                        </p:attrNameLst>
                                      </p:cBhvr>
                                      <p:tavLst>
                                        <p:tav tm="0">
                                          <p:val>
                                            <p:strVal val="#ppt_y-#ppt_h*1.125000"/>
                                          </p:val>
                                        </p:tav>
                                        <p:tav tm="100000">
                                          <p:val>
                                            <p:strVal val="#ppt_y"/>
                                          </p:val>
                                        </p:tav>
                                      </p:tavLst>
                                    </p:anim>
                                    <p:animEffect transition="in" filter="wipe(down)">
                                      <p:cBhvr>
                                        <p:cTn id="15" dur="500"/>
                                        <p:tgtEl>
                                          <p:spTgt spid="4">
                                            <p:bg/>
                                          </p:spTgt>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1" fill="hold" grpId="0" nodeType="clickEffect">
                                  <p:stCondLst>
                                    <p:cond delay="0"/>
                                  </p:stCondLst>
                                  <p:childTnLst>
                                    <p:set>
                                      <p:cBhvr>
                                        <p:cTn id="19" dur="1" fill="hold">
                                          <p:stCondLst>
                                            <p:cond delay="0"/>
                                          </p:stCondLst>
                                        </p:cTn>
                                        <p:tgtEl>
                                          <p:spTgt spid="4">
                                            <p:txEl>
                                              <p:pRg st="0" end="0"/>
                                            </p:txEl>
                                          </p:spTgt>
                                        </p:tgtEl>
                                        <p:attrNameLst>
                                          <p:attrName>style.visibility</p:attrName>
                                        </p:attrNameLst>
                                      </p:cBhvr>
                                      <p:to>
                                        <p:strVal val="visible"/>
                                      </p:to>
                                    </p:set>
                                    <p:anim calcmode="lin" valueType="num">
                                      <p:cBhvr additive="base">
                                        <p:cTn id="20" dur="500"/>
                                        <p:tgtEl>
                                          <p:spTgt spid="4">
                                            <p:txEl>
                                              <p:pRg st="0" end="0"/>
                                            </p:txEl>
                                          </p:spTgt>
                                        </p:tgtEl>
                                        <p:attrNameLst>
                                          <p:attrName>ppt_y</p:attrName>
                                        </p:attrNameLst>
                                      </p:cBhvr>
                                      <p:tavLst>
                                        <p:tav tm="0">
                                          <p:val>
                                            <p:strVal val="#ppt_y-#ppt_h*1.125000"/>
                                          </p:val>
                                        </p:tav>
                                        <p:tav tm="100000">
                                          <p:val>
                                            <p:strVal val="#ppt_y"/>
                                          </p:val>
                                        </p:tav>
                                      </p:tavLst>
                                    </p:anim>
                                    <p:animEffect transition="in" filter="wipe(down)">
                                      <p:cBhvr>
                                        <p:cTn id="21" dur="500"/>
                                        <p:tgtEl>
                                          <p:spTgt spid="4">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1" fill="hold" grpId="0" nodeType="clickEffect">
                                  <p:stCondLst>
                                    <p:cond delay="0"/>
                                  </p:stCondLst>
                                  <p:childTnLst>
                                    <p:set>
                                      <p:cBhvr>
                                        <p:cTn id="25" dur="1" fill="hold">
                                          <p:stCondLst>
                                            <p:cond delay="0"/>
                                          </p:stCondLst>
                                        </p:cTn>
                                        <p:tgtEl>
                                          <p:spTgt spid="4">
                                            <p:txEl>
                                              <p:pRg st="1" end="1"/>
                                            </p:txEl>
                                          </p:spTgt>
                                        </p:tgtEl>
                                        <p:attrNameLst>
                                          <p:attrName>style.visibility</p:attrName>
                                        </p:attrNameLst>
                                      </p:cBhvr>
                                      <p:to>
                                        <p:strVal val="visible"/>
                                      </p:to>
                                    </p:set>
                                    <p:anim calcmode="lin" valueType="num">
                                      <p:cBhvr additive="base">
                                        <p:cTn id="26" dur="500"/>
                                        <p:tgtEl>
                                          <p:spTgt spid="4">
                                            <p:txEl>
                                              <p:pRg st="1" end="1"/>
                                            </p:txEl>
                                          </p:spTgt>
                                        </p:tgtEl>
                                        <p:attrNameLst>
                                          <p:attrName>ppt_y</p:attrName>
                                        </p:attrNameLst>
                                      </p:cBhvr>
                                      <p:tavLst>
                                        <p:tav tm="0">
                                          <p:val>
                                            <p:strVal val="#ppt_y-#ppt_h*1.125000"/>
                                          </p:val>
                                        </p:tav>
                                        <p:tav tm="100000">
                                          <p:val>
                                            <p:strVal val="#ppt_y"/>
                                          </p:val>
                                        </p:tav>
                                      </p:tavLst>
                                    </p:anim>
                                    <p:animEffect transition="in" filter="wipe(down)">
                                      <p:cBhvr>
                                        <p:cTn id="27" dur="500"/>
                                        <p:tgtEl>
                                          <p:spTgt spid="4">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1" fill="hold" grpId="0" nodeType="clickEffect">
                                  <p:stCondLst>
                                    <p:cond delay="0"/>
                                  </p:stCondLst>
                                  <p:childTnLst>
                                    <p:set>
                                      <p:cBhvr>
                                        <p:cTn id="31" dur="1" fill="hold">
                                          <p:stCondLst>
                                            <p:cond delay="0"/>
                                          </p:stCondLst>
                                        </p:cTn>
                                        <p:tgtEl>
                                          <p:spTgt spid="4">
                                            <p:txEl>
                                              <p:pRg st="2" end="2"/>
                                            </p:txEl>
                                          </p:spTgt>
                                        </p:tgtEl>
                                        <p:attrNameLst>
                                          <p:attrName>style.visibility</p:attrName>
                                        </p:attrNameLst>
                                      </p:cBhvr>
                                      <p:to>
                                        <p:strVal val="visible"/>
                                      </p:to>
                                    </p:set>
                                    <p:anim calcmode="lin" valueType="num">
                                      <p:cBhvr additive="base">
                                        <p:cTn id="32" dur="500"/>
                                        <p:tgtEl>
                                          <p:spTgt spid="4">
                                            <p:txEl>
                                              <p:pRg st="2" end="2"/>
                                            </p:txEl>
                                          </p:spTgt>
                                        </p:tgtEl>
                                        <p:attrNameLst>
                                          <p:attrName>ppt_y</p:attrName>
                                        </p:attrNameLst>
                                      </p:cBhvr>
                                      <p:tavLst>
                                        <p:tav tm="0">
                                          <p:val>
                                            <p:strVal val="#ppt_y-#ppt_h*1.125000"/>
                                          </p:val>
                                        </p:tav>
                                        <p:tav tm="100000">
                                          <p:val>
                                            <p:strVal val="#ppt_y"/>
                                          </p:val>
                                        </p:tav>
                                      </p:tavLst>
                                    </p:anim>
                                    <p:animEffect transition="in" filter="wipe(down)">
                                      <p:cBhvr>
                                        <p:cTn id="33" dur="500"/>
                                        <p:tgtEl>
                                          <p:spTgt spid="4">
                                            <p:txEl>
                                              <p:pRg st="2" end="2"/>
                                            </p:txEl>
                                          </p:spTgt>
                                        </p:tgtEl>
                                      </p:cBhvr>
                                    </p:animEffect>
                                  </p:childTnLst>
                                </p:cTn>
                              </p:par>
                            </p:childTnLst>
                          </p:cTn>
                        </p:par>
                        <p:par>
                          <p:cTn id="34" fill="hold">
                            <p:stCondLst>
                              <p:cond delay="500"/>
                            </p:stCondLst>
                            <p:childTnLst>
                              <p:par>
                                <p:cTn id="35" presetID="55" presetClass="entr" presetSubtype="0" fill="hold" grpId="0" nodeType="after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p:cTn id="37" dur="2000" fill="hold"/>
                                        <p:tgtEl>
                                          <p:spTgt spid="5"/>
                                        </p:tgtEl>
                                        <p:attrNameLst>
                                          <p:attrName>ppt_w</p:attrName>
                                        </p:attrNameLst>
                                      </p:cBhvr>
                                      <p:tavLst>
                                        <p:tav tm="0">
                                          <p:val>
                                            <p:strVal val="#ppt_w*0.70"/>
                                          </p:val>
                                        </p:tav>
                                        <p:tav tm="100000">
                                          <p:val>
                                            <p:strVal val="#ppt_w"/>
                                          </p:val>
                                        </p:tav>
                                      </p:tavLst>
                                    </p:anim>
                                    <p:anim calcmode="lin" valueType="num">
                                      <p:cBhvr>
                                        <p:cTn id="38" dur="2000" fill="hold"/>
                                        <p:tgtEl>
                                          <p:spTgt spid="5"/>
                                        </p:tgtEl>
                                        <p:attrNameLst>
                                          <p:attrName>ppt_h</p:attrName>
                                        </p:attrNameLst>
                                      </p:cBhvr>
                                      <p:tavLst>
                                        <p:tav tm="0">
                                          <p:val>
                                            <p:strVal val="#ppt_h"/>
                                          </p:val>
                                        </p:tav>
                                        <p:tav tm="100000">
                                          <p:val>
                                            <p:strVal val="#ppt_h"/>
                                          </p:val>
                                        </p:tav>
                                      </p:tavLst>
                                    </p:anim>
                                    <p:animEffect transition="in" filter="fade">
                                      <p:cBhvr>
                                        <p:cTn id="39" dur="2000"/>
                                        <p:tgtEl>
                                          <p:spTgt spid="5"/>
                                        </p:tgtEl>
                                      </p:cBhvr>
                                    </p:animEffect>
                                  </p:childTnLst>
                                </p:cTn>
                              </p:par>
                            </p:childTnLst>
                          </p:cTn>
                        </p:par>
                      </p:childTnLst>
                    </p:cTn>
                  </p:par>
                  <p:par>
                    <p:cTn id="40" fill="hold">
                      <p:stCondLst>
                        <p:cond delay="indefinite"/>
                      </p:stCondLst>
                      <p:childTnLst>
                        <p:par>
                          <p:cTn id="41" fill="hold">
                            <p:stCondLst>
                              <p:cond delay="0"/>
                            </p:stCondLst>
                            <p:childTnLst>
                              <p:par>
                                <p:cTn id="42" presetID="12" presetClass="entr" presetSubtype="1" fill="hold" grpId="0" nodeType="clickEffect">
                                  <p:stCondLst>
                                    <p:cond delay="0"/>
                                  </p:stCondLst>
                                  <p:childTnLst>
                                    <p:set>
                                      <p:cBhvr>
                                        <p:cTn id="43" dur="1" fill="hold">
                                          <p:stCondLst>
                                            <p:cond delay="0"/>
                                          </p:stCondLst>
                                        </p:cTn>
                                        <p:tgtEl>
                                          <p:spTgt spid="6">
                                            <p:bg/>
                                          </p:spTgt>
                                        </p:tgtEl>
                                        <p:attrNameLst>
                                          <p:attrName>style.visibility</p:attrName>
                                        </p:attrNameLst>
                                      </p:cBhvr>
                                      <p:to>
                                        <p:strVal val="visible"/>
                                      </p:to>
                                    </p:set>
                                    <p:anim calcmode="lin" valueType="num">
                                      <p:cBhvr additive="base">
                                        <p:cTn id="44" dur="500"/>
                                        <p:tgtEl>
                                          <p:spTgt spid="6">
                                            <p:bg/>
                                          </p:spTgt>
                                        </p:tgtEl>
                                        <p:attrNameLst>
                                          <p:attrName>ppt_y</p:attrName>
                                        </p:attrNameLst>
                                      </p:cBhvr>
                                      <p:tavLst>
                                        <p:tav tm="0">
                                          <p:val>
                                            <p:strVal val="#ppt_y-#ppt_h*1.125000"/>
                                          </p:val>
                                        </p:tav>
                                        <p:tav tm="100000">
                                          <p:val>
                                            <p:strVal val="#ppt_y"/>
                                          </p:val>
                                        </p:tav>
                                      </p:tavLst>
                                    </p:anim>
                                    <p:animEffect transition="in" filter="wipe(down)">
                                      <p:cBhvr>
                                        <p:cTn id="45" dur="500"/>
                                        <p:tgtEl>
                                          <p:spTgt spid="6">
                                            <p:bg/>
                                          </p:spTgt>
                                        </p:tgtEl>
                                      </p:cBhvr>
                                    </p:animEffect>
                                  </p:childTnLst>
                                </p:cTn>
                              </p:par>
                            </p:childTnLst>
                          </p:cTn>
                        </p:par>
                      </p:childTnLst>
                    </p:cTn>
                  </p:par>
                  <p:par>
                    <p:cTn id="46" fill="hold">
                      <p:stCondLst>
                        <p:cond delay="indefinite"/>
                      </p:stCondLst>
                      <p:childTnLst>
                        <p:par>
                          <p:cTn id="47" fill="hold">
                            <p:stCondLst>
                              <p:cond delay="0"/>
                            </p:stCondLst>
                            <p:childTnLst>
                              <p:par>
                                <p:cTn id="48" presetID="12" presetClass="entr" presetSubtype="1" fill="hold" grpId="0" nodeType="clickEffect">
                                  <p:stCondLst>
                                    <p:cond delay="0"/>
                                  </p:stCondLst>
                                  <p:childTnLst>
                                    <p:set>
                                      <p:cBhvr>
                                        <p:cTn id="49" dur="1" fill="hold">
                                          <p:stCondLst>
                                            <p:cond delay="0"/>
                                          </p:stCondLst>
                                        </p:cTn>
                                        <p:tgtEl>
                                          <p:spTgt spid="6">
                                            <p:txEl>
                                              <p:pRg st="0" end="0"/>
                                            </p:txEl>
                                          </p:spTgt>
                                        </p:tgtEl>
                                        <p:attrNameLst>
                                          <p:attrName>style.visibility</p:attrName>
                                        </p:attrNameLst>
                                      </p:cBhvr>
                                      <p:to>
                                        <p:strVal val="visible"/>
                                      </p:to>
                                    </p:set>
                                    <p:anim calcmode="lin" valueType="num">
                                      <p:cBhvr additive="base">
                                        <p:cTn id="50" dur="500"/>
                                        <p:tgtEl>
                                          <p:spTgt spid="6">
                                            <p:txEl>
                                              <p:pRg st="0" end="0"/>
                                            </p:txEl>
                                          </p:spTgt>
                                        </p:tgtEl>
                                        <p:attrNameLst>
                                          <p:attrName>ppt_y</p:attrName>
                                        </p:attrNameLst>
                                      </p:cBhvr>
                                      <p:tavLst>
                                        <p:tav tm="0">
                                          <p:val>
                                            <p:strVal val="#ppt_y-#ppt_h*1.125000"/>
                                          </p:val>
                                        </p:tav>
                                        <p:tav tm="100000">
                                          <p:val>
                                            <p:strVal val="#ppt_y"/>
                                          </p:val>
                                        </p:tav>
                                      </p:tavLst>
                                    </p:anim>
                                    <p:animEffect transition="in" filter="wipe(down)">
                                      <p:cBhvr>
                                        <p:cTn id="51" dur="500"/>
                                        <p:tgtEl>
                                          <p:spTgt spid="6">
                                            <p:txEl>
                                              <p:pRg st="0" end="0"/>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12" presetClass="entr" presetSubtype="1" fill="hold" grpId="0" nodeType="clickEffect">
                                  <p:stCondLst>
                                    <p:cond delay="0"/>
                                  </p:stCondLst>
                                  <p:childTnLst>
                                    <p:set>
                                      <p:cBhvr>
                                        <p:cTn id="55" dur="1" fill="hold">
                                          <p:stCondLst>
                                            <p:cond delay="0"/>
                                          </p:stCondLst>
                                        </p:cTn>
                                        <p:tgtEl>
                                          <p:spTgt spid="6">
                                            <p:txEl>
                                              <p:pRg st="1" end="1"/>
                                            </p:txEl>
                                          </p:spTgt>
                                        </p:tgtEl>
                                        <p:attrNameLst>
                                          <p:attrName>style.visibility</p:attrName>
                                        </p:attrNameLst>
                                      </p:cBhvr>
                                      <p:to>
                                        <p:strVal val="visible"/>
                                      </p:to>
                                    </p:set>
                                    <p:anim calcmode="lin" valueType="num">
                                      <p:cBhvr additive="base">
                                        <p:cTn id="56" dur="500"/>
                                        <p:tgtEl>
                                          <p:spTgt spid="6">
                                            <p:txEl>
                                              <p:pRg st="1" end="1"/>
                                            </p:txEl>
                                          </p:spTgt>
                                        </p:tgtEl>
                                        <p:attrNameLst>
                                          <p:attrName>ppt_y</p:attrName>
                                        </p:attrNameLst>
                                      </p:cBhvr>
                                      <p:tavLst>
                                        <p:tav tm="0">
                                          <p:val>
                                            <p:strVal val="#ppt_y-#ppt_h*1.125000"/>
                                          </p:val>
                                        </p:tav>
                                        <p:tav tm="100000">
                                          <p:val>
                                            <p:strVal val="#ppt_y"/>
                                          </p:val>
                                        </p:tav>
                                      </p:tavLst>
                                    </p:anim>
                                    <p:animEffect transition="in" filter="wipe(down)">
                                      <p:cBhvr>
                                        <p:cTn id="57" dur="500"/>
                                        <p:tgtEl>
                                          <p:spTgt spid="6">
                                            <p:txEl>
                                              <p:pRg st="1" end="1"/>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2" presetClass="entr" presetSubtype="1" fill="hold" grpId="0" nodeType="clickEffect">
                                  <p:stCondLst>
                                    <p:cond delay="0"/>
                                  </p:stCondLst>
                                  <p:childTnLst>
                                    <p:set>
                                      <p:cBhvr>
                                        <p:cTn id="61" dur="1" fill="hold">
                                          <p:stCondLst>
                                            <p:cond delay="0"/>
                                          </p:stCondLst>
                                        </p:cTn>
                                        <p:tgtEl>
                                          <p:spTgt spid="6">
                                            <p:txEl>
                                              <p:pRg st="2" end="2"/>
                                            </p:txEl>
                                          </p:spTgt>
                                        </p:tgtEl>
                                        <p:attrNameLst>
                                          <p:attrName>style.visibility</p:attrName>
                                        </p:attrNameLst>
                                      </p:cBhvr>
                                      <p:to>
                                        <p:strVal val="visible"/>
                                      </p:to>
                                    </p:set>
                                    <p:anim calcmode="lin" valueType="num">
                                      <p:cBhvr additive="base">
                                        <p:cTn id="62" dur="500"/>
                                        <p:tgtEl>
                                          <p:spTgt spid="6">
                                            <p:txEl>
                                              <p:pRg st="2" end="2"/>
                                            </p:txEl>
                                          </p:spTgt>
                                        </p:tgtEl>
                                        <p:attrNameLst>
                                          <p:attrName>ppt_y</p:attrName>
                                        </p:attrNameLst>
                                      </p:cBhvr>
                                      <p:tavLst>
                                        <p:tav tm="0">
                                          <p:val>
                                            <p:strVal val="#ppt_y-#ppt_h*1.125000"/>
                                          </p:val>
                                        </p:tav>
                                        <p:tav tm="100000">
                                          <p:val>
                                            <p:strVal val="#ppt_y"/>
                                          </p:val>
                                        </p:tav>
                                      </p:tavLst>
                                    </p:anim>
                                    <p:animEffect transition="in" filter="wipe(down)">
                                      <p:cBhvr>
                                        <p:cTn id="63" dur="500"/>
                                        <p:tgtEl>
                                          <p:spTgt spid="6">
                                            <p:txEl>
                                              <p:pRg st="2" end="2"/>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12" presetClass="entr" presetSubtype="1" fill="hold" grpId="0" nodeType="clickEffect">
                                  <p:stCondLst>
                                    <p:cond delay="0"/>
                                  </p:stCondLst>
                                  <p:childTnLst>
                                    <p:set>
                                      <p:cBhvr>
                                        <p:cTn id="67" dur="1" fill="hold">
                                          <p:stCondLst>
                                            <p:cond delay="0"/>
                                          </p:stCondLst>
                                        </p:cTn>
                                        <p:tgtEl>
                                          <p:spTgt spid="6">
                                            <p:txEl>
                                              <p:pRg st="3" end="3"/>
                                            </p:txEl>
                                          </p:spTgt>
                                        </p:tgtEl>
                                        <p:attrNameLst>
                                          <p:attrName>style.visibility</p:attrName>
                                        </p:attrNameLst>
                                      </p:cBhvr>
                                      <p:to>
                                        <p:strVal val="visible"/>
                                      </p:to>
                                    </p:set>
                                    <p:anim calcmode="lin" valueType="num">
                                      <p:cBhvr additive="base">
                                        <p:cTn id="68" dur="500"/>
                                        <p:tgtEl>
                                          <p:spTgt spid="6">
                                            <p:txEl>
                                              <p:pRg st="3" end="3"/>
                                            </p:txEl>
                                          </p:spTgt>
                                        </p:tgtEl>
                                        <p:attrNameLst>
                                          <p:attrName>ppt_y</p:attrName>
                                        </p:attrNameLst>
                                      </p:cBhvr>
                                      <p:tavLst>
                                        <p:tav tm="0">
                                          <p:val>
                                            <p:strVal val="#ppt_y-#ppt_h*1.125000"/>
                                          </p:val>
                                        </p:tav>
                                        <p:tav tm="100000">
                                          <p:val>
                                            <p:strVal val="#ppt_y"/>
                                          </p:val>
                                        </p:tav>
                                      </p:tavLst>
                                    </p:anim>
                                    <p:animEffect transition="in" filter="wipe(down)">
                                      <p:cBhvr>
                                        <p:cTn id="69" dur="500"/>
                                        <p:tgtEl>
                                          <p:spTgt spid="6">
                                            <p:txEl>
                                              <p:pRg st="3" end="3"/>
                                            </p:txEl>
                                          </p:spTgt>
                                        </p:tgtEl>
                                      </p:cBhvr>
                                    </p:animEffect>
                                  </p:childTnLst>
                                </p:cTn>
                              </p:par>
                            </p:childTnLst>
                          </p:cTn>
                        </p:par>
                      </p:childTnLst>
                    </p:cTn>
                  </p:par>
                  <p:par>
                    <p:cTn id="70" fill="hold">
                      <p:stCondLst>
                        <p:cond delay="indefinite"/>
                      </p:stCondLst>
                      <p:childTnLst>
                        <p:par>
                          <p:cTn id="71" fill="hold">
                            <p:stCondLst>
                              <p:cond delay="0"/>
                            </p:stCondLst>
                            <p:childTnLst>
                              <p:par>
                                <p:cTn id="72" presetID="12" presetClass="entr" presetSubtype="1" fill="hold" grpId="0" nodeType="clickEffect">
                                  <p:stCondLst>
                                    <p:cond delay="0"/>
                                  </p:stCondLst>
                                  <p:childTnLst>
                                    <p:set>
                                      <p:cBhvr>
                                        <p:cTn id="73" dur="1" fill="hold">
                                          <p:stCondLst>
                                            <p:cond delay="0"/>
                                          </p:stCondLst>
                                        </p:cTn>
                                        <p:tgtEl>
                                          <p:spTgt spid="6">
                                            <p:txEl>
                                              <p:pRg st="4" end="4"/>
                                            </p:txEl>
                                          </p:spTgt>
                                        </p:tgtEl>
                                        <p:attrNameLst>
                                          <p:attrName>style.visibility</p:attrName>
                                        </p:attrNameLst>
                                      </p:cBhvr>
                                      <p:to>
                                        <p:strVal val="visible"/>
                                      </p:to>
                                    </p:set>
                                    <p:anim calcmode="lin" valueType="num">
                                      <p:cBhvr additive="base">
                                        <p:cTn id="74" dur="500"/>
                                        <p:tgtEl>
                                          <p:spTgt spid="6">
                                            <p:txEl>
                                              <p:pRg st="4" end="4"/>
                                            </p:txEl>
                                          </p:spTgt>
                                        </p:tgtEl>
                                        <p:attrNameLst>
                                          <p:attrName>ppt_y</p:attrName>
                                        </p:attrNameLst>
                                      </p:cBhvr>
                                      <p:tavLst>
                                        <p:tav tm="0">
                                          <p:val>
                                            <p:strVal val="#ppt_y-#ppt_h*1.125000"/>
                                          </p:val>
                                        </p:tav>
                                        <p:tav tm="100000">
                                          <p:val>
                                            <p:strVal val="#ppt_y"/>
                                          </p:val>
                                        </p:tav>
                                      </p:tavLst>
                                    </p:anim>
                                    <p:animEffect transition="in" filter="wipe(down)">
                                      <p:cBhvr>
                                        <p:cTn id="75"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build="p" bldLvl="2" animBg="1"/>
      <p:bldP spid="5" grpId="0" animBg="1"/>
      <p:bldP spid="6" grpId="0" build="p"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a:spLocks noChangeArrowheads="1"/>
          </p:cNvSpPr>
          <p:nvPr/>
        </p:nvSpPr>
        <p:spPr bwMode="auto">
          <a:xfrm>
            <a:off x="1438507" y="531257"/>
            <a:ext cx="8798312" cy="692049"/>
          </a:xfrm>
          <a:prstGeom prst="rect">
            <a:avLst/>
          </a:prstGeom>
          <a:noFill/>
          <a:ln>
            <a:noFill/>
          </a:ln>
          <a:extLst/>
        </p:spPr>
        <p:txBody>
          <a:bodyPr vert="horz" lIns="91440" tIns="45720" rIns="91440" bIns="45720" rtlCol="0" anchor="ctr">
            <a:normAutofit fontScale="97500" lnSpcReduction="10000"/>
          </a:bodyPr>
          <a:lstStyle>
            <a:defPPr>
              <a:defRPr lang="ar-SA"/>
            </a:defPPr>
            <a:lvl1pPr algn="ctr">
              <a:lnSpc>
                <a:spcPct val="115000"/>
              </a:lnSpc>
              <a:spcBef>
                <a:spcPct val="0"/>
              </a:spcBef>
              <a:buNone/>
              <a:defRPr sz="3600" b="1" i="1"/>
            </a:lvl1pPr>
          </a:lstStyle>
          <a:p>
            <a:r>
              <a:rPr lang="en-US" altLang="ar-SA" i="0" dirty="0">
                <a:solidFill>
                  <a:schemeClr val="bg1"/>
                </a:solidFill>
              </a:rPr>
              <a:t>Channel Management </a:t>
            </a:r>
          </a:p>
        </p:txBody>
      </p:sp>
      <p:sp>
        <p:nvSpPr>
          <p:cNvPr id="8" name="TextBox 7"/>
          <p:cNvSpPr txBox="1">
            <a:spLocks noChangeArrowheads="1"/>
          </p:cNvSpPr>
          <p:nvPr/>
        </p:nvSpPr>
        <p:spPr bwMode="auto">
          <a:xfrm>
            <a:off x="1538867" y="1818917"/>
            <a:ext cx="8798313" cy="861774"/>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4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2000" dirty="0"/>
              <a:t>Identifies, selects, monitors, and evaluates sales channels </a:t>
            </a:r>
          </a:p>
          <a:p>
            <a:r>
              <a:rPr lang="en-US" altLang="ar-SA" sz="2000" dirty="0"/>
              <a:t>Puts products in the customers</a:t>
            </a:r>
            <a:r>
              <a:rPr lang="en-US" altLang="en-US" sz="2000" dirty="0"/>
              <a:t>’</a:t>
            </a:r>
            <a:r>
              <a:rPr lang="en-US" altLang="ar-SA" sz="2000" dirty="0"/>
              <a:t> hands </a:t>
            </a:r>
          </a:p>
        </p:txBody>
      </p:sp>
      <p:sp>
        <p:nvSpPr>
          <p:cNvPr id="9" name="TextBox 8"/>
          <p:cNvSpPr txBox="1">
            <a:spLocks noChangeArrowheads="1"/>
          </p:cNvSpPr>
          <p:nvPr/>
        </p:nvSpPr>
        <p:spPr bwMode="auto">
          <a:xfrm>
            <a:off x="1538867" y="2930277"/>
            <a:ext cx="8697952" cy="692049"/>
          </a:xfrm>
          <a:prstGeom prst="rect">
            <a:avLst/>
          </a:prstGeom>
          <a:solidFill>
            <a:schemeClr val="accent1">
              <a:lumMod val="20000"/>
              <a:lumOff val="80000"/>
            </a:schemeClr>
          </a:solidFill>
          <a:ln>
            <a:solidFill>
              <a:schemeClr val="tx1"/>
            </a:solidFill>
          </a:ln>
          <a:extLst/>
        </p:spPr>
        <p:txBody>
          <a:bodyPr vert="horz" lIns="91440" tIns="45720" rIns="91440" bIns="45720" rtlCol="0" anchor="ctr">
            <a:noAutofit/>
          </a:bodyPr>
          <a:lstStyle>
            <a:defPPr>
              <a:defRPr lang="en-US"/>
            </a:defPPr>
            <a:lvl1pPr algn="ctr">
              <a:lnSpc>
                <a:spcPct val="115000"/>
              </a:lnSpc>
              <a:spcBef>
                <a:spcPct val="0"/>
              </a:spcBef>
              <a:buNone/>
              <a:defRPr sz="2800" b="1" i="0"/>
            </a:lvl1pPr>
          </a:lstStyle>
          <a:p>
            <a:r>
              <a:rPr lang="en-US" altLang="ar-SA" dirty="0"/>
              <a:t>Importance of Channel Management </a:t>
            </a:r>
          </a:p>
        </p:txBody>
      </p:sp>
      <p:sp>
        <p:nvSpPr>
          <p:cNvPr id="10" name="TextBox 9"/>
          <p:cNvSpPr txBox="1">
            <a:spLocks noChangeArrowheads="1"/>
          </p:cNvSpPr>
          <p:nvPr/>
        </p:nvSpPr>
        <p:spPr bwMode="auto">
          <a:xfrm>
            <a:off x="1538867" y="3871912"/>
            <a:ext cx="9010187" cy="1323439"/>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4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2000" dirty="0"/>
              <a:t>Gets products from producers to customers</a:t>
            </a:r>
          </a:p>
          <a:p>
            <a:r>
              <a:rPr lang="en-US" altLang="ar-SA" sz="2000" dirty="0"/>
              <a:t>Makes products available when and where customers want to buy</a:t>
            </a:r>
          </a:p>
          <a:p>
            <a:r>
              <a:rPr lang="en-US" altLang="ar-SA" sz="2000" dirty="0"/>
              <a:t>Determines which channel members should do </a:t>
            </a:r>
          </a:p>
        </p:txBody>
      </p:sp>
    </p:spTree>
    <p:extLst>
      <p:ext uri="{BB962C8B-B14F-4D97-AF65-F5344CB8AC3E}">
        <p14:creationId xmlns:p14="http://schemas.microsoft.com/office/powerpoint/2010/main" val="2484150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2000" fill="hold"/>
                                        <p:tgtEl>
                                          <p:spTgt spid="7"/>
                                        </p:tgtEl>
                                        <p:attrNameLst>
                                          <p:attrName>ppt_w</p:attrName>
                                        </p:attrNameLst>
                                      </p:cBhvr>
                                      <p:tavLst>
                                        <p:tav tm="0">
                                          <p:val>
                                            <p:strVal val="#ppt_w*0.70"/>
                                          </p:val>
                                        </p:tav>
                                        <p:tav tm="100000">
                                          <p:val>
                                            <p:strVal val="#ppt_w"/>
                                          </p:val>
                                        </p:tav>
                                      </p:tavLst>
                                    </p:anim>
                                    <p:anim calcmode="lin" valueType="num">
                                      <p:cBhvr>
                                        <p:cTn id="8" dur="2000" fill="hold"/>
                                        <p:tgtEl>
                                          <p:spTgt spid="7"/>
                                        </p:tgtEl>
                                        <p:attrNameLst>
                                          <p:attrName>ppt_h</p:attrName>
                                        </p:attrNameLst>
                                      </p:cBhvr>
                                      <p:tavLst>
                                        <p:tav tm="0">
                                          <p:val>
                                            <p:strVal val="#ppt_h"/>
                                          </p:val>
                                        </p:tav>
                                        <p:tav tm="100000">
                                          <p:val>
                                            <p:strVal val="#ppt_h"/>
                                          </p:val>
                                        </p:tav>
                                      </p:tavLst>
                                    </p:anim>
                                    <p:animEffect transition="in" filter="fade">
                                      <p:cBhvr>
                                        <p:cTn id="9" dur="20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1" fill="hold" grpId="0" nodeType="clickEffect">
                                  <p:stCondLst>
                                    <p:cond delay="0"/>
                                  </p:stCondLst>
                                  <p:childTnLst>
                                    <p:set>
                                      <p:cBhvr>
                                        <p:cTn id="13" dur="1" fill="hold">
                                          <p:stCondLst>
                                            <p:cond delay="0"/>
                                          </p:stCondLst>
                                        </p:cTn>
                                        <p:tgtEl>
                                          <p:spTgt spid="8">
                                            <p:bg/>
                                          </p:spTgt>
                                        </p:tgtEl>
                                        <p:attrNameLst>
                                          <p:attrName>style.visibility</p:attrName>
                                        </p:attrNameLst>
                                      </p:cBhvr>
                                      <p:to>
                                        <p:strVal val="visible"/>
                                      </p:to>
                                    </p:set>
                                    <p:anim calcmode="lin" valueType="num">
                                      <p:cBhvr additive="base">
                                        <p:cTn id="14" dur="500"/>
                                        <p:tgtEl>
                                          <p:spTgt spid="8">
                                            <p:bg/>
                                          </p:spTgt>
                                        </p:tgtEl>
                                        <p:attrNameLst>
                                          <p:attrName>ppt_y</p:attrName>
                                        </p:attrNameLst>
                                      </p:cBhvr>
                                      <p:tavLst>
                                        <p:tav tm="0">
                                          <p:val>
                                            <p:strVal val="#ppt_y-#ppt_h*1.125000"/>
                                          </p:val>
                                        </p:tav>
                                        <p:tav tm="100000">
                                          <p:val>
                                            <p:strVal val="#ppt_y"/>
                                          </p:val>
                                        </p:tav>
                                      </p:tavLst>
                                    </p:anim>
                                    <p:animEffect transition="in" filter="wipe(down)">
                                      <p:cBhvr>
                                        <p:cTn id="15" dur="500"/>
                                        <p:tgtEl>
                                          <p:spTgt spid="8">
                                            <p:bg/>
                                          </p:spTgt>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1" fill="hold" grpId="0" nodeType="clickEffect">
                                  <p:stCondLst>
                                    <p:cond delay="0"/>
                                  </p:stCondLst>
                                  <p:childTnLst>
                                    <p:set>
                                      <p:cBhvr>
                                        <p:cTn id="19" dur="1" fill="hold">
                                          <p:stCondLst>
                                            <p:cond delay="0"/>
                                          </p:stCondLst>
                                        </p:cTn>
                                        <p:tgtEl>
                                          <p:spTgt spid="8">
                                            <p:txEl>
                                              <p:pRg st="0" end="0"/>
                                            </p:txEl>
                                          </p:spTgt>
                                        </p:tgtEl>
                                        <p:attrNameLst>
                                          <p:attrName>style.visibility</p:attrName>
                                        </p:attrNameLst>
                                      </p:cBhvr>
                                      <p:to>
                                        <p:strVal val="visible"/>
                                      </p:to>
                                    </p:set>
                                    <p:anim calcmode="lin" valueType="num">
                                      <p:cBhvr additive="base">
                                        <p:cTn id="20" dur="500"/>
                                        <p:tgtEl>
                                          <p:spTgt spid="8">
                                            <p:txEl>
                                              <p:pRg st="0" end="0"/>
                                            </p:txEl>
                                          </p:spTgt>
                                        </p:tgtEl>
                                        <p:attrNameLst>
                                          <p:attrName>ppt_y</p:attrName>
                                        </p:attrNameLst>
                                      </p:cBhvr>
                                      <p:tavLst>
                                        <p:tav tm="0">
                                          <p:val>
                                            <p:strVal val="#ppt_y-#ppt_h*1.125000"/>
                                          </p:val>
                                        </p:tav>
                                        <p:tav tm="100000">
                                          <p:val>
                                            <p:strVal val="#ppt_y"/>
                                          </p:val>
                                        </p:tav>
                                      </p:tavLst>
                                    </p:anim>
                                    <p:animEffect transition="in" filter="wipe(down)">
                                      <p:cBhvr>
                                        <p:cTn id="21" dur="500"/>
                                        <p:tgtEl>
                                          <p:spTgt spid="8">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1" fill="hold" grpId="0" nodeType="clickEffect">
                                  <p:stCondLst>
                                    <p:cond delay="0"/>
                                  </p:stCondLst>
                                  <p:childTnLst>
                                    <p:set>
                                      <p:cBhvr>
                                        <p:cTn id="25" dur="1" fill="hold">
                                          <p:stCondLst>
                                            <p:cond delay="0"/>
                                          </p:stCondLst>
                                        </p:cTn>
                                        <p:tgtEl>
                                          <p:spTgt spid="8">
                                            <p:txEl>
                                              <p:pRg st="1" end="1"/>
                                            </p:txEl>
                                          </p:spTgt>
                                        </p:tgtEl>
                                        <p:attrNameLst>
                                          <p:attrName>style.visibility</p:attrName>
                                        </p:attrNameLst>
                                      </p:cBhvr>
                                      <p:to>
                                        <p:strVal val="visible"/>
                                      </p:to>
                                    </p:set>
                                    <p:anim calcmode="lin" valueType="num">
                                      <p:cBhvr additive="base">
                                        <p:cTn id="26" dur="500"/>
                                        <p:tgtEl>
                                          <p:spTgt spid="8">
                                            <p:txEl>
                                              <p:pRg st="1" end="1"/>
                                            </p:txEl>
                                          </p:spTgt>
                                        </p:tgtEl>
                                        <p:attrNameLst>
                                          <p:attrName>ppt_y</p:attrName>
                                        </p:attrNameLst>
                                      </p:cBhvr>
                                      <p:tavLst>
                                        <p:tav tm="0">
                                          <p:val>
                                            <p:strVal val="#ppt_y-#ppt_h*1.125000"/>
                                          </p:val>
                                        </p:tav>
                                        <p:tav tm="100000">
                                          <p:val>
                                            <p:strVal val="#ppt_y"/>
                                          </p:val>
                                        </p:tav>
                                      </p:tavLst>
                                    </p:anim>
                                    <p:animEffect transition="in" filter="wipe(down)">
                                      <p:cBhvr>
                                        <p:cTn id="27" dur="500"/>
                                        <p:tgtEl>
                                          <p:spTgt spid="8">
                                            <p:txEl>
                                              <p:pRg st="1" end="1"/>
                                            </p:txEl>
                                          </p:spTgt>
                                        </p:tgtEl>
                                      </p:cBhvr>
                                    </p:animEffect>
                                  </p:childTnLst>
                                </p:cTn>
                              </p:par>
                            </p:childTnLst>
                          </p:cTn>
                        </p:par>
                        <p:par>
                          <p:cTn id="28" fill="hold">
                            <p:stCondLst>
                              <p:cond delay="500"/>
                            </p:stCondLst>
                            <p:childTnLst>
                              <p:par>
                                <p:cTn id="29" presetID="55" presetClass="entr" presetSubtype="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2000" fill="hold"/>
                                        <p:tgtEl>
                                          <p:spTgt spid="9"/>
                                        </p:tgtEl>
                                        <p:attrNameLst>
                                          <p:attrName>ppt_w</p:attrName>
                                        </p:attrNameLst>
                                      </p:cBhvr>
                                      <p:tavLst>
                                        <p:tav tm="0">
                                          <p:val>
                                            <p:strVal val="#ppt_w*0.70"/>
                                          </p:val>
                                        </p:tav>
                                        <p:tav tm="100000">
                                          <p:val>
                                            <p:strVal val="#ppt_w"/>
                                          </p:val>
                                        </p:tav>
                                      </p:tavLst>
                                    </p:anim>
                                    <p:anim calcmode="lin" valueType="num">
                                      <p:cBhvr>
                                        <p:cTn id="32" dur="2000" fill="hold"/>
                                        <p:tgtEl>
                                          <p:spTgt spid="9"/>
                                        </p:tgtEl>
                                        <p:attrNameLst>
                                          <p:attrName>ppt_h</p:attrName>
                                        </p:attrNameLst>
                                      </p:cBhvr>
                                      <p:tavLst>
                                        <p:tav tm="0">
                                          <p:val>
                                            <p:strVal val="#ppt_h"/>
                                          </p:val>
                                        </p:tav>
                                        <p:tav tm="100000">
                                          <p:val>
                                            <p:strVal val="#ppt_h"/>
                                          </p:val>
                                        </p:tav>
                                      </p:tavLst>
                                    </p:anim>
                                    <p:animEffect transition="in" filter="fade">
                                      <p:cBhvr>
                                        <p:cTn id="33" dur="2000"/>
                                        <p:tgtEl>
                                          <p:spTgt spid="9"/>
                                        </p:tgtEl>
                                      </p:cBhvr>
                                    </p:animEffect>
                                  </p:childTnLst>
                                </p:cTn>
                              </p:par>
                            </p:childTnLst>
                          </p:cTn>
                        </p:par>
                      </p:childTnLst>
                    </p:cTn>
                  </p:par>
                  <p:par>
                    <p:cTn id="34" fill="hold">
                      <p:stCondLst>
                        <p:cond delay="indefinite"/>
                      </p:stCondLst>
                      <p:childTnLst>
                        <p:par>
                          <p:cTn id="35" fill="hold">
                            <p:stCondLst>
                              <p:cond delay="0"/>
                            </p:stCondLst>
                            <p:childTnLst>
                              <p:par>
                                <p:cTn id="36" presetID="12" presetClass="entr" presetSubtype="1" fill="hold" grpId="0" nodeType="clickEffect">
                                  <p:stCondLst>
                                    <p:cond delay="0"/>
                                  </p:stCondLst>
                                  <p:childTnLst>
                                    <p:set>
                                      <p:cBhvr>
                                        <p:cTn id="37" dur="1" fill="hold">
                                          <p:stCondLst>
                                            <p:cond delay="0"/>
                                          </p:stCondLst>
                                        </p:cTn>
                                        <p:tgtEl>
                                          <p:spTgt spid="10">
                                            <p:bg/>
                                          </p:spTgt>
                                        </p:tgtEl>
                                        <p:attrNameLst>
                                          <p:attrName>style.visibility</p:attrName>
                                        </p:attrNameLst>
                                      </p:cBhvr>
                                      <p:to>
                                        <p:strVal val="visible"/>
                                      </p:to>
                                    </p:set>
                                    <p:anim calcmode="lin" valueType="num">
                                      <p:cBhvr additive="base">
                                        <p:cTn id="38" dur="500"/>
                                        <p:tgtEl>
                                          <p:spTgt spid="10">
                                            <p:bg/>
                                          </p:spTgt>
                                        </p:tgtEl>
                                        <p:attrNameLst>
                                          <p:attrName>ppt_y</p:attrName>
                                        </p:attrNameLst>
                                      </p:cBhvr>
                                      <p:tavLst>
                                        <p:tav tm="0">
                                          <p:val>
                                            <p:strVal val="#ppt_y-#ppt_h*1.125000"/>
                                          </p:val>
                                        </p:tav>
                                        <p:tav tm="100000">
                                          <p:val>
                                            <p:strVal val="#ppt_y"/>
                                          </p:val>
                                        </p:tav>
                                      </p:tavLst>
                                    </p:anim>
                                    <p:animEffect transition="in" filter="wipe(down)">
                                      <p:cBhvr>
                                        <p:cTn id="39" dur="500"/>
                                        <p:tgtEl>
                                          <p:spTgt spid="10">
                                            <p:bg/>
                                          </p:spTgt>
                                        </p:tgtEl>
                                      </p:cBhvr>
                                    </p:animEffect>
                                  </p:childTnLst>
                                </p:cTn>
                              </p:par>
                            </p:childTnLst>
                          </p:cTn>
                        </p:par>
                      </p:childTnLst>
                    </p:cTn>
                  </p:par>
                  <p:par>
                    <p:cTn id="40" fill="hold">
                      <p:stCondLst>
                        <p:cond delay="indefinite"/>
                      </p:stCondLst>
                      <p:childTnLst>
                        <p:par>
                          <p:cTn id="41" fill="hold">
                            <p:stCondLst>
                              <p:cond delay="0"/>
                            </p:stCondLst>
                            <p:childTnLst>
                              <p:par>
                                <p:cTn id="42" presetID="12" presetClass="entr" presetSubtype="1" fill="hold" grpId="0" nodeType="clickEffect">
                                  <p:stCondLst>
                                    <p:cond delay="0"/>
                                  </p:stCondLst>
                                  <p:childTnLst>
                                    <p:set>
                                      <p:cBhvr>
                                        <p:cTn id="43" dur="1" fill="hold">
                                          <p:stCondLst>
                                            <p:cond delay="0"/>
                                          </p:stCondLst>
                                        </p:cTn>
                                        <p:tgtEl>
                                          <p:spTgt spid="10">
                                            <p:txEl>
                                              <p:pRg st="0" end="0"/>
                                            </p:txEl>
                                          </p:spTgt>
                                        </p:tgtEl>
                                        <p:attrNameLst>
                                          <p:attrName>style.visibility</p:attrName>
                                        </p:attrNameLst>
                                      </p:cBhvr>
                                      <p:to>
                                        <p:strVal val="visible"/>
                                      </p:to>
                                    </p:set>
                                    <p:anim calcmode="lin" valueType="num">
                                      <p:cBhvr additive="base">
                                        <p:cTn id="44" dur="500"/>
                                        <p:tgtEl>
                                          <p:spTgt spid="10">
                                            <p:txEl>
                                              <p:pRg st="0" end="0"/>
                                            </p:txEl>
                                          </p:spTgt>
                                        </p:tgtEl>
                                        <p:attrNameLst>
                                          <p:attrName>ppt_y</p:attrName>
                                        </p:attrNameLst>
                                      </p:cBhvr>
                                      <p:tavLst>
                                        <p:tav tm="0">
                                          <p:val>
                                            <p:strVal val="#ppt_y-#ppt_h*1.125000"/>
                                          </p:val>
                                        </p:tav>
                                        <p:tav tm="100000">
                                          <p:val>
                                            <p:strVal val="#ppt_y"/>
                                          </p:val>
                                        </p:tav>
                                      </p:tavLst>
                                    </p:anim>
                                    <p:animEffect transition="in" filter="wipe(down)">
                                      <p:cBhvr>
                                        <p:cTn id="45" dur="500"/>
                                        <p:tgtEl>
                                          <p:spTgt spid="10">
                                            <p:txEl>
                                              <p:pRg st="0" end="0"/>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12" presetClass="entr" presetSubtype="1" fill="hold" grpId="0" nodeType="clickEffect">
                                  <p:stCondLst>
                                    <p:cond delay="0"/>
                                  </p:stCondLst>
                                  <p:childTnLst>
                                    <p:set>
                                      <p:cBhvr>
                                        <p:cTn id="49" dur="1" fill="hold">
                                          <p:stCondLst>
                                            <p:cond delay="0"/>
                                          </p:stCondLst>
                                        </p:cTn>
                                        <p:tgtEl>
                                          <p:spTgt spid="10">
                                            <p:txEl>
                                              <p:pRg st="1" end="1"/>
                                            </p:txEl>
                                          </p:spTgt>
                                        </p:tgtEl>
                                        <p:attrNameLst>
                                          <p:attrName>style.visibility</p:attrName>
                                        </p:attrNameLst>
                                      </p:cBhvr>
                                      <p:to>
                                        <p:strVal val="visible"/>
                                      </p:to>
                                    </p:set>
                                    <p:anim calcmode="lin" valueType="num">
                                      <p:cBhvr additive="base">
                                        <p:cTn id="50" dur="500"/>
                                        <p:tgtEl>
                                          <p:spTgt spid="10">
                                            <p:txEl>
                                              <p:pRg st="1" end="1"/>
                                            </p:txEl>
                                          </p:spTgt>
                                        </p:tgtEl>
                                        <p:attrNameLst>
                                          <p:attrName>ppt_y</p:attrName>
                                        </p:attrNameLst>
                                      </p:cBhvr>
                                      <p:tavLst>
                                        <p:tav tm="0">
                                          <p:val>
                                            <p:strVal val="#ppt_y-#ppt_h*1.125000"/>
                                          </p:val>
                                        </p:tav>
                                        <p:tav tm="100000">
                                          <p:val>
                                            <p:strVal val="#ppt_y"/>
                                          </p:val>
                                        </p:tav>
                                      </p:tavLst>
                                    </p:anim>
                                    <p:animEffect transition="in" filter="wipe(down)">
                                      <p:cBhvr>
                                        <p:cTn id="51" dur="500"/>
                                        <p:tgtEl>
                                          <p:spTgt spid="10">
                                            <p:txEl>
                                              <p:pRg st="1" end="1"/>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12" presetClass="entr" presetSubtype="1" fill="hold" grpId="0" nodeType="clickEffect">
                                  <p:stCondLst>
                                    <p:cond delay="0"/>
                                  </p:stCondLst>
                                  <p:childTnLst>
                                    <p:set>
                                      <p:cBhvr>
                                        <p:cTn id="55" dur="1" fill="hold">
                                          <p:stCondLst>
                                            <p:cond delay="0"/>
                                          </p:stCondLst>
                                        </p:cTn>
                                        <p:tgtEl>
                                          <p:spTgt spid="10">
                                            <p:txEl>
                                              <p:pRg st="2" end="2"/>
                                            </p:txEl>
                                          </p:spTgt>
                                        </p:tgtEl>
                                        <p:attrNameLst>
                                          <p:attrName>style.visibility</p:attrName>
                                        </p:attrNameLst>
                                      </p:cBhvr>
                                      <p:to>
                                        <p:strVal val="visible"/>
                                      </p:to>
                                    </p:set>
                                    <p:anim calcmode="lin" valueType="num">
                                      <p:cBhvr additive="base">
                                        <p:cTn id="56" dur="500"/>
                                        <p:tgtEl>
                                          <p:spTgt spid="10">
                                            <p:txEl>
                                              <p:pRg st="2" end="2"/>
                                            </p:txEl>
                                          </p:spTgt>
                                        </p:tgtEl>
                                        <p:attrNameLst>
                                          <p:attrName>ppt_y</p:attrName>
                                        </p:attrNameLst>
                                      </p:cBhvr>
                                      <p:tavLst>
                                        <p:tav tm="0">
                                          <p:val>
                                            <p:strVal val="#ppt_y-#ppt_h*1.125000"/>
                                          </p:val>
                                        </p:tav>
                                        <p:tav tm="100000">
                                          <p:val>
                                            <p:strVal val="#ppt_y"/>
                                          </p:val>
                                        </p:tav>
                                      </p:tavLst>
                                    </p:anim>
                                    <p:animEffect transition="in" filter="wipe(down)">
                                      <p:cBhvr>
                                        <p:cTn id="57" dur="500"/>
                                        <p:tgtEl>
                                          <p:spTgt spid="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build="p" animBg="1"/>
      <p:bldP spid="9" grpId="0" animBg="1"/>
      <p:bldP spid="10" grpId="0" build="p"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a:spLocks noChangeArrowheads="1"/>
          </p:cNvSpPr>
          <p:nvPr/>
        </p:nvSpPr>
        <p:spPr bwMode="auto">
          <a:xfrm>
            <a:off x="1449656" y="544551"/>
            <a:ext cx="8363417" cy="692049"/>
          </a:xfrm>
          <a:prstGeom prst="rect">
            <a:avLst/>
          </a:prstGeom>
          <a:noFill/>
          <a:ln>
            <a:noFill/>
          </a:ln>
          <a:extLst/>
        </p:spPr>
        <p:txBody>
          <a:bodyPr vert="horz" lIns="91440" tIns="45720" rIns="91440" bIns="45720" rtlCol="0" anchor="ctr">
            <a:noAutofit/>
          </a:bodyPr>
          <a:lstStyle>
            <a:defPPr>
              <a:defRPr lang="ar-SA"/>
            </a:defPPr>
            <a:lvl1pPr algn="ctr">
              <a:lnSpc>
                <a:spcPct val="115000"/>
              </a:lnSpc>
              <a:spcBef>
                <a:spcPct val="0"/>
              </a:spcBef>
              <a:buNone/>
              <a:defRPr sz="3600" b="1" i="1"/>
            </a:lvl1pPr>
          </a:lstStyle>
          <a:p>
            <a:r>
              <a:rPr lang="en-US" altLang="ar-SA" sz="4400" dirty="0">
                <a:solidFill>
                  <a:schemeClr val="bg1"/>
                </a:solidFill>
              </a:rPr>
              <a:t>Promotion </a:t>
            </a:r>
          </a:p>
        </p:txBody>
      </p:sp>
      <p:sp>
        <p:nvSpPr>
          <p:cNvPr id="4" name="TextBox 3"/>
          <p:cNvSpPr txBox="1">
            <a:spLocks noChangeArrowheads="1"/>
          </p:cNvSpPr>
          <p:nvPr/>
        </p:nvSpPr>
        <p:spPr bwMode="auto">
          <a:xfrm>
            <a:off x="2638096" y="1525487"/>
            <a:ext cx="7174977" cy="1785104"/>
          </a:xfrm>
          <a:prstGeom prst="rect">
            <a:avLst/>
          </a:prstGeom>
          <a:noFill/>
          <a:ln w="9525">
            <a:solidFill>
              <a:srgbClr val="24A9E1"/>
            </a:solidFill>
            <a:miter lim="800000"/>
            <a:headEnd/>
            <a:tailEnd/>
          </a:ln>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4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1800" dirty="0"/>
              <a:t>Communicates information about goods, services, images, and/or ideas to achieve a desired outcome</a:t>
            </a:r>
          </a:p>
          <a:p>
            <a:r>
              <a:rPr lang="en-US" altLang="ar-SA" sz="1800" dirty="0"/>
              <a:t>Informs, persuades, or reminds customers about a business and/or its products</a:t>
            </a:r>
          </a:p>
          <a:p>
            <a:r>
              <a:rPr lang="en-US" altLang="ar-SA" sz="1800" dirty="0"/>
              <a:t>Uses a variety of methods to communicate with customers </a:t>
            </a:r>
          </a:p>
        </p:txBody>
      </p:sp>
      <p:sp>
        <p:nvSpPr>
          <p:cNvPr id="5" name="TextBox 4"/>
          <p:cNvSpPr txBox="1">
            <a:spLocks noChangeArrowheads="1"/>
          </p:cNvSpPr>
          <p:nvPr/>
        </p:nvSpPr>
        <p:spPr bwMode="auto">
          <a:xfrm>
            <a:off x="2638096" y="3436884"/>
            <a:ext cx="7174977" cy="767254"/>
          </a:xfrm>
          <a:prstGeom prst="rect">
            <a:avLst/>
          </a:prstGeom>
          <a:solidFill>
            <a:schemeClr val="accent1">
              <a:lumMod val="20000"/>
              <a:lumOff val="80000"/>
            </a:schemeClr>
          </a:solidFill>
          <a:ln>
            <a:solidFill>
              <a:schemeClr val="tx1"/>
            </a:solidFill>
          </a:ln>
          <a:extLst/>
        </p:spPr>
        <p:txBody>
          <a:bodyPr vert="horz" lIns="91440" tIns="45720" rIns="91440" bIns="45720" rtlCol="0" anchor="ctr">
            <a:noAutofit/>
          </a:bodyPr>
          <a:lstStyle>
            <a:defPPr>
              <a:defRPr lang="en-US"/>
            </a:defPPr>
            <a:lvl1pPr algn="ctr">
              <a:lnSpc>
                <a:spcPct val="115000"/>
              </a:lnSpc>
              <a:spcBef>
                <a:spcPct val="0"/>
              </a:spcBef>
              <a:buNone/>
              <a:defRPr sz="2800" b="1" i="0"/>
            </a:lvl1pPr>
          </a:lstStyle>
          <a:p>
            <a:r>
              <a:rPr lang="en-US" altLang="ar-SA" dirty="0"/>
              <a:t>Importance of Promotion</a:t>
            </a:r>
          </a:p>
        </p:txBody>
      </p:sp>
      <p:sp>
        <p:nvSpPr>
          <p:cNvPr id="6" name="TextBox 5"/>
          <p:cNvSpPr txBox="1">
            <a:spLocks noChangeArrowheads="1"/>
          </p:cNvSpPr>
          <p:nvPr/>
        </p:nvSpPr>
        <p:spPr bwMode="auto">
          <a:xfrm>
            <a:off x="2638096" y="4466897"/>
            <a:ext cx="7174977" cy="1257234"/>
          </a:xfrm>
          <a:prstGeom prst="rect">
            <a:avLst/>
          </a:prstGeom>
          <a:noFill/>
          <a:ln w="9525">
            <a:solidFill>
              <a:srgbClr val="24A9E1"/>
            </a:solidFill>
            <a:miter lim="800000"/>
            <a:headEnd/>
            <a:tailEnd/>
          </a:ln>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4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1800" dirty="0" smtClean="0"/>
              <a:t>Helps create the business</a:t>
            </a:r>
            <a:r>
              <a:rPr lang="en-US" altLang="en-US" sz="1800" dirty="0" smtClean="0"/>
              <a:t>’</a:t>
            </a:r>
            <a:r>
              <a:rPr lang="en-US" altLang="ar-SA" sz="1800" dirty="0" smtClean="0"/>
              <a:t>s image</a:t>
            </a:r>
          </a:p>
          <a:p>
            <a:r>
              <a:rPr lang="en-US" altLang="ar-SA" sz="1800" dirty="0" smtClean="0"/>
              <a:t>Tells </a:t>
            </a:r>
            <a:r>
              <a:rPr lang="en-US" altLang="ar-SA" sz="1800" dirty="0"/>
              <a:t>customers about products</a:t>
            </a:r>
          </a:p>
          <a:p>
            <a:r>
              <a:rPr lang="en-US" altLang="ar-SA" sz="1800" dirty="0"/>
              <a:t>Generates product </a:t>
            </a:r>
            <a:r>
              <a:rPr lang="en-US" altLang="ar-SA" sz="1800" dirty="0" smtClean="0"/>
              <a:t>demand</a:t>
            </a:r>
            <a:endParaRPr lang="en-US" altLang="ar-SA" sz="1800" dirty="0"/>
          </a:p>
        </p:txBody>
      </p:sp>
    </p:spTree>
    <p:extLst>
      <p:ext uri="{BB962C8B-B14F-4D97-AF65-F5344CB8AC3E}">
        <p14:creationId xmlns:p14="http://schemas.microsoft.com/office/powerpoint/2010/main" val="151474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strVal val="#ppt_w*0.70"/>
                                          </p:val>
                                        </p:tav>
                                        <p:tav tm="100000">
                                          <p:val>
                                            <p:strVal val="#ppt_w"/>
                                          </p:val>
                                        </p:tav>
                                      </p:tavLst>
                                    </p:anim>
                                    <p:anim calcmode="lin" valueType="num">
                                      <p:cBhvr>
                                        <p:cTn id="8" dur="1000" fill="hold"/>
                                        <p:tgtEl>
                                          <p:spTgt spid="3"/>
                                        </p:tgtEl>
                                        <p:attrNameLst>
                                          <p:attrName>ppt_h</p:attrName>
                                        </p:attrNameLst>
                                      </p:cBhvr>
                                      <p:tavLst>
                                        <p:tav tm="0">
                                          <p:val>
                                            <p:strVal val="#ppt_h"/>
                                          </p:val>
                                        </p:tav>
                                        <p:tav tm="100000">
                                          <p:val>
                                            <p:strVal val="#ppt_h"/>
                                          </p:val>
                                        </p:tav>
                                      </p:tavLst>
                                    </p:anim>
                                    <p:animEffect transition="in" filter="fade">
                                      <p:cBhvr>
                                        <p:cTn id="9" dur="10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1" fill="hold" grpId="0" nodeType="clickEffect">
                                  <p:stCondLst>
                                    <p:cond delay="0"/>
                                  </p:stCondLst>
                                  <p:childTnLst>
                                    <p:set>
                                      <p:cBhvr>
                                        <p:cTn id="13" dur="1" fill="hold">
                                          <p:stCondLst>
                                            <p:cond delay="0"/>
                                          </p:stCondLst>
                                        </p:cTn>
                                        <p:tgtEl>
                                          <p:spTgt spid="4">
                                            <p:bg/>
                                          </p:spTgt>
                                        </p:tgtEl>
                                        <p:attrNameLst>
                                          <p:attrName>style.visibility</p:attrName>
                                        </p:attrNameLst>
                                      </p:cBhvr>
                                      <p:to>
                                        <p:strVal val="visible"/>
                                      </p:to>
                                    </p:set>
                                    <p:anim calcmode="lin" valueType="num">
                                      <p:cBhvr additive="base">
                                        <p:cTn id="14" dur="500"/>
                                        <p:tgtEl>
                                          <p:spTgt spid="4">
                                            <p:bg/>
                                          </p:spTgt>
                                        </p:tgtEl>
                                        <p:attrNameLst>
                                          <p:attrName>ppt_y</p:attrName>
                                        </p:attrNameLst>
                                      </p:cBhvr>
                                      <p:tavLst>
                                        <p:tav tm="0">
                                          <p:val>
                                            <p:strVal val="#ppt_y-#ppt_h*1.125000"/>
                                          </p:val>
                                        </p:tav>
                                        <p:tav tm="100000">
                                          <p:val>
                                            <p:strVal val="#ppt_y"/>
                                          </p:val>
                                        </p:tav>
                                      </p:tavLst>
                                    </p:anim>
                                    <p:animEffect transition="in" filter="wipe(down)">
                                      <p:cBhvr>
                                        <p:cTn id="15" dur="500"/>
                                        <p:tgtEl>
                                          <p:spTgt spid="4">
                                            <p:bg/>
                                          </p:spTgt>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1" fill="hold" grpId="0" nodeType="clickEffect">
                                  <p:stCondLst>
                                    <p:cond delay="0"/>
                                  </p:stCondLst>
                                  <p:childTnLst>
                                    <p:set>
                                      <p:cBhvr>
                                        <p:cTn id="19" dur="1" fill="hold">
                                          <p:stCondLst>
                                            <p:cond delay="0"/>
                                          </p:stCondLst>
                                        </p:cTn>
                                        <p:tgtEl>
                                          <p:spTgt spid="4">
                                            <p:txEl>
                                              <p:pRg st="0" end="0"/>
                                            </p:txEl>
                                          </p:spTgt>
                                        </p:tgtEl>
                                        <p:attrNameLst>
                                          <p:attrName>style.visibility</p:attrName>
                                        </p:attrNameLst>
                                      </p:cBhvr>
                                      <p:to>
                                        <p:strVal val="visible"/>
                                      </p:to>
                                    </p:set>
                                    <p:anim calcmode="lin" valueType="num">
                                      <p:cBhvr additive="base">
                                        <p:cTn id="20" dur="500"/>
                                        <p:tgtEl>
                                          <p:spTgt spid="4">
                                            <p:txEl>
                                              <p:pRg st="0" end="0"/>
                                            </p:txEl>
                                          </p:spTgt>
                                        </p:tgtEl>
                                        <p:attrNameLst>
                                          <p:attrName>ppt_y</p:attrName>
                                        </p:attrNameLst>
                                      </p:cBhvr>
                                      <p:tavLst>
                                        <p:tav tm="0">
                                          <p:val>
                                            <p:strVal val="#ppt_y-#ppt_h*1.125000"/>
                                          </p:val>
                                        </p:tav>
                                        <p:tav tm="100000">
                                          <p:val>
                                            <p:strVal val="#ppt_y"/>
                                          </p:val>
                                        </p:tav>
                                      </p:tavLst>
                                    </p:anim>
                                    <p:animEffect transition="in" filter="wipe(down)">
                                      <p:cBhvr>
                                        <p:cTn id="21" dur="500"/>
                                        <p:tgtEl>
                                          <p:spTgt spid="4">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1" fill="hold" grpId="0" nodeType="clickEffect">
                                  <p:stCondLst>
                                    <p:cond delay="0"/>
                                  </p:stCondLst>
                                  <p:childTnLst>
                                    <p:set>
                                      <p:cBhvr>
                                        <p:cTn id="25" dur="1" fill="hold">
                                          <p:stCondLst>
                                            <p:cond delay="0"/>
                                          </p:stCondLst>
                                        </p:cTn>
                                        <p:tgtEl>
                                          <p:spTgt spid="4">
                                            <p:txEl>
                                              <p:pRg st="1" end="1"/>
                                            </p:txEl>
                                          </p:spTgt>
                                        </p:tgtEl>
                                        <p:attrNameLst>
                                          <p:attrName>style.visibility</p:attrName>
                                        </p:attrNameLst>
                                      </p:cBhvr>
                                      <p:to>
                                        <p:strVal val="visible"/>
                                      </p:to>
                                    </p:set>
                                    <p:anim calcmode="lin" valueType="num">
                                      <p:cBhvr additive="base">
                                        <p:cTn id="26" dur="500"/>
                                        <p:tgtEl>
                                          <p:spTgt spid="4">
                                            <p:txEl>
                                              <p:pRg st="1" end="1"/>
                                            </p:txEl>
                                          </p:spTgt>
                                        </p:tgtEl>
                                        <p:attrNameLst>
                                          <p:attrName>ppt_y</p:attrName>
                                        </p:attrNameLst>
                                      </p:cBhvr>
                                      <p:tavLst>
                                        <p:tav tm="0">
                                          <p:val>
                                            <p:strVal val="#ppt_y-#ppt_h*1.125000"/>
                                          </p:val>
                                        </p:tav>
                                        <p:tav tm="100000">
                                          <p:val>
                                            <p:strVal val="#ppt_y"/>
                                          </p:val>
                                        </p:tav>
                                      </p:tavLst>
                                    </p:anim>
                                    <p:animEffect transition="in" filter="wipe(down)">
                                      <p:cBhvr>
                                        <p:cTn id="27" dur="500"/>
                                        <p:tgtEl>
                                          <p:spTgt spid="4">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1" fill="hold" grpId="0" nodeType="clickEffect">
                                  <p:stCondLst>
                                    <p:cond delay="0"/>
                                  </p:stCondLst>
                                  <p:childTnLst>
                                    <p:set>
                                      <p:cBhvr>
                                        <p:cTn id="31" dur="1" fill="hold">
                                          <p:stCondLst>
                                            <p:cond delay="0"/>
                                          </p:stCondLst>
                                        </p:cTn>
                                        <p:tgtEl>
                                          <p:spTgt spid="4">
                                            <p:txEl>
                                              <p:pRg st="2" end="2"/>
                                            </p:txEl>
                                          </p:spTgt>
                                        </p:tgtEl>
                                        <p:attrNameLst>
                                          <p:attrName>style.visibility</p:attrName>
                                        </p:attrNameLst>
                                      </p:cBhvr>
                                      <p:to>
                                        <p:strVal val="visible"/>
                                      </p:to>
                                    </p:set>
                                    <p:anim calcmode="lin" valueType="num">
                                      <p:cBhvr additive="base">
                                        <p:cTn id="32" dur="500"/>
                                        <p:tgtEl>
                                          <p:spTgt spid="4">
                                            <p:txEl>
                                              <p:pRg st="2" end="2"/>
                                            </p:txEl>
                                          </p:spTgt>
                                        </p:tgtEl>
                                        <p:attrNameLst>
                                          <p:attrName>ppt_y</p:attrName>
                                        </p:attrNameLst>
                                      </p:cBhvr>
                                      <p:tavLst>
                                        <p:tav tm="0">
                                          <p:val>
                                            <p:strVal val="#ppt_y-#ppt_h*1.125000"/>
                                          </p:val>
                                        </p:tav>
                                        <p:tav tm="100000">
                                          <p:val>
                                            <p:strVal val="#ppt_y"/>
                                          </p:val>
                                        </p:tav>
                                      </p:tavLst>
                                    </p:anim>
                                    <p:animEffect transition="in" filter="wipe(down)">
                                      <p:cBhvr>
                                        <p:cTn id="33" dur="500"/>
                                        <p:tgtEl>
                                          <p:spTgt spid="4">
                                            <p:txEl>
                                              <p:pRg st="2" end="2"/>
                                            </p:txEl>
                                          </p:spTgt>
                                        </p:tgtEl>
                                      </p:cBhvr>
                                    </p:animEffect>
                                  </p:childTnLst>
                                </p:cTn>
                              </p:par>
                            </p:childTnLst>
                          </p:cTn>
                        </p:par>
                        <p:par>
                          <p:cTn id="34" fill="hold">
                            <p:stCondLst>
                              <p:cond delay="500"/>
                            </p:stCondLst>
                            <p:childTnLst>
                              <p:par>
                                <p:cTn id="35" presetID="55" presetClass="entr" presetSubtype="0" fill="hold" grpId="0" nodeType="after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p:cTn id="37" dur="2000" fill="hold"/>
                                        <p:tgtEl>
                                          <p:spTgt spid="5"/>
                                        </p:tgtEl>
                                        <p:attrNameLst>
                                          <p:attrName>ppt_w</p:attrName>
                                        </p:attrNameLst>
                                      </p:cBhvr>
                                      <p:tavLst>
                                        <p:tav tm="0">
                                          <p:val>
                                            <p:strVal val="#ppt_w*0.70"/>
                                          </p:val>
                                        </p:tav>
                                        <p:tav tm="100000">
                                          <p:val>
                                            <p:strVal val="#ppt_w"/>
                                          </p:val>
                                        </p:tav>
                                      </p:tavLst>
                                    </p:anim>
                                    <p:anim calcmode="lin" valueType="num">
                                      <p:cBhvr>
                                        <p:cTn id="38" dur="2000" fill="hold"/>
                                        <p:tgtEl>
                                          <p:spTgt spid="5"/>
                                        </p:tgtEl>
                                        <p:attrNameLst>
                                          <p:attrName>ppt_h</p:attrName>
                                        </p:attrNameLst>
                                      </p:cBhvr>
                                      <p:tavLst>
                                        <p:tav tm="0">
                                          <p:val>
                                            <p:strVal val="#ppt_h"/>
                                          </p:val>
                                        </p:tav>
                                        <p:tav tm="100000">
                                          <p:val>
                                            <p:strVal val="#ppt_h"/>
                                          </p:val>
                                        </p:tav>
                                      </p:tavLst>
                                    </p:anim>
                                    <p:animEffect transition="in" filter="fade">
                                      <p:cBhvr>
                                        <p:cTn id="39" dur="2000"/>
                                        <p:tgtEl>
                                          <p:spTgt spid="5"/>
                                        </p:tgtEl>
                                      </p:cBhvr>
                                    </p:animEffect>
                                  </p:childTnLst>
                                </p:cTn>
                              </p:par>
                            </p:childTnLst>
                          </p:cTn>
                        </p:par>
                      </p:childTnLst>
                    </p:cTn>
                  </p:par>
                  <p:par>
                    <p:cTn id="40" fill="hold">
                      <p:stCondLst>
                        <p:cond delay="indefinite"/>
                      </p:stCondLst>
                      <p:childTnLst>
                        <p:par>
                          <p:cTn id="41" fill="hold">
                            <p:stCondLst>
                              <p:cond delay="0"/>
                            </p:stCondLst>
                            <p:childTnLst>
                              <p:par>
                                <p:cTn id="42" presetID="12" presetClass="entr" presetSubtype="1" fill="hold" grpId="0" nodeType="clickEffect">
                                  <p:stCondLst>
                                    <p:cond delay="0"/>
                                  </p:stCondLst>
                                  <p:childTnLst>
                                    <p:set>
                                      <p:cBhvr>
                                        <p:cTn id="43" dur="1" fill="hold">
                                          <p:stCondLst>
                                            <p:cond delay="0"/>
                                          </p:stCondLst>
                                        </p:cTn>
                                        <p:tgtEl>
                                          <p:spTgt spid="6">
                                            <p:bg/>
                                          </p:spTgt>
                                        </p:tgtEl>
                                        <p:attrNameLst>
                                          <p:attrName>style.visibility</p:attrName>
                                        </p:attrNameLst>
                                      </p:cBhvr>
                                      <p:to>
                                        <p:strVal val="visible"/>
                                      </p:to>
                                    </p:set>
                                    <p:anim calcmode="lin" valueType="num">
                                      <p:cBhvr additive="base">
                                        <p:cTn id="44" dur="500"/>
                                        <p:tgtEl>
                                          <p:spTgt spid="6">
                                            <p:bg/>
                                          </p:spTgt>
                                        </p:tgtEl>
                                        <p:attrNameLst>
                                          <p:attrName>ppt_y</p:attrName>
                                        </p:attrNameLst>
                                      </p:cBhvr>
                                      <p:tavLst>
                                        <p:tav tm="0">
                                          <p:val>
                                            <p:strVal val="#ppt_y-#ppt_h*1.125000"/>
                                          </p:val>
                                        </p:tav>
                                        <p:tav tm="100000">
                                          <p:val>
                                            <p:strVal val="#ppt_y"/>
                                          </p:val>
                                        </p:tav>
                                      </p:tavLst>
                                    </p:anim>
                                    <p:animEffect transition="in" filter="wipe(down)">
                                      <p:cBhvr>
                                        <p:cTn id="45" dur="500"/>
                                        <p:tgtEl>
                                          <p:spTgt spid="6">
                                            <p:bg/>
                                          </p:spTgt>
                                        </p:tgtEl>
                                      </p:cBhvr>
                                    </p:animEffect>
                                  </p:childTnLst>
                                </p:cTn>
                              </p:par>
                            </p:childTnLst>
                          </p:cTn>
                        </p:par>
                      </p:childTnLst>
                    </p:cTn>
                  </p:par>
                  <p:par>
                    <p:cTn id="46" fill="hold">
                      <p:stCondLst>
                        <p:cond delay="indefinite"/>
                      </p:stCondLst>
                      <p:childTnLst>
                        <p:par>
                          <p:cTn id="47" fill="hold">
                            <p:stCondLst>
                              <p:cond delay="0"/>
                            </p:stCondLst>
                            <p:childTnLst>
                              <p:par>
                                <p:cTn id="48" presetID="12" presetClass="entr" presetSubtype="1" fill="hold" grpId="0" nodeType="clickEffect">
                                  <p:stCondLst>
                                    <p:cond delay="0"/>
                                  </p:stCondLst>
                                  <p:childTnLst>
                                    <p:set>
                                      <p:cBhvr>
                                        <p:cTn id="49" dur="1" fill="hold">
                                          <p:stCondLst>
                                            <p:cond delay="0"/>
                                          </p:stCondLst>
                                        </p:cTn>
                                        <p:tgtEl>
                                          <p:spTgt spid="6">
                                            <p:txEl>
                                              <p:pRg st="0" end="0"/>
                                            </p:txEl>
                                          </p:spTgt>
                                        </p:tgtEl>
                                        <p:attrNameLst>
                                          <p:attrName>style.visibility</p:attrName>
                                        </p:attrNameLst>
                                      </p:cBhvr>
                                      <p:to>
                                        <p:strVal val="visible"/>
                                      </p:to>
                                    </p:set>
                                    <p:anim calcmode="lin" valueType="num">
                                      <p:cBhvr additive="base">
                                        <p:cTn id="50" dur="500"/>
                                        <p:tgtEl>
                                          <p:spTgt spid="6">
                                            <p:txEl>
                                              <p:pRg st="0" end="0"/>
                                            </p:txEl>
                                          </p:spTgt>
                                        </p:tgtEl>
                                        <p:attrNameLst>
                                          <p:attrName>ppt_y</p:attrName>
                                        </p:attrNameLst>
                                      </p:cBhvr>
                                      <p:tavLst>
                                        <p:tav tm="0">
                                          <p:val>
                                            <p:strVal val="#ppt_y-#ppt_h*1.125000"/>
                                          </p:val>
                                        </p:tav>
                                        <p:tav tm="100000">
                                          <p:val>
                                            <p:strVal val="#ppt_y"/>
                                          </p:val>
                                        </p:tav>
                                      </p:tavLst>
                                    </p:anim>
                                    <p:animEffect transition="in" filter="wipe(down)">
                                      <p:cBhvr>
                                        <p:cTn id="51" dur="500"/>
                                        <p:tgtEl>
                                          <p:spTgt spid="6">
                                            <p:txEl>
                                              <p:pRg st="0" end="0"/>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12" presetClass="entr" presetSubtype="1" fill="hold" grpId="0" nodeType="clickEffect">
                                  <p:stCondLst>
                                    <p:cond delay="0"/>
                                  </p:stCondLst>
                                  <p:childTnLst>
                                    <p:set>
                                      <p:cBhvr>
                                        <p:cTn id="55" dur="1" fill="hold">
                                          <p:stCondLst>
                                            <p:cond delay="0"/>
                                          </p:stCondLst>
                                        </p:cTn>
                                        <p:tgtEl>
                                          <p:spTgt spid="6">
                                            <p:txEl>
                                              <p:pRg st="1" end="1"/>
                                            </p:txEl>
                                          </p:spTgt>
                                        </p:tgtEl>
                                        <p:attrNameLst>
                                          <p:attrName>style.visibility</p:attrName>
                                        </p:attrNameLst>
                                      </p:cBhvr>
                                      <p:to>
                                        <p:strVal val="visible"/>
                                      </p:to>
                                    </p:set>
                                    <p:anim calcmode="lin" valueType="num">
                                      <p:cBhvr additive="base">
                                        <p:cTn id="56" dur="500"/>
                                        <p:tgtEl>
                                          <p:spTgt spid="6">
                                            <p:txEl>
                                              <p:pRg st="1" end="1"/>
                                            </p:txEl>
                                          </p:spTgt>
                                        </p:tgtEl>
                                        <p:attrNameLst>
                                          <p:attrName>ppt_y</p:attrName>
                                        </p:attrNameLst>
                                      </p:cBhvr>
                                      <p:tavLst>
                                        <p:tav tm="0">
                                          <p:val>
                                            <p:strVal val="#ppt_y-#ppt_h*1.125000"/>
                                          </p:val>
                                        </p:tav>
                                        <p:tav tm="100000">
                                          <p:val>
                                            <p:strVal val="#ppt_y"/>
                                          </p:val>
                                        </p:tav>
                                      </p:tavLst>
                                    </p:anim>
                                    <p:animEffect transition="in" filter="wipe(down)">
                                      <p:cBhvr>
                                        <p:cTn id="57" dur="500"/>
                                        <p:tgtEl>
                                          <p:spTgt spid="6">
                                            <p:txEl>
                                              <p:pRg st="1" end="1"/>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2" presetClass="entr" presetSubtype="1" fill="hold" grpId="0" nodeType="clickEffect">
                                  <p:stCondLst>
                                    <p:cond delay="0"/>
                                  </p:stCondLst>
                                  <p:childTnLst>
                                    <p:set>
                                      <p:cBhvr>
                                        <p:cTn id="61" dur="1" fill="hold">
                                          <p:stCondLst>
                                            <p:cond delay="0"/>
                                          </p:stCondLst>
                                        </p:cTn>
                                        <p:tgtEl>
                                          <p:spTgt spid="6">
                                            <p:txEl>
                                              <p:pRg st="2" end="2"/>
                                            </p:txEl>
                                          </p:spTgt>
                                        </p:tgtEl>
                                        <p:attrNameLst>
                                          <p:attrName>style.visibility</p:attrName>
                                        </p:attrNameLst>
                                      </p:cBhvr>
                                      <p:to>
                                        <p:strVal val="visible"/>
                                      </p:to>
                                    </p:set>
                                    <p:anim calcmode="lin" valueType="num">
                                      <p:cBhvr additive="base">
                                        <p:cTn id="62" dur="500"/>
                                        <p:tgtEl>
                                          <p:spTgt spid="6">
                                            <p:txEl>
                                              <p:pRg st="2" end="2"/>
                                            </p:txEl>
                                          </p:spTgt>
                                        </p:tgtEl>
                                        <p:attrNameLst>
                                          <p:attrName>ppt_y</p:attrName>
                                        </p:attrNameLst>
                                      </p:cBhvr>
                                      <p:tavLst>
                                        <p:tav tm="0">
                                          <p:val>
                                            <p:strVal val="#ppt_y-#ppt_h*1.125000"/>
                                          </p:val>
                                        </p:tav>
                                        <p:tav tm="100000">
                                          <p:val>
                                            <p:strVal val="#ppt_y"/>
                                          </p:val>
                                        </p:tav>
                                      </p:tavLst>
                                    </p:anim>
                                    <p:animEffect transition="in" filter="wipe(down)">
                                      <p:cBhvr>
                                        <p:cTn id="63"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build="p" animBg="1"/>
      <p:bldP spid="5" grpId="0" animBg="1"/>
      <p:bldP spid="6" grpId="0" build="p"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a:spLocks noChangeArrowheads="1"/>
          </p:cNvSpPr>
          <p:nvPr/>
        </p:nvSpPr>
        <p:spPr bwMode="auto">
          <a:xfrm>
            <a:off x="2989584" y="537365"/>
            <a:ext cx="7814218" cy="692049"/>
          </a:xfrm>
          <a:prstGeom prst="rect">
            <a:avLst/>
          </a:prstGeom>
          <a:noFill/>
          <a:ln>
            <a:noFill/>
          </a:ln>
          <a:extLst/>
        </p:spPr>
        <p:txBody>
          <a:bodyPr vert="horz" lIns="91440" tIns="45720" rIns="91440" bIns="45720" rtlCol="0" anchor="ctr">
            <a:noAutofit/>
          </a:bodyPr>
          <a:lstStyle>
            <a:defPPr>
              <a:defRPr lang="ar-SA"/>
            </a:defPPr>
            <a:lvl1pPr algn="ctr">
              <a:lnSpc>
                <a:spcPct val="115000"/>
              </a:lnSpc>
              <a:spcBef>
                <a:spcPct val="0"/>
              </a:spcBef>
              <a:buNone/>
              <a:defRPr sz="3600" b="1" i="1"/>
            </a:lvl1pPr>
          </a:lstStyle>
          <a:p>
            <a:r>
              <a:rPr lang="en-US" altLang="ar-SA" sz="4800" i="0" dirty="0">
                <a:solidFill>
                  <a:schemeClr val="bg1"/>
                </a:solidFill>
              </a:rPr>
              <a:t>Selling </a:t>
            </a:r>
          </a:p>
        </p:txBody>
      </p:sp>
      <p:sp>
        <p:nvSpPr>
          <p:cNvPr id="12" name="TextBox 11"/>
          <p:cNvSpPr txBox="1">
            <a:spLocks noChangeArrowheads="1"/>
          </p:cNvSpPr>
          <p:nvPr/>
        </p:nvSpPr>
        <p:spPr bwMode="auto">
          <a:xfrm>
            <a:off x="2322784" y="1490131"/>
            <a:ext cx="7814217" cy="1938992"/>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0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1600" dirty="0"/>
              <a:t>Determines client </a:t>
            </a:r>
            <a:r>
              <a:rPr lang="en-US" altLang="ar-SA" sz="1600" dirty="0" smtClean="0"/>
              <a:t>needs and </a:t>
            </a:r>
            <a:r>
              <a:rPr lang="en-US" altLang="ar-SA" sz="1600" dirty="0"/>
              <a:t>wants</a:t>
            </a:r>
          </a:p>
          <a:p>
            <a:r>
              <a:rPr lang="en-US" altLang="ar-SA" sz="1600" dirty="0"/>
              <a:t>Responds through planned, personalized communication</a:t>
            </a:r>
          </a:p>
          <a:p>
            <a:r>
              <a:rPr lang="en-US" altLang="ar-SA" sz="1600" dirty="0"/>
              <a:t>Influences purchase decisions</a:t>
            </a:r>
          </a:p>
          <a:p>
            <a:r>
              <a:rPr lang="en-US" altLang="ar-SA" sz="1600" dirty="0"/>
              <a:t>Enhances future business opportunities</a:t>
            </a:r>
          </a:p>
          <a:p>
            <a:r>
              <a:rPr lang="en-US" altLang="ar-SA" sz="1600" dirty="0"/>
              <a:t>Provides customers with the products they want </a:t>
            </a:r>
          </a:p>
        </p:txBody>
      </p:sp>
      <p:sp>
        <p:nvSpPr>
          <p:cNvPr id="13" name="TextBox 12"/>
          <p:cNvSpPr txBox="1">
            <a:spLocks noChangeArrowheads="1"/>
          </p:cNvSpPr>
          <p:nvPr/>
        </p:nvSpPr>
        <p:spPr bwMode="auto">
          <a:xfrm>
            <a:off x="2322783" y="3567399"/>
            <a:ext cx="7814218" cy="561525"/>
          </a:xfrm>
          <a:prstGeom prst="rect">
            <a:avLst/>
          </a:prstGeom>
          <a:solidFill>
            <a:schemeClr val="accent1">
              <a:lumMod val="20000"/>
              <a:lumOff val="80000"/>
            </a:schemeClr>
          </a:solidFill>
          <a:ln>
            <a:solidFill>
              <a:schemeClr val="tx1"/>
            </a:solidFill>
          </a:ln>
          <a:extLst/>
        </p:spPr>
        <p:txBody>
          <a:bodyPr vert="horz" lIns="91440" tIns="45720" rIns="91440" bIns="45720" rtlCol="0" anchor="ctr">
            <a:noAutofit/>
          </a:bodyPr>
          <a:lstStyle>
            <a:defPPr>
              <a:defRPr lang="en-US"/>
            </a:defPPr>
            <a:lvl1pPr algn="ctr">
              <a:lnSpc>
                <a:spcPct val="115000"/>
              </a:lnSpc>
              <a:spcBef>
                <a:spcPct val="0"/>
              </a:spcBef>
              <a:buNone/>
              <a:defRPr sz="2800" b="1" i="0"/>
            </a:lvl1pPr>
          </a:lstStyle>
          <a:p>
            <a:r>
              <a:rPr lang="en-US" altLang="ar-SA" dirty="0"/>
              <a:t>Importance of Selling </a:t>
            </a:r>
          </a:p>
        </p:txBody>
      </p:sp>
      <p:sp>
        <p:nvSpPr>
          <p:cNvPr id="14" name="TextBox 13"/>
          <p:cNvSpPr txBox="1">
            <a:spLocks noChangeArrowheads="1"/>
          </p:cNvSpPr>
          <p:nvPr/>
        </p:nvSpPr>
        <p:spPr bwMode="auto">
          <a:xfrm>
            <a:off x="2322784" y="4267201"/>
            <a:ext cx="7814217" cy="1692771"/>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0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1800" dirty="0"/>
              <a:t>Involves contact with customers</a:t>
            </a:r>
          </a:p>
          <a:p>
            <a:r>
              <a:rPr lang="en-US" altLang="ar-SA" sz="1800" dirty="0"/>
              <a:t>Meets customers</a:t>
            </a:r>
            <a:r>
              <a:rPr lang="en-US" altLang="en-US" sz="1800" dirty="0"/>
              <a:t>’</a:t>
            </a:r>
            <a:r>
              <a:rPr lang="en-US" altLang="ar-SA" sz="1800" dirty="0"/>
              <a:t> needs</a:t>
            </a:r>
          </a:p>
          <a:p>
            <a:r>
              <a:rPr lang="en-US" altLang="ar-SA" sz="1800" dirty="0"/>
              <a:t>Sells customers the most appropriate products</a:t>
            </a:r>
          </a:p>
          <a:p>
            <a:r>
              <a:rPr lang="en-US" altLang="ar-SA" sz="1800" dirty="0"/>
              <a:t>Benefits businesses, customers, and society </a:t>
            </a:r>
          </a:p>
        </p:txBody>
      </p:sp>
    </p:spTree>
    <p:extLst>
      <p:ext uri="{BB962C8B-B14F-4D97-AF65-F5344CB8AC3E}">
        <p14:creationId xmlns:p14="http://schemas.microsoft.com/office/powerpoint/2010/main" val="2935496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2000" fill="hold"/>
                                        <p:tgtEl>
                                          <p:spTgt spid="11"/>
                                        </p:tgtEl>
                                        <p:attrNameLst>
                                          <p:attrName>ppt_w</p:attrName>
                                        </p:attrNameLst>
                                      </p:cBhvr>
                                      <p:tavLst>
                                        <p:tav tm="0">
                                          <p:val>
                                            <p:strVal val="#ppt_w*0.70"/>
                                          </p:val>
                                        </p:tav>
                                        <p:tav tm="100000">
                                          <p:val>
                                            <p:strVal val="#ppt_w"/>
                                          </p:val>
                                        </p:tav>
                                      </p:tavLst>
                                    </p:anim>
                                    <p:anim calcmode="lin" valueType="num">
                                      <p:cBhvr>
                                        <p:cTn id="8" dur="2000" fill="hold"/>
                                        <p:tgtEl>
                                          <p:spTgt spid="11"/>
                                        </p:tgtEl>
                                        <p:attrNameLst>
                                          <p:attrName>ppt_h</p:attrName>
                                        </p:attrNameLst>
                                      </p:cBhvr>
                                      <p:tavLst>
                                        <p:tav tm="0">
                                          <p:val>
                                            <p:strVal val="#ppt_h"/>
                                          </p:val>
                                        </p:tav>
                                        <p:tav tm="100000">
                                          <p:val>
                                            <p:strVal val="#ppt_h"/>
                                          </p:val>
                                        </p:tav>
                                      </p:tavLst>
                                    </p:anim>
                                    <p:animEffect transition="in" filter="fade">
                                      <p:cBhvr>
                                        <p:cTn id="9" dur="2000"/>
                                        <p:tgtEl>
                                          <p:spTgt spid="11"/>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1" fill="hold" grpId="0" nodeType="clickEffect">
                                  <p:stCondLst>
                                    <p:cond delay="0"/>
                                  </p:stCondLst>
                                  <p:childTnLst>
                                    <p:set>
                                      <p:cBhvr>
                                        <p:cTn id="13" dur="1" fill="hold">
                                          <p:stCondLst>
                                            <p:cond delay="0"/>
                                          </p:stCondLst>
                                        </p:cTn>
                                        <p:tgtEl>
                                          <p:spTgt spid="12">
                                            <p:bg/>
                                          </p:spTgt>
                                        </p:tgtEl>
                                        <p:attrNameLst>
                                          <p:attrName>style.visibility</p:attrName>
                                        </p:attrNameLst>
                                      </p:cBhvr>
                                      <p:to>
                                        <p:strVal val="visible"/>
                                      </p:to>
                                    </p:set>
                                    <p:anim calcmode="lin" valueType="num">
                                      <p:cBhvr additive="base">
                                        <p:cTn id="14" dur="500"/>
                                        <p:tgtEl>
                                          <p:spTgt spid="12">
                                            <p:bg/>
                                          </p:spTgt>
                                        </p:tgtEl>
                                        <p:attrNameLst>
                                          <p:attrName>ppt_y</p:attrName>
                                        </p:attrNameLst>
                                      </p:cBhvr>
                                      <p:tavLst>
                                        <p:tav tm="0">
                                          <p:val>
                                            <p:strVal val="#ppt_y-#ppt_h*1.125000"/>
                                          </p:val>
                                        </p:tav>
                                        <p:tav tm="100000">
                                          <p:val>
                                            <p:strVal val="#ppt_y"/>
                                          </p:val>
                                        </p:tav>
                                      </p:tavLst>
                                    </p:anim>
                                    <p:animEffect transition="in" filter="wipe(down)">
                                      <p:cBhvr>
                                        <p:cTn id="15" dur="500"/>
                                        <p:tgtEl>
                                          <p:spTgt spid="12">
                                            <p:bg/>
                                          </p:spTgt>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1" fill="hold" grpId="0" nodeType="clickEffect">
                                  <p:stCondLst>
                                    <p:cond delay="0"/>
                                  </p:stCondLst>
                                  <p:childTnLst>
                                    <p:set>
                                      <p:cBhvr>
                                        <p:cTn id="19" dur="1" fill="hold">
                                          <p:stCondLst>
                                            <p:cond delay="0"/>
                                          </p:stCondLst>
                                        </p:cTn>
                                        <p:tgtEl>
                                          <p:spTgt spid="12">
                                            <p:txEl>
                                              <p:pRg st="0" end="0"/>
                                            </p:txEl>
                                          </p:spTgt>
                                        </p:tgtEl>
                                        <p:attrNameLst>
                                          <p:attrName>style.visibility</p:attrName>
                                        </p:attrNameLst>
                                      </p:cBhvr>
                                      <p:to>
                                        <p:strVal val="visible"/>
                                      </p:to>
                                    </p:set>
                                    <p:anim calcmode="lin" valueType="num">
                                      <p:cBhvr additive="base">
                                        <p:cTn id="20" dur="500"/>
                                        <p:tgtEl>
                                          <p:spTgt spid="12">
                                            <p:txEl>
                                              <p:pRg st="0" end="0"/>
                                            </p:txEl>
                                          </p:spTgt>
                                        </p:tgtEl>
                                        <p:attrNameLst>
                                          <p:attrName>ppt_y</p:attrName>
                                        </p:attrNameLst>
                                      </p:cBhvr>
                                      <p:tavLst>
                                        <p:tav tm="0">
                                          <p:val>
                                            <p:strVal val="#ppt_y-#ppt_h*1.125000"/>
                                          </p:val>
                                        </p:tav>
                                        <p:tav tm="100000">
                                          <p:val>
                                            <p:strVal val="#ppt_y"/>
                                          </p:val>
                                        </p:tav>
                                      </p:tavLst>
                                    </p:anim>
                                    <p:animEffect transition="in" filter="wipe(down)">
                                      <p:cBhvr>
                                        <p:cTn id="21" dur="500"/>
                                        <p:tgtEl>
                                          <p:spTgt spid="12">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1" fill="hold" grpId="0" nodeType="clickEffect">
                                  <p:stCondLst>
                                    <p:cond delay="0"/>
                                  </p:stCondLst>
                                  <p:childTnLst>
                                    <p:set>
                                      <p:cBhvr>
                                        <p:cTn id="25" dur="1" fill="hold">
                                          <p:stCondLst>
                                            <p:cond delay="0"/>
                                          </p:stCondLst>
                                        </p:cTn>
                                        <p:tgtEl>
                                          <p:spTgt spid="12">
                                            <p:txEl>
                                              <p:pRg st="1" end="1"/>
                                            </p:txEl>
                                          </p:spTgt>
                                        </p:tgtEl>
                                        <p:attrNameLst>
                                          <p:attrName>style.visibility</p:attrName>
                                        </p:attrNameLst>
                                      </p:cBhvr>
                                      <p:to>
                                        <p:strVal val="visible"/>
                                      </p:to>
                                    </p:set>
                                    <p:anim calcmode="lin" valueType="num">
                                      <p:cBhvr additive="base">
                                        <p:cTn id="26" dur="500"/>
                                        <p:tgtEl>
                                          <p:spTgt spid="12">
                                            <p:txEl>
                                              <p:pRg st="1" end="1"/>
                                            </p:txEl>
                                          </p:spTgt>
                                        </p:tgtEl>
                                        <p:attrNameLst>
                                          <p:attrName>ppt_y</p:attrName>
                                        </p:attrNameLst>
                                      </p:cBhvr>
                                      <p:tavLst>
                                        <p:tav tm="0">
                                          <p:val>
                                            <p:strVal val="#ppt_y-#ppt_h*1.125000"/>
                                          </p:val>
                                        </p:tav>
                                        <p:tav tm="100000">
                                          <p:val>
                                            <p:strVal val="#ppt_y"/>
                                          </p:val>
                                        </p:tav>
                                      </p:tavLst>
                                    </p:anim>
                                    <p:animEffect transition="in" filter="wipe(down)">
                                      <p:cBhvr>
                                        <p:cTn id="27" dur="500"/>
                                        <p:tgtEl>
                                          <p:spTgt spid="12">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1" fill="hold" grpId="0" nodeType="clickEffect">
                                  <p:stCondLst>
                                    <p:cond delay="0"/>
                                  </p:stCondLst>
                                  <p:childTnLst>
                                    <p:set>
                                      <p:cBhvr>
                                        <p:cTn id="31" dur="1" fill="hold">
                                          <p:stCondLst>
                                            <p:cond delay="0"/>
                                          </p:stCondLst>
                                        </p:cTn>
                                        <p:tgtEl>
                                          <p:spTgt spid="12">
                                            <p:txEl>
                                              <p:pRg st="2" end="2"/>
                                            </p:txEl>
                                          </p:spTgt>
                                        </p:tgtEl>
                                        <p:attrNameLst>
                                          <p:attrName>style.visibility</p:attrName>
                                        </p:attrNameLst>
                                      </p:cBhvr>
                                      <p:to>
                                        <p:strVal val="visible"/>
                                      </p:to>
                                    </p:set>
                                    <p:anim calcmode="lin" valueType="num">
                                      <p:cBhvr additive="base">
                                        <p:cTn id="32" dur="500"/>
                                        <p:tgtEl>
                                          <p:spTgt spid="12">
                                            <p:txEl>
                                              <p:pRg st="2" end="2"/>
                                            </p:txEl>
                                          </p:spTgt>
                                        </p:tgtEl>
                                        <p:attrNameLst>
                                          <p:attrName>ppt_y</p:attrName>
                                        </p:attrNameLst>
                                      </p:cBhvr>
                                      <p:tavLst>
                                        <p:tav tm="0">
                                          <p:val>
                                            <p:strVal val="#ppt_y-#ppt_h*1.125000"/>
                                          </p:val>
                                        </p:tav>
                                        <p:tav tm="100000">
                                          <p:val>
                                            <p:strVal val="#ppt_y"/>
                                          </p:val>
                                        </p:tav>
                                      </p:tavLst>
                                    </p:anim>
                                    <p:animEffect transition="in" filter="wipe(down)">
                                      <p:cBhvr>
                                        <p:cTn id="33" dur="500"/>
                                        <p:tgtEl>
                                          <p:spTgt spid="12">
                                            <p:txEl>
                                              <p:pRg st="2" end="2"/>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2" presetClass="entr" presetSubtype="1" fill="hold" grpId="0" nodeType="clickEffect">
                                  <p:stCondLst>
                                    <p:cond delay="0"/>
                                  </p:stCondLst>
                                  <p:childTnLst>
                                    <p:set>
                                      <p:cBhvr>
                                        <p:cTn id="37" dur="1" fill="hold">
                                          <p:stCondLst>
                                            <p:cond delay="0"/>
                                          </p:stCondLst>
                                        </p:cTn>
                                        <p:tgtEl>
                                          <p:spTgt spid="12">
                                            <p:txEl>
                                              <p:pRg st="3" end="3"/>
                                            </p:txEl>
                                          </p:spTgt>
                                        </p:tgtEl>
                                        <p:attrNameLst>
                                          <p:attrName>style.visibility</p:attrName>
                                        </p:attrNameLst>
                                      </p:cBhvr>
                                      <p:to>
                                        <p:strVal val="visible"/>
                                      </p:to>
                                    </p:set>
                                    <p:anim calcmode="lin" valueType="num">
                                      <p:cBhvr additive="base">
                                        <p:cTn id="38" dur="500"/>
                                        <p:tgtEl>
                                          <p:spTgt spid="12">
                                            <p:txEl>
                                              <p:pRg st="3" end="3"/>
                                            </p:txEl>
                                          </p:spTgt>
                                        </p:tgtEl>
                                        <p:attrNameLst>
                                          <p:attrName>ppt_y</p:attrName>
                                        </p:attrNameLst>
                                      </p:cBhvr>
                                      <p:tavLst>
                                        <p:tav tm="0">
                                          <p:val>
                                            <p:strVal val="#ppt_y-#ppt_h*1.125000"/>
                                          </p:val>
                                        </p:tav>
                                        <p:tav tm="100000">
                                          <p:val>
                                            <p:strVal val="#ppt_y"/>
                                          </p:val>
                                        </p:tav>
                                      </p:tavLst>
                                    </p:anim>
                                    <p:animEffect transition="in" filter="wipe(down)">
                                      <p:cBhvr>
                                        <p:cTn id="39" dur="500"/>
                                        <p:tgtEl>
                                          <p:spTgt spid="12">
                                            <p:txEl>
                                              <p:pRg st="3" end="3"/>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2" presetClass="entr" presetSubtype="1" fill="hold" grpId="0" nodeType="clickEffect">
                                  <p:stCondLst>
                                    <p:cond delay="0"/>
                                  </p:stCondLst>
                                  <p:childTnLst>
                                    <p:set>
                                      <p:cBhvr>
                                        <p:cTn id="43" dur="1" fill="hold">
                                          <p:stCondLst>
                                            <p:cond delay="0"/>
                                          </p:stCondLst>
                                        </p:cTn>
                                        <p:tgtEl>
                                          <p:spTgt spid="12">
                                            <p:txEl>
                                              <p:pRg st="4" end="4"/>
                                            </p:txEl>
                                          </p:spTgt>
                                        </p:tgtEl>
                                        <p:attrNameLst>
                                          <p:attrName>style.visibility</p:attrName>
                                        </p:attrNameLst>
                                      </p:cBhvr>
                                      <p:to>
                                        <p:strVal val="visible"/>
                                      </p:to>
                                    </p:set>
                                    <p:anim calcmode="lin" valueType="num">
                                      <p:cBhvr additive="base">
                                        <p:cTn id="44" dur="500"/>
                                        <p:tgtEl>
                                          <p:spTgt spid="12">
                                            <p:txEl>
                                              <p:pRg st="4" end="4"/>
                                            </p:txEl>
                                          </p:spTgt>
                                        </p:tgtEl>
                                        <p:attrNameLst>
                                          <p:attrName>ppt_y</p:attrName>
                                        </p:attrNameLst>
                                      </p:cBhvr>
                                      <p:tavLst>
                                        <p:tav tm="0">
                                          <p:val>
                                            <p:strVal val="#ppt_y-#ppt_h*1.125000"/>
                                          </p:val>
                                        </p:tav>
                                        <p:tav tm="100000">
                                          <p:val>
                                            <p:strVal val="#ppt_y"/>
                                          </p:val>
                                        </p:tav>
                                      </p:tavLst>
                                    </p:anim>
                                    <p:animEffect transition="in" filter="wipe(down)">
                                      <p:cBhvr>
                                        <p:cTn id="45" dur="500"/>
                                        <p:tgtEl>
                                          <p:spTgt spid="12">
                                            <p:txEl>
                                              <p:pRg st="4" end="4"/>
                                            </p:txEl>
                                          </p:spTgt>
                                        </p:tgtEl>
                                      </p:cBhvr>
                                    </p:animEffect>
                                  </p:childTnLst>
                                </p:cTn>
                              </p:par>
                            </p:childTnLst>
                          </p:cTn>
                        </p:par>
                        <p:par>
                          <p:cTn id="46" fill="hold">
                            <p:stCondLst>
                              <p:cond delay="500"/>
                            </p:stCondLst>
                            <p:childTnLst>
                              <p:par>
                                <p:cTn id="47" presetID="55"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2000" fill="hold"/>
                                        <p:tgtEl>
                                          <p:spTgt spid="13"/>
                                        </p:tgtEl>
                                        <p:attrNameLst>
                                          <p:attrName>ppt_w</p:attrName>
                                        </p:attrNameLst>
                                      </p:cBhvr>
                                      <p:tavLst>
                                        <p:tav tm="0">
                                          <p:val>
                                            <p:strVal val="#ppt_w*0.70"/>
                                          </p:val>
                                        </p:tav>
                                        <p:tav tm="100000">
                                          <p:val>
                                            <p:strVal val="#ppt_w"/>
                                          </p:val>
                                        </p:tav>
                                      </p:tavLst>
                                    </p:anim>
                                    <p:anim calcmode="lin" valueType="num">
                                      <p:cBhvr>
                                        <p:cTn id="50" dur="2000" fill="hold"/>
                                        <p:tgtEl>
                                          <p:spTgt spid="13"/>
                                        </p:tgtEl>
                                        <p:attrNameLst>
                                          <p:attrName>ppt_h</p:attrName>
                                        </p:attrNameLst>
                                      </p:cBhvr>
                                      <p:tavLst>
                                        <p:tav tm="0">
                                          <p:val>
                                            <p:strVal val="#ppt_h"/>
                                          </p:val>
                                        </p:tav>
                                        <p:tav tm="100000">
                                          <p:val>
                                            <p:strVal val="#ppt_h"/>
                                          </p:val>
                                        </p:tav>
                                      </p:tavLst>
                                    </p:anim>
                                    <p:animEffect transition="in" filter="fade">
                                      <p:cBhvr>
                                        <p:cTn id="51" dur="2000"/>
                                        <p:tgtEl>
                                          <p:spTgt spid="13"/>
                                        </p:tgtEl>
                                      </p:cBhvr>
                                    </p:animEffect>
                                  </p:childTnLst>
                                </p:cTn>
                              </p:par>
                            </p:childTnLst>
                          </p:cTn>
                        </p:par>
                      </p:childTnLst>
                    </p:cTn>
                  </p:par>
                  <p:par>
                    <p:cTn id="52" fill="hold">
                      <p:stCondLst>
                        <p:cond delay="indefinite"/>
                      </p:stCondLst>
                      <p:childTnLst>
                        <p:par>
                          <p:cTn id="53" fill="hold">
                            <p:stCondLst>
                              <p:cond delay="0"/>
                            </p:stCondLst>
                            <p:childTnLst>
                              <p:par>
                                <p:cTn id="54" presetID="12" presetClass="entr" presetSubtype="1" fill="hold" grpId="0" nodeType="clickEffect">
                                  <p:stCondLst>
                                    <p:cond delay="0"/>
                                  </p:stCondLst>
                                  <p:childTnLst>
                                    <p:set>
                                      <p:cBhvr>
                                        <p:cTn id="55" dur="1" fill="hold">
                                          <p:stCondLst>
                                            <p:cond delay="0"/>
                                          </p:stCondLst>
                                        </p:cTn>
                                        <p:tgtEl>
                                          <p:spTgt spid="14">
                                            <p:bg/>
                                          </p:spTgt>
                                        </p:tgtEl>
                                        <p:attrNameLst>
                                          <p:attrName>style.visibility</p:attrName>
                                        </p:attrNameLst>
                                      </p:cBhvr>
                                      <p:to>
                                        <p:strVal val="visible"/>
                                      </p:to>
                                    </p:set>
                                    <p:anim calcmode="lin" valueType="num">
                                      <p:cBhvr additive="base">
                                        <p:cTn id="56" dur="500"/>
                                        <p:tgtEl>
                                          <p:spTgt spid="14">
                                            <p:bg/>
                                          </p:spTgt>
                                        </p:tgtEl>
                                        <p:attrNameLst>
                                          <p:attrName>ppt_y</p:attrName>
                                        </p:attrNameLst>
                                      </p:cBhvr>
                                      <p:tavLst>
                                        <p:tav tm="0">
                                          <p:val>
                                            <p:strVal val="#ppt_y-#ppt_h*1.125000"/>
                                          </p:val>
                                        </p:tav>
                                        <p:tav tm="100000">
                                          <p:val>
                                            <p:strVal val="#ppt_y"/>
                                          </p:val>
                                        </p:tav>
                                      </p:tavLst>
                                    </p:anim>
                                    <p:animEffect transition="in" filter="wipe(down)">
                                      <p:cBhvr>
                                        <p:cTn id="57" dur="500"/>
                                        <p:tgtEl>
                                          <p:spTgt spid="14">
                                            <p:bg/>
                                          </p:spTgt>
                                        </p:tgtEl>
                                      </p:cBhvr>
                                    </p:animEffect>
                                  </p:childTnLst>
                                </p:cTn>
                              </p:par>
                            </p:childTnLst>
                          </p:cTn>
                        </p:par>
                      </p:childTnLst>
                    </p:cTn>
                  </p:par>
                  <p:par>
                    <p:cTn id="58" fill="hold">
                      <p:stCondLst>
                        <p:cond delay="indefinite"/>
                      </p:stCondLst>
                      <p:childTnLst>
                        <p:par>
                          <p:cTn id="59" fill="hold">
                            <p:stCondLst>
                              <p:cond delay="0"/>
                            </p:stCondLst>
                            <p:childTnLst>
                              <p:par>
                                <p:cTn id="60" presetID="12" presetClass="entr" presetSubtype="1" fill="hold" grpId="0" nodeType="clickEffect">
                                  <p:stCondLst>
                                    <p:cond delay="0"/>
                                  </p:stCondLst>
                                  <p:childTnLst>
                                    <p:set>
                                      <p:cBhvr>
                                        <p:cTn id="61" dur="1" fill="hold">
                                          <p:stCondLst>
                                            <p:cond delay="0"/>
                                          </p:stCondLst>
                                        </p:cTn>
                                        <p:tgtEl>
                                          <p:spTgt spid="14">
                                            <p:txEl>
                                              <p:pRg st="0" end="0"/>
                                            </p:txEl>
                                          </p:spTgt>
                                        </p:tgtEl>
                                        <p:attrNameLst>
                                          <p:attrName>style.visibility</p:attrName>
                                        </p:attrNameLst>
                                      </p:cBhvr>
                                      <p:to>
                                        <p:strVal val="visible"/>
                                      </p:to>
                                    </p:set>
                                    <p:anim calcmode="lin" valueType="num">
                                      <p:cBhvr additive="base">
                                        <p:cTn id="62" dur="500"/>
                                        <p:tgtEl>
                                          <p:spTgt spid="14">
                                            <p:txEl>
                                              <p:pRg st="0" end="0"/>
                                            </p:txEl>
                                          </p:spTgt>
                                        </p:tgtEl>
                                        <p:attrNameLst>
                                          <p:attrName>ppt_y</p:attrName>
                                        </p:attrNameLst>
                                      </p:cBhvr>
                                      <p:tavLst>
                                        <p:tav tm="0">
                                          <p:val>
                                            <p:strVal val="#ppt_y-#ppt_h*1.125000"/>
                                          </p:val>
                                        </p:tav>
                                        <p:tav tm="100000">
                                          <p:val>
                                            <p:strVal val="#ppt_y"/>
                                          </p:val>
                                        </p:tav>
                                      </p:tavLst>
                                    </p:anim>
                                    <p:animEffect transition="in" filter="wipe(down)">
                                      <p:cBhvr>
                                        <p:cTn id="63" dur="500"/>
                                        <p:tgtEl>
                                          <p:spTgt spid="14">
                                            <p:txEl>
                                              <p:pRg st="0" end="0"/>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12" presetClass="entr" presetSubtype="1" fill="hold" grpId="0" nodeType="clickEffect">
                                  <p:stCondLst>
                                    <p:cond delay="0"/>
                                  </p:stCondLst>
                                  <p:childTnLst>
                                    <p:set>
                                      <p:cBhvr>
                                        <p:cTn id="67" dur="1" fill="hold">
                                          <p:stCondLst>
                                            <p:cond delay="0"/>
                                          </p:stCondLst>
                                        </p:cTn>
                                        <p:tgtEl>
                                          <p:spTgt spid="14">
                                            <p:txEl>
                                              <p:pRg st="1" end="1"/>
                                            </p:txEl>
                                          </p:spTgt>
                                        </p:tgtEl>
                                        <p:attrNameLst>
                                          <p:attrName>style.visibility</p:attrName>
                                        </p:attrNameLst>
                                      </p:cBhvr>
                                      <p:to>
                                        <p:strVal val="visible"/>
                                      </p:to>
                                    </p:set>
                                    <p:anim calcmode="lin" valueType="num">
                                      <p:cBhvr additive="base">
                                        <p:cTn id="68" dur="500"/>
                                        <p:tgtEl>
                                          <p:spTgt spid="14">
                                            <p:txEl>
                                              <p:pRg st="1" end="1"/>
                                            </p:txEl>
                                          </p:spTgt>
                                        </p:tgtEl>
                                        <p:attrNameLst>
                                          <p:attrName>ppt_y</p:attrName>
                                        </p:attrNameLst>
                                      </p:cBhvr>
                                      <p:tavLst>
                                        <p:tav tm="0">
                                          <p:val>
                                            <p:strVal val="#ppt_y-#ppt_h*1.125000"/>
                                          </p:val>
                                        </p:tav>
                                        <p:tav tm="100000">
                                          <p:val>
                                            <p:strVal val="#ppt_y"/>
                                          </p:val>
                                        </p:tav>
                                      </p:tavLst>
                                    </p:anim>
                                    <p:animEffect transition="in" filter="wipe(down)">
                                      <p:cBhvr>
                                        <p:cTn id="69" dur="500"/>
                                        <p:tgtEl>
                                          <p:spTgt spid="14">
                                            <p:txEl>
                                              <p:pRg st="1" end="1"/>
                                            </p:txEl>
                                          </p:spTgt>
                                        </p:tgtEl>
                                      </p:cBhvr>
                                    </p:animEffect>
                                  </p:childTnLst>
                                </p:cTn>
                              </p:par>
                            </p:childTnLst>
                          </p:cTn>
                        </p:par>
                      </p:childTnLst>
                    </p:cTn>
                  </p:par>
                  <p:par>
                    <p:cTn id="70" fill="hold">
                      <p:stCondLst>
                        <p:cond delay="indefinite"/>
                      </p:stCondLst>
                      <p:childTnLst>
                        <p:par>
                          <p:cTn id="71" fill="hold">
                            <p:stCondLst>
                              <p:cond delay="0"/>
                            </p:stCondLst>
                            <p:childTnLst>
                              <p:par>
                                <p:cTn id="72" presetID="12" presetClass="entr" presetSubtype="1" fill="hold" grpId="0" nodeType="clickEffect">
                                  <p:stCondLst>
                                    <p:cond delay="0"/>
                                  </p:stCondLst>
                                  <p:childTnLst>
                                    <p:set>
                                      <p:cBhvr>
                                        <p:cTn id="73" dur="1" fill="hold">
                                          <p:stCondLst>
                                            <p:cond delay="0"/>
                                          </p:stCondLst>
                                        </p:cTn>
                                        <p:tgtEl>
                                          <p:spTgt spid="14">
                                            <p:txEl>
                                              <p:pRg st="2" end="2"/>
                                            </p:txEl>
                                          </p:spTgt>
                                        </p:tgtEl>
                                        <p:attrNameLst>
                                          <p:attrName>style.visibility</p:attrName>
                                        </p:attrNameLst>
                                      </p:cBhvr>
                                      <p:to>
                                        <p:strVal val="visible"/>
                                      </p:to>
                                    </p:set>
                                    <p:anim calcmode="lin" valueType="num">
                                      <p:cBhvr additive="base">
                                        <p:cTn id="74" dur="500"/>
                                        <p:tgtEl>
                                          <p:spTgt spid="14">
                                            <p:txEl>
                                              <p:pRg st="2" end="2"/>
                                            </p:txEl>
                                          </p:spTgt>
                                        </p:tgtEl>
                                        <p:attrNameLst>
                                          <p:attrName>ppt_y</p:attrName>
                                        </p:attrNameLst>
                                      </p:cBhvr>
                                      <p:tavLst>
                                        <p:tav tm="0">
                                          <p:val>
                                            <p:strVal val="#ppt_y-#ppt_h*1.125000"/>
                                          </p:val>
                                        </p:tav>
                                        <p:tav tm="100000">
                                          <p:val>
                                            <p:strVal val="#ppt_y"/>
                                          </p:val>
                                        </p:tav>
                                      </p:tavLst>
                                    </p:anim>
                                    <p:animEffect transition="in" filter="wipe(down)">
                                      <p:cBhvr>
                                        <p:cTn id="75" dur="500"/>
                                        <p:tgtEl>
                                          <p:spTgt spid="14">
                                            <p:txEl>
                                              <p:pRg st="2" end="2"/>
                                            </p:txEl>
                                          </p:spTgt>
                                        </p:tgtEl>
                                      </p:cBhvr>
                                    </p:animEffect>
                                  </p:childTnLst>
                                </p:cTn>
                              </p:par>
                            </p:childTnLst>
                          </p:cTn>
                        </p:par>
                      </p:childTnLst>
                    </p:cTn>
                  </p:par>
                  <p:par>
                    <p:cTn id="76" fill="hold">
                      <p:stCondLst>
                        <p:cond delay="indefinite"/>
                      </p:stCondLst>
                      <p:childTnLst>
                        <p:par>
                          <p:cTn id="77" fill="hold">
                            <p:stCondLst>
                              <p:cond delay="0"/>
                            </p:stCondLst>
                            <p:childTnLst>
                              <p:par>
                                <p:cTn id="78" presetID="12" presetClass="entr" presetSubtype="1" fill="hold" grpId="0" nodeType="clickEffect">
                                  <p:stCondLst>
                                    <p:cond delay="0"/>
                                  </p:stCondLst>
                                  <p:childTnLst>
                                    <p:set>
                                      <p:cBhvr>
                                        <p:cTn id="79" dur="1" fill="hold">
                                          <p:stCondLst>
                                            <p:cond delay="0"/>
                                          </p:stCondLst>
                                        </p:cTn>
                                        <p:tgtEl>
                                          <p:spTgt spid="14">
                                            <p:txEl>
                                              <p:pRg st="3" end="3"/>
                                            </p:txEl>
                                          </p:spTgt>
                                        </p:tgtEl>
                                        <p:attrNameLst>
                                          <p:attrName>style.visibility</p:attrName>
                                        </p:attrNameLst>
                                      </p:cBhvr>
                                      <p:to>
                                        <p:strVal val="visible"/>
                                      </p:to>
                                    </p:set>
                                    <p:anim calcmode="lin" valueType="num">
                                      <p:cBhvr additive="base">
                                        <p:cTn id="80" dur="500"/>
                                        <p:tgtEl>
                                          <p:spTgt spid="14">
                                            <p:txEl>
                                              <p:pRg st="3" end="3"/>
                                            </p:txEl>
                                          </p:spTgt>
                                        </p:tgtEl>
                                        <p:attrNameLst>
                                          <p:attrName>ppt_y</p:attrName>
                                        </p:attrNameLst>
                                      </p:cBhvr>
                                      <p:tavLst>
                                        <p:tav tm="0">
                                          <p:val>
                                            <p:strVal val="#ppt_y-#ppt_h*1.125000"/>
                                          </p:val>
                                        </p:tav>
                                        <p:tav tm="100000">
                                          <p:val>
                                            <p:strVal val="#ppt_y"/>
                                          </p:val>
                                        </p:tav>
                                      </p:tavLst>
                                    </p:anim>
                                    <p:animEffect transition="in" filter="wipe(down)">
                                      <p:cBhvr>
                                        <p:cTn id="81" dur="500"/>
                                        <p:tgtEl>
                                          <p:spTgt spid="1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build="p" animBg="1"/>
      <p:bldP spid="13" grpId="0" animBg="1"/>
      <p:bldP spid="14" grpId="0" build="p"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a:spLocks noChangeArrowheads="1"/>
          </p:cNvSpPr>
          <p:nvPr/>
        </p:nvSpPr>
        <p:spPr bwMode="auto">
          <a:xfrm>
            <a:off x="2932386" y="333703"/>
            <a:ext cx="7909035" cy="1253359"/>
          </a:xfrm>
          <a:prstGeom prst="rect">
            <a:avLst/>
          </a:prstGeom>
          <a:noFill/>
          <a:ln>
            <a:noFill/>
          </a:ln>
          <a:extLst/>
        </p:spPr>
        <p:txBody>
          <a:bodyPr vert="horz" lIns="91440" tIns="45720" rIns="91440" bIns="45720" rtlCol="0" anchor="ctr">
            <a:normAutofit fontScale="97500"/>
          </a:bodyPr>
          <a:lstStyle>
            <a:defPPr>
              <a:defRPr lang="ar-SA"/>
            </a:defPPr>
            <a:lvl1pPr algn="ctr">
              <a:lnSpc>
                <a:spcPct val="115000"/>
              </a:lnSpc>
              <a:spcBef>
                <a:spcPct val="0"/>
              </a:spcBef>
              <a:buNone/>
              <a:defRPr sz="3600" b="1" i="1"/>
            </a:lvl1pPr>
          </a:lstStyle>
          <a:p>
            <a:r>
              <a:rPr lang="en-US" altLang="ar-SA" i="0" dirty="0">
                <a:solidFill>
                  <a:schemeClr val="bg1"/>
                </a:solidFill>
              </a:rPr>
              <a:t>Marketing</a:t>
            </a:r>
            <a:r>
              <a:rPr lang="en-US" altLang="ar-SA" sz="2800" i="0" dirty="0">
                <a:solidFill>
                  <a:schemeClr val="bg1"/>
                </a:solidFill>
              </a:rPr>
              <a:t> </a:t>
            </a:r>
            <a:r>
              <a:rPr lang="en-US" altLang="ar-SA" i="0" dirty="0">
                <a:solidFill>
                  <a:schemeClr val="bg1"/>
                </a:solidFill>
              </a:rPr>
              <a:t>Functions</a:t>
            </a:r>
            <a:r>
              <a:rPr lang="en-US" altLang="en-US" i="0" dirty="0">
                <a:solidFill>
                  <a:schemeClr val="bg1"/>
                </a:solidFill>
              </a:rPr>
              <a:t>’</a:t>
            </a:r>
            <a:r>
              <a:rPr lang="en-US" altLang="ar-SA" i="0" dirty="0">
                <a:solidFill>
                  <a:schemeClr val="bg1"/>
                </a:solidFill>
              </a:rPr>
              <a:t> Important Roles </a:t>
            </a:r>
          </a:p>
        </p:txBody>
      </p:sp>
      <p:sp>
        <p:nvSpPr>
          <p:cNvPr id="4" name="TextBox 3"/>
          <p:cNvSpPr txBox="1">
            <a:spLocks noChangeArrowheads="1"/>
          </p:cNvSpPr>
          <p:nvPr/>
        </p:nvSpPr>
        <p:spPr bwMode="auto">
          <a:xfrm>
            <a:off x="1037063" y="2785947"/>
            <a:ext cx="9478537" cy="1231106"/>
          </a:xfrm>
          <a:prstGeom prst="rect">
            <a:avLst/>
          </a:prstGeom>
          <a:noFill/>
          <a:ln w="9525">
            <a:solidFill>
              <a:schemeClr val="accent1"/>
            </a:solidFill>
            <a:miter lim="800000"/>
            <a:headEnd/>
            <a:tailEnd/>
          </a:ln>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0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3200" dirty="0"/>
              <a:t>To carry out a business</a:t>
            </a:r>
            <a:r>
              <a:rPr lang="en-US" altLang="en-US" sz="3200" dirty="0"/>
              <a:t>’</a:t>
            </a:r>
            <a:r>
              <a:rPr lang="en-US" altLang="ar-SA" sz="3200" dirty="0"/>
              <a:t>s marketing plan</a:t>
            </a:r>
          </a:p>
          <a:p>
            <a:r>
              <a:rPr lang="en-US" altLang="ar-SA" sz="3200" dirty="0"/>
              <a:t>To attract the target customer to the business</a:t>
            </a:r>
          </a:p>
        </p:txBody>
      </p:sp>
    </p:spTree>
    <p:extLst>
      <p:ext uri="{BB962C8B-B14F-4D97-AF65-F5344CB8AC3E}">
        <p14:creationId xmlns:p14="http://schemas.microsoft.com/office/powerpoint/2010/main" val="47930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strVal val="#ppt_w*0.70"/>
                                          </p:val>
                                        </p:tav>
                                        <p:tav tm="100000">
                                          <p:val>
                                            <p:strVal val="#ppt_w"/>
                                          </p:val>
                                        </p:tav>
                                      </p:tavLst>
                                    </p:anim>
                                    <p:anim calcmode="lin" valueType="num">
                                      <p:cBhvr>
                                        <p:cTn id="8" dur="2000" fill="hold"/>
                                        <p:tgtEl>
                                          <p:spTgt spid="3"/>
                                        </p:tgtEl>
                                        <p:attrNameLst>
                                          <p:attrName>ppt_h</p:attrName>
                                        </p:attrNameLst>
                                      </p:cBhvr>
                                      <p:tavLst>
                                        <p:tav tm="0">
                                          <p:val>
                                            <p:strVal val="#ppt_h"/>
                                          </p:val>
                                        </p:tav>
                                        <p:tav tm="100000">
                                          <p:val>
                                            <p:strVal val="#ppt_h"/>
                                          </p:val>
                                        </p:tav>
                                      </p:tavLst>
                                    </p:anim>
                                    <p:animEffect transition="in" filter="fade">
                                      <p:cBhvr>
                                        <p:cTn id="9" dur="20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1" fill="hold" grpId="0" nodeType="clickEffect">
                                  <p:stCondLst>
                                    <p:cond delay="0"/>
                                  </p:stCondLst>
                                  <p:childTnLst>
                                    <p:set>
                                      <p:cBhvr>
                                        <p:cTn id="13" dur="1" fill="hold">
                                          <p:stCondLst>
                                            <p:cond delay="0"/>
                                          </p:stCondLst>
                                        </p:cTn>
                                        <p:tgtEl>
                                          <p:spTgt spid="4">
                                            <p:bg/>
                                          </p:spTgt>
                                        </p:tgtEl>
                                        <p:attrNameLst>
                                          <p:attrName>style.visibility</p:attrName>
                                        </p:attrNameLst>
                                      </p:cBhvr>
                                      <p:to>
                                        <p:strVal val="visible"/>
                                      </p:to>
                                    </p:set>
                                    <p:anim calcmode="lin" valueType="num">
                                      <p:cBhvr additive="base">
                                        <p:cTn id="14" dur="500"/>
                                        <p:tgtEl>
                                          <p:spTgt spid="4">
                                            <p:bg/>
                                          </p:spTgt>
                                        </p:tgtEl>
                                        <p:attrNameLst>
                                          <p:attrName>ppt_y</p:attrName>
                                        </p:attrNameLst>
                                      </p:cBhvr>
                                      <p:tavLst>
                                        <p:tav tm="0">
                                          <p:val>
                                            <p:strVal val="#ppt_y-#ppt_h*1.125000"/>
                                          </p:val>
                                        </p:tav>
                                        <p:tav tm="100000">
                                          <p:val>
                                            <p:strVal val="#ppt_y"/>
                                          </p:val>
                                        </p:tav>
                                      </p:tavLst>
                                    </p:anim>
                                    <p:animEffect transition="in" filter="wipe(down)">
                                      <p:cBhvr>
                                        <p:cTn id="15" dur="500"/>
                                        <p:tgtEl>
                                          <p:spTgt spid="4">
                                            <p:bg/>
                                          </p:spTgt>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1" fill="hold" grpId="0" nodeType="clickEffect">
                                  <p:stCondLst>
                                    <p:cond delay="0"/>
                                  </p:stCondLst>
                                  <p:childTnLst>
                                    <p:set>
                                      <p:cBhvr>
                                        <p:cTn id="19" dur="1" fill="hold">
                                          <p:stCondLst>
                                            <p:cond delay="0"/>
                                          </p:stCondLst>
                                        </p:cTn>
                                        <p:tgtEl>
                                          <p:spTgt spid="4">
                                            <p:txEl>
                                              <p:pRg st="0" end="0"/>
                                            </p:txEl>
                                          </p:spTgt>
                                        </p:tgtEl>
                                        <p:attrNameLst>
                                          <p:attrName>style.visibility</p:attrName>
                                        </p:attrNameLst>
                                      </p:cBhvr>
                                      <p:to>
                                        <p:strVal val="visible"/>
                                      </p:to>
                                    </p:set>
                                    <p:anim calcmode="lin" valueType="num">
                                      <p:cBhvr additive="base">
                                        <p:cTn id="20" dur="500"/>
                                        <p:tgtEl>
                                          <p:spTgt spid="4">
                                            <p:txEl>
                                              <p:pRg st="0" end="0"/>
                                            </p:txEl>
                                          </p:spTgt>
                                        </p:tgtEl>
                                        <p:attrNameLst>
                                          <p:attrName>ppt_y</p:attrName>
                                        </p:attrNameLst>
                                      </p:cBhvr>
                                      <p:tavLst>
                                        <p:tav tm="0">
                                          <p:val>
                                            <p:strVal val="#ppt_y-#ppt_h*1.125000"/>
                                          </p:val>
                                        </p:tav>
                                        <p:tav tm="100000">
                                          <p:val>
                                            <p:strVal val="#ppt_y"/>
                                          </p:val>
                                        </p:tav>
                                      </p:tavLst>
                                    </p:anim>
                                    <p:animEffect transition="in" filter="wipe(down)">
                                      <p:cBhvr>
                                        <p:cTn id="21" dur="500"/>
                                        <p:tgtEl>
                                          <p:spTgt spid="4">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1" fill="hold" grpId="0" nodeType="clickEffect">
                                  <p:stCondLst>
                                    <p:cond delay="0"/>
                                  </p:stCondLst>
                                  <p:childTnLst>
                                    <p:set>
                                      <p:cBhvr>
                                        <p:cTn id="25" dur="1" fill="hold">
                                          <p:stCondLst>
                                            <p:cond delay="0"/>
                                          </p:stCondLst>
                                        </p:cTn>
                                        <p:tgtEl>
                                          <p:spTgt spid="4">
                                            <p:txEl>
                                              <p:pRg st="1" end="1"/>
                                            </p:txEl>
                                          </p:spTgt>
                                        </p:tgtEl>
                                        <p:attrNameLst>
                                          <p:attrName>style.visibility</p:attrName>
                                        </p:attrNameLst>
                                      </p:cBhvr>
                                      <p:to>
                                        <p:strVal val="visible"/>
                                      </p:to>
                                    </p:set>
                                    <p:anim calcmode="lin" valueType="num">
                                      <p:cBhvr additive="base">
                                        <p:cTn id="26" dur="500"/>
                                        <p:tgtEl>
                                          <p:spTgt spid="4">
                                            <p:txEl>
                                              <p:pRg st="1" end="1"/>
                                            </p:txEl>
                                          </p:spTgt>
                                        </p:tgtEl>
                                        <p:attrNameLst>
                                          <p:attrName>ppt_y</p:attrName>
                                        </p:attrNameLst>
                                      </p:cBhvr>
                                      <p:tavLst>
                                        <p:tav tm="0">
                                          <p:val>
                                            <p:strVal val="#ppt_y-#ppt_h*1.125000"/>
                                          </p:val>
                                        </p:tav>
                                        <p:tav tm="100000">
                                          <p:val>
                                            <p:strVal val="#ppt_y"/>
                                          </p:val>
                                        </p:tav>
                                      </p:tavLst>
                                    </p:anim>
                                    <p:animEffect transition="in" filter="wipe(down)">
                                      <p:cBhvr>
                                        <p:cTn id="27"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build="p" animBg="1"/>
    </p:bld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4294967295"/>
          </p:nvPr>
        </p:nvSpPr>
        <p:spPr>
          <a:xfrm>
            <a:off x="10854466" y="6356350"/>
            <a:ext cx="499334" cy="365125"/>
          </a:xfrm>
          <a:solidFill>
            <a:schemeClr val="accent1"/>
          </a:solidFill>
          <a:ln>
            <a:solidFill>
              <a:srgbClr val="24A9E1"/>
            </a:solidFill>
          </a:ln>
        </p:spPr>
        <p:txBody>
          <a:bodyPr vert="horz" lIns="91440" tIns="45720" rIns="91440" bIns="45720" rtlCol="0" anchor="ctr"/>
          <a:lstStyle/>
          <a:p>
            <a:fld id="{E18FCF0A-F3D3-488A-9A20-09758A3FC49E}" type="slidenum">
              <a:rPr lang="en-US" altLang="ar-SA" b="1">
                <a:solidFill>
                  <a:schemeClr val="tx1"/>
                </a:solidFill>
              </a:rPr>
              <a:pPr/>
              <a:t>37</a:t>
            </a:fld>
            <a:endParaRPr lang="en-US" altLang="ar-SA" b="1">
              <a:solidFill>
                <a:schemeClr val="tx1"/>
              </a:solidFill>
            </a:endParaRPr>
          </a:p>
        </p:txBody>
      </p:sp>
      <p:sp>
        <p:nvSpPr>
          <p:cNvPr id="124930" name="Rectangle 2"/>
          <p:cNvSpPr>
            <a:spLocks noGrp="1" noChangeArrowheads="1"/>
          </p:cNvSpPr>
          <p:nvPr>
            <p:ph type="title" idx="4294967295"/>
          </p:nvPr>
        </p:nvSpPr>
        <p:spPr>
          <a:xfrm>
            <a:off x="2916467" y="327807"/>
            <a:ext cx="7937999" cy="1325563"/>
          </a:xfrm>
        </p:spPr>
        <p:txBody>
          <a:bodyPr>
            <a:normAutofit/>
          </a:bodyPr>
          <a:lstStyle/>
          <a:p>
            <a:r>
              <a:rPr lang="en-US" altLang="ar-SA" sz="2800" b="1" dirty="0">
                <a:solidFill>
                  <a:schemeClr val="bg1"/>
                </a:solidFill>
                <a:latin typeface="+mn-lt"/>
              </a:rPr>
              <a:t>MARKETING CHALLENGES INTO THE NEW CENTURY </a:t>
            </a:r>
          </a:p>
        </p:txBody>
      </p:sp>
      <p:sp>
        <p:nvSpPr>
          <p:cNvPr id="124931" name="Rectangle 3"/>
          <p:cNvSpPr>
            <a:spLocks noGrp="1" noChangeArrowheads="1"/>
          </p:cNvSpPr>
          <p:nvPr>
            <p:ph type="body" idx="1"/>
          </p:nvPr>
        </p:nvSpPr>
        <p:spPr>
          <a:xfrm>
            <a:off x="1587062" y="1849821"/>
            <a:ext cx="9406759" cy="3195146"/>
          </a:xfrm>
          <a:ln>
            <a:solidFill>
              <a:schemeClr val="accent1"/>
            </a:solidFill>
          </a:ln>
        </p:spPr>
        <p:txBody>
          <a:bodyPr vert="horz" lIns="91440" tIns="45720" rIns="91440" bIns="45720" rtlCol="0" anchor="ctr">
            <a:normAutofit/>
          </a:bodyPr>
          <a:lstStyle/>
          <a:p>
            <a:pPr algn="just">
              <a:buFont typeface="Wingdings" panose="05000000000000000000" pitchFamily="2" charset="2"/>
              <a:buChar char="Ø"/>
            </a:pPr>
            <a:r>
              <a:rPr lang="en-US" altLang="ar-SA" b="1" dirty="0" smtClean="0"/>
              <a:t>Growth Of Non-profit Marketing </a:t>
            </a:r>
          </a:p>
          <a:p>
            <a:pPr algn="just">
              <a:buFont typeface="Wingdings" panose="05000000000000000000" pitchFamily="2" charset="2"/>
              <a:buChar char="Ø"/>
            </a:pPr>
            <a:r>
              <a:rPr lang="en-US" altLang="ar-SA" b="1" dirty="0" smtClean="0"/>
              <a:t>The Information Technology Boom</a:t>
            </a:r>
          </a:p>
          <a:p>
            <a:pPr algn="just">
              <a:buFont typeface="Wingdings" panose="05000000000000000000" pitchFamily="2" charset="2"/>
              <a:buChar char="Ø"/>
            </a:pPr>
            <a:r>
              <a:rPr lang="en-US" altLang="ar-SA" b="1" dirty="0" smtClean="0"/>
              <a:t>Rapid Globalization </a:t>
            </a:r>
          </a:p>
          <a:p>
            <a:pPr algn="just">
              <a:buFont typeface="Wingdings" panose="05000000000000000000" pitchFamily="2" charset="2"/>
              <a:buChar char="Ø"/>
            </a:pPr>
            <a:r>
              <a:rPr lang="en-US" altLang="ar-SA" b="1" dirty="0" smtClean="0"/>
              <a:t>The Changing World Economy</a:t>
            </a:r>
          </a:p>
          <a:p>
            <a:pPr algn="just">
              <a:buFont typeface="Wingdings" panose="05000000000000000000" pitchFamily="2" charset="2"/>
              <a:buChar char="Ø"/>
            </a:pPr>
            <a:r>
              <a:rPr lang="en-US" altLang="ar-SA" b="1" dirty="0" smtClean="0"/>
              <a:t>The Call For More Ethics And Social Responsibility</a:t>
            </a:r>
            <a:endParaRPr lang="en-US" altLang="ar-SA" b="1" dirty="0"/>
          </a:p>
        </p:txBody>
      </p:sp>
    </p:spTree>
    <p:extLst>
      <p:ext uri="{BB962C8B-B14F-4D97-AF65-F5344CB8AC3E}">
        <p14:creationId xmlns:p14="http://schemas.microsoft.com/office/powerpoint/2010/main" val="224047176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4930"/>
                                        </p:tgtEl>
                                        <p:attrNameLst>
                                          <p:attrName>style.visibility</p:attrName>
                                        </p:attrNameLst>
                                      </p:cBhvr>
                                      <p:to>
                                        <p:strVal val="visible"/>
                                      </p:to>
                                    </p:set>
                                    <p:anim calcmode="lin" valueType="num">
                                      <p:cBhvr additive="base">
                                        <p:cTn id="7" dur="500" fill="hold"/>
                                        <p:tgtEl>
                                          <p:spTgt spid="124930"/>
                                        </p:tgtEl>
                                        <p:attrNameLst>
                                          <p:attrName>ppt_x</p:attrName>
                                        </p:attrNameLst>
                                      </p:cBhvr>
                                      <p:tavLst>
                                        <p:tav tm="0">
                                          <p:val>
                                            <p:strVal val="#ppt_x"/>
                                          </p:val>
                                        </p:tav>
                                        <p:tav tm="100000">
                                          <p:val>
                                            <p:strVal val="#ppt_x"/>
                                          </p:val>
                                        </p:tav>
                                      </p:tavLst>
                                    </p:anim>
                                    <p:anim calcmode="lin" valueType="num">
                                      <p:cBhvr additive="base">
                                        <p:cTn id="8" dur="500" fill="hold"/>
                                        <p:tgtEl>
                                          <p:spTgt spid="12493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124931">
                                            <p:txEl>
                                              <p:pRg st="0" end="0"/>
                                            </p:txEl>
                                          </p:spTgt>
                                        </p:tgtEl>
                                        <p:attrNameLst>
                                          <p:attrName>style.visibility</p:attrName>
                                        </p:attrNameLst>
                                      </p:cBhvr>
                                      <p:to>
                                        <p:strVal val="visible"/>
                                      </p:to>
                                    </p:set>
                                    <p:animEffect transition="in" filter="box(in)">
                                      <p:cBhvr>
                                        <p:cTn id="13" dur="500"/>
                                        <p:tgtEl>
                                          <p:spTgt spid="124931">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4" presetClass="entr" presetSubtype="16" fill="hold" grpId="0" nodeType="clickEffect">
                                  <p:stCondLst>
                                    <p:cond delay="0"/>
                                  </p:stCondLst>
                                  <p:childTnLst>
                                    <p:set>
                                      <p:cBhvr>
                                        <p:cTn id="17" dur="1" fill="hold">
                                          <p:stCondLst>
                                            <p:cond delay="0"/>
                                          </p:stCondLst>
                                        </p:cTn>
                                        <p:tgtEl>
                                          <p:spTgt spid="124931">
                                            <p:txEl>
                                              <p:pRg st="1" end="1"/>
                                            </p:txEl>
                                          </p:spTgt>
                                        </p:tgtEl>
                                        <p:attrNameLst>
                                          <p:attrName>style.visibility</p:attrName>
                                        </p:attrNameLst>
                                      </p:cBhvr>
                                      <p:to>
                                        <p:strVal val="visible"/>
                                      </p:to>
                                    </p:set>
                                    <p:animEffect transition="in" filter="box(in)">
                                      <p:cBhvr>
                                        <p:cTn id="18" dur="500"/>
                                        <p:tgtEl>
                                          <p:spTgt spid="124931">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 presetClass="entr" presetSubtype="16" fill="hold" grpId="0" nodeType="clickEffect">
                                  <p:stCondLst>
                                    <p:cond delay="0"/>
                                  </p:stCondLst>
                                  <p:childTnLst>
                                    <p:set>
                                      <p:cBhvr>
                                        <p:cTn id="22" dur="1" fill="hold">
                                          <p:stCondLst>
                                            <p:cond delay="0"/>
                                          </p:stCondLst>
                                        </p:cTn>
                                        <p:tgtEl>
                                          <p:spTgt spid="124931">
                                            <p:txEl>
                                              <p:pRg st="2" end="2"/>
                                            </p:txEl>
                                          </p:spTgt>
                                        </p:tgtEl>
                                        <p:attrNameLst>
                                          <p:attrName>style.visibility</p:attrName>
                                        </p:attrNameLst>
                                      </p:cBhvr>
                                      <p:to>
                                        <p:strVal val="visible"/>
                                      </p:to>
                                    </p:set>
                                    <p:animEffect transition="in" filter="box(in)">
                                      <p:cBhvr>
                                        <p:cTn id="23" dur="500"/>
                                        <p:tgtEl>
                                          <p:spTgt spid="124931">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4" presetClass="entr" presetSubtype="16" fill="hold" grpId="0" nodeType="clickEffect">
                                  <p:stCondLst>
                                    <p:cond delay="0"/>
                                  </p:stCondLst>
                                  <p:childTnLst>
                                    <p:set>
                                      <p:cBhvr>
                                        <p:cTn id="27" dur="1" fill="hold">
                                          <p:stCondLst>
                                            <p:cond delay="0"/>
                                          </p:stCondLst>
                                        </p:cTn>
                                        <p:tgtEl>
                                          <p:spTgt spid="124931">
                                            <p:txEl>
                                              <p:pRg st="3" end="3"/>
                                            </p:txEl>
                                          </p:spTgt>
                                        </p:tgtEl>
                                        <p:attrNameLst>
                                          <p:attrName>style.visibility</p:attrName>
                                        </p:attrNameLst>
                                      </p:cBhvr>
                                      <p:to>
                                        <p:strVal val="visible"/>
                                      </p:to>
                                    </p:set>
                                    <p:animEffect transition="in" filter="box(in)">
                                      <p:cBhvr>
                                        <p:cTn id="28" dur="500"/>
                                        <p:tgtEl>
                                          <p:spTgt spid="124931">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4" presetClass="entr" presetSubtype="16" fill="hold" grpId="0" nodeType="clickEffect">
                                  <p:stCondLst>
                                    <p:cond delay="0"/>
                                  </p:stCondLst>
                                  <p:childTnLst>
                                    <p:set>
                                      <p:cBhvr>
                                        <p:cTn id="32" dur="1" fill="hold">
                                          <p:stCondLst>
                                            <p:cond delay="0"/>
                                          </p:stCondLst>
                                        </p:cTn>
                                        <p:tgtEl>
                                          <p:spTgt spid="124931">
                                            <p:txEl>
                                              <p:pRg st="4" end="4"/>
                                            </p:txEl>
                                          </p:spTgt>
                                        </p:tgtEl>
                                        <p:attrNameLst>
                                          <p:attrName>style.visibility</p:attrName>
                                        </p:attrNameLst>
                                      </p:cBhvr>
                                      <p:to>
                                        <p:strVal val="visible"/>
                                      </p:to>
                                    </p:set>
                                    <p:animEffect transition="in" filter="box(in)">
                                      <p:cBhvr>
                                        <p:cTn id="33" dur="500"/>
                                        <p:tgtEl>
                                          <p:spTgt spid="12493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0" grpId="0"/>
      <p:bldP spid="124931" grpId="0" build="p" autoUpdateAnimBg="0"/>
    </p:bld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4294967295"/>
          </p:nvPr>
        </p:nvSpPr>
        <p:spPr>
          <a:xfrm>
            <a:off x="10934062" y="6356350"/>
            <a:ext cx="419737" cy="365125"/>
          </a:xfrm>
          <a:solidFill>
            <a:schemeClr val="accent1"/>
          </a:solidFill>
          <a:ln>
            <a:solidFill>
              <a:srgbClr val="24A9E1"/>
            </a:solidFill>
          </a:ln>
        </p:spPr>
        <p:txBody>
          <a:bodyPr/>
          <a:lstStyle/>
          <a:p>
            <a:fld id="{6EA733A1-8675-49AB-86E1-CE466E50567E}" type="slidenum">
              <a:rPr lang="en-US" altLang="ar-SA" b="1">
                <a:solidFill>
                  <a:schemeClr val="tx1"/>
                </a:solidFill>
              </a:rPr>
              <a:pPr/>
              <a:t>38</a:t>
            </a:fld>
            <a:endParaRPr lang="en-US" altLang="ar-SA" b="1" dirty="0">
              <a:solidFill>
                <a:schemeClr val="tx1"/>
              </a:solidFill>
            </a:endParaRPr>
          </a:p>
        </p:txBody>
      </p:sp>
      <p:sp>
        <p:nvSpPr>
          <p:cNvPr id="125954" name="Rectangle 2"/>
          <p:cNvSpPr>
            <a:spLocks noGrp="1" noChangeArrowheads="1"/>
          </p:cNvSpPr>
          <p:nvPr>
            <p:ph type="title" idx="4294967295"/>
          </p:nvPr>
        </p:nvSpPr>
        <p:spPr>
          <a:xfrm>
            <a:off x="3281083" y="327807"/>
            <a:ext cx="6701118" cy="1325563"/>
          </a:xfrm>
        </p:spPr>
        <p:txBody>
          <a:bodyPr>
            <a:normAutofit/>
          </a:bodyPr>
          <a:lstStyle/>
          <a:p>
            <a:r>
              <a:rPr lang="en-US" altLang="ar-SA" sz="3200" dirty="0" smtClean="0">
                <a:solidFill>
                  <a:schemeClr val="bg1"/>
                </a:solidFill>
                <a:latin typeface="Aharoni" panose="02010803020104030203" pitchFamily="2" charset="-79"/>
                <a:cs typeface="Aharoni" panose="02010803020104030203" pitchFamily="2" charset="-79"/>
              </a:rPr>
              <a:t>The New Marketing Landscape</a:t>
            </a:r>
            <a:r>
              <a:rPr lang="en-US" altLang="ar-SA" dirty="0" smtClean="0">
                <a:solidFill>
                  <a:schemeClr val="bg1"/>
                </a:solidFill>
                <a:latin typeface="Aharoni" panose="02010803020104030203" pitchFamily="2" charset="-79"/>
                <a:cs typeface="Aharoni" panose="02010803020104030203" pitchFamily="2" charset="-79"/>
              </a:rPr>
              <a:t> </a:t>
            </a:r>
            <a:endParaRPr lang="en-US" altLang="ar-SA" dirty="0">
              <a:solidFill>
                <a:schemeClr val="bg1"/>
              </a:solidFill>
              <a:latin typeface="Aharoni" panose="02010803020104030203" pitchFamily="2" charset="-79"/>
              <a:cs typeface="Aharoni" panose="02010803020104030203" pitchFamily="2" charset="-79"/>
            </a:endParaRPr>
          </a:p>
        </p:txBody>
      </p:sp>
      <p:sp>
        <p:nvSpPr>
          <p:cNvPr id="125955" name="Rectangle 3"/>
          <p:cNvSpPr>
            <a:spLocks noGrp="1" noChangeArrowheads="1"/>
          </p:cNvSpPr>
          <p:nvPr>
            <p:ph type="body" idx="1"/>
          </p:nvPr>
        </p:nvSpPr>
        <p:spPr>
          <a:xfrm>
            <a:off x="1586721" y="1734206"/>
            <a:ext cx="9557209" cy="3787025"/>
          </a:xfrm>
          <a:ln>
            <a:solidFill>
              <a:schemeClr val="accent1"/>
            </a:solidFill>
          </a:ln>
        </p:spPr>
        <p:txBody>
          <a:bodyPr anchor="ctr">
            <a:normAutofit/>
          </a:bodyPr>
          <a:lstStyle/>
          <a:p>
            <a:pPr algn="just">
              <a:lnSpc>
                <a:spcPct val="90000"/>
              </a:lnSpc>
              <a:buFont typeface="Wingdings" panose="05000000000000000000" pitchFamily="2" charset="2"/>
              <a:buNone/>
            </a:pPr>
            <a:r>
              <a:rPr lang="en-US" altLang="ar-SA" sz="2400" b="1" dirty="0"/>
              <a:t>  </a:t>
            </a:r>
            <a:r>
              <a:rPr lang="en-US" altLang="ar-SA" sz="2400" b="1" dirty="0" smtClean="0"/>
              <a:t>The </a:t>
            </a:r>
            <a:r>
              <a:rPr lang="en-US" altLang="ar-SA" sz="2400" b="1" dirty="0"/>
              <a:t>past decade taught business firms everywhere a humbling lesson</a:t>
            </a:r>
            <a:r>
              <a:rPr lang="en-US" altLang="ar-SA" sz="2400" b="1" dirty="0" smtClean="0"/>
              <a:t>.</a:t>
            </a:r>
          </a:p>
          <a:p>
            <a:pPr algn="just">
              <a:lnSpc>
                <a:spcPct val="90000"/>
              </a:lnSpc>
              <a:buFont typeface="Wingdings" panose="05000000000000000000" pitchFamily="2" charset="2"/>
              <a:buNone/>
            </a:pPr>
            <a:r>
              <a:rPr lang="en-US" altLang="ar-SA" sz="2400" b="1" dirty="0" smtClean="0"/>
              <a:t> * Domestic </a:t>
            </a:r>
            <a:r>
              <a:rPr lang="en-US" altLang="ar-SA" sz="2400" b="1" dirty="0"/>
              <a:t>companies learned that they can no longer ignore global markets and competitors</a:t>
            </a:r>
            <a:r>
              <a:rPr lang="en-US" altLang="ar-SA" sz="2400" b="1" dirty="0" smtClean="0"/>
              <a:t>.</a:t>
            </a:r>
          </a:p>
          <a:p>
            <a:pPr algn="just">
              <a:lnSpc>
                <a:spcPct val="90000"/>
              </a:lnSpc>
              <a:buFont typeface="Wingdings" panose="05000000000000000000" pitchFamily="2" charset="2"/>
              <a:buNone/>
            </a:pPr>
            <a:r>
              <a:rPr lang="en-US" altLang="ar-SA" sz="2400" b="1" dirty="0" smtClean="0"/>
              <a:t> * Successful </a:t>
            </a:r>
            <a:r>
              <a:rPr lang="en-US" altLang="ar-SA" sz="2400" b="1" dirty="0"/>
              <a:t>firms in mature industries learned that they cannot overlook emerging </a:t>
            </a:r>
            <a:r>
              <a:rPr lang="en-US" altLang="ar-SA" sz="2400" b="1" dirty="0" smtClean="0"/>
              <a:t>markets, technologies</a:t>
            </a:r>
            <a:r>
              <a:rPr lang="en-US" altLang="ar-SA" sz="2400" b="1" dirty="0"/>
              <a:t>, </a:t>
            </a:r>
            <a:r>
              <a:rPr lang="en-US" altLang="ar-SA" sz="2400" b="1" dirty="0" smtClean="0"/>
              <a:t>and </a:t>
            </a:r>
            <a:r>
              <a:rPr lang="en-US" altLang="ar-SA" sz="2400" b="1" dirty="0"/>
              <a:t>management approaches</a:t>
            </a:r>
            <a:r>
              <a:rPr lang="en-US" altLang="ar-SA" sz="2400" b="1" dirty="0" smtClean="0"/>
              <a:t>.</a:t>
            </a:r>
          </a:p>
          <a:p>
            <a:pPr algn="just">
              <a:lnSpc>
                <a:spcPct val="90000"/>
              </a:lnSpc>
              <a:buFont typeface="Wingdings" panose="05000000000000000000" pitchFamily="2" charset="2"/>
              <a:buNone/>
            </a:pPr>
            <a:r>
              <a:rPr lang="en-US" altLang="ar-SA" sz="2400" b="1" dirty="0" smtClean="0"/>
              <a:t> * Companies </a:t>
            </a:r>
            <a:r>
              <a:rPr lang="en-US" altLang="ar-SA" sz="2400" b="1" dirty="0"/>
              <a:t>of every sort learned that they cannot remain inwardly focused, ignoring the needs of customers and their environment. </a:t>
            </a:r>
          </a:p>
        </p:txBody>
      </p:sp>
    </p:spTree>
    <p:extLst>
      <p:ext uri="{BB962C8B-B14F-4D97-AF65-F5344CB8AC3E}">
        <p14:creationId xmlns:p14="http://schemas.microsoft.com/office/powerpoint/2010/main" val="275094239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 presetClass="entr" presetSubtype="4" fill="hold" grpId="0" nodeType="clickEffect">
                                  <p:stCondLst>
                                    <p:cond delay="0"/>
                                  </p:stCondLst>
                                  <p:childTnLst>
                                    <p:set>
                                      <p:cBhvr>
                                        <p:cTn id="6" dur="1" fill="hold">
                                          <p:stCondLst>
                                            <p:cond delay="0"/>
                                          </p:stCondLst>
                                        </p:cTn>
                                        <p:tgtEl>
                                          <p:spTgt spid="125955">
                                            <p:txEl>
                                              <p:pRg st="0" end="0"/>
                                            </p:txEl>
                                          </p:spTgt>
                                        </p:tgtEl>
                                        <p:attrNameLst>
                                          <p:attrName>style.visibility</p:attrName>
                                        </p:attrNameLst>
                                      </p:cBhvr>
                                      <p:to>
                                        <p:strVal val="visible"/>
                                      </p:to>
                                    </p:set>
                                    <p:anim calcmode="lin" valueType="num">
                                      <p:cBhvr additive="base">
                                        <p:cTn id="7" dur="5000" fill="hold"/>
                                        <p:tgtEl>
                                          <p:spTgt spid="125955">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12595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7" presetClass="entr" presetSubtype="4" fill="hold" grpId="0" nodeType="clickEffect">
                                  <p:stCondLst>
                                    <p:cond delay="0"/>
                                  </p:stCondLst>
                                  <p:childTnLst>
                                    <p:set>
                                      <p:cBhvr>
                                        <p:cTn id="12" dur="1" fill="hold">
                                          <p:stCondLst>
                                            <p:cond delay="0"/>
                                          </p:stCondLst>
                                        </p:cTn>
                                        <p:tgtEl>
                                          <p:spTgt spid="125955">
                                            <p:txEl>
                                              <p:pRg st="1" end="1"/>
                                            </p:txEl>
                                          </p:spTgt>
                                        </p:tgtEl>
                                        <p:attrNameLst>
                                          <p:attrName>style.visibility</p:attrName>
                                        </p:attrNameLst>
                                      </p:cBhvr>
                                      <p:to>
                                        <p:strVal val="visible"/>
                                      </p:to>
                                    </p:set>
                                    <p:anim calcmode="lin" valueType="num">
                                      <p:cBhvr additive="base">
                                        <p:cTn id="13" dur="5000" fill="hold"/>
                                        <p:tgtEl>
                                          <p:spTgt spid="125955">
                                            <p:txEl>
                                              <p:pRg st="1" end="1"/>
                                            </p:txEl>
                                          </p:spTgt>
                                        </p:tgtEl>
                                        <p:attrNameLst>
                                          <p:attrName>ppt_x</p:attrName>
                                        </p:attrNameLst>
                                      </p:cBhvr>
                                      <p:tavLst>
                                        <p:tav tm="0">
                                          <p:val>
                                            <p:strVal val="#ppt_x"/>
                                          </p:val>
                                        </p:tav>
                                        <p:tav tm="100000">
                                          <p:val>
                                            <p:strVal val="#ppt_x"/>
                                          </p:val>
                                        </p:tav>
                                      </p:tavLst>
                                    </p:anim>
                                    <p:anim calcmode="lin" valueType="num">
                                      <p:cBhvr additive="base">
                                        <p:cTn id="14" dur="5000" fill="hold"/>
                                        <p:tgtEl>
                                          <p:spTgt spid="12595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7" presetClass="entr" presetSubtype="4" fill="hold" grpId="0" nodeType="clickEffect">
                                  <p:stCondLst>
                                    <p:cond delay="0"/>
                                  </p:stCondLst>
                                  <p:childTnLst>
                                    <p:set>
                                      <p:cBhvr>
                                        <p:cTn id="18" dur="1" fill="hold">
                                          <p:stCondLst>
                                            <p:cond delay="0"/>
                                          </p:stCondLst>
                                        </p:cTn>
                                        <p:tgtEl>
                                          <p:spTgt spid="125955">
                                            <p:txEl>
                                              <p:pRg st="2" end="2"/>
                                            </p:txEl>
                                          </p:spTgt>
                                        </p:tgtEl>
                                        <p:attrNameLst>
                                          <p:attrName>style.visibility</p:attrName>
                                        </p:attrNameLst>
                                      </p:cBhvr>
                                      <p:to>
                                        <p:strVal val="visible"/>
                                      </p:to>
                                    </p:set>
                                    <p:anim calcmode="lin" valueType="num">
                                      <p:cBhvr additive="base">
                                        <p:cTn id="19" dur="5000" fill="hold"/>
                                        <p:tgtEl>
                                          <p:spTgt spid="125955">
                                            <p:txEl>
                                              <p:pRg st="2" end="2"/>
                                            </p:txEl>
                                          </p:spTgt>
                                        </p:tgtEl>
                                        <p:attrNameLst>
                                          <p:attrName>ppt_x</p:attrName>
                                        </p:attrNameLst>
                                      </p:cBhvr>
                                      <p:tavLst>
                                        <p:tav tm="0">
                                          <p:val>
                                            <p:strVal val="#ppt_x"/>
                                          </p:val>
                                        </p:tav>
                                        <p:tav tm="100000">
                                          <p:val>
                                            <p:strVal val="#ppt_x"/>
                                          </p:val>
                                        </p:tav>
                                      </p:tavLst>
                                    </p:anim>
                                    <p:anim calcmode="lin" valueType="num">
                                      <p:cBhvr additive="base">
                                        <p:cTn id="20" dur="5000" fill="hold"/>
                                        <p:tgtEl>
                                          <p:spTgt spid="12595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7" presetClass="entr" presetSubtype="4" fill="hold" grpId="0" nodeType="clickEffect">
                                  <p:stCondLst>
                                    <p:cond delay="0"/>
                                  </p:stCondLst>
                                  <p:childTnLst>
                                    <p:set>
                                      <p:cBhvr>
                                        <p:cTn id="24" dur="1" fill="hold">
                                          <p:stCondLst>
                                            <p:cond delay="0"/>
                                          </p:stCondLst>
                                        </p:cTn>
                                        <p:tgtEl>
                                          <p:spTgt spid="125955">
                                            <p:txEl>
                                              <p:pRg st="3" end="3"/>
                                            </p:txEl>
                                          </p:spTgt>
                                        </p:tgtEl>
                                        <p:attrNameLst>
                                          <p:attrName>style.visibility</p:attrName>
                                        </p:attrNameLst>
                                      </p:cBhvr>
                                      <p:to>
                                        <p:strVal val="visible"/>
                                      </p:to>
                                    </p:set>
                                    <p:anim calcmode="lin" valueType="num">
                                      <p:cBhvr additive="base">
                                        <p:cTn id="25" dur="5000" fill="hold"/>
                                        <p:tgtEl>
                                          <p:spTgt spid="125955">
                                            <p:txEl>
                                              <p:pRg st="3" end="3"/>
                                            </p:txEl>
                                          </p:spTgt>
                                        </p:tgtEl>
                                        <p:attrNameLst>
                                          <p:attrName>ppt_x</p:attrName>
                                        </p:attrNameLst>
                                      </p:cBhvr>
                                      <p:tavLst>
                                        <p:tav tm="0">
                                          <p:val>
                                            <p:strVal val="#ppt_x"/>
                                          </p:val>
                                        </p:tav>
                                        <p:tav tm="100000">
                                          <p:val>
                                            <p:strVal val="#ppt_x"/>
                                          </p:val>
                                        </p:tav>
                                      </p:tavLst>
                                    </p:anim>
                                    <p:anim calcmode="lin" valueType="num">
                                      <p:cBhvr additive="base">
                                        <p:cTn id="26" dur="5000" fill="hold"/>
                                        <p:tgtEl>
                                          <p:spTgt spid="12595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955" grpId="0" build="p" autoUpdateAnimBg="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392</TotalTime>
  <Words>1842</Words>
  <Application>Microsoft Office PowerPoint</Application>
  <PresentationFormat>Widescreen</PresentationFormat>
  <Paragraphs>287</Paragraphs>
  <Slides>38</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38</vt:i4>
      </vt:variant>
    </vt:vector>
  </HeadingPairs>
  <TitlesOfParts>
    <vt:vector size="50" baseType="lpstr">
      <vt:lpstr>ＭＳ Ｐゴシック</vt:lpstr>
      <vt:lpstr>Aharoni</vt:lpstr>
      <vt:lpstr>Arial</vt:lpstr>
      <vt:lpstr>Calibri</vt:lpstr>
      <vt:lpstr>Calibri Light</vt:lpstr>
      <vt:lpstr>Courier New</vt:lpstr>
      <vt:lpstr>Nazanin</vt:lpstr>
      <vt:lpstr>Tajawal Medium</vt:lpstr>
      <vt:lpstr>Times New Roman</vt:lpstr>
      <vt:lpstr>Wingdings</vt:lpstr>
      <vt:lpstr>Wingdings 2</vt:lpstr>
      <vt:lpstr>Office Theme</vt:lpstr>
      <vt:lpstr>PowerPoint Presentation</vt:lpstr>
      <vt:lpstr>PowerPoint Presentation</vt:lpstr>
      <vt:lpstr>What is Marketing?</vt:lpstr>
      <vt:lpstr>The Goal of Marketing is: </vt:lpstr>
      <vt:lpstr>PowerPoint Presentation</vt:lpstr>
      <vt:lpstr>PowerPoint Presentation</vt:lpstr>
      <vt:lpstr>Marketing Defined </vt:lpstr>
      <vt:lpstr>PowerPoint Presentation</vt:lpstr>
      <vt:lpstr>Needs, Wants, and Demands </vt:lpstr>
      <vt:lpstr>Needs, Wants, and Demands cont. .. </vt:lpstr>
      <vt:lpstr>Products and Services </vt:lpstr>
      <vt:lpstr>Values, Satisfaction, and Quality </vt:lpstr>
      <vt:lpstr>Values, Satisfaction, and Quality cont. .. </vt:lpstr>
      <vt:lpstr>Exchange, Transactions, and Relationships </vt:lpstr>
      <vt:lpstr>Markets </vt:lpstr>
      <vt:lpstr>Marketing Management</vt:lpstr>
      <vt:lpstr>PowerPoint Presentation</vt:lpstr>
      <vt:lpstr>PowerPoint Presentation</vt:lpstr>
      <vt:lpstr>PowerPoint Presentation</vt:lpstr>
      <vt:lpstr>Marketing Management Involves: </vt:lpstr>
      <vt:lpstr>MARKETING MANAGEMENT PHILOSOPHIES </vt:lpstr>
      <vt:lpstr>Production Concept </vt:lpstr>
      <vt:lpstr>Product Concept</vt:lpstr>
      <vt:lpstr>Selling Concept </vt:lpstr>
      <vt:lpstr>Marketing Concept </vt:lpstr>
      <vt:lpstr>PowerPoint Presentation</vt:lpstr>
      <vt:lpstr>Societal Marketing Concept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MARKETING CHALLENGES INTO THE NEW CENTURY </vt:lpstr>
      <vt:lpstr>The New Marketing Landscape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Maher</cp:lastModifiedBy>
  <cp:revision>88</cp:revision>
  <dcterms:created xsi:type="dcterms:W3CDTF">2021-08-03T13:03:26Z</dcterms:created>
  <dcterms:modified xsi:type="dcterms:W3CDTF">2022-01-16T10:12:12Z</dcterms:modified>
</cp:coreProperties>
</file>