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3"/>
  </p:notesMasterIdLst>
  <p:handoutMasterIdLst>
    <p:handoutMasterId r:id="rId54"/>
  </p:handoutMasterIdLst>
  <p:sldIdLst>
    <p:sldId id="256" r:id="rId3"/>
    <p:sldId id="327" r:id="rId4"/>
    <p:sldId id="258" r:id="rId5"/>
    <p:sldId id="301" r:id="rId6"/>
    <p:sldId id="498" r:id="rId7"/>
    <p:sldId id="479" r:id="rId8"/>
    <p:sldId id="260" r:id="rId9"/>
    <p:sldId id="272" r:id="rId10"/>
    <p:sldId id="288" r:id="rId11"/>
    <p:sldId id="481" r:id="rId12"/>
    <p:sldId id="482" r:id="rId13"/>
    <p:sldId id="261" r:id="rId14"/>
    <p:sldId id="262" r:id="rId15"/>
    <p:sldId id="273" r:id="rId16"/>
    <p:sldId id="486" r:id="rId17"/>
    <p:sldId id="487" r:id="rId18"/>
    <p:sldId id="263" r:id="rId19"/>
    <p:sldId id="264" r:id="rId20"/>
    <p:sldId id="265" r:id="rId21"/>
    <p:sldId id="274" r:id="rId22"/>
    <p:sldId id="489" r:id="rId23"/>
    <p:sldId id="490" r:id="rId24"/>
    <p:sldId id="491" r:id="rId25"/>
    <p:sldId id="492" r:id="rId26"/>
    <p:sldId id="493" r:id="rId27"/>
    <p:sldId id="275" r:id="rId28"/>
    <p:sldId id="494" r:id="rId29"/>
    <p:sldId id="480" r:id="rId30"/>
    <p:sldId id="495" r:id="rId31"/>
    <p:sldId id="299" r:id="rId32"/>
    <p:sldId id="496" r:id="rId33"/>
    <p:sldId id="280" r:id="rId34"/>
    <p:sldId id="497" r:id="rId35"/>
    <p:sldId id="281" r:id="rId36"/>
    <p:sldId id="283" r:id="rId37"/>
    <p:sldId id="279" r:id="rId38"/>
    <p:sldId id="282" r:id="rId39"/>
    <p:sldId id="267" r:id="rId40"/>
    <p:sldId id="289" r:id="rId41"/>
    <p:sldId id="341" r:id="rId42"/>
    <p:sldId id="354" r:id="rId43"/>
    <p:sldId id="355" r:id="rId44"/>
    <p:sldId id="351" r:id="rId45"/>
    <p:sldId id="371" r:id="rId46"/>
    <p:sldId id="484" r:id="rId47"/>
    <p:sldId id="356" r:id="rId48"/>
    <p:sldId id="359" r:id="rId49"/>
    <p:sldId id="352" r:id="rId50"/>
    <p:sldId id="353" r:id="rId51"/>
    <p:sldId id="35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256"/>
            <p14:sldId id="327"/>
            <p14:sldId id="258"/>
            <p14:sldId id="301"/>
            <p14:sldId id="498"/>
            <p14:sldId id="479"/>
            <p14:sldId id="260"/>
            <p14:sldId id="272"/>
            <p14:sldId id="288"/>
            <p14:sldId id="481"/>
            <p14:sldId id="482"/>
            <p14:sldId id="261"/>
            <p14:sldId id="262"/>
            <p14:sldId id="273"/>
            <p14:sldId id="486"/>
            <p14:sldId id="487"/>
            <p14:sldId id="263"/>
            <p14:sldId id="264"/>
            <p14:sldId id="265"/>
            <p14:sldId id="274"/>
            <p14:sldId id="489"/>
            <p14:sldId id="490"/>
            <p14:sldId id="491"/>
            <p14:sldId id="492"/>
            <p14:sldId id="493"/>
            <p14:sldId id="275"/>
            <p14:sldId id="494"/>
            <p14:sldId id="480"/>
            <p14:sldId id="495"/>
            <p14:sldId id="299"/>
            <p14:sldId id="496"/>
            <p14:sldId id="280"/>
            <p14:sldId id="497"/>
            <p14:sldId id="281"/>
            <p14:sldId id="283"/>
            <p14:sldId id="279"/>
            <p14:sldId id="282"/>
            <p14:sldId id="267"/>
            <p14:sldId id="289"/>
            <p14:sldId id="341"/>
            <p14:sldId id="354"/>
            <p14:sldId id="355"/>
          </p14:sldIdLst>
        </p14:section>
        <p14:section name="Untitled Section" id="{B9AD5FFD-801D-49D2-8112-02B37E072B84}">
          <p14:sldIdLst>
            <p14:sldId id="351"/>
            <p14:sldId id="371"/>
            <p14:sldId id="484"/>
            <p14:sldId id="356"/>
            <p14:sldId id="359"/>
            <p14:sldId id="352"/>
            <p14:sldId id="353"/>
            <p14:sldId id="3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746"/>
    <a:srgbClr val="53728A"/>
    <a:srgbClr val="24A9E1"/>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660"/>
  </p:normalViewPr>
  <p:slideViewPr>
    <p:cSldViewPr snapToGrid="0">
      <p:cViewPr varScale="1">
        <p:scale>
          <a:sx n="63" d="100"/>
          <a:sy n="63" d="100"/>
        </p:scale>
        <p:origin x="65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costs and risks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pt>
    <dgm:pt modelId="{F6013622-C9B0-4A12-A16B-93A6C5238F01}" type="pres">
      <dgm:prSet presAssocID="{01CEBEF5-F328-4FEB-B1AD-5357889CAF93}" presName="nodeTx" presStyleLbl="node1" presStyleIdx="0" presStyleCnt="4">
        <dgm:presLayoutVars>
          <dgm:bulletEnabled val="1"/>
        </dgm:presLayoutVars>
      </dgm:prSet>
      <dgm:spPr/>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pt>
    <dgm:pt modelId="{206A3442-25CA-47E6-BB2F-672950FCA47A}" type="pres">
      <dgm:prSet presAssocID="{D367537C-793C-49CB-8931-1FDCB6465AC2}" presName="nodeTx" presStyleLbl="node1" presStyleIdx="1" presStyleCnt="4">
        <dgm:presLayoutVars>
          <dgm:bulletEnabled val="1"/>
        </dgm:presLayoutVars>
      </dgm:prSet>
      <dgm:spPr/>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dgm:spPr>
    </dgm:pt>
    <dgm:pt modelId="{7B0D2070-F493-4C8A-85B2-C504FA46329A}" type="pres">
      <dgm:prSet presAssocID="{D0B43EFC-A2E1-4BD7-9629-78663EA546B5}" presName="sibTrans" presStyleLbl="sibTrans2D1" presStyleIdx="0" presStyleCnt="0"/>
      <dgm:spPr/>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pt>
    <dgm:pt modelId="{97DE25ED-9EAC-487C-8052-C6B2B352C89A}" type="pres">
      <dgm:prSet presAssocID="{202A37BD-6B1F-4C0D-ADFB-65B306629B59}" presName="nodeTx" presStyleLbl="node1" presStyleIdx="2" presStyleCnt="4">
        <dgm:presLayoutVars>
          <dgm:bulletEnabled val="1"/>
        </dgm:presLayoutVars>
      </dgm:prSet>
      <dgm:spPr/>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pt>
    <dgm:pt modelId="{C1834E6F-3E7E-4427-976C-0C3E181CAE07}" type="pres">
      <dgm:prSet presAssocID="{BF8A8659-732D-4B61-A4DE-5251BBCB9396}" presName="nodeTx" presStyleLbl="node1" presStyleIdx="3" presStyleCnt="4">
        <dgm:presLayoutVars>
          <dgm:bulletEnabled val="1"/>
        </dgm:presLayoutVars>
      </dgm:prSet>
      <dgm:spPr/>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00CE8E08-DB35-46E7-90DF-A5892BC81729}" type="presOf" srcId="{202A37BD-6B1F-4C0D-ADFB-65B306629B59}" destId="{97DE25ED-9EAC-487C-8052-C6B2B352C89A}" srcOrd="1"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9CAA2E14-2E28-468B-BDFC-B105F5CB8D19}" type="presOf" srcId="{202A37BD-6B1F-4C0D-ADFB-65B306629B59}" destId="{307C6DEB-6A4B-4569-8DCE-F104918CF284}" srcOrd="0"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47DDC04A-1252-4E2C-8C35-2F70E87F95B4}" type="presOf" srcId="{01CEBEF5-F328-4FEB-B1AD-5357889CAF93}" destId="{F6013622-C9B0-4A12-A16B-93A6C5238F01}" srcOrd="1"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06E6F553-7E66-4818-9C6F-019A823927DE}" type="presOf" srcId="{D367537C-793C-49CB-8931-1FDCB6465AC2}" destId="{206A3442-25CA-47E6-BB2F-672950FCA47A}" srcOrd="1"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6B5E5D9A-5CE7-4732-85C7-2DAE05A235EA}" srcId="{D01D994D-31A3-48B7-8178-D9B9D4D7B79B}" destId="{01CEBEF5-F328-4FEB-B1AD-5357889CAF93}" srcOrd="0" destOrd="0" parTransId="{5B1C686D-3C08-4901-9708-9316C7E85D74}" sibTransId="{7C1C4543-F1EA-4BD2-9279-8769955A617A}"/>
    <dgm:cxn modelId="{7942FF9A-9F94-417E-87E8-9FE2B6DE1A8C}" type="presOf" srcId="{D367537C-793C-49CB-8931-1FDCB6465AC2}" destId="{F877A3F9-E8B9-4172-8615-1A9A0739D0EA}" srcOrd="0"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8CE7AAC0-E670-48F7-831E-7EB749CD5DC9}" srcId="{D01D994D-31A3-48B7-8178-D9B9D4D7B79B}" destId="{202A37BD-6B1F-4C0D-ADFB-65B306629B59}" srcOrd="2" destOrd="0" parTransId="{6A23A51E-E651-4F0A-95FD-6970A821D878}" sibTransId="{45AA9BA0-1E98-41F5-AF43-780227D97988}"/>
    <dgm:cxn modelId="{B49587D2-1C5B-4C7B-ADA4-C8144A29A27F}" type="presOf" srcId="{D0B43EFC-A2E1-4BD7-9629-78663EA546B5}" destId="{7B0D2070-F493-4C8A-85B2-C504FA46329A}"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E710711-23ED-4872-8AE2-D7A79827CC9F}" type="doc">
      <dgm:prSet loTypeId="urn:microsoft.com/office/officeart/2005/8/layout/process1" loCatId="process" qsTypeId="urn:microsoft.com/office/officeart/2005/8/quickstyle/simple1" qsCatId="simple" csTypeId="urn:microsoft.com/office/officeart/2005/8/colors/accent1_2" csCatId="accent1" phldr="1"/>
      <dgm:spPr/>
    </dgm:pt>
    <dgm:pt modelId="{71D2ECBD-A005-4291-B023-B1BF743A67E0}">
      <dgm:prSet phldrT="[Text]" custT="1"/>
      <dgm:spPr>
        <a:solidFill>
          <a:schemeClr val="accent1">
            <a:lumMod val="40000"/>
            <a:lumOff val="60000"/>
          </a:schemeClr>
        </a:solidFill>
      </dgm:spPr>
      <dgm:t>
        <a:bodyPr/>
        <a:lstStyle/>
        <a:p>
          <a:r>
            <a:rPr lang="en-US" sz="2800" dirty="0">
              <a:solidFill>
                <a:schemeClr val="tx1"/>
              </a:solidFill>
            </a:rPr>
            <a:t>Uncertain event</a:t>
          </a:r>
        </a:p>
      </dgm:t>
    </dgm:pt>
    <dgm:pt modelId="{7B6A1621-05C2-46AA-8AD4-62C3E608A565}" type="parTrans" cxnId="{7790FFE9-894D-4EDD-AFE4-2C5D5F213DA4}">
      <dgm:prSet/>
      <dgm:spPr/>
      <dgm:t>
        <a:bodyPr/>
        <a:lstStyle/>
        <a:p>
          <a:endParaRPr lang="en-US"/>
        </a:p>
      </dgm:t>
    </dgm:pt>
    <dgm:pt modelId="{294EDE29-E0CF-41AB-95ED-718757986D7F}" type="sibTrans" cxnId="{7790FFE9-894D-4EDD-AFE4-2C5D5F213DA4}">
      <dgm:prSet/>
      <dgm:spPr>
        <a:solidFill>
          <a:srgbClr val="FFC000"/>
        </a:solidFill>
      </dgm:spPr>
      <dgm:t>
        <a:bodyPr/>
        <a:lstStyle/>
        <a:p>
          <a:endParaRPr lang="en-US"/>
        </a:p>
      </dgm:t>
    </dgm:pt>
    <dgm:pt modelId="{1858E649-6D78-4AFC-A500-BA4663388A72}">
      <dgm:prSet phldrT="[Text]" custT="1"/>
      <dgm:spPr>
        <a:solidFill>
          <a:schemeClr val="accent1">
            <a:lumMod val="40000"/>
            <a:lumOff val="60000"/>
          </a:schemeClr>
        </a:solidFill>
      </dgm:spPr>
      <dgm:t>
        <a:bodyPr/>
        <a:lstStyle/>
        <a:p>
          <a:r>
            <a:rPr lang="en-US" sz="2800" dirty="0">
              <a:solidFill>
                <a:schemeClr val="tx1"/>
              </a:solidFill>
            </a:rPr>
            <a:t>Occur?</a:t>
          </a:r>
        </a:p>
      </dgm:t>
    </dgm:pt>
    <dgm:pt modelId="{CCBEEC8F-858C-4C46-82E8-09DE551B1B12}" type="parTrans" cxnId="{95122653-D7B3-4CD4-9085-53DE583FB4F8}">
      <dgm:prSet/>
      <dgm:spPr/>
      <dgm:t>
        <a:bodyPr/>
        <a:lstStyle/>
        <a:p>
          <a:endParaRPr lang="en-US"/>
        </a:p>
      </dgm:t>
    </dgm:pt>
    <dgm:pt modelId="{306459FF-0BD8-4F84-8BC7-AD4B2EFF1348}" type="sibTrans" cxnId="{95122653-D7B3-4CD4-9085-53DE583FB4F8}">
      <dgm:prSet/>
      <dgm:spPr>
        <a:solidFill>
          <a:srgbClr val="FFC000"/>
        </a:solidFill>
      </dgm:spPr>
      <dgm:t>
        <a:bodyPr/>
        <a:lstStyle/>
        <a:p>
          <a:endParaRPr lang="en-US"/>
        </a:p>
      </dgm:t>
    </dgm:pt>
    <dgm:pt modelId="{9E5F7433-2103-468A-B051-45ADE61AD7BD}">
      <dgm:prSet phldrT="[Text]" custT="1"/>
      <dgm:spPr>
        <a:solidFill>
          <a:schemeClr val="accent1">
            <a:lumMod val="40000"/>
            <a:lumOff val="60000"/>
          </a:schemeClr>
        </a:solidFill>
      </dgm:spPr>
      <dgm:t>
        <a:bodyPr/>
        <a:lstStyle/>
        <a:p>
          <a:r>
            <a:rPr lang="en-US" sz="2800" dirty="0">
              <a:solidFill>
                <a:schemeClr val="tx1"/>
              </a:solidFill>
            </a:rPr>
            <a:t>Monitor  or close</a:t>
          </a:r>
        </a:p>
      </dgm:t>
    </dgm:pt>
    <dgm:pt modelId="{EA1B51F7-4C67-4D1B-B066-632634F52756}" type="parTrans" cxnId="{C96D4FA1-6882-411A-A3F5-65A08605B7F4}">
      <dgm:prSet/>
      <dgm:spPr/>
      <dgm:t>
        <a:bodyPr/>
        <a:lstStyle/>
        <a:p>
          <a:endParaRPr lang="en-US"/>
        </a:p>
      </dgm:t>
    </dgm:pt>
    <dgm:pt modelId="{7BEA1F87-371B-419A-A81C-576781B10A72}" type="sibTrans" cxnId="{C96D4FA1-6882-411A-A3F5-65A08605B7F4}">
      <dgm:prSet/>
      <dgm:spPr>
        <a:solidFill>
          <a:srgbClr val="FFC000"/>
        </a:solidFill>
      </dgm:spPr>
      <dgm:t>
        <a:bodyPr/>
        <a:lstStyle/>
        <a:p>
          <a:endParaRPr lang="en-US"/>
        </a:p>
      </dgm:t>
    </dgm:pt>
    <dgm:pt modelId="{A0B07BE9-814D-4288-8C0B-03DF58BC7D5F}">
      <dgm:prSet phldrT="[Text]" custT="1"/>
      <dgm:spPr>
        <a:solidFill>
          <a:schemeClr val="accent1">
            <a:lumMod val="40000"/>
            <a:lumOff val="60000"/>
          </a:schemeClr>
        </a:solidFill>
      </dgm:spPr>
      <dgm:t>
        <a:bodyPr/>
        <a:lstStyle/>
        <a:p>
          <a:r>
            <a:rPr lang="en-US" sz="2800" dirty="0">
              <a:solidFill>
                <a:schemeClr val="tx1"/>
              </a:solidFill>
            </a:rPr>
            <a:t>Effect on project objectives</a:t>
          </a:r>
        </a:p>
      </dgm:t>
    </dgm:pt>
    <dgm:pt modelId="{226D16E4-8A22-49CD-ADB1-6A6BB0647369}" type="parTrans" cxnId="{C5D4A642-A9B2-401D-B4ED-24754DB264F5}">
      <dgm:prSet/>
      <dgm:spPr/>
      <dgm:t>
        <a:bodyPr/>
        <a:lstStyle/>
        <a:p>
          <a:endParaRPr lang="en-US"/>
        </a:p>
      </dgm:t>
    </dgm:pt>
    <dgm:pt modelId="{BC5DCEF0-1764-45EA-8E4F-D6D63073D26D}" type="sibTrans" cxnId="{C5D4A642-A9B2-401D-B4ED-24754DB264F5}">
      <dgm:prSet/>
      <dgm:spPr>
        <a:solidFill>
          <a:schemeClr val="accent6"/>
        </a:solidFill>
      </dgm:spPr>
      <dgm:t>
        <a:bodyPr/>
        <a:lstStyle/>
        <a:p>
          <a:endParaRPr lang="en-US"/>
        </a:p>
      </dgm:t>
    </dgm:pt>
    <dgm:pt modelId="{B18D120F-7753-44BF-B3CD-9B5C4AB503EE}">
      <dgm:prSet phldrT="[Text]" custT="1"/>
      <dgm:spPr>
        <a:solidFill>
          <a:schemeClr val="accent1">
            <a:lumMod val="40000"/>
            <a:lumOff val="60000"/>
          </a:schemeClr>
        </a:solidFill>
      </dgm:spPr>
      <dgm:t>
        <a:bodyPr/>
        <a:lstStyle/>
        <a:p>
          <a:r>
            <a:rPr lang="en-US" sz="2800" dirty="0">
              <a:solidFill>
                <a:schemeClr val="accent6"/>
              </a:solidFill>
            </a:rPr>
            <a:t>Positive effect</a:t>
          </a:r>
        </a:p>
      </dgm:t>
    </dgm:pt>
    <dgm:pt modelId="{3DB502BC-1D9E-485A-9E90-013E90659517}" type="parTrans" cxnId="{1955D9DE-E051-4D44-885C-DB6D79AA8236}">
      <dgm:prSet/>
      <dgm:spPr/>
      <dgm:t>
        <a:bodyPr/>
        <a:lstStyle/>
        <a:p>
          <a:endParaRPr lang="en-US"/>
        </a:p>
      </dgm:t>
    </dgm:pt>
    <dgm:pt modelId="{255C2504-6DCB-4843-99D1-E631EFE02256}" type="sibTrans" cxnId="{1955D9DE-E051-4D44-885C-DB6D79AA8236}">
      <dgm:prSet/>
      <dgm:spPr>
        <a:solidFill>
          <a:srgbClr val="FF0000"/>
        </a:solidFill>
      </dgm:spPr>
      <dgm:t>
        <a:bodyPr/>
        <a:lstStyle/>
        <a:p>
          <a:endParaRPr lang="en-US"/>
        </a:p>
      </dgm:t>
    </dgm:pt>
    <dgm:pt modelId="{519E85FA-F16E-4A12-858F-8D70FABC4692}">
      <dgm:prSet phldrT="[Text]" custT="1"/>
      <dgm:spPr>
        <a:solidFill>
          <a:schemeClr val="accent1">
            <a:lumMod val="40000"/>
            <a:lumOff val="60000"/>
          </a:schemeClr>
        </a:solidFill>
      </dgm:spPr>
      <dgm:t>
        <a:bodyPr/>
        <a:lstStyle/>
        <a:p>
          <a:r>
            <a:rPr lang="en-US" sz="2800" dirty="0">
              <a:solidFill>
                <a:srgbClr val="FF0000"/>
              </a:solidFill>
            </a:rPr>
            <a:t> Negative effect</a:t>
          </a:r>
        </a:p>
      </dgm:t>
    </dgm:pt>
    <dgm:pt modelId="{81D8DDBE-8903-4162-903A-F89F28C47B9E}" type="parTrans" cxnId="{482E7C6B-A5C8-4CFD-A74C-4D17EDEC2A53}">
      <dgm:prSet/>
      <dgm:spPr/>
      <dgm:t>
        <a:bodyPr/>
        <a:lstStyle/>
        <a:p>
          <a:endParaRPr lang="en-US"/>
        </a:p>
      </dgm:t>
    </dgm:pt>
    <dgm:pt modelId="{8F44FD0C-BF8A-4E63-8891-F09D9675759F}" type="sibTrans" cxnId="{482E7C6B-A5C8-4CFD-A74C-4D17EDEC2A53}">
      <dgm:prSet/>
      <dgm:spPr/>
      <dgm:t>
        <a:bodyPr/>
        <a:lstStyle/>
        <a:p>
          <a:endParaRPr lang="en-US"/>
        </a:p>
      </dgm:t>
    </dgm:pt>
    <dgm:pt modelId="{5C60E7F7-FF42-4794-8DAB-86F778646F3D}" type="pres">
      <dgm:prSet presAssocID="{DE710711-23ED-4872-8AE2-D7A79827CC9F}" presName="Name0" presStyleCnt="0">
        <dgm:presLayoutVars>
          <dgm:dir/>
          <dgm:resizeHandles val="exact"/>
        </dgm:presLayoutVars>
      </dgm:prSet>
      <dgm:spPr/>
    </dgm:pt>
    <dgm:pt modelId="{99B8BDB6-B198-40D8-A533-C309DB330F2E}" type="pres">
      <dgm:prSet presAssocID="{71D2ECBD-A005-4291-B023-B1BF743A67E0}" presName="node" presStyleLbl="node1" presStyleIdx="0" presStyleCnt="6" custScaleX="846406" custLinFactY="-31422" custLinFactNeighborX="35271" custLinFactNeighborY="-100000">
        <dgm:presLayoutVars>
          <dgm:bulletEnabled val="1"/>
        </dgm:presLayoutVars>
      </dgm:prSet>
      <dgm:spPr/>
    </dgm:pt>
    <dgm:pt modelId="{985F8904-4BBD-4A2A-8988-C9DEBC20DBD9}" type="pres">
      <dgm:prSet presAssocID="{294EDE29-E0CF-41AB-95ED-718757986D7F}" presName="sibTrans" presStyleLbl="sibTrans2D1" presStyleIdx="0" presStyleCnt="5" custScaleX="125681" custScaleY="1283444" custLinFactNeighborX="-1156" custLinFactNeighborY="-23928"/>
      <dgm:spPr/>
    </dgm:pt>
    <dgm:pt modelId="{D99A3BD5-1421-4FC3-B276-E1917E2FDE77}" type="pres">
      <dgm:prSet presAssocID="{294EDE29-E0CF-41AB-95ED-718757986D7F}" presName="connectorText" presStyleLbl="sibTrans2D1" presStyleIdx="0" presStyleCnt="5"/>
      <dgm:spPr/>
    </dgm:pt>
    <dgm:pt modelId="{B54115E5-F40B-4F01-B6BB-9FED772A30A9}" type="pres">
      <dgm:prSet presAssocID="{1858E649-6D78-4AFC-A500-BA4663388A72}" presName="node" presStyleLbl="node1" presStyleIdx="1" presStyleCnt="6" custScaleX="635774" custLinFactX="717176" custLinFactY="-31997" custLinFactNeighborX="800000" custLinFactNeighborY="-100000">
        <dgm:presLayoutVars>
          <dgm:bulletEnabled val="1"/>
        </dgm:presLayoutVars>
      </dgm:prSet>
      <dgm:spPr/>
    </dgm:pt>
    <dgm:pt modelId="{F23054EE-528C-4AEF-87D9-939AF9D973BF}" type="pres">
      <dgm:prSet presAssocID="{306459FF-0BD8-4F84-8BC7-AD4B2EFF1348}" presName="sibTrans" presStyleLbl="sibTrans2D1" presStyleIdx="1" presStyleCnt="5" custScaleX="137180" custScaleY="1261651" custLinFactNeighborX="-8503" custLinFactNeighborY="6150"/>
      <dgm:spPr/>
    </dgm:pt>
    <dgm:pt modelId="{6CF386BD-212C-43FE-A7EC-38AE4BDC3CF6}" type="pres">
      <dgm:prSet presAssocID="{306459FF-0BD8-4F84-8BC7-AD4B2EFF1348}" presName="connectorText" presStyleLbl="sibTrans2D1" presStyleIdx="1" presStyleCnt="5"/>
      <dgm:spPr/>
    </dgm:pt>
    <dgm:pt modelId="{9B8B4CC6-18F8-43A0-BE73-04396CD4B4B7}" type="pres">
      <dgm:prSet presAssocID="{9E5F7433-2103-468A-B051-45ADE61AD7BD}" presName="node" presStyleLbl="node1" presStyleIdx="2" presStyleCnt="6" custScaleX="789153" custScaleY="107677" custLinFactX="1300617" custLinFactY="-31292" custLinFactNeighborX="1400000" custLinFactNeighborY="-100000">
        <dgm:presLayoutVars>
          <dgm:bulletEnabled val="1"/>
        </dgm:presLayoutVars>
      </dgm:prSet>
      <dgm:spPr/>
    </dgm:pt>
    <dgm:pt modelId="{C43A9A87-FBFB-40CC-ADD0-39E1B40A99DE}" type="pres">
      <dgm:prSet presAssocID="{7BEA1F87-371B-419A-A81C-576781B10A72}" presName="sibTrans" presStyleLbl="sibTrans2D1" presStyleIdx="2" presStyleCnt="5" custAng="18433669" custScaleX="109056" custScaleY="1437563" custLinFactX="-83801" custLinFactNeighborX="-100000" custLinFactNeighborY="92156"/>
      <dgm:spPr/>
    </dgm:pt>
    <dgm:pt modelId="{90219E8D-120C-4194-ABAF-7A1BF88F5DD6}" type="pres">
      <dgm:prSet presAssocID="{7BEA1F87-371B-419A-A81C-576781B10A72}" presName="connectorText" presStyleLbl="sibTrans2D1" presStyleIdx="2" presStyleCnt="5"/>
      <dgm:spPr/>
    </dgm:pt>
    <dgm:pt modelId="{7A4F8653-C3D1-421A-80F6-E68B8768BF4A}" type="pres">
      <dgm:prSet presAssocID="{A0B07BE9-814D-4288-8C0B-03DF58BC7D5F}" presName="node" presStyleLbl="node1" presStyleIdx="3" presStyleCnt="6" custScaleX="965063" custLinFactX="-500000" custLinFactNeighborX="-527169" custLinFactNeighborY="47354">
        <dgm:presLayoutVars>
          <dgm:bulletEnabled val="1"/>
        </dgm:presLayoutVars>
      </dgm:prSet>
      <dgm:spPr/>
    </dgm:pt>
    <dgm:pt modelId="{29C24456-B7E3-4B58-9413-A5CEA282E5D8}" type="pres">
      <dgm:prSet presAssocID="{BC5DCEF0-1764-45EA-8E4F-D6D63073D26D}" presName="sibTrans" presStyleLbl="sibTrans2D1" presStyleIdx="3" presStyleCnt="5" custScaleX="171104" custScaleY="1595198" custLinFactNeighborX="-7050" custLinFactNeighborY="23930"/>
      <dgm:spPr/>
    </dgm:pt>
    <dgm:pt modelId="{62618DC8-1CAE-4419-9FD6-6D590A9A3213}" type="pres">
      <dgm:prSet presAssocID="{BC5DCEF0-1764-45EA-8E4F-D6D63073D26D}" presName="connectorText" presStyleLbl="sibTrans2D1" presStyleIdx="3" presStyleCnt="5"/>
      <dgm:spPr/>
    </dgm:pt>
    <dgm:pt modelId="{453822AE-9E1D-4AEF-9457-A74EB25E6046}" type="pres">
      <dgm:prSet presAssocID="{B18D120F-7753-44BF-B3CD-9B5C4AB503EE}" presName="node" presStyleLbl="node1" presStyleIdx="4" presStyleCnt="6" custScaleX="1044397" custLinFactX="-2041659" custLinFactNeighborX="-2100000" custLinFactNeighborY="48825">
        <dgm:presLayoutVars>
          <dgm:bulletEnabled val="1"/>
        </dgm:presLayoutVars>
      </dgm:prSet>
      <dgm:spPr/>
    </dgm:pt>
    <dgm:pt modelId="{3675D4A0-27FA-4374-8EED-A79E54C61596}" type="pres">
      <dgm:prSet presAssocID="{255C2504-6DCB-4843-99D1-E631EFE02256}" presName="sibTrans" presStyleLbl="sibTrans2D1" presStyleIdx="4" presStyleCnt="5" custFlipVert="1" custScaleX="50517" custScaleY="1701730" custLinFactNeighborX="56687" custLinFactNeighborY="53453"/>
      <dgm:spPr/>
    </dgm:pt>
    <dgm:pt modelId="{85162027-72BE-42EE-8E6B-68E2E559ABD8}" type="pres">
      <dgm:prSet presAssocID="{255C2504-6DCB-4843-99D1-E631EFE02256}" presName="connectorText" presStyleLbl="sibTrans2D1" presStyleIdx="4" presStyleCnt="5"/>
      <dgm:spPr/>
    </dgm:pt>
    <dgm:pt modelId="{7F50262D-7120-4574-970B-31F72739C486}" type="pres">
      <dgm:prSet presAssocID="{519E85FA-F16E-4A12-858F-8D70FABC4692}" presName="node" presStyleLbl="node1" presStyleIdx="5" presStyleCnt="6" custScaleX="1058172" custLinFactX="-400000" custLinFactNeighborX="-492438" custLinFactNeighborY="47910">
        <dgm:presLayoutVars>
          <dgm:bulletEnabled val="1"/>
        </dgm:presLayoutVars>
      </dgm:prSet>
      <dgm:spPr/>
    </dgm:pt>
  </dgm:ptLst>
  <dgm:cxnLst>
    <dgm:cxn modelId="{C8259311-541C-4119-B312-9FBE55C4E065}" type="presOf" srcId="{BC5DCEF0-1764-45EA-8E4F-D6D63073D26D}" destId="{29C24456-B7E3-4B58-9413-A5CEA282E5D8}" srcOrd="0" destOrd="0" presId="urn:microsoft.com/office/officeart/2005/8/layout/process1"/>
    <dgm:cxn modelId="{2A40221B-A8AA-499C-AC5E-A27F4FCE498B}" type="presOf" srcId="{71D2ECBD-A005-4291-B023-B1BF743A67E0}" destId="{99B8BDB6-B198-40D8-A533-C309DB330F2E}" srcOrd="0" destOrd="0" presId="urn:microsoft.com/office/officeart/2005/8/layout/process1"/>
    <dgm:cxn modelId="{7238232C-495E-49D4-8DEB-4EF67C389A57}" type="presOf" srcId="{9E5F7433-2103-468A-B051-45ADE61AD7BD}" destId="{9B8B4CC6-18F8-43A0-BE73-04396CD4B4B7}" srcOrd="0" destOrd="0" presId="urn:microsoft.com/office/officeart/2005/8/layout/process1"/>
    <dgm:cxn modelId="{26C5703B-E1FF-48D8-80B5-23A7F5EDD800}" type="presOf" srcId="{A0B07BE9-814D-4288-8C0B-03DF58BC7D5F}" destId="{7A4F8653-C3D1-421A-80F6-E68B8768BF4A}" srcOrd="0" destOrd="0" presId="urn:microsoft.com/office/officeart/2005/8/layout/process1"/>
    <dgm:cxn modelId="{1191EF3F-E1B5-44C8-8C29-490795022E56}" type="presOf" srcId="{294EDE29-E0CF-41AB-95ED-718757986D7F}" destId="{985F8904-4BBD-4A2A-8988-C9DEBC20DBD9}" srcOrd="0" destOrd="0" presId="urn:microsoft.com/office/officeart/2005/8/layout/process1"/>
    <dgm:cxn modelId="{C0949860-E543-4163-B70B-B28FA5888ACA}" type="presOf" srcId="{DE710711-23ED-4872-8AE2-D7A79827CC9F}" destId="{5C60E7F7-FF42-4794-8DAB-86F778646F3D}" srcOrd="0" destOrd="0" presId="urn:microsoft.com/office/officeart/2005/8/layout/process1"/>
    <dgm:cxn modelId="{C5D4A642-A9B2-401D-B4ED-24754DB264F5}" srcId="{DE710711-23ED-4872-8AE2-D7A79827CC9F}" destId="{A0B07BE9-814D-4288-8C0B-03DF58BC7D5F}" srcOrd="3" destOrd="0" parTransId="{226D16E4-8A22-49CD-ADB1-6A6BB0647369}" sibTransId="{BC5DCEF0-1764-45EA-8E4F-D6D63073D26D}"/>
    <dgm:cxn modelId="{A6ED8345-2D38-4537-BFD0-5C99D5F1F9DC}" type="presOf" srcId="{519E85FA-F16E-4A12-858F-8D70FABC4692}" destId="{7F50262D-7120-4574-970B-31F72739C486}" srcOrd="0" destOrd="0" presId="urn:microsoft.com/office/officeart/2005/8/layout/process1"/>
    <dgm:cxn modelId="{482E7C6B-A5C8-4CFD-A74C-4D17EDEC2A53}" srcId="{DE710711-23ED-4872-8AE2-D7A79827CC9F}" destId="{519E85FA-F16E-4A12-858F-8D70FABC4692}" srcOrd="5" destOrd="0" parTransId="{81D8DDBE-8903-4162-903A-F89F28C47B9E}" sibTransId="{8F44FD0C-BF8A-4E63-8891-F09D9675759F}"/>
    <dgm:cxn modelId="{95122653-D7B3-4CD4-9085-53DE583FB4F8}" srcId="{DE710711-23ED-4872-8AE2-D7A79827CC9F}" destId="{1858E649-6D78-4AFC-A500-BA4663388A72}" srcOrd="1" destOrd="0" parTransId="{CCBEEC8F-858C-4C46-82E8-09DE551B1B12}" sibTransId="{306459FF-0BD8-4F84-8BC7-AD4B2EFF1348}"/>
    <dgm:cxn modelId="{97192A5A-63AD-4CD8-9D82-3C21DB2D84C0}" type="presOf" srcId="{255C2504-6DCB-4843-99D1-E631EFE02256}" destId="{3675D4A0-27FA-4374-8EED-A79E54C61596}" srcOrd="0" destOrd="0" presId="urn:microsoft.com/office/officeart/2005/8/layout/process1"/>
    <dgm:cxn modelId="{1CF4737F-F358-4A4E-8359-DDA0EA901453}" type="presOf" srcId="{306459FF-0BD8-4F84-8BC7-AD4B2EFF1348}" destId="{F23054EE-528C-4AEF-87D9-939AF9D973BF}" srcOrd="0" destOrd="0" presId="urn:microsoft.com/office/officeart/2005/8/layout/process1"/>
    <dgm:cxn modelId="{EB309383-68F6-4DEA-8D9B-A4914754BFCB}" type="presOf" srcId="{B18D120F-7753-44BF-B3CD-9B5C4AB503EE}" destId="{453822AE-9E1D-4AEF-9457-A74EB25E6046}" srcOrd="0" destOrd="0" presId="urn:microsoft.com/office/officeart/2005/8/layout/process1"/>
    <dgm:cxn modelId="{4F0BEC91-B816-4EF9-BE51-8630FB41A042}" type="presOf" srcId="{306459FF-0BD8-4F84-8BC7-AD4B2EFF1348}" destId="{6CF386BD-212C-43FE-A7EC-38AE4BDC3CF6}" srcOrd="1" destOrd="0" presId="urn:microsoft.com/office/officeart/2005/8/layout/process1"/>
    <dgm:cxn modelId="{1B041D95-D465-4AF8-B7DA-2063C92C920F}" type="presOf" srcId="{294EDE29-E0CF-41AB-95ED-718757986D7F}" destId="{D99A3BD5-1421-4FC3-B276-E1917E2FDE77}" srcOrd="1" destOrd="0" presId="urn:microsoft.com/office/officeart/2005/8/layout/process1"/>
    <dgm:cxn modelId="{B2DC4B98-3217-4122-9B9A-59EF4E0CB9F2}" type="presOf" srcId="{1858E649-6D78-4AFC-A500-BA4663388A72}" destId="{B54115E5-F40B-4F01-B6BB-9FED772A30A9}" srcOrd="0" destOrd="0" presId="urn:microsoft.com/office/officeart/2005/8/layout/process1"/>
    <dgm:cxn modelId="{3762419E-DE30-4C55-8697-984289643FFE}" type="presOf" srcId="{7BEA1F87-371B-419A-A81C-576781B10A72}" destId="{C43A9A87-FBFB-40CC-ADD0-39E1B40A99DE}" srcOrd="0" destOrd="0" presId="urn:microsoft.com/office/officeart/2005/8/layout/process1"/>
    <dgm:cxn modelId="{C96D4FA1-6882-411A-A3F5-65A08605B7F4}" srcId="{DE710711-23ED-4872-8AE2-D7A79827CC9F}" destId="{9E5F7433-2103-468A-B051-45ADE61AD7BD}" srcOrd="2" destOrd="0" parTransId="{EA1B51F7-4C67-4D1B-B066-632634F52756}" sibTransId="{7BEA1F87-371B-419A-A81C-576781B10A72}"/>
    <dgm:cxn modelId="{38C42DA2-0F1E-4570-88D5-CAB30041E5BF}" type="presOf" srcId="{255C2504-6DCB-4843-99D1-E631EFE02256}" destId="{85162027-72BE-42EE-8E6B-68E2E559ABD8}" srcOrd="1" destOrd="0" presId="urn:microsoft.com/office/officeart/2005/8/layout/process1"/>
    <dgm:cxn modelId="{6AF5C7C7-3F44-4B80-8D0F-E74F7CCFBD9F}" type="presOf" srcId="{BC5DCEF0-1764-45EA-8E4F-D6D63073D26D}" destId="{62618DC8-1CAE-4419-9FD6-6D590A9A3213}" srcOrd="1" destOrd="0" presId="urn:microsoft.com/office/officeart/2005/8/layout/process1"/>
    <dgm:cxn modelId="{1955D9DE-E051-4D44-885C-DB6D79AA8236}" srcId="{DE710711-23ED-4872-8AE2-D7A79827CC9F}" destId="{B18D120F-7753-44BF-B3CD-9B5C4AB503EE}" srcOrd="4" destOrd="0" parTransId="{3DB502BC-1D9E-485A-9E90-013E90659517}" sibTransId="{255C2504-6DCB-4843-99D1-E631EFE02256}"/>
    <dgm:cxn modelId="{7790FFE9-894D-4EDD-AFE4-2C5D5F213DA4}" srcId="{DE710711-23ED-4872-8AE2-D7A79827CC9F}" destId="{71D2ECBD-A005-4291-B023-B1BF743A67E0}" srcOrd="0" destOrd="0" parTransId="{7B6A1621-05C2-46AA-8AD4-62C3E608A565}" sibTransId="{294EDE29-E0CF-41AB-95ED-718757986D7F}"/>
    <dgm:cxn modelId="{6EA7C2F4-F0D9-4AF3-94EB-AA17CA2FCD8F}" type="presOf" srcId="{7BEA1F87-371B-419A-A81C-576781B10A72}" destId="{90219E8D-120C-4194-ABAF-7A1BF88F5DD6}" srcOrd="1" destOrd="0" presId="urn:microsoft.com/office/officeart/2005/8/layout/process1"/>
    <dgm:cxn modelId="{70280D7B-8C21-48CB-BB37-04BECF23F8AA}" type="presParOf" srcId="{5C60E7F7-FF42-4794-8DAB-86F778646F3D}" destId="{99B8BDB6-B198-40D8-A533-C309DB330F2E}" srcOrd="0" destOrd="0" presId="urn:microsoft.com/office/officeart/2005/8/layout/process1"/>
    <dgm:cxn modelId="{237BA270-F18A-4883-A3EA-F0E1292F708B}" type="presParOf" srcId="{5C60E7F7-FF42-4794-8DAB-86F778646F3D}" destId="{985F8904-4BBD-4A2A-8988-C9DEBC20DBD9}" srcOrd="1" destOrd="0" presId="urn:microsoft.com/office/officeart/2005/8/layout/process1"/>
    <dgm:cxn modelId="{1A5E90D3-449B-402A-9B6C-7C580E4449C6}" type="presParOf" srcId="{985F8904-4BBD-4A2A-8988-C9DEBC20DBD9}" destId="{D99A3BD5-1421-4FC3-B276-E1917E2FDE77}" srcOrd="0" destOrd="0" presId="urn:microsoft.com/office/officeart/2005/8/layout/process1"/>
    <dgm:cxn modelId="{E288F4FE-7736-4946-966C-0814D7691CA6}" type="presParOf" srcId="{5C60E7F7-FF42-4794-8DAB-86F778646F3D}" destId="{B54115E5-F40B-4F01-B6BB-9FED772A30A9}" srcOrd="2" destOrd="0" presId="urn:microsoft.com/office/officeart/2005/8/layout/process1"/>
    <dgm:cxn modelId="{A6CADF22-1BC8-4959-A03C-D09CD6E780E6}" type="presParOf" srcId="{5C60E7F7-FF42-4794-8DAB-86F778646F3D}" destId="{F23054EE-528C-4AEF-87D9-939AF9D973BF}" srcOrd="3" destOrd="0" presId="urn:microsoft.com/office/officeart/2005/8/layout/process1"/>
    <dgm:cxn modelId="{8C1D0B8D-9A8C-46D8-88FD-D9D97D9B19B6}" type="presParOf" srcId="{F23054EE-528C-4AEF-87D9-939AF9D973BF}" destId="{6CF386BD-212C-43FE-A7EC-38AE4BDC3CF6}" srcOrd="0" destOrd="0" presId="urn:microsoft.com/office/officeart/2005/8/layout/process1"/>
    <dgm:cxn modelId="{215608A0-A728-49C4-8D79-DCB028FFD35C}" type="presParOf" srcId="{5C60E7F7-FF42-4794-8DAB-86F778646F3D}" destId="{9B8B4CC6-18F8-43A0-BE73-04396CD4B4B7}" srcOrd="4" destOrd="0" presId="urn:microsoft.com/office/officeart/2005/8/layout/process1"/>
    <dgm:cxn modelId="{068EDBB2-A37E-4DA8-8FCF-5459E9103884}" type="presParOf" srcId="{5C60E7F7-FF42-4794-8DAB-86F778646F3D}" destId="{C43A9A87-FBFB-40CC-ADD0-39E1B40A99DE}" srcOrd="5" destOrd="0" presId="urn:microsoft.com/office/officeart/2005/8/layout/process1"/>
    <dgm:cxn modelId="{F41BE32B-0D47-44A2-BA99-D93A81ABD531}" type="presParOf" srcId="{C43A9A87-FBFB-40CC-ADD0-39E1B40A99DE}" destId="{90219E8D-120C-4194-ABAF-7A1BF88F5DD6}" srcOrd="0" destOrd="0" presId="urn:microsoft.com/office/officeart/2005/8/layout/process1"/>
    <dgm:cxn modelId="{51C8C7E4-CB6C-4C0A-A266-4A3341433B15}" type="presParOf" srcId="{5C60E7F7-FF42-4794-8DAB-86F778646F3D}" destId="{7A4F8653-C3D1-421A-80F6-E68B8768BF4A}" srcOrd="6" destOrd="0" presId="urn:microsoft.com/office/officeart/2005/8/layout/process1"/>
    <dgm:cxn modelId="{0DA3906F-3D16-4AF0-99BD-22953574540C}" type="presParOf" srcId="{5C60E7F7-FF42-4794-8DAB-86F778646F3D}" destId="{29C24456-B7E3-4B58-9413-A5CEA282E5D8}" srcOrd="7" destOrd="0" presId="urn:microsoft.com/office/officeart/2005/8/layout/process1"/>
    <dgm:cxn modelId="{C0778524-E018-4944-A374-0EC907366563}" type="presParOf" srcId="{29C24456-B7E3-4B58-9413-A5CEA282E5D8}" destId="{62618DC8-1CAE-4419-9FD6-6D590A9A3213}" srcOrd="0" destOrd="0" presId="urn:microsoft.com/office/officeart/2005/8/layout/process1"/>
    <dgm:cxn modelId="{0F002557-3BE4-49AE-AD0C-83960C6781F7}" type="presParOf" srcId="{5C60E7F7-FF42-4794-8DAB-86F778646F3D}" destId="{453822AE-9E1D-4AEF-9457-A74EB25E6046}" srcOrd="8" destOrd="0" presId="urn:microsoft.com/office/officeart/2005/8/layout/process1"/>
    <dgm:cxn modelId="{A785AC16-B03E-4EB0-B7DA-0997131E0669}" type="presParOf" srcId="{5C60E7F7-FF42-4794-8DAB-86F778646F3D}" destId="{3675D4A0-27FA-4374-8EED-A79E54C61596}" srcOrd="9" destOrd="0" presId="urn:microsoft.com/office/officeart/2005/8/layout/process1"/>
    <dgm:cxn modelId="{6E1361B7-E4B4-4F9B-B860-38A708B75AFC}" type="presParOf" srcId="{3675D4A0-27FA-4374-8EED-A79E54C61596}" destId="{85162027-72BE-42EE-8E6B-68E2E559ABD8}" srcOrd="0" destOrd="0" presId="urn:microsoft.com/office/officeart/2005/8/layout/process1"/>
    <dgm:cxn modelId="{C7923BB3-6EFC-4174-8FC9-3860D7271574}" type="presParOf" srcId="{5C60E7F7-FF42-4794-8DAB-86F778646F3D}" destId="{7F50262D-7120-4574-970B-31F72739C486}" srcOrd="10"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US" sz="2400" b="1" u="sng" kern="1200" dirty="0">
              <a:solidFill>
                <a:schemeClr val="tx1"/>
              </a:solidFill>
              <a:ea typeface="+mj-ea"/>
              <a:cs typeface="+mj-cs"/>
            </a:rPr>
            <a:t>Introduction:</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marL="0" lvl="0" indent="0" algn="l" defTabSz="1066800">
            <a:lnSpc>
              <a:spcPct val="90000"/>
            </a:lnSpc>
            <a:spcBef>
              <a:spcPct val="0"/>
            </a:spcBef>
            <a:spcAft>
              <a:spcPct val="35000"/>
            </a:spcAft>
            <a:buNone/>
          </a:pPr>
          <a:endParaRPr lang="en-US" sz="2000" b="1" kern="1200" dirty="0">
            <a:solidFill>
              <a:schemeClr val="tx1"/>
            </a:solidFill>
            <a:ea typeface="+mj-ea"/>
            <a:cs typeface="+mj-cs"/>
          </a:endParaRPr>
        </a:p>
        <a:p>
          <a:pPr marL="0" lvl="0" indent="0" algn="l" defTabSz="1066800">
            <a:lnSpc>
              <a:spcPct val="90000"/>
            </a:lnSpc>
            <a:spcBef>
              <a:spcPct val="0"/>
            </a:spcBef>
            <a:spcAft>
              <a:spcPct val="35000"/>
            </a:spcAft>
            <a:buNone/>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solidFill>
                <a:schemeClr val="tx1"/>
              </a:solidFill>
            </a:rPr>
            <a:t>Project Initiation:</a:t>
          </a:r>
        </a:p>
        <a:p>
          <a:pPr marL="0" lvl="0" indent="0" algn="l" defTabSz="1066800">
            <a:lnSpc>
              <a:spcPct val="90000"/>
            </a:lnSpc>
            <a:spcBef>
              <a:spcPct val="0"/>
            </a:spcBef>
            <a:spcAft>
              <a:spcPct val="35000"/>
            </a:spcAft>
            <a:buNone/>
          </a:pPr>
          <a:r>
            <a:rPr lang="en-US" sz="2000" b="1" u="sng" kern="1200" dirty="0">
              <a:solidFill>
                <a:schemeClr val="tx1"/>
              </a:solidFill>
            </a:rPr>
            <a:t>Lecture 3 </a:t>
          </a:r>
          <a:r>
            <a:rPr lang="en-US" sz="2000" b="1" kern="1200" dirty="0">
              <a:solidFill>
                <a:schemeClr val="tx1"/>
              </a:solidFill>
            </a:rPr>
            <a:t>Project Communication and team Management</a:t>
          </a:r>
        </a:p>
        <a:p>
          <a:pPr marL="0" lvl="0" indent="0" algn="l" defTabSz="1066800">
            <a:lnSpc>
              <a:spcPct val="90000"/>
            </a:lnSpc>
            <a:spcBef>
              <a:spcPct val="0"/>
            </a:spcBef>
            <a:spcAft>
              <a:spcPct val="35000"/>
            </a:spcAft>
            <a:buNone/>
          </a:pPr>
          <a:r>
            <a:rPr lang="en-US" sz="2000" b="1" u="sng" kern="1200" dirty="0">
              <a:solidFill>
                <a:schemeClr val="tx1"/>
              </a:solidFill>
            </a:rPr>
            <a:t>Lecture 4 </a:t>
          </a:r>
          <a:r>
            <a:rPr lang="en-US" sz="2000" b="1" kern="1200" dirty="0">
              <a:solidFill>
                <a:schemeClr val="tx1"/>
              </a:solidFill>
            </a:rPr>
            <a:t>Managing conflicts and the art of communication</a:t>
          </a:r>
        </a:p>
        <a:p>
          <a:pPr marL="0" lvl="0" indent="0" algn="l" defTabSz="1066800">
            <a:lnSpc>
              <a:spcPct val="90000"/>
            </a:lnSpc>
            <a:spcBef>
              <a:spcPct val="0"/>
            </a:spcBef>
            <a:spcAft>
              <a:spcPct val="35000"/>
            </a:spcAft>
            <a:buNone/>
          </a:pPr>
          <a:r>
            <a:rPr lang="en-US" sz="2000" b="1" u="sng" kern="1200" dirty="0">
              <a:solidFill>
                <a:schemeClr val="tx1"/>
              </a:solidFill>
            </a:rPr>
            <a:t>Lecture 5</a:t>
          </a:r>
          <a:r>
            <a:rPr lang="en-US" sz="2000" b="1" kern="1200" dirty="0">
              <a:solidFill>
                <a:schemeClr val="tx1"/>
              </a:solidFill>
            </a:rPr>
            <a:t> Strategic Management and project selection</a:t>
          </a:r>
        </a:p>
        <a:p>
          <a:pPr marL="0" lvl="0" indent="0" algn="ctr" defTabSz="1066800">
            <a:lnSpc>
              <a:spcPct val="90000"/>
            </a:lnSpc>
            <a:spcBef>
              <a:spcPct val="0"/>
            </a:spcBef>
            <a:spcAft>
              <a:spcPct val="35000"/>
            </a:spcAft>
            <a:buNone/>
          </a:pPr>
          <a:endParaRPr lang="en-US" sz="2000" b="1" kern="1200" dirty="0">
            <a:solidFill>
              <a:schemeClr val="tx1"/>
            </a:solidFill>
          </a:endParaRPr>
        </a:p>
        <a:p>
          <a:pPr marL="0" lvl="0" indent="0" algn="ctr" defTabSz="1066800">
            <a:lnSpc>
              <a:spcPct val="90000"/>
            </a:lnSpc>
            <a:spcBef>
              <a:spcPct val="0"/>
            </a:spcBef>
            <a:spcAft>
              <a:spcPct val="35000"/>
            </a:spcAft>
            <a:buNone/>
          </a:pPr>
          <a:endParaRPr lang="en-US" sz="1200" b="1" kern="1200" dirty="0">
            <a:solidFill>
              <a:schemeClr val="bg1">
                <a:lumMod val="95000"/>
              </a:schemeClr>
            </a:solidFill>
          </a:endParaRPr>
        </a:p>
        <a:p>
          <a:pPr marL="0" lvl="0" indent="0" algn="ctr" defTabSz="1066800">
            <a:lnSpc>
              <a:spcPct val="90000"/>
            </a:lnSpc>
            <a:spcBef>
              <a:spcPct val="0"/>
            </a:spcBef>
            <a:spcAft>
              <a:spcPct val="35000"/>
            </a:spcAft>
            <a:buNone/>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planning</a:t>
          </a:r>
        </a:p>
        <a:p>
          <a:pPr marL="0" lvl="0" indent="0" algn="l" defTabSz="1066800">
            <a:lnSpc>
              <a:spcPct val="90000"/>
            </a:lnSpc>
            <a:spcBef>
              <a:spcPct val="0"/>
            </a:spcBef>
            <a:spcAft>
              <a:spcPct val="35000"/>
            </a:spcAft>
            <a:buNone/>
          </a:pPr>
          <a:r>
            <a:rPr lang="en-US" sz="2000" b="1" u="sng" kern="1200" dirty="0"/>
            <a:t>Lecture 6 </a:t>
          </a:r>
          <a:r>
            <a:rPr lang="en-US" sz="2000" b="1" kern="1200" dirty="0"/>
            <a:t>Initial project coordination and the project Charter</a:t>
          </a:r>
        </a:p>
        <a:p>
          <a:pPr marL="0" lvl="0" indent="0" algn="l" defTabSz="1066800">
            <a:lnSpc>
              <a:spcPct val="90000"/>
            </a:lnSpc>
            <a:spcBef>
              <a:spcPct val="0"/>
            </a:spcBef>
            <a:spcAft>
              <a:spcPct val="35000"/>
            </a:spcAft>
            <a:buNone/>
          </a:pPr>
          <a:r>
            <a:rPr lang="en-US" sz="2000" b="1" u="sng" kern="1200" dirty="0"/>
            <a:t>Lecture 7</a:t>
          </a:r>
          <a:r>
            <a:rPr lang="en-US" sz="2000" b="1" kern="1200" dirty="0"/>
            <a:t> Starting the project plan: The WBS</a:t>
          </a:r>
        </a:p>
        <a:p>
          <a:pPr marL="0" lvl="0" indent="0" algn="l" defTabSz="1066800">
            <a:lnSpc>
              <a:spcPct val="90000"/>
            </a:lnSpc>
            <a:spcBef>
              <a:spcPct val="0"/>
            </a:spcBef>
            <a:spcAft>
              <a:spcPct val="35000"/>
            </a:spcAft>
            <a:buNone/>
          </a:pPr>
          <a:r>
            <a:rPr lang="en-US" sz="2000" b="1" u="sng" kern="1200" dirty="0"/>
            <a:t>Lecture </a:t>
          </a:r>
          <a:r>
            <a:rPr lang="en-US" sz="2000" b="1" kern="1200" dirty="0"/>
            <a:t>8 Project risk management </a:t>
          </a:r>
        </a:p>
        <a:p>
          <a:pPr marL="0" lvl="0" indent="0" algn="l" defTabSz="1066800">
            <a:lnSpc>
              <a:spcPct val="90000"/>
            </a:lnSpc>
            <a:spcBef>
              <a:spcPct val="0"/>
            </a:spcBef>
            <a:spcAft>
              <a:spcPct val="35000"/>
            </a:spcAft>
            <a:buNone/>
          </a:pPr>
          <a:r>
            <a:rPr lang="en-US" sz="2000" b="1" u="sng" kern="1200" dirty="0"/>
            <a:t>Lecture 9 </a:t>
          </a:r>
          <a:r>
            <a:rPr lang="en-US" sz="2000" b="1" kern="1200" dirty="0"/>
            <a:t>Budgeting, Estimating costs and risks</a:t>
          </a:r>
        </a:p>
        <a:p>
          <a:pPr marL="0" lvl="0" indent="0" algn="ctr" defTabSz="1066800">
            <a:lnSpc>
              <a:spcPct val="90000"/>
            </a:lnSpc>
            <a:spcBef>
              <a:spcPct val="0"/>
            </a:spcBef>
            <a:spcAft>
              <a:spcPct val="35000"/>
            </a:spcAft>
            <a:buNone/>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Execution</a:t>
          </a:r>
        </a:p>
        <a:p>
          <a:pPr marL="0" lvl="0" indent="0" algn="l" defTabSz="1066800">
            <a:lnSpc>
              <a:spcPct val="90000"/>
            </a:lnSpc>
            <a:spcBef>
              <a:spcPct val="0"/>
            </a:spcBef>
            <a:spcAft>
              <a:spcPct val="35000"/>
            </a:spcAft>
            <a:buNone/>
          </a:pPr>
          <a:r>
            <a:rPr lang="en-US" sz="2000" b="1" u="sng" kern="1200" dirty="0"/>
            <a:t>Lecture 10  </a:t>
          </a:r>
          <a:r>
            <a:rPr lang="en-US" sz="2000" b="1" kern="1200" dirty="0"/>
            <a:t>Monitoring and information systems</a:t>
          </a:r>
        </a:p>
        <a:p>
          <a:pPr marL="0" lvl="0" indent="0" algn="l" defTabSz="1066800">
            <a:lnSpc>
              <a:spcPct val="90000"/>
            </a:lnSpc>
            <a:spcBef>
              <a:spcPct val="0"/>
            </a:spcBef>
            <a:spcAft>
              <a:spcPct val="35000"/>
            </a:spcAft>
            <a:buNone/>
          </a:pPr>
          <a:r>
            <a:rPr lang="en-US" sz="2000" b="1" u="sng" kern="1200" dirty="0"/>
            <a:t>Lecture 11 </a:t>
          </a:r>
          <a:r>
            <a:rPr lang="en-US" sz="2000" b="1" kern="1200" dirty="0"/>
            <a:t>Project Control</a:t>
          </a:r>
        </a:p>
        <a:p>
          <a:pPr marL="0" lvl="0" indent="0" algn="l" defTabSz="1066800">
            <a:lnSpc>
              <a:spcPct val="90000"/>
            </a:lnSpc>
            <a:spcBef>
              <a:spcPct val="0"/>
            </a:spcBef>
            <a:spcAft>
              <a:spcPct val="35000"/>
            </a:spcAft>
            <a:buNone/>
          </a:pPr>
          <a:r>
            <a:rPr lang="en-US" sz="2000" b="1" u="sng" kern="1200" dirty="0"/>
            <a:t>Lecture 12 </a:t>
          </a:r>
          <a:r>
            <a:rPr lang="en-US" sz="2000" b="1" kern="1200" dirty="0"/>
            <a:t>Project Auditing</a:t>
          </a:r>
        </a:p>
        <a:p>
          <a:pPr marL="0" lvl="0" indent="0" algn="l" defTabSz="1066800">
            <a:lnSpc>
              <a:spcPct val="90000"/>
            </a:lnSpc>
            <a:spcBef>
              <a:spcPct val="0"/>
            </a:spcBef>
            <a:spcAft>
              <a:spcPct val="35000"/>
            </a:spcAft>
            <a:buNone/>
          </a:pPr>
          <a:r>
            <a:rPr lang="en-US" sz="2000" b="1" u="sng" kern="1200" dirty="0"/>
            <a:t>Lecture 13 </a:t>
          </a:r>
          <a:r>
            <a:rPr lang="en-US" sz="2000" b="1" kern="1200" dirty="0"/>
            <a:t>Project termination</a:t>
          </a:r>
        </a:p>
        <a:p>
          <a:pPr marL="0" lvl="0" indent="0" algn="l" defTabSz="1066800">
            <a:lnSpc>
              <a:spcPct val="90000"/>
            </a:lnSpc>
            <a:spcBef>
              <a:spcPct val="0"/>
            </a:spcBef>
            <a:spcAft>
              <a:spcPct val="35000"/>
            </a:spcAft>
            <a:buNone/>
          </a:pPr>
          <a:endParaRPr lang="en-US" sz="2000" b="1" kern="1200" dirty="0"/>
        </a:p>
        <a:p>
          <a:pPr marL="0" lvl="0" indent="0" algn="l" defTabSz="1066800">
            <a:lnSpc>
              <a:spcPct val="90000"/>
            </a:lnSpc>
            <a:spcBef>
              <a:spcPct val="0"/>
            </a:spcBef>
            <a:spcAft>
              <a:spcPct val="35000"/>
            </a:spcAft>
            <a:buNone/>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B8BDB6-B198-40D8-A533-C309DB330F2E}">
      <dsp:nvSpPr>
        <dsp:cNvPr id="0" name=""/>
        <dsp:cNvSpPr/>
      </dsp:nvSpPr>
      <dsp:spPr>
        <a:xfrm>
          <a:off x="34317" y="0"/>
          <a:ext cx="1738980" cy="1474194"/>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Uncertain event</a:t>
          </a:r>
        </a:p>
      </dsp:txBody>
      <dsp:txXfrm>
        <a:off x="77495" y="43178"/>
        <a:ext cx="1652624" cy="1387838"/>
      </dsp:txXfrm>
    </dsp:sp>
    <dsp:sp modelId="{985F8904-4BBD-4A2A-8988-C9DEBC20DBD9}">
      <dsp:nvSpPr>
        <dsp:cNvPr id="0" name=""/>
        <dsp:cNvSpPr/>
      </dsp:nvSpPr>
      <dsp:spPr>
        <a:xfrm>
          <a:off x="2127019" y="397930"/>
          <a:ext cx="1340114" cy="653949"/>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2127019" y="528720"/>
        <a:ext cx="1143929" cy="392369"/>
      </dsp:txXfrm>
    </dsp:sp>
    <dsp:sp modelId="{B54115E5-F40B-4F01-B6BB-9FED772A30A9}">
      <dsp:nvSpPr>
        <dsp:cNvPr id="0" name=""/>
        <dsp:cNvSpPr/>
      </dsp:nvSpPr>
      <dsp:spPr>
        <a:xfrm>
          <a:off x="3785151" y="0"/>
          <a:ext cx="1306227" cy="1474194"/>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Occur?</a:t>
          </a:r>
        </a:p>
      </dsp:txBody>
      <dsp:txXfrm>
        <a:off x="3823409" y="38258"/>
        <a:ext cx="1229711" cy="1397678"/>
      </dsp:txXfrm>
    </dsp:sp>
    <dsp:sp modelId="{F23054EE-528C-4AEF-87D9-939AF9D973BF}">
      <dsp:nvSpPr>
        <dsp:cNvPr id="0" name=""/>
        <dsp:cNvSpPr/>
      </dsp:nvSpPr>
      <dsp:spPr>
        <a:xfrm rot="58581">
          <a:off x="5288827" y="446233"/>
          <a:ext cx="1350065" cy="642845"/>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00150">
            <a:lnSpc>
              <a:spcPct val="90000"/>
            </a:lnSpc>
            <a:spcBef>
              <a:spcPct val="0"/>
            </a:spcBef>
            <a:spcAft>
              <a:spcPct val="35000"/>
            </a:spcAft>
            <a:buNone/>
          </a:pPr>
          <a:endParaRPr lang="en-US" sz="2700" kern="1200"/>
        </a:p>
      </dsp:txBody>
      <dsp:txXfrm>
        <a:off x="5288841" y="573159"/>
        <a:ext cx="1157212" cy="385707"/>
      </dsp:txXfrm>
    </dsp:sp>
    <dsp:sp modelId="{9B8B4CC6-18F8-43A0-BE73-04396CD4B4B7}">
      <dsp:nvSpPr>
        <dsp:cNvPr id="0" name=""/>
        <dsp:cNvSpPr/>
      </dsp:nvSpPr>
      <dsp:spPr>
        <a:xfrm>
          <a:off x="6948007" y="0"/>
          <a:ext cx="1621351" cy="1587368"/>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Monitor  or close</a:t>
          </a:r>
        </a:p>
      </dsp:txBody>
      <dsp:txXfrm>
        <a:off x="6994499" y="46492"/>
        <a:ext cx="1528367" cy="1494384"/>
      </dsp:txXfrm>
    </dsp:sp>
    <dsp:sp modelId="{C43A9A87-FBFB-40CC-ADD0-39E1B40A99DE}">
      <dsp:nvSpPr>
        <dsp:cNvPr id="0" name=""/>
        <dsp:cNvSpPr/>
      </dsp:nvSpPr>
      <dsp:spPr>
        <a:xfrm rot="5300158">
          <a:off x="3957150" y="1709524"/>
          <a:ext cx="1038895" cy="732477"/>
        </a:xfrm>
        <a:prstGeom prst="rightArrow">
          <a:avLst>
            <a:gd name="adj1" fmla="val 60000"/>
            <a:gd name="adj2" fmla="val 50000"/>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377950">
            <a:lnSpc>
              <a:spcPct val="90000"/>
            </a:lnSpc>
            <a:spcBef>
              <a:spcPct val="0"/>
            </a:spcBef>
            <a:spcAft>
              <a:spcPct val="35000"/>
            </a:spcAft>
            <a:buNone/>
          </a:pPr>
          <a:endParaRPr lang="en-US" sz="3100" kern="1200"/>
        </a:p>
      </dsp:txBody>
      <dsp:txXfrm rot="10800000">
        <a:off x="4063831" y="1746194"/>
        <a:ext cx="819152" cy="439487"/>
      </dsp:txXfrm>
    </dsp:sp>
    <dsp:sp modelId="{7A4F8653-C3D1-421A-80F6-E68B8768BF4A}">
      <dsp:nvSpPr>
        <dsp:cNvPr id="0" name=""/>
        <dsp:cNvSpPr/>
      </dsp:nvSpPr>
      <dsp:spPr>
        <a:xfrm>
          <a:off x="3643884" y="2576132"/>
          <a:ext cx="1982766" cy="1474194"/>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tx1"/>
              </a:solidFill>
            </a:rPr>
            <a:t>Effect on project objectives</a:t>
          </a:r>
        </a:p>
      </dsp:txBody>
      <dsp:txXfrm>
        <a:off x="3687062" y="2619310"/>
        <a:ext cx="1896410" cy="1387838"/>
      </dsp:txXfrm>
    </dsp:sp>
    <dsp:sp modelId="{29C24456-B7E3-4B58-9413-A5CEA282E5D8}">
      <dsp:nvSpPr>
        <dsp:cNvPr id="0" name=""/>
        <dsp:cNvSpPr/>
      </dsp:nvSpPr>
      <dsp:spPr>
        <a:xfrm rot="10779074">
          <a:off x="2137073" y="2929755"/>
          <a:ext cx="1358599" cy="812797"/>
        </a:xfrm>
        <a:prstGeom prst="rightArrow">
          <a:avLst>
            <a:gd name="adj1" fmla="val 60000"/>
            <a:gd name="adj2" fmla="val 50000"/>
          </a:avLst>
        </a:prstGeom>
        <a:solidFill>
          <a:schemeClr val="accent6"/>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rot="10800000">
        <a:off x="2380910" y="3091572"/>
        <a:ext cx="1114760" cy="487679"/>
      </dsp:txXfrm>
    </dsp:sp>
    <dsp:sp modelId="{453822AE-9E1D-4AEF-9457-A74EB25E6046}">
      <dsp:nvSpPr>
        <dsp:cNvPr id="0" name=""/>
        <dsp:cNvSpPr/>
      </dsp:nvSpPr>
      <dsp:spPr>
        <a:xfrm>
          <a:off x="0" y="2597818"/>
          <a:ext cx="2145761" cy="1474194"/>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chemeClr val="accent6"/>
              </a:solidFill>
            </a:rPr>
            <a:t>Positive effect</a:t>
          </a:r>
        </a:p>
      </dsp:txBody>
      <dsp:txXfrm>
        <a:off x="43178" y="2640996"/>
        <a:ext cx="2059405" cy="1387838"/>
      </dsp:txXfrm>
    </dsp:sp>
    <dsp:sp modelId="{3675D4A0-27FA-4374-8EED-A79E54C61596}">
      <dsp:nvSpPr>
        <dsp:cNvPr id="0" name=""/>
        <dsp:cNvSpPr/>
      </dsp:nvSpPr>
      <dsp:spPr>
        <a:xfrm rot="6095" flipV="1">
          <a:off x="5859346" y="2921735"/>
          <a:ext cx="1458801" cy="867078"/>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644650">
            <a:lnSpc>
              <a:spcPct val="90000"/>
            </a:lnSpc>
            <a:spcBef>
              <a:spcPct val="0"/>
            </a:spcBef>
            <a:spcAft>
              <a:spcPct val="35000"/>
            </a:spcAft>
            <a:buNone/>
          </a:pPr>
          <a:endParaRPr lang="en-US" sz="3700" kern="1200"/>
        </a:p>
      </dsp:txBody>
      <dsp:txXfrm rot="10800000">
        <a:off x="5859346" y="3094920"/>
        <a:ext cx="1198678" cy="520246"/>
      </dsp:txXfrm>
    </dsp:sp>
    <dsp:sp modelId="{7F50262D-7120-4574-970B-31F72739C486}">
      <dsp:nvSpPr>
        <dsp:cNvPr id="0" name=""/>
        <dsp:cNvSpPr/>
      </dsp:nvSpPr>
      <dsp:spPr>
        <a:xfrm>
          <a:off x="7594326" y="2584329"/>
          <a:ext cx="2174063" cy="1474194"/>
        </a:xfrm>
        <a:prstGeom prst="roundRect">
          <a:avLst>
            <a:gd name="adj" fmla="val 10000"/>
          </a:avLst>
        </a:prstGeom>
        <a:solidFill>
          <a:schemeClr val="accent1">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a:solidFill>
                <a:srgbClr val="FF0000"/>
              </a:solidFill>
            </a:rPr>
            <a:t> Negative effect</a:t>
          </a:r>
        </a:p>
      </dsp:txBody>
      <dsp:txXfrm>
        <a:off x="7637504" y="2627507"/>
        <a:ext cx="2087707" cy="1387838"/>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3/19/2021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3/19/2021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5E3FE737-1AE3-4BFA-A40D-187D5112E0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BE0058EB-4809-4E46-B3CE-3D1ABB4CC97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5059" name="Rectangle 2">
            <a:extLst>
              <a:ext uri="{FF2B5EF4-FFF2-40B4-BE49-F238E27FC236}">
                <a16:creationId xmlns:a16="http://schemas.microsoft.com/office/drawing/2014/main" id="{7402B2ED-F6D2-4B44-94BF-B64A9807C2F1}"/>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9A461D0E-FDA5-4499-ADC1-EB13FB07A59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a:extLst>
              <a:ext uri="{FF2B5EF4-FFF2-40B4-BE49-F238E27FC236}">
                <a16:creationId xmlns:a16="http://schemas.microsoft.com/office/drawing/2014/main" id="{401410D3-9310-4E51-9B90-59B8537D9AB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8728338E-0BD6-41D2-B4C9-9A40CFC988E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6083" name="Rectangle 2">
            <a:extLst>
              <a:ext uri="{FF2B5EF4-FFF2-40B4-BE49-F238E27FC236}">
                <a16:creationId xmlns:a16="http://schemas.microsoft.com/office/drawing/2014/main" id="{32A8E12C-3150-4739-99B9-220C3F1632C1}"/>
              </a:ext>
            </a:extLst>
          </p:cNvPr>
          <p:cNvSpPr>
            <a:spLocks noGrp="1" noRot="1" noChangeAspect="1" noChangeArrowheads="1" noTextEdit="1"/>
          </p:cNvSpPr>
          <p:nvPr>
            <p:ph type="sldImg"/>
          </p:nvPr>
        </p:nvSpPr>
        <p:spPr>
          <a:ln/>
        </p:spPr>
      </p:sp>
      <p:sp>
        <p:nvSpPr>
          <p:cNvPr id="46084" name="Rectangle 3">
            <a:extLst>
              <a:ext uri="{FF2B5EF4-FFF2-40B4-BE49-F238E27FC236}">
                <a16:creationId xmlns:a16="http://schemas.microsoft.com/office/drawing/2014/main" id="{AFC718A6-5435-458A-86D2-9BEB60E592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3E060DB7-E6AF-4BB2-88D8-A906B363ED90}"/>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378764C-6B4C-420F-8E36-0C59C1FB22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7107" name="Rectangle 2">
            <a:extLst>
              <a:ext uri="{FF2B5EF4-FFF2-40B4-BE49-F238E27FC236}">
                <a16:creationId xmlns:a16="http://schemas.microsoft.com/office/drawing/2014/main" id="{8C9DADD3-BF2A-4CDC-BA4D-6AD25D4DF94A}"/>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B9330B80-A37E-48D8-9E0E-A35FCB5886F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a:extLst>
              <a:ext uri="{FF2B5EF4-FFF2-40B4-BE49-F238E27FC236}">
                <a16:creationId xmlns:a16="http://schemas.microsoft.com/office/drawing/2014/main" id="{F58F06C7-77A4-41D9-9294-D129DC2169E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B681A11-124F-4B70-A747-22ADC6ACC45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8131" name="Rectangle 2">
            <a:extLst>
              <a:ext uri="{FF2B5EF4-FFF2-40B4-BE49-F238E27FC236}">
                <a16:creationId xmlns:a16="http://schemas.microsoft.com/office/drawing/2014/main" id="{1ECED4E0-21D1-48FF-9359-4A9054FB310C}"/>
              </a:ext>
            </a:extLst>
          </p:cNvPr>
          <p:cNvSpPr>
            <a:spLocks noGrp="1" noRot="1" noChangeAspect="1" noChangeArrowheads="1" noTextEdit="1"/>
          </p:cNvSpPr>
          <p:nvPr>
            <p:ph type="sldImg"/>
          </p:nvPr>
        </p:nvSpPr>
        <p:spPr>
          <a:ln/>
        </p:spPr>
      </p:sp>
      <p:sp>
        <p:nvSpPr>
          <p:cNvPr id="48132" name="Rectangle 3">
            <a:extLst>
              <a:ext uri="{FF2B5EF4-FFF2-40B4-BE49-F238E27FC236}">
                <a16:creationId xmlns:a16="http://schemas.microsoft.com/office/drawing/2014/main" id="{29A282BA-F392-46CA-8F5E-69CBCCA10D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C087F50F-A668-4522-8EB0-84AD0176A88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C66F2A2-6247-464C-AD8E-B47B742CA68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0179" name="Rectangle 2">
            <a:extLst>
              <a:ext uri="{FF2B5EF4-FFF2-40B4-BE49-F238E27FC236}">
                <a16:creationId xmlns:a16="http://schemas.microsoft.com/office/drawing/2014/main" id="{94C7F725-1994-4D88-A792-56FF348D7447}"/>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54E4B0AB-AFB6-4734-B44B-B6AF221886C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D9304750-0DCD-4870-816B-EAE6130F688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4B9ADD8E-8787-4FB7-8585-EDA9B359392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1203" name="Rectangle 2">
            <a:extLst>
              <a:ext uri="{FF2B5EF4-FFF2-40B4-BE49-F238E27FC236}">
                <a16:creationId xmlns:a16="http://schemas.microsoft.com/office/drawing/2014/main" id="{B42392B9-1A2F-4514-8057-44B1FF2B12E7}"/>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C0623DAB-8A53-4EDD-B549-9D0A1880A20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23B3674-7D0B-4C9E-BCBB-C0F9AC5224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A0DAE48-780A-4C2C-A5CF-B7DF3721923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49155" name="Rectangle 2">
            <a:extLst>
              <a:ext uri="{FF2B5EF4-FFF2-40B4-BE49-F238E27FC236}">
                <a16:creationId xmlns:a16="http://schemas.microsoft.com/office/drawing/2014/main" id="{2884A35B-BDB7-4916-954B-6FD6B184FED9}"/>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84EA7015-5D62-4C6F-912F-EB8F4CE4F52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4C6B09E0-747B-44AF-8287-B35B435396B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FFA3A7-638F-4686-B594-F11C58D73269}"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2227" name="Rectangle 2">
            <a:extLst>
              <a:ext uri="{FF2B5EF4-FFF2-40B4-BE49-F238E27FC236}">
                <a16:creationId xmlns:a16="http://schemas.microsoft.com/office/drawing/2014/main" id="{2A0E6E01-76AE-4501-B3CF-6A29F063587C}"/>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6E6D14AE-B99F-42F4-B6CE-1FA3F1AB051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7F279838-C383-4089-840F-CA0EE5376B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E498116-7246-458B-8657-FB79E543EE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3251" name="Rectangle 2">
            <a:extLst>
              <a:ext uri="{FF2B5EF4-FFF2-40B4-BE49-F238E27FC236}">
                <a16:creationId xmlns:a16="http://schemas.microsoft.com/office/drawing/2014/main" id="{32756163-BACF-4771-A802-66047BD39D29}"/>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FED68E84-ED63-4F94-8705-0B5FF2407380}"/>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a:extLst>
              <a:ext uri="{FF2B5EF4-FFF2-40B4-BE49-F238E27FC236}">
                <a16:creationId xmlns:a16="http://schemas.microsoft.com/office/drawing/2014/main" id="{DBD6898C-A6CB-43F3-A0EF-B50D8296DA9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E5F8BE01-974D-4C58-B996-62EB7A0B3BA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4275" name="Rectangle 2">
            <a:extLst>
              <a:ext uri="{FF2B5EF4-FFF2-40B4-BE49-F238E27FC236}">
                <a16:creationId xmlns:a16="http://schemas.microsoft.com/office/drawing/2014/main" id="{2B0BFBCA-4BE3-449F-B796-C6CF8767FF4D}"/>
              </a:ext>
            </a:extLst>
          </p:cNvPr>
          <p:cNvSpPr>
            <a:spLocks noGrp="1" noRot="1" noChangeAspect="1" noChangeArrowheads="1" noTextEdit="1"/>
          </p:cNvSpPr>
          <p:nvPr>
            <p:ph type="sldImg"/>
          </p:nvPr>
        </p:nvSpPr>
        <p:spPr>
          <a:ln/>
        </p:spPr>
      </p:sp>
      <p:sp>
        <p:nvSpPr>
          <p:cNvPr id="54276" name="Rectangle 3">
            <a:extLst>
              <a:ext uri="{FF2B5EF4-FFF2-40B4-BE49-F238E27FC236}">
                <a16:creationId xmlns:a16="http://schemas.microsoft.com/office/drawing/2014/main" id="{CC16E4EB-9A37-402F-A147-24D7BDCE493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C6FCBDA2-712E-4E1C-90C1-30AF34530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56A7506D-6D68-4DDA-9C8E-7025FF507ABD}"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5299" name="Rectangle 2">
            <a:extLst>
              <a:ext uri="{FF2B5EF4-FFF2-40B4-BE49-F238E27FC236}">
                <a16:creationId xmlns:a16="http://schemas.microsoft.com/office/drawing/2014/main" id="{90DCC23C-DA78-4E89-9B4D-EC48E7DA1D7D}"/>
              </a:ext>
            </a:extLst>
          </p:cNvPr>
          <p:cNvSpPr>
            <a:spLocks noGrp="1" noRot="1" noChangeAspect="1" noChangeArrowheads="1" noTextEdit="1"/>
          </p:cNvSpPr>
          <p:nvPr>
            <p:ph type="sldImg"/>
          </p:nvPr>
        </p:nvSpPr>
        <p:spPr>
          <a:ln/>
        </p:spPr>
      </p:sp>
      <p:sp>
        <p:nvSpPr>
          <p:cNvPr id="55300" name="Rectangle 3">
            <a:extLst>
              <a:ext uri="{FF2B5EF4-FFF2-40B4-BE49-F238E27FC236}">
                <a16:creationId xmlns:a16="http://schemas.microsoft.com/office/drawing/2014/main" id="{47834A03-AD2F-4560-B2B4-45BE1729248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a:extLst>
              <a:ext uri="{FF2B5EF4-FFF2-40B4-BE49-F238E27FC236}">
                <a16:creationId xmlns:a16="http://schemas.microsoft.com/office/drawing/2014/main" id="{54FFA65E-4550-478E-BDA4-E2931A68D0B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F40CBFA-2A38-4FFD-9F7D-4D182593A18C}"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6323" name="Rectangle 2">
            <a:extLst>
              <a:ext uri="{FF2B5EF4-FFF2-40B4-BE49-F238E27FC236}">
                <a16:creationId xmlns:a16="http://schemas.microsoft.com/office/drawing/2014/main" id="{82BD1A91-A744-4D68-84C5-D84AF9115FD7}"/>
              </a:ext>
            </a:extLst>
          </p:cNvPr>
          <p:cNvSpPr>
            <a:spLocks noGrp="1" noRot="1" noChangeAspect="1" noChangeArrowheads="1" noTextEdit="1"/>
          </p:cNvSpPr>
          <p:nvPr>
            <p:ph type="sldImg"/>
          </p:nvPr>
        </p:nvSpPr>
        <p:spPr>
          <a:ln/>
        </p:spPr>
      </p:sp>
      <p:sp>
        <p:nvSpPr>
          <p:cNvPr id="56324" name="Rectangle 3">
            <a:extLst>
              <a:ext uri="{FF2B5EF4-FFF2-40B4-BE49-F238E27FC236}">
                <a16:creationId xmlns:a16="http://schemas.microsoft.com/office/drawing/2014/main" id="{D5C53029-E718-463F-825B-C5FE87632B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a:extLst>
              <a:ext uri="{FF2B5EF4-FFF2-40B4-BE49-F238E27FC236}">
                <a16:creationId xmlns:a16="http://schemas.microsoft.com/office/drawing/2014/main" id="{8175B05C-6976-415A-8B10-5EBCFB9C0F2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DE9F3144-8FCF-41F3-AB1C-E4180C42B20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58371" name="Rectangle 2">
            <a:extLst>
              <a:ext uri="{FF2B5EF4-FFF2-40B4-BE49-F238E27FC236}">
                <a16:creationId xmlns:a16="http://schemas.microsoft.com/office/drawing/2014/main" id="{678416B5-3F4C-4B19-8B01-4A799D54B933}"/>
              </a:ext>
            </a:extLst>
          </p:cNvPr>
          <p:cNvSpPr>
            <a:spLocks noGrp="1" noRot="1" noChangeAspect="1" noChangeArrowheads="1" noTextEdit="1"/>
          </p:cNvSpPr>
          <p:nvPr>
            <p:ph type="sldImg"/>
          </p:nvPr>
        </p:nvSpPr>
        <p:spPr>
          <a:ln/>
        </p:spPr>
      </p:sp>
      <p:sp>
        <p:nvSpPr>
          <p:cNvPr id="58372" name="Rectangle 3">
            <a:extLst>
              <a:ext uri="{FF2B5EF4-FFF2-40B4-BE49-F238E27FC236}">
                <a16:creationId xmlns:a16="http://schemas.microsoft.com/office/drawing/2014/main" id="{63F6A1A6-0514-4C29-814D-0208B3A65D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a:extLst>
              <a:ext uri="{FF2B5EF4-FFF2-40B4-BE49-F238E27FC236}">
                <a16:creationId xmlns:a16="http://schemas.microsoft.com/office/drawing/2014/main" id="{AB542430-D022-40AA-99D5-50535CE35B4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9BFC583-FE70-49C2-87BC-428CC1F5D5D3}"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0419" name="Rectangle 2">
            <a:extLst>
              <a:ext uri="{FF2B5EF4-FFF2-40B4-BE49-F238E27FC236}">
                <a16:creationId xmlns:a16="http://schemas.microsoft.com/office/drawing/2014/main" id="{0B56404C-9E57-4BF7-BA60-5C1314AD8CAC}"/>
              </a:ext>
            </a:extLst>
          </p:cNvPr>
          <p:cNvSpPr>
            <a:spLocks noGrp="1" noRot="1" noChangeAspect="1" noChangeArrowheads="1" noTextEdit="1"/>
          </p:cNvSpPr>
          <p:nvPr>
            <p:ph type="sldImg"/>
          </p:nvPr>
        </p:nvSpPr>
        <p:spPr>
          <a:ln/>
        </p:spPr>
      </p:sp>
      <p:sp>
        <p:nvSpPr>
          <p:cNvPr id="60420" name="Rectangle 3">
            <a:extLst>
              <a:ext uri="{FF2B5EF4-FFF2-40B4-BE49-F238E27FC236}">
                <a16:creationId xmlns:a16="http://schemas.microsoft.com/office/drawing/2014/main" id="{25E0E525-A918-464D-A572-B285477FC51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C40C5C3E-099C-4B5E-AB23-963DC1CC360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1FF75884-37A5-40D4-A6D3-2F8F398EC5F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3491" name="Rectangle 2">
            <a:extLst>
              <a:ext uri="{FF2B5EF4-FFF2-40B4-BE49-F238E27FC236}">
                <a16:creationId xmlns:a16="http://schemas.microsoft.com/office/drawing/2014/main" id="{0F998E2C-73D2-4839-B0F0-6FB2C1E376AB}"/>
              </a:ext>
            </a:extLst>
          </p:cNvPr>
          <p:cNvSpPr>
            <a:spLocks noGrp="1" noRot="1" noChangeAspect="1" noChangeArrowheads="1" noTextEdit="1"/>
          </p:cNvSpPr>
          <p:nvPr>
            <p:ph type="sldImg"/>
          </p:nvPr>
        </p:nvSpPr>
        <p:spPr>
          <a:ln/>
        </p:spPr>
      </p:sp>
      <p:sp>
        <p:nvSpPr>
          <p:cNvPr id="63492" name="Rectangle 3">
            <a:extLst>
              <a:ext uri="{FF2B5EF4-FFF2-40B4-BE49-F238E27FC236}">
                <a16:creationId xmlns:a16="http://schemas.microsoft.com/office/drawing/2014/main" id="{E8EB9FDA-A9BB-41EE-8C9F-A6B0711EF36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a:extLst>
              <a:ext uri="{FF2B5EF4-FFF2-40B4-BE49-F238E27FC236}">
                <a16:creationId xmlns:a16="http://schemas.microsoft.com/office/drawing/2014/main" id="{A21B45CF-F40E-4DD6-8DF5-2FF6EB6D997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00124F0F-2465-4BAF-A3CA-51E9ACC0690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4515" name="Rectangle 2">
            <a:extLst>
              <a:ext uri="{FF2B5EF4-FFF2-40B4-BE49-F238E27FC236}">
                <a16:creationId xmlns:a16="http://schemas.microsoft.com/office/drawing/2014/main" id="{BE87494F-B770-4B83-812E-894E7CB2662A}"/>
              </a:ext>
            </a:extLst>
          </p:cNvPr>
          <p:cNvSpPr>
            <a:spLocks noGrp="1" noRot="1" noChangeAspect="1" noChangeArrowheads="1" noTextEdit="1"/>
          </p:cNvSpPr>
          <p:nvPr>
            <p:ph type="sldImg"/>
          </p:nvPr>
        </p:nvSpPr>
        <p:spPr>
          <a:ln/>
        </p:spPr>
      </p:sp>
      <p:sp>
        <p:nvSpPr>
          <p:cNvPr id="64516" name="Rectangle 3">
            <a:extLst>
              <a:ext uri="{FF2B5EF4-FFF2-40B4-BE49-F238E27FC236}">
                <a16:creationId xmlns:a16="http://schemas.microsoft.com/office/drawing/2014/main" id="{5634F901-A02A-423D-A178-59128F8B7CE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3E7D355F-D39C-4727-A514-C2E29A46027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387116ED-6F53-49A2-B138-E0E5EEF9A716}"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5539" name="Rectangle 2">
            <a:extLst>
              <a:ext uri="{FF2B5EF4-FFF2-40B4-BE49-F238E27FC236}">
                <a16:creationId xmlns:a16="http://schemas.microsoft.com/office/drawing/2014/main" id="{B9D18726-A48B-435D-AED9-BD5CEA0C4E90}"/>
              </a:ext>
            </a:extLst>
          </p:cNvPr>
          <p:cNvSpPr>
            <a:spLocks noGrp="1" noRot="1" noChangeAspect="1" noChangeArrowheads="1" noTextEdit="1"/>
          </p:cNvSpPr>
          <p:nvPr>
            <p:ph type="sldImg"/>
          </p:nvPr>
        </p:nvSpPr>
        <p:spPr>
          <a:ln/>
        </p:spPr>
      </p:sp>
      <p:sp>
        <p:nvSpPr>
          <p:cNvPr id="65540" name="Rectangle 3">
            <a:extLst>
              <a:ext uri="{FF2B5EF4-FFF2-40B4-BE49-F238E27FC236}">
                <a16:creationId xmlns:a16="http://schemas.microsoft.com/office/drawing/2014/main" id="{C06EB3C5-5B8C-4F01-BC56-76AB9854DEC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a:extLst>
              <a:ext uri="{FF2B5EF4-FFF2-40B4-BE49-F238E27FC236}">
                <a16:creationId xmlns:a16="http://schemas.microsoft.com/office/drawing/2014/main" id="{4EAC5EAB-D59E-4F9A-8613-A559718E26A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A901E4C0-C8F3-4A5B-8200-E617BFC82525}"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6563" name="Rectangle 2">
            <a:extLst>
              <a:ext uri="{FF2B5EF4-FFF2-40B4-BE49-F238E27FC236}">
                <a16:creationId xmlns:a16="http://schemas.microsoft.com/office/drawing/2014/main" id="{9C476FC8-3F5F-4624-A95D-F877CF70506F}"/>
              </a:ext>
            </a:extLst>
          </p:cNvPr>
          <p:cNvSpPr>
            <a:spLocks noGrp="1" noRot="1" noChangeAspect="1" noChangeArrowheads="1" noTextEdit="1"/>
          </p:cNvSpPr>
          <p:nvPr>
            <p:ph type="sldImg"/>
          </p:nvPr>
        </p:nvSpPr>
        <p:spPr>
          <a:ln/>
        </p:spPr>
      </p:sp>
      <p:sp>
        <p:nvSpPr>
          <p:cNvPr id="66564" name="Rectangle 3">
            <a:extLst>
              <a:ext uri="{FF2B5EF4-FFF2-40B4-BE49-F238E27FC236}">
                <a16:creationId xmlns:a16="http://schemas.microsoft.com/office/drawing/2014/main" id="{AB5F741F-3863-4A2C-A8F9-F66EF74B8E2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790464B0-0556-428F-9E9F-5AD1FAD063B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615D1D25-D80C-421C-88CE-6ECE642A5E6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7587" name="Rectangle 2">
            <a:extLst>
              <a:ext uri="{FF2B5EF4-FFF2-40B4-BE49-F238E27FC236}">
                <a16:creationId xmlns:a16="http://schemas.microsoft.com/office/drawing/2014/main" id="{60AB4477-5C8F-463E-B7F8-2F6EEDE7BFD8}"/>
              </a:ext>
            </a:extLst>
          </p:cNvPr>
          <p:cNvSpPr>
            <a:spLocks noGrp="1" noRot="1" noChangeAspect="1" noChangeArrowheads="1" noTextEdit="1"/>
          </p:cNvSpPr>
          <p:nvPr>
            <p:ph type="sldImg"/>
          </p:nvPr>
        </p:nvSpPr>
        <p:spPr>
          <a:ln/>
        </p:spPr>
      </p:sp>
      <p:sp>
        <p:nvSpPr>
          <p:cNvPr id="67588" name="Rectangle 3">
            <a:extLst>
              <a:ext uri="{FF2B5EF4-FFF2-40B4-BE49-F238E27FC236}">
                <a16:creationId xmlns:a16="http://schemas.microsoft.com/office/drawing/2014/main" id="{926D42BE-0E1A-456A-A3FE-59391BC43F6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a:extLst>
              <a:ext uri="{FF2B5EF4-FFF2-40B4-BE49-F238E27FC236}">
                <a16:creationId xmlns:a16="http://schemas.microsoft.com/office/drawing/2014/main" id="{3EDBB505-D67B-4D2A-B9EE-97593F8F196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73CE2FB9-BAFB-4714-8381-ACA7F18B04F4}"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8611" name="Rectangle 2">
            <a:extLst>
              <a:ext uri="{FF2B5EF4-FFF2-40B4-BE49-F238E27FC236}">
                <a16:creationId xmlns:a16="http://schemas.microsoft.com/office/drawing/2014/main" id="{26887B52-2C0F-4455-88FB-C99AF665EB3D}"/>
              </a:ext>
            </a:extLst>
          </p:cNvPr>
          <p:cNvSpPr>
            <a:spLocks noGrp="1" noRot="1" noChangeAspect="1" noChangeArrowheads="1" noTextEdit="1"/>
          </p:cNvSpPr>
          <p:nvPr>
            <p:ph type="sldImg"/>
          </p:nvPr>
        </p:nvSpPr>
        <p:spPr>
          <a:ln/>
        </p:spPr>
      </p:sp>
      <p:sp>
        <p:nvSpPr>
          <p:cNvPr id="68612" name="Rectangle 3">
            <a:extLst>
              <a:ext uri="{FF2B5EF4-FFF2-40B4-BE49-F238E27FC236}">
                <a16:creationId xmlns:a16="http://schemas.microsoft.com/office/drawing/2014/main" id="{F0556432-DE09-448B-8E52-D99D52D0BF2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B96E2840-E535-4720-A0FD-465F4AA427C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1000">
                <a:solidFill>
                  <a:schemeClr val="tx1"/>
                </a:solidFill>
                <a:latin typeface="Arial" panose="020B0604020202020204" pitchFamily="34" charset="0"/>
              </a:defRPr>
            </a:lvl1pPr>
            <a:lvl2pPr marL="742950" indent="-285750" defTabSz="931863" eaLnBrk="0" hangingPunct="0">
              <a:defRPr sz="1000">
                <a:solidFill>
                  <a:schemeClr val="tx1"/>
                </a:solidFill>
                <a:latin typeface="Arial" panose="020B0604020202020204" pitchFamily="34" charset="0"/>
              </a:defRPr>
            </a:lvl2pPr>
            <a:lvl3pPr marL="1143000" indent="-228600" defTabSz="931863" eaLnBrk="0" hangingPunct="0">
              <a:defRPr sz="1000">
                <a:solidFill>
                  <a:schemeClr val="tx1"/>
                </a:solidFill>
                <a:latin typeface="Arial" panose="020B0604020202020204" pitchFamily="34" charset="0"/>
              </a:defRPr>
            </a:lvl3pPr>
            <a:lvl4pPr marL="1600200" indent="-228600" defTabSz="931863" eaLnBrk="0" hangingPunct="0">
              <a:defRPr sz="1000">
                <a:solidFill>
                  <a:schemeClr val="tx1"/>
                </a:solidFill>
                <a:latin typeface="Arial" panose="020B0604020202020204" pitchFamily="34" charset="0"/>
              </a:defRPr>
            </a:lvl4pPr>
            <a:lvl5pPr marL="2057400" indent="-228600" defTabSz="931863" eaLnBrk="0" hangingPunct="0">
              <a:defRPr sz="1000">
                <a:solidFill>
                  <a:schemeClr val="tx1"/>
                </a:solidFill>
                <a:latin typeface="Arial" panose="020B0604020202020204" pitchFamily="34" charset="0"/>
              </a:defRPr>
            </a:lvl5pPr>
            <a:lvl6pPr marL="2514600" indent="-228600" defTabSz="931863" eaLnBrk="0" fontAlgn="base" hangingPunct="0">
              <a:spcBef>
                <a:spcPct val="0"/>
              </a:spcBef>
              <a:spcAft>
                <a:spcPct val="0"/>
              </a:spcAft>
              <a:defRPr sz="1000">
                <a:solidFill>
                  <a:schemeClr val="tx1"/>
                </a:solidFill>
                <a:latin typeface="Arial" panose="020B0604020202020204" pitchFamily="34" charset="0"/>
              </a:defRPr>
            </a:lvl6pPr>
            <a:lvl7pPr marL="2971800" indent="-228600" defTabSz="931863" eaLnBrk="0" fontAlgn="base" hangingPunct="0">
              <a:spcBef>
                <a:spcPct val="0"/>
              </a:spcBef>
              <a:spcAft>
                <a:spcPct val="0"/>
              </a:spcAft>
              <a:defRPr sz="1000">
                <a:solidFill>
                  <a:schemeClr val="tx1"/>
                </a:solidFill>
                <a:latin typeface="Arial" panose="020B0604020202020204" pitchFamily="34" charset="0"/>
              </a:defRPr>
            </a:lvl7pPr>
            <a:lvl8pPr marL="3429000" indent="-228600" defTabSz="931863" eaLnBrk="0" fontAlgn="base" hangingPunct="0">
              <a:spcBef>
                <a:spcPct val="0"/>
              </a:spcBef>
              <a:spcAft>
                <a:spcPct val="0"/>
              </a:spcAft>
              <a:defRPr sz="1000">
                <a:solidFill>
                  <a:schemeClr val="tx1"/>
                </a:solidFill>
                <a:latin typeface="Arial" panose="020B0604020202020204" pitchFamily="34" charset="0"/>
              </a:defRPr>
            </a:lvl8pPr>
            <a:lvl9pPr marL="3886200" indent="-228600" defTabSz="931863" eaLnBrk="0" fontAlgn="base" hangingPunct="0">
              <a:spcBef>
                <a:spcPct val="0"/>
              </a:spcBef>
              <a:spcAft>
                <a:spcPct val="0"/>
              </a:spcAft>
              <a:defRPr sz="1000">
                <a:solidFill>
                  <a:schemeClr val="tx1"/>
                </a:solidFill>
                <a:latin typeface="Arial" panose="020B0604020202020204" pitchFamily="34" charset="0"/>
              </a:defRPr>
            </a:lvl9pPr>
          </a:lstStyle>
          <a:p>
            <a:pPr marL="0" marR="0" lvl="0" indent="0" algn="r" defTabSz="931863" rtl="0" eaLnBrk="1" fontAlgn="base" latinLnBrk="0" hangingPunct="1">
              <a:lnSpc>
                <a:spcPct val="100000"/>
              </a:lnSpc>
              <a:spcBef>
                <a:spcPct val="0"/>
              </a:spcBef>
              <a:spcAft>
                <a:spcPct val="0"/>
              </a:spcAft>
              <a:buClrTx/>
              <a:buSzTx/>
              <a:buFontTx/>
              <a:buNone/>
              <a:tabLst/>
              <a:defRPr/>
            </a:pPr>
            <a:fld id="{9D739ACB-0052-4026-9E69-58184DA6041B}"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mn-cs"/>
              </a:rPr>
              <a:pPr marL="0" marR="0" lvl="0" indent="0" algn="r" defTabSz="931863"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69635" name="Rectangle 2">
            <a:extLst>
              <a:ext uri="{FF2B5EF4-FFF2-40B4-BE49-F238E27FC236}">
                <a16:creationId xmlns:a16="http://schemas.microsoft.com/office/drawing/2014/main" id="{88205650-996C-4275-9FB4-96D178A5218B}"/>
              </a:ext>
            </a:extLst>
          </p:cNvPr>
          <p:cNvSpPr>
            <a:spLocks noGrp="1" noRot="1" noChangeAspect="1" noChangeArrowheads="1" noTextEdit="1"/>
          </p:cNvSpPr>
          <p:nvPr>
            <p:ph type="sldImg"/>
          </p:nvPr>
        </p:nvSpPr>
        <p:spPr>
          <a:ln/>
        </p:spPr>
      </p:sp>
      <p:sp>
        <p:nvSpPr>
          <p:cNvPr id="69636" name="Rectangle 3">
            <a:extLst>
              <a:ext uri="{FF2B5EF4-FFF2-40B4-BE49-F238E27FC236}">
                <a16:creationId xmlns:a16="http://schemas.microsoft.com/office/drawing/2014/main" id="{88196AF2-EC58-4791-80B3-65B0E066053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158CB02-2ABE-45EB-85C1-E751D070EF5E}" type="datetime1">
              <a:rPr lang="en-US" smtClean="0"/>
              <a:t>3/19/2021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a:t>Business Champions School - Eng. Amaal Aburumman</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DA62F76F-E5AD-44F6-A533-17101B86D266}" type="datetime1">
              <a:rPr lang="en-US" smtClean="0"/>
              <a:t>3/19/2021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9151F5B2-8BB7-4532-A2CB-11A802ABDABF}" type="datetime1">
              <a:rPr lang="en-US" smtClean="0"/>
              <a:t>3/19/2021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A65E07A-986F-4E31-85EF-37FAC795314D}" type="datetime1">
              <a:rPr lang="en-US" smtClean="0"/>
              <a:t>3/19/2021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D5D4C670-EA5A-45BE-839D-3DBD19C66C57}" type="datetime1">
              <a:rPr lang="en-US" smtClean="0"/>
              <a:t>3/19/2021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42E8F02F-54E4-4B71-8744-4616DB82A1B2}" type="datetime1">
              <a:rPr lang="en-US" smtClean="0"/>
              <a:t>3/19/2021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65BBAF2A-8A9C-4CB6-929F-190C53C472B7}" type="datetime1">
              <a:rPr lang="en-US" smtClean="0"/>
              <a:t>3/19/2021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E9AD1B92-3496-4AC0-8B9A-9647B0F0B69A}" type="datetime1">
              <a:rPr lang="en-US" smtClean="0"/>
              <a:t>3/19/2021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E2B9CED-E6FC-4CA5-BAB5-467BF9260862}" type="datetime1">
              <a:rPr lang="en-US" smtClean="0"/>
              <a:t>3/19/2021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F17A0E80-DA67-4E17-B26D-08900557118F}" type="datetime1">
              <a:rPr lang="en-US" smtClean="0"/>
              <a:t>3/19/2021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9DE23FE5-DABE-4A58-8D32-6CA2575F4B25}" type="datetime1">
              <a:rPr lang="en-US" smtClean="0"/>
              <a:t>3/19/2021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type="title" preserve="1">
  <p:cSld name="Title Slide">
    <p:spTree>
      <p:nvGrpSpPr>
        <p:cNvPr id="1" name=""/>
        <p:cNvGrpSpPr/>
        <p:nvPr/>
      </p:nvGrpSpPr>
      <p:grpSpPr>
        <a:xfrm>
          <a:off x="0" y="0"/>
          <a:ext cx="0" cy="0"/>
          <a:chOff x="0" y="0"/>
          <a:chExt cx="0" cy="0"/>
        </a:xfrm>
      </p:grpSpPr>
      <p:sp>
        <p:nvSpPr>
          <p:cNvPr id="2" name="Text Box 31">
            <a:extLst>
              <a:ext uri="{FF2B5EF4-FFF2-40B4-BE49-F238E27FC236}">
                <a16:creationId xmlns:a16="http://schemas.microsoft.com/office/drawing/2014/main" id="{978609A2-22E8-4779-A1C1-A54A64C614DE}"/>
              </a:ext>
            </a:extLst>
          </p:cNvPr>
          <p:cNvSpPr txBox="1">
            <a:spLocks noChangeArrowheads="1"/>
          </p:cNvSpPr>
          <p:nvPr userDrawn="1"/>
        </p:nvSpPr>
        <p:spPr bwMode="auto">
          <a:xfrm>
            <a:off x="7355418" y="2727325"/>
            <a:ext cx="4627033" cy="641350"/>
          </a:xfrm>
          <a:prstGeom prst="rect">
            <a:avLst/>
          </a:prstGeom>
          <a:noFill/>
          <a:ln w="9525">
            <a:noFill/>
            <a:miter lim="800000"/>
            <a:headEnd/>
            <a:tailEnd/>
          </a:ln>
          <a:effectLst/>
        </p:spPr>
        <p:txBody>
          <a:bodyPr anchorCtr="1">
            <a:spAutoFit/>
          </a:bodyPr>
          <a:lstStyle/>
          <a:p>
            <a:pPr>
              <a:spcBef>
                <a:spcPct val="50000"/>
              </a:spcBef>
              <a:defRPr/>
            </a:pPr>
            <a:r>
              <a:rPr lang="en-US" sz="3600">
                <a:latin typeface="Arial" charset="0"/>
              </a:rPr>
              <a:t>Managing Risk</a:t>
            </a:r>
          </a:p>
        </p:txBody>
      </p:sp>
      <p:sp>
        <p:nvSpPr>
          <p:cNvPr id="3" name="Text Box 34">
            <a:extLst>
              <a:ext uri="{FF2B5EF4-FFF2-40B4-BE49-F238E27FC236}">
                <a16:creationId xmlns:a16="http://schemas.microsoft.com/office/drawing/2014/main" id="{43F6865E-AEF6-4AFA-82C2-E08CA4DB5EC2}"/>
              </a:ext>
            </a:extLst>
          </p:cNvPr>
          <p:cNvSpPr txBox="1">
            <a:spLocks noChangeArrowheads="1"/>
          </p:cNvSpPr>
          <p:nvPr userDrawn="1"/>
        </p:nvSpPr>
        <p:spPr bwMode="auto">
          <a:xfrm>
            <a:off x="7437968" y="1724025"/>
            <a:ext cx="3901017" cy="336550"/>
          </a:xfrm>
          <a:prstGeom prst="rect">
            <a:avLst/>
          </a:prstGeom>
          <a:noFill/>
          <a:ln w="9525">
            <a:noFill/>
            <a:miter lim="800000"/>
            <a:headEnd/>
            <a:tailEnd/>
          </a:ln>
          <a:effectLst/>
        </p:spPr>
        <p:txBody>
          <a:bodyPr>
            <a:spAutoFit/>
          </a:bodyPr>
          <a:lstStyle/>
          <a:p>
            <a:pPr algn="ctr">
              <a:spcBef>
                <a:spcPct val="50000"/>
              </a:spcBef>
              <a:defRPr/>
            </a:pPr>
            <a:r>
              <a:rPr lang="en-US" sz="1600" b="1">
                <a:solidFill>
                  <a:srgbClr val="FFFFCC"/>
                </a:solidFill>
                <a:latin typeface="Arial" charset="0"/>
              </a:rPr>
              <a:t>CHAPTER SEVEN</a:t>
            </a:r>
          </a:p>
        </p:txBody>
      </p:sp>
      <p:sp>
        <p:nvSpPr>
          <p:cNvPr id="4" name="Text Box 37">
            <a:extLst>
              <a:ext uri="{FF2B5EF4-FFF2-40B4-BE49-F238E27FC236}">
                <a16:creationId xmlns:a16="http://schemas.microsoft.com/office/drawing/2014/main" id="{68F801DD-7D78-4B69-AA1D-1C85285A65FA}"/>
              </a:ext>
            </a:extLst>
          </p:cNvPr>
          <p:cNvSpPr txBox="1">
            <a:spLocks noChangeArrowheads="1"/>
          </p:cNvSpPr>
          <p:nvPr userDrawn="1"/>
        </p:nvSpPr>
        <p:spPr bwMode="auto">
          <a:xfrm>
            <a:off x="7010400" y="6232525"/>
            <a:ext cx="5181600" cy="646331"/>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        Copyright © 2011 by The McGraw-Hill Companies, Inc. All rights reserved.</a:t>
            </a:r>
            <a:endParaRPr lang="en-US" sz="1800" b="1" i="1">
              <a:effectLst>
                <a:outerShdw blurRad="38100" dist="38100" dir="2700000" algn="tl">
                  <a:srgbClr val="FFFFFF"/>
                </a:outerShdw>
              </a:effectLst>
              <a:latin typeface="Times New Roman" pitchFamily="18" charset="0"/>
            </a:endParaRPr>
          </a:p>
        </p:txBody>
      </p:sp>
      <p:sp>
        <p:nvSpPr>
          <p:cNvPr id="5" name="Text Box 38">
            <a:extLst>
              <a:ext uri="{FF2B5EF4-FFF2-40B4-BE49-F238E27FC236}">
                <a16:creationId xmlns:a16="http://schemas.microsoft.com/office/drawing/2014/main" id="{74F8AA01-78B2-470F-9AB2-FCAF8E89679D}"/>
              </a:ext>
            </a:extLst>
          </p:cNvPr>
          <p:cNvSpPr txBox="1">
            <a:spLocks noChangeArrowheads="1"/>
          </p:cNvSpPr>
          <p:nvPr userDrawn="1"/>
        </p:nvSpPr>
        <p:spPr bwMode="auto">
          <a:xfrm>
            <a:off x="8267700" y="6005513"/>
            <a:ext cx="2743200" cy="369332"/>
          </a:xfrm>
          <a:prstGeom prst="rect">
            <a:avLst/>
          </a:prstGeom>
          <a:noFill/>
          <a:ln w="9525">
            <a:noFill/>
            <a:miter lim="800000"/>
            <a:headEnd/>
            <a:tailEnd/>
          </a:ln>
          <a:effectLst/>
        </p:spPr>
        <p:txBody>
          <a:bodyPr>
            <a:spAutoFit/>
          </a:bodyPr>
          <a:lstStyle/>
          <a:p>
            <a:pPr algn="ctr">
              <a:defRPr/>
            </a:pPr>
            <a:r>
              <a:rPr lang="en-US" sz="1800" b="1" i="1">
                <a:latin typeface="Times New Roman" pitchFamily="18" charset="0"/>
              </a:rPr>
              <a:t>McGraw-Hill/Irwin</a:t>
            </a:r>
            <a:endParaRPr lang="en-US" sz="1800" b="1" i="1">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743725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032650F9-9A1F-46F9-BF69-943FC895C821}"/>
              </a:ext>
            </a:extLst>
          </p:cNvPr>
          <p:cNvSpPr>
            <a:spLocks noGrp="1" noChangeArrowheads="1"/>
          </p:cNvSpPr>
          <p:nvPr>
            <p:ph type="sldNum" sz="quarter" idx="10"/>
          </p:nvPr>
        </p:nvSpPr>
        <p:spPr>
          <a:ln/>
        </p:spPr>
        <p:txBody>
          <a:bodyPr/>
          <a:lstStyle>
            <a:lvl1pPr>
              <a:defRPr/>
            </a:lvl1pPr>
          </a:lstStyle>
          <a:p>
            <a:r>
              <a:rPr lang="en-US" altLang="en-US"/>
              <a:t>7–</a:t>
            </a:r>
            <a:fld id="{4D6B50DB-1200-4C0A-885F-29F6EEE13D52}" type="slidenum">
              <a:rPr lang="en-US" altLang="en-US"/>
              <a:pPr/>
              <a:t>‹#›</a:t>
            </a:fld>
            <a:endParaRPr lang="en-US" altLang="en-US"/>
          </a:p>
        </p:txBody>
      </p:sp>
    </p:spTree>
    <p:extLst>
      <p:ext uri="{BB962C8B-B14F-4D97-AF65-F5344CB8AC3E}">
        <p14:creationId xmlns:p14="http://schemas.microsoft.com/office/powerpoint/2010/main" val="33393913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987504"/>
          </a:xfrm>
        </p:spPr>
        <p:txBody>
          <a:bodyPr/>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9">
            <a:extLst>
              <a:ext uri="{FF2B5EF4-FFF2-40B4-BE49-F238E27FC236}">
                <a16:creationId xmlns:a16="http://schemas.microsoft.com/office/drawing/2014/main" id="{1D1CAD81-6A1D-48B4-AB75-DD8D38E2FE79}"/>
              </a:ext>
            </a:extLst>
          </p:cNvPr>
          <p:cNvSpPr>
            <a:spLocks noGrp="1" noChangeArrowheads="1"/>
          </p:cNvSpPr>
          <p:nvPr>
            <p:ph type="sldNum" sz="quarter" idx="10"/>
          </p:nvPr>
        </p:nvSpPr>
        <p:spPr>
          <a:ln/>
        </p:spPr>
        <p:txBody>
          <a:bodyPr/>
          <a:lstStyle>
            <a:lvl1pPr>
              <a:defRPr/>
            </a:lvl1pPr>
          </a:lstStyle>
          <a:p>
            <a:r>
              <a:rPr lang="en-US" altLang="en-US"/>
              <a:t>7–</a:t>
            </a:r>
            <a:fld id="{88B7AC8D-B700-4BCF-9CFC-99ED98C260D9}" type="slidenum">
              <a:rPr lang="en-US" altLang="en-US"/>
              <a:pPr/>
              <a:t>‹#›</a:t>
            </a:fld>
            <a:endParaRPr lang="en-US" altLang="en-US"/>
          </a:p>
        </p:txBody>
      </p:sp>
    </p:spTree>
    <p:extLst>
      <p:ext uri="{BB962C8B-B14F-4D97-AF65-F5344CB8AC3E}">
        <p14:creationId xmlns:p14="http://schemas.microsoft.com/office/powerpoint/2010/main" val="24932910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112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219200"/>
            <a:ext cx="5283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9">
            <a:extLst>
              <a:ext uri="{FF2B5EF4-FFF2-40B4-BE49-F238E27FC236}">
                <a16:creationId xmlns:a16="http://schemas.microsoft.com/office/drawing/2014/main" id="{46206192-9813-4CA7-B6C3-D3DEE6E0A94A}"/>
              </a:ext>
            </a:extLst>
          </p:cNvPr>
          <p:cNvSpPr>
            <a:spLocks noGrp="1" noChangeArrowheads="1"/>
          </p:cNvSpPr>
          <p:nvPr>
            <p:ph type="sldNum" sz="quarter" idx="10"/>
          </p:nvPr>
        </p:nvSpPr>
        <p:spPr>
          <a:ln/>
        </p:spPr>
        <p:txBody>
          <a:bodyPr/>
          <a:lstStyle>
            <a:lvl1pPr>
              <a:defRPr/>
            </a:lvl1pPr>
          </a:lstStyle>
          <a:p>
            <a:r>
              <a:rPr lang="en-US" altLang="en-US"/>
              <a:t>7–</a:t>
            </a:r>
            <a:fld id="{20CDAA9F-8C64-4A35-8966-3C8CBB916C3A}" type="slidenum">
              <a:rPr lang="en-US" altLang="en-US"/>
              <a:pPr/>
              <a:t>‹#›</a:t>
            </a:fld>
            <a:endParaRPr lang="en-US" altLang="en-US"/>
          </a:p>
        </p:txBody>
      </p:sp>
    </p:spTree>
    <p:extLst>
      <p:ext uri="{BB962C8B-B14F-4D97-AF65-F5344CB8AC3E}">
        <p14:creationId xmlns:p14="http://schemas.microsoft.com/office/powerpoint/2010/main" val="33349765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851297"/>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9">
            <a:extLst>
              <a:ext uri="{FF2B5EF4-FFF2-40B4-BE49-F238E27FC236}">
                <a16:creationId xmlns:a16="http://schemas.microsoft.com/office/drawing/2014/main" id="{C89E6D9C-1425-4906-BF7F-652DD8ABC5CF}"/>
              </a:ext>
            </a:extLst>
          </p:cNvPr>
          <p:cNvSpPr>
            <a:spLocks noGrp="1" noChangeArrowheads="1"/>
          </p:cNvSpPr>
          <p:nvPr>
            <p:ph type="sldNum" sz="quarter" idx="10"/>
          </p:nvPr>
        </p:nvSpPr>
        <p:spPr>
          <a:ln/>
        </p:spPr>
        <p:txBody>
          <a:bodyPr/>
          <a:lstStyle>
            <a:lvl1pPr>
              <a:defRPr/>
            </a:lvl1pPr>
          </a:lstStyle>
          <a:p>
            <a:r>
              <a:rPr lang="en-US" altLang="en-US"/>
              <a:t>7–</a:t>
            </a:r>
            <a:fld id="{E513B35A-6072-4CF2-A5B7-DDFFD2592401}" type="slidenum">
              <a:rPr lang="en-US" altLang="en-US"/>
              <a:pPr/>
              <a:t>‹#›</a:t>
            </a:fld>
            <a:endParaRPr lang="en-US" altLang="en-US"/>
          </a:p>
        </p:txBody>
      </p:sp>
    </p:spTree>
    <p:extLst>
      <p:ext uri="{BB962C8B-B14F-4D97-AF65-F5344CB8AC3E}">
        <p14:creationId xmlns:p14="http://schemas.microsoft.com/office/powerpoint/2010/main" val="296352941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9">
            <a:extLst>
              <a:ext uri="{FF2B5EF4-FFF2-40B4-BE49-F238E27FC236}">
                <a16:creationId xmlns:a16="http://schemas.microsoft.com/office/drawing/2014/main" id="{E046C7CB-DAA8-419F-8663-7CDDD383205F}"/>
              </a:ext>
            </a:extLst>
          </p:cNvPr>
          <p:cNvSpPr>
            <a:spLocks noGrp="1" noChangeArrowheads="1"/>
          </p:cNvSpPr>
          <p:nvPr>
            <p:ph type="sldNum" sz="quarter" idx="10"/>
          </p:nvPr>
        </p:nvSpPr>
        <p:spPr>
          <a:ln/>
        </p:spPr>
        <p:txBody>
          <a:bodyPr/>
          <a:lstStyle>
            <a:lvl1pPr>
              <a:defRPr/>
            </a:lvl1pPr>
          </a:lstStyle>
          <a:p>
            <a:r>
              <a:rPr lang="en-US" altLang="en-US"/>
              <a:t>7–</a:t>
            </a:r>
            <a:fld id="{9A159FBE-FCF8-40EE-8560-DDF613CE4560}" type="slidenum">
              <a:rPr lang="en-US" altLang="en-US"/>
              <a:pPr/>
              <a:t>‹#›</a:t>
            </a:fld>
            <a:endParaRPr lang="en-US" altLang="en-US"/>
          </a:p>
        </p:txBody>
      </p:sp>
    </p:spTree>
    <p:extLst>
      <p:ext uri="{BB962C8B-B14F-4D97-AF65-F5344CB8AC3E}">
        <p14:creationId xmlns:p14="http://schemas.microsoft.com/office/powerpoint/2010/main" val="7547441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E1F3D-1296-41E0-A299-3DBD8AB78BA3}"/>
              </a:ext>
            </a:extLst>
          </p:cNvPr>
          <p:cNvSpPr>
            <a:spLocks noGrp="1" noChangeArrowheads="1"/>
          </p:cNvSpPr>
          <p:nvPr>
            <p:ph type="sldNum" sz="quarter" idx="10"/>
          </p:nvPr>
        </p:nvSpPr>
        <p:spPr>
          <a:ln/>
        </p:spPr>
        <p:txBody>
          <a:bodyPr/>
          <a:lstStyle>
            <a:lvl1pPr>
              <a:defRPr/>
            </a:lvl1pPr>
          </a:lstStyle>
          <a:p>
            <a:r>
              <a:rPr lang="en-US" altLang="en-US"/>
              <a:t>7–</a:t>
            </a:r>
            <a:fld id="{8D2A5597-9FBD-47C4-ADA0-513186B07DB0}" type="slidenum">
              <a:rPr lang="en-US" altLang="en-US"/>
              <a:pPr/>
              <a:t>‹#›</a:t>
            </a:fld>
            <a:endParaRPr lang="en-US" altLang="en-US"/>
          </a:p>
        </p:txBody>
      </p:sp>
    </p:spTree>
    <p:extLst>
      <p:ext uri="{BB962C8B-B14F-4D97-AF65-F5344CB8AC3E}">
        <p14:creationId xmlns:p14="http://schemas.microsoft.com/office/powerpoint/2010/main" val="3310555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788114"/>
            <a:ext cx="4011084" cy="646986"/>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476F8EBD-759D-4327-B3EE-593F73CECF31}"/>
              </a:ext>
            </a:extLst>
          </p:cNvPr>
          <p:cNvSpPr>
            <a:spLocks noGrp="1" noChangeArrowheads="1"/>
          </p:cNvSpPr>
          <p:nvPr>
            <p:ph type="sldNum" sz="quarter" idx="10"/>
          </p:nvPr>
        </p:nvSpPr>
        <p:spPr>
          <a:ln/>
        </p:spPr>
        <p:txBody>
          <a:bodyPr/>
          <a:lstStyle>
            <a:lvl1pPr>
              <a:defRPr/>
            </a:lvl1pPr>
          </a:lstStyle>
          <a:p>
            <a:r>
              <a:rPr lang="en-US" altLang="en-US"/>
              <a:t>7–</a:t>
            </a:r>
            <a:fld id="{EBF8B3C3-3697-438B-8498-F6A986C4890C}" type="slidenum">
              <a:rPr lang="en-US" altLang="en-US"/>
              <a:pPr/>
              <a:t>‹#›</a:t>
            </a:fld>
            <a:endParaRPr lang="en-US" altLang="en-US"/>
          </a:p>
        </p:txBody>
      </p:sp>
    </p:spTree>
    <p:extLst>
      <p:ext uri="{BB962C8B-B14F-4D97-AF65-F5344CB8AC3E}">
        <p14:creationId xmlns:p14="http://schemas.microsoft.com/office/powerpoint/2010/main" val="29945793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720352"/>
            <a:ext cx="7315200" cy="646986"/>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9">
            <a:extLst>
              <a:ext uri="{FF2B5EF4-FFF2-40B4-BE49-F238E27FC236}">
                <a16:creationId xmlns:a16="http://schemas.microsoft.com/office/drawing/2014/main" id="{37C8A06F-1A9C-451D-BCD4-AFB6A0038750}"/>
              </a:ext>
            </a:extLst>
          </p:cNvPr>
          <p:cNvSpPr>
            <a:spLocks noGrp="1" noChangeArrowheads="1"/>
          </p:cNvSpPr>
          <p:nvPr>
            <p:ph type="sldNum" sz="quarter" idx="10"/>
          </p:nvPr>
        </p:nvSpPr>
        <p:spPr>
          <a:ln/>
        </p:spPr>
        <p:txBody>
          <a:bodyPr/>
          <a:lstStyle>
            <a:lvl1pPr>
              <a:defRPr/>
            </a:lvl1pPr>
          </a:lstStyle>
          <a:p>
            <a:r>
              <a:rPr lang="en-US" altLang="en-US"/>
              <a:t>7–</a:t>
            </a:r>
            <a:fld id="{4F21C7EC-AD8F-4247-836B-81AA457C8D16}" type="slidenum">
              <a:rPr lang="en-US" altLang="en-US"/>
              <a:pPr/>
              <a:t>‹#›</a:t>
            </a:fld>
            <a:endParaRPr lang="en-US" altLang="en-US"/>
          </a:p>
        </p:txBody>
      </p:sp>
    </p:spTree>
    <p:extLst>
      <p:ext uri="{BB962C8B-B14F-4D97-AF65-F5344CB8AC3E}">
        <p14:creationId xmlns:p14="http://schemas.microsoft.com/office/powerpoint/2010/main" val="20482760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1622BD5F-C678-4ABE-BF22-2A02F5F3013E}"/>
              </a:ext>
            </a:extLst>
          </p:cNvPr>
          <p:cNvSpPr>
            <a:spLocks noGrp="1" noChangeArrowheads="1"/>
          </p:cNvSpPr>
          <p:nvPr>
            <p:ph type="sldNum" sz="quarter" idx="10"/>
          </p:nvPr>
        </p:nvSpPr>
        <p:spPr>
          <a:ln/>
        </p:spPr>
        <p:txBody>
          <a:bodyPr/>
          <a:lstStyle>
            <a:lvl1pPr>
              <a:defRPr/>
            </a:lvl1pPr>
          </a:lstStyle>
          <a:p>
            <a:r>
              <a:rPr lang="en-US" altLang="en-US"/>
              <a:t>7–</a:t>
            </a:r>
            <a:fld id="{C5DB7E3D-5CB0-4B8C-A5A9-8AFB857CDB61}" type="slidenum">
              <a:rPr lang="en-US" altLang="en-US"/>
              <a:pPr/>
              <a:t>‹#›</a:t>
            </a:fld>
            <a:endParaRPr lang="en-US" altLang="en-US"/>
          </a:p>
        </p:txBody>
      </p:sp>
    </p:spTree>
    <p:extLst>
      <p:ext uri="{BB962C8B-B14F-4D97-AF65-F5344CB8AC3E}">
        <p14:creationId xmlns:p14="http://schemas.microsoft.com/office/powerpoint/2010/main" val="40665722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782459" y="263526"/>
            <a:ext cx="749141" cy="583247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60400" y="263526"/>
            <a:ext cx="7950200" cy="58324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9">
            <a:extLst>
              <a:ext uri="{FF2B5EF4-FFF2-40B4-BE49-F238E27FC236}">
                <a16:creationId xmlns:a16="http://schemas.microsoft.com/office/drawing/2014/main" id="{D13648F8-895F-45CC-9376-509BFDEF4582}"/>
              </a:ext>
            </a:extLst>
          </p:cNvPr>
          <p:cNvSpPr>
            <a:spLocks noGrp="1" noChangeArrowheads="1"/>
          </p:cNvSpPr>
          <p:nvPr>
            <p:ph type="sldNum" sz="quarter" idx="10"/>
          </p:nvPr>
        </p:nvSpPr>
        <p:spPr>
          <a:ln/>
        </p:spPr>
        <p:txBody>
          <a:bodyPr/>
          <a:lstStyle>
            <a:lvl1pPr>
              <a:defRPr/>
            </a:lvl1pPr>
          </a:lstStyle>
          <a:p>
            <a:r>
              <a:rPr lang="en-US" altLang="en-US"/>
              <a:t>7–</a:t>
            </a:r>
            <a:fld id="{5EF996CE-26FC-4A9D-9F52-A81A892F3F09}" type="slidenum">
              <a:rPr lang="en-US" altLang="en-US"/>
              <a:pPr/>
              <a:t>‹#›</a:t>
            </a:fld>
            <a:endParaRPr lang="en-US" altLang="en-US"/>
          </a:p>
        </p:txBody>
      </p:sp>
    </p:spTree>
    <p:extLst>
      <p:ext uri="{BB962C8B-B14F-4D97-AF65-F5344CB8AC3E}">
        <p14:creationId xmlns:p14="http://schemas.microsoft.com/office/powerpoint/2010/main" val="264703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A4E8EC-4075-4662-A6A1-28A679988CE9}" type="datetime1">
              <a:rPr lang="en-US" smtClean="0"/>
              <a:t>3/19/2021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43012" name="Rectangle 4">
            <a:extLst>
              <a:ext uri="{FF2B5EF4-FFF2-40B4-BE49-F238E27FC236}">
                <a16:creationId xmlns:a16="http://schemas.microsoft.com/office/drawing/2014/main" id="{988A1056-9959-4254-90B6-0AECFF18CFF5}"/>
              </a:ext>
            </a:extLst>
          </p:cNvPr>
          <p:cNvSpPr>
            <a:spLocks noGrp="1" noChangeArrowheads="1"/>
          </p:cNvSpPr>
          <p:nvPr>
            <p:ph type="title"/>
          </p:nvPr>
        </p:nvSpPr>
        <p:spPr bwMode="blackWhite">
          <a:xfrm>
            <a:off x="660400" y="263526"/>
            <a:ext cx="10871200" cy="851297"/>
          </a:xfrm>
          <a:prstGeom prst="roundRect">
            <a:avLst>
              <a:gd name="adj" fmla="val 16667"/>
            </a:avLst>
          </a:prstGeo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lvl="0"/>
            <a:endParaRPr lang="en-US"/>
          </a:p>
        </p:txBody>
      </p:sp>
      <p:sp>
        <p:nvSpPr>
          <p:cNvPr id="43013" name="Rectangle 5">
            <a:extLst>
              <a:ext uri="{FF2B5EF4-FFF2-40B4-BE49-F238E27FC236}">
                <a16:creationId xmlns:a16="http://schemas.microsoft.com/office/drawing/2014/main" id="{F282EBCD-E30E-4043-99B8-7F37ACF70335}"/>
              </a:ext>
            </a:extLst>
          </p:cNvPr>
          <p:cNvSpPr>
            <a:spLocks noGrp="1" noChangeArrowheads="1"/>
          </p:cNvSpPr>
          <p:nvPr>
            <p:ph type="body" idx="1"/>
          </p:nvPr>
        </p:nvSpPr>
        <p:spPr bwMode="auto">
          <a:xfrm>
            <a:off x="711200" y="12192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017" name="Rectangle 9">
            <a:extLst>
              <a:ext uri="{FF2B5EF4-FFF2-40B4-BE49-F238E27FC236}">
                <a16:creationId xmlns:a16="http://schemas.microsoft.com/office/drawing/2014/main" id="{6D6EDFED-9E5E-4B18-9497-EE9C73656FCD}"/>
              </a:ext>
            </a:extLst>
          </p:cNvPr>
          <p:cNvSpPr>
            <a:spLocks noGrp="1" noChangeArrowheads="1"/>
          </p:cNvSpPr>
          <p:nvPr>
            <p:ph type="sldNum" sz="quarter" idx="4"/>
          </p:nvPr>
        </p:nvSpPr>
        <p:spPr bwMode="auto">
          <a:xfrm>
            <a:off x="9021234" y="6553200"/>
            <a:ext cx="2823633" cy="152400"/>
          </a:xfrm>
          <a:prstGeom prst="rect">
            <a:avLst/>
          </a:prstGeom>
          <a:noFill/>
          <a:ln w="9525" algn="ctr">
            <a:noFill/>
            <a:miter lim="800000"/>
            <a:headEnd/>
            <a:tailEnd/>
          </a:ln>
          <a:effectLst/>
        </p:spPr>
        <p:txBody>
          <a:bodyPr vert="horz" wrap="square" lIns="0" tIns="0" rIns="0" bIns="0" numCol="1" anchor="b" anchorCtr="0" compatLnSpc="1">
            <a:prstTxWarp prst="textNoShape">
              <a:avLst/>
            </a:prstTxWarp>
          </a:bodyPr>
          <a:lstStyle>
            <a:lvl1pPr algn="r">
              <a:defRPr>
                <a:latin typeface="Times New Roman" panose="02020603050405020304" pitchFamily="18" charset="0"/>
                <a:cs typeface="Times New Roman" panose="02020603050405020304" pitchFamily="18" charset="0"/>
              </a:defRPr>
            </a:lvl1pPr>
          </a:lstStyle>
          <a:p>
            <a:r>
              <a:rPr lang="en-US" altLang="en-US"/>
              <a:t>7–</a:t>
            </a:r>
            <a:fld id="{D01F1CFA-27FF-4070-AB40-61C35A17E8BF}" type="slidenum">
              <a:rPr lang="en-US" altLang="en-US"/>
              <a:pPr/>
              <a:t>‹#›</a:t>
            </a:fld>
            <a:endParaRPr lang="en-US" altLang="en-US"/>
          </a:p>
        </p:txBody>
      </p:sp>
    </p:spTree>
    <p:extLst>
      <p:ext uri="{BB962C8B-B14F-4D97-AF65-F5344CB8AC3E}">
        <p14:creationId xmlns:p14="http://schemas.microsoft.com/office/powerpoint/2010/main" val="42363356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box(out)">
                                      <p:cBhvr>
                                        <p:cTn id="7" dur="500"/>
                                        <p:tgtEl>
                                          <p:spTgt spid="430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3013">
                                            <p:txEl>
                                              <p:pRg st="0" end="0"/>
                                            </p:txEl>
                                          </p:spTgt>
                                        </p:tgtEl>
                                        <p:attrNameLst>
                                          <p:attrName>style.visibility</p:attrName>
                                        </p:attrNameLst>
                                      </p:cBhvr>
                                      <p:to>
                                        <p:strVal val="visible"/>
                                      </p:to>
                                    </p:set>
                                    <p:animEffect transition="in" filter="wipe(left)">
                                      <p:cBhvr>
                                        <p:cTn id="12" dur="1000"/>
                                        <p:tgtEl>
                                          <p:spTgt spid="43013">
                                            <p:txEl>
                                              <p:pRg st="0" end="0"/>
                                            </p:txEl>
                                          </p:spTgt>
                                        </p:tgtEl>
                                      </p:cBhvr>
                                    </p:animEffect>
                                  </p:childTnLst>
                                </p:cTn>
                              </p:par>
                            </p:childTnLst>
                          </p:cTn>
                        </p:par>
                        <p:par>
                          <p:cTn id="13" fill="hold" nodeType="afterGroup">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3013">
                                            <p:txEl>
                                              <p:pRg st="1" end="1"/>
                                            </p:txEl>
                                          </p:spTgt>
                                        </p:tgtEl>
                                        <p:attrNameLst>
                                          <p:attrName>style.visibility</p:attrName>
                                        </p:attrNameLst>
                                      </p:cBhvr>
                                      <p:to>
                                        <p:strVal val="visible"/>
                                      </p:to>
                                    </p:set>
                                    <p:animEffect transition="in" filter="wipe(left)">
                                      <p:cBhvr>
                                        <p:cTn id="16" dur="1000"/>
                                        <p:tgtEl>
                                          <p:spTgt spid="43013">
                                            <p:txEl>
                                              <p:pRg st="1" end="1"/>
                                            </p:txEl>
                                          </p:spTgt>
                                        </p:tgtEl>
                                      </p:cBhvr>
                                    </p:animEffect>
                                  </p:childTnLst>
                                </p:cTn>
                              </p:par>
                            </p:childTnLst>
                          </p:cTn>
                        </p:par>
                        <p:par>
                          <p:cTn id="17" fill="hold" nodeType="afterGroup">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43013">
                                            <p:txEl>
                                              <p:pRg st="2" end="2"/>
                                            </p:txEl>
                                          </p:spTgt>
                                        </p:tgtEl>
                                        <p:attrNameLst>
                                          <p:attrName>style.visibility</p:attrName>
                                        </p:attrNameLst>
                                      </p:cBhvr>
                                      <p:to>
                                        <p:strVal val="visible"/>
                                      </p:to>
                                    </p:set>
                                    <p:animEffect transition="in" filter="wipe(left)">
                                      <p:cBhvr>
                                        <p:cTn id="20" dur="1000"/>
                                        <p:tgtEl>
                                          <p:spTgt spid="43013">
                                            <p:txEl>
                                              <p:pRg st="2" end="2"/>
                                            </p:txEl>
                                          </p:spTgt>
                                        </p:tgtEl>
                                      </p:cBhvr>
                                    </p:animEffect>
                                  </p:childTnLst>
                                </p:cTn>
                              </p:par>
                            </p:childTnLst>
                          </p:cTn>
                        </p:par>
                        <p:par>
                          <p:cTn id="21" fill="hold" nodeType="afterGroup">
                            <p:stCondLst>
                              <p:cond delay="3000"/>
                            </p:stCondLst>
                            <p:childTnLst>
                              <p:par>
                                <p:cTn id="22" presetID="22" presetClass="entr" presetSubtype="8" fill="hold" grpId="0" nodeType="afterEffect">
                                  <p:stCondLst>
                                    <p:cond delay="0"/>
                                  </p:stCondLst>
                                  <p:childTnLst>
                                    <p:set>
                                      <p:cBhvr>
                                        <p:cTn id="23" dur="1" fill="hold">
                                          <p:stCondLst>
                                            <p:cond delay="0"/>
                                          </p:stCondLst>
                                        </p:cTn>
                                        <p:tgtEl>
                                          <p:spTgt spid="43013">
                                            <p:txEl>
                                              <p:pRg st="3" end="3"/>
                                            </p:txEl>
                                          </p:spTgt>
                                        </p:tgtEl>
                                        <p:attrNameLst>
                                          <p:attrName>style.visibility</p:attrName>
                                        </p:attrNameLst>
                                      </p:cBhvr>
                                      <p:to>
                                        <p:strVal val="visible"/>
                                      </p:to>
                                    </p:set>
                                    <p:animEffect transition="in" filter="wipe(left)">
                                      <p:cBhvr>
                                        <p:cTn id="24" dur="1000"/>
                                        <p:tgtEl>
                                          <p:spTgt spid="43013">
                                            <p:txEl>
                                              <p:pRg st="3" end="3"/>
                                            </p:txEl>
                                          </p:spTgt>
                                        </p:tgtEl>
                                      </p:cBhvr>
                                    </p:animEffect>
                                  </p:childTnLst>
                                </p:cTn>
                              </p:par>
                            </p:childTnLst>
                          </p:cTn>
                        </p:par>
                        <p:par>
                          <p:cTn id="25" fill="hold" nodeType="afterGroup">
                            <p:stCondLst>
                              <p:cond delay="4000"/>
                            </p:stCondLst>
                            <p:childTnLst>
                              <p:par>
                                <p:cTn id="26" presetID="22" presetClass="entr" presetSubtype="8" fill="hold" grpId="0" nodeType="afterEffect">
                                  <p:stCondLst>
                                    <p:cond delay="0"/>
                                  </p:stCondLst>
                                  <p:childTnLst>
                                    <p:set>
                                      <p:cBhvr>
                                        <p:cTn id="27" dur="1" fill="hold">
                                          <p:stCondLst>
                                            <p:cond delay="0"/>
                                          </p:stCondLst>
                                        </p:cTn>
                                        <p:tgtEl>
                                          <p:spTgt spid="43013">
                                            <p:txEl>
                                              <p:pRg st="4" end="4"/>
                                            </p:txEl>
                                          </p:spTgt>
                                        </p:tgtEl>
                                        <p:attrNameLst>
                                          <p:attrName>style.visibility</p:attrName>
                                        </p:attrNameLst>
                                      </p:cBhvr>
                                      <p:to>
                                        <p:strVal val="visible"/>
                                      </p:to>
                                    </p:set>
                                    <p:animEffect transition="in" filter="wipe(left)">
                                      <p:cBhvr>
                                        <p:cTn id="28" dur="1000"/>
                                        <p:tgtEl>
                                          <p:spTgt spid="430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animBg="1" autoUpdateAnimBg="0"/>
      <p:bldP spid="43013" grpId="0" build="p" autoUpdateAnimBg="0">
        <p:tmplLst>
          <p:tmpl lvl="1">
            <p:tnLst>
              <p:par>
                <p:cTn presetID="22" presetClass="entr" presetSubtype="8" fill="hold" nodeType="click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2">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3">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4">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 lvl="5">
            <p:tnLst>
              <p:par>
                <p:cTn presetID="22" presetClass="entr" presetSubtype="8" fill="hold" nodeType="afterEffect">
                  <p:stCondLst>
                    <p:cond delay="0"/>
                  </p:stCondLst>
                  <p:childTnLst>
                    <p:set>
                      <p:cBhvr>
                        <p:cTn dur="1" fill="hold">
                          <p:stCondLst>
                            <p:cond delay="0"/>
                          </p:stCondLst>
                        </p:cTn>
                        <p:tgtEl>
                          <p:spTgt spid="43013"/>
                        </p:tgtEl>
                        <p:attrNameLst>
                          <p:attrName>style.visibility</p:attrName>
                        </p:attrNameLst>
                      </p:cBhvr>
                      <p:to>
                        <p:strVal val="visible"/>
                      </p:to>
                    </p:set>
                    <p:animEffect transition="in" filter="wipe(left)">
                      <p:cBhvr>
                        <p:cTn dur="1000"/>
                        <p:tgtEl>
                          <p:spTgt spid="43013"/>
                        </p:tgtEl>
                      </p:cBhvr>
                    </p:animEffect>
                  </p:childTnLst>
                </p:cTn>
              </p:par>
            </p:tnLst>
          </p:tmpl>
        </p:tmplLst>
      </p:bldP>
    </p:bldLst>
  </p:timing>
  <p:hf hdr="0" ftr="0" dt="0"/>
  <p:txStyles>
    <p:titleStyle>
      <a:lvl1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2pPr>
      <a:lvl3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3pPr>
      <a:lvl4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4pPr>
      <a:lvl5pPr algn="ctr" rtl="0" eaLnBrk="0" fontAlgn="base" hangingPunct="0">
        <a:spcBef>
          <a:spcPct val="0"/>
        </a:spcBef>
        <a:spcAft>
          <a:spcPct val="0"/>
        </a:spcAft>
        <a:defRPr sz="3200">
          <a:solidFill>
            <a:srgbClr val="FFFFFF"/>
          </a:solidFill>
          <a:effectLst>
            <a:outerShdw blurRad="38100" dist="38100" dir="2700000" algn="tl">
              <a:srgbClr val="000000"/>
            </a:outerShdw>
          </a:effectLst>
          <a:latin typeface="Arial" charset="0"/>
        </a:defRPr>
      </a:lvl5pPr>
      <a:lvl6pPr marL="4572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6pPr>
      <a:lvl7pPr marL="9144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7pPr>
      <a:lvl8pPr marL="13716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8pPr>
      <a:lvl9pPr marL="1828800" algn="ctr" rtl="0" fontAlgn="base">
        <a:spcBef>
          <a:spcPct val="0"/>
        </a:spcBef>
        <a:spcAft>
          <a:spcPct val="0"/>
        </a:spcAft>
        <a:defRPr sz="3200">
          <a:solidFill>
            <a:srgbClr val="FFFFFF"/>
          </a:solidFill>
          <a:effectLst>
            <a:outerShdw blurRad="38100" dist="38100" dir="2700000" algn="tl">
              <a:srgbClr val="000000"/>
            </a:outerShdw>
          </a:effectLst>
          <a:latin typeface="Arial" charset="0"/>
        </a:defRPr>
      </a:lvl9pPr>
    </p:titleStyle>
    <p:body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27.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37.png"/></Relationships>
</file>

<file path=ppt/slides/_rels/slide2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17.xml"/><Relationship Id="rId4" Type="http://schemas.openxmlformats.org/officeDocument/2006/relationships/image" Target="../media/image46.png"/></Relationships>
</file>

<file path=ppt/slides/_rels/slide3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20.xml"/><Relationship Id="rId1" Type="http://schemas.openxmlformats.org/officeDocument/2006/relationships/slideLayout" Target="../slideLayouts/slideLayout17.xml"/><Relationship Id="rId4" Type="http://schemas.openxmlformats.org/officeDocument/2006/relationships/image" Target="../media/image46.png"/></Relationships>
</file>

<file path=ppt/slides/_rels/slide3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21.xml"/><Relationship Id="rId1" Type="http://schemas.openxmlformats.org/officeDocument/2006/relationships/slideLayout" Target="../slideLayouts/slideLayout17.xml"/><Relationship Id="rId4" Type="http://schemas.openxmlformats.org/officeDocument/2006/relationships/image" Target="../media/image46.pn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4.emf"/><Relationship Id="rId1" Type="http://schemas.openxmlformats.org/officeDocument/2006/relationships/slideLayout" Target="../slideLayouts/slideLayout2.xml"/><Relationship Id="rId5" Type="http://schemas.openxmlformats.org/officeDocument/2006/relationships/image" Target="../media/image56.emf"/><Relationship Id="rId4" Type="http://schemas.openxmlformats.org/officeDocument/2006/relationships/image" Target="../media/image55.emf"/></Relationships>
</file>

<file path=ppt/slides/_rels/slide5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506</a:t>
            </a:r>
            <a:br>
              <a:rPr lang="en-US" sz="5400" b="1" dirty="0">
                <a:solidFill>
                  <a:schemeClr val="bg1"/>
                </a:solidFill>
                <a:latin typeface="+mn-lt"/>
              </a:rPr>
            </a:br>
            <a:r>
              <a:rPr lang="en-US" sz="5400" b="1" dirty="0">
                <a:solidFill>
                  <a:schemeClr val="bg1"/>
                </a:solidFill>
                <a:latin typeface="+mn-lt"/>
              </a:rPr>
              <a:t>Advanced Project Management</a:t>
            </a:r>
            <a:br>
              <a:rPr lang="en-US" b="1" dirty="0">
                <a:solidFill>
                  <a:schemeClr val="bg1"/>
                </a:solidFill>
                <a:latin typeface="+mn-lt"/>
              </a:rPr>
            </a:br>
            <a:r>
              <a:rPr lang="en-US" sz="5400" dirty="0">
                <a:solidFill>
                  <a:srgbClr val="FF0000"/>
                </a:solidFill>
                <a:latin typeface="+mn-lt"/>
              </a:rPr>
              <a:t>LECTURE 8</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78542" y="4379932"/>
            <a:ext cx="8567738" cy="1917473"/>
          </a:xfrm>
          <a:solidFill>
            <a:schemeClr val="tx1">
              <a:lumMod val="65000"/>
              <a:lumOff val="35000"/>
            </a:schemeClr>
          </a:solidFill>
        </p:spPr>
        <p:txBody>
          <a:bodyPr lIns="274320" tIns="91440" rIns="182880" bIns="91440">
            <a:noAutofit/>
          </a:bodyPr>
          <a:lstStyle/>
          <a:p>
            <a:pPr lvl="0"/>
            <a:r>
              <a:rPr lang="en-US" sz="4000" b="1" dirty="0"/>
              <a:t>Project risk management </a:t>
            </a:r>
            <a:endParaRPr lang="en-US" sz="3200" dirty="0"/>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5" name="Footer Placeholder 4">
            <a:extLst>
              <a:ext uri="{FF2B5EF4-FFF2-40B4-BE49-F238E27FC236}">
                <a16:creationId xmlns:a16="http://schemas.microsoft.com/office/drawing/2014/main" id="{C2C4F7E2-2F8D-4321-AF53-9E7A12E3FA67}"/>
              </a:ext>
            </a:extLst>
          </p:cNvPr>
          <p:cNvSpPr>
            <a:spLocks noGrp="1"/>
          </p:cNvSpPr>
          <p:nvPr>
            <p:ph type="ftr" sz="quarter" idx="11"/>
          </p:nvPr>
        </p:nvSpPr>
        <p:spPr/>
        <p:txBody>
          <a:bodyPr/>
          <a:lstStyle/>
          <a:p>
            <a:r>
              <a:rPr lang="en-US"/>
              <a:t>Business Champions School - Eng. Amaal Aburumman</a:t>
            </a:r>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324445069"/>
              </p:ext>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r>
              <a:rPr lang="en-US" sz="2800" b="1" dirty="0"/>
              <a:t>PMG506 Advanced Project Management (APM)</a:t>
            </a:r>
            <a:endParaRPr lang="en-US" b="1" dirty="0"/>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
        <p:nvSpPr>
          <p:cNvPr id="2" name="Footer Placeholder 1">
            <a:extLst>
              <a:ext uri="{FF2B5EF4-FFF2-40B4-BE49-F238E27FC236}">
                <a16:creationId xmlns:a16="http://schemas.microsoft.com/office/drawing/2014/main" id="{9C6C3B1C-7054-4D57-9A65-A0544B3B3C0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99" name="Rectangle 98">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9560" y="856180"/>
            <a:ext cx="5279408" cy="1128068"/>
          </a:xfrm>
        </p:spPr>
        <p:txBody>
          <a:bodyPr anchor="ctr">
            <a:normAutofit/>
          </a:bodyPr>
          <a:lstStyle/>
          <a:p>
            <a:r>
              <a:rPr lang="en-GB" altLang="en-US" sz="4000">
                <a:latin typeface="+mn-lt"/>
                <a:cs typeface="Times New Roman" panose="02020603050405020304" pitchFamily="18" charset="0"/>
              </a:rPr>
              <a:t>Learning Outcomes</a:t>
            </a:r>
            <a:endParaRPr lang="en-US" sz="4000">
              <a:latin typeface="+mn-lt"/>
              <a:cs typeface="Times New Roman" panose="02020603050405020304" pitchFamily="18" charset="0"/>
            </a:endParaRPr>
          </a:p>
        </p:txBody>
      </p:sp>
      <p:grpSp>
        <p:nvGrpSpPr>
          <p:cNvPr id="101" name="Group 10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02" name="Rectangle 10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 name="Rectangle 10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5" name="Rectangle 10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87363" y="2330505"/>
            <a:ext cx="6265500" cy="4328740"/>
          </a:xfrm>
        </p:spPr>
        <p:txBody>
          <a:bodyPr anchor="ctr">
            <a:noAutofit/>
          </a:bodyPr>
          <a:lstStyle/>
          <a:p>
            <a:pPr marL="457200" indent="-457200">
              <a:buNone/>
            </a:pPr>
            <a:r>
              <a:rPr lang="en-GB" altLang="en-US" sz="2400" b="1" dirty="0">
                <a:cs typeface="Times New Roman" panose="02020603050405020304" pitchFamily="18" charset="0"/>
              </a:rPr>
              <a:t>By the end of this lecture, you will be able to:</a:t>
            </a:r>
          </a:p>
          <a:p>
            <a:pPr>
              <a:buFont typeface="Wingdings" panose="05000000000000000000" pitchFamily="2" charset="2"/>
              <a:buChar char="Ø"/>
            </a:pPr>
            <a:r>
              <a:rPr lang="en-US" sz="2400" dirty="0"/>
              <a:t>Understand how to identify project risks.</a:t>
            </a:r>
          </a:p>
          <a:p>
            <a:pPr>
              <a:buFont typeface="Wingdings" panose="05000000000000000000" pitchFamily="2" charset="2"/>
              <a:buChar char="Ø"/>
            </a:pPr>
            <a:r>
              <a:rPr lang="en-US" sz="2400" dirty="0"/>
              <a:t> Assess the significance of different project risks.</a:t>
            </a:r>
          </a:p>
          <a:p>
            <a:pPr>
              <a:buFont typeface="Wingdings" panose="05000000000000000000" pitchFamily="2" charset="2"/>
              <a:buChar char="Ø"/>
            </a:pPr>
            <a:r>
              <a:rPr lang="en-US" sz="2400" dirty="0"/>
              <a:t> Describe the four different responses to managing risks.</a:t>
            </a:r>
          </a:p>
          <a:p>
            <a:pPr>
              <a:buFont typeface="Wingdings" panose="05000000000000000000" pitchFamily="2" charset="2"/>
              <a:buChar char="Ø"/>
            </a:pPr>
            <a:r>
              <a:rPr lang="en-US" sz="2400" dirty="0"/>
              <a:t>Understand the role contingency plans play in risk management process.</a:t>
            </a:r>
          </a:p>
          <a:p>
            <a:pPr>
              <a:buFont typeface="Wingdings" panose="05000000000000000000" pitchFamily="2" charset="2"/>
              <a:buChar char="Ø"/>
            </a:pPr>
            <a:r>
              <a:rPr lang="en-US" sz="2400" dirty="0"/>
              <a:t> Describe the change control process</a:t>
            </a:r>
            <a:endParaRPr lang="en-GB" sz="2400" dirty="0"/>
          </a:p>
        </p:txBody>
      </p:sp>
      <p:sp>
        <p:nvSpPr>
          <p:cNvPr id="107" name="Rectangle 10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Rectangle 10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A picture containing text, clipart&#10;&#10;Description automatically generated">
            <a:extLst>
              <a:ext uri="{FF2B5EF4-FFF2-40B4-BE49-F238E27FC236}">
                <a16:creationId xmlns:a16="http://schemas.microsoft.com/office/drawing/2014/main" id="{F3C83AEF-1F0C-4B02-9D53-7DF5BD839EC6}"/>
              </a:ext>
            </a:extLst>
          </p:cNvPr>
          <p:cNvPicPr>
            <a:picLocks noChangeAspect="1"/>
          </p:cNvPicPr>
          <p:nvPr/>
        </p:nvPicPr>
        <p:blipFill rotWithShape="1">
          <a:blip r:embed="rId3">
            <a:extLst>
              <a:ext uri="{28A0092B-C50C-407E-A947-70E740481C1C}">
                <a14:useLocalDpi xmlns:a14="http://schemas.microsoft.com/office/drawing/2010/main" val="0"/>
              </a:ext>
            </a:extLst>
          </a:blip>
          <a:srcRect t="1250" r="1" b="9370"/>
          <a:stretch/>
        </p:blipFill>
        <p:spPr>
          <a:xfrm>
            <a:off x="7083423" y="581892"/>
            <a:ext cx="4397433" cy="2518756"/>
          </a:xfrm>
          <a:prstGeom prst="rect">
            <a:avLst/>
          </a:prstGeom>
        </p:spPr>
      </p:pic>
      <p:sp>
        <p:nvSpPr>
          <p:cNvPr id="6" name="Footer Placeholder 5">
            <a:extLst>
              <a:ext uri="{FF2B5EF4-FFF2-40B4-BE49-F238E27FC236}">
                <a16:creationId xmlns:a16="http://schemas.microsoft.com/office/drawing/2014/main" id="{6CB2D51A-0E2F-43EC-8EF5-926EDC12140E}"/>
              </a:ext>
            </a:extLst>
          </p:cNvPr>
          <p:cNvSpPr>
            <a:spLocks noGrp="1"/>
          </p:cNvSpPr>
          <p:nvPr>
            <p:ph type="ftr" sz="quarter" idx="11"/>
          </p:nvPr>
        </p:nvSpPr>
        <p:spPr>
          <a:xfrm>
            <a:off x="5685810" y="6492240"/>
            <a:ext cx="3050866" cy="365125"/>
          </a:xfrm>
        </p:spPr>
        <p:txBody>
          <a:bodyPr>
            <a:normAutofit/>
          </a:bodyPr>
          <a:lstStyle/>
          <a:p>
            <a:pPr algn="l">
              <a:lnSpc>
                <a:spcPct val="90000"/>
              </a:lnSpc>
              <a:spcAft>
                <a:spcPts val="600"/>
              </a:spcAft>
            </a:pPr>
            <a:r>
              <a:rPr lang="en-US" sz="1000" b="1"/>
              <a:t>Business Champions School - Eng. Amaal Aburumman</a:t>
            </a:r>
          </a:p>
        </p:txBody>
      </p:sp>
      <p:sp>
        <p:nvSpPr>
          <p:cNvPr id="111" name="Rectangle 110">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1DD6E9B7-AF25-4F8C-BD6B-DF44483DE114}"/>
              </a:ext>
            </a:extLst>
          </p:cNvPr>
          <p:cNvPicPr>
            <a:picLocks noChangeAspect="1"/>
          </p:cNvPicPr>
          <p:nvPr/>
        </p:nvPicPr>
        <p:blipFill rotWithShape="1">
          <a:blip r:embed="rId4"/>
          <a:srcRect b="20767"/>
          <a:stretch/>
        </p:blipFill>
        <p:spPr>
          <a:xfrm>
            <a:off x="7083423" y="3707894"/>
            <a:ext cx="4395569" cy="2518756"/>
          </a:xfrm>
          <a:prstGeom prst="rect">
            <a:avLst/>
          </a:prstGeom>
        </p:spPr>
      </p:pic>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5"/>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83" name="Rectangle 82">
            <a:extLst>
              <a:ext uri="{FF2B5EF4-FFF2-40B4-BE49-F238E27FC236}">
                <a16:creationId xmlns:a16="http://schemas.microsoft.com/office/drawing/2014/main" id="{42A5316D-ED2F-4F89-B4B4-8D9240B1A3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861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55FB7367-0EC7-4CD4-A403-00A0B52288C7}"/>
              </a:ext>
            </a:extLst>
          </p:cNvPr>
          <p:cNvSpPr txBox="1"/>
          <p:nvPr/>
        </p:nvSpPr>
        <p:spPr>
          <a:xfrm>
            <a:off x="687523" y="1426308"/>
            <a:ext cx="2743200" cy="2743200"/>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lnSpc>
                <a:spcPct val="90000"/>
              </a:lnSpc>
              <a:spcBef>
                <a:spcPct val="0"/>
              </a:spcBef>
              <a:spcAft>
                <a:spcPts val="600"/>
              </a:spcAft>
            </a:pPr>
            <a:r>
              <a:rPr lang="en-US" sz="2600" kern="1200" dirty="0">
                <a:solidFill>
                  <a:srgbClr val="FFFFFF"/>
                </a:solidFill>
                <a:latin typeface="+mj-lt"/>
                <a:ea typeface="+mj-ea"/>
                <a:cs typeface="+mj-cs"/>
              </a:rPr>
              <a:t>Introduction</a:t>
            </a:r>
          </a:p>
        </p:txBody>
      </p:sp>
      <p:sp>
        <p:nvSpPr>
          <p:cNvPr id="12" name="TextBox 11">
            <a:extLst>
              <a:ext uri="{FF2B5EF4-FFF2-40B4-BE49-F238E27FC236}">
                <a16:creationId xmlns:a16="http://schemas.microsoft.com/office/drawing/2014/main" id="{CE1C2ED7-67F1-417F-8306-383D76A25E46}"/>
              </a:ext>
            </a:extLst>
          </p:cNvPr>
          <p:cNvSpPr txBox="1"/>
          <p:nvPr/>
        </p:nvSpPr>
        <p:spPr>
          <a:xfrm>
            <a:off x="3730752" y="1164336"/>
            <a:ext cx="7900416" cy="5693664"/>
          </a:xfrm>
          <a:prstGeom prst="rect">
            <a:avLst/>
          </a:prstGeom>
        </p:spPr>
        <p:txBody>
          <a:bodyPr vert="horz" lIns="91440" tIns="45720" rIns="91440" bIns="45720" rtlCol="0">
            <a:noAutofit/>
          </a:bodyPr>
          <a:lstStyle/>
          <a:p>
            <a:pPr algn="justLow">
              <a:lnSpc>
                <a:spcPct val="90000"/>
              </a:lnSpc>
              <a:spcAft>
                <a:spcPts val="600"/>
              </a:spcAft>
            </a:pPr>
            <a:r>
              <a:rPr lang="en-US" sz="2400" dirty="0"/>
              <a:t>Every project manager understands risks are inherent in projects, deliveries are delayed, accidents happen, people get sick, etc. No amount </a:t>
            </a:r>
            <a:r>
              <a:rPr lang="en-US" sz="2400" b="0" i="0" u="none" strike="noStrike" baseline="0" dirty="0"/>
              <a:t>of planning can overcome risk, or the inability to control chance events. In the context of projects, </a:t>
            </a:r>
            <a:r>
              <a:rPr lang="en-US" sz="2400" b="1" i="1" u="sng" strike="noStrike" baseline="0" dirty="0">
                <a:solidFill>
                  <a:srgbClr val="0070C0"/>
                </a:solidFill>
              </a:rPr>
              <a:t>risk is an uncertain event or condition that, if it occurs, has a positive or negative effect on project objectives</a:t>
            </a:r>
            <a:r>
              <a:rPr lang="en-US" sz="2400" b="0" i="0" u="none" strike="noStrike" baseline="0" dirty="0"/>
              <a:t>. A risk has a cause and, if it occurs, a consequence. For example, a cause may be a flu virus or change in scope requirements. The event is that team members get stricken with the flu or the product has to be redesigned. If either of these uncertain events occurs, it will impact the cost, schedule, and quality of the project.</a:t>
            </a:r>
            <a:endParaRPr lang="en-US" sz="2400" dirty="0"/>
          </a:p>
        </p:txBody>
      </p:sp>
      <p:sp>
        <p:nvSpPr>
          <p:cNvPr id="4" name="Footer Placeholder 3">
            <a:extLst>
              <a:ext uri="{FF2B5EF4-FFF2-40B4-BE49-F238E27FC236}">
                <a16:creationId xmlns:a16="http://schemas.microsoft.com/office/drawing/2014/main" id="{E76948B9-28F1-493D-9F8F-5B0C49314D6C}"/>
              </a:ext>
            </a:extLst>
          </p:cNvPr>
          <p:cNvSpPr>
            <a:spLocks noGrp="1"/>
          </p:cNvSpPr>
          <p:nvPr>
            <p:ph type="ftr" sz="quarter" idx="11"/>
          </p:nvPr>
        </p:nvSpPr>
        <p:spPr>
          <a:xfrm>
            <a:off x="4038599" y="6356350"/>
            <a:ext cx="4847897" cy="365125"/>
          </a:xfrm>
        </p:spPr>
        <p:txBody>
          <a:bodyPr vert="horz" lIns="91440" tIns="45720" rIns="91440" bIns="45720" rtlCol="0" anchor="ctr">
            <a:normAutofit/>
          </a:bodyPr>
          <a:lstStyle/>
          <a:p>
            <a:pPr algn="l">
              <a:spcAft>
                <a:spcPts val="600"/>
              </a:spcAft>
              <a:defRPr/>
            </a:pPr>
            <a:r>
              <a:rPr lang="en-US" kern="1200">
                <a:solidFill>
                  <a:prstClr val="black">
                    <a:tint val="75000"/>
                  </a:prstClr>
                </a:solidFill>
                <a:latin typeface="+mn-lt"/>
                <a:ea typeface="+mn-ea"/>
                <a:cs typeface="+mn-cs"/>
              </a:rPr>
              <a:t>Business Champions School - Eng. Amaal Aburumman</a:t>
            </a:r>
          </a:p>
        </p:txBody>
      </p:sp>
      <p:sp>
        <p:nvSpPr>
          <p:cNvPr id="6" name="TextBox 5">
            <a:extLst>
              <a:ext uri="{FF2B5EF4-FFF2-40B4-BE49-F238E27FC236}">
                <a16:creationId xmlns:a16="http://schemas.microsoft.com/office/drawing/2014/main" id="{44F38F4C-A25C-49B4-81F3-7671368EDBC9}"/>
              </a:ext>
            </a:extLst>
          </p:cNvPr>
          <p:cNvSpPr txBox="1"/>
          <p:nvPr/>
        </p:nvSpPr>
        <p:spPr>
          <a:xfrm>
            <a:off x="2773398" y="100745"/>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3"/>
          <a:stretch>
            <a:fillRect/>
          </a:stretch>
        </p:blipFill>
        <p:spPr>
          <a:xfrm>
            <a:off x="11018134" y="0"/>
            <a:ext cx="1133954" cy="1012024"/>
          </a:xfrm>
          <a:prstGeom prst="rect">
            <a:avLst/>
          </a:prstGeom>
        </p:spPr>
      </p:pic>
    </p:spTree>
    <p:custDataLst>
      <p:tags r:id="rId1"/>
    </p:custDataLst>
    <p:extLst>
      <p:ext uri="{BB962C8B-B14F-4D97-AF65-F5344CB8AC3E}">
        <p14:creationId xmlns:p14="http://schemas.microsoft.com/office/powerpoint/2010/main" val="11676684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graphicFrame>
        <p:nvGraphicFramePr>
          <p:cNvPr id="6" name="Content Placeholder 5">
            <a:extLst>
              <a:ext uri="{FF2B5EF4-FFF2-40B4-BE49-F238E27FC236}">
                <a16:creationId xmlns:a16="http://schemas.microsoft.com/office/drawing/2014/main" id="{A7627795-A9A7-4D67-9907-5B52B0047CBD}"/>
              </a:ext>
            </a:extLst>
          </p:cNvPr>
          <p:cNvGraphicFramePr>
            <a:graphicFrameLocks noGrp="1"/>
          </p:cNvGraphicFramePr>
          <p:nvPr>
            <p:ph idx="1"/>
            <p:extLst>
              <p:ext uri="{D42A27DB-BD31-4B8C-83A1-F6EECF244321}">
                <p14:modId xmlns:p14="http://schemas.microsoft.com/office/powerpoint/2010/main" val="1572193253"/>
              </p:ext>
            </p:extLst>
          </p:nvPr>
        </p:nvGraphicFramePr>
        <p:xfrm>
          <a:off x="394716" y="1126070"/>
          <a:ext cx="11402568" cy="5230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Footer Placeholder 3">
            <a:extLst>
              <a:ext uri="{FF2B5EF4-FFF2-40B4-BE49-F238E27FC236}">
                <a16:creationId xmlns:a16="http://schemas.microsoft.com/office/drawing/2014/main" id="{69BCE0EF-97D8-49EC-9107-3B72B9C9A6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E7B4845D-49B4-4AB0-8B8F-0F72B8250F14}"/>
              </a:ext>
            </a:extLst>
          </p:cNvPr>
          <p:cNvPicPr>
            <a:picLocks noChangeAspect="1"/>
          </p:cNvPicPr>
          <p:nvPr/>
        </p:nvPicPr>
        <p:blipFill>
          <a:blip r:embed="rId7"/>
          <a:stretch>
            <a:fillRect/>
          </a:stretch>
        </p:blipFill>
        <p:spPr>
          <a:xfrm>
            <a:off x="11058046" y="0"/>
            <a:ext cx="1133954" cy="1012024"/>
          </a:xfrm>
          <a:prstGeom prst="rect">
            <a:avLst/>
          </a:prstGeom>
        </p:spPr>
      </p:pic>
      <p:sp>
        <p:nvSpPr>
          <p:cNvPr id="8" name="TextBox 7">
            <a:extLst>
              <a:ext uri="{FF2B5EF4-FFF2-40B4-BE49-F238E27FC236}">
                <a16:creationId xmlns:a16="http://schemas.microsoft.com/office/drawing/2014/main" id="{2EA0B7B5-EA55-47B2-B367-B137377DFC6F}"/>
              </a:ext>
            </a:extLst>
          </p:cNvPr>
          <p:cNvSpPr txBox="1"/>
          <p:nvPr/>
        </p:nvSpPr>
        <p:spPr>
          <a:xfrm>
            <a:off x="97536" y="63820"/>
            <a:ext cx="7144512" cy="1046440"/>
          </a:xfrm>
          <a:prstGeom prst="rect">
            <a:avLst/>
          </a:prstGeom>
          <a:noFill/>
        </p:spPr>
        <p:txBody>
          <a:bodyPr wrap="square" rtlCol="0">
            <a:spAutoFit/>
          </a:bodyPr>
          <a:lstStyle/>
          <a:p>
            <a:endParaRPr lang="en-US" dirty="0"/>
          </a:p>
          <a:p>
            <a:r>
              <a:rPr lang="en-US" sz="4400" b="1" dirty="0"/>
              <a:t>What is a project Risk?</a:t>
            </a:r>
          </a:p>
        </p:txBody>
      </p:sp>
      <p:pic>
        <p:nvPicPr>
          <p:cNvPr id="9" name="Picture 8">
            <a:extLst>
              <a:ext uri="{FF2B5EF4-FFF2-40B4-BE49-F238E27FC236}">
                <a16:creationId xmlns:a16="http://schemas.microsoft.com/office/drawing/2014/main" id="{B57CB0F7-9090-434D-9E8B-1EBBBCE42C16}"/>
              </a:ext>
            </a:extLst>
          </p:cNvPr>
          <p:cNvPicPr>
            <a:picLocks noChangeAspect="1"/>
          </p:cNvPicPr>
          <p:nvPr/>
        </p:nvPicPr>
        <p:blipFill>
          <a:blip r:embed="rId8"/>
          <a:stretch>
            <a:fillRect/>
          </a:stretch>
        </p:blipFill>
        <p:spPr>
          <a:xfrm>
            <a:off x="2781300" y="3361663"/>
            <a:ext cx="905553" cy="759093"/>
          </a:xfrm>
          <a:prstGeom prst="rect">
            <a:avLst/>
          </a:prstGeom>
        </p:spPr>
      </p:pic>
      <p:pic>
        <p:nvPicPr>
          <p:cNvPr id="10" name="Picture 9">
            <a:extLst>
              <a:ext uri="{FF2B5EF4-FFF2-40B4-BE49-F238E27FC236}">
                <a16:creationId xmlns:a16="http://schemas.microsoft.com/office/drawing/2014/main" id="{BEB37138-04C2-4F01-B07E-B2B70BB19F76}"/>
              </a:ext>
            </a:extLst>
          </p:cNvPr>
          <p:cNvPicPr>
            <a:picLocks noChangeAspect="1"/>
          </p:cNvPicPr>
          <p:nvPr/>
        </p:nvPicPr>
        <p:blipFill>
          <a:blip r:embed="rId9"/>
          <a:stretch>
            <a:fillRect/>
          </a:stretch>
        </p:blipFill>
        <p:spPr>
          <a:xfrm>
            <a:off x="6257804" y="3717263"/>
            <a:ext cx="1316222" cy="283238"/>
          </a:xfrm>
          <a:prstGeom prst="rect">
            <a:avLst/>
          </a:prstGeom>
        </p:spPr>
      </p:pic>
    </p:spTree>
    <p:extLst>
      <p:ext uri="{BB962C8B-B14F-4D97-AF65-F5344CB8AC3E}">
        <p14:creationId xmlns:p14="http://schemas.microsoft.com/office/powerpoint/2010/main" val="37468969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88" name="AutoShape 1040">
            <a:extLst>
              <a:ext uri="{FF2B5EF4-FFF2-40B4-BE49-F238E27FC236}">
                <a16:creationId xmlns:a16="http://schemas.microsoft.com/office/drawing/2014/main" id="{D663B0C9-5F9D-47DC-9954-4A994F72F8FB}"/>
              </a:ext>
            </a:extLst>
          </p:cNvPr>
          <p:cNvSpPr>
            <a:spLocks noGrp="1" noChangeArrowheads="1"/>
          </p:cNvSpPr>
          <p:nvPr>
            <p:ph type="title"/>
          </p:nvPr>
        </p:nvSpPr>
        <p:spPr/>
        <p:txBody>
          <a:bodyPr/>
          <a:lstStyle/>
          <a:p>
            <a:pPr eaLnBrk="1" hangingPunct="1">
              <a:defRPr/>
            </a:pPr>
            <a:r>
              <a:rPr lang="en-US"/>
              <a:t>Risk Management Process</a:t>
            </a:r>
          </a:p>
        </p:txBody>
      </p:sp>
      <p:sp>
        <p:nvSpPr>
          <p:cNvPr id="5124" name="Rectangle 1041">
            <a:extLst>
              <a:ext uri="{FF2B5EF4-FFF2-40B4-BE49-F238E27FC236}">
                <a16:creationId xmlns:a16="http://schemas.microsoft.com/office/drawing/2014/main" id="{1B6D1E0C-1FF5-4626-B1B1-AD037160797B}"/>
              </a:ext>
            </a:extLst>
          </p:cNvPr>
          <p:cNvSpPr>
            <a:spLocks noGrp="1" noChangeArrowheads="1"/>
          </p:cNvSpPr>
          <p:nvPr>
            <p:ph type="body" idx="1"/>
          </p:nvPr>
        </p:nvSpPr>
        <p:spPr/>
        <p:txBody>
          <a:bodyPr/>
          <a:lstStyle/>
          <a:p>
            <a:pPr eaLnBrk="1" hangingPunct="1"/>
            <a:r>
              <a:rPr lang="en-US" altLang="en-US" dirty="0"/>
              <a:t>Risk</a:t>
            </a:r>
          </a:p>
          <a:p>
            <a:pPr lvl="1" eaLnBrk="1" hangingPunct="1"/>
            <a:r>
              <a:rPr lang="en-US" altLang="en-US" dirty="0">
                <a:solidFill>
                  <a:schemeClr val="tx1"/>
                </a:solidFill>
              </a:rPr>
              <a:t>Uncertain or chance events that planning can not overcome or control</a:t>
            </a:r>
            <a:r>
              <a:rPr lang="en-US" altLang="en-US" dirty="0"/>
              <a:t>.</a:t>
            </a:r>
          </a:p>
          <a:p>
            <a:pPr eaLnBrk="1" hangingPunct="1"/>
            <a:r>
              <a:rPr lang="en-US" altLang="en-US" dirty="0"/>
              <a:t>Risk Management</a:t>
            </a:r>
          </a:p>
          <a:p>
            <a:pPr lvl="1" eaLnBrk="1" hangingPunct="1"/>
            <a:r>
              <a:rPr lang="en-US" altLang="en-US" dirty="0">
                <a:solidFill>
                  <a:schemeClr val="tx1"/>
                </a:solidFill>
              </a:rPr>
              <a:t>A proactive attempt to recognize and manage internal events and external threats that affect the likelihood of a project’s success.</a:t>
            </a:r>
          </a:p>
          <a:p>
            <a:pPr lvl="2" eaLnBrk="1" hangingPunct="1">
              <a:spcBef>
                <a:spcPct val="50000"/>
              </a:spcBef>
            </a:pPr>
            <a:r>
              <a:rPr lang="en-US" altLang="en-US" dirty="0"/>
              <a:t>What can go wrong (risk event).</a:t>
            </a:r>
          </a:p>
          <a:p>
            <a:pPr lvl="2" eaLnBrk="1" hangingPunct="1">
              <a:spcBef>
                <a:spcPct val="50000"/>
              </a:spcBef>
            </a:pPr>
            <a:r>
              <a:rPr lang="en-US" altLang="en-US" dirty="0"/>
              <a:t>How to minimize the risk event’s impact (consequences).</a:t>
            </a:r>
          </a:p>
          <a:p>
            <a:pPr lvl="2" eaLnBrk="1" hangingPunct="1">
              <a:spcBef>
                <a:spcPct val="50000"/>
              </a:spcBef>
            </a:pPr>
            <a:r>
              <a:rPr lang="en-US" altLang="en-US" dirty="0"/>
              <a:t>What can be done before an event occurs (anticipation).</a:t>
            </a:r>
          </a:p>
          <a:p>
            <a:pPr lvl="2" eaLnBrk="1" hangingPunct="1">
              <a:spcBef>
                <a:spcPct val="50000"/>
              </a:spcBef>
            </a:pPr>
            <a:r>
              <a:rPr lang="en-US" altLang="en-US" dirty="0"/>
              <a:t>What to do when an event occurs (contingency plans).</a:t>
            </a:r>
          </a:p>
        </p:txBody>
      </p:sp>
      <p:pic>
        <p:nvPicPr>
          <p:cNvPr id="2" name="Picture 1">
            <a:extLst>
              <a:ext uri="{FF2B5EF4-FFF2-40B4-BE49-F238E27FC236}">
                <a16:creationId xmlns:a16="http://schemas.microsoft.com/office/drawing/2014/main" id="{62FD7FA0-26D8-45BC-A843-D18600FF739F}"/>
              </a:ext>
            </a:extLst>
          </p:cNvPr>
          <p:cNvPicPr>
            <a:picLocks noChangeAspect="1"/>
          </p:cNvPicPr>
          <p:nvPr/>
        </p:nvPicPr>
        <p:blipFill>
          <a:blip r:embed="rId3"/>
          <a:stretch>
            <a:fillRect/>
          </a:stretch>
        </p:blipFill>
        <p:spPr>
          <a:xfrm>
            <a:off x="11058046" y="0"/>
            <a:ext cx="1133954" cy="101202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Number Placeholder 2">
            <a:extLst>
              <a:ext uri="{FF2B5EF4-FFF2-40B4-BE49-F238E27FC236}">
                <a16:creationId xmlns:a16="http://schemas.microsoft.com/office/drawing/2014/main" id="{393AA8C9-8C42-41C3-9C79-82EF97564466}"/>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fontAlgn="base" hangingPunct="1">
              <a:spcBef>
                <a:spcPct val="0"/>
              </a:spcBef>
              <a:spcAft>
                <a:spcPct val="0"/>
              </a:spcAft>
            </a:pPr>
            <a:r>
              <a:rPr lang="en-US" altLang="en-US">
                <a:solidFill>
                  <a:srgbClr val="000000"/>
                </a:solidFill>
                <a:latin typeface="Times New Roman" panose="02020603050405020304" pitchFamily="18" charset="0"/>
              </a:rPr>
              <a:t>7–</a:t>
            </a:r>
            <a:fld id="{0DE155E5-DB75-4D0A-9B00-3C04ED843316}" type="slidenum">
              <a:rPr lang="en-US" altLang="en-US">
                <a:solidFill>
                  <a:srgbClr val="000000"/>
                </a:solidFill>
                <a:latin typeface="Times New Roman" panose="02020603050405020304" pitchFamily="18" charset="0"/>
              </a:rPr>
              <a:pPr eaLnBrk="1" fontAlgn="base" hangingPunct="1">
                <a:spcBef>
                  <a:spcPct val="0"/>
                </a:spcBef>
                <a:spcAft>
                  <a:spcPct val="0"/>
                </a:spcAft>
              </a:pPr>
              <a:t>7</a:t>
            </a:fld>
            <a:endParaRPr lang="en-US" altLang="en-US">
              <a:solidFill>
                <a:srgbClr val="000000"/>
              </a:solidFill>
              <a:latin typeface="Times New Roman" panose="02020603050405020304" pitchFamily="18" charset="0"/>
            </a:endParaRPr>
          </a:p>
        </p:txBody>
      </p:sp>
      <p:sp>
        <p:nvSpPr>
          <p:cNvPr id="69634" name="AutoShape 2">
            <a:extLst>
              <a:ext uri="{FF2B5EF4-FFF2-40B4-BE49-F238E27FC236}">
                <a16:creationId xmlns:a16="http://schemas.microsoft.com/office/drawing/2014/main" id="{B66F8635-EBE3-4EC6-B8EA-1F8C1543A61C}"/>
              </a:ext>
            </a:extLst>
          </p:cNvPr>
          <p:cNvSpPr>
            <a:spLocks noGrp="1" noChangeArrowheads="1"/>
          </p:cNvSpPr>
          <p:nvPr>
            <p:ph type="title"/>
          </p:nvPr>
        </p:nvSpPr>
        <p:spPr>
          <a:xfrm>
            <a:off x="2017714" y="266701"/>
            <a:ext cx="8156575" cy="783193"/>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a:t>The Risk Event Graph</a:t>
            </a:r>
          </a:p>
        </p:txBody>
      </p:sp>
      <p:pic>
        <p:nvPicPr>
          <p:cNvPr id="69637" name="Picture 5" descr="0701">
            <a:extLst>
              <a:ext uri="{FF2B5EF4-FFF2-40B4-BE49-F238E27FC236}">
                <a16:creationId xmlns:a16="http://schemas.microsoft.com/office/drawing/2014/main" id="{2139A933-8872-45EF-B4D0-0BB35DBC80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2601" y="1256943"/>
            <a:ext cx="6629399" cy="5470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4F982D7A-1FE9-4B19-B380-EE7B66C7D94A}"/>
              </a:ext>
            </a:extLst>
          </p:cNvPr>
          <p:cNvSpPr txBox="1"/>
          <p:nvPr/>
        </p:nvSpPr>
        <p:spPr>
          <a:xfrm>
            <a:off x="1" y="1256943"/>
            <a:ext cx="5473700" cy="5016758"/>
          </a:xfrm>
          <a:prstGeom prst="rect">
            <a:avLst/>
          </a:prstGeom>
          <a:noFill/>
        </p:spPr>
        <p:txBody>
          <a:bodyPr wrap="square">
            <a:spAutoFit/>
          </a:bodyPr>
          <a:lstStyle/>
          <a:p>
            <a:r>
              <a:rPr lang="en-US" sz="2000" dirty="0"/>
              <a:t>The chances of a risk event occurring (e.g., an error in time estimates, cost estimates, or design technology) are greatest during the early stages of a project. This is when uncertainty is highest, and many questions remain unanswered. As the project progresses toward completion, risk declines as the answers to critical issues (Will the technology work? Is the timeline feasible?) are resolved. The cost impact of a risk event, however, increases over the life of the project. For example, the risk event of a design flaw occurring after a prototype has been made has a greater cost or time impact than if the flaw were discovered during the planning phase of the project</a:t>
            </a:r>
          </a:p>
        </p:txBody>
      </p:sp>
      <p:pic>
        <p:nvPicPr>
          <p:cNvPr id="2" name="Picture 1">
            <a:extLst>
              <a:ext uri="{FF2B5EF4-FFF2-40B4-BE49-F238E27FC236}">
                <a16:creationId xmlns:a16="http://schemas.microsoft.com/office/drawing/2014/main" id="{98B035BB-ED9A-4898-B5B7-7607278FC3D3}"/>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69637"/>
                                        </p:tgtEl>
                                        <p:attrNameLst>
                                          <p:attrName>style.visibility</p:attrName>
                                        </p:attrNameLst>
                                      </p:cBhvr>
                                      <p:to>
                                        <p:strVal val="visible"/>
                                      </p:to>
                                    </p:set>
                                    <p:animEffect transition="in" filter="wipe(down)">
                                      <p:cBhvr>
                                        <p:cTn id="7" dur="1000"/>
                                        <p:tgtEl>
                                          <p:spTgt spid="696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2" name="AutoShape 2">
            <a:extLst>
              <a:ext uri="{FF2B5EF4-FFF2-40B4-BE49-F238E27FC236}">
                <a16:creationId xmlns:a16="http://schemas.microsoft.com/office/drawing/2014/main" id="{34158C7B-484F-496E-8208-E69CD684DC77}"/>
              </a:ext>
            </a:extLst>
          </p:cNvPr>
          <p:cNvSpPr>
            <a:spLocks noGrp="1" noChangeArrowheads="1"/>
          </p:cNvSpPr>
          <p:nvPr>
            <p:ph type="title"/>
          </p:nvPr>
        </p:nvSpPr>
        <p:spPr>
          <a:xfrm>
            <a:off x="660400" y="263526"/>
            <a:ext cx="9458960" cy="851297"/>
          </a:xfrm>
        </p:spPr>
        <p:txBody>
          <a:bodyPr/>
          <a:lstStyle/>
          <a:p>
            <a:pPr eaLnBrk="1" hangingPunct="1">
              <a:defRPr/>
            </a:pPr>
            <a:r>
              <a:rPr lang="en-US"/>
              <a:t>Risk Management’s Benefits</a:t>
            </a:r>
          </a:p>
        </p:txBody>
      </p:sp>
      <p:sp>
        <p:nvSpPr>
          <p:cNvPr id="81923" name="Rectangle 3">
            <a:extLst>
              <a:ext uri="{FF2B5EF4-FFF2-40B4-BE49-F238E27FC236}">
                <a16:creationId xmlns:a16="http://schemas.microsoft.com/office/drawing/2014/main" id="{77182C34-5411-4717-A6CE-B221316B18EE}"/>
              </a:ext>
            </a:extLst>
          </p:cNvPr>
          <p:cNvSpPr>
            <a:spLocks noGrp="1" noChangeArrowheads="1"/>
          </p:cNvSpPr>
          <p:nvPr>
            <p:ph type="body" idx="1"/>
          </p:nvPr>
        </p:nvSpPr>
        <p:spPr>
          <a:xfrm>
            <a:off x="0" y="1520636"/>
            <a:ext cx="8504238" cy="4770437"/>
          </a:xfrm>
        </p:spPr>
        <p:txBody>
          <a:bodyPr/>
          <a:lstStyle/>
          <a:p>
            <a:pPr eaLnBrk="1" hangingPunct="1">
              <a:spcBef>
                <a:spcPct val="50000"/>
              </a:spcBef>
            </a:pPr>
            <a:r>
              <a:rPr lang="en-US" altLang="en-US" dirty="0">
                <a:solidFill>
                  <a:schemeClr val="tx1"/>
                </a:solidFill>
              </a:rPr>
              <a:t>A proactive rather than reactive approach.</a:t>
            </a:r>
          </a:p>
          <a:p>
            <a:pPr eaLnBrk="1" hangingPunct="1">
              <a:spcBef>
                <a:spcPct val="50000"/>
              </a:spcBef>
            </a:pPr>
            <a:r>
              <a:rPr lang="en-US" altLang="en-US" dirty="0">
                <a:solidFill>
                  <a:schemeClr val="tx1"/>
                </a:solidFill>
              </a:rPr>
              <a:t>Reduces surprises and negative consequences.</a:t>
            </a:r>
          </a:p>
          <a:p>
            <a:pPr eaLnBrk="1" hangingPunct="1">
              <a:spcBef>
                <a:spcPct val="50000"/>
              </a:spcBef>
            </a:pPr>
            <a:r>
              <a:rPr lang="en-US" altLang="en-US" dirty="0">
                <a:solidFill>
                  <a:schemeClr val="tx1"/>
                </a:solidFill>
              </a:rPr>
              <a:t>Prepares the project manager to take advantage </a:t>
            </a:r>
            <a:br>
              <a:rPr lang="en-US" altLang="en-US" dirty="0">
                <a:solidFill>
                  <a:schemeClr val="tx1"/>
                </a:solidFill>
              </a:rPr>
            </a:br>
            <a:r>
              <a:rPr lang="en-US" altLang="en-US" dirty="0">
                <a:solidFill>
                  <a:schemeClr val="tx1"/>
                </a:solidFill>
              </a:rPr>
              <a:t>of appropriate risks.</a:t>
            </a:r>
          </a:p>
          <a:p>
            <a:pPr eaLnBrk="1" hangingPunct="1">
              <a:spcBef>
                <a:spcPct val="50000"/>
              </a:spcBef>
            </a:pPr>
            <a:r>
              <a:rPr lang="en-US" altLang="en-US" dirty="0">
                <a:solidFill>
                  <a:schemeClr val="tx1"/>
                </a:solidFill>
              </a:rPr>
              <a:t>Provides better control over the future.</a:t>
            </a:r>
          </a:p>
          <a:p>
            <a:pPr eaLnBrk="1" hangingPunct="1">
              <a:spcBef>
                <a:spcPct val="50000"/>
              </a:spcBef>
            </a:pPr>
            <a:r>
              <a:rPr lang="en-US" altLang="en-US" dirty="0">
                <a:solidFill>
                  <a:schemeClr val="tx1"/>
                </a:solidFill>
              </a:rPr>
              <a:t>Improves chances of reaching project performance objectives within budget and on time.</a:t>
            </a:r>
          </a:p>
        </p:txBody>
      </p:sp>
      <p:pic>
        <p:nvPicPr>
          <p:cNvPr id="2" name="Picture 1">
            <a:extLst>
              <a:ext uri="{FF2B5EF4-FFF2-40B4-BE49-F238E27FC236}">
                <a16:creationId xmlns:a16="http://schemas.microsoft.com/office/drawing/2014/main" id="{65D5579C-3848-4474-A2B5-6E1D36E50BBF}"/>
              </a:ext>
            </a:extLst>
          </p:cNvPr>
          <p:cNvPicPr>
            <a:picLocks noChangeAspect="1"/>
          </p:cNvPicPr>
          <p:nvPr/>
        </p:nvPicPr>
        <p:blipFill>
          <a:blip r:embed="rId3"/>
          <a:stretch>
            <a:fillRect/>
          </a:stretch>
        </p:blipFill>
        <p:spPr>
          <a:xfrm>
            <a:off x="10964623" y="0"/>
            <a:ext cx="1133954" cy="1012024"/>
          </a:xfrm>
          <a:prstGeom prst="rect">
            <a:avLst/>
          </a:prstGeom>
        </p:spPr>
      </p:pic>
      <p:pic>
        <p:nvPicPr>
          <p:cNvPr id="3" name="Picture 2">
            <a:extLst>
              <a:ext uri="{FF2B5EF4-FFF2-40B4-BE49-F238E27FC236}">
                <a16:creationId xmlns:a16="http://schemas.microsoft.com/office/drawing/2014/main" id="{9FD69E34-DB22-47F1-8C87-F18AD267BE98}"/>
              </a:ext>
            </a:extLst>
          </p:cNvPr>
          <p:cNvPicPr>
            <a:picLocks noChangeAspect="1"/>
          </p:cNvPicPr>
          <p:nvPr/>
        </p:nvPicPr>
        <p:blipFill>
          <a:blip r:embed="rId4"/>
          <a:stretch>
            <a:fillRect/>
          </a:stretch>
        </p:blipFill>
        <p:spPr>
          <a:xfrm>
            <a:off x="8851709" y="1341120"/>
            <a:ext cx="3246867" cy="45175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Effect transition="in" filter="box(out)">
                                      <p:cBhvr>
                                        <p:cTn id="7" dur="500"/>
                                        <p:tgtEl>
                                          <p:spTgt spid="8192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81923">
                                            <p:txEl>
                                              <p:pRg st="0" end="0"/>
                                            </p:txEl>
                                          </p:spTgt>
                                        </p:tgtEl>
                                        <p:attrNameLst>
                                          <p:attrName>style.visibility</p:attrName>
                                        </p:attrNameLst>
                                      </p:cBhvr>
                                      <p:to>
                                        <p:strVal val="visible"/>
                                      </p:to>
                                    </p:set>
                                    <p:animEffect transition="in" filter="wipe(left)">
                                      <p:cBhvr>
                                        <p:cTn id="11" dur="1000"/>
                                        <p:tgtEl>
                                          <p:spTgt spid="81923">
                                            <p:txEl>
                                              <p:pRg st="0" end="0"/>
                                            </p:txEl>
                                          </p:spTgt>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81923">
                                            <p:txEl>
                                              <p:pRg st="1" end="1"/>
                                            </p:txEl>
                                          </p:spTgt>
                                        </p:tgtEl>
                                        <p:attrNameLst>
                                          <p:attrName>style.visibility</p:attrName>
                                        </p:attrNameLst>
                                      </p:cBhvr>
                                      <p:to>
                                        <p:strVal val="visible"/>
                                      </p:to>
                                    </p:set>
                                    <p:animEffect transition="in" filter="wipe(left)">
                                      <p:cBhvr>
                                        <p:cTn id="15" dur="1000"/>
                                        <p:tgtEl>
                                          <p:spTgt spid="81923">
                                            <p:txEl>
                                              <p:pRg st="1" end="1"/>
                                            </p:txEl>
                                          </p:spTgt>
                                        </p:tgtEl>
                                      </p:cBhvr>
                                    </p:animEffect>
                                  </p:childTnLst>
                                </p:cTn>
                              </p:par>
                            </p:childTnLst>
                          </p:cTn>
                        </p:par>
                        <p:par>
                          <p:cTn id="16" fill="hold" nodeType="afterGroup">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81923">
                                            <p:txEl>
                                              <p:pRg st="2" end="2"/>
                                            </p:txEl>
                                          </p:spTgt>
                                        </p:tgtEl>
                                        <p:attrNameLst>
                                          <p:attrName>style.visibility</p:attrName>
                                        </p:attrNameLst>
                                      </p:cBhvr>
                                      <p:to>
                                        <p:strVal val="visible"/>
                                      </p:to>
                                    </p:set>
                                    <p:animEffect transition="in" filter="wipe(left)">
                                      <p:cBhvr>
                                        <p:cTn id="19" dur="1000"/>
                                        <p:tgtEl>
                                          <p:spTgt spid="81923">
                                            <p:txEl>
                                              <p:pRg st="2" end="2"/>
                                            </p:txEl>
                                          </p:spTgt>
                                        </p:tgtEl>
                                      </p:cBhvr>
                                    </p:animEffect>
                                  </p:childTnLst>
                                </p:cTn>
                              </p:par>
                            </p:childTnLst>
                          </p:cTn>
                        </p:par>
                        <p:par>
                          <p:cTn id="20" fill="hold" nodeType="afterGroup">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81923">
                                            <p:txEl>
                                              <p:pRg st="3" end="3"/>
                                            </p:txEl>
                                          </p:spTgt>
                                        </p:tgtEl>
                                        <p:attrNameLst>
                                          <p:attrName>style.visibility</p:attrName>
                                        </p:attrNameLst>
                                      </p:cBhvr>
                                      <p:to>
                                        <p:strVal val="visible"/>
                                      </p:to>
                                    </p:set>
                                    <p:animEffect transition="in" filter="wipe(left)">
                                      <p:cBhvr>
                                        <p:cTn id="23" dur="1000"/>
                                        <p:tgtEl>
                                          <p:spTgt spid="81923">
                                            <p:txEl>
                                              <p:pRg st="3" end="3"/>
                                            </p:txEl>
                                          </p:spTgt>
                                        </p:tgtEl>
                                      </p:cBhvr>
                                    </p:animEffect>
                                  </p:childTnLst>
                                </p:cTn>
                              </p:par>
                            </p:childTnLst>
                          </p:cTn>
                        </p:par>
                        <p:par>
                          <p:cTn id="24" fill="hold" nodeType="afterGroup">
                            <p:stCondLst>
                              <p:cond delay="4500"/>
                            </p:stCondLst>
                            <p:childTnLst>
                              <p:par>
                                <p:cTn id="25" presetID="22" presetClass="entr" presetSubtype="8" fill="hold" grpId="0" nodeType="afterEffect">
                                  <p:stCondLst>
                                    <p:cond delay="0"/>
                                  </p:stCondLst>
                                  <p:childTnLst>
                                    <p:set>
                                      <p:cBhvr>
                                        <p:cTn id="26" dur="1" fill="hold">
                                          <p:stCondLst>
                                            <p:cond delay="0"/>
                                          </p:stCondLst>
                                        </p:cTn>
                                        <p:tgtEl>
                                          <p:spTgt spid="81923">
                                            <p:txEl>
                                              <p:pRg st="4" end="4"/>
                                            </p:txEl>
                                          </p:spTgt>
                                        </p:tgtEl>
                                        <p:attrNameLst>
                                          <p:attrName>style.visibility</p:attrName>
                                        </p:attrNameLst>
                                      </p:cBhvr>
                                      <p:to>
                                        <p:strVal val="visible"/>
                                      </p:to>
                                    </p:set>
                                    <p:animEffect transition="in" filter="wipe(left)">
                                      <p:cBhvr>
                                        <p:cTn id="27" dur="1000"/>
                                        <p:tgtEl>
                                          <p:spTgt spid="819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animBg="1" autoUpdateAnimBg="0"/>
      <p:bldP spid="81923"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AutoShape 2">
            <a:extLst>
              <a:ext uri="{FF2B5EF4-FFF2-40B4-BE49-F238E27FC236}">
                <a16:creationId xmlns:a16="http://schemas.microsoft.com/office/drawing/2014/main" id="{A78315C9-A6BF-4D75-AA07-97504330C9BE}"/>
              </a:ext>
            </a:extLst>
          </p:cNvPr>
          <p:cNvSpPr>
            <a:spLocks noGrp="1" noChangeArrowheads="1"/>
          </p:cNvSpPr>
          <p:nvPr>
            <p:ph type="title"/>
          </p:nvPr>
        </p:nvSpPr>
        <p:spPr>
          <a:xfrm>
            <a:off x="6767196" y="2630615"/>
            <a:ext cx="3254628" cy="194095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The Risk Management Process</a:t>
            </a:r>
          </a:p>
        </p:txBody>
      </p:sp>
      <p:pic>
        <p:nvPicPr>
          <p:cNvPr id="98310" name="Picture 6" descr="0702">
            <a:extLst>
              <a:ext uri="{FF2B5EF4-FFF2-40B4-BE49-F238E27FC236}">
                <a16:creationId xmlns:a16="http://schemas.microsoft.com/office/drawing/2014/main" id="{2E4AFE7D-20A3-4A44-856D-30B81BEF3E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 y="3048"/>
            <a:ext cx="591312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77E3DFAC-ABB5-4FCB-9A8D-D320DF2F6C6D}"/>
              </a:ext>
            </a:extLst>
          </p:cNvPr>
          <p:cNvPicPr>
            <a:picLocks noChangeAspect="1"/>
          </p:cNvPicPr>
          <p:nvPr/>
        </p:nvPicPr>
        <p:blipFill>
          <a:blip r:embed="rId4"/>
          <a:stretch>
            <a:fillRect/>
          </a:stretch>
        </p:blipFill>
        <p:spPr>
          <a:xfrm>
            <a:off x="10966655" y="-9144"/>
            <a:ext cx="1133954" cy="1012024"/>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DF963-C58D-4672-AF33-BB11317B458E}"/>
              </a:ext>
            </a:extLst>
          </p:cNvPr>
          <p:cNvSpPr>
            <a:spLocks noGrp="1"/>
          </p:cNvSpPr>
          <p:nvPr>
            <p:ph type="title"/>
          </p:nvPr>
        </p:nvSpPr>
        <p:spPr>
          <a:xfrm>
            <a:off x="99568" y="57151"/>
            <a:ext cx="9568688" cy="890116"/>
          </a:xfrm>
        </p:spPr>
        <p:txBody>
          <a:bodyPr/>
          <a:lstStyle/>
          <a:p>
            <a:r>
              <a:rPr lang="en-US" dirty="0"/>
              <a:t>Step 1: Risk Identification</a:t>
            </a:r>
            <a:br>
              <a:rPr lang="en-US" dirty="0"/>
            </a:br>
            <a:endParaRPr lang="en-US" dirty="0"/>
          </a:p>
        </p:txBody>
      </p:sp>
      <p:sp>
        <p:nvSpPr>
          <p:cNvPr id="3" name="Slide Number Placeholder 2">
            <a:extLst>
              <a:ext uri="{FF2B5EF4-FFF2-40B4-BE49-F238E27FC236}">
                <a16:creationId xmlns:a16="http://schemas.microsoft.com/office/drawing/2014/main" id="{1DB934BC-565D-4C15-BBFE-038A41AFB5A1}"/>
              </a:ext>
            </a:extLst>
          </p:cNvPr>
          <p:cNvSpPr>
            <a:spLocks noGrp="1"/>
          </p:cNvSpPr>
          <p:nvPr>
            <p:ph type="sldNum" sz="quarter" idx="10"/>
          </p:nvPr>
        </p:nvSpPr>
        <p:spPr/>
        <p:txBody>
          <a:bodyPr/>
          <a:lstStyle/>
          <a:p>
            <a:r>
              <a:rPr lang="en-US" altLang="en-US"/>
              <a:t>7–</a:t>
            </a:r>
            <a:fld id="{9A159FBE-FCF8-40EE-8560-DDF613CE4560}" type="slidenum">
              <a:rPr lang="en-US" altLang="en-US" smtClean="0"/>
              <a:pPr/>
              <a:t>10</a:t>
            </a:fld>
            <a:endParaRPr lang="en-US" altLang="en-US"/>
          </a:p>
        </p:txBody>
      </p:sp>
      <p:sp>
        <p:nvSpPr>
          <p:cNvPr id="7" name="TextBox 6">
            <a:extLst>
              <a:ext uri="{FF2B5EF4-FFF2-40B4-BE49-F238E27FC236}">
                <a16:creationId xmlns:a16="http://schemas.microsoft.com/office/drawing/2014/main" id="{04214F02-4A33-460A-A611-BB76C01284ED}"/>
              </a:ext>
            </a:extLst>
          </p:cNvPr>
          <p:cNvSpPr txBox="1"/>
          <p:nvPr/>
        </p:nvSpPr>
        <p:spPr>
          <a:xfrm>
            <a:off x="99568" y="1831793"/>
            <a:ext cx="11324167" cy="3416320"/>
          </a:xfrm>
          <a:prstGeom prst="rect">
            <a:avLst/>
          </a:prstGeom>
          <a:noFill/>
        </p:spPr>
        <p:txBody>
          <a:bodyPr wrap="square">
            <a:spAutoFit/>
          </a:bodyPr>
          <a:lstStyle/>
          <a:p>
            <a:pPr marL="342900" indent="-342900">
              <a:buFont typeface="Wingdings" panose="05000000000000000000" pitchFamily="2" charset="2"/>
              <a:buChar char="Ø"/>
            </a:pPr>
            <a:r>
              <a:rPr lang="en-US" sz="2400" dirty="0"/>
              <a:t>Generate a list of possible risks through brainstorming, problem identification and risk profiling. Macro risks first, then specific events.</a:t>
            </a:r>
          </a:p>
          <a:p>
            <a:pPr marL="342900" indent="-342900">
              <a:buFont typeface="Wingdings" panose="05000000000000000000" pitchFamily="2" charset="2"/>
              <a:buChar char="Ø"/>
            </a:pPr>
            <a:r>
              <a:rPr lang="en-US" sz="2400" dirty="0"/>
              <a:t>The risk management process begins by trying to generate a list of all the possible risks that could affect the project. </a:t>
            </a:r>
          </a:p>
          <a:p>
            <a:pPr marL="342900" indent="-342900">
              <a:buFont typeface="Wingdings" panose="05000000000000000000" pitchFamily="2" charset="2"/>
              <a:buChar char="Ø"/>
            </a:pPr>
            <a:r>
              <a:rPr lang="en-US" sz="2400" dirty="0"/>
              <a:t>Typically, the project manager pulls together, during the planning phase, a risk management team consisting of core team members and other relevant stakeholders. </a:t>
            </a:r>
          </a:p>
          <a:p>
            <a:pPr marL="342900" indent="-342900">
              <a:buFont typeface="Wingdings" panose="05000000000000000000" pitchFamily="2" charset="2"/>
              <a:buChar char="Ø"/>
            </a:pPr>
            <a:r>
              <a:rPr lang="en-US" sz="2400" dirty="0"/>
              <a:t>Research has demonstrated that groups make more accurate judgments about risks than individuals do.</a:t>
            </a:r>
          </a:p>
        </p:txBody>
      </p:sp>
      <p:pic>
        <p:nvPicPr>
          <p:cNvPr id="4" name="Picture 3">
            <a:extLst>
              <a:ext uri="{FF2B5EF4-FFF2-40B4-BE49-F238E27FC236}">
                <a16:creationId xmlns:a16="http://schemas.microsoft.com/office/drawing/2014/main" id="{D8E1D6E0-0BE5-4C12-B2C1-570A8AC127DC}"/>
              </a:ext>
            </a:extLst>
          </p:cNvPr>
          <p:cNvPicPr>
            <a:picLocks noChangeAspect="1"/>
          </p:cNvPicPr>
          <p:nvPr/>
        </p:nvPicPr>
        <p:blipFill>
          <a:blip r:embed="rId2"/>
          <a:stretch>
            <a:fillRect/>
          </a:stretch>
        </p:blipFill>
        <p:spPr>
          <a:xfrm>
            <a:off x="11058046" y="-64758"/>
            <a:ext cx="1133954" cy="1012024"/>
          </a:xfrm>
          <a:prstGeom prst="rect">
            <a:avLst/>
          </a:prstGeom>
        </p:spPr>
      </p:pic>
    </p:spTree>
    <p:extLst>
      <p:ext uri="{BB962C8B-B14F-4D97-AF65-F5344CB8AC3E}">
        <p14:creationId xmlns:p14="http://schemas.microsoft.com/office/powerpoint/2010/main" val="3471135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F1575-9FF5-4EAA-BB70-9C77642EA5CE}"/>
              </a:ext>
            </a:extLst>
          </p:cNvPr>
          <p:cNvSpPr>
            <a:spLocks noGrp="1"/>
          </p:cNvSpPr>
          <p:nvPr>
            <p:ph type="title"/>
          </p:nvPr>
        </p:nvSpPr>
        <p:spPr>
          <a:xfrm>
            <a:off x="0" y="165651"/>
            <a:ext cx="9838944" cy="851297"/>
          </a:xfrm>
        </p:spPr>
        <p:txBody>
          <a:bodyPr/>
          <a:lstStyle/>
          <a:p>
            <a:r>
              <a:rPr lang="en-US" dirty="0"/>
              <a:t>Step 1: Risk Identification</a:t>
            </a:r>
          </a:p>
        </p:txBody>
      </p:sp>
      <p:sp>
        <p:nvSpPr>
          <p:cNvPr id="3" name="Slide Number Placeholder 2">
            <a:extLst>
              <a:ext uri="{FF2B5EF4-FFF2-40B4-BE49-F238E27FC236}">
                <a16:creationId xmlns:a16="http://schemas.microsoft.com/office/drawing/2014/main" id="{5C654228-99B7-4694-813C-10AD5688373F}"/>
              </a:ext>
            </a:extLst>
          </p:cNvPr>
          <p:cNvSpPr>
            <a:spLocks noGrp="1"/>
          </p:cNvSpPr>
          <p:nvPr>
            <p:ph type="sldNum" sz="quarter" idx="10"/>
          </p:nvPr>
        </p:nvSpPr>
        <p:spPr/>
        <p:txBody>
          <a:bodyPr/>
          <a:lstStyle/>
          <a:p>
            <a:r>
              <a:rPr lang="en-US" altLang="en-US"/>
              <a:t>7–</a:t>
            </a:r>
            <a:fld id="{9A159FBE-FCF8-40EE-8560-DDF613CE4560}" type="slidenum">
              <a:rPr lang="en-US" altLang="en-US" smtClean="0"/>
              <a:pPr/>
              <a:t>11</a:t>
            </a:fld>
            <a:endParaRPr lang="en-US" altLang="en-US"/>
          </a:p>
        </p:txBody>
      </p:sp>
      <p:sp>
        <p:nvSpPr>
          <p:cNvPr id="4" name="TextBox 3">
            <a:extLst>
              <a:ext uri="{FF2B5EF4-FFF2-40B4-BE49-F238E27FC236}">
                <a16:creationId xmlns:a16="http://schemas.microsoft.com/office/drawing/2014/main" id="{5F60A141-6FC3-4610-AEA4-9BA7FB5024E2}"/>
              </a:ext>
            </a:extLst>
          </p:cNvPr>
          <p:cNvSpPr txBox="1"/>
          <p:nvPr/>
        </p:nvSpPr>
        <p:spPr>
          <a:xfrm>
            <a:off x="231648" y="1694689"/>
            <a:ext cx="11259735" cy="3785652"/>
          </a:xfrm>
          <a:prstGeom prst="rect">
            <a:avLst/>
          </a:prstGeom>
          <a:noFill/>
        </p:spPr>
        <p:txBody>
          <a:bodyPr wrap="square">
            <a:spAutoFit/>
          </a:bodyPr>
          <a:lstStyle/>
          <a:p>
            <a:pPr marL="342900" indent="-342900">
              <a:buFont typeface="Wingdings" panose="05000000000000000000" pitchFamily="2" charset="2"/>
              <a:buChar char="Ø"/>
            </a:pPr>
            <a:r>
              <a:rPr lang="en-US" sz="2400" dirty="0"/>
              <a:t>The team uses brainstorming and other problem identifying techniques to identify potential problems. </a:t>
            </a:r>
          </a:p>
          <a:p>
            <a:pPr marL="342900" indent="-342900">
              <a:buFont typeface="Wingdings" panose="05000000000000000000" pitchFamily="2" charset="2"/>
              <a:buChar char="Ø"/>
            </a:pPr>
            <a:r>
              <a:rPr lang="en-US" sz="2400" dirty="0"/>
              <a:t>Participants are encouraged to keep an open mind and generate as many probable risks as possible. </a:t>
            </a:r>
          </a:p>
          <a:p>
            <a:pPr marL="342900" indent="-342900">
              <a:buFont typeface="Wingdings" panose="05000000000000000000" pitchFamily="2" charset="2"/>
              <a:buChar char="Ø"/>
            </a:pPr>
            <a:r>
              <a:rPr lang="en-US" sz="2400" dirty="0"/>
              <a:t>One common mistake that is made early in the risk identification process is to focus on objectives and not on the events that could produce consequences. </a:t>
            </a:r>
          </a:p>
          <a:p>
            <a:pPr marL="342900" indent="-342900">
              <a:buFont typeface="Wingdings" panose="05000000000000000000" pitchFamily="2" charset="2"/>
              <a:buChar char="Ø"/>
            </a:pPr>
            <a:r>
              <a:rPr lang="en-US" sz="2400" dirty="0"/>
              <a:t>For example, team members may identify failing to meet schedule as a major risk. What they need to focus on are the events that could cause this to happen (i.e., poor estimates, adverse weather, shipping delays, etc.). Only by focusing on actual events can potential solutions be found</a:t>
            </a:r>
          </a:p>
        </p:txBody>
      </p:sp>
      <p:pic>
        <p:nvPicPr>
          <p:cNvPr id="5" name="Picture 4">
            <a:extLst>
              <a:ext uri="{FF2B5EF4-FFF2-40B4-BE49-F238E27FC236}">
                <a16:creationId xmlns:a16="http://schemas.microsoft.com/office/drawing/2014/main" id="{1B4EE431-C494-4D50-9E88-A7C103922A6F}"/>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35670818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AutoShape 2">
            <a:extLst>
              <a:ext uri="{FF2B5EF4-FFF2-40B4-BE49-F238E27FC236}">
                <a16:creationId xmlns:a16="http://schemas.microsoft.com/office/drawing/2014/main" id="{223DA54B-5CA7-4D13-99BE-E3E6BF67377E}"/>
              </a:ext>
            </a:extLst>
          </p:cNvPr>
          <p:cNvSpPr>
            <a:spLocks noGrp="1" noChangeArrowheads="1"/>
          </p:cNvSpPr>
          <p:nvPr>
            <p:ph type="title"/>
          </p:nvPr>
        </p:nvSpPr>
        <p:spPr>
          <a:xfrm>
            <a:off x="196851" y="0"/>
            <a:ext cx="8139113"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The Risk Breakdown Structure (RBS)</a:t>
            </a:r>
          </a:p>
        </p:txBody>
      </p:sp>
      <p:pic>
        <p:nvPicPr>
          <p:cNvPr id="70661" name="Picture 5" descr="0703">
            <a:extLst>
              <a:ext uri="{FF2B5EF4-FFF2-40B4-BE49-F238E27FC236}">
                <a16:creationId xmlns:a16="http://schemas.microsoft.com/office/drawing/2014/main" id="{636771E3-32EA-44AE-BFDE-48F201FFE0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851" y="1012024"/>
            <a:ext cx="10948416" cy="4452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C186EF11-88B7-409B-B6BA-FD04C30A8383}"/>
              </a:ext>
            </a:extLst>
          </p:cNvPr>
          <p:cNvSpPr txBox="1"/>
          <p:nvPr/>
        </p:nvSpPr>
        <p:spPr>
          <a:xfrm>
            <a:off x="1" y="5551425"/>
            <a:ext cx="12192000" cy="1323439"/>
          </a:xfrm>
          <a:prstGeom prst="rect">
            <a:avLst/>
          </a:prstGeom>
          <a:noFill/>
        </p:spPr>
        <p:txBody>
          <a:bodyPr wrap="square">
            <a:spAutoFit/>
          </a:bodyPr>
          <a:lstStyle/>
          <a:p>
            <a:r>
              <a:rPr lang="en-US" sz="2000" dirty="0"/>
              <a:t>Organizations use risk breakdown structures (RBSs) in conjunction with work breakdown structures (WBSs) to help management teams identify and eventually analyze risks. This figure provides a generic example of a RBS. The focus at the beginning should be on risks that can affect the whole project as opposed to a specific section of the project or network.</a:t>
            </a:r>
          </a:p>
        </p:txBody>
      </p:sp>
      <p:pic>
        <p:nvPicPr>
          <p:cNvPr id="2" name="Picture 1">
            <a:extLst>
              <a:ext uri="{FF2B5EF4-FFF2-40B4-BE49-F238E27FC236}">
                <a16:creationId xmlns:a16="http://schemas.microsoft.com/office/drawing/2014/main" id="{233D3D06-E71E-4FB6-AC74-1C6C8A4D80D4}"/>
              </a:ext>
            </a:extLst>
          </p:cNvPr>
          <p:cNvPicPr>
            <a:picLocks noChangeAspect="1"/>
          </p:cNvPicPr>
          <p:nvPr/>
        </p:nvPicPr>
        <p:blipFill>
          <a:blip r:embed="rId4"/>
          <a:stretch>
            <a:fillRect/>
          </a:stretch>
        </p:blipFill>
        <p:spPr>
          <a:xfrm>
            <a:off x="10956446" y="0"/>
            <a:ext cx="1133954" cy="101202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5" name="Picture 5" descr="0704">
            <a:extLst>
              <a:ext uri="{FF2B5EF4-FFF2-40B4-BE49-F238E27FC236}">
                <a16:creationId xmlns:a16="http://schemas.microsoft.com/office/drawing/2014/main" id="{1284B69C-52D6-44F2-BB3D-EEAF12E542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976" y="1133855"/>
            <a:ext cx="9460992" cy="43044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682" name="AutoShape 2">
            <a:extLst>
              <a:ext uri="{FF2B5EF4-FFF2-40B4-BE49-F238E27FC236}">
                <a16:creationId xmlns:a16="http://schemas.microsoft.com/office/drawing/2014/main" id="{569F2E34-039B-4AD8-8D4A-DC0DEE7CC51F}"/>
              </a:ext>
            </a:extLst>
          </p:cNvPr>
          <p:cNvSpPr>
            <a:spLocks noGrp="1" noChangeArrowheads="1"/>
          </p:cNvSpPr>
          <p:nvPr>
            <p:ph type="title"/>
          </p:nvPr>
        </p:nvSpPr>
        <p:spPr>
          <a:xfrm>
            <a:off x="146305" y="0"/>
            <a:ext cx="1061923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Partial Risk Profile for Product Development Project</a:t>
            </a:r>
          </a:p>
        </p:txBody>
      </p:sp>
      <p:sp>
        <p:nvSpPr>
          <p:cNvPr id="7" name="TextBox 6">
            <a:extLst>
              <a:ext uri="{FF2B5EF4-FFF2-40B4-BE49-F238E27FC236}">
                <a16:creationId xmlns:a16="http://schemas.microsoft.com/office/drawing/2014/main" id="{6841A98A-7957-423F-B2F3-DA21AAE5EC34}"/>
              </a:ext>
            </a:extLst>
          </p:cNvPr>
          <p:cNvSpPr txBox="1"/>
          <p:nvPr/>
        </p:nvSpPr>
        <p:spPr>
          <a:xfrm>
            <a:off x="146305" y="5490380"/>
            <a:ext cx="11480797" cy="1015663"/>
          </a:xfrm>
          <a:prstGeom prst="rect">
            <a:avLst/>
          </a:prstGeom>
          <a:noFill/>
        </p:spPr>
        <p:txBody>
          <a:bodyPr wrap="square">
            <a:spAutoFit/>
          </a:bodyPr>
          <a:lstStyle/>
          <a:p>
            <a:r>
              <a:rPr lang="en-US" sz="2000" dirty="0"/>
              <a:t>A risk profile is another useful tool. A risk profile is a list of questions that address traditional areas of uncertainty on a project. These questions have been developed and refined from previous, similar projects. </a:t>
            </a:r>
          </a:p>
        </p:txBody>
      </p:sp>
      <p:pic>
        <p:nvPicPr>
          <p:cNvPr id="2" name="Picture 1">
            <a:extLst>
              <a:ext uri="{FF2B5EF4-FFF2-40B4-BE49-F238E27FC236}">
                <a16:creationId xmlns:a16="http://schemas.microsoft.com/office/drawing/2014/main" id="{03E0C261-3BE3-4E2F-8A83-B06118D93E02}"/>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a:extLst>
              <a:ext uri="{FF2B5EF4-FFF2-40B4-BE49-F238E27FC236}">
                <a16:creationId xmlns:a16="http://schemas.microsoft.com/office/drawing/2014/main" id="{A43A3A75-BD58-4929-8499-8B704362ABC2}"/>
              </a:ext>
            </a:extLst>
          </p:cNvPr>
          <p:cNvSpPr>
            <a:spLocks noGrp="1" noChangeArrowheads="1"/>
          </p:cNvSpPr>
          <p:nvPr>
            <p:ph type="title"/>
          </p:nvPr>
        </p:nvSpPr>
        <p:spPr>
          <a:xfrm>
            <a:off x="111760" y="0"/>
            <a:ext cx="9971024" cy="851297"/>
          </a:xfrm>
        </p:spPr>
        <p:txBody>
          <a:bodyPr/>
          <a:lstStyle/>
          <a:p>
            <a:pPr eaLnBrk="1" hangingPunct="1"/>
            <a:r>
              <a:rPr lang="en-US" altLang="en-US" dirty="0"/>
              <a:t>Step 2: Risk Assessment</a:t>
            </a:r>
          </a:p>
        </p:txBody>
      </p:sp>
      <p:sp>
        <p:nvSpPr>
          <p:cNvPr id="9220" name="Rectangle 3">
            <a:extLst>
              <a:ext uri="{FF2B5EF4-FFF2-40B4-BE49-F238E27FC236}">
                <a16:creationId xmlns:a16="http://schemas.microsoft.com/office/drawing/2014/main" id="{556D0901-ED88-47ED-AD0D-04364CA9879A}"/>
              </a:ext>
            </a:extLst>
          </p:cNvPr>
          <p:cNvSpPr>
            <a:spLocks noGrp="1" noChangeArrowheads="1"/>
          </p:cNvSpPr>
          <p:nvPr>
            <p:ph type="body" idx="1"/>
          </p:nvPr>
        </p:nvSpPr>
        <p:spPr>
          <a:xfrm>
            <a:off x="111760" y="2471174"/>
            <a:ext cx="11318240" cy="3680425"/>
          </a:xfrm>
        </p:spPr>
        <p:txBody>
          <a:bodyPr/>
          <a:lstStyle/>
          <a:p>
            <a:pPr marL="336550" lvl="1" indent="0" algn="l" eaLnBrk="1" hangingPunct="1">
              <a:buNone/>
            </a:pPr>
            <a:r>
              <a:rPr lang="en-GB" altLang="en-US" dirty="0"/>
              <a:t>Tools:</a:t>
            </a:r>
            <a:endParaRPr lang="ar-JO" altLang="en-US" dirty="0"/>
          </a:p>
          <a:p>
            <a:pPr lvl="1" eaLnBrk="1" hangingPunct="1"/>
            <a:r>
              <a:rPr lang="en-US" altLang="en-US" dirty="0"/>
              <a:t>Scenario analysis for event probability and impact</a:t>
            </a:r>
          </a:p>
          <a:p>
            <a:pPr lvl="1" eaLnBrk="1" hangingPunct="1"/>
            <a:r>
              <a:rPr lang="en-US" altLang="en-US" dirty="0"/>
              <a:t>Risk assessment matrix</a:t>
            </a:r>
          </a:p>
          <a:p>
            <a:pPr lvl="1" eaLnBrk="1" hangingPunct="1"/>
            <a:r>
              <a:rPr lang="en-US" altLang="en-US" dirty="0"/>
              <a:t>Failure Mode and Effects Analysis (FMEA)</a:t>
            </a:r>
          </a:p>
          <a:p>
            <a:pPr lvl="1" eaLnBrk="1" hangingPunct="1"/>
            <a:r>
              <a:rPr lang="en-US" altLang="en-US" dirty="0"/>
              <a:t>Probability analysis </a:t>
            </a:r>
          </a:p>
          <a:p>
            <a:pPr lvl="2" eaLnBrk="1" hangingPunct="1"/>
            <a:r>
              <a:rPr lang="en-US" altLang="en-US" dirty="0"/>
              <a:t>Decision trees, NPV, and PERT</a:t>
            </a:r>
          </a:p>
          <a:p>
            <a:pPr lvl="1" eaLnBrk="1" hangingPunct="1"/>
            <a:r>
              <a:rPr lang="en-US" altLang="en-US" dirty="0"/>
              <a:t>Semiquantitative scenario analysis</a:t>
            </a:r>
          </a:p>
        </p:txBody>
      </p:sp>
      <p:sp>
        <p:nvSpPr>
          <p:cNvPr id="6" name="TextBox 5">
            <a:extLst>
              <a:ext uri="{FF2B5EF4-FFF2-40B4-BE49-F238E27FC236}">
                <a16:creationId xmlns:a16="http://schemas.microsoft.com/office/drawing/2014/main" id="{40937A3E-43C2-4A51-B5BC-2D834A1DDCC5}"/>
              </a:ext>
            </a:extLst>
          </p:cNvPr>
          <p:cNvSpPr txBox="1"/>
          <p:nvPr/>
        </p:nvSpPr>
        <p:spPr>
          <a:xfrm>
            <a:off x="0" y="1147735"/>
            <a:ext cx="11430000" cy="1323439"/>
          </a:xfrm>
          <a:prstGeom prst="rect">
            <a:avLst/>
          </a:prstGeom>
          <a:noFill/>
        </p:spPr>
        <p:txBody>
          <a:bodyPr wrap="square">
            <a:spAutoFit/>
          </a:bodyPr>
          <a:lstStyle/>
          <a:p>
            <a:r>
              <a:rPr lang="en-US" sz="2000" dirty="0"/>
              <a:t>Step 1 produces a list of potential risks. Not all these risks deserve attention. Some are trivial and can be ignored, while others pose serious threats to the welfare of the project. Managers must develop methods for sifting through the list of risks, eliminating inconsequential or redundant ones and stratifying worthy ones in terms of importance and need for attention.</a:t>
            </a:r>
          </a:p>
        </p:txBody>
      </p:sp>
      <p:pic>
        <p:nvPicPr>
          <p:cNvPr id="3" name="Picture 2">
            <a:extLst>
              <a:ext uri="{FF2B5EF4-FFF2-40B4-BE49-F238E27FC236}">
                <a16:creationId xmlns:a16="http://schemas.microsoft.com/office/drawing/2014/main" id="{3EE04EFA-2CEE-499C-A9FC-8F1C8006FF73}"/>
              </a:ext>
            </a:extLst>
          </p:cNvPr>
          <p:cNvPicPr>
            <a:picLocks noChangeAspect="1"/>
          </p:cNvPicPr>
          <p:nvPr/>
        </p:nvPicPr>
        <p:blipFill>
          <a:blip r:embed="rId3"/>
          <a:stretch>
            <a:fillRect/>
          </a:stretch>
        </p:blipFill>
        <p:spPr>
          <a:xfrm>
            <a:off x="11058046" y="-80364"/>
            <a:ext cx="1133954" cy="1012024"/>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F9C14-4AD7-4C0E-ABC4-D347054EDF0B}"/>
              </a:ext>
            </a:extLst>
          </p:cNvPr>
          <p:cNvSpPr>
            <a:spLocks noGrp="1"/>
          </p:cNvSpPr>
          <p:nvPr>
            <p:ph type="title"/>
          </p:nvPr>
        </p:nvSpPr>
        <p:spPr>
          <a:xfrm>
            <a:off x="0" y="51673"/>
            <a:ext cx="10021824" cy="960351"/>
          </a:xfrm>
        </p:spPr>
        <p:txBody>
          <a:bodyPr/>
          <a:lstStyle/>
          <a:p>
            <a:r>
              <a:rPr lang="en-US" altLang="en-US" dirty="0"/>
              <a:t>Scenario analysis for event probability and impact</a:t>
            </a:r>
            <a:br>
              <a:rPr lang="en-US" altLang="en-US" dirty="0"/>
            </a:br>
            <a:endParaRPr lang="en-US" dirty="0"/>
          </a:p>
        </p:txBody>
      </p:sp>
      <p:sp>
        <p:nvSpPr>
          <p:cNvPr id="3" name="Content Placeholder 2">
            <a:extLst>
              <a:ext uri="{FF2B5EF4-FFF2-40B4-BE49-F238E27FC236}">
                <a16:creationId xmlns:a16="http://schemas.microsoft.com/office/drawing/2014/main" id="{7D67F14B-CAC4-4463-94F0-DE1060120364}"/>
              </a:ext>
            </a:extLst>
          </p:cNvPr>
          <p:cNvSpPr>
            <a:spLocks noGrp="1"/>
          </p:cNvSpPr>
          <p:nvPr>
            <p:ph idx="1"/>
          </p:nvPr>
        </p:nvSpPr>
        <p:spPr>
          <a:xfrm>
            <a:off x="182880" y="1685544"/>
            <a:ext cx="11484864" cy="4983480"/>
          </a:xfrm>
        </p:spPr>
        <p:txBody>
          <a:bodyPr/>
          <a:lstStyle/>
          <a:p>
            <a:pPr marL="0" indent="0" algn="l">
              <a:buNone/>
            </a:pPr>
            <a:r>
              <a:rPr lang="en-US" sz="2000" b="1" i="0" u="none" strike="noStrike" baseline="0" dirty="0">
                <a:solidFill>
                  <a:srgbClr val="000000"/>
                </a:solidFill>
              </a:rPr>
              <a:t>Scenario analysis </a:t>
            </a:r>
            <a:r>
              <a:rPr lang="en-US" sz="2000" b="0" i="0" u="none" strike="noStrike" baseline="0" dirty="0">
                <a:solidFill>
                  <a:srgbClr val="000000"/>
                </a:solidFill>
              </a:rPr>
              <a:t>is the easiest and most used technique for analyzing risks. Team members assess the significance of each risk event in terms of: </a:t>
            </a:r>
          </a:p>
          <a:p>
            <a:r>
              <a:rPr lang="en-US" sz="2000" b="0" i="0" u="none" strike="noStrike" baseline="0" dirty="0">
                <a:solidFill>
                  <a:srgbClr val="000000"/>
                </a:solidFill>
              </a:rPr>
              <a:t>Probability of the event</a:t>
            </a:r>
            <a:r>
              <a:rPr lang="en-US" sz="2000" dirty="0">
                <a:solidFill>
                  <a:srgbClr val="000000"/>
                </a:solidFill>
              </a:rPr>
              <a:t>.</a:t>
            </a:r>
          </a:p>
          <a:p>
            <a:r>
              <a:rPr lang="en-US" sz="2000" dirty="0">
                <a:solidFill>
                  <a:srgbClr val="000000"/>
                </a:solidFill>
              </a:rPr>
              <a:t> Impact of the event.</a:t>
            </a:r>
          </a:p>
          <a:p>
            <a:pPr marL="0" indent="0">
              <a:buNone/>
            </a:pPr>
            <a:endParaRPr lang="en-US" sz="2000" dirty="0">
              <a:solidFill>
                <a:srgbClr val="000000"/>
              </a:solidFill>
            </a:endParaRPr>
          </a:p>
          <a:p>
            <a:pPr marL="0" indent="0" algn="l">
              <a:buNone/>
            </a:pPr>
            <a:r>
              <a:rPr lang="en-US" sz="2000" dirty="0">
                <a:solidFill>
                  <a:srgbClr val="000000"/>
                </a:solidFill>
              </a:rPr>
              <a:t>Simply stated, risks need </a:t>
            </a:r>
            <a:r>
              <a:rPr lang="en-US" sz="2000" b="0" i="0" u="none" strike="noStrike" baseline="0" dirty="0">
                <a:solidFill>
                  <a:srgbClr val="000000"/>
                </a:solidFill>
              </a:rPr>
              <a:t>to be evaluated in terms of the likelihood the event is going to occur and the impact or consequences of its occurrence. </a:t>
            </a:r>
          </a:p>
          <a:p>
            <a:pPr marL="0" indent="0" algn="l">
              <a:buNone/>
            </a:pPr>
            <a:r>
              <a:rPr lang="en-US" sz="2000" b="1" u="sng" dirty="0">
                <a:solidFill>
                  <a:srgbClr val="000000"/>
                </a:solidFill>
              </a:rPr>
              <a:t>Example: </a:t>
            </a:r>
            <a:r>
              <a:rPr lang="en-US" sz="2000" b="0" i="0" u="none" strike="noStrike" baseline="0" dirty="0">
                <a:solidFill>
                  <a:srgbClr val="000000"/>
                </a:solidFill>
              </a:rPr>
              <a:t>The risk of a project manager being struck by lightning at a work site would have major negative impact on the project, but the likelihood is so low it is not worthy of consideration. Conversely, people do change jobs, so an event like the loss of key project personnel would have not only an adverse impact but also a high likelihood of occurring in some organizations. If so, then it would be wise for that organization to be proactive and mitigate this risk by developing incentive schemes for retaining specialists and/or engaging in cross-training to reduce the impact of turnover</a:t>
            </a:r>
            <a:endParaRPr lang="en-US" sz="2000" dirty="0"/>
          </a:p>
        </p:txBody>
      </p:sp>
      <p:pic>
        <p:nvPicPr>
          <p:cNvPr id="5" name="Picture 4">
            <a:extLst>
              <a:ext uri="{FF2B5EF4-FFF2-40B4-BE49-F238E27FC236}">
                <a16:creationId xmlns:a16="http://schemas.microsoft.com/office/drawing/2014/main" id="{F9E4BD00-53F9-4E1F-96B2-B35F21F7F5F0}"/>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15879662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C0D8-E8A4-4B16-A2B9-5D87440E7B43}"/>
              </a:ext>
            </a:extLst>
          </p:cNvPr>
          <p:cNvSpPr>
            <a:spLocks noGrp="1"/>
          </p:cNvSpPr>
          <p:nvPr>
            <p:ph type="title"/>
          </p:nvPr>
        </p:nvSpPr>
        <p:spPr>
          <a:xfrm>
            <a:off x="0" y="152400"/>
            <a:ext cx="9973056" cy="851297"/>
          </a:xfrm>
        </p:spPr>
        <p:txBody>
          <a:bodyPr/>
          <a:lstStyle/>
          <a:p>
            <a:r>
              <a:rPr lang="en-US" altLang="en-US" dirty="0"/>
              <a:t>Scenario analysis for event probability and impact</a:t>
            </a:r>
            <a:endParaRPr lang="en-US" dirty="0"/>
          </a:p>
        </p:txBody>
      </p:sp>
      <p:sp>
        <p:nvSpPr>
          <p:cNvPr id="6" name="TextBox 5">
            <a:extLst>
              <a:ext uri="{FF2B5EF4-FFF2-40B4-BE49-F238E27FC236}">
                <a16:creationId xmlns:a16="http://schemas.microsoft.com/office/drawing/2014/main" id="{52758AC1-5D19-4C42-8B40-6AF15EC8DDFE}"/>
              </a:ext>
            </a:extLst>
          </p:cNvPr>
          <p:cNvSpPr txBox="1"/>
          <p:nvPr/>
        </p:nvSpPr>
        <p:spPr>
          <a:xfrm>
            <a:off x="185759" y="1371797"/>
            <a:ext cx="10872287" cy="3477875"/>
          </a:xfrm>
          <a:prstGeom prst="rect">
            <a:avLst/>
          </a:prstGeom>
          <a:noFill/>
        </p:spPr>
        <p:txBody>
          <a:bodyPr wrap="square">
            <a:spAutoFit/>
          </a:bodyPr>
          <a:lstStyle/>
          <a:p>
            <a:r>
              <a:rPr lang="en-US" sz="2000" dirty="0"/>
              <a:t>The quality and credibility of the risk analysis process require that different levels of risk probabilities and impacts be defined. These definitions vary and should be tailored to the specific nature and needs of the project.</a:t>
            </a:r>
          </a:p>
          <a:p>
            <a:endParaRPr lang="en-US" sz="2000" dirty="0"/>
          </a:p>
          <a:p>
            <a:r>
              <a:rPr lang="en-US" sz="2000" dirty="0"/>
              <a:t> </a:t>
            </a:r>
            <a:r>
              <a:rPr lang="en-US" sz="2000" b="1" i="1" u="sng" dirty="0"/>
              <a:t>For example, </a:t>
            </a:r>
            <a:r>
              <a:rPr lang="en-US" sz="2000" dirty="0"/>
              <a:t>a relatively simple scale ranging from “very unlikely” to “almost certainly” may suffice for one project, whereas another project may use more precise numerical probabilities (e.g., 0.1, 0.3, 0.5, . . .).</a:t>
            </a:r>
          </a:p>
          <a:p>
            <a:r>
              <a:rPr lang="en-US" sz="2000" dirty="0"/>
              <a:t>Impact scales can be a bit more problematic since adverse risks affect project objectives differently. For example, a component failure may cause only a slight delay in project schedule but a major increase in project cost. If controlling cost is a high priority, then the impact would be severe. If, on the other hand, time is more critical than cost, then the impact would be minor.</a:t>
            </a:r>
          </a:p>
        </p:txBody>
      </p:sp>
      <p:pic>
        <p:nvPicPr>
          <p:cNvPr id="7" name="Picture 6">
            <a:extLst>
              <a:ext uri="{FF2B5EF4-FFF2-40B4-BE49-F238E27FC236}">
                <a16:creationId xmlns:a16="http://schemas.microsoft.com/office/drawing/2014/main" id="{16ACE0E9-9997-4DD8-82EF-75F538D7693B}"/>
              </a:ext>
            </a:extLst>
          </p:cNvPr>
          <p:cNvPicPr>
            <a:picLocks noChangeAspect="1"/>
          </p:cNvPicPr>
          <p:nvPr/>
        </p:nvPicPr>
        <p:blipFill>
          <a:blip r:embed="rId2"/>
          <a:stretch>
            <a:fillRect/>
          </a:stretch>
        </p:blipFill>
        <p:spPr>
          <a:xfrm>
            <a:off x="11058046" y="-8327"/>
            <a:ext cx="1133954" cy="1012024"/>
          </a:xfrm>
          <a:prstGeom prst="rect">
            <a:avLst/>
          </a:prstGeom>
        </p:spPr>
      </p:pic>
    </p:spTree>
    <p:extLst>
      <p:ext uri="{BB962C8B-B14F-4D97-AF65-F5344CB8AC3E}">
        <p14:creationId xmlns:p14="http://schemas.microsoft.com/office/powerpoint/2010/main" val="3198973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AutoShape 2">
            <a:extLst>
              <a:ext uri="{FF2B5EF4-FFF2-40B4-BE49-F238E27FC236}">
                <a16:creationId xmlns:a16="http://schemas.microsoft.com/office/drawing/2014/main" id="{77AC6768-73FE-4287-BD0F-53490D5A0CE1}"/>
              </a:ext>
            </a:extLst>
          </p:cNvPr>
          <p:cNvSpPr>
            <a:spLocks noGrp="1" noChangeArrowheads="1"/>
          </p:cNvSpPr>
          <p:nvPr>
            <p:ph type="title"/>
          </p:nvPr>
        </p:nvSpPr>
        <p:spPr>
          <a:xfrm>
            <a:off x="0" y="-41546"/>
            <a:ext cx="10957051"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Defined Conditions for Impact Scales of a Risk on Major Project Objectives (Examples for negative impacts only)</a:t>
            </a:r>
          </a:p>
        </p:txBody>
      </p:sp>
      <p:pic>
        <p:nvPicPr>
          <p:cNvPr id="72709" name="Picture 5" descr="0705">
            <a:extLst>
              <a:ext uri="{FF2B5EF4-FFF2-40B4-BE49-F238E27FC236}">
                <a16:creationId xmlns:a16="http://schemas.microsoft.com/office/drawing/2014/main" id="{DA94C3A1-9807-434A-A21C-27EA98132E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47" y="1475232"/>
            <a:ext cx="11112506" cy="46559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C4A139B1-2E3F-4DEC-98D2-BB0F4DF2D5F5}"/>
              </a:ext>
            </a:extLst>
          </p:cNvPr>
          <p:cNvPicPr>
            <a:picLocks noChangeAspect="1"/>
          </p:cNvPicPr>
          <p:nvPr/>
        </p:nvPicPr>
        <p:blipFill>
          <a:blip r:embed="rId4"/>
          <a:stretch>
            <a:fillRect/>
          </a:stretch>
        </p:blipFill>
        <p:spPr>
          <a:xfrm>
            <a:off x="11173919" y="-41546"/>
            <a:ext cx="1133954" cy="1012024"/>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Number Placeholder 2">
            <a:extLst>
              <a:ext uri="{FF2B5EF4-FFF2-40B4-BE49-F238E27FC236}">
                <a16:creationId xmlns:a16="http://schemas.microsoft.com/office/drawing/2014/main" id="{CF076522-3CA9-43D7-BC65-004CED39AABC}"/>
              </a:ext>
            </a:extLst>
          </p:cNvPr>
          <p:cNvSpPr>
            <a:spLocks noGrp="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eaLnBrk="1" fontAlgn="base" hangingPunct="1">
              <a:spcBef>
                <a:spcPct val="0"/>
              </a:spcBef>
              <a:spcAft>
                <a:spcPct val="0"/>
              </a:spcAft>
            </a:pPr>
            <a:r>
              <a:rPr lang="en-US" altLang="en-US" dirty="0">
                <a:solidFill>
                  <a:srgbClr val="000000"/>
                </a:solidFill>
                <a:latin typeface="Times New Roman" panose="02020603050405020304" pitchFamily="18" charset="0"/>
              </a:rPr>
              <a:t>7–</a:t>
            </a:r>
          </a:p>
        </p:txBody>
      </p:sp>
      <p:sp>
        <p:nvSpPr>
          <p:cNvPr id="73730" name="AutoShape 2">
            <a:extLst>
              <a:ext uri="{FF2B5EF4-FFF2-40B4-BE49-F238E27FC236}">
                <a16:creationId xmlns:a16="http://schemas.microsoft.com/office/drawing/2014/main" id="{D0730060-3FB9-4381-83AC-E7D0F12E1F02}"/>
              </a:ext>
            </a:extLst>
          </p:cNvPr>
          <p:cNvSpPr>
            <a:spLocks noGrp="1" noChangeArrowheads="1"/>
          </p:cNvSpPr>
          <p:nvPr>
            <p:ph type="title"/>
          </p:nvPr>
        </p:nvSpPr>
        <p:spPr>
          <a:xfrm>
            <a:off x="109728" y="102038"/>
            <a:ext cx="9156192"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Risk Assessment Form</a:t>
            </a:r>
          </a:p>
        </p:txBody>
      </p:sp>
      <p:pic>
        <p:nvPicPr>
          <p:cNvPr id="73733" name="Picture 5" descr="0706">
            <a:extLst>
              <a:ext uri="{FF2B5EF4-FFF2-40B4-BE49-F238E27FC236}">
                <a16:creationId xmlns:a16="http://schemas.microsoft.com/office/drawing/2014/main" id="{B54FAA80-A06D-40D6-A127-6460C16D33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8622" y="1463183"/>
            <a:ext cx="5683378" cy="3645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4" name="Rectangle 6">
            <a:extLst>
              <a:ext uri="{FF2B5EF4-FFF2-40B4-BE49-F238E27FC236}">
                <a16:creationId xmlns:a16="http://schemas.microsoft.com/office/drawing/2014/main" id="{ED464BCB-4D85-4A47-AFA6-F96A89C6CFC9}"/>
              </a:ext>
            </a:extLst>
          </p:cNvPr>
          <p:cNvSpPr>
            <a:spLocks noChangeArrowheads="1"/>
          </p:cNvSpPr>
          <p:nvPr/>
        </p:nvSpPr>
        <p:spPr bwMode="auto">
          <a:xfrm>
            <a:off x="5047488" y="6027003"/>
            <a:ext cx="73596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algn="ctr" eaLnBrk="1" fontAlgn="base" hangingPunct="1">
              <a:spcBef>
                <a:spcPct val="20000"/>
              </a:spcBef>
              <a:spcAft>
                <a:spcPct val="0"/>
              </a:spcAft>
            </a:pPr>
            <a:r>
              <a:rPr lang="en-US" altLang="en-US" sz="2400" b="1" dirty="0">
                <a:solidFill>
                  <a:srgbClr val="000000"/>
                </a:solidFill>
              </a:rPr>
              <a:t>Failure Mode and Effects Analysis (FMEA)</a:t>
            </a:r>
            <a:br>
              <a:rPr lang="en-US" altLang="en-US" sz="2400" b="1" dirty="0">
                <a:solidFill>
                  <a:srgbClr val="000000"/>
                </a:solidFill>
              </a:rPr>
            </a:br>
            <a:r>
              <a:rPr lang="en-US" altLang="en-US" sz="2400" dirty="0">
                <a:solidFill>
                  <a:srgbClr val="000000"/>
                </a:solidFill>
              </a:rPr>
              <a:t>Impact </a:t>
            </a:r>
            <a:r>
              <a:rPr lang="en-US" altLang="en-US" sz="2400" dirty="0">
                <a:solidFill>
                  <a:srgbClr val="000000"/>
                </a:solidFill>
                <a:cs typeface="Arial" panose="020B0604020202020204" pitchFamily="34" charset="0"/>
              </a:rPr>
              <a:t>× </a:t>
            </a:r>
            <a:r>
              <a:rPr lang="en-US" altLang="en-US" sz="2400" dirty="0">
                <a:solidFill>
                  <a:srgbClr val="000000"/>
                </a:solidFill>
              </a:rPr>
              <a:t>Probability </a:t>
            </a:r>
            <a:r>
              <a:rPr lang="en-US" altLang="en-US" sz="2400" dirty="0">
                <a:solidFill>
                  <a:srgbClr val="000000"/>
                </a:solidFill>
                <a:cs typeface="Arial" panose="020B0604020202020204" pitchFamily="34" charset="0"/>
              </a:rPr>
              <a:t>×</a:t>
            </a:r>
            <a:r>
              <a:rPr lang="en-US" altLang="en-US" sz="2400" dirty="0">
                <a:solidFill>
                  <a:srgbClr val="000000"/>
                </a:solidFill>
              </a:rPr>
              <a:t> Detection = Risk Value</a:t>
            </a:r>
          </a:p>
        </p:txBody>
      </p:sp>
      <p:sp>
        <p:nvSpPr>
          <p:cNvPr id="7" name="TextBox 6">
            <a:extLst>
              <a:ext uri="{FF2B5EF4-FFF2-40B4-BE49-F238E27FC236}">
                <a16:creationId xmlns:a16="http://schemas.microsoft.com/office/drawing/2014/main" id="{BAA4C3AB-E03F-4622-A8D7-4CD0D8D9728E}"/>
              </a:ext>
            </a:extLst>
          </p:cNvPr>
          <p:cNvSpPr txBox="1"/>
          <p:nvPr/>
        </p:nvSpPr>
        <p:spPr>
          <a:xfrm>
            <a:off x="109728" y="1531263"/>
            <a:ext cx="6156960" cy="4401205"/>
          </a:xfrm>
          <a:prstGeom prst="rect">
            <a:avLst/>
          </a:prstGeom>
          <a:noFill/>
        </p:spPr>
        <p:txBody>
          <a:bodyPr wrap="square">
            <a:spAutoFit/>
          </a:bodyPr>
          <a:lstStyle/>
          <a:p>
            <a:pPr algn="just"/>
            <a:r>
              <a:rPr lang="en-US" sz="2000" dirty="0"/>
              <a:t>Documentation of scenario analyses can be seen in various risk assessment forms used by companies. This figure shows  a partial example of a risk assessment form used on an IS project involving the upgrade from Windows 10 to Windows 11. </a:t>
            </a:r>
          </a:p>
          <a:p>
            <a:pPr algn="just"/>
            <a:r>
              <a:rPr lang="en-US" sz="2000" dirty="0"/>
              <a:t>Notice that in addition to evaluating the severity and probability of risk events the team also assesses when the event might occur and its detection difficulty. Detection difficulty is a measure of how easy it would be to detect that the event was going to occur in time to take mitigating action, that is, how much warning would we have? So in the Windows 11 conversion example, the detection scale would range from 5 = no warning to 1 = lots of time to react.</a:t>
            </a:r>
          </a:p>
        </p:txBody>
      </p:sp>
      <p:pic>
        <p:nvPicPr>
          <p:cNvPr id="3" name="Picture 2">
            <a:extLst>
              <a:ext uri="{FF2B5EF4-FFF2-40B4-BE49-F238E27FC236}">
                <a16:creationId xmlns:a16="http://schemas.microsoft.com/office/drawing/2014/main" id="{6CF80F1A-8983-41D1-B9B0-12208BBB90C9}"/>
              </a:ext>
            </a:extLst>
          </p:cNvPr>
          <p:cNvPicPr>
            <a:picLocks noChangeAspect="1"/>
          </p:cNvPicPr>
          <p:nvPr/>
        </p:nvPicPr>
        <p:blipFill>
          <a:blip r:embed="rId4"/>
          <a:stretch>
            <a:fillRect/>
          </a:stretch>
        </p:blipFill>
        <p:spPr>
          <a:xfrm>
            <a:off x="11058046" y="-58689"/>
            <a:ext cx="1133954" cy="1012024"/>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7" name="Picture 5" descr="0707">
            <a:extLst>
              <a:ext uri="{FF2B5EF4-FFF2-40B4-BE49-F238E27FC236}">
                <a16:creationId xmlns:a16="http://schemas.microsoft.com/office/drawing/2014/main" id="{B6D03CCD-8B1C-4C91-BC07-FA0A8496C1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1904" y="1837635"/>
            <a:ext cx="5340096" cy="440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4754" name="AutoShape 2">
            <a:extLst>
              <a:ext uri="{FF2B5EF4-FFF2-40B4-BE49-F238E27FC236}">
                <a16:creationId xmlns:a16="http://schemas.microsoft.com/office/drawing/2014/main" id="{8857E81F-099B-419D-9AA1-0BAC300E69C8}"/>
              </a:ext>
            </a:extLst>
          </p:cNvPr>
          <p:cNvSpPr>
            <a:spLocks noGrp="1" noChangeArrowheads="1"/>
          </p:cNvSpPr>
          <p:nvPr>
            <p:ph type="title"/>
          </p:nvPr>
        </p:nvSpPr>
        <p:spPr>
          <a:xfrm>
            <a:off x="91440" y="0"/>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Risk Severity Matrix</a:t>
            </a:r>
          </a:p>
        </p:txBody>
      </p:sp>
      <p:sp>
        <p:nvSpPr>
          <p:cNvPr id="74758" name="Rectangle 6">
            <a:extLst>
              <a:ext uri="{FF2B5EF4-FFF2-40B4-BE49-F238E27FC236}">
                <a16:creationId xmlns:a16="http://schemas.microsoft.com/office/drawing/2014/main" id="{DA788F6B-3C66-412B-ADA0-DBE836D3BB35}"/>
              </a:ext>
            </a:extLst>
          </p:cNvPr>
          <p:cNvSpPr>
            <a:spLocks noChangeArrowheads="1"/>
          </p:cNvSpPr>
          <p:nvPr/>
        </p:nvSpPr>
        <p:spPr bwMode="auto">
          <a:xfrm>
            <a:off x="5705856" y="1135960"/>
            <a:ext cx="7359650"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anose="020B0604020202020204" pitchFamily="34" charset="0"/>
              </a:defRPr>
            </a:lvl1pPr>
            <a:lvl2pPr marL="742950" indent="-285750" eaLnBrk="0" hangingPunct="0">
              <a:defRPr sz="1000">
                <a:solidFill>
                  <a:schemeClr val="tx1"/>
                </a:solidFill>
                <a:latin typeface="Arial" panose="020B0604020202020204" pitchFamily="34" charset="0"/>
              </a:defRPr>
            </a:lvl2pPr>
            <a:lvl3pPr marL="1143000" indent="-228600" eaLnBrk="0" hangingPunct="0">
              <a:defRPr sz="1000">
                <a:solidFill>
                  <a:schemeClr val="tx1"/>
                </a:solidFill>
                <a:latin typeface="Arial" panose="020B0604020202020204" pitchFamily="34" charset="0"/>
              </a:defRPr>
            </a:lvl3pPr>
            <a:lvl4pPr marL="1600200" indent="-228600" eaLnBrk="0" hangingPunct="0">
              <a:defRPr sz="1000">
                <a:solidFill>
                  <a:schemeClr val="tx1"/>
                </a:solidFill>
                <a:latin typeface="Arial" panose="020B0604020202020204" pitchFamily="34" charset="0"/>
              </a:defRPr>
            </a:lvl4pPr>
            <a:lvl5pPr marL="2057400" indent="-228600" eaLnBrk="0" hangingPunct="0">
              <a:defRPr sz="1000">
                <a:solidFill>
                  <a:schemeClr val="tx1"/>
                </a:solidFill>
                <a:latin typeface="Arial" panose="020B060402020202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defRPr>
            </a:lvl9pPr>
          </a:lstStyle>
          <a:p>
            <a:pPr algn="ctr" eaLnBrk="1" fontAlgn="base" hangingPunct="1">
              <a:spcBef>
                <a:spcPct val="20000"/>
              </a:spcBef>
              <a:spcAft>
                <a:spcPct val="0"/>
              </a:spcAft>
            </a:pPr>
            <a:r>
              <a:rPr lang="en-US" altLang="en-US" sz="2000" b="1" dirty="0">
                <a:solidFill>
                  <a:srgbClr val="000000"/>
                </a:solidFill>
              </a:rPr>
              <a:t>Failure Mode and Effects Analysis (FMEA)</a:t>
            </a:r>
            <a:br>
              <a:rPr lang="en-US" altLang="en-US" sz="2000" b="1" dirty="0">
                <a:solidFill>
                  <a:srgbClr val="000000"/>
                </a:solidFill>
              </a:rPr>
            </a:br>
            <a:r>
              <a:rPr lang="en-US" altLang="en-US" sz="2000" dirty="0">
                <a:solidFill>
                  <a:srgbClr val="000000"/>
                </a:solidFill>
              </a:rPr>
              <a:t>Impact </a:t>
            </a:r>
            <a:r>
              <a:rPr lang="en-US" altLang="en-US" sz="2000" dirty="0">
                <a:solidFill>
                  <a:srgbClr val="000000"/>
                </a:solidFill>
                <a:cs typeface="Arial" panose="020B0604020202020204" pitchFamily="34" charset="0"/>
              </a:rPr>
              <a:t>× </a:t>
            </a:r>
            <a:r>
              <a:rPr lang="en-US" altLang="en-US" sz="2000" dirty="0">
                <a:solidFill>
                  <a:srgbClr val="000000"/>
                </a:solidFill>
              </a:rPr>
              <a:t>Probability </a:t>
            </a:r>
            <a:r>
              <a:rPr lang="en-US" altLang="en-US" sz="2000" dirty="0">
                <a:solidFill>
                  <a:srgbClr val="000000"/>
                </a:solidFill>
                <a:cs typeface="Arial" panose="020B0604020202020204" pitchFamily="34" charset="0"/>
              </a:rPr>
              <a:t>×</a:t>
            </a:r>
            <a:r>
              <a:rPr lang="en-US" altLang="en-US" sz="2000" dirty="0">
                <a:solidFill>
                  <a:srgbClr val="000000"/>
                </a:solidFill>
              </a:rPr>
              <a:t> Detection = Risk Value</a:t>
            </a:r>
          </a:p>
        </p:txBody>
      </p:sp>
      <p:sp>
        <p:nvSpPr>
          <p:cNvPr id="6" name="TextBox 5">
            <a:extLst>
              <a:ext uri="{FF2B5EF4-FFF2-40B4-BE49-F238E27FC236}">
                <a16:creationId xmlns:a16="http://schemas.microsoft.com/office/drawing/2014/main" id="{547C96F6-671B-428E-A6A5-FC6B14303049}"/>
              </a:ext>
            </a:extLst>
          </p:cNvPr>
          <p:cNvSpPr txBox="1"/>
          <p:nvPr/>
        </p:nvSpPr>
        <p:spPr>
          <a:xfrm>
            <a:off x="0" y="911824"/>
            <a:ext cx="6669024" cy="2246769"/>
          </a:xfrm>
          <a:prstGeom prst="rect">
            <a:avLst/>
          </a:prstGeom>
          <a:noFill/>
        </p:spPr>
        <p:txBody>
          <a:bodyPr wrap="square">
            <a:spAutoFit/>
          </a:bodyPr>
          <a:lstStyle/>
          <a:p>
            <a:r>
              <a:rPr lang="en-US" sz="2000" dirty="0"/>
              <a:t>Organizations find it useful to categorize the severity of different risks into some form of risk assessment matrix. The matrix is typically structured around the impact and likelihood of the risk event. For example, the risk matrix presented this figure consists of a 5 × 5 array of elements with each element representing a different set of impact and likelihood values.</a:t>
            </a:r>
          </a:p>
        </p:txBody>
      </p:sp>
      <p:sp>
        <p:nvSpPr>
          <p:cNvPr id="8" name="TextBox 7">
            <a:extLst>
              <a:ext uri="{FF2B5EF4-FFF2-40B4-BE49-F238E27FC236}">
                <a16:creationId xmlns:a16="http://schemas.microsoft.com/office/drawing/2014/main" id="{C6816D95-517C-45E5-8141-9F0DF3974BB5}"/>
              </a:ext>
            </a:extLst>
          </p:cNvPr>
          <p:cNvSpPr txBox="1"/>
          <p:nvPr/>
        </p:nvSpPr>
        <p:spPr>
          <a:xfrm>
            <a:off x="0" y="3161474"/>
            <a:ext cx="6851904" cy="3785652"/>
          </a:xfrm>
          <a:prstGeom prst="rect">
            <a:avLst/>
          </a:prstGeom>
          <a:noFill/>
        </p:spPr>
        <p:txBody>
          <a:bodyPr wrap="square">
            <a:spAutoFit/>
          </a:bodyPr>
          <a:lstStyle/>
          <a:p>
            <a:r>
              <a:rPr lang="en-US" sz="2000" dirty="0"/>
              <a:t>The matrix is divided into red, yellow, and green zones representing major, moderate, and minor risks, respectively. The red zone is centered on the top right corner of the matrix (high impact/high likelihood), while the green zone is centered on the </a:t>
            </a:r>
            <a:r>
              <a:rPr lang="en-US" sz="2000" b="0" i="0" u="none" strike="noStrike" baseline="0" dirty="0"/>
              <a:t>bottom left corner (low impact/low likelihood). The moderate risk, yellow zone extends down the middle of the matrix. Since impact is generally considered more important than likelihood (a 10 percent chance of losing $1,000,000 is usually considered a more severe risk than a 90 percent chance of losing $1,000), the red zone (major risk) extends farther down the high impact column</a:t>
            </a:r>
            <a:endParaRPr lang="en-US" sz="2000" dirty="0"/>
          </a:p>
        </p:txBody>
      </p:sp>
      <p:pic>
        <p:nvPicPr>
          <p:cNvPr id="4" name="Picture 3">
            <a:extLst>
              <a:ext uri="{FF2B5EF4-FFF2-40B4-BE49-F238E27FC236}">
                <a16:creationId xmlns:a16="http://schemas.microsoft.com/office/drawing/2014/main" id="{9CD93EB5-264D-486B-ADAA-84FFBF5B53F8}"/>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AutoShape 2">
            <a:extLst>
              <a:ext uri="{FF2B5EF4-FFF2-40B4-BE49-F238E27FC236}">
                <a16:creationId xmlns:a16="http://schemas.microsoft.com/office/drawing/2014/main" id="{689194E9-32FC-40CE-BFEF-35FDA49E30E8}"/>
              </a:ext>
            </a:extLst>
          </p:cNvPr>
          <p:cNvSpPr>
            <a:spLocks noGrp="1" noChangeArrowheads="1"/>
          </p:cNvSpPr>
          <p:nvPr>
            <p:ph type="title"/>
          </p:nvPr>
        </p:nvSpPr>
        <p:spPr>
          <a:xfrm>
            <a:off x="87376" y="42510"/>
            <a:ext cx="9081008" cy="955674"/>
          </a:xfrm>
        </p:spPr>
        <p:txBody>
          <a:bodyPr/>
          <a:lstStyle/>
          <a:p>
            <a:pPr eaLnBrk="1" hangingPunct="1">
              <a:defRPr/>
            </a:pPr>
            <a:r>
              <a:rPr lang="en-US" altLang="en-US" dirty="0"/>
              <a:t>Step 3: Risk Response Development</a:t>
            </a:r>
            <a:br>
              <a:rPr lang="en-US" altLang="en-US" dirty="0"/>
            </a:br>
            <a:endParaRPr lang="en-US" dirty="0"/>
          </a:p>
        </p:txBody>
      </p:sp>
      <p:sp>
        <p:nvSpPr>
          <p:cNvPr id="15364" name="Rectangle 3">
            <a:extLst>
              <a:ext uri="{FF2B5EF4-FFF2-40B4-BE49-F238E27FC236}">
                <a16:creationId xmlns:a16="http://schemas.microsoft.com/office/drawing/2014/main" id="{8942ECC0-6B46-4215-A3B5-026CFEE3C336}"/>
              </a:ext>
            </a:extLst>
          </p:cNvPr>
          <p:cNvSpPr>
            <a:spLocks noGrp="1" noChangeArrowheads="1"/>
          </p:cNvSpPr>
          <p:nvPr>
            <p:ph type="body" idx="1"/>
          </p:nvPr>
        </p:nvSpPr>
        <p:spPr>
          <a:xfrm>
            <a:off x="-338327" y="3275883"/>
            <a:ext cx="10769600" cy="4876800"/>
          </a:xfrm>
        </p:spPr>
        <p:txBody>
          <a:bodyPr/>
          <a:lstStyle/>
          <a:p>
            <a:pPr lvl="1" eaLnBrk="1" hangingPunct="1"/>
            <a:r>
              <a:rPr lang="en-US" altLang="en-US" dirty="0"/>
              <a:t>Mitigating Risk</a:t>
            </a:r>
          </a:p>
          <a:p>
            <a:pPr lvl="2" eaLnBrk="1" hangingPunct="1"/>
            <a:r>
              <a:rPr lang="en-US" altLang="en-US" dirty="0"/>
              <a:t>Reducing the likelihood an adverse event will occur.</a:t>
            </a:r>
          </a:p>
          <a:p>
            <a:pPr lvl="2" eaLnBrk="1" hangingPunct="1"/>
            <a:r>
              <a:rPr lang="en-US" altLang="en-US" dirty="0"/>
              <a:t>Reducing impact of adverse event.</a:t>
            </a:r>
          </a:p>
          <a:p>
            <a:pPr lvl="1" eaLnBrk="1" hangingPunct="1"/>
            <a:r>
              <a:rPr lang="en-US" altLang="en-US" dirty="0"/>
              <a:t>Avoiding Risk</a:t>
            </a:r>
          </a:p>
          <a:p>
            <a:pPr lvl="2" eaLnBrk="1" hangingPunct="1"/>
            <a:r>
              <a:rPr lang="en-US" altLang="en-US" dirty="0"/>
              <a:t>Changing the project plan to eliminate the risk or condition.</a:t>
            </a:r>
          </a:p>
          <a:p>
            <a:pPr lvl="1" eaLnBrk="1" hangingPunct="1"/>
            <a:r>
              <a:rPr lang="en-US" altLang="en-US" dirty="0"/>
              <a:t>Transferring Risk</a:t>
            </a:r>
          </a:p>
          <a:p>
            <a:pPr lvl="2" eaLnBrk="1" hangingPunct="1"/>
            <a:r>
              <a:rPr lang="en-US" altLang="en-US" dirty="0"/>
              <a:t>Paying a premium to pass the risk to another party.</a:t>
            </a:r>
          </a:p>
          <a:p>
            <a:pPr lvl="1" eaLnBrk="1" hangingPunct="1"/>
            <a:r>
              <a:rPr lang="en-US" altLang="en-US" dirty="0"/>
              <a:t>Retaining Risk</a:t>
            </a:r>
          </a:p>
          <a:p>
            <a:pPr lvl="2" eaLnBrk="1" hangingPunct="1"/>
            <a:r>
              <a:rPr lang="en-US" altLang="en-US" dirty="0"/>
              <a:t>Making a conscious decision to accept the risk.</a:t>
            </a:r>
          </a:p>
        </p:txBody>
      </p:sp>
      <p:pic>
        <p:nvPicPr>
          <p:cNvPr id="2" name="Picture 1">
            <a:extLst>
              <a:ext uri="{FF2B5EF4-FFF2-40B4-BE49-F238E27FC236}">
                <a16:creationId xmlns:a16="http://schemas.microsoft.com/office/drawing/2014/main" id="{34E6436A-3E83-4A94-8839-C6939A7BF9FA}"/>
              </a:ext>
            </a:extLst>
          </p:cNvPr>
          <p:cNvPicPr>
            <a:picLocks noChangeAspect="1"/>
          </p:cNvPicPr>
          <p:nvPr/>
        </p:nvPicPr>
        <p:blipFill>
          <a:blip r:embed="rId3"/>
          <a:stretch>
            <a:fillRect/>
          </a:stretch>
        </p:blipFill>
        <p:spPr>
          <a:xfrm>
            <a:off x="11117072" y="-13840"/>
            <a:ext cx="1133954" cy="1012024"/>
          </a:xfrm>
          <a:prstGeom prst="rect">
            <a:avLst/>
          </a:prstGeom>
        </p:spPr>
      </p:pic>
      <p:pic>
        <p:nvPicPr>
          <p:cNvPr id="3" name="Picture 2">
            <a:extLst>
              <a:ext uri="{FF2B5EF4-FFF2-40B4-BE49-F238E27FC236}">
                <a16:creationId xmlns:a16="http://schemas.microsoft.com/office/drawing/2014/main" id="{A0120831-8D15-49AC-A6C1-C063B1933DBE}"/>
              </a:ext>
            </a:extLst>
          </p:cNvPr>
          <p:cNvPicPr>
            <a:picLocks noChangeAspect="1"/>
          </p:cNvPicPr>
          <p:nvPr/>
        </p:nvPicPr>
        <p:blipFill>
          <a:blip r:embed="rId4"/>
          <a:stretch>
            <a:fillRect/>
          </a:stretch>
        </p:blipFill>
        <p:spPr>
          <a:xfrm>
            <a:off x="3442447" y="998184"/>
            <a:ext cx="8749553" cy="271320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C4805-0011-4ABA-B2D6-8FB23B1F466A}"/>
              </a:ext>
            </a:extLst>
          </p:cNvPr>
          <p:cNvSpPr>
            <a:spLocks noGrp="1"/>
          </p:cNvSpPr>
          <p:nvPr>
            <p:ph type="title"/>
          </p:nvPr>
        </p:nvSpPr>
        <p:spPr>
          <a:xfrm>
            <a:off x="121920" y="95231"/>
            <a:ext cx="9727184" cy="821562"/>
          </a:xfrm>
        </p:spPr>
        <p:txBody>
          <a:bodyPr/>
          <a:lstStyle/>
          <a:p>
            <a:r>
              <a:rPr lang="en-US" altLang="en-US" dirty="0"/>
              <a:t>Mitigating Risk</a:t>
            </a:r>
            <a:br>
              <a:rPr lang="en-US" altLang="en-US" dirty="0"/>
            </a:br>
            <a:endParaRPr lang="en-US" dirty="0"/>
          </a:p>
        </p:txBody>
      </p:sp>
      <p:sp>
        <p:nvSpPr>
          <p:cNvPr id="3" name="Content Placeholder 2">
            <a:extLst>
              <a:ext uri="{FF2B5EF4-FFF2-40B4-BE49-F238E27FC236}">
                <a16:creationId xmlns:a16="http://schemas.microsoft.com/office/drawing/2014/main" id="{A2F7BDC5-F02F-4267-8F0D-E68E8D8A0326}"/>
              </a:ext>
            </a:extLst>
          </p:cNvPr>
          <p:cNvSpPr>
            <a:spLocks noGrp="1"/>
          </p:cNvSpPr>
          <p:nvPr>
            <p:ph idx="1"/>
          </p:nvPr>
        </p:nvSpPr>
        <p:spPr>
          <a:xfrm>
            <a:off x="121920" y="1219200"/>
            <a:ext cx="11358880" cy="4876800"/>
          </a:xfrm>
        </p:spPr>
        <p:txBody>
          <a:bodyPr/>
          <a:lstStyle/>
          <a:p>
            <a:pPr marL="0" indent="0">
              <a:buNone/>
            </a:pPr>
            <a:r>
              <a:rPr lang="en-US" sz="2400" dirty="0">
                <a:solidFill>
                  <a:schemeClr val="tx1"/>
                </a:solidFill>
              </a:rPr>
              <a:t>Reducing risk is usually the first alternative considered. There are basically two strategies for mitigating risk:</a:t>
            </a:r>
          </a:p>
          <a:p>
            <a:pPr marL="0" indent="0">
              <a:buNone/>
            </a:pPr>
            <a:r>
              <a:rPr lang="en-US" sz="2400" dirty="0">
                <a:solidFill>
                  <a:schemeClr val="tx1"/>
                </a:solidFill>
              </a:rPr>
              <a:t> (1) reduce the likelihood that the event will occur and/or</a:t>
            </a:r>
          </a:p>
          <a:p>
            <a:pPr marL="0" indent="0">
              <a:buNone/>
            </a:pPr>
            <a:r>
              <a:rPr lang="en-US" sz="2400" dirty="0">
                <a:solidFill>
                  <a:schemeClr val="tx1"/>
                </a:solidFill>
              </a:rPr>
              <a:t>(2) reduce the impact that the adverse event would have on the project. </a:t>
            </a:r>
          </a:p>
          <a:p>
            <a:pPr marL="0" indent="0">
              <a:buNone/>
            </a:pPr>
            <a:endParaRPr lang="en-US" sz="2400" dirty="0">
              <a:solidFill>
                <a:schemeClr val="tx1"/>
              </a:solidFill>
            </a:endParaRPr>
          </a:p>
          <a:p>
            <a:pPr marL="0" indent="0">
              <a:buNone/>
            </a:pPr>
            <a:r>
              <a:rPr lang="en-US" sz="2400" dirty="0">
                <a:solidFill>
                  <a:schemeClr val="tx1"/>
                </a:solidFill>
              </a:rPr>
              <a:t>Most risk teams focus first on reducing the likelihood of risk events since, if successful, this may eliminate the need to consider the potentially costly second strategy</a:t>
            </a:r>
          </a:p>
        </p:txBody>
      </p:sp>
      <p:pic>
        <p:nvPicPr>
          <p:cNvPr id="5" name="Picture 4">
            <a:extLst>
              <a:ext uri="{FF2B5EF4-FFF2-40B4-BE49-F238E27FC236}">
                <a16:creationId xmlns:a16="http://schemas.microsoft.com/office/drawing/2014/main" id="{7B43AC00-273E-4371-84F7-8211920D1267}"/>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2391197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4B848-47CE-4E42-B856-26A9FB8894DD}"/>
              </a:ext>
            </a:extLst>
          </p:cNvPr>
          <p:cNvSpPr>
            <a:spLocks noGrp="1"/>
          </p:cNvSpPr>
          <p:nvPr>
            <p:ph type="title"/>
          </p:nvPr>
        </p:nvSpPr>
        <p:spPr>
          <a:xfrm>
            <a:off x="97536" y="80363"/>
            <a:ext cx="8607552" cy="851297"/>
          </a:xfrm>
        </p:spPr>
        <p:txBody>
          <a:bodyPr/>
          <a:lstStyle/>
          <a:p>
            <a:pPr algn="l"/>
            <a:r>
              <a:rPr lang="en-GB" dirty="0"/>
              <a:t>Example: </a:t>
            </a:r>
            <a:endParaRPr lang="en-US" dirty="0"/>
          </a:p>
        </p:txBody>
      </p:sp>
      <p:sp>
        <p:nvSpPr>
          <p:cNvPr id="3" name="Content Placeholder 2">
            <a:extLst>
              <a:ext uri="{FF2B5EF4-FFF2-40B4-BE49-F238E27FC236}">
                <a16:creationId xmlns:a16="http://schemas.microsoft.com/office/drawing/2014/main" id="{34390D86-8AF6-48F4-A218-91FF28488C97}"/>
              </a:ext>
            </a:extLst>
          </p:cNvPr>
          <p:cNvSpPr>
            <a:spLocks noGrp="1"/>
          </p:cNvSpPr>
          <p:nvPr>
            <p:ph idx="1"/>
          </p:nvPr>
        </p:nvSpPr>
        <p:spPr>
          <a:xfrm>
            <a:off x="97536" y="1219200"/>
            <a:ext cx="11383264" cy="4876800"/>
          </a:xfrm>
        </p:spPr>
        <p:txBody>
          <a:bodyPr/>
          <a:lstStyle/>
          <a:p>
            <a:pPr marL="0" indent="0">
              <a:buNone/>
            </a:pPr>
            <a:r>
              <a:rPr lang="en-US" u="sng" dirty="0"/>
              <a:t>Reduce the likelihood that the event will occur:</a:t>
            </a:r>
          </a:p>
          <a:p>
            <a:pPr marL="0" indent="0">
              <a:buNone/>
            </a:pPr>
            <a:r>
              <a:rPr lang="en-US" sz="2400" dirty="0">
                <a:solidFill>
                  <a:schemeClr val="tx1"/>
                </a:solidFill>
              </a:rPr>
              <a:t>Testing and prototyping are frequently used to prevent problems from surfacing later in a project. An example of testing can be found in an information systems project. The project team was responsible for installing a new operating system in their parent company. Before implementing the project, the team tested the new system on a smaller isolated network. By doing so they discovered a variety of problems and were able to produce solutions prior to implementation</a:t>
            </a:r>
          </a:p>
          <a:p>
            <a:pPr marL="0" indent="0" algn="l">
              <a:buNone/>
            </a:pPr>
            <a:r>
              <a:rPr lang="en-US" u="sng" dirty="0"/>
              <a:t>Other examples of reducing the probability of risks occurring are</a:t>
            </a:r>
            <a:r>
              <a:rPr lang="en-US" sz="2400" dirty="0">
                <a:solidFill>
                  <a:schemeClr val="tx1"/>
                </a:solidFill>
              </a:rPr>
              <a:t>:</a:t>
            </a:r>
          </a:p>
          <a:p>
            <a:r>
              <a:rPr lang="en-US" sz="2400" dirty="0">
                <a:solidFill>
                  <a:schemeClr val="tx1"/>
                </a:solidFill>
              </a:rPr>
              <a:t> Scheduling outdoor work during the summer months.</a:t>
            </a:r>
          </a:p>
          <a:p>
            <a:r>
              <a:rPr lang="en-US" sz="2400" dirty="0">
                <a:solidFill>
                  <a:schemeClr val="tx1"/>
                </a:solidFill>
              </a:rPr>
              <a:t> Investing in up-front safety training.</a:t>
            </a:r>
          </a:p>
          <a:p>
            <a:r>
              <a:rPr lang="en-US" sz="2400" dirty="0">
                <a:solidFill>
                  <a:schemeClr val="tx1"/>
                </a:solidFill>
              </a:rPr>
              <a:t> Choosing high-quality materials and equipment.</a:t>
            </a:r>
          </a:p>
        </p:txBody>
      </p:sp>
      <p:pic>
        <p:nvPicPr>
          <p:cNvPr id="5" name="Picture 4">
            <a:extLst>
              <a:ext uri="{FF2B5EF4-FFF2-40B4-BE49-F238E27FC236}">
                <a16:creationId xmlns:a16="http://schemas.microsoft.com/office/drawing/2014/main" id="{CB4B3E8B-39C1-4253-91E9-CA6FC1DB1AB0}"/>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8589846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6B4480-0655-407A-9B25-AA4EFA463377}"/>
              </a:ext>
            </a:extLst>
          </p:cNvPr>
          <p:cNvSpPr>
            <a:spLocks noGrp="1"/>
          </p:cNvSpPr>
          <p:nvPr>
            <p:ph type="title"/>
          </p:nvPr>
        </p:nvSpPr>
        <p:spPr>
          <a:xfrm>
            <a:off x="245872" y="152400"/>
            <a:ext cx="9129776" cy="803275"/>
          </a:xfrm>
        </p:spPr>
        <p:txBody>
          <a:bodyPr/>
          <a:lstStyle/>
          <a:p>
            <a:r>
              <a:rPr lang="en-US" dirty="0"/>
              <a:t>Avoiding Risk</a:t>
            </a:r>
            <a:br>
              <a:rPr lang="en-US" dirty="0"/>
            </a:br>
            <a:endParaRPr lang="en-US" dirty="0"/>
          </a:p>
        </p:txBody>
      </p:sp>
      <p:sp>
        <p:nvSpPr>
          <p:cNvPr id="3" name="Content Placeholder 2">
            <a:extLst>
              <a:ext uri="{FF2B5EF4-FFF2-40B4-BE49-F238E27FC236}">
                <a16:creationId xmlns:a16="http://schemas.microsoft.com/office/drawing/2014/main" id="{667F72DE-72D3-4B82-B3CB-153F93187634}"/>
              </a:ext>
            </a:extLst>
          </p:cNvPr>
          <p:cNvSpPr>
            <a:spLocks noGrp="1"/>
          </p:cNvSpPr>
          <p:nvPr>
            <p:ph idx="1"/>
          </p:nvPr>
        </p:nvSpPr>
        <p:spPr>
          <a:xfrm>
            <a:off x="150368" y="1231392"/>
            <a:ext cx="10769600" cy="2474976"/>
          </a:xfrm>
        </p:spPr>
        <p:txBody>
          <a:bodyPr/>
          <a:lstStyle/>
          <a:p>
            <a:pPr marL="0" indent="0">
              <a:buNone/>
            </a:pPr>
            <a:r>
              <a:rPr lang="en-US" sz="2400" dirty="0">
                <a:solidFill>
                  <a:schemeClr val="tx1"/>
                </a:solidFill>
              </a:rPr>
              <a:t>Risk avoidance is changing the project plan to eliminate the risk or condition. Although it is impossible to eliminate all risk events, some specific risks may be avoided before you launch the project. For example,</a:t>
            </a:r>
          </a:p>
          <a:p>
            <a:pPr marL="0" indent="0">
              <a:buNone/>
            </a:pPr>
            <a:r>
              <a:rPr lang="en-US" sz="2400" dirty="0">
                <a:solidFill>
                  <a:schemeClr val="tx1"/>
                </a:solidFill>
              </a:rPr>
              <a:t> adopting proven technology instead of experimental technology can eliminate technical failure</a:t>
            </a:r>
          </a:p>
        </p:txBody>
      </p:sp>
      <p:pic>
        <p:nvPicPr>
          <p:cNvPr id="5" name="Picture 4">
            <a:extLst>
              <a:ext uri="{FF2B5EF4-FFF2-40B4-BE49-F238E27FC236}">
                <a16:creationId xmlns:a16="http://schemas.microsoft.com/office/drawing/2014/main" id="{D64D4D86-664F-4D77-8DF4-FA2D6B3BCCCA}"/>
              </a:ext>
            </a:extLst>
          </p:cNvPr>
          <p:cNvPicPr>
            <a:picLocks noChangeAspect="1"/>
          </p:cNvPicPr>
          <p:nvPr/>
        </p:nvPicPr>
        <p:blipFill>
          <a:blip r:embed="rId2"/>
          <a:stretch>
            <a:fillRect/>
          </a:stretch>
        </p:blipFill>
        <p:spPr>
          <a:xfrm>
            <a:off x="11082430" y="0"/>
            <a:ext cx="1133954" cy="1012024"/>
          </a:xfrm>
          <a:prstGeom prst="rect">
            <a:avLst/>
          </a:prstGeom>
        </p:spPr>
      </p:pic>
    </p:spTree>
    <p:extLst>
      <p:ext uri="{BB962C8B-B14F-4D97-AF65-F5344CB8AC3E}">
        <p14:creationId xmlns:p14="http://schemas.microsoft.com/office/powerpoint/2010/main" val="609833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8ED8F-F637-4C1A-9F8B-B44740668255}"/>
              </a:ext>
            </a:extLst>
          </p:cNvPr>
          <p:cNvSpPr>
            <a:spLocks noGrp="1"/>
          </p:cNvSpPr>
          <p:nvPr>
            <p:ph type="title"/>
          </p:nvPr>
        </p:nvSpPr>
        <p:spPr>
          <a:xfrm>
            <a:off x="87376" y="117223"/>
            <a:ext cx="10214864" cy="809370"/>
          </a:xfrm>
        </p:spPr>
        <p:txBody>
          <a:bodyPr/>
          <a:lstStyle/>
          <a:p>
            <a:r>
              <a:rPr lang="en-US" altLang="en-US" dirty="0"/>
              <a:t>Transferring Risk</a:t>
            </a:r>
            <a:br>
              <a:rPr lang="en-US" altLang="en-US" dirty="0"/>
            </a:br>
            <a:endParaRPr lang="en-US" dirty="0"/>
          </a:p>
        </p:txBody>
      </p:sp>
      <p:sp>
        <p:nvSpPr>
          <p:cNvPr id="3" name="Content Placeholder 2">
            <a:extLst>
              <a:ext uri="{FF2B5EF4-FFF2-40B4-BE49-F238E27FC236}">
                <a16:creationId xmlns:a16="http://schemas.microsoft.com/office/drawing/2014/main" id="{36304566-F564-4D44-94AA-0D6949E6C218}"/>
              </a:ext>
            </a:extLst>
          </p:cNvPr>
          <p:cNvSpPr>
            <a:spLocks noGrp="1"/>
          </p:cNvSpPr>
          <p:nvPr>
            <p:ph idx="1"/>
          </p:nvPr>
        </p:nvSpPr>
        <p:spPr>
          <a:xfrm>
            <a:off x="0" y="1219200"/>
            <a:ext cx="11480800" cy="4876800"/>
          </a:xfrm>
        </p:spPr>
        <p:txBody>
          <a:bodyPr/>
          <a:lstStyle/>
          <a:p>
            <a:pPr>
              <a:buFont typeface="Wingdings" panose="05000000000000000000" pitchFamily="2" charset="2"/>
              <a:buChar char="Ø"/>
            </a:pPr>
            <a:r>
              <a:rPr lang="en-US" sz="2000" dirty="0">
                <a:solidFill>
                  <a:schemeClr val="tx1"/>
                </a:solidFill>
              </a:rPr>
              <a:t>Passing risk to another party is common; this transfer does not change risk. Passing risk to another party almost always results in paying a premium for this exemption. </a:t>
            </a:r>
          </a:p>
          <a:p>
            <a:pPr>
              <a:buFont typeface="Wingdings" panose="05000000000000000000" pitchFamily="2" charset="2"/>
              <a:buChar char="Ø"/>
            </a:pPr>
            <a:r>
              <a:rPr lang="en-US" sz="2000" dirty="0">
                <a:solidFill>
                  <a:schemeClr val="tx1"/>
                </a:solidFill>
              </a:rPr>
              <a:t>Fixed price contracts are the classic example of transferring risk from an owner to a contractor. The contractor understands his or her firm will pay for any risk event that materializes; therefore, a monetary risk factor is added to the contract bid price. </a:t>
            </a:r>
          </a:p>
          <a:p>
            <a:pPr>
              <a:buFont typeface="Wingdings" panose="05000000000000000000" pitchFamily="2" charset="2"/>
              <a:buChar char="Ø"/>
            </a:pPr>
            <a:r>
              <a:rPr lang="en-US" sz="2000" dirty="0">
                <a:solidFill>
                  <a:schemeClr val="tx1"/>
                </a:solidFill>
              </a:rPr>
              <a:t>Before deciding to transfer risk, the owner should decide which party can best control activities that would lead to the risk occurring. Also, is the contractor capable of absorbing the risk? Clearly identifying and documenting responsibility for absorbing risk is imperative. </a:t>
            </a:r>
          </a:p>
          <a:p>
            <a:pPr>
              <a:buFont typeface="Wingdings" panose="05000000000000000000" pitchFamily="2" charset="2"/>
              <a:buChar char="Ø"/>
            </a:pPr>
            <a:r>
              <a:rPr lang="en-US" sz="2000" dirty="0">
                <a:solidFill>
                  <a:schemeClr val="tx1"/>
                </a:solidFill>
              </a:rPr>
              <a:t>Another more obvious way to transfer risk is insurance. However, in most cases this is impractical because defining the project risk event and conditions to an insurance broker who is unfamiliar with the project is difficult and usually expensive. </a:t>
            </a:r>
          </a:p>
          <a:p>
            <a:pPr>
              <a:buFont typeface="Wingdings" panose="05000000000000000000" pitchFamily="2" charset="2"/>
              <a:buChar char="Ø"/>
            </a:pPr>
            <a:r>
              <a:rPr lang="en-US" sz="2000" dirty="0">
                <a:solidFill>
                  <a:schemeClr val="tx1"/>
                </a:solidFill>
              </a:rPr>
              <a:t>Performance bonds, warranties, and guarantees are other financial instruments used to transfer risk.</a:t>
            </a:r>
          </a:p>
        </p:txBody>
      </p:sp>
      <p:pic>
        <p:nvPicPr>
          <p:cNvPr id="5" name="Picture 4">
            <a:extLst>
              <a:ext uri="{FF2B5EF4-FFF2-40B4-BE49-F238E27FC236}">
                <a16:creationId xmlns:a16="http://schemas.microsoft.com/office/drawing/2014/main" id="{C237D043-E792-4C50-97EE-983D666DC550}"/>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31158010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D5CAA-5AA0-4A3D-BBE0-EA900ED3753C}"/>
              </a:ext>
            </a:extLst>
          </p:cNvPr>
          <p:cNvSpPr>
            <a:spLocks noGrp="1"/>
          </p:cNvSpPr>
          <p:nvPr>
            <p:ph type="title"/>
          </p:nvPr>
        </p:nvSpPr>
        <p:spPr>
          <a:xfrm>
            <a:off x="0" y="152400"/>
            <a:ext cx="9863328" cy="809370"/>
          </a:xfrm>
        </p:spPr>
        <p:txBody>
          <a:bodyPr/>
          <a:lstStyle/>
          <a:p>
            <a:r>
              <a:rPr lang="en-US" altLang="en-US" dirty="0"/>
              <a:t>Retaining Risk</a:t>
            </a:r>
            <a:br>
              <a:rPr lang="en-US" altLang="en-US" dirty="0"/>
            </a:br>
            <a:endParaRPr lang="en-US" dirty="0"/>
          </a:p>
        </p:txBody>
      </p:sp>
      <p:sp>
        <p:nvSpPr>
          <p:cNvPr id="3" name="Content Placeholder 2">
            <a:extLst>
              <a:ext uri="{FF2B5EF4-FFF2-40B4-BE49-F238E27FC236}">
                <a16:creationId xmlns:a16="http://schemas.microsoft.com/office/drawing/2014/main" id="{05C1EA58-EC77-4964-9953-31967565D9B4}"/>
              </a:ext>
            </a:extLst>
          </p:cNvPr>
          <p:cNvSpPr>
            <a:spLocks noGrp="1"/>
          </p:cNvSpPr>
          <p:nvPr>
            <p:ph idx="1"/>
          </p:nvPr>
        </p:nvSpPr>
        <p:spPr>
          <a:xfrm>
            <a:off x="353568" y="1219200"/>
            <a:ext cx="11127232" cy="4876800"/>
          </a:xfrm>
        </p:spPr>
        <p:txBody>
          <a:bodyPr/>
          <a:lstStyle/>
          <a:p>
            <a:pPr marL="0" indent="0">
              <a:buNone/>
            </a:pPr>
            <a:r>
              <a:rPr lang="en-US" sz="2000" dirty="0">
                <a:solidFill>
                  <a:schemeClr val="tx1"/>
                </a:solidFill>
              </a:rPr>
              <a:t>In some cases, a conscious decision is made to accept the risk of an event occurring. Some risks are so large it is not feasible to consider transferring or reducing the event (e.g., an earthquake or flood). The project owner assumes the risk because the chance of such an event occurring is slim. </a:t>
            </a:r>
          </a:p>
          <a:p>
            <a:pPr marL="0" indent="0">
              <a:buNone/>
            </a:pPr>
            <a:r>
              <a:rPr lang="en-US" sz="2000" dirty="0">
                <a:solidFill>
                  <a:schemeClr val="tx1"/>
                </a:solidFill>
              </a:rPr>
              <a:t>In other cases, risks identified in the budget reserve can simply be absorbed if they materialize. The risk is retained by developing a contingency plan to implement if the risk materializes. In a few cases a risk event can be ignored, and a cost overrun accepted should the risk event occur</a:t>
            </a:r>
          </a:p>
        </p:txBody>
      </p:sp>
      <p:pic>
        <p:nvPicPr>
          <p:cNvPr id="5" name="Picture 4">
            <a:extLst>
              <a:ext uri="{FF2B5EF4-FFF2-40B4-BE49-F238E27FC236}">
                <a16:creationId xmlns:a16="http://schemas.microsoft.com/office/drawing/2014/main" id="{0FC186EA-FEE7-442A-BB1D-205250F14AC7}"/>
              </a:ext>
            </a:extLst>
          </p:cNvPr>
          <p:cNvPicPr>
            <a:picLocks noChangeAspect="1"/>
          </p:cNvPicPr>
          <p:nvPr/>
        </p:nvPicPr>
        <p:blipFill>
          <a:blip r:embed="rId2"/>
          <a:stretch>
            <a:fillRect/>
          </a:stretch>
        </p:blipFill>
        <p:spPr>
          <a:xfrm>
            <a:off x="11186111" y="0"/>
            <a:ext cx="1133954" cy="1012024"/>
          </a:xfrm>
          <a:prstGeom prst="rect">
            <a:avLst/>
          </a:prstGeom>
        </p:spPr>
      </p:pic>
    </p:spTree>
    <p:extLst>
      <p:ext uri="{BB962C8B-B14F-4D97-AF65-F5344CB8AC3E}">
        <p14:creationId xmlns:p14="http://schemas.microsoft.com/office/powerpoint/2010/main" val="36413580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AutoShape 2">
            <a:extLst>
              <a:ext uri="{FF2B5EF4-FFF2-40B4-BE49-F238E27FC236}">
                <a16:creationId xmlns:a16="http://schemas.microsoft.com/office/drawing/2014/main" id="{B753008E-57EE-44C9-AF15-5FC04341AA48}"/>
              </a:ext>
            </a:extLst>
          </p:cNvPr>
          <p:cNvSpPr>
            <a:spLocks noGrp="1" noChangeArrowheads="1"/>
          </p:cNvSpPr>
          <p:nvPr>
            <p:ph type="title"/>
          </p:nvPr>
        </p:nvSpPr>
        <p:spPr>
          <a:xfrm>
            <a:off x="0" y="129414"/>
            <a:ext cx="9912096" cy="851297"/>
          </a:xfrm>
        </p:spPr>
        <p:txBody>
          <a:bodyPr/>
          <a:lstStyle/>
          <a:p>
            <a:pPr eaLnBrk="1" hangingPunct="1">
              <a:defRPr/>
            </a:pPr>
            <a:r>
              <a:rPr lang="en-US"/>
              <a:t>Contingency Planning</a:t>
            </a:r>
          </a:p>
        </p:txBody>
      </p:sp>
      <p:sp>
        <p:nvSpPr>
          <p:cNvPr id="16388" name="Rectangle 3">
            <a:extLst>
              <a:ext uri="{FF2B5EF4-FFF2-40B4-BE49-F238E27FC236}">
                <a16:creationId xmlns:a16="http://schemas.microsoft.com/office/drawing/2014/main" id="{29AC6BC6-A336-422C-B579-F9F824E9DBE5}"/>
              </a:ext>
            </a:extLst>
          </p:cNvPr>
          <p:cNvSpPr>
            <a:spLocks noGrp="1" noChangeArrowheads="1"/>
          </p:cNvSpPr>
          <p:nvPr>
            <p:ph type="body" idx="1"/>
          </p:nvPr>
        </p:nvSpPr>
        <p:spPr>
          <a:xfrm>
            <a:off x="146304" y="1219200"/>
            <a:ext cx="11334496" cy="4876800"/>
          </a:xfrm>
        </p:spPr>
        <p:txBody>
          <a:bodyPr/>
          <a:lstStyle/>
          <a:p>
            <a:pPr eaLnBrk="1" hangingPunct="1">
              <a:spcBef>
                <a:spcPct val="50000"/>
              </a:spcBef>
            </a:pPr>
            <a:r>
              <a:rPr lang="en-US" altLang="en-US" dirty="0"/>
              <a:t>Contingency Plan</a:t>
            </a:r>
          </a:p>
          <a:p>
            <a:pPr marL="0" indent="0" algn="l">
              <a:buNone/>
            </a:pPr>
            <a:r>
              <a:rPr lang="en-US" sz="2400" dirty="0">
                <a:solidFill>
                  <a:schemeClr val="tx1"/>
                </a:solidFill>
              </a:rPr>
              <a:t>A contingency plan is an alternative plan that will be used if a possible foreseen risk event becomes a reality. The contingency plan represents actions that will reduce or mitigate the negative impact of the risk event. A key distinction between a risk response and a contingency plan is that a response is part of the actual implementation plan and action is taken before the risk can materialize, while a contingency plan is not part of the initial implementation plan and only goes into effect after the risk is recognized.</a:t>
            </a:r>
            <a:endParaRPr lang="en-US" altLang="en-US" sz="2400" dirty="0">
              <a:solidFill>
                <a:schemeClr val="tx1"/>
              </a:solidFill>
            </a:endParaRPr>
          </a:p>
        </p:txBody>
      </p:sp>
      <p:pic>
        <p:nvPicPr>
          <p:cNvPr id="2" name="Picture 1">
            <a:extLst>
              <a:ext uri="{FF2B5EF4-FFF2-40B4-BE49-F238E27FC236}">
                <a16:creationId xmlns:a16="http://schemas.microsoft.com/office/drawing/2014/main" id="{958A71D7-400A-40B7-B661-288AD53523A4}"/>
              </a:ext>
            </a:extLst>
          </p:cNvPr>
          <p:cNvPicPr>
            <a:picLocks noChangeAspect="1"/>
          </p:cNvPicPr>
          <p:nvPr/>
        </p:nvPicPr>
        <p:blipFill>
          <a:blip r:embed="rId3"/>
          <a:stretch>
            <a:fillRect/>
          </a:stretch>
        </p:blipFill>
        <p:spPr>
          <a:xfrm>
            <a:off x="11058046" y="0"/>
            <a:ext cx="1133954" cy="1012024"/>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A21D0-3250-4CA8-BB6A-E48A85B7E303}"/>
              </a:ext>
            </a:extLst>
          </p:cNvPr>
          <p:cNvSpPr>
            <a:spLocks noGrp="1"/>
          </p:cNvSpPr>
          <p:nvPr>
            <p:ph type="title"/>
          </p:nvPr>
        </p:nvSpPr>
        <p:spPr>
          <a:xfrm>
            <a:off x="0" y="1"/>
            <a:ext cx="9680448" cy="1012024"/>
          </a:xfrm>
        </p:spPr>
        <p:txBody>
          <a:bodyPr/>
          <a:lstStyle/>
          <a:p>
            <a:r>
              <a:rPr lang="en-US" dirty="0"/>
              <a:t>Risks of Not Having a Contingency Plan</a:t>
            </a:r>
            <a:br>
              <a:rPr lang="en-US" dirty="0"/>
            </a:br>
            <a:endParaRPr lang="en-US" dirty="0"/>
          </a:p>
        </p:txBody>
      </p:sp>
      <p:sp>
        <p:nvSpPr>
          <p:cNvPr id="3" name="Content Placeholder 2">
            <a:extLst>
              <a:ext uri="{FF2B5EF4-FFF2-40B4-BE49-F238E27FC236}">
                <a16:creationId xmlns:a16="http://schemas.microsoft.com/office/drawing/2014/main" id="{234C1982-557D-43DB-9872-EDF3C203405C}"/>
              </a:ext>
            </a:extLst>
          </p:cNvPr>
          <p:cNvSpPr>
            <a:spLocks noGrp="1"/>
          </p:cNvSpPr>
          <p:nvPr>
            <p:ph idx="1"/>
          </p:nvPr>
        </p:nvSpPr>
        <p:spPr>
          <a:xfrm>
            <a:off x="134112" y="1219200"/>
            <a:ext cx="11346688" cy="4876800"/>
          </a:xfrm>
        </p:spPr>
        <p:txBody>
          <a:bodyPr/>
          <a:lstStyle/>
          <a:p>
            <a:pPr marL="0" indent="0">
              <a:buNone/>
            </a:pPr>
            <a:r>
              <a:rPr lang="en-US" sz="2400" dirty="0">
                <a:solidFill>
                  <a:schemeClr val="tx1"/>
                </a:solidFill>
              </a:rPr>
              <a:t>Like all plans, the contingency plan answers the questions of what, where, when, and how much action will take place. The absence of a contingency plan, </a:t>
            </a:r>
            <a:r>
              <a:rPr lang="en-US" sz="2400" b="1" u="sng" dirty="0">
                <a:solidFill>
                  <a:srgbClr val="0070C0"/>
                </a:solidFill>
              </a:rPr>
              <a:t>when a risk event occurs, can cause a manager to delay or postpone the decision to implement a remedy</a:t>
            </a:r>
            <a:r>
              <a:rPr lang="en-US" sz="2400" dirty="0">
                <a:solidFill>
                  <a:schemeClr val="tx1"/>
                </a:solidFill>
              </a:rPr>
              <a:t>. This postponement can lead to panic, and acceptance of the first remedy suggested. </a:t>
            </a:r>
            <a:r>
              <a:rPr lang="en-US" sz="2400" b="1" u="sng" dirty="0">
                <a:solidFill>
                  <a:srgbClr val="0070C0"/>
                </a:solidFill>
              </a:rPr>
              <a:t>Such after-the-event decision making under pressure can be potentially dangerous and costly.</a:t>
            </a:r>
            <a:r>
              <a:rPr lang="en-US" sz="2400" dirty="0">
                <a:solidFill>
                  <a:schemeClr val="tx1"/>
                </a:solidFill>
              </a:rPr>
              <a:t> </a:t>
            </a:r>
          </a:p>
          <a:p>
            <a:pPr marL="0" indent="0">
              <a:buNone/>
            </a:pPr>
            <a:r>
              <a:rPr lang="en-US" sz="2400" dirty="0">
                <a:solidFill>
                  <a:schemeClr val="tx1"/>
                </a:solidFill>
              </a:rPr>
              <a:t>Contingency planning evaluates alternative remedies for possible foreseen events before the risk event occurs and selects the best plan among alternatives. This early contingency planning facilitates a smooth transition to the remedy or work-around plan. </a:t>
            </a:r>
            <a:r>
              <a:rPr lang="en-US" sz="2400" b="1" u="sng" dirty="0">
                <a:solidFill>
                  <a:srgbClr val="0070C0"/>
                </a:solidFill>
              </a:rPr>
              <a:t>The availability of a contingency plan can significantly increase the chances for project success</a:t>
            </a:r>
          </a:p>
        </p:txBody>
      </p:sp>
      <p:pic>
        <p:nvPicPr>
          <p:cNvPr id="7" name="Picture 6">
            <a:extLst>
              <a:ext uri="{FF2B5EF4-FFF2-40B4-BE49-F238E27FC236}">
                <a16:creationId xmlns:a16="http://schemas.microsoft.com/office/drawing/2014/main" id="{4BFAE380-00C0-4E94-A070-819A8A84C126}"/>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1377367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1" name="AutoShape 3">
            <a:extLst>
              <a:ext uri="{FF2B5EF4-FFF2-40B4-BE49-F238E27FC236}">
                <a16:creationId xmlns:a16="http://schemas.microsoft.com/office/drawing/2014/main" id="{7E357253-1992-4000-B567-7B664991451E}"/>
              </a:ext>
            </a:extLst>
          </p:cNvPr>
          <p:cNvSpPr>
            <a:spLocks noGrp="1" noChangeArrowheads="1"/>
          </p:cNvSpPr>
          <p:nvPr>
            <p:ph type="title"/>
          </p:nvPr>
        </p:nvSpPr>
        <p:spPr>
          <a:xfrm>
            <a:off x="0" y="52225"/>
            <a:ext cx="8156575" cy="85129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a:t>Risk Response Matrix</a:t>
            </a:r>
          </a:p>
        </p:txBody>
      </p:sp>
      <p:pic>
        <p:nvPicPr>
          <p:cNvPr id="150533" name="Picture 5" descr="0708">
            <a:extLst>
              <a:ext uri="{FF2B5EF4-FFF2-40B4-BE49-F238E27FC236}">
                <a16:creationId xmlns:a16="http://schemas.microsoft.com/office/drawing/2014/main" id="{5287C057-6688-4885-8D9B-1A38FAD068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83886"/>
            <a:ext cx="10827746" cy="324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64FA085A-97B4-45C0-AD7B-FAA2185779CA}"/>
              </a:ext>
            </a:extLst>
          </p:cNvPr>
          <p:cNvSpPr txBox="1"/>
          <p:nvPr/>
        </p:nvSpPr>
        <p:spPr>
          <a:xfrm>
            <a:off x="0" y="4272677"/>
            <a:ext cx="12192000" cy="2031325"/>
          </a:xfrm>
          <a:prstGeom prst="rect">
            <a:avLst/>
          </a:prstGeom>
          <a:noFill/>
        </p:spPr>
        <p:txBody>
          <a:bodyPr wrap="square">
            <a:spAutoFit/>
          </a:bodyPr>
          <a:lstStyle/>
          <a:p>
            <a:r>
              <a:rPr lang="en-US" dirty="0"/>
              <a:t>Risk response matrices are useful for summarizing how the project team plans to manage risks that have been identified. </a:t>
            </a:r>
          </a:p>
          <a:p>
            <a:r>
              <a:rPr lang="en-US" dirty="0"/>
              <a:t>The first step is to identify whether to reduce, share, transfer, or accept the risk. The team decided to reduce the chances of the system freezing by experimenting with a prototype of the system.</a:t>
            </a:r>
          </a:p>
          <a:p>
            <a:r>
              <a:rPr lang="en-US" dirty="0"/>
              <a:t>The project team is then able to identify and document changes between the old and new system that will be incorporated in the training the users receive. The risk of equipment malfunctioning is transferred by choosing a reliable supplier with a strong warranty program.</a:t>
            </a:r>
          </a:p>
        </p:txBody>
      </p:sp>
      <p:pic>
        <p:nvPicPr>
          <p:cNvPr id="3" name="Picture 2">
            <a:extLst>
              <a:ext uri="{FF2B5EF4-FFF2-40B4-BE49-F238E27FC236}">
                <a16:creationId xmlns:a16="http://schemas.microsoft.com/office/drawing/2014/main" id="{1EC7002F-6550-47A4-B609-25E6B68CDD81}"/>
              </a:ext>
            </a:extLst>
          </p:cNvPr>
          <p:cNvPicPr>
            <a:picLocks noChangeAspect="1"/>
          </p:cNvPicPr>
          <p:nvPr/>
        </p:nvPicPr>
        <p:blipFill>
          <a:blip r:embed="rId4"/>
          <a:stretch>
            <a:fillRect/>
          </a:stretch>
        </p:blipFill>
        <p:spPr>
          <a:xfrm>
            <a:off x="11058046" y="-28138"/>
            <a:ext cx="1133954" cy="1012024"/>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3C13A08-1E4D-400B-80CF-A3243825F607}"/>
              </a:ext>
            </a:extLst>
          </p:cNvPr>
          <p:cNvSpPr txBox="1"/>
          <p:nvPr/>
        </p:nvSpPr>
        <p:spPr>
          <a:xfrm>
            <a:off x="121920" y="3274578"/>
            <a:ext cx="12070080" cy="3416320"/>
          </a:xfrm>
          <a:prstGeom prst="rect">
            <a:avLst/>
          </a:prstGeom>
          <a:noFill/>
        </p:spPr>
        <p:txBody>
          <a:bodyPr wrap="square">
            <a:spAutoFit/>
          </a:bodyPr>
          <a:lstStyle/>
          <a:p>
            <a:r>
              <a:rPr lang="en-US" dirty="0"/>
              <a:t>The next step is to identify contingency plans in case the risk still occurs:</a:t>
            </a:r>
          </a:p>
          <a:p>
            <a:pPr marL="285750" indent="-285750">
              <a:buFont typeface="Arial" panose="020B0604020202020204" pitchFamily="34" charset="0"/>
              <a:buChar char="•"/>
            </a:pPr>
            <a:r>
              <a:rPr lang="en-US" dirty="0"/>
              <a:t>if there is an  interface problems, the team would attempt a workaround until vendor experts arrived to help solve the problem. </a:t>
            </a:r>
          </a:p>
          <a:p>
            <a:pPr marL="285750" indent="-285750">
              <a:buFont typeface="Arial" panose="020B0604020202020204" pitchFamily="34" charset="0"/>
              <a:buChar char="•"/>
            </a:pPr>
            <a:r>
              <a:rPr lang="en-US" dirty="0"/>
              <a:t>If the system freezes after installation, the team will first try to reinstall the software. </a:t>
            </a:r>
          </a:p>
          <a:p>
            <a:pPr marL="285750" indent="-285750">
              <a:buFont typeface="Arial" panose="020B0604020202020204" pitchFamily="34" charset="0"/>
              <a:buChar char="•"/>
            </a:pPr>
            <a:r>
              <a:rPr lang="en-US" dirty="0"/>
              <a:t>If user dissatisfaction is high, then the IS department will provide more staff support.</a:t>
            </a:r>
          </a:p>
          <a:p>
            <a:pPr marL="285750" indent="-285750">
              <a:buFont typeface="Arial" panose="020B0604020202020204" pitchFamily="34" charset="0"/>
              <a:buChar char="•"/>
            </a:pPr>
            <a:r>
              <a:rPr lang="en-US" dirty="0"/>
              <a:t> If the team is unable to get reliable equipment from the original supplier, then it will order a different brand from a second dealer.</a:t>
            </a:r>
          </a:p>
          <a:p>
            <a:pPr marL="285750" indent="-285750">
              <a:buFont typeface="Arial" panose="020B0604020202020204" pitchFamily="34" charset="0"/>
              <a:buChar char="•"/>
            </a:pPr>
            <a:r>
              <a:rPr lang="en-US" dirty="0"/>
              <a:t> The team also needs to discuss and agree what would “trigger” implementation of the contingency plan. In the case of the system freezing, the trigger is not being able to unfreeze the system within one hour or, in the case of user backlash, an angry call from top management.</a:t>
            </a:r>
          </a:p>
          <a:p>
            <a:pPr marL="285750" indent="-285750">
              <a:buFont typeface="Arial" panose="020B0604020202020204" pitchFamily="34" charset="0"/>
              <a:buChar char="•"/>
            </a:pPr>
            <a:r>
              <a:rPr lang="en-US" dirty="0"/>
              <a:t> Finally, the individual responsible for monitoring the potential risk and initiating the contingency plan needs to be assigned. </a:t>
            </a:r>
          </a:p>
        </p:txBody>
      </p:sp>
      <p:pic>
        <p:nvPicPr>
          <p:cNvPr id="6" name="Picture 5">
            <a:extLst>
              <a:ext uri="{FF2B5EF4-FFF2-40B4-BE49-F238E27FC236}">
                <a16:creationId xmlns:a16="http://schemas.microsoft.com/office/drawing/2014/main" id="{812CDEDC-EF15-4DBA-952F-FBEA513C29BF}"/>
              </a:ext>
            </a:extLst>
          </p:cNvPr>
          <p:cNvPicPr>
            <a:picLocks noChangeAspect="1"/>
          </p:cNvPicPr>
          <p:nvPr/>
        </p:nvPicPr>
        <p:blipFill>
          <a:blip r:embed="rId2"/>
          <a:stretch>
            <a:fillRect/>
          </a:stretch>
        </p:blipFill>
        <p:spPr>
          <a:xfrm>
            <a:off x="0" y="0"/>
            <a:ext cx="11155582" cy="3243353"/>
          </a:xfrm>
          <a:prstGeom prst="rect">
            <a:avLst/>
          </a:prstGeom>
        </p:spPr>
      </p:pic>
      <p:pic>
        <p:nvPicPr>
          <p:cNvPr id="7" name="Picture 6">
            <a:extLst>
              <a:ext uri="{FF2B5EF4-FFF2-40B4-BE49-F238E27FC236}">
                <a16:creationId xmlns:a16="http://schemas.microsoft.com/office/drawing/2014/main" id="{2C3F6039-FBA8-43AB-9D0F-10C8D793D110}"/>
              </a:ext>
            </a:extLst>
          </p:cNvPr>
          <p:cNvPicPr>
            <a:picLocks noChangeAspect="1"/>
          </p:cNvPicPr>
          <p:nvPr/>
        </p:nvPicPr>
        <p:blipFill>
          <a:blip r:embed="rId3"/>
          <a:stretch>
            <a:fillRect/>
          </a:stretch>
        </p:blipFill>
        <p:spPr>
          <a:xfrm>
            <a:off x="11155582" y="-31225"/>
            <a:ext cx="1133954" cy="1012024"/>
          </a:xfrm>
          <a:prstGeom prst="rect">
            <a:avLst/>
          </a:prstGeom>
        </p:spPr>
      </p:pic>
    </p:spTree>
    <p:extLst>
      <p:ext uri="{BB962C8B-B14F-4D97-AF65-F5344CB8AC3E}">
        <p14:creationId xmlns:p14="http://schemas.microsoft.com/office/powerpoint/2010/main" val="39030680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AutoShape 2">
            <a:extLst>
              <a:ext uri="{FF2B5EF4-FFF2-40B4-BE49-F238E27FC236}">
                <a16:creationId xmlns:a16="http://schemas.microsoft.com/office/drawing/2014/main" id="{C55869FD-6620-44B4-BA0C-D452B030FAE9}"/>
              </a:ext>
            </a:extLst>
          </p:cNvPr>
          <p:cNvSpPr>
            <a:spLocks noGrp="1" noChangeArrowheads="1"/>
          </p:cNvSpPr>
          <p:nvPr>
            <p:ph type="title"/>
          </p:nvPr>
        </p:nvSpPr>
        <p:spPr>
          <a:xfrm>
            <a:off x="0" y="54903"/>
            <a:ext cx="9180576" cy="851297"/>
          </a:xfrm>
        </p:spPr>
        <p:txBody>
          <a:bodyPr/>
          <a:lstStyle/>
          <a:p>
            <a:pPr eaLnBrk="1" hangingPunct="1">
              <a:defRPr/>
            </a:pPr>
            <a:r>
              <a:rPr lang="en-US" dirty="0"/>
              <a:t>Opportunity Management Tactics</a:t>
            </a:r>
          </a:p>
        </p:txBody>
      </p:sp>
      <p:sp>
        <p:nvSpPr>
          <p:cNvPr id="5" name="TextBox 4">
            <a:extLst>
              <a:ext uri="{FF2B5EF4-FFF2-40B4-BE49-F238E27FC236}">
                <a16:creationId xmlns:a16="http://schemas.microsoft.com/office/drawing/2014/main" id="{EA7B07A8-727F-44BB-A1D4-A8B3E8733ADD}"/>
              </a:ext>
            </a:extLst>
          </p:cNvPr>
          <p:cNvSpPr txBox="1"/>
          <p:nvPr/>
        </p:nvSpPr>
        <p:spPr>
          <a:xfrm>
            <a:off x="256032" y="986564"/>
            <a:ext cx="11448288" cy="1938992"/>
          </a:xfrm>
          <a:prstGeom prst="rect">
            <a:avLst/>
          </a:prstGeom>
          <a:noFill/>
        </p:spPr>
        <p:txBody>
          <a:bodyPr wrap="square">
            <a:spAutoFit/>
          </a:bodyPr>
          <a:lstStyle/>
          <a:p>
            <a:r>
              <a:rPr lang="en-US" sz="2400" dirty="0"/>
              <a:t>So far, we have focused on negative risks—what can go wrong on a project. There is a flip side—what could go right on a project? This is commonly referred to as a positive risk or opportunity.</a:t>
            </a:r>
          </a:p>
          <a:p>
            <a:r>
              <a:rPr lang="en-US" sz="2400" dirty="0"/>
              <a:t> </a:t>
            </a:r>
            <a:r>
              <a:rPr lang="en-US" sz="2400" b="1" u="sng" dirty="0">
                <a:solidFill>
                  <a:srgbClr val="0070C0"/>
                </a:solidFill>
              </a:rPr>
              <a:t>An opportunity is an event that can have a positive impact on project objectives</a:t>
            </a:r>
          </a:p>
        </p:txBody>
      </p:sp>
      <p:sp>
        <p:nvSpPr>
          <p:cNvPr id="8" name="TextBox 7">
            <a:extLst>
              <a:ext uri="{FF2B5EF4-FFF2-40B4-BE49-F238E27FC236}">
                <a16:creationId xmlns:a16="http://schemas.microsoft.com/office/drawing/2014/main" id="{6BA07A84-D890-48EA-9866-BF71C634EB12}"/>
              </a:ext>
            </a:extLst>
          </p:cNvPr>
          <p:cNvSpPr txBox="1"/>
          <p:nvPr/>
        </p:nvSpPr>
        <p:spPr>
          <a:xfrm>
            <a:off x="134112" y="3089478"/>
            <a:ext cx="11814048" cy="3046988"/>
          </a:xfrm>
          <a:prstGeom prst="rect">
            <a:avLst/>
          </a:prstGeom>
          <a:noFill/>
        </p:spPr>
        <p:txBody>
          <a:bodyPr wrap="square">
            <a:spAutoFit/>
          </a:bodyPr>
          <a:lstStyle/>
          <a:p>
            <a:r>
              <a:rPr lang="en-US" sz="2400" dirty="0"/>
              <a:t>For example, unusually favorable weather can accelerate construction work, or a drop in fuel prices may create savings that could be used to add value to a project. Essentially the same process that is used to manage negative risks is applied to positive risks. </a:t>
            </a:r>
          </a:p>
          <a:p>
            <a:r>
              <a:rPr lang="en-US" sz="2400" dirty="0"/>
              <a:t>Opportunities are identified, assessed in terms of likelihood and impact, responses are determined, and even contingency plans and funds can be established to take advantage of the opportunity if it occurs. The major exception between managing negative risks and opportunity is in the responses. </a:t>
            </a:r>
          </a:p>
        </p:txBody>
      </p:sp>
      <p:pic>
        <p:nvPicPr>
          <p:cNvPr id="6" name="Picture 5">
            <a:extLst>
              <a:ext uri="{FF2B5EF4-FFF2-40B4-BE49-F238E27FC236}">
                <a16:creationId xmlns:a16="http://schemas.microsoft.com/office/drawing/2014/main" id="{D26FE05B-094B-4787-94AC-99F1194A8242}"/>
              </a:ext>
            </a:extLst>
          </p:cNvPr>
          <p:cNvPicPr>
            <a:picLocks noChangeAspect="1"/>
          </p:cNvPicPr>
          <p:nvPr/>
        </p:nvPicPr>
        <p:blipFill>
          <a:blip r:embed="rId3"/>
          <a:stretch>
            <a:fillRect/>
          </a:stretch>
        </p:blipFill>
        <p:spPr>
          <a:xfrm>
            <a:off x="11058046" y="-25461"/>
            <a:ext cx="1133954" cy="1012024"/>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4F9A171F-BCF4-4B14-BA98-A6CFFD0B1066}"/>
              </a:ext>
            </a:extLst>
          </p:cNvPr>
          <p:cNvSpPr txBox="1">
            <a:spLocks noChangeArrowheads="1"/>
          </p:cNvSpPr>
          <p:nvPr/>
        </p:nvSpPr>
        <p:spPr bwMode="auto">
          <a:xfrm>
            <a:off x="0" y="829056"/>
            <a:ext cx="12192000" cy="6301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a:lstStyle>
          <a:p>
            <a:pPr marL="0" indent="0" eaLnBrk="1" hangingPunct="1">
              <a:buNone/>
            </a:pPr>
            <a:r>
              <a:rPr lang="en-US" altLang="en-US" sz="2000" kern="0" dirty="0"/>
              <a:t>There are four different types of response to an opportunity:</a:t>
            </a:r>
          </a:p>
          <a:p>
            <a:pPr eaLnBrk="1" hangingPunct="1"/>
            <a:r>
              <a:rPr lang="en-US" altLang="en-US" sz="2000" kern="0" dirty="0"/>
              <a:t>Exploit</a:t>
            </a:r>
          </a:p>
          <a:p>
            <a:pPr lvl="1" eaLnBrk="1" hangingPunct="1"/>
            <a:r>
              <a:rPr lang="en-US" altLang="en-US" sz="2000" kern="0" dirty="0">
                <a:solidFill>
                  <a:schemeClr val="tx1"/>
                </a:solidFill>
              </a:rPr>
              <a:t>Seeking to eliminate the uncertainty associated with an opportunity to ensure that it happens.</a:t>
            </a:r>
          </a:p>
          <a:p>
            <a:pPr marL="336550" lvl="1" indent="0" eaLnBrk="1" hangingPunct="1">
              <a:buNone/>
            </a:pPr>
            <a:r>
              <a:rPr lang="en-US" altLang="en-US" sz="2000" u="sng" kern="0" dirty="0">
                <a:solidFill>
                  <a:schemeClr val="tx1"/>
                </a:solidFill>
              </a:rPr>
              <a:t>Example:</a:t>
            </a:r>
            <a:r>
              <a:rPr lang="en-US" altLang="en-US" sz="2000" kern="0" dirty="0">
                <a:solidFill>
                  <a:schemeClr val="tx1"/>
                </a:solidFill>
              </a:rPr>
              <a:t> Examples include assigning your best personnel to a critical burst activity to reduce the time to completion or revising a design to enable a component to be purchased rather than developed internally.</a:t>
            </a:r>
          </a:p>
          <a:p>
            <a:pPr eaLnBrk="1" hangingPunct="1"/>
            <a:r>
              <a:rPr lang="en-US" altLang="en-US" sz="2000" kern="0" dirty="0"/>
              <a:t>Share</a:t>
            </a:r>
          </a:p>
          <a:p>
            <a:pPr lvl="1" eaLnBrk="1" hangingPunct="1"/>
            <a:r>
              <a:rPr lang="en-US" altLang="en-US" sz="2000" kern="0" dirty="0">
                <a:solidFill>
                  <a:schemeClr val="tx1"/>
                </a:solidFill>
              </a:rPr>
              <a:t>Allocating some or all the ownership of an opportunity to another party who is best able to capture the opportunity for the benefit of the project.</a:t>
            </a:r>
          </a:p>
          <a:p>
            <a:pPr marL="336550" lvl="1" indent="0" eaLnBrk="1" hangingPunct="1">
              <a:buNone/>
            </a:pPr>
            <a:r>
              <a:rPr lang="en-US" altLang="en-US" sz="2000" u="sng" kern="0" dirty="0">
                <a:solidFill>
                  <a:schemeClr val="tx1"/>
                </a:solidFill>
              </a:rPr>
              <a:t>Examples</a:t>
            </a:r>
            <a:r>
              <a:rPr lang="en-US" altLang="en-US" sz="2000" kern="0" dirty="0">
                <a:solidFill>
                  <a:schemeClr val="tx1"/>
                </a:solidFill>
              </a:rPr>
              <a:t> include establishing continuous improvement incentives for external contractors or joint ventures</a:t>
            </a:r>
            <a:r>
              <a:rPr lang="en-US" altLang="en-US" sz="2000" kern="0" dirty="0"/>
              <a:t>.</a:t>
            </a:r>
          </a:p>
          <a:p>
            <a:pPr eaLnBrk="1" hangingPunct="1"/>
            <a:r>
              <a:rPr lang="en-US" altLang="en-US" sz="2000" kern="0" dirty="0"/>
              <a:t>Enhance</a:t>
            </a:r>
          </a:p>
          <a:p>
            <a:pPr lvl="1" eaLnBrk="1" hangingPunct="1"/>
            <a:r>
              <a:rPr lang="en-US" altLang="en-US" sz="2000" kern="0" dirty="0">
                <a:solidFill>
                  <a:schemeClr val="tx1"/>
                </a:solidFill>
              </a:rPr>
              <a:t>Taking action to increase the probability and/or the positive impact of an opportunity.</a:t>
            </a:r>
          </a:p>
          <a:p>
            <a:pPr marL="0" indent="0" algn="l">
              <a:buNone/>
            </a:pPr>
            <a:r>
              <a:rPr lang="en-US" sz="2000" kern="0" dirty="0">
                <a:solidFill>
                  <a:schemeClr val="tx1"/>
                </a:solidFill>
              </a:rPr>
              <a:t>     </a:t>
            </a:r>
            <a:r>
              <a:rPr lang="en-US" sz="2000" u="sng" kern="0" dirty="0">
                <a:solidFill>
                  <a:schemeClr val="tx1"/>
                </a:solidFill>
              </a:rPr>
              <a:t>Examples</a:t>
            </a:r>
            <a:r>
              <a:rPr lang="en-US" sz="2000" kern="0" dirty="0">
                <a:solidFill>
                  <a:schemeClr val="tx1"/>
                </a:solidFill>
              </a:rPr>
              <a:t> include choosing site location based on favorable weather patterns or choosing raw materials that are likely to decline in price.</a:t>
            </a:r>
            <a:endParaRPr lang="en-US" altLang="en-US" sz="2000" kern="0" dirty="0">
              <a:solidFill>
                <a:schemeClr val="tx1"/>
              </a:solidFill>
            </a:endParaRPr>
          </a:p>
          <a:p>
            <a:pPr eaLnBrk="1" hangingPunct="1"/>
            <a:r>
              <a:rPr lang="en-US" altLang="en-US" sz="2000" kern="0" dirty="0"/>
              <a:t>Accept</a:t>
            </a:r>
          </a:p>
          <a:p>
            <a:pPr lvl="1" eaLnBrk="1" hangingPunct="1"/>
            <a:r>
              <a:rPr lang="en-US" altLang="en-US" sz="2000" kern="0" dirty="0">
                <a:solidFill>
                  <a:schemeClr val="tx1"/>
                </a:solidFill>
              </a:rPr>
              <a:t>Being willing to take advantage of an opportunity if it occurs, but not taking action to pursue it.</a:t>
            </a:r>
          </a:p>
        </p:txBody>
      </p:sp>
      <p:pic>
        <p:nvPicPr>
          <p:cNvPr id="6" name="Picture 5">
            <a:extLst>
              <a:ext uri="{FF2B5EF4-FFF2-40B4-BE49-F238E27FC236}">
                <a16:creationId xmlns:a16="http://schemas.microsoft.com/office/drawing/2014/main" id="{6D72E1C6-A575-4D56-9CE4-E0B63417E83B}"/>
              </a:ext>
            </a:extLst>
          </p:cNvPr>
          <p:cNvPicPr>
            <a:picLocks noChangeAspect="1"/>
          </p:cNvPicPr>
          <p:nvPr/>
        </p:nvPicPr>
        <p:blipFill>
          <a:blip r:embed="rId2"/>
          <a:stretch>
            <a:fillRect/>
          </a:stretch>
        </p:blipFill>
        <p:spPr>
          <a:xfrm>
            <a:off x="11058046" y="0"/>
            <a:ext cx="1133954" cy="1012024"/>
          </a:xfrm>
          <a:prstGeom prst="rect">
            <a:avLst/>
          </a:prstGeom>
        </p:spPr>
      </p:pic>
      <p:sp>
        <p:nvSpPr>
          <p:cNvPr id="8" name="AutoShape 2">
            <a:extLst>
              <a:ext uri="{FF2B5EF4-FFF2-40B4-BE49-F238E27FC236}">
                <a16:creationId xmlns:a16="http://schemas.microsoft.com/office/drawing/2014/main" id="{4AC7578A-5F73-4EFA-B9C8-01F5CAE78A4D}"/>
              </a:ext>
            </a:extLst>
          </p:cNvPr>
          <p:cNvSpPr>
            <a:spLocks noGrp="1" noChangeArrowheads="1"/>
          </p:cNvSpPr>
          <p:nvPr>
            <p:ph type="title"/>
          </p:nvPr>
        </p:nvSpPr>
        <p:spPr>
          <a:xfrm>
            <a:off x="0" y="54903"/>
            <a:ext cx="9180576" cy="725385"/>
          </a:xfrm>
        </p:spPr>
        <p:txBody>
          <a:bodyPr/>
          <a:lstStyle/>
          <a:p>
            <a:pPr eaLnBrk="1" hangingPunct="1">
              <a:defRPr/>
            </a:pPr>
            <a:r>
              <a:rPr lang="en-US" dirty="0"/>
              <a:t>Opportunity Management Tactics</a:t>
            </a:r>
          </a:p>
        </p:txBody>
      </p:sp>
    </p:spTree>
    <p:extLst>
      <p:ext uri="{BB962C8B-B14F-4D97-AF65-F5344CB8AC3E}">
        <p14:creationId xmlns:p14="http://schemas.microsoft.com/office/powerpoint/2010/main" val="5722042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AutoShape 2">
            <a:extLst>
              <a:ext uri="{FF2B5EF4-FFF2-40B4-BE49-F238E27FC236}">
                <a16:creationId xmlns:a16="http://schemas.microsoft.com/office/drawing/2014/main" id="{7C3FCF53-65A0-429E-A380-1C21CE79108C}"/>
              </a:ext>
            </a:extLst>
          </p:cNvPr>
          <p:cNvSpPr>
            <a:spLocks noGrp="1" noChangeArrowheads="1"/>
          </p:cNvSpPr>
          <p:nvPr>
            <p:ph type="title"/>
          </p:nvPr>
        </p:nvSpPr>
        <p:spPr>
          <a:xfrm>
            <a:off x="136144" y="178182"/>
            <a:ext cx="10141712" cy="851297"/>
          </a:xfrm>
        </p:spPr>
        <p:txBody>
          <a:bodyPr/>
          <a:lstStyle/>
          <a:p>
            <a:pPr eaLnBrk="1" hangingPunct="1">
              <a:defRPr/>
            </a:pPr>
            <a:r>
              <a:rPr lang="en-US" dirty="0"/>
              <a:t>Step 4: Risk Response Control</a:t>
            </a:r>
          </a:p>
        </p:txBody>
      </p:sp>
      <p:sp>
        <p:nvSpPr>
          <p:cNvPr id="5" name="TextBox 4">
            <a:extLst>
              <a:ext uri="{FF2B5EF4-FFF2-40B4-BE49-F238E27FC236}">
                <a16:creationId xmlns:a16="http://schemas.microsoft.com/office/drawing/2014/main" id="{E7199276-B480-4876-9C75-DEC3997DFED8}"/>
              </a:ext>
            </a:extLst>
          </p:cNvPr>
          <p:cNvSpPr txBox="1"/>
          <p:nvPr/>
        </p:nvSpPr>
        <p:spPr>
          <a:xfrm>
            <a:off x="136144" y="1512975"/>
            <a:ext cx="11517376" cy="2308324"/>
          </a:xfrm>
          <a:prstGeom prst="rect">
            <a:avLst/>
          </a:prstGeom>
          <a:noFill/>
        </p:spPr>
        <p:txBody>
          <a:bodyPr wrap="square">
            <a:spAutoFit/>
          </a:bodyPr>
          <a:lstStyle/>
          <a:p>
            <a:r>
              <a:rPr lang="en-US" sz="2400" dirty="0"/>
              <a:t>The results of the first three steps of the risk management process are summarized</a:t>
            </a:r>
          </a:p>
          <a:p>
            <a:r>
              <a:rPr lang="en-US" sz="2400" dirty="0"/>
              <a:t>in a formal document often called the risk register. </a:t>
            </a:r>
          </a:p>
          <a:p>
            <a:r>
              <a:rPr lang="en-US" sz="2400" b="1" i="1" u="sng" dirty="0">
                <a:solidFill>
                  <a:srgbClr val="0070C0"/>
                </a:solidFill>
              </a:rPr>
              <a:t>A risk register </a:t>
            </a:r>
            <a:r>
              <a:rPr lang="en-US" sz="2400" dirty="0"/>
              <a:t>details all identified risks, including descriptions, category, and probability of occurring, impact, responses, contingency plans, owners, and current status. The register is the backbone for the last step in the risk management process: risk control</a:t>
            </a:r>
          </a:p>
        </p:txBody>
      </p:sp>
      <p:pic>
        <p:nvPicPr>
          <p:cNvPr id="4" name="Picture 3">
            <a:extLst>
              <a:ext uri="{FF2B5EF4-FFF2-40B4-BE49-F238E27FC236}">
                <a16:creationId xmlns:a16="http://schemas.microsoft.com/office/drawing/2014/main" id="{BC4508CB-41F5-4178-9AC2-C2BD720F1C87}"/>
              </a:ext>
            </a:extLst>
          </p:cNvPr>
          <p:cNvPicPr>
            <a:picLocks noChangeAspect="1"/>
          </p:cNvPicPr>
          <p:nvPr/>
        </p:nvPicPr>
        <p:blipFill>
          <a:blip r:embed="rId3"/>
          <a:stretch>
            <a:fillRect/>
          </a:stretch>
        </p:blipFill>
        <p:spPr>
          <a:xfrm>
            <a:off x="11086543" y="-64841"/>
            <a:ext cx="1133954" cy="1012024"/>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a:extLst>
              <a:ext uri="{FF2B5EF4-FFF2-40B4-BE49-F238E27FC236}">
                <a16:creationId xmlns:a16="http://schemas.microsoft.com/office/drawing/2014/main" id="{ADC0901F-60A9-42ED-90E8-DE885EC00417}"/>
              </a:ext>
            </a:extLst>
          </p:cNvPr>
          <p:cNvSpPr txBox="1">
            <a:spLocks noChangeArrowheads="1"/>
          </p:cNvSpPr>
          <p:nvPr/>
        </p:nvSpPr>
        <p:spPr bwMode="auto">
          <a:xfrm>
            <a:off x="0" y="1524000"/>
            <a:ext cx="10769600" cy="487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222250" indent="-222250" algn="l" rtl="0" eaLnBrk="0" fontAlgn="base" hangingPunct="0">
              <a:spcBef>
                <a:spcPct val="20000"/>
              </a:spcBef>
              <a:spcAft>
                <a:spcPct val="0"/>
              </a:spcAft>
              <a:buChar char="•"/>
              <a:defRPr sz="2800">
                <a:solidFill>
                  <a:srgbClr val="336699"/>
                </a:solidFill>
                <a:latin typeface="+mn-lt"/>
                <a:ea typeface="+mn-ea"/>
                <a:cs typeface="+mn-cs"/>
              </a:defRPr>
            </a:lvl1pPr>
            <a:lvl2pPr marL="519113" indent="-182563" algn="l" rtl="0" eaLnBrk="0" fontAlgn="base" hangingPunct="0">
              <a:spcBef>
                <a:spcPct val="20000"/>
              </a:spcBef>
              <a:spcAft>
                <a:spcPct val="0"/>
              </a:spcAft>
              <a:buChar char="–"/>
              <a:defRPr sz="2400">
                <a:solidFill>
                  <a:srgbClr val="990033"/>
                </a:solidFill>
                <a:latin typeface="+mn-lt"/>
              </a:defRPr>
            </a:lvl2pPr>
            <a:lvl3pPr marL="909638" indent="-174625" algn="l" rtl="0" eaLnBrk="0" fontAlgn="base" hangingPunct="0">
              <a:spcBef>
                <a:spcPct val="20000"/>
              </a:spcBef>
              <a:spcAft>
                <a:spcPct val="0"/>
              </a:spcAft>
              <a:buChar char="•"/>
              <a:defRPr sz="2000">
                <a:solidFill>
                  <a:srgbClr val="006666"/>
                </a:solidFill>
                <a:latin typeface="Tahoma" pitchFamily="34" charset="0"/>
              </a:defRPr>
            </a:lvl3pPr>
            <a:lvl4pPr marL="1196975" indent="-173038" algn="l" rtl="0" eaLnBrk="0" fontAlgn="base" hangingPunct="0">
              <a:spcBef>
                <a:spcPct val="20000"/>
              </a:spcBef>
              <a:spcAft>
                <a:spcPct val="0"/>
              </a:spcAft>
              <a:buChar char="–"/>
              <a:defRPr sz="2000">
                <a:solidFill>
                  <a:schemeClr val="tx1"/>
                </a:solidFill>
                <a:latin typeface="Times New Roman" pitchFamily="18" charset="0"/>
              </a:defRPr>
            </a:lvl4pPr>
            <a:lvl5pPr marL="1595438" indent="-160338" algn="l" rtl="0" eaLnBrk="0" fontAlgn="base" hangingPunct="0">
              <a:spcBef>
                <a:spcPct val="20000"/>
              </a:spcBef>
              <a:spcAft>
                <a:spcPct val="0"/>
              </a:spcAft>
              <a:buChar char="»"/>
              <a:defRPr sz="2000">
                <a:solidFill>
                  <a:schemeClr val="tx1"/>
                </a:solidFill>
                <a:latin typeface="Times New Roman" pitchFamily="18" charset="0"/>
              </a:defRPr>
            </a:lvl5pPr>
            <a:lvl6pPr marL="2052638" indent="-160338" algn="l" rtl="0" fontAlgn="base">
              <a:spcBef>
                <a:spcPct val="20000"/>
              </a:spcBef>
              <a:spcAft>
                <a:spcPct val="0"/>
              </a:spcAft>
              <a:buChar char="»"/>
              <a:defRPr sz="2000">
                <a:solidFill>
                  <a:schemeClr val="tx1"/>
                </a:solidFill>
                <a:latin typeface="Times New Roman" pitchFamily="18" charset="0"/>
              </a:defRPr>
            </a:lvl6pPr>
            <a:lvl7pPr marL="2509838" indent="-160338" algn="l" rtl="0" fontAlgn="base">
              <a:spcBef>
                <a:spcPct val="20000"/>
              </a:spcBef>
              <a:spcAft>
                <a:spcPct val="0"/>
              </a:spcAft>
              <a:buChar char="»"/>
              <a:defRPr sz="2000">
                <a:solidFill>
                  <a:schemeClr val="tx1"/>
                </a:solidFill>
                <a:latin typeface="Times New Roman" pitchFamily="18" charset="0"/>
              </a:defRPr>
            </a:lvl7pPr>
            <a:lvl8pPr marL="2967038" indent="-160338" algn="l" rtl="0" fontAlgn="base">
              <a:spcBef>
                <a:spcPct val="20000"/>
              </a:spcBef>
              <a:spcAft>
                <a:spcPct val="0"/>
              </a:spcAft>
              <a:buChar char="»"/>
              <a:defRPr sz="2000">
                <a:solidFill>
                  <a:schemeClr val="tx1"/>
                </a:solidFill>
                <a:latin typeface="Times New Roman" pitchFamily="18" charset="0"/>
              </a:defRPr>
            </a:lvl8pPr>
            <a:lvl9pPr marL="3424238" indent="-160338" algn="l" rtl="0" fontAlgn="base">
              <a:spcBef>
                <a:spcPct val="20000"/>
              </a:spcBef>
              <a:spcAft>
                <a:spcPct val="0"/>
              </a:spcAft>
              <a:buChar char="»"/>
              <a:defRPr sz="2000">
                <a:solidFill>
                  <a:schemeClr val="tx1"/>
                </a:solidFill>
                <a:latin typeface="Times New Roman" pitchFamily="18" charset="0"/>
              </a:defRPr>
            </a:lvl9pPr>
          </a:lstStyle>
          <a:p>
            <a:pPr lvl="1" eaLnBrk="1" hangingPunct="1">
              <a:spcBef>
                <a:spcPct val="35000"/>
              </a:spcBef>
            </a:pPr>
            <a:r>
              <a:rPr lang="en-US" altLang="en-US" kern="0" dirty="0"/>
              <a:t>Risk control involves: </a:t>
            </a:r>
          </a:p>
          <a:p>
            <a:pPr lvl="2" eaLnBrk="1" hangingPunct="1">
              <a:spcBef>
                <a:spcPct val="35000"/>
              </a:spcBef>
            </a:pPr>
            <a:r>
              <a:rPr lang="en-US" altLang="en-US" kern="0" dirty="0">
                <a:solidFill>
                  <a:schemeClr val="tx1"/>
                </a:solidFill>
              </a:rPr>
              <a:t>Execution of the risk response strategy</a:t>
            </a:r>
          </a:p>
          <a:p>
            <a:pPr lvl="2" eaLnBrk="1" hangingPunct="1">
              <a:spcBef>
                <a:spcPct val="35000"/>
              </a:spcBef>
            </a:pPr>
            <a:r>
              <a:rPr lang="en-US" altLang="en-US" kern="0" dirty="0">
                <a:solidFill>
                  <a:schemeClr val="tx1"/>
                </a:solidFill>
              </a:rPr>
              <a:t>Monitoring of triggering events</a:t>
            </a:r>
          </a:p>
          <a:p>
            <a:pPr lvl="2" eaLnBrk="1" hangingPunct="1">
              <a:spcBef>
                <a:spcPct val="35000"/>
              </a:spcBef>
            </a:pPr>
            <a:r>
              <a:rPr lang="en-US" altLang="en-US" kern="0" dirty="0">
                <a:solidFill>
                  <a:schemeClr val="tx1"/>
                </a:solidFill>
              </a:rPr>
              <a:t>Initiating contingency plans</a:t>
            </a:r>
          </a:p>
          <a:p>
            <a:pPr lvl="2" eaLnBrk="1" hangingPunct="1">
              <a:spcBef>
                <a:spcPct val="35000"/>
              </a:spcBef>
            </a:pPr>
            <a:r>
              <a:rPr lang="en-US" altLang="en-US" kern="0" dirty="0">
                <a:solidFill>
                  <a:schemeClr val="tx1"/>
                </a:solidFill>
              </a:rPr>
              <a:t>Watching for new risks</a:t>
            </a:r>
          </a:p>
          <a:p>
            <a:pPr lvl="1" eaLnBrk="1" hangingPunct="1">
              <a:spcBef>
                <a:spcPct val="35000"/>
              </a:spcBef>
            </a:pPr>
            <a:r>
              <a:rPr lang="en-US" altLang="en-US" kern="0" dirty="0"/>
              <a:t>Establishing a Change Management System</a:t>
            </a:r>
          </a:p>
          <a:p>
            <a:pPr lvl="2" eaLnBrk="1" hangingPunct="1">
              <a:spcBef>
                <a:spcPct val="35000"/>
              </a:spcBef>
            </a:pPr>
            <a:r>
              <a:rPr lang="en-US" altLang="en-US" kern="0" dirty="0">
                <a:solidFill>
                  <a:schemeClr val="tx1"/>
                </a:solidFill>
              </a:rPr>
              <a:t>Monitoring, tracking, and reporting risk</a:t>
            </a:r>
          </a:p>
          <a:p>
            <a:pPr lvl="2" eaLnBrk="1" hangingPunct="1">
              <a:spcBef>
                <a:spcPct val="35000"/>
              </a:spcBef>
            </a:pPr>
            <a:r>
              <a:rPr lang="en-US" altLang="en-US" kern="0" dirty="0">
                <a:solidFill>
                  <a:schemeClr val="tx1"/>
                </a:solidFill>
              </a:rPr>
              <a:t>Fostering an open organization environment</a:t>
            </a:r>
          </a:p>
          <a:p>
            <a:pPr lvl="2" eaLnBrk="1" hangingPunct="1">
              <a:spcBef>
                <a:spcPct val="35000"/>
              </a:spcBef>
            </a:pPr>
            <a:r>
              <a:rPr lang="en-US" altLang="en-US" kern="0" dirty="0">
                <a:solidFill>
                  <a:schemeClr val="tx1"/>
                </a:solidFill>
              </a:rPr>
              <a:t>Repeating risk identification/assessment exercises</a:t>
            </a:r>
          </a:p>
          <a:p>
            <a:pPr lvl="2" eaLnBrk="1" hangingPunct="1">
              <a:spcBef>
                <a:spcPct val="35000"/>
              </a:spcBef>
            </a:pPr>
            <a:r>
              <a:rPr lang="en-US" altLang="en-US" kern="0" dirty="0">
                <a:solidFill>
                  <a:schemeClr val="tx1"/>
                </a:solidFill>
              </a:rPr>
              <a:t>Assigning and documenting responsibility for managing risk</a:t>
            </a:r>
          </a:p>
        </p:txBody>
      </p:sp>
      <p:sp>
        <p:nvSpPr>
          <p:cNvPr id="6" name="AutoShape 2">
            <a:extLst>
              <a:ext uri="{FF2B5EF4-FFF2-40B4-BE49-F238E27FC236}">
                <a16:creationId xmlns:a16="http://schemas.microsoft.com/office/drawing/2014/main" id="{D8882AE8-7249-4210-A8B8-E92DC164AF80}"/>
              </a:ext>
            </a:extLst>
          </p:cNvPr>
          <p:cNvSpPr>
            <a:spLocks noGrp="1" noChangeArrowheads="1"/>
          </p:cNvSpPr>
          <p:nvPr>
            <p:ph type="title"/>
          </p:nvPr>
        </p:nvSpPr>
        <p:spPr>
          <a:xfrm>
            <a:off x="136144" y="178182"/>
            <a:ext cx="9178544" cy="851297"/>
          </a:xfrm>
        </p:spPr>
        <p:txBody>
          <a:bodyPr/>
          <a:lstStyle/>
          <a:p>
            <a:pPr eaLnBrk="1" hangingPunct="1">
              <a:defRPr/>
            </a:pPr>
            <a:r>
              <a:rPr lang="en-US" dirty="0"/>
              <a:t>Step 4: Risk Response Control</a:t>
            </a:r>
          </a:p>
        </p:txBody>
      </p:sp>
      <p:pic>
        <p:nvPicPr>
          <p:cNvPr id="7" name="Picture 6">
            <a:extLst>
              <a:ext uri="{FF2B5EF4-FFF2-40B4-BE49-F238E27FC236}">
                <a16:creationId xmlns:a16="http://schemas.microsoft.com/office/drawing/2014/main" id="{463E181D-481E-4CE3-A936-110A3BB0B80F}"/>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7008947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AutoShape 2">
            <a:extLst>
              <a:ext uri="{FF2B5EF4-FFF2-40B4-BE49-F238E27FC236}">
                <a16:creationId xmlns:a16="http://schemas.microsoft.com/office/drawing/2014/main" id="{9D333509-6C79-446D-9E09-97771D12686B}"/>
              </a:ext>
            </a:extLst>
          </p:cNvPr>
          <p:cNvSpPr>
            <a:spLocks noGrp="1" noChangeArrowheads="1"/>
          </p:cNvSpPr>
          <p:nvPr>
            <p:ph type="title"/>
          </p:nvPr>
        </p:nvSpPr>
        <p:spPr>
          <a:xfrm>
            <a:off x="0" y="25782"/>
            <a:ext cx="9534144" cy="851297"/>
          </a:xfrm>
        </p:spPr>
        <p:txBody>
          <a:bodyPr/>
          <a:lstStyle/>
          <a:p>
            <a:pPr eaLnBrk="1" hangingPunct="1">
              <a:defRPr/>
            </a:pPr>
            <a:r>
              <a:rPr lang="en-US"/>
              <a:t>Change Management Control</a:t>
            </a:r>
          </a:p>
        </p:txBody>
      </p:sp>
      <p:sp>
        <p:nvSpPr>
          <p:cNvPr id="24580" name="Rectangle 3">
            <a:extLst>
              <a:ext uri="{FF2B5EF4-FFF2-40B4-BE49-F238E27FC236}">
                <a16:creationId xmlns:a16="http://schemas.microsoft.com/office/drawing/2014/main" id="{FC8F240B-DEB9-484B-AEDC-7CE8B5B4C990}"/>
              </a:ext>
            </a:extLst>
          </p:cNvPr>
          <p:cNvSpPr>
            <a:spLocks noGrp="1" noChangeArrowheads="1"/>
          </p:cNvSpPr>
          <p:nvPr>
            <p:ph type="body" idx="1"/>
          </p:nvPr>
        </p:nvSpPr>
        <p:spPr>
          <a:xfrm>
            <a:off x="272288" y="1463039"/>
            <a:ext cx="7765987" cy="5225017"/>
          </a:xfrm>
        </p:spPr>
        <p:txBody>
          <a:bodyPr/>
          <a:lstStyle/>
          <a:p>
            <a:pPr eaLnBrk="1" hangingPunct="1">
              <a:spcBef>
                <a:spcPct val="50000"/>
              </a:spcBef>
            </a:pPr>
            <a:r>
              <a:rPr lang="en-US" altLang="en-US" dirty="0"/>
              <a:t>Sources of Change</a:t>
            </a:r>
          </a:p>
          <a:p>
            <a:pPr lvl="1" eaLnBrk="1" hangingPunct="1">
              <a:spcBef>
                <a:spcPct val="50000"/>
              </a:spcBef>
            </a:pPr>
            <a:r>
              <a:rPr lang="en-US" altLang="en-US" dirty="0"/>
              <a:t>Project scope changes:</a:t>
            </a:r>
          </a:p>
          <a:p>
            <a:pPr marL="0" indent="0" algn="l">
              <a:buNone/>
            </a:pPr>
            <a:r>
              <a:rPr lang="en-US" sz="2000" b="0" i="0" u="none" strike="noStrike" baseline="0" dirty="0">
                <a:solidFill>
                  <a:schemeClr val="tx1"/>
                </a:solidFill>
                <a:latin typeface="+mj-lt"/>
              </a:rPr>
              <a:t>Scope changes in the form of design or additions represent big changes; for example, customer requests for a new feature or a redesign that will improve the product</a:t>
            </a:r>
            <a:endParaRPr lang="en-US" altLang="en-US" sz="2000" dirty="0">
              <a:solidFill>
                <a:schemeClr val="tx1"/>
              </a:solidFill>
              <a:latin typeface="+mj-lt"/>
            </a:endParaRPr>
          </a:p>
          <a:p>
            <a:pPr lvl="1" eaLnBrk="1" hangingPunct="1">
              <a:spcBef>
                <a:spcPct val="50000"/>
              </a:spcBef>
            </a:pPr>
            <a:r>
              <a:rPr lang="en-US" altLang="en-US" dirty="0"/>
              <a:t>Implementation of contingency plans</a:t>
            </a:r>
          </a:p>
          <a:p>
            <a:pPr marL="0" indent="0" algn="l">
              <a:buNone/>
            </a:pPr>
            <a:r>
              <a:rPr lang="en-US" sz="2000" b="0" i="0" u="none" strike="noStrike" baseline="0" dirty="0"/>
              <a:t> </a:t>
            </a:r>
            <a:r>
              <a:rPr lang="en-US" sz="2000" b="0" i="0" u="none" strike="noStrike" baseline="0" dirty="0">
                <a:solidFill>
                  <a:schemeClr val="tx1"/>
                </a:solidFill>
              </a:rPr>
              <a:t>when risk events occur, represent changes in baseline costs and schedules</a:t>
            </a:r>
            <a:r>
              <a:rPr lang="en-US" sz="1800" b="0" i="0" u="none" strike="noStrike" baseline="0" dirty="0">
                <a:solidFill>
                  <a:schemeClr val="tx1"/>
                </a:solidFill>
              </a:rPr>
              <a:t>.</a:t>
            </a:r>
            <a:endParaRPr lang="en-US" altLang="en-US" dirty="0">
              <a:solidFill>
                <a:schemeClr val="tx1"/>
              </a:solidFill>
            </a:endParaRPr>
          </a:p>
          <a:p>
            <a:pPr lvl="1" eaLnBrk="1" hangingPunct="1">
              <a:spcBef>
                <a:spcPct val="50000"/>
              </a:spcBef>
            </a:pPr>
            <a:r>
              <a:rPr lang="en-US" altLang="en-US" dirty="0"/>
              <a:t>Improvement changes</a:t>
            </a:r>
          </a:p>
          <a:p>
            <a:pPr marL="0" indent="0" algn="l">
              <a:buNone/>
            </a:pPr>
            <a:r>
              <a:rPr lang="en-US" sz="2000" b="0" i="0" u="none" strike="noStrike" baseline="0" dirty="0">
                <a:solidFill>
                  <a:schemeClr val="tx1"/>
                </a:solidFill>
              </a:rPr>
              <a:t>Improvement changes suggested by project team members represent another category.</a:t>
            </a:r>
            <a:endParaRPr lang="en-US" altLang="en-US" sz="2000" dirty="0">
              <a:solidFill>
                <a:schemeClr val="tx1"/>
              </a:solidFill>
            </a:endParaRPr>
          </a:p>
        </p:txBody>
      </p:sp>
      <p:pic>
        <p:nvPicPr>
          <p:cNvPr id="24581" name="Picture 4" descr="BD20208_">
            <a:extLst>
              <a:ext uri="{FF2B5EF4-FFF2-40B4-BE49-F238E27FC236}">
                <a16:creationId xmlns:a16="http://schemas.microsoft.com/office/drawing/2014/main" id="{1489423D-A1CD-4894-AFCC-CA43117167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0563" y="3534584"/>
            <a:ext cx="3881437" cy="244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A5E4B99A-AC6B-4730-8C6E-D1341D2CCADE}"/>
              </a:ext>
            </a:extLst>
          </p:cNvPr>
          <p:cNvPicPr>
            <a:picLocks noChangeAspect="1"/>
          </p:cNvPicPr>
          <p:nvPr/>
        </p:nvPicPr>
        <p:blipFill>
          <a:blip r:embed="rId4"/>
          <a:stretch>
            <a:fillRect/>
          </a:stretch>
        </p:blipFill>
        <p:spPr>
          <a:xfrm>
            <a:off x="11058046" y="-54582"/>
            <a:ext cx="1133954" cy="1012024"/>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3186" name="AutoShape 2">
            <a:extLst>
              <a:ext uri="{FF2B5EF4-FFF2-40B4-BE49-F238E27FC236}">
                <a16:creationId xmlns:a16="http://schemas.microsoft.com/office/drawing/2014/main" id="{D03F1171-E826-4F27-9DE5-649E42AF52E2}"/>
              </a:ext>
            </a:extLst>
          </p:cNvPr>
          <p:cNvSpPr>
            <a:spLocks noGrp="1" noChangeArrowheads="1"/>
          </p:cNvSpPr>
          <p:nvPr>
            <p:ph type="title"/>
          </p:nvPr>
        </p:nvSpPr>
        <p:spPr>
          <a:xfrm>
            <a:off x="343408" y="141606"/>
            <a:ext cx="9422384" cy="851297"/>
          </a:xfrm>
        </p:spPr>
        <p:txBody>
          <a:bodyPr/>
          <a:lstStyle/>
          <a:p>
            <a:pPr eaLnBrk="1" hangingPunct="1">
              <a:defRPr/>
            </a:pPr>
            <a:r>
              <a:rPr lang="en-US" dirty="0"/>
              <a:t>Change Control System Process</a:t>
            </a:r>
          </a:p>
        </p:txBody>
      </p:sp>
      <p:sp>
        <p:nvSpPr>
          <p:cNvPr id="93187" name="Rectangle 3">
            <a:extLst>
              <a:ext uri="{FF2B5EF4-FFF2-40B4-BE49-F238E27FC236}">
                <a16:creationId xmlns:a16="http://schemas.microsoft.com/office/drawing/2014/main" id="{92033639-6C25-4AA2-AE8A-ED02976F695B}"/>
              </a:ext>
            </a:extLst>
          </p:cNvPr>
          <p:cNvSpPr>
            <a:spLocks noGrp="1" noChangeArrowheads="1"/>
          </p:cNvSpPr>
          <p:nvPr>
            <p:ph type="body" idx="1"/>
          </p:nvPr>
        </p:nvSpPr>
        <p:spPr>
          <a:xfrm>
            <a:off x="2163764" y="1325563"/>
            <a:ext cx="7407275" cy="4876800"/>
          </a:xfrm>
        </p:spPr>
        <p:txBody>
          <a:bodyPr/>
          <a:lstStyle/>
          <a:p>
            <a:pPr marL="461963" indent="-461963" eaLnBrk="1" hangingPunct="1">
              <a:buFontTx/>
              <a:buAutoNum type="arabicPeriod"/>
            </a:pPr>
            <a:r>
              <a:rPr lang="en-US" altLang="en-US" sz="2400" dirty="0">
                <a:solidFill>
                  <a:schemeClr val="tx1"/>
                </a:solidFill>
              </a:rPr>
              <a:t>Identify proposed changes.</a:t>
            </a:r>
          </a:p>
          <a:p>
            <a:pPr marL="461963" indent="-461963" eaLnBrk="1" hangingPunct="1">
              <a:buFontTx/>
              <a:buAutoNum type="arabicPeriod"/>
            </a:pPr>
            <a:r>
              <a:rPr lang="en-US" altLang="en-US" sz="2400" dirty="0">
                <a:solidFill>
                  <a:schemeClr val="tx1"/>
                </a:solidFill>
              </a:rPr>
              <a:t>List expected effects of proposed changes </a:t>
            </a:r>
            <a:br>
              <a:rPr lang="en-US" altLang="en-US" sz="2400" dirty="0">
                <a:solidFill>
                  <a:schemeClr val="tx1"/>
                </a:solidFill>
              </a:rPr>
            </a:br>
            <a:r>
              <a:rPr lang="en-US" altLang="en-US" sz="2400" dirty="0">
                <a:solidFill>
                  <a:schemeClr val="tx1"/>
                </a:solidFill>
              </a:rPr>
              <a:t>on schedule and budget.</a:t>
            </a:r>
          </a:p>
          <a:p>
            <a:pPr marL="461963" indent="-461963" eaLnBrk="1" hangingPunct="1">
              <a:buFontTx/>
              <a:buAutoNum type="arabicPeriod"/>
            </a:pPr>
            <a:r>
              <a:rPr lang="en-US" altLang="en-US" sz="2400" dirty="0">
                <a:solidFill>
                  <a:schemeClr val="tx1"/>
                </a:solidFill>
              </a:rPr>
              <a:t>Review, evaluate, and approve or disapprove </a:t>
            </a:r>
            <a:br>
              <a:rPr lang="en-US" altLang="en-US" sz="2400" dirty="0">
                <a:solidFill>
                  <a:schemeClr val="tx1"/>
                </a:solidFill>
              </a:rPr>
            </a:br>
            <a:r>
              <a:rPr lang="en-US" altLang="en-US" sz="2400" dirty="0">
                <a:solidFill>
                  <a:schemeClr val="tx1"/>
                </a:solidFill>
              </a:rPr>
              <a:t>of changes formally.</a:t>
            </a:r>
          </a:p>
          <a:p>
            <a:pPr marL="461963" indent="-461963" eaLnBrk="1" hangingPunct="1">
              <a:buFontTx/>
              <a:buAutoNum type="arabicPeriod"/>
            </a:pPr>
            <a:r>
              <a:rPr lang="en-US" altLang="en-US" sz="2400" dirty="0">
                <a:solidFill>
                  <a:schemeClr val="tx1"/>
                </a:solidFill>
              </a:rPr>
              <a:t>Negotiate and resolve conflicts of change, condition, and cost.</a:t>
            </a:r>
          </a:p>
          <a:p>
            <a:pPr marL="461963" indent="-461963" eaLnBrk="1" hangingPunct="1">
              <a:buFontTx/>
              <a:buAutoNum type="arabicPeriod"/>
            </a:pPr>
            <a:r>
              <a:rPr lang="en-US" altLang="en-US" sz="2400" dirty="0">
                <a:solidFill>
                  <a:schemeClr val="tx1"/>
                </a:solidFill>
              </a:rPr>
              <a:t>Communicate changes to parties affected.</a:t>
            </a:r>
          </a:p>
          <a:p>
            <a:pPr marL="461963" indent="-461963" eaLnBrk="1" hangingPunct="1">
              <a:buFontTx/>
              <a:buAutoNum type="arabicPeriod"/>
            </a:pPr>
            <a:r>
              <a:rPr lang="en-US" altLang="en-US" sz="2400" dirty="0">
                <a:solidFill>
                  <a:schemeClr val="tx1"/>
                </a:solidFill>
              </a:rPr>
              <a:t>Assign responsibility for implementing change.</a:t>
            </a:r>
          </a:p>
          <a:p>
            <a:pPr marL="461963" indent="-461963" eaLnBrk="1" hangingPunct="1">
              <a:buFontTx/>
              <a:buAutoNum type="arabicPeriod"/>
            </a:pPr>
            <a:r>
              <a:rPr lang="en-US" altLang="en-US" sz="2400" dirty="0">
                <a:solidFill>
                  <a:schemeClr val="tx1"/>
                </a:solidFill>
              </a:rPr>
              <a:t>Adjust master schedule and budget.</a:t>
            </a:r>
          </a:p>
          <a:p>
            <a:pPr marL="461963" indent="-461963" eaLnBrk="1" hangingPunct="1">
              <a:buFontTx/>
              <a:buAutoNum type="arabicPeriod"/>
            </a:pPr>
            <a:r>
              <a:rPr lang="en-US" altLang="en-US" sz="2400" dirty="0">
                <a:solidFill>
                  <a:schemeClr val="tx1"/>
                </a:solidFill>
              </a:rPr>
              <a:t>Track all changes that are to be implemented</a:t>
            </a:r>
          </a:p>
        </p:txBody>
      </p:sp>
      <p:pic>
        <p:nvPicPr>
          <p:cNvPr id="2" name="Picture 1">
            <a:extLst>
              <a:ext uri="{FF2B5EF4-FFF2-40B4-BE49-F238E27FC236}">
                <a16:creationId xmlns:a16="http://schemas.microsoft.com/office/drawing/2014/main" id="{B80161D3-45B2-48AF-AD7C-FD42C4AB26A1}"/>
              </a:ext>
            </a:extLst>
          </p:cNvPr>
          <p:cNvPicPr>
            <a:picLocks noChangeAspect="1"/>
          </p:cNvPicPr>
          <p:nvPr/>
        </p:nvPicPr>
        <p:blipFill>
          <a:blip r:embed="rId3"/>
          <a:stretch>
            <a:fillRect/>
          </a:stretch>
        </p:blipFill>
        <p:spPr>
          <a:xfrm>
            <a:off x="11058046" y="-19121"/>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box(out)">
                                      <p:cBhvr>
                                        <p:cTn id="7" dur="500"/>
                                        <p:tgtEl>
                                          <p:spTgt spid="9318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3187">
                                            <p:txEl>
                                              <p:pRg st="0" end="0"/>
                                            </p:txEl>
                                          </p:spTgt>
                                        </p:tgtEl>
                                        <p:attrNameLst>
                                          <p:attrName>style.visibility</p:attrName>
                                        </p:attrNameLst>
                                      </p:cBhvr>
                                      <p:to>
                                        <p:strVal val="visible"/>
                                      </p:to>
                                    </p:set>
                                    <p:animEffect transition="in" filter="wipe(left)">
                                      <p:cBhvr>
                                        <p:cTn id="11" dur="1000"/>
                                        <p:tgtEl>
                                          <p:spTgt spid="93187">
                                            <p:txEl>
                                              <p:pRg st="0" end="0"/>
                                            </p:txEl>
                                          </p:spTgt>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93187">
                                            <p:txEl>
                                              <p:pRg st="1" end="1"/>
                                            </p:txEl>
                                          </p:spTgt>
                                        </p:tgtEl>
                                        <p:attrNameLst>
                                          <p:attrName>style.visibility</p:attrName>
                                        </p:attrNameLst>
                                      </p:cBhvr>
                                      <p:to>
                                        <p:strVal val="visible"/>
                                      </p:to>
                                    </p:set>
                                    <p:animEffect transition="in" filter="wipe(left)">
                                      <p:cBhvr>
                                        <p:cTn id="15" dur="1000"/>
                                        <p:tgtEl>
                                          <p:spTgt spid="93187">
                                            <p:txEl>
                                              <p:pRg st="1" end="1"/>
                                            </p:txEl>
                                          </p:spTgt>
                                        </p:tgtEl>
                                      </p:cBhvr>
                                    </p:animEffect>
                                  </p:childTnLst>
                                </p:cTn>
                              </p:par>
                            </p:childTnLst>
                          </p:cTn>
                        </p:par>
                        <p:par>
                          <p:cTn id="16" fill="hold" nodeType="afterGroup">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93187">
                                            <p:txEl>
                                              <p:pRg st="2" end="2"/>
                                            </p:txEl>
                                          </p:spTgt>
                                        </p:tgtEl>
                                        <p:attrNameLst>
                                          <p:attrName>style.visibility</p:attrName>
                                        </p:attrNameLst>
                                      </p:cBhvr>
                                      <p:to>
                                        <p:strVal val="visible"/>
                                      </p:to>
                                    </p:set>
                                    <p:animEffect transition="in" filter="wipe(left)">
                                      <p:cBhvr>
                                        <p:cTn id="19" dur="1000"/>
                                        <p:tgtEl>
                                          <p:spTgt spid="93187">
                                            <p:txEl>
                                              <p:pRg st="2" end="2"/>
                                            </p:txEl>
                                          </p:spTgt>
                                        </p:tgtEl>
                                      </p:cBhvr>
                                    </p:animEffect>
                                  </p:childTnLst>
                                </p:cTn>
                              </p:par>
                            </p:childTnLst>
                          </p:cTn>
                        </p:par>
                        <p:par>
                          <p:cTn id="20" fill="hold" nodeType="afterGroup">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93187">
                                            <p:txEl>
                                              <p:pRg st="3" end="3"/>
                                            </p:txEl>
                                          </p:spTgt>
                                        </p:tgtEl>
                                        <p:attrNameLst>
                                          <p:attrName>style.visibility</p:attrName>
                                        </p:attrNameLst>
                                      </p:cBhvr>
                                      <p:to>
                                        <p:strVal val="visible"/>
                                      </p:to>
                                    </p:set>
                                    <p:animEffect transition="in" filter="wipe(left)">
                                      <p:cBhvr>
                                        <p:cTn id="23" dur="1000"/>
                                        <p:tgtEl>
                                          <p:spTgt spid="93187">
                                            <p:txEl>
                                              <p:pRg st="3" end="3"/>
                                            </p:txEl>
                                          </p:spTgt>
                                        </p:tgtEl>
                                      </p:cBhvr>
                                    </p:animEffect>
                                  </p:childTnLst>
                                </p:cTn>
                              </p:par>
                            </p:childTnLst>
                          </p:cTn>
                        </p:par>
                        <p:par>
                          <p:cTn id="24" fill="hold" nodeType="afterGroup">
                            <p:stCondLst>
                              <p:cond delay="4500"/>
                            </p:stCondLst>
                            <p:childTnLst>
                              <p:par>
                                <p:cTn id="25" presetID="22" presetClass="entr" presetSubtype="8" fill="hold" grpId="0" nodeType="afterEffect">
                                  <p:stCondLst>
                                    <p:cond delay="0"/>
                                  </p:stCondLst>
                                  <p:childTnLst>
                                    <p:set>
                                      <p:cBhvr>
                                        <p:cTn id="26" dur="1" fill="hold">
                                          <p:stCondLst>
                                            <p:cond delay="0"/>
                                          </p:stCondLst>
                                        </p:cTn>
                                        <p:tgtEl>
                                          <p:spTgt spid="93187">
                                            <p:txEl>
                                              <p:pRg st="4" end="4"/>
                                            </p:txEl>
                                          </p:spTgt>
                                        </p:tgtEl>
                                        <p:attrNameLst>
                                          <p:attrName>style.visibility</p:attrName>
                                        </p:attrNameLst>
                                      </p:cBhvr>
                                      <p:to>
                                        <p:strVal val="visible"/>
                                      </p:to>
                                    </p:set>
                                    <p:animEffect transition="in" filter="wipe(left)">
                                      <p:cBhvr>
                                        <p:cTn id="27" dur="1000"/>
                                        <p:tgtEl>
                                          <p:spTgt spid="93187">
                                            <p:txEl>
                                              <p:pRg st="4" end="4"/>
                                            </p:txEl>
                                          </p:spTgt>
                                        </p:tgtEl>
                                      </p:cBhvr>
                                    </p:animEffect>
                                  </p:childTnLst>
                                </p:cTn>
                              </p:par>
                            </p:childTnLst>
                          </p:cTn>
                        </p:par>
                        <p:par>
                          <p:cTn id="28" fill="hold" nodeType="afterGroup">
                            <p:stCondLst>
                              <p:cond delay="5500"/>
                            </p:stCondLst>
                            <p:childTnLst>
                              <p:par>
                                <p:cTn id="29" presetID="22" presetClass="entr" presetSubtype="8" fill="hold" grpId="0" nodeType="afterEffect">
                                  <p:stCondLst>
                                    <p:cond delay="0"/>
                                  </p:stCondLst>
                                  <p:childTnLst>
                                    <p:set>
                                      <p:cBhvr>
                                        <p:cTn id="30" dur="1" fill="hold">
                                          <p:stCondLst>
                                            <p:cond delay="0"/>
                                          </p:stCondLst>
                                        </p:cTn>
                                        <p:tgtEl>
                                          <p:spTgt spid="93187">
                                            <p:txEl>
                                              <p:pRg st="5" end="5"/>
                                            </p:txEl>
                                          </p:spTgt>
                                        </p:tgtEl>
                                        <p:attrNameLst>
                                          <p:attrName>style.visibility</p:attrName>
                                        </p:attrNameLst>
                                      </p:cBhvr>
                                      <p:to>
                                        <p:strVal val="visible"/>
                                      </p:to>
                                    </p:set>
                                    <p:animEffect transition="in" filter="wipe(left)">
                                      <p:cBhvr>
                                        <p:cTn id="31" dur="1000"/>
                                        <p:tgtEl>
                                          <p:spTgt spid="93187">
                                            <p:txEl>
                                              <p:pRg st="5" end="5"/>
                                            </p:txEl>
                                          </p:spTgt>
                                        </p:tgtEl>
                                      </p:cBhvr>
                                    </p:animEffect>
                                  </p:childTnLst>
                                </p:cTn>
                              </p:par>
                            </p:childTnLst>
                          </p:cTn>
                        </p:par>
                        <p:par>
                          <p:cTn id="32" fill="hold" nodeType="afterGroup">
                            <p:stCondLst>
                              <p:cond delay="6500"/>
                            </p:stCondLst>
                            <p:childTnLst>
                              <p:par>
                                <p:cTn id="33" presetID="22" presetClass="entr" presetSubtype="8" fill="hold" grpId="0" nodeType="afterEffect">
                                  <p:stCondLst>
                                    <p:cond delay="0"/>
                                  </p:stCondLst>
                                  <p:childTnLst>
                                    <p:set>
                                      <p:cBhvr>
                                        <p:cTn id="34" dur="1" fill="hold">
                                          <p:stCondLst>
                                            <p:cond delay="0"/>
                                          </p:stCondLst>
                                        </p:cTn>
                                        <p:tgtEl>
                                          <p:spTgt spid="93187">
                                            <p:txEl>
                                              <p:pRg st="6" end="6"/>
                                            </p:txEl>
                                          </p:spTgt>
                                        </p:tgtEl>
                                        <p:attrNameLst>
                                          <p:attrName>style.visibility</p:attrName>
                                        </p:attrNameLst>
                                      </p:cBhvr>
                                      <p:to>
                                        <p:strVal val="visible"/>
                                      </p:to>
                                    </p:set>
                                    <p:animEffect transition="in" filter="wipe(left)">
                                      <p:cBhvr>
                                        <p:cTn id="35" dur="1000"/>
                                        <p:tgtEl>
                                          <p:spTgt spid="93187">
                                            <p:txEl>
                                              <p:pRg st="6" end="6"/>
                                            </p:txEl>
                                          </p:spTgt>
                                        </p:tgtEl>
                                      </p:cBhvr>
                                    </p:animEffect>
                                  </p:childTnLst>
                                </p:cTn>
                              </p:par>
                            </p:childTnLst>
                          </p:cTn>
                        </p:par>
                        <p:par>
                          <p:cTn id="36" fill="hold" nodeType="afterGroup">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93187">
                                            <p:txEl>
                                              <p:pRg st="7" end="7"/>
                                            </p:txEl>
                                          </p:spTgt>
                                        </p:tgtEl>
                                        <p:attrNameLst>
                                          <p:attrName>style.visibility</p:attrName>
                                        </p:attrNameLst>
                                      </p:cBhvr>
                                      <p:to>
                                        <p:strVal val="visible"/>
                                      </p:to>
                                    </p:set>
                                    <p:animEffect transition="in" filter="wipe(left)">
                                      <p:cBhvr>
                                        <p:cTn id="39" dur="1000"/>
                                        <p:tgtEl>
                                          <p:spTgt spid="931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animBg="1" autoUpdateAnimBg="0"/>
      <p:bldP spid="93187"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AutoShape 2">
            <a:extLst>
              <a:ext uri="{FF2B5EF4-FFF2-40B4-BE49-F238E27FC236}">
                <a16:creationId xmlns:a16="http://schemas.microsoft.com/office/drawing/2014/main" id="{D81F2E88-31CC-45A3-B38E-D852BC6D5F17}"/>
              </a:ext>
            </a:extLst>
          </p:cNvPr>
          <p:cNvSpPr>
            <a:spLocks noGrp="1" noChangeArrowheads="1"/>
          </p:cNvSpPr>
          <p:nvPr>
            <p:ph type="title"/>
          </p:nvPr>
        </p:nvSpPr>
        <p:spPr>
          <a:xfrm>
            <a:off x="493714" y="575755"/>
            <a:ext cx="3438525"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The Change Control Process</a:t>
            </a:r>
          </a:p>
        </p:txBody>
      </p:sp>
      <p:pic>
        <p:nvPicPr>
          <p:cNvPr id="89092" name="Picture 4">
            <a:extLst>
              <a:ext uri="{FF2B5EF4-FFF2-40B4-BE49-F238E27FC236}">
                <a16:creationId xmlns:a16="http://schemas.microsoft.com/office/drawing/2014/main" id="{DB4D1862-B3D6-4BF8-9228-5C93D5156E3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2976" y="0"/>
            <a:ext cx="3535680" cy="641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BA7A650F-ECC7-4667-89AB-6147C6908A31}"/>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wipe(up)">
                                      <p:cBhvr>
                                        <p:cTn id="7" dur="1000"/>
                                        <p:tgtEl>
                                          <p:spTgt spid="89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62" name="AutoShape 2">
            <a:extLst>
              <a:ext uri="{FF2B5EF4-FFF2-40B4-BE49-F238E27FC236}">
                <a16:creationId xmlns:a16="http://schemas.microsoft.com/office/drawing/2014/main" id="{78DD5C70-6C55-498B-A86F-A9739D65F254}"/>
              </a:ext>
            </a:extLst>
          </p:cNvPr>
          <p:cNvSpPr>
            <a:spLocks noGrp="1" noChangeArrowheads="1"/>
          </p:cNvSpPr>
          <p:nvPr>
            <p:ph type="title"/>
          </p:nvPr>
        </p:nvSpPr>
        <p:spPr>
          <a:xfrm>
            <a:off x="0" y="77587"/>
            <a:ext cx="10134600" cy="851297"/>
          </a:xfrm>
        </p:spPr>
        <p:txBody>
          <a:bodyPr/>
          <a:lstStyle/>
          <a:p>
            <a:pPr eaLnBrk="1" hangingPunct="1">
              <a:defRPr/>
            </a:pPr>
            <a:r>
              <a:rPr lang="en-US"/>
              <a:t>Benefits of a Change Control System</a:t>
            </a:r>
          </a:p>
        </p:txBody>
      </p:sp>
      <p:sp>
        <p:nvSpPr>
          <p:cNvPr id="92163" name="Rectangle 3">
            <a:extLst>
              <a:ext uri="{FF2B5EF4-FFF2-40B4-BE49-F238E27FC236}">
                <a16:creationId xmlns:a16="http://schemas.microsoft.com/office/drawing/2014/main" id="{2E0EB59E-6C93-4548-9140-530C6DEA48FC}"/>
              </a:ext>
            </a:extLst>
          </p:cNvPr>
          <p:cNvSpPr>
            <a:spLocks noGrp="1" noChangeArrowheads="1"/>
          </p:cNvSpPr>
          <p:nvPr>
            <p:ph type="body" idx="1"/>
          </p:nvPr>
        </p:nvSpPr>
        <p:spPr>
          <a:xfrm>
            <a:off x="2057400" y="1219201"/>
            <a:ext cx="8077200" cy="5135563"/>
          </a:xfrm>
        </p:spPr>
        <p:txBody>
          <a:bodyPr/>
          <a:lstStyle/>
          <a:p>
            <a:pPr marL="533400" indent="-533400" eaLnBrk="1" hangingPunct="1">
              <a:buFontTx/>
              <a:buAutoNum type="arabicPeriod"/>
            </a:pPr>
            <a:r>
              <a:rPr lang="en-US" altLang="en-US" sz="2400" dirty="0">
                <a:solidFill>
                  <a:schemeClr val="tx1"/>
                </a:solidFill>
              </a:rPr>
              <a:t>Inconsequential changes are discouraged </a:t>
            </a:r>
            <a:br>
              <a:rPr lang="en-US" altLang="en-US" sz="2400" dirty="0">
                <a:solidFill>
                  <a:schemeClr val="tx1"/>
                </a:solidFill>
              </a:rPr>
            </a:br>
            <a:r>
              <a:rPr lang="en-US" altLang="en-US" sz="2400" dirty="0">
                <a:solidFill>
                  <a:schemeClr val="tx1"/>
                </a:solidFill>
              </a:rPr>
              <a:t>by the formal process.</a:t>
            </a:r>
          </a:p>
          <a:p>
            <a:pPr marL="533400" indent="-533400" eaLnBrk="1" hangingPunct="1">
              <a:buFontTx/>
              <a:buAutoNum type="arabicPeriod"/>
            </a:pPr>
            <a:r>
              <a:rPr lang="en-US" altLang="en-US" sz="2400" dirty="0">
                <a:solidFill>
                  <a:schemeClr val="tx1"/>
                </a:solidFill>
              </a:rPr>
              <a:t>Costs of changes are maintained in a log.</a:t>
            </a:r>
          </a:p>
          <a:p>
            <a:pPr marL="533400" indent="-533400" eaLnBrk="1" hangingPunct="1">
              <a:buFontTx/>
              <a:buAutoNum type="arabicPeriod"/>
            </a:pPr>
            <a:r>
              <a:rPr lang="en-US" altLang="en-US" sz="2400" dirty="0">
                <a:solidFill>
                  <a:schemeClr val="tx1"/>
                </a:solidFill>
              </a:rPr>
              <a:t>Integrity of the WBS and performance measures </a:t>
            </a:r>
            <a:br>
              <a:rPr lang="en-US" altLang="en-US" sz="2400" dirty="0">
                <a:solidFill>
                  <a:schemeClr val="tx1"/>
                </a:solidFill>
              </a:rPr>
            </a:br>
            <a:r>
              <a:rPr lang="en-US" altLang="en-US" sz="2400" dirty="0">
                <a:solidFill>
                  <a:schemeClr val="tx1"/>
                </a:solidFill>
              </a:rPr>
              <a:t>is maintained.</a:t>
            </a:r>
          </a:p>
          <a:p>
            <a:pPr marL="533400" indent="-533400" eaLnBrk="1" hangingPunct="1">
              <a:buFontTx/>
              <a:buAutoNum type="arabicPeriod"/>
            </a:pPr>
            <a:r>
              <a:rPr lang="en-US" altLang="en-US" sz="2400" dirty="0">
                <a:solidFill>
                  <a:schemeClr val="tx1"/>
                </a:solidFill>
              </a:rPr>
              <a:t>Allocation and use of budget and management reserve funds are tracked.</a:t>
            </a:r>
          </a:p>
          <a:p>
            <a:pPr marL="533400" indent="-533400" eaLnBrk="1" hangingPunct="1">
              <a:buFontTx/>
              <a:buAutoNum type="arabicPeriod"/>
            </a:pPr>
            <a:r>
              <a:rPr lang="en-US" altLang="en-US" sz="2400" dirty="0">
                <a:solidFill>
                  <a:schemeClr val="tx1"/>
                </a:solidFill>
              </a:rPr>
              <a:t>Responsibility for implementation is clarified.</a:t>
            </a:r>
          </a:p>
          <a:p>
            <a:pPr marL="533400" indent="-533400" eaLnBrk="1" hangingPunct="1">
              <a:buFontTx/>
              <a:buAutoNum type="arabicPeriod"/>
            </a:pPr>
            <a:r>
              <a:rPr lang="en-US" altLang="en-US" sz="2400" dirty="0">
                <a:solidFill>
                  <a:schemeClr val="tx1"/>
                </a:solidFill>
              </a:rPr>
              <a:t>Effect of changes is visible to all parties involved.</a:t>
            </a:r>
          </a:p>
          <a:p>
            <a:pPr marL="533400" indent="-533400" eaLnBrk="1" hangingPunct="1">
              <a:buFontTx/>
              <a:buAutoNum type="arabicPeriod"/>
            </a:pPr>
            <a:r>
              <a:rPr lang="en-US" altLang="en-US" sz="2400" dirty="0">
                <a:solidFill>
                  <a:schemeClr val="tx1"/>
                </a:solidFill>
              </a:rPr>
              <a:t>Implementation of change is monitored.</a:t>
            </a:r>
          </a:p>
          <a:p>
            <a:pPr marL="533400" indent="-533400" eaLnBrk="1" hangingPunct="1">
              <a:buFontTx/>
              <a:buAutoNum type="arabicPeriod"/>
            </a:pPr>
            <a:r>
              <a:rPr lang="en-US" altLang="en-US" sz="2400" dirty="0">
                <a:solidFill>
                  <a:schemeClr val="tx1"/>
                </a:solidFill>
              </a:rPr>
              <a:t>Scope changes will be quickly reflected in baseline and performance measures.</a:t>
            </a:r>
          </a:p>
        </p:txBody>
      </p:sp>
      <p:pic>
        <p:nvPicPr>
          <p:cNvPr id="2" name="Picture 1">
            <a:extLst>
              <a:ext uri="{FF2B5EF4-FFF2-40B4-BE49-F238E27FC236}">
                <a16:creationId xmlns:a16="http://schemas.microsoft.com/office/drawing/2014/main" id="{A2E06B11-DC24-4832-A041-FDEE18566229}"/>
              </a:ext>
            </a:extLst>
          </p:cNvPr>
          <p:cNvPicPr>
            <a:picLocks noChangeAspect="1"/>
          </p:cNvPicPr>
          <p:nvPr/>
        </p:nvPicPr>
        <p:blipFill>
          <a:blip r:embed="rId3"/>
          <a:stretch>
            <a:fillRect/>
          </a:stretch>
        </p:blipFill>
        <p:spPr>
          <a:xfrm>
            <a:off x="11058046" y="-2777"/>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92162"/>
                                        </p:tgtEl>
                                        <p:attrNameLst>
                                          <p:attrName>style.visibility</p:attrName>
                                        </p:attrNameLst>
                                      </p:cBhvr>
                                      <p:to>
                                        <p:strVal val="visible"/>
                                      </p:to>
                                    </p:set>
                                    <p:animEffect transition="in" filter="box(out)">
                                      <p:cBhvr>
                                        <p:cTn id="7" dur="500"/>
                                        <p:tgtEl>
                                          <p:spTgt spid="9216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92163">
                                            <p:txEl>
                                              <p:pRg st="0" end="0"/>
                                            </p:txEl>
                                          </p:spTgt>
                                        </p:tgtEl>
                                        <p:attrNameLst>
                                          <p:attrName>style.visibility</p:attrName>
                                        </p:attrNameLst>
                                      </p:cBhvr>
                                      <p:to>
                                        <p:strVal val="visible"/>
                                      </p:to>
                                    </p:set>
                                    <p:animEffect transition="in" filter="wipe(left)">
                                      <p:cBhvr>
                                        <p:cTn id="11" dur="1000"/>
                                        <p:tgtEl>
                                          <p:spTgt spid="92163">
                                            <p:txEl>
                                              <p:pRg st="0" end="0"/>
                                            </p:txEl>
                                          </p:spTgt>
                                        </p:tgtEl>
                                      </p:cBhvr>
                                    </p:animEffect>
                                  </p:childTnLst>
                                </p:cTn>
                              </p:par>
                            </p:childTnLst>
                          </p:cTn>
                        </p:par>
                        <p:par>
                          <p:cTn id="12" fill="hold" nodeType="afterGroup">
                            <p:stCondLst>
                              <p:cond delay="1500"/>
                            </p:stCondLst>
                            <p:childTnLst>
                              <p:par>
                                <p:cTn id="13" presetID="22" presetClass="entr" presetSubtype="8" fill="hold" grpId="0" nodeType="afterEffect">
                                  <p:stCondLst>
                                    <p:cond delay="0"/>
                                  </p:stCondLst>
                                  <p:childTnLst>
                                    <p:set>
                                      <p:cBhvr>
                                        <p:cTn id="14" dur="1" fill="hold">
                                          <p:stCondLst>
                                            <p:cond delay="0"/>
                                          </p:stCondLst>
                                        </p:cTn>
                                        <p:tgtEl>
                                          <p:spTgt spid="92163">
                                            <p:txEl>
                                              <p:pRg st="1" end="1"/>
                                            </p:txEl>
                                          </p:spTgt>
                                        </p:tgtEl>
                                        <p:attrNameLst>
                                          <p:attrName>style.visibility</p:attrName>
                                        </p:attrNameLst>
                                      </p:cBhvr>
                                      <p:to>
                                        <p:strVal val="visible"/>
                                      </p:to>
                                    </p:set>
                                    <p:animEffect transition="in" filter="wipe(left)">
                                      <p:cBhvr>
                                        <p:cTn id="15" dur="1000"/>
                                        <p:tgtEl>
                                          <p:spTgt spid="92163">
                                            <p:txEl>
                                              <p:pRg st="1" end="1"/>
                                            </p:txEl>
                                          </p:spTgt>
                                        </p:tgtEl>
                                      </p:cBhvr>
                                    </p:animEffect>
                                  </p:childTnLst>
                                </p:cTn>
                              </p:par>
                            </p:childTnLst>
                          </p:cTn>
                        </p:par>
                        <p:par>
                          <p:cTn id="16" fill="hold" nodeType="afterGroup">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92163">
                                            <p:txEl>
                                              <p:pRg st="2" end="2"/>
                                            </p:txEl>
                                          </p:spTgt>
                                        </p:tgtEl>
                                        <p:attrNameLst>
                                          <p:attrName>style.visibility</p:attrName>
                                        </p:attrNameLst>
                                      </p:cBhvr>
                                      <p:to>
                                        <p:strVal val="visible"/>
                                      </p:to>
                                    </p:set>
                                    <p:animEffect transition="in" filter="wipe(left)">
                                      <p:cBhvr>
                                        <p:cTn id="19" dur="1000"/>
                                        <p:tgtEl>
                                          <p:spTgt spid="92163">
                                            <p:txEl>
                                              <p:pRg st="2" end="2"/>
                                            </p:txEl>
                                          </p:spTgt>
                                        </p:tgtEl>
                                      </p:cBhvr>
                                    </p:animEffect>
                                  </p:childTnLst>
                                </p:cTn>
                              </p:par>
                            </p:childTnLst>
                          </p:cTn>
                        </p:par>
                        <p:par>
                          <p:cTn id="20" fill="hold" nodeType="afterGroup">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92163">
                                            <p:txEl>
                                              <p:pRg st="3" end="3"/>
                                            </p:txEl>
                                          </p:spTgt>
                                        </p:tgtEl>
                                        <p:attrNameLst>
                                          <p:attrName>style.visibility</p:attrName>
                                        </p:attrNameLst>
                                      </p:cBhvr>
                                      <p:to>
                                        <p:strVal val="visible"/>
                                      </p:to>
                                    </p:set>
                                    <p:animEffect transition="in" filter="wipe(left)">
                                      <p:cBhvr>
                                        <p:cTn id="23" dur="1000"/>
                                        <p:tgtEl>
                                          <p:spTgt spid="92163">
                                            <p:txEl>
                                              <p:pRg st="3" end="3"/>
                                            </p:txEl>
                                          </p:spTgt>
                                        </p:tgtEl>
                                      </p:cBhvr>
                                    </p:animEffect>
                                  </p:childTnLst>
                                </p:cTn>
                              </p:par>
                            </p:childTnLst>
                          </p:cTn>
                        </p:par>
                        <p:par>
                          <p:cTn id="24" fill="hold" nodeType="afterGroup">
                            <p:stCondLst>
                              <p:cond delay="4500"/>
                            </p:stCondLst>
                            <p:childTnLst>
                              <p:par>
                                <p:cTn id="25" presetID="22" presetClass="entr" presetSubtype="8" fill="hold" grpId="0" nodeType="afterEffect">
                                  <p:stCondLst>
                                    <p:cond delay="0"/>
                                  </p:stCondLst>
                                  <p:childTnLst>
                                    <p:set>
                                      <p:cBhvr>
                                        <p:cTn id="26" dur="1" fill="hold">
                                          <p:stCondLst>
                                            <p:cond delay="0"/>
                                          </p:stCondLst>
                                        </p:cTn>
                                        <p:tgtEl>
                                          <p:spTgt spid="92163">
                                            <p:txEl>
                                              <p:pRg st="4" end="4"/>
                                            </p:txEl>
                                          </p:spTgt>
                                        </p:tgtEl>
                                        <p:attrNameLst>
                                          <p:attrName>style.visibility</p:attrName>
                                        </p:attrNameLst>
                                      </p:cBhvr>
                                      <p:to>
                                        <p:strVal val="visible"/>
                                      </p:to>
                                    </p:set>
                                    <p:animEffect transition="in" filter="wipe(left)">
                                      <p:cBhvr>
                                        <p:cTn id="27" dur="1000"/>
                                        <p:tgtEl>
                                          <p:spTgt spid="92163">
                                            <p:txEl>
                                              <p:pRg st="4" end="4"/>
                                            </p:txEl>
                                          </p:spTgt>
                                        </p:tgtEl>
                                      </p:cBhvr>
                                    </p:animEffect>
                                  </p:childTnLst>
                                </p:cTn>
                              </p:par>
                            </p:childTnLst>
                          </p:cTn>
                        </p:par>
                        <p:par>
                          <p:cTn id="28" fill="hold" nodeType="afterGroup">
                            <p:stCondLst>
                              <p:cond delay="5500"/>
                            </p:stCondLst>
                            <p:childTnLst>
                              <p:par>
                                <p:cTn id="29" presetID="22" presetClass="entr" presetSubtype="8" fill="hold" grpId="0" nodeType="afterEffect">
                                  <p:stCondLst>
                                    <p:cond delay="0"/>
                                  </p:stCondLst>
                                  <p:childTnLst>
                                    <p:set>
                                      <p:cBhvr>
                                        <p:cTn id="30" dur="1" fill="hold">
                                          <p:stCondLst>
                                            <p:cond delay="0"/>
                                          </p:stCondLst>
                                        </p:cTn>
                                        <p:tgtEl>
                                          <p:spTgt spid="92163">
                                            <p:txEl>
                                              <p:pRg st="5" end="5"/>
                                            </p:txEl>
                                          </p:spTgt>
                                        </p:tgtEl>
                                        <p:attrNameLst>
                                          <p:attrName>style.visibility</p:attrName>
                                        </p:attrNameLst>
                                      </p:cBhvr>
                                      <p:to>
                                        <p:strVal val="visible"/>
                                      </p:to>
                                    </p:set>
                                    <p:animEffect transition="in" filter="wipe(left)">
                                      <p:cBhvr>
                                        <p:cTn id="31" dur="1000"/>
                                        <p:tgtEl>
                                          <p:spTgt spid="92163">
                                            <p:txEl>
                                              <p:pRg st="5" end="5"/>
                                            </p:txEl>
                                          </p:spTgt>
                                        </p:tgtEl>
                                      </p:cBhvr>
                                    </p:animEffect>
                                  </p:childTnLst>
                                </p:cTn>
                              </p:par>
                            </p:childTnLst>
                          </p:cTn>
                        </p:par>
                        <p:par>
                          <p:cTn id="32" fill="hold" nodeType="afterGroup">
                            <p:stCondLst>
                              <p:cond delay="6500"/>
                            </p:stCondLst>
                            <p:childTnLst>
                              <p:par>
                                <p:cTn id="33" presetID="22" presetClass="entr" presetSubtype="8" fill="hold" grpId="0" nodeType="afterEffect">
                                  <p:stCondLst>
                                    <p:cond delay="0"/>
                                  </p:stCondLst>
                                  <p:childTnLst>
                                    <p:set>
                                      <p:cBhvr>
                                        <p:cTn id="34" dur="1" fill="hold">
                                          <p:stCondLst>
                                            <p:cond delay="0"/>
                                          </p:stCondLst>
                                        </p:cTn>
                                        <p:tgtEl>
                                          <p:spTgt spid="92163">
                                            <p:txEl>
                                              <p:pRg st="6" end="6"/>
                                            </p:txEl>
                                          </p:spTgt>
                                        </p:tgtEl>
                                        <p:attrNameLst>
                                          <p:attrName>style.visibility</p:attrName>
                                        </p:attrNameLst>
                                      </p:cBhvr>
                                      <p:to>
                                        <p:strVal val="visible"/>
                                      </p:to>
                                    </p:set>
                                    <p:animEffect transition="in" filter="wipe(left)">
                                      <p:cBhvr>
                                        <p:cTn id="35" dur="1000"/>
                                        <p:tgtEl>
                                          <p:spTgt spid="92163">
                                            <p:txEl>
                                              <p:pRg st="6" end="6"/>
                                            </p:txEl>
                                          </p:spTgt>
                                        </p:tgtEl>
                                      </p:cBhvr>
                                    </p:animEffect>
                                  </p:childTnLst>
                                </p:cTn>
                              </p:par>
                            </p:childTnLst>
                          </p:cTn>
                        </p:par>
                        <p:par>
                          <p:cTn id="36" fill="hold" nodeType="afterGroup">
                            <p:stCondLst>
                              <p:cond delay="7500"/>
                            </p:stCondLst>
                            <p:childTnLst>
                              <p:par>
                                <p:cTn id="37" presetID="22" presetClass="entr" presetSubtype="8" fill="hold" grpId="0" nodeType="afterEffect">
                                  <p:stCondLst>
                                    <p:cond delay="0"/>
                                  </p:stCondLst>
                                  <p:childTnLst>
                                    <p:set>
                                      <p:cBhvr>
                                        <p:cTn id="38" dur="1" fill="hold">
                                          <p:stCondLst>
                                            <p:cond delay="0"/>
                                          </p:stCondLst>
                                        </p:cTn>
                                        <p:tgtEl>
                                          <p:spTgt spid="92163">
                                            <p:txEl>
                                              <p:pRg st="7" end="7"/>
                                            </p:txEl>
                                          </p:spTgt>
                                        </p:tgtEl>
                                        <p:attrNameLst>
                                          <p:attrName>style.visibility</p:attrName>
                                        </p:attrNameLst>
                                      </p:cBhvr>
                                      <p:to>
                                        <p:strVal val="visible"/>
                                      </p:to>
                                    </p:set>
                                    <p:animEffect transition="in" filter="wipe(left)">
                                      <p:cBhvr>
                                        <p:cTn id="39" dur="1000"/>
                                        <p:tgtEl>
                                          <p:spTgt spid="9216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animBg="1" autoUpdateAnimBg="0"/>
      <p:bldP spid="92163"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a:extLst>
              <a:ext uri="{FF2B5EF4-FFF2-40B4-BE49-F238E27FC236}">
                <a16:creationId xmlns:a16="http://schemas.microsoft.com/office/drawing/2014/main" id="{F6A99347-4A25-4D38-A217-13CB00F382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0032" y="0"/>
            <a:ext cx="550500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2" name="AutoShape 2">
            <a:extLst>
              <a:ext uri="{FF2B5EF4-FFF2-40B4-BE49-F238E27FC236}">
                <a16:creationId xmlns:a16="http://schemas.microsoft.com/office/drawing/2014/main" id="{A85D3C65-0BE9-4492-A195-2271C0852942}"/>
              </a:ext>
            </a:extLst>
          </p:cNvPr>
          <p:cNvSpPr>
            <a:spLocks noGrp="1" noChangeArrowheads="1"/>
          </p:cNvSpPr>
          <p:nvPr>
            <p:ph type="title"/>
          </p:nvPr>
        </p:nvSpPr>
        <p:spPr>
          <a:xfrm>
            <a:off x="7559676" y="2886075"/>
            <a:ext cx="3984624"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Sample Change Request Form</a:t>
            </a:r>
          </a:p>
        </p:txBody>
      </p:sp>
      <p:pic>
        <p:nvPicPr>
          <p:cNvPr id="2" name="Picture 1">
            <a:extLst>
              <a:ext uri="{FF2B5EF4-FFF2-40B4-BE49-F238E27FC236}">
                <a16:creationId xmlns:a16="http://schemas.microsoft.com/office/drawing/2014/main" id="{28852DFE-2B83-4A4A-9C3D-089E257C4E07}"/>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wipe(up)">
                                      <p:cBhvr>
                                        <p:cTn id="7" dur="500"/>
                                        <p:tgtEl>
                                          <p:spTgt spid="768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4" name="Picture 6" descr="0711">
            <a:extLst>
              <a:ext uri="{FF2B5EF4-FFF2-40B4-BE49-F238E27FC236}">
                <a16:creationId xmlns:a16="http://schemas.microsoft.com/office/drawing/2014/main" id="{D00B9CA7-3855-44AD-9841-2FEA1D16C54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568" y="415131"/>
            <a:ext cx="7772400" cy="602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9331" name="AutoShape 3">
            <a:extLst>
              <a:ext uri="{FF2B5EF4-FFF2-40B4-BE49-F238E27FC236}">
                <a16:creationId xmlns:a16="http://schemas.microsoft.com/office/drawing/2014/main" id="{AEE54562-59B4-4FE7-8DCF-6B4D2D377416}"/>
              </a:ext>
            </a:extLst>
          </p:cNvPr>
          <p:cNvSpPr>
            <a:spLocks noGrp="1" noChangeArrowheads="1"/>
          </p:cNvSpPr>
          <p:nvPr>
            <p:ph type="title"/>
          </p:nvPr>
        </p:nvSpPr>
        <p:spPr>
          <a:xfrm>
            <a:off x="8656639" y="2536826"/>
            <a:ext cx="3181793" cy="1396127"/>
          </a:xfrm>
          <a:gradFill rotWithShape="1">
            <a:gsLst>
              <a:gs pos="0">
                <a:srgbClr val="336699"/>
              </a:gs>
              <a:gs pos="50000">
                <a:srgbClr val="336699">
                  <a:gamma/>
                  <a:shade val="46275"/>
                  <a:invGamma/>
                </a:srgbClr>
              </a:gs>
              <a:gs pos="100000">
                <a:srgbClr val="336699"/>
              </a:gs>
            </a:gsLst>
            <a:lin ang="2700000" scaled="1"/>
          </a:gradFill>
          <a:ln w="9525">
            <a:solidFill>
              <a:srgbClr val="4D4D4D"/>
            </a:solidFill>
            <a:round/>
            <a:headEnd/>
            <a:tailEnd/>
          </a:ln>
          <a:effectLst>
            <a:outerShdw dist="107763" dir="2700000" algn="ctr" rotWithShape="0">
              <a:schemeClr val="bg2">
                <a:alpha val="50000"/>
              </a:schemeClr>
            </a:outerShdw>
          </a:effectLst>
        </p:spPr>
        <p:txBody>
          <a:bodyPr vert="horz" wrap="square" lIns="91440" tIns="137160" rIns="91440" bIns="137160" numCol="1" anchor="t" anchorCtr="0" compatLnSpc="1">
            <a:prstTxWarp prst="textNoShape">
              <a:avLst/>
            </a:prstTxWarp>
            <a:spAutoFit/>
          </a:bodyPr>
          <a:lstStyle/>
          <a:p>
            <a:pPr eaLnBrk="1" hangingPunct="1"/>
            <a:r>
              <a:rPr lang="en-US" dirty="0"/>
              <a:t>Change Request Log</a:t>
            </a:r>
          </a:p>
        </p:txBody>
      </p:sp>
      <p:pic>
        <p:nvPicPr>
          <p:cNvPr id="2" name="Picture 1">
            <a:extLst>
              <a:ext uri="{FF2B5EF4-FFF2-40B4-BE49-F238E27FC236}">
                <a16:creationId xmlns:a16="http://schemas.microsoft.com/office/drawing/2014/main" id="{D4AD04BF-F094-4EDB-ADDA-43802B80F12B}"/>
              </a:ext>
            </a:extLst>
          </p:cNvPr>
          <p:cNvPicPr>
            <a:picLocks noChangeAspect="1"/>
          </p:cNvPicPr>
          <p:nvPr/>
        </p:nvPicPr>
        <p:blipFill>
          <a:blip r:embed="rId4"/>
          <a:stretch>
            <a:fillRect/>
          </a:stretch>
        </p:blipFill>
        <p:spPr>
          <a:xfrm>
            <a:off x="11058046" y="0"/>
            <a:ext cx="1133954" cy="101202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99334"/>
                                        </p:tgtEl>
                                        <p:attrNameLst>
                                          <p:attrName>style.visibility</p:attrName>
                                        </p:attrNameLst>
                                      </p:cBhvr>
                                      <p:to>
                                        <p:strVal val="visible"/>
                                      </p:to>
                                    </p:set>
                                    <p:animEffect transition="in" filter="box(in)">
                                      <p:cBhvr>
                                        <p:cTn id="7" dur="500"/>
                                        <p:tgtEl>
                                          <p:spTgt spid="993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7A37E-948D-4E10-B510-7BA9B2E386EA}"/>
              </a:ext>
            </a:extLst>
          </p:cNvPr>
          <p:cNvSpPr>
            <a:spLocks noGrp="1"/>
          </p:cNvSpPr>
          <p:nvPr>
            <p:ph type="title"/>
          </p:nvPr>
        </p:nvSpPr>
        <p:spPr/>
        <p:txBody>
          <a:bodyPr/>
          <a:lstStyle/>
          <a:p>
            <a:r>
              <a:rPr lang="en-US" sz="4400" b="1" dirty="0"/>
              <a:t>Learning Summary and Evaluation 1</a:t>
            </a:r>
            <a:endParaRPr lang="en-US" dirty="0"/>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381965" y="1574157"/>
            <a:ext cx="7951807" cy="4602806"/>
          </a:xfrm>
        </p:spPr>
        <p:txBody>
          <a:bodyPr/>
          <a:lstStyle/>
          <a:p>
            <a:pPr algn="just"/>
            <a:r>
              <a:rPr lang="en-US" dirty="0"/>
              <a:t>The main idea I have learnt?</a:t>
            </a:r>
          </a:p>
          <a:p>
            <a:pPr marL="0" indent="0" algn="just">
              <a:buNone/>
            </a:pPr>
            <a:r>
              <a:rPr lang="en-US" dirty="0"/>
              <a:t>   </a:t>
            </a:r>
          </a:p>
          <a:p>
            <a:pPr algn="just"/>
            <a:r>
              <a:rPr lang="en-US" dirty="0"/>
              <a:t>A new word I have learnt today is?  It means……</a:t>
            </a:r>
          </a:p>
          <a:p>
            <a:pPr marL="0" indent="0" algn="just">
              <a:buNone/>
            </a:pPr>
            <a:endParaRPr lang="en-US" dirty="0"/>
          </a:p>
          <a:p>
            <a:pPr algn="just"/>
            <a:r>
              <a:rPr lang="en-US" dirty="0"/>
              <a:t>How could I apply these ideas towards my course studies and career aspiration?</a:t>
            </a:r>
          </a:p>
          <a:p>
            <a:pPr marL="0" indent="0">
              <a:buNone/>
            </a:pPr>
            <a:endParaRPr lang="en-US" dirty="0"/>
          </a:p>
        </p:txBody>
      </p:sp>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2"/>
          <a:stretch>
            <a:fillRect/>
          </a:stretch>
        </p:blipFill>
        <p:spPr>
          <a:xfrm>
            <a:off x="10786823" y="175025"/>
            <a:ext cx="1133954" cy="1012024"/>
          </a:xfrm>
          <a:prstGeom prst="rect">
            <a:avLst/>
          </a:prstGeom>
        </p:spPr>
      </p:pic>
      <p:pic>
        <p:nvPicPr>
          <p:cNvPr id="5" name="Picture 4">
            <a:extLst>
              <a:ext uri="{FF2B5EF4-FFF2-40B4-BE49-F238E27FC236}">
                <a16:creationId xmlns:a16="http://schemas.microsoft.com/office/drawing/2014/main" id="{8EC30AD9-1F05-4792-9E62-96E28D33D890}"/>
              </a:ext>
            </a:extLst>
          </p:cNvPr>
          <p:cNvPicPr>
            <a:picLocks noChangeAspect="1"/>
          </p:cNvPicPr>
          <p:nvPr/>
        </p:nvPicPr>
        <p:blipFill>
          <a:blip r:embed="rId3"/>
          <a:stretch>
            <a:fillRect/>
          </a:stretch>
        </p:blipFill>
        <p:spPr>
          <a:xfrm>
            <a:off x="8610362" y="1757016"/>
            <a:ext cx="2743438" cy="4237087"/>
          </a:xfrm>
          <a:prstGeom prst="rect">
            <a:avLst/>
          </a:prstGeom>
        </p:spPr>
      </p:pic>
      <p:sp>
        <p:nvSpPr>
          <p:cNvPr id="6" name="Footer Placeholder 5">
            <a:extLst>
              <a:ext uri="{FF2B5EF4-FFF2-40B4-BE49-F238E27FC236}">
                <a16:creationId xmlns:a16="http://schemas.microsoft.com/office/drawing/2014/main" id="{2EA8969C-18B4-4D8E-A0A1-CA0D5B7E1F6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976501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4F10C6D-1159-46B2-9E7B-DFAF477280D1}"/>
              </a:ext>
            </a:extLst>
          </p:cNvPr>
          <p:cNvSpPr txBox="1"/>
          <p:nvPr/>
        </p:nvSpPr>
        <p:spPr>
          <a:xfrm>
            <a:off x="0" y="1694860"/>
            <a:ext cx="11912599" cy="2539157"/>
          </a:xfrm>
          <a:prstGeom prst="rect">
            <a:avLst/>
          </a:prstGeom>
          <a:noFill/>
        </p:spPr>
        <p:txBody>
          <a:bodyPr wrap="square">
            <a:spAutoFit/>
          </a:bodyPr>
          <a:lstStyle/>
          <a:p>
            <a:pPr algn="just">
              <a:lnSpc>
                <a:spcPct val="90000"/>
              </a:lnSpc>
              <a:spcAft>
                <a:spcPts val="600"/>
              </a:spcAft>
            </a:pPr>
            <a:r>
              <a:rPr lang="en-US" sz="2800" dirty="0"/>
              <a:t>Your hardware vendor left you a voicemail saying that a snowstorm in the Midwest will prevent your equipment from arriving on time. You identified a risk response strategy for this risk and have arranged for a local company to lease you</a:t>
            </a:r>
          </a:p>
          <a:p>
            <a:pPr algn="just">
              <a:lnSpc>
                <a:spcPct val="90000"/>
              </a:lnSpc>
              <a:spcAft>
                <a:spcPts val="600"/>
              </a:spcAft>
            </a:pPr>
            <a:r>
              <a:rPr lang="en-US" sz="2800" dirty="0"/>
              <a:t>the needed equipment until yours arrives. This is an example of which risk response strategy?</a:t>
            </a:r>
          </a:p>
          <a:p>
            <a:endParaRPr lang="en-US" dirty="0"/>
          </a:p>
        </p:txBody>
      </p:sp>
      <p:sp>
        <p:nvSpPr>
          <p:cNvPr id="9" name="TextBox 8">
            <a:extLst>
              <a:ext uri="{FF2B5EF4-FFF2-40B4-BE49-F238E27FC236}">
                <a16:creationId xmlns:a16="http://schemas.microsoft.com/office/drawing/2014/main" id="{EB2E71F2-CDED-4C97-AEF0-AA7857022CA1}"/>
              </a:ext>
            </a:extLst>
          </p:cNvPr>
          <p:cNvSpPr txBox="1"/>
          <p:nvPr/>
        </p:nvSpPr>
        <p:spPr>
          <a:xfrm>
            <a:off x="457200" y="5618543"/>
            <a:ext cx="12082825" cy="480131"/>
          </a:xfrm>
          <a:prstGeom prst="rect">
            <a:avLst/>
          </a:prstGeom>
          <a:noFill/>
        </p:spPr>
        <p:txBody>
          <a:bodyPr wrap="square">
            <a:spAutoFit/>
          </a:bodyPr>
          <a:lstStyle/>
          <a:p>
            <a:pPr algn="just">
              <a:lnSpc>
                <a:spcPct val="90000"/>
              </a:lnSpc>
              <a:spcAft>
                <a:spcPts val="600"/>
              </a:spcAft>
            </a:pPr>
            <a:r>
              <a:rPr lang="en-US" sz="2800" dirty="0"/>
              <a:t>D. Avoid</a:t>
            </a:r>
          </a:p>
        </p:txBody>
      </p:sp>
      <p:pic>
        <p:nvPicPr>
          <p:cNvPr id="10" name="Picture 9">
            <a:extLst>
              <a:ext uri="{FF2B5EF4-FFF2-40B4-BE49-F238E27FC236}">
                <a16:creationId xmlns:a16="http://schemas.microsoft.com/office/drawing/2014/main" id="{A0E74F72-CB47-4789-A46B-9D910D360824}"/>
              </a:ext>
            </a:extLst>
          </p:cNvPr>
          <p:cNvPicPr>
            <a:picLocks noChangeAspect="1"/>
          </p:cNvPicPr>
          <p:nvPr/>
        </p:nvPicPr>
        <p:blipFill>
          <a:blip r:embed="rId2"/>
          <a:stretch>
            <a:fillRect/>
          </a:stretch>
        </p:blipFill>
        <p:spPr>
          <a:xfrm>
            <a:off x="10876372" y="103515"/>
            <a:ext cx="1140051" cy="1012024"/>
          </a:xfrm>
          <a:prstGeom prst="rect">
            <a:avLst/>
          </a:prstGeom>
        </p:spPr>
      </p:pic>
      <p:pic>
        <p:nvPicPr>
          <p:cNvPr id="11" name="Picture 10">
            <a:extLst>
              <a:ext uri="{FF2B5EF4-FFF2-40B4-BE49-F238E27FC236}">
                <a16:creationId xmlns:a16="http://schemas.microsoft.com/office/drawing/2014/main" id="{9F3D3946-84BB-4F0F-B759-9891A7C3E6A3}"/>
              </a:ext>
            </a:extLst>
          </p:cNvPr>
          <p:cNvPicPr>
            <a:picLocks noChangeAspect="1"/>
          </p:cNvPicPr>
          <p:nvPr/>
        </p:nvPicPr>
        <p:blipFill>
          <a:blip r:embed="rId3"/>
          <a:stretch>
            <a:fillRect/>
          </a:stretch>
        </p:blipFill>
        <p:spPr>
          <a:xfrm>
            <a:off x="175577" y="152730"/>
            <a:ext cx="9493199" cy="1533229"/>
          </a:xfrm>
          <a:prstGeom prst="rect">
            <a:avLst/>
          </a:prstGeom>
        </p:spPr>
      </p:pic>
      <p:sp>
        <p:nvSpPr>
          <p:cNvPr id="2" name="Footer Placeholder 1">
            <a:extLst>
              <a:ext uri="{FF2B5EF4-FFF2-40B4-BE49-F238E27FC236}">
                <a16:creationId xmlns:a16="http://schemas.microsoft.com/office/drawing/2014/main" id="{38F1CF40-B68B-41E7-97DE-BE79175EB39C}"/>
              </a:ext>
            </a:extLst>
          </p:cNvPr>
          <p:cNvSpPr>
            <a:spLocks noGrp="1"/>
          </p:cNvSpPr>
          <p:nvPr>
            <p:ph type="ftr" sz="quarter" idx="11"/>
          </p:nvPr>
        </p:nvSpPr>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sp>
        <p:nvSpPr>
          <p:cNvPr id="8" name="TextBox 7">
            <a:extLst>
              <a:ext uri="{FF2B5EF4-FFF2-40B4-BE49-F238E27FC236}">
                <a16:creationId xmlns:a16="http://schemas.microsoft.com/office/drawing/2014/main" id="{C52FC82C-E539-4CEB-81F6-F79C2C98CD32}"/>
              </a:ext>
            </a:extLst>
          </p:cNvPr>
          <p:cNvSpPr txBox="1"/>
          <p:nvPr/>
        </p:nvSpPr>
        <p:spPr>
          <a:xfrm>
            <a:off x="457200" y="3894527"/>
            <a:ext cx="6400800" cy="523220"/>
          </a:xfrm>
          <a:prstGeom prst="rect">
            <a:avLst/>
          </a:prstGeom>
          <a:noFill/>
        </p:spPr>
        <p:txBody>
          <a:bodyPr wrap="square">
            <a:spAutoFit/>
          </a:bodyPr>
          <a:lstStyle/>
          <a:p>
            <a:r>
              <a:rPr lang="en-US" sz="2800" dirty="0"/>
              <a:t>A. Transfer</a:t>
            </a:r>
          </a:p>
        </p:txBody>
      </p:sp>
      <p:sp>
        <p:nvSpPr>
          <p:cNvPr id="12" name="TextBox 11">
            <a:extLst>
              <a:ext uri="{FF2B5EF4-FFF2-40B4-BE49-F238E27FC236}">
                <a16:creationId xmlns:a16="http://schemas.microsoft.com/office/drawing/2014/main" id="{800FDCD6-4F7F-49A3-9CEF-1D21C0C90931}"/>
              </a:ext>
            </a:extLst>
          </p:cNvPr>
          <p:cNvSpPr txBox="1"/>
          <p:nvPr/>
        </p:nvSpPr>
        <p:spPr>
          <a:xfrm>
            <a:off x="457200" y="4494925"/>
            <a:ext cx="6400800" cy="523220"/>
          </a:xfrm>
          <a:prstGeom prst="rect">
            <a:avLst/>
          </a:prstGeom>
          <a:noFill/>
        </p:spPr>
        <p:txBody>
          <a:bodyPr wrap="square">
            <a:spAutoFit/>
          </a:bodyPr>
          <a:lstStyle/>
          <a:p>
            <a:r>
              <a:rPr lang="en-US" sz="2800" dirty="0"/>
              <a:t>B. Acceptance</a:t>
            </a:r>
          </a:p>
        </p:txBody>
      </p:sp>
      <p:sp>
        <p:nvSpPr>
          <p:cNvPr id="13" name="TextBox 12">
            <a:extLst>
              <a:ext uri="{FF2B5EF4-FFF2-40B4-BE49-F238E27FC236}">
                <a16:creationId xmlns:a16="http://schemas.microsoft.com/office/drawing/2014/main" id="{3C2E1EB3-1CA2-45B3-9BE6-019D17F7B022}"/>
              </a:ext>
            </a:extLst>
          </p:cNvPr>
          <p:cNvSpPr txBox="1"/>
          <p:nvPr/>
        </p:nvSpPr>
        <p:spPr>
          <a:xfrm>
            <a:off x="457200" y="5078278"/>
            <a:ext cx="6642100" cy="480131"/>
          </a:xfrm>
          <a:prstGeom prst="rect">
            <a:avLst/>
          </a:prstGeom>
          <a:noFill/>
        </p:spPr>
        <p:txBody>
          <a:bodyPr wrap="square">
            <a:spAutoFit/>
          </a:bodyPr>
          <a:lstStyle>
            <a:defPPr>
              <a:defRPr lang="en-US"/>
            </a:defPPr>
            <a:lvl1pPr algn="just">
              <a:lnSpc>
                <a:spcPct val="90000"/>
              </a:lnSpc>
              <a:spcAft>
                <a:spcPts val="600"/>
              </a:spcAft>
              <a:defRPr sz="2800"/>
            </a:lvl1pPr>
          </a:lstStyle>
          <a:p>
            <a:r>
              <a:rPr lang="en-US" dirty="0"/>
              <a:t>C. Mitigate</a:t>
            </a:r>
          </a:p>
        </p:txBody>
      </p:sp>
    </p:spTree>
    <p:extLst>
      <p:ext uri="{BB962C8B-B14F-4D97-AF65-F5344CB8AC3E}">
        <p14:creationId xmlns:p14="http://schemas.microsoft.com/office/powerpoint/2010/main" val="211757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3"/>
                                        </p:tgtEl>
                                        <p:attrNameLst>
                                          <p:attrName>fillcolor</p:attrName>
                                        </p:attrNameLst>
                                      </p:cBhvr>
                                      <p:to>
                                        <a:srgbClr val="538135"/>
                                      </p:to>
                                    </p:animClr>
                                    <p:set>
                                      <p:cBhvr>
                                        <p:cTn id="7" dur="2000" fill="hold"/>
                                        <p:tgtEl>
                                          <p:spTgt spid="13"/>
                                        </p:tgtEl>
                                        <p:attrNameLst>
                                          <p:attrName>fill.type</p:attrName>
                                        </p:attrNameLst>
                                      </p:cBhvr>
                                      <p:to>
                                        <p:strVal val="solid"/>
                                      </p:to>
                                    </p:set>
                                    <p:set>
                                      <p:cBhvr>
                                        <p:cTn id="8" dur="2000" fill="hold"/>
                                        <p:tgtEl>
                                          <p:spTgt spid="13"/>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A2C1-4A28-408D-A44B-97E86094F867}"/>
              </a:ext>
            </a:extLst>
          </p:cNvPr>
          <p:cNvSpPr>
            <a:spLocks noGrp="1"/>
          </p:cNvSpPr>
          <p:nvPr>
            <p:ph type="title"/>
          </p:nvPr>
        </p:nvSpPr>
        <p:spPr>
          <a:xfrm>
            <a:off x="0" y="0"/>
            <a:ext cx="7166919" cy="1325563"/>
          </a:xfrm>
          <a:solidFill>
            <a:schemeClr val="accent1">
              <a:lumMod val="40000"/>
              <a:lumOff val="60000"/>
            </a:schemeClr>
          </a:solidFill>
        </p:spPr>
        <p:txBody>
          <a:bodyPr/>
          <a:lstStyle/>
          <a:p>
            <a:r>
              <a:rPr kumimoji="0" lang="en-GB" sz="4000" b="0" i="0" u="none" strike="noStrike" kern="1200" cap="none" spc="0" normalizeH="0" baseline="0" noProof="0" dirty="0">
                <a:ln>
                  <a:noFill/>
                </a:ln>
                <a:solidFill>
                  <a:prstClr val="black"/>
                </a:solidFill>
                <a:effectLst/>
                <a:uLnTx/>
                <a:uFillTx/>
                <a:latin typeface="Berlin Sans FB Demi" pitchFamily="34" charset="0"/>
                <a:ea typeface="+mn-ea"/>
                <a:cs typeface="+mn-cs"/>
              </a:rPr>
              <a:t>Learning Check</a:t>
            </a:r>
            <a:endParaRPr lang="en-US" dirty="0"/>
          </a:p>
        </p:txBody>
      </p:sp>
      <p:sp>
        <p:nvSpPr>
          <p:cNvPr id="4" name="Rectangle 3">
            <a:extLst>
              <a:ext uri="{FF2B5EF4-FFF2-40B4-BE49-F238E27FC236}">
                <a16:creationId xmlns:a16="http://schemas.microsoft.com/office/drawing/2014/main" id="{E7653294-5CF4-4F4B-B803-D80E580ED944}"/>
              </a:ext>
            </a:extLst>
          </p:cNvPr>
          <p:cNvSpPr/>
          <p:nvPr/>
        </p:nvSpPr>
        <p:spPr>
          <a:xfrm>
            <a:off x="2479767" y="5518146"/>
            <a:ext cx="69127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a:solidFill>
                  <a:srgbClr val="FF0000"/>
                </a:solidFill>
                <a:latin typeface="Berlin Sans FB Demi" pitchFamily="34" charset="0"/>
              </a:rPr>
              <a:t>How many did you get right?</a:t>
            </a:r>
          </a:p>
        </p:txBody>
      </p:sp>
      <p:pic>
        <p:nvPicPr>
          <p:cNvPr id="12" name="Picture 11">
            <a:extLst>
              <a:ext uri="{FF2B5EF4-FFF2-40B4-BE49-F238E27FC236}">
                <a16:creationId xmlns:a16="http://schemas.microsoft.com/office/drawing/2014/main" id="{890800C0-B061-4C40-904C-4CFCCD7B7A12}"/>
              </a:ext>
            </a:extLst>
          </p:cNvPr>
          <p:cNvPicPr>
            <a:picLocks noChangeAspect="1"/>
          </p:cNvPicPr>
          <p:nvPr/>
        </p:nvPicPr>
        <p:blipFill>
          <a:blip r:embed="rId2"/>
          <a:stretch>
            <a:fillRect/>
          </a:stretch>
        </p:blipFill>
        <p:spPr>
          <a:xfrm>
            <a:off x="11051999" y="0"/>
            <a:ext cx="1133954" cy="1012024"/>
          </a:xfrm>
          <a:prstGeom prst="rect">
            <a:avLst/>
          </a:prstGeom>
        </p:spPr>
      </p:pic>
      <p:sp>
        <p:nvSpPr>
          <p:cNvPr id="14" name="Footer Placeholder 13">
            <a:extLst>
              <a:ext uri="{FF2B5EF4-FFF2-40B4-BE49-F238E27FC236}">
                <a16:creationId xmlns:a16="http://schemas.microsoft.com/office/drawing/2014/main" id="{A584113F-C7E9-44B3-84E7-CCA1039F214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25" name="TextBox 24">
            <a:extLst>
              <a:ext uri="{FF2B5EF4-FFF2-40B4-BE49-F238E27FC236}">
                <a16:creationId xmlns:a16="http://schemas.microsoft.com/office/drawing/2014/main" id="{AE7481D3-7968-4DE0-936E-8CA9B66D4B76}"/>
              </a:ext>
            </a:extLst>
          </p:cNvPr>
          <p:cNvSpPr txBox="1"/>
          <p:nvPr/>
        </p:nvSpPr>
        <p:spPr>
          <a:xfrm>
            <a:off x="497166" y="2492964"/>
            <a:ext cx="11292498" cy="830997"/>
          </a:xfrm>
          <a:prstGeom prst="rect">
            <a:avLst/>
          </a:prstGeom>
          <a:noFill/>
        </p:spPr>
        <p:txBody>
          <a:bodyPr wrap="square">
            <a:spAutoFit/>
          </a:bodyPr>
          <a:lstStyle/>
          <a:p>
            <a:r>
              <a:rPr lang="en-US" sz="2000" dirty="0"/>
              <a:t>1.  </a:t>
            </a:r>
            <a:r>
              <a:rPr lang="en-US" sz="2400" dirty="0"/>
              <a:t>An uncertain event or condition that, if it occurs, has a positive or negative effect on one or more projects objectives is called </a:t>
            </a:r>
            <a:r>
              <a:rPr lang="en-US" sz="2000" dirty="0"/>
              <a:t>_______________.</a:t>
            </a:r>
          </a:p>
        </p:txBody>
      </p:sp>
      <p:sp>
        <p:nvSpPr>
          <p:cNvPr id="27" name="TextBox 26">
            <a:extLst>
              <a:ext uri="{FF2B5EF4-FFF2-40B4-BE49-F238E27FC236}">
                <a16:creationId xmlns:a16="http://schemas.microsoft.com/office/drawing/2014/main" id="{4C245CD1-30C4-410C-A9E8-DABBFD415FB2}"/>
              </a:ext>
            </a:extLst>
          </p:cNvPr>
          <p:cNvSpPr txBox="1"/>
          <p:nvPr/>
        </p:nvSpPr>
        <p:spPr>
          <a:xfrm>
            <a:off x="497166" y="1980298"/>
            <a:ext cx="2633130" cy="400110"/>
          </a:xfrm>
          <a:prstGeom prst="rect">
            <a:avLst/>
          </a:prstGeom>
          <a:solidFill>
            <a:srgbClr val="FFFF00"/>
          </a:solidFill>
        </p:spPr>
        <p:txBody>
          <a:bodyPr wrap="square">
            <a:spAutoFit/>
          </a:bodyPr>
          <a:lstStyle/>
          <a:p>
            <a:r>
              <a:rPr lang="en-US" sz="2000" b="1" dirty="0"/>
              <a:t>Risk </a:t>
            </a:r>
          </a:p>
        </p:txBody>
      </p:sp>
      <p:sp>
        <p:nvSpPr>
          <p:cNvPr id="28" name="TextBox 27">
            <a:extLst>
              <a:ext uri="{FF2B5EF4-FFF2-40B4-BE49-F238E27FC236}">
                <a16:creationId xmlns:a16="http://schemas.microsoft.com/office/drawing/2014/main" id="{485AE70C-1BAF-4D4A-971C-F93602800E5A}"/>
              </a:ext>
            </a:extLst>
          </p:cNvPr>
          <p:cNvSpPr txBox="1"/>
          <p:nvPr/>
        </p:nvSpPr>
        <p:spPr>
          <a:xfrm>
            <a:off x="428414" y="3523586"/>
            <a:ext cx="10877970" cy="461665"/>
          </a:xfrm>
          <a:prstGeom prst="rect">
            <a:avLst/>
          </a:prstGeom>
          <a:noFill/>
        </p:spPr>
        <p:txBody>
          <a:bodyPr wrap="square">
            <a:spAutoFit/>
          </a:bodyPr>
          <a:lstStyle/>
          <a:p>
            <a:r>
              <a:rPr lang="en-US" sz="2000" dirty="0"/>
              <a:t>2. </a:t>
            </a:r>
            <a:r>
              <a:rPr lang="en-US" sz="2400" dirty="0"/>
              <a:t>A document you use to capture all known risks is called_______________. </a:t>
            </a:r>
          </a:p>
        </p:txBody>
      </p:sp>
      <p:sp>
        <p:nvSpPr>
          <p:cNvPr id="30" name="TextBox 29">
            <a:extLst>
              <a:ext uri="{FF2B5EF4-FFF2-40B4-BE49-F238E27FC236}">
                <a16:creationId xmlns:a16="http://schemas.microsoft.com/office/drawing/2014/main" id="{679C99C3-EB7F-4D03-A686-6D1D9EDE8DE9}"/>
              </a:ext>
            </a:extLst>
          </p:cNvPr>
          <p:cNvSpPr txBox="1"/>
          <p:nvPr/>
        </p:nvSpPr>
        <p:spPr>
          <a:xfrm>
            <a:off x="375246" y="4290033"/>
            <a:ext cx="11121810" cy="461665"/>
          </a:xfrm>
          <a:prstGeom prst="rect">
            <a:avLst/>
          </a:prstGeom>
          <a:noFill/>
        </p:spPr>
        <p:txBody>
          <a:bodyPr wrap="square">
            <a:spAutoFit/>
          </a:bodyPr>
          <a:lstStyle/>
          <a:p>
            <a:r>
              <a:rPr lang="en-US" sz="2000" dirty="0"/>
              <a:t>3. </a:t>
            </a:r>
            <a:r>
              <a:rPr lang="en-US" sz="2400" dirty="0"/>
              <a:t>The management of positive risk is called_____________.</a:t>
            </a:r>
          </a:p>
        </p:txBody>
      </p:sp>
      <p:sp>
        <p:nvSpPr>
          <p:cNvPr id="32" name="TextBox 31">
            <a:extLst>
              <a:ext uri="{FF2B5EF4-FFF2-40B4-BE49-F238E27FC236}">
                <a16:creationId xmlns:a16="http://schemas.microsoft.com/office/drawing/2014/main" id="{85AF9BEA-1F05-407A-851D-08DD9A958E66}"/>
              </a:ext>
            </a:extLst>
          </p:cNvPr>
          <p:cNvSpPr txBox="1"/>
          <p:nvPr/>
        </p:nvSpPr>
        <p:spPr>
          <a:xfrm>
            <a:off x="7709745" y="1964938"/>
            <a:ext cx="3596639" cy="400110"/>
          </a:xfrm>
          <a:prstGeom prst="rect">
            <a:avLst/>
          </a:prstGeom>
          <a:solidFill>
            <a:srgbClr val="FF0000"/>
          </a:solidFill>
        </p:spPr>
        <p:txBody>
          <a:bodyPr wrap="square">
            <a:spAutoFit/>
          </a:bodyPr>
          <a:lstStyle/>
          <a:p>
            <a:r>
              <a:rPr lang="en-US" sz="2000" b="1" dirty="0"/>
              <a:t>Risk register</a:t>
            </a:r>
          </a:p>
        </p:txBody>
      </p:sp>
      <p:sp>
        <p:nvSpPr>
          <p:cNvPr id="34" name="TextBox 33">
            <a:extLst>
              <a:ext uri="{FF2B5EF4-FFF2-40B4-BE49-F238E27FC236}">
                <a16:creationId xmlns:a16="http://schemas.microsoft.com/office/drawing/2014/main" id="{D1028CC1-31D6-48A0-A96D-96B12248949A}"/>
              </a:ext>
            </a:extLst>
          </p:cNvPr>
          <p:cNvSpPr txBox="1"/>
          <p:nvPr/>
        </p:nvSpPr>
        <p:spPr>
          <a:xfrm>
            <a:off x="3867150" y="1980298"/>
            <a:ext cx="3143670" cy="400110"/>
          </a:xfrm>
          <a:prstGeom prst="rect">
            <a:avLst/>
          </a:prstGeom>
          <a:solidFill>
            <a:srgbClr val="92D050"/>
          </a:solidFill>
        </p:spPr>
        <p:txBody>
          <a:bodyPr wrap="square">
            <a:spAutoFit/>
          </a:bodyPr>
          <a:lstStyle/>
          <a:p>
            <a:r>
              <a:rPr lang="en-US" sz="2000" b="1" dirty="0"/>
              <a:t>Opportunities Management</a:t>
            </a:r>
          </a:p>
        </p:txBody>
      </p:sp>
      <p:sp>
        <p:nvSpPr>
          <p:cNvPr id="36" name="TextBox 35">
            <a:extLst>
              <a:ext uri="{FF2B5EF4-FFF2-40B4-BE49-F238E27FC236}">
                <a16:creationId xmlns:a16="http://schemas.microsoft.com/office/drawing/2014/main" id="{04CF6B04-700C-4938-B3ED-73D5637BF978}"/>
              </a:ext>
            </a:extLst>
          </p:cNvPr>
          <p:cNvSpPr txBox="1"/>
          <p:nvPr/>
        </p:nvSpPr>
        <p:spPr>
          <a:xfrm>
            <a:off x="0" y="1292223"/>
            <a:ext cx="10877970" cy="461665"/>
          </a:xfrm>
          <a:prstGeom prst="rect">
            <a:avLst/>
          </a:prstGeom>
          <a:noFill/>
        </p:spPr>
        <p:txBody>
          <a:bodyPr wrap="square">
            <a:spAutoFit/>
          </a:bodyPr>
          <a:lstStyle/>
          <a:p>
            <a:r>
              <a:rPr lang="en-US" sz="2400" b="1" dirty="0"/>
              <a:t>Can you work out where you would put the </a:t>
            </a:r>
            <a:r>
              <a:rPr lang="en-US" sz="2400" b="1"/>
              <a:t>following elements</a:t>
            </a:r>
            <a:r>
              <a:rPr lang="en-US" sz="2400" b="1" dirty="0"/>
              <a:t>?</a:t>
            </a:r>
          </a:p>
        </p:txBody>
      </p:sp>
    </p:spTree>
    <p:extLst>
      <p:ext uri="{BB962C8B-B14F-4D97-AF65-F5344CB8AC3E}">
        <p14:creationId xmlns:p14="http://schemas.microsoft.com/office/powerpoint/2010/main" val="232422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28"/>
                                        </p:tgtEl>
                                        <p:attrNameLst>
                                          <p:attrName>fillcolor</p:attrName>
                                        </p:attrNameLst>
                                      </p:cBhvr>
                                      <p:to>
                                        <a:srgbClr val="FF0000"/>
                                      </p:to>
                                    </p:animClr>
                                    <p:set>
                                      <p:cBhvr>
                                        <p:cTn id="13" dur="2000" fill="hold"/>
                                        <p:tgtEl>
                                          <p:spTgt spid="28"/>
                                        </p:tgtEl>
                                        <p:attrNameLst>
                                          <p:attrName>fill.type</p:attrName>
                                        </p:attrNameLst>
                                      </p:cBhvr>
                                      <p:to>
                                        <p:strVal val="solid"/>
                                      </p:to>
                                    </p:set>
                                    <p:set>
                                      <p:cBhvr>
                                        <p:cTn id="14" dur="2000" fill="hold"/>
                                        <p:tgtEl>
                                          <p:spTgt spid="28"/>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2000" fill="hold"/>
                                        <p:tgtEl>
                                          <p:spTgt spid="30"/>
                                        </p:tgtEl>
                                        <p:attrNameLst>
                                          <p:attrName>fillcolor</p:attrName>
                                        </p:attrNameLst>
                                      </p:cBhvr>
                                      <p:to>
                                        <a:srgbClr val="92D050"/>
                                      </p:to>
                                    </p:animClr>
                                    <p:set>
                                      <p:cBhvr>
                                        <p:cTn id="19" dur="2000" fill="hold"/>
                                        <p:tgtEl>
                                          <p:spTgt spid="30"/>
                                        </p:tgtEl>
                                        <p:attrNameLst>
                                          <p:attrName>fill.type</p:attrName>
                                        </p:attrNameLst>
                                      </p:cBhvr>
                                      <p:to>
                                        <p:strVal val="solid"/>
                                      </p:to>
                                    </p:set>
                                    <p:set>
                                      <p:cBhvr>
                                        <p:cTn id="20" dur="2000" fill="hold"/>
                                        <p:tgtEl>
                                          <p:spTgt spid="30"/>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64EA-6871-4316-8908-A574C4E9A7C2}"/>
              </a:ext>
            </a:extLst>
          </p:cNvPr>
          <p:cNvSpPr>
            <a:spLocks noGrp="1"/>
          </p:cNvSpPr>
          <p:nvPr>
            <p:ph type="title"/>
          </p:nvPr>
        </p:nvSpPr>
        <p:spPr>
          <a:xfrm>
            <a:off x="0" y="0"/>
            <a:ext cx="4546600" cy="1073744"/>
          </a:xfrm>
          <a:solidFill>
            <a:schemeClr val="accent5">
              <a:lumMod val="75000"/>
            </a:schemeClr>
          </a:solidFill>
        </p:spPr>
        <p:txBody>
          <a:bodyPr/>
          <a:lstStyle/>
          <a:p>
            <a:r>
              <a:rPr lang="en-US" b="1" dirty="0"/>
              <a:t>Summary</a:t>
            </a:r>
            <a:r>
              <a:rPr lang="en-US" dirty="0"/>
              <a:t> </a:t>
            </a:r>
          </a:p>
        </p:txBody>
      </p:sp>
      <p:pic>
        <p:nvPicPr>
          <p:cNvPr id="4" name="Picture 3">
            <a:extLst>
              <a:ext uri="{FF2B5EF4-FFF2-40B4-BE49-F238E27FC236}">
                <a16:creationId xmlns:a16="http://schemas.microsoft.com/office/drawing/2014/main" id="{63F0B028-AFE7-4E86-9A0E-327D06A2E652}"/>
              </a:ext>
            </a:extLst>
          </p:cNvPr>
          <p:cNvPicPr>
            <a:picLocks noChangeAspect="1"/>
          </p:cNvPicPr>
          <p:nvPr/>
        </p:nvPicPr>
        <p:blipFill>
          <a:blip r:embed="rId2"/>
          <a:stretch>
            <a:fillRect/>
          </a:stretch>
        </p:blipFill>
        <p:spPr>
          <a:xfrm>
            <a:off x="10877636" y="175025"/>
            <a:ext cx="1133954" cy="1012024"/>
          </a:xfrm>
          <a:prstGeom prst="rect">
            <a:avLst/>
          </a:prstGeom>
        </p:spPr>
      </p:pic>
      <p:sp>
        <p:nvSpPr>
          <p:cNvPr id="6" name="TextBox 5">
            <a:extLst>
              <a:ext uri="{FF2B5EF4-FFF2-40B4-BE49-F238E27FC236}">
                <a16:creationId xmlns:a16="http://schemas.microsoft.com/office/drawing/2014/main" id="{C2BCE77B-CB91-4096-ADCD-8B403212F9D7}"/>
              </a:ext>
            </a:extLst>
          </p:cNvPr>
          <p:cNvSpPr txBox="1"/>
          <p:nvPr/>
        </p:nvSpPr>
        <p:spPr>
          <a:xfrm>
            <a:off x="127000" y="1204716"/>
            <a:ext cx="11201399" cy="5539978"/>
          </a:xfrm>
          <a:prstGeom prst="rect">
            <a:avLst/>
          </a:prstGeom>
          <a:noFill/>
        </p:spPr>
        <p:txBody>
          <a:bodyPr wrap="square">
            <a:spAutoFit/>
          </a:bodyPr>
          <a:lstStyle/>
          <a:p>
            <a:pPr marL="342900" indent="-342900" algn="l">
              <a:buFont typeface="Wingdings" panose="05000000000000000000" pitchFamily="2" charset="2"/>
              <a:buChar char="Ø"/>
            </a:pPr>
            <a:r>
              <a:rPr lang="en-US" sz="2400" b="0" i="0" u="none" strike="noStrike" baseline="0" dirty="0"/>
              <a:t>To put the processes discussed so far in proper perspective one should recognize that the essence of project management is risk management. Every project management technique is really a risk management technique. Each in its own way tries to prevent something bad from happening. </a:t>
            </a:r>
          </a:p>
          <a:p>
            <a:pPr marL="342900" indent="-342900" algn="l">
              <a:buFont typeface="Arial" panose="020B0604020202020204" pitchFamily="34" charset="0"/>
              <a:buChar char="•"/>
            </a:pPr>
            <a:r>
              <a:rPr lang="en-US" sz="2400" b="0" i="0" u="none" strike="noStrike" baseline="0" dirty="0"/>
              <a:t>Project selection systems try to reduce the likelihood that projects will not contribute to the mission of the firm. </a:t>
            </a:r>
          </a:p>
          <a:p>
            <a:pPr marL="342900" indent="-342900" algn="l">
              <a:buFont typeface="Arial" panose="020B0604020202020204" pitchFamily="34" charset="0"/>
              <a:buChar char="•"/>
            </a:pPr>
            <a:r>
              <a:rPr lang="en-US" sz="2400" b="0" i="0" u="none" strike="noStrike" baseline="0" dirty="0"/>
              <a:t>Project scope statements, among other things, are designed to avoid costly misunderstandings and reduce scope creep. </a:t>
            </a:r>
          </a:p>
          <a:p>
            <a:pPr marL="342900" indent="-342900" algn="l">
              <a:buFont typeface="Arial" panose="020B0604020202020204" pitchFamily="34" charset="0"/>
              <a:buChar char="•"/>
            </a:pPr>
            <a:r>
              <a:rPr lang="en-US" sz="2400" b="0" i="0" u="none" strike="noStrike" baseline="0" dirty="0"/>
              <a:t>Work breakdown structures reduce the likelihood that some vital part of the project will be omitted or that the budget estimates are unrealistic. </a:t>
            </a:r>
          </a:p>
          <a:p>
            <a:pPr marL="342900" indent="-342900" algn="l">
              <a:buFont typeface="Arial" panose="020B0604020202020204" pitchFamily="34" charset="0"/>
              <a:buChar char="•"/>
            </a:pPr>
            <a:r>
              <a:rPr lang="en-US" sz="2400" b="0" i="0" u="none" strike="noStrike" baseline="0" dirty="0"/>
              <a:t>Teambuilding reduces the likelihood of dysfunctional conflict and breakdowns in coordination. </a:t>
            </a:r>
          </a:p>
          <a:p>
            <a:pPr marL="342900" indent="-342900" algn="l">
              <a:buFont typeface="Arial" panose="020B0604020202020204" pitchFamily="34" charset="0"/>
              <a:buChar char="•"/>
            </a:pPr>
            <a:r>
              <a:rPr lang="en-US" sz="2400" b="0" i="0" u="none" strike="noStrike" baseline="0" dirty="0"/>
              <a:t>All the techniques try to increase stakeholder satisfaction and increase the chances of project success. </a:t>
            </a:r>
          </a:p>
          <a:p>
            <a:pPr algn="l"/>
            <a:endParaRPr lang="en-US" dirty="0"/>
          </a:p>
        </p:txBody>
      </p:sp>
      <p:sp>
        <p:nvSpPr>
          <p:cNvPr id="5" name="Footer Placeholder 4">
            <a:extLst>
              <a:ext uri="{FF2B5EF4-FFF2-40B4-BE49-F238E27FC236}">
                <a16:creationId xmlns:a16="http://schemas.microsoft.com/office/drawing/2014/main" id="{76AAB1E3-8BA4-4957-B62E-F0D6B6E8F8D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6024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7A0D5-D8E4-4D2F-A859-E7ABF1ECC030}"/>
              </a:ext>
            </a:extLst>
          </p:cNvPr>
          <p:cNvSpPr>
            <a:spLocks noGrp="1"/>
          </p:cNvSpPr>
          <p:nvPr>
            <p:ph idx="1"/>
          </p:nvPr>
        </p:nvSpPr>
        <p:spPr>
          <a:xfrm>
            <a:off x="0" y="1358900"/>
            <a:ext cx="11644503" cy="6096000"/>
          </a:xfrm>
        </p:spPr>
        <p:txBody>
          <a:bodyPr>
            <a:noAutofit/>
          </a:bodyPr>
          <a:lstStyle/>
          <a:p>
            <a:pPr>
              <a:buFont typeface="Wingdings" panose="05000000000000000000" pitchFamily="2" charset="2"/>
              <a:buChar char="Ø"/>
            </a:pPr>
            <a:r>
              <a:rPr lang="en-US" sz="2400" dirty="0"/>
              <a:t>From this perspective managers engage in risk management activities to compensate for the uncertainty inherent in project management and that things never go according to plan.</a:t>
            </a:r>
          </a:p>
          <a:p>
            <a:pPr>
              <a:buFont typeface="Wingdings" panose="05000000000000000000" pitchFamily="2" charset="2"/>
              <a:buChar char="Ø"/>
            </a:pPr>
            <a:r>
              <a:rPr lang="en-US" sz="2400" dirty="0"/>
              <a:t> Risk management is proactive not reactive. It reduces the number of surprises and prepares people for the unexpected. </a:t>
            </a:r>
          </a:p>
          <a:p>
            <a:pPr>
              <a:buFont typeface="Wingdings" panose="05000000000000000000" pitchFamily="2" charset="2"/>
              <a:buChar char="Ø"/>
            </a:pPr>
            <a:r>
              <a:rPr lang="en-US" sz="2400" dirty="0"/>
              <a:t>Experience clearly indicates that using a formal, structured process to handle possible foreseen and unforeseen project risk events minimizes surprises, costs, delays, stress, and misunderstandings.</a:t>
            </a:r>
          </a:p>
          <a:p>
            <a:pPr>
              <a:buFont typeface="Wingdings" panose="05000000000000000000" pitchFamily="2" charset="2"/>
              <a:buChar char="Ø"/>
            </a:pPr>
            <a:r>
              <a:rPr lang="en-US" sz="2400" dirty="0"/>
              <a:t>Risk management is an iterative process that occurs throughout the lifespan of the project.</a:t>
            </a:r>
          </a:p>
        </p:txBody>
      </p:sp>
      <p:sp>
        <p:nvSpPr>
          <p:cNvPr id="4" name="Footer Placeholder 3">
            <a:extLst>
              <a:ext uri="{FF2B5EF4-FFF2-40B4-BE49-F238E27FC236}">
                <a16:creationId xmlns:a16="http://schemas.microsoft.com/office/drawing/2014/main" id="{02E69517-DD1F-4ECD-BBF6-9C19D571729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8EE0C8E1-C96B-43B0-9443-556880B97787}"/>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8231617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C623C6C-0AAA-495A-8918-70EA2BFD4648}"/>
              </a:ext>
            </a:extLst>
          </p:cNvPr>
          <p:cNvSpPr>
            <a:spLocks noGrp="1"/>
          </p:cNvSpPr>
          <p:nvPr>
            <p:ph idx="1"/>
          </p:nvPr>
        </p:nvSpPr>
        <p:spPr>
          <a:xfrm>
            <a:off x="222250" y="1266824"/>
            <a:ext cx="11747500" cy="5272088"/>
          </a:xfrm>
        </p:spPr>
        <p:txBody>
          <a:bodyPr>
            <a:normAutofit/>
          </a:bodyPr>
          <a:lstStyle/>
          <a:p>
            <a:pPr>
              <a:buFont typeface="Wingdings" panose="05000000000000000000" pitchFamily="2" charset="2"/>
              <a:buChar char="Ø"/>
            </a:pPr>
            <a:r>
              <a:rPr lang="en-US" sz="2400" dirty="0"/>
              <a:t>When risk events occur or changes are necessary, using an effective change control process to quickly approve and record changes will facilitate measuring performance against schedule and cost. </a:t>
            </a:r>
          </a:p>
          <a:p>
            <a:pPr>
              <a:buFont typeface="Wingdings" panose="05000000000000000000" pitchFamily="2" charset="2"/>
              <a:buChar char="Ø"/>
            </a:pPr>
            <a:r>
              <a:rPr lang="en-US" sz="2400" dirty="0"/>
              <a:t>Ultimately successful risk management requires a culture in which threats are embraced not denied and problems are identified not hidden.</a:t>
            </a:r>
          </a:p>
          <a:p>
            <a:pPr>
              <a:buFont typeface="Wingdings" panose="05000000000000000000" pitchFamily="2" charset="2"/>
              <a:buChar char="Ø"/>
            </a:pPr>
            <a:r>
              <a:rPr lang="en-US" sz="2400" dirty="0"/>
              <a:t>Contingency plans increase the chance that the project can be completed on time and within budget. Contingency plans can be simple “work-arounds” or elaborate detailed plans. Responsibility for risks should be clearly identified and documented. </a:t>
            </a:r>
          </a:p>
          <a:p>
            <a:pPr marL="0" indent="0">
              <a:buNone/>
            </a:pPr>
            <a:endParaRPr lang="en-US" dirty="0"/>
          </a:p>
        </p:txBody>
      </p:sp>
      <p:sp>
        <p:nvSpPr>
          <p:cNvPr id="4" name="Footer Placeholder 3">
            <a:extLst>
              <a:ext uri="{FF2B5EF4-FFF2-40B4-BE49-F238E27FC236}">
                <a16:creationId xmlns:a16="http://schemas.microsoft.com/office/drawing/2014/main" id="{EE4EB369-D5E2-4A3E-8933-8E18D173141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73BC34EA-A1CD-4A27-8387-327CC5B6139A}"/>
              </a:ext>
            </a:extLst>
          </p:cNvPr>
          <p:cNvPicPr>
            <a:picLocks noChangeAspect="1"/>
          </p:cNvPicPr>
          <p:nvPr/>
        </p:nvPicPr>
        <p:blipFill>
          <a:blip r:embed="rId2"/>
          <a:stretch>
            <a:fillRect/>
          </a:stretch>
        </p:blipFill>
        <p:spPr>
          <a:xfrm>
            <a:off x="11167823" y="0"/>
            <a:ext cx="1133954" cy="1012024"/>
          </a:xfrm>
          <a:prstGeom prst="rect">
            <a:avLst/>
          </a:prstGeom>
        </p:spPr>
      </p:pic>
    </p:spTree>
    <p:extLst>
      <p:ext uri="{BB962C8B-B14F-4D97-AF65-F5344CB8AC3E}">
        <p14:creationId xmlns:p14="http://schemas.microsoft.com/office/powerpoint/2010/main" val="5198850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CE20-FDFC-48FF-A7B5-E5714766B544}"/>
              </a:ext>
            </a:extLst>
          </p:cNvPr>
          <p:cNvSpPr>
            <a:spLocks noGrp="1"/>
          </p:cNvSpPr>
          <p:nvPr>
            <p:ph type="title"/>
          </p:nvPr>
        </p:nvSpPr>
        <p:spPr>
          <a:xfrm>
            <a:off x="479854" y="150441"/>
            <a:ext cx="5439032" cy="1325563"/>
          </a:xfrm>
          <a:solidFill>
            <a:schemeClr val="accent5">
              <a:lumMod val="75000"/>
            </a:schemeClr>
          </a:solidFill>
        </p:spPr>
        <p:txBody>
          <a:bodyPr>
            <a:normAutofit fontScale="90000"/>
          </a:bodyPr>
          <a:lstStyle/>
          <a:p>
            <a:r>
              <a:rPr lang="en-US" sz="4800" b="1" dirty="0"/>
              <a:t>What is next?</a:t>
            </a:r>
            <a:br>
              <a:rPr lang="en-US" sz="4800" b="1" dirty="0"/>
            </a:br>
            <a:endParaRPr lang="en-US" sz="4800" b="1" dirty="0"/>
          </a:p>
        </p:txBody>
      </p:sp>
      <p:sp>
        <p:nvSpPr>
          <p:cNvPr id="3" name="Content Placeholder 2">
            <a:extLst>
              <a:ext uri="{FF2B5EF4-FFF2-40B4-BE49-F238E27FC236}">
                <a16:creationId xmlns:a16="http://schemas.microsoft.com/office/drawing/2014/main" id="{F3231941-0665-44C7-B7EC-7F00E152BAF7}"/>
              </a:ext>
            </a:extLst>
          </p:cNvPr>
          <p:cNvSpPr>
            <a:spLocks noGrp="1"/>
          </p:cNvSpPr>
          <p:nvPr>
            <p:ph idx="1"/>
          </p:nvPr>
        </p:nvSpPr>
        <p:spPr>
          <a:xfrm>
            <a:off x="298622" y="2087906"/>
            <a:ext cx="11448878" cy="2763494"/>
          </a:xfrm>
        </p:spPr>
        <p:txBody>
          <a:bodyPr>
            <a:noAutofit/>
          </a:bodyPr>
          <a:lstStyle/>
          <a:p>
            <a:pPr marL="0" indent="0" algn="l">
              <a:buNone/>
            </a:pPr>
            <a:r>
              <a:rPr lang="en-US" sz="3200" dirty="0"/>
              <a:t>In the next  lecture, we will we cover the knowledge area and discuss Budgeting, Estimating project costs</a:t>
            </a:r>
          </a:p>
          <a:p>
            <a:pPr marL="0" indent="0" algn="l">
              <a:buNone/>
            </a:pPr>
            <a:endParaRPr lang="en-US" sz="3200" dirty="0"/>
          </a:p>
        </p:txBody>
      </p:sp>
      <p:pic>
        <p:nvPicPr>
          <p:cNvPr id="4" name="Picture 3">
            <a:extLst>
              <a:ext uri="{FF2B5EF4-FFF2-40B4-BE49-F238E27FC236}">
                <a16:creationId xmlns:a16="http://schemas.microsoft.com/office/drawing/2014/main" id="{AAC29238-A292-4FEA-A991-8E36B8AFE4A8}"/>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5" name="Footer Placeholder 4">
            <a:extLst>
              <a:ext uri="{FF2B5EF4-FFF2-40B4-BE49-F238E27FC236}">
                <a16:creationId xmlns:a16="http://schemas.microsoft.com/office/drawing/2014/main" id="{17DAA704-C6CE-4F1E-A684-3891593CCA3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8208735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931E-45B1-4B27-9EEF-052473C4B358}"/>
              </a:ext>
            </a:extLst>
          </p:cNvPr>
          <p:cNvSpPr>
            <a:spLocks noGrp="1"/>
          </p:cNvSpPr>
          <p:nvPr>
            <p:ph type="title"/>
          </p:nvPr>
        </p:nvSpPr>
        <p:spPr>
          <a:xfrm>
            <a:off x="1" y="-1"/>
            <a:ext cx="3721100" cy="482601"/>
          </a:xfrm>
          <a:solidFill>
            <a:schemeClr val="accent5">
              <a:lumMod val="75000"/>
            </a:schemeClr>
          </a:solidFill>
        </p:spPr>
        <p:txBody>
          <a:bodyPr>
            <a:normAutofit fontScale="90000"/>
          </a:bodyPr>
          <a:lstStyle/>
          <a:p>
            <a:r>
              <a:rPr lang="en-GB" b="1" dirty="0"/>
              <a:t>Glossary</a:t>
            </a:r>
            <a:endParaRPr lang="en-US" b="1" dirty="0"/>
          </a:p>
        </p:txBody>
      </p:sp>
      <p:pic>
        <p:nvPicPr>
          <p:cNvPr id="6" name="Picture 5">
            <a:extLst>
              <a:ext uri="{FF2B5EF4-FFF2-40B4-BE49-F238E27FC236}">
                <a16:creationId xmlns:a16="http://schemas.microsoft.com/office/drawing/2014/main" id="{5599EA61-10DE-4258-A9DE-1F815A3332A3}"/>
              </a:ext>
            </a:extLst>
          </p:cNvPr>
          <p:cNvPicPr>
            <a:picLocks noChangeAspect="1"/>
          </p:cNvPicPr>
          <p:nvPr/>
        </p:nvPicPr>
        <p:blipFill>
          <a:blip r:embed="rId2"/>
          <a:stretch>
            <a:fillRect/>
          </a:stretch>
        </p:blipFill>
        <p:spPr>
          <a:xfrm>
            <a:off x="11051949" y="30827"/>
            <a:ext cx="1140051" cy="1012024"/>
          </a:xfrm>
          <a:prstGeom prst="rect">
            <a:avLst/>
          </a:prstGeom>
        </p:spPr>
      </p:pic>
      <p:sp>
        <p:nvSpPr>
          <p:cNvPr id="7" name="Footer Placeholder 6">
            <a:extLst>
              <a:ext uri="{FF2B5EF4-FFF2-40B4-BE49-F238E27FC236}">
                <a16:creationId xmlns:a16="http://schemas.microsoft.com/office/drawing/2014/main" id="{260199D9-9EF5-4089-BAFB-3DFD40B88355}"/>
              </a:ext>
            </a:extLst>
          </p:cNvPr>
          <p:cNvSpPr>
            <a:spLocks noGrp="1"/>
          </p:cNvSpPr>
          <p:nvPr>
            <p:ph type="ftr" sz="quarter" idx="11"/>
          </p:nvPr>
        </p:nvSpPr>
        <p:spPr>
          <a:xfrm>
            <a:off x="8293100" y="6493877"/>
            <a:ext cx="4114800" cy="365125"/>
          </a:xfrm>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sp>
        <p:nvSpPr>
          <p:cNvPr id="8" name="TextBox 7">
            <a:extLst>
              <a:ext uri="{FF2B5EF4-FFF2-40B4-BE49-F238E27FC236}">
                <a16:creationId xmlns:a16="http://schemas.microsoft.com/office/drawing/2014/main" id="{20B518F0-7836-4CE6-B860-566D23D332BC}"/>
              </a:ext>
            </a:extLst>
          </p:cNvPr>
          <p:cNvSpPr txBox="1"/>
          <p:nvPr/>
        </p:nvSpPr>
        <p:spPr>
          <a:xfrm>
            <a:off x="0" y="456198"/>
            <a:ext cx="11948160" cy="6370975"/>
          </a:xfrm>
          <a:prstGeom prst="rect">
            <a:avLst/>
          </a:prstGeom>
          <a:noFill/>
        </p:spPr>
        <p:txBody>
          <a:bodyPr wrap="square">
            <a:spAutoFit/>
          </a:bodyPr>
          <a:lstStyle/>
          <a:p>
            <a:pPr algn="l" fontAlgn="base">
              <a:buFont typeface="Arial" panose="020B0604020202020204" pitchFamily="34" charset="0"/>
              <a:buChar char="•"/>
            </a:pPr>
            <a:r>
              <a:rPr lang="en-US" sz="2400" b="1" i="1" dirty="0">
                <a:solidFill>
                  <a:srgbClr val="000000"/>
                </a:solidFill>
                <a:effectLst/>
              </a:rPr>
              <a:t>Risk</a:t>
            </a:r>
            <a:r>
              <a:rPr lang="en-US" sz="2400" b="0" i="0" dirty="0">
                <a:solidFill>
                  <a:srgbClr val="000000"/>
                </a:solidFill>
                <a:effectLst/>
              </a:rPr>
              <a:t> - an uncertainty that can have a negative or, less frequently, a positive impact on </a:t>
            </a:r>
          </a:p>
          <a:p>
            <a:pPr algn="l" fontAlgn="base"/>
            <a:r>
              <a:rPr lang="en-US" sz="2400" b="0" i="0" dirty="0">
                <a:solidFill>
                  <a:srgbClr val="000000"/>
                </a:solidFill>
                <a:effectLst/>
              </a:rPr>
              <a:t>meeting project objectives.</a:t>
            </a:r>
          </a:p>
          <a:p>
            <a:pPr algn="l" fontAlgn="base">
              <a:buFont typeface="Arial" panose="020B0604020202020204" pitchFamily="34" charset="0"/>
              <a:buChar char="•"/>
            </a:pPr>
            <a:r>
              <a:rPr lang="en-US" sz="2400" b="1" i="1" dirty="0">
                <a:solidFill>
                  <a:srgbClr val="000000"/>
                </a:solidFill>
                <a:effectLst/>
              </a:rPr>
              <a:t>Risk Management</a:t>
            </a:r>
            <a:r>
              <a:rPr lang="en-US" sz="2400" b="0" i="0" dirty="0">
                <a:solidFill>
                  <a:srgbClr val="000000"/>
                </a:solidFill>
                <a:effectLst/>
              </a:rPr>
              <a:t> - a systematic process of identifying, analyzing, and describing potential risks and active monitoring and response during project execution.</a:t>
            </a:r>
          </a:p>
          <a:p>
            <a:pPr algn="l" fontAlgn="base">
              <a:buFont typeface="Arial" panose="020B0604020202020204" pitchFamily="34" charset="0"/>
              <a:buChar char="•"/>
            </a:pPr>
            <a:r>
              <a:rPr lang="en-US" sz="2400" b="1" i="1" dirty="0">
                <a:solidFill>
                  <a:srgbClr val="000000"/>
                </a:solidFill>
                <a:effectLst/>
              </a:rPr>
              <a:t>Risk Matrix</a:t>
            </a:r>
            <a:r>
              <a:rPr lang="en-US" sz="2400" b="0" i="0" dirty="0">
                <a:solidFill>
                  <a:srgbClr val="000000"/>
                </a:solidFill>
                <a:effectLst/>
              </a:rPr>
              <a:t> - a table that identifies, categorizes, and describes risks associated with a project, information on the probability of a risk event, and indicators that may precede the risk event.</a:t>
            </a:r>
          </a:p>
          <a:p>
            <a:pPr algn="l" fontAlgn="base">
              <a:buFont typeface="Arial" panose="020B0604020202020204" pitchFamily="34" charset="0"/>
              <a:buChar char="•"/>
            </a:pPr>
            <a:r>
              <a:rPr lang="en-US" sz="2400" b="1" i="1" dirty="0">
                <a:solidFill>
                  <a:srgbClr val="000000"/>
                </a:solidFill>
                <a:effectLst/>
              </a:rPr>
              <a:t>Risk Analysis</a:t>
            </a:r>
            <a:r>
              <a:rPr lang="en-US" sz="2400" b="0" i="0" dirty="0">
                <a:solidFill>
                  <a:srgbClr val="000000"/>
                </a:solidFill>
                <a:effectLst/>
              </a:rPr>
              <a:t>- the processing of identifying and describing potential risks, the probability of occurrence, and the potential project impacts. The results of the risk analysis are presented in a risk matrix.</a:t>
            </a:r>
          </a:p>
          <a:p>
            <a:pPr algn="l" fontAlgn="base">
              <a:buFont typeface="Arial" panose="020B0604020202020204" pitchFamily="34" charset="0"/>
              <a:buChar char="•"/>
            </a:pPr>
            <a:r>
              <a:rPr lang="en-US" sz="2400" b="1" i="1" dirty="0">
                <a:solidFill>
                  <a:srgbClr val="000000"/>
                </a:solidFill>
                <a:effectLst/>
              </a:rPr>
              <a:t>Risk Response Strategy</a:t>
            </a:r>
            <a:r>
              <a:rPr lang="en-US" sz="2400" b="0" i="0" dirty="0">
                <a:solidFill>
                  <a:srgbClr val="000000"/>
                </a:solidFill>
                <a:effectLst/>
              </a:rPr>
              <a:t> - a type of action that can be taken to respond to the risk and control the impacts from risk events--usually lowering negative impact on a project's scope, schedule, deliverable quality, or cost.</a:t>
            </a:r>
          </a:p>
          <a:p>
            <a:pPr algn="l" fontAlgn="base">
              <a:buFont typeface="Arial" panose="020B0604020202020204" pitchFamily="34" charset="0"/>
              <a:buChar char="•"/>
            </a:pPr>
            <a:r>
              <a:rPr lang="en-US" sz="2400" b="1" i="1" dirty="0">
                <a:solidFill>
                  <a:srgbClr val="000000"/>
                </a:solidFill>
                <a:effectLst/>
              </a:rPr>
              <a:t>Risk Register</a:t>
            </a:r>
            <a:r>
              <a:rPr lang="en-US" sz="2400" b="0" i="0" dirty="0">
                <a:solidFill>
                  <a:srgbClr val="000000"/>
                </a:solidFill>
                <a:effectLst/>
              </a:rPr>
              <a:t> - a document, usually in table format, that contains the full results of risk analysis and planning. It typically includes all the information from a risk matrix (risks organized by category, description, probability indicators) with information on risk responses.</a:t>
            </a:r>
          </a:p>
          <a:p>
            <a:pPr algn="l" fontAlgn="base">
              <a:buFont typeface="Arial" panose="020B0604020202020204" pitchFamily="34" charset="0"/>
              <a:buChar char="•"/>
            </a:pPr>
            <a:r>
              <a:rPr lang="en-US" sz="2400" b="1" i="1" dirty="0">
                <a:solidFill>
                  <a:srgbClr val="000000"/>
                </a:solidFill>
                <a:effectLst/>
              </a:rPr>
              <a:t>Risk Management Plan</a:t>
            </a:r>
            <a:r>
              <a:rPr lang="en-US" sz="2400" b="0" i="0" dirty="0">
                <a:solidFill>
                  <a:srgbClr val="000000"/>
                </a:solidFill>
                <a:effectLst/>
              </a:rPr>
              <a:t> - an assignment of responsibilities for risk monitoring and a description of actions to be taken in response to risk events.</a:t>
            </a:r>
          </a:p>
        </p:txBody>
      </p:sp>
    </p:spTree>
    <p:extLst>
      <p:ext uri="{BB962C8B-B14F-4D97-AF65-F5344CB8AC3E}">
        <p14:creationId xmlns:p14="http://schemas.microsoft.com/office/powerpoint/2010/main" val="131439578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624C-E398-41AB-827D-F44E3793DFDB}"/>
              </a:ext>
            </a:extLst>
          </p:cNvPr>
          <p:cNvSpPr>
            <a:spLocks noGrp="1"/>
          </p:cNvSpPr>
          <p:nvPr>
            <p:ph type="title"/>
          </p:nvPr>
        </p:nvSpPr>
        <p:spPr>
          <a:xfrm>
            <a:off x="254000" y="101202"/>
            <a:ext cx="6810632" cy="1325563"/>
          </a:xfrm>
          <a:solidFill>
            <a:schemeClr val="accent5">
              <a:lumMod val="75000"/>
            </a:schemeClr>
          </a:solidFill>
        </p:spPr>
        <p:txBody>
          <a:bodyPr/>
          <a:lstStyle/>
          <a:p>
            <a:r>
              <a:rPr lang="en-US" dirty="0"/>
              <a:t>Discussion Questions</a:t>
            </a:r>
          </a:p>
        </p:txBody>
      </p:sp>
      <p:sp>
        <p:nvSpPr>
          <p:cNvPr id="3" name="Content Placeholder 2">
            <a:extLst>
              <a:ext uri="{FF2B5EF4-FFF2-40B4-BE49-F238E27FC236}">
                <a16:creationId xmlns:a16="http://schemas.microsoft.com/office/drawing/2014/main" id="{B6EAD417-C0AB-42B4-B24B-9214E5BAEA17}"/>
              </a:ext>
            </a:extLst>
          </p:cNvPr>
          <p:cNvSpPr>
            <a:spLocks noGrp="1"/>
          </p:cNvSpPr>
          <p:nvPr>
            <p:ph idx="1"/>
          </p:nvPr>
        </p:nvSpPr>
        <p:spPr>
          <a:xfrm>
            <a:off x="402336" y="1825625"/>
            <a:ext cx="10951464" cy="4351338"/>
          </a:xfrm>
        </p:spPr>
        <p:txBody>
          <a:bodyPr/>
          <a:lstStyle/>
          <a:p>
            <a:pPr algn="l">
              <a:buFont typeface="+mj-lt"/>
              <a:buAutoNum type="arabicPeriod"/>
            </a:pPr>
            <a:r>
              <a:rPr lang="en-US" dirty="0"/>
              <a:t>What is the difference between qualitative and quantitative risk analysis? Which one is always done? Why is the other one not always done for every project?</a:t>
            </a:r>
          </a:p>
          <a:p>
            <a:pPr marL="0" indent="0">
              <a:buNone/>
            </a:pPr>
            <a:br>
              <a:rPr lang="en-US" dirty="0"/>
            </a:br>
            <a:r>
              <a:rPr lang="en-US" dirty="0"/>
              <a:t> </a:t>
            </a:r>
          </a:p>
        </p:txBody>
      </p:sp>
      <p:pic>
        <p:nvPicPr>
          <p:cNvPr id="4" name="Picture 3">
            <a:extLst>
              <a:ext uri="{FF2B5EF4-FFF2-40B4-BE49-F238E27FC236}">
                <a16:creationId xmlns:a16="http://schemas.microsoft.com/office/drawing/2014/main" id="{57FC7F96-3F42-4139-B119-59E2D1AB5FDB}"/>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68B6A758-49EE-4C70-8158-317ACD4009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2693389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7414-3928-4464-BC94-171D9B17E72D}"/>
              </a:ext>
            </a:extLst>
          </p:cNvPr>
          <p:cNvSpPr>
            <a:spLocks noGrp="1"/>
          </p:cNvSpPr>
          <p:nvPr>
            <p:ph type="title"/>
          </p:nvPr>
        </p:nvSpPr>
        <p:spPr>
          <a:xfrm>
            <a:off x="170796" y="153192"/>
            <a:ext cx="3559956" cy="1325563"/>
          </a:xfrm>
          <a:solidFill>
            <a:schemeClr val="accent5">
              <a:lumMod val="75000"/>
            </a:schemeClr>
          </a:solidFill>
        </p:spPr>
        <p:txBody>
          <a:bodyPr/>
          <a:lstStyle/>
          <a:p>
            <a:r>
              <a:rPr lang="en-US" dirty="0"/>
              <a:t>Resources</a:t>
            </a:r>
          </a:p>
        </p:txBody>
      </p:sp>
      <p:pic>
        <p:nvPicPr>
          <p:cNvPr id="6" name="Content Placeholder 5">
            <a:extLst>
              <a:ext uri="{FF2B5EF4-FFF2-40B4-BE49-F238E27FC236}">
                <a16:creationId xmlns:a16="http://schemas.microsoft.com/office/drawing/2014/main" id="{EC3A081B-8F9D-45F7-963E-80567EAA021E}"/>
              </a:ext>
            </a:extLst>
          </p:cNvPr>
          <p:cNvPicPr>
            <a:picLocks noGrp="1" noChangeAspect="1"/>
          </p:cNvPicPr>
          <p:nvPr>
            <p:ph idx="1"/>
          </p:nvPr>
        </p:nvPicPr>
        <p:blipFill>
          <a:blip r:embed="rId2"/>
          <a:stretch>
            <a:fillRect/>
          </a:stretch>
        </p:blipFill>
        <p:spPr>
          <a:xfrm>
            <a:off x="7793845" y="1690688"/>
            <a:ext cx="3601144" cy="4351338"/>
          </a:xfrm>
        </p:spPr>
      </p:pic>
      <p:pic>
        <p:nvPicPr>
          <p:cNvPr id="4" name="Picture 3">
            <a:extLst>
              <a:ext uri="{FF2B5EF4-FFF2-40B4-BE49-F238E27FC236}">
                <a16:creationId xmlns:a16="http://schemas.microsoft.com/office/drawing/2014/main" id="{B9D8DA1C-D48E-4E4B-B18B-3DCF79370115}"/>
              </a:ext>
            </a:extLst>
          </p:cNvPr>
          <p:cNvPicPr>
            <a:picLocks noChangeAspect="1"/>
          </p:cNvPicPr>
          <p:nvPr/>
        </p:nvPicPr>
        <p:blipFill>
          <a:blip r:embed="rId3"/>
          <a:stretch>
            <a:fillRect/>
          </a:stretch>
        </p:blipFill>
        <p:spPr>
          <a:xfrm>
            <a:off x="11058046" y="15882"/>
            <a:ext cx="1133954" cy="1012024"/>
          </a:xfrm>
          <a:prstGeom prst="rect">
            <a:avLst/>
          </a:prstGeom>
        </p:spPr>
      </p:pic>
      <p:pic>
        <p:nvPicPr>
          <p:cNvPr id="8" name="Picture 7">
            <a:extLst>
              <a:ext uri="{FF2B5EF4-FFF2-40B4-BE49-F238E27FC236}">
                <a16:creationId xmlns:a16="http://schemas.microsoft.com/office/drawing/2014/main" id="{A47554B2-68D5-417F-83BE-1693DDA6F722}"/>
              </a:ext>
            </a:extLst>
          </p:cNvPr>
          <p:cNvPicPr>
            <a:picLocks noChangeAspect="1"/>
          </p:cNvPicPr>
          <p:nvPr/>
        </p:nvPicPr>
        <p:blipFill>
          <a:blip r:embed="rId4"/>
          <a:stretch>
            <a:fillRect/>
          </a:stretch>
        </p:blipFill>
        <p:spPr>
          <a:xfrm>
            <a:off x="3913342" y="1690688"/>
            <a:ext cx="3416313" cy="4351338"/>
          </a:xfrm>
          <a:prstGeom prst="rect">
            <a:avLst/>
          </a:prstGeom>
        </p:spPr>
      </p:pic>
      <p:sp>
        <p:nvSpPr>
          <p:cNvPr id="3" name="Footer Placeholder 2">
            <a:extLst>
              <a:ext uri="{FF2B5EF4-FFF2-40B4-BE49-F238E27FC236}">
                <a16:creationId xmlns:a16="http://schemas.microsoft.com/office/drawing/2014/main" id="{49DC4BD6-89DC-464B-B9A0-01FFD336DF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5F786DA8-6A11-4C3C-905B-7D6667ACA37D}"/>
              </a:ext>
            </a:extLst>
          </p:cNvPr>
          <p:cNvPicPr>
            <a:picLocks noChangeAspect="1"/>
          </p:cNvPicPr>
          <p:nvPr/>
        </p:nvPicPr>
        <p:blipFill>
          <a:blip r:embed="rId5"/>
          <a:stretch>
            <a:fillRect/>
          </a:stretch>
        </p:blipFill>
        <p:spPr>
          <a:xfrm>
            <a:off x="467498" y="1690688"/>
            <a:ext cx="3263254" cy="4351338"/>
          </a:xfrm>
          <a:prstGeom prst="rect">
            <a:avLst/>
          </a:prstGeom>
        </p:spPr>
      </p:pic>
    </p:spTree>
    <p:extLst>
      <p:ext uri="{BB962C8B-B14F-4D97-AF65-F5344CB8AC3E}">
        <p14:creationId xmlns:p14="http://schemas.microsoft.com/office/powerpoint/2010/main" val="42245176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21" name="Rectangle 20">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7" name="Picture 6">
            <a:extLst>
              <a:ext uri="{FF2B5EF4-FFF2-40B4-BE49-F238E27FC236}">
                <a16:creationId xmlns:a16="http://schemas.microsoft.com/office/drawing/2014/main" id="{CDBF7823-C344-49E0-B8AC-A710EDD310AC}"/>
              </a:ext>
            </a:extLst>
          </p:cNvPr>
          <p:cNvPicPr>
            <a:picLocks noChangeAspect="1"/>
          </p:cNvPicPr>
          <p:nvPr/>
        </p:nvPicPr>
        <p:blipFill rotWithShape="1">
          <a:blip r:embed="rId2"/>
          <a:srcRect r="1" b="521"/>
          <a:stretch/>
        </p:blipFill>
        <p:spPr>
          <a:xfrm rot="43080000">
            <a:off x="1137837" y="1003258"/>
            <a:ext cx="9916327" cy="4764396"/>
          </a:xfrm>
          <a:prstGeom prst="rect">
            <a:avLst/>
          </a:prstGeom>
        </p:spPr>
      </p:pic>
      <p:sp>
        <p:nvSpPr>
          <p:cNvPr id="8" name="Footer Placeholder 7">
            <a:extLst>
              <a:ext uri="{FF2B5EF4-FFF2-40B4-BE49-F238E27FC236}">
                <a16:creationId xmlns:a16="http://schemas.microsoft.com/office/drawing/2014/main" id="{4157A930-4562-4EFC-B5A0-9BDD71C29461}"/>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pic>
        <p:nvPicPr>
          <p:cNvPr id="4" name="Picture 3">
            <a:extLst>
              <a:ext uri="{FF2B5EF4-FFF2-40B4-BE49-F238E27FC236}">
                <a16:creationId xmlns:a16="http://schemas.microsoft.com/office/drawing/2014/main" id="{C169ECA4-8E18-40A0-95EB-27219F7F19B4}"/>
              </a:ext>
            </a:extLst>
          </p:cNvPr>
          <p:cNvPicPr>
            <a:picLocks noChangeAspect="1"/>
          </p:cNvPicPr>
          <p:nvPr/>
        </p:nvPicPr>
        <p:blipFill>
          <a:blip r:embed="rId3"/>
          <a:stretch>
            <a:fillRect/>
          </a:stretch>
        </p:blipFill>
        <p:spPr>
          <a:xfrm>
            <a:off x="10958384" y="0"/>
            <a:ext cx="1133954" cy="1012024"/>
          </a:xfrm>
          <a:prstGeom prst="rect">
            <a:avLst/>
          </a:prstGeom>
        </p:spPr>
      </p:pic>
    </p:spTree>
    <p:extLst>
      <p:ext uri="{BB962C8B-B14F-4D97-AF65-F5344CB8AC3E}">
        <p14:creationId xmlns:p14="http://schemas.microsoft.com/office/powerpoint/2010/main" val="32279036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ct Management 5e. - Gray and Larson">
  <a:themeElements>
    <a:clrScheme name="">
      <a:dk1>
        <a:srgbClr val="000000"/>
      </a:dk1>
      <a:lt1>
        <a:srgbClr val="FFFFEF"/>
      </a:lt1>
      <a:dk2>
        <a:srgbClr val="000000"/>
      </a:dk2>
      <a:lt2>
        <a:srgbClr val="808080"/>
      </a:lt2>
      <a:accent1>
        <a:srgbClr val="00CC99"/>
      </a:accent1>
      <a:accent2>
        <a:srgbClr val="3333CC"/>
      </a:accent2>
      <a:accent3>
        <a:srgbClr val="FFFFF6"/>
      </a:accent3>
      <a:accent4>
        <a:srgbClr val="000000"/>
      </a:accent4>
      <a:accent5>
        <a:srgbClr val="AAE2CA"/>
      </a:accent5>
      <a:accent6>
        <a:srgbClr val="2D2DB9"/>
      </a:accent6>
      <a:hlink>
        <a:srgbClr val="CCCCFF"/>
      </a:hlink>
      <a:folHlink>
        <a:srgbClr val="B2B2B2"/>
      </a:folHlink>
    </a:clrScheme>
    <a:fontScheme name="Project Management 5e. - Gray and Lars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0000"/>
        </a:solidFill>
        <a:ln w="9525" cap="flat" cmpd="sng" algn="ctr">
          <a:noFill/>
          <a:prstDash val="solid"/>
          <a:round/>
          <a:headEnd type="none" w="med" len="med"/>
          <a:tailEnd type="none" w="med" len="med"/>
        </a:ln>
        <a:effectLst/>
      </a:spPr>
      <a:bodyPr vert="horz" wrap="square" lIns="91440" tIns="45720" rIns="91440" bIns="45720" numCol="1" anchor="t"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000" b="0" i="0" u="none" strike="noStrike" cap="none" normalizeH="0" baseline="0" smtClean="0">
            <a:ln>
              <a:noFill/>
            </a:ln>
            <a:solidFill>
              <a:schemeClr val="tx1"/>
            </a:solidFill>
            <a:effectLst/>
            <a:latin typeface="Arial" charset="0"/>
          </a:defRPr>
        </a:defPPr>
      </a:lstStyle>
    </a:lnDef>
  </a:objectDefaults>
  <a:extraClrSchemeLst>
    <a:extraClrScheme>
      <a:clrScheme name="Project Management 5e. - Gray and Larso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Project Management 5e. - Gray and Larso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Project Management 5e. - Gray and Larso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Project Management 5e. - Gray and Larso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Project Management 5e. - Gray and Lars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Project Management 5e. - Gray and Lars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Project Management 5e. - Gray and Lars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4992</TotalTime>
  <Words>4573</Words>
  <Application>Microsoft Office PowerPoint</Application>
  <PresentationFormat>Widescreen</PresentationFormat>
  <Paragraphs>308</Paragraphs>
  <Slides>50</Slides>
  <Notes>21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50</vt:i4>
      </vt:variant>
    </vt:vector>
  </HeadingPairs>
  <TitlesOfParts>
    <vt:vector size="60" baseType="lpstr">
      <vt:lpstr>Arial</vt:lpstr>
      <vt:lpstr>Berlin Sans FB Demi</vt:lpstr>
      <vt:lpstr>Calibri</vt:lpstr>
      <vt:lpstr>Calibri Light</vt:lpstr>
      <vt:lpstr>Impact</vt:lpstr>
      <vt:lpstr>Tahoma</vt:lpstr>
      <vt:lpstr>Times New Roman</vt:lpstr>
      <vt:lpstr>Wingdings</vt:lpstr>
      <vt:lpstr>Office Theme</vt:lpstr>
      <vt:lpstr>Project Management 5e. - Gray and Larson</vt:lpstr>
      <vt:lpstr> PMG 506 Advanced Project Management LECTURE 8</vt:lpstr>
      <vt:lpstr>PowerPoint Presentation</vt:lpstr>
      <vt:lpstr>Learning Outcomes</vt:lpstr>
      <vt:lpstr>PowerPoint Presentation</vt:lpstr>
      <vt:lpstr>PowerPoint Presentation</vt:lpstr>
      <vt:lpstr>Risk Management Process</vt:lpstr>
      <vt:lpstr>The Risk Event Graph</vt:lpstr>
      <vt:lpstr>Risk Management’s Benefits</vt:lpstr>
      <vt:lpstr>The Risk Management Process</vt:lpstr>
      <vt:lpstr>Step 1: Risk Identification </vt:lpstr>
      <vt:lpstr>Step 1: Risk Identification</vt:lpstr>
      <vt:lpstr>The Risk Breakdown Structure (RBS)</vt:lpstr>
      <vt:lpstr>Partial Risk Profile for Product Development Project</vt:lpstr>
      <vt:lpstr>Step 2: Risk Assessment</vt:lpstr>
      <vt:lpstr>Scenario analysis for event probability and impact </vt:lpstr>
      <vt:lpstr>Scenario analysis for event probability and impact</vt:lpstr>
      <vt:lpstr>Defined Conditions for Impact Scales of a Risk on Major Project Objectives (Examples for negative impacts only)</vt:lpstr>
      <vt:lpstr>Risk Assessment Form</vt:lpstr>
      <vt:lpstr>Risk Severity Matrix</vt:lpstr>
      <vt:lpstr>Step 3: Risk Response Development </vt:lpstr>
      <vt:lpstr>Mitigating Risk </vt:lpstr>
      <vt:lpstr>Example: </vt:lpstr>
      <vt:lpstr>Avoiding Risk </vt:lpstr>
      <vt:lpstr>Transferring Risk </vt:lpstr>
      <vt:lpstr>Retaining Risk </vt:lpstr>
      <vt:lpstr>Contingency Planning</vt:lpstr>
      <vt:lpstr>Risks of Not Having a Contingency Plan </vt:lpstr>
      <vt:lpstr>Risk Response Matrix</vt:lpstr>
      <vt:lpstr>PowerPoint Presentation</vt:lpstr>
      <vt:lpstr>Opportunity Management Tactics</vt:lpstr>
      <vt:lpstr>Opportunity Management Tactics</vt:lpstr>
      <vt:lpstr>Step 4: Risk Response Control</vt:lpstr>
      <vt:lpstr>Step 4: Risk Response Control</vt:lpstr>
      <vt:lpstr>Change Management Control</vt:lpstr>
      <vt:lpstr>Change Control System Process</vt:lpstr>
      <vt:lpstr>The Change Control Process</vt:lpstr>
      <vt:lpstr>Benefits of a Change Control System</vt:lpstr>
      <vt:lpstr>Sample Change Request Form</vt:lpstr>
      <vt:lpstr>Change Request Log</vt:lpstr>
      <vt:lpstr>Learning Summary and Evaluation 1</vt:lpstr>
      <vt:lpstr>PowerPoint Presentation</vt:lpstr>
      <vt:lpstr>Learning Check</vt:lpstr>
      <vt:lpstr>Summary </vt:lpstr>
      <vt:lpstr>PowerPoint Presentation</vt:lpstr>
      <vt:lpstr>PowerPoint Presentation</vt:lpstr>
      <vt:lpstr>What is next? </vt:lpstr>
      <vt:lpstr>Glossary</vt:lpstr>
      <vt:lpstr>Discussion Questions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Amal Aburumman</cp:lastModifiedBy>
  <cp:revision>260</cp:revision>
  <dcterms:created xsi:type="dcterms:W3CDTF">2020-10-15T07:04:09Z</dcterms:created>
  <dcterms:modified xsi:type="dcterms:W3CDTF">2021-03-19T08:43:31Z</dcterms:modified>
</cp:coreProperties>
</file>