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11.xml" ContentType="application/vnd.openxmlformats-officedocument.presentationml.notesSlide+xml"/>
  <Override PartName="/ppt/theme/theme1.xml" ContentType="application/vnd.openxmlformats-officedocument.theme+xml"/>
  <Override PartName="/ppt/diagrams/drawing1.xml" ContentType="application/vnd.ms-office.drawingml.diagramDrawing+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diagrams/colors1.xml" ContentType="application/vnd.openxmlformats-officedocument.drawingml.diagramColors+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7"/>
  </p:notesMasterIdLst>
  <p:sldIdLst>
    <p:sldId id="480" r:id="rId2"/>
    <p:sldId id="303" r:id="rId3"/>
    <p:sldId id="313" r:id="rId4"/>
    <p:sldId id="299" r:id="rId5"/>
    <p:sldId id="301" r:id="rId6"/>
    <p:sldId id="357" r:id="rId7"/>
    <p:sldId id="341" r:id="rId8"/>
    <p:sldId id="425" r:id="rId9"/>
    <p:sldId id="426" r:id="rId10"/>
    <p:sldId id="372" r:id="rId11"/>
    <p:sldId id="342" r:id="rId12"/>
    <p:sldId id="344" r:id="rId13"/>
    <p:sldId id="373" r:id="rId14"/>
    <p:sldId id="353" r:id="rId15"/>
    <p:sldId id="438" r:id="rId16"/>
    <p:sldId id="355" r:id="rId17"/>
    <p:sldId id="360" r:id="rId18"/>
    <p:sldId id="485" r:id="rId19"/>
    <p:sldId id="487" r:id="rId20"/>
    <p:sldId id="488" r:id="rId21"/>
    <p:sldId id="489" r:id="rId22"/>
    <p:sldId id="490" r:id="rId23"/>
    <p:sldId id="491" r:id="rId24"/>
    <p:sldId id="492" r:id="rId25"/>
    <p:sldId id="493" r:id="rId26"/>
    <p:sldId id="494" r:id="rId27"/>
    <p:sldId id="495" r:id="rId28"/>
    <p:sldId id="540" r:id="rId29"/>
    <p:sldId id="542" r:id="rId30"/>
    <p:sldId id="543" r:id="rId31"/>
    <p:sldId id="544" r:id="rId32"/>
    <p:sldId id="545" r:id="rId33"/>
    <p:sldId id="550" r:id="rId34"/>
    <p:sldId id="555" r:id="rId35"/>
    <p:sldId id="556" r:id="rId36"/>
    <p:sldId id="557" r:id="rId37"/>
    <p:sldId id="558" r:id="rId38"/>
    <p:sldId id="559" r:id="rId39"/>
    <p:sldId id="560" r:id="rId40"/>
    <p:sldId id="561" r:id="rId41"/>
    <p:sldId id="562" r:id="rId42"/>
    <p:sldId id="563" r:id="rId43"/>
    <p:sldId id="568" r:id="rId44"/>
    <p:sldId id="569" r:id="rId45"/>
    <p:sldId id="521"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99"/>
            <p14:sldId id="301"/>
            <p14:sldId id="357"/>
            <p14:sldId id="341"/>
            <p14:sldId id="425"/>
            <p14:sldId id="426"/>
            <p14:sldId id="372"/>
            <p14:sldId id="342"/>
            <p14:sldId id="344"/>
            <p14:sldId id="373"/>
            <p14:sldId id="353"/>
            <p14:sldId id="438"/>
            <p14:sldId id="355"/>
            <p14:sldId id="360"/>
          </p14:sldIdLst>
        </p14:section>
        <p14:section name="Untitled Section" id="{2F6AD2C2-46A9-4BC4-94FF-3A698A8E8EFB}">
          <p14:sldIdLst>
            <p14:sldId id="485"/>
            <p14:sldId id="487"/>
            <p14:sldId id="488"/>
            <p14:sldId id="489"/>
            <p14:sldId id="490"/>
            <p14:sldId id="491"/>
            <p14:sldId id="492"/>
            <p14:sldId id="493"/>
            <p14:sldId id="494"/>
            <p14:sldId id="495"/>
            <p14:sldId id="540"/>
            <p14:sldId id="542"/>
            <p14:sldId id="543"/>
            <p14:sldId id="544"/>
            <p14:sldId id="545"/>
            <p14:sldId id="550"/>
            <p14:sldId id="555"/>
            <p14:sldId id="556"/>
            <p14:sldId id="557"/>
            <p14:sldId id="558"/>
            <p14:sldId id="559"/>
            <p14:sldId id="560"/>
            <p14:sldId id="561"/>
            <p14:sldId id="562"/>
            <p14:sldId id="563"/>
            <p14:sldId id="568"/>
            <p14:sldId id="569"/>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15" d="100"/>
          <a:sy n="115" d="100"/>
        </p:scale>
        <p:origin x="92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7FADD9-836B-4735-B878-C8C77CFF0BD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3277EC-AC25-4418-87ED-CDB0449162C2}">
      <dgm:prSet/>
      <dgm:spPr/>
      <dgm:t>
        <a:bodyPr/>
        <a:lstStyle/>
        <a:p>
          <a:r>
            <a:rPr lang="en-US" b="1"/>
            <a:t>Credit Risk </a:t>
          </a:r>
          <a:endParaRPr lang="en-US"/>
        </a:p>
      </dgm:t>
    </dgm:pt>
    <dgm:pt modelId="{24DBBAF9-5247-409D-9DA4-0DBFDDF76C6A}" type="parTrans" cxnId="{AD33B2DE-D7A7-484D-92E0-C954E84D4DC0}">
      <dgm:prSet/>
      <dgm:spPr/>
      <dgm:t>
        <a:bodyPr/>
        <a:lstStyle/>
        <a:p>
          <a:endParaRPr lang="en-US"/>
        </a:p>
      </dgm:t>
    </dgm:pt>
    <dgm:pt modelId="{38285429-3185-450D-96A5-5D78ECC30492}" type="sibTrans" cxnId="{AD33B2DE-D7A7-484D-92E0-C954E84D4DC0}">
      <dgm:prSet/>
      <dgm:spPr/>
      <dgm:t>
        <a:bodyPr/>
        <a:lstStyle/>
        <a:p>
          <a:endParaRPr lang="en-US"/>
        </a:p>
      </dgm:t>
    </dgm:pt>
    <dgm:pt modelId="{2CCF3357-D380-43B3-953C-47A448AD11D5}">
      <dgm:prSet/>
      <dgm:spPr/>
      <dgm:t>
        <a:bodyPr/>
        <a:lstStyle/>
        <a:p>
          <a:pPr algn="just"/>
          <a:r>
            <a:rPr lang="en-US" dirty="0"/>
            <a:t>Treasury bills are attractive to investors because they are </a:t>
          </a:r>
          <a:r>
            <a:rPr lang="en-US" b="1" dirty="0"/>
            <a:t>backed by the government</a:t>
          </a:r>
          <a:r>
            <a:rPr lang="en-US" dirty="0"/>
            <a:t> and are therefore virtually free of credit (default) risk. This is a very desirable feature, because investors do not have to use their time to assess the risk of the issuer, as they do with other issuers of debt securities.</a:t>
          </a:r>
        </a:p>
      </dgm:t>
    </dgm:pt>
    <dgm:pt modelId="{341B4B63-77CC-481D-B5BF-AC44DFAF17D8}" type="parTrans" cxnId="{E825A2C1-B32B-42B0-8900-7436457DC5F9}">
      <dgm:prSet/>
      <dgm:spPr/>
      <dgm:t>
        <a:bodyPr/>
        <a:lstStyle/>
        <a:p>
          <a:endParaRPr lang="en-US"/>
        </a:p>
      </dgm:t>
    </dgm:pt>
    <dgm:pt modelId="{11763815-6227-4134-8E49-02B9459611F9}" type="sibTrans" cxnId="{E825A2C1-B32B-42B0-8900-7436457DC5F9}">
      <dgm:prSet/>
      <dgm:spPr/>
      <dgm:t>
        <a:bodyPr/>
        <a:lstStyle/>
        <a:p>
          <a:endParaRPr lang="en-US"/>
        </a:p>
      </dgm:t>
    </dgm:pt>
    <dgm:pt modelId="{A0F109E5-986F-44FE-B02E-B3ADC99CD745}">
      <dgm:prSet/>
      <dgm:spPr/>
      <dgm:t>
        <a:bodyPr/>
        <a:lstStyle/>
        <a:p>
          <a:r>
            <a:rPr lang="en-US" b="1"/>
            <a:t>Liquidity</a:t>
          </a:r>
          <a:r>
            <a:rPr lang="en-US"/>
            <a:t> </a:t>
          </a:r>
        </a:p>
      </dgm:t>
    </dgm:pt>
    <dgm:pt modelId="{E4F6C120-E68F-4C52-9B00-198BB6DDFCB1}" type="parTrans" cxnId="{06E7AB88-8A83-49F9-8719-B40AF45BF156}">
      <dgm:prSet/>
      <dgm:spPr/>
      <dgm:t>
        <a:bodyPr/>
        <a:lstStyle/>
        <a:p>
          <a:endParaRPr lang="en-US"/>
        </a:p>
      </dgm:t>
    </dgm:pt>
    <dgm:pt modelId="{6AA635BE-0FA4-4240-B516-2602441A8BA0}" type="sibTrans" cxnId="{06E7AB88-8A83-49F9-8719-B40AF45BF156}">
      <dgm:prSet/>
      <dgm:spPr/>
      <dgm:t>
        <a:bodyPr/>
        <a:lstStyle/>
        <a:p>
          <a:endParaRPr lang="en-US"/>
        </a:p>
      </dgm:t>
    </dgm:pt>
    <dgm:pt modelId="{3EBB893A-DD0E-4A44-BE1F-5E0B0AA9F394}">
      <dgm:prSet/>
      <dgm:spPr/>
      <dgm:t>
        <a:bodyPr/>
        <a:lstStyle/>
        <a:p>
          <a:pPr algn="just"/>
          <a:r>
            <a:rPr lang="en-US" sz="1600" dirty="0"/>
            <a:t>Another attractive feature of T-bills is their liquidity, which is due to their </a:t>
          </a:r>
          <a:r>
            <a:rPr lang="en-US" sz="1600" b="1" dirty="0"/>
            <a:t>short maturity </a:t>
          </a:r>
          <a:r>
            <a:rPr lang="en-US" sz="1600" dirty="0"/>
            <a:t>and </a:t>
          </a:r>
          <a:r>
            <a:rPr lang="en-US" sz="1600" b="1" dirty="0"/>
            <a:t>strong secondary market</a:t>
          </a:r>
          <a:r>
            <a:rPr lang="en-US" sz="1600" dirty="0"/>
            <a:t>. </a:t>
          </a:r>
        </a:p>
      </dgm:t>
    </dgm:pt>
    <dgm:pt modelId="{46C4D981-0253-4C5C-A913-7C35727EF723}" type="parTrans" cxnId="{C313FCCD-E897-43FD-A08E-4929BD0E9B55}">
      <dgm:prSet/>
      <dgm:spPr/>
      <dgm:t>
        <a:bodyPr/>
        <a:lstStyle/>
        <a:p>
          <a:endParaRPr lang="en-US"/>
        </a:p>
      </dgm:t>
    </dgm:pt>
    <dgm:pt modelId="{3CC5D38A-9AC5-4536-8BDD-354E31694BB3}" type="sibTrans" cxnId="{C313FCCD-E897-43FD-A08E-4929BD0E9B55}">
      <dgm:prSet/>
      <dgm:spPr/>
      <dgm:t>
        <a:bodyPr/>
        <a:lstStyle/>
        <a:p>
          <a:endParaRPr lang="en-US"/>
        </a:p>
      </dgm:t>
    </dgm:pt>
    <dgm:pt modelId="{B297956A-03F6-4A46-B816-A0BF96093FA7}">
      <dgm:prSet/>
      <dgm:spPr/>
      <dgm:t>
        <a:bodyPr/>
        <a:lstStyle/>
        <a:p>
          <a:pPr algn="just"/>
          <a:r>
            <a:rPr lang="en-US" sz="1600" dirty="0"/>
            <a:t>At any given time, many institutional investors are participating in the secondary market by purchasing or selling existing T-bills.  Thus, investors can easily obtain cash by selling their T-bills in the secondary market. </a:t>
          </a:r>
        </a:p>
      </dgm:t>
    </dgm:pt>
    <dgm:pt modelId="{2916C675-C1EE-4DB7-A0E6-0751BCB94173}" type="parTrans" cxnId="{980E22A6-4F89-46F9-94B2-ADD79DFEA68C}">
      <dgm:prSet/>
      <dgm:spPr/>
      <dgm:t>
        <a:bodyPr/>
        <a:lstStyle/>
        <a:p>
          <a:endParaRPr lang="en-US"/>
        </a:p>
      </dgm:t>
    </dgm:pt>
    <dgm:pt modelId="{DD60E384-131E-44DB-BA9C-E85C6B2AB8A2}" type="sibTrans" cxnId="{980E22A6-4F89-46F9-94B2-ADD79DFEA68C}">
      <dgm:prSet/>
      <dgm:spPr/>
      <dgm:t>
        <a:bodyPr/>
        <a:lstStyle/>
        <a:p>
          <a:endParaRPr lang="en-US"/>
        </a:p>
      </dgm:t>
    </dgm:pt>
    <dgm:pt modelId="{3065D5C0-D693-40D8-B551-DFB8921DF0B0}">
      <dgm:prSet custT="1"/>
      <dgm:spPr/>
      <dgm:t>
        <a:bodyPr/>
        <a:lstStyle/>
        <a:p>
          <a:pPr algn="just"/>
          <a:r>
            <a:rPr lang="en-US" sz="1800" b="1" dirty="0">
              <a:solidFill>
                <a:srgbClr val="0070C0"/>
              </a:solidFill>
            </a:rPr>
            <a:t>Government securities dealers serve as intermediaries </a:t>
          </a:r>
          <a:r>
            <a:rPr lang="en-US" sz="1600" dirty="0"/>
            <a:t>in the secondary market by buying existing T-bills from investors who want to sell them or selling them to investors who want to buy them. These dealers' profit by purchasing the bills at a slightly lower price than the price at which they sell them.</a:t>
          </a:r>
        </a:p>
      </dgm:t>
    </dgm:pt>
    <dgm:pt modelId="{DB387FAD-E99C-48F0-9759-2DABED983174}" type="parTrans" cxnId="{9227C242-7C5A-4353-8A1B-1B37711A1637}">
      <dgm:prSet/>
      <dgm:spPr/>
      <dgm:t>
        <a:bodyPr/>
        <a:lstStyle/>
        <a:p>
          <a:endParaRPr lang="en-US"/>
        </a:p>
      </dgm:t>
    </dgm:pt>
    <dgm:pt modelId="{11FE165B-D58B-4447-AB75-DC4476F7C677}" type="sibTrans" cxnId="{9227C242-7C5A-4353-8A1B-1B37711A1637}">
      <dgm:prSet/>
      <dgm:spPr/>
      <dgm:t>
        <a:bodyPr/>
        <a:lstStyle/>
        <a:p>
          <a:endParaRPr lang="en-US"/>
        </a:p>
      </dgm:t>
    </dgm:pt>
    <dgm:pt modelId="{4851C9A7-26EE-4C40-85C1-F1A29BAFEE77}" type="pres">
      <dgm:prSet presAssocID="{527FADD9-836B-4735-B878-C8C77CFF0BD9}" presName="linear" presStyleCnt="0">
        <dgm:presLayoutVars>
          <dgm:dir/>
          <dgm:animLvl val="lvl"/>
          <dgm:resizeHandles val="exact"/>
        </dgm:presLayoutVars>
      </dgm:prSet>
      <dgm:spPr/>
    </dgm:pt>
    <dgm:pt modelId="{78085E2C-FCFA-0847-ADE2-B9BC2BAAFA31}" type="pres">
      <dgm:prSet presAssocID="{E83277EC-AC25-4418-87ED-CDB0449162C2}" presName="parentLin" presStyleCnt="0"/>
      <dgm:spPr/>
    </dgm:pt>
    <dgm:pt modelId="{68F85919-28C8-4C48-84FE-C91E83CA46EF}" type="pres">
      <dgm:prSet presAssocID="{E83277EC-AC25-4418-87ED-CDB0449162C2}" presName="parentLeftMargin" presStyleLbl="node1" presStyleIdx="0" presStyleCnt="2"/>
      <dgm:spPr/>
    </dgm:pt>
    <dgm:pt modelId="{4AB0334F-7695-AE45-BBF3-0480FBED3EF6}" type="pres">
      <dgm:prSet presAssocID="{E83277EC-AC25-4418-87ED-CDB0449162C2}" presName="parentText" presStyleLbl="node1" presStyleIdx="0" presStyleCnt="2">
        <dgm:presLayoutVars>
          <dgm:chMax val="0"/>
          <dgm:bulletEnabled val="1"/>
        </dgm:presLayoutVars>
      </dgm:prSet>
      <dgm:spPr/>
    </dgm:pt>
    <dgm:pt modelId="{7253CE2C-877C-5A4B-9A10-CFEEE79C4C01}" type="pres">
      <dgm:prSet presAssocID="{E83277EC-AC25-4418-87ED-CDB0449162C2}" presName="negativeSpace" presStyleCnt="0"/>
      <dgm:spPr/>
    </dgm:pt>
    <dgm:pt modelId="{22523CF2-E830-464F-808E-021BB0F5B87C}" type="pres">
      <dgm:prSet presAssocID="{E83277EC-AC25-4418-87ED-CDB0449162C2}" presName="childText" presStyleLbl="conFgAcc1" presStyleIdx="0" presStyleCnt="2">
        <dgm:presLayoutVars>
          <dgm:bulletEnabled val="1"/>
        </dgm:presLayoutVars>
      </dgm:prSet>
      <dgm:spPr/>
    </dgm:pt>
    <dgm:pt modelId="{27BACB36-A571-B14C-ABB1-3545AC393663}" type="pres">
      <dgm:prSet presAssocID="{38285429-3185-450D-96A5-5D78ECC30492}" presName="spaceBetweenRectangles" presStyleCnt="0"/>
      <dgm:spPr/>
    </dgm:pt>
    <dgm:pt modelId="{E1B95059-4400-2F48-BA83-DB35D9E430CA}" type="pres">
      <dgm:prSet presAssocID="{A0F109E5-986F-44FE-B02E-B3ADC99CD745}" presName="parentLin" presStyleCnt="0"/>
      <dgm:spPr/>
    </dgm:pt>
    <dgm:pt modelId="{BE19BC00-4AC6-924B-8D98-CB779BBCC5A9}" type="pres">
      <dgm:prSet presAssocID="{A0F109E5-986F-44FE-B02E-B3ADC99CD745}" presName="parentLeftMargin" presStyleLbl="node1" presStyleIdx="0" presStyleCnt="2"/>
      <dgm:spPr/>
    </dgm:pt>
    <dgm:pt modelId="{1DC12F74-71A2-5441-8975-57487CDF3373}" type="pres">
      <dgm:prSet presAssocID="{A0F109E5-986F-44FE-B02E-B3ADC99CD745}" presName="parentText" presStyleLbl="node1" presStyleIdx="1" presStyleCnt="2">
        <dgm:presLayoutVars>
          <dgm:chMax val="0"/>
          <dgm:bulletEnabled val="1"/>
        </dgm:presLayoutVars>
      </dgm:prSet>
      <dgm:spPr/>
    </dgm:pt>
    <dgm:pt modelId="{38EE04AE-E2DD-5F41-8AB5-7E947D6624BF}" type="pres">
      <dgm:prSet presAssocID="{A0F109E5-986F-44FE-B02E-B3ADC99CD745}" presName="negativeSpace" presStyleCnt="0"/>
      <dgm:spPr/>
    </dgm:pt>
    <dgm:pt modelId="{D59AA93D-91A5-254E-B1D0-58F3A900E031}" type="pres">
      <dgm:prSet presAssocID="{A0F109E5-986F-44FE-B02E-B3ADC99CD745}" presName="childText" presStyleLbl="conFgAcc1" presStyleIdx="1" presStyleCnt="2">
        <dgm:presLayoutVars>
          <dgm:bulletEnabled val="1"/>
        </dgm:presLayoutVars>
      </dgm:prSet>
      <dgm:spPr/>
    </dgm:pt>
  </dgm:ptLst>
  <dgm:cxnLst>
    <dgm:cxn modelId="{44FE3226-919F-254C-AFA4-0D98CCEE9CEF}" type="presOf" srcId="{527FADD9-836B-4735-B878-C8C77CFF0BD9}" destId="{4851C9A7-26EE-4C40-85C1-F1A29BAFEE77}" srcOrd="0" destOrd="0" presId="urn:microsoft.com/office/officeart/2005/8/layout/list1"/>
    <dgm:cxn modelId="{A4A4BD3F-14DB-6543-8967-2E750CCF3077}" type="presOf" srcId="{E83277EC-AC25-4418-87ED-CDB0449162C2}" destId="{4AB0334F-7695-AE45-BBF3-0480FBED3EF6}" srcOrd="1" destOrd="0" presId="urn:microsoft.com/office/officeart/2005/8/layout/list1"/>
    <dgm:cxn modelId="{9227C242-7C5A-4353-8A1B-1B37711A1637}" srcId="{A0F109E5-986F-44FE-B02E-B3ADC99CD745}" destId="{3065D5C0-D693-40D8-B551-DFB8921DF0B0}" srcOrd="2" destOrd="0" parTransId="{DB387FAD-E99C-48F0-9759-2DABED983174}" sibTransId="{11FE165B-D58B-4447-AB75-DC4476F7C677}"/>
    <dgm:cxn modelId="{382CBD43-6EE7-824A-BAE1-6827323A8395}" type="presOf" srcId="{A0F109E5-986F-44FE-B02E-B3ADC99CD745}" destId="{1DC12F74-71A2-5441-8975-57487CDF3373}" srcOrd="1" destOrd="0" presId="urn:microsoft.com/office/officeart/2005/8/layout/list1"/>
    <dgm:cxn modelId="{A321E74C-D022-0544-84BA-87F8200B48CA}" type="presOf" srcId="{2CCF3357-D380-43B3-953C-47A448AD11D5}" destId="{22523CF2-E830-464F-808E-021BB0F5B87C}" srcOrd="0" destOrd="0" presId="urn:microsoft.com/office/officeart/2005/8/layout/list1"/>
    <dgm:cxn modelId="{DB7EDB55-CFA9-8C43-A44F-3CB30E45EF34}" type="presOf" srcId="{3065D5C0-D693-40D8-B551-DFB8921DF0B0}" destId="{D59AA93D-91A5-254E-B1D0-58F3A900E031}" srcOrd="0" destOrd="2" presId="urn:microsoft.com/office/officeart/2005/8/layout/list1"/>
    <dgm:cxn modelId="{A234316A-C6A0-3F41-974D-836382E7C92F}" type="presOf" srcId="{E83277EC-AC25-4418-87ED-CDB0449162C2}" destId="{68F85919-28C8-4C48-84FE-C91E83CA46EF}" srcOrd="0" destOrd="0" presId="urn:microsoft.com/office/officeart/2005/8/layout/list1"/>
    <dgm:cxn modelId="{F1CEEB70-DA9D-A344-A1A3-A4B52CE47AC4}" type="presOf" srcId="{B297956A-03F6-4A46-B816-A0BF96093FA7}" destId="{D59AA93D-91A5-254E-B1D0-58F3A900E031}" srcOrd="0" destOrd="1" presId="urn:microsoft.com/office/officeart/2005/8/layout/list1"/>
    <dgm:cxn modelId="{06E7AB88-8A83-49F9-8719-B40AF45BF156}" srcId="{527FADD9-836B-4735-B878-C8C77CFF0BD9}" destId="{A0F109E5-986F-44FE-B02E-B3ADC99CD745}" srcOrd="1" destOrd="0" parTransId="{E4F6C120-E68F-4C52-9B00-198BB6DDFCB1}" sibTransId="{6AA635BE-0FA4-4240-B516-2602441A8BA0}"/>
    <dgm:cxn modelId="{980E22A6-4F89-46F9-94B2-ADD79DFEA68C}" srcId="{A0F109E5-986F-44FE-B02E-B3ADC99CD745}" destId="{B297956A-03F6-4A46-B816-A0BF96093FA7}" srcOrd="1" destOrd="0" parTransId="{2916C675-C1EE-4DB7-A0E6-0751BCB94173}" sibTransId="{DD60E384-131E-44DB-BA9C-E85C6B2AB8A2}"/>
    <dgm:cxn modelId="{E825A2C1-B32B-42B0-8900-7436457DC5F9}" srcId="{E83277EC-AC25-4418-87ED-CDB0449162C2}" destId="{2CCF3357-D380-43B3-953C-47A448AD11D5}" srcOrd="0" destOrd="0" parTransId="{341B4B63-77CC-481D-B5BF-AC44DFAF17D8}" sibTransId="{11763815-6227-4134-8E49-02B9459611F9}"/>
    <dgm:cxn modelId="{74FEE4CC-5E42-CA44-B308-259BD79F46CB}" type="presOf" srcId="{A0F109E5-986F-44FE-B02E-B3ADC99CD745}" destId="{BE19BC00-4AC6-924B-8D98-CB779BBCC5A9}" srcOrd="0" destOrd="0" presId="urn:microsoft.com/office/officeart/2005/8/layout/list1"/>
    <dgm:cxn modelId="{C313FCCD-E897-43FD-A08E-4929BD0E9B55}" srcId="{A0F109E5-986F-44FE-B02E-B3ADC99CD745}" destId="{3EBB893A-DD0E-4A44-BE1F-5E0B0AA9F394}" srcOrd="0" destOrd="0" parTransId="{46C4D981-0253-4C5C-A913-7C35727EF723}" sibTransId="{3CC5D38A-9AC5-4536-8BDD-354E31694BB3}"/>
    <dgm:cxn modelId="{A9857AD3-F71B-E548-8F9A-B107E9ED614F}" type="presOf" srcId="{3EBB893A-DD0E-4A44-BE1F-5E0B0AA9F394}" destId="{D59AA93D-91A5-254E-B1D0-58F3A900E031}" srcOrd="0" destOrd="0" presId="urn:microsoft.com/office/officeart/2005/8/layout/list1"/>
    <dgm:cxn modelId="{AD33B2DE-D7A7-484D-92E0-C954E84D4DC0}" srcId="{527FADD9-836B-4735-B878-C8C77CFF0BD9}" destId="{E83277EC-AC25-4418-87ED-CDB0449162C2}" srcOrd="0" destOrd="0" parTransId="{24DBBAF9-5247-409D-9DA4-0DBFDDF76C6A}" sibTransId="{38285429-3185-450D-96A5-5D78ECC30492}"/>
    <dgm:cxn modelId="{A0EB3527-E404-094D-B2E7-61D1A05BD476}" type="presParOf" srcId="{4851C9A7-26EE-4C40-85C1-F1A29BAFEE77}" destId="{78085E2C-FCFA-0847-ADE2-B9BC2BAAFA31}" srcOrd="0" destOrd="0" presId="urn:microsoft.com/office/officeart/2005/8/layout/list1"/>
    <dgm:cxn modelId="{B5D28AEB-236D-BF43-95C5-B6536971B59E}" type="presParOf" srcId="{78085E2C-FCFA-0847-ADE2-B9BC2BAAFA31}" destId="{68F85919-28C8-4C48-84FE-C91E83CA46EF}" srcOrd="0" destOrd="0" presId="urn:microsoft.com/office/officeart/2005/8/layout/list1"/>
    <dgm:cxn modelId="{539497AA-99E6-9445-AD7A-2945017A7BF5}" type="presParOf" srcId="{78085E2C-FCFA-0847-ADE2-B9BC2BAAFA31}" destId="{4AB0334F-7695-AE45-BBF3-0480FBED3EF6}" srcOrd="1" destOrd="0" presId="urn:microsoft.com/office/officeart/2005/8/layout/list1"/>
    <dgm:cxn modelId="{32659D00-697B-E442-AFFB-323D779B08D8}" type="presParOf" srcId="{4851C9A7-26EE-4C40-85C1-F1A29BAFEE77}" destId="{7253CE2C-877C-5A4B-9A10-CFEEE79C4C01}" srcOrd="1" destOrd="0" presId="urn:microsoft.com/office/officeart/2005/8/layout/list1"/>
    <dgm:cxn modelId="{4710BA8F-7AE5-2A42-BEBF-87CAC5160B02}" type="presParOf" srcId="{4851C9A7-26EE-4C40-85C1-F1A29BAFEE77}" destId="{22523CF2-E830-464F-808E-021BB0F5B87C}" srcOrd="2" destOrd="0" presId="urn:microsoft.com/office/officeart/2005/8/layout/list1"/>
    <dgm:cxn modelId="{4A588D33-91F4-2E48-BF8D-E9254FDDF921}" type="presParOf" srcId="{4851C9A7-26EE-4C40-85C1-F1A29BAFEE77}" destId="{27BACB36-A571-B14C-ABB1-3545AC393663}" srcOrd="3" destOrd="0" presId="urn:microsoft.com/office/officeart/2005/8/layout/list1"/>
    <dgm:cxn modelId="{3A31B549-E655-E54F-AAC7-CDB771F7AD97}" type="presParOf" srcId="{4851C9A7-26EE-4C40-85C1-F1A29BAFEE77}" destId="{E1B95059-4400-2F48-BA83-DB35D9E430CA}" srcOrd="4" destOrd="0" presId="urn:microsoft.com/office/officeart/2005/8/layout/list1"/>
    <dgm:cxn modelId="{C3EA4F78-C748-3243-8934-A33F92A41E7E}" type="presParOf" srcId="{E1B95059-4400-2F48-BA83-DB35D9E430CA}" destId="{BE19BC00-4AC6-924B-8D98-CB779BBCC5A9}" srcOrd="0" destOrd="0" presId="urn:microsoft.com/office/officeart/2005/8/layout/list1"/>
    <dgm:cxn modelId="{458B57C0-023C-FE46-85BA-D3431542F07C}" type="presParOf" srcId="{E1B95059-4400-2F48-BA83-DB35D9E430CA}" destId="{1DC12F74-71A2-5441-8975-57487CDF3373}" srcOrd="1" destOrd="0" presId="urn:microsoft.com/office/officeart/2005/8/layout/list1"/>
    <dgm:cxn modelId="{649F486F-02CC-C147-B72A-0E98DD507BED}" type="presParOf" srcId="{4851C9A7-26EE-4C40-85C1-F1A29BAFEE77}" destId="{38EE04AE-E2DD-5F41-8AB5-7E947D6624BF}" srcOrd="5" destOrd="0" presId="urn:microsoft.com/office/officeart/2005/8/layout/list1"/>
    <dgm:cxn modelId="{08D82C22-DBBB-3B4B-B05D-2D29486996F1}" type="presParOf" srcId="{4851C9A7-26EE-4C40-85C1-F1A29BAFEE77}" destId="{D59AA93D-91A5-254E-B1D0-58F3A900E031}"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23CF2-E830-464F-808E-021BB0F5B87C}">
      <dsp:nvSpPr>
        <dsp:cNvPr id="0" name=""/>
        <dsp:cNvSpPr/>
      </dsp:nvSpPr>
      <dsp:spPr>
        <a:xfrm>
          <a:off x="0" y="278225"/>
          <a:ext cx="10775269" cy="144584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6281" tIns="354076" rIns="836281" bIns="120904" numCol="1" spcCol="1270" anchor="t" anchorCtr="0">
          <a:noAutofit/>
        </a:bodyPr>
        <a:lstStyle/>
        <a:p>
          <a:pPr marL="171450" lvl="1" indent="-171450" algn="just" defTabSz="755650">
            <a:lnSpc>
              <a:spcPct val="90000"/>
            </a:lnSpc>
            <a:spcBef>
              <a:spcPct val="0"/>
            </a:spcBef>
            <a:spcAft>
              <a:spcPct val="15000"/>
            </a:spcAft>
            <a:buChar char="•"/>
          </a:pPr>
          <a:r>
            <a:rPr lang="en-US" sz="1700" kern="1200" dirty="0"/>
            <a:t>Treasury bills are attractive to investors because they are </a:t>
          </a:r>
          <a:r>
            <a:rPr lang="en-US" sz="1700" b="1" kern="1200" dirty="0"/>
            <a:t>backed by the government</a:t>
          </a:r>
          <a:r>
            <a:rPr lang="en-US" sz="1700" kern="1200" dirty="0"/>
            <a:t> and are therefore virtually free of credit (default) risk. This is a very desirable feature, because investors do not have to use their time to assess the risk of the issuer, as they do with other issuers of debt securities.</a:t>
          </a:r>
        </a:p>
      </dsp:txBody>
      <dsp:txXfrm>
        <a:off x="0" y="278225"/>
        <a:ext cx="10775269" cy="1445849"/>
      </dsp:txXfrm>
    </dsp:sp>
    <dsp:sp modelId="{4AB0334F-7695-AE45-BBF3-0480FBED3EF6}">
      <dsp:nvSpPr>
        <dsp:cNvPr id="0" name=""/>
        <dsp:cNvSpPr/>
      </dsp:nvSpPr>
      <dsp:spPr>
        <a:xfrm>
          <a:off x="538763" y="27305"/>
          <a:ext cx="7542688"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096" tIns="0" rIns="285096" bIns="0" numCol="1" spcCol="1270" anchor="ctr" anchorCtr="0">
          <a:noAutofit/>
        </a:bodyPr>
        <a:lstStyle/>
        <a:p>
          <a:pPr marL="0" lvl="0" indent="0" algn="l" defTabSz="755650">
            <a:lnSpc>
              <a:spcPct val="90000"/>
            </a:lnSpc>
            <a:spcBef>
              <a:spcPct val="0"/>
            </a:spcBef>
            <a:spcAft>
              <a:spcPct val="35000"/>
            </a:spcAft>
            <a:buNone/>
          </a:pPr>
          <a:r>
            <a:rPr lang="en-US" sz="1700" b="1" kern="1200"/>
            <a:t>Credit Risk </a:t>
          </a:r>
          <a:endParaRPr lang="en-US" sz="1700" kern="1200"/>
        </a:p>
      </dsp:txBody>
      <dsp:txXfrm>
        <a:off x="563261" y="51803"/>
        <a:ext cx="7493692" cy="452844"/>
      </dsp:txXfrm>
    </dsp:sp>
    <dsp:sp modelId="{D59AA93D-91A5-254E-B1D0-58F3A900E031}">
      <dsp:nvSpPr>
        <dsp:cNvPr id="0" name=""/>
        <dsp:cNvSpPr/>
      </dsp:nvSpPr>
      <dsp:spPr>
        <a:xfrm>
          <a:off x="0" y="2066795"/>
          <a:ext cx="10775269" cy="219554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6281" tIns="354076" rIns="836281" bIns="128016" numCol="1" spcCol="1270" anchor="t" anchorCtr="0">
          <a:noAutofit/>
        </a:bodyPr>
        <a:lstStyle/>
        <a:p>
          <a:pPr marL="171450" lvl="1" indent="-171450" algn="just" defTabSz="711200">
            <a:lnSpc>
              <a:spcPct val="90000"/>
            </a:lnSpc>
            <a:spcBef>
              <a:spcPct val="0"/>
            </a:spcBef>
            <a:spcAft>
              <a:spcPct val="15000"/>
            </a:spcAft>
            <a:buChar char="•"/>
          </a:pPr>
          <a:r>
            <a:rPr lang="en-US" sz="1600" kern="1200" dirty="0"/>
            <a:t>Another attractive feature of T-bills is their liquidity, which is due to their </a:t>
          </a:r>
          <a:r>
            <a:rPr lang="en-US" sz="1600" b="1" kern="1200" dirty="0"/>
            <a:t>short maturity </a:t>
          </a:r>
          <a:r>
            <a:rPr lang="en-US" sz="1600" kern="1200" dirty="0"/>
            <a:t>and </a:t>
          </a:r>
          <a:r>
            <a:rPr lang="en-US" sz="1600" b="1" kern="1200" dirty="0"/>
            <a:t>strong secondary market</a:t>
          </a:r>
          <a:r>
            <a:rPr lang="en-US" sz="1600" kern="1200" dirty="0"/>
            <a:t>. </a:t>
          </a:r>
        </a:p>
        <a:p>
          <a:pPr marL="171450" lvl="1" indent="-171450" algn="just" defTabSz="711200">
            <a:lnSpc>
              <a:spcPct val="90000"/>
            </a:lnSpc>
            <a:spcBef>
              <a:spcPct val="0"/>
            </a:spcBef>
            <a:spcAft>
              <a:spcPct val="15000"/>
            </a:spcAft>
            <a:buChar char="•"/>
          </a:pPr>
          <a:r>
            <a:rPr lang="en-US" sz="1600" kern="1200" dirty="0"/>
            <a:t>At any given time, many institutional investors are participating in the secondary market by purchasing or selling existing T-bills.  Thus, investors can easily obtain cash by selling their T-bills in the secondary market. </a:t>
          </a:r>
        </a:p>
        <a:p>
          <a:pPr marL="171450" lvl="1" indent="-171450" algn="just" defTabSz="800100">
            <a:lnSpc>
              <a:spcPct val="90000"/>
            </a:lnSpc>
            <a:spcBef>
              <a:spcPct val="0"/>
            </a:spcBef>
            <a:spcAft>
              <a:spcPct val="15000"/>
            </a:spcAft>
            <a:buChar char="•"/>
          </a:pPr>
          <a:r>
            <a:rPr lang="en-US" sz="1800" b="1" kern="1200" dirty="0">
              <a:solidFill>
                <a:srgbClr val="0070C0"/>
              </a:solidFill>
            </a:rPr>
            <a:t>Government securities dealers serve as intermediaries </a:t>
          </a:r>
          <a:r>
            <a:rPr lang="en-US" sz="1600" kern="1200" dirty="0"/>
            <a:t>in the secondary market by buying existing T-bills from investors who want to sell them or selling them to investors who want to buy them. These dealers' profit by purchasing the bills at a slightly lower price than the price at which they sell them.</a:t>
          </a:r>
        </a:p>
      </dsp:txBody>
      <dsp:txXfrm>
        <a:off x="0" y="2066795"/>
        <a:ext cx="10775269" cy="2195549"/>
      </dsp:txXfrm>
    </dsp:sp>
    <dsp:sp modelId="{1DC12F74-71A2-5441-8975-57487CDF3373}">
      <dsp:nvSpPr>
        <dsp:cNvPr id="0" name=""/>
        <dsp:cNvSpPr/>
      </dsp:nvSpPr>
      <dsp:spPr>
        <a:xfrm>
          <a:off x="538763" y="1815875"/>
          <a:ext cx="7542688"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096" tIns="0" rIns="285096" bIns="0" numCol="1" spcCol="1270" anchor="ctr" anchorCtr="0">
          <a:noAutofit/>
        </a:bodyPr>
        <a:lstStyle/>
        <a:p>
          <a:pPr marL="0" lvl="0" indent="0" algn="l" defTabSz="755650">
            <a:lnSpc>
              <a:spcPct val="90000"/>
            </a:lnSpc>
            <a:spcBef>
              <a:spcPct val="0"/>
            </a:spcBef>
            <a:spcAft>
              <a:spcPct val="35000"/>
            </a:spcAft>
            <a:buNone/>
          </a:pPr>
          <a:r>
            <a:rPr lang="en-US" sz="1700" b="1" kern="1200"/>
            <a:t>Liquidity</a:t>
          </a:r>
          <a:r>
            <a:rPr lang="en-US" sz="1700" kern="1200"/>
            <a:t> </a:t>
          </a:r>
        </a:p>
      </dsp:txBody>
      <dsp:txXfrm>
        <a:off x="563261" y="1840373"/>
        <a:ext cx="7493692"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6</a:t>
            </a:fld>
            <a:endParaRPr lang="en-US"/>
          </a:p>
        </p:txBody>
      </p:sp>
    </p:spTree>
    <p:extLst>
      <p:ext uri="{BB962C8B-B14F-4D97-AF65-F5344CB8AC3E}">
        <p14:creationId xmlns:p14="http://schemas.microsoft.com/office/powerpoint/2010/main" val="2802928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There are two ways to register bonds. In the first way, the issuer records the name and address of the owner, which is physically printed on the bond certificate. Transferring the ownership of registered bonds requires registered owners either endorse the back of the certificate or sign the certificate over to someone else.</a:t>
            </a:r>
          </a:p>
          <a:p>
            <a:r>
              <a:rPr lang="en-US" sz="1200" b="0" i="0" u="none" strike="noStrike" kern="1200" dirty="0">
                <a:solidFill>
                  <a:schemeClr val="tx1"/>
                </a:solidFill>
                <a:effectLst/>
                <a:latin typeface="+mn-lt"/>
                <a:ea typeface="+mn-ea"/>
                <a:cs typeface="+mn-cs"/>
              </a:rPr>
              <a:t>Second, a bond can be registered electronically, using computerized databases to record a bondholder's information. Under this scenario, if an individual wishes to transfer a bond to another person, they must relay the recipient party's personal information to the electronic bond issuer, via phone, snail mail, or fax.</a:t>
            </a:r>
          </a:p>
          <a:p>
            <a:r>
              <a:rPr lang="en-US" sz="1200" b="0" i="0" u="none" strike="noStrike" kern="1200" dirty="0">
                <a:solidFill>
                  <a:schemeClr val="tx1"/>
                </a:solidFill>
                <a:effectLst/>
                <a:latin typeface="+mn-lt"/>
                <a:ea typeface="+mn-ea"/>
                <a:cs typeface="+mn-cs"/>
              </a:rPr>
              <a:t>Registered bonds include debt obligations that have the owner’s name and contact information registered on file at the issuing company. Only the individual recognized as the registered owner, as of the interest payment date, may receive the agreed-upon earnings.</a:t>
            </a:r>
          </a:p>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20</a:t>
            </a:fld>
            <a:endParaRPr lang="en-US"/>
          </a:p>
        </p:txBody>
      </p:sp>
    </p:spTree>
    <p:extLst>
      <p:ext uri="{BB962C8B-B14F-4D97-AF65-F5344CB8AC3E}">
        <p14:creationId xmlns:p14="http://schemas.microsoft.com/office/powerpoint/2010/main" val="3046234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29</a:t>
            </a:fld>
            <a:endParaRPr lang="en-US"/>
          </a:p>
        </p:txBody>
      </p:sp>
    </p:spTree>
    <p:extLst>
      <p:ext uri="{BB962C8B-B14F-4D97-AF65-F5344CB8AC3E}">
        <p14:creationId xmlns:p14="http://schemas.microsoft.com/office/powerpoint/2010/main" val="3046234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31</a:t>
            </a:fld>
            <a:endParaRPr lang="en-US"/>
          </a:p>
        </p:txBody>
      </p:sp>
    </p:spTree>
    <p:extLst>
      <p:ext uri="{BB962C8B-B14F-4D97-AF65-F5344CB8AC3E}">
        <p14:creationId xmlns:p14="http://schemas.microsoft.com/office/powerpoint/2010/main" val="1952638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32</a:t>
            </a:fld>
            <a:endParaRPr lang="en-US"/>
          </a:p>
        </p:txBody>
      </p:sp>
    </p:spTree>
    <p:extLst>
      <p:ext uri="{BB962C8B-B14F-4D97-AF65-F5344CB8AC3E}">
        <p14:creationId xmlns:p14="http://schemas.microsoft.com/office/powerpoint/2010/main" val="936498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33</a:t>
            </a:fld>
            <a:endParaRPr lang="en-US"/>
          </a:p>
        </p:txBody>
      </p:sp>
    </p:spTree>
    <p:extLst>
      <p:ext uri="{BB962C8B-B14F-4D97-AF65-F5344CB8AC3E}">
        <p14:creationId xmlns:p14="http://schemas.microsoft.com/office/powerpoint/2010/main" val="2599272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35</a:t>
            </a:fld>
            <a:endParaRPr lang="en-US"/>
          </a:p>
        </p:txBody>
      </p:sp>
    </p:spTree>
    <p:extLst>
      <p:ext uri="{BB962C8B-B14F-4D97-AF65-F5344CB8AC3E}">
        <p14:creationId xmlns:p14="http://schemas.microsoft.com/office/powerpoint/2010/main" val="3334674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36</a:t>
            </a:fld>
            <a:endParaRPr lang="en-US"/>
          </a:p>
        </p:txBody>
      </p:sp>
    </p:spTree>
    <p:extLst>
      <p:ext uri="{BB962C8B-B14F-4D97-AF65-F5344CB8AC3E}">
        <p14:creationId xmlns:p14="http://schemas.microsoft.com/office/powerpoint/2010/main" val="2999133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37</a:t>
            </a:fld>
            <a:endParaRPr lang="en-US"/>
          </a:p>
        </p:txBody>
      </p:sp>
    </p:spTree>
    <p:extLst>
      <p:ext uri="{BB962C8B-B14F-4D97-AF65-F5344CB8AC3E}">
        <p14:creationId xmlns:p14="http://schemas.microsoft.com/office/powerpoint/2010/main" val="27725093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3603448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39</a:t>
            </a:fld>
            <a:endParaRPr lang="en-US"/>
          </a:p>
        </p:txBody>
      </p:sp>
    </p:spTree>
    <p:extLst>
      <p:ext uri="{BB962C8B-B14F-4D97-AF65-F5344CB8AC3E}">
        <p14:creationId xmlns:p14="http://schemas.microsoft.com/office/powerpoint/2010/main" val="529927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40</a:t>
            </a:fld>
            <a:endParaRPr lang="en-US"/>
          </a:p>
        </p:txBody>
      </p:sp>
    </p:spTree>
    <p:extLst>
      <p:ext uri="{BB962C8B-B14F-4D97-AF65-F5344CB8AC3E}">
        <p14:creationId xmlns:p14="http://schemas.microsoft.com/office/powerpoint/2010/main" val="1024732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41</a:t>
            </a:fld>
            <a:endParaRPr lang="en-US"/>
          </a:p>
        </p:txBody>
      </p:sp>
    </p:spTree>
    <p:extLst>
      <p:ext uri="{BB962C8B-B14F-4D97-AF65-F5344CB8AC3E}">
        <p14:creationId xmlns:p14="http://schemas.microsoft.com/office/powerpoint/2010/main" val="3427506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42</a:t>
            </a:fld>
            <a:endParaRPr lang="en-US"/>
          </a:p>
        </p:txBody>
      </p:sp>
    </p:spTree>
    <p:extLst>
      <p:ext uri="{BB962C8B-B14F-4D97-AF65-F5344CB8AC3E}">
        <p14:creationId xmlns:p14="http://schemas.microsoft.com/office/powerpoint/2010/main" val="27786714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44</a:t>
            </a:fld>
            <a:endParaRPr lang="en-US"/>
          </a:p>
        </p:txBody>
      </p:sp>
    </p:spTree>
    <p:extLst>
      <p:ext uri="{BB962C8B-B14F-4D97-AF65-F5344CB8AC3E}">
        <p14:creationId xmlns:p14="http://schemas.microsoft.com/office/powerpoint/2010/main" val="47789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10/9/25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10/9/25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320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9C9A-5EB7-D444-B80E-3D71078C0D25}"/>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CC976819-A7FC-B84A-A274-8B0ED31D7C56}"/>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E98AC946-64D5-404A-ADB0-4A1BC480BAE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32FDCF8-42EA-CD44-9FB5-5FDFF44E12A0}"/>
              </a:ext>
            </a:extLst>
          </p:cNvPr>
          <p:cNvSpPr>
            <a:spLocks noGrp="1"/>
          </p:cNvSpPr>
          <p:nvPr>
            <p:ph type="sldNum" sz="quarter" idx="12"/>
          </p:nvPr>
        </p:nvSpPr>
        <p:spPr/>
        <p:txBody>
          <a:bodyPr/>
          <a:lstStyle/>
          <a:p>
            <a:fld id="{AF3A9E09-1372-4915-B62F-D3AC7680CC12}" type="slidenum">
              <a:rPr lang="en-US" smtClean="0"/>
              <a:pPr/>
              <a:t>‹#›</a:t>
            </a:fld>
            <a:endParaRPr lang="en-US"/>
          </a:p>
        </p:txBody>
      </p:sp>
    </p:spTree>
    <p:extLst>
      <p:ext uri="{BB962C8B-B14F-4D97-AF65-F5344CB8AC3E}">
        <p14:creationId xmlns:p14="http://schemas.microsoft.com/office/powerpoint/2010/main" val="2731141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69" r:id="rId16"/>
    <p:sldLayoutId id="214748369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307777B-863C-08C1-7FB9-E8CCE88BA863}"/>
              </a:ext>
            </a:extLst>
          </p:cNvPr>
          <p:cNvSpPr txBox="1"/>
          <p:nvPr/>
        </p:nvSpPr>
        <p:spPr>
          <a:xfrm>
            <a:off x="8718216" y="6288346"/>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69441"/>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Markets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2</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457200" indent="-457200">
              <a:buFont typeface="+mj-lt"/>
              <a:buAutoNum type="arabicPeriod"/>
            </a:pPr>
            <a:r>
              <a:rPr lang="en-US" sz="2400" dirty="0"/>
              <a:t>Describe the features of the most popular money market securities,</a:t>
            </a:r>
          </a:p>
          <a:p>
            <a:pPr marL="457200" indent="-457200">
              <a:buFont typeface="+mj-lt"/>
              <a:buAutoNum type="arabicPeriod"/>
            </a:pPr>
            <a:r>
              <a:rPr lang="en-US" sz="2400" dirty="0"/>
              <a:t>Explain how money markets are used by institutional investors,</a:t>
            </a:r>
          </a:p>
          <a:p>
            <a:pPr marL="514350" indent="-514350">
              <a:buFont typeface="+mj-lt"/>
              <a:buAutoNum type="arabicPeriod"/>
            </a:pPr>
            <a:r>
              <a:rPr lang="en-US" sz="2400" dirty="0"/>
              <a:t>Describe the different types of bonds and their characteristics,</a:t>
            </a:r>
          </a:p>
          <a:p>
            <a:pPr marL="514350" indent="-514350">
              <a:buFont typeface="+mj-lt"/>
              <a:buAutoNum type="arabicPeriod"/>
            </a:pPr>
            <a:r>
              <a:rPr lang="en-US" sz="2400" dirty="0"/>
              <a:t>Describe the private equity  market,</a:t>
            </a:r>
          </a:p>
          <a:p>
            <a:pPr marL="514350" indent="-514350">
              <a:buFont typeface="+mj-lt"/>
              <a:buAutoNum type="arabicPeriod"/>
            </a:pPr>
            <a:r>
              <a:rPr lang="en-US" sz="2400" dirty="0"/>
              <a:t>Describe the process of initial public offerings,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b="1"/>
              <a:t>1- Money Market Securities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742136" y="6066151"/>
            <a:ext cx="548640" cy="548640"/>
          </a:xfrm>
          <a:prstGeom prst="ellipse">
            <a:avLst/>
          </a:prstGeom>
          <a:noFill/>
        </p:spPr>
        <p:txBody>
          <a:bodyPr vert="horz" lIns="91440" tIns="45720" rIns="91440" bIns="45720" rtlCol="0" anchor="ctr">
            <a:normAutofit/>
          </a:bodyPr>
          <a:lstStyle/>
          <a:p>
            <a:pPr algn="ctr" defTabSz="457200">
              <a:spcAft>
                <a:spcPts val="600"/>
              </a:spcAft>
            </a:pPr>
            <a:fld id="{AF3A9E09-1372-4915-B62F-D3AC7680CC12}" type="slidenum">
              <a:rPr lang="en-US" sz="1500">
                <a:solidFill>
                  <a:schemeClr val="tx1"/>
                </a:solidFill>
              </a:rPr>
              <a:pPr algn="ctr" defTabSz="457200">
                <a:spcAft>
                  <a:spcPts val="600"/>
                </a:spcAft>
              </a:pPr>
              <a:t>4</a:t>
            </a:fld>
            <a:endParaRPr lang="en-US" sz="1500">
              <a:solidFill>
                <a:schemeClr val="tx1"/>
              </a:solidFill>
            </a:endParaRPr>
          </a:p>
        </p:txBody>
      </p:sp>
    </p:spTree>
    <p:extLst>
      <p:ext uri="{BB962C8B-B14F-4D97-AF65-F5344CB8AC3E}">
        <p14:creationId xmlns:p14="http://schemas.microsoft.com/office/powerpoint/2010/main" val="306060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Money Market Securities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62500" lnSpcReduction="20000"/>
          </a:bodyPr>
          <a:lstStyle/>
          <a:p>
            <a:pPr algn="just"/>
            <a:r>
              <a:rPr lang="en-US" sz="3200" dirty="0"/>
              <a:t>Money market securities are debt securities with a </a:t>
            </a:r>
            <a:r>
              <a:rPr lang="en-US" sz="3200" b="1" dirty="0">
                <a:solidFill>
                  <a:srgbClr val="92D050"/>
                </a:solidFill>
              </a:rPr>
              <a:t>maturity of one year or less</a:t>
            </a:r>
            <a:r>
              <a:rPr lang="en-US" sz="3200" dirty="0"/>
              <a:t>. </a:t>
            </a:r>
          </a:p>
          <a:p>
            <a:pPr algn="just"/>
            <a:r>
              <a:rPr lang="en-US" sz="3200" dirty="0"/>
              <a:t>They are issued in the primary market by the Treasury, corporations, and financial intermediaries that wish to obtain </a:t>
            </a:r>
            <a:r>
              <a:rPr lang="en-US" sz="3200" b="1" dirty="0">
                <a:solidFill>
                  <a:srgbClr val="92D050"/>
                </a:solidFill>
              </a:rPr>
              <a:t>short-term financing</a:t>
            </a:r>
            <a:r>
              <a:rPr lang="en-US" sz="3200" dirty="0"/>
              <a:t>. </a:t>
            </a:r>
          </a:p>
          <a:p>
            <a:pPr lvl="1" algn="just"/>
            <a:r>
              <a:rPr lang="en-US" sz="2600" b="1" dirty="0"/>
              <a:t>Treasury</a:t>
            </a:r>
            <a:r>
              <a:rPr lang="en-US" sz="2600" dirty="0"/>
              <a:t> issues money market securities (Treasury bills) and uses the proceeds to finance the budget deficit. </a:t>
            </a:r>
          </a:p>
          <a:p>
            <a:pPr lvl="1" algn="just"/>
            <a:r>
              <a:rPr lang="en-US" sz="2600" b="1" dirty="0"/>
              <a:t>Corporations</a:t>
            </a:r>
            <a:r>
              <a:rPr lang="en-US" sz="2600" dirty="0"/>
              <a:t> issue money market securities and use the proceeds to support their existing operations or to expand their operations. </a:t>
            </a:r>
          </a:p>
          <a:p>
            <a:pPr lvl="1" algn="just"/>
            <a:r>
              <a:rPr lang="en-US" sz="2600" b="1" dirty="0"/>
              <a:t>Financial institutions </a:t>
            </a:r>
            <a:r>
              <a:rPr lang="en-US" sz="2600" dirty="0"/>
              <a:t>issue money market securities and bundle the proceeds to make loans to households or corporations.</a:t>
            </a:r>
          </a:p>
          <a:p>
            <a:pPr algn="just"/>
            <a:r>
              <a:rPr lang="en-US" sz="3200" dirty="0"/>
              <a:t>Money market securities are commonly purchased by households, corporations (including financial institutions), and government agencies that have funds available for a short-term period. </a:t>
            </a:r>
          </a:p>
          <a:p>
            <a:pPr algn="just"/>
            <a:r>
              <a:rPr lang="en-US" sz="3200" dirty="0"/>
              <a:t>Money market securities have a short-term maturity and can typically be sold in the secondary market, they provide liquidity to investors. </a:t>
            </a:r>
          </a:p>
          <a:p>
            <a:pPr algn="just"/>
            <a:r>
              <a:rPr lang="en-US" sz="3200" dirty="0"/>
              <a:t>Most firms and financial institutions maintain some holdings of money market securities for this reason.</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13480610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368D1-C7B2-864B-82AE-CB0C77E4D138}"/>
              </a:ext>
            </a:extLst>
          </p:cNvPr>
          <p:cNvSpPr>
            <a:spLocks noGrp="1"/>
          </p:cNvSpPr>
          <p:nvPr>
            <p:ph type="title"/>
          </p:nvPr>
        </p:nvSpPr>
        <p:spPr>
          <a:xfrm>
            <a:off x="1308418" y="400207"/>
            <a:ext cx="7211114" cy="1325563"/>
          </a:xfrm>
        </p:spPr>
        <p:txBody>
          <a:bodyPr>
            <a:normAutofit/>
          </a:bodyPr>
          <a:lstStyle/>
          <a:p>
            <a:r>
              <a:rPr lang="en-US" sz="3600" b="1" dirty="0"/>
              <a:t>How Money Markets Facilitate the Flow of Funds</a:t>
            </a:r>
            <a:endParaRPr lang="en-EG" sz="3600" b="1" dirty="0"/>
          </a:p>
        </p:txBody>
      </p:sp>
      <p:pic>
        <p:nvPicPr>
          <p:cNvPr id="9" name="Content Placeholder 8">
            <a:extLst>
              <a:ext uri="{FF2B5EF4-FFF2-40B4-BE49-F238E27FC236}">
                <a16:creationId xmlns:a16="http://schemas.microsoft.com/office/drawing/2014/main" id="{DB1E119D-37D7-F343-9CEE-7C69A9CDFC7E}"/>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7984" t="22502" r="20770" b="47834"/>
          <a:stretch/>
        </p:blipFill>
        <p:spPr>
          <a:xfrm>
            <a:off x="839788" y="2011681"/>
            <a:ext cx="10515600" cy="3760469"/>
          </a:xfrm>
        </p:spPr>
      </p:pic>
      <p:sp>
        <p:nvSpPr>
          <p:cNvPr id="7" name="Slide Number Placeholder 6">
            <a:extLst>
              <a:ext uri="{FF2B5EF4-FFF2-40B4-BE49-F238E27FC236}">
                <a16:creationId xmlns:a16="http://schemas.microsoft.com/office/drawing/2014/main" id="{2B546CFB-7A23-5048-8FF5-62C243E0DFBC}"/>
              </a:ext>
            </a:extLst>
          </p:cNvPr>
          <p:cNvSpPr>
            <a:spLocks noGrp="1"/>
          </p:cNvSpPr>
          <p:nvPr>
            <p:ph type="sldNum" sz="quarter" idx="12"/>
          </p:nvPr>
        </p:nvSpPr>
        <p:spPr/>
        <p:txBody>
          <a:bodyPr/>
          <a:lstStyle/>
          <a:p>
            <a:fld id="{AF3A9E09-1372-4915-B62F-D3AC7680CC12}" type="slidenum">
              <a:rPr lang="en-US" smtClean="0"/>
              <a:pPr/>
              <a:t>6</a:t>
            </a:fld>
            <a:endParaRPr lang="en-US" dirty="0"/>
          </a:p>
        </p:txBody>
      </p:sp>
    </p:spTree>
    <p:extLst>
      <p:ext uri="{BB962C8B-B14F-4D97-AF65-F5344CB8AC3E}">
        <p14:creationId xmlns:p14="http://schemas.microsoft.com/office/powerpoint/2010/main" val="215091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268244" y="356948"/>
            <a:ext cx="5749776" cy="1325563"/>
          </a:xfrm>
        </p:spPr>
        <p:txBody>
          <a:bodyPr vert="horz" lIns="91440" tIns="45720" rIns="91440" bIns="45720" rtlCol="0" anchor="ctr">
            <a:normAutofit/>
          </a:bodyPr>
          <a:lstStyle/>
          <a:p>
            <a:r>
              <a:rPr lang="en-US" sz="4000" dirty="0"/>
              <a:t>Money Market Securities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62000" y="2279018"/>
            <a:ext cx="5749776" cy="3375920"/>
          </a:xfrm>
        </p:spPr>
        <p:txBody>
          <a:bodyPr vert="horz" lIns="91440" tIns="45720" rIns="91440" bIns="45720" rtlCol="0" anchor="t">
            <a:normAutofit/>
          </a:bodyPr>
          <a:lstStyle/>
          <a:p>
            <a:r>
              <a:rPr lang="en-US" sz="1800" dirty="0"/>
              <a:t>T</a:t>
            </a:r>
            <a:r>
              <a:rPr lang="en-US" sz="1800" b="1" dirty="0"/>
              <a:t>he more popular money market securities are:</a:t>
            </a:r>
          </a:p>
          <a:p>
            <a:pPr marL="685800" lvl="2" indent="0">
              <a:buNone/>
            </a:pPr>
            <a:r>
              <a:rPr lang="en-US" sz="1800" dirty="0"/>
              <a:t>■ Treasury bills (T-bills)</a:t>
            </a:r>
          </a:p>
          <a:p>
            <a:pPr marL="685800" lvl="2" indent="0">
              <a:buNone/>
            </a:pPr>
            <a:r>
              <a:rPr lang="en-US" sz="1800" dirty="0"/>
              <a:t>■ Commercial paper</a:t>
            </a:r>
          </a:p>
          <a:p>
            <a:pPr marL="685800" lvl="2" indent="0">
              <a:buNone/>
            </a:pPr>
            <a:r>
              <a:rPr lang="en-US" sz="1800" dirty="0"/>
              <a:t>■ Negotiable certificates of deposit</a:t>
            </a:r>
          </a:p>
          <a:p>
            <a:pPr marL="685800" lvl="2" indent="0">
              <a:buNone/>
            </a:pPr>
            <a:r>
              <a:rPr lang="en-US" sz="1800" dirty="0"/>
              <a:t>■ Repurchase agreements</a:t>
            </a:r>
          </a:p>
          <a:p>
            <a:pPr marL="685800" lvl="2" indent="0">
              <a:buNone/>
            </a:pPr>
            <a:r>
              <a:rPr lang="en-US" sz="1800" dirty="0"/>
              <a:t>■ Federal funds</a:t>
            </a:r>
          </a:p>
          <a:p>
            <a:pPr marL="685800" lvl="2" indent="0">
              <a:buNone/>
            </a:pPr>
            <a:r>
              <a:rPr lang="en-US" sz="1800" dirty="0"/>
              <a:t>■ Banker’s acceptances</a:t>
            </a:r>
          </a:p>
          <a:p>
            <a:endParaRPr lang="en-US" sz="1800" dirty="0"/>
          </a:p>
        </p:txBody>
      </p:sp>
      <p:pic>
        <p:nvPicPr>
          <p:cNvPr id="1026" name="Picture 2" descr="Money Market Definition">
            <a:extLst>
              <a:ext uri="{FF2B5EF4-FFF2-40B4-BE49-F238E27FC236}">
                <a16:creationId xmlns:a16="http://schemas.microsoft.com/office/drawing/2014/main" id="{C0E5BF96-242A-0248-9309-30B0EE5D25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683" r="1231" b="-1"/>
          <a:stretch/>
        </p:blipFill>
        <p:spPr bwMode="auto">
          <a:xfrm>
            <a:off x="6750141" y="1682510"/>
            <a:ext cx="5441859" cy="4251207"/>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56346A9-B8DA-1048-B606-15699AD0B49A}"/>
              </a:ext>
            </a:extLst>
          </p:cNvPr>
          <p:cNvSpPr txBox="1"/>
          <p:nvPr/>
        </p:nvSpPr>
        <p:spPr>
          <a:xfrm>
            <a:off x="891540" y="6149340"/>
            <a:ext cx="184731" cy="369332"/>
          </a:xfrm>
          <a:prstGeom prst="rect">
            <a:avLst/>
          </a:prstGeom>
          <a:noFill/>
        </p:spPr>
        <p:txBody>
          <a:bodyPr wrap="square" rtlCol="0">
            <a:spAutoFit/>
          </a:bodyPr>
          <a:lstStyle/>
          <a:p>
            <a:r>
              <a:rPr lang="en-EG" dirty="0"/>
              <a:t>6</a:t>
            </a:r>
          </a:p>
        </p:txBody>
      </p:sp>
    </p:spTree>
    <p:extLst>
      <p:ext uri="{BB962C8B-B14F-4D97-AF65-F5344CB8AC3E}">
        <p14:creationId xmlns:p14="http://schemas.microsoft.com/office/powerpoint/2010/main" val="403589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Review Questions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8</a:t>
            </a:fld>
            <a:endParaRPr lang="en-US" dirty="0">
              <a:solidFill>
                <a:schemeClr val="tx1"/>
              </a:solidFill>
            </a:endParaRPr>
          </a:p>
        </p:txBody>
      </p:sp>
      <p:graphicFrame>
        <p:nvGraphicFramePr>
          <p:cNvPr id="9" name="Table 8">
            <a:extLst>
              <a:ext uri="{FF2B5EF4-FFF2-40B4-BE49-F238E27FC236}">
                <a16:creationId xmlns:a16="http://schemas.microsoft.com/office/drawing/2014/main" id="{8A03AD1E-71C4-EA40-A032-8D54EF3CB382}"/>
              </a:ext>
            </a:extLst>
          </p:cNvPr>
          <p:cNvGraphicFramePr>
            <a:graphicFrameLocks noGrp="1"/>
          </p:cNvGraphicFramePr>
          <p:nvPr>
            <p:extLst>
              <p:ext uri="{D42A27DB-BD31-4B8C-83A1-F6EECF244321}">
                <p14:modId xmlns:p14="http://schemas.microsoft.com/office/powerpoint/2010/main" val="3883742387"/>
              </p:ext>
            </p:extLst>
          </p:nvPr>
        </p:nvGraphicFramePr>
        <p:xfrm>
          <a:off x="1182183" y="2078547"/>
          <a:ext cx="5989782" cy="822960"/>
        </p:xfrm>
        <a:graphic>
          <a:graphicData uri="http://schemas.openxmlformats.org/drawingml/2006/table">
            <a:tbl>
              <a:tblPr firstRow="1" firstCol="1" bandRow="1">
                <a:tableStyleId>{BC89EF96-8CEA-46FF-86C4-4CE0E7609802}</a:tableStyleId>
              </a:tblPr>
              <a:tblGrid>
                <a:gridCol w="254000">
                  <a:extLst>
                    <a:ext uri="{9D8B030D-6E8A-4147-A177-3AD203B41FA5}">
                      <a16:colId xmlns:a16="http://schemas.microsoft.com/office/drawing/2014/main" val="877784546"/>
                    </a:ext>
                  </a:extLst>
                </a:gridCol>
                <a:gridCol w="477982">
                  <a:extLst>
                    <a:ext uri="{9D8B030D-6E8A-4147-A177-3AD203B41FA5}">
                      <a16:colId xmlns:a16="http://schemas.microsoft.com/office/drawing/2014/main" val="1877027493"/>
                    </a:ext>
                  </a:extLst>
                </a:gridCol>
                <a:gridCol w="5257800">
                  <a:extLst>
                    <a:ext uri="{9D8B030D-6E8A-4147-A177-3AD203B41FA5}">
                      <a16:colId xmlns:a16="http://schemas.microsoft.com/office/drawing/2014/main" val="1816932244"/>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tx1"/>
                          </a:solidFill>
                          <a:effectLst/>
                        </a:rPr>
                        <a:t>a. </a:t>
                      </a:r>
                      <a:endParaRPr lang="en-EG" sz="800" b="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​capital market instruments.</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743235855"/>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​money market instruments.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149361584"/>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​preferred stock.</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94542456"/>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tx1"/>
                          </a:solidFill>
                          <a:effectLst/>
                        </a:rPr>
                        <a:t>d. </a:t>
                      </a:r>
                      <a:endParaRPr lang="en-EG" sz="80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​none of the above</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35705192"/>
                  </a:ext>
                </a:extLst>
              </a:tr>
            </a:tbl>
          </a:graphicData>
        </a:graphic>
      </p:graphicFrame>
      <p:sp>
        <p:nvSpPr>
          <p:cNvPr id="10" name="Rectangle 2">
            <a:extLst>
              <a:ext uri="{FF2B5EF4-FFF2-40B4-BE49-F238E27FC236}">
                <a16:creationId xmlns:a16="http://schemas.microsoft.com/office/drawing/2014/main" id="{F087C403-56F3-0F45-8D33-3E50C23FB403}"/>
              </a:ext>
            </a:extLst>
          </p:cNvPr>
          <p:cNvSpPr>
            <a:spLocks noChangeArrowheads="1"/>
          </p:cNvSpPr>
          <p:nvPr/>
        </p:nvSpPr>
        <p:spPr bwMode="auto">
          <a:xfrm>
            <a:off x="1061398" y="1575944"/>
            <a:ext cx="414568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1. ​Securities with maturities of one year or less are classified as</a:t>
            </a:r>
            <a:endParaRPr kumimoji="0" lang="en-EG" altLang="en-EG" sz="1800" b="0" i="0" u="none" strike="noStrike" cap="none" normalizeH="0" baseline="0" dirty="0">
              <a:ln>
                <a:noFill/>
              </a:ln>
              <a:effectLst/>
              <a:latin typeface="Arial" panose="020B0604020202020204" pitchFamily="34" charset="0"/>
            </a:endParaRPr>
          </a:p>
        </p:txBody>
      </p:sp>
      <p:graphicFrame>
        <p:nvGraphicFramePr>
          <p:cNvPr id="12" name="Table 11">
            <a:extLst>
              <a:ext uri="{FF2B5EF4-FFF2-40B4-BE49-F238E27FC236}">
                <a16:creationId xmlns:a16="http://schemas.microsoft.com/office/drawing/2014/main" id="{DA07A66D-4BF0-2441-8E62-714AC008427C}"/>
              </a:ext>
            </a:extLst>
          </p:cNvPr>
          <p:cNvGraphicFramePr>
            <a:graphicFrameLocks noGrp="1"/>
          </p:cNvGraphicFramePr>
          <p:nvPr>
            <p:extLst>
              <p:ext uri="{D42A27DB-BD31-4B8C-83A1-F6EECF244321}">
                <p14:modId xmlns:p14="http://schemas.microsoft.com/office/powerpoint/2010/main" val="2754959671"/>
              </p:ext>
            </p:extLst>
          </p:nvPr>
        </p:nvGraphicFramePr>
        <p:xfrm>
          <a:off x="1182183" y="3620803"/>
          <a:ext cx="5989782" cy="822960"/>
        </p:xfrm>
        <a:graphic>
          <a:graphicData uri="http://schemas.openxmlformats.org/drawingml/2006/table">
            <a:tbl>
              <a:tblPr firstRow="1" firstCol="1" bandRow="1">
                <a:tableStyleId>{3B4B98B0-60AC-42C2-AFA5-B58CD77FA1E5}</a:tableStyleId>
              </a:tblPr>
              <a:tblGrid>
                <a:gridCol w="254000">
                  <a:extLst>
                    <a:ext uri="{9D8B030D-6E8A-4147-A177-3AD203B41FA5}">
                      <a16:colId xmlns:a16="http://schemas.microsoft.com/office/drawing/2014/main" val="3085931701"/>
                    </a:ext>
                  </a:extLst>
                </a:gridCol>
                <a:gridCol w="477982">
                  <a:extLst>
                    <a:ext uri="{9D8B030D-6E8A-4147-A177-3AD203B41FA5}">
                      <a16:colId xmlns:a16="http://schemas.microsoft.com/office/drawing/2014/main" val="923679374"/>
                    </a:ext>
                  </a:extLst>
                </a:gridCol>
                <a:gridCol w="5257800">
                  <a:extLst>
                    <a:ext uri="{9D8B030D-6E8A-4147-A177-3AD203B41FA5}">
                      <a16:colId xmlns:a16="http://schemas.microsoft.com/office/drawing/2014/main" val="2011281184"/>
                    </a:ext>
                  </a:extLst>
                </a:gridCol>
              </a:tblGrid>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tx1"/>
                          </a:solidFill>
                          <a:effectLst/>
                        </a:rPr>
                        <a:t>a. </a:t>
                      </a:r>
                      <a:endParaRPr lang="en-EG" sz="800" b="0" dirty="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tx1"/>
                          </a:solidFill>
                          <a:effectLst/>
                        </a:rPr>
                        <a:t>​Treasury bill</a:t>
                      </a:r>
                      <a:endParaRPr lang="en-EG" sz="800" b="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4242605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b.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​negotiable certificate of deposit</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4386502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c.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​common stock</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942085147"/>
                  </a:ext>
                </a:extLst>
              </a:tr>
              <a:tr h="0">
                <a:tc>
                  <a:txBody>
                    <a:bodyPr/>
                    <a:lstStyle/>
                    <a:p>
                      <a:r>
                        <a:rPr lang="en-EG" sz="1000">
                          <a:solidFill>
                            <a:schemeClr val="tx1"/>
                          </a:solidFill>
                          <a:effectLst/>
                        </a:rPr>
                        <a:t> </a:t>
                      </a:r>
                      <a:endParaRPr lang="en-EG" sz="800">
                        <a:solidFill>
                          <a:schemeClr val="tx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tx1"/>
                          </a:solidFill>
                          <a:effectLst/>
                        </a:rPr>
                        <a:t>d. </a:t>
                      </a:r>
                      <a:endParaRPr lang="en-EG" sz="800">
                        <a:solidFill>
                          <a:schemeClr val="tx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tx1"/>
                          </a:solidFill>
                          <a:effectLst/>
                        </a:rPr>
                        <a:t>​federal funds</a:t>
                      </a:r>
                      <a:endParaRPr lang="en-EG" sz="800" dirty="0">
                        <a:solidFill>
                          <a:schemeClr val="tx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501309029"/>
                  </a:ext>
                </a:extLst>
              </a:tr>
            </a:tbl>
          </a:graphicData>
        </a:graphic>
      </p:graphicFrame>
      <p:sp>
        <p:nvSpPr>
          <p:cNvPr id="13" name="Rectangle 3">
            <a:extLst>
              <a:ext uri="{FF2B5EF4-FFF2-40B4-BE49-F238E27FC236}">
                <a16:creationId xmlns:a16="http://schemas.microsoft.com/office/drawing/2014/main" id="{0CF2C770-F40D-254E-952A-96AB13116889}"/>
              </a:ext>
            </a:extLst>
          </p:cNvPr>
          <p:cNvSpPr>
            <a:spLocks noChangeArrowheads="1"/>
          </p:cNvSpPr>
          <p:nvPr/>
        </p:nvSpPr>
        <p:spPr bwMode="auto">
          <a:xfrm>
            <a:off x="1075965" y="3137381"/>
            <a:ext cx="3736920"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2. Which of the following is not a money market security?</a:t>
            </a:r>
            <a:endParaRPr kumimoji="0" lang="en-EG" altLang="en-EG" sz="18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258478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Answers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
        <p:nvSpPr>
          <p:cNvPr id="4" name="TextBox 3">
            <a:extLst>
              <a:ext uri="{FF2B5EF4-FFF2-40B4-BE49-F238E27FC236}">
                <a16:creationId xmlns:a16="http://schemas.microsoft.com/office/drawing/2014/main" id="{A96A9066-CDEE-7D47-BE03-F14B608D82F8}"/>
              </a:ext>
            </a:extLst>
          </p:cNvPr>
          <p:cNvSpPr txBox="1"/>
          <p:nvPr/>
        </p:nvSpPr>
        <p:spPr>
          <a:xfrm>
            <a:off x="1429407" y="1881352"/>
            <a:ext cx="655949" cy="646331"/>
          </a:xfrm>
          <a:prstGeom prst="rect">
            <a:avLst/>
          </a:prstGeom>
          <a:noFill/>
        </p:spPr>
        <p:txBody>
          <a:bodyPr wrap="none" rtlCol="0">
            <a:spAutoFit/>
          </a:bodyPr>
          <a:lstStyle/>
          <a:p>
            <a:pPr marL="342900" indent="-342900">
              <a:buAutoNum type="arabicPeriod"/>
            </a:pPr>
            <a:r>
              <a:rPr lang="en-EG" dirty="0"/>
              <a:t>B</a:t>
            </a:r>
          </a:p>
          <a:p>
            <a:pPr marL="342900" indent="-342900">
              <a:buAutoNum type="arabicPeriod"/>
            </a:pPr>
            <a:r>
              <a:rPr lang="en-EG" dirty="0"/>
              <a:t>C</a:t>
            </a:r>
          </a:p>
        </p:txBody>
      </p:sp>
    </p:spTree>
    <p:extLst>
      <p:ext uri="{BB962C8B-B14F-4D97-AF65-F5344CB8AC3E}">
        <p14:creationId xmlns:p14="http://schemas.microsoft.com/office/powerpoint/2010/main" val="2205003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A13EC00-AFA0-9441-BF40-21BCEFAE8AC9}"/>
              </a:ext>
            </a:extLst>
          </p:cNvPr>
          <p:cNvSpPr>
            <a:spLocks noGrp="1"/>
          </p:cNvSpPr>
          <p:nvPr>
            <p:ph type="title"/>
          </p:nvPr>
        </p:nvSpPr>
        <p:spPr>
          <a:xfrm>
            <a:off x="3002280" y="2673985"/>
            <a:ext cx="10515600" cy="1325563"/>
          </a:xfrm>
        </p:spPr>
        <p:txBody>
          <a:bodyPr>
            <a:normAutofit/>
          </a:bodyPr>
          <a:lstStyle/>
          <a:p>
            <a:r>
              <a:rPr lang="en-EG" sz="5400" b="1" dirty="0"/>
              <a:t>1- Treasury Bills</a:t>
            </a:r>
          </a:p>
        </p:txBody>
      </p:sp>
      <p:sp>
        <p:nvSpPr>
          <p:cNvPr id="7" name="Slide Number Placeholder 6">
            <a:extLst>
              <a:ext uri="{FF2B5EF4-FFF2-40B4-BE49-F238E27FC236}">
                <a16:creationId xmlns:a16="http://schemas.microsoft.com/office/drawing/2014/main" id="{0A0F5453-DDF3-A241-988B-6308DC6BD61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1307367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51925" y="356948"/>
            <a:ext cx="5314536" cy="1325563"/>
          </a:xfrm>
        </p:spPr>
        <p:txBody>
          <a:bodyPr vert="horz" lIns="91440" tIns="45720" rIns="91440" bIns="45720" rtlCol="0" anchor="ctr">
            <a:normAutofit/>
          </a:bodyPr>
          <a:lstStyle/>
          <a:p>
            <a:r>
              <a:rPr lang="en-US" b="1" dirty="0"/>
              <a:t>Treasury Bills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62000" y="1858604"/>
            <a:ext cx="5314543" cy="3375920"/>
          </a:xfrm>
        </p:spPr>
        <p:txBody>
          <a:bodyPr vert="horz" lIns="91440" tIns="45720" rIns="91440" bIns="45720" rtlCol="0" anchor="t">
            <a:normAutofit/>
          </a:bodyPr>
          <a:lstStyle/>
          <a:p>
            <a:pPr algn="just"/>
            <a:r>
              <a:rPr lang="en-US" sz="1800" dirty="0"/>
              <a:t>When the  government needs to borrow funds, the Treasury frequently issues short-term securities known as Treasury bills. </a:t>
            </a:r>
          </a:p>
          <a:p>
            <a:pPr algn="just"/>
            <a:r>
              <a:rPr lang="en-US" sz="1800" dirty="0"/>
              <a:t>The Treasury issues T-bills with 4-week, 13-week, and 26-week maturities on a weekly basis. </a:t>
            </a:r>
          </a:p>
          <a:p>
            <a:pPr algn="just"/>
            <a:r>
              <a:rPr lang="en-US" sz="1800" dirty="0"/>
              <a:t>It periodically issues T-bills with terms shorter than four weeks, which are called </a:t>
            </a:r>
            <a:r>
              <a:rPr lang="en-US" sz="1800" b="1" dirty="0"/>
              <a:t>cash management bills</a:t>
            </a:r>
            <a:r>
              <a:rPr lang="en-US" sz="1800" dirty="0"/>
              <a:t>. </a:t>
            </a:r>
          </a:p>
          <a:p>
            <a:pPr algn="just"/>
            <a:r>
              <a:rPr lang="en-US" sz="1800" dirty="0"/>
              <a:t>It also issues T-bills with a one-year maturity on a monthly basis. </a:t>
            </a:r>
          </a:p>
          <a:p>
            <a:pPr algn="just"/>
            <a:r>
              <a:rPr lang="en-US" sz="1800" dirty="0"/>
              <a:t>Treasury bills were formerly issued in paper form but are now maintained electronically.</a:t>
            </a:r>
          </a:p>
          <a:p>
            <a:pPr algn="just"/>
            <a:endParaRPr lang="en-US" sz="18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762000" y="6066150"/>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11</a:t>
            </a:fld>
            <a:endParaRPr lang="en-US" sz="1500" b="0">
              <a:solidFill>
                <a:srgbClr val="FFFFFF"/>
              </a:solidFill>
              <a:latin typeface="Calibri" panose="020F0502020204030204"/>
            </a:endParaRPr>
          </a:p>
        </p:txBody>
      </p:sp>
      <p:pic>
        <p:nvPicPr>
          <p:cNvPr id="3074" name="Picture 2" descr="Treasury bills: 3 states make instant gain on Rs 10,000-cr T-Bills - The  Economic Times">
            <a:extLst>
              <a:ext uri="{FF2B5EF4-FFF2-40B4-BE49-F238E27FC236}">
                <a16:creationId xmlns:a16="http://schemas.microsoft.com/office/drawing/2014/main" id="{47CFD2A9-8D83-084C-9B2C-4708ECD8CEE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99" r="5928" b="1"/>
          <a:stretch/>
        </p:blipFill>
        <p:spPr bwMode="auto">
          <a:xfrm>
            <a:off x="6750141" y="1858604"/>
            <a:ext cx="5441859" cy="4073108"/>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319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T-bills Features</a:t>
            </a:r>
          </a:p>
        </p:txBody>
      </p:sp>
      <p:graphicFrame>
        <p:nvGraphicFramePr>
          <p:cNvPr id="7" name="Content Placeholder 4">
            <a:extLst>
              <a:ext uri="{FF2B5EF4-FFF2-40B4-BE49-F238E27FC236}">
                <a16:creationId xmlns:a16="http://schemas.microsoft.com/office/drawing/2014/main" id="{2C34FE8D-028C-416C-B204-56508674AA9D}"/>
              </a:ext>
            </a:extLst>
          </p:cNvPr>
          <p:cNvGraphicFramePr>
            <a:graphicFrameLocks noGrp="1"/>
          </p:cNvGraphicFramePr>
          <p:nvPr>
            <p:ph sz="half" idx="2"/>
          </p:nvPr>
        </p:nvGraphicFramePr>
        <p:xfrm>
          <a:off x="839788" y="1632178"/>
          <a:ext cx="10775269" cy="4289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545168" y="6169217"/>
            <a:ext cx="2743200" cy="365125"/>
          </a:xfrm>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410726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A13EC00-AFA0-9441-BF40-21BCEFAE8AC9}"/>
              </a:ext>
            </a:extLst>
          </p:cNvPr>
          <p:cNvSpPr>
            <a:spLocks noGrp="1"/>
          </p:cNvSpPr>
          <p:nvPr>
            <p:ph type="title"/>
          </p:nvPr>
        </p:nvSpPr>
        <p:spPr>
          <a:xfrm>
            <a:off x="2705100" y="2582545"/>
            <a:ext cx="10515600" cy="1325563"/>
          </a:xfrm>
        </p:spPr>
        <p:txBody>
          <a:bodyPr>
            <a:normAutofit/>
          </a:bodyPr>
          <a:lstStyle/>
          <a:p>
            <a:r>
              <a:rPr lang="en-EG" sz="5400" b="1" dirty="0"/>
              <a:t>2- Commercial Paper</a:t>
            </a:r>
          </a:p>
        </p:txBody>
      </p:sp>
      <p:sp>
        <p:nvSpPr>
          <p:cNvPr id="7" name="Slide Number Placeholder 6">
            <a:extLst>
              <a:ext uri="{FF2B5EF4-FFF2-40B4-BE49-F238E27FC236}">
                <a16:creationId xmlns:a16="http://schemas.microsoft.com/office/drawing/2014/main" id="{0A0F5453-DDF3-A241-988B-6308DC6BD61C}"/>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2566726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Commercial Paper</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708366" y="1805940"/>
            <a:ext cx="6943166" cy="3642360"/>
          </a:xfrm>
        </p:spPr>
        <p:txBody>
          <a:bodyPr>
            <a:noAutofit/>
          </a:bodyPr>
          <a:lstStyle/>
          <a:p>
            <a:pPr algn="just"/>
            <a:r>
              <a:rPr lang="en-US" sz="2400" b="1" dirty="0">
                <a:solidFill>
                  <a:srgbClr val="92D050"/>
                </a:solidFill>
              </a:rPr>
              <a:t>Commercial paper </a:t>
            </a:r>
            <a:r>
              <a:rPr lang="en-US" sz="2400" dirty="0"/>
              <a:t>is a short-term debt instrument issued only by well-known, creditworthy firms that is typically unsecured. </a:t>
            </a:r>
          </a:p>
          <a:p>
            <a:pPr algn="just"/>
            <a:r>
              <a:rPr lang="en-US" sz="2400" dirty="0"/>
              <a:t>It is normally issued to provide liquidity or to finance a firm’s investment in inventory and accounts receivable. </a:t>
            </a:r>
          </a:p>
          <a:p>
            <a:pPr algn="just"/>
            <a:r>
              <a:rPr lang="en-US" sz="2400" b="1" dirty="0"/>
              <a:t>The issuance of commercial paper is an alternative to short-term bank loans. </a:t>
            </a:r>
          </a:p>
          <a:p>
            <a:pPr algn="just"/>
            <a:endParaRPr lang="en-EG" sz="24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14</a:t>
            </a:fld>
            <a:endParaRPr lang="en-US" dirty="0"/>
          </a:p>
        </p:txBody>
      </p:sp>
      <p:pic>
        <p:nvPicPr>
          <p:cNvPr id="15362" name="Picture 2" descr="Commercial Paper Icon From Commercial Paper Collection. Stock Vector -  Illustration of stack, commercial: 130937485">
            <a:extLst>
              <a:ext uri="{FF2B5EF4-FFF2-40B4-BE49-F238E27FC236}">
                <a16:creationId xmlns:a16="http://schemas.microsoft.com/office/drawing/2014/main" id="{C94DA7A7-C224-1240-A863-1DC9C3BC3F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734" y="1348553"/>
            <a:ext cx="3010940" cy="3814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100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838200" y="365126"/>
            <a:ext cx="7757694" cy="1288238"/>
          </a:xfrm>
        </p:spPr>
        <p:txBody>
          <a:bodyPr vert="horz" lIns="91440" tIns="45720" rIns="91440" bIns="45720" rtlCol="0" anchor="b">
            <a:normAutofit/>
          </a:bodyPr>
          <a:lstStyle/>
          <a:p>
            <a:r>
              <a:rPr lang="en-US" kern="1200" dirty="0">
                <a:solidFill>
                  <a:srgbClr val="99CCFF"/>
                </a:solidFill>
                <a:latin typeface="+mj-lt"/>
                <a:ea typeface="+mj-ea"/>
                <a:cs typeface="+mj-cs"/>
              </a:rPr>
              <a:t>Commercial Paper</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8198" y="1956390"/>
            <a:ext cx="7322290" cy="3907465"/>
          </a:xfrm>
        </p:spPr>
        <p:txBody>
          <a:bodyPr vert="horz" lIns="91440" tIns="45720" rIns="91440" bIns="45720" rtlCol="0" anchor="t">
            <a:normAutofit/>
          </a:bodyPr>
          <a:lstStyle/>
          <a:p>
            <a:pPr algn="just"/>
            <a:r>
              <a:rPr lang="en-US" sz="2200" dirty="0"/>
              <a:t>Some large firms prefer to issue commercial paper rather than borrow from a bank because it is usually a </a:t>
            </a:r>
            <a:r>
              <a:rPr lang="en-US" sz="2200" b="1" dirty="0">
                <a:solidFill>
                  <a:srgbClr val="0070C0"/>
                </a:solidFill>
              </a:rPr>
              <a:t>cheaper source of funds</a:t>
            </a:r>
            <a:r>
              <a:rPr lang="en-US" sz="2200" dirty="0"/>
              <a:t>. </a:t>
            </a:r>
          </a:p>
          <a:p>
            <a:pPr algn="just"/>
            <a:r>
              <a:rPr lang="en-US" sz="2200" dirty="0"/>
              <a:t>Nevertheless, even the large creditworthy firms that are able to issue commercial paper normally obtain some short-term loans from commercial banks in order to maintain a business relationship with them. </a:t>
            </a:r>
          </a:p>
          <a:p>
            <a:pPr algn="just"/>
            <a:r>
              <a:rPr lang="en-US" sz="2200" dirty="0"/>
              <a:t>Financial institutions such as finance companies and bank holding companies are major issuers of commercial paper.</a:t>
            </a:r>
          </a:p>
          <a:p>
            <a:endParaRPr lang="en-US" sz="22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563878" y="6218554"/>
            <a:ext cx="548640" cy="548640"/>
          </a:xfrm>
          <a:prstGeom prst="ellipse">
            <a:avLst/>
          </a:prstGeom>
          <a:solidFill>
            <a:srgbClr val="808080"/>
          </a:solidFill>
        </p:spPr>
        <p:txBody>
          <a:bodyPr vert="horz" lIns="91440" tIns="45720" rIns="91440" bIns="45720" rtlCol="0" anchor="ctr">
            <a:noAutofit/>
          </a:bodyPr>
          <a:lstStyle/>
          <a:p>
            <a:pPr algn="ctr">
              <a:spcAft>
                <a:spcPts val="600"/>
              </a:spcAft>
            </a:pPr>
            <a:fld id="{AF3A9E09-1372-4915-B62F-D3AC7680CC12}" type="slidenum">
              <a:rPr lang="en-US">
                <a:solidFill>
                  <a:srgbClr val="FFFFFF"/>
                </a:solidFill>
              </a:rPr>
              <a:pPr algn="ctr">
                <a:spcAft>
                  <a:spcPts val="600"/>
                </a:spcAft>
              </a:pPr>
              <a:t>15</a:t>
            </a:fld>
            <a:endParaRPr lang="en-US">
              <a:solidFill>
                <a:srgbClr val="FFFFFF"/>
              </a:solidFill>
            </a:endParaRPr>
          </a:p>
        </p:txBody>
      </p:sp>
    </p:spTree>
    <p:extLst>
      <p:ext uri="{BB962C8B-B14F-4D97-AF65-F5344CB8AC3E}">
        <p14:creationId xmlns:p14="http://schemas.microsoft.com/office/powerpoint/2010/main" val="1961302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51925" y="162194"/>
            <a:ext cx="5314536" cy="1325563"/>
          </a:xfrm>
        </p:spPr>
        <p:txBody>
          <a:bodyPr vert="horz" lIns="91440" tIns="45720" rIns="91440" bIns="45720" rtlCol="0" anchor="ctr">
            <a:normAutofit/>
          </a:bodyPr>
          <a:lstStyle/>
          <a:p>
            <a:r>
              <a:rPr lang="en-US" kern="1200" dirty="0">
                <a:latin typeface="+mj-lt"/>
                <a:ea typeface="+mj-ea"/>
                <a:cs typeface="+mj-cs"/>
              </a:rPr>
              <a:t>Credit Risk</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353499" y="1408386"/>
            <a:ext cx="6071626" cy="4699806"/>
          </a:xfrm>
        </p:spPr>
        <p:txBody>
          <a:bodyPr vert="horz" lIns="91440" tIns="45720" rIns="91440" bIns="45720" rtlCol="0" anchor="t">
            <a:normAutofit lnSpcReduction="10000"/>
          </a:bodyPr>
          <a:lstStyle/>
          <a:p>
            <a:pPr algn="just"/>
            <a:r>
              <a:rPr lang="en-US" sz="1600" dirty="0"/>
              <a:t>Credit Risk Because commercial paper is issued by corporations that are susceptible to business failure, commercial paper is subject to credit risk. </a:t>
            </a:r>
          </a:p>
          <a:p>
            <a:pPr algn="just"/>
            <a:r>
              <a:rPr lang="en-US" sz="1600" dirty="0"/>
              <a:t>The risk of default is affected by the issuer’s financial condition and cash flow. </a:t>
            </a:r>
          </a:p>
          <a:p>
            <a:pPr algn="just"/>
            <a:r>
              <a:rPr lang="en-US" sz="1600" dirty="0"/>
              <a:t>Investors can attempt to assess the probability that commercial paper will default by monitoring the issuer’s financial condition. </a:t>
            </a:r>
          </a:p>
          <a:p>
            <a:pPr algn="just"/>
            <a:r>
              <a:rPr lang="en-US" sz="1600" dirty="0"/>
              <a:t>The focus is on the issuer’s ability to repay its debt over the short term because the payments must be completed within a short-term period.</a:t>
            </a:r>
          </a:p>
          <a:p>
            <a:pPr algn="just"/>
            <a:r>
              <a:rPr lang="en-US" sz="1600" dirty="0"/>
              <a:t>Although issuers of commercial paper are subject to possible default, historically the percentage of issues that have defaulted is very low, as most issuers of commercial paper are very strong financially. </a:t>
            </a:r>
          </a:p>
          <a:p>
            <a:pPr algn="just"/>
            <a:r>
              <a:rPr lang="en-US" sz="1600" dirty="0"/>
              <a:t>In addition, the short time period of the credit reduces the chance that an issuer will suffer financial problems before repaying the funds borrowed.  </a:t>
            </a:r>
          </a:p>
          <a:p>
            <a:pPr algn="just"/>
            <a:r>
              <a:rPr lang="en-US" sz="1600" dirty="0"/>
              <a:t>However, during the credit crisis in 2008, Lehman Brothers (a large securities firm) failed.</a:t>
            </a:r>
          </a:p>
          <a:p>
            <a:pPr algn="just"/>
            <a:endParaRPr lang="en-US" sz="1600" dirty="0"/>
          </a:p>
          <a:p>
            <a:pPr algn="just"/>
            <a:endParaRPr lang="en-US" sz="16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889281" y="6085786"/>
            <a:ext cx="548640" cy="548640"/>
          </a:xfrm>
          <a:prstGeom prst="ellipse">
            <a:avLst/>
          </a:prstGeom>
          <a:solidFill>
            <a:srgbClr val="7F7F7F"/>
          </a:solidFill>
        </p:spPr>
        <p:txBody>
          <a:bodyPr vert="horz" lIns="91440" tIns="45720" rIns="91440" bIns="45720" rtlCol="0" anchor="ctr">
            <a:normAutofit/>
          </a:bodyPr>
          <a:lstStyle/>
          <a:p>
            <a:pPr algn="ctr">
              <a:spcAft>
                <a:spcPts val="600"/>
              </a:spcAft>
            </a:pPr>
            <a:fld id="{AF3A9E09-1372-4915-B62F-D3AC7680CC12}" type="slidenum">
              <a:rPr lang="en-US" sz="1500">
                <a:solidFill>
                  <a:schemeClr val="tx1"/>
                </a:solidFill>
              </a:rPr>
              <a:pPr algn="ctr">
                <a:spcAft>
                  <a:spcPts val="600"/>
                </a:spcAft>
              </a:pPr>
              <a:t>16</a:t>
            </a:fld>
            <a:endParaRPr lang="en-US" sz="1500">
              <a:solidFill>
                <a:schemeClr val="tx1"/>
              </a:solidFill>
            </a:endParaRPr>
          </a:p>
        </p:txBody>
      </p:sp>
      <p:pic>
        <p:nvPicPr>
          <p:cNvPr id="9" name="Graphic 8" descr="Bank">
            <a:extLst>
              <a:ext uri="{FF2B5EF4-FFF2-40B4-BE49-F238E27FC236}">
                <a16:creationId xmlns:a16="http://schemas.microsoft.com/office/drawing/2014/main" id="{18BD6DB9-958F-4F71-93BB-C050DD25CD9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50603" y="1613158"/>
            <a:ext cx="3796790" cy="3796790"/>
          </a:xfrm>
          <a:prstGeom prst="rect">
            <a:avLst/>
          </a:prstGeom>
        </p:spPr>
      </p:pic>
    </p:spTree>
    <p:extLst>
      <p:ext uri="{BB962C8B-B14F-4D97-AF65-F5344CB8AC3E}">
        <p14:creationId xmlns:p14="http://schemas.microsoft.com/office/powerpoint/2010/main" val="3542504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Credit Risk</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17</a:t>
            </a:fld>
            <a:endParaRPr lang="en-US" dirty="0"/>
          </a:p>
        </p:txBody>
      </p:sp>
      <p:pic>
        <p:nvPicPr>
          <p:cNvPr id="6" name="Picture 5">
            <a:extLst>
              <a:ext uri="{FF2B5EF4-FFF2-40B4-BE49-F238E27FC236}">
                <a16:creationId xmlns:a16="http://schemas.microsoft.com/office/drawing/2014/main" id="{C7EAE999-2C04-CE4F-99DD-7DF48D7238C1}"/>
              </a:ext>
            </a:extLst>
          </p:cNvPr>
          <p:cNvPicPr>
            <a:picLocks noChangeAspect="1"/>
          </p:cNvPicPr>
          <p:nvPr/>
        </p:nvPicPr>
        <p:blipFill rotWithShape="1">
          <a:blip r:embed="rId2">
            <a:extLst>
              <a:ext uri="{28A0092B-C50C-407E-A947-70E740481C1C}">
                <a14:useLocalDpi xmlns:a14="http://schemas.microsoft.com/office/drawing/2010/main" val="0"/>
              </a:ext>
            </a:extLst>
          </a:blip>
          <a:srcRect l="40694" t="20166" r="33472" b="64834"/>
          <a:stretch/>
        </p:blipFill>
        <p:spPr>
          <a:xfrm>
            <a:off x="839787" y="1869054"/>
            <a:ext cx="10775269" cy="4038599"/>
          </a:xfrm>
          <a:prstGeom prst="rect">
            <a:avLst/>
          </a:prstGeom>
        </p:spPr>
      </p:pic>
    </p:spTree>
    <p:extLst>
      <p:ext uri="{BB962C8B-B14F-4D97-AF65-F5344CB8AC3E}">
        <p14:creationId xmlns:p14="http://schemas.microsoft.com/office/powerpoint/2010/main" val="36604700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94BF63-6E4E-DB0D-527C-50032096271B}"/>
              </a:ext>
            </a:extLst>
          </p:cNvPr>
          <p:cNvSpPr>
            <a:spLocks noGrp="1"/>
          </p:cNvSpPr>
          <p:nvPr>
            <p:ph type="title"/>
          </p:nvPr>
        </p:nvSpPr>
        <p:spPr>
          <a:xfrm>
            <a:off x="844550" y="1768584"/>
            <a:ext cx="10515600" cy="2852737"/>
          </a:xfrm>
        </p:spPr>
        <p:txBody>
          <a:bodyPr/>
          <a:lstStyle/>
          <a:p>
            <a:pPr algn="ctr"/>
            <a:br>
              <a:rPr lang="en-EG" sz="6000" b="1" dirty="0">
                <a:latin typeface="Times New Roman" panose="02020603050405020304" pitchFamily="18" charset="0"/>
                <a:cs typeface="Times New Roman" panose="02020603050405020304" pitchFamily="18" charset="0"/>
              </a:rPr>
            </a:br>
            <a:r>
              <a:rPr lang="en-EG" sz="6000" dirty="0">
                <a:latin typeface="Times New Roman" panose="02020603050405020304" pitchFamily="18" charset="0"/>
                <a:cs typeface="Times New Roman" panose="02020603050405020304" pitchFamily="18" charset="0"/>
              </a:rPr>
              <a:t>2. Bonds Markets</a:t>
            </a:r>
            <a:br>
              <a:rPr lang="en-EG" dirty="0">
                <a:latin typeface="Times New Roman" panose="02020603050405020304" pitchFamily="18" charset="0"/>
                <a:cs typeface="Times New Roman" panose="02020603050405020304" pitchFamily="18" charset="0"/>
              </a:rPr>
            </a:br>
            <a:endParaRPr lang="en-EG" dirty="0"/>
          </a:p>
        </p:txBody>
      </p:sp>
    </p:spTree>
    <p:extLst>
      <p:ext uri="{BB962C8B-B14F-4D97-AF65-F5344CB8AC3E}">
        <p14:creationId xmlns:p14="http://schemas.microsoft.com/office/powerpoint/2010/main" val="1651799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66548" y="3090338"/>
            <a:ext cx="3290887" cy="2452687"/>
          </a:xfrm>
        </p:spPr>
        <p:txBody>
          <a:bodyPr vert="horz" lIns="91440" tIns="45720" rIns="91440" bIns="45720" rtlCol="0" anchor="ctr">
            <a:normAutofit/>
          </a:bodyPr>
          <a:lstStyle/>
          <a:p>
            <a:pPr algn="ctr"/>
            <a:r>
              <a:rPr lang="en-US" sz="3600" b="1" dirty="0"/>
              <a:t>Background on Bonds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223982" y="2541320"/>
            <a:ext cx="7485413" cy="3664218"/>
          </a:xfrm>
        </p:spPr>
        <p:txBody>
          <a:bodyPr vert="horz" lIns="91440" tIns="45720" rIns="91440" bIns="45720" rtlCol="0" anchor="ctr">
            <a:normAutofit/>
          </a:bodyPr>
          <a:lstStyle/>
          <a:p>
            <a:pPr algn="just"/>
            <a:r>
              <a:rPr lang="en-US" sz="1800" dirty="0"/>
              <a:t>Bonds are </a:t>
            </a:r>
            <a:r>
              <a:rPr lang="en-US" sz="1800" b="1" dirty="0"/>
              <a:t>long-term debt securities </a:t>
            </a:r>
            <a:r>
              <a:rPr lang="en-US" sz="1800" dirty="0"/>
              <a:t>that are issued by government agencies or corporations.</a:t>
            </a:r>
          </a:p>
          <a:p>
            <a:pPr algn="just"/>
            <a:r>
              <a:rPr lang="en-US" sz="1800" dirty="0"/>
              <a:t>The issuer of a bond is obligated to pay interest (or coupon) payments periodically (such as annually or semiannually) and the par value (principal) at maturity. </a:t>
            </a:r>
          </a:p>
          <a:p>
            <a:pPr algn="just"/>
            <a:r>
              <a:rPr lang="en-US" sz="1800" dirty="0"/>
              <a:t>An issuer must be able to show that its future cash flows will be sufficient to enable it to make its coupon and principal payments to bondholders. </a:t>
            </a:r>
          </a:p>
          <a:p>
            <a:pPr algn="just"/>
            <a:r>
              <a:rPr lang="en-US" sz="1800" dirty="0"/>
              <a:t>Investors will consider buying bonds for which the repayment is questionable only if the expected return from investing in the bonds is sufficient to compensate for the risk.</a:t>
            </a:r>
          </a:p>
          <a:p>
            <a:pPr algn="just"/>
            <a:endParaRPr lang="en-US" sz="18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8864600" y="6356350"/>
            <a:ext cx="2743200" cy="365125"/>
          </a:xfrm>
        </p:spPr>
        <p:txBody>
          <a:bodyPr vert="horz" lIns="91440" tIns="45720" rIns="91440" bIns="45720" rtlCol="0" anchor="ctr">
            <a:normAutofit/>
          </a:bodyPr>
          <a:lstStyle/>
          <a:p>
            <a:pPr>
              <a:spcAft>
                <a:spcPts val="600"/>
              </a:spcAft>
              <a:defRPr/>
            </a:pPr>
            <a:fld id="{AF3A9E09-1372-4915-B62F-D3AC7680CC12}" type="slidenum">
              <a:rPr lang="en-US" b="0">
                <a:solidFill>
                  <a:schemeClr val="tx1">
                    <a:lumMod val="75000"/>
                    <a:lumOff val="25000"/>
                  </a:schemeClr>
                </a:solidFill>
                <a:latin typeface="Calibri" panose="020F0502020204030204"/>
              </a:rPr>
              <a:pPr>
                <a:spcAft>
                  <a:spcPts val="600"/>
                </a:spcAft>
                <a:defRPr/>
              </a:pPr>
              <a:t>19</a:t>
            </a:fld>
            <a:endParaRPr lang="en-US" b="0">
              <a:solidFill>
                <a:schemeClr val="tx1">
                  <a:lumMod val="75000"/>
                  <a:lumOff val="25000"/>
                </a:schemeClr>
              </a:solidFill>
              <a:latin typeface="Calibri" panose="020F0502020204030204"/>
            </a:endParaRPr>
          </a:p>
        </p:txBody>
      </p:sp>
      <p:pic>
        <p:nvPicPr>
          <p:cNvPr id="1026" name="Picture 2" descr="Photobucket">
            <a:extLst>
              <a:ext uri="{FF2B5EF4-FFF2-40B4-BE49-F238E27FC236}">
                <a16:creationId xmlns:a16="http://schemas.microsoft.com/office/drawing/2014/main" id="{92189169-5EDE-F24E-A688-BCF7A97049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5588" b="4889"/>
          <a:stretch/>
        </p:blipFill>
        <p:spPr bwMode="auto">
          <a:xfrm>
            <a:off x="0" y="0"/>
            <a:ext cx="8508380" cy="2541319"/>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957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b="1" dirty="0"/>
              <a:t>Background on Bonds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7500" lnSpcReduction="20000"/>
          </a:bodyPr>
          <a:lstStyle/>
          <a:p>
            <a:pPr algn="just"/>
            <a:r>
              <a:rPr lang="en-US" dirty="0"/>
              <a:t>Bonds are often classified according to the </a:t>
            </a:r>
            <a:r>
              <a:rPr lang="en-US" b="1" dirty="0">
                <a:solidFill>
                  <a:schemeClr val="accent2">
                    <a:lumMod val="75000"/>
                  </a:schemeClr>
                </a:solidFill>
              </a:rPr>
              <a:t>type of issuer. </a:t>
            </a:r>
          </a:p>
          <a:p>
            <a:pPr marL="914400" lvl="1" indent="-457200" algn="just">
              <a:buFont typeface="+mj-lt"/>
              <a:buAutoNum type="arabicPeriod"/>
            </a:pPr>
            <a:r>
              <a:rPr lang="en-US" dirty="0"/>
              <a:t>Treasury bonds are issued by the U.S. Treasury, </a:t>
            </a:r>
          </a:p>
          <a:p>
            <a:pPr marL="914400" lvl="1" indent="-457200" algn="just">
              <a:buFont typeface="+mj-lt"/>
              <a:buAutoNum type="arabicPeriod"/>
            </a:pPr>
            <a:r>
              <a:rPr lang="en-US" dirty="0"/>
              <a:t>Federal agency bonds are issued by federal agencies, </a:t>
            </a:r>
          </a:p>
          <a:p>
            <a:pPr marL="914400" lvl="1" indent="-457200" algn="just">
              <a:buFont typeface="+mj-lt"/>
              <a:buAutoNum type="arabicPeriod"/>
            </a:pPr>
            <a:r>
              <a:rPr lang="en-US" dirty="0"/>
              <a:t>Municipal bonds are issued by state and local governments, and </a:t>
            </a:r>
          </a:p>
          <a:p>
            <a:pPr marL="914400" lvl="1" indent="-457200" algn="just">
              <a:buFont typeface="+mj-lt"/>
              <a:buAutoNum type="arabicPeriod"/>
            </a:pPr>
            <a:r>
              <a:rPr lang="en-US" dirty="0"/>
              <a:t>Corporate bonds are issued by corporations.</a:t>
            </a:r>
          </a:p>
          <a:p>
            <a:pPr algn="just"/>
            <a:r>
              <a:rPr lang="en-US" dirty="0"/>
              <a:t>Most bonds have </a:t>
            </a:r>
            <a:r>
              <a:rPr lang="en-US" b="1" dirty="0">
                <a:solidFill>
                  <a:schemeClr val="accent2">
                    <a:lumMod val="75000"/>
                  </a:schemeClr>
                </a:solidFill>
              </a:rPr>
              <a:t>maturities</a:t>
            </a:r>
            <a:r>
              <a:rPr lang="en-US" dirty="0"/>
              <a:t> of between 10 and 30 years. </a:t>
            </a:r>
          </a:p>
          <a:p>
            <a:pPr algn="just"/>
            <a:r>
              <a:rPr lang="en-US" dirty="0"/>
              <a:t>Bonds are </a:t>
            </a:r>
            <a:r>
              <a:rPr lang="en-US" b="1" dirty="0">
                <a:solidFill>
                  <a:schemeClr val="accent2">
                    <a:lumMod val="75000"/>
                  </a:schemeClr>
                </a:solidFill>
              </a:rPr>
              <a:t>classified by the ownership structure </a:t>
            </a:r>
            <a:r>
              <a:rPr lang="en-US" dirty="0"/>
              <a:t>as either bearer bonds or registered bonds. </a:t>
            </a:r>
          </a:p>
          <a:p>
            <a:pPr marL="914400" lvl="1" indent="-457200" algn="just">
              <a:buFont typeface="+mj-lt"/>
              <a:buAutoNum type="arabicPeriod"/>
            </a:pPr>
            <a:r>
              <a:rPr lang="en-US" b="1" dirty="0"/>
              <a:t>Bearer bonds </a:t>
            </a:r>
            <a:r>
              <a:rPr lang="en-US" dirty="0"/>
              <a:t>require the owner to clip coupons attached to the bonds and send them to the issuer to receive coupon payments. </a:t>
            </a:r>
          </a:p>
          <a:p>
            <a:pPr marL="914400" lvl="1" indent="-457200" algn="just">
              <a:buFont typeface="+mj-lt"/>
              <a:buAutoNum type="arabicPeriod"/>
            </a:pPr>
            <a:r>
              <a:rPr lang="en-US" b="1" dirty="0"/>
              <a:t>Registered bonds </a:t>
            </a:r>
            <a:r>
              <a:rPr lang="en-US" dirty="0"/>
              <a:t>require the issuer to maintain records of who owns the bond and automatically send coupon payments to the owners.</a:t>
            </a:r>
          </a:p>
          <a:p>
            <a:pPr lvl="0" algn="just"/>
            <a:r>
              <a:rPr lang="en-US" sz="3400" dirty="0">
                <a:solidFill>
                  <a:prstClr val="black"/>
                </a:solidFill>
              </a:rPr>
              <a:t>Bonds are issued in the </a:t>
            </a:r>
            <a:r>
              <a:rPr lang="en-US" sz="3400" b="1" dirty="0">
                <a:solidFill>
                  <a:prstClr val="black"/>
                </a:solidFill>
              </a:rPr>
              <a:t>primary market </a:t>
            </a:r>
            <a:r>
              <a:rPr lang="en-US" sz="3400" dirty="0">
                <a:solidFill>
                  <a:prstClr val="black"/>
                </a:solidFill>
              </a:rPr>
              <a:t>through a telecommunications network.</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2190517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839788" y="306615"/>
            <a:ext cx="7568232" cy="1325563"/>
          </a:xfrm>
        </p:spPr>
        <p:txBody>
          <a:bodyPr>
            <a:normAutofit/>
          </a:bodyPr>
          <a:lstStyle/>
          <a:p>
            <a:r>
              <a:rPr lang="en-US" sz="4000" b="1" dirty="0"/>
              <a:t>Institutional Participation in Bond Markets</a:t>
            </a:r>
            <a:endParaRPr lang="en-EG" sz="4000" b="1"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All types of financial institutions participate in the bond markets. </a:t>
            </a:r>
          </a:p>
          <a:p>
            <a:pPr algn="just"/>
            <a:r>
              <a:rPr lang="en-US" dirty="0"/>
              <a:t>Commercial banks, savings institutions, and finance companies commonly issue bonds in order to raise capital to support their operations. </a:t>
            </a:r>
          </a:p>
          <a:p>
            <a:pPr algn="just"/>
            <a:r>
              <a:rPr lang="en-US" dirty="0"/>
              <a:t>Commercial banks, savings institutions, bond mutual funds, insurance companies, and pension funds are investors in the bond market. </a:t>
            </a:r>
          </a:p>
          <a:p>
            <a:pPr algn="just"/>
            <a:r>
              <a:rPr lang="en-US" dirty="0"/>
              <a:t>Financial institutions dominate the bond market in that they purchase a large proportion of bonds issued.</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1451738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76C4257-3D80-AB4D-802B-AB3DABE283D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176" t="59861" r="31333" b="14557"/>
          <a:stretch/>
        </p:blipFill>
        <p:spPr>
          <a:xfrm>
            <a:off x="1048215" y="1632177"/>
            <a:ext cx="10705170" cy="4517097"/>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058454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35600" y="356133"/>
            <a:ext cx="3505495" cy="1622321"/>
          </a:xfrm>
        </p:spPr>
        <p:txBody>
          <a:bodyPr vert="horz" lIns="91440" tIns="45720" rIns="91440" bIns="45720" rtlCol="0" anchor="ctr">
            <a:normAutofit/>
          </a:bodyPr>
          <a:lstStyle/>
          <a:p>
            <a:r>
              <a:rPr lang="en-US" kern="1200" dirty="0">
                <a:solidFill>
                  <a:schemeClr val="tx1"/>
                </a:solidFill>
                <a:latin typeface="+mj-lt"/>
                <a:ea typeface="+mj-ea"/>
                <a:cs typeface="+mj-cs"/>
              </a:rPr>
              <a:t>Bond Yields</a:t>
            </a:r>
            <a:br>
              <a:rPr lang="en-US" kern="1200" dirty="0">
                <a:solidFill>
                  <a:schemeClr val="tx1"/>
                </a:solidFill>
                <a:latin typeface="+mj-lt"/>
                <a:ea typeface="+mj-ea"/>
                <a:cs typeface="+mj-cs"/>
              </a:rPr>
            </a:br>
            <a:endParaRPr lang="en-US"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649348" y="1783074"/>
            <a:ext cx="3505494" cy="3785419"/>
          </a:xfrm>
        </p:spPr>
        <p:txBody>
          <a:bodyPr vert="horz" lIns="91440" tIns="45720" rIns="91440" bIns="45720" rtlCol="0">
            <a:normAutofit/>
          </a:bodyPr>
          <a:lstStyle/>
          <a:p>
            <a:pPr algn="just"/>
            <a:r>
              <a:rPr lang="en-US" sz="2000" dirty="0"/>
              <a:t>The yield on a bond depends on whether it is viewed from the perspective of the issuer of the bond, who is obligated to make payments on the bond until maturity, or from the perspective of the investors who purchase the bond.</a:t>
            </a:r>
          </a:p>
          <a:p>
            <a:pPr algn="just"/>
            <a:endParaRPr lang="en-US" sz="2000"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vert="horz" lIns="91440" tIns="45720" rIns="91440" bIns="45720" rtlCol="0" anchor="ctr">
            <a:normAutofit/>
          </a:bodyPr>
          <a:lstStyle/>
          <a:p>
            <a:pPr>
              <a:spcAft>
                <a:spcPts val="600"/>
              </a:spcAft>
            </a:pPr>
            <a:fld id="{AF3A9E09-1372-4915-B62F-D3AC7680CC12}" type="slidenum">
              <a:rPr lang="en-US">
                <a:solidFill>
                  <a:srgbClr val="303030"/>
                </a:solidFill>
              </a:rPr>
              <a:pPr>
                <a:spcAft>
                  <a:spcPts val="600"/>
                </a:spcAft>
              </a:pPr>
              <a:t>23</a:t>
            </a:fld>
            <a:endParaRPr lang="en-US">
              <a:solidFill>
                <a:srgbClr val="303030"/>
              </a:solidFill>
            </a:endParaRPr>
          </a:p>
        </p:txBody>
      </p:sp>
      <p:pic>
        <p:nvPicPr>
          <p:cNvPr id="2050" name="Picture 2" descr="Understanding Bonds | digibank by DBS">
            <a:extLst>
              <a:ext uri="{FF2B5EF4-FFF2-40B4-BE49-F238E27FC236}">
                <a16:creationId xmlns:a16="http://schemas.microsoft.com/office/drawing/2014/main" id="{F12FF01E-667A-8C46-A3C6-0AEB896A7F0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05862" y="1847303"/>
            <a:ext cx="6019331" cy="31601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664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6945622" cy="1325563"/>
          </a:xfrm>
        </p:spPr>
        <p:txBody>
          <a:bodyPr/>
          <a:lstStyle/>
          <a:p>
            <a:r>
              <a:rPr lang="en-US" dirty="0"/>
              <a:t>Yield from the Issuer’s Perspective</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2112218"/>
            <a:ext cx="10775269" cy="4038600"/>
          </a:xfrm>
        </p:spPr>
        <p:txBody>
          <a:bodyPr>
            <a:normAutofit/>
          </a:bodyPr>
          <a:lstStyle/>
          <a:p>
            <a:pPr algn="just"/>
            <a:r>
              <a:rPr lang="en-US" dirty="0"/>
              <a:t>The </a:t>
            </a:r>
            <a:r>
              <a:rPr lang="en-US" b="1" dirty="0"/>
              <a:t>issuer’s cost of financing </a:t>
            </a:r>
            <a:r>
              <a:rPr lang="en-US" dirty="0"/>
              <a:t>with bonds is commonly measured by the </a:t>
            </a:r>
            <a:r>
              <a:rPr lang="en-US" b="1" dirty="0"/>
              <a:t>yield to maturity</a:t>
            </a:r>
            <a:r>
              <a:rPr lang="en-US" dirty="0"/>
              <a:t>, which reflects the annualized yield that is paid by the issuer over the life of the bond. </a:t>
            </a:r>
          </a:p>
          <a:p>
            <a:pPr algn="just"/>
            <a:r>
              <a:rPr lang="en-US" dirty="0"/>
              <a:t>The yield to maturity is the annualized discount rate that equates the future coupon and principal payments to the initial proceeds received from the bond offering. </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345456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6967924" cy="1325563"/>
          </a:xfrm>
        </p:spPr>
        <p:txBody>
          <a:bodyPr/>
          <a:lstStyle/>
          <a:p>
            <a:r>
              <a:rPr lang="en-US" b="1" dirty="0"/>
              <a:t>Yield from the Investor’s Perspective</a:t>
            </a:r>
            <a:endParaRPr lang="en-EG" b="1"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788295"/>
            <a:ext cx="10775269" cy="4038600"/>
          </a:xfrm>
        </p:spPr>
        <p:txBody>
          <a:bodyPr>
            <a:normAutofit fontScale="77500" lnSpcReduction="20000"/>
          </a:bodyPr>
          <a:lstStyle/>
          <a:p>
            <a:pPr algn="just"/>
            <a:r>
              <a:rPr lang="en-US" dirty="0"/>
              <a:t>An investor who invests in a bond when it is issued and holds it until maturity will earn the yield to maturity.  Yet many investors do not hold a bond to maturity and therefore focus on their holding period return, or the return from their investment over a particular holding period. </a:t>
            </a:r>
          </a:p>
          <a:p>
            <a:pPr algn="just"/>
            <a:r>
              <a:rPr lang="en-US" b="1" dirty="0">
                <a:solidFill>
                  <a:schemeClr val="accent2">
                    <a:lumMod val="75000"/>
                  </a:schemeClr>
                </a:solidFill>
              </a:rPr>
              <a:t>If they hold the bond for a very short time period </a:t>
            </a:r>
            <a:r>
              <a:rPr lang="en-US" dirty="0"/>
              <a:t>(such as less than one year), they may estimate their holding period return as the sum of the coupon payments plus the difference between the selling price and the purchase price of the bond, as a percentage of the purchase price. </a:t>
            </a:r>
          </a:p>
          <a:p>
            <a:pPr algn="just"/>
            <a:r>
              <a:rPr lang="en-US" b="1" dirty="0">
                <a:solidFill>
                  <a:schemeClr val="accent2">
                    <a:lumMod val="75000"/>
                  </a:schemeClr>
                </a:solidFill>
              </a:rPr>
              <a:t>For relatively long holding periods</a:t>
            </a:r>
            <a:r>
              <a:rPr lang="en-US" dirty="0"/>
              <a:t>, a better approximation of the holding period yield is the annualized discount rate that equates the payments received to the initial investment.</a:t>
            </a:r>
          </a:p>
          <a:p>
            <a:pPr algn="just"/>
            <a:r>
              <a:rPr lang="en-US" dirty="0"/>
              <a:t>Since the selling price to be received by investors is uncertain if they do not hold the bond to maturity, their holding period yield is uncertain at the time they purchase the bond. </a:t>
            </a:r>
          </a:p>
          <a:p>
            <a:pPr algn="just"/>
            <a:r>
              <a:rPr lang="en-US" b="1" dirty="0"/>
              <a:t>Consequently, an investment in bonds is subject to the risk that the holding period return will be less than expected. </a:t>
            </a:r>
            <a:endParaRPr lang="en-EG" b="1"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525006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Questions</a:t>
            </a:r>
          </a:p>
        </p:txBody>
      </p:sp>
      <p:graphicFrame>
        <p:nvGraphicFramePr>
          <p:cNvPr id="4" name="Content Placeholder 3">
            <a:extLst>
              <a:ext uri="{FF2B5EF4-FFF2-40B4-BE49-F238E27FC236}">
                <a16:creationId xmlns:a16="http://schemas.microsoft.com/office/drawing/2014/main" id="{F42B7CD9-CBC5-BB48-9E8D-12D7F2EBA333}"/>
              </a:ext>
            </a:extLst>
          </p:cNvPr>
          <p:cNvGraphicFramePr>
            <a:graphicFrameLocks noGrp="1"/>
          </p:cNvGraphicFramePr>
          <p:nvPr>
            <p:ph sz="half" idx="2"/>
            <p:extLst>
              <p:ext uri="{D42A27DB-BD31-4B8C-83A1-F6EECF244321}">
                <p14:modId xmlns:p14="http://schemas.microsoft.com/office/powerpoint/2010/main" val="1558091772"/>
              </p:ext>
            </p:extLst>
          </p:nvPr>
        </p:nvGraphicFramePr>
        <p:xfrm>
          <a:off x="918650" y="2558846"/>
          <a:ext cx="5989782" cy="822960"/>
        </p:xfrm>
        <a:graphic>
          <a:graphicData uri="http://schemas.openxmlformats.org/drawingml/2006/table">
            <a:tbl>
              <a:tblPr firstRow="1" firstCol="1" bandRow="1">
                <a:tableStyleId>{5C22544A-7EE6-4342-B048-85BDC9FD1C3A}</a:tableStyleId>
              </a:tblPr>
              <a:tblGrid>
                <a:gridCol w="254000">
                  <a:extLst>
                    <a:ext uri="{9D8B030D-6E8A-4147-A177-3AD203B41FA5}">
                      <a16:colId xmlns:a16="http://schemas.microsoft.com/office/drawing/2014/main" val="2297912467"/>
                    </a:ext>
                  </a:extLst>
                </a:gridCol>
                <a:gridCol w="477982">
                  <a:extLst>
                    <a:ext uri="{9D8B030D-6E8A-4147-A177-3AD203B41FA5}">
                      <a16:colId xmlns:a16="http://schemas.microsoft.com/office/drawing/2014/main" val="958857025"/>
                    </a:ext>
                  </a:extLst>
                </a:gridCol>
                <a:gridCol w="5257800">
                  <a:extLst>
                    <a:ext uri="{9D8B030D-6E8A-4147-A177-3AD203B41FA5}">
                      <a16:colId xmlns:a16="http://schemas.microsoft.com/office/drawing/2014/main" val="3199423165"/>
                    </a:ext>
                  </a:extLst>
                </a:gridCol>
              </a:tblGrid>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a.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a:effectLst/>
                        </a:rPr>
                        <a:t>​Bearer</a:t>
                      </a:r>
                      <a:endParaRPr lang="en-EG" sz="80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53024470"/>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b.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effectLst/>
                        </a:rPr>
                        <a:t>​Registered</a:t>
                      </a:r>
                      <a:endParaRPr lang="en-EG" sz="800" dirty="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78540229"/>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c.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a:effectLst/>
                        </a:rPr>
                        <a:t>​Treasury</a:t>
                      </a:r>
                      <a:endParaRPr lang="en-EG" sz="80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33475892"/>
                  </a:ext>
                </a:extLst>
              </a:tr>
              <a:tr h="0">
                <a:tc>
                  <a:txBody>
                    <a:bodyPr/>
                    <a:lstStyle/>
                    <a:p>
                      <a:r>
                        <a:rPr lang="en-EG" sz="1000">
                          <a:effectLst/>
                        </a:rPr>
                        <a:t> </a:t>
                      </a:r>
                      <a:endParaRPr lang="en-EG" sz="800">
                        <a:effectLst/>
                        <a:latin typeface="Arial" panose="020B0604020202020204" pitchFamily="34" charset="0"/>
                        <a:ea typeface="Arial" panose="020B0604020202020204" pitchFamily="34" charset="0"/>
                      </a:endParaRPr>
                    </a:p>
                  </a:txBody>
                  <a:tcPr marL="0" marR="0" marT="0" marB="0"/>
                </a:tc>
                <a:tc>
                  <a:txBody>
                    <a:bodyPr/>
                    <a:lstStyle/>
                    <a:p>
                      <a:r>
                        <a:rPr lang="en-EG" sz="1100">
                          <a:effectLst/>
                        </a:rPr>
                        <a:t>d. </a:t>
                      </a:r>
                      <a:endParaRPr lang="en-EG" sz="800">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effectLst/>
                        </a:rPr>
                        <a:t>​Corporate</a:t>
                      </a:r>
                      <a:endParaRPr lang="en-EG" sz="800" dirty="0">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12289902"/>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tx1"/>
                </a:solidFill>
              </a:rPr>
              <a:pPr/>
              <a:t>26</a:t>
            </a:fld>
            <a:endParaRPr lang="en-US" dirty="0">
              <a:solidFill>
                <a:schemeClr val="tx1"/>
              </a:solidFill>
            </a:endParaRPr>
          </a:p>
        </p:txBody>
      </p:sp>
      <p:sp>
        <p:nvSpPr>
          <p:cNvPr id="7" name="Rectangle 1">
            <a:extLst>
              <a:ext uri="{FF2B5EF4-FFF2-40B4-BE49-F238E27FC236}">
                <a16:creationId xmlns:a16="http://schemas.microsoft.com/office/drawing/2014/main" id="{2E9BB465-D669-AC48-8248-B37A822FB6C8}"/>
              </a:ext>
            </a:extLst>
          </p:cNvPr>
          <p:cNvSpPr>
            <a:spLocks noChangeArrowheads="1"/>
          </p:cNvSpPr>
          <p:nvPr/>
        </p:nvSpPr>
        <p:spPr bwMode="auto">
          <a:xfrm>
            <a:off x="643466" y="2107684"/>
            <a:ext cx="1127263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effectLst/>
                <a:latin typeface="Arial" panose="020B0604020202020204" pitchFamily="34" charset="0"/>
                <a:ea typeface="Times New Roman" panose="02020603050405020304" pitchFamily="18" charset="0"/>
              </a:rPr>
              <a:t>1</a:t>
            </a:r>
            <a:r>
              <a:rPr lang="en-EG" altLang="en-EG" dirty="0">
                <a:latin typeface="Times New Roman" panose="02020603050405020304" pitchFamily="18" charset="0"/>
              </a:rPr>
              <a:t>. ____ require the owner to clip coupons attached to the bonds and send them to the issuer to receive coupon payments.​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dirty="0">
              <a:ln>
                <a:noFill/>
              </a:ln>
              <a:effectLst/>
              <a:latin typeface="Arial" panose="020B0604020202020204" pitchFamily="34" charset="0"/>
            </a:endParaRPr>
          </a:p>
        </p:txBody>
      </p:sp>
      <p:sp>
        <p:nvSpPr>
          <p:cNvPr id="8" name="Rectangle 7">
            <a:extLst>
              <a:ext uri="{FF2B5EF4-FFF2-40B4-BE49-F238E27FC236}">
                <a16:creationId xmlns:a16="http://schemas.microsoft.com/office/drawing/2014/main" id="{0E8A8C57-C8EE-2344-88AC-BA695C86F2EA}"/>
              </a:ext>
            </a:extLst>
          </p:cNvPr>
          <p:cNvSpPr/>
          <p:nvPr/>
        </p:nvSpPr>
        <p:spPr>
          <a:xfrm>
            <a:off x="643465" y="3586234"/>
            <a:ext cx="11245323" cy="646331"/>
          </a:xfrm>
          <a:prstGeom prst="rect">
            <a:avLst/>
          </a:prstGeom>
        </p:spPr>
        <p:txBody>
          <a:bodyPr wrap="square">
            <a:spAutoFit/>
          </a:bodyPr>
          <a:lstStyle/>
          <a:p>
            <a:pPr algn="just"/>
            <a:r>
              <a:rPr lang="en-EG" dirty="0">
                <a:latin typeface="Times New Roman" panose="02020603050405020304" pitchFamily="18" charset="0"/>
                <a:ea typeface="Times New Roman" panose="02020603050405020304" pitchFamily="18" charset="0"/>
              </a:rPr>
              <a:t>2. The yield to maturity is the annualized discount rate that equates the future coupon and principal payments to the initial proceeds received from the bond offering.​</a:t>
            </a:r>
            <a:r>
              <a:rPr lang="en-EG" dirty="0"/>
              <a:t> </a:t>
            </a:r>
          </a:p>
        </p:txBody>
      </p:sp>
      <p:sp>
        <p:nvSpPr>
          <p:cNvPr id="9" name="Rectangle 8">
            <a:extLst>
              <a:ext uri="{FF2B5EF4-FFF2-40B4-BE49-F238E27FC236}">
                <a16:creationId xmlns:a16="http://schemas.microsoft.com/office/drawing/2014/main" id="{69AE8869-30D8-534E-9DAF-2536437EA7B5}"/>
              </a:ext>
            </a:extLst>
          </p:cNvPr>
          <p:cNvSpPr/>
          <p:nvPr/>
        </p:nvSpPr>
        <p:spPr>
          <a:xfrm>
            <a:off x="643466" y="4687803"/>
            <a:ext cx="10995378" cy="369332"/>
          </a:xfrm>
          <a:prstGeom prst="rect">
            <a:avLst/>
          </a:prstGeom>
        </p:spPr>
        <p:txBody>
          <a:bodyPr wrap="square">
            <a:spAutoFit/>
          </a:bodyPr>
          <a:lstStyle/>
          <a:p>
            <a:r>
              <a:rPr lang="en-EG" dirty="0">
                <a:latin typeface="Times New Roman" panose="02020603050405020304" pitchFamily="18" charset="0"/>
                <a:ea typeface="Times New Roman" panose="02020603050405020304" pitchFamily="18" charset="0"/>
              </a:rPr>
              <a:t>3.Bonds are issued in the primary market through a telecommunications network.​</a:t>
            </a:r>
            <a:r>
              <a:rPr lang="en-EG" dirty="0"/>
              <a:t> </a:t>
            </a:r>
          </a:p>
        </p:txBody>
      </p:sp>
    </p:spTree>
    <p:extLst>
      <p:ext uri="{BB962C8B-B14F-4D97-AF65-F5344CB8AC3E}">
        <p14:creationId xmlns:p14="http://schemas.microsoft.com/office/powerpoint/2010/main" val="1900382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Answers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EG" dirty="0"/>
              <a:t>1.A</a:t>
            </a:r>
          </a:p>
          <a:p>
            <a:pPr algn="just"/>
            <a:r>
              <a:rPr lang="en-EG" dirty="0"/>
              <a:t>2. True</a:t>
            </a:r>
          </a:p>
          <a:p>
            <a:pPr algn="just"/>
            <a:r>
              <a:rPr lang="en-EG" dirty="0"/>
              <a:t>3. True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380651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A1BC27-0B9A-7829-599E-985157BE7389}"/>
              </a:ext>
            </a:extLst>
          </p:cNvPr>
          <p:cNvSpPr>
            <a:spLocks noGrp="1"/>
          </p:cNvSpPr>
          <p:nvPr>
            <p:ph type="title"/>
          </p:nvPr>
        </p:nvSpPr>
        <p:spPr/>
        <p:txBody>
          <a:bodyPr/>
          <a:lstStyle/>
          <a:p>
            <a:pPr algn="ctr"/>
            <a:r>
              <a:rPr lang="en-EG" sz="6000" dirty="0">
                <a:latin typeface="Times New Roman" panose="02020603050405020304" pitchFamily="18" charset="0"/>
                <a:cs typeface="Times New Roman" panose="02020603050405020304" pitchFamily="18" charset="0"/>
              </a:rPr>
              <a:t>3.Equity Markets</a:t>
            </a:r>
            <a:br>
              <a:rPr lang="en-EG" dirty="0">
                <a:latin typeface="Times New Roman" panose="02020603050405020304" pitchFamily="18" charset="0"/>
                <a:cs typeface="Times New Roman" panose="02020603050405020304" pitchFamily="18" charset="0"/>
              </a:rPr>
            </a:br>
            <a:endParaRPr lang="en-EG" dirty="0"/>
          </a:p>
        </p:txBody>
      </p:sp>
    </p:spTree>
    <p:extLst>
      <p:ext uri="{BB962C8B-B14F-4D97-AF65-F5344CB8AC3E}">
        <p14:creationId xmlns:p14="http://schemas.microsoft.com/office/powerpoint/2010/main" val="1887820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a:t>Equity Financing</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Stock markets facilitate equity investment into firms and the transfer of equity investments between investors. </a:t>
            </a:r>
          </a:p>
          <a:p>
            <a:pPr marL="914400" lvl="1" indent="-457200" algn="just">
              <a:buFont typeface="+mj-lt"/>
              <a:buAutoNum type="alphaLcPeriod"/>
            </a:pPr>
            <a:r>
              <a:rPr lang="en-US" dirty="0"/>
              <a:t>Private Equity</a:t>
            </a:r>
          </a:p>
          <a:p>
            <a:pPr marL="914400" lvl="1" indent="-457200" algn="just">
              <a:buFont typeface="+mj-lt"/>
              <a:buAutoNum type="alphaLcPeriod"/>
            </a:pPr>
            <a:r>
              <a:rPr lang="en-US" dirty="0"/>
              <a:t>Public Equity</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24910660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977604" y="2764855"/>
            <a:ext cx="6236791" cy="664145"/>
          </a:xfrm>
        </p:spPr>
        <p:txBody>
          <a:bodyPr>
            <a:normAutofit fontScale="90000"/>
          </a:bodyPr>
          <a:lstStyle/>
          <a:p>
            <a:r>
              <a:rPr lang="en-US" dirty="0"/>
              <a:t>1. </a:t>
            </a:r>
            <a:r>
              <a:rPr lang="en-US"/>
              <a:t>Private Equity</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solidFill>
                  <a:schemeClr val="tx1"/>
                </a:solidFill>
              </a:rPr>
              <a:t>30</a:t>
            </a:fld>
            <a:endParaRPr lang="en-EG">
              <a:solidFill>
                <a:schemeClr val="tx1"/>
              </a:solidFill>
            </a:endParaRPr>
          </a:p>
        </p:txBody>
      </p:sp>
    </p:spTree>
    <p:extLst>
      <p:ext uri="{BB962C8B-B14F-4D97-AF65-F5344CB8AC3E}">
        <p14:creationId xmlns:p14="http://schemas.microsoft.com/office/powerpoint/2010/main" val="3949713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Private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0000" lnSpcReduction="20000"/>
          </a:bodyPr>
          <a:lstStyle/>
          <a:p>
            <a:pPr algn="just"/>
            <a:r>
              <a:rPr lang="en-US" dirty="0"/>
              <a:t>When a firm is created, its founders typically invest their own money in the business. The founders may also invite some family or friends to invest equity in the business. This is </a:t>
            </a:r>
            <a:r>
              <a:rPr lang="en-US" b="1" dirty="0">
                <a:solidFill>
                  <a:schemeClr val="accent2">
                    <a:lumMod val="75000"/>
                  </a:schemeClr>
                </a:solidFill>
              </a:rPr>
              <a:t>referred to as private equity </a:t>
            </a:r>
            <a:r>
              <a:rPr lang="en-US" dirty="0"/>
              <a:t>because the business is privately held and the owners cannot sell their shares to the public. </a:t>
            </a:r>
          </a:p>
          <a:p>
            <a:pPr algn="just"/>
            <a:r>
              <a:rPr lang="en-US" dirty="0"/>
              <a:t>Young businesses use debt financing from financial institutions and are better able to obtain loans if they have substantial equity invested.</a:t>
            </a:r>
          </a:p>
          <a:p>
            <a:pPr algn="just"/>
            <a:r>
              <a:rPr lang="en-US" dirty="0"/>
              <a:t>Over time, businesses commonly retain a large portion of their earnings and reinvest it to support expansion. This serves as another means of building equity in the firm.</a:t>
            </a:r>
          </a:p>
          <a:p>
            <a:pPr algn="just"/>
            <a:r>
              <a:rPr lang="en-US" dirty="0"/>
              <a:t>The founders of many firms dream of going public someday so that they can </a:t>
            </a:r>
            <a:r>
              <a:rPr lang="en-US" b="1" dirty="0">
                <a:solidFill>
                  <a:schemeClr val="accent2">
                    <a:lumMod val="75000"/>
                  </a:schemeClr>
                </a:solidFill>
              </a:rPr>
              <a:t>obtain a large amount of financing </a:t>
            </a:r>
            <a:r>
              <a:rPr lang="en-US" dirty="0"/>
              <a:t>to support the firm’s growth. </a:t>
            </a:r>
          </a:p>
          <a:p>
            <a:pPr algn="just"/>
            <a:r>
              <a:rPr lang="en-US" dirty="0"/>
              <a:t>They may also hope </a:t>
            </a:r>
            <a:r>
              <a:rPr lang="en-US" b="1" dirty="0">
                <a:solidFill>
                  <a:schemeClr val="accent2">
                    <a:lumMod val="75000"/>
                  </a:schemeClr>
                </a:solidFill>
              </a:rPr>
              <a:t>to “cash out”</a:t>
            </a:r>
            <a:r>
              <a:rPr lang="en-US" dirty="0"/>
              <a:t> by selling their original equity investment to others. </a:t>
            </a:r>
          </a:p>
          <a:p>
            <a:pPr algn="just"/>
            <a:r>
              <a:rPr lang="en-US" dirty="0"/>
              <a:t>Normally, however, a firm’s owners do not consider going public until </a:t>
            </a:r>
            <a:r>
              <a:rPr lang="en-US" dirty="0">
                <a:solidFill>
                  <a:schemeClr val="accent2">
                    <a:lumMod val="75000"/>
                  </a:schemeClr>
                </a:solidFill>
              </a:rPr>
              <a:t>they want to sell at least $50 million in stock</a:t>
            </a:r>
            <a:r>
              <a:rPr lang="en-US" dirty="0"/>
              <a:t>. </a:t>
            </a:r>
          </a:p>
          <a:p>
            <a:pPr algn="just"/>
            <a:r>
              <a:rPr lang="en-US" dirty="0"/>
              <a:t>In addition, there are many fixed costs associated with going public, and these costs would be prohibitive for a firm that seeks to raise only a small amount of funds.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35166400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7146344" cy="1325563"/>
          </a:xfrm>
        </p:spPr>
        <p:txBody>
          <a:bodyPr/>
          <a:lstStyle/>
          <a:p>
            <a:r>
              <a:rPr lang="en-US" dirty="0"/>
              <a:t>Financing by Venture Capital Funds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50939" y="1782388"/>
            <a:ext cx="10775269" cy="4441244"/>
          </a:xfrm>
        </p:spPr>
        <p:txBody>
          <a:bodyPr>
            <a:normAutofit fontScale="92500" lnSpcReduction="20000"/>
          </a:bodyPr>
          <a:lstStyle/>
          <a:p>
            <a:pPr algn="just"/>
            <a:r>
              <a:rPr lang="en-US" dirty="0"/>
              <a:t>Even if a firm wants to sell at least $50 million of stock to the public, it may </a:t>
            </a:r>
            <a:r>
              <a:rPr lang="en-US" b="1" dirty="0">
                <a:solidFill>
                  <a:schemeClr val="accent2">
                    <a:lumMod val="75000"/>
                  </a:schemeClr>
                </a:solidFill>
              </a:rPr>
              <a:t>not have a long enough history of stable business performance </a:t>
            </a:r>
            <a:r>
              <a:rPr lang="en-US" dirty="0"/>
              <a:t>that it can raise money from a large number of investors. </a:t>
            </a:r>
          </a:p>
          <a:p>
            <a:pPr algn="just"/>
            <a:r>
              <a:rPr lang="en-US" dirty="0"/>
              <a:t>Private firms that need a large equity investment but are not yet in a position to go public may attempt to obtain </a:t>
            </a:r>
            <a:r>
              <a:rPr lang="en-US" b="1" dirty="0">
                <a:solidFill>
                  <a:schemeClr val="accent2">
                    <a:lumMod val="75000"/>
                  </a:schemeClr>
                </a:solidFill>
              </a:rPr>
              <a:t>funding from a venture capital (VC) fund</a:t>
            </a:r>
            <a:r>
              <a:rPr lang="en-US" dirty="0"/>
              <a:t>.</a:t>
            </a:r>
          </a:p>
          <a:p>
            <a:pPr algn="just"/>
            <a:r>
              <a:rPr lang="en-US" dirty="0"/>
              <a:t>Such funds receive money from wealthy investors and from pension funds that are willing to maintain the investment for a long-term period, such as 5 or 10 years. </a:t>
            </a:r>
          </a:p>
          <a:p>
            <a:pPr algn="just"/>
            <a:r>
              <a:rPr lang="en-US" dirty="0"/>
              <a:t>These investors are not allowed to withdraw their money before a specified deadline. </a:t>
            </a:r>
          </a:p>
          <a:p>
            <a:pPr algn="just"/>
            <a:r>
              <a:rPr lang="en-US" dirty="0"/>
              <a:t>Venture capital funds have participated in a number of businesses that ultimately went public and became very successful, including Apple, Microsoft, and Oracle Corporation.</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20026563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576943" y="306614"/>
            <a:ext cx="10515600" cy="1325563"/>
          </a:xfrm>
        </p:spPr>
        <p:txBody>
          <a:bodyPr/>
          <a:lstStyle/>
          <a:p>
            <a:r>
              <a:rPr lang="en-US" dirty="0"/>
              <a:t>Financing by Private Equity Funds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7"/>
            <a:ext cx="10775269" cy="4396089"/>
          </a:xfrm>
        </p:spPr>
        <p:txBody>
          <a:bodyPr>
            <a:normAutofit fontScale="77500" lnSpcReduction="20000"/>
          </a:bodyPr>
          <a:lstStyle/>
          <a:p>
            <a:pPr algn="just"/>
            <a:r>
              <a:rPr lang="en-US" dirty="0"/>
              <a:t>Private equity funds pool equity funding provided by institutional investors (such as pension funds and insurance companies) and invest in businesses. </a:t>
            </a:r>
          </a:p>
          <a:p>
            <a:pPr algn="just"/>
            <a:r>
              <a:rPr lang="en-US" dirty="0"/>
              <a:t>They also rely heavily on borrowing to finance their investments. </a:t>
            </a:r>
          </a:p>
          <a:p>
            <a:pPr algn="just"/>
            <a:r>
              <a:rPr lang="en-US" dirty="0"/>
              <a:t>Unlike VC funds, private equity funds commonly take over businesses and manage them. </a:t>
            </a:r>
          </a:p>
          <a:p>
            <a:pPr algn="just"/>
            <a:r>
              <a:rPr lang="en-US" dirty="0"/>
              <a:t>Their managers typically take a percentage of the profits they earn from their investments in return for managing the fund. </a:t>
            </a:r>
          </a:p>
          <a:p>
            <a:pPr algn="just"/>
            <a:r>
              <a:rPr lang="en-US" dirty="0"/>
              <a:t>They pursue companies that are overvalued and mismanaged (in their opinion), because they can more easily achieve a high return on their investment when buying weak firms that they can improve. </a:t>
            </a:r>
          </a:p>
          <a:p>
            <a:pPr algn="just"/>
            <a:r>
              <a:rPr lang="en-US" dirty="0"/>
              <a:t>They also charge an annual fee for managing the fund. </a:t>
            </a:r>
          </a:p>
          <a:p>
            <a:pPr algn="just"/>
            <a:r>
              <a:rPr lang="en-US" dirty="0"/>
              <a:t>Because they commonly purchase a majority stake or all of a business, they have control to restructure the business as they wish. </a:t>
            </a:r>
          </a:p>
          <a:p>
            <a:pPr algn="just"/>
            <a:r>
              <a:rPr lang="en-US" dirty="0"/>
              <a:t>They sell their stake in the business after several years.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5530642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977604" y="2764855"/>
            <a:ext cx="6236791" cy="664145"/>
          </a:xfrm>
        </p:spPr>
        <p:txBody>
          <a:bodyPr>
            <a:normAutofit fontScale="90000"/>
          </a:bodyPr>
          <a:lstStyle/>
          <a:p>
            <a:r>
              <a:rPr lang="en-US" dirty="0"/>
              <a:t>2. Public Equity</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t>34</a:t>
            </a:fld>
            <a:endParaRPr lang="en-EG"/>
          </a:p>
        </p:txBody>
      </p:sp>
    </p:spTree>
    <p:extLst>
      <p:ext uri="{BB962C8B-B14F-4D97-AF65-F5344CB8AC3E}">
        <p14:creationId xmlns:p14="http://schemas.microsoft.com/office/powerpoint/2010/main" val="40052336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281734"/>
          </a:xfrm>
        </p:spPr>
        <p:txBody>
          <a:bodyPr>
            <a:normAutofit fontScale="77500" lnSpcReduction="20000"/>
          </a:bodyPr>
          <a:lstStyle/>
          <a:p>
            <a:pPr algn="just"/>
            <a:r>
              <a:rPr lang="en-US" dirty="0"/>
              <a:t>When a </a:t>
            </a:r>
            <a:r>
              <a:rPr lang="en-US" b="1" dirty="0">
                <a:solidFill>
                  <a:schemeClr val="accent2">
                    <a:lumMod val="75000"/>
                  </a:schemeClr>
                </a:solidFill>
              </a:rPr>
              <a:t>firm goes public</a:t>
            </a:r>
            <a:r>
              <a:rPr lang="en-US" dirty="0"/>
              <a:t>, it issues stock in the primary market in exchange for cash. </a:t>
            </a:r>
          </a:p>
          <a:p>
            <a:pPr algn="just"/>
            <a:r>
              <a:rPr lang="en-US" dirty="0"/>
              <a:t>This changes the firm’s </a:t>
            </a:r>
            <a:r>
              <a:rPr lang="en-US" b="1" dirty="0">
                <a:solidFill>
                  <a:schemeClr val="accent2">
                    <a:lumMod val="75000"/>
                  </a:schemeClr>
                </a:solidFill>
              </a:rPr>
              <a:t>ownership structure </a:t>
            </a:r>
            <a:r>
              <a:rPr lang="en-US" dirty="0"/>
              <a:t>by increasing the number of owners. </a:t>
            </a:r>
          </a:p>
          <a:p>
            <a:pPr algn="just"/>
            <a:r>
              <a:rPr lang="en-US" dirty="0"/>
              <a:t>It changes the firm’s </a:t>
            </a:r>
            <a:r>
              <a:rPr lang="en-US" b="1" dirty="0">
                <a:solidFill>
                  <a:schemeClr val="accent2">
                    <a:lumMod val="75000"/>
                  </a:schemeClr>
                </a:solidFill>
              </a:rPr>
              <a:t>capital structure </a:t>
            </a:r>
            <a:r>
              <a:rPr lang="en-US" dirty="0"/>
              <a:t>by increasing the equity investment in the firm, which allows the firm to pay off some of its debt. It also enables corporations to finance their growth.</a:t>
            </a:r>
          </a:p>
          <a:p>
            <a:pPr algn="just"/>
            <a:r>
              <a:rPr lang="en-US" b="1" dirty="0">
                <a:solidFill>
                  <a:schemeClr val="accent2">
                    <a:lumMod val="75000"/>
                  </a:schemeClr>
                </a:solidFill>
              </a:rPr>
              <a:t>A stock </a:t>
            </a:r>
            <a:r>
              <a:rPr lang="en-US" dirty="0"/>
              <a:t>is a certificate representing partial ownership in the firm. Like debt securities, common stock is issued by firms in the primary market to obtain long-term funds. </a:t>
            </a:r>
          </a:p>
          <a:p>
            <a:pPr algn="just"/>
            <a:r>
              <a:rPr lang="en-US" dirty="0"/>
              <a:t>Yet the purchaser of stock becomes </a:t>
            </a:r>
            <a:r>
              <a:rPr lang="en-US" b="1" dirty="0">
                <a:solidFill>
                  <a:schemeClr val="accent2">
                    <a:lumMod val="75000"/>
                  </a:schemeClr>
                </a:solidFill>
              </a:rPr>
              <a:t>a part owner of the firm, rather than a creditor</a:t>
            </a:r>
            <a:r>
              <a:rPr lang="en-US" dirty="0"/>
              <a:t>. </a:t>
            </a:r>
          </a:p>
          <a:p>
            <a:pPr algn="just"/>
            <a:r>
              <a:rPr lang="en-US" dirty="0"/>
              <a:t>This ownership feature attracts many investors who want to have an equity interest in a firm but do not necessarily want to manage their own firm. </a:t>
            </a:r>
          </a:p>
          <a:p>
            <a:pPr algn="just"/>
            <a:r>
              <a:rPr lang="en-US" dirty="0"/>
              <a:t>Owners of stock can benefit from the growth in the value of the firm and therefore have more to gain than creditors. </a:t>
            </a:r>
          </a:p>
          <a:p>
            <a:pPr algn="just"/>
            <a:r>
              <a:rPr lang="en-US" dirty="0"/>
              <a:t>However, they are also susceptible to large losses, as the values of even the most respected corporations have declined substantially in some periods.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560653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85000" lnSpcReduction="20000"/>
          </a:bodyPr>
          <a:lstStyle/>
          <a:p>
            <a:pPr algn="just"/>
            <a:r>
              <a:rPr lang="en-US" dirty="0"/>
              <a:t>The means by which stock markets facilitate the flow of funds are illustrated in Exhibit 10.1. </a:t>
            </a:r>
          </a:p>
          <a:p>
            <a:pPr algn="just"/>
            <a:r>
              <a:rPr lang="en-US" dirty="0"/>
              <a:t>The stock markets are like other financial markets in that they link the surplus units (that have excess funds) with deficit units (that need funds). </a:t>
            </a:r>
          </a:p>
          <a:p>
            <a:pPr algn="just"/>
            <a:r>
              <a:rPr lang="en-US" dirty="0"/>
              <a:t>Stock issued by corporations may be purchased directly by households. </a:t>
            </a:r>
          </a:p>
          <a:p>
            <a:pPr algn="just"/>
            <a:r>
              <a:rPr lang="en-US" dirty="0"/>
              <a:t>Alternatively, households may invest in shares of stock mutual funds; the managers of these funds use the proceeds to invest in stocks. </a:t>
            </a:r>
          </a:p>
          <a:p>
            <a:pPr algn="just"/>
            <a:r>
              <a:rPr lang="en-US" dirty="0"/>
              <a:t>Other institutional investors such as pension funds and insurance companies also purchase stocks. </a:t>
            </a:r>
          </a:p>
          <a:p>
            <a:pPr algn="just"/>
            <a:r>
              <a:rPr lang="en-US" dirty="0"/>
              <a:t>The massive growth in the stock market has enabled many corporations to expand to a much greater degree and has allowed investors to share in the profitability of corporations.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42762506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9616DA0-CA2C-1D4E-842B-CE3B8A81FBB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1176" t="17225" r="31333" b="49953"/>
          <a:stretch/>
        </p:blipFill>
        <p:spPr>
          <a:xfrm>
            <a:off x="925551" y="1632177"/>
            <a:ext cx="10181064" cy="4398343"/>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3181619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Public Equity</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92500" lnSpcReduction="10000"/>
          </a:bodyPr>
          <a:lstStyle/>
          <a:p>
            <a:pPr algn="just"/>
            <a:r>
              <a:rPr lang="en-US" dirty="0"/>
              <a:t>In addition to the primary market, which facilitates new financing for corporations, there is also a </a:t>
            </a:r>
            <a:r>
              <a:rPr lang="en-US" b="1" dirty="0">
                <a:solidFill>
                  <a:schemeClr val="accent2">
                    <a:lumMod val="75000"/>
                  </a:schemeClr>
                </a:solidFill>
              </a:rPr>
              <a:t>secondary market </a:t>
            </a:r>
            <a:r>
              <a:rPr lang="en-US" dirty="0"/>
              <a:t>that allows investors to sell the stock they previously purchased to other investors who want to buy it. </a:t>
            </a:r>
          </a:p>
          <a:p>
            <a:pPr algn="just"/>
            <a:r>
              <a:rPr lang="en-US" dirty="0"/>
              <a:t>Thus the secondary market </a:t>
            </a:r>
            <a:r>
              <a:rPr lang="en-US" b="1" dirty="0">
                <a:solidFill>
                  <a:schemeClr val="accent2">
                    <a:lumMod val="75000"/>
                  </a:schemeClr>
                </a:solidFill>
              </a:rPr>
              <a:t>creates liquidity </a:t>
            </a:r>
            <a:r>
              <a:rPr lang="en-US" dirty="0"/>
              <a:t>for investors who invest in stocks. </a:t>
            </a:r>
          </a:p>
          <a:p>
            <a:pPr algn="just"/>
            <a:r>
              <a:rPr lang="en-US" dirty="0"/>
              <a:t>In addition to realizing potential gains when they sell their stock, investors may also </a:t>
            </a:r>
            <a:r>
              <a:rPr lang="en-US" b="1" dirty="0">
                <a:solidFill>
                  <a:schemeClr val="accent2">
                    <a:lumMod val="75000"/>
                  </a:schemeClr>
                </a:solidFill>
              </a:rPr>
              <a:t>receive dividends </a:t>
            </a:r>
            <a:r>
              <a:rPr lang="en-US" dirty="0"/>
              <a:t>on a quarterly basis from the corporations in which they invest. </a:t>
            </a:r>
          </a:p>
          <a:p>
            <a:pPr algn="just"/>
            <a:r>
              <a:rPr lang="en-US" dirty="0"/>
              <a:t>Some corporations </a:t>
            </a:r>
            <a:r>
              <a:rPr lang="en-US" b="1" dirty="0">
                <a:solidFill>
                  <a:schemeClr val="accent2">
                    <a:lumMod val="75000"/>
                  </a:schemeClr>
                </a:solidFill>
              </a:rPr>
              <a:t>distribute a portion of their earnings </a:t>
            </a:r>
            <a:r>
              <a:rPr lang="en-US" dirty="0"/>
              <a:t>to shareholders in the form of dividends, </a:t>
            </a:r>
            <a:r>
              <a:rPr lang="en-US" b="1" dirty="0">
                <a:solidFill>
                  <a:schemeClr val="accent2">
                    <a:lumMod val="75000"/>
                  </a:schemeClr>
                </a:solidFill>
              </a:rPr>
              <a:t>but others reinvest all of their earnings</a:t>
            </a:r>
            <a:r>
              <a:rPr lang="en-US" dirty="0"/>
              <a:t> so that they can achieve greater growth.</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705742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Ownership and Voting Rights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85000" lnSpcReduction="20000"/>
          </a:bodyPr>
          <a:lstStyle/>
          <a:p>
            <a:pPr algn="just"/>
            <a:r>
              <a:rPr lang="en-US" dirty="0"/>
              <a:t>In publicly traded firms, however, most of the shareholders are not managers. Thus they must rely on the firm’s managers to serve as agents and to make decisions in the shareholders’ best interests.</a:t>
            </a:r>
          </a:p>
          <a:p>
            <a:pPr algn="just"/>
            <a:r>
              <a:rPr lang="en-US" dirty="0"/>
              <a:t>The ownership of common stock entitles shareholders to a number of rights not available to other individuals. </a:t>
            </a:r>
          </a:p>
          <a:p>
            <a:pPr algn="just"/>
            <a:r>
              <a:rPr lang="en-US" dirty="0"/>
              <a:t>Normally only the owners of common stock are permitted to vote on certain key matters concerning the firm, such as the election of the board of directors, authorization to issue new shares of common stock, approval of amendments to the corporate charter, and adoption of bylaws. </a:t>
            </a:r>
          </a:p>
          <a:p>
            <a:pPr algn="just"/>
            <a:r>
              <a:rPr lang="en-US" dirty="0"/>
              <a:t>Many investors assign their vote to management through the use of a proxy, and many other shareholders do not bother to vote. </a:t>
            </a:r>
          </a:p>
          <a:p>
            <a:pPr algn="just"/>
            <a:r>
              <a:rPr lang="en-US" dirty="0"/>
              <a:t>As a result, management normally receives the majority of the votes and can elect its own candidates as directors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33718908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Preferred Stock</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0000" lnSpcReduction="20000"/>
          </a:bodyPr>
          <a:lstStyle/>
          <a:p>
            <a:pPr algn="just"/>
            <a:r>
              <a:rPr lang="en-US" dirty="0"/>
              <a:t>Preferred stock represents an equity interest in a firm that usually does </a:t>
            </a:r>
            <a:r>
              <a:rPr lang="en-US" b="1" dirty="0">
                <a:solidFill>
                  <a:schemeClr val="accent2">
                    <a:lumMod val="75000"/>
                  </a:schemeClr>
                </a:solidFill>
              </a:rPr>
              <a:t>not allow for significant voting rights. </a:t>
            </a:r>
          </a:p>
          <a:p>
            <a:pPr algn="just"/>
            <a:r>
              <a:rPr lang="en-US" dirty="0"/>
              <a:t>Preferred shareholders technically share the ownership of the firm with common shareholders and are therefore compensated only when earnings have been generated. </a:t>
            </a:r>
          </a:p>
          <a:p>
            <a:pPr algn="just"/>
            <a:r>
              <a:rPr lang="en-US" dirty="0"/>
              <a:t>Thus, if the firm does not have sufficient earnings from which to pay the preferred stock dividends, it may omit the dividend </a:t>
            </a:r>
            <a:r>
              <a:rPr lang="en-US" b="1" dirty="0">
                <a:solidFill>
                  <a:schemeClr val="accent2">
                    <a:lumMod val="75000"/>
                  </a:schemeClr>
                </a:solidFill>
              </a:rPr>
              <a:t>without fear of being forced into bankruptcy</a:t>
            </a:r>
            <a:r>
              <a:rPr lang="en-US" dirty="0"/>
              <a:t>.</a:t>
            </a:r>
          </a:p>
          <a:p>
            <a:pPr algn="just"/>
            <a:r>
              <a:rPr lang="en-US" dirty="0"/>
              <a:t>A </a:t>
            </a:r>
            <a:r>
              <a:rPr lang="en-US" b="1" dirty="0">
                <a:solidFill>
                  <a:schemeClr val="accent2">
                    <a:lumMod val="75000"/>
                  </a:schemeClr>
                </a:solidFill>
              </a:rPr>
              <a:t>cumulative provision </a:t>
            </a:r>
            <a:r>
              <a:rPr lang="en-US" dirty="0"/>
              <a:t>on most preferred stock prevents dividends from being paid on common stock until all preferred stock dividends (both current and those previously omitted) have been paid. </a:t>
            </a:r>
          </a:p>
          <a:p>
            <a:pPr algn="just"/>
            <a:r>
              <a:rPr lang="en-US" dirty="0"/>
              <a:t>The owners of preferred stock normally do not participate in the profits of the firm beyond the </a:t>
            </a:r>
            <a:r>
              <a:rPr lang="en-US" b="1" dirty="0">
                <a:solidFill>
                  <a:schemeClr val="accent2">
                    <a:lumMod val="75000"/>
                  </a:schemeClr>
                </a:solidFill>
              </a:rPr>
              <a:t>stated fixed annual </a:t>
            </a:r>
            <a:r>
              <a:rPr lang="en-US" sz="2900" b="1" dirty="0">
                <a:solidFill>
                  <a:schemeClr val="accent2">
                    <a:lumMod val="75000"/>
                  </a:schemeClr>
                </a:solidFill>
              </a:rPr>
              <a:t>dividend. </a:t>
            </a:r>
          </a:p>
          <a:p>
            <a:pPr algn="just"/>
            <a:r>
              <a:rPr lang="en-US" dirty="0"/>
              <a:t>All profits above those needed to pay dividends on preferred stock belong to the owners of common stock.</a:t>
            </a:r>
          </a:p>
          <a:p>
            <a:pPr algn="just"/>
            <a:r>
              <a:rPr lang="en-US" dirty="0"/>
              <a:t>Because the dividends on preferred stock can be omitted, a firm assumes less risk when issuing it than when issuing bonds. </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470300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Participation in Stock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62500" lnSpcReduction="20000"/>
          </a:bodyPr>
          <a:lstStyle/>
          <a:p>
            <a:pPr algn="just"/>
            <a:r>
              <a:rPr lang="en-US" dirty="0"/>
              <a:t>Investors can be classified as individual or institutional. </a:t>
            </a:r>
          </a:p>
          <a:p>
            <a:pPr algn="just"/>
            <a:r>
              <a:rPr lang="en-US" dirty="0"/>
              <a:t>The investment by individuals in a large corporation commonly exceeds 50 percent of the total equity. </a:t>
            </a:r>
          </a:p>
          <a:p>
            <a:pPr algn="just"/>
            <a:r>
              <a:rPr lang="en-US" dirty="0"/>
              <a:t>Each individual’s investment is typically small, however, which means that ownership is scattered among numerous individual shareholders.</a:t>
            </a:r>
          </a:p>
          <a:p>
            <a:pPr algn="just"/>
            <a:r>
              <a:rPr lang="en-US" dirty="0"/>
              <a:t>The various types of institutional investors that participate in the stock markets are summarized in Exhibit 10.2. </a:t>
            </a:r>
          </a:p>
          <a:p>
            <a:pPr algn="just"/>
            <a:r>
              <a:rPr lang="en-US" dirty="0"/>
              <a:t>Because some financial institutions hold large amounts of stock, their collective sales or purchases of stocks can significantly affect stock market prices.</a:t>
            </a:r>
          </a:p>
          <a:p>
            <a:pPr algn="just"/>
            <a:r>
              <a:rPr lang="en-US" dirty="0"/>
              <a:t>In addition to participating in stock markets by investing funds, financial institutions sometimes issue their own stock as a means of raising funds. </a:t>
            </a:r>
          </a:p>
          <a:p>
            <a:pPr algn="just"/>
            <a:r>
              <a:rPr lang="en-US" dirty="0"/>
              <a:t>Many stock market transactions involve two financial institutions.  For example, an insurance company may purchase the newly issued stock of a commercial bank. If the insurance company someday sells this stock in the secondary market, the purchaser may be a mutual fund or pension fund.</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717387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5426963-4914-8546-8E4F-96B750B5D66B}"/>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339" t="58684" r="28217" b="3384"/>
          <a:stretch/>
        </p:blipFill>
        <p:spPr>
          <a:xfrm>
            <a:off x="1248936" y="1632177"/>
            <a:ext cx="10482147" cy="4420481"/>
          </a:xfrm>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41445601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76C706-929E-CE46-B80B-E920E9329BCA}"/>
              </a:ext>
            </a:extLst>
          </p:cNvPr>
          <p:cNvSpPr>
            <a:spLocks noGrp="1"/>
          </p:cNvSpPr>
          <p:nvPr>
            <p:ph type="title"/>
          </p:nvPr>
        </p:nvSpPr>
        <p:spPr>
          <a:xfrm>
            <a:off x="2627648" y="2764855"/>
            <a:ext cx="7329152" cy="664145"/>
          </a:xfrm>
        </p:spPr>
        <p:txBody>
          <a:bodyPr>
            <a:normAutofit fontScale="90000"/>
          </a:bodyPr>
          <a:lstStyle/>
          <a:p>
            <a:r>
              <a:rPr lang="en-US" dirty="0"/>
              <a:t>3. Initial Public Offering (IPO)</a:t>
            </a:r>
            <a:br>
              <a:rPr lang="en-US" dirty="0"/>
            </a:br>
            <a:endParaRPr lang="en-EG" dirty="0"/>
          </a:p>
        </p:txBody>
      </p:sp>
      <p:sp>
        <p:nvSpPr>
          <p:cNvPr id="4" name="Slide Number Placeholder 3">
            <a:extLst>
              <a:ext uri="{FF2B5EF4-FFF2-40B4-BE49-F238E27FC236}">
                <a16:creationId xmlns:a16="http://schemas.microsoft.com/office/drawing/2014/main" id="{AB2EA6C1-F0D5-1249-9049-F2C8389124A2}"/>
              </a:ext>
            </a:extLst>
          </p:cNvPr>
          <p:cNvSpPr>
            <a:spLocks noGrp="1"/>
          </p:cNvSpPr>
          <p:nvPr>
            <p:ph type="sldNum" sz="quarter" idx="12"/>
          </p:nvPr>
        </p:nvSpPr>
        <p:spPr/>
        <p:txBody>
          <a:bodyPr/>
          <a:lstStyle/>
          <a:p>
            <a:fld id="{0F32A1CE-FC88-6246-A897-F9756C11E54E}" type="slidenum">
              <a:rPr lang="en-EG" smtClean="0"/>
              <a:t>43</a:t>
            </a:fld>
            <a:endParaRPr lang="en-EG"/>
          </a:p>
        </p:txBody>
      </p:sp>
    </p:spTree>
    <p:extLst>
      <p:ext uri="{BB962C8B-B14F-4D97-AF65-F5344CB8AC3E}">
        <p14:creationId xmlns:p14="http://schemas.microsoft.com/office/powerpoint/2010/main" val="22411724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Initial Public Offering</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r>
              <a:rPr lang="en-US" dirty="0"/>
              <a:t>A corporation first decides to issue stock to the public in order to raise funds. </a:t>
            </a:r>
          </a:p>
          <a:p>
            <a:pPr algn="just"/>
            <a:r>
              <a:rPr lang="en-US" dirty="0"/>
              <a:t>It engages in an initial public offering (IPO), which is a first-time offering of shares by a specific firm to the public. </a:t>
            </a:r>
          </a:p>
          <a:p>
            <a:pPr algn="just"/>
            <a:r>
              <a:rPr lang="en-US" dirty="0"/>
              <a:t>An IPO is commonly used not only to obtain new funding but also to offer some founders and VC funds a way to cash out their investment. </a:t>
            </a:r>
          </a:p>
          <a:p>
            <a:pPr algn="just"/>
            <a:r>
              <a:rPr lang="en-US" dirty="0"/>
              <a:t>A typical IPO is for at least $50 million, since this would be the minimum size needed to ensure adequate liquidity in the secondary market if investors wish to sell their shares.</a:t>
            </a:r>
          </a:p>
          <a:p>
            <a:pPr marL="0" indent="0" algn="just">
              <a:buNone/>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3204713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ADA693-A2C5-49B0-988A-173E5379BAF0}"/>
</file>

<file path=customXml/itemProps2.xml><?xml version="1.0" encoding="utf-8"?>
<ds:datastoreItem xmlns:ds="http://schemas.openxmlformats.org/officeDocument/2006/customXml" ds:itemID="{DD4CC678-384C-46D0-8246-221B1A83B3B4}"/>
</file>

<file path=customXml/itemProps3.xml><?xml version="1.0" encoding="utf-8"?>
<ds:datastoreItem xmlns:ds="http://schemas.openxmlformats.org/officeDocument/2006/customXml" ds:itemID="{2D5B7E89-9A5F-4072-BEEF-41E81A66B58C}"/>
</file>

<file path=docProps/app.xml><?xml version="1.0" encoding="utf-8"?>
<Properties xmlns="http://schemas.openxmlformats.org/officeDocument/2006/extended-properties" xmlns:vt="http://schemas.openxmlformats.org/officeDocument/2006/docPropsVTypes">
  <Template>Office 2013 - 2022 Theme</Template>
  <TotalTime>627</TotalTime>
  <Words>3490</Words>
  <Application>Microsoft Macintosh PowerPoint</Application>
  <PresentationFormat>Widescreen</PresentationFormat>
  <Paragraphs>288</Paragraphs>
  <Slides>45</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Times New Roman</vt:lpstr>
      <vt:lpstr>Office 2013 - 2022 Theme</vt:lpstr>
      <vt:lpstr>PowerPoint Presentation</vt:lpstr>
      <vt:lpstr>PowerPoint Presentation</vt:lpstr>
      <vt:lpstr>PowerPoint Presentation</vt:lpstr>
      <vt:lpstr>1- Money Market Securities</vt:lpstr>
      <vt:lpstr>Money Market Securities</vt:lpstr>
      <vt:lpstr>How Money Markets Facilitate the Flow of Funds</vt:lpstr>
      <vt:lpstr>Money Market Securities</vt:lpstr>
      <vt:lpstr>Review Questions</vt:lpstr>
      <vt:lpstr>Answers</vt:lpstr>
      <vt:lpstr>1- Treasury Bills</vt:lpstr>
      <vt:lpstr>Treasury Bills</vt:lpstr>
      <vt:lpstr>T-bills Features</vt:lpstr>
      <vt:lpstr>2- Commercial Paper</vt:lpstr>
      <vt:lpstr>Commercial Paper</vt:lpstr>
      <vt:lpstr>Commercial Paper</vt:lpstr>
      <vt:lpstr>Credit Risk</vt:lpstr>
      <vt:lpstr>Credit Risk</vt:lpstr>
      <vt:lpstr> 2. Bonds Markets </vt:lpstr>
      <vt:lpstr>Background on Bonds</vt:lpstr>
      <vt:lpstr>Background on Bonds</vt:lpstr>
      <vt:lpstr>Institutional Participation in Bond Markets</vt:lpstr>
      <vt:lpstr>PowerPoint Presentation</vt:lpstr>
      <vt:lpstr>Bond Yields </vt:lpstr>
      <vt:lpstr>Yield from the Issuer’s Perspective</vt:lpstr>
      <vt:lpstr>Yield from the Investor’s Perspective</vt:lpstr>
      <vt:lpstr>Questions</vt:lpstr>
      <vt:lpstr>Answers</vt:lpstr>
      <vt:lpstr>3.Equity Markets </vt:lpstr>
      <vt:lpstr>Equity Financing</vt:lpstr>
      <vt:lpstr>1. Private Equity </vt:lpstr>
      <vt:lpstr>Private Equity</vt:lpstr>
      <vt:lpstr>Financing by Venture Capital Funds</vt:lpstr>
      <vt:lpstr>Financing by Private Equity Funds</vt:lpstr>
      <vt:lpstr>2. Public Equity </vt:lpstr>
      <vt:lpstr>Public Equity</vt:lpstr>
      <vt:lpstr>Public Equity</vt:lpstr>
      <vt:lpstr>PowerPoint Presentation</vt:lpstr>
      <vt:lpstr>Public Equity</vt:lpstr>
      <vt:lpstr>Ownership and Voting Rights </vt:lpstr>
      <vt:lpstr>Preferred Stock</vt:lpstr>
      <vt:lpstr>Participation in Stock Markets</vt:lpstr>
      <vt:lpstr>PowerPoint Presentation</vt:lpstr>
      <vt:lpstr>3. Initial Public Offering (IPO) </vt:lpstr>
      <vt:lpstr>Initial Public Offering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26</cp:revision>
  <dcterms:created xsi:type="dcterms:W3CDTF">2023-04-29T09:08:23Z</dcterms:created>
  <dcterms:modified xsi:type="dcterms:W3CDTF">2025-10-09T17:21:51Z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