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7" roundtripDataSignature="AMtx7mjSn1syOVLPWm6PUw6y2irShzpWf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0" name="Google Shape;12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8" name="Google Shape;128;p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9" name="Google Shape;129;p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8" name="Google Shape;13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6" name="Google Shape;14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4" name="Google Shape;15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024c52a2a93ed9c_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4" name="Google Shape;164;g2024c52a2a93ed9c_3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5" name="Google Shape;165;g2024c52a2a93ed9c_3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024c52a2a93ed9c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g2024c52a2a93ed9c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4" name="Google Shape;174;g2024c52a2a93ed9c_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6436e9b46e33bfb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g26436e9b46e33bfb_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3" name="Google Shape;183;g26436e9b46e33bfb_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26436e9b46e33bfb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g26436e9b46e33bfb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2" name="Google Shape;192;g26436e9b46e33bfb_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7"/>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18"/>
          <p:cNvSpPr/>
          <p:nvPr>
            <p:ph idx="2" type="pic"/>
          </p:nvPr>
        </p:nvSpPr>
        <p:spPr>
          <a:xfrm>
            <a:off x="1" y="0"/>
            <a:ext cx="9741000" cy="59628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19"/>
          <p:cNvSpPr/>
          <p:nvPr>
            <p:ph idx="2" type="pic"/>
          </p:nvPr>
        </p:nvSpPr>
        <p:spPr>
          <a:xfrm>
            <a:off x="1127760" y="1123950"/>
            <a:ext cx="993660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1" name="Shape 21"/>
        <p:cNvGrpSpPr/>
        <p:nvPr/>
      </p:nvGrpSpPr>
      <p:grpSpPr>
        <a:xfrm>
          <a:off x="0" y="0"/>
          <a:ext cx="0" cy="0"/>
          <a:chOff x="0" y="0"/>
          <a:chExt cx="0" cy="0"/>
        </a:xfrm>
      </p:grpSpPr>
      <p:sp>
        <p:nvSpPr>
          <p:cNvPr id="22" name="Google Shape;22;p20"/>
          <p:cNvSpPr/>
          <p:nvPr>
            <p:ph idx="2" type="pic"/>
          </p:nvPr>
        </p:nvSpPr>
        <p:spPr>
          <a:xfrm>
            <a:off x="0" y="1"/>
            <a:ext cx="6826200"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3" name="Shape 23"/>
        <p:cNvGrpSpPr/>
        <p:nvPr/>
      </p:nvGrpSpPr>
      <p:grpSpPr>
        <a:xfrm>
          <a:off x="0" y="0"/>
          <a:ext cx="0" cy="0"/>
          <a:chOff x="0" y="0"/>
          <a:chExt cx="0" cy="0"/>
        </a:xfrm>
      </p:grpSpPr>
      <p:sp>
        <p:nvSpPr>
          <p:cNvPr id="24" name="Google Shape;24;p21"/>
          <p:cNvSpPr/>
          <p:nvPr>
            <p:ph idx="2" type="pic"/>
          </p:nvPr>
        </p:nvSpPr>
        <p:spPr>
          <a:xfrm>
            <a:off x="7088924" y="508820"/>
            <a:ext cx="3701700" cy="5184000"/>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22"/>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2"/>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2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1" name="Shape 31"/>
        <p:cNvGrpSpPr/>
        <p:nvPr/>
      </p:nvGrpSpPr>
      <p:grpSpPr>
        <a:xfrm>
          <a:off x="0" y="0"/>
          <a:ext cx="0" cy="0"/>
          <a:chOff x="0" y="0"/>
          <a:chExt cx="0" cy="0"/>
        </a:xfrm>
      </p:grpSpPr>
      <p:sp>
        <p:nvSpPr>
          <p:cNvPr id="32" name="Google Shape;32;p23"/>
          <p:cNvSpPr/>
          <p:nvPr>
            <p:ph idx="2" type="pic"/>
          </p:nvPr>
        </p:nvSpPr>
        <p:spPr>
          <a:xfrm>
            <a:off x="6096000" y="933450"/>
            <a:ext cx="4962000" cy="24957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 name="Shape 33"/>
        <p:cNvGrpSpPr/>
        <p:nvPr/>
      </p:nvGrpSpPr>
      <p:grpSpPr>
        <a:xfrm>
          <a:off x="0" y="0"/>
          <a:ext cx="0" cy="0"/>
          <a:chOff x="0" y="0"/>
          <a:chExt cx="0" cy="0"/>
        </a:xfrm>
      </p:grpSpPr>
      <p:sp>
        <p:nvSpPr>
          <p:cNvPr id="34" name="Google Shape;34;p2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7" name="Shape 37"/>
        <p:cNvGrpSpPr/>
        <p:nvPr/>
      </p:nvGrpSpPr>
      <p:grpSpPr>
        <a:xfrm>
          <a:off x="0" y="0"/>
          <a:ext cx="0" cy="0"/>
          <a:chOff x="0" y="0"/>
          <a:chExt cx="0" cy="0"/>
        </a:xfrm>
      </p:grpSpPr>
      <p:sp>
        <p:nvSpPr>
          <p:cNvPr id="38" name="Google Shape;38;p24"/>
          <p:cNvSpPr/>
          <p:nvPr>
            <p:ph idx="2" type="pic"/>
          </p:nvPr>
        </p:nvSpPr>
        <p:spPr>
          <a:xfrm>
            <a:off x="3452649" y="-3"/>
            <a:ext cx="8739300"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p:tgtEl>
                                          <p:spTgt spid="3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2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6"/>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27"/>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7"/>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2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28"/>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8"/>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28"/>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2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9"/>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9"/>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29"/>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29"/>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29"/>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3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3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31"/>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1"/>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31"/>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3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3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32"/>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32"/>
          <p:cNvSpPr/>
          <p:nvPr>
            <p:ph idx="2" type="pic"/>
          </p:nvPr>
        </p:nvSpPr>
        <p:spPr>
          <a:xfrm>
            <a:off x="5183188" y="987425"/>
            <a:ext cx="6172200" cy="4873500"/>
          </a:xfrm>
          <a:prstGeom prst="rect">
            <a:avLst/>
          </a:prstGeom>
          <a:noFill/>
          <a:ln>
            <a:noFill/>
          </a:ln>
        </p:spPr>
      </p:sp>
      <p:sp>
        <p:nvSpPr>
          <p:cNvPr id="82" name="Google Shape;82;p32"/>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3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3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3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33"/>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33"/>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3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3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3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34"/>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34"/>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3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3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3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6"/>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 Id="rId3" Type="http://schemas.openxmlformats.org/officeDocument/2006/relationships/image" Target="../media/image6.jp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
          <p:cNvSpPr txBox="1"/>
          <p:nvPr/>
        </p:nvSpPr>
        <p:spPr>
          <a:xfrm>
            <a:off x="673669" y="2424037"/>
            <a:ext cx="1848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t/>
            </a:r>
            <a:endParaRPr b="1" i="0" sz="4400" u="none" cap="none" strike="noStrike">
              <a:solidFill>
                <a:srgbClr val="00B0F0"/>
              </a:solidFill>
              <a:latin typeface="Arial"/>
              <a:ea typeface="Arial"/>
              <a:cs typeface="Arial"/>
              <a:sym typeface="Arial"/>
            </a:endParaRPr>
          </a:p>
        </p:txBody>
      </p:sp>
      <p:sp>
        <p:nvSpPr>
          <p:cNvPr id="104" name="Google Shape;104;p1"/>
          <p:cNvSpPr/>
          <p:nvPr/>
        </p:nvSpPr>
        <p:spPr>
          <a:xfrm flipH="1" rot="10800000">
            <a:off x="0" y="-43477"/>
            <a:ext cx="12192000" cy="6890700"/>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5" name="Google Shape;105;p1"/>
          <p:cNvPicPr preferRelativeResize="0"/>
          <p:nvPr>
            <p:ph idx="2" type="pic"/>
          </p:nvPr>
        </p:nvPicPr>
        <p:blipFill rotWithShape="1">
          <a:blip r:embed="rId3">
            <a:alphaModFix/>
          </a:blip>
          <a:srcRect b="0" l="13924" r="13924" t="0"/>
          <a:stretch/>
        </p:blipFill>
        <p:spPr>
          <a:xfrm>
            <a:off x="0" y="-27125"/>
            <a:ext cx="6826249" cy="6971926"/>
          </a:xfrm>
          <a:prstGeom prst="rect">
            <a:avLst/>
          </a:prstGeom>
          <a:solidFill>
            <a:srgbClr val="D8D8D8">
              <a:alpha val="49019"/>
            </a:srgbClr>
          </a:solidFill>
          <a:ln>
            <a:noFill/>
          </a:ln>
          <a:effectLst>
            <a:reflection blurRad="0" dir="0" dist="0" endA="0" endPos="30000" fadeDir="5400012" kx="0" rotWithShape="0" algn="bl" stA="0" stPos="0" sy="-100000" ky="0"/>
          </a:effectLst>
        </p:spPr>
      </p:pic>
      <p:sp>
        <p:nvSpPr>
          <p:cNvPr id="106" name="Google Shape;106;p1"/>
          <p:cNvSpPr txBox="1"/>
          <p:nvPr/>
        </p:nvSpPr>
        <p:spPr>
          <a:xfrm>
            <a:off x="6389475" y="1997540"/>
            <a:ext cx="5231400" cy="2862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t/>
            </a:r>
            <a:endParaRPr b="1" i="0" sz="3000" u="none" cap="none" strike="noStrike">
              <a:solidFill>
                <a:srgbClr val="00B0F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400"/>
              <a:buFont typeface="Arial"/>
              <a:buNone/>
            </a:pPr>
            <a:r>
              <a:rPr b="1" i="0" lang="en-US" sz="3000" u="none" cap="none" strike="noStrike">
                <a:solidFill>
                  <a:srgbClr val="00B0F0"/>
                </a:solidFill>
                <a:latin typeface="Arial"/>
                <a:ea typeface="Arial"/>
                <a:cs typeface="Arial"/>
                <a:sym typeface="Arial"/>
              </a:rPr>
              <a:t>العلاقة بين العلامة الشخصية على لينكدان وفرص التوظيف الإلكتروني</a:t>
            </a:r>
            <a:endParaRPr b="1" i="0" sz="3000" u="none" cap="none" strike="noStrike">
              <a:solidFill>
                <a:srgbClr val="00B0F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400"/>
              <a:buFont typeface="Arial"/>
              <a:buNone/>
            </a:pPr>
            <a:r>
              <a:rPr b="1" i="0" lang="en-US" sz="3000" u="none" cap="none" strike="noStrike">
                <a:solidFill>
                  <a:srgbClr val="00B0F0"/>
                </a:solidFill>
                <a:latin typeface="Arial"/>
                <a:ea typeface="Arial"/>
                <a:cs typeface="Arial"/>
                <a:sym typeface="Arial"/>
              </a:rPr>
              <a:t> </a:t>
            </a:r>
            <a:r>
              <a:rPr b="0" i="0" lang="en-US" sz="3000" u="none" cap="none" strike="noStrike">
                <a:solidFill>
                  <a:srgbClr val="00B0F0"/>
                </a:solidFill>
                <a:latin typeface="Arial"/>
                <a:ea typeface="Arial"/>
                <a:cs typeface="Arial"/>
                <a:sym typeface="Arial"/>
              </a:rPr>
              <a:t>دراسة ميدانية على الباحثين عن عمل في المملكة العربية السعودية</a:t>
            </a:r>
            <a:endParaRPr b="0" i="0" sz="3000" u="none" cap="none" strike="noStrike">
              <a:solidFill>
                <a:srgbClr val="00B0F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4400"/>
              <a:buFont typeface="Arial"/>
              <a:buNone/>
            </a:pPr>
            <a:r>
              <a:t/>
            </a:r>
            <a:endParaRPr b="1" i="0" sz="3000" u="none" cap="none" strike="noStrike">
              <a:solidFill>
                <a:srgbClr val="00B0F0"/>
              </a:solidFill>
              <a:latin typeface="Arial"/>
              <a:ea typeface="Arial"/>
              <a:cs typeface="Arial"/>
              <a:sym typeface="Arial"/>
            </a:endParaRPr>
          </a:p>
        </p:txBody>
      </p:sp>
      <p:sp>
        <p:nvSpPr>
          <p:cNvPr id="107" name="Google Shape;107;p1"/>
          <p:cNvSpPr txBox="1"/>
          <p:nvPr/>
        </p:nvSpPr>
        <p:spPr>
          <a:xfrm>
            <a:off x="6710475" y="4677576"/>
            <a:ext cx="4589400" cy="1131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4400"/>
              <a:buFont typeface="Arial"/>
              <a:buNone/>
            </a:pPr>
            <a:r>
              <a:rPr b="0" i="0" lang="en-US" sz="2400" u="none" cap="none" strike="noStrike">
                <a:solidFill>
                  <a:srgbClr val="000000"/>
                </a:solidFill>
                <a:latin typeface="Arial"/>
                <a:ea typeface="Arial"/>
                <a:cs typeface="Arial"/>
                <a:sym typeface="Arial"/>
              </a:rPr>
              <a:t>إعداد الباحثة: عفاف عمر علوان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4400"/>
              <a:buFont typeface="Arial"/>
              <a:buNone/>
            </a:pPr>
            <a:r>
              <a:rPr b="0" i="0" lang="en-US" sz="2400" u="none" cap="none" strike="noStrike">
                <a:solidFill>
                  <a:srgbClr val="000000"/>
                </a:solidFill>
                <a:latin typeface="Arial"/>
                <a:ea typeface="Arial"/>
                <a:cs typeface="Arial"/>
                <a:sym typeface="Arial"/>
              </a:rPr>
              <a:t>تحت إشراف: د/ محمد عويس</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descr="Midocean  01-03" id="108" name="Google Shape;108;p1"/>
          <p:cNvPicPr preferRelativeResize="0"/>
          <p:nvPr/>
        </p:nvPicPr>
        <p:blipFill rotWithShape="1">
          <a:blip r:embed="rId4">
            <a:alphaModFix/>
          </a:blip>
          <a:srcRect b="0" l="0" r="0" t="0"/>
          <a:stretch/>
        </p:blipFill>
        <p:spPr>
          <a:xfrm>
            <a:off x="8915177" y="0"/>
            <a:ext cx="3002914" cy="200215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1000"/>
                                        <p:tgtEl>
                                          <p:spTgt spid="1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descr="Midocean  01-03" id="114" name="Google Shape;114;p2"/>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15" name="Google Shape;115;p2"/>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6" name="Google Shape;116;p2"/>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3 | مشكلة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على الرغم من الاعتماد المتزايد للشركات على منصة LinkedIn كأداة رئيسية للتوظيف الإلكتروني، لا يزال عدد كبير من الباحثين عن عمل في المملكة العربية السعودية غير قادرين على تحويل حضورهم الرقمي إلى فرص وظيفية فعلية. ويُعزى ذلك في الغالب إلى ضعف إدارة العلامة الشخصية الرقمية، وعدم اكتمال أو تنظيم الملفات الشخصية، وعدم توافقها مع متطلبات البحث والخوارزميات المعتمدة في المنصة، مما يحد من ظهورهم أمام مسؤولي التوظيف ويقلل من فرص التواصل والمقابلات والعروض الوظيفية.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وعليه، تتمحور مشكلة الدراسة حول تحليل طبيعة العلاقة بين العلامة الشخصية الرقمية على LinkedIn وفرص التوظيف الإلكتروني، والكشف عن مدى إسهام أبعاد العلامة الشخصية في تحسين الظهور المهني وتعزيز فرص التفاعل والتوظيف داخل السوق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7" name="Google Shape;117;p2"/>
          <p:cNvSpPr txBox="1"/>
          <p:nvPr/>
        </p:nvSpPr>
        <p:spPr>
          <a:xfrm>
            <a:off x="1291500" y="2189350"/>
            <a:ext cx="9609000" cy="3305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2 </a:t>
            </a:r>
            <a:r>
              <a:rPr b="1" i="0" lang="en-US" sz="2400" u="none" cap="none" strike="noStrike">
                <a:solidFill>
                  <a:schemeClr val="dk1"/>
                </a:solidFill>
                <a:latin typeface="Arial"/>
                <a:ea typeface="Arial"/>
                <a:cs typeface="Arial"/>
                <a:sym typeface="Arial"/>
              </a:rPr>
              <a:t>| افتتاحية المناقشة</a:t>
            </a:r>
            <a:endParaRPr b="1" i="0" sz="24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في عصرٍ تقوده الخوارزميات، لم تعد فرص التوظيف تُمنح فقط للأكثر كفاءة،بل للأكثر ظهورًا رقميًا.</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تحوّل التسويق الرقمي من أداة لعرض المنتجات إلى أداة لبناء الأفراد عبر العلامة الشخصية الرقمية.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أصبحت منصة LinkedIn ساحة تنافس مهني ذكية، تُقيّم الباحث عن عمل قبل مقابلته من خلال محتواه، كلماته المفتاحية، وشبكته المهنية.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تشير الدراسات إلى أن أكثر من 80% من المؤسسات تعتمد التوظيف الرقمي كخيار استراتيجي (Nursani &amp; Hardjanto, 2024).</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كما تؤكد الأدبيات أن توافق الكلمات المفتاحية والمهارات مع خوارزميات LinkedIn يرفع الظهور أمام مسؤولي التوظيف بنسبة تصل إلى 50% (Ashraf et al., 2025).</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من خلال التطبيق العملي وتحسين ملفات LinkedIn وربطها بالسير الذاتية، لوحظ تحول مباشر من مجرد ظهور رقمي إلى فرص توظيف فعلية.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وفي ظل رؤية المملكة 2030، أصبحت العلامة الشخصية الرقمية أداة حاسمة لوضع الباحثين عن عمل في مقدمة المنافسة بسوق العمل السعودي.</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3"/>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3" name="Google Shape;123;p3"/>
          <p:cNvSpPr txBox="1"/>
          <p:nvPr/>
        </p:nvSpPr>
        <p:spPr>
          <a:xfrm>
            <a:off x="1403925" y="2586400"/>
            <a:ext cx="9347700" cy="2189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3 </a:t>
            </a:r>
            <a:r>
              <a:rPr b="1" i="0" lang="en-US" sz="2400" u="none" cap="none" strike="noStrike">
                <a:solidFill>
                  <a:schemeClr val="dk1"/>
                </a:solidFill>
                <a:latin typeface="Arial"/>
                <a:ea typeface="Arial"/>
                <a:cs typeface="Arial"/>
                <a:sym typeface="Arial"/>
              </a:rPr>
              <a:t>|</a:t>
            </a:r>
            <a:r>
              <a:rPr b="1" i="0" lang="en-US" sz="1600" u="none" cap="none" strike="noStrike">
                <a:solidFill>
                  <a:schemeClr val="dk1"/>
                </a:solidFill>
                <a:latin typeface="Arial"/>
                <a:ea typeface="Arial"/>
                <a:cs typeface="Arial"/>
                <a:sym typeface="Arial"/>
              </a:rPr>
              <a:t> </a:t>
            </a:r>
            <a:r>
              <a:rPr b="1" i="0" lang="en-US" sz="2400" u="none" cap="none" strike="noStrike">
                <a:solidFill>
                  <a:schemeClr val="dk1"/>
                </a:solidFill>
                <a:latin typeface="Arial"/>
                <a:ea typeface="Arial"/>
                <a:cs typeface="Arial"/>
                <a:sym typeface="Arial"/>
              </a:rPr>
              <a:t>مشكلة الدراسة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على الرغم من الاعتماد المتزايد للشركات على منصة LinkedIn كأداة رئيسية للتوظيف الإلكتروني، لا يزال عدد كبير من الباحثين عن عمل في المملكة العربية السعودية غير قادرين على تحويل حضورهم الرقمي إلى فرص وظيفية فعلية. ويُعزى ذلك في الغالب إلى ضعف إدارة العلامة الشخصية الرقمية، وعدم اكتمال أو تنظيم الملفات الشخصية، وعدم توافقها مع متطلبات البحث والخوارزميات المعتمدة في المنصة، مما يحد من ظهورهم أمام مسؤولي التوظيف ويقلل من فرص التواصل والمقابلات والعروض الوظيفية.</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وعليه، تتمحور مشكلة الدراسة حول تحليل طبيعة العلاقة بين العلامة الشخصية الرقمية على LinkedIn وفرص التوظيف الإلكتروني، والكشف عن مدى إسهام أبعاد العلامة الشخصية في تحسين الظهور المهني وتعزيز فرص التفاعل والتوظيف داخل السوق السعودي.</a:t>
            </a:r>
            <a:endParaRPr b="0" i="0" sz="1600" u="none" cap="none" strike="noStrike">
              <a:solidFill>
                <a:schemeClr val="dk1"/>
              </a:solidFill>
              <a:latin typeface="Arial"/>
              <a:ea typeface="Arial"/>
              <a:cs typeface="Arial"/>
              <a:sym typeface="Arial"/>
            </a:endParaRPr>
          </a:p>
        </p:txBody>
      </p:sp>
      <p:pic>
        <p:nvPicPr>
          <p:cNvPr descr="Midocean  01-03" id="124" name="Google Shape;124;p3"/>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25" name="Google Shape;125;p3"/>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4"/>
          <p:cNvSpPr txBox="1"/>
          <p:nvPr/>
        </p:nvSpPr>
        <p:spPr>
          <a:xfrm>
            <a:off x="5869010" y="2770774"/>
            <a:ext cx="4427700" cy="45780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2400"/>
              <a:buFont typeface="Arial"/>
              <a:buNone/>
            </a:pPr>
            <a:r>
              <a:rPr b="1" i="0" lang="en-US" sz="2400" u="none" cap="none" strike="noStrike">
                <a:solidFill>
                  <a:srgbClr val="00B0F0"/>
                </a:solidFill>
                <a:latin typeface="Arial"/>
                <a:ea typeface="Arial"/>
                <a:cs typeface="Arial"/>
                <a:sym typeface="Arial"/>
              </a:rPr>
              <a:t>TITLE OF SLIDE</a:t>
            </a:r>
            <a:endParaRPr b="0" i="0" sz="1400" u="none" cap="none" strike="noStrike">
              <a:solidFill>
                <a:srgbClr val="000000"/>
              </a:solidFill>
              <a:latin typeface="Arial"/>
              <a:ea typeface="Arial"/>
              <a:cs typeface="Arial"/>
              <a:sym typeface="Arial"/>
            </a:endParaRPr>
          </a:p>
        </p:txBody>
      </p:sp>
      <p:sp>
        <p:nvSpPr>
          <p:cNvPr id="132" name="Google Shape;132;p4"/>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33" name="Google Shape;133;p4"/>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34" name="Google Shape;134;p4"/>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5" name="Google Shape;135;p4"/>
          <p:cNvSpPr txBox="1"/>
          <p:nvPr/>
        </p:nvSpPr>
        <p:spPr>
          <a:xfrm>
            <a:off x="1637925" y="2374750"/>
            <a:ext cx="9306900" cy="3026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السلايد 4 </a:t>
            </a:r>
            <a:r>
              <a:rPr b="1" i="0" lang="en-US" sz="2400" u="none" cap="none" strike="noStrike">
                <a:solidFill>
                  <a:schemeClr val="dk1"/>
                </a:solidFill>
                <a:latin typeface="Arial"/>
                <a:ea typeface="Arial"/>
                <a:cs typeface="Arial"/>
                <a:sym typeface="Arial"/>
              </a:rPr>
              <a:t>| الفجوة البحثية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على الرغم من تأكيد الدراسات السابقة لدور العلامة الشخصية الرقمية على LinkedIn في تعزيز فرص التوظيف الإلكتروني، إلا أن هناك نقصًا واضحًا في الدراسات الميدانية السعودية التي تربط بشكل مباشر بين جودة العلامة الشخصية والنتائج الفعلية للتوظيف، مثل الظهور في نتائج البحث، تفاعل جهات التوظيف، والمقابلات والعروض الوظيفية.</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وتتمثل الفجوة البحثية في:</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غياب البعد النفسي المرتبط بالهوية الرقمية، كالثقة بالنفس والاستعداد المهني.</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قصور الوعي الرقمي ووجود معتقدات خاطئة حول فاعلية المنصة.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إهمال مؤشرات غير قائمة على الخبرة المباشرة مثل الصورة الاحترافية، الإنجازات، والكلمات المفتاحية.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وتسعى الدراسة الحالية إلى سد هذه الفجوة من خلال تحليل الأثر المباشر وغير المباشر لجودة العلامة الشخصية الرقمية على فرص التوظيف الإلكتروني في السياق السعودي.</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5"/>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1" name="Google Shape;141;p5"/>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42" name="Google Shape;142;p5"/>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43" name="Google Shape;143;p5"/>
          <p:cNvSpPr txBox="1"/>
          <p:nvPr/>
        </p:nvSpPr>
        <p:spPr>
          <a:xfrm>
            <a:off x="1422150" y="2793250"/>
            <a:ext cx="9347700" cy="2189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5</a:t>
            </a:r>
            <a:r>
              <a:rPr b="1" i="0" lang="en-US" sz="2400" u="none" cap="none" strike="noStrike">
                <a:solidFill>
                  <a:schemeClr val="dk1"/>
                </a:solidFill>
                <a:latin typeface="Arial"/>
                <a:ea typeface="Arial"/>
                <a:cs typeface="Arial"/>
                <a:sym typeface="Arial"/>
              </a:rPr>
              <a:t> | أهمية الدراسة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تكتسب هذه الدراسة أهميتها من تناولها لموضوع حديث يربط بين العلامة الشخصية الرقمية على LinkedIn وفرص التوظيف الإلكتروني في السياق السعودي.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نظريًا:</a:t>
            </a:r>
            <a:r>
              <a:rPr b="0" i="0" lang="en-US" sz="1600" u="none" cap="none" strike="noStrike">
                <a:solidFill>
                  <a:schemeClr val="dk1"/>
                </a:solidFill>
                <a:latin typeface="Arial"/>
                <a:ea typeface="Arial"/>
                <a:cs typeface="Arial"/>
                <a:sym typeface="Arial"/>
              </a:rPr>
              <a:t> تُسهم في سد فجوة بحثية عربية من خلال ربط الهوية المهنية الرقمية بالنتائج الفعلية للتوظيف.</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تطبيقيًا:</a:t>
            </a:r>
            <a:r>
              <a:rPr b="0" i="0" lang="en-US" sz="1600" u="none" cap="none" strike="noStrike">
                <a:solidFill>
                  <a:schemeClr val="dk1"/>
                </a:solidFill>
                <a:latin typeface="Arial"/>
                <a:ea typeface="Arial"/>
                <a:cs typeface="Arial"/>
                <a:sym typeface="Arial"/>
              </a:rPr>
              <a:t> تقدّم إرشادات عملية للباحثين عن عمل لتحسين جودة ملفاتهم، وزيادة ظهورهم وتفاعلهم مع جهات التوظيف.</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نفسيًا واجتماعيًا:</a:t>
            </a:r>
            <a:r>
              <a:rPr b="0" i="0" lang="en-US" sz="1600" u="none" cap="none" strike="noStrike">
                <a:solidFill>
                  <a:schemeClr val="dk1"/>
                </a:solidFill>
                <a:latin typeface="Arial"/>
                <a:ea typeface="Arial"/>
                <a:cs typeface="Arial"/>
                <a:sym typeface="Arial"/>
              </a:rPr>
              <a:t> تبرز أثر بناء العلامة الشخصية الرقمية في تعزيز الثقة بالنفس والاستعداد المهني.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وتتوافق الدراسة مع رؤية المملكة 2030 في تنمية رأس المال البشري ورفع كفاءة التوظيف الإلكتروني.</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6"/>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5 | أهمية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تكتسب هذه الدراسة أهميتها من تناولها لموضوع حديث يربط بين العلامة الشخصية الرقمية على LinkedIn وفرص التوظيف الإلكتروني في السياق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نظريًا: تُسهم في سد فجوة بحثية عربية من خلال ربط الهوية المهنية الرقمية بالنتائج الفعلية للتوظيف.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تطبيقيًا: تقدّم إرشادات عملية للباحثين عن عمل لتحسين جودة ملفاتهم، وزيادة ظهورهم وتفاعلهم مع جهات التوظيف.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نفسيًا واجتماعيًا: تبرز أثر بناء العلامة الشخصية الرقمية في تعزيز الثقة بالنفس والاستعداد المهني.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وتتوافق الدراسة مع رؤية المملكة 2030 في تنمية رأس المال البشري ورفع كفاءة التوظيف الإلكتروني.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49" name="Google Shape;149;p6"/>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50" name="Google Shape;150;p6"/>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1" name="Google Shape;151;p6"/>
          <p:cNvSpPr txBox="1"/>
          <p:nvPr/>
        </p:nvSpPr>
        <p:spPr>
          <a:xfrm>
            <a:off x="1422150" y="2793250"/>
            <a:ext cx="9347700" cy="2189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6 </a:t>
            </a:r>
            <a:r>
              <a:rPr b="1" i="0" lang="en-US" sz="2400" u="none" cap="none" strike="noStrike">
                <a:solidFill>
                  <a:schemeClr val="dk1"/>
                </a:solidFill>
                <a:latin typeface="Arial"/>
                <a:ea typeface="Arial"/>
                <a:cs typeface="Arial"/>
                <a:sym typeface="Arial"/>
              </a:rPr>
              <a:t>| أهداف الدراسة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تهدف الدراسة إلى تحليل العلاقة بين العلامة الشخصية على LinkedIn وفرص التوظيف الإلكتروني لدى الباحثين عن عمل في المملكة العربية السعودية: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قياس تأثير جودة الملف الشخصي، النشاط المهني، والشبكات على ظهور الباحث أمام مسؤولي التوظيف.</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رصد العلاقة بين استراتيجيات تحسين الملف الشخصي وفرص الحصول على مقابلات وعروض عمل.</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تحديد أفضل الممارسات لبناء علامة شخصية قوية تزيد التفاعل والفرص الوظيفية.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تقديم توصيات عملية للباحثين عن عمل والجهات التدريبية لتعزيز الحضور الرقمي المهني بما يتوافق مع سوق العمل السعودي.</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7"/>
          <p:cNvSpPr/>
          <p:nvPr/>
        </p:nvSpPr>
        <p:spPr>
          <a:xfrm>
            <a:off x="-976150" y="1298200"/>
            <a:ext cx="4128300" cy="51795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7" name="Google Shape;157;p7"/>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8" name="Google Shape;158;p7"/>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59" name="Google Shape;159;p7"/>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pic>
        <p:nvPicPr>
          <p:cNvPr id="160" name="Google Shape;160;p7"/>
          <p:cNvPicPr preferRelativeResize="0"/>
          <p:nvPr/>
        </p:nvPicPr>
        <p:blipFill rotWithShape="1">
          <a:blip r:embed="rId4">
            <a:alphaModFix/>
          </a:blip>
          <a:srcRect b="12902" l="4924" r="5861" t="15810"/>
          <a:stretch/>
        </p:blipFill>
        <p:spPr>
          <a:xfrm>
            <a:off x="1944500" y="2941474"/>
            <a:ext cx="8303025" cy="2481325"/>
          </a:xfrm>
          <a:prstGeom prst="rect">
            <a:avLst/>
          </a:prstGeom>
          <a:noFill/>
          <a:ln>
            <a:noFill/>
          </a:ln>
        </p:spPr>
      </p:pic>
      <p:sp>
        <p:nvSpPr>
          <p:cNvPr id="161" name="Google Shape;161;p7"/>
          <p:cNvSpPr txBox="1"/>
          <p:nvPr/>
        </p:nvSpPr>
        <p:spPr>
          <a:xfrm>
            <a:off x="1237221" y="2425763"/>
            <a:ext cx="9347700" cy="5157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7 </a:t>
            </a:r>
            <a:r>
              <a:rPr b="1" i="0" lang="en-US" sz="2400" u="none" cap="none" strike="noStrike">
                <a:solidFill>
                  <a:schemeClr val="dk1"/>
                </a:solidFill>
                <a:latin typeface="Arial"/>
                <a:ea typeface="Arial"/>
                <a:cs typeface="Arial"/>
                <a:sym typeface="Arial"/>
              </a:rPr>
              <a:t>| المتغيرات والنموذج المفاهيمي</a:t>
            </a:r>
            <a:endParaRPr b="0" i="0" sz="2400" u="none" cap="none" strike="noStrike">
              <a:solidFill>
                <a:schemeClr val="dk1"/>
              </a:solidFill>
              <a:latin typeface="Arial"/>
              <a:ea typeface="Arial"/>
              <a:cs typeface="Arial"/>
              <a:sym typeface="Arial"/>
            </a:endParaRP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2024c52a2a93ed9c_39"/>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6 | أهداف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تهدف الدراسة إلى تحليل العلاقة بين العلامة الشخصية على LinkedIn وفرص التوظيف الإلكتروني لدى الباحثين عن عمل في المملكة العربية السعودية: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قياس تأثير جودة الملف الشخصي، النشاط المهني، والشبكات على ظهور الباحث أمام مسؤولي التوظيف.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رصد العلاقة بين استراتيجيات تحسين الملف الشخصي وفرص الحصول على مقابلات وعروض عمل.</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تحديد أفضل الممارسات لبناء علامة شخصية قوية تزيد التفاعل والفرص الوظيفية.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تقديم توصيات عملية للباحثين عن عمل والجهات التدريبية لتعزيز الحضور الرقمي المهني بما يتوافق مع سوق العمل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8" name="Google Shape;168;g2024c52a2a93ed9c_39"/>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69" name="Google Shape;169;g2024c52a2a93ed9c_39"/>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70" name="Google Shape;170;g2024c52a2a93ed9c_39"/>
          <p:cNvSpPr txBox="1"/>
          <p:nvPr/>
        </p:nvSpPr>
        <p:spPr>
          <a:xfrm>
            <a:off x="1422150" y="2793250"/>
            <a:ext cx="9347700" cy="16317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a:t>
            </a:r>
            <a:r>
              <a:rPr b="1" i="0" lang="en-US" sz="1800" u="none" cap="none" strike="noStrike">
                <a:solidFill>
                  <a:schemeClr val="dk1"/>
                </a:solidFill>
                <a:latin typeface="Arial"/>
                <a:ea typeface="Arial"/>
                <a:cs typeface="Arial"/>
                <a:sym typeface="Arial"/>
              </a:rPr>
              <a:t>8</a:t>
            </a:r>
            <a:r>
              <a:rPr b="1" i="0" lang="en-US" sz="2400" u="none" cap="none" strike="noStrike">
                <a:solidFill>
                  <a:schemeClr val="dk1"/>
                </a:solidFill>
                <a:latin typeface="Arial"/>
                <a:ea typeface="Arial"/>
                <a:cs typeface="Arial"/>
                <a:sym typeface="Arial"/>
              </a:rPr>
              <a:t> | منهجية الدراسة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المنهج:</a:t>
            </a:r>
            <a:r>
              <a:rPr b="0" i="0" lang="en-US" sz="1600" u="none" cap="none" strike="noStrike">
                <a:solidFill>
                  <a:schemeClr val="dk1"/>
                </a:solidFill>
                <a:latin typeface="Arial"/>
                <a:ea typeface="Arial"/>
                <a:cs typeface="Arial"/>
                <a:sym typeface="Arial"/>
              </a:rPr>
              <a:t> وصفي – تحليلي لدراسة العلاقة بين العلامة الشخصية الرقمية وفرص التوظيف الإلكتروني.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أدوات البحث:</a:t>
            </a:r>
            <a:r>
              <a:rPr b="0" i="0" lang="en-US" sz="1600" u="none" cap="none" strike="noStrike">
                <a:solidFill>
                  <a:schemeClr val="dk1"/>
                </a:solidFill>
                <a:latin typeface="Arial"/>
                <a:ea typeface="Arial"/>
                <a:cs typeface="Arial"/>
                <a:sym typeface="Arial"/>
              </a:rPr>
              <a:t> استبيان لجمع البيانات الكمية + دراسة حالة نوعية لتعميق الفهم.</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العينة:</a:t>
            </a:r>
            <a:r>
              <a:rPr b="0" i="0" lang="en-US" sz="1600" u="none" cap="none" strike="noStrike">
                <a:solidFill>
                  <a:schemeClr val="dk1"/>
                </a:solidFill>
                <a:latin typeface="Arial"/>
                <a:ea typeface="Arial"/>
                <a:cs typeface="Arial"/>
                <a:sym typeface="Arial"/>
              </a:rPr>
              <a:t> باحثون عن عمل ومهنيون يسعون لتعزيز فرصهم الوظيفية.</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طرق التحليل:</a:t>
            </a:r>
            <a:r>
              <a:rPr b="0" i="0" lang="en-US" sz="1600" u="none" cap="none" strike="noStrike">
                <a:solidFill>
                  <a:schemeClr val="dk1"/>
                </a:solidFill>
                <a:latin typeface="Arial"/>
                <a:ea typeface="Arial"/>
                <a:cs typeface="Arial"/>
                <a:sym typeface="Arial"/>
              </a:rPr>
              <a:t> تحليل إحصائي للبيانات الكمية وتحليل نوعي لاستنتاج النتائج العملية.</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g2024c52a2a93ed9c_43"/>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6 | أهداف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تهدف الدراسة إلى تحليل العلاقة بين العلامة الشخصية على LinkedIn وفرص التوظيف الإلكتروني لدى الباحثين عن عمل في المملكة العربية السعودية: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قياس تأثير جودة الملف الشخصي، النشاط المهني، والشبكات على ظهور الباحث أمام مسؤولي التوظيف.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رصد العلاقة بين استراتيجيات تحسين الملف الشخصي وفرص الحصول على مقابلات وعروض عمل.</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تحديد أفضل الممارسات لبناء علامة شخصية قوية تزيد التفاعل والفرص الوظيفية.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تقديم توصيات عملية للباحثين عن عمل والجهات التدريبية لتعزيز الحضور الرقمي المهني بما يتوافق مع سوق العمل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7" name="Google Shape;177;g2024c52a2a93ed9c_43"/>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78" name="Google Shape;178;g2024c52a2a93ed9c_43"/>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79" name="Google Shape;179;g2024c52a2a93ed9c_43"/>
          <p:cNvSpPr txBox="1"/>
          <p:nvPr/>
        </p:nvSpPr>
        <p:spPr>
          <a:xfrm>
            <a:off x="1422150" y="2793250"/>
            <a:ext cx="9347700" cy="2189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9 </a:t>
            </a:r>
            <a:r>
              <a:rPr b="1" i="0" lang="en-US" sz="2400" u="none" cap="none" strike="noStrike">
                <a:solidFill>
                  <a:schemeClr val="dk1"/>
                </a:solidFill>
                <a:latin typeface="Arial"/>
                <a:ea typeface="Arial"/>
                <a:cs typeface="Arial"/>
                <a:sym typeface="Arial"/>
              </a:rPr>
              <a:t>| أبرز النتائج</a:t>
            </a:r>
            <a:endParaRPr b="1" i="0" sz="24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1" i="0" lang="en-US" sz="1600" u="none" cap="none" strike="noStrike">
                <a:solidFill>
                  <a:schemeClr val="dk1"/>
                </a:solidFill>
                <a:latin typeface="Arial"/>
                <a:ea typeface="Arial"/>
                <a:cs typeface="Arial"/>
                <a:sym typeface="Arial"/>
              </a:rPr>
              <a:t>جودة الملف الشخصي:</a:t>
            </a:r>
            <a:r>
              <a:rPr b="0" i="0" lang="en-US" sz="1600" u="none" cap="none" strike="noStrike">
                <a:solidFill>
                  <a:schemeClr val="dk1"/>
                </a:solidFill>
                <a:latin typeface="Arial"/>
                <a:ea typeface="Arial"/>
                <a:cs typeface="Arial"/>
                <a:sym typeface="Arial"/>
              </a:rPr>
              <a:t> تحسين الصورة، الملخص، الخبرات والمهارات يزيد من ظهور الباحث أمام مسؤولي التوظيف.</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1" i="0" lang="en-US" sz="1600" u="none" cap="none" strike="noStrike">
                <a:solidFill>
                  <a:schemeClr val="dk1"/>
                </a:solidFill>
                <a:latin typeface="Arial"/>
                <a:ea typeface="Arial"/>
                <a:cs typeface="Arial"/>
                <a:sym typeface="Arial"/>
              </a:rPr>
              <a:t>النشاط والتفاعل الرقمي:</a:t>
            </a:r>
            <a:r>
              <a:rPr b="0" i="0" lang="en-US" sz="1600" u="none" cap="none" strike="noStrike">
                <a:solidFill>
                  <a:schemeClr val="dk1"/>
                </a:solidFill>
                <a:latin typeface="Arial"/>
                <a:ea typeface="Arial"/>
                <a:cs typeface="Arial"/>
                <a:sym typeface="Arial"/>
              </a:rPr>
              <a:t> يرفع الحضور المهني واستمرارية الظهور، لكن جودة الملف تبقى الأكثر تأثيرًا.</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1" i="0" lang="en-US" sz="1600" u="none" cap="none" strike="noStrike">
                <a:solidFill>
                  <a:schemeClr val="dk1"/>
                </a:solidFill>
                <a:latin typeface="Arial"/>
                <a:ea typeface="Arial"/>
                <a:cs typeface="Arial"/>
                <a:sym typeface="Arial"/>
              </a:rPr>
              <a:t>اتجاه الباحثين نحو LinkedIn</a:t>
            </a:r>
            <a:r>
              <a:rPr b="0" i="0" lang="en-US" sz="1600" u="none" cap="none" strike="noStrike">
                <a:solidFill>
                  <a:schemeClr val="dk1"/>
                </a:solidFill>
                <a:latin typeface="Arial"/>
                <a:ea typeface="Arial"/>
                <a:cs typeface="Arial"/>
                <a:sym typeface="Arial"/>
              </a:rPr>
              <a:t>: وعي مرتفع بأهمية المنصة، وتضمين الرابط في السيرة الذاتية يعزز فرص القبول.</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1" i="0" lang="en-US" sz="1600" u="none" cap="none" strike="noStrike">
                <a:solidFill>
                  <a:schemeClr val="dk1"/>
                </a:solidFill>
                <a:latin typeface="Arial"/>
                <a:ea typeface="Arial"/>
                <a:cs typeface="Arial"/>
                <a:sym typeface="Arial"/>
              </a:rPr>
              <a:t>التحول المهني (دراسة الحالة):</a:t>
            </a:r>
            <a:r>
              <a:rPr b="0" i="0" lang="en-US" sz="1600" u="none" cap="none" strike="noStrike">
                <a:solidFill>
                  <a:schemeClr val="dk1"/>
                </a:solidFill>
                <a:latin typeface="Arial"/>
                <a:ea typeface="Arial"/>
                <a:cs typeface="Arial"/>
                <a:sym typeface="Arial"/>
              </a:rPr>
              <a:t> تحسين العلامة الشخصية الرقمية ساهم في الانتقال من القطاع الخاص إلى وظائف حكومية عالية المستوى، وزيادة ملموسة في مقابلات وعروض العمل.</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1" i="0" lang="en-US" sz="1600" u="none" cap="none" strike="noStrike">
                <a:solidFill>
                  <a:schemeClr val="dk1"/>
                </a:solidFill>
                <a:latin typeface="Arial"/>
                <a:ea typeface="Arial"/>
                <a:cs typeface="Arial"/>
                <a:sym typeface="Arial"/>
              </a:rPr>
              <a:t>التوافق:</a:t>
            </a:r>
            <a:r>
              <a:rPr b="0" i="0" lang="en-US" sz="1600" u="none" cap="none" strike="noStrike">
                <a:solidFill>
                  <a:schemeClr val="dk1"/>
                </a:solidFill>
                <a:latin typeface="Arial"/>
                <a:ea typeface="Arial"/>
                <a:cs typeface="Arial"/>
                <a:sym typeface="Arial"/>
              </a:rPr>
              <a:t> بيانات الاستبيان ودراسة الحالة تؤكد أن العلامة الشخصية الرقمية أداة استراتيجية لزيادة فرص التوظيف.</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g26436e9b46e33bfb_5"/>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6 | أهداف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تهدف الدراسة إلى تحليل العلاقة بين العلامة الشخصية على LinkedIn وفرص التوظيف الإلكتروني لدى الباحثين عن عمل في المملكة العربية السعودية: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قياس تأثير جودة الملف الشخصي، النشاط المهني، والشبكات على ظهور الباحث أمام مسؤولي التوظيف.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رصد العلاقة بين استراتيجيات تحسين الملف الشخصي وفرص الحصول على مقابلات وعروض عمل.</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تحديد أفضل الممارسات لبناء علامة شخصية قوية تزيد التفاعل والفرص الوظيفية.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تقديم توصيات عملية للباحثين عن عمل والجهات التدريبية لتعزيز الحضور الرقمي المهني بما يتوافق مع سوق العمل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6" name="Google Shape;186;g26436e9b46e33bfb_5"/>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87" name="Google Shape;187;g26436e9b46e33bfb_5"/>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88" name="Google Shape;188;g26436e9b46e33bfb_5"/>
          <p:cNvSpPr txBox="1"/>
          <p:nvPr/>
        </p:nvSpPr>
        <p:spPr>
          <a:xfrm>
            <a:off x="1297327" y="2374750"/>
            <a:ext cx="9347700" cy="30264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10 </a:t>
            </a:r>
            <a:r>
              <a:rPr b="1" i="0" lang="en-US" sz="2400" u="none" cap="none" strike="noStrike">
                <a:solidFill>
                  <a:schemeClr val="dk1"/>
                </a:solidFill>
                <a:latin typeface="Arial"/>
                <a:ea typeface="Arial"/>
                <a:cs typeface="Arial"/>
                <a:sym typeface="Arial"/>
              </a:rPr>
              <a:t>| التوصيات</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للباحثين عن عمل:</a:t>
            </a:r>
            <a:endParaRPr b="1"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تحسين الملف الشخصي: صورة، عنوان، ملخص مهني</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استخدام كلمات مفتاحية مناسبة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استكمال الخبرات والإنجازات</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توسيع شبكة العلاقات المهنية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التحديث المستمر للملف وتطوير التسويق الذاتي الرقمي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لجهات التوظيف والمنظمات</a:t>
            </a:r>
            <a:r>
              <a:rPr b="0" i="0" lang="en-US" sz="1600" u="none" cap="none" strike="noStrike">
                <a:solidFill>
                  <a:schemeClr val="dk1"/>
                </a:solidFill>
                <a:latin typeface="Arial"/>
                <a:ea typeface="Arial"/>
                <a:cs typeface="Arial"/>
                <a:sym typeface="Arial"/>
              </a:rPr>
              <a:t>:</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تضمين رابط LinkedIn في السيرة الذاتية</a:t>
            </a:r>
            <a:endParaRPr b="0" i="0" sz="1600" u="none" cap="none" strike="noStrike">
              <a:solidFill>
                <a:schemeClr val="dk1"/>
              </a:solidFill>
              <a:latin typeface="Arial"/>
              <a:ea typeface="Arial"/>
              <a:cs typeface="Arial"/>
              <a:sym typeface="Arial"/>
            </a:endParaRPr>
          </a:p>
          <a:p>
            <a:pPr indent="-330200" lvl="0" marL="457200" marR="0" rtl="1" algn="r">
              <a:lnSpc>
                <a:spcPct val="115000"/>
              </a:lnSpc>
              <a:spcBef>
                <a:spcPts val="0"/>
              </a:spcBef>
              <a:spcAft>
                <a:spcPts val="0"/>
              </a:spcAft>
              <a:buClr>
                <a:schemeClr val="dk1"/>
              </a:buClr>
              <a:buSzPts val="1600"/>
              <a:buFont typeface="Arial"/>
              <a:buChar char="●"/>
            </a:pPr>
            <a:r>
              <a:rPr b="0" i="0" lang="en-US" sz="1600" u="none" cap="none" strike="noStrike">
                <a:solidFill>
                  <a:schemeClr val="dk1"/>
                </a:solidFill>
                <a:latin typeface="Arial"/>
                <a:ea typeface="Arial"/>
                <a:cs typeface="Arial"/>
                <a:sym typeface="Arial"/>
              </a:rPr>
              <a:t>استخدام مؤشرات العلامة الشخصية الرقمية في التصفية الأولية للمرشحين</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26436e9b46e33bfb_14"/>
          <p:cNvSpPr/>
          <p:nvPr/>
        </p:nvSpPr>
        <p:spPr>
          <a:xfrm>
            <a:off x="1053750" y="2002150"/>
            <a:ext cx="10084500" cy="3771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السلايد 11 | 6 | أهداف الدراسة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تهدف الدراسة إلى تحليل العلاقة بين العلامة الشخصية على LinkedIn وفرص التوظيف الإلكتروني لدى الباحثين عن عمل في المملكة العربية السعودية: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قياس تأثير جودة الملف الشخصي، النشاط المهني، والشبكات على ظهور الباحث أمام مسؤولي التوظيف.</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رصد العلاقة بين استراتيجيات تحسين الملف الشخصي وفرص الحصول على مقابلات وعروض عمل.</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تحديد أفضل الممارسات لبناء علامة شخصية قوية تزيد التفاعل والفرص الوظيفية.</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chemeClr val="lt1"/>
                </a:solidFill>
                <a:latin typeface="Calibri"/>
                <a:ea typeface="Calibri"/>
                <a:cs typeface="Calibri"/>
                <a:sym typeface="Calibri"/>
              </a:rPr>
              <a:t>تقديم توصيات عملية للباحثين عن عمل والجهات التدريبية لتعزيز الحضور الرقمي المهني بما يتوافق مع سوق العمل السعودي.</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5" name="Google Shape;195;g26436e9b46e33bfb_14"/>
          <p:cNvSpPr/>
          <p:nvPr/>
        </p:nvSpPr>
        <p:spPr>
          <a:xfrm flipH="1" rot="10800000">
            <a:off x="901275" y="982625"/>
            <a:ext cx="8013900" cy="369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Midocean  01-03" id="196" name="Google Shape;196;g26436e9b46e33bfb_14"/>
          <p:cNvPicPr preferRelativeResize="0"/>
          <p:nvPr/>
        </p:nvPicPr>
        <p:blipFill rotWithShape="1">
          <a:blip r:embed="rId3">
            <a:alphaModFix/>
          </a:blip>
          <a:srcRect b="0" l="0" r="0" t="0"/>
          <a:stretch/>
        </p:blipFill>
        <p:spPr>
          <a:xfrm>
            <a:off x="8915177" y="0"/>
            <a:ext cx="3002914" cy="2002154"/>
          </a:xfrm>
          <a:prstGeom prst="rect">
            <a:avLst/>
          </a:prstGeom>
          <a:noFill/>
          <a:ln>
            <a:noFill/>
          </a:ln>
        </p:spPr>
      </p:pic>
      <p:sp>
        <p:nvSpPr>
          <p:cNvPr id="197" name="Google Shape;197;g26436e9b46e33bfb_14"/>
          <p:cNvSpPr txBox="1"/>
          <p:nvPr/>
        </p:nvSpPr>
        <p:spPr>
          <a:xfrm>
            <a:off x="1422152" y="2988675"/>
            <a:ext cx="9347700" cy="1896300"/>
          </a:xfrm>
          <a:prstGeom prst="rect">
            <a:avLst/>
          </a:prstGeom>
          <a:noFill/>
          <a:ln>
            <a:noFill/>
          </a:ln>
        </p:spPr>
        <p:txBody>
          <a:bodyPr anchorCtr="0" anchor="t" bIns="45700" lIns="91425" spcFirstLastPara="1" rIns="91425" wrap="square" tIns="45700">
            <a:spAutoFit/>
          </a:bodyPr>
          <a:lstStyle/>
          <a:p>
            <a:pPr indent="0" lvl="0" marL="0" marR="0" rtl="1" algn="r">
              <a:lnSpc>
                <a:spcPct val="115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السلايد 11 </a:t>
            </a:r>
            <a:r>
              <a:rPr b="1" i="0" lang="en-US" sz="2400" u="none" cap="none" strike="noStrike">
                <a:solidFill>
                  <a:schemeClr val="dk1"/>
                </a:solidFill>
                <a:latin typeface="Arial"/>
                <a:ea typeface="Arial"/>
                <a:cs typeface="Arial"/>
                <a:sym typeface="Arial"/>
              </a:rPr>
              <a:t>| الخاتمة</a:t>
            </a:r>
            <a:endParaRPr b="1" i="0" sz="24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التوظيف الإلكتروني لم يعد خيارًا… بل واقع حتمي.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العلامة الشخصية الرقمية لم تعد مجرد ملف… بل رأس مال مهني حقيقي.</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من لا يظهر أمام مسؤولي التوظيف… لن يُختار.</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جملة ختامية قوية:</a:t>
            </a:r>
            <a:endParaRPr b="0" i="0" sz="1600" u="none" cap="none" strike="noStrike">
              <a:solidFill>
                <a:schemeClr val="dk1"/>
              </a:solidFill>
              <a:latin typeface="Arial"/>
              <a:ea typeface="Arial"/>
              <a:cs typeface="Arial"/>
              <a:sym typeface="Arial"/>
            </a:endParaRPr>
          </a:p>
          <a:p>
            <a:pPr indent="0" lvl="0" marL="0" marR="0" rtl="1" algn="r">
              <a:lnSpc>
                <a:spcPct val="115000"/>
              </a:lnSpc>
              <a:spcBef>
                <a:spcPts val="0"/>
              </a:spcBef>
              <a:spcAft>
                <a:spcPts val="0"/>
              </a:spcAft>
              <a:buClr>
                <a:srgbClr val="000000"/>
              </a:buClr>
              <a:buSzPts val="1600"/>
              <a:buFont typeface="Arial"/>
              <a:buNone/>
            </a:pPr>
            <a:r>
              <a:rPr b="0" i="0" lang="en-US" sz="1600" u="none" cap="none" strike="noStrike">
                <a:solidFill>
                  <a:schemeClr val="dk1"/>
                </a:solidFill>
                <a:latin typeface="Arial"/>
                <a:ea typeface="Arial"/>
                <a:cs typeface="Arial"/>
                <a:sym typeface="Arial"/>
              </a:rPr>
              <a:t>"في سوق عمل تحكمه الخوارزميات، الظهور الذكي لم يعد ميزة… بل ضرورة للبقاء والمنافسة."</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id="202" name="Google Shape;202;p8"/>
          <p:cNvPicPr preferRelativeResize="0"/>
          <p:nvPr/>
        </p:nvPicPr>
        <p:blipFill rotWithShape="1">
          <a:blip r:embed="rId3">
            <a:alphaModFix/>
          </a:blip>
          <a:srcRect b="0" l="0" r="0" t="0"/>
          <a:stretch/>
        </p:blipFill>
        <p:spPr>
          <a:xfrm>
            <a:off x="0" y="7112"/>
            <a:ext cx="12191997" cy="6843775"/>
          </a:xfrm>
          <a:prstGeom prst="rect">
            <a:avLst/>
          </a:prstGeom>
          <a:noFill/>
          <a:ln>
            <a:noFill/>
          </a:ln>
        </p:spPr>
      </p:pic>
      <p:sp>
        <p:nvSpPr>
          <p:cNvPr id="203" name="Google Shape;203;p8"/>
          <p:cNvSpPr/>
          <p:nvPr/>
        </p:nvSpPr>
        <p:spPr>
          <a:xfrm flipH="1">
            <a:off x="6512700" y="3153102"/>
            <a:ext cx="5679300" cy="3705000"/>
          </a:xfrm>
          <a:prstGeom prst="rtTriangle">
            <a:avLst/>
          </a:prstGeom>
          <a:solidFill>
            <a:srgbClr val="669BBC">
              <a:alpha val="76078"/>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4" name="Google Shape;204;p8"/>
          <p:cNvSpPr txBox="1"/>
          <p:nvPr/>
        </p:nvSpPr>
        <p:spPr>
          <a:xfrm>
            <a:off x="885735" y="5904950"/>
            <a:ext cx="5238900" cy="82350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Clr>
                <a:srgbClr val="000000"/>
              </a:buClr>
              <a:buSzPts val="4800"/>
              <a:buFont typeface="Arial"/>
              <a:buNone/>
            </a:pPr>
            <a:r>
              <a:rPr b="0" i="0" lang="en-US" sz="2400" u="none" cap="none" strike="noStrike">
                <a:solidFill>
                  <a:srgbClr val="FFFFFF"/>
                </a:solidFill>
                <a:latin typeface="Arial"/>
                <a:ea typeface="Arial"/>
                <a:cs typeface="Arial"/>
                <a:sym typeface="Arial"/>
              </a:rPr>
              <a:t>أشكركم على وقتكم واهتمامكم، ويسعدني تلقي أسئلتكم وملاحظاتكم.</a:t>
            </a:r>
            <a:endParaRPr b="0" i="0" sz="2400" u="none" cap="none" strike="noStrike">
              <a:solidFill>
                <a:srgbClr val="FFFFFF"/>
              </a:solidFill>
              <a:latin typeface="Arial"/>
              <a:ea typeface="Arial"/>
              <a:cs typeface="Arial"/>
              <a:sym typeface="Arial"/>
            </a:endParaRPr>
          </a:p>
        </p:txBody>
      </p:sp>
      <p:pic>
        <p:nvPicPr>
          <p:cNvPr id="205" name="Google Shape;205;p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206" name="Google Shape;206;p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descr="Midocean  01-03" id="207" name="Google Shape;207;p8"/>
          <p:cNvPicPr preferRelativeResize="0"/>
          <p:nvPr/>
        </p:nvPicPr>
        <p:blipFill rotWithShape="1">
          <a:blip r:embed="rId5">
            <a:alphaModFix/>
          </a:blip>
          <a:srcRect b="0" l="0" r="0" t="0"/>
          <a:stretch/>
        </p:blipFill>
        <p:spPr>
          <a:xfrm>
            <a:off x="8852545" y="7094"/>
            <a:ext cx="3002914" cy="200215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