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8" r:id="rId2"/>
    <p:sldId id="341" r:id="rId3"/>
    <p:sldId id="461" r:id="rId4"/>
    <p:sldId id="481" r:id="rId5"/>
    <p:sldId id="442" r:id="rId6"/>
    <p:sldId id="406" r:id="rId7"/>
    <p:sldId id="462" r:id="rId8"/>
    <p:sldId id="463" r:id="rId9"/>
    <p:sldId id="464" r:id="rId10"/>
    <p:sldId id="465" r:id="rId11"/>
    <p:sldId id="466" r:id="rId12"/>
    <p:sldId id="467" r:id="rId13"/>
    <p:sldId id="468" r:id="rId14"/>
    <p:sldId id="470" r:id="rId15"/>
    <p:sldId id="473" r:id="rId16"/>
    <p:sldId id="472" r:id="rId17"/>
    <p:sldId id="474" r:id="rId18"/>
    <p:sldId id="475" r:id="rId19"/>
    <p:sldId id="460" r:id="rId20"/>
    <p:sldId id="476" r:id="rId21"/>
    <p:sldId id="477" r:id="rId22"/>
    <p:sldId id="479" r:id="rId23"/>
    <p:sldId id="478" r:id="rId24"/>
    <p:sldId id="483" r:id="rId25"/>
    <p:sldId id="484" r:id="rId26"/>
    <p:sldId id="482" r:id="rId27"/>
    <p:sldId id="485" r:id="rId28"/>
    <p:sldId id="486" r:id="rId29"/>
    <p:sldId id="487" r:id="rId30"/>
    <p:sldId id="488" r:id="rId31"/>
    <p:sldId id="489" r:id="rId32"/>
    <p:sldId id="490" r:id="rId33"/>
    <p:sldId id="491" r:id="rId34"/>
    <p:sldId id="431" r:id="rId35"/>
    <p:sldId id="298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9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AD360-9724-4001-ACE8-7F57512ED8F6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4D3F9F-3A3F-42E1-A9C5-19399D1C25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40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05/02/2023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0.emf"/><Relationship Id="rId10" Type="http://schemas.openxmlformats.org/officeDocument/2006/relationships/image" Target="../media/image17.png"/><Relationship Id="rId4" Type="http://schemas.openxmlformats.org/officeDocument/2006/relationships/image" Target="../media/image9.emf"/><Relationship Id="rId9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90FB8F-A152-AE40-74BB-CFAF59D86022}"/>
              </a:ext>
            </a:extLst>
          </p:cNvPr>
          <p:cNvSpPr txBox="1"/>
          <p:nvPr/>
        </p:nvSpPr>
        <p:spPr>
          <a:xfrm>
            <a:off x="2765161" y="1198147"/>
            <a:ext cx="536666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Introduction to Economics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Ms. Dina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BCF78-FAEB-3596-20FD-6D3FF137D2B3}"/>
              </a:ext>
            </a:extLst>
          </p:cNvPr>
          <p:cNvSpPr txBox="1"/>
          <p:nvPr/>
        </p:nvSpPr>
        <p:spPr>
          <a:xfrm>
            <a:off x="3612445" y="5324468"/>
            <a:ext cx="533720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MGM112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Monetary, and Fiscal Policy</a:t>
            </a: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606C11C-2D37-CF10-95DD-29F5F94CE6F3}"/>
              </a:ext>
            </a:extLst>
          </p:cNvPr>
          <p:cNvSpPr>
            <a:spLocks noGrp="1"/>
          </p:cNvSpPr>
          <p:nvPr/>
        </p:nvSpPr>
        <p:spPr bwMode="auto">
          <a:xfrm>
            <a:off x="543339" y="175299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marL="347663" lvl="1" indent="-233363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Describe the structure of the Federal Reserve System (the Fed), and the tools used by the Fed to conduct monetary policy</a:t>
            </a:r>
          </a:p>
          <a:p>
            <a:pPr marL="347663" lvl="1" indent="-233363" eaLnBrk="1" hangingPunct="1"/>
            <a:r>
              <a:rPr lang="en-US" altLang="en-US" dirty="0"/>
              <a:t>Explain what an open market operation is, how it works, and how it changes the quantity of money</a:t>
            </a:r>
          </a:p>
          <a:p>
            <a:pPr marL="347663" lvl="1" indent="-233363" eaLnBrk="1" hangingPunct="1"/>
            <a:r>
              <a:rPr lang="en-US" altLang="en-US" dirty="0"/>
              <a:t>Explain how the Fed influences interest rates</a:t>
            </a:r>
          </a:p>
          <a:p>
            <a:pPr marL="347663" lvl="1" indent="-233363" eaLnBrk="1" hangingPunct="1"/>
            <a:r>
              <a:rPr lang="en-US" altLang="en-US" dirty="0"/>
              <a:t>Explain how the Fed’s actions influence spending plans, real GDP, and the price level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3600" dirty="0">
              <a:latin typeface="Arial" charset="0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1571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Learning objectives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606C11C-2D37-CF10-95DD-29F5F94CE6F3}"/>
              </a:ext>
            </a:extLst>
          </p:cNvPr>
          <p:cNvSpPr>
            <a:spLocks noGrp="1"/>
          </p:cNvSpPr>
          <p:nvPr/>
        </p:nvSpPr>
        <p:spPr bwMode="auto">
          <a:xfrm>
            <a:off x="543339" y="175299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lvl="1">
              <a:defRPr/>
            </a:pPr>
            <a:r>
              <a:rPr lang="en-US" sz="3600" dirty="0"/>
              <a:t>Understand what fiscal policy is and how it impacts the economy</a:t>
            </a:r>
          </a:p>
          <a:p>
            <a:pPr lvl="1">
              <a:defRPr/>
            </a:pPr>
            <a:r>
              <a:rPr lang="en-US" sz="3600" dirty="0"/>
              <a:t>Apply fiscal policy to economic booms and busts to solve those issues effectively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3600" dirty="0">
              <a:latin typeface="Arial" charset="0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2224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B33441-5E7D-BC90-CB7B-ED256B11E3B1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Monetary, and Fiscal Policy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72209" y="1752997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D9B0B4-E983-D1C6-5817-496211F1C7F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2728" t="27667" r="4090" b="35952"/>
          <a:stretch/>
        </p:blipFill>
        <p:spPr>
          <a:xfrm>
            <a:off x="1747098" y="1513952"/>
            <a:ext cx="8938591" cy="423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99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Monetary Policy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18C4E3B7-54EB-F9E9-79D8-83E693957620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Monetary, and Fiscal Policy</a:t>
            </a:r>
          </a:p>
        </p:txBody>
      </p:sp>
    </p:spTree>
    <p:extLst>
      <p:ext uri="{BB962C8B-B14F-4D97-AF65-F5344CB8AC3E}">
        <p14:creationId xmlns:p14="http://schemas.microsoft.com/office/powerpoint/2010/main" val="25921978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C76610-1418-EE06-8269-6E62BFD43A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9038" t="27060" r="12968" b="25847"/>
          <a:stretch/>
        </p:blipFill>
        <p:spPr>
          <a:xfrm>
            <a:off x="1874165" y="1311965"/>
            <a:ext cx="9761244" cy="45189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8536D7-96A7-424E-33FB-80FC8A05BB94}"/>
              </a:ext>
            </a:extLst>
          </p:cNvPr>
          <p:cNvSpPr txBox="1"/>
          <p:nvPr/>
        </p:nvSpPr>
        <p:spPr>
          <a:xfrm>
            <a:off x="4280955" y="1614023"/>
            <a:ext cx="6221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most important Federal Reserve monetary policy goal is achieving price level stability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066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07C4D8-D759-0E63-E02E-679BA950F3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3332" y="1183689"/>
            <a:ext cx="5145470" cy="182895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899E23-D5C4-E3F1-08CB-1BF4A13D3117}"/>
              </a:ext>
            </a:extLst>
          </p:cNvPr>
          <p:cNvSpPr txBox="1"/>
          <p:nvPr/>
        </p:nvSpPr>
        <p:spPr>
          <a:xfrm>
            <a:off x="494532" y="2984613"/>
            <a:ext cx="4991868" cy="20313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A </a:t>
            </a:r>
            <a:r>
              <a:rPr lang="en-US" altLang="en-US" b="1" dirty="0">
                <a:solidFill>
                  <a:srgbClr val="FF0000"/>
                </a:solidFill>
                <a:latin typeface="Century Gothic" panose="020B0502020202020204" pitchFamily="34" charset="0"/>
              </a:rPr>
              <a:t>CENTRAL BANK/ Federal Bank</a:t>
            </a:r>
            <a:r>
              <a:rPr lang="en-US" alt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 is the public authority that regulates a nation’s depository institutions and controls the quantity of money.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Century Gothic" panose="020B0502020202020204" pitchFamily="34" charset="0"/>
              </a:rPr>
              <a:t>It is an independent authority in most of countries of the world</a:t>
            </a:r>
          </a:p>
        </p:txBody>
      </p:sp>
      <p:pic>
        <p:nvPicPr>
          <p:cNvPr id="13" name="Picture 12" descr="Image result for central bank">
            <a:extLst>
              <a:ext uri="{FF2B5EF4-FFF2-40B4-BE49-F238E27FC236}">
                <a16:creationId xmlns:a16="http://schemas.microsoft.com/office/drawing/2014/main" id="{99055428-1647-1CF0-71C2-8E2E540CD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233" y="0"/>
            <a:ext cx="1733100" cy="16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Image result for central bank">
            <a:extLst>
              <a:ext uri="{FF2B5EF4-FFF2-40B4-BE49-F238E27FC236}">
                <a16:creationId xmlns:a16="http://schemas.microsoft.com/office/drawing/2014/main" id="{1F8E7DBB-531A-229A-074B-CC8963299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r="1622"/>
          <a:stretch>
            <a:fillRect/>
          </a:stretch>
        </p:blipFill>
        <p:spPr bwMode="auto">
          <a:xfrm>
            <a:off x="6271566" y="1572915"/>
            <a:ext cx="3787249" cy="139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central bank">
            <a:extLst>
              <a:ext uri="{FF2B5EF4-FFF2-40B4-BE49-F238E27FC236}">
                <a16:creationId xmlns:a16="http://schemas.microsoft.com/office/drawing/2014/main" id="{6CFB8582-54F6-8F3B-BF23-76BC60581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697" y="3467976"/>
            <a:ext cx="3576640" cy="20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Image result for fed">
            <a:extLst>
              <a:ext uri="{FF2B5EF4-FFF2-40B4-BE49-F238E27FC236}">
                <a16:creationId xmlns:a16="http://schemas.microsoft.com/office/drawing/2014/main" id="{FA9F8217-6670-CE5A-DC34-9C04FCE0E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620" y="2539157"/>
            <a:ext cx="1896619" cy="189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5645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Monetary policy affect money in circulation, and interest rate through 3 tools:</a:t>
            </a: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  <a:endParaRPr lang="en-US" sz="3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35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Bef>
                <a:spcPts val="0"/>
              </a:spcBef>
              <a:buFont typeface="+mj-lt"/>
              <a:buAutoNum type="arabicParenR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 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4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GB" sz="20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discount rate</a:t>
            </a:r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is the interest rate at which the Fed stands ready to lend reserves to depository institutions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4A18F-85F9-5C26-994E-D200771CEE7F}"/>
              </a:ext>
            </a:extLst>
          </p:cNvPr>
          <p:cNvSpPr txBox="1"/>
          <p:nvPr/>
        </p:nvSpPr>
        <p:spPr>
          <a:xfrm>
            <a:off x="2554858" y="1236939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94F7DC3-E626-9282-B9C3-220BE359475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970" t="40500" r="59571" b="28684"/>
          <a:stretch/>
        </p:blipFill>
        <p:spPr bwMode="auto">
          <a:xfrm>
            <a:off x="1802876" y="2774960"/>
            <a:ext cx="9534793" cy="3099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33150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2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 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400" b="1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4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Required reserve ratio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the total amount of reserves that banks are required to keep.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Central banks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set the required reserve ratios, which are the minimum percentages of deposits that depository institutions must hold as reserves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higher RRR, the lower available loans for people, causing decrease in money supply, and increase in interest rate.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4A18F-85F9-5C26-994E-D200771CEE7F}"/>
              </a:ext>
            </a:extLst>
          </p:cNvPr>
          <p:cNvSpPr txBox="1"/>
          <p:nvPr/>
        </p:nvSpPr>
        <p:spPr>
          <a:xfrm>
            <a:off x="2554858" y="1236939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147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operations are used mainly </a:t>
            </a:r>
            <a:r>
              <a:rPr lang="en-US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regulate the money supply</a:t>
            </a:r>
            <a:r>
              <a:rPr lang="en-US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 </a:t>
            </a:r>
            <a:r>
              <a:rPr lang="en-US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by selling and buying government securities/ bonds by the central bank of a nation</a:t>
            </a:r>
            <a:endParaRPr lang="en-US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4A18F-85F9-5C26-994E-D200771CEE7F}"/>
              </a:ext>
            </a:extLst>
          </p:cNvPr>
          <p:cNvSpPr txBox="1"/>
          <p:nvPr/>
        </p:nvSpPr>
        <p:spPr>
          <a:xfrm>
            <a:off x="2554858" y="1236939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954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889358" y="2556586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control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Recession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the equilibrium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interest rate decreases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people prefer to hold money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(sell bonds)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→ the central bank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buys</a:t>
            </a: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back bonds from commercial banks.</a:t>
            </a:r>
            <a:endParaRPr lang="en-GB" sz="24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4A18F-85F9-5C26-994E-D200771CEE7F}"/>
              </a:ext>
            </a:extLst>
          </p:cNvPr>
          <p:cNvSpPr txBox="1"/>
          <p:nvPr/>
        </p:nvSpPr>
        <p:spPr>
          <a:xfrm>
            <a:off x="2554858" y="1236939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AC7C26-C86C-4A21-959F-6FB40B0BA8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679" y="1800513"/>
            <a:ext cx="4521264" cy="388430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AF291C6-C150-0842-F43B-E3DE93A8C624}"/>
              </a:ext>
            </a:extLst>
          </p:cNvPr>
          <p:cNvSpPr txBox="1"/>
          <p:nvPr/>
        </p:nvSpPr>
        <p:spPr>
          <a:xfrm>
            <a:off x="889358" y="1769588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5119497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889358" y="2602160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To control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Expansion/ Inflation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decrease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the equilibrium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interest rate increases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 people prefer to hold bonds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(buy bonds)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→the central bank 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sells</a:t>
            </a:r>
            <a:r>
              <a:rPr lang="en-US" sz="2400" b="1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40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bonds to commercial banks</a:t>
            </a:r>
            <a:endParaRPr lang="en-US" sz="24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4A18F-85F9-5C26-994E-D200771CEE7F}"/>
              </a:ext>
            </a:extLst>
          </p:cNvPr>
          <p:cNvSpPr txBox="1"/>
          <p:nvPr/>
        </p:nvSpPr>
        <p:spPr>
          <a:xfrm>
            <a:off x="2554858" y="1236939"/>
            <a:ext cx="48370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Tools monetary policy</a:t>
            </a:r>
            <a:endParaRPr lang="en-US" sz="2800" u="sng" dirty="0">
              <a:solidFill>
                <a:srgbClr val="00B05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4B3249-0659-D01C-7C25-F91C31F3118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3630" t="38153" r="17987" b="14596"/>
          <a:stretch/>
        </p:blipFill>
        <p:spPr bwMode="auto">
          <a:xfrm>
            <a:off x="6974565" y="1679919"/>
            <a:ext cx="4328077" cy="40503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1513246-EA37-5119-F02C-BA8354B225B8}"/>
              </a:ext>
            </a:extLst>
          </p:cNvPr>
          <p:cNvSpPr txBox="1"/>
          <p:nvPr/>
        </p:nvSpPr>
        <p:spPr>
          <a:xfrm>
            <a:off x="889358" y="1919549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8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1947826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A1D9244-8C3D-8EDD-DD27-BA249A0D32A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5568" t="32112" r="7728" b="27059"/>
          <a:stretch/>
        </p:blipFill>
        <p:spPr>
          <a:xfrm>
            <a:off x="2223982" y="1233586"/>
            <a:ext cx="9316278" cy="453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22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0183932"/>
              </p:ext>
            </p:extLst>
          </p:nvPr>
        </p:nvGraphicFramePr>
        <p:xfrm>
          <a:off x="3260035" y="1190831"/>
          <a:ext cx="5883966" cy="548577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GB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recession, and Unemployment</a:t>
                      </a:r>
                      <a:r>
                        <a:rPr lang="en-GB" sz="24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 </a:t>
                      </a:r>
                      <a:endParaRPr lang="en-GB" sz="32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73407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buys bonds through open market operations</a:t>
                      </a:r>
                      <a:endParaRPr lang="en-GB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discount rate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RRR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AD↑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(inflation)↑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 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88211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5003493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4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0A3E9CD2-353C-461F-B528-589DD16982F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" r="47480" b="2315"/>
          <a:stretch/>
        </p:blipFill>
        <p:spPr bwMode="auto">
          <a:xfrm>
            <a:off x="5251199" y="1382580"/>
            <a:ext cx="5695074" cy="503079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62ADE7B-1C12-7BF2-2378-84806C3CFDA6}"/>
              </a:ext>
            </a:extLst>
          </p:cNvPr>
          <p:cNvSpPr/>
          <p:nvPr/>
        </p:nvSpPr>
        <p:spPr>
          <a:xfrm>
            <a:off x="10495722" y="1961322"/>
            <a:ext cx="477078" cy="91980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905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556932"/>
              </p:ext>
            </p:extLst>
          </p:nvPr>
        </p:nvGraphicFramePr>
        <p:xfrm>
          <a:off x="3260035" y="1190831"/>
          <a:ext cx="5883966" cy="548577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MP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323716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US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expansion, and inflation</a:t>
                      </a:r>
                      <a:endParaRPr lang="en-GB" sz="3200" b="1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73407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sells  bonds through open market operations</a:t>
                      </a:r>
                      <a:endParaRPr lang="en-GB" sz="2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discount rate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RRR</a:t>
                      </a:r>
                      <a:endParaRPr lang="en-GB" sz="2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r↑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</a:t>
                      </a: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FF00"/>
                          </a:highligh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3200" b="0" i="0" u="none" strike="noStrike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6269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E13124-6E8A-CD40-2D01-2B89F3D9FFB7}"/>
              </a:ext>
            </a:extLst>
          </p:cNvPr>
          <p:cNvSpPr txBox="1"/>
          <p:nvPr/>
        </p:nvSpPr>
        <p:spPr>
          <a:xfrm>
            <a:off x="2206851" y="444624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 Policy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969706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Contractionary MP</a:t>
                      </a:r>
                      <a:endParaRPr lang="en-GB" sz="4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162ADE7B-1C12-7BF2-2378-84806C3CFDA6}"/>
              </a:ext>
            </a:extLst>
          </p:cNvPr>
          <p:cNvSpPr/>
          <p:nvPr/>
        </p:nvSpPr>
        <p:spPr>
          <a:xfrm>
            <a:off x="10495722" y="1961322"/>
            <a:ext cx="477078" cy="91980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3E9CD2-353C-461F-B528-589DD16982F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80" t="198" b="2316"/>
          <a:stretch/>
        </p:blipFill>
        <p:spPr bwMode="auto">
          <a:xfrm>
            <a:off x="5751443" y="1197251"/>
            <a:ext cx="5999549" cy="530533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A291941-579B-C4C7-7238-7346D1F9E8E9}"/>
              </a:ext>
            </a:extLst>
          </p:cNvPr>
          <p:cNvSpPr/>
          <p:nvPr/>
        </p:nvSpPr>
        <p:spPr>
          <a:xfrm>
            <a:off x="5751443" y="5380383"/>
            <a:ext cx="437322" cy="87464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659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latin typeface="TimesNewRomanPSMT"/>
              </a:rPr>
              <a:t>What is meant by monetary policy?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The process by which the Parliament controls the money supply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NewRomanPSMT"/>
              </a:rPr>
              <a:t>The process by which the central bank or monetary authority of a country controls the supply of money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The process by which International Market controls the money supply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 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interest rate decreases in an economy, it will </a:t>
            </a:r>
            <a:endParaRPr lang="en-US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Decrease the investment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Increase the loan repayment by the government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b="1" u="sng" dirty="0">
                <a:latin typeface="TimesNewRomanPSMT"/>
              </a:rPr>
              <a:t>Increase the consumption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latin typeface="TimesNewRomanPSMT"/>
              </a:rPr>
              <a:t>Increase the total savings in the economy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28743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economy experiences an expansionary gap and the Fed sells US government securities in the open 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then _____.</a:t>
            </a:r>
            <a:endParaRPr lang="en-US" sz="1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increases, investment increases, aggregate demand increases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increases, the interest rate increases, and the aggregate demand increases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decreases, the interest rate decreases, and the aggregate demand falls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supply decreases, the investment decreases, and the aggregate demand decreases</a:t>
            </a:r>
          </a:p>
          <a:p>
            <a:pPr marL="0" lvl="0" indent="0">
              <a:spcBef>
                <a:spcPts val="0"/>
              </a:spcBef>
              <a:buNone/>
            </a:pPr>
            <a:endParaRPr lang="en-US" sz="1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 of the following is not a monetary policy instrument?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Reserve requirement ratio.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 on reserve. (Discount rate)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Capital gains tax rate.</a:t>
            </a: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market operations.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167114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not one of the Fed’s monetary policy tools?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A. Buying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B. Selling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C. Raising or lowering taxes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D. Raising or lowering the reserve requirement ratio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An open market purchase by the Fed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increases bank reserves, loans, and deposits, and thus increases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decreases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</a:rPr>
              <a:t>decreases bank reserves, loans, and deposits, and thus increases the money supply.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NewRomanPSMT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177664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imesNewRomanPSMT"/>
                <a:ea typeface="Times New Roman" panose="02020603050405020304" pitchFamily="18" charset="0"/>
              </a:rPr>
              <a:t> 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Suppose the Fed wanted to engage in an expansionary monetary policy. Which of the following should it do?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Sell bonds on the open market.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 Increase the reserve requirement ratio.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latin typeface="Times New Roman" panose="02020603050405020304" pitchFamily="18" charset="0"/>
              </a:rPr>
              <a:t>Increase the discount rate.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latin typeface="Times New Roman" panose="02020603050405020304" pitchFamily="18" charset="0"/>
              </a:rPr>
              <a:t>Buy bonds on the open market.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endParaRPr lang="en-US" sz="1800" b="1" u="sng" dirty="0">
              <a:latin typeface="Times New Roman" panose="02020603050405020304" pitchFamily="18" charset="0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Expansionary Monetary policy is a monetary policy designed to decrease activity in the economy.</a:t>
            </a: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False, Contractionary MP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1800" b="1" u="sng" dirty="0"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4645705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04687A-C368-0DC0-013A-DB37D0B69CC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623930" y="1752998"/>
            <a:ext cx="7586870" cy="353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endParaRPr lang="en-US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D6A6B3-52EB-EF6C-DB93-6295ADD365C4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01EF8F2-9530-692C-7384-59C7B4CE310C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280DB53D-C1F7-EFF0-4871-DD540A8F3C4D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Fiscal Policy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18C4E3B7-54EB-F9E9-79D8-83E693957620}"/>
              </a:ext>
            </a:extLst>
          </p:cNvPr>
          <p:cNvSpPr txBox="1"/>
          <p:nvPr/>
        </p:nvSpPr>
        <p:spPr>
          <a:xfrm>
            <a:off x="2362274" y="54450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Monetary, and Fiscal Policy</a:t>
            </a:r>
          </a:p>
        </p:txBody>
      </p:sp>
    </p:spTree>
    <p:extLst>
      <p:ext uri="{BB962C8B-B14F-4D97-AF65-F5344CB8AC3E}">
        <p14:creationId xmlns:p14="http://schemas.microsoft.com/office/powerpoint/2010/main" val="803314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F8A7CF1-0C61-21EF-0213-A8C9815075E0}"/>
              </a:ext>
            </a:extLst>
          </p:cNvPr>
          <p:cNvSpPr txBox="1">
            <a:spLocks/>
          </p:cNvSpPr>
          <p:nvPr/>
        </p:nvSpPr>
        <p:spPr>
          <a:xfrm>
            <a:off x="1262952" y="1603766"/>
            <a:ext cx="10109025" cy="40611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32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Fiscal Policy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 determined by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government/ congress/ president (Fiscal Authorities)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 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Taxes and the government expenditure 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 influence economic conditions</a:t>
            </a:r>
            <a:endParaRPr lang="en-US" sz="32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Goals:</a:t>
            </a:r>
            <a:endParaRPr lang="en-US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Boosting employment level to achieve Full Employment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Inflation in Check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Maintain Sustainable Growth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18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3600" b="1" u="sng" dirty="0">
              <a:solidFill>
                <a:srgbClr val="0070C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400" b="1" u="sng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ACF555-9827-C680-17FE-31EF3477060D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</p:spTree>
    <p:extLst>
      <p:ext uri="{BB962C8B-B14F-4D97-AF65-F5344CB8AC3E}">
        <p14:creationId xmlns:p14="http://schemas.microsoft.com/office/powerpoint/2010/main" val="21778037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ACF555-9827-C680-17FE-31EF3477060D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BD2B29-3305-406A-68A3-3A235EECC0F0}"/>
              </a:ext>
            </a:extLst>
          </p:cNvPr>
          <p:cNvSpPr txBox="1"/>
          <p:nvPr/>
        </p:nvSpPr>
        <p:spPr>
          <a:xfrm>
            <a:off x="3336235" y="1200950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800" b="1" u="sng" dirty="0">
                <a:solidFill>
                  <a:srgbClr val="C00000"/>
                </a:solidFill>
                <a:effectLst/>
                <a:latin typeface="Andalus"/>
                <a:ea typeface="Andalus"/>
                <a:cs typeface="Noto Sans Symbols"/>
              </a:rPr>
              <a:t>Government Budget </a:t>
            </a:r>
            <a:r>
              <a:rPr lang="en-US" sz="2800" b="1" u="sng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≡</a:t>
            </a:r>
            <a:r>
              <a:rPr lang="en-US" sz="2800" b="1" u="sng" dirty="0">
                <a:solidFill>
                  <a:srgbClr val="000000"/>
                </a:solidFill>
                <a:effectLst/>
                <a:latin typeface="Andalus"/>
                <a:ea typeface="Andalus"/>
                <a:cs typeface="Noto Sans Symbols"/>
              </a:rPr>
              <a:t> G </a:t>
            </a:r>
            <a:r>
              <a:rPr lang="en-US" sz="2800" b="1" u="sng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–</a:t>
            </a:r>
            <a:r>
              <a:rPr lang="en-US" sz="2800" b="1" u="sng" dirty="0">
                <a:solidFill>
                  <a:srgbClr val="000000"/>
                </a:solidFill>
                <a:effectLst/>
                <a:latin typeface="Andalus"/>
                <a:ea typeface="Andalus"/>
                <a:cs typeface="Noto Sans Symbols"/>
              </a:rPr>
              <a:t> T</a:t>
            </a:r>
            <a:endParaRPr lang="en-US" sz="2000" dirty="0">
              <a:effectLst/>
              <a:latin typeface="Noto Sans Symbols"/>
              <a:ea typeface="Noto Sans Symbols"/>
              <a:cs typeface="Noto Sans Symbol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B7BA9E-5829-1B35-456D-9F0B9412D6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697" t="56622" r="13695" b="14959"/>
          <a:stretch/>
        </p:blipFill>
        <p:spPr>
          <a:xfrm>
            <a:off x="1044256" y="1846924"/>
            <a:ext cx="10485890" cy="3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200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C4E3B7-54EB-F9E9-79D8-83E693957620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  <p:pic>
        <p:nvPicPr>
          <p:cNvPr id="16" name="Picture 1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EFA0BC7-D2F0-C8A2-D27A-CA3F170C473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8" t="27626"/>
          <a:stretch/>
        </p:blipFill>
        <p:spPr>
          <a:xfrm>
            <a:off x="1874165" y="2021730"/>
            <a:ext cx="9416964" cy="36226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3B273BA-62B7-AF01-9E6D-0957A44E1E66}"/>
              </a:ext>
            </a:extLst>
          </p:cNvPr>
          <p:cNvSpPr txBox="1"/>
          <p:nvPr/>
        </p:nvSpPr>
        <p:spPr>
          <a:xfrm>
            <a:off x="3442253" y="1359742"/>
            <a:ext cx="47873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Types of Fiscal policy</a:t>
            </a:r>
            <a:endParaRPr lang="en-US" sz="32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05C6892-4B41-C889-B41E-0CA07977316F}"/>
              </a:ext>
            </a:extLst>
          </p:cNvPr>
          <p:cNvSpPr/>
          <p:nvPr/>
        </p:nvSpPr>
        <p:spPr>
          <a:xfrm>
            <a:off x="9080977" y="5274365"/>
            <a:ext cx="2459283" cy="39756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3390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3FAEB9C-00D4-9A9B-9945-F17D200217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149375"/>
              </p:ext>
            </p:extLst>
          </p:nvPr>
        </p:nvGraphicFramePr>
        <p:xfrm>
          <a:off x="2629463" y="1281349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</a:rPr>
                        <a:t>Expansionary fiscal policy</a:t>
                      </a:r>
                      <a:endParaRPr lang="en-US" sz="32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When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Stimulate the economy during </a:t>
                      </a:r>
                      <a:r>
                        <a:rPr lang="en-US" sz="2400" u="sng">
                          <a:effectLst/>
                        </a:rPr>
                        <a:t>the recession (during Budget surplus)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Action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r>
                        <a:rPr lang="en-US" sz="24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>
                          <a:effectLst/>
                        </a:rPr>
                        <a:t> or G↑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results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T</a:t>
                      </a:r>
                      <a:r>
                        <a:rPr lang="en-US" sz="24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>
                          <a:effectLst/>
                        </a:rPr>
                        <a:t>: consumer spending↑</a:t>
                      </a:r>
                      <a:endParaRPr lang="en-US" sz="18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G↑: Business investment ↑</a:t>
                      </a:r>
                      <a:endParaRPr lang="en-US" sz="18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AD curve </a:t>
                      </a:r>
                      <a:r>
                        <a:rPr lang="en-US" sz="2400" u="sng">
                          <a:effectLst/>
                        </a:rPr>
                        <a:t>increases and shift to the right</a:t>
                      </a:r>
                      <a:r>
                        <a:rPr lang="en-US" sz="2400">
                          <a:effectLst/>
                        </a:rPr>
                        <a:t>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effect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Real GDP ↑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Price level ↑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Employment ↑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FEEA9AC-A24C-0F92-62C7-69FD0F7548BD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</p:spTree>
    <p:extLst>
      <p:ext uri="{BB962C8B-B14F-4D97-AF65-F5344CB8AC3E}">
        <p14:creationId xmlns:p14="http://schemas.microsoft.com/office/powerpoint/2010/main" val="20688079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716252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FP</a:t>
                      </a:r>
                      <a:endParaRPr lang="en-GB" sz="4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162ADE7B-1C12-7BF2-2378-84806C3CFDA6}"/>
              </a:ext>
            </a:extLst>
          </p:cNvPr>
          <p:cNvSpPr/>
          <p:nvPr/>
        </p:nvSpPr>
        <p:spPr>
          <a:xfrm>
            <a:off x="10495722" y="1961322"/>
            <a:ext cx="477078" cy="91980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782F32-A0ED-754D-555F-A19B782E2D5E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5B6542C-8BE5-B211-E3E3-0D7C30D46FA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931" t="27754" r="47867" b="14627"/>
          <a:stretch/>
        </p:blipFill>
        <p:spPr bwMode="auto">
          <a:xfrm>
            <a:off x="5396133" y="1495735"/>
            <a:ext cx="5576667" cy="50607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39225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3FAEB9C-00D4-9A9B-9945-F17D200217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541951"/>
              </p:ext>
            </p:extLst>
          </p:nvPr>
        </p:nvGraphicFramePr>
        <p:xfrm>
          <a:off x="2629463" y="1281349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rgbClr val="FF0000"/>
                          </a:solidFill>
                          <a:effectLst/>
                        </a:rPr>
                        <a:t>Contractionary  fiscal policy</a:t>
                      </a:r>
                      <a:endParaRPr lang="en-US" sz="3200" b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When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Stimulate the economy during </a:t>
                      </a:r>
                      <a:r>
                        <a:rPr lang="en-US" sz="2400" u="sng" dirty="0">
                          <a:effectLst/>
                        </a:rPr>
                        <a:t>inflation (during Budget Deficit)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Action</a:t>
                      </a:r>
                      <a:endParaRPr lang="en-US" sz="1800" b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T↑ or 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results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T↑: consumer spending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G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400" dirty="0">
                          <a:effectLst/>
                        </a:rPr>
                        <a:t>: Business investment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AD curve </a:t>
                      </a:r>
                      <a:r>
                        <a:rPr lang="en-US" sz="2400" u="sng" dirty="0">
                          <a:effectLst/>
                        </a:rPr>
                        <a:t>decreases and shift to the left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>
                          <a:effectLst/>
                        </a:rPr>
                        <a:t>effect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Real GDP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Price level </a:t>
                      </a:r>
                      <a:r>
                        <a:rPr lang="en-US" sz="24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</a:rPr>
                        <a:t>Employment </a:t>
                      </a:r>
                      <a:r>
                        <a:rPr lang="en-US" sz="18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FEEA9AC-A24C-0F92-62C7-69FD0F7548BD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</p:spTree>
    <p:extLst>
      <p:ext uri="{BB962C8B-B14F-4D97-AF65-F5344CB8AC3E}">
        <p14:creationId xmlns:p14="http://schemas.microsoft.com/office/powerpoint/2010/main" val="14208277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114465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E2F3CE8-7FD5-17EF-8DB8-C38C17C687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824885"/>
              </p:ext>
            </p:extLst>
          </p:nvPr>
        </p:nvGraphicFramePr>
        <p:xfrm>
          <a:off x="451164" y="2881130"/>
          <a:ext cx="4624419" cy="715617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715617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3600" b="1" i="0" u="none" strike="noStrike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FP</a:t>
                      </a:r>
                      <a:endParaRPr lang="en-GB" sz="4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162ADE7B-1C12-7BF2-2378-84806C3CFDA6}"/>
              </a:ext>
            </a:extLst>
          </p:cNvPr>
          <p:cNvSpPr/>
          <p:nvPr/>
        </p:nvSpPr>
        <p:spPr>
          <a:xfrm>
            <a:off x="10495722" y="1961322"/>
            <a:ext cx="477078" cy="91980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782F32-A0ED-754D-555F-A19B782E2D5E}"/>
              </a:ext>
            </a:extLst>
          </p:cNvPr>
          <p:cNvSpPr txBox="1"/>
          <p:nvPr/>
        </p:nvSpPr>
        <p:spPr>
          <a:xfrm>
            <a:off x="2322517" y="411530"/>
            <a:ext cx="67584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Fiscal Policy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E0B8E8-54B7-FC29-6695-125FE11A5D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341" t="28384" r="46921" b="14002"/>
          <a:stretch/>
        </p:blipFill>
        <p:spPr bwMode="auto">
          <a:xfrm>
            <a:off x="5612388" y="1284974"/>
            <a:ext cx="5910349" cy="54035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57784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------ is known as the policies that fiscal authorities adopt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Public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policies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is defined as the policy under which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taxation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Government spending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has a predetermined purpose of economic policy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7121319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651740" y="184692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are the tools of fiscal policy?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Taxation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research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Government borrowing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objectives are achieved by fiscal policy?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Economic stability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Achieving high level of employment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Accelerating economic growth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NewRomanPSMT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8576208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4130822" y="481934"/>
            <a:ext cx="4956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Think</a:t>
            </a:r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747FAAB-9AEC-999E-635D-94A1731BFB95}"/>
              </a:ext>
            </a:extLst>
          </p:cNvPr>
          <p:cNvSpPr txBox="1">
            <a:spLocks/>
          </p:cNvSpPr>
          <p:nvPr/>
        </p:nvSpPr>
        <p:spPr>
          <a:xfrm>
            <a:off x="2014597" y="1358921"/>
            <a:ext cx="8732915" cy="45608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Budget is an instrument of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Monetary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Commercial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Money-saving policy of the government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creates a surplus, when the total--------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Expenditure and total receipts same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Receipts more than Expenditure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Expenditure over Receipts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Receipts and total Expenditure very low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the governments total revenue is less than the planned expenditure, it is called----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Revenue deficit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Budget shortfall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Fiscal deficit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Deficit financing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CDFC9C-2B25-16C7-546D-49EE0321036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7145" t="27099" r="66585" b="34317"/>
          <a:stretch/>
        </p:blipFill>
        <p:spPr>
          <a:xfrm>
            <a:off x="10624945" y="61181"/>
            <a:ext cx="1183844" cy="15784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668ACC-3B73-40F0-FB0F-D00D12DB30F4}"/>
              </a:ext>
            </a:extLst>
          </p:cNvPr>
          <p:cNvSpPr txBox="1"/>
          <p:nvPr/>
        </p:nvSpPr>
        <p:spPr>
          <a:xfrm>
            <a:off x="342867" y="236724"/>
            <a:ext cx="13429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2905228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766935" y="427978"/>
            <a:ext cx="55565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</a:rPr>
              <a:t>Summary outlines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DFD9652-C932-DFB3-6CD6-BB42D866A520}"/>
              </a:ext>
            </a:extLst>
          </p:cNvPr>
          <p:cNvSpPr txBox="1">
            <a:spLocks noChangeArrowheads="1"/>
          </p:cNvSpPr>
          <p:nvPr/>
        </p:nvSpPr>
        <p:spPr>
          <a:xfrm>
            <a:off x="945612" y="1643269"/>
            <a:ext cx="10300775" cy="39226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7155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800" dirty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>
              <a:spcBef>
                <a:spcPts val="0"/>
              </a:spcBef>
              <a:buFont typeface="Symbol" panose="05050102010706020507" pitchFamily="18" charset="2"/>
              <a:buChar char=""/>
              <a:tabLst>
                <a:tab pos="2160270" algn="l"/>
              </a:tabLst>
            </a:pPr>
            <a:endParaRPr lang="en-US" sz="19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>
              <a:spcBef>
                <a:spcPts val="0"/>
              </a:spcBef>
              <a:tabLst>
                <a:tab pos="2160270" algn="l"/>
              </a:tabLst>
            </a:pPr>
            <a:endParaRPr lang="en-US" sz="1200" dirty="0"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  <a:p>
            <a:pPr marL="457200" lvl="1" indent="0">
              <a:buFont typeface="Arial" panose="020B0604020202020204" pitchFamily="34" charset="0"/>
              <a:buNone/>
              <a:defRPr/>
            </a:pPr>
            <a:endParaRPr lang="en-US" altLang="en-US" sz="1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1FD9CED-F059-C555-24E5-76FD913B7BF8}"/>
              </a:ext>
            </a:extLst>
          </p:cNvPr>
          <p:cNvSpPr txBox="1">
            <a:spLocks/>
          </p:cNvSpPr>
          <p:nvPr/>
        </p:nvSpPr>
        <p:spPr>
          <a:xfrm>
            <a:off x="838199" y="1766015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Pct val="120000"/>
              <a:buFont typeface="Arial" charset="0"/>
              <a:buChar char="•"/>
            </a:pPr>
            <a:r>
              <a:rPr lang="en-US" sz="3200" b="1" dirty="0">
                <a:latin typeface="Arial" charset="0"/>
                <a:cs typeface="ＭＳ Ｐゴシック" charset="-128"/>
              </a:rPr>
              <a:t>Monetary policy (definition, tools, expansionary, and monetary policy)</a:t>
            </a:r>
          </a:p>
          <a:p>
            <a:pPr marL="0" indent="0" eaLnBrk="1" hangingPunct="1">
              <a:lnSpc>
                <a:spcPct val="100000"/>
              </a:lnSpc>
              <a:buClrTx/>
              <a:buSzPct val="120000"/>
              <a:buNone/>
            </a:pPr>
            <a:endParaRPr lang="en-US" sz="3200" b="1" dirty="0">
              <a:latin typeface="Arial" charset="0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3200" b="1" dirty="0">
                <a:latin typeface="Arial" charset="0"/>
                <a:cs typeface="ＭＳ Ｐゴシック" charset="-128"/>
              </a:rPr>
              <a:t>Fiscal policy (definition, tools, expansionary, and fiscal policy)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3200" b="1" dirty="0">
              <a:latin typeface="Arial" charset="0"/>
              <a:cs typeface="ＭＳ Ｐゴシック" charset="-128"/>
            </a:endParaRP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33756-664F-9CB8-EBFA-C9426A105E74}"/>
              </a:ext>
            </a:extLst>
          </p:cNvPr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934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C2A8F7-E27F-1B0F-34B8-BA0456E6F993}"/>
              </a:ext>
            </a:extLst>
          </p:cNvPr>
          <p:cNvSpPr txBox="1">
            <a:spLocks/>
          </p:cNvSpPr>
          <p:nvPr/>
        </p:nvSpPr>
        <p:spPr>
          <a:xfrm>
            <a:off x="1156252" y="4524157"/>
            <a:ext cx="3508513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720273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1847</TotalTime>
  <Words>1406</Words>
  <Application>Microsoft Office PowerPoint</Application>
  <PresentationFormat>Widescreen</PresentationFormat>
  <Paragraphs>352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Andalus</vt:lpstr>
      <vt:lpstr>Arial</vt:lpstr>
      <vt:lpstr>Calibri</vt:lpstr>
      <vt:lpstr>Calibri Light</vt:lpstr>
      <vt:lpstr>Century Gothic</vt:lpstr>
      <vt:lpstr>Noto Sans Symbols</vt:lpstr>
      <vt:lpstr>Palatino Linotype</vt:lpstr>
      <vt:lpstr>Symbol</vt:lpstr>
      <vt:lpstr>Tajawal Medium</vt:lpstr>
      <vt:lpstr>Times New Roman</vt:lpstr>
      <vt:lpstr>TimesNewRomanPSMT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دينا سمير السيد حسن علي الوقاد</cp:lastModifiedBy>
  <cp:revision>384</cp:revision>
  <dcterms:created xsi:type="dcterms:W3CDTF">2021-08-03T13:03:26Z</dcterms:created>
  <dcterms:modified xsi:type="dcterms:W3CDTF">2023-02-05T13:08:35Z</dcterms:modified>
</cp:coreProperties>
</file>