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4"/>
  </p:notesMasterIdLst>
  <p:sldIdLst>
    <p:sldId id="502" r:id="rId5"/>
    <p:sldId id="503" r:id="rId6"/>
    <p:sldId id="501" r:id="rId7"/>
    <p:sldId id="370" r:id="rId8"/>
    <p:sldId id="799" r:id="rId9"/>
    <p:sldId id="872" r:id="rId10"/>
    <p:sldId id="873" r:id="rId11"/>
    <p:sldId id="839" r:id="rId12"/>
    <p:sldId id="883" r:id="rId13"/>
    <p:sldId id="884" r:id="rId14"/>
    <p:sldId id="885" r:id="rId15"/>
    <p:sldId id="886" r:id="rId16"/>
    <p:sldId id="887" r:id="rId17"/>
    <p:sldId id="888" r:id="rId18"/>
    <p:sldId id="889" r:id="rId19"/>
    <p:sldId id="890" r:id="rId20"/>
    <p:sldId id="891" r:id="rId21"/>
    <p:sldId id="893" r:id="rId22"/>
    <p:sldId id="894" r:id="rId23"/>
    <p:sldId id="895" r:id="rId24"/>
    <p:sldId id="896" r:id="rId25"/>
    <p:sldId id="897" r:id="rId26"/>
    <p:sldId id="898" r:id="rId27"/>
    <p:sldId id="899" r:id="rId28"/>
    <p:sldId id="900" r:id="rId29"/>
    <p:sldId id="901" r:id="rId30"/>
    <p:sldId id="902" r:id="rId31"/>
    <p:sldId id="903" r:id="rId32"/>
    <p:sldId id="904" r:id="rId33"/>
    <p:sldId id="905" r:id="rId34"/>
    <p:sldId id="906" r:id="rId35"/>
    <p:sldId id="907" r:id="rId36"/>
    <p:sldId id="910" r:id="rId37"/>
    <p:sldId id="908" r:id="rId38"/>
    <p:sldId id="909" r:id="rId39"/>
    <p:sldId id="912" r:id="rId40"/>
    <p:sldId id="911" r:id="rId41"/>
    <p:sldId id="665" r:id="rId42"/>
    <p:sldId id="349" r:id="rId43"/>
  </p:sldIdLst>
  <p:sldSz cx="12192000" cy="6858000"/>
  <p:notesSz cx="6858000" cy="9144000"/>
  <p:embeddedFontLst>
    <p:embeddedFont>
      <p:font typeface="Alexandria" pitchFamily="2" charset="-78"/>
      <p:regular r:id="rId45"/>
      <p:bold r:id="rId46"/>
    </p:embeddedFont>
    <p:embeddedFont>
      <p:font typeface="Alexandria Light" pitchFamily="2" charset="-78"/>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72"/>
            <p14:sldId id="873"/>
            <p14:sldId id="839"/>
            <p14:sldId id="883"/>
            <p14:sldId id="884"/>
            <p14:sldId id="885"/>
            <p14:sldId id="886"/>
            <p14:sldId id="887"/>
            <p14:sldId id="888"/>
            <p14:sldId id="889"/>
            <p14:sldId id="890"/>
            <p14:sldId id="891"/>
            <p14:sldId id="893"/>
            <p14:sldId id="894"/>
            <p14:sldId id="895"/>
            <p14:sldId id="896"/>
            <p14:sldId id="897"/>
            <p14:sldId id="898"/>
            <p14:sldId id="899"/>
            <p14:sldId id="900"/>
            <p14:sldId id="901"/>
            <p14:sldId id="902"/>
            <p14:sldId id="903"/>
            <p14:sldId id="904"/>
            <p14:sldId id="905"/>
            <p14:sldId id="906"/>
            <p14:sldId id="907"/>
            <p14:sldId id="910"/>
            <p14:sldId id="908"/>
            <p14:sldId id="909"/>
            <p14:sldId id="912"/>
            <p14:sldId id="911"/>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B925A2-C5C5-4BB5-A9D1-19C2C00D9C41}" v="427" dt="2024-11-26T19:21:17.735"/>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59777" autoAdjust="0"/>
  </p:normalViewPr>
  <p:slideViewPr>
    <p:cSldViewPr snapToGrid="0">
      <p:cViewPr varScale="1">
        <p:scale>
          <a:sx n="54" d="100"/>
          <a:sy n="54" d="100"/>
        </p:scale>
        <p:origin x="143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8798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D78C74A1-6368-E814-588B-A8B56451D9A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1693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B25B9-5B5C-1E3E-2F2A-C5133DBB56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676D19E7-5386-5AE0-51D8-1A387391241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3C220CD4-BB66-FD57-8F4D-9A392557F83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7FC4E68-33D0-356E-8A95-1624874E69F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0323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40D71-7428-F294-262A-74D1D44E6E0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9ADEAAE-80D8-5D17-0660-96A323D658B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6CD2F66-FC43-69A6-B5D9-96FBC1FD723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E52DD8BB-CD7E-5921-A293-F9370BBBC7E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07274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62180-9062-A698-7861-D5A5CBC939D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16259F5-4CCF-9ABB-8B82-319E34D6925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6D06B59F-B5B9-F17F-E431-217BE6AD144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CDBDD46-7666-44A1-A679-62547F48CED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16444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65B15-66CB-E787-D8D8-13AB6A504C9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72D8D9B7-8C1F-4DDC-99B3-C8BB4B8E598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CA8EBE7-0E77-F9D2-31A7-984A22CD596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A943E3D1-30A5-E1EC-0D45-424E0363685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605512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C79C3-C11E-0A3D-1DE6-124E1130997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1039C5A-6FBC-DC92-5377-7FF7A0C3850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C37DA2C-9EEA-3DB0-7AF2-0BC5C77E829C}"/>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F686BEA8-A504-E584-71DA-87474691BF14}"/>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88028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AD54B-E778-21D1-D1E5-E6135A6CD80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83619AD-4D61-2141-0619-87B970F17AE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7616986-C2A0-0267-3730-866343B551D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B5790C26-6FCE-8E57-CFE7-9399FB9CF3B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60086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2FACD-BD51-3A2F-BBD4-2FCABDC12D6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09FD0B2-982B-FDD4-DE4B-2E7E78AC2EC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0FA28B8-A8A0-C18C-BCE5-E63488C2A75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FFFA3A3E-283A-A82E-C1FC-80E996931B2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06722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4E550-C108-92AB-BEBD-D2630C635BC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5E28B5D-7CB0-F207-C3EB-F61CE2E690D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8FF5283-DABB-A43F-35A4-CAF3C70328B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2D3C7F2-C7A2-A4B7-D2EF-C71CCC7B360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56582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CAF7B-7971-E20B-EC10-736221592926}"/>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09F64D7-3AD8-24D2-5359-2B227810A17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23CECB7-01EC-8E8F-6C05-1F5DDB5374E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0C6F78FC-B3B1-E567-12D0-A7E5EE68CCF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75655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344B6-924B-D2CF-263D-6D3788AC2A3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BF721DA-2672-99E5-09A0-28019E5535E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81B8E53-BC7D-76F5-DA1C-66C540A1735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CE63B43-64A4-91AF-3383-BC8515C3F20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92735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A5437-37A3-0F19-A2DA-BC640642904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4720010-9ACC-5A86-0303-DC16CC18422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4E284CE-75B7-7595-77A0-B4D2EF01DB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BC9E7353-E869-2A6F-98DF-723393F3463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28367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D6E28-46AD-546C-84FC-44BB7F8026D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65BA25B-4725-ED18-567C-430D4154EF8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C09E530-AFC9-B954-0D30-26C1F7DA20A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5029F13-7DF8-553F-B8B5-3F48166A28D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61939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6A01-AD27-8B48-A0BA-0B0AC84FDB3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D87EE7B-FDD2-CFE9-6204-00F723A8A30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E4D955C-D74D-3880-38A4-3D561393A5E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71AED185-30BB-3F06-1A50-D13264F1407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34087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E5662-599A-77B5-6EBB-06F10DAEDDA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D2E36E0-9CF6-3D61-32DB-33CD75166C3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E4C2F34-F7EE-D120-1BD0-BAC0347C522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AAD806D7-D387-9DA4-BA1F-DF336F3F93C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80504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8EAB8-7928-7363-B23C-095D37120B2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8E3330F-3D3C-77B9-C2BD-75787AACE2D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19BF5BE-9AEE-428F-CA3A-6B2B3666384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3443132D-9743-4ABB-276B-E18F4E82DFB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99143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BBA48-0704-AB18-A73E-8FCD7975432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3B6B7EF-5046-E56B-E8EB-AE83A8B5912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3E85E22-5C3F-D930-4949-55F17D7E511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5CDEB505-C450-108C-26C8-38835FB079A8}"/>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00090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68D75-566C-1B78-5695-68E0F0B8C5E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C55A047-8BA5-7B09-AE1F-A1B7CE6B2B2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368852E-1DE2-9DB0-0341-D92B327E4FE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A1E305D2-DF82-43AA-F174-8F0D1F14101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86836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7D6A5-9579-D1B8-A486-A4449755BFA4}"/>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65423092-FF96-C8E7-1439-223FE9FDB61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DBB6D35-5A82-10BB-EE01-421AFC59B5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87C7B067-0E96-8403-2E45-6CD4039D7F8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96038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A5F2E-B729-DD98-1EAC-28CBD329E00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4E9C1666-8452-4DBF-881F-8653C603CD4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0F4E0CF1-400C-6023-C009-25E41B583C5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4F754E06-ABB0-8590-66C1-41704D663B1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287721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30BA8-2F24-66C2-E9D2-47669328BD7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2952FFE-E6BA-3FD5-8560-DE5F421B83A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7C72606-02A5-17EA-ADF3-AC2000B49CC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D43ED54B-A745-2FCD-CB8D-ECDE52E60D8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273487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2.jpeg"/><Relationship Id="rId4" Type="http://schemas.openxmlformats.org/officeDocument/2006/relationships/notesSlide" Target="../notesSlides/notesSlide2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التاسعة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893589" y="3714325"/>
            <a:ext cx="4250356" cy="66576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وإدارة الإبداع</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تاسع</a:t>
            </a:r>
            <a:r>
              <a:rPr lang="ar-SA" sz="1400" kern="0" dirty="0">
                <a:solidFill>
                  <a:srgbClr val="2D3956"/>
                </a:solidFill>
                <a:latin typeface="Alexandria Light" pitchFamily="2" charset="-78"/>
                <a:cs typeface="Alexandria Light" pitchFamily="2" charset="-78"/>
                <a:sym typeface="Tajawal Medium"/>
              </a:rPr>
              <a:t>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257959"/>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085165" y="792727"/>
            <a:ext cx="8836171" cy="5734134"/>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a:t>
            </a:r>
            <a:r>
              <a:rPr lang="ar-SA" sz="2000" kern="0" dirty="0">
                <a:latin typeface="Alexandria Light" pitchFamily="2" charset="-78"/>
                <a:ea typeface="Calibri"/>
                <a:cs typeface="Alexandria Light" pitchFamily="2" charset="-78"/>
                <a:sym typeface="Calibri"/>
              </a:rPr>
              <a:t>في </a:t>
            </a:r>
            <a:r>
              <a:rPr lang="ar-EG" sz="2000" kern="0" dirty="0">
                <a:latin typeface="Alexandria Light" pitchFamily="2" charset="-78"/>
                <a:ea typeface="Calibri"/>
                <a:cs typeface="Alexandria Light" pitchFamily="2" charset="-78"/>
                <a:sym typeface="Calibri"/>
              </a:rPr>
              <a:t>المحاضرة ال</a:t>
            </a:r>
            <a:r>
              <a:rPr lang="ar-SA" sz="2000" kern="0" dirty="0">
                <a:latin typeface="Alexandria Light" pitchFamily="2" charset="-78"/>
                <a:ea typeface="Calibri"/>
                <a:cs typeface="Alexandria Light" pitchFamily="2" charset="-78"/>
                <a:sym typeface="Calibri"/>
              </a:rPr>
              <a:t>ثامنة بعنوان </a:t>
            </a:r>
            <a:r>
              <a:rPr lang="ar-SA" dirty="0">
                <a:solidFill>
                  <a:schemeClr val="accent1"/>
                </a:solidFill>
                <a:effectLst/>
                <a:latin typeface="Alexandria" pitchFamily="2" charset="-78"/>
                <a:ea typeface="Times New Roman" panose="02020603050405020304" pitchFamily="18" charset="0"/>
                <a:cs typeface="Alexandria" pitchFamily="2" charset="-78"/>
              </a:rPr>
              <a:t>قيادة التغيير والسلوك التنظيمي</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150000"/>
              </a:lnSpc>
            </a:pPr>
            <a:r>
              <a:rPr lang="ar-SA" sz="2000" kern="0" dirty="0">
                <a:latin typeface="Alexandria Light" pitchFamily="2" charset="-78"/>
                <a:ea typeface="Calibri" panose="020F0502020204030204" pitchFamily="34" charset="0"/>
                <a:cs typeface="Alexandria Light" pitchFamily="2" charset="-78"/>
                <a:sym typeface="Arial"/>
              </a:rPr>
              <a:t> </a:t>
            </a:r>
            <a:r>
              <a:rPr lang="ar-SA" sz="2000" dirty="0">
                <a:effectLst/>
                <a:latin typeface="Alexandria Light" pitchFamily="2" charset="-78"/>
                <a:ea typeface="Times New Roman" panose="02020603050405020304" pitchFamily="18" charset="0"/>
                <a:cs typeface="Alexandria Light" pitchFamily="2" charset="-78"/>
              </a:rPr>
              <a:t>مفهوم السلوك، المنظمة.</a:t>
            </a:r>
            <a:r>
              <a:rPr lang="en-US" sz="2000" dirty="0">
                <a:effectLst/>
                <a:latin typeface="Alexandria Light" pitchFamily="2" charset="-78"/>
                <a:ea typeface="Times New Roman" panose="02020603050405020304" pitchFamily="18" charset="0"/>
                <a:cs typeface="Alexandria Light" pitchFamily="2" charset="-78"/>
              </a:rPr>
              <a:t> </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التنظيمي.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مبادئ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مبررات دراسة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أهداف دراسة السلوك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الجماعة.</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تكون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مراحل تكوين الجماعات.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انواع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تماسك ومشكلات الجماعات.</a:t>
            </a:r>
            <a:endParaRPr lang="ar-SA" sz="2000" dirty="0">
              <a:latin typeface="Alexandria Light" pitchFamily="2" charset="-78"/>
              <a:ea typeface="Times New Roman" panose="02020603050405020304" pitchFamily="18" charset="0"/>
              <a:cs typeface="Alexandria Light" pitchFamily="2" charset="-78"/>
            </a:endParaRPr>
          </a:p>
          <a:p>
            <a:pPr algn="r" rtl="1">
              <a:lnSpc>
                <a:spcPct val="150000"/>
              </a:lnSpc>
            </a:pPr>
            <a:r>
              <a:rPr lang="ar-EG" sz="2000" kern="0" dirty="0">
                <a:latin typeface="Alexandria Light" pitchFamily="2" charset="-78"/>
                <a:ea typeface="Calibri"/>
                <a:cs typeface="Alexandria Light" pitchFamily="2" charset="-78"/>
                <a:sym typeface="Calibri"/>
              </a:rPr>
              <a:t>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وإدارة الإبداع.</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التاسعة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1411" y="296883"/>
            <a:ext cx="6873411" cy="6282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3455336" y="396319"/>
            <a:ext cx="5281328" cy="6555600"/>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 مفهوم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 دوافع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كيف تتم عملية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شروط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مستويات الإبداع.</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تبني الإبداع في المنظمات</a:t>
            </a:r>
            <a:endParaRPr lang="ar-SA" sz="2000"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sz="2000"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مفهوم 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مستويات 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المراحل العملية لإدارة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مفهوم الإبداع الاستراتيجي.</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استراتيجيات الإبداع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Calibri" panose="020F0502020204030204" pitchFamily="34" charset="0"/>
                <a:cs typeface="Alexandria Light" pitchFamily="2" charset="-78"/>
              </a:rPr>
              <a:t>سمات القيادة الإبداعية</a:t>
            </a:r>
            <a:endParaRPr lang="en-US" sz="2000"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1530096" y="3960356"/>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70225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270265D0-1305-6E23-105B-4C311F999D32}"/>
              </a:ext>
            </a:extLst>
          </p:cNvPr>
          <p:cNvSpPr txBox="1">
            <a:spLocks/>
          </p:cNvSpPr>
          <p:nvPr/>
        </p:nvSpPr>
        <p:spPr>
          <a:xfrm>
            <a:off x="3936560" y="265715"/>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الإبـــــــــــــــداع</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id="{5DFA3386-09A8-43B3-C426-7AFB2B9E2794}"/>
              </a:ext>
            </a:extLst>
          </p:cNvPr>
          <p:cNvSpPr txBox="1"/>
          <p:nvPr/>
        </p:nvSpPr>
        <p:spPr>
          <a:xfrm>
            <a:off x="1083438" y="1070537"/>
            <a:ext cx="10115031" cy="5446940"/>
          </a:xfrm>
          <a:prstGeom prst="rect">
            <a:avLst/>
          </a:prstGeom>
          <a:noFill/>
        </p:spPr>
        <p:txBody>
          <a:bodyPr wrap="square">
            <a:spAutoFit/>
          </a:bodyPr>
          <a:lstStyle/>
          <a:p>
            <a:pPr marL="342900" lvl="0" indent="-342900" algn="justLow" rtl="1">
              <a:lnSpc>
                <a:spcPct val="150000"/>
              </a:lnSpc>
              <a:buFont typeface="Symbol" panose="05050102010706020507" pitchFamily="18" charset="2"/>
              <a:buChar char=""/>
              <a:tabLst>
                <a:tab pos="228600" algn="l"/>
              </a:tabLst>
            </a:pPr>
            <a:r>
              <a:rPr lang="ar-SA" dirty="0">
                <a:solidFill>
                  <a:srgbClr val="C00000"/>
                </a:solidFill>
                <a:effectLst/>
                <a:latin typeface="Alexandria Light" pitchFamily="2" charset="-78"/>
                <a:ea typeface="Times New Roman" panose="02020603050405020304" pitchFamily="18" charset="0"/>
                <a:cs typeface="Alexandria Light" pitchFamily="2" charset="-78"/>
              </a:rPr>
              <a:t>الإبداع </a:t>
            </a:r>
            <a:r>
              <a:rPr lang="en-US"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dirty="0">
                <a:solidFill>
                  <a:srgbClr val="C00000"/>
                </a:solidFill>
                <a:effectLst/>
                <a:latin typeface="Alexandria Light" pitchFamily="2" charset="-78"/>
                <a:ea typeface="Times New Roman" panose="02020603050405020304" pitchFamily="18" charset="0"/>
                <a:cs typeface="Alexandria Light" pitchFamily="2" charset="-78"/>
              </a:rPr>
              <a:t>: </a:t>
            </a:r>
            <a:r>
              <a:rPr lang="ar-SA" dirty="0">
                <a:solidFill>
                  <a:srgbClr val="000000"/>
                </a:solidFill>
                <a:effectLst/>
                <a:latin typeface="Alexandria Light" pitchFamily="2" charset="-78"/>
                <a:ea typeface="Times New Roman" panose="02020603050405020304" pitchFamily="18" charset="0"/>
                <a:cs typeface="Alexandria Light" pitchFamily="2" charset="-78"/>
              </a:rPr>
              <a:t>مزيج من القدرات والاستعدادات والخصائص الشخصية التي إذا وجدت بيئة مناسبة يمكن أن ترتقى بالعمليات العقلية لتؤدي إلى نتائج أصيلة ومفيدة للفرد و/أو الشركة/المؤسسة و/أو المجتمع و/أو العالم.</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Symbol" panose="05050102010706020507" pitchFamily="18" charset="2"/>
              <a:buChar char=""/>
              <a:tabLst>
                <a:tab pos="228600" algn="l"/>
              </a:tabLst>
            </a:pPr>
            <a:r>
              <a:rPr lang="ar-SA" dirty="0">
                <a:solidFill>
                  <a:srgbClr val="C00000"/>
                </a:solidFill>
                <a:effectLst/>
                <a:latin typeface="Alexandria Light" pitchFamily="2" charset="-78"/>
                <a:ea typeface="Times New Roman" panose="02020603050405020304" pitchFamily="18" charset="0"/>
                <a:cs typeface="Alexandria Light" pitchFamily="2" charset="-78"/>
              </a:rPr>
              <a:t>الإبداع </a:t>
            </a:r>
            <a:r>
              <a:rPr lang="en-US"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dirty="0">
                <a:solidFill>
                  <a:srgbClr val="C00000"/>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عبارة عن خاصية ذهنية تمكن الفرد من التفكير بطرق غير تقليدية </a:t>
            </a:r>
            <a:r>
              <a:rPr lang="en-US" dirty="0">
                <a:effectLst/>
                <a:latin typeface="Alexandria Light" pitchFamily="2" charset="-78"/>
                <a:ea typeface="Times New Roman" panose="02020603050405020304" pitchFamily="18" charset="0"/>
                <a:cs typeface="Alexandria Light" pitchFamily="2" charset="-78"/>
              </a:rPr>
              <a:t>Unconventional</a:t>
            </a:r>
            <a:r>
              <a:rPr lang="ar-SA" dirty="0">
                <a:effectLst/>
                <a:latin typeface="Alexandria Light" pitchFamily="2" charset="-78"/>
                <a:ea typeface="Times New Roman" panose="02020603050405020304" pitchFamily="18" charset="0"/>
                <a:cs typeface="Alexandria Light" pitchFamily="2" charset="-78"/>
              </a:rPr>
              <a:t>، أو كما هو معروف ومتداول " التفكير خارج المربع أو خارج الصندوق" </a:t>
            </a:r>
            <a:r>
              <a:rPr lang="en-US" b="1" dirty="0">
                <a:effectLst/>
                <a:latin typeface="Alexandria Light" pitchFamily="2" charset="-78"/>
                <a:ea typeface="Times New Roman" panose="02020603050405020304" pitchFamily="18" charset="0"/>
                <a:cs typeface="Alexandria Light" pitchFamily="2" charset="-78"/>
              </a:rPr>
              <a:t>"Thinking outside the box or the square"</a:t>
            </a:r>
            <a:r>
              <a:rPr lang="en-US" dirty="0">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 وغالباً ما تؤدي هذه الخاصية إلى الابتكار </a:t>
            </a:r>
            <a:r>
              <a:rPr lang="en-US" dirty="0">
                <a:effectLst/>
                <a:latin typeface="Alexandria Light" pitchFamily="2" charset="-78"/>
                <a:ea typeface="Times New Roman" panose="02020603050405020304" pitchFamily="18" charset="0"/>
                <a:cs typeface="Alexandria Light" pitchFamily="2" charset="-78"/>
              </a:rPr>
              <a:t>Innovation </a:t>
            </a:r>
            <a:r>
              <a:rPr lang="ar-SA" dirty="0">
                <a:effectLst/>
                <a:latin typeface="Alexandria Light" pitchFamily="2" charset="-78"/>
                <a:ea typeface="Times New Roman" panose="02020603050405020304" pitchFamily="18" charset="0"/>
                <a:cs typeface="Alexandria Light" pitchFamily="2" charset="-78"/>
              </a:rPr>
              <a:t> أو استخدام أساليب مغايرة غير عادية أثناء التعامل مع مهمة/قضية معينة. </a:t>
            </a:r>
            <a:r>
              <a:rPr lang="ar-SA" dirty="0">
                <a:solidFill>
                  <a:schemeClr val="accent1"/>
                </a:solidFill>
                <a:effectLst/>
                <a:latin typeface="Alexandria Light" pitchFamily="2" charset="-78"/>
                <a:ea typeface="Times New Roman" panose="02020603050405020304" pitchFamily="18" charset="0"/>
                <a:cs typeface="Alexandria Light" pitchFamily="2" charset="-78"/>
              </a:rPr>
              <a:t>وقد ينتج عن استخدام هذه الخاصية الذهنية بفاعلية النواتج التالية:</a:t>
            </a:r>
            <a:endParaRPr lang="en-US" dirty="0">
              <a:solidFill>
                <a:schemeClr val="accent1"/>
              </a:solidFill>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توليد شيء جديد غير مسبوق على الإطلاق (قد يكون هذا المنتج نادر الحدوث إلا في حالات الإبداع العالي  </a:t>
            </a:r>
            <a:r>
              <a:rPr lang="en-US" dirty="0">
                <a:effectLst/>
                <a:latin typeface="Alexandria Light" pitchFamily="2" charset="-78"/>
                <a:ea typeface="Times New Roman" panose="02020603050405020304" pitchFamily="18" charset="0"/>
                <a:cs typeface="Alexandria Light" pitchFamily="2" charset="-78"/>
              </a:rPr>
              <a:t>Highly Creative </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توحيد أو ربط/دمج مجموعة أفكار متباعدة/غير متباعدة بطريقة جديدة غير مألوفة.</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إيجاد أو إظهار استخدامات جديدة غير متعارف عليها للأفكار المتداولة أو لمنتج ما.</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نقل الأفكار الموجودة أصلاً والمتداولة إلى مستفيدين آخرين أو أشخاص جدد. </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26958A-A9AB-FA81-42F6-D178EBF1BA14}"/>
              </a:ext>
            </a:extLst>
          </p:cNvPr>
          <p:cNvSpPr/>
          <p:nvPr/>
        </p:nvSpPr>
        <p:spPr>
          <a:xfrm>
            <a:off x="617280" y="70923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id="{AEDFD1D0-E3C1-93BF-19A6-7EF279EC5C60}"/>
              </a:ext>
            </a:extLst>
          </p:cNvPr>
          <p:cNvSpPr txBox="1">
            <a:spLocks/>
          </p:cNvSpPr>
          <p:nvPr/>
        </p:nvSpPr>
        <p:spPr>
          <a:xfrm>
            <a:off x="3936560" y="20633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الإبــــــداع</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id="{51F3317F-0D9D-5285-808E-300F4421A74A}"/>
              </a:ext>
            </a:extLst>
          </p:cNvPr>
          <p:cNvSpPr>
            <a:spLocks noChangeArrowheads="1"/>
          </p:cNvSpPr>
          <p:nvPr/>
        </p:nvSpPr>
        <p:spPr bwMode="auto">
          <a:xfrm>
            <a:off x="1435395" y="861794"/>
            <a:ext cx="9827442"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Low" rtl="1">
              <a:lnSpc>
                <a:spcPct val="200000"/>
              </a:lnSpc>
              <a:buFont typeface="Symbol" panose="05050102010706020507" pitchFamily="18" charset="2"/>
              <a:buChar char=""/>
              <a:tabLst>
                <a:tab pos="228600" algn="l"/>
              </a:tabLs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الإبداع</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عملية معقدة من العمليات العقلية/الذهنية تستدعي توليد الأفكار/المفاهيم الجديدة أو الأصيلة </a:t>
            </a:r>
            <a:r>
              <a:rPr lang="en-US" sz="1800" dirty="0">
                <a:effectLst/>
                <a:latin typeface="Alexandria Light" pitchFamily="2" charset="-78"/>
                <a:ea typeface="Times New Roman" panose="02020603050405020304" pitchFamily="18" charset="0"/>
                <a:cs typeface="Alexandria Light" pitchFamily="2" charset="-78"/>
              </a:rPr>
              <a:t>New or Original Ideas and Concepts</a:t>
            </a:r>
            <a:r>
              <a:rPr lang="ar-SA"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algn="justLow" rtl="1">
              <a:lnSpc>
                <a:spcPct val="200000"/>
              </a:lnSpc>
            </a:pPr>
            <a:r>
              <a:rPr lang="ar-SA" sz="1800" b="1" u="none" strike="noStrike"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indent="228600" algn="justLow" rtl="1">
              <a:lnSpc>
                <a:spcPct val="200000"/>
              </a:lnSpc>
            </a:pPr>
            <a:r>
              <a:rPr lang="ar-SA" sz="1800" dirty="0">
                <a:effectLst/>
                <a:latin typeface="Alexandria Light" pitchFamily="2" charset="-78"/>
                <a:ea typeface="Times New Roman" panose="02020603050405020304" pitchFamily="18" charset="0"/>
                <a:cs typeface="Alexandria Light" pitchFamily="2" charset="-78"/>
              </a:rPr>
              <a:t>وقد يعني الإبداع في أبسط صوره تحويل الأفكار الجديدة والأفكار الخيالية إلى واقع، وهو يضم عمليتين أساسيتين هما: التفكير </a:t>
            </a:r>
            <a:r>
              <a:rPr lang="en-US" sz="1800" dirty="0">
                <a:effectLst/>
                <a:latin typeface="Alexandria Light" pitchFamily="2" charset="-78"/>
                <a:ea typeface="Times New Roman" panose="02020603050405020304" pitchFamily="18" charset="0"/>
                <a:cs typeface="Alexandria Light" pitchFamily="2" charset="-78"/>
              </a:rPr>
              <a:t>Thinking</a:t>
            </a:r>
            <a:r>
              <a:rPr lang="ar-SA" sz="1800" dirty="0">
                <a:effectLst/>
                <a:latin typeface="Alexandria Light" pitchFamily="2" charset="-78"/>
                <a:ea typeface="Times New Roman" panose="02020603050405020304" pitchFamily="18" charset="0"/>
                <a:cs typeface="Alexandria Light" pitchFamily="2" charset="-78"/>
              </a:rPr>
              <a:t> والإنتاج </a:t>
            </a:r>
            <a:r>
              <a:rPr lang="en-US" sz="1800" dirty="0">
                <a:effectLst/>
                <a:latin typeface="Alexandria Light" pitchFamily="2" charset="-78"/>
                <a:ea typeface="Times New Roman" panose="02020603050405020304" pitchFamily="18" charset="0"/>
                <a:cs typeface="Alexandria Light" pitchFamily="2" charset="-78"/>
              </a:rPr>
              <a:t>Producing</a:t>
            </a:r>
            <a:r>
              <a:rPr lang="ar-SA" sz="1800" dirty="0">
                <a:effectLst/>
                <a:latin typeface="Alexandria Light" pitchFamily="2" charset="-78"/>
                <a:ea typeface="Times New Roman" panose="02020603050405020304" pitchFamily="18" charset="0"/>
                <a:cs typeface="Alexandria Light" pitchFamily="2" charset="-78"/>
              </a:rPr>
              <a:t>. ويؤكد العلماء على أن مصطلحي المعرفة </a:t>
            </a:r>
            <a:r>
              <a:rPr lang="en-US" sz="1800" dirty="0">
                <a:effectLst/>
                <a:latin typeface="Alexandria Light" pitchFamily="2" charset="-78"/>
                <a:ea typeface="Times New Roman" panose="02020603050405020304" pitchFamily="18" charset="0"/>
                <a:cs typeface="Alexandria Light" pitchFamily="2" charset="-78"/>
              </a:rPr>
              <a:t>Knowledge</a:t>
            </a:r>
            <a:r>
              <a:rPr lang="ar-SA" sz="1800" dirty="0">
                <a:effectLst/>
                <a:latin typeface="Alexandria Light" pitchFamily="2" charset="-78"/>
                <a:ea typeface="Times New Roman" panose="02020603050405020304" pitchFamily="18" charset="0"/>
                <a:cs typeface="Alexandria Light" pitchFamily="2" charset="-78"/>
              </a:rPr>
              <a:t> والإبداع </a:t>
            </a:r>
            <a:r>
              <a:rPr lang="en-US" sz="1800" dirty="0">
                <a:effectLst/>
                <a:latin typeface="Alexandria Light" pitchFamily="2" charset="-78"/>
                <a:ea typeface="Times New Roman" panose="02020603050405020304" pitchFamily="18" charset="0"/>
                <a:cs typeface="Alexandria Light" pitchFamily="2" charset="-78"/>
              </a:rPr>
              <a:t>Creativity </a:t>
            </a:r>
            <a:r>
              <a:rPr lang="ar-SA" sz="1800" dirty="0">
                <a:effectLst/>
                <a:latin typeface="Alexandria Light" pitchFamily="2" charset="-78"/>
                <a:ea typeface="Times New Roman" panose="02020603050405020304" pitchFamily="18" charset="0"/>
                <a:cs typeface="Alexandria Light" pitchFamily="2" charset="-78"/>
              </a:rPr>
              <a:t>مرتبطان ببعضهما، فالإبداع أو العملية الإبداعية تحتاج – لا محالة – إلى قدر كافٍ ومعقول من المعرفة في الموضوع أو الفكرة التي يقع عليه التفكير. فالرسام لابد أن يعيش خلال الخبرات والتجارب التي تحرك مشاعره وأحاسيسه قبل أن يتمكن من تحويل تلك المشاعر والأحاسيس إلى لوحات رائعة، وكذلك الكاتب والمؤلف والعالم وغيرهم ممن يمارسون عملية الإبداع بتلقائية وعفوية. وبدون المعرفة لن يكون هناك ما يمكن إبداعه أو الإبداع فيه. </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44F098-6E70-9254-498C-696098A1411B}"/>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8D2F55C-C22F-716F-623B-80FAD87EACD3}"/>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8E8EFCE-8D75-261D-BC47-DABA90D2A846}"/>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id="{783C8574-CB05-8D01-0918-F36C3A8C53CD}"/>
              </a:ext>
            </a:extLst>
          </p:cNvPr>
          <p:cNvSpPr>
            <a:spLocks noChangeArrowheads="1"/>
          </p:cNvSpPr>
          <p:nvPr/>
        </p:nvSpPr>
        <p:spPr bwMode="auto">
          <a:xfrm>
            <a:off x="824263" y="924816"/>
            <a:ext cx="10567224" cy="5354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22860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ويرتبط الإبداع أو العملية الإبداعية </a:t>
            </a:r>
            <a:r>
              <a:rPr lang="ar-SA" sz="1600" b="1" dirty="0">
                <a:effectLst/>
                <a:latin typeface="Alexandria Light" pitchFamily="2" charset="-78"/>
                <a:ea typeface="Times New Roman" panose="02020603050405020304" pitchFamily="18" charset="0"/>
                <a:cs typeface="Alexandria Light" pitchFamily="2" charset="-78"/>
              </a:rPr>
              <a:t>بالابتكار </a:t>
            </a:r>
            <a:r>
              <a:rPr lang="en-US" sz="1600" b="1" dirty="0">
                <a:effectLst/>
                <a:latin typeface="Alexandria Light" pitchFamily="2" charset="-78"/>
                <a:ea typeface="Times New Roman" panose="02020603050405020304" pitchFamily="18" charset="0"/>
                <a:cs typeface="Alexandria Light" pitchFamily="2" charset="-78"/>
              </a:rPr>
              <a:t>Innovation</a:t>
            </a:r>
            <a:r>
              <a:rPr lang="ar-SA" sz="1600" b="1"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وهو الطرق أو الأساليب الجديدة المختلفة الخارجة أو البعيدة عن التقليد التي تستخدم في عمل أو تطوير الأشياء والأفكار. وهو عملية عقلية تعبر عن التغييرات الكمية والجذرية و/أو الجوهرية في التفكير، وفي الإنتاج أو المنتجات، وفي العمليات أو طرق وأساليب الأداء، وفي التنظيمات والهياكل. </a:t>
            </a:r>
            <a:endParaRPr lang="en-US" sz="1600" dirty="0">
              <a:effectLst/>
              <a:latin typeface="Alexandria Light" pitchFamily="2" charset="-78"/>
              <a:ea typeface="Times New Roman" panose="02020603050405020304" pitchFamily="18" charset="0"/>
              <a:cs typeface="Alexandria Light" pitchFamily="2" charset="-78"/>
            </a:endParaRPr>
          </a:p>
          <a:p>
            <a:pPr marL="245110" indent="21209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a:p>
            <a:pPr indent="22860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وقد يكون هناك تباين كبير وواضح بين الابتكار ومصطلحات أخرى متداخلة كالاختراع </a:t>
            </a:r>
            <a:r>
              <a:rPr lang="en-US" sz="1600" dirty="0">
                <a:effectLst/>
                <a:latin typeface="Alexandria Light" pitchFamily="2" charset="-78"/>
                <a:ea typeface="Times New Roman" panose="02020603050405020304" pitchFamily="18" charset="0"/>
                <a:cs typeface="Alexandria Light" pitchFamily="2" charset="-78"/>
              </a:rPr>
              <a:t>Invention</a:t>
            </a:r>
            <a:r>
              <a:rPr lang="ar-SA" sz="1600" dirty="0">
                <a:effectLst/>
                <a:latin typeface="Alexandria Light" pitchFamily="2" charset="-78"/>
                <a:ea typeface="Times New Roman" panose="02020603050405020304" pitchFamily="18" charset="0"/>
                <a:cs typeface="Alexandria Light" pitchFamily="2" charset="-78"/>
              </a:rPr>
              <a:t> ، والأفكار المبرهنة </a:t>
            </a:r>
            <a:r>
              <a:rPr lang="en-US" sz="1600" dirty="0">
                <a:effectLst/>
                <a:latin typeface="Alexandria Light" pitchFamily="2" charset="-78"/>
                <a:ea typeface="Times New Roman" panose="02020603050405020304" pitchFamily="18" charset="0"/>
                <a:cs typeface="Alexandria Light" pitchFamily="2" charset="-78"/>
              </a:rPr>
              <a:t>Ideas Made Manifest</a:t>
            </a:r>
            <a:r>
              <a:rPr lang="ar-SA" sz="1600" dirty="0">
                <a:effectLst/>
                <a:latin typeface="Alexandria Light" pitchFamily="2" charset="-78"/>
                <a:ea typeface="Times New Roman" panose="02020603050405020304" pitchFamily="18" charset="0"/>
                <a:cs typeface="Alexandria Light" pitchFamily="2" charset="-78"/>
              </a:rPr>
              <a:t> ، والأفكار المطبقة بنجاح </a:t>
            </a:r>
            <a:r>
              <a:rPr lang="en-US" sz="1600" dirty="0">
                <a:effectLst/>
                <a:latin typeface="Alexandria Light" pitchFamily="2" charset="-78"/>
                <a:ea typeface="Times New Roman" panose="02020603050405020304" pitchFamily="18" charset="0"/>
                <a:cs typeface="Alexandria Light" pitchFamily="2" charset="-78"/>
              </a:rPr>
              <a:t>Ideas Applied Successfully</a:t>
            </a:r>
            <a:r>
              <a:rPr lang="ar-SA" sz="1600" dirty="0">
                <a:effectLst/>
                <a:latin typeface="Alexandria Light" pitchFamily="2" charset="-78"/>
                <a:ea typeface="Times New Roman" panose="02020603050405020304" pitchFamily="18" charset="0"/>
                <a:cs typeface="Alexandria Light" pitchFamily="2" charset="-78"/>
              </a:rPr>
              <a:t>. فالأشياء أو الأفكار الجديدة ينبغي أن تكون مختلفة أو متباينة بشكل واضح وملحوظ قبل أن يُطلق عليها أنها مبتكرة. وغالباً ما يكون الهدف الرئيس من الابتكار التغيير الايجابي، جعل شيء ما أو فكرة ما أو شخص ما أفضل مما هو عليه. ومن المعروف في كثير من المجالات العلمية والمهنية أن الابتكار يقود إلى زيادة الإنتاجية وبذلك يكون مصدراً أساسياً للإسهام في تنمية الثروات الوطنية أو المؤسسية، ويتفق الجميع على أن الأشخاص الذين يمكن أن تطلق عليهم كلمة </a:t>
            </a:r>
            <a:r>
              <a:rPr lang="ar-SA" sz="1600" b="1" dirty="0">
                <a:effectLst/>
                <a:latin typeface="Alexandria Light" pitchFamily="2" charset="-78"/>
                <a:ea typeface="Times New Roman" panose="02020603050405020304" pitchFamily="18" charset="0"/>
                <a:cs typeface="Alexandria Light" pitchFamily="2" charset="-78"/>
              </a:rPr>
              <a:t>"مبتكرين"</a:t>
            </a:r>
            <a:r>
              <a:rPr lang="ar-SA" sz="1600" dirty="0">
                <a:effectLst/>
                <a:latin typeface="Alexandria Light" pitchFamily="2" charset="-78"/>
                <a:ea typeface="Times New Roman" panose="02020603050405020304" pitchFamily="18" charset="0"/>
                <a:cs typeface="Alexandria Light" pitchFamily="2" charset="-78"/>
              </a:rPr>
              <a:t> غالباً ما يكونون رواداً </a:t>
            </a:r>
            <a:r>
              <a:rPr lang="en-US" sz="1600" dirty="0">
                <a:effectLst/>
                <a:latin typeface="Alexandria Light" pitchFamily="2" charset="-78"/>
                <a:ea typeface="Times New Roman" panose="02020603050405020304" pitchFamily="18" charset="0"/>
                <a:cs typeface="Alexandria Light" pitchFamily="2" charset="-78"/>
              </a:rPr>
              <a:t>Pioneers </a:t>
            </a:r>
            <a:r>
              <a:rPr lang="ar-SA" sz="1600" dirty="0">
                <a:effectLst/>
                <a:latin typeface="Alexandria Light" pitchFamily="2" charset="-78"/>
                <a:ea typeface="Times New Roman" panose="02020603050405020304" pitchFamily="18" charset="0"/>
                <a:cs typeface="Alexandria Light" pitchFamily="2" charset="-78"/>
              </a:rPr>
              <a:t>  في مجالات تخصصاتهم و/أو إسهاماتهم، وهذا الاعتقاد ينطبق كذلك على المؤسسات الرائدة.</a:t>
            </a:r>
          </a:p>
          <a:p>
            <a:pPr indent="228600" algn="justLow" rtl="1">
              <a:lnSpc>
                <a:spcPct val="150000"/>
              </a:lnSpc>
            </a:pPr>
            <a:r>
              <a:rPr lang="ar-SA" sz="1600" b="1" u="sng" dirty="0">
                <a:solidFill>
                  <a:schemeClr val="accent1"/>
                </a:solidFill>
                <a:effectLst/>
                <a:latin typeface="Alexandria Light" pitchFamily="2" charset="-78"/>
                <a:ea typeface="Times New Roman" panose="02020603050405020304" pitchFamily="18" charset="0"/>
                <a:cs typeface="Alexandria Light" pitchFamily="2" charset="-78"/>
              </a:rPr>
              <a:t>خلاصة القول: يمكن أن تصدر الأفكار الإبداعية من الأفراد لكن الابتكار غالباً ما يأتي من خلال المؤسسات والمنظمات المحتضنة لتلك الأفكار الإبداعية.</a:t>
            </a:r>
            <a:endParaRPr lang="en-US" sz="1600" dirty="0">
              <a:solidFill>
                <a:schemeClr val="accent1"/>
              </a:solidFill>
              <a:effectLst/>
              <a:latin typeface="Alexandria Light" pitchFamily="2" charset="-78"/>
              <a:ea typeface="Times New Roman" panose="02020603050405020304" pitchFamily="18" charset="0"/>
              <a:cs typeface="Alexandria Light" pitchFamily="2" charset="-78"/>
            </a:endParaRPr>
          </a:p>
          <a:p>
            <a:pPr algn="r" rtl="1">
              <a:lnSpc>
                <a:spcPct val="150000"/>
              </a:lnSpc>
            </a:pP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10">
            <a:extLst>
              <a:ext uri="{FF2B5EF4-FFF2-40B4-BE49-F238E27FC236}">
                <a16:creationId xmlns:a16="http://schemas.microsoft.com/office/drawing/2014/main" id="{97A5593E-AEAE-6313-A28C-F6CC808C1CC6}"/>
              </a:ext>
            </a:extLst>
          </p:cNvPr>
          <p:cNvSpPr txBox="1"/>
          <p:nvPr/>
        </p:nvSpPr>
        <p:spPr>
          <a:xfrm>
            <a:off x="3216167" y="5879510"/>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kumimoji="0" lang="ar-SA" altLang="ar-SA" sz="1600" b="1" i="0" u="none" strike="noStrike" cap="none" normalizeH="0" baseline="0" dirty="0">
                <a:ln>
                  <a:noFill/>
                </a:ln>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هل هناك دوافع للإبداع؟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C9B9B748-40C2-A756-E72D-941864865779}"/>
              </a:ext>
            </a:extLst>
          </p:cNvPr>
          <p:cNvSpPr/>
          <p:nvPr/>
        </p:nvSpPr>
        <p:spPr>
          <a:xfrm>
            <a:off x="2519575" y="561727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0F8C4733-9C4F-1F5F-6CAE-DDDF35A109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3D44A026-98A6-0064-368F-21E6488AF99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3D2EABC2-234D-086E-896B-1FDC70DC6847}"/>
              </a:ext>
            </a:extLst>
          </p:cNvPr>
          <p:cNvSpPr>
            <a:spLocks noChangeArrowheads="1"/>
          </p:cNvSpPr>
          <p:nvPr/>
        </p:nvSpPr>
        <p:spPr bwMode="auto">
          <a:xfrm>
            <a:off x="3354021" y="818734"/>
            <a:ext cx="7477496" cy="5580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تصنف هذه الدوافع الى</a:t>
            </a:r>
            <a:r>
              <a:rPr kumimoji="0" lang="en-US"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ذاتية داخلية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بيئية خارجية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مادية ومعنوية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خاصة بالعمل الإبداعي</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الدوافع الذاتية ( الداخلية</a:t>
            </a:r>
            <a:r>
              <a:rPr kumimoji="0" lang="en-US"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الحماس في تحقيق الأهداف الشخصية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تقديم مساهمة وقيمة جديدة مبتكرة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معالجة الأشياء الغامضة والمعقدة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الحصول على رضا النفس وتحقيق الذات</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الإبداع يعطي مجال لإشباع الحاجات الإنسانية بطريقة أفضل من السابق ويساعد على تحقيق الأهداف بطريقة أسهل وأفضل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r>
              <a:rPr kumimoji="0" lang="en-US"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مربع نص 9">
            <a:extLst>
              <a:ext uri="{FF2B5EF4-FFF2-40B4-BE49-F238E27FC236}">
                <a16:creationId xmlns:a16="http://schemas.microsoft.com/office/drawing/2014/main" id="{CA357662-5BFE-FE33-0C74-7D36418CBC76}"/>
              </a:ext>
            </a:extLst>
          </p:cNvPr>
          <p:cNvSpPr txBox="1"/>
          <p:nvPr/>
        </p:nvSpPr>
        <p:spPr>
          <a:xfrm rot="20103592">
            <a:off x="1025243" y="1512908"/>
            <a:ext cx="3657600" cy="461665"/>
          </a:xfrm>
          <a:prstGeom prst="rect">
            <a:avLst/>
          </a:prstGeom>
          <a:noFill/>
        </p:spPr>
        <p:txBody>
          <a:bodyPr wrap="square" rtlCol="1">
            <a:spAutoFit/>
          </a:bodyPr>
          <a:lstStyle/>
          <a:p>
            <a:pPr algn="ctr" rtl="1"/>
            <a:r>
              <a:rPr lang="ar-SA" sz="2400" dirty="0">
                <a:solidFill>
                  <a:srgbClr val="0070C0"/>
                </a:solidFill>
                <a:latin typeface="Alexandria Light" pitchFamily="2" charset="-78"/>
                <a:cs typeface="Alexandria Light" pitchFamily="2" charset="-78"/>
              </a:rPr>
              <a:t>دوافع الإبداع:</a:t>
            </a:r>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C86BB-E74B-5CCF-DD47-668AFB6C8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498E16-FDAB-1204-7504-255D72B68614}"/>
              </a:ext>
            </a:extLst>
          </p:cNvPr>
          <p:cNvSpPr/>
          <p:nvPr/>
        </p:nvSpPr>
        <p:spPr>
          <a:xfrm>
            <a:off x="641267" y="498764"/>
            <a:ext cx="11329060" cy="585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id="{62702E3F-B44B-2149-BBB3-F68400D3DB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43838366-1603-7388-7C53-5C9CBFC47CB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79053A3B-E80B-0689-4655-E2D2AB6302F7}"/>
              </a:ext>
            </a:extLst>
          </p:cNvPr>
          <p:cNvSpPr>
            <a:spLocks noChangeArrowheads="1"/>
          </p:cNvSpPr>
          <p:nvPr/>
        </p:nvSpPr>
        <p:spPr bwMode="auto">
          <a:xfrm>
            <a:off x="940756" y="553251"/>
            <a:ext cx="10850818" cy="5575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lnSpc>
                <a:spcPct val="150000"/>
              </a:lnSpc>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الدوافع البيئية ( الخارجية</a:t>
            </a:r>
            <a:r>
              <a:rPr lang="en-US" sz="1800" b="1" dirty="0">
                <a:solidFill>
                  <a:srgbClr val="C0000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الحاجة إليه في مجالات العمل المختلفة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الحيوية والنمو يحتاجان إلى ومضة الإبداع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التصدي للمشكلات العامة والخاصة يتطلب الإبداع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أننا في عالم سريع التغير ويحتاج إلى صنع الأحداث بطريقة إبداعية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التقدم والازدهار مرتبطان بقدراتنا الإبداعية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lvl="0" algn="justLow" rtl="1">
              <a:lnSpc>
                <a:spcPct val="150000"/>
              </a:lnSpc>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دوافع مادية ومعنوية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مكافآت مالية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تقدير وثناء وسمعة وشهرة جيدة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ar-SA" sz="1800" dirty="0">
              <a:solidFill>
                <a:srgbClr val="002060"/>
              </a:solidFill>
              <a:effectLst/>
              <a:latin typeface="Alexandria Light" pitchFamily="2" charset="-78"/>
              <a:ea typeface="Calibri" panose="020F0502020204030204" pitchFamily="34" charset="0"/>
              <a:cs typeface="Alexandria Light" pitchFamily="2" charset="-78"/>
            </a:endParaRPr>
          </a:p>
          <a:p>
            <a:pPr lvl="0" algn="justLow" rtl="1">
              <a:lnSpc>
                <a:spcPct val="150000"/>
              </a:lnSpc>
              <a:spcAft>
                <a:spcPts val="1000"/>
              </a:spcAft>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دوافع خاصة بالعمل الإبداعي</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solidFill>
                  <a:srgbClr val="002060"/>
                </a:solidFill>
                <a:effectLst/>
                <a:latin typeface="Alexandria Light" pitchFamily="2" charset="-78"/>
                <a:ea typeface="Calibri" panose="020F0502020204030204" pitchFamily="34" charset="0"/>
                <a:cs typeface="Alexandria Light" pitchFamily="2" charset="-78"/>
              </a:rPr>
              <a:t>يقول شارلي شابلن : على مدى الأعوام اكتشفت أن الأفكار تأتي من خلال الرغبة الشديدة في إيجادها، والرغبة المتصلة تحول العقل إلى برج مراقبة يفتش عن الجديد في الملابسات التي تثير الخيال، فقد يؤدي غروب الشمس إلى إلهام بفكرة جديدة، وعندها ينبعث السرور في النفس وتنشأ رغبة قوية في الاستمرار</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6" name="TextBox 10">
            <a:extLst>
              <a:ext uri="{FF2B5EF4-FFF2-40B4-BE49-F238E27FC236}">
                <a16:creationId xmlns:a16="http://schemas.microsoft.com/office/drawing/2014/main" id="{6252B749-9A8A-294A-E349-FC4514AA715A}"/>
              </a:ext>
            </a:extLst>
          </p:cNvPr>
          <p:cNvSpPr txBox="1"/>
          <p:nvPr/>
        </p:nvSpPr>
        <p:spPr>
          <a:xfrm>
            <a:off x="1337859" y="6197760"/>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تحدث عملية الإبداع؟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7" name="Google Shape;6475;p53">
            <a:extLst>
              <a:ext uri="{FF2B5EF4-FFF2-40B4-BE49-F238E27FC236}">
                <a16:creationId xmlns:a16="http://schemas.microsoft.com/office/drawing/2014/main" id="{333F3A15-9656-6F27-21BC-BFD25B9379FC}"/>
              </a:ext>
            </a:extLst>
          </p:cNvPr>
          <p:cNvSpPr/>
          <p:nvPr/>
        </p:nvSpPr>
        <p:spPr>
          <a:xfrm>
            <a:off x="641267" y="593552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6806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092F7-4B03-D87E-639E-D0FDF5E6D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7C87-3904-5950-435A-F0E57EF56A2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380376D-41A6-E9EF-89D1-3667281D64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E69980A-D20A-52CA-E9BD-54AC5867C9C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6B6F093-93A8-7361-39CE-A05742FC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D6CE9358-F9C8-248E-7752-DE33BE2ED1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00E515EB-E87C-7DC4-38A8-500B0D963E2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8146505D-E917-0ABC-ED01-BFC3E3BC460A}"/>
              </a:ext>
            </a:extLst>
          </p:cNvPr>
          <p:cNvSpPr>
            <a:spLocks noChangeArrowheads="1"/>
          </p:cNvSpPr>
          <p:nvPr/>
        </p:nvSpPr>
        <p:spPr bwMode="auto">
          <a:xfrm>
            <a:off x="1435395" y="1072734"/>
            <a:ext cx="9620234" cy="491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كيف تتم عملية الإبداع؟</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تمر عملية الإبداع بسلسلة من المراحل المتتابعة على النحو التالي</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الإعداد</a:t>
            </a:r>
            <a:r>
              <a:rPr lang="ar-SA" sz="2000" dirty="0">
                <a:solidFill>
                  <a:srgbClr val="002060"/>
                </a:solidFill>
                <a:effectLst/>
                <a:latin typeface="Alexandria Light" pitchFamily="2" charset="-78"/>
                <a:ea typeface="Calibri" panose="020F0502020204030204" pitchFamily="34" charset="0"/>
                <a:cs typeface="Alexandria Light" pitchFamily="2" charset="-78"/>
              </a:rPr>
              <a:t>، ويكتسب خلالها الفرد عناصر الخبرة والمهارة المعرفية المناسبة للتمكن من رصد المشكلات وتوصيفها بدقة</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الاجتهاد</a:t>
            </a:r>
            <a:r>
              <a:rPr lang="ar-SA" sz="2000" dirty="0">
                <a:solidFill>
                  <a:srgbClr val="002060"/>
                </a:solidFill>
                <a:effectLst/>
                <a:latin typeface="Alexandria Light" pitchFamily="2" charset="-78"/>
                <a:ea typeface="Calibri" panose="020F0502020204030204" pitchFamily="34" charset="0"/>
                <a:cs typeface="Alexandria Light" pitchFamily="2" charset="-78"/>
              </a:rPr>
              <a:t>، لتحليل المشكلات ومحاولة البحث عن أسبابها والسعي لإيجـاد حل</a:t>
            </a:r>
            <a:r>
              <a:rPr lang="ar-EG" sz="2000" dirty="0">
                <a:solidFill>
                  <a:srgbClr val="002060"/>
                </a:solidFill>
                <a:effectLst/>
                <a:latin typeface="Alexandria Light" pitchFamily="2" charset="-78"/>
                <a:ea typeface="Calibri" panose="020F0502020204030204" pitchFamily="34" charset="0"/>
                <a:cs typeface="Alexandria Light" pitchFamily="2" charset="-78"/>
              </a:rPr>
              <a:t>,</a:t>
            </a:r>
            <a:r>
              <a:rPr lang="ar-SA" sz="2000" dirty="0">
                <a:solidFill>
                  <a:srgbClr val="002060"/>
                </a:solidFill>
                <a:effectLst/>
                <a:latin typeface="Alexandria Light" pitchFamily="2" charset="-78"/>
                <a:ea typeface="Calibri" panose="020F0502020204030204" pitchFamily="34" charset="0"/>
                <a:cs typeface="Alexandria Light" pitchFamily="2" charset="-78"/>
              </a:rPr>
              <a:t> وقد يأتي هذا الحل سريعاً أو تصطدم بعقبات مسببة الإحباط</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الانسحاب النفسي</a:t>
            </a:r>
            <a:r>
              <a:rPr lang="ar-SA" sz="2000" dirty="0">
                <a:solidFill>
                  <a:srgbClr val="002060"/>
                </a:solidFill>
                <a:effectLst/>
                <a:latin typeface="Alexandria Light" pitchFamily="2" charset="-78"/>
                <a:ea typeface="Calibri" panose="020F0502020204030204" pitchFamily="34" charset="0"/>
                <a:cs typeface="Alexandria Light" pitchFamily="2" charset="-78"/>
              </a:rPr>
              <a:t>، وخلالها يبعد الفرد عن المشكلة لفترة يراجع فيها معلوماته وتصوره عن المشكلة وتجري خلالها عملية اختمار للأفكار والحلول</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لحظة الاستبصار</a:t>
            </a:r>
            <a:r>
              <a:rPr lang="ar-SA" sz="2000" dirty="0">
                <a:solidFill>
                  <a:srgbClr val="002060"/>
                </a:solidFill>
                <a:effectLst/>
                <a:latin typeface="Alexandria Light" pitchFamily="2" charset="-78"/>
                <a:ea typeface="Calibri" panose="020F0502020204030204" pitchFamily="34" charset="0"/>
                <a:cs typeface="Alexandria Light" pitchFamily="2" charset="-78"/>
              </a:rPr>
              <a:t>، والتي يشع فيها الحل المبتكر في ذهن الفرد ويصاحبها إحساس بالفرح والانتصار ( وجدتها!)</a:t>
            </a:r>
            <a:endParaRPr lang="en-US" sz="2000" dirty="0">
              <a:effectLst/>
              <a:latin typeface="Alexandria Light" pitchFamily="2" charset="-78"/>
              <a:ea typeface="Calibri" panose="020F0502020204030204" pitchFamily="34" charset="0"/>
              <a:cs typeface="Alexandria Light" pitchFamily="2" charset="-78"/>
            </a:endParaRPr>
          </a:p>
        </p:txBody>
      </p:sp>
      <p:sp>
        <p:nvSpPr>
          <p:cNvPr id="2" name="TextBox 10">
            <a:extLst>
              <a:ext uri="{FF2B5EF4-FFF2-40B4-BE49-F238E27FC236}">
                <a16:creationId xmlns:a16="http://schemas.microsoft.com/office/drawing/2014/main" id="{6A68EB60-6607-196F-DBE0-B8B86CA64454}"/>
              </a:ext>
            </a:extLst>
          </p:cNvPr>
          <p:cNvSpPr txBox="1"/>
          <p:nvPr/>
        </p:nvSpPr>
        <p:spPr>
          <a:xfrm>
            <a:off x="2637559" y="5914549"/>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ماهي شروط الإبـــــــــــداع؟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id="{BFAC7F9B-0B0D-8FEA-72C7-23E7C873DEAF}"/>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119361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74D75-B505-18F6-6342-37C46BAE7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B7BAE-3FAC-64C3-16A9-54F43B6931F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2D11A86-0189-D34D-B396-32320A66E0B2}"/>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908A6C8-73B6-B9C9-A596-97CF69ABCD82}"/>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D9E0827-E36D-29F1-40AB-7AC9FBE5F7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id="{C8F1837F-91E7-2003-DE2E-B8B1D59D7B4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id="{2FA65753-3084-8C15-43FE-D2E9FACB2A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BDA78510-2A4F-8A48-B41A-66ED9C5C9EC2}"/>
              </a:ext>
            </a:extLst>
          </p:cNvPr>
          <p:cNvSpPr>
            <a:spLocks noChangeArrowheads="1"/>
          </p:cNvSpPr>
          <p:nvPr/>
        </p:nvSpPr>
        <p:spPr bwMode="auto">
          <a:xfrm>
            <a:off x="773875" y="1136854"/>
            <a:ext cx="10293629" cy="47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شروط الإبداع</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كي يوصف الإنتاج ( العمل، الأداء، الإدارة) بالإبداع لا بد من توفر إحدى الصفتين التاليتين</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Times New Roman" panose="02020603050405020304" pitchFamily="18" charset="0"/>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الإحداث، أي ظهور الإنتاج أو الأفكار إلى حيز الوجود الفعلي، أمام الوعي الإنساني في لحظة معينة من الزمان لأول مرة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Times New Roman" panose="02020603050405020304" pitchFamily="18" charset="0"/>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التكوين أو الصنع، أي أن تتمثل الفكرة في وجود مادي جديد للشيء</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عملية تراكمية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لا ينشأ من فراغ</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لا يتوقف على قدرات المبدع</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نتاج تفاعل المبدع مع غيره</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يتأثر بالمناخ المحيط</a:t>
            </a:r>
            <a:endParaRPr lang="en-US" sz="2000" dirty="0">
              <a:effectLst/>
              <a:latin typeface="Alexandria Light" pitchFamily="2" charset="-78"/>
              <a:ea typeface="Calibri" panose="020F0502020204030204" pitchFamily="34" charset="0"/>
              <a:cs typeface="Alexandria Light" pitchFamily="2" charset="-78"/>
            </a:endParaRPr>
          </a:p>
        </p:txBody>
      </p:sp>
      <p:sp>
        <p:nvSpPr>
          <p:cNvPr id="8" name="TextBox 10">
            <a:extLst>
              <a:ext uri="{FF2B5EF4-FFF2-40B4-BE49-F238E27FC236}">
                <a16:creationId xmlns:a16="http://schemas.microsoft.com/office/drawing/2014/main" id="{7C344FB6-857D-7C65-847E-8F9FC72284B1}"/>
              </a:ext>
            </a:extLst>
          </p:cNvPr>
          <p:cNvSpPr txBox="1"/>
          <p:nvPr/>
        </p:nvSpPr>
        <p:spPr>
          <a:xfrm>
            <a:off x="2637559" y="5914549"/>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ماهي مستويات الإبداع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id="{DFA5E8B6-92CA-0586-694E-216D3026B105}"/>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70545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7218-DA8B-1FB1-CF58-2EA0455E40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3F1A5C-DEFA-AA28-8FEC-5638C35AD37F}"/>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4C24F01-F607-56AF-81F7-111F2CEC39AA}"/>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4BDB776-8C16-16A4-AD3C-4C425703192B}"/>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AFE8713D-CC95-63E9-466A-1FBF966EB3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61EA2172-BE8C-C440-B92B-616A0FDE97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E7606241-7B7D-F82F-C7CC-AE5C4E8D6383}"/>
              </a:ext>
            </a:extLst>
          </p:cNvPr>
          <p:cNvSpPr>
            <a:spLocks noChangeArrowheads="1"/>
          </p:cNvSpPr>
          <p:nvPr/>
        </p:nvSpPr>
        <p:spPr bwMode="auto">
          <a:xfrm>
            <a:off x="904500" y="954365"/>
            <a:ext cx="10293629" cy="5672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spcAft>
                <a:spcPts val="1000"/>
              </a:spcAft>
            </a:pPr>
            <a:r>
              <a:rPr lang="ar-SA" sz="1800" dirty="0">
                <a:solidFill>
                  <a:srgbClr val="002060"/>
                </a:solidFill>
                <a:effectLst/>
                <a:latin typeface="Alexandria Light" pitchFamily="2" charset="-78"/>
                <a:ea typeface="Times New Roman" panose="02020603050405020304" pitchFamily="18" charset="0"/>
                <a:cs typeface="Alexandria Light" pitchFamily="2" charset="-78"/>
              </a:rPr>
              <a:t>يظهر الإبداع في العديد من المستويات ومنها:</a:t>
            </a:r>
            <a:endParaRPr lang="en-US" sz="1800" dirty="0">
              <a:effectLst/>
              <a:latin typeface="Alexandria Light" pitchFamily="2" charset="-78"/>
              <a:ea typeface="Calibri" panose="020F0502020204030204" pitchFamily="34" charset="0"/>
              <a:cs typeface="Alexandria Light" pitchFamily="2" charset="-78"/>
            </a:endParaRPr>
          </a:p>
          <a:p>
            <a:pPr lvl="0" algn="justLow"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الإبداع على المستوى الفردي:</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يشير الإبداع الفردي الى كل فكرة أو منتج يأتي من مجهود أو عمل فردي</a:t>
            </a:r>
            <a:r>
              <a:rPr lang="en-US" sz="1800" dirty="0">
                <a:effectLst/>
                <a:latin typeface="Alexandria Light" pitchFamily="2" charset="-78"/>
                <a:ea typeface="Calibri" panose="020F0502020204030204" pitchFamily="34" charset="0"/>
                <a:cs typeface="Alexandria Light" pitchFamily="2" charset="-78"/>
              </a:rPr>
              <a:t> .</a:t>
            </a: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بحيث يكون لدى العاملين إبداعية خلاقة لتطوير العمل وذلك من خلال خصائص فطرية يتمتعون بها كالذكاء و الموهبة أو من خلال خصائص مكتسبة كحل المشاكل مثلا ،وهذه الخصائص يمكن التدرب عليها وتنميتها ويساعد في ذلك ذكاء الفرد وموهبته</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مؤشرات الافراد المبدعين</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توليد عدد كبير من الافكار</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المرونة في التفكير</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الرؤية العميقة والثاقبة</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الاصالة الفكرية</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استنتاج العلاقات بين الاشياء</a:t>
            </a:r>
            <a:r>
              <a:rPr lang="en-US" sz="1800" dirty="0">
                <a:effectLst/>
                <a:latin typeface="Alexandria Light" pitchFamily="2" charset="-78"/>
                <a:ea typeface="Calibri" panose="020F0502020204030204" pitchFamily="34" charset="0"/>
                <a:cs typeface="Alexandria Light" pitchFamily="2" charset="-78"/>
              </a:rPr>
              <a:t> .</a:t>
            </a:r>
          </a:p>
        </p:txBody>
      </p:sp>
      <p:sp>
        <p:nvSpPr>
          <p:cNvPr id="2" name="مربع نص 1">
            <a:extLst>
              <a:ext uri="{FF2B5EF4-FFF2-40B4-BE49-F238E27FC236}">
                <a16:creationId xmlns:a16="http://schemas.microsoft.com/office/drawing/2014/main" id="{63A4AC57-90EE-2E51-A745-F05C07B7C0E6}"/>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1030323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537BD-78B6-7CB5-13DF-EE95A9E86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EFBB9-44F9-F334-C0AF-5D04E3499B2B}"/>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B14AB00-7106-23C4-FDF0-C525B4DB7A50}"/>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84FE5E0-796C-2907-7F18-56CBB1FF8340}"/>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CF1F79F-DEB2-1FCF-BCD5-B6DD16EE65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500E3790-7887-6F11-17EA-FD9677BBD49E}"/>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ABF5CB2B-4CE2-570E-D8FD-EFB9BF972938}"/>
              </a:ext>
            </a:extLst>
          </p:cNvPr>
          <p:cNvSpPr>
            <a:spLocks noChangeArrowheads="1"/>
          </p:cNvSpPr>
          <p:nvPr/>
        </p:nvSpPr>
        <p:spPr bwMode="auto">
          <a:xfrm>
            <a:off x="904500" y="1162114"/>
            <a:ext cx="10293629" cy="5257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الإبداع على مستوى الجماعات:</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يعرف الإبداع الجماعي بأنه العمل الذي يؤدي إلى ابتكار أو تبنى فرض أفكار جديدة في محيط الجماعة, بحيث تعمل الجماعة على وضع هذه الأفكار موضع التنفيذ من خلال المناقشات ومحاولة إعادة بناء وصياغة الأفكار والمقترحات الأصلية مع مرور الوقت</a:t>
            </a:r>
            <a:r>
              <a:rPr lang="en-US" sz="1800" dirty="0">
                <a:effectLst/>
                <a:latin typeface="Alexandria Light" pitchFamily="2" charset="-78"/>
                <a:ea typeface="Calibri" panose="020F0502020204030204" pitchFamily="34" charset="0"/>
                <a:cs typeface="Alexandria Light" pitchFamily="2" charset="-78"/>
              </a:rPr>
              <a:t>.</a:t>
            </a: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بحيث تكون هناك جماعات محددة في العمل تتعاون فيما بينها لتطبيق الأفكار التي يحملونها و تغيير الشيء نحو الأفضل كجماعة فنية في قسم الإنتاج مثلا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أسباب الحاجة الى الإبداع الجماعي</a:t>
            </a:r>
            <a:r>
              <a:rPr lang="en-US" sz="1800" b="1" dirty="0">
                <a:solidFill>
                  <a:srgbClr val="C0000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التحول في فلسفة العمل الإداري من المهام الفردية إلى فرق العمل</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صعوبة الاعتماد على الإبداع الفردي في المنظمات بسبب اختلاف قدرات الأفراد</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الإبداع الجماعي أقوى من الإبداع الفردي من ناحية التأثير والقبول</a:t>
            </a:r>
            <a:r>
              <a:rPr lang="en-US" sz="1800" dirty="0">
                <a:effectLst/>
                <a:latin typeface="Alexandria Light" pitchFamily="2" charset="-78"/>
                <a:ea typeface="Calibri" panose="020F0502020204030204" pitchFamily="34" charset="0"/>
                <a:cs typeface="Alexandria Light" pitchFamily="2" charset="-78"/>
              </a:rPr>
              <a:t> .</a:t>
            </a:r>
          </a:p>
          <a:p>
            <a:pPr algn="justLow" rtl="1">
              <a:lnSpc>
                <a:spcPct val="150000"/>
              </a:lnSpc>
              <a:spcAft>
                <a:spcPts val="1000"/>
              </a:spcAft>
            </a:pP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مربع نص 1">
            <a:extLst>
              <a:ext uri="{FF2B5EF4-FFF2-40B4-BE49-F238E27FC236}">
                <a16:creationId xmlns:a16="http://schemas.microsoft.com/office/drawing/2014/main" id="{291044BE-4B4C-116A-DACD-E90B1C37CC87}"/>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279635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DBE42-C73F-5D67-64CB-819F5F2F8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F2F642-6BA9-CE2E-B866-AABD536AD1C4}"/>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96863973-5889-37D0-981F-335142F52FDE}"/>
              </a:ext>
            </a:extLst>
          </p:cNvPr>
          <p:cNvSpPr/>
          <p:nvPr/>
        </p:nvSpPr>
        <p:spPr>
          <a:xfrm>
            <a:off x="111708" y="4809506"/>
            <a:ext cx="1218026"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1811374-85C3-E59B-2371-94F75D06140A}"/>
              </a:ext>
            </a:extLst>
          </p:cNvPr>
          <p:cNvSpPr/>
          <p:nvPr/>
        </p:nvSpPr>
        <p:spPr>
          <a:xfrm>
            <a:off x="111707" y="4952010"/>
            <a:ext cx="1016450"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9063089-4EDD-15BA-E387-ECB6A2FA6E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9EE1D7C6-A242-032F-064C-58BC07DBE0D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57D96057-1330-AF73-4388-C55DE5309027}"/>
              </a:ext>
            </a:extLst>
          </p:cNvPr>
          <p:cNvSpPr>
            <a:spLocks noChangeArrowheads="1"/>
          </p:cNvSpPr>
          <p:nvPr/>
        </p:nvSpPr>
        <p:spPr bwMode="auto">
          <a:xfrm>
            <a:off x="1329734" y="1141275"/>
            <a:ext cx="9868395" cy="529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15000"/>
              </a:lnSpc>
              <a:spcAft>
                <a:spcPts val="1000"/>
              </a:spcAft>
            </a:pPr>
            <a:r>
              <a:rPr lang="en-US" sz="1800" dirty="0">
                <a:effectLst/>
                <a:latin typeface="Alexandria Light" pitchFamily="2" charset="-78"/>
                <a:ea typeface="Times New Roman" panose="02020603050405020304" pitchFamily="18" charset="0"/>
                <a:cs typeface="Alexandria Light" pitchFamily="2" charset="-78"/>
              </a:rPr>
              <a:t> </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الإبداع على مستوى المنظمات:</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فهناك منظمات متميزة في مستوى أداءها وعملها وغالبا ما يكون عمل هذه المنظمات نموذجي ومثالي للمنظمات الأخرى ،وحتى تصل المنظمات إلى الإبداع لابد من وجود إبداع فردي و جماعي</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dirty="0">
                <a:effectLst/>
                <a:latin typeface="Alexandria Light" pitchFamily="2" charset="-78"/>
                <a:ea typeface="Calibri" panose="020F0502020204030204" pitchFamily="34" charset="0"/>
                <a:cs typeface="Alexandria Light" pitchFamily="2" charset="-78"/>
              </a:rPr>
              <a:t>يعرف الإبداع التنظيمي على أنه "المخرجات الناتجة عن التفاعل الذي يحدث بين الخطة الإستراتيجية والبناء التنظيمي من جهة، والثقافة والمناخ التنظيمي من جهة أخرى باعتبارها </a:t>
            </a:r>
            <a:br>
              <a:rPr lang="ar-SA"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عوامل وسيطة أو مؤثرة في العملية الإبداعية</a:t>
            </a:r>
            <a:r>
              <a:rPr lang="en-US" sz="1800" dirty="0">
                <a:effectLst/>
                <a:latin typeface="Alexandria Light" pitchFamily="2" charset="-78"/>
                <a:ea typeface="Calibri" panose="020F0502020204030204" pitchFamily="34" charset="0"/>
                <a:cs typeface="Alexandria Light" pitchFamily="2" charset="-78"/>
              </a:rPr>
              <a:t>".</a:t>
            </a:r>
          </a:p>
          <a:p>
            <a:pPr algn="r" rtl="1">
              <a:lnSpc>
                <a:spcPct val="115000"/>
              </a:lnSpc>
              <a:spcAft>
                <a:spcPts val="1000"/>
              </a:spcAft>
            </a:pPr>
            <a:r>
              <a:rPr lang="ar-SA" sz="1800" dirty="0">
                <a:effectLst/>
                <a:latin typeface="Alexandria Light" pitchFamily="2" charset="-78"/>
                <a:ea typeface="Calibri" panose="020F0502020204030204" pitchFamily="34" charset="0"/>
                <a:cs typeface="Alexandria Light" pitchFamily="2" charset="-78"/>
              </a:rPr>
              <a:t>كما تم تعريفه بأنه " تبني فكرة أو سلوك جديد بالنسبة للمنظمة</a:t>
            </a:r>
            <a:r>
              <a:rPr lang="en-US" sz="1800" dirty="0">
                <a:effectLst/>
                <a:latin typeface="Alexandria Light" pitchFamily="2" charset="-78"/>
                <a:ea typeface="Calibri" panose="020F0502020204030204" pitchFamily="34" charset="0"/>
                <a:cs typeface="Alexandria Light" pitchFamily="2" charset="-78"/>
              </a:rPr>
              <a:t> " .</a:t>
            </a:r>
          </a:p>
          <a:p>
            <a:pPr algn="r" rtl="1">
              <a:lnSpc>
                <a:spcPct val="115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وإن هناك العديد من الباحثين الذين ميزوا بين نوعين رئيسيين من الإبداع على مستوى المنظمات وهما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b="1" dirty="0">
                <a:effectLst/>
                <a:latin typeface="Alexandria Light" pitchFamily="2" charset="-78"/>
                <a:ea typeface="Times New Roman" panose="02020603050405020304" pitchFamily="18" charset="0"/>
                <a:cs typeface="Alexandria Light" pitchFamily="2" charset="-78"/>
              </a:rPr>
              <a:t>الإبداع الفني: </a:t>
            </a:r>
            <a:r>
              <a:rPr lang="ar-SA" sz="1800" dirty="0">
                <a:effectLst/>
                <a:latin typeface="Alexandria Light" pitchFamily="2" charset="-78"/>
                <a:ea typeface="Times New Roman" panose="02020603050405020304" pitchFamily="18" charset="0"/>
                <a:cs typeface="Alexandria Light" pitchFamily="2" charset="-78"/>
              </a:rPr>
              <a:t>بحيث يتعلق بالمنتج سواء السلع أو الخدمات ،ويتعلق بتكنولوجيا الإنتاج أي بنشاطات المنظمة الأساسية التي ينتج عنها السلع أو الخدمات</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br>
              <a:rPr lang="en-US" sz="1800" b="1" dirty="0">
                <a:effectLst/>
                <a:latin typeface="Alexandria Light" pitchFamily="2" charset="-78"/>
                <a:ea typeface="Times New Roman" panose="02020603050405020304" pitchFamily="18" charset="0"/>
                <a:cs typeface="Alexandria Light" pitchFamily="2" charset="-78"/>
              </a:rPr>
            </a:br>
            <a:r>
              <a:rPr lang="ar-SA" sz="1800" b="1" dirty="0">
                <a:effectLst/>
                <a:latin typeface="Alexandria Light" pitchFamily="2" charset="-78"/>
                <a:ea typeface="Times New Roman" panose="02020603050405020304" pitchFamily="18" charset="0"/>
                <a:cs typeface="Alexandria Light" pitchFamily="2" charset="-78"/>
              </a:rPr>
              <a:t>الإبداع الإداري: </a:t>
            </a:r>
            <a:r>
              <a:rPr lang="ar-SA" sz="1800" dirty="0">
                <a:effectLst/>
                <a:latin typeface="Alexandria Light" pitchFamily="2" charset="-78"/>
                <a:ea typeface="Times New Roman" panose="02020603050405020304" pitchFamily="18" charset="0"/>
                <a:cs typeface="Alexandria Light" pitchFamily="2" charset="-78"/>
              </a:rPr>
              <a:t>ويتعلق بشكل مباشر بالهيكل التنظيمي والعملية الإدارية في المنظمة ،وبشكل غير مباشر بنشاطات المنظمة الأساسية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مربع نص 1">
            <a:extLst>
              <a:ext uri="{FF2B5EF4-FFF2-40B4-BE49-F238E27FC236}">
                <a16:creationId xmlns:a16="http://schemas.microsoft.com/office/drawing/2014/main" id="{422041CB-41C0-FD57-B495-886C91DB9C90}"/>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2992183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47E2A-DCAE-440F-6AF5-A3B5B3361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E1238E-EF21-9BAA-BF13-F143FD678A5A}"/>
              </a:ext>
            </a:extLst>
          </p:cNvPr>
          <p:cNvSpPr/>
          <p:nvPr/>
        </p:nvSpPr>
        <p:spPr>
          <a:xfrm>
            <a:off x="617279" y="748145"/>
            <a:ext cx="11008663" cy="5723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8F2D139-4473-4F4D-A6B6-7CD039802647}"/>
              </a:ext>
            </a:extLst>
          </p:cNvPr>
          <p:cNvSpPr/>
          <p:nvPr/>
        </p:nvSpPr>
        <p:spPr>
          <a:xfrm>
            <a:off x="111707" y="4809506"/>
            <a:ext cx="1522021"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7033C42-84ED-B78E-CA7E-49DA6501AD03}"/>
              </a:ext>
            </a:extLst>
          </p:cNvPr>
          <p:cNvSpPr/>
          <p:nvPr/>
        </p:nvSpPr>
        <p:spPr>
          <a:xfrm>
            <a:off x="111706" y="4952010"/>
            <a:ext cx="1372709"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A38634F-EED3-2512-32D9-3D94200AEA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C34234CE-44FC-793E-3097-3C651B73B33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A24DED77-6154-FF2E-A283-BE3B908FD352}"/>
              </a:ext>
            </a:extLst>
          </p:cNvPr>
          <p:cNvSpPr>
            <a:spLocks noChangeArrowheads="1"/>
          </p:cNvSpPr>
          <p:nvPr/>
        </p:nvSpPr>
        <p:spPr bwMode="auto">
          <a:xfrm>
            <a:off x="1342063" y="1017221"/>
            <a:ext cx="9868395" cy="5000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استراتيجيات تعزيز الإبداع على مستوى الفرد</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مقاومة الخوف من الفشل</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تعزيز الثقة بالنفس</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إعطاء الذات وقتاً كافياً للتفكير</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دعم الآخرين</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استراتيجيات تعزيز الإبداع على مستوى الجماعة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العصف الذهني</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 </a:t>
            </a:r>
            <a:r>
              <a:rPr lang="ar-SA" sz="1800" dirty="0">
                <a:solidFill>
                  <a:srgbClr val="002060"/>
                </a:solidFill>
                <a:effectLst/>
                <a:latin typeface="Alexandria Light" pitchFamily="2" charset="-78"/>
                <a:ea typeface="Calibri" panose="020F0502020204030204" pitchFamily="34" charset="0"/>
                <a:cs typeface="Alexandria Light" pitchFamily="2" charset="-78"/>
              </a:rPr>
              <a:t>المنافسة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المشاركة في طرح الآراء</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 </a:t>
            </a:r>
            <a:r>
              <a:rPr lang="ar-SA" sz="1800" dirty="0">
                <a:solidFill>
                  <a:srgbClr val="002060"/>
                </a:solidFill>
                <a:effectLst/>
                <a:latin typeface="Alexandria Light" pitchFamily="2" charset="-78"/>
                <a:ea typeface="Calibri" panose="020F0502020204030204" pitchFamily="34" charset="0"/>
                <a:cs typeface="Alexandria Light" pitchFamily="2" charset="-78"/>
              </a:rPr>
              <a:t>العمل الجماعي المشترك</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دور المؤسسة في تعزيز الابداع</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حرية التفكير والتعبير عن الرأي</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تقديم الدعم فيما يتعلق بتطوير الافكار الابداعية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توفير الخصوصية للمبدعين</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التنافس البناء</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استخدام وسائل الابداع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الحد من المبالغة في برامج المتابعة والإشراف</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dirty="0">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تزويد الافراد بالتغذية الراجعة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3" name="TextBox 10">
            <a:extLst>
              <a:ext uri="{FF2B5EF4-FFF2-40B4-BE49-F238E27FC236}">
                <a16:creationId xmlns:a16="http://schemas.microsoft.com/office/drawing/2014/main" id="{C980CBC4-20FF-E3D6-5816-12D7E0B971FC}"/>
              </a:ext>
            </a:extLst>
          </p:cNvPr>
          <p:cNvSpPr txBox="1"/>
          <p:nvPr/>
        </p:nvSpPr>
        <p:spPr>
          <a:xfrm>
            <a:off x="2637559" y="5914549"/>
            <a:ext cx="4716142"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أسباب تبني الإبداع في المنظمات؟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id="{52C20633-68E8-D3D6-E471-CA5B6305AB17}"/>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163671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33F01-F02E-E8F8-15D4-9567BE2719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D08929-3AAC-D1A1-F47E-617A488D5E11}"/>
              </a:ext>
            </a:extLst>
          </p:cNvPr>
          <p:cNvSpPr/>
          <p:nvPr/>
        </p:nvSpPr>
        <p:spPr>
          <a:xfrm>
            <a:off x="1009405" y="954365"/>
            <a:ext cx="10533412" cy="5030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5DD7F5AC-C773-C4E0-D577-E4ED5804E345}"/>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73A0D39-E596-9499-FA65-11E91CC3E917}"/>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05A935C-6242-669B-9A47-EC36062329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B6F13B58-3383-838A-00DF-636B54844035}"/>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BF2F6989-0725-37F2-B7EC-04C036A9741C}"/>
              </a:ext>
            </a:extLst>
          </p:cNvPr>
          <p:cNvSpPr>
            <a:spLocks noChangeArrowheads="1"/>
          </p:cNvSpPr>
          <p:nvPr/>
        </p:nvSpPr>
        <p:spPr bwMode="auto">
          <a:xfrm>
            <a:off x="1468882" y="1153928"/>
            <a:ext cx="9713713" cy="432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أسباب تبني الإبداع في المنظمات</a:t>
            </a:r>
            <a:br>
              <a:rPr lang="en-US" sz="2000" dirty="0">
                <a:solidFill>
                  <a:srgbClr val="002060"/>
                </a:solidFill>
                <a:effectLst/>
                <a:latin typeface="Alexandria Light" pitchFamily="2" charset="-78"/>
                <a:ea typeface="Times New Roman" panose="02020603050405020304" pitchFamily="18" charset="0"/>
                <a:cs typeface="Alexandria Light" pitchFamily="2" charset="-78"/>
              </a:rPr>
            </a:b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الظروف المتغيرة التي تعيشها المنظمات اليوم ،سواء أكانت ظروف سياسية أو ثقافية أو اجتماعية أو اقتصادية والتي تحتم على المنظمات الاستجابة لهذه المتغيرات بأسلوب إبداعي يضمن بقاء المنظمة واستمرارها</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يحتم الإبداع الفني و التكنولوجي في مجال السلع و الخدمات و طرق إنتاجها وقصر دورة حياتها على المنظمات أن يستجيبوا لهذه الثورة التكنولوجية وما يستلزمه ذلك من تغييرات في هيكل المنظمة وأسلوب إدارتها بطرق إبداعية أيضا ،مما يمكنها من زيادة أرباحها وزيادة قدرتها على المنافسة و الاستمرار في السوق من خلال ضمانها لحصتها السوقية بين المنظمات المنافسة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4233882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60A75-9450-6D5F-FB5A-A026E4639C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17487-B08E-2904-224C-FB6900B5F03A}"/>
              </a:ext>
            </a:extLst>
          </p:cNvPr>
          <p:cNvSpPr/>
          <p:nvPr/>
        </p:nvSpPr>
        <p:spPr>
          <a:xfrm>
            <a:off x="1009405" y="954365"/>
            <a:ext cx="10533412" cy="5030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2E39E354-207A-98BC-3377-112BEC2FEC6E}"/>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B3B3570-144E-63C8-6504-47B236FD857F}"/>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67C7BFB-5AB5-9090-AE05-40F6928261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36E8ED7A-2852-73C2-0583-5B7C2000462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id="{FBE0BCE0-3E67-AB86-12C8-C651D7E5D4F9}"/>
              </a:ext>
            </a:extLst>
          </p:cNvPr>
          <p:cNvSpPr>
            <a:spLocks noChangeArrowheads="1"/>
          </p:cNvSpPr>
          <p:nvPr/>
        </p:nvSpPr>
        <p:spPr bwMode="auto">
          <a:xfrm>
            <a:off x="1563885" y="921866"/>
            <a:ext cx="9713713" cy="487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بينت بعض الدراسات أن الإبداع على مستوى المنظمة قد يعاني من الإعاقة للأسباب التالية: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المحافظة على الوضع الاجتماعي وعدم الرغبة في خلق صراع سلبي ناشئ عن الاختلافات بين الثقافة السائدة في المنظمة وبين الثقافة التي يستلزمها التغيير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الرغبة في المحافظة على أساليب وطرق الأداء المعروفة ،حيث أن الإبداع في المنظمة يستلزم في بدايته نفقات إضافية على المنظمة أن تتحملها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عدم الرغبة في تخفيض قيمة الاستثمار الرأسمالي في سلعة أو خدمة حالية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عدم الرغبة في تغيير الوضع الحالي بسبب التكاليف التي يفرضها مثل هذا التغيير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ثبوت الهيكل البيروقراطي لمدة طويلة وترسخ الثقافة البيروقراطية وما يصاحب ذلك من رغبة أصحاب السلطة في المحافظة عليها وعلى طاعة وولاء المرؤوسين لهم أو رغبة أصحاب </a:t>
            </a:r>
            <a:r>
              <a:rPr lang="ar-SA" sz="1800" dirty="0" err="1">
                <a:effectLst/>
                <a:latin typeface="Alexandria Light" pitchFamily="2" charset="-78"/>
                <a:ea typeface="Times New Roman" panose="02020603050405020304" pitchFamily="18" charset="0"/>
                <a:cs typeface="Alexandria Light" pitchFamily="2" charset="-78"/>
              </a:rPr>
              <a:t>الإمتيازات</a:t>
            </a:r>
            <a:r>
              <a:rPr lang="ar-SA" sz="1800" dirty="0">
                <a:effectLst/>
                <a:latin typeface="Alexandria Light" pitchFamily="2" charset="-78"/>
                <a:ea typeface="Times New Roman" panose="02020603050405020304" pitchFamily="18" charset="0"/>
                <a:cs typeface="Alexandria Light" pitchFamily="2" charset="-78"/>
              </a:rPr>
              <a:t> في المحافظة على امتيازاتهم</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384615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FBC94-86B2-1863-9344-D6EB925E38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DAA297-5ABF-A6A7-4CA2-A16963B735CF}"/>
              </a:ext>
            </a:extLst>
          </p:cNvPr>
          <p:cNvSpPr/>
          <p:nvPr/>
        </p:nvSpPr>
        <p:spPr>
          <a:xfrm>
            <a:off x="1009405" y="954365"/>
            <a:ext cx="10533412" cy="5387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2B5ED9C-230E-DA07-FDE0-38D3BF5B9A26}"/>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97D311D-2791-A7BB-F35A-D9C6A5934B5D}"/>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12327A8-E210-F835-07AA-0FCEFC821F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A7231371-9828-74F8-F151-134C9E987BE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2" name="مربع نص 1">
            <a:extLst>
              <a:ext uri="{FF2B5EF4-FFF2-40B4-BE49-F238E27FC236}">
                <a16:creationId xmlns:a16="http://schemas.microsoft.com/office/drawing/2014/main" id="{B3A531EE-727D-69F0-58FF-3A06CDE8129C}"/>
              </a:ext>
            </a:extLst>
          </p:cNvPr>
          <p:cNvSpPr txBox="1"/>
          <p:nvPr/>
        </p:nvSpPr>
        <p:spPr>
          <a:xfrm>
            <a:off x="1163781" y="1017953"/>
            <a:ext cx="10054439" cy="5181483"/>
          </a:xfrm>
          <a:prstGeom prst="rect">
            <a:avLst/>
          </a:prstGeom>
          <a:noFill/>
        </p:spPr>
        <p:txBody>
          <a:bodyPr wrap="square" rtlCol="1">
            <a:spAutoFit/>
          </a:bodyPr>
          <a:lstStyle/>
          <a:p>
            <a:pPr algn="r" rtl="1">
              <a:lnSpc>
                <a:spcPct val="200000"/>
              </a:lnSpc>
            </a:pPr>
            <a:r>
              <a:rPr lang="ar-SA" sz="2400" dirty="0">
                <a:solidFill>
                  <a:srgbClr val="C00000"/>
                </a:solidFill>
                <a:latin typeface="Alexandria Light" pitchFamily="2" charset="-78"/>
                <a:cs typeface="Alexandria Light" pitchFamily="2" charset="-78"/>
              </a:rPr>
              <a:t>مفهوم إدارة الإبداع:</a:t>
            </a:r>
          </a:p>
          <a:p>
            <a:pPr algn="r" rtl="1">
              <a:lnSpc>
                <a:spcPct val="200000"/>
              </a:lnSpc>
            </a:pPr>
            <a:r>
              <a:rPr lang="ar-SA" dirty="0">
                <a:latin typeface="Alexandria Light" pitchFamily="2" charset="-78"/>
                <a:cs typeface="Alexandria Light" pitchFamily="2" charset="-78"/>
              </a:rPr>
              <a:t>تعرف إدارة الإبداع على أنها مجموعة الأنشطة والأساليب التي يتخذها القـــــادة لتشكيل الأنظمة وصياغة الخطط التي تهدف إلى تحفيز الأفراد على تقدم الأفكار الإبداعية وإخراجهـــا بشكل منتجات أو خدمات أو تكنولوجيا جديدة والتي تستمر من لحظة تقديم الأفكار الابتكاريـــة حتى لحظة إيصالها للمستنفدين.</a:t>
            </a:r>
          </a:p>
          <a:p>
            <a:pPr algn="r" rtl="1">
              <a:lnSpc>
                <a:spcPct val="200000"/>
              </a:lnSpc>
            </a:pPr>
            <a:r>
              <a:rPr lang="ar-SA" dirty="0">
                <a:latin typeface="Alexandria Light" pitchFamily="2" charset="-78"/>
                <a:cs typeface="Alexandria Light" pitchFamily="2" charset="-78"/>
              </a:rPr>
              <a:t>ويتجلى مفهوم إدارة الإبداع في قدرة المنظمة والقائمين عليها على تغيير وتطوير بيئــة العمل وبيئة المنظمة، بحيث تصبح بيئة تشجع وتستقطب المبدعين وأفكـــــارهم وتعمــل علـى مساعدتهم ودعمهم من تطوير أفكار إضافية وأساليب عمل أكثر إنتاجا ونفعـــا للمنظمة ومنتسبيها. كذلك يضمن المفهوم مقدرة قيادة المنظمة على الاستمرار بدعم وتشجيع وتهيئــة المناخ والظروف للأفكار الإبداعية ومن يقدمها على طول حياة المنظمة.</a:t>
            </a:r>
          </a:p>
        </p:txBody>
      </p:sp>
    </p:spTree>
    <p:extLst>
      <p:ext uri="{BB962C8B-B14F-4D97-AF65-F5344CB8AC3E}">
        <p14:creationId xmlns:p14="http://schemas.microsoft.com/office/powerpoint/2010/main" val="20127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BF443-E951-C50C-7003-BCBFB12492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C0EDD3-BBFD-6F44-67AF-730AF8671903}"/>
              </a:ext>
            </a:extLst>
          </p:cNvPr>
          <p:cNvSpPr/>
          <p:nvPr/>
        </p:nvSpPr>
        <p:spPr>
          <a:xfrm>
            <a:off x="1009405" y="847490"/>
            <a:ext cx="10533412" cy="5648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8122AC0-E47E-2F74-2419-AFAE6C3293EF}"/>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9747E33-3CC1-832D-CEBB-C9A487CC8F51}"/>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8F25482-2E82-8BCD-1F63-E94B3F20A8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1924ABCF-B0CC-AE95-E30D-8DBFCE1AE9F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مربع نص 7">
            <a:extLst>
              <a:ext uri="{FF2B5EF4-FFF2-40B4-BE49-F238E27FC236}">
                <a16:creationId xmlns:a16="http://schemas.microsoft.com/office/drawing/2014/main" id="{5F5443C6-C709-D286-A7BA-E5EFB62DDE73}"/>
              </a:ext>
            </a:extLst>
          </p:cNvPr>
          <p:cNvSpPr txBox="1"/>
          <p:nvPr/>
        </p:nvSpPr>
        <p:spPr>
          <a:xfrm>
            <a:off x="944500" y="1328777"/>
            <a:ext cx="10492740" cy="4246612"/>
          </a:xfrm>
          <a:prstGeom prst="rect">
            <a:avLst/>
          </a:prstGeom>
          <a:noFill/>
        </p:spPr>
        <p:txBody>
          <a:bodyPr wrap="square" rtlCol="1">
            <a:spAutoFit/>
          </a:bodyPr>
          <a:lstStyle/>
          <a:p>
            <a:pPr algn="r" rtl="1">
              <a:lnSpc>
                <a:spcPct val="150000"/>
              </a:lnSpc>
            </a:pPr>
            <a:r>
              <a:rPr lang="ar-SA" sz="2000" dirty="0">
                <a:solidFill>
                  <a:srgbClr val="C00000"/>
                </a:solidFill>
                <a:latin typeface="Alexandria Light" pitchFamily="2" charset="-78"/>
                <a:cs typeface="Alexandria Light" pitchFamily="2" charset="-78"/>
              </a:rPr>
              <a:t>مستويات إدارة الإبداع:</a:t>
            </a:r>
          </a:p>
          <a:p>
            <a:pPr algn="r" rtl="1">
              <a:lnSpc>
                <a:spcPct val="150000"/>
              </a:lnSpc>
            </a:pPr>
            <a:r>
              <a:rPr lang="ar-SA" dirty="0">
                <a:latin typeface="Alexandria Light" pitchFamily="2" charset="-78"/>
                <a:cs typeface="Alexandria Light" pitchFamily="2" charset="-78"/>
              </a:rPr>
              <a:t>وضع تايلور خمسة مستويات لإدارة الإبداع وهي:</a:t>
            </a:r>
          </a:p>
          <a:p>
            <a:pPr algn="r" rtl="1">
              <a:lnSpc>
                <a:spcPct val="150000"/>
              </a:lnSpc>
            </a:pPr>
            <a:r>
              <a:rPr lang="ar-SA" dirty="0">
                <a:latin typeface="Alexandria Light" pitchFamily="2" charset="-78"/>
                <a:cs typeface="Alexandria Light" pitchFamily="2" charset="-78"/>
              </a:rPr>
              <a:t>1- الإبداع التعبيري </a:t>
            </a:r>
            <a:r>
              <a:rPr lang="en-US" dirty="0">
                <a:latin typeface="Alexandria Light" pitchFamily="2" charset="-78"/>
                <a:cs typeface="Alexandria Light" pitchFamily="2" charset="-78"/>
              </a:rPr>
              <a:t>Expressive </a:t>
            </a:r>
            <a:r>
              <a:rPr lang="ar-SA" dirty="0">
                <a:latin typeface="Alexandria Light" pitchFamily="2" charset="-78"/>
                <a:cs typeface="Alexandria Light" pitchFamily="2" charset="-78"/>
              </a:rPr>
              <a:t> وهي التعبير الحر المستقل الذي لا يكون للمهارة أو الأصال فيه أهمية.</a:t>
            </a:r>
          </a:p>
          <a:p>
            <a:pPr algn="r" rtl="1">
              <a:lnSpc>
                <a:spcPct val="150000"/>
              </a:lnSpc>
            </a:pPr>
            <a:r>
              <a:rPr lang="ar-SA" dirty="0">
                <a:latin typeface="Alexandria Light" pitchFamily="2" charset="-78"/>
                <a:cs typeface="Alexandria Light" pitchFamily="2" charset="-78"/>
              </a:rPr>
              <a:t>2- الإبداع الإنتاجي </a:t>
            </a:r>
            <a:r>
              <a:rPr lang="en-US" dirty="0">
                <a:latin typeface="Alexandria Light" pitchFamily="2" charset="-78"/>
                <a:cs typeface="Alexandria Light" pitchFamily="2" charset="-78"/>
              </a:rPr>
              <a:t>Productive: </a:t>
            </a:r>
            <a:r>
              <a:rPr lang="ar-SA" dirty="0">
                <a:latin typeface="Alexandria Light" pitchFamily="2" charset="-78"/>
                <a:cs typeface="Alexandria Light" pitchFamily="2" charset="-78"/>
              </a:rPr>
              <a:t> وهي المنتجات الفنية العلمية التي تتميز بمحاولة ضبط الميل إلى اللعب الحر، ومحاولة وضع أساليب تؤدي إلى الوصول إلى منتجات كاملة وجديدة.</a:t>
            </a:r>
          </a:p>
          <a:p>
            <a:pPr algn="r" rtl="1">
              <a:lnSpc>
                <a:spcPct val="150000"/>
              </a:lnSpc>
            </a:pPr>
            <a:r>
              <a:rPr lang="ar-SA" dirty="0">
                <a:latin typeface="Alexandria Light" pitchFamily="2" charset="-78"/>
                <a:cs typeface="Alexandria Light" pitchFamily="2" charset="-78"/>
              </a:rPr>
              <a:t>3- الإبداع </a:t>
            </a:r>
            <a:r>
              <a:rPr lang="ar-SA" dirty="0" err="1">
                <a:latin typeface="Alexandria Light" pitchFamily="2" charset="-78"/>
                <a:cs typeface="Alexandria Light" pitchFamily="2" charset="-78"/>
              </a:rPr>
              <a:t>الإختراعي</a:t>
            </a: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inventive : </a:t>
            </a:r>
            <a:r>
              <a:rPr lang="ar-SA" dirty="0">
                <a:latin typeface="Alexandria Light" pitchFamily="2" charset="-78"/>
                <a:cs typeface="Alexandria Light" pitchFamily="2" charset="-78"/>
              </a:rPr>
              <a:t>ويمثلها المخترعون والمكتشفون، الذين تظهر </a:t>
            </a:r>
            <a:r>
              <a:rPr lang="ar-SA" dirty="0" err="1">
                <a:latin typeface="Alexandria Light" pitchFamily="2" charset="-78"/>
                <a:cs typeface="Alexandria Light" pitchFamily="2" charset="-78"/>
              </a:rPr>
              <a:t>عبقريتهم</a:t>
            </a:r>
            <a:r>
              <a:rPr lang="ar-SA" dirty="0">
                <a:latin typeface="Alexandria Light" pitchFamily="2" charset="-78"/>
                <a:cs typeface="Alexandria Light" pitchFamily="2" charset="-78"/>
              </a:rPr>
              <a:t> باستخدام المواد والأساليب بطرق مختلفة.</a:t>
            </a:r>
          </a:p>
          <a:p>
            <a:pPr algn="r" rtl="1">
              <a:lnSpc>
                <a:spcPct val="150000"/>
              </a:lnSpc>
            </a:pPr>
            <a:r>
              <a:rPr lang="ar-SA" dirty="0">
                <a:latin typeface="Alexandria Light" pitchFamily="2" charset="-78"/>
                <a:cs typeface="Alexandria Light" pitchFamily="2" charset="-78"/>
              </a:rPr>
              <a:t>4- الابداع التجديدي (</a:t>
            </a:r>
            <a:r>
              <a:rPr lang="ar-SA" dirty="0" err="1">
                <a:latin typeface="Alexandria Light" pitchFamily="2" charset="-78"/>
                <a:cs typeface="Alexandria Light" pitchFamily="2" charset="-78"/>
              </a:rPr>
              <a:t>الإستحداثية</a:t>
            </a: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Innovative : </a:t>
            </a:r>
            <a:r>
              <a:rPr lang="ar-SA" dirty="0">
                <a:latin typeface="Alexandria Light" pitchFamily="2" charset="-78"/>
                <a:cs typeface="Alexandria Light" pitchFamily="2" charset="-78"/>
              </a:rPr>
              <a:t>وفق التطور والتحسن.</a:t>
            </a:r>
          </a:p>
          <a:p>
            <a:pPr algn="r" rtl="1">
              <a:lnSpc>
                <a:spcPct val="150000"/>
              </a:lnSpc>
            </a:pPr>
            <a:r>
              <a:rPr lang="ar-SA" dirty="0">
                <a:latin typeface="Alexandria Light" pitchFamily="2" charset="-78"/>
                <a:cs typeface="Alexandria Light" pitchFamily="2" charset="-78"/>
              </a:rPr>
              <a:t>5- الإبداع الانبثاقي </a:t>
            </a:r>
            <a:r>
              <a:rPr lang="en-US" dirty="0" err="1">
                <a:latin typeface="Alexandria Light" pitchFamily="2" charset="-78"/>
                <a:cs typeface="Alexandria Light" pitchFamily="2" charset="-78"/>
              </a:rPr>
              <a:t>Emergentive</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وهي ظهور مبدأ جديد أو مسلمة جديدة، تزهر حولهــــا مدرسة جديدة</a:t>
            </a:r>
          </a:p>
          <a:p>
            <a:pPr algn="r" rtl="1">
              <a:lnSpc>
                <a:spcPct val="150000"/>
              </a:lnSpc>
            </a:pPr>
            <a:r>
              <a:rPr lang="ar-SA" dirty="0">
                <a:latin typeface="Alexandria Light" pitchFamily="2" charset="-78"/>
                <a:cs typeface="Alexandria Light" pitchFamily="2" charset="-78"/>
              </a:rPr>
              <a:t>·</a:t>
            </a:r>
          </a:p>
        </p:txBody>
      </p:sp>
      <p:sp>
        <p:nvSpPr>
          <p:cNvPr id="3" name="TextBox 10">
            <a:extLst>
              <a:ext uri="{FF2B5EF4-FFF2-40B4-BE49-F238E27FC236}">
                <a16:creationId xmlns:a16="http://schemas.microsoft.com/office/drawing/2014/main" id="{6E2F5DB8-1E0E-ED56-77C8-D6D4041F335C}"/>
              </a:ext>
            </a:extLst>
          </p:cNvPr>
          <p:cNvSpPr txBox="1"/>
          <p:nvPr/>
        </p:nvSpPr>
        <p:spPr>
          <a:xfrm>
            <a:off x="2637559" y="5914549"/>
            <a:ext cx="4974524"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المجالات التي يمكن أن يحدث فيها الإبداع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D286F78A-E07C-9C6A-605B-45C0DD34D6FF}"/>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50633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793E2-DF68-1680-9455-464D7AFC46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43BE20-1BFD-7AF2-F026-1EA66C210C69}"/>
              </a:ext>
            </a:extLst>
          </p:cNvPr>
          <p:cNvSpPr/>
          <p:nvPr/>
        </p:nvSpPr>
        <p:spPr>
          <a:xfrm>
            <a:off x="1009405" y="847490"/>
            <a:ext cx="10830294" cy="5648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C07C6374-2D3C-A645-7C44-7C63FCA0CAD6}"/>
              </a:ext>
            </a:extLst>
          </p:cNvPr>
          <p:cNvSpPr/>
          <p:nvPr/>
        </p:nvSpPr>
        <p:spPr>
          <a:xfrm>
            <a:off x="111708" y="4999512"/>
            <a:ext cx="1360832" cy="18584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A2DC615E-9274-5849-7380-F9C3461ABC9C}"/>
              </a:ext>
            </a:extLst>
          </p:cNvPr>
          <p:cNvSpPr/>
          <p:nvPr/>
        </p:nvSpPr>
        <p:spPr>
          <a:xfrm>
            <a:off x="111707" y="5094514"/>
            <a:ext cx="1218330" cy="17483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48A2E91-014E-F217-73E4-95247EF001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506FF6B4-7842-C0F0-2269-C3DECD907C2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مربع نص 7">
            <a:extLst>
              <a:ext uri="{FF2B5EF4-FFF2-40B4-BE49-F238E27FC236}">
                <a16:creationId xmlns:a16="http://schemas.microsoft.com/office/drawing/2014/main" id="{E922DB31-484B-8187-FFE8-8F548FDD5149}"/>
              </a:ext>
            </a:extLst>
          </p:cNvPr>
          <p:cNvSpPr txBox="1"/>
          <p:nvPr/>
        </p:nvSpPr>
        <p:spPr>
          <a:xfrm>
            <a:off x="1330037" y="847490"/>
            <a:ext cx="10266219" cy="5580246"/>
          </a:xfrm>
          <a:prstGeom prst="rect">
            <a:avLst/>
          </a:prstGeom>
          <a:noFill/>
        </p:spPr>
        <p:txBody>
          <a:bodyPr wrap="square" rtlCol="1">
            <a:spAutoFit/>
          </a:bodyPr>
          <a:lstStyle/>
          <a:p>
            <a:pPr algn="r" rtl="1">
              <a:lnSpc>
                <a:spcPct val="150000"/>
              </a:lnSpc>
            </a:pPr>
            <a:r>
              <a:rPr lang="ar-SA" sz="2000" dirty="0">
                <a:solidFill>
                  <a:srgbClr val="0070C0"/>
                </a:solidFill>
                <a:latin typeface="Alexandria Light" pitchFamily="2" charset="-78"/>
                <a:cs typeface="Alexandria Light" pitchFamily="2" charset="-78"/>
              </a:rPr>
              <a:t>يمكن أن نحدد مجالات الإبداع في المجالات الأربعة:</a:t>
            </a:r>
          </a:p>
          <a:p>
            <a:pPr algn="r" rtl="1">
              <a:lnSpc>
                <a:spcPct val="150000"/>
              </a:lnSpc>
            </a:pPr>
            <a:r>
              <a:rPr lang="ar-SA" sz="2000" dirty="0">
                <a:solidFill>
                  <a:srgbClr val="C00000"/>
                </a:solidFill>
                <a:latin typeface="Alexandria Light" pitchFamily="2" charset="-78"/>
                <a:cs typeface="Alexandria Light" pitchFamily="2" charset="-78"/>
              </a:rPr>
              <a:t>1- المنتج </a:t>
            </a:r>
            <a:r>
              <a:rPr lang="en-US" sz="2000" dirty="0">
                <a:solidFill>
                  <a:srgbClr val="C00000"/>
                </a:solidFill>
                <a:latin typeface="Alexandria Light" pitchFamily="2" charset="-78"/>
                <a:cs typeface="Alexandria Light" pitchFamily="2" charset="-78"/>
              </a:rPr>
              <a:t>Product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هو الإبداع الذي يأتي بالمنتجات الجديدة التي تقدم من أجل الإيفـــاء بالحاجات الحالية للزبائن بكفاءة أعلي وخصائص أفضل.</a:t>
            </a:r>
          </a:p>
          <a:p>
            <a:pPr algn="r" rtl="1">
              <a:lnSpc>
                <a:spcPct val="150000"/>
              </a:lnSpc>
            </a:pPr>
            <a:r>
              <a:rPr lang="ar-SA" sz="2000" dirty="0">
                <a:solidFill>
                  <a:srgbClr val="C00000"/>
                </a:solidFill>
                <a:latin typeface="Alexandria Light" pitchFamily="2" charset="-78"/>
                <a:cs typeface="Alexandria Light" pitchFamily="2" charset="-78"/>
              </a:rPr>
              <a:t>2- العملية </a:t>
            </a:r>
            <a:r>
              <a:rPr lang="en-US" sz="2000" dirty="0">
                <a:solidFill>
                  <a:srgbClr val="C00000"/>
                </a:solidFill>
                <a:latin typeface="Alexandria Light" pitchFamily="2" charset="-78"/>
                <a:cs typeface="Alexandria Light" pitchFamily="2" charset="-78"/>
              </a:rPr>
              <a:t>Process :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هو الإبداع الذي يأتي بطريقة جديدة أو تكنولوجيــــــا جديـــدة تغيــر طريق العمل أو الإنتاج بما يحقق إنتاجيه أعلى، أو استخدام مواد أقل، أو تحــــــســين خصائص المنتجات المادية أو الوظيفية أو الجمالية.</a:t>
            </a:r>
          </a:p>
          <a:p>
            <a:pPr algn="r" rtl="1">
              <a:lnSpc>
                <a:spcPct val="150000"/>
              </a:lnSpc>
            </a:pPr>
            <a:r>
              <a:rPr lang="ar-SA" sz="2000" dirty="0">
                <a:solidFill>
                  <a:srgbClr val="C00000"/>
                </a:solidFill>
                <a:latin typeface="Alexandria Light" pitchFamily="2" charset="-78"/>
                <a:cs typeface="Alexandria Light" pitchFamily="2" charset="-78"/>
              </a:rPr>
              <a:t>3- الخدمة </a:t>
            </a:r>
            <a:r>
              <a:rPr lang="en-US" sz="2000" dirty="0">
                <a:solidFill>
                  <a:srgbClr val="C00000"/>
                </a:solidFill>
                <a:latin typeface="Alexandria Light" pitchFamily="2" charset="-78"/>
                <a:cs typeface="Alexandria Light" pitchFamily="2" charset="-78"/>
              </a:rPr>
              <a:t>Service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كما يكون الإبداع في المنتجات الجديدة يكون كذلك الخدمات الجديدة، فتقديم خدمة جديدة عادة ما تمثل ابتكارا جديدا.</a:t>
            </a:r>
          </a:p>
          <a:p>
            <a:pPr algn="r" rtl="1">
              <a:lnSpc>
                <a:spcPct val="150000"/>
              </a:lnSpc>
            </a:pPr>
            <a:r>
              <a:rPr lang="ar-SA" sz="2000" dirty="0">
                <a:latin typeface="Alexandria Light" pitchFamily="2" charset="-78"/>
                <a:cs typeface="Alexandria Light" pitchFamily="2" charset="-78"/>
              </a:rPr>
              <a:t>لكل اقتصاد نماذجه المتميزة، وهذا ما ينطبـــــــق على الاقتصاد الصناعي كما ينطبق على الاقتصاد الرقمــــــي، فنمــــوذج الأعمـــال هـو التصميم الاستراتيجي بكيفية سعى الشركة لتحقيق الربح من إستراتيجيتها وعملياتهـــــا ونشاطها، بما يحقق لها ميزه في السوق أو تحسين ميزتها الحالية وبالتالي حصتها السوق.</a:t>
            </a:r>
          </a:p>
        </p:txBody>
      </p:sp>
    </p:spTree>
    <p:extLst>
      <p:ext uri="{BB962C8B-B14F-4D97-AF65-F5344CB8AC3E}">
        <p14:creationId xmlns:p14="http://schemas.microsoft.com/office/powerpoint/2010/main" val="48440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99D18-AFD4-7EC0-849B-E68C36660A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F92075-7335-E454-DAA8-53F7B1F1BDB8}"/>
              </a:ext>
            </a:extLst>
          </p:cNvPr>
          <p:cNvSpPr/>
          <p:nvPr/>
        </p:nvSpPr>
        <p:spPr>
          <a:xfrm>
            <a:off x="1009405" y="1212782"/>
            <a:ext cx="10533412" cy="484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F11B9C5-0EA2-8D49-EF35-810D61EEE4E8}"/>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CEFC9CC-6508-A211-8C81-9221CD01A72F}"/>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A3772AD-5D4D-92D4-7640-1DC4C788A0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2302FC07-BAE9-FEC1-689D-382A593171D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id="{559BEB3A-BBE3-589F-7FFF-595E3DE876C0}"/>
              </a:ext>
            </a:extLst>
          </p:cNvPr>
          <p:cNvSpPr txBox="1"/>
          <p:nvPr/>
        </p:nvSpPr>
        <p:spPr>
          <a:xfrm>
            <a:off x="1570763" y="1668649"/>
            <a:ext cx="9611832" cy="3825919"/>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المراحل العملية لإدارة الإبداع: </a:t>
            </a:r>
          </a:p>
          <a:p>
            <a:pPr algn="r" rtl="1">
              <a:lnSpc>
                <a:spcPct val="150000"/>
              </a:lnSpc>
            </a:pPr>
            <a:r>
              <a:rPr lang="ar-SA" sz="2000" dirty="0">
                <a:latin typeface="Alexandria Light" pitchFamily="2" charset="-78"/>
                <a:cs typeface="Alexandria Light" pitchFamily="2" charset="-78"/>
              </a:rPr>
              <a:t>أجمعت معظم الأدبيات على أربعة مراحل للعملية الإبداعية وهي:</a:t>
            </a:r>
          </a:p>
          <a:p>
            <a:pPr algn="r" rtl="1">
              <a:lnSpc>
                <a:spcPct val="150000"/>
              </a:lnSpc>
            </a:pPr>
            <a:r>
              <a:rPr lang="ar-SA" sz="2000" dirty="0">
                <a:latin typeface="Alexandria Light" pitchFamily="2" charset="-78"/>
                <a:cs typeface="Alexandria Light" pitchFamily="2" charset="-78"/>
              </a:rPr>
              <a:t>أ مرحلة الإعداد </a:t>
            </a:r>
            <a:r>
              <a:rPr lang="ar-SA" sz="2000" dirty="0" err="1">
                <a:latin typeface="Alexandria Light" pitchFamily="2" charset="-78"/>
                <a:cs typeface="Alexandria Light" pitchFamily="2" charset="-78"/>
              </a:rPr>
              <a:t>Preparation</a:t>
            </a:r>
            <a:r>
              <a:rPr lang="ar-SA" sz="2000" dirty="0">
                <a:latin typeface="Alexandria Light" pitchFamily="2" charset="-78"/>
                <a:cs typeface="Alexandria Light" pitchFamily="2" charset="-78"/>
              </a:rPr>
              <a:t> : فيهما تجمع البيانات والحقائق التي يحتاجها الفرد.</a:t>
            </a:r>
          </a:p>
          <a:p>
            <a:pPr algn="r" rtl="1">
              <a:lnSpc>
                <a:spcPct val="150000"/>
              </a:lnSpc>
            </a:pPr>
            <a:r>
              <a:rPr lang="ar-SA" sz="2000" dirty="0">
                <a:latin typeface="Alexandria Light" pitchFamily="2" charset="-78"/>
                <a:cs typeface="Alexandria Light" pitchFamily="2" charset="-78"/>
              </a:rPr>
              <a:t>ب - مرحلة الكمون (التحضين) </a:t>
            </a:r>
            <a:r>
              <a:rPr lang="ar-SA" sz="2000" dirty="0" err="1">
                <a:latin typeface="Alexandria Light" pitchFamily="2" charset="-78"/>
                <a:cs typeface="Alexandria Light" pitchFamily="2" charset="-78"/>
              </a:rPr>
              <a:t>Incubation</a:t>
            </a:r>
            <a:r>
              <a:rPr lang="ar-SA" sz="2000" dirty="0">
                <a:latin typeface="Alexandria Light" pitchFamily="2" charset="-78"/>
                <a:cs typeface="Alexandria Light" pitchFamily="2" charset="-78"/>
              </a:rPr>
              <a:t> : حالة استرخاء عقلي فيها لا يبذل المفكر جهدا</a:t>
            </a:r>
          </a:p>
          <a:p>
            <a:pPr algn="r" rtl="1">
              <a:lnSpc>
                <a:spcPct val="150000"/>
              </a:lnSpc>
            </a:pPr>
            <a:r>
              <a:rPr lang="ar-SA" sz="2000" dirty="0">
                <a:latin typeface="Alexandria Light" pitchFamily="2" charset="-78"/>
                <a:cs typeface="Alexandria Light" pitchFamily="2" charset="-78"/>
              </a:rPr>
              <a:t>للوصول إلى حل المشكلة، بل يترك الموقف عقليا حتى يأتي الحل تلقائيا.</a:t>
            </a:r>
          </a:p>
          <a:p>
            <a:pPr algn="r" rtl="1">
              <a:lnSpc>
                <a:spcPct val="150000"/>
              </a:lnSpc>
            </a:pPr>
            <a:r>
              <a:rPr lang="ar-SA" sz="2000" dirty="0">
                <a:latin typeface="Alexandria Light" pitchFamily="2" charset="-78"/>
                <a:cs typeface="Alexandria Light" pitchFamily="2" charset="-78"/>
              </a:rPr>
              <a:t>ج- مرحلة الومضة </a:t>
            </a:r>
            <a:r>
              <a:rPr lang="ar-SA" sz="2000" dirty="0" err="1">
                <a:latin typeface="Alexandria Light" pitchFamily="2" charset="-78"/>
                <a:cs typeface="Alexandria Light" pitchFamily="2" charset="-78"/>
              </a:rPr>
              <a:t>Illumination</a:t>
            </a:r>
            <a:r>
              <a:rPr lang="ar-SA" sz="2000" dirty="0">
                <a:latin typeface="Alexandria Light" pitchFamily="2" charset="-78"/>
                <a:cs typeface="Alexandria Light" pitchFamily="2" charset="-78"/>
              </a:rPr>
              <a:t> أو الاستبصار </a:t>
            </a:r>
            <a:r>
              <a:rPr lang="ar-SA" sz="2000" dirty="0" err="1">
                <a:latin typeface="Alexandria Light" pitchFamily="2" charset="-78"/>
                <a:cs typeface="Alexandria Light" pitchFamily="2" charset="-78"/>
              </a:rPr>
              <a:t>Insight</a:t>
            </a:r>
            <a:r>
              <a:rPr lang="ar-SA" sz="2000" dirty="0">
                <a:latin typeface="Alexandria Light" pitchFamily="2" charset="-78"/>
                <a:cs typeface="Alexandria Light" pitchFamily="2" charset="-78"/>
              </a:rPr>
              <a:t> حتى يفاجئ المفكر بظهور الحل ويسمى أيضا بالإلهام.</a:t>
            </a:r>
          </a:p>
          <a:p>
            <a:pPr algn="r" rtl="1">
              <a:lnSpc>
                <a:spcPct val="150000"/>
              </a:lnSpc>
            </a:pPr>
            <a:r>
              <a:rPr lang="ar-SA" sz="2000" dirty="0">
                <a:latin typeface="Alexandria Light" pitchFamily="2" charset="-78"/>
                <a:cs typeface="Alexandria Light" pitchFamily="2" charset="-78"/>
              </a:rPr>
              <a:t>د - مرحلة التقويم </a:t>
            </a:r>
            <a:r>
              <a:rPr lang="ar-SA" sz="2000" dirty="0" err="1">
                <a:latin typeface="Alexandria Light" pitchFamily="2" charset="-78"/>
                <a:cs typeface="Alexandria Light" pitchFamily="2" charset="-78"/>
              </a:rPr>
              <a:t>Evaluation</a:t>
            </a:r>
            <a:r>
              <a:rPr lang="ar-SA" sz="2000" dirty="0">
                <a:latin typeface="Alexandria Light" pitchFamily="2" charset="-78"/>
                <a:cs typeface="Alexandria Light" pitchFamily="2" charset="-78"/>
              </a:rPr>
              <a:t> : حيث يخضع الإنتاج لعملية التقويم.</a:t>
            </a:r>
          </a:p>
        </p:txBody>
      </p:sp>
    </p:spTree>
    <p:extLst>
      <p:ext uri="{BB962C8B-B14F-4D97-AF65-F5344CB8AC3E}">
        <p14:creationId xmlns:p14="http://schemas.microsoft.com/office/powerpoint/2010/main" val="3284956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E2F28-7A4D-9B71-044E-D2FB083FC5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C68545-3260-223C-3A54-DD3B859C2479}"/>
              </a:ext>
            </a:extLst>
          </p:cNvPr>
          <p:cNvSpPr/>
          <p:nvPr/>
        </p:nvSpPr>
        <p:spPr>
          <a:xfrm>
            <a:off x="1009405" y="1174282"/>
            <a:ext cx="10533412" cy="532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CD7223B-1F2D-FAF3-FFE7-CC944E406B1D}"/>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58D3C0C-7408-F6A2-400C-8C345CF67297}"/>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2DEBD3F4-400E-A454-10B7-445F4B1C9A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EAEF76F2-1165-49F5-ED82-52E2385F2694}"/>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id="{B736BB4B-CCF5-9AB2-8BA8-56A04A7B446D}"/>
              </a:ext>
            </a:extLst>
          </p:cNvPr>
          <p:cNvSpPr txBox="1"/>
          <p:nvPr/>
        </p:nvSpPr>
        <p:spPr>
          <a:xfrm>
            <a:off x="1496291" y="1701036"/>
            <a:ext cx="9776065" cy="3695114"/>
          </a:xfrm>
          <a:prstGeom prst="rect">
            <a:avLst/>
          </a:prstGeom>
          <a:noFill/>
        </p:spPr>
        <p:txBody>
          <a:bodyPr wrap="square">
            <a:spAutoFit/>
          </a:bodyPr>
          <a:lstStyle/>
          <a:p>
            <a:pPr algn="r" rtl="1">
              <a:lnSpc>
                <a:spcPct val="200000"/>
              </a:lnSpc>
            </a:pPr>
            <a:r>
              <a:rPr lang="ar-SA" sz="2000" dirty="0">
                <a:solidFill>
                  <a:srgbClr val="0070C0"/>
                </a:solidFill>
                <a:latin typeface="Alexandria Light" pitchFamily="2" charset="-78"/>
                <a:cs typeface="Alexandria Light" pitchFamily="2" charset="-78"/>
              </a:rPr>
              <a:t>مفهوم الإبداع الاستراتيجي:</a:t>
            </a:r>
          </a:p>
          <a:p>
            <a:pPr algn="r" rtl="1">
              <a:lnSpc>
                <a:spcPct val="200000"/>
              </a:lnSpc>
            </a:pPr>
            <a:r>
              <a:rPr lang="ar-SA" sz="2000" dirty="0">
                <a:latin typeface="Alexandria Light" pitchFamily="2" charset="-78"/>
                <a:cs typeface="Alexandria Light" pitchFamily="2" charset="-78"/>
              </a:rPr>
              <a:t>هو نقل إستراتيجية الأعمال للمنظمة لخلق قيمة جديدة للزبون وللمنظمة</a:t>
            </a:r>
          </a:p>
          <a:p>
            <a:pPr algn="r" rtl="1">
              <a:lnSpc>
                <a:spcPct val="200000"/>
              </a:lnSpc>
            </a:pPr>
            <a:r>
              <a:rPr lang="ar-SA" sz="2000" dirty="0">
                <a:latin typeface="Alexandria Light" pitchFamily="2" charset="-78"/>
                <a:cs typeface="Alexandria Light" pitchFamily="2" charset="-78"/>
              </a:rPr>
              <a:t>تعتبر إستراتيجية الإبداع مصدر لتجديد المنظمة، فإستراتيجية الإبداع حاسمة لنجاح المنظمة في البيئة المتغيرة ، ويمكن أن تكون مصدر للميزة التنافسية في الأسواق المستقرة. وجدير بالاهتمام ملاحظة العديد من الشركات في السنوات الأخيرة اعتمد الإبداع في قيمهـا الأساسية أو أصبحت جزء من رسالتها، والانتقال من عصر المعلومات إلى عصر المعرفة.</a:t>
            </a:r>
          </a:p>
        </p:txBody>
      </p:sp>
    </p:spTree>
    <p:extLst>
      <p:ext uri="{BB962C8B-B14F-4D97-AF65-F5344CB8AC3E}">
        <p14:creationId xmlns:p14="http://schemas.microsoft.com/office/powerpoint/2010/main" val="1668994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27D4F-66F2-C4B3-0F61-A5F123FAAC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9E5DF8-A71C-FB8A-F398-8B41A667EC05}"/>
              </a:ext>
            </a:extLst>
          </p:cNvPr>
          <p:cNvSpPr/>
          <p:nvPr/>
        </p:nvSpPr>
        <p:spPr>
          <a:xfrm>
            <a:off x="1009405" y="847490"/>
            <a:ext cx="10533412" cy="5398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DD1519B6-E8DA-2146-1C92-567B132B45A3}"/>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25A0803-CF22-F7C3-3E7B-2C11BBBFA790}"/>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3FF3DDC-6B12-E797-2FC8-5C96A19985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DB0DF897-FD32-A12D-C193-6FB7AD8C9CB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id="{3D404137-BF91-7654-CF6C-41724E91BBB5}"/>
              </a:ext>
            </a:extLst>
          </p:cNvPr>
          <p:cNvSpPr txBox="1"/>
          <p:nvPr/>
        </p:nvSpPr>
        <p:spPr>
          <a:xfrm>
            <a:off x="1244173" y="826026"/>
            <a:ext cx="10063875" cy="4846776"/>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الإبداع التنظيمي:</a:t>
            </a:r>
          </a:p>
          <a:p>
            <a:pPr algn="r" rtl="1">
              <a:lnSpc>
                <a:spcPct val="150000"/>
              </a:lnSpc>
            </a:pPr>
            <a:r>
              <a:rPr lang="ar-SA" dirty="0">
                <a:latin typeface="Alexandria Light" pitchFamily="2" charset="-78"/>
                <a:cs typeface="Alexandria Light" pitchFamily="2" charset="-78"/>
              </a:rPr>
              <a:t>إن المحور الجوهري للمنظمات المبدعة يقوم على تطويرها لبيئة تنظيمية تعمــل علــــى بلورة الاتجاهات الإبداعية في منهج فكري، وعملي، يقوم على قيم ومعايير وممارسات وظيفية تعمل على ترسيخ الإبداع كهدف تنظيمي فيحدد، وإيجاد النظم والأساليب التي تجعـل العمليــة</a:t>
            </a:r>
          </a:p>
          <a:p>
            <a:pPr algn="r" rtl="1">
              <a:lnSpc>
                <a:spcPct val="150000"/>
              </a:lnSpc>
            </a:pPr>
            <a:r>
              <a:rPr lang="ar-SA" dirty="0">
                <a:latin typeface="Alexandria Light" pitchFamily="2" charset="-78"/>
                <a:cs typeface="Alexandria Light" pitchFamily="2" charset="-78"/>
              </a:rPr>
              <a:t>الإبداعية ذات قيمة وظيفية تمثل قاسما مشتركا بين العاملين على مختلف درجاتهم الوظيفية. فبيئة المنظمة الداخلية التي تتصف بوجود الإمكانات المادية وتوفر المعلومات والخبــــــرة المتاحة لأعضاء المنظمة والنظام الإداري المرن الذي لا يتصف بالتعقيد أو الجمود الذي تسوده الثقة بين الأفراد والتي هي أساس تنمية الاتصال المفتوح الذي يساعد بـدوره علــــى تــــدفق المعلومات، وحل المشكلات من شأنها أن تؤثر على السلوك الإبداعي في المنظمة عن طريق تشجيع التعبير عن الأفكار الجديدة وتطويرها وحمايتها وتقديرها. فالإبداع يتم من خلال الأفراد والجماعات التي تعمل داخل بيئة معينة، ولهذه البيئة تأثيرها على سلوكهم الإبداعي بما تـــوفره لهم من الدعم وإمكانات ونماذج للسلوك الإبداعي.</a:t>
            </a:r>
          </a:p>
        </p:txBody>
      </p:sp>
      <p:sp>
        <p:nvSpPr>
          <p:cNvPr id="3" name="TextBox 10">
            <a:extLst>
              <a:ext uri="{FF2B5EF4-FFF2-40B4-BE49-F238E27FC236}">
                <a16:creationId xmlns:a16="http://schemas.microsoft.com/office/drawing/2014/main" id="{4C8726A6-789C-63FD-A25F-14780B1FBFA5}"/>
              </a:ext>
            </a:extLst>
          </p:cNvPr>
          <p:cNvSpPr txBox="1"/>
          <p:nvPr/>
        </p:nvSpPr>
        <p:spPr>
          <a:xfrm>
            <a:off x="2756312" y="5724544"/>
            <a:ext cx="4716142"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أسباب تبني الإبداع في المنظمات؟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92401887-E45A-56DD-98CF-C55CD2EF2C25}"/>
              </a:ext>
            </a:extLst>
          </p:cNvPr>
          <p:cNvSpPr/>
          <p:nvPr/>
        </p:nvSpPr>
        <p:spPr>
          <a:xfrm>
            <a:off x="2214100" y="5557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087905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54A41-83A9-9BD1-3F0C-66B2D8E8C4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248ECE-0576-607A-C307-D3E72B14A855}"/>
              </a:ext>
            </a:extLst>
          </p:cNvPr>
          <p:cNvSpPr/>
          <p:nvPr/>
        </p:nvSpPr>
        <p:spPr>
          <a:xfrm>
            <a:off x="1009405" y="847490"/>
            <a:ext cx="10865920" cy="5648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4849498A-8D4B-BD77-F977-B3BB18710DD6}"/>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96F2992-1963-03FD-C5BB-C43704AAACA0}"/>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6D1180F-41C3-D94A-6117-72CC2ED582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82FA6373-D5EB-7488-6BEC-6D9E1B8191D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id="{885CB960-3BE5-CDDE-7AD3-21AF21DF0950}"/>
              </a:ext>
            </a:extLst>
          </p:cNvPr>
          <p:cNvSpPr txBox="1"/>
          <p:nvPr/>
        </p:nvSpPr>
        <p:spPr>
          <a:xfrm>
            <a:off x="1481560" y="1114449"/>
            <a:ext cx="10203760" cy="5446940"/>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هناك العديد من استراتيجيات الإبداع التي يمكن أن تتبناها المنظمة، والتي تصمم للترويج للعملية الإبداعية وإيجاد المناخ الإبداعي في داخل المنظمة ومن هذه الاستراتيجيات.</a:t>
            </a:r>
          </a:p>
          <a:p>
            <a:pPr algn="r" rtl="1">
              <a:lnSpc>
                <a:spcPct val="150000"/>
              </a:lnSpc>
            </a:pPr>
            <a:r>
              <a:rPr lang="ar-SA" b="1" dirty="0">
                <a:latin typeface="Alexandria Light" pitchFamily="2" charset="-78"/>
                <a:cs typeface="Alexandria Light" pitchFamily="2" charset="-78"/>
              </a:rPr>
              <a:t>أولا: التطوير التنظيمي: </a:t>
            </a:r>
            <a:r>
              <a:rPr lang="ar-SA" dirty="0">
                <a:latin typeface="Alexandria Light" pitchFamily="2" charset="-78"/>
                <a:cs typeface="Alexandria Light" pitchFamily="2" charset="-78"/>
              </a:rPr>
              <a:t>عبارة عن مجموعة من الأساليب أو الطرق المستوحاة بشكل عام من العلوم السلوكية والتي تصمم لتزيد من قدرة المنظمة على تقبل التغيير وزيادة فعاليته التطوير التنظيمي بتركيزه على الأفراد والعلاقات يعتبر إستراتيجية ملائمة لترويج الإبــداع التنظيمي، فهو يساعد الأفراد على تدريب أفراد المنظمة على تقبل الإبداع كمعيار تنظيمي أساسي، وعلى ترويج صفات تنظيمية على الإبداع.</a:t>
            </a:r>
          </a:p>
          <a:p>
            <a:pPr algn="r" rtl="1">
              <a:lnSpc>
                <a:spcPct val="150000"/>
              </a:lnSpc>
            </a:pPr>
            <a:r>
              <a:rPr lang="ar-SA" b="1" dirty="0">
                <a:latin typeface="Alexandria Light" pitchFamily="2" charset="-78"/>
                <a:cs typeface="Alexandria Light" pitchFamily="2" charset="-78"/>
              </a:rPr>
              <a:t>ثانيا : التخصص الوظيفي: </a:t>
            </a:r>
            <a:r>
              <a:rPr lang="ar-SA" dirty="0">
                <a:latin typeface="Alexandria Light" pitchFamily="2" charset="-78"/>
                <a:cs typeface="Alexandria Light" pitchFamily="2" charset="-78"/>
              </a:rPr>
              <a:t>وهو قيام المنظمة بتصميم وحدات للقيام بالنشاطات المتخصصة، من اجل ترويج الإبداع التنظيمي كتصميم وحدات تنظيمية ذات بيئة تشغيلية ملائمة للمراحل</a:t>
            </a:r>
          </a:p>
          <a:p>
            <a:pPr algn="r" rtl="1">
              <a:lnSpc>
                <a:spcPct val="150000"/>
              </a:lnSpc>
            </a:pPr>
            <a:r>
              <a:rPr lang="ar-SA" dirty="0">
                <a:latin typeface="Alexandria Light" pitchFamily="2" charset="-78"/>
                <a:cs typeface="Alexandria Light" pitchFamily="2" charset="-78"/>
              </a:rPr>
              <a:t>المختلفة من العملية الإبداعية، مثل إنشاء وحدات البحث والتطوير أو جماعات التخطيط.</a:t>
            </a:r>
          </a:p>
          <a:p>
            <a:pPr algn="r" rtl="1">
              <a:lnSpc>
                <a:spcPct val="150000"/>
              </a:lnSpc>
            </a:pPr>
            <a:r>
              <a:rPr lang="ar-SA" b="1" dirty="0">
                <a:latin typeface="Alexandria Light" pitchFamily="2" charset="-78"/>
                <a:cs typeface="Alexandria Light" pitchFamily="2" charset="-78"/>
              </a:rPr>
              <a:t> ثالثا: الدورية:  </a:t>
            </a:r>
            <a:r>
              <a:rPr lang="ar-SA" dirty="0">
                <a:latin typeface="Alexandria Light" pitchFamily="2" charset="-78"/>
                <a:cs typeface="Alexandria Light" pitchFamily="2" charset="-78"/>
              </a:rPr>
              <a:t>ويقصد بها القدرة على استخدام أشكال تنظيمية غير ثابتة أو متغيره. كمثال على ذلك نموذج المصفوفة" الذي يتم من خلاله تجميع مجموعة من المتخصصين والعاملين لتنفيذ مشروع معين، أي إنشاء بناء تنظيمي مؤقت يتم حله عند الانتهاء من المشروع، ومن ثم تحريك الأفراد للعمل في مشاريع أخرى.</a:t>
            </a:r>
          </a:p>
        </p:txBody>
      </p:sp>
      <p:sp>
        <p:nvSpPr>
          <p:cNvPr id="12" name="مربع نص 11">
            <a:extLst>
              <a:ext uri="{FF2B5EF4-FFF2-40B4-BE49-F238E27FC236}">
                <a16:creationId xmlns:a16="http://schemas.microsoft.com/office/drawing/2014/main" id="{55035181-4FD7-850B-A8B3-140C4B6DEBB8}"/>
              </a:ext>
            </a:extLst>
          </p:cNvPr>
          <p:cNvSpPr txBox="1"/>
          <p:nvPr/>
        </p:nvSpPr>
        <p:spPr>
          <a:xfrm>
            <a:off x="3859482" y="136561"/>
            <a:ext cx="4221028" cy="583814"/>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استراتيجيات الإبداع التنظيمي:</a:t>
            </a:r>
          </a:p>
        </p:txBody>
      </p:sp>
    </p:spTree>
    <p:extLst>
      <p:ext uri="{BB962C8B-B14F-4D97-AF65-F5344CB8AC3E}">
        <p14:creationId xmlns:p14="http://schemas.microsoft.com/office/powerpoint/2010/main" val="23125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449AE-FEE1-7BBC-CB47-8ADB2D52A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710FB5-55A3-46CE-4F46-F8196AF31A49}"/>
              </a:ext>
            </a:extLst>
          </p:cNvPr>
          <p:cNvSpPr/>
          <p:nvPr/>
        </p:nvSpPr>
        <p:spPr>
          <a:xfrm>
            <a:off x="1009405" y="1009279"/>
            <a:ext cx="10533412" cy="5035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D9FE5AC-8CF2-17FD-126D-D7AAF7DFC149}"/>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EF767F45-0A80-4918-A96B-A770DDB51EF5}"/>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8E7AE632-CAA9-5939-C303-43BF4AF6BC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05301025-E53A-F919-E092-69B8B86040D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id="{A4EBECD2-0F0D-C258-A00E-B70BE6CB6637}"/>
              </a:ext>
            </a:extLst>
          </p:cNvPr>
          <p:cNvSpPr txBox="1"/>
          <p:nvPr/>
        </p:nvSpPr>
        <p:spPr>
          <a:xfrm>
            <a:off x="1555668" y="957330"/>
            <a:ext cx="9473539" cy="4926220"/>
          </a:xfrm>
          <a:prstGeom prst="rect">
            <a:avLst/>
          </a:prstGeom>
          <a:noFill/>
        </p:spPr>
        <p:txBody>
          <a:bodyPr wrap="square">
            <a:spAutoFit/>
          </a:bodyPr>
          <a:lstStyle/>
          <a:p>
            <a:pPr algn="r" rtl="1">
              <a:lnSpc>
                <a:spcPct val="200000"/>
              </a:lnSpc>
            </a:pPr>
            <a:r>
              <a:rPr lang="ar-SA" sz="2000" dirty="0">
                <a:solidFill>
                  <a:srgbClr val="0070C0"/>
                </a:solidFill>
                <a:latin typeface="Alexandria Light" pitchFamily="2" charset="-78"/>
                <a:cs typeface="Alexandria Light" pitchFamily="2" charset="-78"/>
              </a:rPr>
              <a:t>الإبداع التكنولوجي:</a:t>
            </a:r>
          </a:p>
          <a:p>
            <a:pPr algn="r" rtl="1">
              <a:lnSpc>
                <a:spcPct val="200000"/>
              </a:lnSpc>
            </a:pPr>
            <a:r>
              <a:rPr lang="ar-SA" sz="2000" dirty="0">
                <a:latin typeface="Alexandria Light" pitchFamily="2" charset="-78"/>
                <a:cs typeface="Alexandria Light" pitchFamily="2" charset="-78"/>
              </a:rPr>
              <a:t>يشير مفهوم التكنولوجيا (</a:t>
            </a:r>
            <a:r>
              <a:rPr lang="ar-SA" sz="2000" dirty="0" err="1">
                <a:latin typeface="Alexandria Light" pitchFamily="2" charset="-78"/>
                <a:cs typeface="Alexandria Light" pitchFamily="2" charset="-78"/>
              </a:rPr>
              <a:t>Technology</a:t>
            </a:r>
            <a:r>
              <a:rPr lang="ar-SA" sz="2000" dirty="0">
                <a:latin typeface="Alexandria Light" pitchFamily="2" charset="-78"/>
                <a:cs typeface="Alexandria Light" pitchFamily="2" charset="-78"/>
              </a:rPr>
              <a:t>) إلى المعلومات والأساليب والعمليات التي يتم من خلالها تحويل المدخلات في أي نظام إلى مخرجات. ويبدو واضحا أن مفهوم التكنولوجيا لا يقتصر على التطور في المعدات والآلات وهو المفهوم الأكثر تداولا بل يشير إلى المعرفة الفنية كجزء أساس من التكنولوجيا إذ يدخل في نطاق هذا التعريف الطرق المتبعة في الإنتاج وتقديم الخدمات وخصائص المواد المستعملة فيها والنظام المعرفي الذي تستند إليه أساليب العمل، ونظام التتابع في العمل، والعلاقات المتبادلة بين الأنظمة الفرعية المكونة للنظام الكلـ المكون للعمل.</a:t>
            </a:r>
          </a:p>
        </p:txBody>
      </p:sp>
      <p:sp>
        <p:nvSpPr>
          <p:cNvPr id="3" name="TextBox 10">
            <a:extLst>
              <a:ext uri="{FF2B5EF4-FFF2-40B4-BE49-F238E27FC236}">
                <a16:creationId xmlns:a16="http://schemas.microsoft.com/office/drawing/2014/main" id="{36AE9A24-FF43-97A1-4EFF-82400861DFFD}"/>
              </a:ext>
            </a:extLst>
          </p:cNvPr>
          <p:cNvSpPr txBox="1"/>
          <p:nvPr/>
        </p:nvSpPr>
        <p:spPr>
          <a:xfrm>
            <a:off x="2838665" y="6206377"/>
            <a:ext cx="471614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تكون مدير أو قائد مبدع؟</a:t>
            </a:r>
            <a:endParaRPr lang="ar-EG" sz="14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id="{91DB2C36-2C70-9C27-524C-DEC482B7DDB6}"/>
              </a:ext>
            </a:extLst>
          </p:cNvPr>
          <p:cNvSpPr/>
          <p:nvPr/>
        </p:nvSpPr>
        <p:spPr>
          <a:xfrm>
            <a:off x="2296453" y="60391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231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3A094-8A07-7632-DEC1-4AF78A36BF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B2F61-8B59-45AC-75D0-F7D67D6E39AF}"/>
              </a:ext>
            </a:extLst>
          </p:cNvPr>
          <p:cNvSpPr/>
          <p:nvPr/>
        </p:nvSpPr>
        <p:spPr>
          <a:xfrm>
            <a:off x="1009405" y="847490"/>
            <a:ext cx="10759042" cy="586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ABFA38C0-F1F2-829D-85F3-DDA8810BA5E3}"/>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15705E6-0EFE-69A7-9681-905300492154}"/>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7F1C400D-A5F9-0FAB-FFC5-6EBB804343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697D9D5B-B15A-ECA5-7474-06DD0CCC59E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71958E10-9DB5-0731-B71C-84106851AA51}"/>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DCA21A4B-025E-E39F-56E9-4BD379F3473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1BD05555-23FC-298B-4460-A763AC65EC55}"/>
              </a:ext>
            </a:extLst>
          </p:cNvPr>
          <p:cNvSpPr>
            <a:spLocks noChangeArrowheads="1"/>
          </p:cNvSpPr>
          <p:nvPr/>
        </p:nvSpPr>
        <p:spPr bwMode="auto">
          <a:xfrm>
            <a:off x="1591291" y="1048866"/>
            <a:ext cx="10070278" cy="5446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لقد وضع الكثير من مدراء الشركات والمنظمات العالمية مجموعة من الآراء الرائدة في مجال الابتكار والإبداع، وحتى تكون المنظمات نامية، وأساليبها مبدعة وخلاّقة، ينبغي مراعاة بعض المبادئ الأساسية فيها سواء كانوا مدراء أو أصحاب قرار، </a:t>
            </a:r>
            <a:r>
              <a:rPr kumimoji="0" lang="ar-SA" altLang="ar-SA" b="0" i="0" u="none" strike="noStrike" cap="none" normalizeH="0" baseline="0" dirty="0">
                <a:ln>
                  <a:noFill/>
                </a:ln>
                <a:solidFill>
                  <a:schemeClr val="accent1"/>
                </a:solidFill>
                <a:effectLst/>
                <a:latin typeface="Alexandria Light" pitchFamily="2" charset="-78"/>
                <a:ea typeface="Times New Roman" panose="02020603050405020304" pitchFamily="18" charset="0"/>
                <a:cs typeface="Alexandria Light" pitchFamily="2" charset="-78"/>
              </a:rPr>
              <a:t>وهذه المبادئ عبارة عن النقاط التالية:</a:t>
            </a:r>
            <a:endParaRPr kumimoji="0" lang="en-US" altLang="ar-SA" b="0" i="0" u="none" strike="noStrike" cap="none" normalizeH="0" baseline="0" dirty="0">
              <a:ln>
                <a:noFill/>
              </a:ln>
              <a:solidFill>
                <a:schemeClr val="accent1"/>
              </a:solidFill>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إفساح المجال لأيّة فكرة أن تولد وتنمو وتكبر ما دامت في الاتجاه الصحيح ،وما دام لم يتم القطع بعد بخطئها أو فشلها ،فكثير من المحتملات تبدّلت إلى حقائق وتحوّلت احتمالات النجاح فيها إلى </a:t>
            </a:r>
            <a:r>
              <a:rPr kumimoji="0" lang="ar-SA" altLang="ar-SA" b="0" i="0" u="none" strike="noStrike" cap="none" normalizeH="0" baseline="0" dirty="0" err="1">
                <a:ln>
                  <a:noFill/>
                </a:ln>
                <a:effectLst/>
                <a:latin typeface="Alexandria Light" pitchFamily="2" charset="-78"/>
                <a:ea typeface="Times New Roman" panose="02020603050405020304" pitchFamily="18" charset="0"/>
                <a:cs typeface="Alexandria Light" pitchFamily="2" charset="-78"/>
              </a:rPr>
              <a:t>موفقيّة</a:t>
            </a: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،فالابتكار قائم على الإبداع لا تقليد الآخرين ،لذلك يجب أن يعطى الأفراد حرية كبيرة ليبدعوا، ولكن يجب أن تتركز هذه الحرّية في المجالات الرئيسيّة للعمل وتصبّ في الأهداف الأهم</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إن الأفراد مصدر قوة المنظمة ،والاعتناء بتنميتهم ورعايتهم يجعلها الأكبر والأفضل والأكثر ابتكارا وربحاً ،ولتكن المكافأة على أساس الجدارة واللياقة</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احترام الأفراد وتشجّيعهم وتنمّيتهم لإتاحة الفرص لهم للمشاركة في القرار وتحقيق النجاحات للمنظمة ،وذلك كفيل بأن يبذلوا قصارى جهدهم لفعل الأشياء على الوجه الأكمل</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التخلّي عن الروتين واللامركزيّة في التعامل ينمي القدرة الإبداعية، وهي تساوي ثبات القدم في سبيل التقدم والنجاح</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184266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34E8C-CF01-181C-132A-DD0658CC00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B21159-7AAE-5F14-2FA8-EB01A3709402}"/>
              </a:ext>
            </a:extLst>
          </p:cNvPr>
          <p:cNvSpPr/>
          <p:nvPr/>
        </p:nvSpPr>
        <p:spPr>
          <a:xfrm>
            <a:off x="1009405" y="847490"/>
            <a:ext cx="10759042" cy="586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897CBF2-990C-17C1-C63D-717687B97FAB}"/>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57F0946-F226-1A2F-4B61-BAC32190DFB5}"/>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5F6646E-D2D8-84A1-D10F-96B17C4BA8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437D3CC1-F9B9-4C1E-4FD4-66F933D05F6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95B54ABF-2040-DDC2-AB18-F51C28244092}"/>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4CCCB7CD-1A98-D990-F626-2512338EF54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D40CCCCB-9697-33B5-DE88-68ED9CD9548E}"/>
              </a:ext>
            </a:extLst>
          </p:cNvPr>
          <p:cNvSpPr>
            <a:spLocks noChangeArrowheads="1"/>
          </p:cNvSpPr>
          <p:nvPr/>
        </p:nvSpPr>
        <p:spPr bwMode="auto">
          <a:xfrm>
            <a:off x="1591291" y="925676"/>
            <a:ext cx="10070278"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تحويل العمل إلى شيء ممتع لا وظيفة فحسب ، ويكون كذلك إذا حوّلنا النشاط إلى مسؤولية ،والمسؤولية إلى طموحهم</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التجديد المستمر للنفس والفكر والطموحات ،وهذا لا يتحقّق إلاّ إذا شعر الفرد بأنّه يتكامل في عمله ،فالعمل ليس وظيفة للفرد فقط بل يستطيع من خلاله أن يبني نفسه وشخصيّته أيضاً ،وإن هذا الشعور الحقيقي يدفعه لتفجير الطاقة الإبداعيّة الكامنة بداخله وتوظيفها في خدمة الأهداف ،فكل فرد هو مبدع بالقوة في ذاته وعلى المدير أن يكتشف مفاتيح التحفيز والتحريك لكي يصنع أفراد مبدعين بالفعل ومن منظمته كتلة خلاّقة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التطلّع إلى الأعلى دائماً من شأنه أن يحرّك حوافز الأفراد إلى العمل وبذل المزيد لأن شعور الرضا بالموجود يعود معكوساً على الجميع ويرجع بالمؤسسة إلى الوقوف على ما أنجز وهو بذاته تراجع وخسارة وبمرور الزمن فشل</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645906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00AB3-3DBD-C38B-B19E-867997985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05F62-4CAD-6B24-A5C5-CD52E3043684}"/>
              </a:ext>
            </a:extLst>
          </p:cNvPr>
          <p:cNvSpPr/>
          <p:nvPr/>
        </p:nvSpPr>
        <p:spPr>
          <a:xfrm>
            <a:off x="1009405" y="847490"/>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7EFD88C-3369-EE26-6FC0-0D65B6757BEE}"/>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C857903-9A2F-ABFE-5252-57EAC4E75AA7}"/>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5658783-8807-2F71-569C-87AAAABC52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AD2425DD-78C6-CE66-77C8-4802C993FDF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FCC2BAD0-EDCA-795B-A8CD-8AE3EF6FBB6D}"/>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039FDABB-422D-2230-FF4B-9F3EF2D02B6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A3502403-2E72-52AF-F43B-6E92AA3BC10C}"/>
              </a:ext>
            </a:extLst>
          </p:cNvPr>
          <p:cNvSpPr>
            <a:spLocks noChangeArrowheads="1"/>
          </p:cNvSpPr>
          <p:nvPr/>
        </p:nvSpPr>
        <p:spPr bwMode="auto">
          <a:xfrm>
            <a:off x="1543790" y="761590"/>
            <a:ext cx="10070278" cy="5541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ليس الإبداع أن نكون نسخة ثانية أو مكررة في البلد ، بل الإبداع أن تكون النسخة الرائدة والفريدة ،لذلك ينبغي ملاحظة تجارب الآخرين وتقويمها أيضاً وأخذ الجيّد وترك الرديء لتكون أعمالنا مجموعة من الإيجابيّات ،فالمنظمات وفق الإستراتيجية الابتكارية إمّا أن تكون قائدة أو تابعة أو نسخة مكررة، والقيادة مهمة صعبة وعسيرة ينبغي بذل المستحيل من أجل الوصول إليها، وإلاّ سنكون من التابعين أو المكررين وليس هذا بالشيء الكثير</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spcAft>
                <a:spcPts val="1000"/>
              </a:spcAft>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لا ينبغي ترك الفكرة الجيدة التي تفتقد إلى آليات التنفيذ ،بل نضعها في البال ،وبين آونة وأخرى نعرضها للمناقشة، فكثير من الأفكار الجديدة تتولد مع مرور الزمن، والمناقشة المتكررة ربّما تعطينا مقدرة على تنفيذها، فربّما لم تصل المناقشة الأولى والثانية إلى تمام نضجها فتكتمل في المحاولات الأخرى</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290719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78377-5575-FECD-9D3A-281228B1A0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5EC3BD-0BE1-9D19-F8A5-3352BC88D5C7}"/>
              </a:ext>
            </a:extLst>
          </p:cNvPr>
          <p:cNvSpPr/>
          <p:nvPr/>
        </p:nvSpPr>
        <p:spPr>
          <a:xfrm>
            <a:off x="1009405" y="847490"/>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64103C2-7350-D6FC-3EDA-780BA2C710A6}"/>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C750643-35AE-E1D0-1939-E97B7BC468CB}"/>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7844FC5-D3EA-269C-6D0E-C691EADD1E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7EBB6FE6-5716-C450-47F3-3ED627EC4C7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37A1789C-E590-4C80-FBE7-4B70386B61D8}"/>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2F41E9F2-5B1D-F338-C51C-A9214569162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D7B64995-447C-6FF4-B29B-DBAB7B20F670}"/>
              </a:ext>
            </a:extLst>
          </p:cNvPr>
          <p:cNvSpPr>
            <a:spLocks noChangeArrowheads="1"/>
          </p:cNvSpPr>
          <p:nvPr/>
        </p:nvSpPr>
        <p:spPr bwMode="auto">
          <a:xfrm>
            <a:off x="1543790" y="950617"/>
            <a:ext cx="10070278" cy="4926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يجب إعطاء التعلّم عن طريق العمل أهميّة بالغة لأنها الطريق الأفضل لتطوير الكفاءات وتوسيع النشاطات ودمج الأفراد بالمهام والوظائف</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spcAft>
                <a:spcPts val="1000"/>
              </a:spcAft>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إنّ الميل والنزعة الطبيعية في الأفراد وخصوصاً أصحاب القرار، هو الجنوح إلى البقاء على ما كان، لأنّ العديد منهم يرتاح لأكثر العادات والأعمال الروتينية التي جرت عليها الأعمال وصارت مألوفة لأن التغيير بحاجة إلى همّة عالية ونَفَس جديد خصوصاً وأنّ الجديد مخيف لأنّه مجهول المصير ،والابتكار بطبيعته حذِر وفيه الكثير من التحدّي والشجاعة لذلك فمن المهم جداً أن يعتقد الأفراد أن أعمالهم الإبداعيّة ستعود بمنافع أكثر لهم وللمنظمة ،كما أنّها ستجعلهم في محطّ الرعاية الأكثر والاحترام الأكبر</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38370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097F8-3A10-6461-BE10-69692A8BEB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ED4C29-B3DA-A212-5392-0DA87929DEC8}"/>
              </a:ext>
            </a:extLst>
          </p:cNvPr>
          <p:cNvSpPr/>
          <p:nvPr/>
        </p:nvSpPr>
        <p:spPr>
          <a:xfrm>
            <a:off x="1009405" y="847490"/>
            <a:ext cx="10759042" cy="5807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84E5B47-7B9A-0D84-5C04-848ECA6B078A}"/>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42EF2D96-3B86-4E4C-6F4B-BE5BA24C401B}"/>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B4EA284C-115E-B597-20F0-CD1BD7CEAB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5EFD6944-3419-442D-6645-83910931E93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7024A216-5C7F-5D08-5550-22B52B061858}"/>
              </a:ext>
            </a:extLst>
          </p:cNvPr>
          <p:cNvSpPr>
            <a:spLocks noChangeArrowheads="1"/>
          </p:cNvSpPr>
          <p:nvPr/>
        </p:nvSpPr>
        <p:spPr bwMode="auto">
          <a:xfrm>
            <a:off x="1840675" y="143788"/>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3923411C-3B54-B3A5-FDC7-2BCE929B674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62B0BEE7-9576-0922-20A3-5498CEE41D9D}"/>
              </a:ext>
            </a:extLst>
          </p:cNvPr>
          <p:cNvSpPr>
            <a:spLocks noChangeArrowheads="1"/>
          </p:cNvSpPr>
          <p:nvPr/>
        </p:nvSpPr>
        <p:spPr bwMode="auto">
          <a:xfrm>
            <a:off x="1389411" y="783208"/>
            <a:ext cx="10343410" cy="5807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lvl="0" indent="-285750" algn="justLow" rtl="1">
              <a:lnSpc>
                <a:spcPct val="20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التحدي</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b="1" dirty="0">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عن طريق تعيين الشخص المناسب في الوظيفة المناسبة والتي تتصل بخبراته ومهاراته ، وذلك يؤدي إلى توقد شعلة الإبداع لديه ،كما أن التسكين في المكان غير المناسب يؤدي إلى الإحباط والشعور بالتهديد</a:t>
            </a:r>
            <a:r>
              <a:rPr lang="ar-SA" dirty="0">
                <a:solidFill>
                  <a:srgbClr val="002060"/>
                </a:solidFill>
                <a:latin typeface="Alexandria Light" pitchFamily="2" charset="-78"/>
                <a:ea typeface="Times New Roman" panose="02020603050405020304" pitchFamily="18" charset="0"/>
                <a:cs typeface="Alexandria Light" pitchFamily="2" charset="-78"/>
              </a:rPr>
              <a:t>.</a:t>
            </a:r>
            <a:endParaRPr lang="ar-SA" dirty="0">
              <a:latin typeface="Alexandria Light" pitchFamily="2" charset="-78"/>
              <a:ea typeface="Times New Roman" panose="02020603050405020304" pitchFamily="18" charset="0"/>
              <a:cs typeface="Alexandria Light" pitchFamily="2" charset="-78"/>
            </a:endParaRPr>
          </a:p>
          <a:p>
            <a:pPr marL="285750" lvl="0" indent="-285750" algn="justLow" rtl="1">
              <a:lnSpc>
                <a:spcPct val="20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الحرية</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وتتمثل في إعطاء الموظف الفرصة لكي يقرر بنفسه كيف ينفذ المهمة المسندة إليه ، فذلك ينمي الحافز الذاتي وحاسة الملكية لديه ،وفي الواقع نجد بعض المديرين يغيرون الأهداف باستمرار أو أنهم يفشلون في تحديد الأهداف وآخرين يمنحون الحرية بالاسم فقط ويدعون أن الموظفين ليس لديهم المقدرة على التوصل لحلول إبداعية</a:t>
            </a:r>
            <a:r>
              <a:rPr lang="en-US" sz="1800" dirty="0">
                <a:effectLst/>
                <a:latin typeface="Alexandria Light" pitchFamily="2" charset="-78"/>
                <a:ea typeface="Times New Roman" panose="02020603050405020304" pitchFamily="18" charset="0"/>
                <a:cs typeface="Alexandria Light" pitchFamily="2" charset="-78"/>
              </a:rPr>
              <a:t>. </a:t>
            </a:r>
            <a:endParaRPr lang="en-US" dirty="0">
              <a:latin typeface="Alexandria Light" pitchFamily="2" charset="-78"/>
              <a:ea typeface="Times New Roman" panose="02020603050405020304" pitchFamily="18" charset="0"/>
              <a:cs typeface="Alexandria Light" pitchFamily="2" charset="-78"/>
            </a:endParaRPr>
          </a:p>
          <a:p>
            <a:pPr marL="285750" lvl="0" indent="-285750" algn="justLow" rtl="1">
              <a:lnSpc>
                <a:spcPct val="20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الموارد</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b="1" dirty="0">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أهم موردين يؤثران على الإبداع هما</a:t>
            </a:r>
            <a:r>
              <a:rPr lang="en-US" sz="1800" dirty="0">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الوقت والمال ، وتوزيعهما يجب أن يكون بعناية فائقة لإطلاق شرارة الإبداع عند الجميع ،وعلى العكس فإن توزيعهما بشكل غير عادل يؤدي إلي تثبيط الهمم ،كما أن مساحة المكان الذي يعمل فيه الموظف كلما كانت واسعة كلما حركت الخيال المبدع أكثر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69061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5DF8B-4D0B-B04C-B13F-51576290E3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AE6E99-01AD-E30B-08C5-5CBDAB161E45}"/>
              </a:ext>
            </a:extLst>
          </p:cNvPr>
          <p:cNvSpPr/>
          <p:nvPr/>
        </p:nvSpPr>
        <p:spPr>
          <a:xfrm>
            <a:off x="1045029" y="1100283"/>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7895D44-540D-1AD1-1B7D-7943562BEB5A}"/>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80F8E1EC-5817-E4FC-F35B-627FA1699B96}"/>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6670B94-41C7-DDBC-E373-564F042042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614E0950-353C-D84C-09F2-CB79A9A78EC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7F6ABB8D-B560-6327-A66D-2E1CED9DF0C8}"/>
              </a:ext>
            </a:extLst>
          </p:cNvPr>
          <p:cNvSpPr>
            <a:spLocks noChangeArrowheads="1"/>
          </p:cNvSpPr>
          <p:nvPr/>
        </p:nvSpPr>
        <p:spPr bwMode="auto">
          <a:xfrm>
            <a:off x="2873828" y="378934"/>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0C51B51E-6494-30C0-BAAF-FF97B8348B7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44452A13-15AE-F75C-A35F-CBDF412A2704}"/>
              </a:ext>
            </a:extLst>
          </p:cNvPr>
          <p:cNvSpPr>
            <a:spLocks noChangeArrowheads="1"/>
          </p:cNvSpPr>
          <p:nvPr/>
        </p:nvSpPr>
        <p:spPr bwMode="auto">
          <a:xfrm>
            <a:off x="1543790" y="1328436"/>
            <a:ext cx="10070278" cy="491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ملامح فرق العمل</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كلما كان فريق العمل متآلفا ومتكاملا كلما أدى ذلك إلى مزيد من صقل مهارات التفكير الإبداعي وتبادل الخبرات ويكون ذلك من خلال</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الرغبة الأكيدة للعضو في تحقيق أهداف الفريق</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مبادرة كل عضو إلى مساعدة الآخرين وخاصة في الظروف الصعبة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ضرورة تعرف كل عضو على المعلومات المتخصصة التي يحضرها الأعضاء الآخرون للنقاش</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تشجيع المشرفين</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حيث أن معظم المديرين دائما مشغولون ،وتحت ضغط النتائج يفوتهم تشجيع المجهودات المبدعة الناجحة وغير الناجحة ،فلابد من تحفيز الدافع الذاتي حتى يتبنى الموظف المهمة ويحرص عليها ويبدع فيها والمؤسسات الناجحة نادرا ما تربط بين الإبداع وبين مكافآت مالية محددة والمفترض أن يقابل المدير أو المشرف الأفكار الإبداعية بعقل متفتح وليس بالنقد أو بتأخير الرد أو بإظهار رد فعل يحطم الإبداع</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481322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CCA4F-9241-6646-10B8-8380D8AE68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7F0324-AB6B-6740-F1AF-0C656E32D8E0}"/>
              </a:ext>
            </a:extLst>
          </p:cNvPr>
          <p:cNvSpPr/>
          <p:nvPr/>
        </p:nvSpPr>
        <p:spPr>
          <a:xfrm>
            <a:off x="1009405" y="1588516"/>
            <a:ext cx="10759042" cy="4171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568196E-A647-2F1E-29EE-CCA5CEFF894D}"/>
              </a:ext>
            </a:extLst>
          </p:cNvPr>
          <p:cNvSpPr/>
          <p:nvPr/>
        </p:nvSpPr>
        <p:spPr>
          <a:xfrm>
            <a:off x="586720" y="4244258"/>
            <a:ext cx="1700389" cy="19706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26077760-7CA4-8DE7-0786-0ED6B42A193B}"/>
              </a:ext>
            </a:extLst>
          </p:cNvPr>
          <p:cNvSpPr/>
          <p:nvPr/>
        </p:nvSpPr>
        <p:spPr>
          <a:xfrm>
            <a:off x="586720" y="4319063"/>
            <a:ext cx="1583377" cy="1821055"/>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C8C8731-0E92-E331-8E31-42AD6E4D5F4D}"/>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4CC20721-8267-0767-D3C8-15F8E4E1A61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id="{7F970A36-E115-2B13-742B-984B2FBD73C1}"/>
              </a:ext>
            </a:extLst>
          </p:cNvPr>
          <p:cNvSpPr>
            <a:spLocks noChangeArrowheads="1"/>
          </p:cNvSpPr>
          <p:nvPr/>
        </p:nvSpPr>
        <p:spPr bwMode="auto">
          <a:xfrm>
            <a:off x="2629297" y="795458"/>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id="{D392E57F-ED98-03EE-5685-EF45C671D63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id="{CB02BC2A-3E6A-A3B1-646F-050DC94E73B8}"/>
              </a:ext>
            </a:extLst>
          </p:cNvPr>
          <p:cNvSpPr>
            <a:spLocks noChangeArrowheads="1"/>
          </p:cNvSpPr>
          <p:nvPr/>
        </p:nvSpPr>
        <p:spPr bwMode="auto">
          <a:xfrm>
            <a:off x="1638792" y="2503009"/>
            <a:ext cx="9966488" cy="246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دعم المنظمة</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sz="2000" b="1" dirty="0">
                <a:latin typeface="Alexandria Light" pitchFamily="2" charset="-78"/>
                <a:ea typeface="Times New Roman" panose="02020603050405020304" pitchFamily="18" charset="0"/>
                <a:cs typeface="Alexandria Light" pitchFamily="2" charset="-78"/>
              </a:rPr>
              <a:t> </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إن تشجيع المشرفين يبرز الإبداع ، ولكن الإبداع حقيقة يدعم حينما يهتم به قادة المنظمة الذين عليهم أن يضعوا نظاما أو قيما مؤكدة لتقدير المجهودات الإبداعية واعتبار أن العمل المبدع هو قمة الأولويات ،كما أن المشاركة في المعلومات وفي اتخاذ القرارات والتعاون من القيم التي تراعي الإبداع</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
        <p:nvSpPr>
          <p:cNvPr id="5" name="TextBox 10">
            <a:extLst>
              <a:ext uri="{FF2B5EF4-FFF2-40B4-BE49-F238E27FC236}">
                <a16:creationId xmlns:a16="http://schemas.microsoft.com/office/drawing/2014/main" id="{8BE54792-31DD-AB8C-196F-1B99487A6045}"/>
              </a:ext>
            </a:extLst>
          </p:cNvPr>
          <p:cNvSpPr txBox="1"/>
          <p:nvPr/>
        </p:nvSpPr>
        <p:spPr>
          <a:xfrm>
            <a:off x="2838665" y="6206377"/>
            <a:ext cx="471614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b="1" kern="0" dirty="0" err="1">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ماعلاقة</a:t>
            </a:r>
            <a:r>
              <a:rPr lang="ar-SA"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الإبداع بالقيادة؟</a:t>
            </a:r>
            <a:endParaRPr lang="ar-EG" sz="14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1" name="Google Shape;6475;p53">
            <a:extLst>
              <a:ext uri="{FF2B5EF4-FFF2-40B4-BE49-F238E27FC236}">
                <a16:creationId xmlns:a16="http://schemas.microsoft.com/office/drawing/2014/main" id="{D2AD4C83-B5CC-1A89-1774-05A8137C1B47}"/>
              </a:ext>
            </a:extLst>
          </p:cNvPr>
          <p:cNvSpPr/>
          <p:nvPr/>
        </p:nvSpPr>
        <p:spPr>
          <a:xfrm>
            <a:off x="2296453" y="60391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13" name="صوت مسجّل">
            <a:hlinkClick r:id="" action="ppaction://media"/>
            <a:extLst>
              <a:ext uri="{FF2B5EF4-FFF2-40B4-BE49-F238E27FC236}">
                <a16:creationId xmlns:a16="http://schemas.microsoft.com/office/drawing/2014/main" id="{182BD779-4C2E-E62F-0C31-3573FDCD922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0060" y="6015604"/>
            <a:ext cx="406400" cy="406400"/>
          </a:xfrm>
          <a:prstGeom prst="rect">
            <a:avLst/>
          </a:prstGeom>
        </p:spPr>
      </p:pic>
    </p:spTree>
    <p:extLst>
      <p:ext uri="{BB962C8B-B14F-4D97-AF65-F5344CB8AC3E}">
        <p14:creationId xmlns:p14="http://schemas.microsoft.com/office/powerpoint/2010/main" val="4093821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32"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09678-A4C3-5C80-F1E6-EEAACF38C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14343-0E6D-D344-DBFD-8DD5774E1139}"/>
              </a:ext>
            </a:extLst>
          </p:cNvPr>
          <p:cNvSpPr/>
          <p:nvPr/>
        </p:nvSpPr>
        <p:spPr>
          <a:xfrm>
            <a:off x="944154" y="1065423"/>
            <a:ext cx="10759042" cy="5140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3C15A9A0-E70D-C3D0-DDFA-FA800260D42E}"/>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B139708-454F-6AFB-5356-90698E513F92}"/>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A501E107-53E7-2481-5C10-7E950834DD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1372192"/>
          </a:xfrm>
          <a:prstGeom prst="rect">
            <a:avLst/>
          </a:prstGeom>
        </p:spPr>
      </p:pic>
      <p:sp>
        <p:nvSpPr>
          <p:cNvPr id="4" name="Rectangle 4">
            <a:extLst>
              <a:ext uri="{FF2B5EF4-FFF2-40B4-BE49-F238E27FC236}">
                <a16:creationId xmlns:a16="http://schemas.microsoft.com/office/drawing/2014/main" id="{2FDD3376-5994-FEFD-0A91-E4B647950D1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id="{48B3D477-8948-C189-33BA-23DBF9565E07}"/>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id="{C5299897-FBB9-D874-7A37-CAEF5B1ACDA1}"/>
              </a:ext>
            </a:extLst>
          </p:cNvPr>
          <p:cNvSpPr>
            <a:spLocks noChangeArrowheads="1"/>
          </p:cNvSpPr>
          <p:nvPr/>
        </p:nvSpPr>
        <p:spPr bwMode="auto">
          <a:xfrm>
            <a:off x="1084852" y="1537913"/>
            <a:ext cx="10477646" cy="4195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إن للربط بين القيادة والإبداع أهمية في نجاح استمرار العمليات الإبداعية داخل المجتمع المدرسي وفي تنمية وتهيئة المناخ الإبداعي. فالقادة الإبداعيين لا يرضون فقط بإعادة ترتيب الهياكل الموجودة ولكن يحفزهم السعي المستمر من أجل إيجاد طريقة أفضل. إن نمط القيادة الإبداعية هو الاكتشاف وتجديد النفس وتأثير هما يساهم في تحقيق المصلحة الأعم يرفع وعي القيادة والأتباع و المنظمة ككل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القائد الإبداعي</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القائد الإبداعي هو القادر على جمع الأفكار الجديدة مع بعضها البعض بطريقة فردية تنظم علاقتها غير المترابطة، وجعلها بؤرة إبداع. والدور </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القيادي ينبثق من كون القائد المبدع هو الذي يرى المشكلة وقراءتها دون غيره وبطريقة مختلفة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effectLst/>
              <a:latin typeface="Alexandria Light" pitchFamily="2" charset="-78"/>
              <a:cs typeface="Alexandria Light" pitchFamily="2" charset="-78"/>
            </a:endParaRPr>
          </a:p>
        </p:txBody>
      </p:sp>
      <p:sp>
        <p:nvSpPr>
          <p:cNvPr id="3" name="مربع نص 2">
            <a:extLst>
              <a:ext uri="{FF2B5EF4-FFF2-40B4-BE49-F238E27FC236}">
                <a16:creationId xmlns:a16="http://schemas.microsoft.com/office/drawing/2014/main" id="{D1138A02-CBAA-B927-0410-F6DF2D522C11}"/>
              </a:ext>
            </a:extLst>
          </p:cNvPr>
          <p:cNvSpPr txBox="1"/>
          <p:nvPr/>
        </p:nvSpPr>
        <p:spPr>
          <a:xfrm>
            <a:off x="4524498" y="381359"/>
            <a:ext cx="3473532" cy="571695"/>
          </a:xfrm>
          <a:prstGeom prst="rect">
            <a:avLst/>
          </a:prstGeom>
          <a:noFill/>
        </p:spPr>
        <p:txBody>
          <a:bodyPr wrap="square">
            <a:spAutoFit/>
          </a:bodyPr>
          <a:lstStyle/>
          <a:p>
            <a:pPr algn="ctr" rtl="1">
              <a:lnSpc>
                <a:spcPct val="115000"/>
              </a:lnSpc>
              <a:spcAft>
                <a:spcPts val="1000"/>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علاقة الإبداع بالقيادة</a:t>
            </a:r>
            <a:endParaRPr lang="en-US" sz="1600" dirty="0">
              <a:solidFill>
                <a:srgbClr val="0070C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868104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FFBFC-6641-E922-2B00-4E6F7BE5B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3770C3-F456-32DE-854E-176A48EAB214}"/>
              </a:ext>
            </a:extLst>
          </p:cNvPr>
          <p:cNvSpPr/>
          <p:nvPr/>
        </p:nvSpPr>
        <p:spPr>
          <a:xfrm>
            <a:off x="944154" y="1065423"/>
            <a:ext cx="10759042" cy="5140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A7DD918-A091-CB9F-3C2D-3EDD96F4B26A}"/>
              </a:ext>
            </a:extLst>
          </p:cNvPr>
          <p:cNvSpPr/>
          <p:nvPr/>
        </p:nvSpPr>
        <p:spPr>
          <a:xfrm>
            <a:off x="373873" y="4334493"/>
            <a:ext cx="1823970" cy="22028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64D73569-6BBD-5D71-31A7-879D50B0ADA9}"/>
              </a:ext>
            </a:extLst>
          </p:cNvPr>
          <p:cNvSpPr/>
          <p:nvPr/>
        </p:nvSpPr>
        <p:spPr>
          <a:xfrm>
            <a:off x="373871" y="4560125"/>
            <a:ext cx="1585558" cy="196213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ADE6DEC-073C-3357-C9BF-F6B2731C76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1340572"/>
          </a:xfrm>
          <a:prstGeom prst="rect">
            <a:avLst/>
          </a:prstGeom>
        </p:spPr>
      </p:pic>
      <p:sp>
        <p:nvSpPr>
          <p:cNvPr id="4" name="Rectangle 4">
            <a:extLst>
              <a:ext uri="{FF2B5EF4-FFF2-40B4-BE49-F238E27FC236}">
                <a16:creationId xmlns:a16="http://schemas.microsoft.com/office/drawing/2014/main" id="{DDBF1987-6A08-9F86-7E8E-0BC2563AC49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id="{44EFC9AC-9D31-9E00-CED8-0831168D407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id="{8654B6CA-0CFD-5A05-ABEA-7D76DB85982F}"/>
              </a:ext>
            </a:extLst>
          </p:cNvPr>
          <p:cNvSpPr>
            <a:spLocks noChangeArrowheads="1"/>
          </p:cNvSpPr>
          <p:nvPr/>
        </p:nvSpPr>
        <p:spPr bwMode="auto">
          <a:xfrm>
            <a:off x="1084852" y="1227164"/>
            <a:ext cx="10477646" cy="4310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خصائص الإبداع في العمل القياد</a:t>
            </a:r>
            <a:r>
              <a:rPr kumimoji="0" lang="ar-EG"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ي</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الانفتاح نحو التغيير والتوجه نحو المستقبل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التعرف على المشكلات والقضايا الداخلية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القدرة على التحكم في البيئة التي يعيش فيها</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الثقة في قدرة غيره على الإنجاز وتحمل المسؤولية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احترام اختيارات الغير وتقدير انجازات الآخرين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الاندفاع نحو التعلم واستخدام الثقافة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3476961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76BDF-0EF7-5E06-F7AA-78ED53FF5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FE561F-5292-3738-2D6C-7699EEC92F07}"/>
              </a:ext>
            </a:extLst>
          </p:cNvPr>
          <p:cNvSpPr/>
          <p:nvPr/>
        </p:nvSpPr>
        <p:spPr>
          <a:xfrm>
            <a:off x="944154" y="652345"/>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F12BD7D3-5B30-67B1-3F83-ACB17BBD4B93}"/>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033936B-5ED5-6F43-2B09-C49BBA157247}"/>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974B104-FAF3-032D-F26C-F60E9C37DA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162ADE5D-023F-3A66-7ED4-91CBEA7B4E3E}"/>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id="{659D9C6D-852E-8F16-B15A-C3D93787CF8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id="{531B7A0B-1583-25CC-D896-4ED2B757638F}"/>
              </a:ext>
            </a:extLst>
          </p:cNvPr>
          <p:cNvSpPr>
            <a:spLocks noChangeArrowheads="1"/>
          </p:cNvSpPr>
          <p:nvPr/>
        </p:nvSpPr>
        <p:spPr bwMode="auto">
          <a:xfrm>
            <a:off x="1084852" y="1163651"/>
            <a:ext cx="10477646" cy="4437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15000"/>
              </a:lnSpc>
              <a:spcAft>
                <a:spcPts val="1000"/>
              </a:spcAft>
            </a:pPr>
            <a:r>
              <a:rPr lang="ar-EG" sz="2400" b="1" dirty="0">
                <a:solidFill>
                  <a:srgbClr val="C00000"/>
                </a:solidFill>
                <a:effectLst/>
                <a:latin typeface="Alexandria Light" pitchFamily="2" charset="-78"/>
                <a:ea typeface="Calibri" panose="020F0502020204030204" pitchFamily="34" charset="0"/>
                <a:cs typeface="Alexandria Light" pitchFamily="2" charset="-78"/>
              </a:rPr>
              <a:t>فوائد</a:t>
            </a:r>
            <a:r>
              <a:rPr lang="ar-SA" sz="2400" b="1" dirty="0">
                <a:solidFill>
                  <a:srgbClr val="C00000"/>
                </a:solidFill>
                <a:effectLst/>
                <a:latin typeface="Alexandria Light" pitchFamily="2" charset="-78"/>
                <a:ea typeface="Calibri" panose="020F0502020204030204" pitchFamily="34" charset="0"/>
                <a:cs typeface="Alexandria Light" pitchFamily="2" charset="-78"/>
              </a:rPr>
              <a:t> الإبداع الإداري للمؤسسات</a:t>
            </a:r>
            <a:endParaRPr lang="en-US" sz="2400" dirty="0">
              <a:effectLst/>
              <a:latin typeface="Alexandria Light" pitchFamily="2" charset="-78"/>
              <a:ea typeface="Calibri" panose="020F0502020204030204" pitchFamily="34" charset="0"/>
              <a:cs typeface="Alexandria Light" pitchFamily="2" charset="-78"/>
            </a:endParaRP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العائد أو الفائدة كبيرة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التكلفة تكون مناسبة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تصبح الكفاءة عالية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عدم التعقيد</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التفاعل الاجتماعي كبير</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السهولة والبساطة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المشاركة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المرونة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spcAft>
                <a:spcPts val="1000"/>
              </a:spcAft>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التحفيز</a:t>
            </a:r>
            <a:r>
              <a:rPr lang="en-US" sz="2400" dirty="0">
                <a:effectLst/>
                <a:latin typeface="Alexandria Light" pitchFamily="2" charset="-78"/>
                <a:ea typeface="Calibri" panose="020F0502020204030204" pitchFamily="34" charset="0"/>
                <a:cs typeface="Alexandria Light" pitchFamily="2" charset="-78"/>
              </a:rPr>
              <a:t> .</a:t>
            </a:r>
          </a:p>
        </p:txBody>
      </p:sp>
    </p:spTree>
    <p:extLst>
      <p:ext uri="{BB962C8B-B14F-4D97-AF65-F5344CB8AC3E}">
        <p14:creationId xmlns:p14="http://schemas.microsoft.com/office/powerpoint/2010/main" val="3843403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3E65D-859A-3E38-C72A-25FC99AB26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9124D1-BAAB-541F-F0AA-1E605CB437F4}"/>
              </a:ext>
            </a:extLst>
          </p:cNvPr>
          <p:cNvSpPr/>
          <p:nvPr/>
        </p:nvSpPr>
        <p:spPr>
          <a:xfrm>
            <a:off x="944154" y="652345"/>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0439DF0D-5856-F1A6-002F-041E8B0C3EFB}"/>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3DEC2D20-A782-63A0-13F3-F6639BBB3024}"/>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D0472EA-101E-BE89-B450-F0BE4844FC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46FACF08-E009-6E1C-19EA-B849019F528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id="{E7A73C41-D849-CDF5-A668-271C4164F9D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id="{BA2E4B07-4D87-4996-96C6-3798FA6ED15B}"/>
              </a:ext>
            </a:extLst>
          </p:cNvPr>
          <p:cNvSpPr>
            <a:spLocks noChangeArrowheads="1"/>
          </p:cNvSpPr>
          <p:nvPr/>
        </p:nvSpPr>
        <p:spPr bwMode="auto">
          <a:xfrm>
            <a:off x="1084852" y="659060"/>
            <a:ext cx="10477646" cy="544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800" b="1" dirty="0">
                <a:solidFill>
                  <a:srgbClr val="C00000"/>
                </a:solidFill>
                <a:effectLst/>
                <a:latin typeface="Alexandria Light" pitchFamily="2" charset="-78"/>
                <a:ea typeface="Calibri" panose="020F0502020204030204" pitchFamily="34" charset="0"/>
                <a:cs typeface="Alexandria Light" pitchFamily="2" charset="-78"/>
              </a:rPr>
              <a:t>سمات القيادة الإبداعية</a:t>
            </a:r>
            <a:endParaRPr lang="en-US" sz="2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الحساسية للمشكلات</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effectLst/>
                <a:latin typeface="Alexandria Light" pitchFamily="2" charset="-78"/>
                <a:ea typeface="Calibri" panose="020F0502020204030204" pitchFamily="34" charset="0"/>
                <a:cs typeface="Alexandria Light" pitchFamily="2" charset="-78"/>
              </a:rPr>
              <a:t>وهي القدرة على مجابهة موقف معين ينطوي على مشكلة أو عدة مشكلات تحتاج إلى حل، وتعتبر سمة الحساسية للمشكلات من أهم السمات الإبداعية للقادة</a:t>
            </a:r>
            <a:r>
              <a:rPr lang="en-US" sz="2000" dirty="0">
                <a:effectLst/>
                <a:latin typeface="Alexandria Light" pitchFamily="2" charset="-78"/>
                <a:ea typeface="Calibri" panose="020F0502020204030204" pitchFamily="34" charset="0"/>
                <a:cs typeface="Alexandria Light" pitchFamily="2" charset="-78"/>
              </a:rPr>
              <a:t>.</a:t>
            </a:r>
          </a:p>
          <a:p>
            <a:pPr marL="342900" lvl="0" indent="-342900" algn="justLow"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المثابرة</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effectLst/>
                <a:latin typeface="Alexandria Light" pitchFamily="2" charset="-78"/>
                <a:ea typeface="Calibri" panose="020F0502020204030204" pitchFamily="34" charset="0"/>
                <a:cs typeface="Alexandria Light" pitchFamily="2" charset="-78"/>
              </a:rPr>
              <a:t>تعني المثابرة قوة العزيمة والإصرار على الإنجاز وتحمل المسؤولية والزيادة في النضج الانفعالي والاستمرار في العمل للوصول إلى حلول مبتكرة جديدة للمشكلات والميل للأعمال التي فيها تحد وصبر. وهي أحد سمات الشخصية المبدعة المهمة والفرد المبدع يحب روح المخاطرة مستقل ومثابر وعالي الدافعية ومتشكك ومنفتح على الآراء الجديدة وقادر على التسامح مع العزلة ولديه إحساس كبير بالفكاهة</a:t>
            </a:r>
            <a:r>
              <a:rPr lang="en-US" sz="2000" dirty="0">
                <a:effectLst/>
                <a:latin typeface="Alexandria Light" pitchFamily="2" charset="-78"/>
                <a:ea typeface="Calibri" panose="020F0502020204030204" pitchFamily="34" charset="0"/>
                <a:cs typeface="Alexandria Light" pitchFamily="2" charset="-78"/>
              </a:rPr>
              <a:t>.</a:t>
            </a:r>
          </a:p>
        </p:txBody>
      </p:sp>
    </p:spTree>
    <p:extLst>
      <p:ext uri="{BB962C8B-B14F-4D97-AF65-F5344CB8AC3E}">
        <p14:creationId xmlns:p14="http://schemas.microsoft.com/office/powerpoint/2010/main" val="461332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F93A0-344F-CDD4-11DF-2274F07112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F0C2E4-F3DC-A852-BF31-E3DBF993FF4D}"/>
              </a:ext>
            </a:extLst>
          </p:cNvPr>
          <p:cNvSpPr/>
          <p:nvPr/>
        </p:nvSpPr>
        <p:spPr>
          <a:xfrm>
            <a:off x="944154" y="652345"/>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604A21F4-D66D-ADB1-2932-E45CB77A2C19}"/>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CD4D9A0A-4B12-FC4B-04CD-6C46D85E1030}"/>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9F54453-6131-A997-4F9F-ED1B44FBB6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id="{498D8C91-7126-8283-7BAD-5B7F435E4EA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id="{238A0CB8-0BA3-A1DF-1192-DAD9E81D517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id="{AF67B2CD-CE6C-1EC1-4091-3E215982B961}"/>
              </a:ext>
            </a:extLst>
          </p:cNvPr>
          <p:cNvSpPr>
            <a:spLocks noChangeArrowheads="1"/>
          </p:cNvSpPr>
          <p:nvPr/>
        </p:nvSpPr>
        <p:spPr bwMode="auto">
          <a:xfrm>
            <a:off x="1084852" y="40941"/>
            <a:ext cx="10477646" cy="668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spcAft>
                <a:spcPts val="1000"/>
              </a:spcAft>
            </a:pPr>
            <a:r>
              <a:rPr lang="en-US" sz="2000" dirty="0">
                <a:solidFill>
                  <a:srgbClr val="002060"/>
                </a:solidFill>
                <a:effectLst/>
                <a:latin typeface="Alexandria Light" pitchFamily="2" charset="-78"/>
                <a:ea typeface="Calibri" panose="020F0502020204030204" pitchFamily="34"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r"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المبادرة</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المبادرة سمة من السمات الإبداعية ومبدأ إدارياً هاماً وهو القدرة على الإبداع والابتكار والتصرف الواعي والسريع في مختلف المواقع وتظهر المبادرة في المناخ الصحي الذي يشجع العاملين ويحفزهم على المبادرات </a:t>
            </a:r>
            <a:r>
              <a:rPr lang="ar-SA" sz="2000" dirty="0" err="1">
                <a:solidFill>
                  <a:srgbClr val="002060"/>
                </a:solidFill>
                <a:effectLst/>
                <a:latin typeface="Alexandria Light" pitchFamily="2" charset="-78"/>
                <a:ea typeface="Calibri" panose="020F0502020204030204" pitchFamily="34" charset="0"/>
                <a:cs typeface="Alexandria Light" pitchFamily="2" charset="-78"/>
              </a:rPr>
              <a:t>والمبادآت</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b="1" dirty="0">
              <a:solidFill>
                <a:srgbClr val="C00000"/>
              </a:solidFill>
              <a:latin typeface="Alexandria Light" pitchFamily="2" charset="-78"/>
              <a:ea typeface="Calibri" panose="020F0502020204030204" pitchFamily="34" charset="0"/>
              <a:cs typeface="Alexandria Light" pitchFamily="2" charset="-78"/>
            </a:endParaRPr>
          </a:p>
          <a:p>
            <a:pPr marL="342900" indent="-342900" algn="r"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الطرافة والغرابة</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إن سمة الطرافة والغرابة نابعة من كون الإبداع يدرك بالحدس "والجراءة في إبداء المقترحات والآراء ومناقشتها حتى وإن كانت صادرة من المراجع العليا وهي صفة لا تتوفر لدى المتملقين الذين يتقنون فن ترديد الموافقات دونما تفكير طمعا في كسب رضى رؤسائهم" ومنها تعددت وتنوعت السمات والقرارات فإنها بالطبع لا توجد متكاملة في شخص بعينه فالمثالية المطلقة والكمال لله سبحانه وتعالى ولكن بعض تلك الصفات يمكن توافرها في شخص معين وليكن القائد الإداري فإنه يعتبر قائداً مبدعاً من خلال الاستعراض لمفهوم الشخصية المبدعة</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57802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microsoft.com/office/infopath/2007/PartnerControls"/>
    <ds:schemaRef ds:uri="http://schemas.microsoft.com/office/2006/documentManagement/types"/>
    <ds:schemaRef ds:uri="688354b5-287c-4cda-825e-1d7935aea40e"/>
    <ds:schemaRef ds:uri="aca13214-df29-4e3c-a050-857c0bf7bd8e"/>
    <ds:schemaRef ds:uri="http://purl.org/dc/dcmitype/"/>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A7A22AA6-B177-4EBA-8867-C03048BFB94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19803</TotalTime>
  <Words>4115</Words>
  <Application>Microsoft Office PowerPoint</Application>
  <PresentationFormat>شاشة عريضة</PresentationFormat>
  <Paragraphs>279</Paragraphs>
  <Slides>39</Slides>
  <Notes>29</Notes>
  <HiddenSlides>0</HiddenSlides>
  <MMClips>1</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39</vt:i4>
      </vt:variant>
    </vt:vector>
  </HeadingPairs>
  <TitlesOfParts>
    <vt:vector size="48" baseType="lpstr">
      <vt:lpstr>Alexandria Light</vt:lpstr>
      <vt:lpstr>Wingdings</vt:lpstr>
      <vt:lpstr>Alexandria</vt:lpstr>
      <vt:lpstr>Calibri Light</vt:lpstr>
      <vt:lpstr>Times New Roman</vt:lpstr>
      <vt:lpstr>Symbol</vt:lpstr>
      <vt:lpstr>Arial</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45</cp:revision>
  <dcterms:created xsi:type="dcterms:W3CDTF">2023-04-29T09:08:00Z</dcterms:created>
  <dcterms:modified xsi:type="dcterms:W3CDTF">2024-11-27T17:46:37Z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