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200" b="0" i="0" u="none" strike="noStrike">
                <a:solidFill>
                  <a:srgbClr val="5A6B6E"/>
                </a:solidFill>
                <a:latin typeface="Calibri"/>
              </a:defRPr>
            </a:pPr>
            <a:r>
              <a:rPr sz="1200" b="0" i="0" u="none" strike="noStrike">
                <a:solidFill>
                  <a:srgbClr val="5A6B6E"/>
                </a:solidFill>
                <a:latin typeface="Calibri"/>
              </a:rPr>
              <a:t>Test accuracy (%) — 1,170 patient-disjoint images</a:t>
            </a:r>
          </a:p>
        </c:rich>
      </c:tx>
      <c:overlay val="0"/>
    </c:title>
    <c:autoTitleDeleted val="0"/>
    <c:plotArea>
      <c:layout/>
      <c:barChart>
        <c:barDir val="col"/>
        <c:grouping val="clustered"/>
        <c:varyColors val="0"/>
        <c:ser>
          <c:idx val="0"/>
          <c:order val="0"/>
          <c:tx>
            <c:strRef>
              <c:f>Sheet1!$B$1</c:f>
              <c:strCache>
                <c:ptCount val="1"/>
                <c:pt idx="0">
                  <c:v>Accuracy</c:v>
                </c:pt>
              </c:strCache>
            </c:strRef>
          </c:tx>
          <c:spPr>
            <a:solidFill>
              <a:srgbClr val="028090"/>
            </a:solidFill>
            <a:effectLst/>
          </c:spPr>
          <c:invertIfNegative val="0"/>
          <c:dPt>
            <c:idx val="0"/>
            <c:invertIfNegative val="0"/>
            <c:bubble3D val="0"/>
            <c:extLst>
              <c:ext xmlns:c16="http://schemas.microsoft.com/office/drawing/2014/chart" uri="{C3380CC4-5D6E-409C-BE32-E72D297353CC}">
                <c16:uniqueId val="{00000001-0629-4040-B3EF-53E0EEAFCCA8}"/>
              </c:ext>
            </c:extLst>
          </c:dPt>
          <c:dPt>
            <c:idx val="1"/>
            <c:invertIfNegative val="0"/>
            <c:bubble3D val="0"/>
            <c:extLst>
              <c:ext xmlns:c16="http://schemas.microsoft.com/office/drawing/2014/chart" uri="{C3380CC4-5D6E-409C-BE32-E72D297353CC}">
                <c16:uniqueId val="{00000003-0629-4040-B3EF-53E0EEAFCCA8}"/>
              </c:ext>
            </c:extLst>
          </c:dPt>
          <c:dPt>
            <c:idx val="2"/>
            <c:invertIfNegative val="0"/>
            <c:bubble3D val="0"/>
            <c:extLst>
              <c:ext xmlns:c16="http://schemas.microsoft.com/office/drawing/2014/chart" uri="{C3380CC4-5D6E-409C-BE32-E72D297353CC}">
                <c16:uniqueId val="{00000005-0629-4040-B3EF-53E0EEAFCCA8}"/>
              </c:ext>
            </c:extLst>
          </c:dPt>
          <c:dPt>
            <c:idx val="3"/>
            <c:invertIfNegative val="0"/>
            <c:bubble3D val="0"/>
            <c:spPr>
              <a:solidFill>
                <a:srgbClr val="00A896"/>
              </a:solidFill>
              <a:effectLst/>
            </c:spPr>
            <c:extLst>
              <c:ext xmlns:c16="http://schemas.microsoft.com/office/drawing/2014/chart" uri="{C3380CC4-5D6E-409C-BE32-E72D297353CC}">
                <c16:uniqueId val="{00000007-0629-4040-B3EF-53E0EEAFCCA8}"/>
              </c:ext>
            </c:extLst>
          </c:dPt>
          <c:dPt>
            <c:idx val="4"/>
            <c:invertIfNegative val="0"/>
            <c:bubble3D val="0"/>
            <c:spPr>
              <a:solidFill>
                <a:srgbClr val="00A896"/>
              </a:solidFill>
              <a:effectLst/>
            </c:spPr>
            <c:extLst>
              <c:ext xmlns:c16="http://schemas.microsoft.com/office/drawing/2014/chart" uri="{C3380CC4-5D6E-409C-BE32-E72D297353CC}">
                <c16:uniqueId val="{00000009-0629-4040-B3EF-53E0EEAFCCA8}"/>
              </c:ext>
            </c:extLst>
          </c:dPt>
          <c:dPt>
            <c:idx val="5"/>
            <c:invertIfNegative val="0"/>
            <c:bubble3D val="0"/>
            <c:spPr>
              <a:solidFill>
                <a:srgbClr val="0B7A6E"/>
              </a:solidFill>
              <a:effectLst/>
            </c:spPr>
            <c:extLst>
              <c:ext xmlns:c16="http://schemas.microsoft.com/office/drawing/2014/chart" uri="{C3380CC4-5D6E-409C-BE32-E72D297353CC}">
                <c16:uniqueId val="{0000000B-0629-4040-B3EF-53E0EEAFCCA8}"/>
              </c:ext>
            </c:extLst>
          </c:dPt>
          <c:dLbls>
            <c:numFmt formatCode="0.00" sourceLinked="0"/>
            <c:spPr>
              <a:noFill/>
              <a:ln>
                <a:noFill/>
              </a:ln>
              <a:effectLst/>
            </c:spPr>
            <c:txPr>
              <a:bodyPr/>
              <a:lstStyle/>
              <a:p>
                <a:pPr>
                  <a:defRPr sz="1100" b="0" i="0" u="none" strike="noStrike">
                    <a:solidFill>
                      <a:srgbClr val="0B2B31"/>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MobileNetV2</c:v>
                </c:pt>
                <c:pt idx="1">
                  <c:v>EfficientNetB0</c:v>
                </c:pt>
                <c:pt idx="2">
                  <c:v>ResNet50</c:v>
                </c:pt>
                <c:pt idx="3">
                  <c:v>ViT</c:v>
                </c:pt>
                <c:pt idx="4">
                  <c:v>Swin</c:v>
                </c:pt>
                <c:pt idx="5">
                  <c:v>Hybrid</c:v>
                </c:pt>
              </c:strCache>
            </c:strRef>
          </c:cat>
          <c:val>
            <c:numRef>
              <c:f>Sheet1!$B$2:$B$7</c:f>
              <c:numCache>
                <c:formatCode>General</c:formatCode>
                <c:ptCount val="6"/>
                <c:pt idx="0">
                  <c:v>94.87</c:v>
                </c:pt>
                <c:pt idx="1">
                  <c:v>95.13</c:v>
                </c:pt>
                <c:pt idx="2">
                  <c:v>95.38</c:v>
                </c:pt>
                <c:pt idx="3">
                  <c:v>97.35</c:v>
                </c:pt>
                <c:pt idx="4">
                  <c:v>97.35</c:v>
                </c:pt>
                <c:pt idx="5">
                  <c:v>97.01</c:v>
                </c:pt>
              </c:numCache>
            </c:numRef>
          </c:val>
          <c:extLst>
            <c:ext xmlns:c16="http://schemas.microsoft.com/office/drawing/2014/chart" uri="{C3380CC4-5D6E-409C-BE32-E72D297353CC}">
              <c16:uniqueId val="{0000000C-0629-4040-B3EF-53E0EEAFCCA8}"/>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3A5559"/>
                </a:solidFill>
                <a:latin typeface="Calibri"/>
              </a:defRPr>
            </a:pPr>
            <a:endParaRPr lang="en-US"/>
          </a:p>
        </c:txPr>
        <c:crossAx val="2094734552"/>
        <c:crosses val="autoZero"/>
        <c:auto val="1"/>
        <c:lblAlgn val="ctr"/>
        <c:lblOffset val="100"/>
        <c:noMultiLvlLbl val="1"/>
      </c:catAx>
      <c:valAx>
        <c:axId val="2094734552"/>
        <c:scaling>
          <c:orientation val="minMax"/>
          <c:max val="98.5"/>
          <c:min val="93"/>
        </c:scaling>
        <c:delete val="0"/>
        <c:axPos val="l"/>
        <c:majorGridlines>
          <c:spPr>
            <a:ln w="12700" cap="flat">
              <a:solidFill>
                <a:srgbClr val="EEF3F3"/>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8A9A9C"/>
                </a:solidFill>
                <a:latin typeface="Calibri"/>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1707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 — 25 s. Hussam opens: good morning, thank the committee, introduce both presenters and the title. Hand straight to the agenda.</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25 s. State the split: I cover the problem through to the proposed model; Abdulaziz covers results, findings and conclusions. Total 15 minutes, questions after.</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50 s. Lead with the clinical need, then pivot fast to the methodological gap — that gap is what the thesis actually contributes to. Do not linger on the statistics.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35 s. Read the aim once, then name the four objectives quickly. The committee will map the rest of the talk onto these four words.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60 s. Do not walk through all 15 studies. Give the headline ranges on the left, then spend most of the time on the right-hand gap — especially Hofmeister, because it foreshadows our own leakage finding.</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65 s. Walk the six steps top to bottom. Pause on step 3 — patient-level splitting is the decision that separates this work from the literature, and Abdulaziz returns to it later. Note step 4C: the proposed hybrid sits alongside the baselines, not instead of them.</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70 s. Give the dataset in one sentence, then spend the time on the right column. The 74.2% is the number the committee should remember from my half of the talk.</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35 s. Name the six quickly. The line at the bottom is the point: a controlled comparison. Then move to the hybrid.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HUSSAM — 50 s. Explain the two branches and the fusion, then state the hypothesis explicitly and hand over: 'Abdulaziz will now show whether that hypothesis held.' End of Part 1 — about 7 minutes elapsed (target 6:55).</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35 s. Open by taking over clearly. Do not read every row; highlight that every model shared the configuration except the learning rate, which differs by family for standard reasons.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65 s. Give the ranking, then the confidence-interval point — that is what makes this a real finding rather than a ranking on one test set. Be precise: the transformer interval is disjoint from MobileNetV2 and EfficientNetB0, and overlaps ResNet50 by about 0.2 points. If asked, say the family separation is clear but not absolute. Close with the italic line.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70 s. This is the most important results slide. Say the sentence at the top slowly. 14 versus 47 missed cases on the same 856 images is the argument for transformers. The threshold line at the end is the operational version of that argument: at screening-level sensitivity the transformers keep a usable specificity and the CNNs do not.</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80 s. The centrepiece of the defense. Explain what was changed and what was held constant, then read the dark box verbatim. Expect a question here — be ready to say the comparison confounds leakage with test-set composition, and that we present the mechanism as a hypothesis. Supporting point if pressed: of the fifteen studies reviewed, the only one that reports patient-level splitting explicitly (Usman et al., 2025) also reports the lowest accuracy at 79%.</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75 s. Present this as an honest negative result — that is a strength, not a weakness. Explain McNemar in one sentence: only the 22 disagreements count, split 9 to 13, which is a coin flip. Add that DeLong tests the same question across every threshold rather than just 0.5, and also comes back non-significant (p = 0.832), so the result does not depend on where the cut-off sits.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30 s. Show it briefly and state the disclaimer clearly. If a live demo is planned, this is the slide to switch away from.</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50 s. Four points, one sentence each. Emphasise that points two and three are contributions precisely because they are negative and methodological.</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ABDULAZIZ — 40 s. Name the limitations confidently — volunteering them pre-empts half the questions. External validation is the one the committee will care about most.</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 — closing. Stand together for questions. Likely questions: why not external validation; is the leakage comparison confounded; why did the hybrid fail; would EfficientNetB0 + ViT do better.</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2B31"/>
        </a:solidFill>
        <a:effectLst/>
      </p:bgPr>
    </p:bg>
    <p:spTree>
      <p:nvGrpSpPr>
        <p:cNvPr id="1" name=""/>
        <p:cNvGrpSpPr/>
        <p:nvPr/>
      </p:nvGrpSpPr>
      <p:grpSpPr>
        <a:xfrm>
          <a:off x="0" y="0"/>
          <a:ext cx="0" cy="0"/>
          <a:chOff x="0" y="0"/>
          <a:chExt cx="0" cy="0"/>
        </a:xfrm>
      </p:grpSpPr>
      <p:sp>
        <p:nvSpPr>
          <p:cNvPr id="2" name="Text 0"/>
          <p:cNvSpPr/>
          <p:nvPr/>
        </p:nvSpPr>
        <p:spPr>
          <a:xfrm>
            <a:off x="859536" y="1115568"/>
            <a:ext cx="10692079" cy="274320"/>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MASTER OF SCIENCE IN ARTIFICIAL INTELLIGENCE  ·  THESIS DEFENSE</a:t>
            </a:r>
            <a:endParaRPr lang="en-US" sz="1150" dirty="0"/>
          </a:p>
        </p:txBody>
      </p:sp>
      <p:sp>
        <p:nvSpPr>
          <p:cNvPr id="3" name="Text 1"/>
          <p:cNvSpPr/>
          <p:nvPr/>
        </p:nvSpPr>
        <p:spPr>
          <a:xfrm>
            <a:off x="859536" y="1481328"/>
            <a:ext cx="10234879" cy="1371600"/>
          </a:xfrm>
          <a:prstGeom prst="rect">
            <a:avLst/>
          </a:prstGeom>
          <a:noFill/>
          <a:ln/>
        </p:spPr>
        <p:txBody>
          <a:bodyPr wrap="square" lIns="0" tIns="0" rIns="0" bIns="0" rtlCol="0" anchor="ctr"/>
          <a:lstStyle/>
          <a:p>
            <a:pPr marL="0" indent="0">
              <a:lnSpc>
                <a:spcPts val="4400"/>
              </a:lnSpc>
              <a:buNone/>
            </a:pPr>
            <a:r>
              <a:rPr lang="en-US" sz="4000" b="1" dirty="0">
                <a:solidFill>
                  <a:srgbClr val="FFFFFF"/>
                </a:solidFill>
                <a:latin typeface="Cambria" pitchFamily="34" charset="0"/>
                <a:ea typeface="Cambria" pitchFamily="34" charset="-122"/>
                <a:cs typeface="Cambria" pitchFamily="34" charset="-120"/>
              </a:rPr>
              <a:t>Pneumonia Classification from</a:t>
            </a:r>
            <a:endParaRPr lang="en-US" sz="4000" dirty="0"/>
          </a:p>
          <a:p>
            <a:pPr marL="0" indent="0">
              <a:lnSpc>
                <a:spcPts val="4400"/>
              </a:lnSpc>
              <a:buNone/>
            </a:pPr>
            <a:r>
              <a:rPr lang="en-US" sz="4000" b="1" dirty="0">
                <a:solidFill>
                  <a:srgbClr val="FFFFFF"/>
                </a:solidFill>
                <a:latin typeface="Cambria" pitchFamily="34" charset="0"/>
                <a:ea typeface="Cambria" pitchFamily="34" charset="-122"/>
                <a:cs typeface="Cambria" pitchFamily="34" charset="-120"/>
              </a:rPr>
              <a:t>Chest X-ray Images</a:t>
            </a:r>
            <a:endParaRPr lang="en-US" sz="4000" dirty="0"/>
          </a:p>
        </p:txBody>
      </p:sp>
      <p:sp>
        <p:nvSpPr>
          <p:cNvPr id="4" name="Text 2"/>
          <p:cNvSpPr/>
          <p:nvPr/>
        </p:nvSpPr>
        <p:spPr>
          <a:xfrm>
            <a:off x="859536" y="2889504"/>
            <a:ext cx="9594799" cy="548640"/>
          </a:xfrm>
          <a:prstGeom prst="rect">
            <a:avLst/>
          </a:prstGeom>
          <a:noFill/>
          <a:ln/>
        </p:spPr>
        <p:txBody>
          <a:bodyPr wrap="square" lIns="0" tIns="0" rIns="0" bIns="0" rtlCol="0" anchor="ctr"/>
          <a:lstStyle/>
          <a:p>
            <a:pPr marL="0" indent="0">
              <a:buNone/>
            </a:pPr>
            <a:r>
              <a:rPr lang="en-US" sz="1500" dirty="0">
                <a:solidFill>
                  <a:srgbClr val="9FBFC2"/>
                </a:solidFill>
                <a:latin typeface="Calibri" pitchFamily="34" charset="0"/>
                <a:ea typeface="Calibri" pitchFamily="34" charset="-122"/>
                <a:cs typeface="Calibri" pitchFamily="34" charset="-120"/>
              </a:rPr>
              <a:t>A comparative study of convolutional and transformer architectures, with a proposed CNN–Transformer hybrid</a:t>
            </a:r>
            <a:endParaRPr lang="en-US" sz="1500" dirty="0"/>
          </a:p>
        </p:txBody>
      </p:sp>
      <p:sp>
        <p:nvSpPr>
          <p:cNvPr id="5" name="Text 3"/>
          <p:cNvSpPr/>
          <p:nvPr/>
        </p:nvSpPr>
        <p:spPr>
          <a:xfrm>
            <a:off x="859536" y="3977640"/>
            <a:ext cx="4206240" cy="1005840"/>
          </a:xfrm>
          <a:prstGeom prst="rect">
            <a:avLst/>
          </a:prstGeom>
          <a:noFill/>
          <a:ln/>
        </p:spPr>
        <p:txBody>
          <a:bodyPr wrap="square" lIns="0" tIns="0" rIns="0" bIns="0" rtlCol="0" anchor="ctr"/>
          <a:lstStyle/>
          <a:p>
            <a:pPr marL="0" indent="0">
              <a:lnSpc>
                <a:spcPts val="2200"/>
              </a:lnSpc>
              <a:buNone/>
            </a:pPr>
            <a:r>
              <a:rPr lang="en-US" sz="1100" b="1" dirty="0">
                <a:solidFill>
                  <a:srgbClr val="7FA3A7"/>
                </a:solidFill>
                <a:latin typeface="Calibri" pitchFamily="34" charset="0"/>
                <a:ea typeface="Calibri" pitchFamily="34" charset="-122"/>
                <a:cs typeface="Calibri" pitchFamily="34" charset="-120"/>
              </a:rPr>
              <a:t>Presented by
</a:t>
            </a:r>
            <a:r>
              <a:rPr lang="en-US" sz="1500" b="1" dirty="0">
                <a:solidFill>
                  <a:srgbClr val="FFFFFF"/>
                </a:solidFill>
                <a:latin typeface="Calibri" pitchFamily="34" charset="0"/>
                <a:ea typeface="Calibri" pitchFamily="34" charset="-122"/>
                <a:cs typeface="Calibri" pitchFamily="34" charset="-120"/>
              </a:rPr>
              <a:t>Hussam alden Abushalha</a:t>
            </a:r>
            <a:endParaRPr lang="en-US" sz="1100" dirty="0"/>
          </a:p>
          <a:p>
            <a:pPr marL="0" indent="0">
              <a:lnSpc>
                <a:spcPts val="2200"/>
              </a:lnSpc>
              <a:buNone/>
            </a:pPr>
            <a:r>
              <a:rPr lang="en-US" sz="1500" b="1" dirty="0">
                <a:solidFill>
                  <a:srgbClr val="FFFFFF"/>
                </a:solidFill>
                <a:latin typeface="Calibri" pitchFamily="34" charset="0"/>
                <a:ea typeface="Calibri" pitchFamily="34" charset="-122"/>
                <a:cs typeface="Calibri" pitchFamily="34" charset="-120"/>
              </a:rPr>
              <a:t>Abdulaziz Dhafer Al Obud</a:t>
            </a:r>
            <a:endParaRPr lang="en-US" sz="1100" dirty="0"/>
          </a:p>
        </p:txBody>
      </p:sp>
      <p:sp>
        <p:nvSpPr>
          <p:cNvPr id="6" name="Text 4"/>
          <p:cNvSpPr/>
          <p:nvPr/>
        </p:nvSpPr>
        <p:spPr>
          <a:xfrm>
            <a:off x="5504688" y="3977640"/>
            <a:ext cx="3291840" cy="1005840"/>
          </a:xfrm>
          <a:prstGeom prst="rect">
            <a:avLst/>
          </a:prstGeom>
          <a:noFill/>
          <a:ln/>
        </p:spPr>
        <p:txBody>
          <a:bodyPr wrap="square" lIns="0" tIns="0" rIns="0" bIns="0" rtlCol="0" anchor="t"/>
          <a:lstStyle/>
          <a:p>
            <a:pPr marL="0" indent="0">
              <a:lnSpc>
                <a:spcPts val="2200"/>
              </a:lnSpc>
              <a:buNone/>
            </a:pPr>
            <a:r>
              <a:rPr lang="en-US" sz="1100" b="1" dirty="0">
                <a:solidFill>
                  <a:srgbClr val="7FA3A7"/>
                </a:solidFill>
                <a:latin typeface="Calibri" pitchFamily="34" charset="0"/>
                <a:ea typeface="Calibri" pitchFamily="34" charset="-122"/>
                <a:cs typeface="Calibri" pitchFamily="34" charset="-120"/>
              </a:rPr>
              <a:t>Supervisor
</a:t>
            </a:r>
            <a:endParaRPr lang="en-US" sz="1100" dirty="0"/>
          </a:p>
          <a:p>
            <a:pPr marL="0" indent="0">
              <a:lnSpc>
                <a:spcPts val="2200"/>
              </a:lnSpc>
              <a:buNone/>
            </a:pPr>
            <a:r>
              <a:rPr lang="en-US" sz="1500" b="1" dirty="0">
                <a:solidFill>
                  <a:srgbClr val="FFFFFF"/>
                </a:solidFill>
                <a:latin typeface="Calibri" pitchFamily="34" charset="0"/>
                <a:ea typeface="Calibri" pitchFamily="34" charset="-122"/>
                <a:cs typeface="Calibri" pitchFamily="34" charset="-120"/>
              </a:rPr>
              <a:t>Dr. Hagar Salah</a:t>
            </a:r>
            <a:endParaRPr lang="en-US" sz="1100" dirty="0"/>
          </a:p>
        </p:txBody>
      </p:sp>
      <p:sp>
        <p:nvSpPr>
          <p:cNvPr id="7" name="Text 5"/>
          <p:cNvSpPr/>
          <p:nvPr/>
        </p:nvSpPr>
        <p:spPr>
          <a:xfrm>
            <a:off x="859536" y="5760720"/>
            <a:ext cx="11057839" cy="292608"/>
          </a:xfrm>
          <a:prstGeom prst="rect">
            <a:avLst/>
          </a:prstGeom>
          <a:noFill/>
          <a:ln/>
        </p:spPr>
        <p:txBody>
          <a:bodyPr wrap="square" lIns="0" tIns="0" rIns="0" bIns="0" rtlCol="0" anchor="ctr"/>
          <a:lstStyle/>
          <a:p>
            <a:pPr marL="0" indent="0">
              <a:buNone/>
            </a:pPr>
            <a:r>
              <a:rPr lang="en-US" sz="1200" dirty="0">
                <a:solidFill>
                  <a:srgbClr val="7FA3A7"/>
                </a:solidFill>
                <a:latin typeface="Calibri" pitchFamily="34" charset="0"/>
                <a:ea typeface="Calibri" pitchFamily="34" charset="-122"/>
                <a:cs typeface="Calibri" pitchFamily="34" charset="-120"/>
              </a:rPr>
              <a:t>College of Informatics  ·  Midocean University</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AGENDA</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Presentation Outline</a:t>
            </a:r>
            <a:endParaRPr lang="en-US" sz="3000" dirty="0"/>
          </a:p>
        </p:txBody>
      </p:sp>
      <p:sp>
        <p:nvSpPr>
          <p:cNvPr id="6" name="Text 4"/>
          <p:cNvSpPr/>
          <p:nvPr/>
        </p:nvSpPr>
        <p:spPr>
          <a:xfrm>
            <a:off x="822960" y="1922660"/>
            <a:ext cx="548640" cy="384048"/>
          </a:xfrm>
          <a:prstGeom prst="rect">
            <a:avLst/>
          </a:prstGeom>
          <a:noFill/>
          <a:ln/>
        </p:spPr>
        <p:txBody>
          <a:bodyPr wrap="square" lIns="0" tIns="0" rIns="0" bIns="0" rtlCol="0" anchor="ctr"/>
          <a:lstStyle/>
          <a:p>
            <a:pPr marL="0" indent="0">
              <a:buNone/>
            </a:pPr>
            <a:r>
              <a:rPr lang="en-US" sz="1600" b="1" dirty="0">
                <a:solidFill>
                  <a:srgbClr val="028090"/>
                </a:solidFill>
                <a:latin typeface="Cambria" pitchFamily="34" charset="0"/>
                <a:ea typeface="Cambria" pitchFamily="34" charset="-122"/>
                <a:cs typeface="Cambria" pitchFamily="34" charset="-120"/>
              </a:rPr>
              <a:t>01</a:t>
            </a:r>
            <a:endParaRPr lang="en-US" sz="1600" dirty="0"/>
          </a:p>
        </p:txBody>
      </p:sp>
      <p:sp>
        <p:nvSpPr>
          <p:cNvPr id="7" name="Text 5"/>
          <p:cNvSpPr/>
          <p:nvPr/>
        </p:nvSpPr>
        <p:spPr>
          <a:xfrm>
            <a:off x="1435608" y="1922660"/>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Problem &amp; Motivation</a:t>
            </a:r>
            <a:endParaRPr lang="en-US" sz="1500" dirty="0"/>
          </a:p>
        </p:txBody>
      </p:sp>
      <p:sp>
        <p:nvSpPr>
          <p:cNvPr id="8" name="Text 6"/>
          <p:cNvSpPr/>
          <p:nvPr/>
        </p:nvSpPr>
        <p:spPr>
          <a:xfrm>
            <a:off x="822960" y="2581028"/>
            <a:ext cx="548640" cy="384048"/>
          </a:xfrm>
          <a:prstGeom prst="rect">
            <a:avLst/>
          </a:prstGeom>
          <a:noFill/>
          <a:ln/>
        </p:spPr>
        <p:txBody>
          <a:bodyPr wrap="square" lIns="0" tIns="0" rIns="0" bIns="0" rtlCol="0" anchor="ctr"/>
          <a:lstStyle/>
          <a:p>
            <a:pPr marL="0" indent="0">
              <a:buNone/>
            </a:pPr>
            <a:r>
              <a:rPr lang="en-US" sz="1600" b="1" dirty="0">
                <a:solidFill>
                  <a:srgbClr val="028090"/>
                </a:solidFill>
                <a:latin typeface="Cambria" pitchFamily="34" charset="0"/>
                <a:ea typeface="Cambria" pitchFamily="34" charset="-122"/>
                <a:cs typeface="Cambria" pitchFamily="34" charset="-120"/>
              </a:rPr>
              <a:t>02</a:t>
            </a:r>
            <a:endParaRPr lang="en-US" sz="1600" dirty="0"/>
          </a:p>
        </p:txBody>
      </p:sp>
      <p:sp>
        <p:nvSpPr>
          <p:cNvPr id="9" name="Text 7"/>
          <p:cNvSpPr/>
          <p:nvPr/>
        </p:nvSpPr>
        <p:spPr>
          <a:xfrm>
            <a:off x="1435608" y="2581028"/>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Objectives</a:t>
            </a:r>
            <a:endParaRPr lang="en-US" sz="1500" dirty="0"/>
          </a:p>
        </p:txBody>
      </p:sp>
      <p:sp>
        <p:nvSpPr>
          <p:cNvPr id="10" name="Text 8"/>
          <p:cNvSpPr/>
          <p:nvPr/>
        </p:nvSpPr>
        <p:spPr>
          <a:xfrm>
            <a:off x="822960" y="3239396"/>
            <a:ext cx="548640" cy="384048"/>
          </a:xfrm>
          <a:prstGeom prst="rect">
            <a:avLst/>
          </a:prstGeom>
          <a:noFill/>
          <a:ln/>
        </p:spPr>
        <p:txBody>
          <a:bodyPr wrap="square" lIns="0" tIns="0" rIns="0" bIns="0" rtlCol="0" anchor="ctr"/>
          <a:lstStyle/>
          <a:p>
            <a:pPr marL="0" indent="0">
              <a:buNone/>
            </a:pPr>
            <a:r>
              <a:rPr lang="en-US" sz="1600" b="1" dirty="0">
                <a:solidFill>
                  <a:srgbClr val="028090"/>
                </a:solidFill>
                <a:latin typeface="Cambria" pitchFamily="34" charset="0"/>
                <a:ea typeface="Cambria" pitchFamily="34" charset="-122"/>
                <a:cs typeface="Cambria" pitchFamily="34" charset="-120"/>
              </a:rPr>
              <a:t>03</a:t>
            </a:r>
            <a:endParaRPr lang="en-US" sz="1600" dirty="0"/>
          </a:p>
        </p:txBody>
      </p:sp>
      <p:sp>
        <p:nvSpPr>
          <p:cNvPr id="11" name="Text 9"/>
          <p:cNvSpPr/>
          <p:nvPr/>
        </p:nvSpPr>
        <p:spPr>
          <a:xfrm>
            <a:off x="1435608" y="3239396"/>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Literature &amp; Research Gap</a:t>
            </a:r>
            <a:endParaRPr lang="en-US" sz="1500" dirty="0"/>
          </a:p>
        </p:txBody>
      </p:sp>
      <p:sp>
        <p:nvSpPr>
          <p:cNvPr id="12" name="Text 10"/>
          <p:cNvSpPr/>
          <p:nvPr/>
        </p:nvSpPr>
        <p:spPr>
          <a:xfrm>
            <a:off x="822960" y="3897764"/>
            <a:ext cx="548640" cy="384048"/>
          </a:xfrm>
          <a:prstGeom prst="rect">
            <a:avLst/>
          </a:prstGeom>
          <a:noFill/>
          <a:ln/>
        </p:spPr>
        <p:txBody>
          <a:bodyPr wrap="square" lIns="0" tIns="0" rIns="0" bIns="0" rtlCol="0" anchor="ctr"/>
          <a:lstStyle/>
          <a:p>
            <a:pPr marL="0" indent="0">
              <a:buNone/>
            </a:pPr>
            <a:r>
              <a:rPr lang="en-US" sz="1600" b="1" dirty="0">
                <a:solidFill>
                  <a:srgbClr val="028090"/>
                </a:solidFill>
                <a:latin typeface="Cambria" pitchFamily="34" charset="0"/>
                <a:ea typeface="Cambria" pitchFamily="34" charset="-122"/>
                <a:cs typeface="Cambria" pitchFamily="34" charset="-120"/>
              </a:rPr>
              <a:t>04</a:t>
            </a:r>
            <a:endParaRPr lang="en-US" sz="1600" dirty="0"/>
          </a:p>
        </p:txBody>
      </p:sp>
      <p:sp>
        <p:nvSpPr>
          <p:cNvPr id="13" name="Text 11"/>
          <p:cNvSpPr/>
          <p:nvPr/>
        </p:nvSpPr>
        <p:spPr>
          <a:xfrm>
            <a:off x="1435608" y="3897764"/>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Research Framework</a:t>
            </a:r>
            <a:endParaRPr lang="en-US" sz="1500" dirty="0"/>
          </a:p>
        </p:txBody>
      </p:sp>
      <p:sp>
        <p:nvSpPr>
          <p:cNvPr id="14" name="Text 12"/>
          <p:cNvSpPr/>
          <p:nvPr/>
        </p:nvSpPr>
        <p:spPr>
          <a:xfrm>
            <a:off x="822960" y="4556132"/>
            <a:ext cx="548640" cy="384048"/>
          </a:xfrm>
          <a:prstGeom prst="rect">
            <a:avLst/>
          </a:prstGeom>
          <a:noFill/>
          <a:ln/>
        </p:spPr>
        <p:txBody>
          <a:bodyPr wrap="square" lIns="0" tIns="0" rIns="0" bIns="0" rtlCol="0" anchor="ctr"/>
          <a:lstStyle/>
          <a:p>
            <a:pPr marL="0" indent="0">
              <a:buNone/>
            </a:pPr>
            <a:r>
              <a:rPr lang="en-US" sz="1600" b="1" dirty="0">
                <a:solidFill>
                  <a:srgbClr val="028090"/>
                </a:solidFill>
                <a:latin typeface="Cambria" pitchFamily="34" charset="0"/>
                <a:ea typeface="Cambria" pitchFamily="34" charset="-122"/>
                <a:cs typeface="Cambria" pitchFamily="34" charset="-120"/>
              </a:rPr>
              <a:t>05</a:t>
            </a:r>
            <a:endParaRPr lang="en-US" sz="1600" dirty="0"/>
          </a:p>
        </p:txBody>
      </p:sp>
      <p:sp>
        <p:nvSpPr>
          <p:cNvPr id="15" name="Text 13"/>
          <p:cNvSpPr/>
          <p:nvPr/>
        </p:nvSpPr>
        <p:spPr>
          <a:xfrm>
            <a:off x="1435608" y="4556132"/>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Dataset &amp; Patient-Level Split</a:t>
            </a:r>
            <a:endParaRPr lang="en-US" sz="1500" dirty="0"/>
          </a:p>
        </p:txBody>
      </p:sp>
      <p:sp>
        <p:nvSpPr>
          <p:cNvPr id="18" name="Text 16"/>
          <p:cNvSpPr/>
          <p:nvPr/>
        </p:nvSpPr>
        <p:spPr>
          <a:xfrm>
            <a:off x="6492240" y="1922660"/>
            <a:ext cx="548640" cy="384048"/>
          </a:xfrm>
          <a:prstGeom prst="rect">
            <a:avLst/>
          </a:prstGeom>
          <a:noFill/>
          <a:ln/>
        </p:spPr>
        <p:txBody>
          <a:bodyPr wrap="square" lIns="0" tIns="0" rIns="0" bIns="0" rtlCol="0" anchor="ctr"/>
          <a:lstStyle/>
          <a:p>
            <a:pPr marL="0" indent="0">
              <a:buNone/>
            </a:pPr>
            <a:r>
              <a:rPr lang="en-US" sz="1600" b="1" dirty="0">
                <a:solidFill>
                  <a:srgbClr val="00A896"/>
                </a:solidFill>
                <a:latin typeface="Cambria" pitchFamily="34" charset="0"/>
                <a:ea typeface="Cambria" pitchFamily="34" charset="-122"/>
                <a:cs typeface="Cambria" pitchFamily="34" charset="-120"/>
              </a:rPr>
              <a:t>06</a:t>
            </a:r>
            <a:endParaRPr lang="en-US" sz="1600" dirty="0"/>
          </a:p>
        </p:txBody>
      </p:sp>
      <p:sp>
        <p:nvSpPr>
          <p:cNvPr id="19" name="Text 17"/>
          <p:cNvSpPr/>
          <p:nvPr/>
        </p:nvSpPr>
        <p:spPr>
          <a:xfrm>
            <a:off x="7104888" y="1922660"/>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Models &amp; Proposed Hybrid</a:t>
            </a:r>
            <a:endParaRPr lang="en-US" sz="1500" dirty="0"/>
          </a:p>
        </p:txBody>
      </p:sp>
      <p:sp>
        <p:nvSpPr>
          <p:cNvPr id="20" name="Text 18"/>
          <p:cNvSpPr/>
          <p:nvPr/>
        </p:nvSpPr>
        <p:spPr>
          <a:xfrm>
            <a:off x="6492240" y="2581028"/>
            <a:ext cx="548640" cy="384048"/>
          </a:xfrm>
          <a:prstGeom prst="rect">
            <a:avLst/>
          </a:prstGeom>
          <a:noFill/>
          <a:ln/>
        </p:spPr>
        <p:txBody>
          <a:bodyPr wrap="square" lIns="0" tIns="0" rIns="0" bIns="0" rtlCol="0" anchor="ctr"/>
          <a:lstStyle/>
          <a:p>
            <a:pPr marL="0" indent="0">
              <a:buNone/>
            </a:pPr>
            <a:r>
              <a:rPr lang="en-US" sz="1600" b="1" dirty="0">
                <a:solidFill>
                  <a:srgbClr val="00A896"/>
                </a:solidFill>
                <a:latin typeface="Cambria" pitchFamily="34" charset="0"/>
                <a:ea typeface="Cambria" pitchFamily="34" charset="-122"/>
                <a:cs typeface="Cambria" pitchFamily="34" charset="-120"/>
              </a:rPr>
              <a:t>07</a:t>
            </a:r>
            <a:endParaRPr lang="en-US" sz="1600" dirty="0"/>
          </a:p>
        </p:txBody>
      </p:sp>
      <p:sp>
        <p:nvSpPr>
          <p:cNvPr id="21" name="Text 19"/>
          <p:cNvSpPr/>
          <p:nvPr/>
        </p:nvSpPr>
        <p:spPr>
          <a:xfrm>
            <a:off x="7104888" y="2581028"/>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Results &amp; Clinical Performance</a:t>
            </a:r>
            <a:endParaRPr lang="en-US" sz="1500" dirty="0"/>
          </a:p>
        </p:txBody>
      </p:sp>
      <p:sp>
        <p:nvSpPr>
          <p:cNvPr id="22" name="Text 20"/>
          <p:cNvSpPr/>
          <p:nvPr/>
        </p:nvSpPr>
        <p:spPr>
          <a:xfrm>
            <a:off x="6492240" y="3239396"/>
            <a:ext cx="548640" cy="384048"/>
          </a:xfrm>
          <a:prstGeom prst="rect">
            <a:avLst/>
          </a:prstGeom>
          <a:noFill/>
          <a:ln/>
        </p:spPr>
        <p:txBody>
          <a:bodyPr wrap="square" lIns="0" tIns="0" rIns="0" bIns="0" rtlCol="0" anchor="ctr"/>
          <a:lstStyle/>
          <a:p>
            <a:pPr marL="0" indent="0">
              <a:buNone/>
            </a:pPr>
            <a:r>
              <a:rPr lang="en-US" sz="1600" b="1" dirty="0">
                <a:solidFill>
                  <a:srgbClr val="00A896"/>
                </a:solidFill>
                <a:latin typeface="Cambria" pitchFamily="34" charset="0"/>
                <a:ea typeface="Cambria" pitchFamily="34" charset="-122"/>
                <a:cs typeface="Cambria" pitchFamily="34" charset="-120"/>
              </a:rPr>
              <a:t>08</a:t>
            </a:r>
            <a:endParaRPr lang="en-US" sz="1600" dirty="0"/>
          </a:p>
        </p:txBody>
      </p:sp>
      <p:sp>
        <p:nvSpPr>
          <p:cNvPr id="23" name="Text 21"/>
          <p:cNvSpPr/>
          <p:nvPr/>
        </p:nvSpPr>
        <p:spPr>
          <a:xfrm>
            <a:off x="7104888" y="3239396"/>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Key Finding: Data Leakage</a:t>
            </a:r>
            <a:endParaRPr lang="en-US" sz="1500" dirty="0"/>
          </a:p>
        </p:txBody>
      </p:sp>
      <p:sp>
        <p:nvSpPr>
          <p:cNvPr id="24" name="Text 22"/>
          <p:cNvSpPr/>
          <p:nvPr/>
        </p:nvSpPr>
        <p:spPr>
          <a:xfrm>
            <a:off x="6492240" y="3897764"/>
            <a:ext cx="548640" cy="384048"/>
          </a:xfrm>
          <a:prstGeom prst="rect">
            <a:avLst/>
          </a:prstGeom>
          <a:noFill/>
          <a:ln/>
        </p:spPr>
        <p:txBody>
          <a:bodyPr wrap="square" lIns="0" tIns="0" rIns="0" bIns="0" rtlCol="0" anchor="ctr"/>
          <a:lstStyle/>
          <a:p>
            <a:pPr marL="0" indent="0">
              <a:buNone/>
            </a:pPr>
            <a:r>
              <a:rPr lang="en-US" sz="1600" b="1" dirty="0">
                <a:solidFill>
                  <a:srgbClr val="00A896"/>
                </a:solidFill>
                <a:latin typeface="Cambria" pitchFamily="34" charset="0"/>
                <a:ea typeface="Cambria" pitchFamily="34" charset="-122"/>
                <a:cs typeface="Cambria" pitchFamily="34" charset="-120"/>
              </a:rPr>
              <a:t>09</a:t>
            </a:r>
            <a:endParaRPr lang="en-US" sz="1600" dirty="0"/>
          </a:p>
        </p:txBody>
      </p:sp>
      <p:sp>
        <p:nvSpPr>
          <p:cNvPr id="25" name="Text 23"/>
          <p:cNvSpPr/>
          <p:nvPr/>
        </p:nvSpPr>
        <p:spPr>
          <a:xfrm>
            <a:off x="7104888" y="3897764"/>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Conclusions</a:t>
            </a:r>
            <a:endParaRPr lang="en-US" sz="1500" dirty="0"/>
          </a:p>
        </p:txBody>
      </p:sp>
      <p:sp>
        <p:nvSpPr>
          <p:cNvPr id="26" name="Text 24"/>
          <p:cNvSpPr/>
          <p:nvPr/>
        </p:nvSpPr>
        <p:spPr>
          <a:xfrm>
            <a:off x="6492240" y="4556132"/>
            <a:ext cx="548640" cy="384048"/>
          </a:xfrm>
          <a:prstGeom prst="rect">
            <a:avLst/>
          </a:prstGeom>
          <a:noFill/>
          <a:ln/>
        </p:spPr>
        <p:txBody>
          <a:bodyPr wrap="square" lIns="0" tIns="0" rIns="0" bIns="0" rtlCol="0" anchor="ctr"/>
          <a:lstStyle/>
          <a:p>
            <a:pPr marL="0" indent="0">
              <a:buNone/>
            </a:pPr>
            <a:r>
              <a:rPr lang="en-US" sz="1600" b="1" dirty="0">
                <a:solidFill>
                  <a:srgbClr val="00A896"/>
                </a:solidFill>
                <a:latin typeface="Cambria" pitchFamily="34" charset="0"/>
                <a:ea typeface="Cambria" pitchFamily="34" charset="-122"/>
                <a:cs typeface="Cambria" pitchFamily="34" charset="-120"/>
              </a:rPr>
              <a:t>10</a:t>
            </a:r>
            <a:endParaRPr lang="en-US" sz="1600" dirty="0"/>
          </a:p>
        </p:txBody>
      </p:sp>
      <p:sp>
        <p:nvSpPr>
          <p:cNvPr id="27" name="Text 25"/>
          <p:cNvSpPr/>
          <p:nvPr/>
        </p:nvSpPr>
        <p:spPr>
          <a:xfrm>
            <a:off x="7104888" y="4556132"/>
            <a:ext cx="4297680" cy="384048"/>
          </a:xfrm>
          <a:prstGeom prst="rect">
            <a:avLst/>
          </a:prstGeom>
          <a:noFill/>
          <a:ln/>
        </p:spPr>
        <p:txBody>
          <a:bodyPr wrap="square" lIns="0" tIns="0" rIns="0" bIns="0" rtlCol="0" anchor="ctr"/>
          <a:lstStyle/>
          <a:p>
            <a:pPr marL="0" indent="0">
              <a:buNone/>
            </a:pPr>
            <a:r>
              <a:rPr lang="en-US" sz="1500" dirty="0">
                <a:solidFill>
                  <a:srgbClr val="0B2B31"/>
                </a:solidFill>
                <a:latin typeface="Calibri" pitchFamily="34" charset="0"/>
                <a:ea typeface="Calibri" pitchFamily="34" charset="-122"/>
                <a:cs typeface="Calibri" pitchFamily="34" charset="-120"/>
              </a:rPr>
              <a:t>Limitations &amp; Future Work</a:t>
            </a:r>
            <a:endParaRPr lang="en-US" sz="1500" dirty="0"/>
          </a:p>
        </p:txBody>
      </p:sp>
      <p:sp>
        <p:nvSpPr>
          <p:cNvPr id="28" name="Text 26"/>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2</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PROBLEM &amp; MOTIVATION</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Why Automated Pneumonia Detection?</a:t>
            </a:r>
            <a:endParaRPr lang="en-US" sz="3000" dirty="0"/>
          </a:p>
        </p:txBody>
      </p:sp>
      <p:sp>
        <p:nvSpPr>
          <p:cNvPr id="4" name="Text 2"/>
          <p:cNvSpPr/>
          <p:nvPr/>
        </p:nvSpPr>
        <p:spPr>
          <a:xfrm>
            <a:off x="566928" y="1508760"/>
            <a:ext cx="3291840" cy="621792"/>
          </a:xfrm>
          <a:prstGeom prst="rect">
            <a:avLst/>
          </a:prstGeom>
          <a:noFill/>
          <a:ln/>
        </p:spPr>
        <p:txBody>
          <a:bodyPr wrap="square" lIns="0" tIns="0" rIns="0" bIns="0" rtlCol="0" anchor="ctr"/>
          <a:lstStyle/>
          <a:p>
            <a:pPr marL="0" indent="0" algn="ctr">
              <a:buNone/>
            </a:pPr>
            <a:r>
              <a:rPr lang="en-US" sz="4000" b="1" dirty="0">
                <a:solidFill>
                  <a:srgbClr val="028090"/>
                </a:solidFill>
                <a:latin typeface="Cambria" pitchFamily="34" charset="0"/>
                <a:ea typeface="Cambria" pitchFamily="34" charset="-122"/>
                <a:cs typeface="Cambria" pitchFamily="34" charset="-120"/>
              </a:rPr>
              <a:t>#1</a:t>
            </a:r>
            <a:endParaRPr lang="en-US" sz="4000" dirty="0"/>
          </a:p>
        </p:txBody>
      </p:sp>
      <p:sp>
        <p:nvSpPr>
          <p:cNvPr id="5" name="Text 3"/>
          <p:cNvSpPr/>
          <p:nvPr/>
        </p:nvSpPr>
        <p:spPr>
          <a:xfrm>
            <a:off x="566928" y="2130552"/>
            <a:ext cx="3291840" cy="457200"/>
          </a:xfrm>
          <a:prstGeom prst="rect">
            <a:avLst/>
          </a:prstGeom>
          <a:noFill/>
          <a:ln/>
        </p:spPr>
        <p:txBody>
          <a:bodyPr wrap="square" lIns="0" tIns="0" rIns="0" bIns="0" rtlCol="0" anchor="ctr"/>
          <a:lstStyle/>
          <a:p>
            <a:pPr marL="0" indent="0" algn="ctr">
              <a:buNone/>
            </a:pPr>
            <a:r>
              <a:rPr lang="en-US" sz="1250" dirty="0">
                <a:solidFill>
                  <a:srgbClr val="5A6B6E"/>
                </a:solidFill>
                <a:latin typeface="Calibri" pitchFamily="34" charset="0"/>
                <a:ea typeface="Calibri" pitchFamily="34" charset="-122"/>
                <a:cs typeface="Calibri" pitchFamily="34" charset="-120"/>
              </a:rPr>
              <a:t>infectious cause of death</a:t>
            </a:r>
            <a:endParaRPr lang="en-US" sz="1250" dirty="0"/>
          </a:p>
          <a:p>
            <a:pPr marL="0" indent="0" algn="ctr">
              <a:buNone/>
            </a:pPr>
            <a:r>
              <a:rPr lang="en-US" sz="1250" dirty="0">
                <a:solidFill>
                  <a:srgbClr val="5A6B6E"/>
                </a:solidFill>
                <a:latin typeface="Calibri" pitchFamily="34" charset="0"/>
                <a:ea typeface="Calibri" pitchFamily="34" charset="-122"/>
                <a:cs typeface="Calibri" pitchFamily="34" charset="-120"/>
              </a:rPr>
              <a:t>in children under five</a:t>
            </a:r>
            <a:endParaRPr lang="en-US" sz="1250" dirty="0"/>
          </a:p>
        </p:txBody>
      </p:sp>
      <p:sp>
        <p:nvSpPr>
          <p:cNvPr id="6" name="Text 4"/>
          <p:cNvSpPr/>
          <p:nvPr/>
        </p:nvSpPr>
        <p:spPr>
          <a:xfrm>
            <a:off x="4361688" y="1508760"/>
            <a:ext cx="3291840" cy="621792"/>
          </a:xfrm>
          <a:prstGeom prst="rect">
            <a:avLst/>
          </a:prstGeom>
          <a:noFill/>
          <a:ln/>
        </p:spPr>
        <p:txBody>
          <a:bodyPr wrap="square" lIns="0" tIns="0" rIns="0" bIns="0" rtlCol="0" anchor="ctr"/>
          <a:lstStyle/>
          <a:p>
            <a:pPr marL="0" indent="0" algn="ctr">
              <a:buNone/>
            </a:pPr>
            <a:r>
              <a:rPr lang="en-US" sz="4000" b="1" dirty="0">
                <a:solidFill>
                  <a:srgbClr val="028090"/>
                </a:solidFill>
                <a:latin typeface="Cambria" pitchFamily="34" charset="0"/>
                <a:ea typeface="Cambria" pitchFamily="34" charset="-122"/>
                <a:cs typeface="Cambria" pitchFamily="34" charset="-120"/>
              </a:rPr>
              <a:t>Variable</a:t>
            </a:r>
            <a:endParaRPr lang="en-US" sz="4000" dirty="0"/>
          </a:p>
        </p:txBody>
      </p:sp>
      <p:sp>
        <p:nvSpPr>
          <p:cNvPr id="7" name="Text 5"/>
          <p:cNvSpPr/>
          <p:nvPr/>
        </p:nvSpPr>
        <p:spPr>
          <a:xfrm>
            <a:off x="4361688" y="2130552"/>
            <a:ext cx="3291840" cy="457200"/>
          </a:xfrm>
          <a:prstGeom prst="rect">
            <a:avLst/>
          </a:prstGeom>
          <a:noFill/>
          <a:ln/>
        </p:spPr>
        <p:txBody>
          <a:bodyPr wrap="square" lIns="0" tIns="0" rIns="0" bIns="0" rtlCol="0" anchor="ctr"/>
          <a:lstStyle/>
          <a:p>
            <a:pPr marL="0" indent="0" algn="ctr">
              <a:buNone/>
            </a:pPr>
            <a:r>
              <a:rPr lang="en-US" sz="1250" dirty="0">
                <a:solidFill>
                  <a:srgbClr val="5A6B6E"/>
                </a:solidFill>
                <a:latin typeface="Calibri" pitchFamily="34" charset="0"/>
                <a:ea typeface="Calibri" pitchFamily="34" charset="-122"/>
                <a:cs typeface="Calibri" pitchFamily="34" charset="-120"/>
              </a:rPr>
              <a:t>interpretation between</a:t>
            </a:r>
            <a:endParaRPr lang="en-US" sz="1250" dirty="0"/>
          </a:p>
          <a:p>
            <a:pPr marL="0" indent="0" algn="ctr">
              <a:buNone/>
            </a:pPr>
            <a:r>
              <a:rPr lang="en-US" sz="1250" dirty="0">
                <a:solidFill>
                  <a:srgbClr val="5A6B6E"/>
                </a:solidFill>
                <a:latin typeface="Calibri" pitchFamily="34" charset="0"/>
                <a:ea typeface="Calibri" pitchFamily="34" charset="-122"/>
                <a:cs typeface="Calibri" pitchFamily="34" charset="-120"/>
              </a:rPr>
              <a:t>radiologists reading the same film</a:t>
            </a:r>
            <a:endParaRPr lang="en-US" sz="1250" dirty="0"/>
          </a:p>
        </p:txBody>
      </p:sp>
      <p:sp>
        <p:nvSpPr>
          <p:cNvPr id="8" name="Text 6"/>
          <p:cNvSpPr/>
          <p:nvPr/>
        </p:nvSpPr>
        <p:spPr>
          <a:xfrm>
            <a:off x="8156448" y="1508760"/>
            <a:ext cx="3291840" cy="621792"/>
          </a:xfrm>
          <a:prstGeom prst="rect">
            <a:avLst/>
          </a:prstGeom>
          <a:noFill/>
          <a:ln/>
        </p:spPr>
        <p:txBody>
          <a:bodyPr wrap="square" lIns="0" tIns="0" rIns="0" bIns="0" rtlCol="0" anchor="ctr"/>
          <a:lstStyle/>
          <a:p>
            <a:pPr marL="0" indent="0" algn="ctr">
              <a:buNone/>
            </a:pPr>
            <a:r>
              <a:rPr lang="en-US" sz="4000" b="1" dirty="0">
                <a:solidFill>
                  <a:srgbClr val="028090"/>
                </a:solidFill>
                <a:latin typeface="Cambria" pitchFamily="34" charset="0"/>
                <a:ea typeface="Cambria" pitchFamily="34" charset="-122"/>
                <a:cs typeface="Cambria" pitchFamily="34" charset="-120"/>
              </a:rPr>
              <a:t>Scarce</a:t>
            </a:r>
            <a:endParaRPr lang="en-US" sz="4000" dirty="0"/>
          </a:p>
        </p:txBody>
      </p:sp>
      <p:sp>
        <p:nvSpPr>
          <p:cNvPr id="9" name="Text 7"/>
          <p:cNvSpPr/>
          <p:nvPr/>
        </p:nvSpPr>
        <p:spPr>
          <a:xfrm>
            <a:off x="8156448" y="2130552"/>
            <a:ext cx="3291840" cy="457200"/>
          </a:xfrm>
          <a:prstGeom prst="rect">
            <a:avLst/>
          </a:prstGeom>
          <a:noFill/>
          <a:ln/>
        </p:spPr>
        <p:txBody>
          <a:bodyPr wrap="square" lIns="0" tIns="0" rIns="0" bIns="0" rtlCol="0" anchor="ctr"/>
          <a:lstStyle/>
          <a:p>
            <a:pPr marL="0" indent="0" algn="ctr">
              <a:buNone/>
            </a:pPr>
            <a:r>
              <a:rPr lang="en-US" sz="1250" dirty="0">
                <a:solidFill>
                  <a:srgbClr val="5A6B6E"/>
                </a:solidFill>
                <a:latin typeface="Calibri" pitchFamily="34" charset="0"/>
                <a:ea typeface="Calibri" pitchFamily="34" charset="-122"/>
                <a:cs typeface="Calibri" pitchFamily="34" charset="-120"/>
              </a:rPr>
              <a:t>expert radiologists where</a:t>
            </a:r>
            <a:endParaRPr lang="en-US" sz="1250" dirty="0"/>
          </a:p>
          <a:p>
            <a:pPr marL="0" indent="0" algn="ctr">
              <a:buNone/>
            </a:pPr>
            <a:r>
              <a:rPr lang="en-US" sz="1250" dirty="0">
                <a:solidFill>
                  <a:srgbClr val="5A6B6E"/>
                </a:solidFill>
                <a:latin typeface="Calibri" pitchFamily="34" charset="0"/>
                <a:ea typeface="Calibri" pitchFamily="34" charset="-122"/>
                <a:cs typeface="Calibri" pitchFamily="34" charset="-120"/>
              </a:rPr>
              <a:t>the disease burden is highest</a:t>
            </a:r>
            <a:endParaRPr lang="en-US" sz="1250" dirty="0"/>
          </a:p>
        </p:txBody>
      </p:sp>
      <p:sp>
        <p:nvSpPr>
          <p:cNvPr id="10" name="Shape 8"/>
          <p:cNvSpPr/>
          <p:nvPr/>
        </p:nvSpPr>
        <p:spPr>
          <a:xfrm>
            <a:off x="566928" y="3246120"/>
            <a:ext cx="11057839" cy="2606040"/>
          </a:xfrm>
          <a:prstGeom prst="roundRect">
            <a:avLst>
              <a:gd name="adj" fmla="val 2807"/>
            </a:avLst>
          </a:prstGeom>
          <a:solidFill>
            <a:srgbClr val="F1F6F6"/>
          </a:solidFill>
          <a:ln w="12700">
            <a:solidFill>
              <a:srgbClr val="E2ECEC"/>
            </a:solidFill>
            <a:prstDash val="solid"/>
          </a:ln>
        </p:spPr>
        <p:txBody>
          <a:bodyPr/>
          <a:lstStyle/>
          <a:p>
            <a:endParaRPr lang="en-US"/>
          </a:p>
        </p:txBody>
      </p:sp>
      <p:sp>
        <p:nvSpPr>
          <p:cNvPr id="11" name="Text 9"/>
          <p:cNvSpPr/>
          <p:nvPr/>
        </p:nvSpPr>
        <p:spPr>
          <a:xfrm>
            <a:off x="950976" y="3456432"/>
            <a:ext cx="10234879" cy="329184"/>
          </a:xfrm>
          <a:prstGeom prst="rect">
            <a:avLst/>
          </a:prstGeom>
          <a:noFill/>
          <a:ln/>
        </p:spPr>
        <p:txBody>
          <a:bodyPr wrap="square" lIns="0" tIns="0" rIns="0" bIns="0" rtlCol="0" anchor="ctr"/>
          <a:lstStyle/>
          <a:p>
            <a:pPr marL="0" indent="0">
              <a:buNone/>
            </a:pPr>
            <a:r>
              <a:rPr lang="en-US" sz="1900" b="1" dirty="0">
                <a:solidFill>
                  <a:srgbClr val="0B2B31"/>
                </a:solidFill>
                <a:latin typeface="Cambria" pitchFamily="34" charset="0"/>
                <a:ea typeface="Cambria" pitchFamily="34" charset="-122"/>
                <a:cs typeface="Cambria" pitchFamily="34" charset="-120"/>
              </a:rPr>
              <a:t>The gap this work addresses</a:t>
            </a:r>
            <a:endParaRPr lang="en-US" sz="1900" dirty="0"/>
          </a:p>
        </p:txBody>
      </p:sp>
      <p:sp>
        <p:nvSpPr>
          <p:cNvPr id="12" name="Shape 10"/>
          <p:cNvSpPr/>
          <p:nvPr/>
        </p:nvSpPr>
        <p:spPr>
          <a:xfrm>
            <a:off x="978408" y="3977640"/>
            <a:ext cx="128016" cy="128016"/>
          </a:xfrm>
          <a:prstGeom prst="ellipse">
            <a:avLst/>
          </a:prstGeom>
          <a:solidFill>
            <a:srgbClr val="00A896"/>
          </a:solidFill>
          <a:ln w="12700">
            <a:solidFill>
              <a:srgbClr val="00A896"/>
            </a:solidFill>
            <a:prstDash val="solid"/>
          </a:ln>
        </p:spPr>
        <p:txBody>
          <a:bodyPr/>
          <a:lstStyle/>
          <a:p>
            <a:endParaRPr lang="en-US"/>
          </a:p>
        </p:txBody>
      </p:sp>
      <p:sp>
        <p:nvSpPr>
          <p:cNvPr id="13" name="Text 11"/>
          <p:cNvSpPr/>
          <p:nvPr/>
        </p:nvSpPr>
        <p:spPr>
          <a:xfrm>
            <a:off x="1280160" y="3877056"/>
            <a:ext cx="9777679" cy="457200"/>
          </a:xfrm>
          <a:prstGeom prst="rect">
            <a:avLst/>
          </a:prstGeom>
          <a:noFill/>
          <a:ln/>
        </p:spPr>
        <p:txBody>
          <a:bodyPr wrap="square" lIns="0" tIns="0" rIns="0" bIns="0" rtlCol="0" anchor="ctr"/>
          <a:lstStyle/>
          <a:p>
            <a:pPr marL="0" indent="0">
              <a:buNone/>
            </a:pPr>
            <a:r>
              <a:rPr lang="en-US" sz="1350" dirty="0">
                <a:solidFill>
                  <a:srgbClr val="26454A"/>
                </a:solidFill>
                <a:latin typeface="Calibri" pitchFamily="34" charset="0"/>
                <a:ea typeface="Calibri" pitchFamily="34" charset="-122"/>
                <a:cs typeface="Calibri" pitchFamily="34" charset="-120"/>
              </a:rPr>
              <a:t>Published comparisons of CNN and transformer models differ in dataset, preprocessing and evaluation — the differences cannot be attributed to the architecture.</a:t>
            </a:r>
            <a:endParaRPr lang="en-US" sz="1350" dirty="0"/>
          </a:p>
        </p:txBody>
      </p:sp>
      <p:sp>
        <p:nvSpPr>
          <p:cNvPr id="14" name="Shape 12"/>
          <p:cNvSpPr/>
          <p:nvPr/>
        </p:nvSpPr>
        <p:spPr>
          <a:xfrm>
            <a:off x="978408" y="4544568"/>
            <a:ext cx="128016" cy="128016"/>
          </a:xfrm>
          <a:prstGeom prst="ellipse">
            <a:avLst/>
          </a:prstGeom>
          <a:solidFill>
            <a:srgbClr val="00A896"/>
          </a:solidFill>
          <a:ln w="12700">
            <a:solidFill>
              <a:srgbClr val="00A896"/>
            </a:solidFill>
            <a:prstDash val="solid"/>
          </a:ln>
        </p:spPr>
        <p:txBody>
          <a:bodyPr/>
          <a:lstStyle/>
          <a:p>
            <a:endParaRPr lang="en-US"/>
          </a:p>
        </p:txBody>
      </p:sp>
      <p:sp>
        <p:nvSpPr>
          <p:cNvPr id="15" name="Text 13"/>
          <p:cNvSpPr/>
          <p:nvPr/>
        </p:nvSpPr>
        <p:spPr>
          <a:xfrm>
            <a:off x="1280160" y="4443984"/>
            <a:ext cx="9777679" cy="457200"/>
          </a:xfrm>
          <a:prstGeom prst="rect">
            <a:avLst/>
          </a:prstGeom>
          <a:noFill/>
          <a:ln/>
        </p:spPr>
        <p:txBody>
          <a:bodyPr wrap="square" lIns="0" tIns="0" rIns="0" bIns="0" rtlCol="0" anchor="ctr"/>
          <a:lstStyle/>
          <a:p>
            <a:pPr marL="0" indent="0">
              <a:buNone/>
            </a:pPr>
            <a:r>
              <a:rPr lang="en-US" sz="1350" dirty="0">
                <a:solidFill>
                  <a:srgbClr val="26454A"/>
                </a:solidFill>
                <a:latin typeface="Calibri" pitchFamily="34" charset="0"/>
                <a:ea typeface="Calibri" pitchFamily="34" charset="-122"/>
                <a:cs typeface="Calibri" pitchFamily="34" charset="-120"/>
              </a:rPr>
              <a:t>Reported gains are rarely subjected to a statistical significance test.</a:t>
            </a:r>
            <a:endParaRPr lang="en-US" sz="1350" dirty="0"/>
          </a:p>
        </p:txBody>
      </p:sp>
      <p:sp>
        <p:nvSpPr>
          <p:cNvPr id="16" name="Shape 14"/>
          <p:cNvSpPr/>
          <p:nvPr/>
        </p:nvSpPr>
        <p:spPr>
          <a:xfrm>
            <a:off x="978408" y="5111496"/>
            <a:ext cx="128016" cy="128016"/>
          </a:xfrm>
          <a:prstGeom prst="ellipse">
            <a:avLst/>
          </a:prstGeom>
          <a:solidFill>
            <a:srgbClr val="00A896"/>
          </a:solidFill>
          <a:ln w="12700">
            <a:solidFill>
              <a:srgbClr val="00A896"/>
            </a:solidFill>
            <a:prstDash val="solid"/>
          </a:ln>
        </p:spPr>
        <p:txBody>
          <a:bodyPr/>
          <a:lstStyle/>
          <a:p>
            <a:endParaRPr lang="en-US"/>
          </a:p>
        </p:txBody>
      </p:sp>
      <p:sp>
        <p:nvSpPr>
          <p:cNvPr id="17" name="Text 15"/>
          <p:cNvSpPr/>
          <p:nvPr/>
        </p:nvSpPr>
        <p:spPr>
          <a:xfrm>
            <a:off x="1280160" y="5010912"/>
            <a:ext cx="9777679" cy="457200"/>
          </a:xfrm>
          <a:prstGeom prst="rect">
            <a:avLst/>
          </a:prstGeom>
          <a:noFill/>
          <a:ln/>
        </p:spPr>
        <p:txBody>
          <a:bodyPr wrap="square" lIns="0" tIns="0" rIns="0" bIns="0" rtlCol="0" anchor="ctr"/>
          <a:lstStyle/>
          <a:p>
            <a:pPr marL="0" indent="0">
              <a:buNone/>
            </a:pPr>
            <a:r>
              <a:rPr lang="en-US" sz="1350" dirty="0">
                <a:solidFill>
                  <a:srgbClr val="26454A"/>
                </a:solidFill>
                <a:latin typeface="Calibri" pitchFamily="34" charset="0"/>
                <a:ea typeface="Calibri" pitchFamily="34" charset="-122"/>
                <a:cs typeface="Calibri" pitchFamily="34" charset="-120"/>
              </a:rPr>
              <a:t>Splitting protocols are often not reported at all, and on this benchmark that choice materially changes the answer.</a:t>
            </a:r>
            <a:endParaRPr lang="en-US" sz="1350" dirty="0"/>
          </a:p>
        </p:txBody>
      </p:sp>
      <p:sp>
        <p:nvSpPr>
          <p:cNvPr id="18" name="Text 16"/>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3</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OBJECTIVES</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Aim and Objectives</a:t>
            </a:r>
            <a:endParaRPr lang="en-US" sz="3000" dirty="0"/>
          </a:p>
        </p:txBody>
      </p:sp>
      <p:sp>
        <p:nvSpPr>
          <p:cNvPr id="4" name="Shape 2"/>
          <p:cNvSpPr/>
          <p:nvPr/>
        </p:nvSpPr>
        <p:spPr>
          <a:xfrm>
            <a:off x="566928" y="1463040"/>
            <a:ext cx="11057839" cy="868680"/>
          </a:xfrm>
          <a:prstGeom prst="roundRect">
            <a:avLst>
              <a:gd name="adj" fmla="val 6316"/>
            </a:avLst>
          </a:prstGeom>
          <a:solidFill>
            <a:srgbClr val="0B2B31"/>
          </a:solidFill>
          <a:ln w="12700">
            <a:solidFill>
              <a:srgbClr val="0B2B31"/>
            </a:solidFill>
            <a:prstDash val="solid"/>
          </a:ln>
        </p:spPr>
        <p:txBody>
          <a:bodyPr/>
          <a:lstStyle/>
          <a:p>
            <a:endParaRPr lang="en-US"/>
          </a:p>
        </p:txBody>
      </p:sp>
      <p:sp>
        <p:nvSpPr>
          <p:cNvPr id="5" name="Text 3"/>
          <p:cNvSpPr/>
          <p:nvPr/>
        </p:nvSpPr>
        <p:spPr>
          <a:xfrm>
            <a:off x="932688" y="1463040"/>
            <a:ext cx="10326319" cy="868680"/>
          </a:xfrm>
          <a:prstGeom prst="rect">
            <a:avLst/>
          </a:prstGeom>
          <a:noFill/>
          <a:ln/>
        </p:spPr>
        <p:txBody>
          <a:bodyPr wrap="square" lIns="0" tIns="0" rIns="0" bIns="0" rtlCol="0" anchor="ctr"/>
          <a:lstStyle/>
          <a:p>
            <a:pPr marL="0" indent="0">
              <a:buNone/>
            </a:pPr>
            <a:r>
              <a:rPr lang="en-US" sz="1500" dirty="0">
                <a:solidFill>
                  <a:srgbClr val="FFFFFF"/>
                </a:solidFill>
                <a:latin typeface="Calibri" pitchFamily="34" charset="0"/>
                <a:ea typeface="Calibri" pitchFamily="34" charset="-122"/>
                <a:cs typeface="Calibri" pitchFamily="34" charset="-120"/>
              </a:rPr>
              <a:t>Build and compare deep-learning classifiers that detect pneumonia in chest X-rays under one consistent protocol, and test whether fusing a CNN with a transformer improves on either alone.</a:t>
            </a:r>
            <a:endParaRPr lang="en-US" sz="1500" dirty="0"/>
          </a:p>
        </p:txBody>
      </p:sp>
      <p:sp>
        <p:nvSpPr>
          <p:cNvPr id="6" name="Shape 4"/>
          <p:cNvSpPr/>
          <p:nvPr/>
        </p:nvSpPr>
        <p:spPr>
          <a:xfrm>
            <a:off x="566928" y="2651760"/>
            <a:ext cx="2558720" cy="2377440"/>
          </a:xfrm>
          <a:prstGeom prst="roundRect">
            <a:avLst>
              <a:gd name="adj" fmla="val 3077"/>
            </a:avLst>
          </a:prstGeom>
          <a:solidFill>
            <a:srgbClr val="F1F6F6"/>
          </a:solidFill>
          <a:ln w="12700">
            <a:solidFill>
              <a:srgbClr val="E2ECEC"/>
            </a:solidFill>
            <a:prstDash val="solid"/>
          </a:ln>
        </p:spPr>
        <p:txBody>
          <a:bodyPr/>
          <a:lstStyle/>
          <a:p>
            <a:endParaRPr lang="en-US"/>
          </a:p>
        </p:txBody>
      </p:sp>
      <p:sp>
        <p:nvSpPr>
          <p:cNvPr id="7" name="Shape 5"/>
          <p:cNvSpPr/>
          <p:nvPr/>
        </p:nvSpPr>
        <p:spPr>
          <a:xfrm>
            <a:off x="859536" y="2926080"/>
            <a:ext cx="329184" cy="329184"/>
          </a:xfrm>
          <a:prstGeom prst="ellipse">
            <a:avLst/>
          </a:prstGeom>
          <a:solidFill>
            <a:srgbClr val="028090"/>
          </a:solidFill>
          <a:ln w="12700">
            <a:solidFill>
              <a:srgbClr val="028090"/>
            </a:solidFill>
            <a:prstDash val="solid"/>
          </a:ln>
        </p:spPr>
        <p:txBody>
          <a:bodyPr/>
          <a:lstStyle/>
          <a:p>
            <a:endParaRPr lang="en-US"/>
          </a:p>
        </p:txBody>
      </p:sp>
      <p:sp>
        <p:nvSpPr>
          <p:cNvPr id="8" name="Text 6"/>
          <p:cNvSpPr/>
          <p:nvPr/>
        </p:nvSpPr>
        <p:spPr>
          <a:xfrm>
            <a:off x="859536" y="2926080"/>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1</a:t>
            </a:r>
            <a:endParaRPr lang="en-US" sz="1300" dirty="0"/>
          </a:p>
        </p:txBody>
      </p:sp>
      <p:sp>
        <p:nvSpPr>
          <p:cNvPr id="9" name="Text 7"/>
          <p:cNvSpPr/>
          <p:nvPr/>
        </p:nvSpPr>
        <p:spPr>
          <a:xfrm>
            <a:off x="859536" y="3401568"/>
            <a:ext cx="1973504" cy="365760"/>
          </a:xfrm>
          <a:prstGeom prst="rect">
            <a:avLst/>
          </a:prstGeom>
          <a:noFill/>
          <a:ln/>
        </p:spPr>
        <p:txBody>
          <a:bodyPr wrap="square" lIns="0" tIns="0" rIns="0" bIns="0" rtlCol="0" anchor="ctr"/>
          <a:lstStyle/>
          <a:p>
            <a:pPr marL="0" indent="0">
              <a:buNone/>
            </a:pPr>
            <a:r>
              <a:rPr lang="en-US" sz="1900" b="1" dirty="0">
                <a:solidFill>
                  <a:srgbClr val="028090"/>
                </a:solidFill>
                <a:latin typeface="Cambria" pitchFamily="34" charset="0"/>
                <a:ea typeface="Cambria" pitchFamily="34" charset="-122"/>
                <a:cs typeface="Cambria" pitchFamily="34" charset="-120"/>
              </a:rPr>
              <a:t>Compare</a:t>
            </a:r>
            <a:endParaRPr lang="en-US" sz="1900" dirty="0"/>
          </a:p>
        </p:txBody>
      </p:sp>
      <p:sp>
        <p:nvSpPr>
          <p:cNvPr id="10" name="Text 8"/>
          <p:cNvSpPr/>
          <p:nvPr/>
        </p:nvSpPr>
        <p:spPr>
          <a:xfrm>
            <a:off x="859536" y="3803904"/>
            <a:ext cx="1973504" cy="1097280"/>
          </a:xfrm>
          <a:prstGeom prst="rect">
            <a:avLst/>
          </a:prstGeom>
          <a:noFill/>
          <a:ln/>
        </p:spPr>
        <p:txBody>
          <a:bodyPr wrap="square" lIns="0" tIns="0" rIns="0" bIns="0" rtlCol="0" anchor="ctr"/>
          <a:lstStyle/>
          <a:p>
            <a:pPr marL="0" indent="0">
              <a:buNone/>
            </a:pPr>
            <a:r>
              <a:rPr lang="en-US" sz="1300" dirty="0">
                <a:solidFill>
                  <a:srgbClr val="26454A"/>
                </a:solidFill>
                <a:latin typeface="Calibri" pitchFamily="34" charset="0"/>
                <a:ea typeface="Calibri" pitchFamily="34" charset="-122"/>
                <a:cs typeface="Calibri" pitchFamily="34" charset="-120"/>
              </a:rPr>
              <a:t>Fine-tune three CNNs and two transformers under identical conditions</a:t>
            </a:r>
            <a:endParaRPr lang="en-US" sz="1300" dirty="0"/>
          </a:p>
        </p:txBody>
      </p:sp>
      <p:sp>
        <p:nvSpPr>
          <p:cNvPr id="11" name="Shape 9"/>
          <p:cNvSpPr/>
          <p:nvPr/>
        </p:nvSpPr>
        <p:spPr>
          <a:xfrm>
            <a:off x="3399968" y="2651760"/>
            <a:ext cx="2558720" cy="2377440"/>
          </a:xfrm>
          <a:prstGeom prst="roundRect">
            <a:avLst>
              <a:gd name="adj" fmla="val 3077"/>
            </a:avLst>
          </a:prstGeom>
          <a:solidFill>
            <a:srgbClr val="F1F6F6"/>
          </a:solidFill>
          <a:ln w="12700">
            <a:solidFill>
              <a:srgbClr val="E2ECEC"/>
            </a:solidFill>
            <a:prstDash val="solid"/>
          </a:ln>
        </p:spPr>
        <p:txBody>
          <a:bodyPr/>
          <a:lstStyle/>
          <a:p>
            <a:endParaRPr lang="en-US"/>
          </a:p>
        </p:txBody>
      </p:sp>
      <p:sp>
        <p:nvSpPr>
          <p:cNvPr id="12" name="Shape 10"/>
          <p:cNvSpPr/>
          <p:nvPr/>
        </p:nvSpPr>
        <p:spPr>
          <a:xfrm>
            <a:off x="3692576" y="2926080"/>
            <a:ext cx="329184" cy="329184"/>
          </a:xfrm>
          <a:prstGeom prst="ellipse">
            <a:avLst/>
          </a:prstGeom>
          <a:solidFill>
            <a:srgbClr val="028090"/>
          </a:solidFill>
          <a:ln w="12700">
            <a:solidFill>
              <a:srgbClr val="028090"/>
            </a:solidFill>
            <a:prstDash val="solid"/>
          </a:ln>
        </p:spPr>
        <p:txBody>
          <a:bodyPr/>
          <a:lstStyle/>
          <a:p>
            <a:endParaRPr lang="en-US"/>
          </a:p>
        </p:txBody>
      </p:sp>
      <p:sp>
        <p:nvSpPr>
          <p:cNvPr id="13" name="Text 11"/>
          <p:cNvSpPr/>
          <p:nvPr/>
        </p:nvSpPr>
        <p:spPr>
          <a:xfrm>
            <a:off x="3692576" y="2926080"/>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2</a:t>
            </a:r>
            <a:endParaRPr lang="en-US" sz="1300" dirty="0"/>
          </a:p>
        </p:txBody>
      </p:sp>
      <p:sp>
        <p:nvSpPr>
          <p:cNvPr id="14" name="Text 12"/>
          <p:cNvSpPr/>
          <p:nvPr/>
        </p:nvSpPr>
        <p:spPr>
          <a:xfrm>
            <a:off x="3692576" y="3401568"/>
            <a:ext cx="1973504" cy="365760"/>
          </a:xfrm>
          <a:prstGeom prst="rect">
            <a:avLst/>
          </a:prstGeom>
          <a:noFill/>
          <a:ln/>
        </p:spPr>
        <p:txBody>
          <a:bodyPr wrap="square" lIns="0" tIns="0" rIns="0" bIns="0" rtlCol="0" anchor="ctr"/>
          <a:lstStyle/>
          <a:p>
            <a:pPr marL="0" indent="0">
              <a:buNone/>
            </a:pPr>
            <a:r>
              <a:rPr lang="en-US" sz="1900" b="1" dirty="0">
                <a:solidFill>
                  <a:srgbClr val="028090"/>
                </a:solidFill>
                <a:latin typeface="Cambria" pitchFamily="34" charset="0"/>
                <a:ea typeface="Cambria" pitchFamily="34" charset="-122"/>
                <a:cs typeface="Cambria" pitchFamily="34" charset="-120"/>
              </a:rPr>
              <a:t>Propose</a:t>
            </a:r>
            <a:endParaRPr lang="en-US" sz="1900" dirty="0"/>
          </a:p>
        </p:txBody>
      </p:sp>
      <p:sp>
        <p:nvSpPr>
          <p:cNvPr id="15" name="Text 13"/>
          <p:cNvSpPr/>
          <p:nvPr/>
        </p:nvSpPr>
        <p:spPr>
          <a:xfrm>
            <a:off x="3692576" y="3803904"/>
            <a:ext cx="1973504" cy="1097280"/>
          </a:xfrm>
          <a:prstGeom prst="rect">
            <a:avLst/>
          </a:prstGeom>
          <a:noFill/>
          <a:ln/>
        </p:spPr>
        <p:txBody>
          <a:bodyPr wrap="square" lIns="0" tIns="0" rIns="0" bIns="0" rtlCol="0" anchor="ctr"/>
          <a:lstStyle/>
          <a:p>
            <a:pPr marL="0" indent="0">
              <a:buNone/>
            </a:pPr>
            <a:r>
              <a:rPr lang="en-US" sz="1300" dirty="0">
                <a:solidFill>
                  <a:srgbClr val="26454A"/>
                </a:solidFill>
                <a:latin typeface="Calibri" pitchFamily="34" charset="0"/>
                <a:ea typeface="Calibri" pitchFamily="34" charset="-122"/>
                <a:cs typeface="Calibri" pitchFamily="34" charset="-120"/>
              </a:rPr>
              <a:t>Design a hybrid that fuses EfficientNetB0 with Swin Transformer features</a:t>
            </a:r>
            <a:endParaRPr lang="en-US" sz="1300" dirty="0"/>
          </a:p>
        </p:txBody>
      </p:sp>
      <p:sp>
        <p:nvSpPr>
          <p:cNvPr id="16" name="Shape 14"/>
          <p:cNvSpPr/>
          <p:nvPr/>
        </p:nvSpPr>
        <p:spPr>
          <a:xfrm>
            <a:off x="6233008" y="2651760"/>
            <a:ext cx="2558720" cy="2377440"/>
          </a:xfrm>
          <a:prstGeom prst="roundRect">
            <a:avLst>
              <a:gd name="adj" fmla="val 3077"/>
            </a:avLst>
          </a:prstGeom>
          <a:solidFill>
            <a:srgbClr val="F1F6F6"/>
          </a:solidFill>
          <a:ln w="12700">
            <a:solidFill>
              <a:srgbClr val="E2ECEC"/>
            </a:solidFill>
            <a:prstDash val="solid"/>
          </a:ln>
        </p:spPr>
        <p:txBody>
          <a:bodyPr/>
          <a:lstStyle/>
          <a:p>
            <a:endParaRPr lang="en-US"/>
          </a:p>
        </p:txBody>
      </p:sp>
      <p:sp>
        <p:nvSpPr>
          <p:cNvPr id="17" name="Shape 15"/>
          <p:cNvSpPr/>
          <p:nvPr/>
        </p:nvSpPr>
        <p:spPr>
          <a:xfrm>
            <a:off x="6525616" y="2926080"/>
            <a:ext cx="329184" cy="329184"/>
          </a:xfrm>
          <a:prstGeom prst="ellipse">
            <a:avLst/>
          </a:prstGeom>
          <a:solidFill>
            <a:srgbClr val="028090"/>
          </a:solidFill>
          <a:ln w="12700">
            <a:solidFill>
              <a:srgbClr val="028090"/>
            </a:solidFill>
            <a:prstDash val="solid"/>
          </a:ln>
        </p:spPr>
        <p:txBody>
          <a:bodyPr/>
          <a:lstStyle/>
          <a:p>
            <a:endParaRPr lang="en-US"/>
          </a:p>
        </p:txBody>
      </p:sp>
      <p:sp>
        <p:nvSpPr>
          <p:cNvPr id="18" name="Text 16"/>
          <p:cNvSpPr/>
          <p:nvPr/>
        </p:nvSpPr>
        <p:spPr>
          <a:xfrm>
            <a:off x="6525616" y="2926080"/>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3</a:t>
            </a:r>
            <a:endParaRPr lang="en-US" sz="1300" dirty="0"/>
          </a:p>
        </p:txBody>
      </p:sp>
      <p:sp>
        <p:nvSpPr>
          <p:cNvPr id="19" name="Text 17"/>
          <p:cNvSpPr/>
          <p:nvPr/>
        </p:nvSpPr>
        <p:spPr>
          <a:xfrm>
            <a:off x="6525616" y="3401568"/>
            <a:ext cx="1973504" cy="365760"/>
          </a:xfrm>
          <a:prstGeom prst="rect">
            <a:avLst/>
          </a:prstGeom>
          <a:noFill/>
          <a:ln/>
        </p:spPr>
        <p:txBody>
          <a:bodyPr wrap="square" lIns="0" tIns="0" rIns="0" bIns="0" rtlCol="0" anchor="ctr"/>
          <a:lstStyle/>
          <a:p>
            <a:pPr marL="0" indent="0">
              <a:buNone/>
            </a:pPr>
            <a:r>
              <a:rPr lang="en-US" sz="1900" b="1" dirty="0">
                <a:solidFill>
                  <a:srgbClr val="028090"/>
                </a:solidFill>
                <a:latin typeface="Cambria" pitchFamily="34" charset="0"/>
                <a:ea typeface="Cambria" pitchFamily="34" charset="-122"/>
                <a:cs typeface="Cambria" pitchFamily="34" charset="-120"/>
              </a:rPr>
              <a:t>Evaluate</a:t>
            </a:r>
            <a:endParaRPr lang="en-US" sz="1900" dirty="0"/>
          </a:p>
        </p:txBody>
      </p:sp>
      <p:sp>
        <p:nvSpPr>
          <p:cNvPr id="20" name="Text 18"/>
          <p:cNvSpPr/>
          <p:nvPr/>
        </p:nvSpPr>
        <p:spPr>
          <a:xfrm>
            <a:off x="6525616" y="3803904"/>
            <a:ext cx="1973504" cy="1097280"/>
          </a:xfrm>
          <a:prstGeom prst="rect">
            <a:avLst/>
          </a:prstGeom>
          <a:noFill/>
          <a:ln/>
        </p:spPr>
        <p:txBody>
          <a:bodyPr wrap="square" lIns="0" tIns="0" rIns="0" bIns="0" rtlCol="0" anchor="ctr"/>
          <a:lstStyle/>
          <a:p>
            <a:pPr marL="0" indent="0">
              <a:buNone/>
            </a:pPr>
            <a:r>
              <a:rPr lang="en-US" sz="1300" dirty="0">
                <a:solidFill>
                  <a:srgbClr val="26454A"/>
                </a:solidFill>
                <a:latin typeface="Calibri" pitchFamily="34" charset="0"/>
                <a:ea typeface="Calibri" pitchFamily="34" charset="-122"/>
                <a:cs typeface="Calibri" pitchFamily="34" charset="-120"/>
              </a:rPr>
              <a:t>Accuracy, sensitivity, specificity, ROC-AUC and a paired significance test</a:t>
            </a:r>
            <a:endParaRPr lang="en-US" sz="1300" dirty="0"/>
          </a:p>
        </p:txBody>
      </p:sp>
      <p:sp>
        <p:nvSpPr>
          <p:cNvPr id="21" name="Shape 19"/>
          <p:cNvSpPr/>
          <p:nvPr/>
        </p:nvSpPr>
        <p:spPr>
          <a:xfrm>
            <a:off x="9066047" y="2651760"/>
            <a:ext cx="2558720" cy="2377440"/>
          </a:xfrm>
          <a:prstGeom prst="roundRect">
            <a:avLst>
              <a:gd name="adj" fmla="val 3077"/>
            </a:avLst>
          </a:prstGeom>
          <a:solidFill>
            <a:srgbClr val="F1F6F6"/>
          </a:solidFill>
          <a:ln w="12700">
            <a:solidFill>
              <a:srgbClr val="E2ECEC"/>
            </a:solidFill>
            <a:prstDash val="solid"/>
          </a:ln>
        </p:spPr>
        <p:txBody>
          <a:bodyPr/>
          <a:lstStyle/>
          <a:p>
            <a:endParaRPr lang="en-US"/>
          </a:p>
        </p:txBody>
      </p:sp>
      <p:sp>
        <p:nvSpPr>
          <p:cNvPr id="22" name="Shape 20"/>
          <p:cNvSpPr/>
          <p:nvPr/>
        </p:nvSpPr>
        <p:spPr>
          <a:xfrm>
            <a:off x="9358655" y="2926080"/>
            <a:ext cx="329184" cy="329184"/>
          </a:xfrm>
          <a:prstGeom prst="ellipse">
            <a:avLst/>
          </a:prstGeom>
          <a:solidFill>
            <a:srgbClr val="028090"/>
          </a:solidFill>
          <a:ln w="12700">
            <a:solidFill>
              <a:srgbClr val="028090"/>
            </a:solidFill>
            <a:prstDash val="solid"/>
          </a:ln>
        </p:spPr>
        <p:txBody>
          <a:bodyPr/>
          <a:lstStyle/>
          <a:p>
            <a:endParaRPr lang="en-US"/>
          </a:p>
        </p:txBody>
      </p:sp>
      <p:sp>
        <p:nvSpPr>
          <p:cNvPr id="23" name="Text 21"/>
          <p:cNvSpPr/>
          <p:nvPr/>
        </p:nvSpPr>
        <p:spPr>
          <a:xfrm>
            <a:off x="9358655" y="2926080"/>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4</a:t>
            </a:r>
            <a:endParaRPr lang="en-US" sz="1300" dirty="0"/>
          </a:p>
        </p:txBody>
      </p:sp>
      <p:sp>
        <p:nvSpPr>
          <p:cNvPr id="24" name="Text 22"/>
          <p:cNvSpPr/>
          <p:nvPr/>
        </p:nvSpPr>
        <p:spPr>
          <a:xfrm>
            <a:off x="9358655" y="3401568"/>
            <a:ext cx="1973504" cy="365760"/>
          </a:xfrm>
          <a:prstGeom prst="rect">
            <a:avLst/>
          </a:prstGeom>
          <a:noFill/>
          <a:ln/>
        </p:spPr>
        <p:txBody>
          <a:bodyPr wrap="square" lIns="0" tIns="0" rIns="0" bIns="0" rtlCol="0" anchor="ctr"/>
          <a:lstStyle/>
          <a:p>
            <a:pPr marL="0" indent="0">
              <a:buNone/>
            </a:pPr>
            <a:r>
              <a:rPr lang="en-US" sz="1900" b="1" dirty="0">
                <a:solidFill>
                  <a:srgbClr val="028090"/>
                </a:solidFill>
                <a:latin typeface="Cambria" pitchFamily="34" charset="0"/>
                <a:ea typeface="Cambria" pitchFamily="34" charset="-122"/>
                <a:cs typeface="Cambria" pitchFamily="34" charset="-120"/>
              </a:rPr>
              <a:t>Deploy</a:t>
            </a:r>
            <a:endParaRPr lang="en-US" sz="1900" dirty="0"/>
          </a:p>
        </p:txBody>
      </p:sp>
      <p:sp>
        <p:nvSpPr>
          <p:cNvPr id="25" name="Text 23"/>
          <p:cNvSpPr/>
          <p:nvPr/>
        </p:nvSpPr>
        <p:spPr>
          <a:xfrm>
            <a:off x="9358655" y="3803904"/>
            <a:ext cx="1973504" cy="1097280"/>
          </a:xfrm>
          <a:prstGeom prst="rect">
            <a:avLst/>
          </a:prstGeom>
          <a:noFill/>
          <a:ln/>
        </p:spPr>
        <p:txBody>
          <a:bodyPr wrap="square" lIns="0" tIns="0" rIns="0" bIns="0" rtlCol="0" anchor="ctr"/>
          <a:lstStyle/>
          <a:p>
            <a:pPr marL="0" indent="0">
              <a:buNone/>
            </a:pPr>
            <a:r>
              <a:rPr lang="en-US" sz="1300" dirty="0">
                <a:solidFill>
                  <a:srgbClr val="26454A"/>
                </a:solidFill>
                <a:latin typeface="Calibri" pitchFamily="34" charset="0"/>
                <a:ea typeface="Calibri" pitchFamily="34" charset="-122"/>
                <a:cs typeface="Calibri" pitchFamily="34" charset="-120"/>
              </a:rPr>
              <a:t>Serve the trained models through a working prototype application</a:t>
            </a:r>
            <a:endParaRPr lang="en-US" sz="1300" dirty="0"/>
          </a:p>
        </p:txBody>
      </p:sp>
      <p:sp>
        <p:nvSpPr>
          <p:cNvPr id="26" name="Text 24"/>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4</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LITERATURE REVIEW</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What the Literature Reports — and What It Omits</a:t>
            </a:r>
            <a:endParaRPr lang="en-US" sz="3000" dirty="0"/>
          </a:p>
        </p:txBody>
      </p:sp>
      <p:sp>
        <p:nvSpPr>
          <p:cNvPr id="4" name="Shape 2"/>
          <p:cNvSpPr/>
          <p:nvPr/>
        </p:nvSpPr>
        <p:spPr>
          <a:xfrm>
            <a:off x="566928" y="1481328"/>
            <a:ext cx="5532120" cy="4343400"/>
          </a:xfrm>
          <a:prstGeom prst="roundRect">
            <a:avLst>
              <a:gd name="adj" fmla="val 1684"/>
            </a:avLst>
          </a:prstGeom>
          <a:solidFill>
            <a:srgbClr val="F1F6F6"/>
          </a:solidFill>
          <a:ln w="12700">
            <a:solidFill>
              <a:srgbClr val="E2ECEC"/>
            </a:solidFill>
            <a:prstDash val="solid"/>
          </a:ln>
        </p:spPr>
        <p:txBody>
          <a:bodyPr/>
          <a:lstStyle/>
          <a:p>
            <a:endParaRPr lang="en-US"/>
          </a:p>
        </p:txBody>
      </p:sp>
      <p:sp>
        <p:nvSpPr>
          <p:cNvPr id="5" name="Text 3"/>
          <p:cNvSpPr/>
          <p:nvPr/>
        </p:nvSpPr>
        <p:spPr>
          <a:xfrm>
            <a:off x="886968" y="1691640"/>
            <a:ext cx="4937760" cy="347472"/>
          </a:xfrm>
          <a:prstGeom prst="rect">
            <a:avLst/>
          </a:prstGeom>
          <a:noFill/>
          <a:ln/>
        </p:spPr>
        <p:txBody>
          <a:bodyPr wrap="square" lIns="0" tIns="0" rIns="0" bIns="0" rtlCol="0" anchor="ctr"/>
          <a:lstStyle/>
          <a:p>
            <a:pPr marL="0" indent="0">
              <a:buNone/>
            </a:pPr>
            <a:r>
              <a:rPr lang="en-US" sz="1800" b="1" dirty="0">
                <a:solidFill>
                  <a:srgbClr val="0B2B31"/>
                </a:solidFill>
                <a:latin typeface="Cambria" pitchFamily="34" charset="0"/>
                <a:ea typeface="Cambria" pitchFamily="34" charset="-122"/>
                <a:cs typeface="Cambria" pitchFamily="34" charset="-120"/>
              </a:rPr>
              <a:t>15 studies reviewed (2023–2026)</a:t>
            </a:r>
            <a:endParaRPr lang="en-US" sz="1800" dirty="0"/>
          </a:p>
        </p:txBody>
      </p:sp>
      <p:sp>
        <p:nvSpPr>
          <p:cNvPr id="6" name="Text 4"/>
          <p:cNvSpPr/>
          <p:nvPr/>
        </p:nvSpPr>
        <p:spPr>
          <a:xfrm>
            <a:off x="886968" y="2212848"/>
            <a:ext cx="2286000"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Transformers</a:t>
            </a:r>
            <a:endParaRPr lang="en-US" sz="1350" dirty="0"/>
          </a:p>
        </p:txBody>
      </p:sp>
      <p:sp>
        <p:nvSpPr>
          <p:cNvPr id="7" name="Text 5"/>
          <p:cNvSpPr/>
          <p:nvPr/>
        </p:nvSpPr>
        <p:spPr>
          <a:xfrm>
            <a:off x="886968" y="2523744"/>
            <a:ext cx="3108960" cy="274320"/>
          </a:xfrm>
          <a:prstGeom prst="rect">
            <a:avLst/>
          </a:prstGeom>
          <a:noFill/>
          <a:ln/>
        </p:spPr>
        <p:txBody>
          <a:bodyPr wrap="square" lIns="0" tIns="0" rIns="0" bIns="0" rtlCol="0" anchor="ctr"/>
          <a:lstStyle/>
          <a:p>
            <a:pPr marL="0" indent="0">
              <a:buNone/>
            </a:pPr>
            <a:r>
              <a:rPr lang="en-US" sz="1150" i="1" dirty="0">
                <a:solidFill>
                  <a:srgbClr val="5A6B6E"/>
                </a:solidFill>
                <a:latin typeface="Calibri" pitchFamily="34" charset="0"/>
                <a:ea typeface="Calibri" pitchFamily="34" charset="-122"/>
                <a:cs typeface="Calibri" pitchFamily="34" charset="-120"/>
              </a:rPr>
              <a:t>Singh, Shomsomi, Alshanketi</a:t>
            </a:r>
            <a:endParaRPr lang="en-US" sz="1150" dirty="0"/>
          </a:p>
        </p:txBody>
      </p:sp>
      <p:sp>
        <p:nvSpPr>
          <p:cNvPr id="8" name="Text 6"/>
          <p:cNvSpPr/>
          <p:nvPr/>
        </p:nvSpPr>
        <p:spPr>
          <a:xfrm>
            <a:off x="4178808" y="2231136"/>
            <a:ext cx="1600200" cy="365760"/>
          </a:xfrm>
          <a:prstGeom prst="rect">
            <a:avLst/>
          </a:prstGeom>
          <a:noFill/>
          <a:ln/>
        </p:spPr>
        <p:txBody>
          <a:bodyPr wrap="square" lIns="0" tIns="0" rIns="0" bIns="0" rtlCol="0" anchor="ctr"/>
          <a:lstStyle/>
          <a:p>
            <a:pPr marL="0" indent="0" algn="r">
              <a:buNone/>
            </a:pPr>
            <a:r>
              <a:rPr lang="en-US" sz="1600" b="1" dirty="0">
                <a:solidFill>
                  <a:srgbClr val="028090"/>
                </a:solidFill>
                <a:latin typeface="Cambria" pitchFamily="34" charset="0"/>
                <a:ea typeface="Cambria" pitchFamily="34" charset="-122"/>
                <a:cs typeface="Cambria" pitchFamily="34" charset="-120"/>
              </a:rPr>
              <a:t>97.6 – 98.6%</a:t>
            </a:r>
            <a:endParaRPr lang="en-US" sz="1600" dirty="0"/>
          </a:p>
        </p:txBody>
      </p:sp>
      <p:sp>
        <p:nvSpPr>
          <p:cNvPr id="9" name="Text 7"/>
          <p:cNvSpPr/>
          <p:nvPr/>
        </p:nvSpPr>
        <p:spPr>
          <a:xfrm>
            <a:off x="886968" y="3054096"/>
            <a:ext cx="2286000"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Hybrids / ensembles</a:t>
            </a:r>
            <a:endParaRPr lang="en-US" sz="1350" dirty="0"/>
          </a:p>
        </p:txBody>
      </p:sp>
      <p:sp>
        <p:nvSpPr>
          <p:cNvPr id="10" name="Text 8"/>
          <p:cNvSpPr/>
          <p:nvPr/>
        </p:nvSpPr>
        <p:spPr>
          <a:xfrm>
            <a:off x="886968" y="3364992"/>
            <a:ext cx="3108960" cy="274320"/>
          </a:xfrm>
          <a:prstGeom prst="rect">
            <a:avLst/>
          </a:prstGeom>
          <a:noFill/>
          <a:ln/>
        </p:spPr>
        <p:txBody>
          <a:bodyPr wrap="square" lIns="0" tIns="0" rIns="0" bIns="0" rtlCol="0" anchor="ctr"/>
          <a:lstStyle/>
          <a:p>
            <a:pPr marL="0" indent="0">
              <a:buNone/>
            </a:pPr>
            <a:r>
              <a:rPr lang="en-US" sz="1150" i="1" dirty="0">
                <a:solidFill>
                  <a:srgbClr val="5A6B6E"/>
                </a:solidFill>
                <a:latin typeface="Calibri" pitchFamily="34" charset="0"/>
                <a:ea typeface="Calibri" pitchFamily="34" charset="-122"/>
                <a:cs typeface="Calibri" pitchFamily="34" charset="-120"/>
              </a:rPr>
              <a:t>Mustapha, Slimi, Yanar</a:t>
            </a:r>
            <a:endParaRPr lang="en-US" sz="1150" dirty="0"/>
          </a:p>
        </p:txBody>
      </p:sp>
      <p:sp>
        <p:nvSpPr>
          <p:cNvPr id="11" name="Text 9"/>
          <p:cNvSpPr/>
          <p:nvPr/>
        </p:nvSpPr>
        <p:spPr>
          <a:xfrm>
            <a:off x="4178808" y="3072384"/>
            <a:ext cx="1600200" cy="365760"/>
          </a:xfrm>
          <a:prstGeom prst="rect">
            <a:avLst/>
          </a:prstGeom>
          <a:noFill/>
          <a:ln/>
        </p:spPr>
        <p:txBody>
          <a:bodyPr wrap="square" lIns="0" tIns="0" rIns="0" bIns="0" rtlCol="0" anchor="ctr"/>
          <a:lstStyle/>
          <a:p>
            <a:pPr marL="0" indent="0" algn="r">
              <a:buNone/>
            </a:pPr>
            <a:r>
              <a:rPr lang="en-US" sz="1600" b="1" dirty="0">
                <a:solidFill>
                  <a:srgbClr val="028090"/>
                </a:solidFill>
                <a:latin typeface="Cambria" pitchFamily="34" charset="0"/>
                <a:ea typeface="Cambria" pitchFamily="34" charset="-122"/>
                <a:cs typeface="Cambria" pitchFamily="34" charset="-120"/>
              </a:rPr>
              <a:t>98.7 – 99.4%</a:t>
            </a:r>
            <a:endParaRPr lang="en-US" sz="1600" dirty="0"/>
          </a:p>
        </p:txBody>
      </p:sp>
      <p:sp>
        <p:nvSpPr>
          <p:cNvPr id="12" name="Text 10"/>
          <p:cNvSpPr/>
          <p:nvPr/>
        </p:nvSpPr>
        <p:spPr>
          <a:xfrm>
            <a:off x="886968" y="3895344"/>
            <a:ext cx="2286000"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CNN families</a:t>
            </a:r>
            <a:endParaRPr lang="en-US" sz="1350" dirty="0"/>
          </a:p>
        </p:txBody>
      </p:sp>
      <p:sp>
        <p:nvSpPr>
          <p:cNvPr id="13" name="Text 11"/>
          <p:cNvSpPr/>
          <p:nvPr/>
        </p:nvSpPr>
        <p:spPr>
          <a:xfrm>
            <a:off x="886968" y="4206240"/>
            <a:ext cx="3108960" cy="274320"/>
          </a:xfrm>
          <a:prstGeom prst="rect">
            <a:avLst/>
          </a:prstGeom>
          <a:noFill/>
          <a:ln/>
        </p:spPr>
        <p:txBody>
          <a:bodyPr wrap="square" lIns="0" tIns="0" rIns="0" bIns="0" rtlCol="0" anchor="ctr"/>
          <a:lstStyle/>
          <a:p>
            <a:pPr marL="0" indent="0">
              <a:buNone/>
            </a:pPr>
            <a:r>
              <a:rPr lang="en-US" sz="1150" i="1" dirty="0">
                <a:solidFill>
                  <a:srgbClr val="5A6B6E"/>
                </a:solidFill>
                <a:latin typeface="Calibri" pitchFamily="34" charset="0"/>
                <a:ea typeface="Calibri" pitchFamily="34" charset="-122"/>
                <a:cs typeface="Calibri" pitchFamily="34" charset="-120"/>
              </a:rPr>
              <a:t>Buriboev, Bundea, An, Ahmed</a:t>
            </a:r>
            <a:endParaRPr lang="en-US" sz="1150" dirty="0"/>
          </a:p>
        </p:txBody>
      </p:sp>
      <p:sp>
        <p:nvSpPr>
          <p:cNvPr id="14" name="Text 12"/>
          <p:cNvSpPr/>
          <p:nvPr/>
        </p:nvSpPr>
        <p:spPr>
          <a:xfrm>
            <a:off x="4178808" y="3913632"/>
            <a:ext cx="1600200" cy="365760"/>
          </a:xfrm>
          <a:prstGeom prst="rect">
            <a:avLst/>
          </a:prstGeom>
          <a:noFill/>
          <a:ln/>
        </p:spPr>
        <p:txBody>
          <a:bodyPr wrap="square" lIns="0" tIns="0" rIns="0" bIns="0" rtlCol="0" anchor="ctr"/>
          <a:lstStyle/>
          <a:p>
            <a:pPr marL="0" indent="0" algn="r">
              <a:buNone/>
            </a:pPr>
            <a:r>
              <a:rPr lang="en-US" sz="1600" b="1" dirty="0">
                <a:solidFill>
                  <a:srgbClr val="028090"/>
                </a:solidFill>
                <a:latin typeface="Cambria" pitchFamily="34" charset="0"/>
                <a:ea typeface="Cambria" pitchFamily="34" charset="-122"/>
                <a:cs typeface="Cambria" pitchFamily="34" charset="-120"/>
              </a:rPr>
              <a:t>95 – 98.7%</a:t>
            </a:r>
            <a:endParaRPr lang="en-US" sz="1600" dirty="0"/>
          </a:p>
        </p:txBody>
      </p:sp>
      <p:sp>
        <p:nvSpPr>
          <p:cNvPr id="15" name="Text 13"/>
          <p:cNvSpPr/>
          <p:nvPr/>
        </p:nvSpPr>
        <p:spPr>
          <a:xfrm>
            <a:off x="886968" y="4736592"/>
            <a:ext cx="2286000"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Clinical validation</a:t>
            </a:r>
            <a:endParaRPr lang="en-US" sz="1350" dirty="0"/>
          </a:p>
        </p:txBody>
      </p:sp>
      <p:sp>
        <p:nvSpPr>
          <p:cNvPr id="16" name="Text 14"/>
          <p:cNvSpPr/>
          <p:nvPr/>
        </p:nvSpPr>
        <p:spPr>
          <a:xfrm>
            <a:off x="886968" y="5047488"/>
            <a:ext cx="3108960" cy="274320"/>
          </a:xfrm>
          <a:prstGeom prst="rect">
            <a:avLst/>
          </a:prstGeom>
          <a:noFill/>
          <a:ln/>
        </p:spPr>
        <p:txBody>
          <a:bodyPr wrap="square" lIns="0" tIns="0" rIns="0" bIns="0" rtlCol="0" anchor="ctr"/>
          <a:lstStyle/>
          <a:p>
            <a:pPr marL="0" indent="0">
              <a:buNone/>
            </a:pPr>
            <a:r>
              <a:rPr lang="en-US" sz="1150" i="1" dirty="0">
                <a:solidFill>
                  <a:srgbClr val="5A6B6E"/>
                </a:solidFill>
                <a:latin typeface="Calibri" pitchFamily="34" charset="0"/>
                <a:ea typeface="Calibri" pitchFamily="34" charset="-122"/>
                <a:cs typeface="Calibri" pitchFamily="34" charset="-120"/>
              </a:rPr>
              <a:t>Hofmeister et al. (2024)</a:t>
            </a:r>
            <a:endParaRPr lang="en-US" sz="1150" dirty="0"/>
          </a:p>
        </p:txBody>
      </p:sp>
      <p:sp>
        <p:nvSpPr>
          <p:cNvPr id="17" name="Text 15"/>
          <p:cNvSpPr/>
          <p:nvPr/>
        </p:nvSpPr>
        <p:spPr>
          <a:xfrm>
            <a:off x="4178808" y="4754880"/>
            <a:ext cx="1600200" cy="365760"/>
          </a:xfrm>
          <a:prstGeom prst="rect">
            <a:avLst/>
          </a:prstGeom>
          <a:noFill/>
          <a:ln/>
        </p:spPr>
        <p:txBody>
          <a:bodyPr wrap="square" lIns="0" tIns="0" rIns="0" bIns="0" rtlCol="0" anchor="ctr"/>
          <a:lstStyle/>
          <a:p>
            <a:pPr marL="0" indent="0" algn="r">
              <a:buNone/>
            </a:pPr>
            <a:r>
              <a:rPr lang="en-US" sz="1600" b="1" dirty="0">
                <a:solidFill>
                  <a:srgbClr val="B5462F"/>
                </a:solidFill>
                <a:latin typeface="Cambria" pitchFamily="34" charset="0"/>
                <a:ea typeface="Cambria" pitchFamily="34" charset="-122"/>
                <a:cs typeface="Cambria" pitchFamily="34" charset="-120"/>
              </a:rPr>
              <a:t>AUC 0.74</a:t>
            </a:r>
            <a:endParaRPr lang="en-US" sz="1600" dirty="0"/>
          </a:p>
        </p:txBody>
      </p:sp>
      <p:sp>
        <p:nvSpPr>
          <p:cNvPr id="18" name="Shape 16"/>
          <p:cNvSpPr/>
          <p:nvPr/>
        </p:nvSpPr>
        <p:spPr>
          <a:xfrm>
            <a:off x="6419088" y="1481328"/>
            <a:ext cx="5205679" cy="4343400"/>
          </a:xfrm>
          <a:prstGeom prst="roundRect">
            <a:avLst>
              <a:gd name="adj" fmla="val 1684"/>
            </a:avLst>
          </a:prstGeom>
          <a:solidFill>
            <a:srgbClr val="FBF0ED"/>
          </a:solidFill>
          <a:ln w="12700">
            <a:solidFill>
              <a:srgbClr val="E2ECEC"/>
            </a:solidFill>
            <a:prstDash val="solid"/>
          </a:ln>
        </p:spPr>
        <p:txBody>
          <a:bodyPr/>
          <a:lstStyle/>
          <a:p>
            <a:endParaRPr lang="en-US"/>
          </a:p>
        </p:txBody>
      </p:sp>
      <p:sp>
        <p:nvSpPr>
          <p:cNvPr id="19" name="Text 17"/>
          <p:cNvSpPr/>
          <p:nvPr/>
        </p:nvSpPr>
        <p:spPr>
          <a:xfrm>
            <a:off x="6739128" y="1691640"/>
            <a:ext cx="4206240" cy="347472"/>
          </a:xfrm>
          <a:prstGeom prst="rect">
            <a:avLst/>
          </a:prstGeom>
          <a:noFill/>
          <a:ln/>
        </p:spPr>
        <p:txBody>
          <a:bodyPr wrap="square" lIns="0" tIns="0" rIns="0" bIns="0" rtlCol="0" anchor="ctr"/>
          <a:lstStyle/>
          <a:p>
            <a:pPr marL="0" indent="0">
              <a:buNone/>
            </a:pPr>
            <a:r>
              <a:rPr lang="en-US" sz="1800" b="1" dirty="0">
                <a:solidFill>
                  <a:srgbClr val="B5462F"/>
                </a:solidFill>
                <a:latin typeface="Cambria" pitchFamily="34" charset="0"/>
                <a:ea typeface="Cambria" pitchFamily="34" charset="-122"/>
                <a:cs typeface="Cambria" pitchFamily="34" charset="-120"/>
              </a:rPr>
              <a:t>The research gap</a:t>
            </a:r>
            <a:endParaRPr lang="en-US" sz="1800" dirty="0"/>
          </a:p>
        </p:txBody>
      </p:sp>
      <p:sp>
        <p:nvSpPr>
          <p:cNvPr id="20" name="Text 18"/>
          <p:cNvSpPr/>
          <p:nvPr/>
        </p:nvSpPr>
        <p:spPr>
          <a:xfrm>
            <a:off x="6739128" y="2240280"/>
            <a:ext cx="4206240" cy="274320"/>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Not comparable</a:t>
            </a:r>
            <a:endParaRPr lang="en-US" sz="1350" dirty="0"/>
          </a:p>
        </p:txBody>
      </p:sp>
      <p:sp>
        <p:nvSpPr>
          <p:cNvPr id="21" name="Text 19"/>
          <p:cNvSpPr/>
          <p:nvPr/>
        </p:nvSpPr>
        <p:spPr>
          <a:xfrm>
            <a:off x="6739128" y="2514600"/>
            <a:ext cx="4343400" cy="566928"/>
          </a:xfrm>
          <a:prstGeom prst="rect">
            <a:avLst/>
          </a:prstGeom>
          <a:noFill/>
          <a:ln/>
        </p:spPr>
        <p:txBody>
          <a:bodyPr wrap="square" lIns="0" tIns="0" rIns="0" bIns="0" rtlCol="0" anchor="ctr"/>
          <a:lstStyle/>
          <a:p>
            <a:pPr marL="0" indent="0">
              <a:buNone/>
            </a:pPr>
            <a:r>
              <a:rPr lang="en-US" sz="1200" dirty="0">
                <a:solidFill>
                  <a:srgbClr val="5A4340"/>
                </a:solidFill>
                <a:latin typeface="Calibri" pitchFamily="34" charset="0"/>
                <a:ea typeface="Calibri" pitchFamily="34" charset="-122"/>
                <a:cs typeface="Calibri" pitchFamily="34" charset="-120"/>
              </a:rPr>
              <a:t>Every study uses a different dataset, preprocessing and protocol.</a:t>
            </a:r>
            <a:endParaRPr lang="en-US" sz="1200" dirty="0"/>
          </a:p>
        </p:txBody>
      </p:sp>
      <p:sp>
        <p:nvSpPr>
          <p:cNvPr id="22" name="Text 20"/>
          <p:cNvSpPr/>
          <p:nvPr/>
        </p:nvSpPr>
        <p:spPr>
          <a:xfrm>
            <a:off x="6739128" y="3136392"/>
            <a:ext cx="4206240" cy="274320"/>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Not tested</a:t>
            </a:r>
            <a:endParaRPr lang="en-US" sz="1350" dirty="0"/>
          </a:p>
        </p:txBody>
      </p:sp>
      <p:sp>
        <p:nvSpPr>
          <p:cNvPr id="23" name="Text 21"/>
          <p:cNvSpPr/>
          <p:nvPr/>
        </p:nvSpPr>
        <p:spPr>
          <a:xfrm>
            <a:off x="6739128" y="3410712"/>
            <a:ext cx="4343400" cy="566928"/>
          </a:xfrm>
          <a:prstGeom prst="rect">
            <a:avLst/>
          </a:prstGeom>
          <a:noFill/>
          <a:ln/>
        </p:spPr>
        <p:txBody>
          <a:bodyPr wrap="square" lIns="0" tIns="0" rIns="0" bIns="0" rtlCol="0" anchor="ctr"/>
          <a:lstStyle/>
          <a:p>
            <a:pPr marL="0" indent="0">
              <a:buNone/>
            </a:pPr>
            <a:r>
              <a:rPr lang="en-US" sz="1200" dirty="0">
                <a:solidFill>
                  <a:srgbClr val="5A4340"/>
                </a:solidFill>
                <a:latin typeface="Calibri" pitchFamily="34" charset="0"/>
                <a:ea typeface="Calibri" pitchFamily="34" charset="-122"/>
                <a:cs typeface="Calibri" pitchFamily="34" charset="-120"/>
              </a:rPr>
              <a:t>Hybrid gains are reported without any significance test.</a:t>
            </a:r>
            <a:endParaRPr lang="en-US" sz="1200" dirty="0"/>
          </a:p>
        </p:txBody>
      </p:sp>
      <p:sp>
        <p:nvSpPr>
          <p:cNvPr id="24" name="Text 22"/>
          <p:cNvSpPr/>
          <p:nvPr/>
        </p:nvSpPr>
        <p:spPr>
          <a:xfrm>
            <a:off x="6739128" y="4032504"/>
            <a:ext cx="4206240" cy="274320"/>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Not disclosed</a:t>
            </a:r>
            <a:endParaRPr lang="en-US" sz="1350" dirty="0"/>
          </a:p>
        </p:txBody>
      </p:sp>
      <p:sp>
        <p:nvSpPr>
          <p:cNvPr id="25" name="Text 23"/>
          <p:cNvSpPr/>
          <p:nvPr/>
        </p:nvSpPr>
        <p:spPr>
          <a:xfrm>
            <a:off x="6739128" y="4306824"/>
            <a:ext cx="4343400" cy="566928"/>
          </a:xfrm>
          <a:prstGeom prst="rect">
            <a:avLst/>
          </a:prstGeom>
          <a:noFill/>
          <a:ln/>
        </p:spPr>
        <p:txBody>
          <a:bodyPr wrap="square" lIns="0" tIns="0" rIns="0" bIns="0" rtlCol="0" anchor="ctr"/>
          <a:lstStyle/>
          <a:p>
            <a:pPr marL="0" indent="0">
              <a:buNone/>
            </a:pPr>
            <a:r>
              <a:rPr lang="en-US" sz="1200" dirty="0">
                <a:solidFill>
                  <a:srgbClr val="5A4340"/>
                </a:solidFill>
                <a:latin typeface="Calibri" pitchFamily="34" charset="0"/>
                <a:ea typeface="Calibri" pitchFamily="34" charset="-122"/>
                <a:cs typeface="Calibri" pitchFamily="34" charset="-120"/>
              </a:rPr>
              <a:t>Splitting strategy is rarely stated — yet it changes the ranking.</a:t>
            </a:r>
            <a:endParaRPr lang="en-US" sz="1200" dirty="0"/>
          </a:p>
        </p:txBody>
      </p:sp>
      <p:sp>
        <p:nvSpPr>
          <p:cNvPr id="26" name="Text 24"/>
          <p:cNvSpPr/>
          <p:nvPr/>
        </p:nvSpPr>
        <p:spPr>
          <a:xfrm>
            <a:off x="6739128" y="4928616"/>
            <a:ext cx="4206240" cy="274320"/>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A warning</a:t>
            </a:r>
            <a:endParaRPr lang="en-US" sz="1350" dirty="0"/>
          </a:p>
        </p:txBody>
      </p:sp>
      <p:sp>
        <p:nvSpPr>
          <p:cNvPr id="27" name="Text 25"/>
          <p:cNvSpPr/>
          <p:nvPr/>
        </p:nvSpPr>
        <p:spPr>
          <a:xfrm>
            <a:off x="6739128" y="5202936"/>
            <a:ext cx="4343400" cy="566928"/>
          </a:xfrm>
          <a:prstGeom prst="rect">
            <a:avLst/>
          </a:prstGeom>
          <a:noFill/>
          <a:ln/>
        </p:spPr>
        <p:txBody>
          <a:bodyPr wrap="square" lIns="0" tIns="0" rIns="0" bIns="0" rtlCol="0" anchor="ctr"/>
          <a:lstStyle/>
          <a:p>
            <a:pPr marL="0" indent="0">
              <a:buNone/>
            </a:pPr>
            <a:r>
              <a:rPr lang="en-US" sz="1200" dirty="0">
                <a:solidFill>
                  <a:srgbClr val="5A4340"/>
                </a:solidFill>
                <a:latin typeface="Calibri" pitchFamily="34" charset="0"/>
                <a:ea typeface="Calibri" pitchFamily="34" charset="-122"/>
                <a:cs typeface="Calibri" pitchFamily="34" charset="-120"/>
              </a:rPr>
              <a:t>Hofmeister et al. showed a weak reference standard inflates apparent accuracy from 0.99 to 0.74.</a:t>
            </a:r>
            <a:endParaRPr lang="en-US" sz="1200" dirty="0"/>
          </a:p>
        </p:txBody>
      </p:sp>
      <p:sp>
        <p:nvSpPr>
          <p:cNvPr id="28" name="Text 26"/>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5</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METHODOLOGY</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Research Framework</a:t>
            </a:r>
            <a:endParaRPr lang="en-US" sz="3000" dirty="0"/>
          </a:p>
        </p:txBody>
      </p:sp>
      <p:pic>
        <p:nvPicPr>
          <p:cNvPr id="4" name="Image 0" descr="framework.png"/>
          <p:cNvPicPr>
            <a:picLocks noChangeAspect="1"/>
          </p:cNvPicPr>
          <p:nvPr/>
        </p:nvPicPr>
        <p:blipFill>
          <a:blip r:embed="rId3"/>
          <a:stretch>
            <a:fillRect/>
          </a:stretch>
        </p:blipFill>
        <p:spPr>
          <a:xfrm>
            <a:off x="566928" y="1371600"/>
            <a:ext cx="7699248" cy="4882896"/>
          </a:xfrm>
          <a:prstGeom prst="rect">
            <a:avLst/>
          </a:prstGeom>
        </p:spPr>
      </p:pic>
      <p:sp>
        <p:nvSpPr>
          <p:cNvPr id="5" name="Shape 2"/>
          <p:cNvSpPr/>
          <p:nvPr/>
        </p:nvSpPr>
        <p:spPr>
          <a:xfrm>
            <a:off x="8540496" y="1371600"/>
            <a:ext cx="3084271" cy="4882896"/>
          </a:xfrm>
          <a:prstGeom prst="roundRect">
            <a:avLst>
              <a:gd name="adj" fmla="val 2372"/>
            </a:avLst>
          </a:prstGeom>
          <a:solidFill>
            <a:srgbClr val="F1F6F6"/>
          </a:solidFill>
          <a:ln w="12700">
            <a:solidFill>
              <a:srgbClr val="E2ECEC"/>
            </a:solidFill>
            <a:prstDash val="solid"/>
          </a:ln>
        </p:spPr>
        <p:txBody>
          <a:bodyPr/>
          <a:lstStyle/>
          <a:p>
            <a:endParaRPr lang="en-US"/>
          </a:p>
        </p:txBody>
      </p:sp>
      <p:sp>
        <p:nvSpPr>
          <p:cNvPr id="6" name="Text 3"/>
          <p:cNvSpPr/>
          <p:nvPr/>
        </p:nvSpPr>
        <p:spPr>
          <a:xfrm>
            <a:off x="8842248" y="1627632"/>
            <a:ext cx="2788920" cy="566928"/>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One protocol, six models</a:t>
            </a:r>
            <a:endParaRPr lang="en-US" sz="1700" dirty="0"/>
          </a:p>
        </p:txBody>
      </p:sp>
      <p:sp>
        <p:nvSpPr>
          <p:cNvPr id="7" name="Text 4"/>
          <p:cNvSpPr/>
          <p:nvPr/>
        </p:nvSpPr>
        <p:spPr>
          <a:xfrm>
            <a:off x="8842248" y="2286000"/>
            <a:ext cx="278892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Step 3</a:t>
            </a:r>
            <a:endParaRPr lang="en-US" sz="1250" dirty="0"/>
          </a:p>
        </p:txBody>
      </p:sp>
      <p:sp>
        <p:nvSpPr>
          <p:cNvPr id="8" name="Text 5"/>
          <p:cNvSpPr/>
          <p:nvPr/>
        </p:nvSpPr>
        <p:spPr>
          <a:xfrm>
            <a:off x="8842248" y="2542032"/>
            <a:ext cx="2880360" cy="694944"/>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Patient-level grouping, not file-level — the decision that changes the answer</a:t>
            </a:r>
            <a:endParaRPr lang="en-US" sz="1200" dirty="0"/>
          </a:p>
        </p:txBody>
      </p:sp>
      <p:sp>
        <p:nvSpPr>
          <p:cNvPr id="9" name="Text 6"/>
          <p:cNvSpPr/>
          <p:nvPr/>
        </p:nvSpPr>
        <p:spPr>
          <a:xfrm>
            <a:off x="8842248" y="3273552"/>
            <a:ext cx="278892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Step 4</a:t>
            </a:r>
            <a:endParaRPr lang="en-US" sz="1250" dirty="0"/>
          </a:p>
        </p:txBody>
      </p:sp>
      <p:sp>
        <p:nvSpPr>
          <p:cNvPr id="10" name="Text 7"/>
          <p:cNvSpPr/>
          <p:nvPr/>
        </p:nvSpPr>
        <p:spPr>
          <a:xfrm>
            <a:off x="8842248" y="3529584"/>
            <a:ext cx="2880360" cy="694944"/>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Three CNNs, two transformers and the proposed hybrid, trained identically</a:t>
            </a:r>
            <a:endParaRPr lang="en-US" sz="1200" dirty="0"/>
          </a:p>
        </p:txBody>
      </p:sp>
      <p:sp>
        <p:nvSpPr>
          <p:cNvPr id="11" name="Text 8"/>
          <p:cNvSpPr/>
          <p:nvPr/>
        </p:nvSpPr>
        <p:spPr>
          <a:xfrm>
            <a:off x="8842248" y="4261104"/>
            <a:ext cx="278892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Step 5</a:t>
            </a:r>
            <a:endParaRPr lang="en-US" sz="1250" dirty="0"/>
          </a:p>
        </p:txBody>
      </p:sp>
      <p:sp>
        <p:nvSpPr>
          <p:cNvPr id="12" name="Text 9"/>
          <p:cNvSpPr/>
          <p:nvPr/>
        </p:nvSpPr>
        <p:spPr>
          <a:xfrm>
            <a:off x="8842248" y="4517136"/>
            <a:ext cx="2880360" cy="694944"/>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Weighted loss for class imbalance; best-epoch checkpointing, no early stopping</a:t>
            </a:r>
            <a:endParaRPr lang="en-US" sz="1200" dirty="0"/>
          </a:p>
        </p:txBody>
      </p:sp>
      <p:sp>
        <p:nvSpPr>
          <p:cNvPr id="13" name="Text 10"/>
          <p:cNvSpPr/>
          <p:nvPr/>
        </p:nvSpPr>
        <p:spPr>
          <a:xfrm>
            <a:off x="8842248" y="5248656"/>
            <a:ext cx="278892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Step 6</a:t>
            </a:r>
            <a:endParaRPr lang="en-US" sz="1250" dirty="0"/>
          </a:p>
        </p:txBody>
      </p:sp>
      <p:sp>
        <p:nvSpPr>
          <p:cNvPr id="14" name="Text 11"/>
          <p:cNvSpPr/>
          <p:nvPr/>
        </p:nvSpPr>
        <p:spPr>
          <a:xfrm>
            <a:off x="8842248" y="5504688"/>
            <a:ext cx="2880360" cy="694944"/>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Sensitivity, specificity and a paired significance test, not accuracy alone</a:t>
            </a:r>
            <a:endParaRPr lang="en-US" sz="1200" dirty="0"/>
          </a:p>
        </p:txBody>
      </p:sp>
      <p:sp>
        <p:nvSpPr>
          <p:cNvPr id="15" name="Text 12"/>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6</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DATA</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Dataset and Patient-Level Splitting</a:t>
            </a:r>
            <a:endParaRPr lang="en-US" sz="3000" dirty="0"/>
          </a:p>
        </p:txBody>
      </p:sp>
      <p:sp>
        <p:nvSpPr>
          <p:cNvPr id="4" name="Shape 2"/>
          <p:cNvSpPr/>
          <p:nvPr/>
        </p:nvSpPr>
        <p:spPr>
          <a:xfrm>
            <a:off x="566928" y="1481328"/>
            <a:ext cx="5349240" cy="1965960"/>
          </a:xfrm>
          <a:prstGeom prst="roundRect">
            <a:avLst>
              <a:gd name="adj" fmla="val 3721"/>
            </a:avLst>
          </a:prstGeom>
          <a:solidFill>
            <a:srgbClr val="F1F6F6"/>
          </a:solidFill>
          <a:ln w="12700">
            <a:solidFill>
              <a:srgbClr val="E2ECEC"/>
            </a:solidFill>
            <a:prstDash val="solid"/>
          </a:ln>
        </p:spPr>
        <p:txBody>
          <a:bodyPr/>
          <a:lstStyle/>
          <a:p>
            <a:endParaRPr lang="en-US"/>
          </a:p>
        </p:txBody>
      </p:sp>
      <p:sp>
        <p:nvSpPr>
          <p:cNvPr id="5" name="Text 3"/>
          <p:cNvSpPr/>
          <p:nvPr/>
        </p:nvSpPr>
        <p:spPr>
          <a:xfrm>
            <a:off x="886968" y="1664208"/>
            <a:ext cx="4754880" cy="310896"/>
          </a:xfrm>
          <a:prstGeom prst="rect">
            <a:avLst/>
          </a:prstGeom>
          <a:noFill/>
          <a:ln/>
        </p:spPr>
        <p:txBody>
          <a:bodyPr wrap="square" lIns="0" tIns="0" rIns="0" bIns="0" rtlCol="0" anchor="ctr"/>
          <a:lstStyle/>
          <a:p>
            <a:pPr marL="0" indent="0">
              <a:buNone/>
            </a:pPr>
            <a:r>
              <a:rPr lang="en-US" sz="1600" b="1" dirty="0">
                <a:solidFill>
                  <a:srgbClr val="0B2B31"/>
                </a:solidFill>
                <a:latin typeface="Cambria" pitchFamily="34" charset="0"/>
                <a:ea typeface="Cambria" pitchFamily="34" charset="-122"/>
                <a:cs typeface="Cambria" pitchFamily="34" charset="-120"/>
              </a:rPr>
              <a:t>Chest X-Ray Images (Pneumonia) — Kaggle</a:t>
            </a:r>
            <a:endParaRPr lang="en-US" sz="1600" dirty="0"/>
          </a:p>
        </p:txBody>
      </p:sp>
      <p:sp>
        <p:nvSpPr>
          <p:cNvPr id="6" name="Text 4"/>
          <p:cNvSpPr/>
          <p:nvPr/>
        </p:nvSpPr>
        <p:spPr>
          <a:xfrm>
            <a:off x="886968" y="2029968"/>
            <a:ext cx="4754880" cy="1097280"/>
          </a:xfrm>
          <a:prstGeom prst="rect">
            <a:avLst/>
          </a:prstGeom>
          <a:noFill/>
          <a:ln/>
        </p:spPr>
        <p:txBody>
          <a:bodyPr wrap="square" lIns="0" tIns="0" rIns="0" bIns="0" rtlCol="0" anchor="ctr"/>
          <a:lstStyle/>
          <a:p>
            <a:pPr marL="0" indent="0">
              <a:buNone/>
            </a:pPr>
            <a:r>
              <a:rPr lang="en-US" sz="1300" dirty="0">
                <a:solidFill>
                  <a:srgbClr val="3A5559"/>
                </a:solidFill>
                <a:latin typeface="Calibri" pitchFamily="34" charset="0"/>
                <a:ea typeface="Calibri" pitchFamily="34" charset="-122"/>
                <a:cs typeface="Calibri" pitchFamily="34" charset="-120"/>
              </a:rPr>
              <a:t>5,856 paediatric radiographs · 1,583 Normal and 4,273 Pneumonia · binary classification · all images resized to 224 × 224</a:t>
            </a:r>
            <a:endParaRPr lang="en-US" sz="1300"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566928" y="3703320"/>
          <a:ext cx="5349240" cy="914400"/>
        </p:xfrm>
        <a:graphic>
          <a:graphicData uri="http://schemas.openxmlformats.org/drawingml/2006/table">
            <a:tbl>
              <a:tblPr/>
              <a:tblGrid>
                <a:gridCol w="169164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tblGrid>
              <a:tr h="384048">
                <a:tc>
                  <a:txBody>
                    <a:bodyPr/>
                    <a:lstStyle/>
                    <a:p>
                      <a:pPr marL="0" indent="0">
                        <a:buNone/>
                      </a:pPr>
                      <a:r>
                        <a:rPr lang="en-US" sz="1250" b="1" dirty="0">
                          <a:solidFill>
                            <a:srgbClr val="FFFFFF"/>
                          </a:solidFill>
                          <a:latin typeface="Calibri" pitchFamily="34" charset="0"/>
                          <a:ea typeface="Calibri" pitchFamily="34" charset="-122"/>
                          <a:cs typeface="Calibri" pitchFamily="34" charset="-120"/>
                        </a:rPr>
                        <a:t>Subset</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28090"/>
                    </a:solidFill>
                  </a:tcPr>
                </a:tc>
                <a:tc>
                  <a:txBody>
                    <a:bodyPr/>
                    <a:lstStyle/>
                    <a:p>
                      <a:pPr marL="0" indent="0" algn="ctr">
                        <a:buNone/>
                      </a:pPr>
                      <a:r>
                        <a:rPr lang="en-US" sz="1250" b="1" dirty="0">
                          <a:solidFill>
                            <a:srgbClr val="FFFFFF"/>
                          </a:solidFill>
                          <a:latin typeface="Calibri" pitchFamily="34" charset="0"/>
                          <a:ea typeface="Calibri" pitchFamily="34" charset="-122"/>
                          <a:cs typeface="Calibri" pitchFamily="34" charset="-120"/>
                        </a:rPr>
                        <a:t>Normal</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28090"/>
                    </a:solidFill>
                  </a:tcPr>
                </a:tc>
                <a:tc>
                  <a:txBody>
                    <a:bodyPr/>
                    <a:lstStyle/>
                    <a:p>
                      <a:pPr marL="0" indent="0" algn="ctr">
                        <a:buNone/>
                      </a:pPr>
                      <a:r>
                        <a:rPr lang="en-US" sz="1250" b="1" dirty="0">
                          <a:solidFill>
                            <a:srgbClr val="FFFFFF"/>
                          </a:solidFill>
                          <a:latin typeface="Calibri" pitchFamily="34" charset="0"/>
                          <a:ea typeface="Calibri" pitchFamily="34" charset="-122"/>
                          <a:cs typeface="Calibri" pitchFamily="34" charset="-120"/>
                        </a:rPr>
                        <a:t>Pneumonia</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28090"/>
                    </a:solidFill>
                  </a:tcPr>
                </a:tc>
                <a:tc>
                  <a:txBody>
                    <a:bodyPr/>
                    <a:lstStyle/>
                    <a:p>
                      <a:pPr marL="0" indent="0" algn="ctr">
                        <a:buNone/>
                      </a:pPr>
                      <a:r>
                        <a:rPr lang="en-US" sz="1250" b="1" dirty="0">
                          <a:solidFill>
                            <a:srgbClr val="FFFFFF"/>
                          </a:solidFill>
                          <a:latin typeface="Calibri" pitchFamily="34" charset="0"/>
                          <a:ea typeface="Calibri" pitchFamily="34" charset="-122"/>
                          <a:cs typeface="Calibri" pitchFamily="34" charset="-120"/>
                        </a:rPr>
                        <a:t>Total</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28090"/>
                    </a:solidFill>
                  </a:tcPr>
                </a:tc>
                <a:extLst>
                  <a:ext uri="{0D108BD9-81ED-4DB2-BD59-A6C34878D82A}">
                    <a16:rowId xmlns:a16="http://schemas.microsoft.com/office/drawing/2014/main" val="10000"/>
                  </a:ext>
                </a:extLst>
              </a:tr>
              <a:tr h="384048">
                <a:tc>
                  <a:txBody>
                    <a:bodyPr/>
                    <a:lstStyle/>
                    <a:p>
                      <a:pPr marL="0" indent="0">
                        <a:buNone/>
                      </a:pPr>
                      <a:r>
                        <a:rPr lang="en-US" sz="1250" dirty="0">
                          <a:solidFill>
                            <a:srgbClr val="0B2B31"/>
                          </a:solidFill>
                          <a:latin typeface="Calibri" pitchFamily="34" charset="0"/>
                          <a:ea typeface="Calibri" pitchFamily="34" charset="-122"/>
                          <a:cs typeface="Calibri" pitchFamily="34" charset="-120"/>
                        </a:rPr>
                        <a:t>Training</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dirty="0">
                          <a:solidFill>
                            <a:srgbClr val="0B2B31"/>
                          </a:solidFill>
                          <a:latin typeface="Calibri" pitchFamily="34" charset="0"/>
                          <a:ea typeface="Calibri" pitchFamily="34" charset="-122"/>
                          <a:cs typeface="Calibri" pitchFamily="34" charset="-120"/>
                        </a:rPr>
                        <a:t>1,114</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dirty="0">
                          <a:solidFill>
                            <a:srgbClr val="0B2B31"/>
                          </a:solidFill>
                          <a:latin typeface="Calibri" pitchFamily="34" charset="0"/>
                          <a:ea typeface="Calibri" pitchFamily="34" charset="-122"/>
                          <a:cs typeface="Calibri" pitchFamily="34" charset="-120"/>
                        </a:rPr>
                        <a:t>3,017</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b="1" dirty="0">
                          <a:solidFill>
                            <a:srgbClr val="0B2B31"/>
                          </a:solidFill>
                          <a:latin typeface="Calibri" pitchFamily="34" charset="0"/>
                          <a:ea typeface="Calibri" pitchFamily="34" charset="-122"/>
                          <a:cs typeface="Calibri" pitchFamily="34" charset="-120"/>
                        </a:rPr>
                        <a:t>4,131</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1"/>
                  </a:ext>
                </a:extLst>
              </a:tr>
              <a:tr h="384048">
                <a:tc>
                  <a:txBody>
                    <a:bodyPr/>
                    <a:lstStyle/>
                    <a:p>
                      <a:pPr marL="0" indent="0">
                        <a:buNone/>
                      </a:pPr>
                      <a:r>
                        <a:rPr lang="en-US" sz="1250" dirty="0">
                          <a:solidFill>
                            <a:srgbClr val="0B2B31"/>
                          </a:solidFill>
                          <a:latin typeface="Calibri" pitchFamily="34" charset="0"/>
                          <a:ea typeface="Calibri" pitchFamily="34" charset="-122"/>
                          <a:cs typeface="Calibri" pitchFamily="34" charset="-120"/>
                        </a:rPr>
                        <a:t>Validation</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dirty="0">
                          <a:solidFill>
                            <a:srgbClr val="0B2B31"/>
                          </a:solidFill>
                          <a:latin typeface="Calibri" pitchFamily="34" charset="0"/>
                          <a:ea typeface="Calibri" pitchFamily="34" charset="-122"/>
                          <a:cs typeface="Calibri" pitchFamily="34" charset="-120"/>
                        </a:rPr>
                        <a:t>155</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dirty="0">
                          <a:solidFill>
                            <a:srgbClr val="0B2B31"/>
                          </a:solidFill>
                          <a:latin typeface="Calibri" pitchFamily="34" charset="0"/>
                          <a:ea typeface="Calibri" pitchFamily="34" charset="-122"/>
                          <a:cs typeface="Calibri" pitchFamily="34" charset="-120"/>
                        </a:rPr>
                        <a:t>400</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b="1" dirty="0">
                          <a:solidFill>
                            <a:srgbClr val="0B2B31"/>
                          </a:solidFill>
                          <a:latin typeface="Calibri" pitchFamily="34" charset="0"/>
                          <a:ea typeface="Calibri" pitchFamily="34" charset="-122"/>
                          <a:cs typeface="Calibri" pitchFamily="34" charset="-120"/>
                        </a:rPr>
                        <a:t>555</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2"/>
                  </a:ext>
                </a:extLst>
              </a:tr>
              <a:tr h="384048">
                <a:tc>
                  <a:txBody>
                    <a:bodyPr/>
                    <a:lstStyle/>
                    <a:p>
                      <a:pPr marL="0" indent="0">
                        <a:buNone/>
                      </a:pPr>
                      <a:r>
                        <a:rPr lang="en-US" sz="1250" dirty="0">
                          <a:solidFill>
                            <a:srgbClr val="0B2B31"/>
                          </a:solidFill>
                          <a:latin typeface="Calibri" pitchFamily="34" charset="0"/>
                          <a:ea typeface="Calibri" pitchFamily="34" charset="-122"/>
                          <a:cs typeface="Calibri" pitchFamily="34" charset="-120"/>
                        </a:rPr>
                        <a:t>Testing</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dirty="0">
                          <a:solidFill>
                            <a:srgbClr val="0B2B31"/>
                          </a:solidFill>
                          <a:latin typeface="Calibri" pitchFamily="34" charset="0"/>
                          <a:ea typeface="Calibri" pitchFamily="34" charset="-122"/>
                          <a:cs typeface="Calibri" pitchFamily="34" charset="-120"/>
                        </a:rPr>
                        <a:t>314</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dirty="0">
                          <a:solidFill>
                            <a:srgbClr val="0B2B31"/>
                          </a:solidFill>
                          <a:latin typeface="Calibri" pitchFamily="34" charset="0"/>
                          <a:ea typeface="Calibri" pitchFamily="34" charset="-122"/>
                          <a:cs typeface="Calibri" pitchFamily="34" charset="-120"/>
                        </a:rPr>
                        <a:t>856</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250" b="1" dirty="0">
                          <a:solidFill>
                            <a:srgbClr val="0B2B31"/>
                          </a:solidFill>
                          <a:latin typeface="Calibri" pitchFamily="34" charset="0"/>
                          <a:ea typeface="Calibri" pitchFamily="34" charset="-122"/>
                          <a:cs typeface="Calibri" pitchFamily="34" charset="-120"/>
                        </a:rPr>
                        <a:t>1,170</a:t>
                      </a:r>
                      <a:endParaRPr lang="en-US" sz="125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7" name="Shape 5"/>
          <p:cNvSpPr/>
          <p:nvPr/>
        </p:nvSpPr>
        <p:spPr>
          <a:xfrm>
            <a:off x="6281928" y="1481328"/>
            <a:ext cx="5342839" cy="4343400"/>
          </a:xfrm>
          <a:prstGeom prst="roundRect">
            <a:avLst>
              <a:gd name="adj" fmla="val 1684"/>
            </a:avLst>
          </a:prstGeom>
          <a:solidFill>
            <a:srgbClr val="FBF0ED"/>
          </a:solidFill>
          <a:ln w="12700">
            <a:solidFill>
              <a:srgbClr val="E2ECEC"/>
            </a:solidFill>
            <a:prstDash val="solid"/>
          </a:ln>
        </p:spPr>
        <p:txBody>
          <a:bodyPr/>
          <a:lstStyle/>
          <a:p>
            <a:endParaRPr lang="en-US"/>
          </a:p>
        </p:txBody>
      </p:sp>
      <p:sp>
        <p:nvSpPr>
          <p:cNvPr id="9" name="Text 6"/>
          <p:cNvSpPr/>
          <p:nvPr/>
        </p:nvSpPr>
        <p:spPr>
          <a:xfrm>
            <a:off x="6601968" y="1691640"/>
            <a:ext cx="4480560" cy="329184"/>
          </a:xfrm>
          <a:prstGeom prst="rect">
            <a:avLst/>
          </a:prstGeom>
          <a:noFill/>
          <a:ln/>
        </p:spPr>
        <p:txBody>
          <a:bodyPr wrap="square" lIns="0" tIns="0" rIns="0" bIns="0" rtlCol="0" anchor="ctr"/>
          <a:lstStyle/>
          <a:p>
            <a:pPr marL="0" indent="0">
              <a:buNone/>
            </a:pPr>
            <a:r>
              <a:rPr lang="en-US" sz="1800" b="1" dirty="0">
                <a:solidFill>
                  <a:srgbClr val="B5462F"/>
                </a:solidFill>
                <a:latin typeface="Cambria" pitchFamily="34" charset="0"/>
                <a:ea typeface="Cambria" pitchFamily="34" charset="-122"/>
                <a:cs typeface="Cambria" pitchFamily="34" charset="-120"/>
              </a:rPr>
              <a:t>Why patient-level grouping matters</a:t>
            </a:r>
            <a:endParaRPr lang="en-US" sz="1800" dirty="0"/>
          </a:p>
        </p:txBody>
      </p:sp>
      <p:sp>
        <p:nvSpPr>
          <p:cNvPr id="10" name="Text 7"/>
          <p:cNvSpPr/>
          <p:nvPr/>
        </p:nvSpPr>
        <p:spPr>
          <a:xfrm>
            <a:off x="6601968" y="2121408"/>
            <a:ext cx="4480560" cy="685800"/>
          </a:xfrm>
          <a:prstGeom prst="rect">
            <a:avLst/>
          </a:prstGeom>
          <a:noFill/>
          <a:ln/>
        </p:spPr>
        <p:txBody>
          <a:bodyPr wrap="square" lIns="0" tIns="0" rIns="0" bIns="0" rtlCol="0" anchor="ctr"/>
          <a:lstStyle/>
          <a:p>
            <a:pPr marL="0" indent="0">
              <a:buNone/>
            </a:pPr>
            <a:r>
              <a:rPr lang="en-US" sz="1300" dirty="0">
                <a:solidFill>
                  <a:srgbClr val="5A4340"/>
                </a:solidFill>
                <a:latin typeface="Calibri" pitchFamily="34" charset="0"/>
                <a:ea typeface="Calibri" pitchFamily="34" charset="-122"/>
                <a:cs typeface="Calibri" pitchFamily="34" charset="-120"/>
              </a:rPr>
              <a:t>The collection holds 4,273 pneumonia images from only 1,844 patients — an average of 2.3 radiographs each.</a:t>
            </a:r>
            <a:endParaRPr lang="en-US" sz="1300" dirty="0"/>
          </a:p>
        </p:txBody>
      </p:sp>
      <p:sp>
        <p:nvSpPr>
          <p:cNvPr id="11" name="Text 8"/>
          <p:cNvSpPr/>
          <p:nvPr/>
        </p:nvSpPr>
        <p:spPr>
          <a:xfrm>
            <a:off x="6601968" y="2788920"/>
            <a:ext cx="4480560" cy="777240"/>
          </a:xfrm>
          <a:prstGeom prst="rect">
            <a:avLst/>
          </a:prstGeom>
          <a:noFill/>
          <a:ln/>
        </p:spPr>
        <p:txBody>
          <a:bodyPr wrap="square" lIns="0" tIns="0" rIns="0" bIns="0" rtlCol="0" anchor="ctr"/>
          <a:lstStyle/>
          <a:p>
            <a:pPr marL="0" indent="0">
              <a:buNone/>
            </a:pPr>
            <a:r>
              <a:rPr lang="en-US" sz="1300" dirty="0">
                <a:solidFill>
                  <a:srgbClr val="5A4340"/>
                </a:solidFill>
                <a:latin typeface="Calibri" pitchFamily="34" charset="0"/>
                <a:ea typeface="Calibri" pitchFamily="34" charset="-122"/>
                <a:cs typeface="Calibri" pitchFamily="34" charset="-120"/>
              </a:rPr>
              <a:t>A file-level split scatters one patient's images across training and test, so the model is evaluated on a child it has already studied.</a:t>
            </a:r>
            <a:endParaRPr lang="en-US" sz="1300" dirty="0"/>
          </a:p>
        </p:txBody>
      </p:sp>
      <p:sp>
        <p:nvSpPr>
          <p:cNvPr id="12" name="Shape 9"/>
          <p:cNvSpPr/>
          <p:nvPr/>
        </p:nvSpPr>
        <p:spPr>
          <a:xfrm>
            <a:off x="6601968" y="3703320"/>
            <a:ext cx="4480560" cy="960120"/>
          </a:xfrm>
          <a:prstGeom prst="roundRect">
            <a:avLst>
              <a:gd name="adj" fmla="val 5714"/>
            </a:avLst>
          </a:prstGeom>
          <a:solidFill>
            <a:srgbClr val="FFFFFF"/>
          </a:solidFill>
          <a:ln w="12700">
            <a:solidFill>
              <a:srgbClr val="E8CFC7"/>
            </a:solidFill>
            <a:prstDash val="solid"/>
          </a:ln>
        </p:spPr>
        <p:txBody>
          <a:bodyPr/>
          <a:lstStyle/>
          <a:p>
            <a:endParaRPr lang="en-US"/>
          </a:p>
        </p:txBody>
      </p:sp>
      <p:sp>
        <p:nvSpPr>
          <p:cNvPr id="13" name="Text 10"/>
          <p:cNvSpPr/>
          <p:nvPr/>
        </p:nvSpPr>
        <p:spPr>
          <a:xfrm>
            <a:off x="6830568" y="3703320"/>
            <a:ext cx="4069080" cy="960120"/>
          </a:xfrm>
          <a:prstGeom prst="rect">
            <a:avLst/>
          </a:prstGeom>
          <a:noFill/>
          <a:ln/>
        </p:spPr>
        <p:txBody>
          <a:bodyPr wrap="square" lIns="0" tIns="0" rIns="0" bIns="0" rtlCol="0" anchor="ctr"/>
          <a:lstStyle/>
          <a:p>
            <a:pPr marL="0" indent="0">
              <a:buNone/>
            </a:pPr>
            <a:r>
              <a:rPr lang="en-US" sz="2600" b="1" dirty="0">
                <a:solidFill>
                  <a:srgbClr val="B5462F"/>
                </a:solidFill>
                <a:latin typeface="Cambria" pitchFamily="34" charset="0"/>
                <a:ea typeface="Cambria" pitchFamily="34" charset="-122"/>
                <a:cs typeface="Cambria" pitchFamily="34" charset="-120"/>
              </a:rPr>
              <a:t>74.2%</a:t>
            </a:r>
            <a:r>
              <a:rPr lang="en-US" sz="1250" dirty="0">
                <a:solidFill>
                  <a:srgbClr val="5A4340"/>
                </a:solidFill>
                <a:latin typeface="Calibri" pitchFamily="34" charset="0"/>
                <a:ea typeface="Calibri" pitchFamily="34" charset="-122"/>
                <a:cs typeface="Calibri" pitchFamily="34" charset="-120"/>
              </a:rPr>
              <a:t>  of pneumonia test images shared a patient with training under a file-level split</a:t>
            </a:r>
            <a:endParaRPr lang="en-US" sz="2600" dirty="0"/>
          </a:p>
        </p:txBody>
      </p:sp>
      <p:sp>
        <p:nvSpPr>
          <p:cNvPr id="14" name="Text 11"/>
          <p:cNvSpPr/>
          <p:nvPr/>
        </p:nvSpPr>
        <p:spPr>
          <a:xfrm>
            <a:off x="6601968" y="4828032"/>
            <a:ext cx="4480560" cy="365760"/>
          </a:xfrm>
          <a:prstGeom prst="rect">
            <a:avLst/>
          </a:prstGeom>
          <a:noFill/>
          <a:ln/>
        </p:spPr>
        <p:txBody>
          <a:bodyPr wrap="square" lIns="0" tIns="0" rIns="0" bIns="0" rtlCol="0" anchor="ctr"/>
          <a:lstStyle/>
          <a:p>
            <a:pPr marL="0" indent="0">
              <a:buNone/>
            </a:pPr>
            <a:r>
              <a:rPr lang="en-US" sz="1300" b="1" dirty="0">
                <a:solidFill>
                  <a:srgbClr val="028090"/>
                </a:solidFill>
                <a:latin typeface="Calibri" pitchFamily="34" charset="0"/>
                <a:ea typeface="Calibri" pitchFamily="34" charset="-122"/>
                <a:cs typeface="Calibri" pitchFamily="34" charset="-120"/>
              </a:rPr>
              <a:t>Our split is patient-disjoint and verified at 0% overlap.</a:t>
            </a:r>
            <a:endParaRPr lang="en-US" sz="1300" dirty="0"/>
          </a:p>
        </p:txBody>
      </p:sp>
      <p:sp>
        <p:nvSpPr>
          <p:cNvPr id="15" name="Text 12"/>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7</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MODELS</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Six Models Under One Protocol</a:t>
            </a:r>
            <a:endParaRPr lang="en-US" sz="3000" dirty="0"/>
          </a:p>
        </p:txBody>
      </p:sp>
      <p:sp>
        <p:nvSpPr>
          <p:cNvPr id="4" name="Text 2"/>
          <p:cNvSpPr/>
          <p:nvPr/>
        </p:nvSpPr>
        <p:spPr>
          <a:xfrm>
            <a:off x="566928" y="1481328"/>
            <a:ext cx="5349240" cy="274320"/>
          </a:xfrm>
          <a:prstGeom prst="rect">
            <a:avLst/>
          </a:prstGeom>
          <a:noFill/>
          <a:ln/>
        </p:spPr>
        <p:txBody>
          <a:bodyPr wrap="square" lIns="0" tIns="0" rIns="0" bIns="0" rtlCol="0" anchor="ctr"/>
          <a:lstStyle/>
          <a:p>
            <a:pPr marL="0" indent="0">
              <a:buNone/>
            </a:pPr>
            <a:r>
              <a:rPr lang="en-US" sz="1150" b="1" kern="0" spc="150" dirty="0">
                <a:solidFill>
                  <a:srgbClr val="028090"/>
                </a:solidFill>
                <a:latin typeface="Calibri" pitchFamily="34" charset="0"/>
                <a:ea typeface="Calibri" pitchFamily="34" charset="-122"/>
                <a:cs typeface="Calibri" pitchFamily="34" charset="-120"/>
              </a:rPr>
              <a:t>CONVOLUTIONAL NETWORKS</a:t>
            </a:r>
            <a:endParaRPr lang="en-US" sz="1150" dirty="0"/>
          </a:p>
        </p:txBody>
      </p:sp>
      <p:sp>
        <p:nvSpPr>
          <p:cNvPr id="5" name="Shape 3"/>
          <p:cNvSpPr/>
          <p:nvPr/>
        </p:nvSpPr>
        <p:spPr>
          <a:xfrm>
            <a:off x="566928" y="1874520"/>
            <a:ext cx="5349240" cy="1143000"/>
          </a:xfrm>
          <a:prstGeom prst="roundRect">
            <a:avLst>
              <a:gd name="adj" fmla="val 6400"/>
            </a:avLst>
          </a:prstGeom>
          <a:solidFill>
            <a:srgbClr val="F1F6F6"/>
          </a:solidFill>
          <a:ln w="12700">
            <a:solidFill>
              <a:srgbClr val="E2ECEC"/>
            </a:solidFill>
            <a:prstDash val="solid"/>
          </a:ln>
        </p:spPr>
        <p:txBody>
          <a:bodyPr/>
          <a:lstStyle/>
          <a:p>
            <a:endParaRPr lang="en-US"/>
          </a:p>
        </p:txBody>
      </p:sp>
      <p:sp>
        <p:nvSpPr>
          <p:cNvPr id="6" name="Text 4"/>
          <p:cNvSpPr/>
          <p:nvPr/>
        </p:nvSpPr>
        <p:spPr>
          <a:xfrm>
            <a:off x="886968" y="2057400"/>
            <a:ext cx="4709160" cy="347472"/>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MobileNetV2</a:t>
            </a:r>
            <a:endParaRPr lang="en-US" sz="1700" dirty="0"/>
          </a:p>
        </p:txBody>
      </p:sp>
      <p:sp>
        <p:nvSpPr>
          <p:cNvPr id="7" name="Text 5"/>
          <p:cNvSpPr/>
          <p:nvPr/>
        </p:nvSpPr>
        <p:spPr>
          <a:xfrm>
            <a:off x="886968" y="2441448"/>
            <a:ext cx="4709160" cy="4114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Lightweight · depthwise separable convolutions</a:t>
            </a:r>
            <a:endParaRPr lang="en-US" sz="1250" dirty="0"/>
          </a:p>
        </p:txBody>
      </p:sp>
      <p:sp>
        <p:nvSpPr>
          <p:cNvPr id="8" name="Shape 6"/>
          <p:cNvSpPr/>
          <p:nvPr/>
        </p:nvSpPr>
        <p:spPr>
          <a:xfrm>
            <a:off x="566928" y="3246120"/>
            <a:ext cx="5349240" cy="1143000"/>
          </a:xfrm>
          <a:prstGeom prst="roundRect">
            <a:avLst>
              <a:gd name="adj" fmla="val 6400"/>
            </a:avLst>
          </a:prstGeom>
          <a:solidFill>
            <a:srgbClr val="F1F6F6"/>
          </a:solidFill>
          <a:ln w="12700">
            <a:solidFill>
              <a:srgbClr val="E2ECEC"/>
            </a:solidFill>
            <a:prstDash val="solid"/>
          </a:ln>
        </p:spPr>
        <p:txBody>
          <a:bodyPr/>
          <a:lstStyle/>
          <a:p>
            <a:endParaRPr lang="en-US"/>
          </a:p>
        </p:txBody>
      </p:sp>
      <p:sp>
        <p:nvSpPr>
          <p:cNvPr id="9" name="Text 7"/>
          <p:cNvSpPr/>
          <p:nvPr/>
        </p:nvSpPr>
        <p:spPr>
          <a:xfrm>
            <a:off x="886968" y="3429000"/>
            <a:ext cx="4709160" cy="347472"/>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EfficientNetB0</a:t>
            </a:r>
            <a:endParaRPr lang="en-US" sz="1700" dirty="0"/>
          </a:p>
        </p:txBody>
      </p:sp>
      <p:sp>
        <p:nvSpPr>
          <p:cNvPr id="10" name="Text 8"/>
          <p:cNvSpPr/>
          <p:nvPr/>
        </p:nvSpPr>
        <p:spPr>
          <a:xfrm>
            <a:off x="886968" y="3813048"/>
            <a:ext cx="4709160" cy="4114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Compound scaling · best accuracy-per-parameter</a:t>
            </a:r>
            <a:endParaRPr lang="en-US" sz="1250" dirty="0"/>
          </a:p>
        </p:txBody>
      </p:sp>
      <p:sp>
        <p:nvSpPr>
          <p:cNvPr id="11" name="Shape 9"/>
          <p:cNvSpPr/>
          <p:nvPr/>
        </p:nvSpPr>
        <p:spPr>
          <a:xfrm>
            <a:off x="566928" y="4617720"/>
            <a:ext cx="5349240" cy="1143000"/>
          </a:xfrm>
          <a:prstGeom prst="roundRect">
            <a:avLst>
              <a:gd name="adj" fmla="val 6400"/>
            </a:avLst>
          </a:prstGeom>
          <a:solidFill>
            <a:srgbClr val="F1F6F6"/>
          </a:solidFill>
          <a:ln w="12700">
            <a:solidFill>
              <a:srgbClr val="E2ECEC"/>
            </a:solidFill>
            <a:prstDash val="solid"/>
          </a:ln>
        </p:spPr>
        <p:txBody>
          <a:bodyPr/>
          <a:lstStyle/>
          <a:p>
            <a:endParaRPr lang="en-US"/>
          </a:p>
        </p:txBody>
      </p:sp>
      <p:sp>
        <p:nvSpPr>
          <p:cNvPr id="12" name="Text 10"/>
          <p:cNvSpPr/>
          <p:nvPr/>
        </p:nvSpPr>
        <p:spPr>
          <a:xfrm>
            <a:off x="886968" y="4800600"/>
            <a:ext cx="4709160" cy="347472"/>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ResNet50</a:t>
            </a:r>
            <a:endParaRPr lang="en-US" sz="1700" dirty="0"/>
          </a:p>
        </p:txBody>
      </p:sp>
      <p:sp>
        <p:nvSpPr>
          <p:cNvPr id="13" name="Text 11"/>
          <p:cNvSpPr/>
          <p:nvPr/>
        </p:nvSpPr>
        <p:spPr>
          <a:xfrm>
            <a:off x="886968" y="5184648"/>
            <a:ext cx="4709160" cy="4114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Residual connections · 25M parameters</a:t>
            </a:r>
            <a:endParaRPr lang="en-US" sz="1250" dirty="0"/>
          </a:p>
        </p:txBody>
      </p:sp>
      <p:sp>
        <p:nvSpPr>
          <p:cNvPr id="14" name="Text 12"/>
          <p:cNvSpPr/>
          <p:nvPr/>
        </p:nvSpPr>
        <p:spPr>
          <a:xfrm>
            <a:off x="6281928" y="1481328"/>
            <a:ext cx="5342839" cy="274320"/>
          </a:xfrm>
          <a:prstGeom prst="rect">
            <a:avLst/>
          </a:prstGeom>
          <a:noFill/>
          <a:ln/>
        </p:spPr>
        <p:txBody>
          <a:bodyPr wrap="square" lIns="0" tIns="0" rIns="0" bIns="0" rtlCol="0" anchor="ctr"/>
          <a:lstStyle/>
          <a:p>
            <a:pPr marL="0" indent="0">
              <a:buNone/>
            </a:pPr>
            <a:r>
              <a:rPr lang="en-US" sz="1150" b="1" kern="0" spc="150" dirty="0">
                <a:solidFill>
                  <a:srgbClr val="00A896"/>
                </a:solidFill>
                <a:latin typeface="Calibri" pitchFamily="34" charset="0"/>
                <a:ea typeface="Calibri" pitchFamily="34" charset="-122"/>
                <a:cs typeface="Calibri" pitchFamily="34" charset="-120"/>
              </a:rPr>
              <a:t>TRANSFORMER MODELS</a:t>
            </a:r>
            <a:endParaRPr lang="en-US" sz="1150" dirty="0"/>
          </a:p>
        </p:txBody>
      </p:sp>
      <p:sp>
        <p:nvSpPr>
          <p:cNvPr id="15" name="Shape 13"/>
          <p:cNvSpPr/>
          <p:nvPr/>
        </p:nvSpPr>
        <p:spPr>
          <a:xfrm>
            <a:off x="6281928" y="1874520"/>
            <a:ext cx="5342839" cy="1143000"/>
          </a:xfrm>
          <a:prstGeom prst="roundRect">
            <a:avLst>
              <a:gd name="adj" fmla="val 6400"/>
            </a:avLst>
          </a:prstGeom>
          <a:solidFill>
            <a:srgbClr val="F1F6F6"/>
          </a:solidFill>
          <a:ln w="12700">
            <a:solidFill>
              <a:srgbClr val="E2ECEC"/>
            </a:solidFill>
            <a:prstDash val="solid"/>
          </a:ln>
        </p:spPr>
        <p:txBody>
          <a:bodyPr/>
          <a:lstStyle/>
          <a:p>
            <a:endParaRPr lang="en-US"/>
          </a:p>
        </p:txBody>
      </p:sp>
      <p:sp>
        <p:nvSpPr>
          <p:cNvPr id="16" name="Text 14"/>
          <p:cNvSpPr/>
          <p:nvPr/>
        </p:nvSpPr>
        <p:spPr>
          <a:xfrm>
            <a:off x="6601968" y="2057400"/>
            <a:ext cx="4702759" cy="347472"/>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ViT-Base</a:t>
            </a:r>
            <a:endParaRPr lang="en-US" sz="1700" dirty="0"/>
          </a:p>
        </p:txBody>
      </p:sp>
      <p:sp>
        <p:nvSpPr>
          <p:cNvPr id="17" name="Text 15"/>
          <p:cNvSpPr/>
          <p:nvPr/>
        </p:nvSpPr>
        <p:spPr>
          <a:xfrm>
            <a:off x="6601968" y="2441448"/>
            <a:ext cx="4702759" cy="4114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Global self-attention over 16 × 16 patches</a:t>
            </a:r>
            <a:endParaRPr lang="en-US" sz="1250" dirty="0"/>
          </a:p>
        </p:txBody>
      </p:sp>
      <p:sp>
        <p:nvSpPr>
          <p:cNvPr id="18" name="Shape 16"/>
          <p:cNvSpPr/>
          <p:nvPr/>
        </p:nvSpPr>
        <p:spPr>
          <a:xfrm>
            <a:off x="6281928" y="3246120"/>
            <a:ext cx="5342839" cy="1143000"/>
          </a:xfrm>
          <a:prstGeom prst="roundRect">
            <a:avLst>
              <a:gd name="adj" fmla="val 6400"/>
            </a:avLst>
          </a:prstGeom>
          <a:solidFill>
            <a:srgbClr val="F1F6F6"/>
          </a:solidFill>
          <a:ln w="12700">
            <a:solidFill>
              <a:srgbClr val="E2ECEC"/>
            </a:solidFill>
            <a:prstDash val="solid"/>
          </a:ln>
        </p:spPr>
        <p:txBody>
          <a:bodyPr/>
          <a:lstStyle/>
          <a:p>
            <a:endParaRPr lang="en-US"/>
          </a:p>
        </p:txBody>
      </p:sp>
      <p:sp>
        <p:nvSpPr>
          <p:cNvPr id="19" name="Text 17"/>
          <p:cNvSpPr/>
          <p:nvPr/>
        </p:nvSpPr>
        <p:spPr>
          <a:xfrm>
            <a:off x="6601968" y="3429000"/>
            <a:ext cx="4702759" cy="347472"/>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Swin-Base</a:t>
            </a:r>
            <a:endParaRPr lang="en-US" sz="1700" dirty="0"/>
          </a:p>
        </p:txBody>
      </p:sp>
      <p:sp>
        <p:nvSpPr>
          <p:cNvPr id="20" name="Text 18"/>
          <p:cNvSpPr/>
          <p:nvPr/>
        </p:nvSpPr>
        <p:spPr>
          <a:xfrm>
            <a:off x="6601968" y="3813048"/>
            <a:ext cx="4702759" cy="4114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Hierarchical shifted-window attention</a:t>
            </a:r>
            <a:endParaRPr lang="en-US" sz="1250" dirty="0"/>
          </a:p>
        </p:txBody>
      </p:sp>
      <p:sp>
        <p:nvSpPr>
          <p:cNvPr id="21" name="Shape 19"/>
          <p:cNvSpPr/>
          <p:nvPr/>
        </p:nvSpPr>
        <p:spPr>
          <a:xfrm>
            <a:off x="6281928" y="4617720"/>
            <a:ext cx="5342839" cy="1143000"/>
          </a:xfrm>
          <a:prstGeom prst="roundRect">
            <a:avLst>
              <a:gd name="adj" fmla="val 6400"/>
            </a:avLst>
          </a:prstGeom>
          <a:solidFill>
            <a:srgbClr val="E4F1F1"/>
          </a:solidFill>
          <a:ln w="12700">
            <a:solidFill>
              <a:srgbClr val="E2ECEC"/>
            </a:solidFill>
            <a:prstDash val="solid"/>
          </a:ln>
        </p:spPr>
        <p:txBody>
          <a:bodyPr/>
          <a:lstStyle/>
          <a:p>
            <a:endParaRPr lang="en-US"/>
          </a:p>
        </p:txBody>
      </p:sp>
      <p:sp>
        <p:nvSpPr>
          <p:cNvPr id="22" name="Text 20"/>
          <p:cNvSpPr/>
          <p:nvPr/>
        </p:nvSpPr>
        <p:spPr>
          <a:xfrm>
            <a:off x="6601968" y="4800600"/>
            <a:ext cx="4702759" cy="347472"/>
          </a:xfrm>
          <a:prstGeom prst="rect">
            <a:avLst/>
          </a:prstGeom>
          <a:noFill/>
          <a:ln/>
        </p:spPr>
        <p:txBody>
          <a:bodyPr wrap="square" lIns="0" tIns="0" rIns="0" bIns="0" rtlCol="0" anchor="ctr"/>
          <a:lstStyle/>
          <a:p>
            <a:pPr marL="0" indent="0">
              <a:buNone/>
            </a:pPr>
            <a:r>
              <a:rPr lang="en-US" sz="1700" b="1" dirty="0">
                <a:solidFill>
                  <a:srgbClr val="028090"/>
                </a:solidFill>
                <a:latin typeface="Cambria" pitchFamily="34" charset="0"/>
                <a:ea typeface="Cambria" pitchFamily="34" charset="-122"/>
                <a:cs typeface="Cambria" pitchFamily="34" charset="-120"/>
              </a:rPr>
              <a:t>Proposed Hybrid</a:t>
            </a:r>
            <a:endParaRPr lang="en-US" sz="1700" dirty="0"/>
          </a:p>
        </p:txBody>
      </p:sp>
      <p:sp>
        <p:nvSpPr>
          <p:cNvPr id="23" name="Text 21"/>
          <p:cNvSpPr/>
          <p:nvPr/>
        </p:nvSpPr>
        <p:spPr>
          <a:xfrm>
            <a:off x="6601968" y="5184648"/>
            <a:ext cx="4702759" cy="4114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EfficientNetB0 + Swin feature fusion</a:t>
            </a:r>
            <a:endParaRPr lang="en-US" sz="1250" dirty="0"/>
          </a:p>
        </p:txBody>
      </p:sp>
      <p:sp>
        <p:nvSpPr>
          <p:cNvPr id="24" name="Text 22"/>
          <p:cNvSpPr/>
          <p:nvPr/>
        </p:nvSpPr>
        <p:spPr>
          <a:xfrm>
            <a:off x="566928" y="6035040"/>
            <a:ext cx="11057839" cy="365760"/>
          </a:xfrm>
          <a:prstGeom prst="rect">
            <a:avLst/>
          </a:prstGeom>
          <a:noFill/>
          <a:ln/>
        </p:spPr>
        <p:txBody>
          <a:bodyPr wrap="square" lIns="0" tIns="0" rIns="0" bIns="0" rtlCol="0" anchor="ctr"/>
          <a:lstStyle/>
          <a:p>
            <a:pPr marL="0" indent="0">
              <a:buNone/>
            </a:pPr>
            <a:r>
              <a:rPr lang="en-US" sz="1250" i="1" dirty="0">
                <a:solidFill>
                  <a:srgbClr val="5A6B6E"/>
                </a:solidFill>
                <a:latin typeface="Calibri" pitchFamily="34" charset="0"/>
                <a:ea typeface="Calibri" pitchFamily="34" charset="-122"/>
                <a:cs typeface="Calibri" pitchFamily="34" charset="-120"/>
              </a:rPr>
              <a:t>Identical data, augmentation, optimizer, schedule and epoch budget for every model — so differences reflect the architecture, not the setup.</a:t>
            </a:r>
            <a:endParaRPr lang="en-US" sz="1250" dirty="0"/>
          </a:p>
        </p:txBody>
      </p:sp>
      <p:sp>
        <p:nvSpPr>
          <p:cNvPr id="25" name="Text 23"/>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8</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PROPOSED MODEL</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Proposed CNN–Transformer Hybrid</a:t>
            </a:r>
            <a:endParaRPr lang="en-US" sz="3000" dirty="0"/>
          </a:p>
        </p:txBody>
      </p:sp>
      <p:pic>
        <p:nvPicPr>
          <p:cNvPr id="4" name="Image 0" descr="hybrid.png"/>
          <p:cNvPicPr>
            <a:picLocks noChangeAspect="1"/>
          </p:cNvPicPr>
          <p:nvPr/>
        </p:nvPicPr>
        <p:blipFill>
          <a:blip r:embed="rId3"/>
          <a:stretch>
            <a:fillRect/>
          </a:stretch>
        </p:blipFill>
        <p:spPr>
          <a:xfrm>
            <a:off x="566928" y="1417320"/>
            <a:ext cx="7680960" cy="3401568"/>
          </a:xfrm>
          <a:prstGeom prst="rect">
            <a:avLst/>
          </a:prstGeom>
        </p:spPr>
      </p:pic>
      <p:sp>
        <p:nvSpPr>
          <p:cNvPr id="5" name="Shape 2"/>
          <p:cNvSpPr/>
          <p:nvPr/>
        </p:nvSpPr>
        <p:spPr>
          <a:xfrm>
            <a:off x="8567928" y="1417320"/>
            <a:ext cx="3056839" cy="4206240"/>
          </a:xfrm>
          <a:prstGeom prst="roundRect">
            <a:avLst>
              <a:gd name="adj" fmla="val 2393"/>
            </a:avLst>
          </a:prstGeom>
          <a:solidFill>
            <a:srgbClr val="F1F6F6"/>
          </a:solidFill>
          <a:ln w="12700">
            <a:solidFill>
              <a:srgbClr val="E2ECEC"/>
            </a:solidFill>
            <a:prstDash val="solid"/>
          </a:ln>
        </p:spPr>
        <p:txBody>
          <a:bodyPr/>
          <a:lstStyle/>
          <a:p>
            <a:endParaRPr lang="en-US"/>
          </a:p>
        </p:txBody>
      </p:sp>
      <p:sp>
        <p:nvSpPr>
          <p:cNvPr id="6" name="Text 3"/>
          <p:cNvSpPr/>
          <p:nvPr/>
        </p:nvSpPr>
        <p:spPr>
          <a:xfrm>
            <a:off x="8842248" y="1627632"/>
            <a:ext cx="2743200" cy="310896"/>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Design rationale</a:t>
            </a:r>
            <a:endParaRPr lang="en-US" sz="1700" dirty="0"/>
          </a:p>
        </p:txBody>
      </p:sp>
      <p:sp>
        <p:nvSpPr>
          <p:cNvPr id="7" name="Text 4"/>
          <p:cNvSpPr/>
          <p:nvPr/>
        </p:nvSpPr>
        <p:spPr>
          <a:xfrm>
            <a:off x="8842248" y="2084832"/>
            <a:ext cx="283464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Local features</a:t>
            </a:r>
            <a:endParaRPr lang="en-US" sz="1250" dirty="0"/>
          </a:p>
        </p:txBody>
      </p:sp>
      <p:sp>
        <p:nvSpPr>
          <p:cNvPr id="8" name="Text 5"/>
          <p:cNvSpPr/>
          <p:nvPr/>
        </p:nvSpPr>
        <p:spPr>
          <a:xfrm>
            <a:off x="8842248" y="2340864"/>
            <a:ext cx="2834640" cy="402336"/>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EfficientNetB0 → 1,280-d</a:t>
            </a:r>
            <a:endParaRPr lang="en-US" sz="1200" dirty="0"/>
          </a:p>
        </p:txBody>
      </p:sp>
      <p:sp>
        <p:nvSpPr>
          <p:cNvPr id="9" name="Text 6"/>
          <p:cNvSpPr/>
          <p:nvPr/>
        </p:nvSpPr>
        <p:spPr>
          <a:xfrm>
            <a:off x="8842248" y="2779776"/>
            <a:ext cx="283464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Global context</a:t>
            </a:r>
            <a:endParaRPr lang="en-US" sz="1250" dirty="0"/>
          </a:p>
        </p:txBody>
      </p:sp>
      <p:sp>
        <p:nvSpPr>
          <p:cNvPr id="10" name="Text 7"/>
          <p:cNvSpPr/>
          <p:nvPr/>
        </p:nvSpPr>
        <p:spPr>
          <a:xfrm>
            <a:off x="8842248" y="3035808"/>
            <a:ext cx="2834640" cy="402336"/>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Swin Transformer → 1,024-d</a:t>
            </a:r>
            <a:endParaRPr lang="en-US" sz="1200" dirty="0"/>
          </a:p>
        </p:txBody>
      </p:sp>
      <p:sp>
        <p:nvSpPr>
          <p:cNvPr id="11" name="Text 8"/>
          <p:cNvSpPr/>
          <p:nvPr/>
        </p:nvSpPr>
        <p:spPr>
          <a:xfrm>
            <a:off x="8842248" y="3474720"/>
            <a:ext cx="283464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Fusion</a:t>
            </a:r>
            <a:endParaRPr lang="en-US" sz="1250" dirty="0"/>
          </a:p>
        </p:txBody>
      </p:sp>
      <p:sp>
        <p:nvSpPr>
          <p:cNvPr id="12" name="Text 9"/>
          <p:cNvSpPr/>
          <p:nvPr/>
        </p:nvSpPr>
        <p:spPr>
          <a:xfrm>
            <a:off x="8842248" y="3730752"/>
            <a:ext cx="2834640" cy="402336"/>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Concatenate → 2,304-d</a:t>
            </a:r>
            <a:endParaRPr lang="en-US" sz="1200" dirty="0"/>
          </a:p>
        </p:txBody>
      </p:sp>
      <p:sp>
        <p:nvSpPr>
          <p:cNvPr id="13" name="Text 10"/>
          <p:cNvSpPr/>
          <p:nvPr/>
        </p:nvSpPr>
        <p:spPr>
          <a:xfrm>
            <a:off x="8842248" y="4169664"/>
            <a:ext cx="283464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Head</a:t>
            </a:r>
            <a:endParaRPr lang="en-US" sz="1250" dirty="0"/>
          </a:p>
        </p:txBody>
      </p:sp>
      <p:sp>
        <p:nvSpPr>
          <p:cNvPr id="14" name="Text 11"/>
          <p:cNvSpPr/>
          <p:nvPr/>
        </p:nvSpPr>
        <p:spPr>
          <a:xfrm>
            <a:off x="8842248" y="4425696"/>
            <a:ext cx="2834640" cy="402336"/>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Dense 512 · ReLU · dropout 0.3 · softmax</a:t>
            </a:r>
            <a:endParaRPr lang="en-US" sz="1200" dirty="0"/>
          </a:p>
        </p:txBody>
      </p:sp>
      <p:sp>
        <p:nvSpPr>
          <p:cNvPr id="15" name="Text 12"/>
          <p:cNvSpPr/>
          <p:nvPr/>
        </p:nvSpPr>
        <p:spPr>
          <a:xfrm>
            <a:off x="8842248" y="4864608"/>
            <a:ext cx="2834640" cy="256032"/>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Training</a:t>
            </a:r>
            <a:endParaRPr lang="en-US" sz="1250" dirty="0"/>
          </a:p>
        </p:txBody>
      </p:sp>
      <p:sp>
        <p:nvSpPr>
          <p:cNvPr id="16" name="Text 13"/>
          <p:cNvSpPr/>
          <p:nvPr/>
        </p:nvSpPr>
        <p:spPr>
          <a:xfrm>
            <a:off x="8842248" y="5120640"/>
            <a:ext cx="2834640" cy="402336"/>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Warm-start, 3 epochs head-only, then 8 end-to-end</a:t>
            </a:r>
            <a:endParaRPr lang="en-US" sz="1200" dirty="0"/>
          </a:p>
        </p:txBody>
      </p:sp>
      <p:sp>
        <p:nvSpPr>
          <p:cNvPr id="17" name="Text 14"/>
          <p:cNvSpPr/>
          <p:nvPr/>
        </p:nvSpPr>
        <p:spPr>
          <a:xfrm>
            <a:off x="566928" y="5074920"/>
            <a:ext cx="7680960" cy="548640"/>
          </a:xfrm>
          <a:prstGeom prst="rect">
            <a:avLst/>
          </a:prstGeom>
          <a:noFill/>
          <a:ln/>
        </p:spPr>
        <p:txBody>
          <a:bodyPr wrap="square" lIns="0" tIns="0" rIns="0" bIns="0" rtlCol="0" anchor="ctr"/>
          <a:lstStyle/>
          <a:p>
            <a:pPr marL="0" indent="0">
              <a:buNone/>
            </a:pPr>
            <a:r>
              <a:rPr lang="en-US" sz="1300" i="1" dirty="0">
                <a:solidFill>
                  <a:srgbClr val="5A6B6E"/>
                </a:solidFill>
                <a:latin typeface="Calibri" pitchFamily="34" charset="0"/>
                <a:ea typeface="Calibri" pitchFamily="34" charset="-122"/>
                <a:cs typeface="Calibri" pitchFamily="34" charset="-120"/>
              </a:rPr>
              <a:t>Hypothesis: convolutional networks capture local texture, transformers capture global context — fusing them should beat either alone.</a:t>
            </a:r>
            <a:endParaRPr lang="en-US" sz="1300" dirty="0"/>
          </a:p>
        </p:txBody>
      </p:sp>
      <p:sp>
        <p:nvSpPr>
          <p:cNvPr id="18" name="Text 15"/>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9</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PART 2  ·  ABDULAZIZ DHAFER AL OBUD</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Experimental Setup</a:t>
            </a:r>
            <a:endParaRPr lang="en-US" sz="3000" dirty="0"/>
          </a:p>
        </p:txBody>
      </p:sp>
      <p:sp>
        <p:nvSpPr>
          <p:cNvPr id="4" name="Text 2"/>
          <p:cNvSpPr/>
          <p:nvPr/>
        </p:nvSpPr>
        <p:spPr>
          <a:xfrm>
            <a:off x="566928" y="1600200"/>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Framework</a:t>
            </a:r>
            <a:endParaRPr lang="en-US" sz="1250" dirty="0"/>
          </a:p>
        </p:txBody>
      </p:sp>
      <p:sp>
        <p:nvSpPr>
          <p:cNvPr id="5" name="Text 3"/>
          <p:cNvSpPr/>
          <p:nvPr/>
        </p:nvSpPr>
        <p:spPr>
          <a:xfrm>
            <a:off x="566928" y="1911096"/>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PyTorch 2.11 (CUDA 12.8) with timm</a:t>
            </a:r>
            <a:endParaRPr lang="en-US" sz="1400" dirty="0"/>
          </a:p>
        </p:txBody>
      </p:sp>
      <p:sp>
        <p:nvSpPr>
          <p:cNvPr id="6" name="Shape 4"/>
          <p:cNvSpPr/>
          <p:nvPr/>
        </p:nvSpPr>
        <p:spPr>
          <a:xfrm>
            <a:off x="566928" y="2441448"/>
            <a:ext cx="5208880" cy="0"/>
          </a:xfrm>
          <a:prstGeom prst="line">
            <a:avLst/>
          </a:prstGeom>
          <a:noFill/>
          <a:ln w="12700">
            <a:solidFill>
              <a:srgbClr val="E2ECEC"/>
            </a:solidFill>
            <a:prstDash val="solid"/>
          </a:ln>
        </p:spPr>
        <p:txBody>
          <a:bodyPr/>
          <a:lstStyle/>
          <a:p>
            <a:endParaRPr lang="en-US"/>
          </a:p>
        </p:txBody>
      </p:sp>
      <p:sp>
        <p:nvSpPr>
          <p:cNvPr id="7" name="Text 5"/>
          <p:cNvSpPr/>
          <p:nvPr/>
        </p:nvSpPr>
        <p:spPr>
          <a:xfrm>
            <a:off x="6233008" y="1600200"/>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Hardware</a:t>
            </a:r>
            <a:endParaRPr lang="en-US" sz="1250" dirty="0"/>
          </a:p>
        </p:txBody>
      </p:sp>
      <p:sp>
        <p:nvSpPr>
          <p:cNvPr id="8" name="Text 6"/>
          <p:cNvSpPr/>
          <p:nvPr/>
        </p:nvSpPr>
        <p:spPr>
          <a:xfrm>
            <a:off x="6233008" y="1911096"/>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Intel Core i9-13900H · RTX 5060 · 32 GB</a:t>
            </a:r>
            <a:endParaRPr lang="en-US" sz="1400" dirty="0"/>
          </a:p>
        </p:txBody>
      </p:sp>
      <p:sp>
        <p:nvSpPr>
          <p:cNvPr id="9" name="Shape 7"/>
          <p:cNvSpPr/>
          <p:nvPr/>
        </p:nvSpPr>
        <p:spPr>
          <a:xfrm>
            <a:off x="6233008" y="2441448"/>
            <a:ext cx="5208880" cy="0"/>
          </a:xfrm>
          <a:prstGeom prst="line">
            <a:avLst/>
          </a:prstGeom>
          <a:noFill/>
          <a:ln w="12700">
            <a:solidFill>
              <a:srgbClr val="E2ECEC"/>
            </a:solidFill>
            <a:prstDash val="solid"/>
          </a:ln>
        </p:spPr>
        <p:txBody>
          <a:bodyPr/>
          <a:lstStyle/>
          <a:p>
            <a:endParaRPr lang="en-US"/>
          </a:p>
        </p:txBody>
      </p:sp>
      <p:sp>
        <p:nvSpPr>
          <p:cNvPr id="10" name="Text 8"/>
          <p:cNvSpPr/>
          <p:nvPr/>
        </p:nvSpPr>
        <p:spPr>
          <a:xfrm>
            <a:off x="566928" y="2679192"/>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Optimizer</a:t>
            </a:r>
            <a:endParaRPr lang="en-US" sz="1250" dirty="0"/>
          </a:p>
        </p:txBody>
      </p:sp>
      <p:sp>
        <p:nvSpPr>
          <p:cNvPr id="11" name="Text 9"/>
          <p:cNvSpPr/>
          <p:nvPr/>
        </p:nvSpPr>
        <p:spPr>
          <a:xfrm>
            <a:off x="566928" y="2990088"/>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AdamW · weight decay 1e-4</a:t>
            </a:r>
            <a:endParaRPr lang="en-US" sz="1400" dirty="0"/>
          </a:p>
        </p:txBody>
      </p:sp>
      <p:sp>
        <p:nvSpPr>
          <p:cNvPr id="12" name="Shape 10"/>
          <p:cNvSpPr/>
          <p:nvPr/>
        </p:nvSpPr>
        <p:spPr>
          <a:xfrm>
            <a:off x="566928" y="3520440"/>
            <a:ext cx="5208880" cy="0"/>
          </a:xfrm>
          <a:prstGeom prst="line">
            <a:avLst/>
          </a:prstGeom>
          <a:noFill/>
          <a:ln w="12700">
            <a:solidFill>
              <a:srgbClr val="E2ECEC"/>
            </a:solidFill>
            <a:prstDash val="solid"/>
          </a:ln>
        </p:spPr>
        <p:txBody>
          <a:bodyPr/>
          <a:lstStyle/>
          <a:p>
            <a:endParaRPr lang="en-US"/>
          </a:p>
        </p:txBody>
      </p:sp>
      <p:sp>
        <p:nvSpPr>
          <p:cNvPr id="13" name="Text 11"/>
          <p:cNvSpPr/>
          <p:nvPr/>
        </p:nvSpPr>
        <p:spPr>
          <a:xfrm>
            <a:off x="6233008" y="2679192"/>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Loss</a:t>
            </a:r>
            <a:endParaRPr lang="en-US" sz="1250" dirty="0"/>
          </a:p>
        </p:txBody>
      </p:sp>
      <p:sp>
        <p:nvSpPr>
          <p:cNvPr id="14" name="Text 12"/>
          <p:cNvSpPr/>
          <p:nvPr/>
        </p:nvSpPr>
        <p:spPr>
          <a:xfrm>
            <a:off x="6233008" y="2990088"/>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Weighted cross-entropy (1.854 / 0.685)</a:t>
            </a:r>
            <a:endParaRPr lang="en-US" sz="1400" dirty="0"/>
          </a:p>
        </p:txBody>
      </p:sp>
      <p:sp>
        <p:nvSpPr>
          <p:cNvPr id="15" name="Shape 13"/>
          <p:cNvSpPr/>
          <p:nvPr/>
        </p:nvSpPr>
        <p:spPr>
          <a:xfrm>
            <a:off x="6233008" y="3520440"/>
            <a:ext cx="5208880" cy="0"/>
          </a:xfrm>
          <a:prstGeom prst="line">
            <a:avLst/>
          </a:prstGeom>
          <a:noFill/>
          <a:ln w="12700">
            <a:solidFill>
              <a:srgbClr val="E2ECEC"/>
            </a:solidFill>
            <a:prstDash val="solid"/>
          </a:ln>
        </p:spPr>
        <p:txBody>
          <a:bodyPr/>
          <a:lstStyle/>
          <a:p>
            <a:endParaRPr lang="en-US"/>
          </a:p>
        </p:txBody>
      </p:sp>
      <p:sp>
        <p:nvSpPr>
          <p:cNvPr id="16" name="Text 14"/>
          <p:cNvSpPr/>
          <p:nvPr/>
        </p:nvSpPr>
        <p:spPr>
          <a:xfrm>
            <a:off x="566928" y="3758184"/>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Schedule</a:t>
            </a:r>
            <a:endParaRPr lang="en-US" sz="1250" dirty="0"/>
          </a:p>
        </p:txBody>
      </p:sp>
      <p:sp>
        <p:nvSpPr>
          <p:cNvPr id="17" name="Text 15"/>
          <p:cNvSpPr/>
          <p:nvPr/>
        </p:nvSpPr>
        <p:spPr>
          <a:xfrm>
            <a:off x="566928" y="4069080"/>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15 epochs · ReduceLROnPlateau</a:t>
            </a:r>
            <a:endParaRPr lang="en-US" sz="1400" dirty="0"/>
          </a:p>
        </p:txBody>
      </p:sp>
      <p:sp>
        <p:nvSpPr>
          <p:cNvPr id="18" name="Shape 16"/>
          <p:cNvSpPr/>
          <p:nvPr/>
        </p:nvSpPr>
        <p:spPr>
          <a:xfrm>
            <a:off x="566928" y="4599432"/>
            <a:ext cx="5208880" cy="0"/>
          </a:xfrm>
          <a:prstGeom prst="line">
            <a:avLst/>
          </a:prstGeom>
          <a:noFill/>
          <a:ln w="12700">
            <a:solidFill>
              <a:srgbClr val="E2ECEC"/>
            </a:solidFill>
            <a:prstDash val="solid"/>
          </a:ln>
        </p:spPr>
        <p:txBody>
          <a:bodyPr/>
          <a:lstStyle/>
          <a:p>
            <a:endParaRPr lang="en-US"/>
          </a:p>
        </p:txBody>
      </p:sp>
      <p:sp>
        <p:nvSpPr>
          <p:cNvPr id="19" name="Text 17"/>
          <p:cNvSpPr/>
          <p:nvPr/>
        </p:nvSpPr>
        <p:spPr>
          <a:xfrm>
            <a:off x="6233008" y="3758184"/>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Learning rate</a:t>
            </a:r>
            <a:endParaRPr lang="en-US" sz="1250" dirty="0"/>
          </a:p>
        </p:txBody>
      </p:sp>
      <p:sp>
        <p:nvSpPr>
          <p:cNvPr id="20" name="Text 18"/>
          <p:cNvSpPr/>
          <p:nvPr/>
        </p:nvSpPr>
        <p:spPr>
          <a:xfrm>
            <a:off x="6233008" y="4069080"/>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1e-4 CNNs · 3e-5 transformers</a:t>
            </a:r>
            <a:endParaRPr lang="en-US" sz="1400" dirty="0"/>
          </a:p>
        </p:txBody>
      </p:sp>
      <p:sp>
        <p:nvSpPr>
          <p:cNvPr id="21" name="Shape 19"/>
          <p:cNvSpPr/>
          <p:nvPr/>
        </p:nvSpPr>
        <p:spPr>
          <a:xfrm>
            <a:off x="6233008" y="4599432"/>
            <a:ext cx="5208880" cy="0"/>
          </a:xfrm>
          <a:prstGeom prst="line">
            <a:avLst/>
          </a:prstGeom>
          <a:noFill/>
          <a:ln w="12700">
            <a:solidFill>
              <a:srgbClr val="E2ECEC"/>
            </a:solidFill>
            <a:prstDash val="solid"/>
          </a:ln>
        </p:spPr>
        <p:txBody>
          <a:bodyPr/>
          <a:lstStyle/>
          <a:p>
            <a:endParaRPr lang="en-US"/>
          </a:p>
        </p:txBody>
      </p:sp>
      <p:sp>
        <p:nvSpPr>
          <p:cNvPr id="22" name="Text 20"/>
          <p:cNvSpPr/>
          <p:nvPr/>
        </p:nvSpPr>
        <p:spPr>
          <a:xfrm>
            <a:off x="566928" y="4837176"/>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Checkpointing</a:t>
            </a:r>
            <a:endParaRPr lang="en-US" sz="1250" dirty="0"/>
          </a:p>
        </p:txBody>
      </p:sp>
      <p:sp>
        <p:nvSpPr>
          <p:cNvPr id="23" name="Text 21"/>
          <p:cNvSpPr/>
          <p:nvPr/>
        </p:nvSpPr>
        <p:spPr>
          <a:xfrm>
            <a:off x="566928" y="5148072"/>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Best epoch on validation loss</a:t>
            </a:r>
            <a:endParaRPr lang="en-US" sz="1400" dirty="0"/>
          </a:p>
        </p:txBody>
      </p:sp>
      <p:sp>
        <p:nvSpPr>
          <p:cNvPr id="24" name="Shape 22"/>
          <p:cNvSpPr/>
          <p:nvPr/>
        </p:nvSpPr>
        <p:spPr>
          <a:xfrm>
            <a:off x="566928" y="5678424"/>
            <a:ext cx="5208880" cy="0"/>
          </a:xfrm>
          <a:prstGeom prst="line">
            <a:avLst/>
          </a:prstGeom>
          <a:noFill/>
          <a:ln w="12700">
            <a:solidFill>
              <a:srgbClr val="E2ECEC"/>
            </a:solidFill>
            <a:prstDash val="solid"/>
          </a:ln>
        </p:spPr>
        <p:txBody>
          <a:bodyPr/>
          <a:lstStyle/>
          <a:p>
            <a:endParaRPr lang="en-US"/>
          </a:p>
        </p:txBody>
      </p:sp>
      <p:sp>
        <p:nvSpPr>
          <p:cNvPr id="25" name="Text 23"/>
          <p:cNvSpPr/>
          <p:nvPr/>
        </p:nvSpPr>
        <p:spPr>
          <a:xfrm>
            <a:off x="6233008" y="4837176"/>
            <a:ext cx="2377440" cy="310896"/>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Reproducibility</a:t>
            </a:r>
            <a:endParaRPr lang="en-US" sz="1250" dirty="0"/>
          </a:p>
        </p:txBody>
      </p:sp>
      <p:sp>
        <p:nvSpPr>
          <p:cNvPr id="26" name="Text 24"/>
          <p:cNvSpPr/>
          <p:nvPr/>
        </p:nvSpPr>
        <p:spPr>
          <a:xfrm>
            <a:off x="6233008" y="5148072"/>
            <a:ext cx="5208880" cy="365760"/>
          </a:xfrm>
          <a:prstGeom prst="rect">
            <a:avLst/>
          </a:prstGeom>
          <a:noFill/>
          <a:ln/>
        </p:spPr>
        <p:txBody>
          <a:bodyPr wrap="square" lIns="0" tIns="0" rIns="0" bIns="0" rtlCol="0" anchor="ctr"/>
          <a:lstStyle/>
          <a:p>
            <a:pPr marL="0" indent="0">
              <a:buNone/>
            </a:pPr>
            <a:r>
              <a:rPr lang="en-US" sz="1400" dirty="0">
                <a:solidFill>
                  <a:srgbClr val="0B2B31"/>
                </a:solidFill>
                <a:latin typeface="Calibri" pitchFamily="34" charset="0"/>
                <a:ea typeface="Calibri" pitchFamily="34" charset="-122"/>
                <a:cs typeface="Calibri" pitchFamily="34" charset="-120"/>
              </a:rPr>
              <a:t>Fixed seed 42 across split and init</a:t>
            </a:r>
            <a:endParaRPr lang="en-US" sz="1400" dirty="0"/>
          </a:p>
        </p:txBody>
      </p:sp>
      <p:sp>
        <p:nvSpPr>
          <p:cNvPr id="27" name="Shape 25"/>
          <p:cNvSpPr/>
          <p:nvPr/>
        </p:nvSpPr>
        <p:spPr>
          <a:xfrm>
            <a:off x="6233008" y="5678424"/>
            <a:ext cx="5208880" cy="0"/>
          </a:xfrm>
          <a:prstGeom prst="line">
            <a:avLst/>
          </a:prstGeom>
          <a:noFill/>
          <a:ln w="12700">
            <a:solidFill>
              <a:srgbClr val="E2ECEC"/>
            </a:solidFill>
            <a:prstDash val="solid"/>
          </a:ln>
        </p:spPr>
        <p:txBody>
          <a:bodyPr/>
          <a:lstStyle/>
          <a:p>
            <a:endParaRPr lang="en-US"/>
          </a:p>
        </p:txBody>
      </p:sp>
      <p:sp>
        <p:nvSpPr>
          <p:cNvPr id="28" name="Text 26"/>
          <p:cNvSpPr/>
          <p:nvPr/>
        </p:nvSpPr>
        <p:spPr>
          <a:xfrm>
            <a:off x="566928" y="5989320"/>
            <a:ext cx="11057839" cy="365760"/>
          </a:xfrm>
          <a:prstGeom prst="rect">
            <a:avLst/>
          </a:prstGeom>
          <a:noFill/>
          <a:ln/>
        </p:spPr>
        <p:txBody>
          <a:bodyPr wrap="square" lIns="0" tIns="0" rIns="0" bIns="0" rtlCol="0" anchor="ctr"/>
          <a:lstStyle/>
          <a:p>
            <a:pPr marL="0" indent="0">
              <a:buNone/>
            </a:pPr>
            <a:r>
              <a:rPr lang="en-US" sz="1300" i="1" dirty="0">
                <a:solidFill>
                  <a:srgbClr val="5A6B6E"/>
                </a:solidFill>
                <a:latin typeface="Calibri" pitchFamily="34" charset="0"/>
                <a:ea typeface="Calibri" pitchFamily="34" charset="-122"/>
                <a:cs typeface="Calibri" pitchFamily="34" charset="-120"/>
              </a:rPr>
              <a:t>Evaluated on the held-out patient-disjoint test set of 1,170 images.</a:t>
            </a:r>
            <a:endParaRPr lang="en-US" sz="1300" dirty="0"/>
          </a:p>
        </p:txBody>
      </p:sp>
      <p:sp>
        <p:nvSpPr>
          <p:cNvPr id="29" name="Text 27"/>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10</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RESULTS</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Overall Performance</a:t>
            </a:r>
            <a:endParaRPr lang="en-US" sz="3000" dirty="0"/>
          </a:p>
        </p:txBody>
      </p:sp>
      <p:graphicFrame>
        <p:nvGraphicFramePr>
          <p:cNvPr id="4" name="Chart 0"/>
          <p:cNvGraphicFramePr/>
          <p:nvPr/>
        </p:nvGraphicFramePr>
        <p:xfrm>
          <a:off x="566928" y="1481328"/>
          <a:ext cx="6766560" cy="3977640"/>
        </p:xfrm>
        <a:graphic>
          <a:graphicData uri="http://schemas.openxmlformats.org/drawingml/2006/chart">
            <c:chart xmlns:c="http://schemas.openxmlformats.org/drawingml/2006/chart" xmlns:r="http://schemas.openxmlformats.org/officeDocument/2006/relationships" r:id="rId3"/>
          </a:graphicData>
        </a:graphic>
      </p:graphicFrame>
      <p:sp>
        <p:nvSpPr>
          <p:cNvPr id="5" name="Shape 2"/>
          <p:cNvSpPr/>
          <p:nvPr/>
        </p:nvSpPr>
        <p:spPr>
          <a:xfrm>
            <a:off x="7653528" y="1481328"/>
            <a:ext cx="3971239" cy="3977640"/>
          </a:xfrm>
          <a:prstGeom prst="roundRect">
            <a:avLst>
              <a:gd name="adj" fmla="val 1842"/>
            </a:avLst>
          </a:prstGeom>
          <a:solidFill>
            <a:srgbClr val="F1F6F6"/>
          </a:solidFill>
          <a:ln w="12700">
            <a:solidFill>
              <a:srgbClr val="E2ECEC"/>
            </a:solidFill>
            <a:prstDash val="solid"/>
          </a:ln>
        </p:spPr>
        <p:txBody>
          <a:bodyPr/>
          <a:lstStyle/>
          <a:p>
            <a:endParaRPr lang="en-US"/>
          </a:p>
        </p:txBody>
      </p:sp>
      <p:sp>
        <p:nvSpPr>
          <p:cNvPr id="6" name="Text 3"/>
          <p:cNvSpPr/>
          <p:nvPr/>
        </p:nvSpPr>
        <p:spPr>
          <a:xfrm>
            <a:off x="7973568" y="1691640"/>
            <a:ext cx="3291840" cy="310896"/>
          </a:xfrm>
          <a:prstGeom prst="rect">
            <a:avLst/>
          </a:prstGeom>
          <a:noFill/>
          <a:ln/>
        </p:spPr>
        <p:txBody>
          <a:bodyPr wrap="square" lIns="0" tIns="0" rIns="0" bIns="0" rtlCol="0" anchor="ctr"/>
          <a:lstStyle/>
          <a:p>
            <a:pPr marL="0" indent="0">
              <a:buNone/>
            </a:pPr>
            <a:r>
              <a:rPr lang="en-US" sz="1700" b="1" dirty="0">
                <a:solidFill>
                  <a:srgbClr val="0B2B31"/>
                </a:solidFill>
                <a:latin typeface="Cambria" pitchFamily="34" charset="0"/>
                <a:ea typeface="Cambria" pitchFamily="34" charset="-122"/>
                <a:cs typeface="Cambria" pitchFamily="34" charset="-120"/>
              </a:rPr>
              <a:t>Reading the numbers</a:t>
            </a:r>
            <a:endParaRPr lang="en-US" sz="1700" dirty="0"/>
          </a:p>
        </p:txBody>
      </p:sp>
      <p:sp>
        <p:nvSpPr>
          <p:cNvPr id="7" name="Text 4"/>
          <p:cNvSpPr/>
          <p:nvPr/>
        </p:nvSpPr>
        <p:spPr>
          <a:xfrm>
            <a:off x="7973568" y="2103120"/>
            <a:ext cx="3383280" cy="777240"/>
          </a:xfrm>
          <a:prstGeom prst="rect">
            <a:avLst/>
          </a:prstGeom>
          <a:noFill/>
          <a:ln/>
        </p:spPr>
        <p:txBody>
          <a:bodyPr wrap="square" lIns="0" tIns="0" rIns="0" bIns="0" rtlCol="0" anchor="ctr"/>
          <a:lstStyle/>
          <a:p>
            <a:pPr marL="0" indent="0">
              <a:lnSpc>
                <a:spcPts val="1700"/>
              </a:lnSpc>
              <a:buNone/>
            </a:pPr>
            <a:r>
              <a:rPr lang="en-US" sz="1300" b="1" dirty="0">
                <a:solidFill>
                  <a:srgbClr val="0B2B31"/>
                </a:solidFill>
                <a:latin typeface="Calibri" pitchFamily="34" charset="0"/>
                <a:ea typeface="Calibri" pitchFamily="34" charset="-122"/>
                <a:cs typeface="Calibri" pitchFamily="34" charset="-120"/>
              </a:rPr>
              <a:t>Both transformers tie at 97.35%.</a:t>
            </a:r>
            <a:endParaRPr lang="en-US" sz="1300" dirty="0"/>
          </a:p>
          <a:p>
            <a:pPr marL="0" indent="0">
              <a:lnSpc>
                <a:spcPts val="1700"/>
              </a:lnSpc>
              <a:buNone/>
            </a:pPr>
            <a:r>
              <a:rPr lang="en-US" sz="1300" dirty="0">
                <a:solidFill>
                  <a:srgbClr val="3A5559"/>
                </a:solidFill>
                <a:latin typeface="Calibri" pitchFamily="34" charset="0"/>
                <a:ea typeface="Calibri" pitchFamily="34" charset="-122"/>
                <a:cs typeface="Calibri" pitchFamily="34" charset="-120"/>
              </a:rPr>
              <a:t>Every CNN falls between 94.87% and 95.38%.</a:t>
            </a:r>
            <a:endParaRPr lang="en-US" sz="1300" dirty="0"/>
          </a:p>
        </p:txBody>
      </p:sp>
      <p:sp>
        <p:nvSpPr>
          <p:cNvPr id="8" name="Shape 5"/>
          <p:cNvSpPr/>
          <p:nvPr/>
        </p:nvSpPr>
        <p:spPr>
          <a:xfrm>
            <a:off x="7973568" y="2971800"/>
            <a:ext cx="3383280" cy="1051560"/>
          </a:xfrm>
          <a:prstGeom prst="roundRect">
            <a:avLst>
              <a:gd name="adj" fmla="val 5217"/>
            </a:avLst>
          </a:prstGeom>
          <a:solidFill>
            <a:srgbClr val="E4F1F1"/>
          </a:solidFill>
          <a:ln w="12700">
            <a:solidFill>
              <a:srgbClr val="D2E6E6"/>
            </a:solidFill>
            <a:prstDash val="solid"/>
          </a:ln>
        </p:spPr>
        <p:txBody>
          <a:bodyPr/>
          <a:lstStyle/>
          <a:p>
            <a:endParaRPr lang="en-US"/>
          </a:p>
        </p:txBody>
      </p:sp>
      <p:sp>
        <p:nvSpPr>
          <p:cNvPr id="9" name="Text 6"/>
          <p:cNvSpPr/>
          <p:nvPr/>
        </p:nvSpPr>
        <p:spPr>
          <a:xfrm>
            <a:off x="8202168" y="2971800"/>
            <a:ext cx="2926080" cy="1051560"/>
          </a:xfrm>
          <a:prstGeom prst="rect">
            <a:avLst/>
          </a:prstGeom>
          <a:noFill/>
          <a:ln/>
        </p:spPr>
        <p:txBody>
          <a:bodyPr wrap="square" lIns="0" tIns="0" rIns="0" bIns="0" rtlCol="0" anchor="ctr"/>
          <a:lstStyle/>
          <a:p>
            <a:pPr marL="0" indent="0">
              <a:buNone/>
            </a:pPr>
            <a:r>
              <a:rPr lang="en-US" sz="1250" b="1" dirty="0">
                <a:solidFill>
                  <a:srgbClr val="028090"/>
                </a:solidFill>
                <a:latin typeface="Calibri" pitchFamily="34" charset="0"/>
                <a:ea typeface="Calibri" pitchFamily="34" charset="-122"/>
                <a:cs typeface="Calibri" pitchFamily="34" charset="-120"/>
              </a:rPr>
              <a:t>Confidence intervals
</a:t>
            </a:r>
            <a:r>
              <a:rPr lang="en-US" sz="1200" dirty="0">
                <a:solidFill>
                  <a:srgbClr val="26454A"/>
                </a:solidFill>
                <a:latin typeface="Calibri" pitchFamily="34" charset="0"/>
                <a:ea typeface="Calibri" pitchFamily="34" charset="-122"/>
                <a:cs typeface="Calibri" pitchFamily="34" charset="-120"/>
              </a:rPr>
              <a:t>96.26–98.13% for transformers vs 93.74–96.22% for EfficientNetB0; only ResNet50 overlaps, and marginally.</a:t>
            </a:r>
            <a:endParaRPr lang="en-US" sz="1250" dirty="0"/>
          </a:p>
        </p:txBody>
      </p:sp>
      <p:sp>
        <p:nvSpPr>
          <p:cNvPr id="10" name="Text 7"/>
          <p:cNvSpPr/>
          <p:nvPr/>
        </p:nvSpPr>
        <p:spPr>
          <a:xfrm>
            <a:off x="7973568" y="4160520"/>
            <a:ext cx="3383280" cy="640080"/>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Highest AUC: Swin 0.9962, then ViT 0.9948 and the hybrid 0.9946.</a:t>
            </a:r>
            <a:endParaRPr lang="en-US" sz="1250" dirty="0"/>
          </a:p>
        </p:txBody>
      </p:sp>
      <p:sp>
        <p:nvSpPr>
          <p:cNvPr id="11" name="Text 8"/>
          <p:cNvSpPr/>
          <p:nvPr/>
        </p:nvSpPr>
        <p:spPr>
          <a:xfrm>
            <a:off x="7973568" y="4773168"/>
            <a:ext cx="3383280" cy="640080"/>
          </a:xfrm>
          <a:prstGeom prst="rect">
            <a:avLst/>
          </a:prstGeom>
          <a:noFill/>
          <a:ln/>
        </p:spPr>
        <p:txBody>
          <a:bodyPr wrap="square" lIns="0" tIns="0" rIns="0" bIns="0" rtlCol="0" anchor="ctr"/>
          <a:lstStyle/>
          <a:p>
            <a:pPr marL="0" indent="0">
              <a:buNone/>
            </a:pPr>
            <a:r>
              <a:rPr lang="en-US" sz="1250" b="1" i="1" dirty="0">
                <a:solidFill>
                  <a:srgbClr val="028090"/>
                </a:solidFill>
                <a:latin typeface="Calibri" pitchFamily="34" charset="0"/>
                <a:ea typeface="Calibri" pitchFamily="34" charset="-122"/>
                <a:cs typeface="Calibri" pitchFamily="34" charset="-120"/>
              </a:rPr>
              <a:t>Family matters. The model within a family does not.</a:t>
            </a:r>
            <a:endParaRPr lang="en-US" sz="1250" dirty="0"/>
          </a:p>
        </p:txBody>
      </p:sp>
      <p:sp>
        <p:nvSpPr>
          <p:cNvPr id="12" name="Text 9"/>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11</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RESULTS</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The Number That Matters Clinically</a:t>
            </a:r>
            <a:endParaRPr lang="en-US" sz="3000" dirty="0"/>
          </a:p>
        </p:txBody>
      </p:sp>
      <p:sp>
        <p:nvSpPr>
          <p:cNvPr id="4" name="Text 2"/>
          <p:cNvSpPr/>
          <p:nvPr/>
        </p:nvSpPr>
        <p:spPr>
          <a:xfrm>
            <a:off x="566928" y="1417320"/>
            <a:ext cx="11057839" cy="365760"/>
          </a:xfrm>
          <a:prstGeom prst="rect">
            <a:avLst/>
          </a:prstGeom>
          <a:noFill/>
          <a:ln/>
        </p:spPr>
        <p:txBody>
          <a:bodyPr wrap="square" lIns="0" tIns="0" rIns="0" bIns="0" rtlCol="0" anchor="ctr"/>
          <a:lstStyle/>
          <a:p>
            <a:pPr marL="0" indent="0">
              <a:buNone/>
            </a:pPr>
            <a:r>
              <a:rPr lang="en-US" sz="1400" dirty="0">
                <a:solidFill>
                  <a:srgbClr val="3A5559"/>
                </a:solidFill>
                <a:latin typeface="Calibri" pitchFamily="34" charset="0"/>
                <a:ea typeface="Calibri" pitchFamily="34" charset="-122"/>
                <a:cs typeface="Calibri" pitchFamily="34" charset="-120"/>
              </a:rPr>
              <a:t>Accuracy differs by 2.5 points between the best and worst model. Missed pneumonia cases differ threefold.</a:t>
            </a:r>
            <a:endParaRPr lang="en-US" sz="1400" dirty="0"/>
          </a:p>
        </p:txBody>
      </p:sp>
      <p:sp>
        <p:nvSpPr>
          <p:cNvPr id="5" name="Shape 3"/>
          <p:cNvSpPr/>
          <p:nvPr/>
        </p:nvSpPr>
        <p:spPr>
          <a:xfrm>
            <a:off x="566928" y="1965960"/>
            <a:ext cx="1660093" cy="1920240"/>
          </a:xfrm>
          <a:prstGeom prst="roundRect">
            <a:avLst>
              <a:gd name="adj" fmla="val 4407"/>
            </a:avLst>
          </a:prstGeom>
          <a:solidFill>
            <a:srgbClr val="E4F1F1"/>
          </a:solidFill>
          <a:ln w="12700">
            <a:solidFill>
              <a:srgbClr val="E2ECEC"/>
            </a:solidFill>
            <a:prstDash val="solid"/>
          </a:ln>
        </p:spPr>
        <p:txBody>
          <a:bodyPr/>
          <a:lstStyle/>
          <a:p>
            <a:endParaRPr lang="en-US"/>
          </a:p>
        </p:txBody>
      </p:sp>
      <p:sp>
        <p:nvSpPr>
          <p:cNvPr id="6" name="Text 4"/>
          <p:cNvSpPr/>
          <p:nvPr/>
        </p:nvSpPr>
        <p:spPr>
          <a:xfrm>
            <a:off x="566928" y="2212848"/>
            <a:ext cx="1660093" cy="777240"/>
          </a:xfrm>
          <a:prstGeom prst="rect">
            <a:avLst/>
          </a:prstGeom>
          <a:noFill/>
          <a:ln/>
        </p:spPr>
        <p:txBody>
          <a:bodyPr wrap="square" lIns="0" tIns="0" rIns="0" bIns="0" rtlCol="0" anchor="ctr"/>
          <a:lstStyle/>
          <a:p>
            <a:pPr marL="0" indent="0" algn="ctr">
              <a:buNone/>
            </a:pPr>
            <a:r>
              <a:rPr lang="en-US" sz="4400" b="1" dirty="0">
                <a:solidFill>
                  <a:srgbClr val="00A896"/>
                </a:solidFill>
                <a:latin typeface="Cambria" pitchFamily="34" charset="0"/>
                <a:ea typeface="Cambria" pitchFamily="34" charset="-122"/>
                <a:cs typeface="Cambria" pitchFamily="34" charset="-120"/>
              </a:rPr>
              <a:t>14</a:t>
            </a:r>
            <a:endParaRPr lang="en-US" sz="4400" dirty="0"/>
          </a:p>
        </p:txBody>
      </p:sp>
      <p:sp>
        <p:nvSpPr>
          <p:cNvPr id="7" name="Text 5"/>
          <p:cNvSpPr/>
          <p:nvPr/>
        </p:nvSpPr>
        <p:spPr>
          <a:xfrm>
            <a:off x="566928" y="2962656"/>
            <a:ext cx="1660093" cy="274320"/>
          </a:xfrm>
          <a:prstGeom prst="rect">
            <a:avLst/>
          </a:prstGeom>
          <a:noFill/>
          <a:ln/>
        </p:spPr>
        <p:txBody>
          <a:bodyPr wrap="square" lIns="0" tIns="0" rIns="0" bIns="0" rtlCol="0" anchor="ctr"/>
          <a:lstStyle/>
          <a:p>
            <a:pPr marL="0" indent="0" algn="ctr">
              <a:buNone/>
            </a:pPr>
            <a:r>
              <a:rPr lang="en-US" sz="1100" dirty="0">
                <a:solidFill>
                  <a:srgbClr val="5A6B6E"/>
                </a:solidFill>
                <a:latin typeface="Calibri" pitchFamily="34" charset="0"/>
                <a:ea typeface="Calibri" pitchFamily="34" charset="-122"/>
                <a:cs typeface="Calibri" pitchFamily="34" charset="-120"/>
              </a:rPr>
              <a:t>false negatives</a:t>
            </a:r>
            <a:endParaRPr lang="en-US" sz="1100" dirty="0"/>
          </a:p>
        </p:txBody>
      </p:sp>
      <p:sp>
        <p:nvSpPr>
          <p:cNvPr id="8" name="Text 6"/>
          <p:cNvSpPr/>
          <p:nvPr/>
        </p:nvSpPr>
        <p:spPr>
          <a:xfrm>
            <a:off x="566928" y="3310128"/>
            <a:ext cx="1660093" cy="320040"/>
          </a:xfrm>
          <a:prstGeom prst="rect">
            <a:avLst/>
          </a:prstGeom>
          <a:noFill/>
          <a:ln/>
        </p:spPr>
        <p:txBody>
          <a:bodyPr wrap="square" lIns="0" tIns="0" rIns="0" bIns="0" rtlCol="0" anchor="ctr"/>
          <a:lstStyle/>
          <a:p>
            <a:pPr marL="0" indent="0" algn="ctr">
              <a:buNone/>
            </a:pPr>
            <a:r>
              <a:rPr lang="en-US" sz="1300" b="1" dirty="0">
                <a:solidFill>
                  <a:srgbClr val="0B2B31"/>
                </a:solidFill>
                <a:latin typeface="Calibri" pitchFamily="34" charset="0"/>
                <a:ea typeface="Calibri" pitchFamily="34" charset="-122"/>
                <a:cs typeface="Calibri" pitchFamily="34" charset="-120"/>
              </a:rPr>
              <a:t>ViT</a:t>
            </a:r>
            <a:endParaRPr lang="en-US" sz="1300" dirty="0"/>
          </a:p>
        </p:txBody>
      </p:sp>
      <p:sp>
        <p:nvSpPr>
          <p:cNvPr id="9" name="Shape 7"/>
          <p:cNvSpPr/>
          <p:nvPr/>
        </p:nvSpPr>
        <p:spPr>
          <a:xfrm>
            <a:off x="2446477" y="1965960"/>
            <a:ext cx="1660093" cy="1920240"/>
          </a:xfrm>
          <a:prstGeom prst="roundRect">
            <a:avLst>
              <a:gd name="adj" fmla="val 4407"/>
            </a:avLst>
          </a:prstGeom>
          <a:solidFill>
            <a:srgbClr val="E4F1F1"/>
          </a:solidFill>
          <a:ln w="12700">
            <a:solidFill>
              <a:srgbClr val="E2ECEC"/>
            </a:solidFill>
            <a:prstDash val="solid"/>
          </a:ln>
        </p:spPr>
        <p:txBody>
          <a:bodyPr/>
          <a:lstStyle/>
          <a:p>
            <a:endParaRPr lang="en-US"/>
          </a:p>
        </p:txBody>
      </p:sp>
      <p:sp>
        <p:nvSpPr>
          <p:cNvPr id="10" name="Text 8"/>
          <p:cNvSpPr/>
          <p:nvPr/>
        </p:nvSpPr>
        <p:spPr>
          <a:xfrm>
            <a:off x="2446477" y="2212848"/>
            <a:ext cx="1660093" cy="777240"/>
          </a:xfrm>
          <a:prstGeom prst="rect">
            <a:avLst/>
          </a:prstGeom>
          <a:noFill/>
          <a:ln/>
        </p:spPr>
        <p:txBody>
          <a:bodyPr wrap="square" lIns="0" tIns="0" rIns="0" bIns="0" rtlCol="0" anchor="ctr"/>
          <a:lstStyle/>
          <a:p>
            <a:pPr marL="0" indent="0" algn="ctr">
              <a:buNone/>
            </a:pPr>
            <a:r>
              <a:rPr lang="en-US" sz="4400" b="1" dirty="0">
                <a:solidFill>
                  <a:srgbClr val="00A896"/>
                </a:solidFill>
                <a:latin typeface="Cambria" pitchFamily="34" charset="0"/>
                <a:ea typeface="Cambria" pitchFamily="34" charset="-122"/>
                <a:cs typeface="Cambria" pitchFamily="34" charset="-120"/>
              </a:rPr>
              <a:t>17</a:t>
            </a:r>
            <a:endParaRPr lang="en-US" sz="4400" dirty="0"/>
          </a:p>
        </p:txBody>
      </p:sp>
      <p:sp>
        <p:nvSpPr>
          <p:cNvPr id="11" name="Text 9"/>
          <p:cNvSpPr/>
          <p:nvPr/>
        </p:nvSpPr>
        <p:spPr>
          <a:xfrm>
            <a:off x="2446477" y="2962656"/>
            <a:ext cx="1660093" cy="274320"/>
          </a:xfrm>
          <a:prstGeom prst="rect">
            <a:avLst/>
          </a:prstGeom>
          <a:noFill/>
          <a:ln/>
        </p:spPr>
        <p:txBody>
          <a:bodyPr wrap="square" lIns="0" tIns="0" rIns="0" bIns="0" rtlCol="0" anchor="ctr"/>
          <a:lstStyle/>
          <a:p>
            <a:pPr marL="0" indent="0" algn="ctr">
              <a:buNone/>
            </a:pPr>
            <a:r>
              <a:rPr lang="en-US" sz="1100" dirty="0">
                <a:solidFill>
                  <a:srgbClr val="5A6B6E"/>
                </a:solidFill>
                <a:latin typeface="Calibri" pitchFamily="34" charset="0"/>
                <a:ea typeface="Calibri" pitchFamily="34" charset="-122"/>
                <a:cs typeface="Calibri" pitchFamily="34" charset="-120"/>
              </a:rPr>
              <a:t>false negatives</a:t>
            </a:r>
            <a:endParaRPr lang="en-US" sz="1100" dirty="0"/>
          </a:p>
        </p:txBody>
      </p:sp>
      <p:sp>
        <p:nvSpPr>
          <p:cNvPr id="12" name="Text 10"/>
          <p:cNvSpPr/>
          <p:nvPr/>
        </p:nvSpPr>
        <p:spPr>
          <a:xfrm>
            <a:off x="2446477" y="3310128"/>
            <a:ext cx="1660093" cy="320040"/>
          </a:xfrm>
          <a:prstGeom prst="rect">
            <a:avLst/>
          </a:prstGeom>
          <a:noFill/>
          <a:ln/>
        </p:spPr>
        <p:txBody>
          <a:bodyPr wrap="square" lIns="0" tIns="0" rIns="0" bIns="0" rtlCol="0" anchor="ctr"/>
          <a:lstStyle/>
          <a:p>
            <a:pPr marL="0" indent="0" algn="ctr">
              <a:buNone/>
            </a:pPr>
            <a:r>
              <a:rPr lang="en-US" sz="1300" b="1" dirty="0">
                <a:solidFill>
                  <a:srgbClr val="0B2B31"/>
                </a:solidFill>
                <a:latin typeface="Calibri" pitchFamily="34" charset="0"/>
                <a:ea typeface="Calibri" pitchFamily="34" charset="-122"/>
                <a:cs typeface="Calibri" pitchFamily="34" charset="-120"/>
              </a:rPr>
              <a:t>Swin</a:t>
            </a:r>
            <a:endParaRPr lang="en-US" sz="1300" dirty="0"/>
          </a:p>
        </p:txBody>
      </p:sp>
      <p:sp>
        <p:nvSpPr>
          <p:cNvPr id="13" name="Shape 11"/>
          <p:cNvSpPr/>
          <p:nvPr/>
        </p:nvSpPr>
        <p:spPr>
          <a:xfrm>
            <a:off x="4326026" y="1965960"/>
            <a:ext cx="1660093" cy="1920240"/>
          </a:xfrm>
          <a:prstGeom prst="roundRect">
            <a:avLst>
              <a:gd name="adj" fmla="val 4407"/>
            </a:avLst>
          </a:prstGeom>
          <a:solidFill>
            <a:srgbClr val="E4F1F1"/>
          </a:solidFill>
          <a:ln w="12700">
            <a:solidFill>
              <a:srgbClr val="E2ECEC"/>
            </a:solidFill>
            <a:prstDash val="solid"/>
          </a:ln>
        </p:spPr>
        <p:txBody>
          <a:bodyPr/>
          <a:lstStyle/>
          <a:p>
            <a:endParaRPr lang="en-US"/>
          </a:p>
        </p:txBody>
      </p:sp>
      <p:sp>
        <p:nvSpPr>
          <p:cNvPr id="14" name="Text 12"/>
          <p:cNvSpPr/>
          <p:nvPr/>
        </p:nvSpPr>
        <p:spPr>
          <a:xfrm>
            <a:off x="4326026" y="2212848"/>
            <a:ext cx="1660093" cy="777240"/>
          </a:xfrm>
          <a:prstGeom prst="rect">
            <a:avLst/>
          </a:prstGeom>
          <a:noFill/>
          <a:ln/>
        </p:spPr>
        <p:txBody>
          <a:bodyPr wrap="square" lIns="0" tIns="0" rIns="0" bIns="0" rtlCol="0" anchor="ctr"/>
          <a:lstStyle/>
          <a:p>
            <a:pPr marL="0" indent="0" algn="ctr">
              <a:buNone/>
            </a:pPr>
            <a:r>
              <a:rPr lang="en-US" sz="4400" b="1" dirty="0">
                <a:solidFill>
                  <a:srgbClr val="0B7A6E"/>
                </a:solidFill>
                <a:latin typeface="Cambria" pitchFamily="34" charset="0"/>
                <a:ea typeface="Cambria" pitchFamily="34" charset="-122"/>
                <a:cs typeface="Cambria" pitchFamily="34" charset="-120"/>
              </a:rPr>
              <a:t>23</a:t>
            </a:r>
            <a:endParaRPr lang="en-US" sz="4400" dirty="0"/>
          </a:p>
        </p:txBody>
      </p:sp>
      <p:sp>
        <p:nvSpPr>
          <p:cNvPr id="15" name="Text 13"/>
          <p:cNvSpPr/>
          <p:nvPr/>
        </p:nvSpPr>
        <p:spPr>
          <a:xfrm>
            <a:off x="4326026" y="2962656"/>
            <a:ext cx="1660093" cy="274320"/>
          </a:xfrm>
          <a:prstGeom prst="rect">
            <a:avLst/>
          </a:prstGeom>
          <a:noFill/>
          <a:ln/>
        </p:spPr>
        <p:txBody>
          <a:bodyPr wrap="square" lIns="0" tIns="0" rIns="0" bIns="0" rtlCol="0" anchor="ctr"/>
          <a:lstStyle/>
          <a:p>
            <a:pPr marL="0" indent="0" algn="ctr">
              <a:buNone/>
            </a:pPr>
            <a:r>
              <a:rPr lang="en-US" sz="1100" dirty="0">
                <a:solidFill>
                  <a:srgbClr val="5A6B6E"/>
                </a:solidFill>
                <a:latin typeface="Calibri" pitchFamily="34" charset="0"/>
                <a:ea typeface="Calibri" pitchFamily="34" charset="-122"/>
                <a:cs typeface="Calibri" pitchFamily="34" charset="-120"/>
              </a:rPr>
              <a:t>false negatives</a:t>
            </a:r>
            <a:endParaRPr lang="en-US" sz="1100" dirty="0"/>
          </a:p>
        </p:txBody>
      </p:sp>
      <p:sp>
        <p:nvSpPr>
          <p:cNvPr id="16" name="Text 14"/>
          <p:cNvSpPr/>
          <p:nvPr/>
        </p:nvSpPr>
        <p:spPr>
          <a:xfrm>
            <a:off x="4326026" y="3310128"/>
            <a:ext cx="1660093" cy="320040"/>
          </a:xfrm>
          <a:prstGeom prst="rect">
            <a:avLst/>
          </a:prstGeom>
          <a:noFill/>
          <a:ln/>
        </p:spPr>
        <p:txBody>
          <a:bodyPr wrap="square" lIns="0" tIns="0" rIns="0" bIns="0" rtlCol="0" anchor="ctr"/>
          <a:lstStyle/>
          <a:p>
            <a:pPr marL="0" indent="0" algn="ctr">
              <a:buNone/>
            </a:pPr>
            <a:r>
              <a:rPr lang="en-US" sz="1300" b="1" dirty="0">
                <a:solidFill>
                  <a:srgbClr val="0B2B31"/>
                </a:solidFill>
                <a:latin typeface="Calibri" pitchFamily="34" charset="0"/>
                <a:ea typeface="Calibri" pitchFamily="34" charset="-122"/>
                <a:cs typeface="Calibri" pitchFamily="34" charset="-120"/>
              </a:rPr>
              <a:t>Hybrid</a:t>
            </a:r>
            <a:endParaRPr lang="en-US" sz="1300" dirty="0"/>
          </a:p>
        </p:txBody>
      </p:sp>
      <p:sp>
        <p:nvSpPr>
          <p:cNvPr id="17" name="Shape 15"/>
          <p:cNvSpPr/>
          <p:nvPr/>
        </p:nvSpPr>
        <p:spPr>
          <a:xfrm>
            <a:off x="6205576" y="1965960"/>
            <a:ext cx="1660093" cy="1920240"/>
          </a:xfrm>
          <a:prstGeom prst="roundRect">
            <a:avLst>
              <a:gd name="adj" fmla="val 4407"/>
            </a:avLst>
          </a:prstGeom>
          <a:solidFill>
            <a:srgbClr val="FBF0ED"/>
          </a:solidFill>
          <a:ln w="12700">
            <a:solidFill>
              <a:srgbClr val="E2ECEC"/>
            </a:solidFill>
            <a:prstDash val="solid"/>
          </a:ln>
        </p:spPr>
        <p:txBody>
          <a:bodyPr/>
          <a:lstStyle/>
          <a:p>
            <a:endParaRPr lang="en-US"/>
          </a:p>
        </p:txBody>
      </p:sp>
      <p:sp>
        <p:nvSpPr>
          <p:cNvPr id="18" name="Text 16"/>
          <p:cNvSpPr/>
          <p:nvPr/>
        </p:nvSpPr>
        <p:spPr>
          <a:xfrm>
            <a:off x="6205576" y="2212848"/>
            <a:ext cx="1660093" cy="777240"/>
          </a:xfrm>
          <a:prstGeom prst="rect">
            <a:avLst/>
          </a:prstGeom>
          <a:noFill/>
          <a:ln/>
        </p:spPr>
        <p:txBody>
          <a:bodyPr wrap="square" lIns="0" tIns="0" rIns="0" bIns="0" rtlCol="0" anchor="ctr"/>
          <a:lstStyle/>
          <a:p>
            <a:pPr marL="0" indent="0" algn="ctr">
              <a:buNone/>
            </a:pPr>
            <a:r>
              <a:rPr lang="en-US" sz="4400" b="1" dirty="0">
                <a:solidFill>
                  <a:srgbClr val="B5462F"/>
                </a:solidFill>
                <a:latin typeface="Cambria" pitchFamily="34" charset="0"/>
                <a:ea typeface="Cambria" pitchFamily="34" charset="-122"/>
                <a:cs typeface="Cambria" pitchFamily="34" charset="-120"/>
              </a:rPr>
              <a:t>42</a:t>
            </a:r>
            <a:endParaRPr lang="en-US" sz="4400" dirty="0"/>
          </a:p>
        </p:txBody>
      </p:sp>
      <p:sp>
        <p:nvSpPr>
          <p:cNvPr id="19" name="Text 17"/>
          <p:cNvSpPr/>
          <p:nvPr/>
        </p:nvSpPr>
        <p:spPr>
          <a:xfrm>
            <a:off x="6205576" y="2962656"/>
            <a:ext cx="1660093" cy="274320"/>
          </a:xfrm>
          <a:prstGeom prst="rect">
            <a:avLst/>
          </a:prstGeom>
          <a:noFill/>
          <a:ln/>
        </p:spPr>
        <p:txBody>
          <a:bodyPr wrap="square" lIns="0" tIns="0" rIns="0" bIns="0" rtlCol="0" anchor="ctr"/>
          <a:lstStyle/>
          <a:p>
            <a:pPr marL="0" indent="0" algn="ctr">
              <a:buNone/>
            </a:pPr>
            <a:r>
              <a:rPr lang="en-US" sz="1100" dirty="0">
                <a:solidFill>
                  <a:srgbClr val="5A6B6E"/>
                </a:solidFill>
                <a:latin typeface="Calibri" pitchFamily="34" charset="0"/>
                <a:ea typeface="Calibri" pitchFamily="34" charset="-122"/>
                <a:cs typeface="Calibri" pitchFamily="34" charset="-120"/>
              </a:rPr>
              <a:t>false negatives</a:t>
            </a:r>
            <a:endParaRPr lang="en-US" sz="1100" dirty="0"/>
          </a:p>
        </p:txBody>
      </p:sp>
      <p:sp>
        <p:nvSpPr>
          <p:cNvPr id="20" name="Text 18"/>
          <p:cNvSpPr/>
          <p:nvPr/>
        </p:nvSpPr>
        <p:spPr>
          <a:xfrm>
            <a:off x="6205576" y="3310128"/>
            <a:ext cx="1660093" cy="320040"/>
          </a:xfrm>
          <a:prstGeom prst="rect">
            <a:avLst/>
          </a:prstGeom>
          <a:noFill/>
          <a:ln/>
        </p:spPr>
        <p:txBody>
          <a:bodyPr wrap="square" lIns="0" tIns="0" rIns="0" bIns="0" rtlCol="0" anchor="ctr"/>
          <a:lstStyle/>
          <a:p>
            <a:pPr marL="0" indent="0" algn="ctr">
              <a:buNone/>
            </a:pPr>
            <a:r>
              <a:rPr lang="en-US" sz="1300" b="1" dirty="0">
                <a:solidFill>
                  <a:srgbClr val="0B2B31"/>
                </a:solidFill>
                <a:latin typeface="Calibri" pitchFamily="34" charset="0"/>
                <a:ea typeface="Calibri" pitchFamily="34" charset="-122"/>
                <a:cs typeface="Calibri" pitchFamily="34" charset="-120"/>
              </a:rPr>
              <a:t>ResNet50</a:t>
            </a:r>
            <a:endParaRPr lang="en-US" sz="1300" dirty="0"/>
          </a:p>
        </p:txBody>
      </p:sp>
      <p:sp>
        <p:nvSpPr>
          <p:cNvPr id="21" name="Shape 19"/>
          <p:cNvSpPr/>
          <p:nvPr/>
        </p:nvSpPr>
        <p:spPr>
          <a:xfrm>
            <a:off x="8085125" y="1965960"/>
            <a:ext cx="1660093" cy="1920240"/>
          </a:xfrm>
          <a:prstGeom prst="roundRect">
            <a:avLst>
              <a:gd name="adj" fmla="val 4407"/>
            </a:avLst>
          </a:prstGeom>
          <a:solidFill>
            <a:srgbClr val="FBF0ED"/>
          </a:solidFill>
          <a:ln w="12700">
            <a:solidFill>
              <a:srgbClr val="E2ECEC"/>
            </a:solidFill>
            <a:prstDash val="solid"/>
          </a:ln>
        </p:spPr>
        <p:txBody>
          <a:bodyPr/>
          <a:lstStyle/>
          <a:p>
            <a:endParaRPr lang="en-US"/>
          </a:p>
        </p:txBody>
      </p:sp>
      <p:sp>
        <p:nvSpPr>
          <p:cNvPr id="22" name="Text 20"/>
          <p:cNvSpPr/>
          <p:nvPr/>
        </p:nvSpPr>
        <p:spPr>
          <a:xfrm>
            <a:off x="8085125" y="2212848"/>
            <a:ext cx="1660093" cy="777240"/>
          </a:xfrm>
          <a:prstGeom prst="rect">
            <a:avLst/>
          </a:prstGeom>
          <a:noFill/>
          <a:ln/>
        </p:spPr>
        <p:txBody>
          <a:bodyPr wrap="square" lIns="0" tIns="0" rIns="0" bIns="0" rtlCol="0" anchor="ctr"/>
          <a:lstStyle/>
          <a:p>
            <a:pPr marL="0" indent="0" algn="ctr">
              <a:buNone/>
            </a:pPr>
            <a:r>
              <a:rPr lang="en-US" sz="4400" b="1" dirty="0">
                <a:solidFill>
                  <a:srgbClr val="B5462F"/>
                </a:solidFill>
                <a:latin typeface="Cambria" pitchFamily="34" charset="0"/>
                <a:ea typeface="Cambria" pitchFamily="34" charset="-122"/>
                <a:cs typeface="Cambria" pitchFamily="34" charset="-120"/>
              </a:rPr>
              <a:t>43</a:t>
            </a:r>
            <a:endParaRPr lang="en-US" sz="4400" dirty="0"/>
          </a:p>
        </p:txBody>
      </p:sp>
      <p:sp>
        <p:nvSpPr>
          <p:cNvPr id="23" name="Text 21"/>
          <p:cNvSpPr/>
          <p:nvPr/>
        </p:nvSpPr>
        <p:spPr>
          <a:xfrm>
            <a:off x="8085125" y="2962656"/>
            <a:ext cx="1660093" cy="274320"/>
          </a:xfrm>
          <a:prstGeom prst="rect">
            <a:avLst/>
          </a:prstGeom>
          <a:noFill/>
          <a:ln/>
        </p:spPr>
        <p:txBody>
          <a:bodyPr wrap="square" lIns="0" tIns="0" rIns="0" bIns="0" rtlCol="0" anchor="ctr"/>
          <a:lstStyle/>
          <a:p>
            <a:pPr marL="0" indent="0" algn="ctr">
              <a:buNone/>
            </a:pPr>
            <a:r>
              <a:rPr lang="en-US" sz="1100" dirty="0">
                <a:solidFill>
                  <a:srgbClr val="5A6B6E"/>
                </a:solidFill>
                <a:latin typeface="Calibri" pitchFamily="34" charset="0"/>
                <a:ea typeface="Calibri" pitchFamily="34" charset="-122"/>
                <a:cs typeface="Calibri" pitchFamily="34" charset="-120"/>
              </a:rPr>
              <a:t>false negatives</a:t>
            </a:r>
            <a:endParaRPr lang="en-US" sz="1100" dirty="0"/>
          </a:p>
        </p:txBody>
      </p:sp>
      <p:sp>
        <p:nvSpPr>
          <p:cNvPr id="24" name="Text 22"/>
          <p:cNvSpPr/>
          <p:nvPr/>
        </p:nvSpPr>
        <p:spPr>
          <a:xfrm>
            <a:off x="8085125" y="3310128"/>
            <a:ext cx="1660093" cy="320040"/>
          </a:xfrm>
          <a:prstGeom prst="rect">
            <a:avLst/>
          </a:prstGeom>
          <a:noFill/>
          <a:ln/>
        </p:spPr>
        <p:txBody>
          <a:bodyPr wrap="square" lIns="0" tIns="0" rIns="0" bIns="0" rtlCol="0" anchor="ctr"/>
          <a:lstStyle/>
          <a:p>
            <a:pPr marL="0" indent="0" algn="ctr">
              <a:buNone/>
            </a:pPr>
            <a:r>
              <a:rPr lang="en-US" sz="1300" b="1" dirty="0">
                <a:solidFill>
                  <a:srgbClr val="0B2B31"/>
                </a:solidFill>
                <a:latin typeface="Calibri" pitchFamily="34" charset="0"/>
                <a:ea typeface="Calibri" pitchFamily="34" charset="-122"/>
                <a:cs typeface="Calibri" pitchFamily="34" charset="-120"/>
              </a:rPr>
              <a:t>MobileNetV2</a:t>
            </a:r>
            <a:endParaRPr lang="en-US" sz="1300" dirty="0"/>
          </a:p>
        </p:txBody>
      </p:sp>
      <p:sp>
        <p:nvSpPr>
          <p:cNvPr id="25" name="Shape 23"/>
          <p:cNvSpPr/>
          <p:nvPr/>
        </p:nvSpPr>
        <p:spPr>
          <a:xfrm>
            <a:off x="9964674" y="1965960"/>
            <a:ext cx="1660093" cy="1920240"/>
          </a:xfrm>
          <a:prstGeom prst="roundRect">
            <a:avLst>
              <a:gd name="adj" fmla="val 4407"/>
            </a:avLst>
          </a:prstGeom>
          <a:solidFill>
            <a:srgbClr val="FBF0ED"/>
          </a:solidFill>
          <a:ln w="12700">
            <a:solidFill>
              <a:srgbClr val="E2ECEC"/>
            </a:solidFill>
            <a:prstDash val="solid"/>
          </a:ln>
        </p:spPr>
        <p:txBody>
          <a:bodyPr/>
          <a:lstStyle/>
          <a:p>
            <a:endParaRPr lang="en-US"/>
          </a:p>
        </p:txBody>
      </p:sp>
      <p:sp>
        <p:nvSpPr>
          <p:cNvPr id="26" name="Text 24"/>
          <p:cNvSpPr/>
          <p:nvPr/>
        </p:nvSpPr>
        <p:spPr>
          <a:xfrm>
            <a:off x="9964674" y="2212848"/>
            <a:ext cx="1660093" cy="777240"/>
          </a:xfrm>
          <a:prstGeom prst="rect">
            <a:avLst/>
          </a:prstGeom>
          <a:noFill/>
          <a:ln/>
        </p:spPr>
        <p:txBody>
          <a:bodyPr wrap="square" lIns="0" tIns="0" rIns="0" bIns="0" rtlCol="0" anchor="ctr"/>
          <a:lstStyle/>
          <a:p>
            <a:pPr marL="0" indent="0" algn="ctr">
              <a:buNone/>
            </a:pPr>
            <a:r>
              <a:rPr lang="en-US" sz="4400" b="1" dirty="0">
                <a:solidFill>
                  <a:srgbClr val="B5462F"/>
                </a:solidFill>
                <a:latin typeface="Cambria" pitchFamily="34" charset="0"/>
                <a:ea typeface="Cambria" pitchFamily="34" charset="-122"/>
                <a:cs typeface="Cambria" pitchFamily="34" charset="-120"/>
              </a:rPr>
              <a:t>47</a:t>
            </a:r>
            <a:endParaRPr lang="en-US" sz="4400" dirty="0"/>
          </a:p>
        </p:txBody>
      </p:sp>
      <p:sp>
        <p:nvSpPr>
          <p:cNvPr id="27" name="Text 25"/>
          <p:cNvSpPr/>
          <p:nvPr/>
        </p:nvSpPr>
        <p:spPr>
          <a:xfrm>
            <a:off x="9964674" y="2962656"/>
            <a:ext cx="1660093" cy="274320"/>
          </a:xfrm>
          <a:prstGeom prst="rect">
            <a:avLst/>
          </a:prstGeom>
          <a:noFill/>
          <a:ln/>
        </p:spPr>
        <p:txBody>
          <a:bodyPr wrap="square" lIns="0" tIns="0" rIns="0" bIns="0" rtlCol="0" anchor="ctr"/>
          <a:lstStyle/>
          <a:p>
            <a:pPr marL="0" indent="0" algn="ctr">
              <a:buNone/>
            </a:pPr>
            <a:r>
              <a:rPr lang="en-US" sz="1100" dirty="0">
                <a:solidFill>
                  <a:srgbClr val="5A6B6E"/>
                </a:solidFill>
                <a:latin typeface="Calibri" pitchFamily="34" charset="0"/>
                <a:ea typeface="Calibri" pitchFamily="34" charset="-122"/>
                <a:cs typeface="Calibri" pitchFamily="34" charset="-120"/>
              </a:rPr>
              <a:t>false negatives</a:t>
            </a:r>
            <a:endParaRPr lang="en-US" sz="1100" dirty="0"/>
          </a:p>
        </p:txBody>
      </p:sp>
      <p:sp>
        <p:nvSpPr>
          <p:cNvPr id="28" name="Text 26"/>
          <p:cNvSpPr/>
          <p:nvPr/>
        </p:nvSpPr>
        <p:spPr>
          <a:xfrm>
            <a:off x="9964674" y="3310128"/>
            <a:ext cx="1660093" cy="320040"/>
          </a:xfrm>
          <a:prstGeom prst="rect">
            <a:avLst/>
          </a:prstGeom>
          <a:noFill/>
          <a:ln/>
        </p:spPr>
        <p:txBody>
          <a:bodyPr wrap="square" lIns="0" tIns="0" rIns="0" bIns="0" rtlCol="0" anchor="ctr"/>
          <a:lstStyle/>
          <a:p>
            <a:pPr marL="0" indent="0" algn="ctr">
              <a:buNone/>
            </a:pPr>
            <a:r>
              <a:rPr lang="en-US" sz="1300" b="1" dirty="0">
                <a:solidFill>
                  <a:srgbClr val="0B2B31"/>
                </a:solidFill>
                <a:latin typeface="Calibri" pitchFamily="34" charset="0"/>
                <a:ea typeface="Calibri" pitchFamily="34" charset="-122"/>
                <a:cs typeface="Calibri" pitchFamily="34" charset="-120"/>
              </a:rPr>
              <a:t>EfficientNetB0</a:t>
            </a:r>
            <a:endParaRPr lang="en-US" sz="1300" dirty="0"/>
          </a:p>
        </p:txBody>
      </p:sp>
      <p:sp>
        <p:nvSpPr>
          <p:cNvPr id="29" name="Shape 27"/>
          <p:cNvSpPr/>
          <p:nvPr/>
        </p:nvSpPr>
        <p:spPr>
          <a:xfrm>
            <a:off x="566928" y="4160520"/>
            <a:ext cx="5532120" cy="1691640"/>
          </a:xfrm>
          <a:prstGeom prst="roundRect">
            <a:avLst>
              <a:gd name="adj" fmla="val 4324"/>
            </a:avLst>
          </a:prstGeom>
          <a:solidFill>
            <a:srgbClr val="F1F6F6"/>
          </a:solidFill>
          <a:ln w="12700">
            <a:solidFill>
              <a:srgbClr val="E2ECEC"/>
            </a:solidFill>
            <a:prstDash val="solid"/>
          </a:ln>
        </p:spPr>
        <p:txBody>
          <a:bodyPr/>
          <a:lstStyle/>
          <a:p>
            <a:endParaRPr lang="en-US"/>
          </a:p>
        </p:txBody>
      </p:sp>
      <p:sp>
        <p:nvSpPr>
          <p:cNvPr id="30" name="Text 28"/>
          <p:cNvSpPr/>
          <p:nvPr/>
        </p:nvSpPr>
        <p:spPr>
          <a:xfrm>
            <a:off x="886968" y="4343400"/>
            <a:ext cx="4937760" cy="292608"/>
          </a:xfrm>
          <a:prstGeom prst="rect">
            <a:avLst/>
          </a:prstGeom>
          <a:noFill/>
          <a:ln/>
        </p:spPr>
        <p:txBody>
          <a:bodyPr wrap="square" lIns="0" tIns="0" rIns="0" bIns="0" rtlCol="0" anchor="ctr"/>
          <a:lstStyle/>
          <a:p>
            <a:pPr marL="0" indent="0">
              <a:buNone/>
            </a:pPr>
            <a:r>
              <a:rPr lang="en-US" sz="1600" b="1" dirty="0">
                <a:solidFill>
                  <a:srgbClr val="0B2B31"/>
                </a:solidFill>
                <a:latin typeface="Cambria" pitchFamily="34" charset="0"/>
                <a:ea typeface="Cambria" pitchFamily="34" charset="-122"/>
                <a:cs typeface="Cambria" pitchFamily="34" charset="-120"/>
              </a:rPr>
              <a:t>Sensitivity (Pneumonia as positive)</a:t>
            </a:r>
            <a:endParaRPr lang="en-US" sz="1600" dirty="0"/>
          </a:p>
        </p:txBody>
      </p:sp>
      <p:sp>
        <p:nvSpPr>
          <p:cNvPr id="31" name="Text 29"/>
          <p:cNvSpPr/>
          <p:nvPr/>
        </p:nvSpPr>
        <p:spPr>
          <a:xfrm>
            <a:off x="886968" y="4709160"/>
            <a:ext cx="4937760" cy="365760"/>
          </a:xfrm>
          <a:prstGeom prst="rect">
            <a:avLst/>
          </a:prstGeom>
          <a:noFill/>
          <a:ln/>
        </p:spPr>
        <p:txBody>
          <a:bodyPr wrap="square" lIns="0" tIns="0" rIns="0" bIns="0" rtlCol="0" anchor="ctr"/>
          <a:lstStyle/>
          <a:p>
            <a:pPr marL="0" indent="0">
              <a:buNone/>
            </a:pPr>
            <a:r>
              <a:rPr lang="en-US" sz="1350" dirty="0">
                <a:solidFill>
                  <a:srgbClr val="3A5559"/>
                </a:solidFill>
                <a:latin typeface="Calibri" pitchFamily="34" charset="0"/>
                <a:ea typeface="Calibri" pitchFamily="34" charset="-122"/>
                <a:cs typeface="Calibri" pitchFamily="34" charset="-120"/>
              </a:rPr>
              <a:t>Transformers 0.980 – 0.984  ·  Hybrid 0.973  ·  CNNs 0.945 – 0.951</a:t>
            </a:r>
            <a:endParaRPr lang="en-US" sz="1350" dirty="0"/>
          </a:p>
        </p:txBody>
      </p:sp>
      <p:sp>
        <p:nvSpPr>
          <p:cNvPr id="32" name="Text 30"/>
          <p:cNvSpPr/>
          <p:nvPr/>
        </p:nvSpPr>
        <p:spPr>
          <a:xfrm>
            <a:off x="886968" y="5120640"/>
            <a:ext cx="4937760" cy="548640"/>
          </a:xfrm>
          <a:prstGeom prst="rect">
            <a:avLst/>
          </a:prstGeom>
          <a:noFill/>
          <a:ln/>
        </p:spPr>
        <p:txBody>
          <a:bodyPr wrap="square" lIns="0" tIns="0" rIns="0" bIns="0" rtlCol="0" anchor="ctr"/>
          <a:lstStyle/>
          <a:p>
            <a:pPr marL="0" indent="0">
              <a:buNone/>
            </a:pPr>
            <a:r>
              <a:rPr lang="en-US" sz="1250" dirty="0">
                <a:solidFill>
                  <a:srgbClr val="5A6B6E"/>
                </a:solidFill>
                <a:latin typeface="Calibri" pitchFamily="34" charset="0"/>
                <a:ea typeface="Calibri" pitchFamily="34" charset="-122"/>
                <a:cs typeface="Calibri" pitchFamily="34" charset="-120"/>
              </a:rPr>
              <a:t>Specificity runs the other way, by a far smaller margin (0.946 – 0.968). Tuned to 99% sensitivity, ViT costs 20 false positives — ResNet50 needs 75.</a:t>
            </a:r>
            <a:endParaRPr lang="en-US" sz="1250" dirty="0"/>
          </a:p>
        </p:txBody>
      </p:sp>
      <p:sp>
        <p:nvSpPr>
          <p:cNvPr id="33" name="Shape 31"/>
          <p:cNvSpPr/>
          <p:nvPr/>
        </p:nvSpPr>
        <p:spPr>
          <a:xfrm>
            <a:off x="6464808" y="4160520"/>
            <a:ext cx="5159959" cy="1691640"/>
          </a:xfrm>
          <a:prstGeom prst="roundRect">
            <a:avLst>
              <a:gd name="adj" fmla="val 4324"/>
            </a:avLst>
          </a:prstGeom>
          <a:solidFill>
            <a:srgbClr val="E4F1F1"/>
          </a:solidFill>
          <a:ln w="12700">
            <a:solidFill>
              <a:srgbClr val="E2ECEC"/>
            </a:solidFill>
            <a:prstDash val="solid"/>
          </a:ln>
        </p:spPr>
        <p:txBody>
          <a:bodyPr/>
          <a:lstStyle/>
          <a:p>
            <a:endParaRPr lang="en-US"/>
          </a:p>
        </p:txBody>
      </p:sp>
      <p:sp>
        <p:nvSpPr>
          <p:cNvPr id="34" name="Text 32"/>
          <p:cNvSpPr/>
          <p:nvPr/>
        </p:nvSpPr>
        <p:spPr>
          <a:xfrm>
            <a:off x="6784848" y="4160520"/>
            <a:ext cx="4519879" cy="1691640"/>
          </a:xfrm>
          <a:prstGeom prst="rect">
            <a:avLst/>
          </a:prstGeom>
          <a:noFill/>
          <a:ln/>
        </p:spPr>
        <p:txBody>
          <a:bodyPr wrap="square" lIns="0" tIns="0" rIns="0" bIns="0" rtlCol="0" anchor="ctr"/>
          <a:lstStyle/>
          <a:p>
            <a:pPr marL="0" indent="0">
              <a:buNone/>
            </a:pPr>
            <a:r>
              <a:rPr lang="en-US" sz="1350" dirty="0">
                <a:solidFill>
                  <a:srgbClr val="26454A"/>
                </a:solidFill>
                <a:latin typeface="Calibri" pitchFamily="34" charset="0"/>
                <a:ea typeface="Calibri" pitchFamily="34" charset="-122"/>
                <a:cs typeface="Calibri" pitchFamily="34" charset="-120"/>
              </a:rPr>
              <a:t>In a screening setting a missed pneumonia case costs far more than a false alarm — so sensitivity, not accuracy, is the metric that should drive the architecture choice.</a:t>
            </a:r>
            <a:endParaRPr lang="en-US" sz="1350" dirty="0"/>
          </a:p>
        </p:txBody>
      </p:sp>
      <p:sp>
        <p:nvSpPr>
          <p:cNvPr id="35" name="Text 33"/>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12</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CONTRIBUTION</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Key Finding: Patient-Level Data Leakage</a:t>
            </a:r>
            <a:endParaRPr lang="en-US" sz="3000" dirty="0"/>
          </a:p>
        </p:txBody>
      </p:sp>
      <p:sp>
        <p:nvSpPr>
          <p:cNvPr id="4" name="Text 2"/>
          <p:cNvSpPr/>
          <p:nvPr/>
        </p:nvSpPr>
        <p:spPr>
          <a:xfrm>
            <a:off x="566928" y="1417320"/>
            <a:ext cx="11057839" cy="384048"/>
          </a:xfrm>
          <a:prstGeom prst="rect">
            <a:avLst/>
          </a:prstGeom>
          <a:noFill/>
          <a:ln/>
        </p:spPr>
        <p:txBody>
          <a:bodyPr wrap="square" lIns="0" tIns="0" rIns="0" bIns="0" rtlCol="0" anchor="ctr"/>
          <a:lstStyle/>
          <a:p>
            <a:pPr marL="0" indent="0">
              <a:buNone/>
            </a:pPr>
            <a:r>
              <a:rPr lang="en-US" sz="1400" dirty="0">
                <a:solidFill>
                  <a:srgbClr val="3A5559"/>
                </a:solidFill>
                <a:latin typeface="Calibri" pitchFamily="34" charset="0"/>
                <a:ea typeface="Calibri" pitchFamily="34" charset="-122"/>
                <a:cs typeface="Calibri" pitchFamily="34" charset="-120"/>
              </a:rPr>
              <a:t>We repeated the entire experiment on a file-level split of the same 5,856 images — the protocol used by much of the published literature.</a:t>
            </a:r>
            <a:endParaRPr lang="en-US" sz="14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566928" y="1965960"/>
          <a:ext cx="7040880" cy="914400"/>
        </p:xfrm>
        <a:graphic>
          <a:graphicData uri="http://schemas.openxmlformats.org/drawingml/2006/table">
            <a:tbl>
              <a:tblPr/>
              <a:tblGrid>
                <a:gridCol w="16002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417320">
                  <a:extLst>
                    <a:ext uri="{9D8B030D-6E8A-4147-A177-3AD203B41FA5}">
                      <a16:colId xmlns:a16="http://schemas.microsoft.com/office/drawing/2014/main" val="20002"/>
                    </a:ext>
                  </a:extLst>
                </a:gridCol>
                <a:gridCol w="1234440">
                  <a:extLst>
                    <a:ext uri="{9D8B030D-6E8A-4147-A177-3AD203B41FA5}">
                      <a16:colId xmlns:a16="http://schemas.microsoft.com/office/drawing/2014/main" val="20003"/>
                    </a:ext>
                  </a:extLst>
                </a:gridCol>
                <a:gridCol w="1417320">
                  <a:extLst>
                    <a:ext uri="{9D8B030D-6E8A-4147-A177-3AD203B41FA5}">
                      <a16:colId xmlns:a16="http://schemas.microsoft.com/office/drawing/2014/main" val="20004"/>
                    </a:ext>
                  </a:extLst>
                </a:gridCol>
              </a:tblGrid>
              <a:tr h="365760">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Model</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B2B31"/>
                    </a:solidFill>
                  </a:tcPr>
                </a:tc>
                <a:tc>
                  <a:txBody>
                    <a:bodyPr/>
                    <a:lstStyle/>
                    <a:p>
                      <a:pPr marL="0" indent="0" algn="ctr">
                        <a:buNone/>
                      </a:pPr>
                      <a:r>
                        <a:rPr lang="en-US" sz="1150" b="1" dirty="0">
                          <a:solidFill>
                            <a:srgbClr val="FFFFFF"/>
                          </a:solidFill>
                          <a:latin typeface="Calibri" pitchFamily="34" charset="0"/>
                          <a:ea typeface="Calibri" pitchFamily="34" charset="-122"/>
                          <a:cs typeface="Calibri" pitchFamily="34" charset="-120"/>
                        </a:rPr>
                        <a:t>File-level split</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B2B31"/>
                    </a:solidFill>
                  </a:tcPr>
                </a:tc>
                <a:tc>
                  <a:txBody>
                    <a:bodyPr/>
                    <a:lstStyle/>
                    <a:p>
                      <a:pPr marL="0" indent="0" algn="ctr">
                        <a:buNone/>
                      </a:pPr>
                      <a:r>
                        <a:rPr lang="en-US" sz="1150" b="1" dirty="0">
                          <a:solidFill>
                            <a:srgbClr val="FFFFFF"/>
                          </a:solidFill>
                          <a:latin typeface="Calibri" pitchFamily="34" charset="0"/>
                          <a:ea typeface="Calibri" pitchFamily="34" charset="-122"/>
                          <a:cs typeface="Calibri" pitchFamily="34" charset="-120"/>
                        </a:rPr>
                        <a:t>Patient-disjoint</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B2B31"/>
                    </a:solidFill>
                  </a:tcPr>
                </a:tc>
                <a:tc>
                  <a:txBody>
                    <a:bodyPr/>
                    <a:lstStyle/>
                    <a:p>
                      <a:pPr marL="0" indent="0" algn="ctr">
                        <a:buNone/>
                      </a:pPr>
                      <a:r>
                        <a:rPr lang="en-US" sz="1150" b="1" dirty="0">
                          <a:solidFill>
                            <a:srgbClr val="FFFFFF"/>
                          </a:solidFill>
                          <a:latin typeface="Calibri" pitchFamily="34" charset="0"/>
                          <a:ea typeface="Calibri" pitchFamily="34" charset="-122"/>
                          <a:cs typeface="Calibri" pitchFamily="34" charset="-120"/>
                        </a:rPr>
                        <a:t>Difference</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B2B31"/>
                    </a:solidFill>
                  </a:tcPr>
                </a:tc>
                <a:tc>
                  <a:txBody>
                    <a:bodyPr/>
                    <a:lstStyle/>
                    <a:p>
                      <a:pPr marL="0" indent="0" algn="ctr">
                        <a:buNone/>
                      </a:pPr>
                      <a:r>
                        <a:rPr lang="en-US" sz="1150" b="1" dirty="0">
                          <a:solidFill>
                            <a:srgbClr val="FFFFFF"/>
                          </a:solidFill>
                          <a:latin typeface="Calibri" pitchFamily="34" charset="0"/>
                          <a:ea typeface="Calibri" pitchFamily="34" charset="-122"/>
                          <a:cs typeface="Calibri" pitchFamily="34" charset="-120"/>
                        </a:rPr>
                        <a:t>False negatives</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0B2B31"/>
                    </a:solidFill>
                  </a:tcPr>
                </a:tc>
                <a:extLst>
                  <a:ext uri="{0D108BD9-81ED-4DB2-BD59-A6C34878D82A}">
                    <a16:rowId xmlns:a16="http://schemas.microsoft.com/office/drawing/2014/main" val="10000"/>
                  </a:ext>
                </a:extLst>
              </a:tr>
              <a:tr h="365760">
                <a:tc>
                  <a:txBody>
                    <a:bodyPr/>
                    <a:lstStyle/>
                    <a:p>
                      <a:pPr marL="0" indent="0">
                        <a:buNone/>
                      </a:pPr>
                      <a:r>
                        <a:rPr lang="en-US" sz="1150" dirty="0">
                          <a:solidFill>
                            <a:srgbClr val="0B2B31"/>
                          </a:solidFill>
                          <a:latin typeface="Calibri" pitchFamily="34" charset="0"/>
                          <a:ea typeface="Calibri" pitchFamily="34" charset="-122"/>
                          <a:cs typeface="Calibri" pitchFamily="34" charset="-120"/>
                        </a:rPr>
                        <a:t>MobileNetV2</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95.82%</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94.87%</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b="1" dirty="0">
                          <a:solidFill>
                            <a:srgbClr val="B5462F"/>
                          </a:solidFill>
                          <a:latin typeface="Calibri" pitchFamily="34" charset="0"/>
                          <a:ea typeface="Calibri" pitchFamily="34" charset="-122"/>
                          <a:cs typeface="Calibri" pitchFamily="34" charset="-120"/>
                        </a:rPr>
                        <a:t>−0.95</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B5462F"/>
                          </a:solidFill>
                          <a:latin typeface="Calibri" pitchFamily="34" charset="0"/>
                          <a:ea typeface="Calibri" pitchFamily="34" charset="-122"/>
                          <a:cs typeface="Calibri" pitchFamily="34" charset="-120"/>
                        </a:rPr>
                        <a:t>38 → 43</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1"/>
                  </a:ext>
                </a:extLst>
              </a:tr>
              <a:tr h="365760">
                <a:tc>
                  <a:txBody>
                    <a:bodyPr/>
                    <a:lstStyle/>
                    <a:p>
                      <a:pPr marL="0" indent="0">
                        <a:buNone/>
                      </a:pPr>
                      <a:r>
                        <a:rPr lang="en-US" sz="1150" dirty="0">
                          <a:solidFill>
                            <a:srgbClr val="0B2B31"/>
                          </a:solidFill>
                          <a:latin typeface="Calibri" pitchFamily="34" charset="0"/>
                          <a:ea typeface="Calibri" pitchFamily="34" charset="-122"/>
                          <a:cs typeface="Calibri" pitchFamily="34" charset="-120"/>
                        </a:rPr>
                        <a:t>EfficientNetB0</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96.67%</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95.13%</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b="1" dirty="0">
                          <a:solidFill>
                            <a:srgbClr val="B5462F"/>
                          </a:solidFill>
                          <a:latin typeface="Calibri" pitchFamily="34" charset="0"/>
                          <a:ea typeface="Calibri" pitchFamily="34" charset="-122"/>
                          <a:cs typeface="Calibri" pitchFamily="34" charset="-120"/>
                        </a:rPr>
                        <a:t>−1.54</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B5462F"/>
                          </a:solidFill>
                          <a:latin typeface="Calibri" pitchFamily="34" charset="0"/>
                          <a:ea typeface="Calibri" pitchFamily="34" charset="-122"/>
                          <a:cs typeface="Calibri" pitchFamily="34" charset="-120"/>
                        </a:rPr>
                        <a:t>32 → 47</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2"/>
                  </a:ext>
                </a:extLst>
              </a:tr>
              <a:tr h="365760">
                <a:tc>
                  <a:txBody>
                    <a:bodyPr/>
                    <a:lstStyle/>
                    <a:p>
                      <a:pPr marL="0" indent="0">
                        <a:buNone/>
                      </a:pPr>
                      <a:r>
                        <a:rPr lang="en-US" sz="1150" dirty="0">
                          <a:solidFill>
                            <a:srgbClr val="0B2B31"/>
                          </a:solidFill>
                          <a:latin typeface="Calibri" pitchFamily="34" charset="0"/>
                          <a:ea typeface="Calibri" pitchFamily="34" charset="-122"/>
                          <a:cs typeface="Calibri" pitchFamily="34" charset="-120"/>
                        </a:rPr>
                        <a:t>ResNet50</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96.42%</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95.38%</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b="1" dirty="0">
                          <a:solidFill>
                            <a:srgbClr val="B5462F"/>
                          </a:solidFill>
                          <a:latin typeface="Calibri" pitchFamily="34" charset="0"/>
                          <a:ea typeface="Calibri" pitchFamily="34" charset="-122"/>
                          <a:cs typeface="Calibri" pitchFamily="34" charset="-120"/>
                        </a:rPr>
                        <a:t>−1.04</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B5462F"/>
                          </a:solidFill>
                          <a:latin typeface="Calibri" pitchFamily="34" charset="0"/>
                          <a:ea typeface="Calibri" pitchFamily="34" charset="-122"/>
                          <a:cs typeface="Calibri" pitchFamily="34" charset="-120"/>
                        </a:rPr>
                        <a:t>35 → 42</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3"/>
                  </a:ext>
                </a:extLst>
              </a:tr>
              <a:tr h="365760">
                <a:tc>
                  <a:txBody>
                    <a:bodyPr/>
                    <a:lstStyle/>
                    <a:p>
                      <a:pPr marL="0" indent="0">
                        <a:buNone/>
                      </a:pPr>
                      <a:r>
                        <a:rPr lang="en-US" sz="1150" dirty="0">
                          <a:solidFill>
                            <a:srgbClr val="0B2B31"/>
                          </a:solidFill>
                          <a:latin typeface="Calibri" pitchFamily="34" charset="0"/>
                          <a:ea typeface="Calibri" pitchFamily="34" charset="-122"/>
                          <a:cs typeface="Calibri" pitchFamily="34" charset="-120"/>
                        </a:rPr>
                        <a:t>ViT</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97.18%</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97.35%</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b="1" dirty="0">
                          <a:solidFill>
                            <a:srgbClr val="028090"/>
                          </a:solidFill>
                          <a:latin typeface="Calibri" pitchFamily="34" charset="0"/>
                          <a:ea typeface="Calibri" pitchFamily="34" charset="-122"/>
                          <a:cs typeface="Calibri" pitchFamily="34" charset="-120"/>
                        </a:rPr>
                        <a:t>+0.17</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28090"/>
                          </a:solidFill>
                          <a:latin typeface="Calibri" pitchFamily="34" charset="0"/>
                          <a:ea typeface="Calibri" pitchFamily="34" charset="-122"/>
                          <a:cs typeface="Calibri" pitchFamily="34" charset="-120"/>
                        </a:rPr>
                        <a:t>24 → 14</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4"/>
                  </a:ext>
                </a:extLst>
              </a:tr>
              <a:tr h="365760">
                <a:tc>
                  <a:txBody>
                    <a:bodyPr/>
                    <a:lstStyle/>
                    <a:p>
                      <a:pPr marL="0" indent="0">
                        <a:buNone/>
                      </a:pPr>
                      <a:r>
                        <a:rPr lang="en-US" sz="1150" dirty="0">
                          <a:solidFill>
                            <a:srgbClr val="0B2B31"/>
                          </a:solidFill>
                          <a:latin typeface="Calibri" pitchFamily="34" charset="0"/>
                          <a:ea typeface="Calibri" pitchFamily="34" charset="-122"/>
                          <a:cs typeface="Calibri" pitchFamily="34" charset="-120"/>
                        </a:rPr>
                        <a:t>Swin</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96.42%</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97.35%</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b="1" dirty="0">
                          <a:solidFill>
                            <a:srgbClr val="028090"/>
                          </a:solidFill>
                          <a:latin typeface="Calibri" pitchFamily="34" charset="0"/>
                          <a:ea typeface="Calibri" pitchFamily="34" charset="-122"/>
                          <a:cs typeface="Calibri" pitchFamily="34" charset="-120"/>
                        </a:rPr>
                        <a:t>+0.93</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28090"/>
                          </a:solidFill>
                          <a:latin typeface="Calibri" pitchFamily="34" charset="0"/>
                          <a:ea typeface="Calibri" pitchFamily="34" charset="-122"/>
                          <a:cs typeface="Calibri" pitchFamily="34" charset="-120"/>
                        </a:rPr>
                        <a:t>35 → 17</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5"/>
                  </a:ext>
                </a:extLst>
              </a:tr>
              <a:tr h="365760">
                <a:tc>
                  <a:txBody>
                    <a:bodyPr/>
                    <a:lstStyle/>
                    <a:p>
                      <a:pPr marL="0" indent="0">
                        <a:buNone/>
                      </a:pPr>
                      <a:r>
                        <a:rPr lang="en-US" sz="1150" dirty="0">
                          <a:solidFill>
                            <a:srgbClr val="0B2B31"/>
                          </a:solidFill>
                          <a:latin typeface="Calibri" pitchFamily="34" charset="0"/>
                          <a:ea typeface="Calibri" pitchFamily="34" charset="-122"/>
                          <a:cs typeface="Calibri" pitchFamily="34" charset="-120"/>
                        </a:rPr>
                        <a:t>Hybrid</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96.59%</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B2B31"/>
                          </a:solidFill>
                          <a:latin typeface="Calibri" pitchFamily="34" charset="0"/>
                          <a:ea typeface="Calibri" pitchFamily="34" charset="-122"/>
                          <a:cs typeface="Calibri" pitchFamily="34" charset="-120"/>
                        </a:rPr>
                        <a:t>97.01%</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b="1" dirty="0">
                          <a:solidFill>
                            <a:srgbClr val="028090"/>
                          </a:solidFill>
                          <a:latin typeface="Calibri" pitchFamily="34" charset="0"/>
                          <a:ea typeface="Calibri" pitchFamily="34" charset="-122"/>
                          <a:cs typeface="Calibri" pitchFamily="34" charset="-120"/>
                        </a:rPr>
                        <a:t>+0.42</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150" dirty="0">
                          <a:solidFill>
                            <a:srgbClr val="028090"/>
                          </a:solidFill>
                          <a:latin typeface="Calibri" pitchFamily="34" charset="0"/>
                          <a:ea typeface="Calibri" pitchFamily="34" charset="-122"/>
                          <a:cs typeface="Calibri" pitchFamily="34" charset="-120"/>
                        </a:rPr>
                        <a:t>33 → 23</a:t>
                      </a:r>
                      <a:endParaRPr lang="en-US" sz="1150" dirty="0">
                        <a:latin typeface="Calibri" charset="0"/>
                        <a:ea typeface="Calibri" charset="0"/>
                        <a:cs typeface="Calibri" charset="0"/>
                      </a:endParaRPr>
                    </a:p>
                  </a:txBody>
                  <a:tcPr marL="63500" marR="63500" marT="63500" marB="635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6" name="Shape 3"/>
          <p:cNvSpPr/>
          <p:nvPr/>
        </p:nvSpPr>
        <p:spPr>
          <a:xfrm>
            <a:off x="7927848" y="1965960"/>
            <a:ext cx="3696919" cy="2606040"/>
          </a:xfrm>
          <a:prstGeom prst="roundRect">
            <a:avLst>
              <a:gd name="adj" fmla="val 2807"/>
            </a:avLst>
          </a:prstGeom>
          <a:solidFill>
            <a:srgbClr val="FBF0ED"/>
          </a:solidFill>
          <a:ln w="12700">
            <a:solidFill>
              <a:srgbClr val="E2ECEC"/>
            </a:solidFill>
            <a:prstDash val="solid"/>
          </a:ln>
        </p:spPr>
        <p:txBody>
          <a:bodyPr/>
          <a:lstStyle/>
          <a:p>
            <a:endParaRPr lang="en-US"/>
          </a:p>
        </p:txBody>
      </p:sp>
      <p:sp>
        <p:nvSpPr>
          <p:cNvPr id="7" name="Text 4"/>
          <p:cNvSpPr/>
          <p:nvPr/>
        </p:nvSpPr>
        <p:spPr>
          <a:xfrm>
            <a:off x="8247888" y="2176272"/>
            <a:ext cx="3108960" cy="566928"/>
          </a:xfrm>
          <a:prstGeom prst="rect">
            <a:avLst/>
          </a:prstGeom>
          <a:noFill/>
          <a:ln/>
        </p:spPr>
        <p:txBody>
          <a:bodyPr wrap="square" lIns="0" tIns="0" rIns="0" bIns="0" rtlCol="0" anchor="ctr"/>
          <a:lstStyle/>
          <a:p>
            <a:pPr marL="0" indent="0">
              <a:buNone/>
            </a:pPr>
            <a:r>
              <a:rPr lang="en-US" sz="1600" b="1" dirty="0">
                <a:solidFill>
                  <a:srgbClr val="B5462F"/>
                </a:solidFill>
                <a:latin typeface="Cambria" pitchFamily="34" charset="0"/>
                <a:ea typeface="Cambria" pitchFamily="34" charset="-122"/>
                <a:cs typeface="Cambria" pitchFamily="34" charset="-120"/>
              </a:rPr>
              <a:t>Leakage flatters CNNs, not transformers</a:t>
            </a:r>
            <a:endParaRPr lang="en-US" sz="1600" dirty="0"/>
          </a:p>
        </p:txBody>
      </p:sp>
      <p:sp>
        <p:nvSpPr>
          <p:cNvPr id="8" name="Text 5"/>
          <p:cNvSpPr/>
          <p:nvPr/>
        </p:nvSpPr>
        <p:spPr>
          <a:xfrm>
            <a:off x="8247888" y="2788920"/>
            <a:ext cx="3154680" cy="1645920"/>
          </a:xfrm>
          <a:prstGeom prst="rect">
            <a:avLst/>
          </a:prstGeom>
          <a:noFill/>
          <a:ln/>
        </p:spPr>
        <p:txBody>
          <a:bodyPr wrap="square" lIns="0" tIns="0" rIns="0" bIns="0" rtlCol="0" anchor="ctr"/>
          <a:lstStyle/>
          <a:p>
            <a:pPr marL="0" indent="0">
              <a:buNone/>
            </a:pPr>
            <a:r>
              <a:rPr lang="en-US" sz="1200" dirty="0">
                <a:solidFill>
                  <a:srgbClr val="5A4340"/>
                </a:solidFill>
                <a:latin typeface="Calibri" pitchFamily="34" charset="0"/>
                <a:ea typeface="Calibri" pitchFamily="34" charset="-122"/>
                <a:cs typeface="Calibri" pitchFamily="34" charset="-120"/>
              </a:rPr>
              <a:t>Every CNN scored up to 1.5 points higher under the leaky split, while transformers scored slightly lower. Convolutional receptive fields emphasise local texture — exactly what a second radiograph of the same chest provides. Offered as a hypothesis, not a demonstration.</a:t>
            </a:r>
            <a:endParaRPr lang="en-US" sz="1200" dirty="0"/>
          </a:p>
        </p:txBody>
      </p:sp>
      <p:sp>
        <p:nvSpPr>
          <p:cNvPr id="9" name="Shape 6"/>
          <p:cNvSpPr/>
          <p:nvPr/>
        </p:nvSpPr>
        <p:spPr>
          <a:xfrm>
            <a:off x="566928" y="4800600"/>
            <a:ext cx="11057839" cy="1051560"/>
          </a:xfrm>
          <a:prstGeom prst="roundRect">
            <a:avLst>
              <a:gd name="adj" fmla="val 5217"/>
            </a:avLst>
          </a:prstGeom>
          <a:solidFill>
            <a:srgbClr val="0B2B31"/>
          </a:solidFill>
          <a:ln w="12700">
            <a:solidFill>
              <a:srgbClr val="0B2B31"/>
            </a:solidFill>
            <a:prstDash val="solid"/>
          </a:ln>
        </p:spPr>
        <p:txBody>
          <a:bodyPr/>
          <a:lstStyle/>
          <a:p>
            <a:endParaRPr lang="en-US"/>
          </a:p>
        </p:txBody>
      </p:sp>
      <p:sp>
        <p:nvSpPr>
          <p:cNvPr id="10" name="Text 7"/>
          <p:cNvSpPr/>
          <p:nvPr/>
        </p:nvSpPr>
        <p:spPr>
          <a:xfrm>
            <a:off x="978408" y="4800600"/>
            <a:ext cx="10234879" cy="1051560"/>
          </a:xfrm>
          <a:prstGeom prst="rect">
            <a:avLst/>
          </a:prstGeom>
          <a:noFill/>
          <a:ln/>
        </p:spPr>
        <p:txBody>
          <a:bodyPr wrap="square" lIns="0" tIns="0" rIns="0" bIns="0" rtlCol="0" anchor="ctr"/>
          <a:lstStyle/>
          <a:p>
            <a:pPr marL="0" indent="0">
              <a:buNone/>
            </a:pPr>
            <a:r>
              <a:rPr lang="en-US" sz="1400" dirty="0">
                <a:solidFill>
                  <a:srgbClr val="FFFFFF"/>
                </a:solidFill>
                <a:latin typeface="Calibri" pitchFamily="34" charset="0"/>
                <a:ea typeface="Calibri" pitchFamily="34" charset="-122"/>
                <a:cs typeface="Calibri" pitchFamily="34" charset="-120"/>
              </a:rPr>
              <a:t>Under a file-level split the six models were statistically indistinguishable. A study using that protocol would have concluded that architecture does not matter — which our leakage-free results show to be wrong.</a:t>
            </a:r>
            <a:endParaRPr lang="en-US" sz="1400" dirty="0"/>
          </a:p>
        </p:txBody>
      </p:sp>
      <p:sp>
        <p:nvSpPr>
          <p:cNvPr id="11" name="Text 8"/>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13</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PROPOSED MODEL — EVALUATION</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Did the Hybrid Work?</a:t>
            </a:r>
            <a:endParaRPr lang="en-US" sz="3000" dirty="0"/>
          </a:p>
        </p:txBody>
      </p:sp>
      <p:sp>
        <p:nvSpPr>
          <p:cNvPr id="4" name="Shape 2"/>
          <p:cNvSpPr/>
          <p:nvPr/>
        </p:nvSpPr>
        <p:spPr>
          <a:xfrm>
            <a:off x="566928" y="1481328"/>
            <a:ext cx="5120640" cy="2103120"/>
          </a:xfrm>
          <a:prstGeom prst="roundRect">
            <a:avLst>
              <a:gd name="adj" fmla="val 3478"/>
            </a:avLst>
          </a:prstGeom>
          <a:solidFill>
            <a:srgbClr val="E4F1F1"/>
          </a:solidFill>
          <a:ln w="12700">
            <a:solidFill>
              <a:srgbClr val="E2ECEC"/>
            </a:solidFill>
            <a:prstDash val="solid"/>
          </a:ln>
        </p:spPr>
        <p:txBody>
          <a:bodyPr/>
          <a:lstStyle/>
          <a:p>
            <a:endParaRPr lang="en-US"/>
          </a:p>
        </p:txBody>
      </p:sp>
      <p:sp>
        <p:nvSpPr>
          <p:cNvPr id="5" name="Text 3"/>
          <p:cNvSpPr/>
          <p:nvPr/>
        </p:nvSpPr>
        <p:spPr>
          <a:xfrm>
            <a:off x="886968" y="1691640"/>
            <a:ext cx="4572000" cy="329184"/>
          </a:xfrm>
          <a:prstGeom prst="rect">
            <a:avLst/>
          </a:prstGeom>
          <a:noFill/>
          <a:ln/>
        </p:spPr>
        <p:txBody>
          <a:bodyPr wrap="square" lIns="0" tIns="0" rIns="0" bIns="0" rtlCol="0" anchor="ctr"/>
          <a:lstStyle/>
          <a:p>
            <a:pPr marL="0" indent="0">
              <a:buNone/>
            </a:pPr>
            <a:r>
              <a:rPr lang="en-US" sz="1700" b="1" dirty="0">
                <a:solidFill>
                  <a:srgbClr val="028090"/>
                </a:solidFill>
                <a:latin typeface="Cambria" pitchFamily="34" charset="0"/>
                <a:ea typeface="Cambria" pitchFamily="34" charset="-122"/>
                <a:cs typeface="Cambria" pitchFamily="34" charset="-120"/>
              </a:rPr>
              <a:t>Yes — against its own CNN branch</a:t>
            </a:r>
            <a:endParaRPr lang="en-US" sz="1700" dirty="0"/>
          </a:p>
        </p:txBody>
      </p:sp>
      <p:sp>
        <p:nvSpPr>
          <p:cNvPr id="6" name="Text 4"/>
          <p:cNvSpPr/>
          <p:nvPr/>
        </p:nvSpPr>
        <p:spPr>
          <a:xfrm>
            <a:off x="886968" y="2103120"/>
            <a:ext cx="4572000" cy="1280160"/>
          </a:xfrm>
          <a:prstGeom prst="rect">
            <a:avLst/>
          </a:prstGeom>
          <a:noFill/>
          <a:ln/>
        </p:spPr>
        <p:txBody>
          <a:bodyPr wrap="square" lIns="0" tIns="0" rIns="0" bIns="0" rtlCol="0" anchor="ctr"/>
          <a:lstStyle/>
          <a:p>
            <a:pPr marL="0" indent="0">
              <a:lnSpc>
                <a:spcPts val="2400"/>
              </a:lnSpc>
              <a:buNone/>
            </a:pPr>
            <a:r>
              <a:rPr lang="en-US" sz="2400" b="1" dirty="0">
                <a:solidFill>
                  <a:srgbClr val="028090"/>
                </a:solidFill>
                <a:latin typeface="Cambria" pitchFamily="34" charset="0"/>
                <a:ea typeface="Cambria" pitchFamily="34" charset="-122"/>
                <a:cs typeface="Cambria" pitchFamily="34" charset="-120"/>
              </a:rPr>
              <a:t>95.13%  →  97.01%</a:t>
            </a:r>
            <a:endParaRPr lang="en-US" sz="2400" dirty="0"/>
          </a:p>
          <a:p>
            <a:pPr marL="0" indent="0">
              <a:lnSpc>
                <a:spcPts val="2400"/>
              </a:lnSpc>
              <a:buNone/>
            </a:pPr>
            <a:r>
              <a:rPr lang="en-US" sz="1250" dirty="0">
                <a:solidFill>
                  <a:srgbClr val="26454A"/>
                </a:solidFill>
                <a:latin typeface="Calibri" pitchFamily="34" charset="0"/>
                <a:ea typeface="Calibri" pitchFamily="34" charset="-122"/>
                <a:cs typeface="Calibri" pitchFamily="34" charset="-120"/>
              </a:rPr>
              <a:t>Adding Swin features lifted EfficientNetB0 well past every convolutional baseline.</a:t>
            </a:r>
            <a:endParaRPr lang="en-US" sz="2400" dirty="0"/>
          </a:p>
        </p:txBody>
      </p:sp>
      <p:sp>
        <p:nvSpPr>
          <p:cNvPr id="7" name="Shape 5"/>
          <p:cNvSpPr/>
          <p:nvPr/>
        </p:nvSpPr>
        <p:spPr>
          <a:xfrm>
            <a:off x="566928" y="3749040"/>
            <a:ext cx="5120640" cy="2103120"/>
          </a:xfrm>
          <a:prstGeom prst="roundRect">
            <a:avLst>
              <a:gd name="adj" fmla="val 3478"/>
            </a:avLst>
          </a:prstGeom>
          <a:solidFill>
            <a:srgbClr val="FBF0ED"/>
          </a:solidFill>
          <a:ln w="12700">
            <a:solidFill>
              <a:srgbClr val="E2ECEC"/>
            </a:solidFill>
            <a:prstDash val="solid"/>
          </a:ln>
        </p:spPr>
        <p:txBody>
          <a:bodyPr/>
          <a:lstStyle/>
          <a:p>
            <a:endParaRPr lang="en-US"/>
          </a:p>
        </p:txBody>
      </p:sp>
      <p:sp>
        <p:nvSpPr>
          <p:cNvPr id="8" name="Text 6"/>
          <p:cNvSpPr/>
          <p:nvPr/>
        </p:nvSpPr>
        <p:spPr>
          <a:xfrm>
            <a:off x="886968" y="3959352"/>
            <a:ext cx="4572000" cy="329184"/>
          </a:xfrm>
          <a:prstGeom prst="rect">
            <a:avLst/>
          </a:prstGeom>
          <a:noFill/>
          <a:ln/>
        </p:spPr>
        <p:txBody>
          <a:bodyPr wrap="square" lIns="0" tIns="0" rIns="0" bIns="0" rtlCol="0" anchor="ctr"/>
          <a:lstStyle/>
          <a:p>
            <a:pPr marL="0" indent="0">
              <a:buNone/>
            </a:pPr>
            <a:r>
              <a:rPr lang="en-US" sz="1700" b="1" dirty="0">
                <a:solidFill>
                  <a:srgbClr val="B5462F"/>
                </a:solidFill>
                <a:latin typeface="Cambria" pitchFamily="34" charset="0"/>
                <a:ea typeface="Cambria" pitchFamily="34" charset="-122"/>
                <a:cs typeface="Cambria" pitchFamily="34" charset="-120"/>
              </a:rPr>
              <a:t>No — against the transformer alone</a:t>
            </a:r>
            <a:endParaRPr lang="en-US" sz="1700" dirty="0"/>
          </a:p>
        </p:txBody>
      </p:sp>
      <p:sp>
        <p:nvSpPr>
          <p:cNvPr id="9" name="Text 7"/>
          <p:cNvSpPr/>
          <p:nvPr/>
        </p:nvSpPr>
        <p:spPr>
          <a:xfrm>
            <a:off x="886968" y="4370832"/>
            <a:ext cx="4572000" cy="1280160"/>
          </a:xfrm>
          <a:prstGeom prst="rect">
            <a:avLst/>
          </a:prstGeom>
          <a:noFill/>
          <a:ln/>
        </p:spPr>
        <p:txBody>
          <a:bodyPr wrap="square" lIns="0" tIns="0" rIns="0" bIns="0" rtlCol="0" anchor="ctr"/>
          <a:lstStyle/>
          <a:p>
            <a:pPr marL="0" indent="0">
              <a:lnSpc>
                <a:spcPts val="2400"/>
              </a:lnSpc>
              <a:buNone/>
            </a:pPr>
            <a:r>
              <a:rPr lang="en-US" sz="2400" b="1" dirty="0">
                <a:solidFill>
                  <a:srgbClr val="B5462F"/>
                </a:solidFill>
                <a:latin typeface="Cambria" pitchFamily="34" charset="0"/>
                <a:ea typeface="Cambria" pitchFamily="34" charset="-122"/>
                <a:cs typeface="Cambria" pitchFamily="34" charset="-120"/>
              </a:rPr>
              <a:t>97.01%  vs  97.35%</a:t>
            </a:r>
            <a:endParaRPr lang="en-US" sz="2400" dirty="0"/>
          </a:p>
          <a:p>
            <a:pPr marL="0" indent="0">
              <a:lnSpc>
                <a:spcPts val="2400"/>
              </a:lnSpc>
              <a:buNone/>
            </a:pPr>
            <a:r>
              <a:rPr lang="en-US" sz="1250" dirty="0">
                <a:solidFill>
                  <a:srgbClr val="5A4340"/>
                </a:solidFill>
                <a:latin typeface="Calibri" pitchFamily="34" charset="0"/>
                <a:ea typeface="Calibri" pitchFamily="34" charset="-122"/>
                <a:cs typeface="Calibri" pitchFamily="34" charset="-120"/>
              </a:rPr>
              <a:t>Behind both transformers, at roughly twice the parameters and inference cost.</a:t>
            </a:r>
            <a:endParaRPr lang="en-US" sz="2400" dirty="0"/>
          </a:p>
        </p:txBody>
      </p:sp>
      <p:sp>
        <p:nvSpPr>
          <p:cNvPr id="10" name="Shape 8"/>
          <p:cNvSpPr/>
          <p:nvPr/>
        </p:nvSpPr>
        <p:spPr>
          <a:xfrm>
            <a:off x="6053328" y="1481328"/>
            <a:ext cx="5571439" cy="4370832"/>
          </a:xfrm>
          <a:prstGeom prst="roundRect">
            <a:avLst>
              <a:gd name="adj" fmla="val 1674"/>
            </a:avLst>
          </a:prstGeom>
          <a:solidFill>
            <a:srgbClr val="F1F6F6"/>
          </a:solidFill>
          <a:ln w="12700">
            <a:solidFill>
              <a:srgbClr val="E2ECEC"/>
            </a:solidFill>
            <a:prstDash val="solid"/>
          </a:ln>
        </p:spPr>
        <p:txBody>
          <a:bodyPr/>
          <a:lstStyle/>
          <a:p>
            <a:endParaRPr lang="en-US"/>
          </a:p>
        </p:txBody>
      </p:sp>
      <p:sp>
        <p:nvSpPr>
          <p:cNvPr id="11" name="Text 9"/>
          <p:cNvSpPr/>
          <p:nvPr/>
        </p:nvSpPr>
        <p:spPr>
          <a:xfrm>
            <a:off x="6373368" y="1719072"/>
            <a:ext cx="4937760" cy="329184"/>
          </a:xfrm>
          <a:prstGeom prst="rect">
            <a:avLst/>
          </a:prstGeom>
          <a:noFill/>
          <a:ln/>
        </p:spPr>
        <p:txBody>
          <a:bodyPr wrap="square" lIns="0" tIns="0" rIns="0" bIns="0" rtlCol="0" anchor="ctr"/>
          <a:lstStyle/>
          <a:p>
            <a:pPr marL="0" indent="0">
              <a:buNone/>
            </a:pPr>
            <a:r>
              <a:rPr lang="en-US" sz="1800" b="1" dirty="0">
                <a:solidFill>
                  <a:srgbClr val="0B2B31"/>
                </a:solidFill>
                <a:latin typeface="Cambria" pitchFamily="34" charset="0"/>
                <a:ea typeface="Cambria" pitchFamily="34" charset="-122"/>
                <a:cs typeface="Cambria" pitchFamily="34" charset="-120"/>
              </a:rPr>
              <a:t>Significance testing — hybrid vs ViT</a:t>
            </a:r>
            <a:endParaRPr lang="en-US" sz="1800" dirty="0"/>
          </a:p>
        </p:txBody>
      </p:sp>
      <p:sp>
        <p:nvSpPr>
          <p:cNvPr id="12" name="Text 10"/>
          <p:cNvSpPr/>
          <p:nvPr/>
        </p:nvSpPr>
        <p:spPr>
          <a:xfrm>
            <a:off x="6373368" y="2121408"/>
            <a:ext cx="4937760" cy="320040"/>
          </a:xfrm>
          <a:prstGeom prst="rect">
            <a:avLst/>
          </a:prstGeom>
          <a:noFill/>
          <a:ln/>
        </p:spPr>
        <p:txBody>
          <a:bodyPr wrap="square" lIns="0" tIns="0" rIns="0" bIns="0" rtlCol="0" anchor="ctr"/>
          <a:lstStyle/>
          <a:p>
            <a:pPr marL="0" indent="0">
              <a:buNone/>
            </a:pPr>
            <a:r>
              <a:rPr lang="en-US" sz="1250" dirty="0">
                <a:solidFill>
                  <a:srgbClr val="5A6B6E"/>
                </a:solidFill>
                <a:latin typeface="Calibri" pitchFamily="34" charset="0"/>
                <a:ea typeface="Calibri" pitchFamily="34" charset="-122"/>
                <a:cs typeface="Calibri" pitchFamily="34" charset="-120"/>
              </a:rPr>
              <a:t>Only the images the two models disagree on carry information.</a:t>
            </a:r>
            <a:endParaRPr lang="en-US" sz="1250" dirty="0"/>
          </a:p>
        </p:txBody>
      </p:sp>
      <p:graphicFrame>
        <p:nvGraphicFramePr>
          <p:cNvPr id="15" name="Table 0"/>
          <p:cNvGraphicFramePr>
            <a:graphicFrameLocks noGrp="1"/>
          </p:cNvGraphicFramePr>
          <p:nvPr>
            <p:extLst>
              <p:ext uri="{D42A27DB-BD31-4B8C-83A1-F6EECF244321}">
                <p14:modId xmlns:p14="http://schemas.microsoft.com/office/powerpoint/2010/main" val="1579011935"/>
              </p:ext>
            </p:extLst>
          </p:nvPr>
        </p:nvGraphicFramePr>
        <p:xfrm>
          <a:off x="6373368" y="2542032"/>
          <a:ext cx="4572000" cy="914400"/>
        </p:xfrm>
        <a:graphic>
          <a:graphicData uri="http://schemas.openxmlformats.org/drawingml/2006/table">
            <a:tbl>
              <a:tblPr/>
              <a:tblGrid>
                <a:gridCol w="1737360">
                  <a:extLst>
                    <a:ext uri="{9D8B030D-6E8A-4147-A177-3AD203B41FA5}">
                      <a16:colId xmlns:a16="http://schemas.microsoft.com/office/drawing/2014/main" val="20000"/>
                    </a:ext>
                  </a:extLst>
                </a:gridCol>
                <a:gridCol w="1417320">
                  <a:extLst>
                    <a:ext uri="{9D8B030D-6E8A-4147-A177-3AD203B41FA5}">
                      <a16:colId xmlns:a16="http://schemas.microsoft.com/office/drawing/2014/main" val="20001"/>
                    </a:ext>
                  </a:extLst>
                </a:gridCol>
                <a:gridCol w="1417320">
                  <a:extLst>
                    <a:ext uri="{9D8B030D-6E8A-4147-A177-3AD203B41FA5}">
                      <a16:colId xmlns:a16="http://schemas.microsoft.com/office/drawing/2014/main" val="20002"/>
                    </a:ext>
                  </a:extLst>
                </a:gridCol>
              </a:tblGrid>
              <a:tr h="438912">
                <a:tc>
                  <a:txBody>
                    <a:bodyPr/>
                    <a:lstStyle/>
                    <a:p>
                      <a:pPr marL="0" indent="0">
                        <a:buNone/>
                      </a:pP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FFFFFF"/>
                    </a:solidFill>
                  </a:tcPr>
                </a:tc>
                <a:tc>
                  <a:txBody>
                    <a:bodyPr/>
                    <a:lstStyle/>
                    <a:p>
                      <a:pPr marL="0" indent="0" algn="ctr">
                        <a:buNone/>
                      </a:pPr>
                      <a:r>
                        <a:rPr lang="en-US" sz="1300" b="1" dirty="0">
                          <a:solidFill>
                            <a:srgbClr val="0B2B31"/>
                          </a:solidFill>
                          <a:latin typeface="Calibri" pitchFamily="34" charset="0"/>
                          <a:ea typeface="Calibri" pitchFamily="34" charset="-122"/>
                          <a:cs typeface="Calibri" pitchFamily="34" charset="-120"/>
                        </a:rPr>
                        <a:t>ViT correct</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F1F6F6"/>
                    </a:solidFill>
                  </a:tcPr>
                </a:tc>
                <a:tc>
                  <a:txBody>
                    <a:bodyPr/>
                    <a:lstStyle/>
                    <a:p>
                      <a:pPr marL="0" indent="0" algn="ctr">
                        <a:buNone/>
                      </a:pPr>
                      <a:r>
                        <a:rPr lang="en-US" sz="1300" b="1" dirty="0">
                          <a:solidFill>
                            <a:srgbClr val="0B2B31"/>
                          </a:solidFill>
                          <a:latin typeface="Calibri" pitchFamily="34" charset="0"/>
                          <a:ea typeface="Calibri" pitchFamily="34" charset="-122"/>
                          <a:cs typeface="Calibri" pitchFamily="34" charset="-120"/>
                        </a:rPr>
                        <a:t>ViT wrong</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F1F6F6"/>
                    </a:solidFill>
                  </a:tcPr>
                </a:tc>
                <a:extLst>
                  <a:ext uri="{0D108BD9-81ED-4DB2-BD59-A6C34878D82A}">
                    <a16:rowId xmlns:a16="http://schemas.microsoft.com/office/drawing/2014/main" val="10000"/>
                  </a:ext>
                </a:extLst>
              </a:tr>
              <a:tr h="438912">
                <a:tc>
                  <a:txBody>
                    <a:bodyPr/>
                    <a:lstStyle/>
                    <a:p>
                      <a:pPr marL="0" indent="0">
                        <a:buNone/>
                      </a:pPr>
                      <a:r>
                        <a:rPr lang="en-US" sz="1300" b="1" dirty="0">
                          <a:solidFill>
                            <a:srgbClr val="0B2B31"/>
                          </a:solidFill>
                          <a:latin typeface="Calibri" pitchFamily="34" charset="0"/>
                          <a:ea typeface="Calibri" pitchFamily="34" charset="-122"/>
                          <a:cs typeface="Calibri" pitchFamily="34" charset="-120"/>
                        </a:rPr>
                        <a:t>Hybrid correct</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F1F6F6"/>
                    </a:solidFill>
                  </a:tcPr>
                </a:tc>
                <a:tc>
                  <a:txBody>
                    <a:bodyPr/>
                    <a:lstStyle/>
                    <a:p>
                      <a:pPr marL="0" indent="0" algn="ctr">
                        <a:buNone/>
                      </a:pPr>
                      <a:r>
                        <a:rPr lang="en-US" sz="1300" dirty="0">
                          <a:solidFill>
                            <a:srgbClr val="0B2B31"/>
                          </a:solidFill>
                          <a:latin typeface="Calibri" pitchFamily="34" charset="0"/>
                          <a:ea typeface="Calibri" pitchFamily="34" charset="-122"/>
                          <a:cs typeface="Calibri" pitchFamily="34" charset="-120"/>
                        </a:rPr>
                        <a:t>1,126</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300" b="1" dirty="0">
                          <a:solidFill>
                            <a:srgbClr val="028090"/>
                          </a:solidFill>
                          <a:latin typeface="Calibri" pitchFamily="34" charset="0"/>
                          <a:ea typeface="Calibri" pitchFamily="34" charset="-122"/>
                          <a:cs typeface="Calibri" pitchFamily="34" charset="-120"/>
                        </a:rPr>
                        <a:t>9</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1"/>
                  </a:ext>
                </a:extLst>
              </a:tr>
              <a:tr h="438912">
                <a:tc>
                  <a:txBody>
                    <a:bodyPr/>
                    <a:lstStyle/>
                    <a:p>
                      <a:pPr marL="0" indent="0">
                        <a:buNone/>
                      </a:pPr>
                      <a:r>
                        <a:rPr lang="en-US" sz="1300" b="1" dirty="0">
                          <a:solidFill>
                            <a:srgbClr val="0B2B31"/>
                          </a:solidFill>
                          <a:latin typeface="Calibri" pitchFamily="34" charset="0"/>
                          <a:ea typeface="Calibri" pitchFamily="34" charset="-122"/>
                          <a:cs typeface="Calibri" pitchFamily="34" charset="-120"/>
                        </a:rPr>
                        <a:t>Hybrid wrong</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solidFill>
                      <a:srgbClr val="F1F6F6"/>
                    </a:solidFill>
                  </a:tcPr>
                </a:tc>
                <a:tc>
                  <a:txBody>
                    <a:bodyPr/>
                    <a:lstStyle/>
                    <a:p>
                      <a:pPr marL="0" indent="0" algn="ctr">
                        <a:buNone/>
                      </a:pPr>
                      <a:r>
                        <a:rPr lang="en-US" sz="1300" b="1" dirty="0">
                          <a:solidFill>
                            <a:srgbClr val="B5462F"/>
                          </a:solidFill>
                          <a:latin typeface="Calibri" pitchFamily="34" charset="0"/>
                          <a:ea typeface="Calibri" pitchFamily="34" charset="-122"/>
                          <a:cs typeface="Calibri" pitchFamily="34" charset="-120"/>
                        </a:rPr>
                        <a:t>13</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tc>
                  <a:txBody>
                    <a:bodyPr/>
                    <a:lstStyle/>
                    <a:p>
                      <a:pPr marL="0" indent="0" algn="ctr">
                        <a:buNone/>
                      </a:pPr>
                      <a:r>
                        <a:rPr lang="en-US" sz="1300" dirty="0">
                          <a:solidFill>
                            <a:srgbClr val="0B2B31"/>
                          </a:solidFill>
                          <a:latin typeface="Calibri" pitchFamily="34" charset="0"/>
                          <a:ea typeface="Calibri" pitchFamily="34" charset="-122"/>
                          <a:cs typeface="Calibri" pitchFamily="34" charset="-120"/>
                        </a:rPr>
                        <a:t>22</a:t>
                      </a:r>
                      <a:endParaRPr lang="en-US" sz="1300" dirty="0">
                        <a:latin typeface="Calibri" charset="0"/>
                        <a:ea typeface="Calibri" charset="0"/>
                        <a:cs typeface="Calibri" charset="0"/>
                      </a:endParaRPr>
                    </a:p>
                  </a:txBody>
                  <a:tcPr marL="76200" marR="76200" marT="76200" marB="76200" anchor="ctr">
                    <a:lnL w="12700" cap="flat" cmpd="sng" algn="ctr">
                      <a:solidFill>
                        <a:srgbClr val="E2ECEC"/>
                      </a:solidFill>
                      <a:prstDash val="solid"/>
                      <a:round/>
                      <a:headEnd type="none" w="med" len="med"/>
                      <a:tailEnd type="none" w="med" len="med"/>
                    </a:lnL>
                    <a:lnR w="12700" cap="flat" cmpd="sng" algn="ctr">
                      <a:solidFill>
                        <a:srgbClr val="E2ECEC"/>
                      </a:solidFill>
                      <a:prstDash val="solid"/>
                      <a:round/>
                      <a:headEnd type="none" w="med" len="med"/>
                      <a:tailEnd type="none" w="med" len="med"/>
                    </a:lnR>
                    <a:lnT w="12700" cap="flat" cmpd="sng" algn="ctr">
                      <a:solidFill>
                        <a:srgbClr val="E2ECEC"/>
                      </a:solidFill>
                      <a:prstDash val="solid"/>
                      <a:round/>
                      <a:headEnd type="none" w="med" len="med"/>
                      <a:tailEnd type="none" w="med" len="med"/>
                    </a:lnT>
                    <a:lnB w="12700" cap="flat" cmpd="sng" algn="ctr">
                      <a:solidFill>
                        <a:srgbClr val="E2ECEC"/>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4" name="Shape 11"/>
          <p:cNvSpPr/>
          <p:nvPr/>
        </p:nvSpPr>
        <p:spPr>
          <a:xfrm>
            <a:off x="6373368" y="4160520"/>
            <a:ext cx="4572000" cy="1417320"/>
          </a:xfrm>
          <a:prstGeom prst="roundRect">
            <a:avLst>
              <a:gd name="adj" fmla="val 3871"/>
            </a:avLst>
          </a:prstGeom>
          <a:solidFill>
            <a:srgbClr val="0B2B31"/>
          </a:solidFill>
          <a:ln w="12700">
            <a:solidFill>
              <a:srgbClr val="0B2B31"/>
            </a:solidFill>
            <a:prstDash val="solid"/>
          </a:ln>
        </p:spPr>
        <p:txBody>
          <a:bodyPr/>
          <a:lstStyle/>
          <a:p>
            <a:endParaRPr lang="en-US"/>
          </a:p>
        </p:txBody>
      </p:sp>
      <p:sp>
        <p:nvSpPr>
          <p:cNvPr id="13" name="Text 12"/>
          <p:cNvSpPr/>
          <p:nvPr/>
        </p:nvSpPr>
        <p:spPr>
          <a:xfrm>
            <a:off x="6693408" y="4261104"/>
            <a:ext cx="3977640" cy="457200"/>
          </a:xfrm>
          <a:prstGeom prst="rect">
            <a:avLst/>
          </a:prstGeom>
          <a:noFill/>
          <a:ln/>
        </p:spPr>
        <p:txBody>
          <a:bodyPr wrap="square" lIns="0" tIns="0" rIns="0" bIns="0" rtlCol="0" anchor="ctr"/>
          <a:lstStyle/>
          <a:p>
            <a:pPr marL="0" indent="0">
              <a:buNone/>
            </a:pPr>
            <a:r>
              <a:rPr lang="en-US" sz="2600" b="1" dirty="0">
                <a:solidFill>
                  <a:srgbClr val="00A896"/>
                </a:solidFill>
                <a:latin typeface="Cambria" pitchFamily="34" charset="0"/>
                <a:ea typeface="Cambria" pitchFamily="34" charset="-122"/>
                <a:cs typeface="Cambria" pitchFamily="34" charset="-120"/>
              </a:rPr>
              <a:t>p = 0.524</a:t>
            </a:r>
            <a:endParaRPr lang="en-US" sz="2600" dirty="0"/>
          </a:p>
        </p:txBody>
      </p:sp>
      <p:sp>
        <p:nvSpPr>
          <p:cNvPr id="16" name="Text 13"/>
          <p:cNvSpPr/>
          <p:nvPr/>
        </p:nvSpPr>
        <p:spPr>
          <a:xfrm>
            <a:off x="6693408" y="4736592"/>
            <a:ext cx="3977640" cy="749808"/>
          </a:xfrm>
          <a:prstGeom prst="rect">
            <a:avLst/>
          </a:prstGeom>
          <a:noFill/>
          <a:ln/>
        </p:spPr>
        <p:txBody>
          <a:bodyPr wrap="square" lIns="0" tIns="0" rIns="0" bIns="0" rtlCol="0" anchor="ctr"/>
          <a:lstStyle/>
          <a:p>
            <a:pPr marL="0" indent="0">
              <a:buNone/>
            </a:pPr>
            <a:r>
              <a:rPr lang="en-US" sz="1200" dirty="0">
                <a:solidFill>
                  <a:srgbClr val="CFE3E4"/>
                </a:solidFill>
                <a:latin typeface="Calibri" pitchFamily="34" charset="0"/>
                <a:ea typeface="Calibri" pitchFamily="34" charset="-122"/>
                <a:cs typeface="Calibri" pitchFamily="34" charset="-120"/>
              </a:rPr>
              <a:t>Not significant on either test — McNemar p = 0.524 at threshold 0.5, DeLong p = 0.832 across all thresholds. The hybrid leads on no measure.</a:t>
            </a:r>
            <a:endParaRPr lang="en-US" sz="1200" dirty="0"/>
          </a:p>
        </p:txBody>
      </p:sp>
      <p:sp>
        <p:nvSpPr>
          <p:cNvPr id="17" name="Text 14"/>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14</a:t>
            </a:r>
            <a:endParaRPr lang="en-US" sz="1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DEPLOYMENT</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Prototype Web Application</a:t>
            </a:r>
            <a:endParaRPr lang="en-US" sz="3000" dirty="0"/>
          </a:p>
        </p:txBody>
      </p:sp>
      <p:pic>
        <p:nvPicPr>
          <p:cNvPr id="4" name="Image 0" descr="webapp.png"/>
          <p:cNvPicPr>
            <a:picLocks noChangeAspect="1"/>
          </p:cNvPicPr>
          <p:nvPr/>
        </p:nvPicPr>
        <p:blipFill>
          <a:blip r:embed="rId3"/>
          <a:stretch>
            <a:fillRect/>
          </a:stretch>
        </p:blipFill>
        <p:spPr>
          <a:xfrm>
            <a:off x="566928" y="1463040"/>
            <a:ext cx="6537960" cy="4370832"/>
          </a:xfrm>
          <a:prstGeom prst="rect">
            <a:avLst/>
          </a:prstGeom>
        </p:spPr>
      </p:pic>
      <p:sp>
        <p:nvSpPr>
          <p:cNvPr id="5" name="Shape 2"/>
          <p:cNvSpPr/>
          <p:nvPr/>
        </p:nvSpPr>
        <p:spPr>
          <a:xfrm>
            <a:off x="7424928" y="1463040"/>
            <a:ext cx="4199839" cy="4370832"/>
          </a:xfrm>
          <a:prstGeom prst="roundRect">
            <a:avLst>
              <a:gd name="adj" fmla="val 1742"/>
            </a:avLst>
          </a:prstGeom>
          <a:solidFill>
            <a:srgbClr val="F1F6F6"/>
          </a:solidFill>
          <a:ln w="12700">
            <a:solidFill>
              <a:srgbClr val="E2ECEC"/>
            </a:solidFill>
            <a:prstDash val="solid"/>
          </a:ln>
        </p:spPr>
        <p:txBody>
          <a:bodyPr/>
          <a:lstStyle/>
          <a:p>
            <a:endParaRPr lang="en-US"/>
          </a:p>
        </p:txBody>
      </p:sp>
      <p:sp>
        <p:nvSpPr>
          <p:cNvPr id="6" name="Text 3"/>
          <p:cNvSpPr/>
          <p:nvPr/>
        </p:nvSpPr>
        <p:spPr>
          <a:xfrm>
            <a:off x="7744968" y="1691640"/>
            <a:ext cx="3566160" cy="548640"/>
          </a:xfrm>
          <a:prstGeom prst="rect">
            <a:avLst/>
          </a:prstGeom>
          <a:noFill/>
          <a:ln/>
        </p:spPr>
        <p:txBody>
          <a:bodyPr wrap="square" lIns="0" tIns="0" rIns="0" bIns="0" rtlCol="0" anchor="ctr"/>
          <a:lstStyle/>
          <a:p>
            <a:pPr marL="0" indent="0">
              <a:buNone/>
            </a:pPr>
            <a:r>
              <a:rPr lang="en-US" sz="1800" b="1" dirty="0">
                <a:solidFill>
                  <a:srgbClr val="0B2B31"/>
                </a:solidFill>
                <a:latin typeface="Cambria" pitchFamily="34" charset="0"/>
                <a:ea typeface="Cambria" pitchFamily="34" charset="-122"/>
                <a:cs typeface="Cambria" pitchFamily="34" charset="-120"/>
              </a:rPr>
              <a:t>From experiment to usable tool</a:t>
            </a:r>
            <a:endParaRPr lang="en-US" sz="1800" dirty="0"/>
          </a:p>
        </p:txBody>
      </p:sp>
      <p:sp>
        <p:nvSpPr>
          <p:cNvPr id="7" name="Shape 4"/>
          <p:cNvSpPr/>
          <p:nvPr/>
        </p:nvSpPr>
        <p:spPr>
          <a:xfrm>
            <a:off x="7790688" y="2487168"/>
            <a:ext cx="91440" cy="91440"/>
          </a:xfrm>
          <a:prstGeom prst="ellipse">
            <a:avLst/>
          </a:prstGeom>
          <a:solidFill>
            <a:srgbClr val="00A896"/>
          </a:solidFill>
          <a:ln w="12700">
            <a:solidFill>
              <a:srgbClr val="00A896"/>
            </a:solidFill>
            <a:prstDash val="solid"/>
          </a:ln>
        </p:spPr>
        <p:txBody>
          <a:bodyPr/>
          <a:lstStyle/>
          <a:p>
            <a:endParaRPr lang="en-US"/>
          </a:p>
        </p:txBody>
      </p:sp>
      <p:sp>
        <p:nvSpPr>
          <p:cNvPr id="8" name="Text 5"/>
          <p:cNvSpPr/>
          <p:nvPr/>
        </p:nvSpPr>
        <p:spPr>
          <a:xfrm>
            <a:off x="8019288" y="2377440"/>
            <a:ext cx="3246120" cy="566928"/>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Select any of the six trained models</a:t>
            </a:r>
            <a:endParaRPr lang="en-US" sz="1250" dirty="0"/>
          </a:p>
        </p:txBody>
      </p:sp>
      <p:sp>
        <p:nvSpPr>
          <p:cNvPr id="9" name="Shape 6"/>
          <p:cNvSpPr/>
          <p:nvPr/>
        </p:nvSpPr>
        <p:spPr>
          <a:xfrm>
            <a:off x="7790688" y="3200400"/>
            <a:ext cx="91440" cy="91440"/>
          </a:xfrm>
          <a:prstGeom prst="ellipse">
            <a:avLst/>
          </a:prstGeom>
          <a:solidFill>
            <a:srgbClr val="00A896"/>
          </a:solidFill>
          <a:ln w="12700">
            <a:solidFill>
              <a:srgbClr val="00A896"/>
            </a:solidFill>
            <a:prstDash val="solid"/>
          </a:ln>
        </p:spPr>
        <p:txBody>
          <a:bodyPr/>
          <a:lstStyle/>
          <a:p>
            <a:endParaRPr lang="en-US"/>
          </a:p>
        </p:txBody>
      </p:sp>
      <p:sp>
        <p:nvSpPr>
          <p:cNvPr id="10" name="Text 7"/>
          <p:cNvSpPr/>
          <p:nvPr/>
        </p:nvSpPr>
        <p:spPr>
          <a:xfrm>
            <a:off x="8019288" y="3090672"/>
            <a:ext cx="3246120" cy="566928"/>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Upload a chest X-ray and receive a prediction</a:t>
            </a:r>
            <a:endParaRPr lang="en-US" sz="1250" dirty="0"/>
          </a:p>
        </p:txBody>
      </p:sp>
      <p:sp>
        <p:nvSpPr>
          <p:cNvPr id="11" name="Shape 8"/>
          <p:cNvSpPr/>
          <p:nvPr/>
        </p:nvSpPr>
        <p:spPr>
          <a:xfrm>
            <a:off x="7790688" y="3913632"/>
            <a:ext cx="91440" cy="91440"/>
          </a:xfrm>
          <a:prstGeom prst="ellipse">
            <a:avLst/>
          </a:prstGeom>
          <a:solidFill>
            <a:srgbClr val="00A896"/>
          </a:solidFill>
          <a:ln w="12700">
            <a:solidFill>
              <a:srgbClr val="00A896"/>
            </a:solidFill>
            <a:prstDash val="solid"/>
          </a:ln>
        </p:spPr>
        <p:txBody>
          <a:bodyPr/>
          <a:lstStyle/>
          <a:p>
            <a:endParaRPr lang="en-US"/>
          </a:p>
        </p:txBody>
      </p:sp>
      <p:sp>
        <p:nvSpPr>
          <p:cNvPr id="12" name="Text 9"/>
          <p:cNvSpPr/>
          <p:nvPr/>
        </p:nvSpPr>
        <p:spPr>
          <a:xfrm>
            <a:off x="8019288" y="3803904"/>
            <a:ext cx="3246120" cy="566928"/>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Per-class probabilities, confidence and inference time</a:t>
            </a:r>
            <a:endParaRPr lang="en-US" sz="1250" dirty="0"/>
          </a:p>
        </p:txBody>
      </p:sp>
      <p:sp>
        <p:nvSpPr>
          <p:cNvPr id="13" name="Shape 10"/>
          <p:cNvSpPr/>
          <p:nvPr/>
        </p:nvSpPr>
        <p:spPr>
          <a:xfrm>
            <a:off x="7790688" y="4626864"/>
            <a:ext cx="91440" cy="91440"/>
          </a:xfrm>
          <a:prstGeom prst="ellipse">
            <a:avLst/>
          </a:prstGeom>
          <a:solidFill>
            <a:srgbClr val="00A896"/>
          </a:solidFill>
          <a:ln w="12700">
            <a:solidFill>
              <a:srgbClr val="00A896"/>
            </a:solidFill>
            <a:prstDash val="solid"/>
          </a:ln>
        </p:spPr>
        <p:txBody>
          <a:bodyPr/>
          <a:lstStyle/>
          <a:p>
            <a:endParaRPr lang="en-US"/>
          </a:p>
        </p:txBody>
      </p:sp>
      <p:sp>
        <p:nvSpPr>
          <p:cNvPr id="14" name="Text 11"/>
          <p:cNvSpPr/>
          <p:nvPr/>
        </p:nvSpPr>
        <p:spPr>
          <a:xfrm>
            <a:off x="8019288" y="4517136"/>
            <a:ext cx="3246120" cy="566928"/>
          </a:xfrm>
          <a:prstGeom prst="rect">
            <a:avLst/>
          </a:prstGeom>
          <a:noFill/>
          <a:ln/>
        </p:spPr>
        <p:txBody>
          <a:bodyPr wrap="square" lIns="0" tIns="0" rIns="0" bIns="0" rtlCol="0" anchor="ctr"/>
          <a:lstStyle/>
          <a:p>
            <a:pPr marL="0" indent="0">
              <a:buNone/>
            </a:pPr>
            <a:r>
              <a:rPr lang="en-US" sz="1250" dirty="0">
                <a:solidFill>
                  <a:srgbClr val="3A5559"/>
                </a:solidFill>
                <a:latin typeface="Calibri" pitchFamily="34" charset="0"/>
                <a:ea typeface="Calibri" pitchFamily="34" charset="-122"/>
                <a:cs typeface="Calibri" pitchFamily="34" charset="-120"/>
              </a:rPr>
              <a:t>Runs locally — images never leave the machine</a:t>
            </a:r>
            <a:endParaRPr lang="en-US" sz="1250" dirty="0"/>
          </a:p>
        </p:txBody>
      </p:sp>
      <p:sp>
        <p:nvSpPr>
          <p:cNvPr id="15" name="Shape 12"/>
          <p:cNvSpPr/>
          <p:nvPr/>
        </p:nvSpPr>
        <p:spPr>
          <a:xfrm>
            <a:off x="7744968" y="5257800"/>
            <a:ext cx="3611880" cy="457200"/>
          </a:xfrm>
          <a:prstGeom prst="roundRect">
            <a:avLst>
              <a:gd name="adj" fmla="val 12000"/>
            </a:avLst>
          </a:prstGeom>
          <a:solidFill>
            <a:srgbClr val="FBF0ED"/>
          </a:solidFill>
          <a:ln w="12700">
            <a:solidFill>
              <a:srgbClr val="E8CFC7"/>
            </a:solidFill>
            <a:prstDash val="solid"/>
          </a:ln>
        </p:spPr>
        <p:txBody>
          <a:bodyPr/>
          <a:lstStyle/>
          <a:p>
            <a:endParaRPr lang="en-US"/>
          </a:p>
        </p:txBody>
      </p:sp>
      <p:sp>
        <p:nvSpPr>
          <p:cNvPr id="16" name="Text 13"/>
          <p:cNvSpPr/>
          <p:nvPr/>
        </p:nvSpPr>
        <p:spPr>
          <a:xfrm>
            <a:off x="7927848" y="5257800"/>
            <a:ext cx="3291840" cy="457200"/>
          </a:xfrm>
          <a:prstGeom prst="rect">
            <a:avLst/>
          </a:prstGeom>
          <a:noFill/>
          <a:ln/>
        </p:spPr>
        <p:txBody>
          <a:bodyPr wrap="square" lIns="0" tIns="0" rIns="0" bIns="0" rtlCol="0" anchor="ctr"/>
          <a:lstStyle/>
          <a:p>
            <a:pPr marL="0" indent="0">
              <a:buNone/>
            </a:pPr>
            <a:r>
              <a:rPr lang="en-US" sz="1150" b="1" dirty="0">
                <a:solidFill>
                  <a:srgbClr val="B5462F"/>
                </a:solidFill>
                <a:latin typeface="Calibri" pitchFamily="34" charset="0"/>
                <a:ea typeface="Calibri" pitchFamily="34" charset="-122"/>
                <a:cs typeface="Calibri" pitchFamily="34" charset="-120"/>
              </a:rPr>
              <a:t>Research prototype — not a certified medical device.</a:t>
            </a:r>
            <a:endParaRPr lang="en-US" sz="1150" dirty="0"/>
          </a:p>
        </p:txBody>
      </p:sp>
      <p:sp>
        <p:nvSpPr>
          <p:cNvPr id="17" name="Text 14"/>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15</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SUMMARY</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Conclusions</a:t>
            </a:r>
            <a:endParaRPr lang="en-US" sz="3000" dirty="0"/>
          </a:p>
        </p:txBody>
      </p:sp>
      <p:sp>
        <p:nvSpPr>
          <p:cNvPr id="4" name="Shape 2"/>
          <p:cNvSpPr/>
          <p:nvPr/>
        </p:nvSpPr>
        <p:spPr>
          <a:xfrm>
            <a:off x="566928" y="1645920"/>
            <a:ext cx="329184" cy="329184"/>
          </a:xfrm>
          <a:prstGeom prst="ellipse">
            <a:avLst/>
          </a:prstGeom>
          <a:solidFill>
            <a:srgbClr val="028090"/>
          </a:solidFill>
          <a:ln w="12700">
            <a:solidFill>
              <a:srgbClr val="028090"/>
            </a:solidFill>
            <a:prstDash val="solid"/>
          </a:ln>
        </p:spPr>
        <p:txBody>
          <a:bodyPr/>
          <a:lstStyle/>
          <a:p>
            <a:endParaRPr lang="en-US"/>
          </a:p>
        </p:txBody>
      </p:sp>
      <p:sp>
        <p:nvSpPr>
          <p:cNvPr id="5" name="Text 3"/>
          <p:cNvSpPr/>
          <p:nvPr/>
        </p:nvSpPr>
        <p:spPr>
          <a:xfrm>
            <a:off x="566928" y="1645920"/>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1</a:t>
            </a:r>
            <a:endParaRPr lang="en-US" sz="1300" dirty="0"/>
          </a:p>
        </p:txBody>
      </p:sp>
      <p:sp>
        <p:nvSpPr>
          <p:cNvPr id="6" name="Text 4"/>
          <p:cNvSpPr/>
          <p:nvPr/>
        </p:nvSpPr>
        <p:spPr>
          <a:xfrm>
            <a:off x="1097280" y="1572768"/>
            <a:ext cx="4114800" cy="365760"/>
          </a:xfrm>
          <a:prstGeom prst="rect">
            <a:avLst/>
          </a:prstGeom>
          <a:noFill/>
          <a:ln/>
        </p:spPr>
        <p:txBody>
          <a:bodyPr wrap="square" lIns="0" tIns="0" rIns="0" bIns="0" rtlCol="0" anchor="ctr"/>
          <a:lstStyle/>
          <a:p>
            <a:pPr marL="0" indent="0">
              <a:buNone/>
            </a:pPr>
            <a:r>
              <a:rPr lang="en-US" sz="1800" b="1" dirty="0">
                <a:solidFill>
                  <a:srgbClr val="028090"/>
                </a:solidFill>
                <a:latin typeface="Cambria" pitchFamily="34" charset="0"/>
                <a:ea typeface="Cambria" pitchFamily="34" charset="-122"/>
                <a:cs typeface="Cambria" pitchFamily="34" charset="-120"/>
              </a:rPr>
              <a:t>Architecture family matters</a:t>
            </a:r>
            <a:endParaRPr lang="en-US" sz="1800" dirty="0"/>
          </a:p>
        </p:txBody>
      </p:sp>
      <p:sp>
        <p:nvSpPr>
          <p:cNvPr id="7" name="Text 5"/>
          <p:cNvSpPr/>
          <p:nvPr/>
        </p:nvSpPr>
        <p:spPr>
          <a:xfrm>
            <a:off x="5321808" y="1536192"/>
            <a:ext cx="6302959" cy="868680"/>
          </a:xfrm>
          <a:prstGeom prst="rect">
            <a:avLst/>
          </a:prstGeom>
          <a:noFill/>
          <a:ln/>
        </p:spPr>
        <p:txBody>
          <a:bodyPr wrap="square" lIns="0" tIns="0" rIns="0" bIns="0" rtlCol="0" anchor="ctr"/>
          <a:lstStyle/>
          <a:p>
            <a:pPr marL="0" indent="0">
              <a:buNone/>
            </a:pPr>
            <a:r>
              <a:rPr lang="en-US" sz="1350" dirty="0">
                <a:solidFill>
                  <a:srgbClr val="3A5559"/>
                </a:solidFill>
                <a:latin typeface="Calibri" pitchFamily="34" charset="0"/>
                <a:ea typeface="Calibri" pitchFamily="34" charset="-122"/>
                <a:cs typeface="Calibri" pitchFamily="34" charset="-120"/>
              </a:rPr>
              <a:t>Both transformers reached 97.35% against 94.87–95.38% for every CNN — the one difference whose confidence intervals are near-disjoint.</a:t>
            </a:r>
            <a:endParaRPr lang="en-US" sz="1350" dirty="0"/>
          </a:p>
        </p:txBody>
      </p:sp>
      <p:sp>
        <p:nvSpPr>
          <p:cNvPr id="8" name="Shape 6"/>
          <p:cNvSpPr/>
          <p:nvPr/>
        </p:nvSpPr>
        <p:spPr>
          <a:xfrm>
            <a:off x="566928" y="2523744"/>
            <a:ext cx="11057839" cy="0"/>
          </a:xfrm>
          <a:prstGeom prst="line">
            <a:avLst/>
          </a:prstGeom>
          <a:noFill/>
          <a:ln w="12700">
            <a:solidFill>
              <a:srgbClr val="EEF3F3"/>
            </a:solidFill>
            <a:prstDash val="solid"/>
          </a:ln>
        </p:spPr>
        <p:txBody>
          <a:bodyPr/>
          <a:lstStyle/>
          <a:p>
            <a:endParaRPr lang="en-US"/>
          </a:p>
        </p:txBody>
      </p:sp>
      <p:sp>
        <p:nvSpPr>
          <p:cNvPr id="9" name="Shape 7"/>
          <p:cNvSpPr/>
          <p:nvPr/>
        </p:nvSpPr>
        <p:spPr>
          <a:xfrm>
            <a:off x="566928" y="2770632"/>
            <a:ext cx="329184" cy="329184"/>
          </a:xfrm>
          <a:prstGeom prst="ellipse">
            <a:avLst/>
          </a:prstGeom>
          <a:solidFill>
            <a:srgbClr val="B5462F"/>
          </a:solidFill>
          <a:ln w="12700">
            <a:solidFill>
              <a:srgbClr val="B5462F"/>
            </a:solidFill>
            <a:prstDash val="solid"/>
          </a:ln>
        </p:spPr>
        <p:txBody>
          <a:bodyPr/>
          <a:lstStyle/>
          <a:p>
            <a:endParaRPr lang="en-US"/>
          </a:p>
        </p:txBody>
      </p:sp>
      <p:sp>
        <p:nvSpPr>
          <p:cNvPr id="10" name="Text 8"/>
          <p:cNvSpPr/>
          <p:nvPr/>
        </p:nvSpPr>
        <p:spPr>
          <a:xfrm>
            <a:off x="566928" y="2770632"/>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2</a:t>
            </a:r>
            <a:endParaRPr lang="en-US" sz="1300" dirty="0"/>
          </a:p>
        </p:txBody>
      </p:sp>
      <p:sp>
        <p:nvSpPr>
          <p:cNvPr id="11" name="Text 9"/>
          <p:cNvSpPr/>
          <p:nvPr/>
        </p:nvSpPr>
        <p:spPr>
          <a:xfrm>
            <a:off x="1097280" y="2697480"/>
            <a:ext cx="4114800" cy="365760"/>
          </a:xfrm>
          <a:prstGeom prst="rect">
            <a:avLst/>
          </a:prstGeom>
          <a:noFill/>
          <a:ln/>
        </p:spPr>
        <p:txBody>
          <a:bodyPr wrap="square" lIns="0" tIns="0" rIns="0" bIns="0" rtlCol="0" anchor="ctr"/>
          <a:lstStyle/>
          <a:p>
            <a:pPr marL="0" indent="0">
              <a:buNone/>
            </a:pPr>
            <a:r>
              <a:rPr lang="en-US" sz="1800" b="1" dirty="0">
                <a:solidFill>
                  <a:srgbClr val="B5462F"/>
                </a:solidFill>
                <a:latin typeface="Cambria" pitchFamily="34" charset="0"/>
                <a:ea typeface="Cambria" pitchFamily="34" charset="-122"/>
                <a:cs typeface="Cambria" pitchFamily="34" charset="-120"/>
              </a:rPr>
              <a:t>Fusion added nothing</a:t>
            </a:r>
            <a:endParaRPr lang="en-US" sz="1800" dirty="0"/>
          </a:p>
        </p:txBody>
      </p:sp>
      <p:sp>
        <p:nvSpPr>
          <p:cNvPr id="12" name="Text 10"/>
          <p:cNvSpPr/>
          <p:nvPr/>
        </p:nvSpPr>
        <p:spPr>
          <a:xfrm>
            <a:off x="5321808" y="2660904"/>
            <a:ext cx="6302959" cy="868680"/>
          </a:xfrm>
          <a:prstGeom prst="rect">
            <a:avLst/>
          </a:prstGeom>
          <a:noFill/>
          <a:ln/>
        </p:spPr>
        <p:txBody>
          <a:bodyPr wrap="square" lIns="0" tIns="0" rIns="0" bIns="0" rtlCol="0" anchor="ctr"/>
          <a:lstStyle/>
          <a:p>
            <a:pPr marL="0" indent="0">
              <a:buNone/>
            </a:pPr>
            <a:r>
              <a:rPr lang="en-US" sz="1350" dirty="0">
                <a:solidFill>
                  <a:srgbClr val="3A5559"/>
                </a:solidFill>
                <a:latin typeface="Calibri" pitchFamily="34" charset="0"/>
                <a:ea typeface="Calibri" pitchFamily="34" charset="-122"/>
                <a:cs typeface="Calibri" pitchFamily="34" charset="-120"/>
              </a:rPr>
              <a:t>The hybrid matched but did not beat a plain transformer — McNemar p = 0.524, DeLong p = 0.832 — at twice the cost. A negative result.</a:t>
            </a:r>
            <a:endParaRPr lang="en-US" sz="1350" dirty="0"/>
          </a:p>
        </p:txBody>
      </p:sp>
      <p:sp>
        <p:nvSpPr>
          <p:cNvPr id="13" name="Shape 11"/>
          <p:cNvSpPr/>
          <p:nvPr/>
        </p:nvSpPr>
        <p:spPr>
          <a:xfrm>
            <a:off x="566928" y="3648456"/>
            <a:ext cx="11057839" cy="0"/>
          </a:xfrm>
          <a:prstGeom prst="line">
            <a:avLst/>
          </a:prstGeom>
          <a:noFill/>
          <a:ln w="12700">
            <a:solidFill>
              <a:srgbClr val="EEF3F3"/>
            </a:solidFill>
            <a:prstDash val="solid"/>
          </a:ln>
        </p:spPr>
        <p:txBody>
          <a:bodyPr/>
          <a:lstStyle/>
          <a:p>
            <a:endParaRPr lang="en-US"/>
          </a:p>
        </p:txBody>
      </p:sp>
      <p:sp>
        <p:nvSpPr>
          <p:cNvPr id="14" name="Shape 12"/>
          <p:cNvSpPr/>
          <p:nvPr/>
        </p:nvSpPr>
        <p:spPr>
          <a:xfrm>
            <a:off x="566928" y="3895344"/>
            <a:ext cx="329184" cy="329184"/>
          </a:xfrm>
          <a:prstGeom prst="ellipse">
            <a:avLst/>
          </a:prstGeom>
          <a:solidFill>
            <a:srgbClr val="0B2B31"/>
          </a:solidFill>
          <a:ln w="12700">
            <a:solidFill>
              <a:srgbClr val="0B2B31"/>
            </a:solidFill>
            <a:prstDash val="solid"/>
          </a:ln>
        </p:spPr>
        <p:txBody>
          <a:bodyPr/>
          <a:lstStyle/>
          <a:p>
            <a:endParaRPr lang="en-US"/>
          </a:p>
        </p:txBody>
      </p:sp>
      <p:sp>
        <p:nvSpPr>
          <p:cNvPr id="15" name="Text 13"/>
          <p:cNvSpPr/>
          <p:nvPr/>
        </p:nvSpPr>
        <p:spPr>
          <a:xfrm>
            <a:off x="566928" y="3895344"/>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3</a:t>
            </a:r>
            <a:endParaRPr lang="en-US" sz="1300" dirty="0"/>
          </a:p>
        </p:txBody>
      </p:sp>
      <p:sp>
        <p:nvSpPr>
          <p:cNvPr id="16" name="Text 14"/>
          <p:cNvSpPr/>
          <p:nvPr/>
        </p:nvSpPr>
        <p:spPr>
          <a:xfrm>
            <a:off x="1097280" y="3822192"/>
            <a:ext cx="4114800" cy="365760"/>
          </a:xfrm>
          <a:prstGeom prst="rect">
            <a:avLst/>
          </a:prstGeom>
          <a:noFill/>
          <a:ln/>
        </p:spPr>
        <p:txBody>
          <a:bodyPr wrap="square" lIns="0" tIns="0" rIns="0" bIns="0" rtlCol="0" anchor="ctr"/>
          <a:lstStyle/>
          <a:p>
            <a:pPr marL="0" indent="0">
              <a:buNone/>
            </a:pPr>
            <a:r>
              <a:rPr lang="en-US" sz="1800" b="1" dirty="0">
                <a:solidFill>
                  <a:srgbClr val="0B2B31"/>
                </a:solidFill>
                <a:latin typeface="Cambria" pitchFamily="34" charset="0"/>
                <a:ea typeface="Cambria" pitchFamily="34" charset="-122"/>
                <a:cs typeface="Cambria" pitchFamily="34" charset="-120"/>
              </a:rPr>
              <a:t>Protocol changes the answer</a:t>
            </a:r>
            <a:endParaRPr lang="en-US" sz="1800" dirty="0"/>
          </a:p>
        </p:txBody>
      </p:sp>
      <p:sp>
        <p:nvSpPr>
          <p:cNvPr id="17" name="Text 15"/>
          <p:cNvSpPr/>
          <p:nvPr/>
        </p:nvSpPr>
        <p:spPr>
          <a:xfrm>
            <a:off x="5321808" y="3785616"/>
            <a:ext cx="6302959" cy="868680"/>
          </a:xfrm>
          <a:prstGeom prst="rect">
            <a:avLst/>
          </a:prstGeom>
          <a:noFill/>
          <a:ln/>
        </p:spPr>
        <p:txBody>
          <a:bodyPr wrap="square" lIns="0" tIns="0" rIns="0" bIns="0" rtlCol="0" anchor="ctr"/>
          <a:lstStyle/>
          <a:p>
            <a:pPr marL="0" indent="0">
              <a:buNone/>
            </a:pPr>
            <a:r>
              <a:rPr lang="en-US" sz="1350" dirty="0">
                <a:solidFill>
                  <a:srgbClr val="3A5559"/>
                </a:solidFill>
                <a:latin typeface="Calibri" pitchFamily="34" charset="0"/>
                <a:ea typeface="Calibri" pitchFamily="34" charset="-122"/>
                <a:cs typeface="Calibri" pitchFamily="34" charset="-120"/>
              </a:rPr>
              <a:t>File-level splitting inflates CNN accuracy by up to 1.5 points and erases the gap between families entirely.</a:t>
            </a:r>
            <a:endParaRPr lang="en-US" sz="1350" dirty="0"/>
          </a:p>
        </p:txBody>
      </p:sp>
      <p:sp>
        <p:nvSpPr>
          <p:cNvPr id="18" name="Shape 16"/>
          <p:cNvSpPr/>
          <p:nvPr/>
        </p:nvSpPr>
        <p:spPr>
          <a:xfrm>
            <a:off x="566928" y="4773168"/>
            <a:ext cx="11057839" cy="0"/>
          </a:xfrm>
          <a:prstGeom prst="line">
            <a:avLst/>
          </a:prstGeom>
          <a:noFill/>
          <a:ln w="12700">
            <a:solidFill>
              <a:srgbClr val="EEF3F3"/>
            </a:solidFill>
            <a:prstDash val="solid"/>
          </a:ln>
        </p:spPr>
        <p:txBody>
          <a:bodyPr/>
          <a:lstStyle/>
          <a:p>
            <a:endParaRPr lang="en-US"/>
          </a:p>
        </p:txBody>
      </p:sp>
      <p:sp>
        <p:nvSpPr>
          <p:cNvPr id="19" name="Shape 17"/>
          <p:cNvSpPr/>
          <p:nvPr/>
        </p:nvSpPr>
        <p:spPr>
          <a:xfrm>
            <a:off x="566928" y="5020056"/>
            <a:ext cx="329184" cy="329184"/>
          </a:xfrm>
          <a:prstGeom prst="ellipse">
            <a:avLst/>
          </a:prstGeom>
          <a:solidFill>
            <a:srgbClr val="00A896"/>
          </a:solidFill>
          <a:ln w="12700">
            <a:solidFill>
              <a:srgbClr val="00A896"/>
            </a:solidFill>
            <a:prstDash val="solid"/>
          </a:ln>
        </p:spPr>
        <p:txBody>
          <a:bodyPr/>
          <a:lstStyle/>
          <a:p>
            <a:endParaRPr lang="en-US"/>
          </a:p>
        </p:txBody>
      </p:sp>
      <p:sp>
        <p:nvSpPr>
          <p:cNvPr id="20" name="Text 18"/>
          <p:cNvSpPr/>
          <p:nvPr/>
        </p:nvSpPr>
        <p:spPr>
          <a:xfrm>
            <a:off x="566928" y="5020056"/>
            <a:ext cx="329184" cy="329184"/>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4</a:t>
            </a:r>
            <a:endParaRPr lang="en-US" sz="1300" dirty="0"/>
          </a:p>
        </p:txBody>
      </p:sp>
      <p:sp>
        <p:nvSpPr>
          <p:cNvPr id="21" name="Text 19"/>
          <p:cNvSpPr/>
          <p:nvPr/>
        </p:nvSpPr>
        <p:spPr>
          <a:xfrm>
            <a:off x="1097280" y="4946904"/>
            <a:ext cx="4114800" cy="365760"/>
          </a:xfrm>
          <a:prstGeom prst="rect">
            <a:avLst/>
          </a:prstGeom>
          <a:noFill/>
          <a:ln/>
        </p:spPr>
        <p:txBody>
          <a:bodyPr wrap="square" lIns="0" tIns="0" rIns="0" bIns="0" rtlCol="0" anchor="ctr"/>
          <a:lstStyle/>
          <a:p>
            <a:pPr marL="0" indent="0">
              <a:buNone/>
            </a:pPr>
            <a:r>
              <a:rPr lang="en-US" sz="1800" b="1" dirty="0">
                <a:solidFill>
                  <a:srgbClr val="00A896"/>
                </a:solidFill>
                <a:latin typeface="Cambria" pitchFamily="34" charset="0"/>
                <a:ea typeface="Cambria" pitchFamily="34" charset="-122"/>
                <a:cs typeface="Cambria" pitchFamily="34" charset="-120"/>
              </a:rPr>
              <a:t>A working prototype</a:t>
            </a:r>
            <a:endParaRPr lang="en-US" sz="1800" dirty="0"/>
          </a:p>
        </p:txBody>
      </p:sp>
      <p:sp>
        <p:nvSpPr>
          <p:cNvPr id="22" name="Text 20"/>
          <p:cNvSpPr/>
          <p:nvPr/>
        </p:nvSpPr>
        <p:spPr>
          <a:xfrm>
            <a:off x="5321808" y="4910328"/>
            <a:ext cx="6302959" cy="868680"/>
          </a:xfrm>
          <a:prstGeom prst="rect">
            <a:avLst/>
          </a:prstGeom>
          <a:noFill/>
          <a:ln/>
        </p:spPr>
        <p:txBody>
          <a:bodyPr wrap="square" lIns="0" tIns="0" rIns="0" bIns="0" rtlCol="0" anchor="ctr"/>
          <a:lstStyle/>
          <a:p>
            <a:pPr marL="0" indent="0">
              <a:buNone/>
            </a:pPr>
            <a:r>
              <a:rPr lang="en-US" sz="1350" dirty="0">
                <a:solidFill>
                  <a:srgbClr val="3A5559"/>
                </a:solidFill>
                <a:latin typeface="Calibri" pitchFamily="34" charset="0"/>
                <a:ea typeface="Calibri" pitchFamily="34" charset="-122"/>
                <a:cs typeface="Calibri" pitchFamily="34" charset="-120"/>
              </a:rPr>
              <a:t>All six models are served through a local web application for interactive classification.</a:t>
            </a:r>
            <a:endParaRPr lang="en-US" sz="1350" dirty="0"/>
          </a:p>
        </p:txBody>
      </p:sp>
      <p:sp>
        <p:nvSpPr>
          <p:cNvPr id="23" name="Text 21"/>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16</a:t>
            </a:r>
            <a:endParaRPr lang="en-US" sz="1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1057839" cy="237744"/>
          </a:xfrm>
          <a:prstGeom prst="rect">
            <a:avLst/>
          </a:prstGeom>
          <a:noFill/>
          <a:ln/>
        </p:spPr>
        <p:txBody>
          <a:bodyPr wrap="square" lIns="0" tIns="0" rIns="0" bIns="0" rtlCol="0" anchor="ctr"/>
          <a:lstStyle/>
          <a:p>
            <a:pPr marL="0" indent="0">
              <a:buNone/>
            </a:pPr>
            <a:r>
              <a:rPr lang="en-US" sz="1150" b="1" kern="0" spc="200" dirty="0">
                <a:solidFill>
                  <a:srgbClr val="00A896"/>
                </a:solidFill>
                <a:latin typeface="Calibri" pitchFamily="34" charset="0"/>
                <a:ea typeface="Calibri" pitchFamily="34" charset="-122"/>
                <a:cs typeface="Calibri" pitchFamily="34" charset="-120"/>
              </a:rPr>
              <a:t>NEXT STEPS</a:t>
            </a:r>
            <a:endParaRPr lang="en-US" sz="1150" dirty="0"/>
          </a:p>
        </p:txBody>
      </p:sp>
      <p:sp>
        <p:nvSpPr>
          <p:cNvPr id="3" name="Text 1"/>
          <p:cNvSpPr/>
          <p:nvPr/>
        </p:nvSpPr>
        <p:spPr>
          <a:xfrm>
            <a:off x="566928" y="566928"/>
            <a:ext cx="11057839" cy="566928"/>
          </a:xfrm>
          <a:prstGeom prst="rect">
            <a:avLst/>
          </a:prstGeom>
          <a:noFill/>
          <a:ln/>
        </p:spPr>
        <p:txBody>
          <a:bodyPr wrap="square" lIns="0" tIns="0" rIns="0" bIns="0" rtlCol="0" anchor="ctr"/>
          <a:lstStyle/>
          <a:p>
            <a:pPr marL="0" indent="0">
              <a:buNone/>
            </a:pPr>
            <a:r>
              <a:rPr lang="en-US" sz="3000" b="1" dirty="0">
                <a:solidFill>
                  <a:srgbClr val="0B2B31"/>
                </a:solidFill>
                <a:latin typeface="Cambria" pitchFamily="34" charset="0"/>
                <a:ea typeface="Cambria" pitchFamily="34" charset="-122"/>
                <a:cs typeface="Cambria" pitchFamily="34" charset="-120"/>
              </a:rPr>
              <a:t>Limitations and Future Work</a:t>
            </a:r>
            <a:endParaRPr lang="en-US" sz="3000" dirty="0"/>
          </a:p>
        </p:txBody>
      </p:sp>
      <p:sp>
        <p:nvSpPr>
          <p:cNvPr id="4" name="Text 2"/>
          <p:cNvSpPr/>
          <p:nvPr/>
        </p:nvSpPr>
        <p:spPr>
          <a:xfrm>
            <a:off x="566928" y="1481328"/>
            <a:ext cx="5349240" cy="274320"/>
          </a:xfrm>
          <a:prstGeom prst="rect">
            <a:avLst/>
          </a:prstGeom>
          <a:noFill/>
          <a:ln/>
        </p:spPr>
        <p:txBody>
          <a:bodyPr wrap="square" lIns="0" tIns="0" rIns="0" bIns="0" rtlCol="0" anchor="ctr"/>
          <a:lstStyle/>
          <a:p>
            <a:pPr marL="0" indent="0">
              <a:buNone/>
            </a:pPr>
            <a:r>
              <a:rPr lang="en-US" sz="1150" b="1" kern="0" spc="150" dirty="0">
                <a:solidFill>
                  <a:srgbClr val="B5462F"/>
                </a:solidFill>
                <a:latin typeface="Calibri" pitchFamily="34" charset="0"/>
                <a:ea typeface="Calibri" pitchFamily="34" charset="-122"/>
                <a:cs typeface="Calibri" pitchFamily="34" charset="-120"/>
              </a:rPr>
              <a:t>LIMITATIONS</a:t>
            </a:r>
            <a:endParaRPr lang="en-US" sz="1150" dirty="0"/>
          </a:p>
        </p:txBody>
      </p:sp>
      <p:sp>
        <p:nvSpPr>
          <p:cNvPr id="5" name="Shape 3"/>
          <p:cNvSpPr/>
          <p:nvPr/>
        </p:nvSpPr>
        <p:spPr>
          <a:xfrm>
            <a:off x="566928" y="1874520"/>
            <a:ext cx="5349240" cy="868680"/>
          </a:xfrm>
          <a:prstGeom prst="roundRect">
            <a:avLst>
              <a:gd name="adj" fmla="val 8421"/>
            </a:avLst>
          </a:prstGeom>
          <a:solidFill>
            <a:srgbClr val="FBF0ED"/>
          </a:solidFill>
          <a:ln w="12700">
            <a:solidFill>
              <a:srgbClr val="E2ECEC"/>
            </a:solidFill>
            <a:prstDash val="solid"/>
          </a:ln>
        </p:spPr>
        <p:txBody>
          <a:bodyPr/>
          <a:lstStyle/>
          <a:p>
            <a:endParaRPr lang="en-US"/>
          </a:p>
        </p:txBody>
      </p:sp>
      <p:sp>
        <p:nvSpPr>
          <p:cNvPr id="6" name="Text 4"/>
          <p:cNvSpPr/>
          <p:nvPr/>
        </p:nvSpPr>
        <p:spPr>
          <a:xfrm>
            <a:off x="859536" y="1993392"/>
            <a:ext cx="4764024"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Single centre</a:t>
            </a:r>
            <a:endParaRPr lang="en-US" sz="1350" dirty="0"/>
          </a:p>
        </p:txBody>
      </p:sp>
      <p:sp>
        <p:nvSpPr>
          <p:cNvPr id="7" name="Text 5"/>
          <p:cNvSpPr/>
          <p:nvPr/>
        </p:nvSpPr>
        <p:spPr>
          <a:xfrm>
            <a:off x="859536" y="2295144"/>
            <a:ext cx="4764024"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One paediatric dataset — no external validation</a:t>
            </a:r>
            <a:endParaRPr lang="en-US" sz="1200" dirty="0"/>
          </a:p>
        </p:txBody>
      </p:sp>
      <p:sp>
        <p:nvSpPr>
          <p:cNvPr id="8" name="Shape 6"/>
          <p:cNvSpPr/>
          <p:nvPr/>
        </p:nvSpPr>
        <p:spPr>
          <a:xfrm>
            <a:off x="566928" y="2898648"/>
            <a:ext cx="5349240" cy="868680"/>
          </a:xfrm>
          <a:prstGeom prst="roundRect">
            <a:avLst>
              <a:gd name="adj" fmla="val 8421"/>
            </a:avLst>
          </a:prstGeom>
          <a:solidFill>
            <a:srgbClr val="FBF0ED"/>
          </a:solidFill>
          <a:ln w="12700">
            <a:solidFill>
              <a:srgbClr val="E2ECEC"/>
            </a:solidFill>
            <a:prstDash val="solid"/>
          </a:ln>
        </p:spPr>
        <p:txBody>
          <a:bodyPr/>
          <a:lstStyle/>
          <a:p>
            <a:endParaRPr lang="en-US"/>
          </a:p>
        </p:txBody>
      </p:sp>
      <p:sp>
        <p:nvSpPr>
          <p:cNvPr id="9" name="Text 7"/>
          <p:cNvSpPr/>
          <p:nvPr/>
        </p:nvSpPr>
        <p:spPr>
          <a:xfrm>
            <a:off x="859536" y="3017520"/>
            <a:ext cx="4764024"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Single run</a:t>
            </a:r>
            <a:endParaRPr lang="en-US" sz="1350" dirty="0"/>
          </a:p>
        </p:txBody>
      </p:sp>
      <p:sp>
        <p:nvSpPr>
          <p:cNvPr id="10" name="Text 8"/>
          <p:cNvSpPr/>
          <p:nvPr/>
        </p:nvSpPr>
        <p:spPr>
          <a:xfrm>
            <a:off x="859536" y="3319272"/>
            <a:ext cx="4764024"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One training run per model; variance unquantified</a:t>
            </a:r>
            <a:endParaRPr lang="en-US" sz="1200" dirty="0"/>
          </a:p>
        </p:txBody>
      </p:sp>
      <p:sp>
        <p:nvSpPr>
          <p:cNvPr id="11" name="Shape 9"/>
          <p:cNvSpPr/>
          <p:nvPr/>
        </p:nvSpPr>
        <p:spPr>
          <a:xfrm>
            <a:off x="566928" y="3922776"/>
            <a:ext cx="5349240" cy="868680"/>
          </a:xfrm>
          <a:prstGeom prst="roundRect">
            <a:avLst>
              <a:gd name="adj" fmla="val 8421"/>
            </a:avLst>
          </a:prstGeom>
          <a:solidFill>
            <a:srgbClr val="FBF0ED"/>
          </a:solidFill>
          <a:ln w="12700">
            <a:solidFill>
              <a:srgbClr val="E2ECEC"/>
            </a:solidFill>
            <a:prstDash val="solid"/>
          </a:ln>
        </p:spPr>
        <p:txBody>
          <a:bodyPr/>
          <a:lstStyle/>
          <a:p>
            <a:endParaRPr lang="en-US"/>
          </a:p>
        </p:txBody>
      </p:sp>
      <p:sp>
        <p:nvSpPr>
          <p:cNvPr id="12" name="Text 10"/>
          <p:cNvSpPr/>
          <p:nvPr/>
        </p:nvSpPr>
        <p:spPr>
          <a:xfrm>
            <a:off x="859536" y="4041648"/>
            <a:ext cx="4764024"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Fixed threshold</a:t>
            </a:r>
            <a:endParaRPr lang="en-US" sz="1350" dirty="0"/>
          </a:p>
        </p:txBody>
      </p:sp>
      <p:sp>
        <p:nvSpPr>
          <p:cNvPr id="13" name="Text 11"/>
          <p:cNvSpPr/>
          <p:nvPr/>
        </p:nvSpPr>
        <p:spPr>
          <a:xfrm>
            <a:off x="859536" y="4343400"/>
            <a:ext cx="4764024"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All results at threshold 0.5; the sweep is exploratory, not validated</a:t>
            </a:r>
            <a:endParaRPr lang="en-US" sz="1200" dirty="0"/>
          </a:p>
        </p:txBody>
      </p:sp>
      <p:sp>
        <p:nvSpPr>
          <p:cNvPr id="14" name="Shape 12"/>
          <p:cNvSpPr/>
          <p:nvPr/>
        </p:nvSpPr>
        <p:spPr>
          <a:xfrm>
            <a:off x="566928" y="4946904"/>
            <a:ext cx="5349240" cy="868680"/>
          </a:xfrm>
          <a:prstGeom prst="roundRect">
            <a:avLst>
              <a:gd name="adj" fmla="val 8421"/>
            </a:avLst>
          </a:prstGeom>
          <a:solidFill>
            <a:srgbClr val="FBF0ED"/>
          </a:solidFill>
          <a:ln w="12700">
            <a:solidFill>
              <a:srgbClr val="E2ECEC"/>
            </a:solidFill>
            <a:prstDash val="solid"/>
          </a:ln>
        </p:spPr>
        <p:txBody>
          <a:bodyPr/>
          <a:lstStyle/>
          <a:p>
            <a:endParaRPr lang="en-US"/>
          </a:p>
        </p:txBody>
      </p:sp>
      <p:sp>
        <p:nvSpPr>
          <p:cNvPr id="15" name="Text 13"/>
          <p:cNvSpPr/>
          <p:nvPr/>
        </p:nvSpPr>
        <p:spPr>
          <a:xfrm>
            <a:off x="859536" y="5065776"/>
            <a:ext cx="4764024"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Black box</a:t>
            </a:r>
            <a:endParaRPr lang="en-US" sz="1350" dirty="0"/>
          </a:p>
        </p:txBody>
      </p:sp>
      <p:sp>
        <p:nvSpPr>
          <p:cNvPr id="16" name="Text 14"/>
          <p:cNvSpPr/>
          <p:nvPr/>
        </p:nvSpPr>
        <p:spPr>
          <a:xfrm>
            <a:off x="859536" y="5367528"/>
            <a:ext cx="4764024"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No explainability analysis applied</a:t>
            </a:r>
            <a:endParaRPr lang="en-US" sz="1200" dirty="0"/>
          </a:p>
        </p:txBody>
      </p:sp>
      <p:sp>
        <p:nvSpPr>
          <p:cNvPr id="17" name="Text 15"/>
          <p:cNvSpPr/>
          <p:nvPr/>
        </p:nvSpPr>
        <p:spPr>
          <a:xfrm>
            <a:off x="6281928" y="1481328"/>
            <a:ext cx="5342839" cy="274320"/>
          </a:xfrm>
          <a:prstGeom prst="rect">
            <a:avLst/>
          </a:prstGeom>
          <a:noFill/>
          <a:ln/>
        </p:spPr>
        <p:txBody>
          <a:bodyPr wrap="square" lIns="0" tIns="0" rIns="0" bIns="0" rtlCol="0" anchor="ctr"/>
          <a:lstStyle/>
          <a:p>
            <a:pPr marL="0" indent="0">
              <a:buNone/>
            </a:pPr>
            <a:r>
              <a:rPr lang="en-US" sz="1150" b="1" kern="0" spc="150" dirty="0">
                <a:solidFill>
                  <a:srgbClr val="028090"/>
                </a:solidFill>
                <a:latin typeface="Calibri" pitchFamily="34" charset="0"/>
                <a:ea typeface="Calibri" pitchFamily="34" charset="-122"/>
                <a:cs typeface="Calibri" pitchFamily="34" charset="-120"/>
              </a:rPr>
              <a:t>FUTURE WORK</a:t>
            </a:r>
            <a:endParaRPr lang="en-US" sz="1150" dirty="0"/>
          </a:p>
        </p:txBody>
      </p:sp>
      <p:sp>
        <p:nvSpPr>
          <p:cNvPr id="18" name="Shape 16"/>
          <p:cNvSpPr/>
          <p:nvPr/>
        </p:nvSpPr>
        <p:spPr>
          <a:xfrm>
            <a:off x="6281928" y="1874520"/>
            <a:ext cx="5342839" cy="868680"/>
          </a:xfrm>
          <a:prstGeom prst="roundRect">
            <a:avLst>
              <a:gd name="adj" fmla="val 8421"/>
            </a:avLst>
          </a:prstGeom>
          <a:solidFill>
            <a:srgbClr val="F1F6F6"/>
          </a:solidFill>
          <a:ln w="12700">
            <a:solidFill>
              <a:srgbClr val="E2ECEC"/>
            </a:solidFill>
            <a:prstDash val="solid"/>
          </a:ln>
        </p:spPr>
        <p:txBody>
          <a:bodyPr/>
          <a:lstStyle/>
          <a:p>
            <a:endParaRPr lang="en-US"/>
          </a:p>
        </p:txBody>
      </p:sp>
      <p:sp>
        <p:nvSpPr>
          <p:cNvPr id="19" name="Text 17"/>
          <p:cNvSpPr/>
          <p:nvPr/>
        </p:nvSpPr>
        <p:spPr>
          <a:xfrm>
            <a:off x="6574536" y="1993392"/>
            <a:ext cx="4757623"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External validation</a:t>
            </a:r>
            <a:endParaRPr lang="en-US" sz="1350" dirty="0"/>
          </a:p>
        </p:txBody>
      </p:sp>
      <p:sp>
        <p:nvSpPr>
          <p:cNvPr id="20" name="Text 18"/>
          <p:cNvSpPr/>
          <p:nvPr/>
        </p:nvSpPr>
        <p:spPr>
          <a:xfrm>
            <a:off x="6574536" y="2295144"/>
            <a:ext cx="4757623"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Multi-centre adult and paediatric cohorts</a:t>
            </a:r>
            <a:endParaRPr lang="en-US" sz="1200" dirty="0"/>
          </a:p>
        </p:txBody>
      </p:sp>
      <p:sp>
        <p:nvSpPr>
          <p:cNvPr id="21" name="Shape 19"/>
          <p:cNvSpPr/>
          <p:nvPr/>
        </p:nvSpPr>
        <p:spPr>
          <a:xfrm>
            <a:off x="6281928" y="2898648"/>
            <a:ext cx="5342839" cy="868680"/>
          </a:xfrm>
          <a:prstGeom prst="roundRect">
            <a:avLst>
              <a:gd name="adj" fmla="val 8421"/>
            </a:avLst>
          </a:prstGeom>
          <a:solidFill>
            <a:srgbClr val="F1F6F6"/>
          </a:solidFill>
          <a:ln w="12700">
            <a:solidFill>
              <a:srgbClr val="E2ECEC"/>
            </a:solidFill>
            <a:prstDash val="solid"/>
          </a:ln>
        </p:spPr>
        <p:txBody>
          <a:bodyPr/>
          <a:lstStyle/>
          <a:p>
            <a:endParaRPr lang="en-US"/>
          </a:p>
        </p:txBody>
      </p:sp>
      <p:sp>
        <p:nvSpPr>
          <p:cNvPr id="22" name="Text 20"/>
          <p:cNvSpPr/>
          <p:nvPr/>
        </p:nvSpPr>
        <p:spPr>
          <a:xfrm>
            <a:off x="6574536" y="3017520"/>
            <a:ext cx="4757623"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Explainability</a:t>
            </a:r>
            <a:endParaRPr lang="en-US" sz="1350" dirty="0"/>
          </a:p>
        </p:txBody>
      </p:sp>
      <p:sp>
        <p:nvSpPr>
          <p:cNvPr id="23" name="Text 21"/>
          <p:cNvSpPr/>
          <p:nvPr/>
        </p:nvSpPr>
        <p:spPr>
          <a:xfrm>
            <a:off x="6574536" y="3319272"/>
            <a:ext cx="4757623"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Grad-CAM and SHAP to verify clinically meaningful regions</a:t>
            </a:r>
            <a:endParaRPr lang="en-US" sz="1200" dirty="0"/>
          </a:p>
        </p:txBody>
      </p:sp>
      <p:sp>
        <p:nvSpPr>
          <p:cNvPr id="24" name="Shape 22"/>
          <p:cNvSpPr/>
          <p:nvPr/>
        </p:nvSpPr>
        <p:spPr>
          <a:xfrm>
            <a:off x="6281928" y="3922776"/>
            <a:ext cx="5342839" cy="868680"/>
          </a:xfrm>
          <a:prstGeom prst="roundRect">
            <a:avLst>
              <a:gd name="adj" fmla="val 8421"/>
            </a:avLst>
          </a:prstGeom>
          <a:solidFill>
            <a:srgbClr val="F1F6F6"/>
          </a:solidFill>
          <a:ln w="12700">
            <a:solidFill>
              <a:srgbClr val="E2ECEC"/>
            </a:solidFill>
            <a:prstDash val="solid"/>
          </a:ln>
        </p:spPr>
        <p:txBody>
          <a:bodyPr/>
          <a:lstStyle/>
          <a:p>
            <a:endParaRPr lang="en-US"/>
          </a:p>
        </p:txBody>
      </p:sp>
      <p:sp>
        <p:nvSpPr>
          <p:cNvPr id="25" name="Text 23"/>
          <p:cNvSpPr/>
          <p:nvPr/>
        </p:nvSpPr>
        <p:spPr>
          <a:xfrm>
            <a:off x="6574536" y="4041648"/>
            <a:ext cx="4757623"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Wider hybrid search</a:t>
            </a:r>
            <a:endParaRPr lang="en-US" sz="1350" dirty="0"/>
          </a:p>
        </p:txBody>
      </p:sp>
      <p:sp>
        <p:nvSpPr>
          <p:cNvPr id="26" name="Text 24"/>
          <p:cNvSpPr/>
          <p:nvPr/>
        </p:nvSpPr>
        <p:spPr>
          <a:xfrm>
            <a:off x="6574536" y="4343400"/>
            <a:ext cx="4757623"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Alternative pairings and attention-based fusion</a:t>
            </a:r>
            <a:endParaRPr lang="en-US" sz="1200" dirty="0"/>
          </a:p>
        </p:txBody>
      </p:sp>
      <p:sp>
        <p:nvSpPr>
          <p:cNvPr id="27" name="Shape 25"/>
          <p:cNvSpPr/>
          <p:nvPr/>
        </p:nvSpPr>
        <p:spPr>
          <a:xfrm>
            <a:off x="6281928" y="4946904"/>
            <a:ext cx="5342839" cy="868680"/>
          </a:xfrm>
          <a:prstGeom prst="roundRect">
            <a:avLst>
              <a:gd name="adj" fmla="val 8421"/>
            </a:avLst>
          </a:prstGeom>
          <a:solidFill>
            <a:srgbClr val="F1F6F6"/>
          </a:solidFill>
          <a:ln w="12700">
            <a:solidFill>
              <a:srgbClr val="E2ECEC"/>
            </a:solidFill>
            <a:prstDash val="solid"/>
          </a:ln>
        </p:spPr>
        <p:txBody>
          <a:bodyPr/>
          <a:lstStyle/>
          <a:p>
            <a:endParaRPr lang="en-US"/>
          </a:p>
        </p:txBody>
      </p:sp>
      <p:sp>
        <p:nvSpPr>
          <p:cNvPr id="28" name="Text 26"/>
          <p:cNvSpPr/>
          <p:nvPr/>
        </p:nvSpPr>
        <p:spPr>
          <a:xfrm>
            <a:off x="6574536" y="5065776"/>
            <a:ext cx="4757623" cy="292608"/>
          </a:xfrm>
          <a:prstGeom prst="rect">
            <a:avLst/>
          </a:prstGeom>
          <a:noFill/>
          <a:ln/>
        </p:spPr>
        <p:txBody>
          <a:bodyPr wrap="square" lIns="0" tIns="0" rIns="0" bIns="0" rtlCol="0" anchor="ctr"/>
          <a:lstStyle/>
          <a:p>
            <a:pPr marL="0" indent="0">
              <a:buNone/>
            </a:pPr>
            <a:r>
              <a:rPr lang="en-US" sz="1350" b="1" dirty="0">
                <a:solidFill>
                  <a:srgbClr val="0B2B31"/>
                </a:solidFill>
                <a:latin typeface="Calibri" pitchFamily="34" charset="0"/>
                <a:ea typeface="Calibri" pitchFamily="34" charset="-122"/>
                <a:cs typeface="Calibri" pitchFamily="34" charset="-120"/>
              </a:rPr>
              <a:t>Clinical comparison</a:t>
            </a:r>
            <a:endParaRPr lang="en-US" sz="1350" dirty="0"/>
          </a:p>
        </p:txBody>
      </p:sp>
      <p:sp>
        <p:nvSpPr>
          <p:cNvPr id="29" name="Text 27"/>
          <p:cNvSpPr/>
          <p:nvPr/>
        </p:nvSpPr>
        <p:spPr>
          <a:xfrm>
            <a:off x="6574536" y="5367528"/>
            <a:ext cx="4757623" cy="365760"/>
          </a:xfrm>
          <a:prstGeom prst="rect">
            <a:avLst/>
          </a:prstGeom>
          <a:noFill/>
          <a:ln/>
        </p:spPr>
        <p:txBody>
          <a:bodyPr wrap="square" lIns="0" tIns="0" rIns="0" bIns="0" rtlCol="0" anchor="ctr"/>
          <a:lstStyle/>
          <a:p>
            <a:pPr marL="0" indent="0">
              <a:buNone/>
            </a:pPr>
            <a:r>
              <a:rPr lang="en-US" sz="1200" dirty="0">
                <a:solidFill>
                  <a:srgbClr val="3A5559"/>
                </a:solidFill>
                <a:latin typeface="Calibri" pitchFamily="34" charset="0"/>
                <a:ea typeface="Calibri" pitchFamily="34" charset="-122"/>
                <a:cs typeface="Calibri" pitchFamily="34" charset="-120"/>
              </a:rPr>
              <a:t>Prospective evaluation against radiologist readings</a:t>
            </a:r>
            <a:endParaRPr lang="en-US" sz="1200" dirty="0"/>
          </a:p>
        </p:txBody>
      </p:sp>
      <p:sp>
        <p:nvSpPr>
          <p:cNvPr id="30" name="Text 28"/>
          <p:cNvSpPr/>
          <p:nvPr/>
        </p:nvSpPr>
        <p:spPr>
          <a:xfrm>
            <a:off x="11277295" y="6355080"/>
            <a:ext cx="457200" cy="274320"/>
          </a:xfrm>
          <a:prstGeom prst="rect">
            <a:avLst/>
          </a:prstGeom>
          <a:noFill/>
          <a:ln/>
        </p:spPr>
        <p:txBody>
          <a:bodyPr wrap="square" lIns="0" tIns="0" rIns="0" bIns="0" rtlCol="0" anchor="ctr"/>
          <a:lstStyle/>
          <a:p>
            <a:pPr marL="0" indent="0" algn="r">
              <a:buNone/>
            </a:pPr>
            <a:r>
              <a:rPr lang="en-US" sz="1000" dirty="0">
                <a:solidFill>
                  <a:srgbClr val="AEBDBF"/>
                </a:solidFill>
                <a:latin typeface="Calibri" pitchFamily="34" charset="0"/>
                <a:ea typeface="Calibri" pitchFamily="34" charset="-122"/>
                <a:cs typeface="Calibri" pitchFamily="34" charset="-120"/>
              </a:rPr>
              <a:t>17</a:t>
            </a:r>
            <a:endParaRPr lang="en-US" sz="1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0B2B31"/>
        </a:solidFill>
        <a:effectLst/>
      </p:bgPr>
    </p:bg>
    <p:spTree>
      <p:nvGrpSpPr>
        <p:cNvPr id="1" name=""/>
        <p:cNvGrpSpPr/>
        <p:nvPr/>
      </p:nvGrpSpPr>
      <p:grpSpPr>
        <a:xfrm>
          <a:off x="0" y="0"/>
          <a:ext cx="0" cy="0"/>
          <a:chOff x="0" y="0"/>
          <a:chExt cx="0" cy="0"/>
        </a:xfrm>
      </p:grpSpPr>
      <p:sp>
        <p:nvSpPr>
          <p:cNvPr id="2" name="Text 0"/>
          <p:cNvSpPr/>
          <p:nvPr/>
        </p:nvSpPr>
        <p:spPr>
          <a:xfrm>
            <a:off x="886968" y="1965960"/>
            <a:ext cx="7772400" cy="868680"/>
          </a:xfrm>
          <a:prstGeom prst="rect">
            <a:avLst/>
          </a:prstGeom>
          <a:noFill/>
          <a:ln/>
        </p:spPr>
        <p:txBody>
          <a:bodyPr wrap="square" lIns="0" tIns="0" rIns="0" bIns="0" rtlCol="0" anchor="ctr"/>
          <a:lstStyle/>
          <a:p>
            <a:pPr marL="0" indent="0">
              <a:buNone/>
            </a:pPr>
            <a:r>
              <a:rPr lang="en-US" sz="4600" b="1" dirty="0">
                <a:solidFill>
                  <a:srgbClr val="FFFFFF"/>
                </a:solidFill>
                <a:latin typeface="Cambria" pitchFamily="34" charset="0"/>
                <a:ea typeface="Cambria" pitchFamily="34" charset="-122"/>
                <a:cs typeface="Cambria" pitchFamily="34" charset="-120"/>
              </a:rPr>
              <a:t>Thank you</a:t>
            </a:r>
            <a:endParaRPr lang="en-US" sz="4600" dirty="0"/>
          </a:p>
        </p:txBody>
      </p:sp>
      <p:sp>
        <p:nvSpPr>
          <p:cNvPr id="3" name="Text 1"/>
          <p:cNvSpPr/>
          <p:nvPr/>
        </p:nvSpPr>
        <p:spPr>
          <a:xfrm>
            <a:off x="886968" y="2880360"/>
            <a:ext cx="7772400" cy="457200"/>
          </a:xfrm>
          <a:prstGeom prst="rect">
            <a:avLst/>
          </a:prstGeom>
          <a:noFill/>
          <a:ln/>
        </p:spPr>
        <p:txBody>
          <a:bodyPr wrap="square" lIns="0" tIns="0" rIns="0" bIns="0" rtlCol="0" anchor="ctr"/>
          <a:lstStyle/>
          <a:p>
            <a:pPr marL="0" indent="0">
              <a:buNone/>
            </a:pPr>
            <a:r>
              <a:rPr lang="en-US" sz="1800" dirty="0">
                <a:solidFill>
                  <a:srgbClr val="9FBFC2"/>
                </a:solidFill>
                <a:latin typeface="Calibri" pitchFamily="34" charset="0"/>
                <a:ea typeface="Calibri" pitchFamily="34" charset="-122"/>
                <a:cs typeface="Calibri" pitchFamily="34" charset="-120"/>
              </a:rPr>
              <a:t>We welcome your questions.</a:t>
            </a:r>
            <a:endParaRPr lang="en-US" sz="1800" dirty="0"/>
          </a:p>
        </p:txBody>
      </p:sp>
      <p:sp>
        <p:nvSpPr>
          <p:cNvPr id="4" name="Text 2"/>
          <p:cNvSpPr/>
          <p:nvPr/>
        </p:nvSpPr>
        <p:spPr>
          <a:xfrm>
            <a:off x="886968" y="3520440"/>
            <a:ext cx="8229600" cy="822960"/>
          </a:xfrm>
          <a:prstGeom prst="rect">
            <a:avLst/>
          </a:prstGeom>
          <a:noFill/>
          <a:ln/>
        </p:spPr>
        <p:txBody>
          <a:bodyPr wrap="square" lIns="0" tIns="0" rIns="0" bIns="0" rtlCol="0" anchor="ctr"/>
          <a:lstStyle/>
          <a:p>
            <a:pPr marL="0" indent="0">
              <a:lnSpc>
                <a:spcPts val="2000"/>
              </a:lnSpc>
              <a:buNone/>
            </a:pPr>
            <a:r>
              <a:rPr lang="en-US" sz="1300" dirty="0">
                <a:solidFill>
                  <a:srgbClr val="7FA3A7"/>
                </a:solidFill>
                <a:latin typeface="Calibri" pitchFamily="34" charset="0"/>
                <a:ea typeface="Calibri" pitchFamily="34" charset="-122"/>
                <a:cs typeface="Calibri" pitchFamily="34" charset="-120"/>
              </a:rPr>
              <a:t>Hussam alden Abushalha  ·  Abdulaziz Dhafer Al Obud</a:t>
            </a:r>
            <a:endParaRPr lang="en-US" sz="1300" dirty="0"/>
          </a:p>
          <a:p>
            <a:pPr marL="0" indent="0">
              <a:lnSpc>
                <a:spcPts val="2000"/>
              </a:lnSpc>
              <a:buNone/>
            </a:pPr>
            <a:r>
              <a:rPr lang="en-US" sz="1300" dirty="0">
                <a:solidFill>
                  <a:srgbClr val="7FA3A7"/>
                </a:solidFill>
                <a:latin typeface="Calibri" pitchFamily="34" charset="0"/>
                <a:ea typeface="Calibri" pitchFamily="34" charset="-122"/>
                <a:cs typeface="Calibri" pitchFamily="34" charset="-120"/>
              </a:rPr>
              <a:t>Supervisor: Dr. Hagar Salah  ·  College of Informatics, Midocean University</a:t>
            </a:r>
            <a:endParaRPr lang="en-US" sz="1300" dirty="0"/>
          </a:p>
        </p:txBody>
      </p:sp>
      <p:sp>
        <p:nvSpPr>
          <p:cNvPr id="5" name="Text 3"/>
          <p:cNvSpPr/>
          <p:nvPr/>
        </p:nvSpPr>
        <p:spPr>
          <a:xfrm>
            <a:off x="886968" y="4892040"/>
            <a:ext cx="2468880" cy="502920"/>
          </a:xfrm>
          <a:prstGeom prst="rect">
            <a:avLst/>
          </a:prstGeom>
          <a:noFill/>
          <a:ln/>
        </p:spPr>
        <p:txBody>
          <a:bodyPr wrap="square" lIns="0" tIns="0" rIns="0" bIns="0" rtlCol="0" anchor="ctr"/>
          <a:lstStyle/>
          <a:p>
            <a:pPr marL="0" indent="0">
              <a:buNone/>
            </a:pPr>
            <a:r>
              <a:rPr lang="en-US" sz="2600" b="1" dirty="0">
                <a:solidFill>
                  <a:srgbClr val="00A896"/>
                </a:solidFill>
                <a:latin typeface="Cambria" pitchFamily="34" charset="0"/>
                <a:ea typeface="Cambria" pitchFamily="34" charset="-122"/>
                <a:cs typeface="Cambria" pitchFamily="34" charset="-120"/>
              </a:rPr>
              <a:t>97.35%</a:t>
            </a:r>
            <a:endParaRPr lang="en-US" sz="2600" dirty="0"/>
          </a:p>
        </p:txBody>
      </p:sp>
      <p:sp>
        <p:nvSpPr>
          <p:cNvPr id="6" name="Text 4"/>
          <p:cNvSpPr/>
          <p:nvPr/>
        </p:nvSpPr>
        <p:spPr>
          <a:xfrm>
            <a:off x="886968" y="5413248"/>
            <a:ext cx="2468880" cy="320040"/>
          </a:xfrm>
          <a:prstGeom prst="rect">
            <a:avLst/>
          </a:prstGeom>
          <a:noFill/>
          <a:ln/>
        </p:spPr>
        <p:txBody>
          <a:bodyPr wrap="square" lIns="0" tIns="0" rIns="0" bIns="0" rtlCol="0" anchor="ctr"/>
          <a:lstStyle/>
          <a:p>
            <a:pPr marL="0" indent="0">
              <a:buNone/>
            </a:pPr>
            <a:r>
              <a:rPr lang="en-US" sz="1200" dirty="0">
                <a:solidFill>
                  <a:srgbClr val="7FA3A7"/>
                </a:solidFill>
                <a:latin typeface="Calibri" pitchFamily="34" charset="0"/>
                <a:ea typeface="Calibri" pitchFamily="34" charset="-122"/>
                <a:cs typeface="Calibri" pitchFamily="34" charset="-120"/>
              </a:rPr>
              <a:t>best accuracy</a:t>
            </a:r>
            <a:endParaRPr lang="en-US" sz="1200" dirty="0"/>
          </a:p>
        </p:txBody>
      </p:sp>
      <p:sp>
        <p:nvSpPr>
          <p:cNvPr id="7" name="Text 5"/>
          <p:cNvSpPr/>
          <p:nvPr/>
        </p:nvSpPr>
        <p:spPr>
          <a:xfrm>
            <a:off x="3630168" y="4892040"/>
            <a:ext cx="2468880" cy="502920"/>
          </a:xfrm>
          <a:prstGeom prst="rect">
            <a:avLst/>
          </a:prstGeom>
          <a:noFill/>
          <a:ln/>
        </p:spPr>
        <p:txBody>
          <a:bodyPr wrap="square" lIns="0" tIns="0" rIns="0" bIns="0" rtlCol="0" anchor="ctr"/>
          <a:lstStyle/>
          <a:p>
            <a:pPr marL="0" indent="0">
              <a:buNone/>
            </a:pPr>
            <a:r>
              <a:rPr lang="en-US" sz="2600" b="1" dirty="0">
                <a:solidFill>
                  <a:srgbClr val="00A896"/>
                </a:solidFill>
                <a:latin typeface="Cambria" pitchFamily="34" charset="0"/>
                <a:ea typeface="Cambria" pitchFamily="34" charset="-122"/>
                <a:cs typeface="Cambria" pitchFamily="34" charset="-120"/>
              </a:rPr>
              <a:t>1,170</a:t>
            </a:r>
            <a:endParaRPr lang="en-US" sz="2600" dirty="0"/>
          </a:p>
        </p:txBody>
      </p:sp>
      <p:sp>
        <p:nvSpPr>
          <p:cNvPr id="8" name="Text 6"/>
          <p:cNvSpPr/>
          <p:nvPr/>
        </p:nvSpPr>
        <p:spPr>
          <a:xfrm>
            <a:off x="3630168" y="5413248"/>
            <a:ext cx="2468880" cy="320040"/>
          </a:xfrm>
          <a:prstGeom prst="rect">
            <a:avLst/>
          </a:prstGeom>
          <a:noFill/>
          <a:ln/>
        </p:spPr>
        <p:txBody>
          <a:bodyPr wrap="square" lIns="0" tIns="0" rIns="0" bIns="0" rtlCol="0" anchor="ctr"/>
          <a:lstStyle/>
          <a:p>
            <a:pPr marL="0" indent="0">
              <a:buNone/>
            </a:pPr>
            <a:r>
              <a:rPr lang="en-US" sz="1200" dirty="0">
                <a:solidFill>
                  <a:srgbClr val="7FA3A7"/>
                </a:solidFill>
                <a:latin typeface="Calibri" pitchFamily="34" charset="0"/>
                <a:ea typeface="Calibri" pitchFamily="34" charset="-122"/>
                <a:cs typeface="Calibri" pitchFamily="34" charset="-120"/>
              </a:rPr>
              <a:t>test images</a:t>
            </a:r>
            <a:endParaRPr lang="en-US" sz="1200" dirty="0"/>
          </a:p>
        </p:txBody>
      </p:sp>
      <p:sp>
        <p:nvSpPr>
          <p:cNvPr id="9" name="Text 7"/>
          <p:cNvSpPr/>
          <p:nvPr/>
        </p:nvSpPr>
        <p:spPr>
          <a:xfrm>
            <a:off x="6373368" y="4892040"/>
            <a:ext cx="2468880" cy="502920"/>
          </a:xfrm>
          <a:prstGeom prst="rect">
            <a:avLst/>
          </a:prstGeom>
          <a:noFill/>
          <a:ln/>
        </p:spPr>
        <p:txBody>
          <a:bodyPr wrap="square" lIns="0" tIns="0" rIns="0" bIns="0" rtlCol="0" anchor="ctr"/>
          <a:lstStyle/>
          <a:p>
            <a:pPr marL="0" indent="0">
              <a:buNone/>
            </a:pPr>
            <a:r>
              <a:rPr lang="en-US" sz="2600" b="1" dirty="0">
                <a:solidFill>
                  <a:srgbClr val="00A896"/>
                </a:solidFill>
                <a:latin typeface="Cambria" pitchFamily="34" charset="0"/>
                <a:ea typeface="Cambria" pitchFamily="34" charset="-122"/>
                <a:cs typeface="Cambria" pitchFamily="34" charset="-120"/>
              </a:rPr>
              <a:t>0%</a:t>
            </a:r>
            <a:endParaRPr lang="en-US" sz="2600" dirty="0"/>
          </a:p>
        </p:txBody>
      </p:sp>
      <p:sp>
        <p:nvSpPr>
          <p:cNvPr id="10" name="Text 8"/>
          <p:cNvSpPr/>
          <p:nvPr/>
        </p:nvSpPr>
        <p:spPr>
          <a:xfrm>
            <a:off x="6373368" y="5413248"/>
            <a:ext cx="2468880" cy="320040"/>
          </a:xfrm>
          <a:prstGeom prst="rect">
            <a:avLst/>
          </a:prstGeom>
          <a:noFill/>
          <a:ln/>
        </p:spPr>
        <p:txBody>
          <a:bodyPr wrap="square" lIns="0" tIns="0" rIns="0" bIns="0" rtlCol="0" anchor="ctr"/>
          <a:lstStyle/>
          <a:p>
            <a:pPr marL="0" indent="0">
              <a:buNone/>
            </a:pPr>
            <a:r>
              <a:rPr lang="en-US" sz="1200" dirty="0">
                <a:solidFill>
                  <a:srgbClr val="7FA3A7"/>
                </a:solidFill>
                <a:latin typeface="Calibri" pitchFamily="34" charset="0"/>
                <a:ea typeface="Calibri" pitchFamily="34" charset="-122"/>
                <a:cs typeface="Calibri" pitchFamily="34" charset="-120"/>
              </a:rPr>
              <a:t>patient leakage</a:t>
            </a:r>
            <a:endParaRPr lang="en-US" sz="1200" dirty="0"/>
          </a:p>
        </p:txBody>
      </p:sp>
      <p:sp>
        <p:nvSpPr>
          <p:cNvPr id="11" name="Text 9"/>
          <p:cNvSpPr/>
          <p:nvPr/>
        </p:nvSpPr>
        <p:spPr>
          <a:xfrm>
            <a:off x="9116568" y="4892040"/>
            <a:ext cx="2468880" cy="502920"/>
          </a:xfrm>
          <a:prstGeom prst="rect">
            <a:avLst/>
          </a:prstGeom>
          <a:noFill/>
          <a:ln/>
        </p:spPr>
        <p:txBody>
          <a:bodyPr wrap="square" lIns="0" tIns="0" rIns="0" bIns="0" rtlCol="0" anchor="ctr"/>
          <a:lstStyle/>
          <a:p>
            <a:pPr marL="0" indent="0">
              <a:buNone/>
            </a:pPr>
            <a:r>
              <a:rPr lang="en-US" sz="2600" b="1" dirty="0">
                <a:solidFill>
                  <a:srgbClr val="00A896"/>
                </a:solidFill>
                <a:latin typeface="Cambria" pitchFamily="34" charset="0"/>
                <a:ea typeface="Cambria" pitchFamily="34" charset="-122"/>
                <a:cs typeface="Cambria" pitchFamily="34" charset="-120"/>
              </a:rPr>
              <a:t>p = 0.524</a:t>
            </a:r>
            <a:endParaRPr lang="en-US" sz="2600" dirty="0"/>
          </a:p>
        </p:txBody>
      </p:sp>
      <p:sp>
        <p:nvSpPr>
          <p:cNvPr id="12" name="Text 10"/>
          <p:cNvSpPr/>
          <p:nvPr/>
        </p:nvSpPr>
        <p:spPr>
          <a:xfrm>
            <a:off x="9116568" y="5413248"/>
            <a:ext cx="2468880" cy="320040"/>
          </a:xfrm>
          <a:prstGeom prst="rect">
            <a:avLst/>
          </a:prstGeom>
          <a:noFill/>
          <a:ln/>
        </p:spPr>
        <p:txBody>
          <a:bodyPr wrap="square" lIns="0" tIns="0" rIns="0" bIns="0" rtlCol="0" anchor="ctr"/>
          <a:lstStyle/>
          <a:p>
            <a:pPr marL="0" indent="0">
              <a:buNone/>
            </a:pPr>
            <a:r>
              <a:rPr lang="en-US" sz="1200" dirty="0">
                <a:solidFill>
                  <a:srgbClr val="7FA3A7"/>
                </a:solidFill>
                <a:latin typeface="Calibri" pitchFamily="34" charset="0"/>
                <a:ea typeface="Calibri" pitchFamily="34" charset="-122"/>
                <a:cs typeface="Calibri" pitchFamily="34" charset="-120"/>
              </a:rPr>
              <a:t>hybrid vs ViT</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2250</Words>
  <Application>Microsoft Office PowerPoint</Application>
  <PresentationFormat>Widescreen</PresentationFormat>
  <Paragraphs>372</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Pneumonia Classification from Chest X-ray Images</dc:title>
  <dc:subject>PptxGenJS Presentation</dc:subject>
  <dc:creator>Hussam alden Abushalha &amp; Abdulaziz Dhafer Al Obud</dc:creator>
  <cp:lastModifiedBy>Hussamadin Abushelha</cp:lastModifiedBy>
  <cp:revision>2</cp:revision>
  <dcterms:created xsi:type="dcterms:W3CDTF">2026-08-10T23:48:12Z</dcterms:created>
  <dcterms:modified xsi:type="dcterms:W3CDTF">2026-08-11T00:00:51Z</dcterms:modified>
</cp:coreProperties>
</file>