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59" r:id="rId6"/>
    <p:sldId id="560" r:id="rId7"/>
    <p:sldId id="561" r:id="rId8"/>
    <p:sldId id="562" r:id="rId9"/>
    <p:sldId id="598" r:id="rId10"/>
    <p:sldId id="599" r:id="rId11"/>
    <p:sldId id="600" r:id="rId12"/>
    <p:sldId id="602" r:id="rId13"/>
    <p:sldId id="603" r:id="rId14"/>
    <p:sldId id="564" r:id="rId15"/>
    <p:sldId id="565" r:id="rId16"/>
    <p:sldId id="566" r:id="rId17"/>
    <p:sldId id="567" r:id="rId18"/>
    <p:sldId id="604" r:id="rId19"/>
    <p:sldId id="605" r:id="rId20"/>
    <p:sldId id="568" r:id="rId21"/>
    <p:sldId id="569" r:id="rId22"/>
    <p:sldId id="607" r:id="rId23"/>
    <p:sldId id="608" r:id="rId24"/>
    <p:sldId id="571" r:id="rId25"/>
    <p:sldId id="572" r:id="rId26"/>
    <p:sldId id="573" r:id="rId27"/>
    <p:sldId id="609" r:id="rId28"/>
    <p:sldId id="574" r:id="rId29"/>
    <p:sldId id="575" r:id="rId30"/>
    <p:sldId id="610" r:id="rId31"/>
    <p:sldId id="611" r:id="rId32"/>
    <p:sldId id="576" r:id="rId33"/>
    <p:sldId id="578" r:id="rId34"/>
    <p:sldId id="579" r:id="rId35"/>
    <p:sldId id="580" r:id="rId36"/>
    <p:sldId id="581" r:id="rId37"/>
    <p:sldId id="582" r:id="rId38"/>
    <p:sldId id="583" r:id="rId39"/>
    <p:sldId id="584" r:id="rId40"/>
    <p:sldId id="585" r:id="rId41"/>
    <p:sldId id="587" r:id="rId42"/>
    <p:sldId id="588" r:id="rId43"/>
    <p:sldId id="589" r:id="rId44"/>
    <p:sldId id="590" r:id="rId45"/>
    <p:sldId id="591" r:id="rId46"/>
    <p:sldId id="592" r:id="rId47"/>
    <p:sldId id="596" r:id="rId48"/>
    <p:sldId id="597" r:id="rId49"/>
    <p:sldId id="55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60"/>
            <p14:sldId id="561"/>
            <p14:sldId id="562"/>
            <p14:sldId id="598"/>
            <p14:sldId id="599"/>
            <p14:sldId id="600"/>
            <p14:sldId id="602"/>
            <p14:sldId id="603"/>
            <p14:sldId id="564"/>
            <p14:sldId id="565"/>
            <p14:sldId id="566"/>
            <p14:sldId id="567"/>
            <p14:sldId id="604"/>
            <p14:sldId id="605"/>
            <p14:sldId id="568"/>
            <p14:sldId id="569"/>
            <p14:sldId id="607"/>
            <p14:sldId id="608"/>
            <p14:sldId id="571"/>
            <p14:sldId id="572"/>
            <p14:sldId id="573"/>
            <p14:sldId id="609"/>
            <p14:sldId id="574"/>
            <p14:sldId id="575"/>
            <p14:sldId id="610"/>
            <p14:sldId id="611"/>
            <p14:sldId id="576"/>
            <p14:sldId id="578"/>
            <p14:sldId id="579"/>
            <p14:sldId id="580"/>
            <p14:sldId id="581"/>
            <p14:sldId id="582"/>
            <p14:sldId id="583"/>
            <p14:sldId id="584"/>
            <p14:sldId id="585"/>
            <p14:sldId id="587"/>
            <p14:sldId id="588"/>
            <p14:sldId id="589"/>
            <p14:sldId id="590"/>
            <p14:sldId id="591"/>
            <p14:sldId id="592"/>
            <p14:sldId id="596"/>
            <p14:sldId id="597"/>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AEEF"/>
    <a:srgbClr val="F58221"/>
    <a:srgbClr val="FAC748"/>
    <a:srgbClr val="203E5F"/>
    <a:srgbClr val="669BBC"/>
    <a:srgbClr val="FFD200"/>
    <a:srgbClr val="000000"/>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3BE19F-0341-4992-AA10-63D726DA1698}" v="46" dt="2024-10-11T17:31:35.0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94" autoAdjust="0"/>
    <p:restoredTop sz="93716" autoAdjust="0"/>
  </p:normalViewPr>
  <p:slideViewPr>
    <p:cSldViewPr snapToGrid="0">
      <p:cViewPr varScale="1">
        <p:scale>
          <a:sx n="66" d="100"/>
          <a:sy n="66" d="100"/>
        </p:scale>
        <p:origin x="906" y="48"/>
      </p:cViewPr>
      <p:guideLst>
        <p:guide orient="horz" pos="2160"/>
        <p:guide pos="3840"/>
      </p:guideLst>
    </p:cSldViewPr>
  </p:slideViewPr>
  <p:outlineViewPr>
    <p:cViewPr>
      <p:scale>
        <a:sx n="33" d="100"/>
        <a:sy n="33" d="100"/>
      </p:scale>
      <p:origin x="0" y="0"/>
    </p:cViewPr>
    <p:sldLst>
      <p:sld r:id="rId1" collapse="1"/>
      <p:sld r:id="rId2" collapse="1"/>
    </p:sldLst>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60" Type="http://schemas.microsoft.com/office/2015/10/relationships/revisionInfo" Target="revisionInfo.xml"/></Relationships>
</file>

<file path=ppt/_rels/viewProps.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Job analysis identifies the duties and human requirements for each of the company’s jobs. The next step is to decide how many of these jobs you need to fill, and to recruit and select employees for them.</a:t>
            </a:r>
          </a:p>
          <a:p>
            <a:pPr algn="l"/>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407008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a:extLst>
              <a:ext uri="{FF2B5EF4-FFF2-40B4-BE49-F238E27FC236}">
                <a16:creationId xmlns="" xmlns:a16="http://schemas.microsoft.com/office/drawing/2014/main" id="{C9027395-0090-CF40-1510-F6AB59A8F71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0419" name="Rectangle 11">
            <a:extLst>
              <a:ext uri="{FF2B5EF4-FFF2-40B4-BE49-F238E27FC236}">
                <a16:creationId xmlns="" xmlns:a16="http://schemas.microsoft.com/office/drawing/2014/main" id="{87A5B9FD-178D-11BC-4523-2A0011848A2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0420" name="Rectangle 12">
            <a:extLst>
              <a:ext uri="{FF2B5EF4-FFF2-40B4-BE49-F238E27FC236}">
                <a16:creationId xmlns="" xmlns:a16="http://schemas.microsoft.com/office/drawing/2014/main" id="{378E34E6-2855-C523-0B7C-9D5B10CF3A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32D057A0-2C15-4B5B-B02F-2C60B1897B9A}" type="slidenum">
              <a:rPr lang="en-US" altLang="en-US" sz="900"/>
              <a:pPr eaLnBrk="1" hangingPunct="1"/>
              <a:t>4</a:t>
            </a:fld>
            <a:endParaRPr lang="en-US" altLang="en-US" sz="900"/>
          </a:p>
        </p:txBody>
      </p:sp>
      <p:sp>
        <p:nvSpPr>
          <p:cNvPr id="60421" name="Rectangle 2">
            <a:extLst>
              <a:ext uri="{FF2B5EF4-FFF2-40B4-BE49-F238E27FC236}">
                <a16:creationId xmlns="" xmlns:a16="http://schemas.microsoft.com/office/drawing/2014/main" id="{2FBD7070-EA34-F37E-AAE4-AA7FB8FFA16C}"/>
              </a:ext>
            </a:extLst>
          </p:cNvPr>
          <p:cNvSpPr>
            <a:spLocks noGrp="1" noRot="1" noChangeAspect="1" noChangeArrowheads="1" noTextEdit="1"/>
          </p:cNvSpPr>
          <p:nvPr>
            <p:ph type="sldImg"/>
          </p:nvPr>
        </p:nvSpPr>
        <p:spPr>
          <a:solidFill>
            <a:srgbClr val="FFFFFF"/>
          </a:solidFill>
          <a:ln/>
        </p:spPr>
      </p:sp>
      <p:sp>
        <p:nvSpPr>
          <p:cNvPr id="60422" name="Rectangle 3">
            <a:extLst>
              <a:ext uri="{FF2B5EF4-FFF2-40B4-BE49-F238E27FC236}">
                <a16:creationId xmlns="" xmlns:a16="http://schemas.microsoft.com/office/drawing/2014/main" id="{871D7F38-F404-807C-08D2-A1503000FED7}"/>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t>The best way to envision </a:t>
            </a:r>
            <a:r>
              <a:rPr lang="en-US" altLang="en-US" i="1"/>
              <a:t>recruitment and selection </a:t>
            </a:r>
            <a:r>
              <a:rPr lang="en-US" altLang="en-US"/>
              <a:t>is as a series of hurdles as shown in Figure 5-1.</a:t>
            </a:r>
          </a:p>
          <a:p>
            <a:pPr eaLnBrk="1" hangingPunct="1"/>
            <a:endParaRPr lang="en-US" altLang="en-US"/>
          </a:p>
        </p:txBody>
      </p:sp>
    </p:spTree>
    <p:extLst>
      <p:ext uri="{BB962C8B-B14F-4D97-AF65-F5344CB8AC3E}">
        <p14:creationId xmlns:p14="http://schemas.microsoft.com/office/powerpoint/2010/main" val="2253927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8">
            <a:extLst>
              <a:ext uri="{FF2B5EF4-FFF2-40B4-BE49-F238E27FC236}">
                <a16:creationId xmlns="" xmlns:a16="http://schemas.microsoft.com/office/drawing/2014/main" id="{4D6594F7-C979-7FA0-67D4-D1559BF1462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1443" name="Rectangle 11">
            <a:extLst>
              <a:ext uri="{FF2B5EF4-FFF2-40B4-BE49-F238E27FC236}">
                <a16:creationId xmlns="" xmlns:a16="http://schemas.microsoft.com/office/drawing/2014/main" id="{43A46A06-B914-6FD5-8AAD-E5573E90151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1444" name="Rectangle 12">
            <a:extLst>
              <a:ext uri="{FF2B5EF4-FFF2-40B4-BE49-F238E27FC236}">
                <a16:creationId xmlns="" xmlns:a16="http://schemas.microsoft.com/office/drawing/2014/main" id="{69D342A1-DA9B-790C-B1C3-ABD7DAA8D23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1E2C420C-2CB5-49B7-A46C-3F6B53066F3C}" type="slidenum">
              <a:rPr lang="en-US" altLang="en-US" sz="900"/>
              <a:pPr eaLnBrk="1" hangingPunct="1"/>
              <a:t>5</a:t>
            </a:fld>
            <a:endParaRPr lang="en-US" altLang="en-US" sz="900"/>
          </a:p>
        </p:txBody>
      </p:sp>
      <p:sp>
        <p:nvSpPr>
          <p:cNvPr id="61445" name="Rectangle 2">
            <a:extLst>
              <a:ext uri="{FF2B5EF4-FFF2-40B4-BE49-F238E27FC236}">
                <a16:creationId xmlns="" xmlns:a16="http://schemas.microsoft.com/office/drawing/2014/main" id="{A3BCB8A7-0B07-6C25-AB34-806453B7B0E4}"/>
              </a:ext>
            </a:extLst>
          </p:cNvPr>
          <p:cNvSpPr>
            <a:spLocks noGrp="1" noRot="1" noChangeAspect="1" noChangeArrowheads="1" noTextEdit="1"/>
          </p:cNvSpPr>
          <p:nvPr>
            <p:ph type="sldImg"/>
          </p:nvPr>
        </p:nvSpPr>
        <p:spPr>
          <a:solidFill>
            <a:srgbClr val="FFFFFF"/>
          </a:solidFill>
          <a:ln/>
        </p:spPr>
      </p:sp>
      <p:sp>
        <p:nvSpPr>
          <p:cNvPr id="61446" name="Rectangle 3">
            <a:extLst>
              <a:ext uri="{FF2B5EF4-FFF2-40B4-BE49-F238E27FC236}">
                <a16:creationId xmlns="" xmlns:a16="http://schemas.microsoft.com/office/drawing/2014/main" id="{83B692DD-BF8D-F211-89CF-D23C9997FC7C}"/>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Employment planning should flow from the firm’s strategic plans. </a:t>
            </a:r>
            <a:r>
              <a:rPr lang="en-US" altLang="en-US" b="1" dirty="0"/>
              <a:t>Figure 5-2</a:t>
            </a:r>
            <a:r>
              <a:rPr lang="en-US" altLang="en-US" dirty="0"/>
              <a:t> summarizes the link between strategic and personnel planning.</a:t>
            </a:r>
          </a:p>
        </p:txBody>
      </p:sp>
    </p:spTree>
    <p:extLst>
      <p:ext uri="{BB962C8B-B14F-4D97-AF65-F5344CB8AC3E}">
        <p14:creationId xmlns:p14="http://schemas.microsoft.com/office/powerpoint/2010/main" val="1189073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510761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423158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05457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58104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5834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a:extLst>
              <a:ext uri="{FF2B5EF4-FFF2-40B4-BE49-F238E27FC236}">
                <a16:creationId xmlns="" xmlns:a16="http://schemas.microsoft.com/office/drawing/2014/main" id="{787E07B3-B6ED-19C9-9BA0-08EC005D9B0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3491" name="Rectangle 11">
            <a:extLst>
              <a:ext uri="{FF2B5EF4-FFF2-40B4-BE49-F238E27FC236}">
                <a16:creationId xmlns="" xmlns:a16="http://schemas.microsoft.com/office/drawing/2014/main" id="{B024F9BE-1009-4D1A-1E70-102F4BE5E31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3492" name="Rectangle 12">
            <a:extLst>
              <a:ext uri="{FF2B5EF4-FFF2-40B4-BE49-F238E27FC236}">
                <a16:creationId xmlns="" xmlns:a16="http://schemas.microsoft.com/office/drawing/2014/main" id="{E80B278C-811F-C91A-E22C-7B64D623C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B5285B58-EA24-4B7A-B9B1-3018CD778C8F}" type="slidenum">
              <a:rPr lang="en-US" altLang="en-US" sz="900"/>
              <a:pPr eaLnBrk="1" hangingPunct="1"/>
              <a:t>11</a:t>
            </a:fld>
            <a:endParaRPr lang="en-US" altLang="en-US" sz="900"/>
          </a:p>
        </p:txBody>
      </p:sp>
      <p:sp>
        <p:nvSpPr>
          <p:cNvPr id="63493" name="Rectangle 2">
            <a:extLst>
              <a:ext uri="{FF2B5EF4-FFF2-40B4-BE49-F238E27FC236}">
                <a16:creationId xmlns="" xmlns:a16="http://schemas.microsoft.com/office/drawing/2014/main" id="{19274F30-FA56-6349-79B5-05B399C3C437}"/>
              </a:ext>
            </a:extLst>
          </p:cNvPr>
          <p:cNvSpPr>
            <a:spLocks noGrp="1" noRot="1" noChangeAspect="1" noChangeArrowheads="1" noTextEdit="1"/>
          </p:cNvSpPr>
          <p:nvPr>
            <p:ph type="sldImg"/>
          </p:nvPr>
        </p:nvSpPr>
        <p:spPr>
          <a:ln/>
        </p:spPr>
      </p:sp>
      <p:sp>
        <p:nvSpPr>
          <p:cNvPr id="63494" name="Rectangle 3">
            <a:extLst>
              <a:ext uri="{FF2B5EF4-FFF2-40B4-BE49-F238E27FC236}">
                <a16:creationId xmlns="" xmlns:a16="http://schemas.microsoft.com/office/drawing/2014/main" id="{E1790818-9ACA-FBC8-BC88-EEC5CDA4994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latin typeface="NewBaskerville-Roman" charset="0"/>
              </a:rPr>
              <a:t>Trend analysis</a:t>
            </a:r>
            <a:r>
              <a:rPr lang="en-US" altLang="en-US" dirty="0">
                <a:latin typeface="NewBaskerville-Roman" charset="0"/>
              </a:rPr>
              <a:t> can provide an initial estimate of future staffing needs, but employment levels rarely depend just on the passage of time. Other factors (like changes in sales volume and productivity) also affect staffing needs.</a:t>
            </a:r>
          </a:p>
          <a:p>
            <a:pPr eaLnBrk="1" hangingPunct="1"/>
            <a:r>
              <a:rPr lang="en-US" altLang="en-US" b="1" dirty="0"/>
              <a:t>Ratio analysis</a:t>
            </a:r>
            <a:r>
              <a:rPr lang="en-US" altLang="en-US" dirty="0"/>
              <a:t> provides forecasts based on the historical ratio between (1) some causal factor (like sales volume) and (2) the number of employees required (such as number of salespeople).</a:t>
            </a:r>
          </a:p>
          <a:p>
            <a:pPr eaLnBrk="1" hangingPunct="1"/>
            <a:r>
              <a:rPr lang="en-US" altLang="en-US" dirty="0"/>
              <a:t>A </a:t>
            </a:r>
            <a:r>
              <a:rPr lang="en-US" altLang="en-US" b="1" dirty="0"/>
              <a:t>scatter plot </a:t>
            </a:r>
            <a:r>
              <a:rPr lang="en-US" altLang="en-US" dirty="0"/>
              <a:t>shows graphically how two variables—such as sales and your firm’s staffing levels—are related. If they are, and then if you can forecast the business activity (like sales), you should also be able to estimate your personnel needs.</a:t>
            </a:r>
          </a:p>
          <a:p>
            <a:pPr eaLnBrk="1" hangingPunct="1"/>
            <a:endParaRPr lang="en-US" altLang="en-US" dirty="0"/>
          </a:p>
        </p:txBody>
      </p:sp>
    </p:spTree>
    <p:extLst>
      <p:ext uri="{BB962C8B-B14F-4D97-AF65-F5344CB8AC3E}">
        <p14:creationId xmlns:p14="http://schemas.microsoft.com/office/powerpoint/2010/main" val="690940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Managers obviously need to consider other factors too. These include projected turnover, decisions to upgrade (or downgrade) products or services, productivity changes, and financial resources.</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873946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1" dirty="0"/>
              <a:t>Computerized forecasts </a:t>
            </a:r>
            <a:r>
              <a:rPr lang="en-US" altLang="en-US" dirty="0"/>
              <a:t>enable the manager to build more variables into his or her personnel projections. Newer systems particularly rely on mathematically setting clear goals.</a:t>
            </a:r>
          </a:p>
          <a:p>
            <a:pPr eaLnBrk="1" hangingPunct="1"/>
            <a:r>
              <a:rPr lang="en-US" altLang="en-US" dirty="0"/>
              <a:t>Whichever forecasting tool you use, </a:t>
            </a:r>
            <a:r>
              <a:rPr lang="en-US" altLang="en-US" i="1" dirty="0"/>
              <a:t>managerial judgment </a:t>
            </a:r>
            <a:r>
              <a:rPr lang="en-US" altLang="en-US" dirty="0"/>
              <a:t>should play a big role. It’s rare that any historical trend, ratio, or relationship will simply continue. You will therefore have to modify the forecast based on subjective factors—such as the feeling that more employees will be quitting—you believe will be important.</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29679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14</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Knowing your staffing needs satisfies only half the staffing equation. Next, you have to estimate the likely supply of both inside and outside candidates. Most firms start with the inside candidates.</a:t>
            </a:r>
          </a:p>
          <a:p>
            <a:pPr eaLnBrk="1" hangingPunct="1"/>
            <a:r>
              <a:rPr lang="en-US" altLang="en-US" dirty="0"/>
              <a:t>Department managers or owners of smaller firms often use manual devices to track employee qualifications. Thus a personnel inventory and development record form compiles qualifications information on each employee.</a:t>
            </a:r>
          </a:p>
          <a:p>
            <a:pPr eaLnBrk="1" hangingPunct="1"/>
            <a:r>
              <a:rPr lang="en-US" altLang="en-US" dirty="0"/>
              <a:t>Computerized skills inventory data typically include items like </a:t>
            </a:r>
            <a:r>
              <a:rPr lang="en-US" altLang="en-US" i="1" dirty="0"/>
              <a:t>work experience codes, product knowledge</a:t>
            </a:r>
            <a:r>
              <a:rPr lang="en-US" altLang="en-US" dirty="0"/>
              <a:t>, the employee’s </a:t>
            </a:r>
            <a:r>
              <a:rPr lang="en-US" altLang="en-US" i="1" dirty="0"/>
              <a:t>level of familiarity </a:t>
            </a:r>
            <a:r>
              <a:rPr lang="en-US" altLang="en-US" dirty="0"/>
              <a:t>with the employer’s product lines or services, the person’s </a:t>
            </a:r>
            <a:r>
              <a:rPr lang="en-US" altLang="en-US" i="1" dirty="0"/>
              <a:t>industry experience</a:t>
            </a:r>
            <a:r>
              <a:rPr lang="en-US" altLang="en-US" dirty="0"/>
              <a:t>, and </a:t>
            </a:r>
            <a:r>
              <a:rPr lang="en-US" altLang="en-US" i="1" dirty="0"/>
              <a:t>formal education</a:t>
            </a:r>
            <a:r>
              <a:rPr lang="en-US" altLang="en-US" dirty="0"/>
              <a:t>.</a:t>
            </a:r>
          </a:p>
        </p:txBody>
      </p:sp>
    </p:spTree>
    <p:extLst>
      <p:ext uri="{BB962C8B-B14F-4D97-AF65-F5344CB8AC3E}">
        <p14:creationId xmlns:p14="http://schemas.microsoft.com/office/powerpoint/2010/main" val="36886458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1" dirty="0"/>
              <a:t>Computerized forecasts </a:t>
            </a:r>
            <a:r>
              <a:rPr lang="en-US" altLang="en-US" dirty="0"/>
              <a:t>enable the manager to build more variables into his or her personnel projections. Newer systems particularly rely on mathematically setting clear goals.</a:t>
            </a:r>
          </a:p>
          <a:p>
            <a:pPr eaLnBrk="1" hangingPunct="1"/>
            <a:r>
              <a:rPr lang="en-US" altLang="en-US" dirty="0"/>
              <a:t>Whichever forecasting tool you use, </a:t>
            </a:r>
            <a:r>
              <a:rPr lang="en-US" altLang="en-US" i="1" dirty="0"/>
              <a:t>managerial judgment </a:t>
            </a:r>
            <a:r>
              <a:rPr lang="en-US" altLang="en-US" dirty="0"/>
              <a:t>should play a big role. It’s rare that any historical trend, ratio, or relationship will simply continue. You will therefore have to modify the forecast based on subjective factors—such as the feeling that more employees will be quitting—you believe will be important.</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023348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1" dirty="0"/>
              <a:t>Computerized forecasts </a:t>
            </a:r>
            <a:r>
              <a:rPr lang="en-US" altLang="en-US" dirty="0"/>
              <a:t>enable the manager to build more variables into his or her personnel projections. Newer systems particularly rely on mathematically setting clear goals.</a:t>
            </a:r>
          </a:p>
          <a:p>
            <a:pPr eaLnBrk="1" hangingPunct="1"/>
            <a:r>
              <a:rPr lang="en-US" altLang="en-US" dirty="0"/>
              <a:t>Whichever forecasting tool you use, </a:t>
            </a:r>
            <a:r>
              <a:rPr lang="en-US" altLang="en-US" i="1" dirty="0"/>
              <a:t>managerial judgment </a:t>
            </a:r>
            <a:r>
              <a:rPr lang="en-US" altLang="en-US" dirty="0"/>
              <a:t>should play a big role. It’s rare that any historical trend, ratio, or relationship will simply continue. You will therefore have to modify the forecast based on subjective factors—such as the feeling that more employees will be quitting—you believe will be important.</a:t>
            </a:r>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876033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a:extLst>
              <a:ext uri="{FF2B5EF4-FFF2-40B4-BE49-F238E27FC236}">
                <a16:creationId xmlns="" xmlns:a16="http://schemas.microsoft.com/office/drawing/2014/main" id="{9E31D2A7-C6CE-C5FE-F207-8AB0A1CFD2F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8611" name="Rectangle 11">
            <a:extLst>
              <a:ext uri="{FF2B5EF4-FFF2-40B4-BE49-F238E27FC236}">
                <a16:creationId xmlns="" xmlns:a16="http://schemas.microsoft.com/office/drawing/2014/main" id="{EC3F8F7B-C2CA-498B-E747-A336A481B20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8612" name="Rectangle 12">
            <a:extLst>
              <a:ext uri="{FF2B5EF4-FFF2-40B4-BE49-F238E27FC236}">
                <a16:creationId xmlns="" xmlns:a16="http://schemas.microsoft.com/office/drawing/2014/main" id="{30BEFAC1-8CF7-BA8C-E6B8-8A298BDEBAD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AC0FBE66-A909-459A-A75E-1349AA6CF50F}" type="slidenum">
              <a:rPr lang="en-US" altLang="en-US" sz="900"/>
              <a:pPr eaLnBrk="1" hangingPunct="1"/>
              <a:t>17</a:t>
            </a:fld>
            <a:endParaRPr lang="en-US" altLang="en-US" sz="900"/>
          </a:p>
        </p:txBody>
      </p:sp>
      <p:sp>
        <p:nvSpPr>
          <p:cNvPr id="68613" name="Rectangle 2">
            <a:extLst>
              <a:ext uri="{FF2B5EF4-FFF2-40B4-BE49-F238E27FC236}">
                <a16:creationId xmlns="" xmlns:a16="http://schemas.microsoft.com/office/drawing/2014/main" id="{F7BF9007-21D3-645C-A124-97389D029F6A}"/>
              </a:ext>
            </a:extLst>
          </p:cNvPr>
          <p:cNvSpPr>
            <a:spLocks noGrp="1" noRot="1" noChangeAspect="1" noChangeArrowheads="1" noTextEdit="1"/>
          </p:cNvSpPr>
          <p:nvPr>
            <p:ph type="sldImg"/>
          </p:nvPr>
        </p:nvSpPr>
        <p:spPr>
          <a:solidFill>
            <a:srgbClr val="FFFFFF"/>
          </a:solidFill>
          <a:ln/>
        </p:spPr>
      </p:sp>
      <p:sp>
        <p:nvSpPr>
          <p:cNvPr id="68614" name="Rectangle 3">
            <a:extLst>
              <a:ext uri="{FF2B5EF4-FFF2-40B4-BE49-F238E27FC236}">
                <a16:creationId xmlns="" xmlns:a16="http://schemas.microsoft.com/office/drawing/2014/main" id="{5CB7122C-50F9-C1F0-1C5C-C10774E593CE}"/>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dirty="0"/>
              <a:t>Figure 5-4</a:t>
            </a:r>
            <a:r>
              <a:rPr lang="en-US" altLang="en-US" dirty="0"/>
              <a:t> is a personnel replacement chart for some of a firm’s top positions. It shows the present performance and </a:t>
            </a:r>
            <a:r>
              <a:rPr lang="en-US" altLang="en-US" dirty="0" err="1"/>
              <a:t>promotability</a:t>
            </a:r>
            <a:r>
              <a:rPr lang="en-US" altLang="en-US" dirty="0"/>
              <a:t> for each position’s potential replacement.</a:t>
            </a:r>
          </a:p>
        </p:txBody>
      </p:sp>
    </p:spTree>
    <p:extLst>
      <p:ext uri="{BB962C8B-B14F-4D97-AF65-F5344CB8AC3E}">
        <p14:creationId xmlns:p14="http://schemas.microsoft.com/office/powerpoint/2010/main" val="520973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18</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If there won’t be enough inside candidates to fill the anticipated openings (or you want to go outside for another reason), you will turn to outside candidates.</a:t>
            </a:r>
          </a:p>
        </p:txBody>
      </p:sp>
    </p:spTree>
    <p:extLst>
      <p:ext uri="{BB962C8B-B14F-4D97-AF65-F5344CB8AC3E}">
        <p14:creationId xmlns:p14="http://schemas.microsoft.com/office/powerpoint/2010/main" val="931338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19</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If there won’t be enough inside candidates to fill the anticipated openings (or you want to go outside for another reason), you will turn to outside candidates.</a:t>
            </a:r>
          </a:p>
        </p:txBody>
      </p:sp>
    </p:spTree>
    <p:extLst>
      <p:ext uri="{BB962C8B-B14F-4D97-AF65-F5344CB8AC3E}">
        <p14:creationId xmlns:p14="http://schemas.microsoft.com/office/powerpoint/2010/main" val="40828021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20</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If there won’t be enough inside candidates to fill the anticipated openings (or you want to go outside for another reason), you will turn to outside candidates.</a:t>
            </a:r>
          </a:p>
        </p:txBody>
      </p:sp>
    </p:spTree>
    <p:extLst>
      <p:ext uri="{BB962C8B-B14F-4D97-AF65-F5344CB8AC3E}">
        <p14:creationId xmlns:p14="http://schemas.microsoft.com/office/powerpoint/2010/main" val="42732553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21</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33324704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22</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Should you centralize your firm’s recruitment efforts, or let each plant or office do their own recruiting? Reasons for doing so appear on this slide.</a:t>
            </a:r>
          </a:p>
        </p:txBody>
      </p:sp>
    </p:spTree>
    <p:extLst>
      <p:ext uri="{BB962C8B-B14F-4D97-AF65-F5344CB8AC3E}">
        <p14:creationId xmlns:p14="http://schemas.microsoft.com/office/powerpoint/2010/main" val="22114485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23</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Measuring recruiting effectiveness requires deciding what recruiting outcomes to measure and how to measure them.</a:t>
            </a:r>
          </a:p>
        </p:txBody>
      </p:sp>
    </p:spTree>
    <p:extLst>
      <p:ext uri="{BB962C8B-B14F-4D97-AF65-F5344CB8AC3E}">
        <p14:creationId xmlns:p14="http://schemas.microsoft.com/office/powerpoint/2010/main" val="26545347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24</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5469919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25</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Recruiting of current employees, or “hiring from within,” is often the best source of candidates. However, there are advantages and disadvantages to using internal candidates.</a:t>
            </a:r>
          </a:p>
        </p:txBody>
      </p:sp>
    </p:spTree>
    <p:extLst>
      <p:ext uri="{BB962C8B-B14F-4D97-AF65-F5344CB8AC3E}">
        <p14:creationId xmlns:p14="http://schemas.microsoft.com/office/powerpoint/2010/main" val="11097262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26</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Hiring from within ideally relies on job posting and the firm’s skills inventories. </a:t>
            </a:r>
            <a:r>
              <a:rPr lang="en-US" altLang="en-US" b="1" dirty="0"/>
              <a:t>Job posting </a:t>
            </a:r>
            <a:r>
              <a:rPr lang="en-US" altLang="en-US" dirty="0"/>
              <a:t>means publicizing the open job to employees (usually by literally posting it on company intranets or bulletin boards). These postings list the job’s attributes, like qualifications, supervisor, work schedule, and pay rate. </a:t>
            </a:r>
          </a:p>
          <a:p>
            <a:pPr eaLnBrk="1" hangingPunct="1"/>
            <a:r>
              <a:rPr lang="en-US" altLang="en-US" dirty="0"/>
              <a:t>Qualifications skills banks also play a role. For example, the database may reveal persons who have potential for further training or who have the right background for the open job.</a:t>
            </a:r>
          </a:p>
        </p:txBody>
      </p:sp>
    </p:spTree>
    <p:extLst>
      <p:ext uri="{BB962C8B-B14F-4D97-AF65-F5344CB8AC3E}">
        <p14:creationId xmlns:p14="http://schemas.microsoft.com/office/powerpoint/2010/main" val="32973539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27</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1160307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28</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10504291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29</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Firms can’t always get all the employees they need from their current staff, and sometimes they just don’t want to. This slide lists some of the sources that firms use to find outside candidates.</a:t>
            </a:r>
          </a:p>
        </p:txBody>
      </p:sp>
    </p:spTree>
    <p:extLst>
      <p:ext uri="{BB962C8B-B14F-4D97-AF65-F5344CB8AC3E}">
        <p14:creationId xmlns:p14="http://schemas.microsoft.com/office/powerpoint/2010/main" val="14308719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30</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Internet recruiting is a cost-effective way to publicize openings; it generates more responses quicker and for a longer time at less cost than just about any other method. However, </a:t>
            </a:r>
            <a:r>
              <a:rPr lang="en-US" altLang="en-US" dirty="0">
                <a:latin typeface="NewBaskerville-Roman" charset="0"/>
              </a:rPr>
              <a:t>Internet recruiting can present problems such as discrimination, application overload, and privacy.</a:t>
            </a:r>
          </a:p>
        </p:txBody>
      </p:sp>
    </p:spTree>
    <p:extLst>
      <p:ext uri="{BB962C8B-B14F-4D97-AF65-F5344CB8AC3E}">
        <p14:creationId xmlns:p14="http://schemas.microsoft.com/office/powerpoint/2010/main" val="41971333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31</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While Web-based recruiting is rapidly replacing help wanted ads, a glance at almost any paper or business or professional magazine will confirm that print ads are still popular. To use help wanted ads successfully, employers have to address two issues: the advertising medium and the ad’s construction.</a:t>
            </a:r>
          </a:p>
        </p:txBody>
      </p:sp>
    </p:spTree>
    <p:extLst>
      <p:ext uri="{BB962C8B-B14F-4D97-AF65-F5344CB8AC3E}">
        <p14:creationId xmlns:p14="http://schemas.microsoft.com/office/powerpoint/2010/main" val="12068490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 xmlns:a16="http://schemas.microsoft.com/office/drawing/2014/main" id="{B182B5EF-E68F-2EBB-BA7C-32F49B18ED1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3971" name="Rectangle 11">
            <a:extLst>
              <a:ext uri="{FF2B5EF4-FFF2-40B4-BE49-F238E27FC236}">
                <a16:creationId xmlns="" xmlns:a16="http://schemas.microsoft.com/office/drawing/2014/main" id="{4DCBCBA6-52AC-F907-DA70-3C546890678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83972" name="Rectangle 12">
            <a:extLst>
              <a:ext uri="{FF2B5EF4-FFF2-40B4-BE49-F238E27FC236}">
                <a16:creationId xmlns="" xmlns:a16="http://schemas.microsoft.com/office/drawing/2014/main" id="{957ABBCB-A3B5-24D8-D87A-AE21F00498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BB8A62B6-2A59-4AA7-99DA-E4365194435F}" type="slidenum">
              <a:rPr lang="en-US" altLang="en-US" sz="900"/>
              <a:pPr eaLnBrk="1" hangingPunct="1"/>
              <a:t>32</a:t>
            </a:fld>
            <a:endParaRPr lang="en-US" altLang="en-US" sz="900"/>
          </a:p>
        </p:txBody>
      </p:sp>
      <p:sp>
        <p:nvSpPr>
          <p:cNvPr id="83973" name="Rectangle 2">
            <a:extLst>
              <a:ext uri="{FF2B5EF4-FFF2-40B4-BE49-F238E27FC236}">
                <a16:creationId xmlns="" xmlns:a16="http://schemas.microsoft.com/office/drawing/2014/main" id="{5C635DE8-ABC4-F406-A687-46ACB26DBF22}"/>
              </a:ext>
            </a:extLst>
          </p:cNvPr>
          <p:cNvSpPr>
            <a:spLocks noGrp="1" noRot="1" noChangeAspect="1" noChangeArrowheads="1" noTextEdit="1"/>
          </p:cNvSpPr>
          <p:nvPr>
            <p:ph type="sldImg"/>
          </p:nvPr>
        </p:nvSpPr>
        <p:spPr>
          <a:solidFill>
            <a:srgbClr val="FFFFFF"/>
          </a:solidFill>
          <a:ln/>
        </p:spPr>
      </p:sp>
      <p:sp>
        <p:nvSpPr>
          <p:cNvPr id="83974" name="Rectangle 3">
            <a:extLst>
              <a:ext uri="{FF2B5EF4-FFF2-40B4-BE49-F238E27FC236}">
                <a16:creationId xmlns="" xmlns:a16="http://schemas.microsoft.com/office/drawing/2014/main" id="{3E875CF6-A9EB-59AE-1D41-B5CB600F9A74}"/>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a:t>Figure 5-9</a:t>
            </a:r>
            <a:r>
              <a:rPr lang="en-US" altLang="en-US"/>
              <a:t> shows an ad from one classified section. Why does this ad attract attention? The phrase “next key player” certainly helps. Employers usually advertise key positions in display ads like this.</a:t>
            </a:r>
          </a:p>
        </p:txBody>
      </p:sp>
    </p:spTree>
    <p:extLst>
      <p:ext uri="{BB962C8B-B14F-4D97-AF65-F5344CB8AC3E}">
        <p14:creationId xmlns:p14="http://schemas.microsoft.com/office/powerpoint/2010/main" val="19487133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33</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There are three main types of employment agencies: (1) public agencies operated by federal, state, or local governments; (2) agencies associated with nonprofit organizations; and (3) privately owned agencies.</a:t>
            </a:r>
          </a:p>
        </p:txBody>
      </p:sp>
    </p:spTree>
    <p:extLst>
      <p:ext uri="{BB962C8B-B14F-4D97-AF65-F5344CB8AC3E}">
        <p14:creationId xmlns:p14="http://schemas.microsoft.com/office/powerpoint/2010/main" val="825070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34</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Private employment agencies are important sources of clerical, white-collar, and managerial personnel. They charge fees (set by state law and posted in their offices) for each applicant they place. Most are “fee-paid” jobs, in which the employer pays the fee.</a:t>
            </a:r>
          </a:p>
        </p:txBody>
      </p:sp>
    </p:spTree>
    <p:extLst>
      <p:ext uri="{BB962C8B-B14F-4D97-AF65-F5344CB8AC3E}">
        <p14:creationId xmlns:p14="http://schemas.microsoft.com/office/powerpoint/2010/main" val="17785271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35</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Using employment agencies requires avoiding potential pitfalls. For example, the employment agency’s screening may let poor applicants go directly to the supervisors responsible for hiring, who may in turn naively hire them. Conversely, improper screening at the agency could block potentially successful applicants.</a:t>
            </a:r>
          </a:p>
        </p:txBody>
      </p:sp>
    </p:spTree>
    <p:extLst>
      <p:ext uri="{BB962C8B-B14F-4D97-AF65-F5344CB8AC3E}">
        <p14:creationId xmlns:p14="http://schemas.microsoft.com/office/powerpoint/2010/main" val="11104628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36</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Employers increasingly supplement their permanent workforces by hiring contingent or temporary workers, often through temporary help employment agencies. Also known as part-time or just-in-time workers, the contingent workforce is big and growing. </a:t>
            </a:r>
          </a:p>
          <a:p>
            <a:pPr eaLnBrk="1" hangingPunct="1"/>
            <a:r>
              <a:rPr lang="en-US" altLang="en-US" dirty="0"/>
              <a:t>The contingent workforce isn’t limited to clerical or maintenance staff. It includes thousands of engineering, science, or management support occupations, such as temporary chief financial officers, human resource managers, and CEOs.</a:t>
            </a:r>
          </a:p>
        </p:txBody>
      </p:sp>
    </p:spTree>
    <p:extLst>
      <p:ext uri="{BB962C8B-B14F-4D97-AF65-F5344CB8AC3E}">
        <p14:creationId xmlns:p14="http://schemas.microsoft.com/office/powerpoint/2010/main" val="42023293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37</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NewBaskerville-Roman" charset="0"/>
              </a:rPr>
              <a:t>Employers have long used “temps” to fill in for permanent employees who were out sick or on vacation. But the desire for ever-higher productivity also contributes to temp workers’ growing popularity. Productivity is measured in terms of output per hour paid. Many firms also use temporary hiring to give prospective employees a trial run before hiring them as regular employees.</a:t>
            </a:r>
          </a:p>
          <a:p>
            <a:pPr eaLnBrk="1" hangingPunct="1"/>
            <a:endParaRPr lang="en-US" altLang="en-US" dirty="0"/>
          </a:p>
        </p:txBody>
      </p:sp>
    </p:spTree>
    <p:extLst>
      <p:ext uri="{BB962C8B-B14F-4D97-AF65-F5344CB8AC3E}">
        <p14:creationId xmlns:p14="http://schemas.microsoft.com/office/powerpoint/2010/main" val="25237984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8">
            <a:extLst>
              <a:ext uri="{FF2B5EF4-FFF2-40B4-BE49-F238E27FC236}">
                <a16:creationId xmlns="" xmlns:a16="http://schemas.microsoft.com/office/drawing/2014/main" id="{9CADAA23-12A2-AC90-DB83-B48A14CC7FD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3187" name="Rectangle 11">
            <a:extLst>
              <a:ext uri="{FF2B5EF4-FFF2-40B4-BE49-F238E27FC236}">
                <a16:creationId xmlns="" xmlns:a16="http://schemas.microsoft.com/office/drawing/2014/main" id="{D186CDB1-546B-ABF3-E226-9355C9C162F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93188" name="Rectangle 12">
            <a:extLst>
              <a:ext uri="{FF2B5EF4-FFF2-40B4-BE49-F238E27FC236}">
                <a16:creationId xmlns="" xmlns:a16="http://schemas.microsoft.com/office/drawing/2014/main" id="{48B63789-3796-E063-5AA4-E135B6DEDE4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A770AA4A-402F-458E-AE7B-106293C92460}" type="slidenum">
              <a:rPr lang="en-US" altLang="en-US" sz="900"/>
              <a:pPr eaLnBrk="1" hangingPunct="1"/>
              <a:t>38</a:t>
            </a:fld>
            <a:endParaRPr lang="en-US" altLang="en-US" sz="900"/>
          </a:p>
        </p:txBody>
      </p:sp>
      <p:sp>
        <p:nvSpPr>
          <p:cNvPr id="93189" name="Rectangle 2">
            <a:extLst>
              <a:ext uri="{FF2B5EF4-FFF2-40B4-BE49-F238E27FC236}">
                <a16:creationId xmlns="" xmlns:a16="http://schemas.microsoft.com/office/drawing/2014/main" id="{746B41CB-D46D-6D0E-CBFF-B7E8507F6969}"/>
              </a:ext>
            </a:extLst>
          </p:cNvPr>
          <p:cNvSpPr>
            <a:spLocks noGrp="1" noRot="1" noChangeAspect="1" noChangeArrowheads="1" noTextEdit="1"/>
          </p:cNvSpPr>
          <p:nvPr>
            <p:ph type="sldImg"/>
          </p:nvPr>
        </p:nvSpPr>
        <p:spPr>
          <a:ln/>
        </p:spPr>
      </p:sp>
      <p:sp>
        <p:nvSpPr>
          <p:cNvPr id="93190" name="Rectangle 3">
            <a:extLst>
              <a:ext uri="{FF2B5EF4-FFF2-40B4-BE49-F238E27FC236}">
                <a16:creationId xmlns="" xmlns:a16="http://schemas.microsoft.com/office/drawing/2014/main" id="{D25B85E6-527E-433C-F8CB-0F8336F62B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Outsourcing and offshoring are perhaps the most extreme examples of alternative staffing. Rather than bringing people in to do the firm’s jobs, outsourcing and offshoring send the jobs out. </a:t>
            </a:r>
          </a:p>
          <a:p>
            <a:pPr eaLnBrk="1" hangingPunct="1"/>
            <a:r>
              <a:rPr lang="en-US" altLang="en-US" b="1" i="1" dirty="0"/>
              <a:t>Outsourcing</a:t>
            </a:r>
            <a:r>
              <a:rPr lang="en-US" altLang="en-US" i="1" dirty="0"/>
              <a:t> </a:t>
            </a:r>
            <a:r>
              <a:rPr lang="en-US" altLang="en-US" dirty="0"/>
              <a:t>means having outside vendors supply services (such as benefits management, market research, or manufacturing) that the firm’s own employees previously did in-house. </a:t>
            </a:r>
          </a:p>
          <a:p>
            <a:pPr eaLnBrk="1" hangingPunct="1"/>
            <a:r>
              <a:rPr lang="en-US" altLang="en-US" b="1" i="1" dirty="0"/>
              <a:t>Offshoring</a:t>
            </a:r>
            <a:r>
              <a:rPr lang="en-US" altLang="en-US" i="1" dirty="0"/>
              <a:t> </a:t>
            </a:r>
            <a:r>
              <a:rPr lang="en-US" altLang="en-US" dirty="0"/>
              <a:t>is a narrower term. It means having outside vendors </a:t>
            </a:r>
            <a:r>
              <a:rPr lang="en-US" altLang="en-US" i="1" dirty="0"/>
              <a:t>abroad </a:t>
            </a:r>
            <a:r>
              <a:rPr lang="en-US" altLang="en-US" dirty="0"/>
              <a:t>supply services that the firm’s own employees previously did in-house.</a:t>
            </a:r>
          </a:p>
          <a:p>
            <a:pPr eaLnBrk="1" hangingPunct="1"/>
            <a:endParaRPr lang="en-US" altLang="en-US" dirty="0"/>
          </a:p>
        </p:txBody>
      </p:sp>
    </p:spTree>
    <p:extLst>
      <p:ext uri="{BB962C8B-B14F-4D97-AF65-F5344CB8AC3E}">
        <p14:creationId xmlns:p14="http://schemas.microsoft.com/office/powerpoint/2010/main" val="3391673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39</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Executive recruiters (also known as </a:t>
            </a:r>
            <a:r>
              <a:rPr lang="en-US" altLang="en-US" i="1" dirty="0"/>
              <a:t>headhunters</a:t>
            </a:r>
            <a:r>
              <a:rPr lang="en-US" altLang="en-US" dirty="0"/>
              <a:t>) are special employment agencies retained by employers to seek out top-management talent for their clients. For executive positions, headhunters may be your only source of candidates. The employer always pays the fees.</a:t>
            </a:r>
          </a:p>
        </p:txBody>
      </p:sp>
    </p:spTree>
    <p:extLst>
      <p:ext uri="{BB962C8B-B14F-4D97-AF65-F5344CB8AC3E}">
        <p14:creationId xmlns:p14="http://schemas.microsoft.com/office/powerpoint/2010/main" val="7186228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40</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College recruiting</a:t>
            </a:r>
            <a:r>
              <a:rPr lang="en-US" altLang="en-US" dirty="0"/>
              <a:t>—sending an employer’s representatives to college campuses to prescreen applicants and create an applicant pool from the graduating class—is an important source of management trainees and professional and technical employees.</a:t>
            </a:r>
          </a:p>
        </p:txBody>
      </p:sp>
    </p:spTree>
    <p:extLst>
      <p:ext uri="{BB962C8B-B14F-4D97-AF65-F5344CB8AC3E}">
        <p14:creationId xmlns:p14="http://schemas.microsoft.com/office/powerpoint/2010/main" val="7663453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8">
            <a:extLst>
              <a:ext uri="{FF2B5EF4-FFF2-40B4-BE49-F238E27FC236}">
                <a16:creationId xmlns="" xmlns:a16="http://schemas.microsoft.com/office/drawing/2014/main" id="{7C92F558-E25C-9640-49C9-F1928898D97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6259" name="Rectangle 11">
            <a:extLst>
              <a:ext uri="{FF2B5EF4-FFF2-40B4-BE49-F238E27FC236}">
                <a16:creationId xmlns="" xmlns:a16="http://schemas.microsoft.com/office/drawing/2014/main" id="{F0753410-5671-EB0C-0F80-30F5DDDA300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96260" name="Rectangle 12">
            <a:extLst>
              <a:ext uri="{FF2B5EF4-FFF2-40B4-BE49-F238E27FC236}">
                <a16:creationId xmlns="" xmlns:a16="http://schemas.microsoft.com/office/drawing/2014/main" id="{CE877DB4-49FF-0D87-3FFF-0696237757E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01A111E9-4886-493F-9FA3-0A2A323B955E}" type="slidenum">
              <a:rPr lang="en-US" altLang="en-US" sz="900"/>
              <a:pPr eaLnBrk="1" hangingPunct="1"/>
              <a:t>41</a:t>
            </a:fld>
            <a:endParaRPr lang="en-US" altLang="en-US" sz="900"/>
          </a:p>
        </p:txBody>
      </p:sp>
      <p:sp>
        <p:nvSpPr>
          <p:cNvPr id="96261" name="Rectangle 2">
            <a:extLst>
              <a:ext uri="{FF2B5EF4-FFF2-40B4-BE49-F238E27FC236}">
                <a16:creationId xmlns="" xmlns:a16="http://schemas.microsoft.com/office/drawing/2014/main" id="{50B962B9-2104-B71C-A613-7D4F2D2B53C0}"/>
              </a:ext>
            </a:extLst>
          </p:cNvPr>
          <p:cNvSpPr>
            <a:spLocks noGrp="1" noRot="1" noChangeAspect="1" noChangeArrowheads="1" noTextEdit="1"/>
          </p:cNvSpPr>
          <p:nvPr>
            <p:ph type="sldImg"/>
          </p:nvPr>
        </p:nvSpPr>
        <p:spPr>
          <a:ln/>
        </p:spPr>
      </p:sp>
      <p:sp>
        <p:nvSpPr>
          <p:cNvPr id="96262" name="Rectangle 3">
            <a:extLst>
              <a:ext uri="{FF2B5EF4-FFF2-40B4-BE49-F238E27FC236}">
                <a16:creationId xmlns="" xmlns:a16="http://schemas.microsoft.com/office/drawing/2014/main" id="{C2713D03-26FF-E08C-B3F2-9546122EE37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1" dirty="0"/>
              <a:t>Employee referral </a:t>
            </a:r>
            <a:r>
              <a:rPr lang="en-US" altLang="en-US" dirty="0"/>
              <a:t>campaigns are an important recruiting option. A firm may post announcements of openings and requests for referrals on its Web site, bulletin, and/or wallboards.</a:t>
            </a:r>
          </a:p>
          <a:p>
            <a:pPr eaLnBrk="1" hangingPunct="1"/>
            <a:endParaRPr lang="en-US" altLang="en-US" dirty="0"/>
          </a:p>
          <a:p>
            <a:pPr eaLnBrk="1" hangingPunct="1"/>
            <a:endParaRPr lang="en-US" altLang="en-US" dirty="0"/>
          </a:p>
        </p:txBody>
      </p:sp>
    </p:spTree>
    <p:extLst>
      <p:ext uri="{BB962C8B-B14F-4D97-AF65-F5344CB8AC3E}">
        <p14:creationId xmlns:p14="http://schemas.microsoft.com/office/powerpoint/2010/main" val="14068605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42</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Employee referrals and walk-ins are both viable sources of applicants.</a:t>
            </a:r>
          </a:p>
        </p:txBody>
      </p:sp>
    </p:spTree>
    <p:extLst>
      <p:ext uri="{BB962C8B-B14F-4D97-AF65-F5344CB8AC3E}">
        <p14:creationId xmlns:p14="http://schemas.microsoft.com/office/powerpoint/2010/main" val="19199016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43</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Some employers have separate tools or systems for each element. However, several ATS providers integrate these elements into one comprehensive employee recruitment system.</a:t>
            </a:r>
          </a:p>
        </p:txBody>
      </p:sp>
    </p:spTree>
    <p:extLst>
      <p:ext uri="{BB962C8B-B14F-4D97-AF65-F5344CB8AC3E}">
        <p14:creationId xmlns:p14="http://schemas.microsoft.com/office/powerpoint/2010/main" val="1297573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2400" kern="1200"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8.png"/><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1.png"/><Relationship Id="rId7"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2.png"/><Relationship Id="rId10" Type="http://schemas.openxmlformats.org/officeDocument/2006/relationships/image" Target="../media/image4.png"/><Relationship Id="rId4" Type="http://schemas.openxmlformats.org/officeDocument/2006/relationships/image" Target="../media/image20.png"/><Relationship Id="rId9"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18.sv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5320880" cy="400110"/>
          </a:xfrm>
          <a:prstGeom prst="rect">
            <a:avLst/>
          </a:prstGeom>
          <a:noFill/>
        </p:spPr>
        <p:txBody>
          <a:bodyPr wrap="none" rtlCol="0">
            <a:spAutoFit/>
          </a:bodyPr>
          <a:lstStyle/>
          <a:p>
            <a:r>
              <a:rPr lang="en-US" sz="2000" dirty="0">
                <a:latin typeface="Alexandria" charset="0"/>
                <a:cs typeface="Alexandria" charset="0"/>
              </a:rPr>
              <a:t>Lecture </a:t>
            </a:r>
            <a:r>
              <a:rPr lang="ar-EG" sz="2000" dirty="0" smtClean="0">
                <a:latin typeface="Alexandria" charset="0"/>
                <a:cs typeface="Alexandria" charset="0"/>
              </a:rPr>
              <a:t>4</a:t>
            </a:r>
            <a:r>
              <a:rPr lang="en-US" sz="2000" dirty="0" smtClean="0">
                <a:latin typeface="Alexandria" charset="0"/>
                <a:cs typeface="Alexandria" charset="0"/>
              </a:rPr>
              <a:t>: Workforce Planning &amp; Recruitment</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 xmlns:a16="http://schemas.microsoft.com/office/drawing/2014/main" id="{8F372A3E-CC0A-D68C-AA1A-B83B44440369}"/>
              </a:ext>
            </a:extLst>
          </p:cNvPr>
          <p:cNvSpPr txBox="1"/>
          <p:nvPr/>
        </p:nvSpPr>
        <p:spPr>
          <a:xfrm>
            <a:off x="630619" y="2235596"/>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61885"/>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800767"/>
          </a:xfrm>
          <a:prstGeom prst="rect">
            <a:avLst/>
          </a:prstGeom>
          <a:noFill/>
        </p:spPr>
        <p:txBody>
          <a:bodyPr wrap="square" rtlCol="0">
            <a:spAutoFit/>
          </a:bodyPr>
          <a:lstStyle/>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List the steps in the recruitment and selection process.</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Explain the main techniques used in employment planning and forecasting.</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Explain and give examples for the need for effective recruiting.</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Name and describe the main internal sources of candidates.</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List and discuss the main outside sources of candidates.</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Develop a help wanted ad.</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Explain how to recruit a more diverse workforce.</a:t>
            </a: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559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821952" y="1031219"/>
            <a:ext cx="6675095" cy="461665"/>
          </a:xfrm>
          <a:prstGeom prst="rect">
            <a:avLst/>
          </a:prstGeom>
          <a:noFill/>
        </p:spPr>
        <p:txBody>
          <a:bodyPr wrap="square" rtlCol="0">
            <a:spAutoFit/>
          </a:bodyPr>
          <a:lstStyle/>
          <a:p>
            <a:r>
              <a:rPr lang="en-US" sz="2400" b="1" dirty="0">
                <a:latin typeface="Alexandria" charset="0"/>
                <a:cs typeface="Alexandria" charset="0"/>
              </a:rPr>
              <a:t>The Recruitment and Selection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151214"/>
            <a:ext cx="10541000" cy="2677656"/>
          </a:xfrm>
          <a:prstGeom prst="rect">
            <a:avLst/>
          </a:prstGeom>
          <a:noFill/>
        </p:spPr>
        <p:txBody>
          <a:bodyPr wrap="square" rtlCol="0">
            <a:spAutoFit/>
          </a:bodyPr>
          <a:lstStyle/>
          <a:p>
            <a:pPr marL="457200" indent="-457200">
              <a:buFont typeface="+mj-lt"/>
              <a:buAutoNum type="arabicPeriod"/>
            </a:pPr>
            <a:r>
              <a:rPr lang="en-US" sz="2400" dirty="0" smtClean="0">
                <a:latin typeface="Alexandria"/>
                <a:cs typeface="Times New Roman" panose="02020603050405020304" pitchFamily="18" charset="0"/>
              </a:rPr>
              <a:t>Decide what positions to fill through personnel planning and forecasting.</a:t>
            </a:r>
          </a:p>
          <a:p>
            <a:pPr marL="457200" indent="-457200">
              <a:buFont typeface="+mj-lt"/>
              <a:buAutoNum type="arabicPeriod"/>
            </a:pPr>
            <a:r>
              <a:rPr lang="en-US" sz="2400" dirty="0" smtClean="0">
                <a:latin typeface="Alexandria"/>
                <a:cs typeface="Times New Roman" panose="02020603050405020304" pitchFamily="18" charset="0"/>
              </a:rPr>
              <a:t>Build a candidate pool by recruiting internal or external candidates.</a:t>
            </a:r>
          </a:p>
          <a:p>
            <a:pPr marL="457200" indent="-457200">
              <a:buFont typeface="+mj-lt"/>
              <a:buAutoNum type="arabicPeriod"/>
            </a:pPr>
            <a:r>
              <a:rPr lang="en-US" sz="2400" dirty="0" smtClean="0">
                <a:latin typeface="Alexandria"/>
                <a:cs typeface="Times New Roman" panose="02020603050405020304" pitchFamily="18" charset="0"/>
              </a:rPr>
              <a:t>Have candidates' complete application forms and undergo initial screening interviews.</a:t>
            </a:r>
          </a:p>
          <a:p>
            <a:pPr marL="457200" indent="-457200">
              <a:buFont typeface="+mj-lt"/>
              <a:buAutoNum type="arabicPeriod"/>
            </a:pPr>
            <a:r>
              <a:rPr lang="en-US" sz="2400" dirty="0" smtClean="0">
                <a:latin typeface="Alexandria"/>
                <a:cs typeface="Times New Roman" panose="02020603050405020304" pitchFamily="18" charset="0"/>
              </a:rPr>
              <a:t>Use selection tools to identify viable candidates.</a:t>
            </a:r>
          </a:p>
          <a:p>
            <a:pPr marL="457200" indent="-457200">
              <a:buFont typeface="+mj-lt"/>
              <a:buAutoNum type="arabicPeriod"/>
            </a:pPr>
            <a:r>
              <a:rPr lang="en-US" sz="2400" dirty="0" smtClean="0">
                <a:latin typeface="Alexandria"/>
                <a:cs typeface="Times New Roman" panose="02020603050405020304" pitchFamily="18" charset="0"/>
              </a:rPr>
              <a:t>Decide who to make an offer to, by having the supervisor and others interview the candidates.</a:t>
            </a:r>
            <a:endParaRPr lang="en-US" sz="2400" dirty="0">
              <a:latin typeface="Alexandri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6123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2">
            <a:extLst>
              <a:ext uri="{FF2B5EF4-FFF2-40B4-BE49-F238E27FC236}">
                <a16:creationId xmlns="" xmlns:a16="http://schemas.microsoft.com/office/drawing/2014/main" id="{005FE10B-543E-9350-241D-93F63B87D7DB}"/>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dirty="0">
                <a:cs typeface="Times New Roman" panose="02020603050405020304" pitchFamily="18" charset="0"/>
              </a:rPr>
              <a:t>5–</a:t>
            </a:r>
            <a:fld id="{06442B8E-1F92-4E7F-A94C-A04C32D6CF47}" type="slidenum">
              <a:rPr lang="en-US" altLang="en-US" sz="900">
                <a:cs typeface="Times New Roman" panose="02020603050405020304" pitchFamily="18" charset="0"/>
              </a:rPr>
              <a:pPr eaLnBrk="1" hangingPunct="1"/>
              <a:t>4</a:t>
            </a:fld>
            <a:endParaRPr lang="en-US" altLang="en-US" sz="900" dirty="0">
              <a:cs typeface="Times New Roman" panose="02020603050405020304" pitchFamily="18" charset="0"/>
            </a:endParaRPr>
          </a:p>
        </p:txBody>
      </p:sp>
      <p:sp>
        <p:nvSpPr>
          <p:cNvPr id="6148" name="Line 2">
            <a:extLst>
              <a:ext uri="{FF2B5EF4-FFF2-40B4-BE49-F238E27FC236}">
                <a16:creationId xmlns="" xmlns:a16="http://schemas.microsoft.com/office/drawing/2014/main" id="{93FC0DC4-CF85-E364-C370-08CC28AF6FAC}"/>
              </a:ext>
            </a:extLst>
          </p:cNvPr>
          <p:cNvSpPr>
            <a:spLocks noChangeShapeType="1"/>
          </p:cNvSpPr>
          <p:nvPr/>
        </p:nvSpPr>
        <p:spPr bwMode="auto">
          <a:xfrm>
            <a:off x="2106613" y="1519984"/>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6149" name="Text Box 3">
            <a:extLst>
              <a:ext uri="{FF2B5EF4-FFF2-40B4-BE49-F238E27FC236}">
                <a16:creationId xmlns="" xmlns:a16="http://schemas.microsoft.com/office/drawing/2014/main" id="{67A0E8C9-7110-81A8-C96F-00DA2901D12A}"/>
              </a:ext>
            </a:extLst>
          </p:cNvPr>
          <p:cNvSpPr txBox="1">
            <a:spLocks noChangeArrowheads="1"/>
          </p:cNvSpPr>
          <p:nvPr/>
        </p:nvSpPr>
        <p:spPr bwMode="auto">
          <a:xfrm>
            <a:off x="2005403" y="975116"/>
            <a:ext cx="83975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eaLnBrk="1" hangingPunct="1">
              <a:spcBef>
                <a:spcPct val="50000"/>
              </a:spcBef>
            </a:pPr>
            <a:r>
              <a:rPr lang="en-US" altLang="en-US" sz="1600" b="1" dirty="0"/>
              <a:t>     </a:t>
            </a:r>
            <a:r>
              <a:rPr lang="en-US" altLang="en-US" sz="1600" b="1" dirty="0" smtClean="0"/>
              <a:t>           </a:t>
            </a:r>
            <a:r>
              <a:rPr lang="en-US" altLang="en-US" sz="2400" b="1" dirty="0">
                <a:latin typeface="Alexandria" charset="0"/>
                <a:cs typeface="Alexandria" charset="0"/>
              </a:rPr>
              <a:t>Steps in Recruitment and Selection Process</a:t>
            </a:r>
          </a:p>
        </p:txBody>
      </p:sp>
      <p:sp>
        <p:nvSpPr>
          <p:cNvPr id="6150" name="Rectangle 8">
            <a:extLst>
              <a:ext uri="{FF2B5EF4-FFF2-40B4-BE49-F238E27FC236}">
                <a16:creationId xmlns="" xmlns:a16="http://schemas.microsoft.com/office/drawing/2014/main" id="{3408727B-7D3D-008B-42A8-08C429302B17}"/>
              </a:ext>
            </a:extLst>
          </p:cNvPr>
          <p:cNvSpPr>
            <a:spLocks noChangeArrowheads="1"/>
          </p:cNvSpPr>
          <p:nvPr/>
        </p:nvSpPr>
        <p:spPr bwMode="auto">
          <a:xfrm>
            <a:off x="1903988" y="5165725"/>
            <a:ext cx="838402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b="1" dirty="0">
                <a:latin typeface="Alexandria"/>
              </a:rPr>
              <a:t>The recruitment and selection process is a series of hurdles aimed </a:t>
            </a:r>
            <a:endParaRPr lang="en-US" altLang="en-US" sz="2000" b="1" dirty="0" smtClean="0">
              <a:latin typeface="Alexandria"/>
            </a:endParaRPr>
          </a:p>
          <a:p>
            <a:pPr algn="ctr" eaLnBrk="1" hangingPunct="1"/>
            <a:r>
              <a:rPr lang="en-US" altLang="en-US" sz="2000" b="1" dirty="0" smtClean="0">
                <a:latin typeface="Alexandria"/>
              </a:rPr>
              <a:t>at </a:t>
            </a:r>
            <a:r>
              <a:rPr lang="en-US" altLang="en-US" sz="2000" b="1" dirty="0">
                <a:latin typeface="Alexandria"/>
              </a:rPr>
              <a:t>selecting the best candidate for the job.</a:t>
            </a:r>
          </a:p>
        </p:txBody>
      </p:sp>
      <p:pic>
        <p:nvPicPr>
          <p:cNvPr id="2616329" name="Picture 9" descr="0501">
            <a:extLst>
              <a:ext uri="{FF2B5EF4-FFF2-40B4-BE49-F238E27FC236}">
                <a16:creationId xmlns="" xmlns:a16="http://schemas.microsoft.com/office/drawing/2014/main" id="{BF2A5F11-A31C-9B9E-FAD4-5C23EE7978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2041968"/>
            <a:ext cx="7943850" cy="270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 xmlns:a16="http://schemas.microsoft.com/office/drawing/2014/main" id="{C697132A-02EF-8663-74D6-C1624DE978B4}"/>
              </a:ext>
            </a:extLst>
          </p:cNvPr>
          <p:cNvSpPr/>
          <p:nvPr/>
        </p:nvSpPr>
        <p:spPr>
          <a:xfrm>
            <a:off x="942308" y="566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 xmlns:a16="http://schemas.microsoft.com/office/drawing/2014/main" id="{41536A7C-6AA0-DB04-4ABC-D0A0E408CD05}"/>
              </a:ext>
            </a:extLst>
          </p:cNvPr>
          <p:cNvSpPr txBox="1"/>
          <p:nvPr/>
        </p:nvSpPr>
        <p:spPr>
          <a:xfrm>
            <a:off x="1153149" y="6070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B8461B2-54FA-2309-C87D-42D5EF81D48D}"/>
              </a:ext>
            </a:extLst>
          </p:cNvPr>
          <p:cNvSpPr txBox="1"/>
          <p:nvPr/>
        </p:nvSpPr>
        <p:spPr>
          <a:xfrm>
            <a:off x="1214179" y="862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0666383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616329"/>
                                        </p:tgtEl>
                                        <p:attrNameLst>
                                          <p:attrName>style.visibility</p:attrName>
                                        </p:attrNameLst>
                                      </p:cBhvr>
                                      <p:to>
                                        <p:strVal val="visible"/>
                                      </p:to>
                                    </p:set>
                                    <p:animEffect transition="in" filter="wipe(left)">
                                      <p:cBhvr>
                                        <p:cTn id="7" dur="1000"/>
                                        <p:tgtEl>
                                          <p:spTgt spid="26163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2">
            <a:extLst>
              <a:ext uri="{FF2B5EF4-FFF2-40B4-BE49-F238E27FC236}">
                <a16:creationId xmlns="" xmlns:a16="http://schemas.microsoft.com/office/drawing/2014/main" id="{059FF28A-925A-79C2-6A8E-93AAF78C180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0CBBA1A0-666D-42E5-BA26-10557820FB2D}" type="slidenum">
              <a:rPr lang="en-US" altLang="en-US" sz="900">
                <a:cs typeface="Times New Roman" panose="02020603050405020304" pitchFamily="18" charset="0"/>
              </a:rPr>
              <a:pPr eaLnBrk="1" hangingPunct="1"/>
              <a:t>5</a:t>
            </a:fld>
            <a:endParaRPr lang="en-US" altLang="en-US" sz="900">
              <a:cs typeface="Times New Roman" panose="02020603050405020304" pitchFamily="18" charset="0"/>
            </a:endParaRPr>
          </a:p>
        </p:txBody>
      </p:sp>
      <p:sp>
        <p:nvSpPr>
          <p:cNvPr id="7172" name="Line 2">
            <a:extLst>
              <a:ext uri="{FF2B5EF4-FFF2-40B4-BE49-F238E27FC236}">
                <a16:creationId xmlns="" xmlns:a16="http://schemas.microsoft.com/office/drawing/2014/main" id="{FC7C1182-E541-9FFE-0E1D-A6F5024F3244}"/>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7173" name="Text Box 3">
            <a:extLst>
              <a:ext uri="{FF2B5EF4-FFF2-40B4-BE49-F238E27FC236}">
                <a16:creationId xmlns="" xmlns:a16="http://schemas.microsoft.com/office/drawing/2014/main" id="{7A92A36C-9127-29A5-7FF7-4587582967DF}"/>
              </a:ext>
            </a:extLst>
          </p:cNvPr>
          <p:cNvSpPr txBox="1">
            <a:spLocks noChangeArrowheads="1"/>
          </p:cNvSpPr>
          <p:nvPr/>
        </p:nvSpPr>
        <p:spPr bwMode="auto">
          <a:xfrm>
            <a:off x="2014539" y="315913"/>
            <a:ext cx="8137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eaLnBrk="1" hangingPunct="1">
              <a:spcBef>
                <a:spcPct val="50000"/>
              </a:spcBef>
            </a:pPr>
            <a:r>
              <a:rPr lang="en-US" altLang="en-US" sz="1600" b="1" dirty="0">
                <a:solidFill>
                  <a:schemeClr val="bg1"/>
                </a:solidFill>
              </a:rPr>
              <a:t>FIGURE 5</a:t>
            </a:r>
            <a:r>
              <a:rPr lang="en-US" altLang="en-US" sz="1600" b="1" dirty="0">
                <a:solidFill>
                  <a:schemeClr val="bg1"/>
                </a:solidFill>
                <a:cs typeface="Arial" panose="020B0604020202020204" pitchFamily="34" charset="0"/>
              </a:rPr>
              <a:t>–2</a:t>
            </a:r>
            <a:r>
              <a:rPr lang="en-US" altLang="en-US" sz="1600" dirty="0">
                <a:cs typeface="Arial" panose="020B0604020202020204" pitchFamily="34" charset="0"/>
              </a:rPr>
              <a:t>	</a:t>
            </a:r>
            <a:r>
              <a:rPr lang="en-US" altLang="en-US" sz="2400" b="1" dirty="0">
                <a:latin typeface="Alexandria" charset="0"/>
                <a:cs typeface="Alexandria" charset="0"/>
              </a:rPr>
              <a:t>Linking Employer’s Strategy to Plans</a:t>
            </a:r>
          </a:p>
        </p:txBody>
      </p:sp>
      <p:pic>
        <p:nvPicPr>
          <p:cNvPr id="2618372" name="Picture 4" descr="0502">
            <a:extLst>
              <a:ext uri="{FF2B5EF4-FFF2-40B4-BE49-F238E27FC236}">
                <a16:creationId xmlns="" xmlns:a16="http://schemas.microsoft.com/office/drawing/2014/main" id="{FD21885F-B8A5-27CB-CE1D-8F7178A2EF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2851" y="849313"/>
            <a:ext cx="7223125" cy="559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 xmlns:a16="http://schemas.microsoft.com/office/drawing/2014/main" id="{B35853B0-C22D-008C-23DA-D79E744B77CC}"/>
              </a:ext>
            </a:extLst>
          </p:cNvPr>
          <p:cNvSpPr txBox="1"/>
          <p:nvPr/>
        </p:nvSpPr>
        <p:spPr>
          <a:xfrm>
            <a:off x="9853385" y="6457890"/>
            <a:ext cx="2616200" cy="400110"/>
          </a:xfrm>
          <a:prstGeom prst="rect">
            <a:avLst/>
          </a:prstGeom>
          <a:noFill/>
        </p:spPr>
        <p:txBody>
          <a:bodyPr wrap="square" rtlCol="0">
            <a:spAutoFit/>
          </a:bodyPr>
          <a:lstStyle/>
          <a:p>
            <a:pPr algn="ctr"/>
            <a:r>
              <a:rPr lang="en-US" sz="2000" dirty="0"/>
              <a:t>www.midocean.ae</a:t>
            </a:r>
          </a:p>
        </p:txBody>
      </p:sp>
      <p:sp>
        <p:nvSpPr>
          <p:cNvPr id="3" name="Rectangle 2">
            <a:extLst>
              <a:ext uri="{FF2B5EF4-FFF2-40B4-BE49-F238E27FC236}">
                <a16:creationId xmlns="" xmlns:a16="http://schemas.microsoft.com/office/drawing/2014/main" id="{CFF7BC27-FAB0-F280-C102-A5EE4D8842B8}"/>
              </a:ext>
            </a:extLst>
          </p:cNvPr>
          <p:cNvSpPr/>
          <p:nvPr/>
        </p:nvSpPr>
        <p:spPr>
          <a:xfrm>
            <a:off x="621468" y="1332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8169D501-C064-7D4A-1675-055D42C38558}"/>
              </a:ext>
            </a:extLst>
          </p:cNvPr>
          <p:cNvSpPr txBox="1"/>
          <p:nvPr/>
        </p:nvSpPr>
        <p:spPr>
          <a:xfrm>
            <a:off x="832309" y="1738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015AF558-957C-6653-72F8-7323CFD04063}"/>
              </a:ext>
            </a:extLst>
          </p:cNvPr>
          <p:cNvSpPr txBox="1"/>
          <p:nvPr/>
        </p:nvSpPr>
        <p:spPr>
          <a:xfrm>
            <a:off x="893339" y="4296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9356217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618372"/>
                                        </p:tgtEl>
                                        <p:attrNameLst>
                                          <p:attrName>style.visibility</p:attrName>
                                        </p:attrNameLst>
                                      </p:cBhvr>
                                      <p:to>
                                        <p:strVal val="visible"/>
                                      </p:to>
                                    </p:set>
                                    <p:animEffect transition="in" filter="wipe(up)">
                                      <p:cBhvr>
                                        <p:cTn id="7" dur="1000"/>
                                        <p:tgtEl>
                                          <p:spTgt spid="2618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Workforce Planning </a:t>
            </a:r>
            <a:r>
              <a:rPr lang="en-US" sz="2400" b="1" dirty="0">
                <a:latin typeface="Alexandria" charset="0"/>
                <a:cs typeface="Alexandria" charset="0"/>
              </a:rPr>
              <a:t>and Forecasting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94542"/>
            <a:ext cx="10541000" cy="3077766"/>
          </a:xfrm>
          <a:prstGeom prst="rect">
            <a:avLst/>
          </a:prstGeom>
          <a:noFill/>
        </p:spPr>
        <p:txBody>
          <a:bodyPr wrap="square" rtlCol="0">
            <a:spAutoFit/>
          </a:bodyPr>
          <a:lstStyle/>
          <a:p>
            <a:pPr marL="342900" indent="-342900" eaLnBrk="1" hangingPunct="1">
              <a:spcBef>
                <a:spcPct val="35000"/>
              </a:spcBef>
              <a:buFont typeface="Arial" panose="020B0604020202020204" pitchFamily="34" charset="0"/>
              <a:buChar char="•"/>
              <a:defRPr/>
            </a:pPr>
            <a:r>
              <a:rPr lang="en-US" sz="2000" b="1" dirty="0">
                <a:latin typeface="Alexandria"/>
                <a:cs typeface="Times New Roman" panose="02020603050405020304" pitchFamily="18" charset="0"/>
              </a:rPr>
              <a:t>Employment or Personnel Planning</a:t>
            </a:r>
          </a:p>
          <a:p>
            <a:pPr lvl="1" eaLnBrk="1" hangingPunct="1">
              <a:spcBef>
                <a:spcPct val="35000"/>
              </a:spcBef>
              <a:defRPr/>
            </a:pPr>
            <a:r>
              <a:rPr lang="en-US" sz="2000" dirty="0">
                <a:latin typeface="Alexandria"/>
                <a:cs typeface="Times New Roman" panose="02020603050405020304" pitchFamily="18" charset="0"/>
              </a:rPr>
              <a:t>The process of deciding what positions the firm will have to fill, and how to fill them</a:t>
            </a:r>
            <a:r>
              <a:rPr lang="en-US" sz="2000" dirty="0" smtClean="0">
                <a:latin typeface="Alexandria"/>
                <a:cs typeface="Times New Roman" panose="02020603050405020304" pitchFamily="18" charset="0"/>
              </a:rPr>
              <a:t>.</a:t>
            </a:r>
          </a:p>
          <a:p>
            <a:pPr lvl="1" eaLnBrk="1" hangingPunct="1">
              <a:spcBef>
                <a:spcPct val="35000"/>
              </a:spcBef>
              <a:defRP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b="1" dirty="0">
                <a:latin typeface="Alexandria"/>
              </a:rPr>
              <a:t>Strategic Alignment:</a:t>
            </a:r>
            <a:r>
              <a:rPr lang="en-US" sz="2000" dirty="0">
                <a:latin typeface="Alexandria"/>
              </a:rPr>
              <a:t> Effective workforce planning should be closely aligned with the organization's overall strategy. Changes in business direction, such as entering new markets or reducing costs, will directly impact the types of positions required</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smtClean="0">
                <a:latin typeface="Alexandria"/>
              </a:rPr>
              <a:t> </a:t>
            </a:r>
            <a:r>
              <a:rPr lang="en-US" sz="2000" dirty="0">
                <a:latin typeface="Alexandria"/>
              </a:rPr>
              <a:t>For example, a company expanding internationally will need </a:t>
            </a:r>
            <a:endParaRPr lang="en-US" sz="2000" dirty="0" smtClean="0">
              <a:latin typeface="Alexandria"/>
            </a:endParaRPr>
          </a:p>
          <a:p>
            <a:r>
              <a:rPr lang="en-US" sz="2000" dirty="0" smtClean="0">
                <a:latin typeface="Alexandria"/>
              </a:rPr>
              <a:t>to </a:t>
            </a:r>
            <a:r>
              <a:rPr lang="en-US" sz="2000" dirty="0">
                <a:latin typeface="Alexandria"/>
              </a:rPr>
              <a:t>hire personnel for its overseas operations.</a:t>
            </a:r>
          </a:p>
        </p:txBody>
      </p:sp>
      <p:pic>
        <p:nvPicPr>
          <p:cNvPr id="4" name="Picture 9" descr="BS01594_">
            <a:extLst>
              <a:ext uri="{FF2B5EF4-FFF2-40B4-BE49-F238E27FC236}">
                <a16:creationId xmlns="" xmlns:a16="http://schemas.microsoft.com/office/drawing/2014/main" id="{7E7F3130-D55F-E694-E447-D4DCB170DFB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19194" y="4335205"/>
            <a:ext cx="2101303" cy="2045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B35853B0-C22D-008C-23DA-D79E744B77CC}"/>
              </a:ext>
            </a:extLst>
          </p:cNvPr>
          <p:cNvSpPr txBox="1"/>
          <p:nvPr/>
        </p:nvSpPr>
        <p:spPr>
          <a:xfrm>
            <a:off x="9853384" y="653179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27425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Workforce Planning </a:t>
            </a:r>
            <a:r>
              <a:rPr lang="en-US" sz="2400" b="1" dirty="0">
                <a:latin typeface="Alexandria" charset="0"/>
                <a:cs typeface="Alexandria" charset="0"/>
              </a:rPr>
              <a:t>and Forecasting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94542"/>
            <a:ext cx="10541000" cy="3785652"/>
          </a:xfrm>
          <a:prstGeom prst="rect">
            <a:avLst/>
          </a:prstGeom>
          <a:noFill/>
        </p:spPr>
        <p:txBody>
          <a:bodyPr wrap="square" rtlCol="0">
            <a:spAutoFit/>
          </a:bodyPr>
          <a:lstStyle/>
          <a:p>
            <a:r>
              <a:rPr lang="en-US" sz="2000" b="1" dirty="0"/>
              <a:t>Forecasting Needs:</a:t>
            </a:r>
            <a:r>
              <a:rPr lang="en-US" sz="2000" dirty="0"/>
              <a:t> Workforce planning requires forecasting three key areas</a:t>
            </a:r>
            <a:r>
              <a:rPr lang="en-US" sz="2000" dirty="0" smtClean="0"/>
              <a:t>:</a:t>
            </a:r>
          </a:p>
          <a:p>
            <a:endParaRPr lang="en-US" sz="2000" dirty="0"/>
          </a:p>
          <a:p>
            <a:pPr marL="623888" lvl="0" indent="-217488">
              <a:buFont typeface="Wingdings" panose="05000000000000000000" pitchFamily="2" charset="2"/>
              <a:buChar char="Ø"/>
            </a:pPr>
            <a:r>
              <a:rPr lang="en-US" sz="2000" b="1" dirty="0"/>
              <a:t>Personnel Needs:</a:t>
            </a:r>
            <a:r>
              <a:rPr lang="en-US" sz="2000" dirty="0"/>
              <a:t> Estimating the number and types of employees needed to achieve organizational objectives.</a:t>
            </a:r>
          </a:p>
          <a:p>
            <a:pPr marL="623888" lvl="0" indent="-217488">
              <a:buFont typeface="Wingdings" panose="05000000000000000000" pitchFamily="2" charset="2"/>
              <a:buChar char="Ø"/>
            </a:pPr>
            <a:r>
              <a:rPr lang="en-US" sz="2000" b="1" dirty="0"/>
              <a:t>Internal Supply:</a:t>
            </a:r>
            <a:r>
              <a:rPr lang="en-US" sz="2000" dirty="0"/>
              <a:t> Assessing the availability of qualified candidates within the organization.</a:t>
            </a:r>
          </a:p>
          <a:p>
            <a:pPr marL="623888" lvl="0" indent="-217488">
              <a:buFont typeface="Wingdings" panose="05000000000000000000" pitchFamily="2" charset="2"/>
              <a:buChar char="Ø"/>
            </a:pPr>
            <a:r>
              <a:rPr lang="en-US" sz="2000" b="1" dirty="0"/>
              <a:t>External Supply:</a:t>
            </a:r>
            <a:r>
              <a:rPr lang="en-US" sz="2000" dirty="0"/>
              <a:t> Evaluating the potential pool of candidates available in the external labor market</a:t>
            </a:r>
            <a:r>
              <a:rPr lang="en-US" sz="2000" dirty="0" smtClean="0"/>
              <a:t>.</a:t>
            </a:r>
          </a:p>
          <a:p>
            <a:pPr marL="623888" lvl="0" indent="-217488">
              <a:buFont typeface="Wingdings" panose="05000000000000000000" pitchFamily="2" charset="2"/>
              <a:buChar char="Ø"/>
            </a:pPr>
            <a:endParaRPr lang="en-US" sz="2000" dirty="0"/>
          </a:p>
          <a:p>
            <a:r>
              <a:rPr lang="en-US" sz="2000" b="1" dirty="0"/>
              <a:t>Gap Analysis:</a:t>
            </a:r>
            <a:r>
              <a:rPr lang="en-US" sz="2000" dirty="0"/>
              <a:t> Once these forecasts are made, the next step is to identify any gaps between the projected demand for labor and the available supply. This analysis helps determine the actions necessary to fill the anticipated staffing needs.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B35853B0-C22D-008C-23DA-D79E744B77CC}"/>
              </a:ext>
            </a:extLst>
          </p:cNvPr>
          <p:cNvSpPr txBox="1"/>
          <p:nvPr/>
        </p:nvSpPr>
        <p:spPr>
          <a:xfrm>
            <a:off x="9853384" y="653179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671231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Forecasting Personnel Needs</a:t>
            </a:r>
            <a:endParaRPr lang="en-US" sz="2400" b="1" dirty="0">
              <a:latin typeface="Alexandria" charset="0"/>
              <a:cs typeface="Alexandria"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94542"/>
            <a:ext cx="10541000" cy="3477875"/>
          </a:xfrm>
          <a:prstGeom prst="rect">
            <a:avLst/>
          </a:prstGeom>
          <a:noFill/>
        </p:spPr>
        <p:txBody>
          <a:bodyPr wrap="square" rtlCol="0">
            <a:spAutoFit/>
          </a:bodyPr>
          <a:lstStyle/>
          <a:p>
            <a:r>
              <a:rPr lang="en-US" sz="2000" b="1" dirty="0">
                <a:latin typeface="Alexandria"/>
              </a:rPr>
              <a:t>Labor demand forecasting estimates the number of employees needed to meet product/service demand</a:t>
            </a:r>
            <a:r>
              <a:rPr lang="en-US" sz="2000" b="1" dirty="0" smtClean="0">
                <a:latin typeface="Alexandria"/>
              </a:rPr>
              <a:t>.</a:t>
            </a:r>
          </a:p>
          <a:p>
            <a:endParaRPr lang="en-US" sz="2000" b="1" dirty="0" smtClean="0">
              <a:latin typeface="Alexandria"/>
            </a:endParaRPr>
          </a:p>
          <a:p>
            <a:r>
              <a:rPr lang="en-US" sz="2000" b="1" dirty="0" smtClean="0">
                <a:latin typeface="Alexandria"/>
              </a:rPr>
              <a:t>Influencing </a:t>
            </a:r>
            <a:r>
              <a:rPr lang="en-US" sz="2000" b="1" dirty="0">
                <a:latin typeface="Alexandria"/>
              </a:rPr>
              <a:t>factors: </a:t>
            </a:r>
            <a:r>
              <a:rPr lang="en-US" sz="2000" dirty="0">
                <a:latin typeface="Alexandria"/>
              </a:rPr>
              <a:t>Strategic goals, turnover rates, productivity levels</a:t>
            </a:r>
            <a:r>
              <a:rPr lang="en-US" sz="2000" dirty="0" smtClean="0">
                <a:latin typeface="Alexandria"/>
              </a:rPr>
              <a:t>.</a:t>
            </a:r>
          </a:p>
          <a:p>
            <a:r>
              <a:rPr lang="en-US" sz="2000" dirty="0" smtClean="0">
                <a:latin typeface="Alexandria"/>
              </a:rPr>
              <a:t>Short-term </a:t>
            </a:r>
            <a:r>
              <a:rPr lang="en-US" sz="2000" dirty="0">
                <a:latin typeface="Alexandria"/>
              </a:rPr>
              <a:t>forecasting: Focuses on daily, weekly, and seasonal forecasts</a:t>
            </a:r>
            <a:r>
              <a:rPr lang="en-US" sz="2000" dirty="0" smtClean="0">
                <a:latin typeface="Alexandria"/>
              </a:rPr>
              <a:t>.</a:t>
            </a:r>
          </a:p>
          <a:p>
            <a:endParaRPr lang="en-US" sz="2000" b="1" dirty="0" smtClean="0">
              <a:latin typeface="Alexandria"/>
            </a:endParaRPr>
          </a:p>
          <a:p>
            <a:r>
              <a:rPr lang="en-US" sz="2000" b="1" dirty="0" smtClean="0">
                <a:latin typeface="Alexandria"/>
              </a:rPr>
              <a:t>Long-term </a:t>
            </a:r>
            <a:r>
              <a:rPr lang="en-US" sz="2000" b="1" dirty="0">
                <a:latin typeface="Alexandria"/>
              </a:rPr>
              <a:t>forecasting: </a:t>
            </a:r>
            <a:r>
              <a:rPr lang="en-US" sz="2000" dirty="0">
                <a:latin typeface="Alexandria"/>
              </a:rPr>
              <a:t>Analyzes industry trends, economic indicators, and potential business changes</a:t>
            </a:r>
            <a:r>
              <a:rPr lang="en-US" sz="2000" dirty="0" smtClean="0">
                <a:latin typeface="Alexandria"/>
              </a:rPr>
              <a:t>.</a:t>
            </a:r>
          </a:p>
          <a:p>
            <a:endParaRPr lang="en-US" sz="2000" b="1" dirty="0" smtClean="0">
              <a:latin typeface="Alexandria"/>
            </a:endParaRPr>
          </a:p>
          <a:p>
            <a:r>
              <a:rPr lang="en-US" sz="2000" b="1" dirty="0" smtClean="0">
                <a:latin typeface="Alexandria"/>
              </a:rPr>
              <a:t>Importance</a:t>
            </a:r>
            <a:r>
              <a:rPr lang="en-US" sz="2000" b="1" dirty="0">
                <a:latin typeface="Alexandria"/>
              </a:rPr>
              <a:t>: </a:t>
            </a:r>
            <a:r>
              <a:rPr lang="en-US" sz="2000" dirty="0">
                <a:latin typeface="Alexandria"/>
              </a:rPr>
              <a:t>Helps organizations anticipate changes and adjust workforce plans accordingly.</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B35853B0-C22D-008C-23DA-D79E744B77CC}"/>
              </a:ext>
            </a:extLst>
          </p:cNvPr>
          <p:cNvSpPr txBox="1"/>
          <p:nvPr/>
        </p:nvSpPr>
        <p:spPr>
          <a:xfrm>
            <a:off x="9853384" y="653179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398821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Forecasting Personnel Needs Tools</a:t>
            </a:r>
            <a:endParaRPr lang="en-US" sz="2400" b="1" dirty="0">
              <a:latin typeface="Alexandria" charset="0"/>
              <a:cs typeface="Alexandria"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94542"/>
            <a:ext cx="10541000" cy="3785652"/>
          </a:xfrm>
          <a:prstGeom prst="rect">
            <a:avLst/>
          </a:prstGeom>
          <a:noFill/>
        </p:spPr>
        <p:txBody>
          <a:bodyPr wrap="square" rtlCol="0">
            <a:spAutoFit/>
          </a:bodyPr>
          <a:lstStyle/>
          <a:p>
            <a:pPr algn="just"/>
            <a:r>
              <a:rPr lang="en-US" sz="2000" b="1" dirty="0">
                <a:latin typeface="Alexandria"/>
              </a:rPr>
              <a:t>Trend Analysis</a:t>
            </a:r>
            <a:endParaRPr lang="en-US" sz="2000" dirty="0">
              <a:latin typeface="Alexandria"/>
            </a:endParaRPr>
          </a:p>
          <a:p>
            <a:pPr algn="just"/>
            <a:r>
              <a:rPr lang="en-US" sz="2000" dirty="0">
                <a:latin typeface="Alexandria"/>
              </a:rPr>
              <a:t>Trend analysis involves examining changes in employment levels over time to identify patterns and trends. By analyzing historical data, organizations can gain insights into future staffing requirements. However, it's important to consider other factors that may influence employment levels, such as productivity, demographics, and voluntary turnover</a:t>
            </a:r>
            <a:r>
              <a:rPr lang="en-US" sz="2000" dirty="0" smtClean="0">
                <a:latin typeface="Alexandria"/>
              </a:rPr>
              <a:t>.</a:t>
            </a:r>
          </a:p>
          <a:p>
            <a:pPr algn="just"/>
            <a:endParaRPr lang="en-US" sz="2000" dirty="0">
              <a:latin typeface="Alexandria"/>
            </a:endParaRPr>
          </a:p>
          <a:p>
            <a:pPr algn="just"/>
            <a:r>
              <a:rPr lang="en-US" sz="2000" b="1" dirty="0">
                <a:latin typeface="Alexandria"/>
              </a:rPr>
              <a:t>Ratio Analysis</a:t>
            </a:r>
            <a:endParaRPr lang="en-US" sz="2000" dirty="0">
              <a:latin typeface="Alexandria"/>
            </a:endParaRPr>
          </a:p>
          <a:p>
            <a:pPr algn="just"/>
            <a:r>
              <a:rPr lang="en-US" sz="2000" dirty="0">
                <a:latin typeface="Alexandria"/>
              </a:rPr>
              <a:t>Ratio analysis is another simple forecasting method that involves comparing historical relationships between a causal factor (like sales volume) and the number of employees required. By analyzing these ratios, organizations can estimate future staffing needs based on projected changes in the causal factor. However, it's important to note that productivity changes can affect these ratios</a:t>
            </a:r>
            <a:r>
              <a:rPr lang="en-US" sz="2000" dirty="0" smtClean="0">
                <a:latin typeface="Alexandria"/>
              </a:rPr>
              <a:t>.</a:t>
            </a:r>
            <a:endParaRPr lang="en-US" sz="2000" dirty="0">
              <a:latin typeface="Alexandria"/>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B35853B0-C22D-008C-23DA-D79E744B77CC}"/>
              </a:ext>
            </a:extLst>
          </p:cNvPr>
          <p:cNvSpPr txBox="1"/>
          <p:nvPr/>
        </p:nvSpPr>
        <p:spPr>
          <a:xfrm>
            <a:off x="9853384" y="653179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788248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Forecasting Personnel Needs Tools</a:t>
            </a:r>
            <a:endParaRPr lang="en-US" sz="2400" b="1" dirty="0">
              <a:latin typeface="Alexandria" charset="0"/>
              <a:cs typeface="Alexandria"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94542"/>
            <a:ext cx="10541000" cy="3170099"/>
          </a:xfrm>
          <a:prstGeom prst="rect">
            <a:avLst/>
          </a:prstGeom>
          <a:noFill/>
        </p:spPr>
        <p:txBody>
          <a:bodyPr wrap="square" rtlCol="0">
            <a:spAutoFit/>
          </a:bodyPr>
          <a:lstStyle/>
          <a:p>
            <a:r>
              <a:rPr lang="en-US" sz="2000" b="1" dirty="0" smtClean="0">
                <a:latin typeface="Alexandria"/>
              </a:rPr>
              <a:t>Scatter </a:t>
            </a:r>
            <a:r>
              <a:rPr lang="en-US" sz="2000" b="1" dirty="0">
                <a:latin typeface="Alexandria"/>
              </a:rPr>
              <a:t>Plots</a:t>
            </a:r>
            <a:endParaRPr lang="en-US" sz="2000" dirty="0">
              <a:latin typeface="Alexandria"/>
            </a:endParaRPr>
          </a:p>
          <a:p>
            <a:r>
              <a:rPr lang="en-US" sz="2000" dirty="0">
                <a:latin typeface="Alexandria"/>
              </a:rPr>
              <a:t>Scatter plots are visual representations of the relationship between two variables, such as sales and staffing levels. By analyzing scatter plots, organizations can identify patterns and estimate future staffing needs based on projected changes in business activity</a:t>
            </a:r>
            <a:r>
              <a:rPr lang="en-US" sz="2000" dirty="0" smtClean="0">
                <a:latin typeface="Alexandria"/>
              </a:rPr>
              <a:t>.</a:t>
            </a:r>
          </a:p>
          <a:p>
            <a:endParaRPr lang="en-US" sz="2000" dirty="0">
              <a:latin typeface="Alexandria"/>
            </a:endParaRPr>
          </a:p>
          <a:p>
            <a:r>
              <a:rPr lang="en-US" sz="2000" b="1" dirty="0">
                <a:latin typeface="Alexandria"/>
              </a:rPr>
              <a:t>Managerial Judgment</a:t>
            </a:r>
            <a:endParaRPr lang="en-US" sz="2000" dirty="0">
              <a:latin typeface="Alexandria"/>
            </a:endParaRPr>
          </a:p>
          <a:p>
            <a:r>
              <a:rPr lang="en-US" sz="2000" dirty="0">
                <a:latin typeface="Alexandria"/>
              </a:rPr>
              <a:t>While forecasting tools provide valuable insights, managerial judgment is essential for interpreting the results and making informed decisions. Historical trends, ratios, and relationships may not continue indefinitely, and subjective factors should be considered when making adjustments to forecasts.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B35853B0-C22D-008C-23DA-D79E744B77CC}"/>
              </a:ext>
            </a:extLst>
          </p:cNvPr>
          <p:cNvSpPr txBox="1"/>
          <p:nvPr/>
        </p:nvSpPr>
        <p:spPr>
          <a:xfrm>
            <a:off x="9853384" y="653179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10693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Slide Number Placeholder 3">
            <a:extLst>
              <a:ext uri="{FF2B5EF4-FFF2-40B4-BE49-F238E27FC236}">
                <a16:creationId xmlns="" xmlns:a16="http://schemas.microsoft.com/office/drawing/2014/main" id="{50716D2C-07E2-E1D8-5459-D447D55E19E8}"/>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7A4FAFA1-56C1-42C8-978E-89FCF7CAECCF}" type="slidenum">
              <a:rPr lang="en-US" altLang="en-US" sz="900">
                <a:latin typeface="Alexandria"/>
                <a:cs typeface="Times New Roman" panose="02020603050405020304" pitchFamily="18" charset="0"/>
              </a:rPr>
              <a:pPr eaLnBrk="1" hangingPunct="1"/>
              <a:t>11</a:t>
            </a:fld>
            <a:endParaRPr lang="en-US" altLang="en-US" sz="900">
              <a:latin typeface="Alexandria"/>
              <a:cs typeface="Times New Roman" panose="02020603050405020304" pitchFamily="18" charset="0"/>
            </a:endParaRPr>
          </a:p>
        </p:txBody>
      </p:sp>
      <p:sp>
        <p:nvSpPr>
          <p:cNvPr id="2724866" name="Rectangle 2">
            <a:extLst>
              <a:ext uri="{FF2B5EF4-FFF2-40B4-BE49-F238E27FC236}">
                <a16:creationId xmlns="" xmlns:a16="http://schemas.microsoft.com/office/drawing/2014/main" id="{CBBEF554-4507-1434-4F41-A95EBE17576D}"/>
              </a:ext>
            </a:extLst>
          </p:cNvPr>
          <p:cNvSpPr>
            <a:spLocks noGrp="1" noChangeArrowheads="1"/>
          </p:cNvSpPr>
          <p:nvPr>
            <p:ph type="title"/>
          </p:nvPr>
        </p:nvSpPr>
        <p:spPr>
          <a:xfrm>
            <a:off x="2407794" y="867910"/>
            <a:ext cx="7490185" cy="424732"/>
          </a:xfrm>
          <a:noFill/>
        </p:spPr>
        <p:txBody>
          <a:bodyPr wrap="square" rtlCol="0">
            <a:spAutoFit/>
          </a:bodyPr>
          <a:lstStyle/>
          <a:p>
            <a:pPr indent="-1376363" algn="ctr">
              <a:spcBef>
                <a:spcPct val="50000"/>
              </a:spcBef>
            </a:pPr>
            <a:r>
              <a:rPr lang="en-US" b="1" dirty="0">
                <a:latin typeface="Alexandria"/>
                <a:ea typeface="+mn-ea"/>
                <a:cs typeface="Alexandria" charset="0"/>
              </a:rPr>
              <a:t>Forecasting Personnel Needs</a:t>
            </a:r>
          </a:p>
        </p:txBody>
      </p:sp>
      <p:grpSp>
        <p:nvGrpSpPr>
          <p:cNvPr id="2" name="Group 11">
            <a:extLst>
              <a:ext uri="{FF2B5EF4-FFF2-40B4-BE49-F238E27FC236}">
                <a16:creationId xmlns="" xmlns:a16="http://schemas.microsoft.com/office/drawing/2014/main" id="{6F76E214-A369-05D9-B768-E7DCFBA51565}"/>
              </a:ext>
            </a:extLst>
          </p:cNvPr>
          <p:cNvGrpSpPr>
            <a:grpSpLocks/>
          </p:cNvGrpSpPr>
          <p:nvPr/>
        </p:nvGrpSpPr>
        <p:grpSpPr bwMode="auto">
          <a:xfrm>
            <a:off x="2163764" y="2212975"/>
            <a:ext cx="7864475" cy="2432050"/>
            <a:chOff x="403" y="1238"/>
            <a:chExt cx="4954" cy="1532"/>
          </a:xfrm>
        </p:grpSpPr>
        <p:sp>
          <p:nvSpPr>
            <p:cNvPr id="9222" name="AutoShape 12" descr="brownfill01">
              <a:extLst>
                <a:ext uri="{FF2B5EF4-FFF2-40B4-BE49-F238E27FC236}">
                  <a16:creationId xmlns="" xmlns:a16="http://schemas.microsoft.com/office/drawing/2014/main" id="{B675C98D-0328-A2BB-ABF1-9E149AC25648}"/>
                </a:ext>
              </a:extLst>
            </p:cNvPr>
            <p:cNvSpPr>
              <a:spLocks noChangeArrowheads="1"/>
            </p:cNvSpPr>
            <p:nvPr/>
          </p:nvSpPr>
          <p:spPr bwMode="auto">
            <a:xfrm>
              <a:off x="403" y="2202"/>
              <a:ext cx="1558" cy="56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Trend analysis</a:t>
              </a:r>
              <a:endParaRPr lang="en-US" altLang="en-US" sz="2400" i="1" dirty="0">
                <a:latin typeface="Alexandria"/>
              </a:endParaRPr>
            </a:p>
          </p:txBody>
        </p:sp>
        <p:sp>
          <p:nvSpPr>
            <p:cNvPr id="9223" name="AutoShape 13" descr="greenfill01">
              <a:extLst>
                <a:ext uri="{FF2B5EF4-FFF2-40B4-BE49-F238E27FC236}">
                  <a16:creationId xmlns="" xmlns:a16="http://schemas.microsoft.com/office/drawing/2014/main" id="{13135EFA-9D57-9DF5-A021-4292971A0A03}"/>
                </a:ext>
              </a:extLst>
            </p:cNvPr>
            <p:cNvSpPr>
              <a:spLocks noChangeArrowheads="1"/>
            </p:cNvSpPr>
            <p:nvPr/>
          </p:nvSpPr>
          <p:spPr bwMode="auto">
            <a:xfrm>
              <a:off x="2102" y="2201"/>
              <a:ext cx="1558" cy="566"/>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Ratio analysis</a:t>
              </a:r>
            </a:p>
          </p:txBody>
        </p:sp>
        <p:cxnSp>
          <p:nvCxnSpPr>
            <p:cNvPr id="9224" name="AutoShape 14">
              <a:extLst>
                <a:ext uri="{FF2B5EF4-FFF2-40B4-BE49-F238E27FC236}">
                  <a16:creationId xmlns="" xmlns:a16="http://schemas.microsoft.com/office/drawing/2014/main" id="{C957D511-C2E8-3A7A-8991-662E4363069B}"/>
                </a:ext>
              </a:extLst>
            </p:cNvPr>
            <p:cNvCxnSpPr>
              <a:cxnSpLocks noChangeShapeType="1"/>
              <a:stCxn id="9225" idx="2"/>
              <a:endCxn id="9222" idx="0"/>
            </p:cNvCxnSpPr>
            <p:nvPr/>
          </p:nvCxnSpPr>
          <p:spPr bwMode="auto">
            <a:xfrm rot="5400000">
              <a:off x="1784"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9225" name="AutoShape 15">
              <a:extLst>
                <a:ext uri="{FF2B5EF4-FFF2-40B4-BE49-F238E27FC236}">
                  <a16:creationId xmlns="" xmlns:a16="http://schemas.microsoft.com/office/drawing/2014/main" id="{CD8BE542-20EC-C48F-240F-15898D55FAFB}"/>
                </a:ext>
              </a:extLst>
            </p:cNvPr>
            <p:cNvSpPr>
              <a:spLocks noChangeArrowheads="1"/>
            </p:cNvSpPr>
            <p:nvPr/>
          </p:nvSpPr>
          <p:spPr bwMode="auto">
            <a:xfrm>
              <a:off x="1382" y="1238"/>
              <a:ext cx="2996" cy="435"/>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800" dirty="0">
                  <a:latin typeface="Alexandria"/>
                </a:rPr>
                <a:t>Forecasting Tools</a:t>
              </a:r>
            </a:p>
          </p:txBody>
        </p:sp>
        <p:cxnSp>
          <p:nvCxnSpPr>
            <p:cNvPr id="9226" name="AutoShape 16">
              <a:extLst>
                <a:ext uri="{FF2B5EF4-FFF2-40B4-BE49-F238E27FC236}">
                  <a16:creationId xmlns="" xmlns:a16="http://schemas.microsoft.com/office/drawing/2014/main" id="{3A0AF506-6B15-C8B6-8B83-BBB33503DB16}"/>
                </a:ext>
              </a:extLst>
            </p:cNvPr>
            <p:cNvCxnSpPr>
              <a:cxnSpLocks noChangeShapeType="1"/>
              <a:stCxn id="9225" idx="2"/>
              <a:endCxn id="9223" idx="0"/>
            </p:cNvCxnSpPr>
            <p:nvPr/>
          </p:nvCxnSpPr>
          <p:spPr bwMode="auto">
            <a:xfrm rot="16200000" flipH="1">
              <a:off x="2635" y="1936"/>
              <a:ext cx="492" cy="1"/>
            </a:xfrm>
            <a:prstGeom prst="bentConnector3">
              <a:avLst>
                <a:gd name="adj1" fmla="val 4979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9227" name="AutoShape 17" descr="bluefill01">
              <a:extLst>
                <a:ext uri="{FF2B5EF4-FFF2-40B4-BE49-F238E27FC236}">
                  <a16:creationId xmlns="" xmlns:a16="http://schemas.microsoft.com/office/drawing/2014/main" id="{5A8C1601-D991-5AEC-5242-65EACBEB4767}"/>
                </a:ext>
              </a:extLst>
            </p:cNvPr>
            <p:cNvSpPr>
              <a:spLocks noChangeArrowheads="1"/>
            </p:cNvSpPr>
            <p:nvPr/>
          </p:nvSpPr>
          <p:spPr bwMode="auto">
            <a:xfrm>
              <a:off x="3799" y="2202"/>
              <a:ext cx="1558" cy="567"/>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Scatter plotting</a:t>
              </a:r>
            </a:p>
          </p:txBody>
        </p:sp>
        <p:cxnSp>
          <p:nvCxnSpPr>
            <p:cNvPr id="9228" name="AutoShape 18">
              <a:extLst>
                <a:ext uri="{FF2B5EF4-FFF2-40B4-BE49-F238E27FC236}">
                  <a16:creationId xmlns="" xmlns:a16="http://schemas.microsoft.com/office/drawing/2014/main" id="{E78921C9-0E0E-CFC2-1AB4-23E5FAA006D5}"/>
                </a:ext>
              </a:extLst>
            </p:cNvPr>
            <p:cNvCxnSpPr>
              <a:cxnSpLocks noChangeShapeType="1"/>
              <a:stCxn id="9225" idx="2"/>
              <a:endCxn id="9227" idx="0"/>
            </p:cNvCxnSpPr>
            <p:nvPr/>
          </p:nvCxnSpPr>
          <p:spPr bwMode="auto">
            <a:xfrm rot="16200000" flipH="1">
              <a:off x="3482"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4" name="Rectangle 3">
            <a:extLst>
              <a:ext uri="{FF2B5EF4-FFF2-40B4-BE49-F238E27FC236}">
                <a16:creationId xmlns="" xmlns:a16="http://schemas.microsoft.com/office/drawing/2014/main" id="{AB3054B6-2829-B619-9F74-B2FDE78BD35A}"/>
              </a:ext>
            </a:extLst>
          </p:cNvPr>
          <p:cNvSpPr/>
          <p:nvPr/>
        </p:nvSpPr>
        <p:spPr>
          <a:xfrm>
            <a:off x="942308" y="5022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5" name="TextBox 4">
            <a:extLst>
              <a:ext uri="{FF2B5EF4-FFF2-40B4-BE49-F238E27FC236}">
                <a16:creationId xmlns="" xmlns:a16="http://schemas.microsoft.com/office/drawing/2014/main" id="{AD2BD787-4725-3D8D-EDF4-777EE6686998}"/>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6" name="TextBox 5">
            <a:extLst>
              <a:ext uri="{FF2B5EF4-FFF2-40B4-BE49-F238E27FC236}">
                <a16:creationId xmlns="" xmlns:a16="http://schemas.microsoft.com/office/drawing/2014/main" id="{E61009E1-8091-4BD0-2F23-562E8B985D2F}"/>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9" name="TextBox 18">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latin typeface="Alexandria"/>
              </a:rPr>
              <a:t>www.midocean.ae</a:t>
            </a:r>
          </a:p>
        </p:txBody>
      </p:sp>
    </p:spTree>
    <p:extLst>
      <p:ext uri="{BB962C8B-B14F-4D97-AF65-F5344CB8AC3E}">
        <p14:creationId xmlns:p14="http://schemas.microsoft.com/office/powerpoint/2010/main" val="12280074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5579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762397"/>
            <a:ext cx="6675095" cy="757130"/>
          </a:xfrm>
          <a:prstGeom prst="rect">
            <a:avLst/>
          </a:prstGeom>
          <a:noFill/>
        </p:spPr>
        <p:txBody>
          <a:bodyPr wrap="square" rtlCol="0">
            <a:spAutoFit/>
          </a:bodyPr>
          <a:lstStyle/>
          <a:p>
            <a:pPr indent="-1376363" algn="ctr">
              <a:lnSpc>
                <a:spcPct val="90000"/>
              </a:lnSpc>
              <a:spcBef>
                <a:spcPct val="50000"/>
              </a:spcBef>
            </a:pPr>
            <a:r>
              <a:rPr lang="en-US" sz="2400" b="1" dirty="0">
                <a:latin typeface="Alexandria" charset="0"/>
                <a:cs typeface="Alexandria" charset="0"/>
              </a:rPr>
              <a:t>Drawbacks to Traditional Forecasting Techniques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74752"/>
            <a:ext cx="10541000" cy="1954381"/>
          </a:xfrm>
          <a:prstGeom prst="rect">
            <a:avLst/>
          </a:prstGeom>
          <a:noFill/>
        </p:spPr>
        <p:txBody>
          <a:bodyPr wrap="square" rtlCol="0">
            <a:spAutoFit/>
          </a:bodyPr>
          <a:lstStyle/>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They focus on projections and historical relationships.</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They do not consider the impact of strategic initiatives on future staffing levels.</a:t>
            </a:r>
          </a:p>
          <a:p>
            <a:pPr marL="342900" indent="-342900" eaLnBrk="1" hangingPunct="1">
              <a:spcBef>
                <a:spcPct val="35000"/>
              </a:spcBef>
              <a:buFont typeface="Arial" panose="020B0604020202020204" pitchFamily="34" charset="0"/>
              <a:buChar char="•"/>
              <a:defRPr/>
            </a:pPr>
            <a:r>
              <a:rPr lang="en-US" sz="2000" dirty="0" smtClean="0">
                <a:latin typeface="Alexandria"/>
                <a:cs typeface="Times New Roman" panose="02020603050405020304" pitchFamily="18" charset="0"/>
              </a:rPr>
              <a:t>They </a:t>
            </a:r>
            <a:r>
              <a:rPr lang="en-US" sz="2000" dirty="0">
                <a:latin typeface="Alexandria"/>
                <a:cs typeface="Times New Roman" panose="02020603050405020304" pitchFamily="18" charset="0"/>
              </a:rPr>
              <a:t>validate and institutionalize present planning processes and the usual ways of doing things.</a:t>
            </a:r>
          </a:p>
          <a:p>
            <a:pPr lvl="1" eaLnBrk="1" hangingPunct="1">
              <a:spcBef>
                <a:spcPct val="35000"/>
              </a:spcBef>
              <a:defRPr/>
            </a:pPr>
            <a:endParaRPr lang="en-US" sz="2000" dirty="0">
              <a:latin typeface="Alexandria"/>
              <a:cs typeface="Times New Roman" panose="02020603050405020304" pitchFamily="18" charset="0"/>
            </a:endParaRPr>
          </a:p>
        </p:txBody>
      </p:sp>
      <p:sp>
        <p:nvSpPr>
          <p:cNvPr id="11" name="TextBox 10">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62250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762397"/>
            <a:ext cx="6675095" cy="757130"/>
          </a:xfrm>
          <a:prstGeom prst="rect">
            <a:avLst/>
          </a:prstGeom>
          <a:noFill/>
        </p:spPr>
        <p:txBody>
          <a:bodyPr wrap="square" rtlCol="0">
            <a:spAutoFit/>
          </a:bodyPr>
          <a:lstStyle/>
          <a:p>
            <a:pPr indent="-1376363" algn="ctr">
              <a:lnSpc>
                <a:spcPct val="90000"/>
              </a:lnSpc>
              <a:spcBef>
                <a:spcPct val="50000"/>
              </a:spcBef>
            </a:pPr>
            <a:r>
              <a:rPr lang="en-US" sz="2400" b="1" dirty="0">
                <a:latin typeface="Alexandria" charset="0"/>
                <a:cs typeface="Alexandria" charset="0"/>
              </a:rPr>
              <a:t>Using Computers to Forecast Personnel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74752"/>
            <a:ext cx="10541000" cy="3093154"/>
          </a:xfrm>
          <a:prstGeom prst="rect">
            <a:avLst/>
          </a:prstGeom>
          <a:noFill/>
        </p:spPr>
        <p:txBody>
          <a:bodyPr wrap="square" rtlCol="0">
            <a:spAutoFit/>
          </a:bodyPr>
          <a:lstStyle/>
          <a:p>
            <a:pPr eaLnBrk="1" hangingPunct="1">
              <a:spcBef>
                <a:spcPct val="35000"/>
              </a:spcBef>
              <a:defRPr/>
            </a:pPr>
            <a:r>
              <a:rPr lang="en-US" sz="2000" b="1" dirty="0">
                <a:latin typeface="Alexandria"/>
                <a:cs typeface="Times New Roman" panose="02020603050405020304" pitchFamily="18" charset="0"/>
              </a:rPr>
              <a:t>Computerized Forecasts</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Software that estimates future staffing needs by:</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Projecting sales, volume of production, and personnel required to maintain different volumes of output.</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Forecasting staffing levels for direct labor, indirect staff, and exempt staff.</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Creating metrics for direct labor hours and three sales projection scenarios minimum, maximum, and probable.</a:t>
            </a:r>
          </a:p>
          <a:p>
            <a:pPr lvl="1" eaLnBrk="1" hangingPunct="1">
              <a:spcBef>
                <a:spcPct val="35000"/>
              </a:spcBef>
              <a:defRPr/>
            </a:pPr>
            <a:endParaRPr lang="en-US" sz="2000" dirty="0">
              <a:latin typeface="Alexandria"/>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840557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377825"/>
            <a:ext cx="6719657" cy="1066800"/>
          </a:xfrm>
        </p:spPr>
        <p:txBody>
          <a:bodyPr>
            <a:noAutofit/>
          </a:bodyPr>
          <a:lstStyle/>
          <a:p>
            <a:pPr indent="-1376363" algn="ctr">
              <a:spcBef>
                <a:spcPct val="50000"/>
              </a:spcBef>
              <a:defRPr/>
            </a:pPr>
            <a:r>
              <a:rPr lang="en-US" b="1" dirty="0">
                <a:latin typeface="Alexandria" charset="0"/>
                <a:ea typeface="+mn-ea"/>
                <a:cs typeface="Alexandria" charset="0"/>
              </a:rPr>
              <a:t>Forecasting </a:t>
            </a:r>
            <a:r>
              <a:rPr lang="en-US" b="1" dirty="0" smtClean="0">
                <a:latin typeface="Alexandria" charset="0"/>
                <a:ea typeface="+mn-ea"/>
                <a:cs typeface="Alexandria" charset="0"/>
              </a:rPr>
              <a:t>Internal Supply </a:t>
            </a:r>
            <a:r>
              <a:rPr lang="en-US" b="1" dirty="0">
                <a:latin typeface="Alexandria" charset="0"/>
                <a:ea typeface="+mn-ea"/>
                <a:cs typeface="Alexandria" charset="0"/>
              </a:rPr>
              <a:t>of </a:t>
            </a:r>
            <a:r>
              <a:rPr lang="en-US" b="1" dirty="0" smtClean="0">
                <a:latin typeface="Alexandria" charset="0"/>
                <a:ea typeface="+mn-ea"/>
                <a:cs typeface="Alexandria" charset="0"/>
              </a:rPr>
              <a:t>Candidates</a:t>
            </a:r>
            <a:endParaRPr lang="en-US" b="1" dirty="0">
              <a:latin typeface="Alexandria" charset="0"/>
              <a:ea typeface="+mn-ea"/>
              <a:cs typeface="Alexandria"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14">
            <a:extLst>
              <a:ext uri="{FF2B5EF4-FFF2-40B4-BE49-F238E27FC236}">
                <a16:creationId xmlns="" xmlns:a16="http://schemas.microsoft.com/office/drawing/2014/main" id="{0026EBAC-C6BF-203C-5F6A-327A11366094}"/>
              </a:ext>
            </a:extLst>
          </p:cNvPr>
          <p:cNvGrpSpPr>
            <a:grpSpLocks/>
          </p:cNvGrpSpPr>
          <p:nvPr/>
        </p:nvGrpSpPr>
        <p:grpSpPr bwMode="auto">
          <a:xfrm>
            <a:off x="2895600" y="2185736"/>
            <a:ext cx="6400800" cy="3200400"/>
            <a:chOff x="864" y="1296"/>
            <a:chExt cx="4032" cy="2016"/>
          </a:xfrm>
        </p:grpSpPr>
        <p:sp>
          <p:nvSpPr>
            <p:cNvPr id="10" name="AutoShape 9" descr="redfill01">
              <a:extLst>
                <a:ext uri="{FF2B5EF4-FFF2-40B4-BE49-F238E27FC236}">
                  <a16:creationId xmlns="" xmlns:a16="http://schemas.microsoft.com/office/drawing/2014/main" id="{CA58B173-B27B-E0DB-203B-A8F077D33E75}"/>
                </a:ext>
              </a:extLst>
            </p:cNvPr>
            <p:cNvSpPr>
              <a:spLocks noChangeArrowheads="1"/>
            </p:cNvSpPr>
            <p:nvPr/>
          </p:nvSpPr>
          <p:spPr bwMode="auto">
            <a:xfrm>
              <a:off x="864" y="2675"/>
              <a:ext cx="1794" cy="637"/>
            </a:xfrm>
            <a:prstGeom prst="roundRect">
              <a:avLst>
                <a:gd name="adj" fmla="val 16667"/>
              </a:avLst>
            </a:prstGeom>
            <a:blipFill dpi="0" rotWithShape="1">
              <a:blip r:embed="rId3"/>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Manual systems and replacement charts</a:t>
              </a:r>
            </a:p>
          </p:txBody>
        </p:sp>
        <p:sp>
          <p:nvSpPr>
            <p:cNvPr id="11" name="AutoShape 10" descr="greenfill02">
              <a:extLst>
                <a:ext uri="{FF2B5EF4-FFF2-40B4-BE49-F238E27FC236}">
                  <a16:creationId xmlns="" xmlns:a16="http://schemas.microsoft.com/office/drawing/2014/main" id="{15645EA0-32F8-7AED-3DD1-CCB31BDC0674}"/>
                </a:ext>
              </a:extLst>
            </p:cNvPr>
            <p:cNvSpPr>
              <a:spLocks noChangeArrowheads="1"/>
            </p:cNvSpPr>
            <p:nvPr/>
          </p:nvSpPr>
          <p:spPr bwMode="auto">
            <a:xfrm>
              <a:off x="3102" y="2675"/>
              <a:ext cx="1794" cy="637"/>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Computerized skills inventories</a:t>
              </a:r>
            </a:p>
          </p:txBody>
        </p:sp>
        <p:sp>
          <p:nvSpPr>
            <p:cNvPr id="12" name="Oval 11" descr="brownfill01">
              <a:extLst>
                <a:ext uri="{FF2B5EF4-FFF2-40B4-BE49-F238E27FC236}">
                  <a16:creationId xmlns="" xmlns:a16="http://schemas.microsoft.com/office/drawing/2014/main" id="{7CB3611A-A690-2857-260A-5AE0FC0C4ED2}"/>
                </a:ext>
              </a:extLst>
            </p:cNvPr>
            <p:cNvSpPr>
              <a:spLocks noChangeArrowheads="1"/>
            </p:cNvSpPr>
            <p:nvPr/>
          </p:nvSpPr>
          <p:spPr bwMode="auto">
            <a:xfrm>
              <a:off x="1613" y="1296"/>
              <a:ext cx="2518" cy="852"/>
            </a:xfrm>
            <a:prstGeom prst="ellipse">
              <a:avLst/>
            </a:prstGeom>
            <a:blipFill dpi="0" rotWithShape="1">
              <a:blip r:embed="rId5"/>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Qualification Inventories</a:t>
              </a:r>
            </a:p>
          </p:txBody>
        </p:sp>
        <p:cxnSp>
          <p:nvCxnSpPr>
            <p:cNvPr id="13" name="AutoShape 12">
              <a:extLst>
                <a:ext uri="{FF2B5EF4-FFF2-40B4-BE49-F238E27FC236}">
                  <a16:creationId xmlns="" xmlns:a16="http://schemas.microsoft.com/office/drawing/2014/main" id="{978D5345-08E0-A200-7152-9ABE1513556C}"/>
                </a:ext>
              </a:extLst>
            </p:cNvPr>
            <p:cNvCxnSpPr>
              <a:cxnSpLocks noChangeShapeType="1"/>
              <a:stCxn id="12" idx="4"/>
              <a:endCxn id="10" idx="0"/>
            </p:cNvCxnSpPr>
            <p:nvPr/>
          </p:nvCxnSpPr>
          <p:spPr bwMode="auto">
            <a:xfrm rot="5400000">
              <a:off x="2071" y="1856"/>
              <a:ext cx="491" cy="1111"/>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13">
              <a:extLst>
                <a:ext uri="{FF2B5EF4-FFF2-40B4-BE49-F238E27FC236}">
                  <a16:creationId xmlns="" xmlns:a16="http://schemas.microsoft.com/office/drawing/2014/main" id="{D6DA3B42-7857-77D2-94D5-90CCD364E285}"/>
                </a:ext>
              </a:extLst>
            </p:cNvPr>
            <p:cNvCxnSpPr>
              <a:cxnSpLocks noChangeShapeType="1"/>
              <a:stCxn id="12" idx="4"/>
              <a:endCxn id="11" idx="0"/>
            </p:cNvCxnSpPr>
            <p:nvPr/>
          </p:nvCxnSpPr>
          <p:spPr bwMode="auto">
            <a:xfrm rot="16200000" flipH="1">
              <a:off x="3190" y="1848"/>
              <a:ext cx="491" cy="1127"/>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1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8" name="TextBox 17">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10230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777306" y="951299"/>
            <a:ext cx="6675095" cy="424732"/>
          </a:xfrm>
          <a:prstGeom prst="rect">
            <a:avLst/>
          </a:prstGeom>
          <a:noFill/>
        </p:spPr>
        <p:txBody>
          <a:bodyPr wrap="square" rtlCol="0">
            <a:spAutoFit/>
          </a:bodyPr>
          <a:lstStyle/>
          <a:p>
            <a:pPr indent="-1376363" algn="ctr">
              <a:lnSpc>
                <a:spcPct val="90000"/>
              </a:lnSpc>
              <a:spcBef>
                <a:spcPct val="50000"/>
              </a:spcBef>
            </a:pPr>
            <a:r>
              <a:rPr lang="en-US" sz="2400" b="1" dirty="0">
                <a:latin typeface="Alexandria" charset="0"/>
                <a:cs typeface="Alexandria" charset="0"/>
              </a:rPr>
              <a:t>Forecasting Internal Supply of Candidates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74752"/>
            <a:ext cx="10541000" cy="2785378"/>
          </a:xfrm>
          <a:prstGeom prst="rect">
            <a:avLst/>
          </a:prstGeom>
          <a:noFill/>
        </p:spPr>
        <p:txBody>
          <a:bodyPr wrap="square" rtlCol="0">
            <a:spAutoFit/>
          </a:bodyPr>
          <a:lstStyle/>
          <a:p>
            <a:pPr marL="800100" lvl="1" indent="-342900">
              <a:spcBef>
                <a:spcPct val="35000"/>
              </a:spcBef>
              <a:buFont typeface="Arial" panose="020B0604020202020204" pitchFamily="34" charset="0"/>
              <a:buChar char="•"/>
              <a:defRPr/>
            </a:pPr>
            <a:r>
              <a:rPr lang="en-US" sz="2000" b="1" dirty="0">
                <a:latin typeface="Alexandria"/>
                <a:cs typeface="Times New Roman" panose="02020603050405020304" pitchFamily="18" charset="0"/>
              </a:rPr>
              <a:t>Assess internal candidates</a:t>
            </a:r>
            <a:r>
              <a:rPr lang="en-US" sz="2000" dirty="0">
                <a:latin typeface="Alexandria"/>
                <a:cs typeface="Times New Roman" panose="02020603050405020304" pitchFamily="18" charset="0"/>
              </a:rPr>
              <a:t>: Evaluate skills, experience, and qualifications</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Prioritize </a:t>
            </a:r>
            <a:r>
              <a:rPr lang="en-US" sz="2000" b="1" dirty="0">
                <a:latin typeface="Alexandria"/>
                <a:cs typeface="Times New Roman" panose="02020603050405020304" pitchFamily="18" charset="0"/>
              </a:rPr>
              <a:t>internal hires</a:t>
            </a:r>
            <a:r>
              <a:rPr lang="en-US" sz="2000" dirty="0">
                <a:latin typeface="Alexandria"/>
                <a:cs typeface="Times New Roman" panose="02020603050405020304" pitchFamily="18" charset="0"/>
              </a:rPr>
              <a:t>: Cost-effective, boosts morale</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Understand </a:t>
            </a:r>
            <a:r>
              <a:rPr lang="en-US" sz="2000" b="1" dirty="0">
                <a:latin typeface="Alexandria"/>
                <a:cs typeface="Times New Roman" panose="02020603050405020304" pitchFamily="18" charset="0"/>
              </a:rPr>
              <a:t>employee skills: </a:t>
            </a:r>
            <a:r>
              <a:rPr lang="en-US" sz="2000" dirty="0">
                <a:latin typeface="Alexandria"/>
                <a:cs typeface="Times New Roman" panose="02020603050405020304" pitchFamily="18" charset="0"/>
              </a:rPr>
              <a:t>Conduct reviews, gather information</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Use </a:t>
            </a:r>
            <a:r>
              <a:rPr lang="en-US" sz="2000" b="1" dirty="0">
                <a:latin typeface="Alexandria"/>
                <a:cs typeface="Times New Roman" panose="02020603050405020304" pitchFamily="18" charset="0"/>
              </a:rPr>
              <a:t>qualifications inventories</a:t>
            </a:r>
            <a:r>
              <a:rPr lang="en-US" sz="2000" dirty="0">
                <a:latin typeface="Alexandria"/>
                <a:cs typeface="Times New Roman" panose="02020603050405020304" pitchFamily="18" charset="0"/>
              </a:rPr>
              <a:t>: Centralized database for candidate identification</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Utilize </a:t>
            </a:r>
            <a:r>
              <a:rPr lang="en-US" sz="2000" b="1" dirty="0">
                <a:latin typeface="Alexandria"/>
                <a:cs typeface="Times New Roman" panose="02020603050405020304" pitchFamily="18" charset="0"/>
              </a:rPr>
              <a:t>replacement charts</a:t>
            </a:r>
            <a:r>
              <a:rPr lang="en-US" sz="2000" dirty="0">
                <a:latin typeface="Alexandria"/>
                <a:cs typeface="Times New Roman" panose="02020603050405020304" pitchFamily="18" charset="0"/>
              </a:rPr>
              <a:t>: Track potential successors for key positions</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Consider </a:t>
            </a:r>
            <a:r>
              <a:rPr lang="en-US" sz="2000" b="1" dirty="0">
                <a:latin typeface="Alexandria"/>
                <a:cs typeface="Times New Roman" panose="02020603050405020304" pitchFamily="18" charset="0"/>
              </a:rPr>
              <a:t>position replacement cards</a:t>
            </a:r>
            <a:r>
              <a:rPr lang="en-US" sz="2000" dirty="0">
                <a:latin typeface="Alexandria"/>
                <a:cs typeface="Times New Roman" panose="02020603050405020304" pitchFamily="18" charset="0"/>
              </a:rPr>
              <a:t>: Detailed information on potential replacements.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26082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a:rPr>
              <a:t>Benefits</a:t>
            </a:r>
            <a:r>
              <a:rPr lang="en-US" sz="2000" dirty="0" smtClean="0">
                <a:solidFill>
                  <a:schemeClr val="tx1"/>
                </a:solidFill>
                <a:latin typeface="Alexandria"/>
              </a:rPr>
              <a:t>:</a:t>
            </a:r>
          </a:p>
          <a:p>
            <a:pPr marL="342900" indent="-342900">
              <a:buFont typeface="Arial" panose="020B0604020202020204" pitchFamily="34" charset="0"/>
              <a:buChar char="•"/>
            </a:pPr>
            <a:r>
              <a:rPr lang="en-US" sz="2000" dirty="0" smtClean="0">
                <a:solidFill>
                  <a:schemeClr val="tx1"/>
                </a:solidFill>
                <a:latin typeface="Alexandria"/>
              </a:rPr>
              <a:t>Improved </a:t>
            </a:r>
            <a:r>
              <a:rPr lang="en-US" sz="2000" dirty="0">
                <a:solidFill>
                  <a:schemeClr val="tx1"/>
                </a:solidFill>
                <a:latin typeface="Alexandria"/>
              </a:rPr>
              <a:t>efficiency for tracking qualifications of many employees</a:t>
            </a:r>
            <a:r>
              <a:rPr lang="en-US" sz="2000" dirty="0" smtClean="0">
                <a:solidFill>
                  <a:schemeClr val="tx1"/>
                </a:solidFill>
                <a:latin typeface="Alexandria"/>
              </a:rPr>
              <a:t>.</a:t>
            </a:r>
          </a:p>
          <a:p>
            <a:pPr marL="342900" indent="-342900">
              <a:buFont typeface="Arial" panose="020B0604020202020204" pitchFamily="34" charset="0"/>
              <a:buChar char="•"/>
            </a:pPr>
            <a:r>
              <a:rPr lang="en-US" sz="2000" dirty="0" smtClean="0">
                <a:solidFill>
                  <a:schemeClr val="tx1"/>
                </a:solidFill>
                <a:latin typeface="Alexandria"/>
              </a:rPr>
              <a:t>Enhanced </a:t>
            </a:r>
            <a:r>
              <a:rPr lang="en-US" sz="2000" dirty="0">
                <a:solidFill>
                  <a:schemeClr val="tx1"/>
                </a:solidFill>
                <a:latin typeface="Alexandria"/>
              </a:rPr>
              <a:t>planning for anticipating shortages and facilitating recruitment and training</a:t>
            </a:r>
            <a:r>
              <a:rPr lang="en-US" sz="2000" dirty="0" smtClean="0">
                <a:solidFill>
                  <a:schemeClr val="tx1"/>
                </a:solidFill>
                <a:latin typeface="Alexandria"/>
              </a:rPr>
              <a:t>.</a:t>
            </a:r>
          </a:p>
          <a:p>
            <a:endParaRPr lang="en-US" sz="2000" dirty="0">
              <a:solidFill>
                <a:schemeClr val="tx1"/>
              </a:solidFill>
              <a:latin typeface="Alexandria"/>
            </a:endParaRPr>
          </a:p>
          <a:p>
            <a:r>
              <a:rPr lang="en-US" sz="2000" b="1" dirty="0" smtClean="0">
                <a:solidFill>
                  <a:schemeClr val="tx1"/>
                </a:solidFill>
                <a:latin typeface="Alexandria"/>
              </a:rPr>
              <a:t>How </a:t>
            </a:r>
            <a:r>
              <a:rPr lang="en-US" sz="2000" b="1" dirty="0">
                <a:solidFill>
                  <a:schemeClr val="tx1"/>
                </a:solidFill>
                <a:latin typeface="Alexandria"/>
              </a:rPr>
              <a:t>it works</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Data </a:t>
            </a:r>
            <a:r>
              <a:rPr lang="en-US" sz="2000" b="1" dirty="0">
                <a:solidFill>
                  <a:schemeClr val="tx1"/>
                </a:solidFill>
                <a:latin typeface="Alexandria"/>
              </a:rPr>
              <a:t>entry: </a:t>
            </a:r>
            <a:r>
              <a:rPr lang="en-US" sz="2000" dirty="0">
                <a:solidFill>
                  <a:schemeClr val="tx1"/>
                </a:solidFill>
                <a:latin typeface="Alexandria"/>
              </a:rPr>
              <a:t>Employees, supervisors, and HR managers input employee information</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Search </a:t>
            </a:r>
            <a:r>
              <a:rPr lang="en-US" sz="2000" b="1" dirty="0">
                <a:solidFill>
                  <a:schemeClr val="tx1"/>
                </a:solidFill>
                <a:latin typeface="Alexandria"/>
              </a:rPr>
              <a:t>functionality: </a:t>
            </a:r>
            <a:r>
              <a:rPr lang="en-US" sz="2000" dirty="0">
                <a:solidFill>
                  <a:schemeClr val="tx1"/>
                </a:solidFill>
                <a:latin typeface="Alexandria"/>
              </a:rPr>
              <a:t>Managers search for qualified candidates based on specific job requirements</a:t>
            </a:r>
            <a:r>
              <a:rPr lang="en-US" sz="2000" dirty="0" smtClean="0">
                <a:solidFill>
                  <a:schemeClr val="tx1"/>
                </a:solidFill>
                <a:latin typeface="Alexandria"/>
              </a:rPr>
              <a:t>.</a:t>
            </a:r>
          </a:p>
          <a:p>
            <a:pPr marL="342900" indent="-342900">
              <a:buFont typeface="Arial" panose="020B0604020202020204" pitchFamily="34" charset="0"/>
              <a:buChar char="•"/>
            </a:pPr>
            <a:endParaRPr lang="en-US" sz="2000" dirty="0">
              <a:solidFill>
                <a:schemeClr val="tx1"/>
              </a:solidFill>
              <a:latin typeface="Alexandria"/>
            </a:endParaRPr>
          </a:p>
          <a:p>
            <a:pPr marL="342900" indent="-342900">
              <a:buFont typeface="Arial" panose="020B0604020202020204" pitchFamily="34" charset="0"/>
              <a:buChar char="•"/>
            </a:pPr>
            <a:endParaRPr lang="en-US" sz="2000" dirty="0" smtClean="0">
              <a:solidFill>
                <a:schemeClr val="tx1"/>
              </a:solidFill>
              <a:latin typeface="Alexandria"/>
            </a:endParaRPr>
          </a:p>
          <a:p>
            <a:pPr marL="342900" indent="-342900">
              <a:buFont typeface="Arial" panose="020B0604020202020204" pitchFamily="34" charset="0"/>
              <a:buChar char="•"/>
            </a:pPr>
            <a:endParaRPr lang="en-US" sz="2000" dirty="0">
              <a:solidFill>
                <a:schemeClr val="tx1"/>
              </a:solidFill>
              <a:latin typeface="Alexandria"/>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777306" y="951299"/>
            <a:ext cx="6675095" cy="461665"/>
          </a:xfrm>
          <a:prstGeom prst="rect">
            <a:avLst/>
          </a:prstGeom>
          <a:noFill/>
        </p:spPr>
        <p:txBody>
          <a:bodyPr wrap="square" rtlCol="0">
            <a:spAutoFit/>
          </a:bodyPr>
          <a:lstStyle/>
          <a:p>
            <a:pPr algn="ctr"/>
            <a:r>
              <a:rPr lang="en-US" altLang="en-US" sz="2400" b="1" dirty="0">
                <a:latin typeface="Alexandria"/>
              </a:rPr>
              <a:t>Computerized skills inventories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74752"/>
            <a:ext cx="10541000" cy="400110"/>
          </a:xfrm>
          <a:prstGeom prst="rect">
            <a:avLst/>
          </a:prstGeom>
          <a:noFill/>
        </p:spPr>
        <p:txBody>
          <a:bodyPr wrap="square" rtlCol="0">
            <a:spAutoFit/>
          </a:bodyPr>
          <a:lstStyle/>
          <a:p>
            <a:pPr marL="800100" lvl="1" indent="-342900">
              <a:spcBef>
                <a:spcPct val="35000"/>
              </a:spcBef>
              <a:buFont typeface="Arial" panose="020B0604020202020204" pitchFamily="34" charset="0"/>
              <a:buChar char="•"/>
              <a:defRPr/>
            </a:pPr>
            <a:endParaRPr lang="en-US" sz="2000" dirty="0">
              <a:latin typeface="Alexandria"/>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980783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13" descr="0504e">
            <a:extLst>
              <a:ext uri="{FF2B5EF4-FFF2-40B4-BE49-F238E27FC236}">
                <a16:creationId xmlns="" xmlns:a16="http://schemas.microsoft.com/office/drawing/2014/main" id="{7D5490E0-75ED-5790-DB5F-83553A390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1" y="5257800"/>
            <a:ext cx="3476625"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Line 2">
            <a:extLst>
              <a:ext uri="{FF2B5EF4-FFF2-40B4-BE49-F238E27FC236}">
                <a16:creationId xmlns="" xmlns:a16="http://schemas.microsoft.com/office/drawing/2014/main" id="{7C88ED87-2A85-0515-C1CA-3FBDBFD0B5DA}"/>
              </a:ext>
            </a:extLst>
          </p:cNvPr>
          <p:cNvSpPr>
            <a:spLocks noChangeShapeType="1"/>
          </p:cNvSpPr>
          <p:nvPr/>
        </p:nvSpPr>
        <p:spPr bwMode="auto">
          <a:xfrm>
            <a:off x="2106613" y="868363"/>
            <a:ext cx="7336411" cy="28576"/>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14342" name="Text Box 3">
            <a:extLst>
              <a:ext uri="{FF2B5EF4-FFF2-40B4-BE49-F238E27FC236}">
                <a16:creationId xmlns="" xmlns:a16="http://schemas.microsoft.com/office/drawing/2014/main" id="{C02810C6-E514-CB8F-DA95-1E1A6211063C}"/>
              </a:ext>
            </a:extLst>
          </p:cNvPr>
          <p:cNvSpPr txBox="1">
            <a:spLocks noChangeArrowheads="1"/>
          </p:cNvSpPr>
          <p:nvPr/>
        </p:nvSpPr>
        <p:spPr bwMode="auto">
          <a:xfrm>
            <a:off x="2014539" y="315914"/>
            <a:ext cx="7189787"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algn="ctr" eaLnBrk="1" hangingPunct="1">
              <a:lnSpc>
                <a:spcPct val="90000"/>
              </a:lnSpc>
              <a:spcBef>
                <a:spcPct val="50000"/>
              </a:spcBef>
              <a:defRPr/>
            </a:pPr>
            <a:r>
              <a:rPr lang="en-US" altLang="en-US" sz="2400" b="1" dirty="0" smtClean="0">
                <a:latin typeface="Alexandria" charset="0"/>
                <a:cs typeface="Alexandria" charset="0"/>
              </a:rPr>
              <a:t>Management </a:t>
            </a:r>
            <a:r>
              <a:rPr lang="en-US" altLang="en-US" sz="2400" b="1" dirty="0">
                <a:latin typeface="Alexandria" charset="0"/>
                <a:cs typeface="Alexandria" charset="0"/>
              </a:rPr>
              <a:t>Replacement </a:t>
            </a:r>
            <a:r>
              <a:rPr lang="en-US" altLang="en-US" sz="2400" b="1" dirty="0" smtClean="0">
                <a:latin typeface="Alexandria" charset="0"/>
                <a:cs typeface="Alexandria" charset="0"/>
              </a:rPr>
              <a:t>Chart</a:t>
            </a:r>
            <a:endParaRPr lang="en-US" altLang="en-US" sz="2400" b="1" dirty="0">
              <a:latin typeface="Alexandria" charset="0"/>
              <a:cs typeface="Alexandria" charset="0"/>
            </a:endParaRPr>
          </a:p>
        </p:txBody>
      </p:sp>
      <p:grpSp>
        <p:nvGrpSpPr>
          <p:cNvPr id="2" name="Group 14">
            <a:extLst>
              <a:ext uri="{FF2B5EF4-FFF2-40B4-BE49-F238E27FC236}">
                <a16:creationId xmlns="" xmlns:a16="http://schemas.microsoft.com/office/drawing/2014/main" id="{374005BA-0F1E-687F-1CE2-4E8B221D2C47}"/>
              </a:ext>
            </a:extLst>
          </p:cNvPr>
          <p:cNvGrpSpPr>
            <a:grpSpLocks/>
          </p:cNvGrpSpPr>
          <p:nvPr/>
        </p:nvGrpSpPr>
        <p:grpSpPr bwMode="auto">
          <a:xfrm>
            <a:off x="2255838" y="1235075"/>
            <a:ext cx="7675562" cy="3983038"/>
            <a:chOff x="461" y="861"/>
            <a:chExt cx="4835" cy="2509"/>
          </a:xfrm>
        </p:grpSpPr>
        <p:sp>
          <p:nvSpPr>
            <p:cNvPr id="14344" name="AutoShape 6" descr="0504a">
              <a:extLst>
                <a:ext uri="{FF2B5EF4-FFF2-40B4-BE49-F238E27FC236}">
                  <a16:creationId xmlns="" xmlns:a16="http://schemas.microsoft.com/office/drawing/2014/main" id="{503AFB8C-8347-D138-856C-882C15A5E80E}"/>
                </a:ext>
              </a:extLst>
            </p:cNvPr>
            <p:cNvSpPr>
              <a:spLocks noChangeArrowheads="1"/>
            </p:cNvSpPr>
            <p:nvPr/>
          </p:nvSpPr>
          <p:spPr bwMode="auto">
            <a:xfrm>
              <a:off x="461" y="1621"/>
              <a:ext cx="1324" cy="979"/>
            </a:xfrm>
            <a:prstGeom prst="roundRect">
              <a:avLst>
                <a:gd name="adj" fmla="val 8361"/>
              </a:avLst>
            </a:prstGeom>
            <a:blipFill dpi="0" rotWithShape="1">
              <a:blip r:embed="rId4"/>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600" i="1">
                <a:latin typeface="Franklin Gothic Medium" panose="020B0603020102020204" pitchFamily="34" charset="0"/>
              </a:endParaRPr>
            </a:p>
          </p:txBody>
        </p:sp>
        <p:sp>
          <p:nvSpPr>
            <p:cNvPr id="14345" name="AutoShape 7" descr="0504b">
              <a:extLst>
                <a:ext uri="{FF2B5EF4-FFF2-40B4-BE49-F238E27FC236}">
                  <a16:creationId xmlns="" xmlns:a16="http://schemas.microsoft.com/office/drawing/2014/main" id="{31FD6D7A-8852-A627-AFC2-C74CEA9744C9}"/>
                </a:ext>
              </a:extLst>
            </p:cNvPr>
            <p:cNvSpPr>
              <a:spLocks noChangeArrowheads="1"/>
            </p:cNvSpPr>
            <p:nvPr/>
          </p:nvSpPr>
          <p:spPr bwMode="auto">
            <a:xfrm>
              <a:off x="2016" y="1626"/>
              <a:ext cx="1728" cy="1744"/>
            </a:xfrm>
            <a:prstGeom prst="roundRect">
              <a:avLst>
                <a:gd name="adj" fmla="val 7120"/>
              </a:avLst>
            </a:prstGeom>
            <a:blipFill dpi="0" rotWithShape="1">
              <a:blip r:embed="rId5"/>
              <a:srcRect/>
              <a:stretch>
                <a:fillRect/>
              </a:stretch>
            </a:blipFill>
            <a:ln w="57150" algn="ctr">
              <a:solidFill>
                <a:schemeClr val="accent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800" i="1">
                <a:latin typeface="Franklin Gothic Medium" panose="020B0603020102020204" pitchFamily="34" charset="0"/>
              </a:endParaRPr>
            </a:p>
          </p:txBody>
        </p:sp>
        <p:cxnSp>
          <p:nvCxnSpPr>
            <p:cNvPr id="14346" name="AutoShape 8">
              <a:extLst>
                <a:ext uri="{FF2B5EF4-FFF2-40B4-BE49-F238E27FC236}">
                  <a16:creationId xmlns="" xmlns:a16="http://schemas.microsoft.com/office/drawing/2014/main" id="{C948F528-81FE-CE52-C90E-EB20CD94FD97}"/>
                </a:ext>
              </a:extLst>
            </p:cNvPr>
            <p:cNvCxnSpPr>
              <a:cxnSpLocks noChangeShapeType="1"/>
              <a:stCxn id="14347" idx="2"/>
              <a:endCxn id="14344" idx="0"/>
            </p:cNvCxnSpPr>
            <p:nvPr/>
          </p:nvCxnSpPr>
          <p:spPr bwMode="auto">
            <a:xfrm rot="5400000">
              <a:off x="1828" y="551"/>
              <a:ext cx="347" cy="1757"/>
            </a:xfrm>
            <a:prstGeom prst="bentConnector3">
              <a:avLst>
                <a:gd name="adj1" fmla="val 4985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4347" name="AutoShape 9" descr="0504d">
              <a:extLst>
                <a:ext uri="{FF2B5EF4-FFF2-40B4-BE49-F238E27FC236}">
                  <a16:creationId xmlns="" xmlns:a16="http://schemas.microsoft.com/office/drawing/2014/main" id="{938137B1-2F2D-6125-BB20-0E8BB2D40248}"/>
                </a:ext>
              </a:extLst>
            </p:cNvPr>
            <p:cNvSpPr>
              <a:spLocks noChangeArrowheads="1"/>
            </p:cNvSpPr>
            <p:nvPr/>
          </p:nvSpPr>
          <p:spPr bwMode="auto">
            <a:xfrm>
              <a:off x="2304" y="861"/>
              <a:ext cx="1152" cy="377"/>
            </a:xfrm>
            <a:prstGeom prst="roundRect">
              <a:avLst>
                <a:gd name="adj" fmla="val 12259"/>
              </a:avLst>
            </a:prstGeom>
            <a:blipFill dpi="0" rotWithShape="1">
              <a:blip r:embed="rId6"/>
              <a:srcRect/>
              <a:stretch>
                <a:fillRect/>
              </a:stretch>
            </a:blipFill>
            <a:ln w="57150">
              <a:solidFill>
                <a:srgbClr val="80008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2400">
                <a:latin typeface="Franklin Gothic Medium" panose="020B0603020102020204" pitchFamily="34" charset="0"/>
              </a:endParaRPr>
            </a:p>
          </p:txBody>
        </p:sp>
        <p:cxnSp>
          <p:nvCxnSpPr>
            <p:cNvPr id="14348" name="AutoShape 10">
              <a:extLst>
                <a:ext uri="{FF2B5EF4-FFF2-40B4-BE49-F238E27FC236}">
                  <a16:creationId xmlns="" xmlns:a16="http://schemas.microsoft.com/office/drawing/2014/main" id="{3E332066-2E49-4322-9947-DD86C927C9EE}"/>
                </a:ext>
              </a:extLst>
            </p:cNvPr>
            <p:cNvCxnSpPr>
              <a:cxnSpLocks noChangeShapeType="1"/>
              <a:stCxn id="14347" idx="2"/>
              <a:endCxn id="14345" idx="0"/>
            </p:cNvCxnSpPr>
            <p:nvPr/>
          </p:nvCxnSpPr>
          <p:spPr bwMode="auto">
            <a:xfrm rot="5400000">
              <a:off x="2704" y="1432"/>
              <a:ext cx="352" cy="0"/>
            </a:xfrm>
            <a:prstGeom prst="straightConnector1">
              <a:avLst/>
            </a:prstGeom>
            <a:noFill/>
            <a:ln w="31750">
              <a:solidFill>
                <a:schemeClr val="tx1"/>
              </a:solidFill>
              <a:round/>
              <a:headEnd/>
              <a:tailEnd type="stealth" w="lg" len="lg"/>
            </a:ln>
            <a:extLst>
              <a:ext uri="{909E8E84-426E-40DD-AFC4-6F175D3DCCD1}">
                <a14:hiddenFill xmlns:a14="http://schemas.microsoft.com/office/drawing/2010/main">
                  <a:noFill/>
                </a14:hiddenFill>
              </a:ext>
            </a:extLst>
          </p:spPr>
        </p:cxnSp>
        <p:sp>
          <p:nvSpPr>
            <p:cNvPr id="14349" name="AutoShape 11" descr="0504c">
              <a:extLst>
                <a:ext uri="{FF2B5EF4-FFF2-40B4-BE49-F238E27FC236}">
                  <a16:creationId xmlns="" xmlns:a16="http://schemas.microsoft.com/office/drawing/2014/main" id="{4B7D7381-646F-88A6-DF33-F066B7DBBCD2}"/>
                </a:ext>
              </a:extLst>
            </p:cNvPr>
            <p:cNvSpPr>
              <a:spLocks noChangeArrowheads="1"/>
            </p:cNvSpPr>
            <p:nvPr/>
          </p:nvSpPr>
          <p:spPr bwMode="auto">
            <a:xfrm>
              <a:off x="3974" y="1621"/>
              <a:ext cx="1322" cy="979"/>
            </a:xfrm>
            <a:prstGeom prst="roundRect">
              <a:avLst>
                <a:gd name="adj" fmla="val 7120"/>
              </a:avLst>
            </a:prstGeom>
            <a:blipFill dpi="0" rotWithShape="1">
              <a:blip r:embed="rId7"/>
              <a:srcRect/>
              <a:stretch>
                <a:fillRect/>
              </a:stretch>
            </a:blipFill>
            <a:ln w="57150" algn="ctr">
              <a:solidFill>
                <a:srgbClr val="993366"/>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800" i="1">
                <a:latin typeface="Franklin Gothic Medium" panose="020B0603020102020204" pitchFamily="34" charset="0"/>
              </a:endParaRPr>
            </a:p>
          </p:txBody>
        </p:sp>
        <p:cxnSp>
          <p:nvCxnSpPr>
            <p:cNvPr id="14350" name="AutoShape 12">
              <a:extLst>
                <a:ext uri="{FF2B5EF4-FFF2-40B4-BE49-F238E27FC236}">
                  <a16:creationId xmlns="" xmlns:a16="http://schemas.microsoft.com/office/drawing/2014/main" id="{686CBDDE-B50F-7560-1C27-4DEC3F013B0E}"/>
                </a:ext>
              </a:extLst>
            </p:cNvPr>
            <p:cNvCxnSpPr>
              <a:cxnSpLocks noChangeShapeType="1"/>
              <a:stCxn id="14347" idx="2"/>
              <a:endCxn id="14349" idx="0"/>
            </p:cNvCxnSpPr>
            <p:nvPr/>
          </p:nvCxnSpPr>
          <p:spPr bwMode="auto">
            <a:xfrm rot="16200000" flipH="1">
              <a:off x="3584" y="552"/>
              <a:ext cx="347" cy="1755"/>
            </a:xfrm>
            <a:prstGeom prst="bentConnector3">
              <a:avLst>
                <a:gd name="adj1" fmla="val 4985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 xmlns:a16="http://schemas.microsoft.com/office/drawing/2014/main" id="{59AB12FE-D4BF-0106-3CA0-4B991BF7D145}"/>
              </a:ext>
            </a:extLst>
          </p:cNvPr>
          <p:cNvSpPr/>
          <p:nvPr/>
        </p:nvSpPr>
        <p:spPr>
          <a:xfrm>
            <a:off x="573342" y="357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3C5CD760-FFE2-0314-A144-878E2ED2DFD2}"/>
              </a:ext>
            </a:extLst>
          </p:cNvPr>
          <p:cNvSpPr txBox="1"/>
          <p:nvPr/>
        </p:nvSpPr>
        <p:spPr>
          <a:xfrm>
            <a:off x="784183" y="41450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0066280F-C1EC-4EEF-468D-FC13321AFC23}"/>
              </a:ext>
            </a:extLst>
          </p:cNvPr>
          <p:cNvSpPr txBox="1"/>
          <p:nvPr/>
        </p:nvSpPr>
        <p:spPr>
          <a:xfrm>
            <a:off x="845213" y="67031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9"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20" name="TextBox 19">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835356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18</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63811" y="618695"/>
            <a:ext cx="6719657" cy="1066800"/>
          </a:xfrm>
        </p:spPr>
        <p:txBody>
          <a:bodyPr>
            <a:noAutofit/>
          </a:bodyPr>
          <a:lstStyle/>
          <a:p>
            <a:pPr algn="ctr" eaLnBrk="1" hangingPunct="1">
              <a:defRPr/>
            </a:pPr>
            <a:r>
              <a:rPr lang="en-US" b="1" dirty="0">
                <a:latin typeface="Alexandria" charset="0"/>
                <a:ea typeface="+mn-ea"/>
                <a:cs typeface="Alexandria" charset="0"/>
              </a:rPr>
              <a:t>Forecasting Outside Candidate Supply</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5789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tx1"/>
                </a:solidFill>
              </a:rPr>
              <a:t>The availability of qualified external candidates depends on several factors:</a:t>
            </a:r>
          </a:p>
          <a:p>
            <a:endParaRPr lang="en-US" sz="2000" dirty="0" smtClean="0">
              <a:solidFill>
                <a:schemeClr val="tx1"/>
              </a:solidFill>
            </a:endParaRPr>
          </a:p>
          <a:p>
            <a:pPr lvl="0"/>
            <a:r>
              <a:rPr lang="en-US" sz="2000" b="1" dirty="0" smtClean="0">
                <a:solidFill>
                  <a:schemeClr val="tx1"/>
                </a:solidFill>
              </a:rPr>
              <a:t>Manager's </a:t>
            </a:r>
            <a:r>
              <a:rPr lang="en-US" sz="2000" b="1" dirty="0">
                <a:solidFill>
                  <a:schemeClr val="tx1"/>
                </a:solidFill>
              </a:rPr>
              <a:t>Judgment:</a:t>
            </a:r>
            <a:r>
              <a:rPr lang="en-US" sz="2000" dirty="0">
                <a:solidFill>
                  <a:schemeClr val="tx1"/>
                </a:solidFill>
              </a:rPr>
              <a:t> Managers rely on their understanding of the economic climate, industry trends, and local job market </a:t>
            </a:r>
            <a:r>
              <a:rPr lang="en-US" sz="2000" dirty="0" smtClean="0">
                <a:solidFill>
                  <a:schemeClr val="tx1"/>
                </a:solidFill>
              </a:rPr>
              <a:t>conditions, like economic conditions and unemployment rate.</a:t>
            </a:r>
          </a:p>
          <a:p>
            <a:pPr lvl="0"/>
            <a:endParaRPr lang="en-US" sz="2000" dirty="0">
              <a:solidFill>
                <a:schemeClr val="tx1"/>
              </a:solidFill>
            </a:endParaRPr>
          </a:p>
          <a:p>
            <a:pPr lvl="0"/>
            <a:r>
              <a:rPr lang="en-US" sz="2000" b="1" dirty="0">
                <a:solidFill>
                  <a:schemeClr val="tx1"/>
                </a:solidFill>
              </a:rPr>
              <a:t>Formal Labor Market Analyses:</a:t>
            </a:r>
            <a:r>
              <a:rPr lang="en-US" sz="2000" dirty="0">
                <a:solidFill>
                  <a:schemeClr val="tx1"/>
                </a:solidFill>
              </a:rPr>
              <a:t> Information from organizations like the U.S. Bureau of Labor Statistics (BLS) and O*NET can provide valuable insights</a:t>
            </a:r>
            <a:r>
              <a:rPr lang="en-US" sz="2000" dirty="0"/>
              <a:t>.</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508195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19</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63811" y="967859"/>
            <a:ext cx="6719657" cy="717635"/>
          </a:xfrm>
        </p:spPr>
        <p:txBody>
          <a:bodyPr>
            <a:noAutofit/>
          </a:bodyPr>
          <a:lstStyle/>
          <a:p>
            <a:pPr algn="ctr"/>
            <a:r>
              <a:rPr lang="en-US" b="1" dirty="0">
                <a:latin typeface="Alexandria"/>
              </a:rPr>
              <a:t>Predictive Workforce Monitoring</a:t>
            </a:r>
            <a:endParaRPr lang="en-US" dirty="0">
              <a:latin typeface="Alexandria"/>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5789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chemeClr val="tx1"/>
                </a:solidFill>
                <a:latin typeface="Alexandria"/>
              </a:rPr>
              <a:t>Talent </a:t>
            </a:r>
            <a:r>
              <a:rPr lang="en-US" sz="2000" b="1" dirty="0">
                <a:solidFill>
                  <a:schemeClr val="tx1"/>
                </a:solidFill>
                <a:latin typeface="Alexandria"/>
              </a:rPr>
              <a:t>management approach:</a:t>
            </a:r>
            <a:r>
              <a:rPr lang="en-US" sz="2000" dirty="0">
                <a:solidFill>
                  <a:schemeClr val="tx1"/>
                </a:solidFill>
                <a:latin typeface="Alexandria"/>
              </a:rPr>
              <a:t> Emphasizes continuous monitoring of workforce planning issues</a:t>
            </a:r>
            <a:r>
              <a:rPr lang="en-US" sz="2000" dirty="0" smtClean="0">
                <a:solidFill>
                  <a:schemeClr val="tx1"/>
                </a:solidFill>
                <a:latin typeface="Alexandria"/>
              </a:rPr>
              <a:t>. This involve </a:t>
            </a:r>
            <a:r>
              <a:rPr lang="en-US" sz="2000" dirty="0">
                <a:solidFill>
                  <a:schemeClr val="tx1"/>
                </a:solidFill>
                <a:latin typeface="Alexandria"/>
              </a:rPr>
              <a:t>Proactive identification and addressing of challenges.</a:t>
            </a:r>
          </a:p>
          <a:p>
            <a:endParaRPr lang="en-US" sz="2000" dirty="0">
              <a:solidFill>
                <a:schemeClr val="tx1"/>
              </a:solidFill>
              <a:latin typeface="Alexandria"/>
            </a:endParaRPr>
          </a:p>
          <a:p>
            <a:pPr lvl="1"/>
            <a:endParaRPr lang="en-US" sz="2000" dirty="0">
              <a:solidFill>
                <a:schemeClr val="tx1"/>
              </a:solidFill>
              <a:latin typeface="Alexandria"/>
            </a:endParaRPr>
          </a:p>
          <a:p>
            <a:r>
              <a:rPr lang="en-US" sz="2000" b="1" dirty="0">
                <a:solidFill>
                  <a:schemeClr val="tx1"/>
                </a:solidFill>
                <a:latin typeface="Alexandria"/>
              </a:rPr>
              <a:t>Key benefits:</a:t>
            </a:r>
            <a:r>
              <a:rPr lang="en-US" sz="2000" dirty="0">
                <a:solidFill>
                  <a:schemeClr val="tx1"/>
                </a:solidFill>
                <a:latin typeface="Alexandria"/>
              </a:rPr>
              <a:t> </a:t>
            </a:r>
          </a:p>
          <a:p>
            <a:pPr lvl="1"/>
            <a:r>
              <a:rPr lang="en-US" sz="2000" dirty="0">
                <a:solidFill>
                  <a:schemeClr val="tx1"/>
                </a:solidFill>
                <a:latin typeface="Alexandria"/>
              </a:rPr>
              <a:t>Proactive problem-solving</a:t>
            </a:r>
          </a:p>
          <a:p>
            <a:pPr lvl="1"/>
            <a:r>
              <a:rPr lang="en-US" sz="2000" dirty="0">
                <a:solidFill>
                  <a:schemeClr val="tx1"/>
                </a:solidFill>
                <a:latin typeface="Alexandria"/>
              </a:rPr>
              <a:t>Improved efficiency</a:t>
            </a:r>
          </a:p>
          <a:p>
            <a:pPr lvl="1"/>
            <a:r>
              <a:rPr lang="en-US" sz="2000" dirty="0">
                <a:solidFill>
                  <a:schemeClr val="tx1"/>
                </a:solidFill>
                <a:latin typeface="Alexandria"/>
              </a:rPr>
              <a:t>Enhanced talent acquisition</a:t>
            </a:r>
          </a:p>
          <a:p>
            <a:pPr lvl="1"/>
            <a:r>
              <a:rPr lang="en-US" sz="2000" dirty="0">
                <a:solidFill>
                  <a:schemeClr val="tx1"/>
                </a:solidFill>
                <a:latin typeface="Alexandria"/>
              </a:rPr>
              <a:t>Strategic alignment</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6928904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20</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63811" y="967859"/>
            <a:ext cx="7626818" cy="717635"/>
          </a:xfrm>
        </p:spPr>
        <p:txBody>
          <a:bodyPr>
            <a:noAutofit/>
          </a:bodyPr>
          <a:lstStyle/>
          <a:p>
            <a:r>
              <a:rPr lang="en-US" b="1" dirty="0">
                <a:latin typeface="Alexandria"/>
              </a:rPr>
              <a:t>Developing an Action Plan to Match Projected Labor Supply and Labor Demand</a:t>
            </a:r>
            <a:endParaRPr lang="en-US" dirty="0">
              <a:latin typeface="Alexandria"/>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5789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b="1" dirty="0">
                <a:solidFill>
                  <a:schemeClr val="tx1"/>
                </a:solidFill>
                <a:latin typeface="Alexandria"/>
              </a:rPr>
              <a:t>Workforce Action Plan: </a:t>
            </a:r>
            <a:r>
              <a:rPr lang="en-US" sz="2000" dirty="0">
                <a:solidFill>
                  <a:schemeClr val="tx1"/>
                </a:solidFill>
                <a:latin typeface="Alexandria"/>
              </a:rPr>
              <a:t>Outlines specific steps to address labor supply-demand gaps</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Position </a:t>
            </a:r>
            <a:r>
              <a:rPr lang="en-US" sz="2000" b="1" dirty="0">
                <a:solidFill>
                  <a:schemeClr val="tx1"/>
                </a:solidFill>
                <a:latin typeface="Alexandria"/>
              </a:rPr>
              <a:t>Identification: </a:t>
            </a:r>
            <a:r>
              <a:rPr lang="en-US" sz="2000" dirty="0">
                <a:solidFill>
                  <a:schemeClr val="tx1"/>
                </a:solidFill>
                <a:latin typeface="Alexandria"/>
              </a:rPr>
              <a:t>Specifies positions to be filled</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Internal </a:t>
            </a:r>
            <a:r>
              <a:rPr lang="en-US" sz="2000" b="1" dirty="0">
                <a:solidFill>
                  <a:schemeClr val="tx1"/>
                </a:solidFill>
                <a:latin typeface="Alexandria"/>
              </a:rPr>
              <a:t>and External Sources</a:t>
            </a:r>
            <a:r>
              <a:rPr lang="en-US" sz="2000" dirty="0">
                <a:solidFill>
                  <a:schemeClr val="tx1"/>
                </a:solidFill>
                <a:latin typeface="Alexandria"/>
              </a:rPr>
              <a:t>: Identifies potential candidates within and outside the organization</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Training </a:t>
            </a:r>
            <a:r>
              <a:rPr lang="en-US" sz="2000" b="1" dirty="0">
                <a:solidFill>
                  <a:schemeClr val="tx1"/>
                </a:solidFill>
                <a:latin typeface="Alexandria"/>
              </a:rPr>
              <a:t>and Development: </a:t>
            </a:r>
            <a:r>
              <a:rPr lang="en-US" sz="2000" dirty="0">
                <a:solidFill>
                  <a:schemeClr val="tx1"/>
                </a:solidFill>
                <a:latin typeface="Alexandria"/>
              </a:rPr>
              <a:t>Outlines necessary training and development activities</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Promotional </a:t>
            </a:r>
            <a:r>
              <a:rPr lang="en-US" sz="2000" b="1" dirty="0">
                <a:solidFill>
                  <a:schemeClr val="tx1"/>
                </a:solidFill>
                <a:latin typeface="Alexandria"/>
              </a:rPr>
              <a:t>Activities</a:t>
            </a:r>
            <a:r>
              <a:rPr lang="en-US" sz="2000" dirty="0">
                <a:solidFill>
                  <a:schemeClr val="tx1"/>
                </a:solidFill>
                <a:latin typeface="Alexandria"/>
              </a:rPr>
              <a:t>: Details promotions or transfers required</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Resource </a:t>
            </a:r>
            <a:r>
              <a:rPr lang="en-US" sz="2000" b="1" dirty="0">
                <a:solidFill>
                  <a:schemeClr val="tx1"/>
                </a:solidFill>
                <a:latin typeface="Alexandria"/>
              </a:rPr>
              <a:t>Allocation</a:t>
            </a:r>
            <a:r>
              <a:rPr lang="en-US" sz="2000" dirty="0">
                <a:solidFill>
                  <a:schemeClr val="tx1"/>
                </a:solidFill>
              </a:rPr>
              <a:t>: Estimates costs associated with implementing the staffing plan</a:t>
            </a:r>
            <a:r>
              <a:rPr lang="en-US" sz="2000" dirty="0" smtClean="0">
                <a:solidFill>
                  <a:schemeClr val="tx1"/>
                </a:solidFill>
              </a:rPr>
              <a:t>.</a:t>
            </a:r>
          </a:p>
          <a:p>
            <a:pPr marL="342900" indent="-342900">
              <a:buFont typeface="Arial" panose="020B0604020202020204" pitchFamily="34" charset="0"/>
              <a:buChar char="•"/>
            </a:pPr>
            <a:endParaRPr lang="en-US" sz="2000" dirty="0">
              <a:solidFill>
                <a:schemeClr val="tx1"/>
              </a:solidFill>
            </a:endParaRPr>
          </a:p>
          <a:p>
            <a:pPr marL="342900" indent="-342900">
              <a:buFont typeface="Arial" panose="020B0604020202020204" pitchFamily="34" charset="0"/>
              <a:buChar char="•"/>
            </a:pPr>
            <a:endParaRPr lang="en-US" sz="2000" dirty="0" smtClean="0">
              <a:solidFill>
                <a:schemeClr val="tx1"/>
              </a:solidFill>
            </a:endParaRPr>
          </a:p>
          <a:p>
            <a:pPr marL="342900" indent="-342900">
              <a:buFont typeface="Arial" panose="020B0604020202020204" pitchFamily="34" charset="0"/>
              <a:buChar char="•"/>
            </a:pPr>
            <a:endParaRPr lang="en-US" sz="2000" dirty="0">
              <a:solidFill>
                <a:schemeClr val="tx1"/>
              </a:solidFill>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6605034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Effective Recruiting</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35635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External Factors Affecting Recruiting</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Supply of workers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Fewer </a:t>
            </a: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“qualified” candidates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Other Factors Affecting Recruiting Success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Consistency of recruitment with strategic goals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Types of jobs recruited and recruiting methods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Non recruitment HR issues and policies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Successful prescreening of applicants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Public image of the firm</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Employment laws</a:t>
            </a:r>
            <a:endParaRPr lang="en-US" sz="2000" dirty="0">
              <a:solidFill>
                <a:schemeClr val="tx1"/>
              </a:solidFill>
              <a:latin typeface="Alexandria"/>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649937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Organizing How You Recruit</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575800" y="6401721"/>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2" name="Group 15">
            <a:extLst>
              <a:ext uri="{FF2B5EF4-FFF2-40B4-BE49-F238E27FC236}">
                <a16:creationId xmlns="" xmlns:a16="http://schemas.microsoft.com/office/drawing/2014/main" id="{53FD80DE-5DB4-E621-857E-29588F1AE102}"/>
              </a:ext>
            </a:extLst>
          </p:cNvPr>
          <p:cNvGrpSpPr>
            <a:grpSpLocks/>
          </p:cNvGrpSpPr>
          <p:nvPr/>
        </p:nvGrpSpPr>
        <p:grpSpPr bwMode="auto">
          <a:xfrm>
            <a:off x="2053056" y="2338469"/>
            <a:ext cx="7862888" cy="2746375"/>
            <a:chOff x="404" y="1180"/>
            <a:chExt cx="4953" cy="1730"/>
          </a:xfrm>
        </p:grpSpPr>
        <p:sp>
          <p:nvSpPr>
            <p:cNvPr id="9" name="AutoShape 5" descr="brownfill01">
              <a:extLst>
                <a:ext uri="{FF2B5EF4-FFF2-40B4-BE49-F238E27FC236}">
                  <a16:creationId xmlns="" xmlns:a16="http://schemas.microsoft.com/office/drawing/2014/main" id="{F7E19F27-AF70-F4D6-695D-69E602EE0595}"/>
                </a:ext>
              </a:extLst>
            </p:cNvPr>
            <p:cNvSpPr>
              <a:spLocks noChangeArrowheads="1"/>
            </p:cNvSpPr>
            <p:nvPr/>
          </p:nvSpPr>
          <p:spPr bwMode="auto">
            <a:xfrm>
              <a:off x="404" y="2205"/>
              <a:ext cx="1094" cy="705"/>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Facilitates strategic priorities</a:t>
              </a:r>
            </a:p>
          </p:txBody>
        </p:sp>
        <p:sp>
          <p:nvSpPr>
            <p:cNvPr id="10" name="AutoShape 6" descr="purplefill01">
              <a:extLst>
                <a:ext uri="{FF2B5EF4-FFF2-40B4-BE49-F238E27FC236}">
                  <a16:creationId xmlns="" xmlns:a16="http://schemas.microsoft.com/office/drawing/2014/main" id="{65EE21D6-EF32-4569-2482-7C6E49961283}"/>
                </a:ext>
              </a:extLst>
            </p:cNvPr>
            <p:cNvSpPr>
              <a:spLocks noChangeArrowheads="1"/>
            </p:cNvSpPr>
            <p:nvPr/>
          </p:nvSpPr>
          <p:spPr bwMode="auto">
            <a:xfrm>
              <a:off x="1696" y="2204"/>
              <a:ext cx="1094" cy="705"/>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Reduces duplication of HR activities</a:t>
              </a:r>
            </a:p>
          </p:txBody>
        </p:sp>
        <p:sp>
          <p:nvSpPr>
            <p:cNvPr id="11" name="AutoShape 7" descr="greenfill01">
              <a:extLst>
                <a:ext uri="{FF2B5EF4-FFF2-40B4-BE49-F238E27FC236}">
                  <a16:creationId xmlns="" xmlns:a16="http://schemas.microsoft.com/office/drawing/2014/main" id="{C1974D83-92A4-3BD5-CA64-08B44B69458F}"/>
                </a:ext>
              </a:extLst>
            </p:cNvPr>
            <p:cNvSpPr>
              <a:spLocks noChangeArrowheads="1"/>
            </p:cNvSpPr>
            <p:nvPr/>
          </p:nvSpPr>
          <p:spPr bwMode="auto">
            <a:xfrm>
              <a:off x="2963" y="2204"/>
              <a:ext cx="1094" cy="704"/>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Ensures compliance with EEO laws</a:t>
              </a:r>
            </a:p>
          </p:txBody>
        </p:sp>
        <p:cxnSp>
          <p:nvCxnSpPr>
            <p:cNvPr id="12" name="AutoShape 8">
              <a:extLst>
                <a:ext uri="{FF2B5EF4-FFF2-40B4-BE49-F238E27FC236}">
                  <a16:creationId xmlns="" xmlns:a16="http://schemas.microsoft.com/office/drawing/2014/main" id="{6E02B503-149C-2311-8781-C56369B25FDA}"/>
                </a:ext>
              </a:extLst>
            </p:cNvPr>
            <p:cNvCxnSpPr>
              <a:cxnSpLocks noChangeShapeType="1"/>
              <a:stCxn id="13" idx="2"/>
              <a:endCxn id="9" idx="0"/>
            </p:cNvCxnSpPr>
            <p:nvPr/>
          </p:nvCxnSpPr>
          <p:spPr bwMode="auto">
            <a:xfrm rot="5400000">
              <a:off x="1611" y="917"/>
              <a:ext cx="610" cy="1929"/>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9">
              <a:extLst>
                <a:ext uri="{FF2B5EF4-FFF2-40B4-BE49-F238E27FC236}">
                  <a16:creationId xmlns="" xmlns:a16="http://schemas.microsoft.com/office/drawing/2014/main" id="{C3C686C4-77EA-8CA7-D151-50B70D65FF68}"/>
                </a:ext>
              </a:extLst>
            </p:cNvPr>
            <p:cNvSpPr>
              <a:spLocks noChangeArrowheads="1"/>
            </p:cNvSpPr>
            <p:nvPr/>
          </p:nvSpPr>
          <p:spPr bwMode="auto">
            <a:xfrm>
              <a:off x="749" y="1180"/>
              <a:ext cx="4262" cy="379"/>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Advantages of Centralizing Recruiting Efforts</a:t>
              </a:r>
            </a:p>
          </p:txBody>
        </p:sp>
        <p:cxnSp>
          <p:nvCxnSpPr>
            <p:cNvPr id="14" name="AutoShape 10">
              <a:extLst>
                <a:ext uri="{FF2B5EF4-FFF2-40B4-BE49-F238E27FC236}">
                  <a16:creationId xmlns="" xmlns:a16="http://schemas.microsoft.com/office/drawing/2014/main" id="{C4DC47DB-CBF9-C2CD-39A9-95D64DA2899B}"/>
                </a:ext>
              </a:extLst>
            </p:cNvPr>
            <p:cNvCxnSpPr>
              <a:cxnSpLocks noChangeShapeType="1"/>
              <a:stCxn id="13" idx="2"/>
              <a:endCxn id="10" idx="0"/>
            </p:cNvCxnSpPr>
            <p:nvPr/>
          </p:nvCxnSpPr>
          <p:spPr bwMode="auto">
            <a:xfrm rot="5400000">
              <a:off x="2257" y="1563"/>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1">
              <a:extLst>
                <a:ext uri="{FF2B5EF4-FFF2-40B4-BE49-F238E27FC236}">
                  <a16:creationId xmlns="" xmlns:a16="http://schemas.microsoft.com/office/drawing/2014/main" id="{E8137958-E45C-05E2-B074-F6B6A2E9BA65}"/>
                </a:ext>
              </a:extLst>
            </p:cNvPr>
            <p:cNvCxnSpPr>
              <a:cxnSpLocks noChangeShapeType="1"/>
              <a:stCxn id="13" idx="2"/>
              <a:endCxn id="11" idx="0"/>
            </p:cNvCxnSpPr>
            <p:nvPr/>
          </p:nvCxnSpPr>
          <p:spPr bwMode="auto">
            <a:xfrm rot="16200000" flipH="1">
              <a:off x="2890" y="1567"/>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2" descr="bluefill01">
              <a:extLst>
                <a:ext uri="{FF2B5EF4-FFF2-40B4-BE49-F238E27FC236}">
                  <a16:creationId xmlns="" xmlns:a16="http://schemas.microsoft.com/office/drawing/2014/main" id="{C74A0F32-2938-FF85-2E5D-BADF9971BFCC}"/>
                </a:ext>
              </a:extLst>
            </p:cNvPr>
            <p:cNvSpPr>
              <a:spLocks noChangeArrowheads="1"/>
            </p:cNvSpPr>
            <p:nvPr/>
          </p:nvSpPr>
          <p:spPr bwMode="auto">
            <a:xfrm>
              <a:off x="4263" y="2205"/>
              <a:ext cx="1094" cy="704"/>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Fosters effective use of online recruiting</a:t>
              </a:r>
            </a:p>
          </p:txBody>
        </p:sp>
        <p:cxnSp>
          <p:nvCxnSpPr>
            <p:cNvPr id="17" name="AutoShape 13">
              <a:extLst>
                <a:ext uri="{FF2B5EF4-FFF2-40B4-BE49-F238E27FC236}">
                  <a16:creationId xmlns="" xmlns:a16="http://schemas.microsoft.com/office/drawing/2014/main" id="{C17AAFC2-623E-0CEA-D5AA-1E16C49CB64C}"/>
                </a:ext>
              </a:extLst>
            </p:cNvPr>
            <p:cNvCxnSpPr>
              <a:cxnSpLocks noChangeShapeType="1"/>
              <a:stCxn id="13" idx="2"/>
              <a:endCxn id="16" idx="0"/>
            </p:cNvCxnSpPr>
            <p:nvPr/>
          </p:nvCxnSpPr>
          <p:spPr bwMode="auto">
            <a:xfrm rot="16200000" flipH="1">
              <a:off x="3540" y="917"/>
              <a:ext cx="610" cy="1930"/>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21"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142199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484438A7-D377-46A1-8DB0-88D8B1AAC86B}" type="slidenum">
              <a:rPr lang="en-US" altLang="en-US" sz="900">
                <a:latin typeface="Alexandria"/>
                <a:cs typeface="Times New Roman" panose="02020603050405020304" pitchFamily="18" charset="0"/>
              </a:rPr>
              <a:pPr eaLnBrk="1" hangingPunct="1"/>
              <a:t>23</a:t>
            </a:fld>
            <a:endParaRPr lang="en-US" altLang="en-US" sz="900">
              <a:latin typeface="Alexandria"/>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Measuring Recruiting Effectiveness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489737" y="6340929"/>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18" name="Group 11">
            <a:extLst>
              <a:ext uri="{FF2B5EF4-FFF2-40B4-BE49-F238E27FC236}">
                <a16:creationId xmlns="" xmlns:a16="http://schemas.microsoft.com/office/drawing/2014/main" id="{47FD99F6-98EE-A2AC-66EA-01495E6DBF12}"/>
              </a:ext>
            </a:extLst>
          </p:cNvPr>
          <p:cNvGrpSpPr>
            <a:grpSpLocks/>
          </p:cNvGrpSpPr>
          <p:nvPr/>
        </p:nvGrpSpPr>
        <p:grpSpPr bwMode="auto">
          <a:xfrm>
            <a:off x="3355976" y="2253745"/>
            <a:ext cx="5457825" cy="3200400"/>
            <a:chOff x="1154" y="1066"/>
            <a:chExt cx="3438" cy="2016"/>
          </a:xfrm>
        </p:grpSpPr>
        <p:sp>
          <p:nvSpPr>
            <p:cNvPr id="19" name="AutoShape 4" descr="redfill01">
              <a:extLst>
                <a:ext uri="{FF2B5EF4-FFF2-40B4-BE49-F238E27FC236}">
                  <a16:creationId xmlns="" xmlns:a16="http://schemas.microsoft.com/office/drawing/2014/main" id="{1D92BAF3-5A0D-58AB-D636-A2806BD0037E}"/>
                </a:ext>
              </a:extLst>
            </p:cNvPr>
            <p:cNvSpPr>
              <a:spLocks noChangeArrowheads="1"/>
            </p:cNvSpPr>
            <p:nvPr/>
          </p:nvSpPr>
          <p:spPr bwMode="auto">
            <a:xfrm>
              <a:off x="1154" y="2445"/>
              <a:ext cx="1445" cy="637"/>
            </a:xfrm>
            <a:prstGeom prst="roundRect">
              <a:avLst>
                <a:gd name="adj" fmla="val 16667"/>
              </a:avLst>
            </a:prstGeom>
            <a:blipFill dpi="0" rotWithShape="1">
              <a:blip r:embed="rId3"/>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What to measure</a:t>
              </a:r>
            </a:p>
          </p:txBody>
        </p:sp>
        <p:sp>
          <p:nvSpPr>
            <p:cNvPr id="20" name="AutoShape 5" descr="greenfill02">
              <a:extLst>
                <a:ext uri="{FF2B5EF4-FFF2-40B4-BE49-F238E27FC236}">
                  <a16:creationId xmlns="" xmlns:a16="http://schemas.microsoft.com/office/drawing/2014/main" id="{8BC59E65-BA0B-C039-75AC-E9D866C60B3F}"/>
                </a:ext>
              </a:extLst>
            </p:cNvPr>
            <p:cNvSpPr>
              <a:spLocks noChangeArrowheads="1"/>
            </p:cNvSpPr>
            <p:nvPr/>
          </p:nvSpPr>
          <p:spPr bwMode="auto">
            <a:xfrm>
              <a:off x="3147" y="2445"/>
              <a:ext cx="1445" cy="637"/>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How to </a:t>
              </a:r>
              <a:br>
                <a:rPr lang="en-US" altLang="en-US" sz="2400">
                  <a:latin typeface="Alexandria"/>
                </a:rPr>
              </a:br>
              <a:r>
                <a:rPr lang="en-US" altLang="en-US" sz="2400">
                  <a:latin typeface="Alexandria"/>
                </a:rPr>
                <a:t>measure</a:t>
              </a:r>
            </a:p>
          </p:txBody>
        </p:sp>
        <p:sp>
          <p:nvSpPr>
            <p:cNvPr id="21" name="Oval 6" descr="brownfill01">
              <a:extLst>
                <a:ext uri="{FF2B5EF4-FFF2-40B4-BE49-F238E27FC236}">
                  <a16:creationId xmlns="" xmlns:a16="http://schemas.microsoft.com/office/drawing/2014/main" id="{76CB3F33-1282-89E7-EFE6-BBDE08F0B110}"/>
                </a:ext>
              </a:extLst>
            </p:cNvPr>
            <p:cNvSpPr>
              <a:spLocks noChangeArrowheads="1"/>
            </p:cNvSpPr>
            <p:nvPr/>
          </p:nvSpPr>
          <p:spPr bwMode="auto">
            <a:xfrm>
              <a:off x="1613" y="1066"/>
              <a:ext cx="2518" cy="852"/>
            </a:xfrm>
            <a:prstGeom prst="ellipse">
              <a:avLst/>
            </a:prstGeom>
            <a:blipFill dpi="0" rotWithShape="1">
              <a:blip r:embed="rId5"/>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Evaluating Recruiting Effectiveness</a:t>
              </a:r>
            </a:p>
          </p:txBody>
        </p:sp>
        <p:cxnSp>
          <p:nvCxnSpPr>
            <p:cNvPr id="22" name="AutoShape 8">
              <a:extLst>
                <a:ext uri="{FF2B5EF4-FFF2-40B4-BE49-F238E27FC236}">
                  <a16:creationId xmlns="" xmlns:a16="http://schemas.microsoft.com/office/drawing/2014/main" id="{E6E66BD8-8F8F-E794-0FA0-70A4A29AB8B7}"/>
                </a:ext>
              </a:extLst>
            </p:cNvPr>
            <p:cNvCxnSpPr>
              <a:cxnSpLocks noChangeShapeType="1"/>
              <a:stCxn id="21" idx="4"/>
              <a:endCxn id="19" idx="0"/>
            </p:cNvCxnSpPr>
            <p:nvPr/>
          </p:nvCxnSpPr>
          <p:spPr bwMode="auto">
            <a:xfrm rot="5400000">
              <a:off x="2129" y="1684"/>
              <a:ext cx="491" cy="995"/>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3" name="AutoShape 9">
              <a:extLst>
                <a:ext uri="{FF2B5EF4-FFF2-40B4-BE49-F238E27FC236}">
                  <a16:creationId xmlns="" xmlns:a16="http://schemas.microsoft.com/office/drawing/2014/main" id="{17C57843-562E-DA98-53F9-2A11FB2BB284}"/>
                </a:ext>
              </a:extLst>
            </p:cNvPr>
            <p:cNvCxnSpPr>
              <a:cxnSpLocks noChangeShapeType="1"/>
              <a:stCxn id="21" idx="4"/>
              <a:endCxn id="20" idx="0"/>
            </p:cNvCxnSpPr>
            <p:nvPr/>
          </p:nvCxnSpPr>
          <p:spPr bwMode="auto">
            <a:xfrm rot="16200000" flipH="1">
              <a:off x="3125" y="1683"/>
              <a:ext cx="491" cy="998"/>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1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67256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cs typeface="Alexandria" charset="0"/>
              </a:rPr>
              <a:t>Measuring Recruiting Effectiveness</a:t>
            </a:r>
            <a:endParaRPr lang="en-US" b="1" dirty="0">
              <a:latin typeface="Alexandria" charset="0"/>
              <a:ea typeface="+mn-ea"/>
              <a:cs typeface="Alexandria"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35635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t>Points:</a:t>
            </a:r>
            <a:endParaRPr lang="en-US" sz="2000" dirty="0">
              <a:solidFill>
                <a:schemeClr val="tx1"/>
              </a:solidFill>
            </a:endParaRPr>
          </a:p>
          <a:p>
            <a:pPr lvl="0"/>
            <a:r>
              <a:rPr lang="en-US" sz="2000" b="1" dirty="0">
                <a:solidFill>
                  <a:schemeClr val="tx1"/>
                </a:solidFill>
                <a:latin typeface="Alexandria"/>
              </a:rPr>
              <a:t>Importance of Measurement:</a:t>
            </a:r>
            <a:r>
              <a:rPr lang="en-US" sz="2000" dirty="0">
                <a:solidFill>
                  <a:schemeClr val="tx1"/>
                </a:solidFill>
                <a:latin typeface="Alexandria"/>
              </a:rPr>
              <a:t> Evaluating recruiting effectiveness is crucial for optimizing hiring efforts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smtClean="0">
                <a:solidFill>
                  <a:schemeClr val="tx1"/>
                </a:solidFill>
                <a:latin typeface="Alexandria"/>
              </a:rPr>
              <a:t>Quantitative </a:t>
            </a:r>
            <a:r>
              <a:rPr lang="en-US" sz="2000" b="1" dirty="0">
                <a:solidFill>
                  <a:schemeClr val="tx1"/>
                </a:solidFill>
                <a:latin typeface="Alexandria"/>
              </a:rPr>
              <a:t>Analysis:</a:t>
            </a:r>
            <a:r>
              <a:rPr lang="en-US" sz="2000" dirty="0">
                <a:solidFill>
                  <a:schemeClr val="tx1"/>
                </a:solidFill>
                <a:latin typeface="Alexandria"/>
              </a:rPr>
              <a:t> Using metrics like applicant generation, new-hire performance, turnover, and time to fill can assess recruiting source effectiveness</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a:p>
            <a:pPr lvl="0"/>
            <a:endParaRPr lang="en-US" sz="2000" dirty="0">
              <a:solidFill>
                <a:schemeClr val="tx1"/>
              </a:solidFill>
              <a:latin typeface="Alexandria"/>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7667620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Internal Sources of Candidates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29345"/>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sp>
        <p:nvSpPr>
          <p:cNvPr id="2" name="AutoShape 3" descr="bluefill01">
            <a:extLst>
              <a:ext uri="{FF2B5EF4-FFF2-40B4-BE49-F238E27FC236}">
                <a16:creationId xmlns="" xmlns:a16="http://schemas.microsoft.com/office/drawing/2014/main" id="{3C7CBBA2-15CF-0F94-C593-A922CA378179}"/>
              </a:ext>
            </a:extLst>
          </p:cNvPr>
          <p:cNvSpPr txBox="1">
            <a:spLocks noChangeArrowheads="1"/>
          </p:cNvSpPr>
          <p:nvPr/>
        </p:nvSpPr>
        <p:spPr bwMode="blackWhite">
          <a:xfrm>
            <a:off x="2165351" y="2462462"/>
            <a:ext cx="3656013" cy="3617496"/>
          </a:xfrm>
          <a:prstGeom prst="roundRect">
            <a:avLst>
              <a:gd name="adj" fmla="val 4167"/>
            </a:avLst>
          </a:prstGeom>
          <a:blipFill dpi="0" rotWithShape="1">
            <a:blip r:embed="rId3"/>
            <a:srcRect/>
            <a:stretch>
              <a:fillRect/>
            </a:stretch>
          </a:blipFill>
          <a:ln w="57150">
            <a:solidFill>
              <a:srgbClr val="99CCFF"/>
            </a:solidFill>
            <a:round/>
            <a:headEnd type="none" w="med" len="med"/>
            <a:tailEnd type="none" w="med" len="med"/>
          </a:ln>
        </p:spPr>
        <p:txBody>
          <a:bodyPr vert="horz" lIns="91440" tIns="137160" rIns="18288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87338">
              <a:spcBef>
                <a:spcPct val="25000"/>
              </a:spcBef>
              <a:buClr>
                <a:srgbClr val="006699"/>
              </a:buClr>
            </a:pPr>
            <a:r>
              <a:rPr lang="en-US" altLang="en-US" sz="2000" dirty="0">
                <a:solidFill>
                  <a:schemeClr val="tx1"/>
                </a:solidFill>
                <a:latin typeface="Alexandria"/>
              </a:rPr>
              <a:t>Foreknowledge of candidates’ strengths </a:t>
            </a:r>
            <a:br>
              <a:rPr lang="en-US" altLang="en-US" sz="2000" dirty="0">
                <a:solidFill>
                  <a:schemeClr val="tx1"/>
                </a:solidFill>
                <a:latin typeface="Alexandria"/>
              </a:rPr>
            </a:br>
            <a:r>
              <a:rPr lang="en-US" altLang="en-US" sz="2000" dirty="0">
                <a:solidFill>
                  <a:schemeClr val="tx1"/>
                </a:solidFill>
                <a:latin typeface="Alexandria"/>
              </a:rPr>
              <a:t>and weaknesses</a:t>
            </a:r>
          </a:p>
          <a:p>
            <a:pPr marL="287338" indent="-287338">
              <a:spcBef>
                <a:spcPct val="25000"/>
              </a:spcBef>
              <a:buClr>
                <a:srgbClr val="006699"/>
              </a:buClr>
            </a:pPr>
            <a:r>
              <a:rPr lang="en-US" altLang="en-US" sz="2000" dirty="0">
                <a:solidFill>
                  <a:schemeClr val="tx1"/>
                </a:solidFill>
                <a:latin typeface="Alexandria"/>
              </a:rPr>
              <a:t>More accurate view of candidate’s skills</a:t>
            </a:r>
          </a:p>
          <a:p>
            <a:pPr marL="287338" indent="-287338">
              <a:spcBef>
                <a:spcPct val="25000"/>
              </a:spcBef>
              <a:buClr>
                <a:srgbClr val="006699"/>
              </a:buClr>
            </a:pPr>
            <a:r>
              <a:rPr lang="en-US" altLang="en-US" sz="2000" dirty="0">
                <a:solidFill>
                  <a:schemeClr val="tx1"/>
                </a:solidFill>
                <a:latin typeface="Alexandria"/>
              </a:rPr>
              <a:t>Candidates have a stronger commitment </a:t>
            </a:r>
            <a:br>
              <a:rPr lang="en-US" altLang="en-US" sz="2000" dirty="0">
                <a:solidFill>
                  <a:schemeClr val="tx1"/>
                </a:solidFill>
                <a:latin typeface="Alexandria"/>
              </a:rPr>
            </a:br>
            <a:r>
              <a:rPr lang="en-US" altLang="en-US" sz="2000" dirty="0">
                <a:solidFill>
                  <a:schemeClr val="tx1"/>
                </a:solidFill>
                <a:latin typeface="Alexandria"/>
              </a:rPr>
              <a:t>to the company</a:t>
            </a:r>
          </a:p>
          <a:p>
            <a:pPr marL="287338" indent="-287338">
              <a:spcBef>
                <a:spcPct val="25000"/>
              </a:spcBef>
              <a:buClr>
                <a:srgbClr val="006699"/>
              </a:buClr>
            </a:pPr>
            <a:r>
              <a:rPr lang="en-US" altLang="en-US" sz="2000" dirty="0">
                <a:solidFill>
                  <a:schemeClr val="tx1"/>
                </a:solidFill>
                <a:latin typeface="Alexandria"/>
              </a:rPr>
              <a:t>Increases employee morale</a:t>
            </a:r>
          </a:p>
          <a:p>
            <a:pPr marL="287338" indent="-287338">
              <a:spcBef>
                <a:spcPct val="25000"/>
              </a:spcBef>
              <a:buClr>
                <a:srgbClr val="006699"/>
              </a:buClr>
            </a:pPr>
            <a:r>
              <a:rPr lang="en-US" altLang="en-US" sz="2000" dirty="0">
                <a:solidFill>
                  <a:schemeClr val="tx1"/>
                </a:solidFill>
                <a:latin typeface="Alexandria"/>
              </a:rPr>
              <a:t>Less training and orientation required</a:t>
            </a:r>
          </a:p>
        </p:txBody>
      </p:sp>
      <p:sp>
        <p:nvSpPr>
          <p:cNvPr id="9" name="AutoShape 5" descr="bluefill01">
            <a:extLst>
              <a:ext uri="{FF2B5EF4-FFF2-40B4-BE49-F238E27FC236}">
                <a16:creationId xmlns="" xmlns:a16="http://schemas.microsoft.com/office/drawing/2014/main" id="{09A120F8-007A-5448-05B4-43BBDA8CF3D0}"/>
              </a:ext>
            </a:extLst>
          </p:cNvPr>
          <p:cNvSpPr>
            <a:spLocks noChangeArrowheads="1"/>
          </p:cNvSpPr>
          <p:nvPr/>
        </p:nvSpPr>
        <p:spPr bwMode="auto">
          <a:xfrm>
            <a:off x="2163763" y="1624261"/>
            <a:ext cx="3657600" cy="525811"/>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i="1">
                <a:latin typeface="Alexandria"/>
              </a:rPr>
              <a:t>Advantages</a:t>
            </a:r>
          </a:p>
        </p:txBody>
      </p:sp>
      <p:sp>
        <p:nvSpPr>
          <p:cNvPr id="10" name="AutoShape 4" descr="brownfill01">
            <a:extLst>
              <a:ext uri="{FF2B5EF4-FFF2-40B4-BE49-F238E27FC236}">
                <a16:creationId xmlns="" xmlns:a16="http://schemas.microsoft.com/office/drawing/2014/main" id="{95F72E0C-41F4-C7D8-34E6-B6F743F72573}"/>
              </a:ext>
            </a:extLst>
          </p:cNvPr>
          <p:cNvSpPr txBox="1">
            <a:spLocks noChangeArrowheads="1"/>
          </p:cNvSpPr>
          <p:nvPr/>
        </p:nvSpPr>
        <p:spPr>
          <a:xfrm>
            <a:off x="6370638" y="2478504"/>
            <a:ext cx="3656012" cy="3601454"/>
          </a:xfrm>
          <a:prstGeom prst="roundRect">
            <a:avLst>
              <a:gd name="adj" fmla="val 5343"/>
            </a:avLst>
          </a:prstGeom>
          <a:blipFill dpi="0" rotWithShape="1">
            <a:blip r:embed="rId4"/>
            <a:srcRect/>
            <a:stretch>
              <a:fillRect/>
            </a:stretch>
          </a:blipFill>
          <a:ln w="57150" cap="flat">
            <a:solidFill>
              <a:schemeClr val="accent2"/>
            </a:solidFill>
            <a:round/>
            <a:headEnd type="none" w="med" len="med"/>
            <a:tailEnd type="none" w="med" len="med"/>
          </a:ln>
        </p:spPr>
        <p:txBody>
          <a:bodyPr vert="horz" lIns="91440" tIns="182880" rIns="182880" bIns="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3363" indent="-233363">
              <a:spcBef>
                <a:spcPct val="25000"/>
              </a:spcBef>
            </a:pPr>
            <a:r>
              <a:rPr lang="en-US" altLang="en-US" sz="2000" dirty="0">
                <a:solidFill>
                  <a:schemeClr val="tx1"/>
                </a:solidFill>
                <a:latin typeface="Alexandria"/>
              </a:rPr>
              <a:t>Failed applicants become discontented</a:t>
            </a:r>
          </a:p>
          <a:p>
            <a:pPr marL="233363" indent="-233363">
              <a:spcBef>
                <a:spcPct val="25000"/>
              </a:spcBef>
            </a:pPr>
            <a:r>
              <a:rPr lang="en-US" altLang="en-US" sz="2000" dirty="0">
                <a:solidFill>
                  <a:schemeClr val="tx1"/>
                </a:solidFill>
                <a:latin typeface="Alexandria"/>
              </a:rPr>
              <a:t>Time wasted interviewing inside candidates who will not be considered</a:t>
            </a:r>
          </a:p>
          <a:p>
            <a:pPr marL="233363" indent="-233363">
              <a:spcBef>
                <a:spcPct val="25000"/>
              </a:spcBef>
            </a:pPr>
            <a:r>
              <a:rPr lang="en-US" altLang="en-US" sz="2000" dirty="0">
                <a:solidFill>
                  <a:schemeClr val="tx1"/>
                </a:solidFill>
                <a:latin typeface="Alexandria"/>
              </a:rPr>
              <a:t>Inbreeding strengthens tendency to maintain the status quo</a:t>
            </a:r>
          </a:p>
        </p:txBody>
      </p:sp>
      <p:sp>
        <p:nvSpPr>
          <p:cNvPr id="11" name="AutoShape 6" descr="brownfill01">
            <a:extLst>
              <a:ext uri="{FF2B5EF4-FFF2-40B4-BE49-F238E27FC236}">
                <a16:creationId xmlns="" xmlns:a16="http://schemas.microsoft.com/office/drawing/2014/main" id="{7DE48011-4D5E-477F-AD6E-799F16B4CAF7}"/>
              </a:ext>
            </a:extLst>
          </p:cNvPr>
          <p:cNvSpPr>
            <a:spLocks noChangeArrowheads="1"/>
          </p:cNvSpPr>
          <p:nvPr/>
        </p:nvSpPr>
        <p:spPr bwMode="auto">
          <a:xfrm>
            <a:off x="6370638" y="1640304"/>
            <a:ext cx="3657600" cy="504458"/>
          </a:xfrm>
          <a:prstGeom prst="roundRect">
            <a:avLst>
              <a:gd name="adj" fmla="val 16667"/>
            </a:avLst>
          </a:prstGeom>
          <a:blipFill dpi="0" rotWithShape="1">
            <a:blip r:embed="rId4"/>
            <a:srcRect/>
            <a:stretch>
              <a:fillRect/>
            </a:stretch>
          </a:blipFill>
          <a:ln w="57150" algn="ctr">
            <a:solidFill>
              <a:schemeClr val="accent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i="1">
                <a:latin typeface="Alexandria"/>
              </a:rPr>
              <a:t>Disadvantages</a:t>
            </a:r>
          </a:p>
        </p:txBody>
      </p:sp>
      <p:pic>
        <p:nvPicPr>
          <p:cNvPr id="1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69757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484438A7-D377-46A1-8DB0-88D8B1AAC86B}" type="slidenum">
              <a:rPr lang="en-US" altLang="en-US" sz="900">
                <a:latin typeface="Alexandria"/>
                <a:cs typeface="Times New Roman" panose="02020603050405020304" pitchFamily="18" charset="0"/>
              </a:rPr>
              <a:pPr eaLnBrk="1" hangingPunct="1"/>
              <a:t>26</a:t>
            </a:fld>
            <a:endParaRPr lang="en-US" altLang="en-US" sz="900">
              <a:latin typeface="Alexandria"/>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Finding Internal Candidates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737271" y="6356350"/>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12" name="Group 11">
            <a:extLst>
              <a:ext uri="{FF2B5EF4-FFF2-40B4-BE49-F238E27FC236}">
                <a16:creationId xmlns="" xmlns:a16="http://schemas.microsoft.com/office/drawing/2014/main" id="{3DB2C3A4-133D-5CD0-88F4-2250BE7B045C}"/>
              </a:ext>
            </a:extLst>
          </p:cNvPr>
          <p:cNvGrpSpPr>
            <a:grpSpLocks/>
          </p:cNvGrpSpPr>
          <p:nvPr/>
        </p:nvGrpSpPr>
        <p:grpSpPr bwMode="auto">
          <a:xfrm>
            <a:off x="2482349" y="2324015"/>
            <a:ext cx="7131050" cy="3063875"/>
            <a:chOff x="634" y="1238"/>
            <a:chExt cx="4492" cy="1786"/>
          </a:xfrm>
        </p:grpSpPr>
        <p:sp>
          <p:nvSpPr>
            <p:cNvPr id="13" name="AutoShape 12" descr="brownfill01">
              <a:extLst>
                <a:ext uri="{FF2B5EF4-FFF2-40B4-BE49-F238E27FC236}">
                  <a16:creationId xmlns="" xmlns:a16="http://schemas.microsoft.com/office/drawing/2014/main" id="{49E0D091-07F8-2A19-9A31-B4C48A2D1573}"/>
                </a:ext>
              </a:extLst>
            </p:cNvPr>
            <p:cNvSpPr>
              <a:spLocks noChangeArrowheads="1"/>
            </p:cNvSpPr>
            <p:nvPr/>
          </p:nvSpPr>
          <p:spPr bwMode="auto">
            <a:xfrm>
              <a:off x="634" y="2390"/>
              <a:ext cx="1326" cy="63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Alexandria"/>
                </a:rPr>
                <a:t>Posting open </a:t>
              </a:r>
              <a:br>
                <a:rPr lang="en-US" altLang="en-US" sz="2000" dirty="0">
                  <a:latin typeface="Alexandria"/>
                </a:rPr>
              </a:br>
              <a:r>
                <a:rPr lang="en-US" altLang="en-US" sz="2000" dirty="0">
                  <a:latin typeface="Alexandria"/>
                </a:rPr>
                <a:t>job positions</a:t>
              </a:r>
              <a:endParaRPr lang="en-US" altLang="en-US" sz="1800" i="1" dirty="0">
                <a:latin typeface="Alexandria"/>
              </a:endParaRPr>
            </a:p>
          </p:txBody>
        </p:sp>
        <p:sp>
          <p:nvSpPr>
            <p:cNvPr id="14" name="AutoShape 13" descr="greenfill01">
              <a:extLst>
                <a:ext uri="{FF2B5EF4-FFF2-40B4-BE49-F238E27FC236}">
                  <a16:creationId xmlns="" xmlns:a16="http://schemas.microsoft.com/office/drawing/2014/main" id="{3CA0EEC5-E6F1-EBE7-BE74-DB24B39B148C}"/>
                </a:ext>
              </a:extLst>
            </p:cNvPr>
            <p:cNvSpPr>
              <a:spLocks noChangeArrowheads="1"/>
            </p:cNvSpPr>
            <p:nvPr/>
          </p:nvSpPr>
          <p:spPr bwMode="auto">
            <a:xfrm>
              <a:off x="2218" y="2389"/>
              <a:ext cx="1326" cy="632"/>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Rehiring former employees</a:t>
              </a:r>
            </a:p>
          </p:txBody>
        </p:sp>
        <p:cxnSp>
          <p:nvCxnSpPr>
            <p:cNvPr id="15" name="AutoShape 14">
              <a:extLst>
                <a:ext uri="{FF2B5EF4-FFF2-40B4-BE49-F238E27FC236}">
                  <a16:creationId xmlns="" xmlns:a16="http://schemas.microsoft.com/office/drawing/2014/main" id="{E71C30BE-BFDA-7947-0F4A-669EDB1ACB80}"/>
                </a:ext>
              </a:extLst>
            </p:cNvPr>
            <p:cNvCxnSpPr>
              <a:cxnSpLocks noChangeShapeType="1"/>
              <a:stCxn id="16" idx="2"/>
              <a:endCxn id="13" idx="0"/>
            </p:cNvCxnSpPr>
            <p:nvPr/>
          </p:nvCxnSpPr>
          <p:spPr bwMode="auto">
            <a:xfrm rot="5400000">
              <a:off x="1830"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5">
              <a:extLst>
                <a:ext uri="{FF2B5EF4-FFF2-40B4-BE49-F238E27FC236}">
                  <a16:creationId xmlns="" xmlns:a16="http://schemas.microsoft.com/office/drawing/2014/main" id="{1124BEE4-9216-6949-6AB4-AB6840B27882}"/>
                </a:ext>
              </a:extLst>
            </p:cNvPr>
            <p:cNvSpPr>
              <a:spLocks noChangeArrowheads="1"/>
            </p:cNvSpPr>
            <p:nvPr/>
          </p:nvSpPr>
          <p:spPr bwMode="auto">
            <a:xfrm>
              <a:off x="1786" y="1238"/>
              <a:ext cx="2188" cy="598"/>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Hiring-from-Within Tasks</a:t>
              </a:r>
            </a:p>
          </p:txBody>
        </p:sp>
        <p:cxnSp>
          <p:nvCxnSpPr>
            <p:cNvPr id="17" name="AutoShape 16">
              <a:extLst>
                <a:ext uri="{FF2B5EF4-FFF2-40B4-BE49-F238E27FC236}">
                  <a16:creationId xmlns="" xmlns:a16="http://schemas.microsoft.com/office/drawing/2014/main" id="{63E56E5D-5483-6F48-C6DF-17E4E455EDE5}"/>
                </a:ext>
              </a:extLst>
            </p:cNvPr>
            <p:cNvCxnSpPr>
              <a:cxnSpLocks noChangeShapeType="1"/>
              <a:stCxn id="16" idx="2"/>
              <a:endCxn id="14" idx="0"/>
            </p:cNvCxnSpPr>
            <p:nvPr/>
          </p:nvCxnSpPr>
          <p:spPr bwMode="auto">
            <a:xfrm rot="16200000" flipH="1">
              <a:off x="2622" y="2112"/>
              <a:ext cx="517" cy="1"/>
            </a:xfrm>
            <a:prstGeom prst="bentConnector3">
              <a:avLst>
                <a:gd name="adj1" fmla="val 49903"/>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8" name="AutoShape 17" descr="bluefill01">
              <a:extLst>
                <a:ext uri="{FF2B5EF4-FFF2-40B4-BE49-F238E27FC236}">
                  <a16:creationId xmlns="" xmlns:a16="http://schemas.microsoft.com/office/drawing/2014/main" id="{ED3FD372-A315-0EA1-B92F-EDB76392EEA7}"/>
                </a:ext>
              </a:extLst>
            </p:cNvPr>
            <p:cNvSpPr>
              <a:spLocks noChangeArrowheads="1"/>
            </p:cNvSpPr>
            <p:nvPr/>
          </p:nvSpPr>
          <p:spPr bwMode="auto">
            <a:xfrm>
              <a:off x="3800" y="2390"/>
              <a:ext cx="1326" cy="632"/>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Succession </a:t>
              </a:r>
              <a:br>
                <a:rPr lang="en-US" altLang="en-US" sz="1800">
                  <a:latin typeface="Alexandria"/>
                </a:rPr>
              </a:br>
              <a:r>
                <a:rPr lang="en-US" altLang="en-US" sz="1800">
                  <a:latin typeface="Alexandria"/>
                </a:rPr>
                <a:t>planning (HRIS)</a:t>
              </a:r>
            </a:p>
          </p:txBody>
        </p:sp>
        <p:cxnSp>
          <p:nvCxnSpPr>
            <p:cNvPr id="19" name="AutoShape 18">
              <a:extLst>
                <a:ext uri="{FF2B5EF4-FFF2-40B4-BE49-F238E27FC236}">
                  <a16:creationId xmlns="" xmlns:a16="http://schemas.microsoft.com/office/drawing/2014/main" id="{52A26D78-CB58-5576-C8E8-5BFFE34C8F40}"/>
                </a:ext>
              </a:extLst>
            </p:cNvPr>
            <p:cNvCxnSpPr>
              <a:cxnSpLocks noChangeShapeType="1"/>
              <a:stCxn id="16" idx="2"/>
              <a:endCxn id="18" idx="0"/>
            </p:cNvCxnSpPr>
            <p:nvPr/>
          </p:nvCxnSpPr>
          <p:spPr bwMode="auto">
            <a:xfrm rot="16200000" flipH="1">
              <a:off x="3413"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20"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93969"/>
            <a:ext cx="2305141" cy="1076343"/>
          </a:xfrm>
          <a:prstGeom prst="rect">
            <a:avLst/>
          </a:prstGeom>
        </p:spPr>
      </p:pic>
    </p:spTree>
    <p:extLst>
      <p:ext uri="{BB962C8B-B14F-4D97-AF65-F5344CB8AC3E}">
        <p14:creationId xmlns:p14="http://schemas.microsoft.com/office/powerpoint/2010/main" val="3025983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cs typeface="Alexandria" charset="0"/>
              </a:rPr>
              <a:t>Finding Internal Candidates</a:t>
            </a:r>
            <a:endParaRPr lang="en-US" b="1" dirty="0">
              <a:latin typeface="Alexandria" charset="0"/>
              <a:ea typeface="+mn-ea"/>
              <a:cs typeface="Alexandria"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35635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a:rPr>
              <a:t>Job Posting</a:t>
            </a:r>
            <a:r>
              <a:rPr lang="en-US" sz="2000" dirty="0" smtClean="0">
                <a:solidFill>
                  <a:schemeClr val="tx1"/>
                </a:solidFill>
                <a:latin typeface="Alexandria"/>
              </a:rPr>
              <a:t>: </a:t>
            </a:r>
          </a:p>
          <a:p>
            <a:pPr marL="342900" indent="-342900">
              <a:buFont typeface="Arial" panose="020B0604020202020204" pitchFamily="34" charset="0"/>
              <a:buChar char="•"/>
            </a:pPr>
            <a:r>
              <a:rPr lang="en-US" sz="2000" dirty="0" smtClean="0">
                <a:solidFill>
                  <a:schemeClr val="tx1"/>
                </a:solidFill>
                <a:latin typeface="Alexandria"/>
              </a:rPr>
              <a:t>Clear </a:t>
            </a:r>
            <a:r>
              <a:rPr lang="en-US" sz="2000" dirty="0">
                <a:solidFill>
                  <a:schemeClr val="tx1"/>
                </a:solidFill>
                <a:latin typeface="Alexandria"/>
              </a:rPr>
              <a:t>and concise job postings</a:t>
            </a:r>
            <a:r>
              <a:rPr lang="en-US" sz="2000" dirty="0" smtClean="0">
                <a:solidFill>
                  <a:schemeClr val="tx1"/>
                </a:solidFill>
                <a:latin typeface="Alexandria"/>
              </a:rPr>
              <a:t>. </a:t>
            </a:r>
          </a:p>
          <a:p>
            <a:pPr marL="342900" indent="-342900">
              <a:buFont typeface="Arial" panose="020B0604020202020204" pitchFamily="34" charset="0"/>
              <a:buChar char="•"/>
            </a:pPr>
            <a:r>
              <a:rPr lang="en-US" sz="2000" dirty="0" smtClean="0">
                <a:solidFill>
                  <a:schemeClr val="tx1"/>
                </a:solidFill>
                <a:latin typeface="Alexandria"/>
              </a:rPr>
              <a:t>Wide </a:t>
            </a:r>
            <a:r>
              <a:rPr lang="en-US" sz="2000" dirty="0">
                <a:solidFill>
                  <a:schemeClr val="tx1"/>
                </a:solidFill>
                <a:latin typeface="Alexandria"/>
              </a:rPr>
              <a:t>distribution within the organization</a:t>
            </a:r>
            <a:r>
              <a:rPr lang="en-US" sz="2000" dirty="0" smtClean="0">
                <a:solidFill>
                  <a:schemeClr val="tx1"/>
                </a:solidFill>
                <a:latin typeface="Alexandria"/>
              </a:rPr>
              <a:t>. </a:t>
            </a:r>
          </a:p>
          <a:p>
            <a:pPr marL="342900" indent="-342900">
              <a:buFont typeface="Arial" panose="020B0604020202020204" pitchFamily="34" charset="0"/>
              <a:buChar char="•"/>
            </a:pPr>
            <a:r>
              <a:rPr lang="en-US" sz="2000" dirty="0" smtClean="0">
                <a:solidFill>
                  <a:schemeClr val="tx1"/>
                </a:solidFill>
                <a:latin typeface="Alexandria"/>
              </a:rPr>
              <a:t>Encourage </a:t>
            </a:r>
            <a:r>
              <a:rPr lang="en-US" sz="2000" dirty="0">
                <a:solidFill>
                  <a:schemeClr val="tx1"/>
                </a:solidFill>
                <a:latin typeface="Alexandria"/>
              </a:rPr>
              <a:t>applications, even if requirements aren't fully met</a:t>
            </a:r>
            <a:r>
              <a:rPr lang="en-US" sz="2000" dirty="0" smtClean="0">
                <a:solidFill>
                  <a:schemeClr val="tx1"/>
                </a:solidFill>
                <a:latin typeface="Alexandria"/>
              </a:rPr>
              <a:t>.</a:t>
            </a:r>
          </a:p>
          <a:p>
            <a:endParaRPr lang="en-US" sz="2000" dirty="0" smtClean="0">
              <a:solidFill>
                <a:schemeClr val="tx1"/>
              </a:solidFill>
              <a:latin typeface="Alexandria"/>
            </a:endParaRPr>
          </a:p>
          <a:p>
            <a:r>
              <a:rPr lang="en-US" sz="2000" b="1" dirty="0" smtClean="0">
                <a:solidFill>
                  <a:schemeClr val="tx1"/>
                </a:solidFill>
                <a:latin typeface="Alexandria"/>
              </a:rPr>
              <a:t>Skills </a:t>
            </a:r>
            <a:r>
              <a:rPr lang="en-US" sz="2000" b="1" dirty="0">
                <a:solidFill>
                  <a:schemeClr val="tx1"/>
                </a:solidFill>
                <a:latin typeface="Alexandria"/>
              </a:rPr>
              <a:t>Inventories</a:t>
            </a:r>
            <a:r>
              <a:rPr lang="en-US" sz="2000" dirty="0" smtClean="0">
                <a:solidFill>
                  <a:schemeClr val="tx1"/>
                </a:solidFill>
                <a:latin typeface="Alexandria"/>
              </a:rPr>
              <a:t>:</a:t>
            </a:r>
          </a:p>
          <a:p>
            <a:endParaRPr lang="en-US" sz="2000" dirty="0" smtClean="0">
              <a:solidFill>
                <a:schemeClr val="tx1"/>
              </a:solidFill>
              <a:latin typeface="Alexandria"/>
            </a:endParaRPr>
          </a:p>
          <a:p>
            <a:pPr marL="342900" indent="-342900">
              <a:buFont typeface="Arial" panose="020B0604020202020204" pitchFamily="34" charset="0"/>
              <a:buChar char="•"/>
            </a:pPr>
            <a:r>
              <a:rPr lang="en-US" sz="2000" dirty="0" smtClean="0">
                <a:solidFill>
                  <a:schemeClr val="tx1"/>
                </a:solidFill>
                <a:latin typeface="Alexandria"/>
              </a:rPr>
              <a:t>Comprehensive </a:t>
            </a:r>
            <a:r>
              <a:rPr lang="en-US" sz="2000" dirty="0">
                <a:solidFill>
                  <a:schemeClr val="tx1"/>
                </a:solidFill>
                <a:latin typeface="Alexandria"/>
              </a:rPr>
              <a:t>data on education, certifications, work experience, and </a:t>
            </a:r>
            <a:r>
              <a:rPr lang="en-US" sz="2000" dirty="0" smtClean="0">
                <a:solidFill>
                  <a:schemeClr val="tx1"/>
                </a:solidFill>
                <a:latin typeface="Alexandria"/>
              </a:rPr>
              <a:t>performance.</a:t>
            </a:r>
          </a:p>
          <a:p>
            <a:pPr marL="342900" indent="-342900">
              <a:buFont typeface="Arial" panose="020B0604020202020204" pitchFamily="34" charset="0"/>
              <a:buChar char="•"/>
            </a:pPr>
            <a:r>
              <a:rPr lang="en-US" sz="2000" dirty="0" smtClean="0">
                <a:solidFill>
                  <a:schemeClr val="tx1"/>
                </a:solidFill>
                <a:latin typeface="Alexandria"/>
              </a:rPr>
              <a:t>Easy </a:t>
            </a:r>
            <a:r>
              <a:rPr lang="en-US" sz="2000" dirty="0">
                <a:solidFill>
                  <a:schemeClr val="tx1"/>
                </a:solidFill>
                <a:latin typeface="Alexandria"/>
              </a:rPr>
              <a:t>accessibility for managers and HR professionals.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020425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cs typeface="Alexandria" charset="0"/>
              </a:rPr>
              <a:t>Finding Internal Candidates</a:t>
            </a:r>
            <a:endParaRPr lang="en-US" b="1" dirty="0">
              <a:latin typeface="Alexandria" charset="0"/>
              <a:ea typeface="+mn-ea"/>
              <a:cs typeface="Alexandria"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35635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a:rPr>
              <a:t>Rehiring Former Employees:</a:t>
            </a:r>
            <a:r>
              <a:rPr lang="en-US" sz="2000" dirty="0">
                <a:solidFill>
                  <a:schemeClr val="tx1"/>
                </a:solidFill>
                <a:latin typeface="Alexandria"/>
              </a:rPr>
              <a:t> </a:t>
            </a:r>
          </a:p>
          <a:p>
            <a:pPr marL="742950" lvl="1" indent="-285750">
              <a:buFont typeface="Arial" panose="020B0604020202020204" pitchFamily="34" charset="0"/>
              <a:buChar char="•"/>
            </a:pPr>
            <a:r>
              <a:rPr lang="en-US" sz="2000" dirty="0">
                <a:solidFill>
                  <a:schemeClr val="tx1"/>
                </a:solidFill>
                <a:latin typeface="Alexandria"/>
              </a:rPr>
              <a:t>Consider reason for departure and time lapse.</a:t>
            </a:r>
          </a:p>
          <a:p>
            <a:pPr marL="742950" lvl="1" indent="-285750">
              <a:buFont typeface="Arial" panose="020B0604020202020204" pitchFamily="34" charset="0"/>
              <a:buChar char="•"/>
            </a:pPr>
            <a:r>
              <a:rPr lang="en-US" sz="2000" dirty="0">
                <a:solidFill>
                  <a:schemeClr val="tx1"/>
                </a:solidFill>
                <a:latin typeface="Alexandria"/>
              </a:rPr>
              <a:t>Conduct thorough reference checks.</a:t>
            </a:r>
          </a:p>
          <a:p>
            <a:pPr marL="742950" lvl="1" indent="-285750">
              <a:buFont typeface="Arial" panose="020B0604020202020204" pitchFamily="34" charset="0"/>
              <a:buChar char="•"/>
            </a:pPr>
            <a:r>
              <a:rPr lang="en-US" sz="2000" dirty="0">
                <a:solidFill>
                  <a:schemeClr val="tx1"/>
                </a:solidFill>
                <a:latin typeface="Alexandria"/>
              </a:rPr>
              <a:t>Example: Rehiring a laid-off employee who performed well and is eager to return</a:t>
            </a:r>
            <a:r>
              <a:rPr lang="en-US" sz="2000" dirty="0" smtClean="0">
                <a:solidFill>
                  <a:schemeClr val="tx1"/>
                </a:solidFill>
                <a:latin typeface="Alexandria"/>
              </a:rPr>
              <a:t>.</a:t>
            </a:r>
          </a:p>
          <a:p>
            <a:pPr lvl="1"/>
            <a:endParaRPr lang="en-US" sz="2000" dirty="0">
              <a:solidFill>
                <a:schemeClr val="tx1"/>
              </a:solidFill>
              <a:latin typeface="Alexandria"/>
            </a:endParaRPr>
          </a:p>
          <a:p>
            <a:r>
              <a:rPr lang="en-US" sz="2000" b="1" dirty="0">
                <a:solidFill>
                  <a:schemeClr val="tx1"/>
                </a:solidFill>
                <a:latin typeface="Alexandria"/>
              </a:rPr>
              <a:t>Succession Planning</a:t>
            </a:r>
            <a:endParaRPr lang="en-US" sz="2000" dirty="0">
              <a:solidFill>
                <a:schemeClr val="tx1"/>
              </a:solidFill>
              <a:latin typeface="Alexandria"/>
            </a:endParaRPr>
          </a:p>
          <a:p>
            <a:pPr marL="742950" lvl="1" indent="-285750">
              <a:buFont typeface="Arial" panose="020B0604020202020204" pitchFamily="34" charset="0"/>
              <a:buChar char="•"/>
            </a:pPr>
            <a:r>
              <a:rPr lang="en-US" sz="2000" dirty="0" smtClean="0">
                <a:solidFill>
                  <a:schemeClr val="tx1"/>
                </a:solidFill>
                <a:latin typeface="Alexandria"/>
              </a:rPr>
              <a:t>Identification </a:t>
            </a:r>
            <a:r>
              <a:rPr lang="en-US" sz="2000" dirty="0">
                <a:solidFill>
                  <a:schemeClr val="tx1"/>
                </a:solidFill>
                <a:latin typeface="Alexandria"/>
              </a:rPr>
              <a:t>of key positions.</a:t>
            </a:r>
          </a:p>
          <a:p>
            <a:pPr marL="742950" lvl="1" indent="-285750">
              <a:buFont typeface="Arial" panose="020B0604020202020204" pitchFamily="34" charset="0"/>
              <a:buChar char="•"/>
            </a:pPr>
            <a:r>
              <a:rPr lang="en-US" sz="2000" dirty="0">
                <a:solidFill>
                  <a:schemeClr val="tx1"/>
                </a:solidFill>
                <a:latin typeface="Alexandria"/>
              </a:rPr>
              <a:t>Development of candidates through targeted opportunities.</a:t>
            </a:r>
          </a:p>
          <a:p>
            <a:pPr marL="742950" lvl="1" indent="-285750">
              <a:buFont typeface="Arial" panose="020B0604020202020204" pitchFamily="34" charset="0"/>
              <a:buChar char="•"/>
            </a:pPr>
            <a:r>
              <a:rPr lang="en-US" sz="2000" dirty="0">
                <a:solidFill>
                  <a:schemeClr val="tx1"/>
                </a:solidFill>
                <a:latin typeface="Alexandria"/>
              </a:rPr>
              <a:t>Assessment and selection of most suitable individuals.</a:t>
            </a:r>
          </a:p>
          <a:p>
            <a:pPr marL="742950" lvl="1" indent="-285750">
              <a:buFont typeface="Arial" panose="020B0604020202020204" pitchFamily="34" charset="0"/>
              <a:buChar char="•"/>
            </a:pPr>
            <a:r>
              <a:rPr lang="en-US" sz="2000" dirty="0">
                <a:solidFill>
                  <a:schemeClr val="tx1"/>
                </a:solidFill>
                <a:latin typeface="Alexandria"/>
              </a:rPr>
              <a:t>Example: Succession plan for CEO position, including development, assessment, and selection.</a:t>
            </a:r>
          </a:p>
          <a:p>
            <a:pPr marL="342900" indent="-342900">
              <a:buFont typeface="Arial" panose="020B0604020202020204" pitchFamily="34" charset="0"/>
              <a:buChar char="•"/>
            </a:pPr>
            <a:endParaRPr lang="en-US" sz="2000" dirty="0">
              <a:solidFill>
                <a:schemeClr val="tx1"/>
              </a:solidFill>
              <a:latin typeface="Alexandria"/>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739222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Outside Sources of Candidates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575800" y="6409868"/>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2" name="Group 3">
            <a:extLst>
              <a:ext uri="{FF2B5EF4-FFF2-40B4-BE49-F238E27FC236}">
                <a16:creationId xmlns="" xmlns:a16="http://schemas.microsoft.com/office/drawing/2014/main" id="{159FE1E4-1ABF-F848-C31E-CE290940E5C2}"/>
              </a:ext>
            </a:extLst>
          </p:cNvPr>
          <p:cNvGrpSpPr>
            <a:grpSpLocks/>
          </p:cNvGrpSpPr>
          <p:nvPr/>
        </p:nvGrpSpPr>
        <p:grpSpPr bwMode="auto">
          <a:xfrm>
            <a:off x="2616200" y="2193755"/>
            <a:ext cx="782638" cy="1044575"/>
            <a:chOff x="576" y="1008"/>
            <a:chExt cx="403" cy="658"/>
          </a:xfrm>
        </p:grpSpPr>
        <p:sp>
          <p:nvSpPr>
            <p:cNvPr id="9" name="Freeform 4">
              <a:extLst>
                <a:ext uri="{FF2B5EF4-FFF2-40B4-BE49-F238E27FC236}">
                  <a16:creationId xmlns="" xmlns:a16="http://schemas.microsoft.com/office/drawing/2014/main" id="{806DA16F-79F4-60C5-481B-499BBD0DC4AE}"/>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10" name="Oval 5">
              <a:extLst>
                <a:ext uri="{FF2B5EF4-FFF2-40B4-BE49-F238E27FC236}">
                  <a16:creationId xmlns="" xmlns:a16="http://schemas.microsoft.com/office/drawing/2014/main" id="{93490C28-A8CC-61C8-D6D6-1C8A04DC8BF8}"/>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1</a:t>
              </a:r>
            </a:p>
          </p:txBody>
        </p:sp>
      </p:grpSp>
      <p:grpSp>
        <p:nvGrpSpPr>
          <p:cNvPr id="11" name="Group 6">
            <a:extLst>
              <a:ext uri="{FF2B5EF4-FFF2-40B4-BE49-F238E27FC236}">
                <a16:creationId xmlns="" xmlns:a16="http://schemas.microsoft.com/office/drawing/2014/main" id="{BD8F6BC0-E3F2-A61E-7F22-07877EE17AC7}"/>
              </a:ext>
            </a:extLst>
          </p:cNvPr>
          <p:cNvGrpSpPr>
            <a:grpSpLocks/>
          </p:cNvGrpSpPr>
          <p:nvPr/>
        </p:nvGrpSpPr>
        <p:grpSpPr bwMode="auto">
          <a:xfrm>
            <a:off x="2616200" y="2835105"/>
            <a:ext cx="782638" cy="1044575"/>
            <a:chOff x="581" y="1757"/>
            <a:chExt cx="403" cy="658"/>
          </a:xfrm>
        </p:grpSpPr>
        <p:sp>
          <p:nvSpPr>
            <p:cNvPr id="20" name="Freeform 7">
              <a:extLst>
                <a:ext uri="{FF2B5EF4-FFF2-40B4-BE49-F238E27FC236}">
                  <a16:creationId xmlns="" xmlns:a16="http://schemas.microsoft.com/office/drawing/2014/main" id="{06A9872F-972F-8D8B-DBDE-B06C54053E55}"/>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21" name="Oval 8">
              <a:extLst>
                <a:ext uri="{FF2B5EF4-FFF2-40B4-BE49-F238E27FC236}">
                  <a16:creationId xmlns="" xmlns:a16="http://schemas.microsoft.com/office/drawing/2014/main" id="{07B66503-D626-E38F-3526-7C9472368AC7}"/>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2</a:t>
              </a:r>
            </a:p>
          </p:txBody>
        </p:sp>
      </p:grpSp>
      <p:grpSp>
        <p:nvGrpSpPr>
          <p:cNvPr id="22" name="Group 9">
            <a:extLst>
              <a:ext uri="{FF2B5EF4-FFF2-40B4-BE49-F238E27FC236}">
                <a16:creationId xmlns="" xmlns:a16="http://schemas.microsoft.com/office/drawing/2014/main" id="{14C88C28-C684-D374-8635-95C6B7BB3C93}"/>
              </a:ext>
            </a:extLst>
          </p:cNvPr>
          <p:cNvGrpSpPr>
            <a:grpSpLocks/>
          </p:cNvGrpSpPr>
          <p:nvPr/>
        </p:nvGrpSpPr>
        <p:grpSpPr bwMode="auto">
          <a:xfrm>
            <a:off x="2616200" y="2798592"/>
            <a:ext cx="782638" cy="1725612"/>
            <a:chOff x="581" y="2045"/>
            <a:chExt cx="403" cy="1037"/>
          </a:xfrm>
        </p:grpSpPr>
        <p:sp>
          <p:nvSpPr>
            <p:cNvPr id="23" name="Freeform 10">
              <a:extLst>
                <a:ext uri="{FF2B5EF4-FFF2-40B4-BE49-F238E27FC236}">
                  <a16:creationId xmlns="" xmlns:a16="http://schemas.microsoft.com/office/drawing/2014/main" id="{2649626A-74CC-0F25-9165-94E5A6261133}"/>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24" name="Oval 11">
              <a:extLst>
                <a:ext uri="{FF2B5EF4-FFF2-40B4-BE49-F238E27FC236}">
                  <a16:creationId xmlns="" xmlns:a16="http://schemas.microsoft.com/office/drawing/2014/main" id="{6CEAB804-FB30-CC36-89E4-D9D6475565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3</a:t>
              </a:r>
            </a:p>
          </p:txBody>
        </p:sp>
      </p:grpSp>
      <p:grpSp>
        <p:nvGrpSpPr>
          <p:cNvPr id="25" name="Group 12">
            <a:extLst>
              <a:ext uri="{FF2B5EF4-FFF2-40B4-BE49-F238E27FC236}">
                <a16:creationId xmlns="" xmlns:a16="http://schemas.microsoft.com/office/drawing/2014/main" id="{E1847B61-3E85-FD3F-F91E-0D0FCB7941FB}"/>
              </a:ext>
            </a:extLst>
          </p:cNvPr>
          <p:cNvGrpSpPr>
            <a:grpSpLocks/>
          </p:cNvGrpSpPr>
          <p:nvPr/>
        </p:nvGrpSpPr>
        <p:grpSpPr bwMode="auto">
          <a:xfrm>
            <a:off x="2611439" y="3441530"/>
            <a:ext cx="782637" cy="1725613"/>
            <a:chOff x="581" y="2045"/>
            <a:chExt cx="403" cy="1037"/>
          </a:xfrm>
        </p:grpSpPr>
        <p:sp>
          <p:nvSpPr>
            <p:cNvPr id="26" name="Freeform 13">
              <a:extLst>
                <a:ext uri="{FF2B5EF4-FFF2-40B4-BE49-F238E27FC236}">
                  <a16:creationId xmlns="" xmlns:a16="http://schemas.microsoft.com/office/drawing/2014/main" id="{152963FD-028E-6C70-AAB3-F9B499960B11}"/>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27" name="Oval 14">
              <a:extLst>
                <a:ext uri="{FF2B5EF4-FFF2-40B4-BE49-F238E27FC236}">
                  <a16:creationId xmlns="" xmlns:a16="http://schemas.microsoft.com/office/drawing/2014/main" id="{1DB9CF75-7A57-DD69-562E-BD6F53E1DBE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4</a:t>
              </a:r>
            </a:p>
          </p:txBody>
        </p:sp>
      </p:grpSp>
      <p:grpSp>
        <p:nvGrpSpPr>
          <p:cNvPr id="28" name="Group 15">
            <a:extLst>
              <a:ext uri="{FF2B5EF4-FFF2-40B4-BE49-F238E27FC236}">
                <a16:creationId xmlns="" xmlns:a16="http://schemas.microsoft.com/office/drawing/2014/main" id="{6B264871-85D3-D64A-7EC7-6D3C667972F9}"/>
              </a:ext>
            </a:extLst>
          </p:cNvPr>
          <p:cNvGrpSpPr>
            <a:grpSpLocks/>
          </p:cNvGrpSpPr>
          <p:nvPr/>
        </p:nvGrpSpPr>
        <p:grpSpPr bwMode="auto">
          <a:xfrm>
            <a:off x="2608264" y="4049542"/>
            <a:ext cx="782637" cy="1725612"/>
            <a:chOff x="581" y="2045"/>
            <a:chExt cx="403" cy="1037"/>
          </a:xfrm>
        </p:grpSpPr>
        <p:sp>
          <p:nvSpPr>
            <p:cNvPr id="29" name="Freeform 16">
              <a:extLst>
                <a:ext uri="{FF2B5EF4-FFF2-40B4-BE49-F238E27FC236}">
                  <a16:creationId xmlns="" xmlns:a16="http://schemas.microsoft.com/office/drawing/2014/main" id="{41713A68-063D-5CA3-7F20-7C33DCB3984B}"/>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30" name="Oval 17">
              <a:extLst>
                <a:ext uri="{FF2B5EF4-FFF2-40B4-BE49-F238E27FC236}">
                  <a16:creationId xmlns="" xmlns:a16="http://schemas.microsoft.com/office/drawing/2014/main" id="{64011D17-41A3-18C9-56CE-C33EDA2A2D6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5</a:t>
              </a:r>
            </a:p>
          </p:txBody>
        </p:sp>
      </p:grpSp>
      <p:sp>
        <p:nvSpPr>
          <p:cNvPr id="31" name="Rectangle 18">
            <a:extLst>
              <a:ext uri="{FF2B5EF4-FFF2-40B4-BE49-F238E27FC236}">
                <a16:creationId xmlns="" xmlns:a16="http://schemas.microsoft.com/office/drawing/2014/main" id="{0EB9611E-62FC-DCDF-D072-CCD4B8AA179B}"/>
              </a:ext>
            </a:extLst>
          </p:cNvPr>
          <p:cNvSpPr>
            <a:spLocks noChangeArrowheads="1"/>
          </p:cNvSpPr>
          <p:nvPr/>
        </p:nvSpPr>
        <p:spPr bwMode="blackWhite">
          <a:xfrm>
            <a:off x="3314701" y="3528843"/>
            <a:ext cx="3008313"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Advertising</a:t>
            </a:r>
          </a:p>
        </p:txBody>
      </p:sp>
      <p:sp>
        <p:nvSpPr>
          <p:cNvPr id="32" name="Rectangle 19">
            <a:extLst>
              <a:ext uri="{FF2B5EF4-FFF2-40B4-BE49-F238E27FC236}">
                <a16:creationId xmlns="" xmlns:a16="http://schemas.microsoft.com/office/drawing/2014/main" id="{607FB40E-6811-8522-A34C-0C106921A034}"/>
              </a:ext>
            </a:extLst>
          </p:cNvPr>
          <p:cNvSpPr>
            <a:spLocks noChangeArrowheads="1"/>
          </p:cNvSpPr>
          <p:nvPr/>
        </p:nvSpPr>
        <p:spPr bwMode="blackWhite">
          <a:xfrm>
            <a:off x="3314701" y="2904955"/>
            <a:ext cx="3008313"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Recruiting via the Internet </a:t>
            </a:r>
          </a:p>
        </p:txBody>
      </p:sp>
      <p:sp>
        <p:nvSpPr>
          <p:cNvPr id="33" name="Rectangle 20">
            <a:extLst>
              <a:ext uri="{FF2B5EF4-FFF2-40B4-BE49-F238E27FC236}">
                <a16:creationId xmlns="" xmlns:a16="http://schemas.microsoft.com/office/drawing/2014/main" id="{2F38AE55-B386-4D4F-B902-9B46E13200D5}"/>
              </a:ext>
            </a:extLst>
          </p:cNvPr>
          <p:cNvSpPr>
            <a:spLocks noChangeArrowheads="1"/>
          </p:cNvSpPr>
          <p:nvPr/>
        </p:nvSpPr>
        <p:spPr bwMode="blackWhite">
          <a:xfrm>
            <a:off x="3314701" y="4170193"/>
            <a:ext cx="300831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Employment Agencies</a:t>
            </a:r>
          </a:p>
        </p:txBody>
      </p:sp>
      <p:sp>
        <p:nvSpPr>
          <p:cNvPr id="34" name="Rectangle 21">
            <a:extLst>
              <a:ext uri="{FF2B5EF4-FFF2-40B4-BE49-F238E27FC236}">
                <a16:creationId xmlns="" xmlns:a16="http://schemas.microsoft.com/office/drawing/2014/main" id="{FC5ACD3F-C77F-9386-2131-97FDE322E4BE}"/>
              </a:ext>
            </a:extLst>
          </p:cNvPr>
          <p:cNvSpPr>
            <a:spLocks noChangeArrowheads="1"/>
          </p:cNvSpPr>
          <p:nvPr/>
        </p:nvSpPr>
        <p:spPr bwMode="blackWhite">
          <a:xfrm>
            <a:off x="3309938" y="4809954"/>
            <a:ext cx="3008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Temp Agencies and Alternative Staffing</a:t>
            </a:r>
          </a:p>
        </p:txBody>
      </p:sp>
      <p:sp>
        <p:nvSpPr>
          <p:cNvPr id="35" name="Rectangle 22">
            <a:extLst>
              <a:ext uri="{FF2B5EF4-FFF2-40B4-BE49-F238E27FC236}">
                <a16:creationId xmlns="" xmlns:a16="http://schemas.microsoft.com/office/drawing/2014/main" id="{F27988D5-4E68-DE87-1B9A-4A921D58321F}"/>
              </a:ext>
            </a:extLst>
          </p:cNvPr>
          <p:cNvSpPr>
            <a:spLocks noChangeArrowheads="1"/>
          </p:cNvSpPr>
          <p:nvPr/>
        </p:nvSpPr>
        <p:spPr bwMode="blackWhite">
          <a:xfrm>
            <a:off x="3306763" y="5424318"/>
            <a:ext cx="300831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Offshoring/Outsourcing</a:t>
            </a:r>
          </a:p>
        </p:txBody>
      </p:sp>
      <p:grpSp>
        <p:nvGrpSpPr>
          <p:cNvPr id="36" name="Group 23">
            <a:extLst>
              <a:ext uri="{FF2B5EF4-FFF2-40B4-BE49-F238E27FC236}">
                <a16:creationId xmlns="" xmlns:a16="http://schemas.microsoft.com/office/drawing/2014/main" id="{ABD31BAC-5222-AEAF-A25F-A8D237876150}"/>
              </a:ext>
            </a:extLst>
          </p:cNvPr>
          <p:cNvGrpSpPr>
            <a:grpSpLocks/>
          </p:cNvGrpSpPr>
          <p:nvPr/>
        </p:nvGrpSpPr>
        <p:grpSpPr bwMode="auto">
          <a:xfrm>
            <a:off x="6570663" y="2190580"/>
            <a:ext cx="690562" cy="1044575"/>
            <a:chOff x="576" y="1008"/>
            <a:chExt cx="403" cy="658"/>
          </a:xfrm>
        </p:grpSpPr>
        <p:sp>
          <p:nvSpPr>
            <p:cNvPr id="37" name="Freeform 24">
              <a:extLst>
                <a:ext uri="{FF2B5EF4-FFF2-40B4-BE49-F238E27FC236}">
                  <a16:creationId xmlns="" xmlns:a16="http://schemas.microsoft.com/office/drawing/2014/main" id="{07094463-D226-891A-56EE-4909D9C02C63}"/>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38" name="Oval 25">
              <a:extLst>
                <a:ext uri="{FF2B5EF4-FFF2-40B4-BE49-F238E27FC236}">
                  <a16:creationId xmlns="" xmlns:a16="http://schemas.microsoft.com/office/drawing/2014/main" id="{7475E270-9975-2595-2083-FE24111D03E3}"/>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6</a:t>
              </a:r>
            </a:p>
          </p:txBody>
        </p:sp>
      </p:grpSp>
      <p:grpSp>
        <p:nvGrpSpPr>
          <p:cNvPr id="39" name="Group 26">
            <a:extLst>
              <a:ext uri="{FF2B5EF4-FFF2-40B4-BE49-F238E27FC236}">
                <a16:creationId xmlns="" xmlns:a16="http://schemas.microsoft.com/office/drawing/2014/main" id="{24E22A65-CC79-C6D6-7193-7D505CB80432}"/>
              </a:ext>
            </a:extLst>
          </p:cNvPr>
          <p:cNvGrpSpPr>
            <a:grpSpLocks/>
          </p:cNvGrpSpPr>
          <p:nvPr/>
        </p:nvGrpSpPr>
        <p:grpSpPr bwMode="auto">
          <a:xfrm>
            <a:off x="6570663" y="2835105"/>
            <a:ext cx="690562" cy="1044575"/>
            <a:chOff x="581" y="1757"/>
            <a:chExt cx="403" cy="658"/>
          </a:xfrm>
        </p:grpSpPr>
        <p:sp>
          <p:nvSpPr>
            <p:cNvPr id="40" name="Freeform 27">
              <a:extLst>
                <a:ext uri="{FF2B5EF4-FFF2-40B4-BE49-F238E27FC236}">
                  <a16:creationId xmlns="" xmlns:a16="http://schemas.microsoft.com/office/drawing/2014/main" id="{FD3636A4-4C94-A70A-E58C-C1F127892945}"/>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41" name="Oval 28">
              <a:extLst>
                <a:ext uri="{FF2B5EF4-FFF2-40B4-BE49-F238E27FC236}">
                  <a16:creationId xmlns="" xmlns:a16="http://schemas.microsoft.com/office/drawing/2014/main" id="{1B0577F0-324B-85DB-7BAF-F506AE7D7509}"/>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7</a:t>
              </a:r>
            </a:p>
          </p:txBody>
        </p:sp>
      </p:grpSp>
      <p:grpSp>
        <p:nvGrpSpPr>
          <p:cNvPr id="42" name="Group 29">
            <a:extLst>
              <a:ext uri="{FF2B5EF4-FFF2-40B4-BE49-F238E27FC236}">
                <a16:creationId xmlns="" xmlns:a16="http://schemas.microsoft.com/office/drawing/2014/main" id="{48F8845E-6CA5-B59A-89EA-587FCFB0E4B3}"/>
              </a:ext>
            </a:extLst>
          </p:cNvPr>
          <p:cNvGrpSpPr>
            <a:grpSpLocks/>
          </p:cNvGrpSpPr>
          <p:nvPr/>
        </p:nvGrpSpPr>
        <p:grpSpPr bwMode="auto">
          <a:xfrm>
            <a:off x="6570663" y="2784305"/>
            <a:ext cx="690562" cy="1725613"/>
            <a:chOff x="581" y="2045"/>
            <a:chExt cx="403" cy="1037"/>
          </a:xfrm>
        </p:grpSpPr>
        <p:sp>
          <p:nvSpPr>
            <p:cNvPr id="43" name="Freeform 30">
              <a:extLst>
                <a:ext uri="{FF2B5EF4-FFF2-40B4-BE49-F238E27FC236}">
                  <a16:creationId xmlns="" xmlns:a16="http://schemas.microsoft.com/office/drawing/2014/main" id="{694DF957-5658-0BF1-57B9-2E20CFEDD2D9}"/>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44" name="Oval 31">
              <a:extLst>
                <a:ext uri="{FF2B5EF4-FFF2-40B4-BE49-F238E27FC236}">
                  <a16:creationId xmlns="" xmlns:a16="http://schemas.microsoft.com/office/drawing/2014/main" id="{64952B78-74D5-FC00-9131-602705093900}"/>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8</a:t>
              </a:r>
            </a:p>
          </p:txBody>
        </p:sp>
      </p:grpSp>
      <p:grpSp>
        <p:nvGrpSpPr>
          <p:cNvPr id="45" name="Group 32">
            <a:extLst>
              <a:ext uri="{FF2B5EF4-FFF2-40B4-BE49-F238E27FC236}">
                <a16:creationId xmlns="" xmlns:a16="http://schemas.microsoft.com/office/drawing/2014/main" id="{DA7906C3-AB13-8D17-33C7-A1BEA4DA77EC}"/>
              </a:ext>
            </a:extLst>
          </p:cNvPr>
          <p:cNvGrpSpPr>
            <a:grpSpLocks/>
          </p:cNvGrpSpPr>
          <p:nvPr/>
        </p:nvGrpSpPr>
        <p:grpSpPr bwMode="auto">
          <a:xfrm>
            <a:off x="6565901" y="3427242"/>
            <a:ext cx="690563" cy="1725612"/>
            <a:chOff x="581" y="2045"/>
            <a:chExt cx="403" cy="1037"/>
          </a:xfrm>
        </p:grpSpPr>
        <p:sp>
          <p:nvSpPr>
            <p:cNvPr id="46" name="Freeform 33">
              <a:extLst>
                <a:ext uri="{FF2B5EF4-FFF2-40B4-BE49-F238E27FC236}">
                  <a16:creationId xmlns="" xmlns:a16="http://schemas.microsoft.com/office/drawing/2014/main" id="{8F70E3C8-84BC-344E-060E-4789A1D16B78}"/>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47" name="Oval 34">
              <a:extLst>
                <a:ext uri="{FF2B5EF4-FFF2-40B4-BE49-F238E27FC236}">
                  <a16:creationId xmlns="" xmlns:a16="http://schemas.microsoft.com/office/drawing/2014/main" id="{81264586-144E-1A98-F854-5392AC0E759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9</a:t>
              </a:r>
            </a:p>
          </p:txBody>
        </p:sp>
      </p:grpSp>
      <p:sp>
        <p:nvSpPr>
          <p:cNvPr id="48" name="Rectangle 35">
            <a:extLst>
              <a:ext uri="{FF2B5EF4-FFF2-40B4-BE49-F238E27FC236}">
                <a16:creationId xmlns="" xmlns:a16="http://schemas.microsoft.com/office/drawing/2014/main" id="{6DEDBA31-1AE5-EFDC-97DE-04C0703C5EF3}"/>
              </a:ext>
            </a:extLst>
          </p:cNvPr>
          <p:cNvSpPr>
            <a:spLocks noChangeArrowheads="1"/>
          </p:cNvSpPr>
          <p:nvPr/>
        </p:nvSpPr>
        <p:spPr bwMode="blackWhite">
          <a:xfrm>
            <a:off x="7202488" y="3514555"/>
            <a:ext cx="3008312"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On Demand Recruiting Services (ODRS)</a:t>
            </a:r>
          </a:p>
        </p:txBody>
      </p:sp>
      <p:sp>
        <p:nvSpPr>
          <p:cNvPr id="49" name="Rectangle 36">
            <a:extLst>
              <a:ext uri="{FF2B5EF4-FFF2-40B4-BE49-F238E27FC236}">
                <a16:creationId xmlns="" xmlns:a16="http://schemas.microsoft.com/office/drawing/2014/main" id="{6C5CEA49-B2C0-52E1-5ADB-CFC3B9F44221}"/>
              </a:ext>
            </a:extLst>
          </p:cNvPr>
          <p:cNvSpPr>
            <a:spLocks noChangeArrowheads="1"/>
          </p:cNvSpPr>
          <p:nvPr/>
        </p:nvSpPr>
        <p:spPr bwMode="blackWhite">
          <a:xfrm>
            <a:off x="7202488" y="2904955"/>
            <a:ext cx="30083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Executive Recruiters</a:t>
            </a:r>
          </a:p>
        </p:txBody>
      </p:sp>
      <p:sp>
        <p:nvSpPr>
          <p:cNvPr id="50" name="Rectangle 37">
            <a:extLst>
              <a:ext uri="{FF2B5EF4-FFF2-40B4-BE49-F238E27FC236}">
                <a16:creationId xmlns="" xmlns:a16="http://schemas.microsoft.com/office/drawing/2014/main" id="{F1FAC3F8-597A-D000-E62E-D2D8D677DA0F}"/>
              </a:ext>
            </a:extLst>
          </p:cNvPr>
          <p:cNvSpPr>
            <a:spLocks noChangeArrowheads="1"/>
          </p:cNvSpPr>
          <p:nvPr/>
        </p:nvSpPr>
        <p:spPr bwMode="blackWhite">
          <a:xfrm>
            <a:off x="7202488" y="4155904"/>
            <a:ext cx="3008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College Recruiting</a:t>
            </a:r>
          </a:p>
        </p:txBody>
      </p:sp>
      <p:sp>
        <p:nvSpPr>
          <p:cNvPr id="51" name="Rectangle 38">
            <a:extLst>
              <a:ext uri="{FF2B5EF4-FFF2-40B4-BE49-F238E27FC236}">
                <a16:creationId xmlns="" xmlns:a16="http://schemas.microsoft.com/office/drawing/2014/main" id="{1282DA08-0B6F-3AB3-825B-71C81837C557}"/>
              </a:ext>
            </a:extLst>
          </p:cNvPr>
          <p:cNvSpPr>
            <a:spLocks noChangeArrowheads="1"/>
          </p:cNvSpPr>
          <p:nvPr/>
        </p:nvSpPr>
        <p:spPr bwMode="blackWhite">
          <a:xfrm>
            <a:off x="7197726" y="4795668"/>
            <a:ext cx="300831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Referrals and Walk-ins</a:t>
            </a:r>
          </a:p>
        </p:txBody>
      </p:sp>
      <p:sp>
        <p:nvSpPr>
          <p:cNvPr id="52" name="AutoShape 39" descr="bluefill01">
            <a:extLst>
              <a:ext uri="{FF2B5EF4-FFF2-40B4-BE49-F238E27FC236}">
                <a16:creationId xmlns="" xmlns:a16="http://schemas.microsoft.com/office/drawing/2014/main" id="{38CC4A82-61A3-E2E9-B6C0-553304DAED2E}"/>
              </a:ext>
            </a:extLst>
          </p:cNvPr>
          <p:cNvSpPr>
            <a:spLocks noChangeArrowheads="1"/>
          </p:cNvSpPr>
          <p:nvPr/>
        </p:nvSpPr>
        <p:spPr bwMode="auto">
          <a:xfrm>
            <a:off x="2255839" y="2011193"/>
            <a:ext cx="4846637"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Locating Outside Candidates</a:t>
            </a:r>
          </a:p>
        </p:txBody>
      </p:sp>
      <p:pic>
        <p:nvPicPr>
          <p:cNvPr id="5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57260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strips(downRight)">
                                      <p:cBhvr>
                                        <p:cTn id="21" dur="1000"/>
                                        <p:tgtEl>
                                          <p:spTgt spid="11"/>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10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strips(downRight)">
                                      <p:cBhvr>
                                        <p:cTn id="30" dur="1000"/>
                                        <p:tgtEl>
                                          <p:spTgt spid="22"/>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left)">
                                      <p:cBhvr>
                                        <p:cTn id="34" dur="1000"/>
                                        <p:tgtEl>
                                          <p:spTgt spid="33"/>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strips(downRight)">
                                      <p:cBhvr>
                                        <p:cTn id="39" dur="1000"/>
                                        <p:tgtEl>
                                          <p:spTgt spid="25"/>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1000"/>
                                        <p:tgtEl>
                                          <p:spTgt spid="34"/>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strips(downRight)">
                                      <p:cBhvr>
                                        <p:cTn id="48" dur="1000"/>
                                        <p:tgtEl>
                                          <p:spTgt spid="28"/>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wipe(left)">
                                      <p:cBhvr>
                                        <p:cTn id="52" dur="1000"/>
                                        <p:tgtEl>
                                          <p:spTgt spid="35"/>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6" fill="hold" nodeType="click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strips(downRight)">
                                      <p:cBhvr>
                                        <p:cTn id="57" dur="1000"/>
                                        <p:tgtEl>
                                          <p:spTgt spid="36"/>
                                        </p:tgtEl>
                                      </p:cBhvr>
                                    </p:animEffect>
                                  </p:childTnLst>
                                </p:cTn>
                              </p:par>
                            </p:childTnLst>
                          </p:cTn>
                        </p:par>
                        <p:par>
                          <p:cTn id="58" fill="hold">
                            <p:stCondLst>
                              <p:cond delay="1000"/>
                            </p:stCondLst>
                            <p:childTnLst>
                              <p:par>
                                <p:cTn id="59" presetID="22" presetClass="entr" presetSubtype="8" fill="hold" nodeType="after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wipe(left)">
                                      <p:cBhvr>
                                        <p:cTn id="61" dur="500"/>
                                        <p:tgtEl>
                                          <p:spTgt spid="49"/>
                                        </p:tgtEl>
                                      </p:cBhvr>
                                    </p:animEffect>
                                  </p:childTnLst>
                                </p:cTn>
                              </p:par>
                            </p:childTnLst>
                          </p:cTn>
                        </p:par>
                      </p:childTnLst>
                    </p:cTn>
                  </p:par>
                  <p:par>
                    <p:cTn id="62" fill="hold">
                      <p:stCondLst>
                        <p:cond delay="indefinite"/>
                      </p:stCondLst>
                      <p:childTnLst>
                        <p:par>
                          <p:cTn id="63" fill="hold">
                            <p:stCondLst>
                              <p:cond delay="0"/>
                            </p:stCondLst>
                            <p:childTnLst>
                              <p:par>
                                <p:cTn id="64" presetID="18" presetClass="entr" presetSubtype="6" fill="hold" nodeType="click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strips(downRight)">
                                      <p:cBhvr>
                                        <p:cTn id="66" dur="1000"/>
                                        <p:tgtEl>
                                          <p:spTgt spid="39"/>
                                        </p:tgtEl>
                                      </p:cBhvr>
                                    </p:animEffect>
                                  </p:childTnLst>
                                </p:cTn>
                              </p:par>
                            </p:childTnLst>
                          </p:cTn>
                        </p:par>
                        <p:par>
                          <p:cTn id="67" fill="hold">
                            <p:stCondLst>
                              <p:cond delay="1000"/>
                            </p:stCondLst>
                            <p:childTnLst>
                              <p:par>
                                <p:cTn id="68" presetID="22" presetClass="entr" presetSubtype="8" fill="hold" nodeType="afterEffect">
                                  <p:stCondLst>
                                    <p:cond delay="0"/>
                                  </p:stCondLst>
                                  <p:childTnLst>
                                    <p:set>
                                      <p:cBhvr>
                                        <p:cTn id="69" dur="1" fill="hold">
                                          <p:stCondLst>
                                            <p:cond delay="0"/>
                                          </p:stCondLst>
                                        </p:cTn>
                                        <p:tgtEl>
                                          <p:spTgt spid="48"/>
                                        </p:tgtEl>
                                        <p:attrNameLst>
                                          <p:attrName>style.visibility</p:attrName>
                                        </p:attrNameLst>
                                      </p:cBhvr>
                                      <p:to>
                                        <p:strVal val="visible"/>
                                      </p:to>
                                    </p:set>
                                    <p:animEffect transition="in" filter="wipe(left)">
                                      <p:cBhvr>
                                        <p:cTn id="70" dur="1000"/>
                                        <p:tgtEl>
                                          <p:spTgt spid="48"/>
                                        </p:tgtEl>
                                      </p:cBhvr>
                                    </p:animEffect>
                                  </p:childTnLst>
                                </p:cTn>
                              </p:par>
                            </p:childTnLst>
                          </p:cTn>
                        </p:par>
                      </p:childTnLst>
                    </p:cTn>
                  </p:par>
                  <p:par>
                    <p:cTn id="71" fill="hold">
                      <p:stCondLst>
                        <p:cond delay="indefinite"/>
                      </p:stCondLst>
                      <p:childTnLst>
                        <p:par>
                          <p:cTn id="72" fill="hold">
                            <p:stCondLst>
                              <p:cond delay="0"/>
                            </p:stCondLst>
                            <p:childTnLst>
                              <p:par>
                                <p:cTn id="73" presetID="18" presetClass="entr" presetSubtype="6" fill="hold" nodeType="click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strips(downRight)">
                                      <p:cBhvr>
                                        <p:cTn id="75" dur="1000"/>
                                        <p:tgtEl>
                                          <p:spTgt spid="42"/>
                                        </p:tgtEl>
                                      </p:cBhvr>
                                    </p:animEffect>
                                  </p:childTnLst>
                                </p:cTn>
                              </p:par>
                            </p:childTnLst>
                          </p:cTn>
                        </p:par>
                        <p:par>
                          <p:cTn id="76" fill="hold">
                            <p:stCondLst>
                              <p:cond delay="1000"/>
                            </p:stCondLst>
                            <p:childTnLst>
                              <p:par>
                                <p:cTn id="77" presetID="22" presetClass="entr" presetSubtype="8" fill="hold" nodeType="after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left)">
                                      <p:cBhvr>
                                        <p:cTn id="79" dur="1000"/>
                                        <p:tgtEl>
                                          <p:spTgt spid="50"/>
                                        </p:tgtEl>
                                      </p:cBhvr>
                                    </p:animEffect>
                                  </p:childTnLst>
                                </p:cTn>
                              </p:par>
                            </p:childTnLst>
                          </p:cTn>
                        </p:par>
                      </p:childTnLst>
                    </p:cTn>
                  </p:par>
                  <p:par>
                    <p:cTn id="80" fill="hold">
                      <p:stCondLst>
                        <p:cond delay="indefinite"/>
                      </p:stCondLst>
                      <p:childTnLst>
                        <p:par>
                          <p:cTn id="81" fill="hold">
                            <p:stCondLst>
                              <p:cond delay="0"/>
                            </p:stCondLst>
                            <p:childTnLst>
                              <p:par>
                                <p:cTn id="82" presetID="18" presetClass="entr" presetSubtype="6" fill="hold" nodeType="clickEffect">
                                  <p:stCondLst>
                                    <p:cond delay="0"/>
                                  </p:stCondLst>
                                  <p:childTnLst>
                                    <p:set>
                                      <p:cBhvr>
                                        <p:cTn id="83" dur="1" fill="hold">
                                          <p:stCondLst>
                                            <p:cond delay="0"/>
                                          </p:stCondLst>
                                        </p:cTn>
                                        <p:tgtEl>
                                          <p:spTgt spid="45"/>
                                        </p:tgtEl>
                                        <p:attrNameLst>
                                          <p:attrName>style.visibility</p:attrName>
                                        </p:attrNameLst>
                                      </p:cBhvr>
                                      <p:to>
                                        <p:strVal val="visible"/>
                                      </p:to>
                                    </p:set>
                                    <p:animEffect transition="in" filter="strips(downRight)">
                                      <p:cBhvr>
                                        <p:cTn id="84" dur="1000"/>
                                        <p:tgtEl>
                                          <p:spTgt spid="45"/>
                                        </p:tgtEl>
                                      </p:cBhvr>
                                    </p:animEffect>
                                  </p:childTnLst>
                                </p:cTn>
                              </p:par>
                            </p:childTnLst>
                          </p:cTn>
                        </p:par>
                        <p:par>
                          <p:cTn id="85" fill="hold">
                            <p:stCondLst>
                              <p:cond delay="1000"/>
                            </p:stCondLst>
                            <p:childTnLst>
                              <p:par>
                                <p:cTn id="86" presetID="22" presetClass="entr" presetSubtype="8" fill="hold"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wipe(left)">
                                      <p:cBhvr>
                                        <p:cTn id="88"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48" grpId="0"/>
      <p:bldP spid="49" grpId="0"/>
      <p:bldP spid="50" grpId="0"/>
      <p:bldP spid="51" grpId="0"/>
      <p:bldP spid="52"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eaLnBrk="1" hangingPunct="1">
              <a:defRPr/>
            </a:pPr>
            <a:r>
              <a:rPr lang="en-US" b="1" dirty="0">
                <a:latin typeface="Alexandria" charset="0"/>
                <a:ea typeface="+mn-ea"/>
                <a:cs typeface="Alexandria" charset="0"/>
              </a:rPr>
              <a:t>Recruiting via the Internet</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Advantages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Cost-effective way to publicize job openings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More applicants attracted over a longer period</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Immediate applicant responses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Online prescreening of applicants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Links to other job search sites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Automation of applicant tracking and evaluation</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Disadvantages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Exclusion of older and minority workers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Unqualified applicants overload the system</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Personal information privacy concerns of applicants</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1" name="TextBox 10">
            <a:extLst>
              <a:ext uri="{FF2B5EF4-FFF2-40B4-BE49-F238E27FC236}">
                <a16:creationId xmlns="" xmlns:a16="http://schemas.microsoft.com/office/drawing/2014/main" id="{151D9455-B11F-52A5-F9E1-C45230E6C185}"/>
              </a:ext>
            </a:extLst>
          </p:cNvPr>
          <p:cNvSpPr txBox="1"/>
          <p:nvPr/>
        </p:nvSpPr>
        <p:spPr>
          <a:xfrm>
            <a:off x="9575800" y="6409868"/>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1997008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Advertising for Outside Candidates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The Media Choice</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Selection of the best medium depends on the positions for which the firm is recruiting.</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Newspapers: local and specific labor markets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Trade and professional journals: specialized employees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Internet job sites: global labor markets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Constructing (Writing) Effective Ads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Create attention, interest, desire, and action.</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Create a positive impression (image) of the firm.</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151D9455-B11F-52A5-F9E1-C45230E6C185}"/>
              </a:ext>
            </a:extLst>
          </p:cNvPr>
          <p:cNvSpPr txBox="1"/>
          <p:nvPr/>
        </p:nvSpPr>
        <p:spPr>
          <a:xfrm>
            <a:off x="9575800" y="6409868"/>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2564254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Slide Number Placeholder 2">
            <a:extLst>
              <a:ext uri="{FF2B5EF4-FFF2-40B4-BE49-F238E27FC236}">
                <a16:creationId xmlns="" xmlns:a16="http://schemas.microsoft.com/office/drawing/2014/main" id="{ABB82214-1A4B-5862-C7B2-74D0AB368EDF}"/>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18B05331-8B6B-414E-AC26-A63585279472}" type="slidenum">
              <a:rPr lang="en-US" altLang="en-US" sz="900">
                <a:cs typeface="Times New Roman" panose="02020603050405020304" pitchFamily="18" charset="0"/>
              </a:rPr>
              <a:pPr eaLnBrk="1" hangingPunct="1"/>
              <a:t>32</a:t>
            </a:fld>
            <a:endParaRPr lang="en-US" altLang="en-US" sz="900">
              <a:cs typeface="Times New Roman" panose="02020603050405020304" pitchFamily="18" charset="0"/>
            </a:endParaRPr>
          </a:p>
        </p:txBody>
      </p:sp>
      <p:sp>
        <p:nvSpPr>
          <p:cNvPr id="29700" name="Line 2">
            <a:extLst>
              <a:ext uri="{FF2B5EF4-FFF2-40B4-BE49-F238E27FC236}">
                <a16:creationId xmlns="" xmlns:a16="http://schemas.microsoft.com/office/drawing/2014/main" id="{9B974980-B0AA-3582-80E7-210E71523568}"/>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29701" name="Text Box 3">
            <a:extLst>
              <a:ext uri="{FF2B5EF4-FFF2-40B4-BE49-F238E27FC236}">
                <a16:creationId xmlns="" xmlns:a16="http://schemas.microsoft.com/office/drawing/2014/main" id="{FC273BF4-010A-3AD0-1432-2301CBBF652C}"/>
              </a:ext>
            </a:extLst>
          </p:cNvPr>
          <p:cNvSpPr txBox="1">
            <a:spLocks noChangeArrowheads="1"/>
          </p:cNvSpPr>
          <p:nvPr/>
        </p:nvSpPr>
        <p:spPr bwMode="auto">
          <a:xfrm>
            <a:off x="2014539" y="315913"/>
            <a:ext cx="8137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2400" b="1" dirty="0" smtClean="0">
                <a:latin typeface="Alexandria" charset="0"/>
                <a:cs typeface="Alexandria" charset="0"/>
              </a:rPr>
              <a:t>Adv. </a:t>
            </a:r>
            <a:r>
              <a:rPr lang="en-US" altLang="en-US" sz="2400" b="1" dirty="0">
                <a:latin typeface="Alexandria" charset="0"/>
                <a:cs typeface="Alexandria" charset="0"/>
              </a:rPr>
              <a:t>that Draws Attention</a:t>
            </a:r>
          </a:p>
        </p:txBody>
      </p:sp>
      <p:pic>
        <p:nvPicPr>
          <p:cNvPr id="29702" name="Picture 4" descr="0509">
            <a:extLst>
              <a:ext uri="{FF2B5EF4-FFF2-40B4-BE49-F238E27FC236}">
                <a16:creationId xmlns="" xmlns:a16="http://schemas.microsoft.com/office/drawing/2014/main" id="{E2751B67-C1CB-5B47-09E0-3C05532CAC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3650" y="922338"/>
            <a:ext cx="4578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9" name="TextBox 8">
            <a:extLst>
              <a:ext uri="{FF2B5EF4-FFF2-40B4-BE49-F238E27FC236}">
                <a16:creationId xmlns="" xmlns:a16="http://schemas.microsoft.com/office/drawing/2014/main" id="{151D9455-B11F-52A5-F9E1-C45230E6C185}"/>
              </a:ext>
            </a:extLst>
          </p:cNvPr>
          <p:cNvSpPr txBox="1"/>
          <p:nvPr/>
        </p:nvSpPr>
        <p:spPr>
          <a:xfrm>
            <a:off x="9575800" y="6409868"/>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0316928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484438A7-D377-46A1-8DB0-88D8B1AAC86B}" type="slidenum">
              <a:rPr lang="en-US" altLang="en-US" sz="900">
                <a:latin typeface="Alexandria"/>
                <a:cs typeface="Times New Roman" panose="02020603050405020304" pitchFamily="18" charset="0"/>
              </a:rPr>
              <a:pPr eaLnBrk="1" hangingPunct="1"/>
              <a:t>33</a:t>
            </a:fld>
            <a:endParaRPr lang="en-US" altLang="en-US" sz="900">
              <a:latin typeface="Alexandria"/>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eaLnBrk="1" hangingPunct="1">
              <a:defRPr/>
            </a:pPr>
            <a:r>
              <a:rPr lang="en-US" b="1" dirty="0">
                <a:latin typeface="Alexandria"/>
                <a:ea typeface="+mn-ea"/>
                <a:cs typeface="Alexandria" charset="0"/>
              </a:rPr>
              <a:t>Employment Agencies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371779"/>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grpSp>
        <p:nvGrpSpPr>
          <p:cNvPr id="2" name="Group 11">
            <a:extLst>
              <a:ext uri="{FF2B5EF4-FFF2-40B4-BE49-F238E27FC236}">
                <a16:creationId xmlns="" xmlns:a16="http://schemas.microsoft.com/office/drawing/2014/main" id="{2B6034AC-7489-02C0-5469-D5655E3E5B11}"/>
              </a:ext>
            </a:extLst>
          </p:cNvPr>
          <p:cNvGrpSpPr>
            <a:grpSpLocks/>
          </p:cNvGrpSpPr>
          <p:nvPr/>
        </p:nvGrpSpPr>
        <p:grpSpPr bwMode="auto">
          <a:xfrm>
            <a:off x="2137779" y="2500477"/>
            <a:ext cx="7499350" cy="3108325"/>
            <a:chOff x="749" y="1008"/>
            <a:chExt cx="4262" cy="1786"/>
          </a:xfrm>
        </p:grpSpPr>
        <p:sp>
          <p:nvSpPr>
            <p:cNvPr id="9" name="AutoShape 12" descr="grayfill01">
              <a:extLst>
                <a:ext uri="{FF2B5EF4-FFF2-40B4-BE49-F238E27FC236}">
                  <a16:creationId xmlns="" xmlns:a16="http://schemas.microsoft.com/office/drawing/2014/main" id="{BAA7F4DD-03C6-37F0-5030-C205EE72A6FF}"/>
                </a:ext>
              </a:extLst>
            </p:cNvPr>
            <p:cNvSpPr>
              <a:spLocks noChangeArrowheads="1"/>
            </p:cNvSpPr>
            <p:nvPr/>
          </p:nvSpPr>
          <p:spPr bwMode="auto">
            <a:xfrm>
              <a:off x="749" y="2352"/>
              <a:ext cx="1243" cy="442"/>
            </a:xfrm>
            <a:prstGeom prst="roundRect">
              <a:avLst>
                <a:gd name="adj" fmla="val 9671"/>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Alexandria"/>
                </a:rPr>
                <a:t>Public </a:t>
              </a:r>
              <a:br>
                <a:rPr lang="en-US" altLang="en-US" sz="2000" dirty="0">
                  <a:latin typeface="Alexandria"/>
                </a:rPr>
              </a:br>
              <a:r>
                <a:rPr lang="en-US" altLang="en-US" sz="2000" dirty="0">
                  <a:latin typeface="Alexandria"/>
                </a:rPr>
                <a:t>agencies</a:t>
              </a:r>
            </a:p>
          </p:txBody>
        </p:sp>
        <p:sp>
          <p:nvSpPr>
            <p:cNvPr id="10" name="AutoShape 13" descr="greenfill02">
              <a:extLst>
                <a:ext uri="{FF2B5EF4-FFF2-40B4-BE49-F238E27FC236}">
                  <a16:creationId xmlns="" xmlns:a16="http://schemas.microsoft.com/office/drawing/2014/main" id="{602DFB2B-F7BD-50D8-6234-AA52CB81ECAB}"/>
                </a:ext>
              </a:extLst>
            </p:cNvPr>
            <p:cNvSpPr>
              <a:spLocks noChangeArrowheads="1"/>
            </p:cNvSpPr>
            <p:nvPr/>
          </p:nvSpPr>
          <p:spPr bwMode="auto">
            <a:xfrm>
              <a:off x="3768" y="2352"/>
              <a:ext cx="1243" cy="442"/>
            </a:xfrm>
            <a:prstGeom prst="roundRect">
              <a:avLst>
                <a:gd name="adj" fmla="val 11606"/>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Alexandria"/>
                </a:rPr>
                <a:t>Private </a:t>
              </a:r>
              <a:br>
                <a:rPr lang="en-US" altLang="en-US" sz="2000" dirty="0">
                  <a:latin typeface="Alexandria"/>
                </a:rPr>
              </a:br>
              <a:r>
                <a:rPr lang="en-US" altLang="en-US" sz="2000" dirty="0">
                  <a:latin typeface="Alexandria"/>
                </a:rPr>
                <a:t>agencies</a:t>
              </a:r>
            </a:p>
          </p:txBody>
        </p:sp>
        <p:sp>
          <p:nvSpPr>
            <p:cNvPr id="11" name="Oval 14" descr="brownfill01">
              <a:extLst>
                <a:ext uri="{FF2B5EF4-FFF2-40B4-BE49-F238E27FC236}">
                  <a16:creationId xmlns="" xmlns:a16="http://schemas.microsoft.com/office/drawing/2014/main" id="{03A228AA-2FAB-44ED-448B-A42838AC6717}"/>
                </a:ext>
              </a:extLst>
            </p:cNvPr>
            <p:cNvSpPr>
              <a:spLocks noChangeArrowheads="1"/>
            </p:cNvSpPr>
            <p:nvPr/>
          </p:nvSpPr>
          <p:spPr bwMode="auto">
            <a:xfrm>
              <a:off x="1705" y="1008"/>
              <a:ext cx="2336" cy="757"/>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Types of Employment Agencies</a:t>
              </a:r>
            </a:p>
          </p:txBody>
        </p:sp>
        <p:sp>
          <p:nvSpPr>
            <p:cNvPr id="12" name="AutoShape 15" descr="purplefill01">
              <a:extLst>
                <a:ext uri="{FF2B5EF4-FFF2-40B4-BE49-F238E27FC236}">
                  <a16:creationId xmlns="" xmlns:a16="http://schemas.microsoft.com/office/drawing/2014/main" id="{99B844E2-161F-FDE0-AD7F-2D5E91C40392}"/>
                </a:ext>
              </a:extLst>
            </p:cNvPr>
            <p:cNvSpPr>
              <a:spLocks noChangeArrowheads="1"/>
            </p:cNvSpPr>
            <p:nvPr/>
          </p:nvSpPr>
          <p:spPr bwMode="auto">
            <a:xfrm>
              <a:off x="2252" y="2352"/>
              <a:ext cx="1243" cy="442"/>
            </a:xfrm>
            <a:prstGeom prst="roundRect">
              <a:avLst>
                <a:gd name="adj" fmla="val 11606"/>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Alexandria"/>
                </a:rPr>
                <a:t>Nonprofit </a:t>
              </a:r>
              <a:br>
                <a:rPr lang="en-US" altLang="en-US" sz="2000">
                  <a:latin typeface="Alexandria"/>
                </a:rPr>
              </a:br>
              <a:r>
                <a:rPr lang="en-US" altLang="en-US" sz="2000">
                  <a:latin typeface="Alexandria"/>
                </a:rPr>
                <a:t>agencies</a:t>
              </a:r>
            </a:p>
          </p:txBody>
        </p:sp>
        <p:cxnSp>
          <p:nvCxnSpPr>
            <p:cNvPr id="13" name="AutoShape 16">
              <a:extLst>
                <a:ext uri="{FF2B5EF4-FFF2-40B4-BE49-F238E27FC236}">
                  <a16:creationId xmlns="" xmlns:a16="http://schemas.microsoft.com/office/drawing/2014/main" id="{86BE00FE-7C57-D98A-D526-E4636338BBCD}"/>
                </a:ext>
              </a:extLst>
            </p:cNvPr>
            <p:cNvCxnSpPr>
              <a:cxnSpLocks noChangeShapeType="1"/>
              <a:stCxn id="11" idx="4"/>
              <a:endCxn id="9" idx="0"/>
            </p:cNvCxnSpPr>
            <p:nvPr/>
          </p:nvCxnSpPr>
          <p:spPr bwMode="auto">
            <a:xfrm rot="5400000">
              <a:off x="1846" y="1308"/>
              <a:ext cx="551" cy="1502"/>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17">
              <a:extLst>
                <a:ext uri="{FF2B5EF4-FFF2-40B4-BE49-F238E27FC236}">
                  <a16:creationId xmlns="" xmlns:a16="http://schemas.microsoft.com/office/drawing/2014/main" id="{D6367DFA-C1C9-A740-FA24-5F8AE3E473F8}"/>
                </a:ext>
              </a:extLst>
            </p:cNvPr>
            <p:cNvCxnSpPr>
              <a:cxnSpLocks noChangeShapeType="1"/>
              <a:stCxn id="11" idx="4"/>
              <a:endCxn id="10" idx="0"/>
            </p:cNvCxnSpPr>
            <p:nvPr/>
          </p:nvCxnSpPr>
          <p:spPr bwMode="auto">
            <a:xfrm rot="16200000" flipH="1">
              <a:off x="3356" y="1300"/>
              <a:ext cx="551" cy="1517"/>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8">
              <a:extLst>
                <a:ext uri="{FF2B5EF4-FFF2-40B4-BE49-F238E27FC236}">
                  <a16:creationId xmlns="" xmlns:a16="http://schemas.microsoft.com/office/drawing/2014/main" id="{94D3CD53-A2DF-EBE4-3899-BDFBEBFF1639}"/>
                </a:ext>
              </a:extLst>
            </p:cNvPr>
            <p:cNvCxnSpPr>
              <a:cxnSpLocks noChangeShapeType="1"/>
              <a:stCxn id="11" idx="4"/>
              <a:endCxn id="12" idx="0"/>
            </p:cNvCxnSpPr>
            <p:nvPr/>
          </p:nvCxnSpPr>
          <p:spPr bwMode="auto">
            <a:xfrm>
              <a:off x="2873" y="1783"/>
              <a:ext cx="1" cy="5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pic>
        <p:nvPicPr>
          <p:cNvPr id="18"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7330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841381"/>
            <a:ext cx="6719657" cy="901785"/>
          </a:xfrm>
        </p:spPr>
        <p:txBody>
          <a:bodyPr>
            <a:noAutofit/>
          </a:bodyPr>
          <a:lstStyle/>
          <a:p>
            <a:pPr algn="ctr">
              <a:defRPr/>
            </a:pPr>
            <a:r>
              <a:rPr lang="en-US" b="1" dirty="0">
                <a:latin typeface="Alexandria" charset="0"/>
                <a:ea typeface="+mn-ea"/>
                <a:cs typeface="Alexandria" charset="0"/>
              </a:rPr>
              <a:t>Why Use a Private Employment Agency?</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43383"/>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No HR department: firm lacks recruiting and screening capabilities to attract a pool of qualified applicants.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fill a particular opening quickly.</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attract more minority or female applicants.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reach currently employed individuals who are more comfortable dealing with agencies than competing companies.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reduce internal time devoted to recruiting.</a:t>
            </a:r>
          </a:p>
          <a:p>
            <a:pPr marR="0" lvl="0" algn="l" defTabSz="914400" rtl="0" eaLnBrk="1" fontAlgn="auto" latinLnBrk="0" hangingPunct="1">
              <a:lnSpc>
                <a:spcPct val="90000"/>
              </a:lnSpc>
              <a:spcBef>
                <a:spcPct val="35000"/>
              </a:spcBef>
              <a:spcAft>
                <a:spcPts val="0"/>
              </a:spcAft>
              <a:buClrTx/>
              <a:buSzTx/>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0208364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Avoiding Problems with Employment Agencies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56983"/>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Give agency an accurate and complete job description.</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Make sure tests, application blanks, and interviews are part of the agency’s selection process.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Review candidates accepted or rejected by your firm or the agency for effectiveness and fairness of agency’s screening process.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Screen agency for effectiveness in filling positions.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Supplement the agency’s reference checking by checking the final candidate’s references yourself.</a:t>
            </a:r>
          </a:p>
          <a:p>
            <a:pPr marR="0" lvl="0" algn="l" defTabSz="914400" rtl="0" eaLnBrk="1" fontAlgn="auto" latinLnBrk="0" hangingPunct="1">
              <a:lnSpc>
                <a:spcPct val="90000"/>
              </a:lnSpc>
              <a:spcBef>
                <a:spcPct val="35000"/>
              </a:spcBef>
              <a:spcAft>
                <a:spcPts val="0"/>
              </a:spcAft>
              <a:buClrTx/>
              <a:buSzTx/>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24854"/>
            <a:ext cx="2305141" cy="1076343"/>
          </a:xfrm>
          <a:prstGeom prst="rect">
            <a:avLst/>
          </a:prstGeom>
        </p:spPr>
      </p:pic>
    </p:spTree>
    <p:extLst>
      <p:ext uri="{BB962C8B-B14F-4D97-AF65-F5344CB8AC3E}">
        <p14:creationId xmlns:p14="http://schemas.microsoft.com/office/powerpoint/2010/main" val="34532438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36</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eaLnBrk="1" hangingPunct="1">
              <a:defRPr/>
            </a:pPr>
            <a:r>
              <a:rPr lang="en-US" b="1" dirty="0">
                <a:latin typeface="Alexandria"/>
                <a:cs typeface="Times New Roman" panose="02020603050405020304" pitchFamily="18" charset="0"/>
              </a:rPr>
              <a:t>Specialized Staffing and Recruiting</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On-Demand </a:t>
            </a: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Recruiting Services (ODRS)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Provide short-term specialized recruiting to support specific projects without the expense of retaining traditional search firms</a:t>
            </a: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2000" dirty="0">
              <a:solidFill>
                <a:schemeClr val="tx1"/>
              </a:solidFill>
              <a:latin typeface="Alexandria"/>
              <a:cs typeface="Times New Roman" panose="02020603050405020304" pitchFamily="18" charset="0"/>
            </a:endParaRP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endParaRP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1" name="TextBox 10">
            <a:extLst>
              <a:ext uri="{FF2B5EF4-FFF2-40B4-BE49-F238E27FC236}">
                <a16:creationId xmlns="" xmlns:a16="http://schemas.microsoft.com/office/drawing/2014/main" id="{151D9455-B11F-52A5-F9E1-C45230E6C185}"/>
              </a:ext>
            </a:extLst>
          </p:cNvPr>
          <p:cNvSpPr txBox="1"/>
          <p:nvPr/>
        </p:nvSpPr>
        <p:spPr>
          <a:xfrm>
            <a:off x="9697855" y="6456983"/>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602089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37</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818011" y="786712"/>
            <a:ext cx="6719657" cy="901785"/>
          </a:xfrm>
        </p:spPr>
        <p:txBody>
          <a:bodyPr>
            <a:noAutofit/>
          </a:bodyPr>
          <a:lstStyle/>
          <a:p>
            <a:pPr algn="ctr" eaLnBrk="1" hangingPunct="1">
              <a:defRPr/>
            </a:pPr>
            <a:r>
              <a:rPr lang="en-US" sz="2800" b="1" dirty="0">
                <a:latin typeface="Times New Roman" panose="02020603050405020304" pitchFamily="18" charset="0"/>
                <a:cs typeface="Times New Roman" panose="02020603050405020304" pitchFamily="18" charset="0"/>
              </a:rPr>
              <a:t>Temp </a:t>
            </a:r>
            <a:r>
              <a:rPr lang="en-US" sz="2800" b="1" dirty="0" smtClean="0">
                <a:latin typeface="Times New Roman" panose="02020603050405020304" pitchFamily="18" charset="0"/>
                <a:cs typeface="Times New Roman" panose="02020603050405020304" pitchFamily="18" charset="0"/>
              </a:rPr>
              <a:t>Agencies</a:t>
            </a:r>
            <a:endParaRPr lang="en-US" sz="28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Benefits of Temps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Increased productivity—paid only when working</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Allows “trial run” for prospective employees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No recruitment, screening, and payroll administration costs </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Costs of Temps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Increased labor costs due to fees paid to temp agencies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Temp employees’ lack of commitment to the firm</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151D9455-B11F-52A5-F9E1-C45230E6C185}"/>
              </a:ext>
            </a:extLst>
          </p:cNvPr>
          <p:cNvSpPr txBox="1"/>
          <p:nvPr/>
        </p:nvSpPr>
        <p:spPr>
          <a:xfrm>
            <a:off x="9697855" y="6456983"/>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0749511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6306" name="Rectangle 2">
            <a:extLst>
              <a:ext uri="{FF2B5EF4-FFF2-40B4-BE49-F238E27FC236}">
                <a16:creationId xmlns="" xmlns:a16="http://schemas.microsoft.com/office/drawing/2014/main" id="{8B8FCCB9-74AD-EE73-B724-9C6F102E6673}"/>
              </a:ext>
            </a:extLst>
          </p:cNvPr>
          <p:cNvSpPr>
            <a:spLocks noGrp="1" noChangeArrowheads="1"/>
          </p:cNvSpPr>
          <p:nvPr>
            <p:ph type="title"/>
          </p:nvPr>
        </p:nvSpPr>
        <p:spPr>
          <a:xfrm>
            <a:off x="2419350" y="490120"/>
            <a:ext cx="6852987" cy="625475"/>
          </a:xfrm>
        </p:spPr>
        <p:txBody>
          <a:bodyPr>
            <a:noAutofit/>
          </a:bodyPr>
          <a:lstStyle/>
          <a:p>
            <a:pPr algn="ctr">
              <a:defRPr/>
            </a:pPr>
            <a:r>
              <a:rPr lang="en-US" b="1" dirty="0">
                <a:latin typeface="Alexandria" charset="0"/>
                <a:ea typeface="+mn-ea"/>
                <a:cs typeface="Alexandria" charset="0"/>
              </a:rPr>
              <a:t>Offshoring and Outsourcing Jobs</a:t>
            </a:r>
          </a:p>
        </p:txBody>
      </p:sp>
      <p:grpSp>
        <p:nvGrpSpPr>
          <p:cNvPr id="2" name="Group 19">
            <a:extLst>
              <a:ext uri="{FF2B5EF4-FFF2-40B4-BE49-F238E27FC236}">
                <a16:creationId xmlns="" xmlns:a16="http://schemas.microsoft.com/office/drawing/2014/main" id="{ABBB0931-4018-7553-AD2B-5FAD829796ED}"/>
              </a:ext>
            </a:extLst>
          </p:cNvPr>
          <p:cNvGrpSpPr>
            <a:grpSpLocks/>
          </p:cNvGrpSpPr>
          <p:nvPr/>
        </p:nvGrpSpPr>
        <p:grpSpPr bwMode="auto">
          <a:xfrm>
            <a:off x="2525714" y="1325564"/>
            <a:ext cx="7140575" cy="4505325"/>
            <a:chOff x="630" y="860"/>
            <a:chExt cx="4498" cy="2838"/>
          </a:xfrm>
        </p:grpSpPr>
        <p:sp>
          <p:nvSpPr>
            <p:cNvPr id="38918" name="_s1028">
              <a:extLst>
                <a:ext uri="{FF2B5EF4-FFF2-40B4-BE49-F238E27FC236}">
                  <a16:creationId xmlns="" xmlns:a16="http://schemas.microsoft.com/office/drawing/2014/main" id="{1E70B8B4-316E-7087-CE50-69E42393245A}"/>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19" name="_s1032">
              <a:extLst>
                <a:ext uri="{FF2B5EF4-FFF2-40B4-BE49-F238E27FC236}">
                  <a16:creationId xmlns="" xmlns:a16="http://schemas.microsoft.com/office/drawing/2014/main" id="{78477F90-1C89-E244-3342-AF514EBDB4AE}"/>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0" name="_s1034">
              <a:extLst>
                <a:ext uri="{FF2B5EF4-FFF2-40B4-BE49-F238E27FC236}">
                  <a16:creationId xmlns="" xmlns:a16="http://schemas.microsoft.com/office/drawing/2014/main" id="{A2E2D580-D34E-76F9-3F87-146928107A05}"/>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1" name="_s1040">
              <a:extLst>
                <a:ext uri="{FF2B5EF4-FFF2-40B4-BE49-F238E27FC236}">
                  <a16:creationId xmlns="" xmlns:a16="http://schemas.microsoft.com/office/drawing/2014/main" id="{F42B0571-7C80-106E-D12A-DE7CA831484F}"/>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2" name="_s1038">
              <a:extLst>
                <a:ext uri="{FF2B5EF4-FFF2-40B4-BE49-F238E27FC236}">
                  <a16:creationId xmlns="" xmlns:a16="http://schemas.microsoft.com/office/drawing/2014/main" id="{E8C65339-B2D9-CB5D-4D7C-AF2E4F392C00}"/>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3" name="AutoShape 25" descr="redfill01">
              <a:extLst>
                <a:ext uri="{FF2B5EF4-FFF2-40B4-BE49-F238E27FC236}">
                  <a16:creationId xmlns="" xmlns:a16="http://schemas.microsoft.com/office/drawing/2014/main" id="{D0B622A7-4682-564A-C79A-714EBC8639F9}"/>
                </a:ext>
              </a:extLst>
            </p:cNvPr>
            <p:cNvSpPr>
              <a:spLocks noChangeArrowheads="1"/>
            </p:cNvSpPr>
            <p:nvPr/>
          </p:nvSpPr>
          <p:spPr bwMode="auto">
            <a:xfrm>
              <a:off x="2241" y="860"/>
              <a:ext cx="1208" cy="513"/>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Political and military instability</a:t>
              </a:r>
            </a:p>
          </p:txBody>
        </p:sp>
        <p:sp>
          <p:nvSpPr>
            <p:cNvPr id="38924" name="AutoShape 26" descr="grayfill01">
              <a:extLst>
                <a:ext uri="{FF2B5EF4-FFF2-40B4-BE49-F238E27FC236}">
                  <a16:creationId xmlns="" xmlns:a16="http://schemas.microsoft.com/office/drawing/2014/main" id="{780B4BA1-FA1B-F083-6257-8DA4440EFB85}"/>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Cultural misunderstandings</a:t>
              </a:r>
            </a:p>
          </p:txBody>
        </p:sp>
        <p:sp>
          <p:nvSpPr>
            <p:cNvPr id="38925" name="AutoShape 27" descr="greenfill02">
              <a:extLst>
                <a:ext uri="{FF2B5EF4-FFF2-40B4-BE49-F238E27FC236}">
                  <a16:creationId xmlns="" xmlns:a16="http://schemas.microsoft.com/office/drawing/2014/main" id="{2E8A85FA-3A29-7BCB-06B1-CF70CD7C67F8}"/>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Customers’ securing and privacy concerns</a:t>
              </a:r>
            </a:p>
          </p:txBody>
        </p:sp>
        <p:sp>
          <p:nvSpPr>
            <p:cNvPr id="38926" name="AutoShape 28" descr="greenfill01">
              <a:extLst>
                <a:ext uri="{FF2B5EF4-FFF2-40B4-BE49-F238E27FC236}">
                  <a16:creationId xmlns="" xmlns:a16="http://schemas.microsoft.com/office/drawing/2014/main" id="{20B9E476-429A-A365-3508-A66E6FE7DFAA}"/>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Foreign contracts, liability, and legal concerns</a:t>
              </a:r>
            </a:p>
          </p:txBody>
        </p:sp>
        <p:sp>
          <p:nvSpPr>
            <p:cNvPr id="38927" name="AutoShape 29" descr="bluefill01">
              <a:extLst>
                <a:ext uri="{FF2B5EF4-FFF2-40B4-BE49-F238E27FC236}">
                  <a16:creationId xmlns="" xmlns:a16="http://schemas.microsoft.com/office/drawing/2014/main" id="{A601B30B-7F12-B963-1998-BB15F8329E66}"/>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Special training of foreign employees</a:t>
              </a:r>
            </a:p>
          </p:txBody>
        </p:sp>
        <p:sp>
          <p:nvSpPr>
            <p:cNvPr id="38928" name="AutoShape 30" descr="purplefill01">
              <a:extLst>
                <a:ext uri="{FF2B5EF4-FFF2-40B4-BE49-F238E27FC236}">
                  <a16:creationId xmlns="" xmlns:a16="http://schemas.microsoft.com/office/drawing/2014/main" id="{1AD631AC-E375-541C-21BE-985AA7833A73}"/>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Costs of foreign workers</a:t>
              </a:r>
            </a:p>
          </p:txBody>
        </p:sp>
        <p:sp>
          <p:nvSpPr>
            <p:cNvPr id="38929" name="AutoShape 31" descr="brownfill01">
              <a:extLst>
                <a:ext uri="{FF2B5EF4-FFF2-40B4-BE49-F238E27FC236}">
                  <a16:creationId xmlns="" xmlns:a16="http://schemas.microsoft.com/office/drawing/2014/main" id="{9573B3A1-6E19-3F39-1FC4-3AAE93A17E34}"/>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Resentment and anxiety of employees/unions</a:t>
              </a:r>
            </a:p>
          </p:txBody>
        </p:sp>
        <p:sp>
          <p:nvSpPr>
            <p:cNvPr id="38930" name="_s1030">
              <a:extLst>
                <a:ext uri="{FF2B5EF4-FFF2-40B4-BE49-F238E27FC236}">
                  <a16:creationId xmlns="" xmlns:a16="http://schemas.microsoft.com/office/drawing/2014/main" id="{000F79D6-F885-5377-912C-D8A513D42637}"/>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31" name="_s1030">
              <a:extLst>
                <a:ext uri="{FF2B5EF4-FFF2-40B4-BE49-F238E27FC236}">
                  <a16:creationId xmlns="" xmlns:a16="http://schemas.microsoft.com/office/drawing/2014/main" id="{3EC0D7DA-E68F-7FD3-B099-9FD0BD9A1775}"/>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32" name="AutoShape 34">
              <a:extLst>
                <a:ext uri="{FF2B5EF4-FFF2-40B4-BE49-F238E27FC236}">
                  <a16:creationId xmlns="" xmlns:a16="http://schemas.microsoft.com/office/drawing/2014/main" id="{8A8F9A37-2F30-F837-2794-1E5BA53F8C70}"/>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800" b="1">
                  <a:solidFill>
                    <a:schemeClr val="bg1"/>
                  </a:solidFill>
                </a:rPr>
                <a:t>Outsourcing/ Offshoring Issues</a:t>
              </a:r>
            </a:p>
          </p:txBody>
        </p:sp>
      </p:grpSp>
      <p:sp>
        <p:nvSpPr>
          <p:cNvPr id="3" name="TextBox 2">
            <a:extLst>
              <a:ext uri="{FF2B5EF4-FFF2-40B4-BE49-F238E27FC236}">
                <a16:creationId xmlns="" xmlns:a16="http://schemas.microsoft.com/office/drawing/2014/main" id="{927C0456-B836-3441-7485-788C082F4BFE}"/>
              </a:ext>
            </a:extLst>
          </p:cNvPr>
          <p:cNvSpPr txBox="1"/>
          <p:nvPr/>
        </p:nvSpPr>
        <p:spPr>
          <a:xfrm>
            <a:off x="9509581" y="6321365"/>
            <a:ext cx="2616200" cy="400110"/>
          </a:xfrm>
          <a:prstGeom prst="rect">
            <a:avLst/>
          </a:prstGeom>
          <a:noFill/>
        </p:spPr>
        <p:txBody>
          <a:bodyPr wrap="square" rtlCol="0">
            <a:spAutoFit/>
          </a:bodyPr>
          <a:lstStyle/>
          <a:p>
            <a:pPr algn="ctr"/>
            <a:r>
              <a:rPr lang="en-US" sz="2000" dirty="0"/>
              <a:t>www.midocean.ae</a:t>
            </a:r>
          </a:p>
        </p:txBody>
      </p:sp>
      <p:sp>
        <p:nvSpPr>
          <p:cNvPr id="4" name="Rectangle 3">
            <a:extLst>
              <a:ext uri="{FF2B5EF4-FFF2-40B4-BE49-F238E27FC236}">
                <a16:creationId xmlns="" xmlns:a16="http://schemas.microsoft.com/office/drawing/2014/main" id="{6A04ADDA-F327-8553-8075-4B2D3925B691}"/>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 xmlns:a16="http://schemas.microsoft.com/office/drawing/2014/main" id="{4DE17DD3-FD4E-6BE6-3AA8-986B9A4DD49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8CB17BC8-9C8E-5560-5177-E6728C28C254}"/>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6"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2986443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39</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876263"/>
            <a:ext cx="6719657" cy="901785"/>
          </a:xfrm>
        </p:spPr>
        <p:txBody>
          <a:bodyPr>
            <a:noAutofit/>
          </a:bodyPr>
          <a:lstStyle/>
          <a:p>
            <a:pPr algn="ctr">
              <a:defRPr/>
            </a:pPr>
            <a:r>
              <a:rPr lang="en-US" b="1" dirty="0">
                <a:latin typeface="Alexandria" charset="0"/>
                <a:ea typeface="+mn-ea"/>
                <a:cs typeface="Alexandria" charset="0"/>
              </a:rPr>
              <a:t>Executive Recruitment</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853384" y="652142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723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Executive Recruiters (Headhunters)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Contingent-based recruiters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Retained executive searchers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Internet technology and specialization </a:t>
            </a: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trends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lang="en-US" sz="2000" dirty="0">
              <a:solidFill>
                <a:schemeClr val="tx1"/>
              </a:solidFill>
              <a:latin typeface="Alexandria"/>
              <a:cs typeface="Times New Roman" panose="02020603050405020304" pitchFamily="18" charset="0"/>
            </a:endParaRP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endParaRP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3947063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College Recruiting</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795373" y="6521420"/>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348764" y="1731723"/>
            <a:ext cx="10812720" cy="4723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sp>
        <p:nvSpPr>
          <p:cNvPr id="2" name="Rectangle 3">
            <a:extLst>
              <a:ext uri="{FF2B5EF4-FFF2-40B4-BE49-F238E27FC236}">
                <a16:creationId xmlns="" xmlns:a16="http://schemas.microsoft.com/office/drawing/2014/main" id="{7A3F3AB3-24B8-C9D3-1925-63F0C8871B80}"/>
              </a:ext>
            </a:extLst>
          </p:cNvPr>
          <p:cNvSpPr txBox="1">
            <a:spLocks noChangeArrowheads="1"/>
          </p:cNvSpPr>
          <p:nvPr/>
        </p:nvSpPr>
        <p:spPr>
          <a:xfrm>
            <a:off x="2049463" y="1977800"/>
            <a:ext cx="4595812" cy="43769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defRPr/>
            </a:pPr>
            <a:r>
              <a:rPr lang="en-US" sz="2400" b="1" dirty="0">
                <a:solidFill>
                  <a:schemeClr val="tx1"/>
                </a:solidFill>
                <a:latin typeface="Alexandria"/>
                <a:cs typeface="Times New Roman" panose="02020603050405020304" pitchFamily="18" charset="0"/>
              </a:rPr>
              <a:t>On-campus recruiting goals</a:t>
            </a:r>
          </a:p>
          <a:p>
            <a:pPr lvl="1">
              <a:spcBef>
                <a:spcPct val="35000"/>
              </a:spcBef>
              <a:defRPr/>
            </a:pPr>
            <a:r>
              <a:rPr lang="en-US" dirty="0">
                <a:solidFill>
                  <a:schemeClr val="tx1"/>
                </a:solidFill>
                <a:latin typeface="Alexandria"/>
                <a:cs typeface="Times New Roman" panose="02020603050405020304" pitchFamily="18" charset="0"/>
              </a:rPr>
              <a:t>To determine if the candidate is worthy of further consideration</a:t>
            </a:r>
          </a:p>
          <a:p>
            <a:pPr lvl="1">
              <a:spcBef>
                <a:spcPct val="35000"/>
              </a:spcBef>
              <a:defRPr/>
            </a:pPr>
            <a:r>
              <a:rPr lang="en-US" dirty="0">
                <a:solidFill>
                  <a:schemeClr val="tx1"/>
                </a:solidFill>
                <a:latin typeface="Alexandria"/>
                <a:cs typeface="Times New Roman" panose="02020603050405020304" pitchFamily="18" charset="0"/>
              </a:rPr>
              <a:t>To attract good candidates</a:t>
            </a:r>
          </a:p>
        </p:txBody>
      </p:sp>
      <p:sp>
        <p:nvSpPr>
          <p:cNvPr id="9" name="Rectangle 4">
            <a:extLst>
              <a:ext uri="{FF2B5EF4-FFF2-40B4-BE49-F238E27FC236}">
                <a16:creationId xmlns="" xmlns:a16="http://schemas.microsoft.com/office/drawing/2014/main" id="{64738800-0364-FEB2-1024-158B6B225D80}"/>
              </a:ext>
            </a:extLst>
          </p:cNvPr>
          <p:cNvSpPr txBox="1">
            <a:spLocks noChangeArrowheads="1"/>
          </p:cNvSpPr>
          <p:nvPr/>
        </p:nvSpPr>
        <p:spPr>
          <a:xfrm>
            <a:off x="6602413" y="1951619"/>
            <a:ext cx="3700462" cy="44732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defRPr/>
            </a:pPr>
            <a:r>
              <a:rPr lang="en-US" sz="2400" b="1" dirty="0">
                <a:solidFill>
                  <a:schemeClr val="tx1"/>
                </a:solidFill>
                <a:latin typeface="Alexandria"/>
                <a:cs typeface="Times New Roman" panose="02020603050405020304" pitchFamily="18" charset="0"/>
              </a:rPr>
              <a:t>On-site visits</a:t>
            </a:r>
          </a:p>
          <a:p>
            <a:pPr lvl="1">
              <a:spcBef>
                <a:spcPct val="35000"/>
              </a:spcBef>
              <a:defRPr/>
            </a:pPr>
            <a:r>
              <a:rPr lang="en-US" dirty="0">
                <a:solidFill>
                  <a:schemeClr val="tx1"/>
                </a:solidFill>
                <a:latin typeface="Alexandria"/>
                <a:cs typeface="Times New Roman" panose="02020603050405020304" pitchFamily="18" charset="0"/>
              </a:rPr>
              <a:t>Invitation letters</a:t>
            </a:r>
          </a:p>
          <a:p>
            <a:pPr lvl="1">
              <a:spcBef>
                <a:spcPct val="35000"/>
              </a:spcBef>
              <a:defRPr/>
            </a:pPr>
            <a:r>
              <a:rPr lang="en-US" dirty="0">
                <a:solidFill>
                  <a:schemeClr val="tx1"/>
                </a:solidFill>
                <a:latin typeface="Alexandria"/>
                <a:cs typeface="Times New Roman" panose="02020603050405020304" pitchFamily="18" charset="0"/>
              </a:rPr>
              <a:t>Assigned hosts</a:t>
            </a:r>
          </a:p>
          <a:p>
            <a:pPr lvl="1">
              <a:spcBef>
                <a:spcPct val="35000"/>
              </a:spcBef>
              <a:defRPr/>
            </a:pPr>
            <a:r>
              <a:rPr lang="en-US" dirty="0">
                <a:solidFill>
                  <a:schemeClr val="tx1"/>
                </a:solidFill>
                <a:latin typeface="Alexandria"/>
                <a:cs typeface="Times New Roman" panose="02020603050405020304" pitchFamily="18" charset="0"/>
              </a:rPr>
              <a:t>Information packages</a:t>
            </a:r>
          </a:p>
          <a:p>
            <a:pPr lvl="1">
              <a:spcBef>
                <a:spcPct val="35000"/>
              </a:spcBef>
              <a:defRPr/>
            </a:pPr>
            <a:r>
              <a:rPr lang="en-US" dirty="0">
                <a:solidFill>
                  <a:schemeClr val="tx1"/>
                </a:solidFill>
                <a:latin typeface="Alexandria"/>
                <a:cs typeface="Times New Roman" panose="02020603050405020304" pitchFamily="18" charset="0"/>
              </a:rPr>
              <a:t>Planned interviews</a:t>
            </a:r>
          </a:p>
          <a:p>
            <a:pPr lvl="1">
              <a:spcBef>
                <a:spcPct val="35000"/>
              </a:spcBef>
              <a:defRPr/>
            </a:pPr>
            <a:r>
              <a:rPr lang="en-US" dirty="0">
                <a:solidFill>
                  <a:schemeClr val="tx1"/>
                </a:solidFill>
                <a:latin typeface="Alexandria"/>
                <a:cs typeface="Times New Roman" panose="02020603050405020304" pitchFamily="18" charset="0"/>
              </a:rPr>
              <a:t>Timely employment offer</a:t>
            </a:r>
          </a:p>
          <a:p>
            <a:pPr lvl="1">
              <a:spcBef>
                <a:spcPct val="35000"/>
              </a:spcBef>
              <a:defRPr/>
            </a:pPr>
            <a:r>
              <a:rPr lang="en-US" dirty="0">
                <a:solidFill>
                  <a:schemeClr val="tx1"/>
                </a:solidFill>
                <a:latin typeface="Alexandria"/>
                <a:cs typeface="Times New Roman" panose="02020603050405020304" pitchFamily="18" charset="0"/>
              </a:rPr>
              <a:t>Follow-up</a:t>
            </a:r>
          </a:p>
          <a:p>
            <a:pPr>
              <a:spcBef>
                <a:spcPct val="35000"/>
              </a:spcBef>
              <a:defRPr/>
            </a:pPr>
            <a:r>
              <a:rPr lang="en-US" sz="2400" b="1" dirty="0">
                <a:solidFill>
                  <a:schemeClr val="tx1"/>
                </a:solidFill>
                <a:latin typeface="Alexandria"/>
                <a:cs typeface="Times New Roman" panose="02020603050405020304" pitchFamily="18" charset="0"/>
              </a:rPr>
              <a:t>Internships</a:t>
            </a:r>
          </a:p>
        </p:txBody>
      </p:sp>
      <p:pic>
        <p:nvPicPr>
          <p:cNvPr id="10" name="Picture 5" descr="BD20190_">
            <a:extLst>
              <a:ext uri="{FF2B5EF4-FFF2-40B4-BE49-F238E27FC236}">
                <a16:creationId xmlns="" xmlns:a16="http://schemas.microsoft.com/office/drawing/2014/main" id="{2EBBB8EB-5209-C6B7-FC83-8F4CEBBCA2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0750" y="3880101"/>
            <a:ext cx="2416175" cy="256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565381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6546" name="Rectangle 2">
            <a:extLst>
              <a:ext uri="{FF2B5EF4-FFF2-40B4-BE49-F238E27FC236}">
                <a16:creationId xmlns="" xmlns:a16="http://schemas.microsoft.com/office/drawing/2014/main" id="{78079EFB-3DE0-D9B5-2988-7948FF9BE159}"/>
              </a:ext>
            </a:extLst>
          </p:cNvPr>
          <p:cNvSpPr>
            <a:spLocks noGrp="1" noChangeArrowheads="1"/>
          </p:cNvSpPr>
          <p:nvPr>
            <p:ph type="title"/>
          </p:nvPr>
        </p:nvSpPr>
        <p:spPr>
          <a:xfrm>
            <a:off x="2073275" y="586372"/>
            <a:ext cx="7311357" cy="625475"/>
          </a:xfrm>
        </p:spPr>
        <p:txBody>
          <a:bodyPr>
            <a:noAutofit/>
          </a:bodyPr>
          <a:lstStyle/>
          <a:p>
            <a:pPr algn="ctr">
              <a:defRPr/>
            </a:pPr>
            <a:r>
              <a:rPr lang="en-US" b="1" dirty="0">
                <a:latin typeface="Alexandria"/>
                <a:ea typeface="+mn-ea"/>
                <a:cs typeface="Alexandria" charset="0"/>
              </a:rPr>
              <a:t>Sources of Outside Applicants </a:t>
            </a:r>
          </a:p>
        </p:txBody>
      </p:sp>
      <p:grpSp>
        <p:nvGrpSpPr>
          <p:cNvPr id="2" name="Group 33">
            <a:extLst>
              <a:ext uri="{FF2B5EF4-FFF2-40B4-BE49-F238E27FC236}">
                <a16:creationId xmlns="" xmlns:a16="http://schemas.microsoft.com/office/drawing/2014/main" id="{8E8633A1-EBFF-02A0-B7BD-9145E045D0C4}"/>
              </a:ext>
            </a:extLst>
          </p:cNvPr>
          <p:cNvGrpSpPr>
            <a:grpSpLocks/>
          </p:cNvGrpSpPr>
          <p:nvPr/>
        </p:nvGrpSpPr>
        <p:grpSpPr bwMode="auto">
          <a:xfrm>
            <a:off x="2165350" y="1873251"/>
            <a:ext cx="7862888" cy="2562225"/>
            <a:chOff x="404" y="1180"/>
            <a:chExt cx="4953" cy="1614"/>
          </a:xfrm>
        </p:grpSpPr>
        <p:sp>
          <p:nvSpPr>
            <p:cNvPr id="41990" name="AutoShape 24" descr="brownfill01">
              <a:extLst>
                <a:ext uri="{FF2B5EF4-FFF2-40B4-BE49-F238E27FC236}">
                  <a16:creationId xmlns="" xmlns:a16="http://schemas.microsoft.com/office/drawing/2014/main" id="{F8F5D387-C1A3-F1CB-CADB-A2600F5A03A5}"/>
                </a:ext>
              </a:extLst>
            </p:cNvPr>
            <p:cNvSpPr>
              <a:spLocks noChangeArrowheads="1"/>
            </p:cNvSpPr>
            <p:nvPr/>
          </p:nvSpPr>
          <p:spPr bwMode="auto">
            <a:xfrm>
              <a:off x="404" y="2205"/>
              <a:ext cx="1094" cy="589"/>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Alexandria"/>
                </a:rPr>
                <a:t>Employee referrals</a:t>
              </a:r>
            </a:p>
          </p:txBody>
        </p:sp>
        <p:sp>
          <p:nvSpPr>
            <p:cNvPr id="41991" name="AutoShape 25" descr="purplefill01">
              <a:extLst>
                <a:ext uri="{FF2B5EF4-FFF2-40B4-BE49-F238E27FC236}">
                  <a16:creationId xmlns="" xmlns:a16="http://schemas.microsoft.com/office/drawing/2014/main" id="{B18AC842-789B-56AE-2611-BD3C640F9FA0}"/>
                </a:ext>
              </a:extLst>
            </p:cNvPr>
            <p:cNvSpPr>
              <a:spLocks noChangeArrowheads="1"/>
            </p:cNvSpPr>
            <p:nvPr/>
          </p:nvSpPr>
          <p:spPr bwMode="auto">
            <a:xfrm>
              <a:off x="1696" y="2204"/>
              <a:ext cx="1094" cy="589"/>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Walk-ins</a:t>
              </a:r>
            </a:p>
          </p:txBody>
        </p:sp>
        <p:sp>
          <p:nvSpPr>
            <p:cNvPr id="41992" name="AutoShape 26" descr="greenfill01">
              <a:extLst>
                <a:ext uri="{FF2B5EF4-FFF2-40B4-BE49-F238E27FC236}">
                  <a16:creationId xmlns="" xmlns:a16="http://schemas.microsoft.com/office/drawing/2014/main" id="{6053AF8C-3848-4EE9-E105-6055F2762042}"/>
                </a:ext>
              </a:extLst>
            </p:cNvPr>
            <p:cNvSpPr>
              <a:spLocks noChangeArrowheads="1"/>
            </p:cNvSpPr>
            <p:nvPr/>
          </p:nvSpPr>
          <p:spPr bwMode="auto">
            <a:xfrm>
              <a:off x="2963" y="2204"/>
              <a:ext cx="1094" cy="588"/>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Telecommuters</a:t>
              </a:r>
            </a:p>
          </p:txBody>
        </p:sp>
        <p:cxnSp>
          <p:nvCxnSpPr>
            <p:cNvPr id="41993" name="AutoShape 27">
              <a:extLst>
                <a:ext uri="{FF2B5EF4-FFF2-40B4-BE49-F238E27FC236}">
                  <a16:creationId xmlns="" xmlns:a16="http://schemas.microsoft.com/office/drawing/2014/main" id="{FE7CBF6A-058E-E80A-4A63-07069D8AD453}"/>
                </a:ext>
              </a:extLst>
            </p:cNvPr>
            <p:cNvCxnSpPr>
              <a:cxnSpLocks noChangeShapeType="1"/>
              <a:stCxn id="41994" idx="2"/>
              <a:endCxn id="41990" idx="0"/>
            </p:cNvCxnSpPr>
            <p:nvPr/>
          </p:nvCxnSpPr>
          <p:spPr bwMode="auto">
            <a:xfrm rot="5400000">
              <a:off x="1611" y="917"/>
              <a:ext cx="610" cy="1929"/>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41994" name="AutoShape 28">
              <a:extLst>
                <a:ext uri="{FF2B5EF4-FFF2-40B4-BE49-F238E27FC236}">
                  <a16:creationId xmlns="" xmlns:a16="http://schemas.microsoft.com/office/drawing/2014/main" id="{92407B4F-8CA4-306D-826C-1A1ADB14E3B4}"/>
                </a:ext>
              </a:extLst>
            </p:cNvPr>
            <p:cNvSpPr>
              <a:spLocks noChangeArrowheads="1"/>
            </p:cNvSpPr>
            <p:nvPr/>
          </p:nvSpPr>
          <p:spPr bwMode="auto">
            <a:xfrm>
              <a:off x="1210" y="1180"/>
              <a:ext cx="3340" cy="379"/>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Other Sources of Outside Applicants </a:t>
              </a:r>
            </a:p>
          </p:txBody>
        </p:sp>
        <p:cxnSp>
          <p:nvCxnSpPr>
            <p:cNvPr id="41995" name="AutoShape 29">
              <a:extLst>
                <a:ext uri="{FF2B5EF4-FFF2-40B4-BE49-F238E27FC236}">
                  <a16:creationId xmlns="" xmlns:a16="http://schemas.microsoft.com/office/drawing/2014/main" id="{F2EC3BCE-7B73-43CE-644C-46F8235961F3}"/>
                </a:ext>
              </a:extLst>
            </p:cNvPr>
            <p:cNvCxnSpPr>
              <a:cxnSpLocks noChangeShapeType="1"/>
              <a:stCxn id="41994" idx="2"/>
              <a:endCxn id="41991" idx="0"/>
            </p:cNvCxnSpPr>
            <p:nvPr/>
          </p:nvCxnSpPr>
          <p:spPr bwMode="auto">
            <a:xfrm rot="5400000">
              <a:off x="2257" y="1563"/>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41996" name="AutoShape 30">
              <a:extLst>
                <a:ext uri="{FF2B5EF4-FFF2-40B4-BE49-F238E27FC236}">
                  <a16:creationId xmlns="" xmlns:a16="http://schemas.microsoft.com/office/drawing/2014/main" id="{C2014933-BF47-AA51-9CD6-6D68433545BD}"/>
                </a:ext>
              </a:extLst>
            </p:cNvPr>
            <p:cNvCxnSpPr>
              <a:cxnSpLocks noChangeShapeType="1"/>
              <a:stCxn id="41994" idx="2"/>
              <a:endCxn id="41992" idx="0"/>
            </p:cNvCxnSpPr>
            <p:nvPr/>
          </p:nvCxnSpPr>
          <p:spPr bwMode="auto">
            <a:xfrm rot="16200000" flipH="1">
              <a:off x="2890" y="1567"/>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41997" name="AutoShape 31" descr="bluefill01">
              <a:extLst>
                <a:ext uri="{FF2B5EF4-FFF2-40B4-BE49-F238E27FC236}">
                  <a16:creationId xmlns="" xmlns:a16="http://schemas.microsoft.com/office/drawing/2014/main" id="{C3028A0B-FF2A-747A-984C-50412D091275}"/>
                </a:ext>
              </a:extLst>
            </p:cNvPr>
            <p:cNvSpPr>
              <a:spLocks noChangeArrowheads="1"/>
            </p:cNvSpPr>
            <p:nvPr/>
          </p:nvSpPr>
          <p:spPr bwMode="auto">
            <a:xfrm>
              <a:off x="4263" y="2205"/>
              <a:ext cx="1094" cy="588"/>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Military personnel</a:t>
              </a:r>
            </a:p>
          </p:txBody>
        </p:sp>
        <p:cxnSp>
          <p:nvCxnSpPr>
            <p:cNvPr id="41998" name="AutoShape 32">
              <a:extLst>
                <a:ext uri="{FF2B5EF4-FFF2-40B4-BE49-F238E27FC236}">
                  <a16:creationId xmlns="" xmlns:a16="http://schemas.microsoft.com/office/drawing/2014/main" id="{A49D6701-8EDC-0737-1B77-3256534D16B4}"/>
                </a:ext>
              </a:extLst>
            </p:cNvPr>
            <p:cNvCxnSpPr>
              <a:cxnSpLocks noChangeShapeType="1"/>
              <a:stCxn id="41994" idx="2"/>
              <a:endCxn id="41997" idx="0"/>
            </p:cNvCxnSpPr>
            <p:nvPr/>
          </p:nvCxnSpPr>
          <p:spPr bwMode="auto">
            <a:xfrm rot="16200000" flipH="1">
              <a:off x="3540" y="917"/>
              <a:ext cx="610" cy="1930"/>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 xmlns:a16="http://schemas.microsoft.com/office/drawing/2014/main" id="{A11DF151-941F-AF61-65CA-2758333C57EF}"/>
              </a:ext>
            </a:extLst>
          </p:cNvPr>
          <p:cNvSpPr/>
          <p:nvPr/>
        </p:nvSpPr>
        <p:spPr>
          <a:xfrm>
            <a:off x="910224" y="3097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4DB1D153-D369-4D20-A8F6-4E33CCAB7B4C}"/>
              </a:ext>
            </a:extLst>
          </p:cNvPr>
          <p:cNvSpPr txBox="1"/>
          <p:nvPr/>
        </p:nvSpPr>
        <p:spPr>
          <a:xfrm>
            <a:off x="1121065" y="366378"/>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2C3E9C9B-24A5-1B7B-1313-DAC5B62B887B}"/>
              </a:ext>
            </a:extLst>
          </p:cNvPr>
          <p:cNvSpPr txBox="1"/>
          <p:nvPr/>
        </p:nvSpPr>
        <p:spPr>
          <a:xfrm>
            <a:off x="1182095" y="622193"/>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2B4DD26E-D83E-BD5E-64EE-832CEC0EA76C}"/>
              </a:ext>
            </a:extLst>
          </p:cNvPr>
          <p:cNvSpPr txBox="1"/>
          <p:nvPr/>
        </p:nvSpPr>
        <p:spPr>
          <a:xfrm>
            <a:off x="9697855" y="6321365"/>
            <a:ext cx="2616200" cy="400110"/>
          </a:xfrm>
          <a:prstGeom prst="rect">
            <a:avLst/>
          </a:prstGeom>
          <a:noFill/>
        </p:spPr>
        <p:txBody>
          <a:bodyPr wrap="square" rtlCol="0">
            <a:spAutoFit/>
          </a:bodyPr>
          <a:lstStyle/>
          <a:p>
            <a:pPr algn="ctr"/>
            <a:r>
              <a:rPr lang="en-US" sz="2000" dirty="0">
                <a:latin typeface="Alexandria"/>
              </a:rPr>
              <a:t>www.midocean.ae</a:t>
            </a:r>
          </a:p>
        </p:txBody>
      </p:sp>
      <p:pic>
        <p:nvPicPr>
          <p:cNvPr id="19"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4027987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42</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Employee Referrals and Walk-ins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5789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72104" y="1835548"/>
            <a:ext cx="10812720" cy="4566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ct val="40000"/>
              </a:spcBef>
              <a:spcAft>
                <a:spcPts val="0"/>
              </a:spcAft>
              <a:buClrTx/>
              <a:buSzTx/>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Employee Referrals</a:t>
            </a:r>
          </a:p>
          <a:p>
            <a:r>
              <a:rPr lang="en-US" sz="2000" b="1" dirty="0">
                <a:solidFill>
                  <a:schemeClr val="tx1"/>
                </a:solidFill>
                <a:latin typeface="Alexandria"/>
                <a:cs typeface="Times New Roman" panose="02020603050405020304" pitchFamily="18" charset="0"/>
              </a:rPr>
              <a:t>Pros:</a:t>
            </a:r>
          </a:p>
          <a:p>
            <a:pPr marL="855663"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Stakeholders: Employees feel invested</a:t>
            </a:r>
          </a:p>
          <a:p>
            <a:pPr marL="855663"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Cost-effective: Reduced recruitment costs</a:t>
            </a:r>
          </a:p>
          <a:p>
            <a:pPr marL="855663"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Diversity: Can speed up diversity efforts</a:t>
            </a:r>
          </a:p>
          <a:p>
            <a:r>
              <a:rPr lang="en-US" sz="2000" b="1" dirty="0">
                <a:solidFill>
                  <a:schemeClr val="tx1"/>
                </a:solidFill>
                <a:latin typeface="Alexandria"/>
                <a:cs typeface="Times New Roman" panose="02020603050405020304" pitchFamily="18" charset="0"/>
              </a:rPr>
              <a:t>Cons:</a:t>
            </a:r>
          </a:p>
          <a:p>
            <a:pPr marL="914400"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Bias: May perpetuate existing </a:t>
            </a:r>
            <a:r>
              <a:rPr lang="en-US" sz="2000" dirty="0" smtClean="0">
                <a:solidFill>
                  <a:schemeClr val="tx1"/>
                </a:solidFill>
                <a:latin typeface="Alexandria"/>
                <a:cs typeface="Times New Roman" panose="02020603050405020304" pitchFamily="18" charset="0"/>
              </a:rPr>
              <a:t>biases, </a:t>
            </a:r>
            <a:r>
              <a:rPr lang="en-US" sz="2000" dirty="0">
                <a:solidFill>
                  <a:schemeClr val="tx1"/>
                </a:solidFill>
                <a:latin typeface="Alexandria"/>
                <a:cs typeface="Times New Roman" panose="02020603050405020304" pitchFamily="18" charset="0"/>
              </a:rPr>
              <a:t>and limit the pool of </a:t>
            </a:r>
            <a:r>
              <a:rPr lang="en-US" sz="2000">
                <a:solidFill>
                  <a:schemeClr val="tx1"/>
                </a:solidFill>
                <a:latin typeface="Alexandria"/>
                <a:cs typeface="Times New Roman" panose="02020603050405020304" pitchFamily="18" charset="0"/>
              </a:rPr>
              <a:t>potential </a:t>
            </a:r>
            <a:r>
              <a:rPr lang="en-US" sz="2000" smtClean="0">
                <a:solidFill>
                  <a:schemeClr val="tx1"/>
                </a:solidFill>
                <a:latin typeface="Alexandria"/>
                <a:cs typeface="Times New Roman" panose="02020603050405020304" pitchFamily="18" charset="0"/>
              </a:rPr>
              <a:t>candidates.</a:t>
            </a:r>
            <a:endParaRPr lang="en-US" sz="2000" dirty="0">
              <a:solidFill>
                <a:schemeClr val="tx1"/>
              </a:solidFill>
              <a:latin typeface="Alexandria"/>
              <a:cs typeface="Times New Roman" panose="02020603050405020304" pitchFamily="18" charset="0"/>
            </a:endParaRPr>
          </a:p>
          <a:p>
            <a:pPr marR="0" lvl="0" algn="l" defTabSz="914400" rtl="0" eaLnBrk="1" fontAlgn="auto" latinLnBrk="0" hangingPunct="1">
              <a:lnSpc>
                <a:spcPct val="90000"/>
              </a:lnSpc>
              <a:spcBef>
                <a:spcPct val="40000"/>
              </a:spcBef>
              <a:spcAft>
                <a:spcPts val="0"/>
              </a:spcAft>
              <a:buClrTx/>
              <a:buSzTx/>
              <a:tabLst/>
              <a:defRPr/>
            </a:pPr>
            <a:r>
              <a:rPr kumimoji="0" lang="en-US" sz="2000" b="1"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Walk-ins</a:t>
            </a:r>
            <a:endPar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Seek employment through a personal direct approach to the employer.</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Courteous treatment of any applicant is a good business practice</a:t>
            </a: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0266095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Improving Productivity Through HRIS:</a:t>
            </a:r>
            <a:br>
              <a:rPr lang="en-US" b="1" dirty="0">
                <a:latin typeface="Alexandria"/>
                <a:ea typeface="+mn-ea"/>
                <a:cs typeface="Alexandria" charset="0"/>
              </a:rPr>
            </a:br>
            <a:endParaRPr lang="en-US" b="1" dirty="0">
              <a:latin typeface="Alexandria"/>
              <a:ea typeface="+mn-ea"/>
              <a:cs typeface="Alexandria"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575800" y="6465711"/>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66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grpSp>
        <p:nvGrpSpPr>
          <p:cNvPr id="2" name="Group 3">
            <a:extLst>
              <a:ext uri="{FF2B5EF4-FFF2-40B4-BE49-F238E27FC236}">
                <a16:creationId xmlns="" xmlns:a16="http://schemas.microsoft.com/office/drawing/2014/main" id="{BE2BE96F-D03B-D64D-C948-C06E7584ECEF}"/>
              </a:ext>
            </a:extLst>
          </p:cNvPr>
          <p:cNvGrpSpPr>
            <a:grpSpLocks/>
          </p:cNvGrpSpPr>
          <p:nvPr/>
        </p:nvGrpSpPr>
        <p:grpSpPr bwMode="auto">
          <a:xfrm>
            <a:off x="1972846" y="2683040"/>
            <a:ext cx="7862888" cy="2746375"/>
            <a:chOff x="404" y="1296"/>
            <a:chExt cx="4953" cy="1730"/>
          </a:xfrm>
        </p:grpSpPr>
        <p:sp>
          <p:nvSpPr>
            <p:cNvPr id="9" name="AutoShape 4" descr="brownfill01">
              <a:extLst>
                <a:ext uri="{FF2B5EF4-FFF2-40B4-BE49-F238E27FC236}">
                  <a16:creationId xmlns="" xmlns:a16="http://schemas.microsoft.com/office/drawing/2014/main" id="{55AD863C-A696-A10D-A687-E4E3424DE0D0}"/>
                </a:ext>
              </a:extLst>
            </p:cNvPr>
            <p:cNvSpPr>
              <a:spLocks noChangeArrowheads="1"/>
            </p:cNvSpPr>
            <p:nvPr/>
          </p:nvSpPr>
          <p:spPr bwMode="auto">
            <a:xfrm>
              <a:off x="404" y="2438"/>
              <a:ext cx="1094" cy="58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Alexandria"/>
                </a:rPr>
                <a:t>Requisition management system</a:t>
              </a:r>
            </a:p>
          </p:txBody>
        </p:sp>
        <p:sp>
          <p:nvSpPr>
            <p:cNvPr id="10" name="AutoShape 5" descr="purplefill01">
              <a:extLst>
                <a:ext uri="{FF2B5EF4-FFF2-40B4-BE49-F238E27FC236}">
                  <a16:creationId xmlns="" xmlns:a16="http://schemas.microsoft.com/office/drawing/2014/main" id="{99AD6BDF-B3D1-A959-6747-F342C89ED6E5}"/>
                </a:ext>
              </a:extLst>
            </p:cNvPr>
            <p:cNvSpPr>
              <a:spLocks noChangeArrowheads="1"/>
            </p:cNvSpPr>
            <p:nvPr/>
          </p:nvSpPr>
          <p:spPr bwMode="auto">
            <a:xfrm>
              <a:off x="1696" y="2437"/>
              <a:ext cx="1094" cy="588"/>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Recruiting solution</a:t>
              </a:r>
            </a:p>
          </p:txBody>
        </p:sp>
        <p:sp>
          <p:nvSpPr>
            <p:cNvPr id="11" name="AutoShape 6" descr="greenfill01">
              <a:extLst>
                <a:ext uri="{FF2B5EF4-FFF2-40B4-BE49-F238E27FC236}">
                  <a16:creationId xmlns="" xmlns:a16="http://schemas.microsoft.com/office/drawing/2014/main" id="{610EA050-1E88-08DF-C83E-930750DB72D1}"/>
                </a:ext>
              </a:extLst>
            </p:cNvPr>
            <p:cNvSpPr>
              <a:spLocks noChangeArrowheads="1"/>
            </p:cNvSpPr>
            <p:nvPr/>
          </p:nvSpPr>
          <p:spPr bwMode="auto">
            <a:xfrm>
              <a:off x="2963" y="2437"/>
              <a:ext cx="1094" cy="586"/>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Screening services</a:t>
              </a:r>
            </a:p>
          </p:txBody>
        </p:sp>
        <p:cxnSp>
          <p:nvCxnSpPr>
            <p:cNvPr id="12" name="AutoShape 7">
              <a:extLst>
                <a:ext uri="{FF2B5EF4-FFF2-40B4-BE49-F238E27FC236}">
                  <a16:creationId xmlns="" xmlns:a16="http://schemas.microsoft.com/office/drawing/2014/main" id="{42A5E874-476E-6D1E-4A7D-2FAA87D7FD22}"/>
                </a:ext>
              </a:extLst>
            </p:cNvPr>
            <p:cNvCxnSpPr>
              <a:cxnSpLocks noChangeShapeType="1"/>
              <a:stCxn id="13" idx="2"/>
              <a:endCxn id="9" idx="0"/>
            </p:cNvCxnSpPr>
            <p:nvPr/>
          </p:nvCxnSpPr>
          <p:spPr bwMode="auto">
            <a:xfrm rot="5400000">
              <a:off x="1611" y="1150"/>
              <a:ext cx="610" cy="1929"/>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8">
              <a:extLst>
                <a:ext uri="{FF2B5EF4-FFF2-40B4-BE49-F238E27FC236}">
                  <a16:creationId xmlns="" xmlns:a16="http://schemas.microsoft.com/office/drawing/2014/main" id="{9F259B38-A237-0391-CCC8-B2ECB33EA358}"/>
                </a:ext>
              </a:extLst>
            </p:cNvPr>
            <p:cNvSpPr>
              <a:spLocks noChangeArrowheads="1"/>
            </p:cNvSpPr>
            <p:nvPr/>
          </p:nvSpPr>
          <p:spPr bwMode="auto">
            <a:xfrm>
              <a:off x="1613" y="1296"/>
              <a:ext cx="2534" cy="496"/>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Elements of an HRIS</a:t>
              </a:r>
            </a:p>
          </p:txBody>
        </p:sp>
        <p:cxnSp>
          <p:nvCxnSpPr>
            <p:cNvPr id="14" name="AutoShape 9">
              <a:extLst>
                <a:ext uri="{FF2B5EF4-FFF2-40B4-BE49-F238E27FC236}">
                  <a16:creationId xmlns="" xmlns:a16="http://schemas.microsoft.com/office/drawing/2014/main" id="{F45BFCCF-D305-D735-76F7-7952491E4C4E}"/>
                </a:ext>
              </a:extLst>
            </p:cNvPr>
            <p:cNvCxnSpPr>
              <a:cxnSpLocks noChangeShapeType="1"/>
              <a:stCxn id="13" idx="2"/>
              <a:endCxn id="10" idx="0"/>
            </p:cNvCxnSpPr>
            <p:nvPr/>
          </p:nvCxnSpPr>
          <p:spPr bwMode="auto">
            <a:xfrm rot="5400000">
              <a:off x="2257" y="1796"/>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 xmlns:a16="http://schemas.microsoft.com/office/drawing/2014/main" id="{9C87B0FC-EAC0-1608-2451-4CC843A4072A}"/>
                </a:ext>
              </a:extLst>
            </p:cNvPr>
            <p:cNvCxnSpPr>
              <a:cxnSpLocks noChangeShapeType="1"/>
              <a:stCxn id="13" idx="2"/>
              <a:endCxn id="11" idx="0"/>
            </p:cNvCxnSpPr>
            <p:nvPr/>
          </p:nvCxnSpPr>
          <p:spPr bwMode="auto">
            <a:xfrm rot="16200000" flipH="1">
              <a:off x="2890" y="1800"/>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1" descr="bluefill01">
              <a:extLst>
                <a:ext uri="{FF2B5EF4-FFF2-40B4-BE49-F238E27FC236}">
                  <a16:creationId xmlns="" xmlns:a16="http://schemas.microsoft.com/office/drawing/2014/main" id="{B1EFB4A3-A84E-7012-5A6E-AA1879BB3D7F}"/>
                </a:ext>
              </a:extLst>
            </p:cNvPr>
            <p:cNvSpPr>
              <a:spLocks noChangeArrowheads="1"/>
            </p:cNvSpPr>
            <p:nvPr/>
          </p:nvSpPr>
          <p:spPr bwMode="auto">
            <a:xfrm>
              <a:off x="4263" y="2438"/>
              <a:ext cx="1094" cy="586"/>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Hiring management</a:t>
              </a:r>
            </a:p>
          </p:txBody>
        </p:sp>
        <p:cxnSp>
          <p:nvCxnSpPr>
            <p:cNvPr id="17" name="AutoShape 12">
              <a:extLst>
                <a:ext uri="{FF2B5EF4-FFF2-40B4-BE49-F238E27FC236}">
                  <a16:creationId xmlns="" xmlns:a16="http://schemas.microsoft.com/office/drawing/2014/main" id="{A6087198-46D1-2D70-2A4A-D267F380C88E}"/>
                </a:ext>
              </a:extLst>
            </p:cNvPr>
            <p:cNvCxnSpPr>
              <a:cxnSpLocks noChangeShapeType="1"/>
              <a:stCxn id="13" idx="2"/>
              <a:endCxn id="16" idx="0"/>
            </p:cNvCxnSpPr>
            <p:nvPr/>
          </p:nvCxnSpPr>
          <p:spPr bwMode="auto">
            <a:xfrm rot="16200000" flipH="1">
              <a:off x="3540" y="1150"/>
              <a:ext cx="610" cy="193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20"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970731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545191"/>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79621" y="1728530"/>
            <a:ext cx="8955241" cy="3477875"/>
          </a:xfrm>
          <a:prstGeom prst="rect">
            <a:avLst/>
          </a:prstGeom>
          <a:noFill/>
        </p:spPr>
        <p:txBody>
          <a:bodyPr wrap="square" rtlCol="0">
            <a:spAutoFit/>
          </a:bodyPr>
          <a:lstStyle/>
          <a:p>
            <a:pPr marL="457200" indent="-4572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The </a:t>
            </a:r>
            <a:r>
              <a:rPr lang="en-US" sz="2000" b="1" dirty="0">
                <a:solidFill>
                  <a:srgbClr val="2D3956"/>
                </a:solidFill>
                <a:latin typeface="Alexandria"/>
                <a:cs typeface="Times New Roman" panose="02020603050405020304" pitchFamily="18" charset="0"/>
              </a:rPr>
              <a:t>recruitment and selection process </a:t>
            </a:r>
            <a:r>
              <a:rPr lang="en-US" sz="2000" dirty="0">
                <a:solidFill>
                  <a:srgbClr val="2D3956"/>
                </a:solidFill>
                <a:latin typeface="Alexandria"/>
                <a:cs typeface="Times New Roman" panose="02020603050405020304" pitchFamily="18" charset="0"/>
              </a:rPr>
              <a:t>entails five main steps: decide what positions to fill; build a pool of candidates for these jobs; have candidates </a:t>
            </a:r>
            <a:r>
              <a:rPr lang="en-US" sz="2000" dirty="0" smtClean="0">
                <a:solidFill>
                  <a:srgbClr val="2D3956"/>
                </a:solidFill>
                <a:latin typeface="Alexandria"/>
                <a:cs typeface="Times New Roman" panose="02020603050405020304" pitchFamily="18" charset="0"/>
              </a:rPr>
              <a:t>complete application </a:t>
            </a:r>
            <a:r>
              <a:rPr lang="en-US" sz="2000" dirty="0">
                <a:solidFill>
                  <a:srgbClr val="2D3956"/>
                </a:solidFill>
                <a:latin typeface="Alexandria"/>
                <a:cs typeface="Times New Roman" panose="02020603050405020304" pitchFamily="18" charset="0"/>
              </a:rPr>
              <a:t>forms; use selection tools; and decide to whom to make an offer, in part by having the supervisor and others interview the candidates</a:t>
            </a:r>
            <a:r>
              <a:rPr lang="en-US" sz="2000" dirty="0" smtClean="0">
                <a:solidFill>
                  <a:srgbClr val="2D3956"/>
                </a:solidFill>
                <a:latin typeface="Alexandria"/>
                <a:cs typeface="Times New Roman" panose="02020603050405020304" pitchFamily="18" charset="0"/>
              </a:rPr>
              <a:t>.</a:t>
            </a:r>
          </a:p>
          <a:p>
            <a:pPr marL="457200" indent="-4572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 </a:t>
            </a:r>
            <a:r>
              <a:rPr lang="en-US" sz="2000" dirty="0">
                <a:solidFill>
                  <a:srgbClr val="2D3956"/>
                </a:solidFill>
                <a:latin typeface="Alexandria"/>
                <a:cs typeface="Times New Roman" panose="02020603050405020304" pitchFamily="18" charset="0"/>
              </a:rPr>
              <a:t>Recruitment and selection starts with workforce planning and forecasting. Workforce planning is the process of deciding what positions the firm will have to fill, and how to fill them. This often starts by forecasting personnel needs.</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9486518" y="6297445"/>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2" name="Title 1">
            <a:extLst>
              <a:ext uri="{FF2B5EF4-FFF2-40B4-BE49-F238E27FC236}">
                <a16:creationId xmlns="" xmlns:a16="http://schemas.microsoft.com/office/drawing/2014/main" id="{83C59FDF-317B-F77A-FDC5-68B09B35E3C3}"/>
              </a:ext>
            </a:extLst>
          </p:cNvPr>
          <p:cNvSpPr>
            <a:spLocks noGrp="1"/>
          </p:cNvSpPr>
          <p:nvPr>
            <p:ph type="title"/>
          </p:nvPr>
        </p:nvSpPr>
        <p:spPr>
          <a:xfrm>
            <a:off x="838200" y="365125"/>
            <a:ext cx="8658888" cy="1325563"/>
          </a:xfrm>
        </p:spPr>
        <p:txBody>
          <a:bodyPr>
            <a:normAutofit/>
          </a:bodyPr>
          <a:lstStyle/>
          <a:p>
            <a:pPr algn="ctr">
              <a:defRPr/>
            </a:pPr>
            <a:r>
              <a:rPr lang="en-US" b="1" dirty="0">
                <a:latin typeface="Alexandria"/>
                <a:ea typeface="+mn-ea"/>
                <a:cs typeface="Alexandria" charset="0"/>
              </a:rPr>
              <a:t>Chapter Summary</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8607788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545191"/>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79621" y="1728530"/>
            <a:ext cx="8955241" cy="2554545"/>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 </a:t>
            </a:r>
            <a:r>
              <a:rPr lang="en-US" sz="2000" dirty="0">
                <a:solidFill>
                  <a:srgbClr val="2D3956"/>
                </a:solidFill>
                <a:latin typeface="Alexandria"/>
                <a:cs typeface="Times New Roman" panose="02020603050405020304" pitchFamily="18" charset="0"/>
              </a:rPr>
              <a:t>All managers need to understand why </a:t>
            </a:r>
            <a:r>
              <a:rPr lang="en-US" sz="2000" b="1" dirty="0">
                <a:solidFill>
                  <a:srgbClr val="2D3956"/>
                </a:solidFill>
                <a:latin typeface="Alexandria"/>
                <a:cs typeface="Times New Roman" panose="02020603050405020304" pitchFamily="18" charset="0"/>
              </a:rPr>
              <a:t>effective recruiting is important</a:t>
            </a:r>
            <a:r>
              <a:rPr lang="en-US" sz="2000" dirty="0">
                <a:solidFill>
                  <a:srgbClr val="2D3956"/>
                </a:solidFill>
                <a:latin typeface="Alexandria"/>
                <a:cs typeface="Times New Roman" panose="02020603050405020304" pitchFamily="18" charset="0"/>
              </a:rPr>
              <a:t>. Without enough candidates, employers cannot effectively screen the candidates or hire the best</a:t>
            </a:r>
            <a:r>
              <a:rPr lang="en-US" sz="2000" dirty="0" smtClean="0">
                <a:solidFill>
                  <a:srgbClr val="2D3956"/>
                </a:solidFill>
                <a:latin typeface="Alexandria"/>
                <a:cs typeface="Times New Roman" panose="02020603050405020304" pitchFamily="18" charset="0"/>
              </a:rPr>
              <a:t>.</a:t>
            </a:r>
          </a:p>
          <a:p>
            <a:pPr marL="342900" indent="-342900">
              <a:buFont typeface="Arial" panose="020B0604020202020204" pitchFamily="34" charset="0"/>
              <a:buChar char="•"/>
            </a:pPr>
            <a:endParaRPr lang="en-US" sz="2000" dirty="0" smtClean="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 </a:t>
            </a:r>
            <a:r>
              <a:rPr lang="en-US" sz="2000" dirty="0">
                <a:solidFill>
                  <a:srgbClr val="2D3956"/>
                </a:solidFill>
                <a:latin typeface="Alexandria"/>
                <a:cs typeface="Times New Roman" panose="02020603050405020304" pitchFamily="18" charset="0"/>
              </a:rPr>
              <a:t>Filling open positions with internal sources of candidates has several advantages. For example, you re probably already more familiar with their strengths and weaknesses, and they require less orientation. Finding internal candidates often utilizes job posting.</a:t>
            </a:r>
          </a:p>
        </p:txBody>
      </p:sp>
      <p:sp>
        <p:nvSpPr>
          <p:cNvPr id="4" name="TextBox 3">
            <a:extLst>
              <a:ext uri="{FF2B5EF4-FFF2-40B4-BE49-F238E27FC236}">
                <a16:creationId xmlns="" xmlns:a16="http://schemas.microsoft.com/office/drawing/2014/main" id="{F4348071-CE82-4950-9337-A8B929809A72}"/>
              </a:ext>
            </a:extLst>
          </p:cNvPr>
          <p:cNvSpPr txBox="1"/>
          <p:nvPr/>
        </p:nvSpPr>
        <p:spPr>
          <a:xfrm>
            <a:off x="9486518" y="6297445"/>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2" name="Title 1">
            <a:extLst>
              <a:ext uri="{FF2B5EF4-FFF2-40B4-BE49-F238E27FC236}">
                <a16:creationId xmlns="" xmlns:a16="http://schemas.microsoft.com/office/drawing/2014/main" id="{83C59FDF-317B-F77A-FDC5-68B09B35E3C3}"/>
              </a:ext>
            </a:extLst>
          </p:cNvPr>
          <p:cNvSpPr>
            <a:spLocks noGrp="1"/>
          </p:cNvSpPr>
          <p:nvPr>
            <p:ph type="title"/>
          </p:nvPr>
        </p:nvSpPr>
        <p:spPr>
          <a:xfrm>
            <a:off x="838200" y="365125"/>
            <a:ext cx="8658888" cy="1325563"/>
          </a:xfrm>
        </p:spPr>
        <p:txBody>
          <a:bodyPr>
            <a:normAutofit/>
          </a:bodyPr>
          <a:lstStyle/>
          <a:p>
            <a:pPr algn="ctr">
              <a:defRPr/>
            </a:pPr>
            <a:r>
              <a:rPr lang="en-US" b="1" dirty="0">
                <a:latin typeface="Alexandria"/>
                <a:ea typeface="+mn-ea"/>
                <a:cs typeface="Alexandria" charset="0"/>
              </a:rPr>
              <a:t>Chapter Summary</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4570943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247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90000"/>
              </a:lnSpc>
              <a:spcBef>
                <a:spcPct val="0"/>
              </a:spcBef>
              <a:defRPr/>
            </a:pPr>
            <a:r>
              <a:rPr lang="en-US" sz="2400" dirty="0"/>
              <a:t>References</a:t>
            </a:r>
          </a:p>
        </p:txBody>
      </p:sp>
      <p:sp>
        <p:nvSpPr>
          <p:cNvPr id="3" name="Rectangle: Rounded Corners 2">
            <a:extLst>
              <a:ext uri="{FF2B5EF4-FFF2-40B4-BE49-F238E27FC236}">
                <a16:creationId xmlns=""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521081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www.w3.org/XML/1998/namespace"/>
    <ds:schemaRef ds:uri="http://purl.org/dc/terms/"/>
    <ds:schemaRef ds:uri="http://purl.org/dc/elements/1.1/"/>
    <ds:schemaRef ds:uri="688354b5-287c-4cda-825e-1d7935aea40e"/>
    <ds:schemaRef ds:uri="http://schemas.microsoft.com/office/infopath/2007/PartnerControls"/>
    <ds:schemaRef ds:uri="http://schemas.microsoft.com/office/2006/documentManagement/types"/>
    <ds:schemaRef ds:uri="http://schemas.openxmlformats.org/package/2006/metadata/core-properties"/>
    <ds:schemaRef ds:uri="aca13214-df29-4e3c-a050-857c0bf7bd8e"/>
    <ds:schemaRef ds:uri="http://schemas.microsoft.com/office/2006/metadata/properties"/>
  </ds:schemaRefs>
</ds:datastoreItem>
</file>

<file path=customXml/itemProps3.xml><?xml version="1.0" encoding="utf-8"?>
<ds:datastoreItem xmlns:ds="http://schemas.openxmlformats.org/officeDocument/2006/customXml" ds:itemID="{6D03C8E3-A112-42E4-80DC-7D9789C9FF4C}"/>
</file>

<file path=docProps/app.xml><?xml version="1.0" encoding="utf-8"?>
<Properties xmlns="http://schemas.openxmlformats.org/officeDocument/2006/extended-properties" xmlns:vt="http://schemas.openxmlformats.org/officeDocument/2006/docPropsVTypes">
  <TotalTime>4752</TotalTime>
  <Words>4869</Words>
  <Application>Microsoft Office PowerPoint</Application>
  <PresentationFormat>Widescreen</PresentationFormat>
  <Paragraphs>627</Paragraphs>
  <Slides>47</Slides>
  <Notes>42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Alexandria</vt:lpstr>
      <vt:lpstr>Arial</vt:lpstr>
      <vt:lpstr>Calibri</vt:lpstr>
      <vt:lpstr>Franklin Gothic Medium</vt:lpstr>
      <vt:lpstr>NewBaskerville-Roman</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Forecasting Personnel Needs</vt:lpstr>
      <vt:lpstr>PowerPoint Presentation</vt:lpstr>
      <vt:lpstr>PowerPoint Presentation</vt:lpstr>
      <vt:lpstr>Forecasting Internal Supply of Candidates</vt:lpstr>
      <vt:lpstr>PowerPoint Presentation</vt:lpstr>
      <vt:lpstr>PowerPoint Presentation</vt:lpstr>
      <vt:lpstr>PowerPoint Presentation</vt:lpstr>
      <vt:lpstr>Forecasting Outside Candidate Supply</vt:lpstr>
      <vt:lpstr>Predictive Workforce Monitoring</vt:lpstr>
      <vt:lpstr>Developing an Action Plan to Match Projected Labor Supply and Labor Demand</vt:lpstr>
      <vt:lpstr>Effective Recruiting</vt:lpstr>
      <vt:lpstr>Organizing How You Recruit</vt:lpstr>
      <vt:lpstr>Measuring Recruiting Effectiveness</vt:lpstr>
      <vt:lpstr>Measuring Recruiting Effectiveness</vt:lpstr>
      <vt:lpstr>Internal Sources of Candidates</vt:lpstr>
      <vt:lpstr>Finding Internal Candidates</vt:lpstr>
      <vt:lpstr>Finding Internal Candidates</vt:lpstr>
      <vt:lpstr>Finding Internal Candidates</vt:lpstr>
      <vt:lpstr>Outside Sources of Candidates</vt:lpstr>
      <vt:lpstr>Recruiting via the Internet</vt:lpstr>
      <vt:lpstr>Advertising for Outside Candidates</vt:lpstr>
      <vt:lpstr>PowerPoint Presentation</vt:lpstr>
      <vt:lpstr>Employment Agencies</vt:lpstr>
      <vt:lpstr>Why Use a Private Employment Agency?</vt:lpstr>
      <vt:lpstr>Avoiding Problems with Employment Agencies</vt:lpstr>
      <vt:lpstr>Specialized Staffing and Recruiting</vt:lpstr>
      <vt:lpstr>Temp Agencies</vt:lpstr>
      <vt:lpstr>Offshoring and Outsourcing Jobs</vt:lpstr>
      <vt:lpstr>Executive Recruitment</vt:lpstr>
      <vt:lpstr>College Recruiting</vt:lpstr>
      <vt:lpstr>Sources of Outside Applicants </vt:lpstr>
      <vt:lpstr>Employee Referrals and Walk-ins</vt:lpstr>
      <vt:lpstr>Improving Productivity Through HRIS: </vt:lpstr>
      <vt:lpstr>Chapter Summary</vt:lpstr>
      <vt:lpstr>Chapter Summary</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339</cp:revision>
  <dcterms:created xsi:type="dcterms:W3CDTF">2023-04-29T09:08:00Z</dcterms:created>
  <dcterms:modified xsi:type="dcterms:W3CDTF">2024-10-25T00:00:43Z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6681700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