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59" r:id="rId3"/>
    <p:sldId id="260" r:id="rId4"/>
    <p:sldId id="335" r:id="rId5"/>
    <p:sldId id="269" r:id="rId6"/>
    <p:sldId id="336" r:id="rId7"/>
    <p:sldId id="337" r:id="rId8"/>
    <p:sldId id="339" r:id="rId9"/>
    <p:sldId id="338" r:id="rId10"/>
    <p:sldId id="340" r:id="rId11"/>
    <p:sldId id="341" r:id="rId12"/>
    <p:sldId id="342" r:id="rId13"/>
    <p:sldId id="343" r:id="rId14"/>
    <p:sldId id="344" r:id="rId15"/>
    <p:sldId id="345" r:id="rId16"/>
    <p:sldId id="346" r:id="rId17"/>
    <p:sldId id="347" r:id="rId18"/>
    <p:sldId id="348" r:id="rId19"/>
    <p:sldId id="349" r:id="rId20"/>
    <p:sldId id="350" r:id="rId21"/>
    <p:sldId id="351" r:id="rId22"/>
    <p:sldId id="352" r:id="rId23"/>
    <p:sldId id="353" r:id="rId24"/>
    <p:sldId id="354" r:id="rId25"/>
    <p:sldId id="355" r:id="rId26"/>
    <p:sldId id="356" r:id="rId27"/>
    <p:sldId id="357" r:id="rId28"/>
    <p:sldId id="361" r:id="rId29"/>
    <p:sldId id="362" r:id="rId30"/>
    <p:sldId id="363" r:id="rId31"/>
    <p:sldId id="364" r:id="rId32"/>
    <p:sldId id="365" r:id="rId33"/>
    <p:sldId id="366" r:id="rId34"/>
    <p:sldId id="367" r:id="rId35"/>
    <p:sldId id="368" r:id="rId36"/>
    <p:sldId id="36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7FE86517-1285-4DBC-8900-C544730056B6}" type="datetimeFigureOut">
              <a:rPr lang="ar-SA" smtClean="0"/>
              <a:t>25/08/44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27998FB-52CF-454B-8D6E-50D898B9149D}" type="slidenum">
              <a:rPr lang="ar-SA" smtClean="0"/>
              <a:t>‹#›</a:t>
            </a:fld>
            <a:endParaRPr lang="ar-SA"/>
          </a:p>
        </p:txBody>
      </p:sp>
    </p:spTree>
    <p:extLst>
      <p:ext uri="{BB962C8B-B14F-4D97-AF65-F5344CB8AC3E}">
        <p14:creationId xmlns:p14="http://schemas.microsoft.com/office/powerpoint/2010/main" val="4219669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7.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8.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9.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image" Target="../media/image12.emf"/></Relationships>
</file>

<file path=ppt/slides/_rels/slide2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3.emf"/><Relationship Id="rId4" Type="http://schemas.openxmlformats.org/officeDocument/2006/relationships/image" Target="../media/image12.emf"/></Relationships>
</file>

<file path=ppt/slides/_rels/slide22.xml.rels><?xml version="1.0" encoding="UTF-8" standalone="yes"?>
<Relationships xmlns="http://schemas.openxmlformats.org/package/2006/relationships"><Relationship Id="rId3" Type="http://schemas.openxmlformats.org/officeDocument/2006/relationships/image" Target="../media/image11.emf"/><Relationship Id="rId7" Type="http://schemas.openxmlformats.org/officeDocument/2006/relationships/image" Target="../media/image23.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12.emf"/></Relationships>
</file>

<file path=ppt/slides/_rels/slide2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3.emf"/><Relationship Id="rId4" Type="http://schemas.openxmlformats.org/officeDocument/2006/relationships/image" Target="../media/image12.emf"/></Relationships>
</file>

<file path=ppt/slides/_rels/slide2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3.emf"/><Relationship Id="rId4" Type="http://schemas.openxmlformats.org/officeDocument/2006/relationships/image" Target="../media/image12.emf"/></Relationships>
</file>

<file path=ppt/slides/_rels/slide2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2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2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3.emf"/><Relationship Id="rId4" Type="http://schemas.openxmlformats.org/officeDocument/2006/relationships/image" Target="../media/image12.emf"/></Relationships>
</file>

<file path=ppt/slides/_rels/slide2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2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13.emf"/><Relationship Id="rId4" Type="http://schemas.openxmlformats.org/officeDocument/2006/relationships/image" Target="../media/image12.emf"/></Relationships>
</file>

<file path=ppt/slides/_rels/slide3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3.emf"/><Relationship Id="rId4" Type="http://schemas.openxmlformats.org/officeDocument/2006/relationships/image" Target="../media/image12.emf"/></Relationships>
</file>

<file path=ppt/slides/_rels/slide3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3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3.emf"/><Relationship Id="rId4" Type="http://schemas.openxmlformats.org/officeDocument/2006/relationships/image" Target="../media/image12.emf"/></Relationships>
</file>

<file path=ppt/slides/_rels/slide3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3.emf"/><Relationship Id="rId4" Type="http://schemas.openxmlformats.org/officeDocument/2006/relationships/image" Target="../media/image12.emf"/></Relationships>
</file>

<file path=ppt/slides/_rels/slide3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3.emf"/><Relationship Id="rId4" Type="http://schemas.openxmlformats.org/officeDocument/2006/relationships/image" Target="../media/image12.emf"/></Relationships>
</file>

<file path=ppt/slides/_rels/slide3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3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44949" y="608257"/>
            <a:ext cx="7273145"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Cryptography</a:t>
            </a:r>
          </a:p>
          <a:p>
            <a:r>
              <a:rPr lang="en-US" sz="2800" dirty="0">
                <a:solidFill>
                  <a:srgbClr val="24A9E1"/>
                </a:solidFill>
                <a:latin typeface="Tajawal Medium" panose="00000600000000000000" pitchFamily="2" charset="-78"/>
                <a:cs typeface="Tajawal Medium" panose="00000600000000000000" pitchFamily="2" charset="-78"/>
              </a:rPr>
              <a:t>Prepared by Dr. Mohammad </a:t>
            </a:r>
            <a:r>
              <a:rPr lang="en-US" sz="2800" dirty="0" err="1">
                <a:solidFill>
                  <a:srgbClr val="24A9E1"/>
                </a:solidFill>
                <a:latin typeface="Tajawal Medium" panose="00000600000000000000" pitchFamily="2" charset="-78"/>
                <a:cs typeface="Tajawal Medium" panose="00000600000000000000" pitchFamily="2" charset="-78"/>
              </a:rPr>
              <a:t>Alkhatib</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Associate Professor</a:t>
            </a:r>
          </a:p>
          <a:p>
            <a:r>
              <a:rPr lang="en-US" sz="2800" dirty="0">
                <a:solidFill>
                  <a:srgbClr val="FF9518"/>
                </a:solidFill>
                <a:latin typeface="Tajawal Medium" panose="00000600000000000000" pitchFamily="2" charset="-78"/>
                <a:cs typeface="Tajawal Medium" panose="00000600000000000000" pitchFamily="2" charset="-78"/>
              </a:rPr>
              <a:t>Major: Information Security</a:t>
            </a:r>
          </a:p>
        </p:txBody>
      </p:sp>
      <p:sp>
        <p:nvSpPr>
          <p:cNvPr id="16" name="TextBox 15"/>
          <p:cNvSpPr txBox="1"/>
          <p:nvPr/>
        </p:nvSpPr>
        <p:spPr>
          <a:xfrm>
            <a:off x="6601562" y="3167390"/>
            <a:ext cx="57695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#7: Hash Functions</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48319"/>
    </mc:Choice>
    <mc:Fallback xmlns="">
      <p:transition spd="slow" advTm="4831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Cryptography Hash Functions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59536" y="1926812"/>
            <a:ext cx="10771632" cy="2862322"/>
          </a:xfrm>
          <a:prstGeom prst="rect">
            <a:avLst/>
          </a:prstGeom>
          <a:noFill/>
        </p:spPr>
        <p:txBody>
          <a:bodyPr wrap="square" rtlCol="0">
            <a:spAutoFit/>
          </a:bodyPr>
          <a:lstStyle/>
          <a:p>
            <a:pPr marL="356870" indent="-344170">
              <a:lnSpc>
                <a:spcPct val="200000"/>
              </a:lnSpc>
              <a:buClr>
                <a:srgbClr val="5C83BE"/>
              </a:buClr>
              <a:buSzPct val="120000"/>
              <a:buFont typeface="Wingdings" pitchFamily="2" charset="2"/>
              <a:buChar char="Ø"/>
              <a:tabLst>
                <a:tab pos="356870" algn="l"/>
                <a:tab pos="357505" algn="l"/>
              </a:tabLst>
              <a:defRPr/>
            </a:pPr>
            <a:r>
              <a:rPr lang="en-US" spc="-5" dirty="0">
                <a:cs typeface="Arial"/>
              </a:rPr>
              <a:t>Introduction to Hash Functions</a:t>
            </a:r>
          </a:p>
          <a:p>
            <a:pPr marL="356870" indent="-344170">
              <a:lnSpc>
                <a:spcPct val="200000"/>
              </a:lnSpc>
              <a:buClr>
                <a:srgbClr val="5C83BE"/>
              </a:buClr>
              <a:buSzPct val="120000"/>
              <a:buFont typeface="Wingdings" pitchFamily="2" charset="2"/>
              <a:buChar char="Ø"/>
              <a:tabLst>
                <a:tab pos="356870" algn="l"/>
                <a:tab pos="357505" algn="l"/>
              </a:tabLst>
              <a:defRPr/>
            </a:pPr>
            <a:r>
              <a:rPr lang="en-US" spc="-5" dirty="0">
                <a:cs typeface="Arial"/>
              </a:rPr>
              <a:t>Hash Functions Properties</a:t>
            </a:r>
          </a:p>
          <a:p>
            <a:pPr marL="356870" indent="-344170">
              <a:lnSpc>
                <a:spcPct val="200000"/>
              </a:lnSpc>
              <a:buClr>
                <a:srgbClr val="5C83BE"/>
              </a:buClr>
              <a:buSzPct val="120000"/>
              <a:buFont typeface="Wingdings" pitchFamily="2" charset="2"/>
              <a:buChar char="Ø"/>
              <a:tabLst>
                <a:tab pos="356870" algn="l"/>
                <a:tab pos="357505" algn="l"/>
              </a:tabLst>
              <a:defRPr/>
            </a:pPr>
            <a:r>
              <a:rPr lang="en-US" spc="-5" dirty="0">
                <a:cs typeface="Arial"/>
              </a:rPr>
              <a:t>Security Requirements for Cryptographic Hash Functions</a:t>
            </a:r>
          </a:p>
          <a:p>
            <a:pPr marL="356870" indent="-344170">
              <a:lnSpc>
                <a:spcPct val="200000"/>
              </a:lnSpc>
              <a:buClr>
                <a:srgbClr val="5C83BE"/>
              </a:buClr>
              <a:buSzPct val="120000"/>
              <a:buFont typeface="Wingdings" pitchFamily="2" charset="2"/>
              <a:buChar char="Ø"/>
              <a:tabLst>
                <a:tab pos="356870" algn="l"/>
                <a:tab pos="357505" algn="l"/>
              </a:tabLst>
              <a:defRPr/>
            </a:pPr>
            <a:r>
              <a:rPr lang="en-US" spc="-5" dirty="0">
                <a:cs typeface="Arial"/>
              </a:rPr>
              <a:t>Overview of Hash Functions</a:t>
            </a:r>
          </a:p>
          <a:p>
            <a:pPr marL="356870" indent="-344170">
              <a:lnSpc>
                <a:spcPct val="200000"/>
              </a:lnSpc>
              <a:buClr>
                <a:srgbClr val="5C83BE"/>
              </a:buClr>
              <a:buSzPct val="120000"/>
              <a:buFont typeface="Wingdings" pitchFamily="2" charset="2"/>
              <a:buChar char="Ø"/>
              <a:tabLst>
                <a:tab pos="356870" algn="l"/>
                <a:tab pos="357505" algn="l"/>
              </a:tabLst>
              <a:defRPr/>
            </a:pPr>
            <a:r>
              <a:rPr lang="en-US" spc="-5" dirty="0">
                <a:cs typeface="Arial"/>
              </a:rPr>
              <a:t>The Secure Hash Function Algorithm(SHA)</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287501"/>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39854" y="314432"/>
            <a:ext cx="377637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Cryptography Hash Functions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48" name="object 3"/>
          <p:cNvSpPr>
            <a:spLocks/>
          </p:cNvSpPr>
          <p:nvPr/>
        </p:nvSpPr>
        <p:spPr bwMode="auto">
          <a:xfrm>
            <a:off x="4848225" y="1125538"/>
            <a:ext cx="1811338" cy="441325"/>
          </a:xfrm>
          <a:custGeom>
            <a:avLst/>
            <a:gdLst>
              <a:gd name="T0" fmla="*/ 1800929 w 1811020"/>
              <a:gd name="T1" fmla="*/ 125348 h 441960"/>
              <a:gd name="T2" fmla="*/ 1717949 w 1811020"/>
              <a:gd name="T3" fmla="*/ 45580 h 441960"/>
              <a:gd name="T4" fmla="*/ 1558143 w 1811020"/>
              <a:gd name="T5" fmla="*/ 0 h 441960"/>
              <a:gd name="T6" fmla="*/ 132144 w 1811020"/>
              <a:gd name="T7" fmla="*/ 34187 h 441960"/>
              <a:gd name="T8" fmla="*/ 36857 w 1811020"/>
              <a:gd name="T9" fmla="*/ 108255 h 441960"/>
              <a:gd name="T10" fmla="*/ 0 w 1811020"/>
              <a:gd name="T11" fmla="*/ 205115 h 441960"/>
              <a:gd name="T12" fmla="*/ 9237 w 1811020"/>
              <a:gd name="T13" fmla="*/ 254497 h 441960"/>
              <a:gd name="T14" fmla="*/ 12285 w 1811020"/>
              <a:gd name="T15" fmla="*/ 185173 h 441960"/>
              <a:gd name="T16" fmla="*/ 21523 w 1811020"/>
              <a:gd name="T17" fmla="*/ 148140 h 441960"/>
              <a:gd name="T18" fmla="*/ 58381 w 1811020"/>
              <a:gd name="T19" fmla="*/ 96859 h 441960"/>
              <a:gd name="T20" fmla="*/ 92191 w 1811020"/>
              <a:gd name="T21" fmla="*/ 70407 h 441960"/>
              <a:gd name="T22" fmla="*/ 184383 w 1811020"/>
              <a:gd name="T23" fmla="*/ 25640 h 441960"/>
              <a:gd name="T24" fmla="*/ 1527410 w 1811020"/>
              <a:gd name="T25" fmla="*/ 8545 h 441960"/>
              <a:gd name="T26" fmla="*/ 1733316 w 1811020"/>
              <a:gd name="T27" fmla="*/ 68370 h 441960"/>
              <a:gd name="T28" fmla="*/ 1794783 w 1811020"/>
              <a:gd name="T29" fmla="*/ 135319 h 441960"/>
              <a:gd name="T30" fmla="*/ 1813219 w 1811020"/>
              <a:gd name="T31" fmla="*/ 188023 h 441960"/>
              <a:gd name="T32" fmla="*/ 1816294 w 1811020"/>
              <a:gd name="T33" fmla="*/ 205115 h 441960"/>
              <a:gd name="T34" fmla="*/ 1822440 w 1811020"/>
              <a:gd name="T35" fmla="*/ 227908 h 441960"/>
              <a:gd name="T36" fmla="*/ 9237 w 1811020"/>
              <a:gd name="T37" fmla="*/ 205115 h 441960"/>
              <a:gd name="T38" fmla="*/ 46095 w 1811020"/>
              <a:gd name="T39" fmla="*/ 299129 h 441960"/>
              <a:gd name="T40" fmla="*/ 12285 w 1811020"/>
              <a:gd name="T41" fmla="*/ 225055 h 441960"/>
              <a:gd name="T42" fmla="*/ 9237 w 1811020"/>
              <a:gd name="T43" fmla="*/ 207963 h 441960"/>
              <a:gd name="T44" fmla="*/ 36857 w 1811020"/>
              <a:gd name="T45" fmla="*/ 304823 h 441960"/>
              <a:gd name="T46" fmla="*/ 46095 w 1811020"/>
              <a:gd name="T47" fmla="*/ 299129 h 441960"/>
              <a:gd name="T48" fmla="*/ 43044 w 1811020"/>
              <a:gd name="T49" fmla="*/ 118225 h 441960"/>
              <a:gd name="T50" fmla="*/ 58381 w 1811020"/>
              <a:gd name="T51" fmla="*/ 316218 h 441960"/>
              <a:gd name="T52" fmla="*/ 67619 w 1811020"/>
              <a:gd name="T53" fmla="*/ 339011 h 441960"/>
              <a:gd name="T54" fmla="*/ 76810 w 1811020"/>
              <a:gd name="T55" fmla="*/ 330464 h 441960"/>
              <a:gd name="T56" fmla="*/ 73762 w 1811020"/>
              <a:gd name="T57" fmla="*/ 84990 h 441960"/>
              <a:gd name="T58" fmla="*/ 73762 w 1811020"/>
              <a:gd name="T59" fmla="*/ 330464 h 441960"/>
              <a:gd name="T60" fmla="*/ 92191 w 1811020"/>
              <a:gd name="T61" fmla="*/ 355155 h 441960"/>
              <a:gd name="T62" fmla="*/ 95286 w 1811020"/>
              <a:gd name="T63" fmla="*/ 68370 h 441960"/>
              <a:gd name="T64" fmla="*/ 95286 w 1811020"/>
              <a:gd name="T65" fmla="*/ 68370 h 441960"/>
              <a:gd name="T66" fmla="*/ 1782490 w 1811020"/>
              <a:gd name="T67" fmla="*/ 299129 h 441960"/>
              <a:gd name="T68" fmla="*/ 1690293 w 1811020"/>
              <a:gd name="T69" fmla="*/ 370348 h 441960"/>
              <a:gd name="T70" fmla="*/ 1527410 w 1811020"/>
              <a:gd name="T71" fmla="*/ 404534 h 441960"/>
              <a:gd name="T72" fmla="*/ 135239 w 1811020"/>
              <a:gd name="T73" fmla="*/ 370348 h 441960"/>
              <a:gd name="T74" fmla="*/ 132144 w 1811020"/>
              <a:gd name="T75" fmla="*/ 378895 h 441960"/>
              <a:gd name="T76" fmla="*/ 298099 w 1811020"/>
              <a:gd name="T77" fmla="*/ 413080 h 441960"/>
              <a:gd name="T78" fmla="*/ 1644193 w 1811020"/>
              <a:gd name="T79" fmla="*/ 395986 h 441960"/>
              <a:gd name="T80" fmla="*/ 1788636 w 1811020"/>
              <a:gd name="T81" fmla="*/ 304823 h 441960"/>
              <a:gd name="T82" fmla="*/ 1794783 w 1811020"/>
              <a:gd name="T83" fmla="*/ 131046 h 441960"/>
              <a:gd name="T84" fmla="*/ 1816294 w 1811020"/>
              <a:gd name="T85" fmla="*/ 257821 h 441960"/>
              <a:gd name="T86" fmla="*/ 1813219 w 1811020"/>
              <a:gd name="T87" fmla="*/ 227908 h 441960"/>
              <a:gd name="T88" fmla="*/ 1804000 w 1811020"/>
              <a:gd name="T89" fmla="*/ 264943 h 441960"/>
              <a:gd name="T90" fmla="*/ 1794783 w 1811020"/>
              <a:gd name="T91" fmla="*/ 296279 h 441960"/>
              <a:gd name="T92" fmla="*/ 1816294 w 1811020"/>
              <a:gd name="T93" fmla="*/ 257821 h 441960"/>
              <a:gd name="T94" fmla="*/ 1816101 w 1811020"/>
              <a:gd name="T95" fmla="*/ 206540 h 44196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11020"/>
              <a:gd name="T145" fmla="*/ 0 h 441960"/>
              <a:gd name="T146" fmla="*/ 1811020 w 1811020"/>
              <a:gd name="T147" fmla="*/ 441960 h 44196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11020" h="441960">
                <a:moveTo>
                  <a:pt x="1810511" y="219455"/>
                </a:moveTo>
                <a:lnTo>
                  <a:pt x="1804415" y="176783"/>
                </a:lnTo>
                <a:lnTo>
                  <a:pt x="1786127" y="134111"/>
                </a:lnTo>
                <a:lnTo>
                  <a:pt x="1743455" y="79247"/>
                </a:lnTo>
                <a:lnTo>
                  <a:pt x="1722119" y="64007"/>
                </a:lnTo>
                <a:lnTo>
                  <a:pt x="1703831" y="48767"/>
                </a:lnTo>
                <a:lnTo>
                  <a:pt x="1630679" y="18287"/>
                </a:lnTo>
                <a:lnTo>
                  <a:pt x="1575815" y="3047"/>
                </a:lnTo>
                <a:lnTo>
                  <a:pt x="1545335" y="0"/>
                </a:lnTo>
                <a:lnTo>
                  <a:pt x="265175" y="0"/>
                </a:lnTo>
                <a:lnTo>
                  <a:pt x="207263" y="9143"/>
                </a:lnTo>
                <a:lnTo>
                  <a:pt x="131063" y="36575"/>
                </a:lnTo>
                <a:lnTo>
                  <a:pt x="88391" y="64007"/>
                </a:lnTo>
                <a:lnTo>
                  <a:pt x="67055" y="79247"/>
                </a:lnTo>
                <a:lnTo>
                  <a:pt x="36575" y="115823"/>
                </a:lnTo>
                <a:lnTo>
                  <a:pt x="24383" y="134111"/>
                </a:lnTo>
                <a:lnTo>
                  <a:pt x="6095" y="176783"/>
                </a:lnTo>
                <a:lnTo>
                  <a:pt x="0" y="219455"/>
                </a:lnTo>
                <a:lnTo>
                  <a:pt x="3047" y="243839"/>
                </a:lnTo>
                <a:lnTo>
                  <a:pt x="6095" y="265175"/>
                </a:lnTo>
                <a:lnTo>
                  <a:pt x="9143" y="272287"/>
                </a:lnTo>
                <a:lnTo>
                  <a:pt x="9143" y="219455"/>
                </a:lnTo>
                <a:lnTo>
                  <a:pt x="9334" y="220979"/>
                </a:lnTo>
                <a:lnTo>
                  <a:pt x="12191" y="198119"/>
                </a:lnTo>
                <a:lnTo>
                  <a:pt x="12191" y="201167"/>
                </a:lnTo>
                <a:lnTo>
                  <a:pt x="15239" y="179831"/>
                </a:lnTo>
                <a:lnTo>
                  <a:pt x="21335" y="158495"/>
                </a:lnTo>
                <a:lnTo>
                  <a:pt x="42671" y="126491"/>
                </a:lnTo>
                <a:lnTo>
                  <a:pt x="42671" y="121919"/>
                </a:lnTo>
                <a:lnTo>
                  <a:pt x="57911" y="103631"/>
                </a:lnTo>
                <a:lnTo>
                  <a:pt x="73151" y="90931"/>
                </a:lnTo>
                <a:lnTo>
                  <a:pt x="73151" y="88391"/>
                </a:lnTo>
                <a:lnTo>
                  <a:pt x="91439" y="75329"/>
                </a:lnTo>
                <a:lnTo>
                  <a:pt x="91439" y="73151"/>
                </a:lnTo>
                <a:lnTo>
                  <a:pt x="112775" y="57911"/>
                </a:lnTo>
                <a:lnTo>
                  <a:pt x="182879" y="27431"/>
                </a:lnTo>
                <a:lnTo>
                  <a:pt x="265175" y="12191"/>
                </a:lnTo>
                <a:lnTo>
                  <a:pt x="295655" y="9143"/>
                </a:lnTo>
                <a:lnTo>
                  <a:pt x="1514855" y="9143"/>
                </a:lnTo>
                <a:lnTo>
                  <a:pt x="1600199" y="18287"/>
                </a:lnTo>
                <a:lnTo>
                  <a:pt x="1676399" y="45719"/>
                </a:lnTo>
                <a:lnTo>
                  <a:pt x="1719071" y="73151"/>
                </a:lnTo>
                <a:lnTo>
                  <a:pt x="1752599" y="103631"/>
                </a:lnTo>
                <a:lnTo>
                  <a:pt x="1780031" y="140207"/>
                </a:lnTo>
                <a:lnTo>
                  <a:pt x="1780031" y="144779"/>
                </a:lnTo>
                <a:lnTo>
                  <a:pt x="1789175" y="158495"/>
                </a:lnTo>
                <a:lnTo>
                  <a:pt x="1795271" y="179831"/>
                </a:lnTo>
                <a:lnTo>
                  <a:pt x="1798319" y="201167"/>
                </a:lnTo>
                <a:lnTo>
                  <a:pt x="1798319" y="198119"/>
                </a:lnTo>
                <a:lnTo>
                  <a:pt x="1801177" y="220979"/>
                </a:lnTo>
                <a:lnTo>
                  <a:pt x="1801367" y="219455"/>
                </a:lnTo>
                <a:lnTo>
                  <a:pt x="1801367" y="275843"/>
                </a:lnTo>
                <a:lnTo>
                  <a:pt x="1804415" y="265175"/>
                </a:lnTo>
                <a:lnTo>
                  <a:pt x="1807463" y="243839"/>
                </a:lnTo>
                <a:lnTo>
                  <a:pt x="1810511" y="219455"/>
                </a:lnTo>
                <a:close/>
              </a:path>
              <a:path w="1811020" h="441960">
                <a:moveTo>
                  <a:pt x="9334" y="220979"/>
                </a:moveTo>
                <a:lnTo>
                  <a:pt x="9143" y="219455"/>
                </a:lnTo>
                <a:lnTo>
                  <a:pt x="9143" y="222503"/>
                </a:lnTo>
                <a:lnTo>
                  <a:pt x="9334" y="220979"/>
                </a:lnTo>
                <a:close/>
              </a:path>
              <a:path w="1811020" h="441960">
                <a:moveTo>
                  <a:pt x="45719" y="320039"/>
                </a:moveTo>
                <a:lnTo>
                  <a:pt x="21335" y="283463"/>
                </a:lnTo>
                <a:lnTo>
                  <a:pt x="15239" y="262127"/>
                </a:lnTo>
                <a:lnTo>
                  <a:pt x="12191" y="240791"/>
                </a:lnTo>
                <a:lnTo>
                  <a:pt x="12191" y="243839"/>
                </a:lnTo>
                <a:lnTo>
                  <a:pt x="9334" y="220979"/>
                </a:lnTo>
                <a:lnTo>
                  <a:pt x="9143" y="222503"/>
                </a:lnTo>
                <a:lnTo>
                  <a:pt x="9143" y="272287"/>
                </a:lnTo>
                <a:lnTo>
                  <a:pt x="24383" y="307847"/>
                </a:lnTo>
                <a:lnTo>
                  <a:pt x="36575" y="326135"/>
                </a:lnTo>
                <a:lnTo>
                  <a:pt x="42671" y="333451"/>
                </a:lnTo>
                <a:lnTo>
                  <a:pt x="42671" y="320039"/>
                </a:lnTo>
                <a:lnTo>
                  <a:pt x="45719" y="320039"/>
                </a:lnTo>
                <a:close/>
              </a:path>
              <a:path w="1811020" h="441960">
                <a:moveTo>
                  <a:pt x="45719" y="121919"/>
                </a:moveTo>
                <a:lnTo>
                  <a:pt x="42671" y="121919"/>
                </a:lnTo>
                <a:lnTo>
                  <a:pt x="42671" y="126491"/>
                </a:lnTo>
                <a:lnTo>
                  <a:pt x="45719" y="121919"/>
                </a:lnTo>
                <a:close/>
              </a:path>
              <a:path w="1811020" h="441960">
                <a:moveTo>
                  <a:pt x="76199" y="353567"/>
                </a:moveTo>
                <a:lnTo>
                  <a:pt x="57911" y="338327"/>
                </a:lnTo>
                <a:lnTo>
                  <a:pt x="42671" y="320039"/>
                </a:lnTo>
                <a:lnTo>
                  <a:pt x="42671" y="333451"/>
                </a:lnTo>
                <a:lnTo>
                  <a:pt x="67055" y="362711"/>
                </a:lnTo>
                <a:lnTo>
                  <a:pt x="73151" y="367066"/>
                </a:lnTo>
                <a:lnTo>
                  <a:pt x="73151" y="353567"/>
                </a:lnTo>
                <a:lnTo>
                  <a:pt x="76199" y="353567"/>
                </a:lnTo>
                <a:close/>
              </a:path>
              <a:path w="1811020" h="441960">
                <a:moveTo>
                  <a:pt x="76199" y="88391"/>
                </a:moveTo>
                <a:lnTo>
                  <a:pt x="73151" y="88391"/>
                </a:lnTo>
                <a:lnTo>
                  <a:pt x="73151" y="90931"/>
                </a:lnTo>
                <a:lnTo>
                  <a:pt x="76199" y="88391"/>
                </a:lnTo>
                <a:close/>
              </a:path>
              <a:path w="1811020" h="441960">
                <a:moveTo>
                  <a:pt x="94487" y="368807"/>
                </a:moveTo>
                <a:lnTo>
                  <a:pt x="73151" y="353567"/>
                </a:lnTo>
                <a:lnTo>
                  <a:pt x="73151" y="367066"/>
                </a:lnTo>
                <a:lnTo>
                  <a:pt x="88391" y="377951"/>
                </a:lnTo>
                <a:lnTo>
                  <a:pt x="91439" y="379983"/>
                </a:lnTo>
                <a:lnTo>
                  <a:pt x="91439" y="368807"/>
                </a:lnTo>
                <a:lnTo>
                  <a:pt x="94487" y="368807"/>
                </a:lnTo>
                <a:close/>
              </a:path>
              <a:path w="1811020" h="441960">
                <a:moveTo>
                  <a:pt x="94487" y="73151"/>
                </a:moveTo>
                <a:lnTo>
                  <a:pt x="91439" y="73151"/>
                </a:lnTo>
                <a:lnTo>
                  <a:pt x="91439" y="75329"/>
                </a:lnTo>
                <a:lnTo>
                  <a:pt x="94487" y="73151"/>
                </a:lnTo>
                <a:close/>
              </a:path>
              <a:path w="1811020" h="441960">
                <a:moveTo>
                  <a:pt x="1780031" y="316991"/>
                </a:moveTo>
                <a:lnTo>
                  <a:pt x="1780031" y="301751"/>
                </a:lnTo>
                <a:lnTo>
                  <a:pt x="1767839" y="320039"/>
                </a:lnTo>
                <a:lnTo>
                  <a:pt x="1752599" y="338327"/>
                </a:lnTo>
                <a:lnTo>
                  <a:pt x="1719071" y="368807"/>
                </a:lnTo>
                <a:lnTo>
                  <a:pt x="1676399" y="396239"/>
                </a:lnTo>
                <a:lnTo>
                  <a:pt x="1627631" y="414527"/>
                </a:lnTo>
                <a:lnTo>
                  <a:pt x="1545335" y="429767"/>
                </a:lnTo>
                <a:lnTo>
                  <a:pt x="1514855" y="432815"/>
                </a:lnTo>
                <a:lnTo>
                  <a:pt x="295655" y="432815"/>
                </a:lnTo>
                <a:lnTo>
                  <a:pt x="210311" y="423671"/>
                </a:lnTo>
                <a:lnTo>
                  <a:pt x="134111" y="396239"/>
                </a:lnTo>
                <a:lnTo>
                  <a:pt x="91439" y="368807"/>
                </a:lnTo>
                <a:lnTo>
                  <a:pt x="91439" y="379983"/>
                </a:lnTo>
                <a:lnTo>
                  <a:pt x="131063" y="405383"/>
                </a:lnTo>
                <a:lnTo>
                  <a:pt x="179831" y="423671"/>
                </a:lnTo>
                <a:lnTo>
                  <a:pt x="234695" y="435863"/>
                </a:lnTo>
                <a:lnTo>
                  <a:pt x="295655" y="441959"/>
                </a:lnTo>
                <a:lnTo>
                  <a:pt x="1514855" y="441959"/>
                </a:lnTo>
                <a:lnTo>
                  <a:pt x="1575815" y="435863"/>
                </a:lnTo>
                <a:lnTo>
                  <a:pt x="1630679" y="423671"/>
                </a:lnTo>
                <a:lnTo>
                  <a:pt x="1679447" y="405383"/>
                </a:lnTo>
                <a:lnTo>
                  <a:pt x="1722119" y="377951"/>
                </a:lnTo>
                <a:lnTo>
                  <a:pt x="1773935" y="326135"/>
                </a:lnTo>
                <a:lnTo>
                  <a:pt x="1780031" y="316991"/>
                </a:lnTo>
                <a:close/>
              </a:path>
              <a:path w="1811020" h="441960">
                <a:moveTo>
                  <a:pt x="1780031" y="144779"/>
                </a:moveTo>
                <a:lnTo>
                  <a:pt x="1780031" y="140207"/>
                </a:lnTo>
                <a:lnTo>
                  <a:pt x="1776983" y="140207"/>
                </a:lnTo>
                <a:lnTo>
                  <a:pt x="1780031" y="144779"/>
                </a:lnTo>
                <a:close/>
              </a:path>
              <a:path w="1811020" h="441960">
                <a:moveTo>
                  <a:pt x="1801367" y="275843"/>
                </a:moveTo>
                <a:lnTo>
                  <a:pt x="1801367" y="222503"/>
                </a:lnTo>
                <a:lnTo>
                  <a:pt x="1801177" y="220979"/>
                </a:lnTo>
                <a:lnTo>
                  <a:pt x="1798319" y="243839"/>
                </a:lnTo>
                <a:lnTo>
                  <a:pt x="1798319" y="240791"/>
                </a:lnTo>
                <a:lnTo>
                  <a:pt x="1795271" y="262127"/>
                </a:lnTo>
                <a:lnTo>
                  <a:pt x="1789175" y="283463"/>
                </a:lnTo>
                <a:lnTo>
                  <a:pt x="1776983" y="301751"/>
                </a:lnTo>
                <a:lnTo>
                  <a:pt x="1780031" y="301751"/>
                </a:lnTo>
                <a:lnTo>
                  <a:pt x="1780031" y="316991"/>
                </a:lnTo>
                <a:lnTo>
                  <a:pt x="1786127" y="307847"/>
                </a:lnTo>
                <a:lnTo>
                  <a:pt x="1798319" y="286511"/>
                </a:lnTo>
                <a:lnTo>
                  <a:pt x="1801367" y="275843"/>
                </a:lnTo>
                <a:close/>
              </a:path>
              <a:path w="1811020" h="441960">
                <a:moveTo>
                  <a:pt x="1801367" y="222503"/>
                </a:moveTo>
                <a:lnTo>
                  <a:pt x="1801367" y="219455"/>
                </a:lnTo>
                <a:lnTo>
                  <a:pt x="1801177" y="220979"/>
                </a:lnTo>
                <a:lnTo>
                  <a:pt x="1801367" y="2225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49" name="object 4"/>
          <p:cNvSpPr txBox="1"/>
          <p:nvPr/>
        </p:nvSpPr>
        <p:spPr>
          <a:xfrm>
            <a:off x="5229225" y="1195388"/>
            <a:ext cx="1120775" cy="282575"/>
          </a:xfrm>
          <a:prstGeom prst="rect">
            <a:avLst/>
          </a:prstGeom>
        </p:spPr>
        <p:txBody>
          <a:bodyPr lIns="0" tIns="0" rIns="0" bIns="0">
            <a:spAutoFit/>
          </a:bodyPr>
          <a:lstStyle/>
          <a:p>
            <a:pPr marL="12700" algn="r" rtl="1" eaLnBrk="1" fontAlgn="auto" hangingPunct="1">
              <a:spcBef>
                <a:spcPts val="0"/>
              </a:spcBef>
              <a:spcAft>
                <a:spcPts val="0"/>
              </a:spcAft>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olog</a:t>
            </a:r>
            <a:r>
              <a:rPr dirty="0">
                <a:solidFill>
                  <a:srgbClr val="232021"/>
                </a:solidFill>
                <a:latin typeface="Arial"/>
                <a:cs typeface="Arial"/>
              </a:rPr>
              <a:t>y</a:t>
            </a:r>
            <a:endParaRPr>
              <a:latin typeface="Arial"/>
              <a:cs typeface="Arial"/>
            </a:endParaRPr>
          </a:p>
        </p:txBody>
      </p:sp>
      <p:sp>
        <p:nvSpPr>
          <p:cNvPr id="50" name="object 5"/>
          <p:cNvSpPr>
            <a:spLocks/>
          </p:cNvSpPr>
          <p:nvPr/>
        </p:nvSpPr>
        <p:spPr bwMode="auto">
          <a:xfrm>
            <a:off x="3049588" y="2201863"/>
            <a:ext cx="1808162" cy="444500"/>
          </a:xfrm>
          <a:custGeom>
            <a:avLst/>
            <a:gdLst>
              <a:gd name="T0" fmla="*/ 1810126 w 1807845"/>
              <a:gd name="T1" fmla="*/ 191491 h 441960"/>
              <a:gd name="T2" fmla="*/ 1773250 w 1807845"/>
              <a:gd name="T3" fmla="*/ 120152 h 441960"/>
              <a:gd name="T4" fmla="*/ 1613444 w 1807845"/>
              <a:gd name="T5" fmla="*/ 11261 h 441960"/>
              <a:gd name="T6" fmla="*/ 295034 w 1807845"/>
              <a:gd name="T7" fmla="*/ 0 h 441960"/>
              <a:gd name="T8" fmla="*/ 205907 w 1807845"/>
              <a:gd name="T9" fmla="*/ 11261 h 441960"/>
              <a:gd name="T10" fmla="*/ 129081 w 1807845"/>
              <a:gd name="T11" fmla="*/ 48808 h 441960"/>
              <a:gd name="T12" fmla="*/ 21523 w 1807845"/>
              <a:gd name="T13" fmla="*/ 165207 h 441960"/>
              <a:gd name="T14" fmla="*/ 9237 w 1807845"/>
              <a:gd name="T15" fmla="*/ 339807 h 441960"/>
              <a:gd name="T16" fmla="*/ 30714 w 1807845"/>
              <a:gd name="T17" fmla="*/ 172719 h 441960"/>
              <a:gd name="T18" fmla="*/ 55333 w 1807845"/>
              <a:gd name="T19" fmla="*/ 127657 h 441960"/>
              <a:gd name="T20" fmla="*/ 110620 w 1807845"/>
              <a:gd name="T21" fmla="*/ 71336 h 441960"/>
              <a:gd name="T22" fmla="*/ 184383 w 1807845"/>
              <a:gd name="T23" fmla="*/ 33787 h 441960"/>
              <a:gd name="T24" fmla="*/ 236622 w 1807845"/>
              <a:gd name="T25" fmla="*/ 18771 h 441960"/>
              <a:gd name="T26" fmla="*/ 295034 w 1807845"/>
              <a:gd name="T27" fmla="*/ 11261 h 441960"/>
              <a:gd name="T28" fmla="*/ 1585784 w 1807845"/>
              <a:gd name="T29" fmla="*/ 18771 h 441960"/>
              <a:gd name="T30" fmla="*/ 1687201 w 1807845"/>
              <a:gd name="T31" fmla="*/ 56321 h 441960"/>
              <a:gd name="T32" fmla="*/ 1791689 w 1807845"/>
              <a:gd name="T33" fmla="*/ 172719 h 441960"/>
              <a:gd name="T34" fmla="*/ 1822416 w 1807845"/>
              <a:gd name="T35" fmla="*/ 300378 h 441960"/>
              <a:gd name="T36" fmla="*/ 30714 w 1807845"/>
              <a:gd name="T37" fmla="*/ 371722 h 441960"/>
              <a:gd name="T38" fmla="*/ 15380 w 1807845"/>
              <a:gd name="T39" fmla="*/ 326668 h 441960"/>
              <a:gd name="T40" fmla="*/ 33809 w 1807845"/>
              <a:gd name="T41" fmla="*/ 401760 h 441960"/>
              <a:gd name="T42" fmla="*/ 58381 w 1807845"/>
              <a:gd name="T43" fmla="*/ 416781 h 441960"/>
              <a:gd name="T44" fmla="*/ 55333 w 1807845"/>
              <a:gd name="T45" fmla="*/ 132163 h 441960"/>
              <a:gd name="T46" fmla="*/ 92191 w 1807845"/>
              <a:gd name="T47" fmla="*/ 454328 h 441960"/>
              <a:gd name="T48" fmla="*/ 73762 w 1807845"/>
              <a:gd name="T49" fmla="*/ 439304 h 441960"/>
              <a:gd name="T50" fmla="*/ 67619 w 1807845"/>
              <a:gd name="T51" fmla="*/ 446817 h 441960"/>
              <a:gd name="T52" fmla="*/ 110620 w 1807845"/>
              <a:gd name="T53" fmla="*/ 486508 h 441960"/>
              <a:gd name="T54" fmla="*/ 113715 w 1807845"/>
              <a:gd name="T55" fmla="*/ 71336 h 441960"/>
              <a:gd name="T56" fmla="*/ 113715 w 1807845"/>
              <a:gd name="T57" fmla="*/ 71336 h 441960"/>
              <a:gd name="T58" fmla="*/ 208977 w 1807845"/>
              <a:gd name="T59" fmla="*/ 521905 h 441960"/>
              <a:gd name="T60" fmla="*/ 135239 w 1807845"/>
              <a:gd name="T61" fmla="*/ 488115 h 441960"/>
              <a:gd name="T62" fmla="*/ 129081 w 1807845"/>
              <a:gd name="T63" fmla="*/ 499386 h 441960"/>
              <a:gd name="T64" fmla="*/ 205907 w 1807845"/>
              <a:gd name="T65" fmla="*/ 533174 h 441960"/>
              <a:gd name="T66" fmla="*/ 264289 w 1807845"/>
              <a:gd name="T67" fmla="*/ 533174 h 441960"/>
              <a:gd name="T68" fmla="*/ 264289 w 1807845"/>
              <a:gd name="T69" fmla="*/ 15019 h 441960"/>
              <a:gd name="T70" fmla="*/ 1813199 w 1807845"/>
              <a:gd name="T71" fmla="*/ 339807 h 441960"/>
              <a:gd name="T72" fmla="*/ 1807053 w 1807845"/>
              <a:gd name="T73" fmla="*/ 322911 h 441960"/>
              <a:gd name="T74" fmla="*/ 1779396 w 1807845"/>
              <a:gd name="T75" fmla="*/ 394249 h 441960"/>
              <a:gd name="T76" fmla="*/ 1730223 w 1807845"/>
              <a:gd name="T77" fmla="*/ 458083 h 441960"/>
              <a:gd name="T78" fmla="*/ 1687201 w 1807845"/>
              <a:gd name="T79" fmla="*/ 488115 h 441960"/>
              <a:gd name="T80" fmla="*/ 1555055 w 1807845"/>
              <a:gd name="T81" fmla="*/ 533174 h 441960"/>
              <a:gd name="T82" fmla="*/ 1558125 w 1807845"/>
              <a:gd name="T83" fmla="*/ 544437 h 441960"/>
              <a:gd name="T84" fmla="*/ 1714858 w 1807845"/>
              <a:gd name="T85" fmla="*/ 484365 h 441960"/>
              <a:gd name="T86" fmla="*/ 1800907 w 1807845"/>
              <a:gd name="T87" fmla="*/ 379229 h 44196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807845"/>
              <a:gd name="T133" fmla="*/ 0 h 441960"/>
              <a:gd name="T134" fmla="*/ 1807845 w 1807845"/>
              <a:gd name="T135" fmla="*/ 441960 h 44196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807845" h="441960">
                <a:moveTo>
                  <a:pt x="1807463" y="243839"/>
                </a:moveTo>
                <a:lnTo>
                  <a:pt x="1807463" y="198119"/>
                </a:lnTo>
                <a:lnTo>
                  <a:pt x="1795271" y="155447"/>
                </a:lnTo>
                <a:lnTo>
                  <a:pt x="1786127" y="134111"/>
                </a:lnTo>
                <a:lnTo>
                  <a:pt x="1770887" y="115823"/>
                </a:lnTo>
                <a:lnTo>
                  <a:pt x="1758695" y="97535"/>
                </a:lnTo>
                <a:lnTo>
                  <a:pt x="1722119" y="64007"/>
                </a:lnTo>
                <a:lnTo>
                  <a:pt x="1679447" y="39623"/>
                </a:lnTo>
                <a:lnTo>
                  <a:pt x="1600199" y="9143"/>
                </a:lnTo>
                <a:lnTo>
                  <a:pt x="1545335" y="3047"/>
                </a:lnTo>
                <a:lnTo>
                  <a:pt x="1514855" y="0"/>
                </a:lnTo>
                <a:lnTo>
                  <a:pt x="292607" y="0"/>
                </a:lnTo>
                <a:lnTo>
                  <a:pt x="262127" y="3047"/>
                </a:lnTo>
                <a:lnTo>
                  <a:pt x="234695" y="6095"/>
                </a:lnTo>
                <a:lnTo>
                  <a:pt x="204215" y="9143"/>
                </a:lnTo>
                <a:lnTo>
                  <a:pt x="179831" y="18287"/>
                </a:lnTo>
                <a:lnTo>
                  <a:pt x="152399" y="27431"/>
                </a:lnTo>
                <a:lnTo>
                  <a:pt x="128015" y="39623"/>
                </a:lnTo>
                <a:lnTo>
                  <a:pt x="85343" y="64007"/>
                </a:lnTo>
                <a:lnTo>
                  <a:pt x="48767" y="97535"/>
                </a:lnTo>
                <a:lnTo>
                  <a:pt x="21335" y="134111"/>
                </a:lnTo>
                <a:lnTo>
                  <a:pt x="0" y="198119"/>
                </a:lnTo>
                <a:lnTo>
                  <a:pt x="0" y="243839"/>
                </a:lnTo>
                <a:lnTo>
                  <a:pt x="9143" y="275843"/>
                </a:lnTo>
                <a:lnTo>
                  <a:pt x="9143" y="201167"/>
                </a:lnTo>
                <a:lnTo>
                  <a:pt x="21335" y="158495"/>
                </a:lnTo>
                <a:lnTo>
                  <a:pt x="30479" y="140207"/>
                </a:lnTo>
                <a:lnTo>
                  <a:pt x="42671" y="121919"/>
                </a:lnTo>
                <a:lnTo>
                  <a:pt x="54863" y="107289"/>
                </a:lnTo>
                <a:lnTo>
                  <a:pt x="54863" y="103631"/>
                </a:lnTo>
                <a:lnTo>
                  <a:pt x="91439" y="73151"/>
                </a:lnTo>
                <a:lnTo>
                  <a:pt x="109727" y="60089"/>
                </a:lnTo>
                <a:lnTo>
                  <a:pt x="109727" y="57911"/>
                </a:lnTo>
                <a:lnTo>
                  <a:pt x="134111" y="45719"/>
                </a:lnTo>
                <a:lnTo>
                  <a:pt x="155447" y="36575"/>
                </a:lnTo>
                <a:lnTo>
                  <a:pt x="182879" y="27431"/>
                </a:lnTo>
                <a:lnTo>
                  <a:pt x="207263" y="18287"/>
                </a:lnTo>
                <a:lnTo>
                  <a:pt x="207263" y="21335"/>
                </a:lnTo>
                <a:lnTo>
                  <a:pt x="234695" y="15239"/>
                </a:lnTo>
                <a:lnTo>
                  <a:pt x="262127" y="12496"/>
                </a:lnTo>
                <a:lnTo>
                  <a:pt x="262127" y="12191"/>
                </a:lnTo>
                <a:lnTo>
                  <a:pt x="292607" y="9143"/>
                </a:lnTo>
                <a:lnTo>
                  <a:pt x="1514855" y="9143"/>
                </a:lnTo>
                <a:lnTo>
                  <a:pt x="1542287" y="12191"/>
                </a:lnTo>
                <a:lnTo>
                  <a:pt x="1572767" y="15239"/>
                </a:lnTo>
                <a:lnTo>
                  <a:pt x="1600199" y="21335"/>
                </a:lnTo>
                <a:lnTo>
                  <a:pt x="1600199" y="18287"/>
                </a:lnTo>
                <a:lnTo>
                  <a:pt x="1673351" y="45719"/>
                </a:lnTo>
                <a:lnTo>
                  <a:pt x="1716023" y="73151"/>
                </a:lnTo>
                <a:lnTo>
                  <a:pt x="1749551" y="103631"/>
                </a:lnTo>
                <a:lnTo>
                  <a:pt x="1776983" y="140207"/>
                </a:lnTo>
                <a:lnTo>
                  <a:pt x="1798319" y="201167"/>
                </a:lnTo>
                <a:lnTo>
                  <a:pt x="1798319" y="275843"/>
                </a:lnTo>
                <a:lnTo>
                  <a:pt x="1807463" y="243839"/>
                </a:lnTo>
                <a:close/>
              </a:path>
              <a:path w="1807845" h="441960">
                <a:moveTo>
                  <a:pt x="57911" y="338327"/>
                </a:moveTo>
                <a:lnTo>
                  <a:pt x="42671" y="320039"/>
                </a:lnTo>
                <a:lnTo>
                  <a:pt x="30479" y="301751"/>
                </a:lnTo>
                <a:lnTo>
                  <a:pt x="21335" y="283463"/>
                </a:lnTo>
                <a:lnTo>
                  <a:pt x="15239" y="262127"/>
                </a:lnTo>
                <a:lnTo>
                  <a:pt x="15239" y="265175"/>
                </a:lnTo>
                <a:lnTo>
                  <a:pt x="9143" y="243839"/>
                </a:lnTo>
                <a:lnTo>
                  <a:pt x="9143" y="275843"/>
                </a:lnTo>
                <a:lnTo>
                  <a:pt x="33527" y="326135"/>
                </a:lnTo>
                <a:lnTo>
                  <a:pt x="54863" y="350519"/>
                </a:lnTo>
                <a:lnTo>
                  <a:pt x="54863" y="338327"/>
                </a:lnTo>
                <a:lnTo>
                  <a:pt x="57911" y="338327"/>
                </a:lnTo>
                <a:close/>
              </a:path>
              <a:path w="1807845" h="441960">
                <a:moveTo>
                  <a:pt x="57911" y="103631"/>
                </a:moveTo>
                <a:lnTo>
                  <a:pt x="54863" y="103631"/>
                </a:lnTo>
                <a:lnTo>
                  <a:pt x="54863" y="107289"/>
                </a:lnTo>
                <a:lnTo>
                  <a:pt x="57911" y="103631"/>
                </a:lnTo>
                <a:close/>
              </a:path>
              <a:path w="1807845" h="441960">
                <a:moveTo>
                  <a:pt x="112775" y="384047"/>
                </a:moveTo>
                <a:lnTo>
                  <a:pt x="91439" y="368807"/>
                </a:lnTo>
                <a:lnTo>
                  <a:pt x="91439" y="371855"/>
                </a:lnTo>
                <a:lnTo>
                  <a:pt x="73151" y="353567"/>
                </a:lnTo>
                <a:lnTo>
                  <a:pt x="73151" y="356615"/>
                </a:lnTo>
                <a:lnTo>
                  <a:pt x="54863" y="338327"/>
                </a:lnTo>
                <a:lnTo>
                  <a:pt x="54863" y="350519"/>
                </a:lnTo>
                <a:lnTo>
                  <a:pt x="67055" y="362711"/>
                </a:lnTo>
                <a:lnTo>
                  <a:pt x="85343" y="377951"/>
                </a:lnTo>
                <a:lnTo>
                  <a:pt x="106679" y="393191"/>
                </a:lnTo>
                <a:lnTo>
                  <a:pt x="109727" y="394933"/>
                </a:lnTo>
                <a:lnTo>
                  <a:pt x="109727" y="384047"/>
                </a:lnTo>
                <a:lnTo>
                  <a:pt x="112775" y="384047"/>
                </a:lnTo>
                <a:close/>
              </a:path>
              <a:path w="1807845" h="441960">
                <a:moveTo>
                  <a:pt x="112775" y="57911"/>
                </a:moveTo>
                <a:lnTo>
                  <a:pt x="109727" y="57911"/>
                </a:lnTo>
                <a:lnTo>
                  <a:pt x="109727" y="60089"/>
                </a:lnTo>
                <a:lnTo>
                  <a:pt x="112775" y="57911"/>
                </a:lnTo>
                <a:close/>
              </a:path>
              <a:path w="1807845" h="441960">
                <a:moveTo>
                  <a:pt x="265175" y="432815"/>
                </a:moveTo>
                <a:lnTo>
                  <a:pt x="234695" y="426719"/>
                </a:lnTo>
                <a:lnTo>
                  <a:pt x="207263" y="423671"/>
                </a:lnTo>
                <a:lnTo>
                  <a:pt x="182879" y="414527"/>
                </a:lnTo>
                <a:lnTo>
                  <a:pt x="155447" y="405383"/>
                </a:lnTo>
                <a:lnTo>
                  <a:pt x="134111" y="396239"/>
                </a:lnTo>
                <a:lnTo>
                  <a:pt x="109727" y="384047"/>
                </a:lnTo>
                <a:lnTo>
                  <a:pt x="109727" y="394933"/>
                </a:lnTo>
                <a:lnTo>
                  <a:pt x="128015" y="405383"/>
                </a:lnTo>
                <a:lnTo>
                  <a:pt x="152399" y="414527"/>
                </a:lnTo>
                <a:lnTo>
                  <a:pt x="179831" y="423671"/>
                </a:lnTo>
                <a:lnTo>
                  <a:pt x="204215" y="432815"/>
                </a:lnTo>
                <a:lnTo>
                  <a:pt x="234695" y="438911"/>
                </a:lnTo>
                <a:lnTo>
                  <a:pt x="262127" y="441959"/>
                </a:lnTo>
                <a:lnTo>
                  <a:pt x="262127" y="432815"/>
                </a:lnTo>
                <a:lnTo>
                  <a:pt x="265175" y="432815"/>
                </a:lnTo>
                <a:close/>
              </a:path>
              <a:path w="1807845" h="441960">
                <a:moveTo>
                  <a:pt x="265175" y="12191"/>
                </a:moveTo>
                <a:lnTo>
                  <a:pt x="262127" y="12191"/>
                </a:lnTo>
                <a:lnTo>
                  <a:pt x="262127" y="12496"/>
                </a:lnTo>
                <a:lnTo>
                  <a:pt x="265175" y="12191"/>
                </a:lnTo>
                <a:close/>
              </a:path>
              <a:path w="1807845" h="441960">
                <a:moveTo>
                  <a:pt x="1798319" y="275843"/>
                </a:moveTo>
                <a:lnTo>
                  <a:pt x="1798319" y="243839"/>
                </a:lnTo>
                <a:lnTo>
                  <a:pt x="1792223" y="265175"/>
                </a:lnTo>
                <a:lnTo>
                  <a:pt x="1792223" y="262127"/>
                </a:lnTo>
                <a:lnTo>
                  <a:pt x="1786127" y="283463"/>
                </a:lnTo>
                <a:lnTo>
                  <a:pt x="1776983" y="301751"/>
                </a:lnTo>
                <a:lnTo>
                  <a:pt x="1764791" y="320039"/>
                </a:lnTo>
                <a:lnTo>
                  <a:pt x="1734311" y="356615"/>
                </a:lnTo>
                <a:lnTo>
                  <a:pt x="1734311" y="353567"/>
                </a:lnTo>
                <a:lnTo>
                  <a:pt x="1716023" y="371855"/>
                </a:lnTo>
                <a:lnTo>
                  <a:pt x="1716023" y="368807"/>
                </a:lnTo>
                <a:lnTo>
                  <a:pt x="1694687" y="384047"/>
                </a:lnTo>
                <a:lnTo>
                  <a:pt x="1673351" y="396239"/>
                </a:lnTo>
                <a:lnTo>
                  <a:pt x="1600199" y="423671"/>
                </a:lnTo>
                <a:lnTo>
                  <a:pt x="1572767" y="426719"/>
                </a:lnTo>
                <a:lnTo>
                  <a:pt x="1542287" y="432815"/>
                </a:lnTo>
                <a:lnTo>
                  <a:pt x="262127" y="432815"/>
                </a:lnTo>
                <a:lnTo>
                  <a:pt x="262127" y="441959"/>
                </a:lnTo>
                <a:lnTo>
                  <a:pt x="1545335" y="441959"/>
                </a:lnTo>
                <a:lnTo>
                  <a:pt x="1572767" y="438911"/>
                </a:lnTo>
                <a:lnTo>
                  <a:pt x="1655063" y="414527"/>
                </a:lnTo>
                <a:lnTo>
                  <a:pt x="1700783" y="393191"/>
                </a:lnTo>
                <a:lnTo>
                  <a:pt x="1740407" y="362711"/>
                </a:lnTo>
                <a:lnTo>
                  <a:pt x="1770887" y="326135"/>
                </a:lnTo>
                <a:lnTo>
                  <a:pt x="1786127" y="307847"/>
                </a:lnTo>
                <a:lnTo>
                  <a:pt x="1795271" y="286511"/>
                </a:lnTo>
                <a:lnTo>
                  <a:pt x="1798319"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51" name="object 6"/>
          <p:cNvSpPr txBox="1"/>
          <p:nvPr/>
        </p:nvSpPr>
        <p:spPr>
          <a:xfrm>
            <a:off x="3287713" y="2271713"/>
            <a:ext cx="1401762" cy="285750"/>
          </a:xfrm>
          <a:prstGeom prst="rect">
            <a:avLst/>
          </a:prstGeom>
        </p:spPr>
        <p:txBody>
          <a:bodyPr lIns="0" tIns="0" rIns="0" bIns="0">
            <a:spAutoFit/>
          </a:bodyPr>
          <a:lstStyle/>
          <a:p>
            <a:pPr marL="12700" algn="r" rtl="1" eaLnBrk="1" fontAlgn="auto" hangingPunct="1">
              <a:spcBef>
                <a:spcPts val="0"/>
              </a:spcBef>
              <a:spcAft>
                <a:spcPts val="0"/>
              </a:spcAft>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og</a:t>
            </a:r>
            <a:r>
              <a:rPr dirty="0">
                <a:solidFill>
                  <a:srgbClr val="232021"/>
                </a:solidFill>
                <a:latin typeface="Arial"/>
                <a:cs typeface="Arial"/>
              </a:rPr>
              <a:t>r</a:t>
            </a:r>
            <a:r>
              <a:rPr spc="5" dirty="0">
                <a:solidFill>
                  <a:srgbClr val="232021"/>
                </a:solidFill>
                <a:latin typeface="Arial"/>
                <a:cs typeface="Arial"/>
              </a:rPr>
              <a:t>aph</a:t>
            </a:r>
            <a:r>
              <a:rPr dirty="0">
                <a:solidFill>
                  <a:srgbClr val="232021"/>
                </a:solidFill>
                <a:latin typeface="Arial"/>
                <a:cs typeface="Arial"/>
              </a:rPr>
              <a:t>y</a:t>
            </a:r>
            <a:endParaRPr>
              <a:latin typeface="Arial"/>
              <a:cs typeface="Arial"/>
            </a:endParaRPr>
          </a:p>
        </p:txBody>
      </p:sp>
      <p:sp>
        <p:nvSpPr>
          <p:cNvPr id="52" name="object 7"/>
          <p:cNvSpPr>
            <a:spLocks/>
          </p:cNvSpPr>
          <p:nvPr/>
        </p:nvSpPr>
        <p:spPr bwMode="auto">
          <a:xfrm>
            <a:off x="6577013" y="2201863"/>
            <a:ext cx="1811337" cy="444500"/>
          </a:xfrm>
          <a:custGeom>
            <a:avLst/>
            <a:gdLst>
              <a:gd name="T0" fmla="*/ 1813172 w 1811020"/>
              <a:gd name="T1" fmla="*/ 191491 h 441960"/>
              <a:gd name="T2" fmla="*/ 1717906 w 1811020"/>
              <a:gd name="T3" fmla="*/ 63829 h 441960"/>
              <a:gd name="T4" fmla="*/ 1558105 w 1811020"/>
              <a:gd name="T5" fmla="*/ 3759 h 441960"/>
              <a:gd name="T6" fmla="*/ 267380 w 1811020"/>
              <a:gd name="T7" fmla="*/ 3759 h 441960"/>
              <a:gd name="T8" fmla="*/ 156716 w 1811020"/>
              <a:gd name="T9" fmla="*/ 33787 h 441960"/>
              <a:gd name="T10" fmla="*/ 24571 w 1811020"/>
              <a:gd name="T11" fmla="*/ 165207 h 441960"/>
              <a:gd name="T12" fmla="*/ 6142 w 1811020"/>
              <a:gd name="T13" fmla="*/ 326668 h 441960"/>
              <a:gd name="T14" fmla="*/ 9428 w 1811020"/>
              <a:gd name="T15" fmla="*/ 272221 h 441960"/>
              <a:gd name="T16" fmla="*/ 15380 w 1811020"/>
              <a:gd name="T17" fmla="*/ 221529 h 441960"/>
              <a:gd name="T18" fmla="*/ 113715 w 1811020"/>
              <a:gd name="T19" fmla="*/ 71336 h 441960"/>
              <a:gd name="T20" fmla="*/ 184383 w 1811020"/>
              <a:gd name="T21" fmla="*/ 33787 h 441960"/>
              <a:gd name="T22" fmla="*/ 239717 w 1811020"/>
              <a:gd name="T23" fmla="*/ 18771 h 441960"/>
              <a:gd name="T24" fmla="*/ 1530445 w 1811020"/>
              <a:gd name="T25" fmla="*/ 11261 h 441960"/>
              <a:gd name="T26" fmla="*/ 1585760 w 1811020"/>
              <a:gd name="T27" fmla="*/ 18771 h 441960"/>
              <a:gd name="T28" fmla="*/ 1690250 w 1811020"/>
              <a:gd name="T29" fmla="*/ 56321 h 441960"/>
              <a:gd name="T30" fmla="*/ 1794736 w 1811020"/>
              <a:gd name="T31" fmla="*/ 172719 h 441960"/>
              <a:gd name="T32" fmla="*/ 1813172 w 1811020"/>
              <a:gd name="T33" fmla="*/ 244056 h 441960"/>
              <a:gd name="T34" fmla="*/ 1816247 w 1811020"/>
              <a:gd name="T35" fmla="*/ 339807 h 441960"/>
              <a:gd name="T36" fmla="*/ 9237 w 1811020"/>
              <a:gd name="T37" fmla="*/ 270341 h 441960"/>
              <a:gd name="T38" fmla="*/ 138287 w 1811020"/>
              <a:gd name="T39" fmla="*/ 488115 h 441960"/>
              <a:gd name="T40" fmla="*/ 95286 w 1811020"/>
              <a:gd name="T41" fmla="*/ 458083 h 441960"/>
              <a:gd name="T42" fmla="*/ 58381 w 1811020"/>
              <a:gd name="T43" fmla="*/ 416781 h 441960"/>
              <a:gd name="T44" fmla="*/ 15380 w 1811020"/>
              <a:gd name="T45" fmla="*/ 322911 h 441960"/>
              <a:gd name="T46" fmla="*/ 9428 w 1811020"/>
              <a:gd name="T47" fmla="*/ 272221 h 441960"/>
              <a:gd name="T48" fmla="*/ 24571 w 1811020"/>
              <a:gd name="T49" fmla="*/ 379229 h 441960"/>
              <a:gd name="T50" fmla="*/ 132144 w 1811020"/>
              <a:gd name="T51" fmla="*/ 499386 h 441960"/>
              <a:gd name="T52" fmla="*/ 138287 w 1811020"/>
              <a:gd name="T53" fmla="*/ 488115 h 441960"/>
              <a:gd name="T54" fmla="*/ 135239 w 1811020"/>
              <a:gd name="T55" fmla="*/ 58198 h 441960"/>
              <a:gd name="T56" fmla="*/ 1816247 w 1811020"/>
              <a:gd name="T57" fmla="*/ 274097 h 441960"/>
              <a:gd name="T58" fmla="*/ 1810101 w 1811020"/>
              <a:gd name="T59" fmla="*/ 326668 h 441960"/>
              <a:gd name="T60" fmla="*/ 1794736 w 1811020"/>
              <a:gd name="T61" fmla="*/ 371722 h 441960"/>
              <a:gd name="T62" fmla="*/ 1751709 w 1811020"/>
              <a:gd name="T63" fmla="*/ 435550 h 441960"/>
              <a:gd name="T64" fmla="*/ 1711759 w 1811020"/>
              <a:gd name="T65" fmla="*/ 473100 h 441960"/>
              <a:gd name="T66" fmla="*/ 1613417 w 1811020"/>
              <a:gd name="T67" fmla="*/ 521905 h 441960"/>
              <a:gd name="T68" fmla="*/ 267380 w 1811020"/>
              <a:gd name="T69" fmla="*/ 533174 h 441960"/>
              <a:gd name="T70" fmla="*/ 184383 w 1811020"/>
              <a:gd name="T71" fmla="*/ 510642 h 441960"/>
              <a:gd name="T72" fmla="*/ 181333 w 1811020"/>
              <a:gd name="T73" fmla="*/ 521905 h 441960"/>
              <a:gd name="T74" fmla="*/ 267380 w 1811020"/>
              <a:gd name="T75" fmla="*/ 544437 h 441960"/>
              <a:gd name="T76" fmla="*/ 1693319 w 1811020"/>
              <a:gd name="T77" fmla="*/ 499386 h 441960"/>
              <a:gd name="T78" fmla="*/ 1813172 w 1811020"/>
              <a:gd name="T79" fmla="*/ 352953 h 441960"/>
              <a:gd name="T80" fmla="*/ 1530445 w 1811020"/>
              <a:gd name="T81" fmla="*/ 11261 h 441960"/>
              <a:gd name="T82" fmla="*/ 1816247 w 1811020"/>
              <a:gd name="T83" fmla="*/ 274097 h 441960"/>
              <a:gd name="T84" fmla="*/ 1816247 w 1811020"/>
              <a:gd name="T85" fmla="*/ 274097 h 44196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11020"/>
              <a:gd name="T130" fmla="*/ 0 h 441960"/>
              <a:gd name="T131" fmla="*/ 1811020 w 1811020"/>
              <a:gd name="T132" fmla="*/ 441960 h 44196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11020" h="441960">
                <a:moveTo>
                  <a:pt x="1810511" y="243839"/>
                </a:moveTo>
                <a:lnTo>
                  <a:pt x="1810511" y="198119"/>
                </a:lnTo>
                <a:lnTo>
                  <a:pt x="1798319" y="155447"/>
                </a:lnTo>
                <a:lnTo>
                  <a:pt x="1773935" y="115823"/>
                </a:lnTo>
                <a:lnTo>
                  <a:pt x="1743455" y="79247"/>
                </a:lnTo>
                <a:lnTo>
                  <a:pt x="1703831" y="51815"/>
                </a:lnTo>
                <a:lnTo>
                  <a:pt x="1655063" y="27431"/>
                </a:lnTo>
                <a:lnTo>
                  <a:pt x="1603247" y="9143"/>
                </a:lnTo>
                <a:lnTo>
                  <a:pt x="1545335" y="3047"/>
                </a:lnTo>
                <a:lnTo>
                  <a:pt x="1517903" y="0"/>
                </a:lnTo>
                <a:lnTo>
                  <a:pt x="295655" y="0"/>
                </a:lnTo>
                <a:lnTo>
                  <a:pt x="265175" y="3047"/>
                </a:lnTo>
                <a:lnTo>
                  <a:pt x="237743" y="6095"/>
                </a:lnTo>
                <a:lnTo>
                  <a:pt x="207263" y="9143"/>
                </a:lnTo>
                <a:lnTo>
                  <a:pt x="155447" y="27431"/>
                </a:lnTo>
                <a:lnTo>
                  <a:pt x="88391" y="64007"/>
                </a:lnTo>
                <a:lnTo>
                  <a:pt x="51815" y="97535"/>
                </a:lnTo>
                <a:lnTo>
                  <a:pt x="24383" y="134111"/>
                </a:lnTo>
                <a:lnTo>
                  <a:pt x="6095" y="176783"/>
                </a:lnTo>
                <a:lnTo>
                  <a:pt x="0" y="222503"/>
                </a:lnTo>
                <a:lnTo>
                  <a:pt x="6095" y="265175"/>
                </a:lnTo>
                <a:lnTo>
                  <a:pt x="9143" y="272287"/>
                </a:lnTo>
                <a:lnTo>
                  <a:pt x="9143" y="219455"/>
                </a:lnTo>
                <a:lnTo>
                  <a:pt x="9334" y="220979"/>
                </a:lnTo>
                <a:lnTo>
                  <a:pt x="12191" y="198119"/>
                </a:lnTo>
                <a:lnTo>
                  <a:pt x="12191" y="201167"/>
                </a:lnTo>
                <a:lnTo>
                  <a:pt x="15239" y="179831"/>
                </a:lnTo>
                <a:lnTo>
                  <a:pt x="33527" y="140207"/>
                </a:lnTo>
                <a:lnTo>
                  <a:pt x="57911" y="103631"/>
                </a:lnTo>
                <a:lnTo>
                  <a:pt x="112775" y="57911"/>
                </a:lnTo>
                <a:lnTo>
                  <a:pt x="134111" y="47243"/>
                </a:lnTo>
                <a:lnTo>
                  <a:pt x="134111" y="45719"/>
                </a:lnTo>
                <a:lnTo>
                  <a:pt x="182879" y="27431"/>
                </a:lnTo>
                <a:lnTo>
                  <a:pt x="210311" y="18287"/>
                </a:lnTo>
                <a:lnTo>
                  <a:pt x="210311" y="21335"/>
                </a:lnTo>
                <a:lnTo>
                  <a:pt x="237743" y="15239"/>
                </a:lnTo>
                <a:lnTo>
                  <a:pt x="265175" y="12191"/>
                </a:lnTo>
                <a:lnTo>
                  <a:pt x="295655" y="9143"/>
                </a:lnTo>
                <a:lnTo>
                  <a:pt x="1517903" y="9143"/>
                </a:lnTo>
                <a:lnTo>
                  <a:pt x="1517903" y="9448"/>
                </a:lnTo>
                <a:lnTo>
                  <a:pt x="1545335" y="12191"/>
                </a:lnTo>
                <a:lnTo>
                  <a:pt x="1572767" y="15239"/>
                </a:lnTo>
                <a:lnTo>
                  <a:pt x="1600199" y="21335"/>
                </a:lnTo>
                <a:lnTo>
                  <a:pt x="1600199" y="18287"/>
                </a:lnTo>
                <a:lnTo>
                  <a:pt x="1676399" y="45719"/>
                </a:lnTo>
                <a:lnTo>
                  <a:pt x="1719071" y="73151"/>
                </a:lnTo>
                <a:lnTo>
                  <a:pt x="1752599" y="103631"/>
                </a:lnTo>
                <a:lnTo>
                  <a:pt x="1780031" y="140207"/>
                </a:lnTo>
                <a:lnTo>
                  <a:pt x="1795271" y="179831"/>
                </a:lnTo>
                <a:lnTo>
                  <a:pt x="1798319" y="201167"/>
                </a:lnTo>
                <a:lnTo>
                  <a:pt x="1798319" y="198119"/>
                </a:lnTo>
                <a:lnTo>
                  <a:pt x="1801177" y="220979"/>
                </a:lnTo>
                <a:lnTo>
                  <a:pt x="1801367" y="219455"/>
                </a:lnTo>
                <a:lnTo>
                  <a:pt x="1801367" y="275843"/>
                </a:lnTo>
                <a:lnTo>
                  <a:pt x="1810511" y="243839"/>
                </a:lnTo>
                <a:close/>
              </a:path>
              <a:path w="1811020" h="441960">
                <a:moveTo>
                  <a:pt x="9334" y="220979"/>
                </a:moveTo>
                <a:lnTo>
                  <a:pt x="9143" y="219455"/>
                </a:lnTo>
                <a:lnTo>
                  <a:pt x="9143" y="222503"/>
                </a:lnTo>
                <a:lnTo>
                  <a:pt x="9334" y="220979"/>
                </a:lnTo>
                <a:close/>
              </a:path>
              <a:path w="1811020" h="441960">
                <a:moveTo>
                  <a:pt x="137159" y="396239"/>
                </a:moveTo>
                <a:lnTo>
                  <a:pt x="112775" y="384047"/>
                </a:lnTo>
                <a:lnTo>
                  <a:pt x="94487" y="368807"/>
                </a:lnTo>
                <a:lnTo>
                  <a:pt x="94487" y="371855"/>
                </a:lnTo>
                <a:lnTo>
                  <a:pt x="76199" y="353567"/>
                </a:lnTo>
                <a:lnTo>
                  <a:pt x="76199" y="356615"/>
                </a:lnTo>
                <a:lnTo>
                  <a:pt x="57911" y="338327"/>
                </a:lnTo>
                <a:lnTo>
                  <a:pt x="33527" y="301751"/>
                </a:lnTo>
                <a:lnTo>
                  <a:pt x="24383" y="283463"/>
                </a:lnTo>
                <a:lnTo>
                  <a:pt x="15239" y="262127"/>
                </a:lnTo>
                <a:lnTo>
                  <a:pt x="15239" y="265175"/>
                </a:lnTo>
                <a:lnTo>
                  <a:pt x="12191" y="243839"/>
                </a:lnTo>
                <a:lnTo>
                  <a:pt x="9334" y="220979"/>
                </a:lnTo>
                <a:lnTo>
                  <a:pt x="9143" y="222503"/>
                </a:lnTo>
                <a:lnTo>
                  <a:pt x="9143" y="272287"/>
                </a:lnTo>
                <a:lnTo>
                  <a:pt x="24383" y="307847"/>
                </a:lnTo>
                <a:lnTo>
                  <a:pt x="51815" y="344423"/>
                </a:lnTo>
                <a:lnTo>
                  <a:pt x="88391" y="377951"/>
                </a:lnTo>
                <a:lnTo>
                  <a:pt x="131063" y="405383"/>
                </a:lnTo>
                <a:lnTo>
                  <a:pt x="134111" y="406526"/>
                </a:lnTo>
                <a:lnTo>
                  <a:pt x="134111" y="396239"/>
                </a:lnTo>
                <a:lnTo>
                  <a:pt x="137159" y="396239"/>
                </a:lnTo>
                <a:close/>
              </a:path>
              <a:path w="1811020" h="441960">
                <a:moveTo>
                  <a:pt x="137159" y="45719"/>
                </a:moveTo>
                <a:lnTo>
                  <a:pt x="134111" y="45719"/>
                </a:lnTo>
                <a:lnTo>
                  <a:pt x="134111" y="47243"/>
                </a:lnTo>
                <a:lnTo>
                  <a:pt x="137159" y="45719"/>
                </a:lnTo>
                <a:close/>
              </a:path>
              <a:path w="1811020" h="441960">
                <a:moveTo>
                  <a:pt x="1801367" y="275843"/>
                </a:moveTo>
                <a:lnTo>
                  <a:pt x="1801367" y="222503"/>
                </a:lnTo>
                <a:lnTo>
                  <a:pt x="1801177" y="220979"/>
                </a:lnTo>
                <a:lnTo>
                  <a:pt x="1798319" y="243839"/>
                </a:lnTo>
                <a:lnTo>
                  <a:pt x="1795271" y="265175"/>
                </a:lnTo>
                <a:lnTo>
                  <a:pt x="1795271" y="262127"/>
                </a:lnTo>
                <a:lnTo>
                  <a:pt x="1789175" y="283463"/>
                </a:lnTo>
                <a:lnTo>
                  <a:pt x="1780031" y="301751"/>
                </a:lnTo>
                <a:lnTo>
                  <a:pt x="1767839" y="320039"/>
                </a:lnTo>
                <a:lnTo>
                  <a:pt x="1737359" y="356615"/>
                </a:lnTo>
                <a:lnTo>
                  <a:pt x="1737359" y="353567"/>
                </a:lnTo>
                <a:lnTo>
                  <a:pt x="1719071" y="371855"/>
                </a:lnTo>
                <a:lnTo>
                  <a:pt x="1719071" y="368807"/>
                </a:lnTo>
                <a:lnTo>
                  <a:pt x="1697735" y="384047"/>
                </a:lnTo>
                <a:lnTo>
                  <a:pt x="1676399" y="396239"/>
                </a:lnTo>
                <a:lnTo>
                  <a:pt x="1627631" y="414527"/>
                </a:lnTo>
                <a:lnTo>
                  <a:pt x="1600199" y="423671"/>
                </a:lnTo>
                <a:lnTo>
                  <a:pt x="1572767" y="426719"/>
                </a:lnTo>
                <a:lnTo>
                  <a:pt x="1545335" y="432815"/>
                </a:lnTo>
                <a:lnTo>
                  <a:pt x="265175" y="432815"/>
                </a:lnTo>
                <a:lnTo>
                  <a:pt x="237743" y="426719"/>
                </a:lnTo>
                <a:lnTo>
                  <a:pt x="210311" y="423671"/>
                </a:lnTo>
                <a:lnTo>
                  <a:pt x="182879" y="414527"/>
                </a:lnTo>
                <a:lnTo>
                  <a:pt x="134111" y="396239"/>
                </a:lnTo>
                <a:lnTo>
                  <a:pt x="134111" y="406526"/>
                </a:lnTo>
                <a:lnTo>
                  <a:pt x="179831" y="423671"/>
                </a:lnTo>
                <a:lnTo>
                  <a:pt x="207263" y="432815"/>
                </a:lnTo>
                <a:lnTo>
                  <a:pt x="237743" y="438911"/>
                </a:lnTo>
                <a:lnTo>
                  <a:pt x="265175" y="441959"/>
                </a:lnTo>
                <a:lnTo>
                  <a:pt x="1545335" y="441959"/>
                </a:lnTo>
                <a:lnTo>
                  <a:pt x="1603247" y="432815"/>
                </a:lnTo>
                <a:lnTo>
                  <a:pt x="1679447" y="405383"/>
                </a:lnTo>
                <a:lnTo>
                  <a:pt x="1725167" y="377951"/>
                </a:lnTo>
                <a:lnTo>
                  <a:pt x="1773935" y="326135"/>
                </a:lnTo>
                <a:lnTo>
                  <a:pt x="1798319" y="286511"/>
                </a:lnTo>
                <a:lnTo>
                  <a:pt x="1801367" y="275843"/>
                </a:lnTo>
                <a:close/>
              </a:path>
              <a:path w="1811020" h="441960">
                <a:moveTo>
                  <a:pt x="1517903" y="9448"/>
                </a:moveTo>
                <a:lnTo>
                  <a:pt x="1517903" y="9143"/>
                </a:lnTo>
                <a:lnTo>
                  <a:pt x="1514855" y="9143"/>
                </a:lnTo>
                <a:lnTo>
                  <a:pt x="1517903" y="9448"/>
                </a:lnTo>
                <a:close/>
              </a:path>
              <a:path w="1811020" h="441960">
                <a:moveTo>
                  <a:pt x="1801367" y="222503"/>
                </a:moveTo>
                <a:lnTo>
                  <a:pt x="1801367" y="219455"/>
                </a:lnTo>
                <a:lnTo>
                  <a:pt x="1801177" y="220979"/>
                </a:lnTo>
                <a:lnTo>
                  <a:pt x="1801367" y="2225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53" name="object 8"/>
          <p:cNvSpPr txBox="1"/>
          <p:nvPr/>
        </p:nvSpPr>
        <p:spPr>
          <a:xfrm>
            <a:off x="6813550" y="2271713"/>
            <a:ext cx="1401763" cy="285750"/>
          </a:xfrm>
          <a:prstGeom prst="rect">
            <a:avLst/>
          </a:prstGeom>
        </p:spPr>
        <p:txBody>
          <a:bodyPr lIns="0" tIns="0" rIns="0" bIns="0">
            <a:spAutoFit/>
          </a:bodyPr>
          <a:lstStyle/>
          <a:p>
            <a:pPr marL="12700" algn="r" rtl="1" eaLnBrk="1" fontAlgn="auto" hangingPunct="1">
              <a:spcBef>
                <a:spcPts val="0"/>
              </a:spcBef>
              <a:spcAft>
                <a:spcPts val="0"/>
              </a:spcAft>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anal</a:t>
            </a:r>
            <a:r>
              <a:rPr spc="-15" dirty="0">
                <a:solidFill>
                  <a:srgbClr val="232021"/>
                </a:solidFill>
                <a:latin typeface="Arial"/>
                <a:cs typeface="Arial"/>
              </a:rPr>
              <a:t>y</a:t>
            </a:r>
            <a:r>
              <a:rPr spc="10" dirty="0">
                <a:solidFill>
                  <a:srgbClr val="232021"/>
                </a:solidFill>
                <a:latin typeface="Arial"/>
                <a:cs typeface="Arial"/>
              </a:rPr>
              <a:t>s</a:t>
            </a:r>
            <a:r>
              <a:rPr spc="5" dirty="0">
                <a:solidFill>
                  <a:srgbClr val="232021"/>
                </a:solidFill>
                <a:latin typeface="Arial"/>
                <a:cs typeface="Arial"/>
              </a:rPr>
              <a:t>i</a:t>
            </a:r>
            <a:r>
              <a:rPr dirty="0">
                <a:solidFill>
                  <a:srgbClr val="232021"/>
                </a:solidFill>
                <a:latin typeface="Arial"/>
                <a:cs typeface="Arial"/>
              </a:rPr>
              <a:t>s</a:t>
            </a:r>
            <a:endParaRPr>
              <a:latin typeface="Arial"/>
              <a:cs typeface="Arial"/>
            </a:endParaRPr>
          </a:p>
        </p:txBody>
      </p:sp>
      <p:sp>
        <p:nvSpPr>
          <p:cNvPr id="54" name="object 9"/>
          <p:cNvSpPr>
            <a:spLocks/>
          </p:cNvSpPr>
          <p:nvPr/>
        </p:nvSpPr>
        <p:spPr bwMode="auto">
          <a:xfrm>
            <a:off x="5716588" y="1560513"/>
            <a:ext cx="0" cy="288925"/>
          </a:xfrm>
          <a:custGeom>
            <a:avLst/>
            <a:gdLst>
              <a:gd name="T0" fmla="*/ 0 h 289560"/>
              <a:gd name="T1" fmla="*/ 286659 h 289560"/>
              <a:gd name="T2" fmla="*/ 0 60000 65536"/>
              <a:gd name="T3" fmla="*/ 0 60000 65536"/>
              <a:gd name="T4" fmla="*/ 0 h 289560"/>
              <a:gd name="T5" fmla="*/ 289560 h 289560"/>
            </a:gdLst>
            <a:ahLst/>
            <a:cxnLst>
              <a:cxn ang="T2">
                <a:pos x="0" y="T0"/>
              </a:cxn>
              <a:cxn ang="T3">
                <a:pos x="0" y="T1"/>
              </a:cxn>
            </a:cxnLst>
            <a:rect l="0" t="T4" r="0" b="T5"/>
            <a:pathLst>
              <a:path h="289560">
                <a:moveTo>
                  <a:pt x="0" y="0"/>
                </a:moveTo>
                <a:lnTo>
                  <a:pt x="0" y="289559"/>
                </a:lnTo>
              </a:path>
            </a:pathLst>
          </a:custGeom>
          <a:noFill/>
          <a:ln w="12191">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55" name="object 10"/>
          <p:cNvSpPr>
            <a:spLocks/>
          </p:cNvSpPr>
          <p:nvPr/>
        </p:nvSpPr>
        <p:spPr bwMode="auto">
          <a:xfrm>
            <a:off x="3916363" y="1849438"/>
            <a:ext cx="3602037" cy="0"/>
          </a:xfrm>
          <a:custGeom>
            <a:avLst/>
            <a:gdLst>
              <a:gd name="T0" fmla="*/ 0 w 3602990"/>
              <a:gd name="T1" fmla="*/ 3558197 w 3602990"/>
              <a:gd name="T2" fmla="*/ 0 60000 65536"/>
              <a:gd name="T3" fmla="*/ 0 60000 65536"/>
              <a:gd name="T4" fmla="*/ 0 w 3602990"/>
              <a:gd name="T5" fmla="*/ 3602990 w 3602990"/>
            </a:gdLst>
            <a:ahLst/>
            <a:cxnLst>
              <a:cxn ang="T2">
                <a:pos x="T0" y="0"/>
              </a:cxn>
              <a:cxn ang="T3">
                <a:pos x="T1" y="0"/>
              </a:cxn>
            </a:cxnLst>
            <a:rect l="T4" t="0" r="T5" b="0"/>
            <a:pathLst>
              <a:path w="3602990">
                <a:moveTo>
                  <a:pt x="0" y="0"/>
                </a:moveTo>
                <a:lnTo>
                  <a:pt x="3602735"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56" name="object 11"/>
          <p:cNvSpPr>
            <a:spLocks/>
          </p:cNvSpPr>
          <p:nvPr/>
        </p:nvSpPr>
        <p:spPr bwMode="auto">
          <a:xfrm>
            <a:off x="3879850" y="1849438"/>
            <a:ext cx="76200" cy="358775"/>
          </a:xfrm>
          <a:custGeom>
            <a:avLst/>
            <a:gdLst>
              <a:gd name="T0" fmla="*/ 76199 w 76200"/>
              <a:gd name="T1" fmla="*/ 240118 h 360044"/>
              <a:gd name="T2" fmla="*/ 0 w 76200"/>
              <a:gd name="T3" fmla="*/ 240118 h 360044"/>
              <a:gd name="T4" fmla="*/ 30479 w 76200"/>
              <a:gd name="T5" fmla="*/ 293907 h 360044"/>
              <a:gd name="T6" fmla="*/ 30479 w 76200"/>
              <a:gd name="T7" fmla="*/ 250449 h 360044"/>
              <a:gd name="T8" fmla="*/ 42671 w 76200"/>
              <a:gd name="T9" fmla="*/ 250449 h 360044"/>
              <a:gd name="T10" fmla="*/ 42671 w 76200"/>
              <a:gd name="T11" fmla="*/ 294736 h 360044"/>
              <a:gd name="T12" fmla="*/ 76199 w 76200"/>
              <a:gd name="T13" fmla="*/ 240118 h 360044"/>
              <a:gd name="T14" fmla="*/ 42671 w 76200"/>
              <a:gd name="T15" fmla="*/ 240118 h 360044"/>
              <a:gd name="T16" fmla="*/ 42671 w 76200"/>
              <a:gd name="T17" fmla="*/ 0 h 360044"/>
              <a:gd name="T18" fmla="*/ 30479 w 76200"/>
              <a:gd name="T19" fmla="*/ 0 h 360044"/>
              <a:gd name="T20" fmla="*/ 30479 w 76200"/>
              <a:gd name="T21" fmla="*/ 240118 h 360044"/>
              <a:gd name="T22" fmla="*/ 42671 w 76200"/>
              <a:gd name="T23" fmla="*/ 240118 h 360044"/>
              <a:gd name="T24" fmla="*/ 42671 w 76200"/>
              <a:gd name="T25" fmla="*/ 294736 h 360044"/>
              <a:gd name="T26" fmla="*/ 42671 w 76200"/>
              <a:gd name="T27" fmla="*/ 250449 h 360044"/>
              <a:gd name="T28" fmla="*/ 30479 w 76200"/>
              <a:gd name="T29" fmla="*/ 250449 h 360044"/>
              <a:gd name="T30" fmla="*/ 30479 w 76200"/>
              <a:gd name="T31" fmla="*/ 293907 h 360044"/>
              <a:gd name="T32" fmla="*/ 36575 w 76200"/>
              <a:gd name="T33" fmla="*/ 304670 h 360044"/>
              <a:gd name="T34" fmla="*/ 42671 w 76200"/>
              <a:gd name="T35" fmla="*/ 294736 h 3600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360044"/>
              <a:gd name="T56" fmla="*/ 76200 w 76200"/>
              <a:gd name="T57" fmla="*/ 360044 h 3600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360044">
                <a:moveTo>
                  <a:pt x="76199" y="283463"/>
                </a:moveTo>
                <a:lnTo>
                  <a:pt x="0" y="283463"/>
                </a:lnTo>
                <a:lnTo>
                  <a:pt x="30479" y="346963"/>
                </a:lnTo>
                <a:lnTo>
                  <a:pt x="30479" y="295655"/>
                </a:lnTo>
                <a:lnTo>
                  <a:pt x="42671" y="295655"/>
                </a:lnTo>
                <a:lnTo>
                  <a:pt x="42671" y="347940"/>
                </a:lnTo>
                <a:lnTo>
                  <a:pt x="76199" y="283463"/>
                </a:lnTo>
                <a:close/>
              </a:path>
              <a:path w="76200" h="360044">
                <a:moveTo>
                  <a:pt x="42671" y="283463"/>
                </a:moveTo>
                <a:lnTo>
                  <a:pt x="42671" y="0"/>
                </a:lnTo>
                <a:lnTo>
                  <a:pt x="30479" y="0"/>
                </a:lnTo>
                <a:lnTo>
                  <a:pt x="30479" y="283463"/>
                </a:lnTo>
                <a:lnTo>
                  <a:pt x="42671" y="283463"/>
                </a:lnTo>
                <a:close/>
              </a:path>
              <a:path w="76200" h="360044">
                <a:moveTo>
                  <a:pt x="42671" y="347940"/>
                </a:moveTo>
                <a:lnTo>
                  <a:pt x="42671" y="295655"/>
                </a:lnTo>
                <a:lnTo>
                  <a:pt x="30479" y="295655"/>
                </a:lnTo>
                <a:lnTo>
                  <a:pt x="30479" y="346963"/>
                </a:lnTo>
                <a:lnTo>
                  <a:pt x="36575" y="359663"/>
                </a:lnTo>
                <a:lnTo>
                  <a:pt x="42671" y="3479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57" name="object 12"/>
          <p:cNvSpPr>
            <a:spLocks/>
          </p:cNvSpPr>
          <p:nvPr/>
        </p:nvSpPr>
        <p:spPr bwMode="auto">
          <a:xfrm>
            <a:off x="7478713" y="1849438"/>
            <a:ext cx="76200" cy="358775"/>
          </a:xfrm>
          <a:custGeom>
            <a:avLst/>
            <a:gdLst>
              <a:gd name="T0" fmla="*/ 76199 w 76200"/>
              <a:gd name="T1" fmla="*/ 240118 h 360044"/>
              <a:gd name="T2" fmla="*/ 0 w 76200"/>
              <a:gd name="T3" fmla="*/ 240118 h 360044"/>
              <a:gd name="T4" fmla="*/ 33527 w 76200"/>
              <a:gd name="T5" fmla="*/ 294736 h 360044"/>
              <a:gd name="T6" fmla="*/ 33527 w 76200"/>
              <a:gd name="T7" fmla="*/ 250449 h 360044"/>
              <a:gd name="T8" fmla="*/ 45719 w 76200"/>
              <a:gd name="T9" fmla="*/ 250449 h 360044"/>
              <a:gd name="T10" fmla="*/ 45719 w 76200"/>
              <a:gd name="T11" fmla="*/ 293907 h 360044"/>
              <a:gd name="T12" fmla="*/ 76199 w 76200"/>
              <a:gd name="T13" fmla="*/ 240118 h 360044"/>
              <a:gd name="T14" fmla="*/ 45719 w 76200"/>
              <a:gd name="T15" fmla="*/ 240118 h 360044"/>
              <a:gd name="T16" fmla="*/ 45719 w 76200"/>
              <a:gd name="T17" fmla="*/ 0 h 360044"/>
              <a:gd name="T18" fmla="*/ 33527 w 76200"/>
              <a:gd name="T19" fmla="*/ 0 h 360044"/>
              <a:gd name="T20" fmla="*/ 33527 w 76200"/>
              <a:gd name="T21" fmla="*/ 240118 h 360044"/>
              <a:gd name="T22" fmla="*/ 45719 w 76200"/>
              <a:gd name="T23" fmla="*/ 240118 h 360044"/>
              <a:gd name="T24" fmla="*/ 45719 w 76200"/>
              <a:gd name="T25" fmla="*/ 293907 h 360044"/>
              <a:gd name="T26" fmla="*/ 45719 w 76200"/>
              <a:gd name="T27" fmla="*/ 250449 h 360044"/>
              <a:gd name="T28" fmla="*/ 33527 w 76200"/>
              <a:gd name="T29" fmla="*/ 250449 h 360044"/>
              <a:gd name="T30" fmla="*/ 33527 w 76200"/>
              <a:gd name="T31" fmla="*/ 294736 h 360044"/>
              <a:gd name="T32" fmla="*/ 39623 w 76200"/>
              <a:gd name="T33" fmla="*/ 304670 h 360044"/>
              <a:gd name="T34" fmla="*/ 45719 w 76200"/>
              <a:gd name="T35" fmla="*/ 293907 h 3600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360044"/>
              <a:gd name="T56" fmla="*/ 76200 w 76200"/>
              <a:gd name="T57" fmla="*/ 360044 h 3600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360044">
                <a:moveTo>
                  <a:pt x="76199" y="283463"/>
                </a:moveTo>
                <a:lnTo>
                  <a:pt x="0" y="283463"/>
                </a:lnTo>
                <a:lnTo>
                  <a:pt x="33527" y="347940"/>
                </a:lnTo>
                <a:lnTo>
                  <a:pt x="33527" y="295655"/>
                </a:lnTo>
                <a:lnTo>
                  <a:pt x="45719" y="295655"/>
                </a:lnTo>
                <a:lnTo>
                  <a:pt x="45719" y="346963"/>
                </a:lnTo>
                <a:lnTo>
                  <a:pt x="76199" y="283463"/>
                </a:lnTo>
                <a:close/>
              </a:path>
              <a:path w="76200" h="360044">
                <a:moveTo>
                  <a:pt x="45719" y="283463"/>
                </a:moveTo>
                <a:lnTo>
                  <a:pt x="45719" y="0"/>
                </a:lnTo>
                <a:lnTo>
                  <a:pt x="33527" y="0"/>
                </a:lnTo>
                <a:lnTo>
                  <a:pt x="33527" y="283463"/>
                </a:lnTo>
                <a:lnTo>
                  <a:pt x="45719" y="283463"/>
                </a:lnTo>
                <a:close/>
              </a:path>
              <a:path w="76200" h="360044">
                <a:moveTo>
                  <a:pt x="45719" y="346963"/>
                </a:moveTo>
                <a:lnTo>
                  <a:pt x="45719" y="295655"/>
                </a:lnTo>
                <a:lnTo>
                  <a:pt x="33527" y="295655"/>
                </a:lnTo>
                <a:lnTo>
                  <a:pt x="33527" y="347940"/>
                </a:lnTo>
                <a:lnTo>
                  <a:pt x="39623" y="359663"/>
                </a:lnTo>
                <a:lnTo>
                  <a:pt x="45719" y="3469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58" name="object 13"/>
          <p:cNvSpPr>
            <a:spLocks/>
          </p:cNvSpPr>
          <p:nvPr/>
        </p:nvSpPr>
        <p:spPr bwMode="auto">
          <a:xfrm>
            <a:off x="742950" y="3427413"/>
            <a:ext cx="1811338" cy="444500"/>
          </a:xfrm>
          <a:custGeom>
            <a:avLst/>
            <a:gdLst>
              <a:gd name="T0" fmla="*/ 1825508 w 1811020"/>
              <a:gd name="T1" fmla="*/ 244056 h 441960"/>
              <a:gd name="T2" fmla="*/ 1788633 w 1811020"/>
              <a:gd name="T3" fmla="*/ 142678 h 441960"/>
              <a:gd name="T4" fmla="*/ 1717946 w 1811020"/>
              <a:gd name="T5" fmla="*/ 63829 h 441960"/>
              <a:gd name="T6" fmla="*/ 1588873 w 1811020"/>
              <a:gd name="T7" fmla="*/ 7505 h 441960"/>
              <a:gd name="T8" fmla="*/ 298099 w 1811020"/>
              <a:gd name="T9" fmla="*/ 0 h 441960"/>
              <a:gd name="T10" fmla="*/ 181335 w 1811020"/>
              <a:gd name="T11" fmla="*/ 22528 h 441960"/>
              <a:gd name="T12" fmla="*/ 89143 w 1811020"/>
              <a:gd name="T13" fmla="*/ 78848 h 441960"/>
              <a:gd name="T14" fmla="*/ 6142 w 1811020"/>
              <a:gd name="T15" fmla="*/ 217775 h 441960"/>
              <a:gd name="T16" fmla="*/ 6142 w 1811020"/>
              <a:gd name="T17" fmla="*/ 326668 h 441960"/>
              <a:gd name="T18" fmla="*/ 9237 w 1811020"/>
              <a:gd name="T19" fmla="*/ 274097 h 441960"/>
              <a:gd name="T20" fmla="*/ 21523 w 1811020"/>
              <a:gd name="T21" fmla="*/ 204011 h 441960"/>
              <a:gd name="T22" fmla="*/ 58381 w 1811020"/>
              <a:gd name="T23" fmla="*/ 127657 h 441960"/>
              <a:gd name="T24" fmla="*/ 184383 w 1811020"/>
              <a:gd name="T25" fmla="*/ 33787 h 441960"/>
              <a:gd name="T26" fmla="*/ 298099 w 1811020"/>
              <a:gd name="T27" fmla="*/ 11261 h 441960"/>
              <a:gd name="T28" fmla="*/ 1585797 w 1811020"/>
              <a:gd name="T29" fmla="*/ 18771 h 441960"/>
              <a:gd name="T30" fmla="*/ 1690290 w 1811020"/>
              <a:gd name="T31" fmla="*/ 56321 h 441960"/>
              <a:gd name="T32" fmla="*/ 1767119 w 1811020"/>
              <a:gd name="T33" fmla="*/ 127657 h 441960"/>
              <a:gd name="T34" fmla="*/ 1810145 w 1811020"/>
              <a:gd name="T35" fmla="*/ 221529 h 441960"/>
              <a:gd name="T36" fmla="*/ 1816291 w 1811020"/>
              <a:gd name="T37" fmla="*/ 339807 h 441960"/>
              <a:gd name="T38" fmla="*/ 24571 w 1811020"/>
              <a:gd name="T39" fmla="*/ 349194 h 441960"/>
              <a:gd name="T40" fmla="*/ 15380 w 1811020"/>
              <a:gd name="T41" fmla="*/ 326668 h 441960"/>
              <a:gd name="T42" fmla="*/ 9237 w 1811020"/>
              <a:gd name="T43" fmla="*/ 335425 h 441960"/>
              <a:gd name="T44" fmla="*/ 21523 w 1811020"/>
              <a:gd name="T45" fmla="*/ 349194 h 441960"/>
              <a:gd name="T46" fmla="*/ 24571 w 1811020"/>
              <a:gd name="T47" fmla="*/ 195249 h 441960"/>
              <a:gd name="T48" fmla="*/ 21523 w 1811020"/>
              <a:gd name="T49" fmla="*/ 204011 h 441960"/>
              <a:gd name="T50" fmla="*/ 1816291 w 1811020"/>
              <a:gd name="T51" fmla="*/ 339807 h 441960"/>
              <a:gd name="T52" fmla="*/ 1810145 w 1811020"/>
              <a:gd name="T53" fmla="*/ 326668 h 441960"/>
              <a:gd name="T54" fmla="*/ 1803997 w 1811020"/>
              <a:gd name="T55" fmla="*/ 349194 h 441960"/>
              <a:gd name="T56" fmla="*/ 1794779 w 1811020"/>
              <a:gd name="T57" fmla="*/ 371722 h 441960"/>
              <a:gd name="T58" fmla="*/ 1782487 w 1811020"/>
              <a:gd name="T59" fmla="*/ 394249 h 441960"/>
              <a:gd name="T60" fmla="*/ 1733313 w 1811020"/>
              <a:gd name="T61" fmla="*/ 458083 h 441960"/>
              <a:gd name="T62" fmla="*/ 1711800 w 1811020"/>
              <a:gd name="T63" fmla="*/ 473100 h 441960"/>
              <a:gd name="T64" fmla="*/ 1665700 w 1811020"/>
              <a:gd name="T65" fmla="*/ 503138 h 441960"/>
              <a:gd name="T66" fmla="*/ 1641118 w 1811020"/>
              <a:gd name="T67" fmla="*/ 510642 h 441960"/>
              <a:gd name="T68" fmla="*/ 1585797 w 1811020"/>
              <a:gd name="T69" fmla="*/ 529422 h 441960"/>
              <a:gd name="T70" fmla="*/ 267384 w 1811020"/>
              <a:gd name="T71" fmla="*/ 533174 h 441960"/>
              <a:gd name="T72" fmla="*/ 212050 w 1811020"/>
              <a:gd name="T73" fmla="*/ 521905 h 441960"/>
              <a:gd name="T74" fmla="*/ 159811 w 1811020"/>
              <a:gd name="T75" fmla="*/ 499386 h 441960"/>
              <a:gd name="T76" fmla="*/ 135239 w 1811020"/>
              <a:gd name="T77" fmla="*/ 488115 h 441960"/>
              <a:gd name="T78" fmla="*/ 95286 w 1811020"/>
              <a:gd name="T79" fmla="*/ 454328 h 441960"/>
              <a:gd name="T80" fmla="*/ 76810 w 1811020"/>
              <a:gd name="T81" fmla="*/ 439304 h 441960"/>
              <a:gd name="T82" fmla="*/ 46095 w 1811020"/>
              <a:gd name="T83" fmla="*/ 394249 h 441960"/>
              <a:gd name="T84" fmla="*/ 33809 w 1811020"/>
              <a:gd name="T85" fmla="*/ 371722 h 441960"/>
              <a:gd name="T86" fmla="*/ 21523 w 1811020"/>
              <a:gd name="T87" fmla="*/ 349194 h 441960"/>
              <a:gd name="T88" fmla="*/ 24571 w 1811020"/>
              <a:gd name="T89" fmla="*/ 379229 h 441960"/>
              <a:gd name="T90" fmla="*/ 110620 w 1811020"/>
              <a:gd name="T91" fmla="*/ 484365 h 441960"/>
              <a:gd name="T92" fmla="*/ 236628 w 1811020"/>
              <a:gd name="T93" fmla="*/ 540686 h 441960"/>
              <a:gd name="T94" fmla="*/ 1558140 w 1811020"/>
              <a:gd name="T95" fmla="*/ 544437 h 441960"/>
              <a:gd name="T96" fmla="*/ 1693361 w 1811020"/>
              <a:gd name="T97" fmla="*/ 499386 h 441960"/>
              <a:gd name="T98" fmla="*/ 1788633 w 1811020"/>
              <a:gd name="T99" fmla="*/ 401760 h 441960"/>
              <a:gd name="T100" fmla="*/ 1816291 w 1811020"/>
              <a:gd name="T101" fmla="*/ 339807 h 4419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1020"/>
              <a:gd name="T154" fmla="*/ 0 h 441960"/>
              <a:gd name="T155" fmla="*/ 1811020 w 1811020"/>
              <a:gd name="T156" fmla="*/ 441960 h 44196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1020" h="441960">
                <a:moveTo>
                  <a:pt x="1810508" y="243839"/>
                </a:moveTo>
                <a:lnTo>
                  <a:pt x="1810508" y="198119"/>
                </a:lnTo>
                <a:lnTo>
                  <a:pt x="1798316" y="155447"/>
                </a:lnTo>
                <a:lnTo>
                  <a:pt x="1773932" y="115823"/>
                </a:lnTo>
                <a:lnTo>
                  <a:pt x="1743452" y="79247"/>
                </a:lnTo>
                <a:lnTo>
                  <a:pt x="1703828" y="51815"/>
                </a:lnTo>
                <a:lnTo>
                  <a:pt x="1655060" y="27431"/>
                </a:lnTo>
                <a:lnTo>
                  <a:pt x="1575812" y="6095"/>
                </a:lnTo>
                <a:lnTo>
                  <a:pt x="1514852" y="0"/>
                </a:lnTo>
                <a:lnTo>
                  <a:pt x="295655" y="0"/>
                </a:lnTo>
                <a:lnTo>
                  <a:pt x="234695" y="6095"/>
                </a:lnTo>
                <a:lnTo>
                  <a:pt x="179831" y="18287"/>
                </a:lnTo>
                <a:lnTo>
                  <a:pt x="131063" y="39623"/>
                </a:lnTo>
                <a:lnTo>
                  <a:pt x="88391" y="64007"/>
                </a:lnTo>
                <a:lnTo>
                  <a:pt x="36575" y="115823"/>
                </a:lnTo>
                <a:lnTo>
                  <a:pt x="6095" y="176783"/>
                </a:lnTo>
                <a:lnTo>
                  <a:pt x="0" y="222503"/>
                </a:lnTo>
                <a:lnTo>
                  <a:pt x="6095" y="265175"/>
                </a:lnTo>
                <a:lnTo>
                  <a:pt x="9143" y="272287"/>
                </a:lnTo>
                <a:lnTo>
                  <a:pt x="9143" y="222503"/>
                </a:lnTo>
                <a:lnTo>
                  <a:pt x="15239" y="179831"/>
                </a:lnTo>
                <a:lnTo>
                  <a:pt x="21335" y="165607"/>
                </a:lnTo>
                <a:lnTo>
                  <a:pt x="21335" y="158495"/>
                </a:lnTo>
                <a:lnTo>
                  <a:pt x="57911" y="103631"/>
                </a:lnTo>
                <a:lnTo>
                  <a:pt x="112775" y="57911"/>
                </a:lnTo>
                <a:lnTo>
                  <a:pt x="182879" y="27431"/>
                </a:lnTo>
                <a:lnTo>
                  <a:pt x="237743" y="15239"/>
                </a:lnTo>
                <a:lnTo>
                  <a:pt x="295655" y="9143"/>
                </a:lnTo>
                <a:lnTo>
                  <a:pt x="1514852" y="9143"/>
                </a:lnTo>
                <a:lnTo>
                  <a:pt x="1572764" y="15239"/>
                </a:lnTo>
                <a:lnTo>
                  <a:pt x="1627628" y="27431"/>
                </a:lnTo>
                <a:lnTo>
                  <a:pt x="1676396" y="45719"/>
                </a:lnTo>
                <a:lnTo>
                  <a:pt x="1719068" y="73151"/>
                </a:lnTo>
                <a:lnTo>
                  <a:pt x="1752596" y="103631"/>
                </a:lnTo>
                <a:lnTo>
                  <a:pt x="1780028" y="140207"/>
                </a:lnTo>
                <a:lnTo>
                  <a:pt x="1795268" y="179831"/>
                </a:lnTo>
                <a:lnTo>
                  <a:pt x="1801364" y="222503"/>
                </a:lnTo>
                <a:lnTo>
                  <a:pt x="1801364" y="275843"/>
                </a:lnTo>
                <a:lnTo>
                  <a:pt x="1810508" y="243839"/>
                </a:lnTo>
                <a:close/>
              </a:path>
              <a:path w="1811020" h="441960">
                <a:moveTo>
                  <a:pt x="24383" y="283463"/>
                </a:moveTo>
                <a:lnTo>
                  <a:pt x="15239" y="262127"/>
                </a:lnTo>
                <a:lnTo>
                  <a:pt x="15239" y="265175"/>
                </a:lnTo>
                <a:lnTo>
                  <a:pt x="9143" y="222503"/>
                </a:lnTo>
                <a:lnTo>
                  <a:pt x="9143" y="272287"/>
                </a:lnTo>
                <a:lnTo>
                  <a:pt x="21335" y="300735"/>
                </a:lnTo>
                <a:lnTo>
                  <a:pt x="21335" y="283463"/>
                </a:lnTo>
                <a:lnTo>
                  <a:pt x="24383" y="283463"/>
                </a:lnTo>
                <a:close/>
              </a:path>
              <a:path w="1811020" h="441960">
                <a:moveTo>
                  <a:pt x="24383" y="158495"/>
                </a:moveTo>
                <a:lnTo>
                  <a:pt x="21335" y="158495"/>
                </a:lnTo>
                <a:lnTo>
                  <a:pt x="21335" y="165607"/>
                </a:lnTo>
                <a:lnTo>
                  <a:pt x="24383" y="158495"/>
                </a:lnTo>
                <a:close/>
              </a:path>
              <a:path w="1811020" h="441960">
                <a:moveTo>
                  <a:pt x="1801364" y="275843"/>
                </a:moveTo>
                <a:lnTo>
                  <a:pt x="1801364" y="222503"/>
                </a:lnTo>
                <a:lnTo>
                  <a:pt x="1795268" y="265175"/>
                </a:lnTo>
                <a:lnTo>
                  <a:pt x="1795268" y="262127"/>
                </a:lnTo>
                <a:lnTo>
                  <a:pt x="1789172" y="283463"/>
                </a:lnTo>
                <a:lnTo>
                  <a:pt x="1780028" y="304799"/>
                </a:lnTo>
                <a:lnTo>
                  <a:pt x="1780028" y="301751"/>
                </a:lnTo>
                <a:lnTo>
                  <a:pt x="1767836" y="323087"/>
                </a:lnTo>
                <a:lnTo>
                  <a:pt x="1767836" y="320039"/>
                </a:lnTo>
                <a:lnTo>
                  <a:pt x="1737356" y="356615"/>
                </a:lnTo>
                <a:lnTo>
                  <a:pt x="1719068" y="371855"/>
                </a:lnTo>
                <a:lnTo>
                  <a:pt x="1719068" y="368807"/>
                </a:lnTo>
                <a:lnTo>
                  <a:pt x="1697732" y="384047"/>
                </a:lnTo>
                <a:lnTo>
                  <a:pt x="1676396" y="396239"/>
                </a:lnTo>
                <a:lnTo>
                  <a:pt x="1652012" y="408431"/>
                </a:lnTo>
                <a:lnTo>
                  <a:pt x="1652012" y="405383"/>
                </a:lnTo>
                <a:lnTo>
                  <a:pt x="1627628" y="414527"/>
                </a:lnTo>
                <a:lnTo>
                  <a:pt x="1600196" y="423671"/>
                </a:lnTo>
                <a:lnTo>
                  <a:pt x="1572764" y="429767"/>
                </a:lnTo>
                <a:lnTo>
                  <a:pt x="1545332" y="432815"/>
                </a:lnTo>
                <a:lnTo>
                  <a:pt x="265175" y="432815"/>
                </a:lnTo>
                <a:lnTo>
                  <a:pt x="237743" y="429767"/>
                </a:lnTo>
                <a:lnTo>
                  <a:pt x="210311" y="423671"/>
                </a:lnTo>
                <a:lnTo>
                  <a:pt x="182879" y="414527"/>
                </a:lnTo>
                <a:lnTo>
                  <a:pt x="158495" y="405383"/>
                </a:lnTo>
                <a:lnTo>
                  <a:pt x="158495" y="408431"/>
                </a:lnTo>
                <a:lnTo>
                  <a:pt x="134111" y="396239"/>
                </a:lnTo>
                <a:lnTo>
                  <a:pt x="112775" y="384047"/>
                </a:lnTo>
                <a:lnTo>
                  <a:pt x="94487" y="368807"/>
                </a:lnTo>
                <a:lnTo>
                  <a:pt x="94487" y="371855"/>
                </a:lnTo>
                <a:lnTo>
                  <a:pt x="76199" y="356615"/>
                </a:lnTo>
                <a:lnTo>
                  <a:pt x="57911" y="338327"/>
                </a:lnTo>
                <a:lnTo>
                  <a:pt x="45719" y="320039"/>
                </a:lnTo>
                <a:lnTo>
                  <a:pt x="45719" y="323087"/>
                </a:lnTo>
                <a:lnTo>
                  <a:pt x="33527" y="301751"/>
                </a:lnTo>
                <a:lnTo>
                  <a:pt x="33527" y="304799"/>
                </a:lnTo>
                <a:lnTo>
                  <a:pt x="21335" y="283463"/>
                </a:lnTo>
                <a:lnTo>
                  <a:pt x="21335" y="300735"/>
                </a:lnTo>
                <a:lnTo>
                  <a:pt x="24383" y="307847"/>
                </a:lnTo>
                <a:lnTo>
                  <a:pt x="67055" y="362711"/>
                </a:lnTo>
                <a:lnTo>
                  <a:pt x="109727" y="393191"/>
                </a:lnTo>
                <a:lnTo>
                  <a:pt x="179831" y="423671"/>
                </a:lnTo>
                <a:lnTo>
                  <a:pt x="234695" y="438911"/>
                </a:lnTo>
                <a:lnTo>
                  <a:pt x="265175" y="441959"/>
                </a:lnTo>
                <a:lnTo>
                  <a:pt x="1545332" y="441959"/>
                </a:lnTo>
                <a:lnTo>
                  <a:pt x="1603244" y="432815"/>
                </a:lnTo>
                <a:lnTo>
                  <a:pt x="1679444" y="405383"/>
                </a:lnTo>
                <a:lnTo>
                  <a:pt x="1725164" y="377951"/>
                </a:lnTo>
                <a:lnTo>
                  <a:pt x="1773932" y="326135"/>
                </a:lnTo>
                <a:lnTo>
                  <a:pt x="1798316" y="286511"/>
                </a:lnTo>
                <a:lnTo>
                  <a:pt x="1801364"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59" name="object 14"/>
          <p:cNvSpPr txBox="1"/>
          <p:nvPr/>
        </p:nvSpPr>
        <p:spPr>
          <a:xfrm>
            <a:off x="866775" y="3500438"/>
            <a:ext cx="1639888" cy="225425"/>
          </a:xfrm>
          <a:prstGeom prst="rect">
            <a:avLst/>
          </a:prstGeom>
          <a:solidFill>
            <a:srgbClr val="00B050"/>
          </a:solidFill>
        </p:spPr>
        <p:txBody>
          <a:bodyPr lIns="0" tIns="0" rIns="0" bIns="0">
            <a:spAutoFit/>
          </a:bodyPr>
          <a:lstStyle/>
          <a:p>
            <a:pPr marL="12700" algn="r" rtl="1" eaLnBrk="1" fontAlgn="auto" hangingPunct="1">
              <a:spcBef>
                <a:spcPts val="0"/>
              </a:spcBef>
              <a:spcAft>
                <a:spcPts val="0"/>
              </a:spcAft>
              <a:defRPr/>
            </a:pPr>
            <a:r>
              <a:rPr sz="1400" b="1" spc="-10" dirty="0">
                <a:solidFill>
                  <a:srgbClr val="232021"/>
                </a:solidFill>
                <a:latin typeface="Arial"/>
                <a:cs typeface="Arial"/>
              </a:rPr>
              <a:t>Symmetric</a:t>
            </a:r>
            <a:r>
              <a:rPr sz="1400" b="1" spc="-35" dirty="0">
                <a:solidFill>
                  <a:srgbClr val="232021"/>
                </a:solidFill>
                <a:latin typeface="Arial"/>
                <a:cs typeface="Arial"/>
              </a:rPr>
              <a:t> </a:t>
            </a:r>
            <a:r>
              <a:rPr sz="1400" b="1" spc="-10" dirty="0">
                <a:solidFill>
                  <a:srgbClr val="232021"/>
                </a:solidFill>
                <a:latin typeface="Arial"/>
                <a:cs typeface="Arial"/>
              </a:rPr>
              <a:t>Ciphers</a:t>
            </a:r>
            <a:endParaRPr sz="1400" dirty="0">
              <a:latin typeface="Arial"/>
              <a:cs typeface="Arial"/>
            </a:endParaRPr>
          </a:p>
        </p:txBody>
      </p:sp>
      <p:sp>
        <p:nvSpPr>
          <p:cNvPr id="60" name="object 15"/>
          <p:cNvSpPr>
            <a:spLocks/>
          </p:cNvSpPr>
          <p:nvPr/>
        </p:nvSpPr>
        <p:spPr bwMode="auto">
          <a:xfrm>
            <a:off x="5356225" y="3427413"/>
            <a:ext cx="1808163" cy="444500"/>
          </a:xfrm>
          <a:custGeom>
            <a:avLst/>
            <a:gdLst>
              <a:gd name="T0" fmla="*/ 1810147 w 1807845"/>
              <a:gd name="T1" fmla="*/ 191491 h 441960"/>
              <a:gd name="T2" fmla="*/ 1773270 w 1807845"/>
              <a:gd name="T3" fmla="*/ 120152 h 441960"/>
              <a:gd name="T4" fmla="*/ 1641122 w 1807845"/>
              <a:gd name="T5" fmla="*/ 22528 h 441960"/>
              <a:gd name="T6" fmla="*/ 295034 w 1807845"/>
              <a:gd name="T7" fmla="*/ 0 h 441960"/>
              <a:gd name="T8" fmla="*/ 129081 w 1807845"/>
              <a:gd name="T9" fmla="*/ 48808 h 441960"/>
              <a:gd name="T10" fmla="*/ 21523 w 1807845"/>
              <a:gd name="T11" fmla="*/ 165207 h 441960"/>
              <a:gd name="T12" fmla="*/ 9237 w 1807845"/>
              <a:gd name="T13" fmla="*/ 339807 h 441960"/>
              <a:gd name="T14" fmla="*/ 30714 w 1807845"/>
              <a:gd name="T15" fmla="*/ 172719 h 441960"/>
              <a:gd name="T16" fmla="*/ 55333 w 1807845"/>
              <a:gd name="T17" fmla="*/ 127657 h 441960"/>
              <a:gd name="T18" fmla="*/ 110620 w 1807845"/>
              <a:gd name="T19" fmla="*/ 71336 h 441960"/>
              <a:gd name="T20" fmla="*/ 264290 w 1807845"/>
              <a:gd name="T21" fmla="*/ 15393 h 441960"/>
              <a:gd name="T22" fmla="*/ 1527412 w 1807845"/>
              <a:gd name="T23" fmla="*/ 11261 h 441960"/>
              <a:gd name="T24" fmla="*/ 1638047 w 1807845"/>
              <a:gd name="T25" fmla="*/ 33787 h 441960"/>
              <a:gd name="T26" fmla="*/ 1764048 w 1807845"/>
              <a:gd name="T27" fmla="*/ 127657 h 441960"/>
              <a:gd name="T28" fmla="*/ 1813220 w 1807845"/>
              <a:gd name="T29" fmla="*/ 339807 h 441960"/>
              <a:gd name="T30" fmla="*/ 43035 w 1807845"/>
              <a:gd name="T31" fmla="*/ 394249 h 441960"/>
              <a:gd name="T32" fmla="*/ 30714 w 1807845"/>
              <a:gd name="T33" fmla="*/ 375475 h 441960"/>
              <a:gd name="T34" fmla="*/ 15380 w 1807845"/>
              <a:gd name="T35" fmla="*/ 326668 h 441960"/>
              <a:gd name="T36" fmla="*/ 33809 w 1807845"/>
              <a:gd name="T37" fmla="*/ 401760 h 441960"/>
              <a:gd name="T38" fmla="*/ 58381 w 1807845"/>
              <a:gd name="T39" fmla="*/ 416781 h 441960"/>
              <a:gd name="T40" fmla="*/ 55333 w 1807845"/>
              <a:gd name="T41" fmla="*/ 132163 h 441960"/>
              <a:gd name="T42" fmla="*/ 92191 w 1807845"/>
              <a:gd name="T43" fmla="*/ 454328 h 441960"/>
              <a:gd name="T44" fmla="*/ 55333 w 1807845"/>
              <a:gd name="T45" fmla="*/ 416781 h 441960"/>
              <a:gd name="T46" fmla="*/ 86048 w 1807845"/>
              <a:gd name="T47" fmla="*/ 465589 h 441960"/>
              <a:gd name="T48" fmla="*/ 110620 w 1807845"/>
              <a:gd name="T49" fmla="*/ 473100 h 441960"/>
              <a:gd name="T50" fmla="*/ 110620 w 1807845"/>
              <a:gd name="T51" fmla="*/ 71336 h 441960"/>
              <a:gd name="T52" fmla="*/ 267384 w 1807845"/>
              <a:gd name="T53" fmla="*/ 533174 h 441960"/>
              <a:gd name="T54" fmla="*/ 184383 w 1807845"/>
              <a:gd name="T55" fmla="*/ 510642 h 441960"/>
              <a:gd name="T56" fmla="*/ 135239 w 1807845"/>
              <a:gd name="T57" fmla="*/ 488115 h 441960"/>
              <a:gd name="T58" fmla="*/ 129081 w 1807845"/>
              <a:gd name="T59" fmla="*/ 499386 h 441960"/>
              <a:gd name="T60" fmla="*/ 205907 w 1807845"/>
              <a:gd name="T61" fmla="*/ 533174 h 441960"/>
              <a:gd name="T62" fmla="*/ 264290 w 1807845"/>
              <a:gd name="T63" fmla="*/ 533174 h 441960"/>
              <a:gd name="T64" fmla="*/ 264290 w 1807845"/>
              <a:gd name="T65" fmla="*/ 15019 h 441960"/>
              <a:gd name="T66" fmla="*/ 1813220 w 1807845"/>
              <a:gd name="T67" fmla="*/ 339807 h 441960"/>
              <a:gd name="T68" fmla="*/ 1807074 w 1807845"/>
              <a:gd name="T69" fmla="*/ 322911 h 441960"/>
              <a:gd name="T70" fmla="*/ 1791710 w 1807845"/>
              <a:gd name="T71" fmla="*/ 371722 h 441960"/>
              <a:gd name="T72" fmla="*/ 1748680 w 1807845"/>
              <a:gd name="T73" fmla="*/ 439304 h 441960"/>
              <a:gd name="T74" fmla="*/ 1708729 w 1807845"/>
              <a:gd name="T75" fmla="*/ 473100 h 441960"/>
              <a:gd name="T76" fmla="*/ 1662630 w 1807845"/>
              <a:gd name="T77" fmla="*/ 499386 h 441960"/>
              <a:gd name="T78" fmla="*/ 1555071 w 1807845"/>
              <a:gd name="T79" fmla="*/ 533174 h 441960"/>
              <a:gd name="T80" fmla="*/ 1558143 w 1807845"/>
              <a:gd name="T81" fmla="*/ 544437 h 441960"/>
              <a:gd name="T82" fmla="*/ 1714877 w 1807845"/>
              <a:gd name="T83" fmla="*/ 484365 h 441960"/>
              <a:gd name="T84" fmla="*/ 1800928 w 1807845"/>
              <a:gd name="T85" fmla="*/ 379229 h 44196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07845"/>
              <a:gd name="T130" fmla="*/ 0 h 441960"/>
              <a:gd name="T131" fmla="*/ 1807845 w 1807845"/>
              <a:gd name="T132" fmla="*/ 441960 h 44196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07845" h="441960">
                <a:moveTo>
                  <a:pt x="1807463" y="243839"/>
                </a:moveTo>
                <a:lnTo>
                  <a:pt x="1807463" y="198119"/>
                </a:lnTo>
                <a:lnTo>
                  <a:pt x="1795271" y="155447"/>
                </a:lnTo>
                <a:lnTo>
                  <a:pt x="1786127" y="134111"/>
                </a:lnTo>
                <a:lnTo>
                  <a:pt x="1770887" y="115823"/>
                </a:lnTo>
                <a:lnTo>
                  <a:pt x="1758695" y="97535"/>
                </a:lnTo>
                <a:lnTo>
                  <a:pt x="1722119" y="64007"/>
                </a:lnTo>
                <a:lnTo>
                  <a:pt x="1679447" y="39623"/>
                </a:lnTo>
                <a:lnTo>
                  <a:pt x="1627631" y="18287"/>
                </a:lnTo>
                <a:lnTo>
                  <a:pt x="1572767" y="6095"/>
                </a:lnTo>
                <a:lnTo>
                  <a:pt x="1514855" y="0"/>
                </a:lnTo>
                <a:lnTo>
                  <a:pt x="292607" y="0"/>
                </a:lnTo>
                <a:lnTo>
                  <a:pt x="234695" y="6095"/>
                </a:lnTo>
                <a:lnTo>
                  <a:pt x="179831" y="18287"/>
                </a:lnTo>
                <a:lnTo>
                  <a:pt x="128015" y="39623"/>
                </a:lnTo>
                <a:lnTo>
                  <a:pt x="85343" y="64007"/>
                </a:lnTo>
                <a:lnTo>
                  <a:pt x="48767" y="97535"/>
                </a:lnTo>
                <a:lnTo>
                  <a:pt x="21335" y="134111"/>
                </a:lnTo>
                <a:lnTo>
                  <a:pt x="0" y="198119"/>
                </a:lnTo>
                <a:lnTo>
                  <a:pt x="0" y="243839"/>
                </a:lnTo>
                <a:lnTo>
                  <a:pt x="9143" y="275843"/>
                </a:lnTo>
                <a:lnTo>
                  <a:pt x="9143" y="201167"/>
                </a:lnTo>
                <a:lnTo>
                  <a:pt x="21335" y="158495"/>
                </a:lnTo>
                <a:lnTo>
                  <a:pt x="30479" y="140207"/>
                </a:lnTo>
                <a:lnTo>
                  <a:pt x="42671" y="121919"/>
                </a:lnTo>
                <a:lnTo>
                  <a:pt x="54863" y="107289"/>
                </a:lnTo>
                <a:lnTo>
                  <a:pt x="54863" y="103631"/>
                </a:lnTo>
                <a:lnTo>
                  <a:pt x="91439" y="73151"/>
                </a:lnTo>
                <a:lnTo>
                  <a:pt x="109727" y="60089"/>
                </a:lnTo>
                <a:lnTo>
                  <a:pt x="109727" y="57911"/>
                </a:lnTo>
                <a:lnTo>
                  <a:pt x="155447" y="36575"/>
                </a:lnTo>
                <a:lnTo>
                  <a:pt x="207263" y="21335"/>
                </a:lnTo>
                <a:lnTo>
                  <a:pt x="262127" y="12496"/>
                </a:lnTo>
                <a:lnTo>
                  <a:pt x="262127" y="12191"/>
                </a:lnTo>
                <a:lnTo>
                  <a:pt x="292607" y="9143"/>
                </a:lnTo>
                <a:lnTo>
                  <a:pt x="1514855" y="9143"/>
                </a:lnTo>
                <a:lnTo>
                  <a:pt x="1542287" y="12191"/>
                </a:lnTo>
                <a:lnTo>
                  <a:pt x="1572767" y="15239"/>
                </a:lnTo>
                <a:lnTo>
                  <a:pt x="1624583" y="27431"/>
                </a:lnTo>
                <a:lnTo>
                  <a:pt x="1673351" y="45719"/>
                </a:lnTo>
                <a:lnTo>
                  <a:pt x="1716023" y="73151"/>
                </a:lnTo>
                <a:lnTo>
                  <a:pt x="1749551" y="103631"/>
                </a:lnTo>
                <a:lnTo>
                  <a:pt x="1776983" y="140207"/>
                </a:lnTo>
                <a:lnTo>
                  <a:pt x="1798319" y="201167"/>
                </a:lnTo>
                <a:lnTo>
                  <a:pt x="1798319" y="275843"/>
                </a:lnTo>
                <a:lnTo>
                  <a:pt x="1807463" y="243839"/>
                </a:lnTo>
                <a:close/>
              </a:path>
              <a:path w="1807845" h="441960">
                <a:moveTo>
                  <a:pt x="57911" y="338327"/>
                </a:moveTo>
                <a:lnTo>
                  <a:pt x="42671" y="320039"/>
                </a:lnTo>
                <a:lnTo>
                  <a:pt x="42671" y="323087"/>
                </a:lnTo>
                <a:lnTo>
                  <a:pt x="30479" y="301751"/>
                </a:lnTo>
                <a:lnTo>
                  <a:pt x="30479" y="304799"/>
                </a:lnTo>
                <a:lnTo>
                  <a:pt x="21335" y="283463"/>
                </a:lnTo>
                <a:lnTo>
                  <a:pt x="15239" y="262127"/>
                </a:lnTo>
                <a:lnTo>
                  <a:pt x="15239" y="265175"/>
                </a:lnTo>
                <a:lnTo>
                  <a:pt x="9143" y="243839"/>
                </a:lnTo>
                <a:lnTo>
                  <a:pt x="9143" y="275843"/>
                </a:lnTo>
                <a:lnTo>
                  <a:pt x="33527" y="326135"/>
                </a:lnTo>
                <a:lnTo>
                  <a:pt x="54863" y="350519"/>
                </a:lnTo>
                <a:lnTo>
                  <a:pt x="54863" y="338327"/>
                </a:lnTo>
                <a:lnTo>
                  <a:pt x="57911" y="338327"/>
                </a:lnTo>
                <a:close/>
              </a:path>
              <a:path w="1807845" h="441960">
                <a:moveTo>
                  <a:pt x="57911" y="103631"/>
                </a:moveTo>
                <a:lnTo>
                  <a:pt x="54863" y="103631"/>
                </a:lnTo>
                <a:lnTo>
                  <a:pt x="54863" y="107289"/>
                </a:lnTo>
                <a:lnTo>
                  <a:pt x="57911" y="103631"/>
                </a:lnTo>
                <a:close/>
              </a:path>
              <a:path w="1807845" h="441960">
                <a:moveTo>
                  <a:pt x="112775" y="384047"/>
                </a:moveTo>
                <a:lnTo>
                  <a:pt x="91439" y="368807"/>
                </a:lnTo>
                <a:lnTo>
                  <a:pt x="91439" y="371855"/>
                </a:lnTo>
                <a:lnTo>
                  <a:pt x="73151" y="356615"/>
                </a:lnTo>
                <a:lnTo>
                  <a:pt x="54863" y="338327"/>
                </a:lnTo>
                <a:lnTo>
                  <a:pt x="54863" y="350519"/>
                </a:lnTo>
                <a:lnTo>
                  <a:pt x="67055" y="362711"/>
                </a:lnTo>
                <a:lnTo>
                  <a:pt x="85343" y="377951"/>
                </a:lnTo>
                <a:lnTo>
                  <a:pt x="106679" y="393191"/>
                </a:lnTo>
                <a:lnTo>
                  <a:pt x="109727" y="394933"/>
                </a:lnTo>
                <a:lnTo>
                  <a:pt x="109727" y="384047"/>
                </a:lnTo>
                <a:lnTo>
                  <a:pt x="112775" y="384047"/>
                </a:lnTo>
                <a:close/>
              </a:path>
              <a:path w="1807845" h="441960">
                <a:moveTo>
                  <a:pt x="112775" y="57911"/>
                </a:moveTo>
                <a:lnTo>
                  <a:pt x="109727" y="57911"/>
                </a:lnTo>
                <a:lnTo>
                  <a:pt x="109727" y="60089"/>
                </a:lnTo>
                <a:lnTo>
                  <a:pt x="112775" y="57911"/>
                </a:lnTo>
                <a:close/>
              </a:path>
              <a:path w="1807845" h="441960">
                <a:moveTo>
                  <a:pt x="265175" y="432815"/>
                </a:moveTo>
                <a:lnTo>
                  <a:pt x="234695" y="429767"/>
                </a:lnTo>
                <a:lnTo>
                  <a:pt x="207263" y="423671"/>
                </a:lnTo>
                <a:lnTo>
                  <a:pt x="182879" y="414527"/>
                </a:lnTo>
                <a:lnTo>
                  <a:pt x="155447" y="405383"/>
                </a:lnTo>
                <a:lnTo>
                  <a:pt x="155447" y="408431"/>
                </a:lnTo>
                <a:lnTo>
                  <a:pt x="134111" y="396239"/>
                </a:lnTo>
                <a:lnTo>
                  <a:pt x="109727" y="384047"/>
                </a:lnTo>
                <a:lnTo>
                  <a:pt x="109727" y="394933"/>
                </a:lnTo>
                <a:lnTo>
                  <a:pt x="128015" y="405383"/>
                </a:lnTo>
                <a:lnTo>
                  <a:pt x="152399" y="414527"/>
                </a:lnTo>
                <a:lnTo>
                  <a:pt x="179831" y="423671"/>
                </a:lnTo>
                <a:lnTo>
                  <a:pt x="204215" y="432815"/>
                </a:lnTo>
                <a:lnTo>
                  <a:pt x="234695" y="438911"/>
                </a:lnTo>
                <a:lnTo>
                  <a:pt x="262127" y="441959"/>
                </a:lnTo>
                <a:lnTo>
                  <a:pt x="262127" y="432815"/>
                </a:lnTo>
                <a:lnTo>
                  <a:pt x="265175" y="432815"/>
                </a:lnTo>
                <a:close/>
              </a:path>
              <a:path w="1807845" h="441960">
                <a:moveTo>
                  <a:pt x="265175" y="12191"/>
                </a:moveTo>
                <a:lnTo>
                  <a:pt x="262127" y="12191"/>
                </a:lnTo>
                <a:lnTo>
                  <a:pt x="262127" y="12496"/>
                </a:lnTo>
                <a:lnTo>
                  <a:pt x="265175" y="12191"/>
                </a:lnTo>
                <a:close/>
              </a:path>
              <a:path w="1807845" h="441960">
                <a:moveTo>
                  <a:pt x="1798319" y="275843"/>
                </a:moveTo>
                <a:lnTo>
                  <a:pt x="1798319" y="243839"/>
                </a:lnTo>
                <a:lnTo>
                  <a:pt x="1792223" y="265175"/>
                </a:lnTo>
                <a:lnTo>
                  <a:pt x="1792223" y="262127"/>
                </a:lnTo>
                <a:lnTo>
                  <a:pt x="1786127" y="283463"/>
                </a:lnTo>
                <a:lnTo>
                  <a:pt x="1776983" y="304799"/>
                </a:lnTo>
                <a:lnTo>
                  <a:pt x="1776983" y="301751"/>
                </a:lnTo>
                <a:lnTo>
                  <a:pt x="1764791" y="323087"/>
                </a:lnTo>
                <a:lnTo>
                  <a:pt x="1764791" y="320039"/>
                </a:lnTo>
                <a:lnTo>
                  <a:pt x="1734311" y="356615"/>
                </a:lnTo>
                <a:lnTo>
                  <a:pt x="1716023" y="371855"/>
                </a:lnTo>
                <a:lnTo>
                  <a:pt x="1716023" y="368807"/>
                </a:lnTo>
                <a:lnTo>
                  <a:pt x="1694687" y="384047"/>
                </a:lnTo>
                <a:lnTo>
                  <a:pt x="1673351" y="396239"/>
                </a:lnTo>
                <a:lnTo>
                  <a:pt x="1648967" y="408431"/>
                </a:lnTo>
                <a:lnTo>
                  <a:pt x="1648967" y="405383"/>
                </a:lnTo>
                <a:lnTo>
                  <a:pt x="1600199" y="423671"/>
                </a:lnTo>
                <a:lnTo>
                  <a:pt x="1572767" y="429767"/>
                </a:lnTo>
                <a:lnTo>
                  <a:pt x="1542287" y="432815"/>
                </a:lnTo>
                <a:lnTo>
                  <a:pt x="262127" y="432815"/>
                </a:lnTo>
                <a:lnTo>
                  <a:pt x="262127" y="441959"/>
                </a:lnTo>
                <a:lnTo>
                  <a:pt x="1545335" y="441959"/>
                </a:lnTo>
                <a:lnTo>
                  <a:pt x="1572767" y="438911"/>
                </a:lnTo>
                <a:lnTo>
                  <a:pt x="1655063" y="414527"/>
                </a:lnTo>
                <a:lnTo>
                  <a:pt x="1700783" y="393191"/>
                </a:lnTo>
                <a:lnTo>
                  <a:pt x="1740407" y="362711"/>
                </a:lnTo>
                <a:lnTo>
                  <a:pt x="1770887" y="326135"/>
                </a:lnTo>
                <a:lnTo>
                  <a:pt x="1786127" y="307847"/>
                </a:lnTo>
                <a:lnTo>
                  <a:pt x="1795271" y="286511"/>
                </a:lnTo>
                <a:lnTo>
                  <a:pt x="1798319"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61" name="object 16"/>
          <p:cNvSpPr txBox="1"/>
          <p:nvPr/>
        </p:nvSpPr>
        <p:spPr>
          <a:xfrm>
            <a:off x="5349875" y="3500438"/>
            <a:ext cx="1746250" cy="225425"/>
          </a:xfrm>
          <a:prstGeom prst="rect">
            <a:avLst/>
          </a:prstGeom>
          <a:solidFill>
            <a:srgbClr val="00B050"/>
          </a:solidFill>
        </p:spPr>
        <p:txBody>
          <a:bodyPr lIns="0" tIns="0" rIns="0" bIns="0">
            <a:spAutoFit/>
          </a:bodyPr>
          <a:lstStyle/>
          <a:p>
            <a:pPr marL="12700" algn="r" rtl="1" eaLnBrk="1" fontAlgn="auto" hangingPunct="1">
              <a:spcBef>
                <a:spcPts val="0"/>
              </a:spcBef>
              <a:spcAft>
                <a:spcPts val="0"/>
              </a:spcAft>
              <a:defRPr/>
            </a:pPr>
            <a:r>
              <a:rPr sz="1400" b="1" spc="-15" dirty="0">
                <a:solidFill>
                  <a:srgbClr val="232021"/>
                </a:solidFill>
                <a:latin typeface="Arial"/>
                <a:cs typeface="Arial"/>
              </a:rPr>
              <a:t>Asymmetric</a:t>
            </a:r>
            <a:r>
              <a:rPr sz="1400" b="1" dirty="0">
                <a:solidFill>
                  <a:srgbClr val="232021"/>
                </a:solidFill>
                <a:latin typeface="Arial"/>
                <a:cs typeface="Arial"/>
              </a:rPr>
              <a:t> </a:t>
            </a:r>
            <a:r>
              <a:rPr sz="1400" b="1" spc="-10" dirty="0">
                <a:solidFill>
                  <a:srgbClr val="232021"/>
                </a:solidFill>
                <a:latin typeface="Arial"/>
                <a:cs typeface="Arial"/>
              </a:rPr>
              <a:t>Ciphers</a:t>
            </a:r>
            <a:endParaRPr sz="1400" dirty="0">
              <a:latin typeface="Arial"/>
              <a:cs typeface="Arial"/>
            </a:endParaRPr>
          </a:p>
        </p:txBody>
      </p:sp>
      <p:sp>
        <p:nvSpPr>
          <p:cNvPr id="62" name="object 17"/>
          <p:cNvSpPr>
            <a:spLocks/>
          </p:cNvSpPr>
          <p:nvPr/>
        </p:nvSpPr>
        <p:spPr bwMode="auto">
          <a:xfrm>
            <a:off x="7297738" y="3427413"/>
            <a:ext cx="1811337" cy="444500"/>
          </a:xfrm>
          <a:custGeom>
            <a:avLst/>
            <a:gdLst>
              <a:gd name="T0" fmla="*/ 1825464 w 1811020"/>
              <a:gd name="T1" fmla="*/ 244056 h 441960"/>
              <a:gd name="T2" fmla="*/ 1813172 w 1811020"/>
              <a:gd name="T3" fmla="*/ 187741 h 441960"/>
              <a:gd name="T4" fmla="*/ 1788590 w 1811020"/>
              <a:gd name="T5" fmla="*/ 138924 h 441960"/>
              <a:gd name="T6" fmla="*/ 1757856 w 1811020"/>
              <a:gd name="T7" fmla="*/ 97622 h 441960"/>
              <a:gd name="T8" fmla="*/ 1668737 w 1811020"/>
              <a:gd name="T9" fmla="*/ 30038 h 441960"/>
              <a:gd name="T10" fmla="*/ 1558105 w 1811020"/>
              <a:gd name="T11" fmla="*/ 0 h 441960"/>
              <a:gd name="T12" fmla="*/ 181333 w 1811020"/>
              <a:gd name="T13" fmla="*/ 18771 h 441960"/>
              <a:gd name="T14" fmla="*/ 67619 w 1811020"/>
              <a:gd name="T15" fmla="*/ 97622 h 441960"/>
              <a:gd name="T16" fmla="*/ 36857 w 1811020"/>
              <a:gd name="T17" fmla="*/ 138924 h 441960"/>
              <a:gd name="T18" fmla="*/ 15380 w 1811020"/>
              <a:gd name="T19" fmla="*/ 187741 h 441960"/>
              <a:gd name="T20" fmla="*/ 3094 w 1811020"/>
              <a:gd name="T21" fmla="*/ 244056 h 441960"/>
              <a:gd name="T22" fmla="*/ 3094 w 1811020"/>
              <a:gd name="T23" fmla="*/ 300378 h 441960"/>
              <a:gd name="T24" fmla="*/ 9237 w 1811020"/>
              <a:gd name="T25" fmla="*/ 335425 h 441960"/>
              <a:gd name="T26" fmla="*/ 15380 w 1811020"/>
              <a:gd name="T27" fmla="*/ 217775 h 441960"/>
              <a:gd name="T28" fmla="*/ 21523 w 1811020"/>
              <a:gd name="T29" fmla="*/ 195249 h 441960"/>
              <a:gd name="T30" fmla="*/ 43024 w 1811020"/>
              <a:gd name="T31" fmla="*/ 152066 h 441960"/>
              <a:gd name="T32" fmla="*/ 76810 w 1811020"/>
              <a:gd name="T33" fmla="*/ 105135 h 441960"/>
              <a:gd name="T34" fmla="*/ 159811 w 1811020"/>
              <a:gd name="T35" fmla="*/ 41302 h 441960"/>
              <a:gd name="T36" fmla="*/ 267380 w 1811020"/>
              <a:gd name="T37" fmla="*/ 11261 h 441960"/>
              <a:gd name="T38" fmla="*/ 1641076 w 1811020"/>
              <a:gd name="T39" fmla="*/ 30038 h 441960"/>
              <a:gd name="T40" fmla="*/ 1733271 w 1811020"/>
              <a:gd name="T41" fmla="*/ 86358 h 441960"/>
              <a:gd name="T42" fmla="*/ 1782444 w 1811020"/>
              <a:gd name="T43" fmla="*/ 146435 h 441960"/>
              <a:gd name="T44" fmla="*/ 1803953 w 1811020"/>
              <a:gd name="T45" fmla="*/ 195249 h 441960"/>
              <a:gd name="T46" fmla="*/ 1816247 w 1811020"/>
              <a:gd name="T47" fmla="*/ 270341 h 441960"/>
              <a:gd name="T48" fmla="*/ 1825464 w 1811020"/>
              <a:gd name="T49" fmla="*/ 300378 h 441960"/>
              <a:gd name="T50" fmla="*/ 15380 w 1811020"/>
              <a:gd name="T51" fmla="*/ 322911 h 441960"/>
              <a:gd name="T52" fmla="*/ 9237 w 1811020"/>
              <a:gd name="T53" fmla="*/ 335425 h 441960"/>
              <a:gd name="T54" fmla="*/ 21523 w 1811020"/>
              <a:gd name="T55" fmla="*/ 367971 h 441960"/>
              <a:gd name="T56" fmla="*/ 24571 w 1811020"/>
              <a:gd name="T57" fmla="*/ 349194 h 441960"/>
              <a:gd name="T58" fmla="*/ 21523 w 1811020"/>
              <a:gd name="T59" fmla="*/ 195249 h 441960"/>
              <a:gd name="T60" fmla="*/ 24571 w 1811020"/>
              <a:gd name="T61" fmla="*/ 195249 h 441960"/>
              <a:gd name="T62" fmla="*/ 21523 w 1811020"/>
              <a:gd name="T63" fmla="*/ 349194 h 441960"/>
              <a:gd name="T64" fmla="*/ 24571 w 1811020"/>
              <a:gd name="T65" fmla="*/ 375475 h 441960"/>
              <a:gd name="T66" fmla="*/ 43024 w 1811020"/>
              <a:gd name="T67" fmla="*/ 410770 h 441960"/>
              <a:gd name="T68" fmla="*/ 46095 w 1811020"/>
              <a:gd name="T69" fmla="*/ 394249 h 441960"/>
              <a:gd name="T70" fmla="*/ 43024 w 1811020"/>
              <a:gd name="T71" fmla="*/ 146435 h 441960"/>
              <a:gd name="T72" fmla="*/ 46095 w 1811020"/>
              <a:gd name="T73" fmla="*/ 146435 h 441960"/>
              <a:gd name="T74" fmla="*/ 1816247 w 1811020"/>
              <a:gd name="T75" fmla="*/ 270341 h 441960"/>
              <a:gd name="T76" fmla="*/ 1803953 w 1811020"/>
              <a:gd name="T77" fmla="*/ 349194 h 441960"/>
              <a:gd name="T78" fmla="*/ 1751709 w 1811020"/>
              <a:gd name="T79" fmla="*/ 435550 h 441960"/>
              <a:gd name="T80" fmla="*/ 1711759 w 1811020"/>
              <a:gd name="T81" fmla="*/ 469343 h 441960"/>
              <a:gd name="T82" fmla="*/ 1690250 w 1811020"/>
              <a:gd name="T83" fmla="*/ 484365 h 441960"/>
              <a:gd name="T84" fmla="*/ 1641076 w 1811020"/>
              <a:gd name="T85" fmla="*/ 510642 h 441960"/>
              <a:gd name="T86" fmla="*/ 1558105 w 1811020"/>
              <a:gd name="T87" fmla="*/ 529422 h 441960"/>
              <a:gd name="T88" fmla="*/ 239717 w 1811020"/>
              <a:gd name="T89" fmla="*/ 525661 h 441960"/>
              <a:gd name="T90" fmla="*/ 159811 w 1811020"/>
              <a:gd name="T91" fmla="*/ 499386 h 441960"/>
              <a:gd name="T92" fmla="*/ 135239 w 1811020"/>
              <a:gd name="T93" fmla="*/ 488115 h 441960"/>
              <a:gd name="T94" fmla="*/ 113715 w 1811020"/>
              <a:gd name="T95" fmla="*/ 473100 h 441960"/>
              <a:gd name="T96" fmla="*/ 43024 w 1811020"/>
              <a:gd name="T97" fmla="*/ 394249 h 441960"/>
              <a:gd name="T98" fmla="*/ 89134 w 1811020"/>
              <a:gd name="T99" fmla="*/ 465589 h 441960"/>
              <a:gd name="T100" fmla="*/ 181333 w 1811020"/>
              <a:gd name="T101" fmla="*/ 521905 h 441960"/>
              <a:gd name="T102" fmla="*/ 298099 w 1811020"/>
              <a:gd name="T103" fmla="*/ 544437 h 441960"/>
              <a:gd name="T104" fmla="*/ 1588834 w 1811020"/>
              <a:gd name="T105" fmla="*/ 536926 h 441960"/>
              <a:gd name="T106" fmla="*/ 1717906 w 1811020"/>
              <a:gd name="T107" fmla="*/ 480607 h 441960"/>
              <a:gd name="T108" fmla="*/ 1800882 w 1811020"/>
              <a:gd name="T109" fmla="*/ 375475 h 441960"/>
              <a:gd name="T110" fmla="*/ 1816247 w 1811020"/>
              <a:gd name="T111" fmla="*/ 339807 h 4419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811020"/>
              <a:gd name="T169" fmla="*/ 0 h 441960"/>
              <a:gd name="T170" fmla="*/ 1811020 w 1811020"/>
              <a:gd name="T171" fmla="*/ 441960 h 44196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811020" h="441960">
                <a:moveTo>
                  <a:pt x="1810511" y="243839"/>
                </a:moveTo>
                <a:lnTo>
                  <a:pt x="1810511" y="198119"/>
                </a:lnTo>
                <a:lnTo>
                  <a:pt x="1804415" y="173735"/>
                </a:lnTo>
                <a:lnTo>
                  <a:pt x="1798319" y="152399"/>
                </a:lnTo>
                <a:lnTo>
                  <a:pt x="1786127" y="134111"/>
                </a:lnTo>
                <a:lnTo>
                  <a:pt x="1773935" y="112775"/>
                </a:lnTo>
                <a:lnTo>
                  <a:pt x="1758695" y="97535"/>
                </a:lnTo>
                <a:lnTo>
                  <a:pt x="1743455" y="79247"/>
                </a:lnTo>
                <a:lnTo>
                  <a:pt x="1725167" y="64007"/>
                </a:lnTo>
                <a:lnTo>
                  <a:pt x="1655063" y="24383"/>
                </a:lnTo>
                <a:lnTo>
                  <a:pt x="1575815" y="3047"/>
                </a:lnTo>
                <a:lnTo>
                  <a:pt x="1545335" y="0"/>
                </a:lnTo>
                <a:lnTo>
                  <a:pt x="265175" y="0"/>
                </a:lnTo>
                <a:lnTo>
                  <a:pt x="179831" y="15239"/>
                </a:lnTo>
                <a:lnTo>
                  <a:pt x="131063" y="36575"/>
                </a:lnTo>
                <a:lnTo>
                  <a:pt x="67055" y="79247"/>
                </a:lnTo>
                <a:lnTo>
                  <a:pt x="51815" y="97535"/>
                </a:lnTo>
                <a:lnTo>
                  <a:pt x="36575" y="112775"/>
                </a:lnTo>
                <a:lnTo>
                  <a:pt x="24383" y="134111"/>
                </a:lnTo>
                <a:lnTo>
                  <a:pt x="15239" y="152399"/>
                </a:lnTo>
                <a:lnTo>
                  <a:pt x="6095" y="173735"/>
                </a:lnTo>
                <a:lnTo>
                  <a:pt x="3047" y="198119"/>
                </a:lnTo>
                <a:lnTo>
                  <a:pt x="0" y="219455"/>
                </a:lnTo>
                <a:lnTo>
                  <a:pt x="3047" y="243839"/>
                </a:lnTo>
                <a:lnTo>
                  <a:pt x="6095" y="265175"/>
                </a:lnTo>
                <a:lnTo>
                  <a:pt x="9143" y="272287"/>
                </a:lnTo>
                <a:lnTo>
                  <a:pt x="9143" y="219455"/>
                </a:lnTo>
                <a:lnTo>
                  <a:pt x="15239" y="176783"/>
                </a:lnTo>
                <a:lnTo>
                  <a:pt x="21335" y="164591"/>
                </a:lnTo>
                <a:lnTo>
                  <a:pt x="21335" y="158495"/>
                </a:lnTo>
                <a:lnTo>
                  <a:pt x="33527" y="137159"/>
                </a:lnTo>
                <a:lnTo>
                  <a:pt x="42671" y="123443"/>
                </a:lnTo>
                <a:lnTo>
                  <a:pt x="42671" y="118871"/>
                </a:lnTo>
                <a:lnTo>
                  <a:pt x="76199" y="85343"/>
                </a:lnTo>
                <a:lnTo>
                  <a:pt x="112775" y="57911"/>
                </a:lnTo>
                <a:lnTo>
                  <a:pt x="158495" y="33527"/>
                </a:lnTo>
                <a:lnTo>
                  <a:pt x="237743" y="12191"/>
                </a:lnTo>
                <a:lnTo>
                  <a:pt x="265175" y="9143"/>
                </a:lnTo>
                <a:lnTo>
                  <a:pt x="1545335" y="9143"/>
                </a:lnTo>
                <a:lnTo>
                  <a:pt x="1627631" y="24383"/>
                </a:lnTo>
                <a:lnTo>
                  <a:pt x="1676399" y="45719"/>
                </a:lnTo>
                <a:lnTo>
                  <a:pt x="1719071" y="70103"/>
                </a:lnTo>
                <a:lnTo>
                  <a:pt x="1752599" y="103631"/>
                </a:lnTo>
                <a:lnTo>
                  <a:pt x="1767839" y="118871"/>
                </a:lnTo>
                <a:lnTo>
                  <a:pt x="1780031" y="137159"/>
                </a:lnTo>
                <a:lnTo>
                  <a:pt x="1789175" y="158495"/>
                </a:lnTo>
                <a:lnTo>
                  <a:pt x="1795271" y="176783"/>
                </a:lnTo>
                <a:lnTo>
                  <a:pt x="1801367" y="219455"/>
                </a:lnTo>
                <a:lnTo>
                  <a:pt x="1801367" y="275843"/>
                </a:lnTo>
                <a:lnTo>
                  <a:pt x="1810511" y="243839"/>
                </a:lnTo>
                <a:close/>
              </a:path>
              <a:path w="1811020" h="441960">
                <a:moveTo>
                  <a:pt x="24383" y="283463"/>
                </a:moveTo>
                <a:lnTo>
                  <a:pt x="15239" y="262127"/>
                </a:lnTo>
                <a:lnTo>
                  <a:pt x="9143" y="219455"/>
                </a:lnTo>
                <a:lnTo>
                  <a:pt x="9143" y="272287"/>
                </a:lnTo>
                <a:lnTo>
                  <a:pt x="15239" y="286511"/>
                </a:lnTo>
                <a:lnTo>
                  <a:pt x="21335" y="298703"/>
                </a:lnTo>
                <a:lnTo>
                  <a:pt x="21335" y="283463"/>
                </a:lnTo>
                <a:lnTo>
                  <a:pt x="24383" y="283463"/>
                </a:lnTo>
                <a:close/>
              </a:path>
              <a:path w="1811020" h="441960">
                <a:moveTo>
                  <a:pt x="24383" y="158495"/>
                </a:moveTo>
                <a:lnTo>
                  <a:pt x="21335" y="158495"/>
                </a:lnTo>
                <a:lnTo>
                  <a:pt x="21335" y="164591"/>
                </a:lnTo>
                <a:lnTo>
                  <a:pt x="24383" y="158495"/>
                </a:lnTo>
                <a:close/>
              </a:path>
              <a:path w="1811020" h="441960">
                <a:moveTo>
                  <a:pt x="45719" y="320039"/>
                </a:moveTo>
                <a:lnTo>
                  <a:pt x="21335" y="283463"/>
                </a:lnTo>
                <a:lnTo>
                  <a:pt x="21335" y="298703"/>
                </a:lnTo>
                <a:lnTo>
                  <a:pt x="24383" y="304799"/>
                </a:lnTo>
                <a:lnTo>
                  <a:pt x="36575" y="326135"/>
                </a:lnTo>
                <a:lnTo>
                  <a:pt x="42671" y="333451"/>
                </a:lnTo>
                <a:lnTo>
                  <a:pt x="42671" y="320039"/>
                </a:lnTo>
                <a:lnTo>
                  <a:pt x="45719" y="320039"/>
                </a:lnTo>
                <a:close/>
              </a:path>
              <a:path w="1811020" h="441960">
                <a:moveTo>
                  <a:pt x="45719" y="118871"/>
                </a:moveTo>
                <a:lnTo>
                  <a:pt x="42671" y="118871"/>
                </a:lnTo>
                <a:lnTo>
                  <a:pt x="42671" y="123443"/>
                </a:lnTo>
                <a:lnTo>
                  <a:pt x="45719" y="118871"/>
                </a:lnTo>
                <a:close/>
              </a:path>
              <a:path w="1811020" h="441960">
                <a:moveTo>
                  <a:pt x="1801367" y="275843"/>
                </a:moveTo>
                <a:lnTo>
                  <a:pt x="1801367" y="219455"/>
                </a:lnTo>
                <a:lnTo>
                  <a:pt x="1795271" y="262127"/>
                </a:lnTo>
                <a:lnTo>
                  <a:pt x="1789175" y="283463"/>
                </a:lnTo>
                <a:lnTo>
                  <a:pt x="1767839" y="320039"/>
                </a:lnTo>
                <a:lnTo>
                  <a:pt x="1737359" y="353567"/>
                </a:lnTo>
                <a:lnTo>
                  <a:pt x="1697735" y="384047"/>
                </a:lnTo>
                <a:lnTo>
                  <a:pt x="1697735" y="380999"/>
                </a:lnTo>
                <a:lnTo>
                  <a:pt x="1676399" y="396239"/>
                </a:lnTo>
                <a:lnTo>
                  <a:pt x="1676399" y="393191"/>
                </a:lnTo>
                <a:lnTo>
                  <a:pt x="1652015" y="405383"/>
                </a:lnTo>
                <a:lnTo>
                  <a:pt x="1627631" y="414527"/>
                </a:lnTo>
                <a:lnTo>
                  <a:pt x="1572767" y="426719"/>
                </a:lnTo>
                <a:lnTo>
                  <a:pt x="1545335" y="429767"/>
                </a:lnTo>
                <a:lnTo>
                  <a:pt x="265175" y="429767"/>
                </a:lnTo>
                <a:lnTo>
                  <a:pt x="237743" y="426719"/>
                </a:lnTo>
                <a:lnTo>
                  <a:pt x="182879" y="414527"/>
                </a:lnTo>
                <a:lnTo>
                  <a:pt x="158495" y="405383"/>
                </a:lnTo>
                <a:lnTo>
                  <a:pt x="134111" y="393191"/>
                </a:lnTo>
                <a:lnTo>
                  <a:pt x="134111" y="396239"/>
                </a:lnTo>
                <a:lnTo>
                  <a:pt x="112775" y="380999"/>
                </a:lnTo>
                <a:lnTo>
                  <a:pt x="112775" y="384047"/>
                </a:lnTo>
                <a:lnTo>
                  <a:pt x="57911" y="338327"/>
                </a:lnTo>
                <a:lnTo>
                  <a:pt x="42671" y="320039"/>
                </a:lnTo>
                <a:lnTo>
                  <a:pt x="42671" y="333451"/>
                </a:lnTo>
                <a:lnTo>
                  <a:pt x="88391" y="377951"/>
                </a:lnTo>
                <a:lnTo>
                  <a:pt x="131063" y="402335"/>
                </a:lnTo>
                <a:lnTo>
                  <a:pt x="179831" y="423671"/>
                </a:lnTo>
                <a:lnTo>
                  <a:pt x="234695" y="435863"/>
                </a:lnTo>
                <a:lnTo>
                  <a:pt x="295655" y="441959"/>
                </a:lnTo>
                <a:lnTo>
                  <a:pt x="1514855" y="441959"/>
                </a:lnTo>
                <a:lnTo>
                  <a:pt x="1575815" y="435863"/>
                </a:lnTo>
                <a:lnTo>
                  <a:pt x="1630679" y="423671"/>
                </a:lnTo>
                <a:lnTo>
                  <a:pt x="1703831" y="390143"/>
                </a:lnTo>
                <a:lnTo>
                  <a:pt x="1758695" y="344423"/>
                </a:lnTo>
                <a:lnTo>
                  <a:pt x="1786127" y="304799"/>
                </a:lnTo>
                <a:lnTo>
                  <a:pt x="1798319" y="286511"/>
                </a:lnTo>
                <a:lnTo>
                  <a:pt x="1801367"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63" name="object 18"/>
          <p:cNvSpPr txBox="1"/>
          <p:nvPr/>
        </p:nvSpPr>
        <p:spPr>
          <a:xfrm>
            <a:off x="7696200" y="3497263"/>
            <a:ext cx="836613" cy="225425"/>
          </a:xfrm>
          <a:prstGeom prst="rect">
            <a:avLst/>
          </a:prstGeom>
          <a:solidFill>
            <a:srgbClr val="00B050"/>
          </a:solidFill>
        </p:spPr>
        <p:txBody>
          <a:bodyPr lIns="0" tIns="0" rIns="0" bIns="0">
            <a:spAutoFit/>
          </a:bodyPr>
          <a:lstStyle/>
          <a:p>
            <a:pPr marL="12700" algn="r" rtl="1" eaLnBrk="1" fontAlgn="auto" hangingPunct="1">
              <a:spcBef>
                <a:spcPts val="0"/>
              </a:spcBef>
              <a:spcAft>
                <a:spcPts val="0"/>
              </a:spcAft>
              <a:defRPr/>
            </a:pPr>
            <a:r>
              <a:rPr sz="1400" b="1" spc="-15" dirty="0">
                <a:solidFill>
                  <a:srgbClr val="232021"/>
                </a:solidFill>
                <a:latin typeface="Arial"/>
                <a:cs typeface="Arial"/>
              </a:rPr>
              <a:t>Protocols</a:t>
            </a:r>
            <a:endParaRPr sz="1400" dirty="0">
              <a:latin typeface="Arial"/>
              <a:cs typeface="Arial"/>
            </a:endParaRPr>
          </a:p>
        </p:txBody>
      </p:sp>
      <p:sp>
        <p:nvSpPr>
          <p:cNvPr id="64" name="object 19"/>
          <p:cNvSpPr>
            <a:spLocks/>
          </p:cNvSpPr>
          <p:nvPr/>
        </p:nvSpPr>
        <p:spPr bwMode="auto">
          <a:xfrm>
            <a:off x="3917950" y="2640013"/>
            <a:ext cx="0" cy="361950"/>
          </a:xfrm>
          <a:custGeom>
            <a:avLst/>
            <a:gdLst>
              <a:gd name="T0" fmla="*/ 0 h 363220"/>
              <a:gd name="T1" fmla="*/ 331409 h 363220"/>
              <a:gd name="T2" fmla="*/ 0 60000 65536"/>
              <a:gd name="T3" fmla="*/ 0 60000 65536"/>
              <a:gd name="T4" fmla="*/ 0 h 363220"/>
              <a:gd name="T5" fmla="*/ 363220 h 363220"/>
            </a:gdLst>
            <a:ahLst/>
            <a:cxnLst>
              <a:cxn ang="T2">
                <a:pos x="0" y="T0"/>
              </a:cxn>
              <a:cxn ang="T3">
                <a:pos x="0" y="T1"/>
              </a:cxn>
            </a:cxnLst>
            <a:rect l="0" t="T4" r="0" b="T5"/>
            <a:pathLst>
              <a:path h="363220">
                <a:moveTo>
                  <a:pt x="0" y="0"/>
                </a:moveTo>
                <a:lnTo>
                  <a:pt x="0" y="362711"/>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65" name="object 20"/>
          <p:cNvSpPr>
            <a:spLocks/>
          </p:cNvSpPr>
          <p:nvPr/>
        </p:nvSpPr>
        <p:spPr bwMode="auto">
          <a:xfrm>
            <a:off x="1684338" y="2997200"/>
            <a:ext cx="6488112" cy="71438"/>
          </a:xfrm>
          <a:custGeom>
            <a:avLst/>
            <a:gdLst>
              <a:gd name="T0" fmla="*/ 0 w 4538980"/>
              <a:gd name="T1" fmla="*/ 0 h 72008"/>
              <a:gd name="T2" fmla="*/ 2147483646 w 4538980"/>
              <a:gd name="T3" fmla="*/ 0 h 72008"/>
              <a:gd name="T4" fmla="*/ 0 60000 65536"/>
              <a:gd name="T5" fmla="*/ 0 60000 65536"/>
              <a:gd name="T6" fmla="*/ 0 w 4538980"/>
              <a:gd name="T7" fmla="*/ 0 h 72008"/>
              <a:gd name="T8" fmla="*/ 4538980 w 4538980"/>
              <a:gd name="T9" fmla="*/ 0 h 72008"/>
            </a:gdLst>
            <a:ahLst/>
            <a:cxnLst>
              <a:cxn ang="T4">
                <a:pos x="T0" y="T1"/>
              </a:cxn>
              <a:cxn ang="T5">
                <a:pos x="T2" y="T3"/>
              </a:cxn>
            </a:cxnLst>
            <a:rect l="T6" t="T7" r="T8" b="T9"/>
            <a:pathLst>
              <a:path w="4538980" h="72008">
                <a:moveTo>
                  <a:pt x="0" y="0"/>
                </a:moveTo>
                <a:lnTo>
                  <a:pt x="453847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66" name="object 21"/>
          <p:cNvSpPr>
            <a:spLocks/>
          </p:cNvSpPr>
          <p:nvPr/>
        </p:nvSpPr>
        <p:spPr bwMode="auto">
          <a:xfrm>
            <a:off x="8129588" y="3001963"/>
            <a:ext cx="76200" cy="428625"/>
          </a:xfrm>
          <a:custGeom>
            <a:avLst/>
            <a:gdLst>
              <a:gd name="T0" fmla="*/ 76199 w 76200"/>
              <a:gd name="T1" fmla="*/ 327617 h 429895"/>
              <a:gd name="T2" fmla="*/ 0 w 76200"/>
              <a:gd name="T3" fmla="*/ 327617 h 429895"/>
              <a:gd name="T4" fmla="*/ 33527 w 76200"/>
              <a:gd name="T5" fmla="*/ 387360 h 429895"/>
              <a:gd name="T6" fmla="*/ 33527 w 76200"/>
              <a:gd name="T7" fmla="*/ 338919 h 429895"/>
              <a:gd name="T8" fmla="*/ 45719 w 76200"/>
              <a:gd name="T9" fmla="*/ 338919 h 429895"/>
              <a:gd name="T10" fmla="*/ 45719 w 76200"/>
              <a:gd name="T11" fmla="*/ 386459 h 429895"/>
              <a:gd name="T12" fmla="*/ 76199 w 76200"/>
              <a:gd name="T13" fmla="*/ 327617 h 429895"/>
              <a:gd name="T14" fmla="*/ 45719 w 76200"/>
              <a:gd name="T15" fmla="*/ 327617 h 429895"/>
              <a:gd name="T16" fmla="*/ 45719 w 76200"/>
              <a:gd name="T17" fmla="*/ 0 h 429895"/>
              <a:gd name="T18" fmla="*/ 33527 w 76200"/>
              <a:gd name="T19" fmla="*/ 0 h 429895"/>
              <a:gd name="T20" fmla="*/ 33527 w 76200"/>
              <a:gd name="T21" fmla="*/ 327617 h 429895"/>
              <a:gd name="T22" fmla="*/ 45719 w 76200"/>
              <a:gd name="T23" fmla="*/ 327617 h 429895"/>
              <a:gd name="T24" fmla="*/ 45719 w 76200"/>
              <a:gd name="T25" fmla="*/ 386459 h 429895"/>
              <a:gd name="T26" fmla="*/ 45719 w 76200"/>
              <a:gd name="T27" fmla="*/ 338919 h 429895"/>
              <a:gd name="T28" fmla="*/ 33527 w 76200"/>
              <a:gd name="T29" fmla="*/ 338919 h 429895"/>
              <a:gd name="T30" fmla="*/ 33527 w 76200"/>
              <a:gd name="T31" fmla="*/ 387360 h 429895"/>
              <a:gd name="T32" fmla="*/ 39623 w 76200"/>
              <a:gd name="T33" fmla="*/ 398225 h 429895"/>
              <a:gd name="T34" fmla="*/ 45719 w 76200"/>
              <a:gd name="T35" fmla="*/ 386459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3527" y="418044"/>
                </a:lnTo>
                <a:lnTo>
                  <a:pt x="33527" y="365759"/>
                </a:lnTo>
                <a:lnTo>
                  <a:pt x="45719" y="365759"/>
                </a:lnTo>
                <a:lnTo>
                  <a:pt x="45719" y="417067"/>
                </a:lnTo>
                <a:lnTo>
                  <a:pt x="76199" y="353567"/>
                </a:lnTo>
                <a:close/>
              </a:path>
              <a:path w="76200" h="429895">
                <a:moveTo>
                  <a:pt x="45719" y="353567"/>
                </a:moveTo>
                <a:lnTo>
                  <a:pt x="45719" y="0"/>
                </a:lnTo>
                <a:lnTo>
                  <a:pt x="33527" y="0"/>
                </a:lnTo>
                <a:lnTo>
                  <a:pt x="33527" y="353567"/>
                </a:lnTo>
                <a:lnTo>
                  <a:pt x="45719" y="353567"/>
                </a:lnTo>
                <a:close/>
              </a:path>
              <a:path w="76200" h="429895">
                <a:moveTo>
                  <a:pt x="45719" y="417067"/>
                </a:moveTo>
                <a:lnTo>
                  <a:pt x="45719" y="365759"/>
                </a:lnTo>
                <a:lnTo>
                  <a:pt x="33527" y="365759"/>
                </a:lnTo>
                <a:lnTo>
                  <a:pt x="33527" y="418044"/>
                </a:lnTo>
                <a:lnTo>
                  <a:pt x="39623" y="429767"/>
                </a:lnTo>
                <a:lnTo>
                  <a:pt x="45719" y="4170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67" name="object 22"/>
          <p:cNvSpPr>
            <a:spLocks/>
          </p:cNvSpPr>
          <p:nvPr/>
        </p:nvSpPr>
        <p:spPr bwMode="auto">
          <a:xfrm>
            <a:off x="6186488" y="3001963"/>
            <a:ext cx="76200" cy="428625"/>
          </a:xfrm>
          <a:custGeom>
            <a:avLst/>
            <a:gdLst>
              <a:gd name="T0" fmla="*/ 76199 w 76200"/>
              <a:gd name="T1" fmla="*/ 327617 h 429895"/>
              <a:gd name="T2" fmla="*/ 0 w 76200"/>
              <a:gd name="T3" fmla="*/ 327617 h 429895"/>
              <a:gd name="T4" fmla="*/ 30479 w 76200"/>
              <a:gd name="T5" fmla="*/ 386459 h 429895"/>
              <a:gd name="T6" fmla="*/ 30479 w 76200"/>
              <a:gd name="T7" fmla="*/ 338919 h 429895"/>
              <a:gd name="T8" fmla="*/ 42671 w 76200"/>
              <a:gd name="T9" fmla="*/ 338919 h 429895"/>
              <a:gd name="T10" fmla="*/ 42671 w 76200"/>
              <a:gd name="T11" fmla="*/ 387360 h 429895"/>
              <a:gd name="T12" fmla="*/ 76199 w 76200"/>
              <a:gd name="T13" fmla="*/ 327617 h 429895"/>
              <a:gd name="T14" fmla="*/ 42671 w 76200"/>
              <a:gd name="T15" fmla="*/ 327617 h 429895"/>
              <a:gd name="T16" fmla="*/ 42671 w 76200"/>
              <a:gd name="T17" fmla="*/ 0 h 429895"/>
              <a:gd name="T18" fmla="*/ 30479 w 76200"/>
              <a:gd name="T19" fmla="*/ 0 h 429895"/>
              <a:gd name="T20" fmla="*/ 30479 w 76200"/>
              <a:gd name="T21" fmla="*/ 327617 h 429895"/>
              <a:gd name="T22" fmla="*/ 42671 w 76200"/>
              <a:gd name="T23" fmla="*/ 327617 h 429895"/>
              <a:gd name="T24" fmla="*/ 42671 w 76200"/>
              <a:gd name="T25" fmla="*/ 387360 h 429895"/>
              <a:gd name="T26" fmla="*/ 42671 w 76200"/>
              <a:gd name="T27" fmla="*/ 338919 h 429895"/>
              <a:gd name="T28" fmla="*/ 30479 w 76200"/>
              <a:gd name="T29" fmla="*/ 338919 h 429895"/>
              <a:gd name="T30" fmla="*/ 30479 w 76200"/>
              <a:gd name="T31" fmla="*/ 386459 h 429895"/>
              <a:gd name="T32" fmla="*/ 36575 w 76200"/>
              <a:gd name="T33" fmla="*/ 398225 h 429895"/>
              <a:gd name="T34" fmla="*/ 42671 w 76200"/>
              <a:gd name="T35" fmla="*/ 387360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0479" y="417067"/>
                </a:lnTo>
                <a:lnTo>
                  <a:pt x="30479" y="365759"/>
                </a:lnTo>
                <a:lnTo>
                  <a:pt x="42671" y="365759"/>
                </a:lnTo>
                <a:lnTo>
                  <a:pt x="42671" y="418044"/>
                </a:lnTo>
                <a:lnTo>
                  <a:pt x="76199" y="353567"/>
                </a:lnTo>
                <a:close/>
              </a:path>
              <a:path w="76200" h="429895">
                <a:moveTo>
                  <a:pt x="42671" y="353567"/>
                </a:moveTo>
                <a:lnTo>
                  <a:pt x="42671" y="0"/>
                </a:lnTo>
                <a:lnTo>
                  <a:pt x="30479" y="0"/>
                </a:lnTo>
                <a:lnTo>
                  <a:pt x="30479" y="353567"/>
                </a:lnTo>
                <a:lnTo>
                  <a:pt x="42671" y="353567"/>
                </a:lnTo>
                <a:close/>
              </a:path>
              <a:path w="76200" h="429895">
                <a:moveTo>
                  <a:pt x="42671" y="418044"/>
                </a:moveTo>
                <a:lnTo>
                  <a:pt x="42671" y="365759"/>
                </a:lnTo>
                <a:lnTo>
                  <a:pt x="30479" y="365759"/>
                </a:lnTo>
                <a:lnTo>
                  <a:pt x="30479" y="417067"/>
                </a:lnTo>
                <a:lnTo>
                  <a:pt x="36575" y="429767"/>
                </a:lnTo>
                <a:lnTo>
                  <a:pt x="42671" y="4180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68" name="object 23"/>
          <p:cNvSpPr>
            <a:spLocks/>
          </p:cNvSpPr>
          <p:nvPr/>
        </p:nvSpPr>
        <p:spPr bwMode="auto">
          <a:xfrm>
            <a:off x="1647825" y="3001963"/>
            <a:ext cx="76200" cy="428625"/>
          </a:xfrm>
          <a:custGeom>
            <a:avLst/>
            <a:gdLst>
              <a:gd name="T0" fmla="*/ 76199 w 76200"/>
              <a:gd name="T1" fmla="*/ 327617 h 429895"/>
              <a:gd name="T2" fmla="*/ 0 w 76200"/>
              <a:gd name="T3" fmla="*/ 327617 h 429895"/>
              <a:gd name="T4" fmla="*/ 30479 w 76200"/>
              <a:gd name="T5" fmla="*/ 386459 h 429895"/>
              <a:gd name="T6" fmla="*/ 30479 w 76200"/>
              <a:gd name="T7" fmla="*/ 338919 h 429895"/>
              <a:gd name="T8" fmla="*/ 42671 w 76200"/>
              <a:gd name="T9" fmla="*/ 338919 h 429895"/>
              <a:gd name="T10" fmla="*/ 42671 w 76200"/>
              <a:gd name="T11" fmla="*/ 387360 h 429895"/>
              <a:gd name="T12" fmla="*/ 76199 w 76200"/>
              <a:gd name="T13" fmla="*/ 327617 h 429895"/>
              <a:gd name="T14" fmla="*/ 42671 w 76200"/>
              <a:gd name="T15" fmla="*/ 327617 h 429895"/>
              <a:gd name="T16" fmla="*/ 42671 w 76200"/>
              <a:gd name="T17" fmla="*/ 0 h 429895"/>
              <a:gd name="T18" fmla="*/ 30479 w 76200"/>
              <a:gd name="T19" fmla="*/ 0 h 429895"/>
              <a:gd name="T20" fmla="*/ 30479 w 76200"/>
              <a:gd name="T21" fmla="*/ 327617 h 429895"/>
              <a:gd name="T22" fmla="*/ 42671 w 76200"/>
              <a:gd name="T23" fmla="*/ 327617 h 429895"/>
              <a:gd name="T24" fmla="*/ 42671 w 76200"/>
              <a:gd name="T25" fmla="*/ 387360 h 429895"/>
              <a:gd name="T26" fmla="*/ 42671 w 76200"/>
              <a:gd name="T27" fmla="*/ 338919 h 429895"/>
              <a:gd name="T28" fmla="*/ 30479 w 76200"/>
              <a:gd name="T29" fmla="*/ 338919 h 429895"/>
              <a:gd name="T30" fmla="*/ 30479 w 76200"/>
              <a:gd name="T31" fmla="*/ 386459 h 429895"/>
              <a:gd name="T32" fmla="*/ 36575 w 76200"/>
              <a:gd name="T33" fmla="*/ 398225 h 429895"/>
              <a:gd name="T34" fmla="*/ 42671 w 76200"/>
              <a:gd name="T35" fmla="*/ 387360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0479" y="417067"/>
                </a:lnTo>
                <a:lnTo>
                  <a:pt x="30479" y="365759"/>
                </a:lnTo>
                <a:lnTo>
                  <a:pt x="42671" y="365759"/>
                </a:lnTo>
                <a:lnTo>
                  <a:pt x="42671" y="418044"/>
                </a:lnTo>
                <a:lnTo>
                  <a:pt x="76199" y="353567"/>
                </a:lnTo>
                <a:close/>
              </a:path>
              <a:path w="76200" h="429895">
                <a:moveTo>
                  <a:pt x="42671" y="353567"/>
                </a:moveTo>
                <a:lnTo>
                  <a:pt x="42671" y="0"/>
                </a:lnTo>
                <a:lnTo>
                  <a:pt x="30479" y="0"/>
                </a:lnTo>
                <a:lnTo>
                  <a:pt x="30479" y="353567"/>
                </a:lnTo>
                <a:lnTo>
                  <a:pt x="42671" y="353567"/>
                </a:lnTo>
                <a:close/>
              </a:path>
              <a:path w="76200" h="429895">
                <a:moveTo>
                  <a:pt x="42671" y="418044"/>
                </a:moveTo>
                <a:lnTo>
                  <a:pt x="42671" y="365759"/>
                </a:lnTo>
                <a:lnTo>
                  <a:pt x="30479" y="365759"/>
                </a:lnTo>
                <a:lnTo>
                  <a:pt x="30479" y="417067"/>
                </a:lnTo>
                <a:lnTo>
                  <a:pt x="36575" y="429767"/>
                </a:lnTo>
                <a:lnTo>
                  <a:pt x="42671" y="4180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69" name="object 24"/>
          <p:cNvSpPr>
            <a:spLocks/>
          </p:cNvSpPr>
          <p:nvPr/>
        </p:nvSpPr>
        <p:spPr bwMode="auto">
          <a:xfrm>
            <a:off x="107950" y="4652963"/>
            <a:ext cx="1808163" cy="441325"/>
          </a:xfrm>
          <a:custGeom>
            <a:avLst/>
            <a:gdLst>
              <a:gd name="T0" fmla="*/ 1810147 w 1807845"/>
              <a:gd name="T1" fmla="*/ 145290 h 441960"/>
              <a:gd name="T2" fmla="*/ 1714877 w 1807845"/>
              <a:gd name="T3" fmla="*/ 45580 h 441960"/>
              <a:gd name="T4" fmla="*/ 1616533 w 1807845"/>
              <a:gd name="T5" fmla="*/ 8545 h 441960"/>
              <a:gd name="T6" fmla="*/ 264290 w 1807845"/>
              <a:gd name="T7" fmla="*/ 0 h 441960"/>
              <a:gd name="T8" fmla="*/ 153668 w 1807845"/>
              <a:gd name="T9" fmla="*/ 25640 h 441960"/>
              <a:gd name="T10" fmla="*/ 49190 w 1807845"/>
              <a:gd name="T11" fmla="*/ 91161 h 441960"/>
              <a:gd name="T12" fmla="*/ 12285 w 1807845"/>
              <a:gd name="T13" fmla="*/ 145290 h 441960"/>
              <a:gd name="T14" fmla="*/ 9237 w 1807845"/>
              <a:gd name="T15" fmla="*/ 257821 h 441960"/>
              <a:gd name="T16" fmla="*/ 15380 w 1807845"/>
              <a:gd name="T17" fmla="*/ 168080 h 441960"/>
              <a:gd name="T18" fmla="*/ 30714 w 1807845"/>
              <a:gd name="T19" fmla="*/ 131046 h 441960"/>
              <a:gd name="T20" fmla="*/ 73762 w 1807845"/>
              <a:gd name="T21" fmla="*/ 79767 h 441960"/>
              <a:gd name="T22" fmla="*/ 208977 w 1807845"/>
              <a:gd name="T23" fmla="*/ 17723 h 441960"/>
              <a:gd name="T24" fmla="*/ 267384 w 1807845"/>
              <a:gd name="T25" fmla="*/ 8545 h 441960"/>
              <a:gd name="T26" fmla="*/ 1585803 w 1807845"/>
              <a:gd name="T27" fmla="*/ 11396 h 441960"/>
              <a:gd name="T28" fmla="*/ 1665707 w 1807845"/>
              <a:gd name="T29" fmla="*/ 31337 h 441960"/>
              <a:gd name="T30" fmla="*/ 1711805 w 1807845"/>
              <a:gd name="T31" fmla="*/ 55755 h 441960"/>
              <a:gd name="T32" fmla="*/ 1767123 w 1807845"/>
              <a:gd name="T33" fmla="*/ 96859 h 441960"/>
              <a:gd name="T34" fmla="*/ 1791710 w 1807845"/>
              <a:gd name="T35" fmla="*/ 131046 h 441960"/>
              <a:gd name="T36" fmla="*/ 1807074 w 1807845"/>
              <a:gd name="T37" fmla="*/ 168080 h 441960"/>
              <a:gd name="T38" fmla="*/ 1813220 w 1807845"/>
              <a:gd name="T39" fmla="*/ 257821 h 441960"/>
              <a:gd name="T40" fmla="*/ 135239 w 1807845"/>
              <a:gd name="T41" fmla="*/ 370348 h 441960"/>
              <a:gd name="T42" fmla="*/ 30714 w 1807845"/>
              <a:gd name="T43" fmla="*/ 282035 h 441960"/>
              <a:gd name="T44" fmla="*/ 12285 w 1807845"/>
              <a:gd name="T45" fmla="*/ 267791 h 441960"/>
              <a:gd name="T46" fmla="*/ 49190 w 1807845"/>
              <a:gd name="T47" fmla="*/ 321918 h 441960"/>
              <a:gd name="T48" fmla="*/ 107572 w 1807845"/>
              <a:gd name="T49" fmla="*/ 364649 h 441960"/>
              <a:gd name="T50" fmla="*/ 181335 w 1807845"/>
              <a:gd name="T51" fmla="*/ 395986 h 441960"/>
              <a:gd name="T52" fmla="*/ 212050 w 1807845"/>
              <a:gd name="T53" fmla="*/ 393139 h 441960"/>
              <a:gd name="T54" fmla="*/ 208977 w 1807845"/>
              <a:gd name="T55" fmla="*/ 17723 h 441960"/>
              <a:gd name="T56" fmla="*/ 1558143 w 1807845"/>
              <a:gd name="T57" fmla="*/ 401684 h 441960"/>
              <a:gd name="T58" fmla="*/ 267384 w 1807845"/>
              <a:gd name="T59" fmla="*/ 401684 h 441960"/>
              <a:gd name="T60" fmla="*/ 208977 w 1807845"/>
              <a:gd name="T61" fmla="*/ 401684 h 441960"/>
              <a:gd name="T62" fmla="*/ 295034 w 1807845"/>
              <a:gd name="T63" fmla="*/ 413080 h 441960"/>
              <a:gd name="T64" fmla="*/ 1558143 w 1807845"/>
              <a:gd name="T65" fmla="*/ 8833 h 441960"/>
              <a:gd name="T66" fmla="*/ 1558143 w 1807845"/>
              <a:gd name="T67" fmla="*/ 8833 h 441960"/>
              <a:gd name="T68" fmla="*/ 1687221 w 1807845"/>
              <a:gd name="T69" fmla="*/ 370348 h 441960"/>
              <a:gd name="T70" fmla="*/ 1613463 w 1807845"/>
              <a:gd name="T71" fmla="*/ 393139 h 441960"/>
              <a:gd name="T72" fmla="*/ 1558143 w 1807845"/>
              <a:gd name="T73" fmla="*/ 401684 h 441960"/>
              <a:gd name="T74" fmla="*/ 1616533 w 1807845"/>
              <a:gd name="T75" fmla="*/ 401684 h 441960"/>
              <a:gd name="T76" fmla="*/ 1693368 w 1807845"/>
              <a:gd name="T77" fmla="*/ 376046 h 441960"/>
              <a:gd name="T78" fmla="*/ 1711805 w 1807845"/>
              <a:gd name="T79" fmla="*/ 54128 h 441960"/>
              <a:gd name="T80" fmla="*/ 1813220 w 1807845"/>
              <a:gd name="T81" fmla="*/ 257821 h 441960"/>
              <a:gd name="T82" fmla="*/ 1791710 w 1807845"/>
              <a:gd name="T83" fmla="*/ 282035 h 441960"/>
              <a:gd name="T84" fmla="*/ 1708729 w 1807845"/>
              <a:gd name="T85" fmla="*/ 358954 h 441960"/>
              <a:gd name="T86" fmla="*/ 1736388 w 1807845"/>
              <a:gd name="T87" fmla="*/ 353256 h 441960"/>
              <a:gd name="T88" fmla="*/ 1810147 w 1807845"/>
              <a:gd name="T89" fmla="*/ 267791 h 4419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07845"/>
              <a:gd name="T136" fmla="*/ 0 h 441960"/>
              <a:gd name="T137" fmla="*/ 1807845 w 1807845"/>
              <a:gd name="T138" fmla="*/ 441960 h 4419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07845" h="441960">
                <a:moveTo>
                  <a:pt x="1807463" y="243839"/>
                </a:moveTo>
                <a:lnTo>
                  <a:pt x="1807463" y="198119"/>
                </a:lnTo>
                <a:lnTo>
                  <a:pt x="1795271" y="155447"/>
                </a:lnTo>
                <a:lnTo>
                  <a:pt x="1773935" y="115823"/>
                </a:lnTo>
                <a:lnTo>
                  <a:pt x="1740407" y="79247"/>
                </a:lnTo>
                <a:lnTo>
                  <a:pt x="1700783" y="48767"/>
                </a:lnTo>
                <a:lnTo>
                  <a:pt x="1655063" y="27431"/>
                </a:lnTo>
                <a:lnTo>
                  <a:pt x="1627631" y="15239"/>
                </a:lnTo>
                <a:lnTo>
                  <a:pt x="1603247" y="9143"/>
                </a:lnTo>
                <a:lnTo>
                  <a:pt x="1572767" y="3047"/>
                </a:lnTo>
                <a:lnTo>
                  <a:pt x="1545335" y="0"/>
                </a:lnTo>
                <a:lnTo>
                  <a:pt x="262127" y="0"/>
                </a:lnTo>
                <a:lnTo>
                  <a:pt x="234695" y="3047"/>
                </a:lnTo>
                <a:lnTo>
                  <a:pt x="179831" y="15239"/>
                </a:lnTo>
                <a:lnTo>
                  <a:pt x="152399" y="27431"/>
                </a:lnTo>
                <a:lnTo>
                  <a:pt x="131063" y="36575"/>
                </a:lnTo>
                <a:lnTo>
                  <a:pt x="85343" y="64007"/>
                </a:lnTo>
                <a:lnTo>
                  <a:pt x="48767" y="97535"/>
                </a:lnTo>
                <a:lnTo>
                  <a:pt x="36575" y="115823"/>
                </a:lnTo>
                <a:lnTo>
                  <a:pt x="21335" y="134111"/>
                </a:lnTo>
                <a:lnTo>
                  <a:pt x="12191" y="155447"/>
                </a:lnTo>
                <a:lnTo>
                  <a:pt x="0" y="198119"/>
                </a:lnTo>
                <a:lnTo>
                  <a:pt x="0" y="243839"/>
                </a:lnTo>
                <a:lnTo>
                  <a:pt x="9143" y="275843"/>
                </a:lnTo>
                <a:lnTo>
                  <a:pt x="9143" y="198119"/>
                </a:lnTo>
                <a:lnTo>
                  <a:pt x="15239" y="176783"/>
                </a:lnTo>
                <a:lnTo>
                  <a:pt x="15239" y="179831"/>
                </a:lnTo>
                <a:lnTo>
                  <a:pt x="21335" y="158495"/>
                </a:lnTo>
                <a:lnTo>
                  <a:pt x="30479" y="137159"/>
                </a:lnTo>
                <a:lnTo>
                  <a:pt x="30479" y="140207"/>
                </a:lnTo>
                <a:lnTo>
                  <a:pt x="42671" y="118871"/>
                </a:lnTo>
                <a:lnTo>
                  <a:pt x="42671" y="121919"/>
                </a:lnTo>
                <a:lnTo>
                  <a:pt x="73151" y="85343"/>
                </a:lnTo>
                <a:lnTo>
                  <a:pt x="134111" y="45719"/>
                </a:lnTo>
                <a:lnTo>
                  <a:pt x="182879" y="24383"/>
                </a:lnTo>
                <a:lnTo>
                  <a:pt x="207263" y="18965"/>
                </a:lnTo>
                <a:lnTo>
                  <a:pt x="207263" y="18287"/>
                </a:lnTo>
                <a:lnTo>
                  <a:pt x="234695" y="12191"/>
                </a:lnTo>
                <a:lnTo>
                  <a:pt x="265175" y="9143"/>
                </a:lnTo>
                <a:lnTo>
                  <a:pt x="1545335" y="9143"/>
                </a:lnTo>
                <a:lnTo>
                  <a:pt x="1545335" y="9448"/>
                </a:lnTo>
                <a:lnTo>
                  <a:pt x="1572767" y="12191"/>
                </a:lnTo>
                <a:lnTo>
                  <a:pt x="1600199" y="18287"/>
                </a:lnTo>
                <a:lnTo>
                  <a:pt x="1624583" y="24383"/>
                </a:lnTo>
                <a:lnTo>
                  <a:pt x="1652015" y="33527"/>
                </a:lnTo>
                <a:lnTo>
                  <a:pt x="1673351" y="45719"/>
                </a:lnTo>
                <a:lnTo>
                  <a:pt x="1697735" y="57911"/>
                </a:lnTo>
                <a:lnTo>
                  <a:pt x="1697735" y="59653"/>
                </a:lnTo>
                <a:lnTo>
                  <a:pt x="1716023" y="70103"/>
                </a:lnTo>
                <a:lnTo>
                  <a:pt x="1734311" y="85343"/>
                </a:lnTo>
                <a:lnTo>
                  <a:pt x="1752599" y="103631"/>
                </a:lnTo>
                <a:lnTo>
                  <a:pt x="1764791" y="121919"/>
                </a:lnTo>
                <a:lnTo>
                  <a:pt x="1764791" y="118871"/>
                </a:lnTo>
                <a:lnTo>
                  <a:pt x="1776983" y="140207"/>
                </a:lnTo>
                <a:lnTo>
                  <a:pt x="1776983" y="137159"/>
                </a:lnTo>
                <a:lnTo>
                  <a:pt x="1786127" y="158495"/>
                </a:lnTo>
                <a:lnTo>
                  <a:pt x="1792223" y="179831"/>
                </a:lnTo>
                <a:lnTo>
                  <a:pt x="1792223" y="176783"/>
                </a:lnTo>
                <a:lnTo>
                  <a:pt x="1798319" y="198119"/>
                </a:lnTo>
                <a:lnTo>
                  <a:pt x="1798319" y="275843"/>
                </a:lnTo>
                <a:lnTo>
                  <a:pt x="1807463" y="243839"/>
                </a:lnTo>
                <a:close/>
              </a:path>
              <a:path w="1807845" h="441960">
                <a:moveTo>
                  <a:pt x="210311" y="420623"/>
                </a:moveTo>
                <a:lnTo>
                  <a:pt x="134111" y="396239"/>
                </a:lnTo>
                <a:lnTo>
                  <a:pt x="91439" y="368807"/>
                </a:lnTo>
                <a:lnTo>
                  <a:pt x="57911" y="338327"/>
                </a:lnTo>
                <a:lnTo>
                  <a:pt x="30479" y="301751"/>
                </a:lnTo>
                <a:lnTo>
                  <a:pt x="9143" y="240791"/>
                </a:lnTo>
                <a:lnTo>
                  <a:pt x="9143" y="275843"/>
                </a:lnTo>
                <a:lnTo>
                  <a:pt x="12191" y="286511"/>
                </a:lnTo>
                <a:lnTo>
                  <a:pt x="21335" y="307847"/>
                </a:lnTo>
                <a:lnTo>
                  <a:pt x="36575" y="326135"/>
                </a:lnTo>
                <a:lnTo>
                  <a:pt x="48767" y="344423"/>
                </a:lnTo>
                <a:lnTo>
                  <a:pt x="67055" y="362711"/>
                </a:lnTo>
                <a:lnTo>
                  <a:pt x="85343" y="377951"/>
                </a:lnTo>
                <a:lnTo>
                  <a:pt x="106679" y="390143"/>
                </a:lnTo>
                <a:lnTo>
                  <a:pt x="131063" y="402335"/>
                </a:lnTo>
                <a:lnTo>
                  <a:pt x="152399" y="414527"/>
                </a:lnTo>
                <a:lnTo>
                  <a:pt x="179831" y="423671"/>
                </a:lnTo>
                <a:lnTo>
                  <a:pt x="207263" y="429767"/>
                </a:lnTo>
                <a:lnTo>
                  <a:pt x="207263" y="420623"/>
                </a:lnTo>
                <a:lnTo>
                  <a:pt x="210311" y="420623"/>
                </a:lnTo>
                <a:close/>
              </a:path>
              <a:path w="1807845" h="441960">
                <a:moveTo>
                  <a:pt x="210311" y="18287"/>
                </a:moveTo>
                <a:lnTo>
                  <a:pt x="207263" y="18287"/>
                </a:lnTo>
                <a:lnTo>
                  <a:pt x="207263" y="18965"/>
                </a:lnTo>
                <a:lnTo>
                  <a:pt x="210311" y="18287"/>
                </a:lnTo>
                <a:close/>
              </a:path>
              <a:path w="1807845" h="441960">
                <a:moveTo>
                  <a:pt x="1545335" y="438911"/>
                </a:moveTo>
                <a:lnTo>
                  <a:pt x="1545335" y="429767"/>
                </a:lnTo>
                <a:lnTo>
                  <a:pt x="1514855" y="432815"/>
                </a:lnTo>
                <a:lnTo>
                  <a:pt x="292607" y="432815"/>
                </a:lnTo>
                <a:lnTo>
                  <a:pt x="265175" y="429767"/>
                </a:lnTo>
                <a:lnTo>
                  <a:pt x="234695" y="426719"/>
                </a:lnTo>
                <a:lnTo>
                  <a:pt x="207263" y="420623"/>
                </a:lnTo>
                <a:lnTo>
                  <a:pt x="207263" y="429767"/>
                </a:lnTo>
                <a:lnTo>
                  <a:pt x="234695" y="435863"/>
                </a:lnTo>
                <a:lnTo>
                  <a:pt x="262127" y="438911"/>
                </a:lnTo>
                <a:lnTo>
                  <a:pt x="292607" y="441959"/>
                </a:lnTo>
                <a:lnTo>
                  <a:pt x="1514855" y="441959"/>
                </a:lnTo>
                <a:lnTo>
                  <a:pt x="1545335" y="438911"/>
                </a:lnTo>
                <a:close/>
              </a:path>
              <a:path w="1807845" h="441960">
                <a:moveTo>
                  <a:pt x="1545335" y="9448"/>
                </a:moveTo>
                <a:lnTo>
                  <a:pt x="1545335" y="9143"/>
                </a:lnTo>
                <a:lnTo>
                  <a:pt x="1542287" y="9143"/>
                </a:lnTo>
                <a:lnTo>
                  <a:pt x="1545335" y="9448"/>
                </a:lnTo>
                <a:close/>
              </a:path>
              <a:path w="1807845" h="441960">
                <a:moveTo>
                  <a:pt x="1697735" y="391885"/>
                </a:moveTo>
                <a:lnTo>
                  <a:pt x="1697735" y="384047"/>
                </a:lnTo>
                <a:lnTo>
                  <a:pt x="1673351" y="396239"/>
                </a:lnTo>
                <a:lnTo>
                  <a:pt x="1652015" y="405383"/>
                </a:lnTo>
                <a:lnTo>
                  <a:pt x="1624583" y="414527"/>
                </a:lnTo>
                <a:lnTo>
                  <a:pt x="1600199" y="420623"/>
                </a:lnTo>
                <a:lnTo>
                  <a:pt x="1572767" y="426719"/>
                </a:lnTo>
                <a:lnTo>
                  <a:pt x="1542287" y="429767"/>
                </a:lnTo>
                <a:lnTo>
                  <a:pt x="1545335" y="429767"/>
                </a:lnTo>
                <a:lnTo>
                  <a:pt x="1545335" y="438911"/>
                </a:lnTo>
                <a:lnTo>
                  <a:pt x="1572767" y="435863"/>
                </a:lnTo>
                <a:lnTo>
                  <a:pt x="1603247" y="429767"/>
                </a:lnTo>
                <a:lnTo>
                  <a:pt x="1627631" y="423671"/>
                </a:lnTo>
                <a:lnTo>
                  <a:pt x="1655063" y="414527"/>
                </a:lnTo>
                <a:lnTo>
                  <a:pt x="1679447" y="402335"/>
                </a:lnTo>
                <a:lnTo>
                  <a:pt x="1697735" y="391885"/>
                </a:lnTo>
                <a:close/>
              </a:path>
              <a:path w="1807845" h="441960">
                <a:moveTo>
                  <a:pt x="1697735" y="59653"/>
                </a:moveTo>
                <a:lnTo>
                  <a:pt x="1697735" y="57911"/>
                </a:lnTo>
                <a:lnTo>
                  <a:pt x="1694687" y="57911"/>
                </a:lnTo>
                <a:lnTo>
                  <a:pt x="1697735" y="59653"/>
                </a:lnTo>
                <a:close/>
              </a:path>
              <a:path w="1807845" h="441960">
                <a:moveTo>
                  <a:pt x="1798319" y="275843"/>
                </a:moveTo>
                <a:lnTo>
                  <a:pt x="1798319" y="240791"/>
                </a:lnTo>
                <a:lnTo>
                  <a:pt x="1786127" y="283463"/>
                </a:lnTo>
                <a:lnTo>
                  <a:pt x="1776983" y="301751"/>
                </a:lnTo>
                <a:lnTo>
                  <a:pt x="1752599" y="338327"/>
                </a:lnTo>
                <a:lnTo>
                  <a:pt x="1716023" y="368807"/>
                </a:lnTo>
                <a:lnTo>
                  <a:pt x="1694687" y="384047"/>
                </a:lnTo>
                <a:lnTo>
                  <a:pt x="1697735" y="384047"/>
                </a:lnTo>
                <a:lnTo>
                  <a:pt x="1697735" y="391885"/>
                </a:lnTo>
                <a:lnTo>
                  <a:pt x="1722119" y="377951"/>
                </a:lnTo>
                <a:lnTo>
                  <a:pt x="1758695" y="344423"/>
                </a:lnTo>
                <a:lnTo>
                  <a:pt x="1786127" y="307847"/>
                </a:lnTo>
                <a:lnTo>
                  <a:pt x="1795271" y="286511"/>
                </a:lnTo>
                <a:lnTo>
                  <a:pt x="1798319" y="27584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70" name="object 25"/>
          <p:cNvSpPr txBox="1"/>
          <p:nvPr/>
        </p:nvSpPr>
        <p:spPr>
          <a:xfrm>
            <a:off x="501650" y="4722813"/>
            <a:ext cx="1209675" cy="225425"/>
          </a:xfrm>
          <a:prstGeom prst="rect">
            <a:avLst/>
          </a:prstGeom>
          <a:solidFill>
            <a:srgbClr val="00B050"/>
          </a:solidFill>
        </p:spPr>
        <p:txBody>
          <a:bodyPr lIns="0" tIns="0" rIns="0" bIns="0">
            <a:spAutoFit/>
          </a:bodyPr>
          <a:lstStyle/>
          <a:p>
            <a:pPr marL="12700" algn="r" rtl="1" eaLnBrk="1" fontAlgn="auto" hangingPunct="1">
              <a:spcBef>
                <a:spcPts val="0"/>
              </a:spcBef>
              <a:spcAft>
                <a:spcPts val="0"/>
              </a:spcAft>
              <a:defRPr/>
            </a:pPr>
            <a:r>
              <a:rPr sz="1400" b="1" spc="-15" dirty="0">
                <a:solidFill>
                  <a:srgbClr val="232021"/>
                </a:solidFill>
                <a:latin typeface="Arial"/>
                <a:cs typeface="Arial"/>
              </a:rPr>
              <a:t>Block</a:t>
            </a:r>
            <a:r>
              <a:rPr sz="1400" b="1" spc="-90" dirty="0">
                <a:solidFill>
                  <a:srgbClr val="232021"/>
                </a:solidFill>
                <a:latin typeface="Arial"/>
                <a:cs typeface="Arial"/>
              </a:rPr>
              <a:t> </a:t>
            </a:r>
            <a:r>
              <a:rPr sz="1400" b="1" spc="-10" dirty="0">
                <a:solidFill>
                  <a:srgbClr val="232021"/>
                </a:solidFill>
                <a:latin typeface="Arial"/>
                <a:cs typeface="Arial"/>
              </a:rPr>
              <a:t>Ciphers</a:t>
            </a:r>
            <a:endParaRPr sz="1400" dirty="0">
              <a:latin typeface="Arial"/>
              <a:cs typeface="Arial"/>
            </a:endParaRPr>
          </a:p>
        </p:txBody>
      </p:sp>
      <p:sp>
        <p:nvSpPr>
          <p:cNvPr id="71" name="object 26"/>
          <p:cNvSpPr>
            <a:spLocks/>
          </p:cNvSpPr>
          <p:nvPr/>
        </p:nvSpPr>
        <p:spPr bwMode="auto">
          <a:xfrm>
            <a:off x="1979613" y="4652963"/>
            <a:ext cx="1655762" cy="441325"/>
          </a:xfrm>
          <a:custGeom>
            <a:avLst/>
            <a:gdLst>
              <a:gd name="T0" fmla="*/ 246039 w 1811020"/>
              <a:gd name="T1" fmla="*/ 145290 h 441960"/>
              <a:gd name="T2" fmla="*/ 241035 w 1811020"/>
              <a:gd name="T3" fmla="*/ 91161 h 441960"/>
              <a:gd name="T4" fmla="*/ 226439 w 1811020"/>
              <a:gd name="T5" fmla="*/ 25640 h 441960"/>
              <a:gd name="T6" fmla="*/ 211428 w 1811020"/>
              <a:gd name="T7" fmla="*/ 0 h 441960"/>
              <a:gd name="T8" fmla="*/ 28357 w 1811020"/>
              <a:gd name="T9" fmla="*/ 8545 h 441960"/>
              <a:gd name="T10" fmla="*/ 17932 w 1811020"/>
              <a:gd name="T11" fmla="*/ 34187 h 441960"/>
              <a:gd name="T12" fmla="*/ 3335 w 1811020"/>
              <a:gd name="T13" fmla="*/ 125348 h 441960"/>
              <a:gd name="T14" fmla="*/ 417 w 1811020"/>
              <a:gd name="T15" fmla="*/ 227908 h 441960"/>
              <a:gd name="T16" fmla="*/ 1669 w 1811020"/>
              <a:gd name="T17" fmla="*/ 185173 h 441960"/>
              <a:gd name="T18" fmla="*/ 4588 w 1811020"/>
              <a:gd name="T19" fmla="*/ 128197 h 441960"/>
              <a:gd name="T20" fmla="*/ 6255 w 1811020"/>
              <a:gd name="T21" fmla="*/ 113953 h 441960"/>
              <a:gd name="T22" fmla="*/ 12927 w 1811020"/>
              <a:gd name="T23" fmla="*/ 65523 h 441960"/>
              <a:gd name="T24" fmla="*/ 21685 w 1811020"/>
              <a:gd name="T25" fmla="*/ 31337 h 441960"/>
              <a:gd name="T26" fmla="*/ 32527 w 1811020"/>
              <a:gd name="T27" fmla="*/ 11396 h 441960"/>
              <a:gd name="T28" fmla="*/ 211428 w 1811020"/>
              <a:gd name="T29" fmla="*/ 8545 h 441960"/>
              <a:gd name="T30" fmla="*/ 219351 w 1811020"/>
              <a:gd name="T31" fmla="*/ 17091 h 441960"/>
              <a:gd name="T32" fmla="*/ 226021 w 1811020"/>
              <a:gd name="T33" fmla="*/ 31337 h 441960"/>
              <a:gd name="T34" fmla="*/ 237698 w 1811020"/>
              <a:gd name="T35" fmla="*/ 79767 h 441960"/>
              <a:gd name="T36" fmla="*/ 243538 w 1811020"/>
              <a:gd name="T37" fmla="*/ 131046 h 441960"/>
              <a:gd name="T38" fmla="*/ 245623 w 1811020"/>
              <a:gd name="T39" fmla="*/ 168080 h 441960"/>
              <a:gd name="T40" fmla="*/ 246457 w 1811020"/>
              <a:gd name="T41" fmla="*/ 257821 h 441960"/>
              <a:gd name="T42" fmla="*/ 28774 w 1811020"/>
              <a:gd name="T43" fmla="*/ 393139 h 441960"/>
              <a:gd name="T44" fmla="*/ 7924 w 1811020"/>
              <a:gd name="T45" fmla="*/ 316218 h 441960"/>
              <a:gd name="T46" fmla="*/ 1669 w 1811020"/>
              <a:gd name="T47" fmla="*/ 225055 h 441960"/>
              <a:gd name="T48" fmla="*/ 9591 w 1811020"/>
              <a:gd name="T49" fmla="*/ 339011 h 441960"/>
              <a:gd name="T50" fmla="*/ 32527 w 1811020"/>
              <a:gd name="T51" fmla="*/ 407382 h 441960"/>
              <a:gd name="T52" fmla="*/ 36696 w 1811020"/>
              <a:gd name="T53" fmla="*/ 401684 h 441960"/>
              <a:gd name="T54" fmla="*/ 36280 w 1811020"/>
              <a:gd name="T55" fmla="*/ 8833 h 441960"/>
              <a:gd name="T56" fmla="*/ 215598 w 1811020"/>
              <a:gd name="T57" fmla="*/ 398836 h 441960"/>
              <a:gd name="T58" fmla="*/ 40450 w 1811020"/>
              <a:gd name="T59" fmla="*/ 404534 h 441960"/>
              <a:gd name="T60" fmla="*/ 40450 w 1811020"/>
              <a:gd name="T61" fmla="*/ 413080 h 441960"/>
              <a:gd name="T62" fmla="*/ 215598 w 1811020"/>
              <a:gd name="T63" fmla="*/ 407382 h 441960"/>
              <a:gd name="T64" fmla="*/ 215181 w 1811020"/>
              <a:gd name="T65" fmla="*/ 11396 h 441960"/>
              <a:gd name="T66" fmla="*/ 219351 w 1811020"/>
              <a:gd name="T67" fmla="*/ 393139 h 441960"/>
              <a:gd name="T68" fmla="*/ 215598 w 1811020"/>
              <a:gd name="T69" fmla="*/ 407382 h 441960"/>
              <a:gd name="T70" fmla="*/ 219351 w 1811020"/>
              <a:gd name="T71" fmla="*/ 17091 h 441960"/>
              <a:gd name="T72" fmla="*/ 246457 w 1811020"/>
              <a:gd name="T73" fmla="*/ 257821 h 441960"/>
              <a:gd name="T74" fmla="*/ 243538 w 1811020"/>
              <a:gd name="T75" fmla="*/ 282035 h 441960"/>
              <a:gd name="T76" fmla="*/ 229359 w 1811020"/>
              <a:gd name="T77" fmla="*/ 370348 h 441960"/>
              <a:gd name="T78" fmla="*/ 219351 w 1811020"/>
              <a:gd name="T79" fmla="*/ 393139 h 441960"/>
              <a:gd name="T80" fmla="*/ 233112 w 1811020"/>
              <a:gd name="T81" fmla="*/ 364649 h 441960"/>
              <a:gd name="T82" fmla="*/ 244787 w 1811020"/>
              <a:gd name="T83" fmla="*/ 287733 h 44196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11020"/>
              <a:gd name="T127" fmla="*/ 0 h 441960"/>
              <a:gd name="T128" fmla="*/ 1811020 w 1811020"/>
              <a:gd name="T129" fmla="*/ 441960 h 44196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11020" h="441960">
                <a:moveTo>
                  <a:pt x="1810511" y="243839"/>
                </a:moveTo>
                <a:lnTo>
                  <a:pt x="1810511" y="198119"/>
                </a:lnTo>
                <a:lnTo>
                  <a:pt x="1798319" y="155447"/>
                </a:lnTo>
                <a:lnTo>
                  <a:pt x="1789175" y="134111"/>
                </a:lnTo>
                <a:lnTo>
                  <a:pt x="1773935" y="115823"/>
                </a:lnTo>
                <a:lnTo>
                  <a:pt x="1761743" y="97535"/>
                </a:lnTo>
                <a:lnTo>
                  <a:pt x="1725167" y="64007"/>
                </a:lnTo>
                <a:lnTo>
                  <a:pt x="1679447" y="36575"/>
                </a:lnTo>
                <a:lnTo>
                  <a:pt x="1655063" y="27431"/>
                </a:lnTo>
                <a:lnTo>
                  <a:pt x="1630679" y="15239"/>
                </a:lnTo>
                <a:lnTo>
                  <a:pt x="1575815" y="3047"/>
                </a:lnTo>
                <a:lnTo>
                  <a:pt x="1545335" y="0"/>
                </a:lnTo>
                <a:lnTo>
                  <a:pt x="265175" y="0"/>
                </a:lnTo>
                <a:lnTo>
                  <a:pt x="237743" y="3047"/>
                </a:lnTo>
                <a:lnTo>
                  <a:pt x="207263" y="9143"/>
                </a:lnTo>
                <a:lnTo>
                  <a:pt x="182879" y="15239"/>
                </a:lnTo>
                <a:lnTo>
                  <a:pt x="155447" y="27431"/>
                </a:lnTo>
                <a:lnTo>
                  <a:pt x="131063" y="36575"/>
                </a:lnTo>
                <a:lnTo>
                  <a:pt x="88391" y="64007"/>
                </a:lnTo>
                <a:lnTo>
                  <a:pt x="51815" y="97535"/>
                </a:lnTo>
                <a:lnTo>
                  <a:pt x="24383" y="134111"/>
                </a:lnTo>
                <a:lnTo>
                  <a:pt x="6095" y="176783"/>
                </a:lnTo>
                <a:lnTo>
                  <a:pt x="0" y="219455"/>
                </a:lnTo>
                <a:lnTo>
                  <a:pt x="3047" y="243839"/>
                </a:lnTo>
                <a:lnTo>
                  <a:pt x="6095" y="265175"/>
                </a:lnTo>
                <a:lnTo>
                  <a:pt x="12191" y="279399"/>
                </a:lnTo>
                <a:lnTo>
                  <a:pt x="12191" y="198119"/>
                </a:lnTo>
                <a:lnTo>
                  <a:pt x="15239" y="176783"/>
                </a:lnTo>
                <a:lnTo>
                  <a:pt x="15239" y="179831"/>
                </a:lnTo>
                <a:lnTo>
                  <a:pt x="33527" y="137159"/>
                </a:lnTo>
                <a:lnTo>
                  <a:pt x="33527" y="140207"/>
                </a:lnTo>
                <a:lnTo>
                  <a:pt x="45719" y="118871"/>
                </a:lnTo>
                <a:lnTo>
                  <a:pt x="45719" y="121919"/>
                </a:lnTo>
                <a:lnTo>
                  <a:pt x="57911" y="103631"/>
                </a:lnTo>
                <a:lnTo>
                  <a:pt x="76199" y="85343"/>
                </a:lnTo>
                <a:lnTo>
                  <a:pt x="94487" y="70103"/>
                </a:lnTo>
                <a:lnTo>
                  <a:pt x="112775" y="57911"/>
                </a:lnTo>
                <a:lnTo>
                  <a:pt x="137159" y="45719"/>
                </a:lnTo>
                <a:lnTo>
                  <a:pt x="158495" y="33527"/>
                </a:lnTo>
                <a:lnTo>
                  <a:pt x="185927" y="24383"/>
                </a:lnTo>
                <a:lnTo>
                  <a:pt x="210311" y="18287"/>
                </a:lnTo>
                <a:lnTo>
                  <a:pt x="237743" y="12191"/>
                </a:lnTo>
                <a:lnTo>
                  <a:pt x="265175" y="9448"/>
                </a:lnTo>
                <a:lnTo>
                  <a:pt x="265175" y="9143"/>
                </a:lnTo>
                <a:lnTo>
                  <a:pt x="1545335" y="9143"/>
                </a:lnTo>
                <a:lnTo>
                  <a:pt x="1575815" y="12191"/>
                </a:lnTo>
                <a:lnTo>
                  <a:pt x="1575815" y="12801"/>
                </a:lnTo>
                <a:lnTo>
                  <a:pt x="1603247" y="18287"/>
                </a:lnTo>
                <a:lnTo>
                  <a:pt x="1603247" y="18965"/>
                </a:lnTo>
                <a:lnTo>
                  <a:pt x="1627631" y="24383"/>
                </a:lnTo>
                <a:lnTo>
                  <a:pt x="1652015" y="33527"/>
                </a:lnTo>
                <a:lnTo>
                  <a:pt x="1676399" y="45719"/>
                </a:lnTo>
                <a:lnTo>
                  <a:pt x="1719071" y="70103"/>
                </a:lnTo>
                <a:lnTo>
                  <a:pt x="1737359" y="85343"/>
                </a:lnTo>
                <a:lnTo>
                  <a:pt x="1767839" y="121919"/>
                </a:lnTo>
                <a:lnTo>
                  <a:pt x="1767839" y="118871"/>
                </a:lnTo>
                <a:lnTo>
                  <a:pt x="1780031" y="140207"/>
                </a:lnTo>
                <a:lnTo>
                  <a:pt x="1780031" y="137159"/>
                </a:lnTo>
                <a:lnTo>
                  <a:pt x="1789175" y="158495"/>
                </a:lnTo>
                <a:lnTo>
                  <a:pt x="1795271" y="179831"/>
                </a:lnTo>
                <a:lnTo>
                  <a:pt x="1795271" y="176783"/>
                </a:lnTo>
                <a:lnTo>
                  <a:pt x="1801367" y="198119"/>
                </a:lnTo>
                <a:lnTo>
                  <a:pt x="1801367" y="275843"/>
                </a:lnTo>
                <a:lnTo>
                  <a:pt x="1810511" y="243839"/>
                </a:lnTo>
                <a:close/>
              </a:path>
              <a:path w="1811020" h="441960">
                <a:moveTo>
                  <a:pt x="268223" y="429767"/>
                </a:moveTo>
                <a:lnTo>
                  <a:pt x="210311" y="420623"/>
                </a:lnTo>
                <a:lnTo>
                  <a:pt x="158495" y="405383"/>
                </a:lnTo>
                <a:lnTo>
                  <a:pt x="112775" y="384047"/>
                </a:lnTo>
                <a:lnTo>
                  <a:pt x="57911" y="338327"/>
                </a:lnTo>
                <a:lnTo>
                  <a:pt x="33527" y="301751"/>
                </a:lnTo>
                <a:lnTo>
                  <a:pt x="15239" y="262127"/>
                </a:lnTo>
                <a:lnTo>
                  <a:pt x="12191" y="240791"/>
                </a:lnTo>
                <a:lnTo>
                  <a:pt x="12191" y="279399"/>
                </a:lnTo>
                <a:lnTo>
                  <a:pt x="36575" y="326135"/>
                </a:lnTo>
                <a:lnTo>
                  <a:pt x="70103" y="362711"/>
                </a:lnTo>
                <a:lnTo>
                  <a:pt x="131063" y="402335"/>
                </a:lnTo>
                <a:lnTo>
                  <a:pt x="182879" y="423671"/>
                </a:lnTo>
                <a:lnTo>
                  <a:pt x="237743" y="435863"/>
                </a:lnTo>
                <a:lnTo>
                  <a:pt x="265175" y="438911"/>
                </a:lnTo>
                <a:lnTo>
                  <a:pt x="265175" y="429767"/>
                </a:lnTo>
                <a:lnTo>
                  <a:pt x="268223" y="429767"/>
                </a:lnTo>
                <a:close/>
              </a:path>
              <a:path w="1811020" h="441960">
                <a:moveTo>
                  <a:pt x="268223" y="9143"/>
                </a:moveTo>
                <a:lnTo>
                  <a:pt x="265175" y="9143"/>
                </a:lnTo>
                <a:lnTo>
                  <a:pt x="265175" y="9448"/>
                </a:lnTo>
                <a:lnTo>
                  <a:pt x="268223" y="9143"/>
                </a:lnTo>
                <a:close/>
              </a:path>
              <a:path w="1811020" h="441960">
                <a:moveTo>
                  <a:pt x="1575815" y="435863"/>
                </a:moveTo>
                <a:lnTo>
                  <a:pt x="1575815" y="426719"/>
                </a:lnTo>
                <a:lnTo>
                  <a:pt x="1545335" y="429767"/>
                </a:lnTo>
                <a:lnTo>
                  <a:pt x="1517903" y="432815"/>
                </a:lnTo>
                <a:lnTo>
                  <a:pt x="295655" y="432815"/>
                </a:lnTo>
                <a:lnTo>
                  <a:pt x="265175" y="429767"/>
                </a:lnTo>
                <a:lnTo>
                  <a:pt x="265175" y="438911"/>
                </a:lnTo>
                <a:lnTo>
                  <a:pt x="295655" y="441959"/>
                </a:lnTo>
                <a:lnTo>
                  <a:pt x="1517903" y="441959"/>
                </a:lnTo>
                <a:lnTo>
                  <a:pt x="1545335" y="438911"/>
                </a:lnTo>
                <a:lnTo>
                  <a:pt x="1575815" y="435863"/>
                </a:lnTo>
                <a:close/>
              </a:path>
              <a:path w="1811020" h="441960">
                <a:moveTo>
                  <a:pt x="1575815" y="12801"/>
                </a:moveTo>
                <a:lnTo>
                  <a:pt x="1575815" y="12191"/>
                </a:lnTo>
                <a:lnTo>
                  <a:pt x="1572767" y="12191"/>
                </a:lnTo>
                <a:lnTo>
                  <a:pt x="1575815" y="12801"/>
                </a:lnTo>
                <a:close/>
              </a:path>
              <a:path w="1811020" h="441960">
                <a:moveTo>
                  <a:pt x="1603247" y="429767"/>
                </a:moveTo>
                <a:lnTo>
                  <a:pt x="1603247" y="420623"/>
                </a:lnTo>
                <a:lnTo>
                  <a:pt x="1572767" y="426719"/>
                </a:lnTo>
                <a:lnTo>
                  <a:pt x="1575815" y="426719"/>
                </a:lnTo>
                <a:lnTo>
                  <a:pt x="1575815" y="435863"/>
                </a:lnTo>
                <a:lnTo>
                  <a:pt x="1603247" y="429767"/>
                </a:lnTo>
                <a:close/>
              </a:path>
              <a:path w="1811020" h="441960">
                <a:moveTo>
                  <a:pt x="1603247" y="18965"/>
                </a:moveTo>
                <a:lnTo>
                  <a:pt x="1603247" y="18287"/>
                </a:lnTo>
                <a:lnTo>
                  <a:pt x="1600199" y="18287"/>
                </a:lnTo>
                <a:lnTo>
                  <a:pt x="1603247" y="18965"/>
                </a:lnTo>
                <a:close/>
              </a:path>
              <a:path w="1811020" h="441960">
                <a:moveTo>
                  <a:pt x="1801367" y="275843"/>
                </a:moveTo>
                <a:lnTo>
                  <a:pt x="1801367" y="240791"/>
                </a:lnTo>
                <a:lnTo>
                  <a:pt x="1789175" y="283463"/>
                </a:lnTo>
                <a:lnTo>
                  <a:pt x="1780031" y="301751"/>
                </a:lnTo>
                <a:lnTo>
                  <a:pt x="1752599" y="338327"/>
                </a:lnTo>
                <a:lnTo>
                  <a:pt x="1719071" y="368807"/>
                </a:lnTo>
                <a:lnTo>
                  <a:pt x="1676399" y="396239"/>
                </a:lnTo>
                <a:lnTo>
                  <a:pt x="1627631" y="414527"/>
                </a:lnTo>
                <a:lnTo>
                  <a:pt x="1600199" y="420623"/>
                </a:lnTo>
                <a:lnTo>
                  <a:pt x="1603247" y="420623"/>
                </a:lnTo>
                <a:lnTo>
                  <a:pt x="1603247" y="429767"/>
                </a:lnTo>
                <a:lnTo>
                  <a:pt x="1630679" y="423671"/>
                </a:lnTo>
                <a:lnTo>
                  <a:pt x="1703831" y="390143"/>
                </a:lnTo>
                <a:lnTo>
                  <a:pt x="1743455" y="362711"/>
                </a:lnTo>
                <a:lnTo>
                  <a:pt x="1773935" y="326135"/>
                </a:lnTo>
                <a:lnTo>
                  <a:pt x="1789175" y="307847"/>
                </a:lnTo>
                <a:lnTo>
                  <a:pt x="1798319" y="286511"/>
                </a:lnTo>
                <a:lnTo>
                  <a:pt x="1801367"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72" name="object 27"/>
          <p:cNvSpPr txBox="1"/>
          <p:nvPr/>
        </p:nvSpPr>
        <p:spPr>
          <a:xfrm>
            <a:off x="2195513" y="4722813"/>
            <a:ext cx="1330325" cy="225425"/>
          </a:xfrm>
          <a:prstGeom prst="rect">
            <a:avLst/>
          </a:prstGeom>
          <a:solidFill>
            <a:srgbClr val="00B050"/>
          </a:solidFill>
        </p:spPr>
        <p:txBody>
          <a:bodyPr lIns="0" tIns="0" rIns="0" bIns="0">
            <a:spAutoFit/>
          </a:bodyPr>
          <a:lstStyle/>
          <a:p>
            <a:pPr marL="12700" algn="r" rtl="1" eaLnBrk="1" fontAlgn="auto" hangingPunct="1">
              <a:spcBef>
                <a:spcPts val="0"/>
              </a:spcBef>
              <a:spcAft>
                <a:spcPts val="0"/>
              </a:spcAft>
              <a:defRPr/>
            </a:pPr>
            <a:r>
              <a:rPr sz="1400" b="1" spc="-10" dirty="0">
                <a:solidFill>
                  <a:srgbClr val="232021"/>
                </a:solidFill>
                <a:latin typeface="Arial"/>
                <a:cs typeface="Arial"/>
              </a:rPr>
              <a:t>Stream</a:t>
            </a:r>
            <a:r>
              <a:rPr sz="1400" b="1" spc="-75" dirty="0">
                <a:solidFill>
                  <a:srgbClr val="232021"/>
                </a:solidFill>
                <a:latin typeface="Arial"/>
                <a:cs typeface="Arial"/>
              </a:rPr>
              <a:t> </a:t>
            </a:r>
            <a:r>
              <a:rPr sz="1400" b="1" spc="-10" dirty="0">
                <a:solidFill>
                  <a:srgbClr val="232021"/>
                </a:solidFill>
                <a:latin typeface="Arial"/>
                <a:cs typeface="Arial"/>
              </a:rPr>
              <a:t>Ciphers</a:t>
            </a:r>
            <a:endParaRPr sz="1400" dirty="0">
              <a:latin typeface="Arial"/>
              <a:cs typeface="Arial"/>
            </a:endParaRPr>
          </a:p>
        </p:txBody>
      </p:sp>
      <p:sp>
        <p:nvSpPr>
          <p:cNvPr id="73" name="object 28"/>
          <p:cNvSpPr>
            <a:spLocks/>
          </p:cNvSpPr>
          <p:nvPr/>
        </p:nvSpPr>
        <p:spPr bwMode="auto">
          <a:xfrm>
            <a:off x="1685925" y="3865563"/>
            <a:ext cx="0" cy="358775"/>
          </a:xfrm>
          <a:custGeom>
            <a:avLst/>
            <a:gdLst>
              <a:gd name="T0" fmla="*/ 0 h 360045"/>
              <a:gd name="T1" fmla="*/ 328365 h 360045"/>
              <a:gd name="T2" fmla="*/ 0 60000 65536"/>
              <a:gd name="T3" fmla="*/ 0 60000 65536"/>
              <a:gd name="T4" fmla="*/ 0 h 360045"/>
              <a:gd name="T5" fmla="*/ 360045 h 360045"/>
            </a:gdLst>
            <a:ahLst/>
            <a:cxnLst>
              <a:cxn ang="T2">
                <a:pos x="0" y="T0"/>
              </a:cxn>
              <a:cxn ang="T3">
                <a:pos x="0" y="T1"/>
              </a:cxn>
            </a:cxnLst>
            <a:rect l="0" t="T4" r="0" b="T5"/>
            <a:pathLst>
              <a:path h="360045">
                <a:moveTo>
                  <a:pt x="0" y="0"/>
                </a:moveTo>
                <a:lnTo>
                  <a:pt x="0" y="359663"/>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74" name="object 29"/>
          <p:cNvSpPr>
            <a:spLocks/>
          </p:cNvSpPr>
          <p:nvPr/>
        </p:nvSpPr>
        <p:spPr bwMode="auto">
          <a:xfrm flipV="1">
            <a:off x="1038225" y="4178300"/>
            <a:ext cx="1804988" cy="46038"/>
          </a:xfrm>
          <a:custGeom>
            <a:avLst/>
            <a:gdLst>
              <a:gd name="T0" fmla="*/ 0 w 2374900"/>
              <a:gd name="T1" fmla="*/ 0 h 45719"/>
              <a:gd name="T2" fmla="*/ 5675 w 2374900"/>
              <a:gd name="T3" fmla="*/ 0 h 45719"/>
              <a:gd name="T4" fmla="*/ 0 60000 65536"/>
              <a:gd name="T5" fmla="*/ 0 60000 65536"/>
              <a:gd name="T6" fmla="*/ 0 w 2374900"/>
              <a:gd name="T7" fmla="*/ 0 h 45719"/>
              <a:gd name="T8" fmla="*/ 2374900 w 2374900"/>
              <a:gd name="T9" fmla="*/ 0 h 45719"/>
            </a:gdLst>
            <a:ahLst/>
            <a:cxnLst>
              <a:cxn ang="T4">
                <a:pos x="T0" y="T1"/>
              </a:cxn>
              <a:cxn ang="T5">
                <a:pos x="T2" y="T3"/>
              </a:cxn>
            </a:cxnLst>
            <a:rect l="T6" t="T7" r="T8" b="T9"/>
            <a:pathLst>
              <a:path w="2374900" h="45719">
                <a:moveTo>
                  <a:pt x="0" y="0"/>
                </a:moveTo>
                <a:lnTo>
                  <a:pt x="237439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75" name="object 30"/>
          <p:cNvSpPr>
            <a:spLocks/>
          </p:cNvSpPr>
          <p:nvPr/>
        </p:nvSpPr>
        <p:spPr bwMode="auto">
          <a:xfrm>
            <a:off x="998538" y="4224338"/>
            <a:ext cx="76200" cy="431800"/>
          </a:xfrm>
          <a:custGeom>
            <a:avLst/>
            <a:gdLst>
              <a:gd name="T0" fmla="*/ 76199 w 76200"/>
              <a:gd name="T1" fmla="*/ 330631 h 433070"/>
              <a:gd name="T2" fmla="*/ 0 w 76200"/>
              <a:gd name="T3" fmla="*/ 330631 h 433070"/>
              <a:gd name="T4" fmla="*/ 33527 w 76200"/>
              <a:gd name="T5" fmla="*/ 390406 h 433070"/>
              <a:gd name="T6" fmla="*/ 33527 w 76200"/>
              <a:gd name="T7" fmla="*/ 341927 h 433070"/>
              <a:gd name="T8" fmla="*/ 45719 w 76200"/>
              <a:gd name="T9" fmla="*/ 341927 h 433070"/>
              <a:gd name="T10" fmla="*/ 45719 w 76200"/>
              <a:gd name="T11" fmla="*/ 389500 h 433070"/>
              <a:gd name="T12" fmla="*/ 76199 w 76200"/>
              <a:gd name="T13" fmla="*/ 330631 h 433070"/>
              <a:gd name="T14" fmla="*/ 45719 w 76200"/>
              <a:gd name="T15" fmla="*/ 330631 h 433070"/>
              <a:gd name="T16" fmla="*/ 45719 w 76200"/>
              <a:gd name="T17" fmla="*/ 0 h 433070"/>
              <a:gd name="T18" fmla="*/ 33527 w 76200"/>
              <a:gd name="T19" fmla="*/ 0 h 433070"/>
              <a:gd name="T20" fmla="*/ 33527 w 76200"/>
              <a:gd name="T21" fmla="*/ 330631 h 433070"/>
              <a:gd name="T22" fmla="*/ 45719 w 76200"/>
              <a:gd name="T23" fmla="*/ 330631 h 433070"/>
              <a:gd name="T24" fmla="*/ 45719 w 76200"/>
              <a:gd name="T25" fmla="*/ 389500 h 433070"/>
              <a:gd name="T26" fmla="*/ 45719 w 76200"/>
              <a:gd name="T27" fmla="*/ 341927 h 433070"/>
              <a:gd name="T28" fmla="*/ 33527 w 76200"/>
              <a:gd name="T29" fmla="*/ 341927 h 433070"/>
              <a:gd name="T30" fmla="*/ 33527 w 76200"/>
              <a:gd name="T31" fmla="*/ 390406 h 433070"/>
              <a:gd name="T32" fmla="*/ 39623 w 76200"/>
              <a:gd name="T33" fmla="*/ 401274 h 433070"/>
              <a:gd name="T34" fmla="*/ 45719 w 76200"/>
              <a:gd name="T35" fmla="*/ 389500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3527" y="421092"/>
                </a:lnTo>
                <a:lnTo>
                  <a:pt x="33527" y="368807"/>
                </a:lnTo>
                <a:lnTo>
                  <a:pt x="45719" y="368807"/>
                </a:lnTo>
                <a:lnTo>
                  <a:pt x="45719" y="420115"/>
                </a:lnTo>
                <a:lnTo>
                  <a:pt x="76199" y="356615"/>
                </a:lnTo>
                <a:close/>
              </a:path>
              <a:path w="76200" h="433070">
                <a:moveTo>
                  <a:pt x="45719" y="356615"/>
                </a:moveTo>
                <a:lnTo>
                  <a:pt x="45719" y="0"/>
                </a:lnTo>
                <a:lnTo>
                  <a:pt x="33527" y="0"/>
                </a:lnTo>
                <a:lnTo>
                  <a:pt x="33527" y="356615"/>
                </a:lnTo>
                <a:lnTo>
                  <a:pt x="45719" y="356615"/>
                </a:lnTo>
                <a:close/>
              </a:path>
              <a:path w="76200" h="433070">
                <a:moveTo>
                  <a:pt x="45719" y="420115"/>
                </a:moveTo>
                <a:lnTo>
                  <a:pt x="45719" y="368807"/>
                </a:lnTo>
                <a:lnTo>
                  <a:pt x="33527" y="368807"/>
                </a:lnTo>
                <a:lnTo>
                  <a:pt x="33527" y="421092"/>
                </a:lnTo>
                <a:lnTo>
                  <a:pt x="39623" y="432815"/>
                </a:lnTo>
                <a:lnTo>
                  <a:pt x="45719" y="4201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76" name="object 31"/>
          <p:cNvSpPr>
            <a:spLocks/>
          </p:cNvSpPr>
          <p:nvPr/>
        </p:nvSpPr>
        <p:spPr bwMode="auto">
          <a:xfrm>
            <a:off x="2843213" y="4224338"/>
            <a:ext cx="76200" cy="431800"/>
          </a:xfrm>
          <a:custGeom>
            <a:avLst/>
            <a:gdLst>
              <a:gd name="T0" fmla="*/ 76199 w 76200"/>
              <a:gd name="T1" fmla="*/ 330631 h 433070"/>
              <a:gd name="T2" fmla="*/ 0 w 76200"/>
              <a:gd name="T3" fmla="*/ 330631 h 433070"/>
              <a:gd name="T4" fmla="*/ 30479 w 76200"/>
              <a:gd name="T5" fmla="*/ 389500 h 433070"/>
              <a:gd name="T6" fmla="*/ 30479 w 76200"/>
              <a:gd name="T7" fmla="*/ 341927 h 433070"/>
              <a:gd name="T8" fmla="*/ 42671 w 76200"/>
              <a:gd name="T9" fmla="*/ 341927 h 433070"/>
              <a:gd name="T10" fmla="*/ 42671 w 76200"/>
              <a:gd name="T11" fmla="*/ 390406 h 433070"/>
              <a:gd name="T12" fmla="*/ 76199 w 76200"/>
              <a:gd name="T13" fmla="*/ 330631 h 433070"/>
              <a:gd name="T14" fmla="*/ 42671 w 76200"/>
              <a:gd name="T15" fmla="*/ 330631 h 433070"/>
              <a:gd name="T16" fmla="*/ 42671 w 76200"/>
              <a:gd name="T17" fmla="*/ 0 h 433070"/>
              <a:gd name="T18" fmla="*/ 30479 w 76200"/>
              <a:gd name="T19" fmla="*/ 0 h 433070"/>
              <a:gd name="T20" fmla="*/ 30479 w 76200"/>
              <a:gd name="T21" fmla="*/ 330631 h 433070"/>
              <a:gd name="T22" fmla="*/ 42671 w 76200"/>
              <a:gd name="T23" fmla="*/ 330631 h 433070"/>
              <a:gd name="T24" fmla="*/ 42671 w 76200"/>
              <a:gd name="T25" fmla="*/ 390406 h 433070"/>
              <a:gd name="T26" fmla="*/ 42671 w 76200"/>
              <a:gd name="T27" fmla="*/ 341927 h 433070"/>
              <a:gd name="T28" fmla="*/ 30479 w 76200"/>
              <a:gd name="T29" fmla="*/ 341927 h 433070"/>
              <a:gd name="T30" fmla="*/ 30479 w 76200"/>
              <a:gd name="T31" fmla="*/ 389500 h 433070"/>
              <a:gd name="T32" fmla="*/ 36575 w 76200"/>
              <a:gd name="T33" fmla="*/ 401274 h 433070"/>
              <a:gd name="T34" fmla="*/ 42671 w 76200"/>
              <a:gd name="T35" fmla="*/ 390406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0479" y="420115"/>
                </a:lnTo>
                <a:lnTo>
                  <a:pt x="30479" y="368807"/>
                </a:lnTo>
                <a:lnTo>
                  <a:pt x="42671" y="368807"/>
                </a:lnTo>
                <a:lnTo>
                  <a:pt x="42671" y="421092"/>
                </a:lnTo>
                <a:lnTo>
                  <a:pt x="76199" y="356615"/>
                </a:lnTo>
                <a:close/>
              </a:path>
              <a:path w="76200" h="433070">
                <a:moveTo>
                  <a:pt x="42671" y="356615"/>
                </a:moveTo>
                <a:lnTo>
                  <a:pt x="42671" y="0"/>
                </a:lnTo>
                <a:lnTo>
                  <a:pt x="30479" y="0"/>
                </a:lnTo>
                <a:lnTo>
                  <a:pt x="30479" y="356615"/>
                </a:lnTo>
                <a:lnTo>
                  <a:pt x="42671" y="356615"/>
                </a:lnTo>
                <a:close/>
              </a:path>
              <a:path w="76200" h="433070">
                <a:moveTo>
                  <a:pt x="42671" y="421092"/>
                </a:moveTo>
                <a:lnTo>
                  <a:pt x="42671" y="368807"/>
                </a:lnTo>
                <a:lnTo>
                  <a:pt x="30479" y="368807"/>
                </a:lnTo>
                <a:lnTo>
                  <a:pt x="30479" y="420115"/>
                </a:lnTo>
                <a:lnTo>
                  <a:pt x="36575" y="432815"/>
                </a:lnTo>
                <a:lnTo>
                  <a:pt x="42671" y="4210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cxnSp>
        <p:nvCxnSpPr>
          <p:cNvPr id="77" name="Straight Connector 76"/>
          <p:cNvCxnSpPr/>
          <p:nvPr/>
        </p:nvCxnSpPr>
        <p:spPr>
          <a:xfrm>
            <a:off x="1042988" y="5084763"/>
            <a:ext cx="0" cy="360362"/>
          </a:xfrm>
          <a:prstGeom prst="line">
            <a:avLst/>
          </a:prstGeom>
        </p:spPr>
        <p:style>
          <a:lnRef idx="1">
            <a:schemeClr val="accent1"/>
          </a:lnRef>
          <a:fillRef idx="0">
            <a:schemeClr val="accent1"/>
          </a:fillRef>
          <a:effectRef idx="0">
            <a:schemeClr val="accent1"/>
          </a:effectRef>
          <a:fontRef idx="minor">
            <a:schemeClr val="tx1"/>
          </a:fontRef>
        </p:style>
      </p:cxnSp>
      <p:sp>
        <p:nvSpPr>
          <p:cNvPr id="78" name="Rounded Rectangle 77"/>
          <p:cNvSpPr/>
          <p:nvPr/>
        </p:nvSpPr>
        <p:spPr>
          <a:xfrm>
            <a:off x="0" y="5661025"/>
            <a:ext cx="971550" cy="360363"/>
          </a:xfrm>
          <a:prstGeom prst="roundRect">
            <a:avLst/>
          </a:prstGeom>
          <a:solidFill>
            <a:srgbClr val="00B050"/>
          </a:solidFill>
        </p:spPr>
        <p:style>
          <a:lnRef idx="2">
            <a:schemeClr val="dk1"/>
          </a:lnRef>
          <a:fillRef idx="1">
            <a:schemeClr val="lt1"/>
          </a:fillRef>
          <a:effectRef idx="0">
            <a:schemeClr val="dk1"/>
          </a:effectRef>
          <a:fontRef idx="minor">
            <a:schemeClr val="dk1"/>
          </a:fontRef>
        </p:style>
        <p:txBody>
          <a:bodyPr rtlCol="1" anchor="ctr"/>
          <a:lstStyle/>
          <a:p>
            <a:pPr algn="ctr" rtl="1" eaLnBrk="1" hangingPunct="1">
              <a:defRPr/>
            </a:pPr>
            <a:r>
              <a:rPr lang="en-US" dirty="0"/>
              <a:t>DES</a:t>
            </a:r>
            <a:endParaRPr lang="ar-SA" dirty="0"/>
          </a:p>
        </p:txBody>
      </p:sp>
      <p:sp>
        <p:nvSpPr>
          <p:cNvPr id="79" name="object 29"/>
          <p:cNvSpPr>
            <a:spLocks/>
          </p:cNvSpPr>
          <p:nvPr/>
        </p:nvSpPr>
        <p:spPr bwMode="auto">
          <a:xfrm>
            <a:off x="327025" y="5472113"/>
            <a:ext cx="1508125" cy="44450"/>
          </a:xfrm>
          <a:custGeom>
            <a:avLst/>
            <a:gdLst>
              <a:gd name="T0" fmla="*/ 0 w 2374900"/>
              <a:gd name="T1" fmla="*/ 0 h 45719"/>
              <a:gd name="T2" fmla="*/ 2 w 2374900"/>
              <a:gd name="T3" fmla="*/ 0 h 45719"/>
              <a:gd name="T4" fmla="*/ 0 60000 65536"/>
              <a:gd name="T5" fmla="*/ 0 60000 65536"/>
              <a:gd name="T6" fmla="*/ 0 w 2374900"/>
              <a:gd name="T7" fmla="*/ 0 h 45719"/>
              <a:gd name="T8" fmla="*/ 2374900 w 2374900"/>
              <a:gd name="T9" fmla="*/ 0 h 45719"/>
            </a:gdLst>
            <a:ahLst/>
            <a:cxnLst>
              <a:cxn ang="T4">
                <a:pos x="T0" y="T1"/>
              </a:cxn>
              <a:cxn ang="T5">
                <a:pos x="T2" y="T3"/>
              </a:cxn>
            </a:cxnLst>
            <a:rect l="T6" t="T7" r="T8" b="T9"/>
            <a:pathLst>
              <a:path w="2374900" h="45719">
                <a:moveTo>
                  <a:pt x="0" y="0"/>
                </a:moveTo>
                <a:lnTo>
                  <a:pt x="237439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80" name="Rounded Rectangle 79"/>
          <p:cNvSpPr/>
          <p:nvPr/>
        </p:nvSpPr>
        <p:spPr>
          <a:xfrm>
            <a:off x="1403350" y="5661025"/>
            <a:ext cx="971550" cy="360363"/>
          </a:xfrm>
          <a:prstGeom prst="roundRect">
            <a:avLst/>
          </a:prstGeom>
          <a:solidFill>
            <a:srgbClr val="00B050"/>
          </a:solidFill>
        </p:spPr>
        <p:style>
          <a:lnRef idx="2">
            <a:schemeClr val="dk1"/>
          </a:lnRef>
          <a:fillRef idx="1">
            <a:schemeClr val="lt1"/>
          </a:fillRef>
          <a:effectRef idx="0">
            <a:schemeClr val="dk1"/>
          </a:effectRef>
          <a:fontRef idx="minor">
            <a:schemeClr val="dk1"/>
          </a:fontRef>
        </p:style>
        <p:txBody>
          <a:bodyPr rtlCol="1" anchor="ctr"/>
          <a:lstStyle/>
          <a:p>
            <a:pPr algn="ctr" rtl="1" eaLnBrk="1" hangingPunct="1">
              <a:defRPr/>
            </a:pPr>
            <a:r>
              <a:rPr lang="en-US" dirty="0"/>
              <a:t>AES</a:t>
            </a:r>
            <a:endParaRPr lang="ar-SA" dirty="0"/>
          </a:p>
        </p:txBody>
      </p:sp>
      <p:cxnSp>
        <p:nvCxnSpPr>
          <p:cNvPr id="81" name="Straight Connector 80"/>
          <p:cNvCxnSpPr>
            <a:stCxn id="79" idx="0"/>
          </p:cNvCxnSpPr>
          <p:nvPr/>
        </p:nvCxnSpPr>
        <p:spPr>
          <a:xfrm flipH="1">
            <a:off x="323850" y="5472113"/>
            <a:ext cx="3175" cy="188912"/>
          </a:xfrm>
          <a:prstGeom prst="line">
            <a:avLst/>
          </a:prstGeom>
        </p:spPr>
        <p:style>
          <a:lnRef idx="2">
            <a:schemeClr val="dk1"/>
          </a:lnRef>
          <a:fillRef idx="0">
            <a:schemeClr val="dk1"/>
          </a:fillRef>
          <a:effectRef idx="1">
            <a:schemeClr val="dk1"/>
          </a:effectRef>
          <a:fontRef idx="minor">
            <a:schemeClr val="tx1"/>
          </a:fontRef>
        </p:style>
      </p:cxnSp>
      <p:cxnSp>
        <p:nvCxnSpPr>
          <p:cNvPr id="82" name="Straight Connector 81"/>
          <p:cNvCxnSpPr/>
          <p:nvPr/>
        </p:nvCxnSpPr>
        <p:spPr>
          <a:xfrm flipH="1">
            <a:off x="1835150" y="5445125"/>
            <a:ext cx="3175" cy="190500"/>
          </a:xfrm>
          <a:prstGeom prst="line">
            <a:avLst/>
          </a:prstGeom>
        </p:spPr>
        <p:style>
          <a:lnRef idx="2">
            <a:schemeClr val="dk1"/>
          </a:lnRef>
          <a:fillRef idx="0">
            <a:schemeClr val="dk1"/>
          </a:fillRef>
          <a:effectRef idx="1">
            <a:schemeClr val="dk1"/>
          </a:effectRef>
          <a:fontRef idx="minor">
            <a:schemeClr val="tx1"/>
          </a:fontRef>
        </p:style>
      </p:cxnSp>
      <p:sp>
        <p:nvSpPr>
          <p:cNvPr id="83" name="object 24"/>
          <p:cNvSpPr>
            <a:spLocks/>
          </p:cNvSpPr>
          <p:nvPr/>
        </p:nvSpPr>
        <p:spPr bwMode="auto">
          <a:xfrm>
            <a:off x="5435600" y="4648200"/>
            <a:ext cx="1808163" cy="725488"/>
          </a:xfrm>
          <a:custGeom>
            <a:avLst/>
            <a:gdLst>
              <a:gd name="T0" fmla="*/ 1810147 w 1807845"/>
              <a:gd name="T1" fmla="*/ 2147483646 h 441960"/>
              <a:gd name="T2" fmla="*/ 1714877 w 1807845"/>
              <a:gd name="T3" fmla="*/ 2147483646 h 441960"/>
              <a:gd name="T4" fmla="*/ 1616533 w 1807845"/>
              <a:gd name="T5" fmla="*/ 479061718 h 441960"/>
              <a:gd name="T6" fmla="*/ 264290 w 1807845"/>
              <a:gd name="T7" fmla="*/ 0 h 441960"/>
              <a:gd name="T8" fmla="*/ 153668 w 1807845"/>
              <a:gd name="T9" fmla="*/ 1437684354 h 441960"/>
              <a:gd name="T10" fmla="*/ 49190 w 1807845"/>
              <a:gd name="T11" fmla="*/ 2147483646 h 441960"/>
              <a:gd name="T12" fmla="*/ 12285 w 1807845"/>
              <a:gd name="T13" fmla="*/ 2147483646 h 441960"/>
              <a:gd name="T14" fmla="*/ 9237 w 1807845"/>
              <a:gd name="T15" fmla="*/ 2147483646 h 441960"/>
              <a:gd name="T16" fmla="*/ 15380 w 1807845"/>
              <a:gd name="T17" fmla="*/ 2147483646 h 441960"/>
              <a:gd name="T18" fmla="*/ 30714 w 1807845"/>
              <a:gd name="T19" fmla="*/ 2147483646 h 441960"/>
              <a:gd name="T20" fmla="*/ 73762 w 1807845"/>
              <a:gd name="T21" fmla="*/ 2147483646 h 441960"/>
              <a:gd name="T22" fmla="*/ 208977 w 1807845"/>
              <a:gd name="T23" fmla="*/ 993895963 h 441960"/>
              <a:gd name="T24" fmla="*/ 267384 w 1807845"/>
              <a:gd name="T25" fmla="*/ 479061718 h 441960"/>
              <a:gd name="T26" fmla="*/ 1585803 w 1807845"/>
              <a:gd name="T27" fmla="*/ 639131480 h 441960"/>
              <a:gd name="T28" fmla="*/ 1665707 w 1807845"/>
              <a:gd name="T29" fmla="*/ 1757002994 h 441960"/>
              <a:gd name="T30" fmla="*/ 1711805 w 1807845"/>
              <a:gd name="T31" fmla="*/ 2147483646 h 441960"/>
              <a:gd name="T32" fmla="*/ 1767123 w 1807845"/>
              <a:gd name="T33" fmla="*/ 2147483646 h 441960"/>
              <a:gd name="T34" fmla="*/ 1791710 w 1807845"/>
              <a:gd name="T35" fmla="*/ 2147483646 h 441960"/>
              <a:gd name="T36" fmla="*/ 1807074 w 1807845"/>
              <a:gd name="T37" fmla="*/ 2147483646 h 441960"/>
              <a:gd name="T38" fmla="*/ 1813220 w 1807845"/>
              <a:gd name="T39" fmla="*/ 2147483646 h 441960"/>
              <a:gd name="T40" fmla="*/ 135239 w 1807845"/>
              <a:gd name="T41" fmla="*/ 2147483646 h 441960"/>
              <a:gd name="T42" fmla="*/ 30714 w 1807845"/>
              <a:gd name="T43" fmla="*/ 2147483646 h 441960"/>
              <a:gd name="T44" fmla="*/ 12285 w 1807845"/>
              <a:gd name="T45" fmla="*/ 2147483646 h 441960"/>
              <a:gd name="T46" fmla="*/ 49190 w 1807845"/>
              <a:gd name="T47" fmla="*/ 2147483646 h 441960"/>
              <a:gd name="T48" fmla="*/ 107572 w 1807845"/>
              <a:gd name="T49" fmla="*/ 2147483646 h 441960"/>
              <a:gd name="T50" fmla="*/ 181335 w 1807845"/>
              <a:gd name="T51" fmla="*/ 2147483646 h 441960"/>
              <a:gd name="T52" fmla="*/ 212050 w 1807845"/>
              <a:gd name="T53" fmla="*/ 2147483646 h 441960"/>
              <a:gd name="T54" fmla="*/ 208977 w 1807845"/>
              <a:gd name="T55" fmla="*/ 993895963 h 441960"/>
              <a:gd name="T56" fmla="*/ 1558143 w 1807845"/>
              <a:gd name="T57" fmla="*/ 2147483646 h 441960"/>
              <a:gd name="T58" fmla="*/ 267384 w 1807845"/>
              <a:gd name="T59" fmla="*/ 2147483646 h 441960"/>
              <a:gd name="T60" fmla="*/ 208977 w 1807845"/>
              <a:gd name="T61" fmla="*/ 2147483646 h 441960"/>
              <a:gd name="T62" fmla="*/ 295034 w 1807845"/>
              <a:gd name="T63" fmla="*/ 2147483646 h 441960"/>
              <a:gd name="T64" fmla="*/ 1558143 w 1807845"/>
              <a:gd name="T65" fmla="*/ 495382885 h 441960"/>
              <a:gd name="T66" fmla="*/ 1558143 w 1807845"/>
              <a:gd name="T67" fmla="*/ 495382885 h 441960"/>
              <a:gd name="T68" fmla="*/ 1687221 w 1807845"/>
              <a:gd name="T69" fmla="*/ 2147483646 h 441960"/>
              <a:gd name="T70" fmla="*/ 1613463 w 1807845"/>
              <a:gd name="T71" fmla="*/ 2147483646 h 441960"/>
              <a:gd name="T72" fmla="*/ 1558143 w 1807845"/>
              <a:gd name="T73" fmla="*/ 2147483646 h 441960"/>
              <a:gd name="T74" fmla="*/ 1616533 w 1807845"/>
              <a:gd name="T75" fmla="*/ 2147483646 h 441960"/>
              <a:gd name="T76" fmla="*/ 1693368 w 1807845"/>
              <a:gd name="T77" fmla="*/ 2147483646 h 441960"/>
              <a:gd name="T78" fmla="*/ 1711805 w 1807845"/>
              <a:gd name="T79" fmla="*/ 2147483646 h 441960"/>
              <a:gd name="T80" fmla="*/ 1813220 w 1807845"/>
              <a:gd name="T81" fmla="*/ 2147483646 h 441960"/>
              <a:gd name="T82" fmla="*/ 1791710 w 1807845"/>
              <a:gd name="T83" fmla="*/ 2147483646 h 441960"/>
              <a:gd name="T84" fmla="*/ 1708729 w 1807845"/>
              <a:gd name="T85" fmla="*/ 2147483646 h 441960"/>
              <a:gd name="T86" fmla="*/ 1736388 w 1807845"/>
              <a:gd name="T87" fmla="*/ 2147483646 h 441960"/>
              <a:gd name="T88" fmla="*/ 1810147 w 1807845"/>
              <a:gd name="T89" fmla="*/ 2147483646 h 4419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07845"/>
              <a:gd name="T136" fmla="*/ 0 h 441960"/>
              <a:gd name="T137" fmla="*/ 1807845 w 1807845"/>
              <a:gd name="T138" fmla="*/ 441960 h 4419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07845" h="441960">
                <a:moveTo>
                  <a:pt x="1807463" y="243839"/>
                </a:moveTo>
                <a:lnTo>
                  <a:pt x="1807463" y="198119"/>
                </a:lnTo>
                <a:lnTo>
                  <a:pt x="1795271" y="155447"/>
                </a:lnTo>
                <a:lnTo>
                  <a:pt x="1773935" y="115823"/>
                </a:lnTo>
                <a:lnTo>
                  <a:pt x="1740407" y="79247"/>
                </a:lnTo>
                <a:lnTo>
                  <a:pt x="1700783" y="48767"/>
                </a:lnTo>
                <a:lnTo>
                  <a:pt x="1655063" y="27431"/>
                </a:lnTo>
                <a:lnTo>
                  <a:pt x="1627631" y="15239"/>
                </a:lnTo>
                <a:lnTo>
                  <a:pt x="1603247" y="9143"/>
                </a:lnTo>
                <a:lnTo>
                  <a:pt x="1572767" y="3047"/>
                </a:lnTo>
                <a:lnTo>
                  <a:pt x="1545335" y="0"/>
                </a:lnTo>
                <a:lnTo>
                  <a:pt x="262127" y="0"/>
                </a:lnTo>
                <a:lnTo>
                  <a:pt x="234695" y="3047"/>
                </a:lnTo>
                <a:lnTo>
                  <a:pt x="179831" y="15239"/>
                </a:lnTo>
                <a:lnTo>
                  <a:pt x="152399" y="27431"/>
                </a:lnTo>
                <a:lnTo>
                  <a:pt x="131063" y="36575"/>
                </a:lnTo>
                <a:lnTo>
                  <a:pt x="85343" y="64007"/>
                </a:lnTo>
                <a:lnTo>
                  <a:pt x="48767" y="97535"/>
                </a:lnTo>
                <a:lnTo>
                  <a:pt x="36575" y="115823"/>
                </a:lnTo>
                <a:lnTo>
                  <a:pt x="21335" y="134111"/>
                </a:lnTo>
                <a:lnTo>
                  <a:pt x="12191" y="155447"/>
                </a:lnTo>
                <a:lnTo>
                  <a:pt x="0" y="198119"/>
                </a:lnTo>
                <a:lnTo>
                  <a:pt x="0" y="243839"/>
                </a:lnTo>
                <a:lnTo>
                  <a:pt x="9143" y="275843"/>
                </a:lnTo>
                <a:lnTo>
                  <a:pt x="9143" y="198119"/>
                </a:lnTo>
                <a:lnTo>
                  <a:pt x="15239" y="176783"/>
                </a:lnTo>
                <a:lnTo>
                  <a:pt x="15239" y="179831"/>
                </a:lnTo>
                <a:lnTo>
                  <a:pt x="21335" y="158495"/>
                </a:lnTo>
                <a:lnTo>
                  <a:pt x="30479" y="137159"/>
                </a:lnTo>
                <a:lnTo>
                  <a:pt x="30479" y="140207"/>
                </a:lnTo>
                <a:lnTo>
                  <a:pt x="42671" y="118871"/>
                </a:lnTo>
                <a:lnTo>
                  <a:pt x="42671" y="121919"/>
                </a:lnTo>
                <a:lnTo>
                  <a:pt x="73151" y="85343"/>
                </a:lnTo>
                <a:lnTo>
                  <a:pt x="134111" y="45719"/>
                </a:lnTo>
                <a:lnTo>
                  <a:pt x="182879" y="24383"/>
                </a:lnTo>
                <a:lnTo>
                  <a:pt x="207263" y="18965"/>
                </a:lnTo>
                <a:lnTo>
                  <a:pt x="207263" y="18287"/>
                </a:lnTo>
                <a:lnTo>
                  <a:pt x="234695" y="12191"/>
                </a:lnTo>
                <a:lnTo>
                  <a:pt x="265175" y="9143"/>
                </a:lnTo>
                <a:lnTo>
                  <a:pt x="1545335" y="9143"/>
                </a:lnTo>
                <a:lnTo>
                  <a:pt x="1545335" y="9448"/>
                </a:lnTo>
                <a:lnTo>
                  <a:pt x="1572767" y="12191"/>
                </a:lnTo>
                <a:lnTo>
                  <a:pt x="1600199" y="18287"/>
                </a:lnTo>
                <a:lnTo>
                  <a:pt x="1624583" y="24383"/>
                </a:lnTo>
                <a:lnTo>
                  <a:pt x="1652015" y="33527"/>
                </a:lnTo>
                <a:lnTo>
                  <a:pt x="1673351" y="45719"/>
                </a:lnTo>
                <a:lnTo>
                  <a:pt x="1697735" y="57911"/>
                </a:lnTo>
                <a:lnTo>
                  <a:pt x="1697735" y="59653"/>
                </a:lnTo>
                <a:lnTo>
                  <a:pt x="1716023" y="70103"/>
                </a:lnTo>
                <a:lnTo>
                  <a:pt x="1734311" y="85343"/>
                </a:lnTo>
                <a:lnTo>
                  <a:pt x="1752599" y="103631"/>
                </a:lnTo>
                <a:lnTo>
                  <a:pt x="1764791" y="121919"/>
                </a:lnTo>
                <a:lnTo>
                  <a:pt x="1764791" y="118871"/>
                </a:lnTo>
                <a:lnTo>
                  <a:pt x="1776983" y="140207"/>
                </a:lnTo>
                <a:lnTo>
                  <a:pt x="1776983" y="137159"/>
                </a:lnTo>
                <a:lnTo>
                  <a:pt x="1786127" y="158495"/>
                </a:lnTo>
                <a:lnTo>
                  <a:pt x="1792223" y="179831"/>
                </a:lnTo>
                <a:lnTo>
                  <a:pt x="1792223" y="176783"/>
                </a:lnTo>
                <a:lnTo>
                  <a:pt x="1798319" y="198119"/>
                </a:lnTo>
                <a:lnTo>
                  <a:pt x="1798319" y="275843"/>
                </a:lnTo>
                <a:lnTo>
                  <a:pt x="1807463" y="243839"/>
                </a:lnTo>
                <a:close/>
              </a:path>
              <a:path w="1807845" h="441960">
                <a:moveTo>
                  <a:pt x="210311" y="420623"/>
                </a:moveTo>
                <a:lnTo>
                  <a:pt x="134111" y="396239"/>
                </a:lnTo>
                <a:lnTo>
                  <a:pt x="91439" y="368807"/>
                </a:lnTo>
                <a:lnTo>
                  <a:pt x="57911" y="338327"/>
                </a:lnTo>
                <a:lnTo>
                  <a:pt x="30479" y="301751"/>
                </a:lnTo>
                <a:lnTo>
                  <a:pt x="9143" y="240791"/>
                </a:lnTo>
                <a:lnTo>
                  <a:pt x="9143" y="275843"/>
                </a:lnTo>
                <a:lnTo>
                  <a:pt x="12191" y="286511"/>
                </a:lnTo>
                <a:lnTo>
                  <a:pt x="21335" y="307847"/>
                </a:lnTo>
                <a:lnTo>
                  <a:pt x="36575" y="326135"/>
                </a:lnTo>
                <a:lnTo>
                  <a:pt x="48767" y="344423"/>
                </a:lnTo>
                <a:lnTo>
                  <a:pt x="67055" y="362711"/>
                </a:lnTo>
                <a:lnTo>
                  <a:pt x="85343" y="377951"/>
                </a:lnTo>
                <a:lnTo>
                  <a:pt x="106679" y="390143"/>
                </a:lnTo>
                <a:lnTo>
                  <a:pt x="131063" y="402335"/>
                </a:lnTo>
                <a:lnTo>
                  <a:pt x="152399" y="414527"/>
                </a:lnTo>
                <a:lnTo>
                  <a:pt x="179831" y="423671"/>
                </a:lnTo>
                <a:lnTo>
                  <a:pt x="207263" y="429767"/>
                </a:lnTo>
                <a:lnTo>
                  <a:pt x="207263" y="420623"/>
                </a:lnTo>
                <a:lnTo>
                  <a:pt x="210311" y="420623"/>
                </a:lnTo>
                <a:close/>
              </a:path>
              <a:path w="1807845" h="441960">
                <a:moveTo>
                  <a:pt x="210311" y="18287"/>
                </a:moveTo>
                <a:lnTo>
                  <a:pt x="207263" y="18287"/>
                </a:lnTo>
                <a:lnTo>
                  <a:pt x="207263" y="18965"/>
                </a:lnTo>
                <a:lnTo>
                  <a:pt x="210311" y="18287"/>
                </a:lnTo>
                <a:close/>
              </a:path>
              <a:path w="1807845" h="441960">
                <a:moveTo>
                  <a:pt x="1545335" y="438911"/>
                </a:moveTo>
                <a:lnTo>
                  <a:pt x="1545335" y="429767"/>
                </a:lnTo>
                <a:lnTo>
                  <a:pt x="1514855" y="432815"/>
                </a:lnTo>
                <a:lnTo>
                  <a:pt x="292607" y="432815"/>
                </a:lnTo>
                <a:lnTo>
                  <a:pt x="265175" y="429767"/>
                </a:lnTo>
                <a:lnTo>
                  <a:pt x="234695" y="426719"/>
                </a:lnTo>
                <a:lnTo>
                  <a:pt x="207263" y="420623"/>
                </a:lnTo>
                <a:lnTo>
                  <a:pt x="207263" y="429767"/>
                </a:lnTo>
                <a:lnTo>
                  <a:pt x="234695" y="435863"/>
                </a:lnTo>
                <a:lnTo>
                  <a:pt x="262127" y="438911"/>
                </a:lnTo>
                <a:lnTo>
                  <a:pt x="292607" y="441959"/>
                </a:lnTo>
                <a:lnTo>
                  <a:pt x="1514855" y="441959"/>
                </a:lnTo>
                <a:lnTo>
                  <a:pt x="1545335" y="438911"/>
                </a:lnTo>
                <a:close/>
              </a:path>
              <a:path w="1807845" h="441960">
                <a:moveTo>
                  <a:pt x="1545335" y="9448"/>
                </a:moveTo>
                <a:lnTo>
                  <a:pt x="1545335" y="9143"/>
                </a:lnTo>
                <a:lnTo>
                  <a:pt x="1542287" y="9143"/>
                </a:lnTo>
                <a:lnTo>
                  <a:pt x="1545335" y="9448"/>
                </a:lnTo>
                <a:close/>
              </a:path>
              <a:path w="1807845" h="441960">
                <a:moveTo>
                  <a:pt x="1697735" y="391885"/>
                </a:moveTo>
                <a:lnTo>
                  <a:pt x="1697735" y="384047"/>
                </a:lnTo>
                <a:lnTo>
                  <a:pt x="1673351" y="396239"/>
                </a:lnTo>
                <a:lnTo>
                  <a:pt x="1652015" y="405383"/>
                </a:lnTo>
                <a:lnTo>
                  <a:pt x="1624583" y="414527"/>
                </a:lnTo>
                <a:lnTo>
                  <a:pt x="1600199" y="420623"/>
                </a:lnTo>
                <a:lnTo>
                  <a:pt x="1572767" y="426719"/>
                </a:lnTo>
                <a:lnTo>
                  <a:pt x="1542287" y="429767"/>
                </a:lnTo>
                <a:lnTo>
                  <a:pt x="1545335" y="429767"/>
                </a:lnTo>
                <a:lnTo>
                  <a:pt x="1545335" y="438911"/>
                </a:lnTo>
                <a:lnTo>
                  <a:pt x="1572767" y="435863"/>
                </a:lnTo>
                <a:lnTo>
                  <a:pt x="1603247" y="429767"/>
                </a:lnTo>
                <a:lnTo>
                  <a:pt x="1627631" y="423671"/>
                </a:lnTo>
                <a:lnTo>
                  <a:pt x="1655063" y="414527"/>
                </a:lnTo>
                <a:lnTo>
                  <a:pt x="1679447" y="402335"/>
                </a:lnTo>
                <a:lnTo>
                  <a:pt x="1697735" y="391885"/>
                </a:lnTo>
                <a:close/>
              </a:path>
              <a:path w="1807845" h="441960">
                <a:moveTo>
                  <a:pt x="1697735" y="59653"/>
                </a:moveTo>
                <a:lnTo>
                  <a:pt x="1697735" y="57911"/>
                </a:lnTo>
                <a:lnTo>
                  <a:pt x="1694687" y="57911"/>
                </a:lnTo>
                <a:lnTo>
                  <a:pt x="1697735" y="59653"/>
                </a:lnTo>
                <a:close/>
              </a:path>
              <a:path w="1807845" h="441960">
                <a:moveTo>
                  <a:pt x="1798319" y="275843"/>
                </a:moveTo>
                <a:lnTo>
                  <a:pt x="1798319" y="240791"/>
                </a:lnTo>
                <a:lnTo>
                  <a:pt x="1786127" y="283463"/>
                </a:lnTo>
                <a:lnTo>
                  <a:pt x="1776983" y="301751"/>
                </a:lnTo>
                <a:lnTo>
                  <a:pt x="1752599" y="338327"/>
                </a:lnTo>
                <a:lnTo>
                  <a:pt x="1716023" y="368807"/>
                </a:lnTo>
                <a:lnTo>
                  <a:pt x="1694687" y="384047"/>
                </a:lnTo>
                <a:lnTo>
                  <a:pt x="1697735" y="384047"/>
                </a:lnTo>
                <a:lnTo>
                  <a:pt x="1697735" y="391885"/>
                </a:lnTo>
                <a:lnTo>
                  <a:pt x="1722119" y="377951"/>
                </a:lnTo>
                <a:lnTo>
                  <a:pt x="1758695" y="344423"/>
                </a:lnTo>
                <a:lnTo>
                  <a:pt x="1786127" y="307847"/>
                </a:lnTo>
                <a:lnTo>
                  <a:pt x="1795271" y="286511"/>
                </a:lnTo>
                <a:lnTo>
                  <a:pt x="1798319" y="27584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84" name="object 25"/>
          <p:cNvSpPr txBox="1">
            <a:spLocks noChangeArrowheads="1"/>
          </p:cNvSpPr>
          <p:nvPr/>
        </p:nvSpPr>
        <p:spPr bwMode="auto">
          <a:xfrm>
            <a:off x="5767388" y="4718050"/>
            <a:ext cx="1209675" cy="646113"/>
          </a:xfrm>
          <a:prstGeom prst="rect">
            <a:avLst/>
          </a:pr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2700"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ctr" rtl="0" eaLnBrk="1" hangingPunct="1">
              <a:spcBef>
                <a:spcPct val="0"/>
              </a:spcBef>
              <a:buClrTx/>
              <a:buSzTx/>
              <a:buFontTx/>
              <a:buNone/>
            </a:pPr>
            <a:r>
              <a:rPr lang="en-US" altLang="en-US" sz="1400" b="1"/>
              <a:t>Discrete Logarithm Ciphers</a:t>
            </a:r>
            <a:endParaRPr lang="ar-SA" altLang="en-US" sz="1400"/>
          </a:p>
        </p:txBody>
      </p:sp>
      <p:sp>
        <p:nvSpPr>
          <p:cNvPr id="85" name="object 26"/>
          <p:cNvSpPr>
            <a:spLocks/>
          </p:cNvSpPr>
          <p:nvPr/>
        </p:nvSpPr>
        <p:spPr bwMode="auto">
          <a:xfrm>
            <a:off x="7299325" y="4648200"/>
            <a:ext cx="1809750" cy="581025"/>
          </a:xfrm>
          <a:custGeom>
            <a:avLst/>
            <a:gdLst>
              <a:gd name="T0" fmla="*/ 1739994 w 1811020"/>
              <a:gd name="T1" fmla="*/ 61606915 h 441960"/>
              <a:gd name="T2" fmla="*/ 1704604 w 1811020"/>
              <a:gd name="T3" fmla="*/ 38654420 h 441960"/>
              <a:gd name="T4" fmla="*/ 1601386 w 1811020"/>
              <a:gd name="T5" fmla="*/ 10872106 h 441960"/>
              <a:gd name="T6" fmla="*/ 1495215 w 1811020"/>
              <a:gd name="T7" fmla="*/ 0 h 441960"/>
              <a:gd name="T8" fmla="*/ 200540 w 1811020"/>
              <a:gd name="T9" fmla="*/ 3622574 h 441960"/>
              <a:gd name="T10" fmla="*/ 126812 w 1811020"/>
              <a:gd name="T11" fmla="*/ 14495997 h 441960"/>
              <a:gd name="T12" fmla="*/ 23584 w 1811020"/>
              <a:gd name="T13" fmla="*/ 53150935 h 441960"/>
              <a:gd name="T14" fmla="*/ 2953 w 1811020"/>
              <a:gd name="T15" fmla="*/ 96639425 h 441960"/>
              <a:gd name="T16" fmla="*/ 11807 w 1811020"/>
              <a:gd name="T17" fmla="*/ 78518394 h 441960"/>
              <a:gd name="T18" fmla="*/ 32445 w 1811020"/>
              <a:gd name="T19" fmla="*/ 54359248 h 441960"/>
              <a:gd name="T20" fmla="*/ 44237 w 1811020"/>
              <a:gd name="T21" fmla="*/ 48319688 h 441960"/>
              <a:gd name="T22" fmla="*/ 91423 w 1811020"/>
              <a:gd name="T23" fmla="*/ 27783420 h 441960"/>
              <a:gd name="T24" fmla="*/ 153353 w 1811020"/>
              <a:gd name="T25" fmla="*/ 13287053 h 441960"/>
              <a:gd name="T26" fmla="*/ 230032 w 1811020"/>
              <a:gd name="T27" fmla="*/ 4833498 h 441960"/>
              <a:gd name="T28" fmla="*/ 1495215 w 1811020"/>
              <a:gd name="T29" fmla="*/ 3622574 h 441960"/>
              <a:gd name="T30" fmla="*/ 1551251 w 1811020"/>
              <a:gd name="T31" fmla="*/ 7247334 h 441960"/>
              <a:gd name="T32" fmla="*/ 1598435 w 1811020"/>
              <a:gd name="T33" fmla="*/ 13287053 h 441960"/>
              <a:gd name="T34" fmla="*/ 1681012 w 1811020"/>
              <a:gd name="T35" fmla="*/ 33823254 h 441960"/>
              <a:gd name="T36" fmla="*/ 1722299 w 1811020"/>
              <a:gd name="T37" fmla="*/ 55567080 h 441960"/>
              <a:gd name="T38" fmla="*/ 1737044 w 1811020"/>
              <a:gd name="T39" fmla="*/ 71270391 h 441960"/>
              <a:gd name="T40" fmla="*/ 1742943 w 1811020"/>
              <a:gd name="T41" fmla="*/ 109322601 h 441960"/>
              <a:gd name="T42" fmla="*/ 203491 w 1811020"/>
              <a:gd name="T43" fmla="*/ 166700788 h 441960"/>
              <a:gd name="T44" fmla="*/ 56034 w 1811020"/>
              <a:gd name="T45" fmla="*/ 134085570 h 441960"/>
              <a:gd name="T46" fmla="*/ 11807 w 1811020"/>
              <a:gd name="T47" fmla="*/ 95429728 h 441960"/>
              <a:gd name="T48" fmla="*/ 67828 w 1811020"/>
              <a:gd name="T49" fmla="*/ 143750050 h 441960"/>
              <a:gd name="T50" fmla="*/ 230032 w 1811020"/>
              <a:gd name="T51" fmla="*/ 172741102 h 441960"/>
              <a:gd name="T52" fmla="*/ 259524 w 1811020"/>
              <a:gd name="T53" fmla="*/ 170324575 h 441960"/>
              <a:gd name="T54" fmla="*/ 256575 w 1811020"/>
              <a:gd name="T55" fmla="*/ 3746471 h 441960"/>
              <a:gd name="T56" fmla="*/ 1524711 w 1811020"/>
              <a:gd name="T57" fmla="*/ 169117220 h 441960"/>
              <a:gd name="T58" fmla="*/ 286067 w 1811020"/>
              <a:gd name="T59" fmla="*/ 171532408 h 441960"/>
              <a:gd name="T60" fmla="*/ 286067 w 1811020"/>
              <a:gd name="T61" fmla="*/ 175157627 h 441960"/>
              <a:gd name="T62" fmla="*/ 1524711 w 1811020"/>
              <a:gd name="T63" fmla="*/ 172741102 h 441960"/>
              <a:gd name="T64" fmla="*/ 1521760 w 1811020"/>
              <a:gd name="T65" fmla="*/ 4833498 h 441960"/>
              <a:gd name="T66" fmla="*/ 1551251 w 1811020"/>
              <a:gd name="T67" fmla="*/ 166700788 h 441960"/>
              <a:gd name="T68" fmla="*/ 1524711 w 1811020"/>
              <a:gd name="T69" fmla="*/ 172741102 h 441960"/>
              <a:gd name="T70" fmla="*/ 1551251 w 1811020"/>
              <a:gd name="T71" fmla="*/ 7247334 h 441960"/>
              <a:gd name="T72" fmla="*/ 1742943 w 1811020"/>
              <a:gd name="T73" fmla="*/ 109322601 h 441960"/>
              <a:gd name="T74" fmla="*/ 1722299 w 1811020"/>
              <a:gd name="T75" fmla="*/ 119590140 h 441960"/>
              <a:gd name="T76" fmla="*/ 1622030 w 1811020"/>
              <a:gd name="T77" fmla="*/ 157036882 h 441960"/>
              <a:gd name="T78" fmla="*/ 1551251 w 1811020"/>
              <a:gd name="T79" fmla="*/ 166700788 h 441960"/>
              <a:gd name="T80" fmla="*/ 1648572 w 1811020"/>
              <a:gd name="T81" fmla="*/ 154620451 h 441960"/>
              <a:gd name="T82" fmla="*/ 1731145 w 1811020"/>
              <a:gd name="T83" fmla="*/ 122006665 h 44196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11020"/>
              <a:gd name="T127" fmla="*/ 0 h 441960"/>
              <a:gd name="T128" fmla="*/ 1811020 w 1811020"/>
              <a:gd name="T129" fmla="*/ 441960 h 44196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11020" h="441960">
                <a:moveTo>
                  <a:pt x="1810511" y="243839"/>
                </a:moveTo>
                <a:lnTo>
                  <a:pt x="1810511" y="198119"/>
                </a:lnTo>
                <a:lnTo>
                  <a:pt x="1798319" y="155447"/>
                </a:lnTo>
                <a:lnTo>
                  <a:pt x="1789175" y="134111"/>
                </a:lnTo>
                <a:lnTo>
                  <a:pt x="1773935" y="115823"/>
                </a:lnTo>
                <a:lnTo>
                  <a:pt x="1761743" y="97535"/>
                </a:lnTo>
                <a:lnTo>
                  <a:pt x="1725167" y="64007"/>
                </a:lnTo>
                <a:lnTo>
                  <a:pt x="1679447" y="36575"/>
                </a:lnTo>
                <a:lnTo>
                  <a:pt x="1655063" y="27431"/>
                </a:lnTo>
                <a:lnTo>
                  <a:pt x="1630679" y="15239"/>
                </a:lnTo>
                <a:lnTo>
                  <a:pt x="1575815" y="3047"/>
                </a:lnTo>
                <a:lnTo>
                  <a:pt x="1545335" y="0"/>
                </a:lnTo>
                <a:lnTo>
                  <a:pt x="265175" y="0"/>
                </a:lnTo>
                <a:lnTo>
                  <a:pt x="237743" y="3047"/>
                </a:lnTo>
                <a:lnTo>
                  <a:pt x="207263" y="9143"/>
                </a:lnTo>
                <a:lnTo>
                  <a:pt x="182879" y="15239"/>
                </a:lnTo>
                <a:lnTo>
                  <a:pt x="155447" y="27431"/>
                </a:lnTo>
                <a:lnTo>
                  <a:pt x="131063" y="36575"/>
                </a:lnTo>
                <a:lnTo>
                  <a:pt x="88391" y="64007"/>
                </a:lnTo>
                <a:lnTo>
                  <a:pt x="51815" y="97535"/>
                </a:lnTo>
                <a:lnTo>
                  <a:pt x="24383" y="134111"/>
                </a:lnTo>
                <a:lnTo>
                  <a:pt x="6095" y="176783"/>
                </a:lnTo>
                <a:lnTo>
                  <a:pt x="0" y="219455"/>
                </a:lnTo>
                <a:lnTo>
                  <a:pt x="3047" y="243839"/>
                </a:lnTo>
                <a:lnTo>
                  <a:pt x="6095" y="265175"/>
                </a:lnTo>
                <a:lnTo>
                  <a:pt x="12191" y="279399"/>
                </a:lnTo>
                <a:lnTo>
                  <a:pt x="12191" y="198119"/>
                </a:lnTo>
                <a:lnTo>
                  <a:pt x="15239" y="176783"/>
                </a:lnTo>
                <a:lnTo>
                  <a:pt x="15239" y="179831"/>
                </a:lnTo>
                <a:lnTo>
                  <a:pt x="33527" y="137159"/>
                </a:lnTo>
                <a:lnTo>
                  <a:pt x="33527" y="140207"/>
                </a:lnTo>
                <a:lnTo>
                  <a:pt x="45719" y="118871"/>
                </a:lnTo>
                <a:lnTo>
                  <a:pt x="45719" y="121919"/>
                </a:lnTo>
                <a:lnTo>
                  <a:pt x="57911" y="103631"/>
                </a:lnTo>
                <a:lnTo>
                  <a:pt x="76199" y="85343"/>
                </a:lnTo>
                <a:lnTo>
                  <a:pt x="94487" y="70103"/>
                </a:lnTo>
                <a:lnTo>
                  <a:pt x="112775" y="57911"/>
                </a:lnTo>
                <a:lnTo>
                  <a:pt x="137159" y="45719"/>
                </a:lnTo>
                <a:lnTo>
                  <a:pt x="158495" y="33527"/>
                </a:lnTo>
                <a:lnTo>
                  <a:pt x="185927" y="24383"/>
                </a:lnTo>
                <a:lnTo>
                  <a:pt x="210311" y="18287"/>
                </a:lnTo>
                <a:lnTo>
                  <a:pt x="237743" y="12191"/>
                </a:lnTo>
                <a:lnTo>
                  <a:pt x="265175" y="9448"/>
                </a:lnTo>
                <a:lnTo>
                  <a:pt x="265175" y="9143"/>
                </a:lnTo>
                <a:lnTo>
                  <a:pt x="1545335" y="9143"/>
                </a:lnTo>
                <a:lnTo>
                  <a:pt x="1575815" y="12191"/>
                </a:lnTo>
                <a:lnTo>
                  <a:pt x="1575815" y="12801"/>
                </a:lnTo>
                <a:lnTo>
                  <a:pt x="1603247" y="18287"/>
                </a:lnTo>
                <a:lnTo>
                  <a:pt x="1603247" y="18965"/>
                </a:lnTo>
                <a:lnTo>
                  <a:pt x="1627631" y="24383"/>
                </a:lnTo>
                <a:lnTo>
                  <a:pt x="1652015" y="33527"/>
                </a:lnTo>
                <a:lnTo>
                  <a:pt x="1676399" y="45719"/>
                </a:lnTo>
                <a:lnTo>
                  <a:pt x="1719071" y="70103"/>
                </a:lnTo>
                <a:lnTo>
                  <a:pt x="1737359" y="85343"/>
                </a:lnTo>
                <a:lnTo>
                  <a:pt x="1767839" y="121919"/>
                </a:lnTo>
                <a:lnTo>
                  <a:pt x="1767839" y="118871"/>
                </a:lnTo>
                <a:lnTo>
                  <a:pt x="1780031" y="140207"/>
                </a:lnTo>
                <a:lnTo>
                  <a:pt x="1780031" y="137159"/>
                </a:lnTo>
                <a:lnTo>
                  <a:pt x="1789175" y="158495"/>
                </a:lnTo>
                <a:lnTo>
                  <a:pt x="1795271" y="179831"/>
                </a:lnTo>
                <a:lnTo>
                  <a:pt x="1795271" y="176783"/>
                </a:lnTo>
                <a:lnTo>
                  <a:pt x="1801367" y="198119"/>
                </a:lnTo>
                <a:lnTo>
                  <a:pt x="1801367" y="275843"/>
                </a:lnTo>
                <a:lnTo>
                  <a:pt x="1810511" y="243839"/>
                </a:lnTo>
                <a:close/>
              </a:path>
              <a:path w="1811020" h="441960">
                <a:moveTo>
                  <a:pt x="268223" y="429767"/>
                </a:moveTo>
                <a:lnTo>
                  <a:pt x="210311" y="420623"/>
                </a:lnTo>
                <a:lnTo>
                  <a:pt x="158495" y="405383"/>
                </a:lnTo>
                <a:lnTo>
                  <a:pt x="112775" y="384047"/>
                </a:lnTo>
                <a:lnTo>
                  <a:pt x="57911" y="338327"/>
                </a:lnTo>
                <a:lnTo>
                  <a:pt x="33527" y="301751"/>
                </a:lnTo>
                <a:lnTo>
                  <a:pt x="15239" y="262127"/>
                </a:lnTo>
                <a:lnTo>
                  <a:pt x="12191" y="240791"/>
                </a:lnTo>
                <a:lnTo>
                  <a:pt x="12191" y="279399"/>
                </a:lnTo>
                <a:lnTo>
                  <a:pt x="36575" y="326135"/>
                </a:lnTo>
                <a:lnTo>
                  <a:pt x="70103" y="362711"/>
                </a:lnTo>
                <a:lnTo>
                  <a:pt x="131063" y="402335"/>
                </a:lnTo>
                <a:lnTo>
                  <a:pt x="182879" y="423671"/>
                </a:lnTo>
                <a:lnTo>
                  <a:pt x="237743" y="435863"/>
                </a:lnTo>
                <a:lnTo>
                  <a:pt x="265175" y="438911"/>
                </a:lnTo>
                <a:lnTo>
                  <a:pt x="265175" y="429767"/>
                </a:lnTo>
                <a:lnTo>
                  <a:pt x="268223" y="429767"/>
                </a:lnTo>
                <a:close/>
              </a:path>
              <a:path w="1811020" h="441960">
                <a:moveTo>
                  <a:pt x="268223" y="9143"/>
                </a:moveTo>
                <a:lnTo>
                  <a:pt x="265175" y="9143"/>
                </a:lnTo>
                <a:lnTo>
                  <a:pt x="265175" y="9448"/>
                </a:lnTo>
                <a:lnTo>
                  <a:pt x="268223" y="9143"/>
                </a:lnTo>
                <a:close/>
              </a:path>
              <a:path w="1811020" h="441960">
                <a:moveTo>
                  <a:pt x="1575815" y="435863"/>
                </a:moveTo>
                <a:lnTo>
                  <a:pt x="1575815" y="426719"/>
                </a:lnTo>
                <a:lnTo>
                  <a:pt x="1545335" y="429767"/>
                </a:lnTo>
                <a:lnTo>
                  <a:pt x="1517903" y="432815"/>
                </a:lnTo>
                <a:lnTo>
                  <a:pt x="295655" y="432815"/>
                </a:lnTo>
                <a:lnTo>
                  <a:pt x="265175" y="429767"/>
                </a:lnTo>
                <a:lnTo>
                  <a:pt x="265175" y="438911"/>
                </a:lnTo>
                <a:lnTo>
                  <a:pt x="295655" y="441959"/>
                </a:lnTo>
                <a:lnTo>
                  <a:pt x="1517903" y="441959"/>
                </a:lnTo>
                <a:lnTo>
                  <a:pt x="1545335" y="438911"/>
                </a:lnTo>
                <a:lnTo>
                  <a:pt x="1575815" y="435863"/>
                </a:lnTo>
                <a:close/>
              </a:path>
              <a:path w="1811020" h="441960">
                <a:moveTo>
                  <a:pt x="1575815" y="12801"/>
                </a:moveTo>
                <a:lnTo>
                  <a:pt x="1575815" y="12191"/>
                </a:lnTo>
                <a:lnTo>
                  <a:pt x="1572767" y="12191"/>
                </a:lnTo>
                <a:lnTo>
                  <a:pt x="1575815" y="12801"/>
                </a:lnTo>
                <a:close/>
              </a:path>
              <a:path w="1811020" h="441960">
                <a:moveTo>
                  <a:pt x="1603247" y="429767"/>
                </a:moveTo>
                <a:lnTo>
                  <a:pt x="1603247" y="420623"/>
                </a:lnTo>
                <a:lnTo>
                  <a:pt x="1572767" y="426719"/>
                </a:lnTo>
                <a:lnTo>
                  <a:pt x="1575815" y="426719"/>
                </a:lnTo>
                <a:lnTo>
                  <a:pt x="1575815" y="435863"/>
                </a:lnTo>
                <a:lnTo>
                  <a:pt x="1603247" y="429767"/>
                </a:lnTo>
                <a:close/>
              </a:path>
              <a:path w="1811020" h="441960">
                <a:moveTo>
                  <a:pt x="1603247" y="18965"/>
                </a:moveTo>
                <a:lnTo>
                  <a:pt x="1603247" y="18287"/>
                </a:lnTo>
                <a:lnTo>
                  <a:pt x="1600199" y="18287"/>
                </a:lnTo>
                <a:lnTo>
                  <a:pt x="1603247" y="18965"/>
                </a:lnTo>
                <a:close/>
              </a:path>
              <a:path w="1811020" h="441960">
                <a:moveTo>
                  <a:pt x="1801367" y="275843"/>
                </a:moveTo>
                <a:lnTo>
                  <a:pt x="1801367" y="240791"/>
                </a:lnTo>
                <a:lnTo>
                  <a:pt x="1789175" y="283463"/>
                </a:lnTo>
                <a:lnTo>
                  <a:pt x="1780031" y="301751"/>
                </a:lnTo>
                <a:lnTo>
                  <a:pt x="1752599" y="338327"/>
                </a:lnTo>
                <a:lnTo>
                  <a:pt x="1719071" y="368807"/>
                </a:lnTo>
                <a:lnTo>
                  <a:pt x="1676399" y="396239"/>
                </a:lnTo>
                <a:lnTo>
                  <a:pt x="1627631" y="414527"/>
                </a:lnTo>
                <a:lnTo>
                  <a:pt x="1600199" y="420623"/>
                </a:lnTo>
                <a:lnTo>
                  <a:pt x="1603247" y="420623"/>
                </a:lnTo>
                <a:lnTo>
                  <a:pt x="1603247" y="429767"/>
                </a:lnTo>
                <a:lnTo>
                  <a:pt x="1630679" y="423671"/>
                </a:lnTo>
                <a:lnTo>
                  <a:pt x="1703831" y="390143"/>
                </a:lnTo>
                <a:lnTo>
                  <a:pt x="1743455" y="362711"/>
                </a:lnTo>
                <a:lnTo>
                  <a:pt x="1773935" y="326135"/>
                </a:lnTo>
                <a:lnTo>
                  <a:pt x="1789175" y="307847"/>
                </a:lnTo>
                <a:lnTo>
                  <a:pt x="1798319" y="286511"/>
                </a:lnTo>
                <a:lnTo>
                  <a:pt x="1801367"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86" name="object 27"/>
          <p:cNvSpPr txBox="1"/>
          <p:nvPr/>
        </p:nvSpPr>
        <p:spPr>
          <a:xfrm>
            <a:off x="7572375" y="4718050"/>
            <a:ext cx="1330325" cy="431800"/>
          </a:xfrm>
          <a:prstGeom prst="rect">
            <a:avLst/>
          </a:prstGeom>
          <a:solidFill>
            <a:srgbClr val="00B050"/>
          </a:solidFill>
        </p:spPr>
        <p:txBody>
          <a:bodyPr lIns="0" tIns="0" rIns="0" bIns="0">
            <a:spAutoFit/>
          </a:bodyPr>
          <a:lstStyle/>
          <a:p>
            <a:pPr marL="12700" algn="r" rtl="1" eaLnBrk="1" fontAlgn="auto" hangingPunct="1">
              <a:spcBef>
                <a:spcPts val="0"/>
              </a:spcBef>
              <a:spcAft>
                <a:spcPts val="0"/>
              </a:spcAft>
              <a:defRPr/>
            </a:pPr>
            <a:r>
              <a:rPr lang="en-US" sz="1400" b="1" dirty="0"/>
              <a:t>Elliptic Curve (EC) </a:t>
            </a:r>
            <a:r>
              <a:rPr sz="1400" b="1" spc="-10" dirty="0">
                <a:solidFill>
                  <a:srgbClr val="232021"/>
                </a:solidFill>
                <a:latin typeface="Arial"/>
                <a:cs typeface="Arial"/>
              </a:rPr>
              <a:t>Ciphers</a:t>
            </a:r>
            <a:endParaRPr sz="1400" dirty="0">
              <a:latin typeface="Arial"/>
              <a:cs typeface="Arial"/>
            </a:endParaRPr>
          </a:p>
        </p:txBody>
      </p:sp>
      <p:sp>
        <p:nvSpPr>
          <p:cNvPr id="87" name="object 28"/>
          <p:cNvSpPr>
            <a:spLocks/>
          </p:cNvSpPr>
          <p:nvPr/>
        </p:nvSpPr>
        <p:spPr bwMode="auto">
          <a:xfrm>
            <a:off x="6153150" y="3860800"/>
            <a:ext cx="0" cy="358775"/>
          </a:xfrm>
          <a:custGeom>
            <a:avLst/>
            <a:gdLst>
              <a:gd name="T0" fmla="*/ 0 h 360045"/>
              <a:gd name="T1" fmla="*/ 328365 h 360045"/>
              <a:gd name="T2" fmla="*/ 0 60000 65536"/>
              <a:gd name="T3" fmla="*/ 0 60000 65536"/>
              <a:gd name="T4" fmla="*/ 0 h 360045"/>
              <a:gd name="T5" fmla="*/ 360045 h 360045"/>
            </a:gdLst>
            <a:ahLst/>
            <a:cxnLst>
              <a:cxn ang="T2">
                <a:pos x="0" y="T0"/>
              </a:cxn>
              <a:cxn ang="T3">
                <a:pos x="0" y="T1"/>
              </a:cxn>
            </a:cxnLst>
            <a:rect l="0" t="T4" r="0" b="T5"/>
            <a:pathLst>
              <a:path h="360045">
                <a:moveTo>
                  <a:pt x="0" y="0"/>
                </a:moveTo>
                <a:lnTo>
                  <a:pt x="0" y="359663"/>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88" name="object 29"/>
          <p:cNvSpPr>
            <a:spLocks/>
          </p:cNvSpPr>
          <p:nvPr/>
        </p:nvSpPr>
        <p:spPr bwMode="auto">
          <a:xfrm>
            <a:off x="4716463" y="4219575"/>
            <a:ext cx="3527425" cy="46038"/>
          </a:xfrm>
          <a:custGeom>
            <a:avLst/>
            <a:gdLst>
              <a:gd name="T0" fmla="*/ 0 w 2374900"/>
              <a:gd name="T1" fmla="*/ 0 h 45719"/>
              <a:gd name="T2" fmla="*/ 2147483646 w 2374900"/>
              <a:gd name="T3" fmla="*/ 0 h 45719"/>
              <a:gd name="T4" fmla="*/ 0 60000 65536"/>
              <a:gd name="T5" fmla="*/ 0 60000 65536"/>
              <a:gd name="T6" fmla="*/ 0 w 2374900"/>
              <a:gd name="T7" fmla="*/ 0 h 45719"/>
              <a:gd name="T8" fmla="*/ 2374900 w 2374900"/>
              <a:gd name="T9" fmla="*/ 0 h 45719"/>
            </a:gdLst>
            <a:ahLst/>
            <a:cxnLst>
              <a:cxn ang="T4">
                <a:pos x="T0" y="T1"/>
              </a:cxn>
              <a:cxn ang="T5">
                <a:pos x="T2" y="T3"/>
              </a:cxn>
            </a:cxnLst>
            <a:rect l="T6" t="T7" r="T8" b="T9"/>
            <a:pathLst>
              <a:path w="2374900" h="45719">
                <a:moveTo>
                  <a:pt x="0" y="0"/>
                </a:moveTo>
                <a:lnTo>
                  <a:pt x="237439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89" name="object 30"/>
          <p:cNvSpPr>
            <a:spLocks/>
          </p:cNvSpPr>
          <p:nvPr/>
        </p:nvSpPr>
        <p:spPr bwMode="auto">
          <a:xfrm>
            <a:off x="6264275" y="4219575"/>
            <a:ext cx="76200" cy="431800"/>
          </a:xfrm>
          <a:custGeom>
            <a:avLst/>
            <a:gdLst>
              <a:gd name="T0" fmla="*/ 76199 w 76200"/>
              <a:gd name="T1" fmla="*/ 330631 h 433070"/>
              <a:gd name="T2" fmla="*/ 0 w 76200"/>
              <a:gd name="T3" fmla="*/ 330631 h 433070"/>
              <a:gd name="T4" fmla="*/ 33527 w 76200"/>
              <a:gd name="T5" fmla="*/ 390406 h 433070"/>
              <a:gd name="T6" fmla="*/ 33527 w 76200"/>
              <a:gd name="T7" fmla="*/ 341927 h 433070"/>
              <a:gd name="T8" fmla="*/ 45719 w 76200"/>
              <a:gd name="T9" fmla="*/ 341927 h 433070"/>
              <a:gd name="T10" fmla="*/ 45719 w 76200"/>
              <a:gd name="T11" fmla="*/ 389500 h 433070"/>
              <a:gd name="T12" fmla="*/ 76199 w 76200"/>
              <a:gd name="T13" fmla="*/ 330631 h 433070"/>
              <a:gd name="T14" fmla="*/ 45719 w 76200"/>
              <a:gd name="T15" fmla="*/ 330631 h 433070"/>
              <a:gd name="T16" fmla="*/ 45719 w 76200"/>
              <a:gd name="T17" fmla="*/ 0 h 433070"/>
              <a:gd name="T18" fmla="*/ 33527 w 76200"/>
              <a:gd name="T19" fmla="*/ 0 h 433070"/>
              <a:gd name="T20" fmla="*/ 33527 w 76200"/>
              <a:gd name="T21" fmla="*/ 330631 h 433070"/>
              <a:gd name="T22" fmla="*/ 45719 w 76200"/>
              <a:gd name="T23" fmla="*/ 330631 h 433070"/>
              <a:gd name="T24" fmla="*/ 45719 w 76200"/>
              <a:gd name="T25" fmla="*/ 389500 h 433070"/>
              <a:gd name="T26" fmla="*/ 45719 w 76200"/>
              <a:gd name="T27" fmla="*/ 341927 h 433070"/>
              <a:gd name="T28" fmla="*/ 33527 w 76200"/>
              <a:gd name="T29" fmla="*/ 341927 h 433070"/>
              <a:gd name="T30" fmla="*/ 33527 w 76200"/>
              <a:gd name="T31" fmla="*/ 390406 h 433070"/>
              <a:gd name="T32" fmla="*/ 39623 w 76200"/>
              <a:gd name="T33" fmla="*/ 401274 h 433070"/>
              <a:gd name="T34" fmla="*/ 45719 w 76200"/>
              <a:gd name="T35" fmla="*/ 389500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3527" y="421092"/>
                </a:lnTo>
                <a:lnTo>
                  <a:pt x="33527" y="368807"/>
                </a:lnTo>
                <a:lnTo>
                  <a:pt x="45719" y="368807"/>
                </a:lnTo>
                <a:lnTo>
                  <a:pt x="45719" y="420115"/>
                </a:lnTo>
                <a:lnTo>
                  <a:pt x="76199" y="356615"/>
                </a:lnTo>
                <a:close/>
              </a:path>
              <a:path w="76200" h="433070">
                <a:moveTo>
                  <a:pt x="45719" y="356615"/>
                </a:moveTo>
                <a:lnTo>
                  <a:pt x="45719" y="0"/>
                </a:lnTo>
                <a:lnTo>
                  <a:pt x="33527" y="0"/>
                </a:lnTo>
                <a:lnTo>
                  <a:pt x="33527" y="356615"/>
                </a:lnTo>
                <a:lnTo>
                  <a:pt x="45719" y="356615"/>
                </a:lnTo>
                <a:close/>
              </a:path>
              <a:path w="76200" h="433070">
                <a:moveTo>
                  <a:pt x="45719" y="420115"/>
                </a:moveTo>
                <a:lnTo>
                  <a:pt x="45719" y="368807"/>
                </a:lnTo>
                <a:lnTo>
                  <a:pt x="33527" y="368807"/>
                </a:lnTo>
                <a:lnTo>
                  <a:pt x="33527" y="421092"/>
                </a:lnTo>
                <a:lnTo>
                  <a:pt x="39623" y="432815"/>
                </a:lnTo>
                <a:lnTo>
                  <a:pt x="45719" y="4201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90" name="object 31"/>
          <p:cNvSpPr>
            <a:spLocks/>
          </p:cNvSpPr>
          <p:nvPr/>
        </p:nvSpPr>
        <p:spPr bwMode="auto">
          <a:xfrm>
            <a:off x="8204200" y="4219575"/>
            <a:ext cx="76200" cy="431800"/>
          </a:xfrm>
          <a:custGeom>
            <a:avLst/>
            <a:gdLst>
              <a:gd name="T0" fmla="*/ 76199 w 76200"/>
              <a:gd name="T1" fmla="*/ 330631 h 433070"/>
              <a:gd name="T2" fmla="*/ 0 w 76200"/>
              <a:gd name="T3" fmla="*/ 330631 h 433070"/>
              <a:gd name="T4" fmla="*/ 30479 w 76200"/>
              <a:gd name="T5" fmla="*/ 389500 h 433070"/>
              <a:gd name="T6" fmla="*/ 30479 w 76200"/>
              <a:gd name="T7" fmla="*/ 341927 h 433070"/>
              <a:gd name="T8" fmla="*/ 42671 w 76200"/>
              <a:gd name="T9" fmla="*/ 341927 h 433070"/>
              <a:gd name="T10" fmla="*/ 42671 w 76200"/>
              <a:gd name="T11" fmla="*/ 390406 h 433070"/>
              <a:gd name="T12" fmla="*/ 76199 w 76200"/>
              <a:gd name="T13" fmla="*/ 330631 h 433070"/>
              <a:gd name="T14" fmla="*/ 42671 w 76200"/>
              <a:gd name="T15" fmla="*/ 330631 h 433070"/>
              <a:gd name="T16" fmla="*/ 42671 w 76200"/>
              <a:gd name="T17" fmla="*/ 0 h 433070"/>
              <a:gd name="T18" fmla="*/ 30479 w 76200"/>
              <a:gd name="T19" fmla="*/ 0 h 433070"/>
              <a:gd name="T20" fmla="*/ 30479 w 76200"/>
              <a:gd name="T21" fmla="*/ 330631 h 433070"/>
              <a:gd name="T22" fmla="*/ 42671 w 76200"/>
              <a:gd name="T23" fmla="*/ 330631 h 433070"/>
              <a:gd name="T24" fmla="*/ 42671 w 76200"/>
              <a:gd name="T25" fmla="*/ 390406 h 433070"/>
              <a:gd name="T26" fmla="*/ 42671 w 76200"/>
              <a:gd name="T27" fmla="*/ 341927 h 433070"/>
              <a:gd name="T28" fmla="*/ 30479 w 76200"/>
              <a:gd name="T29" fmla="*/ 341927 h 433070"/>
              <a:gd name="T30" fmla="*/ 30479 w 76200"/>
              <a:gd name="T31" fmla="*/ 389500 h 433070"/>
              <a:gd name="T32" fmla="*/ 36575 w 76200"/>
              <a:gd name="T33" fmla="*/ 401274 h 433070"/>
              <a:gd name="T34" fmla="*/ 42671 w 76200"/>
              <a:gd name="T35" fmla="*/ 390406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0479" y="420115"/>
                </a:lnTo>
                <a:lnTo>
                  <a:pt x="30479" y="368807"/>
                </a:lnTo>
                <a:lnTo>
                  <a:pt x="42671" y="368807"/>
                </a:lnTo>
                <a:lnTo>
                  <a:pt x="42671" y="421092"/>
                </a:lnTo>
                <a:lnTo>
                  <a:pt x="76199" y="356615"/>
                </a:lnTo>
                <a:close/>
              </a:path>
              <a:path w="76200" h="433070">
                <a:moveTo>
                  <a:pt x="42671" y="356615"/>
                </a:moveTo>
                <a:lnTo>
                  <a:pt x="42671" y="0"/>
                </a:lnTo>
                <a:lnTo>
                  <a:pt x="30479" y="0"/>
                </a:lnTo>
                <a:lnTo>
                  <a:pt x="30479" y="356615"/>
                </a:lnTo>
                <a:lnTo>
                  <a:pt x="42671" y="356615"/>
                </a:lnTo>
                <a:close/>
              </a:path>
              <a:path w="76200" h="433070">
                <a:moveTo>
                  <a:pt x="42671" y="421092"/>
                </a:moveTo>
                <a:lnTo>
                  <a:pt x="42671" y="368807"/>
                </a:lnTo>
                <a:lnTo>
                  <a:pt x="30479" y="368807"/>
                </a:lnTo>
                <a:lnTo>
                  <a:pt x="30479" y="420115"/>
                </a:lnTo>
                <a:lnTo>
                  <a:pt x="36575" y="432815"/>
                </a:lnTo>
                <a:lnTo>
                  <a:pt x="42671" y="4210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91" name="object 24"/>
          <p:cNvSpPr>
            <a:spLocks/>
          </p:cNvSpPr>
          <p:nvPr/>
        </p:nvSpPr>
        <p:spPr bwMode="auto">
          <a:xfrm>
            <a:off x="3851275" y="4649788"/>
            <a:ext cx="1512888" cy="795337"/>
          </a:xfrm>
          <a:custGeom>
            <a:avLst/>
            <a:gdLst>
              <a:gd name="T0" fmla="*/ 35813 w 1807845"/>
              <a:gd name="T1" fmla="*/ 2147483646 h 441960"/>
              <a:gd name="T2" fmla="*/ 33927 w 1807845"/>
              <a:gd name="T3" fmla="*/ 2147483646 h 441960"/>
              <a:gd name="T4" fmla="*/ 31982 w 1807845"/>
              <a:gd name="T5" fmla="*/ 2147483646 h 441960"/>
              <a:gd name="T6" fmla="*/ 5229 w 1807845"/>
              <a:gd name="T7" fmla="*/ 0 h 441960"/>
              <a:gd name="T8" fmla="*/ 3041 w 1807845"/>
              <a:gd name="T9" fmla="*/ 2147483646 h 441960"/>
              <a:gd name="T10" fmla="*/ 972 w 1807845"/>
              <a:gd name="T11" fmla="*/ 2147483646 h 441960"/>
              <a:gd name="T12" fmla="*/ 243 w 1807845"/>
              <a:gd name="T13" fmla="*/ 2147483646 h 441960"/>
              <a:gd name="T14" fmla="*/ 182 w 1807845"/>
              <a:gd name="T15" fmla="*/ 2147483646 h 441960"/>
              <a:gd name="T16" fmla="*/ 304 w 1807845"/>
              <a:gd name="T17" fmla="*/ 2147483646 h 441960"/>
              <a:gd name="T18" fmla="*/ 608 w 1807845"/>
              <a:gd name="T19" fmla="*/ 2147483646 h 441960"/>
              <a:gd name="T20" fmla="*/ 1459 w 1807845"/>
              <a:gd name="T21" fmla="*/ 2147483646 h 441960"/>
              <a:gd name="T22" fmla="*/ 4135 w 1807845"/>
              <a:gd name="T23" fmla="*/ 2147483646 h 441960"/>
              <a:gd name="T24" fmla="*/ 5290 w 1807845"/>
              <a:gd name="T25" fmla="*/ 2147483646 h 441960"/>
              <a:gd name="T26" fmla="*/ 31374 w 1807845"/>
              <a:gd name="T27" fmla="*/ 2147483646 h 441960"/>
              <a:gd name="T28" fmla="*/ 32955 w 1807845"/>
              <a:gd name="T29" fmla="*/ 2147483646 h 441960"/>
              <a:gd name="T30" fmla="*/ 33867 w 1807845"/>
              <a:gd name="T31" fmla="*/ 2147483646 h 441960"/>
              <a:gd name="T32" fmla="*/ 34961 w 1807845"/>
              <a:gd name="T33" fmla="*/ 2147483646 h 441960"/>
              <a:gd name="T34" fmla="*/ 35448 w 1807845"/>
              <a:gd name="T35" fmla="*/ 2147483646 h 441960"/>
              <a:gd name="T36" fmla="*/ 35752 w 1807845"/>
              <a:gd name="T37" fmla="*/ 2147483646 h 441960"/>
              <a:gd name="T38" fmla="*/ 35873 w 1807845"/>
              <a:gd name="T39" fmla="*/ 2147483646 h 441960"/>
              <a:gd name="T40" fmla="*/ 2675 w 1807845"/>
              <a:gd name="T41" fmla="*/ 2147483646 h 441960"/>
              <a:gd name="T42" fmla="*/ 608 w 1807845"/>
              <a:gd name="T43" fmla="*/ 2147483646 h 441960"/>
              <a:gd name="T44" fmla="*/ 243 w 1807845"/>
              <a:gd name="T45" fmla="*/ 2147483646 h 441960"/>
              <a:gd name="T46" fmla="*/ 972 w 1807845"/>
              <a:gd name="T47" fmla="*/ 2147483646 h 441960"/>
              <a:gd name="T48" fmla="*/ 2128 w 1807845"/>
              <a:gd name="T49" fmla="*/ 2147483646 h 441960"/>
              <a:gd name="T50" fmla="*/ 3588 w 1807845"/>
              <a:gd name="T51" fmla="*/ 2147483646 h 441960"/>
              <a:gd name="T52" fmla="*/ 4195 w 1807845"/>
              <a:gd name="T53" fmla="*/ 2147483646 h 441960"/>
              <a:gd name="T54" fmla="*/ 4135 w 1807845"/>
              <a:gd name="T55" fmla="*/ 2147483646 h 441960"/>
              <a:gd name="T56" fmla="*/ 30826 w 1807845"/>
              <a:gd name="T57" fmla="*/ 2147483646 h 441960"/>
              <a:gd name="T58" fmla="*/ 5290 w 1807845"/>
              <a:gd name="T59" fmla="*/ 2147483646 h 441960"/>
              <a:gd name="T60" fmla="*/ 4135 w 1807845"/>
              <a:gd name="T61" fmla="*/ 2147483646 h 441960"/>
              <a:gd name="T62" fmla="*/ 5837 w 1807845"/>
              <a:gd name="T63" fmla="*/ 2147483646 h 441960"/>
              <a:gd name="T64" fmla="*/ 30826 w 1807845"/>
              <a:gd name="T65" fmla="*/ 2147483646 h 441960"/>
              <a:gd name="T66" fmla="*/ 30826 w 1807845"/>
              <a:gd name="T67" fmla="*/ 2147483646 h 441960"/>
              <a:gd name="T68" fmla="*/ 33379 w 1807845"/>
              <a:gd name="T69" fmla="*/ 2147483646 h 441960"/>
              <a:gd name="T70" fmla="*/ 31921 w 1807845"/>
              <a:gd name="T71" fmla="*/ 2147483646 h 441960"/>
              <a:gd name="T72" fmla="*/ 30826 w 1807845"/>
              <a:gd name="T73" fmla="*/ 2147483646 h 441960"/>
              <a:gd name="T74" fmla="*/ 31982 w 1807845"/>
              <a:gd name="T75" fmla="*/ 2147483646 h 441960"/>
              <a:gd name="T76" fmla="*/ 33501 w 1807845"/>
              <a:gd name="T77" fmla="*/ 2147483646 h 441960"/>
              <a:gd name="T78" fmla="*/ 33867 w 1807845"/>
              <a:gd name="T79" fmla="*/ 2147483646 h 441960"/>
              <a:gd name="T80" fmla="*/ 35873 w 1807845"/>
              <a:gd name="T81" fmla="*/ 2147483646 h 441960"/>
              <a:gd name="T82" fmla="*/ 35448 w 1807845"/>
              <a:gd name="T83" fmla="*/ 2147483646 h 441960"/>
              <a:gd name="T84" fmla="*/ 33805 w 1807845"/>
              <a:gd name="T85" fmla="*/ 2147483646 h 441960"/>
              <a:gd name="T86" fmla="*/ 34353 w 1807845"/>
              <a:gd name="T87" fmla="*/ 2147483646 h 441960"/>
              <a:gd name="T88" fmla="*/ 35813 w 1807845"/>
              <a:gd name="T89" fmla="*/ 2147483646 h 4419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07845"/>
              <a:gd name="T136" fmla="*/ 0 h 441960"/>
              <a:gd name="T137" fmla="*/ 1807845 w 1807845"/>
              <a:gd name="T138" fmla="*/ 441960 h 4419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07845" h="441960">
                <a:moveTo>
                  <a:pt x="1807463" y="243839"/>
                </a:moveTo>
                <a:lnTo>
                  <a:pt x="1807463" y="198119"/>
                </a:lnTo>
                <a:lnTo>
                  <a:pt x="1795271" y="155447"/>
                </a:lnTo>
                <a:lnTo>
                  <a:pt x="1773935" y="115823"/>
                </a:lnTo>
                <a:lnTo>
                  <a:pt x="1740407" y="79247"/>
                </a:lnTo>
                <a:lnTo>
                  <a:pt x="1700783" y="48767"/>
                </a:lnTo>
                <a:lnTo>
                  <a:pt x="1655063" y="27431"/>
                </a:lnTo>
                <a:lnTo>
                  <a:pt x="1627631" y="15239"/>
                </a:lnTo>
                <a:lnTo>
                  <a:pt x="1603247" y="9143"/>
                </a:lnTo>
                <a:lnTo>
                  <a:pt x="1572767" y="3047"/>
                </a:lnTo>
                <a:lnTo>
                  <a:pt x="1545335" y="0"/>
                </a:lnTo>
                <a:lnTo>
                  <a:pt x="262127" y="0"/>
                </a:lnTo>
                <a:lnTo>
                  <a:pt x="234695" y="3047"/>
                </a:lnTo>
                <a:lnTo>
                  <a:pt x="179831" y="15239"/>
                </a:lnTo>
                <a:lnTo>
                  <a:pt x="152399" y="27431"/>
                </a:lnTo>
                <a:lnTo>
                  <a:pt x="131063" y="36575"/>
                </a:lnTo>
                <a:lnTo>
                  <a:pt x="85343" y="64007"/>
                </a:lnTo>
                <a:lnTo>
                  <a:pt x="48767" y="97535"/>
                </a:lnTo>
                <a:lnTo>
                  <a:pt x="36575" y="115823"/>
                </a:lnTo>
                <a:lnTo>
                  <a:pt x="21335" y="134111"/>
                </a:lnTo>
                <a:lnTo>
                  <a:pt x="12191" y="155447"/>
                </a:lnTo>
                <a:lnTo>
                  <a:pt x="0" y="198119"/>
                </a:lnTo>
                <a:lnTo>
                  <a:pt x="0" y="243839"/>
                </a:lnTo>
                <a:lnTo>
                  <a:pt x="9143" y="275843"/>
                </a:lnTo>
                <a:lnTo>
                  <a:pt x="9143" y="198119"/>
                </a:lnTo>
                <a:lnTo>
                  <a:pt x="15239" y="176783"/>
                </a:lnTo>
                <a:lnTo>
                  <a:pt x="15239" y="179831"/>
                </a:lnTo>
                <a:lnTo>
                  <a:pt x="21335" y="158495"/>
                </a:lnTo>
                <a:lnTo>
                  <a:pt x="30479" y="137159"/>
                </a:lnTo>
                <a:lnTo>
                  <a:pt x="30479" y="140207"/>
                </a:lnTo>
                <a:lnTo>
                  <a:pt x="42671" y="118871"/>
                </a:lnTo>
                <a:lnTo>
                  <a:pt x="42671" y="121919"/>
                </a:lnTo>
                <a:lnTo>
                  <a:pt x="73151" y="85343"/>
                </a:lnTo>
                <a:lnTo>
                  <a:pt x="134111" y="45719"/>
                </a:lnTo>
                <a:lnTo>
                  <a:pt x="182879" y="24383"/>
                </a:lnTo>
                <a:lnTo>
                  <a:pt x="207263" y="18965"/>
                </a:lnTo>
                <a:lnTo>
                  <a:pt x="207263" y="18287"/>
                </a:lnTo>
                <a:lnTo>
                  <a:pt x="234695" y="12191"/>
                </a:lnTo>
                <a:lnTo>
                  <a:pt x="265175" y="9143"/>
                </a:lnTo>
                <a:lnTo>
                  <a:pt x="1545335" y="9143"/>
                </a:lnTo>
                <a:lnTo>
                  <a:pt x="1545335" y="9448"/>
                </a:lnTo>
                <a:lnTo>
                  <a:pt x="1572767" y="12191"/>
                </a:lnTo>
                <a:lnTo>
                  <a:pt x="1600199" y="18287"/>
                </a:lnTo>
                <a:lnTo>
                  <a:pt x="1624583" y="24383"/>
                </a:lnTo>
                <a:lnTo>
                  <a:pt x="1652015" y="33527"/>
                </a:lnTo>
                <a:lnTo>
                  <a:pt x="1673351" y="45719"/>
                </a:lnTo>
                <a:lnTo>
                  <a:pt x="1697735" y="57911"/>
                </a:lnTo>
                <a:lnTo>
                  <a:pt x="1697735" y="59653"/>
                </a:lnTo>
                <a:lnTo>
                  <a:pt x="1716023" y="70103"/>
                </a:lnTo>
                <a:lnTo>
                  <a:pt x="1734311" y="85343"/>
                </a:lnTo>
                <a:lnTo>
                  <a:pt x="1752599" y="103631"/>
                </a:lnTo>
                <a:lnTo>
                  <a:pt x="1764791" y="121919"/>
                </a:lnTo>
                <a:lnTo>
                  <a:pt x="1764791" y="118871"/>
                </a:lnTo>
                <a:lnTo>
                  <a:pt x="1776983" y="140207"/>
                </a:lnTo>
                <a:lnTo>
                  <a:pt x="1776983" y="137159"/>
                </a:lnTo>
                <a:lnTo>
                  <a:pt x="1786127" y="158495"/>
                </a:lnTo>
                <a:lnTo>
                  <a:pt x="1792223" y="179831"/>
                </a:lnTo>
                <a:lnTo>
                  <a:pt x="1792223" y="176783"/>
                </a:lnTo>
                <a:lnTo>
                  <a:pt x="1798319" y="198119"/>
                </a:lnTo>
                <a:lnTo>
                  <a:pt x="1798319" y="275843"/>
                </a:lnTo>
                <a:lnTo>
                  <a:pt x="1807463" y="243839"/>
                </a:lnTo>
                <a:close/>
              </a:path>
              <a:path w="1807845" h="441960">
                <a:moveTo>
                  <a:pt x="210311" y="420623"/>
                </a:moveTo>
                <a:lnTo>
                  <a:pt x="134111" y="396239"/>
                </a:lnTo>
                <a:lnTo>
                  <a:pt x="91439" y="368807"/>
                </a:lnTo>
                <a:lnTo>
                  <a:pt x="57911" y="338327"/>
                </a:lnTo>
                <a:lnTo>
                  <a:pt x="30479" y="301751"/>
                </a:lnTo>
                <a:lnTo>
                  <a:pt x="9143" y="240791"/>
                </a:lnTo>
                <a:lnTo>
                  <a:pt x="9143" y="275843"/>
                </a:lnTo>
                <a:lnTo>
                  <a:pt x="12191" y="286511"/>
                </a:lnTo>
                <a:lnTo>
                  <a:pt x="21335" y="307847"/>
                </a:lnTo>
                <a:lnTo>
                  <a:pt x="36575" y="326135"/>
                </a:lnTo>
                <a:lnTo>
                  <a:pt x="48767" y="344423"/>
                </a:lnTo>
                <a:lnTo>
                  <a:pt x="67055" y="362711"/>
                </a:lnTo>
                <a:lnTo>
                  <a:pt x="85343" y="377951"/>
                </a:lnTo>
                <a:lnTo>
                  <a:pt x="106679" y="390143"/>
                </a:lnTo>
                <a:lnTo>
                  <a:pt x="131063" y="402335"/>
                </a:lnTo>
                <a:lnTo>
                  <a:pt x="152399" y="414527"/>
                </a:lnTo>
                <a:lnTo>
                  <a:pt x="179831" y="423671"/>
                </a:lnTo>
                <a:lnTo>
                  <a:pt x="207263" y="429767"/>
                </a:lnTo>
                <a:lnTo>
                  <a:pt x="207263" y="420623"/>
                </a:lnTo>
                <a:lnTo>
                  <a:pt x="210311" y="420623"/>
                </a:lnTo>
                <a:close/>
              </a:path>
              <a:path w="1807845" h="441960">
                <a:moveTo>
                  <a:pt x="210311" y="18287"/>
                </a:moveTo>
                <a:lnTo>
                  <a:pt x="207263" y="18287"/>
                </a:lnTo>
                <a:lnTo>
                  <a:pt x="207263" y="18965"/>
                </a:lnTo>
                <a:lnTo>
                  <a:pt x="210311" y="18287"/>
                </a:lnTo>
                <a:close/>
              </a:path>
              <a:path w="1807845" h="441960">
                <a:moveTo>
                  <a:pt x="1545335" y="438911"/>
                </a:moveTo>
                <a:lnTo>
                  <a:pt x="1545335" y="429767"/>
                </a:lnTo>
                <a:lnTo>
                  <a:pt x="1514855" y="432815"/>
                </a:lnTo>
                <a:lnTo>
                  <a:pt x="292607" y="432815"/>
                </a:lnTo>
                <a:lnTo>
                  <a:pt x="265175" y="429767"/>
                </a:lnTo>
                <a:lnTo>
                  <a:pt x="234695" y="426719"/>
                </a:lnTo>
                <a:lnTo>
                  <a:pt x="207263" y="420623"/>
                </a:lnTo>
                <a:lnTo>
                  <a:pt x="207263" y="429767"/>
                </a:lnTo>
                <a:lnTo>
                  <a:pt x="234695" y="435863"/>
                </a:lnTo>
                <a:lnTo>
                  <a:pt x="262127" y="438911"/>
                </a:lnTo>
                <a:lnTo>
                  <a:pt x="292607" y="441959"/>
                </a:lnTo>
                <a:lnTo>
                  <a:pt x="1514855" y="441959"/>
                </a:lnTo>
                <a:lnTo>
                  <a:pt x="1545335" y="438911"/>
                </a:lnTo>
                <a:close/>
              </a:path>
              <a:path w="1807845" h="441960">
                <a:moveTo>
                  <a:pt x="1545335" y="9448"/>
                </a:moveTo>
                <a:lnTo>
                  <a:pt x="1545335" y="9143"/>
                </a:lnTo>
                <a:lnTo>
                  <a:pt x="1542287" y="9143"/>
                </a:lnTo>
                <a:lnTo>
                  <a:pt x="1545335" y="9448"/>
                </a:lnTo>
                <a:close/>
              </a:path>
              <a:path w="1807845" h="441960">
                <a:moveTo>
                  <a:pt x="1697735" y="391885"/>
                </a:moveTo>
                <a:lnTo>
                  <a:pt x="1697735" y="384047"/>
                </a:lnTo>
                <a:lnTo>
                  <a:pt x="1673351" y="396239"/>
                </a:lnTo>
                <a:lnTo>
                  <a:pt x="1652015" y="405383"/>
                </a:lnTo>
                <a:lnTo>
                  <a:pt x="1624583" y="414527"/>
                </a:lnTo>
                <a:lnTo>
                  <a:pt x="1600199" y="420623"/>
                </a:lnTo>
                <a:lnTo>
                  <a:pt x="1572767" y="426719"/>
                </a:lnTo>
                <a:lnTo>
                  <a:pt x="1542287" y="429767"/>
                </a:lnTo>
                <a:lnTo>
                  <a:pt x="1545335" y="429767"/>
                </a:lnTo>
                <a:lnTo>
                  <a:pt x="1545335" y="438911"/>
                </a:lnTo>
                <a:lnTo>
                  <a:pt x="1572767" y="435863"/>
                </a:lnTo>
                <a:lnTo>
                  <a:pt x="1603247" y="429767"/>
                </a:lnTo>
                <a:lnTo>
                  <a:pt x="1627631" y="423671"/>
                </a:lnTo>
                <a:lnTo>
                  <a:pt x="1655063" y="414527"/>
                </a:lnTo>
                <a:lnTo>
                  <a:pt x="1679447" y="402335"/>
                </a:lnTo>
                <a:lnTo>
                  <a:pt x="1697735" y="391885"/>
                </a:lnTo>
                <a:close/>
              </a:path>
              <a:path w="1807845" h="441960">
                <a:moveTo>
                  <a:pt x="1697735" y="59653"/>
                </a:moveTo>
                <a:lnTo>
                  <a:pt x="1697735" y="57911"/>
                </a:lnTo>
                <a:lnTo>
                  <a:pt x="1694687" y="57911"/>
                </a:lnTo>
                <a:lnTo>
                  <a:pt x="1697735" y="59653"/>
                </a:lnTo>
                <a:close/>
              </a:path>
              <a:path w="1807845" h="441960">
                <a:moveTo>
                  <a:pt x="1798319" y="275843"/>
                </a:moveTo>
                <a:lnTo>
                  <a:pt x="1798319" y="240791"/>
                </a:lnTo>
                <a:lnTo>
                  <a:pt x="1786127" y="283463"/>
                </a:lnTo>
                <a:lnTo>
                  <a:pt x="1776983" y="301751"/>
                </a:lnTo>
                <a:lnTo>
                  <a:pt x="1752599" y="338327"/>
                </a:lnTo>
                <a:lnTo>
                  <a:pt x="1716023" y="368807"/>
                </a:lnTo>
                <a:lnTo>
                  <a:pt x="1694687" y="384047"/>
                </a:lnTo>
                <a:lnTo>
                  <a:pt x="1697735" y="384047"/>
                </a:lnTo>
                <a:lnTo>
                  <a:pt x="1697735" y="391885"/>
                </a:lnTo>
                <a:lnTo>
                  <a:pt x="1722119" y="377951"/>
                </a:lnTo>
                <a:lnTo>
                  <a:pt x="1758695" y="344423"/>
                </a:lnTo>
                <a:lnTo>
                  <a:pt x="1786127" y="307847"/>
                </a:lnTo>
                <a:lnTo>
                  <a:pt x="1795271" y="286511"/>
                </a:lnTo>
                <a:lnTo>
                  <a:pt x="1798319" y="27584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92" name="object 25"/>
          <p:cNvSpPr txBox="1"/>
          <p:nvPr/>
        </p:nvSpPr>
        <p:spPr>
          <a:xfrm>
            <a:off x="4040188" y="4719638"/>
            <a:ext cx="1209675" cy="646112"/>
          </a:xfrm>
          <a:prstGeom prst="rect">
            <a:avLst/>
          </a:prstGeom>
          <a:solidFill>
            <a:srgbClr val="00B050"/>
          </a:solidFill>
        </p:spPr>
        <p:txBody>
          <a:bodyPr lIns="0" tIns="0" rIns="0" bIns="0">
            <a:spAutoFit/>
          </a:bodyPr>
          <a:lstStyle/>
          <a:p>
            <a:pPr marL="12700" algn="ctr" eaLnBrk="1" fontAlgn="auto" hangingPunct="1">
              <a:spcBef>
                <a:spcPts val="0"/>
              </a:spcBef>
              <a:spcAft>
                <a:spcPts val="0"/>
              </a:spcAft>
              <a:defRPr/>
            </a:pPr>
            <a:r>
              <a:rPr lang="en-US" sz="1400" b="1" dirty="0"/>
              <a:t>Integer-Factorization </a:t>
            </a:r>
            <a:r>
              <a:rPr sz="1400" b="1" spc="-10" dirty="0">
                <a:solidFill>
                  <a:srgbClr val="232021"/>
                </a:solidFill>
                <a:latin typeface="Arial"/>
                <a:cs typeface="Arial"/>
              </a:rPr>
              <a:t>Ciphers</a:t>
            </a:r>
            <a:endParaRPr sz="1400" dirty="0">
              <a:latin typeface="Arial"/>
              <a:cs typeface="Arial"/>
            </a:endParaRPr>
          </a:p>
        </p:txBody>
      </p:sp>
      <p:sp>
        <p:nvSpPr>
          <p:cNvPr id="93" name="object 30"/>
          <p:cNvSpPr>
            <a:spLocks/>
          </p:cNvSpPr>
          <p:nvPr/>
        </p:nvSpPr>
        <p:spPr bwMode="auto">
          <a:xfrm>
            <a:off x="4640263" y="4221163"/>
            <a:ext cx="76200" cy="431800"/>
          </a:xfrm>
          <a:custGeom>
            <a:avLst/>
            <a:gdLst>
              <a:gd name="T0" fmla="*/ 76199 w 76200"/>
              <a:gd name="T1" fmla="*/ 330631 h 433070"/>
              <a:gd name="T2" fmla="*/ 0 w 76200"/>
              <a:gd name="T3" fmla="*/ 330631 h 433070"/>
              <a:gd name="T4" fmla="*/ 33527 w 76200"/>
              <a:gd name="T5" fmla="*/ 390406 h 433070"/>
              <a:gd name="T6" fmla="*/ 33527 w 76200"/>
              <a:gd name="T7" fmla="*/ 341927 h 433070"/>
              <a:gd name="T8" fmla="*/ 45719 w 76200"/>
              <a:gd name="T9" fmla="*/ 341927 h 433070"/>
              <a:gd name="T10" fmla="*/ 45719 w 76200"/>
              <a:gd name="T11" fmla="*/ 389500 h 433070"/>
              <a:gd name="T12" fmla="*/ 76199 w 76200"/>
              <a:gd name="T13" fmla="*/ 330631 h 433070"/>
              <a:gd name="T14" fmla="*/ 45719 w 76200"/>
              <a:gd name="T15" fmla="*/ 330631 h 433070"/>
              <a:gd name="T16" fmla="*/ 45719 w 76200"/>
              <a:gd name="T17" fmla="*/ 0 h 433070"/>
              <a:gd name="T18" fmla="*/ 33527 w 76200"/>
              <a:gd name="T19" fmla="*/ 0 h 433070"/>
              <a:gd name="T20" fmla="*/ 33527 w 76200"/>
              <a:gd name="T21" fmla="*/ 330631 h 433070"/>
              <a:gd name="T22" fmla="*/ 45719 w 76200"/>
              <a:gd name="T23" fmla="*/ 330631 h 433070"/>
              <a:gd name="T24" fmla="*/ 45719 w 76200"/>
              <a:gd name="T25" fmla="*/ 389500 h 433070"/>
              <a:gd name="T26" fmla="*/ 45719 w 76200"/>
              <a:gd name="T27" fmla="*/ 341927 h 433070"/>
              <a:gd name="T28" fmla="*/ 33527 w 76200"/>
              <a:gd name="T29" fmla="*/ 341927 h 433070"/>
              <a:gd name="T30" fmla="*/ 33527 w 76200"/>
              <a:gd name="T31" fmla="*/ 390406 h 433070"/>
              <a:gd name="T32" fmla="*/ 39623 w 76200"/>
              <a:gd name="T33" fmla="*/ 401274 h 433070"/>
              <a:gd name="T34" fmla="*/ 45719 w 76200"/>
              <a:gd name="T35" fmla="*/ 389500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3527" y="421092"/>
                </a:lnTo>
                <a:lnTo>
                  <a:pt x="33527" y="368807"/>
                </a:lnTo>
                <a:lnTo>
                  <a:pt x="45719" y="368807"/>
                </a:lnTo>
                <a:lnTo>
                  <a:pt x="45719" y="420115"/>
                </a:lnTo>
                <a:lnTo>
                  <a:pt x="76199" y="356615"/>
                </a:lnTo>
                <a:close/>
              </a:path>
              <a:path w="76200" h="433070">
                <a:moveTo>
                  <a:pt x="45719" y="356615"/>
                </a:moveTo>
                <a:lnTo>
                  <a:pt x="45719" y="0"/>
                </a:lnTo>
                <a:lnTo>
                  <a:pt x="33527" y="0"/>
                </a:lnTo>
                <a:lnTo>
                  <a:pt x="33527" y="356615"/>
                </a:lnTo>
                <a:lnTo>
                  <a:pt x="45719" y="356615"/>
                </a:lnTo>
                <a:close/>
              </a:path>
              <a:path w="76200" h="433070">
                <a:moveTo>
                  <a:pt x="45719" y="420115"/>
                </a:moveTo>
                <a:lnTo>
                  <a:pt x="45719" y="368807"/>
                </a:lnTo>
                <a:lnTo>
                  <a:pt x="33527" y="368807"/>
                </a:lnTo>
                <a:lnTo>
                  <a:pt x="33527" y="421092"/>
                </a:lnTo>
                <a:lnTo>
                  <a:pt x="39623" y="432815"/>
                </a:lnTo>
                <a:lnTo>
                  <a:pt x="45719" y="4201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94" name="object 30"/>
          <p:cNvSpPr>
            <a:spLocks/>
          </p:cNvSpPr>
          <p:nvPr/>
        </p:nvSpPr>
        <p:spPr bwMode="auto">
          <a:xfrm>
            <a:off x="4646359" y="5388547"/>
            <a:ext cx="70104" cy="272478"/>
          </a:xfrm>
          <a:custGeom>
            <a:avLst/>
            <a:gdLst>
              <a:gd name="T0" fmla="*/ 76199 w 76200"/>
              <a:gd name="T1" fmla="*/ 330631 h 433070"/>
              <a:gd name="T2" fmla="*/ 0 w 76200"/>
              <a:gd name="T3" fmla="*/ 330631 h 433070"/>
              <a:gd name="T4" fmla="*/ 33527 w 76200"/>
              <a:gd name="T5" fmla="*/ 390406 h 433070"/>
              <a:gd name="T6" fmla="*/ 33527 w 76200"/>
              <a:gd name="T7" fmla="*/ 341927 h 433070"/>
              <a:gd name="T8" fmla="*/ 45719 w 76200"/>
              <a:gd name="T9" fmla="*/ 341927 h 433070"/>
              <a:gd name="T10" fmla="*/ 45719 w 76200"/>
              <a:gd name="T11" fmla="*/ 389500 h 433070"/>
              <a:gd name="T12" fmla="*/ 76199 w 76200"/>
              <a:gd name="T13" fmla="*/ 330631 h 433070"/>
              <a:gd name="T14" fmla="*/ 45719 w 76200"/>
              <a:gd name="T15" fmla="*/ 330631 h 433070"/>
              <a:gd name="T16" fmla="*/ 45719 w 76200"/>
              <a:gd name="T17" fmla="*/ 0 h 433070"/>
              <a:gd name="T18" fmla="*/ 33527 w 76200"/>
              <a:gd name="T19" fmla="*/ 0 h 433070"/>
              <a:gd name="T20" fmla="*/ 33527 w 76200"/>
              <a:gd name="T21" fmla="*/ 330631 h 433070"/>
              <a:gd name="T22" fmla="*/ 45719 w 76200"/>
              <a:gd name="T23" fmla="*/ 330631 h 433070"/>
              <a:gd name="T24" fmla="*/ 45719 w 76200"/>
              <a:gd name="T25" fmla="*/ 389500 h 433070"/>
              <a:gd name="T26" fmla="*/ 45719 w 76200"/>
              <a:gd name="T27" fmla="*/ 341927 h 433070"/>
              <a:gd name="T28" fmla="*/ 33527 w 76200"/>
              <a:gd name="T29" fmla="*/ 341927 h 433070"/>
              <a:gd name="T30" fmla="*/ 33527 w 76200"/>
              <a:gd name="T31" fmla="*/ 390406 h 433070"/>
              <a:gd name="T32" fmla="*/ 39623 w 76200"/>
              <a:gd name="T33" fmla="*/ 401274 h 433070"/>
              <a:gd name="T34" fmla="*/ 45719 w 76200"/>
              <a:gd name="T35" fmla="*/ 389500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3527" y="421092"/>
                </a:lnTo>
                <a:lnTo>
                  <a:pt x="33527" y="368807"/>
                </a:lnTo>
                <a:lnTo>
                  <a:pt x="45719" y="368807"/>
                </a:lnTo>
                <a:lnTo>
                  <a:pt x="45719" y="420115"/>
                </a:lnTo>
                <a:lnTo>
                  <a:pt x="76199" y="356615"/>
                </a:lnTo>
                <a:close/>
              </a:path>
              <a:path w="76200" h="433070">
                <a:moveTo>
                  <a:pt x="45719" y="356615"/>
                </a:moveTo>
                <a:lnTo>
                  <a:pt x="45719" y="0"/>
                </a:lnTo>
                <a:lnTo>
                  <a:pt x="33527" y="0"/>
                </a:lnTo>
                <a:lnTo>
                  <a:pt x="33527" y="356615"/>
                </a:lnTo>
                <a:lnTo>
                  <a:pt x="45719" y="356615"/>
                </a:lnTo>
                <a:close/>
              </a:path>
              <a:path w="76200" h="433070">
                <a:moveTo>
                  <a:pt x="45719" y="420115"/>
                </a:moveTo>
                <a:lnTo>
                  <a:pt x="45719" y="368807"/>
                </a:lnTo>
                <a:lnTo>
                  <a:pt x="33527" y="368807"/>
                </a:lnTo>
                <a:lnTo>
                  <a:pt x="33527" y="421092"/>
                </a:lnTo>
                <a:lnTo>
                  <a:pt x="39623" y="432815"/>
                </a:lnTo>
                <a:lnTo>
                  <a:pt x="45719" y="4201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95" name="Rounded Rectangle 94"/>
          <p:cNvSpPr/>
          <p:nvPr/>
        </p:nvSpPr>
        <p:spPr>
          <a:xfrm>
            <a:off x="4111752" y="5676265"/>
            <a:ext cx="971550" cy="360363"/>
          </a:xfrm>
          <a:prstGeom prst="roundRect">
            <a:avLst/>
          </a:prstGeom>
          <a:solidFill>
            <a:srgbClr val="00B050"/>
          </a:solidFill>
        </p:spPr>
        <p:style>
          <a:lnRef idx="2">
            <a:schemeClr val="dk1"/>
          </a:lnRef>
          <a:fillRef idx="1">
            <a:schemeClr val="lt1"/>
          </a:fillRef>
          <a:effectRef idx="0">
            <a:schemeClr val="dk1"/>
          </a:effectRef>
          <a:fontRef idx="minor">
            <a:schemeClr val="dk1"/>
          </a:fontRef>
        </p:style>
        <p:txBody>
          <a:bodyPr rtlCol="1" anchor="ctr"/>
          <a:lstStyle/>
          <a:p>
            <a:pPr algn="ctr" rtl="1" eaLnBrk="1" hangingPunct="1">
              <a:defRPr/>
            </a:pPr>
            <a:r>
              <a:rPr lang="en-US" dirty="0"/>
              <a:t>RSA</a:t>
            </a:r>
            <a:endParaRPr lang="ar-SA" dirty="0"/>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397186"/>
            <a:ext cx="364983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Hash Functions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4"/>
          <p:cNvSpPr txBox="1">
            <a:spLocks noChangeArrowheads="1"/>
          </p:cNvSpPr>
          <p:nvPr/>
        </p:nvSpPr>
        <p:spPr bwMode="auto">
          <a:xfrm>
            <a:off x="179324" y="1994286"/>
            <a:ext cx="8426908" cy="2431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2000" dirty="0"/>
              <a:t>Hash functions are an important cryptographic primitive and are widely used in protocols.</a:t>
            </a:r>
          </a:p>
          <a:p>
            <a:pPr algn="l" rtl="0" eaLnBrk="1" hangingPunct="1">
              <a:spcBef>
                <a:spcPct val="0"/>
              </a:spcBef>
              <a:buClrTx/>
              <a:buSzTx/>
              <a:buFontTx/>
              <a:buNone/>
            </a:pPr>
            <a:endParaRPr lang="en-US" altLang="en-US" sz="2000" dirty="0"/>
          </a:p>
          <a:p>
            <a:pPr algn="l" rtl="0" eaLnBrk="1" hangingPunct="1">
              <a:lnSpc>
                <a:spcPct val="150000"/>
              </a:lnSpc>
              <a:spcBef>
                <a:spcPct val="0"/>
              </a:spcBef>
              <a:buClrTx/>
              <a:buSzTx/>
              <a:buFont typeface="Wingdings" panose="05000000000000000000" pitchFamily="2" charset="2"/>
              <a:buChar char="q"/>
            </a:pPr>
            <a:r>
              <a:rPr lang="en-US" altLang="en-US" sz="2000" dirty="0"/>
              <a:t>Hash functions are an essential part of digital signature schemes, message authentication codes, key derivation, … etc.</a:t>
            </a:r>
          </a:p>
          <a:p>
            <a:pPr algn="l" rtl="0" eaLnBrk="1" hangingPunct="1">
              <a:lnSpc>
                <a:spcPct val="150000"/>
              </a:lnSpc>
              <a:spcBef>
                <a:spcPct val="0"/>
              </a:spcBef>
              <a:buClrTx/>
              <a:buSzTx/>
              <a:buNone/>
            </a:pPr>
            <a:endParaRPr lang="en-US" altLang="en-US" sz="800" dirty="0"/>
          </a:p>
        </p:txBody>
      </p:sp>
    </p:spTree>
    <p:extLst>
      <p:ext uri="{BB962C8B-B14F-4D97-AF65-F5344CB8AC3E}">
        <p14:creationId xmlns:p14="http://schemas.microsoft.com/office/powerpoint/2010/main" val="12855221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397186"/>
            <a:ext cx="364983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Hash Functions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4"/>
          <p:cNvSpPr txBox="1">
            <a:spLocks noChangeArrowheads="1"/>
          </p:cNvSpPr>
          <p:nvPr/>
        </p:nvSpPr>
        <p:spPr bwMode="auto">
          <a:xfrm>
            <a:off x="130614" y="1844751"/>
            <a:ext cx="8426908" cy="2793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None/>
            </a:pPr>
            <a:endParaRPr lang="en-US" altLang="en-US" sz="800" dirty="0"/>
          </a:p>
          <a:p>
            <a:pPr algn="just" rtl="0" eaLnBrk="1" hangingPunct="1">
              <a:lnSpc>
                <a:spcPct val="150000"/>
              </a:lnSpc>
              <a:spcBef>
                <a:spcPct val="0"/>
              </a:spcBef>
              <a:buClrTx/>
              <a:buSzTx/>
              <a:buFont typeface="Wingdings" panose="05000000000000000000" pitchFamily="2" charset="2"/>
              <a:buChar char="q"/>
            </a:pPr>
            <a:r>
              <a:rPr lang="en-US" altLang="en-US" sz="2000" dirty="0"/>
              <a:t>A hash function H accepts a variable-length block of data as input and produces a fixed-size hash value. h = H(M).</a:t>
            </a:r>
          </a:p>
          <a:p>
            <a:pPr algn="l" rtl="0" eaLnBrk="1" hangingPunct="1">
              <a:lnSpc>
                <a:spcPct val="150000"/>
              </a:lnSpc>
              <a:spcBef>
                <a:spcPct val="0"/>
              </a:spcBef>
              <a:buClrTx/>
              <a:buSzTx/>
              <a:buFont typeface="Wingdings" panose="05000000000000000000" pitchFamily="2" charset="2"/>
              <a:buChar char="q"/>
            </a:pPr>
            <a:endParaRPr lang="en-US" altLang="en-US" sz="900" dirty="0"/>
          </a:p>
          <a:p>
            <a:pPr algn="just" rtl="0" eaLnBrk="1" hangingPunct="1">
              <a:lnSpc>
                <a:spcPct val="150000"/>
              </a:lnSpc>
              <a:spcBef>
                <a:spcPct val="0"/>
              </a:spcBef>
              <a:buClrTx/>
              <a:buSzTx/>
              <a:buFont typeface="Wingdings" panose="05000000000000000000" pitchFamily="2" charset="2"/>
              <a:buChar char="q"/>
            </a:pPr>
            <a:r>
              <a:rPr lang="en-US" altLang="en-US" sz="2000" dirty="0"/>
              <a:t>In general terms, the principal object of a hash function is data integrity. A change to any bit or bits in (</a:t>
            </a:r>
            <a:r>
              <a:rPr lang="en-US" altLang="en-US" sz="2000" i="1" dirty="0"/>
              <a:t>M</a:t>
            </a:r>
            <a:r>
              <a:rPr lang="en-US" altLang="en-US" sz="2000" dirty="0"/>
              <a:t>) results, with high probability, in a change to the hash code</a:t>
            </a:r>
            <a:endParaRPr lang="ar-SA" altLang="en-US" sz="2000" dirty="0"/>
          </a:p>
        </p:txBody>
      </p:sp>
    </p:spTree>
    <p:extLst>
      <p:ext uri="{BB962C8B-B14F-4D97-AF65-F5344CB8AC3E}">
        <p14:creationId xmlns:p14="http://schemas.microsoft.com/office/powerpoint/2010/main" val="3264642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397186"/>
            <a:ext cx="364983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Hash Functions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4"/>
          <p:cNvSpPr txBox="1">
            <a:spLocks noChangeArrowheads="1"/>
          </p:cNvSpPr>
          <p:nvPr/>
        </p:nvSpPr>
        <p:spPr bwMode="auto">
          <a:xfrm>
            <a:off x="146701" y="1633537"/>
            <a:ext cx="8400292" cy="3785652"/>
          </a:xfrm>
          <a:prstGeom prst="rect">
            <a:avLst/>
          </a:prstGeom>
          <a:noFill/>
          <a:ln w="9525">
            <a:noFill/>
            <a:miter lim="800000"/>
            <a:headEnd/>
            <a:tailEnd/>
          </a:ln>
        </p:spPr>
        <p:txBody>
          <a:bodyPr wrap="square">
            <a:spAutoFit/>
          </a:bodyPr>
          <a:lstStyle/>
          <a:p>
            <a:pPr eaLnBrk="1" hangingPunct="1">
              <a:lnSpc>
                <a:spcPct val="150000"/>
              </a:lnSpc>
              <a:buFont typeface="Wingdings" pitchFamily="2" charset="2"/>
              <a:buChar char="q"/>
              <a:defRPr/>
            </a:pPr>
            <a:r>
              <a:rPr lang="en-US" sz="2000" dirty="0"/>
              <a:t>A </a:t>
            </a:r>
            <a:r>
              <a:rPr lang="en-US" sz="2000" b="1" dirty="0"/>
              <a:t>cryptographic hash function </a:t>
            </a:r>
            <a:r>
              <a:rPr lang="en-US" sz="2000" dirty="0"/>
              <a:t>is an algorithm for which it is computationally infeasible to find either:</a:t>
            </a:r>
          </a:p>
          <a:p>
            <a:pPr marL="514350" indent="-514350" eaLnBrk="1" hangingPunct="1">
              <a:lnSpc>
                <a:spcPct val="150000"/>
              </a:lnSpc>
              <a:buFont typeface="+mj-lt"/>
              <a:buAutoNum type="romanLcPeriod"/>
              <a:defRPr/>
            </a:pPr>
            <a:r>
              <a:rPr lang="en-US" sz="2000" dirty="0"/>
              <a:t> a data object that maps to a pre-specified hash result (the one-way property) or</a:t>
            </a:r>
          </a:p>
          <a:p>
            <a:pPr marL="514350" indent="-514350" eaLnBrk="1" hangingPunct="1">
              <a:lnSpc>
                <a:spcPct val="150000"/>
              </a:lnSpc>
              <a:buFont typeface="+mj-lt"/>
              <a:buAutoNum type="romanLcPeriod"/>
              <a:defRPr/>
            </a:pPr>
            <a:r>
              <a:rPr lang="en-US" sz="2000" dirty="0"/>
              <a:t>two data objects that map to the same hash result (the collision-free property). </a:t>
            </a:r>
          </a:p>
          <a:p>
            <a:pPr eaLnBrk="1" hangingPunct="1">
              <a:lnSpc>
                <a:spcPct val="150000"/>
              </a:lnSpc>
              <a:buFont typeface="Wingdings" pitchFamily="2" charset="2"/>
              <a:buChar char="q"/>
              <a:defRPr/>
            </a:pPr>
            <a:r>
              <a:rPr lang="en-US" sz="2000" dirty="0"/>
              <a:t>Because of these characteristics, hash functions are often used to determine whether or not data has changed.</a:t>
            </a:r>
            <a:endParaRPr lang="ar-SA" sz="2000" dirty="0"/>
          </a:p>
        </p:txBody>
      </p:sp>
    </p:spTree>
    <p:extLst>
      <p:ext uri="{BB962C8B-B14F-4D97-AF65-F5344CB8AC3E}">
        <p14:creationId xmlns:p14="http://schemas.microsoft.com/office/powerpoint/2010/main" val="2010419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397186"/>
            <a:ext cx="364983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Hash Functions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15" name="TextBox 4"/>
          <p:cNvSpPr txBox="1">
            <a:spLocks noChangeArrowheads="1"/>
          </p:cNvSpPr>
          <p:nvPr/>
        </p:nvSpPr>
        <p:spPr bwMode="auto">
          <a:xfrm>
            <a:off x="243291" y="1474277"/>
            <a:ext cx="8820150"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The general operation of a cryptographic hash function.</a:t>
            </a:r>
          </a:p>
        </p:txBody>
      </p:sp>
      <p:pic>
        <p:nvPicPr>
          <p:cNvPr id="19"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872614" y="1929890"/>
            <a:ext cx="3898506" cy="4373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8655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397186"/>
            <a:ext cx="364983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Hash Functions- Motivation</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18" name="TextBox 4"/>
          <p:cNvSpPr txBox="1">
            <a:spLocks noChangeArrowheads="1"/>
          </p:cNvSpPr>
          <p:nvPr/>
        </p:nvSpPr>
        <p:spPr bwMode="auto">
          <a:xfrm>
            <a:off x="130614" y="1911624"/>
            <a:ext cx="8336730" cy="2139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 typeface="Wingdings" panose="05000000000000000000" pitchFamily="2" charset="2"/>
              <a:buChar char="q"/>
            </a:pPr>
            <a:r>
              <a:rPr lang="en-US" altLang="en-US" sz="1800" dirty="0"/>
              <a:t>Hash functions play important role in the practical use of digital signatures</a:t>
            </a:r>
            <a:endParaRPr lang="en-US" altLang="en-US" sz="1800" i="1" dirty="0"/>
          </a:p>
          <a:p>
            <a:pPr algn="l" rtl="0" eaLnBrk="1" hangingPunct="1">
              <a:spcBef>
                <a:spcPct val="0"/>
              </a:spcBef>
              <a:buClrTx/>
              <a:buSzTx/>
              <a:buFont typeface="Wingdings" panose="05000000000000000000" pitchFamily="2" charset="2"/>
              <a:buChar char="q"/>
            </a:pPr>
            <a:endParaRPr lang="en-US" altLang="en-US" sz="700" dirty="0"/>
          </a:p>
          <a:p>
            <a:pPr algn="l" rtl="0" eaLnBrk="1" hangingPunct="1">
              <a:lnSpc>
                <a:spcPct val="150000"/>
              </a:lnSpc>
              <a:spcBef>
                <a:spcPct val="0"/>
              </a:spcBef>
              <a:buClrTx/>
              <a:buSzTx/>
              <a:buFont typeface="Wingdings" panose="05000000000000000000" pitchFamily="2" charset="2"/>
              <a:buChar char="q"/>
            </a:pPr>
            <a:r>
              <a:rPr lang="en-US" altLang="en-US" sz="1800" dirty="0"/>
              <a:t>For all schemes, the length of the plaintext is limited. For instance, in the case of RSA, the message cannot be larger than the modulus, which is in practice often between 1034 and 3072-bits long. Remember this translates into only 128–384 bytes; most emails are longer than that.</a:t>
            </a:r>
          </a:p>
        </p:txBody>
      </p:sp>
    </p:spTree>
    <p:extLst>
      <p:ext uri="{BB962C8B-B14F-4D97-AF65-F5344CB8AC3E}">
        <p14:creationId xmlns:p14="http://schemas.microsoft.com/office/powerpoint/2010/main" val="511603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397186"/>
            <a:ext cx="364983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Hash Functions- Motivation</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18" name="TextBox 4"/>
          <p:cNvSpPr txBox="1">
            <a:spLocks noChangeArrowheads="1"/>
          </p:cNvSpPr>
          <p:nvPr/>
        </p:nvSpPr>
        <p:spPr bwMode="auto">
          <a:xfrm>
            <a:off x="130614" y="1745602"/>
            <a:ext cx="8310181"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b="1" dirty="0"/>
              <a:t>Question</a:t>
            </a:r>
            <a:r>
              <a:rPr lang="en-US" altLang="en-US" sz="1800" dirty="0"/>
              <a:t>: How are we going to efficiently compute signatures of large messages?</a:t>
            </a:r>
          </a:p>
          <a:p>
            <a:pPr algn="l" rtl="0" eaLnBrk="1" hangingPunct="1">
              <a:lnSpc>
                <a:spcPct val="150000"/>
              </a:lnSpc>
              <a:spcBef>
                <a:spcPct val="0"/>
              </a:spcBef>
              <a:buClrTx/>
              <a:buSzTx/>
              <a:buFont typeface="Wingdings" panose="05000000000000000000" pitchFamily="2" charset="2"/>
              <a:buChar char="q"/>
            </a:pPr>
            <a:r>
              <a:rPr lang="en-US" altLang="en-US" sz="1800" b="1" dirty="0"/>
              <a:t>An intuitive approach: </a:t>
            </a:r>
            <a:r>
              <a:rPr lang="en-US" altLang="en-US" sz="1800" dirty="0"/>
              <a:t>Utilizing the block ciphers approach: Divide the message </a:t>
            </a:r>
            <a:r>
              <a:rPr lang="en-US" altLang="en-US" sz="1800" i="1" dirty="0"/>
              <a:t>x </a:t>
            </a:r>
            <a:r>
              <a:rPr lang="en-US" altLang="en-US" sz="1800" dirty="0"/>
              <a:t>into blocks xi of size less than the allowed input size of  the signature algorithm, and sign each block separately, as depicted in the following Figure</a:t>
            </a:r>
          </a:p>
        </p:txBody>
      </p:sp>
      <p:pic>
        <p:nvPicPr>
          <p:cNvPr id="20"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7625" y="4267200"/>
            <a:ext cx="8334375"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86044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34342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48625" y="378898"/>
            <a:ext cx="476582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Problems with Signing Long Messages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15" name="TextBox 4"/>
          <p:cNvSpPr txBox="1">
            <a:spLocks noChangeArrowheads="1"/>
          </p:cNvSpPr>
          <p:nvPr/>
        </p:nvSpPr>
        <p:spPr bwMode="auto">
          <a:xfrm>
            <a:off x="107950" y="1740726"/>
            <a:ext cx="8928100" cy="300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Ø"/>
            </a:pPr>
            <a:r>
              <a:rPr lang="en-US" altLang="en-US" sz="1800" b="1" dirty="0"/>
              <a:t>Problem 1: High Computational Load</a:t>
            </a:r>
          </a:p>
          <a:p>
            <a:pPr algn="l" rtl="0" eaLnBrk="1" hangingPunct="1">
              <a:lnSpc>
                <a:spcPct val="150000"/>
              </a:lnSpc>
              <a:spcBef>
                <a:spcPct val="0"/>
              </a:spcBef>
              <a:buClrTx/>
              <a:buSzTx/>
              <a:buFontTx/>
              <a:buNone/>
            </a:pPr>
            <a:r>
              <a:rPr lang="en-US" altLang="en-US" sz="1800" dirty="0"/>
              <a:t>Digital signatures are based on computationally intensive asymmetric operations such as modular exponentiations of large integers. Even if a single operation consumes a small amount of time and energy, the signatures of large messages, e.g., email attachments or multimedia files, would take too long on current computers. Furthermore, not only does the signer have to compute the signature, but the verifier also has to spend a similar amount of time and energy to verify the signature.</a:t>
            </a:r>
          </a:p>
        </p:txBody>
      </p:sp>
    </p:spTree>
    <p:extLst>
      <p:ext uri="{BB962C8B-B14F-4D97-AF65-F5344CB8AC3E}">
        <p14:creationId xmlns:p14="http://schemas.microsoft.com/office/powerpoint/2010/main" val="9448484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34342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48625" y="378898"/>
            <a:ext cx="476582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Problems with Signing Long Messages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15" name="TextBox 4"/>
          <p:cNvSpPr txBox="1">
            <a:spLocks noChangeArrowheads="1"/>
          </p:cNvSpPr>
          <p:nvPr/>
        </p:nvSpPr>
        <p:spPr bwMode="auto">
          <a:xfrm>
            <a:off x="107950" y="1740726"/>
            <a:ext cx="8928100" cy="2446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Tx/>
              <a:buNone/>
            </a:pPr>
            <a:endParaRPr lang="en-US" altLang="en-US" sz="1800" b="1" dirty="0"/>
          </a:p>
          <a:p>
            <a:pPr algn="l" rtl="0" eaLnBrk="1" hangingPunct="1">
              <a:spcBef>
                <a:spcPct val="0"/>
              </a:spcBef>
              <a:buClrTx/>
              <a:buSzTx/>
              <a:buFont typeface="Wingdings" panose="05000000000000000000" pitchFamily="2" charset="2"/>
              <a:buChar char="Ø"/>
            </a:pPr>
            <a:r>
              <a:rPr lang="en-US" altLang="en-US" sz="1800" b="1" dirty="0"/>
              <a:t>Problem 2: Message Overhead</a:t>
            </a:r>
          </a:p>
          <a:p>
            <a:pPr algn="l" rtl="0" eaLnBrk="1" hangingPunct="1">
              <a:lnSpc>
                <a:spcPct val="150000"/>
              </a:lnSpc>
              <a:spcBef>
                <a:spcPct val="0"/>
              </a:spcBef>
              <a:buClrTx/>
              <a:buSzTx/>
              <a:buFontTx/>
              <a:buNone/>
            </a:pPr>
            <a:r>
              <a:rPr lang="en-US" altLang="en-US" sz="1800" dirty="0"/>
              <a:t>This approach doubles the message overhead because not only must the message be sent but also the signature, which is of the same length in this case. For instance, a 1-MB file must yield an RSA signature of length 1 MB, so that a total of 2 MB must be transmitted.</a:t>
            </a:r>
            <a:endParaRPr lang="en-US" altLang="en-US" sz="1800" b="1" dirty="0"/>
          </a:p>
        </p:txBody>
      </p:sp>
    </p:spTree>
    <p:extLst>
      <p:ext uri="{BB962C8B-B14F-4D97-AF65-F5344CB8AC3E}">
        <p14:creationId xmlns:p14="http://schemas.microsoft.com/office/powerpoint/2010/main" val="169550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34342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48625" y="378898"/>
            <a:ext cx="476582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Problems with Signing Long Messages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18" name="TextBox 4"/>
          <p:cNvSpPr txBox="1">
            <a:spLocks noChangeArrowheads="1"/>
          </p:cNvSpPr>
          <p:nvPr/>
        </p:nvSpPr>
        <p:spPr bwMode="auto">
          <a:xfrm>
            <a:off x="130614" y="1651869"/>
            <a:ext cx="8227002" cy="4108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Tx/>
              <a:buNone/>
            </a:pPr>
            <a:r>
              <a:rPr lang="en-US" altLang="en-US" sz="1800" b="1" dirty="0"/>
              <a:t>Problem 3: Security Limitations</a:t>
            </a:r>
          </a:p>
          <a:p>
            <a:pPr algn="l" rtl="0" eaLnBrk="1" hangingPunct="1">
              <a:lnSpc>
                <a:spcPct val="150000"/>
              </a:lnSpc>
              <a:spcBef>
                <a:spcPct val="0"/>
              </a:spcBef>
              <a:buClrTx/>
              <a:buSzTx/>
              <a:buFontTx/>
              <a:buNone/>
            </a:pPr>
            <a:r>
              <a:rPr lang="en-US" altLang="en-US" sz="1800" b="1" dirty="0"/>
              <a:t> </a:t>
            </a:r>
          </a:p>
          <a:p>
            <a:pPr algn="just" rtl="0" eaLnBrk="1" hangingPunct="1">
              <a:lnSpc>
                <a:spcPct val="150000"/>
              </a:lnSpc>
              <a:spcBef>
                <a:spcPct val="0"/>
              </a:spcBef>
              <a:buClrTx/>
              <a:buSzTx/>
              <a:buFontTx/>
              <a:buNone/>
            </a:pPr>
            <a:r>
              <a:rPr lang="en-US" altLang="en-US" sz="1800" dirty="0"/>
              <a:t>This is the most serious problem if we attempt to sign a long message by signing a sequence of message blocks individually. The approach shown in the previous figure leads immediately to new attacks: For instance, Oscar could remove individual messages and the corresponding signatures, or he could reorder messages and signatures. Even though an attacker cannot perform manipulations within an individual block, we do not have protection for the whole message.</a:t>
            </a:r>
          </a:p>
          <a:p>
            <a:pPr eaLnBrk="1" hangingPunct="1">
              <a:spcBef>
                <a:spcPct val="0"/>
              </a:spcBef>
              <a:buClrTx/>
              <a:buSzTx/>
              <a:buFontTx/>
              <a:buNone/>
            </a:pPr>
            <a:endParaRPr lang="en-US" altLang="en-US" sz="1800" b="1" dirty="0"/>
          </a:p>
        </p:txBody>
      </p:sp>
    </p:spTree>
    <p:extLst>
      <p:ext uri="{BB962C8B-B14F-4D97-AF65-F5344CB8AC3E}">
        <p14:creationId xmlns:p14="http://schemas.microsoft.com/office/powerpoint/2010/main" val="438963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34342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48625" y="378898"/>
            <a:ext cx="476582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Problems with Signing Long Messages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15" name="TextBox 4"/>
          <p:cNvSpPr txBox="1">
            <a:spLocks noChangeArrowheads="1"/>
          </p:cNvSpPr>
          <p:nvPr/>
        </p:nvSpPr>
        <p:spPr bwMode="auto">
          <a:xfrm>
            <a:off x="107950" y="1502982"/>
            <a:ext cx="8928100" cy="217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Tx/>
              <a:buNone/>
            </a:pPr>
            <a:r>
              <a:rPr lang="en-US" altLang="en-US" sz="1800" b="1" dirty="0"/>
              <a:t>Solution: Hash Functions</a:t>
            </a:r>
          </a:p>
          <a:p>
            <a:pPr algn="l" rtl="0" eaLnBrk="1" hangingPunct="1">
              <a:lnSpc>
                <a:spcPct val="150000"/>
              </a:lnSpc>
              <a:spcBef>
                <a:spcPct val="0"/>
              </a:spcBef>
              <a:buClrTx/>
              <a:buSzTx/>
              <a:buFontTx/>
              <a:buNone/>
            </a:pPr>
            <a:r>
              <a:rPr lang="en-US" altLang="en-US" sz="1800" dirty="0"/>
              <a:t>For performance as well as for security reasons we would like to have one short signature for a message of arbitrary length. The solution to this problem is hash functions. If we had a hash function that somehow computes a fingerprint of the message x, we could perform the signature operation as shown in the following figure</a:t>
            </a:r>
            <a:endParaRPr lang="en-US" altLang="en-US" sz="1800" b="1" dirty="0"/>
          </a:p>
        </p:txBody>
      </p:sp>
      <p:pic>
        <p:nvPicPr>
          <p:cNvPr id="19"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0903" y="3559589"/>
            <a:ext cx="8489251"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6477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34342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48625" y="378898"/>
            <a:ext cx="476582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Generic Digital Signature Protocol</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pic>
        <p:nvPicPr>
          <p:cNvPr id="18"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3257" y="1550459"/>
            <a:ext cx="8439043"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04306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48624" y="378898"/>
            <a:ext cx="6522305" cy="892552"/>
          </a:xfrm>
          <a:prstGeom prst="rect">
            <a:avLst/>
          </a:prstGeom>
          <a:noFill/>
        </p:spPr>
        <p:txBody>
          <a:bodyPr wrap="square" rtlCol="0">
            <a:spAutoFit/>
          </a:bodyPr>
          <a:lstStyle/>
          <a:p>
            <a:r>
              <a:rPr lang="en-US" sz="2600" dirty="0">
                <a:solidFill>
                  <a:schemeClr val="bg1"/>
                </a:solidFill>
                <a:latin typeface="Tajawal Medium" panose="00000600000000000000" pitchFamily="2" charset="-78"/>
                <a:cs typeface="Tajawal Medium" panose="00000600000000000000" pitchFamily="2" charset="-78"/>
              </a:rPr>
              <a:t>Basic Protocol for Digital Signatures with Hash Functions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15" name="TextBox 4"/>
          <p:cNvSpPr txBox="1">
            <a:spLocks noChangeArrowheads="1"/>
          </p:cNvSpPr>
          <p:nvPr/>
        </p:nvSpPr>
        <p:spPr bwMode="auto">
          <a:xfrm>
            <a:off x="107950" y="1740726"/>
            <a:ext cx="8600316"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Assuming we possess such a hash function, we now describe a basic protocol for a digital signature scheme with a hash function. Bob wants to send a digitally signed message to Alice</a:t>
            </a:r>
            <a:endParaRPr lang="en-US" altLang="en-US" sz="1800" b="1" dirty="0"/>
          </a:p>
        </p:txBody>
      </p:sp>
      <p:pic>
        <p:nvPicPr>
          <p:cNvPr id="19"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2186" y="3007994"/>
            <a:ext cx="7661431" cy="2661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0410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48624" y="378898"/>
            <a:ext cx="6522305" cy="892552"/>
          </a:xfrm>
          <a:prstGeom prst="rect">
            <a:avLst/>
          </a:prstGeom>
          <a:noFill/>
        </p:spPr>
        <p:txBody>
          <a:bodyPr wrap="square" rtlCol="0">
            <a:spAutoFit/>
          </a:bodyPr>
          <a:lstStyle/>
          <a:p>
            <a:r>
              <a:rPr lang="en-US" sz="2600" dirty="0">
                <a:solidFill>
                  <a:schemeClr val="bg1"/>
                </a:solidFill>
                <a:latin typeface="Tajawal Medium" panose="00000600000000000000" pitchFamily="2" charset="-78"/>
                <a:cs typeface="Tajawal Medium" panose="00000600000000000000" pitchFamily="2" charset="-78"/>
              </a:rPr>
              <a:t>Basic Protocol for Digital Signatures with Hash Functions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18" name="TextBox 4"/>
          <p:cNvSpPr txBox="1">
            <a:spLocks noChangeArrowheads="1"/>
          </p:cNvSpPr>
          <p:nvPr/>
        </p:nvSpPr>
        <p:spPr bwMode="auto">
          <a:xfrm>
            <a:off x="11289" y="2204822"/>
            <a:ext cx="8372475"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Bob computes the hash of the message x and signs the hash value z with his private key </a:t>
            </a:r>
            <a:r>
              <a:rPr lang="en-US" altLang="en-US" sz="1800" dirty="0" err="1"/>
              <a:t>kpr</a:t>
            </a:r>
            <a:r>
              <a:rPr lang="en-US" altLang="en-US" sz="1200" dirty="0" err="1"/>
              <a:t>,B</a:t>
            </a:r>
            <a:r>
              <a:rPr lang="en-US" altLang="en-US" sz="1800" dirty="0"/>
              <a:t>. </a:t>
            </a:r>
          </a:p>
          <a:p>
            <a:pPr algn="l" rtl="0" eaLnBrk="1" hangingPunct="1">
              <a:lnSpc>
                <a:spcPct val="150000"/>
              </a:lnSpc>
              <a:spcBef>
                <a:spcPct val="0"/>
              </a:spcBef>
              <a:buClrTx/>
              <a:buSzTx/>
              <a:buFont typeface="Wingdings" panose="05000000000000000000" pitchFamily="2" charset="2"/>
              <a:buChar char="q"/>
            </a:pPr>
            <a:r>
              <a:rPr lang="en-US" altLang="en-US" sz="1800" dirty="0"/>
              <a:t>On the receiving side, Alice computes the hash value z of the received message x.</a:t>
            </a:r>
          </a:p>
          <a:p>
            <a:pPr algn="l" rtl="0" eaLnBrk="1" hangingPunct="1">
              <a:lnSpc>
                <a:spcPct val="150000"/>
              </a:lnSpc>
              <a:spcBef>
                <a:spcPct val="0"/>
              </a:spcBef>
              <a:buClrTx/>
              <a:buSzTx/>
              <a:buFont typeface="Wingdings" panose="05000000000000000000" pitchFamily="2" charset="2"/>
              <a:buChar char="q"/>
            </a:pPr>
            <a:r>
              <a:rPr lang="en-US" altLang="en-US" sz="1800" dirty="0"/>
              <a:t>Then, she verifies the signature s with Bob’s public key </a:t>
            </a:r>
            <a:r>
              <a:rPr lang="en-US" altLang="en-US" sz="1800" dirty="0" err="1"/>
              <a:t>kpub,B</a:t>
            </a:r>
            <a:r>
              <a:rPr lang="en-US" altLang="en-US" sz="1800" dirty="0"/>
              <a:t>. </a:t>
            </a:r>
          </a:p>
        </p:txBody>
      </p:sp>
    </p:spTree>
    <p:extLst>
      <p:ext uri="{BB962C8B-B14F-4D97-AF65-F5344CB8AC3E}">
        <p14:creationId xmlns:p14="http://schemas.microsoft.com/office/powerpoint/2010/main" val="1581438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48624" y="378898"/>
            <a:ext cx="6522305" cy="892552"/>
          </a:xfrm>
          <a:prstGeom prst="rect">
            <a:avLst/>
          </a:prstGeom>
          <a:noFill/>
        </p:spPr>
        <p:txBody>
          <a:bodyPr wrap="square" rtlCol="0">
            <a:spAutoFit/>
          </a:bodyPr>
          <a:lstStyle/>
          <a:p>
            <a:r>
              <a:rPr lang="en-US" sz="2600" dirty="0">
                <a:solidFill>
                  <a:schemeClr val="bg1"/>
                </a:solidFill>
                <a:latin typeface="Tajawal Medium" panose="00000600000000000000" pitchFamily="2" charset="-78"/>
                <a:cs typeface="Tajawal Medium" panose="00000600000000000000" pitchFamily="2" charset="-78"/>
              </a:rPr>
              <a:t>Basic Protocol for Digital Signatures with Hash Functions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18" name="TextBox 4"/>
          <p:cNvSpPr txBox="1">
            <a:spLocks noChangeArrowheads="1"/>
          </p:cNvSpPr>
          <p:nvPr/>
        </p:nvSpPr>
        <p:spPr bwMode="auto">
          <a:xfrm>
            <a:off x="85725" y="2048249"/>
            <a:ext cx="8372475"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Note that both the signature generation and the verification operate on the hash value z rather than on the message itself. Hence, the hash value represents the message.</a:t>
            </a:r>
          </a:p>
          <a:p>
            <a:pPr algn="l" rtl="0" eaLnBrk="1" hangingPunct="1">
              <a:lnSpc>
                <a:spcPct val="150000"/>
              </a:lnSpc>
              <a:spcBef>
                <a:spcPct val="0"/>
              </a:spcBef>
              <a:buClrTx/>
              <a:buSzTx/>
              <a:buFont typeface="Wingdings" panose="05000000000000000000" pitchFamily="2" charset="2"/>
              <a:buChar char="q"/>
            </a:pPr>
            <a:r>
              <a:rPr lang="en-US" altLang="en-US" sz="1800" dirty="0"/>
              <a:t>The hash is sometimes referred to as the message digest or the </a:t>
            </a:r>
            <a:r>
              <a:rPr lang="en-US" altLang="en-US" sz="1800" b="1" dirty="0"/>
              <a:t>fingerprint</a:t>
            </a:r>
            <a:r>
              <a:rPr lang="en-US" altLang="en-US" sz="1800" dirty="0"/>
              <a:t> of the message.</a:t>
            </a:r>
            <a:endParaRPr lang="en-US" altLang="en-US" sz="1800" b="1" dirty="0"/>
          </a:p>
        </p:txBody>
      </p:sp>
    </p:spTree>
    <p:extLst>
      <p:ext uri="{BB962C8B-B14F-4D97-AF65-F5344CB8AC3E}">
        <p14:creationId xmlns:p14="http://schemas.microsoft.com/office/powerpoint/2010/main" val="11706006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48624" y="378898"/>
            <a:ext cx="6522305" cy="492443"/>
          </a:xfrm>
          <a:prstGeom prst="rect">
            <a:avLst/>
          </a:prstGeom>
          <a:noFill/>
        </p:spPr>
        <p:txBody>
          <a:bodyPr wrap="square" rtlCol="0">
            <a:spAutoFit/>
          </a:bodyPr>
          <a:lstStyle/>
          <a:p>
            <a:r>
              <a:rPr lang="en-US" sz="2600" dirty="0">
                <a:solidFill>
                  <a:schemeClr val="bg1"/>
                </a:solidFill>
                <a:latin typeface="Tajawal Medium" panose="00000600000000000000" pitchFamily="2" charset="-78"/>
                <a:cs typeface="Tajawal Medium" panose="00000600000000000000" pitchFamily="2" charset="-78"/>
              </a:rPr>
              <a:t>Hash Functions Properties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15" name="TextBox 4"/>
          <p:cNvSpPr txBox="1">
            <a:spLocks noChangeArrowheads="1"/>
          </p:cNvSpPr>
          <p:nvPr/>
        </p:nvSpPr>
        <p:spPr bwMode="auto">
          <a:xfrm>
            <a:off x="85725" y="1794043"/>
            <a:ext cx="8368538" cy="3762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just" rtl="0" eaLnBrk="1" hangingPunct="1">
              <a:lnSpc>
                <a:spcPct val="150000"/>
              </a:lnSpc>
              <a:spcBef>
                <a:spcPct val="0"/>
              </a:spcBef>
              <a:buClrTx/>
              <a:buSzTx/>
              <a:buFont typeface="Wingdings" panose="05000000000000000000" pitchFamily="2" charset="2"/>
              <a:buChar char="q"/>
            </a:pPr>
            <a:r>
              <a:rPr lang="en-US" altLang="en-US" sz="1800" dirty="0"/>
              <a:t>The function h should be computationally efficient. Even if we hash large messages in the range of, hundreds of megabytes, it should be relatively fast to compute.</a:t>
            </a:r>
          </a:p>
          <a:p>
            <a:pPr algn="l" rtl="0" eaLnBrk="1" hangingPunct="1">
              <a:lnSpc>
                <a:spcPct val="150000"/>
              </a:lnSpc>
              <a:spcBef>
                <a:spcPct val="0"/>
              </a:spcBef>
              <a:buClrTx/>
              <a:buSzTx/>
              <a:buFont typeface="Wingdings" panose="05000000000000000000" pitchFamily="2" charset="2"/>
              <a:buChar char="q"/>
            </a:pPr>
            <a:endParaRPr lang="en-US" altLang="en-US" sz="700" dirty="0"/>
          </a:p>
          <a:p>
            <a:pPr algn="just" rtl="0" eaLnBrk="1" hangingPunct="1">
              <a:lnSpc>
                <a:spcPct val="150000"/>
              </a:lnSpc>
              <a:spcBef>
                <a:spcPct val="0"/>
              </a:spcBef>
              <a:buClrTx/>
              <a:buSzTx/>
              <a:buFont typeface="Wingdings" panose="05000000000000000000" pitchFamily="2" charset="2"/>
              <a:buChar char="q"/>
            </a:pPr>
            <a:r>
              <a:rPr lang="en-US" altLang="en-US" sz="1800" dirty="0"/>
              <a:t>The output of a hash function should be of fixed length and independent of the input length. Practical hash functions have output lengths between 128–512 bits. </a:t>
            </a:r>
          </a:p>
          <a:p>
            <a:pPr algn="l" rtl="0" eaLnBrk="1" hangingPunct="1">
              <a:lnSpc>
                <a:spcPct val="150000"/>
              </a:lnSpc>
              <a:spcBef>
                <a:spcPct val="0"/>
              </a:spcBef>
              <a:buClrTx/>
              <a:buSzTx/>
              <a:buFont typeface="Wingdings" panose="05000000000000000000" pitchFamily="2" charset="2"/>
              <a:buChar char="q"/>
            </a:pPr>
            <a:endParaRPr lang="en-US" altLang="en-US" sz="800" dirty="0"/>
          </a:p>
          <a:p>
            <a:pPr algn="just" rtl="0" eaLnBrk="1" hangingPunct="1">
              <a:lnSpc>
                <a:spcPct val="150000"/>
              </a:lnSpc>
              <a:spcBef>
                <a:spcPct val="0"/>
              </a:spcBef>
              <a:buClrTx/>
              <a:buSzTx/>
              <a:buFont typeface="Wingdings" panose="05000000000000000000" pitchFamily="2" charset="2"/>
              <a:buChar char="q"/>
            </a:pPr>
            <a:r>
              <a:rPr lang="en-US" altLang="en-US" sz="1800" dirty="0"/>
              <a:t>Finally, the computed fingerprint should be highly sensitive to all input bits. That means even if we make minor modifications to the input x, the fingerprint should look very different. </a:t>
            </a:r>
          </a:p>
        </p:txBody>
      </p:sp>
    </p:spTree>
    <p:extLst>
      <p:ext uri="{BB962C8B-B14F-4D97-AF65-F5344CB8AC3E}">
        <p14:creationId xmlns:p14="http://schemas.microsoft.com/office/powerpoint/2010/main" val="11826800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48624" y="378898"/>
            <a:ext cx="6522305" cy="492443"/>
          </a:xfrm>
          <a:prstGeom prst="rect">
            <a:avLst/>
          </a:prstGeom>
          <a:noFill/>
        </p:spPr>
        <p:txBody>
          <a:bodyPr wrap="square" rtlCol="0">
            <a:spAutoFit/>
          </a:bodyPr>
          <a:lstStyle/>
          <a:p>
            <a:r>
              <a:rPr lang="en-US" sz="2600" dirty="0">
                <a:solidFill>
                  <a:schemeClr val="bg1"/>
                </a:solidFill>
                <a:latin typeface="Tajawal Medium" panose="00000600000000000000" pitchFamily="2" charset="-78"/>
                <a:cs typeface="Tajawal Medium" panose="00000600000000000000" pitchFamily="2" charset="-78"/>
              </a:rPr>
              <a:t>Hash Functions Properties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pic>
        <p:nvPicPr>
          <p:cNvPr id="1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925" y="1600200"/>
            <a:ext cx="8673341" cy="473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4"/>
          <p:cNvSpPr txBox="1">
            <a:spLocks noChangeArrowheads="1"/>
          </p:cNvSpPr>
          <p:nvPr/>
        </p:nvSpPr>
        <p:spPr bwMode="auto">
          <a:xfrm>
            <a:off x="468313" y="6390704"/>
            <a:ext cx="78486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en-US" altLang="en-US" sz="1800" dirty="0"/>
              <a:t>Hash functions properties are illustrated in the above figure</a:t>
            </a:r>
            <a:endParaRPr lang="ar-SA" altLang="en-US" sz="1800" dirty="0"/>
          </a:p>
        </p:txBody>
      </p:sp>
    </p:spTree>
    <p:extLst>
      <p:ext uri="{BB962C8B-B14F-4D97-AF65-F5344CB8AC3E}">
        <p14:creationId xmlns:p14="http://schemas.microsoft.com/office/powerpoint/2010/main" val="515137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378898"/>
            <a:ext cx="6522305" cy="492443"/>
          </a:xfrm>
          <a:prstGeom prst="rect">
            <a:avLst/>
          </a:prstGeom>
          <a:noFill/>
        </p:spPr>
        <p:txBody>
          <a:bodyPr wrap="square" rtlCol="0">
            <a:spAutoFit/>
          </a:bodyPr>
          <a:lstStyle/>
          <a:p>
            <a:r>
              <a:rPr lang="en-US" sz="2600" dirty="0">
                <a:solidFill>
                  <a:schemeClr val="bg1"/>
                </a:solidFill>
                <a:latin typeface="Tajawal Medium" panose="00000600000000000000" pitchFamily="2" charset="-78"/>
                <a:cs typeface="Tajawal Medium" panose="00000600000000000000" pitchFamily="2" charset="-78"/>
              </a:rPr>
              <a:t>Hash Functions Properties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pic>
        <p:nvPicPr>
          <p:cNvPr id="15"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38" y="1499616"/>
            <a:ext cx="8647005" cy="4486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5"/>
          <p:cNvSpPr txBox="1">
            <a:spLocks noChangeArrowheads="1"/>
          </p:cNvSpPr>
          <p:nvPr/>
        </p:nvSpPr>
        <p:spPr bwMode="auto">
          <a:xfrm>
            <a:off x="34925" y="5926201"/>
            <a:ext cx="903763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Note that the first three are practical requirements, whereas the last three relate</a:t>
            </a:r>
          </a:p>
          <a:p>
            <a:pPr algn="l" rtl="0" eaLnBrk="1" hangingPunct="1">
              <a:lnSpc>
                <a:spcPct val="150000"/>
              </a:lnSpc>
              <a:spcBef>
                <a:spcPct val="0"/>
              </a:spcBef>
              <a:buClrTx/>
              <a:buSzTx/>
              <a:buFontTx/>
              <a:buNone/>
            </a:pPr>
            <a:r>
              <a:rPr lang="en-US" altLang="en-US" sz="1800" dirty="0"/>
              <a:t>to the security of hash functions</a:t>
            </a:r>
            <a:endParaRPr lang="ar-SA" altLang="en-US" sz="1800" dirty="0"/>
          </a:p>
        </p:txBody>
      </p:sp>
    </p:spTree>
    <p:extLst>
      <p:ext uri="{BB962C8B-B14F-4D97-AF65-F5344CB8AC3E}">
        <p14:creationId xmlns:p14="http://schemas.microsoft.com/office/powerpoint/2010/main" val="2861085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378898"/>
            <a:ext cx="6522305" cy="892552"/>
          </a:xfrm>
          <a:prstGeom prst="rect">
            <a:avLst/>
          </a:prstGeom>
          <a:noFill/>
        </p:spPr>
        <p:txBody>
          <a:bodyPr wrap="square" rtlCol="0">
            <a:spAutoFit/>
          </a:bodyPr>
          <a:lstStyle/>
          <a:p>
            <a:r>
              <a:rPr lang="en-US" sz="2600" dirty="0">
                <a:solidFill>
                  <a:schemeClr val="bg1"/>
                </a:solidFill>
                <a:latin typeface="Tajawal Medium" panose="00000600000000000000" pitchFamily="2" charset="-78"/>
                <a:cs typeface="Tajawal Medium" panose="00000600000000000000" pitchFamily="2" charset="-78"/>
              </a:rPr>
              <a:t>Security Requirements for Cryptographic Hash Functions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18" name="TextBox 5"/>
          <p:cNvSpPr txBox="1">
            <a:spLocks noChangeArrowheads="1"/>
          </p:cNvSpPr>
          <p:nvPr/>
        </p:nvSpPr>
        <p:spPr bwMode="auto">
          <a:xfrm>
            <a:off x="-1714" y="1465834"/>
            <a:ext cx="9037637"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Tx/>
              <a:buNone/>
            </a:pPr>
            <a:r>
              <a:rPr lang="en-US" altLang="en-US" sz="1800" dirty="0"/>
              <a:t>There are three central properties which hash functions need to possess in order to be secure:</a:t>
            </a:r>
          </a:p>
          <a:p>
            <a:pPr algn="l" rtl="0" eaLnBrk="1" hangingPunct="1">
              <a:lnSpc>
                <a:spcPct val="150000"/>
              </a:lnSpc>
              <a:spcBef>
                <a:spcPct val="0"/>
              </a:spcBef>
              <a:buClrTx/>
              <a:buSzTx/>
              <a:buFontTx/>
              <a:buNone/>
            </a:pPr>
            <a:r>
              <a:rPr lang="en-US" altLang="en-US" sz="2000" dirty="0"/>
              <a:t>1. preimage resistance (or one-</a:t>
            </a:r>
            <a:r>
              <a:rPr lang="en-US" altLang="en-US" sz="2000" dirty="0" err="1"/>
              <a:t>wayness</a:t>
            </a:r>
            <a:r>
              <a:rPr lang="en-US" altLang="en-US" sz="2000" dirty="0"/>
              <a:t>)</a:t>
            </a:r>
          </a:p>
          <a:p>
            <a:pPr algn="l" rtl="0" eaLnBrk="1" hangingPunct="1">
              <a:lnSpc>
                <a:spcPct val="150000"/>
              </a:lnSpc>
              <a:spcBef>
                <a:spcPct val="0"/>
              </a:spcBef>
              <a:buClrTx/>
              <a:buSzTx/>
              <a:buFontTx/>
              <a:buNone/>
            </a:pPr>
            <a:r>
              <a:rPr lang="en-US" altLang="en-US" sz="2000" dirty="0"/>
              <a:t>2. second preimage resistance (or weak collision resistance)</a:t>
            </a:r>
          </a:p>
          <a:p>
            <a:pPr algn="l" rtl="0" eaLnBrk="1" hangingPunct="1">
              <a:lnSpc>
                <a:spcPct val="150000"/>
              </a:lnSpc>
              <a:spcBef>
                <a:spcPct val="0"/>
              </a:spcBef>
              <a:buClrTx/>
              <a:buSzTx/>
              <a:buFontTx/>
              <a:buNone/>
            </a:pPr>
            <a:r>
              <a:rPr lang="en-US" altLang="en-US" sz="2000" dirty="0"/>
              <a:t>3. collision resistance (or strong collision resistance)</a:t>
            </a:r>
            <a:endParaRPr lang="ar-SA" altLang="en-US" sz="2000" dirty="0"/>
          </a:p>
        </p:txBody>
      </p:sp>
      <p:pic>
        <p:nvPicPr>
          <p:cNvPr id="19"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675" y="3784270"/>
            <a:ext cx="8461731" cy="2878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99337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378898"/>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Preimage Resistance</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20" name="TextBox 5"/>
          <p:cNvSpPr txBox="1">
            <a:spLocks noChangeArrowheads="1"/>
          </p:cNvSpPr>
          <p:nvPr/>
        </p:nvSpPr>
        <p:spPr bwMode="auto">
          <a:xfrm>
            <a:off x="71438" y="1575562"/>
            <a:ext cx="9037637" cy="3831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Hash functions need to be one-way: Given a hash output z it must be computationally infeasible to find an input message x such that z = h(x). In other words, given a fingerprint, we cannot derive a matching message.</a:t>
            </a:r>
          </a:p>
          <a:p>
            <a:pPr algn="l" rtl="0" eaLnBrk="1" hangingPunct="1">
              <a:lnSpc>
                <a:spcPct val="150000"/>
              </a:lnSpc>
              <a:spcBef>
                <a:spcPct val="0"/>
              </a:spcBef>
              <a:buClrTx/>
              <a:buSzTx/>
              <a:buFont typeface="Wingdings" panose="05000000000000000000" pitchFamily="2" charset="2"/>
              <a:buChar char="q"/>
            </a:pPr>
            <a:r>
              <a:rPr lang="en-US" altLang="en-US" sz="1800" dirty="0"/>
              <a:t>Assumes that Bob transmits the pair:</a:t>
            </a:r>
          </a:p>
          <a:p>
            <a:pPr algn="l" rtl="0" eaLnBrk="1" hangingPunct="1">
              <a:lnSpc>
                <a:spcPct val="150000"/>
              </a:lnSpc>
              <a:spcBef>
                <a:spcPct val="0"/>
              </a:spcBef>
              <a:buClrTx/>
              <a:buSzTx/>
              <a:buFontTx/>
              <a:buNone/>
            </a:pPr>
            <a:endParaRPr lang="en-US" altLang="en-US" sz="1800" dirty="0"/>
          </a:p>
          <a:p>
            <a:pPr algn="l" rtl="0" eaLnBrk="1" hangingPunct="1">
              <a:lnSpc>
                <a:spcPct val="150000"/>
              </a:lnSpc>
              <a:spcBef>
                <a:spcPct val="0"/>
              </a:spcBef>
              <a:buClrTx/>
              <a:buSzTx/>
              <a:buFont typeface="Wingdings" panose="05000000000000000000" pitchFamily="2" charset="2"/>
              <a:buChar char="q"/>
            </a:pPr>
            <a:r>
              <a:rPr lang="en-US" altLang="en-US" sz="1800" dirty="0"/>
              <a:t>Here, </a:t>
            </a:r>
            <a:r>
              <a:rPr lang="en-US" altLang="en-US" sz="1800" dirty="0" err="1"/>
              <a:t>ek</a:t>
            </a:r>
            <a:r>
              <a:rPr lang="en-US" altLang="en-US" sz="1800" dirty="0"/>
              <a:t>() is a symmetric cipher, e.g., AES, with some symmetric key shared by</a:t>
            </a:r>
          </a:p>
          <a:p>
            <a:pPr algn="l" rtl="0" eaLnBrk="1" hangingPunct="1">
              <a:lnSpc>
                <a:spcPct val="150000"/>
              </a:lnSpc>
              <a:spcBef>
                <a:spcPct val="0"/>
              </a:spcBef>
              <a:buClrTx/>
              <a:buSzTx/>
              <a:buFontTx/>
              <a:buNone/>
            </a:pPr>
            <a:r>
              <a:rPr lang="en-US" altLang="en-US" sz="1800" dirty="0"/>
              <a:t>Alice and Bob. Let’s assume Bob uses an RSA digital signature, where the signature</a:t>
            </a:r>
          </a:p>
          <a:p>
            <a:pPr algn="l" rtl="0" eaLnBrk="1" hangingPunct="1">
              <a:lnSpc>
                <a:spcPct val="150000"/>
              </a:lnSpc>
              <a:spcBef>
                <a:spcPct val="0"/>
              </a:spcBef>
              <a:buClrTx/>
              <a:buSzTx/>
              <a:buFontTx/>
              <a:buNone/>
            </a:pPr>
            <a:r>
              <a:rPr lang="en-US" altLang="en-US" sz="1800" dirty="0"/>
              <a:t>is computed as:</a:t>
            </a:r>
          </a:p>
          <a:p>
            <a:pPr algn="l" rtl="0" eaLnBrk="1" hangingPunct="1">
              <a:lnSpc>
                <a:spcPct val="150000"/>
              </a:lnSpc>
              <a:spcBef>
                <a:spcPct val="0"/>
              </a:spcBef>
              <a:buClrTx/>
              <a:buSzTx/>
              <a:buFontTx/>
              <a:buNone/>
            </a:pPr>
            <a:endParaRPr lang="en-US" altLang="en-US" sz="1800" dirty="0"/>
          </a:p>
        </p:txBody>
      </p:sp>
      <p:pic>
        <p:nvPicPr>
          <p:cNvPr id="2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78300" y="2872550"/>
            <a:ext cx="2409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63713" y="4471162"/>
            <a:ext cx="36861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42252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378898"/>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Preimage Resistance</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20" name="TextBox 5"/>
          <p:cNvSpPr txBox="1">
            <a:spLocks noChangeArrowheads="1"/>
          </p:cNvSpPr>
          <p:nvPr/>
        </p:nvSpPr>
        <p:spPr bwMode="auto">
          <a:xfrm>
            <a:off x="71438" y="1575562"/>
            <a:ext cx="8583505" cy="300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Tx/>
              <a:buNone/>
            </a:pPr>
            <a:endParaRPr lang="en-US" altLang="en-US" sz="1800" dirty="0"/>
          </a:p>
          <a:p>
            <a:pPr algn="l" rtl="0" eaLnBrk="1" hangingPunct="1">
              <a:lnSpc>
                <a:spcPct val="150000"/>
              </a:lnSpc>
              <a:spcBef>
                <a:spcPct val="0"/>
              </a:spcBef>
              <a:buClrTx/>
              <a:buSzTx/>
              <a:buFont typeface="Wingdings" panose="05000000000000000000" pitchFamily="2" charset="2"/>
              <a:buChar char="q"/>
            </a:pPr>
            <a:r>
              <a:rPr lang="en-US" altLang="en-US" sz="1800" dirty="0"/>
              <a:t>The attacker Oscar can use Bob’s public key to compute the signature z as follows:</a:t>
            </a:r>
          </a:p>
          <a:p>
            <a:pPr algn="l" rtl="0" eaLnBrk="1" hangingPunct="1">
              <a:lnSpc>
                <a:spcPct val="150000"/>
              </a:lnSpc>
              <a:spcBef>
                <a:spcPct val="0"/>
              </a:spcBef>
              <a:buClrTx/>
              <a:buSzTx/>
              <a:buFontTx/>
              <a:buNone/>
            </a:pPr>
            <a:endParaRPr lang="en-US" altLang="en-US" sz="1800" dirty="0"/>
          </a:p>
          <a:p>
            <a:pPr algn="l" rtl="0" eaLnBrk="1" hangingPunct="1">
              <a:lnSpc>
                <a:spcPct val="150000"/>
              </a:lnSpc>
              <a:spcBef>
                <a:spcPct val="0"/>
              </a:spcBef>
              <a:buClrTx/>
              <a:buSzTx/>
              <a:buFont typeface="Wingdings" panose="05000000000000000000" pitchFamily="2" charset="2"/>
              <a:buChar char="q"/>
            </a:pPr>
            <a:r>
              <a:rPr lang="en-US" altLang="en-US" sz="1800" dirty="0"/>
              <a:t>If the hash function is not one-way, Oscar can now compute the message x from</a:t>
            </a:r>
          </a:p>
          <a:p>
            <a:pPr algn="l" rtl="0" eaLnBrk="1" hangingPunct="1">
              <a:lnSpc>
                <a:spcPct val="150000"/>
              </a:lnSpc>
              <a:spcBef>
                <a:spcPct val="0"/>
              </a:spcBef>
              <a:buClrTx/>
              <a:buSzTx/>
              <a:buFontTx/>
              <a:buNone/>
            </a:pPr>
            <a:r>
              <a:rPr lang="en-US" altLang="en-US" sz="1800" dirty="0"/>
              <a:t>h</a:t>
            </a:r>
            <a:r>
              <a:rPr lang="en-US" altLang="en-US" sz="1800" baseline="30000" dirty="0"/>
              <a:t>−1</a:t>
            </a:r>
            <a:r>
              <a:rPr lang="en-US" altLang="en-US" sz="1800" dirty="0"/>
              <a:t>(z) = x. Thus, the symmetric encryption of x is circumvented by the signature,</a:t>
            </a:r>
          </a:p>
          <a:p>
            <a:pPr algn="l" rtl="0" eaLnBrk="1" hangingPunct="1">
              <a:lnSpc>
                <a:spcPct val="150000"/>
              </a:lnSpc>
              <a:spcBef>
                <a:spcPct val="0"/>
              </a:spcBef>
              <a:buClrTx/>
              <a:buSzTx/>
              <a:buFontTx/>
              <a:buNone/>
            </a:pPr>
            <a:r>
              <a:rPr lang="en-US" altLang="en-US" sz="1800" dirty="0"/>
              <a:t>which leaks the plaintext. For this reason, h(x) should be a one-way function </a:t>
            </a:r>
            <a:endParaRPr lang="ar-SA" altLang="en-US" sz="1800" dirty="0"/>
          </a:p>
        </p:txBody>
      </p:sp>
      <p:pic>
        <p:nvPicPr>
          <p:cNvPr id="23"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0138" y="2619185"/>
            <a:ext cx="182880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45400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378898"/>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Second Preimage Resistance</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15" name="TextBox 5"/>
          <p:cNvSpPr txBox="1">
            <a:spLocks noChangeArrowheads="1"/>
          </p:cNvSpPr>
          <p:nvPr/>
        </p:nvSpPr>
        <p:spPr bwMode="auto">
          <a:xfrm>
            <a:off x="71438" y="1478407"/>
            <a:ext cx="9037637"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t>For digital signatures with hash it is essential that two different messages do not hash to the same value. </a:t>
            </a:r>
          </a:p>
          <a:p>
            <a:pPr algn="l" rtl="0" eaLnBrk="1" hangingPunct="1">
              <a:lnSpc>
                <a:spcPct val="150000"/>
              </a:lnSpc>
              <a:spcBef>
                <a:spcPct val="0"/>
              </a:spcBef>
              <a:buClrTx/>
              <a:buSzTx/>
              <a:buFont typeface="Wingdings" panose="05000000000000000000" pitchFamily="2" charset="2"/>
              <a:buChar char="q"/>
            </a:pPr>
            <a:r>
              <a:rPr lang="en-US" altLang="en-US" sz="1800" dirty="0"/>
              <a:t>This means it should be computationally infeasible to create two different messages x1 ≠ x2 with equal hash values z1 = h(x1) = h(x2) = z2.</a:t>
            </a:r>
          </a:p>
          <a:p>
            <a:pPr algn="l" rtl="0" eaLnBrk="1" hangingPunct="1">
              <a:lnSpc>
                <a:spcPct val="150000"/>
              </a:lnSpc>
              <a:spcBef>
                <a:spcPct val="0"/>
              </a:spcBef>
              <a:buClrTx/>
              <a:buSzTx/>
              <a:buFontTx/>
              <a:buNone/>
            </a:pPr>
            <a:r>
              <a:rPr lang="en-US" altLang="en-US" sz="1800" dirty="0"/>
              <a:t>Assume Bob hashes and signs a message x1. If Oscar is capable of finding a second message x2 such that: h(x1) = h(x2), he can run the following substitution attack:</a:t>
            </a:r>
          </a:p>
        </p:txBody>
      </p:sp>
      <p:pic>
        <p:nvPicPr>
          <p:cNvPr id="1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40" y="4062857"/>
            <a:ext cx="8569325" cy="2665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58644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378898"/>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Second Preimage Resistance</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19" name="TextBox 5"/>
          <p:cNvSpPr txBox="1">
            <a:spLocks noChangeArrowheads="1"/>
          </p:cNvSpPr>
          <p:nvPr/>
        </p:nvSpPr>
        <p:spPr bwMode="auto">
          <a:xfrm>
            <a:off x="0" y="1536433"/>
            <a:ext cx="8546993"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2000" dirty="0"/>
              <a:t>As we can see, Alice would accept x</a:t>
            </a:r>
            <a:r>
              <a:rPr lang="en-US" altLang="en-US" sz="1600" baseline="-25000" dirty="0"/>
              <a:t>2</a:t>
            </a:r>
            <a:r>
              <a:rPr lang="en-US" altLang="en-US" sz="2000" dirty="0"/>
              <a:t> as a correct message since the verification gives her the statement “true”. How can this happen? </a:t>
            </a:r>
          </a:p>
          <a:p>
            <a:pPr algn="l" rtl="0" eaLnBrk="1" hangingPunct="1">
              <a:lnSpc>
                <a:spcPct val="150000"/>
              </a:lnSpc>
              <a:spcBef>
                <a:spcPct val="0"/>
              </a:spcBef>
              <a:buClrTx/>
              <a:buSzTx/>
              <a:buFont typeface="Wingdings" panose="05000000000000000000" pitchFamily="2" charset="2"/>
              <a:buChar char="q"/>
            </a:pPr>
            <a:r>
              <a:rPr lang="en-US" altLang="en-US" sz="2000" dirty="0"/>
              <a:t>From a more abstract viewpoint, the attack (illustrated in previous slide) is possible because both signing (by Bob) and verifying (by Alice) do not happen with the actual message itself, but rather with the hashed version of it. </a:t>
            </a:r>
          </a:p>
          <a:p>
            <a:pPr algn="l" rtl="0" eaLnBrk="1" hangingPunct="1">
              <a:lnSpc>
                <a:spcPct val="150000"/>
              </a:lnSpc>
              <a:spcBef>
                <a:spcPct val="0"/>
              </a:spcBef>
              <a:buClrTx/>
              <a:buSzTx/>
              <a:buFont typeface="Wingdings" panose="05000000000000000000" pitchFamily="2" charset="2"/>
              <a:buChar char="q"/>
            </a:pPr>
            <a:r>
              <a:rPr lang="en-US" altLang="en-US" sz="2000" dirty="0"/>
              <a:t>Hence, if an attacker manages to find a second message with the same fingerprint (i.e., hash output), signing and verifying are the same for this second message</a:t>
            </a:r>
            <a:r>
              <a:rPr lang="en-US" altLang="en-US" sz="1800" dirty="0"/>
              <a:t>.</a:t>
            </a:r>
          </a:p>
        </p:txBody>
      </p:sp>
    </p:spTree>
    <p:extLst>
      <p:ext uri="{BB962C8B-B14F-4D97-AF65-F5344CB8AC3E}">
        <p14:creationId xmlns:p14="http://schemas.microsoft.com/office/powerpoint/2010/main" val="34221256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479482"/>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Collision Resistance</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12" name="TextBox 5"/>
          <p:cNvSpPr txBox="1">
            <a:spLocks noChangeArrowheads="1"/>
          </p:cNvSpPr>
          <p:nvPr/>
        </p:nvSpPr>
        <p:spPr bwMode="auto">
          <a:xfrm>
            <a:off x="0" y="1392475"/>
            <a:ext cx="8870929" cy="5701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2000" dirty="0"/>
              <a:t>We call a hash function collision resistant or strong collision resistant if it is computationally infeasible to find two different inputs x1 ≠ x2 with h(x1) =h(x2).</a:t>
            </a:r>
          </a:p>
          <a:p>
            <a:pPr algn="l" rtl="0" eaLnBrk="1" hangingPunct="1">
              <a:lnSpc>
                <a:spcPct val="150000"/>
              </a:lnSpc>
              <a:spcBef>
                <a:spcPct val="0"/>
              </a:spcBef>
              <a:buClrTx/>
              <a:buSzTx/>
              <a:buFont typeface="Wingdings" panose="05000000000000000000" pitchFamily="2" charset="2"/>
              <a:buChar char="q"/>
            </a:pPr>
            <a:endParaRPr lang="en-US" altLang="en-US" sz="700" dirty="0"/>
          </a:p>
          <a:p>
            <a:pPr algn="l" rtl="0" eaLnBrk="1" hangingPunct="1">
              <a:lnSpc>
                <a:spcPct val="150000"/>
              </a:lnSpc>
              <a:spcBef>
                <a:spcPct val="0"/>
              </a:spcBef>
              <a:buClrTx/>
              <a:buSzTx/>
              <a:buFont typeface="Wingdings" panose="05000000000000000000" pitchFamily="2" charset="2"/>
              <a:buChar char="q"/>
            </a:pPr>
            <a:r>
              <a:rPr lang="en-US" altLang="en-US" sz="2000" dirty="0"/>
              <a:t>This property is harder to achieve than weak collision resistance since an attacker has two degrees of freedom: Both messages can be altered to achieve similar hash values.</a:t>
            </a:r>
          </a:p>
          <a:p>
            <a:pPr algn="l" rtl="0" eaLnBrk="1" hangingPunct="1">
              <a:lnSpc>
                <a:spcPct val="150000"/>
              </a:lnSpc>
              <a:spcBef>
                <a:spcPct val="0"/>
              </a:spcBef>
              <a:buClrTx/>
              <a:buSzTx/>
              <a:buFont typeface="Wingdings" panose="05000000000000000000" pitchFamily="2" charset="2"/>
              <a:buChar char="q"/>
            </a:pPr>
            <a:r>
              <a:rPr lang="en-US" altLang="en-US" sz="2000" dirty="0"/>
              <a:t>We show now how Oscar could turn his ability to find collisions into an attack. He starts with two messages, for instance:</a:t>
            </a:r>
          </a:p>
          <a:p>
            <a:pPr algn="ctr" rtl="0" eaLnBrk="1" hangingPunct="1">
              <a:lnSpc>
                <a:spcPct val="150000"/>
              </a:lnSpc>
              <a:spcBef>
                <a:spcPct val="0"/>
              </a:spcBef>
              <a:buClrTx/>
              <a:buSzTx/>
              <a:buFontTx/>
              <a:buNone/>
            </a:pPr>
            <a:r>
              <a:rPr lang="en-US" altLang="en-US" sz="1800" i="1" dirty="0"/>
              <a:t>x1 = Transfer $10 into Oscar’s account</a:t>
            </a:r>
          </a:p>
          <a:p>
            <a:pPr algn="ctr" rtl="0" eaLnBrk="1" hangingPunct="1">
              <a:lnSpc>
                <a:spcPct val="150000"/>
              </a:lnSpc>
              <a:spcBef>
                <a:spcPct val="0"/>
              </a:spcBef>
              <a:buClrTx/>
              <a:buSzTx/>
              <a:buFontTx/>
              <a:buNone/>
            </a:pPr>
            <a:r>
              <a:rPr lang="en-US" altLang="en-US" sz="1800" i="1" dirty="0"/>
              <a:t>x2 = Transfer $10,000 into Oscar’s account</a:t>
            </a:r>
          </a:p>
          <a:p>
            <a:pPr algn="l" rtl="0" eaLnBrk="1" hangingPunct="1">
              <a:lnSpc>
                <a:spcPct val="150000"/>
              </a:lnSpc>
              <a:spcBef>
                <a:spcPct val="0"/>
              </a:spcBef>
              <a:buClrTx/>
              <a:buSzTx/>
              <a:buFont typeface="Wingdings" panose="05000000000000000000" pitchFamily="2" charset="2"/>
              <a:buChar char="q"/>
            </a:pPr>
            <a:r>
              <a:rPr lang="en-US" altLang="en-US" sz="2000" dirty="0"/>
              <a:t>Oscar continues altering the messages until the condition h(x1) = h(x2) is fulfilled.</a:t>
            </a:r>
          </a:p>
        </p:txBody>
      </p:sp>
    </p:spTree>
    <p:extLst>
      <p:ext uri="{BB962C8B-B14F-4D97-AF65-F5344CB8AC3E}">
        <p14:creationId xmlns:p14="http://schemas.microsoft.com/office/powerpoint/2010/main" val="2460540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479482"/>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Collision Resistance</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15" name="TextBox 5"/>
          <p:cNvSpPr txBox="1">
            <a:spLocks noChangeArrowheads="1"/>
          </p:cNvSpPr>
          <p:nvPr/>
        </p:nvSpPr>
        <p:spPr bwMode="auto">
          <a:xfrm>
            <a:off x="71438" y="1466152"/>
            <a:ext cx="866923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Tx/>
              <a:buNone/>
            </a:pPr>
            <a:r>
              <a:rPr lang="en-US" altLang="en-US" sz="1800" dirty="0"/>
              <a:t>This attack assumes that Oscar can trick Bob into signing the message x1. This is, of course, not possible in every situation, but one can imagine scenarios where Oscar can pose as an innocent party, e.g., an e-commerce vendor on the Internet, and x1 is the purchase order that is generated by Oscar</a:t>
            </a:r>
          </a:p>
        </p:txBody>
      </p:sp>
      <p:pic>
        <p:nvPicPr>
          <p:cNvPr id="1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438" y="3169539"/>
            <a:ext cx="8569325" cy="34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28863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424618"/>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Secure Hash Algorithms (SHA)</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21" name="Content Placeholder 3"/>
          <p:cNvSpPr txBox="1">
            <a:spLocks/>
          </p:cNvSpPr>
          <p:nvPr/>
        </p:nvSpPr>
        <p:spPr>
          <a:xfrm>
            <a:off x="612775" y="1600200"/>
            <a:ext cx="8153400"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dirty="0"/>
              <a:t>Based on design of MD4 with key differences </a:t>
            </a:r>
          </a:p>
          <a:p>
            <a:r>
              <a:rPr lang="en-US" altLang="ar-SA" dirty="0"/>
              <a:t>Produces 160-bit hash values </a:t>
            </a:r>
          </a:p>
          <a:p>
            <a:r>
              <a:rPr lang="en-US" altLang="ar-SA" dirty="0">
                <a:ea typeface="MS PGothic" panose="020B0600070205080204" pitchFamily="34" charset="-128"/>
              </a:rPr>
              <a:t>In 2003:</a:t>
            </a:r>
          </a:p>
          <a:p>
            <a:pPr lvl="1"/>
            <a:r>
              <a:rPr lang="en-US" altLang="ar-SA" dirty="0">
                <a:ea typeface="MS PGothic" panose="020B0600070205080204" pitchFamily="34" charset="-128"/>
              </a:rPr>
              <a:t>3 additional versions of SHA (know as SHA-2)</a:t>
            </a:r>
          </a:p>
          <a:p>
            <a:pPr lvl="2"/>
            <a:r>
              <a:rPr lang="en-US" altLang="ar-SA" dirty="0"/>
              <a:t>SHA-256, SHA-384, SHA-512</a:t>
            </a:r>
          </a:p>
          <a:p>
            <a:r>
              <a:rPr lang="en-US" altLang="ar-SA" dirty="0"/>
              <a:t>Recent 2005 results on security of SHA-1 have raised concerns on its use in future applications</a:t>
            </a:r>
          </a:p>
        </p:txBody>
      </p:sp>
    </p:spTree>
    <p:extLst>
      <p:ext uri="{BB962C8B-B14F-4D97-AF65-F5344CB8AC3E}">
        <p14:creationId xmlns:p14="http://schemas.microsoft.com/office/powerpoint/2010/main" val="8746871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424618"/>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SHA Parameters</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486025"/>
            <a:ext cx="8654943" cy="302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48133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424618"/>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SHA-512 Overview</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pic>
        <p:nvPicPr>
          <p:cNvPr id="15" name="Picture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a:xfrm>
            <a:off x="1101725" y="1516063"/>
            <a:ext cx="6673850" cy="5327650"/>
          </a:xfrm>
          <a:prstGeom prst="rect">
            <a:avLst/>
          </a:prstGeom>
        </p:spPr>
      </p:pic>
    </p:spTree>
    <p:extLst>
      <p:ext uri="{BB962C8B-B14F-4D97-AF65-F5344CB8AC3E}">
        <p14:creationId xmlns:p14="http://schemas.microsoft.com/office/powerpoint/2010/main" val="41562527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424618"/>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SHA-512 Compression Function</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2" name="Rectangle 1"/>
          <p:cNvSpPr/>
          <p:nvPr/>
        </p:nvSpPr>
        <p:spPr>
          <a:xfrm>
            <a:off x="208448" y="1794043"/>
            <a:ext cx="8240607" cy="3046988"/>
          </a:xfrm>
          <a:prstGeom prst="rect">
            <a:avLst/>
          </a:prstGeom>
        </p:spPr>
        <p:txBody>
          <a:bodyPr wrap="square">
            <a:spAutoFit/>
          </a:bodyPr>
          <a:lstStyle/>
          <a:p>
            <a:r>
              <a:rPr lang="en-US" altLang="ar-SA" sz="2400" dirty="0"/>
              <a:t>Heart of the algorithm</a:t>
            </a:r>
          </a:p>
          <a:p>
            <a:r>
              <a:rPr lang="en-US" altLang="ar-SA" sz="2400" dirty="0"/>
              <a:t>Processing message in 1034-bit blocks</a:t>
            </a:r>
          </a:p>
          <a:p>
            <a:pPr marL="800100" lvl="1" indent="-342900">
              <a:buFont typeface="Arial" panose="020B0604020202020204" pitchFamily="34" charset="0"/>
              <a:buChar char="•"/>
            </a:pPr>
            <a:r>
              <a:rPr lang="en-US" altLang="ar-SA" sz="2400" dirty="0"/>
              <a:t>80 rounds</a:t>
            </a:r>
          </a:p>
          <a:p>
            <a:pPr marL="800100" lvl="1" indent="-342900">
              <a:buFont typeface="Arial" panose="020B0604020202020204" pitchFamily="34" charset="0"/>
              <a:buChar char="•"/>
            </a:pPr>
            <a:r>
              <a:rPr lang="en-US" altLang="ar-SA" sz="2400" dirty="0"/>
              <a:t>Updating a 512-bit buffer </a:t>
            </a:r>
          </a:p>
          <a:p>
            <a:pPr marL="800100" lvl="1" indent="-342900">
              <a:buFont typeface="Arial" panose="020B0604020202020204" pitchFamily="34" charset="0"/>
              <a:buChar char="•"/>
            </a:pPr>
            <a:r>
              <a:rPr lang="en-US" altLang="ar-SA" sz="2400" dirty="0"/>
              <a:t>Using a 64-bit value </a:t>
            </a:r>
            <a:r>
              <a:rPr lang="en-AU" altLang="ar-SA" sz="2400" dirty="0" err="1"/>
              <a:t>W</a:t>
            </a:r>
            <a:r>
              <a:rPr lang="en-AU" altLang="ar-SA" sz="2400" baseline="-25000" dirty="0" err="1"/>
              <a:t>t</a:t>
            </a:r>
            <a:r>
              <a:rPr lang="en-US" altLang="ar-SA" sz="2400" dirty="0"/>
              <a:t> derived from the current message block</a:t>
            </a:r>
          </a:p>
          <a:p>
            <a:pPr marL="800100" lvl="1" indent="-342900">
              <a:buFont typeface="Arial" panose="020B0604020202020204" pitchFamily="34" charset="0"/>
              <a:buChar char="•"/>
            </a:pPr>
            <a:r>
              <a:rPr lang="en-US" altLang="ar-SA" sz="2400" dirty="0"/>
              <a:t>A round constant based on cube root of first 80 prime numbers</a:t>
            </a:r>
          </a:p>
        </p:txBody>
      </p:sp>
    </p:spTree>
    <p:extLst>
      <p:ext uri="{BB962C8B-B14F-4D97-AF65-F5344CB8AC3E}">
        <p14:creationId xmlns:p14="http://schemas.microsoft.com/office/powerpoint/2010/main" val="16473299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424618"/>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SHA-512 Compression Function</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2216150" y="1326764"/>
            <a:ext cx="4144963" cy="5314950"/>
          </a:xfrm>
          <a:prstGeom prst="rect">
            <a:avLst/>
          </a:prstGeom>
        </p:spPr>
      </p:pic>
    </p:spTree>
    <p:extLst>
      <p:ext uri="{BB962C8B-B14F-4D97-AF65-F5344CB8AC3E}">
        <p14:creationId xmlns:p14="http://schemas.microsoft.com/office/powerpoint/2010/main" val="23385216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424618"/>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SHA-512 Round Function</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pic>
        <p:nvPicPr>
          <p:cNvPr id="15"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95388" y="1563688"/>
            <a:ext cx="6950075" cy="509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43188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424618"/>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SHA-512 Word Creation</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9088" y="2660650"/>
            <a:ext cx="8629650" cy="311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95814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424618"/>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SHA-3</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15" name="Content Placeholder 3"/>
          <p:cNvSpPr txBox="1">
            <a:spLocks/>
          </p:cNvSpPr>
          <p:nvPr/>
        </p:nvSpPr>
        <p:spPr>
          <a:xfrm>
            <a:off x="612775" y="1600200"/>
            <a:ext cx="8153400"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a:t>SHA-1 not yet "broken”</a:t>
            </a:r>
          </a:p>
          <a:p>
            <a:pPr lvl="1"/>
            <a:r>
              <a:rPr lang="en-US" altLang="ar-SA"/>
              <a:t>But similar to broken MD5 &amp; SHA-0, so considered insecure</a:t>
            </a:r>
          </a:p>
          <a:p>
            <a:r>
              <a:rPr lang="en-US" altLang="ar-SA"/>
              <a:t>SHA-2 (esp. SHA-512) seems secure</a:t>
            </a:r>
          </a:p>
          <a:p>
            <a:pPr lvl="1"/>
            <a:r>
              <a:rPr lang="en-US" altLang="ar-SA"/>
              <a:t>Shares same structure and mathematical operations as predecessors so have concern</a:t>
            </a:r>
          </a:p>
          <a:p>
            <a:r>
              <a:rPr lang="en-US" altLang="ar-SA"/>
              <a:t>NIST announced in 2007 a competition for the SHA-3 next gen NIST hash function</a:t>
            </a:r>
          </a:p>
          <a:p>
            <a:pPr lvl="1"/>
            <a:r>
              <a:rPr lang="en-US" altLang="ar-SA"/>
              <a:t>To have in place by 2012 but not fixed</a:t>
            </a:r>
            <a:endParaRPr lang="en-US" altLang="ar-SA" dirty="0"/>
          </a:p>
        </p:txBody>
      </p:sp>
    </p:spTree>
    <p:extLst>
      <p:ext uri="{BB962C8B-B14F-4D97-AF65-F5344CB8AC3E}">
        <p14:creationId xmlns:p14="http://schemas.microsoft.com/office/powerpoint/2010/main" val="39091388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39" y="397229"/>
            <a:ext cx="80032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TextBox 6"/>
          <p:cNvSpPr txBox="1"/>
          <p:nvPr/>
        </p:nvSpPr>
        <p:spPr>
          <a:xfrm>
            <a:off x="2348624" y="424618"/>
            <a:ext cx="652230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SHA-3 Requirements</a:t>
            </a:r>
            <a:endParaRPr lang="ar-SA"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12" name="Content Placeholder 3"/>
          <p:cNvSpPr txBox="1">
            <a:spLocks/>
          </p:cNvSpPr>
          <p:nvPr/>
        </p:nvSpPr>
        <p:spPr>
          <a:xfrm>
            <a:off x="612775" y="1600200"/>
            <a:ext cx="8153400"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dirty="0"/>
              <a:t>Replace SHA-2 with SHA-3 in any use</a:t>
            </a:r>
          </a:p>
          <a:p>
            <a:pPr lvl="1"/>
            <a:r>
              <a:rPr lang="en-US" altLang="ar-SA" dirty="0"/>
              <a:t>Use same hash sizes</a:t>
            </a:r>
          </a:p>
          <a:p>
            <a:r>
              <a:rPr lang="en-US" altLang="ar-SA" dirty="0"/>
              <a:t>Preserve the online nature of SHA-2</a:t>
            </a:r>
          </a:p>
          <a:p>
            <a:pPr lvl="1"/>
            <a:r>
              <a:rPr lang="en-US" altLang="ar-SA" dirty="0"/>
              <a:t>Must process small blocks (512 / 1034 bits)</a:t>
            </a:r>
          </a:p>
          <a:p>
            <a:r>
              <a:rPr lang="en-US" altLang="ar-SA" dirty="0"/>
              <a:t>Evaluation criteria</a:t>
            </a:r>
          </a:p>
          <a:p>
            <a:pPr lvl="1"/>
            <a:r>
              <a:rPr lang="en-US" altLang="ar-SA" dirty="0"/>
              <a:t>Security close to theoretical max for hash sizes</a:t>
            </a:r>
          </a:p>
          <a:p>
            <a:pPr lvl="1"/>
            <a:r>
              <a:rPr lang="en-US" altLang="ar-SA" dirty="0"/>
              <a:t>Cost in time &amp; memory </a:t>
            </a:r>
          </a:p>
          <a:p>
            <a:pPr lvl="1"/>
            <a:r>
              <a:rPr lang="en-US" altLang="ar-SA" dirty="0"/>
              <a:t>Characteristics: such as flexibility &amp; simplicity</a:t>
            </a:r>
          </a:p>
          <a:p>
            <a:endParaRPr lang="en-US" altLang="ar-SA" dirty="0"/>
          </a:p>
        </p:txBody>
      </p:sp>
    </p:spTree>
    <p:extLst>
      <p:ext uri="{BB962C8B-B14F-4D97-AF65-F5344CB8AC3E}">
        <p14:creationId xmlns:p14="http://schemas.microsoft.com/office/powerpoint/2010/main" val="7465108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957</TotalTime>
  <Words>1925</Words>
  <Application>Microsoft Office PowerPoint</Application>
  <PresentationFormat>Widescreen</PresentationFormat>
  <Paragraphs>225</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Lenovo</cp:lastModifiedBy>
  <cp:revision>63</cp:revision>
  <dcterms:created xsi:type="dcterms:W3CDTF">2021-08-03T13:03:26Z</dcterms:created>
  <dcterms:modified xsi:type="dcterms:W3CDTF">2023-03-17T11:29:34Z</dcterms:modified>
</cp:coreProperties>
</file>