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theme/theme2.xml" ContentType="application/vnd.openxmlformats-officedocument.theme+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72" r:id="rId5"/>
    <p:sldMasterId id="2147483687" r:id="rId6"/>
  </p:sldMasterIdLst>
  <p:notesMasterIdLst>
    <p:notesMasterId r:id="rId63"/>
  </p:notesMasterIdLst>
  <p:sldIdLst>
    <p:sldId id="480" r:id="rId7"/>
    <p:sldId id="303" r:id="rId8"/>
    <p:sldId id="259" r:id="rId9"/>
    <p:sldId id="527" r:id="rId10"/>
    <p:sldId id="499" r:id="rId11"/>
    <p:sldId id="611" r:id="rId12"/>
    <p:sldId id="528" r:id="rId13"/>
    <p:sldId id="498" r:id="rId14"/>
    <p:sldId id="612" r:id="rId15"/>
    <p:sldId id="515" r:id="rId16"/>
    <p:sldId id="613" r:id="rId17"/>
    <p:sldId id="529" r:id="rId18"/>
    <p:sldId id="501" r:id="rId19"/>
    <p:sldId id="626" r:id="rId20"/>
    <p:sldId id="503" r:id="rId21"/>
    <p:sldId id="614" r:id="rId22"/>
    <p:sldId id="502" r:id="rId23"/>
    <p:sldId id="504" r:id="rId24"/>
    <p:sldId id="530" r:id="rId25"/>
    <p:sldId id="615" r:id="rId26"/>
    <p:sldId id="617" r:id="rId27"/>
    <p:sldId id="506" r:id="rId28"/>
    <p:sldId id="507" r:id="rId29"/>
    <p:sldId id="509" r:id="rId30"/>
    <p:sldId id="510" r:id="rId31"/>
    <p:sldId id="531" r:id="rId32"/>
    <p:sldId id="513" r:id="rId33"/>
    <p:sldId id="620" r:id="rId34"/>
    <p:sldId id="517" r:id="rId35"/>
    <p:sldId id="533" r:id="rId36"/>
    <p:sldId id="534" r:id="rId37"/>
    <p:sldId id="621" r:id="rId38"/>
    <p:sldId id="535" r:id="rId39"/>
    <p:sldId id="536" r:id="rId40"/>
    <p:sldId id="537" r:id="rId41"/>
    <p:sldId id="538" r:id="rId42"/>
    <p:sldId id="540" r:id="rId43"/>
    <p:sldId id="541" r:id="rId44"/>
    <p:sldId id="623" r:id="rId45"/>
    <p:sldId id="542" r:id="rId46"/>
    <p:sldId id="543" r:id="rId47"/>
    <p:sldId id="624" r:id="rId48"/>
    <p:sldId id="544" r:id="rId49"/>
    <p:sldId id="550" r:id="rId50"/>
    <p:sldId id="551" r:id="rId51"/>
    <p:sldId id="552" r:id="rId52"/>
    <p:sldId id="625" r:id="rId53"/>
    <p:sldId id="553" r:id="rId54"/>
    <p:sldId id="554" r:id="rId55"/>
    <p:sldId id="561" r:id="rId56"/>
    <p:sldId id="545" r:id="rId57"/>
    <p:sldId id="562" r:id="rId58"/>
    <p:sldId id="563" r:id="rId59"/>
    <p:sldId id="564" r:id="rId60"/>
    <p:sldId id="565" r:id="rId61"/>
    <p:sldId id="349" r:id="rId6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A1F61"/>
    <a:srgbClr val="24A9E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238" autoAdjust="0"/>
    <p:restoredTop sz="95839" autoAdjust="0"/>
  </p:normalViewPr>
  <p:slideViewPr>
    <p:cSldViewPr snapToGrid="0">
      <p:cViewPr varScale="1">
        <p:scale>
          <a:sx n="81" d="100"/>
          <a:sy n="81" d="100"/>
        </p:scale>
        <p:origin x="739" y="62"/>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notesViewPr>
    <p:cSldViewPr snapToGrid="0">
      <p:cViewPr varScale="1">
        <p:scale>
          <a:sx n="72" d="100"/>
          <a:sy n="72" d="100"/>
        </p:scale>
        <p:origin x="2502" y="51"/>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0.xml"/><Relationship Id="rId21" Type="http://schemas.openxmlformats.org/officeDocument/2006/relationships/slide" Target="slides/slide15.xml"/><Relationship Id="rId34" Type="http://schemas.openxmlformats.org/officeDocument/2006/relationships/slide" Target="slides/slide28.xml"/><Relationship Id="rId42" Type="http://schemas.openxmlformats.org/officeDocument/2006/relationships/slide" Target="slides/slide36.xml"/><Relationship Id="rId47" Type="http://schemas.openxmlformats.org/officeDocument/2006/relationships/slide" Target="slides/slide41.xml"/><Relationship Id="rId50" Type="http://schemas.openxmlformats.org/officeDocument/2006/relationships/slide" Target="slides/slide44.xml"/><Relationship Id="rId55" Type="http://schemas.openxmlformats.org/officeDocument/2006/relationships/slide" Target="slides/slide49.xml"/><Relationship Id="rId63" Type="http://schemas.openxmlformats.org/officeDocument/2006/relationships/notesMaster" Target="notesMasters/notesMaster1.xml"/><Relationship Id="rId7" Type="http://schemas.openxmlformats.org/officeDocument/2006/relationships/slide" Target="slides/slide1.xml"/><Relationship Id="rId2" Type="http://schemas.openxmlformats.org/officeDocument/2006/relationships/customXml" Target="../customXml/item2.xml"/><Relationship Id="rId16" Type="http://schemas.openxmlformats.org/officeDocument/2006/relationships/slide" Target="slides/slide10.xml"/><Relationship Id="rId29" Type="http://schemas.openxmlformats.org/officeDocument/2006/relationships/slide" Target="slides/slide2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slide" Target="slides/slide26.xml"/><Relationship Id="rId37" Type="http://schemas.openxmlformats.org/officeDocument/2006/relationships/slide" Target="slides/slide31.xml"/><Relationship Id="rId40" Type="http://schemas.openxmlformats.org/officeDocument/2006/relationships/slide" Target="slides/slide34.xml"/><Relationship Id="rId45" Type="http://schemas.openxmlformats.org/officeDocument/2006/relationships/slide" Target="slides/slide39.xml"/><Relationship Id="rId53" Type="http://schemas.openxmlformats.org/officeDocument/2006/relationships/slide" Target="slides/slide47.xml"/><Relationship Id="rId58" Type="http://schemas.openxmlformats.org/officeDocument/2006/relationships/slide" Target="slides/slide52.xml"/><Relationship Id="rId66" Type="http://schemas.openxmlformats.org/officeDocument/2006/relationships/theme" Target="theme/theme1.xml"/><Relationship Id="rId5" Type="http://schemas.openxmlformats.org/officeDocument/2006/relationships/slideMaster" Target="slideMasters/slideMaster2.xml"/><Relationship Id="rId61" Type="http://schemas.openxmlformats.org/officeDocument/2006/relationships/slide" Target="slides/slide55.xml"/><Relationship Id="rId19" Type="http://schemas.openxmlformats.org/officeDocument/2006/relationships/slide" Target="slides/slide1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slide" Target="slides/slide24.xml"/><Relationship Id="rId35" Type="http://schemas.openxmlformats.org/officeDocument/2006/relationships/slide" Target="slides/slide29.xml"/><Relationship Id="rId43" Type="http://schemas.openxmlformats.org/officeDocument/2006/relationships/slide" Target="slides/slide37.xml"/><Relationship Id="rId48" Type="http://schemas.openxmlformats.org/officeDocument/2006/relationships/slide" Target="slides/slide42.xml"/><Relationship Id="rId56" Type="http://schemas.openxmlformats.org/officeDocument/2006/relationships/slide" Target="slides/slide50.xml"/><Relationship Id="rId64" Type="http://schemas.openxmlformats.org/officeDocument/2006/relationships/presProps" Target="presProps.xml"/><Relationship Id="rId8" Type="http://schemas.openxmlformats.org/officeDocument/2006/relationships/slide" Target="slides/slide2.xml"/><Relationship Id="rId51" Type="http://schemas.openxmlformats.org/officeDocument/2006/relationships/slide" Target="slides/slide45.xml"/><Relationship Id="rId3" Type="http://schemas.openxmlformats.org/officeDocument/2006/relationships/customXml" Target="../customXml/item3.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openxmlformats.org/officeDocument/2006/relationships/slide" Target="slides/slide27.xml"/><Relationship Id="rId38" Type="http://schemas.openxmlformats.org/officeDocument/2006/relationships/slide" Target="slides/slide32.xml"/><Relationship Id="rId46" Type="http://schemas.openxmlformats.org/officeDocument/2006/relationships/slide" Target="slides/slide40.xml"/><Relationship Id="rId59" Type="http://schemas.openxmlformats.org/officeDocument/2006/relationships/slide" Target="slides/slide53.xml"/><Relationship Id="rId67" Type="http://schemas.openxmlformats.org/officeDocument/2006/relationships/tableStyles" Target="tableStyles.xml"/><Relationship Id="rId20" Type="http://schemas.openxmlformats.org/officeDocument/2006/relationships/slide" Target="slides/slide14.xml"/><Relationship Id="rId41" Type="http://schemas.openxmlformats.org/officeDocument/2006/relationships/slide" Target="slides/slide35.xml"/><Relationship Id="rId54" Type="http://schemas.openxmlformats.org/officeDocument/2006/relationships/slide" Target="slides/slide48.xml"/><Relationship Id="rId62" Type="http://schemas.openxmlformats.org/officeDocument/2006/relationships/slide" Target="slides/slide56.xml"/><Relationship Id="rId1" Type="http://schemas.openxmlformats.org/officeDocument/2006/relationships/customXml" Target="../customXml/item1.xml"/><Relationship Id="rId6" Type="http://schemas.openxmlformats.org/officeDocument/2006/relationships/slideMaster" Target="slideMasters/slideMaster3.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slide" Target="slides/slide22.xml"/><Relationship Id="rId36" Type="http://schemas.openxmlformats.org/officeDocument/2006/relationships/slide" Target="slides/slide30.xml"/><Relationship Id="rId49" Type="http://schemas.openxmlformats.org/officeDocument/2006/relationships/slide" Target="slides/slide43.xml"/><Relationship Id="rId57" Type="http://schemas.openxmlformats.org/officeDocument/2006/relationships/slide" Target="slides/slide51.xml"/><Relationship Id="rId10" Type="http://schemas.openxmlformats.org/officeDocument/2006/relationships/slide" Target="slides/slide4.xml"/><Relationship Id="rId31" Type="http://schemas.openxmlformats.org/officeDocument/2006/relationships/slide" Target="slides/slide25.xml"/><Relationship Id="rId44" Type="http://schemas.openxmlformats.org/officeDocument/2006/relationships/slide" Target="slides/slide38.xml"/><Relationship Id="rId52" Type="http://schemas.openxmlformats.org/officeDocument/2006/relationships/slide" Target="slides/slide46.xml"/><Relationship Id="rId60" Type="http://schemas.openxmlformats.org/officeDocument/2006/relationships/slide" Target="slides/slide54.xml"/><Relationship Id="rId65"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3.xml"/><Relationship Id="rId13" Type="http://schemas.openxmlformats.org/officeDocument/2006/relationships/slide" Target="slides/slide7.xml"/><Relationship Id="rId18" Type="http://schemas.openxmlformats.org/officeDocument/2006/relationships/slide" Target="slides/slide12.xml"/><Relationship Id="rId39"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32B1656-237D-4E3C-A689-F6E435601653}" type="datetimeFigureOut">
              <a:rPr lang="en-US" smtClean="0"/>
              <a:t>8/4/2024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37781F7-BFF7-4460-91A6-C54BF1C504A2}" type="slidenum">
              <a:rPr lang="en-US" smtClean="0"/>
              <a:t>‹#›</a:t>
            </a:fld>
            <a:endParaRPr lang="en-US"/>
          </a:p>
        </p:txBody>
      </p:sp>
    </p:spTree>
    <p:extLst>
      <p:ext uri="{BB962C8B-B14F-4D97-AF65-F5344CB8AC3E}">
        <p14:creationId xmlns:p14="http://schemas.microsoft.com/office/powerpoint/2010/main" val="21122329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12</a:t>
            </a:fld>
            <a:endParaRPr lang="en-US"/>
          </a:p>
        </p:txBody>
      </p:sp>
    </p:spTree>
    <p:extLst>
      <p:ext uri="{BB962C8B-B14F-4D97-AF65-F5344CB8AC3E}">
        <p14:creationId xmlns:p14="http://schemas.microsoft.com/office/powerpoint/2010/main" val="40280298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13</a:t>
            </a:fld>
            <a:endParaRPr lang="en-US"/>
          </a:p>
        </p:txBody>
      </p:sp>
    </p:spTree>
    <p:extLst>
      <p:ext uri="{BB962C8B-B14F-4D97-AF65-F5344CB8AC3E}">
        <p14:creationId xmlns:p14="http://schemas.microsoft.com/office/powerpoint/2010/main" val="30529536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14</a:t>
            </a:fld>
            <a:endParaRPr lang="en-US"/>
          </a:p>
        </p:txBody>
      </p:sp>
    </p:spTree>
    <p:extLst>
      <p:ext uri="{BB962C8B-B14F-4D97-AF65-F5344CB8AC3E}">
        <p14:creationId xmlns:p14="http://schemas.microsoft.com/office/powerpoint/2010/main" val="163284638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16</a:t>
            </a:fld>
            <a:endParaRPr lang="en-US"/>
          </a:p>
        </p:txBody>
      </p:sp>
    </p:spTree>
    <p:extLst>
      <p:ext uri="{BB962C8B-B14F-4D97-AF65-F5344CB8AC3E}">
        <p14:creationId xmlns:p14="http://schemas.microsoft.com/office/powerpoint/2010/main" val="3180384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27</a:t>
            </a:fld>
            <a:endParaRPr lang="en-US"/>
          </a:p>
        </p:txBody>
      </p:sp>
    </p:spTree>
    <p:extLst>
      <p:ext uri="{BB962C8B-B14F-4D97-AF65-F5344CB8AC3E}">
        <p14:creationId xmlns:p14="http://schemas.microsoft.com/office/powerpoint/2010/main" val="1832144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37781F7-BFF7-4460-91A6-C54BF1C504A2}" type="slidenum">
              <a:rPr lang="en-US" smtClean="0"/>
              <a:t>28</a:t>
            </a:fld>
            <a:endParaRPr lang="en-US"/>
          </a:p>
        </p:txBody>
      </p:sp>
    </p:spTree>
    <p:extLst>
      <p:ext uri="{BB962C8B-B14F-4D97-AF65-F5344CB8AC3E}">
        <p14:creationId xmlns:p14="http://schemas.microsoft.com/office/powerpoint/2010/main" val="1670542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8/4/2024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8/4/2024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8/4/2024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5199900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7933425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7059973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225368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593248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1974965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7643916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1232483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12631831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2326652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94922433"/>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78901413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61974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17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055178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583404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7525529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56918870"/>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8/4/2024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715289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8/4/2024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840442902"/>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8/4/2024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0958702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331407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8/4/2024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2686851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9556506"/>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8/4/2024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0469989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128849904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7526942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11203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40.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8962940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2.pn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theme" Target="../theme/theme2.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3.xml"/><Relationship Id="rId13" Type="http://schemas.openxmlformats.org/officeDocument/2006/relationships/slideLayout" Target="../slideLayouts/slideLayout38.xml"/><Relationship Id="rId3" Type="http://schemas.openxmlformats.org/officeDocument/2006/relationships/slideLayout" Target="../slideLayouts/slideLayout28.xml"/><Relationship Id="rId7" Type="http://schemas.openxmlformats.org/officeDocument/2006/relationships/slideLayout" Target="../slideLayouts/slideLayout32.xml"/><Relationship Id="rId12" Type="http://schemas.openxmlformats.org/officeDocument/2006/relationships/slideLayout" Target="../slideLayouts/slideLayout37.xml"/><Relationship Id="rId17" Type="http://schemas.openxmlformats.org/officeDocument/2006/relationships/image" Target="../media/image2.png"/><Relationship Id="rId2" Type="http://schemas.openxmlformats.org/officeDocument/2006/relationships/slideLayout" Target="../slideLayouts/slideLayout27.xml"/><Relationship Id="rId16" Type="http://schemas.openxmlformats.org/officeDocument/2006/relationships/theme" Target="../theme/theme3.xml"/><Relationship Id="rId1" Type="http://schemas.openxmlformats.org/officeDocument/2006/relationships/slideLayout" Target="../slideLayouts/slideLayout26.xml"/><Relationship Id="rId6" Type="http://schemas.openxmlformats.org/officeDocument/2006/relationships/slideLayout" Target="../slideLayouts/slideLayout31.xml"/><Relationship Id="rId11" Type="http://schemas.openxmlformats.org/officeDocument/2006/relationships/slideLayout" Target="../slideLayouts/slideLayout36.xml"/><Relationship Id="rId5" Type="http://schemas.openxmlformats.org/officeDocument/2006/relationships/slideLayout" Target="../slideLayouts/slideLayout30.xml"/><Relationship Id="rId15" Type="http://schemas.openxmlformats.org/officeDocument/2006/relationships/slideLayout" Target="../slideLayouts/slideLayout40.xml"/><Relationship Id="rId10" Type="http://schemas.openxmlformats.org/officeDocument/2006/relationships/slideLayout" Target="../slideLayouts/slideLayout35.xml"/><Relationship Id="rId4" Type="http://schemas.openxmlformats.org/officeDocument/2006/relationships/slideLayout" Target="../slideLayouts/slideLayout29.xml"/><Relationship Id="rId9" Type="http://schemas.openxmlformats.org/officeDocument/2006/relationships/slideLayout" Target="../slideLayouts/slideLayout34.xml"/><Relationship Id="rId14" Type="http://schemas.openxmlformats.org/officeDocument/2006/relationships/slideLayout" Target="../slideLayouts/slideLayout3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8/4/2024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
        <p:nvSpPr>
          <p:cNvPr id="7" name="Rectangle 6">
            <a:extLst>
              <a:ext uri="{FF2B5EF4-FFF2-40B4-BE49-F238E27FC236}">
                <a16:creationId xmlns:a16="http://schemas.microsoft.com/office/drawing/2014/main" id="{FE2A5633-A848-B355-F2CD-28AFEA092460}"/>
              </a:ext>
            </a:extLst>
          </p:cNvPr>
          <p:cNvSpPr/>
          <p:nvPr userDrawn="1"/>
        </p:nvSpPr>
        <p:spPr>
          <a:xfrm flipV="1">
            <a:off x="2626179" y="455181"/>
            <a:ext cx="8550808" cy="45719"/>
          </a:xfrm>
          <a:prstGeom prst="rect">
            <a:avLst/>
          </a:prstGeom>
          <a:solidFill>
            <a:sysClr val="windowText" lastClr="000000"/>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prstClr val="white"/>
              </a:solidFill>
              <a:effectLst/>
              <a:uLnTx/>
              <a:uFillTx/>
              <a:latin typeface="Calibri"/>
              <a:ea typeface="+mn-ea"/>
              <a:cs typeface="+mn-cs"/>
            </a:endParaRPr>
          </a:p>
        </p:txBody>
      </p:sp>
      <p:pic>
        <p:nvPicPr>
          <p:cNvPr id="8" name="Graphic 21">
            <a:extLst>
              <a:ext uri="{FF2B5EF4-FFF2-40B4-BE49-F238E27FC236}">
                <a16:creationId xmlns:a16="http://schemas.microsoft.com/office/drawing/2014/main" id="{BB5B38C7-9B57-A6BA-DA52-192D245C98B8}"/>
              </a:ext>
            </a:extLst>
          </p:cNvPr>
          <p:cNvPicPr>
            <a:picLocks noChangeAspect="1"/>
          </p:cNvPicPr>
          <p:nvPr userDrawn="1"/>
        </p:nvPicPr>
        <p:blipFill rotWithShape="1">
          <a:blip r:embed="rId1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165734"/>
          </a:xfrm>
          <a:prstGeom prst="rect">
            <a:avLst/>
          </a:prstGeom>
        </p:spPr>
      </p:pic>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91771905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8/4/2024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592812821"/>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95" r:id="rId8"/>
    <p:sldLayoutId id="2147483696" r:id="rId9"/>
    <p:sldLayoutId id="2147483697" r:id="rId10"/>
    <p:sldLayoutId id="2147483698" r:id="rId11"/>
    <p:sldLayoutId id="2147483699" r:id="rId12"/>
    <p:sldLayoutId id="2147483700" r:id="rId13"/>
    <p:sldLayoutId id="2147483701" r:id="rId14"/>
    <p:sldLayoutId id="2147483702"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3.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38.xml"/><Relationship Id="rId5" Type="http://schemas.openxmlformats.org/officeDocument/2006/relationships/image" Target="../media/image1.png"/><Relationship Id="rId4" Type="http://schemas.openxmlformats.org/officeDocument/2006/relationships/image" Target="../media/image6.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17.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jpeg"/><Relationship Id="rId1" Type="http://schemas.openxmlformats.org/officeDocument/2006/relationships/slideLayout" Target="../slideLayouts/slideLayout25.xml"/><Relationship Id="rId5" Type="http://schemas.openxmlformats.org/officeDocument/2006/relationships/image" Target="../media/image32.png"/><Relationship Id="rId4" Type="http://schemas.openxmlformats.org/officeDocument/2006/relationships/image" Target="../media/image3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 name="TextBox 29"/>
          <p:cNvSpPr txBox="1"/>
          <p:nvPr/>
        </p:nvSpPr>
        <p:spPr>
          <a:xfrm>
            <a:off x="541009" y="3515996"/>
            <a:ext cx="4728575"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31" name="TextBox 30"/>
          <p:cNvSpPr txBox="1"/>
          <p:nvPr/>
        </p:nvSpPr>
        <p:spPr>
          <a:xfrm>
            <a:off x="326731" y="1740436"/>
            <a:ext cx="5385300" cy="132343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0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4000" b="1" i="0" u="none" strike="noStrike" kern="1200" cap="none" spc="0" normalizeH="0" baseline="0" noProof="0" dirty="0">
                <a:ln>
                  <a:noFill/>
                </a:ln>
                <a:solidFill>
                  <a:srgbClr val="00B0F0"/>
                </a:solidFill>
                <a:effectLst/>
                <a:uLnTx/>
                <a:uFillTx/>
                <a:latin typeface="Alexandria" charset="0"/>
                <a:ea typeface="+mn-ea"/>
                <a:cs typeface="Alexandria" charset="0"/>
              </a:rPr>
              <a:t>PMG 312</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3" name="TextBox 15">
            <a:extLst>
              <a:ext uri="{FF2B5EF4-FFF2-40B4-BE49-F238E27FC236}">
                <a16:creationId xmlns:a16="http://schemas.microsoft.com/office/drawing/2014/main" id="{E797CB7D-BFA8-42D1-A68B-EE17BABC12AB}"/>
              </a:ext>
            </a:extLst>
          </p:cNvPr>
          <p:cNvSpPr txBox="1"/>
          <p:nvPr/>
        </p:nvSpPr>
        <p:spPr>
          <a:xfrm>
            <a:off x="1534012" y="4586923"/>
            <a:ext cx="10066655"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endParaRPr>
          </a:p>
        </p:txBody>
      </p:sp>
      <p:pic>
        <p:nvPicPr>
          <p:cNvPr id="6" name="Picture 5">
            <a:extLst>
              <a:ext uri="{FF2B5EF4-FFF2-40B4-BE49-F238E27FC236}">
                <a16:creationId xmlns:a16="http://schemas.microsoft.com/office/drawing/2014/main" id="{72A9BF44-DF1C-F82D-A01D-3D2F7091E141}"/>
              </a:ext>
            </a:extLst>
          </p:cNvPr>
          <p:cNvPicPr>
            <a:picLocks noChangeAspect="1"/>
          </p:cNvPicPr>
          <p:nvPr/>
        </p:nvPicPr>
        <p:blipFill>
          <a:blip r:embed="rId4"/>
          <a:stretch>
            <a:fillRect/>
          </a:stretch>
        </p:blipFill>
        <p:spPr>
          <a:xfrm>
            <a:off x="5712031" y="215740"/>
            <a:ext cx="6285352" cy="411067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2874"/>
    </mc:Choice>
    <mc:Fallback xmlns="">
      <p:transition spd="slow" advTm="32874"/>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ID" sz="1800" b="0" i="0" u="none" strike="noStrike" kern="1200" cap="none" spc="0" normalizeH="0" baseline="0" noProof="0">
                <a:ln>
                  <a:noFill/>
                </a:ln>
                <a:solidFill>
                  <a:prstClr val="white"/>
                </a:solidFill>
                <a:effectLst/>
                <a:uLnTx/>
                <a:uFillTx/>
                <a:latin typeface="Calibri"/>
                <a:ea typeface="+mn-ea"/>
                <a:cs typeface="+mn-cs"/>
              </a:rPr>
              <a:t> </a:t>
            </a: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59992" y="-43544"/>
            <a:ext cx="8659664" cy="5300798"/>
          </a:xfrm>
        </p:spPr>
      </p:pic>
      <p:sp>
        <p:nvSpPr>
          <p:cNvPr id="12" name="TextBox 11"/>
          <p:cNvSpPr txBox="1"/>
          <p:nvPr/>
        </p:nvSpPr>
        <p:spPr>
          <a:xfrm>
            <a:off x="459185" y="6187539"/>
            <a:ext cx="5941615"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charset="0"/>
                <a:ea typeface="+mn-ea"/>
                <a:cs typeface="Alexandria" charset="0"/>
              </a:rPr>
              <a:t>Dr. </a:t>
            </a:r>
            <a:r>
              <a:rPr kumimoji="0" lang="en-US" sz="2800" b="1" i="0" u="none" strike="noStrike" kern="1200" cap="none" spc="0" normalizeH="0" baseline="0" noProof="0" dirty="0">
                <a:ln>
                  <a:noFill/>
                </a:ln>
                <a:solidFill>
                  <a:srgbClr val="00B0F0"/>
                </a:solidFill>
                <a:effectLst/>
                <a:uLnTx/>
                <a:uFillTx/>
                <a:latin typeface="Alexandria" charset="0"/>
                <a:ea typeface="+mn-ea"/>
                <a:cs typeface="+mn-cs"/>
              </a:rPr>
              <a:t>Prepared by Dr. Majid Saad</a:t>
            </a:r>
          </a:p>
        </p:txBody>
      </p:sp>
      <p:sp>
        <p:nvSpPr>
          <p:cNvPr id="13" name="TextBox 12"/>
          <p:cNvSpPr txBox="1"/>
          <p:nvPr/>
        </p:nvSpPr>
        <p:spPr>
          <a:xfrm>
            <a:off x="459185" y="5830966"/>
            <a:ext cx="4886463" cy="4603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charset="0"/>
                <a:ea typeface="+mn-ea"/>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a:ea typeface="+mn-ea"/>
                <a:cs typeface="+mn-cs"/>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8" name="TextBox 7">
            <a:extLst>
              <a:ext uri="{FF2B5EF4-FFF2-40B4-BE49-F238E27FC236}">
                <a16:creationId xmlns:a16="http://schemas.microsoft.com/office/drawing/2014/main" id="{444010BA-ED8C-683C-E1D9-5ED4F150AEC7}"/>
              </a:ext>
            </a:extLst>
          </p:cNvPr>
          <p:cNvSpPr txBox="1"/>
          <p:nvPr/>
        </p:nvSpPr>
        <p:spPr>
          <a:xfrm>
            <a:off x="6903200" y="1418132"/>
            <a:ext cx="5288798" cy="144655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1200" cap="none" spc="0" normalizeH="0" baseline="0" noProof="0" dirty="0">
                <a:ln>
                  <a:noFill/>
                </a:ln>
                <a:solidFill>
                  <a:srgbClr val="00B0F0"/>
                </a:solidFill>
                <a:effectLst/>
                <a:uLnTx/>
                <a:uFillTx/>
                <a:latin typeface="Alexandria" charset="0"/>
                <a:ea typeface="+mn-ea"/>
                <a:cs typeface="Alexandria" charset="0"/>
              </a:rPr>
              <a:t>Project Management Technologies</a:t>
            </a:r>
            <a:r>
              <a:rPr kumimoji="0" lang="ar-YE" sz="4400" b="1" i="0" u="none" strike="noStrike" kern="1200" cap="none" spc="0" normalizeH="0" baseline="0" noProof="0" dirty="0">
                <a:ln>
                  <a:noFill/>
                </a:ln>
                <a:solidFill>
                  <a:srgbClr val="00B0F0"/>
                </a:solidFill>
                <a:effectLst/>
                <a:uLnTx/>
                <a:uFillTx/>
                <a:latin typeface="Alexandria" charset="0"/>
                <a:ea typeface="+mn-ea"/>
                <a:cs typeface="Alexandria" charset="0"/>
              </a:rPr>
              <a:t>  </a:t>
            </a:r>
            <a:r>
              <a:rPr kumimoji="0" lang="en-US" sz="3600" b="1" i="0" u="none" strike="noStrike" kern="1200" cap="none" spc="0" normalizeH="0" baseline="0" noProof="0" dirty="0">
                <a:ln>
                  <a:noFill/>
                </a:ln>
                <a:solidFill>
                  <a:srgbClr val="00B0F0"/>
                </a:solidFill>
                <a:effectLst/>
                <a:uLnTx/>
                <a:uFillTx/>
                <a:latin typeface="Alexandria" charset="0"/>
                <a:ea typeface="+mn-ea"/>
                <a:cs typeface="+mn-cs"/>
              </a:rPr>
              <a:t>PMG 312</a:t>
            </a:r>
          </a:p>
        </p:txBody>
      </p:sp>
      <p:sp>
        <p:nvSpPr>
          <p:cNvPr id="9" name="TextBox 15">
            <a:extLst>
              <a:ext uri="{FF2B5EF4-FFF2-40B4-BE49-F238E27FC236}">
                <a16:creationId xmlns:a16="http://schemas.microsoft.com/office/drawing/2014/main" id="{AC9C66A5-FBA8-D53B-E02F-EE5CB3ED2EBF}"/>
              </a:ext>
            </a:extLst>
          </p:cNvPr>
          <p:cNvSpPr txBox="1"/>
          <p:nvPr/>
        </p:nvSpPr>
        <p:spPr>
          <a:xfrm>
            <a:off x="5815978" y="3085418"/>
            <a:ext cx="5288797" cy="2246769"/>
          </a:xfrm>
          <a:prstGeom prst="rect">
            <a:avLst/>
          </a:prstGeom>
          <a:solidFill>
            <a:schemeClr val="bg1"/>
          </a:solidFill>
        </p:spPr>
        <p:txBody>
          <a:bodyPr wrap="square" rtlCol="0">
            <a:spAutoFit/>
          </a:bodyPr>
          <a:lstStyle>
            <a:defPPr>
              <a:defRPr lang="en-US"/>
            </a:defPPr>
            <a:lvl1pPr marL="0" algn="l" defTabSz="914400" rtl="0" eaLnBrk="1" latinLnBrk="0" hangingPunct="1">
              <a:defRPr sz="1800" kern="1200">
                <a:solidFill>
                  <a:sysClr val="windowText" lastClr="000000"/>
                </a:solidFill>
                <a:latin typeface="Calibri" panose="020F0502020204030204"/>
              </a:defRPr>
            </a:lvl1pPr>
            <a:lvl2pPr marL="457200" algn="l" defTabSz="914400" rtl="0" eaLnBrk="1" latinLnBrk="0" hangingPunct="1">
              <a:defRPr sz="1800" kern="1200">
                <a:solidFill>
                  <a:sysClr val="windowText" lastClr="000000"/>
                </a:solidFill>
                <a:latin typeface="Calibri" panose="020F0502020204030204"/>
              </a:defRPr>
            </a:lvl2pPr>
            <a:lvl3pPr marL="914400" algn="l" defTabSz="914400" rtl="0" eaLnBrk="1" latinLnBrk="0" hangingPunct="1">
              <a:defRPr sz="1800" kern="1200">
                <a:solidFill>
                  <a:sysClr val="windowText" lastClr="000000"/>
                </a:solidFill>
                <a:latin typeface="Calibri" panose="020F0502020204030204"/>
              </a:defRPr>
            </a:lvl3pPr>
            <a:lvl4pPr marL="1371600" algn="l" defTabSz="914400" rtl="0" eaLnBrk="1" latinLnBrk="0" hangingPunct="1">
              <a:defRPr sz="1800" kern="1200">
                <a:solidFill>
                  <a:sysClr val="windowText" lastClr="000000"/>
                </a:solidFill>
                <a:latin typeface="Calibri" panose="020F0502020204030204"/>
              </a:defRPr>
            </a:lvl4pPr>
            <a:lvl5pPr marL="1828800" algn="l" defTabSz="914400" rtl="0" eaLnBrk="1" latinLnBrk="0" hangingPunct="1">
              <a:defRPr sz="1800" kern="1200">
                <a:solidFill>
                  <a:sysClr val="windowText" lastClr="000000"/>
                </a:solidFill>
                <a:latin typeface="Calibri" panose="020F0502020204030204"/>
              </a:defRPr>
            </a:lvl5pPr>
            <a:lvl6pPr marL="2286000" algn="l" defTabSz="914400" rtl="0" eaLnBrk="1" latinLnBrk="0" hangingPunct="1">
              <a:defRPr sz="1800" kern="1200">
                <a:solidFill>
                  <a:sysClr val="windowText" lastClr="000000"/>
                </a:solidFill>
                <a:latin typeface="Calibri" panose="020F0502020204030204"/>
              </a:defRPr>
            </a:lvl6pPr>
            <a:lvl7pPr marL="2743200" algn="l" defTabSz="914400" rtl="0" eaLnBrk="1" latinLnBrk="0" hangingPunct="1">
              <a:defRPr sz="1800" kern="1200">
                <a:solidFill>
                  <a:sysClr val="windowText" lastClr="000000"/>
                </a:solidFill>
                <a:latin typeface="Calibri" panose="020F0502020204030204"/>
              </a:defRPr>
            </a:lvl7pPr>
            <a:lvl8pPr marL="3200400" algn="l" defTabSz="914400" rtl="0" eaLnBrk="1" latinLnBrk="0" hangingPunct="1">
              <a:defRPr sz="1800" kern="1200">
                <a:solidFill>
                  <a:sysClr val="windowText" lastClr="000000"/>
                </a:solidFill>
                <a:latin typeface="Calibri" panose="020F0502020204030204"/>
              </a:defRPr>
            </a:lvl8pPr>
            <a:lvl9pPr marL="3657600" algn="l" defTabSz="914400" rtl="0" eaLnBrk="1" latinLnBrk="0" hangingPunct="1">
              <a:defRPr sz="1800" kern="1200">
                <a:solidFill>
                  <a:sysClr val="windowText" lastClr="000000"/>
                </a:solidFill>
                <a:latin typeface="Calibri" panose="020F0502020204030204"/>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PMG 312- L9</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S4 - Tools and techniques for developing the project plan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11 - Introduction to risk</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AEEF"/>
                </a:solidFill>
                <a:effectLst/>
                <a:uLnTx/>
                <a:uFillTx/>
                <a:latin typeface="Tajawal Medium" panose="00000600000000000000" pitchFamily="2" charset="-78"/>
                <a:ea typeface="+mn-ea"/>
                <a:cs typeface="Tajawal Medium" panose="00000600000000000000" pitchFamily="2" charset="-78"/>
              </a:rPr>
              <a:t>Ch. 22 - Risk mechanics</a:t>
            </a:r>
          </a:p>
        </p:txBody>
      </p:sp>
    </p:spTree>
  </p:cSld>
  <p:clrMapOvr>
    <a:masterClrMapping/>
  </p:clrMapOvr>
  <mc:AlternateContent xmlns:mc="http://schemas.openxmlformats.org/markup-compatibility/2006" xmlns:p14="http://schemas.microsoft.com/office/powerpoint/2010/main">
    <mc:Choice Requires="p14">
      <p:transition spd="slow" p14:dur="2000" advTm="5383"/>
    </mc:Choice>
    <mc:Fallback xmlns="">
      <p:transition spd="slow" advTm="538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77449" y="661277"/>
            <a:ext cx="826503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Chapter 11- Introduction to risk </a:t>
            </a:r>
            <a:endParaRPr lang="en-US" sz="2800" dirty="0">
              <a:solidFill>
                <a:srgbClr val="FF9518"/>
              </a:solidFill>
              <a:cs typeface="Tajawal Medium" panose="00000600000000000000" pitchFamily="2" charset="-78"/>
            </a:endParaRPr>
          </a:p>
        </p:txBody>
      </p:sp>
      <p:graphicFrame>
        <p:nvGraphicFramePr>
          <p:cNvPr id="9" name="Table 8">
            <a:extLst>
              <a:ext uri="{FF2B5EF4-FFF2-40B4-BE49-F238E27FC236}">
                <a16:creationId xmlns:a16="http://schemas.microsoft.com/office/drawing/2014/main" id="{7EE5430C-3975-24C3-47C4-69CF6CC7A3DB}"/>
              </a:ext>
            </a:extLst>
          </p:cNvPr>
          <p:cNvGraphicFramePr>
            <a:graphicFrameLocks noGrp="1"/>
          </p:cNvGraphicFramePr>
          <p:nvPr>
            <p:extLst>
              <p:ext uri="{D42A27DB-BD31-4B8C-83A1-F6EECF244321}">
                <p14:modId xmlns:p14="http://schemas.microsoft.com/office/powerpoint/2010/main" val="786190122"/>
              </p:ext>
            </p:extLst>
          </p:nvPr>
        </p:nvGraphicFramePr>
        <p:xfrm>
          <a:off x="703765" y="1857223"/>
          <a:ext cx="10784469" cy="2658193"/>
        </p:xfrm>
        <a:graphic>
          <a:graphicData uri="http://schemas.openxmlformats.org/drawingml/2006/table">
            <a:tbl>
              <a:tblPr>
                <a:tableStyleId>{5C22544A-7EE6-4342-B048-85BDC9FD1C3A}</a:tableStyleId>
              </a:tblPr>
              <a:tblGrid>
                <a:gridCol w="10784469">
                  <a:extLst>
                    <a:ext uri="{9D8B030D-6E8A-4147-A177-3AD203B41FA5}">
                      <a16:colId xmlns:a16="http://schemas.microsoft.com/office/drawing/2014/main" val="999065978"/>
                    </a:ext>
                  </a:extLst>
                </a:gridCol>
              </a:tblGrid>
              <a:tr h="445342">
                <a:tc>
                  <a:txBody>
                    <a:bodyPr/>
                    <a:lstStyle/>
                    <a:p>
                      <a:pPr marL="0" indent="0" algn="just" fontAlgn="b">
                        <a:buFont typeface="Wingdings" panose="05000000000000000000" pitchFamily="2" charset="2"/>
                        <a:buNone/>
                      </a:pPr>
                      <a:endParaRPr lang="en-US" sz="2800" b="0" i="0" u="none" strike="noStrike" dirty="0">
                        <a:solidFill>
                          <a:srgbClr val="000000"/>
                        </a:solidFill>
                        <a:effectLst/>
                        <a:latin typeface="Calibri" panose="020F0502020204030204" pitchFamily="34" charset="0"/>
                      </a:endParaRPr>
                    </a:p>
                  </a:txBody>
                  <a:tcPr marL="4763" marR="4763" marT="4763" marB="0" anchor="b">
                    <a:solidFill>
                      <a:schemeClr val="bg1"/>
                    </a:solidFill>
                  </a:tcPr>
                </a:tc>
                <a:extLst>
                  <a:ext uri="{0D108BD9-81ED-4DB2-BD59-A6C34878D82A}">
                    <a16:rowId xmlns:a16="http://schemas.microsoft.com/office/drawing/2014/main" val="1752122742"/>
                  </a:ext>
                </a:extLst>
              </a:tr>
              <a:tr h="327415">
                <a:tc>
                  <a:txBody>
                    <a:bodyPr/>
                    <a:lstStyle/>
                    <a:p>
                      <a:pPr marL="457200" marR="0" lvl="0" indent="-457200" algn="just" defTabSz="914400" rtl="0" eaLnBrk="1" fontAlgn="b"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Risk management</a:t>
                      </a:r>
                    </a:p>
                  </a:txBody>
                  <a:tcPr marL="4763" marR="4763" marT="4763" marB="0" anchor="b">
                    <a:solidFill>
                      <a:schemeClr val="bg1"/>
                    </a:solidFill>
                  </a:tcPr>
                </a:tc>
                <a:extLst>
                  <a:ext uri="{0D108BD9-81ED-4DB2-BD59-A6C34878D82A}">
                    <a16:rowId xmlns:a16="http://schemas.microsoft.com/office/drawing/2014/main" val="50746215"/>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Project risk management</a:t>
                      </a:r>
                    </a:p>
                  </a:txBody>
                  <a:tcPr marL="4763" marR="4763" marT="4763" marB="0" anchor="b">
                    <a:solidFill>
                      <a:schemeClr val="bg1"/>
                    </a:solidFill>
                  </a:tcPr>
                </a:tc>
                <a:extLst>
                  <a:ext uri="{0D108BD9-81ED-4DB2-BD59-A6C34878D82A}">
                    <a16:rowId xmlns:a16="http://schemas.microsoft.com/office/drawing/2014/main" val="1549495205"/>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Risk identification</a:t>
                      </a:r>
                    </a:p>
                  </a:txBody>
                  <a:tcPr marL="4763" marR="4763" marT="4763" marB="0" anchor="b">
                    <a:solidFill>
                      <a:schemeClr val="bg1"/>
                    </a:solidFill>
                  </a:tcPr>
                </a:tc>
                <a:extLst>
                  <a:ext uri="{0D108BD9-81ED-4DB2-BD59-A6C34878D82A}">
                    <a16:rowId xmlns:a16="http://schemas.microsoft.com/office/drawing/2014/main" val="1718300646"/>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Identification tools</a:t>
                      </a:r>
                    </a:p>
                  </a:txBody>
                  <a:tcPr marL="4763" marR="4763" marT="4763" marB="0" anchor="b">
                    <a:solidFill>
                      <a:schemeClr val="bg1"/>
                    </a:solidFill>
                  </a:tcPr>
                </a:tc>
                <a:extLst>
                  <a:ext uri="{0D108BD9-81ED-4DB2-BD59-A6C34878D82A}">
                    <a16:rowId xmlns:a16="http://schemas.microsoft.com/office/drawing/2014/main" val="1348129895"/>
                  </a:ext>
                </a:extLst>
              </a:tr>
              <a:tr h="445342">
                <a:tc>
                  <a:txBody>
                    <a:bodyPr/>
                    <a:lstStyle/>
                    <a:p>
                      <a:pPr marL="457200" indent="-457200" algn="just" fontAlgn="b">
                        <a:buFont typeface="Wingdings" panose="05000000000000000000" pitchFamily="2" charset="2"/>
                        <a:buChar char="v"/>
                      </a:pPr>
                      <a:r>
                        <a:rPr lang="en-US" sz="2800" b="0" i="0" u="none" strike="noStrike" dirty="0">
                          <a:solidFill>
                            <a:srgbClr val="000000"/>
                          </a:solidFill>
                          <a:effectLst/>
                          <a:latin typeface="Calibri" panose="020F0502020204030204" pitchFamily="34" charset="0"/>
                        </a:rPr>
                        <a:t>Risk register</a:t>
                      </a:r>
                    </a:p>
                  </a:txBody>
                  <a:tcPr marL="4763" marR="4763" marT="4763" marB="0" anchor="b">
                    <a:solidFill>
                      <a:schemeClr val="bg1"/>
                    </a:solidFill>
                  </a:tcPr>
                </a:tc>
                <a:extLst>
                  <a:ext uri="{0D108BD9-81ED-4DB2-BD59-A6C34878D82A}">
                    <a16:rowId xmlns:a16="http://schemas.microsoft.com/office/drawing/2014/main" val="3563857960"/>
                  </a:ext>
                </a:extLst>
              </a:tr>
            </a:tbl>
          </a:graphicData>
        </a:graphic>
      </p:graphicFrame>
    </p:spTree>
    <p:extLst>
      <p:ext uri="{BB962C8B-B14F-4D97-AF65-F5344CB8AC3E}">
        <p14:creationId xmlns:p14="http://schemas.microsoft.com/office/powerpoint/2010/main" val="105714197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9255" y="587220"/>
            <a:ext cx="7273096"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Introduction to risk</a:t>
            </a:r>
          </a:p>
        </p:txBody>
      </p:sp>
      <p:pic>
        <p:nvPicPr>
          <p:cNvPr id="3" name="Picture 2"/>
          <p:cNvPicPr>
            <a:picLocks noChangeAspect="1"/>
          </p:cNvPicPr>
          <p:nvPr/>
        </p:nvPicPr>
        <p:blipFill>
          <a:blip r:embed="rId2"/>
          <a:stretch>
            <a:fillRect/>
          </a:stretch>
        </p:blipFill>
        <p:spPr>
          <a:xfrm>
            <a:off x="1420305" y="1372724"/>
            <a:ext cx="9351389" cy="4813215"/>
          </a:xfrm>
          <a:prstGeom prst="rect">
            <a:avLst/>
          </a:prstGeom>
        </p:spPr>
      </p:pic>
    </p:spTree>
    <p:extLst>
      <p:ext uri="{BB962C8B-B14F-4D97-AF65-F5344CB8AC3E}">
        <p14:creationId xmlns:p14="http://schemas.microsoft.com/office/powerpoint/2010/main" val="37465182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70C9BD1-AF2F-F2B1-FE52-AB70AB6BFB98}"/>
              </a:ext>
            </a:extLst>
          </p:cNvPr>
          <p:cNvSpPr txBox="1"/>
          <p:nvPr/>
        </p:nvSpPr>
        <p:spPr>
          <a:xfrm>
            <a:off x="122147" y="1331071"/>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There are many uncertainties with everything in life but planning for uncertainties can prevent or reduce negative outcomes, thus bringing about the term risk management.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can be thought of as unplanned events in the future that could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Project risk management is both the art and science of studying identification, analysis, and response to risk events throughout the life of a project.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objective is to increase the probability and impact of positive events and to decrease the probability and impact of events considered to be adverse to the project. Some risks that are inherent in the project goal can never be avoided. Also, all risks cannot be fully mitigated because of financial and practical limitations. </a:t>
            </a:r>
          </a:p>
          <a:p>
            <a:pPr algn="just"/>
            <a:endParaRPr lang="en-US" sz="2400" dirty="0">
              <a:solidFill>
                <a:srgbClr val="0A1F61"/>
              </a:solidFill>
              <a:cs typeface="Tajawal ExtraBold" panose="00000800000000000000"/>
            </a:endParaRPr>
          </a:p>
        </p:txBody>
      </p:sp>
      <p:sp>
        <p:nvSpPr>
          <p:cNvPr id="2" name="TextBox 1"/>
          <p:cNvSpPr txBox="1"/>
          <p:nvPr/>
        </p:nvSpPr>
        <p:spPr>
          <a:xfrm>
            <a:off x="2776589" y="578774"/>
            <a:ext cx="764945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Tree>
    <p:extLst>
      <p:ext uri="{BB962C8B-B14F-4D97-AF65-F5344CB8AC3E}">
        <p14:creationId xmlns:p14="http://schemas.microsoft.com/office/powerpoint/2010/main" val="34829757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4869" y="820526"/>
            <a:ext cx="7677737"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2405427"/>
            <a:ext cx="11545229" cy="2308324"/>
          </a:xfrm>
          <a:prstGeom prst="rect">
            <a:avLst/>
          </a:prstGeom>
          <a:noFill/>
        </p:spPr>
        <p:txBody>
          <a:bodyPr wrap="square">
            <a:spAutoFit/>
          </a:bodyPr>
          <a:lstStyle/>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 management is formally defined as the systematic process of planning for, identifying, analyzing, responding to, and monitoring project risks involving processes, tools, and techniques to help the Project Manager maximize the probability of a predictable outcome.</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12325084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485718" y="702659"/>
            <a:ext cx="522056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pic>
        <p:nvPicPr>
          <p:cNvPr id="9" name="Picture 8"/>
          <p:cNvPicPr>
            <a:picLocks noChangeAspect="1"/>
          </p:cNvPicPr>
          <p:nvPr/>
        </p:nvPicPr>
        <p:blipFill>
          <a:blip r:embed="rId2"/>
          <a:stretch>
            <a:fillRect/>
          </a:stretch>
        </p:blipFill>
        <p:spPr>
          <a:xfrm>
            <a:off x="1665514" y="1487576"/>
            <a:ext cx="9209315" cy="4929553"/>
          </a:xfrm>
          <a:prstGeom prst="rect">
            <a:avLst/>
          </a:prstGeom>
        </p:spPr>
      </p:pic>
    </p:spTree>
    <p:extLst>
      <p:ext uri="{BB962C8B-B14F-4D97-AF65-F5344CB8AC3E}">
        <p14:creationId xmlns:p14="http://schemas.microsoft.com/office/powerpoint/2010/main" val="9692979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44762"/>
            <a:ext cx="6980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7792" y="1279559"/>
            <a:ext cx="11947705" cy="5262979"/>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To be effective, the risk management process must be proactive throughout the project life cycle.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not only does a Project Manager anticipate and plan for the event, but the Project Manager must also monitor activities during the execution phase to minimize risk impact when the event does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ultimate management vision of risk management is in understanding the realm of potential risks that can occur in the project as well as how each risk can affect project success.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potential events with a probability of less than 100% occurring and the impact of the risk is measured in terms of how the risk event will impact the project objectives if it occurs. </a:t>
            </a:r>
          </a:p>
        </p:txBody>
      </p:sp>
    </p:spTree>
    <p:extLst>
      <p:ext uri="{BB962C8B-B14F-4D97-AF65-F5344CB8AC3E}">
        <p14:creationId xmlns:p14="http://schemas.microsoft.com/office/powerpoint/2010/main" val="114020835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549586" y="702659"/>
            <a:ext cx="6801045"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68976" y="1399299"/>
            <a:ext cx="11251658" cy="4524315"/>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It is important to note that a risk occurring can pose an opportunity or a threat.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Most risks are viewed as negative but sometimes the event can be linked to a positive factor such as new technology being introduced.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If successfully delivered, this can create a competitive advantage for the organization.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Therefore, in some cases, a risk event can relate to a better approach, resulting in a better outcome that may not have been available when the project first began. </a:t>
            </a:r>
          </a:p>
        </p:txBody>
      </p:sp>
    </p:spTree>
    <p:extLst>
      <p:ext uri="{BB962C8B-B14F-4D97-AF65-F5344CB8AC3E}">
        <p14:creationId xmlns:p14="http://schemas.microsoft.com/office/powerpoint/2010/main" val="307489131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11212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254403" y="1851429"/>
            <a:ext cx="11251658" cy="3416320"/>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Realize that a risk event relates to something that has not happened yet.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vocabulary term trigger is used to define an early warning sign that a risk event has occurred or is about to occur.</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Delivering a project successfully within cost, time, and quality does not typically occur without effective risk management and this is the reason the project planning process must incorporate risk considerations.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68022165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3777" y="606893"/>
            <a:ext cx="792819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88535" y="1357460"/>
            <a:ext cx="11670385" cy="4893647"/>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Risks are divided into two broad categories, known risks, and unknown risks, as described below:</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Known risks are risks that are logically expected to occur and for which some general probabilities and impacts can be estimated. These risks can be handled through risk management techniques and can be minimized by following those techniques.</a:t>
            </a:r>
          </a:p>
          <a:p>
            <a:pPr marL="742950" lvl="1" indent="-285750" algn="just">
              <a:buFont typeface="Wingdings" panose="05000000000000000000" pitchFamily="2" charset="2"/>
              <a:buChar char="Ø"/>
            </a:pPr>
            <a:r>
              <a:rPr lang="en-US" sz="2400" dirty="0">
                <a:solidFill>
                  <a:srgbClr val="0A1F61"/>
                </a:solidFill>
                <a:cs typeface="Tajawal ExtraBold" panose="00000800000000000000"/>
              </a:rPr>
              <a:t>Unknown risks are not predictable events and are not generally anticipated in terms of the formal risk evaluation process.</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wise Project Manager will realize that this management aspect of the project dynamic is a critical success factor and will treat it accordingly. For that reason, the risk is becoming a topic of increasing interest.</a:t>
            </a:r>
          </a:p>
        </p:txBody>
      </p:sp>
    </p:spTree>
    <p:extLst>
      <p:ext uri="{BB962C8B-B14F-4D97-AF65-F5344CB8AC3E}">
        <p14:creationId xmlns:p14="http://schemas.microsoft.com/office/powerpoint/2010/main" val="12500359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8073663"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2" name="Picture 1"/>
          <p:cNvPicPr>
            <a:picLocks noChangeAspect="1"/>
          </p:cNvPicPr>
          <p:nvPr/>
        </p:nvPicPr>
        <p:blipFill>
          <a:blip r:embed="rId3"/>
          <a:stretch>
            <a:fillRect/>
          </a:stretch>
        </p:blipFill>
        <p:spPr>
          <a:xfrm>
            <a:off x="1761957" y="1672678"/>
            <a:ext cx="7629384" cy="4532179"/>
          </a:xfrm>
          <a:prstGeom prst="rect">
            <a:avLst/>
          </a:prstGeom>
        </p:spPr>
      </p:pic>
    </p:spTree>
    <p:extLst>
      <p:ext uri="{BB962C8B-B14F-4D97-AF65-F5344CB8AC3E}">
        <p14:creationId xmlns:p14="http://schemas.microsoft.com/office/powerpoint/2010/main" val="350541329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39030"/>
            <a:ext cx="721582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4239" y="1688590"/>
            <a:ext cx="11251659" cy="4524315"/>
          </a:xfrm>
          <a:prstGeom prst="rect">
            <a:avLst/>
          </a:prstGeom>
          <a:noFill/>
        </p:spPr>
        <p:txBody>
          <a:bodyPr wrap="square">
            <a:spAutoFit/>
          </a:bodyPr>
          <a:lstStyle/>
          <a:p>
            <a:pPr marL="285750" indent="-285750" algn="just">
              <a:buFont typeface="Wingdings" panose="05000000000000000000" pitchFamily="2" charset="2"/>
              <a:buChar char="q"/>
            </a:pPr>
            <a:r>
              <a:rPr lang="en-US" sz="2400" dirty="0">
                <a:solidFill>
                  <a:srgbClr val="0A1F61"/>
                </a:solidFill>
                <a:cs typeface="Tajawal ExtraBold" panose="00000800000000000000"/>
              </a:rPr>
              <a:t>A risk management process identifies tools and techniques to aid in minimizing uncertainty through understanding, assessing, and managing the uncertainty inherent in projects. It is now recognized that formal processes related to this aspect of the project can have an effective impact on subsequent project events. </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285750" indent="-285750" algn="just">
              <a:buFont typeface="Wingdings" panose="05000000000000000000" pitchFamily="2" charset="2"/>
              <a:buChar char="q"/>
            </a:pPr>
            <a:r>
              <a:rPr lang="en-US" sz="2400" dirty="0">
                <a:solidFill>
                  <a:srgbClr val="0A1F61"/>
                </a:solidFill>
                <a:cs typeface="Tajawal ExtraBold" panose="00000800000000000000"/>
              </a:rPr>
              <a:t>As a result, a description of these actions becomes part of the content for the risk management section in the project plan and the basis to show how risk in a project environment is handled. These processes can include but cannot be limited to project planning areas such as cost estimation, earned value analysis, task allocation, and detailing how monitoring and control of the project is to be accomplished. </a:t>
            </a:r>
          </a:p>
        </p:txBody>
      </p:sp>
    </p:spTree>
    <p:extLst>
      <p:ext uri="{BB962C8B-B14F-4D97-AF65-F5344CB8AC3E}">
        <p14:creationId xmlns:p14="http://schemas.microsoft.com/office/powerpoint/2010/main" val="355581630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91481" y="759918"/>
            <a:ext cx="7093542"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47588" y="1863617"/>
            <a:ext cx="11567892" cy="230832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Within the framework of a project and as referenced in the PMBOK® Guide, risk management consists of six major subordinate processes.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p:txBody>
      </p:sp>
    </p:spTree>
    <p:extLst>
      <p:ext uri="{BB962C8B-B14F-4D97-AF65-F5344CB8AC3E}">
        <p14:creationId xmlns:p14="http://schemas.microsoft.com/office/powerpoint/2010/main" val="271942406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310379" y="710750"/>
            <a:ext cx="557124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pic>
        <p:nvPicPr>
          <p:cNvPr id="2" name="Picture 1"/>
          <p:cNvPicPr>
            <a:picLocks noChangeAspect="1"/>
          </p:cNvPicPr>
          <p:nvPr/>
        </p:nvPicPr>
        <p:blipFill>
          <a:blip r:embed="rId2"/>
          <a:stretch>
            <a:fillRect/>
          </a:stretch>
        </p:blipFill>
        <p:spPr>
          <a:xfrm>
            <a:off x="321211" y="1233970"/>
            <a:ext cx="11549575" cy="5450009"/>
          </a:xfrm>
          <a:prstGeom prst="rect">
            <a:avLst/>
          </a:prstGeom>
        </p:spPr>
      </p:pic>
    </p:spTree>
    <p:extLst>
      <p:ext uri="{BB962C8B-B14F-4D97-AF65-F5344CB8AC3E}">
        <p14:creationId xmlns:p14="http://schemas.microsoft.com/office/powerpoint/2010/main" val="42683322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55257"/>
            <a:ext cx="861099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33520" y="1416818"/>
            <a:ext cx="11431131" cy="4154984"/>
          </a:xfrm>
          <a:prstGeom prst="rect">
            <a:avLst/>
          </a:prstGeom>
          <a:noFill/>
        </p:spPr>
        <p:txBody>
          <a:bodyPr wrap="square">
            <a:spAutoFit/>
          </a:bodyPr>
          <a:lstStyle/>
          <a:p>
            <a:pPr algn="just"/>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six model processes are listed below and are also displayed in Figure 11.1:</a:t>
            </a:r>
          </a:p>
          <a:p>
            <a:pPr marL="285750" indent="-285750" algn="just">
              <a:buFont typeface="Wingdings" panose="05000000000000000000" pitchFamily="2" charset="2"/>
              <a:buChar char="q"/>
            </a:pPr>
            <a:endParaRPr lang="en-US" sz="2400" dirty="0">
              <a:solidFill>
                <a:srgbClr val="0A1F61"/>
              </a:solidFill>
              <a:cs typeface="Tajawal ExtraBold" panose="00000800000000000000"/>
            </a:endParaRPr>
          </a:p>
          <a:p>
            <a:pPr marL="800100" lvl="1" indent="-342900" algn="just">
              <a:buFont typeface="+mj-lt"/>
              <a:buAutoNum type="arabicParenR"/>
            </a:pPr>
            <a:r>
              <a:rPr lang="en-US" sz="2400" dirty="0">
                <a:solidFill>
                  <a:srgbClr val="0A1F61"/>
                </a:solidFill>
                <a:cs typeface="Tajawal ExtraBold" panose="00000800000000000000"/>
              </a:rPr>
              <a:t>Plan risk management. Consists of details outlining how to approach, plan, and execute the risk management activities for a project with the main output of this process being the risk management plan.</a:t>
            </a:r>
          </a:p>
          <a:p>
            <a:pPr marL="800100" lvl="1" indent="-342900" algn="just">
              <a:buFont typeface="+mj-lt"/>
              <a:buAutoNum type="arabicParenR"/>
            </a:pPr>
            <a:r>
              <a:rPr lang="en-US" sz="2400" dirty="0">
                <a:solidFill>
                  <a:srgbClr val="0A1F61"/>
                </a:solidFill>
                <a:cs typeface="Tajawal ExtraBold" panose="00000800000000000000"/>
              </a:rPr>
              <a:t>Identify risk. This process defines the risk events that are likely to affect a project.</a:t>
            </a:r>
          </a:p>
          <a:p>
            <a:pPr marL="800100" lvl="1" indent="-342900" algn="just">
              <a:buFont typeface="+mj-lt"/>
              <a:buAutoNum type="arabicParenR"/>
            </a:pPr>
            <a:r>
              <a:rPr lang="en-US" sz="2400" dirty="0">
                <a:solidFill>
                  <a:srgbClr val="0A1F61"/>
                </a:solidFill>
                <a:cs typeface="Tajawal ExtraBold" panose="00000800000000000000"/>
              </a:rPr>
              <a:t>Perform qualitative risk analysis. Prioritizes the identified events for subsequent further analysis or action by assessing their probability of occurrence and impact with the main output being to update the risk register.</a:t>
            </a:r>
          </a:p>
        </p:txBody>
      </p:sp>
    </p:spTree>
    <p:extLst>
      <p:ext uri="{BB962C8B-B14F-4D97-AF65-F5344CB8AC3E}">
        <p14:creationId xmlns:p14="http://schemas.microsoft.com/office/powerpoint/2010/main" val="148940789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1322"/>
            <a:ext cx="679161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Project 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727571"/>
            <a:ext cx="11251658" cy="4524315"/>
          </a:xfrm>
          <a:prstGeom prst="rect">
            <a:avLst/>
          </a:prstGeom>
          <a:noFill/>
        </p:spPr>
        <p:txBody>
          <a:bodyPr wrap="square">
            <a:spAutoFit/>
          </a:bodyPr>
          <a:lstStyle/>
          <a:p>
            <a:pPr marL="800100" lvl="1" indent="-342900" algn="just">
              <a:buFont typeface="+mj-lt"/>
              <a:buAutoNum type="arabicParenR" startAt="4"/>
            </a:pPr>
            <a:r>
              <a:rPr lang="en-US" sz="2400" dirty="0">
                <a:solidFill>
                  <a:srgbClr val="0A1F61"/>
                </a:solidFill>
                <a:cs typeface="Tajawal ExtraBold" panose="00000800000000000000"/>
              </a:rPr>
              <a:t>Perform quantitative risk analysis. Provides a quantification of the selected events to establish a measure of impact.</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Plan risk responses. Develops options and actions to enhance opportunities and to reduce threats for the selected events. From the details resulting from the planned responses, various mitigation plans are established and a contingency reserve is established to handle the remaining potential events. All these details are recorded in the risk register.</a:t>
            </a:r>
          </a:p>
          <a:p>
            <a:pPr marL="800100" lvl="1" indent="-342900" algn="just">
              <a:buFont typeface="+mj-lt"/>
              <a:buAutoNum type="arabicParenR" startAt="4"/>
            </a:pPr>
            <a:endParaRPr lang="en-US" sz="2400" dirty="0">
              <a:solidFill>
                <a:srgbClr val="0A1F61"/>
              </a:solidFill>
              <a:cs typeface="Tajawal ExtraBold" panose="00000800000000000000"/>
            </a:endParaRPr>
          </a:p>
          <a:p>
            <a:pPr marL="800100" lvl="1" indent="-342900" algn="just">
              <a:buFont typeface="+mj-lt"/>
              <a:buAutoNum type="arabicParenR" startAt="4"/>
            </a:pPr>
            <a:r>
              <a:rPr lang="en-US" sz="2400" dirty="0">
                <a:solidFill>
                  <a:srgbClr val="0A1F61"/>
                </a:solidFill>
                <a:cs typeface="Tajawal ExtraBold" panose="00000800000000000000"/>
              </a:rPr>
              <a:t>Monitoring and control risks. This management process is designed to track both identified and unidentified new events. As these events are handled, the process monitors the effectiveness of the mitigation processes. </a:t>
            </a:r>
          </a:p>
        </p:txBody>
      </p:sp>
    </p:spTree>
    <p:extLst>
      <p:ext uri="{BB962C8B-B14F-4D97-AF65-F5344CB8AC3E}">
        <p14:creationId xmlns:p14="http://schemas.microsoft.com/office/powerpoint/2010/main" val="38091312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6640789"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pic>
        <p:nvPicPr>
          <p:cNvPr id="2" name="Picture 1"/>
          <p:cNvPicPr>
            <a:picLocks noChangeAspect="1"/>
          </p:cNvPicPr>
          <p:nvPr/>
        </p:nvPicPr>
        <p:blipFill>
          <a:blip r:embed="rId2"/>
          <a:stretch>
            <a:fillRect/>
          </a:stretch>
        </p:blipFill>
        <p:spPr>
          <a:xfrm>
            <a:off x="1284514" y="1600199"/>
            <a:ext cx="7364186" cy="4909457"/>
          </a:xfrm>
          <a:prstGeom prst="rect">
            <a:avLst/>
          </a:prstGeom>
        </p:spPr>
      </p:pic>
    </p:spTree>
    <p:extLst>
      <p:ext uri="{BB962C8B-B14F-4D97-AF65-F5344CB8AC3E}">
        <p14:creationId xmlns:p14="http://schemas.microsoft.com/office/powerpoint/2010/main" val="22085585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91896"/>
            <a:ext cx="8139651"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188802" y="1360257"/>
            <a:ext cx="11481581"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Risk identification involves the definition of potential risks affiliated with a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risks can be known risks for a potential project such as those identified by looking at company historical records to see which risk factors have occurred before on a related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However, a brainstorming session is an often-used support process to further identify other risks that may have never occurred before but still pose a threat to the project.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Suggests categorizing risks using headings such as environment, technical, resources, integration, management, marketing, and strategy.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environment category is further broken down into government policy, exchange rates, weather, culture, and so on. </a:t>
            </a:r>
          </a:p>
          <a:p>
            <a:pPr marL="342900" indent="-342900" algn="just">
              <a:buFont typeface="Wingdings" panose="05000000000000000000" pitchFamily="2" charset="2"/>
              <a:buChar char="v"/>
            </a:pPr>
            <a:r>
              <a:rPr lang="en-US" sz="2400" dirty="0">
                <a:solidFill>
                  <a:srgbClr val="0A1F61"/>
                </a:solidFill>
                <a:cs typeface="Tajawal ExtraBold" panose="00000800000000000000"/>
              </a:rPr>
              <a:t>Technical grouping could be new technologies or methods. </a:t>
            </a:r>
          </a:p>
        </p:txBody>
      </p:sp>
    </p:spTree>
    <p:extLst>
      <p:ext uri="{BB962C8B-B14F-4D97-AF65-F5344CB8AC3E}">
        <p14:creationId xmlns:p14="http://schemas.microsoft.com/office/powerpoint/2010/main" val="56389039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2"/>
            <a:ext cx="737608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8760" y="1367270"/>
            <a:ext cx="11099040"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Resource risks include people resources, monetary resources, and equipment or material resources.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Examples of the integration category are risks affiliated with merging new with old systems.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Management category items include corporate policies, project management techniques, and organizational structure.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Marketing risks include customers and competitors.</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Competitors can also be further broken down into direct, indirect, and substitute. </a:t>
            </a:r>
          </a:p>
        </p:txBody>
      </p:sp>
    </p:spTree>
    <p:extLst>
      <p:ext uri="{BB962C8B-B14F-4D97-AF65-F5344CB8AC3E}">
        <p14:creationId xmlns:p14="http://schemas.microsoft.com/office/powerpoint/2010/main" val="362086147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795591"/>
            <a:ext cx="8227014"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10" name="TextBox 9">
            <a:extLst>
              <a:ext uri="{FF2B5EF4-FFF2-40B4-BE49-F238E27FC236}">
                <a16:creationId xmlns:a16="http://schemas.microsoft.com/office/drawing/2014/main" id="{B70C9BD1-AF2F-F2B1-FE52-AB70AB6BFB98}"/>
              </a:ext>
            </a:extLst>
          </p:cNvPr>
          <p:cNvSpPr txBox="1"/>
          <p:nvPr/>
        </p:nvSpPr>
        <p:spPr>
          <a:xfrm>
            <a:off x="236664" y="1524236"/>
            <a:ext cx="11251658"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Direct examples are companies with similar products or services that sell to similar customers.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Indirect examples are competitors with related businesses or capabilities.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Substitute competitors are competitors who sell products or services that can replace (be substituted as) your company’s products or services.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Adds in the category of “commercial risks,” which includes financing, warranty, and vendor performance.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These categories are listed in Figure 11.2, which displays a sample risk breakdown structure.</a:t>
            </a:r>
          </a:p>
        </p:txBody>
      </p:sp>
    </p:spTree>
    <p:extLst>
      <p:ext uri="{BB962C8B-B14F-4D97-AF65-F5344CB8AC3E}">
        <p14:creationId xmlns:p14="http://schemas.microsoft.com/office/powerpoint/2010/main" val="101604482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837993"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Risk identification</a:t>
            </a:r>
          </a:p>
        </p:txBody>
      </p:sp>
      <p:sp>
        <p:nvSpPr>
          <p:cNvPr id="8" name="TextBox 7"/>
          <p:cNvSpPr txBox="1"/>
          <p:nvPr/>
        </p:nvSpPr>
        <p:spPr>
          <a:xfrm>
            <a:off x="103961" y="271772"/>
            <a:ext cx="2103461" cy="954107"/>
          </a:xfrm>
          <a:prstGeom prst="rect">
            <a:avLst/>
          </a:prstGeom>
          <a:noFill/>
        </p:spPr>
        <p:txBody>
          <a:bodyPr wrap="none" rtlCol="0">
            <a:spAutoFit/>
          </a:bodyPr>
          <a:lstStyle/>
          <a:p>
            <a:pPr algn="ctr"/>
            <a:r>
              <a:rPr lang="en-US" sz="2800" dirty="0">
                <a:solidFill>
                  <a:schemeClr val="bg1"/>
                </a:solidFill>
                <a:cs typeface="Tajawal Medium" panose="00000600000000000000" pitchFamily="2" charset="-78"/>
              </a:rPr>
              <a:t>Section four</a:t>
            </a:r>
          </a:p>
          <a:p>
            <a:pPr algn="ctr"/>
            <a:r>
              <a:rPr lang="en-US" sz="2800" dirty="0">
                <a:solidFill>
                  <a:schemeClr val="bg1"/>
                </a:solidFill>
                <a:cs typeface="Tajawal Medium" panose="00000600000000000000" pitchFamily="2" charset="-78"/>
              </a:rPr>
              <a:t>Ch. 11</a:t>
            </a:r>
            <a:endParaRPr lang="en-US" sz="2800" dirty="0">
              <a:solidFill>
                <a:srgbClr val="FF9518"/>
              </a:solidFill>
              <a:cs typeface="Tajawal Medium" panose="00000600000000000000" pitchFamily="2" charset="-78"/>
            </a:endParaRPr>
          </a:p>
        </p:txBody>
      </p:sp>
      <p:pic>
        <p:nvPicPr>
          <p:cNvPr id="2" name="Picture 1"/>
          <p:cNvPicPr>
            <a:picLocks noChangeAspect="1"/>
          </p:cNvPicPr>
          <p:nvPr/>
        </p:nvPicPr>
        <p:blipFill>
          <a:blip r:embed="rId2"/>
          <a:stretch>
            <a:fillRect/>
          </a:stretch>
        </p:blipFill>
        <p:spPr>
          <a:xfrm>
            <a:off x="924605" y="1688590"/>
            <a:ext cx="9793766" cy="4913596"/>
          </a:xfrm>
          <a:prstGeom prst="rect">
            <a:avLst/>
          </a:prstGeom>
        </p:spPr>
      </p:pic>
    </p:spTree>
    <p:extLst>
      <p:ext uri="{BB962C8B-B14F-4D97-AF65-F5344CB8AC3E}">
        <p14:creationId xmlns:p14="http://schemas.microsoft.com/office/powerpoint/2010/main" val="38839210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7"/>
            <a:ext cx="8479016" cy="523220"/>
          </a:xfrm>
          <a:prstGeom prst="rect">
            <a:avLst/>
          </a:prstGeom>
          <a:solidFill>
            <a:srgbClr val="00B0F0"/>
          </a:solidFill>
        </p:spPr>
        <p:txBody>
          <a:bodyPr wrap="square" rtlCol="0">
            <a:spAutoFit/>
          </a:bodyPr>
          <a:lstStyle/>
          <a:p>
            <a:r>
              <a:rPr lang="en-US" sz="2800" dirty="0">
                <a:solidFill>
                  <a:schemeClr val="bg1"/>
                </a:solidFill>
                <a:cs typeface="Tajawal Medium" panose="00000600000000000000" pitchFamily="2" charset="-78"/>
              </a:rPr>
              <a:t>Identification tools</a:t>
            </a:r>
          </a:p>
        </p:txBody>
      </p:sp>
      <p:sp>
        <p:nvSpPr>
          <p:cNvPr id="10" name="TextBox 9">
            <a:extLst>
              <a:ext uri="{FF2B5EF4-FFF2-40B4-BE49-F238E27FC236}">
                <a16:creationId xmlns:a16="http://schemas.microsoft.com/office/drawing/2014/main" id="{B70C9BD1-AF2F-F2B1-FE52-AB70AB6BFB98}"/>
              </a:ext>
            </a:extLst>
          </p:cNvPr>
          <p:cNvSpPr txBox="1"/>
          <p:nvPr/>
        </p:nvSpPr>
        <p:spPr>
          <a:xfrm>
            <a:off x="130614" y="1672678"/>
            <a:ext cx="11587390"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A fishbone diagram (also known as an </a:t>
            </a:r>
            <a:r>
              <a:rPr lang="en-US" sz="2400" dirty="0" err="1">
                <a:solidFill>
                  <a:srgbClr val="0A1F61"/>
                </a:solidFill>
                <a:cs typeface="Tajawal ExtraBold" panose="00000800000000000000"/>
              </a:rPr>
              <a:t>Ishakawa</a:t>
            </a:r>
            <a:r>
              <a:rPr lang="en-US" sz="2400" dirty="0">
                <a:solidFill>
                  <a:srgbClr val="0A1F61"/>
                </a:solidFill>
                <a:cs typeface="Tajawal ExtraBold" panose="00000800000000000000"/>
              </a:rPr>
              <a:t> or cause-and-effect diagram) is a schematic map that is used to provide a logical method to list factors that may affect a problem or a preferred corrective outcome.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Figure 11.3 displays a sample layout of this diagram and Figure 11.4 displays an example of a filled-out diagram relating to the car case study.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method allows a team to graphically identify and detail the possible causes of a problem.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box to the far right of the diagram is the “effect” or problem and everything to the left of the box is a possible cause of that effect. </a:t>
            </a:r>
          </a:p>
        </p:txBody>
      </p:sp>
    </p:spTree>
    <p:extLst>
      <p:ext uri="{BB962C8B-B14F-4D97-AF65-F5344CB8AC3E}">
        <p14:creationId xmlns:p14="http://schemas.microsoft.com/office/powerpoint/2010/main" val="230258147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31640"/>
            <a:ext cx="718754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763385" y="1642866"/>
            <a:ext cx="11251658" cy="3572268"/>
          </a:xfrm>
          <a:prstGeom prst="rect">
            <a:avLst/>
          </a:prstGeom>
        </p:spPr>
      </p:pic>
    </p:spTree>
    <p:extLst>
      <p:ext uri="{BB962C8B-B14F-4D97-AF65-F5344CB8AC3E}">
        <p14:creationId xmlns:p14="http://schemas.microsoft.com/office/powerpoint/2010/main" val="1054064856"/>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3040539" y="702659"/>
            <a:ext cx="7168690"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Identification tools</a:t>
            </a:r>
          </a:p>
        </p:txBody>
      </p:sp>
      <p:pic>
        <p:nvPicPr>
          <p:cNvPr id="2" name="Picture 1"/>
          <p:cNvPicPr>
            <a:picLocks noChangeAspect="1"/>
          </p:cNvPicPr>
          <p:nvPr/>
        </p:nvPicPr>
        <p:blipFill>
          <a:blip r:embed="rId2"/>
          <a:stretch>
            <a:fillRect/>
          </a:stretch>
        </p:blipFill>
        <p:spPr>
          <a:xfrm>
            <a:off x="590844" y="1667751"/>
            <a:ext cx="11093184" cy="4743450"/>
          </a:xfrm>
          <a:prstGeom prst="rect">
            <a:avLst/>
          </a:prstGeom>
        </p:spPr>
      </p:pic>
    </p:spTree>
    <p:extLst>
      <p:ext uri="{BB962C8B-B14F-4D97-AF65-F5344CB8AC3E}">
        <p14:creationId xmlns:p14="http://schemas.microsoft.com/office/powerpoint/2010/main" val="13097576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962880" y="597628"/>
            <a:ext cx="6266239"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3" name="Picture 2"/>
          <p:cNvPicPr>
            <a:picLocks noChangeAspect="1"/>
          </p:cNvPicPr>
          <p:nvPr/>
        </p:nvPicPr>
        <p:blipFill>
          <a:blip r:embed="rId2"/>
          <a:stretch>
            <a:fillRect/>
          </a:stretch>
        </p:blipFill>
        <p:spPr>
          <a:xfrm>
            <a:off x="2488613" y="1416818"/>
            <a:ext cx="7580672" cy="5031770"/>
          </a:xfrm>
          <a:prstGeom prst="rect">
            <a:avLst/>
          </a:prstGeom>
        </p:spPr>
      </p:pic>
    </p:spTree>
    <p:extLst>
      <p:ext uri="{BB962C8B-B14F-4D97-AF65-F5344CB8AC3E}">
        <p14:creationId xmlns:p14="http://schemas.microsoft.com/office/powerpoint/2010/main" val="80782840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0054" y="702659"/>
            <a:ext cx="5955154"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id="{B70C9BD1-AF2F-F2B1-FE52-AB70AB6BFB98}"/>
              </a:ext>
            </a:extLst>
          </p:cNvPr>
          <p:cNvSpPr txBox="1"/>
          <p:nvPr/>
        </p:nvSpPr>
        <p:spPr>
          <a:xfrm>
            <a:off x="0" y="1481533"/>
            <a:ext cx="11947705" cy="4524315"/>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The primary documentation output of the risk identification phase is the risk register.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This document is a formal repository source for capturing the project knowledge regarding risks and their status.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Table 11.3 displays a sample risk register as a tool for documenting potential risk events and related information.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The name of the risk is listed under the risk column along with a description.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risk may fall under a particular category (</a:t>
            </a:r>
            <a:r>
              <a:rPr lang="en-US" sz="2400" dirty="0" err="1">
                <a:solidFill>
                  <a:srgbClr val="0A1F61"/>
                </a:solidFill>
                <a:cs typeface="Tajawal ExtraBold" panose="00000800000000000000"/>
              </a:rPr>
              <a:t>Categ</a:t>
            </a:r>
            <a:r>
              <a:rPr lang="en-US" sz="2400" dirty="0">
                <a:solidFill>
                  <a:srgbClr val="0A1F61"/>
                </a:solidFill>
                <a:cs typeface="Tajawal ExtraBold" panose="00000800000000000000"/>
              </a:rPr>
              <a:t>.) such as technology, facilities, and so on, and can have the category defined. </a:t>
            </a:r>
          </a:p>
        </p:txBody>
      </p:sp>
    </p:spTree>
    <p:extLst>
      <p:ext uri="{BB962C8B-B14F-4D97-AF65-F5344CB8AC3E}">
        <p14:creationId xmlns:p14="http://schemas.microsoft.com/office/powerpoint/2010/main" val="344988995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73043"/>
            <a:ext cx="6970727"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sp>
        <p:nvSpPr>
          <p:cNvPr id="10" name="TextBox 9">
            <a:extLst>
              <a:ext uri="{FF2B5EF4-FFF2-40B4-BE49-F238E27FC236}">
                <a16:creationId xmlns:a16="http://schemas.microsoft.com/office/drawing/2014/main" id="{B70C9BD1-AF2F-F2B1-FE52-AB70AB6BFB98}"/>
              </a:ext>
            </a:extLst>
          </p:cNvPr>
          <p:cNvSpPr txBox="1"/>
          <p:nvPr/>
        </p:nvSpPr>
        <p:spPr>
          <a:xfrm>
            <a:off x="192482" y="1781666"/>
            <a:ext cx="11340179" cy="4893647"/>
          </a:xfrm>
          <a:prstGeom prst="rect">
            <a:avLst/>
          </a:prstGeom>
          <a:noFill/>
        </p:spPr>
        <p:txBody>
          <a:bodyPr wrap="square">
            <a:spAutoFit/>
          </a:bodyPr>
          <a:lstStyle/>
          <a:p>
            <a:pPr marL="342900" indent="-342900" algn="just">
              <a:buFont typeface="Wingdings" panose="05000000000000000000" pitchFamily="2" charset="2"/>
              <a:buChar char="v"/>
            </a:pPr>
            <a:r>
              <a:rPr lang="en-US" sz="2400" dirty="0">
                <a:solidFill>
                  <a:srgbClr val="0A1F61"/>
                </a:solidFill>
                <a:cs typeface="Tajawal ExtraBold" panose="00000800000000000000"/>
              </a:rPr>
              <a:t>Other information pertaining to the specific risk can be identified well such as the root cause of the risk or any triggers that can signal activation of the event. The term trigger is used and can be defined as an early warning sign that a risk has occurred or is about to occur.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An identified item in the risk register is a risk event and its corresponding trigger.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A planned response to the risk can also be tracked in the risk register along with the risk owner, the responsible person for handling the risk, and the probability and impact assessment. </a:t>
            </a:r>
          </a:p>
          <a:p>
            <a:pPr marL="342900" indent="-342900" algn="just">
              <a:buFont typeface="Wingdings" panose="05000000000000000000" pitchFamily="2" charset="2"/>
              <a:buChar char="v"/>
            </a:pPr>
            <a:endParaRPr lang="en-US" sz="2400" dirty="0">
              <a:solidFill>
                <a:srgbClr val="0A1F61"/>
              </a:solidFill>
              <a:cs typeface="Tajawal ExtraBold" panose="00000800000000000000"/>
            </a:endParaRPr>
          </a:p>
          <a:p>
            <a:pPr marL="342900" indent="-342900" algn="just">
              <a:buFont typeface="Wingdings" panose="05000000000000000000" pitchFamily="2" charset="2"/>
              <a:buChar char="v"/>
            </a:pPr>
            <a:r>
              <a:rPr lang="en-US" sz="2400" dirty="0">
                <a:solidFill>
                  <a:srgbClr val="0A1F61"/>
                </a:solidFill>
                <a:cs typeface="Tajawal ExtraBold" panose="00000800000000000000"/>
              </a:rPr>
              <a:t>Last, the status column is used to signal the status of the event through the life cycle.</a:t>
            </a:r>
          </a:p>
        </p:txBody>
      </p:sp>
    </p:spTree>
    <p:extLst>
      <p:ext uri="{BB962C8B-B14F-4D97-AF65-F5344CB8AC3E}">
        <p14:creationId xmlns:p14="http://schemas.microsoft.com/office/powerpoint/2010/main" val="7696071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205638" cy="523220"/>
          </a:xfrm>
          <a:prstGeom prst="rect">
            <a:avLst/>
          </a:prstGeom>
          <a:solidFill>
            <a:srgbClr val="00B0F0"/>
          </a:solidFill>
        </p:spPr>
        <p:txBody>
          <a:bodyPr wrap="square" rtlCol="0">
            <a:spAutoFit/>
          </a:bodyPr>
          <a:lstStyle/>
          <a:p>
            <a:pPr algn="ctr"/>
            <a:r>
              <a:rPr lang="en-US" sz="2800" dirty="0">
                <a:solidFill>
                  <a:schemeClr val="bg1"/>
                </a:solidFill>
                <a:cs typeface="Tajawal Medium" panose="00000600000000000000" pitchFamily="2" charset="-78"/>
              </a:rPr>
              <a:t>Risk register</a:t>
            </a:r>
          </a:p>
        </p:txBody>
      </p:sp>
      <p:pic>
        <p:nvPicPr>
          <p:cNvPr id="2" name="Picture 1"/>
          <p:cNvPicPr>
            <a:picLocks noChangeAspect="1"/>
          </p:cNvPicPr>
          <p:nvPr/>
        </p:nvPicPr>
        <p:blipFill>
          <a:blip r:embed="rId2"/>
          <a:stretch>
            <a:fillRect/>
          </a:stretch>
        </p:blipFill>
        <p:spPr>
          <a:xfrm rot="5400000">
            <a:off x="3705276" y="-1883472"/>
            <a:ext cx="4897650" cy="11837148"/>
          </a:xfrm>
          <a:prstGeom prst="rect">
            <a:avLst/>
          </a:prstGeom>
        </p:spPr>
      </p:pic>
    </p:spTree>
    <p:extLst>
      <p:ext uri="{BB962C8B-B14F-4D97-AF65-F5344CB8AC3E}">
        <p14:creationId xmlns:p14="http://schemas.microsoft.com/office/powerpoint/2010/main" val="256692817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60143" y="6621276"/>
            <a:ext cx="9902229" cy="204838"/>
          </a:xfrm>
          <a:prstGeom prst="rect">
            <a:avLst/>
          </a:prstGeom>
        </p:spPr>
      </p:pic>
      <p:sp>
        <p:nvSpPr>
          <p:cNvPr id="7" name="TextBox 6"/>
          <p:cNvSpPr txBox="1"/>
          <p:nvPr/>
        </p:nvSpPr>
        <p:spPr>
          <a:xfrm>
            <a:off x="3452003" y="759174"/>
            <a:ext cx="710601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Chapter 22- Risk mechanics</a:t>
            </a:r>
          </a:p>
        </p:txBody>
      </p:sp>
      <p:sp>
        <p:nvSpPr>
          <p:cNvPr id="11" name="TextBox 10">
            <a:extLst>
              <a:ext uri="{FF2B5EF4-FFF2-40B4-BE49-F238E27FC236}">
                <a16:creationId xmlns:a16="http://schemas.microsoft.com/office/drawing/2014/main" id="{5E3224DC-73BB-54A3-862A-1736F099F653}"/>
              </a:ext>
            </a:extLst>
          </p:cNvPr>
          <p:cNvSpPr txBox="1"/>
          <p:nvPr/>
        </p:nvSpPr>
        <p:spPr>
          <a:xfrm>
            <a:off x="323557" y="1351508"/>
            <a:ext cx="8314006" cy="4975080"/>
          </a:xfrm>
          <a:prstGeom prst="rect">
            <a:avLst/>
          </a:prstGeom>
          <a:noFill/>
        </p:spPr>
        <p:txBody>
          <a:bodyPr wrap="square" rtlCol="0">
            <a:spAutoFit/>
          </a:bodyPr>
          <a:lstStyle/>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management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Qualitative risk analysis</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Quantitative risk assessment</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response planning</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Accept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Avoid risk</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Risk monitoring and control</a:t>
            </a:r>
            <a:endParaRPr lang="en-US" sz="2400" b="0" i="0" u="none" strike="noStrike" dirty="0">
              <a:effectLst/>
              <a:latin typeface="Arial" panose="020B0604020202020204" pitchFamily="34" charset="0"/>
            </a:endParaRPr>
          </a:p>
          <a:p>
            <a:pPr marL="342900" indent="-342900" algn="just" rtl="0" eaLnBrk="1" fontAlgn="b" latinLnBrk="0" hangingPunct="1">
              <a:lnSpc>
                <a:spcPct val="150000"/>
              </a:lnSpc>
              <a:spcBef>
                <a:spcPts val="0"/>
              </a:spcBef>
              <a:spcAft>
                <a:spcPts val="0"/>
              </a:spcAft>
              <a:buFont typeface="Wingdings" panose="05000000000000000000" pitchFamily="2" charset="2"/>
              <a:buChar char="v"/>
            </a:pPr>
            <a:r>
              <a:rPr lang="en-US" sz="2400" b="0" i="0" u="none" strike="noStrike" kern="1200" dirty="0">
                <a:solidFill>
                  <a:srgbClr val="000000"/>
                </a:solidFill>
                <a:effectLst/>
                <a:latin typeface="Arial" panose="020B0604020202020204" pitchFamily="34" charset="0"/>
              </a:rPr>
              <a:t>Summary</a:t>
            </a:r>
            <a:endParaRPr lang="en-US" sz="2400" b="0" i="0" u="none" strike="noStrike" dirty="0">
              <a:effectLst/>
              <a:latin typeface="Arial" panose="020B0604020202020204" pitchFamily="34" charset="0"/>
            </a:endParaRPr>
          </a:p>
        </p:txBody>
      </p:sp>
    </p:spTree>
    <p:extLst>
      <p:ext uri="{BB962C8B-B14F-4D97-AF65-F5344CB8AC3E}">
        <p14:creationId xmlns:p14="http://schemas.microsoft.com/office/powerpoint/2010/main" val="14260526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3" y="579549"/>
            <a:ext cx="7783955"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64875" y="1569470"/>
            <a:ext cx="11632851" cy="4708981"/>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The first two processes were discussed in Chapter 11 and the remaining four processes are discussed in this chapter. Below are the six processes:</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management:</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Consists of how to approach, plan, and execute the risk management activities for a project with the main output of this process being the risk management plan.</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Identify risk</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Determines the risks that are likely to affect a project and documents the characteristics of each with the main output of this process being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qualitative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Prioritizes risks for subsequent further analysis or action by assessing and combining their probability of occurrence and impact with the main output being to update the risk register.</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Perform quantitative risk analysis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Estimates numerically the effects of risks on project objectives with the main output also involving updates to the risk register.</a:t>
            </a:r>
          </a:p>
        </p:txBody>
      </p:sp>
    </p:spTree>
    <p:extLst>
      <p:ext uri="{BB962C8B-B14F-4D97-AF65-F5344CB8AC3E}">
        <p14:creationId xmlns:p14="http://schemas.microsoft.com/office/powerpoint/2010/main" val="272638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828571"/>
            <a:ext cx="70272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management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6237" y="1536174"/>
            <a:ext cx="11122217" cy="3785652"/>
          </a:xfrm>
          <a:prstGeom prst="rect">
            <a:avLst/>
          </a:prstGeom>
          <a:noFill/>
        </p:spPr>
        <p:txBody>
          <a:bodyPr wrap="square">
            <a:spAutoFit/>
          </a:bodyPr>
          <a:lstStyle/>
          <a:p>
            <a:pPr marR="0" lvl="1" algn="just" defTabSz="914400" rtl="0" eaLnBrk="1" fontAlgn="auto" latinLnBrk="0" hangingPunct="1">
              <a:lnSpc>
                <a:spcPct val="100000"/>
              </a:lnSpc>
              <a:spcBef>
                <a:spcPts val="0"/>
              </a:spcBef>
              <a:spcAft>
                <a:spcPts val="0"/>
              </a:spcAft>
              <a:buClrTx/>
              <a:buSzTx/>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Plan risk responses: </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Develops options and actions to enhance opportunities and to reduce threats to project objectives. Using the outputs of the above processes, various risk response strategies are made, resulting in the main output of this process being also to update the risk register as well as the project management plan and risk-related contractual agreements.</a:t>
            </a: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endPar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endParaRPr>
          </a:p>
          <a:p>
            <a:pPr marL="800100" marR="0" lvl="1" indent="-342900" algn="just" defTabSz="914400" rtl="0" eaLnBrk="1" fontAlgn="auto" latinLnBrk="0" hangingPunct="1">
              <a:lnSpc>
                <a:spcPct val="100000"/>
              </a:lnSpc>
              <a:spcBef>
                <a:spcPts val="0"/>
              </a:spcBef>
              <a:spcAft>
                <a:spcPts val="0"/>
              </a:spcAft>
              <a:buClrTx/>
              <a:buSzTx/>
              <a:buFont typeface="+mj-lt"/>
              <a:buAutoNum type="arabicParenR" startAt="5"/>
              <a:tabLst/>
              <a:defRPr/>
            </a:pPr>
            <a:r>
              <a:rPr kumimoji="0" lang="en-US" sz="2000" b="1" i="0" u="none" strike="noStrike" kern="1200" cap="none" spc="0" normalizeH="0" baseline="0" noProof="0" dirty="0">
                <a:ln>
                  <a:noFill/>
                </a:ln>
                <a:solidFill>
                  <a:srgbClr val="0070C0"/>
                </a:solidFill>
                <a:effectLst/>
                <a:uLnTx/>
                <a:uFillTx/>
                <a:latin typeface="Arial" panose="020B0604020202020204"/>
                <a:ea typeface="+mn-ea"/>
                <a:cs typeface="Tajawal ExtraBold" panose="00000800000000000000"/>
              </a:rPr>
              <a:t>Monitoring and controlling risks</a:t>
            </a:r>
            <a:r>
              <a:rPr kumimoji="0" lang="en-US" sz="2000" b="0" i="0" u="none" strike="noStrike" kern="1200" cap="none" spc="0" normalizeH="0" baseline="0" noProof="0" dirty="0">
                <a:ln>
                  <a:noFill/>
                </a:ln>
                <a:solidFill>
                  <a:srgbClr val="002060"/>
                </a:solidFill>
                <a:effectLst/>
                <a:uLnTx/>
                <a:uFillTx/>
                <a:latin typeface="Arial" panose="020B0604020202020204"/>
                <a:ea typeface="+mn-ea"/>
                <a:cs typeface="Tajawal ExtraBold" panose="00000800000000000000"/>
              </a:rPr>
              <a:t>: Tracks identified risks, monitoring residual risks, identifying new risks, executing risk response plans, and evaluating their effectiveness throughout the project cycle. The main outputs of this process are recommended corrective and preventive actions, requested changes, updates to the risk register, and revised project management plan.</a:t>
            </a:r>
          </a:p>
        </p:txBody>
      </p:sp>
    </p:spTree>
    <p:extLst>
      <p:ext uri="{BB962C8B-B14F-4D97-AF65-F5344CB8AC3E}">
        <p14:creationId xmlns:p14="http://schemas.microsoft.com/office/powerpoint/2010/main" val="36147274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511"/>
            <a:ext cx="810194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analysis</a:t>
            </a:r>
          </a:p>
        </p:txBody>
      </p:sp>
      <p:sp>
        <p:nvSpPr>
          <p:cNvPr id="3" name="TextBox 2">
            <a:extLst>
              <a:ext uri="{FF2B5EF4-FFF2-40B4-BE49-F238E27FC236}">
                <a16:creationId xmlns:a16="http://schemas.microsoft.com/office/drawing/2014/main" id="{25C9E795-17D9-5456-4E22-793FB8E513A0}"/>
              </a:ext>
            </a:extLst>
          </p:cNvPr>
          <p:cNvSpPr txBox="1"/>
          <p:nvPr/>
        </p:nvSpPr>
        <p:spPr>
          <a:xfrm>
            <a:off x="470171" y="1863617"/>
            <a:ext cx="11251658" cy="3785652"/>
          </a:xfrm>
          <a:prstGeom prst="rect">
            <a:avLst/>
          </a:prstGeom>
          <a:noFill/>
        </p:spPr>
        <p:txBody>
          <a:bodyPr wrap="square">
            <a:spAutoFit/>
          </a:bodyPr>
          <a:lstStyle/>
          <a:p>
            <a:pPr marL="285750" indent="-285750" algn="just">
              <a:buFont typeface="Wingdings" panose="05000000000000000000" pitchFamily="2" charset="2"/>
              <a:buChar char="q"/>
            </a:pPr>
            <a:r>
              <a:rPr lang="en-US" sz="2400" b="1" dirty="0">
                <a:solidFill>
                  <a:srgbClr val="0070C0"/>
                </a:solidFill>
              </a:rPr>
              <a:t>Qualitative and Quantitative risk assessment and analysis:</a:t>
            </a:r>
          </a:p>
          <a:p>
            <a:pPr marL="285750" indent="-285750" algn="just">
              <a:buFont typeface="Wingdings" panose="05000000000000000000" pitchFamily="2" charset="2"/>
              <a:buChar char="q"/>
            </a:pPr>
            <a:endParaRPr lang="en-US" sz="2400" b="1" dirty="0">
              <a:solidFill>
                <a:srgbClr val="0070C0"/>
              </a:solidFill>
            </a:endParaRPr>
          </a:p>
          <a:p>
            <a:pPr marL="342900" indent="-342900" algn="just">
              <a:buFont typeface="Wingdings" panose="05000000000000000000" pitchFamily="2" charset="2"/>
              <a:buChar char="§"/>
            </a:pPr>
            <a:r>
              <a:rPr lang="en-US" sz="2400" dirty="0"/>
              <a:t>These analyses are simply a way to prioritize risks based on the consequences that could occur should the risk occur.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Prioritization is generally based on criteria set by the team and often listed from most to least of concern. </a:t>
            </a:r>
          </a:p>
          <a:p>
            <a:pPr marL="342900" indent="-342900" algn="just">
              <a:buFont typeface="Wingdings" panose="05000000000000000000" pitchFamily="2" charset="2"/>
              <a:buChar char="§"/>
            </a:pPr>
            <a:endParaRPr lang="en-US" sz="2400" dirty="0"/>
          </a:p>
          <a:p>
            <a:pPr marL="342900" indent="-342900" algn="just">
              <a:buFont typeface="Wingdings" panose="05000000000000000000" pitchFamily="2" charset="2"/>
              <a:buChar char="§"/>
            </a:pPr>
            <a:r>
              <a:rPr lang="en-US" sz="2400" dirty="0"/>
              <a:t>The purpose of these types of analyses is to analyze the likelihood of occurrence and impact to the project should the risk occur.</a:t>
            </a:r>
          </a:p>
        </p:txBody>
      </p:sp>
    </p:spTree>
    <p:extLst>
      <p:ext uri="{BB962C8B-B14F-4D97-AF65-F5344CB8AC3E}">
        <p14:creationId xmlns:p14="http://schemas.microsoft.com/office/powerpoint/2010/main" val="161810291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96614" y="517689"/>
            <a:ext cx="708637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3" name="Picture 2">
            <a:extLst>
              <a:ext uri="{FF2B5EF4-FFF2-40B4-BE49-F238E27FC236}">
                <a16:creationId xmlns:a16="http://schemas.microsoft.com/office/drawing/2014/main" id="{A1A30DB7-3B9E-D327-BCD0-FCC02E3A6D80}"/>
              </a:ext>
            </a:extLst>
          </p:cNvPr>
          <p:cNvPicPr>
            <a:picLocks noChangeAspect="1"/>
          </p:cNvPicPr>
          <p:nvPr/>
        </p:nvPicPr>
        <p:blipFill>
          <a:blip r:embed="rId2"/>
          <a:stretch>
            <a:fillRect/>
          </a:stretch>
        </p:blipFill>
        <p:spPr>
          <a:xfrm>
            <a:off x="2592371" y="1107279"/>
            <a:ext cx="8113295" cy="5233032"/>
          </a:xfrm>
          <a:prstGeom prst="rect">
            <a:avLst/>
          </a:prstGeom>
        </p:spPr>
      </p:pic>
    </p:spTree>
    <p:extLst>
      <p:ext uri="{BB962C8B-B14F-4D97-AF65-F5344CB8AC3E}">
        <p14:creationId xmlns:p14="http://schemas.microsoft.com/office/powerpoint/2010/main" val="144271729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78774"/>
            <a:ext cx="854500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pic>
        <p:nvPicPr>
          <p:cNvPr id="3" name="Picture 2">
            <a:extLst>
              <a:ext uri="{FF2B5EF4-FFF2-40B4-BE49-F238E27FC236}">
                <a16:creationId xmlns:a16="http://schemas.microsoft.com/office/drawing/2014/main" id="{902945D2-7BDD-1F38-92E0-9B791A8D186C}"/>
              </a:ext>
            </a:extLst>
          </p:cNvPr>
          <p:cNvPicPr>
            <a:picLocks noChangeAspect="1"/>
          </p:cNvPicPr>
          <p:nvPr/>
        </p:nvPicPr>
        <p:blipFill>
          <a:blip r:embed="rId2"/>
          <a:stretch>
            <a:fillRect/>
          </a:stretch>
        </p:blipFill>
        <p:spPr>
          <a:xfrm>
            <a:off x="130614" y="1497651"/>
            <a:ext cx="5812986" cy="5119641"/>
          </a:xfrm>
          <a:prstGeom prst="rect">
            <a:avLst/>
          </a:prstGeom>
        </p:spPr>
      </p:pic>
      <p:pic>
        <p:nvPicPr>
          <p:cNvPr id="11" name="Picture 10">
            <a:extLst>
              <a:ext uri="{FF2B5EF4-FFF2-40B4-BE49-F238E27FC236}">
                <a16:creationId xmlns:a16="http://schemas.microsoft.com/office/drawing/2014/main" id="{C7385EAF-8CA1-409C-B75E-3384F7367243}"/>
              </a:ext>
            </a:extLst>
          </p:cNvPr>
          <p:cNvPicPr>
            <a:picLocks noChangeAspect="1"/>
          </p:cNvPicPr>
          <p:nvPr/>
        </p:nvPicPr>
        <p:blipFill>
          <a:blip r:embed="rId3"/>
          <a:stretch>
            <a:fillRect/>
          </a:stretch>
        </p:blipFill>
        <p:spPr>
          <a:xfrm>
            <a:off x="6594231" y="1188739"/>
            <a:ext cx="5478444" cy="5200650"/>
          </a:xfrm>
          <a:prstGeom prst="rect">
            <a:avLst/>
          </a:prstGeom>
        </p:spPr>
      </p:pic>
    </p:spTree>
    <p:extLst>
      <p:ext uri="{BB962C8B-B14F-4D97-AF65-F5344CB8AC3E}">
        <p14:creationId xmlns:p14="http://schemas.microsoft.com/office/powerpoint/2010/main" val="377592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1008"/>
            <a:ext cx="8526150"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Qualitative risk analysis</a:t>
            </a:r>
          </a:p>
        </p:txBody>
      </p:sp>
      <p:sp>
        <p:nvSpPr>
          <p:cNvPr id="10" name="TextBox 9">
            <a:extLst>
              <a:ext uri="{FF2B5EF4-FFF2-40B4-BE49-F238E27FC236}">
                <a16:creationId xmlns:a16="http://schemas.microsoft.com/office/drawing/2014/main" id="{B70C9BD1-AF2F-F2B1-FE52-AB70AB6BFB98}"/>
              </a:ext>
            </a:extLst>
          </p:cNvPr>
          <p:cNvSpPr txBox="1"/>
          <p:nvPr/>
        </p:nvSpPr>
        <p:spPr>
          <a:xfrm>
            <a:off x="224165" y="1474715"/>
            <a:ext cx="11456519" cy="4524315"/>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Different templates can be used to assist with this analysis.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Table 22.1 is a template to assess project risks.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Also, Figure 22.1 is an example of a qualitative risk analysis scorecard tool.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qualitative risk analysis tool such as the risk scorecard provides a way to assess how likely it is for a risk to occur (probability of occurrence) and the impact the risk, if it occurs, will have on a project (consequence).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this example there are different categories for probability such as very small, small, moderate, great, and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a “5” is given for a probability assigned to a risk of “very great.”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Although it appears as if these categories are subjective, there is a very detailed document that accompanies different risk scorecards so that each risk will be analyzed exactly the same. </a:t>
            </a:r>
          </a:p>
        </p:txBody>
      </p:sp>
    </p:spTree>
    <p:extLst>
      <p:ext uri="{BB962C8B-B14F-4D97-AF65-F5344CB8AC3E}">
        <p14:creationId xmlns:p14="http://schemas.microsoft.com/office/powerpoint/2010/main" val="396778379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3722" y="546868"/>
            <a:ext cx="804538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pic>
        <p:nvPicPr>
          <p:cNvPr id="3" name="Picture 2">
            <a:extLst>
              <a:ext uri="{FF2B5EF4-FFF2-40B4-BE49-F238E27FC236}">
                <a16:creationId xmlns:a16="http://schemas.microsoft.com/office/drawing/2014/main" id="{70E3E727-41EF-9C59-8593-20C9EF80DC84}"/>
              </a:ext>
            </a:extLst>
          </p:cNvPr>
          <p:cNvPicPr>
            <a:picLocks noChangeAspect="1"/>
          </p:cNvPicPr>
          <p:nvPr/>
        </p:nvPicPr>
        <p:blipFill>
          <a:blip r:embed="rId2"/>
          <a:stretch>
            <a:fillRect/>
          </a:stretch>
        </p:blipFill>
        <p:spPr>
          <a:xfrm>
            <a:off x="450167" y="2583179"/>
            <a:ext cx="10793938" cy="4274821"/>
          </a:xfrm>
          <a:prstGeom prst="rect">
            <a:avLst/>
          </a:prstGeom>
        </p:spPr>
      </p:pic>
      <p:pic>
        <p:nvPicPr>
          <p:cNvPr id="9" name="Picture 8">
            <a:extLst>
              <a:ext uri="{FF2B5EF4-FFF2-40B4-BE49-F238E27FC236}">
                <a16:creationId xmlns:a16="http://schemas.microsoft.com/office/drawing/2014/main" id="{092E2449-3C76-7104-65BD-0CD2FF5F2062}"/>
              </a:ext>
            </a:extLst>
          </p:cNvPr>
          <p:cNvPicPr>
            <a:picLocks noChangeAspect="1"/>
          </p:cNvPicPr>
          <p:nvPr/>
        </p:nvPicPr>
        <p:blipFill>
          <a:blip r:embed="rId3"/>
          <a:stretch>
            <a:fillRect/>
          </a:stretch>
        </p:blipFill>
        <p:spPr>
          <a:xfrm>
            <a:off x="2258952" y="1145502"/>
            <a:ext cx="7674096" cy="1842636"/>
          </a:xfrm>
          <a:prstGeom prst="rect">
            <a:avLst/>
          </a:prstGeom>
        </p:spPr>
      </p:pic>
    </p:spTree>
    <p:extLst>
      <p:ext uri="{BB962C8B-B14F-4D97-AF65-F5344CB8AC3E}">
        <p14:creationId xmlns:p14="http://schemas.microsoft.com/office/powerpoint/2010/main" val="424529799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702659"/>
            <a:ext cx="74703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05663" y="1323249"/>
            <a:ext cx="11279879" cy="4832092"/>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Common quantitative risk assessments often use decision tree analysis, sensitivity analysis, and simulation modeling.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Decision tree analysis is a probabilistic evaluation of an event, which can be modeled using the decision tree</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diagramming technique.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example, it encompasses the cost of each available choice, the probabilities of each possible scenario, and the rewards of each alternative logical path.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8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Solving the decision tree provides the expected monetary value for each alternative when all the rewards and subsequent decisions are quantified, such as the example decision tree in Figure 22.2.</a:t>
            </a:r>
          </a:p>
        </p:txBody>
      </p:sp>
    </p:spTree>
    <p:extLst>
      <p:ext uri="{BB962C8B-B14F-4D97-AF65-F5344CB8AC3E}">
        <p14:creationId xmlns:p14="http://schemas.microsoft.com/office/powerpoint/2010/main" val="389645159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597628"/>
            <a:ext cx="8283575"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333340" y="1397502"/>
            <a:ext cx="11525319" cy="4862870"/>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decision tree example compares a strategy of pursuing a lawsuit or using arbitration to settle a dispute.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 branches outlines options that are considered and the corresponding probability of that individual outcome.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At the end of each branch, the monetary result is displayed.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By multiplying the probability of the event times the outcome and summing the branch, it is evident that the decision to pursue a lawsuit receives the greatest expected value.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also has the highest potential for loss at $250,000.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the avoidance of a major loss is more desirable than achieving maximum return.</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is used in determining which risks have the most potential impact on the project.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It takes each task and sees what the effect on project completion would be if it took its optimistic or pessimistic duration, while all other tasks took the deterministic value</a:t>
            </a: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 </a:t>
            </a:r>
          </a:p>
        </p:txBody>
      </p:sp>
    </p:spTree>
    <p:extLst>
      <p:ext uri="{BB962C8B-B14F-4D97-AF65-F5344CB8AC3E}">
        <p14:creationId xmlns:p14="http://schemas.microsoft.com/office/powerpoint/2010/main" val="16091647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588201"/>
            <a:ext cx="8431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Quantitative risk assessment</a:t>
            </a:r>
          </a:p>
        </p:txBody>
      </p:sp>
      <p:sp>
        <p:nvSpPr>
          <p:cNvPr id="10" name="TextBox 9">
            <a:extLst>
              <a:ext uri="{FF2B5EF4-FFF2-40B4-BE49-F238E27FC236}">
                <a16:creationId xmlns:a16="http://schemas.microsoft.com/office/drawing/2014/main" id="{B70C9BD1-AF2F-F2B1-FE52-AB70AB6BFB98}"/>
              </a:ext>
            </a:extLst>
          </p:cNvPr>
          <p:cNvSpPr txBox="1"/>
          <p:nvPr/>
        </p:nvSpPr>
        <p:spPr>
          <a:xfrm>
            <a:off x="470171" y="1111421"/>
            <a:ext cx="11251658" cy="2448967"/>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Sensitivity analysis can be in the form of a tornado diagram that ranks the project activities in order of significance for, say, critical path.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tornado diagram helps decide where to focus attention.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20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 tornado diagram is shown in Figure 22.3.</a:t>
            </a:r>
          </a:p>
        </p:txBody>
      </p:sp>
      <p:pic>
        <p:nvPicPr>
          <p:cNvPr id="2" name="Picture 1">
            <a:extLst>
              <a:ext uri="{FF2B5EF4-FFF2-40B4-BE49-F238E27FC236}">
                <a16:creationId xmlns:a16="http://schemas.microsoft.com/office/drawing/2014/main" id="{1FC203AC-2936-74FD-8194-A93B2E2CF760}"/>
              </a:ext>
            </a:extLst>
          </p:cNvPr>
          <p:cNvPicPr>
            <a:picLocks noChangeAspect="1"/>
          </p:cNvPicPr>
          <p:nvPr/>
        </p:nvPicPr>
        <p:blipFill>
          <a:blip r:embed="rId2"/>
          <a:stretch>
            <a:fillRect/>
          </a:stretch>
        </p:blipFill>
        <p:spPr>
          <a:xfrm>
            <a:off x="1244339" y="3560388"/>
            <a:ext cx="9568206" cy="2850409"/>
          </a:xfrm>
          <a:prstGeom prst="rect">
            <a:avLst/>
          </a:prstGeom>
        </p:spPr>
      </p:pic>
    </p:spTree>
    <p:extLst>
      <p:ext uri="{BB962C8B-B14F-4D97-AF65-F5344CB8AC3E}">
        <p14:creationId xmlns:p14="http://schemas.microsoft.com/office/powerpoint/2010/main" val="1867915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89224" y="562458"/>
            <a:ext cx="8434404"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03695" y="1085678"/>
            <a:ext cx="11844010" cy="5107873"/>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Defining risk responses is necessary so there is a plan in place to respond to a risk should it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plan is helpful as it is a plan written in advance of the risk occurring so that the team can easily refer to the plan should the risk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Being proactive with risks is important as once a risk occurs, the team could be in a state of distress trying to identify a solution if there isn’t a plan to fall back on regarding the best risk response.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Following a plan that was written in advance helps the team be proactive with the goal of enhancing opportunities and reducing threats to the project’s objectives.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22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four different risk strategies are accept risk, avoid risk, mitigate risk, and transfer risk. </a:t>
            </a:r>
          </a:p>
        </p:txBody>
      </p:sp>
    </p:spTree>
    <p:extLst>
      <p:ext uri="{BB962C8B-B14F-4D97-AF65-F5344CB8AC3E}">
        <p14:creationId xmlns:p14="http://schemas.microsoft.com/office/powerpoint/2010/main" val="160069897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644762"/>
            <a:ext cx="7406882"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50829" y="1555423"/>
            <a:ext cx="11532524" cy="4166066"/>
          </a:xfrm>
          <a:prstGeom prst="rect">
            <a:avLst/>
          </a:prstGeom>
          <a:noFill/>
        </p:spPr>
        <p:txBody>
          <a:bodyPr wrap="square">
            <a:spAutoFit/>
          </a:bodyPr>
          <a:lstStyle/>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Identifying the root cause of a risk or risks helps to understand the reason why the risk could occur, which brings insights into whether a risk will be accepted, avoided, mitigated, or transferred.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risk be accepted if the likelihood of the risk occurring and the financial impact to the project are both low.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If the likelihood of the risk occurring and the financial impact to the project are both high, the risk be avoided.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if the likelihood of the risk occurring is high and the financial impact to the project is low, the risk mitigation strategy may be the best decision. </a:t>
            </a:r>
          </a:p>
          <a:p>
            <a:pPr marL="457200" marR="0" lvl="0" indent="-4572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if the likelihood of the risk occurring is low and the financial impact to the project is high, a risk-avoidance strategy may be best. </a:t>
            </a:r>
          </a:p>
        </p:txBody>
      </p:sp>
    </p:spTree>
    <p:extLst>
      <p:ext uri="{BB962C8B-B14F-4D97-AF65-F5344CB8AC3E}">
        <p14:creationId xmlns:p14="http://schemas.microsoft.com/office/powerpoint/2010/main" val="2524865861"/>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11774" y="654188"/>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316798"/>
            <a:ext cx="11947705" cy="524335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each industry, company, and even project is unique, so what works for one project in one company within one industry may not also work in a different project within a different company or industry.</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Even one project within the same industry and company may have very strong views and differing views on how to handle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Each of these strategies will now be addressed.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can also be positive such as using a new software tool to speed up a task.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Using the tool could complete the task much earlier than estimated, which is a positive risk.</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there may also be potential negative risks affiliated with the tool due to the amount of time it may take for the team to learn how to use the tool, which could potentially impact the project negatively if the learning time takes away from other project tasks.</a:t>
            </a:r>
          </a:p>
        </p:txBody>
      </p:sp>
    </p:spTree>
    <p:extLst>
      <p:ext uri="{BB962C8B-B14F-4D97-AF65-F5344CB8AC3E}">
        <p14:creationId xmlns:p14="http://schemas.microsoft.com/office/powerpoint/2010/main" val="143101293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02346" y="625908"/>
            <a:ext cx="7859369"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response planning</a:t>
            </a:r>
          </a:p>
        </p:txBody>
      </p:sp>
      <p:pic>
        <p:nvPicPr>
          <p:cNvPr id="2" name="Picture 1">
            <a:extLst>
              <a:ext uri="{FF2B5EF4-FFF2-40B4-BE49-F238E27FC236}">
                <a16:creationId xmlns:a16="http://schemas.microsoft.com/office/drawing/2014/main" id="{B35E7A8E-FAC6-DE5B-592F-673313673CDE}"/>
              </a:ext>
            </a:extLst>
          </p:cNvPr>
          <p:cNvPicPr>
            <a:picLocks noChangeAspect="1"/>
          </p:cNvPicPr>
          <p:nvPr/>
        </p:nvPicPr>
        <p:blipFill>
          <a:blip r:embed="rId2"/>
          <a:stretch>
            <a:fillRect/>
          </a:stretch>
        </p:blipFill>
        <p:spPr>
          <a:xfrm>
            <a:off x="135950" y="1215241"/>
            <a:ext cx="11936725" cy="5636170"/>
          </a:xfrm>
          <a:prstGeom prst="rect">
            <a:avLst/>
          </a:prstGeom>
        </p:spPr>
      </p:pic>
    </p:spTree>
    <p:extLst>
      <p:ext uri="{BB962C8B-B14F-4D97-AF65-F5344CB8AC3E}">
        <p14:creationId xmlns:p14="http://schemas.microsoft.com/office/powerpoint/2010/main" val="28940478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74066" y="625908"/>
            <a:ext cx="709579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pic>
        <p:nvPicPr>
          <p:cNvPr id="2" name="Picture 1">
            <a:extLst>
              <a:ext uri="{FF2B5EF4-FFF2-40B4-BE49-F238E27FC236}">
                <a16:creationId xmlns:a16="http://schemas.microsoft.com/office/drawing/2014/main" id="{40769D4D-DE40-7DBF-A80B-2741873DA417}"/>
              </a:ext>
            </a:extLst>
          </p:cNvPr>
          <p:cNvPicPr>
            <a:picLocks noChangeAspect="1"/>
          </p:cNvPicPr>
          <p:nvPr/>
        </p:nvPicPr>
        <p:blipFill>
          <a:blip r:embed="rId2"/>
          <a:stretch>
            <a:fillRect/>
          </a:stretch>
        </p:blipFill>
        <p:spPr>
          <a:xfrm>
            <a:off x="263769" y="1767253"/>
            <a:ext cx="11570677" cy="4643947"/>
          </a:xfrm>
          <a:prstGeom prst="rect">
            <a:avLst/>
          </a:prstGeom>
        </p:spPr>
      </p:pic>
    </p:spTree>
    <p:extLst>
      <p:ext uri="{BB962C8B-B14F-4D97-AF65-F5344CB8AC3E}">
        <p14:creationId xmlns:p14="http://schemas.microsoft.com/office/powerpoint/2010/main" val="1764074173"/>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3" y="644762"/>
            <a:ext cx="7303188"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89319" y="1167982"/>
            <a:ext cx="11413361" cy="5262979"/>
          </a:xfrm>
          <a:prstGeom prst="rect">
            <a:avLst/>
          </a:prstGeom>
          <a:noFill/>
        </p:spPr>
        <p:txBody>
          <a:bodyPr wrap="square">
            <a:spAutoFit/>
          </a:bodyPr>
          <a:lstStyle/>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a risk takes place when a project team is aware of a risk that could occur and decides not to reduce the likelihood of the risk occurring or the impact it would have if it does occur.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 example of accepting project risk is using a new technology.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instance, new software may have potential bugs in it that could negatively impact the project in some way.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Ultimately, the Project Manager has decided that no course of action is going to be identified for dealing with this potential risk should it be realized. </a:t>
            </a: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342900" marR="0" lvl="0" indent="-34290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could be an outside community fair that carries the risk of weather impacting the success of the fair. </a:t>
            </a:r>
          </a:p>
        </p:txBody>
      </p:sp>
    </p:spTree>
    <p:extLst>
      <p:ext uri="{BB962C8B-B14F-4D97-AF65-F5344CB8AC3E}">
        <p14:creationId xmlns:p14="http://schemas.microsoft.com/office/powerpoint/2010/main" val="276836392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6015" y="720176"/>
            <a:ext cx="6423973"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Accept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314292" y="1335420"/>
            <a:ext cx="11563415" cy="4893647"/>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Since dates for the fair must be set, the project team will just accept the risk that the fair may not be successful due to weather.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In some cases, a project risk has to be accepted due to circumstances such as this example where there may not be a building large enough in a community to house an indoor fair or the cost of such a building is beyond the funds available to host the fair.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Accepting project risks is no different than the risk a person takes every day by assuming risks in traveling by car, for instance.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Sometimes, it is impossible to do anything but to accept risks to move forward within a project.</a:t>
            </a:r>
          </a:p>
        </p:txBody>
      </p:sp>
    </p:spTree>
    <p:extLst>
      <p:ext uri="{BB962C8B-B14F-4D97-AF65-F5344CB8AC3E}">
        <p14:creationId xmlns:p14="http://schemas.microsoft.com/office/powerpoint/2010/main" val="210239267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63616"/>
            <a:ext cx="8375321"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pic>
        <p:nvPicPr>
          <p:cNvPr id="2" name="Picture 1">
            <a:extLst>
              <a:ext uri="{FF2B5EF4-FFF2-40B4-BE49-F238E27FC236}">
                <a16:creationId xmlns:a16="http://schemas.microsoft.com/office/drawing/2014/main" id="{C978ACC8-4B40-94D2-34DB-95DFC2C6CDDE}"/>
              </a:ext>
            </a:extLst>
          </p:cNvPr>
          <p:cNvPicPr>
            <a:picLocks noChangeAspect="1"/>
          </p:cNvPicPr>
          <p:nvPr/>
        </p:nvPicPr>
        <p:blipFill>
          <a:blip r:embed="rId2"/>
          <a:stretch>
            <a:fillRect/>
          </a:stretch>
        </p:blipFill>
        <p:spPr>
          <a:xfrm>
            <a:off x="885093" y="1688590"/>
            <a:ext cx="9938238" cy="4822581"/>
          </a:xfrm>
          <a:prstGeom prst="rect">
            <a:avLst/>
          </a:prstGeom>
        </p:spPr>
      </p:pic>
    </p:spTree>
    <p:extLst>
      <p:ext uri="{BB962C8B-B14F-4D97-AF65-F5344CB8AC3E}">
        <p14:creationId xmlns:p14="http://schemas.microsoft.com/office/powerpoint/2010/main" val="159632119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49481" y="663615"/>
            <a:ext cx="762369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Avoid risk</a:t>
            </a:r>
          </a:p>
        </p:txBody>
      </p:sp>
      <p:sp>
        <p:nvSpPr>
          <p:cNvPr id="10" name="TextBox 9">
            <a:extLst>
              <a:ext uri="{FF2B5EF4-FFF2-40B4-BE49-F238E27FC236}">
                <a16:creationId xmlns:a16="http://schemas.microsoft.com/office/drawing/2014/main" id="{B70C9BD1-AF2F-F2B1-FE52-AB70AB6BFB98}"/>
              </a:ext>
            </a:extLst>
          </p:cNvPr>
          <p:cNvSpPr txBox="1"/>
          <p:nvPr/>
        </p:nvSpPr>
        <p:spPr>
          <a:xfrm>
            <a:off x="550419" y="1253766"/>
            <a:ext cx="11251940" cy="5097422"/>
          </a:xfrm>
          <a:prstGeom prst="rect">
            <a:avLst/>
          </a:prstGeom>
          <a:noFill/>
        </p:spPr>
        <p:txBody>
          <a:bodyPr wrap="square">
            <a:spAutoFit/>
          </a:bodyPr>
          <a:lstStyle/>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Avoiding a risk occurs when a project team is aware of a risk that could occur and decides to identify a plan of action to reduce the likelihood of the risk occurring.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way the risk can be avoided and thereby it is unable to impact the project.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To avoid the risk, a plan of action could be identified.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Furthermore, sometimes a risk is decided by the Project Manager to be ignored for many reasons such as viewing new technology as an opportunity versus a risk or for many political reasons as well.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Now, an example of avoiding risk for a wedding planner is planning a wedding with a concern of an outdoor wedding being rained out to instead hold the wedding in an indoor location.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is a way to completely avoid the risk from impacting the project, in this case, a wedding.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Another example is of a company adapting different technology and considering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risk is that there may be problems finding skilled new hires experienced with the new technology. </a:t>
            </a:r>
          </a:p>
          <a:p>
            <a:pPr marL="285750" marR="0" lvl="0" indent="-285750" algn="just" defTabSz="914400" rtl="0" eaLnBrk="1" fontAlgn="auto" latinLnBrk="0" hangingPunct="1">
              <a:lnSpc>
                <a:spcPct val="15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 way to avoid the risk is for the company to instead adapt proven technology where there is an abundance of skilled workers to hire.</a:t>
            </a:r>
          </a:p>
        </p:txBody>
      </p:sp>
    </p:spTree>
    <p:extLst>
      <p:ext uri="{BB962C8B-B14F-4D97-AF65-F5344CB8AC3E}">
        <p14:creationId xmlns:p14="http://schemas.microsoft.com/office/powerpoint/2010/main" val="1461355047"/>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821200" y="446799"/>
            <a:ext cx="939655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223600"/>
            <a:ext cx="11947705" cy="4862550"/>
          </a:xfrm>
          <a:prstGeom prst="rect">
            <a:avLst/>
          </a:prstGeom>
          <a:noFill/>
        </p:spPr>
        <p:txBody>
          <a:bodyPr wrap="square">
            <a:spAutoFit/>
          </a:bodyPr>
          <a:lstStyle/>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Finally, risk monitoring and control needs to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consists of merely tracking all the risks previously identified and implementing response strategies as necessary, so the project is not impacted by the potential risks.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monitoring and controlling of risks is an ongoing effort throughout the life of the project.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Those risks that have been previously identified along with an identified risk strategy need to be monitored to gauge how likely it is that the risk could occur.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As a good rule of thumb, a Project Manager should not leave the risk monitoring and controlling effort open-ended and instead set certain time intervals officially established for monitoring and controlling risks.</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one should not monitor and control risks once in the life of the project as that is not enough. </a:t>
            </a:r>
          </a:p>
          <a:p>
            <a:pPr marL="342900" marR="0" lvl="0" indent="-342900" algn="just" defTabSz="914400" rtl="0" eaLnBrk="1" fontAlgn="auto" latinLnBrk="0" hangingPunct="1">
              <a:lnSpc>
                <a:spcPct val="150000"/>
              </a:lnSpc>
              <a:spcBef>
                <a:spcPts val="0"/>
              </a:spcBef>
              <a:spcAft>
                <a:spcPts val="0"/>
              </a:spcAft>
              <a:buClrTx/>
              <a:buSzTx/>
              <a:buFont typeface="Wingdings" panose="05000000000000000000" pitchFamily="2" charset="2"/>
              <a:buChar char="v"/>
              <a:tabLst/>
              <a:defRPr/>
            </a:pPr>
            <a:r>
              <a:rPr kumimoji="0" lang="en-US" sz="19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Perhaps, the project plan should state that risks must be monitored and controlled when each major milestone work begins and ends. </a:t>
            </a:r>
          </a:p>
        </p:txBody>
      </p:sp>
    </p:spTree>
    <p:extLst>
      <p:ext uri="{BB962C8B-B14F-4D97-AF65-F5344CB8AC3E}">
        <p14:creationId xmlns:p14="http://schemas.microsoft.com/office/powerpoint/2010/main" val="1169204824"/>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20846"/>
            <a:ext cx="8384748"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id="{92C017C1-AF62-1026-56F7-A16A17E19D7A}"/>
              </a:ext>
            </a:extLst>
          </p:cNvPr>
          <p:cNvPicPr>
            <a:picLocks noChangeAspect="1"/>
          </p:cNvPicPr>
          <p:nvPr/>
        </p:nvPicPr>
        <p:blipFill>
          <a:blip r:embed="rId2"/>
          <a:stretch>
            <a:fillRect/>
          </a:stretch>
        </p:blipFill>
        <p:spPr>
          <a:xfrm rot="5400000">
            <a:off x="3429127" y="-1976190"/>
            <a:ext cx="5333745" cy="11942063"/>
          </a:xfrm>
          <a:prstGeom prst="rect">
            <a:avLst/>
          </a:prstGeom>
        </p:spPr>
      </p:pic>
    </p:spTree>
    <p:extLst>
      <p:ext uri="{BB962C8B-B14F-4D97-AF65-F5344CB8AC3E}">
        <p14:creationId xmlns:p14="http://schemas.microsoft.com/office/powerpoint/2010/main" val="380463162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85261"/>
            <a:ext cx="8563857" cy="523220"/>
          </a:xfrm>
          <a:prstGeom prst="rect">
            <a:avLst/>
          </a:prstGeom>
          <a:solidFill>
            <a:srgbClr val="00B0F0"/>
          </a:solid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145065" y="1366188"/>
            <a:ext cx="11947705" cy="4720138"/>
          </a:xfrm>
          <a:prstGeom prst="rect">
            <a:avLst/>
          </a:prstGeom>
          <a:noFill/>
        </p:spPr>
        <p:txBody>
          <a:bodyPr wrap="square">
            <a:spAutoFit/>
          </a:bodyPr>
          <a:lstStyle/>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team cannot decide to suddenly begin monitoring and controlling risks in the middle of a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For project success, a process at the onset of the project must be established for the team to follow in monitoring and controlling risks.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q"/>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it is important to develop the process for your team to carry out the task of monitoring and controlling risk so that risks can be reported, which is not limited to but should include the following tasks:</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Look at current risks in exploring how these risks could be reduced or eliminated and no longer need coverage.</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Track systematically the identified risks in a risk log displayed in Table 22.4.</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Identify new risks continuously throughout the life cycle of the project.</a:t>
            </a:r>
          </a:p>
          <a:p>
            <a:pPr marL="742950" marR="0" lvl="1"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Ø"/>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Produce lessons learned for future risk assessment and allocation efforts.</a:t>
            </a:r>
          </a:p>
        </p:txBody>
      </p:sp>
    </p:spTree>
    <p:extLst>
      <p:ext uri="{BB962C8B-B14F-4D97-AF65-F5344CB8AC3E}">
        <p14:creationId xmlns:p14="http://schemas.microsoft.com/office/powerpoint/2010/main" val="3351556409"/>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4" y="594113"/>
            <a:ext cx="7520004"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pic>
        <p:nvPicPr>
          <p:cNvPr id="3" name="Picture 2">
            <a:extLst>
              <a:ext uri="{FF2B5EF4-FFF2-40B4-BE49-F238E27FC236}">
                <a16:creationId xmlns:a16="http://schemas.microsoft.com/office/drawing/2014/main" id="{A534ABF0-52FD-8FEA-DC31-0C91454F06C6}"/>
              </a:ext>
            </a:extLst>
          </p:cNvPr>
          <p:cNvPicPr>
            <a:picLocks noChangeAspect="1"/>
          </p:cNvPicPr>
          <p:nvPr/>
        </p:nvPicPr>
        <p:blipFill>
          <a:blip r:embed="rId2"/>
          <a:stretch>
            <a:fillRect/>
          </a:stretch>
        </p:blipFill>
        <p:spPr>
          <a:xfrm>
            <a:off x="130614" y="1532006"/>
            <a:ext cx="11831606" cy="5145698"/>
          </a:xfrm>
          <a:prstGeom prst="rect">
            <a:avLst/>
          </a:prstGeom>
        </p:spPr>
      </p:pic>
    </p:spTree>
    <p:extLst>
      <p:ext uri="{BB962C8B-B14F-4D97-AF65-F5344CB8AC3E}">
        <p14:creationId xmlns:p14="http://schemas.microsoft.com/office/powerpoint/2010/main" val="888878429"/>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95442" y="616482"/>
            <a:ext cx="7885127"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Risk monitoring and control</a:t>
            </a:r>
          </a:p>
        </p:txBody>
      </p:sp>
      <p:sp>
        <p:nvSpPr>
          <p:cNvPr id="10" name="TextBox 9">
            <a:extLst>
              <a:ext uri="{FF2B5EF4-FFF2-40B4-BE49-F238E27FC236}">
                <a16:creationId xmlns:a16="http://schemas.microsoft.com/office/drawing/2014/main" id="{B70C9BD1-AF2F-F2B1-FE52-AB70AB6BFB98}"/>
              </a:ext>
            </a:extLst>
          </p:cNvPr>
          <p:cNvSpPr txBox="1"/>
          <p:nvPr/>
        </p:nvSpPr>
        <p:spPr>
          <a:xfrm>
            <a:off x="244295" y="1262493"/>
            <a:ext cx="11947705" cy="5062924"/>
          </a:xfrm>
          <a:prstGeom prst="rect">
            <a:avLst/>
          </a:prstGeom>
          <a:noFill/>
        </p:spPr>
        <p:txBody>
          <a:bodyPr wrap="square">
            <a:spAutoFit/>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After all risks have been identified and analyzed, the Project Manager needs to set aside sufficient reserves to support these future events.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simple example shown in Table 22.5 illustrates the mechanics of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Mathematically, these calculations would indicate that a contingency fund of $33,500 would be sufficient to cover this probabilistic set of items.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note that risk D by itself would wipe out the fund, so what is wrong with this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First, we have to recognize that the expected value calculation requires a sufficient number of observations to function properly.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Second, this process is not a pure science and there will likely be events occurring that are not in the list, as well as probability and impact quantification errors.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Under normal situations, the number of items identified will suffice for the mathematical size requirement, leaving behind the quantification and undefined event issues.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Experience will help with the specification of a valid contingency reserve and on that basis will be somewhat stable to management.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However, it will always be an issue to show reserves in a project for items that have not yet been physically defined or happened.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Regardless of the amount set aside for this class of unknowns, it is important to recognize this time and cost aspect of the planning process. </a:t>
            </a: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v"/>
              <a:tabLst/>
              <a:defRPr/>
            </a:pPr>
            <a:r>
              <a:rPr kumimoji="0" lang="en-US" sz="17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Project Manager has the challenge of justifying to management why these additional funds are needed.</a:t>
            </a:r>
          </a:p>
        </p:txBody>
      </p:sp>
    </p:spTree>
    <p:extLst>
      <p:ext uri="{BB962C8B-B14F-4D97-AF65-F5344CB8AC3E}">
        <p14:creationId xmlns:p14="http://schemas.microsoft.com/office/powerpoint/2010/main" val="290441712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783492" y="570989"/>
            <a:ext cx="7538859" cy="523220"/>
          </a:xfrm>
          <a:prstGeom prst="rect">
            <a:avLst/>
          </a:prstGeom>
          <a:solidFill>
            <a:srgbClr val="00B0F0"/>
          </a:solid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Arial" panose="020B0604020202020204"/>
                <a:ea typeface="+mn-ea"/>
                <a:cs typeface="Tajawal Medium" panose="00000600000000000000" pitchFamily="2" charset="-78"/>
              </a:rPr>
              <a:t>Summary</a:t>
            </a:r>
          </a:p>
        </p:txBody>
      </p:sp>
      <p:sp>
        <p:nvSpPr>
          <p:cNvPr id="10" name="TextBox 9">
            <a:extLst>
              <a:ext uri="{FF2B5EF4-FFF2-40B4-BE49-F238E27FC236}">
                <a16:creationId xmlns:a16="http://schemas.microsoft.com/office/drawing/2014/main" id="{B70C9BD1-AF2F-F2B1-FE52-AB70AB6BFB98}"/>
              </a:ext>
            </a:extLst>
          </p:cNvPr>
          <p:cNvSpPr txBox="1"/>
          <p:nvPr/>
        </p:nvSpPr>
        <p:spPr>
          <a:xfrm>
            <a:off x="122147" y="1179050"/>
            <a:ext cx="11947705" cy="5329857"/>
          </a:xfrm>
          <a:prstGeom prst="rect">
            <a:avLst/>
          </a:prstGeom>
          <a:noFill/>
        </p:spPr>
        <p:txBody>
          <a:bodyPr wrap="square">
            <a:spAutoFit/>
          </a:bodyPr>
          <a:lstStyle/>
          <a:p>
            <a:pPr marL="285750" indent="-285750" algn="just">
              <a:buFont typeface="Wingdings" panose="05000000000000000000" pitchFamily="2" charset="2"/>
              <a:buChar char="v"/>
            </a:pPr>
            <a:r>
              <a:rPr lang="en-US" sz="1500" dirty="0">
                <a:solidFill>
                  <a:srgbClr val="0A1F61"/>
                </a:solidFill>
                <a:cs typeface="Tajawal ExtraBold" panose="00000800000000000000"/>
              </a:rPr>
              <a:t>Risk planning begins with a series of steps designed to help approach, plan, and execute the risk management activities, which constitutes the first major step in risk management. </a:t>
            </a:r>
          </a:p>
          <a:p>
            <a:pPr marL="285750" indent="-285750" algn="just">
              <a:buFont typeface="Wingdings" panose="05000000000000000000" pitchFamily="2" charset="2"/>
              <a:buChar char="v"/>
            </a:pPr>
            <a:endParaRPr lang="en-US" sz="1500" dirty="0">
              <a:solidFill>
                <a:srgbClr val="0A1F61"/>
              </a:solidFill>
              <a:cs typeface="Tajawal ExtraBold" panose="00000800000000000000"/>
            </a:endParaRPr>
          </a:p>
          <a:p>
            <a:pPr marL="285750" indent="-285750" algn="just">
              <a:buFont typeface="Wingdings" panose="05000000000000000000" pitchFamily="2" charset="2"/>
              <a:buChar char="v"/>
            </a:pPr>
            <a:r>
              <a:rPr lang="en-US" sz="1500" dirty="0">
                <a:solidFill>
                  <a:srgbClr val="0A1F61"/>
                </a:solidFill>
                <a:cs typeface="Tajawal ExtraBold" panose="00000800000000000000"/>
              </a:rPr>
              <a:t>The second process step involves the identification of risks by looking at a company’s historical records to identify all previous risks encountered on past related projects, which was the second objective of this chapter. </a:t>
            </a:r>
            <a:endParaRPr kumimoji="0" lang="ar-YE"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endParaRP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Risks are analyzed with a quantitative or a qualitative assessment.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Once the risk has been thoroughly assessed, a plan as to how to respond to the risk is identified.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Therefore, a plan is put in place to respond to each risk event with the goal being to enhance opportunities and reduce threats to the project’s objectives.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The last step is the monitoring and controlling of risks throughout the life of the project.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This section has discussed many tools and techniques in risk management, which will require many resources for the Project Manager and project team to be successful. </a:t>
            </a:r>
          </a:p>
          <a:p>
            <a:pPr marL="285750" marR="0" lvl="0" indent="-285750" algn="just" defTabSz="914400" rtl="0" eaLnBrk="1" fontAlgn="auto" latinLnBrk="0" hangingPunct="1">
              <a:lnSpc>
                <a:spcPct val="200000"/>
              </a:lnSpc>
              <a:spcBef>
                <a:spcPts val="0"/>
              </a:spcBef>
              <a:spcAft>
                <a:spcPts val="0"/>
              </a:spcAft>
              <a:buClrTx/>
              <a:buSzTx/>
              <a:buFont typeface="Wingdings" panose="05000000000000000000" pitchFamily="2" charset="2"/>
              <a:buChar char="v"/>
              <a:tabLst/>
              <a:defRPr/>
            </a:pPr>
            <a:r>
              <a:rPr kumimoji="0" lang="en-US" sz="1500" b="0" i="0" u="none" strike="noStrike" kern="1200" cap="none" spc="0" normalizeH="0" baseline="0" noProof="0" dirty="0">
                <a:ln>
                  <a:noFill/>
                </a:ln>
                <a:solidFill>
                  <a:srgbClr val="0A1F61"/>
                </a:solidFill>
                <a:effectLst/>
                <a:uLnTx/>
                <a:uFillTx/>
                <a:latin typeface="Arial" panose="020B0604020202020204"/>
                <a:ea typeface="+mn-ea"/>
                <a:cs typeface="Tajawal ExtraBold" panose="00000800000000000000"/>
              </a:rPr>
              <a:t>Most importantly, although risks are identified at the beginning of the project, new risks may become identified throughout the life cycle of the project, so it is important to continuously assess potential risks throughout the project.</a:t>
            </a:r>
          </a:p>
        </p:txBody>
      </p:sp>
    </p:spTree>
    <p:extLst>
      <p:ext uri="{BB962C8B-B14F-4D97-AF65-F5344CB8AC3E}">
        <p14:creationId xmlns:p14="http://schemas.microsoft.com/office/powerpoint/2010/main" val="2796471893"/>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141"/>
    </mc:Choice>
    <mc:Fallback xmlns="">
      <p:transition spd="slow" advTm="5114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alibri">
      <a:maj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libri" panose="020F05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7E7021A-0137-478B-98BE-F3B0308D83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76FC525-1143-494F-98F7-16F8B6CE47FD}">
  <ds:schemaRefs>
    <ds:schemaRef ds:uri="http://schemas.microsoft.com/sharepoint/v3/contenttype/forms"/>
  </ds:schemaRefs>
</ds:datastoreItem>
</file>

<file path=customXml/itemProps3.xml><?xml version="1.0" encoding="utf-8"?>
<ds:datastoreItem xmlns:ds="http://schemas.openxmlformats.org/officeDocument/2006/customXml" ds:itemID="{42915FAB-BEE3-4FF3-A95D-15A10B73F43F}">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20680</TotalTime>
  <Words>4315</Words>
  <Application>Microsoft Office PowerPoint</Application>
  <PresentationFormat>Widescreen</PresentationFormat>
  <Paragraphs>312</Paragraphs>
  <Slides>56</Slides>
  <Notes>8</Notes>
  <HiddenSlides>0</HiddenSlides>
  <MMClips>0</MMClips>
  <ScaleCrop>false</ScaleCrop>
  <HeadingPairs>
    <vt:vector size="6" baseType="variant">
      <vt:variant>
        <vt:lpstr>Fonts Used</vt:lpstr>
      </vt:variant>
      <vt:variant>
        <vt:i4>7</vt:i4>
      </vt:variant>
      <vt:variant>
        <vt:lpstr>Theme</vt:lpstr>
      </vt:variant>
      <vt:variant>
        <vt:i4>3</vt:i4>
      </vt:variant>
      <vt:variant>
        <vt:lpstr>Slide Titles</vt:lpstr>
      </vt:variant>
      <vt:variant>
        <vt:i4>56</vt:i4>
      </vt:variant>
    </vt:vector>
  </HeadingPairs>
  <TitlesOfParts>
    <vt:vector size="66" baseType="lpstr">
      <vt:lpstr>Alexandria</vt:lpstr>
      <vt:lpstr>Arial</vt:lpstr>
      <vt:lpstr>Calibri</vt:lpstr>
      <vt:lpstr>Calibri Light</vt:lpstr>
      <vt:lpstr>Tajawal ExtraBold</vt:lpstr>
      <vt:lpstr>Tajawal Medium</vt:lpstr>
      <vt:lpstr>Wingdings</vt:lpstr>
      <vt:lpstr>Office Theme</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majid</cp:lastModifiedBy>
  <cp:revision>122</cp:revision>
  <dcterms:created xsi:type="dcterms:W3CDTF">2021-08-03T13:03:26Z</dcterms:created>
  <dcterms:modified xsi:type="dcterms:W3CDTF">2024-08-04T16:16:29Z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