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3" r:id="rId1"/>
  </p:sldMasterIdLst>
  <p:handoutMasterIdLst>
    <p:handoutMasterId r:id="rId63"/>
  </p:handoutMasterIdLst>
  <p:sldIdLst>
    <p:sldId id="256" r:id="rId2"/>
    <p:sldId id="257" r:id="rId3"/>
    <p:sldId id="264" r:id="rId4"/>
    <p:sldId id="258" r:id="rId5"/>
    <p:sldId id="259" r:id="rId6"/>
    <p:sldId id="260" r:id="rId7"/>
    <p:sldId id="261" r:id="rId8"/>
    <p:sldId id="262" r:id="rId9"/>
    <p:sldId id="265" r:id="rId10"/>
    <p:sldId id="263" r:id="rId11"/>
    <p:sldId id="266" r:id="rId12"/>
    <p:sldId id="268" r:id="rId13"/>
    <p:sldId id="270" r:id="rId14"/>
    <p:sldId id="271" r:id="rId15"/>
    <p:sldId id="272" r:id="rId16"/>
    <p:sldId id="274" r:id="rId17"/>
    <p:sldId id="273" r:id="rId18"/>
    <p:sldId id="276" r:id="rId19"/>
    <p:sldId id="277" r:id="rId20"/>
    <p:sldId id="279" r:id="rId21"/>
    <p:sldId id="280" r:id="rId22"/>
    <p:sldId id="278" r:id="rId23"/>
    <p:sldId id="281" r:id="rId24"/>
    <p:sldId id="282" r:id="rId25"/>
    <p:sldId id="283" r:id="rId26"/>
    <p:sldId id="284" r:id="rId27"/>
    <p:sldId id="285" r:id="rId28"/>
    <p:sldId id="286" r:id="rId29"/>
    <p:sldId id="288" r:id="rId30"/>
    <p:sldId id="287" r:id="rId31"/>
    <p:sldId id="289" r:id="rId32"/>
    <p:sldId id="290" r:id="rId33"/>
    <p:sldId id="291" r:id="rId34"/>
    <p:sldId id="292" r:id="rId35"/>
    <p:sldId id="293" r:id="rId36"/>
    <p:sldId id="295" r:id="rId37"/>
    <p:sldId id="296" r:id="rId38"/>
    <p:sldId id="297" r:id="rId39"/>
    <p:sldId id="298" r:id="rId40"/>
    <p:sldId id="299" r:id="rId41"/>
    <p:sldId id="301" r:id="rId42"/>
    <p:sldId id="302" r:id="rId43"/>
    <p:sldId id="303" r:id="rId44"/>
    <p:sldId id="308" r:id="rId45"/>
    <p:sldId id="309" r:id="rId46"/>
    <p:sldId id="310" r:id="rId47"/>
    <p:sldId id="311" r:id="rId48"/>
    <p:sldId id="312" r:id="rId49"/>
    <p:sldId id="305" r:id="rId50"/>
    <p:sldId id="306" r:id="rId51"/>
    <p:sldId id="313" r:id="rId52"/>
    <p:sldId id="314" r:id="rId53"/>
    <p:sldId id="315" r:id="rId54"/>
    <p:sldId id="316" r:id="rId55"/>
    <p:sldId id="317" r:id="rId56"/>
    <p:sldId id="318" r:id="rId57"/>
    <p:sldId id="319" r:id="rId58"/>
    <p:sldId id="320" r:id="rId59"/>
    <p:sldId id="321" r:id="rId60"/>
    <p:sldId id="322" r:id="rId61"/>
    <p:sldId id="323" r:id="rId6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8" d="100"/>
          <a:sy n="68" d="100"/>
        </p:scale>
        <p:origin x="792" y="60"/>
      </p:cViewPr>
      <p:guideLst/>
    </p:cSldViewPr>
  </p:slideViewPr>
  <p:notesTextViewPr>
    <p:cViewPr>
      <p:scale>
        <a:sx n="1" d="1"/>
        <a:sy n="1" d="1"/>
      </p:scale>
      <p:origin x="0" y="0"/>
    </p:cViewPr>
  </p:notesTextViewPr>
  <p:notesViewPr>
    <p:cSldViewPr snapToGrid="0">
      <p:cViewPr varScale="1">
        <p:scale>
          <a:sx n="64" d="100"/>
          <a:sy n="64" d="100"/>
        </p:scale>
        <p:origin x="3294" y="72"/>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handoutMaster" Target="handoutMasters/handout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6530FE7-AE5E-4487-BD65-9DAD81040E6D}" type="doc">
      <dgm:prSet loTypeId="urn:microsoft.com/office/officeart/2008/layout/LinedList" loCatId="list" qsTypeId="urn:microsoft.com/office/officeart/2005/8/quickstyle/simple4" qsCatId="simple" csTypeId="urn:microsoft.com/office/officeart/2005/8/colors/accent0_3" csCatId="mainScheme"/>
      <dgm:spPr/>
      <dgm:t>
        <a:bodyPr/>
        <a:lstStyle/>
        <a:p>
          <a:endParaRPr lang="en-US"/>
        </a:p>
      </dgm:t>
    </dgm:pt>
    <dgm:pt modelId="{C2E13BA9-F1EF-45AF-A033-4BD410A0D4FB}">
      <dgm:prSet/>
      <dgm:spPr/>
      <dgm:t>
        <a:bodyPr/>
        <a:lstStyle/>
        <a:p>
          <a:pPr rtl="1"/>
          <a:r>
            <a:rPr lang="ar-EG" dirty="0"/>
            <a:t>أولا: تعريف القروض العامه</a:t>
          </a:r>
          <a:endParaRPr lang="en-US" dirty="0"/>
        </a:p>
      </dgm:t>
    </dgm:pt>
    <dgm:pt modelId="{1DA223C7-F61F-4051-9ACE-34FDAFF4E162}" type="parTrans" cxnId="{8DAB3501-0C53-4784-A967-532807FEE4DB}">
      <dgm:prSet/>
      <dgm:spPr/>
      <dgm:t>
        <a:bodyPr/>
        <a:lstStyle/>
        <a:p>
          <a:endParaRPr lang="en-US"/>
        </a:p>
      </dgm:t>
    </dgm:pt>
    <dgm:pt modelId="{7C427CF6-B5A1-4E80-9E98-76C7D256E90D}" type="sibTrans" cxnId="{8DAB3501-0C53-4784-A967-532807FEE4DB}">
      <dgm:prSet/>
      <dgm:spPr/>
      <dgm:t>
        <a:bodyPr/>
        <a:lstStyle/>
        <a:p>
          <a:endParaRPr lang="en-US"/>
        </a:p>
      </dgm:t>
    </dgm:pt>
    <dgm:pt modelId="{2F5EC06A-BDEF-43B2-B050-6B8A64AD2134}">
      <dgm:prSet/>
      <dgm:spPr/>
      <dgm:t>
        <a:bodyPr/>
        <a:lstStyle/>
        <a:p>
          <a:pPr rtl="1"/>
          <a:r>
            <a:rPr lang="ar-EG" dirty="0"/>
            <a:t>ثانيا: انواع القروض العامه</a:t>
          </a:r>
          <a:endParaRPr lang="en-US" dirty="0"/>
        </a:p>
      </dgm:t>
    </dgm:pt>
    <dgm:pt modelId="{1EB923BB-BECD-4F7A-A6CD-316D4AC7D2B3}" type="parTrans" cxnId="{E3AC4034-79C0-43E8-AFEB-5733A4F9DF63}">
      <dgm:prSet/>
      <dgm:spPr/>
      <dgm:t>
        <a:bodyPr/>
        <a:lstStyle/>
        <a:p>
          <a:endParaRPr lang="en-US"/>
        </a:p>
      </dgm:t>
    </dgm:pt>
    <dgm:pt modelId="{ADDB8CF5-7ACA-48C5-ACB8-77F088D19589}" type="sibTrans" cxnId="{E3AC4034-79C0-43E8-AFEB-5733A4F9DF63}">
      <dgm:prSet/>
      <dgm:spPr/>
      <dgm:t>
        <a:bodyPr/>
        <a:lstStyle/>
        <a:p>
          <a:endParaRPr lang="en-US"/>
        </a:p>
      </dgm:t>
    </dgm:pt>
    <dgm:pt modelId="{1591FE21-7C26-40ED-912F-3CCFB19C67F1}">
      <dgm:prSet/>
      <dgm:spPr/>
      <dgm:t>
        <a:bodyPr/>
        <a:lstStyle/>
        <a:p>
          <a:pPr rtl="1"/>
          <a:r>
            <a:rPr lang="ar-EG"/>
            <a:t>ثالثا: اصدار القروض العامه</a:t>
          </a:r>
          <a:endParaRPr lang="en-US"/>
        </a:p>
      </dgm:t>
    </dgm:pt>
    <dgm:pt modelId="{7046CA57-250B-4E4B-873B-4B6DF9D89CBB}" type="parTrans" cxnId="{21FAB678-92CC-41AB-B155-B300886D0ABF}">
      <dgm:prSet/>
      <dgm:spPr/>
      <dgm:t>
        <a:bodyPr/>
        <a:lstStyle/>
        <a:p>
          <a:endParaRPr lang="en-US"/>
        </a:p>
      </dgm:t>
    </dgm:pt>
    <dgm:pt modelId="{CA4FD46E-83F2-42F7-9DB0-7A9FB9C13D31}" type="sibTrans" cxnId="{21FAB678-92CC-41AB-B155-B300886D0ABF}">
      <dgm:prSet/>
      <dgm:spPr/>
      <dgm:t>
        <a:bodyPr/>
        <a:lstStyle/>
        <a:p>
          <a:endParaRPr lang="en-US"/>
        </a:p>
      </dgm:t>
    </dgm:pt>
    <dgm:pt modelId="{4E64E201-B805-45A5-B5B4-2DBCFF7DBE10}">
      <dgm:prSet/>
      <dgm:spPr/>
      <dgm:t>
        <a:bodyPr/>
        <a:lstStyle/>
        <a:p>
          <a:pPr rtl="1"/>
          <a:r>
            <a:rPr lang="ar-EG"/>
            <a:t>رابعا: حدود القروض العامه</a:t>
          </a:r>
          <a:endParaRPr lang="en-US"/>
        </a:p>
      </dgm:t>
    </dgm:pt>
    <dgm:pt modelId="{E26FE9D4-F618-4E8F-8621-40A55164C510}" type="parTrans" cxnId="{D3BB83B4-2164-47BE-99F9-D98F0CA16138}">
      <dgm:prSet/>
      <dgm:spPr/>
      <dgm:t>
        <a:bodyPr/>
        <a:lstStyle/>
        <a:p>
          <a:endParaRPr lang="en-US"/>
        </a:p>
      </dgm:t>
    </dgm:pt>
    <dgm:pt modelId="{3FAD8B96-2D27-4354-AB7C-8598701450D8}" type="sibTrans" cxnId="{D3BB83B4-2164-47BE-99F9-D98F0CA16138}">
      <dgm:prSet/>
      <dgm:spPr/>
      <dgm:t>
        <a:bodyPr/>
        <a:lstStyle/>
        <a:p>
          <a:endParaRPr lang="en-US"/>
        </a:p>
      </dgm:t>
    </dgm:pt>
    <dgm:pt modelId="{08E3B40E-E8C3-499A-B91A-F28797DA56EA}">
      <dgm:prSet/>
      <dgm:spPr/>
      <dgm:t>
        <a:bodyPr/>
        <a:lstStyle/>
        <a:p>
          <a:pPr rtl="1"/>
          <a:r>
            <a:rPr lang="ar-EG"/>
            <a:t>خامسا: الاثار اقتصاديه للقروض العامه</a:t>
          </a:r>
          <a:endParaRPr lang="en-US"/>
        </a:p>
      </dgm:t>
    </dgm:pt>
    <dgm:pt modelId="{881E6AE8-44C0-4903-9DD1-719C978B15EA}" type="parTrans" cxnId="{565FC640-25EF-4328-A158-BE35D6A5F427}">
      <dgm:prSet/>
      <dgm:spPr/>
      <dgm:t>
        <a:bodyPr/>
        <a:lstStyle/>
        <a:p>
          <a:endParaRPr lang="en-US"/>
        </a:p>
      </dgm:t>
    </dgm:pt>
    <dgm:pt modelId="{4DDB8062-D1D7-4D23-B3F8-1E58F9A7C06D}" type="sibTrans" cxnId="{565FC640-25EF-4328-A158-BE35D6A5F427}">
      <dgm:prSet/>
      <dgm:spPr/>
      <dgm:t>
        <a:bodyPr/>
        <a:lstStyle/>
        <a:p>
          <a:endParaRPr lang="en-US"/>
        </a:p>
      </dgm:t>
    </dgm:pt>
    <dgm:pt modelId="{AF5CD137-CFEC-4026-9599-E85C258E11B5}">
      <dgm:prSet/>
      <dgm:spPr/>
      <dgm:t>
        <a:bodyPr/>
        <a:lstStyle/>
        <a:p>
          <a:pPr rtl="1"/>
          <a:r>
            <a:rPr lang="ar-EG"/>
            <a:t>سادسا: مخاطر القروض</a:t>
          </a:r>
          <a:endParaRPr lang="en-US"/>
        </a:p>
      </dgm:t>
    </dgm:pt>
    <dgm:pt modelId="{D4E69FB0-E3BA-4A0F-8382-AB074568A302}" type="parTrans" cxnId="{1ADF0948-2D84-4A7E-80D2-F6783BAC4E51}">
      <dgm:prSet/>
      <dgm:spPr/>
      <dgm:t>
        <a:bodyPr/>
        <a:lstStyle/>
        <a:p>
          <a:endParaRPr lang="en-US"/>
        </a:p>
      </dgm:t>
    </dgm:pt>
    <dgm:pt modelId="{CEC8F167-AA6F-46E5-8A17-CEA49009D747}" type="sibTrans" cxnId="{1ADF0948-2D84-4A7E-80D2-F6783BAC4E51}">
      <dgm:prSet/>
      <dgm:spPr/>
      <dgm:t>
        <a:bodyPr/>
        <a:lstStyle/>
        <a:p>
          <a:endParaRPr lang="en-US"/>
        </a:p>
      </dgm:t>
    </dgm:pt>
    <dgm:pt modelId="{302C05B4-DF64-435B-B54C-CE0CBC0D2613}">
      <dgm:prSet/>
      <dgm:spPr/>
      <dgm:t>
        <a:bodyPr/>
        <a:lstStyle/>
        <a:p>
          <a:pPr rtl="1"/>
          <a:r>
            <a:rPr lang="ar-EG"/>
            <a:t>سابعا: القروض والنظم الاقتصاديه</a:t>
          </a:r>
          <a:endParaRPr lang="en-US"/>
        </a:p>
      </dgm:t>
    </dgm:pt>
    <dgm:pt modelId="{AF66DEBA-1AFC-4B30-87EF-4109F058EEF2}" type="parTrans" cxnId="{5350FABE-4608-4D83-A972-E1F387BE9975}">
      <dgm:prSet/>
      <dgm:spPr/>
      <dgm:t>
        <a:bodyPr/>
        <a:lstStyle/>
        <a:p>
          <a:endParaRPr lang="en-US"/>
        </a:p>
      </dgm:t>
    </dgm:pt>
    <dgm:pt modelId="{EA63D2D8-0863-4ECA-B2FF-DBC36887E482}" type="sibTrans" cxnId="{5350FABE-4608-4D83-A972-E1F387BE9975}">
      <dgm:prSet/>
      <dgm:spPr/>
      <dgm:t>
        <a:bodyPr/>
        <a:lstStyle/>
        <a:p>
          <a:endParaRPr lang="en-US"/>
        </a:p>
      </dgm:t>
    </dgm:pt>
    <dgm:pt modelId="{7D5E647F-DD2F-4B88-B757-FF23F0EA8789}" type="pres">
      <dgm:prSet presAssocID="{86530FE7-AE5E-4487-BD65-9DAD81040E6D}" presName="vert0" presStyleCnt="0">
        <dgm:presLayoutVars>
          <dgm:dir/>
          <dgm:animOne val="branch"/>
          <dgm:animLvl val="lvl"/>
        </dgm:presLayoutVars>
      </dgm:prSet>
      <dgm:spPr/>
    </dgm:pt>
    <dgm:pt modelId="{43B64844-D740-4498-962B-B8BFF93EE241}" type="pres">
      <dgm:prSet presAssocID="{C2E13BA9-F1EF-45AF-A033-4BD410A0D4FB}" presName="thickLine" presStyleLbl="alignNode1" presStyleIdx="0" presStyleCnt="7"/>
      <dgm:spPr/>
    </dgm:pt>
    <dgm:pt modelId="{7DF50E3C-CA87-4784-9DA5-AD1A872B831F}" type="pres">
      <dgm:prSet presAssocID="{C2E13BA9-F1EF-45AF-A033-4BD410A0D4FB}" presName="horz1" presStyleCnt="0"/>
      <dgm:spPr/>
    </dgm:pt>
    <dgm:pt modelId="{808B46D1-DDE7-4345-ADB6-0DED5DCF6A8B}" type="pres">
      <dgm:prSet presAssocID="{C2E13BA9-F1EF-45AF-A033-4BD410A0D4FB}" presName="tx1" presStyleLbl="revTx" presStyleIdx="0" presStyleCnt="7" custLinFactNeighborX="-2477" custLinFactNeighborY="-86"/>
      <dgm:spPr/>
    </dgm:pt>
    <dgm:pt modelId="{C3D9017E-AA0D-40D5-9E88-0C7FB5E77B5B}" type="pres">
      <dgm:prSet presAssocID="{C2E13BA9-F1EF-45AF-A033-4BD410A0D4FB}" presName="vert1" presStyleCnt="0"/>
      <dgm:spPr/>
    </dgm:pt>
    <dgm:pt modelId="{8F639300-B7D3-4CB3-BACB-42602B5554BF}" type="pres">
      <dgm:prSet presAssocID="{2F5EC06A-BDEF-43B2-B050-6B8A64AD2134}" presName="thickLine" presStyleLbl="alignNode1" presStyleIdx="1" presStyleCnt="7"/>
      <dgm:spPr/>
    </dgm:pt>
    <dgm:pt modelId="{32E82413-2E5E-4007-B340-D153F880D10D}" type="pres">
      <dgm:prSet presAssocID="{2F5EC06A-BDEF-43B2-B050-6B8A64AD2134}" presName="horz1" presStyleCnt="0"/>
      <dgm:spPr/>
    </dgm:pt>
    <dgm:pt modelId="{527DBB1D-A9F8-4264-A55C-E2DC810E39F1}" type="pres">
      <dgm:prSet presAssocID="{2F5EC06A-BDEF-43B2-B050-6B8A64AD2134}" presName="tx1" presStyleLbl="revTx" presStyleIdx="1" presStyleCnt="7" custLinFactNeighborX="-2477" custLinFactNeighborY="-86"/>
      <dgm:spPr/>
    </dgm:pt>
    <dgm:pt modelId="{AB6B296D-AE45-44E2-957C-887A73709D10}" type="pres">
      <dgm:prSet presAssocID="{2F5EC06A-BDEF-43B2-B050-6B8A64AD2134}" presName="vert1" presStyleCnt="0"/>
      <dgm:spPr/>
    </dgm:pt>
    <dgm:pt modelId="{C4436766-EA22-4C70-99E2-1C77C7E20DD1}" type="pres">
      <dgm:prSet presAssocID="{1591FE21-7C26-40ED-912F-3CCFB19C67F1}" presName="thickLine" presStyleLbl="alignNode1" presStyleIdx="2" presStyleCnt="7"/>
      <dgm:spPr/>
    </dgm:pt>
    <dgm:pt modelId="{5FA08664-83C6-4AF7-8F64-91F3ED31F706}" type="pres">
      <dgm:prSet presAssocID="{1591FE21-7C26-40ED-912F-3CCFB19C67F1}" presName="horz1" presStyleCnt="0"/>
      <dgm:spPr/>
    </dgm:pt>
    <dgm:pt modelId="{AA5ED416-3A07-4AC3-8F5C-BD78181DB967}" type="pres">
      <dgm:prSet presAssocID="{1591FE21-7C26-40ED-912F-3CCFB19C67F1}" presName="tx1" presStyleLbl="revTx" presStyleIdx="2" presStyleCnt="7"/>
      <dgm:spPr/>
    </dgm:pt>
    <dgm:pt modelId="{8ED18CE9-1695-4799-9E21-E042C1443DEF}" type="pres">
      <dgm:prSet presAssocID="{1591FE21-7C26-40ED-912F-3CCFB19C67F1}" presName="vert1" presStyleCnt="0"/>
      <dgm:spPr/>
    </dgm:pt>
    <dgm:pt modelId="{2BC69D82-54FD-41BF-9A04-8BB2FAF6E687}" type="pres">
      <dgm:prSet presAssocID="{4E64E201-B805-45A5-B5B4-2DBCFF7DBE10}" presName="thickLine" presStyleLbl="alignNode1" presStyleIdx="3" presStyleCnt="7"/>
      <dgm:spPr/>
    </dgm:pt>
    <dgm:pt modelId="{B1434B54-3092-41A5-B78C-4A4C3B529416}" type="pres">
      <dgm:prSet presAssocID="{4E64E201-B805-45A5-B5B4-2DBCFF7DBE10}" presName="horz1" presStyleCnt="0"/>
      <dgm:spPr/>
    </dgm:pt>
    <dgm:pt modelId="{65AB7F17-59EA-4F5F-B7FF-56824AF5F551}" type="pres">
      <dgm:prSet presAssocID="{4E64E201-B805-45A5-B5B4-2DBCFF7DBE10}" presName="tx1" presStyleLbl="revTx" presStyleIdx="3" presStyleCnt="7"/>
      <dgm:spPr/>
    </dgm:pt>
    <dgm:pt modelId="{9D41EAE3-A3AF-4A7F-9FDE-6CCF4DEA4A64}" type="pres">
      <dgm:prSet presAssocID="{4E64E201-B805-45A5-B5B4-2DBCFF7DBE10}" presName="vert1" presStyleCnt="0"/>
      <dgm:spPr/>
    </dgm:pt>
    <dgm:pt modelId="{A68DBD7E-E54C-4065-AC52-9C6497A88A38}" type="pres">
      <dgm:prSet presAssocID="{08E3B40E-E8C3-499A-B91A-F28797DA56EA}" presName="thickLine" presStyleLbl="alignNode1" presStyleIdx="4" presStyleCnt="7"/>
      <dgm:spPr/>
    </dgm:pt>
    <dgm:pt modelId="{FD67EBF0-A234-4EB1-9EC2-89AF78AD4393}" type="pres">
      <dgm:prSet presAssocID="{08E3B40E-E8C3-499A-B91A-F28797DA56EA}" presName="horz1" presStyleCnt="0"/>
      <dgm:spPr/>
    </dgm:pt>
    <dgm:pt modelId="{6960C6F1-B821-4D68-8AEF-0C315D9060CA}" type="pres">
      <dgm:prSet presAssocID="{08E3B40E-E8C3-499A-B91A-F28797DA56EA}" presName="tx1" presStyleLbl="revTx" presStyleIdx="4" presStyleCnt="7"/>
      <dgm:spPr/>
    </dgm:pt>
    <dgm:pt modelId="{4CBE5B43-0146-4777-B3BC-BFE5816CD267}" type="pres">
      <dgm:prSet presAssocID="{08E3B40E-E8C3-499A-B91A-F28797DA56EA}" presName="vert1" presStyleCnt="0"/>
      <dgm:spPr/>
    </dgm:pt>
    <dgm:pt modelId="{9D551F4A-1DE7-4315-9996-6EB95195238F}" type="pres">
      <dgm:prSet presAssocID="{AF5CD137-CFEC-4026-9599-E85C258E11B5}" presName="thickLine" presStyleLbl="alignNode1" presStyleIdx="5" presStyleCnt="7"/>
      <dgm:spPr/>
    </dgm:pt>
    <dgm:pt modelId="{496FE7A3-9F0E-4FC4-9880-DB45773B86F6}" type="pres">
      <dgm:prSet presAssocID="{AF5CD137-CFEC-4026-9599-E85C258E11B5}" presName="horz1" presStyleCnt="0"/>
      <dgm:spPr/>
    </dgm:pt>
    <dgm:pt modelId="{39FD96CA-E859-4F08-BD7F-3D197688396A}" type="pres">
      <dgm:prSet presAssocID="{AF5CD137-CFEC-4026-9599-E85C258E11B5}" presName="tx1" presStyleLbl="revTx" presStyleIdx="5" presStyleCnt="7"/>
      <dgm:spPr/>
    </dgm:pt>
    <dgm:pt modelId="{B1AB942F-9EB6-4C4F-A568-8C136F000722}" type="pres">
      <dgm:prSet presAssocID="{AF5CD137-CFEC-4026-9599-E85C258E11B5}" presName="vert1" presStyleCnt="0"/>
      <dgm:spPr/>
    </dgm:pt>
    <dgm:pt modelId="{AFD37AA9-2B4F-4C30-9BC0-38F8324F20AD}" type="pres">
      <dgm:prSet presAssocID="{302C05B4-DF64-435B-B54C-CE0CBC0D2613}" presName="thickLine" presStyleLbl="alignNode1" presStyleIdx="6" presStyleCnt="7"/>
      <dgm:spPr/>
    </dgm:pt>
    <dgm:pt modelId="{091DF0B7-9E82-43C9-A2CD-37E2F861A5AE}" type="pres">
      <dgm:prSet presAssocID="{302C05B4-DF64-435B-B54C-CE0CBC0D2613}" presName="horz1" presStyleCnt="0"/>
      <dgm:spPr/>
    </dgm:pt>
    <dgm:pt modelId="{49A861B9-772B-471C-8DB7-7C55385162F1}" type="pres">
      <dgm:prSet presAssocID="{302C05B4-DF64-435B-B54C-CE0CBC0D2613}" presName="tx1" presStyleLbl="revTx" presStyleIdx="6" presStyleCnt="7"/>
      <dgm:spPr/>
    </dgm:pt>
    <dgm:pt modelId="{5151436B-0E8D-49FA-BD4D-0FF97726636D}" type="pres">
      <dgm:prSet presAssocID="{302C05B4-DF64-435B-B54C-CE0CBC0D2613}" presName="vert1" presStyleCnt="0"/>
      <dgm:spPr/>
    </dgm:pt>
  </dgm:ptLst>
  <dgm:cxnLst>
    <dgm:cxn modelId="{8DAB3501-0C53-4784-A967-532807FEE4DB}" srcId="{86530FE7-AE5E-4487-BD65-9DAD81040E6D}" destId="{C2E13BA9-F1EF-45AF-A033-4BD410A0D4FB}" srcOrd="0" destOrd="0" parTransId="{1DA223C7-F61F-4051-9ACE-34FDAFF4E162}" sibTransId="{7C427CF6-B5A1-4E80-9E98-76C7D256E90D}"/>
    <dgm:cxn modelId="{A3A2D60D-EB05-4A1A-AF38-90F39C204F1B}" type="presOf" srcId="{AF5CD137-CFEC-4026-9599-E85C258E11B5}" destId="{39FD96CA-E859-4F08-BD7F-3D197688396A}" srcOrd="0" destOrd="0" presId="urn:microsoft.com/office/officeart/2008/layout/LinedList"/>
    <dgm:cxn modelId="{0650CD13-997E-44A4-A389-A6FBF071C376}" type="presOf" srcId="{C2E13BA9-F1EF-45AF-A033-4BD410A0D4FB}" destId="{808B46D1-DDE7-4345-ADB6-0DED5DCF6A8B}" srcOrd="0" destOrd="0" presId="urn:microsoft.com/office/officeart/2008/layout/LinedList"/>
    <dgm:cxn modelId="{A889C71A-F999-4901-971F-6422D148D7E3}" type="presOf" srcId="{1591FE21-7C26-40ED-912F-3CCFB19C67F1}" destId="{AA5ED416-3A07-4AC3-8F5C-BD78181DB967}" srcOrd="0" destOrd="0" presId="urn:microsoft.com/office/officeart/2008/layout/LinedList"/>
    <dgm:cxn modelId="{E3AC4034-79C0-43E8-AFEB-5733A4F9DF63}" srcId="{86530FE7-AE5E-4487-BD65-9DAD81040E6D}" destId="{2F5EC06A-BDEF-43B2-B050-6B8A64AD2134}" srcOrd="1" destOrd="0" parTransId="{1EB923BB-BECD-4F7A-A6CD-316D4AC7D2B3}" sibTransId="{ADDB8CF5-7ACA-48C5-ACB8-77F088D19589}"/>
    <dgm:cxn modelId="{F92DEF39-2F54-49AF-9540-94FC96173E40}" type="presOf" srcId="{86530FE7-AE5E-4487-BD65-9DAD81040E6D}" destId="{7D5E647F-DD2F-4B88-B757-FF23F0EA8789}" srcOrd="0" destOrd="0" presId="urn:microsoft.com/office/officeart/2008/layout/LinedList"/>
    <dgm:cxn modelId="{5E79E03C-7723-4A32-B257-BF7B1F8A7B8F}" type="presOf" srcId="{4E64E201-B805-45A5-B5B4-2DBCFF7DBE10}" destId="{65AB7F17-59EA-4F5F-B7FF-56824AF5F551}" srcOrd="0" destOrd="0" presId="urn:microsoft.com/office/officeart/2008/layout/LinedList"/>
    <dgm:cxn modelId="{565FC640-25EF-4328-A158-BE35D6A5F427}" srcId="{86530FE7-AE5E-4487-BD65-9DAD81040E6D}" destId="{08E3B40E-E8C3-499A-B91A-F28797DA56EA}" srcOrd="4" destOrd="0" parTransId="{881E6AE8-44C0-4903-9DD1-719C978B15EA}" sibTransId="{4DDB8062-D1D7-4D23-B3F8-1E58F9A7C06D}"/>
    <dgm:cxn modelId="{1ADF0948-2D84-4A7E-80D2-F6783BAC4E51}" srcId="{86530FE7-AE5E-4487-BD65-9DAD81040E6D}" destId="{AF5CD137-CFEC-4026-9599-E85C258E11B5}" srcOrd="5" destOrd="0" parTransId="{D4E69FB0-E3BA-4A0F-8382-AB074568A302}" sibTransId="{CEC8F167-AA6F-46E5-8A17-CEA49009D747}"/>
    <dgm:cxn modelId="{EE40194A-300C-486E-A1B4-DB86DBC834E5}" type="presOf" srcId="{08E3B40E-E8C3-499A-B91A-F28797DA56EA}" destId="{6960C6F1-B821-4D68-8AEF-0C315D9060CA}" srcOrd="0" destOrd="0" presId="urn:microsoft.com/office/officeart/2008/layout/LinedList"/>
    <dgm:cxn modelId="{21FAB678-92CC-41AB-B155-B300886D0ABF}" srcId="{86530FE7-AE5E-4487-BD65-9DAD81040E6D}" destId="{1591FE21-7C26-40ED-912F-3CCFB19C67F1}" srcOrd="2" destOrd="0" parTransId="{7046CA57-250B-4E4B-873B-4B6DF9D89CBB}" sibTransId="{CA4FD46E-83F2-42F7-9DB0-7A9FB9C13D31}"/>
    <dgm:cxn modelId="{D3BB83B4-2164-47BE-99F9-D98F0CA16138}" srcId="{86530FE7-AE5E-4487-BD65-9DAD81040E6D}" destId="{4E64E201-B805-45A5-B5B4-2DBCFF7DBE10}" srcOrd="3" destOrd="0" parTransId="{E26FE9D4-F618-4E8F-8621-40A55164C510}" sibTransId="{3FAD8B96-2D27-4354-AB7C-8598701450D8}"/>
    <dgm:cxn modelId="{5350FABE-4608-4D83-A972-E1F387BE9975}" srcId="{86530FE7-AE5E-4487-BD65-9DAD81040E6D}" destId="{302C05B4-DF64-435B-B54C-CE0CBC0D2613}" srcOrd="6" destOrd="0" parTransId="{AF66DEBA-1AFC-4B30-87EF-4109F058EEF2}" sibTransId="{EA63D2D8-0863-4ECA-B2FF-DBC36887E482}"/>
    <dgm:cxn modelId="{E2C782CA-781A-4D84-8607-7BC57E59CBE7}" type="presOf" srcId="{302C05B4-DF64-435B-B54C-CE0CBC0D2613}" destId="{49A861B9-772B-471C-8DB7-7C55385162F1}" srcOrd="0" destOrd="0" presId="urn:microsoft.com/office/officeart/2008/layout/LinedList"/>
    <dgm:cxn modelId="{5157A0DE-7751-414D-BA52-3094F0C25617}" type="presOf" srcId="{2F5EC06A-BDEF-43B2-B050-6B8A64AD2134}" destId="{527DBB1D-A9F8-4264-A55C-E2DC810E39F1}" srcOrd="0" destOrd="0" presId="urn:microsoft.com/office/officeart/2008/layout/LinedList"/>
    <dgm:cxn modelId="{0E26071C-C111-44B9-A0C6-8899D8A635A7}" type="presParOf" srcId="{7D5E647F-DD2F-4B88-B757-FF23F0EA8789}" destId="{43B64844-D740-4498-962B-B8BFF93EE241}" srcOrd="0" destOrd="0" presId="urn:microsoft.com/office/officeart/2008/layout/LinedList"/>
    <dgm:cxn modelId="{5BBDAA0A-6EA1-4B18-ACDC-655F2AFCDE18}" type="presParOf" srcId="{7D5E647F-DD2F-4B88-B757-FF23F0EA8789}" destId="{7DF50E3C-CA87-4784-9DA5-AD1A872B831F}" srcOrd="1" destOrd="0" presId="urn:microsoft.com/office/officeart/2008/layout/LinedList"/>
    <dgm:cxn modelId="{D4CE64BB-AE20-4894-A4BF-9F007F923D2C}" type="presParOf" srcId="{7DF50E3C-CA87-4784-9DA5-AD1A872B831F}" destId="{808B46D1-DDE7-4345-ADB6-0DED5DCF6A8B}" srcOrd="0" destOrd="0" presId="urn:microsoft.com/office/officeart/2008/layout/LinedList"/>
    <dgm:cxn modelId="{B16247FF-31B8-4C33-AB4C-D8D941A819BB}" type="presParOf" srcId="{7DF50E3C-CA87-4784-9DA5-AD1A872B831F}" destId="{C3D9017E-AA0D-40D5-9E88-0C7FB5E77B5B}" srcOrd="1" destOrd="0" presId="urn:microsoft.com/office/officeart/2008/layout/LinedList"/>
    <dgm:cxn modelId="{889ABFDC-042D-48F7-9644-2BEF1E1FE9F5}" type="presParOf" srcId="{7D5E647F-DD2F-4B88-B757-FF23F0EA8789}" destId="{8F639300-B7D3-4CB3-BACB-42602B5554BF}" srcOrd="2" destOrd="0" presId="urn:microsoft.com/office/officeart/2008/layout/LinedList"/>
    <dgm:cxn modelId="{27074DA8-4E36-4D9C-BE81-C8927D1D7E66}" type="presParOf" srcId="{7D5E647F-DD2F-4B88-B757-FF23F0EA8789}" destId="{32E82413-2E5E-4007-B340-D153F880D10D}" srcOrd="3" destOrd="0" presId="urn:microsoft.com/office/officeart/2008/layout/LinedList"/>
    <dgm:cxn modelId="{EB59B566-411C-427E-9833-738B089D7033}" type="presParOf" srcId="{32E82413-2E5E-4007-B340-D153F880D10D}" destId="{527DBB1D-A9F8-4264-A55C-E2DC810E39F1}" srcOrd="0" destOrd="0" presId="urn:microsoft.com/office/officeart/2008/layout/LinedList"/>
    <dgm:cxn modelId="{F0564335-FB3E-4AB9-8774-183E98C935B9}" type="presParOf" srcId="{32E82413-2E5E-4007-B340-D153F880D10D}" destId="{AB6B296D-AE45-44E2-957C-887A73709D10}" srcOrd="1" destOrd="0" presId="urn:microsoft.com/office/officeart/2008/layout/LinedList"/>
    <dgm:cxn modelId="{B01BB501-515D-4FC8-8583-D0CF48743BAE}" type="presParOf" srcId="{7D5E647F-DD2F-4B88-B757-FF23F0EA8789}" destId="{C4436766-EA22-4C70-99E2-1C77C7E20DD1}" srcOrd="4" destOrd="0" presId="urn:microsoft.com/office/officeart/2008/layout/LinedList"/>
    <dgm:cxn modelId="{FA7650C9-6C01-4971-99E6-BB39C3C8169F}" type="presParOf" srcId="{7D5E647F-DD2F-4B88-B757-FF23F0EA8789}" destId="{5FA08664-83C6-4AF7-8F64-91F3ED31F706}" srcOrd="5" destOrd="0" presId="urn:microsoft.com/office/officeart/2008/layout/LinedList"/>
    <dgm:cxn modelId="{2A8A953E-6C91-4DC0-9B79-50BAAF7CD244}" type="presParOf" srcId="{5FA08664-83C6-4AF7-8F64-91F3ED31F706}" destId="{AA5ED416-3A07-4AC3-8F5C-BD78181DB967}" srcOrd="0" destOrd="0" presId="urn:microsoft.com/office/officeart/2008/layout/LinedList"/>
    <dgm:cxn modelId="{17E43ECF-201A-4D92-A348-BB914F9F05F1}" type="presParOf" srcId="{5FA08664-83C6-4AF7-8F64-91F3ED31F706}" destId="{8ED18CE9-1695-4799-9E21-E042C1443DEF}" srcOrd="1" destOrd="0" presId="urn:microsoft.com/office/officeart/2008/layout/LinedList"/>
    <dgm:cxn modelId="{F124040F-0998-4577-8ECF-4BA47C23FBF7}" type="presParOf" srcId="{7D5E647F-DD2F-4B88-B757-FF23F0EA8789}" destId="{2BC69D82-54FD-41BF-9A04-8BB2FAF6E687}" srcOrd="6" destOrd="0" presId="urn:microsoft.com/office/officeart/2008/layout/LinedList"/>
    <dgm:cxn modelId="{39F450CA-124C-4B88-B85C-FE2D8DD288F0}" type="presParOf" srcId="{7D5E647F-DD2F-4B88-B757-FF23F0EA8789}" destId="{B1434B54-3092-41A5-B78C-4A4C3B529416}" srcOrd="7" destOrd="0" presId="urn:microsoft.com/office/officeart/2008/layout/LinedList"/>
    <dgm:cxn modelId="{CE83E29A-CBCA-4ACC-A19C-259E6F888490}" type="presParOf" srcId="{B1434B54-3092-41A5-B78C-4A4C3B529416}" destId="{65AB7F17-59EA-4F5F-B7FF-56824AF5F551}" srcOrd="0" destOrd="0" presId="urn:microsoft.com/office/officeart/2008/layout/LinedList"/>
    <dgm:cxn modelId="{DEAC0DD5-4895-41C6-A84B-CFD85BD16D92}" type="presParOf" srcId="{B1434B54-3092-41A5-B78C-4A4C3B529416}" destId="{9D41EAE3-A3AF-4A7F-9FDE-6CCF4DEA4A64}" srcOrd="1" destOrd="0" presId="urn:microsoft.com/office/officeart/2008/layout/LinedList"/>
    <dgm:cxn modelId="{FBBBE6A3-7CC6-4245-8554-82C082C5FFC9}" type="presParOf" srcId="{7D5E647F-DD2F-4B88-B757-FF23F0EA8789}" destId="{A68DBD7E-E54C-4065-AC52-9C6497A88A38}" srcOrd="8" destOrd="0" presId="urn:microsoft.com/office/officeart/2008/layout/LinedList"/>
    <dgm:cxn modelId="{A2C032BB-6C0A-4917-B369-276DBF871AA5}" type="presParOf" srcId="{7D5E647F-DD2F-4B88-B757-FF23F0EA8789}" destId="{FD67EBF0-A234-4EB1-9EC2-89AF78AD4393}" srcOrd="9" destOrd="0" presId="urn:microsoft.com/office/officeart/2008/layout/LinedList"/>
    <dgm:cxn modelId="{C7B162D0-9A7A-459C-A0DA-AC28410B9C2A}" type="presParOf" srcId="{FD67EBF0-A234-4EB1-9EC2-89AF78AD4393}" destId="{6960C6F1-B821-4D68-8AEF-0C315D9060CA}" srcOrd="0" destOrd="0" presId="urn:microsoft.com/office/officeart/2008/layout/LinedList"/>
    <dgm:cxn modelId="{7285C45F-EF2E-4E79-AA93-0EEC1092291D}" type="presParOf" srcId="{FD67EBF0-A234-4EB1-9EC2-89AF78AD4393}" destId="{4CBE5B43-0146-4777-B3BC-BFE5816CD267}" srcOrd="1" destOrd="0" presId="urn:microsoft.com/office/officeart/2008/layout/LinedList"/>
    <dgm:cxn modelId="{FFCD7B22-93D5-4FC4-9126-2AC0A08B5D42}" type="presParOf" srcId="{7D5E647F-DD2F-4B88-B757-FF23F0EA8789}" destId="{9D551F4A-1DE7-4315-9996-6EB95195238F}" srcOrd="10" destOrd="0" presId="urn:microsoft.com/office/officeart/2008/layout/LinedList"/>
    <dgm:cxn modelId="{BAC0F6F8-9374-4ECA-AA29-17AB32D65950}" type="presParOf" srcId="{7D5E647F-DD2F-4B88-B757-FF23F0EA8789}" destId="{496FE7A3-9F0E-4FC4-9880-DB45773B86F6}" srcOrd="11" destOrd="0" presId="urn:microsoft.com/office/officeart/2008/layout/LinedList"/>
    <dgm:cxn modelId="{7F9B64B1-0472-4800-8072-5DF331FDEB32}" type="presParOf" srcId="{496FE7A3-9F0E-4FC4-9880-DB45773B86F6}" destId="{39FD96CA-E859-4F08-BD7F-3D197688396A}" srcOrd="0" destOrd="0" presId="urn:microsoft.com/office/officeart/2008/layout/LinedList"/>
    <dgm:cxn modelId="{F7C53ED1-9FEC-4D11-B000-821EA9BD51FC}" type="presParOf" srcId="{496FE7A3-9F0E-4FC4-9880-DB45773B86F6}" destId="{B1AB942F-9EB6-4C4F-A568-8C136F000722}" srcOrd="1" destOrd="0" presId="urn:microsoft.com/office/officeart/2008/layout/LinedList"/>
    <dgm:cxn modelId="{50AB5B21-55DA-4E25-8B9B-44F823D41E18}" type="presParOf" srcId="{7D5E647F-DD2F-4B88-B757-FF23F0EA8789}" destId="{AFD37AA9-2B4F-4C30-9BC0-38F8324F20AD}" srcOrd="12" destOrd="0" presId="urn:microsoft.com/office/officeart/2008/layout/LinedList"/>
    <dgm:cxn modelId="{10AB285C-0780-423E-A503-726B198CFF14}" type="presParOf" srcId="{7D5E647F-DD2F-4B88-B757-FF23F0EA8789}" destId="{091DF0B7-9E82-43C9-A2CD-37E2F861A5AE}" srcOrd="13" destOrd="0" presId="urn:microsoft.com/office/officeart/2008/layout/LinedList"/>
    <dgm:cxn modelId="{2CD43078-53B8-4669-B92B-53689791115E}" type="presParOf" srcId="{091DF0B7-9E82-43C9-A2CD-37E2F861A5AE}" destId="{49A861B9-772B-471C-8DB7-7C55385162F1}" srcOrd="0" destOrd="0" presId="urn:microsoft.com/office/officeart/2008/layout/LinedList"/>
    <dgm:cxn modelId="{3132094C-D008-4A92-8428-8D3556366CBD}" type="presParOf" srcId="{091DF0B7-9E82-43C9-A2CD-37E2F861A5AE}" destId="{5151436B-0E8D-49FA-BD4D-0FF97726636D}"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B31CE08-8AB7-48AD-A185-DC182F2D934F}" type="doc">
      <dgm:prSet loTypeId="urn:microsoft.com/office/officeart/2005/8/layout/list1" loCatId="list" qsTypeId="urn:microsoft.com/office/officeart/2005/8/quickstyle/simple4" qsCatId="simple" csTypeId="urn:microsoft.com/office/officeart/2005/8/colors/accent0_3" csCatId="mainScheme"/>
      <dgm:spPr/>
      <dgm:t>
        <a:bodyPr/>
        <a:lstStyle/>
        <a:p>
          <a:endParaRPr lang="en-US"/>
        </a:p>
      </dgm:t>
    </dgm:pt>
    <dgm:pt modelId="{89E05C93-E614-4E52-92F0-094E189EFC0F}">
      <dgm:prSet/>
      <dgm:spPr/>
      <dgm:t>
        <a:bodyPr/>
        <a:lstStyle/>
        <a:p>
          <a:r>
            <a:rPr lang="ar-EG"/>
            <a:t>تنقسم القروض العامة الي الانواع التالية :-</a:t>
          </a:r>
          <a:endParaRPr lang="en-US"/>
        </a:p>
      </dgm:t>
    </dgm:pt>
    <dgm:pt modelId="{64126FD5-7DCA-443A-9CDC-147D4C2DB304}" type="parTrans" cxnId="{706FC0BD-C924-4182-8413-75E493C45B77}">
      <dgm:prSet/>
      <dgm:spPr/>
      <dgm:t>
        <a:bodyPr/>
        <a:lstStyle/>
        <a:p>
          <a:endParaRPr lang="en-US"/>
        </a:p>
      </dgm:t>
    </dgm:pt>
    <dgm:pt modelId="{DEA3980B-34A1-4BBC-B99D-1F3C98211891}" type="sibTrans" cxnId="{706FC0BD-C924-4182-8413-75E493C45B77}">
      <dgm:prSet/>
      <dgm:spPr/>
      <dgm:t>
        <a:bodyPr/>
        <a:lstStyle/>
        <a:p>
          <a:endParaRPr lang="en-US"/>
        </a:p>
      </dgm:t>
    </dgm:pt>
    <dgm:pt modelId="{C058D5CD-17C1-4EDE-8A17-553B1BDA00A0}">
      <dgm:prSet/>
      <dgm:spPr/>
      <dgm:t>
        <a:bodyPr/>
        <a:lstStyle/>
        <a:p>
          <a:pPr rtl="1"/>
          <a:r>
            <a:rPr lang="ar-EG" dirty="0"/>
            <a:t>القروض الداخلية والخارجية .</a:t>
          </a:r>
          <a:endParaRPr lang="en-US" dirty="0"/>
        </a:p>
      </dgm:t>
    </dgm:pt>
    <dgm:pt modelId="{EEFD6B1E-270B-4216-B7CB-0F257612FB65}" type="parTrans" cxnId="{A285BB7F-E47C-4EE3-BA1A-EC83946BA5DD}">
      <dgm:prSet/>
      <dgm:spPr/>
      <dgm:t>
        <a:bodyPr/>
        <a:lstStyle/>
        <a:p>
          <a:endParaRPr lang="en-US"/>
        </a:p>
      </dgm:t>
    </dgm:pt>
    <dgm:pt modelId="{F0C19F34-FF79-4E23-90F4-EB389F18DBC6}" type="sibTrans" cxnId="{A285BB7F-E47C-4EE3-BA1A-EC83946BA5DD}">
      <dgm:prSet/>
      <dgm:spPr/>
      <dgm:t>
        <a:bodyPr/>
        <a:lstStyle/>
        <a:p>
          <a:endParaRPr lang="en-US"/>
        </a:p>
      </dgm:t>
    </dgm:pt>
    <dgm:pt modelId="{ED3F7522-3120-4DBC-94A9-4E204E0AA15D}">
      <dgm:prSet/>
      <dgm:spPr/>
      <dgm:t>
        <a:bodyPr/>
        <a:lstStyle/>
        <a:p>
          <a:pPr rtl="1"/>
          <a:r>
            <a:rPr lang="ar-EG" dirty="0"/>
            <a:t>القروض الاختيارية والاجبارية .</a:t>
          </a:r>
          <a:endParaRPr lang="en-US" dirty="0"/>
        </a:p>
      </dgm:t>
    </dgm:pt>
    <dgm:pt modelId="{265BABE6-5701-496F-A38B-73D40FA5CCEC}" type="parTrans" cxnId="{12BC3850-BAFD-4AC3-9DE3-5E99BDDCBAD3}">
      <dgm:prSet/>
      <dgm:spPr/>
      <dgm:t>
        <a:bodyPr/>
        <a:lstStyle/>
        <a:p>
          <a:endParaRPr lang="en-US"/>
        </a:p>
      </dgm:t>
    </dgm:pt>
    <dgm:pt modelId="{0420407B-448F-4597-B6A8-DB40FAEAFAA1}" type="sibTrans" cxnId="{12BC3850-BAFD-4AC3-9DE3-5E99BDDCBAD3}">
      <dgm:prSet/>
      <dgm:spPr/>
      <dgm:t>
        <a:bodyPr/>
        <a:lstStyle/>
        <a:p>
          <a:endParaRPr lang="en-US"/>
        </a:p>
      </dgm:t>
    </dgm:pt>
    <dgm:pt modelId="{5B78D050-D769-4FF3-A9E2-4EF387832B26}">
      <dgm:prSet/>
      <dgm:spPr/>
      <dgm:t>
        <a:bodyPr/>
        <a:lstStyle/>
        <a:p>
          <a:pPr rtl="1"/>
          <a:r>
            <a:rPr lang="ar-EG" dirty="0"/>
            <a:t>القروض المثمر ة والقروض العميقة .</a:t>
          </a:r>
          <a:endParaRPr lang="en-US" dirty="0"/>
        </a:p>
      </dgm:t>
    </dgm:pt>
    <dgm:pt modelId="{53478D65-2EC5-46E2-BA31-B6A3D33AF726}" type="parTrans" cxnId="{D9C9C3F7-4817-439B-AFAC-D75C1584DC1E}">
      <dgm:prSet/>
      <dgm:spPr/>
      <dgm:t>
        <a:bodyPr/>
        <a:lstStyle/>
        <a:p>
          <a:endParaRPr lang="en-US"/>
        </a:p>
      </dgm:t>
    </dgm:pt>
    <dgm:pt modelId="{2C19E9E7-FE1A-4446-ACFD-63E0B961264F}" type="sibTrans" cxnId="{D9C9C3F7-4817-439B-AFAC-D75C1584DC1E}">
      <dgm:prSet/>
      <dgm:spPr/>
      <dgm:t>
        <a:bodyPr/>
        <a:lstStyle/>
        <a:p>
          <a:endParaRPr lang="en-US"/>
        </a:p>
      </dgm:t>
    </dgm:pt>
    <dgm:pt modelId="{91A5532D-1AA3-48B2-8D42-CEAEB8CB3FDE}">
      <dgm:prSet/>
      <dgm:spPr/>
      <dgm:t>
        <a:bodyPr/>
        <a:lstStyle/>
        <a:p>
          <a:pPr rtl="1"/>
          <a:r>
            <a:rPr lang="ar-EG" dirty="0"/>
            <a:t>القروض قصيرة ومتوسطة وطويلة الاجل .</a:t>
          </a:r>
          <a:endParaRPr lang="en-US" dirty="0"/>
        </a:p>
      </dgm:t>
    </dgm:pt>
    <dgm:pt modelId="{E4A079AF-C992-43C3-837D-564C60371D54}" type="parTrans" cxnId="{039B4EE4-845E-4A21-B7B1-711223207004}">
      <dgm:prSet/>
      <dgm:spPr/>
      <dgm:t>
        <a:bodyPr/>
        <a:lstStyle/>
        <a:p>
          <a:endParaRPr lang="en-US"/>
        </a:p>
      </dgm:t>
    </dgm:pt>
    <dgm:pt modelId="{CE028598-2CB4-48F3-AC63-C2B438C767EB}" type="sibTrans" cxnId="{039B4EE4-845E-4A21-B7B1-711223207004}">
      <dgm:prSet/>
      <dgm:spPr/>
      <dgm:t>
        <a:bodyPr/>
        <a:lstStyle/>
        <a:p>
          <a:endParaRPr lang="en-US"/>
        </a:p>
      </dgm:t>
    </dgm:pt>
    <dgm:pt modelId="{C7D4B873-2439-4C98-97AD-6B8CD011B6A8}">
      <dgm:prSet/>
      <dgm:spPr/>
      <dgm:t>
        <a:bodyPr/>
        <a:lstStyle/>
        <a:p>
          <a:pPr rtl="1"/>
          <a:r>
            <a:rPr lang="ar-EG" dirty="0"/>
            <a:t>القروض المؤبدة والقروض المؤقتة والعمرية .</a:t>
          </a:r>
          <a:endParaRPr lang="en-US" dirty="0"/>
        </a:p>
      </dgm:t>
    </dgm:pt>
    <dgm:pt modelId="{039FF3D5-5259-4A82-ADCC-86C18CD3B91D}" type="parTrans" cxnId="{8D3175C7-C188-4BB4-B242-D7E6E3C2C9C8}">
      <dgm:prSet/>
      <dgm:spPr/>
      <dgm:t>
        <a:bodyPr/>
        <a:lstStyle/>
        <a:p>
          <a:endParaRPr lang="en-US"/>
        </a:p>
      </dgm:t>
    </dgm:pt>
    <dgm:pt modelId="{8DEEE3B1-A1F7-4A09-9FAD-E55ADDAE43A6}" type="sibTrans" cxnId="{8D3175C7-C188-4BB4-B242-D7E6E3C2C9C8}">
      <dgm:prSet/>
      <dgm:spPr/>
      <dgm:t>
        <a:bodyPr/>
        <a:lstStyle/>
        <a:p>
          <a:endParaRPr lang="en-US"/>
        </a:p>
      </dgm:t>
    </dgm:pt>
    <dgm:pt modelId="{76D809F6-F238-4CAE-B344-F033825D9A6D}" type="pres">
      <dgm:prSet presAssocID="{7B31CE08-8AB7-48AD-A185-DC182F2D934F}" presName="linear" presStyleCnt="0">
        <dgm:presLayoutVars>
          <dgm:dir/>
          <dgm:animLvl val="lvl"/>
          <dgm:resizeHandles val="exact"/>
        </dgm:presLayoutVars>
      </dgm:prSet>
      <dgm:spPr/>
    </dgm:pt>
    <dgm:pt modelId="{A8733A1D-5594-4A57-9DFC-B61221138184}" type="pres">
      <dgm:prSet presAssocID="{89E05C93-E614-4E52-92F0-094E189EFC0F}" presName="parentLin" presStyleCnt="0"/>
      <dgm:spPr/>
    </dgm:pt>
    <dgm:pt modelId="{114F9B01-F556-4716-B238-57CC03470970}" type="pres">
      <dgm:prSet presAssocID="{89E05C93-E614-4E52-92F0-094E189EFC0F}" presName="parentLeftMargin" presStyleLbl="node1" presStyleIdx="0" presStyleCnt="1"/>
      <dgm:spPr/>
    </dgm:pt>
    <dgm:pt modelId="{368E4E3C-F6F8-4199-80D6-B5D31043911B}" type="pres">
      <dgm:prSet presAssocID="{89E05C93-E614-4E52-92F0-094E189EFC0F}" presName="parentText" presStyleLbl="node1" presStyleIdx="0" presStyleCnt="1">
        <dgm:presLayoutVars>
          <dgm:chMax val="0"/>
          <dgm:bulletEnabled val="1"/>
        </dgm:presLayoutVars>
      </dgm:prSet>
      <dgm:spPr/>
    </dgm:pt>
    <dgm:pt modelId="{34F28F01-4BFA-4CF1-8080-AF413ACB912A}" type="pres">
      <dgm:prSet presAssocID="{89E05C93-E614-4E52-92F0-094E189EFC0F}" presName="negativeSpace" presStyleCnt="0"/>
      <dgm:spPr/>
    </dgm:pt>
    <dgm:pt modelId="{79E434BC-9FD7-486D-A025-0863F8435F87}" type="pres">
      <dgm:prSet presAssocID="{89E05C93-E614-4E52-92F0-094E189EFC0F}" presName="childText" presStyleLbl="conFgAcc1" presStyleIdx="0" presStyleCnt="1">
        <dgm:presLayoutVars>
          <dgm:bulletEnabled val="1"/>
        </dgm:presLayoutVars>
      </dgm:prSet>
      <dgm:spPr/>
    </dgm:pt>
  </dgm:ptLst>
  <dgm:cxnLst>
    <dgm:cxn modelId="{EA1E1C1B-2EB0-4E9E-9204-869B7B66554A}" type="presOf" srcId="{C058D5CD-17C1-4EDE-8A17-553B1BDA00A0}" destId="{79E434BC-9FD7-486D-A025-0863F8435F87}" srcOrd="0" destOrd="0" presId="urn:microsoft.com/office/officeart/2005/8/layout/list1"/>
    <dgm:cxn modelId="{3A99E84F-2D1F-4F89-B1DA-E2DED212FC7C}" type="presOf" srcId="{7B31CE08-8AB7-48AD-A185-DC182F2D934F}" destId="{76D809F6-F238-4CAE-B344-F033825D9A6D}" srcOrd="0" destOrd="0" presId="urn:microsoft.com/office/officeart/2005/8/layout/list1"/>
    <dgm:cxn modelId="{12BC3850-BAFD-4AC3-9DE3-5E99BDDCBAD3}" srcId="{89E05C93-E614-4E52-92F0-094E189EFC0F}" destId="{ED3F7522-3120-4DBC-94A9-4E204E0AA15D}" srcOrd="1" destOrd="0" parTransId="{265BABE6-5701-496F-A38B-73D40FA5CCEC}" sibTransId="{0420407B-448F-4597-B6A8-DB40FAEAFAA1}"/>
    <dgm:cxn modelId="{A285BB7F-E47C-4EE3-BA1A-EC83946BA5DD}" srcId="{89E05C93-E614-4E52-92F0-094E189EFC0F}" destId="{C058D5CD-17C1-4EDE-8A17-553B1BDA00A0}" srcOrd="0" destOrd="0" parTransId="{EEFD6B1E-270B-4216-B7CB-0F257612FB65}" sibTransId="{F0C19F34-FF79-4E23-90F4-EB389F18DBC6}"/>
    <dgm:cxn modelId="{F5838386-7F06-4A49-8491-097836179054}" type="presOf" srcId="{ED3F7522-3120-4DBC-94A9-4E204E0AA15D}" destId="{79E434BC-9FD7-486D-A025-0863F8435F87}" srcOrd="0" destOrd="1" presId="urn:microsoft.com/office/officeart/2005/8/layout/list1"/>
    <dgm:cxn modelId="{87002D8F-6884-46CC-BFF4-9C2F6E9EE241}" type="presOf" srcId="{89E05C93-E614-4E52-92F0-094E189EFC0F}" destId="{114F9B01-F556-4716-B238-57CC03470970}" srcOrd="0" destOrd="0" presId="urn:microsoft.com/office/officeart/2005/8/layout/list1"/>
    <dgm:cxn modelId="{92C7809E-0EC6-4680-A09A-690FD84950E1}" type="presOf" srcId="{5B78D050-D769-4FF3-A9E2-4EF387832B26}" destId="{79E434BC-9FD7-486D-A025-0863F8435F87}" srcOrd="0" destOrd="2" presId="urn:microsoft.com/office/officeart/2005/8/layout/list1"/>
    <dgm:cxn modelId="{47721AA3-9A5F-4811-85A5-CBC2878DCAB5}" type="presOf" srcId="{C7D4B873-2439-4C98-97AD-6B8CD011B6A8}" destId="{79E434BC-9FD7-486D-A025-0863F8435F87}" srcOrd="0" destOrd="4" presId="urn:microsoft.com/office/officeart/2005/8/layout/list1"/>
    <dgm:cxn modelId="{6ACF33A9-ACCC-4E7C-AB87-9C0BFEC95F00}" type="presOf" srcId="{91A5532D-1AA3-48B2-8D42-CEAEB8CB3FDE}" destId="{79E434BC-9FD7-486D-A025-0863F8435F87}" srcOrd="0" destOrd="3" presId="urn:microsoft.com/office/officeart/2005/8/layout/list1"/>
    <dgm:cxn modelId="{706FC0BD-C924-4182-8413-75E493C45B77}" srcId="{7B31CE08-8AB7-48AD-A185-DC182F2D934F}" destId="{89E05C93-E614-4E52-92F0-094E189EFC0F}" srcOrd="0" destOrd="0" parTransId="{64126FD5-7DCA-443A-9CDC-147D4C2DB304}" sibTransId="{DEA3980B-34A1-4BBC-B99D-1F3C98211891}"/>
    <dgm:cxn modelId="{8D3175C7-C188-4BB4-B242-D7E6E3C2C9C8}" srcId="{89E05C93-E614-4E52-92F0-094E189EFC0F}" destId="{C7D4B873-2439-4C98-97AD-6B8CD011B6A8}" srcOrd="4" destOrd="0" parTransId="{039FF3D5-5259-4A82-ADCC-86C18CD3B91D}" sibTransId="{8DEEE3B1-A1F7-4A09-9FAD-E55ADDAE43A6}"/>
    <dgm:cxn modelId="{039B4EE4-845E-4A21-B7B1-711223207004}" srcId="{89E05C93-E614-4E52-92F0-094E189EFC0F}" destId="{91A5532D-1AA3-48B2-8D42-CEAEB8CB3FDE}" srcOrd="3" destOrd="0" parTransId="{E4A079AF-C992-43C3-837D-564C60371D54}" sibTransId="{CE028598-2CB4-48F3-AC63-C2B438C767EB}"/>
    <dgm:cxn modelId="{D9C9C3F7-4817-439B-AFAC-D75C1584DC1E}" srcId="{89E05C93-E614-4E52-92F0-094E189EFC0F}" destId="{5B78D050-D769-4FF3-A9E2-4EF387832B26}" srcOrd="2" destOrd="0" parTransId="{53478D65-2EC5-46E2-BA31-B6A3D33AF726}" sibTransId="{2C19E9E7-FE1A-4446-ACFD-63E0B961264F}"/>
    <dgm:cxn modelId="{B85F2EFE-3FE4-4537-A610-7B6114453160}" type="presOf" srcId="{89E05C93-E614-4E52-92F0-094E189EFC0F}" destId="{368E4E3C-F6F8-4199-80D6-B5D31043911B}" srcOrd="1" destOrd="0" presId="urn:microsoft.com/office/officeart/2005/8/layout/list1"/>
    <dgm:cxn modelId="{00B8DC6B-39DD-413E-ABD7-5E3A2831758B}" type="presParOf" srcId="{76D809F6-F238-4CAE-B344-F033825D9A6D}" destId="{A8733A1D-5594-4A57-9DFC-B61221138184}" srcOrd="0" destOrd="0" presId="urn:microsoft.com/office/officeart/2005/8/layout/list1"/>
    <dgm:cxn modelId="{387D1B23-16C6-423A-AC9A-B5AA00A35119}" type="presParOf" srcId="{A8733A1D-5594-4A57-9DFC-B61221138184}" destId="{114F9B01-F556-4716-B238-57CC03470970}" srcOrd="0" destOrd="0" presId="urn:microsoft.com/office/officeart/2005/8/layout/list1"/>
    <dgm:cxn modelId="{5F311B07-200B-4FC5-87FF-88C69D577556}" type="presParOf" srcId="{A8733A1D-5594-4A57-9DFC-B61221138184}" destId="{368E4E3C-F6F8-4199-80D6-B5D31043911B}" srcOrd="1" destOrd="0" presId="urn:microsoft.com/office/officeart/2005/8/layout/list1"/>
    <dgm:cxn modelId="{02044621-BF5F-4561-864E-F5E600CF2606}" type="presParOf" srcId="{76D809F6-F238-4CAE-B344-F033825D9A6D}" destId="{34F28F01-4BFA-4CF1-8080-AF413ACB912A}" srcOrd="1" destOrd="0" presId="urn:microsoft.com/office/officeart/2005/8/layout/list1"/>
    <dgm:cxn modelId="{76A85755-6221-4C6C-B081-1CFAF52F578A}" type="presParOf" srcId="{76D809F6-F238-4CAE-B344-F033825D9A6D}" destId="{79E434BC-9FD7-486D-A025-0863F8435F87}" srcOrd="2"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C8564B7-338A-4A6F-A589-0F0DE6DA8ACE}" type="doc">
      <dgm:prSet loTypeId="urn:microsoft.com/office/officeart/2008/layout/LinedList" loCatId="list" qsTypeId="urn:microsoft.com/office/officeart/2005/8/quickstyle/simple1" qsCatId="simple" csTypeId="urn:microsoft.com/office/officeart/2005/8/colors/accent1_2" csCatId="accent1" phldr="1"/>
      <dgm:spPr/>
      <dgm:t>
        <a:bodyPr/>
        <a:lstStyle/>
        <a:p>
          <a:endParaRPr lang="en-US"/>
        </a:p>
      </dgm:t>
    </dgm:pt>
    <dgm:pt modelId="{8A788E52-A0E4-4B9E-9972-5935FD455043}">
      <dgm:prSet/>
      <dgm:spPr/>
      <dgm:t>
        <a:bodyPr/>
        <a:lstStyle/>
        <a:p>
          <a:pPr rtl="1"/>
          <a:r>
            <a:rPr lang="ar-EG" dirty="0"/>
            <a:t>جهه إختصاص اصدار القرض العام .</a:t>
          </a:r>
          <a:endParaRPr lang="en-US" dirty="0"/>
        </a:p>
      </dgm:t>
    </dgm:pt>
    <dgm:pt modelId="{E6C433B7-C6C1-4821-A43D-4E4E2C590D45}" type="parTrans" cxnId="{570D0A71-C0F4-417A-8CB5-1B63CF549069}">
      <dgm:prSet/>
      <dgm:spPr/>
      <dgm:t>
        <a:bodyPr/>
        <a:lstStyle/>
        <a:p>
          <a:endParaRPr lang="en-US"/>
        </a:p>
      </dgm:t>
    </dgm:pt>
    <dgm:pt modelId="{9DFC043B-AB8A-4183-8035-95B263C2D2E0}" type="sibTrans" cxnId="{570D0A71-C0F4-417A-8CB5-1B63CF549069}">
      <dgm:prSet/>
      <dgm:spPr/>
      <dgm:t>
        <a:bodyPr/>
        <a:lstStyle/>
        <a:p>
          <a:endParaRPr lang="en-US"/>
        </a:p>
      </dgm:t>
    </dgm:pt>
    <dgm:pt modelId="{9E3BFBF8-66BD-491E-9ACB-E17E5786CCB6}">
      <dgm:prSet/>
      <dgm:spPr/>
      <dgm:t>
        <a:bodyPr/>
        <a:lstStyle/>
        <a:p>
          <a:pPr rtl="1"/>
          <a:r>
            <a:rPr lang="ar-EG"/>
            <a:t>مقدار القرض .</a:t>
          </a:r>
          <a:endParaRPr lang="en-US"/>
        </a:p>
      </dgm:t>
    </dgm:pt>
    <dgm:pt modelId="{F53AEB53-B6A1-42B2-A647-A0EEA276D340}" type="parTrans" cxnId="{14A54D96-2F32-478D-8890-8CDC9502F3BA}">
      <dgm:prSet/>
      <dgm:spPr/>
      <dgm:t>
        <a:bodyPr/>
        <a:lstStyle/>
        <a:p>
          <a:endParaRPr lang="en-US"/>
        </a:p>
      </dgm:t>
    </dgm:pt>
    <dgm:pt modelId="{743B8AA9-8BA9-44D8-A765-D2570225CCCD}" type="sibTrans" cxnId="{14A54D96-2F32-478D-8890-8CDC9502F3BA}">
      <dgm:prSet/>
      <dgm:spPr/>
      <dgm:t>
        <a:bodyPr/>
        <a:lstStyle/>
        <a:p>
          <a:endParaRPr lang="en-US"/>
        </a:p>
      </dgm:t>
    </dgm:pt>
    <dgm:pt modelId="{74246615-4D1E-4ABD-9EF4-6C7958D9F14C}">
      <dgm:prSet/>
      <dgm:spPr/>
      <dgm:t>
        <a:bodyPr/>
        <a:lstStyle/>
        <a:p>
          <a:pPr rtl="1"/>
          <a:r>
            <a:rPr lang="ar-EG"/>
            <a:t>سعر الفائده .</a:t>
          </a:r>
          <a:endParaRPr lang="en-US"/>
        </a:p>
      </dgm:t>
    </dgm:pt>
    <dgm:pt modelId="{560DC5C4-2ED7-4F28-9F22-ABAA5CB021B0}" type="parTrans" cxnId="{97298AD5-39B4-4E6C-B049-DD8BDF160AD6}">
      <dgm:prSet/>
      <dgm:spPr/>
      <dgm:t>
        <a:bodyPr/>
        <a:lstStyle/>
        <a:p>
          <a:endParaRPr lang="en-US"/>
        </a:p>
      </dgm:t>
    </dgm:pt>
    <dgm:pt modelId="{D0B22352-C32A-49B3-871F-41A89A270808}" type="sibTrans" cxnId="{97298AD5-39B4-4E6C-B049-DD8BDF160AD6}">
      <dgm:prSet/>
      <dgm:spPr/>
      <dgm:t>
        <a:bodyPr/>
        <a:lstStyle/>
        <a:p>
          <a:endParaRPr lang="en-US"/>
        </a:p>
      </dgm:t>
    </dgm:pt>
    <dgm:pt modelId="{40035FBA-463F-4A09-8490-E21E0B00BE52}">
      <dgm:prSet/>
      <dgm:spPr/>
      <dgm:t>
        <a:bodyPr/>
        <a:lstStyle/>
        <a:p>
          <a:pPr rtl="1"/>
          <a:r>
            <a:rPr lang="ar-EG"/>
            <a:t>طرق الاكتتاب فى القرض .</a:t>
          </a:r>
          <a:endParaRPr lang="en-US"/>
        </a:p>
      </dgm:t>
    </dgm:pt>
    <dgm:pt modelId="{5827F667-4EDE-4DB6-8137-7E47905645DC}" type="parTrans" cxnId="{F644D511-6764-48E4-82C8-BA596CF9A361}">
      <dgm:prSet/>
      <dgm:spPr/>
      <dgm:t>
        <a:bodyPr/>
        <a:lstStyle/>
        <a:p>
          <a:endParaRPr lang="en-US"/>
        </a:p>
      </dgm:t>
    </dgm:pt>
    <dgm:pt modelId="{D1DE5019-AB1F-4FBA-BA20-E28A2070ECCE}" type="sibTrans" cxnId="{F644D511-6764-48E4-82C8-BA596CF9A361}">
      <dgm:prSet/>
      <dgm:spPr/>
      <dgm:t>
        <a:bodyPr/>
        <a:lstStyle/>
        <a:p>
          <a:endParaRPr lang="en-US"/>
        </a:p>
      </dgm:t>
    </dgm:pt>
    <dgm:pt modelId="{6A336C63-7F14-4796-A0BC-92F3CE896A70}">
      <dgm:prSet/>
      <dgm:spPr/>
      <dgm:t>
        <a:bodyPr/>
        <a:lstStyle/>
        <a:p>
          <a:pPr rtl="1"/>
          <a:r>
            <a:rPr lang="ar-EG" dirty="0"/>
            <a:t>مزايا المكتتبين .</a:t>
          </a:r>
          <a:endParaRPr lang="en-US" dirty="0"/>
        </a:p>
      </dgm:t>
    </dgm:pt>
    <dgm:pt modelId="{D1AC8E31-F762-4CBF-BF86-20199BCB5675}" type="parTrans" cxnId="{8B275C4A-31EF-401B-A4DB-8AFEFCECECD4}">
      <dgm:prSet/>
      <dgm:spPr/>
      <dgm:t>
        <a:bodyPr/>
        <a:lstStyle/>
        <a:p>
          <a:endParaRPr lang="en-US"/>
        </a:p>
      </dgm:t>
    </dgm:pt>
    <dgm:pt modelId="{578FE57A-AAE5-4EFA-8BDD-C5085108AC37}" type="sibTrans" cxnId="{8B275C4A-31EF-401B-A4DB-8AFEFCECECD4}">
      <dgm:prSet/>
      <dgm:spPr/>
      <dgm:t>
        <a:bodyPr/>
        <a:lstStyle/>
        <a:p>
          <a:endParaRPr lang="en-US"/>
        </a:p>
      </dgm:t>
    </dgm:pt>
    <dgm:pt modelId="{4C92D371-4F20-4336-A0FF-7CB3F2FD74D6}" type="pres">
      <dgm:prSet presAssocID="{5C8564B7-338A-4A6F-A589-0F0DE6DA8ACE}" presName="vert0" presStyleCnt="0">
        <dgm:presLayoutVars>
          <dgm:dir/>
          <dgm:animOne val="branch"/>
          <dgm:animLvl val="lvl"/>
        </dgm:presLayoutVars>
      </dgm:prSet>
      <dgm:spPr/>
    </dgm:pt>
    <dgm:pt modelId="{E7A7A53A-D837-4C1A-9C20-3E78CBA1C8B5}" type="pres">
      <dgm:prSet presAssocID="{8A788E52-A0E4-4B9E-9972-5935FD455043}" presName="thickLine" presStyleLbl="alignNode1" presStyleIdx="0" presStyleCnt="5"/>
      <dgm:spPr/>
    </dgm:pt>
    <dgm:pt modelId="{E6DC03F1-D646-48A3-9701-3D68531A529B}" type="pres">
      <dgm:prSet presAssocID="{8A788E52-A0E4-4B9E-9972-5935FD455043}" presName="horz1" presStyleCnt="0"/>
      <dgm:spPr/>
    </dgm:pt>
    <dgm:pt modelId="{BFB1309D-CED8-4665-BEA4-D2A8697BDB1E}" type="pres">
      <dgm:prSet presAssocID="{8A788E52-A0E4-4B9E-9972-5935FD455043}" presName="tx1" presStyleLbl="revTx" presStyleIdx="0" presStyleCnt="5"/>
      <dgm:spPr/>
    </dgm:pt>
    <dgm:pt modelId="{F3D338A2-2C77-4FAB-9B2C-1DAF4E00C2BC}" type="pres">
      <dgm:prSet presAssocID="{8A788E52-A0E4-4B9E-9972-5935FD455043}" presName="vert1" presStyleCnt="0"/>
      <dgm:spPr/>
    </dgm:pt>
    <dgm:pt modelId="{06F119E0-CB40-49B5-84D0-C63DDA98C5F6}" type="pres">
      <dgm:prSet presAssocID="{9E3BFBF8-66BD-491E-9ACB-E17E5786CCB6}" presName="thickLine" presStyleLbl="alignNode1" presStyleIdx="1" presStyleCnt="5"/>
      <dgm:spPr/>
    </dgm:pt>
    <dgm:pt modelId="{38BA4BAB-81D3-4BA2-8677-29D70CB1D0F4}" type="pres">
      <dgm:prSet presAssocID="{9E3BFBF8-66BD-491E-9ACB-E17E5786CCB6}" presName="horz1" presStyleCnt="0"/>
      <dgm:spPr/>
    </dgm:pt>
    <dgm:pt modelId="{58D822AA-D344-4763-8302-AB1C979F50C2}" type="pres">
      <dgm:prSet presAssocID="{9E3BFBF8-66BD-491E-9ACB-E17E5786CCB6}" presName="tx1" presStyleLbl="revTx" presStyleIdx="1" presStyleCnt="5"/>
      <dgm:spPr/>
    </dgm:pt>
    <dgm:pt modelId="{BC6028C2-C14B-42FB-A0FA-6B1DB26B8BF7}" type="pres">
      <dgm:prSet presAssocID="{9E3BFBF8-66BD-491E-9ACB-E17E5786CCB6}" presName="vert1" presStyleCnt="0"/>
      <dgm:spPr/>
    </dgm:pt>
    <dgm:pt modelId="{D0B13DF5-8097-4483-B7D8-AF9474120BF7}" type="pres">
      <dgm:prSet presAssocID="{74246615-4D1E-4ABD-9EF4-6C7958D9F14C}" presName="thickLine" presStyleLbl="alignNode1" presStyleIdx="2" presStyleCnt="5"/>
      <dgm:spPr/>
    </dgm:pt>
    <dgm:pt modelId="{1DB36034-5185-458E-9969-7CECF5079002}" type="pres">
      <dgm:prSet presAssocID="{74246615-4D1E-4ABD-9EF4-6C7958D9F14C}" presName="horz1" presStyleCnt="0"/>
      <dgm:spPr/>
    </dgm:pt>
    <dgm:pt modelId="{F258E341-E17E-4733-AE0E-7B784F181448}" type="pres">
      <dgm:prSet presAssocID="{74246615-4D1E-4ABD-9EF4-6C7958D9F14C}" presName="tx1" presStyleLbl="revTx" presStyleIdx="2" presStyleCnt="5"/>
      <dgm:spPr/>
    </dgm:pt>
    <dgm:pt modelId="{BB220831-9E11-4272-B8CD-D3396A751F1C}" type="pres">
      <dgm:prSet presAssocID="{74246615-4D1E-4ABD-9EF4-6C7958D9F14C}" presName="vert1" presStyleCnt="0"/>
      <dgm:spPr/>
    </dgm:pt>
    <dgm:pt modelId="{9ADD0CB6-63AE-42C6-AD69-694C5DF29CE9}" type="pres">
      <dgm:prSet presAssocID="{40035FBA-463F-4A09-8490-E21E0B00BE52}" presName="thickLine" presStyleLbl="alignNode1" presStyleIdx="3" presStyleCnt="5"/>
      <dgm:spPr/>
    </dgm:pt>
    <dgm:pt modelId="{E1A75B04-480C-436C-83A2-B9355BA25411}" type="pres">
      <dgm:prSet presAssocID="{40035FBA-463F-4A09-8490-E21E0B00BE52}" presName="horz1" presStyleCnt="0"/>
      <dgm:spPr/>
    </dgm:pt>
    <dgm:pt modelId="{180CB049-252E-4823-9278-0A6DC6950B05}" type="pres">
      <dgm:prSet presAssocID="{40035FBA-463F-4A09-8490-E21E0B00BE52}" presName="tx1" presStyleLbl="revTx" presStyleIdx="3" presStyleCnt="5"/>
      <dgm:spPr/>
    </dgm:pt>
    <dgm:pt modelId="{64A898E8-4949-4211-8918-49E349F3CCBA}" type="pres">
      <dgm:prSet presAssocID="{40035FBA-463F-4A09-8490-E21E0B00BE52}" presName="vert1" presStyleCnt="0"/>
      <dgm:spPr/>
    </dgm:pt>
    <dgm:pt modelId="{AB2477D5-E7F7-406B-BA1B-50BD58F258E1}" type="pres">
      <dgm:prSet presAssocID="{6A336C63-7F14-4796-A0BC-92F3CE896A70}" presName="thickLine" presStyleLbl="alignNode1" presStyleIdx="4" presStyleCnt="5"/>
      <dgm:spPr/>
    </dgm:pt>
    <dgm:pt modelId="{11541904-A9CB-4A2D-B6CE-A0F13BD12ABC}" type="pres">
      <dgm:prSet presAssocID="{6A336C63-7F14-4796-A0BC-92F3CE896A70}" presName="horz1" presStyleCnt="0"/>
      <dgm:spPr/>
    </dgm:pt>
    <dgm:pt modelId="{8413A829-4C5F-4938-A570-3D6A09770D1B}" type="pres">
      <dgm:prSet presAssocID="{6A336C63-7F14-4796-A0BC-92F3CE896A70}" presName="tx1" presStyleLbl="revTx" presStyleIdx="4" presStyleCnt="5"/>
      <dgm:spPr/>
    </dgm:pt>
    <dgm:pt modelId="{01412ADC-5BA3-401A-A234-2F0B8506D6F8}" type="pres">
      <dgm:prSet presAssocID="{6A336C63-7F14-4796-A0BC-92F3CE896A70}" presName="vert1" presStyleCnt="0"/>
      <dgm:spPr/>
    </dgm:pt>
  </dgm:ptLst>
  <dgm:cxnLst>
    <dgm:cxn modelId="{F644D511-6764-48E4-82C8-BA596CF9A361}" srcId="{5C8564B7-338A-4A6F-A589-0F0DE6DA8ACE}" destId="{40035FBA-463F-4A09-8490-E21E0B00BE52}" srcOrd="3" destOrd="0" parTransId="{5827F667-4EDE-4DB6-8137-7E47905645DC}" sibTransId="{D1DE5019-AB1F-4FBA-BA20-E28A2070ECCE}"/>
    <dgm:cxn modelId="{0C369F28-A070-4EB6-AE15-BDCEED729286}" type="presOf" srcId="{40035FBA-463F-4A09-8490-E21E0B00BE52}" destId="{180CB049-252E-4823-9278-0A6DC6950B05}" srcOrd="0" destOrd="0" presId="urn:microsoft.com/office/officeart/2008/layout/LinedList"/>
    <dgm:cxn modelId="{8B275C4A-31EF-401B-A4DB-8AFEFCECECD4}" srcId="{5C8564B7-338A-4A6F-A589-0F0DE6DA8ACE}" destId="{6A336C63-7F14-4796-A0BC-92F3CE896A70}" srcOrd="4" destOrd="0" parTransId="{D1AC8E31-F762-4CBF-BF86-20199BCB5675}" sibTransId="{578FE57A-AAE5-4EFA-8BDD-C5085108AC37}"/>
    <dgm:cxn modelId="{570D0A71-C0F4-417A-8CB5-1B63CF549069}" srcId="{5C8564B7-338A-4A6F-A589-0F0DE6DA8ACE}" destId="{8A788E52-A0E4-4B9E-9972-5935FD455043}" srcOrd="0" destOrd="0" parTransId="{E6C433B7-C6C1-4821-A43D-4E4E2C590D45}" sibTransId="{9DFC043B-AB8A-4183-8035-95B263C2D2E0}"/>
    <dgm:cxn modelId="{14A54D96-2F32-478D-8890-8CDC9502F3BA}" srcId="{5C8564B7-338A-4A6F-A589-0F0DE6DA8ACE}" destId="{9E3BFBF8-66BD-491E-9ACB-E17E5786CCB6}" srcOrd="1" destOrd="0" parTransId="{F53AEB53-B6A1-42B2-A647-A0EEA276D340}" sibTransId="{743B8AA9-8BA9-44D8-A765-D2570225CCCD}"/>
    <dgm:cxn modelId="{B578B59C-AD63-4FE2-AF9A-12381C8ED1A5}" type="presOf" srcId="{6A336C63-7F14-4796-A0BC-92F3CE896A70}" destId="{8413A829-4C5F-4938-A570-3D6A09770D1B}" srcOrd="0" destOrd="0" presId="urn:microsoft.com/office/officeart/2008/layout/LinedList"/>
    <dgm:cxn modelId="{666698AF-B90C-435D-A5AF-C325899A148E}" type="presOf" srcId="{9E3BFBF8-66BD-491E-9ACB-E17E5786CCB6}" destId="{58D822AA-D344-4763-8302-AB1C979F50C2}" srcOrd="0" destOrd="0" presId="urn:microsoft.com/office/officeart/2008/layout/LinedList"/>
    <dgm:cxn modelId="{9BD7EDB6-27BD-48BA-AC4D-1CFEA52C70F1}" type="presOf" srcId="{5C8564B7-338A-4A6F-A589-0F0DE6DA8ACE}" destId="{4C92D371-4F20-4336-A0FF-7CB3F2FD74D6}" srcOrd="0" destOrd="0" presId="urn:microsoft.com/office/officeart/2008/layout/LinedList"/>
    <dgm:cxn modelId="{193952BF-1909-47F0-90CD-648BC55A3FE6}" type="presOf" srcId="{74246615-4D1E-4ABD-9EF4-6C7958D9F14C}" destId="{F258E341-E17E-4733-AE0E-7B784F181448}" srcOrd="0" destOrd="0" presId="urn:microsoft.com/office/officeart/2008/layout/LinedList"/>
    <dgm:cxn modelId="{97298AD5-39B4-4E6C-B049-DD8BDF160AD6}" srcId="{5C8564B7-338A-4A6F-A589-0F0DE6DA8ACE}" destId="{74246615-4D1E-4ABD-9EF4-6C7958D9F14C}" srcOrd="2" destOrd="0" parTransId="{560DC5C4-2ED7-4F28-9F22-ABAA5CB021B0}" sibTransId="{D0B22352-C32A-49B3-871F-41A89A270808}"/>
    <dgm:cxn modelId="{8921ADF7-3F38-4A9D-9392-881381CE20B5}" type="presOf" srcId="{8A788E52-A0E4-4B9E-9972-5935FD455043}" destId="{BFB1309D-CED8-4665-BEA4-D2A8697BDB1E}" srcOrd="0" destOrd="0" presId="urn:microsoft.com/office/officeart/2008/layout/LinedList"/>
    <dgm:cxn modelId="{B88E7C13-55C8-446C-B2DE-57E219F343B1}" type="presParOf" srcId="{4C92D371-4F20-4336-A0FF-7CB3F2FD74D6}" destId="{E7A7A53A-D837-4C1A-9C20-3E78CBA1C8B5}" srcOrd="0" destOrd="0" presId="urn:microsoft.com/office/officeart/2008/layout/LinedList"/>
    <dgm:cxn modelId="{D0788ED7-020A-419B-8D1B-C2132261A746}" type="presParOf" srcId="{4C92D371-4F20-4336-A0FF-7CB3F2FD74D6}" destId="{E6DC03F1-D646-48A3-9701-3D68531A529B}" srcOrd="1" destOrd="0" presId="urn:microsoft.com/office/officeart/2008/layout/LinedList"/>
    <dgm:cxn modelId="{75C195E1-7861-4FDB-BBF0-EED987033AFD}" type="presParOf" srcId="{E6DC03F1-D646-48A3-9701-3D68531A529B}" destId="{BFB1309D-CED8-4665-BEA4-D2A8697BDB1E}" srcOrd="0" destOrd="0" presId="urn:microsoft.com/office/officeart/2008/layout/LinedList"/>
    <dgm:cxn modelId="{07C28E9F-FA5A-435E-9F2B-19848D9FB1B0}" type="presParOf" srcId="{E6DC03F1-D646-48A3-9701-3D68531A529B}" destId="{F3D338A2-2C77-4FAB-9B2C-1DAF4E00C2BC}" srcOrd="1" destOrd="0" presId="urn:microsoft.com/office/officeart/2008/layout/LinedList"/>
    <dgm:cxn modelId="{FE217002-1AAC-4D35-827C-B62814BDA7CE}" type="presParOf" srcId="{4C92D371-4F20-4336-A0FF-7CB3F2FD74D6}" destId="{06F119E0-CB40-49B5-84D0-C63DDA98C5F6}" srcOrd="2" destOrd="0" presId="urn:microsoft.com/office/officeart/2008/layout/LinedList"/>
    <dgm:cxn modelId="{A02D6950-E7A6-4E23-91F0-BFE9F8753C27}" type="presParOf" srcId="{4C92D371-4F20-4336-A0FF-7CB3F2FD74D6}" destId="{38BA4BAB-81D3-4BA2-8677-29D70CB1D0F4}" srcOrd="3" destOrd="0" presId="urn:microsoft.com/office/officeart/2008/layout/LinedList"/>
    <dgm:cxn modelId="{8750D166-B594-4C15-B64B-21217FFEBA27}" type="presParOf" srcId="{38BA4BAB-81D3-4BA2-8677-29D70CB1D0F4}" destId="{58D822AA-D344-4763-8302-AB1C979F50C2}" srcOrd="0" destOrd="0" presId="urn:microsoft.com/office/officeart/2008/layout/LinedList"/>
    <dgm:cxn modelId="{0534D8FC-87E8-44E3-9B81-663E3878DB9F}" type="presParOf" srcId="{38BA4BAB-81D3-4BA2-8677-29D70CB1D0F4}" destId="{BC6028C2-C14B-42FB-A0FA-6B1DB26B8BF7}" srcOrd="1" destOrd="0" presId="urn:microsoft.com/office/officeart/2008/layout/LinedList"/>
    <dgm:cxn modelId="{6DB1B5BA-CB41-474F-854C-158EC52B0BD6}" type="presParOf" srcId="{4C92D371-4F20-4336-A0FF-7CB3F2FD74D6}" destId="{D0B13DF5-8097-4483-B7D8-AF9474120BF7}" srcOrd="4" destOrd="0" presId="urn:microsoft.com/office/officeart/2008/layout/LinedList"/>
    <dgm:cxn modelId="{188B7D85-3F7E-498A-9A82-B5C04BDE952E}" type="presParOf" srcId="{4C92D371-4F20-4336-A0FF-7CB3F2FD74D6}" destId="{1DB36034-5185-458E-9969-7CECF5079002}" srcOrd="5" destOrd="0" presId="urn:microsoft.com/office/officeart/2008/layout/LinedList"/>
    <dgm:cxn modelId="{8FDDA774-5E2D-4C05-8892-AD711978F356}" type="presParOf" srcId="{1DB36034-5185-458E-9969-7CECF5079002}" destId="{F258E341-E17E-4733-AE0E-7B784F181448}" srcOrd="0" destOrd="0" presId="urn:microsoft.com/office/officeart/2008/layout/LinedList"/>
    <dgm:cxn modelId="{448F7ACE-0D7C-4622-B074-5B1ABD67667C}" type="presParOf" srcId="{1DB36034-5185-458E-9969-7CECF5079002}" destId="{BB220831-9E11-4272-B8CD-D3396A751F1C}" srcOrd="1" destOrd="0" presId="urn:microsoft.com/office/officeart/2008/layout/LinedList"/>
    <dgm:cxn modelId="{DCD32C1B-0F91-4373-B929-669E2A9946C9}" type="presParOf" srcId="{4C92D371-4F20-4336-A0FF-7CB3F2FD74D6}" destId="{9ADD0CB6-63AE-42C6-AD69-694C5DF29CE9}" srcOrd="6" destOrd="0" presId="urn:microsoft.com/office/officeart/2008/layout/LinedList"/>
    <dgm:cxn modelId="{915631AA-2CE2-4F02-A8CF-CB51C784BFC4}" type="presParOf" srcId="{4C92D371-4F20-4336-A0FF-7CB3F2FD74D6}" destId="{E1A75B04-480C-436C-83A2-B9355BA25411}" srcOrd="7" destOrd="0" presId="urn:microsoft.com/office/officeart/2008/layout/LinedList"/>
    <dgm:cxn modelId="{CE62FE97-E057-48A7-B700-3EDC8185D079}" type="presParOf" srcId="{E1A75B04-480C-436C-83A2-B9355BA25411}" destId="{180CB049-252E-4823-9278-0A6DC6950B05}" srcOrd="0" destOrd="0" presId="urn:microsoft.com/office/officeart/2008/layout/LinedList"/>
    <dgm:cxn modelId="{44E0EADD-583B-4F23-9445-27521D253404}" type="presParOf" srcId="{E1A75B04-480C-436C-83A2-B9355BA25411}" destId="{64A898E8-4949-4211-8918-49E349F3CCBA}" srcOrd="1" destOrd="0" presId="urn:microsoft.com/office/officeart/2008/layout/LinedList"/>
    <dgm:cxn modelId="{69A6EDD1-BB45-48C0-8165-95B4A0D582E2}" type="presParOf" srcId="{4C92D371-4F20-4336-A0FF-7CB3F2FD74D6}" destId="{AB2477D5-E7F7-406B-BA1B-50BD58F258E1}" srcOrd="8" destOrd="0" presId="urn:microsoft.com/office/officeart/2008/layout/LinedList"/>
    <dgm:cxn modelId="{06B62F74-0C23-4691-947E-D14CF7766FB8}" type="presParOf" srcId="{4C92D371-4F20-4336-A0FF-7CB3F2FD74D6}" destId="{11541904-A9CB-4A2D-B6CE-A0F13BD12ABC}" srcOrd="9" destOrd="0" presId="urn:microsoft.com/office/officeart/2008/layout/LinedList"/>
    <dgm:cxn modelId="{E5AD6A62-64BA-46F5-97AD-5CC348CEB9C9}" type="presParOf" srcId="{11541904-A9CB-4A2D-B6CE-A0F13BD12ABC}" destId="{8413A829-4C5F-4938-A570-3D6A09770D1B}" srcOrd="0" destOrd="0" presId="urn:microsoft.com/office/officeart/2008/layout/LinedList"/>
    <dgm:cxn modelId="{79B43EAC-4C27-4974-B5C0-D1AA3F47934B}" type="presParOf" srcId="{11541904-A9CB-4A2D-B6CE-A0F13BD12ABC}" destId="{01412ADC-5BA3-401A-A234-2F0B8506D6F8}"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D108EE1-0766-4C37-8DAB-8FDCB4538BE2}" type="doc">
      <dgm:prSet loTypeId="urn:microsoft.com/office/officeart/2005/8/layout/hierarchy1" loCatId="hierarchy" qsTypeId="urn:microsoft.com/office/officeart/2005/8/quickstyle/simple1" qsCatId="simple" csTypeId="urn:microsoft.com/office/officeart/2005/8/colors/accent1_2" csCatId="accent1"/>
      <dgm:spPr/>
      <dgm:t>
        <a:bodyPr/>
        <a:lstStyle/>
        <a:p>
          <a:endParaRPr lang="en-US"/>
        </a:p>
      </dgm:t>
    </dgm:pt>
    <dgm:pt modelId="{5A9C355B-436C-4318-96BC-47EC32B33B28}">
      <dgm:prSet/>
      <dgm:spPr/>
      <dgm:t>
        <a:bodyPr/>
        <a:lstStyle/>
        <a:p>
          <a:r>
            <a:rPr lang="ar-EG" dirty="0"/>
            <a:t>الاكتتاب العام المباشر</a:t>
          </a:r>
          <a:endParaRPr lang="en-US" dirty="0"/>
        </a:p>
      </dgm:t>
    </dgm:pt>
    <dgm:pt modelId="{F0504CEA-C50B-4BE8-AF19-0EBDC7D87FA3}" type="parTrans" cxnId="{4FE8E474-389F-4B3C-991E-B014CA39BE05}">
      <dgm:prSet/>
      <dgm:spPr/>
      <dgm:t>
        <a:bodyPr/>
        <a:lstStyle/>
        <a:p>
          <a:endParaRPr lang="en-US"/>
        </a:p>
      </dgm:t>
    </dgm:pt>
    <dgm:pt modelId="{8093A7C7-E950-4763-939C-FBF2FE3789F9}" type="sibTrans" cxnId="{4FE8E474-389F-4B3C-991E-B014CA39BE05}">
      <dgm:prSet/>
      <dgm:spPr/>
      <dgm:t>
        <a:bodyPr/>
        <a:lstStyle/>
        <a:p>
          <a:endParaRPr lang="en-US"/>
        </a:p>
      </dgm:t>
    </dgm:pt>
    <dgm:pt modelId="{CEDC893D-9BD0-45CF-BDE5-F6CAE74742E3}">
      <dgm:prSet/>
      <dgm:spPr/>
      <dgm:t>
        <a:bodyPr/>
        <a:lstStyle/>
        <a:p>
          <a:r>
            <a:rPr lang="ar-EG"/>
            <a:t>الاكتتاب المصرفى </a:t>
          </a:r>
          <a:endParaRPr lang="en-US"/>
        </a:p>
      </dgm:t>
    </dgm:pt>
    <dgm:pt modelId="{A321A4A3-AE0A-459C-8F1C-B998149D7FD0}" type="parTrans" cxnId="{37696186-5FA9-4401-B1B0-27D8F60B4F50}">
      <dgm:prSet/>
      <dgm:spPr/>
      <dgm:t>
        <a:bodyPr/>
        <a:lstStyle/>
        <a:p>
          <a:endParaRPr lang="en-US"/>
        </a:p>
      </dgm:t>
    </dgm:pt>
    <dgm:pt modelId="{F6E73188-EBB5-44A9-B840-1CA31E151B1C}" type="sibTrans" cxnId="{37696186-5FA9-4401-B1B0-27D8F60B4F50}">
      <dgm:prSet/>
      <dgm:spPr/>
      <dgm:t>
        <a:bodyPr/>
        <a:lstStyle/>
        <a:p>
          <a:endParaRPr lang="en-US"/>
        </a:p>
      </dgm:t>
    </dgm:pt>
    <dgm:pt modelId="{A6B9CFDA-E768-42DE-BE82-A9A4398D8B76}">
      <dgm:prSet/>
      <dgm:spPr/>
      <dgm:t>
        <a:bodyPr/>
        <a:lstStyle/>
        <a:p>
          <a:r>
            <a:rPr lang="ar-EG"/>
            <a:t>الاكتتاب بالمزايده</a:t>
          </a:r>
          <a:endParaRPr lang="en-US"/>
        </a:p>
      </dgm:t>
    </dgm:pt>
    <dgm:pt modelId="{D5B6CEFB-8A1A-4B09-BE0C-AB4E7F301C35}" type="parTrans" cxnId="{A278A117-3AEC-4063-B7D2-F88886E520AB}">
      <dgm:prSet/>
      <dgm:spPr/>
      <dgm:t>
        <a:bodyPr/>
        <a:lstStyle/>
        <a:p>
          <a:endParaRPr lang="en-US"/>
        </a:p>
      </dgm:t>
    </dgm:pt>
    <dgm:pt modelId="{035F7971-DF54-473A-85E4-E0348064E790}" type="sibTrans" cxnId="{A278A117-3AEC-4063-B7D2-F88886E520AB}">
      <dgm:prSet/>
      <dgm:spPr/>
      <dgm:t>
        <a:bodyPr/>
        <a:lstStyle/>
        <a:p>
          <a:endParaRPr lang="en-US"/>
        </a:p>
      </dgm:t>
    </dgm:pt>
    <dgm:pt modelId="{227DFA31-6AEB-4B19-9F7C-01CD6B500EF0}">
      <dgm:prSet/>
      <dgm:spPr/>
      <dgm:t>
        <a:bodyPr/>
        <a:lstStyle/>
        <a:p>
          <a:r>
            <a:rPr lang="ar-EG" dirty="0"/>
            <a:t>الاصدار فى البورصه</a:t>
          </a:r>
          <a:endParaRPr lang="en-US" dirty="0"/>
        </a:p>
      </dgm:t>
    </dgm:pt>
    <dgm:pt modelId="{1BB3BCCA-5A62-422D-8983-FC0DA7FB8ED6}" type="parTrans" cxnId="{9E9807E2-DC96-4562-B000-2E6EDC5B1204}">
      <dgm:prSet/>
      <dgm:spPr/>
      <dgm:t>
        <a:bodyPr/>
        <a:lstStyle/>
        <a:p>
          <a:endParaRPr lang="en-US"/>
        </a:p>
      </dgm:t>
    </dgm:pt>
    <dgm:pt modelId="{A77590D6-C6A2-4478-AE67-F7D6434A252D}" type="sibTrans" cxnId="{9E9807E2-DC96-4562-B000-2E6EDC5B1204}">
      <dgm:prSet/>
      <dgm:spPr/>
      <dgm:t>
        <a:bodyPr/>
        <a:lstStyle/>
        <a:p>
          <a:endParaRPr lang="en-US"/>
        </a:p>
      </dgm:t>
    </dgm:pt>
    <dgm:pt modelId="{0CAA12AA-89A9-413E-B140-6BABC89AF589}" type="pres">
      <dgm:prSet presAssocID="{9D108EE1-0766-4C37-8DAB-8FDCB4538BE2}" presName="hierChild1" presStyleCnt="0">
        <dgm:presLayoutVars>
          <dgm:chPref val="1"/>
          <dgm:dir/>
          <dgm:animOne val="branch"/>
          <dgm:animLvl val="lvl"/>
          <dgm:resizeHandles/>
        </dgm:presLayoutVars>
      </dgm:prSet>
      <dgm:spPr/>
    </dgm:pt>
    <dgm:pt modelId="{E2A0DC1A-4971-4B15-89B4-BA03B3BCE541}" type="pres">
      <dgm:prSet presAssocID="{5A9C355B-436C-4318-96BC-47EC32B33B28}" presName="hierRoot1" presStyleCnt="0"/>
      <dgm:spPr/>
    </dgm:pt>
    <dgm:pt modelId="{FF69DF68-DC26-4A20-B845-86BEE4FCB8C7}" type="pres">
      <dgm:prSet presAssocID="{5A9C355B-436C-4318-96BC-47EC32B33B28}" presName="composite" presStyleCnt="0"/>
      <dgm:spPr/>
    </dgm:pt>
    <dgm:pt modelId="{A5F37B14-F59E-44DC-8450-28FF39D45DAD}" type="pres">
      <dgm:prSet presAssocID="{5A9C355B-436C-4318-96BC-47EC32B33B28}" presName="background" presStyleLbl="node0" presStyleIdx="0" presStyleCnt="4"/>
      <dgm:spPr/>
    </dgm:pt>
    <dgm:pt modelId="{20FFC206-45F1-4A9A-AED6-30C68DB33BF1}" type="pres">
      <dgm:prSet presAssocID="{5A9C355B-436C-4318-96BC-47EC32B33B28}" presName="text" presStyleLbl="fgAcc0" presStyleIdx="0" presStyleCnt="4">
        <dgm:presLayoutVars>
          <dgm:chPref val="3"/>
        </dgm:presLayoutVars>
      </dgm:prSet>
      <dgm:spPr/>
    </dgm:pt>
    <dgm:pt modelId="{A0F3F655-E7C6-43DB-BE45-B5BE5E5E309E}" type="pres">
      <dgm:prSet presAssocID="{5A9C355B-436C-4318-96BC-47EC32B33B28}" presName="hierChild2" presStyleCnt="0"/>
      <dgm:spPr/>
    </dgm:pt>
    <dgm:pt modelId="{41FC32B4-EDFB-49B2-BF6A-8939D4E0FBED}" type="pres">
      <dgm:prSet presAssocID="{CEDC893D-9BD0-45CF-BDE5-F6CAE74742E3}" presName="hierRoot1" presStyleCnt="0"/>
      <dgm:spPr/>
    </dgm:pt>
    <dgm:pt modelId="{0A0500C1-DE8B-4374-BEFE-5AE8F2914319}" type="pres">
      <dgm:prSet presAssocID="{CEDC893D-9BD0-45CF-BDE5-F6CAE74742E3}" presName="composite" presStyleCnt="0"/>
      <dgm:spPr/>
    </dgm:pt>
    <dgm:pt modelId="{1C306A89-99E3-4F7F-A04E-E64203405603}" type="pres">
      <dgm:prSet presAssocID="{CEDC893D-9BD0-45CF-BDE5-F6CAE74742E3}" presName="background" presStyleLbl="node0" presStyleIdx="1" presStyleCnt="4"/>
      <dgm:spPr/>
    </dgm:pt>
    <dgm:pt modelId="{E189A40C-E120-4949-8687-F75D7DB9EABE}" type="pres">
      <dgm:prSet presAssocID="{CEDC893D-9BD0-45CF-BDE5-F6CAE74742E3}" presName="text" presStyleLbl="fgAcc0" presStyleIdx="1" presStyleCnt="4">
        <dgm:presLayoutVars>
          <dgm:chPref val="3"/>
        </dgm:presLayoutVars>
      </dgm:prSet>
      <dgm:spPr/>
    </dgm:pt>
    <dgm:pt modelId="{0FC0E889-6FB5-4D4A-B9D3-8E223B436860}" type="pres">
      <dgm:prSet presAssocID="{CEDC893D-9BD0-45CF-BDE5-F6CAE74742E3}" presName="hierChild2" presStyleCnt="0"/>
      <dgm:spPr/>
    </dgm:pt>
    <dgm:pt modelId="{0ADB572C-B88A-4886-80E7-2EF62B6E9CA5}" type="pres">
      <dgm:prSet presAssocID="{A6B9CFDA-E768-42DE-BE82-A9A4398D8B76}" presName="hierRoot1" presStyleCnt="0"/>
      <dgm:spPr/>
    </dgm:pt>
    <dgm:pt modelId="{5D66270D-2BBC-4FF4-8C91-32A71A1501BD}" type="pres">
      <dgm:prSet presAssocID="{A6B9CFDA-E768-42DE-BE82-A9A4398D8B76}" presName="composite" presStyleCnt="0"/>
      <dgm:spPr/>
    </dgm:pt>
    <dgm:pt modelId="{13B93E41-56B6-4DA3-AFCE-84DC84334833}" type="pres">
      <dgm:prSet presAssocID="{A6B9CFDA-E768-42DE-BE82-A9A4398D8B76}" presName="background" presStyleLbl="node0" presStyleIdx="2" presStyleCnt="4"/>
      <dgm:spPr/>
    </dgm:pt>
    <dgm:pt modelId="{2240DCEE-E1D2-437D-851D-F3F478E3D7AC}" type="pres">
      <dgm:prSet presAssocID="{A6B9CFDA-E768-42DE-BE82-A9A4398D8B76}" presName="text" presStyleLbl="fgAcc0" presStyleIdx="2" presStyleCnt="4">
        <dgm:presLayoutVars>
          <dgm:chPref val="3"/>
        </dgm:presLayoutVars>
      </dgm:prSet>
      <dgm:spPr/>
    </dgm:pt>
    <dgm:pt modelId="{73832B75-AAFE-4FD4-8776-051AA1648592}" type="pres">
      <dgm:prSet presAssocID="{A6B9CFDA-E768-42DE-BE82-A9A4398D8B76}" presName="hierChild2" presStyleCnt="0"/>
      <dgm:spPr/>
    </dgm:pt>
    <dgm:pt modelId="{47EE0E71-ED17-4C25-B740-7DFFBCBE8208}" type="pres">
      <dgm:prSet presAssocID="{227DFA31-6AEB-4B19-9F7C-01CD6B500EF0}" presName="hierRoot1" presStyleCnt="0"/>
      <dgm:spPr/>
    </dgm:pt>
    <dgm:pt modelId="{1843833E-8CE6-4A7E-B1D1-35CC41CDD8D2}" type="pres">
      <dgm:prSet presAssocID="{227DFA31-6AEB-4B19-9F7C-01CD6B500EF0}" presName="composite" presStyleCnt="0"/>
      <dgm:spPr/>
    </dgm:pt>
    <dgm:pt modelId="{3535EEE8-4388-4240-AF36-A6E79D77A37F}" type="pres">
      <dgm:prSet presAssocID="{227DFA31-6AEB-4B19-9F7C-01CD6B500EF0}" presName="background" presStyleLbl="node0" presStyleIdx="3" presStyleCnt="4"/>
      <dgm:spPr/>
    </dgm:pt>
    <dgm:pt modelId="{521A1DF7-91E4-4F15-B2E0-FCEAC1BFF86E}" type="pres">
      <dgm:prSet presAssocID="{227DFA31-6AEB-4B19-9F7C-01CD6B500EF0}" presName="text" presStyleLbl="fgAcc0" presStyleIdx="3" presStyleCnt="4">
        <dgm:presLayoutVars>
          <dgm:chPref val="3"/>
        </dgm:presLayoutVars>
      </dgm:prSet>
      <dgm:spPr/>
    </dgm:pt>
    <dgm:pt modelId="{43346EC6-CF17-4D89-A590-0A55687A24BD}" type="pres">
      <dgm:prSet presAssocID="{227DFA31-6AEB-4B19-9F7C-01CD6B500EF0}" presName="hierChild2" presStyleCnt="0"/>
      <dgm:spPr/>
    </dgm:pt>
  </dgm:ptLst>
  <dgm:cxnLst>
    <dgm:cxn modelId="{8EDAC216-33FE-4818-87A9-C7E6658D0F8F}" type="presOf" srcId="{5A9C355B-436C-4318-96BC-47EC32B33B28}" destId="{20FFC206-45F1-4A9A-AED6-30C68DB33BF1}" srcOrd="0" destOrd="0" presId="urn:microsoft.com/office/officeart/2005/8/layout/hierarchy1"/>
    <dgm:cxn modelId="{A278A117-3AEC-4063-B7D2-F88886E520AB}" srcId="{9D108EE1-0766-4C37-8DAB-8FDCB4538BE2}" destId="{A6B9CFDA-E768-42DE-BE82-A9A4398D8B76}" srcOrd="2" destOrd="0" parTransId="{D5B6CEFB-8A1A-4B09-BE0C-AB4E7F301C35}" sibTransId="{035F7971-DF54-473A-85E4-E0348064E790}"/>
    <dgm:cxn modelId="{9AC94B1D-C6DC-4BCA-A4D5-683952EE4187}" type="presOf" srcId="{9D108EE1-0766-4C37-8DAB-8FDCB4538BE2}" destId="{0CAA12AA-89A9-413E-B140-6BABC89AF589}" srcOrd="0" destOrd="0" presId="urn:microsoft.com/office/officeart/2005/8/layout/hierarchy1"/>
    <dgm:cxn modelId="{25AFB14C-1C6D-44ED-86E7-4502A134556A}" type="presOf" srcId="{CEDC893D-9BD0-45CF-BDE5-F6CAE74742E3}" destId="{E189A40C-E120-4949-8687-F75D7DB9EABE}" srcOrd="0" destOrd="0" presId="urn:microsoft.com/office/officeart/2005/8/layout/hierarchy1"/>
    <dgm:cxn modelId="{09E2B94F-8E19-4CF8-A755-575A89A10069}" type="presOf" srcId="{227DFA31-6AEB-4B19-9F7C-01CD6B500EF0}" destId="{521A1DF7-91E4-4F15-B2E0-FCEAC1BFF86E}" srcOrd="0" destOrd="0" presId="urn:microsoft.com/office/officeart/2005/8/layout/hierarchy1"/>
    <dgm:cxn modelId="{4FE8E474-389F-4B3C-991E-B014CA39BE05}" srcId="{9D108EE1-0766-4C37-8DAB-8FDCB4538BE2}" destId="{5A9C355B-436C-4318-96BC-47EC32B33B28}" srcOrd="0" destOrd="0" parTransId="{F0504CEA-C50B-4BE8-AF19-0EBDC7D87FA3}" sibTransId="{8093A7C7-E950-4763-939C-FBF2FE3789F9}"/>
    <dgm:cxn modelId="{37696186-5FA9-4401-B1B0-27D8F60B4F50}" srcId="{9D108EE1-0766-4C37-8DAB-8FDCB4538BE2}" destId="{CEDC893D-9BD0-45CF-BDE5-F6CAE74742E3}" srcOrd="1" destOrd="0" parTransId="{A321A4A3-AE0A-459C-8F1C-B998149D7FD0}" sibTransId="{F6E73188-EBB5-44A9-B840-1CA31E151B1C}"/>
    <dgm:cxn modelId="{EFB9779E-797F-440C-8F81-CCA108DECB9B}" type="presOf" srcId="{A6B9CFDA-E768-42DE-BE82-A9A4398D8B76}" destId="{2240DCEE-E1D2-437D-851D-F3F478E3D7AC}" srcOrd="0" destOrd="0" presId="urn:microsoft.com/office/officeart/2005/8/layout/hierarchy1"/>
    <dgm:cxn modelId="{9E9807E2-DC96-4562-B000-2E6EDC5B1204}" srcId="{9D108EE1-0766-4C37-8DAB-8FDCB4538BE2}" destId="{227DFA31-6AEB-4B19-9F7C-01CD6B500EF0}" srcOrd="3" destOrd="0" parTransId="{1BB3BCCA-5A62-422D-8983-FC0DA7FB8ED6}" sibTransId="{A77590D6-C6A2-4478-AE67-F7D6434A252D}"/>
    <dgm:cxn modelId="{15FF24EA-9015-4D9A-9E60-44823739D0B5}" type="presParOf" srcId="{0CAA12AA-89A9-413E-B140-6BABC89AF589}" destId="{E2A0DC1A-4971-4B15-89B4-BA03B3BCE541}" srcOrd="0" destOrd="0" presId="urn:microsoft.com/office/officeart/2005/8/layout/hierarchy1"/>
    <dgm:cxn modelId="{CA8DD6D3-D21E-4734-9D94-E97BA71BA8B8}" type="presParOf" srcId="{E2A0DC1A-4971-4B15-89B4-BA03B3BCE541}" destId="{FF69DF68-DC26-4A20-B845-86BEE4FCB8C7}" srcOrd="0" destOrd="0" presId="urn:microsoft.com/office/officeart/2005/8/layout/hierarchy1"/>
    <dgm:cxn modelId="{A51616F9-ED4C-440F-A911-B38656A67DFE}" type="presParOf" srcId="{FF69DF68-DC26-4A20-B845-86BEE4FCB8C7}" destId="{A5F37B14-F59E-44DC-8450-28FF39D45DAD}" srcOrd="0" destOrd="0" presId="urn:microsoft.com/office/officeart/2005/8/layout/hierarchy1"/>
    <dgm:cxn modelId="{E029748F-8983-4DE7-8D5E-4F8E7D24B4D4}" type="presParOf" srcId="{FF69DF68-DC26-4A20-B845-86BEE4FCB8C7}" destId="{20FFC206-45F1-4A9A-AED6-30C68DB33BF1}" srcOrd="1" destOrd="0" presId="urn:microsoft.com/office/officeart/2005/8/layout/hierarchy1"/>
    <dgm:cxn modelId="{FE74FB43-F091-43A1-B212-29E0E4EEB815}" type="presParOf" srcId="{E2A0DC1A-4971-4B15-89B4-BA03B3BCE541}" destId="{A0F3F655-E7C6-43DB-BE45-B5BE5E5E309E}" srcOrd="1" destOrd="0" presId="urn:microsoft.com/office/officeart/2005/8/layout/hierarchy1"/>
    <dgm:cxn modelId="{D9EF14DA-0CA9-4AA6-9DA3-FFCFB4AFD0E3}" type="presParOf" srcId="{0CAA12AA-89A9-413E-B140-6BABC89AF589}" destId="{41FC32B4-EDFB-49B2-BF6A-8939D4E0FBED}" srcOrd="1" destOrd="0" presId="urn:microsoft.com/office/officeart/2005/8/layout/hierarchy1"/>
    <dgm:cxn modelId="{C11BFE52-087B-4A64-988D-DC9E18819830}" type="presParOf" srcId="{41FC32B4-EDFB-49B2-BF6A-8939D4E0FBED}" destId="{0A0500C1-DE8B-4374-BEFE-5AE8F2914319}" srcOrd="0" destOrd="0" presId="urn:microsoft.com/office/officeart/2005/8/layout/hierarchy1"/>
    <dgm:cxn modelId="{05F8297B-95DB-40F9-BF02-ED90190C403B}" type="presParOf" srcId="{0A0500C1-DE8B-4374-BEFE-5AE8F2914319}" destId="{1C306A89-99E3-4F7F-A04E-E64203405603}" srcOrd="0" destOrd="0" presId="urn:microsoft.com/office/officeart/2005/8/layout/hierarchy1"/>
    <dgm:cxn modelId="{41AFD5EE-2461-4618-9069-DF211ABAA7E9}" type="presParOf" srcId="{0A0500C1-DE8B-4374-BEFE-5AE8F2914319}" destId="{E189A40C-E120-4949-8687-F75D7DB9EABE}" srcOrd="1" destOrd="0" presId="urn:microsoft.com/office/officeart/2005/8/layout/hierarchy1"/>
    <dgm:cxn modelId="{9E09ED44-0C11-41E1-906A-251D38B65D9B}" type="presParOf" srcId="{41FC32B4-EDFB-49B2-BF6A-8939D4E0FBED}" destId="{0FC0E889-6FB5-4D4A-B9D3-8E223B436860}" srcOrd="1" destOrd="0" presId="urn:microsoft.com/office/officeart/2005/8/layout/hierarchy1"/>
    <dgm:cxn modelId="{B0ACBC4E-091B-4CBE-B4A2-047F51DAA1E3}" type="presParOf" srcId="{0CAA12AA-89A9-413E-B140-6BABC89AF589}" destId="{0ADB572C-B88A-4886-80E7-2EF62B6E9CA5}" srcOrd="2" destOrd="0" presId="urn:microsoft.com/office/officeart/2005/8/layout/hierarchy1"/>
    <dgm:cxn modelId="{6180B3AD-6136-440C-B90E-EE5D824AE821}" type="presParOf" srcId="{0ADB572C-B88A-4886-80E7-2EF62B6E9CA5}" destId="{5D66270D-2BBC-4FF4-8C91-32A71A1501BD}" srcOrd="0" destOrd="0" presId="urn:microsoft.com/office/officeart/2005/8/layout/hierarchy1"/>
    <dgm:cxn modelId="{31669304-7102-40C3-8FB3-1765D6732EA2}" type="presParOf" srcId="{5D66270D-2BBC-4FF4-8C91-32A71A1501BD}" destId="{13B93E41-56B6-4DA3-AFCE-84DC84334833}" srcOrd="0" destOrd="0" presId="urn:microsoft.com/office/officeart/2005/8/layout/hierarchy1"/>
    <dgm:cxn modelId="{FD78E551-7EAB-49D2-A458-15D9380AA78F}" type="presParOf" srcId="{5D66270D-2BBC-4FF4-8C91-32A71A1501BD}" destId="{2240DCEE-E1D2-437D-851D-F3F478E3D7AC}" srcOrd="1" destOrd="0" presId="urn:microsoft.com/office/officeart/2005/8/layout/hierarchy1"/>
    <dgm:cxn modelId="{84DDF1CE-7460-4E34-9BD4-48BEB399F3F2}" type="presParOf" srcId="{0ADB572C-B88A-4886-80E7-2EF62B6E9CA5}" destId="{73832B75-AAFE-4FD4-8776-051AA1648592}" srcOrd="1" destOrd="0" presId="urn:microsoft.com/office/officeart/2005/8/layout/hierarchy1"/>
    <dgm:cxn modelId="{41D5E07F-45B8-43DD-99C1-746988D570E1}" type="presParOf" srcId="{0CAA12AA-89A9-413E-B140-6BABC89AF589}" destId="{47EE0E71-ED17-4C25-B740-7DFFBCBE8208}" srcOrd="3" destOrd="0" presId="urn:microsoft.com/office/officeart/2005/8/layout/hierarchy1"/>
    <dgm:cxn modelId="{9C99152E-2F08-45C2-B106-A6B56E08172F}" type="presParOf" srcId="{47EE0E71-ED17-4C25-B740-7DFFBCBE8208}" destId="{1843833E-8CE6-4A7E-B1D1-35CC41CDD8D2}" srcOrd="0" destOrd="0" presId="urn:microsoft.com/office/officeart/2005/8/layout/hierarchy1"/>
    <dgm:cxn modelId="{08236928-E770-4B04-BFDD-3F584E2BA35D}" type="presParOf" srcId="{1843833E-8CE6-4A7E-B1D1-35CC41CDD8D2}" destId="{3535EEE8-4388-4240-AF36-A6E79D77A37F}" srcOrd="0" destOrd="0" presId="urn:microsoft.com/office/officeart/2005/8/layout/hierarchy1"/>
    <dgm:cxn modelId="{7E6836D9-7C82-4AAE-A9A6-2173B5CDE909}" type="presParOf" srcId="{1843833E-8CE6-4A7E-B1D1-35CC41CDD8D2}" destId="{521A1DF7-91E4-4F15-B2E0-FCEAC1BFF86E}" srcOrd="1" destOrd="0" presId="urn:microsoft.com/office/officeart/2005/8/layout/hierarchy1"/>
    <dgm:cxn modelId="{C59628D2-D389-4B07-9BB2-BE160D8351DD}" type="presParOf" srcId="{47EE0E71-ED17-4C25-B740-7DFFBCBE8208}" destId="{43346EC6-CF17-4D89-A590-0A55687A24BD}"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3B64844-D740-4498-962B-B8BFF93EE241}">
      <dsp:nvSpPr>
        <dsp:cNvPr id="0" name=""/>
        <dsp:cNvSpPr/>
      </dsp:nvSpPr>
      <dsp:spPr>
        <a:xfrm>
          <a:off x="0" y="479"/>
          <a:ext cx="9486899" cy="0"/>
        </a:xfrm>
        <a:prstGeom prst="line">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w="6350" cap="flat" cmpd="sng" algn="ctr">
          <a:solidFill>
            <a:schemeClr val="dk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808B46D1-DDE7-4345-ADB6-0DED5DCF6A8B}">
      <dsp:nvSpPr>
        <dsp:cNvPr id="0" name=""/>
        <dsp:cNvSpPr/>
      </dsp:nvSpPr>
      <dsp:spPr>
        <a:xfrm>
          <a:off x="0" y="0"/>
          <a:ext cx="9486899" cy="5607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r" defTabSz="1111250" rtl="1">
            <a:lnSpc>
              <a:spcPct val="90000"/>
            </a:lnSpc>
            <a:spcBef>
              <a:spcPct val="0"/>
            </a:spcBef>
            <a:spcAft>
              <a:spcPct val="35000"/>
            </a:spcAft>
            <a:buNone/>
          </a:pPr>
          <a:r>
            <a:rPr lang="ar-EG" sz="2500" kern="1200" dirty="0"/>
            <a:t>أولا: تعريف القروض العامه</a:t>
          </a:r>
          <a:endParaRPr lang="en-US" sz="2500" kern="1200" dirty="0"/>
        </a:p>
      </dsp:txBody>
      <dsp:txXfrm>
        <a:off x="0" y="0"/>
        <a:ext cx="9486899" cy="560704"/>
      </dsp:txXfrm>
    </dsp:sp>
    <dsp:sp modelId="{8F639300-B7D3-4CB3-BACB-42602B5554BF}">
      <dsp:nvSpPr>
        <dsp:cNvPr id="0" name=""/>
        <dsp:cNvSpPr/>
      </dsp:nvSpPr>
      <dsp:spPr>
        <a:xfrm>
          <a:off x="0" y="561183"/>
          <a:ext cx="9486899" cy="0"/>
        </a:xfrm>
        <a:prstGeom prst="line">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w="6350" cap="flat" cmpd="sng" algn="ctr">
          <a:solidFill>
            <a:schemeClr val="dk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527DBB1D-A9F8-4264-A55C-E2DC810E39F1}">
      <dsp:nvSpPr>
        <dsp:cNvPr id="0" name=""/>
        <dsp:cNvSpPr/>
      </dsp:nvSpPr>
      <dsp:spPr>
        <a:xfrm>
          <a:off x="0" y="560701"/>
          <a:ext cx="9486899" cy="5607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r" defTabSz="1111250" rtl="1">
            <a:lnSpc>
              <a:spcPct val="90000"/>
            </a:lnSpc>
            <a:spcBef>
              <a:spcPct val="0"/>
            </a:spcBef>
            <a:spcAft>
              <a:spcPct val="35000"/>
            </a:spcAft>
            <a:buNone/>
          </a:pPr>
          <a:r>
            <a:rPr lang="ar-EG" sz="2500" kern="1200" dirty="0"/>
            <a:t>ثانيا: انواع القروض العامه</a:t>
          </a:r>
          <a:endParaRPr lang="en-US" sz="2500" kern="1200" dirty="0"/>
        </a:p>
      </dsp:txBody>
      <dsp:txXfrm>
        <a:off x="0" y="560701"/>
        <a:ext cx="9486899" cy="560704"/>
      </dsp:txXfrm>
    </dsp:sp>
    <dsp:sp modelId="{C4436766-EA22-4C70-99E2-1C77C7E20DD1}">
      <dsp:nvSpPr>
        <dsp:cNvPr id="0" name=""/>
        <dsp:cNvSpPr/>
      </dsp:nvSpPr>
      <dsp:spPr>
        <a:xfrm>
          <a:off x="0" y="1121887"/>
          <a:ext cx="9486899" cy="0"/>
        </a:xfrm>
        <a:prstGeom prst="line">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w="6350" cap="flat" cmpd="sng" algn="ctr">
          <a:solidFill>
            <a:schemeClr val="dk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AA5ED416-3A07-4AC3-8F5C-BD78181DB967}">
      <dsp:nvSpPr>
        <dsp:cNvPr id="0" name=""/>
        <dsp:cNvSpPr/>
      </dsp:nvSpPr>
      <dsp:spPr>
        <a:xfrm>
          <a:off x="0" y="1121887"/>
          <a:ext cx="9486899" cy="5607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r" defTabSz="1111250" rtl="1">
            <a:lnSpc>
              <a:spcPct val="90000"/>
            </a:lnSpc>
            <a:spcBef>
              <a:spcPct val="0"/>
            </a:spcBef>
            <a:spcAft>
              <a:spcPct val="35000"/>
            </a:spcAft>
            <a:buNone/>
          </a:pPr>
          <a:r>
            <a:rPr lang="ar-EG" sz="2500" kern="1200"/>
            <a:t>ثالثا: اصدار القروض العامه</a:t>
          </a:r>
          <a:endParaRPr lang="en-US" sz="2500" kern="1200"/>
        </a:p>
      </dsp:txBody>
      <dsp:txXfrm>
        <a:off x="0" y="1121887"/>
        <a:ext cx="9486899" cy="560704"/>
      </dsp:txXfrm>
    </dsp:sp>
    <dsp:sp modelId="{2BC69D82-54FD-41BF-9A04-8BB2FAF6E687}">
      <dsp:nvSpPr>
        <dsp:cNvPr id="0" name=""/>
        <dsp:cNvSpPr/>
      </dsp:nvSpPr>
      <dsp:spPr>
        <a:xfrm>
          <a:off x="0" y="1682591"/>
          <a:ext cx="9486899" cy="0"/>
        </a:xfrm>
        <a:prstGeom prst="line">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w="6350" cap="flat" cmpd="sng" algn="ctr">
          <a:solidFill>
            <a:schemeClr val="dk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65AB7F17-59EA-4F5F-B7FF-56824AF5F551}">
      <dsp:nvSpPr>
        <dsp:cNvPr id="0" name=""/>
        <dsp:cNvSpPr/>
      </dsp:nvSpPr>
      <dsp:spPr>
        <a:xfrm>
          <a:off x="0" y="1682591"/>
          <a:ext cx="9486899" cy="5607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r" defTabSz="1111250" rtl="1">
            <a:lnSpc>
              <a:spcPct val="90000"/>
            </a:lnSpc>
            <a:spcBef>
              <a:spcPct val="0"/>
            </a:spcBef>
            <a:spcAft>
              <a:spcPct val="35000"/>
            </a:spcAft>
            <a:buNone/>
          </a:pPr>
          <a:r>
            <a:rPr lang="ar-EG" sz="2500" kern="1200"/>
            <a:t>رابعا: حدود القروض العامه</a:t>
          </a:r>
          <a:endParaRPr lang="en-US" sz="2500" kern="1200"/>
        </a:p>
      </dsp:txBody>
      <dsp:txXfrm>
        <a:off x="0" y="1682591"/>
        <a:ext cx="9486899" cy="560704"/>
      </dsp:txXfrm>
    </dsp:sp>
    <dsp:sp modelId="{A68DBD7E-E54C-4065-AC52-9C6497A88A38}">
      <dsp:nvSpPr>
        <dsp:cNvPr id="0" name=""/>
        <dsp:cNvSpPr/>
      </dsp:nvSpPr>
      <dsp:spPr>
        <a:xfrm>
          <a:off x="0" y="2243295"/>
          <a:ext cx="9486899" cy="0"/>
        </a:xfrm>
        <a:prstGeom prst="line">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w="6350" cap="flat" cmpd="sng" algn="ctr">
          <a:solidFill>
            <a:schemeClr val="dk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6960C6F1-B821-4D68-8AEF-0C315D9060CA}">
      <dsp:nvSpPr>
        <dsp:cNvPr id="0" name=""/>
        <dsp:cNvSpPr/>
      </dsp:nvSpPr>
      <dsp:spPr>
        <a:xfrm>
          <a:off x="0" y="2243295"/>
          <a:ext cx="9486899" cy="5607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r" defTabSz="1111250" rtl="1">
            <a:lnSpc>
              <a:spcPct val="90000"/>
            </a:lnSpc>
            <a:spcBef>
              <a:spcPct val="0"/>
            </a:spcBef>
            <a:spcAft>
              <a:spcPct val="35000"/>
            </a:spcAft>
            <a:buNone/>
          </a:pPr>
          <a:r>
            <a:rPr lang="ar-EG" sz="2500" kern="1200"/>
            <a:t>خامسا: الاثار اقتصاديه للقروض العامه</a:t>
          </a:r>
          <a:endParaRPr lang="en-US" sz="2500" kern="1200"/>
        </a:p>
      </dsp:txBody>
      <dsp:txXfrm>
        <a:off x="0" y="2243295"/>
        <a:ext cx="9486899" cy="560704"/>
      </dsp:txXfrm>
    </dsp:sp>
    <dsp:sp modelId="{9D551F4A-1DE7-4315-9996-6EB95195238F}">
      <dsp:nvSpPr>
        <dsp:cNvPr id="0" name=""/>
        <dsp:cNvSpPr/>
      </dsp:nvSpPr>
      <dsp:spPr>
        <a:xfrm>
          <a:off x="0" y="2803999"/>
          <a:ext cx="9486899" cy="0"/>
        </a:xfrm>
        <a:prstGeom prst="line">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w="6350" cap="flat" cmpd="sng" algn="ctr">
          <a:solidFill>
            <a:schemeClr val="dk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39FD96CA-E859-4F08-BD7F-3D197688396A}">
      <dsp:nvSpPr>
        <dsp:cNvPr id="0" name=""/>
        <dsp:cNvSpPr/>
      </dsp:nvSpPr>
      <dsp:spPr>
        <a:xfrm>
          <a:off x="0" y="2803999"/>
          <a:ext cx="9486899" cy="5607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r" defTabSz="1111250" rtl="1">
            <a:lnSpc>
              <a:spcPct val="90000"/>
            </a:lnSpc>
            <a:spcBef>
              <a:spcPct val="0"/>
            </a:spcBef>
            <a:spcAft>
              <a:spcPct val="35000"/>
            </a:spcAft>
            <a:buNone/>
          </a:pPr>
          <a:r>
            <a:rPr lang="ar-EG" sz="2500" kern="1200"/>
            <a:t>سادسا: مخاطر القروض</a:t>
          </a:r>
          <a:endParaRPr lang="en-US" sz="2500" kern="1200"/>
        </a:p>
      </dsp:txBody>
      <dsp:txXfrm>
        <a:off x="0" y="2803999"/>
        <a:ext cx="9486899" cy="560704"/>
      </dsp:txXfrm>
    </dsp:sp>
    <dsp:sp modelId="{AFD37AA9-2B4F-4C30-9BC0-38F8324F20AD}">
      <dsp:nvSpPr>
        <dsp:cNvPr id="0" name=""/>
        <dsp:cNvSpPr/>
      </dsp:nvSpPr>
      <dsp:spPr>
        <a:xfrm>
          <a:off x="0" y="3364703"/>
          <a:ext cx="9486899" cy="0"/>
        </a:xfrm>
        <a:prstGeom prst="line">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w="6350" cap="flat" cmpd="sng" algn="ctr">
          <a:solidFill>
            <a:schemeClr val="dk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49A861B9-772B-471C-8DB7-7C55385162F1}">
      <dsp:nvSpPr>
        <dsp:cNvPr id="0" name=""/>
        <dsp:cNvSpPr/>
      </dsp:nvSpPr>
      <dsp:spPr>
        <a:xfrm>
          <a:off x="0" y="3364703"/>
          <a:ext cx="9486899" cy="5607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r" defTabSz="1111250" rtl="1">
            <a:lnSpc>
              <a:spcPct val="90000"/>
            </a:lnSpc>
            <a:spcBef>
              <a:spcPct val="0"/>
            </a:spcBef>
            <a:spcAft>
              <a:spcPct val="35000"/>
            </a:spcAft>
            <a:buNone/>
          </a:pPr>
          <a:r>
            <a:rPr lang="ar-EG" sz="2500" kern="1200"/>
            <a:t>سابعا: القروض والنظم الاقتصاديه</a:t>
          </a:r>
          <a:endParaRPr lang="en-US" sz="2500" kern="1200"/>
        </a:p>
      </dsp:txBody>
      <dsp:txXfrm>
        <a:off x="0" y="3364703"/>
        <a:ext cx="9486899" cy="56070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9E434BC-9FD7-486D-A025-0863F8435F87}">
      <dsp:nvSpPr>
        <dsp:cNvPr id="0" name=""/>
        <dsp:cNvSpPr/>
      </dsp:nvSpPr>
      <dsp:spPr>
        <a:xfrm>
          <a:off x="0" y="581513"/>
          <a:ext cx="7846501" cy="3197250"/>
        </a:xfrm>
        <a:prstGeom prst="rect">
          <a:avLst/>
        </a:prstGeom>
        <a:solidFill>
          <a:schemeClr val="lt2">
            <a:alpha val="90000"/>
            <a:hueOff val="0"/>
            <a:satOff val="0"/>
            <a:lumOff val="0"/>
            <a:alphaOff val="0"/>
          </a:schemeClr>
        </a:solidFill>
        <a:ln w="6350" cap="flat" cmpd="sng" algn="ctr">
          <a:solidFill>
            <a:schemeClr val="dk2">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608976" tIns="604012" rIns="608976" bIns="206248" numCol="1" spcCol="1270" anchor="t" anchorCtr="0">
          <a:noAutofit/>
        </a:bodyPr>
        <a:lstStyle/>
        <a:p>
          <a:pPr marL="285750" lvl="1" indent="-285750" algn="r" defTabSz="1289050" rtl="1">
            <a:lnSpc>
              <a:spcPct val="90000"/>
            </a:lnSpc>
            <a:spcBef>
              <a:spcPct val="0"/>
            </a:spcBef>
            <a:spcAft>
              <a:spcPct val="15000"/>
            </a:spcAft>
            <a:buChar char="•"/>
          </a:pPr>
          <a:r>
            <a:rPr lang="ar-EG" sz="2900" kern="1200" dirty="0"/>
            <a:t>القروض الداخلية والخارجية .</a:t>
          </a:r>
          <a:endParaRPr lang="en-US" sz="2900" kern="1200" dirty="0"/>
        </a:p>
        <a:p>
          <a:pPr marL="285750" lvl="1" indent="-285750" algn="r" defTabSz="1289050" rtl="1">
            <a:lnSpc>
              <a:spcPct val="90000"/>
            </a:lnSpc>
            <a:spcBef>
              <a:spcPct val="0"/>
            </a:spcBef>
            <a:spcAft>
              <a:spcPct val="15000"/>
            </a:spcAft>
            <a:buChar char="•"/>
          </a:pPr>
          <a:r>
            <a:rPr lang="ar-EG" sz="2900" kern="1200" dirty="0"/>
            <a:t>القروض الاختيارية والاجبارية .</a:t>
          </a:r>
          <a:endParaRPr lang="en-US" sz="2900" kern="1200" dirty="0"/>
        </a:p>
        <a:p>
          <a:pPr marL="285750" lvl="1" indent="-285750" algn="r" defTabSz="1289050" rtl="1">
            <a:lnSpc>
              <a:spcPct val="90000"/>
            </a:lnSpc>
            <a:spcBef>
              <a:spcPct val="0"/>
            </a:spcBef>
            <a:spcAft>
              <a:spcPct val="15000"/>
            </a:spcAft>
            <a:buChar char="•"/>
          </a:pPr>
          <a:r>
            <a:rPr lang="ar-EG" sz="2900" kern="1200" dirty="0"/>
            <a:t>القروض المثمر ة والقروض العميقة .</a:t>
          </a:r>
          <a:endParaRPr lang="en-US" sz="2900" kern="1200" dirty="0"/>
        </a:p>
        <a:p>
          <a:pPr marL="285750" lvl="1" indent="-285750" algn="r" defTabSz="1289050" rtl="1">
            <a:lnSpc>
              <a:spcPct val="90000"/>
            </a:lnSpc>
            <a:spcBef>
              <a:spcPct val="0"/>
            </a:spcBef>
            <a:spcAft>
              <a:spcPct val="15000"/>
            </a:spcAft>
            <a:buChar char="•"/>
          </a:pPr>
          <a:r>
            <a:rPr lang="ar-EG" sz="2900" kern="1200" dirty="0"/>
            <a:t>القروض قصيرة ومتوسطة وطويلة الاجل .</a:t>
          </a:r>
          <a:endParaRPr lang="en-US" sz="2900" kern="1200" dirty="0"/>
        </a:p>
        <a:p>
          <a:pPr marL="285750" lvl="1" indent="-285750" algn="r" defTabSz="1289050" rtl="1">
            <a:lnSpc>
              <a:spcPct val="90000"/>
            </a:lnSpc>
            <a:spcBef>
              <a:spcPct val="0"/>
            </a:spcBef>
            <a:spcAft>
              <a:spcPct val="15000"/>
            </a:spcAft>
            <a:buChar char="•"/>
          </a:pPr>
          <a:r>
            <a:rPr lang="ar-EG" sz="2900" kern="1200" dirty="0"/>
            <a:t>القروض المؤبدة والقروض المؤقتة والعمرية .</a:t>
          </a:r>
          <a:endParaRPr lang="en-US" sz="2900" kern="1200" dirty="0"/>
        </a:p>
      </dsp:txBody>
      <dsp:txXfrm>
        <a:off x="0" y="581513"/>
        <a:ext cx="7846501" cy="3197250"/>
      </dsp:txXfrm>
    </dsp:sp>
    <dsp:sp modelId="{368E4E3C-F6F8-4199-80D6-B5D31043911B}">
      <dsp:nvSpPr>
        <dsp:cNvPr id="0" name=""/>
        <dsp:cNvSpPr/>
      </dsp:nvSpPr>
      <dsp:spPr>
        <a:xfrm>
          <a:off x="392325" y="153473"/>
          <a:ext cx="5492550" cy="856080"/>
        </a:xfrm>
        <a:prstGeom prst="round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207605" tIns="0" rIns="207605" bIns="0" numCol="1" spcCol="1270" anchor="ctr" anchorCtr="0">
          <a:noAutofit/>
        </a:bodyPr>
        <a:lstStyle/>
        <a:p>
          <a:pPr marL="0" lvl="0" indent="0" algn="l" defTabSz="1289050">
            <a:lnSpc>
              <a:spcPct val="90000"/>
            </a:lnSpc>
            <a:spcBef>
              <a:spcPct val="0"/>
            </a:spcBef>
            <a:spcAft>
              <a:spcPct val="35000"/>
            </a:spcAft>
            <a:buNone/>
          </a:pPr>
          <a:r>
            <a:rPr lang="ar-EG" sz="2900" kern="1200"/>
            <a:t>تنقسم القروض العامة الي الانواع التالية :-</a:t>
          </a:r>
          <a:endParaRPr lang="en-US" sz="2900" kern="1200"/>
        </a:p>
      </dsp:txBody>
      <dsp:txXfrm>
        <a:off x="434115" y="195263"/>
        <a:ext cx="5408970" cy="77250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7A7A53A-D837-4C1A-9C20-3E78CBA1C8B5}">
      <dsp:nvSpPr>
        <dsp:cNvPr id="0" name=""/>
        <dsp:cNvSpPr/>
      </dsp:nvSpPr>
      <dsp:spPr>
        <a:xfrm>
          <a:off x="0" y="637"/>
          <a:ext cx="9486691"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FB1309D-CED8-4665-BEA4-D2A8697BDB1E}">
      <dsp:nvSpPr>
        <dsp:cNvPr id="0" name=""/>
        <dsp:cNvSpPr/>
      </dsp:nvSpPr>
      <dsp:spPr>
        <a:xfrm>
          <a:off x="0" y="637"/>
          <a:ext cx="9486691" cy="104385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2880" tIns="182880" rIns="182880" bIns="182880" numCol="1" spcCol="1270" anchor="t" anchorCtr="0">
          <a:noAutofit/>
        </a:bodyPr>
        <a:lstStyle/>
        <a:p>
          <a:pPr marL="0" lvl="0" indent="0" algn="r" defTabSz="2133600" rtl="1">
            <a:lnSpc>
              <a:spcPct val="90000"/>
            </a:lnSpc>
            <a:spcBef>
              <a:spcPct val="0"/>
            </a:spcBef>
            <a:spcAft>
              <a:spcPct val="35000"/>
            </a:spcAft>
            <a:buNone/>
          </a:pPr>
          <a:r>
            <a:rPr lang="ar-EG" sz="4800" kern="1200" dirty="0"/>
            <a:t>جهه إختصاص اصدار القرض العام .</a:t>
          </a:r>
          <a:endParaRPr lang="en-US" sz="4800" kern="1200" dirty="0"/>
        </a:p>
      </dsp:txBody>
      <dsp:txXfrm>
        <a:off x="0" y="637"/>
        <a:ext cx="9486691" cy="1043852"/>
      </dsp:txXfrm>
    </dsp:sp>
    <dsp:sp modelId="{06F119E0-CB40-49B5-84D0-C63DDA98C5F6}">
      <dsp:nvSpPr>
        <dsp:cNvPr id="0" name=""/>
        <dsp:cNvSpPr/>
      </dsp:nvSpPr>
      <dsp:spPr>
        <a:xfrm>
          <a:off x="0" y="1044489"/>
          <a:ext cx="9486691"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8D822AA-D344-4763-8302-AB1C979F50C2}">
      <dsp:nvSpPr>
        <dsp:cNvPr id="0" name=""/>
        <dsp:cNvSpPr/>
      </dsp:nvSpPr>
      <dsp:spPr>
        <a:xfrm>
          <a:off x="0" y="1044489"/>
          <a:ext cx="9486691" cy="104385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2880" tIns="182880" rIns="182880" bIns="182880" numCol="1" spcCol="1270" anchor="t" anchorCtr="0">
          <a:noAutofit/>
        </a:bodyPr>
        <a:lstStyle/>
        <a:p>
          <a:pPr marL="0" lvl="0" indent="0" algn="r" defTabSz="2133600" rtl="1">
            <a:lnSpc>
              <a:spcPct val="90000"/>
            </a:lnSpc>
            <a:spcBef>
              <a:spcPct val="0"/>
            </a:spcBef>
            <a:spcAft>
              <a:spcPct val="35000"/>
            </a:spcAft>
            <a:buNone/>
          </a:pPr>
          <a:r>
            <a:rPr lang="ar-EG" sz="4800" kern="1200"/>
            <a:t>مقدار القرض .</a:t>
          </a:r>
          <a:endParaRPr lang="en-US" sz="4800" kern="1200"/>
        </a:p>
      </dsp:txBody>
      <dsp:txXfrm>
        <a:off x="0" y="1044489"/>
        <a:ext cx="9486691" cy="1043852"/>
      </dsp:txXfrm>
    </dsp:sp>
    <dsp:sp modelId="{D0B13DF5-8097-4483-B7D8-AF9474120BF7}">
      <dsp:nvSpPr>
        <dsp:cNvPr id="0" name=""/>
        <dsp:cNvSpPr/>
      </dsp:nvSpPr>
      <dsp:spPr>
        <a:xfrm>
          <a:off x="0" y="2088341"/>
          <a:ext cx="9486691"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258E341-E17E-4733-AE0E-7B784F181448}">
      <dsp:nvSpPr>
        <dsp:cNvPr id="0" name=""/>
        <dsp:cNvSpPr/>
      </dsp:nvSpPr>
      <dsp:spPr>
        <a:xfrm>
          <a:off x="0" y="2088341"/>
          <a:ext cx="9486691" cy="104385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2880" tIns="182880" rIns="182880" bIns="182880" numCol="1" spcCol="1270" anchor="t" anchorCtr="0">
          <a:noAutofit/>
        </a:bodyPr>
        <a:lstStyle/>
        <a:p>
          <a:pPr marL="0" lvl="0" indent="0" algn="r" defTabSz="2133600" rtl="1">
            <a:lnSpc>
              <a:spcPct val="90000"/>
            </a:lnSpc>
            <a:spcBef>
              <a:spcPct val="0"/>
            </a:spcBef>
            <a:spcAft>
              <a:spcPct val="35000"/>
            </a:spcAft>
            <a:buNone/>
          </a:pPr>
          <a:r>
            <a:rPr lang="ar-EG" sz="4800" kern="1200"/>
            <a:t>سعر الفائده .</a:t>
          </a:r>
          <a:endParaRPr lang="en-US" sz="4800" kern="1200"/>
        </a:p>
      </dsp:txBody>
      <dsp:txXfrm>
        <a:off x="0" y="2088341"/>
        <a:ext cx="9486691" cy="1043852"/>
      </dsp:txXfrm>
    </dsp:sp>
    <dsp:sp modelId="{9ADD0CB6-63AE-42C6-AD69-694C5DF29CE9}">
      <dsp:nvSpPr>
        <dsp:cNvPr id="0" name=""/>
        <dsp:cNvSpPr/>
      </dsp:nvSpPr>
      <dsp:spPr>
        <a:xfrm>
          <a:off x="0" y="3132194"/>
          <a:ext cx="9486691"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80CB049-252E-4823-9278-0A6DC6950B05}">
      <dsp:nvSpPr>
        <dsp:cNvPr id="0" name=""/>
        <dsp:cNvSpPr/>
      </dsp:nvSpPr>
      <dsp:spPr>
        <a:xfrm>
          <a:off x="0" y="3132194"/>
          <a:ext cx="9486691" cy="104385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2880" tIns="182880" rIns="182880" bIns="182880" numCol="1" spcCol="1270" anchor="t" anchorCtr="0">
          <a:noAutofit/>
        </a:bodyPr>
        <a:lstStyle/>
        <a:p>
          <a:pPr marL="0" lvl="0" indent="0" algn="r" defTabSz="2133600" rtl="1">
            <a:lnSpc>
              <a:spcPct val="90000"/>
            </a:lnSpc>
            <a:spcBef>
              <a:spcPct val="0"/>
            </a:spcBef>
            <a:spcAft>
              <a:spcPct val="35000"/>
            </a:spcAft>
            <a:buNone/>
          </a:pPr>
          <a:r>
            <a:rPr lang="ar-EG" sz="4800" kern="1200"/>
            <a:t>طرق الاكتتاب فى القرض .</a:t>
          </a:r>
          <a:endParaRPr lang="en-US" sz="4800" kern="1200"/>
        </a:p>
      </dsp:txBody>
      <dsp:txXfrm>
        <a:off x="0" y="3132194"/>
        <a:ext cx="9486691" cy="1043852"/>
      </dsp:txXfrm>
    </dsp:sp>
    <dsp:sp modelId="{AB2477D5-E7F7-406B-BA1B-50BD58F258E1}">
      <dsp:nvSpPr>
        <dsp:cNvPr id="0" name=""/>
        <dsp:cNvSpPr/>
      </dsp:nvSpPr>
      <dsp:spPr>
        <a:xfrm>
          <a:off x="0" y="4176046"/>
          <a:ext cx="9486691"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413A829-4C5F-4938-A570-3D6A09770D1B}">
      <dsp:nvSpPr>
        <dsp:cNvPr id="0" name=""/>
        <dsp:cNvSpPr/>
      </dsp:nvSpPr>
      <dsp:spPr>
        <a:xfrm>
          <a:off x="0" y="4176046"/>
          <a:ext cx="9486691" cy="104385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2880" tIns="182880" rIns="182880" bIns="182880" numCol="1" spcCol="1270" anchor="t" anchorCtr="0">
          <a:noAutofit/>
        </a:bodyPr>
        <a:lstStyle/>
        <a:p>
          <a:pPr marL="0" lvl="0" indent="0" algn="r" defTabSz="2133600" rtl="1">
            <a:lnSpc>
              <a:spcPct val="90000"/>
            </a:lnSpc>
            <a:spcBef>
              <a:spcPct val="0"/>
            </a:spcBef>
            <a:spcAft>
              <a:spcPct val="35000"/>
            </a:spcAft>
            <a:buNone/>
          </a:pPr>
          <a:r>
            <a:rPr lang="ar-EG" sz="4800" kern="1200" dirty="0"/>
            <a:t>مزايا المكتتبين .</a:t>
          </a:r>
          <a:endParaRPr lang="en-US" sz="4800" kern="1200" dirty="0"/>
        </a:p>
      </dsp:txBody>
      <dsp:txXfrm>
        <a:off x="0" y="4176046"/>
        <a:ext cx="9486691" cy="104385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5F37B14-F59E-44DC-8450-28FF39D45DAD}">
      <dsp:nvSpPr>
        <dsp:cNvPr id="0" name=""/>
        <dsp:cNvSpPr/>
      </dsp:nvSpPr>
      <dsp:spPr>
        <a:xfrm>
          <a:off x="2779" y="593796"/>
          <a:ext cx="1984423" cy="126010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0FFC206-45F1-4A9A-AED6-30C68DB33BF1}">
      <dsp:nvSpPr>
        <dsp:cNvPr id="0" name=""/>
        <dsp:cNvSpPr/>
      </dsp:nvSpPr>
      <dsp:spPr>
        <a:xfrm>
          <a:off x="223270" y="803263"/>
          <a:ext cx="1984423" cy="1260108"/>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ar-EG" sz="3300" kern="1200" dirty="0"/>
            <a:t>الاكتتاب العام المباشر</a:t>
          </a:r>
          <a:endParaRPr lang="en-US" sz="3300" kern="1200" dirty="0"/>
        </a:p>
      </dsp:txBody>
      <dsp:txXfrm>
        <a:off x="260177" y="840170"/>
        <a:ext cx="1910609" cy="1186294"/>
      </dsp:txXfrm>
    </dsp:sp>
    <dsp:sp modelId="{1C306A89-99E3-4F7F-A04E-E64203405603}">
      <dsp:nvSpPr>
        <dsp:cNvPr id="0" name=""/>
        <dsp:cNvSpPr/>
      </dsp:nvSpPr>
      <dsp:spPr>
        <a:xfrm>
          <a:off x="2428185" y="593796"/>
          <a:ext cx="1984423" cy="126010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189A40C-E120-4949-8687-F75D7DB9EABE}">
      <dsp:nvSpPr>
        <dsp:cNvPr id="0" name=""/>
        <dsp:cNvSpPr/>
      </dsp:nvSpPr>
      <dsp:spPr>
        <a:xfrm>
          <a:off x="2648676" y="803263"/>
          <a:ext cx="1984423" cy="1260108"/>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ar-EG" sz="3300" kern="1200"/>
            <a:t>الاكتتاب المصرفى </a:t>
          </a:r>
          <a:endParaRPr lang="en-US" sz="3300" kern="1200"/>
        </a:p>
      </dsp:txBody>
      <dsp:txXfrm>
        <a:off x="2685583" y="840170"/>
        <a:ext cx="1910609" cy="1186294"/>
      </dsp:txXfrm>
    </dsp:sp>
    <dsp:sp modelId="{13B93E41-56B6-4DA3-AFCE-84DC84334833}">
      <dsp:nvSpPr>
        <dsp:cNvPr id="0" name=""/>
        <dsp:cNvSpPr/>
      </dsp:nvSpPr>
      <dsp:spPr>
        <a:xfrm>
          <a:off x="4853591" y="593796"/>
          <a:ext cx="1984423" cy="126010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240DCEE-E1D2-437D-851D-F3F478E3D7AC}">
      <dsp:nvSpPr>
        <dsp:cNvPr id="0" name=""/>
        <dsp:cNvSpPr/>
      </dsp:nvSpPr>
      <dsp:spPr>
        <a:xfrm>
          <a:off x="5074082" y="803263"/>
          <a:ext cx="1984423" cy="1260108"/>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ar-EG" sz="3300" kern="1200"/>
            <a:t>الاكتتاب بالمزايده</a:t>
          </a:r>
          <a:endParaRPr lang="en-US" sz="3300" kern="1200"/>
        </a:p>
      </dsp:txBody>
      <dsp:txXfrm>
        <a:off x="5110989" y="840170"/>
        <a:ext cx="1910609" cy="1186294"/>
      </dsp:txXfrm>
    </dsp:sp>
    <dsp:sp modelId="{3535EEE8-4388-4240-AF36-A6E79D77A37F}">
      <dsp:nvSpPr>
        <dsp:cNvPr id="0" name=""/>
        <dsp:cNvSpPr/>
      </dsp:nvSpPr>
      <dsp:spPr>
        <a:xfrm>
          <a:off x="7278997" y="593796"/>
          <a:ext cx="1984423" cy="126010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21A1DF7-91E4-4F15-B2E0-FCEAC1BFF86E}">
      <dsp:nvSpPr>
        <dsp:cNvPr id="0" name=""/>
        <dsp:cNvSpPr/>
      </dsp:nvSpPr>
      <dsp:spPr>
        <a:xfrm>
          <a:off x="7499488" y="803263"/>
          <a:ext cx="1984423" cy="1260108"/>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ar-EG" sz="3300" kern="1200" dirty="0"/>
            <a:t>الاصدار فى البورصه</a:t>
          </a:r>
          <a:endParaRPr lang="en-US" sz="3300" kern="1200" dirty="0"/>
        </a:p>
      </dsp:txBody>
      <dsp:txXfrm>
        <a:off x="7536395" y="840170"/>
        <a:ext cx="1910609" cy="1186294"/>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4.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ADF35935-FDBC-FF25-0FF2-E50552F2369A}"/>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5BE01D5B-3FE5-2BEE-C617-C1C6EBADB6F7}"/>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47F1C0D3-1361-44B1-98CB-7BEA2867B7AF}" type="datetimeFigureOut">
              <a:rPr lang="en-US" smtClean="0"/>
              <a:t>12/11/2023</a:t>
            </a:fld>
            <a:endParaRPr lang="en-US"/>
          </a:p>
        </p:txBody>
      </p:sp>
      <p:sp>
        <p:nvSpPr>
          <p:cNvPr id="4" name="Footer Placeholder 3">
            <a:extLst>
              <a:ext uri="{FF2B5EF4-FFF2-40B4-BE49-F238E27FC236}">
                <a16:creationId xmlns:a16="http://schemas.microsoft.com/office/drawing/2014/main" id="{055FC39C-0B9C-B19F-8091-09A620B789B0}"/>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BFEB9D17-6F03-5A31-C991-F19E4828CFA1}"/>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CC6F3584-A4BA-432F-B091-DEAB28CCD62A}" type="slidenum">
              <a:rPr lang="en-US" smtClean="0"/>
              <a:t>‹#›</a:t>
            </a:fld>
            <a:endParaRPr lang="en-US"/>
          </a:p>
        </p:txBody>
      </p:sp>
    </p:spTree>
    <p:extLst>
      <p:ext uri="{BB962C8B-B14F-4D97-AF65-F5344CB8AC3E}">
        <p14:creationId xmlns:p14="http://schemas.microsoft.com/office/powerpoint/2010/main" val="2662882185"/>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503645-DCFE-47FC-8A66-F9A45A422ED9}"/>
              </a:ext>
            </a:extLst>
          </p:cNvPr>
          <p:cNvSpPr>
            <a:spLocks noGrp="1"/>
          </p:cNvSpPr>
          <p:nvPr>
            <p:ph type="ctrTitle"/>
          </p:nvPr>
        </p:nvSpPr>
        <p:spPr>
          <a:xfrm>
            <a:off x="3221151" y="1247140"/>
            <a:ext cx="7891760" cy="3450844"/>
          </a:xfrm>
        </p:spPr>
        <p:txBody>
          <a:bodyPr anchor="t"/>
          <a:lstStyle>
            <a:lvl1pPr algn="l">
              <a:defRPr sz="60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2AD509FA-7BD7-4D45-998F-0E43038F179C}"/>
              </a:ext>
            </a:extLst>
          </p:cNvPr>
          <p:cNvSpPr>
            <a:spLocks noGrp="1"/>
          </p:cNvSpPr>
          <p:nvPr>
            <p:ph type="subTitle" idx="1"/>
          </p:nvPr>
        </p:nvSpPr>
        <p:spPr>
          <a:xfrm>
            <a:off x="3221151" y="4818126"/>
            <a:ext cx="7891760" cy="1268984"/>
          </a:xfrm>
        </p:spPr>
        <p:txBody>
          <a:bodyPr anchor="b"/>
          <a:lstStyle>
            <a:lvl1pPr marL="0" indent="0" algn="l">
              <a:buNone/>
              <a:defRPr sz="2400"/>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a:t>Click to edit Master subtitle style</a:t>
            </a:r>
            <a:endParaRPr lang="en-US" dirty="0"/>
          </a:p>
        </p:txBody>
      </p:sp>
      <p:sp>
        <p:nvSpPr>
          <p:cNvPr id="9" name="Rectangle 8">
            <a:extLst>
              <a:ext uri="{FF2B5EF4-FFF2-40B4-BE49-F238E27FC236}">
                <a16:creationId xmlns:a16="http://schemas.microsoft.com/office/drawing/2014/main" id="{2D03A0B2-4A2F-D846-A5E6-FB7CB9A031F7}"/>
              </a:ext>
            </a:extLst>
          </p:cNvPr>
          <p:cNvSpPr/>
          <p:nvPr/>
        </p:nvSpPr>
        <p:spPr>
          <a:xfrm>
            <a:off x="1" y="1375494"/>
            <a:ext cx="2770699" cy="5482505"/>
          </a:xfrm>
          <a:prstGeom prst="rect">
            <a:avLst/>
          </a:prstGeom>
          <a:gradFill flip="none" rotWithShape="1">
            <a:gsLst>
              <a:gs pos="0">
                <a:schemeClr val="accent1">
                  <a:alpha val="50000"/>
                </a:schemeClr>
              </a:gs>
              <a:gs pos="81000">
                <a:schemeClr val="accent4">
                  <a:alpha val="50000"/>
                </a:schemeClr>
              </a:gs>
              <a:gs pos="25000">
                <a:schemeClr val="accent2">
                  <a:alpha val="60000"/>
                </a:schemeClr>
              </a:gs>
              <a:gs pos="50000">
                <a:schemeClr val="accent3">
                  <a:alpha val="55000"/>
                </a:schemeClr>
              </a:gs>
              <a:gs pos="99000">
                <a:schemeClr val="accent5">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sz="1800"/>
          </a:p>
        </p:txBody>
      </p:sp>
      <p:sp>
        <p:nvSpPr>
          <p:cNvPr id="10" name="Rectangle 9">
            <a:extLst>
              <a:ext uri="{FF2B5EF4-FFF2-40B4-BE49-F238E27FC236}">
                <a16:creationId xmlns:a16="http://schemas.microsoft.com/office/drawing/2014/main" id="{7F573F1D-73A7-FB41-BCAD-FC9AA7DEF4F5}"/>
              </a:ext>
            </a:extLst>
          </p:cNvPr>
          <p:cNvSpPr/>
          <p:nvPr/>
        </p:nvSpPr>
        <p:spPr>
          <a:xfrm>
            <a:off x="2" y="-3"/>
            <a:ext cx="1373567" cy="6857999"/>
          </a:xfrm>
          <a:prstGeom prst="rect">
            <a:avLst/>
          </a:prstGeom>
          <a:gradFill flip="none" rotWithShape="1">
            <a:gsLst>
              <a:gs pos="0">
                <a:schemeClr val="accent1">
                  <a:alpha val="50000"/>
                </a:schemeClr>
              </a:gs>
              <a:gs pos="81000">
                <a:schemeClr val="accent4">
                  <a:alpha val="50000"/>
                </a:schemeClr>
              </a:gs>
              <a:gs pos="25000">
                <a:schemeClr val="accent2">
                  <a:alpha val="60000"/>
                </a:schemeClr>
              </a:gs>
              <a:gs pos="50000">
                <a:schemeClr val="accent3">
                  <a:alpha val="55000"/>
                </a:schemeClr>
              </a:gs>
              <a:gs pos="99000">
                <a:schemeClr val="accent5">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sz="1800"/>
          </a:p>
        </p:txBody>
      </p:sp>
      <p:sp>
        <p:nvSpPr>
          <p:cNvPr id="7" name="Date Placeholder 6">
            <a:extLst>
              <a:ext uri="{FF2B5EF4-FFF2-40B4-BE49-F238E27FC236}">
                <a16:creationId xmlns:a16="http://schemas.microsoft.com/office/drawing/2014/main" id="{DDCFA51C-E4FE-4BF2-A2DD-E32DE57D8AD0}"/>
              </a:ext>
            </a:extLst>
          </p:cNvPr>
          <p:cNvSpPr>
            <a:spLocks noGrp="1"/>
          </p:cNvSpPr>
          <p:nvPr>
            <p:ph type="dt" sz="half" idx="10"/>
          </p:nvPr>
        </p:nvSpPr>
        <p:spPr/>
        <p:txBody>
          <a:bodyPr/>
          <a:lstStyle/>
          <a:p>
            <a:pPr algn="r"/>
            <a:fld id="{1449AA12-8195-4182-A7AC-2E7E59DFBDAF}" type="datetimeFigureOut">
              <a:rPr lang="en-US" smtClean="0"/>
              <a:pPr algn="r"/>
              <a:t>12/11/2023</a:t>
            </a:fld>
            <a:endParaRPr lang="en-US"/>
          </a:p>
        </p:txBody>
      </p:sp>
      <p:sp>
        <p:nvSpPr>
          <p:cNvPr id="8" name="Footer Placeholder 7">
            <a:extLst>
              <a:ext uri="{FF2B5EF4-FFF2-40B4-BE49-F238E27FC236}">
                <a16:creationId xmlns:a16="http://schemas.microsoft.com/office/drawing/2014/main" id="{5A438448-FC2D-4A2F-B7C0-04AC50311EAA}"/>
              </a:ext>
            </a:extLst>
          </p:cNvPr>
          <p:cNvSpPr>
            <a:spLocks noGrp="1"/>
          </p:cNvSpPr>
          <p:nvPr>
            <p:ph type="ftr" sz="quarter" idx="11"/>
          </p:nvPr>
        </p:nvSpPr>
        <p:spPr>
          <a:xfrm>
            <a:off x="3221151" y="6292852"/>
            <a:ext cx="4114800" cy="365125"/>
          </a:xfrm>
        </p:spPr>
        <p:txBody>
          <a:bodyPr/>
          <a:lstStyle/>
          <a:p>
            <a:pPr algn="l"/>
            <a:endParaRPr lang="en-US" dirty="0"/>
          </a:p>
        </p:txBody>
      </p:sp>
      <p:sp>
        <p:nvSpPr>
          <p:cNvPr id="11" name="Slide Number Placeholder 10">
            <a:extLst>
              <a:ext uri="{FF2B5EF4-FFF2-40B4-BE49-F238E27FC236}">
                <a16:creationId xmlns:a16="http://schemas.microsoft.com/office/drawing/2014/main" id="{3B07C67E-EAD9-47D8-9559-4E091BC03BA8}"/>
              </a:ext>
            </a:extLst>
          </p:cNvPr>
          <p:cNvSpPr>
            <a:spLocks noGrp="1"/>
          </p:cNvSpPr>
          <p:nvPr>
            <p:ph type="sldNum" sz="quarter" idx="12"/>
          </p:nvPr>
        </p:nvSpPr>
        <p:spPr/>
        <p:txBody>
          <a:bodyPr/>
          <a:lstStyle/>
          <a:p>
            <a:fld id="{14DFC975-2FD7-44A5-9E78-ECBA46156075}" type="slidenum">
              <a:rPr lang="en-US" smtClean="0"/>
              <a:t>‹#›</a:t>
            </a:fld>
            <a:endParaRPr lang="en-US"/>
          </a:p>
        </p:txBody>
      </p:sp>
    </p:spTree>
    <p:extLst>
      <p:ext uri="{BB962C8B-B14F-4D97-AF65-F5344CB8AC3E}">
        <p14:creationId xmlns:p14="http://schemas.microsoft.com/office/powerpoint/2010/main" val="23639360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BC5DD8-8608-4B55-96D8-0AB848C028C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98A3CC0B-7B21-422D-937D-FBD49EE9397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AA0EAFA-89BC-43E9-8EB9-B6B3CD136E43}"/>
              </a:ext>
            </a:extLst>
          </p:cNvPr>
          <p:cNvSpPr>
            <a:spLocks noGrp="1"/>
          </p:cNvSpPr>
          <p:nvPr>
            <p:ph type="dt" sz="half" idx="10"/>
          </p:nvPr>
        </p:nvSpPr>
        <p:spPr/>
        <p:txBody>
          <a:bodyPr/>
          <a:lstStyle/>
          <a:p>
            <a:fld id="{1449AA12-8195-4182-A7AC-2E7E59DFBDAF}" type="datetimeFigureOut">
              <a:rPr lang="en-US" smtClean="0"/>
              <a:t>12/11/2023</a:t>
            </a:fld>
            <a:endParaRPr lang="en-US"/>
          </a:p>
        </p:txBody>
      </p:sp>
      <p:sp>
        <p:nvSpPr>
          <p:cNvPr id="5" name="Footer Placeholder 4">
            <a:extLst>
              <a:ext uri="{FF2B5EF4-FFF2-40B4-BE49-F238E27FC236}">
                <a16:creationId xmlns:a16="http://schemas.microsoft.com/office/drawing/2014/main" id="{A3850944-70C2-487F-A102-58CDFB94C3C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177B7B8-A972-455E-9D8C-9B8026A5306D}"/>
              </a:ext>
            </a:extLst>
          </p:cNvPr>
          <p:cNvSpPr>
            <a:spLocks noGrp="1"/>
          </p:cNvSpPr>
          <p:nvPr>
            <p:ph type="sldNum" sz="quarter" idx="12"/>
          </p:nvPr>
        </p:nvSpPr>
        <p:spPr/>
        <p:txBody>
          <a:bodyPr/>
          <a:lstStyle/>
          <a:p>
            <a:fld id="{14DFC975-2FD7-44A5-9E78-ECBA46156075}" type="slidenum">
              <a:rPr lang="en-US" smtClean="0"/>
              <a:t>‹#›</a:t>
            </a:fld>
            <a:endParaRPr lang="en-US"/>
          </a:p>
        </p:txBody>
      </p:sp>
      <p:sp>
        <p:nvSpPr>
          <p:cNvPr id="51" name="Rectangle 50">
            <a:extLst>
              <a:ext uri="{FF2B5EF4-FFF2-40B4-BE49-F238E27FC236}">
                <a16:creationId xmlns:a16="http://schemas.microsoft.com/office/drawing/2014/main" id="{CCC95119-6D9D-3542-9E0E-4171B33DC9CA}"/>
              </a:ext>
            </a:extLst>
          </p:cNvPr>
          <p:cNvSpPr/>
          <p:nvPr/>
        </p:nvSpPr>
        <p:spPr>
          <a:xfrm>
            <a:off x="0" y="565155"/>
            <a:ext cx="1133856" cy="6292847"/>
          </a:xfrm>
          <a:prstGeom prst="rect">
            <a:avLst/>
          </a:prstGeom>
          <a:gradFill flip="none" rotWithShape="1">
            <a:gsLst>
              <a:gs pos="0">
                <a:schemeClr val="accent1">
                  <a:alpha val="50000"/>
                </a:schemeClr>
              </a:gs>
              <a:gs pos="81000">
                <a:schemeClr val="accent4">
                  <a:alpha val="50000"/>
                </a:schemeClr>
              </a:gs>
              <a:gs pos="25000">
                <a:schemeClr val="accent2">
                  <a:alpha val="60000"/>
                </a:schemeClr>
              </a:gs>
              <a:gs pos="50000">
                <a:schemeClr val="accent3">
                  <a:alpha val="55000"/>
                </a:schemeClr>
              </a:gs>
              <a:gs pos="99000">
                <a:schemeClr val="accent5">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52" name="Rectangle 51">
            <a:extLst>
              <a:ext uri="{FF2B5EF4-FFF2-40B4-BE49-F238E27FC236}">
                <a16:creationId xmlns:a16="http://schemas.microsoft.com/office/drawing/2014/main" id="{EFC92F19-7317-314C-81B7-43B8B687F4E4}"/>
              </a:ext>
            </a:extLst>
          </p:cNvPr>
          <p:cNvSpPr/>
          <p:nvPr/>
        </p:nvSpPr>
        <p:spPr>
          <a:xfrm>
            <a:off x="1" y="-3"/>
            <a:ext cx="565151" cy="6857999"/>
          </a:xfrm>
          <a:prstGeom prst="rect">
            <a:avLst/>
          </a:prstGeom>
          <a:gradFill flip="none" rotWithShape="1">
            <a:gsLst>
              <a:gs pos="0">
                <a:schemeClr val="accent1">
                  <a:alpha val="50000"/>
                </a:schemeClr>
              </a:gs>
              <a:gs pos="81000">
                <a:schemeClr val="accent4">
                  <a:alpha val="50000"/>
                </a:schemeClr>
              </a:gs>
              <a:gs pos="25000">
                <a:schemeClr val="accent2">
                  <a:alpha val="60000"/>
                </a:schemeClr>
              </a:gs>
              <a:gs pos="49000">
                <a:schemeClr val="accent3">
                  <a:alpha val="55000"/>
                </a:schemeClr>
              </a:gs>
              <a:gs pos="99000">
                <a:schemeClr val="accent5">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Tree>
    <p:extLst>
      <p:ext uri="{BB962C8B-B14F-4D97-AF65-F5344CB8AC3E}">
        <p14:creationId xmlns:p14="http://schemas.microsoft.com/office/powerpoint/2010/main" val="24864755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3087F2-AA0E-4F0C-9AD6-2353021573D7}"/>
              </a:ext>
            </a:extLst>
          </p:cNvPr>
          <p:cNvSpPr>
            <a:spLocks noGrp="1"/>
          </p:cNvSpPr>
          <p:nvPr>
            <p:ph type="title"/>
          </p:nvPr>
        </p:nvSpPr>
        <p:spPr>
          <a:xfrm>
            <a:off x="3221151" y="1251674"/>
            <a:ext cx="7891760" cy="2914688"/>
          </a:xfrm>
        </p:spPr>
        <p:txBody>
          <a:bodyPr anchor="t"/>
          <a:lstStyle>
            <a:lvl1pPr>
              <a:defRPr sz="54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E7937807-96B8-4061-A845-1287216BF53B}"/>
              </a:ext>
            </a:extLst>
          </p:cNvPr>
          <p:cNvSpPr>
            <a:spLocks noGrp="1"/>
          </p:cNvSpPr>
          <p:nvPr>
            <p:ph type="body" idx="1"/>
          </p:nvPr>
        </p:nvSpPr>
        <p:spPr>
          <a:xfrm>
            <a:off x="3221151" y="4818126"/>
            <a:ext cx="7891760" cy="1271524"/>
          </a:xfrm>
        </p:spPr>
        <p:txBody>
          <a:bodyPr anchor="b"/>
          <a:lstStyle>
            <a:lvl1pPr marL="0" indent="0">
              <a:buNone/>
              <a:defRPr sz="2400">
                <a:solidFill>
                  <a:schemeClr val="tx1">
                    <a:tint val="75000"/>
                  </a:schemeClr>
                </a:solidFill>
              </a:defRPr>
            </a:lvl1pPr>
            <a:lvl2pPr marL="457189" indent="0">
              <a:buNone/>
              <a:defRPr sz="2000">
                <a:solidFill>
                  <a:schemeClr val="tx1">
                    <a:tint val="75000"/>
                  </a:schemeClr>
                </a:solidFill>
              </a:defRPr>
            </a:lvl2pPr>
            <a:lvl3pPr marL="914377" indent="0">
              <a:buNone/>
              <a:defRPr sz="1800">
                <a:solidFill>
                  <a:schemeClr val="tx1">
                    <a:tint val="75000"/>
                  </a:schemeClr>
                </a:solidFill>
              </a:defRPr>
            </a:lvl3pPr>
            <a:lvl4pPr marL="1371566" indent="0">
              <a:buNone/>
              <a:defRPr sz="1600">
                <a:solidFill>
                  <a:schemeClr val="tx1">
                    <a:tint val="75000"/>
                  </a:schemeClr>
                </a:solidFill>
              </a:defRPr>
            </a:lvl4pPr>
            <a:lvl5pPr marL="1828754" indent="0">
              <a:buNone/>
              <a:defRPr sz="1600">
                <a:solidFill>
                  <a:schemeClr val="tx1">
                    <a:tint val="75000"/>
                  </a:schemeClr>
                </a:solidFill>
              </a:defRPr>
            </a:lvl5pPr>
            <a:lvl6pPr marL="2285943" indent="0">
              <a:buNone/>
              <a:defRPr sz="1600">
                <a:solidFill>
                  <a:schemeClr val="tx1">
                    <a:tint val="75000"/>
                  </a:schemeClr>
                </a:solidFill>
              </a:defRPr>
            </a:lvl6pPr>
            <a:lvl7pPr marL="2743131" indent="0">
              <a:buNone/>
              <a:defRPr sz="1600">
                <a:solidFill>
                  <a:schemeClr val="tx1">
                    <a:tint val="75000"/>
                  </a:schemeClr>
                </a:solidFill>
              </a:defRPr>
            </a:lvl7pPr>
            <a:lvl8pPr marL="3200320" indent="0">
              <a:buNone/>
              <a:defRPr sz="1600">
                <a:solidFill>
                  <a:schemeClr val="tx1">
                    <a:tint val="75000"/>
                  </a:schemeClr>
                </a:solidFill>
              </a:defRPr>
            </a:lvl8pPr>
            <a:lvl9pPr marL="3657509"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032AF346-9503-4767-BCB4-84B823E27419}"/>
              </a:ext>
            </a:extLst>
          </p:cNvPr>
          <p:cNvSpPr>
            <a:spLocks noGrp="1"/>
          </p:cNvSpPr>
          <p:nvPr>
            <p:ph type="dt" sz="half" idx="10"/>
          </p:nvPr>
        </p:nvSpPr>
        <p:spPr/>
        <p:txBody>
          <a:bodyPr/>
          <a:lstStyle/>
          <a:p>
            <a:fld id="{1449AA12-8195-4182-A7AC-2E7E59DFBDAF}" type="datetimeFigureOut">
              <a:rPr lang="en-US" smtClean="0"/>
              <a:t>12/11/2023</a:t>
            </a:fld>
            <a:endParaRPr lang="en-US"/>
          </a:p>
        </p:txBody>
      </p:sp>
      <p:sp>
        <p:nvSpPr>
          <p:cNvPr id="5" name="Footer Placeholder 4">
            <a:extLst>
              <a:ext uri="{FF2B5EF4-FFF2-40B4-BE49-F238E27FC236}">
                <a16:creationId xmlns:a16="http://schemas.microsoft.com/office/drawing/2014/main" id="{5259605B-A39D-4BEE-B46F-16CF13FA0BA7}"/>
              </a:ext>
            </a:extLst>
          </p:cNvPr>
          <p:cNvSpPr>
            <a:spLocks noGrp="1"/>
          </p:cNvSpPr>
          <p:nvPr>
            <p:ph type="ftr" sz="quarter" idx="11"/>
          </p:nvPr>
        </p:nvSpPr>
        <p:spPr>
          <a:xfrm>
            <a:off x="3221151" y="6292852"/>
            <a:ext cx="4114800" cy="365125"/>
          </a:xfrm>
        </p:spPr>
        <p:txBody>
          <a:bodyPr/>
          <a:lstStyle/>
          <a:p>
            <a:endParaRPr lang="en-US"/>
          </a:p>
        </p:txBody>
      </p:sp>
      <p:sp>
        <p:nvSpPr>
          <p:cNvPr id="6" name="Slide Number Placeholder 5">
            <a:extLst>
              <a:ext uri="{FF2B5EF4-FFF2-40B4-BE49-F238E27FC236}">
                <a16:creationId xmlns:a16="http://schemas.microsoft.com/office/drawing/2014/main" id="{2575834A-942D-410B-A430-43F9E01FC5F9}"/>
              </a:ext>
            </a:extLst>
          </p:cNvPr>
          <p:cNvSpPr>
            <a:spLocks noGrp="1"/>
          </p:cNvSpPr>
          <p:nvPr>
            <p:ph type="sldNum" sz="quarter" idx="12"/>
          </p:nvPr>
        </p:nvSpPr>
        <p:spPr/>
        <p:txBody>
          <a:bodyPr/>
          <a:lstStyle/>
          <a:p>
            <a:fld id="{14DFC975-2FD7-44A5-9E78-ECBA46156075}" type="slidenum">
              <a:rPr lang="en-US" smtClean="0"/>
              <a:t>‹#›</a:t>
            </a:fld>
            <a:endParaRPr lang="en-US"/>
          </a:p>
        </p:txBody>
      </p:sp>
      <p:sp>
        <p:nvSpPr>
          <p:cNvPr id="9" name="Rectangle 8">
            <a:extLst>
              <a:ext uri="{FF2B5EF4-FFF2-40B4-BE49-F238E27FC236}">
                <a16:creationId xmlns:a16="http://schemas.microsoft.com/office/drawing/2014/main" id="{4AD199D5-C485-D449-9804-F755E0907B51}"/>
              </a:ext>
            </a:extLst>
          </p:cNvPr>
          <p:cNvSpPr/>
          <p:nvPr/>
        </p:nvSpPr>
        <p:spPr>
          <a:xfrm>
            <a:off x="1" y="1375494"/>
            <a:ext cx="2770699" cy="5482505"/>
          </a:xfrm>
          <a:prstGeom prst="rect">
            <a:avLst/>
          </a:prstGeom>
          <a:gradFill flip="none" rotWithShape="1">
            <a:gsLst>
              <a:gs pos="0">
                <a:schemeClr val="accent1">
                  <a:alpha val="50000"/>
                </a:schemeClr>
              </a:gs>
              <a:gs pos="81000">
                <a:schemeClr val="accent4">
                  <a:alpha val="50000"/>
                </a:schemeClr>
              </a:gs>
              <a:gs pos="25000">
                <a:schemeClr val="accent2">
                  <a:alpha val="60000"/>
                </a:schemeClr>
              </a:gs>
              <a:gs pos="50000">
                <a:schemeClr val="accent3">
                  <a:alpha val="55000"/>
                </a:schemeClr>
              </a:gs>
              <a:gs pos="99000">
                <a:schemeClr val="accent5">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sz="1800"/>
          </a:p>
        </p:txBody>
      </p:sp>
      <p:sp>
        <p:nvSpPr>
          <p:cNvPr id="10" name="Rectangle 9">
            <a:extLst>
              <a:ext uri="{FF2B5EF4-FFF2-40B4-BE49-F238E27FC236}">
                <a16:creationId xmlns:a16="http://schemas.microsoft.com/office/drawing/2014/main" id="{4290D1A7-C550-2540-86C9-EB0FB2EB2E71}"/>
              </a:ext>
            </a:extLst>
          </p:cNvPr>
          <p:cNvSpPr/>
          <p:nvPr/>
        </p:nvSpPr>
        <p:spPr>
          <a:xfrm>
            <a:off x="2" y="-3"/>
            <a:ext cx="1373567" cy="6857999"/>
          </a:xfrm>
          <a:prstGeom prst="rect">
            <a:avLst/>
          </a:prstGeom>
          <a:gradFill flip="none" rotWithShape="1">
            <a:gsLst>
              <a:gs pos="0">
                <a:schemeClr val="accent1">
                  <a:alpha val="50000"/>
                </a:schemeClr>
              </a:gs>
              <a:gs pos="81000">
                <a:schemeClr val="accent4">
                  <a:alpha val="50000"/>
                </a:schemeClr>
              </a:gs>
              <a:gs pos="25000">
                <a:schemeClr val="accent2">
                  <a:alpha val="60000"/>
                </a:schemeClr>
              </a:gs>
              <a:gs pos="50000">
                <a:schemeClr val="accent3">
                  <a:alpha val="55000"/>
                </a:schemeClr>
              </a:gs>
              <a:gs pos="99000">
                <a:schemeClr val="accent5">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sz="1800"/>
          </a:p>
        </p:txBody>
      </p:sp>
    </p:spTree>
    <p:extLst>
      <p:ext uri="{BB962C8B-B14F-4D97-AF65-F5344CB8AC3E}">
        <p14:creationId xmlns:p14="http://schemas.microsoft.com/office/powerpoint/2010/main" val="33406005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5FCAD2-C321-4E81-AEBE-696A90E2D9A4}"/>
              </a:ext>
            </a:extLst>
          </p:cNvPr>
          <p:cNvSpPr>
            <a:spLocks noGrp="1"/>
          </p:cNvSpPr>
          <p:nvPr>
            <p:ph type="title"/>
          </p:nvPr>
        </p:nvSpPr>
        <p:spPr>
          <a:xfrm>
            <a:off x="1587709" y="455364"/>
            <a:ext cx="9486691" cy="1550419"/>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3EF20CD1-0E09-4415-911C-0F5B7341DD80}"/>
              </a:ext>
            </a:extLst>
          </p:cNvPr>
          <p:cNvSpPr>
            <a:spLocks noGrp="1"/>
          </p:cNvSpPr>
          <p:nvPr>
            <p:ph sz="half" idx="1"/>
          </p:nvPr>
        </p:nvSpPr>
        <p:spPr>
          <a:xfrm>
            <a:off x="1587710" y="2160018"/>
            <a:ext cx="4425437" cy="392709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EA963EDD-031A-49CA-9130-067550BD0D55}"/>
              </a:ext>
            </a:extLst>
          </p:cNvPr>
          <p:cNvSpPr>
            <a:spLocks noGrp="1"/>
          </p:cNvSpPr>
          <p:nvPr>
            <p:ph sz="half" idx="2"/>
          </p:nvPr>
        </p:nvSpPr>
        <p:spPr>
          <a:xfrm>
            <a:off x="6648964" y="2160018"/>
            <a:ext cx="4425437" cy="39270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80808E79-A0BE-49F3-AE92-7EE5CC78F1A6}"/>
              </a:ext>
            </a:extLst>
          </p:cNvPr>
          <p:cNvSpPr>
            <a:spLocks noGrp="1"/>
          </p:cNvSpPr>
          <p:nvPr>
            <p:ph type="dt" sz="half" idx="10"/>
          </p:nvPr>
        </p:nvSpPr>
        <p:spPr/>
        <p:txBody>
          <a:bodyPr/>
          <a:lstStyle/>
          <a:p>
            <a:fld id="{1449AA12-8195-4182-A7AC-2E7E59DFBDAF}" type="datetimeFigureOut">
              <a:rPr lang="en-US" smtClean="0"/>
              <a:t>12/11/2023</a:t>
            </a:fld>
            <a:endParaRPr lang="en-US"/>
          </a:p>
        </p:txBody>
      </p:sp>
      <p:sp>
        <p:nvSpPr>
          <p:cNvPr id="6" name="Footer Placeholder 5">
            <a:extLst>
              <a:ext uri="{FF2B5EF4-FFF2-40B4-BE49-F238E27FC236}">
                <a16:creationId xmlns:a16="http://schemas.microsoft.com/office/drawing/2014/main" id="{2898B87C-BF1E-47CF-9A4E-FD4BE32C050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AC06E71-46F6-469C-A9CA-E707EBE51B58}"/>
              </a:ext>
            </a:extLst>
          </p:cNvPr>
          <p:cNvSpPr>
            <a:spLocks noGrp="1"/>
          </p:cNvSpPr>
          <p:nvPr>
            <p:ph type="sldNum" sz="quarter" idx="12"/>
          </p:nvPr>
        </p:nvSpPr>
        <p:spPr/>
        <p:txBody>
          <a:bodyPr/>
          <a:lstStyle/>
          <a:p>
            <a:fld id="{14DFC975-2FD7-44A5-9E78-ECBA46156075}" type="slidenum">
              <a:rPr lang="en-US" smtClean="0"/>
              <a:t>‹#›</a:t>
            </a:fld>
            <a:endParaRPr lang="en-US"/>
          </a:p>
        </p:txBody>
      </p:sp>
      <p:sp>
        <p:nvSpPr>
          <p:cNvPr id="10" name="Rectangle 9">
            <a:extLst>
              <a:ext uri="{FF2B5EF4-FFF2-40B4-BE49-F238E27FC236}">
                <a16:creationId xmlns:a16="http://schemas.microsoft.com/office/drawing/2014/main" id="{052659F6-6B3B-A545-A45F-FAD238210D47}"/>
              </a:ext>
            </a:extLst>
          </p:cNvPr>
          <p:cNvSpPr/>
          <p:nvPr/>
        </p:nvSpPr>
        <p:spPr>
          <a:xfrm>
            <a:off x="0" y="565155"/>
            <a:ext cx="1133856" cy="6292847"/>
          </a:xfrm>
          <a:prstGeom prst="rect">
            <a:avLst/>
          </a:prstGeom>
          <a:gradFill flip="none" rotWithShape="1">
            <a:gsLst>
              <a:gs pos="0">
                <a:schemeClr val="accent1">
                  <a:alpha val="50000"/>
                </a:schemeClr>
              </a:gs>
              <a:gs pos="81000">
                <a:schemeClr val="accent4">
                  <a:alpha val="50000"/>
                </a:schemeClr>
              </a:gs>
              <a:gs pos="25000">
                <a:schemeClr val="accent2">
                  <a:alpha val="60000"/>
                </a:schemeClr>
              </a:gs>
              <a:gs pos="50000">
                <a:schemeClr val="accent3">
                  <a:alpha val="55000"/>
                </a:schemeClr>
              </a:gs>
              <a:gs pos="99000">
                <a:schemeClr val="accent5">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1" name="Rectangle 10">
            <a:extLst>
              <a:ext uri="{FF2B5EF4-FFF2-40B4-BE49-F238E27FC236}">
                <a16:creationId xmlns:a16="http://schemas.microsoft.com/office/drawing/2014/main" id="{B80637F8-15DE-2240-8BF8-D6E57A337B1A}"/>
              </a:ext>
            </a:extLst>
          </p:cNvPr>
          <p:cNvSpPr/>
          <p:nvPr/>
        </p:nvSpPr>
        <p:spPr>
          <a:xfrm>
            <a:off x="1" y="-3"/>
            <a:ext cx="565151" cy="6857999"/>
          </a:xfrm>
          <a:prstGeom prst="rect">
            <a:avLst/>
          </a:prstGeom>
          <a:gradFill flip="none" rotWithShape="1">
            <a:gsLst>
              <a:gs pos="0">
                <a:schemeClr val="accent1">
                  <a:alpha val="50000"/>
                </a:schemeClr>
              </a:gs>
              <a:gs pos="81000">
                <a:schemeClr val="accent4">
                  <a:alpha val="50000"/>
                </a:schemeClr>
              </a:gs>
              <a:gs pos="25000">
                <a:schemeClr val="accent2">
                  <a:alpha val="60000"/>
                </a:schemeClr>
              </a:gs>
              <a:gs pos="49000">
                <a:schemeClr val="accent3">
                  <a:alpha val="55000"/>
                </a:schemeClr>
              </a:gs>
              <a:gs pos="99000">
                <a:schemeClr val="accent5">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Tree>
    <p:extLst>
      <p:ext uri="{BB962C8B-B14F-4D97-AF65-F5344CB8AC3E}">
        <p14:creationId xmlns:p14="http://schemas.microsoft.com/office/powerpoint/2010/main" val="40269590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53B26D-64DE-4314-8BD2-25FD618FB46D}"/>
              </a:ext>
            </a:extLst>
          </p:cNvPr>
          <p:cNvSpPr>
            <a:spLocks noGrp="1"/>
          </p:cNvSpPr>
          <p:nvPr>
            <p:ph type="title"/>
          </p:nvPr>
        </p:nvSpPr>
        <p:spPr>
          <a:xfrm>
            <a:off x="1591057" y="457200"/>
            <a:ext cx="9521855" cy="1554480"/>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29D77613-5CEE-4B05-A937-CD43EAAABF38}"/>
              </a:ext>
            </a:extLst>
          </p:cNvPr>
          <p:cNvSpPr>
            <a:spLocks noGrp="1"/>
          </p:cNvSpPr>
          <p:nvPr>
            <p:ph type="body" idx="1"/>
          </p:nvPr>
        </p:nvSpPr>
        <p:spPr>
          <a:xfrm>
            <a:off x="1591057" y="2165086"/>
            <a:ext cx="4425696" cy="823912"/>
          </a:xfrm>
        </p:spPr>
        <p:txBody>
          <a:bodyPr anchor="b">
            <a:normAutofit/>
          </a:bodyPr>
          <a:lstStyle>
            <a:lvl1pPr marL="0" indent="0">
              <a:buNone/>
              <a:defRPr sz="22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343E4779-3B5A-4993-9C7F-FB19F1633F5D}"/>
              </a:ext>
            </a:extLst>
          </p:cNvPr>
          <p:cNvSpPr>
            <a:spLocks noGrp="1"/>
          </p:cNvSpPr>
          <p:nvPr>
            <p:ph sz="half" idx="2"/>
          </p:nvPr>
        </p:nvSpPr>
        <p:spPr>
          <a:xfrm>
            <a:off x="1591057" y="2988998"/>
            <a:ext cx="4425697" cy="3098112"/>
          </a:xfrm>
        </p:spPr>
        <p:txBody>
          <a:bodyPr/>
          <a:lstStyle>
            <a:lvl1pPr>
              <a:defRPr sz="2000"/>
            </a:lvl1pPr>
            <a:lvl2pPr>
              <a:defRPr sz="1800"/>
            </a:lvl2pPr>
            <a:lvl3pPr>
              <a:defRPr sz="1600"/>
            </a:lvl3pPr>
            <a:lvl4pPr>
              <a:defRPr sz="1400"/>
            </a:lvl4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AB51081A-685C-4C18-9AE9-425106A02F6B}"/>
              </a:ext>
            </a:extLst>
          </p:cNvPr>
          <p:cNvSpPr>
            <a:spLocks noGrp="1"/>
          </p:cNvSpPr>
          <p:nvPr>
            <p:ph type="body" sz="quarter" idx="3"/>
          </p:nvPr>
        </p:nvSpPr>
        <p:spPr>
          <a:xfrm>
            <a:off x="6687215" y="2165086"/>
            <a:ext cx="4425696" cy="823912"/>
          </a:xfrm>
        </p:spPr>
        <p:txBody>
          <a:bodyPr anchor="b">
            <a:normAutofit/>
          </a:bodyPr>
          <a:lstStyle>
            <a:lvl1pPr marL="0" indent="0">
              <a:buNone/>
              <a:defRPr sz="22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7780F424-FE3A-4B7D-B60C-7AEA2118A585}"/>
              </a:ext>
            </a:extLst>
          </p:cNvPr>
          <p:cNvSpPr>
            <a:spLocks noGrp="1"/>
          </p:cNvSpPr>
          <p:nvPr>
            <p:ph sz="quarter" idx="4"/>
          </p:nvPr>
        </p:nvSpPr>
        <p:spPr>
          <a:xfrm>
            <a:off x="6687215" y="2988998"/>
            <a:ext cx="4425696" cy="3098112"/>
          </a:xfrm>
        </p:spPr>
        <p:txBody>
          <a:bodyPr/>
          <a:lstStyle>
            <a:lvl1pPr>
              <a:defRPr sz="2000"/>
            </a:lvl1pPr>
            <a:lvl2pPr>
              <a:defRPr sz="1800"/>
            </a:lvl2pPr>
            <a:lvl3pPr>
              <a:defRPr sz="1600"/>
            </a:lvl3pPr>
            <a:lvl4pPr>
              <a:defRPr sz="1400"/>
            </a:lvl4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864D2A96-CD7D-41BC-BDBE-5E29B7C0B325}"/>
              </a:ext>
            </a:extLst>
          </p:cNvPr>
          <p:cNvSpPr>
            <a:spLocks noGrp="1"/>
          </p:cNvSpPr>
          <p:nvPr>
            <p:ph type="dt" sz="half" idx="10"/>
          </p:nvPr>
        </p:nvSpPr>
        <p:spPr/>
        <p:txBody>
          <a:bodyPr/>
          <a:lstStyle/>
          <a:p>
            <a:fld id="{1449AA12-8195-4182-A7AC-2E7E59DFBDAF}" type="datetimeFigureOut">
              <a:rPr lang="en-US" smtClean="0"/>
              <a:t>12/11/2023</a:t>
            </a:fld>
            <a:endParaRPr lang="en-US"/>
          </a:p>
        </p:txBody>
      </p:sp>
      <p:sp>
        <p:nvSpPr>
          <p:cNvPr id="8" name="Footer Placeholder 7">
            <a:extLst>
              <a:ext uri="{FF2B5EF4-FFF2-40B4-BE49-F238E27FC236}">
                <a16:creationId xmlns:a16="http://schemas.microsoft.com/office/drawing/2014/main" id="{2CD1471D-6DDE-4E56-84E9-48136966A935}"/>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CA3F451-CF28-4F57-B844-52A665440A02}"/>
              </a:ext>
            </a:extLst>
          </p:cNvPr>
          <p:cNvSpPr>
            <a:spLocks noGrp="1"/>
          </p:cNvSpPr>
          <p:nvPr>
            <p:ph type="sldNum" sz="quarter" idx="12"/>
          </p:nvPr>
        </p:nvSpPr>
        <p:spPr/>
        <p:txBody>
          <a:bodyPr/>
          <a:lstStyle/>
          <a:p>
            <a:fld id="{14DFC975-2FD7-44A5-9E78-ECBA46156075}" type="slidenum">
              <a:rPr lang="en-US" smtClean="0"/>
              <a:t>‹#›</a:t>
            </a:fld>
            <a:endParaRPr lang="en-US"/>
          </a:p>
        </p:txBody>
      </p:sp>
      <p:sp>
        <p:nvSpPr>
          <p:cNvPr id="12" name="Rectangle 11">
            <a:extLst>
              <a:ext uri="{FF2B5EF4-FFF2-40B4-BE49-F238E27FC236}">
                <a16:creationId xmlns:a16="http://schemas.microsoft.com/office/drawing/2014/main" id="{2D1FA03E-7A83-AB41-BB4B-25B04946559A}"/>
              </a:ext>
            </a:extLst>
          </p:cNvPr>
          <p:cNvSpPr/>
          <p:nvPr/>
        </p:nvSpPr>
        <p:spPr>
          <a:xfrm>
            <a:off x="0" y="565155"/>
            <a:ext cx="1133856" cy="6292847"/>
          </a:xfrm>
          <a:prstGeom prst="rect">
            <a:avLst/>
          </a:prstGeom>
          <a:gradFill flip="none" rotWithShape="1">
            <a:gsLst>
              <a:gs pos="0">
                <a:schemeClr val="accent1">
                  <a:alpha val="50000"/>
                </a:schemeClr>
              </a:gs>
              <a:gs pos="81000">
                <a:schemeClr val="accent4">
                  <a:alpha val="50000"/>
                </a:schemeClr>
              </a:gs>
              <a:gs pos="25000">
                <a:schemeClr val="accent2">
                  <a:alpha val="60000"/>
                </a:schemeClr>
              </a:gs>
              <a:gs pos="50000">
                <a:schemeClr val="accent3">
                  <a:alpha val="55000"/>
                </a:schemeClr>
              </a:gs>
              <a:gs pos="99000">
                <a:schemeClr val="accent5">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3" name="Rectangle 12">
            <a:extLst>
              <a:ext uri="{FF2B5EF4-FFF2-40B4-BE49-F238E27FC236}">
                <a16:creationId xmlns:a16="http://schemas.microsoft.com/office/drawing/2014/main" id="{17702630-3C98-A142-9D04-1D852974DC26}"/>
              </a:ext>
            </a:extLst>
          </p:cNvPr>
          <p:cNvSpPr/>
          <p:nvPr/>
        </p:nvSpPr>
        <p:spPr>
          <a:xfrm>
            <a:off x="1" y="-3"/>
            <a:ext cx="565151" cy="6857999"/>
          </a:xfrm>
          <a:prstGeom prst="rect">
            <a:avLst/>
          </a:prstGeom>
          <a:gradFill flip="none" rotWithShape="1">
            <a:gsLst>
              <a:gs pos="0">
                <a:schemeClr val="accent1">
                  <a:alpha val="50000"/>
                </a:schemeClr>
              </a:gs>
              <a:gs pos="81000">
                <a:schemeClr val="accent4">
                  <a:alpha val="50000"/>
                </a:schemeClr>
              </a:gs>
              <a:gs pos="25000">
                <a:schemeClr val="accent2">
                  <a:alpha val="60000"/>
                </a:schemeClr>
              </a:gs>
              <a:gs pos="49000">
                <a:schemeClr val="accent3">
                  <a:alpha val="55000"/>
                </a:schemeClr>
              </a:gs>
              <a:gs pos="99000">
                <a:schemeClr val="accent5">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Tree>
    <p:extLst>
      <p:ext uri="{BB962C8B-B14F-4D97-AF65-F5344CB8AC3E}">
        <p14:creationId xmlns:p14="http://schemas.microsoft.com/office/powerpoint/2010/main" val="14108680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322D7A-4502-49C3-BAFB-6D46F7A2E27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CAB67EE-A167-43D1-9C58-7B736CF28B64}"/>
              </a:ext>
            </a:extLst>
          </p:cNvPr>
          <p:cNvSpPr>
            <a:spLocks noGrp="1"/>
          </p:cNvSpPr>
          <p:nvPr>
            <p:ph type="dt" sz="half" idx="10"/>
          </p:nvPr>
        </p:nvSpPr>
        <p:spPr/>
        <p:txBody>
          <a:bodyPr/>
          <a:lstStyle/>
          <a:p>
            <a:fld id="{1449AA12-8195-4182-A7AC-2E7E59DFBDAF}" type="datetimeFigureOut">
              <a:rPr lang="en-US" smtClean="0"/>
              <a:t>12/11/2023</a:t>
            </a:fld>
            <a:endParaRPr lang="en-US"/>
          </a:p>
        </p:txBody>
      </p:sp>
      <p:sp>
        <p:nvSpPr>
          <p:cNvPr id="4" name="Footer Placeholder 3">
            <a:extLst>
              <a:ext uri="{FF2B5EF4-FFF2-40B4-BE49-F238E27FC236}">
                <a16:creationId xmlns:a16="http://schemas.microsoft.com/office/drawing/2014/main" id="{3C5605B7-599B-450E-9E8D-2A9AE3F30FF4}"/>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875BD2B1-8C5F-430B-A0F2-CD5281AB75E2}"/>
              </a:ext>
            </a:extLst>
          </p:cNvPr>
          <p:cNvSpPr>
            <a:spLocks noGrp="1"/>
          </p:cNvSpPr>
          <p:nvPr>
            <p:ph type="sldNum" sz="quarter" idx="12"/>
          </p:nvPr>
        </p:nvSpPr>
        <p:spPr/>
        <p:txBody>
          <a:bodyPr/>
          <a:lstStyle/>
          <a:p>
            <a:fld id="{14DFC975-2FD7-44A5-9E78-ECBA46156075}" type="slidenum">
              <a:rPr lang="en-US" smtClean="0"/>
              <a:t>‹#›</a:t>
            </a:fld>
            <a:endParaRPr lang="en-US"/>
          </a:p>
        </p:txBody>
      </p:sp>
      <p:sp>
        <p:nvSpPr>
          <p:cNvPr id="8" name="Rectangle 7">
            <a:extLst>
              <a:ext uri="{FF2B5EF4-FFF2-40B4-BE49-F238E27FC236}">
                <a16:creationId xmlns:a16="http://schemas.microsoft.com/office/drawing/2014/main" id="{1DBA877B-B45A-BD48-8FC8-E752E7D7174F}"/>
              </a:ext>
            </a:extLst>
          </p:cNvPr>
          <p:cNvSpPr/>
          <p:nvPr/>
        </p:nvSpPr>
        <p:spPr>
          <a:xfrm>
            <a:off x="0" y="565155"/>
            <a:ext cx="1133856" cy="6292847"/>
          </a:xfrm>
          <a:prstGeom prst="rect">
            <a:avLst/>
          </a:prstGeom>
          <a:gradFill flip="none" rotWithShape="1">
            <a:gsLst>
              <a:gs pos="0">
                <a:schemeClr val="accent1">
                  <a:alpha val="50000"/>
                </a:schemeClr>
              </a:gs>
              <a:gs pos="81000">
                <a:schemeClr val="accent4">
                  <a:alpha val="50000"/>
                </a:schemeClr>
              </a:gs>
              <a:gs pos="25000">
                <a:schemeClr val="accent2">
                  <a:alpha val="60000"/>
                </a:schemeClr>
              </a:gs>
              <a:gs pos="50000">
                <a:schemeClr val="accent3">
                  <a:alpha val="55000"/>
                </a:schemeClr>
              </a:gs>
              <a:gs pos="99000">
                <a:schemeClr val="accent5">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9" name="Rectangle 8">
            <a:extLst>
              <a:ext uri="{FF2B5EF4-FFF2-40B4-BE49-F238E27FC236}">
                <a16:creationId xmlns:a16="http://schemas.microsoft.com/office/drawing/2014/main" id="{DBF3343D-2AFA-B544-B40A-315F5EC680B6}"/>
              </a:ext>
            </a:extLst>
          </p:cNvPr>
          <p:cNvSpPr/>
          <p:nvPr/>
        </p:nvSpPr>
        <p:spPr>
          <a:xfrm>
            <a:off x="1" y="-3"/>
            <a:ext cx="565151" cy="6857999"/>
          </a:xfrm>
          <a:prstGeom prst="rect">
            <a:avLst/>
          </a:prstGeom>
          <a:gradFill flip="none" rotWithShape="1">
            <a:gsLst>
              <a:gs pos="0">
                <a:schemeClr val="accent1">
                  <a:alpha val="50000"/>
                </a:schemeClr>
              </a:gs>
              <a:gs pos="81000">
                <a:schemeClr val="accent4">
                  <a:alpha val="50000"/>
                </a:schemeClr>
              </a:gs>
              <a:gs pos="25000">
                <a:schemeClr val="accent2">
                  <a:alpha val="60000"/>
                </a:schemeClr>
              </a:gs>
              <a:gs pos="49000">
                <a:schemeClr val="accent3">
                  <a:alpha val="55000"/>
                </a:schemeClr>
              </a:gs>
              <a:gs pos="99000">
                <a:schemeClr val="accent5">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Tree>
    <p:extLst>
      <p:ext uri="{BB962C8B-B14F-4D97-AF65-F5344CB8AC3E}">
        <p14:creationId xmlns:p14="http://schemas.microsoft.com/office/powerpoint/2010/main" val="9536624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9308016-71BA-4CD3-918D-51613F7F4DF5}"/>
              </a:ext>
            </a:extLst>
          </p:cNvPr>
          <p:cNvSpPr>
            <a:spLocks noGrp="1"/>
          </p:cNvSpPr>
          <p:nvPr>
            <p:ph type="dt" sz="half" idx="10"/>
          </p:nvPr>
        </p:nvSpPr>
        <p:spPr/>
        <p:txBody>
          <a:bodyPr/>
          <a:lstStyle/>
          <a:p>
            <a:fld id="{1449AA12-8195-4182-A7AC-2E7E59DFBDAF}" type="datetimeFigureOut">
              <a:rPr lang="en-US" smtClean="0"/>
              <a:t>12/11/2023</a:t>
            </a:fld>
            <a:endParaRPr lang="en-US"/>
          </a:p>
        </p:txBody>
      </p:sp>
      <p:sp>
        <p:nvSpPr>
          <p:cNvPr id="3" name="Footer Placeholder 2">
            <a:extLst>
              <a:ext uri="{FF2B5EF4-FFF2-40B4-BE49-F238E27FC236}">
                <a16:creationId xmlns:a16="http://schemas.microsoft.com/office/drawing/2014/main" id="{95B24F46-0425-47C6-9FFB-F69AFFFE89D7}"/>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A3CE7A99-1593-4189-A514-8209CC32A2EA}"/>
              </a:ext>
            </a:extLst>
          </p:cNvPr>
          <p:cNvSpPr>
            <a:spLocks noGrp="1"/>
          </p:cNvSpPr>
          <p:nvPr>
            <p:ph type="sldNum" sz="quarter" idx="12"/>
          </p:nvPr>
        </p:nvSpPr>
        <p:spPr/>
        <p:txBody>
          <a:bodyPr/>
          <a:lstStyle/>
          <a:p>
            <a:fld id="{14DFC975-2FD7-44A5-9E78-ECBA46156075}" type="slidenum">
              <a:rPr lang="en-US" smtClean="0"/>
              <a:t>‹#›</a:t>
            </a:fld>
            <a:endParaRPr lang="en-US"/>
          </a:p>
        </p:txBody>
      </p:sp>
      <p:sp>
        <p:nvSpPr>
          <p:cNvPr id="7" name="Rectangle 6">
            <a:extLst>
              <a:ext uri="{FF2B5EF4-FFF2-40B4-BE49-F238E27FC236}">
                <a16:creationId xmlns:a16="http://schemas.microsoft.com/office/drawing/2014/main" id="{11C15DFD-AB97-AB43-A6C9-2808708C91B4}"/>
              </a:ext>
            </a:extLst>
          </p:cNvPr>
          <p:cNvSpPr/>
          <p:nvPr/>
        </p:nvSpPr>
        <p:spPr>
          <a:xfrm>
            <a:off x="0" y="565155"/>
            <a:ext cx="1133856" cy="6292847"/>
          </a:xfrm>
          <a:prstGeom prst="rect">
            <a:avLst/>
          </a:prstGeom>
          <a:gradFill flip="none" rotWithShape="1">
            <a:gsLst>
              <a:gs pos="0">
                <a:schemeClr val="accent1">
                  <a:alpha val="50000"/>
                </a:schemeClr>
              </a:gs>
              <a:gs pos="81000">
                <a:schemeClr val="accent4">
                  <a:alpha val="50000"/>
                </a:schemeClr>
              </a:gs>
              <a:gs pos="25000">
                <a:schemeClr val="accent2">
                  <a:alpha val="60000"/>
                </a:schemeClr>
              </a:gs>
              <a:gs pos="50000">
                <a:schemeClr val="accent3">
                  <a:alpha val="55000"/>
                </a:schemeClr>
              </a:gs>
              <a:gs pos="99000">
                <a:schemeClr val="accent5">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8" name="Rectangle 7">
            <a:extLst>
              <a:ext uri="{FF2B5EF4-FFF2-40B4-BE49-F238E27FC236}">
                <a16:creationId xmlns:a16="http://schemas.microsoft.com/office/drawing/2014/main" id="{4A05BA89-ECA6-2247-ABBB-3C67160202E9}"/>
              </a:ext>
            </a:extLst>
          </p:cNvPr>
          <p:cNvSpPr/>
          <p:nvPr/>
        </p:nvSpPr>
        <p:spPr>
          <a:xfrm>
            <a:off x="1" y="-3"/>
            <a:ext cx="565151" cy="6857999"/>
          </a:xfrm>
          <a:prstGeom prst="rect">
            <a:avLst/>
          </a:prstGeom>
          <a:gradFill flip="none" rotWithShape="1">
            <a:gsLst>
              <a:gs pos="0">
                <a:schemeClr val="accent1">
                  <a:alpha val="50000"/>
                </a:schemeClr>
              </a:gs>
              <a:gs pos="81000">
                <a:schemeClr val="accent4">
                  <a:alpha val="50000"/>
                </a:schemeClr>
              </a:gs>
              <a:gs pos="25000">
                <a:schemeClr val="accent2">
                  <a:alpha val="60000"/>
                </a:schemeClr>
              </a:gs>
              <a:gs pos="49000">
                <a:schemeClr val="accent3">
                  <a:alpha val="55000"/>
                </a:schemeClr>
              </a:gs>
              <a:gs pos="99000">
                <a:schemeClr val="accent5">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Tree>
    <p:extLst>
      <p:ext uri="{BB962C8B-B14F-4D97-AF65-F5344CB8AC3E}">
        <p14:creationId xmlns:p14="http://schemas.microsoft.com/office/powerpoint/2010/main" val="25989473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4E933B-3FC6-4B08-9FBE-2DD48307A4D4}"/>
              </a:ext>
            </a:extLst>
          </p:cNvPr>
          <p:cNvSpPr>
            <a:spLocks noGrp="1"/>
          </p:cNvSpPr>
          <p:nvPr>
            <p:ph type="title"/>
          </p:nvPr>
        </p:nvSpPr>
        <p:spPr>
          <a:xfrm>
            <a:off x="1587712" y="455362"/>
            <a:ext cx="4043440" cy="1584512"/>
          </a:xfrm>
        </p:spPr>
        <p:txBody>
          <a:bodyPr anchor="b"/>
          <a:lstStyle>
            <a:lvl1pPr>
              <a:defRPr sz="3200"/>
            </a:lvl1pPr>
          </a:lstStyle>
          <a:p>
            <a:r>
              <a:rPr lang="en-US" dirty="0"/>
              <a:t>Click to edit Master title style</a:t>
            </a:r>
          </a:p>
        </p:txBody>
      </p:sp>
      <p:sp>
        <p:nvSpPr>
          <p:cNvPr id="3" name="Content Placeholder 2">
            <a:extLst>
              <a:ext uri="{FF2B5EF4-FFF2-40B4-BE49-F238E27FC236}">
                <a16:creationId xmlns:a16="http://schemas.microsoft.com/office/drawing/2014/main" id="{377FBD4A-4514-4DCE-8F18-914DF3F4EED1}"/>
              </a:ext>
            </a:extLst>
          </p:cNvPr>
          <p:cNvSpPr>
            <a:spLocks noGrp="1"/>
          </p:cNvSpPr>
          <p:nvPr>
            <p:ph idx="1"/>
          </p:nvPr>
        </p:nvSpPr>
        <p:spPr>
          <a:xfrm>
            <a:off x="6271232" y="565151"/>
            <a:ext cx="5358384" cy="5521960"/>
          </a:xfrm>
        </p:spPr>
        <p:txBody>
          <a:bodyPr>
            <a:normAutofit/>
          </a:bodyPr>
          <a:lstStyle>
            <a:lvl1pPr>
              <a:defRPr sz="2200"/>
            </a:lvl1pPr>
            <a:lvl2pPr>
              <a:defRPr sz="1900"/>
            </a:lvl2pPr>
            <a:lvl3pPr>
              <a:defRPr sz="1700"/>
            </a:lvl3pPr>
            <a:lvl4pPr>
              <a:defRPr sz="1500"/>
            </a:lvl4pPr>
            <a:lvl5pPr>
              <a:defRPr sz="15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5AF18C85-0675-4202-B796-352766854939}"/>
              </a:ext>
            </a:extLst>
          </p:cNvPr>
          <p:cNvSpPr>
            <a:spLocks noGrp="1"/>
          </p:cNvSpPr>
          <p:nvPr>
            <p:ph type="body" sz="half" idx="2"/>
          </p:nvPr>
        </p:nvSpPr>
        <p:spPr>
          <a:xfrm>
            <a:off x="1587712" y="2039874"/>
            <a:ext cx="4043440" cy="3829114"/>
          </a:xfrm>
        </p:spPr>
        <p:txBody>
          <a:bodyPr/>
          <a:lstStyle>
            <a:lvl1pPr marL="0" indent="0">
              <a:buNone/>
              <a:defRPr sz="1600"/>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10079E5-F934-4D04-866F-F7CB5B08ACC4}"/>
              </a:ext>
            </a:extLst>
          </p:cNvPr>
          <p:cNvSpPr>
            <a:spLocks noGrp="1"/>
          </p:cNvSpPr>
          <p:nvPr>
            <p:ph type="dt" sz="half" idx="10"/>
          </p:nvPr>
        </p:nvSpPr>
        <p:spPr/>
        <p:txBody>
          <a:bodyPr/>
          <a:lstStyle/>
          <a:p>
            <a:fld id="{1449AA12-8195-4182-A7AC-2E7E59DFBDAF}" type="datetimeFigureOut">
              <a:rPr lang="en-US" smtClean="0"/>
              <a:t>12/11/2023</a:t>
            </a:fld>
            <a:endParaRPr lang="en-US"/>
          </a:p>
        </p:txBody>
      </p:sp>
      <p:sp>
        <p:nvSpPr>
          <p:cNvPr id="6" name="Footer Placeholder 5">
            <a:extLst>
              <a:ext uri="{FF2B5EF4-FFF2-40B4-BE49-F238E27FC236}">
                <a16:creationId xmlns:a16="http://schemas.microsoft.com/office/drawing/2014/main" id="{E705FC94-7915-439A-B937-F02D1BB03A0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1B69B19-4156-4584-B1DC-4F42F200B915}"/>
              </a:ext>
            </a:extLst>
          </p:cNvPr>
          <p:cNvSpPr>
            <a:spLocks noGrp="1"/>
          </p:cNvSpPr>
          <p:nvPr>
            <p:ph type="sldNum" sz="quarter" idx="12"/>
          </p:nvPr>
        </p:nvSpPr>
        <p:spPr/>
        <p:txBody>
          <a:bodyPr/>
          <a:lstStyle/>
          <a:p>
            <a:fld id="{14DFC975-2FD7-44A5-9E78-ECBA46156075}" type="slidenum">
              <a:rPr lang="en-US" smtClean="0"/>
              <a:t>‹#›</a:t>
            </a:fld>
            <a:endParaRPr lang="en-US"/>
          </a:p>
        </p:txBody>
      </p:sp>
      <p:sp>
        <p:nvSpPr>
          <p:cNvPr id="10" name="Rectangle 9">
            <a:extLst>
              <a:ext uri="{FF2B5EF4-FFF2-40B4-BE49-F238E27FC236}">
                <a16:creationId xmlns:a16="http://schemas.microsoft.com/office/drawing/2014/main" id="{DC1B6031-8ABE-F648-8E05-3D08D0D54B53}"/>
              </a:ext>
            </a:extLst>
          </p:cNvPr>
          <p:cNvSpPr/>
          <p:nvPr/>
        </p:nvSpPr>
        <p:spPr>
          <a:xfrm>
            <a:off x="0" y="565155"/>
            <a:ext cx="1133856" cy="6292847"/>
          </a:xfrm>
          <a:prstGeom prst="rect">
            <a:avLst/>
          </a:prstGeom>
          <a:gradFill flip="none" rotWithShape="1">
            <a:gsLst>
              <a:gs pos="0">
                <a:schemeClr val="accent1">
                  <a:alpha val="50000"/>
                </a:schemeClr>
              </a:gs>
              <a:gs pos="81000">
                <a:schemeClr val="accent4">
                  <a:alpha val="50000"/>
                </a:schemeClr>
              </a:gs>
              <a:gs pos="25000">
                <a:schemeClr val="accent2">
                  <a:alpha val="60000"/>
                </a:schemeClr>
              </a:gs>
              <a:gs pos="50000">
                <a:schemeClr val="accent3">
                  <a:alpha val="55000"/>
                </a:schemeClr>
              </a:gs>
              <a:gs pos="99000">
                <a:schemeClr val="accent5">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1" name="Rectangle 10">
            <a:extLst>
              <a:ext uri="{FF2B5EF4-FFF2-40B4-BE49-F238E27FC236}">
                <a16:creationId xmlns:a16="http://schemas.microsoft.com/office/drawing/2014/main" id="{0DABD855-35E6-BE4F-8B03-FD12DDB32E10}"/>
              </a:ext>
            </a:extLst>
          </p:cNvPr>
          <p:cNvSpPr/>
          <p:nvPr/>
        </p:nvSpPr>
        <p:spPr>
          <a:xfrm>
            <a:off x="1" y="-3"/>
            <a:ext cx="565151" cy="6857999"/>
          </a:xfrm>
          <a:prstGeom prst="rect">
            <a:avLst/>
          </a:prstGeom>
          <a:gradFill flip="none" rotWithShape="1">
            <a:gsLst>
              <a:gs pos="0">
                <a:schemeClr val="accent1">
                  <a:alpha val="50000"/>
                </a:schemeClr>
              </a:gs>
              <a:gs pos="81000">
                <a:schemeClr val="accent4">
                  <a:alpha val="50000"/>
                </a:schemeClr>
              </a:gs>
              <a:gs pos="25000">
                <a:schemeClr val="accent2">
                  <a:alpha val="60000"/>
                </a:schemeClr>
              </a:gs>
              <a:gs pos="49000">
                <a:schemeClr val="accent3">
                  <a:alpha val="55000"/>
                </a:schemeClr>
              </a:gs>
              <a:gs pos="99000">
                <a:schemeClr val="accent5">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Tree>
    <p:extLst>
      <p:ext uri="{BB962C8B-B14F-4D97-AF65-F5344CB8AC3E}">
        <p14:creationId xmlns:p14="http://schemas.microsoft.com/office/powerpoint/2010/main" val="10821743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1E1F3B-090C-4BB5-84BE-8ED0FC5981A5}"/>
              </a:ext>
            </a:extLst>
          </p:cNvPr>
          <p:cNvSpPr>
            <a:spLocks noGrp="1"/>
          </p:cNvSpPr>
          <p:nvPr>
            <p:ph type="title"/>
          </p:nvPr>
        </p:nvSpPr>
        <p:spPr>
          <a:xfrm>
            <a:off x="1587711" y="455362"/>
            <a:ext cx="4043436" cy="1584512"/>
          </a:xfrm>
        </p:spPr>
        <p:txBody>
          <a:bodyPr anchor="b"/>
          <a:lstStyle>
            <a:lvl1pPr>
              <a:defRPr sz="3200"/>
            </a:lvl1pPr>
          </a:lstStyle>
          <a:p>
            <a:r>
              <a:rPr lang="en-US" dirty="0"/>
              <a:t>Click to edit Master title style</a:t>
            </a:r>
          </a:p>
        </p:txBody>
      </p:sp>
      <p:sp>
        <p:nvSpPr>
          <p:cNvPr id="3" name="Picture Placeholder 2">
            <a:extLst>
              <a:ext uri="{FF2B5EF4-FFF2-40B4-BE49-F238E27FC236}">
                <a16:creationId xmlns:a16="http://schemas.microsoft.com/office/drawing/2014/main" id="{9397C49E-9426-4B24-B2A7-C54B89DA60A3}"/>
              </a:ext>
            </a:extLst>
          </p:cNvPr>
          <p:cNvSpPr>
            <a:spLocks noGrp="1"/>
          </p:cNvSpPr>
          <p:nvPr>
            <p:ph type="pic" idx="1"/>
          </p:nvPr>
        </p:nvSpPr>
        <p:spPr>
          <a:xfrm>
            <a:off x="6271234" y="565152"/>
            <a:ext cx="5355607" cy="5522677"/>
          </a:xfrm>
        </p:spPr>
        <p:txBody>
          <a:bodyPr/>
          <a:lstStyle>
            <a:lvl1pPr marL="0" indent="0">
              <a:buNone/>
              <a:defRPr sz="3200"/>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DBC7F011-0A5F-44E9-88CD-C95A33351B45}"/>
              </a:ext>
            </a:extLst>
          </p:cNvPr>
          <p:cNvSpPr>
            <a:spLocks noGrp="1"/>
          </p:cNvSpPr>
          <p:nvPr>
            <p:ph type="body" sz="half" idx="2"/>
          </p:nvPr>
        </p:nvSpPr>
        <p:spPr>
          <a:xfrm>
            <a:off x="1587711" y="2039874"/>
            <a:ext cx="4043436" cy="3829114"/>
          </a:xfrm>
        </p:spPr>
        <p:txBody>
          <a:bodyPr/>
          <a:lstStyle>
            <a:lvl1pPr marL="0" indent="0">
              <a:buNone/>
              <a:defRPr sz="1600"/>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D721C85-27BB-4533-A21B-C379FE03A944}"/>
              </a:ext>
            </a:extLst>
          </p:cNvPr>
          <p:cNvSpPr>
            <a:spLocks noGrp="1"/>
          </p:cNvSpPr>
          <p:nvPr>
            <p:ph type="dt" sz="half" idx="10"/>
          </p:nvPr>
        </p:nvSpPr>
        <p:spPr/>
        <p:txBody>
          <a:bodyPr/>
          <a:lstStyle/>
          <a:p>
            <a:fld id="{1449AA12-8195-4182-A7AC-2E7E59DFBDAF}" type="datetimeFigureOut">
              <a:rPr lang="en-US" smtClean="0"/>
              <a:t>12/11/2023</a:t>
            </a:fld>
            <a:endParaRPr lang="en-US"/>
          </a:p>
        </p:txBody>
      </p:sp>
      <p:sp>
        <p:nvSpPr>
          <p:cNvPr id="6" name="Footer Placeholder 5">
            <a:extLst>
              <a:ext uri="{FF2B5EF4-FFF2-40B4-BE49-F238E27FC236}">
                <a16:creationId xmlns:a16="http://schemas.microsoft.com/office/drawing/2014/main" id="{35018850-01F1-4247-9BFD-1DDC5DDDC38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6B365A9-4C28-480F-B370-2DFF234B73F7}"/>
              </a:ext>
            </a:extLst>
          </p:cNvPr>
          <p:cNvSpPr>
            <a:spLocks noGrp="1"/>
          </p:cNvSpPr>
          <p:nvPr>
            <p:ph type="sldNum" sz="quarter" idx="12"/>
          </p:nvPr>
        </p:nvSpPr>
        <p:spPr/>
        <p:txBody>
          <a:bodyPr/>
          <a:lstStyle/>
          <a:p>
            <a:fld id="{14DFC975-2FD7-44A5-9E78-ECBA46156075}" type="slidenum">
              <a:rPr lang="en-US" smtClean="0"/>
              <a:t>‹#›</a:t>
            </a:fld>
            <a:endParaRPr lang="en-US"/>
          </a:p>
        </p:txBody>
      </p:sp>
      <p:sp>
        <p:nvSpPr>
          <p:cNvPr id="10" name="Rectangle 9">
            <a:extLst>
              <a:ext uri="{FF2B5EF4-FFF2-40B4-BE49-F238E27FC236}">
                <a16:creationId xmlns:a16="http://schemas.microsoft.com/office/drawing/2014/main" id="{920EAFF3-0A84-F84B-90E4-A596F00B3DC2}"/>
              </a:ext>
            </a:extLst>
          </p:cNvPr>
          <p:cNvSpPr/>
          <p:nvPr/>
        </p:nvSpPr>
        <p:spPr>
          <a:xfrm>
            <a:off x="0" y="565155"/>
            <a:ext cx="1133856" cy="6292847"/>
          </a:xfrm>
          <a:prstGeom prst="rect">
            <a:avLst/>
          </a:prstGeom>
          <a:gradFill flip="none" rotWithShape="1">
            <a:gsLst>
              <a:gs pos="0">
                <a:schemeClr val="accent1">
                  <a:alpha val="50000"/>
                </a:schemeClr>
              </a:gs>
              <a:gs pos="81000">
                <a:schemeClr val="accent4">
                  <a:alpha val="50000"/>
                </a:schemeClr>
              </a:gs>
              <a:gs pos="25000">
                <a:schemeClr val="accent2">
                  <a:alpha val="60000"/>
                </a:schemeClr>
              </a:gs>
              <a:gs pos="50000">
                <a:schemeClr val="accent3">
                  <a:alpha val="55000"/>
                </a:schemeClr>
              </a:gs>
              <a:gs pos="99000">
                <a:schemeClr val="accent5">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1" name="Rectangle 10">
            <a:extLst>
              <a:ext uri="{FF2B5EF4-FFF2-40B4-BE49-F238E27FC236}">
                <a16:creationId xmlns:a16="http://schemas.microsoft.com/office/drawing/2014/main" id="{F8392559-3C15-B249-93C9-B0F7E9E5DDD8}"/>
              </a:ext>
            </a:extLst>
          </p:cNvPr>
          <p:cNvSpPr/>
          <p:nvPr/>
        </p:nvSpPr>
        <p:spPr>
          <a:xfrm>
            <a:off x="1" y="-3"/>
            <a:ext cx="565151" cy="6857999"/>
          </a:xfrm>
          <a:prstGeom prst="rect">
            <a:avLst/>
          </a:prstGeom>
          <a:gradFill flip="none" rotWithShape="1">
            <a:gsLst>
              <a:gs pos="0">
                <a:schemeClr val="accent1">
                  <a:alpha val="50000"/>
                </a:schemeClr>
              </a:gs>
              <a:gs pos="81000">
                <a:schemeClr val="accent4">
                  <a:alpha val="50000"/>
                </a:schemeClr>
              </a:gs>
              <a:gs pos="25000">
                <a:schemeClr val="accent2">
                  <a:alpha val="60000"/>
                </a:schemeClr>
              </a:gs>
              <a:gs pos="49000">
                <a:schemeClr val="accent3">
                  <a:alpha val="55000"/>
                </a:schemeClr>
              </a:gs>
              <a:gs pos="99000">
                <a:schemeClr val="accent5">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Tree>
    <p:extLst>
      <p:ext uri="{BB962C8B-B14F-4D97-AF65-F5344CB8AC3E}">
        <p14:creationId xmlns:p14="http://schemas.microsoft.com/office/powerpoint/2010/main" val="30233967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EC53B0-59B2-4B39-93E0-DCFBB932C82A}"/>
              </a:ext>
            </a:extLst>
          </p:cNvPr>
          <p:cNvSpPr>
            <a:spLocks noGrp="1"/>
          </p:cNvSpPr>
          <p:nvPr>
            <p:ph type="title"/>
          </p:nvPr>
        </p:nvSpPr>
        <p:spPr>
          <a:xfrm>
            <a:off x="1587711" y="455364"/>
            <a:ext cx="9525200" cy="1550419"/>
          </a:xfrm>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D18C5F7B-98AC-425B-80BD-6C6F3032D0CE}"/>
              </a:ext>
            </a:extLst>
          </p:cNvPr>
          <p:cNvSpPr>
            <a:spLocks noGrp="1"/>
          </p:cNvSpPr>
          <p:nvPr>
            <p:ph type="body" orient="vert" idx="1"/>
          </p:nvPr>
        </p:nvSpPr>
        <p:spPr>
          <a:xfrm>
            <a:off x="1587711" y="2160016"/>
            <a:ext cx="9525200" cy="392615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9C88C2EE-2433-424A-878C-24514FF5D44F}"/>
              </a:ext>
            </a:extLst>
          </p:cNvPr>
          <p:cNvSpPr>
            <a:spLocks noGrp="1"/>
          </p:cNvSpPr>
          <p:nvPr>
            <p:ph type="dt" sz="half" idx="10"/>
          </p:nvPr>
        </p:nvSpPr>
        <p:spPr/>
        <p:txBody>
          <a:bodyPr/>
          <a:lstStyle/>
          <a:p>
            <a:fld id="{1449AA12-8195-4182-A7AC-2E7E59DFBDAF}" type="datetimeFigureOut">
              <a:rPr lang="en-US" smtClean="0"/>
              <a:t>12/11/2023</a:t>
            </a:fld>
            <a:endParaRPr lang="en-US"/>
          </a:p>
        </p:txBody>
      </p:sp>
      <p:sp>
        <p:nvSpPr>
          <p:cNvPr id="5" name="Footer Placeholder 4">
            <a:extLst>
              <a:ext uri="{FF2B5EF4-FFF2-40B4-BE49-F238E27FC236}">
                <a16:creationId xmlns:a16="http://schemas.microsoft.com/office/drawing/2014/main" id="{1FFEFD20-ADE2-40F3-A071-6D1E97F8FB3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EB7D1D5-5E92-48E1-9475-EC122D3FE613}"/>
              </a:ext>
            </a:extLst>
          </p:cNvPr>
          <p:cNvSpPr>
            <a:spLocks noGrp="1"/>
          </p:cNvSpPr>
          <p:nvPr>
            <p:ph type="sldNum" sz="quarter" idx="12"/>
          </p:nvPr>
        </p:nvSpPr>
        <p:spPr/>
        <p:txBody>
          <a:bodyPr/>
          <a:lstStyle/>
          <a:p>
            <a:fld id="{14DFC975-2FD7-44A5-9E78-ECBA46156075}" type="slidenum">
              <a:rPr lang="en-US" smtClean="0"/>
              <a:t>‹#›</a:t>
            </a:fld>
            <a:endParaRPr lang="en-US"/>
          </a:p>
        </p:txBody>
      </p:sp>
      <p:sp>
        <p:nvSpPr>
          <p:cNvPr id="9" name="Rectangle 8">
            <a:extLst>
              <a:ext uri="{FF2B5EF4-FFF2-40B4-BE49-F238E27FC236}">
                <a16:creationId xmlns:a16="http://schemas.microsoft.com/office/drawing/2014/main" id="{60FCF945-5CF3-5542-A36A-9CBB738E735E}"/>
              </a:ext>
            </a:extLst>
          </p:cNvPr>
          <p:cNvSpPr/>
          <p:nvPr/>
        </p:nvSpPr>
        <p:spPr>
          <a:xfrm>
            <a:off x="0" y="565155"/>
            <a:ext cx="1133856" cy="6292847"/>
          </a:xfrm>
          <a:prstGeom prst="rect">
            <a:avLst/>
          </a:prstGeom>
          <a:gradFill flip="none" rotWithShape="1">
            <a:gsLst>
              <a:gs pos="0">
                <a:schemeClr val="accent1">
                  <a:alpha val="50000"/>
                </a:schemeClr>
              </a:gs>
              <a:gs pos="81000">
                <a:schemeClr val="accent4">
                  <a:alpha val="50000"/>
                </a:schemeClr>
              </a:gs>
              <a:gs pos="25000">
                <a:schemeClr val="accent2">
                  <a:alpha val="60000"/>
                </a:schemeClr>
              </a:gs>
              <a:gs pos="50000">
                <a:schemeClr val="accent3">
                  <a:alpha val="55000"/>
                </a:schemeClr>
              </a:gs>
              <a:gs pos="99000">
                <a:schemeClr val="accent5">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0" name="Rectangle 9">
            <a:extLst>
              <a:ext uri="{FF2B5EF4-FFF2-40B4-BE49-F238E27FC236}">
                <a16:creationId xmlns:a16="http://schemas.microsoft.com/office/drawing/2014/main" id="{53C7D61B-66C5-4341-8F2D-129A9E4D8283}"/>
              </a:ext>
            </a:extLst>
          </p:cNvPr>
          <p:cNvSpPr/>
          <p:nvPr/>
        </p:nvSpPr>
        <p:spPr>
          <a:xfrm>
            <a:off x="1" y="-3"/>
            <a:ext cx="565151" cy="6857999"/>
          </a:xfrm>
          <a:prstGeom prst="rect">
            <a:avLst/>
          </a:prstGeom>
          <a:gradFill flip="none" rotWithShape="1">
            <a:gsLst>
              <a:gs pos="0">
                <a:schemeClr val="accent1">
                  <a:alpha val="50000"/>
                </a:schemeClr>
              </a:gs>
              <a:gs pos="81000">
                <a:schemeClr val="accent4">
                  <a:alpha val="50000"/>
                </a:schemeClr>
              </a:gs>
              <a:gs pos="25000">
                <a:schemeClr val="accent2">
                  <a:alpha val="60000"/>
                </a:schemeClr>
              </a:gs>
              <a:gs pos="49000">
                <a:schemeClr val="accent3">
                  <a:alpha val="55000"/>
                </a:schemeClr>
              </a:gs>
              <a:gs pos="99000">
                <a:schemeClr val="accent5">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Tree>
    <p:extLst>
      <p:ext uri="{BB962C8B-B14F-4D97-AF65-F5344CB8AC3E}">
        <p14:creationId xmlns:p14="http://schemas.microsoft.com/office/powerpoint/2010/main" val="10595817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F47FBCF-6EDB-4883-92D4-612F4D1C5589}"/>
              </a:ext>
            </a:extLst>
          </p:cNvPr>
          <p:cNvSpPr>
            <a:spLocks noGrp="1"/>
          </p:cNvSpPr>
          <p:nvPr>
            <p:ph type="title" orient="vert"/>
          </p:nvPr>
        </p:nvSpPr>
        <p:spPr>
          <a:xfrm>
            <a:off x="8846380" y="565151"/>
            <a:ext cx="2266531" cy="5611813"/>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D49D2DF8-B588-416F-AA11-9F3A0DDE6765}"/>
              </a:ext>
            </a:extLst>
          </p:cNvPr>
          <p:cNvSpPr>
            <a:spLocks noGrp="1"/>
          </p:cNvSpPr>
          <p:nvPr>
            <p:ph type="body" orient="vert" idx="1"/>
          </p:nvPr>
        </p:nvSpPr>
        <p:spPr>
          <a:xfrm>
            <a:off x="1587712" y="565151"/>
            <a:ext cx="7088929" cy="5611813"/>
          </a:xfrm>
        </p:spPr>
        <p:txBody>
          <a:bodyPr vert="eaVert"/>
          <a:lstStyle/>
          <a:p>
            <a:pPr lvl="0"/>
            <a:r>
              <a:rPr lang="en-US"/>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672F7B1D-405D-4EE7-9A23-3F21916C9503}"/>
              </a:ext>
            </a:extLst>
          </p:cNvPr>
          <p:cNvSpPr>
            <a:spLocks noGrp="1"/>
          </p:cNvSpPr>
          <p:nvPr>
            <p:ph type="dt" sz="half" idx="10"/>
          </p:nvPr>
        </p:nvSpPr>
        <p:spPr/>
        <p:txBody>
          <a:bodyPr/>
          <a:lstStyle/>
          <a:p>
            <a:fld id="{1449AA12-8195-4182-A7AC-2E7E59DFBDAF}" type="datetimeFigureOut">
              <a:rPr lang="en-US" smtClean="0"/>
              <a:t>12/11/2023</a:t>
            </a:fld>
            <a:endParaRPr lang="en-US"/>
          </a:p>
        </p:txBody>
      </p:sp>
      <p:sp>
        <p:nvSpPr>
          <p:cNvPr id="5" name="Footer Placeholder 4">
            <a:extLst>
              <a:ext uri="{FF2B5EF4-FFF2-40B4-BE49-F238E27FC236}">
                <a16:creationId xmlns:a16="http://schemas.microsoft.com/office/drawing/2014/main" id="{D27B9304-686C-431A-8E7F-D9DD19F4DF0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BFA240B-DB2E-46ED-8AC6-744B2C1C70E3}"/>
              </a:ext>
            </a:extLst>
          </p:cNvPr>
          <p:cNvSpPr>
            <a:spLocks noGrp="1"/>
          </p:cNvSpPr>
          <p:nvPr>
            <p:ph type="sldNum" sz="quarter" idx="12"/>
          </p:nvPr>
        </p:nvSpPr>
        <p:spPr/>
        <p:txBody>
          <a:bodyPr/>
          <a:lstStyle/>
          <a:p>
            <a:fld id="{14DFC975-2FD7-44A5-9E78-ECBA46156075}" type="slidenum">
              <a:rPr lang="en-US" smtClean="0"/>
              <a:t>‹#›</a:t>
            </a:fld>
            <a:endParaRPr lang="en-US"/>
          </a:p>
        </p:txBody>
      </p:sp>
      <p:sp>
        <p:nvSpPr>
          <p:cNvPr id="9" name="Rectangle 8">
            <a:extLst>
              <a:ext uri="{FF2B5EF4-FFF2-40B4-BE49-F238E27FC236}">
                <a16:creationId xmlns:a16="http://schemas.microsoft.com/office/drawing/2014/main" id="{2F275F2C-778B-864A-8379-6D0726B18FDC}"/>
              </a:ext>
            </a:extLst>
          </p:cNvPr>
          <p:cNvSpPr/>
          <p:nvPr/>
        </p:nvSpPr>
        <p:spPr>
          <a:xfrm>
            <a:off x="0" y="565155"/>
            <a:ext cx="1133856" cy="6292847"/>
          </a:xfrm>
          <a:prstGeom prst="rect">
            <a:avLst/>
          </a:prstGeom>
          <a:gradFill flip="none" rotWithShape="1">
            <a:gsLst>
              <a:gs pos="0">
                <a:schemeClr val="accent1">
                  <a:alpha val="50000"/>
                </a:schemeClr>
              </a:gs>
              <a:gs pos="81000">
                <a:schemeClr val="accent4">
                  <a:alpha val="50000"/>
                </a:schemeClr>
              </a:gs>
              <a:gs pos="25000">
                <a:schemeClr val="accent2">
                  <a:alpha val="60000"/>
                </a:schemeClr>
              </a:gs>
              <a:gs pos="50000">
                <a:schemeClr val="accent3">
                  <a:alpha val="55000"/>
                </a:schemeClr>
              </a:gs>
              <a:gs pos="99000">
                <a:schemeClr val="accent5">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0" name="Rectangle 9">
            <a:extLst>
              <a:ext uri="{FF2B5EF4-FFF2-40B4-BE49-F238E27FC236}">
                <a16:creationId xmlns:a16="http://schemas.microsoft.com/office/drawing/2014/main" id="{F70051C8-76B3-384B-BCF1-60BB80301FCD}"/>
              </a:ext>
            </a:extLst>
          </p:cNvPr>
          <p:cNvSpPr/>
          <p:nvPr/>
        </p:nvSpPr>
        <p:spPr>
          <a:xfrm>
            <a:off x="1" y="-3"/>
            <a:ext cx="565151" cy="6857999"/>
          </a:xfrm>
          <a:prstGeom prst="rect">
            <a:avLst/>
          </a:prstGeom>
          <a:gradFill flip="none" rotWithShape="1">
            <a:gsLst>
              <a:gs pos="0">
                <a:schemeClr val="accent1">
                  <a:alpha val="50000"/>
                </a:schemeClr>
              </a:gs>
              <a:gs pos="81000">
                <a:schemeClr val="accent4">
                  <a:alpha val="50000"/>
                </a:schemeClr>
              </a:gs>
              <a:gs pos="25000">
                <a:schemeClr val="accent2">
                  <a:alpha val="60000"/>
                </a:schemeClr>
              </a:gs>
              <a:gs pos="49000">
                <a:schemeClr val="accent3">
                  <a:alpha val="55000"/>
                </a:schemeClr>
              </a:gs>
              <a:gs pos="99000">
                <a:schemeClr val="accent5">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Tree>
    <p:extLst>
      <p:ext uri="{BB962C8B-B14F-4D97-AF65-F5344CB8AC3E}">
        <p14:creationId xmlns:p14="http://schemas.microsoft.com/office/powerpoint/2010/main" val="23936261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F7ACD69-D2F4-4938-B590-C414049017E0}"/>
              </a:ext>
            </a:extLst>
          </p:cNvPr>
          <p:cNvSpPr>
            <a:spLocks noGrp="1"/>
          </p:cNvSpPr>
          <p:nvPr>
            <p:ph type="title"/>
          </p:nvPr>
        </p:nvSpPr>
        <p:spPr>
          <a:xfrm>
            <a:off x="1587709" y="455364"/>
            <a:ext cx="9486691" cy="1550419"/>
          </a:xfrm>
          <a:prstGeom prst="rect">
            <a:avLst/>
          </a:prstGeom>
        </p:spPr>
        <p:txBody>
          <a:bodyPr vert="horz" lIns="91440" tIns="45720" rIns="91440" bIns="45720" rtlCol="0" anchor="t">
            <a:normAutofit/>
          </a:bodyPr>
          <a:lstStyle/>
          <a:p>
            <a:r>
              <a:rPr lang="en-US" dirty="0"/>
              <a:t>Click to edit Master title style</a:t>
            </a:r>
          </a:p>
        </p:txBody>
      </p:sp>
      <p:sp>
        <p:nvSpPr>
          <p:cNvPr id="3" name="Text Placeholder 2">
            <a:extLst>
              <a:ext uri="{FF2B5EF4-FFF2-40B4-BE49-F238E27FC236}">
                <a16:creationId xmlns:a16="http://schemas.microsoft.com/office/drawing/2014/main" id="{2E762BD4-BA0F-4CA4-BAE3-DF2B5087C045}"/>
              </a:ext>
            </a:extLst>
          </p:cNvPr>
          <p:cNvSpPr>
            <a:spLocks noGrp="1"/>
          </p:cNvSpPr>
          <p:nvPr>
            <p:ph type="body" idx="1"/>
          </p:nvPr>
        </p:nvSpPr>
        <p:spPr>
          <a:xfrm>
            <a:off x="1587709" y="2160016"/>
            <a:ext cx="9486691" cy="3926152"/>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E80B2FEE-249E-42F1-94D8-A8C0759EF471}"/>
              </a:ext>
            </a:extLst>
          </p:cNvPr>
          <p:cNvSpPr>
            <a:spLocks noGrp="1"/>
          </p:cNvSpPr>
          <p:nvPr>
            <p:ph type="dt" sz="half" idx="2"/>
          </p:nvPr>
        </p:nvSpPr>
        <p:spPr>
          <a:xfrm>
            <a:off x="8018633" y="6292852"/>
            <a:ext cx="3094279" cy="365125"/>
          </a:xfrm>
          <a:prstGeom prst="rect">
            <a:avLst/>
          </a:prstGeom>
        </p:spPr>
        <p:txBody>
          <a:bodyPr vert="horz" lIns="91440" tIns="45720" rIns="91440" bIns="45720" rtlCol="0" anchor="ctr"/>
          <a:lstStyle>
            <a:lvl1pPr algn="r">
              <a:defRPr sz="1100">
                <a:solidFill>
                  <a:schemeClr val="tx1">
                    <a:tint val="75000"/>
                  </a:schemeClr>
                </a:solidFill>
              </a:defRPr>
            </a:lvl1pPr>
          </a:lstStyle>
          <a:p>
            <a:fld id="{1449AA12-8195-4182-A7AC-2E7E59DFBDAF}" type="datetimeFigureOut">
              <a:rPr lang="en-US" smtClean="0"/>
              <a:pPr/>
              <a:t>12/11/2023</a:t>
            </a:fld>
            <a:endParaRPr lang="en-US"/>
          </a:p>
        </p:txBody>
      </p:sp>
      <p:sp>
        <p:nvSpPr>
          <p:cNvPr id="5" name="Footer Placeholder 4">
            <a:extLst>
              <a:ext uri="{FF2B5EF4-FFF2-40B4-BE49-F238E27FC236}">
                <a16:creationId xmlns:a16="http://schemas.microsoft.com/office/drawing/2014/main" id="{8560C617-A890-4920-83B0-143C03349066}"/>
              </a:ext>
            </a:extLst>
          </p:cNvPr>
          <p:cNvSpPr>
            <a:spLocks noGrp="1"/>
          </p:cNvSpPr>
          <p:nvPr>
            <p:ph type="ftr" sz="quarter" idx="3"/>
          </p:nvPr>
        </p:nvSpPr>
        <p:spPr>
          <a:xfrm>
            <a:off x="1587711" y="6292852"/>
            <a:ext cx="4114800" cy="365125"/>
          </a:xfrm>
          <a:prstGeom prst="rect">
            <a:avLst/>
          </a:prstGeom>
        </p:spPr>
        <p:txBody>
          <a:bodyPr vert="horz" lIns="91440" tIns="45720" rIns="91440" bIns="45720" rtlCol="0" anchor="ctr"/>
          <a:lstStyle>
            <a:lvl1pPr algn="l">
              <a:defRPr sz="11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14F1B4F1-B06B-4BBE-BFFF-C0B386E2449E}"/>
              </a:ext>
            </a:extLst>
          </p:cNvPr>
          <p:cNvSpPr>
            <a:spLocks noGrp="1"/>
          </p:cNvSpPr>
          <p:nvPr>
            <p:ph type="sldNum" sz="quarter" idx="4"/>
          </p:nvPr>
        </p:nvSpPr>
        <p:spPr>
          <a:xfrm>
            <a:off x="11149575" y="6292852"/>
            <a:ext cx="813816" cy="365125"/>
          </a:xfrm>
          <a:prstGeom prst="rect">
            <a:avLst/>
          </a:prstGeom>
        </p:spPr>
        <p:txBody>
          <a:bodyPr vert="horz" lIns="91440" tIns="45720" rIns="91440" bIns="45720" rtlCol="0" anchor="ctr"/>
          <a:lstStyle>
            <a:lvl1pPr algn="r">
              <a:defRPr sz="1100">
                <a:solidFill>
                  <a:schemeClr val="tx1">
                    <a:tint val="75000"/>
                  </a:schemeClr>
                </a:solidFill>
              </a:defRPr>
            </a:lvl1pPr>
          </a:lstStyle>
          <a:p>
            <a:fld id="{14DFC975-2FD7-44A5-9E78-ECBA46156075}" type="slidenum">
              <a:rPr lang="en-US" smtClean="0"/>
              <a:pPr/>
              <a:t>‹#›</a:t>
            </a:fld>
            <a:endParaRPr lang="en-US"/>
          </a:p>
        </p:txBody>
      </p:sp>
    </p:spTree>
    <p:extLst>
      <p:ext uri="{BB962C8B-B14F-4D97-AF65-F5344CB8AC3E}">
        <p14:creationId xmlns:p14="http://schemas.microsoft.com/office/powerpoint/2010/main" val="4294951748"/>
      </p:ext>
    </p:extLst>
  </p:cSld>
  <p:clrMap bg1="dk1" tx1="lt1" bg2="dk2" tx2="lt2" accent1="accent1" accent2="accent2" accent3="accent3" accent4="accent4" accent5="accent5" accent6="accent6" hlink="hlink" folHlink="folHlink"/>
  <p:sldLayoutIdLst>
    <p:sldLayoutId id="2147483758" r:id="rId1"/>
    <p:sldLayoutId id="2147483759" r:id="rId2"/>
    <p:sldLayoutId id="2147483760" r:id="rId3"/>
    <p:sldLayoutId id="2147483761" r:id="rId4"/>
    <p:sldLayoutId id="2147483762" r:id="rId5"/>
    <p:sldLayoutId id="2147483756" r:id="rId6"/>
    <p:sldLayoutId id="2147483752" r:id="rId7"/>
    <p:sldLayoutId id="2147483753" r:id="rId8"/>
    <p:sldLayoutId id="2147483754" r:id="rId9"/>
    <p:sldLayoutId id="2147483755" r:id="rId10"/>
    <p:sldLayoutId id="2147483757" r:id="rId11"/>
  </p:sldLayoutIdLst>
  <p:txStyles>
    <p:titleStyle>
      <a:lvl1pPr algn="l" defTabSz="914377" rtl="0" eaLnBrk="1" latinLnBrk="0" hangingPunct="1">
        <a:lnSpc>
          <a:spcPct val="100000"/>
        </a:lnSpc>
        <a:spcBef>
          <a:spcPct val="0"/>
        </a:spcBef>
        <a:buNone/>
        <a:defRPr sz="4400" b="1" kern="1200">
          <a:solidFill>
            <a:schemeClr val="tx1"/>
          </a:solidFill>
          <a:latin typeface="+mj-lt"/>
          <a:ea typeface="+mj-ea"/>
          <a:cs typeface="+mj-cs"/>
        </a:defRPr>
      </a:lvl1pPr>
    </p:titleStyle>
    <p:bodyStyle>
      <a:lvl1pPr marL="228594" indent="-228594" algn="l" defTabSz="914377" rtl="0" eaLnBrk="1" latinLnBrk="0" hangingPunct="1">
        <a:lnSpc>
          <a:spcPct val="110000"/>
        </a:lnSpc>
        <a:spcBef>
          <a:spcPts val="1200"/>
        </a:spcBef>
        <a:buClr>
          <a:schemeClr val="accent1"/>
        </a:buClr>
        <a:buFont typeface="Arial" panose="020B0604020202020204" pitchFamily="34" charset="0"/>
        <a:buChar char="•"/>
        <a:defRPr sz="2200" kern="1200">
          <a:solidFill>
            <a:schemeClr val="tx1"/>
          </a:solidFill>
          <a:latin typeface="+mn-lt"/>
          <a:ea typeface="+mn-ea"/>
          <a:cs typeface="+mn-cs"/>
        </a:defRPr>
      </a:lvl1pPr>
      <a:lvl2pPr marL="457189" indent="-228594" algn="l" defTabSz="914377" rtl="0" eaLnBrk="1" latinLnBrk="0" hangingPunct="1">
        <a:lnSpc>
          <a:spcPct val="110000"/>
        </a:lnSpc>
        <a:spcBef>
          <a:spcPts val="600"/>
        </a:spcBef>
        <a:buClr>
          <a:schemeClr val="accent1"/>
        </a:buClr>
        <a:buFont typeface="Arial" panose="020B0604020202020204" pitchFamily="34" charset="0"/>
        <a:buChar char="•"/>
        <a:defRPr sz="1900" kern="1200">
          <a:solidFill>
            <a:schemeClr val="tx1"/>
          </a:solidFill>
          <a:latin typeface="+mn-lt"/>
          <a:ea typeface="+mn-ea"/>
          <a:cs typeface="+mn-cs"/>
        </a:defRPr>
      </a:lvl2pPr>
      <a:lvl3pPr marL="685783" indent="-228594" algn="l" defTabSz="914377" rtl="0" eaLnBrk="1" latinLnBrk="0" hangingPunct="1">
        <a:lnSpc>
          <a:spcPct val="110000"/>
        </a:lnSpc>
        <a:spcBef>
          <a:spcPts val="600"/>
        </a:spcBef>
        <a:buClr>
          <a:schemeClr val="accent1"/>
        </a:buClr>
        <a:buFont typeface="Arial" panose="020B0604020202020204" pitchFamily="34" charset="0"/>
        <a:buChar char="•"/>
        <a:defRPr sz="1700" kern="1200">
          <a:solidFill>
            <a:schemeClr val="tx1"/>
          </a:solidFill>
          <a:latin typeface="+mn-lt"/>
          <a:ea typeface="+mn-ea"/>
          <a:cs typeface="+mn-cs"/>
        </a:defRPr>
      </a:lvl3pPr>
      <a:lvl4pPr marL="914377" indent="-228594" algn="l" defTabSz="914377" rtl="0" eaLnBrk="1" latinLnBrk="0" hangingPunct="1">
        <a:lnSpc>
          <a:spcPct val="110000"/>
        </a:lnSpc>
        <a:spcBef>
          <a:spcPts val="600"/>
        </a:spcBef>
        <a:buClr>
          <a:schemeClr val="accent1"/>
        </a:buClr>
        <a:buFont typeface="Arial" panose="020B0604020202020204" pitchFamily="34" charset="0"/>
        <a:buChar char="•"/>
        <a:defRPr sz="1500" kern="1200">
          <a:solidFill>
            <a:schemeClr val="tx1"/>
          </a:solidFill>
          <a:latin typeface="+mn-lt"/>
          <a:ea typeface="+mn-ea"/>
          <a:cs typeface="+mn-cs"/>
        </a:defRPr>
      </a:lvl4pPr>
      <a:lvl5pPr marL="1142971" indent="-228594" algn="l" defTabSz="914377" rtl="0" eaLnBrk="1" latinLnBrk="0" hangingPunct="1">
        <a:lnSpc>
          <a:spcPct val="110000"/>
        </a:lnSpc>
        <a:spcBef>
          <a:spcPts val="600"/>
        </a:spcBef>
        <a:buClr>
          <a:schemeClr val="accent1"/>
        </a:buClr>
        <a:buFont typeface="Arial" panose="020B0604020202020204" pitchFamily="34" charset="0"/>
        <a:buChar char="•"/>
        <a:defRPr sz="15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88F843D-1C1B-C740-AC27-E3238D0F5F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close up of a pink and blue wave&#10;&#10;Description automatically generated">
            <a:extLst>
              <a:ext uri="{FF2B5EF4-FFF2-40B4-BE49-F238E27FC236}">
                <a16:creationId xmlns:a16="http://schemas.microsoft.com/office/drawing/2014/main" id="{9EEADDF6-61C9-2532-CC8A-929D3270F0F5}"/>
              </a:ext>
            </a:extLst>
          </p:cNvPr>
          <p:cNvPicPr>
            <a:picLocks noChangeAspect="1"/>
          </p:cNvPicPr>
          <p:nvPr/>
        </p:nvPicPr>
        <p:blipFill rotWithShape="1">
          <a:blip r:embed="rId2"/>
          <a:srcRect r="-1" b="15708"/>
          <a:stretch/>
        </p:blipFill>
        <p:spPr>
          <a:xfrm>
            <a:off x="19383" y="9"/>
            <a:ext cx="12188932" cy="6857991"/>
          </a:xfrm>
          <a:prstGeom prst="rect">
            <a:avLst/>
          </a:prstGeom>
        </p:spPr>
      </p:pic>
      <p:sp>
        <p:nvSpPr>
          <p:cNvPr id="11" name="Rectangle">
            <a:extLst>
              <a:ext uri="{FF2B5EF4-FFF2-40B4-BE49-F238E27FC236}">
                <a16:creationId xmlns:a16="http://schemas.microsoft.com/office/drawing/2014/main" id="{9F0EA5A9-0D12-3644-BBEC-6D9D192EBEF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
            <a:ext cx="4755908" cy="6858001"/>
          </a:xfrm>
          <a:prstGeom prst="rect">
            <a:avLst/>
          </a:prstGeom>
          <a:solidFill>
            <a:schemeClr val="bg1">
              <a:alpha val="85000"/>
            </a:schemeClr>
          </a:solidFill>
          <a:ln w="12700">
            <a:miter lim="400000"/>
          </a:ln>
        </p:spPr>
        <p:txBody>
          <a:bodyPr lIns="50800" tIns="50800" rIns="50800" bIns="50800" anchor="ctr"/>
          <a:lstStyle/>
          <a:p>
            <a:pPr algn="ctr" defTabSz="457189"/>
            <a:endParaRPr sz="2600" cap="all" dirty="0">
              <a:solidFill>
                <a:srgbClr val="FFFFFF"/>
              </a:solidFill>
              <a:sym typeface="Avenir Next"/>
            </a:endParaRPr>
          </a:p>
        </p:txBody>
      </p:sp>
      <p:sp>
        <p:nvSpPr>
          <p:cNvPr id="2" name="Title 1">
            <a:extLst>
              <a:ext uri="{FF2B5EF4-FFF2-40B4-BE49-F238E27FC236}">
                <a16:creationId xmlns:a16="http://schemas.microsoft.com/office/drawing/2014/main" id="{7FD617E1-02B1-5EFF-F362-425C20B0C61C}"/>
              </a:ext>
            </a:extLst>
          </p:cNvPr>
          <p:cNvSpPr>
            <a:spLocks noGrp="1"/>
          </p:cNvSpPr>
          <p:nvPr>
            <p:ph type="ctrTitle"/>
          </p:nvPr>
        </p:nvSpPr>
        <p:spPr>
          <a:xfrm>
            <a:off x="565151" y="1247141"/>
            <a:ext cx="3609983" cy="3450844"/>
          </a:xfrm>
        </p:spPr>
        <p:txBody>
          <a:bodyPr>
            <a:normAutofit/>
          </a:bodyPr>
          <a:lstStyle/>
          <a:p>
            <a:pPr algn="ctr"/>
            <a:r>
              <a:rPr lang="ar-EG" sz="4800" dirty="0">
                <a:latin typeface="Arial Narrow" panose="020B0606020202030204" pitchFamily="34" charset="0"/>
              </a:rPr>
              <a:t>القروض العامه</a:t>
            </a:r>
            <a:endParaRPr lang="en-US" sz="4800" dirty="0">
              <a:latin typeface="Arial Narrow" panose="020B0606020202030204" pitchFamily="34" charset="0"/>
            </a:endParaRPr>
          </a:p>
        </p:txBody>
      </p:sp>
      <p:sp>
        <p:nvSpPr>
          <p:cNvPr id="3" name="Subtitle 2">
            <a:extLst>
              <a:ext uri="{FF2B5EF4-FFF2-40B4-BE49-F238E27FC236}">
                <a16:creationId xmlns:a16="http://schemas.microsoft.com/office/drawing/2014/main" id="{F703334B-843D-CD6D-530A-ECAC2F898C4F}"/>
              </a:ext>
            </a:extLst>
          </p:cNvPr>
          <p:cNvSpPr>
            <a:spLocks noGrp="1"/>
          </p:cNvSpPr>
          <p:nvPr>
            <p:ph type="subTitle" idx="1"/>
          </p:nvPr>
        </p:nvSpPr>
        <p:spPr>
          <a:xfrm>
            <a:off x="565151" y="4818127"/>
            <a:ext cx="3609983" cy="1268984"/>
          </a:xfrm>
        </p:spPr>
        <p:txBody>
          <a:bodyPr>
            <a:normAutofit/>
          </a:bodyPr>
          <a:lstStyle/>
          <a:p>
            <a:r>
              <a:rPr lang="ar-EG" dirty="0"/>
              <a:t>د.عزيزه عبد الخالق</a:t>
            </a:r>
            <a:endParaRPr lang="en-US" dirty="0"/>
          </a:p>
        </p:txBody>
      </p:sp>
      <p:sp>
        <p:nvSpPr>
          <p:cNvPr id="21" name="Rectangle 20">
            <a:extLst>
              <a:ext uri="{FF2B5EF4-FFF2-40B4-BE49-F238E27FC236}">
                <a16:creationId xmlns:a16="http://schemas.microsoft.com/office/drawing/2014/main" id="{A21C8291-E3D5-4240-8FF4-E5213CBCC4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40281" y="1375497"/>
            <a:ext cx="2770699" cy="5482505"/>
          </a:xfrm>
          <a:prstGeom prst="rect">
            <a:avLst/>
          </a:prstGeom>
          <a:gradFill flip="none" rotWithShape="1">
            <a:gsLst>
              <a:gs pos="0">
                <a:schemeClr val="accent1">
                  <a:alpha val="50000"/>
                </a:schemeClr>
              </a:gs>
              <a:gs pos="81000">
                <a:schemeClr val="accent4">
                  <a:alpha val="50000"/>
                </a:schemeClr>
              </a:gs>
              <a:gs pos="25000">
                <a:schemeClr val="accent2">
                  <a:alpha val="60000"/>
                </a:schemeClr>
              </a:gs>
              <a:gs pos="50000">
                <a:schemeClr val="accent3">
                  <a:alpha val="55000"/>
                </a:schemeClr>
              </a:gs>
              <a:gs pos="99000">
                <a:schemeClr val="accent5">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22" name="Rectangle 21">
            <a:extLst>
              <a:ext uri="{FF2B5EF4-FFF2-40B4-BE49-F238E27FC236}">
                <a16:creationId xmlns:a16="http://schemas.microsoft.com/office/drawing/2014/main" id="{08B44AFE-C181-7047-8CC9-CA00BD385EE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40282" y="2"/>
            <a:ext cx="1373567" cy="6857999"/>
          </a:xfrm>
          <a:prstGeom prst="rect">
            <a:avLst/>
          </a:prstGeom>
          <a:gradFill flip="none" rotWithShape="1">
            <a:gsLst>
              <a:gs pos="0">
                <a:schemeClr val="accent1">
                  <a:alpha val="50000"/>
                </a:schemeClr>
              </a:gs>
              <a:gs pos="81000">
                <a:schemeClr val="accent4">
                  <a:alpha val="50000"/>
                </a:schemeClr>
              </a:gs>
              <a:gs pos="25000">
                <a:schemeClr val="accent2">
                  <a:alpha val="60000"/>
                </a:schemeClr>
              </a:gs>
              <a:gs pos="50000">
                <a:schemeClr val="accent3">
                  <a:alpha val="55000"/>
                </a:schemeClr>
              </a:gs>
              <a:gs pos="99000">
                <a:schemeClr val="accent5">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Tree>
    <p:extLst>
      <p:ext uri="{BB962C8B-B14F-4D97-AF65-F5344CB8AC3E}">
        <p14:creationId xmlns:p14="http://schemas.microsoft.com/office/powerpoint/2010/main" val="124296819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3BB7E73-E730-42EA-AACE-D1E323EA54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1F6C2E9-B316-4410-88E5-74F044FC35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65153"/>
            <a:ext cx="1133856" cy="6292847"/>
          </a:xfrm>
          <a:prstGeom prst="rect">
            <a:avLst/>
          </a:prstGeom>
          <a:gradFill flip="none" rotWithShape="1">
            <a:gsLst>
              <a:gs pos="0">
                <a:schemeClr val="accent1">
                  <a:alpha val="50000"/>
                </a:schemeClr>
              </a:gs>
              <a:gs pos="81000">
                <a:schemeClr val="accent4">
                  <a:alpha val="50000"/>
                </a:schemeClr>
              </a:gs>
              <a:gs pos="25000">
                <a:schemeClr val="accent2">
                  <a:alpha val="60000"/>
                </a:schemeClr>
              </a:gs>
              <a:gs pos="50000">
                <a:schemeClr val="accent3">
                  <a:alpha val="55000"/>
                </a:schemeClr>
              </a:gs>
              <a:gs pos="99000">
                <a:schemeClr val="accent5">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83D07262-43A6-451F-9B19-77B943C639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565150" cy="6857999"/>
          </a:xfrm>
          <a:prstGeom prst="rect">
            <a:avLst/>
          </a:prstGeom>
          <a:gradFill flip="none" rotWithShape="1">
            <a:gsLst>
              <a:gs pos="0">
                <a:schemeClr val="accent1">
                  <a:alpha val="50000"/>
                </a:schemeClr>
              </a:gs>
              <a:gs pos="81000">
                <a:schemeClr val="accent4">
                  <a:alpha val="50000"/>
                </a:schemeClr>
              </a:gs>
              <a:gs pos="25000">
                <a:schemeClr val="accent2">
                  <a:alpha val="60000"/>
                </a:schemeClr>
              </a:gs>
              <a:gs pos="49000">
                <a:schemeClr val="accent3">
                  <a:alpha val="55000"/>
                </a:schemeClr>
              </a:gs>
              <a:gs pos="99000">
                <a:schemeClr val="accent5">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33EEBBF-696B-0383-DAD9-EF7A26150F11}"/>
              </a:ext>
            </a:extLst>
          </p:cNvPr>
          <p:cNvSpPr>
            <a:spLocks noGrp="1"/>
          </p:cNvSpPr>
          <p:nvPr>
            <p:ph type="title"/>
          </p:nvPr>
        </p:nvSpPr>
        <p:spPr>
          <a:xfrm>
            <a:off x="1587710" y="771525"/>
            <a:ext cx="9486690" cy="1234256"/>
          </a:xfrm>
        </p:spPr>
        <p:txBody>
          <a:bodyPr>
            <a:normAutofit/>
          </a:bodyPr>
          <a:lstStyle/>
          <a:p>
            <a:pPr algn="r"/>
            <a:r>
              <a:rPr lang="ar-EG" dirty="0"/>
              <a:t>القروض العامه</a:t>
            </a:r>
            <a:endParaRPr lang="en-US" dirty="0"/>
          </a:p>
        </p:txBody>
      </p:sp>
      <p:graphicFrame>
        <p:nvGraphicFramePr>
          <p:cNvPr id="5" name="Content Placeholder 2">
            <a:extLst>
              <a:ext uri="{FF2B5EF4-FFF2-40B4-BE49-F238E27FC236}">
                <a16:creationId xmlns:a16="http://schemas.microsoft.com/office/drawing/2014/main" id="{4FC09867-7E36-A922-4C86-9A9D75E8CC3F}"/>
              </a:ext>
            </a:extLst>
          </p:cNvPr>
          <p:cNvGraphicFramePr>
            <a:graphicFrameLocks noGrp="1"/>
          </p:cNvGraphicFramePr>
          <p:nvPr>
            <p:ph idx="1"/>
            <p:extLst>
              <p:ext uri="{D42A27DB-BD31-4B8C-83A1-F6EECF244321}">
                <p14:modId xmlns:p14="http://schemas.microsoft.com/office/powerpoint/2010/main" val="2265455577"/>
              </p:ext>
            </p:extLst>
          </p:nvPr>
        </p:nvGraphicFramePr>
        <p:xfrm>
          <a:off x="1587500" y="2160588"/>
          <a:ext cx="9486900" cy="392588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127077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2D03A0B2-4A2F-D846-A5E6-FB7CB9A031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375492"/>
            <a:ext cx="2770698" cy="5482505"/>
          </a:xfrm>
          <a:prstGeom prst="rect">
            <a:avLst/>
          </a:prstGeom>
          <a:gradFill flip="none" rotWithShape="1">
            <a:gsLst>
              <a:gs pos="0">
                <a:schemeClr val="accent1">
                  <a:alpha val="50000"/>
                </a:schemeClr>
              </a:gs>
              <a:gs pos="81000">
                <a:schemeClr val="accent4">
                  <a:alpha val="50000"/>
                </a:schemeClr>
              </a:gs>
              <a:gs pos="25000">
                <a:schemeClr val="accent2">
                  <a:alpha val="60000"/>
                </a:schemeClr>
              </a:gs>
              <a:gs pos="50000">
                <a:schemeClr val="accent3">
                  <a:alpha val="55000"/>
                </a:schemeClr>
              </a:gs>
              <a:gs pos="99000">
                <a:schemeClr val="accent5">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22" name="Rectangle 21">
            <a:extLst>
              <a:ext uri="{FF2B5EF4-FFF2-40B4-BE49-F238E27FC236}">
                <a16:creationId xmlns:a16="http://schemas.microsoft.com/office/drawing/2014/main" id="{7F573F1D-73A7-FB41-BCAD-FC9AA7DEF4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
            <a:ext cx="1373567" cy="6857999"/>
          </a:xfrm>
          <a:prstGeom prst="rect">
            <a:avLst/>
          </a:prstGeom>
          <a:gradFill flip="none" rotWithShape="1">
            <a:gsLst>
              <a:gs pos="0">
                <a:schemeClr val="accent1">
                  <a:alpha val="50000"/>
                </a:schemeClr>
              </a:gs>
              <a:gs pos="81000">
                <a:schemeClr val="accent4">
                  <a:alpha val="50000"/>
                </a:schemeClr>
              </a:gs>
              <a:gs pos="25000">
                <a:schemeClr val="accent2">
                  <a:alpha val="60000"/>
                </a:schemeClr>
              </a:gs>
              <a:gs pos="50000">
                <a:schemeClr val="accent3">
                  <a:alpha val="55000"/>
                </a:schemeClr>
              </a:gs>
              <a:gs pos="99000">
                <a:schemeClr val="accent5">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useBgFill="1">
        <p:nvSpPr>
          <p:cNvPr id="24" name="Rectangle 23">
            <a:extLst>
              <a:ext uri="{FF2B5EF4-FFF2-40B4-BE49-F238E27FC236}">
                <a16:creationId xmlns:a16="http://schemas.microsoft.com/office/drawing/2014/main" id="{281148B8-58D0-4E9A-A32C-B3B181A3A8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85F47AE-0BAB-A4FE-CBC0-28841BE577BF}"/>
              </a:ext>
            </a:extLst>
          </p:cNvPr>
          <p:cNvSpPr>
            <a:spLocks noGrp="1"/>
          </p:cNvSpPr>
          <p:nvPr>
            <p:ph type="title"/>
          </p:nvPr>
        </p:nvSpPr>
        <p:spPr>
          <a:xfrm>
            <a:off x="5656668" y="1375492"/>
            <a:ext cx="6011076" cy="3322492"/>
          </a:xfrm>
        </p:spPr>
        <p:txBody>
          <a:bodyPr vert="horz" lIns="91440" tIns="45720" rIns="91440" bIns="45720" rtlCol="0" anchor="t">
            <a:normAutofit/>
          </a:bodyPr>
          <a:lstStyle/>
          <a:p>
            <a:pPr algn="ctr" defTabSz="914400"/>
            <a:r>
              <a:rPr lang="en-US" sz="6000" dirty="0"/>
              <a:t>أولا</a:t>
            </a:r>
            <a:br>
              <a:rPr lang="en-US" sz="6000" dirty="0"/>
            </a:br>
            <a:r>
              <a:rPr lang="en-US" sz="6000" dirty="0"/>
              <a:t>تعريف القروض العامه</a:t>
            </a:r>
          </a:p>
        </p:txBody>
      </p:sp>
      <p:sp>
        <p:nvSpPr>
          <p:cNvPr id="26" name="Rectangle 25">
            <a:extLst>
              <a:ext uri="{FF2B5EF4-FFF2-40B4-BE49-F238E27FC236}">
                <a16:creationId xmlns:a16="http://schemas.microsoft.com/office/drawing/2014/main" id="{81EC1EF6-A5BF-44DB-A672-D024091B3C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375495"/>
            <a:ext cx="5106593" cy="5482505"/>
          </a:xfrm>
          <a:prstGeom prst="rect">
            <a:avLst/>
          </a:prstGeom>
          <a:gradFill flip="none" rotWithShape="1">
            <a:gsLst>
              <a:gs pos="0">
                <a:schemeClr val="accent1">
                  <a:alpha val="50000"/>
                </a:schemeClr>
              </a:gs>
              <a:gs pos="81000">
                <a:schemeClr val="accent4">
                  <a:alpha val="50000"/>
                </a:schemeClr>
              </a:gs>
              <a:gs pos="25000">
                <a:schemeClr val="accent2">
                  <a:alpha val="60000"/>
                </a:schemeClr>
              </a:gs>
              <a:gs pos="50000">
                <a:schemeClr val="accent3">
                  <a:alpha val="55000"/>
                </a:schemeClr>
              </a:gs>
              <a:gs pos="99000">
                <a:schemeClr val="accent5">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28" name="Rectangle 27">
            <a:extLst>
              <a:ext uri="{FF2B5EF4-FFF2-40B4-BE49-F238E27FC236}">
                <a16:creationId xmlns:a16="http://schemas.microsoft.com/office/drawing/2014/main" id="{45E02CBB-287D-4A17-B2F3-56AD2C058F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3742769" cy="6857999"/>
          </a:xfrm>
          <a:prstGeom prst="rect">
            <a:avLst/>
          </a:prstGeom>
          <a:gradFill flip="none" rotWithShape="1">
            <a:gsLst>
              <a:gs pos="0">
                <a:schemeClr val="accent1">
                  <a:alpha val="50000"/>
                </a:schemeClr>
              </a:gs>
              <a:gs pos="81000">
                <a:schemeClr val="accent4">
                  <a:alpha val="50000"/>
                </a:schemeClr>
              </a:gs>
              <a:gs pos="25000">
                <a:schemeClr val="accent2">
                  <a:alpha val="60000"/>
                </a:schemeClr>
              </a:gs>
              <a:gs pos="50000">
                <a:schemeClr val="accent3">
                  <a:alpha val="55000"/>
                </a:schemeClr>
              </a:gs>
              <a:gs pos="99000">
                <a:schemeClr val="accent5">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019033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2B4D1C-C621-BDF4-F21C-42F8E3D53162}"/>
              </a:ext>
            </a:extLst>
          </p:cNvPr>
          <p:cNvSpPr>
            <a:spLocks noGrp="1"/>
          </p:cNvSpPr>
          <p:nvPr>
            <p:ph type="title"/>
          </p:nvPr>
        </p:nvSpPr>
        <p:spPr>
          <a:xfrm>
            <a:off x="1587709" y="633984"/>
            <a:ext cx="9486691" cy="1371799"/>
          </a:xfrm>
        </p:spPr>
        <p:txBody>
          <a:bodyPr>
            <a:normAutofit fontScale="90000"/>
          </a:bodyPr>
          <a:lstStyle/>
          <a:p>
            <a:pPr marL="571500" indent="-230188" algn="r" rtl="1">
              <a:buFont typeface="Arial" panose="020B0604020202020204" pitchFamily="34" charset="0"/>
              <a:buChar char="•"/>
            </a:pPr>
            <a:r>
              <a:rPr lang="ar-EG" u="sng" dirty="0">
                <a:solidFill>
                  <a:schemeClr val="accent4">
                    <a:lumMod val="60000"/>
                    <a:lumOff val="40000"/>
                  </a:schemeClr>
                </a:solidFill>
              </a:rPr>
              <a:t>تعريف القروض العامه</a:t>
            </a:r>
            <a:br>
              <a:rPr lang="ar-EG" dirty="0"/>
            </a:br>
            <a:endParaRPr lang="en-US" dirty="0"/>
          </a:p>
        </p:txBody>
      </p:sp>
      <p:sp>
        <p:nvSpPr>
          <p:cNvPr id="3" name="Content Placeholder 2">
            <a:extLst>
              <a:ext uri="{FF2B5EF4-FFF2-40B4-BE49-F238E27FC236}">
                <a16:creationId xmlns:a16="http://schemas.microsoft.com/office/drawing/2014/main" id="{E18447A9-FAB6-E75C-B787-C6D3CB418EE7}"/>
              </a:ext>
            </a:extLst>
          </p:cNvPr>
          <p:cNvSpPr>
            <a:spLocks noGrp="1"/>
          </p:cNvSpPr>
          <p:nvPr>
            <p:ph idx="1"/>
          </p:nvPr>
        </p:nvSpPr>
        <p:spPr>
          <a:xfrm>
            <a:off x="1780032" y="2005783"/>
            <a:ext cx="9294368" cy="4080385"/>
          </a:xfrm>
        </p:spPr>
        <p:txBody>
          <a:bodyPr/>
          <a:lstStyle/>
          <a:p>
            <a:pPr marL="274320" lvl="1" indent="-61913" algn="just" rtl="1">
              <a:buNone/>
            </a:pPr>
            <a:r>
              <a:rPr lang="ar-EG" dirty="0"/>
              <a:t>		</a:t>
            </a:r>
            <a:r>
              <a:rPr lang="ar-EG" sz="2000" dirty="0"/>
              <a:t>هى الأموال التي تقترضها الدولة من الدائنين وقد يكون هؤلاء الدائنين أفراد أو هيئات أو مؤسسات مصرفية أو مالية علي أن تتعهد الدولة المقترضة بدفع قيمة القرض في معاد استحقاقه مع دفع الفوائد السنوية المقررة عليه . وقد يكون الدين داخليا أو خارجيا.</a:t>
            </a:r>
          </a:p>
          <a:p>
            <a:pPr marL="274320" lvl="1" indent="-61913" algn="just" rtl="1">
              <a:buNone/>
            </a:pPr>
            <a:endParaRPr lang="ar-EG" sz="2000" dirty="0"/>
          </a:p>
          <a:p>
            <a:pPr marL="742950" lvl="1" indent="-230188" algn="just" rtl="1"/>
            <a:r>
              <a:rPr lang="ar-EG" sz="2000" dirty="0">
                <a:solidFill>
                  <a:srgbClr val="FFFF00"/>
                </a:solidFill>
              </a:rPr>
              <a:t>الدين الداخلي: </a:t>
            </a:r>
            <a:r>
              <a:rPr lang="ar-EG" sz="2000" dirty="0"/>
              <a:t>أن تستلف الحكومة من السوق المحلي ( الأفراد أو المؤسسات المالية المحلية ) ويكون التزامها بسداد الدين بالعملة المحلية</a:t>
            </a:r>
          </a:p>
          <a:p>
            <a:pPr marL="742950" lvl="1" indent="-230188" algn="just" rtl="1"/>
            <a:r>
              <a:rPr lang="ar-EG" sz="2000" dirty="0">
                <a:solidFill>
                  <a:srgbClr val="FFFF00"/>
                </a:solidFill>
              </a:rPr>
              <a:t>الدين الخارجي: </a:t>
            </a:r>
            <a:r>
              <a:rPr lang="ar-EG" sz="2000" dirty="0"/>
              <a:t>اقتراض الدولة من الخارج ( دولة أخرى أو مؤسسة مالية خارجية ) ويكون السداد بالعملة الصعبة وهذا يمثل عبئا على الدولة اكبر من الدين الداخلي</a:t>
            </a:r>
          </a:p>
          <a:p>
            <a:pPr marL="109538" lvl="1" indent="0" algn="r" rtl="1">
              <a:buNone/>
            </a:pPr>
            <a:endParaRPr lang="en-US" dirty="0"/>
          </a:p>
        </p:txBody>
      </p:sp>
    </p:spTree>
    <p:extLst>
      <p:ext uri="{BB962C8B-B14F-4D97-AF65-F5344CB8AC3E}">
        <p14:creationId xmlns:p14="http://schemas.microsoft.com/office/powerpoint/2010/main" val="28586768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ppt_x"/>
                                          </p:val>
                                        </p:tav>
                                        <p:tav tm="100000">
                                          <p:val>
                                            <p:strVal val="#ppt_x"/>
                                          </p:val>
                                        </p:tav>
                                      </p:tavLst>
                                    </p:anim>
                                    <p:anim calcmode="lin" valueType="num">
                                      <p:cBhvr additive="base">
                                        <p:cTn id="8" dur="10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50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fade">
                                      <p:cBhvr>
                                        <p:cTn id="13" dur="1000"/>
                                        <p:tgtEl>
                                          <p:spTgt spid="3">
                                            <p:txEl>
                                              <p:pRg st="0" end="0"/>
                                            </p:txEl>
                                          </p:spTgt>
                                        </p:tgtEl>
                                      </p:cBhvr>
                                    </p:animEffect>
                                    <p:anim calcmode="lin" valueType="num">
                                      <p:cBhvr>
                                        <p:cTn id="14"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5"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42" presetClass="entr" presetSubtype="0" fill="hold" grpId="0" nodeType="after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fade">
                                      <p:cBhvr>
                                        <p:cTn id="19" dur="1000"/>
                                        <p:tgtEl>
                                          <p:spTgt spid="3">
                                            <p:txEl>
                                              <p:pRg st="2" end="2"/>
                                            </p:txEl>
                                          </p:spTgt>
                                        </p:tgtEl>
                                      </p:cBhvr>
                                    </p:animEffect>
                                    <p:anim calcmode="lin" valueType="num">
                                      <p:cBhvr>
                                        <p:cTn id="20"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par>
                          <p:cTn id="22" fill="hold">
                            <p:stCondLst>
                              <p:cond delay="2500"/>
                            </p:stCondLst>
                            <p:childTnLst>
                              <p:par>
                                <p:cTn id="23" presetID="42" presetClass="entr" presetSubtype="0" fill="hold" grpId="0" nodeType="after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Effect transition="in" filter="fade">
                                      <p:cBhvr>
                                        <p:cTn id="25" dur="1000"/>
                                        <p:tgtEl>
                                          <p:spTgt spid="3">
                                            <p:txEl>
                                              <p:pRg st="3" end="3"/>
                                            </p:txEl>
                                          </p:spTgt>
                                        </p:tgtEl>
                                      </p:cBhvr>
                                    </p:animEffect>
                                    <p:anim calcmode="lin" valueType="num">
                                      <p:cBhvr>
                                        <p:cTn id="26"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7"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E40C34CF-BADA-3E31-A695-86E0431ECEC4}"/>
              </a:ext>
            </a:extLst>
          </p:cNvPr>
          <p:cNvSpPr>
            <a:spLocks noGrp="1"/>
          </p:cNvSpPr>
          <p:nvPr>
            <p:ph type="title"/>
          </p:nvPr>
        </p:nvSpPr>
        <p:spPr>
          <a:xfrm>
            <a:off x="1587709" y="1182624"/>
            <a:ext cx="9486691" cy="823159"/>
          </a:xfrm>
        </p:spPr>
        <p:txBody>
          <a:bodyPr/>
          <a:lstStyle/>
          <a:p>
            <a:pPr algn="r" rtl="1"/>
            <a:r>
              <a:rPr lang="ar-EG" dirty="0"/>
              <a:t>متى تلجأ الدولة للاقتراض ؟</a:t>
            </a:r>
            <a:endParaRPr lang="en-US" dirty="0"/>
          </a:p>
        </p:txBody>
      </p:sp>
      <p:sp>
        <p:nvSpPr>
          <p:cNvPr id="5" name="Content Placeholder 4">
            <a:extLst>
              <a:ext uri="{FF2B5EF4-FFF2-40B4-BE49-F238E27FC236}">
                <a16:creationId xmlns:a16="http://schemas.microsoft.com/office/drawing/2014/main" id="{27EFAC2F-99EE-BD22-813A-626B88FBB8BA}"/>
              </a:ext>
            </a:extLst>
          </p:cNvPr>
          <p:cNvSpPr>
            <a:spLocks noGrp="1"/>
          </p:cNvSpPr>
          <p:nvPr>
            <p:ph idx="1"/>
          </p:nvPr>
        </p:nvSpPr>
        <p:spPr>
          <a:xfrm>
            <a:off x="1587708" y="2184400"/>
            <a:ext cx="9486691" cy="3926152"/>
          </a:xfrm>
        </p:spPr>
        <p:txBody>
          <a:bodyPr/>
          <a:lstStyle/>
          <a:p>
            <a:pPr marL="0" indent="0" algn="r" rtl="1">
              <a:buNone/>
            </a:pPr>
            <a:r>
              <a:rPr lang="ar-EG" sz="2000" dirty="0"/>
              <a:t>عندما </a:t>
            </a:r>
            <a:r>
              <a:rPr lang="ar-EG" sz="2000" u="sng" dirty="0"/>
              <a:t>تكون نفقاتها أكبر من إيراداتها </a:t>
            </a:r>
            <a:r>
              <a:rPr lang="ar-EG" sz="2000" dirty="0"/>
              <a:t>تلجأ الحكومة للاقتراض للأغراض التالية : </a:t>
            </a:r>
          </a:p>
          <a:p>
            <a:pPr marL="682625" indent="-109538" algn="r" rtl="1">
              <a:buNone/>
            </a:pPr>
            <a:r>
              <a:rPr lang="ar-EG" sz="2000" dirty="0">
                <a:solidFill>
                  <a:srgbClr val="FFFF00"/>
                </a:solidFill>
              </a:rPr>
              <a:t>1. </a:t>
            </a:r>
            <a:r>
              <a:rPr lang="ar-EG" sz="2000" dirty="0"/>
              <a:t>الظروف الاستثنائية  كالحروب والكوارث الطبيعية.</a:t>
            </a:r>
          </a:p>
          <a:p>
            <a:pPr marL="682625" indent="-109538" algn="r" rtl="1">
              <a:buNone/>
            </a:pPr>
            <a:r>
              <a:rPr lang="ar-EG" sz="2000" dirty="0">
                <a:solidFill>
                  <a:srgbClr val="FFFF00"/>
                </a:solidFill>
              </a:rPr>
              <a:t>2. </a:t>
            </a:r>
            <a:r>
              <a:rPr lang="ar-EG" sz="2000" dirty="0"/>
              <a:t>إدارة السياسة النقدية.</a:t>
            </a:r>
          </a:p>
          <a:p>
            <a:pPr marL="682625" indent="-109538" algn="r" rtl="1">
              <a:buNone/>
            </a:pPr>
            <a:r>
              <a:rPr lang="ar-EG" sz="2000" dirty="0">
                <a:solidFill>
                  <a:srgbClr val="FFFF00"/>
                </a:solidFill>
              </a:rPr>
              <a:t>3. </a:t>
            </a:r>
            <a:r>
              <a:rPr lang="ar-EG" sz="2000" dirty="0"/>
              <a:t>إنشاء استثمارات ضخمة ( تمويل مشروعات البنية التحتية ذات الاستثمارات طويلة الأجل ).</a:t>
            </a:r>
          </a:p>
          <a:p>
            <a:pPr algn="r" rtl="1"/>
            <a:endParaRPr lang="en-US" dirty="0"/>
          </a:p>
        </p:txBody>
      </p:sp>
    </p:spTree>
    <p:extLst>
      <p:ext uri="{BB962C8B-B14F-4D97-AF65-F5344CB8AC3E}">
        <p14:creationId xmlns:p14="http://schemas.microsoft.com/office/powerpoint/2010/main" val="8006349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50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childTnLst>
                          </p:cTn>
                        </p:par>
                      </p:childTnLst>
                    </p:cTn>
                  </p:par>
                  <p:par>
                    <p:cTn id="15" fill="hold">
                      <p:stCondLst>
                        <p:cond delay="indefinite"/>
                      </p:stCondLst>
                      <p:childTnLst>
                        <p:par>
                          <p:cTn id="16" fill="hold">
                            <p:stCondLst>
                              <p:cond delay="0"/>
                            </p:stCondLst>
                            <p:childTnLst>
                              <p:par>
                                <p:cTn id="17" presetID="26" presetClass="emph" presetSubtype="0" fill="hold" nodeType="clickEffect">
                                  <p:stCondLst>
                                    <p:cond delay="1500"/>
                                  </p:stCondLst>
                                  <p:childTnLst>
                                    <p:animEffect transition="out" filter="fade">
                                      <p:cBhvr>
                                        <p:cTn id="18" dur="500" tmFilter="0, 0; .2, .5; .8, .5; 1, 0"/>
                                        <p:tgtEl>
                                          <p:spTgt spid="5">
                                            <p:txEl>
                                              <p:pRg st="1" end="1"/>
                                            </p:txEl>
                                          </p:spTgt>
                                        </p:tgtEl>
                                      </p:cBhvr>
                                    </p:animEffect>
                                    <p:animScale>
                                      <p:cBhvr>
                                        <p:cTn id="19" dur="250" autoRev="1" fill="hold"/>
                                        <p:tgtEl>
                                          <p:spTgt spid="5">
                                            <p:txEl>
                                              <p:pRg st="1" end="1"/>
                                            </p:txEl>
                                          </p:spTgt>
                                        </p:tgtEl>
                                      </p:cBhvr>
                                      <p:by x="105000" y="105000"/>
                                    </p:animScale>
                                  </p:childTnLst>
                                </p:cTn>
                              </p:par>
                            </p:childTnLst>
                          </p:cTn>
                        </p:par>
                        <p:par>
                          <p:cTn id="20" fill="hold">
                            <p:stCondLst>
                              <p:cond delay="2000"/>
                            </p:stCondLst>
                            <p:childTnLst>
                              <p:par>
                                <p:cTn id="21" presetID="26" presetClass="emph" presetSubtype="0" fill="hold" nodeType="afterEffect">
                                  <p:stCondLst>
                                    <p:cond delay="0"/>
                                  </p:stCondLst>
                                  <p:childTnLst>
                                    <p:animEffect transition="out" filter="fade">
                                      <p:cBhvr>
                                        <p:cTn id="22" dur="500" tmFilter="0, 0; .2, .5; .8, .5; 1, 0"/>
                                        <p:tgtEl>
                                          <p:spTgt spid="5">
                                            <p:txEl>
                                              <p:pRg st="2" end="2"/>
                                            </p:txEl>
                                          </p:spTgt>
                                        </p:tgtEl>
                                      </p:cBhvr>
                                    </p:animEffect>
                                    <p:animScale>
                                      <p:cBhvr>
                                        <p:cTn id="23" dur="250" autoRev="1" fill="hold"/>
                                        <p:tgtEl>
                                          <p:spTgt spid="5">
                                            <p:txEl>
                                              <p:pRg st="2" end="2"/>
                                            </p:txEl>
                                          </p:spTgt>
                                        </p:tgtEl>
                                      </p:cBhvr>
                                      <p:by x="105000" y="105000"/>
                                    </p:animScale>
                                  </p:childTnLst>
                                </p:cTn>
                              </p:par>
                            </p:childTnLst>
                          </p:cTn>
                        </p:par>
                        <p:par>
                          <p:cTn id="24" fill="hold">
                            <p:stCondLst>
                              <p:cond delay="2500"/>
                            </p:stCondLst>
                            <p:childTnLst>
                              <p:par>
                                <p:cTn id="25" presetID="26" presetClass="emph" presetSubtype="0" fill="hold" nodeType="afterEffect">
                                  <p:stCondLst>
                                    <p:cond delay="0"/>
                                  </p:stCondLst>
                                  <p:childTnLst>
                                    <p:animEffect transition="out" filter="fade">
                                      <p:cBhvr>
                                        <p:cTn id="26" dur="500" tmFilter="0, 0; .2, .5; .8, .5; 1, 0"/>
                                        <p:tgtEl>
                                          <p:spTgt spid="5">
                                            <p:txEl>
                                              <p:pRg st="3" end="3"/>
                                            </p:txEl>
                                          </p:spTgt>
                                        </p:tgtEl>
                                      </p:cBhvr>
                                    </p:animEffect>
                                    <p:animScale>
                                      <p:cBhvr>
                                        <p:cTn id="27" dur="250" autoRev="1" fill="hold"/>
                                        <p:tgtEl>
                                          <p:spTgt spid="5">
                                            <p:txEl>
                                              <p:pRg st="3" end="3"/>
                                            </p:txEl>
                                          </p:spTgt>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uiExpand="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EFE958-F776-7EE0-B007-3C959628070C}"/>
              </a:ext>
            </a:extLst>
          </p:cNvPr>
          <p:cNvSpPr>
            <a:spLocks noGrp="1"/>
          </p:cNvSpPr>
          <p:nvPr>
            <p:ph type="title"/>
          </p:nvPr>
        </p:nvSpPr>
        <p:spPr>
          <a:xfrm>
            <a:off x="1587709" y="1133856"/>
            <a:ext cx="9486691" cy="871927"/>
          </a:xfrm>
        </p:spPr>
        <p:txBody>
          <a:bodyPr/>
          <a:lstStyle/>
          <a:p>
            <a:pPr algn="r" rtl="1"/>
            <a:r>
              <a:rPr lang="ar-EG" dirty="0"/>
              <a:t>طبيعة القرض العام</a:t>
            </a:r>
            <a:endParaRPr lang="en-US" dirty="0"/>
          </a:p>
        </p:txBody>
      </p:sp>
      <p:sp>
        <p:nvSpPr>
          <p:cNvPr id="3" name="Content Placeholder 2">
            <a:extLst>
              <a:ext uri="{FF2B5EF4-FFF2-40B4-BE49-F238E27FC236}">
                <a16:creationId xmlns:a16="http://schemas.microsoft.com/office/drawing/2014/main" id="{071499CA-CB76-3C87-696D-045BB498696A}"/>
              </a:ext>
            </a:extLst>
          </p:cNvPr>
          <p:cNvSpPr>
            <a:spLocks noGrp="1"/>
          </p:cNvSpPr>
          <p:nvPr>
            <p:ph idx="1"/>
          </p:nvPr>
        </p:nvSpPr>
        <p:spPr/>
        <p:txBody>
          <a:bodyPr>
            <a:normAutofit/>
          </a:bodyPr>
          <a:lstStyle/>
          <a:p>
            <a:pPr marL="0" indent="0" algn="r" rtl="1">
              <a:buNone/>
            </a:pPr>
            <a:r>
              <a:rPr lang="ar-EG" dirty="0"/>
              <a:t>هناك بعض الخصائص المشتركة التي تميز القرض العام من الناحية التنظيمية والقانونية، وهي:</a:t>
            </a:r>
          </a:p>
          <a:p>
            <a:pPr marL="0" indent="0" algn="just" rtl="1">
              <a:buNone/>
            </a:pPr>
            <a:r>
              <a:rPr lang="ar-EG" dirty="0"/>
              <a:t>1. </a:t>
            </a:r>
            <a:r>
              <a:rPr lang="ar-EG" u="sng" dirty="0">
                <a:solidFill>
                  <a:srgbClr val="FFFF00"/>
                </a:solidFill>
              </a:rPr>
              <a:t>القرض العام هو اتفاق او عقد بين طرفين: </a:t>
            </a:r>
            <a:r>
              <a:rPr lang="ar-EG" dirty="0"/>
              <a:t>مهما اختلفت اشكال القرض العام فهو يبقى عقد بين طرفين الأول هو الدائن الذي يقدم الأموال والطرف الثاني هو المدين وغالبا ما تكون الدولة وهذا الطرف يتعهد بتسديد او إعادة الأموال المقترضه وفقا للشروط المتفق عليها في القرض مع الفوائد .  </a:t>
            </a:r>
          </a:p>
          <a:p>
            <a:pPr marL="0" indent="0" algn="just" rtl="1">
              <a:buNone/>
            </a:pPr>
            <a:r>
              <a:rPr lang="ar-EG" dirty="0"/>
              <a:t>2. </a:t>
            </a:r>
            <a:r>
              <a:rPr lang="ar-EG" u="sng" dirty="0">
                <a:solidFill>
                  <a:srgbClr val="FFFF00"/>
                </a:solidFill>
              </a:rPr>
              <a:t>ان القرض عقد لا يمارس الا في القانون: </a:t>
            </a:r>
            <a:r>
              <a:rPr lang="ar-EG" dirty="0"/>
              <a:t>ان الدولة لا تستطيع ان تعقد قرضا معينا سواء محليا او اجنبيا الا من خلال القانون فالصيغة القانونية للقرض ضرورية وذلك حفاظا لحقوق الطرفين .   </a:t>
            </a:r>
          </a:p>
          <a:p>
            <a:pPr marL="0" indent="0" algn="just" rtl="1">
              <a:buNone/>
            </a:pPr>
            <a:r>
              <a:rPr lang="ar-EG" dirty="0"/>
              <a:t>3. </a:t>
            </a:r>
            <a:r>
              <a:rPr lang="ar-EG" u="sng" dirty="0">
                <a:solidFill>
                  <a:srgbClr val="FFFF00"/>
                </a:solidFill>
              </a:rPr>
              <a:t>القرض هو ضريبة مؤجلة على الافراد: </a:t>
            </a:r>
            <a:r>
              <a:rPr lang="ar-EG" dirty="0"/>
              <a:t>القرض ىو بمثابة ضريبة مؤجلة يدفعها الافراد باعتبار ان الدولة تقوم بإعادة القروض العامة التي تأخذها من الافراد من خلال ايراداتها العامة ولا سيما ايرادات الضرائب المأخوذة من الافراد فتصبح القروض العامة في تلك الحالة ضرائب يدفعها مقدمة الى الدولة . </a:t>
            </a:r>
          </a:p>
          <a:p>
            <a:pPr marL="0" indent="0" algn="r" rtl="1">
              <a:buNone/>
            </a:pPr>
            <a:endParaRPr lang="en-US" dirty="0"/>
          </a:p>
        </p:txBody>
      </p:sp>
    </p:spTree>
    <p:extLst>
      <p:ext uri="{BB962C8B-B14F-4D97-AF65-F5344CB8AC3E}">
        <p14:creationId xmlns:p14="http://schemas.microsoft.com/office/powerpoint/2010/main" val="11959667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84AFBE-4A1C-B253-1321-34FAE5129C81}"/>
              </a:ext>
            </a:extLst>
          </p:cNvPr>
          <p:cNvSpPr>
            <a:spLocks noGrp="1"/>
          </p:cNvSpPr>
          <p:nvPr>
            <p:ph type="title"/>
          </p:nvPr>
        </p:nvSpPr>
        <p:spPr>
          <a:xfrm>
            <a:off x="1587709" y="771833"/>
            <a:ext cx="9486691" cy="764359"/>
          </a:xfrm>
        </p:spPr>
        <p:txBody>
          <a:bodyPr>
            <a:normAutofit/>
          </a:bodyPr>
          <a:lstStyle/>
          <a:p>
            <a:pPr algn="ctr" rtl="1"/>
            <a:r>
              <a:rPr lang="ar-EG" sz="4000" dirty="0"/>
              <a:t>اوجه التشابه والاختلاف بين القرض العام والضريبة</a:t>
            </a:r>
            <a:endParaRPr lang="en-US" sz="4000" dirty="0"/>
          </a:p>
        </p:txBody>
      </p:sp>
      <p:sp>
        <p:nvSpPr>
          <p:cNvPr id="3" name="Content Placeholder 2">
            <a:extLst>
              <a:ext uri="{FF2B5EF4-FFF2-40B4-BE49-F238E27FC236}">
                <a16:creationId xmlns:a16="http://schemas.microsoft.com/office/drawing/2014/main" id="{729BE9FA-B710-870D-BD39-F76289E4BA98}"/>
              </a:ext>
            </a:extLst>
          </p:cNvPr>
          <p:cNvSpPr>
            <a:spLocks noGrp="1"/>
          </p:cNvSpPr>
          <p:nvPr>
            <p:ph idx="1"/>
          </p:nvPr>
        </p:nvSpPr>
        <p:spPr>
          <a:xfrm>
            <a:off x="1587709" y="1706880"/>
            <a:ext cx="9486691" cy="4379288"/>
          </a:xfrm>
        </p:spPr>
        <p:txBody>
          <a:bodyPr/>
          <a:lstStyle/>
          <a:p>
            <a:pPr algn="r" rtl="1"/>
            <a:r>
              <a:rPr lang="ar-EG" sz="2800" dirty="0">
                <a:solidFill>
                  <a:srgbClr val="FFFF00"/>
                </a:solidFill>
              </a:rPr>
              <a:t>تعريف الضريبة:</a:t>
            </a:r>
          </a:p>
          <a:p>
            <a:pPr marL="0" indent="0" algn="just" rtl="1">
              <a:buNone/>
            </a:pPr>
            <a:r>
              <a:rPr lang="ar-EG" dirty="0"/>
              <a:t>	الضريبة هي مبلغ نقدي ( رسوم الزامية ) تفرضه الدولة على الافراد والشركات بهدف تمويل النفقات التي يجب ان تلتزم بها الدولة لتوفير الخدمات الاجتماعية ودفع رواتب الموظفين في الجهات الحكومية ولدعم وتطوير البنية التحتية ولدعم السلع الاساسية وتعد الضرائب بأنواعها من اهم مصادر ايرادات الحكومة.</a:t>
            </a:r>
          </a:p>
          <a:p>
            <a:pPr marL="0" indent="0" algn="just" rtl="1">
              <a:buNone/>
            </a:pPr>
            <a:endParaRPr lang="ar-EG" dirty="0"/>
          </a:p>
          <a:p>
            <a:pPr algn="r" rtl="1"/>
            <a:endParaRPr lang="en-US" dirty="0"/>
          </a:p>
        </p:txBody>
      </p:sp>
    </p:spTree>
    <p:extLst>
      <p:ext uri="{BB962C8B-B14F-4D97-AF65-F5344CB8AC3E}">
        <p14:creationId xmlns:p14="http://schemas.microsoft.com/office/powerpoint/2010/main" val="19348549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A6C8138-202E-94E8-D44E-AE91EFDD7135}"/>
              </a:ext>
            </a:extLst>
          </p:cNvPr>
          <p:cNvSpPr>
            <a:spLocks noGrp="1"/>
          </p:cNvSpPr>
          <p:nvPr>
            <p:ph idx="1"/>
          </p:nvPr>
        </p:nvSpPr>
        <p:spPr>
          <a:xfrm>
            <a:off x="1587709" y="658368"/>
            <a:ext cx="9486691" cy="5522976"/>
          </a:xfrm>
        </p:spPr>
        <p:txBody>
          <a:bodyPr>
            <a:normAutofit fontScale="77500" lnSpcReduction="20000"/>
          </a:bodyPr>
          <a:lstStyle/>
          <a:p>
            <a:pPr marL="227013" indent="-227013" algn="r" rtl="1"/>
            <a:r>
              <a:rPr lang="ar-EG" sz="2800" u="sng" dirty="0">
                <a:solidFill>
                  <a:srgbClr val="FFFF00"/>
                </a:solidFill>
              </a:rPr>
              <a:t>اوجه التشابه</a:t>
            </a:r>
          </a:p>
          <a:p>
            <a:pPr marL="682625" indent="-169863" algn="r" rtl="1"/>
            <a:r>
              <a:rPr lang="ar-EG" sz="2400" dirty="0"/>
              <a:t>القرض العام والضريبة كلاهما من مصادر الايرادات العامة للدولة.</a:t>
            </a:r>
          </a:p>
          <a:p>
            <a:pPr marL="682625" indent="-169863" algn="r" rtl="1"/>
            <a:r>
              <a:rPr lang="ar-EG" sz="2400" dirty="0"/>
              <a:t>القرض العام والضريبة في كل منهما يحتاج الى صدور قانوني .</a:t>
            </a:r>
          </a:p>
          <a:p>
            <a:pPr marL="682625" indent="-169863" algn="r" rtl="1"/>
            <a:r>
              <a:rPr lang="ar-EG" sz="2400" dirty="0"/>
              <a:t>القرض العام والضريبة يتحمل عبئهما الافراد, الضريبة بدون ادني شك ان الافراد هم الذين يتحملون عبئها, اما القرض العام فهو ايضا يتحمل عبئه الافراد عندما تريد الدولة تسديد القرض يعني ذلك ان دافعي الضرائب هم يتحملون عبء التسديد.</a:t>
            </a:r>
          </a:p>
          <a:p>
            <a:pPr algn="r" rtl="1"/>
            <a:r>
              <a:rPr lang="ar-EG" sz="2800" u="sng" dirty="0">
                <a:solidFill>
                  <a:srgbClr val="FFFF00"/>
                </a:solidFill>
              </a:rPr>
              <a:t>اوجه الاختلاف</a:t>
            </a:r>
          </a:p>
          <a:p>
            <a:pPr marL="742950" indent="-169863" algn="r" rtl="1"/>
            <a:r>
              <a:rPr lang="ar-EG" sz="2300" dirty="0"/>
              <a:t>القرض العام له وجه انفاقي محدد اي انه يخصص لإنفاق معين في حين ان الضريبة ليس لها وجه انفاقي محدد.</a:t>
            </a:r>
          </a:p>
          <a:p>
            <a:pPr marL="742950" indent="-169863" algn="r" rtl="1"/>
            <a:r>
              <a:rPr lang="ar-EG" sz="2300" dirty="0"/>
              <a:t>الضريبة مساهمة اجبارية في حين ان القرض العام اختياريا.</a:t>
            </a:r>
          </a:p>
          <a:p>
            <a:pPr marL="742950" indent="-169863" algn="r" rtl="1"/>
            <a:r>
              <a:rPr lang="ar-EG" sz="2300" dirty="0"/>
              <a:t>الضريبة فريضة مالية بلا مقابل في حين ان القرض العام له مقابل متمثل بالفوائد المدفوعة للأشخاص المكتتبين.</a:t>
            </a:r>
          </a:p>
          <a:p>
            <a:pPr marL="742950" indent="-169863" algn="r" rtl="1"/>
            <a:r>
              <a:rPr lang="ar-EG" sz="2300" dirty="0"/>
              <a:t>الضريبة ايراد نهائي للدولة, اما القرض فهو ايراد مؤقت يسدد عند حلول ميعاد السداد.</a:t>
            </a:r>
          </a:p>
          <a:p>
            <a:pPr marL="742950" indent="-169863" algn="r" rtl="1"/>
            <a:r>
              <a:rPr lang="ar-EG" sz="2300" dirty="0"/>
              <a:t>تؤثر الضريبة على جانب الايراد فقط عند التحصيل في حين يؤثر القرض على جانب الايراد في الميزانية عند التحصيل وجانب الانفاق في الميزانية عند السداد.</a:t>
            </a:r>
          </a:p>
          <a:p>
            <a:pPr algn="r" rtl="1"/>
            <a:endParaRPr lang="en-US" dirty="0"/>
          </a:p>
        </p:txBody>
      </p:sp>
    </p:spTree>
    <p:extLst>
      <p:ext uri="{BB962C8B-B14F-4D97-AF65-F5344CB8AC3E}">
        <p14:creationId xmlns:p14="http://schemas.microsoft.com/office/powerpoint/2010/main" val="27659919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D03A0B2-4A2F-D846-A5E6-FB7CB9A031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375492"/>
            <a:ext cx="2770698" cy="5482505"/>
          </a:xfrm>
          <a:prstGeom prst="rect">
            <a:avLst/>
          </a:prstGeom>
          <a:gradFill flip="none" rotWithShape="1">
            <a:gsLst>
              <a:gs pos="0">
                <a:schemeClr val="accent1">
                  <a:alpha val="50000"/>
                </a:schemeClr>
              </a:gs>
              <a:gs pos="81000">
                <a:schemeClr val="accent4">
                  <a:alpha val="50000"/>
                </a:schemeClr>
              </a:gs>
              <a:gs pos="25000">
                <a:schemeClr val="accent2">
                  <a:alpha val="60000"/>
                </a:schemeClr>
              </a:gs>
              <a:gs pos="50000">
                <a:schemeClr val="accent3">
                  <a:alpha val="55000"/>
                </a:schemeClr>
              </a:gs>
              <a:gs pos="99000">
                <a:schemeClr val="accent5">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31" name="Rectangle 30">
            <a:extLst>
              <a:ext uri="{FF2B5EF4-FFF2-40B4-BE49-F238E27FC236}">
                <a16:creationId xmlns:a16="http://schemas.microsoft.com/office/drawing/2014/main" id="{7F573F1D-73A7-FB41-BCAD-FC9AA7DEF4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
            <a:ext cx="1373567" cy="6857999"/>
          </a:xfrm>
          <a:prstGeom prst="rect">
            <a:avLst/>
          </a:prstGeom>
          <a:gradFill flip="none" rotWithShape="1">
            <a:gsLst>
              <a:gs pos="0">
                <a:schemeClr val="accent1">
                  <a:alpha val="50000"/>
                </a:schemeClr>
              </a:gs>
              <a:gs pos="81000">
                <a:schemeClr val="accent4">
                  <a:alpha val="50000"/>
                </a:schemeClr>
              </a:gs>
              <a:gs pos="25000">
                <a:schemeClr val="accent2">
                  <a:alpha val="60000"/>
                </a:schemeClr>
              </a:gs>
              <a:gs pos="50000">
                <a:schemeClr val="accent3">
                  <a:alpha val="55000"/>
                </a:schemeClr>
              </a:gs>
              <a:gs pos="99000">
                <a:schemeClr val="accent5">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useBgFill="1">
        <p:nvSpPr>
          <p:cNvPr id="33" name="Rectangle 32">
            <a:extLst>
              <a:ext uri="{FF2B5EF4-FFF2-40B4-BE49-F238E27FC236}">
                <a16:creationId xmlns:a16="http://schemas.microsoft.com/office/drawing/2014/main" id="{281148B8-58D0-4E9A-A32C-B3B181A3A8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Rectangle 34">
            <a:extLst>
              <a:ext uri="{FF2B5EF4-FFF2-40B4-BE49-F238E27FC236}">
                <a16:creationId xmlns:a16="http://schemas.microsoft.com/office/drawing/2014/main" id="{81EC1EF6-A5BF-44DB-A672-D024091B3C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375495"/>
            <a:ext cx="5106593" cy="5482505"/>
          </a:xfrm>
          <a:prstGeom prst="rect">
            <a:avLst/>
          </a:prstGeom>
          <a:gradFill flip="none" rotWithShape="1">
            <a:gsLst>
              <a:gs pos="0">
                <a:schemeClr val="accent1">
                  <a:alpha val="50000"/>
                </a:schemeClr>
              </a:gs>
              <a:gs pos="81000">
                <a:schemeClr val="accent4">
                  <a:alpha val="50000"/>
                </a:schemeClr>
              </a:gs>
              <a:gs pos="25000">
                <a:schemeClr val="accent2">
                  <a:alpha val="60000"/>
                </a:schemeClr>
              </a:gs>
              <a:gs pos="50000">
                <a:schemeClr val="accent3">
                  <a:alpha val="55000"/>
                </a:schemeClr>
              </a:gs>
              <a:gs pos="99000">
                <a:schemeClr val="accent5">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37" name="Rectangle 36">
            <a:extLst>
              <a:ext uri="{FF2B5EF4-FFF2-40B4-BE49-F238E27FC236}">
                <a16:creationId xmlns:a16="http://schemas.microsoft.com/office/drawing/2014/main" id="{45E02CBB-287D-4A17-B2F3-56AD2C058F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3742769" cy="6857999"/>
          </a:xfrm>
          <a:prstGeom prst="rect">
            <a:avLst/>
          </a:prstGeom>
          <a:gradFill flip="none" rotWithShape="1">
            <a:gsLst>
              <a:gs pos="0">
                <a:schemeClr val="accent1">
                  <a:alpha val="50000"/>
                </a:schemeClr>
              </a:gs>
              <a:gs pos="81000">
                <a:schemeClr val="accent4">
                  <a:alpha val="50000"/>
                </a:schemeClr>
              </a:gs>
              <a:gs pos="25000">
                <a:schemeClr val="accent2">
                  <a:alpha val="60000"/>
                </a:schemeClr>
              </a:gs>
              <a:gs pos="50000">
                <a:schemeClr val="accent3">
                  <a:alpha val="55000"/>
                </a:schemeClr>
              </a:gs>
              <a:gs pos="99000">
                <a:schemeClr val="accent5">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9515ECF-F982-296F-A0BF-C81FAFB86034}"/>
              </a:ext>
            </a:extLst>
          </p:cNvPr>
          <p:cNvSpPr>
            <a:spLocks noGrp="1"/>
          </p:cNvSpPr>
          <p:nvPr>
            <p:ph type="title"/>
          </p:nvPr>
        </p:nvSpPr>
        <p:spPr>
          <a:xfrm>
            <a:off x="5559905" y="1375492"/>
            <a:ext cx="6095647" cy="3322492"/>
          </a:xfrm>
        </p:spPr>
        <p:txBody>
          <a:bodyPr vert="horz" lIns="91440" tIns="45720" rIns="91440" bIns="45720" rtlCol="0" anchor="t">
            <a:normAutofit/>
          </a:bodyPr>
          <a:lstStyle/>
          <a:p>
            <a:pPr algn="ctr" defTabSz="914400"/>
            <a:r>
              <a:rPr lang="en-US" sz="6000" dirty="0"/>
              <a:t>ثانيا</a:t>
            </a:r>
            <a:br>
              <a:rPr lang="en-US" sz="6000" dirty="0"/>
            </a:br>
            <a:r>
              <a:rPr lang="en-US" sz="6000" dirty="0"/>
              <a:t>انواع القروض العامه</a:t>
            </a:r>
          </a:p>
        </p:txBody>
      </p:sp>
    </p:spTree>
    <p:extLst>
      <p:ext uri="{BB962C8B-B14F-4D97-AF65-F5344CB8AC3E}">
        <p14:creationId xmlns:p14="http://schemas.microsoft.com/office/powerpoint/2010/main" val="297422684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3BB7E73-E730-42EA-AACE-D1E323EA54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1F6C2E9-B316-4410-88E5-74F044FC35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421301" y="565153"/>
            <a:ext cx="2770699" cy="6292847"/>
          </a:xfrm>
          <a:prstGeom prst="rect">
            <a:avLst/>
          </a:prstGeom>
          <a:gradFill flip="none" rotWithShape="1">
            <a:gsLst>
              <a:gs pos="0">
                <a:schemeClr val="accent1">
                  <a:alpha val="50000"/>
                </a:schemeClr>
              </a:gs>
              <a:gs pos="81000">
                <a:schemeClr val="accent4">
                  <a:alpha val="50000"/>
                </a:schemeClr>
              </a:gs>
              <a:gs pos="25000">
                <a:schemeClr val="accent2">
                  <a:alpha val="60000"/>
                </a:schemeClr>
              </a:gs>
              <a:gs pos="50000">
                <a:schemeClr val="accent3">
                  <a:alpha val="55000"/>
                </a:schemeClr>
              </a:gs>
              <a:gs pos="99000">
                <a:schemeClr val="accent5">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54822F1-70EF-C23F-44C3-7CD8133850D5}"/>
              </a:ext>
            </a:extLst>
          </p:cNvPr>
          <p:cNvSpPr>
            <a:spLocks noGrp="1"/>
          </p:cNvSpPr>
          <p:nvPr>
            <p:ph type="title"/>
          </p:nvPr>
        </p:nvSpPr>
        <p:spPr>
          <a:xfrm>
            <a:off x="1117601" y="455362"/>
            <a:ext cx="7846501" cy="1550419"/>
          </a:xfrm>
        </p:spPr>
        <p:txBody>
          <a:bodyPr>
            <a:normAutofit/>
          </a:bodyPr>
          <a:lstStyle/>
          <a:p>
            <a:pPr marL="571500" indent="-290513" algn="r" rtl="1">
              <a:buFont typeface="Arial" panose="020B0604020202020204" pitchFamily="34" charset="0"/>
              <a:buChar char="•"/>
            </a:pPr>
            <a:r>
              <a:rPr lang="ar-EG" u="sng" dirty="0"/>
              <a:t>انواع القروض العامه</a:t>
            </a:r>
            <a:br>
              <a:rPr lang="ar-EG" dirty="0"/>
            </a:br>
            <a:endParaRPr lang="en-US" dirty="0"/>
          </a:p>
        </p:txBody>
      </p:sp>
      <p:sp>
        <p:nvSpPr>
          <p:cNvPr id="13" name="Rectangle 12">
            <a:extLst>
              <a:ext uri="{FF2B5EF4-FFF2-40B4-BE49-F238E27FC236}">
                <a16:creationId xmlns:a16="http://schemas.microsoft.com/office/drawing/2014/main" id="{83D07262-43A6-451F-9B19-77B943C639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990007" y="1"/>
            <a:ext cx="2201993" cy="6857999"/>
          </a:xfrm>
          <a:prstGeom prst="rect">
            <a:avLst/>
          </a:prstGeom>
          <a:gradFill flip="none" rotWithShape="1">
            <a:gsLst>
              <a:gs pos="0">
                <a:schemeClr val="accent1">
                  <a:alpha val="50000"/>
                </a:schemeClr>
              </a:gs>
              <a:gs pos="81000">
                <a:schemeClr val="accent4">
                  <a:alpha val="50000"/>
                </a:schemeClr>
              </a:gs>
              <a:gs pos="25000">
                <a:schemeClr val="accent2">
                  <a:alpha val="60000"/>
                </a:schemeClr>
              </a:gs>
              <a:gs pos="49000">
                <a:schemeClr val="accent3">
                  <a:alpha val="55000"/>
                </a:schemeClr>
              </a:gs>
              <a:gs pos="99000">
                <a:schemeClr val="accent5">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ACCB817D-FEF1-685A-EDED-CF19C3C8AF5C}"/>
              </a:ext>
            </a:extLst>
          </p:cNvPr>
          <p:cNvGraphicFramePr>
            <a:graphicFrameLocks noGrp="1"/>
          </p:cNvGraphicFramePr>
          <p:nvPr>
            <p:ph idx="1"/>
            <p:extLst>
              <p:ext uri="{D42A27DB-BD31-4B8C-83A1-F6EECF244321}">
                <p14:modId xmlns:p14="http://schemas.microsoft.com/office/powerpoint/2010/main" val="4143479703"/>
              </p:ext>
            </p:extLst>
          </p:nvPr>
        </p:nvGraphicFramePr>
        <p:xfrm>
          <a:off x="1117601" y="2160588"/>
          <a:ext cx="7846501" cy="39322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448295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6C5DD1-0F9E-81B9-A42E-07223F655E1B}"/>
              </a:ext>
            </a:extLst>
          </p:cNvPr>
          <p:cNvSpPr>
            <a:spLocks noGrp="1"/>
          </p:cNvSpPr>
          <p:nvPr>
            <p:ph type="title"/>
          </p:nvPr>
        </p:nvSpPr>
        <p:spPr>
          <a:xfrm>
            <a:off x="1587709" y="455365"/>
            <a:ext cx="9486691" cy="788220"/>
          </a:xfrm>
        </p:spPr>
        <p:txBody>
          <a:bodyPr>
            <a:normAutofit fontScale="90000"/>
          </a:bodyPr>
          <a:lstStyle/>
          <a:p>
            <a:pPr algn="r" rtl="1"/>
            <a:r>
              <a:rPr lang="ar-EG" dirty="0"/>
              <a:t>1- القروض الداخلية والخارجية :-</a:t>
            </a:r>
            <a:br>
              <a:rPr lang="ar-EG" dirty="0"/>
            </a:br>
            <a:endParaRPr lang="en-US" dirty="0"/>
          </a:p>
        </p:txBody>
      </p:sp>
      <p:sp>
        <p:nvSpPr>
          <p:cNvPr id="3" name="Content Placeholder 2">
            <a:extLst>
              <a:ext uri="{FF2B5EF4-FFF2-40B4-BE49-F238E27FC236}">
                <a16:creationId xmlns:a16="http://schemas.microsoft.com/office/drawing/2014/main" id="{FB201D77-CDDA-F6B5-AB5A-9D557D867C0C}"/>
              </a:ext>
            </a:extLst>
          </p:cNvPr>
          <p:cNvSpPr>
            <a:spLocks noGrp="1"/>
          </p:cNvSpPr>
          <p:nvPr>
            <p:ph idx="1"/>
          </p:nvPr>
        </p:nvSpPr>
        <p:spPr>
          <a:xfrm>
            <a:off x="1587709" y="1243585"/>
            <a:ext cx="9897155" cy="5159050"/>
          </a:xfrm>
        </p:spPr>
        <p:txBody>
          <a:bodyPr>
            <a:normAutofit fontScale="70000" lnSpcReduction="20000"/>
          </a:bodyPr>
          <a:lstStyle/>
          <a:p>
            <a:pPr marL="0" indent="0" algn="r" rtl="1">
              <a:buNone/>
            </a:pPr>
            <a:r>
              <a:rPr lang="ar-EG" dirty="0"/>
              <a:t> </a:t>
            </a:r>
            <a:r>
              <a:rPr lang="ar-EG" sz="2900" u="sng" dirty="0">
                <a:solidFill>
                  <a:srgbClr val="FFFF00"/>
                </a:solidFill>
              </a:rPr>
              <a:t>القروض الداخلية :-</a:t>
            </a:r>
          </a:p>
          <a:p>
            <a:pPr marL="0" indent="0" algn="r" rtl="1">
              <a:buNone/>
            </a:pPr>
            <a:r>
              <a:rPr lang="ar-EG" dirty="0"/>
              <a:t>هي عبارة عن القروض التي تحصل عليها الدولة من الأشخاص الطبيعيين أو الاعتباريين المقيمين داخل حدودها، وتستطيع الدولة في هذا  النوع من القروض وضع الشروط التي تجدها ملائمة، والمزايا التي تدفع المواطنين للاكتتاب في هذه القروض، ونجاح مثل هذه القروض متوقف على مجموعة من الاعتبارات أهمها:</a:t>
            </a:r>
          </a:p>
          <a:p>
            <a:pPr marL="682625" indent="-169863" algn="r" rtl="1"/>
            <a:r>
              <a:rPr lang="ar-EG" dirty="0"/>
              <a:t>وجود فائض من المدخرات الوطنية عن حاجة السوق.</a:t>
            </a:r>
          </a:p>
          <a:p>
            <a:pPr marL="682625" indent="-169863" algn="r" rtl="1"/>
            <a:r>
              <a:rPr lang="ar-EG" dirty="0"/>
              <a:t>وجود استعداد لدى المقرضين للاكتتاب على مثل هذه القروض.</a:t>
            </a:r>
          </a:p>
          <a:p>
            <a:pPr marL="682625" indent="-169863" algn="r" rtl="1"/>
            <a:r>
              <a:rPr lang="ar-EG" dirty="0"/>
              <a:t>قدرة الدولة على المحافظة على التوازن الاقتصادي وتبعده عن حالات التضخم  وتقلبات الاسعار التي تؤثر سلبا على الاقتصاد.</a:t>
            </a:r>
          </a:p>
          <a:p>
            <a:pPr algn="r" rtl="1"/>
            <a:endParaRPr lang="ar-EG" dirty="0"/>
          </a:p>
          <a:p>
            <a:pPr marL="0" indent="0" algn="r" rtl="1">
              <a:buNone/>
            </a:pPr>
            <a:r>
              <a:rPr lang="ar-EG" sz="2900" u="sng" dirty="0">
                <a:solidFill>
                  <a:srgbClr val="FFFF00"/>
                </a:solidFill>
              </a:rPr>
              <a:t>القروض الخارجية:- </a:t>
            </a:r>
          </a:p>
          <a:p>
            <a:pPr marL="0" indent="0" algn="r" rtl="1">
              <a:buNone/>
            </a:pPr>
            <a:r>
              <a:rPr lang="ar-EG" dirty="0"/>
              <a:t>هي القروض التي تحصل عليها الدولة من شخص طبيعي أو اعتباري مقيم خارج البلاد، أو من حكومات أجنبية.</a:t>
            </a:r>
          </a:p>
          <a:p>
            <a:pPr marL="682625" indent="-169863" algn="r" rtl="1"/>
            <a:r>
              <a:rPr lang="ar-EG" dirty="0"/>
              <a:t>وتلجأ الدولة  إلى مثل هذه القروض عندما تكون بحاجة إلى رؤوس أموال وعدم كفاية الايرادات المحلية والمدخرات الوطنية. وقد انتشرت مثل هذه القروض بشكل واسع في البلدان النامية في الآونة الأخيرة لدرجة أن بعضا منها لم يعد قادرا على سدادها أو سداد فوائدها. ولمثل هذه القروض عدد من المحاذير منها:</a:t>
            </a:r>
          </a:p>
          <a:p>
            <a:pPr marL="682625" indent="-169863" algn="r" rtl="1"/>
            <a:r>
              <a:rPr lang="ar-EG" dirty="0"/>
              <a:t>قد تستغل الدولة المقرضة ظروف الدولة المقترضة وتفرض عليها بعض الشروط.</a:t>
            </a:r>
          </a:p>
          <a:p>
            <a:pPr marL="682625" indent="-169863" algn="r" rtl="1"/>
            <a:r>
              <a:rPr lang="ar-EG" dirty="0"/>
              <a:t>غالبا ما تكون القروض الخارجية بالعملات الاجنبية مما يجعل الدولة المقترضة مرتبطة بسعر صرف تلك العملة الأجنبية.</a:t>
            </a:r>
          </a:p>
          <a:p>
            <a:pPr algn="r" rtl="1"/>
            <a:endParaRPr lang="en-US" dirty="0"/>
          </a:p>
        </p:txBody>
      </p:sp>
    </p:spTree>
    <p:extLst>
      <p:ext uri="{BB962C8B-B14F-4D97-AF65-F5344CB8AC3E}">
        <p14:creationId xmlns:p14="http://schemas.microsoft.com/office/powerpoint/2010/main" val="3893326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6C5DD1-0F9E-81B9-A42E-07223F655E1B}"/>
              </a:ext>
            </a:extLst>
          </p:cNvPr>
          <p:cNvSpPr>
            <a:spLocks noGrp="1"/>
          </p:cNvSpPr>
          <p:nvPr>
            <p:ph type="title"/>
          </p:nvPr>
        </p:nvSpPr>
        <p:spPr>
          <a:xfrm>
            <a:off x="1587709" y="455365"/>
            <a:ext cx="9486691" cy="788220"/>
          </a:xfrm>
        </p:spPr>
        <p:txBody>
          <a:bodyPr>
            <a:normAutofit fontScale="90000"/>
          </a:bodyPr>
          <a:lstStyle/>
          <a:p>
            <a:pPr algn="r" rtl="1"/>
            <a:r>
              <a:rPr lang="ar-EG" dirty="0"/>
              <a:t>2- القروض الاختيارية والإجبارية:-</a:t>
            </a:r>
            <a:br>
              <a:rPr lang="ar-EG" dirty="0"/>
            </a:br>
            <a:endParaRPr lang="en-US" dirty="0"/>
          </a:p>
        </p:txBody>
      </p:sp>
      <p:sp>
        <p:nvSpPr>
          <p:cNvPr id="3" name="Content Placeholder 2">
            <a:extLst>
              <a:ext uri="{FF2B5EF4-FFF2-40B4-BE49-F238E27FC236}">
                <a16:creationId xmlns:a16="http://schemas.microsoft.com/office/drawing/2014/main" id="{FB201D77-CDDA-F6B5-AB5A-9D557D867C0C}"/>
              </a:ext>
            </a:extLst>
          </p:cNvPr>
          <p:cNvSpPr>
            <a:spLocks noGrp="1"/>
          </p:cNvSpPr>
          <p:nvPr>
            <p:ph idx="1"/>
          </p:nvPr>
        </p:nvSpPr>
        <p:spPr>
          <a:xfrm>
            <a:off x="1587709" y="1243585"/>
            <a:ext cx="9897155" cy="5159050"/>
          </a:xfrm>
        </p:spPr>
        <p:txBody>
          <a:bodyPr>
            <a:normAutofit fontScale="77500" lnSpcReduction="20000"/>
          </a:bodyPr>
          <a:lstStyle/>
          <a:p>
            <a:pPr marL="0" indent="0" algn="r" rtl="1">
              <a:buNone/>
            </a:pPr>
            <a:r>
              <a:rPr lang="ar-EG" sz="3100" dirty="0">
                <a:solidFill>
                  <a:srgbClr val="FFFF00"/>
                </a:solidFill>
              </a:rPr>
              <a:t>القروض الاختيارية: -</a:t>
            </a:r>
          </a:p>
          <a:p>
            <a:pPr marL="0" indent="0" algn="r" rtl="1">
              <a:buNone/>
            </a:pPr>
            <a:r>
              <a:rPr lang="ar-EG" dirty="0"/>
              <a:t>هي عبارة عن عقد بالتراضي بين المتعاقدين ، والمتعاقد هنا مخير بين القبول أو الامتناع، ونجاح هذا النوع من القروض متوقف على أكثر من عامل أهمها:</a:t>
            </a:r>
          </a:p>
          <a:p>
            <a:pPr marL="0" indent="0" algn="r" rtl="1">
              <a:buNone/>
            </a:pPr>
            <a:r>
              <a:rPr lang="ar-EG" dirty="0"/>
              <a:t>توفر أموال فائضة عن حاجة الأفراد في المجتمع .</a:t>
            </a:r>
          </a:p>
          <a:p>
            <a:pPr marL="0" indent="0" algn="r" rtl="1">
              <a:buNone/>
            </a:pPr>
            <a:r>
              <a:rPr lang="ar-EG" dirty="0"/>
              <a:t>توافر الميل العام لدى الأفراد للاكتتاب بمثل هذه القروض.</a:t>
            </a:r>
          </a:p>
          <a:p>
            <a:pPr marL="623888" indent="-111125" algn="r" rtl="1"/>
            <a:r>
              <a:rPr lang="ar-EG" dirty="0"/>
              <a:t>هناك نوعان من القروض الاختيارية الداخلية هما: -</a:t>
            </a:r>
          </a:p>
          <a:p>
            <a:pPr marL="0" indent="0" algn="r" rtl="1">
              <a:buNone/>
            </a:pPr>
            <a:r>
              <a:rPr lang="ar-EG" sz="2600" dirty="0">
                <a:solidFill>
                  <a:srgbClr val="FFFF00"/>
                </a:solidFill>
              </a:rPr>
              <a:t>القروض الوطنية : </a:t>
            </a:r>
            <a:r>
              <a:rPr lang="ar-EG" dirty="0"/>
              <a:t>هي التي تطرحها الحكومات على أفراد شعبها معتمدة على دوافعهم الوطنية وانتمائهم للبلد.</a:t>
            </a:r>
          </a:p>
          <a:p>
            <a:pPr marL="0" indent="0" algn="r" rtl="1">
              <a:buNone/>
            </a:pPr>
            <a:r>
              <a:rPr lang="ar-EG" sz="2600" dirty="0">
                <a:solidFill>
                  <a:srgbClr val="FFFF00"/>
                </a:solidFill>
              </a:rPr>
              <a:t>القروض التجارية أو العادية : </a:t>
            </a:r>
            <a:r>
              <a:rPr lang="ar-EG" dirty="0"/>
              <a:t>هي التي تعطى للمكتتبين فيها فوائد وميزات مادية متنوعة، والإقبال عليها متوقف على مقدار العائد.</a:t>
            </a:r>
          </a:p>
          <a:p>
            <a:pPr marL="0" indent="0" algn="r" rtl="1">
              <a:buNone/>
            </a:pPr>
            <a:endParaRPr lang="ar-EG" dirty="0"/>
          </a:p>
          <a:p>
            <a:pPr marL="0" indent="0" algn="r" rtl="1">
              <a:buNone/>
            </a:pPr>
            <a:r>
              <a:rPr lang="ar-EG" sz="2600" dirty="0">
                <a:solidFill>
                  <a:srgbClr val="FFFF00"/>
                </a:solidFill>
              </a:rPr>
              <a:t> </a:t>
            </a:r>
            <a:r>
              <a:rPr lang="ar-EG" sz="3100" dirty="0">
                <a:solidFill>
                  <a:srgbClr val="FFFF00"/>
                </a:solidFill>
              </a:rPr>
              <a:t>القروض الإجبارية:-</a:t>
            </a:r>
          </a:p>
          <a:p>
            <a:pPr marL="0" indent="0" algn="r" rtl="1">
              <a:buNone/>
            </a:pPr>
            <a:r>
              <a:rPr lang="ar-EG" dirty="0"/>
              <a:t>هي القروض التي تفرضها الدولة بصورة اجبارية على رعاياها مقابل تعهدها لهم بسدادها في الوقت المناسب، و تلجأ الدولة إلى مثل هذه القروض في الأزمات مثل الحروب والكوارث، ومن الفوائد الاقتصادية لهذه القروض مايلي :-</a:t>
            </a:r>
          </a:p>
          <a:p>
            <a:pPr marL="0" indent="0" algn="r" rtl="1">
              <a:buNone/>
            </a:pPr>
            <a:r>
              <a:rPr lang="ar-EG" dirty="0"/>
              <a:t>يساعد القرض الإجباري على امتصاص القوة الشرائية الزائدة لدى الأفراد في المجتمع والابتعاد عن التضخم.</a:t>
            </a:r>
          </a:p>
          <a:p>
            <a:pPr marL="0" indent="0" algn="r" rtl="1">
              <a:buNone/>
            </a:pPr>
            <a:endParaRPr lang="en-US" dirty="0"/>
          </a:p>
        </p:txBody>
      </p:sp>
    </p:spTree>
    <p:extLst>
      <p:ext uri="{BB962C8B-B14F-4D97-AF65-F5344CB8AC3E}">
        <p14:creationId xmlns:p14="http://schemas.microsoft.com/office/powerpoint/2010/main" val="412280916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6C5DD1-0F9E-81B9-A42E-07223F655E1B}"/>
              </a:ext>
            </a:extLst>
          </p:cNvPr>
          <p:cNvSpPr>
            <a:spLocks noGrp="1"/>
          </p:cNvSpPr>
          <p:nvPr>
            <p:ph type="title"/>
          </p:nvPr>
        </p:nvSpPr>
        <p:spPr>
          <a:xfrm>
            <a:off x="1587709" y="804671"/>
            <a:ext cx="9486691" cy="902209"/>
          </a:xfrm>
        </p:spPr>
        <p:txBody>
          <a:bodyPr>
            <a:normAutofit fontScale="90000"/>
          </a:bodyPr>
          <a:lstStyle/>
          <a:p>
            <a:pPr algn="r" rtl="1"/>
            <a:r>
              <a:rPr lang="ar-EG" dirty="0"/>
              <a:t>3- القروض المثمرة والقروض العقيمة :-</a:t>
            </a:r>
            <a:br>
              <a:rPr lang="ar-EG" dirty="0"/>
            </a:br>
            <a:endParaRPr lang="en-US" dirty="0"/>
          </a:p>
        </p:txBody>
      </p:sp>
      <p:sp>
        <p:nvSpPr>
          <p:cNvPr id="3" name="Content Placeholder 2">
            <a:extLst>
              <a:ext uri="{FF2B5EF4-FFF2-40B4-BE49-F238E27FC236}">
                <a16:creationId xmlns:a16="http://schemas.microsoft.com/office/drawing/2014/main" id="{FB201D77-CDDA-F6B5-AB5A-9D557D867C0C}"/>
              </a:ext>
            </a:extLst>
          </p:cNvPr>
          <p:cNvSpPr>
            <a:spLocks noGrp="1"/>
          </p:cNvSpPr>
          <p:nvPr>
            <p:ph idx="1"/>
          </p:nvPr>
        </p:nvSpPr>
        <p:spPr>
          <a:xfrm>
            <a:off x="1587709" y="2182367"/>
            <a:ext cx="9897155" cy="4220267"/>
          </a:xfrm>
        </p:spPr>
        <p:txBody>
          <a:bodyPr>
            <a:normAutofit/>
          </a:bodyPr>
          <a:lstStyle/>
          <a:p>
            <a:pPr marL="1316038" indent="-1316038" algn="just" rtl="1">
              <a:buNone/>
            </a:pPr>
            <a:r>
              <a:rPr lang="ar-EG" sz="2600" dirty="0">
                <a:solidFill>
                  <a:srgbClr val="FFFF00"/>
                </a:solidFill>
              </a:rPr>
              <a:t>القرض المثمر: </a:t>
            </a:r>
            <a:r>
              <a:rPr lang="ar-EG" sz="2600" dirty="0"/>
              <a:t>هو القرض الذي نفق على مشاريع استثماريه تاتي بإيراد ويسدد أصل الدين مع فوائده.</a:t>
            </a:r>
          </a:p>
          <a:p>
            <a:pPr marL="1316038" indent="-1316038" algn="just" rtl="1">
              <a:buNone/>
            </a:pPr>
            <a:r>
              <a:rPr lang="ar-EG" sz="2600" dirty="0">
                <a:solidFill>
                  <a:srgbClr val="FFFF00"/>
                </a:solidFill>
              </a:rPr>
              <a:t>ب-القرض العقيم: </a:t>
            </a:r>
            <a:r>
              <a:rPr lang="ar-EG" sz="2600" dirty="0"/>
              <a:t>هو القرض الذي نفق على مشروع لا يأتي بايرادات لتسديد  القرض وفوائده.</a:t>
            </a:r>
          </a:p>
          <a:p>
            <a:pPr marL="0" indent="0" algn="r" rtl="1">
              <a:buNone/>
            </a:pPr>
            <a:endParaRPr lang="en-US" dirty="0"/>
          </a:p>
        </p:txBody>
      </p:sp>
    </p:spTree>
    <p:extLst>
      <p:ext uri="{BB962C8B-B14F-4D97-AF65-F5344CB8AC3E}">
        <p14:creationId xmlns:p14="http://schemas.microsoft.com/office/powerpoint/2010/main" val="407383617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6C5DD1-0F9E-81B9-A42E-07223F655E1B}"/>
              </a:ext>
            </a:extLst>
          </p:cNvPr>
          <p:cNvSpPr>
            <a:spLocks noGrp="1"/>
          </p:cNvSpPr>
          <p:nvPr>
            <p:ph type="title"/>
          </p:nvPr>
        </p:nvSpPr>
        <p:spPr>
          <a:xfrm>
            <a:off x="1587709" y="455365"/>
            <a:ext cx="9486691" cy="788220"/>
          </a:xfrm>
        </p:spPr>
        <p:txBody>
          <a:bodyPr>
            <a:normAutofit fontScale="90000"/>
          </a:bodyPr>
          <a:lstStyle/>
          <a:p>
            <a:pPr algn="r" rtl="1"/>
            <a:r>
              <a:rPr lang="ar-EG" dirty="0"/>
              <a:t>4- القروض قصيرة ومتوسطة وطويلة الاجل:-</a:t>
            </a:r>
            <a:br>
              <a:rPr lang="ar-EG" dirty="0"/>
            </a:br>
            <a:br>
              <a:rPr lang="ar-EG" dirty="0"/>
            </a:br>
            <a:endParaRPr lang="en-US" dirty="0"/>
          </a:p>
        </p:txBody>
      </p:sp>
      <p:sp>
        <p:nvSpPr>
          <p:cNvPr id="3" name="Content Placeholder 2">
            <a:extLst>
              <a:ext uri="{FF2B5EF4-FFF2-40B4-BE49-F238E27FC236}">
                <a16:creationId xmlns:a16="http://schemas.microsoft.com/office/drawing/2014/main" id="{FB201D77-CDDA-F6B5-AB5A-9D557D867C0C}"/>
              </a:ext>
            </a:extLst>
          </p:cNvPr>
          <p:cNvSpPr>
            <a:spLocks noGrp="1"/>
          </p:cNvSpPr>
          <p:nvPr>
            <p:ph idx="1"/>
          </p:nvPr>
        </p:nvSpPr>
        <p:spPr>
          <a:xfrm>
            <a:off x="1587709" y="1243585"/>
            <a:ext cx="10177571" cy="5159050"/>
          </a:xfrm>
        </p:spPr>
        <p:txBody>
          <a:bodyPr>
            <a:normAutofit fontScale="92500" lnSpcReduction="20000"/>
          </a:bodyPr>
          <a:lstStyle/>
          <a:p>
            <a:pPr marL="0" indent="0" algn="r" rtl="1">
              <a:buNone/>
            </a:pPr>
            <a:r>
              <a:rPr lang="ar-EG" sz="2600" dirty="0">
                <a:solidFill>
                  <a:srgbClr val="FFFF00"/>
                </a:solidFill>
              </a:rPr>
              <a:t>(أ) القروض قصيرة الأجل :-</a:t>
            </a:r>
          </a:p>
          <a:p>
            <a:pPr marL="0" indent="0" algn="r" rtl="1">
              <a:buNone/>
            </a:pPr>
            <a:r>
              <a:rPr lang="ar-EG" sz="2600" dirty="0"/>
              <a:t>هى تلك القروض التى يتم سدادها خلال سنة وتسمى الدين السائد أو العائم </a:t>
            </a:r>
            <a:r>
              <a:rPr lang="en-US" sz="2600" dirty="0"/>
              <a:t>Floating Debt </a:t>
            </a:r>
            <a:r>
              <a:rPr lang="ar-EG" sz="2600" dirty="0"/>
              <a:t>والغرض من هذه القروض استخدامها في سداد عجزنقدي مؤقت أو عجز موسمي أو عجز مالي مؤقت.</a:t>
            </a:r>
          </a:p>
          <a:p>
            <a:pPr marL="0" indent="0" algn="r" rtl="1">
              <a:buNone/>
            </a:pPr>
            <a:r>
              <a:rPr lang="ar-EG" sz="2600" dirty="0">
                <a:solidFill>
                  <a:srgbClr val="FFFF00"/>
                </a:solidFill>
              </a:rPr>
              <a:t>أما العجز المالي:-</a:t>
            </a:r>
          </a:p>
          <a:p>
            <a:pPr marL="0" indent="0" algn="r" rtl="1">
              <a:buNone/>
            </a:pPr>
            <a:r>
              <a:rPr lang="ar-EG" sz="2600" dirty="0"/>
              <a:t>فهو يتحقق عندما تكون النفقات العامة أعلى من الإيرادات العامة خلال سنة معينة وقد تضطر الدولة إلى إصدار أذون خزانة لسداد هذا العجز بسبب ظروف معينة فى سوق المال تعجزها عن إصدار سندات وتسمى فى هذه الحالة أذون خزانة غير عادية .</a:t>
            </a:r>
            <a:endParaRPr lang="ar-EG" sz="2600" dirty="0">
              <a:solidFill>
                <a:srgbClr val="FFFF00"/>
              </a:solidFill>
            </a:endParaRPr>
          </a:p>
          <a:p>
            <a:pPr marL="0" indent="0" algn="r" rtl="1">
              <a:buNone/>
            </a:pPr>
            <a:r>
              <a:rPr lang="ar-EG" sz="2600" dirty="0">
                <a:solidFill>
                  <a:srgbClr val="FFFF00"/>
                </a:solidFill>
              </a:rPr>
              <a:t>العجز المؤقت:-</a:t>
            </a:r>
          </a:p>
          <a:p>
            <a:pPr marL="0" indent="0" algn="r" rtl="1">
              <a:buNone/>
            </a:pPr>
            <a:r>
              <a:rPr lang="ar-EG" sz="2600" dirty="0"/>
              <a:t>يحدث عندما يكون موعد تحصيل الإيراد يتم بعد نفقات معينة فيحدث عجز مؤقت، ولكن فى الحقيقة أن الإيرادات تغطى النفقات، ولكن هناك فارق زمني بين تحصيل إيراد معين وميعاد استحقاق نفقات معينة .</a:t>
            </a:r>
          </a:p>
          <a:p>
            <a:pPr marL="0" indent="0" algn="r" rtl="1">
              <a:buNone/>
            </a:pPr>
            <a:r>
              <a:rPr lang="ar-EG" sz="2600" dirty="0"/>
              <a:t>وتسمى هذه القروض " أذون الخزانة </a:t>
            </a:r>
            <a:r>
              <a:rPr lang="en-US" sz="2600" dirty="0"/>
              <a:t>Treasury Bills " </a:t>
            </a:r>
            <a:r>
              <a:rPr lang="ar-EG" sz="2600" dirty="0"/>
              <a:t>وعادة ما يكتتب فى هذه القروض بنك الإصدار والبنوك التجارية .</a:t>
            </a:r>
          </a:p>
          <a:p>
            <a:pPr marL="0" indent="0" algn="r" rtl="1">
              <a:buNone/>
            </a:pPr>
            <a:endParaRPr lang="en-US" dirty="0"/>
          </a:p>
        </p:txBody>
      </p:sp>
    </p:spTree>
    <p:extLst>
      <p:ext uri="{BB962C8B-B14F-4D97-AF65-F5344CB8AC3E}">
        <p14:creationId xmlns:p14="http://schemas.microsoft.com/office/powerpoint/2010/main" val="31239392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DC42411-83E8-12C7-2350-B2C88E9579E4}"/>
              </a:ext>
            </a:extLst>
          </p:cNvPr>
          <p:cNvSpPr>
            <a:spLocks noGrp="1"/>
          </p:cNvSpPr>
          <p:nvPr>
            <p:ph idx="1"/>
          </p:nvPr>
        </p:nvSpPr>
        <p:spPr>
          <a:xfrm>
            <a:off x="1587709" y="780288"/>
            <a:ext cx="9486691" cy="5305880"/>
          </a:xfrm>
        </p:spPr>
        <p:txBody>
          <a:bodyPr/>
          <a:lstStyle/>
          <a:p>
            <a:pPr marL="0" indent="0" algn="r" rtl="1">
              <a:buNone/>
            </a:pPr>
            <a:r>
              <a:rPr lang="ar-EG" dirty="0">
                <a:solidFill>
                  <a:srgbClr val="FFFF00"/>
                </a:solidFill>
              </a:rPr>
              <a:t>(ب) القروض متوسطة الأجل :- </a:t>
            </a:r>
          </a:p>
          <a:p>
            <a:pPr algn="r" rtl="1"/>
            <a:r>
              <a:rPr lang="ar-EG" dirty="0"/>
              <a:t>هى تلك القروض التى تتراوح مدتها ما بين سنة وخمس سنوات.</a:t>
            </a:r>
          </a:p>
          <a:p>
            <a:pPr algn="r" rtl="1"/>
            <a:endParaRPr lang="ar-EG" dirty="0"/>
          </a:p>
          <a:p>
            <a:pPr marL="0" indent="0" algn="r" rtl="1">
              <a:buNone/>
            </a:pPr>
            <a:r>
              <a:rPr lang="ar-EG" dirty="0">
                <a:solidFill>
                  <a:srgbClr val="FFFF00"/>
                </a:solidFill>
              </a:rPr>
              <a:t>(ج) القروض طويلة الأجل تزيد مدتها عن خمس سنوات  وقد تصل لأكثر من عشرين عاماً .</a:t>
            </a:r>
          </a:p>
          <a:p>
            <a:pPr algn="r" rtl="1"/>
            <a:r>
              <a:rPr lang="ar-EG" dirty="0"/>
              <a:t>ويعبر عن الدين متوسط وطويل الأجل " الدين المثبت . </a:t>
            </a:r>
            <a:r>
              <a:rPr lang="en-US" dirty="0"/>
              <a:t>Funded Debt "</a:t>
            </a:r>
          </a:p>
          <a:p>
            <a:pPr algn="r" rtl="1"/>
            <a:r>
              <a:rPr lang="ar-EG" dirty="0"/>
              <a:t>وتستخدم الديون متوسطة وطويلة الأجل عادة فى تمويل الاستثمارات العامة أو نفقات الحروب والدفاع وغيرها .</a:t>
            </a:r>
          </a:p>
          <a:p>
            <a:pPr algn="r" rtl="1"/>
            <a:r>
              <a:rPr lang="ar-EG" dirty="0"/>
              <a:t>وقد تلجأ الدولة فى بعض الأحيان إلى عدم تحديد تاريخ معين لسداد القرض ويسمى " دين مؤبد " أو تحدد تاريخيين للوفاء بالدين على أن تسدد القرض فى التاريخ المناسب لها , وتلجأ إلى ذلك للتخفيف عن أعبائها وإعطاء مهلة مناسبة لها حتى تستطيع أن تسدد القروض فوائدها .</a:t>
            </a:r>
          </a:p>
          <a:p>
            <a:pPr algn="r" rtl="1"/>
            <a:endParaRPr lang="en-US" dirty="0"/>
          </a:p>
        </p:txBody>
      </p:sp>
    </p:spTree>
    <p:extLst>
      <p:ext uri="{BB962C8B-B14F-4D97-AF65-F5344CB8AC3E}">
        <p14:creationId xmlns:p14="http://schemas.microsoft.com/office/powerpoint/2010/main" val="259976046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6C5DD1-0F9E-81B9-A42E-07223F655E1B}"/>
              </a:ext>
            </a:extLst>
          </p:cNvPr>
          <p:cNvSpPr>
            <a:spLocks noGrp="1"/>
          </p:cNvSpPr>
          <p:nvPr>
            <p:ph type="title"/>
          </p:nvPr>
        </p:nvSpPr>
        <p:spPr>
          <a:xfrm>
            <a:off x="1587709" y="455365"/>
            <a:ext cx="10177571" cy="788220"/>
          </a:xfrm>
        </p:spPr>
        <p:txBody>
          <a:bodyPr>
            <a:normAutofit fontScale="90000"/>
          </a:bodyPr>
          <a:lstStyle/>
          <a:p>
            <a:pPr algn="r" rtl="1"/>
            <a:r>
              <a:rPr lang="ar-EG" dirty="0"/>
              <a:t>5- القروض المؤبدة والقروض المؤقتة والقروض العمرية :-</a:t>
            </a:r>
            <a:br>
              <a:rPr lang="ar-EG" dirty="0"/>
            </a:br>
            <a:br>
              <a:rPr lang="ar-EG" dirty="0"/>
            </a:br>
            <a:endParaRPr lang="en-US" dirty="0"/>
          </a:p>
        </p:txBody>
      </p:sp>
      <p:sp>
        <p:nvSpPr>
          <p:cNvPr id="3" name="Content Placeholder 2">
            <a:extLst>
              <a:ext uri="{FF2B5EF4-FFF2-40B4-BE49-F238E27FC236}">
                <a16:creationId xmlns:a16="http://schemas.microsoft.com/office/drawing/2014/main" id="{FB201D77-CDDA-F6B5-AB5A-9D557D867C0C}"/>
              </a:ext>
            </a:extLst>
          </p:cNvPr>
          <p:cNvSpPr>
            <a:spLocks noGrp="1"/>
          </p:cNvSpPr>
          <p:nvPr>
            <p:ph idx="1"/>
          </p:nvPr>
        </p:nvSpPr>
        <p:spPr>
          <a:xfrm>
            <a:off x="1587709" y="1243585"/>
            <a:ext cx="10177571" cy="5159050"/>
          </a:xfrm>
        </p:spPr>
        <p:txBody>
          <a:bodyPr>
            <a:normAutofit fontScale="92500" lnSpcReduction="20000"/>
          </a:bodyPr>
          <a:lstStyle/>
          <a:p>
            <a:pPr marL="0" indent="0" algn="r" rtl="1">
              <a:buNone/>
            </a:pPr>
            <a:r>
              <a:rPr lang="ar-EG" sz="2600" dirty="0">
                <a:solidFill>
                  <a:srgbClr val="FFFF00"/>
                </a:solidFill>
              </a:rPr>
              <a:t>القرض المؤبد :-</a:t>
            </a:r>
          </a:p>
          <a:p>
            <a:pPr marL="0" indent="0" algn="r" rtl="1">
              <a:buNone/>
            </a:pPr>
            <a:r>
              <a:rPr lang="ar-EG" dirty="0"/>
              <a:t>تلجأ الدولة فى بعض الأحيان إلى عدم تحديد تاريخ معين لسداد القرض ويسمى " دين مؤبد " أو تحدد تاريخيين للوفاء بالدين على أن تسدد القرض فى التاريخ المناسب لها , و تلجأ إلى ذلك للتخفيف عن أعبائها وإعطاء مهلة مناسبة لها حتى تستطيع أن تسدد القروض فوائدها .</a:t>
            </a:r>
          </a:p>
          <a:p>
            <a:pPr marL="0" indent="0" algn="r" rtl="1">
              <a:buNone/>
            </a:pPr>
            <a:r>
              <a:rPr lang="ar-EG" sz="2400" dirty="0"/>
              <a:t>فيصبح القرض رهين قرارات الدولة، لا أحد يعلم متى تسدده.</a:t>
            </a:r>
          </a:p>
          <a:p>
            <a:pPr marL="0" indent="0" algn="r" rtl="1">
              <a:buNone/>
            </a:pPr>
            <a:r>
              <a:rPr lang="ar-EG" sz="2400" dirty="0"/>
              <a:t>وتلجأ الدولة إلى القروض المؤبدة في حالات الإفلاس المالي أي عدم توافر الإيرادات اللازمة للسداد وزيادة حجم التهرب الضريبي وغير ذلك، فإذا ازداد حجم الدين وتراكم تصبح الحكومة عاجزة عن السداد، مما يؤثر في كفاءة النظام الاقتصادي وفي مصداقية الحكومة وقراراتها، وقد تؤدي الديون المتراكمة إلى هروب المستثمرين وحصول الأزمات الاقتصادية التي تنتهي بزوال هذه الأنظمة كما حصل في أمريكا اللاتينية بعد أزمة المديونية عام١٩٨٢ .</a:t>
            </a:r>
          </a:p>
          <a:p>
            <a:pPr marL="0" indent="0" algn="r" rtl="1">
              <a:buNone/>
            </a:pPr>
            <a:endParaRPr lang="ar-EG" dirty="0"/>
          </a:p>
          <a:p>
            <a:pPr marL="0" indent="0" algn="r" rtl="1">
              <a:buNone/>
            </a:pPr>
            <a:r>
              <a:rPr lang="ar-EG" sz="2600" dirty="0">
                <a:solidFill>
                  <a:srgbClr val="FFFF00"/>
                </a:solidFill>
              </a:rPr>
              <a:t>أما القرض المؤقت :-</a:t>
            </a:r>
          </a:p>
          <a:p>
            <a:pPr marL="0" indent="0" algn="r" rtl="1">
              <a:buNone/>
            </a:pPr>
            <a:r>
              <a:rPr lang="ar-EG" dirty="0"/>
              <a:t>فهو قرض قصير الأجل يتم الاتفاق عليه مع الحكومة لمدة ستة أشهر أو سنة تقريباً وتلتزم الحكومة بسداده مع الفوائد في زمن الاستحقاق.</a:t>
            </a:r>
          </a:p>
          <a:p>
            <a:pPr marL="0" indent="0" algn="r" rtl="1">
              <a:buNone/>
            </a:pPr>
            <a:endParaRPr lang="en-US" dirty="0"/>
          </a:p>
        </p:txBody>
      </p:sp>
    </p:spTree>
    <p:extLst>
      <p:ext uri="{BB962C8B-B14F-4D97-AF65-F5344CB8AC3E}">
        <p14:creationId xmlns:p14="http://schemas.microsoft.com/office/powerpoint/2010/main" val="127456268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F3EA1F8-650C-443D-9EA3-F1ED19CAD79F}"/>
              </a:ext>
            </a:extLst>
          </p:cNvPr>
          <p:cNvSpPr>
            <a:spLocks noGrp="1"/>
          </p:cNvSpPr>
          <p:nvPr>
            <p:ph idx="1"/>
          </p:nvPr>
        </p:nvSpPr>
        <p:spPr>
          <a:xfrm>
            <a:off x="1587709" y="426720"/>
            <a:ext cx="9824003" cy="5659448"/>
          </a:xfrm>
        </p:spPr>
        <p:txBody>
          <a:bodyPr>
            <a:normAutofit fontScale="92500" lnSpcReduction="10000"/>
          </a:bodyPr>
          <a:lstStyle/>
          <a:p>
            <a:pPr marL="0" indent="0" algn="r" rtl="1">
              <a:buNone/>
            </a:pPr>
            <a:r>
              <a:rPr lang="ar-EG" sz="2600" dirty="0">
                <a:solidFill>
                  <a:srgbClr val="FFFF00"/>
                </a:solidFill>
              </a:rPr>
              <a:t>القروض العمرية:-</a:t>
            </a:r>
          </a:p>
          <a:p>
            <a:pPr marL="0" indent="0" algn="just" rtl="1">
              <a:buNone/>
            </a:pPr>
            <a:r>
              <a:rPr lang="ar-EG" sz="2400" dirty="0"/>
              <a:t>هي القروض المرتبطة بعمر المقرض حيث تكون الدولة ملزمة بتقديم مبلغ معين للمقرض مقابل الأموال التي أقرضها إياها ،وينتهي هذا الالتزام بوفاة المقرض وتصبح الأموال المقرضة للدولة .</a:t>
            </a:r>
          </a:p>
          <a:p>
            <a:pPr marL="0" indent="0" algn="just" rtl="1">
              <a:buNone/>
            </a:pPr>
            <a:r>
              <a:rPr lang="ar-EG" sz="2400" dirty="0"/>
              <a:t>فالقروض العامة هي ظاهرة خطرة إذا لم تحسن الدولة استخدامها وتخطيط سدادها.</a:t>
            </a:r>
          </a:p>
          <a:p>
            <a:pPr marL="0" indent="0" algn="just" rtl="1">
              <a:buNone/>
            </a:pPr>
            <a:r>
              <a:rPr lang="ar-EG" sz="2400" dirty="0"/>
              <a:t>وبناء عليه فإن نجاح القروض العامة يتوقف على توافر بعض الشروط الخاصة التي لا بد من توافرها في السوق المالية يمكن إجمالها في شرطين أساسين هما:</a:t>
            </a:r>
          </a:p>
          <a:p>
            <a:pPr marL="457200" indent="-457200" algn="just" rtl="1">
              <a:buFont typeface="+mj-lt"/>
              <a:buAutoNum type="arabicParenR"/>
            </a:pPr>
            <a:r>
              <a:rPr lang="ar-EG" sz="2400" dirty="0"/>
              <a:t>وجود ادخار جاهز للتوظيف، فتمول القروض العامة من الأموال الفائضة عن حاجة الاستهلاك والموجودة على شكل مدخرات، ويتوقف نجاح القرض على زيادة حجم الدخل عن حجم الاستهلاك، وتزداد القدرة على الإقراض كلما زاد حجم الادخار الذي يتوقف على حجم الدخل وحجم الاستهلاك والميل الحدي للادخار، وهذه العوامل التي تؤثر في الادخار وتؤدي إلى نجاح عملية الاقتراض.</a:t>
            </a:r>
          </a:p>
          <a:p>
            <a:pPr marL="457200" indent="-457200" algn="just" rtl="1">
              <a:buFont typeface="+mj-lt"/>
              <a:buAutoNum type="arabicParenR"/>
            </a:pPr>
            <a:r>
              <a:rPr lang="ar-EG" sz="2400" dirty="0"/>
              <a:t>توجيه المدخرات نحو القروض العامة وهذا يتوقف على ثقة المدخر بالدولة بحسبانه يقوم على وعد منها بإعادة قيمته مع الفوائد، وعلى استخدام الدولة لسلطتها السيادية لتحقيق هذا الهدف، وعلى المزايا المالية التي تمنح للمقرضين التي تختلف تبعاً لشروط السوق المالية وحالة الدولة الاقتصادية والسياسية.</a:t>
            </a:r>
          </a:p>
          <a:p>
            <a:pPr marL="457200" indent="-457200" algn="r" rtl="1">
              <a:buFont typeface="+mj-lt"/>
              <a:buAutoNum type="arabicParenR"/>
            </a:pPr>
            <a:endParaRPr lang="ar-EG" sz="2400" dirty="0"/>
          </a:p>
          <a:p>
            <a:pPr algn="r" rtl="1"/>
            <a:endParaRPr lang="en-US" dirty="0"/>
          </a:p>
        </p:txBody>
      </p:sp>
    </p:spTree>
    <p:extLst>
      <p:ext uri="{BB962C8B-B14F-4D97-AF65-F5344CB8AC3E}">
        <p14:creationId xmlns:p14="http://schemas.microsoft.com/office/powerpoint/2010/main" val="167002569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2D03A0B2-4A2F-D846-A5E6-FB7CB9A031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375492"/>
            <a:ext cx="2770698" cy="5482505"/>
          </a:xfrm>
          <a:prstGeom prst="rect">
            <a:avLst/>
          </a:prstGeom>
          <a:gradFill flip="none" rotWithShape="1">
            <a:gsLst>
              <a:gs pos="0">
                <a:schemeClr val="accent1">
                  <a:alpha val="50000"/>
                </a:schemeClr>
              </a:gs>
              <a:gs pos="81000">
                <a:schemeClr val="accent4">
                  <a:alpha val="50000"/>
                </a:schemeClr>
              </a:gs>
              <a:gs pos="25000">
                <a:schemeClr val="accent2">
                  <a:alpha val="60000"/>
                </a:schemeClr>
              </a:gs>
              <a:gs pos="50000">
                <a:schemeClr val="accent3">
                  <a:alpha val="55000"/>
                </a:schemeClr>
              </a:gs>
              <a:gs pos="99000">
                <a:schemeClr val="accent5">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18" name="Rectangle 17">
            <a:extLst>
              <a:ext uri="{FF2B5EF4-FFF2-40B4-BE49-F238E27FC236}">
                <a16:creationId xmlns:a16="http://schemas.microsoft.com/office/drawing/2014/main" id="{7F573F1D-73A7-FB41-BCAD-FC9AA7DEF4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
            <a:ext cx="1373567" cy="6857999"/>
          </a:xfrm>
          <a:prstGeom prst="rect">
            <a:avLst/>
          </a:prstGeom>
          <a:gradFill flip="none" rotWithShape="1">
            <a:gsLst>
              <a:gs pos="0">
                <a:schemeClr val="accent1">
                  <a:alpha val="50000"/>
                </a:schemeClr>
              </a:gs>
              <a:gs pos="81000">
                <a:schemeClr val="accent4">
                  <a:alpha val="50000"/>
                </a:schemeClr>
              </a:gs>
              <a:gs pos="25000">
                <a:schemeClr val="accent2">
                  <a:alpha val="60000"/>
                </a:schemeClr>
              </a:gs>
              <a:gs pos="50000">
                <a:schemeClr val="accent3">
                  <a:alpha val="55000"/>
                </a:schemeClr>
              </a:gs>
              <a:gs pos="99000">
                <a:schemeClr val="accent5">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useBgFill="1">
        <p:nvSpPr>
          <p:cNvPr id="19" name="Rectangle 18">
            <a:extLst>
              <a:ext uri="{FF2B5EF4-FFF2-40B4-BE49-F238E27FC236}">
                <a16:creationId xmlns:a16="http://schemas.microsoft.com/office/drawing/2014/main" id="{281148B8-58D0-4E9A-A32C-B3B181A3A8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19D847E-1A3D-B31B-A5A8-6B11089E9A9D}"/>
              </a:ext>
            </a:extLst>
          </p:cNvPr>
          <p:cNvSpPr>
            <a:spLocks noGrp="1"/>
          </p:cNvSpPr>
          <p:nvPr>
            <p:ph type="title"/>
          </p:nvPr>
        </p:nvSpPr>
        <p:spPr>
          <a:xfrm>
            <a:off x="5596128" y="1375492"/>
            <a:ext cx="6083808" cy="3322492"/>
          </a:xfrm>
        </p:spPr>
        <p:txBody>
          <a:bodyPr vert="horz" lIns="91440" tIns="45720" rIns="91440" bIns="45720" rtlCol="0" anchor="t">
            <a:normAutofit/>
          </a:bodyPr>
          <a:lstStyle/>
          <a:p>
            <a:pPr algn="ctr" defTabSz="914400"/>
            <a:r>
              <a:rPr lang="ar-EG" sz="6000" dirty="0"/>
              <a:t>ثالثا</a:t>
            </a:r>
            <a:br>
              <a:rPr lang="en-US" sz="6000" dirty="0"/>
            </a:br>
            <a:r>
              <a:rPr lang="ar-EG" sz="6000" dirty="0"/>
              <a:t>اصدار القروض العامه</a:t>
            </a:r>
            <a:endParaRPr lang="en-US" sz="6000" dirty="0"/>
          </a:p>
        </p:txBody>
      </p:sp>
      <p:sp>
        <p:nvSpPr>
          <p:cNvPr id="20" name="Rectangle 19">
            <a:extLst>
              <a:ext uri="{FF2B5EF4-FFF2-40B4-BE49-F238E27FC236}">
                <a16:creationId xmlns:a16="http://schemas.microsoft.com/office/drawing/2014/main" id="{81EC1EF6-A5BF-44DB-A672-D024091B3C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375495"/>
            <a:ext cx="5106593" cy="5482505"/>
          </a:xfrm>
          <a:prstGeom prst="rect">
            <a:avLst/>
          </a:prstGeom>
          <a:gradFill flip="none" rotWithShape="1">
            <a:gsLst>
              <a:gs pos="0">
                <a:schemeClr val="accent1">
                  <a:alpha val="50000"/>
                </a:schemeClr>
              </a:gs>
              <a:gs pos="81000">
                <a:schemeClr val="accent4">
                  <a:alpha val="50000"/>
                </a:schemeClr>
              </a:gs>
              <a:gs pos="25000">
                <a:schemeClr val="accent2">
                  <a:alpha val="60000"/>
                </a:schemeClr>
              </a:gs>
              <a:gs pos="50000">
                <a:schemeClr val="accent3">
                  <a:alpha val="55000"/>
                </a:schemeClr>
              </a:gs>
              <a:gs pos="99000">
                <a:schemeClr val="accent5">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21" name="Rectangle 20">
            <a:extLst>
              <a:ext uri="{FF2B5EF4-FFF2-40B4-BE49-F238E27FC236}">
                <a16:creationId xmlns:a16="http://schemas.microsoft.com/office/drawing/2014/main" id="{45E02CBB-287D-4A17-B2F3-56AD2C058F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3742769" cy="6857999"/>
          </a:xfrm>
          <a:prstGeom prst="rect">
            <a:avLst/>
          </a:prstGeom>
          <a:gradFill flip="none" rotWithShape="1">
            <a:gsLst>
              <a:gs pos="0">
                <a:schemeClr val="accent1">
                  <a:alpha val="50000"/>
                </a:schemeClr>
              </a:gs>
              <a:gs pos="81000">
                <a:schemeClr val="accent4">
                  <a:alpha val="50000"/>
                </a:schemeClr>
              </a:gs>
              <a:gs pos="25000">
                <a:schemeClr val="accent2">
                  <a:alpha val="60000"/>
                </a:schemeClr>
              </a:gs>
              <a:gs pos="50000">
                <a:schemeClr val="accent3">
                  <a:alpha val="55000"/>
                </a:schemeClr>
              </a:gs>
              <a:gs pos="99000">
                <a:schemeClr val="accent5">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74491414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2">
            <a:extLst>
              <a:ext uri="{FF2B5EF4-FFF2-40B4-BE49-F238E27FC236}">
                <a16:creationId xmlns:a16="http://schemas.microsoft.com/office/drawing/2014/main" id="{A5A332B2-7A32-7F41-F2B7-F57A1A511C87}"/>
              </a:ext>
            </a:extLst>
          </p:cNvPr>
          <p:cNvGraphicFramePr>
            <a:graphicFrameLocks noGrp="1"/>
          </p:cNvGraphicFramePr>
          <p:nvPr>
            <p:ph idx="1"/>
            <p:extLst>
              <p:ext uri="{D42A27DB-BD31-4B8C-83A1-F6EECF244321}">
                <p14:modId xmlns:p14="http://schemas.microsoft.com/office/powerpoint/2010/main" val="3086848990"/>
              </p:ext>
            </p:extLst>
          </p:nvPr>
        </p:nvGraphicFramePr>
        <p:xfrm>
          <a:off x="1587709" y="865632"/>
          <a:ext cx="9486691" cy="522053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1291396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9C74A4-509B-9AE8-A97C-122212CD4D00}"/>
              </a:ext>
            </a:extLst>
          </p:cNvPr>
          <p:cNvSpPr>
            <a:spLocks noGrp="1"/>
          </p:cNvSpPr>
          <p:nvPr>
            <p:ph type="title"/>
          </p:nvPr>
        </p:nvSpPr>
        <p:spPr>
          <a:xfrm>
            <a:off x="1587709" y="381001"/>
            <a:ext cx="9250979" cy="819150"/>
          </a:xfrm>
        </p:spPr>
        <p:txBody>
          <a:bodyPr/>
          <a:lstStyle/>
          <a:p>
            <a:pPr algn="r" rtl="1"/>
            <a:r>
              <a:rPr lang="ar-EG" dirty="0"/>
              <a:t>اصدار القرض العام</a:t>
            </a:r>
            <a:endParaRPr lang="en-US" dirty="0"/>
          </a:p>
        </p:txBody>
      </p:sp>
      <p:sp>
        <p:nvSpPr>
          <p:cNvPr id="3" name="Content Placeholder 2">
            <a:extLst>
              <a:ext uri="{FF2B5EF4-FFF2-40B4-BE49-F238E27FC236}">
                <a16:creationId xmlns:a16="http://schemas.microsoft.com/office/drawing/2014/main" id="{734D9675-47CE-9AF7-817F-A710525C5242}"/>
              </a:ext>
            </a:extLst>
          </p:cNvPr>
          <p:cNvSpPr>
            <a:spLocks noGrp="1"/>
          </p:cNvSpPr>
          <p:nvPr>
            <p:ph idx="1"/>
          </p:nvPr>
        </p:nvSpPr>
        <p:spPr>
          <a:xfrm>
            <a:off x="1855171" y="1676400"/>
            <a:ext cx="9250979" cy="4498848"/>
          </a:xfrm>
        </p:spPr>
        <p:txBody>
          <a:bodyPr>
            <a:normAutofit/>
          </a:bodyPr>
          <a:lstStyle/>
          <a:p>
            <a:pPr marL="0" indent="457200" algn="r" rtl="1">
              <a:buNone/>
            </a:pPr>
            <a:r>
              <a:rPr lang="ar-EG" sz="2400" dirty="0"/>
              <a:t>يعرف اصدار القرض العام بانه العمليه التى بمقتضاها تحصل الدوله على المبالغ المكتتب بها عن طريق طرح السندات ،ويقوم الافراد بالاكتتاب فيها وفقا لشروط التى ينص عليها قانون اصدار القرض العام.</a:t>
            </a:r>
          </a:p>
          <a:p>
            <a:pPr marL="0" indent="0" algn="r" rtl="1">
              <a:buNone/>
            </a:pPr>
            <a:r>
              <a:rPr lang="ar-EG" sz="2400" dirty="0"/>
              <a:t>وأول خطوات اصدار القرض العام يتطلب بيان السلطه صاحبه الاختصاص والصلاحيه والمخوله بالقيام بأجراءات اصدار القرض ، وهم :</a:t>
            </a:r>
          </a:p>
          <a:p>
            <a:pPr marL="1085850" indent="-171450" algn="r" rtl="1"/>
            <a:r>
              <a:rPr lang="ar-EG" sz="2400" dirty="0"/>
              <a:t>السلطه التشريعيه.</a:t>
            </a:r>
          </a:p>
          <a:p>
            <a:pPr marL="1085850" indent="-171450" algn="r" rtl="1"/>
            <a:r>
              <a:rPr lang="ar-EG" sz="2400" dirty="0"/>
              <a:t>السلطه التنفيذيه.</a:t>
            </a:r>
          </a:p>
        </p:txBody>
      </p:sp>
    </p:spTree>
    <p:extLst>
      <p:ext uri="{BB962C8B-B14F-4D97-AF65-F5344CB8AC3E}">
        <p14:creationId xmlns:p14="http://schemas.microsoft.com/office/powerpoint/2010/main" val="30676510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58547C0-BE58-5CA3-2647-3FEE8CA87C31}"/>
              </a:ext>
            </a:extLst>
          </p:cNvPr>
          <p:cNvSpPr>
            <a:spLocks noGrp="1"/>
          </p:cNvSpPr>
          <p:nvPr>
            <p:ph idx="1"/>
          </p:nvPr>
        </p:nvSpPr>
        <p:spPr>
          <a:xfrm>
            <a:off x="1587709" y="742950"/>
            <a:ext cx="9486691" cy="5343218"/>
          </a:xfrm>
        </p:spPr>
        <p:txBody>
          <a:bodyPr/>
          <a:lstStyle/>
          <a:p>
            <a:pPr marL="457200" indent="-457200" algn="r" rtl="1">
              <a:buFont typeface="+mj-lt"/>
              <a:buAutoNum type="arabicParenR"/>
            </a:pPr>
            <a:r>
              <a:rPr lang="ar-EG" sz="2400" dirty="0">
                <a:solidFill>
                  <a:srgbClr val="FFFF00"/>
                </a:solidFill>
              </a:rPr>
              <a:t>السلطه التشريعيه : </a:t>
            </a:r>
            <a:r>
              <a:rPr lang="ar-EG" sz="2400" dirty="0"/>
              <a:t>صاحبه الصلاحيه فى اصدار القرض العام.</a:t>
            </a:r>
          </a:p>
          <a:p>
            <a:pPr marL="0" indent="0" algn="r" rtl="1">
              <a:buNone/>
            </a:pPr>
            <a:r>
              <a:rPr lang="ar-EG" dirty="0"/>
              <a:t>استقرت النظم الدستوريه فى غالب الدول على ضروره موافقه ممثلى الشعب على اصدار القروض العامه، وقد نص الدستور المصرى الحالى بموجب الماده (127) لا يجوز للسلطه التنفيذيه الاقتراض او الحصول على تمويل إلا بعد موافقه مجلس النواب.</a:t>
            </a:r>
          </a:p>
          <a:p>
            <a:pPr marL="0" indent="0" algn="r" rtl="1">
              <a:buNone/>
            </a:pPr>
            <a:r>
              <a:rPr lang="ar-EG" dirty="0"/>
              <a:t>ويعود اشتراط موافقه السلطه التشريعيه على اصدار القرض العام لاسباب سياسية واقتصاديه، منها:</a:t>
            </a:r>
          </a:p>
          <a:p>
            <a:pPr marL="800100" indent="-400050" algn="r" rtl="1">
              <a:buFont typeface="+mj-lt"/>
              <a:buAutoNum type="arabicParenR"/>
            </a:pPr>
            <a:r>
              <a:rPr lang="ar-EG" dirty="0"/>
              <a:t>جزء من الدور الرقابى للسلطه التشريعيه على الموارد الماليه للدوله .</a:t>
            </a:r>
          </a:p>
          <a:p>
            <a:pPr marL="800100" indent="-400050" algn="r" rtl="1">
              <a:buFont typeface="+mj-lt"/>
              <a:buAutoNum type="arabicParenR"/>
            </a:pPr>
            <a:r>
              <a:rPr lang="ar-EG" dirty="0"/>
              <a:t>يتم بذلك الحد من الاسراف الحكومى .</a:t>
            </a:r>
          </a:p>
          <a:p>
            <a:pPr marL="800100" indent="-400050" algn="r" rtl="1">
              <a:buFont typeface="+mj-lt"/>
              <a:buAutoNum type="arabicParenR"/>
            </a:pPr>
            <a:r>
              <a:rPr lang="ar-EG" dirty="0"/>
              <a:t>يمنع السلطه التنفيذيه من اللجوء للاقتراض فى حال عدم الموافقه على فرض ضرائب جديده .</a:t>
            </a:r>
          </a:p>
          <a:p>
            <a:pPr marL="800100" indent="-400050" algn="r" rtl="1">
              <a:buFont typeface="+mj-lt"/>
              <a:buAutoNum type="arabicParenR"/>
            </a:pPr>
            <a:r>
              <a:rPr lang="ar-EG" dirty="0"/>
              <a:t>الحرص على معرف اسباب الاقتراض يرفع من ثقة المكتتبين فى الاكتتاب العام .</a:t>
            </a:r>
          </a:p>
          <a:p>
            <a:pPr marL="800100" indent="-400050" algn="r" rtl="1">
              <a:buFont typeface="+mj-lt"/>
              <a:buAutoNum type="arabicParenR"/>
            </a:pPr>
            <a:r>
              <a:rPr lang="ar-EG" dirty="0"/>
              <a:t>لكي يتم ادراج سداد القروض كبند فى الموازنه العامه يجب ان يتم الافصاح عنها بكل شفافيه للجهات التشريعيه .</a:t>
            </a:r>
            <a:endParaRPr lang="en-US" dirty="0"/>
          </a:p>
        </p:txBody>
      </p:sp>
    </p:spTree>
    <p:extLst>
      <p:ext uri="{BB962C8B-B14F-4D97-AF65-F5344CB8AC3E}">
        <p14:creationId xmlns:p14="http://schemas.microsoft.com/office/powerpoint/2010/main" val="415029990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03427A8-B18F-3EC0-AADF-135900EE3EC3}"/>
              </a:ext>
            </a:extLst>
          </p:cNvPr>
          <p:cNvSpPr>
            <a:spLocks noGrp="1"/>
          </p:cNvSpPr>
          <p:nvPr>
            <p:ph idx="1"/>
          </p:nvPr>
        </p:nvSpPr>
        <p:spPr>
          <a:xfrm>
            <a:off x="1587709" y="800100"/>
            <a:ext cx="9486691" cy="5286068"/>
          </a:xfrm>
        </p:spPr>
        <p:txBody>
          <a:bodyPr/>
          <a:lstStyle/>
          <a:p>
            <a:pPr marL="0" indent="114300" algn="r" rtl="1">
              <a:buNone/>
            </a:pPr>
            <a:endParaRPr lang="ar-EG" dirty="0"/>
          </a:p>
          <a:p>
            <a:pPr marL="0" indent="457200" algn="r" rtl="1">
              <a:buNone/>
            </a:pPr>
            <a:r>
              <a:rPr lang="ar-EG" dirty="0">
                <a:solidFill>
                  <a:srgbClr val="FFFF00"/>
                </a:solidFill>
              </a:rPr>
              <a:t>السلطه التنفيذيه : </a:t>
            </a:r>
            <a:r>
              <a:rPr lang="ar-EG" dirty="0"/>
              <a:t>ولها صلاحيه اوسع من حيث انها المسؤوله عن التنفيذ.</a:t>
            </a:r>
          </a:p>
          <a:p>
            <a:pPr marL="0" indent="457200" algn="r" rtl="1">
              <a:buNone/>
            </a:pPr>
            <a:r>
              <a:rPr lang="ar-EG" dirty="0"/>
              <a:t>وتتمثل صلاحياتها فى الاتى :</a:t>
            </a:r>
          </a:p>
          <a:p>
            <a:pPr marL="1428750" indent="-342900" algn="r" rtl="1">
              <a:buFont typeface="+mj-lt"/>
              <a:buAutoNum type="arabicParenR"/>
            </a:pPr>
            <a:r>
              <a:rPr lang="ar-EG" dirty="0"/>
              <a:t>وضع خطه لاصدار السندات الحكوميه وتداولها .</a:t>
            </a:r>
          </a:p>
          <a:p>
            <a:pPr marL="1428750" indent="-342900" algn="r" rtl="1">
              <a:buFont typeface="+mj-lt"/>
              <a:buAutoNum type="arabicParenR"/>
            </a:pPr>
            <a:r>
              <a:rPr lang="ar-EG" dirty="0"/>
              <a:t>تحديد شروط اصدار تلك السندات مع تحديد قيمتها لاجماليه وتحديد اوصاف واشكال تلك السندات .</a:t>
            </a:r>
          </a:p>
          <a:p>
            <a:pPr marL="1428750" indent="-342900" algn="r" rtl="1">
              <a:buFont typeface="+mj-lt"/>
              <a:buAutoNum type="arabicParenR"/>
            </a:pPr>
            <a:r>
              <a:rPr lang="ar-EG" dirty="0"/>
              <a:t>وضع اجل الوفاء بها ولا تزيد فتره الوفاء عن 10سنوات ولا تقل عن سنه .</a:t>
            </a:r>
          </a:p>
          <a:p>
            <a:pPr marL="0" indent="0" algn="r" rtl="1">
              <a:buNone/>
            </a:pPr>
            <a:endParaRPr lang="en-US" dirty="0"/>
          </a:p>
        </p:txBody>
      </p:sp>
    </p:spTree>
    <p:extLst>
      <p:ext uri="{BB962C8B-B14F-4D97-AF65-F5344CB8AC3E}">
        <p14:creationId xmlns:p14="http://schemas.microsoft.com/office/powerpoint/2010/main" val="403157208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C26A7D-6221-1C90-1D61-AF4202CF2ACE}"/>
              </a:ext>
            </a:extLst>
          </p:cNvPr>
          <p:cNvSpPr>
            <a:spLocks noGrp="1"/>
          </p:cNvSpPr>
          <p:nvPr>
            <p:ph type="title"/>
          </p:nvPr>
        </p:nvSpPr>
        <p:spPr/>
        <p:txBody>
          <a:bodyPr/>
          <a:lstStyle/>
          <a:p>
            <a:pPr algn="r" rtl="1"/>
            <a:r>
              <a:rPr lang="ar-EG" dirty="0"/>
              <a:t>مقدار القرض العام</a:t>
            </a:r>
            <a:endParaRPr lang="en-US" dirty="0"/>
          </a:p>
        </p:txBody>
      </p:sp>
      <p:sp>
        <p:nvSpPr>
          <p:cNvPr id="3" name="Content Placeholder 2">
            <a:extLst>
              <a:ext uri="{FF2B5EF4-FFF2-40B4-BE49-F238E27FC236}">
                <a16:creationId xmlns:a16="http://schemas.microsoft.com/office/drawing/2014/main" id="{A1B60E14-49B4-6E70-1417-81A5BA550D7B}"/>
              </a:ext>
            </a:extLst>
          </p:cNvPr>
          <p:cNvSpPr>
            <a:spLocks noGrp="1"/>
          </p:cNvSpPr>
          <p:nvPr>
            <p:ph idx="1"/>
          </p:nvPr>
        </p:nvSpPr>
        <p:spPr>
          <a:xfrm>
            <a:off x="1587709" y="1200150"/>
            <a:ext cx="9486691" cy="4886018"/>
          </a:xfrm>
        </p:spPr>
        <p:txBody>
          <a:bodyPr>
            <a:normAutofit/>
          </a:bodyPr>
          <a:lstStyle/>
          <a:p>
            <a:pPr algn="r" rtl="1"/>
            <a:r>
              <a:rPr lang="ar-EG" dirty="0"/>
              <a:t>هو مقدار المبلغ الذي يصدر به القرض ، وقد تكون قيمه القرض العام محدده او غير محدده، ويكون محددا إذا ما حددت الدوله مقدما المبلغ الذي ستصدر السندات فى حدوده، ويقفل باب الاكتتاب عن الوصول الى هذا المبلغ المحدد .</a:t>
            </a:r>
          </a:p>
          <a:p>
            <a:pPr algn="r" rtl="1"/>
            <a:r>
              <a:rPr lang="ar-EG" dirty="0"/>
              <a:t>فى حال تحصيل مبلغ أكبر من المبلغ المحدد، تقوم الدوله بوضع قواعد لتخفيضه عن طريق تخفيض القيمه الاسميه للسند ياتباع طريقه حسابيه واحده تسري على كافة المكتبين فى سندات القرض.</a:t>
            </a:r>
          </a:p>
          <a:p>
            <a:pPr algn="r" rtl="1"/>
            <a:r>
              <a:rPr lang="ar-EG" dirty="0"/>
              <a:t>قد لا تحدد الدوله قيمه القرض وانما تحدد مده معينه تقبل فيها كل الاكتتابات التى تقدم خلالها، ويحدث ذلك عندما تكون الدوله فى حاجه الى اموال كثيره، او ان لا يغطى مبلغ القرض الاحتياجات التى اخذ من شأنها القرض.</a:t>
            </a:r>
          </a:p>
          <a:p>
            <a:pPr marL="0" indent="0" algn="r" rtl="1">
              <a:buNone/>
            </a:pPr>
            <a:r>
              <a:rPr lang="ar-EG" dirty="0"/>
              <a:t>ويقوم وزير الماليه بالتشاور مع محافظ البنك المركزى شروط اصدار السندات الحكوميه والقيمه الاجماليه لاى اصدار .</a:t>
            </a:r>
          </a:p>
          <a:p>
            <a:pPr marL="0" indent="0" algn="r" rtl="1">
              <a:buNone/>
            </a:pPr>
            <a:r>
              <a:rPr lang="ar-EG" dirty="0"/>
              <a:t>يقوم مجلس الوزراء بالموافقه على تنسيب وزاره الماليه وشكل السند والنصوص المحرره عليه.</a:t>
            </a:r>
          </a:p>
        </p:txBody>
      </p:sp>
    </p:spTree>
    <p:extLst>
      <p:ext uri="{BB962C8B-B14F-4D97-AF65-F5344CB8AC3E}">
        <p14:creationId xmlns:p14="http://schemas.microsoft.com/office/powerpoint/2010/main" val="94373432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839867-9205-1D19-8FF2-9455AF94518E}"/>
              </a:ext>
            </a:extLst>
          </p:cNvPr>
          <p:cNvSpPr>
            <a:spLocks noGrp="1"/>
          </p:cNvSpPr>
          <p:nvPr>
            <p:ph type="title"/>
          </p:nvPr>
        </p:nvSpPr>
        <p:spPr/>
        <p:txBody>
          <a:bodyPr/>
          <a:lstStyle/>
          <a:p>
            <a:pPr algn="r" rtl="1"/>
            <a:r>
              <a:rPr lang="ar-EG" dirty="0"/>
              <a:t>سعر الفائده :-</a:t>
            </a:r>
            <a:br>
              <a:rPr lang="ar-EG" dirty="0"/>
            </a:br>
            <a:endParaRPr lang="en-US" dirty="0"/>
          </a:p>
        </p:txBody>
      </p:sp>
      <p:sp>
        <p:nvSpPr>
          <p:cNvPr id="3" name="Content Placeholder 2">
            <a:extLst>
              <a:ext uri="{FF2B5EF4-FFF2-40B4-BE49-F238E27FC236}">
                <a16:creationId xmlns:a16="http://schemas.microsoft.com/office/drawing/2014/main" id="{EC2B48F1-717C-1AC0-662E-F84E38AA8918}"/>
              </a:ext>
            </a:extLst>
          </p:cNvPr>
          <p:cNvSpPr>
            <a:spLocks noGrp="1"/>
          </p:cNvSpPr>
          <p:nvPr>
            <p:ph idx="1"/>
          </p:nvPr>
        </p:nvSpPr>
        <p:spPr>
          <a:xfrm>
            <a:off x="1587709" y="1200150"/>
            <a:ext cx="9975641" cy="4886018"/>
          </a:xfrm>
        </p:spPr>
        <p:txBody>
          <a:bodyPr>
            <a:normAutofit/>
          </a:bodyPr>
          <a:lstStyle/>
          <a:p>
            <a:pPr marL="0" indent="0" algn="r" rtl="1">
              <a:buNone/>
            </a:pPr>
            <a:r>
              <a:rPr lang="ar-EG" dirty="0">
                <a:solidFill>
                  <a:srgbClr val="FFFF00"/>
                </a:solidFill>
              </a:rPr>
              <a:t>يصدر القرض العام باحد السعرين :</a:t>
            </a:r>
          </a:p>
          <a:p>
            <a:pPr marL="628650" indent="-285750" algn="r" rtl="1"/>
            <a:r>
              <a:rPr lang="ar-EG" dirty="0"/>
              <a:t>سعر التكافؤ (ثمن الاصل  + الفائده).</a:t>
            </a:r>
          </a:p>
          <a:p>
            <a:pPr marL="628650" indent="-285750" algn="r" rtl="1"/>
            <a:r>
              <a:rPr lang="ar-EG" dirty="0"/>
              <a:t>سعر اقل من سعر التكافؤ (لتشجيع المكتبين).</a:t>
            </a:r>
          </a:p>
          <a:p>
            <a:pPr marL="0" indent="0" algn="r" rtl="1">
              <a:buNone/>
            </a:pPr>
            <a:r>
              <a:rPr lang="ar-EG" dirty="0"/>
              <a:t>وتراعى الدوله عند تحديد سعر الفائده عده اعتبارات ،اهمها:</a:t>
            </a:r>
          </a:p>
          <a:p>
            <a:pPr marL="628650" indent="-285750" algn="r" rtl="1">
              <a:buFont typeface="+mj-lt"/>
              <a:buAutoNum type="arabicParenR"/>
            </a:pPr>
            <a:r>
              <a:rPr lang="ar-EG" sz="2000" dirty="0"/>
              <a:t>حاله السوق وحجم القروض المطلوبه ومدتها .</a:t>
            </a:r>
          </a:p>
          <a:p>
            <a:pPr marL="628650" indent="-285750" algn="r" rtl="1">
              <a:buFont typeface="+mj-lt"/>
              <a:buAutoNum type="arabicParenR"/>
            </a:pPr>
            <a:r>
              <a:rPr lang="ar-EG" sz="2000" dirty="0"/>
              <a:t>ان يكون دفع اقساط الفوائد بشكل ثابت مرتين خلال السنة .</a:t>
            </a:r>
          </a:p>
          <a:p>
            <a:pPr marL="0" indent="0" algn="r" rtl="1">
              <a:buNone/>
            </a:pPr>
            <a:r>
              <a:rPr lang="ar-EG" sz="2000" dirty="0"/>
              <a:t>يجب الا نخلط بين سعر الفائده الأسمى وسعر الفائده الحقيقى</a:t>
            </a:r>
          </a:p>
          <a:p>
            <a:pPr marL="628650" indent="-285750" algn="r" rtl="1"/>
            <a:r>
              <a:rPr lang="ar-EG" sz="2000" dirty="0"/>
              <a:t>سعر الفائده الأسمى: هو المبلغ الذي يسدد بشكل سنوى او نصف سنوى ويكون مبلغ ثابت .</a:t>
            </a:r>
          </a:p>
          <a:p>
            <a:pPr marL="628650" indent="-285750" algn="r" rtl="1"/>
            <a:r>
              <a:rPr lang="ar-EG" sz="2000" dirty="0"/>
              <a:t>سعر الفائده الحقيقى: يختلف باختلاف سعر اصدار القرض ، فان كان سعر اصدار القرض اقل من سعر التكافؤ غالبا ما يكون سعر الفائده اقل من السعر الجارى للفائده فى السوق .</a:t>
            </a:r>
            <a:endParaRPr lang="en-US" sz="2000" dirty="0"/>
          </a:p>
        </p:txBody>
      </p:sp>
    </p:spTree>
    <p:extLst>
      <p:ext uri="{BB962C8B-B14F-4D97-AF65-F5344CB8AC3E}">
        <p14:creationId xmlns:p14="http://schemas.microsoft.com/office/powerpoint/2010/main" val="383356557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531A64-1B4D-66BB-B90B-277FF56CBE2A}"/>
              </a:ext>
            </a:extLst>
          </p:cNvPr>
          <p:cNvSpPr>
            <a:spLocks noGrp="1"/>
          </p:cNvSpPr>
          <p:nvPr>
            <p:ph type="title"/>
          </p:nvPr>
        </p:nvSpPr>
        <p:spPr/>
        <p:txBody>
          <a:bodyPr/>
          <a:lstStyle/>
          <a:p>
            <a:pPr algn="r" rtl="1"/>
            <a:r>
              <a:rPr lang="ar-EG" dirty="0"/>
              <a:t>طرق الاكتتاب فى القرض العام:</a:t>
            </a:r>
            <a:endParaRPr lang="en-US" dirty="0"/>
          </a:p>
        </p:txBody>
      </p:sp>
      <p:graphicFrame>
        <p:nvGraphicFramePr>
          <p:cNvPr id="5" name="Content Placeholder 2">
            <a:extLst>
              <a:ext uri="{FF2B5EF4-FFF2-40B4-BE49-F238E27FC236}">
                <a16:creationId xmlns:a16="http://schemas.microsoft.com/office/drawing/2014/main" id="{527993BF-1C59-BF16-01E3-BC15A42217FE}"/>
              </a:ext>
            </a:extLst>
          </p:cNvPr>
          <p:cNvGraphicFramePr>
            <a:graphicFrameLocks noGrp="1"/>
          </p:cNvGraphicFramePr>
          <p:nvPr>
            <p:ph idx="1"/>
            <p:extLst>
              <p:ext uri="{D42A27DB-BD31-4B8C-83A1-F6EECF244321}">
                <p14:modId xmlns:p14="http://schemas.microsoft.com/office/powerpoint/2010/main" val="645710859"/>
              </p:ext>
            </p:extLst>
          </p:nvPr>
        </p:nvGraphicFramePr>
        <p:xfrm>
          <a:off x="1587709" y="3429000"/>
          <a:ext cx="9486691" cy="265716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 name="Content Placeholder 2">
            <a:extLst>
              <a:ext uri="{FF2B5EF4-FFF2-40B4-BE49-F238E27FC236}">
                <a16:creationId xmlns:a16="http://schemas.microsoft.com/office/drawing/2014/main" id="{3D88CF89-7B06-B027-2822-86550506F190}"/>
              </a:ext>
            </a:extLst>
          </p:cNvPr>
          <p:cNvSpPr txBox="1">
            <a:spLocks/>
          </p:cNvSpPr>
          <p:nvPr/>
        </p:nvSpPr>
        <p:spPr>
          <a:xfrm>
            <a:off x="1587709" y="2005782"/>
            <a:ext cx="9486691" cy="1556567"/>
          </a:xfrm>
          <a:prstGeom prst="rect">
            <a:avLst/>
          </a:prstGeom>
        </p:spPr>
        <p:txBody>
          <a:bodyPr vert="horz" lIns="91440" tIns="45720" rIns="91440" bIns="45720" rtlCol="0">
            <a:normAutofit/>
          </a:bodyPr>
          <a:lstStyle>
            <a:lvl1pPr marL="228594" indent="-228594" algn="l" defTabSz="914377" rtl="0" eaLnBrk="1" latinLnBrk="0" hangingPunct="1">
              <a:lnSpc>
                <a:spcPct val="110000"/>
              </a:lnSpc>
              <a:spcBef>
                <a:spcPts val="1200"/>
              </a:spcBef>
              <a:buClr>
                <a:schemeClr val="accent1"/>
              </a:buClr>
              <a:buFont typeface="Arial" panose="020B0604020202020204" pitchFamily="34" charset="0"/>
              <a:buChar char="•"/>
              <a:defRPr sz="2200" kern="1200">
                <a:solidFill>
                  <a:schemeClr val="tx1"/>
                </a:solidFill>
                <a:latin typeface="+mn-lt"/>
                <a:ea typeface="+mn-ea"/>
                <a:cs typeface="+mn-cs"/>
              </a:defRPr>
            </a:lvl1pPr>
            <a:lvl2pPr marL="457189" indent="-228594" algn="l" defTabSz="914377" rtl="0" eaLnBrk="1" latinLnBrk="0" hangingPunct="1">
              <a:lnSpc>
                <a:spcPct val="110000"/>
              </a:lnSpc>
              <a:spcBef>
                <a:spcPts val="600"/>
              </a:spcBef>
              <a:buClr>
                <a:schemeClr val="accent1"/>
              </a:buClr>
              <a:buFont typeface="Arial" panose="020B0604020202020204" pitchFamily="34" charset="0"/>
              <a:buChar char="•"/>
              <a:defRPr sz="1900" kern="1200">
                <a:solidFill>
                  <a:schemeClr val="tx1"/>
                </a:solidFill>
                <a:latin typeface="+mn-lt"/>
                <a:ea typeface="+mn-ea"/>
                <a:cs typeface="+mn-cs"/>
              </a:defRPr>
            </a:lvl2pPr>
            <a:lvl3pPr marL="685783" indent="-228594" algn="l" defTabSz="914377" rtl="0" eaLnBrk="1" latinLnBrk="0" hangingPunct="1">
              <a:lnSpc>
                <a:spcPct val="110000"/>
              </a:lnSpc>
              <a:spcBef>
                <a:spcPts val="600"/>
              </a:spcBef>
              <a:buClr>
                <a:schemeClr val="accent1"/>
              </a:buClr>
              <a:buFont typeface="Arial" panose="020B0604020202020204" pitchFamily="34" charset="0"/>
              <a:buChar char="•"/>
              <a:defRPr sz="1700" kern="1200">
                <a:solidFill>
                  <a:schemeClr val="tx1"/>
                </a:solidFill>
                <a:latin typeface="+mn-lt"/>
                <a:ea typeface="+mn-ea"/>
                <a:cs typeface="+mn-cs"/>
              </a:defRPr>
            </a:lvl3pPr>
            <a:lvl4pPr marL="914377" indent="-228594" algn="l" defTabSz="914377" rtl="0" eaLnBrk="1" latinLnBrk="0" hangingPunct="1">
              <a:lnSpc>
                <a:spcPct val="110000"/>
              </a:lnSpc>
              <a:spcBef>
                <a:spcPts val="600"/>
              </a:spcBef>
              <a:buClr>
                <a:schemeClr val="accent1"/>
              </a:buClr>
              <a:buFont typeface="Arial" panose="020B0604020202020204" pitchFamily="34" charset="0"/>
              <a:buChar char="•"/>
              <a:defRPr sz="1500" kern="1200">
                <a:solidFill>
                  <a:schemeClr val="tx1"/>
                </a:solidFill>
                <a:latin typeface="+mn-lt"/>
                <a:ea typeface="+mn-ea"/>
                <a:cs typeface="+mn-cs"/>
              </a:defRPr>
            </a:lvl4pPr>
            <a:lvl5pPr marL="1142971" indent="-228594" algn="l" defTabSz="914377" rtl="0" eaLnBrk="1" latinLnBrk="0" hangingPunct="1">
              <a:lnSpc>
                <a:spcPct val="110000"/>
              </a:lnSpc>
              <a:spcBef>
                <a:spcPts val="600"/>
              </a:spcBef>
              <a:buClr>
                <a:schemeClr val="accent1"/>
              </a:buClr>
              <a:buFont typeface="Arial" panose="020B0604020202020204" pitchFamily="34" charset="0"/>
              <a:buChar char="•"/>
              <a:defRPr sz="15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rtl="1">
              <a:buFont typeface="Arial" panose="020B0604020202020204" pitchFamily="34" charset="0"/>
              <a:buNone/>
            </a:pPr>
            <a:r>
              <a:rPr lang="ar-EG" dirty="0"/>
              <a:t>هى العمليه التى يتم فيها جمع مقدار القرض من المقترضين وله عده طرق ، هم الاتى :</a:t>
            </a:r>
          </a:p>
          <a:p>
            <a:pPr marL="0" indent="0" algn="r" rtl="1">
              <a:buFont typeface="Arial" panose="020B0604020202020204" pitchFamily="34" charset="0"/>
              <a:buNone/>
            </a:pPr>
            <a:endParaRPr lang="en-US" dirty="0"/>
          </a:p>
        </p:txBody>
      </p:sp>
    </p:spTree>
    <p:extLst>
      <p:ext uri="{BB962C8B-B14F-4D97-AF65-F5344CB8AC3E}">
        <p14:creationId xmlns:p14="http://schemas.microsoft.com/office/powerpoint/2010/main" val="398838885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1850F4A-6BBA-B219-8925-53146DEC64DA}"/>
              </a:ext>
            </a:extLst>
          </p:cNvPr>
          <p:cNvSpPr>
            <a:spLocks noGrp="1"/>
          </p:cNvSpPr>
          <p:nvPr>
            <p:ph idx="1"/>
          </p:nvPr>
        </p:nvSpPr>
        <p:spPr>
          <a:xfrm>
            <a:off x="1587709" y="819150"/>
            <a:ext cx="9486691" cy="5267018"/>
          </a:xfrm>
        </p:spPr>
        <p:txBody>
          <a:bodyPr/>
          <a:lstStyle/>
          <a:p>
            <a:pPr marL="0" indent="0" algn="r" rtl="1">
              <a:buNone/>
            </a:pPr>
            <a:r>
              <a:rPr lang="ar-EG" sz="2400" u="sng" dirty="0">
                <a:solidFill>
                  <a:srgbClr val="FFFF00"/>
                </a:solidFill>
              </a:rPr>
              <a:t>الاكتتاب العام المباشر:</a:t>
            </a:r>
          </a:p>
          <a:p>
            <a:pPr marL="0" indent="0" algn="r" rtl="1">
              <a:buNone/>
            </a:pPr>
            <a:r>
              <a:rPr lang="ar-EG" dirty="0"/>
              <a:t>وتعتبر الطريقه الاكثر شيوعا لانها تقوم بتوفير المبالغ التى تحصل عليها القروض فى اصدار القرض كما ان الدوله لها القدره على بسط رقابتها اثناء الاكتتاب لتمنع المساس بصغار المقرضين.</a:t>
            </a:r>
          </a:p>
          <a:p>
            <a:pPr marL="0" indent="0" algn="r" rtl="1">
              <a:buNone/>
            </a:pPr>
            <a:r>
              <a:rPr lang="ar-EG" dirty="0"/>
              <a:t>تتولى الدوله بنفسها طرح سندات القرض مباشره للجمهور للاكتتاب فيها وتحدد موعد البدايه والنهايه، تحدد شروط القرض والمزايا التى تمنح للمكتتبين ، ويتولى بيعها موظفو وزاره الماليه .</a:t>
            </a:r>
          </a:p>
          <a:p>
            <a:pPr marL="0" indent="0" algn="r" rtl="1">
              <a:buNone/>
            </a:pPr>
            <a:endParaRPr lang="ar-EG" dirty="0"/>
          </a:p>
          <a:p>
            <a:pPr marL="0" indent="0" algn="r" rtl="1">
              <a:buNone/>
            </a:pPr>
            <a:r>
              <a:rPr lang="ar-EG" sz="2400" u="sng" dirty="0">
                <a:solidFill>
                  <a:srgbClr val="FFFF00"/>
                </a:solidFill>
              </a:rPr>
              <a:t>الاكتتاب المصرفى:</a:t>
            </a:r>
          </a:p>
          <a:p>
            <a:pPr marL="0" indent="0" algn="r" rtl="1">
              <a:buNone/>
            </a:pPr>
            <a:r>
              <a:rPr lang="ar-EG" dirty="0"/>
              <a:t>تقومالدوله ببيع السندات بالكامل الى البنوك التجاريه ومن ثم يقوم بعرضها وبيعها للجمهور وفى اسواق المال بالسعر الذى تراه مناسبا، وتلجأ الدوله الى هذا النوع تجنبا لنفقات الاكتتاب او خوفا من عدم تغطيه القرض.</a:t>
            </a:r>
          </a:p>
          <a:p>
            <a:pPr marL="0" indent="0" algn="r" rtl="1">
              <a:buNone/>
            </a:pPr>
            <a:endParaRPr lang="en-US" dirty="0"/>
          </a:p>
        </p:txBody>
      </p:sp>
    </p:spTree>
    <p:extLst>
      <p:ext uri="{BB962C8B-B14F-4D97-AF65-F5344CB8AC3E}">
        <p14:creationId xmlns:p14="http://schemas.microsoft.com/office/powerpoint/2010/main" val="425445303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F1F8DB1-F412-3F26-F108-5110D7B7F98A}"/>
              </a:ext>
            </a:extLst>
          </p:cNvPr>
          <p:cNvSpPr>
            <a:spLocks noGrp="1"/>
          </p:cNvSpPr>
          <p:nvPr>
            <p:ph idx="1"/>
          </p:nvPr>
        </p:nvSpPr>
        <p:spPr>
          <a:xfrm>
            <a:off x="1587709" y="990600"/>
            <a:ext cx="9486691" cy="5095568"/>
          </a:xfrm>
        </p:spPr>
        <p:txBody>
          <a:bodyPr/>
          <a:lstStyle/>
          <a:p>
            <a:pPr marL="0" indent="0" algn="r" rtl="1">
              <a:buNone/>
            </a:pPr>
            <a:r>
              <a:rPr lang="ar-EG" sz="2400" u="sng" dirty="0">
                <a:solidFill>
                  <a:srgbClr val="FFFF00"/>
                </a:solidFill>
              </a:rPr>
              <a:t>الاكتتاب بالمزايده:</a:t>
            </a:r>
          </a:p>
          <a:p>
            <a:pPr marL="0" indent="0" algn="r" rtl="1">
              <a:buNone/>
            </a:pPr>
            <a:r>
              <a:rPr lang="ar-EG" dirty="0"/>
              <a:t>تقوم الدوله بتحديد حد ادنى لبيع هذه السندات ومن ثم تقوم بعرضها فى مزادات علنيه ليتم بيعها باعلى سعر.</a:t>
            </a:r>
          </a:p>
          <a:p>
            <a:pPr marL="0" indent="0" algn="r" rtl="1">
              <a:buNone/>
            </a:pPr>
            <a:endParaRPr lang="ar-EG" dirty="0"/>
          </a:p>
          <a:p>
            <a:pPr marL="0" indent="0" algn="r" rtl="1">
              <a:buNone/>
            </a:pPr>
            <a:r>
              <a:rPr lang="ar-EG" sz="2400" u="sng" dirty="0">
                <a:solidFill>
                  <a:srgbClr val="FFFF00"/>
                </a:solidFill>
              </a:rPr>
              <a:t>الاصدار فى البورصه:</a:t>
            </a:r>
          </a:p>
          <a:p>
            <a:pPr marL="0" indent="0" algn="r" rtl="1">
              <a:buNone/>
            </a:pPr>
            <a:r>
              <a:rPr lang="ar-EG" dirty="0"/>
              <a:t>تقوم الدوله بهذه الطريقه ببيع السندات فى البورصه، مستفيده بذلك من تقلب اسعار السوق وتبيع السندات بالاسعار التى تحقق مصلحتها وتتداول بها كالشركات والافراد.</a:t>
            </a:r>
          </a:p>
        </p:txBody>
      </p:sp>
    </p:spTree>
    <p:extLst>
      <p:ext uri="{BB962C8B-B14F-4D97-AF65-F5344CB8AC3E}">
        <p14:creationId xmlns:p14="http://schemas.microsoft.com/office/powerpoint/2010/main" val="235234392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C08E2B-12E0-A40E-C74A-234EB803B2FF}"/>
              </a:ext>
            </a:extLst>
          </p:cNvPr>
          <p:cNvSpPr>
            <a:spLocks noGrp="1"/>
          </p:cNvSpPr>
          <p:nvPr>
            <p:ph type="title"/>
          </p:nvPr>
        </p:nvSpPr>
        <p:spPr/>
        <p:txBody>
          <a:bodyPr/>
          <a:lstStyle/>
          <a:p>
            <a:pPr algn="r" rtl="1"/>
            <a:r>
              <a:rPr lang="ar-EG" dirty="0"/>
              <a:t>مزايا المكتتبين </a:t>
            </a:r>
            <a:br>
              <a:rPr lang="ar-EG" dirty="0"/>
            </a:br>
            <a:endParaRPr lang="en-US" dirty="0"/>
          </a:p>
        </p:txBody>
      </p:sp>
      <p:sp>
        <p:nvSpPr>
          <p:cNvPr id="3" name="Content Placeholder 2">
            <a:extLst>
              <a:ext uri="{FF2B5EF4-FFF2-40B4-BE49-F238E27FC236}">
                <a16:creationId xmlns:a16="http://schemas.microsoft.com/office/drawing/2014/main" id="{B672FF3A-E226-0239-3095-1785A86A8042}"/>
              </a:ext>
            </a:extLst>
          </p:cNvPr>
          <p:cNvSpPr>
            <a:spLocks noGrp="1"/>
          </p:cNvSpPr>
          <p:nvPr>
            <p:ph idx="1"/>
          </p:nvPr>
        </p:nvSpPr>
        <p:spPr>
          <a:xfrm>
            <a:off x="1587709" y="1409700"/>
            <a:ext cx="10147091" cy="4676468"/>
          </a:xfrm>
        </p:spPr>
        <p:txBody>
          <a:bodyPr>
            <a:normAutofit/>
          </a:bodyPr>
          <a:lstStyle/>
          <a:p>
            <a:pPr algn="just" rtl="1"/>
            <a:r>
              <a:rPr lang="ar-EG" sz="2400" u="sng" dirty="0">
                <a:solidFill>
                  <a:srgbClr val="FFFF00"/>
                </a:solidFill>
              </a:rPr>
              <a:t>زياده سعر الفائده : </a:t>
            </a:r>
            <a:r>
              <a:rPr lang="ar-EG" dirty="0"/>
              <a:t>فيحصل المكتتبون على فائده سنويه لقاء وضع مدخراتهم فى القروض العامه</a:t>
            </a:r>
          </a:p>
          <a:p>
            <a:pPr algn="just" rtl="1"/>
            <a:r>
              <a:rPr lang="ar-EG" sz="2400" u="sng" dirty="0">
                <a:solidFill>
                  <a:srgbClr val="FFFF00"/>
                </a:solidFill>
              </a:rPr>
              <a:t>مكافاه السداد : </a:t>
            </a:r>
            <a:r>
              <a:rPr lang="ar-EG" dirty="0"/>
              <a:t>تتعهد الدوله بسداد مبالغ كمافأه للمكتتبين تفوق قيمتها الاسميه الا انها تكون عبئ على الدوله</a:t>
            </a:r>
          </a:p>
          <a:p>
            <a:pPr algn="just" rtl="1"/>
            <a:r>
              <a:rPr lang="ar-EG" sz="2400" u="sng" dirty="0">
                <a:solidFill>
                  <a:srgbClr val="FFFF00"/>
                </a:solidFill>
              </a:rPr>
              <a:t>جوائز اليناصيب: </a:t>
            </a:r>
            <a:r>
              <a:rPr lang="ar-EG" dirty="0"/>
              <a:t>وهى عباره عن قيام الدوله بسحب عدد من السندات بالقرعه وتسدد السندات المسحوبه بقيمه تسديد تفوق قيمتها الاسميه</a:t>
            </a:r>
          </a:p>
          <a:p>
            <a:pPr algn="just" rtl="1"/>
            <a:r>
              <a:rPr lang="ar-EG" sz="2400" u="sng" dirty="0">
                <a:solidFill>
                  <a:srgbClr val="FFFF00"/>
                </a:solidFill>
              </a:rPr>
              <a:t>ضمانه ضد التسديد المسبق : </a:t>
            </a:r>
            <a:r>
              <a:rPr lang="ar-EG" dirty="0"/>
              <a:t>تضمن الدوله للمكتتب الذى يريد الحصول على مدخراته قبل موعد الاستحقاق تتيح له الحصول على فوائد الدخل المستحقه عن الفتره التى كان يملك بها السند.</a:t>
            </a:r>
          </a:p>
          <a:p>
            <a:pPr algn="just" rtl="1"/>
            <a:r>
              <a:rPr lang="ar-EG" sz="2400" u="sng" dirty="0">
                <a:solidFill>
                  <a:srgbClr val="FFFF00"/>
                </a:solidFill>
              </a:rPr>
              <a:t>ضمانه ضد تخفيض العمله: </a:t>
            </a:r>
            <a:r>
              <a:rPr lang="ar-EG" dirty="0"/>
              <a:t>يمتنع الكثير عن اقراض الدوله او الاستثمار بالسندات خوفا من انخفاض قيمه العمله وتضمن الدوله للمكتتب الامان من هذا الخطر بطريقتين اما رفع سعر الفائده جدا لتعويض انخفاض قيمه العمله ، او ربط قيمه السند بمال عينى كالذهب او عمله اجنبيه .</a:t>
            </a:r>
            <a:endParaRPr lang="en-US" dirty="0"/>
          </a:p>
        </p:txBody>
      </p:sp>
    </p:spTree>
    <p:extLst>
      <p:ext uri="{BB962C8B-B14F-4D97-AF65-F5344CB8AC3E}">
        <p14:creationId xmlns:p14="http://schemas.microsoft.com/office/powerpoint/2010/main" val="107257305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2D03A0B2-4A2F-D846-A5E6-FB7CB9A031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375492"/>
            <a:ext cx="2770698" cy="5482505"/>
          </a:xfrm>
          <a:prstGeom prst="rect">
            <a:avLst/>
          </a:prstGeom>
          <a:gradFill flip="none" rotWithShape="1">
            <a:gsLst>
              <a:gs pos="0">
                <a:schemeClr val="accent1">
                  <a:alpha val="50000"/>
                </a:schemeClr>
              </a:gs>
              <a:gs pos="81000">
                <a:schemeClr val="accent4">
                  <a:alpha val="50000"/>
                </a:schemeClr>
              </a:gs>
              <a:gs pos="25000">
                <a:schemeClr val="accent2">
                  <a:alpha val="60000"/>
                </a:schemeClr>
              </a:gs>
              <a:gs pos="50000">
                <a:schemeClr val="accent3">
                  <a:alpha val="55000"/>
                </a:schemeClr>
              </a:gs>
              <a:gs pos="99000">
                <a:schemeClr val="accent5">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9" name="Rectangle 8">
            <a:extLst>
              <a:ext uri="{FF2B5EF4-FFF2-40B4-BE49-F238E27FC236}">
                <a16:creationId xmlns:a16="http://schemas.microsoft.com/office/drawing/2014/main" id="{7F573F1D-73A7-FB41-BCAD-FC9AA7DEF4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
            <a:ext cx="1373567" cy="6857999"/>
          </a:xfrm>
          <a:prstGeom prst="rect">
            <a:avLst/>
          </a:prstGeom>
          <a:gradFill flip="none" rotWithShape="1">
            <a:gsLst>
              <a:gs pos="0">
                <a:schemeClr val="accent1">
                  <a:alpha val="50000"/>
                </a:schemeClr>
              </a:gs>
              <a:gs pos="81000">
                <a:schemeClr val="accent4">
                  <a:alpha val="50000"/>
                </a:schemeClr>
              </a:gs>
              <a:gs pos="25000">
                <a:schemeClr val="accent2">
                  <a:alpha val="60000"/>
                </a:schemeClr>
              </a:gs>
              <a:gs pos="50000">
                <a:schemeClr val="accent3">
                  <a:alpha val="55000"/>
                </a:schemeClr>
              </a:gs>
              <a:gs pos="99000">
                <a:schemeClr val="accent5">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useBgFill="1">
        <p:nvSpPr>
          <p:cNvPr id="11" name="Rectangle 10">
            <a:extLst>
              <a:ext uri="{FF2B5EF4-FFF2-40B4-BE49-F238E27FC236}">
                <a16:creationId xmlns:a16="http://schemas.microsoft.com/office/drawing/2014/main" id="{281148B8-58D0-4E9A-A32C-B3B181A3A8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60AAED7-8058-CD0C-C3FF-D5A42B2E6407}"/>
              </a:ext>
            </a:extLst>
          </p:cNvPr>
          <p:cNvSpPr>
            <a:spLocks noGrp="1"/>
          </p:cNvSpPr>
          <p:nvPr>
            <p:ph type="title"/>
          </p:nvPr>
        </p:nvSpPr>
        <p:spPr>
          <a:xfrm>
            <a:off x="5656668" y="1375492"/>
            <a:ext cx="5887632" cy="3322492"/>
          </a:xfrm>
        </p:spPr>
        <p:txBody>
          <a:bodyPr vert="horz" lIns="91440" tIns="45720" rIns="91440" bIns="45720" rtlCol="0" anchor="t">
            <a:normAutofit/>
          </a:bodyPr>
          <a:lstStyle/>
          <a:p>
            <a:pPr algn="ctr" defTabSz="914400"/>
            <a:r>
              <a:rPr lang="ar-EG" sz="6000" dirty="0"/>
              <a:t>رابعا</a:t>
            </a:r>
            <a:br>
              <a:rPr lang="en-US" sz="6000" dirty="0"/>
            </a:br>
            <a:r>
              <a:rPr lang="ar-EG" sz="6000" dirty="0"/>
              <a:t>حدود القرض العام</a:t>
            </a:r>
            <a:endParaRPr lang="en-US" sz="6000" dirty="0"/>
          </a:p>
        </p:txBody>
      </p:sp>
      <p:sp>
        <p:nvSpPr>
          <p:cNvPr id="13" name="Rectangle 12">
            <a:extLst>
              <a:ext uri="{FF2B5EF4-FFF2-40B4-BE49-F238E27FC236}">
                <a16:creationId xmlns:a16="http://schemas.microsoft.com/office/drawing/2014/main" id="{81EC1EF6-A5BF-44DB-A672-D024091B3C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375495"/>
            <a:ext cx="5106593" cy="5482505"/>
          </a:xfrm>
          <a:prstGeom prst="rect">
            <a:avLst/>
          </a:prstGeom>
          <a:gradFill flip="none" rotWithShape="1">
            <a:gsLst>
              <a:gs pos="0">
                <a:schemeClr val="accent1">
                  <a:alpha val="50000"/>
                </a:schemeClr>
              </a:gs>
              <a:gs pos="81000">
                <a:schemeClr val="accent4">
                  <a:alpha val="50000"/>
                </a:schemeClr>
              </a:gs>
              <a:gs pos="25000">
                <a:schemeClr val="accent2">
                  <a:alpha val="60000"/>
                </a:schemeClr>
              </a:gs>
              <a:gs pos="50000">
                <a:schemeClr val="accent3">
                  <a:alpha val="55000"/>
                </a:schemeClr>
              </a:gs>
              <a:gs pos="99000">
                <a:schemeClr val="accent5">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15" name="Rectangle 14">
            <a:extLst>
              <a:ext uri="{FF2B5EF4-FFF2-40B4-BE49-F238E27FC236}">
                <a16:creationId xmlns:a16="http://schemas.microsoft.com/office/drawing/2014/main" id="{45E02CBB-287D-4A17-B2F3-56AD2C058F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3742769" cy="6857999"/>
          </a:xfrm>
          <a:prstGeom prst="rect">
            <a:avLst/>
          </a:prstGeom>
          <a:gradFill flip="none" rotWithShape="1">
            <a:gsLst>
              <a:gs pos="0">
                <a:schemeClr val="accent1">
                  <a:alpha val="50000"/>
                </a:schemeClr>
              </a:gs>
              <a:gs pos="81000">
                <a:schemeClr val="accent4">
                  <a:alpha val="50000"/>
                </a:schemeClr>
              </a:gs>
              <a:gs pos="25000">
                <a:schemeClr val="accent2">
                  <a:alpha val="60000"/>
                </a:schemeClr>
              </a:gs>
              <a:gs pos="50000">
                <a:schemeClr val="accent3">
                  <a:alpha val="55000"/>
                </a:schemeClr>
              </a:gs>
              <a:gs pos="99000">
                <a:schemeClr val="accent5">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82417632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FC4B8BD-FA55-1EE3-FD32-07175D97B057}"/>
              </a:ext>
            </a:extLst>
          </p:cNvPr>
          <p:cNvSpPr>
            <a:spLocks noGrp="1"/>
          </p:cNvSpPr>
          <p:nvPr>
            <p:ph idx="1"/>
          </p:nvPr>
        </p:nvSpPr>
        <p:spPr>
          <a:xfrm>
            <a:off x="1587709" y="926592"/>
            <a:ext cx="9486691" cy="5159576"/>
          </a:xfrm>
        </p:spPr>
        <p:txBody>
          <a:bodyPr/>
          <a:lstStyle/>
          <a:p>
            <a:pPr algn="r" rtl="1">
              <a:buFont typeface="Wingdings" panose="05000000000000000000" pitchFamily="2" charset="2"/>
              <a:buChar char="§"/>
            </a:pPr>
            <a:r>
              <a:rPr lang="ar-EG" sz="2400" u="sng" dirty="0">
                <a:solidFill>
                  <a:srgbClr val="FFFF00"/>
                </a:solidFill>
              </a:rPr>
              <a:t>القروض الداخلية:</a:t>
            </a:r>
          </a:p>
          <a:p>
            <a:pPr marL="0" indent="0" algn="r" rtl="1">
              <a:buNone/>
            </a:pPr>
            <a:r>
              <a:rPr lang="ar-EG" dirty="0"/>
              <a:t>هي القروض التي تصدرها الدولة داخل إقليمها ويكتتب فيها الأفراد والهيئات الوطنية أو المقيمون داخل الدولة.</a:t>
            </a:r>
          </a:p>
          <a:p>
            <a:pPr algn="r" rtl="1">
              <a:buFont typeface="Wingdings" panose="05000000000000000000" pitchFamily="2" charset="2"/>
              <a:buChar char="§"/>
            </a:pPr>
            <a:r>
              <a:rPr lang="ar-EG" sz="2400" u="sng" dirty="0">
                <a:solidFill>
                  <a:srgbClr val="FFFF00"/>
                </a:solidFill>
              </a:rPr>
              <a:t>القروض الخارجية:</a:t>
            </a:r>
          </a:p>
          <a:p>
            <a:pPr marL="0" indent="0" algn="just" rtl="1">
              <a:buNone/>
            </a:pPr>
            <a:r>
              <a:rPr lang="ar-EG" dirty="0"/>
              <a:t>فهي تلك القروض التي تصدرها الدولة خارج حدودها الاقليمية ويكتتب فيها الافراد أو الهيئات الخاصة أو العامة الاجنبية، وقد يتم الاقتراض من منظمات دولية مثل صندوق النقد الدولي أو البنك الدولي.</a:t>
            </a:r>
          </a:p>
          <a:p>
            <a:pPr marL="0" indent="0" algn="just" rtl="1">
              <a:buNone/>
            </a:pPr>
            <a:r>
              <a:rPr lang="ar-EG" dirty="0"/>
              <a:t>والدول النامية تلجأ إلى الاقتراض من الخارج حيث تعجز المدخرات المحلية عن تمويل برامج إنفاقها وخاصة الانفاق الاستثماري فتلجأ إلى الاقتراض من الافراد أو الهيئات الاجنبية، وقد تقترض مباشرة من دول أجنبية أو من هيئات عالمية.</a:t>
            </a:r>
          </a:p>
          <a:p>
            <a:pPr algn="r" rtl="1"/>
            <a:endParaRPr lang="en-US" dirty="0"/>
          </a:p>
        </p:txBody>
      </p:sp>
    </p:spTree>
    <p:extLst>
      <p:ext uri="{BB962C8B-B14F-4D97-AF65-F5344CB8AC3E}">
        <p14:creationId xmlns:p14="http://schemas.microsoft.com/office/powerpoint/2010/main" val="388459038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89CA8B-A5DD-7B14-6D65-7F959C08868E}"/>
              </a:ext>
            </a:extLst>
          </p:cNvPr>
          <p:cNvSpPr>
            <a:spLocks noGrp="1"/>
          </p:cNvSpPr>
          <p:nvPr>
            <p:ph type="title"/>
          </p:nvPr>
        </p:nvSpPr>
        <p:spPr/>
        <p:txBody>
          <a:bodyPr/>
          <a:lstStyle/>
          <a:p>
            <a:pPr algn="r" rtl="1"/>
            <a:r>
              <a:rPr lang="ar-EG" dirty="0"/>
              <a:t>الاختلاف بين القروض الداخلية والقروض الخارجية:</a:t>
            </a:r>
            <a:endParaRPr lang="en-US" dirty="0"/>
          </a:p>
        </p:txBody>
      </p:sp>
      <p:sp>
        <p:nvSpPr>
          <p:cNvPr id="3" name="Content Placeholder 2">
            <a:extLst>
              <a:ext uri="{FF2B5EF4-FFF2-40B4-BE49-F238E27FC236}">
                <a16:creationId xmlns:a16="http://schemas.microsoft.com/office/drawing/2014/main" id="{A9658BD7-6F0E-F86F-BCF6-C186940384A1}"/>
              </a:ext>
            </a:extLst>
          </p:cNvPr>
          <p:cNvSpPr>
            <a:spLocks noGrp="1"/>
          </p:cNvSpPr>
          <p:nvPr>
            <p:ph idx="1"/>
          </p:nvPr>
        </p:nvSpPr>
        <p:spPr/>
        <p:txBody>
          <a:bodyPr>
            <a:normAutofit lnSpcReduction="10000"/>
          </a:bodyPr>
          <a:lstStyle/>
          <a:p>
            <a:pPr marL="457200" indent="-457200" algn="just" rtl="1">
              <a:buFont typeface="+mj-lt"/>
              <a:buAutoNum type="arabicParenR"/>
            </a:pPr>
            <a:r>
              <a:rPr lang="ar-EG" dirty="0"/>
              <a:t>القروض الداخلية لا تؤثر على سعر الصرف أو ميزان المدفوعات سواء عند إصدارها أو عند سداد أقساطها وفوائدها أما القروض الخارجية فهي تؤثر على سعر الصرف وعلى ميزان المدفوعات عند إصدارها أو عند تسديد أقساطها وفوائدها.</a:t>
            </a:r>
          </a:p>
          <a:p>
            <a:pPr marL="457200" indent="-457200" algn="just" rtl="1">
              <a:buFont typeface="+mj-lt"/>
              <a:buAutoNum type="arabicParenR"/>
            </a:pPr>
            <a:r>
              <a:rPr lang="ar-EG" dirty="0"/>
              <a:t>القروض الداخلية لا تؤثر على ثروة الدولة القومية بالسالب أو الموجب بل هي تعد من قبيل إعادة توزيع ثروة، فالقروض العامة تعنى تحويل جزء من الثروة القومية إلى الدولة على حساب الافراد والهيئات الخاصة ويتم ذلك سواء عند الاصدار أو عند السداد.</a:t>
            </a:r>
          </a:p>
          <a:p>
            <a:pPr marL="457200" indent="-457200" algn="just" rtl="1">
              <a:buFont typeface="+mj-lt"/>
              <a:buAutoNum type="arabicParenR"/>
            </a:pPr>
            <a:r>
              <a:rPr lang="ar-EG" dirty="0"/>
              <a:t>القروض الخارجية لها مخاطر تتمثل في احتمال تدخل الهيئات الاجنبية أو الدول الاجنبية في السياسة الاقتصادية والشئون الداخلية للدولة أو فرض شروط معينة من جانب المنظمات الدولية كما في حالة صندوق النقد الدولي الذي يفرض على الدول المقترضة سياسات مالية ونقدية لابد من التزام الدول المدينة بتنفيذها.</a:t>
            </a:r>
          </a:p>
          <a:p>
            <a:pPr algn="r" rtl="1"/>
            <a:endParaRPr lang="en-US" dirty="0"/>
          </a:p>
        </p:txBody>
      </p:sp>
    </p:spTree>
    <p:extLst>
      <p:ext uri="{BB962C8B-B14F-4D97-AF65-F5344CB8AC3E}">
        <p14:creationId xmlns:p14="http://schemas.microsoft.com/office/powerpoint/2010/main" val="295726622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1AF44F1-7AB4-CDC7-8EC2-FEA590EFF6DE}"/>
              </a:ext>
            </a:extLst>
          </p:cNvPr>
          <p:cNvSpPr>
            <a:spLocks noGrp="1"/>
          </p:cNvSpPr>
          <p:nvPr>
            <p:ph idx="1"/>
          </p:nvPr>
        </p:nvSpPr>
        <p:spPr>
          <a:xfrm>
            <a:off x="1587709" y="1133856"/>
            <a:ext cx="9994691" cy="4952312"/>
          </a:xfrm>
        </p:spPr>
        <p:txBody>
          <a:bodyPr>
            <a:normAutofit/>
          </a:bodyPr>
          <a:lstStyle/>
          <a:p>
            <a:pPr marL="0" indent="0" algn="r" rtl="1">
              <a:buNone/>
            </a:pPr>
            <a:r>
              <a:rPr lang="ar-EG" dirty="0"/>
              <a:t>في هذه الجزئية نطرح سؤالاً هاما وهو هل تستطيع الحكومة ان تطرح ما تشاء من القروض العامة بدون أية قيود أو حدود تلتزم بها؟</a:t>
            </a:r>
          </a:p>
          <a:p>
            <a:pPr marL="0" indent="0" algn="r" rtl="1">
              <a:buNone/>
            </a:pPr>
            <a:r>
              <a:rPr lang="ar-EG" dirty="0"/>
              <a:t>- والاجابة على ذلك انه توجد عوامل ومحددات تحد من قدرة الدولة على إصدار القروض وهذه المحددات تختلف من القروض الداخلية عنها في حالة القروض الخارجية ومنها ما يلي:</a:t>
            </a:r>
          </a:p>
          <a:p>
            <a:pPr algn="r" rtl="1">
              <a:buFont typeface="Wingdings" panose="05000000000000000000" pitchFamily="2" charset="2"/>
              <a:buChar char="§"/>
            </a:pPr>
            <a:r>
              <a:rPr lang="ar-EG" dirty="0"/>
              <a:t>طاقة الاقتراض</a:t>
            </a:r>
          </a:p>
          <a:p>
            <a:pPr algn="r" rtl="1">
              <a:buFont typeface="Wingdings" panose="05000000000000000000" pitchFamily="2" charset="2"/>
              <a:buChar char="§"/>
            </a:pPr>
            <a:r>
              <a:rPr lang="ar-EG" dirty="0"/>
              <a:t>طاقة الاستيعاب</a:t>
            </a:r>
          </a:p>
          <a:p>
            <a:pPr algn="r" rtl="1">
              <a:buFont typeface="Wingdings" panose="05000000000000000000" pitchFamily="2" charset="2"/>
              <a:buChar char="§"/>
            </a:pPr>
            <a:r>
              <a:rPr lang="ar-EG" dirty="0"/>
              <a:t>طاقة الوفاء باعباء خدمه الدين</a:t>
            </a:r>
          </a:p>
          <a:p>
            <a:pPr marL="0" indent="0" algn="r" rtl="1">
              <a:buNone/>
            </a:pPr>
            <a:endParaRPr lang="en-US" dirty="0"/>
          </a:p>
        </p:txBody>
      </p:sp>
    </p:spTree>
    <p:extLst>
      <p:ext uri="{BB962C8B-B14F-4D97-AF65-F5344CB8AC3E}">
        <p14:creationId xmlns:p14="http://schemas.microsoft.com/office/powerpoint/2010/main" val="235157183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1A9DF9A-EF36-E44D-8B87-B34AF272A66A}"/>
              </a:ext>
            </a:extLst>
          </p:cNvPr>
          <p:cNvSpPr>
            <a:spLocks noGrp="1"/>
          </p:cNvSpPr>
          <p:nvPr>
            <p:ph idx="1"/>
          </p:nvPr>
        </p:nvSpPr>
        <p:spPr>
          <a:xfrm>
            <a:off x="1587709" y="658368"/>
            <a:ext cx="9897155" cy="5632704"/>
          </a:xfrm>
        </p:spPr>
        <p:txBody>
          <a:bodyPr>
            <a:normAutofit fontScale="92500" lnSpcReduction="20000"/>
          </a:bodyPr>
          <a:lstStyle/>
          <a:p>
            <a:pPr algn="r" rtl="1"/>
            <a:r>
              <a:rPr lang="ar-EG" sz="3100" u="sng" dirty="0">
                <a:solidFill>
                  <a:srgbClr val="FFFF00"/>
                </a:solidFill>
              </a:rPr>
              <a:t>طاقة الاقتراض:</a:t>
            </a:r>
          </a:p>
          <a:p>
            <a:pPr marL="0" indent="341313" algn="r" rtl="1">
              <a:buNone/>
            </a:pPr>
            <a:r>
              <a:rPr lang="ar-EG" dirty="0"/>
              <a:t>وهي تعنى قدرة الافراد والهيئات والمؤسسات على الاكتتاب في السندات العامة والبد للدولة عند إصدارها سندات أو قروض جديدة ان تدرس طاقة الاقتراض حتى تستطيع ان تتأكد من قدرة المجتمع على تغطية حجم القرض وإلا ضعفت الثقة في مالية الحكومة</a:t>
            </a:r>
          </a:p>
          <a:p>
            <a:pPr marL="0" indent="0" algn="r" rtl="1">
              <a:buNone/>
            </a:pPr>
            <a:r>
              <a:rPr lang="ar-EG" dirty="0"/>
              <a:t>ولا شك ان هناك عوامل ومؤثرات تؤثر في طاقة الاقتراض من أهمها الدخل القومي , الدخل الفردي , الاعباء الضريبية وحجم الادخار وأهم هذه العوامل هي:</a:t>
            </a:r>
          </a:p>
          <a:p>
            <a:pPr marL="0" indent="0" algn="r" rtl="1">
              <a:buNone/>
            </a:pPr>
            <a:r>
              <a:rPr lang="ar-EG" dirty="0"/>
              <a:t>1_ الدخل الفردى</a:t>
            </a:r>
          </a:p>
          <a:p>
            <a:pPr marL="0" indent="0" algn="r" rtl="1">
              <a:buNone/>
            </a:pPr>
            <a:r>
              <a:rPr lang="ar-EG" dirty="0"/>
              <a:t>2_ الميل للادخار</a:t>
            </a:r>
          </a:p>
          <a:p>
            <a:pPr marL="0" indent="0" algn="r" rtl="1">
              <a:buNone/>
            </a:pPr>
            <a:r>
              <a:rPr lang="ar-EG" dirty="0"/>
              <a:t>3_ العبء الضريبي</a:t>
            </a:r>
          </a:p>
          <a:p>
            <a:pPr marL="0" indent="0" algn="r" rtl="1">
              <a:buNone/>
            </a:pPr>
            <a:r>
              <a:rPr lang="ar-EG" dirty="0"/>
              <a:t>وهي عوامل تؤثر بدورها على المدخرات الفردية التي تعتبر المؤثر القومي في تحديد طاقة الاقتراض.</a:t>
            </a:r>
          </a:p>
          <a:p>
            <a:pPr marL="342900" indent="-342900" algn="r" rtl="1">
              <a:buFont typeface="+mj-lt"/>
              <a:buAutoNum type="arabicParenR"/>
            </a:pPr>
            <a:r>
              <a:rPr lang="ar-SA" sz="1800" b="1" u="sng" dirty="0">
                <a:solidFill>
                  <a:srgbClr val="FFFF00"/>
                </a:solidFill>
                <a:effectLst/>
                <a:latin typeface="Tw Cen MT" panose="020B0602020104020603" pitchFamily="34" charset="0"/>
                <a:ea typeface="Tw Cen MT" panose="020B0602020104020603" pitchFamily="34" charset="0"/>
                <a:cs typeface="Arial" panose="020B0604020202020204" pitchFamily="34" charset="0"/>
              </a:rPr>
              <a:t>الدخل الفردي:</a:t>
            </a:r>
            <a:r>
              <a:rPr lang="ar-SA" sz="1800" u="sng" dirty="0">
                <a:solidFill>
                  <a:srgbClr val="FFFF00"/>
                </a:solidFill>
                <a:effectLst/>
                <a:latin typeface="Tw Cen MT" panose="020B0602020104020603" pitchFamily="34" charset="0"/>
                <a:ea typeface="Tw Cen MT" panose="020B0602020104020603" pitchFamily="34" charset="0"/>
                <a:cs typeface="Arial" panose="020B0604020202020204" pitchFamily="34" charset="0"/>
              </a:rPr>
              <a:t> </a:t>
            </a:r>
            <a:r>
              <a:rPr lang="ar-SA" sz="1800" dirty="0">
                <a:effectLst/>
                <a:latin typeface="Tw Cen MT" panose="020B0602020104020603" pitchFamily="34" charset="0"/>
                <a:ea typeface="Tw Cen MT" panose="020B0602020104020603" pitchFamily="34" charset="0"/>
                <a:cs typeface="Arial" panose="020B0604020202020204" pitchFamily="34" charset="0"/>
              </a:rPr>
              <a:t>هناك علاقة طر دية بين الدخل الفردي وبين حجم الادخار وبالتالي طاقة الاقتراض , فكلما زاد الدخل الفردي كلما تزايد حجم الادخار وبالتالي زادت القدرة على الاقتراض</a:t>
            </a:r>
            <a:endParaRPr lang="ar-EG" sz="1800" dirty="0">
              <a:effectLst/>
              <a:latin typeface="Tw Cen MT" panose="020B0602020104020603" pitchFamily="34" charset="0"/>
              <a:ea typeface="Tw Cen MT" panose="020B0602020104020603" pitchFamily="34" charset="0"/>
              <a:cs typeface="Arial" panose="020B0604020202020204" pitchFamily="34" charset="0"/>
            </a:endParaRPr>
          </a:p>
          <a:p>
            <a:pPr marL="342900" indent="-342900" algn="r" rtl="1">
              <a:buFont typeface="+mj-lt"/>
              <a:buAutoNum type="arabicParenR"/>
            </a:pPr>
            <a:r>
              <a:rPr lang="ar-SA" sz="1800" b="1" u="sng" dirty="0">
                <a:solidFill>
                  <a:srgbClr val="FFFF00"/>
                </a:solidFill>
                <a:effectLst/>
                <a:latin typeface="Tw Cen MT" panose="020B0602020104020603" pitchFamily="34" charset="0"/>
                <a:ea typeface="Tw Cen MT" panose="020B0602020104020603" pitchFamily="34" charset="0"/>
                <a:cs typeface="Arial" panose="020B0604020202020204" pitchFamily="34" charset="0"/>
              </a:rPr>
              <a:t>الميل للادخار:</a:t>
            </a:r>
            <a:r>
              <a:rPr lang="ar-SA" sz="1800" u="sng" dirty="0">
                <a:solidFill>
                  <a:srgbClr val="FFFF00"/>
                </a:solidFill>
                <a:effectLst/>
                <a:latin typeface="Tw Cen MT" panose="020B0602020104020603" pitchFamily="34" charset="0"/>
                <a:ea typeface="Tw Cen MT" panose="020B0602020104020603" pitchFamily="34" charset="0"/>
                <a:cs typeface="Arial" panose="020B0604020202020204" pitchFamily="34" charset="0"/>
              </a:rPr>
              <a:t> </a:t>
            </a:r>
            <a:r>
              <a:rPr lang="ar-SA" sz="1800" dirty="0">
                <a:effectLst/>
                <a:latin typeface="Tw Cen MT" panose="020B0602020104020603" pitchFamily="34" charset="0"/>
                <a:ea typeface="Tw Cen MT" panose="020B0602020104020603" pitchFamily="34" charset="0"/>
                <a:cs typeface="Arial" panose="020B0604020202020204" pitchFamily="34" charset="0"/>
              </a:rPr>
              <a:t>أيضا هناك عالقة طر دية بين الميل للادخار واجمالي مدخرات الافراد</a:t>
            </a:r>
            <a:endParaRPr lang="ar-EG" sz="1800" dirty="0">
              <a:effectLst/>
              <a:latin typeface="Tw Cen MT" panose="020B0602020104020603" pitchFamily="34" charset="0"/>
              <a:ea typeface="Tw Cen MT" panose="020B0602020104020603" pitchFamily="34" charset="0"/>
              <a:cs typeface="Arial" panose="020B0604020202020204" pitchFamily="34" charset="0"/>
            </a:endParaRPr>
          </a:p>
          <a:p>
            <a:pPr marL="342900" indent="-342900" algn="r" rtl="1">
              <a:buFont typeface="+mj-lt"/>
              <a:buAutoNum type="arabicParenR"/>
            </a:pPr>
            <a:r>
              <a:rPr lang="ar-SA" sz="1800" b="1" u="sng" dirty="0">
                <a:solidFill>
                  <a:srgbClr val="FFFF00"/>
                </a:solidFill>
                <a:effectLst/>
                <a:latin typeface="Tw Cen MT" panose="020B0602020104020603" pitchFamily="34" charset="0"/>
                <a:ea typeface="Tw Cen MT" panose="020B0602020104020603" pitchFamily="34" charset="0"/>
                <a:cs typeface="Arial" panose="020B0604020202020204" pitchFamily="34" charset="0"/>
              </a:rPr>
              <a:t>العبء الضريبي:</a:t>
            </a:r>
            <a:r>
              <a:rPr lang="ar-SA" sz="1800" u="sng" dirty="0">
                <a:solidFill>
                  <a:srgbClr val="FFFF00"/>
                </a:solidFill>
                <a:effectLst/>
                <a:latin typeface="Tw Cen MT" panose="020B0602020104020603" pitchFamily="34" charset="0"/>
                <a:ea typeface="Tw Cen MT" panose="020B0602020104020603" pitchFamily="34" charset="0"/>
                <a:cs typeface="Arial" panose="020B0604020202020204" pitchFamily="34" charset="0"/>
              </a:rPr>
              <a:t> </a:t>
            </a:r>
            <a:r>
              <a:rPr lang="ar-SA" sz="1800" dirty="0">
                <a:effectLst/>
                <a:latin typeface="Tw Cen MT" panose="020B0602020104020603" pitchFamily="34" charset="0"/>
                <a:ea typeface="Tw Cen MT" panose="020B0602020104020603" pitchFamily="34" charset="0"/>
                <a:cs typeface="Arial" panose="020B0604020202020204" pitchFamily="34" charset="0"/>
              </a:rPr>
              <a:t>يرتبط العبء الضريبي بعالقة عكسية مع الادخار الفردي وطاقة الاقتراض , فكلما زاد العبء الضريبي كلما انخفض على الدخل الصافي لأفراد المجتمع مما يؤثر سلباً الاستهلاك والادخار وأن كان التأثير على الادخار أكبر</a:t>
            </a:r>
            <a:endParaRPr lang="en-US" dirty="0"/>
          </a:p>
        </p:txBody>
      </p:sp>
    </p:spTree>
    <p:extLst>
      <p:ext uri="{BB962C8B-B14F-4D97-AF65-F5344CB8AC3E}">
        <p14:creationId xmlns:p14="http://schemas.microsoft.com/office/powerpoint/2010/main" val="174153818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B422D56-9073-EA5B-CB81-39AF8FAEB5BC}"/>
              </a:ext>
            </a:extLst>
          </p:cNvPr>
          <p:cNvSpPr>
            <a:spLocks noGrp="1"/>
          </p:cNvSpPr>
          <p:nvPr>
            <p:ph idx="1"/>
          </p:nvPr>
        </p:nvSpPr>
        <p:spPr>
          <a:xfrm>
            <a:off x="1587709" y="719328"/>
            <a:ext cx="9486691" cy="5366840"/>
          </a:xfrm>
        </p:spPr>
        <p:txBody>
          <a:bodyPr>
            <a:normAutofit fontScale="92500"/>
          </a:bodyPr>
          <a:lstStyle/>
          <a:p>
            <a:pPr algn="r" rtl="1"/>
            <a:r>
              <a:rPr lang="ar-EG" sz="2400" u="sng" dirty="0">
                <a:solidFill>
                  <a:srgbClr val="FFFF00"/>
                </a:solidFill>
              </a:rPr>
              <a:t>طاقه الاستيعاب:</a:t>
            </a:r>
          </a:p>
          <a:p>
            <a:pPr marL="0" indent="401638" algn="just" rtl="1">
              <a:buNone/>
            </a:pPr>
            <a:r>
              <a:rPr lang="ar-EG" dirty="0"/>
              <a:t>يقصد بها مدى قدرة الاقتصاد القومي على استيعاب القروض والطاقة الاستيعابية تتوقف على الظروف الاقتصادية للمجتمع ودرجة التقدم الاقتصادي</a:t>
            </a:r>
          </a:p>
          <a:p>
            <a:pPr marL="0" indent="0" algn="just" rtl="1">
              <a:buNone/>
            </a:pPr>
            <a:r>
              <a:rPr lang="ar-EG" u="sng" dirty="0">
                <a:solidFill>
                  <a:srgbClr val="FFFF00"/>
                </a:solidFill>
              </a:rPr>
              <a:t>بالنسبة للظروف الاقتصادية: </a:t>
            </a:r>
            <a:r>
              <a:rPr lang="ar-EG" dirty="0"/>
              <a:t>تزداد قدرة المجتمع على استيعاب القروض في ظل ظروف الركود والكساد لأنه غالباً ما يكون الغرض من هذه القروض تنشيط الطلب الكلى في المجتمع من خلال رفع الميل الحدي للاستهلاك ومن خلال الانفاق على الاستثمار فكان الانفاق في هذه الظروف يتجه لتحقيق الرواج في المجتمع</a:t>
            </a:r>
          </a:p>
          <a:p>
            <a:pPr marL="0" indent="0" algn="just" rtl="1">
              <a:buNone/>
            </a:pPr>
            <a:r>
              <a:rPr lang="ar-EG" u="sng" dirty="0">
                <a:solidFill>
                  <a:srgbClr val="FFFF00"/>
                </a:solidFill>
              </a:rPr>
              <a:t>أما درجة التقدم الاقتصادي: </a:t>
            </a:r>
            <a:r>
              <a:rPr lang="ar-EG" dirty="0"/>
              <a:t>لا شك أن الطاقة الاستيعابية للاقتصاديات المتقدمة أعلى منها بالنسبة للاقتصاديات النامية، فالدول المتقدمة تتميز بمرونة العرض واستجابته للزيادة في الطلب والأنفاق الاستهلاكي ولا يصل العرض إلى مستوي عدم المرونة إلا بعد فترة طويلة في نهاية مرحلة التوسع.</a:t>
            </a:r>
          </a:p>
          <a:p>
            <a:pPr marL="0" indent="0" algn="just" rtl="1">
              <a:buNone/>
            </a:pPr>
            <a:r>
              <a:rPr lang="ar-EG" dirty="0"/>
              <a:t>أما اقتصاديات الدول النامية تتميز بعدم مرونة العرض الكلى بسبب طبيعة الهيكل الإنتاجي الذى يتميز بوجود صناعات حرفية بسيطة , أما الصناعات الحديثة المحددة لدى هذه الدول فإنها تعمل في ظل الحماية و تعمل بمستويات إنتاجية منخفضة بسبب ضيق حجم السوق و عدم قدرتها على الاستفادة من وفورات الحجم , فضالً عن قلة رأس المال مما ساهم في انخفاض إنتاجية العامل.</a:t>
            </a:r>
          </a:p>
          <a:p>
            <a:pPr marL="0" indent="0" algn="r" rtl="1">
              <a:buNone/>
            </a:pPr>
            <a:endParaRPr lang="en-US" dirty="0"/>
          </a:p>
        </p:txBody>
      </p:sp>
    </p:spTree>
    <p:extLst>
      <p:ext uri="{BB962C8B-B14F-4D97-AF65-F5344CB8AC3E}">
        <p14:creationId xmlns:p14="http://schemas.microsoft.com/office/powerpoint/2010/main" val="272527630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3FA955C-4CD9-BB55-85E8-208C160D7952}"/>
              </a:ext>
            </a:extLst>
          </p:cNvPr>
          <p:cNvSpPr>
            <a:spLocks noGrp="1"/>
          </p:cNvSpPr>
          <p:nvPr>
            <p:ph idx="1"/>
          </p:nvPr>
        </p:nvSpPr>
        <p:spPr>
          <a:xfrm>
            <a:off x="1999488" y="950976"/>
            <a:ext cx="9074912" cy="5135192"/>
          </a:xfrm>
        </p:spPr>
        <p:txBody>
          <a:bodyPr/>
          <a:lstStyle/>
          <a:p>
            <a:pPr algn="r" rtl="1"/>
            <a:r>
              <a:rPr lang="ar-EG" sz="1800" u="sng" dirty="0">
                <a:solidFill>
                  <a:srgbClr val="FFFF00"/>
                </a:solidFill>
                <a:latin typeface="Arial  "/>
              </a:rPr>
              <a:t>طاقه </a:t>
            </a:r>
            <a:r>
              <a:rPr lang="ar-SA" sz="1800" b="1" u="sng" dirty="0">
                <a:solidFill>
                  <a:srgbClr val="FFFF00"/>
                </a:solidFill>
                <a:effectLst/>
                <a:latin typeface="Arial  "/>
                <a:ea typeface="Tw Cen MT" panose="020B0602020104020603" pitchFamily="34" charset="0"/>
                <a:cs typeface="Arial" panose="020B0604020202020204" pitchFamily="34" charset="0"/>
              </a:rPr>
              <a:t>الوفاء بأعباء خدمة الدين</a:t>
            </a:r>
            <a:r>
              <a:rPr lang="ar-EG" sz="1800" u="sng" dirty="0">
                <a:solidFill>
                  <a:srgbClr val="FFFF00"/>
                </a:solidFill>
              </a:rPr>
              <a:t>:</a:t>
            </a:r>
            <a:endParaRPr lang="en-US" sz="1800" u="sng" dirty="0">
              <a:solidFill>
                <a:srgbClr val="FFFF00"/>
              </a:solidFill>
            </a:endParaRPr>
          </a:p>
          <a:p>
            <a:pPr algn="r" rtl="1"/>
            <a:endParaRPr lang="ar-EG" sz="1800" u="sng" dirty="0">
              <a:solidFill>
                <a:srgbClr val="FFFF00"/>
              </a:solidFill>
            </a:endParaRPr>
          </a:p>
          <a:p>
            <a:pPr marL="0" marR="0" indent="0" algn="r">
              <a:lnSpc>
                <a:spcPct val="107000"/>
              </a:lnSpc>
              <a:spcBef>
                <a:spcPts val="0"/>
              </a:spcBef>
              <a:spcAft>
                <a:spcPts val="800"/>
              </a:spcAft>
              <a:buNone/>
            </a:pPr>
            <a:r>
              <a:rPr lang="ar-SA" sz="1800" kern="100" dirty="0">
                <a:effectLst/>
                <a:latin typeface="Tw Cen MT" panose="020B0602020104020603" pitchFamily="34" charset="0"/>
                <a:ea typeface="Tw Cen MT" panose="020B0602020104020603" pitchFamily="34" charset="0"/>
                <a:cs typeface="Arial" panose="020B0604020202020204" pitchFamily="34" charset="0"/>
              </a:rPr>
              <a:t>وهي التي تقيس قدرة الاقتصاد القومي على تحمل أعباء خدمة الدين المتمثلة في الفوائد السنوية وأقساط الاستهلاك، فكلما زاد حجم القروض العامة كلما قلت طاقة الدولة في تحمل أعباء خدمة الدين.</a:t>
            </a:r>
            <a:endParaRPr lang="en-US" sz="1800" kern="100" dirty="0">
              <a:effectLst/>
              <a:latin typeface="Tw Cen MT" panose="020B0602020104020603" pitchFamily="34" charset="0"/>
              <a:ea typeface="Tw Cen MT" panose="020B0602020104020603" pitchFamily="34" charset="0"/>
              <a:cs typeface="Arial" panose="020B0604020202020204" pitchFamily="34" charset="0"/>
            </a:endParaRPr>
          </a:p>
          <a:p>
            <a:pPr marL="0" marR="0" indent="0" algn="r">
              <a:lnSpc>
                <a:spcPct val="107000"/>
              </a:lnSpc>
              <a:spcBef>
                <a:spcPts val="0"/>
              </a:spcBef>
              <a:spcAft>
                <a:spcPts val="800"/>
              </a:spcAft>
              <a:buNone/>
            </a:pPr>
            <a:br>
              <a:rPr lang="ar-SA" sz="1800" kern="100" dirty="0">
                <a:effectLst/>
                <a:latin typeface="Tw Cen MT" panose="020B0602020104020603" pitchFamily="34" charset="0"/>
                <a:ea typeface="Tw Cen MT" panose="020B0602020104020603" pitchFamily="34" charset="0"/>
                <a:cs typeface="Arial" panose="020B0604020202020204" pitchFamily="34" charset="0"/>
              </a:rPr>
            </a:br>
            <a:r>
              <a:rPr lang="ar-SA" sz="1800" kern="100" dirty="0">
                <a:effectLst/>
                <a:latin typeface="Tw Cen MT" panose="020B0602020104020603" pitchFamily="34" charset="0"/>
                <a:ea typeface="Tw Cen MT" panose="020B0602020104020603" pitchFamily="34" charset="0"/>
                <a:cs typeface="Arial" panose="020B0604020202020204" pitchFamily="34" charset="0"/>
              </a:rPr>
              <a:t>وطاقة خدمة الدين تتوقف على كيفية استخدام القرض فإذا استخدم القرض في النشاط الإنتاجي تزيد قدرة المجتمع على الوفاء بأعباء خدمة القرض، فالنشاط الإنتاجي يدر أرباحا يمكن استخدام جزء منها في الوفاء بخدمة الدين، أما إذا استخدم القرض في تمويل النفقات الاستهلاكية فسوف تنخفض قدرة الاقتصاد القوم على استيعاب القروض العامة الجديدة و أداء خدمة الدين لأن الإنفاق الاستهلاكي لا يدر دخلا أو أرباحا.</a:t>
            </a:r>
            <a:endParaRPr lang="en-US" sz="1800" kern="100" dirty="0">
              <a:effectLst/>
              <a:latin typeface="Tw Cen MT" panose="020B0602020104020603" pitchFamily="34" charset="0"/>
              <a:ea typeface="Tw Cen MT" panose="020B0602020104020603" pitchFamily="34" charset="0"/>
              <a:cs typeface="Arial" panose="020B0604020202020204" pitchFamily="34" charset="0"/>
            </a:endParaRPr>
          </a:p>
          <a:p>
            <a:pPr marL="0" indent="0" algn="r" rtl="1">
              <a:buNone/>
            </a:pPr>
            <a:endParaRPr lang="en-US" dirty="0"/>
          </a:p>
        </p:txBody>
      </p:sp>
    </p:spTree>
    <p:extLst>
      <p:ext uri="{BB962C8B-B14F-4D97-AF65-F5344CB8AC3E}">
        <p14:creationId xmlns:p14="http://schemas.microsoft.com/office/powerpoint/2010/main" val="132767696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2D03A0B2-4A2F-D846-A5E6-FB7CB9A031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375492"/>
            <a:ext cx="2770698" cy="5482505"/>
          </a:xfrm>
          <a:prstGeom prst="rect">
            <a:avLst/>
          </a:prstGeom>
          <a:gradFill flip="none" rotWithShape="1">
            <a:gsLst>
              <a:gs pos="0">
                <a:schemeClr val="accent1">
                  <a:alpha val="50000"/>
                </a:schemeClr>
              </a:gs>
              <a:gs pos="81000">
                <a:schemeClr val="accent4">
                  <a:alpha val="50000"/>
                </a:schemeClr>
              </a:gs>
              <a:gs pos="25000">
                <a:schemeClr val="accent2">
                  <a:alpha val="60000"/>
                </a:schemeClr>
              </a:gs>
              <a:gs pos="50000">
                <a:schemeClr val="accent3">
                  <a:alpha val="55000"/>
                </a:schemeClr>
              </a:gs>
              <a:gs pos="99000">
                <a:schemeClr val="accent5">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18" name="Rectangle 17">
            <a:extLst>
              <a:ext uri="{FF2B5EF4-FFF2-40B4-BE49-F238E27FC236}">
                <a16:creationId xmlns:a16="http://schemas.microsoft.com/office/drawing/2014/main" id="{7F573F1D-73A7-FB41-BCAD-FC9AA7DEF4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
            <a:ext cx="1373567" cy="6857999"/>
          </a:xfrm>
          <a:prstGeom prst="rect">
            <a:avLst/>
          </a:prstGeom>
          <a:gradFill flip="none" rotWithShape="1">
            <a:gsLst>
              <a:gs pos="0">
                <a:schemeClr val="accent1">
                  <a:alpha val="50000"/>
                </a:schemeClr>
              </a:gs>
              <a:gs pos="81000">
                <a:schemeClr val="accent4">
                  <a:alpha val="50000"/>
                </a:schemeClr>
              </a:gs>
              <a:gs pos="25000">
                <a:schemeClr val="accent2">
                  <a:alpha val="60000"/>
                </a:schemeClr>
              </a:gs>
              <a:gs pos="50000">
                <a:schemeClr val="accent3">
                  <a:alpha val="55000"/>
                </a:schemeClr>
              </a:gs>
              <a:gs pos="99000">
                <a:schemeClr val="accent5">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useBgFill="1">
        <p:nvSpPr>
          <p:cNvPr id="19" name="Rectangle 18">
            <a:extLst>
              <a:ext uri="{FF2B5EF4-FFF2-40B4-BE49-F238E27FC236}">
                <a16:creationId xmlns:a16="http://schemas.microsoft.com/office/drawing/2014/main" id="{281148B8-58D0-4E9A-A32C-B3B181A3A8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7AFA61F-2FA9-71C8-EA37-E4907A569770}"/>
              </a:ext>
            </a:extLst>
          </p:cNvPr>
          <p:cNvSpPr>
            <a:spLocks noGrp="1"/>
          </p:cNvSpPr>
          <p:nvPr>
            <p:ph type="title"/>
          </p:nvPr>
        </p:nvSpPr>
        <p:spPr>
          <a:xfrm>
            <a:off x="5656668" y="1375492"/>
            <a:ext cx="5998884" cy="3322492"/>
          </a:xfrm>
        </p:spPr>
        <p:txBody>
          <a:bodyPr vert="horz" lIns="91440" tIns="45720" rIns="91440" bIns="45720" rtlCol="0" anchor="t">
            <a:normAutofit/>
          </a:bodyPr>
          <a:lstStyle/>
          <a:p>
            <a:pPr algn="ctr" defTabSz="914400"/>
            <a:r>
              <a:rPr lang="ar-EG" sz="6000" dirty="0"/>
              <a:t>خامسا</a:t>
            </a:r>
            <a:br>
              <a:rPr lang="en-US" sz="6000" dirty="0"/>
            </a:br>
            <a:r>
              <a:rPr lang="ar-EG" sz="6000" dirty="0"/>
              <a:t>الاثار الاقتصاديه للقروض العامه</a:t>
            </a:r>
            <a:endParaRPr lang="en-US" sz="6000" dirty="0"/>
          </a:p>
        </p:txBody>
      </p:sp>
      <p:sp>
        <p:nvSpPr>
          <p:cNvPr id="20" name="Rectangle 19">
            <a:extLst>
              <a:ext uri="{FF2B5EF4-FFF2-40B4-BE49-F238E27FC236}">
                <a16:creationId xmlns:a16="http://schemas.microsoft.com/office/drawing/2014/main" id="{81EC1EF6-A5BF-44DB-A672-D024091B3C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375495"/>
            <a:ext cx="5106593" cy="5482505"/>
          </a:xfrm>
          <a:prstGeom prst="rect">
            <a:avLst/>
          </a:prstGeom>
          <a:gradFill flip="none" rotWithShape="1">
            <a:gsLst>
              <a:gs pos="0">
                <a:schemeClr val="accent1">
                  <a:alpha val="50000"/>
                </a:schemeClr>
              </a:gs>
              <a:gs pos="81000">
                <a:schemeClr val="accent4">
                  <a:alpha val="50000"/>
                </a:schemeClr>
              </a:gs>
              <a:gs pos="25000">
                <a:schemeClr val="accent2">
                  <a:alpha val="60000"/>
                </a:schemeClr>
              </a:gs>
              <a:gs pos="50000">
                <a:schemeClr val="accent3">
                  <a:alpha val="55000"/>
                </a:schemeClr>
              </a:gs>
              <a:gs pos="99000">
                <a:schemeClr val="accent5">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21" name="Rectangle 20">
            <a:extLst>
              <a:ext uri="{FF2B5EF4-FFF2-40B4-BE49-F238E27FC236}">
                <a16:creationId xmlns:a16="http://schemas.microsoft.com/office/drawing/2014/main" id="{45E02CBB-287D-4A17-B2F3-56AD2C058F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3742769" cy="6857999"/>
          </a:xfrm>
          <a:prstGeom prst="rect">
            <a:avLst/>
          </a:prstGeom>
          <a:gradFill flip="none" rotWithShape="1">
            <a:gsLst>
              <a:gs pos="0">
                <a:schemeClr val="accent1">
                  <a:alpha val="50000"/>
                </a:schemeClr>
              </a:gs>
              <a:gs pos="81000">
                <a:schemeClr val="accent4">
                  <a:alpha val="50000"/>
                </a:schemeClr>
              </a:gs>
              <a:gs pos="25000">
                <a:schemeClr val="accent2">
                  <a:alpha val="60000"/>
                </a:schemeClr>
              </a:gs>
              <a:gs pos="50000">
                <a:schemeClr val="accent3">
                  <a:alpha val="55000"/>
                </a:schemeClr>
              </a:gs>
              <a:gs pos="99000">
                <a:schemeClr val="accent5">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395892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FF0314-6742-4FFC-C456-637F3B108120}"/>
              </a:ext>
            </a:extLst>
          </p:cNvPr>
          <p:cNvSpPr>
            <a:spLocks noGrp="1"/>
          </p:cNvSpPr>
          <p:nvPr>
            <p:ph type="title"/>
          </p:nvPr>
        </p:nvSpPr>
        <p:spPr>
          <a:xfrm>
            <a:off x="1587709" y="658368"/>
            <a:ext cx="9486691" cy="1347415"/>
          </a:xfrm>
        </p:spPr>
        <p:txBody>
          <a:bodyPr>
            <a:normAutofit fontScale="90000"/>
          </a:bodyPr>
          <a:lstStyle/>
          <a:p>
            <a:pPr algn="r" rtl="1"/>
            <a:r>
              <a:rPr lang="ar-EG" dirty="0"/>
              <a:t>الآثار الاقتصادية للقروض العامة:</a:t>
            </a:r>
            <a:br>
              <a:rPr lang="ar-EG" dirty="0"/>
            </a:br>
            <a:endParaRPr lang="en-US" dirty="0"/>
          </a:p>
        </p:txBody>
      </p:sp>
      <p:sp>
        <p:nvSpPr>
          <p:cNvPr id="3" name="Content Placeholder 2">
            <a:extLst>
              <a:ext uri="{FF2B5EF4-FFF2-40B4-BE49-F238E27FC236}">
                <a16:creationId xmlns:a16="http://schemas.microsoft.com/office/drawing/2014/main" id="{7124CDDF-D107-DFA6-807D-1C5741B19CC4}"/>
              </a:ext>
            </a:extLst>
          </p:cNvPr>
          <p:cNvSpPr>
            <a:spLocks noGrp="1"/>
          </p:cNvSpPr>
          <p:nvPr>
            <p:ph idx="1"/>
          </p:nvPr>
        </p:nvSpPr>
        <p:spPr>
          <a:xfrm>
            <a:off x="1587709" y="2160016"/>
            <a:ext cx="10067843" cy="3926152"/>
          </a:xfrm>
        </p:spPr>
        <p:txBody>
          <a:bodyPr/>
          <a:lstStyle/>
          <a:p>
            <a:pPr algn="r" rtl="1"/>
            <a:r>
              <a:rPr lang="ar-EG" dirty="0"/>
              <a:t>يؤثر الإنفاق الكلي للمجتمع في الإنتاج الكلي، فكلما ازداد الإنفاق ازداد الناتج ويحصل الرواج، وبالمقابل إذا انخفض حجم الإنفاق الكلي ينخفض حجم الناتج الكلي ويتراجع معدل النمو الاقتصادي، ولكي يزداد الإنفاق الكلي تقوم الحكومة بالاقتراض بهدف زيادة حجم الإنفاق الكلي وإحداث تأثيرات متعددة في الاقتصاد الوطني أي إن القروض سوف تؤثر في جميع القطاعات وسوف تترك الآثار الاقتصادية التالية:</a:t>
            </a:r>
          </a:p>
          <a:p>
            <a:pPr marL="342900" indent="-342900" algn="r" rtl="1">
              <a:buFont typeface="+mj-lt"/>
              <a:buAutoNum type="arabicParenR"/>
            </a:pPr>
            <a:r>
              <a:rPr lang="ar-EG" sz="1800" b="1" i="0" u="none" strike="noStrike" baseline="0" dirty="0">
                <a:solidFill>
                  <a:srgbClr val="FFFF00"/>
                </a:solidFill>
                <a:latin typeface="Times New Roman,Bold"/>
              </a:rPr>
              <a:t>أثر القروض العامة في الناتج المحلي الإجمالي.</a:t>
            </a:r>
          </a:p>
          <a:p>
            <a:pPr marL="342900" indent="-342900" algn="r" rtl="1">
              <a:buFont typeface="+mj-lt"/>
              <a:buAutoNum type="arabicParenR"/>
            </a:pPr>
            <a:r>
              <a:rPr lang="ar-EG" sz="1800" b="1" i="0" u="none" strike="noStrike" baseline="0" dirty="0">
                <a:solidFill>
                  <a:srgbClr val="FFFF00"/>
                </a:solidFill>
                <a:latin typeface="Times New Roman,Bold"/>
              </a:rPr>
              <a:t>آثار القروض العامة في الدخل.</a:t>
            </a:r>
          </a:p>
          <a:p>
            <a:pPr marL="342900" indent="-342900" algn="r" rtl="1">
              <a:buFont typeface="+mj-lt"/>
              <a:buAutoNum type="arabicParenR"/>
            </a:pPr>
            <a:r>
              <a:rPr lang="ar-EG" sz="1800" b="1" i="0" u="none" strike="noStrike" baseline="0" dirty="0">
                <a:solidFill>
                  <a:srgbClr val="FFFF00"/>
                </a:solidFill>
                <a:latin typeface="Times New Roman,Bold"/>
              </a:rPr>
              <a:t>آثار تسديد القروض العامة.</a:t>
            </a:r>
            <a:endParaRPr lang="en-US" dirty="0">
              <a:solidFill>
                <a:srgbClr val="FFFF00"/>
              </a:solidFill>
            </a:endParaRPr>
          </a:p>
        </p:txBody>
      </p:sp>
    </p:spTree>
    <p:extLst>
      <p:ext uri="{BB962C8B-B14F-4D97-AF65-F5344CB8AC3E}">
        <p14:creationId xmlns:p14="http://schemas.microsoft.com/office/powerpoint/2010/main" val="300054806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8E26C8C-AF3B-F879-E146-A1039D4B516E}"/>
              </a:ext>
            </a:extLst>
          </p:cNvPr>
          <p:cNvSpPr>
            <a:spLocks noGrp="1"/>
          </p:cNvSpPr>
          <p:nvPr>
            <p:ph idx="1"/>
          </p:nvPr>
        </p:nvSpPr>
        <p:spPr>
          <a:xfrm>
            <a:off x="1587709" y="438912"/>
            <a:ext cx="10128803" cy="5647256"/>
          </a:xfrm>
        </p:spPr>
        <p:txBody>
          <a:bodyPr>
            <a:normAutofit/>
          </a:bodyPr>
          <a:lstStyle/>
          <a:p>
            <a:pPr algn="r" rtl="1"/>
            <a:r>
              <a:rPr lang="ar-EG" sz="3000" u="sng" dirty="0">
                <a:solidFill>
                  <a:srgbClr val="FFFF00"/>
                </a:solidFill>
              </a:rPr>
              <a:t>أثر القروض العامة في الناتج المحلي الإجمالي:</a:t>
            </a:r>
          </a:p>
          <a:p>
            <a:pPr marL="0" indent="341313" algn="just" rtl="1">
              <a:buNone/>
            </a:pPr>
            <a:r>
              <a:rPr lang="ar-EG" dirty="0"/>
              <a:t>إذا أخُذت القروض العامة كمتغير مالي بغض النظر عن مصدر الأموال، فإنها تؤدي إلى إحداث آثار في الناتج المحلي الإجمالي، أي إذا أنفقت الدولة القروض العامة على المشاريع الإنتاجية أو الخدمية فإن ذلك سيؤدي إلى تحفيز المنتجين على زيادة الإنتاج فيقوم المستثمرون بتوسيع مشاريعهم أو العمل بوردية إضافية مما يؤدي إلى زيادة معدلات التشغيل وتصنيع المواد الأولية ومن ثم إلى زيادة الإنتاج وزيادة معدلات النمو الاقتصادي.</a:t>
            </a:r>
          </a:p>
          <a:p>
            <a:pPr algn="r" rtl="1"/>
            <a:r>
              <a:rPr lang="ar-EG" dirty="0"/>
              <a:t>كما يمكن أن توقع وجود حالتين في الاقتصاد:</a:t>
            </a:r>
          </a:p>
          <a:p>
            <a:pPr marL="0" indent="0" algn="r" rtl="1">
              <a:buNone/>
            </a:pPr>
            <a:r>
              <a:rPr lang="ar-EG" sz="2400" u="sng" dirty="0"/>
              <a:t> ففي حالة الركود </a:t>
            </a:r>
            <a:r>
              <a:rPr lang="ar-EG" dirty="0"/>
              <a:t>ينخفض حجم الطلب ويتوقف المنتجون عن زيادة الإنتاج وتظهر البطالة في صفوف العمال وتنخفض الدخول، فإذا قامت الدولة بالاقتراض وأنفقت القروض على الأنشطة الخدمية فإن ذلك سيؤدي إلى توليد دخول جديدة فيشعر المستثمرون بوجود طلب جديد فيقومون بزيادة الإنتاج الأمر الذي يؤدي إلى إخراج الاقتصاد من حالة الركود.</a:t>
            </a:r>
          </a:p>
          <a:p>
            <a:pPr marL="0" indent="0" algn="r" rtl="1">
              <a:buNone/>
            </a:pPr>
            <a:r>
              <a:rPr lang="ar-EG" sz="2400" u="sng" dirty="0"/>
              <a:t>أما في حالات الرواج </a:t>
            </a:r>
            <a:r>
              <a:rPr lang="ar-EG" dirty="0"/>
              <a:t>فإن إنفاق القروضالعامة سوف يزيد الطلب الأمر الذي يدفع الاقتصاد باتجاه التضخم لذلك لا ينصح الاقتصاديون بالاقتراض والإنفاق في حالات الرواج لأن معدلات التضخم سوف تزداد.</a:t>
            </a:r>
            <a:endParaRPr lang="en-US" dirty="0"/>
          </a:p>
        </p:txBody>
      </p:sp>
    </p:spTree>
    <p:extLst>
      <p:ext uri="{BB962C8B-B14F-4D97-AF65-F5344CB8AC3E}">
        <p14:creationId xmlns:p14="http://schemas.microsoft.com/office/powerpoint/2010/main" val="189951255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3AB73F2-5540-2383-6694-DF62D1277DBD}"/>
              </a:ext>
            </a:extLst>
          </p:cNvPr>
          <p:cNvSpPr>
            <a:spLocks noGrp="1"/>
          </p:cNvSpPr>
          <p:nvPr>
            <p:ph idx="1"/>
          </p:nvPr>
        </p:nvSpPr>
        <p:spPr>
          <a:xfrm>
            <a:off x="1587709" y="402336"/>
            <a:ext cx="10116611" cy="5683832"/>
          </a:xfrm>
        </p:spPr>
        <p:txBody>
          <a:bodyPr>
            <a:normAutofit/>
          </a:bodyPr>
          <a:lstStyle/>
          <a:p>
            <a:pPr algn="r" rtl="1"/>
            <a:r>
              <a:rPr lang="ar-EG" sz="3000" u="sng" dirty="0">
                <a:solidFill>
                  <a:srgbClr val="FFFF00"/>
                </a:solidFill>
              </a:rPr>
              <a:t>آثار القروض العامة في الدخل:</a:t>
            </a:r>
          </a:p>
          <a:p>
            <a:pPr algn="r" rtl="1"/>
            <a:r>
              <a:rPr lang="ar-EG" dirty="0"/>
              <a:t>إذا طرحت الدولة القروض العامة على الاكتتاب العام فإن المشتركين في القروضهم أصحاب الدخول المرتفعة أو المتوسطة، أي سوف تسحب جزءاً من دخولهم وإذا قامت بإنفاق القرض على المجالات الخدمية فإن المستفيدين هم الفقراء، في حين يتحمل الأغنياء عبء هذا التحسن، وبالمقابل إذا أنفقت الدولة القروض على المشاريع الإنتاجية فإن المستفيدين هم الأغنياء وجزئيا الفقراء لأن البطالة سوف تنخفض، لكن المنتجين سوف يوظفون آلات جديدة وتجهيزات مما يؤدي إلي زيادة أرباحهم.</a:t>
            </a:r>
          </a:p>
          <a:p>
            <a:pPr algn="r" rtl="1"/>
            <a:r>
              <a:rPr lang="ar-EG" dirty="0"/>
              <a:t>وبوجه عام فإن إنفاق القرض سوف يؤثر في مستويات الدخل وسوف ينشط مجالات العمل وسوف تزداد الدخول ثانية، فإذا كررت الدولة الاقتراض والإنفاق فإن ذلك سيرفع من مستويات الدخول المتدنية ويطرأ تحسن على مستويات المعيشة.</a:t>
            </a:r>
            <a:endParaRPr lang="en-US" dirty="0"/>
          </a:p>
        </p:txBody>
      </p:sp>
    </p:spTree>
    <p:extLst>
      <p:ext uri="{BB962C8B-B14F-4D97-AF65-F5344CB8AC3E}">
        <p14:creationId xmlns:p14="http://schemas.microsoft.com/office/powerpoint/2010/main" val="356503459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23E36B3-F3BB-C6B5-AE45-41053D0EF3D6}"/>
              </a:ext>
            </a:extLst>
          </p:cNvPr>
          <p:cNvSpPr>
            <a:spLocks noGrp="1"/>
          </p:cNvSpPr>
          <p:nvPr>
            <p:ph idx="1"/>
          </p:nvPr>
        </p:nvSpPr>
        <p:spPr>
          <a:xfrm>
            <a:off x="1587709" y="292608"/>
            <a:ext cx="10238531" cy="5793560"/>
          </a:xfrm>
        </p:spPr>
        <p:txBody>
          <a:bodyPr>
            <a:normAutofit/>
          </a:bodyPr>
          <a:lstStyle/>
          <a:p>
            <a:pPr algn="r" rtl="1"/>
            <a:r>
              <a:rPr lang="ar-EG" sz="3000" u="sng" dirty="0">
                <a:solidFill>
                  <a:srgbClr val="FFFF00"/>
                </a:solidFill>
              </a:rPr>
              <a:t>آثار تسديد القروض العامة:</a:t>
            </a:r>
          </a:p>
          <a:p>
            <a:pPr algn="r" rtl="1"/>
            <a:r>
              <a:rPr lang="ar-EG" dirty="0"/>
              <a:t>إذا قامت الدولة بتسديد القروض العامة عند حلول أجلها فإن ذلك سيؤثر في الإنتاج والدخل معاً نظراً لأنها ستحرر الأموال التي كانت معطلة أو من فائض الموازنة. فإذا سددت الحكومة القروض العامة وكان الاقتصاد في مرحلة أقل من مرحلة التشغيل الكامل فإن أصحاب الأموال سوف يتوجهون بها إلى السوق فيزداد الطلب على سلع الإنتاج، وسلع الاستهلاك الأمر الذي سيدفع المنتجين إلى زيادة الإنتاج فيزداد عرض السلع والخدمات ويزداد التشغيل وتزداد الدخول ويمكن أن يصل الاقتصاد إلى مرحلة التشغيل الكامل.</a:t>
            </a:r>
          </a:p>
          <a:p>
            <a:pPr algn="r" rtl="1"/>
            <a:r>
              <a:rPr lang="ar-EG" dirty="0"/>
              <a:t>أما إذا أنفقت الدولة القروض وكان الاقتصاد في مرحلة التشغيل الكامل، فإن ذلك سيزيد الطلب الكلي ونظراً لوصول الإنتاج إلى مرحلة التشغيل الكامل فإن زيادة الطلب الجديدة الناجمة عن تسديد القروضسوف تؤدي إلى زيادة الأسعار وحدوث التضخم، لذلك لا ينصح في مرحلة التشغيل الكامل باستهلاك القروضأو تسديدها، بل سحب سيولة من السوق بهدف تخفيض الأسعار.</a:t>
            </a:r>
            <a:endParaRPr lang="en-US" dirty="0"/>
          </a:p>
        </p:txBody>
      </p:sp>
    </p:spTree>
    <p:extLst>
      <p:ext uri="{BB962C8B-B14F-4D97-AF65-F5344CB8AC3E}">
        <p14:creationId xmlns:p14="http://schemas.microsoft.com/office/powerpoint/2010/main" val="277667301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2D03A0B2-4A2F-D846-A5E6-FB7CB9A031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375492"/>
            <a:ext cx="2770698" cy="5482505"/>
          </a:xfrm>
          <a:prstGeom prst="rect">
            <a:avLst/>
          </a:prstGeom>
          <a:gradFill flip="none" rotWithShape="1">
            <a:gsLst>
              <a:gs pos="0">
                <a:schemeClr val="accent1">
                  <a:alpha val="50000"/>
                </a:schemeClr>
              </a:gs>
              <a:gs pos="81000">
                <a:schemeClr val="accent4">
                  <a:alpha val="50000"/>
                </a:schemeClr>
              </a:gs>
              <a:gs pos="25000">
                <a:schemeClr val="accent2">
                  <a:alpha val="60000"/>
                </a:schemeClr>
              </a:gs>
              <a:gs pos="50000">
                <a:schemeClr val="accent3">
                  <a:alpha val="55000"/>
                </a:schemeClr>
              </a:gs>
              <a:gs pos="99000">
                <a:schemeClr val="accent5">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9" name="Rectangle 8">
            <a:extLst>
              <a:ext uri="{FF2B5EF4-FFF2-40B4-BE49-F238E27FC236}">
                <a16:creationId xmlns:a16="http://schemas.microsoft.com/office/drawing/2014/main" id="{7F573F1D-73A7-FB41-BCAD-FC9AA7DEF4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
            <a:ext cx="1373567" cy="6857999"/>
          </a:xfrm>
          <a:prstGeom prst="rect">
            <a:avLst/>
          </a:prstGeom>
          <a:gradFill flip="none" rotWithShape="1">
            <a:gsLst>
              <a:gs pos="0">
                <a:schemeClr val="accent1">
                  <a:alpha val="50000"/>
                </a:schemeClr>
              </a:gs>
              <a:gs pos="81000">
                <a:schemeClr val="accent4">
                  <a:alpha val="50000"/>
                </a:schemeClr>
              </a:gs>
              <a:gs pos="25000">
                <a:schemeClr val="accent2">
                  <a:alpha val="60000"/>
                </a:schemeClr>
              </a:gs>
              <a:gs pos="50000">
                <a:schemeClr val="accent3">
                  <a:alpha val="55000"/>
                </a:schemeClr>
              </a:gs>
              <a:gs pos="99000">
                <a:schemeClr val="accent5">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useBgFill="1">
        <p:nvSpPr>
          <p:cNvPr id="11" name="Rectangle 10">
            <a:extLst>
              <a:ext uri="{FF2B5EF4-FFF2-40B4-BE49-F238E27FC236}">
                <a16:creationId xmlns:a16="http://schemas.microsoft.com/office/drawing/2014/main" id="{281148B8-58D0-4E9A-A32C-B3B181A3A8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E3AF453-34CE-0523-E7AA-76EFB177283C}"/>
              </a:ext>
            </a:extLst>
          </p:cNvPr>
          <p:cNvSpPr>
            <a:spLocks noGrp="1"/>
          </p:cNvSpPr>
          <p:nvPr>
            <p:ph type="title"/>
          </p:nvPr>
        </p:nvSpPr>
        <p:spPr>
          <a:xfrm>
            <a:off x="5656668" y="1375492"/>
            <a:ext cx="5950116" cy="3322492"/>
          </a:xfrm>
        </p:spPr>
        <p:txBody>
          <a:bodyPr vert="horz" lIns="91440" tIns="45720" rIns="91440" bIns="45720" rtlCol="0" anchor="t">
            <a:normAutofit/>
          </a:bodyPr>
          <a:lstStyle/>
          <a:p>
            <a:pPr algn="ctr" defTabSz="914400"/>
            <a:r>
              <a:rPr lang="ar-EG" sz="6000" dirty="0"/>
              <a:t>سادسا</a:t>
            </a:r>
            <a:br>
              <a:rPr lang="en-US" sz="6000" dirty="0"/>
            </a:br>
            <a:r>
              <a:rPr lang="ar-EG" sz="6000" dirty="0"/>
              <a:t>مخاطر القروض</a:t>
            </a:r>
            <a:endParaRPr lang="en-US" sz="6000" dirty="0"/>
          </a:p>
        </p:txBody>
      </p:sp>
      <p:sp>
        <p:nvSpPr>
          <p:cNvPr id="13" name="Rectangle 12">
            <a:extLst>
              <a:ext uri="{FF2B5EF4-FFF2-40B4-BE49-F238E27FC236}">
                <a16:creationId xmlns:a16="http://schemas.microsoft.com/office/drawing/2014/main" id="{81EC1EF6-A5BF-44DB-A672-D024091B3C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375495"/>
            <a:ext cx="5106593" cy="5482505"/>
          </a:xfrm>
          <a:prstGeom prst="rect">
            <a:avLst/>
          </a:prstGeom>
          <a:gradFill flip="none" rotWithShape="1">
            <a:gsLst>
              <a:gs pos="0">
                <a:schemeClr val="accent1">
                  <a:alpha val="50000"/>
                </a:schemeClr>
              </a:gs>
              <a:gs pos="81000">
                <a:schemeClr val="accent4">
                  <a:alpha val="50000"/>
                </a:schemeClr>
              </a:gs>
              <a:gs pos="25000">
                <a:schemeClr val="accent2">
                  <a:alpha val="60000"/>
                </a:schemeClr>
              </a:gs>
              <a:gs pos="50000">
                <a:schemeClr val="accent3">
                  <a:alpha val="55000"/>
                </a:schemeClr>
              </a:gs>
              <a:gs pos="99000">
                <a:schemeClr val="accent5">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15" name="Rectangle 14">
            <a:extLst>
              <a:ext uri="{FF2B5EF4-FFF2-40B4-BE49-F238E27FC236}">
                <a16:creationId xmlns:a16="http://schemas.microsoft.com/office/drawing/2014/main" id="{45E02CBB-287D-4A17-B2F3-56AD2C058F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3742769" cy="6857999"/>
          </a:xfrm>
          <a:prstGeom prst="rect">
            <a:avLst/>
          </a:prstGeom>
          <a:gradFill flip="none" rotWithShape="1">
            <a:gsLst>
              <a:gs pos="0">
                <a:schemeClr val="accent1">
                  <a:alpha val="50000"/>
                </a:schemeClr>
              </a:gs>
              <a:gs pos="81000">
                <a:schemeClr val="accent4">
                  <a:alpha val="50000"/>
                </a:schemeClr>
              </a:gs>
              <a:gs pos="25000">
                <a:schemeClr val="accent2">
                  <a:alpha val="60000"/>
                </a:schemeClr>
              </a:gs>
              <a:gs pos="50000">
                <a:schemeClr val="accent3">
                  <a:alpha val="55000"/>
                </a:schemeClr>
              </a:gs>
              <a:gs pos="99000">
                <a:schemeClr val="accent5">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5451027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03EBD86-3234-7A5B-2F84-12A4BB5FEB60}"/>
              </a:ext>
            </a:extLst>
          </p:cNvPr>
          <p:cNvSpPr>
            <a:spLocks noGrp="1"/>
          </p:cNvSpPr>
          <p:nvPr>
            <p:ph idx="1"/>
          </p:nvPr>
        </p:nvSpPr>
        <p:spPr>
          <a:xfrm>
            <a:off x="1587709" y="562708"/>
            <a:ext cx="10313559" cy="5523460"/>
          </a:xfrm>
        </p:spPr>
        <p:txBody>
          <a:bodyPr/>
          <a:lstStyle/>
          <a:p>
            <a:pPr algn="r" rtl="1"/>
            <a:r>
              <a:rPr lang="ar-EG" dirty="0"/>
              <a:t>يعُد الدين العام أداة مالية تستخدمها الحكومات لتمويل الأنشطة الحكومية المختلفة، مثل الاستثمارات في البنية التحتية ومع ذلك، فإن مستويات الديون العامة المرتفعة تنطوي على العديد من المخاطرعلى الخدمات العامة والبرامج الاجتماعية، هذه المخاطر يمكن أن تؤدي إلى عواقب وخيمة على الاقتصاد الوطني ، وتتمثل هذه المخاطر فى النقاط الاتيه:</a:t>
            </a:r>
          </a:p>
          <a:p>
            <a:pPr marL="457200" indent="-457200" algn="r" rtl="1">
              <a:buFont typeface="+mj-lt"/>
              <a:buAutoNum type="arabicParenR"/>
            </a:pPr>
            <a:r>
              <a:rPr lang="ar-EG" sz="2800" dirty="0">
                <a:solidFill>
                  <a:srgbClr val="FFFF00"/>
                </a:solidFill>
              </a:rPr>
              <a:t>مخاطر السوق</a:t>
            </a:r>
          </a:p>
          <a:p>
            <a:pPr marL="457200" indent="-457200" algn="r" rtl="1">
              <a:buFont typeface="+mj-lt"/>
              <a:buAutoNum type="arabicParenR"/>
            </a:pPr>
            <a:r>
              <a:rPr lang="ar-EG" sz="2800" dirty="0">
                <a:solidFill>
                  <a:srgbClr val="FFFF00"/>
                </a:solidFill>
              </a:rPr>
              <a:t>مخاطر التجديد</a:t>
            </a:r>
          </a:p>
          <a:p>
            <a:pPr marL="457200" indent="-457200" algn="r" rtl="1">
              <a:buFont typeface="+mj-lt"/>
              <a:buAutoNum type="arabicParenR"/>
            </a:pPr>
            <a:r>
              <a:rPr lang="ar-EG" sz="2800" dirty="0">
                <a:solidFill>
                  <a:srgbClr val="FFFF00"/>
                </a:solidFill>
              </a:rPr>
              <a:t>مخاطر السيولة</a:t>
            </a:r>
          </a:p>
          <a:p>
            <a:pPr marL="457200" indent="-457200" algn="r" rtl="1">
              <a:buFont typeface="+mj-lt"/>
              <a:buAutoNum type="arabicParenR"/>
            </a:pPr>
            <a:r>
              <a:rPr lang="ar-EG" sz="2800" dirty="0">
                <a:solidFill>
                  <a:srgbClr val="FFFF00"/>
                </a:solidFill>
              </a:rPr>
              <a:t>مخاطر الائتمان</a:t>
            </a:r>
          </a:p>
          <a:p>
            <a:pPr marL="457200" indent="-457200" algn="r" rtl="1">
              <a:buFont typeface="+mj-lt"/>
              <a:buAutoNum type="arabicParenR"/>
            </a:pPr>
            <a:r>
              <a:rPr lang="ar-EG" sz="2800" dirty="0">
                <a:solidFill>
                  <a:srgbClr val="FFFF00"/>
                </a:solidFill>
              </a:rPr>
              <a:t> مخاطر التسوية</a:t>
            </a:r>
          </a:p>
          <a:p>
            <a:pPr marL="457200" indent="-457200" algn="r" rtl="1">
              <a:buFont typeface="+mj-lt"/>
              <a:buAutoNum type="arabicParenR"/>
            </a:pPr>
            <a:r>
              <a:rPr lang="ar-EG" sz="2800" dirty="0">
                <a:solidFill>
                  <a:srgbClr val="FFFF00"/>
                </a:solidFill>
              </a:rPr>
              <a:t>المخاطر التشغيلية</a:t>
            </a:r>
            <a:endParaRPr lang="en-US" dirty="0">
              <a:solidFill>
                <a:srgbClr val="FFFF00"/>
              </a:solidFill>
            </a:endParaRPr>
          </a:p>
        </p:txBody>
      </p:sp>
    </p:spTree>
    <p:extLst>
      <p:ext uri="{BB962C8B-B14F-4D97-AF65-F5344CB8AC3E}">
        <p14:creationId xmlns:p14="http://schemas.microsoft.com/office/powerpoint/2010/main" val="173283502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225AD9-FA76-B483-CADB-4D0376882027}"/>
              </a:ext>
            </a:extLst>
          </p:cNvPr>
          <p:cNvSpPr>
            <a:spLocks noGrp="1"/>
          </p:cNvSpPr>
          <p:nvPr>
            <p:ph type="title"/>
          </p:nvPr>
        </p:nvSpPr>
        <p:spPr/>
        <p:txBody>
          <a:bodyPr/>
          <a:lstStyle/>
          <a:p>
            <a:pPr algn="r" rtl="1"/>
            <a:r>
              <a:rPr lang="ar-EG" dirty="0"/>
              <a:t>مخاطر السوق:-</a:t>
            </a:r>
            <a:br>
              <a:rPr lang="ar-EG" dirty="0"/>
            </a:br>
            <a:endParaRPr lang="en-US" dirty="0"/>
          </a:p>
        </p:txBody>
      </p:sp>
      <p:sp>
        <p:nvSpPr>
          <p:cNvPr id="3" name="Content Placeholder 2">
            <a:extLst>
              <a:ext uri="{FF2B5EF4-FFF2-40B4-BE49-F238E27FC236}">
                <a16:creationId xmlns:a16="http://schemas.microsoft.com/office/drawing/2014/main" id="{E5E79AE3-EB57-5B92-B785-5E7F634B45D2}"/>
              </a:ext>
            </a:extLst>
          </p:cNvPr>
          <p:cNvSpPr>
            <a:spLocks noGrp="1"/>
          </p:cNvSpPr>
          <p:nvPr>
            <p:ph idx="1"/>
          </p:nvPr>
        </p:nvSpPr>
        <p:spPr>
          <a:xfrm>
            <a:off x="1587709" y="1448972"/>
            <a:ext cx="9486691" cy="4637196"/>
          </a:xfrm>
        </p:spPr>
        <p:txBody>
          <a:bodyPr>
            <a:normAutofit/>
          </a:bodyPr>
          <a:lstStyle/>
          <a:p>
            <a:pPr marL="0" indent="0" algn="r" rtl="1">
              <a:buNone/>
            </a:pPr>
            <a:r>
              <a:rPr lang="ar-EG" dirty="0"/>
              <a:t>تشير مخاطر السوق إلى المخاطر المرتبطة بالتغيرات في أسعار السوق، مثل </a:t>
            </a:r>
            <a:r>
              <a:rPr lang="ar-EG" dirty="0">
                <a:solidFill>
                  <a:srgbClr val="FFFF00"/>
                </a:solidFill>
              </a:rPr>
              <a:t>أسعار الفائدة وسعر الصرف وأسعار السلع</a:t>
            </a:r>
            <a:r>
              <a:rPr lang="ar-EG" dirty="0"/>
              <a:t>.</a:t>
            </a:r>
          </a:p>
          <a:p>
            <a:pPr algn="r" rtl="1"/>
            <a:r>
              <a:rPr lang="ar-EG" dirty="0"/>
              <a:t>يمكن أن تؤثر هذه التغيرات على </a:t>
            </a:r>
            <a:r>
              <a:rPr lang="ar-EG" dirty="0">
                <a:solidFill>
                  <a:srgbClr val="FFFF00"/>
                </a:solidFill>
              </a:rPr>
              <a:t>تكلفة خدمة ديون الحكومة</a:t>
            </a:r>
            <a:r>
              <a:rPr lang="ar-EG" dirty="0"/>
              <a:t>، مما يؤدي إلى زيادة النفقات العامة. على سبيل المثال، إذا ارتفعت أسعار الفائدة، فستحتاج الحكومة إلى دفع مزيد من المال في شكل فوائد على ديونها، مما يؤدي إلى زيادة العجز المالي للحكومة، مما قد يفرض قيوًدًا على الإنفاق العام أو يؤدي إلى زيادة  الضرائب. </a:t>
            </a:r>
          </a:p>
          <a:p>
            <a:pPr algn="r" rtl="1"/>
            <a:r>
              <a:rPr lang="ar-EG" dirty="0"/>
              <a:t>كما يمكن أن تؤثر التغيرات في سعر الصرف على تكلفة خدمة ديون الحكومة المقومة بالعملات الأجنبية. على سبيل المثال، إذا انخفض سعر الصرف المحلي، فسيحتاج المستثمرون الأجانب إلى دفع المزيد من العملات المحلية  لشراء نفس مبلغ الدين المقوّم بالعملات الأجنبية. يمكن أن يؤدي ذلك إلى زيادة النفقات العامة للحكومة.</a:t>
            </a:r>
          </a:p>
          <a:p>
            <a:pPr algn="r" rtl="1"/>
            <a:endParaRPr lang="en-US" dirty="0"/>
          </a:p>
        </p:txBody>
      </p:sp>
    </p:spTree>
    <p:extLst>
      <p:ext uri="{BB962C8B-B14F-4D97-AF65-F5344CB8AC3E}">
        <p14:creationId xmlns:p14="http://schemas.microsoft.com/office/powerpoint/2010/main" val="392230509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225AD9-FA76-B483-CADB-4D0376882027}"/>
              </a:ext>
            </a:extLst>
          </p:cNvPr>
          <p:cNvSpPr>
            <a:spLocks noGrp="1"/>
          </p:cNvSpPr>
          <p:nvPr>
            <p:ph type="title"/>
          </p:nvPr>
        </p:nvSpPr>
        <p:spPr/>
        <p:txBody>
          <a:bodyPr/>
          <a:lstStyle/>
          <a:p>
            <a:pPr algn="r" rtl="1"/>
            <a:r>
              <a:rPr lang="ar-EG" dirty="0"/>
              <a:t>مخاطر التجديد:-</a:t>
            </a:r>
            <a:br>
              <a:rPr lang="ar-EG" dirty="0"/>
            </a:br>
            <a:endParaRPr lang="en-US" dirty="0"/>
          </a:p>
        </p:txBody>
      </p:sp>
      <p:sp>
        <p:nvSpPr>
          <p:cNvPr id="3" name="Content Placeholder 2">
            <a:extLst>
              <a:ext uri="{FF2B5EF4-FFF2-40B4-BE49-F238E27FC236}">
                <a16:creationId xmlns:a16="http://schemas.microsoft.com/office/drawing/2014/main" id="{E5E79AE3-EB57-5B92-B785-5E7F634B45D2}"/>
              </a:ext>
            </a:extLst>
          </p:cNvPr>
          <p:cNvSpPr>
            <a:spLocks noGrp="1"/>
          </p:cNvSpPr>
          <p:nvPr>
            <p:ph idx="1"/>
          </p:nvPr>
        </p:nvSpPr>
        <p:spPr>
          <a:xfrm>
            <a:off x="1587709" y="1448972"/>
            <a:ext cx="9486691" cy="4637196"/>
          </a:xfrm>
        </p:spPr>
        <p:txBody>
          <a:bodyPr>
            <a:normAutofit/>
          </a:bodyPr>
          <a:lstStyle/>
          <a:p>
            <a:pPr marL="0" indent="0" algn="r" rtl="1">
              <a:buNone/>
            </a:pPr>
            <a:r>
              <a:rPr lang="ar-EG" dirty="0"/>
              <a:t>مخاطر التجديد هي الخطر الذي لا يمكن تجديد الدين فيه عند الاستحقاق، إما بسبب التكاليف المرتفعة أو عدم توفرالتمويل. يمكن أن يؤدي ذلك إلى مشاكل في السيولة وعدم الاستقرار المالي.  </a:t>
            </a:r>
          </a:p>
          <a:p>
            <a:pPr marL="0" indent="0" algn="r" rtl="1">
              <a:buNone/>
            </a:pPr>
            <a:r>
              <a:rPr lang="ar-EG" dirty="0">
                <a:solidFill>
                  <a:srgbClr val="FFFF00"/>
                </a:solidFill>
              </a:rPr>
              <a:t>على سبيل المثال: </a:t>
            </a:r>
          </a:p>
          <a:p>
            <a:pPr algn="just" rtl="1"/>
            <a:r>
              <a:rPr lang="ar-EG" dirty="0"/>
              <a:t>إذا ارتفعت أسعار الفائدة بشكل كبير، فقد تصبح تكلفة تجديد الدين المقوّم بالعملات الأجنبية مرتفعة للغاية بالنسبة للحكومة. في هذه الحالة، قد لا تتمكن الحكومة من تجديد الدين، مما قد يؤدي إلى تخلف عن  السداد. </a:t>
            </a:r>
          </a:p>
          <a:p>
            <a:pPr algn="just" rtl="1"/>
            <a:r>
              <a:rPr lang="ar-EG" dirty="0"/>
              <a:t>كما يمكن أن تؤدي العوامل الاقتصادية الأخرى، مثل الركود أو الاضطرابات السياسية، إلى عدم توفر التمويل لتجديد الدين. في هذه الحالة، قد تضطر الحكومة إلى خفض الإنفاق العام أو زيادة الضرائب، مما قد يؤدي إلى  عواقب اقتصادية وخيمة.</a:t>
            </a:r>
          </a:p>
          <a:p>
            <a:pPr algn="r" rtl="1"/>
            <a:endParaRPr lang="en-US" dirty="0"/>
          </a:p>
        </p:txBody>
      </p:sp>
    </p:spTree>
    <p:extLst>
      <p:ext uri="{BB962C8B-B14F-4D97-AF65-F5344CB8AC3E}">
        <p14:creationId xmlns:p14="http://schemas.microsoft.com/office/powerpoint/2010/main" val="325120510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225AD9-FA76-B483-CADB-4D0376882027}"/>
              </a:ext>
            </a:extLst>
          </p:cNvPr>
          <p:cNvSpPr>
            <a:spLocks noGrp="1"/>
          </p:cNvSpPr>
          <p:nvPr>
            <p:ph type="title"/>
          </p:nvPr>
        </p:nvSpPr>
        <p:spPr/>
        <p:txBody>
          <a:bodyPr/>
          <a:lstStyle/>
          <a:p>
            <a:pPr algn="r" rtl="1"/>
            <a:r>
              <a:rPr lang="ar-EG" dirty="0"/>
              <a:t>مخاطر السيولة:-</a:t>
            </a:r>
            <a:br>
              <a:rPr lang="ar-EG" dirty="0"/>
            </a:br>
            <a:endParaRPr lang="en-US" dirty="0"/>
          </a:p>
        </p:txBody>
      </p:sp>
      <p:sp>
        <p:nvSpPr>
          <p:cNvPr id="3" name="Content Placeholder 2">
            <a:extLst>
              <a:ext uri="{FF2B5EF4-FFF2-40B4-BE49-F238E27FC236}">
                <a16:creationId xmlns:a16="http://schemas.microsoft.com/office/drawing/2014/main" id="{E5E79AE3-EB57-5B92-B785-5E7F634B45D2}"/>
              </a:ext>
            </a:extLst>
          </p:cNvPr>
          <p:cNvSpPr>
            <a:spLocks noGrp="1"/>
          </p:cNvSpPr>
          <p:nvPr>
            <p:ph idx="1"/>
          </p:nvPr>
        </p:nvSpPr>
        <p:spPr>
          <a:xfrm>
            <a:off x="1587709" y="1448972"/>
            <a:ext cx="9486691" cy="4637196"/>
          </a:xfrm>
        </p:spPr>
        <p:txBody>
          <a:bodyPr>
            <a:normAutofit/>
          </a:bodyPr>
          <a:lstStyle/>
          <a:p>
            <a:pPr marL="0" indent="0" algn="r" rtl="1">
              <a:buNone/>
            </a:pPr>
            <a:r>
              <a:rPr lang="ar-EG" dirty="0"/>
              <a:t>تشير مخاطر السيولة إلى المخاطر المرتبطة بصعوبة الحكومة في الوفاء بالتزاماتها المالية قصيرة الأجل. يمكن أن  تنشأ هذه المخاطر من عدة أسباب، بما في ذلك: </a:t>
            </a:r>
          </a:p>
          <a:p>
            <a:pPr algn="r" rtl="1"/>
            <a:r>
              <a:rPr lang="ar-EG" dirty="0">
                <a:solidFill>
                  <a:srgbClr val="FFFF00"/>
                </a:solidFill>
              </a:rPr>
              <a:t>محدودية عمق السوق: </a:t>
            </a:r>
            <a:r>
              <a:rPr lang="ar-EG" dirty="0"/>
              <a:t>إذا كان عدد المستثمرين في الديون الحكومية محدوًدًا، فقد يكون من الصعب على  الحكومة بيع الديون عند الحاجة. </a:t>
            </a:r>
          </a:p>
          <a:p>
            <a:pPr algn="r" rtl="1"/>
            <a:endParaRPr lang="ar-EG" dirty="0"/>
          </a:p>
          <a:p>
            <a:pPr algn="r" rtl="1"/>
            <a:r>
              <a:rPr lang="ar-EG" dirty="0">
                <a:solidFill>
                  <a:srgbClr val="FFFF00"/>
                </a:solidFill>
              </a:rPr>
              <a:t>عدم كفاية التدفق النقدي: </a:t>
            </a:r>
            <a:r>
              <a:rPr lang="ar-EG" dirty="0"/>
              <a:t>إذا لم يكن لدى الحكومة تدفق نقدي كافٍ لتغطية التزاماتها قصيرة الأجل، فقد تضطر  إلى اللجوء إلى الاقتراض لسد الفجوة، مما قد يؤدي إلى زيادة الدين العام. </a:t>
            </a:r>
          </a:p>
          <a:p>
            <a:pPr marL="0" indent="0" algn="r" rtl="1">
              <a:buNone/>
            </a:pPr>
            <a:endParaRPr lang="ar-EG" dirty="0"/>
          </a:p>
          <a:p>
            <a:pPr algn="r" rtl="1"/>
            <a:endParaRPr lang="en-US" dirty="0"/>
          </a:p>
        </p:txBody>
      </p:sp>
    </p:spTree>
    <p:extLst>
      <p:ext uri="{BB962C8B-B14F-4D97-AF65-F5344CB8AC3E}">
        <p14:creationId xmlns:p14="http://schemas.microsoft.com/office/powerpoint/2010/main" val="104883763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225AD9-FA76-B483-CADB-4D0376882027}"/>
              </a:ext>
            </a:extLst>
          </p:cNvPr>
          <p:cNvSpPr>
            <a:spLocks noGrp="1"/>
          </p:cNvSpPr>
          <p:nvPr>
            <p:ph type="title"/>
          </p:nvPr>
        </p:nvSpPr>
        <p:spPr/>
        <p:txBody>
          <a:bodyPr/>
          <a:lstStyle/>
          <a:p>
            <a:pPr algn="r" rtl="1"/>
            <a:r>
              <a:rPr lang="ar-EG" dirty="0"/>
              <a:t>مخاطر الائتمان:-</a:t>
            </a:r>
            <a:br>
              <a:rPr lang="ar-EG" dirty="0"/>
            </a:br>
            <a:endParaRPr lang="en-US" dirty="0"/>
          </a:p>
        </p:txBody>
      </p:sp>
      <p:sp>
        <p:nvSpPr>
          <p:cNvPr id="3" name="Content Placeholder 2">
            <a:extLst>
              <a:ext uri="{FF2B5EF4-FFF2-40B4-BE49-F238E27FC236}">
                <a16:creationId xmlns:a16="http://schemas.microsoft.com/office/drawing/2014/main" id="{E5E79AE3-EB57-5B92-B785-5E7F634B45D2}"/>
              </a:ext>
            </a:extLst>
          </p:cNvPr>
          <p:cNvSpPr>
            <a:spLocks noGrp="1"/>
          </p:cNvSpPr>
          <p:nvPr>
            <p:ph idx="1"/>
          </p:nvPr>
        </p:nvSpPr>
        <p:spPr>
          <a:xfrm>
            <a:off x="1587709" y="1448972"/>
            <a:ext cx="9486691" cy="4637196"/>
          </a:xfrm>
        </p:spPr>
        <p:txBody>
          <a:bodyPr>
            <a:normAutofit/>
          </a:bodyPr>
          <a:lstStyle/>
          <a:p>
            <a:pPr marL="0" indent="0" algn="r" rtl="1">
              <a:buNone/>
            </a:pPr>
            <a:r>
              <a:rPr lang="ar-EG" dirty="0"/>
              <a:t>تشير مخاطر الائتمان إلى خطر تخلف المقترضين عن سداد القروض أو الأصول المالية الأخرى التي تمتلكها الحكومة، أو تخلف طرف مقابل عن الوفاء بالعقود المالية. يمكن أن يكون هذا الأمر ذا صلة بإدارة الديون التي  تشمل الأصول السائلة أو المشتقات.</a:t>
            </a:r>
          </a:p>
          <a:p>
            <a:pPr marL="0" indent="0" algn="r" rtl="1">
              <a:buNone/>
            </a:pPr>
            <a:r>
              <a:rPr lang="ar-EG" dirty="0">
                <a:solidFill>
                  <a:srgbClr val="FFFF00"/>
                </a:solidFill>
              </a:rPr>
              <a:t>على سبيل المثال:</a:t>
            </a:r>
          </a:p>
          <a:p>
            <a:pPr marL="0" indent="0" algn="r" rtl="1">
              <a:buNone/>
            </a:pPr>
            <a:r>
              <a:rPr lang="ar-EG" dirty="0"/>
              <a:t> إذا تخلف مستثمر أجنبي عن سداد ديونه للحكومة، فقد تضطر الحكومة إلى تحمل الخسارة. كما  يمكن أن تؤدي مخاطر الائتمان إلى انخفاض أسعار الديون الحكومية، مما يزيد من تكلفة تمويل الحكومة.</a:t>
            </a:r>
          </a:p>
          <a:p>
            <a:pPr algn="r" rtl="1"/>
            <a:endParaRPr lang="en-US" dirty="0"/>
          </a:p>
        </p:txBody>
      </p:sp>
    </p:spTree>
    <p:extLst>
      <p:ext uri="{BB962C8B-B14F-4D97-AF65-F5344CB8AC3E}">
        <p14:creationId xmlns:p14="http://schemas.microsoft.com/office/powerpoint/2010/main" val="23688183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225AD9-FA76-B483-CADB-4D0376882027}"/>
              </a:ext>
            </a:extLst>
          </p:cNvPr>
          <p:cNvSpPr>
            <a:spLocks noGrp="1"/>
          </p:cNvSpPr>
          <p:nvPr>
            <p:ph type="title"/>
          </p:nvPr>
        </p:nvSpPr>
        <p:spPr/>
        <p:txBody>
          <a:bodyPr/>
          <a:lstStyle/>
          <a:p>
            <a:pPr algn="r" rtl="1"/>
            <a:r>
              <a:rPr lang="ar-EG" dirty="0"/>
              <a:t>مخاطر التسوية:-</a:t>
            </a:r>
            <a:br>
              <a:rPr lang="ar-EG" dirty="0"/>
            </a:br>
            <a:endParaRPr lang="en-US" dirty="0"/>
          </a:p>
        </p:txBody>
      </p:sp>
      <p:sp>
        <p:nvSpPr>
          <p:cNvPr id="3" name="Content Placeholder 2">
            <a:extLst>
              <a:ext uri="{FF2B5EF4-FFF2-40B4-BE49-F238E27FC236}">
                <a16:creationId xmlns:a16="http://schemas.microsoft.com/office/drawing/2014/main" id="{E5E79AE3-EB57-5B92-B785-5E7F634B45D2}"/>
              </a:ext>
            </a:extLst>
          </p:cNvPr>
          <p:cNvSpPr>
            <a:spLocks noGrp="1"/>
          </p:cNvSpPr>
          <p:nvPr>
            <p:ph idx="1"/>
          </p:nvPr>
        </p:nvSpPr>
        <p:spPr>
          <a:xfrm>
            <a:off x="1587709" y="1448972"/>
            <a:ext cx="9486691" cy="4637196"/>
          </a:xfrm>
        </p:spPr>
        <p:txBody>
          <a:bodyPr>
            <a:normAutofit/>
          </a:bodyPr>
          <a:lstStyle/>
          <a:p>
            <a:pPr marL="0" indent="0" algn="r" rtl="1">
              <a:buNone/>
            </a:pPr>
            <a:r>
              <a:rPr lang="ar-EG" dirty="0"/>
              <a:t>تشير مخاطر التسوية إلى الخسارة المحتملة التي تتعرض لها الحكومة كطرف مقابل بسبب فشل طرف مقابل آخر في التسوية )باستثناء التخلف عن السداد(. يمكن أن يحدث هذا بسبب الأخطاء البشرية أو فشل النظام أو الكوارث  الطبيعية. </a:t>
            </a:r>
          </a:p>
          <a:p>
            <a:pPr marL="0" indent="0" algn="r" rtl="1">
              <a:buNone/>
            </a:pPr>
            <a:r>
              <a:rPr lang="ar-EG" dirty="0">
                <a:solidFill>
                  <a:srgbClr val="FFFF00"/>
                </a:solidFill>
              </a:rPr>
              <a:t>على سبيل المثال: </a:t>
            </a:r>
          </a:p>
          <a:p>
            <a:pPr marL="0" indent="0" algn="r" rtl="1">
              <a:buNone/>
            </a:pPr>
            <a:r>
              <a:rPr lang="ar-EG" dirty="0"/>
              <a:t>إذا فشل أحد البنوك في تسوية مدفوعاته للحكومة، فقد تضطر الحكومة إلى تحمل الخسارة. كما  يمكن أن تؤدي مخاطر التسوية إلى زيادة النفقات العامة للحكومة. </a:t>
            </a:r>
          </a:p>
        </p:txBody>
      </p:sp>
    </p:spTree>
    <p:extLst>
      <p:ext uri="{BB962C8B-B14F-4D97-AF65-F5344CB8AC3E}">
        <p14:creationId xmlns:p14="http://schemas.microsoft.com/office/powerpoint/2010/main" val="30870151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225AD9-FA76-B483-CADB-4D0376882027}"/>
              </a:ext>
            </a:extLst>
          </p:cNvPr>
          <p:cNvSpPr>
            <a:spLocks noGrp="1"/>
          </p:cNvSpPr>
          <p:nvPr>
            <p:ph type="title"/>
          </p:nvPr>
        </p:nvSpPr>
        <p:spPr/>
        <p:txBody>
          <a:bodyPr/>
          <a:lstStyle/>
          <a:p>
            <a:pPr algn="r" rtl="1"/>
            <a:r>
              <a:rPr lang="ar-EG" dirty="0"/>
              <a:t>المخاطر التشغيلية:-</a:t>
            </a:r>
            <a:br>
              <a:rPr lang="ar-EG" dirty="0"/>
            </a:br>
            <a:endParaRPr lang="en-US" dirty="0"/>
          </a:p>
        </p:txBody>
      </p:sp>
      <p:sp>
        <p:nvSpPr>
          <p:cNvPr id="3" name="Content Placeholder 2">
            <a:extLst>
              <a:ext uri="{FF2B5EF4-FFF2-40B4-BE49-F238E27FC236}">
                <a16:creationId xmlns:a16="http://schemas.microsoft.com/office/drawing/2014/main" id="{E5E79AE3-EB57-5B92-B785-5E7F634B45D2}"/>
              </a:ext>
            </a:extLst>
          </p:cNvPr>
          <p:cNvSpPr>
            <a:spLocks noGrp="1"/>
          </p:cNvSpPr>
          <p:nvPr>
            <p:ph idx="1"/>
          </p:nvPr>
        </p:nvSpPr>
        <p:spPr>
          <a:xfrm>
            <a:off x="1587709" y="1448972"/>
            <a:ext cx="9486691" cy="4637196"/>
          </a:xfrm>
        </p:spPr>
        <p:txBody>
          <a:bodyPr>
            <a:normAutofit/>
          </a:bodyPr>
          <a:lstStyle/>
          <a:p>
            <a:pPr marL="0" indent="0" algn="just" rtl="1">
              <a:buNone/>
            </a:pPr>
            <a:r>
              <a:rPr lang="ar-EG" sz="2400" dirty="0"/>
              <a:t>تشير المخاطر التشغيلية إلى مخاطر مختلفة، </a:t>
            </a:r>
            <a:r>
              <a:rPr lang="ar-EG" sz="2400" dirty="0">
                <a:solidFill>
                  <a:srgbClr val="FFFF00"/>
                </a:solidFill>
              </a:rPr>
              <a:t>بما في ذلك:</a:t>
            </a:r>
          </a:p>
          <a:p>
            <a:pPr marL="0" indent="0" algn="just" rtl="1">
              <a:buNone/>
            </a:pPr>
            <a:r>
              <a:rPr lang="ar-EG" sz="2400" dirty="0"/>
              <a:t>أخطاء المعاملات، وفشل النظام، وخروقات الأمن، أو الكوارث الطبيعية التي تؤثر على العمليات التجارية. يمكن أن تؤدي هذه المخاطر إلى خسائر مالية للحكومة، أو  تعطيل العمليات الحكومية، أو فقدان الثقة في الحكومة. </a:t>
            </a:r>
          </a:p>
        </p:txBody>
      </p:sp>
    </p:spTree>
    <p:extLst>
      <p:ext uri="{BB962C8B-B14F-4D97-AF65-F5344CB8AC3E}">
        <p14:creationId xmlns:p14="http://schemas.microsoft.com/office/powerpoint/2010/main" val="71955531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3AF453-34CE-0523-E7AA-76EFB177283C}"/>
              </a:ext>
            </a:extLst>
          </p:cNvPr>
          <p:cNvSpPr>
            <a:spLocks noGrp="1"/>
          </p:cNvSpPr>
          <p:nvPr>
            <p:ph type="title"/>
          </p:nvPr>
        </p:nvSpPr>
        <p:spPr>
          <a:xfrm>
            <a:off x="5656668" y="1375492"/>
            <a:ext cx="5950116" cy="3322492"/>
          </a:xfrm>
        </p:spPr>
        <p:txBody>
          <a:bodyPr vert="horz" lIns="91440" tIns="45720" rIns="91440" bIns="45720" rtlCol="0" anchor="t">
            <a:normAutofit/>
          </a:bodyPr>
          <a:lstStyle/>
          <a:p>
            <a:pPr algn="ctr" defTabSz="914400"/>
            <a:r>
              <a:rPr lang="ar-EG" sz="6000" dirty="0"/>
              <a:t>سابعا</a:t>
            </a:r>
            <a:br>
              <a:rPr lang="en-US" sz="6000" dirty="0"/>
            </a:br>
            <a:r>
              <a:rPr lang="ar-EG" sz="6000" dirty="0"/>
              <a:t>القروض والنظم الاقتصاديه</a:t>
            </a:r>
            <a:endParaRPr lang="en-US" sz="6000" dirty="0"/>
          </a:p>
        </p:txBody>
      </p:sp>
    </p:spTree>
    <p:extLst>
      <p:ext uri="{BB962C8B-B14F-4D97-AF65-F5344CB8AC3E}">
        <p14:creationId xmlns:p14="http://schemas.microsoft.com/office/powerpoint/2010/main" val="5466634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8AEBB5-B034-03FD-B17D-0AA708D7C53A}"/>
              </a:ext>
            </a:extLst>
          </p:cNvPr>
          <p:cNvSpPr>
            <a:spLocks noGrp="1"/>
          </p:cNvSpPr>
          <p:nvPr>
            <p:ph type="title"/>
          </p:nvPr>
        </p:nvSpPr>
        <p:spPr/>
        <p:txBody>
          <a:bodyPr/>
          <a:lstStyle/>
          <a:p>
            <a:pPr algn="r" rtl="1"/>
            <a:r>
              <a:rPr lang="ar-EG" dirty="0"/>
              <a:t>مفهوم النظام الاقتصادي</a:t>
            </a:r>
            <a:endParaRPr lang="en-US" dirty="0"/>
          </a:p>
        </p:txBody>
      </p:sp>
      <p:sp>
        <p:nvSpPr>
          <p:cNvPr id="3" name="Content Placeholder 2">
            <a:extLst>
              <a:ext uri="{FF2B5EF4-FFF2-40B4-BE49-F238E27FC236}">
                <a16:creationId xmlns:a16="http://schemas.microsoft.com/office/drawing/2014/main" id="{88F2A526-98AA-70A5-9DF2-EDEA9356B853}"/>
              </a:ext>
            </a:extLst>
          </p:cNvPr>
          <p:cNvSpPr>
            <a:spLocks noGrp="1"/>
          </p:cNvSpPr>
          <p:nvPr>
            <p:ph idx="1"/>
          </p:nvPr>
        </p:nvSpPr>
        <p:spPr>
          <a:xfrm>
            <a:off x="1587709" y="1674055"/>
            <a:ext cx="9975934" cy="4412113"/>
          </a:xfrm>
        </p:spPr>
        <p:txBody>
          <a:bodyPr>
            <a:normAutofit/>
          </a:bodyPr>
          <a:lstStyle/>
          <a:p>
            <a:pPr algn="just" rtl="1"/>
            <a:r>
              <a:rPr lang="ar-EG" sz="2400" dirty="0"/>
              <a:t>يعرف النظام الاقتصادي على أنّه مجموعةٌ من العلاقات الاقتصادية والقانونية التي تحكم وتدير وتُنظّم حياة مجتمعٍ ما اقتصادياً في زمن مُعين، حيث يؤثّر هذا النظام في طبيعة العلاقات المتبادلة بين البشر ومختلف الموارد وعلى رأسها الموارد الطبيعيّة. </a:t>
            </a:r>
          </a:p>
          <a:p>
            <a:pPr algn="just" rtl="1"/>
            <a:r>
              <a:rPr lang="ar-EG" sz="2400" dirty="0"/>
              <a:t>خضعت النظم الاقتصادية للدراسة، والتطوير، وقد باتت واحدةً من أهمّ المجالات التي يبحث فيها المختصون، نظراً لارتباطاتها المتشعّبة بالعديد من المجالات، والقطاعات الأخرى، ولملامستها المباشرة لحياة الناس العامة، والخاصة، هذا وتهدف النظم الاقتصاديّة على اختلاف أنواعها وخصائصها إلى تلبية الاحتياجات الفردية المختلفة، من خلال استثمار الموارد المتاحة، إلى جانب حلّ المشاكل المتعلّقة بقلة الموارد، وتنوّع الاحتياجات الإنسانية، ومن هنا فقد ظَهرت العديد من النظم الاقتصادية، والتي نسلط الضوء على أبرزها فيما يلي.</a:t>
            </a:r>
            <a:endParaRPr lang="en-US" sz="2400" dirty="0"/>
          </a:p>
        </p:txBody>
      </p:sp>
    </p:spTree>
    <p:extLst>
      <p:ext uri="{BB962C8B-B14F-4D97-AF65-F5344CB8AC3E}">
        <p14:creationId xmlns:p14="http://schemas.microsoft.com/office/powerpoint/2010/main" val="347812343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9788EF-08F7-47C6-9F75-DB6626BC27DF}"/>
              </a:ext>
            </a:extLst>
          </p:cNvPr>
          <p:cNvSpPr>
            <a:spLocks noGrp="1"/>
          </p:cNvSpPr>
          <p:nvPr>
            <p:ph type="title"/>
          </p:nvPr>
        </p:nvSpPr>
        <p:spPr/>
        <p:txBody>
          <a:bodyPr/>
          <a:lstStyle/>
          <a:p>
            <a:pPr algn="r" rtl="1"/>
            <a:r>
              <a:rPr lang="ar-EG" dirty="0"/>
              <a:t>أبرز النظم الاقتصادية</a:t>
            </a:r>
            <a:endParaRPr lang="en-US" dirty="0"/>
          </a:p>
        </p:txBody>
      </p:sp>
      <p:sp>
        <p:nvSpPr>
          <p:cNvPr id="3" name="Content Placeholder 2">
            <a:extLst>
              <a:ext uri="{FF2B5EF4-FFF2-40B4-BE49-F238E27FC236}">
                <a16:creationId xmlns:a16="http://schemas.microsoft.com/office/drawing/2014/main" id="{53750AEB-42EF-4D3F-B795-1419441B02A6}"/>
              </a:ext>
            </a:extLst>
          </p:cNvPr>
          <p:cNvSpPr>
            <a:spLocks noGrp="1"/>
          </p:cNvSpPr>
          <p:nvPr>
            <p:ph idx="1"/>
          </p:nvPr>
        </p:nvSpPr>
        <p:spPr/>
        <p:txBody>
          <a:bodyPr/>
          <a:lstStyle/>
          <a:p>
            <a:pPr algn="r" rtl="1"/>
            <a:endParaRPr lang="ar-EG" dirty="0"/>
          </a:p>
          <a:p>
            <a:pPr algn="r" rtl="1">
              <a:buFont typeface="Wingdings" panose="05000000000000000000" pitchFamily="2" charset="2"/>
              <a:buChar char="§"/>
            </a:pPr>
            <a:r>
              <a:rPr lang="ar-EG" sz="3200" dirty="0">
                <a:solidFill>
                  <a:srgbClr val="FFFF00"/>
                </a:solidFill>
              </a:rPr>
              <a:t>النظام الرأسمالي.</a:t>
            </a:r>
          </a:p>
          <a:p>
            <a:pPr algn="r" rtl="1">
              <a:buFont typeface="Wingdings" panose="05000000000000000000" pitchFamily="2" charset="2"/>
              <a:buChar char="§"/>
            </a:pPr>
            <a:r>
              <a:rPr lang="ar-EG" sz="3200" dirty="0">
                <a:solidFill>
                  <a:srgbClr val="FFFF00"/>
                </a:solidFill>
              </a:rPr>
              <a:t>النظام الاشتراكي.</a:t>
            </a:r>
          </a:p>
          <a:p>
            <a:pPr algn="r" rtl="1">
              <a:buFont typeface="Wingdings" panose="05000000000000000000" pitchFamily="2" charset="2"/>
              <a:buChar char="§"/>
            </a:pPr>
            <a:r>
              <a:rPr lang="ar-EG" sz="3200" dirty="0">
                <a:solidFill>
                  <a:srgbClr val="FFFF00"/>
                </a:solidFill>
              </a:rPr>
              <a:t>النظام المختلط.</a:t>
            </a:r>
          </a:p>
          <a:p>
            <a:pPr algn="r" rtl="1">
              <a:buFont typeface="Wingdings" panose="05000000000000000000" pitchFamily="2" charset="2"/>
              <a:buChar char="§"/>
            </a:pPr>
            <a:r>
              <a:rPr lang="ar-EG" sz="3200" dirty="0">
                <a:solidFill>
                  <a:srgbClr val="FFFF00"/>
                </a:solidFill>
              </a:rPr>
              <a:t>النظام الاسلامي.</a:t>
            </a:r>
          </a:p>
          <a:p>
            <a:pPr algn="r" rtl="1"/>
            <a:endParaRPr lang="en-US" dirty="0"/>
          </a:p>
        </p:txBody>
      </p:sp>
    </p:spTree>
    <p:extLst>
      <p:ext uri="{BB962C8B-B14F-4D97-AF65-F5344CB8AC3E}">
        <p14:creationId xmlns:p14="http://schemas.microsoft.com/office/powerpoint/2010/main" val="211835905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C9D0FA-6C76-41EA-91A6-D3494DA97667}"/>
              </a:ext>
            </a:extLst>
          </p:cNvPr>
          <p:cNvSpPr>
            <a:spLocks noGrp="1"/>
          </p:cNvSpPr>
          <p:nvPr>
            <p:ph type="title"/>
          </p:nvPr>
        </p:nvSpPr>
        <p:spPr/>
        <p:txBody>
          <a:bodyPr/>
          <a:lstStyle/>
          <a:p>
            <a:pPr algn="r" rtl="1"/>
            <a:r>
              <a:rPr lang="ar-EG" dirty="0"/>
              <a:t>القرض في الأنظمة الاشتراكية :-</a:t>
            </a:r>
            <a:endParaRPr lang="en-US" dirty="0"/>
          </a:p>
        </p:txBody>
      </p:sp>
      <p:sp>
        <p:nvSpPr>
          <p:cNvPr id="3" name="Content Placeholder 2">
            <a:extLst>
              <a:ext uri="{FF2B5EF4-FFF2-40B4-BE49-F238E27FC236}">
                <a16:creationId xmlns:a16="http://schemas.microsoft.com/office/drawing/2014/main" id="{E174A766-BAF5-4DE3-ACE5-A027F00FC251}"/>
              </a:ext>
            </a:extLst>
          </p:cNvPr>
          <p:cNvSpPr>
            <a:spLocks noGrp="1"/>
          </p:cNvSpPr>
          <p:nvPr>
            <p:ph idx="1"/>
          </p:nvPr>
        </p:nvSpPr>
        <p:spPr>
          <a:xfrm>
            <a:off x="1587709" y="1674055"/>
            <a:ext cx="9990002" cy="4412113"/>
          </a:xfrm>
        </p:spPr>
        <p:txBody>
          <a:bodyPr/>
          <a:lstStyle/>
          <a:p>
            <a:pPr marL="0" indent="0" algn="r" rtl="1">
              <a:buNone/>
            </a:pPr>
            <a:r>
              <a:rPr lang="ar-EG" dirty="0"/>
              <a:t>يتم تنظيم القروض فى الانظمه الاشتراكيه من قبل الدولة أو من خلال المؤسسات العامة. وتهدف القروض في هذه الأنظمة إلى تحقيق أهداف اقتصادية واجتماعية معينة، </a:t>
            </a:r>
            <a:r>
              <a:rPr lang="ar-EG" dirty="0">
                <a:solidFill>
                  <a:srgbClr val="FFFF00"/>
                </a:solidFill>
              </a:rPr>
              <a:t>مثل: </a:t>
            </a:r>
          </a:p>
          <a:p>
            <a:pPr algn="r" rtl="1">
              <a:buFont typeface="Wingdings" panose="05000000000000000000" pitchFamily="2" charset="2"/>
              <a:buChar char="§"/>
            </a:pPr>
            <a:r>
              <a:rPr lang="ar-EG" dirty="0">
                <a:solidFill>
                  <a:srgbClr val="FFFF00"/>
                </a:solidFill>
              </a:rPr>
              <a:t>تمويل الاستثمارات الإنتاجية: </a:t>
            </a:r>
            <a:r>
              <a:rPr lang="ar-EG" dirty="0"/>
              <a:t>يتم تقديم القروض للمستثمرين لتمويل مشاريعهم الإنتاجية، مثل إنشاء المصانع أو توسيع خطوط الإنتاج. </a:t>
            </a:r>
          </a:p>
          <a:p>
            <a:pPr algn="r" rtl="1">
              <a:buFont typeface="Wingdings" panose="05000000000000000000" pitchFamily="2" charset="2"/>
              <a:buChar char="§"/>
            </a:pPr>
            <a:r>
              <a:rPr lang="ar-EG" dirty="0">
                <a:solidFill>
                  <a:srgbClr val="FFFF00"/>
                </a:solidFill>
              </a:rPr>
              <a:t>تمويل المشاريع الاجتماعية: </a:t>
            </a:r>
            <a:r>
              <a:rPr lang="ar-EG" dirty="0"/>
              <a:t>يتم تقديم القروض للأفراد أو المؤسسات الاجتماعية لتمويل مشاريعهم الاجتماعية، مثل إنشاء المدارس أو المستشفيات. </a:t>
            </a:r>
          </a:p>
          <a:p>
            <a:pPr algn="r" rtl="1">
              <a:buFont typeface="Wingdings" panose="05000000000000000000" pitchFamily="2" charset="2"/>
              <a:buChar char="§"/>
            </a:pPr>
            <a:r>
              <a:rPr lang="ar-EG" dirty="0">
                <a:solidFill>
                  <a:srgbClr val="FFFF00"/>
                </a:solidFill>
              </a:rPr>
              <a:t>دعم المستهلك: </a:t>
            </a:r>
            <a:r>
              <a:rPr lang="ar-EG" dirty="0"/>
              <a:t>يتم تقديم القروض للمستهلكين لشراء السلع والخدمات الضرورية، مثل السكن أو الغذاء. </a:t>
            </a:r>
          </a:p>
        </p:txBody>
      </p:sp>
    </p:spTree>
    <p:extLst>
      <p:ext uri="{BB962C8B-B14F-4D97-AF65-F5344CB8AC3E}">
        <p14:creationId xmlns:p14="http://schemas.microsoft.com/office/powerpoint/2010/main" val="225826363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5AE8D26-C34B-4A2C-BED3-DCA107F436A8}"/>
              </a:ext>
            </a:extLst>
          </p:cNvPr>
          <p:cNvSpPr>
            <a:spLocks noGrp="1"/>
          </p:cNvSpPr>
          <p:nvPr>
            <p:ph idx="1"/>
          </p:nvPr>
        </p:nvSpPr>
        <p:spPr>
          <a:xfrm>
            <a:off x="1587709" y="787791"/>
            <a:ext cx="9849325" cy="5556738"/>
          </a:xfrm>
        </p:spPr>
        <p:txBody>
          <a:bodyPr>
            <a:normAutofit fontScale="85000" lnSpcReduction="20000"/>
          </a:bodyPr>
          <a:lstStyle/>
          <a:p>
            <a:pPr algn="r" rtl="1"/>
            <a:r>
              <a:rPr lang="ar-EG" sz="2800" u="sng" dirty="0">
                <a:solidFill>
                  <a:srgbClr val="FFFF00"/>
                </a:solidFill>
              </a:rPr>
              <a:t>وبشكل عام، تتميز القروض في الأنظمة الاشتراكية بالآتي:</a:t>
            </a:r>
          </a:p>
          <a:p>
            <a:pPr algn="r" rtl="1">
              <a:buFont typeface="Wingdings" panose="05000000000000000000" pitchFamily="2" charset="2"/>
              <a:buChar char="§"/>
            </a:pPr>
            <a:r>
              <a:rPr lang="ar-EG" sz="2800" dirty="0"/>
              <a:t>تدني معدلات الفائدة</a:t>
            </a:r>
          </a:p>
          <a:p>
            <a:pPr algn="r" rtl="1">
              <a:buFont typeface="Wingdings" panose="05000000000000000000" pitchFamily="2" charset="2"/>
              <a:buChar char="§"/>
            </a:pPr>
            <a:r>
              <a:rPr lang="ar-EG" sz="2800" dirty="0"/>
              <a:t>سهولة الحصول على القروض</a:t>
            </a:r>
          </a:p>
          <a:p>
            <a:pPr algn="r" rtl="1">
              <a:buFont typeface="Wingdings" panose="05000000000000000000" pitchFamily="2" charset="2"/>
              <a:buChar char="§"/>
            </a:pPr>
            <a:r>
              <a:rPr lang="ar-EG" sz="2800" dirty="0"/>
              <a:t>لها اهداف الاجتماعية</a:t>
            </a:r>
          </a:p>
          <a:p>
            <a:pPr marL="0" indent="0" algn="r" rtl="1">
              <a:buNone/>
            </a:pPr>
            <a:endParaRPr lang="ar-EG" sz="2800" dirty="0"/>
          </a:p>
          <a:p>
            <a:pPr marL="0" indent="0" algn="r" rtl="1">
              <a:buNone/>
            </a:pPr>
            <a:r>
              <a:rPr lang="ar-EG" sz="2800" u="sng" dirty="0">
                <a:solidFill>
                  <a:srgbClr val="FFFF00"/>
                </a:solidFill>
              </a:rPr>
              <a:t>أمثلة على القروض في الأنظمة الاشتراكية:</a:t>
            </a:r>
          </a:p>
          <a:p>
            <a:pPr marL="0" indent="0" algn="r" rtl="1">
              <a:buNone/>
            </a:pPr>
            <a:r>
              <a:rPr lang="ar-EG" sz="2800" dirty="0"/>
              <a:t>** القروض التي قدمتها الحكومة السوفيتية للمؤسسات الصناعية في الخمسينيات والستينيات من القرن الماضي، والتي ساعدت في تطوير الصناعة السوفيتية. </a:t>
            </a:r>
          </a:p>
          <a:p>
            <a:pPr marL="0" indent="0" algn="r" rtl="1">
              <a:buNone/>
            </a:pPr>
            <a:r>
              <a:rPr lang="ar-EG" sz="2800" dirty="0"/>
              <a:t>** القروض التي قدمتها الحكومة الصينية للمزارعين في السبعينيات والثمانينيات من القرن الماضي، والتي ساعدت في زيادة الإنتاج الزراعي. </a:t>
            </a:r>
          </a:p>
          <a:p>
            <a:pPr marL="0" indent="0" algn="r" rtl="1">
              <a:buNone/>
            </a:pPr>
            <a:r>
              <a:rPr lang="ar-EG" sz="2800" dirty="0"/>
              <a:t>** القروض التي قدمتها الحكومة المصرية للمواطنين في السبعينيات والثمانينيات من القرن الماضي، والتي ساعدت في بناء المساكن وإنشاء المشروعات الصغيرة. </a:t>
            </a:r>
          </a:p>
          <a:p>
            <a:pPr marL="0" indent="0" algn="r" rtl="1">
              <a:buNone/>
            </a:pPr>
            <a:endParaRPr lang="en-US" sz="2800" dirty="0"/>
          </a:p>
        </p:txBody>
      </p:sp>
    </p:spTree>
    <p:extLst>
      <p:ext uri="{BB962C8B-B14F-4D97-AF65-F5344CB8AC3E}">
        <p14:creationId xmlns:p14="http://schemas.microsoft.com/office/powerpoint/2010/main" val="216053221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C0108C-E8F7-4242-914D-A5976CFCB127}"/>
              </a:ext>
            </a:extLst>
          </p:cNvPr>
          <p:cNvSpPr>
            <a:spLocks noGrp="1"/>
          </p:cNvSpPr>
          <p:nvPr>
            <p:ph type="title"/>
          </p:nvPr>
        </p:nvSpPr>
        <p:spPr/>
        <p:txBody>
          <a:bodyPr/>
          <a:lstStyle/>
          <a:p>
            <a:pPr algn="r" rtl="1"/>
            <a:r>
              <a:rPr lang="ar-EG" dirty="0"/>
              <a:t>القرض في الأنظمة الرأسمالية:</a:t>
            </a:r>
            <a:endParaRPr lang="en-US" dirty="0"/>
          </a:p>
        </p:txBody>
      </p:sp>
      <p:sp>
        <p:nvSpPr>
          <p:cNvPr id="3" name="Content Placeholder 2">
            <a:extLst>
              <a:ext uri="{FF2B5EF4-FFF2-40B4-BE49-F238E27FC236}">
                <a16:creationId xmlns:a16="http://schemas.microsoft.com/office/drawing/2014/main" id="{B69C2F78-E079-4D97-A698-E4F04BC84B92}"/>
              </a:ext>
            </a:extLst>
          </p:cNvPr>
          <p:cNvSpPr>
            <a:spLocks noGrp="1"/>
          </p:cNvSpPr>
          <p:nvPr>
            <p:ph idx="1"/>
          </p:nvPr>
        </p:nvSpPr>
        <p:spPr>
          <a:xfrm>
            <a:off x="1587709" y="1702191"/>
            <a:ext cx="9807122" cy="4383977"/>
          </a:xfrm>
        </p:spPr>
        <p:txBody>
          <a:bodyPr/>
          <a:lstStyle/>
          <a:p>
            <a:pPr marL="0" indent="0" algn="r" rtl="1">
              <a:buNone/>
            </a:pPr>
            <a:r>
              <a:rPr lang="ar-EG" dirty="0"/>
              <a:t>في الأنظمة الرأسمالية، يتم تنظيم القروض من قبل القطاع الخاص، حيث تقوم البنوك والمؤسسات المالية بتقديم القروض للأفراد والشركات. وتهدف القروض في هذه الأنظمة إلى تحقيق أهداف اقتصادية معينة، </a:t>
            </a:r>
            <a:r>
              <a:rPr lang="ar-EG" dirty="0">
                <a:solidFill>
                  <a:srgbClr val="FFFF00"/>
                </a:solidFill>
              </a:rPr>
              <a:t>مثل: </a:t>
            </a:r>
          </a:p>
          <a:p>
            <a:pPr algn="r" rtl="1">
              <a:buFont typeface="Wingdings" panose="05000000000000000000" pitchFamily="2" charset="2"/>
              <a:buChar char="§"/>
            </a:pPr>
            <a:r>
              <a:rPr lang="ar-EG" dirty="0">
                <a:solidFill>
                  <a:srgbClr val="FFFF00"/>
                </a:solidFill>
              </a:rPr>
              <a:t>تمويل الاستثمارات الإنتاجية</a:t>
            </a:r>
            <a:r>
              <a:rPr lang="ar-EG" dirty="0"/>
              <a:t>: يتم تقديم القروض للمستثمرين لتمويل مشاريعهم الإنتاجية، مثل إنشاء المصانع أو توسيع خطوط الإنتاج. </a:t>
            </a:r>
          </a:p>
          <a:p>
            <a:pPr algn="r" rtl="1">
              <a:buFont typeface="Wingdings" panose="05000000000000000000" pitchFamily="2" charset="2"/>
              <a:buChar char="§"/>
            </a:pPr>
            <a:r>
              <a:rPr lang="ar-EG" dirty="0">
                <a:solidFill>
                  <a:srgbClr val="FFFF00"/>
                </a:solidFill>
              </a:rPr>
              <a:t>تمويل المشاريع الاستهلاكية</a:t>
            </a:r>
            <a:r>
              <a:rPr lang="ar-EG" dirty="0"/>
              <a:t>: يتم تقديم القروض للمستهلكين لشراء السلع والخدمات الاستهلاكية، مثل السيارات أو الأثاث. </a:t>
            </a:r>
          </a:p>
          <a:p>
            <a:pPr algn="r" rtl="1">
              <a:buFont typeface="Wingdings" panose="05000000000000000000" pitchFamily="2" charset="2"/>
              <a:buChar char="§"/>
            </a:pPr>
            <a:r>
              <a:rPr lang="ar-EG" dirty="0">
                <a:solidFill>
                  <a:srgbClr val="FFFF00"/>
                </a:solidFill>
              </a:rPr>
              <a:t>تمويل المشاريع الاجتماعية</a:t>
            </a:r>
            <a:r>
              <a:rPr lang="ar-EG" dirty="0"/>
              <a:t>: يتم تقديم القروض للمؤسسات الاجتماعية لتمويل مشاريعها الاجتماعية، مثل إنشاء المدارس أو المستشفيات. </a:t>
            </a:r>
          </a:p>
          <a:p>
            <a:pPr marL="0" indent="0" algn="r" rtl="1">
              <a:buNone/>
            </a:pPr>
            <a:endParaRPr lang="en-US" dirty="0">
              <a:solidFill>
                <a:srgbClr val="FFFF00"/>
              </a:solidFill>
            </a:endParaRPr>
          </a:p>
        </p:txBody>
      </p:sp>
    </p:spTree>
    <p:extLst>
      <p:ext uri="{BB962C8B-B14F-4D97-AF65-F5344CB8AC3E}">
        <p14:creationId xmlns:p14="http://schemas.microsoft.com/office/powerpoint/2010/main" val="3744206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B861B41-B978-4813-A9DF-8ECF847CED6B}"/>
              </a:ext>
            </a:extLst>
          </p:cNvPr>
          <p:cNvSpPr>
            <a:spLocks noGrp="1"/>
          </p:cNvSpPr>
          <p:nvPr>
            <p:ph idx="1"/>
          </p:nvPr>
        </p:nvSpPr>
        <p:spPr>
          <a:xfrm>
            <a:off x="1587709" y="478302"/>
            <a:ext cx="10271356" cy="5607866"/>
          </a:xfrm>
        </p:spPr>
        <p:txBody>
          <a:bodyPr>
            <a:normAutofit/>
          </a:bodyPr>
          <a:lstStyle/>
          <a:p>
            <a:pPr marL="0" indent="0" algn="r" rtl="1">
              <a:buNone/>
            </a:pPr>
            <a:r>
              <a:rPr lang="ar-EG" sz="2400" u="sng" dirty="0"/>
              <a:t>بشكل عام، تتميز القروض في الأنظمة الرأسمالية بالآتي:</a:t>
            </a:r>
          </a:p>
          <a:p>
            <a:pPr algn="r" rtl="1"/>
            <a:r>
              <a:rPr lang="ar-EG" dirty="0">
                <a:solidFill>
                  <a:srgbClr val="FFFF00"/>
                </a:solidFill>
              </a:rPr>
              <a:t>ارتفاع معدلات الفائدة: </a:t>
            </a:r>
            <a:r>
              <a:rPr lang="ar-EG" dirty="0"/>
              <a:t>عادة ما تكون معدلات الفائدة على القروض في الأنظمة الرأسمالية أعلى مقارنة بالأنظمة الاشتراكية. وذلك لأن البنوك والمؤسسات المالية تسعى إلى تحقيق ربح من تقديم القروض. </a:t>
            </a:r>
          </a:p>
          <a:p>
            <a:pPr algn="r" rtl="1"/>
            <a:r>
              <a:rPr lang="ar-EG" dirty="0">
                <a:solidFill>
                  <a:srgbClr val="FFFF00"/>
                </a:solidFill>
              </a:rPr>
              <a:t>صعوبة الحصول على القروض: </a:t>
            </a:r>
            <a:r>
              <a:rPr lang="ar-EG" dirty="0"/>
              <a:t>عادة ما يكون الحصول على القروض في الأنظمة الرأسمالية أكثر صعوبة مقارنة بالأنظمة الاشتراكية. وذلك لأن البنوك والمؤسسات المالية تأخذ في الاعتبار مخاطر القروض عند تقديمها. </a:t>
            </a:r>
          </a:p>
          <a:p>
            <a:pPr algn="r" rtl="1"/>
            <a:endParaRPr lang="ar-EG" dirty="0"/>
          </a:p>
          <a:p>
            <a:pPr marL="0" indent="0" algn="r" rtl="1">
              <a:buNone/>
            </a:pPr>
            <a:r>
              <a:rPr lang="ar-EG" sz="2400" u="sng" dirty="0"/>
              <a:t>أمثلة على القروض في الأنظمة الرأسمالية:</a:t>
            </a:r>
          </a:p>
          <a:p>
            <a:pPr algn="r" rtl="1"/>
            <a:r>
              <a:rPr lang="ar-EG" dirty="0"/>
              <a:t>القروض التي تقدمها البنوك للشركات الصناعية لتمويل مشاريعها الإنتاجية. </a:t>
            </a:r>
          </a:p>
          <a:p>
            <a:pPr algn="r" rtl="1"/>
            <a:r>
              <a:rPr lang="ar-EG" dirty="0"/>
              <a:t>القروض التي تقدمها البنوك للأفراد لشراء السيارات أو الأثاث. </a:t>
            </a:r>
          </a:p>
          <a:p>
            <a:pPr algn="r" rtl="1"/>
            <a:r>
              <a:rPr lang="ar-EG" dirty="0"/>
              <a:t>القروض التي تقدمها البنوك للمؤسسات الاجتماعية لتمويل مشاريعها الاجتماعية. </a:t>
            </a:r>
          </a:p>
          <a:p>
            <a:pPr algn="r" rtl="1"/>
            <a:endParaRPr lang="en-US" dirty="0"/>
          </a:p>
        </p:txBody>
      </p:sp>
    </p:spTree>
    <p:extLst>
      <p:ext uri="{BB962C8B-B14F-4D97-AF65-F5344CB8AC3E}">
        <p14:creationId xmlns:p14="http://schemas.microsoft.com/office/powerpoint/2010/main" val="3295871765"/>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ED9F1B-FE0E-41CD-9A92-318564DCD2C2}"/>
              </a:ext>
            </a:extLst>
          </p:cNvPr>
          <p:cNvSpPr>
            <a:spLocks noGrp="1"/>
          </p:cNvSpPr>
          <p:nvPr>
            <p:ph type="title"/>
          </p:nvPr>
        </p:nvSpPr>
        <p:spPr>
          <a:xfrm>
            <a:off x="1587709" y="455365"/>
            <a:ext cx="9486691" cy="1260894"/>
          </a:xfrm>
        </p:spPr>
        <p:txBody>
          <a:bodyPr/>
          <a:lstStyle/>
          <a:p>
            <a:pPr algn="r" rtl="1"/>
            <a:r>
              <a:rPr lang="ar-EG" dirty="0"/>
              <a:t>القرض في الأنظمة المختلة:-</a:t>
            </a:r>
            <a:endParaRPr lang="en-US" dirty="0"/>
          </a:p>
        </p:txBody>
      </p:sp>
      <p:sp>
        <p:nvSpPr>
          <p:cNvPr id="3" name="Content Placeholder 2">
            <a:extLst>
              <a:ext uri="{FF2B5EF4-FFF2-40B4-BE49-F238E27FC236}">
                <a16:creationId xmlns:a16="http://schemas.microsoft.com/office/drawing/2014/main" id="{88BF11A1-E6B8-4D88-A54D-64CDA6098B9D}"/>
              </a:ext>
            </a:extLst>
          </p:cNvPr>
          <p:cNvSpPr>
            <a:spLocks noGrp="1"/>
          </p:cNvSpPr>
          <p:nvPr>
            <p:ph idx="1"/>
          </p:nvPr>
        </p:nvSpPr>
        <p:spPr>
          <a:xfrm>
            <a:off x="1587709" y="1941342"/>
            <a:ext cx="9486691" cy="4144826"/>
          </a:xfrm>
        </p:spPr>
        <p:txBody>
          <a:bodyPr/>
          <a:lstStyle/>
          <a:p>
            <a:pPr marL="0" indent="0" algn="r" rtl="1">
              <a:buNone/>
            </a:pPr>
            <a:r>
              <a:rPr lang="ar-EG" dirty="0"/>
              <a:t>في الأنظمة المختلطة، يتم تنظيم القروض من قبل القطاعين العام والخاص. حيث تقوم الدولة أو المؤسسات العامة بتقديم القروض للأفراد والشركات، كما يقوم القطاع الخاص أيضًا بتقديم القروض. وتهدف القروض في هذه الأنظمة إلى تحقيق أهداف اقتصادية واجتماعية معينة، </a:t>
            </a:r>
            <a:r>
              <a:rPr lang="ar-EG" dirty="0">
                <a:solidFill>
                  <a:srgbClr val="FFFF00"/>
                </a:solidFill>
              </a:rPr>
              <a:t>مثل: </a:t>
            </a:r>
          </a:p>
          <a:p>
            <a:pPr algn="r" rtl="1">
              <a:buFont typeface="Wingdings" panose="05000000000000000000" pitchFamily="2" charset="2"/>
              <a:buChar char="§"/>
            </a:pPr>
            <a:r>
              <a:rPr lang="ar-EG" dirty="0">
                <a:solidFill>
                  <a:srgbClr val="FFFF00"/>
                </a:solidFill>
              </a:rPr>
              <a:t>تمويل الاستثمارات الإنتاجية: </a:t>
            </a:r>
            <a:r>
              <a:rPr lang="ar-EG" dirty="0"/>
              <a:t>يتم تقديم القروض للمستثمرين لتمويل مشاريعهم الإنتاجية، مثل إنشاء المصانع أو توسيع خطوط الإنتاج. </a:t>
            </a:r>
          </a:p>
          <a:p>
            <a:pPr algn="r" rtl="1">
              <a:buFont typeface="Wingdings" panose="05000000000000000000" pitchFamily="2" charset="2"/>
              <a:buChar char="§"/>
            </a:pPr>
            <a:r>
              <a:rPr lang="ar-EG" dirty="0">
                <a:solidFill>
                  <a:srgbClr val="FFFF00"/>
                </a:solidFill>
              </a:rPr>
              <a:t>تمويل المشاريع الاستهلاكية: </a:t>
            </a:r>
            <a:r>
              <a:rPr lang="ar-EG" dirty="0"/>
              <a:t>يتم تقديم القروض للمستهلكين لشراء السلع والخدمات الاستهلاكية، مثل السيارات أو الأثاث. </a:t>
            </a:r>
          </a:p>
          <a:p>
            <a:pPr algn="r" rtl="1">
              <a:buFont typeface="Wingdings" panose="05000000000000000000" pitchFamily="2" charset="2"/>
              <a:buChar char="§"/>
            </a:pPr>
            <a:r>
              <a:rPr lang="ar-EG" dirty="0">
                <a:solidFill>
                  <a:srgbClr val="FFFF00"/>
                </a:solidFill>
              </a:rPr>
              <a:t>تمويل المشاريع الاجتماعية: </a:t>
            </a:r>
            <a:r>
              <a:rPr lang="ar-EG" dirty="0"/>
              <a:t>يتم تقديم القروض للمؤسسات الاجتماعية لتمويل مشاريعها الاجتماعية، مثل إنشاء المدارس أو المستشفيات. </a:t>
            </a:r>
          </a:p>
          <a:p>
            <a:pPr algn="r" rtl="1"/>
            <a:endParaRPr lang="en-US" dirty="0"/>
          </a:p>
        </p:txBody>
      </p:sp>
    </p:spTree>
    <p:extLst>
      <p:ext uri="{BB962C8B-B14F-4D97-AF65-F5344CB8AC3E}">
        <p14:creationId xmlns:p14="http://schemas.microsoft.com/office/powerpoint/2010/main" val="1383271726"/>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91204E4-1F14-4429-A3E6-1B93D073D4E6}"/>
              </a:ext>
            </a:extLst>
          </p:cNvPr>
          <p:cNvSpPr>
            <a:spLocks noGrp="1"/>
          </p:cNvSpPr>
          <p:nvPr>
            <p:ph idx="1"/>
          </p:nvPr>
        </p:nvSpPr>
        <p:spPr>
          <a:xfrm>
            <a:off x="1587709" y="618978"/>
            <a:ext cx="9486691" cy="5467190"/>
          </a:xfrm>
        </p:spPr>
        <p:txBody>
          <a:bodyPr>
            <a:normAutofit/>
          </a:bodyPr>
          <a:lstStyle/>
          <a:p>
            <a:pPr marL="0" indent="0" algn="r" rtl="1">
              <a:buNone/>
            </a:pPr>
            <a:r>
              <a:rPr lang="ar-EG" sz="2400" u="sng" dirty="0"/>
              <a:t>وبشكل عام، تتميز القروض في الأنظمة المختلطة بالآتي: </a:t>
            </a:r>
          </a:p>
          <a:p>
            <a:pPr algn="r" rtl="1">
              <a:buFont typeface="Wingdings" panose="05000000000000000000" pitchFamily="2" charset="2"/>
              <a:buChar char="§"/>
            </a:pPr>
            <a:r>
              <a:rPr lang="ar-EG" dirty="0">
                <a:solidFill>
                  <a:srgbClr val="FFFF00"/>
                </a:solidFill>
              </a:rPr>
              <a:t>وجود مزيج من الخصائص الرأسمالية والاشتراكية: </a:t>
            </a:r>
            <a:r>
              <a:rPr lang="ar-EG" dirty="0"/>
              <a:t>تتميز القروض في الأنظمة المختلطة بمزيج من الخصائص الرأسمالية والاشتراكية، حيث تعتمد على القطاع الخاص في تقديم القروض لتحقيق الأهداف الاقتصادية، كما تعتمد على الدولة في تقديم القروض لتحقيق الأهداف الاجتماعية. </a:t>
            </a:r>
          </a:p>
          <a:p>
            <a:pPr algn="r" rtl="1">
              <a:buFont typeface="Wingdings" panose="05000000000000000000" pitchFamily="2" charset="2"/>
              <a:buChar char="§"/>
            </a:pPr>
            <a:r>
              <a:rPr lang="ar-EG" dirty="0">
                <a:solidFill>
                  <a:srgbClr val="FFFF00"/>
                </a:solidFill>
              </a:rPr>
              <a:t>اختلاف معدلات الفائدة حسب الجهة المانحة: </a:t>
            </a:r>
            <a:r>
              <a:rPr lang="ar-EG" dirty="0"/>
              <a:t>تختلف معدلات الفائدة على القروض في الأنظمة المختلطة حسب الجهة المانحة، حيث تكون معدلات الفائدة أعلى في القروض التي تقدمها الدولة أو المؤسسات العامة، وذلك لأن هذه الجهات لا تسعى إلى تحقيق ربح من تقديم القروض. </a:t>
            </a:r>
          </a:p>
          <a:p>
            <a:pPr algn="r" rtl="1">
              <a:buFont typeface="Wingdings" panose="05000000000000000000" pitchFamily="2" charset="2"/>
              <a:buChar char="§"/>
            </a:pPr>
            <a:r>
              <a:rPr lang="ar-EG" dirty="0">
                <a:solidFill>
                  <a:srgbClr val="FFFF00"/>
                </a:solidFill>
              </a:rPr>
              <a:t>اختلاف سهولة الحصول على القروض حسب الجهة المانحة: </a:t>
            </a:r>
            <a:r>
              <a:rPr lang="ar-EG" dirty="0"/>
              <a:t>تختلف سهولة الحصول على القروض في الأنظمة المختلطة حسب الجهة المانحة، حيث يكون الحصول على القروض أسهل في القروض التي تقدمها الدولة أو المؤسسات العامة، وذلك لأن هذه الجهات تسعى إلى ضمان حصول جميع الأفراد والشركات على التمويل الذي يحتاجونه.</a:t>
            </a:r>
          </a:p>
          <a:p>
            <a:pPr algn="r" rtl="1"/>
            <a:endParaRPr lang="en-US" dirty="0"/>
          </a:p>
        </p:txBody>
      </p:sp>
    </p:spTree>
    <p:extLst>
      <p:ext uri="{BB962C8B-B14F-4D97-AF65-F5344CB8AC3E}">
        <p14:creationId xmlns:p14="http://schemas.microsoft.com/office/powerpoint/2010/main" val="1159396718"/>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3A60B5-8132-4FAC-8254-3CDA84D9701C}"/>
              </a:ext>
            </a:extLst>
          </p:cNvPr>
          <p:cNvSpPr>
            <a:spLocks noGrp="1"/>
          </p:cNvSpPr>
          <p:nvPr>
            <p:ph type="title"/>
          </p:nvPr>
        </p:nvSpPr>
        <p:spPr>
          <a:xfrm>
            <a:off x="1587709" y="455365"/>
            <a:ext cx="9486691" cy="1120218"/>
          </a:xfrm>
        </p:spPr>
        <p:txBody>
          <a:bodyPr/>
          <a:lstStyle/>
          <a:p>
            <a:pPr algn="r" rtl="1"/>
            <a:r>
              <a:rPr lang="ar-EG" dirty="0"/>
              <a:t>القرض في الأنظمة الإسلامية:-</a:t>
            </a:r>
            <a:endParaRPr lang="en-US" dirty="0"/>
          </a:p>
        </p:txBody>
      </p:sp>
      <p:sp>
        <p:nvSpPr>
          <p:cNvPr id="3" name="Content Placeholder 2">
            <a:extLst>
              <a:ext uri="{FF2B5EF4-FFF2-40B4-BE49-F238E27FC236}">
                <a16:creationId xmlns:a16="http://schemas.microsoft.com/office/drawing/2014/main" id="{88050299-751E-46C8-B815-988DB944AE57}"/>
              </a:ext>
            </a:extLst>
          </p:cNvPr>
          <p:cNvSpPr>
            <a:spLocks noGrp="1"/>
          </p:cNvSpPr>
          <p:nvPr>
            <p:ph idx="1"/>
          </p:nvPr>
        </p:nvSpPr>
        <p:spPr>
          <a:xfrm>
            <a:off x="1587709" y="1575583"/>
            <a:ext cx="9486691" cy="4510585"/>
          </a:xfrm>
        </p:spPr>
        <p:txBody>
          <a:bodyPr/>
          <a:lstStyle/>
          <a:p>
            <a:pPr marL="0" indent="0" algn="r" rtl="1">
              <a:buNone/>
            </a:pPr>
            <a:r>
              <a:rPr lang="ar-EG" dirty="0"/>
              <a:t>في الأنظمة الإسلامية، تنظم القروض من خلال مجموعة من القواعد التي تستند إلى الشريعة الإسلامية، والتي تحرم الربا، وهو الزيادة التي يتقاضاها المقرض من المقترض مقابل تأجيل سداد الدين. وتهدف القروض في الأنظمة الإسلامية إلى تحقيق أهداف اقتصادية واجتماعية معينة، </a:t>
            </a:r>
            <a:r>
              <a:rPr lang="ar-EG" dirty="0">
                <a:solidFill>
                  <a:srgbClr val="FFFF00"/>
                </a:solidFill>
              </a:rPr>
              <a:t>مثل:</a:t>
            </a:r>
          </a:p>
          <a:p>
            <a:pPr algn="r" rtl="1">
              <a:buFont typeface="Wingdings" panose="05000000000000000000" pitchFamily="2" charset="2"/>
              <a:buChar char="§"/>
            </a:pPr>
            <a:r>
              <a:rPr lang="ar-EG" dirty="0">
                <a:solidFill>
                  <a:srgbClr val="FFFF00"/>
                </a:solidFill>
              </a:rPr>
              <a:t>تمويل الاستثمارات الإنتاجية: </a:t>
            </a:r>
            <a:r>
              <a:rPr lang="ar-EG" dirty="0"/>
              <a:t>يتم تقديم القروض للمستثمرين لتمويل مشاريعهم الإنتاجية، مثل إنشاء المصانع أو توسيع خطوط الإنتاج. </a:t>
            </a:r>
          </a:p>
          <a:p>
            <a:pPr algn="r" rtl="1">
              <a:buFont typeface="Wingdings" panose="05000000000000000000" pitchFamily="2" charset="2"/>
              <a:buChar char="§"/>
            </a:pPr>
            <a:r>
              <a:rPr lang="ar-EG" dirty="0">
                <a:solidFill>
                  <a:srgbClr val="FFFF00"/>
                </a:solidFill>
              </a:rPr>
              <a:t>تمويل المشاريع الاستهلاكية: </a:t>
            </a:r>
            <a:r>
              <a:rPr lang="ar-EG" dirty="0"/>
              <a:t>يتم تقديم القروض للمستهلكين لشراء السلع والخدمات الضرورية، مثل السكن أو الغذاء. </a:t>
            </a:r>
          </a:p>
          <a:p>
            <a:pPr algn="r" rtl="1">
              <a:buFont typeface="Wingdings" panose="05000000000000000000" pitchFamily="2" charset="2"/>
              <a:buChar char="§"/>
            </a:pPr>
            <a:r>
              <a:rPr lang="ar-EG" dirty="0">
                <a:solidFill>
                  <a:srgbClr val="FFFF00"/>
                </a:solidFill>
              </a:rPr>
              <a:t>دعم المستهلك: </a:t>
            </a:r>
            <a:r>
              <a:rPr lang="ar-EG" dirty="0"/>
              <a:t>يتم تقديم القروض للمستهلكين لشراء السلع والخدمات الضرورية، مثل السكن أو الغذاء. </a:t>
            </a:r>
          </a:p>
          <a:p>
            <a:pPr algn="r" rtl="1"/>
            <a:endParaRPr lang="en-US" dirty="0"/>
          </a:p>
        </p:txBody>
      </p:sp>
    </p:spTree>
    <p:extLst>
      <p:ext uri="{BB962C8B-B14F-4D97-AF65-F5344CB8AC3E}">
        <p14:creationId xmlns:p14="http://schemas.microsoft.com/office/powerpoint/2010/main" val="3194727036"/>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5DC2B39-0857-4C5C-BC16-65BE13D862DD}"/>
              </a:ext>
            </a:extLst>
          </p:cNvPr>
          <p:cNvSpPr>
            <a:spLocks noGrp="1"/>
          </p:cNvSpPr>
          <p:nvPr>
            <p:ph idx="1"/>
          </p:nvPr>
        </p:nvSpPr>
        <p:spPr>
          <a:xfrm>
            <a:off x="1587709" y="914400"/>
            <a:ext cx="9486691" cy="5171768"/>
          </a:xfrm>
        </p:spPr>
        <p:txBody>
          <a:bodyPr/>
          <a:lstStyle/>
          <a:p>
            <a:pPr marL="0" indent="0" algn="r" rtl="1">
              <a:buNone/>
            </a:pPr>
            <a:r>
              <a:rPr lang="ar-EG" sz="2400" u="sng" dirty="0"/>
              <a:t>وبشكل عام، تتميز القروض في الأنظمة الإسلامية بالآتي:</a:t>
            </a:r>
          </a:p>
          <a:p>
            <a:pPr algn="r" rtl="1">
              <a:buFont typeface="Wingdings" panose="05000000000000000000" pitchFamily="2" charset="2"/>
              <a:buChar char="§"/>
            </a:pPr>
            <a:r>
              <a:rPr lang="ar-EG" dirty="0">
                <a:solidFill>
                  <a:srgbClr val="FFFF00"/>
                </a:solidFill>
              </a:rPr>
              <a:t>عدم وجود ربح للمقرض: </a:t>
            </a:r>
            <a:r>
              <a:rPr lang="ar-EG" dirty="0"/>
              <a:t>لا يجوز للمقرض أن يتقاضى أي ربح مقابل تأجيل سداد الدين، وذلك لأن الربا محرم في الشريعة الإسلامية. </a:t>
            </a:r>
          </a:p>
          <a:p>
            <a:pPr algn="r" rtl="1">
              <a:buFont typeface="Wingdings" panose="05000000000000000000" pitchFamily="2" charset="2"/>
              <a:buChar char="§"/>
            </a:pPr>
            <a:r>
              <a:rPr lang="ar-EG" dirty="0">
                <a:solidFill>
                  <a:srgbClr val="FFFF00"/>
                </a:solidFill>
              </a:rPr>
              <a:t>وجود فوائد للمقترض: </a:t>
            </a:r>
            <a:r>
              <a:rPr lang="ar-EG" dirty="0"/>
              <a:t>يجوز للمقترض أن يتقاضى فوائد مقابل استخدام القرض، وذلك بشرط أن تكون هذه الفوائد محددة سلفاً ومتفق عليها بين الطرفين. </a:t>
            </a:r>
          </a:p>
          <a:p>
            <a:pPr algn="r" rtl="1">
              <a:buFont typeface="Wingdings" panose="05000000000000000000" pitchFamily="2" charset="2"/>
              <a:buChar char="§"/>
            </a:pPr>
            <a:r>
              <a:rPr lang="ar-EG" dirty="0">
                <a:solidFill>
                  <a:srgbClr val="FFFF00"/>
                </a:solidFill>
              </a:rPr>
              <a:t>سهولة الحصول على القروض: </a:t>
            </a:r>
            <a:r>
              <a:rPr lang="ar-EG" dirty="0"/>
              <a:t>تسهل الأنظمة الإسلامية الحصول على القروض، وذلك لأن الهدف منها هو مساعدة الأفراد والشركات على تحقيق أهدافهم الاقتصادية والاجتماعية</a:t>
            </a:r>
          </a:p>
          <a:p>
            <a:pPr algn="r" rtl="1"/>
            <a:endParaRPr lang="en-US" dirty="0"/>
          </a:p>
        </p:txBody>
      </p:sp>
    </p:spTree>
    <p:extLst>
      <p:ext uri="{BB962C8B-B14F-4D97-AF65-F5344CB8AC3E}">
        <p14:creationId xmlns:p14="http://schemas.microsoft.com/office/powerpoint/2010/main" val="254609457"/>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07ACF2-0F82-4C1F-9C71-A7FAA47BD7A8}"/>
              </a:ext>
            </a:extLst>
          </p:cNvPr>
          <p:cNvSpPr>
            <a:spLocks noGrp="1"/>
          </p:cNvSpPr>
          <p:nvPr>
            <p:ph type="title"/>
          </p:nvPr>
        </p:nvSpPr>
        <p:spPr/>
        <p:txBody>
          <a:bodyPr/>
          <a:lstStyle/>
          <a:p>
            <a:pPr algn="r" rtl="1"/>
            <a:r>
              <a:rPr lang="ar-EG" dirty="0"/>
              <a:t>مقارنه بين القروض فى الانظمه الماليه المختلفه:-</a:t>
            </a:r>
            <a:endParaRPr lang="en-US" dirty="0"/>
          </a:p>
        </p:txBody>
      </p:sp>
      <p:graphicFrame>
        <p:nvGraphicFramePr>
          <p:cNvPr id="8" name="Content Placeholder 7">
            <a:extLst>
              <a:ext uri="{FF2B5EF4-FFF2-40B4-BE49-F238E27FC236}">
                <a16:creationId xmlns:a16="http://schemas.microsoft.com/office/drawing/2014/main" id="{1ACF7492-E601-4C50-B23B-E8E87E45CFD1}"/>
              </a:ext>
            </a:extLst>
          </p:cNvPr>
          <p:cNvGraphicFramePr>
            <a:graphicFrameLocks noGrp="1"/>
          </p:cNvGraphicFramePr>
          <p:nvPr>
            <p:ph idx="1"/>
            <p:extLst>
              <p:ext uri="{D42A27DB-BD31-4B8C-83A1-F6EECF244321}">
                <p14:modId xmlns:p14="http://schemas.microsoft.com/office/powerpoint/2010/main" val="1077006485"/>
              </p:ext>
            </p:extLst>
          </p:nvPr>
        </p:nvGraphicFramePr>
        <p:xfrm>
          <a:off x="1587709" y="2160588"/>
          <a:ext cx="9486691" cy="4324641"/>
        </p:xfrm>
        <a:graphic>
          <a:graphicData uri="http://schemas.openxmlformats.org/drawingml/2006/table">
            <a:tbl>
              <a:tblPr firstRow="1" firstCol="1" bandRow="1">
                <a:tableStyleId>{5C22544A-7EE6-4342-B048-85BDC9FD1C3A}</a:tableStyleId>
              </a:tblPr>
              <a:tblGrid>
                <a:gridCol w="1526431">
                  <a:extLst>
                    <a:ext uri="{9D8B030D-6E8A-4147-A177-3AD203B41FA5}">
                      <a16:colId xmlns:a16="http://schemas.microsoft.com/office/drawing/2014/main" val="3203134591"/>
                    </a:ext>
                  </a:extLst>
                </a:gridCol>
                <a:gridCol w="2041316">
                  <a:extLst>
                    <a:ext uri="{9D8B030D-6E8A-4147-A177-3AD203B41FA5}">
                      <a16:colId xmlns:a16="http://schemas.microsoft.com/office/drawing/2014/main" val="839552017"/>
                    </a:ext>
                  </a:extLst>
                </a:gridCol>
                <a:gridCol w="2041316">
                  <a:extLst>
                    <a:ext uri="{9D8B030D-6E8A-4147-A177-3AD203B41FA5}">
                      <a16:colId xmlns:a16="http://schemas.microsoft.com/office/drawing/2014/main" val="2871898315"/>
                    </a:ext>
                  </a:extLst>
                </a:gridCol>
                <a:gridCol w="2041316">
                  <a:extLst>
                    <a:ext uri="{9D8B030D-6E8A-4147-A177-3AD203B41FA5}">
                      <a16:colId xmlns:a16="http://schemas.microsoft.com/office/drawing/2014/main" val="388813947"/>
                    </a:ext>
                  </a:extLst>
                </a:gridCol>
                <a:gridCol w="1836312">
                  <a:extLst>
                    <a:ext uri="{9D8B030D-6E8A-4147-A177-3AD203B41FA5}">
                      <a16:colId xmlns:a16="http://schemas.microsoft.com/office/drawing/2014/main" val="1697102857"/>
                    </a:ext>
                  </a:extLst>
                </a:gridCol>
              </a:tblGrid>
              <a:tr h="557175">
                <a:tc>
                  <a:txBody>
                    <a:bodyPr/>
                    <a:lstStyle/>
                    <a:p>
                      <a:pPr marL="0" marR="0" algn="ctr" rtl="1">
                        <a:lnSpc>
                          <a:spcPct val="107000"/>
                        </a:lnSpc>
                        <a:spcBef>
                          <a:spcPts val="0"/>
                        </a:spcBef>
                        <a:spcAft>
                          <a:spcPts val="0"/>
                        </a:spcAft>
                      </a:pPr>
                      <a:r>
                        <a:rPr lang="ar-SA" sz="1800" dirty="0">
                          <a:effectLst/>
                        </a:rPr>
                        <a:t>العنصر</a:t>
                      </a:r>
                      <a:endParaRPr lang="en-US" sz="1050" dirty="0">
                        <a:effectLst/>
                        <a:latin typeface="Calibri" panose="020F0502020204030204" pitchFamily="34" charset="0"/>
                        <a:ea typeface="Calibri" panose="020F0502020204030204" pitchFamily="34" charset="0"/>
                        <a:cs typeface="Arial" panose="020B0604020202020204" pitchFamily="34" charset="0"/>
                      </a:endParaRPr>
                    </a:p>
                  </a:txBody>
                  <a:tcPr marL="7091" marR="7091" marT="7091" marB="7091" anchor="ctr"/>
                </a:tc>
                <a:tc>
                  <a:txBody>
                    <a:bodyPr/>
                    <a:lstStyle/>
                    <a:p>
                      <a:pPr marL="0" marR="0" algn="ctr">
                        <a:lnSpc>
                          <a:spcPct val="107000"/>
                        </a:lnSpc>
                        <a:spcBef>
                          <a:spcPts val="0"/>
                        </a:spcBef>
                        <a:spcAft>
                          <a:spcPts val="0"/>
                        </a:spcAft>
                      </a:pPr>
                      <a:r>
                        <a:rPr lang="ar-SA" sz="1800" dirty="0">
                          <a:effectLst/>
                        </a:rPr>
                        <a:t>النظام الإسلامي</a:t>
                      </a:r>
                      <a:endParaRPr lang="en-US" sz="1050" dirty="0">
                        <a:effectLst/>
                        <a:latin typeface="Calibri" panose="020F0502020204030204" pitchFamily="34" charset="0"/>
                        <a:ea typeface="Calibri" panose="020F0502020204030204" pitchFamily="34" charset="0"/>
                        <a:cs typeface="Arial" panose="020B0604020202020204" pitchFamily="34" charset="0"/>
                      </a:endParaRPr>
                    </a:p>
                  </a:txBody>
                  <a:tcPr marL="7091" marR="7091" marT="7091" marB="7091" anchor="ctr"/>
                </a:tc>
                <a:tc>
                  <a:txBody>
                    <a:bodyPr/>
                    <a:lstStyle/>
                    <a:p>
                      <a:pPr marL="0" marR="0" algn="ctr">
                        <a:lnSpc>
                          <a:spcPct val="107000"/>
                        </a:lnSpc>
                        <a:spcBef>
                          <a:spcPts val="0"/>
                        </a:spcBef>
                        <a:spcAft>
                          <a:spcPts val="0"/>
                        </a:spcAft>
                      </a:pPr>
                      <a:r>
                        <a:rPr lang="ar-SA" sz="1800">
                          <a:effectLst/>
                        </a:rPr>
                        <a:t>النظام الرأسمالي</a:t>
                      </a:r>
                      <a:endParaRPr lang="en-US" sz="1050">
                        <a:effectLst/>
                        <a:latin typeface="Calibri" panose="020F0502020204030204" pitchFamily="34" charset="0"/>
                        <a:ea typeface="Calibri" panose="020F0502020204030204" pitchFamily="34" charset="0"/>
                        <a:cs typeface="Arial" panose="020B0604020202020204" pitchFamily="34" charset="0"/>
                      </a:endParaRPr>
                    </a:p>
                  </a:txBody>
                  <a:tcPr marL="7091" marR="7091" marT="7091" marB="7091" anchor="ctr"/>
                </a:tc>
                <a:tc>
                  <a:txBody>
                    <a:bodyPr/>
                    <a:lstStyle/>
                    <a:p>
                      <a:pPr marL="0" marR="0" algn="ctr">
                        <a:lnSpc>
                          <a:spcPct val="107000"/>
                        </a:lnSpc>
                        <a:spcBef>
                          <a:spcPts val="0"/>
                        </a:spcBef>
                        <a:spcAft>
                          <a:spcPts val="0"/>
                        </a:spcAft>
                      </a:pPr>
                      <a:r>
                        <a:rPr lang="ar-SA" sz="1800">
                          <a:effectLst/>
                        </a:rPr>
                        <a:t>النظام الاشتراكي</a:t>
                      </a:r>
                      <a:endParaRPr lang="en-US" sz="1050">
                        <a:effectLst/>
                        <a:latin typeface="Calibri" panose="020F0502020204030204" pitchFamily="34" charset="0"/>
                        <a:ea typeface="Calibri" panose="020F0502020204030204" pitchFamily="34" charset="0"/>
                        <a:cs typeface="Arial" panose="020B0604020202020204" pitchFamily="34" charset="0"/>
                      </a:endParaRPr>
                    </a:p>
                  </a:txBody>
                  <a:tcPr marL="7091" marR="7091" marT="7091" marB="7091" anchor="ctr"/>
                </a:tc>
                <a:tc>
                  <a:txBody>
                    <a:bodyPr/>
                    <a:lstStyle/>
                    <a:p>
                      <a:pPr marL="0" marR="0" algn="ctr">
                        <a:lnSpc>
                          <a:spcPct val="107000"/>
                        </a:lnSpc>
                        <a:spcBef>
                          <a:spcPts val="0"/>
                        </a:spcBef>
                        <a:spcAft>
                          <a:spcPts val="0"/>
                        </a:spcAft>
                      </a:pPr>
                      <a:r>
                        <a:rPr lang="ar-SA" sz="1800">
                          <a:effectLst/>
                        </a:rPr>
                        <a:t>النظام المختلط</a:t>
                      </a:r>
                      <a:endParaRPr lang="en-US" sz="1050">
                        <a:effectLst/>
                        <a:latin typeface="Calibri" panose="020F0502020204030204" pitchFamily="34" charset="0"/>
                        <a:ea typeface="Calibri" panose="020F0502020204030204" pitchFamily="34" charset="0"/>
                        <a:cs typeface="Arial" panose="020B0604020202020204" pitchFamily="34" charset="0"/>
                      </a:endParaRPr>
                    </a:p>
                  </a:txBody>
                  <a:tcPr marL="7091" marR="7091" marT="7091" marB="7091" anchor="ctr"/>
                </a:tc>
                <a:extLst>
                  <a:ext uri="{0D108BD9-81ED-4DB2-BD59-A6C34878D82A}">
                    <a16:rowId xmlns:a16="http://schemas.microsoft.com/office/drawing/2014/main" val="2501434022"/>
                  </a:ext>
                </a:extLst>
              </a:tr>
              <a:tr h="764232">
                <a:tc>
                  <a:txBody>
                    <a:bodyPr/>
                    <a:lstStyle/>
                    <a:p>
                      <a:pPr marL="0" marR="0" algn="ctr">
                        <a:lnSpc>
                          <a:spcPct val="107000"/>
                        </a:lnSpc>
                        <a:spcBef>
                          <a:spcPts val="0"/>
                        </a:spcBef>
                        <a:spcAft>
                          <a:spcPts val="0"/>
                        </a:spcAft>
                      </a:pPr>
                      <a:r>
                        <a:rPr lang="ar-SA" sz="1800">
                          <a:effectLst/>
                        </a:rPr>
                        <a:t>الجهة المنظمة</a:t>
                      </a:r>
                      <a:endParaRPr lang="en-US" sz="1050">
                        <a:effectLst/>
                        <a:latin typeface="Calibri" panose="020F0502020204030204" pitchFamily="34" charset="0"/>
                        <a:ea typeface="Calibri" panose="020F0502020204030204" pitchFamily="34" charset="0"/>
                        <a:cs typeface="Arial" panose="020B0604020202020204" pitchFamily="34" charset="0"/>
                      </a:endParaRPr>
                    </a:p>
                  </a:txBody>
                  <a:tcPr marL="113461" marR="113461" marT="113461" marB="113461" anchor="ctr"/>
                </a:tc>
                <a:tc>
                  <a:txBody>
                    <a:bodyPr/>
                    <a:lstStyle/>
                    <a:p>
                      <a:pPr marL="0" marR="0" algn="ctr">
                        <a:lnSpc>
                          <a:spcPct val="107000"/>
                        </a:lnSpc>
                        <a:spcBef>
                          <a:spcPts val="0"/>
                        </a:spcBef>
                        <a:spcAft>
                          <a:spcPts val="0"/>
                        </a:spcAft>
                      </a:pPr>
                      <a:r>
                        <a:rPr lang="ar-SA" sz="1800" dirty="0">
                          <a:effectLst/>
                        </a:rPr>
                        <a:t>الشريعة الإسلامية</a:t>
                      </a:r>
                      <a:endParaRPr lang="en-US" sz="1050" dirty="0">
                        <a:effectLst/>
                        <a:latin typeface="Calibri" panose="020F0502020204030204" pitchFamily="34" charset="0"/>
                        <a:ea typeface="Calibri" panose="020F0502020204030204" pitchFamily="34" charset="0"/>
                        <a:cs typeface="Arial" panose="020B0604020202020204" pitchFamily="34" charset="0"/>
                      </a:endParaRPr>
                    </a:p>
                  </a:txBody>
                  <a:tcPr marL="113461" marR="113461" marT="113461" marB="113461" anchor="ctr"/>
                </a:tc>
                <a:tc>
                  <a:txBody>
                    <a:bodyPr/>
                    <a:lstStyle/>
                    <a:p>
                      <a:pPr marL="0" marR="0" algn="ctr">
                        <a:lnSpc>
                          <a:spcPct val="107000"/>
                        </a:lnSpc>
                        <a:spcBef>
                          <a:spcPts val="0"/>
                        </a:spcBef>
                        <a:spcAft>
                          <a:spcPts val="0"/>
                        </a:spcAft>
                      </a:pPr>
                      <a:r>
                        <a:rPr lang="ar-SA" sz="1800" dirty="0">
                          <a:effectLst/>
                        </a:rPr>
                        <a:t>القطاع الخاص</a:t>
                      </a:r>
                      <a:endParaRPr lang="en-US" sz="1050" dirty="0">
                        <a:effectLst/>
                        <a:latin typeface="Calibri" panose="020F0502020204030204" pitchFamily="34" charset="0"/>
                        <a:ea typeface="Calibri" panose="020F0502020204030204" pitchFamily="34" charset="0"/>
                        <a:cs typeface="Arial" panose="020B0604020202020204" pitchFamily="34" charset="0"/>
                      </a:endParaRPr>
                    </a:p>
                  </a:txBody>
                  <a:tcPr marL="113461" marR="113461" marT="113461" marB="113461" anchor="ctr"/>
                </a:tc>
                <a:tc>
                  <a:txBody>
                    <a:bodyPr/>
                    <a:lstStyle/>
                    <a:p>
                      <a:pPr marL="0" marR="0" algn="ctr">
                        <a:lnSpc>
                          <a:spcPct val="107000"/>
                        </a:lnSpc>
                        <a:spcBef>
                          <a:spcPts val="0"/>
                        </a:spcBef>
                        <a:spcAft>
                          <a:spcPts val="0"/>
                        </a:spcAft>
                      </a:pPr>
                      <a:r>
                        <a:rPr lang="ar-SA" sz="1800">
                          <a:effectLst/>
                        </a:rPr>
                        <a:t>الدولة أو المؤسسات العامة</a:t>
                      </a:r>
                      <a:endParaRPr lang="en-US" sz="1050">
                        <a:effectLst/>
                        <a:latin typeface="Calibri" panose="020F0502020204030204" pitchFamily="34" charset="0"/>
                        <a:ea typeface="Calibri" panose="020F0502020204030204" pitchFamily="34" charset="0"/>
                        <a:cs typeface="Arial" panose="020B0604020202020204" pitchFamily="34" charset="0"/>
                      </a:endParaRPr>
                    </a:p>
                  </a:txBody>
                  <a:tcPr marL="113461" marR="113461" marT="113461" marB="113461" anchor="ctr"/>
                </a:tc>
                <a:tc>
                  <a:txBody>
                    <a:bodyPr/>
                    <a:lstStyle/>
                    <a:p>
                      <a:pPr marL="0" marR="0" algn="ctr">
                        <a:lnSpc>
                          <a:spcPct val="107000"/>
                        </a:lnSpc>
                        <a:spcBef>
                          <a:spcPts val="0"/>
                        </a:spcBef>
                        <a:spcAft>
                          <a:spcPts val="0"/>
                        </a:spcAft>
                      </a:pPr>
                      <a:r>
                        <a:rPr lang="ar-SA" sz="1800">
                          <a:effectLst/>
                        </a:rPr>
                        <a:t>القطاعين العام والخاص</a:t>
                      </a:r>
                      <a:endParaRPr lang="en-US" sz="1050">
                        <a:effectLst/>
                        <a:latin typeface="Calibri" panose="020F0502020204030204" pitchFamily="34" charset="0"/>
                        <a:ea typeface="Calibri" panose="020F0502020204030204" pitchFamily="34" charset="0"/>
                        <a:cs typeface="Arial" panose="020B0604020202020204" pitchFamily="34" charset="0"/>
                      </a:endParaRPr>
                    </a:p>
                  </a:txBody>
                  <a:tcPr marL="113461" marR="113461" marT="113461" marB="113461" anchor="ctr"/>
                </a:tc>
                <a:extLst>
                  <a:ext uri="{0D108BD9-81ED-4DB2-BD59-A6C34878D82A}">
                    <a16:rowId xmlns:a16="http://schemas.microsoft.com/office/drawing/2014/main" val="2096829345"/>
                  </a:ext>
                </a:extLst>
              </a:tr>
              <a:tr h="1044915">
                <a:tc>
                  <a:txBody>
                    <a:bodyPr/>
                    <a:lstStyle/>
                    <a:p>
                      <a:pPr marL="0" marR="0" algn="ctr">
                        <a:lnSpc>
                          <a:spcPct val="107000"/>
                        </a:lnSpc>
                        <a:spcBef>
                          <a:spcPts val="0"/>
                        </a:spcBef>
                        <a:spcAft>
                          <a:spcPts val="0"/>
                        </a:spcAft>
                      </a:pPr>
                      <a:r>
                        <a:rPr lang="ar-SA" sz="1800">
                          <a:effectLst/>
                        </a:rPr>
                        <a:t>الأهداف</a:t>
                      </a:r>
                      <a:endParaRPr lang="en-US" sz="1050">
                        <a:effectLst/>
                        <a:latin typeface="Calibri" panose="020F0502020204030204" pitchFamily="34" charset="0"/>
                        <a:ea typeface="Calibri" panose="020F0502020204030204" pitchFamily="34" charset="0"/>
                        <a:cs typeface="Arial" panose="020B0604020202020204" pitchFamily="34" charset="0"/>
                      </a:endParaRPr>
                    </a:p>
                  </a:txBody>
                  <a:tcPr marL="113461" marR="113461" marT="113461" marB="113461" anchor="ctr"/>
                </a:tc>
                <a:tc>
                  <a:txBody>
                    <a:bodyPr/>
                    <a:lstStyle/>
                    <a:p>
                      <a:pPr marL="0" marR="0" algn="ctr">
                        <a:lnSpc>
                          <a:spcPct val="107000"/>
                        </a:lnSpc>
                        <a:spcBef>
                          <a:spcPts val="0"/>
                        </a:spcBef>
                        <a:spcAft>
                          <a:spcPts val="0"/>
                        </a:spcAft>
                      </a:pPr>
                      <a:r>
                        <a:rPr lang="ar-SA" sz="1800">
                          <a:effectLst/>
                        </a:rPr>
                        <a:t>تحقيق أهداف اقتصادية واجتماعية معينة</a:t>
                      </a:r>
                      <a:endParaRPr lang="en-US" sz="1050">
                        <a:effectLst/>
                        <a:latin typeface="Calibri" panose="020F0502020204030204" pitchFamily="34" charset="0"/>
                        <a:ea typeface="Calibri" panose="020F0502020204030204" pitchFamily="34" charset="0"/>
                        <a:cs typeface="Arial" panose="020B0604020202020204" pitchFamily="34" charset="0"/>
                      </a:endParaRPr>
                    </a:p>
                  </a:txBody>
                  <a:tcPr marL="113461" marR="113461" marT="113461" marB="113461" anchor="ctr"/>
                </a:tc>
                <a:tc>
                  <a:txBody>
                    <a:bodyPr/>
                    <a:lstStyle/>
                    <a:p>
                      <a:pPr marL="0" marR="0" algn="ctr">
                        <a:lnSpc>
                          <a:spcPct val="107000"/>
                        </a:lnSpc>
                        <a:spcBef>
                          <a:spcPts val="0"/>
                        </a:spcBef>
                        <a:spcAft>
                          <a:spcPts val="0"/>
                        </a:spcAft>
                      </a:pPr>
                      <a:r>
                        <a:rPr lang="ar-SA" sz="1800" dirty="0">
                          <a:effectLst/>
                        </a:rPr>
                        <a:t>تحقيق أهداف اقتصادية معينة</a:t>
                      </a:r>
                      <a:endParaRPr lang="en-US" sz="1050" dirty="0">
                        <a:effectLst/>
                        <a:latin typeface="Calibri" panose="020F0502020204030204" pitchFamily="34" charset="0"/>
                        <a:ea typeface="Calibri" panose="020F0502020204030204" pitchFamily="34" charset="0"/>
                        <a:cs typeface="Arial" panose="020B0604020202020204" pitchFamily="34" charset="0"/>
                      </a:endParaRPr>
                    </a:p>
                  </a:txBody>
                  <a:tcPr marL="113461" marR="113461" marT="113461" marB="113461" anchor="ctr"/>
                </a:tc>
                <a:tc>
                  <a:txBody>
                    <a:bodyPr/>
                    <a:lstStyle/>
                    <a:p>
                      <a:pPr marL="0" marR="0" algn="ctr">
                        <a:lnSpc>
                          <a:spcPct val="107000"/>
                        </a:lnSpc>
                        <a:spcBef>
                          <a:spcPts val="0"/>
                        </a:spcBef>
                        <a:spcAft>
                          <a:spcPts val="0"/>
                        </a:spcAft>
                      </a:pPr>
                      <a:r>
                        <a:rPr lang="ar-SA" sz="1800" dirty="0">
                          <a:effectLst/>
                        </a:rPr>
                        <a:t>تحقيق أهداف اقتصادية واجتماعية معينة</a:t>
                      </a:r>
                      <a:endParaRPr lang="en-US" sz="1050" dirty="0">
                        <a:effectLst/>
                        <a:latin typeface="Calibri" panose="020F0502020204030204" pitchFamily="34" charset="0"/>
                        <a:ea typeface="Calibri" panose="020F0502020204030204" pitchFamily="34" charset="0"/>
                        <a:cs typeface="Arial" panose="020B0604020202020204" pitchFamily="34" charset="0"/>
                      </a:endParaRPr>
                    </a:p>
                  </a:txBody>
                  <a:tcPr marL="113461" marR="113461" marT="113461" marB="113461" anchor="ctr"/>
                </a:tc>
                <a:tc>
                  <a:txBody>
                    <a:bodyPr/>
                    <a:lstStyle/>
                    <a:p>
                      <a:pPr marL="0" marR="0" algn="ctr">
                        <a:lnSpc>
                          <a:spcPct val="107000"/>
                        </a:lnSpc>
                        <a:spcBef>
                          <a:spcPts val="0"/>
                        </a:spcBef>
                        <a:spcAft>
                          <a:spcPts val="0"/>
                        </a:spcAft>
                      </a:pPr>
                      <a:r>
                        <a:rPr lang="ar-SA" sz="1800">
                          <a:effectLst/>
                        </a:rPr>
                        <a:t>تحقيق أهداف اقتصادية واجتماعية معينة</a:t>
                      </a:r>
                      <a:endParaRPr lang="en-US" sz="1050">
                        <a:effectLst/>
                        <a:latin typeface="Calibri" panose="020F0502020204030204" pitchFamily="34" charset="0"/>
                        <a:ea typeface="Calibri" panose="020F0502020204030204" pitchFamily="34" charset="0"/>
                        <a:cs typeface="Arial" panose="020B0604020202020204" pitchFamily="34" charset="0"/>
                      </a:endParaRPr>
                    </a:p>
                  </a:txBody>
                  <a:tcPr marL="113461" marR="113461" marT="113461" marB="113461" anchor="ctr"/>
                </a:tc>
                <a:extLst>
                  <a:ext uri="{0D108BD9-81ED-4DB2-BD59-A6C34878D82A}">
                    <a16:rowId xmlns:a16="http://schemas.microsoft.com/office/drawing/2014/main" val="1232107902"/>
                  </a:ext>
                </a:extLst>
              </a:tr>
              <a:tr h="833380">
                <a:tc>
                  <a:txBody>
                    <a:bodyPr/>
                    <a:lstStyle/>
                    <a:p>
                      <a:pPr marL="0" marR="0" algn="ctr">
                        <a:lnSpc>
                          <a:spcPct val="107000"/>
                        </a:lnSpc>
                        <a:spcBef>
                          <a:spcPts val="0"/>
                        </a:spcBef>
                        <a:spcAft>
                          <a:spcPts val="0"/>
                        </a:spcAft>
                      </a:pPr>
                      <a:r>
                        <a:rPr lang="ar-SA" sz="1800">
                          <a:effectLst/>
                        </a:rPr>
                        <a:t>معدلات الفائدة</a:t>
                      </a:r>
                      <a:endParaRPr lang="en-US" sz="1050">
                        <a:effectLst/>
                        <a:latin typeface="Calibri" panose="020F0502020204030204" pitchFamily="34" charset="0"/>
                        <a:ea typeface="Calibri" panose="020F0502020204030204" pitchFamily="34" charset="0"/>
                        <a:cs typeface="Arial" panose="020B0604020202020204" pitchFamily="34" charset="0"/>
                      </a:endParaRPr>
                    </a:p>
                  </a:txBody>
                  <a:tcPr marL="113461" marR="113461" marT="113461" marB="113461" anchor="ctr"/>
                </a:tc>
                <a:tc>
                  <a:txBody>
                    <a:bodyPr/>
                    <a:lstStyle/>
                    <a:p>
                      <a:pPr marL="0" marR="0" algn="ctr">
                        <a:lnSpc>
                          <a:spcPct val="107000"/>
                        </a:lnSpc>
                        <a:spcBef>
                          <a:spcPts val="0"/>
                        </a:spcBef>
                        <a:spcAft>
                          <a:spcPts val="0"/>
                        </a:spcAft>
                      </a:pPr>
                      <a:r>
                        <a:rPr lang="ar-SA" sz="1800">
                          <a:effectLst/>
                        </a:rPr>
                        <a:t>لا يجوز للمقرض أن يتقاضى أي ربح</a:t>
                      </a:r>
                      <a:endParaRPr lang="en-US" sz="1050">
                        <a:effectLst/>
                        <a:latin typeface="Calibri" panose="020F0502020204030204" pitchFamily="34" charset="0"/>
                        <a:ea typeface="Calibri" panose="020F0502020204030204" pitchFamily="34" charset="0"/>
                        <a:cs typeface="Arial" panose="020B0604020202020204" pitchFamily="34" charset="0"/>
                      </a:endParaRPr>
                    </a:p>
                  </a:txBody>
                  <a:tcPr marL="113461" marR="113461" marT="113461" marB="113461" anchor="ctr"/>
                </a:tc>
                <a:tc>
                  <a:txBody>
                    <a:bodyPr/>
                    <a:lstStyle/>
                    <a:p>
                      <a:pPr marL="0" marR="0" algn="ctr">
                        <a:lnSpc>
                          <a:spcPct val="107000"/>
                        </a:lnSpc>
                        <a:spcBef>
                          <a:spcPts val="0"/>
                        </a:spcBef>
                        <a:spcAft>
                          <a:spcPts val="0"/>
                        </a:spcAft>
                      </a:pPr>
                      <a:r>
                        <a:rPr lang="ar-SA" sz="1800">
                          <a:effectLst/>
                        </a:rPr>
                        <a:t>مرتفعة</a:t>
                      </a:r>
                      <a:endParaRPr lang="en-US" sz="1050">
                        <a:effectLst/>
                        <a:latin typeface="Calibri" panose="020F0502020204030204" pitchFamily="34" charset="0"/>
                        <a:ea typeface="Calibri" panose="020F0502020204030204" pitchFamily="34" charset="0"/>
                        <a:cs typeface="Arial" panose="020B0604020202020204" pitchFamily="34" charset="0"/>
                      </a:endParaRPr>
                    </a:p>
                  </a:txBody>
                  <a:tcPr marL="113461" marR="113461" marT="113461" marB="113461" anchor="ctr"/>
                </a:tc>
                <a:tc>
                  <a:txBody>
                    <a:bodyPr/>
                    <a:lstStyle/>
                    <a:p>
                      <a:pPr marL="0" marR="0" algn="ctr">
                        <a:lnSpc>
                          <a:spcPct val="107000"/>
                        </a:lnSpc>
                        <a:spcBef>
                          <a:spcPts val="0"/>
                        </a:spcBef>
                        <a:spcAft>
                          <a:spcPts val="0"/>
                        </a:spcAft>
                      </a:pPr>
                      <a:r>
                        <a:rPr lang="ar-SA" sz="1800" dirty="0">
                          <a:effectLst/>
                        </a:rPr>
                        <a:t>منخفضة</a:t>
                      </a:r>
                      <a:endParaRPr lang="en-US" sz="1050" dirty="0">
                        <a:effectLst/>
                        <a:latin typeface="Calibri" panose="020F0502020204030204" pitchFamily="34" charset="0"/>
                        <a:ea typeface="Calibri" panose="020F0502020204030204" pitchFamily="34" charset="0"/>
                        <a:cs typeface="Arial" panose="020B0604020202020204" pitchFamily="34" charset="0"/>
                      </a:endParaRPr>
                    </a:p>
                  </a:txBody>
                  <a:tcPr marL="113461" marR="113461" marT="113461" marB="113461" anchor="ctr"/>
                </a:tc>
                <a:tc>
                  <a:txBody>
                    <a:bodyPr/>
                    <a:lstStyle/>
                    <a:p>
                      <a:pPr marL="0" marR="0" algn="ctr">
                        <a:lnSpc>
                          <a:spcPct val="107000"/>
                        </a:lnSpc>
                        <a:spcBef>
                          <a:spcPts val="0"/>
                        </a:spcBef>
                        <a:spcAft>
                          <a:spcPts val="0"/>
                        </a:spcAft>
                      </a:pPr>
                      <a:r>
                        <a:rPr lang="ar-SA" sz="1800">
                          <a:effectLst/>
                        </a:rPr>
                        <a:t>اختلاف حسب الجهة المانحة</a:t>
                      </a:r>
                      <a:endParaRPr lang="en-US" sz="1050">
                        <a:effectLst/>
                        <a:latin typeface="Calibri" panose="020F0502020204030204" pitchFamily="34" charset="0"/>
                        <a:ea typeface="Calibri" panose="020F0502020204030204" pitchFamily="34" charset="0"/>
                        <a:cs typeface="Arial" panose="020B0604020202020204" pitchFamily="34" charset="0"/>
                      </a:endParaRPr>
                    </a:p>
                  </a:txBody>
                  <a:tcPr marL="113461" marR="113461" marT="113461" marB="113461" anchor="ctr"/>
                </a:tc>
                <a:extLst>
                  <a:ext uri="{0D108BD9-81ED-4DB2-BD59-A6C34878D82A}">
                    <a16:rowId xmlns:a16="http://schemas.microsoft.com/office/drawing/2014/main" val="444742101"/>
                  </a:ext>
                </a:extLst>
              </a:tr>
              <a:tr h="1042347">
                <a:tc>
                  <a:txBody>
                    <a:bodyPr/>
                    <a:lstStyle/>
                    <a:p>
                      <a:pPr marL="0" marR="0" algn="ctr">
                        <a:lnSpc>
                          <a:spcPct val="107000"/>
                        </a:lnSpc>
                        <a:spcBef>
                          <a:spcPts val="0"/>
                        </a:spcBef>
                        <a:spcAft>
                          <a:spcPts val="0"/>
                        </a:spcAft>
                      </a:pPr>
                      <a:r>
                        <a:rPr lang="ar-SA" sz="1800">
                          <a:effectLst/>
                        </a:rPr>
                        <a:t>سهولة الحصول على القروض</a:t>
                      </a:r>
                      <a:endParaRPr lang="en-US" sz="1050">
                        <a:effectLst/>
                        <a:latin typeface="Calibri" panose="020F0502020204030204" pitchFamily="34" charset="0"/>
                        <a:ea typeface="Calibri" panose="020F0502020204030204" pitchFamily="34" charset="0"/>
                        <a:cs typeface="Arial" panose="020B0604020202020204" pitchFamily="34" charset="0"/>
                      </a:endParaRPr>
                    </a:p>
                  </a:txBody>
                  <a:tcPr marL="113461" marR="113461" marT="113461" marB="113461" anchor="ctr"/>
                </a:tc>
                <a:tc>
                  <a:txBody>
                    <a:bodyPr/>
                    <a:lstStyle/>
                    <a:p>
                      <a:pPr marL="0" marR="0" algn="ctr">
                        <a:lnSpc>
                          <a:spcPct val="107000"/>
                        </a:lnSpc>
                        <a:spcBef>
                          <a:spcPts val="0"/>
                        </a:spcBef>
                        <a:spcAft>
                          <a:spcPts val="0"/>
                        </a:spcAft>
                      </a:pPr>
                      <a:r>
                        <a:rPr lang="ar-SA" sz="1800">
                          <a:effectLst/>
                        </a:rPr>
                        <a:t>سهلة</a:t>
                      </a:r>
                      <a:endParaRPr lang="en-US" sz="1050">
                        <a:effectLst/>
                        <a:latin typeface="Calibri" panose="020F0502020204030204" pitchFamily="34" charset="0"/>
                        <a:ea typeface="Calibri" panose="020F0502020204030204" pitchFamily="34" charset="0"/>
                        <a:cs typeface="Arial" panose="020B0604020202020204" pitchFamily="34" charset="0"/>
                      </a:endParaRPr>
                    </a:p>
                  </a:txBody>
                  <a:tcPr marL="113461" marR="113461" marT="113461" marB="113461" anchor="ctr"/>
                </a:tc>
                <a:tc>
                  <a:txBody>
                    <a:bodyPr/>
                    <a:lstStyle/>
                    <a:p>
                      <a:pPr marL="0" marR="0" algn="ctr">
                        <a:lnSpc>
                          <a:spcPct val="107000"/>
                        </a:lnSpc>
                        <a:spcBef>
                          <a:spcPts val="0"/>
                        </a:spcBef>
                        <a:spcAft>
                          <a:spcPts val="0"/>
                        </a:spcAft>
                      </a:pPr>
                      <a:r>
                        <a:rPr lang="ar-SA" sz="1800">
                          <a:effectLst/>
                        </a:rPr>
                        <a:t>صعبة</a:t>
                      </a:r>
                      <a:endParaRPr lang="en-US" sz="1050">
                        <a:effectLst/>
                        <a:latin typeface="Calibri" panose="020F0502020204030204" pitchFamily="34" charset="0"/>
                        <a:ea typeface="Calibri" panose="020F0502020204030204" pitchFamily="34" charset="0"/>
                        <a:cs typeface="Arial" panose="020B0604020202020204" pitchFamily="34" charset="0"/>
                      </a:endParaRPr>
                    </a:p>
                  </a:txBody>
                  <a:tcPr marL="113461" marR="113461" marT="113461" marB="113461" anchor="ctr"/>
                </a:tc>
                <a:tc>
                  <a:txBody>
                    <a:bodyPr/>
                    <a:lstStyle/>
                    <a:p>
                      <a:pPr marL="0" marR="0" algn="ctr">
                        <a:lnSpc>
                          <a:spcPct val="107000"/>
                        </a:lnSpc>
                        <a:spcBef>
                          <a:spcPts val="0"/>
                        </a:spcBef>
                        <a:spcAft>
                          <a:spcPts val="0"/>
                        </a:spcAft>
                      </a:pPr>
                      <a:r>
                        <a:rPr lang="ar-SA" sz="1800" dirty="0">
                          <a:effectLst/>
                        </a:rPr>
                        <a:t>سهلة</a:t>
                      </a:r>
                      <a:endParaRPr lang="en-US" sz="1050" dirty="0">
                        <a:effectLst/>
                        <a:latin typeface="Calibri" panose="020F0502020204030204" pitchFamily="34" charset="0"/>
                        <a:ea typeface="Calibri" panose="020F0502020204030204" pitchFamily="34" charset="0"/>
                        <a:cs typeface="Arial" panose="020B0604020202020204" pitchFamily="34" charset="0"/>
                      </a:endParaRPr>
                    </a:p>
                  </a:txBody>
                  <a:tcPr marL="113461" marR="113461" marT="113461" marB="113461" anchor="ctr"/>
                </a:tc>
                <a:tc>
                  <a:txBody>
                    <a:bodyPr/>
                    <a:lstStyle/>
                    <a:p>
                      <a:pPr marL="0" marR="0" algn="ctr">
                        <a:lnSpc>
                          <a:spcPct val="107000"/>
                        </a:lnSpc>
                        <a:spcBef>
                          <a:spcPts val="0"/>
                        </a:spcBef>
                        <a:spcAft>
                          <a:spcPts val="0"/>
                        </a:spcAft>
                      </a:pPr>
                      <a:r>
                        <a:rPr lang="ar-SA" sz="1800" dirty="0">
                          <a:effectLst/>
                        </a:rPr>
                        <a:t>اختلاف حسب الجهة المانحة</a:t>
                      </a:r>
                      <a:endParaRPr lang="en-US" sz="1050" dirty="0">
                        <a:effectLst/>
                        <a:latin typeface="Calibri" panose="020F0502020204030204" pitchFamily="34" charset="0"/>
                        <a:ea typeface="Calibri" panose="020F0502020204030204" pitchFamily="34" charset="0"/>
                        <a:cs typeface="Arial" panose="020B0604020202020204" pitchFamily="34" charset="0"/>
                      </a:endParaRPr>
                    </a:p>
                  </a:txBody>
                  <a:tcPr marL="113461" marR="113461" marT="113461" marB="113461" anchor="ctr"/>
                </a:tc>
                <a:extLst>
                  <a:ext uri="{0D108BD9-81ED-4DB2-BD59-A6C34878D82A}">
                    <a16:rowId xmlns:a16="http://schemas.microsoft.com/office/drawing/2014/main" val="85595115"/>
                  </a:ext>
                </a:extLst>
              </a:tr>
            </a:tbl>
          </a:graphicData>
        </a:graphic>
      </p:graphicFrame>
    </p:spTree>
    <p:extLst>
      <p:ext uri="{BB962C8B-B14F-4D97-AF65-F5344CB8AC3E}">
        <p14:creationId xmlns:p14="http://schemas.microsoft.com/office/powerpoint/2010/main" val="3534726881"/>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957DE0-4848-4CC9-A1FA-832D3A1092B1}"/>
              </a:ext>
            </a:extLst>
          </p:cNvPr>
          <p:cNvSpPr>
            <a:spLocks noGrp="1"/>
          </p:cNvSpPr>
          <p:nvPr>
            <p:ph type="title"/>
          </p:nvPr>
        </p:nvSpPr>
        <p:spPr>
          <a:xfrm>
            <a:off x="1587709" y="2644725"/>
            <a:ext cx="9486691" cy="1434905"/>
          </a:xfrm>
        </p:spPr>
        <p:txBody>
          <a:bodyPr>
            <a:normAutofit/>
          </a:bodyPr>
          <a:lstStyle/>
          <a:p>
            <a:pPr algn="ctr"/>
            <a:r>
              <a:rPr lang="ar-EG" sz="6600" dirty="0"/>
              <a:t>إنتهى...</a:t>
            </a:r>
            <a:endParaRPr lang="en-US" sz="6600" dirty="0"/>
          </a:p>
        </p:txBody>
      </p:sp>
    </p:spTree>
    <p:extLst>
      <p:ext uri="{BB962C8B-B14F-4D97-AF65-F5344CB8AC3E}">
        <p14:creationId xmlns:p14="http://schemas.microsoft.com/office/powerpoint/2010/main" val="1951312551"/>
      </p:ext>
    </p:extLst>
  </p:cSld>
  <p:clrMapOvr>
    <a:masterClrMapping/>
  </p:clrMapOvr>
</p:sld>
</file>

<file path=ppt/theme/theme1.xml><?xml version="1.0" encoding="utf-8"?>
<a:theme xmlns:a="http://schemas.openxmlformats.org/drawingml/2006/main" name="InterweaveVTI">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Interweave">
      <a:majorFont>
        <a:latin typeface="Neue Haas Grotesk Text Pro"/>
        <a:ea typeface=""/>
        <a:cs typeface=""/>
      </a:majorFont>
      <a:minorFont>
        <a:latin typeface="Neue Haas Grotesk Tex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InterweaveVTI" id="{2A5AE21D-FC75-4AD0-BC12-FA563BC24905}" vid="{9A4A41B8-EB69-44BB-8E15-B517E25CF8C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TM03457503[[fn=Quotable]]</Template>
  <TotalTime>399</TotalTime>
  <Words>5495</Words>
  <Application>Microsoft Office PowerPoint</Application>
  <PresentationFormat>Widescreen</PresentationFormat>
  <Paragraphs>333</Paragraphs>
  <Slides>61</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61</vt:i4>
      </vt:variant>
    </vt:vector>
  </HeadingPairs>
  <TitlesOfParts>
    <vt:vector size="70" baseType="lpstr">
      <vt:lpstr>Arial</vt:lpstr>
      <vt:lpstr>Arial  </vt:lpstr>
      <vt:lpstr>Arial Narrow</vt:lpstr>
      <vt:lpstr>Calibri</vt:lpstr>
      <vt:lpstr>Neue Haas Grotesk Text Pro</vt:lpstr>
      <vt:lpstr>Times New Roman,Bold</vt:lpstr>
      <vt:lpstr>Tw Cen MT</vt:lpstr>
      <vt:lpstr>Wingdings</vt:lpstr>
      <vt:lpstr>InterweaveVTI</vt:lpstr>
      <vt:lpstr>القروض العامه</vt:lpstr>
      <vt:lpstr>القروض العامه</vt:lpstr>
      <vt:lpstr>أولا تعريف القروض العامه</vt:lpstr>
      <vt:lpstr>تعريف القروض العامه </vt:lpstr>
      <vt:lpstr>متى تلجأ الدولة للاقتراض ؟</vt:lpstr>
      <vt:lpstr>طبيعة القرض العام</vt:lpstr>
      <vt:lpstr>اوجه التشابه والاختلاف بين القرض العام والضريبة</vt:lpstr>
      <vt:lpstr>PowerPoint Presentation</vt:lpstr>
      <vt:lpstr>ثانيا انواع القروض العامه</vt:lpstr>
      <vt:lpstr>انواع القروض العامه </vt:lpstr>
      <vt:lpstr>1- القروض الداخلية والخارجية :- </vt:lpstr>
      <vt:lpstr>2- القروض الاختيارية والإجبارية:- </vt:lpstr>
      <vt:lpstr>3- القروض المثمرة والقروض العقيمة :- </vt:lpstr>
      <vt:lpstr>4- القروض قصيرة ومتوسطة وطويلة الاجل:-  </vt:lpstr>
      <vt:lpstr>PowerPoint Presentation</vt:lpstr>
      <vt:lpstr>5- القروض المؤبدة والقروض المؤقتة والقروض العمرية :-  </vt:lpstr>
      <vt:lpstr>PowerPoint Presentation</vt:lpstr>
      <vt:lpstr>ثالثا اصدار القروض العامه</vt:lpstr>
      <vt:lpstr>PowerPoint Presentation</vt:lpstr>
      <vt:lpstr>اصدار القرض العام</vt:lpstr>
      <vt:lpstr>PowerPoint Presentation</vt:lpstr>
      <vt:lpstr>PowerPoint Presentation</vt:lpstr>
      <vt:lpstr>مقدار القرض العام</vt:lpstr>
      <vt:lpstr>سعر الفائده :- </vt:lpstr>
      <vt:lpstr>طرق الاكتتاب فى القرض العام:</vt:lpstr>
      <vt:lpstr>PowerPoint Presentation</vt:lpstr>
      <vt:lpstr>PowerPoint Presentation</vt:lpstr>
      <vt:lpstr>مزايا المكتتبين  </vt:lpstr>
      <vt:lpstr>رابعا حدود القرض العام</vt:lpstr>
      <vt:lpstr>PowerPoint Presentation</vt:lpstr>
      <vt:lpstr>الاختلاف بين القروض الداخلية والقروض الخارجية:</vt:lpstr>
      <vt:lpstr>PowerPoint Presentation</vt:lpstr>
      <vt:lpstr>PowerPoint Presentation</vt:lpstr>
      <vt:lpstr>PowerPoint Presentation</vt:lpstr>
      <vt:lpstr>PowerPoint Presentation</vt:lpstr>
      <vt:lpstr>خامسا الاثار الاقتصاديه للقروض العامه</vt:lpstr>
      <vt:lpstr>الآثار الاقتصادية للقروض العامة: </vt:lpstr>
      <vt:lpstr>PowerPoint Presentation</vt:lpstr>
      <vt:lpstr>PowerPoint Presentation</vt:lpstr>
      <vt:lpstr>PowerPoint Presentation</vt:lpstr>
      <vt:lpstr>سادسا مخاطر القروض</vt:lpstr>
      <vt:lpstr>PowerPoint Presentation</vt:lpstr>
      <vt:lpstr>مخاطر السوق:- </vt:lpstr>
      <vt:lpstr>مخاطر التجديد:- </vt:lpstr>
      <vt:lpstr>مخاطر السيولة:- </vt:lpstr>
      <vt:lpstr>مخاطر الائتمان:- </vt:lpstr>
      <vt:lpstr>مخاطر التسوية:- </vt:lpstr>
      <vt:lpstr>المخاطر التشغيلية:- </vt:lpstr>
      <vt:lpstr>سابعا القروض والنظم الاقتصاديه</vt:lpstr>
      <vt:lpstr>مفهوم النظام الاقتصادي</vt:lpstr>
      <vt:lpstr>أبرز النظم الاقتصادية</vt:lpstr>
      <vt:lpstr>القرض في الأنظمة الاشتراكية :-</vt:lpstr>
      <vt:lpstr>PowerPoint Presentation</vt:lpstr>
      <vt:lpstr>القرض في الأنظمة الرأسمالية:</vt:lpstr>
      <vt:lpstr>PowerPoint Presentation</vt:lpstr>
      <vt:lpstr>القرض في الأنظمة المختلة:-</vt:lpstr>
      <vt:lpstr>PowerPoint Presentation</vt:lpstr>
      <vt:lpstr>القرض في الأنظمة الإسلامية:-</vt:lpstr>
      <vt:lpstr>PowerPoint Presentation</vt:lpstr>
      <vt:lpstr>مقارنه بين القروض فى الانظمه الماليه المختلفه:-</vt:lpstr>
      <vt:lpstr>إنتهى...</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القروض العامه</dc:title>
  <dc:creator>Mostafa Aboelezz</dc:creator>
  <cp:lastModifiedBy>Mostafa</cp:lastModifiedBy>
  <cp:revision>6</cp:revision>
  <dcterms:created xsi:type="dcterms:W3CDTF">2023-12-10T18:29:28Z</dcterms:created>
  <dcterms:modified xsi:type="dcterms:W3CDTF">2023-12-11T08:44:11Z</dcterms:modified>
</cp:coreProperties>
</file>