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481" r:id="rId3"/>
    <p:sldId id="482" r:id="rId4"/>
    <p:sldId id="275" r:id="rId5"/>
    <p:sldId id="260" r:id="rId6"/>
    <p:sldId id="273" r:id="rId7"/>
    <p:sldId id="313" r:id="rId8"/>
    <p:sldId id="485" r:id="rId9"/>
    <p:sldId id="492" r:id="rId10"/>
    <p:sldId id="525" r:id="rId11"/>
    <p:sldId id="490" r:id="rId12"/>
    <p:sldId id="493" r:id="rId13"/>
    <p:sldId id="494" r:id="rId14"/>
    <p:sldId id="526" r:id="rId15"/>
    <p:sldId id="495" r:id="rId16"/>
    <p:sldId id="484" r:id="rId17"/>
    <p:sldId id="496" r:id="rId18"/>
    <p:sldId id="497" r:id="rId19"/>
    <p:sldId id="498" r:id="rId20"/>
    <p:sldId id="499" r:id="rId21"/>
    <p:sldId id="500" r:id="rId22"/>
    <p:sldId id="501" r:id="rId23"/>
    <p:sldId id="502" r:id="rId24"/>
    <p:sldId id="504" r:id="rId25"/>
    <p:sldId id="503" r:id="rId26"/>
    <p:sldId id="505" r:id="rId27"/>
    <p:sldId id="506" r:id="rId28"/>
    <p:sldId id="507" r:id="rId29"/>
    <p:sldId id="523" r:id="rId30"/>
    <p:sldId id="527" r:id="rId31"/>
    <p:sldId id="524"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82"/>
            <p14:sldId id="275"/>
            <p14:sldId id="260"/>
            <p14:sldId id="273"/>
            <p14:sldId id="313"/>
            <p14:sldId id="485"/>
            <p14:sldId id="492"/>
            <p14:sldId id="525"/>
            <p14:sldId id="490"/>
            <p14:sldId id="493"/>
            <p14:sldId id="494"/>
            <p14:sldId id="526"/>
            <p14:sldId id="495"/>
            <p14:sldId id="484"/>
            <p14:sldId id="496"/>
            <p14:sldId id="497"/>
            <p14:sldId id="498"/>
            <p14:sldId id="499"/>
            <p14:sldId id="500"/>
            <p14:sldId id="501"/>
            <p14:sldId id="502"/>
            <p14:sldId id="504"/>
            <p14:sldId id="503"/>
            <p14:sldId id="505"/>
            <p14:sldId id="506"/>
            <p14:sldId id="507"/>
            <p14:sldId id="523"/>
            <p14:sldId id="527"/>
            <p14:sldId id="52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4472C4"/>
    <a:srgbClr val="8E5A6D"/>
    <a:srgbClr val="FFFFFF"/>
    <a:srgbClr val="2D3956"/>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2" autoAdjust="0"/>
    <p:restoredTop sz="93738" autoAdjust="0"/>
  </p:normalViewPr>
  <p:slideViewPr>
    <p:cSldViewPr snapToGrid="0">
      <p:cViewPr varScale="1">
        <p:scale>
          <a:sx n="72" d="100"/>
          <a:sy n="72" d="100"/>
        </p:scale>
        <p:origin x="63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A2FC46-CD7D-40A4-8056-6186C64BB8C0}" type="doc">
      <dgm:prSet loTypeId="urn:microsoft.com/office/officeart/2005/8/layout/list1" loCatId="list" qsTypeId="urn:microsoft.com/office/officeart/2005/8/quickstyle/simple1" qsCatId="simple" csTypeId="urn:microsoft.com/office/officeart/2005/8/colors/accent0_3" csCatId="mainScheme" phldr="1"/>
      <dgm:spPr/>
      <dgm:t>
        <a:bodyPr/>
        <a:lstStyle/>
        <a:p>
          <a:endParaRPr lang="en-US"/>
        </a:p>
      </dgm:t>
    </dgm:pt>
    <dgm:pt modelId="{B791ACB9-DA6E-4808-9E8C-DAFF4E397DF1}">
      <dgm:prSet phldrT="[Text]" custT="1"/>
      <dgm:spPr/>
      <dgm:t>
        <a:bodyPr/>
        <a:lstStyle/>
        <a:p>
          <a:r>
            <a:rPr lang="en-US" sz="2000" b="1" dirty="0"/>
            <a:t>Integrative Approach </a:t>
          </a:r>
        </a:p>
      </dgm:t>
    </dgm:pt>
    <dgm:pt modelId="{B4C89563-D8BD-4B26-9FD2-CF11F79C91A7}" type="parTrans" cxnId="{72599E1C-416B-47E5-81FD-A7D86F81F668}">
      <dgm:prSet/>
      <dgm:spPr/>
      <dgm:t>
        <a:bodyPr/>
        <a:lstStyle/>
        <a:p>
          <a:endParaRPr lang="en-US" sz="2000" b="1"/>
        </a:p>
      </dgm:t>
    </dgm:pt>
    <dgm:pt modelId="{F692F744-6C85-4ED5-857D-827AE60E427A}" type="sibTrans" cxnId="{72599E1C-416B-47E5-81FD-A7D86F81F668}">
      <dgm:prSet/>
      <dgm:spPr/>
      <dgm:t>
        <a:bodyPr/>
        <a:lstStyle/>
        <a:p>
          <a:endParaRPr lang="en-US" sz="2000" b="1"/>
        </a:p>
      </dgm:t>
    </dgm:pt>
    <dgm:pt modelId="{93330AC4-BD3E-4B10-A19A-347428A91E08}">
      <dgm:prSet phldrT="[Text]" custT="1"/>
      <dgm:spPr/>
      <dgm:t>
        <a:bodyPr/>
        <a:lstStyle/>
        <a:p>
          <a:r>
            <a:rPr lang="en-US" sz="2000" b="1" dirty="0"/>
            <a:t>Early customer Orientation </a:t>
          </a:r>
        </a:p>
      </dgm:t>
    </dgm:pt>
    <dgm:pt modelId="{7DAB0128-913B-4EA0-ACBB-6771E50B7A3B}" type="parTrans" cxnId="{7B53B727-CF52-40D5-B24E-78AEF52E23BB}">
      <dgm:prSet/>
      <dgm:spPr/>
      <dgm:t>
        <a:bodyPr/>
        <a:lstStyle/>
        <a:p>
          <a:endParaRPr lang="en-US" sz="2000" b="1"/>
        </a:p>
      </dgm:t>
    </dgm:pt>
    <dgm:pt modelId="{9112EEBE-5440-4E2C-8CAB-540AE27D19FD}" type="sibTrans" cxnId="{7B53B727-CF52-40D5-B24E-78AEF52E23BB}">
      <dgm:prSet/>
      <dgm:spPr/>
      <dgm:t>
        <a:bodyPr/>
        <a:lstStyle/>
        <a:p>
          <a:endParaRPr lang="en-US" sz="2000" b="1"/>
        </a:p>
      </dgm:t>
    </dgm:pt>
    <dgm:pt modelId="{2171F7B7-615C-423C-887B-9B80363E0E85}">
      <dgm:prSet phldrT="[Text]" custT="1"/>
      <dgm:spPr/>
      <dgm:t>
        <a:bodyPr/>
        <a:lstStyle/>
        <a:p>
          <a:r>
            <a:rPr lang="en-US" sz="2000" b="1" dirty="0"/>
            <a:t>Emphasize Empathy </a:t>
          </a:r>
        </a:p>
      </dgm:t>
    </dgm:pt>
    <dgm:pt modelId="{42A2FE91-2E25-4729-A4BE-672B171CE5F1}" type="parTrans" cxnId="{05CC0105-42D1-434D-95C3-34A1FB848CED}">
      <dgm:prSet/>
      <dgm:spPr/>
      <dgm:t>
        <a:bodyPr/>
        <a:lstStyle/>
        <a:p>
          <a:endParaRPr lang="en-US" sz="2000" b="1"/>
        </a:p>
      </dgm:t>
    </dgm:pt>
    <dgm:pt modelId="{F44F4707-3871-494D-A8CF-0972EAADD28F}" type="sibTrans" cxnId="{05CC0105-42D1-434D-95C3-34A1FB848CED}">
      <dgm:prSet/>
      <dgm:spPr/>
      <dgm:t>
        <a:bodyPr/>
        <a:lstStyle/>
        <a:p>
          <a:endParaRPr lang="en-US" sz="2000" b="1"/>
        </a:p>
      </dgm:t>
    </dgm:pt>
    <dgm:pt modelId="{3F5A9FE2-5694-43A7-9351-1342E449B69E}">
      <dgm:prSet phldrT="[Text]" custT="1"/>
      <dgm:spPr/>
      <dgm:t>
        <a:bodyPr/>
        <a:lstStyle/>
        <a:p>
          <a:r>
            <a:rPr lang="en-US" sz="2000" b="1" dirty="0"/>
            <a:t>Make Ideas Tangible </a:t>
          </a:r>
        </a:p>
      </dgm:t>
    </dgm:pt>
    <dgm:pt modelId="{24E7D2CB-2E3A-4264-B305-73C34ECCA010}" type="parTrans" cxnId="{2BB3A420-9682-4DC4-BE0F-CF9B865E00FA}">
      <dgm:prSet/>
      <dgm:spPr/>
      <dgm:t>
        <a:bodyPr/>
        <a:lstStyle/>
        <a:p>
          <a:endParaRPr lang="en-US" sz="2000" b="1"/>
        </a:p>
      </dgm:t>
    </dgm:pt>
    <dgm:pt modelId="{9F856629-16F0-44E9-BADF-D36BA58ABC78}" type="sibTrans" cxnId="{2BB3A420-9682-4DC4-BE0F-CF9B865E00FA}">
      <dgm:prSet/>
      <dgm:spPr/>
      <dgm:t>
        <a:bodyPr/>
        <a:lstStyle/>
        <a:p>
          <a:endParaRPr lang="en-US" sz="2000" b="1"/>
        </a:p>
      </dgm:t>
    </dgm:pt>
    <dgm:pt modelId="{9C896E96-5A2F-4744-9FA9-09E3D7842F4A}">
      <dgm:prSet phldrT="[Text]" custT="1"/>
      <dgm:spPr/>
      <dgm:t>
        <a:bodyPr/>
        <a:lstStyle/>
        <a:p>
          <a:r>
            <a:rPr lang="en-US" sz="2000" b="1" dirty="0"/>
            <a:t>Iteration Loops </a:t>
          </a:r>
        </a:p>
      </dgm:t>
    </dgm:pt>
    <dgm:pt modelId="{AA14702C-5461-41C6-8C22-5EC6A76F02EC}" type="parTrans" cxnId="{A9374519-28D4-441A-8588-A03DF47F6914}">
      <dgm:prSet/>
      <dgm:spPr/>
      <dgm:t>
        <a:bodyPr/>
        <a:lstStyle/>
        <a:p>
          <a:endParaRPr lang="en-US" sz="2000" b="1"/>
        </a:p>
      </dgm:t>
    </dgm:pt>
    <dgm:pt modelId="{F46EE66D-6F63-434A-A856-781E80AA8726}" type="sibTrans" cxnId="{A9374519-28D4-441A-8588-A03DF47F6914}">
      <dgm:prSet/>
      <dgm:spPr/>
      <dgm:t>
        <a:bodyPr/>
        <a:lstStyle/>
        <a:p>
          <a:endParaRPr lang="en-US" sz="2000" b="1"/>
        </a:p>
      </dgm:t>
    </dgm:pt>
    <dgm:pt modelId="{7662B5E5-3EE2-4523-A82E-188A1EBD725F}">
      <dgm:prSet phldrT="[Text]" custT="1"/>
      <dgm:spPr/>
      <dgm:t>
        <a:bodyPr/>
        <a:lstStyle/>
        <a:p>
          <a:r>
            <a:rPr lang="en-US" sz="2000" b="1" dirty="0"/>
            <a:t>Team Oriented- Creative Working Space </a:t>
          </a:r>
        </a:p>
      </dgm:t>
    </dgm:pt>
    <dgm:pt modelId="{7361AF4E-D506-4C61-9949-DC823B358FC8}" type="parTrans" cxnId="{26E6A5B4-557C-4B13-9C59-B042E1CC9AC4}">
      <dgm:prSet/>
      <dgm:spPr/>
      <dgm:t>
        <a:bodyPr/>
        <a:lstStyle/>
        <a:p>
          <a:endParaRPr lang="en-US" sz="2000" b="1"/>
        </a:p>
      </dgm:t>
    </dgm:pt>
    <dgm:pt modelId="{797E62B9-F40B-4EEA-B60F-6F65DC5AD8C5}" type="sibTrans" cxnId="{26E6A5B4-557C-4B13-9C59-B042E1CC9AC4}">
      <dgm:prSet/>
      <dgm:spPr/>
      <dgm:t>
        <a:bodyPr/>
        <a:lstStyle/>
        <a:p>
          <a:endParaRPr lang="en-US" sz="2000" b="1"/>
        </a:p>
      </dgm:t>
    </dgm:pt>
    <dgm:pt modelId="{1BCFCB74-B5E0-48DF-907A-50A07C05B77E}">
      <dgm:prSet phldrT="[Text]" custT="1"/>
      <dgm:spPr/>
      <dgm:t>
        <a:bodyPr/>
        <a:lstStyle/>
        <a:p>
          <a:r>
            <a:rPr lang="en-US" sz="2000" b="1" dirty="0"/>
            <a:t>Analytical phase + synthetic phase </a:t>
          </a:r>
        </a:p>
      </dgm:t>
    </dgm:pt>
    <dgm:pt modelId="{7C5E7E71-A448-4640-B8DD-3FB5E92AD50A}" type="parTrans" cxnId="{8C6CC50F-24C3-4873-844D-9282EDED2EA0}">
      <dgm:prSet/>
      <dgm:spPr/>
      <dgm:t>
        <a:bodyPr/>
        <a:lstStyle/>
        <a:p>
          <a:endParaRPr lang="en-US" sz="2000" b="1"/>
        </a:p>
      </dgm:t>
    </dgm:pt>
    <dgm:pt modelId="{DBF78B81-2F5A-4C28-A699-84D2CF05DFEC}" type="sibTrans" cxnId="{8C6CC50F-24C3-4873-844D-9282EDED2EA0}">
      <dgm:prSet/>
      <dgm:spPr/>
      <dgm:t>
        <a:bodyPr/>
        <a:lstStyle/>
        <a:p>
          <a:endParaRPr lang="en-US" sz="2000" b="1"/>
        </a:p>
      </dgm:t>
    </dgm:pt>
    <dgm:pt modelId="{96FC5E1F-0E3E-466F-BA73-12E844CABFAB}" type="pres">
      <dgm:prSet presAssocID="{EEA2FC46-CD7D-40A4-8056-6186C64BB8C0}" presName="linear" presStyleCnt="0">
        <dgm:presLayoutVars>
          <dgm:dir/>
          <dgm:animLvl val="lvl"/>
          <dgm:resizeHandles val="exact"/>
        </dgm:presLayoutVars>
      </dgm:prSet>
      <dgm:spPr/>
    </dgm:pt>
    <dgm:pt modelId="{DCBC1905-1A61-4CEC-946B-CE56078B716F}" type="pres">
      <dgm:prSet presAssocID="{B791ACB9-DA6E-4808-9E8C-DAFF4E397DF1}" presName="parentLin" presStyleCnt="0"/>
      <dgm:spPr/>
    </dgm:pt>
    <dgm:pt modelId="{3D8D2FC0-C684-4C68-B614-96B86CD87254}" type="pres">
      <dgm:prSet presAssocID="{B791ACB9-DA6E-4808-9E8C-DAFF4E397DF1}" presName="parentLeftMargin" presStyleLbl="node1" presStyleIdx="0" presStyleCnt="7"/>
      <dgm:spPr/>
    </dgm:pt>
    <dgm:pt modelId="{97E220E0-A884-4FC4-AEAB-845211438A1C}" type="pres">
      <dgm:prSet presAssocID="{B791ACB9-DA6E-4808-9E8C-DAFF4E397DF1}" presName="parentText" presStyleLbl="node1" presStyleIdx="0" presStyleCnt="7">
        <dgm:presLayoutVars>
          <dgm:chMax val="0"/>
          <dgm:bulletEnabled val="1"/>
        </dgm:presLayoutVars>
      </dgm:prSet>
      <dgm:spPr/>
    </dgm:pt>
    <dgm:pt modelId="{D5782354-5578-419A-A139-30FF5E197DF5}" type="pres">
      <dgm:prSet presAssocID="{B791ACB9-DA6E-4808-9E8C-DAFF4E397DF1}" presName="negativeSpace" presStyleCnt="0"/>
      <dgm:spPr/>
    </dgm:pt>
    <dgm:pt modelId="{A5A3A591-0998-460E-A88F-DF74A8E0A999}" type="pres">
      <dgm:prSet presAssocID="{B791ACB9-DA6E-4808-9E8C-DAFF4E397DF1}" presName="childText" presStyleLbl="conFgAcc1" presStyleIdx="0" presStyleCnt="7">
        <dgm:presLayoutVars>
          <dgm:bulletEnabled val="1"/>
        </dgm:presLayoutVars>
      </dgm:prSet>
      <dgm:spPr/>
    </dgm:pt>
    <dgm:pt modelId="{59C5AD7C-39D4-4553-8E60-5565DC804180}" type="pres">
      <dgm:prSet presAssocID="{F692F744-6C85-4ED5-857D-827AE60E427A}" presName="spaceBetweenRectangles" presStyleCnt="0"/>
      <dgm:spPr/>
    </dgm:pt>
    <dgm:pt modelId="{3142827D-B558-41F5-B2D9-84A292128394}" type="pres">
      <dgm:prSet presAssocID="{93330AC4-BD3E-4B10-A19A-347428A91E08}" presName="parentLin" presStyleCnt="0"/>
      <dgm:spPr/>
    </dgm:pt>
    <dgm:pt modelId="{2AD9AB37-3B3C-4ADB-B1C0-F4DFE4B13570}" type="pres">
      <dgm:prSet presAssocID="{93330AC4-BD3E-4B10-A19A-347428A91E08}" presName="parentLeftMargin" presStyleLbl="node1" presStyleIdx="0" presStyleCnt="7"/>
      <dgm:spPr/>
    </dgm:pt>
    <dgm:pt modelId="{C9BBA32E-C3A0-476B-B8E7-7ED647EC20B1}" type="pres">
      <dgm:prSet presAssocID="{93330AC4-BD3E-4B10-A19A-347428A91E08}" presName="parentText" presStyleLbl="node1" presStyleIdx="1" presStyleCnt="7">
        <dgm:presLayoutVars>
          <dgm:chMax val="0"/>
          <dgm:bulletEnabled val="1"/>
        </dgm:presLayoutVars>
      </dgm:prSet>
      <dgm:spPr/>
    </dgm:pt>
    <dgm:pt modelId="{F951D4FE-614B-4EA1-92CD-36DA689C1900}" type="pres">
      <dgm:prSet presAssocID="{93330AC4-BD3E-4B10-A19A-347428A91E08}" presName="negativeSpace" presStyleCnt="0"/>
      <dgm:spPr/>
    </dgm:pt>
    <dgm:pt modelId="{9FE44A9A-FBFF-466A-B4AD-D851F4ECB9AC}" type="pres">
      <dgm:prSet presAssocID="{93330AC4-BD3E-4B10-A19A-347428A91E08}" presName="childText" presStyleLbl="conFgAcc1" presStyleIdx="1" presStyleCnt="7">
        <dgm:presLayoutVars>
          <dgm:bulletEnabled val="1"/>
        </dgm:presLayoutVars>
      </dgm:prSet>
      <dgm:spPr/>
    </dgm:pt>
    <dgm:pt modelId="{8234B57E-0942-4849-B9D2-9117C12D33F6}" type="pres">
      <dgm:prSet presAssocID="{9112EEBE-5440-4E2C-8CAB-540AE27D19FD}" presName="spaceBetweenRectangles" presStyleCnt="0"/>
      <dgm:spPr/>
    </dgm:pt>
    <dgm:pt modelId="{A49BC48C-8072-48A0-8BAB-08B2AA4F8441}" type="pres">
      <dgm:prSet presAssocID="{2171F7B7-615C-423C-887B-9B80363E0E85}" presName="parentLin" presStyleCnt="0"/>
      <dgm:spPr/>
    </dgm:pt>
    <dgm:pt modelId="{93268FAF-037E-4D7D-B1C8-EEDD07806C90}" type="pres">
      <dgm:prSet presAssocID="{2171F7B7-615C-423C-887B-9B80363E0E85}" presName="parentLeftMargin" presStyleLbl="node1" presStyleIdx="1" presStyleCnt="7"/>
      <dgm:spPr/>
    </dgm:pt>
    <dgm:pt modelId="{259FA527-7C22-4B86-855F-2B38C04FD033}" type="pres">
      <dgm:prSet presAssocID="{2171F7B7-615C-423C-887B-9B80363E0E85}" presName="parentText" presStyleLbl="node1" presStyleIdx="2" presStyleCnt="7">
        <dgm:presLayoutVars>
          <dgm:chMax val="0"/>
          <dgm:bulletEnabled val="1"/>
        </dgm:presLayoutVars>
      </dgm:prSet>
      <dgm:spPr/>
    </dgm:pt>
    <dgm:pt modelId="{899CA1B3-DF22-4C0C-85A4-FE65F4736F6B}" type="pres">
      <dgm:prSet presAssocID="{2171F7B7-615C-423C-887B-9B80363E0E85}" presName="negativeSpace" presStyleCnt="0"/>
      <dgm:spPr/>
    </dgm:pt>
    <dgm:pt modelId="{64C52C6A-83BB-4875-B32E-318CD185847D}" type="pres">
      <dgm:prSet presAssocID="{2171F7B7-615C-423C-887B-9B80363E0E85}" presName="childText" presStyleLbl="conFgAcc1" presStyleIdx="2" presStyleCnt="7">
        <dgm:presLayoutVars>
          <dgm:bulletEnabled val="1"/>
        </dgm:presLayoutVars>
      </dgm:prSet>
      <dgm:spPr/>
    </dgm:pt>
    <dgm:pt modelId="{7CF0C2ED-62A2-49D4-BD9E-7A8A6E3392DE}" type="pres">
      <dgm:prSet presAssocID="{F44F4707-3871-494D-A8CF-0972EAADD28F}" presName="spaceBetweenRectangles" presStyleCnt="0"/>
      <dgm:spPr/>
    </dgm:pt>
    <dgm:pt modelId="{5AA2A9A9-D787-4089-8A64-9748D0EE5478}" type="pres">
      <dgm:prSet presAssocID="{3F5A9FE2-5694-43A7-9351-1342E449B69E}" presName="parentLin" presStyleCnt="0"/>
      <dgm:spPr/>
    </dgm:pt>
    <dgm:pt modelId="{1A99952B-9141-45BE-9E68-CEDEA9DFF3D0}" type="pres">
      <dgm:prSet presAssocID="{3F5A9FE2-5694-43A7-9351-1342E449B69E}" presName="parentLeftMargin" presStyleLbl="node1" presStyleIdx="2" presStyleCnt="7"/>
      <dgm:spPr/>
    </dgm:pt>
    <dgm:pt modelId="{AD3A7BCD-786D-4BE0-8121-1CD75CFF86E7}" type="pres">
      <dgm:prSet presAssocID="{3F5A9FE2-5694-43A7-9351-1342E449B69E}" presName="parentText" presStyleLbl="node1" presStyleIdx="3" presStyleCnt="7">
        <dgm:presLayoutVars>
          <dgm:chMax val="0"/>
          <dgm:bulletEnabled val="1"/>
        </dgm:presLayoutVars>
      </dgm:prSet>
      <dgm:spPr/>
    </dgm:pt>
    <dgm:pt modelId="{21DF67EE-0BCF-446B-B632-81274F61E011}" type="pres">
      <dgm:prSet presAssocID="{3F5A9FE2-5694-43A7-9351-1342E449B69E}" presName="negativeSpace" presStyleCnt="0"/>
      <dgm:spPr/>
    </dgm:pt>
    <dgm:pt modelId="{C9C1E8B7-6951-41CF-8588-E7796D97AA58}" type="pres">
      <dgm:prSet presAssocID="{3F5A9FE2-5694-43A7-9351-1342E449B69E}" presName="childText" presStyleLbl="conFgAcc1" presStyleIdx="3" presStyleCnt="7">
        <dgm:presLayoutVars>
          <dgm:bulletEnabled val="1"/>
        </dgm:presLayoutVars>
      </dgm:prSet>
      <dgm:spPr/>
    </dgm:pt>
    <dgm:pt modelId="{03C04366-E7A3-4E30-B866-AEF1F096D28A}" type="pres">
      <dgm:prSet presAssocID="{9F856629-16F0-44E9-BADF-D36BA58ABC78}" presName="spaceBetweenRectangles" presStyleCnt="0"/>
      <dgm:spPr/>
    </dgm:pt>
    <dgm:pt modelId="{C4427C88-3F4E-49C6-821E-A2B4C84536F1}" type="pres">
      <dgm:prSet presAssocID="{9C896E96-5A2F-4744-9FA9-09E3D7842F4A}" presName="parentLin" presStyleCnt="0"/>
      <dgm:spPr/>
    </dgm:pt>
    <dgm:pt modelId="{AD5209E0-44FC-4952-B0EB-194CEC1BF924}" type="pres">
      <dgm:prSet presAssocID="{9C896E96-5A2F-4744-9FA9-09E3D7842F4A}" presName="parentLeftMargin" presStyleLbl="node1" presStyleIdx="3" presStyleCnt="7"/>
      <dgm:spPr/>
    </dgm:pt>
    <dgm:pt modelId="{9A98A7E5-A410-42E9-8979-45FE7629E648}" type="pres">
      <dgm:prSet presAssocID="{9C896E96-5A2F-4744-9FA9-09E3D7842F4A}" presName="parentText" presStyleLbl="node1" presStyleIdx="4" presStyleCnt="7">
        <dgm:presLayoutVars>
          <dgm:chMax val="0"/>
          <dgm:bulletEnabled val="1"/>
        </dgm:presLayoutVars>
      </dgm:prSet>
      <dgm:spPr/>
    </dgm:pt>
    <dgm:pt modelId="{9E9F3BA3-8034-456A-A86F-469C08AFD516}" type="pres">
      <dgm:prSet presAssocID="{9C896E96-5A2F-4744-9FA9-09E3D7842F4A}" presName="negativeSpace" presStyleCnt="0"/>
      <dgm:spPr/>
    </dgm:pt>
    <dgm:pt modelId="{21C79C4C-381D-4A60-B9D5-00AE0B600F59}" type="pres">
      <dgm:prSet presAssocID="{9C896E96-5A2F-4744-9FA9-09E3D7842F4A}" presName="childText" presStyleLbl="conFgAcc1" presStyleIdx="4" presStyleCnt="7">
        <dgm:presLayoutVars>
          <dgm:bulletEnabled val="1"/>
        </dgm:presLayoutVars>
      </dgm:prSet>
      <dgm:spPr/>
    </dgm:pt>
    <dgm:pt modelId="{8375A465-0623-4CDA-9B8A-F290955D0300}" type="pres">
      <dgm:prSet presAssocID="{F46EE66D-6F63-434A-A856-781E80AA8726}" presName="spaceBetweenRectangles" presStyleCnt="0"/>
      <dgm:spPr/>
    </dgm:pt>
    <dgm:pt modelId="{F81CD510-640E-4B24-9202-6CB6183B0F0C}" type="pres">
      <dgm:prSet presAssocID="{7662B5E5-3EE2-4523-A82E-188A1EBD725F}" presName="parentLin" presStyleCnt="0"/>
      <dgm:spPr/>
    </dgm:pt>
    <dgm:pt modelId="{DF1A7109-C1E5-4C53-B14D-50C5E8742072}" type="pres">
      <dgm:prSet presAssocID="{7662B5E5-3EE2-4523-A82E-188A1EBD725F}" presName="parentLeftMargin" presStyleLbl="node1" presStyleIdx="4" presStyleCnt="7"/>
      <dgm:spPr/>
    </dgm:pt>
    <dgm:pt modelId="{D29CB373-4E9F-4E16-A606-52EC419402E5}" type="pres">
      <dgm:prSet presAssocID="{7662B5E5-3EE2-4523-A82E-188A1EBD725F}" presName="parentText" presStyleLbl="node1" presStyleIdx="5" presStyleCnt="7">
        <dgm:presLayoutVars>
          <dgm:chMax val="0"/>
          <dgm:bulletEnabled val="1"/>
        </dgm:presLayoutVars>
      </dgm:prSet>
      <dgm:spPr/>
    </dgm:pt>
    <dgm:pt modelId="{B610377B-7BE3-455C-84B3-B5B9BBD21746}" type="pres">
      <dgm:prSet presAssocID="{7662B5E5-3EE2-4523-A82E-188A1EBD725F}" presName="negativeSpace" presStyleCnt="0"/>
      <dgm:spPr/>
    </dgm:pt>
    <dgm:pt modelId="{16DFD94A-5157-4236-BAEF-7A8114CB9F0E}" type="pres">
      <dgm:prSet presAssocID="{7662B5E5-3EE2-4523-A82E-188A1EBD725F}" presName="childText" presStyleLbl="conFgAcc1" presStyleIdx="5" presStyleCnt="7">
        <dgm:presLayoutVars>
          <dgm:bulletEnabled val="1"/>
        </dgm:presLayoutVars>
      </dgm:prSet>
      <dgm:spPr/>
    </dgm:pt>
    <dgm:pt modelId="{5D563244-BDB4-4DB9-BA22-EC6C76A95346}" type="pres">
      <dgm:prSet presAssocID="{797E62B9-F40B-4EEA-B60F-6F65DC5AD8C5}" presName="spaceBetweenRectangles" presStyleCnt="0"/>
      <dgm:spPr/>
    </dgm:pt>
    <dgm:pt modelId="{02BEBE02-DFA8-4F06-90EB-0BE1DB16FB69}" type="pres">
      <dgm:prSet presAssocID="{1BCFCB74-B5E0-48DF-907A-50A07C05B77E}" presName="parentLin" presStyleCnt="0"/>
      <dgm:spPr/>
    </dgm:pt>
    <dgm:pt modelId="{92ACB643-042F-4462-A5ED-57D44C7A927D}" type="pres">
      <dgm:prSet presAssocID="{1BCFCB74-B5E0-48DF-907A-50A07C05B77E}" presName="parentLeftMargin" presStyleLbl="node1" presStyleIdx="5" presStyleCnt="7"/>
      <dgm:spPr/>
    </dgm:pt>
    <dgm:pt modelId="{C08CE944-B8A6-402E-A6CB-53217BB874EB}" type="pres">
      <dgm:prSet presAssocID="{1BCFCB74-B5E0-48DF-907A-50A07C05B77E}" presName="parentText" presStyleLbl="node1" presStyleIdx="6" presStyleCnt="7">
        <dgm:presLayoutVars>
          <dgm:chMax val="0"/>
          <dgm:bulletEnabled val="1"/>
        </dgm:presLayoutVars>
      </dgm:prSet>
      <dgm:spPr/>
    </dgm:pt>
    <dgm:pt modelId="{F323621C-8AE7-4D14-87EA-0903B23673A4}" type="pres">
      <dgm:prSet presAssocID="{1BCFCB74-B5E0-48DF-907A-50A07C05B77E}" presName="negativeSpace" presStyleCnt="0"/>
      <dgm:spPr/>
    </dgm:pt>
    <dgm:pt modelId="{25FFDB6E-EF51-44AE-8D1C-DEFA2CC19877}" type="pres">
      <dgm:prSet presAssocID="{1BCFCB74-B5E0-48DF-907A-50A07C05B77E}" presName="childText" presStyleLbl="conFgAcc1" presStyleIdx="6" presStyleCnt="7">
        <dgm:presLayoutVars>
          <dgm:bulletEnabled val="1"/>
        </dgm:presLayoutVars>
      </dgm:prSet>
      <dgm:spPr/>
    </dgm:pt>
  </dgm:ptLst>
  <dgm:cxnLst>
    <dgm:cxn modelId="{05CC0105-42D1-434D-95C3-34A1FB848CED}" srcId="{EEA2FC46-CD7D-40A4-8056-6186C64BB8C0}" destId="{2171F7B7-615C-423C-887B-9B80363E0E85}" srcOrd="2" destOrd="0" parTransId="{42A2FE91-2E25-4729-A4BE-672B171CE5F1}" sibTransId="{F44F4707-3871-494D-A8CF-0972EAADD28F}"/>
    <dgm:cxn modelId="{8C6CC50F-24C3-4873-844D-9282EDED2EA0}" srcId="{EEA2FC46-CD7D-40A4-8056-6186C64BB8C0}" destId="{1BCFCB74-B5E0-48DF-907A-50A07C05B77E}" srcOrd="6" destOrd="0" parTransId="{7C5E7E71-A448-4640-B8DD-3FB5E92AD50A}" sibTransId="{DBF78B81-2F5A-4C28-A699-84D2CF05DFEC}"/>
    <dgm:cxn modelId="{A9374519-28D4-441A-8588-A03DF47F6914}" srcId="{EEA2FC46-CD7D-40A4-8056-6186C64BB8C0}" destId="{9C896E96-5A2F-4744-9FA9-09E3D7842F4A}" srcOrd="4" destOrd="0" parTransId="{AA14702C-5461-41C6-8C22-5EC6A76F02EC}" sibTransId="{F46EE66D-6F63-434A-A856-781E80AA8726}"/>
    <dgm:cxn modelId="{01F59A1A-A606-4825-8906-A91A17E16C26}" type="presOf" srcId="{7662B5E5-3EE2-4523-A82E-188A1EBD725F}" destId="{D29CB373-4E9F-4E16-A606-52EC419402E5}" srcOrd="1" destOrd="0" presId="urn:microsoft.com/office/officeart/2005/8/layout/list1"/>
    <dgm:cxn modelId="{72599E1C-416B-47E5-81FD-A7D86F81F668}" srcId="{EEA2FC46-CD7D-40A4-8056-6186C64BB8C0}" destId="{B791ACB9-DA6E-4808-9E8C-DAFF4E397DF1}" srcOrd="0" destOrd="0" parTransId="{B4C89563-D8BD-4B26-9FD2-CF11F79C91A7}" sibTransId="{F692F744-6C85-4ED5-857D-827AE60E427A}"/>
    <dgm:cxn modelId="{2BB3A420-9682-4DC4-BE0F-CF9B865E00FA}" srcId="{EEA2FC46-CD7D-40A4-8056-6186C64BB8C0}" destId="{3F5A9FE2-5694-43A7-9351-1342E449B69E}" srcOrd="3" destOrd="0" parTransId="{24E7D2CB-2E3A-4264-B305-73C34ECCA010}" sibTransId="{9F856629-16F0-44E9-BADF-D36BA58ABC78}"/>
    <dgm:cxn modelId="{7B53B727-CF52-40D5-B24E-78AEF52E23BB}" srcId="{EEA2FC46-CD7D-40A4-8056-6186C64BB8C0}" destId="{93330AC4-BD3E-4B10-A19A-347428A91E08}" srcOrd="1" destOrd="0" parTransId="{7DAB0128-913B-4EA0-ACBB-6771E50B7A3B}" sibTransId="{9112EEBE-5440-4E2C-8CAB-540AE27D19FD}"/>
    <dgm:cxn modelId="{676DCB3C-6D25-431D-A2E4-B5F3E71E1BFB}" type="presOf" srcId="{2171F7B7-615C-423C-887B-9B80363E0E85}" destId="{259FA527-7C22-4B86-855F-2B38C04FD033}" srcOrd="1" destOrd="0" presId="urn:microsoft.com/office/officeart/2005/8/layout/list1"/>
    <dgm:cxn modelId="{0FD7C567-509F-46A9-99F7-FB06B6D34605}" type="presOf" srcId="{EEA2FC46-CD7D-40A4-8056-6186C64BB8C0}" destId="{96FC5E1F-0E3E-466F-BA73-12E844CABFAB}" srcOrd="0" destOrd="0" presId="urn:microsoft.com/office/officeart/2005/8/layout/list1"/>
    <dgm:cxn modelId="{87E9EC49-7CF9-46AB-83E3-4C1DF65654AC}" type="presOf" srcId="{93330AC4-BD3E-4B10-A19A-347428A91E08}" destId="{2AD9AB37-3B3C-4ADB-B1C0-F4DFE4B13570}" srcOrd="0" destOrd="0" presId="urn:microsoft.com/office/officeart/2005/8/layout/list1"/>
    <dgm:cxn modelId="{3D0C7E4B-BFED-45BB-A5D5-63892734BF90}" type="presOf" srcId="{3F5A9FE2-5694-43A7-9351-1342E449B69E}" destId="{1A99952B-9141-45BE-9E68-CEDEA9DFF3D0}" srcOrd="0" destOrd="0" presId="urn:microsoft.com/office/officeart/2005/8/layout/list1"/>
    <dgm:cxn modelId="{A05DEA4B-0D08-42E8-B71D-8E93F9050C9C}" type="presOf" srcId="{9C896E96-5A2F-4744-9FA9-09E3D7842F4A}" destId="{9A98A7E5-A410-42E9-8979-45FE7629E648}" srcOrd="1" destOrd="0" presId="urn:microsoft.com/office/officeart/2005/8/layout/list1"/>
    <dgm:cxn modelId="{F5CBE255-FC13-468A-AC65-3D2139520B17}" type="presOf" srcId="{1BCFCB74-B5E0-48DF-907A-50A07C05B77E}" destId="{C08CE944-B8A6-402E-A6CB-53217BB874EB}" srcOrd="1" destOrd="0" presId="urn:microsoft.com/office/officeart/2005/8/layout/list1"/>
    <dgm:cxn modelId="{9F0EAA7B-2F52-4C5C-90CA-69E5B1EC267D}" type="presOf" srcId="{3F5A9FE2-5694-43A7-9351-1342E449B69E}" destId="{AD3A7BCD-786D-4BE0-8121-1CD75CFF86E7}" srcOrd="1" destOrd="0" presId="urn:microsoft.com/office/officeart/2005/8/layout/list1"/>
    <dgm:cxn modelId="{7243ED86-16B8-486E-90FF-C27E53B1BB92}" type="presOf" srcId="{B791ACB9-DA6E-4808-9E8C-DAFF4E397DF1}" destId="{3D8D2FC0-C684-4C68-B614-96B86CD87254}" srcOrd="0" destOrd="0" presId="urn:microsoft.com/office/officeart/2005/8/layout/list1"/>
    <dgm:cxn modelId="{1C0FEC97-75C2-4D5F-8D40-649447EE16C3}" type="presOf" srcId="{9C896E96-5A2F-4744-9FA9-09E3D7842F4A}" destId="{AD5209E0-44FC-4952-B0EB-194CEC1BF924}" srcOrd="0" destOrd="0" presId="urn:microsoft.com/office/officeart/2005/8/layout/list1"/>
    <dgm:cxn modelId="{26E6A5B4-557C-4B13-9C59-B042E1CC9AC4}" srcId="{EEA2FC46-CD7D-40A4-8056-6186C64BB8C0}" destId="{7662B5E5-3EE2-4523-A82E-188A1EBD725F}" srcOrd="5" destOrd="0" parTransId="{7361AF4E-D506-4C61-9949-DC823B358FC8}" sibTransId="{797E62B9-F40B-4EEA-B60F-6F65DC5AD8C5}"/>
    <dgm:cxn modelId="{DECF7BC3-3D22-4509-8B72-4F4FBF5AD1F5}" type="presOf" srcId="{2171F7B7-615C-423C-887B-9B80363E0E85}" destId="{93268FAF-037E-4D7D-B1C8-EEDD07806C90}" srcOrd="0" destOrd="0" presId="urn:microsoft.com/office/officeart/2005/8/layout/list1"/>
    <dgm:cxn modelId="{4FE25AE4-EFED-41DE-A510-45689D17296F}" type="presOf" srcId="{7662B5E5-3EE2-4523-A82E-188A1EBD725F}" destId="{DF1A7109-C1E5-4C53-B14D-50C5E8742072}" srcOrd="0" destOrd="0" presId="urn:microsoft.com/office/officeart/2005/8/layout/list1"/>
    <dgm:cxn modelId="{818994E7-CC89-43F8-A6B7-C3A113FB82DA}" type="presOf" srcId="{1BCFCB74-B5E0-48DF-907A-50A07C05B77E}" destId="{92ACB643-042F-4462-A5ED-57D44C7A927D}" srcOrd="0" destOrd="0" presId="urn:microsoft.com/office/officeart/2005/8/layout/list1"/>
    <dgm:cxn modelId="{71FB7FEA-0111-45E4-801C-4FFFF6BE2498}" type="presOf" srcId="{93330AC4-BD3E-4B10-A19A-347428A91E08}" destId="{C9BBA32E-C3A0-476B-B8E7-7ED647EC20B1}" srcOrd="1" destOrd="0" presId="urn:microsoft.com/office/officeart/2005/8/layout/list1"/>
    <dgm:cxn modelId="{FF3DF9FB-29DB-4C63-ACC4-59B8CE75505E}" type="presOf" srcId="{B791ACB9-DA6E-4808-9E8C-DAFF4E397DF1}" destId="{97E220E0-A884-4FC4-AEAB-845211438A1C}" srcOrd="1" destOrd="0" presId="urn:microsoft.com/office/officeart/2005/8/layout/list1"/>
    <dgm:cxn modelId="{D57F98A8-BDCF-4926-9500-ECFB6CD3646C}" type="presParOf" srcId="{96FC5E1F-0E3E-466F-BA73-12E844CABFAB}" destId="{DCBC1905-1A61-4CEC-946B-CE56078B716F}" srcOrd="0" destOrd="0" presId="urn:microsoft.com/office/officeart/2005/8/layout/list1"/>
    <dgm:cxn modelId="{E8BE2FB9-4F87-4B62-B54B-054E7EDB7AD1}" type="presParOf" srcId="{DCBC1905-1A61-4CEC-946B-CE56078B716F}" destId="{3D8D2FC0-C684-4C68-B614-96B86CD87254}" srcOrd="0" destOrd="0" presId="urn:microsoft.com/office/officeart/2005/8/layout/list1"/>
    <dgm:cxn modelId="{4B12B075-B96B-4B8B-9B58-E186C6BD8AF9}" type="presParOf" srcId="{DCBC1905-1A61-4CEC-946B-CE56078B716F}" destId="{97E220E0-A884-4FC4-AEAB-845211438A1C}" srcOrd="1" destOrd="0" presId="urn:microsoft.com/office/officeart/2005/8/layout/list1"/>
    <dgm:cxn modelId="{A83232FD-6313-41D1-9EB2-6083A4E00BF4}" type="presParOf" srcId="{96FC5E1F-0E3E-466F-BA73-12E844CABFAB}" destId="{D5782354-5578-419A-A139-30FF5E197DF5}" srcOrd="1" destOrd="0" presId="urn:microsoft.com/office/officeart/2005/8/layout/list1"/>
    <dgm:cxn modelId="{E229CBED-BD4F-4507-A3D9-C985C3EAD343}" type="presParOf" srcId="{96FC5E1F-0E3E-466F-BA73-12E844CABFAB}" destId="{A5A3A591-0998-460E-A88F-DF74A8E0A999}" srcOrd="2" destOrd="0" presId="urn:microsoft.com/office/officeart/2005/8/layout/list1"/>
    <dgm:cxn modelId="{33185DCC-7EED-4152-82F2-41F11F9E2775}" type="presParOf" srcId="{96FC5E1F-0E3E-466F-BA73-12E844CABFAB}" destId="{59C5AD7C-39D4-4553-8E60-5565DC804180}" srcOrd="3" destOrd="0" presId="urn:microsoft.com/office/officeart/2005/8/layout/list1"/>
    <dgm:cxn modelId="{9D5DE5AD-5BBF-40C5-88E2-22340F03AD0F}" type="presParOf" srcId="{96FC5E1F-0E3E-466F-BA73-12E844CABFAB}" destId="{3142827D-B558-41F5-B2D9-84A292128394}" srcOrd="4" destOrd="0" presId="urn:microsoft.com/office/officeart/2005/8/layout/list1"/>
    <dgm:cxn modelId="{BF2391BF-42FC-41E0-B998-49542D3166EE}" type="presParOf" srcId="{3142827D-B558-41F5-B2D9-84A292128394}" destId="{2AD9AB37-3B3C-4ADB-B1C0-F4DFE4B13570}" srcOrd="0" destOrd="0" presId="urn:microsoft.com/office/officeart/2005/8/layout/list1"/>
    <dgm:cxn modelId="{F6237E2A-02AF-4668-BD43-FEA34D201A35}" type="presParOf" srcId="{3142827D-B558-41F5-B2D9-84A292128394}" destId="{C9BBA32E-C3A0-476B-B8E7-7ED647EC20B1}" srcOrd="1" destOrd="0" presId="urn:microsoft.com/office/officeart/2005/8/layout/list1"/>
    <dgm:cxn modelId="{B4464FE5-76A8-4E44-A152-6592212F8742}" type="presParOf" srcId="{96FC5E1F-0E3E-466F-BA73-12E844CABFAB}" destId="{F951D4FE-614B-4EA1-92CD-36DA689C1900}" srcOrd="5" destOrd="0" presId="urn:microsoft.com/office/officeart/2005/8/layout/list1"/>
    <dgm:cxn modelId="{664A811E-101A-444C-ACB2-AD1FDCFE1A3C}" type="presParOf" srcId="{96FC5E1F-0E3E-466F-BA73-12E844CABFAB}" destId="{9FE44A9A-FBFF-466A-B4AD-D851F4ECB9AC}" srcOrd="6" destOrd="0" presId="urn:microsoft.com/office/officeart/2005/8/layout/list1"/>
    <dgm:cxn modelId="{B212BCD5-5E36-4E4C-A3E6-B57241DF4401}" type="presParOf" srcId="{96FC5E1F-0E3E-466F-BA73-12E844CABFAB}" destId="{8234B57E-0942-4849-B9D2-9117C12D33F6}" srcOrd="7" destOrd="0" presId="urn:microsoft.com/office/officeart/2005/8/layout/list1"/>
    <dgm:cxn modelId="{A8A4B49C-A9A2-4B7A-886D-6598CCCEA700}" type="presParOf" srcId="{96FC5E1F-0E3E-466F-BA73-12E844CABFAB}" destId="{A49BC48C-8072-48A0-8BAB-08B2AA4F8441}" srcOrd="8" destOrd="0" presId="urn:microsoft.com/office/officeart/2005/8/layout/list1"/>
    <dgm:cxn modelId="{0DBD7CE4-F0FB-4FBC-97C7-45B0069E65FF}" type="presParOf" srcId="{A49BC48C-8072-48A0-8BAB-08B2AA4F8441}" destId="{93268FAF-037E-4D7D-B1C8-EEDD07806C90}" srcOrd="0" destOrd="0" presId="urn:microsoft.com/office/officeart/2005/8/layout/list1"/>
    <dgm:cxn modelId="{11802BB7-6A01-4D3C-B4B2-7860568D88D7}" type="presParOf" srcId="{A49BC48C-8072-48A0-8BAB-08B2AA4F8441}" destId="{259FA527-7C22-4B86-855F-2B38C04FD033}" srcOrd="1" destOrd="0" presId="urn:microsoft.com/office/officeart/2005/8/layout/list1"/>
    <dgm:cxn modelId="{ED6FE181-E8D9-44D1-A5E8-FDA9F0522426}" type="presParOf" srcId="{96FC5E1F-0E3E-466F-BA73-12E844CABFAB}" destId="{899CA1B3-DF22-4C0C-85A4-FE65F4736F6B}" srcOrd="9" destOrd="0" presId="urn:microsoft.com/office/officeart/2005/8/layout/list1"/>
    <dgm:cxn modelId="{969E626E-80F1-43F4-AFF4-22970DE46510}" type="presParOf" srcId="{96FC5E1F-0E3E-466F-BA73-12E844CABFAB}" destId="{64C52C6A-83BB-4875-B32E-318CD185847D}" srcOrd="10" destOrd="0" presId="urn:microsoft.com/office/officeart/2005/8/layout/list1"/>
    <dgm:cxn modelId="{0AC8FCAB-3B1A-4CB2-B49A-B52FDA5C6FB4}" type="presParOf" srcId="{96FC5E1F-0E3E-466F-BA73-12E844CABFAB}" destId="{7CF0C2ED-62A2-49D4-BD9E-7A8A6E3392DE}" srcOrd="11" destOrd="0" presId="urn:microsoft.com/office/officeart/2005/8/layout/list1"/>
    <dgm:cxn modelId="{36C46DC7-B83C-4CE6-BC2D-B30F03978B67}" type="presParOf" srcId="{96FC5E1F-0E3E-466F-BA73-12E844CABFAB}" destId="{5AA2A9A9-D787-4089-8A64-9748D0EE5478}" srcOrd="12" destOrd="0" presId="urn:microsoft.com/office/officeart/2005/8/layout/list1"/>
    <dgm:cxn modelId="{58080415-7A7B-4DF3-B340-C1A796B04306}" type="presParOf" srcId="{5AA2A9A9-D787-4089-8A64-9748D0EE5478}" destId="{1A99952B-9141-45BE-9E68-CEDEA9DFF3D0}" srcOrd="0" destOrd="0" presId="urn:microsoft.com/office/officeart/2005/8/layout/list1"/>
    <dgm:cxn modelId="{57C39994-8EA5-42FF-A8A6-A77B1A3859B4}" type="presParOf" srcId="{5AA2A9A9-D787-4089-8A64-9748D0EE5478}" destId="{AD3A7BCD-786D-4BE0-8121-1CD75CFF86E7}" srcOrd="1" destOrd="0" presId="urn:microsoft.com/office/officeart/2005/8/layout/list1"/>
    <dgm:cxn modelId="{08302180-5145-495E-8159-704DBAF6053A}" type="presParOf" srcId="{96FC5E1F-0E3E-466F-BA73-12E844CABFAB}" destId="{21DF67EE-0BCF-446B-B632-81274F61E011}" srcOrd="13" destOrd="0" presId="urn:microsoft.com/office/officeart/2005/8/layout/list1"/>
    <dgm:cxn modelId="{9F0AED52-8715-4C47-84FA-D5D489DD9EB3}" type="presParOf" srcId="{96FC5E1F-0E3E-466F-BA73-12E844CABFAB}" destId="{C9C1E8B7-6951-41CF-8588-E7796D97AA58}" srcOrd="14" destOrd="0" presId="urn:microsoft.com/office/officeart/2005/8/layout/list1"/>
    <dgm:cxn modelId="{00B7CBBE-6356-4169-BA03-3DFBBC7C16FA}" type="presParOf" srcId="{96FC5E1F-0E3E-466F-BA73-12E844CABFAB}" destId="{03C04366-E7A3-4E30-B866-AEF1F096D28A}" srcOrd="15" destOrd="0" presId="urn:microsoft.com/office/officeart/2005/8/layout/list1"/>
    <dgm:cxn modelId="{AB558028-BDCD-431E-A37B-873B3B05786D}" type="presParOf" srcId="{96FC5E1F-0E3E-466F-BA73-12E844CABFAB}" destId="{C4427C88-3F4E-49C6-821E-A2B4C84536F1}" srcOrd="16" destOrd="0" presId="urn:microsoft.com/office/officeart/2005/8/layout/list1"/>
    <dgm:cxn modelId="{CF55EB20-848E-4395-8A39-492C180EB20D}" type="presParOf" srcId="{C4427C88-3F4E-49C6-821E-A2B4C84536F1}" destId="{AD5209E0-44FC-4952-B0EB-194CEC1BF924}" srcOrd="0" destOrd="0" presId="urn:microsoft.com/office/officeart/2005/8/layout/list1"/>
    <dgm:cxn modelId="{9F2F8F60-B05A-40F4-AB36-D54D3E2B6EFC}" type="presParOf" srcId="{C4427C88-3F4E-49C6-821E-A2B4C84536F1}" destId="{9A98A7E5-A410-42E9-8979-45FE7629E648}" srcOrd="1" destOrd="0" presId="urn:microsoft.com/office/officeart/2005/8/layout/list1"/>
    <dgm:cxn modelId="{646B8453-44C0-4F8E-8FD5-9101584BDAED}" type="presParOf" srcId="{96FC5E1F-0E3E-466F-BA73-12E844CABFAB}" destId="{9E9F3BA3-8034-456A-A86F-469C08AFD516}" srcOrd="17" destOrd="0" presId="urn:microsoft.com/office/officeart/2005/8/layout/list1"/>
    <dgm:cxn modelId="{D84120C4-F4E8-4245-8271-7A742933A173}" type="presParOf" srcId="{96FC5E1F-0E3E-466F-BA73-12E844CABFAB}" destId="{21C79C4C-381D-4A60-B9D5-00AE0B600F59}" srcOrd="18" destOrd="0" presId="urn:microsoft.com/office/officeart/2005/8/layout/list1"/>
    <dgm:cxn modelId="{3B984BF0-DA49-421C-BD93-86FF767CF114}" type="presParOf" srcId="{96FC5E1F-0E3E-466F-BA73-12E844CABFAB}" destId="{8375A465-0623-4CDA-9B8A-F290955D0300}" srcOrd="19" destOrd="0" presId="urn:microsoft.com/office/officeart/2005/8/layout/list1"/>
    <dgm:cxn modelId="{71E61AA1-B9A5-42B9-8265-9408E05A1D6C}" type="presParOf" srcId="{96FC5E1F-0E3E-466F-BA73-12E844CABFAB}" destId="{F81CD510-640E-4B24-9202-6CB6183B0F0C}" srcOrd="20" destOrd="0" presId="urn:microsoft.com/office/officeart/2005/8/layout/list1"/>
    <dgm:cxn modelId="{A1E3161E-5A34-42F5-AE8B-72E0B1DB3B7A}" type="presParOf" srcId="{F81CD510-640E-4B24-9202-6CB6183B0F0C}" destId="{DF1A7109-C1E5-4C53-B14D-50C5E8742072}" srcOrd="0" destOrd="0" presId="urn:microsoft.com/office/officeart/2005/8/layout/list1"/>
    <dgm:cxn modelId="{F3BACC58-F10F-4472-8D39-574DBAC2F278}" type="presParOf" srcId="{F81CD510-640E-4B24-9202-6CB6183B0F0C}" destId="{D29CB373-4E9F-4E16-A606-52EC419402E5}" srcOrd="1" destOrd="0" presId="urn:microsoft.com/office/officeart/2005/8/layout/list1"/>
    <dgm:cxn modelId="{2066D24A-DD85-4E89-AF7D-E6844207C805}" type="presParOf" srcId="{96FC5E1F-0E3E-466F-BA73-12E844CABFAB}" destId="{B610377B-7BE3-455C-84B3-B5B9BBD21746}" srcOrd="21" destOrd="0" presId="urn:microsoft.com/office/officeart/2005/8/layout/list1"/>
    <dgm:cxn modelId="{CFD8D635-2133-4832-9B92-61ECB9A470AA}" type="presParOf" srcId="{96FC5E1F-0E3E-466F-BA73-12E844CABFAB}" destId="{16DFD94A-5157-4236-BAEF-7A8114CB9F0E}" srcOrd="22" destOrd="0" presId="urn:microsoft.com/office/officeart/2005/8/layout/list1"/>
    <dgm:cxn modelId="{DD9A3F49-DD02-42B5-8A79-7362C49BCE27}" type="presParOf" srcId="{96FC5E1F-0E3E-466F-BA73-12E844CABFAB}" destId="{5D563244-BDB4-4DB9-BA22-EC6C76A95346}" srcOrd="23" destOrd="0" presId="urn:microsoft.com/office/officeart/2005/8/layout/list1"/>
    <dgm:cxn modelId="{34052354-BE7F-4411-857C-F4FFD79C5C2B}" type="presParOf" srcId="{96FC5E1F-0E3E-466F-BA73-12E844CABFAB}" destId="{02BEBE02-DFA8-4F06-90EB-0BE1DB16FB69}" srcOrd="24" destOrd="0" presId="urn:microsoft.com/office/officeart/2005/8/layout/list1"/>
    <dgm:cxn modelId="{A3F3D72F-3F7C-4A79-A8DB-39C0AB3DE082}" type="presParOf" srcId="{02BEBE02-DFA8-4F06-90EB-0BE1DB16FB69}" destId="{92ACB643-042F-4462-A5ED-57D44C7A927D}" srcOrd="0" destOrd="0" presId="urn:microsoft.com/office/officeart/2005/8/layout/list1"/>
    <dgm:cxn modelId="{2A6F9BCF-873C-4BC8-9A38-7558FE0E424A}" type="presParOf" srcId="{02BEBE02-DFA8-4F06-90EB-0BE1DB16FB69}" destId="{C08CE944-B8A6-402E-A6CB-53217BB874EB}" srcOrd="1" destOrd="0" presId="urn:microsoft.com/office/officeart/2005/8/layout/list1"/>
    <dgm:cxn modelId="{51562820-0B9C-4685-BCE0-DC5A57090C59}" type="presParOf" srcId="{96FC5E1F-0E3E-466F-BA73-12E844CABFAB}" destId="{F323621C-8AE7-4D14-87EA-0903B23673A4}" srcOrd="25" destOrd="0" presId="urn:microsoft.com/office/officeart/2005/8/layout/list1"/>
    <dgm:cxn modelId="{EAE65900-861B-4D9F-89F6-476FFBFBDD28}" type="presParOf" srcId="{96FC5E1F-0E3E-466F-BA73-12E844CABFAB}" destId="{25FFDB6E-EF51-44AE-8D1C-DEFA2CC19877}" srcOrd="26" destOrd="0" presId="urn:microsoft.com/office/officeart/2005/8/layout/list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A3A591-0998-460E-A88F-DF74A8E0A999}">
      <dsp:nvSpPr>
        <dsp:cNvPr id="0" name=""/>
        <dsp:cNvSpPr/>
      </dsp:nvSpPr>
      <dsp:spPr>
        <a:xfrm>
          <a:off x="0" y="30723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E220E0-A884-4FC4-AEAB-845211438A1C}">
      <dsp:nvSpPr>
        <dsp:cNvPr id="0" name=""/>
        <dsp:cNvSpPr/>
      </dsp:nvSpPr>
      <dsp:spPr>
        <a:xfrm>
          <a:off x="406400" y="5631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Integrative Approach </a:t>
          </a:r>
        </a:p>
      </dsp:txBody>
      <dsp:txXfrm>
        <a:off x="430898" y="80811"/>
        <a:ext cx="5640604" cy="452844"/>
      </dsp:txXfrm>
    </dsp:sp>
    <dsp:sp modelId="{9FE44A9A-FBFF-466A-B4AD-D851F4ECB9AC}">
      <dsp:nvSpPr>
        <dsp:cNvPr id="0" name=""/>
        <dsp:cNvSpPr/>
      </dsp:nvSpPr>
      <dsp:spPr>
        <a:xfrm>
          <a:off x="0" y="107835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9BBA32E-C3A0-476B-B8E7-7ED647EC20B1}">
      <dsp:nvSpPr>
        <dsp:cNvPr id="0" name=""/>
        <dsp:cNvSpPr/>
      </dsp:nvSpPr>
      <dsp:spPr>
        <a:xfrm>
          <a:off x="406400" y="82743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Early customer Orientation </a:t>
          </a:r>
        </a:p>
      </dsp:txBody>
      <dsp:txXfrm>
        <a:off x="430898" y="851931"/>
        <a:ext cx="5640604" cy="452844"/>
      </dsp:txXfrm>
    </dsp:sp>
    <dsp:sp modelId="{64C52C6A-83BB-4875-B32E-318CD185847D}">
      <dsp:nvSpPr>
        <dsp:cNvPr id="0" name=""/>
        <dsp:cNvSpPr/>
      </dsp:nvSpPr>
      <dsp:spPr>
        <a:xfrm>
          <a:off x="0" y="184947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59FA527-7C22-4B86-855F-2B38C04FD033}">
      <dsp:nvSpPr>
        <dsp:cNvPr id="0" name=""/>
        <dsp:cNvSpPr/>
      </dsp:nvSpPr>
      <dsp:spPr>
        <a:xfrm>
          <a:off x="406400" y="159855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Emphasize Empathy </a:t>
          </a:r>
        </a:p>
      </dsp:txBody>
      <dsp:txXfrm>
        <a:off x="430898" y="1623051"/>
        <a:ext cx="5640604" cy="452844"/>
      </dsp:txXfrm>
    </dsp:sp>
    <dsp:sp modelId="{C9C1E8B7-6951-41CF-8588-E7796D97AA58}">
      <dsp:nvSpPr>
        <dsp:cNvPr id="0" name=""/>
        <dsp:cNvSpPr/>
      </dsp:nvSpPr>
      <dsp:spPr>
        <a:xfrm>
          <a:off x="0" y="262059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3A7BCD-786D-4BE0-8121-1CD75CFF86E7}">
      <dsp:nvSpPr>
        <dsp:cNvPr id="0" name=""/>
        <dsp:cNvSpPr/>
      </dsp:nvSpPr>
      <dsp:spPr>
        <a:xfrm>
          <a:off x="406400" y="236967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Make Ideas Tangible </a:t>
          </a:r>
        </a:p>
      </dsp:txBody>
      <dsp:txXfrm>
        <a:off x="430898" y="2394171"/>
        <a:ext cx="5640604" cy="452844"/>
      </dsp:txXfrm>
    </dsp:sp>
    <dsp:sp modelId="{21C79C4C-381D-4A60-B9D5-00AE0B600F59}">
      <dsp:nvSpPr>
        <dsp:cNvPr id="0" name=""/>
        <dsp:cNvSpPr/>
      </dsp:nvSpPr>
      <dsp:spPr>
        <a:xfrm>
          <a:off x="0" y="339171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A98A7E5-A410-42E9-8979-45FE7629E648}">
      <dsp:nvSpPr>
        <dsp:cNvPr id="0" name=""/>
        <dsp:cNvSpPr/>
      </dsp:nvSpPr>
      <dsp:spPr>
        <a:xfrm>
          <a:off x="406400" y="314079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Iteration Loops </a:t>
          </a:r>
        </a:p>
      </dsp:txBody>
      <dsp:txXfrm>
        <a:off x="430898" y="3165291"/>
        <a:ext cx="5640604" cy="452844"/>
      </dsp:txXfrm>
    </dsp:sp>
    <dsp:sp modelId="{16DFD94A-5157-4236-BAEF-7A8114CB9F0E}">
      <dsp:nvSpPr>
        <dsp:cNvPr id="0" name=""/>
        <dsp:cNvSpPr/>
      </dsp:nvSpPr>
      <dsp:spPr>
        <a:xfrm>
          <a:off x="0" y="416283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29CB373-4E9F-4E16-A606-52EC419402E5}">
      <dsp:nvSpPr>
        <dsp:cNvPr id="0" name=""/>
        <dsp:cNvSpPr/>
      </dsp:nvSpPr>
      <dsp:spPr>
        <a:xfrm>
          <a:off x="406400" y="391191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Team Oriented- Creative Working Space </a:t>
          </a:r>
        </a:p>
      </dsp:txBody>
      <dsp:txXfrm>
        <a:off x="430898" y="3936411"/>
        <a:ext cx="5640604" cy="452844"/>
      </dsp:txXfrm>
    </dsp:sp>
    <dsp:sp modelId="{25FFDB6E-EF51-44AE-8D1C-DEFA2CC19877}">
      <dsp:nvSpPr>
        <dsp:cNvPr id="0" name=""/>
        <dsp:cNvSpPr/>
      </dsp:nvSpPr>
      <dsp:spPr>
        <a:xfrm>
          <a:off x="0" y="4933953"/>
          <a:ext cx="8128000" cy="428400"/>
        </a:xfrm>
        <a:prstGeom prst="rect">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8CE944-B8A6-402E-A6CB-53217BB874EB}">
      <dsp:nvSpPr>
        <dsp:cNvPr id="0" name=""/>
        <dsp:cNvSpPr/>
      </dsp:nvSpPr>
      <dsp:spPr>
        <a:xfrm>
          <a:off x="406400" y="4683033"/>
          <a:ext cx="5689600" cy="501840"/>
        </a:xfrm>
        <a:prstGeom prst="roundRect">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889000">
            <a:lnSpc>
              <a:spcPct val="90000"/>
            </a:lnSpc>
            <a:spcBef>
              <a:spcPct val="0"/>
            </a:spcBef>
            <a:spcAft>
              <a:spcPct val="35000"/>
            </a:spcAft>
            <a:buNone/>
          </a:pPr>
          <a:r>
            <a:rPr lang="en-US" sz="2000" b="1" kern="1200" dirty="0"/>
            <a:t>Analytical phase + synthetic phase </a:t>
          </a:r>
        </a:p>
      </dsp:txBody>
      <dsp:txXfrm>
        <a:off x="430898" y="4707531"/>
        <a:ext cx="5640604" cy="452844"/>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5522391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6269541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5799764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6027447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23639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331270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97414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0096309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12.jpeg"/><Relationship Id="rId7"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14.jpg"/><Relationship Id="rId4" Type="http://schemas.openxmlformats.org/officeDocument/2006/relationships/image" Target="../media/image3.png"/><Relationship Id="rId9" Type="http://schemas.openxmlformats.org/officeDocument/2006/relationships/image" Target="../media/image13.jpg"/></Relationships>
</file>

<file path=ppt/slides/_rels/slide8.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 Id="rId9"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 Id="rId9"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0.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 Id="rId9"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12"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5.svg"/><Relationship Id="rId11" Type="http://schemas.openxmlformats.org/officeDocument/2006/relationships/image" Target="../media/image27.png"/><Relationship Id="rId5" Type="http://schemas.openxmlformats.org/officeDocument/2006/relationships/image" Target="../media/image4.png"/><Relationship Id="rId10" Type="http://schemas.openxmlformats.org/officeDocument/2006/relationships/image" Target="../media/image26.jpg"/><Relationship Id="rId4" Type="http://schemas.openxmlformats.org/officeDocument/2006/relationships/image" Target="../media/image9.svg"/><Relationship Id="rId9"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4.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image" Target="../media/image5.svg"/><Relationship Id="rId11" Type="http://schemas.openxmlformats.org/officeDocument/2006/relationships/image" Target="../media/image31.png"/><Relationship Id="rId5" Type="http://schemas.openxmlformats.org/officeDocument/2006/relationships/image" Target="../media/image4.png"/><Relationship Id="rId10" Type="http://schemas.openxmlformats.org/officeDocument/2006/relationships/image" Target="../media/image30.png"/><Relationship Id="rId4" Type="http://schemas.openxmlformats.org/officeDocument/2006/relationships/image" Target="../media/image9.svg"/><Relationship Id="rId9" Type="http://schemas.openxmlformats.org/officeDocument/2006/relationships/image" Target="../media/image29.png"/></Relationships>
</file>

<file path=ppt/slides/_rels/slide25.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 Id="rId9" Type="http://schemas.openxmlformats.org/officeDocument/2006/relationships/image" Target="../media/image32.jpg"/></Relationships>
</file>

<file path=ppt/slides/_rels/slide27.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28.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 Id="rId9" Type="http://schemas.openxmlformats.org/officeDocument/2006/relationships/image" Target="../media/image33.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0.xml.rels><?xml version="1.0" encoding="UTF-8" standalone="yes"?>
<Relationships xmlns="http://schemas.openxmlformats.org/package/2006/relationships"><Relationship Id="rId8" Type="http://schemas.openxmlformats.org/officeDocument/2006/relationships/image" Target="../media/image11.svg"/><Relationship Id="rId13" Type="http://schemas.microsoft.com/office/2007/relationships/diagramDrawing" Target="../diagrams/drawing1.xml"/><Relationship Id="rId3" Type="http://schemas.openxmlformats.org/officeDocument/2006/relationships/image" Target="../media/image8.png"/><Relationship Id="rId7" Type="http://schemas.openxmlformats.org/officeDocument/2006/relationships/image" Target="../media/image10.png"/><Relationship Id="rId12" Type="http://schemas.openxmlformats.org/officeDocument/2006/relationships/diagramColors" Target="../diagrams/colors1.xml"/><Relationship Id="rId2" Type="http://schemas.openxmlformats.org/officeDocument/2006/relationships/notesSlide" Target="../notesSlides/notesSlide10.xml"/><Relationship Id="rId1" Type="http://schemas.openxmlformats.org/officeDocument/2006/relationships/slideLayout" Target="../slideLayouts/slideLayout13.xml"/><Relationship Id="rId6" Type="http://schemas.openxmlformats.org/officeDocument/2006/relationships/image" Target="../media/image5.svg"/><Relationship Id="rId11" Type="http://schemas.openxmlformats.org/officeDocument/2006/relationships/diagramQuickStyle" Target="../diagrams/quickStyle1.xml"/><Relationship Id="rId5" Type="http://schemas.openxmlformats.org/officeDocument/2006/relationships/image" Target="../media/image4.png"/><Relationship Id="rId10" Type="http://schemas.openxmlformats.org/officeDocument/2006/relationships/diagramLayout" Target="../diagrams/layout1.xml"/><Relationship Id="rId4" Type="http://schemas.openxmlformats.org/officeDocument/2006/relationships/image" Target="../media/image9.svg"/><Relationship Id="rId9" Type="http://schemas.openxmlformats.org/officeDocument/2006/relationships/diagramData" Target="../diagrams/data1.xml"/></Relationships>
</file>

<file path=ppt/slides/_rels/slide31.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3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6.png"/><Relationship Id="rId7" Type="http://schemas.openxmlformats.org/officeDocument/2006/relationships/image" Target="../media/image4.png"/><Relationship Id="rId2" Type="http://schemas.openxmlformats.org/officeDocument/2006/relationships/image" Target="../media/image35.jpeg"/><Relationship Id="rId1" Type="http://schemas.openxmlformats.org/officeDocument/2006/relationships/slideLayout" Target="../slideLayouts/slideLayout16.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Aya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575291"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Design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6" y="6043084"/>
            <a:ext cx="427833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One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4794902" cy="707886"/>
          </a:xfrm>
          <a:prstGeom prst="rect">
            <a:avLst/>
          </a:prstGeom>
          <a:noFill/>
        </p:spPr>
        <p:txBody>
          <a:bodyPr wrap="none" rtlCol="0">
            <a:spAutoFit/>
          </a:bodyPr>
          <a:lstStyle/>
          <a:p>
            <a:r>
              <a:rPr lang="en-US" sz="2000" dirty="0">
                <a:solidFill>
                  <a:srgbClr val="2D3956"/>
                </a:solidFill>
                <a:latin typeface="Tajawal Medium" panose="00000600000000000000" pitchFamily="2" charset="-78"/>
                <a:cs typeface="Tajawal Medium" panose="00000600000000000000" pitchFamily="2" charset="-78"/>
              </a:rPr>
              <a:t>ENT 621</a:t>
            </a:r>
          </a:p>
          <a:p>
            <a:r>
              <a:rPr lang="en-US" sz="2000" dirty="0">
                <a:solidFill>
                  <a:srgbClr val="2D3956"/>
                </a:solidFill>
                <a:latin typeface="Tajawal Medium" panose="00000600000000000000" pitchFamily="2" charset="-78"/>
                <a:cs typeface="Tajawal Medium" panose="00000600000000000000" pitchFamily="2" charset="-78"/>
              </a:rPr>
              <a:t>Master of Entrepreneurship (semester 2)</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3016210"/>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Emergence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core concepts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is Design Thinking? </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features of Design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Convergent Vs Divergent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Meaning of Co-design</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Features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Thinking </a:t>
            </a:r>
            <a:endParaRPr lang="en-US" sz="2400" dirty="0">
              <a:solidFill>
                <a:srgbClr val="FFFFFF"/>
              </a:solidFill>
            </a:endParaRPr>
          </a:p>
        </p:txBody>
      </p:sp>
    </p:spTree>
    <p:extLst>
      <p:ext uri="{BB962C8B-B14F-4D97-AF65-F5344CB8AC3E}">
        <p14:creationId xmlns:p14="http://schemas.microsoft.com/office/powerpoint/2010/main" val="7529510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193967" y="404577"/>
            <a:ext cx="486944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1-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28948" y="1831052"/>
            <a:ext cx="8782737" cy="2923877"/>
          </a:xfrm>
          <a:prstGeom prst="rect">
            <a:avLst/>
          </a:prstGeom>
          <a:noFill/>
        </p:spPr>
        <p:txBody>
          <a:bodyPr wrap="square" rtlCol="0">
            <a:spAutoFit/>
          </a:bodyPr>
          <a:lstStyle/>
          <a:p>
            <a:r>
              <a:rPr lang="en-US" sz="2800" i="1" dirty="0">
                <a:solidFill>
                  <a:srgbClr val="2D3956"/>
                </a:solidFill>
                <a:latin typeface="Tajawal ExtraBold" panose="00000800000000000000" pitchFamily="2" charset="-78"/>
                <a:cs typeface="Tajawal ExtraBold" panose="00000800000000000000" pitchFamily="2" charset="-78"/>
              </a:rPr>
              <a:t>•The future has many names.</a:t>
            </a:r>
          </a:p>
          <a:p>
            <a:endParaRPr lang="en-US" sz="2800" i="1"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chemeClr val="accent2">
                    <a:lumMod val="75000"/>
                  </a:schemeClr>
                </a:solidFill>
                <a:latin typeface="Tajawal ExtraBold" panose="00000800000000000000" pitchFamily="2" charset="-78"/>
                <a:cs typeface="Tajawal ExtraBold" panose="00000800000000000000" pitchFamily="2" charset="-78"/>
              </a:rPr>
              <a:t>weak</a:t>
            </a:r>
            <a:r>
              <a:rPr lang="en-US" sz="2200" dirty="0">
                <a:solidFill>
                  <a:srgbClr val="2D3956"/>
                </a:solidFill>
                <a:latin typeface="Tajawal ExtraBold" panose="00000800000000000000" pitchFamily="2" charset="-78"/>
                <a:cs typeface="Tajawal ExtraBold" panose="00000800000000000000" pitchFamily="2" charset="-78"/>
              </a:rPr>
              <a:t> it is the unattainable.</a:t>
            </a:r>
          </a:p>
          <a:p>
            <a:endParaRPr lang="en-US" sz="22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chemeClr val="accent2">
                    <a:lumMod val="75000"/>
                  </a:schemeClr>
                </a:solidFill>
                <a:latin typeface="Tajawal ExtraBold" panose="00000800000000000000" pitchFamily="2" charset="-78"/>
                <a:cs typeface="Tajawal ExtraBold" panose="00000800000000000000" pitchFamily="2" charset="-78"/>
              </a:rPr>
              <a:t>fearful</a:t>
            </a:r>
            <a:r>
              <a:rPr lang="en-US" sz="2200" dirty="0">
                <a:solidFill>
                  <a:srgbClr val="2D3956"/>
                </a:solidFill>
                <a:latin typeface="Tajawal ExtraBold" panose="00000800000000000000" pitchFamily="2" charset="-78"/>
                <a:cs typeface="Tajawal ExtraBold" panose="00000800000000000000" pitchFamily="2" charset="-78"/>
              </a:rPr>
              <a:t> it is the unknown</a:t>
            </a:r>
          </a:p>
          <a:p>
            <a:endParaRPr lang="en-US" sz="22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For the </a:t>
            </a:r>
            <a:r>
              <a:rPr lang="en-US" sz="2200" dirty="0">
                <a:solidFill>
                  <a:srgbClr val="FF0000"/>
                </a:solidFill>
                <a:latin typeface="Tajawal ExtraBold" panose="00000800000000000000" pitchFamily="2" charset="-78"/>
                <a:cs typeface="Tajawal ExtraBold" panose="00000800000000000000" pitchFamily="2" charset="-78"/>
              </a:rPr>
              <a:t>brave</a:t>
            </a:r>
            <a:r>
              <a:rPr lang="en-US" sz="2200" dirty="0">
                <a:solidFill>
                  <a:srgbClr val="2D3956"/>
                </a:solidFill>
                <a:latin typeface="Tajawal ExtraBold" panose="00000800000000000000" pitchFamily="2" charset="-78"/>
                <a:cs typeface="Tajawal ExtraBold" panose="00000800000000000000" pitchFamily="2" charset="-78"/>
              </a:rPr>
              <a:t> it is the chance.“ –</a:t>
            </a:r>
            <a:r>
              <a:rPr lang="en-US" sz="1400" i="1" dirty="0">
                <a:solidFill>
                  <a:srgbClr val="2D3956"/>
                </a:solidFill>
                <a:latin typeface="Tajawal ExtraBold" panose="00000800000000000000" pitchFamily="2" charset="-78"/>
                <a:cs typeface="Tajawal ExtraBold" panose="00000800000000000000" pitchFamily="2" charset="-78"/>
              </a:rPr>
              <a:t> Victor Hugo, French poet and novelist</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771923" y="4686300"/>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unattainable</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153181" y="4652960"/>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unknown </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Chance </a:t>
            </a:r>
            <a:endParaRPr lang="en-US" sz="2400" dirty="0">
              <a:solidFill>
                <a:srgbClr val="FFFFFF"/>
              </a:solidFill>
            </a:endParaRPr>
          </a:p>
        </p:txBody>
      </p:sp>
    </p:spTree>
    <p:extLst>
      <p:ext uri="{BB962C8B-B14F-4D97-AF65-F5344CB8AC3E}">
        <p14:creationId xmlns:p14="http://schemas.microsoft.com/office/powerpoint/2010/main" val="16675423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788B676-943F-0CD7-7888-FA4B21AB4720}"/>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DA3B67A-8DFF-CB55-C0C2-AC6B836725DB}"/>
              </a:ext>
            </a:extLst>
          </p:cNvPr>
          <p:cNvSpPr/>
          <p:nvPr/>
        </p:nvSpPr>
        <p:spPr>
          <a:xfrm>
            <a:off x="367466" y="365125"/>
            <a:ext cx="11342314"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5122" name="Rectangle 2">
            <a:extLst>
              <a:ext uri="{FF2B5EF4-FFF2-40B4-BE49-F238E27FC236}">
                <a16:creationId xmlns:a16="http://schemas.microsoft.com/office/drawing/2014/main" id="{A5115C0E-FE56-DCE8-6111-C653F902241D}"/>
              </a:ext>
            </a:extLst>
          </p:cNvPr>
          <p:cNvSpPr>
            <a:spLocks noGrp="1" noChangeArrowheads="1"/>
          </p:cNvSpPr>
          <p:nvPr>
            <p:ph type="title"/>
          </p:nvPr>
        </p:nvSpPr>
        <p:spPr/>
        <p:txBody>
          <a:bodyPr/>
          <a:lstStyle/>
          <a:p>
            <a:r>
              <a:rPr lang="en-GB" altLang="en-US"/>
              <a:t>The emergence of design thinking</a:t>
            </a:r>
            <a:endParaRPr lang="en-US" altLang="en-US"/>
          </a:p>
        </p:txBody>
      </p:sp>
      <p:sp>
        <p:nvSpPr>
          <p:cNvPr id="4099" name="Rectangle 3">
            <a:extLst>
              <a:ext uri="{FF2B5EF4-FFF2-40B4-BE49-F238E27FC236}">
                <a16:creationId xmlns:a16="http://schemas.microsoft.com/office/drawing/2014/main" id="{BAED7720-6668-8DCD-2631-056833B2A6DF}"/>
              </a:ext>
            </a:extLst>
          </p:cNvPr>
          <p:cNvSpPr>
            <a:spLocks noGrp="1" noChangeArrowheads="1"/>
          </p:cNvSpPr>
          <p:nvPr>
            <p:ph type="body" idx="1"/>
          </p:nvPr>
        </p:nvSpPr>
        <p:spPr/>
        <p:txBody>
          <a:bodyPr/>
          <a:lstStyle/>
          <a:p>
            <a:pPr>
              <a:defRPr/>
            </a:pPr>
            <a:r>
              <a:rPr lang="en-GB" sz="2400" dirty="0"/>
              <a:t>The origins of design thinking are generally associated with Rolf </a:t>
            </a:r>
            <a:r>
              <a:rPr lang="en-GB" sz="2400" dirty="0" err="1"/>
              <a:t>Faste</a:t>
            </a:r>
            <a:r>
              <a:rPr lang="en-GB" sz="2400" dirty="0"/>
              <a:t> in Stanford and David Kelley in IDEO</a:t>
            </a:r>
          </a:p>
          <a:p>
            <a:pPr marL="0" indent="0">
              <a:buNone/>
              <a:defRPr/>
            </a:pPr>
            <a:endParaRPr lang="en-GB" sz="2400" dirty="0"/>
          </a:p>
          <a:p>
            <a:pPr>
              <a:defRPr/>
            </a:pPr>
            <a:r>
              <a:rPr lang="en-GB" sz="2400" dirty="0"/>
              <a:t>It grew from growing realisation in the 1970s onwards that design problems are not like the ‘solvable’ and quasi-mathematical problems in the natural sciences</a:t>
            </a:r>
          </a:p>
          <a:p>
            <a:pPr>
              <a:defRPr/>
            </a:pPr>
            <a:endParaRPr lang="en-GB" sz="2400" dirty="0"/>
          </a:p>
          <a:p>
            <a:pPr>
              <a:defRPr/>
            </a:pPr>
            <a:r>
              <a:rPr lang="en-GB" sz="2400" dirty="0"/>
              <a:t>Design thinking is now one of the leading business concepts in a range of industries</a:t>
            </a:r>
          </a:p>
          <a:p>
            <a:pPr marL="0" indent="0">
              <a:buNone/>
              <a:defRPr/>
            </a:pPr>
            <a:endParaRPr lang="en-GB" sz="2000" dirty="0"/>
          </a:p>
          <a:p>
            <a:pPr marL="344487" lvl="1" indent="0">
              <a:buNone/>
              <a:defRPr/>
            </a:pPr>
            <a:endParaRPr lang="en-GB" sz="2000" dirty="0"/>
          </a:p>
          <a:p>
            <a:pPr marL="0" indent="0">
              <a:buNone/>
              <a:defRPr/>
            </a:pPr>
            <a:endParaRPr lang="en-GB" sz="2000" dirty="0"/>
          </a:p>
        </p:txBody>
      </p:sp>
      <p:pic>
        <p:nvPicPr>
          <p:cNvPr id="2" name="Graphic 1">
            <a:extLst>
              <a:ext uri="{FF2B5EF4-FFF2-40B4-BE49-F238E27FC236}">
                <a16:creationId xmlns:a16="http://schemas.microsoft.com/office/drawing/2014/main" id="{737766FB-E164-248B-A5BD-1056A9FB8D2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1F5F4113-B792-E9EF-B930-4B790002A3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4" name="Graphic 3">
            <a:extLst>
              <a:ext uri="{FF2B5EF4-FFF2-40B4-BE49-F238E27FC236}">
                <a16:creationId xmlns:a16="http://schemas.microsoft.com/office/drawing/2014/main" id="{53AF9D8B-5F79-228B-2719-053D906DB837}"/>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704323" y="415946"/>
            <a:ext cx="2649477" cy="1166001"/>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FA18519B-9376-EBD3-532C-2D1CCB51C3F1}"/>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2ADB5979-3164-9EE9-1335-A8C9BAB203E5}"/>
              </a:ext>
            </a:extLst>
          </p:cNvPr>
          <p:cNvSpPr/>
          <p:nvPr/>
        </p:nvSpPr>
        <p:spPr>
          <a:xfrm>
            <a:off x="477078" y="365125"/>
            <a:ext cx="11232702"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GB" altLang="en-US"/>
              <a:t>The core concepts of design thinking</a:t>
            </a:r>
            <a:endParaRPr lang="en-US" altLang="en-US"/>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p:txBody>
          <a:bodyPr/>
          <a:lstStyle/>
          <a:p>
            <a:pPr>
              <a:defRPr/>
            </a:pPr>
            <a:r>
              <a:rPr lang="en-GB" sz="2400" dirty="0"/>
              <a:t>Design problems are ‘wicked’</a:t>
            </a:r>
          </a:p>
          <a:p>
            <a:pPr lvl="1">
              <a:defRPr/>
            </a:pPr>
            <a:r>
              <a:rPr lang="en-GB" dirty="0"/>
              <a:t>Not bounded – limitless number of variables</a:t>
            </a:r>
          </a:p>
          <a:p>
            <a:pPr lvl="1">
              <a:defRPr/>
            </a:pPr>
            <a:r>
              <a:rPr lang="en-GB" dirty="0"/>
              <a:t>No stopping rule – they are never completed and each problem is in some way(s) unique</a:t>
            </a:r>
          </a:p>
          <a:p>
            <a:pPr lvl="1">
              <a:defRPr/>
            </a:pPr>
            <a:r>
              <a:rPr lang="en-GB" dirty="0"/>
              <a:t>Solutions are not correct/incorrect – some are better/some are worse</a:t>
            </a:r>
          </a:p>
          <a:p>
            <a:pPr>
              <a:defRPr/>
            </a:pPr>
            <a:endParaRPr lang="en-GB" sz="2400" dirty="0"/>
          </a:p>
          <a:p>
            <a:pPr>
              <a:defRPr/>
            </a:pPr>
            <a:r>
              <a:rPr lang="en-GB" sz="2400" dirty="0"/>
              <a:t>At its core, design thinking is about understanding users’ needs</a:t>
            </a:r>
          </a:p>
          <a:p>
            <a:pPr lvl="1">
              <a:defRPr/>
            </a:pPr>
            <a:r>
              <a:rPr lang="en-GB" dirty="0"/>
              <a:t>The better defined a problem, the better it can be solved</a:t>
            </a:r>
          </a:p>
          <a:p>
            <a:pPr marL="344487" lvl="1" indent="0">
              <a:buNone/>
              <a:defRPr/>
            </a:pPr>
            <a:endParaRPr lang="en-GB" sz="2000" dirty="0"/>
          </a:p>
          <a:p>
            <a:pPr marL="344487" lvl="1" indent="0">
              <a:buNone/>
              <a:defRPr/>
            </a:pPr>
            <a:endParaRPr lang="en-GB" sz="2000" dirty="0"/>
          </a:p>
          <a:p>
            <a:pPr>
              <a:defRPr/>
            </a:pPr>
            <a:endParaRPr lang="en-GB" sz="2000" dirty="0"/>
          </a:p>
        </p:txBody>
      </p:sp>
      <p:pic>
        <p:nvPicPr>
          <p:cNvPr id="2" name="Graphic 1">
            <a:extLst>
              <a:ext uri="{FF2B5EF4-FFF2-40B4-BE49-F238E27FC236}">
                <a16:creationId xmlns:a16="http://schemas.microsoft.com/office/drawing/2014/main" id="{FB951AFB-7996-1A2D-5AAE-C81A831A8F43}"/>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87DED190-66E1-557F-12BA-AB1D56B2C23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4" name="Graphic 3">
            <a:extLst>
              <a:ext uri="{FF2B5EF4-FFF2-40B4-BE49-F238E27FC236}">
                <a16:creationId xmlns:a16="http://schemas.microsoft.com/office/drawing/2014/main" id="{D73B4152-81F7-8EEE-D7AE-CE1C0EA5013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66B09EBB-8E34-C044-9994-7420DA1F2154}"/>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4">
            <a:extLst>
              <a:ext uri="{FF2B5EF4-FFF2-40B4-BE49-F238E27FC236}">
                <a16:creationId xmlns:a16="http://schemas.microsoft.com/office/drawing/2014/main" id="{428D5988-7C96-2AAA-C2B3-5660083B917B}"/>
              </a:ext>
            </a:extLst>
          </p:cNvPr>
          <p:cNvSpPr/>
          <p:nvPr/>
        </p:nvSpPr>
        <p:spPr>
          <a:xfrm>
            <a:off x="503583" y="365125"/>
            <a:ext cx="9419561" cy="54589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v</a:t>
            </a:r>
          </a:p>
        </p:txBody>
      </p:sp>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p:txBody>
          <a:bodyPr/>
          <a:lstStyle/>
          <a:p>
            <a:r>
              <a:rPr lang="en-GB" altLang="en-US"/>
              <a:t>The core concepts of design thinking</a:t>
            </a:r>
            <a:endParaRPr lang="en-US" altLang="en-US"/>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p:txBody>
          <a:bodyPr/>
          <a:lstStyle/>
          <a:p>
            <a:pPr>
              <a:defRPr/>
            </a:pPr>
            <a:r>
              <a:rPr lang="en-GB" sz="2400" dirty="0"/>
              <a:t>Design thinking is as much a </a:t>
            </a:r>
            <a:r>
              <a:rPr lang="en-GB" sz="2400" dirty="0" err="1"/>
              <a:t>mindset</a:t>
            </a:r>
            <a:r>
              <a:rPr lang="en-GB" sz="2400" dirty="0"/>
              <a:t>, central to which is </a:t>
            </a:r>
          </a:p>
          <a:p>
            <a:pPr lvl="1">
              <a:defRPr/>
            </a:pPr>
            <a:r>
              <a:rPr lang="en-GB" dirty="0"/>
              <a:t>Human-centrism </a:t>
            </a:r>
          </a:p>
          <a:p>
            <a:pPr lvl="1">
              <a:defRPr/>
            </a:pPr>
            <a:r>
              <a:rPr lang="en-GB" dirty="0"/>
              <a:t>Empathy/contact with users   </a:t>
            </a:r>
          </a:p>
          <a:p>
            <a:pPr lvl="1">
              <a:defRPr/>
            </a:pPr>
            <a:r>
              <a:rPr lang="en-GB" dirty="0"/>
              <a:t>Open-mindedness</a:t>
            </a:r>
          </a:p>
          <a:p>
            <a:pPr lvl="1">
              <a:defRPr/>
            </a:pPr>
            <a:endParaRPr lang="en-GB" dirty="0"/>
          </a:p>
          <a:p>
            <a:pPr>
              <a:defRPr/>
            </a:pPr>
            <a:r>
              <a:rPr lang="en-GB" sz="2400" dirty="0"/>
              <a:t>Design thinking also emphasises the diversity of teams</a:t>
            </a:r>
          </a:p>
          <a:p>
            <a:pPr lvl="1">
              <a:defRPr/>
            </a:pPr>
            <a:r>
              <a:rPr lang="en-GB" dirty="0"/>
              <a:t>A good designer is ‘T-shaped’</a:t>
            </a:r>
          </a:p>
          <a:p>
            <a:pPr lvl="1">
              <a:defRPr/>
            </a:pPr>
            <a:r>
              <a:rPr lang="en-GB" dirty="0"/>
              <a:t>Duplicate expertise is not so much valued</a:t>
            </a:r>
          </a:p>
          <a:p>
            <a:pPr marL="344487" lvl="1" indent="0">
              <a:buNone/>
              <a:defRPr/>
            </a:pPr>
            <a:endParaRPr lang="en-GB" sz="2000" dirty="0"/>
          </a:p>
          <a:p>
            <a:pPr>
              <a:defRPr/>
            </a:pPr>
            <a:endParaRPr lang="en-GB" sz="2000" dirty="0"/>
          </a:p>
        </p:txBody>
      </p:sp>
      <p:pic>
        <p:nvPicPr>
          <p:cNvPr id="2" name="Graphic 1">
            <a:extLst>
              <a:ext uri="{FF2B5EF4-FFF2-40B4-BE49-F238E27FC236}">
                <a16:creationId xmlns:a16="http://schemas.microsoft.com/office/drawing/2014/main" id="{7A8130A2-5E68-824C-FC45-52DF416BE5A0}"/>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3" name="Graphic 2">
            <a:extLst>
              <a:ext uri="{FF2B5EF4-FFF2-40B4-BE49-F238E27FC236}">
                <a16:creationId xmlns:a16="http://schemas.microsoft.com/office/drawing/2014/main" id="{7810BDFE-205C-C7EC-D38F-B8B5B146CBA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4" name="Graphic 3">
            <a:extLst>
              <a:ext uri="{FF2B5EF4-FFF2-40B4-BE49-F238E27FC236}">
                <a16:creationId xmlns:a16="http://schemas.microsoft.com/office/drawing/2014/main" id="{D4153512-04F9-460D-F51C-CFFB91E3788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92766" y="365125"/>
            <a:ext cx="1879667" cy="82721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Design Thinking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243237"/>
            <a:ext cx="8417320" cy="3693319"/>
          </a:xfrm>
          <a:prstGeom prst="rect">
            <a:avLst/>
          </a:prstGeom>
          <a:noFill/>
        </p:spPr>
        <p:txBody>
          <a:bodyPr wrap="square" rtlCol="0">
            <a:spAutoFit/>
          </a:bodyPr>
          <a:lstStyle/>
          <a:p>
            <a:r>
              <a:rPr lang="en-US" dirty="0">
                <a:solidFill>
                  <a:srgbClr val="0A1F61"/>
                </a:solidFill>
                <a:latin typeface="Tajawal ExtraBold" panose="00000800000000000000" pitchFamily="2" charset="-78"/>
                <a:cs typeface="Tajawal ExtraBold" panose="00000800000000000000" pitchFamily="2" charset="-78"/>
              </a:rPr>
              <a:t>•	</a:t>
            </a:r>
            <a:r>
              <a:rPr lang="en-US" b="1" dirty="0">
                <a:solidFill>
                  <a:srgbClr val="0A1F61"/>
                </a:solidFill>
                <a:latin typeface="Tajawal ExtraBold" panose="00000800000000000000" pitchFamily="2" charset="-78"/>
                <a:cs typeface="Tajawal ExtraBold" panose="00000800000000000000" pitchFamily="2" charset="-78"/>
              </a:rPr>
              <a:t>Design Thinking is a comprehensive</a:t>
            </a:r>
            <a:r>
              <a:rPr lang="en-US" b="1" dirty="0">
                <a:solidFill>
                  <a:srgbClr val="FF0000"/>
                </a:solidFill>
                <a:latin typeface="Tajawal ExtraBold" panose="00000800000000000000" pitchFamily="2" charset="-78"/>
                <a:cs typeface="Tajawal ExtraBold" panose="00000800000000000000" pitchFamily="2" charset="-78"/>
              </a:rPr>
              <a:t> customer-oriented </a:t>
            </a:r>
            <a:r>
              <a:rPr lang="en-US" b="1" dirty="0">
                <a:solidFill>
                  <a:srgbClr val="0A1F61"/>
                </a:solidFill>
                <a:latin typeface="Tajawal ExtraBold" panose="00000800000000000000" pitchFamily="2" charset="-78"/>
                <a:cs typeface="Tajawal ExtraBold" panose="00000800000000000000" pitchFamily="2" charset="-78"/>
              </a:rPr>
              <a:t>innovation approach that aims to generate and develop creative business ideas or entire business models.</a:t>
            </a:r>
          </a:p>
          <a:p>
            <a:endParaRPr lang="en-US" dirty="0">
              <a:solidFill>
                <a:srgbClr val="0A1F61"/>
              </a:solidFill>
              <a:latin typeface="Tajawal ExtraBold" panose="00000800000000000000" pitchFamily="2" charset="-78"/>
              <a:cs typeface="Tajawal ExtraBold" panose="00000800000000000000" pitchFamily="2" charset="-78"/>
            </a:endParaRPr>
          </a:p>
          <a:p>
            <a:r>
              <a:rPr lang="en-US" dirty="0">
                <a:solidFill>
                  <a:srgbClr val="0A1F61"/>
                </a:solidFill>
                <a:latin typeface="Tajawal ExtraBold" panose="00000800000000000000" pitchFamily="2" charset="-78"/>
                <a:cs typeface="Tajawal ExtraBold" panose="00000800000000000000" pitchFamily="2" charset="-78"/>
              </a:rPr>
              <a:t>•	The approach is ultimately applicable </a:t>
            </a:r>
            <a:r>
              <a:rPr lang="en-US" dirty="0">
                <a:solidFill>
                  <a:srgbClr val="FF0000"/>
                </a:solidFill>
                <a:latin typeface="Tajawal ExtraBold" panose="00000800000000000000" pitchFamily="2" charset="-78"/>
                <a:cs typeface="Tajawal ExtraBold" panose="00000800000000000000" pitchFamily="2" charset="-78"/>
              </a:rPr>
              <a:t>to all kinds </a:t>
            </a:r>
            <a:r>
              <a:rPr lang="en-US" dirty="0">
                <a:solidFill>
                  <a:srgbClr val="0A1F61"/>
                </a:solidFill>
                <a:latin typeface="Tajawal ExtraBold" panose="00000800000000000000" pitchFamily="2" charset="-78"/>
                <a:cs typeface="Tajawal ExtraBold" panose="00000800000000000000" pitchFamily="2" charset="-78"/>
              </a:rPr>
              <a:t>of business ideas – whether they have a product or service character. </a:t>
            </a:r>
          </a:p>
          <a:p>
            <a:endParaRPr lang="en-US" dirty="0">
              <a:solidFill>
                <a:srgbClr val="0A1F61"/>
              </a:solidFill>
              <a:latin typeface="Tajawal ExtraBold" panose="00000800000000000000" pitchFamily="2" charset="-78"/>
              <a:cs typeface="Tajawal ExtraBold" panose="00000800000000000000" pitchFamily="2" charset="-78"/>
            </a:endParaRPr>
          </a:p>
          <a:p>
            <a:r>
              <a:rPr lang="en-US" b="1" dirty="0">
                <a:solidFill>
                  <a:srgbClr val="0A1F61"/>
                </a:solidFill>
                <a:highlight>
                  <a:srgbClr val="00FFFF"/>
                </a:highlight>
                <a:latin typeface="Tajawal ExtraBold" panose="00000800000000000000" pitchFamily="2" charset="-78"/>
                <a:cs typeface="Tajawal ExtraBold" panose="00000800000000000000" pitchFamily="2" charset="-78"/>
              </a:rPr>
              <a:t>The first mouse for the Macintosh computer was created after a similar approach,</a:t>
            </a:r>
          </a:p>
          <a:p>
            <a:r>
              <a:rPr lang="en-US" b="1" dirty="0">
                <a:solidFill>
                  <a:srgbClr val="0A1F61"/>
                </a:solidFill>
                <a:highlight>
                  <a:srgbClr val="00FFFF"/>
                </a:highlight>
                <a:latin typeface="Tajawal ExtraBold" panose="00000800000000000000" pitchFamily="2" charset="-78"/>
                <a:cs typeface="Tajawal ExtraBold" panose="00000800000000000000" pitchFamily="2" charset="-78"/>
              </a:rPr>
              <a:t>the first toothbrush with a wider ergonomic shaft.</a:t>
            </a:r>
          </a:p>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a:p>
            <a:endParaRPr lang="en-US" dirty="0">
              <a:solidFill>
                <a:srgbClr val="0A1F61"/>
              </a:solidFill>
              <a:latin typeface="Tajawal ExtraBold" panose="00000800000000000000" pitchFamily="2" charset="-78"/>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7935316" y="6311380"/>
            <a:ext cx="1879649" cy="309233"/>
          </a:xfrm>
          <a:prstGeom prst="rect">
            <a:avLst/>
          </a:prstGeom>
        </p:spPr>
      </p:pic>
      <p:pic>
        <p:nvPicPr>
          <p:cNvPr id="4" name="Picture 3" descr="A hand holding a mouse&#10;&#10;Description automatically generated with low confidence">
            <a:extLst>
              <a:ext uri="{FF2B5EF4-FFF2-40B4-BE49-F238E27FC236}">
                <a16:creationId xmlns:a16="http://schemas.microsoft.com/office/drawing/2014/main" id="{B130AB28-28F5-A107-7005-3E09236A58A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0212" y="3661994"/>
            <a:ext cx="2793415" cy="1676049"/>
          </a:xfrm>
          <a:prstGeom prst="rect">
            <a:avLst/>
          </a:prstGeom>
        </p:spPr>
      </p:pic>
      <p:pic>
        <p:nvPicPr>
          <p:cNvPr id="7" name="Picture 6" descr="A close-up of a toothbrush&#10;&#10;Description automatically generated">
            <a:extLst>
              <a:ext uri="{FF2B5EF4-FFF2-40B4-BE49-F238E27FC236}">
                <a16:creationId xmlns:a16="http://schemas.microsoft.com/office/drawing/2014/main" id="{604A2878-97D2-1793-4545-24F91B4B95E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526395" y="4556098"/>
            <a:ext cx="1514475" cy="2286000"/>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231654"/>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1- Design Thinking is an </a:t>
            </a:r>
            <a:r>
              <a:rPr lang="en-US" sz="2400" dirty="0">
                <a:solidFill>
                  <a:srgbClr val="FF0000"/>
                </a:solidFill>
                <a:latin typeface="Tajawal ExtraBold" panose="00000800000000000000" pitchFamily="2" charset="-78"/>
                <a:cs typeface="Tajawal ExtraBold" panose="00000800000000000000" pitchFamily="2" charset="-78"/>
              </a:rPr>
              <a:t>integrative approach</a:t>
            </a:r>
            <a:r>
              <a:rPr lang="en-US" sz="2000" dirty="0">
                <a:solidFill>
                  <a:srgbClr val="2D3956"/>
                </a:solidFill>
                <a:latin typeface="Tajawal ExtraBold" panose="00000800000000000000" pitchFamily="2" charset="-78"/>
                <a:cs typeface="Tajawal ExtraBold" panose="00000800000000000000" pitchFamily="2" charset="-78"/>
              </a:rPr>
              <a:t>: This means that for problem solving, the process of problem solving is considered together with its framework conditions.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problem analysis and solution development are considered </a:t>
            </a:r>
            <a:r>
              <a:rPr lang="en-US" sz="2000" dirty="0">
                <a:solidFill>
                  <a:srgbClr val="FF0000"/>
                </a:solidFill>
                <a:latin typeface="Tajawal ExtraBold" panose="00000800000000000000" pitchFamily="2" charset="-78"/>
                <a:cs typeface="Tajawal ExtraBold" panose="00000800000000000000" pitchFamily="2" charset="-78"/>
              </a:rPr>
              <a:t>systematically</a:t>
            </a:r>
            <a:r>
              <a:rPr lang="en-US" sz="2000" dirty="0">
                <a:solidFill>
                  <a:srgbClr val="2D3956"/>
                </a:solidFill>
                <a:latin typeface="Tajawal ExtraBold" panose="00000800000000000000" pitchFamily="2" charset="-78"/>
                <a:cs typeface="Tajawal ExtraBold" panose="00000800000000000000" pitchFamily="2" charset="-78"/>
              </a:rPr>
              <a:t> and </a:t>
            </a:r>
            <a:r>
              <a:rPr lang="en-US" sz="2000" dirty="0">
                <a:solidFill>
                  <a:srgbClr val="FF0000"/>
                </a:solidFill>
                <a:latin typeface="Tajawal ExtraBold" panose="00000800000000000000" pitchFamily="2" charset="-78"/>
                <a:cs typeface="Tajawal ExtraBold" panose="00000800000000000000" pitchFamily="2" charset="-78"/>
              </a:rPr>
              <a:t>holistically </a:t>
            </a:r>
            <a:r>
              <a:rPr lang="en-US" sz="2000" dirty="0">
                <a:solidFill>
                  <a:srgbClr val="2D3956"/>
                </a:solidFill>
                <a:latin typeface="Tajawal ExtraBold" panose="00000800000000000000" pitchFamily="2" charset="-78"/>
                <a:cs typeface="Tajawal ExtraBold" panose="00000800000000000000" pitchFamily="2" charset="-78"/>
              </a:rPr>
              <a:t>in the form of a </a:t>
            </a:r>
            <a:r>
              <a:rPr lang="en-US" sz="2000" dirty="0">
                <a:solidFill>
                  <a:srgbClr val="00B050"/>
                </a:solidFill>
                <a:latin typeface="Tajawal ExtraBold" panose="00000800000000000000" pitchFamily="2" charset="-78"/>
                <a:cs typeface="Tajawal ExtraBold" panose="00000800000000000000" pitchFamily="2" charset="-78"/>
              </a:rPr>
              <a:t>process</a:t>
            </a:r>
            <a:r>
              <a:rPr lang="en-US" sz="2000" dirty="0">
                <a:solidFill>
                  <a:srgbClr val="2D3956"/>
                </a:solidFill>
                <a:latin typeface="Tajawal ExtraBold" panose="00000800000000000000" pitchFamily="2" charset="-78"/>
                <a:cs typeface="Tajawal ExtraBold" panose="00000800000000000000" pitchFamily="2" charset="-78"/>
              </a:rPr>
              <a: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various experts necessary for problem analysis and solution development are involved and enter exchange with each other</a:t>
            </a:r>
          </a:p>
          <a:p>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 name="Picture 9" descr="A picture containing circle, logo, font, design&#10;&#10;Description automatically generated">
            <a:extLst>
              <a:ext uri="{FF2B5EF4-FFF2-40B4-BE49-F238E27FC236}">
                <a16:creationId xmlns:a16="http://schemas.microsoft.com/office/drawing/2014/main" id="{2481087F-99C1-C5EA-40C7-F76A1EB13FA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674156" y="4422228"/>
            <a:ext cx="7119048" cy="2156581"/>
          </a:xfrm>
          <a:prstGeom prst="rect">
            <a:avLst/>
          </a:prstGeom>
        </p:spPr>
      </p:pic>
    </p:spTree>
    <p:extLst>
      <p:ext uri="{BB962C8B-B14F-4D97-AF65-F5344CB8AC3E}">
        <p14:creationId xmlns:p14="http://schemas.microsoft.com/office/powerpoint/2010/main" val="4579945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2554545"/>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The working environment for this process is designed to promote creativity.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highlight>
                  <a:srgbClr val="FFFF00"/>
                </a:highlight>
                <a:latin typeface="Tajawal ExtraBold" panose="00000800000000000000" pitchFamily="2" charset="-78"/>
                <a:cs typeface="Tajawal ExtraBold" panose="00000800000000000000" pitchFamily="2" charset="-78"/>
              </a:rPr>
              <a:t>The three Ps </a:t>
            </a:r>
            <a:r>
              <a:rPr lang="en-US" sz="2000" dirty="0">
                <a:solidFill>
                  <a:srgbClr val="2D3956"/>
                </a:solidFill>
                <a:latin typeface="Tajawal ExtraBold" panose="00000800000000000000" pitchFamily="2" charset="-78"/>
                <a:cs typeface="Tajawal ExtraBold" panose="00000800000000000000" pitchFamily="2" charset="-78"/>
              </a:rPr>
              <a:t>of Design Thinking: </a:t>
            </a:r>
            <a:r>
              <a:rPr lang="en-US" sz="2000" dirty="0">
                <a:solidFill>
                  <a:srgbClr val="FF0000"/>
                </a:solidFill>
                <a:latin typeface="Tajawal ExtraBold" panose="00000800000000000000" pitchFamily="2" charset="-78"/>
                <a:cs typeface="Tajawal ExtraBold" panose="00000800000000000000" pitchFamily="2" charset="-78"/>
              </a:rPr>
              <a:t>People</a:t>
            </a:r>
            <a:r>
              <a:rPr lang="en-US" sz="2000" dirty="0">
                <a:solidFill>
                  <a:srgbClr val="2D3956"/>
                </a:solidFill>
                <a:latin typeface="Tajawal ExtraBold" panose="00000800000000000000" pitchFamily="2" charset="-78"/>
                <a:cs typeface="Tajawal ExtraBold" panose="00000800000000000000" pitchFamily="2" charset="-78"/>
              </a:rPr>
              <a:t> (the human being),</a:t>
            </a:r>
          </a:p>
          <a:p>
            <a:r>
              <a:rPr lang="en-US" sz="2000" dirty="0">
                <a:solidFill>
                  <a:srgbClr val="FF0000"/>
                </a:solidFill>
                <a:latin typeface="Tajawal ExtraBold" panose="00000800000000000000" pitchFamily="2" charset="-78"/>
                <a:cs typeface="Tajawal ExtraBold" panose="00000800000000000000" pitchFamily="2" charset="-78"/>
              </a:rPr>
              <a:t>Process</a:t>
            </a:r>
            <a:r>
              <a:rPr lang="en-US" sz="2000" dirty="0">
                <a:solidFill>
                  <a:srgbClr val="2D3956"/>
                </a:solidFill>
                <a:latin typeface="Tajawal ExtraBold" panose="00000800000000000000" pitchFamily="2" charset="-78"/>
                <a:cs typeface="Tajawal ExtraBold" panose="00000800000000000000" pitchFamily="2" charset="-78"/>
              </a:rPr>
              <a:t> (the problem-solving process) and </a:t>
            </a:r>
            <a:r>
              <a:rPr lang="en-US" sz="2000" dirty="0">
                <a:solidFill>
                  <a:srgbClr val="FF0000"/>
                </a:solidFill>
                <a:latin typeface="Tajawal ExtraBold" panose="00000800000000000000" pitchFamily="2" charset="-78"/>
                <a:cs typeface="Tajawal ExtraBold" panose="00000800000000000000" pitchFamily="2" charset="-78"/>
              </a:rPr>
              <a:t>Place</a:t>
            </a:r>
            <a:r>
              <a:rPr lang="en-US" sz="2000" dirty="0">
                <a:solidFill>
                  <a:srgbClr val="2D3956"/>
                </a:solidFill>
                <a:latin typeface="Tajawal ExtraBold" panose="00000800000000000000" pitchFamily="2" charset="-78"/>
                <a:cs typeface="Tajawal ExtraBold" panose="00000800000000000000" pitchFamily="2" charset="-78"/>
              </a:rPr>
              <a:t> (the working spaces) must be considered for a successful idea development.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C00000"/>
                </a:solidFill>
                <a:latin typeface="Tajawal ExtraBold" panose="00000800000000000000" pitchFamily="2" charset="-78"/>
                <a:cs typeface="Tajawal ExtraBold" panose="00000800000000000000" pitchFamily="2" charset="-78"/>
              </a:rPr>
              <a:t>A fourth P can be Partnerships</a:t>
            </a:r>
            <a:r>
              <a:rPr lang="en-US" sz="2000" dirty="0">
                <a:solidFill>
                  <a:srgbClr val="2D3956"/>
                </a:solidFill>
                <a:latin typeface="Tajawal ExtraBold" panose="00000800000000000000" pitchFamily="2" charset="-78"/>
                <a:cs typeface="Tajawal ExtraBold" panose="00000800000000000000" pitchFamily="2" charset="-78"/>
              </a:rPr>
              <a:t>, since many partners must be involved in the development and implementation of ideas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descr="A picture containing text, screenshot, line, font&#10;&#10;Description automatically generated">
            <a:extLst>
              <a:ext uri="{FF2B5EF4-FFF2-40B4-BE49-F238E27FC236}">
                <a16:creationId xmlns:a16="http://schemas.microsoft.com/office/drawing/2014/main" id="{1E5E49CC-FF91-F754-7990-73269CEEA50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593775" y="3712348"/>
            <a:ext cx="4317917" cy="2926061"/>
          </a:xfrm>
          <a:prstGeom prst="rect">
            <a:avLst/>
          </a:prstGeom>
        </p:spPr>
      </p:pic>
    </p:spTree>
    <p:extLst>
      <p:ext uri="{BB962C8B-B14F-4D97-AF65-F5344CB8AC3E}">
        <p14:creationId xmlns:p14="http://schemas.microsoft.com/office/powerpoint/2010/main" val="13008398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6" name="Picture 2" descr="People Product Process PowerPoint Template | SketchBubble">
            <a:extLst>
              <a:ext uri="{FF2B5EF4-FFF2-40B4-BE49-F238E27FC236}">
                <a16:creationId xmlns:a16="http://schemas.microsoft.com/office/drawing/2014/main" id="{1888EE39-FF4F-3EC4-64E1-A6953664ABD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9469" t="15095" r="9138" b="6020"/>
          <a:stretch/>
        </p:blipFill>
        <p:spPr bwMode="auto">
          <a:xfrm>
            <a:off x="4776716" y="1530678"/>
            <a:ext cx="5906460" cy="429334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16F3E7B-C005-7E70-F79B-CFD82A96E99D}"/>
              </a:ext>
            </a:extLst>
          </p:cNvPr>
          <p:cNvSpPr/>
          <p:nvPr/>
        </p:nvSpPr>
        <p:spPr>
          <a:xfrm>
            <a:off x="1651379" y="1910646"/>
            <a:ext cx="2764276" cy="151835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t>The DNA of Innovative Companies </a:t>
            </a:r>
          </a:p>
        </p:txBody>
      </p:sp>
    </p:spTree>
    <p:extLst>
      <p:ext uri="{BB962C8B-B14F-4D97-AF65-F5344CB8AC3E}">
        <p14:creationId xmlns:p14="http://schemas.microsoft.com/office/powerpoint/2010/main" val="22657217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icture containing text, diagram, circle, screenshot&#10;&#10;Description automatically generated">
            <a:extLst>
              <a:ext uri="{FF2B5EF4-FFF2-40B4-BE49-F238E27FC236}">
                <a16:creationId xmlns:a16="http://schemas.microsoft.com/office/drawing/2014/main" id="{D3B202D8-0388-55FD-3BA4-C142E8EE282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28800" y="373895"/>
            <a:ext cx="8339147" cy="5734372"/>
          </a:xfrm>
          <a:prstGeom prst="rect">
            <a:avLst/>
          </a:prstGeom>
        </p:spPr>
      </p:pic>
    </p:spTree>
    <p:extLst>
      <p:ext uri="{BB962C8B-B14F-4D97-AF65-F5344CB8AC3E}">
        <p14:creationId xmlns:p14="http://schemas.microsoft.com/office/powerpoint/2010/main" val="20828848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285192"/>
            <a:ext cx="9037875" cy="4555092"/>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Amazon:</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Amazon has grown to become the world’s largest on-line retailer, disrupting industries and dismantling market leaders. Amazon grew from an on-line bookstore to the world's largest on-line retailer, greatly expanding its product and service offerings through a series of innovations. Working on offering the best customer service, lowest prices and convenience, Amazon has earned customer acceptability and loyalty, becoming a dominant force diversifying into many digital businesses.</a:t>
            </a:r>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descr="A picture containing font, logo, graphics, white&#10;&#10;Description automatically generated">
            <a:extLst>
              <a:ext uri="{FF2B5EF4-FFF2-40B4-BE49-F238E27FC236}">
                <a16:creationId xmlns:a16="http://schemas.microsoft.com/office/drawing/2014/main" id="{7A64838B-E124-4839-24CE-2B089739D9D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83639" y="55221"/>
            <a:ext cx="3086346" cy="1924989"/>
          </a:xfrm>
          <a:prstGeom prst="rect">
            <a:avLst/>
          </a:prstGeom>
        </p:spPr>
      </p:pic>
    </p:spTree>
    <p:extLst>
      <p:ext uri="{BB962C8B-B14F-4D97-AF65-F5344CB8AC3E}">
        <p14:creationId xmlns:p14="http://schemas.microsoft.com/office/powerpoint/2010/main" val="23214339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285192"/>
            <a:ext cx="9037875" cy="3908762"/>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Google:</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Google has made innovation an everyday process. While some companies worked on perfecting their product before its initial release, Google followed a unique ‘launch and iterate’ process to innovation. Google relies on its employees to augment its culture of innovation. Google’s “70/20/10’  innovation model gives lot of freedom to Google’s employees to work on their preferred projects.</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descr="A picture containing graphics, font, logo, symbol&#10;&#10;Description automatically generated">
            <a:extLst>
              <a:ext uri="{FF2B5EF4-FFF2-40B4-BE49-F238E27FC236}">
                <a16:creationId xmlns:a16="http://schemas.microsoft.com/office/drawing/2014/main" id="{B30E36A2-CD5D-D296-17E7-3517070E31B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515350" y="499893"/>
            <a:ext cx="3676650" cy="1238250"/>
          </a:xfrm>
          <a:prstGeom prst="rect">
            <a:avLst/>
          </a:prstGeom>
        </p:spPr>
      </p:pic>
    </p:spTree>
    <p:extLst>
      <p:ext uri="{BB962C8B-B14F-4D97-AF65-F5344CB8AC3E}">
        <p14:creationId xmlns:p14="http://schemas.microsoft.com/office/powerpoint/2010/main" val="21757732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285192"/>
            <a:ext cx="9037875" cy="4278094"/>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Apple :</a:t>
            </a:r>
          </a:p>
          <a:p>
            <a:endParaRPr lang="en-US" sz="4000" dirty="0">
              <a:solidFill>
                <a:srgbClr val="8E5A6D"/>
              </a:solidFill>
              <a:latin typeface="Tajawal ExtraBold" panose="00000800000000000000" pitchFamily="2" charset="-78"/>
              <a:cs typeface="Tajawal ExtraBold" panose="00000800000000000000" pitchFamily="2" charset="-78"/>
            </a:endParaRPr>
          </a:p>
          <a:p>
            <a:r>
              <a:rPr lang="en-US" sz="2400" dirty="0">
                <a:solidFill>
                  <a:srgbClr val="2D3956"/>
                </a:solidFill>
                <a:cs typeface="Tajawal ExtraBold" panose="00000800000000000000" pitchFamily="2" charset="-78"/>
              </a:rPr>
              <a:t>Apple is one of the most valuable companies in the world in terms of market capitalization. Apple has led the global technology market by developing innovative products such as the Mac, the iPod, the iPhone, and the iPad which redefined their respective markets. Innovation is of Apple's corporate DNA. Apple is innovative because of its ability to iterate designs, devices, and functionality and create products that became breakthrough products. Apple challenge is to keep Apple cutting edge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9" name="Picture 8">
            <a:extLst>
              <a:ext uri="{FF2B5EF4-FFF2-40B4-BE49-F238E27FC236}">
                <a16:creationId xmlns:a16="http://schemas.microsoft.com/office/drawing/2014/main" id="{EB2E5683-03ED-498E-B177-DC950162550F}"/>
              </a:ext>
            </a:extLst>
          </p:cNvPr>
          <p:cNvPicPr>
            <a:picLocks noChangeAspect="1"/>
          </p:cNvPicPr>
          <p:nvPr/>
        </p:nvPicPr>
        <p:blipFill>
          <a:blip r:embed="rId7"/>
          <a:stretch>
            <a:fillRect/>
          </a:stretch>
        </p:blipFill>
        <p:spPr>
          <a:xfrm>
            <a:off x="10201458" y="546619"/>
            <a:ext cx="1352550" cy="1714500"/>
          </a:xfrm>
          <a:prstGeom prst="rect">
            <a:avLst/>
          </a:prstGeom>
        </p:spPr>
      </p:pic>
    </p:spTree>
    <p:extLst>
      <p:ext uri="{BB962C8B-B14F-4D97-AF65-F5344CB8AC3E}">
        <p14:creationId xmlns:p14="http://schemas.microsoft.com/office/powerpoint/2010/main" val="35261922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600986"/>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2- Focuses on </a:t>
            </a:r>
            <a:r>
              <a:rPr lang="en-US" sz="2400" dirty="0">
                <a:solidFill>
                  <a:srgbClr val="FF0000"/>
                </a:solidFill>
                <a:latin typeface="Tajawal ExtraBold" panose="00000800000000000000" pitchFamily="2" charset="-78"/>
                <a:cs typeface="Tajawal ExtraBold" panose="00000800000000000000" pitchFamily="2" charset="-78"/>
              </a:rPr>
              <a:t>early customer orientation</a:t>
            </a:r>
            <a:r>
              <a:rPr lang="en-US" sz="2000" dirty="0">
                <a:solidFill>
                  <a:srgbClr val="2D3956"/>
                </a:solidFill>
                <a:latin typeface="Tajawal ExtraBold" panose="00000800000000000000" pitchFamily="2" charset="-78"/>
                <a:cs typeface="Tajawal ExtraBold" panose="00000800000000000000" pitchFamily="2" charset="-78"/>
              </a:rPr>
              <a:t>: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Design Thinking starts with people and not with a technology or a business goal.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Ultimately, the customer should have a </a:t>
            </a:r>
            <a:r>
              <a:rPr lang="en-US" sz="2000" dirty="0">
                <a:solidFill>
                  <a:srgbClr val="FF0000"/>
                </a:solidFill>
                <a:latin typeface="Tajawal ExtraBold" panose="00000800000000000000" pitchFamily="2" charset="-78"/>
                <a:cs typeface="Tajawal ExtraBold" panose="00000800000000000000" pitchFamily="2" charset="-78"/>
              </a:rPr>
              <a:t>decisive influence </a:t>
            </a:r>
            <a:r>
              <a:rPr lang="en-US" sz="2000" dirty="0">
                <a:solidFill>
                  <a:srgbClr val="2D3956"/>
                </a:solidFill>
                <a:latin typeface="Tajawal ExtraBold" panose="00000800000000000000" pitchFamily="2" charset="-78"/>
                <a:cs typeface="Tajawal ExtraBold" panose="00000800000000000000" pitchFamily="2" charset="-78"/>
              </a:rPr>
              <a:t>on the</a:t>
            </a:r>
          </a:p>
          <a:p>
            <a:r>
              <a:rPr lang="en-US" sz="2400" dirty="0">
                <a:solidFill>
                  <a:srgbClr val="FFC000"/>
                </a:solidFill>
                <a:latin typeface="Tajawal ExtraBold" panose="00000800000000000000" pitchFamily="2" charset="-78"/>
                <a:cs typeface="Tajawal ExtraBold" panose="00000800000000000000" pitchFamily="2" charset="-78"/>
              </a:rPr>
              <a:t>"go/stop" decisions </a:t>
            </a:r>
            <a:r>
              <a:rPr lang="en-US" sz="2000" dirty="0">
                <a:solidFill>
                  <a:srgbClr val="2D3956"/>
                </a:solidFill>
                <a:latin typeface="Tajawal ExtraBold" panose="00000800000000000000" pitchFamily="2" charset="-78"/>
                <a:cs typeface="Tajawal ExtraBold" panose="00000800000000000000" pitchFamily="2" charset="-78"/>
              </a:rPr>
              <a:t>in the process.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It is no longer sufficient to question customers about the classic market research instruments. Traditional methods of (testing) market research often only deliver disappointing results in the search for innovations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602469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5519" y="248508"/>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pic>
        <p:nvPicPr>
          <p:cNvPr id="4" name="Picture 3">
            <a:extLst>
              <a:ext uri="{FF2B5EF4-FFF2-40B4-BE49-F238E27FC236}">
                <a16:creationId xmlns:a16="http://schemas.microsoft.com/office/drawing/2014/main" id="{B4CDF2B9-393D-3D2C-ACB0-C4C669D8CB90}"/>
              </a:ext>
            </a:extLst>
          </p:cNvPr>
          <p:cNvPicPr>
            <a:picLocks noChangeAspect="1"/>
          </p:cNvPicPr>
          <p:nvPr/>
        </p:nvPicPr>
        <p:blipFill rotWithShape="1">
          <a:blip r:embed="rId9"/>
          <a:srcRect l="10870" t="15146" r="11956" b="7522"/>
          <a:stretch/>
        </p:blipFill>
        <p:spPr>
          <a:xfrm>
            <a:off x="775908" y="792325"/>
            <a:ext cx="10209354" cy="5751671"/>
          </a:xfrm>
          <a:prstGeom prst="rect">
            <a:avLst/>
          </a:prstGeom>
        </p:spPr>
      </p:pic>
    </p:spTree>
    <p:extLst>
      <p:ext uri="{BB962C8B-B14F-4D97-AF65-F5344CB8AC3E}">
        <p14:creationId xmlns:p14="http://schemas.microsoft.com/office/powerpoint/2010/main" val="22505400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785652"/>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3-  </a:t>
            </a:r>
            <a:r>
              <a:rPr lang="en-US" sz="2000" dirty="0">
                <a:solidFill>
                  <a:srgbClr val="FF0000"/>
                </a:solidFill>
                <a:latin typeface="Tajawal ExtraBold" panose="00000800000000000000" pitchFamily="2" charset="-78"/>
                <a:cs typeface="Tajawal ExtraBold" panose="00000800000000000000" pitchFamily="2" charset="-78"/>
              </a:rPr>
              <a:t>Emphasizes Empathy: </a:t>
            </a:r>
          </a:p>
          <a:p>
            <a:endParaRPr lang="en-US" sz="2000" dirty="0">
              <a:solidFill>
                <a:srgbClr val="FF0000"/>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The central element is to put oneself in the position of the customer/user and to observe him in detail. </a:t>
            </a:r>
          </a:p>
          <a:p>
            <a:pPr marL="342900" indent="-342900">
              <a:buFont typeface="Wingdings" panose="05000000000000000000" pitchFamily="2" charset="2"/>
              <a:buChar char="§"/>
            </a:pPr>
            <a:endParaRPr lang="en-US" sz="2000" dirty="0">
              <a:solidFill>
                <a:srgbClr val="2D3956"/>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Empathy can create distance to the innovator’s own person on the one hand and proximity to the customer on the other. In other words, this approach creates customer orientation. </a:t>
            </a:r>
          </a:p>
          <a:p>
            <a:pPr marL="342900" indent="-342900">
              <a:buFont typeface="Wingdings" panose="05000000000000000000" pitchFamily="2" charset="2"/>
              <a:buChar char="§"/>
            </a:pPr>
            <a:endParaRPr lang="en-US" sz="2000" dirty="0">
              <a:solidFill>
                <a:srgbClr val="2D3956"/>
              </a:solidFill>
              <a:latin typeface="Tajawal ExtraBold" panose="00000800000000000000" pitchFamily="2" charset="-78"/>
              <a:cs typeface="Tajawal ExtraBold" panose="00000800000000000000" pitchFamily="2" charset="-78"/>
            </a:endParaRPr>
          </a:p>
          <a:p>
            <a:pPr marL="342900" indent="-342900">
              <a:buFont typeface="Wingdings" panose="05000000000000000000" pitchFamily="2" charset="2"/>
              <a:buChar char="§"/>
            </a:pPr>
            <a:r>
              <a:rPr lang="en-US" sz="2000" dirty="0">
                <a:solidFill>
                  <a:srgbClr val="2D3956"/>
                </a:solidFill>
                <a:latin typeface="Tajawal ExtraBold" panose="00000800000000000000" pitchFamily="2" charset="-78"/>
                <a:cs typeface="Tajawal ExtraBold" panose="00000800000000000000" pitchFamily="2" charset="-78"/>
              </a:rPr>
              <a:t>Developments can thus be better aligned with the customers and, if necessary, prioritized to what extent they can satisfy the needs and wishes of these customers.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64806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5519" y="248508"/>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pic>
        <p:nvPicPr>
          <p:cNvPr id="5" name="Picture 4">
            <a:extLst>
              <a:ext uri="{FF2B5EF4-FFF2-40B4-BE49-F238E27FC236}">
                <a16:creationId xmlns:a16="http://schemas.microsoft.com/office/drawing/2014/main" id="{CFC68FF1-1B09-6C52-B626-99C12D75A52C}"/>
              </a:ext>
            </a:extLst>
          </p:cNvPr>
          <p:cNvPicPr>
            <a:picLocks noChangeAspect="1"/>
          </p:cNvPicPr>
          <p:nvPr/>
        </p:nvPicPr>
        <p:blipFill rotWithShape="1">
          <a:blip r:embed="rId9"/>
          <a:srcRect l="10109" t="16751" r="13152" b="7950"/>
          <a:stretch/>
        </p:blipFill>
        <p:spPr>
          <a:xfrm>
            <a:off x="1152939" y="903454"/>
            <a:ext cx="9356035" cy="5161507"/>
          </a:xfrm>
          <a:prstGeom prst="rect">
            <a:avLst/>
          </a:prstGeom>
        </p:spPr>
      </p:pic>
    </p:spTree>
    <p:extLst>
      <p:ext uri="{BB962C8B-B14F-4D97-AF65-F5344CB8AC3E}">
        <p14:creationId xmlns:p14="http://schemas.microsoft.com/office/powerpoint/2010/main" val="38025792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50504" y="1456941"/>
            <a:ext cx="8875469" cy="3477875"/>
          </a:xfrm>
          <a:prstGeom prst="rect">
            <a:avLst/>
          </a:prstGeom>
          <a:noFill/>
        </p:spPr>
        <p:txBody>
          <a:bodyPr wrap="square" rtlCol="0">
            <a:spAutoFit/>
          </a:bodyPr>
          <a:lstStyle/>
          <a:p>
            <a:r>
              <a:rPr lang="en-US" sz="2000" dirty="0">
                <a:solidFill>
                  <a:srgbClr val="2D3956"/>
                </a:solidFill>
                <a:latin typeface="Tajawal ExtraBold" panose="00000800000000000000" pitchFamily="2" charset="-78"/>
                <a:cs typeface="Tajawal ExtraBold" panose="00000800000000000000" pitchFamily="2" charset="-78"/>
              </a:rPr>
              <a:t>4- </a:t>
            </a:r>
            <a:r>
              <a:rPr lang="en-US" sz="2000" dirty="0">
                <a:solidFill>
                  <a:srgbClr val="FF0000"/>
                </a:solidFill>
                <a:latin typeface="Tajawal ExtraBold" panose="00000800000000000000" pitchFamily="2" charset="-78"/>
                <a:cs typeface="Tajawal ExtraBold" panose="00000800000000000000" pitchFamily="2" charset="-78"/>
              </a:rPr>
              <a:t>Strives to make ideas tangible at an early stage: </a:t>
            </a:r>
          </a:p>
          <a:p>
            <a:endParaRPr lang="en-US" sz="2000" dirty="0">
              <a:solidFill>
                <a:srgbClr val="FF0000"/>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Prototypes must be created as quickly as possible – this also applies to services.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highlight>
                  <a:srgbClr val="00FFFF"/>
                </a:highlight>
                <a:latin typeface="Tajawal ExtraBold" panose="00000800000000000000" pitchFamily="2" charset="-78"/>
                <a:cs typeface="Tajawal ExtraBold" panose="00000800000000000000" pitchFamily="2" charset="-78"/>
              </a:rPr>
              <a:t>It is not a question of testing a perfect product, but quite the opposite: individual functions/features/characteristics or activities of the product/service offer are to be checked by the customer. </a:t>
            </a:r>
          </a:p>
          <a:p>
            <a:endParaRPr lang="en-US" sz="2000" dirty="0">
              <a:solidFill>
                <a:srgbClr val="2D3956"/>
              </a:solidFill>
              <a:latin typeface="Tajawal ExtraBold" panose="00000800000000000000" pitchFamily="2" charset="-78"/>
              <a:cs typeface="Tajawal ExtraBold" panose="00000800000000000000" pitchFamily="2" charset="-78"/>
            </a:endParaRPr>
          </a:p>
          <a:p>
            <a:r>
              <a:rPr lang="en-US" sz="2000" dirty="0">
                <a:solidFill>
                  <a:srgbClr val="2D3956"/>
                </a:solidFill>
                <a:latin typeface="Tajawal ExtraBold" panose="00000800000000000000" pitchFamily="2" charset="-78"/>
                <a:cs typeface="Tajawal ExtraBold" panose="00000800000000000000" pitchFamily="2" charset="-78"/>
              </a:rPr>
              <a:t>The maxim when creating or selecting a prototype is: </a:t>
            </a:r>
            <a:r>
              <a:rPr lang="en-US" sz="2000" dirty="0">
                <a:solidFill>
                  <a:srgbClr val="FF0000"/>
                </a:solidFill>
                <a:latin typeface="Tajawal ExtraBold" panose="00000800000000000000" pitchFamily="2" charset="-78"/>
                <a:cs typeface="Tajawal ExtraBold" panose="00000800000000000000" pitchFamily="2" charset="-78"/>
              </a:rPr>
              <a:t>as simple as possible</a:t>
            </a:r>
            <a:r>
              <a:rPr lang="en-US" sz="2000" dirty="0">
                <a:solidFill>
                  <a:srgbClr val="2D3956"/>
                </a:solidFill>
                <a:latin typeface="Tajawal ExtraBold" panose="00000800000000000000" pitchFamily="2" charset="-78"/>
                <a:cs typeface="Tajawal ExtraBold" panose="00000800000000000000" pitchFamily="2" charset="-78"/>
              </a:rPr>
              <a:t>, </a:t>
            </a:r>
            <a:r>
              <a:rPr lang="en-US" sz="2000" dirty="0">
                <a:solidFill>
                  <a:srgbClr val="FFC000"/>
                </a:solidFill>
                <a:latin typeface="Tajawal ExtraBold" panose="00000800000000000000" pitchFamily="2" charset="-78"/>
                <a:cs typeface="Tajawal ExtraBold" panose="00000800000000000000" pitchFamily="2" charset="-78"/>
              </a:rPr>
              <a:t>as meaningful as necessary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443333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5519" y="248508"/>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pic>
        <p:nvPicPr>
          <p:cNvPr id="4" name="Picture 3" descr="A picture containing text, screenshot, font, logo&#10;&#10;Description automatically generated">
            <a:extLst>
              <a:ext uri="{FF2B5EF4-FFF2-40B4-BE49-F238E27FC236}">
                <a16:creationId xmlns:a16="http://schemas.microsoft.com/office/drawing/2014/main" id="{AF969928-3DE0-EDDF-6BA0-F357DC3FAD1A}"/>
              </a:ext>
            </a:extLst>
          </p:cNvPr>
          <p:cNvPicPr>
            <a:picLocks noChangeAspect="1"/>
          </p:cNvPicPr>
          <p:nvPr/>
        </p:nvPicPr>
        <p:blipFill rotWithShape="1">
          <a:blip r:embed="rId9">
            <a:extLst>
              <a:ext uri="{28A0092B-C50C-407E-A947-70E740481C1C}">
                <a14:useLocalDpi xmlns:a14="http://schemas.microsoft.com/office/drawing/2010/main" val="0"/>
              </a:ext>
            </a:extLst>
          </a:blip>
          <a:srcRect b="15011"/>
          <a:stretch/>
        </p:blipFill>
        <p:spPr>
          <a:xfrm>
            <a:off x="876441" y="987765"/>
            <a:ext cx="10113599" cy="4485383"/>
          </a:xfrm>
          <a:prstGeom prst="rect">
            <a:avLst/>
          </a:prstGeom>
        </p:spPr>
      </p:pic>
    </p:spTree>
    <p:extLst>
      <p:ext uri="{BB962C8B-B14F-4D97-AF65-F5344CB8AC3E}">
        <p14:creationId xmlns:p14="http://schemas.microsoft.com/office/powerpoint/2010/main" val="28859461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8875469" cy="3416320"/>
          </a:xfrm>
          <a:prstGeom prst="rect">
            <a:avLst/>
          </a:prstGeom>
          <a:noFill/>
        </p:spPr>
        <p:txBody>
          <a:bodyPr wrap="square" rtlCol="0">
            <a:spAutoFit/>
          </a:bodyPr>
          <a:lstStyle/>
          <a:p>
            <a:r>
              <a:rPr lang="en-US" sz="2400" dirty="0">
                <a:solidFill>
                  <a:srgbClr val="2D3956"/>
                </a:solidFill>
                <a:latin typeface="Tajawal ExtraBold" panose="00000800000000000000" pitchFamily="2" charset="-78"/>
                <a:cs typeface="Tajawal ExtraBold" panose="00000800000000000000" pitchFamily="2" charset="-78"/>
              </a:rPr>
              <a:t>5- Frequent </a:t>
            </a:r>
            <a:r>
              <a:rPr lang="en-US" sz="2400" dirty="0">
                <a:solidFill>
                  <a:srgbClr val="FF0000"/>
                </a:solidFill>
                <a:latin typeface="Tajawal ExtraBold" panose="00000800000000000000" pitchFamily="2" charset="-78"/>
                <a:cs typeface="Tajawal ExtraBold" panose="00000800000000000000" pitchFamily="2" charset="-78"/>
              </a:rPr>
              <a:t>iteration loops </a:t>
            </a:r>
            <a:r>
              <a:rPr lang="en-US" sz="2400" dirty="0">
                <a:solidFill>
                  <a:srgbClr val="2D3956"/>
                </a:solidFill>
                <a:latin typeface="Tajawal ExtraBold" panose="00000800000000000000" pitchFamily="2" charset="-78"/>
                <a:cs typeface="Tajawal ExtraBold" panose="00000800000000000000" pitchFamily="2" charset="-78"/>
              </a:rPr>
              <a:t>between the development phases:</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 The return to a previous phase is not a mistake but shows the learning success in this process. </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dirty="0">
                <a:solidFill>
                  <a:srgbClr val="2D3956"/>
                </a:solidFill>
                <a:latin typeface="Tajawal ExtraBold" panose="00000800000000000000" pitchFamily="2" charset="-78"/>
                <a:cs typeface="Tajawal ExtraBold" panose="00000800000000000000" pitchFamily="2" charset="-78"/>
              </a:rPr>
              <a:t>Failure is an integral part of this approach and should be tolerated, accepted and even expected by all participants. </a:t>
            </a:r>
          </a:p>
          <a:p>
            <a:endParaRPr lang="en-US" sz="2400" dirty="0">
              <a:solidFill>
                <a:srgbClr val="2D3956"/>
              </a:solidFill>
              <a:latin typeface="Tajawal ExtraBold" panose="00000800000000000000" pitchFamily="2" charset="-78"/>
              <a:cs typeface="Tajawal ExtraBold" panose="00000800000000000000" pitchFamily="2" charset="-78"/>
            </a:endParaRPr>
          </a:p>
          <a:p>
            <a:pPr algn="ctr"/>
            <a:r>
              <a:rPr lang="en-US" sz="2400" dirty="0">
                <a:solidFill>
                  <a:srgbClr val="2D3956"/>
                </a:solidFill>
                <a:highlight>
                  <a:srgbClr val="00FFFF"/>
                </a:highlight>
                <a:latin typeface="Tajawal ExtraBold" panose="00000800000000000000" pitchFamily="2" charset="-78"/>
                <a:cs typeface="Tajawal ExtraBold" panose="00000800000000000000" pitchFamily="2" charset="-78"/>
              </a:rPr>
              <a:t>"Fail fast to succeed sooner"</a:t>
            </a:r>
            <a:endParaRPr lang="en-US" sz="2400" dirty="0">
              <a:solidFill>
                <a:srgbClr val="FFC000"/>
              </a:solidFill>
              <a:highlight>
                <a:srgbClr val="00FFFF"/>
              </a:highlight>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467809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5519" y="248508"/>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pic>
        <p:nvPicPr>
          <p:cNvPr id="5" name="Picture 4" descr="A picture containing circle, graphics, colorfulness, font&#10;&#10;Description automatically generated">
            <a:extLst>
              <a:ext uri="{FF2B5EF4-FFF2-40B4-BE49-F238E27FC236}">
                <a16:creationId xmlns:a16="http://schemas.microsoft.com/office/drawing/2014/main" id="{AF121E9F-78B0-E9FC-A441-6BC92C84158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48154" y="158512"/>
            <a:ext cx="6095687" cy="1915353"/>
          </a:xfrm>
          <a:prstGeom prst="rect">
            <a:avLst/>
          </a:prstGeom>
        </p:spPr>
      </p:pic>
      <p:pic>
        <p:nvPicPr>
          <p:cNvPr id="7" name="Picture 6" descr="A diagram of a design process&#10;&#10;Description automatically generated with medium confidence">
            <a:extLst>
              <a:ext uri="{FF2B5EF4-FFF2-40B4-BE49-F238E27FC236}">
                <a16:creationId xmlns:a16="http://schemas.microsoft.com/office/drawing/2014/main" id="{53788EFC-E82E-30F8-B102-C16EA25F5A7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486124" y="2082118"/>
            <a:ext cx="5219752" cy="2396986"/>
          </a:xfrm>
          <a:prstGeom prst="rect">
            <a:avLst/>
          </a:prstGeom>
        </p:spPr>
      </p:pic>
      <p:pic>
        <p:nvPicPr>
          <p:cNvPr id="9" name="Picture 8" descr="A picture containing text, screenshot, font, graphics&#10;&#10;Description automatically generated">
            <a:extLst>
              <a:ext uri="{FF2B5EF4-FFF2-40B4-BE49-F238E27FC236}">
                <a16:creationId xmlns:a16="http://schemas.microsoft.com/office/drawing/2014/main" id="{1A4AD889-BF5E-A46C-5FC6-D072CFDC1A77}"/>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61924" y="2864682"/>
            <a:ext cx="2962275" cy="1543050"/>
          </a:xfrm>
          <a:prstGeom prst="rect">
            <a:avLst/>
          </a:prstGeom>
        </p:spPr>
      </p:pic>
      <p:pic>
        <p:nvPicPr>
          <p:cNvPr id="11" name="Picture 10" descr="A picture containing text, diagram, screenshot, font&#10;&#10;Description automatically generated">
            <a:extLst>
              <a:ext uri="{FF2B5EF4-FFF2-40B4-BE49-F238E27FC236}">
                <a16:creationId xmlns:a16="http://schemas.microsoft.com/office/drawing/2014/main" id="{D62B6735-69FD-F095-D965-64CB7B8A3871}"/>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3486124" y="4479104"/>
            <a:ext cx="4537447" cy="2549469"/>
          </a:xfrm>
          <a:prstGeom prst="rect">
            <a:avLst/>
          </a:prstGeom>
        </p:spPr>
      </p:pic>
    </p:spTree>
    <p:extLst>
      <p:ext uri="{BB962C8B-B14F-4D97-AF65-F5344CB8AC3E}">
        <p14:creationId xmlns:p14="http://schemas.microsoft.com/office/powerpoint/2010/main" val="29483934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8875469" cy="3785652"/>
          </a:xfrm>
          <a:prstGeom prst="rect">
            <a:avLst/>
          </a:prstGeom>
          <a:noFill/>
        </p:spPr>
        <p:txBody>
          <a:bodyPr wrap="square" rtlCol="0">
            <a:spAutoFit/>
          </a:bodyPr>
          <a:lstStyle/>
          <a:p>
            <a:r>
              <a:rPr lang="en-US" sz="2400" dirty="0">
                <a:solidFill>
                  <a:srgbClr val="2D3956"/>
                </a:solidFill>
                <a:latin typeface="Tajawal ExtraBold" panose="00000800000000000000" pitchFamily="2" charset="-78"/>
                <a:cs typeface="Tajawal ExtraBold" panose="00000800000000000000" pitchFamily="2" charset="-78"/>
              </a:rPr>
              <a:t>6- </a:t>
            </a:r>
            <a:r>
              <a:rPr lang="en-US" sz="2400" dirty="0">
                <a:solidFill>
                  <a:srgbClr val="FF0000"/>
                </a:solidFill>
                <a:effectLst/>
                <a:latin typeface="Times New Roman" panose="02020603050405020304" pitchFamily="18" charset="0"/>
              </a:rPr>
              <a:t>Creates team-oriented, creative working spaces: </a:t>
            </a:r>
          </a:p>
          <a:p>
            <a:endParaRPr lang="en-US" sz="2400" dirty="0">
              <a:solidFill>
                <a:srgbClr val="FF0000"/>
              </a:solidFill>
              <a:latin typeface="Times New Roman" panose="02020603050405020304" pitchFamily="18" charset="0"/>
            </a:endParaRPr>
          </a:p>
          <a:p>
            <a:r>
              <a:rPr lang="en-US" sz="2400" dirty="0">
                <a:solidFill>
                  <a:srgbClr val="669BBC"/>
                </a:solidFill>
                <a:effectLst/>
                <a:latin typeface="Times New Roman" panose="02020603050405020304" pitchFamily="18" charset="0"/>
              </a:rPr>
              <a:t>"Me"-</a:t>
            </a:r>
            <a:r>
              <a:rPr lang="en-US" sz="2400" dirty="0">
                <a:effectLst/>
                <a:latin typeface="Times New Roman" panose="02020603050405020304" pitchFamily="18" charset="0"/>
              </a:rPr>
              <a:t>spaces (for individual work) and </a:t>
            </a:r>
            <a:r>
              <a:rPr lang="en-US" sz="2400" dirty="0">
                <a:solidFill>
                  <a:srgbClr val="FFC000"/>
                </a:solidFill>
                <a:effectLst/>
                <a:latin typeface="Times New Roman" panose="02020603050405020304" pitchFamily="18" charset="0"/>
              </a:rPr>
              <a:t>"We"-</a:t>
            </a:r>
            <a:r>
              <a:rPr lang="en-US" sz="2400" dirty="0">
                <a:effectLst/>
                <a:latin typeface="Times New Roman" panose="02020603050405020304" pitchFamily="18" charset="0"/>
              </a:rPr>
              <a:t>spaces (for group work) are flexible and inspiring to equip for individual, group and</a:t>
            </a:r>
            <a:br>
              <a:rPr lang="en-US" sz="2400" dirty="0"/>
            </a:br>
            <a:r>
              <a:rPr lang="en-US" sz="2400" dirty="0">
                <a:effectLst/>
                <a:latin typeface="Times New Roman" panose="02020603050405020304" pitchFamily="18" charset="0"/>
              </a:rPr>
              <a:t>plenary work. </a:t>
            </a:r>
          </a:p>
          <a:p>
            <a:endParaRPr lang="en-US" sz="2400" dirty="0">
              <a:latin typeface="Times New Roman" panose="02020603050405020304" pitchFamily="18" charset="0"/>
            </a:endParaRPr>
          </a:p>
          <a:p>
            <a:r>
              <a:rPr lang="en-US" sz="2400" dirty="0">
                <a:effectLst/>
                <a:latin typeface="Times New Roman" panose="02020603050405020304" pitchFamily="18" charset="0"/>
              </a:rPr>
              <a:t>It can be advisable to choose different locations, rooms or furniture</a:t>
            </a:r>
            <a:br>
              <a:rPr lang="en-US" sz="2400" dirty="0"/>
            </a:br>
            <a:r>
              <a:rPr lang="en-US" sz="2400" dirty="0">
                <a:effectLst/>
                <a:latin typeface="Times New Roman" panose="02020603050405020304" pitchFamily="18" charset="0"/>
              </a:rPr>
              <a:t>arrangements for the different Design Thinking phases in order to create new atmospheres (suitable for the respective work) again and again</a:t>
            </a:r>
            <a:endParaRPr lang="en-US" sz="2400" dirty="0">
              <a:solidFill>
                <a:srgbClr val="FFC000"/>
              </a:solidFill>
              <a:highlight>
                <a:srgbClr val="00FFFF"/>
              </a:highlight>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2032794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25519" y="248508"/>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pic>
        <p:nvPicPr>
          <p:cNvPr id="3" name="Picture 2">
            <a:extLst>
              <a:ext uri="{FF2B5EF4-FFF2-40B4-BE49-F238E27FC236}">
                <a16:creationId xmlns:a16="http://schemas.microsoft.com/office/drawing/2014/main" id="{9FC5740E-6102-032B-1CE2-D2A14DBF693E}"/>
              </a:ext>
            </a:extLst>
          </p:cNvPr>
          <p:cNvPicPr>
            <a:picLocks noChangeAspect="1"/>
          </p:cNvPicPr>
          <p:nvPr/>
        </p:nvPicPr>
        <p:blipFill>
          <a:blip r:embed="rId9"/>
          <a:stretch>
            <a:fillRect/>
          </a:stretch>
        </p:blipFill>
        <p:spPr>
          <a:xfrm>
            <a:off x="2494427" y="105773"/>
            <a:ext cx="6265260" cy="2830423"/>
          </a:xfrm>
          <a:prstGeom prst="rect">
            <a:avLst/>
          </a:prstGeom>
        </p:spPr>
      </p:pic>
      <p:pic>
        <p:nvPicPr>
          <p:cNvPr id="5" name="Picture 4">
            <a:extLst>
              <a:ext uri="{FF2B5EF4-FFF2-40B4-BE49-F238E27FC236}">
                <a16:creationId xmlns:a16="http://schemas.microsoft.com/office/drawing/2014/main" id="{1879D9D0-DB30-4CEA-CE22-71390D9279A0}"/>
              </a:ext>
            </a:extLst>
          </p:cNvPr>
          <p:cNvPicPr>
            <a:picLocks noChangeAspect="1"/>
          </p:cNvPicPr>
          <p:nvPr/>
        </p:nvPicPr>
        <p:blipFill>
          <a:blip r:embed="rId10"/>
          <a:stretch>
            <a:fillRect/>
          </a:stretch>
        </p:blipFill>
        <p:spPr>
          <a:xfrm>
            <a:off x="186908" y="3085513"/>
            <a:ext cx="5298511" cy="3535100"/>
          </a:xfrm>
          <a:prstGeom prst="rect">
            <a:avLst/>
          </a:prstGeom>
        </p:spPr>
      </p:pic>
      <p:pic>
        <p:nvPicPr>
          <p:cNvPr id="6" name="Picture 5">
            <a:extLst>
              <a:ext uri="{FF2B5EF4-FFF2-40B4-BE49-F238E27FC236}">
                <a16:creationId xmlns:a16="http://schemas.microsoft.com/office/drawing/2014/main" id="{47001567-FFB3-2C8A-856F-C61379D31E52}"/>
              </a:ext>
            </a:extLst>
          </p:cNvPr>
          <p:cNvPicPr>
            <a:picLocks noChangeAspect="1"/>
          </p:cNvPicPr>
          <p:nvPr/>
        </p:nvPicPr>
        <p:blipFill>
          <a:blip r:embed="rId11"/>
          <a:stretch>
            <a:fillRect/>
          </a:stretch>
        </p:blipFill>
        <p:spPr>
          <a:xfrm>
            <a:off x="5910470" y="3120362"/>
            <a:ext cx="6099922" cy="3500251"/>
          </a:xfrm>
          <a:prstGeom prst="rect">
            <a:avLst/>
          </a:prstGeom>
        </p:spPr>
      </p:pic>
    </p:spTree>
    <p:extLst>
      <p:ext uri="{BB962C8B-B14F-4D97-AF65-F5344CB8AC3E}">
        <p14:creationId xmlns:p14="http://schemas.microsoft.com/office/powerpoint/2010/main" val="39576336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151834"/>
            <a:ext cx="10252041" cy="51101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9369288" cy="4893647"/>
          </a:xfrm>
          <a:prstGeom prst="rect">
            <a:avLst/>
          </a:prstGeom>
          <a:noFill/>
        </p:spPr>
        <p:txBody>
          <a:bodyPr wrap="square" rtlCol="0">
            <a:spAutoFit/>
          </a:bodyPr>
          <a:lstStyle/>
          <a:p>
            <a:r>
              <a:rPr lang="en-US" sz="2400" dirty="0">
                <a:solidFill>
                  <a:srgbClr val="2D3956"/>
                </a:solidFill>
                <a:latin typeface="Tajawal ExtraBold" panose="00000800000000000000" pitchFamily="2" charset="-78"/>
                <a:cs typeface="Tajawal ExtraBold" panose="00000800000000000000" pitchFamily="2" charset="-78"/>
              </a:rPr>
              <a:t>6- </a:t>
            </a:r>
            <a:r>
              <a:rPr lang="en-US" sz="2400" dirty="0">
                <a:solidFill>
                  <a:srgbClr val="FF0000"/>
                </a:solidFill>
                <a:effectLst/>
                <a:latin typeface="Times New Roman" panose="02020603050405020304" pitchFamily="18" charset="0"/>
              </a:rPr>
              <a:t>Creates team-oriented, creative working spaces: </a:t>
            </a:r>
          </a:p>
          <a:p>
            <a:endParaRPr lang="en-US" sz="2400" dirty="0">
              <a:solidFill>
                <a:srgbClr val="FF0000"/>
              </a:solidFill>
              <a:latin typeface="Times New Roman" panose="02020603050405020304" pitchFamily="18" charset="0"/>
            </a:endParaRPr>
          </a:p>
          <a:p>
            <a:r>
              <a:rPr lang="en-US" sz="2400" dirty="0">
                <a:effectLst/>
                <a:latin typeface="Times New Roman" panose="02020603050405020304" pitchFamily="18" charset="0"/>
              </a:rPr>
              <a:t>Pay attention to the </a:t>
            </a:r>
            <a:r>
              <a:rPr lang="en-US" sz="2400" dirty="0">
                <a:solidFill>
                  <a:srgbClr val="4472C4"/>
                </a:solidFill>
                <a:effectLst/>
                <a:latin typeface="Times New Roman" panose="02020603050405020304" pitchFamily="18" charset="0"/>
              </a:rPr>
              <a:t>diversity of the participants</a:t>
            </a:r>
            <a:r>
              <a:rPr lang="en-US" sz="2400" dirty="0">
                <a:effectLst/>
                <a:latin typeface="Times New Roman" panose="02020603050405020304" pitchFamily="18" charset="0"/>
              </a:rPr>
              <a:t>. </a:t>
            </a:r>
          </a:p>
          <a:p>
            <a:endParaRPr lang="en-US" sz="2400" dirty="0">
              <a:latin typeface="Times New Roman" panose="02020603050405020304" pitchFamily="18" charset="0"/>
            </a:endParaRPr>
          </a:p>
          <a:p>
            <a:r>
              <a:rPr lang="en-US" sz="2400" dirty="0">
                <a:effectLst/>
                <a:latin typeface="Times New Roman" panose="02020603050405020304" pitchFamily="18" charset="0"/>
              </a:rPr>
              <a:t>Design Thinking combines interdisciplinary breadth and technical depth: The knowledge, experience and perspectives of a team of engineers, natural scientists, humanists, social scientists and economists, etc., who have the ability for multidisciplinary cooperation, are put to good use.</a:t>
            </a:r>
          </a:p>
          <a:p>
            <a:endParaRPr lang="en-US" sz="2400" dirty="0">
              <a:effectLst/>
              <a:latin typeface="Times New Roman" panose="02020603050405020304" pitchFamily="18" charset="0"/>
            </a:endParaRPr>
          </a:p>
          <a:p>
            <a:r>
              <a:rPr lang="en-US" sz="2400" dirty="0">
                <a:effectLst/>
                <a:latin typeface="Times New Roman" panose="02020603050405020304" pitchFamily="18" charset="0"/>
              </a:rPr>
              <a:t>Furthermore, differences in age, gender, affiliation to the company (long-time/for the time being short in the company), experience with the topic (intensive, little, not at all) and/or personality type (</a:t>
            </a:r>
            <a:r>
              <a:rPr lang="en-US" sz="2400" dirty="0">
                <a:solidFill>
                  <a:srgbClr val="FF0000"/>
                </a:solidFill>
                <a:effectLst/>
                <a:latin typeface="Times New Roman" panose="02020603050405020304" pitchFamily="18" charset="0"/>
              </a:rPr>
              <a:t>introverted, extroverted</a:t>
            </a:r>
            <a:r>
              <a:rPr lang="en-US" sz="2400" dirty="0">
                <a:effectLst/>
                <a:latin typeface="Times New Roman" panose="02020603050405020304" pitchFamily="18" charset="0"/>
              </a:rPr>
              <a:t>, etc.) should be considered</a:t>
            </a:r>
            <a:endParaRPr lang="en-US" sz="2400" dirty="0">
              <a:highlight>
                <a:srgbClr val="00FFFF"/>
              </a:highlight>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7158" y="6218509"/>
            <a:ext cx="1343637" cy="366777"/>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022895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53824" y="944221"/>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pic>
        <p:nvPicPr>
          <p:cNvPr id="7" name="Picture 6" descr="A picture containing text, screenshot, font, number&#10;&#10;Description automatically generated">
            <a:extLst>
              <a:ext uri="{FF2B5EF4-FFF2-40B4-BE49-F238E27FC236}">
                <a16:creationId xmlns:a16="http://schemas.microsoft.com/office/drawing/2014/main" id="{A91713AE-B50F-813C-2529-AF86E5DDF85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0" y="-6364"/>
            <a:ext cx="9728305" cy="6858000"/>
          </a:xfrm>
          <a:prstGeom prst="rect">
            <a:avLst/>
          </a:prstGeom>
        </p:spPr>
      </p:pic>
    </p:spTree>
    <p:extLst>
      <p:ext uri="{BB962C8B-B14F-4D97-AF65-F5344CB8AC3E}">
        <p14:creationId xmlns:p14="http://schemas.microsoft.com/office/powerpoint/2010/main" val="12966361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151834"/>
            <a:ext cx="10252041" cy="511011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623021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features of Design Thinking </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2-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9369288" cy="4154984"/>
          </a:xfrm>
          <a:prstGeom prst="rect">
            <a:avLst/>
          </a:prstGeom>
          <a:noFill/>
        </p:spPr>
        <p:txBody>
          <a:bodyPr wrap="square" rtlCol="0">
            <a:spAutoFit/>
          </a:bodyPr>
          <a:lstStyle/>
          <a:p>
            <a:r>
              <a:rPr lang="en-US" sz="2400" dirty="0">
                <a:solidFill>
                  <a:srgbClr val="2D3956"/>
                </a:solidFill>
                <a:effectLst/>
                <a:latin typeface="Times New Roman" panose="02020603050405020304" pitchFamily="18" charset="0"/>
                <a:cs typeface="Tajawal ExtraBold" panose="00000800000000000000" pitchFamily="2" charset="-78"/>
              </a:rPr>
              <a:t>7- </a:t>
            </a:r>
            <a:r>
              <a:rPr lang="en-US" sz="2400" dirty="0">
                <a:effectLst/>
                <a:latin typeface="Times New Roman" panose="02020603050405020304" pitchFamily="18" charset="0"/>
                <a:cs typeface="Tajawal ExtraBold" panose="00000800000000000000" pitchFamily="2" charset="-78"/>
              </a:rPr>
              <a:t>C</a:t>
            </a:r>
            <a:r>
              <a:rPr lang="en-US" sz="2400" dirty="0">
                <a:effectLst/>
                <a:latin typeface="Times New Roman" panose="02020603050405020304" pitchFamily="18" charset="0"/>
              </a:rPr>
              <a:t>ombines </a:t>
            </a:r>
            <a:r>
              <a:rPr lang="en-US" sz="2400" dirty="0">
                <a:solidFill>
                  <a:srgbClr val="FF0000"/>
                </a:solidFill>
                <a:effectLst/>
                <a:latin typeface="Times New Roman" panose="02020603050405020304" pitchFamily="18" charset="0"/>
              </a:rPr>
              <a:t>analytical phases </a:t>
            </a:r>
            <a:r>
              <a:rPr lang="en-US" sz="2400" dirty="0">
                <a:effectLst/>
                <a:latin typeface="Times New Roman" panose="02020603050405020304" pitchFamily="18" charset="0"/>
              </a:rPr>
              <a:t>(collecting, organizing, evaluating information) and </a:t>
            </a:r>
            <a:r>
              <a:rPr lang="en-US" sz="2400" dirty="0">
                <a:solidFill>
                  <a:srgbClr val="FF0000"/>
                </a:solidFill>
                <a:effectLst/>
                <a:latin typeface="Times New Roman" panose="02020603050405020304" pitchFamily="18" charset="0"/>
              </a:rPr>
              <a:t>synthetic phases </a:t>
            </a:r>
            <a:r>
              <a:rPr lang="en-US" sz="2400" dirty="0">
                <a:effectLst/>
                <a:latin typeface="Times New Roman" panose="02020603050405020304" pitchFamily="18" charset="0"/>
              </a:rPr>
              <a:t>(developing, testing, improving solutions). </a:t>
            </a:r>
          </a:p>
          <a:p>
            <a:endParaRPr lang="en-US" sz="2400" dirty="0">
              <a:latin typeface="Times New Roman" panose="02020603050405020304" pitchFamily="18" charset="0"/>
            </a:endParaRPr>
          </a:p>
          <a:p>
            <a:r>
              <a:rPr lang="en-US" sz="2400" dirty="0">
                <a:effectLst/>
                <a:latin typeface="Times New Roman" panose="02020603050405020304" pitchFamily="18" charset="0"/>
              </a:rPr>
              <a:t>In the first part, the problem is analyzed in detail (so-called problem space), where the focus is on what? and why? (what is the problem?</a:t>
            </a:r>
          </a:p>
          <a:p>
            <a:r>
              <a:rPr lang="en-US" sz="2400" dirty="0">
                <a:effectLst/>
                <a:latin typeface="Times New Roman" panose="02020603050405020304" pitchFamily="18" charset="0"/>
              </a:rPr>
              <a:t>why is it a problem?). </a:t>
            </a:r>
          </a:p>
          <a:p>
            <a:endParaRPr lang="en-US" sz="2400" dirty="0">
              <a:latin typeface="Times New Roman" panose="02020603050405020304" pitchFamily="18" charset="0"/>
            </a:endParaRPr>
          </a:p>
          <a:p>
            <a:r>
              <a:rPr lang="en-US" sz="2400" dirty="0">
                <a:effectLst/>
                <a:latin typeface="Times New Roman" panose="02020603050405020304" pitchFamily="18" charset="0"/>
              </a:rPr>
              <a:t>Only in the second part concrete solutions are developed and tested (so-</a:t>
            </a:r>
          </a:p>
          <a:p>
            <a:r>
              <a:rPr lang="en-US" sz="2400" dirty="0">
                <a:effectLst/>
                <a:latin typeface="Times New Roman" panose="02020603050405020304" pitchFamily="18" charset="0"/>
              </a:rPr>
              <a:t>called solution space): Here the question is asked about the "how (something can be solved)".</a:t>
            </a:r>
            <a:endParaRPr lang="en-US" sz="2400" dirty="0">
              <a:highlight>
                <a:srgbClr val="00FFFF"/>
              </a:highlight>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57158" y="6218509"/>
            <a:ext cx="1343637" cy="366777"/>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53414951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53824" y="944221"/>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pic>
        <p:nvPicPr>
          <p:cNvPr id="4" name="Picture 3">
            <a:extLst>
              <a:ext uri="{FF2B5EF4-FFF2-40B4-BE49-F238E27FC236}">
                <a16:creationId xmlns:a16="http://schemas.microsoft.com/office/drawing/2014/main" id="{DC540C1D-C616-EC8E-7859-33970076CC64}"/>
              </a:ext>
            </a:extLst>
          </p:cNvPr>
          <p:cNvPicPr>
            <a:picLocks noChangeAspect="1"/>
          </p:cNvPicPr>
          <p:nvPr/>
        </p:nvPicPr>
        <p:blipFill rotWithShape="1">
          <a:blip r:embed="rId9"/>
          <a:srcRect l="15435" t="18148" r="19806" b="7950"/>
          <a:stretch/>
        </p:blipFill>
        <p:spPr>
          <a:xfrm>
            <a:off x="1121328" y="648698"/>
            <a:ext cx="8666752" cy="5560603"/>
          </a:xfrm>
          <a:prstGeom prst="rect">
            <a:avLst/>
          </a:prstGeom>
        </p:spPr>
      </p:pic>
    </p:spTree>
    <p:extLst>
      <p:ext uri="{BB962C8B-B14F-4D97-AF65-F5344CB8AC3E}">
        <p14:creationId xmlns:p14="http://schemas.microsoft.com/office/powerpoint/2010/main" val="40298959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8423" y="1285191"/>
            <a:ext cx="10108389" cy="471300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49571" y="1550232"/>
            <a:ext cx="9037875" cy="3908762"/>
          </a:xfrm>
          <a:prstGeom prst="rect">
            <a:avLst/>
          </a:prstGeom>
          <a:noFill/>
        </p:spPr>
        <p:txBody>
          <a:bodyPr wrap="square" rtlCol="0">
            <a:spAutoFit/>
          </a:bodyPr>
          <a:lstStyle/>
          <a:p>
            <a:r>
              <a:rPr lang="en-US" sz="4000" dirty="0">
                <a:solidFill>
                  <a:srgbClr val="8E5A6D"/>
                </a:solidFill>
                <a:latin typeface="Tajawal ExtraBold" panose="00000800000000000000" pitchFamily="2" charset="-78"/>
                <a:cs typeface="Tajawal ExtraBold" panose="00000800000000000000" pitchFamily="2" charset="-78"/>
              </a:rPr>
              <a:t>Conclusion:</a:t>
            </a:r>
          </a:p>
          <a:p>
            <a:endParaRPr lang="en-US" sz="4000" dirty="0">
              <a:solidFill>
                <a:srgbClr val="8E5A6D"/>
              </a:solidFill>
              <a:latin typeface="Tajawal ExtraBold" panose="00000800000000000000" pitchFamily="2" charset="-78"/>
              <a:cs typeface="Tajawal ExtraBold" panose="00000800000000000000" pitchFamily="2" charset="-78"/>
            </a:endParaRPr>
          </a:p>
          <a:p>
            <a:pPr algn="ctr"/>
            <a:r>
              <a:rPr lang="en-US" sz="2400" b="1" dirty="0">
                <a:solidFill>
                  <a:srgbClr val="FF0000"/>
                </a:solidFill>
              </a:rPr>
              <a:t>problem-solving isn’t “one size fits all”</a:t>
            </a:r>
          </a:p>
          <a:p>
            <a:r>
              <a:rPr lang="en-US" sz="2400" dirty="0"/>
              <a:t>In summary, the interplay between divergence and convergence allows us to explore a wide range of possibilities and ideas, evaluate them, and refine them until we arrive at an effective, human-centered solution. This process is non-linear and should place stakeholders and users at the very heart of the creative process.</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1">
            <a:extLst>
              <a:ext uri="{FF2B5EF4-FFF2-40B4-BE49-F238E27FC236}">
                <a16:creationId xmlns:a16="http://schemas.microsoft.com/office/drawing/2014/main" id="{E29A7CF3-FA1C-7E4B-018C-11FCA6AF1A9C}"/>
              </a:ext>
            </a:extLst>
          </p:cNvPr>
          <p:cNvPicPr>
            <a:picLocks noChangeAspect="1"/>
          </p:cNvPicPr>
          <p:nvPr/>
        </p:nvPicPr>
        <p:blipFill>
          <a:blip r:embed="rId7"/>
          <a:stretch>
            <a:fillRect/>
          </a:stretch>
        </p:blipFill>
        <p:spPr>
          <a:xfrm>
            <a:off x="6292219" y="37368"/>
            <a:ext cx="5899781" cy="2619502"/>
          </a:xfrm>
          <a:prstGeom prst="rect">
            <a:avLst/>
          </a:prstGeom>
        </p:spPr>
      </p:pic>
    </p:spTree>
    <p:extLst>
      <p:ext uri="{BB962C8B-B14F-4D97-AF65-F5344CB8AC3E}">
        <p14:creationId xmlns:p14="http://schemas.microsoft.com/office/powerpoint/2010/main" val="5633728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0"/>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053824" y="944221"/>
            <a:ext cx="1992199" cy="543817"/>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13599" y="86400"/>
            <a:ext cx="1752882" cy="771421"/>
          </a:xfrm>
          <a:prstGeom prst="rect">
            <a:avLst/>
          </a:prstGeom>
        </p:spPr>
      </p:pic>
      <p:graphicFrame>
        <p:nvGraphicFramePr>
          <p:cNvPr id="3" name="Diagram 2">
            <a:extLst>
              <a:ext uri="{FF2B5EF4-FFF2-40B4-BE49-F238E27FC236}">
                <a16:creationId xmlns:a16="http://schemas.microsoft.com/office/drawing/2014/main" id="{CFC31A04-251F-81ED-177B-0E8BE81B5306}"/>
              </a:ext>
            </a:extLst>
          </p:cNvPr>
          <p:cNvGraphicFramePr/>
          <p:nvPr>
            <p:extLst>
              <p:ext uri="{D42A27DB-BD31-4B8C-83A1-F6EECF244321}">
                <p14:modId xmlns:p14="http://schemas.microsoft.com/office/powerpoint/2010/main" val="998989285"/>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5135924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0" y="258375"/>
            <a:ext cx="1771923"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3016210"/>
          </a:xfrm>
          <a:prstGeom prst="rect">
            <a:avLst/>
          </a:prstGeom>
          <a:noFill/>
        </p:spPr>
        <p:txBody>
          <a:bodyPr wrap="square" rtlCol="0">
            <a:spAutoFit/>
          </a:bodyPr>
          <a:lstStyle/>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Emergence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The core concepts of design thinking </a:t>
            </a:r>
          </a:p>
          <a:p>
            <a:pPr marL="342900" indent="-342900">
              <a:buFont typeface="Wingdings" panose="05000000000000000000" pitchFamily="2" charset="2"/>
              <a:buChar char="q"/>
            </a:pPr>
            <a:r>
              <a:rPr lang="en-US" sz="2400" dirty="0">
                <a:solidFill>
                  <a:srgbClr val="2D3956"/>
                </a:solidFill>
                <a:latin typeface="Tajawal ExtraBold" panose="00000800000000000000" pitchFamily="2" charset="-78"/>
                <a:cs typeface="Tajawal ExtraBold" panose="00000800000000000000" pitchFamily="2" charset="-78"/>
              </a:rPr>
              <a:t>What is Design Thinking? </a:t>
            </a:r>
          </a:p>
          <a:p>
            <a:endParaRPr lang="en-US" sz="2800" dirty="0">
              <a:solidFill>
                <a:srgbClr val="2D3956"/>
              </a:solidFill>
              <a:latin typeface="Tajawal ExtraBold" panose="00000800000000000000" pitchFamily="2" charset="-78"/>
              <a:cs typeface="Tajawal ExtraBold" panose="00000800000000000000" pitchFamily="2" charset="-78"/>
            </a:endParaRP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features of Design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Convergent Vs Divergent Thinking </a:t>
            </a:r>
          </a:p>
          <a:p>
            <a:pPr marL="457200" indent="-457200">
              <a:buFont typeface="Wingdings" panose="05000000000000000000" pitchFamily="2" charset="2"/>
              <a:buChar char="§"/>
            </a:pPr>
            <a:r>
              <a:rPr lang="en-US" sz="2400" dirty="0">
                <a:solidFill>
                  <a:srgbClr val="2D3956"/>
                </a:solidFill>
                <a:latin typeface="Tajawal ExtraBold" panose="00000800000000000000" pitchFamily="2" charset="-78"/>
                <a:cs typeface="Tajawal ExtraBold" panose="00000800000000000000" pitchFamily="2" charset="-78"/>
              </a:rPr>
              <a:t>The Meaning of Co-design</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Rectangle: Rounded Corners 3">
            <a:extLst>
              <a:ext uri="{FF2B5EF4-FFF2-40B4-BE49-F238E27FC236}">
                <a16:creationId xmlns:a16="http://schemas.microsoft.com/office/drawing/2014/main" id="{8426C35D-E789-54EC-AE81-28B3F813DF88}"/>
              </a:ext>
            </a:extLst>
          </p:cNvPr>
          <p:cNvSpPr/>
          <p:nvPr/>
        </p:nvSpPr>
        <p:spPr>
          <a:xfrm>
            <a:off x="1846405" y="4684688"/>
            <a:ext cx="2128565"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Features</a:t>
            </a:r>
            <a:endParaRPr lang="en-US" sz="2400" dirty="0">
              <a:solidFill>
                <a:srgbClr val="FFFFFF"/>
              </a:solidFill>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4662663"/>
            <a:ext cx="2547657"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Process</a:t>
            </a:r>
            <a:endParaRPr lang="en-US" sz="2400" dirty="0">
              <a:solidFill>
                <a:srgbClr val="FFFFFF"/>
              </a:solidFill>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4638672"/>
            <a:ext cx="2683861" cy="894043"/>
          </a:xfrm>
          <a:prstGeom prst="roundRect">
            <a:avLst/>
          </a:prstGeom>
          <a:solidFill>
            <a:srgbClr val="8E5A6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FFFFFF"/>
                </a:solidFill>
                <a:latin typeface="Tajawal ExtraBold" panose="00000800000000000000" pitchFamily="2" charset="-78"/>
                <a:cs typeface="Tajawal ExtraBold" panose="00000800000000000000" pitchFamily="2" charset="-78"/>
              </a:rPr>
              <a:t>Thinking </a:t>
            </a:r>
            <a:endParaRPr lang="en-US" sz="2400" dirty="0">
              <a:solidFill>
                <a:srgbClr val="FFFFFF"/>
              </a:solidFill>
            </a:endParaRPr>
          </a:p>
        </p:txBody>
      </p:sp>
    </p:spTree>
    <p:extLst>
      <p:ext uri="{BB962C8B-B14F-4D97-AF65-F5344CB8AC3E}">
        <p14:creationId xmlns:p14="http://schemas.microsoft.com/office/powerpoint/2010/main" val="9658018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2594</TotalTime>
  <Words>1531</Words>
  <Application>Microsoft Office PowerPoint</Application>
  <PresentationFormat>Widescreen</PresentationFormat>
  <Paragraphs>201</Paragraphs>
  <Slides>32</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Calibri</vt:lpstr>
      <vt:lpstr>Calibri Light</vt:lpstr>
      <vt:lpstr>Tajawal ExtraBold</vt:lpstr>
      <vt:lpstr>Tajawal Medium</vt:lpstr>
      <vt:lpstr>Times New Roman</vt:lpstr>
      <vt:lpstr>Wingdings</vt:lpstr>
      <vt:lpstr>Office Theme</vt:lpstr>
      <vt:lpstr>PowerPoint Presentation</vt:lpstr>
      <vt:lpstr>PowerPoint Presentation</vt:lpstr>
      <vt:lpstr>PowerPoint Presentation</vt:lpstr>
      <vt:lpstr>The emergence of design thinking</vt:lpstr>
      <vt:lpstr>The core concepts of design thinking</vt:lpstr>
      <vt:lpstr>The core concepts of design thinking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dawaba</cp:lastModifiedBy>
  <cp:revision>24</cp:revision>
  <dcterms:created xsi:type="dcterms:W3CDTF">2023-04-29T09:08:23Z</dcterms:created>
  <dcterms:modified xsi:type="dcterms:W3CDTF">2023-05-30T12:49:40Z</dcterms:modified>
</cp:coreProperties>
</file>