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CCD98-1B47-18B2-58E7-0778EDFAA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09D222-FCD2-304E-E9AE-58D063C1D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C488-646B-403E-9600-3049967248F6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8C7A23-7A09-B26E-34BC-906918D543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C9C64C-14A7-4D9B-7108-8C06AFB0F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A1F8A2-E97A-4F4A-8C3C-D04D06E8C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582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842765-8901-B276-B9C4-6B50735150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75323-2980-D612-C339-0112F66261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812701-D56F-B070-C379-46895C00D0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97DC488-646B-403E-9600-3049967248F6}" type="datetimeFigureOut">
              <a:rPr lang="en-GB" smtClean="0"/>
              <a:t>12/12/2025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8ECB7F-916E-AEDB-8DD8-B83AFAC65F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41153D-2E7E-5969-B59F-F373C6333B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0A1F8A2-E97A-4F4A-8C3C-D04D06E8CB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1841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4149AD-821A-4457-9C5D-1E13264CEB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7DD7CF-39E3-AA01-DA46-B03F59D6D6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8941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764BC2-C264-BF48-4F41-27D91FF14D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BDDB54-6109-8BC1-31E9-D9DFEA3B02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2178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A77505-FFFC-2C28-41FE-BF09CF799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>
                <a:solidFill>
                  <a:srgbClr val="004B89"/>
                </a:solidFill>
                <a:cs typeface="Calibri"/>
              </a:rPr>
              <a:t>Dyna Architecture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D8DC1D-5C34-490C-E9BD-0D7780A22A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3907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2DB258-3E79-EFD5-23ED-AEF0441CF7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EB389C-B099-2450-8039-B2D95660F7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4790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70033B-CF3F-86B7-CD38-503EC8042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1EC26A-269D-719C-F63D-D6425AE260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6755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0F0ADD-AAF4-9C8E-4F8A-0ED0ABE279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21F8B3-962E-862C-556C-0B3FAD673A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1537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8E5FFA-71BA-D7BF-5372-2B88CD3ECE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B02C86-81C0-1672-3A04-7AF5B3371E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6637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88B9F5-8659-687B-0741-E33DAD45D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D45E17-6FB9-7A66-8141-F42580E090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1688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DC0CC0-4855-5517-45B4-AC30C40FB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A09E9E-100F-2A56-1C63-50A92A545B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3571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F50871-047F-F9F1-C6EB-969ABE9A33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48CBF5-60DB-0615-2F9E-2E2225DD9C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7035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BAC583-10B1-1AC8-FB75-9529217E0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A3C1BF-97EA-612E-5E4B-2F6268DF59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5299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1B4447-3AF7-98F2-0E9C-FAD7C0853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3DF4FE-6421-E997-03E2-CE5B081559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6437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D79133-CD4A-0018-6A02-9902C35EEE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3B656B-3449-AA91-7809-0A86A480A1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3574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8FA36F-DC1D-D484-DF14-66C6942D5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 Architecture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9BF4BC-7324-B500-06F9-50A0211E2D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855884"/>
      </p:ext>
    </p:extLst>
  </p:cSld>
  <p:clrMapOvr>
    <a:masterClrMapping/>
  </p:clrMapOvr>
  <p:transition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AF70D4-3C90-F0C3-EE53-41E2B3669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 Architecture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6EE8C6-B7F2-D12F-29DC-811550E8DA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772784"/>
      </p:ext>
    </p:extLst>
  </p:cSld>
  <p:clrMapOvr>
    <a:masterClrMapping/>
  </p:clrMapOvr>
  <p:transition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A56C22-E4BB-B440-787D-02079756BD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 Architecture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8119F3-355B-D294-A2D9-7046CEA4B4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629750"/>
      </p:ext>
    </p:extLst>
  </p:cSld>
  <p:clrMapOvr>
    <a:masterClrMapping/>
  </p:clrMapOvr>
  <p:transition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1B39A0-3EF1-D8A4-2071-B632B8D67F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Dyna Architecture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49C2FE-1FB3-4470-C138-0FEB20532E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019822"/>
      </p:ext>
    </p:extLst>
  </p:cSld>
  <p:clrMapOvr>
    <a:masterClrMapping/>
  </p:clrMapOvr>
  <p:transition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2D1882-4FC0-081E-65ED-47436DC96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Dyna Architecture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1B82A9-4F3A-B8BA-2189-A30EACCF5F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881900"/>
      </p:ext>
    </p:extLst>
  </p:cSld>
  <p:clrMapOvr>
    <a:masterClrMapping/>
  </p:clrMapOvr>
  <p:transition>
    <p:cu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CD1028-07B7-A005-4B9A-490ACA993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Dyna Architecture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BDD6EF-1517-BF41-27DF-394340EE11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865713"/>
      </p:ext>
    </p:extLst>
  </p:cSld>
  <p:clrMapOvr>
    <a:masterClrMapping/>
  </p:clrMapOvr>
  <p:transition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D958DA-DDAC-2876-03CC-4E34D37B63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Dyna Architecture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BC1331-0F16-B66F-B2ED-684A673162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74344"/>
      </p:ext>
    </p:extLst>
  </p:cSld>
  <p:clrMapOvr>
    <a:masterClrMapping/>
  </p:clrMapOvr>
  <p:transition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403058-6ADC-E03F-238A-4A1C28841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Tabular Dyna-Q Algorithm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AB8B0F-78C1-A80C-6645-827B62A709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866685"/>
      </p:ext>
    </p:extLst>
  </p:cSld>
  <p:clrMapOvr>
    <a:masterClrMapping/>
  </p:clrMapOvr>
  <p:transition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73E33F-593C-ACA2-1D04-F58F78F4C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Tabular Dyna-Q Algorithm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43D0E1-6254-1AC1-C4AA-CADC9FD97A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401952"/>
      </p:ext>
    </p:extLst>
  </p:cSld>
  <p:clrMapOvr>
    <a:masterClrMapping/>
  </p:clrMapOvr>
  <p:transition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8AF4AF-70E4-3B36-8928-0EFA9E130F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Tabular Dyna-Q Algorithm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F7A117-D3F6-745C-5DF2-8F340F60F5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075880"/>
      </p:ext>
    </p:extLst>
  </p:cSld>
  <p:clrMapOvr>
    <a:masterClrMapping/>
  </p:clrMapOvr>
  <p:transition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8C5CF4-5B87-AFF3-9F45-0CEF4F8F9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Tabular Dyna-Q Algorithm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7BF640-4ED7-1A34-0CC2-B994A4368F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311026"/>
      </p:ext>
    </p:extLst>
  </p:cSld>
  <p:clrMapOvr>
    <a:masterClrMapping/>
  </p:clrMapOvr>
  <p:transition>
    <p:cu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5512B0-2BEC-41D4-0E7B-CB47A640F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Tabular Dyna-Q Algorithm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F266B4-6029-2E52-AF08-358F4E743B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78216"/>
      </p:ext>
    </p:extLst>
  </p:cSld>
  <p:clrMapOvr>
    <a:masterClrMapping/>
  </p:clrMapOvr>
  <p:transition>
    <p:cu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AB1112-D650-1177-B55E-9D0FB59DB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Dyna-Q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33D39F-2340-FA92-89B4-6180733A6B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979381"/>
      </p:ext>
    </p:extLst>
  </p:cSld>
  <p:clrMapOvr>
    <a:masterClrMapping/>
  </p:clrMapOvr>
  <p:transition>
    <p:cu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75CD3E-EB17-F1AE-6BFD-0A5A639F0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Dyna-Q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BE4FFE-A7A9-C808-01DC-BA0168EC3D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147061"/>
      </p:ext>
    </p:extLst>
  </p:cSld>
  <p:clrMapOvr>
    <a:masterClrMapping/>
  </p:clrMapOvr>
  <p:transition>
    <p:cu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98FA12-B56A-60C0-3D51-43F9A0C72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Dyna-Q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2B52C7-9525-DBC4-BA20-F6D673578D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954641"/>
      </p:ext>
    </p:extLst>
  </p:cSld>
  <p:clrMapOvr>
    <a:masterClrMapping/>
  </p:clrMapOvr>
  <p:transition>
    <p:cu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A7E899-2BC7-48B0-32C8-D31E78A1B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Dyna-Q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4FFC5C-4B2C-4CA6-56C8-94E473F524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781195"/>
      </p:ext>
    </p:extLst>
  </p:cSld>
  <p:clrMapOvr>
    <a:masterClrMapping/>
  </p:clrMapOvr>
  <p:transition>
    <p:cu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1807ED-DD06-2395-25EF-F5A310DEB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Tabular Dyna-Q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33F2F8-3EC1-290E-43F2-A1C3A77C68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885555"/>
      </p:ext>
    </p:extLst>
  </p:cSld>
  <p:clrMapOvr>
    <a:masterClrMapping/>
  </p:clrMapOvr>
  <p:transition>
    <p:cut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F18FBF-DC89-AC91-D472-BEDA42A85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6BDE97-CD4D-CFD2-7D09-7186CED242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6849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3584D4-AED1-5834-44BB-B6D2917553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03DE21-2554-4FA2-A385-9751CFDF4D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99974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007757-3F55-EDE6-7063-0E726CEE3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 vs Q-learning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FE2615-F643-F486-BE81-35EEBC81BF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370"/>
      </p:ext>
    </p:extLst>
  </p:cSld>
  <p:clrMapOvr>
    <a:masterClrMapping/>
  </p:clrMapOvr>
  <p:transition>
    <p:cu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42CE41-3BBE-9470-BB86-FD384B9CC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 vs Q-learning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422A30-1162-8722-A5EF-B115D884A2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141762"/>
      </p:ext>
    </p:extLst>
  </p:cSld>
  <p:clrMapOvr>
    <a:masterClrMapping/>
  </p:clrMapOvr>
  <p:transition>
    <p:cu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8D90EC-6D18-BEBE-8E67-4ED609A48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(Simulation example)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B5F468-E9EC-57F1-1AD8-A84E33AF24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191624"/>
      </p:ext>
    </p:extLst>
  </p:cSld>
  <p:clrMapOvr>
    <a:masterClrMapping/>
  </p:clrMapOvr>
  <p:transition>
    <p:cut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84B4DF-0C4A-B1AC-A4DB-0444F5D4B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Dyna-Q (Simulation example)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E80888-A1D3-9FA9-F3A6-6720C0066C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008813"/>
      </p:ext>
    </p:extLst>
  </p:cSld>
  <p:clrMapOvr>
    <a:masterClrMapping/>
  </p:clrMapOvr>
  <p:transition>
    <p:cut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5E9478-A1B8-7223-6A0D-C95E67985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Dealing with inaccurate models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5439A8-7385-3306-D3ED-A82DC7D128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472813"/>
      </p:ext>
    </p:extLst>
  </p:cSld>
  <p:clrMapOvr>
    <a:masterClrMapping/>
  </p:clrMapOvr>
  <p:transition>
    <p:cut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61E29B-8ACD-6A42-18A9-A2943BACD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Dealing with inaccurate models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56EB78-C30E-6B26-D775-9040097DFD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871894"/>
      </p:ext>
    </p:extLst>
  </p:cSld>
  <p:clrMapOvr>
    <a:masterClrMapping/>
  </p:clrMapOvr>
  <p:transition>
    <p:cut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3CD128-30A7-C495-FC5B-677A214A9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Dealing with inaccurate models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95EDFE-3F70-C983-F3F9-F11EF62528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568281"/>
      </p:ext>
    </p:extLst>
  </p:cSld>
  <p:clrMapOvr>
    <a:masterClrMapping/>
  </p:clrMapOvr>
  <p:transition>
    <p:cut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3EC6EE-DDEA-4812-6F28-FBE6F795B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Dealing with inaccurate models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6D9FE3-33BB-1CC5-67E6-E113E9CFEA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578985"/>
      </p:ext>
    </p:extLst>
  </p:cSld>
  <p:clrMapOvr>
    <a:masterClrMapping/>
  </p:clrMapOvr>
  <p:transition>
    <p:cut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6C830D-D8EB-65C0-D89E-11A4D135C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Dealing with inaccurate models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5FEF2B-CCB3-0F4F-8CD1-961BE88ABB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09249"/>
      </p:ext>
    </p:extLst>
  </p:cSld>
  <p:clrMapOvr>
    <a:masterClrMapping/>
  </p:clrMapOvr>
  <p:transition>
    <p:cut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A84B0C-0619-55B8-B9FC-36D579D4C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Dealing with inaccurate models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67A354-D524-3A4C-2211-C2B133B397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982980"/>
      </p:ext>
    </p:extLst>
  </p:cSld>
  <p:clrMapOvr>
    <a:masterClrMapping/>
  </p:clrMapOvr>
  <p:transition>
    <p:cut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3FD962-91B9-24D2-45C0-7441A7F09A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Exploration and exploitation for model accuracy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BEA4CC-4A8B-8A6A-6DC7-BBAB68BDAC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075979"/>
      </p:ext>
    </p:extLst>
  </p:cSld>
  <p:clrMapOvr>
    <a:masterClrMapping/>
  </p:clrMapOvr>
  <p:transition>
    <p:cut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C3294C-7EF7-E23C-1FE4-EA942D139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GB" sz="3264" spc="-244">
                <a:solidFill>
                  <a:srgbClr val="3333B2"/>
                </a:solidFill>
                <a:latin typeface="Georgia" panose="02040502050405020303" pitchFamily="18" charset="0"/>
              </a:rPr>
              <a:t>Exploration and exploitation for model accuracy</a:t>
            </a:r>
            <a:endParaRPr lang="en-GB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BFB5E6-0898-0C3E-FB58-FEFB53FC6B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369403"/>
      </p:ext>
    </p:extLst>
  </p:cSld>
  <p:clrMapOvr>
    <a:masterClrMapping/>
  </p:clrMapOvr>
  <p:transition>
    <p:cut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40DDF0-EDA1-F58B-B335-32F401122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Dyna-Q+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F25A77-287D-BE28-2BA7-AB0E4FC186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864830"/>
      </p:ext>
    </p:extLst>
  </p:cSld>
  <p:clrMapOvr>
    <a:masterClrMapping/>
  </p:clrMapOvr>
  <p:transition>
    <p:cut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9C8039-DF8A-770B-132B-7628DD4E5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Dyna-Q vs Dyna-Q+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6253FB-8623-6FC7-BD19-F3EB766F83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272446"/>
      </p:ext>
    </p:extLst>
  </p:cSld>
  <p:clrMapOvr>
    <a:masterClrMapping/>
  </p:clrMapOvr>
  <p:transition>
    <p:cut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A1B22D-A37F-3908-2298-31755B847E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Dyna-Q vs Dyna-Q+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4B8BE2-1F3A-2889-A06D-867673EE04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304435"/>
      </p:ext>
    </p:extLst>
  </p:cSld>
  <p:clrMapOvr>
    <a:masterClrMapping/>
  </p:clrMapOvr>
  <p:transition>
    <p:cut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E06EA5-1610-5765-563D-B189AC879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Dyna-Q vs Dyna-Q+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A3E5DD-99B9-2929-0335-A5042E411D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727425"/>
      </p:ext>
    </p:extLst>
  </p:cSld>
  <p:clrMapOvr>
    <a:masterClrMapping/>
  </p:clrMapOvr>
  <p:transition>
    <p:cut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7CC9A2-C657-C7D2-0248-A5A3CCDA2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B9324E-132A-D152-6813-56616037BD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75894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8A5B55-6357-888D-3CC9-1FAF7EE5B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442AA3-F98A-5B93-915B-532979667F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92927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673A23-A823-D5C0-75FD-1C60A9E274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A2AA4B-1FF0-FA54-9D93-0C2BAB0095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05373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1A44A2-FF27-F1D5-0F85-A1DDD81E6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66F1FB-0C54-203A-BED9-9A73A94D6D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24207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01EADE-5202-7FE6-9441-7E4C9E527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64A878-4E4D-D0D0-3399-EE4E6F9769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75117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2F115A-9338-EA70-C929-FA041434A6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9F07EB-15D4-8A9A-3B7F-D3DA08E5DE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92709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D163DE-E9AC-0032-C8C0-09EFC8401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0FA910-DE2C-E40A-BB6F-495DF121F8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46201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7F9CD0-B802-91E4-F60F-78C5F56F00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E7DFF9-4D3D-1B2F-0165-D5E6D34197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61265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08F538-1CB9-ECE9-87A7-F1D96D2F1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Summary: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8E3466-52AA-64FF-EACA-4E14F93033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31394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D17226-3019-BB48-8AD4-E091E5F02E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1DAE8E-B2CD-C47E-A4D7-FA9364C683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36547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BD66E1-C573-09D8-F937-5AE0C0C4D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Core Concepts and Early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4D5051-6A80-6F1E-F754-5F00B179DC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95149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10B3F7-D6C3-CC3E-66A4-4D6B98D23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Motivation and Breakthroughs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924712-4ADE-DB6A-766D-03867AC55D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97456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7BDDE6-77D1-2016-805C-565787DB87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4809AA-BFD2-DD4C-1913-D0304D4FB3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14190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B37FC8-0E33-B508-E6D3-0D123477F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Real-World Use Cases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FC54E2-3EF6-93CE-E167-71BCCC132F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33612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60CC30-C02B-9EA0-1E01-F8AE7FA01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/>
              <a:t>Major Algorithmic Advances</a:t>
            </a:r>
            <a:endParaRPr lang="en-US" sz="3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F0E7E0-74EF-3F2D-27D4-66C3907BBC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16388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CA609B-6E6D-9F4E-5FF5-AD79218E0B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Components and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B1D46E-8F7E-A591-BBDD-0AEDC33B4B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6690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EB06BF-D4E1-3ACD-A689-FCA214689D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Advancements from 2024 to 2025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86D9C2-DA56-3882-A41E-F329356600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42452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66B199-9734-FB3F-D410-B056242C30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7B9DEF-71B2-CB47-68FD-2CDC057BE1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80674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6443F5-C331-5B56-46B6-DC238122C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Current Limitations and Opportunities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DB4186-7B74-44E2-CCA1-667AAF559E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06486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314D31-648E-C035-A427-F3BC1F855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/>
              <a:t>Future Research Directions</a:t>
            </a:r>
            <a:endParaRPr lang="en-US" sz="3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461BEA-DD64-4C0D-7765-A0C6151952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84769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EE8C39-ACE4-FFAA-66E7-3EE0B6A4D1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8AC075-4C76-D1D1-2339-558560DF8B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72206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A5358C-386F-2178-63A4-23CA26AD6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Evolution of RL and DRL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F6A6DB-28AE-4CF3-66A5-90F6C3F0EE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422633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90B82F-4443-C8A9-083B-C8EFDB732F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5416AF-08CD-0C24-D162-B0B70FB80F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1990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163</Words>
  <Application>Microsoft Office PowerPoint</Application>
  <PresentationFormat>Widescreen</PresentationFormat>
  <Paragraphs>45</Paragraphs>
  <Slides>71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71</vt:i4>
      </vt:variant>
    </vt:vector>
  </HeadingPairs>
  <TitlesOfParts>
    <vt:vector size="78" baseType="lpstr">
      <vt:lpstr>Andalus</vt:lpstr>
      <vt:lpstr>Aptos</vt:lpstr>
      <vt:lpstr>Aptos Display</vt:lpstr>
      <vt:lpstr>Arial</vt:lpstr>
      <vt:lpstr>Calibri</vt:lpstr>
      <vt:lpstr>Georgia</vt:lpstr>
      <vt:lpstr>Office Theme</vt:lpstr>
      <vt:lpstr>PowerPoint Presentation</vt:lpstr>
      <vt:lpstr>PowerPoint Presentation</vt:lpstr>
      <vt:lpstr>Dyna Architecture</vt:lpstr>
      <vt:lpstr>The objectives of this lecture is to: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Dyna Architecture</vt:lpstr>
      <vt:lpstr>Dyna Architecture</vt:lpstr>
      <vt:lpstr>Dyna Architecture</vt:lpstr>
      <vt:lpstr>Example: Dyna Architecture</vt:lpstr>
      <vt:lpstr>Example: Dyna Architecture</vt:lpstr>
      <vt:lpstr>Example: Dyna Architecture</vt:lpstr>
      <vt:lpstr>Example: Dyna Architecture</vt:lpstr>
      <vt:lpstr>Tabular Dyna-Q Algorithm</vt:lpstr>
      <vt:lpstr>Tabular Dyna-Q Algorithm</vt:lpstr>
      <vt:lpstr>Tabular Dyna-Q Algorithm</vt:lpstr>
      <vt:lpstr>Tabular Dyna-Q Algorithm</vt:lpstr>
      <vt:lpstr>Tabular Dyna-Q Algorithm</vt:lpstr>
      <vt:lpstr>Example: Dyna-Q</vt:lpstr>
      <vt:lpstr>Example: Dyna-Q</vt:lpstr>
      <vt:lpstr>Example: Dyna-Q</vt:lpstr>
      <vt:lpstr>Example: Dyna-Q</vt:lpstr>
      <vt:lpstr>Tabular Dyna-Q</vt:lpstr>
      <vt:lpstr>PowerPoint Presentation</vt:lpstr>
      <vt:lpstr>PowerPoint Presentation</vt:lpstr>
      <vt:lpstr>Dyna vs Q-learning</vt:lpstr>
      <vt:lpstr>Dyna vs Q-learning</vt:lpstr>
      <vt:lpstr>Q-learning (Simulation example)</vt:lpstr>
      <vt:lpstr>Dyna-Q (Simulation example)</vt:lpstr>
      <vt:lpstr>Dealing with inaccurate models</vt:lpstr>
      <vt:lpstr>Dealing with inaccurate models</vt:lpstr>
      <vt:lpstr>Dealing with inaccurate models</vt:lpstr>
      <vt:lpstr>Dealing with inaccurate models</vt:lpstr>
      <vt:lpstr>Dealing with inaccurate models</vt:lpstr>
      <vt:lpstr>Dealing with inaccurate models</vt:lpstr>
      <vt:lpstr>Exploration and exploitation for model accuracy</vt:lpstr>
      <vt:lpstr>Exploration and exploitation for model accuracy</vt:lpstr>
      <vt:lpstr>Dyna-Q+</vt:lpstr>
      <vt:lpstr>Dyna-Q vs Dyna-Q+</vt:lpstr>
      <vt:lpstr>Dyna-Q vs Dyna-Q+</vt:lpstr>
      <vt:lpstr>Dyna-Q vs Dyna-Q+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Summary:</vt:lpstr>
      <vt:lpstr>PowerPoint Presentation</vt:lpstr>
      <vt:lpstr>Core Concepts and Early Algorithms</vt:lpstr>
      <vt:lpstr>Motivation and Breakthroughs</vt:lpstr>
      <vt:lpstr>PowerPoint Presentation</vt:lpstr>
      <vt:lpstr>Real-World Use Cases</vt:lpstr>
      <vt:lpstr>Major Algorithmic Advances</vt:lpstr>
      <vt:lpstr>Components and Algorithms</vt:lpstr>
      <vt:lpstr>Advancements from 2024 to 2025</vt:lpstr>
      <vt:lpstr>PowerPoint Presentation</vt:lpstr>
      <vt:lpstr>Current Limitations and Opportunities</vt:lpstr>
      <vt:lpstr>Future Research Directions</vt:lpstr>
      <vt:lpstr>PowerPoint Presentation</vt:lpstr>
      <vt:lpstr>Evolution of RL and DRL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2025-12-12T21:06:08Z</dcterms:created>
  <dcterms:modified xsi:type="dcterms:W3CDTF">2025-12-12T21:06:08Z</dcterms:modified>
</cp:coreProperties>
</file>