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9"/>
  </p:notesMasterIdLst>
  <p:sldIdLst>
    <p:sldId id="480" r:id="rId5"/>
    <p:sldId id="490" r:id="rId6"/>
    <p:sldId id="671" r:id="rId7"/>
    <p:sldId id="677" r:id="rId8"/>
    <p:sldId id="678" r:id="rId9"/>
    <p:sldId id="679" r:id="rId10"/>
    <p:sldId id="680" r:id="rId11"/>
    <p:sldId id="681" r:id="rId12"/>
    <p:sldId id="682" r:id="rId13"/>
    <p:sldId id="683" r:id="rId14"/>
    <p:sldId id="672" r:id="rId15"/>
    <p:sldId id="697" r:id="rId16"/>
    <p:sldId id="673" r:id="rId17"/>
    <p:sldId id="674" r:id="rId18"/>
    <p:sldId id="675" r:id="rId19"/>
    <p:sldId id="676" r:id="rId20"/>
    <p:sldId id="684" r:id="rId21"/>
    <p:sldId id="685" r:id="rId22"/>
    <p:sldId id="686" r:id="rId23"/>
    <p:sldId id="687" r:id="rId24"/>
    <p:sldId id="688" r:id="rId25"/>
    <p:sldId id="689" r:id="rId26"/>
    <p:sldId id="690" r:id="rId27"/>
    <p:sldId id="691" r:id="rId28"/>
    <p:sldId id="692" r:id="rId29"/>
    <p:sldId id="693" r:id="rId30"/>
    <p:sldId id="694" r:id="rId31"/>
    <p:sldId id="695" r:id="rId32"/>
    <p:sldId id="696" r:id="rId33"/>
    <p:sldId id="705" r:id="rId34"/>
    <p:sldId id="706" r:id="rId35"/>
    <p:sldId id="698" r:id="rId36"/>
    <p:sldId id="699" r:id="rId37"/>
    <p:sldId id="700" r:id="rId38"/>
    <p:sldId id="701" r:id="rId39"/>
    <p:sldId id="707" r:id="rId40"/>
    <p:sldId id="702" r:id="rId41"/>
    <p:sldId id="703" r:id="rId42"/>
    <p:sldId id="704" r:id="rId43"/>
    <p:sldId id="708" r:id="rId44"/>
    <p:sldId id="709" r:id="rId45"/>
    <p:sldId id="710" r:id="rId46"/>
    <p:sldId id="550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671"/>
            <p14:sldId id="677"/>
            <p14:sldId id="678"/>
            <p14:sldId id="679"/>
            <p14:sldId id="680"/>
            <p14:sldId id="681"/>
            <p14:sldId id="682"/>
            <p14:sldId id="683"/>
            <p14:sldId id="672"/>
            <p14:sldId id="697"/>
            <p14:sldId id="673"/>
            <p14:sldId id="674"/>
            <p14:sldId id="675"/>
            <p14:sldId id="676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705"/>
            <p14:sldId id="706"/>
            <p14:sldId id="698"/>
            <p14:sldId id="699"/>
            <p14:sldId id="700"/>
            <p14:sldId id="701"/>
            <p14:sldId id="707"/>
            <p14:sldId id="702"/>
            <p14:sldId id="703"/>
            <p14:sldId id="704"/>
            <p14:sldId id="708"/>
            <p14:sldId id="709"/>
            <p14:sldId id="710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13" autoAdjust="0"/>
    <p:restoredTop sz="95441" autoAdjust="0"/>
  </p:normalViewPr>
  <p:slideViewPr>
    <p:cSldViewPr snapToGrid="0">
      <p:cViewPr varScale="1">
        <p:scale>
          <a:sx n="84" d="100"/>
          <a:sy n="84" d="100"/>
        </p:scale>
        <p:origin x="51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8/5/2026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Midocean.edu.km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xmlns="" id="{01C07D1F-4357-C7C3-7680-A95CD9674D90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10145486" y="0"/>
            <a:ext cx="1839686" cy="1226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5.svg"/><Relationship Id="rId5" Type="http://schemas.openxmlformats.org/officeDocument/2006/relationships/image" Target="../media/image6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Support vector machines (SVM)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Support Vector Machines are widely used and powerful machine learning algorithms </a:t>
            </a:r>
          </a:p>
          <a:p>
            <a:r>
              <a:rPr lang="en-US" sz="3200" dirty="0"/>
              <a:t>It is commonly used for </a:t>
            </a:r>
          </a:p>
          <a:p>
            <a:pPr lvl="1"/>
            <a:r>
              <a:rPr lang="en-US" sz="2800" dirty="0"/>
              <a:t>Classification and </a:t>
            </a:r>
          </a:p>
          <a:p>
            <a:pPr lvl="1"/>
            <a:r>
              <a:rPr lang="en-US" sz="2800" dirty="0"/>
              <a:t>Regression tasks.</a:t>
            </a:r>
            <a:endParaRPr lang="en-US" sz="32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3531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Hyperplane in one dimensional space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one dimensional space a hyperplane is a </a:t>
            </a:r>
            <a:r>
              <a:rPr lang="en-US" sz="3600" dirty="0">
                <a:solidFill>
                  <a:srgbClr val="FF0000"/>
                </a:solidFill>
              </a:rPr>
              <a:t>point</a:t>
            </a:r>
            <a:r>
              <a:rPr lang="en-US" dirty="0"/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681" y="3114950"/>
            <a:ext cx="5821926" cy="177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2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Hyperplane in two dimensional space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two dimensional space a hyperplane is a </a:t>
            </a:r>
            <a:r>
              <a:rPr lang="en-US" sz="3600" dirty="0">
                <a:solidFill>
                  <a:srgbClr val="FF0000"/>
                </a:solidFill>
              </a:rPr>
              <a:t>line</a:t>
            </a:r>
            <a:r>
              <a:rPr lang="en-US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50" y="2554384"/>
            <a:ext cx="4965131" cy="28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96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Hyperplane in Three dimensional space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three dimensional space the hyperplane is a </a:t>
            </a:r>
            <a:r>
              <a:rPr lang="en-US" dirty="0">
                <a:solidFill>
                  <a:srgbClr val="FF0000"/>
                </a:solidFill>
              </a:rPr>
              <a:t>Plane</a:t>
            </a:r>
            <a:r>
              <a:rPr lang="en-US" dirty="0"/>
              <a:t>/</a:t>
            </a:r>
            <a:r>
              <a:rPr lang="en-US" sz="3200" dirty="0">
                <a:solidFill>
                  <a:srgbClr val="FF0000"/>
                </a:solidFill>
              </a:rPr>
              <a:t>surface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429" y="2716086"/>
            <a:ext cx="5877437" cy="2994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9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Linearly separable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can find a separating line between classes.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3924" y="2366616"/>
            <a:ext cx="2787440" cy="3269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038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Non-linearly separable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can not find a separating line between classes.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4661" y="2604078"/>
            <a:ext cx="3010460" cy="313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698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Finding the best line separator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Which of the following line separators gives the best classification results?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113" y="3144725"/>
            <a:ext cx="1728544" cy="17131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529" y="3144726"/>
            <a:ext cx="1540348" cy="17114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6749" y="3144725"/>
            <a:ext cx="1646931" cy="171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33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SVM can help us to choose the best hyperplane that maximizes the margin between classes.(Maximum Margin Classifier)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0057" y="3107031"/>
            <a:ext cx="5689092" cy="248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0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Support Vector Machines are a type of </a:t>
            </a:r>
            <a:r>
              <a:rPr lang="en-US" sz="3200" dirty="0">
                <a:solidFill>
                  <a:srgbClr val="FF0000"/>
                </a:solidFill>
              </a:rPr>
              <a:t>supervised learning algorithm</a:t>
            </a:r>
            <a:r>
              <a:rPr lang="en-US" sz="3200" dirty="0"/>
              <a:t> that works by finding an optimal hyperplane in a high-dimensional feature space to separate different classes of data points. </a:t>
            </a:r>
          </a:p>
        </p:txBody>
      </p:sp>
    </p:spTree>
    <p:extLst>
      <p:ext uri="{BB962C8B-B14F-4D97-AF65-F5344CB8AC3E}">
        <p14:creationId xmlns:p14="http://schemas.microsoft.com/office/powerpoint/2010/main" val="690128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hyperplane is chosen in such a way that it </a:t>
            </a:r>
            <a:r>
              <a:rPr lang="en-US" sz="3200" dirty="0">
                <a:solidFill>
                  <a:srgbClr val="FF0000"/>
                </a:solidFill>
              </a:rPr>
              <a:t>maximizes the margin</a:t>
            </a:r>
            <a:r>
              <a:rPr lang="en-US" sz="3200" dirty="0"/>
              <a:t>, i.e., the distance between the hyperplane and the nearest data points of each class. </a:t>
            </a:r>
          </a:p>
          <a:p>
            <a:r>
              <a:rPr lang="en-US" sz="3200" dirty="0">
                <a:solidFill>
                  <a:srgbClr val="FF0000"/>
                </a:solidFill>
              </a:rPr>
              <a:t>The data points that are closest to the hyperplane are called support vectors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5896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machines(SVM)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By </a:t>
            </a:r>
            <a:r>
              <a:rPr lang="en-US" sz="3600" dirty="0">
                <a:solidFill>
                  <a:srgbClr val="FF0000"/>
                </a:solidFill>
              </a:rPr>
              <a:t>maximizing the margin</a:t>
            </a:r>
            <a:r>
              <a:rPr lang="en-US" sz="3600" dirty="0"/>
              <a:t>, </a:t>
            </a:r>
          </a:p>
          <a:p>
            <a:pPr lvl="1"/>
            <a:r>
              <a:rPr lang="en-US" sz="3200" dirty="0"/>
              <a:t>We can </a:t>
            </a:r>
            <a:r>
              <a:rPr lang="en-US" sz="3200" dirty="0">
                <a:solidFill>
                  <a:srgbClr val="FF0000"/>
                </a:solidFill>
              </a:rPr>
              <a:t>achieve better generalization </a:t>
            </a:r>
            <a:r>
              <a:rPr lang="en-US" sz="3200" dirty="0"/>
              <a:t>on unseen data, and </a:t>
            </a:r>
          </a:p>
          <a:p>
            <a:pPr lvl="1"/>
            <a:r>
              <a:rPr lang="en-US" sz="3200" dirty="0"/>
              <a:t>Improve the algorithm's ability to </a:t>
            </a:r>
            <a:r>
              <a:rPr lang="en-US" sz="3200" dirty="0">
                <a:solidFill>
                  <a:srgbClr val="FF0000"/>
                </a:solidFill>
              </a:rPr>
              <a:t>handle noise and outliers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751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SVM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linear SVM, the goal is to find the best hyperplane that separates the data points of different classes. </a:t>
            </a:r>
          </a:p>
          <a:p>
            <a:r>
              <a:rPr lang="en-US" dirty="0"/>
              <a:t>The hyperplane can be represented by the equation: </a:t>
            </a:r>
          </a:p>
          <a:p>
            <a:pPr marL="0" indent="0">
              <a:buNone/>
            </a:pPr>
            <a:r>
              <a:rPr lang="en-US" dirty="0"/>
              <a:t>	w · x + b = 0, </a:t>
            </a:r>
          </a:p>
          <a:p>
            <a:r>
              <a:rPr lang="en-US" dirty="0"/>
              <a:t>where w represents the weights vector, x is the input feature vector, and b is the bias term.</a:t>
            </a:r>
          </a:p>
        </p:txBody>
      </p:sp>
    </p:spTree>
    <p:extLst>
      <p:ext uri="{BB962C8B-B14F-4D97-AF65-F5344CB8AC3E}">
        <p14:creationId xmlns:p14="http://schemas.microsoft.com/office/powerpoint/2010/main" val="1621359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SVM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objective of SVM is to find the   optimal </a:t>
            </a:r>
            <a:r>
              <a:rPr lang="en-US" b="1" dirty="0"/>
              <a:t>w</a:t>
            </a:r>
            <a:r>
              <a:rPr lang="en-US" dirty="0"/>
              <a:t> and </a:t>
            </a:r>
            <a:r>
              <a:rPr lang="en-US" b="1" dirty="0"/>
              <a:t>b</a:t>
            </a:r>
            <a:r>
              <a:rPr lang="en-US" dirty="0"/>
              <a:t> values that maximize the margin while correctly classifying the training data. </a:t>
            </a:r>
          </a:p>
          <a:p>
            <a:r>
              <a:rPr lang="en-US" dirty="0"/>
              <a:t>To achieve this, we formulate an optimization problem that minimizes the objective function subject to certain constraints. </a:t>
            </a:r>
          </a:p>
        </p:txBody>
      </p:sp>
    </p:spTree>
    <p:extLst>
      <p:ext uri="{BB962C8B-B14F-4D97-AF65-F5344CB8AC3E}">
        <p14:creationId xmlns:p14="http://schemas.microsoft.com/office/powerpoint/2010/main" val="297823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SVM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handle non-linearly separable data, we can introduce a slack variable </a:t>
            </a:r>
            <a:r>
              <a:rPr lang="en-US" b="1" dirty="0"/>
              <a:t>ξ</a:t>
            </a:r>
            <a:r>
              <a:rPr lang="en-US" dirty="0"/>
              <a:t> that allows for some misclassification of training samples. </a:t>
            </a:r>
          </a:p>
          <a:p>
            <a:r>
              <a:rPr lang="en-US" dirty="0"/>
              <a:t>This leads to the formulation of the soft-margin SVM, where the objective function includes a penalty term for misclassifications.</a:t>
            </a:r>
          </a:p>
        </p:txBody>
      </p:sp>
    </p:spTree>
    <p:extLst>
      <p:ext uri="{BB962C8B-B14F-4D97-AF65-F5344CB8AC3E}">
        <p14:creationId xmlns:p14="http://schemas.microsoft.com/office/powerpoint/2010/main" val="25275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Support vectors are the data points that lie closest to the hyperplane. (The most difficult data points to classify)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211" y="3173260"/>
            <a:ext cx="4585830" cy="271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89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658888" cy="4649990"/>
          </a:xfrm>
        </p:spPr>
        <p:txBody>
          <a:bodyPr>
            <a:noAutofit/>
          </a:bodyPr>
          <a:lstStyle/>
          <a:p>
            <a:r>
              <a:rPr lang="en-US" sz="1800" dirty="0"/>
              <a:t>Binary Classification can be view as the task of separating classes in feature spaces. </a:t>
            </a:r>
          </a:p>
          <a:p>
            <a:r>
              <a:rPr lang="en-US" sz="1800" dirty="0"/>
              <a:t>For a hypothesis h</a:t>
            </a:r>
            <a:r>
              <a:rPr lang="el-GR" sz="1800" baseline="-25000" dirty="0"/>
              <a:t>θ</a:t>
            </a:r>
            <a:r>
              <a:rPr lang="el-GR" sz="1800" dirty="0"/>
              <a:t> ( </a:t>
            </a:r>
            <a:r>
              <a:rPr lang="en-US" sz="1800" dirty="0"/>
              <a:t>x )= </a:t>
            </a:r>
            <a:r>
              <a:rPr lang="el-GR" sz="1800" dirty="0"/>
              <a:t>θ</a:t>
            </a:r>
            <a:r>
              <a:rPr lang="en-US" sz="1800" baseline="30000" dirty="0"/>
              <a:t>T</a:t>
            </a:r>
            <a:r>
              <a:rPr lang="en-US" sz="1800" dirty="0"/>
              <a:t> x</a:t>
            </a:r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r>
              <a:rPr lang="en-US" sz="1800" dirty="0"/>
              <a:t>The goal of Classifier is to train a model that assigns a new </a:t>
            </a:r>
            <a:r>
              <a:rPr lang="en-US" sz="1800" dirty="0">
                <a:solidFill>
                  <a:srgbClr val="FF0000"/>
                </a:solidFill>
              </a:rPr>
              <a:t>unseen object </a:t>
            </a:r>
            <a:r>
              <a:rPr lang="en-US" sz="1800" dirty="0"/>
              <a:t>into a specific category. </a:t>
            </a:r>
          </a:p>
          <a:p>
            <a:r>
              <a:rPr lang="en-US" sz="1800" dirty="0"/>
              <a:t>It places the object </a:t>
            </a:r>
            <a:r>
              <a:rPr lang="en-US" sz="1800" dirty="0">
                <a:solidFill>
                  <a:srgbClr val="FF0000"/>
                </a:solidFill>
              </a:rPr>
              <a:t>above or below the separator hyperplane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9475" y="2593572"/>
            <a:ext cx="6432184" cy="259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5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Classification is the process of categorizing the two classes with a hyperplane. </a:t>
            </a:r>
          </a:p>
          <a:p>
            <a:r>
              <a:rPr lang="en-US" dirty="0"/>
              <a:t>How can we Identify the (best) hyperplane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2532"/>
          <a:stretch/>
        </p:blipFill>
        <p:spPr>
          <a:xfrm>
            <a:off x="2159751" y="3439878"/>
            <a:ext cx="5285154" cy="226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83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Multiple correct hyperplanes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if we have more than one hyperplane?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857" y="2514662"/>
            <a:ext cx="8092504" cy="307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846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 (MMC)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 stays as far as possible from both classes. </a:t>
            </a:r>
          </a:p>
          <a:p>
            <a:r>
              <a:rPr lang="en-US" sz="2400" dirty="0"/>
              <a:t>By being </a:t>
            </a:r>
            <a:r>
              <a:rPr lang="en-US" sz="2400" dirty="0">
                <a:solidFill>
                  <a:srgbClr val="FF0000"/>
                </a:solidFill>
              </a:rPr>
              <a:t>right in the middle of the two classes</a:t>
            </a:r>
            <a:r>
              <a:rPr lang="en-US" sz="2400" dirty="0"/>
              <a:t>, it is less “risky” to misclassify the unseen data, thus generalizes well on test data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089" y="3298562"/>
            <a:ext cx="2841333" cy="2747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21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 (MMC)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MMC tries to find the best separator hyperplane. Here is a simple version of What MMC (as a kind of SVMs) do:</a:t>
            </a:r>
          </a:p>
          <a:p>
            <a:pPr marL="457200" lvl="1" indent="0">
              <a:buNone/>
            </a:pPr>
            <a:r>
              <a:rPr lang="en-US" sz="2000" dirty="0"/>
              <a:t>1. Find hyperplanes that correctly classify the training data.</a:t>
            </a:r>
          </a:p>
          <a:p>
            <a:pPr marL="457200" lvl="1" indent="0">
              <a:buNone/>
            </a:pPr>
            <a:r>
              <a:rPr lang="en-US" sz="2000" dirty="0"/>
              <a:t>2. Among all such hyperplanes, pick the one that has the greatest distance to the closest points.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8343" y="3325383"/>
            <a:ext cx="4006734" cy="285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8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Maximum Margin Classifier (MMC)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905895" cy="4351338"/>
          </a:xfrm>
        </p:spPr>
        <p:txBody>
          <a:bodyPr>
            <a:normAutofit/>
          </a:bodyPr>
          <a:lstStyle/>
          <a:p>
            <a:r>
              <a:rPr lang="en-US" sz="2400" dirty="0"/>
              <a:t>The closest points that identify this hyper-plane are knows as </a:t>
            </a:r>
            <a:r>
              <a:rPr lang="en-US" sz="2400" dirty="0">
                <a:solidFill>
                  <a:srgbClr val="FF0000"/>
                </a:solidFill>
              </a:rPr>
              <a:t>support vectors</a:t>
            </a:r>
            <a:r>
              <a:rPr lang="en-US" sz="2400" dirty="0"/>
              <a:t>. </a:t>
            </a:r>
          </a:p>
          <a:p>
            <a:r>
              <a:rPr lang="en-US" sz="2400" dirty="0"/>
              <a:t>The region around the line is knows as the Margin.</a:t>
            </a:r>
          </a:p>
          <a:p>
            <a:pPr lvl="1"/>
            <a:r>
              <a:rPr lang="en-US" sz="2000" dirty="0"/>
              <a:t>Only support vectors matter, other training examples are ignored.</a:t>
            </a:r>
          </a:p>
          <a:p>
            <a:pPr lvl="1"/>
            <a:r>
              <a:rPr lang="en-US" sz="2000" dirty="0"/>
              <a:t>Data that can be separated by a hyper-plane is known as </a:t>
            </a:r>
            <a:r>
              <a:rPr lang="en-US" sz="2000" dirty="0">
                <a:solidFill>
                  <a:srgbClr val="FF0000"/>
                </a:solidFill>
              </a:rPr>
              <a:t>Linearly separable </a:t>
            </a:r>
            <a:r>
              <a:rPr lang="en-US" sz="2000" dirty="0"/>
              <a:t>data</a:t>
            </a:r>
          </a:p>
          <a:p>
            <a:pPr lvl="1"/>
            <a:r>
              <a:rPr lang="en-US" sz="2000" dirty="0"/>
              <a:t>The hyperplane that classifies the linear separable data act as a linear classifier.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9175" y="2479424"/>
            <a:ext cx="5078378" cy="318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73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SVC is a classifier formally defined by a separating hyperplane </a:t>
            </a:r>
            <a:r>
              <a:rPr lang="en-US" dirty="0" err="1"/>
              <a:t>W</a:t>
            </a:r>
            <a:r>
              <a:rPr lang="en-US" baseline="30000" dirty="0" err="1"/>
              <a:t>T</a:t>
            </a:r>
            <a:r>
              <a:rPr lang="en-US" dirty="0" err="1"/>
              <a:t>X+b</a:t>
            </a:r>
            <a:r>
              <a:rPr lang="en-US" dirty="0"/>
              <a:t>=0</a:t>
            </a:r>
          </a:p>
          <a:p>
            <a:r>
              <a:rPr lang="en-US" dirty="0"/>
              <a:t>A hyperplane is a subspace of one dimension less than its ambient space.  </a:t>
            </a:r>
          </a:p>
          <a:p>
            <a:r>
              <a:rPr lang="en-US" dirty="0"/>
              <a:t>This means a hyperplane of two dimension space is one dimension separator (line). </a:t>
            </a:r>
          </a:p>
          <a:p>
            <a:r>
              <a:rPr lang="en-US" dirty="0"/>
              <a:t>A hyperplane of three dimension space is two dimension separator (plane).</a:t>
            </a:r>
          </a:p>
        </p:txBody>
      </p:sp>
    </p:spTree>
    <p:extLst>
      <p:ext uri="{BB962C8B-B14F-4D97-AF65-F5344CB8AC3E}">
        <p14:creationId xmlns:p14="http://schemas.microsoft.com/office/powerpoint/2010/main" val="3866985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 vector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772891" cy="4351338"/>
          </a:xfrm>
        </p:spPr>
        <p:txBody>
          <a:bodyPr>
            <a:normAutofit/>
          </a:bodyPr>
          <a:lstStyle/>
          <a:p>
            <a:r>
              <a:rPr lang="en-US" dirty="0"/>
              <a:t>Elements above the hyperplane satisfy </a:t>
            </a:r>
            <a:r>
              <a:rPr lang="en-US" dirty="0" err="1"/>
              <a:t>w</a:t>
            </a:r>
            <a:r>
              <a:rPr lang="en-US" baseline="30000" dirty="0" err="1"/>
              <a:t>T</a:t>
            </a:r>
            <a:r>
              <a:rPr lang="en-US" dirty="0" err="1"/>
              <a:t>x+b</a:t>
            </a:r>
            <a:r>
              <a:rPr lang="en-US" dirty="0"/>
              <a:t>&gt;0</a:t>
            </a:r>
          </a:p>
          <a:p>
            <a:r>
              <a:rPr lang="en-US" dirty="0"/>
              <a:t>Elements below the hyperplane satisfy </a:t>
            </a:r>
            <a:r>
              <a:rPr lang="en-US" dirty="0" err="1"/>
              <a:t>w</a:t>
            </a:r>
            <a:r>
              <a:rPr lang="en-US" baseline="30000" dirty="0" err="1"/>
              <a:t>T</a:t>
            </a:r>
            <a:r>
              <a:rPr lang="en-US" dirty="0" err="1"/>
              <a:t>x+b</a:t>
            </a:r>
            <a:r>
              <a:rPr lang="en-US" dirty="0"/>
              <a:t>&lt;0</a:t>
            </a:r>
          </a:p>
          <a:p>
            <a:r>
              <a:rPr lang="en-US" dirty="0"/>
              <a:t>The weight vector W represents the orientation of the hyperplane and b represent the bias.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8954" y="2783418"/>
            <a:ext cx="5070900" cy="257829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925781" y="5530632"/>
            <a:ext cx="35772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2D space separated by line (left). </a:t>
            </a:r>
          </a:p>
          <a:p>
            <a:r>
              <a:rPr lang="en-US" dirty="0">
                <a:solidFill>
                  <a:schemeClr val="bg1"/>
                </a:solidFill>
              </a:rPr>
              <a:t>3D space separated by plane (right)</a:t>
            </a:r>
          </a:p>
        </p:txBody>
      </p:sp>
    </p:spTree>
    <p:extLst>
      <p:ext uri="{BB962C8B-B14F-4D97-AF65-F5344CB8AC3E}">
        <p14:creationId xmlns:p14="http://schemas.microsoft.com/office/powerpoint/2010/main" val="368730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Look at the case indicated in scenario 3, </a:t>
            </a:r>
          </a:p>
          <a:p>
            <a:r>
              <a:rPr lang="en-US" dirty="0"/>
              <a:t>How can we define the class separator?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422" y="3778910"/>
            <a:ext cx="4749098" cy="212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65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SVC has a feature to ignore outliers and find the hyperplane that has maximum margin. </a:t>
            </a:r>
          </a:p>
          <a:p>
            <a:r>
              <a:rPr lang="en-US" dirty="0" err="1"/>
              <a:t>i.e</a:t>
            </a:r>
            <a:r>
              <a:rPr lang="en-US" dirty="0"/>
              <a:t> SVC (hence SVM) is robust against outliers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650" y="3723394"/>
            <a:ext cx="5547060" cy="224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41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Soft margin classifier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For scenario 4, which separator is better.</a:t>
            </a:r>
          </a:p>
          <a:p>
            <a:r>
              <a:rPr lang="en-US" sz="2000" dirty="0"/>
              <a:t>Will you maximize the margin and allow misclassified instance?</a:t>
            </a:r>
          </a:p>
          <a:p>
            <a:r>
              <a:rPr lang="en-US" sz="2000" dirty="0"/>
              <a:t>Or </a:t>
            </a:r>
          </a:p>
          <a:p>
            <a:r>
              <a:rPr lang="en-US" sz="2000" dirty="0"/>
              <a:t>Will you choose to correctly classify with narrow margin 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088" y="3587936"/>
            <a:ext cx="7477715" cy="224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26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How SVC let you handle this situation ? </a:t>
            </a:r>
          </a:p>
          <a:p>
            <a:pPr lvl="1"/>
            <a:r>
              <a:rPr lang="en-US" sz="2800" dirty="0"/>
              <a:t>It allows you to specify how many errors you are willing to accept.</a:t>
            </a:r>
          </a:p>
          <a:p>
            <a:r>
              <a:rPr lang="en-US" sz="3200" dirty="0"/>
              <a:t>Providing a hyper parameter called ‘ C’ to your SVM. </a:t>
            </a:r>
          </a:p>
          <a:p>
            <a:r>
              <a:rPr lang="en-US" sz="3200" dirty="0"/>
              <a:t>This allows to control  the trade-off between:</a:t>
            </a:r>
          </a:p>
          <a:p>
            <a:pPr lvl="1"/>
            <a:r>
              <a:rPr lang="en-US" sz="2800" dirty="0"/>
              <a:t>A wide Margin</a:t>
            </a:r>
          </a:p>
          <a:p>
            <a:pPr lvl="1"/>
            <a:r>
              <a:rPr lang="en-US" sz="2800" dirty="0"/>
              <a:t>Correctly classify the training data</a:t>
            </a:r>
          </a:p>
        </p:txBody>
      </p:sp>
    </p:spTree>
    <p:extLst>
      <p:ext uri="{BB962C8B-B14F-4D97-AF65-F5344CB8AC3E}">
        <p14:creationId xmlns:p14="http://schemas.microsoft.com/office/powerpoint/2010/main" val="3800616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Allowing for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 is a non-negative “Tuning” parameter. If C=0, implies that no violation of the margin is possible </a:t>
            </a:r>
          </a:p>
          <a:p>
            <a:r>
              <a:rPr lang="en-US" dirty="0"/>
              <a:t>( in this case, we have MMC situation)</a:t>
            </a:r>
          </a:p>
          <a:p>
            <a:r>
              <a:rPr lang="en-US" dirty="0"/>
              <a:t>In addition to C, The SVC introduces a parameter </a:t>
            </a:r>
            <a:r>
              <a:rPr lang="el-GR" dirty="0"/>
              <a:t>ε</a:t>
            </a:r>
            <a:r>
              <a:rPr lang="en-US" baseline="-25000" dirty="0" err="1"/>
              <a:t>i</a:t>
            </a:r>
            <a:r>
              <a:rPr lang="en-US" dirty="0"/>
              <a:t> called slack variable to each data point x</a:t>
            </a:r>
            <a:r>
              <a:rPr lang="en-US" baseline="-25000" dirty="0"/>
              <a:t>i</a:t>
            </a:r>
          </a:p>
          <a:p>
            <a:r>
              <a:rPr lang="en-US" dirty="0"/>
              <a:t>It allows the data points to be on the wrong side of the margin or hyperplane.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11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Slack variable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</a:t>
            </a:r>
            <a:r>
              <a:rPr lang="el-GR" dirty="0"/>
              <a:t>ε</a:t>
            </a:r>
            <a:r>
              <a:rPr lang="en-US" baseline="-25000" dirty="0" err="1"/>
              <a:t>i</a:t>
            </a:r>
            <a:r>
              <a:rPr lang="en-US" baseline="-25000" dirty="0"/>
              <a:t> </a:t>
            </a:r>
            <a:r>
              <a:rPr lang="en-US" dirty="0"/>
              <a:t>=0, it states that the training point x</a:t>
            </a:r>
            <a:r>
              <a:rPr lang="en-US" baseline="-25000" dirty="0"/>
              <a:t>i</a:t>
            </a:r>
            <a:r>
              <a:rPr lang="en-US" dirty="0"/>
              <a:t>  is on the correct side of the margin, </a:t>
            </a:r>
          </a:p>
          <a:p>
            <a:r>
              <a:rPr lang="en-US" dirty="0"/>
              <a:t>For </a:t>
            </a:r>
            <a:r>
              <a:rPr lang="el-GR" dirty="0"/>
              <a:t>ε</a:t>
            </a:r>
            <a:r>
              <a:rPr lang="en-US" baseline="-25000" dirty="0" err="1"/>
              <a:t>i</a:t>
            </a:r>
            <a:r>
              <a:rPr lang="en-US" baseline="-25000" dirty="0"/>
              <a:t> </a:t>
            </a:r>
            <a:r>
              <a:rPr lang="en-US" dirty="0"/>
              <a:t>&gt;0 that means x</a:t>
            </a:r>
            <a:r>
              <a:rPr lang="en-US" baseline="-25000" dirty="0"/>
              <a:t>i</a:t>
            </a:r>
            <a:r>
              <a:rPr lang="en-US" dirty="0"/>
              <a:t> is on the wrong side of the margin. </a:t>
            </a:r>
          </a:p>
          <a:p>
            <a:r>
              <a:rPr lang="en-US" dirty="0"/>
              <a:t>For </a:t>
            </a:r>
            <a:r>
              <a:rPr lang="el-GR" dirty="0"/>
              <a:t>ε</a:t>
            </a:r>
            <a:r>
              <a:rPr lang="en-US" baseline="-25000" dirty="0" err="1"/>
              <a:t>i</a:t>
            </a:r>
            <a:r>
              <a:rPr lang="en-US" baseline="-25000" dirty="0"/>
              <a:t> </a:t>
            </a:r>
            <a:r>
              <a:rPr lang="en-US" dirty="0"/>
              <a:t>&gt;1  means x</a:t>
            </a:r>
            <a:r>
              <a:rPr lang="en-US" baseline="-25000" dirty="0"/>
              <a:t>i</a:t>
            </a:r>
            <a:r>
              <a:rPr lang="en-US" dirty="0"/>
              <a:t> is on the wrong side of the hyperplane</a:t>
            </a:r>
          </a:p>
        </p:txBody>
      </p:sp>
    </p:spTree>
    <p:extLst>
      <p:ext uri="{BB962C8B-B14F-4D97-AF65-F5344CB8AC3E}">
        <p14:creationId xmlns:p14="http://schemas.microsoft.com/office/powerpoint/2010/main" val="215405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Non-linearly separable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can we deal with data set like this?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74" y="3786309"/>
            <a:ext cx="7853720" cy="48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08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Moving data to higher dimension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939" t="35694" r="16094" b="3000"/>
          <a:stretch/>
        </p:blipFill>
        <p:spPr>
          <a:xfrm>
            <a:off x="1881350" y="2732688"/>
            <a:ext cx="5801711" cy="3160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456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 a support vector classifier for the data in the new dimension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158" y="1825625"/>
            <a:ext cx="8658888" cy="4351338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939" t="35694" r="16094" b="3000"/>
          <a:stretch/>
        </p:blipFill>
        <p:spPr>
          <a:xfrm>
            <a:off x="1881350" y="2732688"/>
            <a:ext cx="5801711" cy="316055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>
            <a:off x="2669628" y="2995448"/>
            <a:ext cx="5013433" cy="3258207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263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the classifier to classify new unseen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158" y="1825625"/>
            <a:ext cx="8658888" cy="4351338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939" t="35694" r="16094" b="3000"/>
          <a:stretch/>
        </p:blipFill>
        <p:spPr>
          <a:xfrm>
            <a:off x="1692163" y="2323681"/>
            <a:ext cx="6884277" cy="375029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>
            <a:off x="2669628" y="2995448"/>
            <a:ext cx="5013433" cy="3258207"/>
          </a:xfrm>
          <a:prstGeom prst="line">
            <a:avLst/>
          </a:pr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508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Transformation from 2D to 3D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997" y="2262367"/>
            <a:ext cx="10031225" cy="34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71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can we transform the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848161" cy="4351338"/>
          </a:xfrm>
        </p:spPr>
        <p:txBody>
          <a:bodyPr>
            <a:normAutofit/>
          </a:bodyPr>
          <a:lstStyle/>
          <a:p>
            <a:r>
              <a:rPr lang="en-US" sz="3600" dirty="0"/>
              <a:t>Support vector machines use Kernel functions to systematically find support vector classifiers in higher dimensions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939" t="35694" r="16094" b="3000"/>
          <a:stretch/>
        </p:blipFill>
        <p:spPr>
          <a:xfrm>
            <a:off x="5354197" y="3257778"/>
            <a:ext cx="5075516" cy="276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99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Kernel functions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6201" y="2153186"/>
            <a:ext cx="8402223" cy="3696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8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to use SVM?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Binary Classification</a:t>
            </a:r>
          </a:p>
          <a:p>
            <a:pPr lvl="1"/>
            <a:r>
              <a:rPr lang="en-US" sz="2800" dirty="0"/>
              <a:t>SVMs excel in binary classification problems, where the task is to classify data into two distinct classes. </a:t>
            </a:r>
          </a:p>
          <a:p>
            <a:pPr lvl="1"/>
            <a:r>
              <a:rPr lang="en-US" sz="2800" dirty="0"/>
              <a:t>SVMs aim to find an optimal hyperplane that separates the classes by maximizing the margin between the closest data points (support vectors) from each class. </a:t>
            </a:r>
          </a:p>
          <a:p>
            <a:pPr lvl="1"/>
            <a:r>
              <a:rPr lang="en-US" sz="2800" dirty="0"/>
              <a:t>They can handle both linearly separable and non-linearly separable data by using different kernel functions.</a:t>
            </a:r>
          </a:p>
        </p:txBody>
      </p:sp>
    </p:spTree>
    <p:extLst>
      <p:ext uri="{BB962C8B-B14F-4D97-AF65-F5344CB8AC3E}">
        <p14:creationId xmlns:p14="http://schemas.microsoft.com/office/powerpoint/2010/main" val="1476935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with Clear Margin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SVMs work well when there is a clear margin of separation between the classes. </a:t>
            </a:r>
          </a:p>
          <a:p>
            <a:r>
              <a:rPr lang="en-US" dirty="0"/>
              <a:t>If the classes are overlapping or inseparable, SVMs may struggle to find an appropriate decision boundary. </a:t>
            </a:r>
          </a:p>
          <a:p>
            <a:r>
              <a:rPr lang="en-US" dirty="0"/>
              <a:t>In such cases, kernel tricks can be used to transform the data into a higher-dimensional space where it becomes separable.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13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High-Dimensional Feature Spaces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SVMs are effective when dealing with high-dimensional feature spaces, where the number of features is large compared to the number of samples. </a:t>
            </a:r>
          </a:p>
          <a:p>
            <a:r>
              <a:rPr lang="en-US" dirty="0"/>
              <a:t>SVMs can handle such cases without suffering from the "curse of dimensionality" as they rely only on a subset of the training points (the support vectors) to define the decision boundary.</a:t>
            </a:r>
          </a:p>
        </p:txBody>
      </p:sp>
    </p:spTree>
    <p:extLst>
      <p:ext uri="{BB962C8B-B14F-4D97-AF65-F5344CB8AC3E}">
        <p14:creationId xmlns:p14="http://schemas.microsoft.com/office/powerpoint/2010/main" val="325231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Outlier Detection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SVMs are robust to outliers due to their reliance on support vectors. </a:t>
            </a:r>
          </a:p>
          <a:p>
            <a:r>
              <a:rPr lang="en-US" dirty="0"/>
              <a:t>The decision boundary is determined by these critical points, making it less sensitive to outliers that lie far from the decision boundary.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14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Support vector machines</a:t>
            </a:r>
          </a:p>
          <a:p>
            <a:pPr marL="0" indent="0">
              <a:buNone/>
            </a:pPr>
            <a:endParaRPr lang="en-US" sz="1600" dirty="0"/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F9826815CEE4C46AAE614EB7A7A1FE3" ma:contentTypeVersion="13" ma:contentTypeDescription="Create a new document." ma:contentTypeScope="" ma:versionID="a8612f42b3a39ba52f401651f189efc2">
  <xsd:schema xmlns:xsd="http://www.w3.org/2001/XMLSchema" xmlns:xs="http://www.w3.org/2001/XMLSchema" xmlns:p="http://schemas.microsoft.com/office/2006/metadata/properties" xmlns:ns3="b14af66b-f69d-4bb4-a5b3-2f8cf54d73d4" xmlns:ns4="748ff2c4-2315-444c-b68f-ee67dada0924" targetNamespace="http://schemas.microsoft.com/office/2006/metadata/properties" ma:root="true" ma:fieldsID="57f07ba985c1b8e58bd740a7f1553352" ns3:_="" ns4:_="">
    <xsd:import namespace="b14af66b-f69d-4bb4-a5b3-2f8cf54d73d4"/>
    <xsd:import namespace="748ff2c4-2315-444c-b68f-ee67dada092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AutoTags" minOccurs="0"/>
                <xsd:element ref="ns3:MediaLengthInSecond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4af66b-f69d-4bb4-a5b3-2f8cf54d73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8ff2c4-2315-444c-b68f-ee67dada0924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14af66b-f69d-4bb4-a5b3-2f8cf54d73d4" xsi:nil="true"/>
  </documentManagement>
</p:properties>
</file>

<file path=customXml/itemProps1.xml><?xml version="1.0" encoding="utf-8"?>
<ds:datastoreItem xmlns:ds="http://schemas.openxmlformats.org/officeDocument/2006/customXml" ds:itemID="{8CF34DC8-141E-412C-8F76-CF8F961509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4af66b-f69d-4bb4-a5b3-2f8cf54d73d4"/>
    <ds:schemaRef ds:uri="748ff2c4-2315-444c-b68f-ee67dada09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C65C94-E53A-4435-843E-E0493272FF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AC7520-BE3F-4CB5-984C-D8CA6DDCA58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b14af66b-f69d-4bb4-a5b3-2f8cf54d73d4"/>
    <ds:schemaRef ds:uri="748ff2c4-2315-444c-b68f-ee67dada0924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6158</TotalTime>
  <Words>1289</Words>
  <Application>Microsoft Office PowerPoint</Application>
  <PresentationFormat>Widescreen</PresentationFormat>
  <Paragraphs>147</Paragraphs>
  <Slides>44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Support vector machines(SVM)</vt:lpstr>
      <vt:lpstr>Hyperplane in one dimensional space</vt:lpstr>
      <vt:lpstr>Hyperplane in two dimensional space</vt:lpstr>
      <vt:lpstr>Hyperplane in Three dimensional space</vt:lpstr>
      <vt:lpstr>Linearly separable data</vt:lpstr>
      <vt:lpstr>Non-linearly separable data</vt:lpstr>
      <vt:lpstr>Finding the best line separator</vt:lpstr>
      <vt:lpstr>Maximum Margin Classifier</vt:lpstr>
      <vt:lpstr>Support vector machines(SVM)</vt:lpstr>
      <vt:lpstr>Support vector machines(SVM)</vt:lpstr>
      <vt:lpstr>Support vector machines(SVM)</vt:lpstr>
      <vt:lpstr>Linear SVM</vt:lpstr>
      <vt:lpstr>Linear SVM</vt:lpstr>
      <vt:lpstr>Linear SVM</vt:lpstr>
      <vt:lpstr>Support vectors</vt:lpstr>
      <vt:lpstr>classification</vt:lpstr>
      <vt:lpstr>Classification</vt:lpstr>
      <vt:lpstr>Multiple correct hyperplanes</vt:lpstr>
      <vt:lpstr>Maximum Margin Classifier (MMC)</vt:lpstr>
      <vt:lpstr>Maximum Margin Classifier (MMC)</vt:lpstr>
      <vt:lpstr>Maximum Margin Classifier (MMC)</vt:lpstr>
      <vt:lpstr>Support vector classifier</vt:lpstr>
      <vt:lpstr>Support vector classifier</vt:lpstr>
      <vt:lpstr>Allowing for Errors</vt:lpstr>
      <vt:lpstr>Allowing for Errors</vt:lpstr>
      <vt:lpstr>Soft margin classifier</vt:lpstr>
      <vt:lpstr>Allowing for Errors</vt:lpstr>
      <vt:lpstr>Allowing for Errors</vt:lpstr>
      <vt:lpstr>Slack variable</vt:lpstr>
      <vt:lpstr>Non-linearly separable data</vt:lpstr>
      <vt:lpstr>Moving data to higher dimension</vt:lpstr>
      <vt:lpstr>Find a support vector classifier for the data in the new dimension</vt:lpstr>
      <vt:lpstr>Use the classifier to classify new unseen examples</vt:lpstr>
      <vt:lpstr>Transformation from 2D to 3D</vt:lpstr>
      <vt:lpstr>How can we transform the data</vt:lpstr>
      <vt:lpstr>Kernel functions</vt:lpstr>
      <vt:lpstr>When to use SVM?</vt:lpstr>
      <vt:lpstr>Data with Clear Margin</vt:lpstr>
      <vt:lpstr>High-Dimensional Feature Spaces</vt:lpstr>
      <vt:lpstr>Outlier Detection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356</cp:revision>
  <dcterms:created xsi:type="dcterms:W3CDTF">2023-04-29T09:08:23Z</dcterms:created>
  <dcterms:modified xsi:type="dcterms:W3CDTF">2026-08-05T12:05:43Z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0x0101009F9826815CEE4C46AAE614EB7A7A1FE3</vt:lpwstr>
  </property>
</Properties>
</file>