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Lst>
  <p:notesMasterIdLst>
    <p:notesMasterId r:id="rId58"/>
  </p:notesMasterIdLst>
  <p:sldIdLst>
    <p:sldId id="257" r:id="rId3"/>
    <p:sldId id="310" r:id="rId4"/>
    <p:sldId id="263" r:id="rId5"/>
    <p:sldId id="256" r:id="rId6"/>
    <p:sldId id="258" r:id="rId7"/>
    <p:sldId id="259" r:id="rId8"/>
    <p:sldId id="260" r:id="rId9"/>
    <p:sldId id="261" r:id="rId10"/>
    <p:sldId id="262" r:id="rId11"/>
    <p:sldId id="264" r:id="rId12"/>
    <p:sldId id="265" r:id="rId13"/>
    <p:sldId id="266"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47" r:id="rId48"/>
    <p:sldId id="348" r:id="rId49"/>
    <p:sldId id="349" r:id="rId50"/>
    <p:sldId id="350" r:id="rId51"/>
    <p:sldId id="351" r:id="rId52"/>
    <p:sldId id="353" r:id="rId53"/>
    <p:sldId id="352" r:id="rId54"/>
    <p:sldId id="354" r:id="rId55"/>
    <p:sldId id="355" r:id="rId56"/>
    <p:sldId id="303" r:id="rId57"/>
  </p:sldIdLst>
  <p:sldSz cx="12192000" cy="6858000"/>
  <p:notesSz cx="6858000" cy="9144000"/>
  <p:defaultTextStyle>
    <a:defPPr>
      <a:defRPr lang="en-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37"/>
    <p:restoredTop sz="96029"/>
  </p:normalViewPr>
  <p:slideViewPr>
    <p:cSldViewPr snapToGrid="0">
      <p:cViewPr varScale="1">
        <p:scale>
          <a:sx n="96" d="100"/>
          <a:sy n="96" d="100"/>
        </p:scale>
        <p:origin x="200" y="6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6267F1-0B42-FA49-BF7A-FFF4357A3FB6}" type="datetimeFigureOut">
              <a:rPr lang="en-SA" smtClean="0"/>
              <a:t>22/03/2023 R</a:t>
            </a:fld>
            <a:endParaRPr lang="en-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5A651B-0E32-EE43-809D-A8133A72916D}" type="slidenum">
              <a:rPr lang="en-SA" smtClean="0"/>
              <a:t>‹#›</a:t>
            </a:fld>
            <a:endParaRPr lang="en-SA"/>
          </a:p>
        </p:txBody>
      </p:sp>
    </p:spTree>
    <p:extLst>
      <p:ext uri="{BB962C8B-B14F-4D97-AF65-F5344CB8AC3E}">
        <p14:creationId xmlns:p14="http://schemas.microsoft.com/office/powerpoint/2010/main" val="7428427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211E1E"/>
                </a:solidFill>
                <a:effectLst/>
                <a:latin typeface="TimesLTStd"/>
              </a:rPr>
              <a:t>Customers expect to make purchases with credit cards, and small companies that fail to accept credit cards run the risk of losing sales to competitors who do. The average credit card transaction is $94.64 Research shows that customers who use credit cards make purchases that are 112 percent higher than if they had used cash.65 In addition, surveys show that customers rate businesses offering credit options higher on key performance measures such as reputation, reliability, and service.66 In short, accepting credit cards broadens a small company’s customer base and closes sales that it would normally lose if customers had to pay in cash </a:t>
            </a:r>
            <a:endParaRPr lang="en-US" dirty="0"/>
          </a:p>
          <a:p>
            <a:endParaRPr lang="en-SA"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939B121-948A-4AAC-B163-D7EC1400426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914042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211E1E"/>
                </a:solidFill>
                <a:effectLst/>
                <a:latin typeface="TimesLTStd"/>
              </a:rPr>
              <a:t>Customers expect to make purchases with credit cards, and small companies that fail to accept credit cards run the risk of losing sales to competitors who do. The average credit card transaction is $94.64 Research shows that customers who use credit cards make purchases that are 112 percent higher than if they had used cash.65 In addition, surveys show that customers rate businesses offering credit options higher on key performance measures such as reputation, reliability, and service.66 In short, accepting credit cards broadens a small company’s customer base and closes sales that it would normally lose if customers had to pay in cash </a:t>
            </a:r>
            <a:endParaRPr lang="en-US" dirty="0"/>
          </a:p>
          <a:p>
            <a:endParaRPr lang="en-SA"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939B121-948A-4AAC-B163-D7EC1400426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766959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A"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939B121-948A-4AAC-B163-D7EC1400426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3072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A"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939B121-948A-4AAC-B163-D7EC1400426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32513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7A22BA-6C6F-0BF7-8E52-5E316E5D5EA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SA"/>
          </a:p>
        </p:txBody>
      </p:sp>
      <p:sp>
        <p:nvSpPr>
          <p:cNvPr id="3" name="Subtitle 2">
            <a:extLst>
              <a:ext uri="{FF2B5EF4-FFF2-40B4-BE49-F238E27FC236}">
                <a16:creationId xmlns:a16="http://schemas.microsoft.com/office/drawing/2014/main" id="{46945CF7-0457-3111-AB9B-29853C5AC69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SA"/>
          </a:p>
        </p:txBody>
      </p:sp>
      <p:sp>
        <p:nvSpPr>
          <p:cNvPr id="4" name="Date Placeholder 3">
            <a:extLst>
              <a:ext uri="{FF2B5EF4-FFF2-40B4-BE49-F238E27FC236}">
                <a16:creationId xmlns:a16="http://schemas.microsoft.com/office/drawing/2014/main" id="{CF22689B-79A1-FC16-92E7-3DE8C6DB9D07}"/>
              </a:ext>
            </a:extLst>
          </p:cNvPr>
          <p:cNvSpPr>
            <a:spLocks noGrp="1"/>
          </p:cNvSpPr>
          <p:nvPr>
            <p:ph type="dt" sz="half" idx="10"/>
          </p:nvPr>
        </p:nvSpPr>
        <p:spPr/>
        <p:txBody>
          <a:bodyPr/>
          <a:lstStyle/>
          <a:p>
            <a:fld id="{25F688F7-D492-B24E-82C1-503D3F0FDC35}" type="datetimeFigureOut">
              <a:rPr lang="en-SA" smtClean="0"/>
              <a:t>22/03/2023 R</a:t>
            </a:fld>
            <a:endParaRPr lang="en-SA"/>
          </a:p>
        </p:txBody>
      </p:sp>
      <p:sp>
        <p:nvSpPr>
          <p:cNvPr id="5" name="Footer Placeholder 4">
            <a:extLst>
              <a:ext uri="{FF2B5EF4-FFF2-40B4-BE49-F238E27FC236}">
                <a16:creationId xmlns:a16="http://schemas.microsoft.com/office/drawing/2014/main" id="{2C195916-7FD8-36AB-B13A-EE834690A0AF}"/>
              </a:ext>
            </a:extLst>
          </p:cNvPr>
          <p:cNvSpPr>
            <a:spLocks noGrp="1"/>
          </p:cNvSpPr>
          <p:nvPr>
            <p:ph type="ftr" sz="quarter" idx="11"/>
          </p:nvPr>
        </p:nvSpPr>
        <p:spPr/>
        <p:txBody>
          <a:bodyPr/>
          <a:lstStyle/>
          <a:p>
            <a:endParaRPr lang="en-SA"/>
          </a:p>
        </p:txBody>
      </p:sp>
      <p:sp>
        <p:nvSpPr>
          <p:cNvPr id="6" name="Slide Number Placeholder 5">
            <a:extLst>
              <a:ext uri="{FF2B5EF4-FFF2-40B4-BE49-F238E27FC236}">
                <a16:creationId xmlns:a16="http://schemas.microsoft.com/office/drawing/2014/main" id="{DA378E9D-9049-E1DC-A8F0-29582615C0D2}"/>
              </a:ext>
            </a:extLst>
          </p:cNvPr>
          <p:cNvSpPr>
            <a:spLocks noGrp="1"/>
          </p:cNvSpPr>
          <p:nvPr>
            <p:ph type="sldNum" sz="quarter" idx="12"/>
          </p:nvPr>
        </p:nvSpPr>
        <p:spPr/>
        <p:txBody>
          <a:bodyPr/>
          <a:lstStyle/>
          <a:p>
            <a:fld id="{84F0097F-4242-C548-ADAC-279EA07BE4CE}" type="slidenum">
              <a:rPr lang="en-SA" smtClean="0"/>
              <a:t>‹#›</a:t>
            </a:fld>
            <a:endParaRPr lang="en-SA"/>
          </a:p>
        </p:txBody>
      </p:sp>
    </p:spTree>
    <p:extLst>
      <p:ext uri="{BB962C8B-B14F-4D97-AF65-F5344CB8AC3E}">
        <p14:creationId xmlns:p14="http://schemas.microsoft.com/office/powerpoint/2010/main" val="19001816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78AA0-9A81-4385-1795-B15E49794C3B}"/>
              </a:ext>
            </a:extLst>
          </p:cNvPr>
          <p:cNvSpPr>
            <a:spLocks noGrp="1"/>
          </p:cNvSpPr>
          <p:nvPr>
            <p:ph type="title"/>
          </p:nvPr>
        </p:nvSpPr>
        <p:spPr/>
        <p:txBody>
          <a:bodyPr/>
          <a:lstStyle/>
          <a:p>
            <a:r>
              <a:rPr lang="en-US"/>
              <a:t>Click to edit Master title style</a:t>
            </a:r>
            <a:endParaRPr lang="en-SA"/>
          </a:p>
        </p:txBody>
      </p:sp>
      <p:sp>
        <p:nvSpPr>
          <p:cNvPr id="3" name="Content Placeholder 2">
            <a:extLst>
              <a:ext uri="{FF2B5EF4-FFF2-40B4-BE49-F238E27FC236}">
                <a16:creationId xmlns:a16="http://schemas.microsoft.com/office/drawing/2014/main" id="{E8D8D903-BEE3-BA17-90C0-F2AF4CE856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4" name="Date Placeholder 3">
            <a:extLst>
              <a:ext uri="{FF2B5EF4-FFF2-40B4-BE49-F238E27FC236}">
                <a16:creationId xmlns:a16="http://schemas.microsoft.com/office/drawing/2014/main" id="{3395C204-F32F-EAC3-48E4-C5AB56E31F4F}"/>
              </a:ext>
            </a:extLst>
          </p:cNvPr>
          <p:cNvSpPr>
            <a:spLocks noGrp="1"/>
          </p:cNvSpPr>
          <p:nvPr>
            <p:ph type="dt" sz="half" idx="10"/>
          </p:nvPr>
        </p:nvSpPr>
        <p:spPr/>
        <p:txBody>
          <a:bodyPr/>
          <a:lstStyle/>
          <a:p>
            <a:fld id="{25F688F7-D492-B24E-82C1-503D3F0FDC35}" type="datetimeFigureOut">
              <a:rPr lang="en-SA" smtClean="0"/>
              <a:t>22/03/2023 R</a:t>
            </a:fld>
            <a:endParaRPr lang="en-SA"/>
          </a:p>
        </p:txBody>
      </p:sp>
      <p:sp>
        <p:nvSpPr>
          <p:cNvPr id="5" name="Footer Placeholder 4">
            <a:extLst>
              <a:ext uri="{FF2B5EF4-FFF2-40B4-BE49-F238E27FC236}">
                <a16:creationId xmlns:a16="http://schemas.microsoft.com/office/drawing/2014/main" id="{DD838AFA-46AE-5952-60F4-9AC8F338CAFC}"/>
              </a:ext>
            </a:extLst>
          </p:cNvPr>
          <p:cNvSpPr>
            <a:spLocks noGrp="1"/>
          </p:cNvSpPr>
          <p:nvPr>
            <p:ph type="ftr" sz="quarter" idx="11"/>
          </p:nvPr>
        </p:nvSpPr>
        <p:spPr/>
        <p:txBody>
          <a:bodyPr/>
          <a:lstStyle/>
          <a:p>
            <a:endParaRPr lang="en-SA"/>
          </a:p>
        </p:txBody>
      </p:sp>
      <p:sp>
        <p:nvSpPr>
          <p:cNvPr id="6" name="Slide Number Placeholder 5">
            <a:extLst>
              <a:ext uri="{FF2B5EF4-FFF2-40B4-BE49-F238E27FC236}">
                <a16:creationId xmlns:a16="http://schemas.microsoft.com/office/drawing/2014/main" id="{9532A804-864B-171E-F5B3-9B17EAC5928C}"/>
              </a:ext>
            </a:extLst>
          </p:cNvPr>
          <p:cNvSpPr>
            <a:spLocks noGrp="1"/>
          </p:cNvSpPr>
          <p:nvPr>
            <p:ph type="sldNum" sz="quarter" idx="12"/>
          </p:nvPr>
        </p:nvSpPr>
        <p:spPr/>
        <p:txBody>
          <a:bodyPr/>
          <a:lstStyle/>
          <a:p>
            <a:fld id="{84F0097F-4242-C548-ADAC-279EA07BE4CE}" type="slidenum">
              <a:rPr lang="en-SA" smtClean="0"/>
              <a:t>‹#›</a:t>
            </a:fld>
            <a:endParaRPr lang="en-SA"/>
          </a:p>
        </p:txBody>
      </p:sp>
    </p:spTree>
    <p:extLst>
      <p:ext uri="{BB962C8B-B14F-4D97-AF65-F5344CB8AC3E}">
        <p14:creationId xmlns:p14="http://schemas.microsoft.com/office/powerpoint/2010/main" val="26971591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68AF6B-4321-B48E-2A7C-BF661B3378C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SA"/>
          </a:p>
        </p:txBody>
      </p:sp>
      <p:sp>
        <p:nvSpPr>
          <p:cNvPr id="3" name="Text Placeholder 2">
            <a:extLst>
              <a:ext uri="{FF2B5EF4-FFF2-40B4-BE49-F238E27FC236}">
                <a16:creationId xmlns:a16="http://schemas.microsoft.com/office/drawing/2014/main" id="{30AFCBC6-19A4-C6FA-1FF7-B638DCB230D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93D5BAB-BB64-1CBF-7E1F-66243AF9FB01}"/>
              </a:ext>
            </a:extLst>
          </p:cNvPr>
          <p:cNvSpPr>
            <a:spLocks noGrp="1"/>
          </p:cNvSpPr>
          <p:nvPr>
            <p:ph type="dt" sz="half" idx="10"/>
          </p:nvPr>
        </p:nvSpPr>
        <p:spPr/>
        <p:txBody>
          <a:bodyPr/>
          <a:lstStyle/>
          <a:p>
            <a:fld id="{25F688F7-D492-B24E-82C1-503D3F0FDC35}" type="datetimeFigureOut">
              <a:rPr lang="en-SA" smtClean="0"/>
              <a:t>22/03/2023 R</a:t>
            </a:fld>
            <a:endParaRPr lang="en-SA"/>
          </a:p>
        </p:txBody>
      </p:sp>
      <p:sp>
        <p:nvSpPr>
          <p:cNvPr id="5" name="Footer Placeholder 4">
            <a:extLst>
              <a:ext uri="{FF2B5EF4-FFF2-40B4-BE49-F238E27FC236}">
                <a16:creationId xmlns:a16="http://schemas.microsoft.com/office/drawing/2014/main" id="{B5D90C30-DDD6-B32F-D4DC-DA8DBFCE9557}"/>
              </a:ext>
            </a:extLst>
          </p:cNvPr>
          <p:cNvSpPr>
            <a:spLocks noGrp="1"/>
          </p:cNvSpPr>
          <p:nvPr>
            <p:ph type="ftr" sz="quarter" idx="11"/>
          </p:nvPr>
        </p:nvSpPr>
        <p:spPr/>
        <p:txBody>
          <a:bodyPr/>
          <a:lstStyle/>
          <a:p>
            <a:endParaRPr lang="en-SA"/>
          </a:p>
        </p:txBody>
      </p:sp>
      <p:sp>
        <p:nvSpPr>
          <p:cNvPr id="6" name="Slide Number Placeholder 5">
            <a:extLst>
              <a:ext uri="{FF2B5EF4-FFF2-40B4-BE49-F238E27FC236}">
                <a16:creationId xmlns:a16="http://schemas.microsoft.com/office/drawing/2014/main" id="{C86200C1-07E4-08C4-C852-36270B74CB1E}"/>
              </a:ext>
            </a:extLst>
          </p:cNvPr>
          <p:cNvSpPr>
            <a:spLocks noGrp="1"/>
          </p:cNvSpPr>
          <p:nvPr>
            <p:ph type="sldNum" sz="quarter" idx="12"/>
          </p:nvPr>
        </p:nvSpPr>
        <p:spPr/>
        <p:txBody>
          <a:bodyPr/>
          <a:lstStyle/>
          <a:p>
            <a:fld id="{84F0097F-4242-C548-ADAC-279EA07BE4CE}" type="slidenum">
              <a:rPr lang="en-SA" smtClean="0"/>
              <a:t>‹#›</a:t>
            </a:fld>
            <a:endParaRPr lang="en-SA"/>
          </a:p>
        </p:txBody>
      </p:sp>
    </p:spTree>
    <p:extLst>
      <p:ext uri="{BB962C8B-B14F-4D97-AF65-F5344CB8AC3E}">
        <p14:creationId xmlns:p14="http://schemas.microsoft.com/office/powerpoint/2010/main" val="4490508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70225-12AF-0CA8-D6B9-9B71F41D1A96}"/>
              </a:ext>
            </a:extLst>
          </p:cNvPr>
          <p:cNvSpPr>
            <a:spLocks noGrp="1"/>
          </p:cNvSpPr>
          <p:nvPr>
            <p:ph type="title"/>
          </p:nvPr>
        </p:nvSpPr>
        <p:spPr/>
        <p:txBody>
          <a:bodyPr/>
          <a:lstStyle/>
          <a:p>
            <a:r>
              <a:rPr lang="en-US"/>
              <a:t>Click to edit Master title style</a:t>
            </a:r>
            <a:endParaRPr lang="en-SA"/>
          </a:p>
        </p:txBody>
      </p:sp>
      <p:sp>
        <p:nvSpPr>
          <p:cNvPr id="3" name="Content Placeholder 2">
            <a:extLst>
              <a:ext uri="{FF2B5EF4-FFF2-40B4-BE49-F238E27FC236}">
                <a16:creationId xmlns:a16="http://schemas.microsoft.com/office/drawing/2014/main" id="{E8557FAD-F9A0-A86C-29F5-C58E12E7757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4" name="Content Placeholder 3">
            <a:extLst>
              <a:ext uri="{FF2B5EF4-FFF2-40B4-BE49-F238E27FC236}">
                <a16:creationId xmlns:a16="http://schemas.microsoft.com/office/drawing/2014/main" id="{FA888BAB-0D12-51DE-B1C6-0E89473827C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5" name="Date Placeholder 4">
            <a:extLst>
              <a:ext uri="{FF2B5EF4-FFF2-40B4-BE49-F238E27FC236}">
                <a16:creationId xmlns:a16="http://schemas.microsoft.com/office/drawing/2014/main" id="{38D6D5FE-8697-2F40-791A-171A1454B782}"/>
              </a:ext>
            </a:extLst>
          </p:cNvPr>
          <p:cNvSpPr>
            <a:spLocks noGrp="1"/>
          </p:cNvSpPr>
          <p:nvPr>
            <p:ph type="dt" sz="half" idx="10"/>
          </p:nvPr>
        </p:nvSpPr>
        <p:spPr/>
        <p:txBody>
          <a:bodyPr/>
          <a:lstStyle/>
          <a:p>
            <a:fld id="{25F688F7-D492-B24E-82C1-503D3F0FDC35}" type="datetimeFigureOut">
              <a:rPr lang="en-SA" smtClean="0"/>
              <a:t>22/03/2023 R</a:t>
            </a:fld>
            <a:endParaRPr lang="en-SA"/>
          </a:p>
        </p:txBody>
      </p:sp>
      <p:sp>
        <p:nvSpPr>
          <p:cNvPr id="6" name="Footer Placeholder 5">
            <a:extLst>
              <a:ext uri="{FF2B5EF4-FFF2-40B4-BE49-F238E27FC236}">
                <a16:creationId xmlns:a16="http://schemas.microsoft.com/office/drawing/2014/main" id="{2F1AA9A8-D44D-7DFF-168E-2BB234E87587}"/>
              </a:ext>
            </a:extLst>
          </p:cNvPr>
          <p:cNvSpPr>
            <a:spLocks noGrp="1"/>
          </p:cNvSpPr>
          <p:nvPr>
            <p:ph type="ftr" sz="quarter" idx="11"/>
          </p:nvPr>
        </p:nvSpPr>
        <p:spPr/>
        <p:txBody>
          <a:bodyPr/>
          <a:lstStyle/>
          <a:p>
            <a:endParaRPr lang="en-SA"/>
          </a:p>
        </p:txBody>
      </p:sp>
      <p:sp>
        <p:nvSpPr>
          <p:cNvPr id="7" name="Slide Number Placeholder 6">
            <a:extLst>
              <a:ext uri="{FF2B5EF4-FFF2-40B4-BE49-F238E27FC236}">
                <a16:creationId xmlns:a16="http://schemas.microsoft.com/office/drawing/2014/main" id="{3F476454-77F2-5758-7EC1-E21D686057F9}"/>
              </a:ext>
            </a:extLst>
          </p:cNvPr>
          <p:cNvSpPr>
            <a:spLocks noGrp="1"/>
          </p:cNvSpPr>
          <p:nvPr>
            <p:ph type="sldNum" sz="quarter" idx="12"/>
          </p:nvPr>
        </p:nvSpPr>
        <p:spPr/>
        <p:txBody>
          <a:bodyPr/>
          <a:lstStyle/>
          <a:p>
            <a:fld id="{84F0097F-4242-C548-ADAC-279EA07BE4CE}" type="slidenum">
              <a:rPr lang="en-SA" smtClean="0"/>
              <a:t>‹#›</a:t>
            </a:fld>
            <a:endParaRPr lang="en-SA"/>
          </a:p>
        </p:txBody>
      </p:sp>
    </p:spTree>
    <p:extLst>
      <p:ext uri="{BB962C8B-B14F-4D97-AF65-F5344CB8AC3E}">
        <p14:creationId xmlns:p14="http://schemas.microsoft.com/office/powerpoint/2010/main" val="1087543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9BA7D-88F4-7245-BFAB-A23D92A05993}"/>
              </a:ext>
            </a:extLst>
          </p:cNvPr>
          <p:cNvSpPr>
            <a:spLocks noGrp="1"/>
          </p:cNvSpPr>
          <p:nvPr>
            <p:ph type="title"/>
          </p:nvPr>
        </p:nvSpPr>
        <p:spPr>
          <a:xfrm>
            <a:off x="839788" y="365125"/>
            <a:ext cx="10515600" cy="1325563"/>
          </a:xfrm>
        </p:spPr>
        <p:txBody>
          <a:bodyPr/>
          <a:lstStyle/>
          <a:p>
            <a:r>
              <a:rPr lang="en-US"/>
              <a:t>Click to edit Master title style</a:t>
            </a:r>
            <a:endParaRPr lang="en-SA"/>
          </a:p>
        </p:txBody>
      </p:sp>
      <p:sp>
        <p:nvSpPr>
          <p:cNvPr id="3" name="Text Placeholder 2">
            <a:extLst>
              <a:ext uri="{FF2B5EF4-FFF2-40B4-BE49-F238E27FC236}">
                <a16:creationId xmlns:a16="http://schemas.microsoft.com/office/drawing/2014/main" id="{97FBAF0E-9192-BB87-9E5A-C58BC252029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D77B304-6EF8-FAB7-45C1-6D43545F706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5" name="Text Placeholder 4">
            <a:extLst>
              <a:ext uri="{FF2B5EF4-FFF2-40B4-BE49-F238E27FC236}">
                <a16:creationId xmlns:a16="http://schemas.microsoft.com/office/drawing/2014/main" id="{430F0DB1-ADED-F288-AD24-46BE08EDF2E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1BB0CAA-7B63-8F8C-5E57-A3CB6885CFF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7" name="Date Placeholder 6">
            <a:extLst>
              <a:ext uri="{FF2B5EF4-FFF2-40B4-BE49-F238E27FC236}">
                <a16:creationId xmlns:a16="http://schemas.microsoft.com/office/drawing/2014/main" id="{2F5E7E9B-6EA2-0A6D-1DA2-9314490D34DC}"/>
              </a:ext>
            </a:extLst>
          </p:cNvPr>
          <p:cNvSpPr>
            <a:spLocks noGrp="1"/>
          </p:cNvSpPr>
          <p:nvPr>
            <p:ph type="dt" sz="half" idx="10"/>
          </p:nvPr>
        </p:nvSpPr>
        <p:spPr/>
        <p:txBody>
          <a:bodyPr/>
          <a:lstStyle/>
          <a:p>
            <a:fld id="{25F688F7-D492-B24E-82C1-503D3F0FDC35}" type="datetimeFigureOut">
              <a:rPr lang="en-SA" smtClean="0"/>
              <a:t>22/03/2023 R</a:t>
            </a:fld>
            <a:endParaRPr lang="en-SA"/>
          </a:p>
        </p:txBody>
      </p:sp>
      <p:sp>
        <p:nvSpPr>
          <p:cNvPr id="8" name="Footer Placeholder 7">
            <a:extLst>
              <a:ext uri="{FF2B5EF4-FFF2-40B4-BE49-F238E27FC236}">
                <a16:creationId xmlns:a16="http://schemas.microsoft.com/office/drawing/2014/main" id="{1B861A5D-4D4C-BB55-DCC3-70DE71038ADF}"/>
              </a:ext>
            </a:extLst>
          </p:cNvPr>
          <p:cNvSpPr>
            <a:spLocks noGrp="1"/>
          </p:cNvSpPr>
          <p:nvPr>
            <p:ph type="ftr" sz="quarter" idx="11"/>
          </p:nvPr>
        </p:nvSpPr>
        <p:spPr/>
        <p:txBody>
          <a:bodyPr/>
          <a:lstStyle/>
          <a:p>
            <a:endParaRPr lang="en-SA"/>
          </a:p>
        </p:txBody>
      </p:sp>
      <p:sp>
        <p:nvSpPr>
          <p:cNvPr id="9" name="Slide Number Placeholder 8">
            <a:extLst>
              <a:ext uri="{FF2B5EF4-FFF2-40B4-BE49-F238E27FC236}">
                <a16:creationId xmlns:a16="http://schemas.microsoft.com/office/drawing/2014/main" id="{112FA8EF-0C8D-F184-6CE3-2B407E4B5CF8}"/>
              </a:ext>
            </a:extLst>
          </p:cNvPr>
          <p:cNvSpPr>
            <a:spLocks noGrp="1"/>
          </p:cNvSpPr>
          <p:nvPr>
            <p:ph type="sldNum" sz="quarter" idx="12"/>
          </p:nvPr>
        </p:nvSpPr>
        <p:spPr/>
        <p:txBody>
          <a:bodyPr/>
          <a:lstStyle/>
          <a:p>
            <a:fld id="{84F0097F-4242-C548-ADAC-279EA07BE4CE}" type="slidenum">
              <a:rPr lang="en-SA" smtClean="0"/>
              <a:t>‹#›</a:t>
            </a:fld>
            <a:endParaRPr lang="en-SA"/>
          </a:p>
        </p:txBody>
      </p:sp>
    </p:spTree>
    <p:extLst>
      <p:ext uri="{BB962C8B-B14F-4D97-AF65-F5344CB8AC3E}">
        <p14:creationId xmlns:p14="http://schemas.microsoft.com/office/powerpoint/2010/main" val="1001790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BC8EE-C383-07BD-64FD-45DE3DDE36E8}"/>
              </a:ext>
            </a:extLst>
          </p:cNvPr>
          <p:cNvSpPr>
            <a:spLocks noGrp="1"/>
          </p:cNvSpPr>
          <p:nvPr>
            <p:ph type="title"/>
          </p:nvPr>
        </p:nvSpPr>
        <p:spPr/>
        <p:txBody>
          <a:bodyPr/>
          <a:lstStyle/>
          <a:p>
            <a:r>
              <a:rPr lang="en-US"/>
              <a:t>Click to edit Master title style</a:t>
            </a:r>
            <a:endParaRPr lang="en-SA"/>
          </a:p>
        </p:txBody>
      </p:sp>
      <p:sp>
        <p:nvSpPr>
          <p:cNvPr id="3" name="Date Placeholder 2">
            <a:extLst>
              <a:ext uri="{FF2B5EF4-FFF2-40B4-BE49-F238E27FC236}">
                <a16:creationId xmlns:a16="http://schemas.microsoft.com/office/drawing/2014/main" id="{A5AE1554-6CCC-D3C2-AB62-5B07970E3193}"/>
              </a:ext>
            </a:extLst>
          </p:cNvPr>
          <p:cNvSpPr>
            <a:spLocks noGrp="1"/>
          </p:cNvSpPr>
          <p:nvPr>
            <p:ph type="dt" sz="half" idx="10"/>
          </p:nvPr>
        </p:nvSpPr>
        <p:spPr/>
        <p:txBody>
          <a:bodyPr/>
          <a:lstStyle/>
          <a:p>
            <a:fld id="{25F688F7-D492-B24E-82C1-503D3F0FDC35}" type="datetimeFigureOut">
              <a:rPr lang="en-SA" smtClean="0"/>
              <a:t>22/03/2023 R</a:t>
            </a:fld>
            <a:endParaRPr lang="en-SA"/>
          </a:p>
        </p:txBody>
      </p:sp>
      <p:sp>
        <p:nvSpPr>
          <p:cNvPr id="4" name="Footer Placeholder 3">
            <a:extLst>
              <a:ext uri="{FF2B5EF4-FFF2-40B4-BE49-F238E27FC236}">
                <a16:creationId xmlns:a16="http://schemas.microsoft.com/office/drawing/2014/main" id="{E9EF1791-213F-2ECC-55D2-184BAE536200}"/>
              </a:ext>
            </a:extLst>
          </p:cNvPr>
          <p:cNvSpPr>
            <a:spLocks noGrp="1"/>
          </p:cNvSpPr>
          <p:nvPr>
            <p:ph type="ftr" sz="quarter" idx="11"/>
          </p:nvPr>
        </p:nvSpPr>
        <p:spPr/>
        <p:txBody>
          <a:bodyPr/>
          <a:lstStyle/>
          <a:p>
            <a:endParaRPr lang="en-SA"/>
          </a:p>
        </p:txBody>
      </p:sp>
      <p:sp>
        <p:nvSpPr>
          <p:cNvPr id="5" name="Slide Number Placeholder 4">
            <a:extLst>
              <a:ext uri="{FF2B5EF4-FFF2-40B4-BE49-F238E27FC236}">
                <a16:creationId xmlns:a16="http://schemas.microsoft.com/office/drawing/2014/main" id="{8FEFECFA-1595-3E19-4968-B153F4F7D9D8}"/>
              </a:ext>
            </a:extLst>
          </p:cNvPr>
          <p:cNvSpPr>
            <a:spLocks noGrp="1"/>
          </p:cNvSpPr>
          <p:nvPr>
            <p:ph type="sldNum" sz="quarter" idx="12"/>
          </p:nvPr>
        </p:nvSpPr>
        <p:spPr/>
        <p:txBody>
          <a:bodyPr/>
          <a:lstStyle/>
          <a:p>
            <a:fld id="{84F0097F-4242-C548-ADAC-279EA07BE4CE}" type="slidenum">
              <a:rPr lang="en-SA" smtClean="0"/>
              <a:t>‹#›</a:t>
            </a:fld>
            <a:endParaRPr lang="en-SA"/>
          </a:p>
        </p:txBody>
      </p:sp>
    </p:spTree>
    <p:extLst>
      <p:ext uri="{BB962C8B-B14F-4D97-AF65-F5344CB8AC3E}">
        <p14:creationId xmlns:p14="http://schemas.microsoft.com/office/powerpoint/2010/main" val="13853905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11207BE-268E-93F0-4314-320EB74EE4D3}"/>
              </a:ext>
            </a:extLst>
          </p:cNvPr>
          <p:cNvSpPr>
            <a:spLocks noGrp="1"/>
          </p:cNvSpPr>
          <p:nvPr>
            <p:ph type="dt" sz="half" idx="10"/>
          </p:nvPr>
        </p:nvSpPr>
        <p:spPr/>
        <p:txBody>
          <a:bodyPr/>
          <a:lstStyle/>
          <a:p>
            <a:fld id="{25F688F7-D492-B24E-82C1-503D3F0FDC35}" type="datetimeFigureOut">
              <a:rPr lang="en-SA" smtClean="0"/>
              <a:t>22/03/2023 R</a:t>
            </a:fld>
            <a:endParaRPr lang="en-SA"/>
          </a:p>
        </p:txBody>
      </p:sp>
      <p:sp>
        <p:nvSpPr>
          <p:cNvPr id="3" name="Footer Placeholder 2">
            <a:extLst>
              <a:ext uri="{FF2B5EF4-FFF2-40B4-BE49-F238E27FC236}">
                <a16:creationId xmlns:a16="http://schemas.microsoft.com/office/drawing/2014/main" id="{FD747F20-E900-6CF3-2308-B04562414E22}"/>
              </a:ext>
            </a:extLst>
          </p:cNvPr>
          <p:cNvSpPr>
            <a:spLocks noGrp="1"/>
          </p:cNvSpPr>
          <p:nvPr>
            <p:ph type="ftr" sz="quarter" idx="11"/>
          </p:nvPr>
        </p:nvSpPr>
        <p:spPr/>
        <p:txBody>
          <a:bodyPr/>
          <a:lstStyle/>
          <a:p>
            <a:endParaRPr lang="en-SA"/>
          </a:p>
        </p:txBody>
      </p:sp>
      <p:sp>
        <p:nvSpPr>
          <p:cNvPr id="4" name="Slide Number Placeholder 3">
            <a:extLst>
              <a:ext uri="{FF2B5EF4-FFF2-40B4-BE49-F238E27FC236}">
                <a16:creationId xmlns:a16="http://schemas.microsoft.com/office/drawing/2014/main" id="{B7883FCB-19E1-CBB7-0BBD-B7FE42F03D06}"/>
              </a:ext>
            </a:extLst>
          </p:cNvPr>
          <p:cNvSpPr>
            <a:spLocks noGrp="1"/>
          </p:cNvSpPr>
          <p:nvPr>
            <p:ph type="sldNum" sz="quarter" idx="12"/>
          </p:nvPr>
        </p:nvSpPr>
        <p:spPr/>
        <p:txBody>
          <a:bodyPr/>
          <a:lstStyle/>
          <a:p>
            <a:fld id="{84F0097F-4242-C548-ADAC-279EA07BE4CE}" type="slidenum">
              <a:rPr lang="en-SA" smtClean="0"/>
              <a:t>‹#›</a:t>
            </a:fld>
            <a:endParaRPr lang="en-SA"/>
          </a:p>
        </p:txBody>
      </p:sp>
    </p:spTree>
    <p:extLst>
      <p:ext uri="{BB962C8B-B14F-4D97-AF65-F5344CB8AC3E}">
        <p14:creationId xmlns:p14="http://schemas.microsoft.com/office/powerpoint/2010/main" val="19106367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5DBC1-C309-5903-772A-EA25F4C04A2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SA"/>
          </a:p>
        </p:txBody>
      </p:sp>
      <p:sp>
        <p:nvSpPr>
          <p:cNvPr id="3" name="Content Placeholder 2">
            <a:extLst>
              <a:ext uri="{FF2B5EF4-FFF2-40B4-BE49-F238E27FC236}">
                <a16:creationId xmlns:a16="http://schemas.microsoft.com/office/drawing/2014/main" id="{CA4595B8-9905-A494-DD4F-2F7C310F9C5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4" name="Text Placeholder 3">
            <a:extLst>
              <a:ext uri="{FF2B5EF4-FFF2-40B4-BE49-F238E27FC236}">
                <a16:creationId xmlns:a16="http://schemas.microsoft.com/office/drawing/2014/main" id="{2CDDF645-832C-D200-0EBC-37BBFFA354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9D3016-CCF2-0A30-1DAC-DC99D1C53D39}"/>
              </a:ext>
            </a:extLst>
          </p:cNvPr>
          <p:cNvSpPr>
            <a:spLocks noGrp="1"/>
          </p:cNvSpPr>
          <p:nvPr>
            <p:ph type="dt" sz="half" idx="10"/>
          </p:nvPr>
        </p:nvSpPr>
        <p:spPr/>
        <p:txBody>
          <a:bodyPr/>
          <a:lstStyle/>
          <a:p>
            <a:fld id="{25F688F7-D492-B24E-82C1-503D3F0FDC35}" type="datetimeFigureOut">
              <a:rPr lang="en-SA" smtClean="0"/>
              <a:t>22/03/2023 R</a:t>
            </a:fld>
            <a:endParaRPr lang="en-SA"/>
          </a:p>
        </p:txBody>
      </p:sp>
      <p:sp>
        <p:nvSpPr>
          <p:cNvPr id="6" name="Footer Placeholder 5">
            <a:extLst>
              <a:ext uri="{FF2B5EF4-FFF2-40B4-BE49-F238E27FC236}">
                <a16:creationId xmlns:a16="http://schemas.microsoft.com/office/drawing/2014/main" id="{0E3E17EB-3956-01A8-E21C-CEBC497B1BED}"/>
              </a:ext>
            </a:extLst>
          </p:cNvPr>
          <p:cNvSpPr>
            <a:spLocks noGrp="1"/>
          </p:cNvSpPr>
          <p:nvPr>
            <p:ph type="ftr" sz="quarter" idx="11"/>
          </p:nvPr>
        </p:nvSpPr>
        <p:spPr/>
        <p:txBody>
          <a:bodyPr/>
          <a:lstStyle/>
          <a:p>
            <a:endParaRPr lang="en-SA"/>
          </a:p>
        </p:txBody>
      </p:sp>
      <p:sp>
        <p:nvSpPr>
          <p:cNvPr id="7" name="Slide Number Placeholder 6">
            <a:extLst>
              <a:ext uri="{FF2B5EF4-FFF2-40B4-BE49-F238E27FC236}">
                <a16:creationId xmlns:a16="http://schemas.microsoft.com/office/drawing/2014/main" id="{D6A37889-A144-9A2B-D18C-6A0C8F34C68E}"/>
              </a:ext>
            </a:extLst>
          </p:cNvPr>
          <p:cNvSpPr>
            <a:spLocks noGrp="1"/>
          </p:cNvSpPr>
          <p:nvPr>
            <p:ph type="sldNum" sz="quarter" idx="12"/>
          </p:nvPr>
        </p:nvSpPr>
        <p:spPr/>
        <p:txBody>
          <a:bodyPr/>
          <a:lstStyle/>
          <a:p>
            <a:fld id="{84F0097F-4242-C548-ADAC-279EA07BE4CE}" type="slidenum">
              <a:rPr lang="en-SA" smtClean="0"/>
              <a:t>‹#›</a:t>
            </a:fld>
            <a:endParaRPr lang="en-SA"/>
          </a:p>
        </p:txBody>
      </p:sp>
    </p:spTree>
    <p:extLst>
      <p:ext uri="{BB962C8B-B14F-4D97-AF65-F5344CB8AC3E}">
        <p14:creationId xmlns:p14="http://schemas.microsoft.com/office/powerpoint/2010/main" val="7923393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04119-278E-7CFF-91A6-293F307294C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SA"/>
          </a:p>
        </p:txBody>
      </p:sp>
      <p:sp>
        <p:nvSpPr>
          <p:cNvPr id="3" name="Picture Placeholder 2">
            <a:extLst>
              <a:ext uri="{FF2B5EF4-FFF2-40B4-BE49-F238E27FC236}">
                <a16:creationId xmlns:a16="http://schemas.microsoft.com/office/drawing/2014/main" id="{C7B5B4F5-EFDF-BAE5-F24B-2E1E0F87AC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SA"/>
          </a:p>
        </p:txBody>
      </p:sp>
      <p:sp>
        <p:nvSpPr>
          <p:cNvPr id="4" name="Text Placeholder 3">
            <a:extLst>
              <a:ext uri="{FF2B5EF4-FFF2-40B4-BE49-F238E27FC236}">
                <a16:creationId xmlns:a16="http://schemas.microsoft.com/office/drawing/2014/main" id="{6F36AE49-CD89-31BC-6FE8-0565613661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55BC4C0-6675-8023-ADFE-A7F0B1E14AAD}"/>
              </a:ext>
            </a:extLst>
          </p:cNvPr>
          <p:cNvSpPr>
            <a:spLocks noGrp="1"/>
          </p:cNvSpPr>
          <p:nvPr>
            <p:ph type="dt" sz="half" idx="10"/>
          </p:nvPr>
        </p:nvSpPr>
        <p:spPr/>
        <p:txBody>
          <a:bodyPr/>
          <a:lstStyle/>
          <a:p>
            <a:fld id="{25F688F7-D492-B24E-82C1-503D3F0FDC35}" type="datetimeFigureOut">
              <a:rPr lang="en-SA" smtClean="0"/>
              <a:t>22/03/2023 R</a:t>
            </a:fld>
            <a:endParaRPr lang="en-SA"/>
          </a:p>
        </p:txBody>
      </p:sp>
      <p:sp>
        <p:nvSpPr>
          <p:cNvPr id="6" name="Footer Placeholder 5">
            <a:extLst>
              <a:ext uri="{FF2B5EF4-FFF2-40B4-BE49-F238E27FC236}">
                <a16:creationId xmlns:a16="http://schemas.microsoft.com/office/drawing/2014/main" id="{C05945D6-D378-BAE8-E206-A200B3DFCA10}"/>
              </a:ext>
            </a:extLst>
          </p:cNvPr>
          <p:cNvSpPr>
            <a:spLocks noGrp="1"/>
          </p:cNvSpPr>
          <p:nvPr>
            <p:ph type="ftr" sz="quarter" idx="11"/>
          </p:nvPr>
        </p:nvSpPr>
        <p:spPr/>
        <p:txBody>
          <a:bodyPr/>
          <a:lstStyle/>
          <a:p>
            <a:endParaRPr lang="en-SA"/>
          </a:p>
        </p:txBody>
      </p:sp>
      <p:sp>
        <p:nvSpPr>
          <p:cNvPr id="7" name="Slide Number Placeholder 6">
            <a:extLst>
              <a:ext uri="{FF2B5EF4-FFF2-40B4-BE49-F238E27FC236}">
                <a16:creationId xmlns:a16="http://schemas.microsoft.com/office/drawing/2014/main" id="{1707D653-5F67-BFFB-7C2C-4CFF1F2EC40D}"/>
              </a:ext>
            </a:extLst>
          </p:cNvPr>
          <p:cNvSpPr>
            <a:spLocks noGrp="1"/>
          </p:cNvSpPr>
          <p:nvPr>
            <p:ph type="sldNum" sz="quarter" idx="12"/>
          </p:nvPr>
        </p:nvSpPr>
        <p:spPr/>
        <p:txBody>
          <a:bodyPr/>
          <a:lstStyle/>
          <a:p>
            <a:fld id="{84F0097F-4242-C548-ADAC-279EA07BE4CE}" type="slidenum">
              <a:rPr lang="en-SA" smtClean="0"/>
              <a:t>‹#›</a:t>
            </a:fld>
            <a:endParaRPr lang="en-SA"/>
          </a:p>
        </p:txBody>
      </p:sp>
    </p:spTree>
    <p:extLst>
      <p:ext uri="{BB962C8B-B14F-4D97-AF65-F5344CB8AC3E}">
        <p14:creationId xmlns:p14="http://schemas.microsoft.com/office/powerpoint/2010/main" val="32197898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B7216-0E65-172F-86DA-61C2502E6FE6}"/>
              </a:ext>
            </a:extLst>
          </p:cNvPr>
          <p:cNvSpPr>
            <a:spLocks noGrp="1"/>
          </p:cNvSpPr>
          <p:nvPr>
            <p:ph type="title"/>
          </p:nvPr>
        </p:nvSpPr>
        <p:spPr/>
        <p:txBody>
          <a:bodyPr/>
          <a:lstStyle/>
          <a:p>
            <a:r>
              <a:rPr lang="en-US"/>
              <a:t>Click to edit Master title style</a:t>
            </a:r>
            <a:endParaRPr lang="en-SA"/>
          </a:p>
        </p:txBody>
      </p:sp>
      <p:sp>
        <p:nvSpPr>
          <p:cNvPr id="3" name="Vertical Text Placeholder 2">
            <a:extLst>
              <a:ext uri="{FF2B5EF4-FFF2-40B4-BE49-F238E27FC236}">
                <a16:creationId xmlns:a16="http://schemas.microsoft.com/office/drawing/2014/main" id="{C46FEB88-6D75-A505-6184-CF262E136B7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4" name="Date Placeholder 3">
            <a:extLst>
              <a:ext uri="{FF2B5EF4-FFF2-40B4-BE49-F238E27FC236}">
                <a16:creationId xmlns:a16="http://schemas.microsoft.com/office/drawing/2014/main" id="{97ACC598-A4CF-806F-3661-DE917DE3AA4B}"/>
              </a:ext>
            </a:extLst>
          </p:cNvPr>
          <p:cNvSpPr>
            <a:spLocks noGrp="1"/>
          </p:cNvSpPr>
          <p:nvPr>
            <p:ph type="dt" sz="half" idx="10"/>
          </p:nvPr>
        </p:nvSpPr>
        <p:spPr/>
        <p:txBody>
          <a:bodyPr/>
          <a:lstStyle/>
          <a:p>
            <a:fld id="{25F688F7-D492-B24E-82C1-503D3F0FDC35}" type="datetimeFigureOut">
              <a:rPr lang="en-SA" smtClean="0"/>
              <a:t>22/03/2023 R</a:t>
            </a:fld>
            <a:endParaRPr lang="en-SA"/>
          </a:p>
        </p:txBody>
      </p:sp>
      <p:sp>
        <p:nvSpPr>
          <p:cNvPr id="5" name="Footer Placeholder 4">
            <a:extLst>
              <a:ext uri="{FF2B5EF4-FFF2-40B4-BE49-F238E27FC236}">
                <a16:creationId xmlns:a16="http://schemas.microsoft.com/office/drawing/2014/main" id="{3EF66FA8-5742-5F7F-4DA0-D25FD66CF627}"/>
              </a:ext>
            </a:extLst>
          </p:cNvPr>
          <p:cNvSpPr>
            <a:spLocks noGrp="1"/>
          </p:cNvSpPr>
          <p:nvPr>
            <p:ph type="ftr" sz="quarter" idx="11"/>
          </p:nvPr>
        </p:nvSpPr>
        <p:spPr/>
        <p:txBody>
          <a:bodyPr/>
          <a:lstStyle/>
          <a:p>
            <a:endParaRPr lang="en-SA"/>
          </a:p>
        </p:txBody>
      </p:sp>
      <p:sp>
        <p:nvSpPr>
          <p:cNvPr id="6" name="Slide Number Placeholder 5">
            <a:extLst>
              <a:ext uri="{FF2B5EF4-FFF2-40B4-BE49-F238E27FC236}">
                <a16:creationId xmlns:a16="http://schemas.microsoft.com/office/drawing/2014/main" id="{98633E1A-0972-E5EF-C504-AB34B75E24BF}"/>
              </a:ext>
            </a:extLst>
          </p:cNvPr>
          <p:cNvSpPr>
            <a:spLocks noGrp="1"/>
          </p:cNvSpPr>
          <p:nvPr>
            <p:ph type="sldNum" sz="quarter" idx="12"/>
          </p:nvPr>
        </p:nvSpPr>
        <p:spPr/>
        <p:txBody>
          <a:bodyPr/>
          <a:lstStyle/>
          <a:p>
            <a:fld id="{84F0097F-4242-C548-ADAC-279EA07BE4CE}" type="slidenum">
              <a:rPr lang="en-SA" smtClean="0"/>
              <a:t>‹#›</a:t>
            </a:fld>
            <a:endParaRPr lang="en-SA"/>
          </a:p>
        </p:txBody>
      </p:sp>
    </p:spTree>
    <p:extLst>
      <p:ext uri="{BB962C8B-B14F-4D97-AF65-F5344CB8AC3E}">
        <p14:creationId xmlns:p14="http://schemas.microsoft.com/office/powerpoint/2010/main" val="531826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016FA1-3FD4-72F7-4B9A-BBA435AAF97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SA"/>
          </a:p>
        </p:txBody>
      </p:sp>
      <p:sp>
        <p:nvSpPr>
          <p:cNvPr id="3" name="Vertical Text Placeholder 2">
            <a:extLst>
              <a:ext uri="{FF2B5EF4-FFF2-40B4-BE49-F238E27FC236}">
                <a16:creationId xmlns:a16="http://schemas.microsoft.com/office/drawing/2014/main" id="{ECC95FE2-0920-72DB-1593-CD9F7478EFF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4" name="Date Placeholder 3">
            <a:extLst>
              <a:ext uri="{FF2B5EF4-FFF2-40B4-BE49-F238E27FC236}">
                <a16:creationId xmlns:a16="http://schemas.microsoft.com/office/drawing/2014/main" id="{B1DCA02D-02C1-725B-A51F-BCBA04DC4E50}"/>
              </a:ext>
            </a:extLst>
          </p:cNvPr>
          <p:cNvSpPr>
            <a:spLocks noGrp="1"/>
          </p:cNvSpPr>
          <p:nvPr>
            <p:ph type="dt" sz="half" idx="10"/>
          </p:nvPr>
        </p:nvSpPr>
        <p:spPr/>
        <p:txBody>
          <a:bodyPr/>
          <a:lstStyle/>
          <a:p>
            <a:fld id="{25F688F7-D492-B24E-82C1-503D3F0FDC35}" type="datetimeFigureOut">
              <a:rPr lang="en-SA" smtClean="0"/>
              <a:t>22/03/2023 R</a:t>
            </a:fld>
            <a:endParaRPr lang="en-SA"/>
          </a:p>
        </p:txBody>
      </p:sp>
      <p:sp>
        <p:nvSpPr>
          <p:cNvPr id="5" name="Footer Placeholder 4">
            <a:extLst>
              <a:ext uri="{FF2B5EF4-FFF2-40B4-BE49-F238E27FC236}">
                <a16:creationId xmlns:a16="http://schemas.microsoft.com/office/drawing/2014/main" id="{5ECE9BE8-3656-29A0-3D0D-2E60F4221B32}"/>
              </a:ext>
            </a:extLst>
          </p:cNvPr>
          <p:cNvSpPr>
            <a:spLocks noGrp="1"/>
          </p:cNvSpPr>
          <p:nvPr>
            <p:ph type="ftr" sz="quarter" idx="11"/>
          </p:nvPr>
        </p:nvSpPr>
        <p:spPr/>
        <p:txBody>
          <a:bodyPr/>
          <a:lstStyle/>
          <a:p>
            <a:endParaRPr lang="en-SA"/>
          </a:p>
        </p:txBody>
      </p:sp>
      <p:sp>
        <p:nvSpPr>
          <p:cNvPr id="6" name="Slide Number Placeholder 5">
            <a:extLst>
              <a:ext uri="{FF2B5EF4-FFF2-40B4-BE49-F238E27FC236}">
                <a16:creationId xmlns:a16="http://schemas.microsoft.com/office/drawing/2014/main" id="{75A561D1-8EC9-847D-FEDB-E60CFF65C482}"/>
              </a:ext>
            </a:extLst>
          </p:cNvPr>
          <p:cNvSpPr>
            <a:spLocks noGrp="1"/>
          </p:cNvSpPr>
          <p:nvPr>
            <p:ph type="sldNum" sz="quarter" idx="12"/>
          </p:nvPr>
        </p:nvSpPr>
        <p:spPr/>
        <p:txBody>
          <a:bodyPr/>
          <a:lstStyle/>
          <a:p>
            <a:fld id="{84F0097F-4242-C548-ADAC-279EA07BE4CE}" type="slidenum">
              <a:rPr lang="en-SA" smtClean="0"/>
              <a:t>‹#›</a:t>
            </a:fld>
            <a:endParaRPr lang="en-SA"/>
          </a:p>
        </p:txBody>
      </p:sp>
    </p:spTree>
    <p:extLst>
      <p:ext uri="{BB962C8B-B14F-4D97-AF65-F5344CB8AC3E}">
        <p14:creationId xmlns:p14="http://schemas.microsoft.com/office/powerpoint/2010/main" val="14755424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07201DCD-66E1-1141-A464-51AE288AF04B}" type="datetime1">
              <a:rPr lang="en-US" smtClean="0"/>
              <a:t>3/22/23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848894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C87FF8A3-3012-8B47-89A7-509EA0574934}" type="datetime1">
              <a:rPr lang="en-US" smtClean="0"/>
              <a:t>3/22/23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279648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5C92595-BC5F-EF4F-8F8D-53A3C09495BD}" type="datetime1">
              <a:rPr lang="en-US" smtClean="0"/>
              <a:t>3/22/23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174228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B8E03668-B45C-3A49-963E-42F6889F8C88}" type="datetime1">
              <a:rPr lang="en-US" smtClean="0"/>
              <a:t>3/22/23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6851130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E8E1CB6-9567-964A-84A8-298FA9F2046A}" type="datetime1">
              <a:rPr lang="en-US" smtClean="0"/>
              <a:t>3/22/23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6127200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1DEE8F8E-805E-A948-9974-14D7470CB783}" type="datetime1">
              <a:rPr lang="en-US" smtClean="0"/>
              <a:t>3/22/23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2465496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C8BE17B-CFF0-1D4C-A1FF-1B0B53F25FE9}" type="datetime1">
              <a:rPr lang="en-US" smtClean="0"/>
              <a:t>3/22/23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5560575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82A67081-EEC5-EA49-8CC3-72BCD8B451A1}" type="datetime1">
              <a:rPr lang="en-US" smtClean="0"/>
              <a:t>3/22/23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3964219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856C8C82-3607-0F48-81B9-E11B7CCD4185}" type="datetime1">
              <a:rPr lang="en-US" smtClean="0"/>
              <a:t>3/22/23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137662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FF80341E-BE37-BA43-B9A1-A0FB2011F844}" type="datetime1">
              <a:rPr lang="en-US" smtClean="0"/>
              <a:t>3/22/23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3528740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570B8907-C3AC-9F42-AA64-D5DEEFEABC34}" type="datetime1">
              <a:rPr lang="en-US" smtClean="0"/>
              <a:t>3/22/23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731353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17" Type="http://schemas.openxmlformats.org/officeDocument/2006/relationships/image" Target="../media/image5.png"/><Relationship Id="rId2" Type="http://schemas.openxmlformats.org/officeDocument/2006/relationships/slideLayout" Target="../slideLayouts/slideLayout13.xml"/><Relationship Id="rId16"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25EEBF-D23F-E011-40A3-19F1203FFC4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SA"/>
          </a:p>
        </p:txBody>
      </p:sp>
      <p:sp>
        <p:nvSpPr>
          <p:cNvPr id="3" name="Text Placeholder 2">
            <a:extLst>
              <a:ext uri="{FF2B5EF4-FFF2-40B4-BE49-F238E27FC236}">
                <a16:creationId xmlns:a16="http://schemas.microsoft.com/office/drawing/2014/main" id="{6FAE87F7-79F0-DD26-70FD-7590ED99FCA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4" name="Date Placeholder 3">
            <a:extLst>
              <a:ext uri="{FF2B5EF4-FFF2-40B4-BE49-F238E27FC236}">
                <a16:creationId xmlns:a16="http://schemas.microsoft.com/office/drawing/2014/main" id="{E72D7DC1-A49D-0653-1F5A-35BEF6E284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F688F7-D492-B24E-82C1-503D3F0FDC35}" type="datetimeFigureOut">
              <a:rPr lang="en-SA" smtClean="0"/>
              <a:t>22/03/2023 R</a:t>
            </a:fld>
            <a:endParaRPr lang="en-SA"/>
          </a:p>
        </p:txBody>
      </p:sp>
      <p:sp>
        <p:nvSpPr>
          <p:cNvPr id="5" name="Footer Placeholder 4">
            <a:extLst>
              <a:ext uri="{FF2B5EF4-FFF2-40B4-BE49-F238E27FC236}">
                <a16:creationId xmlns:a16="http://schemas.microsoft.com/office/drawing/2014/main" id="{8CB77A5C-0CAB-B4BD-FD89-3CC851A4327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SA"/>
          </a:p>
        </p:txBody>
      </p:sp>
      <p:sp>
        <p:nvSpPr>
          <p:cNvPr id="6" name="Slide Number Placeholder 5">
            <a:extLst>
              <a:ext uri="{FF2B5EF4-FFF2-40B4-BE49-F238E27FC236}">
                <a16:creationId xmlns:a16="http://schemas.microsoft.com/office/drawing/2014/main" id="{393F927C-EF70-6A58-E4C3-DEE8A744475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F0097F-4242-C548-ADAC-279EA07BE4CE}" type="slidenum">
              <a:rPr lang="en-SA" smtClean="0"/>
              <a:t>‹#›</a:t>
            </a:fld>
            <a:endParaRPr lang="en-SA"/>
          </a:p>
        </p:txBody>
      </p:sp>
    </p:spTree>
    <p:extLst>
      <p:ext uri="{BB962C8B-B14F-4D97-AF65-F5344CB8AC3E}">
        <p14:creationId xmlns:p14="http://schemas.microsoft.com/office/powerpoint/2010/main" val="8868108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66596" y="174061"/>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095129" y="6405318"/>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pic>
        <p:nvPicPr>
          <p:cNvPr id="8" name="Picture 7">
            <a:extLst>
              <a:ext uri="{FF2B5EF4-FFF2-40B4-BE49-F238E27FC236}">
                <a16:creationId xmlns:a16="http://schemas.microsoft.com/office/drawing/2014/main" id="{CACB2277-497E-4798-88CE-11CD3AEC7E4C}"/>
              </a:ext>
            </a:extLst>
          </p:cNvPr>
          <p:cNvPicPr>
            <a:picLocks noChangeAspect="1"/>
          </p:cNvPicPr>
          <p:nvPr userDrawn="1"/>
        </p:nvPicPr>
        <p:blipFill>
          <a:blip r:embed="rId13"/>
          <a:stretch>
            <a:fillRect/>
          </a:stretch>
        </p:blipFill>
        <p:spPr>
          <a:xfrm>
            <a:off x="-118883" y="2075570"/>
            <a:ext cx="237765" cy="2706859"/>
          </a:xfrm>
          <a:prstGeom prst="rect">
            <a:avLst/>
          </a:prstGeom>
        </p:spPr>
      </p:pic>
      <p:pic>
        <p:nvPicPr>
          <p:cNvPr id="9" name="Google Shape;124;p4">
            <a:extLst>
              <a:ext uri="{FF2B5EF4-FFF2-40B4-BE49-F238E27FC236}">
                <a16:creationId xmlns:a16="http://schemas.microsoft.com/office/drawing/2014/main" id="{7D3E4BAA-3DCF-411D-81AA-60622A9E007E}"/>
              </a:ext>
            </a:extLst>
          </p:cNvPr>
          <p:cNvPicPr preferRelativeResize="0"/>
          <p:nvPr userDrawn="1"/>
        </p:nvPicPr>
        <p:blipFill rotWithShape="1">
          <a:blip r:embed="rId14">
            <a:alphaModFix/>
          </a:blip>
          <a:srcRect/>
          <a:stretch/>
        </p:blipFill>
        <p:spPr>
          <a:xfrm>
            <a:off x="12072675" y="2072895"/>
            <a:ext cx="238650" cy="2709534"/>
          </a:xfrm>
          <a:prstGeom prst="rect">
            <a:avLst/>
          </a:prstGeom>
          <a:noFill/>
          <a:ln>
            <a:noFill/>
          </a:ln>
        </p:spPr>
      </p:pic>
      <p:pic>
        <p:nvPicPr>
          <p:cNvPr id="10" name="Picture 9">
            <a:extLst>
              <a:ext uri="{FF2B5EF4-FFF2-40B4-BE49-F238E27FC236}">
                <a16:creationId xmlns:a16="http://schemas.microsoft.com/office/drawing/2014/main" id="{6717A31C-4F70-4C6A-9B24-1EE69560DEAF}"/>
              </a:ext>
            </a:extLst>
          </p:cNvPr>
          <p:cNvPicPr>
            <a:picLocks noChangeAspect="1"/>
          </p:cNvPicPr>
          <p:nvPr userDrawn="1"/>
        </p:nvPicPr>
        <p:blipFill>
          <a:blip r:embed="rId15"/>
          <a:stretch>
            <a:fillRect/>
          </a:stretch>
        </p:blipFill>
        <p:spPr>
          <a:xfrm>
            <a:off x="2285141" y="6073322"/>
            <a:ext cx="9906859" cy="207282"/>
          </a:xfrm>
          <a:prstGeom prst="rect">
            <a:avLst/>
          </a:prstGeom>
        </p:spPr>
      </p:pic>
      <p:pic>
        <p:nvPicPr>
          <p:cNvPr id="11" name="Picture 10">
            <a:extLst>
              <a:ext uri="{FF2B5EF4-FFF2-40B4-BE49-F238E27FC236}">
                <a16:creationId xmlns:a16="http://schemas.microsoft.com/office/drawing/2014/main" id="{0D86B9A2-3981-4CF9-9DF6-2364DC36F51D}"/>
              </a:ext>
            </a:extLst>
          </p:cNvPr>
          <p:cNvPicPr>
            <a:picLocks noChangeAspect="1"/>
          </p:cNvPicPr>
          <p:nvPr userDrawn="1"/>
        </p:nvPicPr>
        <p:blipFill>
          <a:blip r:embed="rId16"/>
          <a:stretch>
            <a:fillRect/>
          </a:stretch>
        </p:blipFill>
        <p:spPr>
          <a:xfrm>
            <a:off x="264458" y="5878586"/>
            <a:ext cx="936544" cy="842889"/>
          </a:xfrm>
          <a:prstGeom prst="rect">
            <a:avLst/>
          </a:prstGeom>
        </p:spPr>
      </p:pic>
      <p:pic>
        <p:nvPicPr>
          <p:cNvPr id="12" name="Picture 11">
            <a:extLst>
              <a:ext uri="{FF2B5EF4-FFF2-40B4-BE49-F238E27FC236}">
                <a16:creationId xmlns:a16="http://schemas.microsoft.com/office/drawing/2014/main" id="{A2ADB3A2-4CD6-4D2C-913A-788A2516D3F9}"/>
              </a:ext>
            </a:extLst>
          </p:cNvPr>
          <p:cNvPicPr>
            <a:picLocks noChangeAspect="1"/>
          </p:cNvPicPr>
          <p:nvPr userDrawn="1"/>
        </p:nvPicPr>
        <p:blipFill>
          <a:blip r:embed="rId17"/>
          <a:stretch>
            <a:fillRect/>
          </a:stretch>
        </p:blipFill>
        <p:spPr>
          <a:xfrm>
            <a:off x="-1" y="0"/>
            <a:ext cx="9534970" cy="1609483"/>
          </a:xfrm>
          <a:prstGeom prst="rect">
            <a:avLst/>
          </a:prstGeom>
        </p:spPr>
      </p:pic>
      <p:sp>
        <p:nvSpPr>
          <p:cNvPr id="7" name="TextBox 6">
            <a:extLst>
              <a:ext uri="{FF2B5EF4-FFF2-40B4-BE49-F238E27FC236}">
                <a16:creationId xmlns:a16="http://schemas.microsoft.com/office/drawing/2014/main" id="{42B9B87E-2BF2-1213-2B95-8134D7882960}"/>
              </a:ext>
            </a:extLst>
          </p:cNvPr>
          <p:cNvSpPr txBox="1"/>
          <p:nvPr userDrawn="1"/>
        </p:nvSpPr>
        <p:spPr>
          <a:xfrm>
            <a:off x="118882" y="286394"/>
            <a:ext cx="1792942" cy="954107"/>
          </a:xfrm>
          <a:prstGeom prst="rect">
            <a:avLst/>
          </a:prstGeom>
          <a:noFill/>
        </p:spPr>
        <p:txBody>
          <a:bodyPr wrap="square" rtlCol="0">
            <a:spAutoFit/>
          </a:bodyPr>
          <a:lstStyle/>
          <a:p>
            <a:pPr algn="ctr"/>
            <a:r>
              <a:rPr lang="en-SA" sz="2800" b="1" dirty="0">
                <a:solidFill>
                  <a:schemeClr val="bg1"/>
                </a:solidFill>
              </a:rPr>
              <a:t>Chapter</a:t>
            </a:r>
          </a:p>
          <a:p>
            <a:pPr algn="ctr"/>
            <a:r>
              <a:rPr lang="en-SA" sz="2800" b="1" dirty="0">
                <a:solidFill>
                  <a:schemeClr val="bg1"/>
                </a:solidFill>
              </a:rPr>
              <a:t>08</a:t>
            </a:r>
          </a:p>
        </p:txBody>
      </p:sp>
      <p:sp>
        <p:nvSpPr>
          <p:cNvPr id="13" name="TextBox 12">
            <a:extLst>
              <a:ext uri="{FF2B5EF4-FFF2-40B4-BE49-F238E27FC236}">
                <a16:creationId xmlns:a16="http://schemas.microsoft.com/office/drawing/2014/main" id="{DCBADA8D-5A16-43C2-029C-84C46708AF83}"/>
              </a:ext>
            </a:extLst>
          </p:cNvPr>
          <p:cNvSpPr txBox="1"/>
          <p:nvPr userDrawn="1"/>
        </p:nvSpPr>
        <p:spPr>
          <a:xfrm>
            <a:off x="10838329" y="6433993"/>
            <a:ext cx="2250142" cy="307777"/>
          </a:xfrm>
          <a:prstGeom prst="rect">
            <a:avLst/>
          </a:prstGeom>
          <a:noFill/>
        </p:spPr>
        <p:txBody>
          <a:bodyPr wrap="square" rtlCol="0">
            <a:spAutoFit/>
          </a:bodyPr>
          <a:lstStyle/>
          <a:p>
            <a:r>
              <a:rPr lang="en-SA" sz="1400" b="1" dirty="0">
                <a:latin typeface="APPLE CHANCERY" panose="03020702040506060504" pitchFamily="66" charset="-79"/>
                <a:cs typeface="APPLE CHANCERY" panose="03020702040506060504" pitchFamily="66" charset="-79"/>
              </a:rPr>
              <a:t>Thana Ahmed</a:t>
            </a:r>
          </a:p>
        </p:txBody>
      </p:sp>
    </p:spTree>
    <p:extLst>
      <p:ext uri="{BB962C8B-B14F-4D97-AF65-F5344CB8AC3E}">
        <p14:creationId xmlns:p14="http://schemas.microsoft.com/office/powerpoint/2010/main" val="7004881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1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4.emf"/><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5.em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6.emf"/><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7.em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8.em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9.emf"/><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0.emf"/><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1.emf"/><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2.emf"/><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3.emf"/><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4.emf"/><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5.emf"/><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6.emf"/><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7.emf"/><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8.emf"/><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9.emf"/><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0.emf"/><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1.emf"/><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2.emf"/><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3.emf"/><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4.emf"/><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1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5613119"/>
            <a:ext cx="12200709" cy="123503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2249" y="5867865"/>
            <a:ext cx="1069463" cy="959038"/>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037341"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Entrepreneurship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Thana Ahmed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8</a:t>
            </a:r>
          </a:p>
        </p:txBody>
      </p:sp>
      <p:sp>
        <p:nvSpPr>
          <p:cNvPr id="5" name="TextBox 4">
            <a:extLst>
              <a:ext uri="{FF2B5EF4-FFF2-40B4-BE49-F238E27FC236}">
                <a16:creationId xmlns:a16="http://schemas.microsoft.com/office/drawing/2014/main" id="{07E06C2C-E456-DE4C-5A39-9F77DDDF01BD}"/>
              </a:ext>
            </a:extLst>
          </p:cNvPr>
          <p:cNvSpPr txBox="1"/>
          <p:nvPr/>
        </p:nvSpPr>
        <p:spPr>
          <a:xfrm>
            <a:off x="6670861" y="3340034"/>
            <a:ext cx="5521139" cy="523220"/>
          </a:xfrm>
          <a:prstGeom prst="rect">
            <a:avLst/>
          </a:prstGeom>
          <a:noFill/>
        </p:spPr>
        <p:txBody>
          <a:bodyPr wrap="square">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ar-JO" sz="2800" b="1" i="0" u="none" strike="noStrike" kern="1200" cap="none" spc="0" normalizeH="0" baseline="0" noProof="0" dirty="0">
                <a:ln>
                  <a:noFill/>
                </a:ln>
                <a:solidFill>
                  <a:prstClr val="white"/>
                </a:solidFill>
                <a:effectLst/>
                <a:uLnTx/>
                <a:uFillTx/>
                <a:latin typeface="David" panose="020E0502060401010101" pitchFamily="34" charset="-79"/>
                <a:ea typeface="+mn-ea"/>
                <a:cs typeface="Arial" panose="020B0604020202020204" pitchFamily="34" charset="0"/>
              </a:rPr>
              <a:t>Pricing and Credit Strategies </a:t>
            </a:r>
          </a:p>
        </p:txBody>
      </p:sp>
      <p:sp>
        <p:nvSpPr>
          <p:cNvPr id="3" name="Slide Number Placeholder 2">
            <a:extLst>
              <a:ext uri="{FF2B5EF4-FFF2-40B4-BE49-F238E27FC236}">
                <a16:creationId xmlns:a16="http://schemas.microsoft.com/office/drawing/2014/main" id="{9C10B053-0FBB-6088-C6CC-2B8F5794ED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9BE5B661-3A3B-C6EB-DFD7-2CFC4F396432}"/>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803783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5" name="Picture 4">
            <a:extLst>
              <a:ext uri="{FF2B5EF4-FFF2-40B4-BE49-F238E27FC236}">
                <a16:creationId xmlns:a16="http://schemas.microsoft.com/office/drawing/2014/main" id="{3809C681-4629-0CDD-77C6-7EE8038B9113}"/>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3806086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49EE0482-3284-B5F0-2997-2AED88467075}"/>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3652738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6DF77547-B333-2DFD-18B1-94B052FD65F8}"/>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28950484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626644AC-8B4F-D300-A8C6-CAF3139445A2}"/>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32983924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dirty="0"/>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A3564D3C-0B09-86EA-0B68-AD22916BFAB1}"/>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27576304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dirty="0"/>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0C0DCA78-C6E0-BEF9-AE18-521CB499B4AA}"/>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31269403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7114200B-B559-093A-475E-AE4158537236}"/>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7778370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78984450-A4F3-E4E2-6955-D20E7CACC5AA}"/>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2456755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782D34CC-4290-536C-915A-22108CBBDBF7}"/>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30485135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3FCF4603-4919-6F67-9924-1D4D11D9D096}"/>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17539099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1294A245-83E0-6206-6A66-2940465F427F}"/>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32581355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5" name="Picture 4">
            <a:extLst>
              <a:ext uri="{FF2B5EF4-FFF2-40B4-BE49-F238E27FC236}">
                <a16:creationId xmlns:a16="http://schemas.microsoft.com/office/drawing/2014/main" id="{65E62349-FAF9-1F86-A958-537B91371A03}"/>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13997620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8A005F5F-7F6D-3DD4-01EC-946F6DA9CF56}"/>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27494238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B6409F8D-0016-8B35-F2DF-3453F442050E}"/>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20578203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4A01B966-9417-9FAE-FBA4-C63549BCD1C8}"/>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31250867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BE5C9A02-5360-7229-E64A-FB72EC48B4C4}"/>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19948124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19F74494-57DA-8718-02DE-E1FA17375949}"/>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24932650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E1AFDA72-BE12-8A49-2697-314648AACBDE}"/>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4404564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C0C5936A-AC9B-B269-482F-4FA0AC53973E}"/>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20582819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7B77EF08-A738-C5A3-739C-7DED33A17DA8}"/>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25279361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E888C523-BEC0-CA6C-8ABA-40FFA4FA55D5}"/>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22285510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35E84C70-5712-4E9A-F130-C1B4B613482A}"/>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27719597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DDF0CB59-85E5-6384-04D0-BA3F789BAC31}"/>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31931280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BC388BF8-1628-C6F2-EC0E-6DFCB6F4B2F1}"/>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29148703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8621B5CB-BA1E-708D-D890-041B9B161A5B}"/>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27071024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877F1C14-F1ED-C518-558D-0F8F370590D2}"/>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14144913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5D374489-23AA-0EA0-3361-E35013732CCB}"/>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25173048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9A70B6F9-4267-384B-89CC-75C9D754E0C2}"/>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29799401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6C12C509-5DAE-AC22-2C82-B0030642E701}"/>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39195185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6A78168E-EF1E-3A10-13BD-92D3DFC8295A}"/>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42279324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8089C4FB-35B6-B9E8-1C65-554895470D0B}"/>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16132610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A2076ED9-8247-C04B-E5C4-F7A3B6F155E7}"/>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8769349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B6187818-CB1F-AE5C-60CB-37160FF54393}"/>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24916375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dirty="0"/>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1DBA8264-5473-4336-F41B-12EEE902EAFD}"/>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42222610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79ABAD38-DEBF-DB52-24C1-F404BC831479}"/>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7364065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88BC29B0-84FB-9565-40B1-D4E01AFC713E}"/>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22927129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036866C3-CD49-B9AF-9005-B2330B7D9D01}"/>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37345425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6D85E221-8BE7-CF0B-9BDE-D1703C682CB6}"/>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11771035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00A853C2-E334-377F-A2F0-ABC1C0792B4A}"/>
              </a:ext>
            </a:extLst>
          </p:cNvPr>
          <p:cNvPicPr>
            <a:picLocks noChangeAspect="1"/>
          </p:cNvPicPr>
          <p:nvPr/>
        </p:nvPicPr>
        <p:blipFill>
          <a:blip r:embed="rId2"/>
          <a:stretch>
            <a:fillRect/>
          </a:stretch>
        </p:blipFill>
        <p:spPr>
          <a:xfrm>
            <a:off x="92765" y="52180"/>
            <a:ext cx="12099236" cy="6805820"/>
          </a:xfrm>
          <a:prstGeom prst="rect">
            <a:avLst/>
          </a:prstGeom>
        </p:spPr>
      </p:pic>
    </p:spTree>
    <p:extLst>
      <p:ext uri="{BB962C8B-B14F-4D97-AF65-F5344CB8AC3E}">
        <p14:creationId xmlns:p14="http://schemas.microsoft.com/office/powerpoint/2010/main" val="10004313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F4FCC118-F14F-6C33-0E25-831096CFAC9F}"/>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283012217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0D8CD7B7-1FCC-B5C0-4315-8B3CAF3EB580}"/>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163894575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11B71A8D-DC14-A120-1339-F97342EF522F}"/>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15921647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F75A-4826-BE8C-90F3-B4C6529E63F7}"/>
              </a:ext>
            </a:extLst>
          </p:cNvPr>
          <p:cNvSpPr>
            <a:spLocks noGrp="1"/>
          </p:cNvSpPr>
          <p:nvPr>
            <p:ph type="ctrTitle"/>
          </p:nvPr>
        </p:nvSpPr>
        <p:spPr/>
        <p:txBody>
          <a:bodyPr/>
          <a:lstStyle/>
          <a:p>
            <a:endParaRPr lang="en-SA"/>
          </a:p>
        </p:txBody>
      </p:sp>
      <p:sp>
        <p:nvSpPr>
          <p:cNvPr id="3" name="Subtitle 2">
            <a:extLst>
              <a:ext uri="{FF2B5EF4-FFF2-40B4-BE49-F238E27FC236}">
                <a16:creationId xmlns:a16="http://schemas.microsoft.com/office/drawing/2014/main" id="{323D7751-D7BD-27E5-F868-CDB4ACFDCA64}"/>
              </a:ext>
            </a:extLst>
          </p:cNvPr>
          <p:cNvSpPr>
            <a:spLocks noGrp="1"/>
          </p:cNvSpPr>
          <p:nvPr>
            <p:ph type="subTitle" idx="1"/>
          </p:nvPr>
        </p:nvSpPr>
        <p:spPr/>
        <p:txBody>
          <a:bodyPr/>
          <a:lstStyle/>
          <a:p>
            <a:endParaRPr lang="en-SA"/>
          </a:p>
        </p:txBody>
      </p:sp>
      <p:pic>
        <p:nvPicPr>
          <p:cNvPr id="4" name="Picture 3">
            <a:extLst>
              <a:ext uri="{FF2B5EF4-FFF2-40B4-BE49-F238E27FC236}">
                <a16:creationId xmlns:a16="http://schemas.microsoft.com/office/drawing/2014/main" id="{49E1106A-18A0-BF1C-224C-AC2EF5CC4855}"/>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361974039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04CD5C-6BA5-26B5-4506-2D7BD5B188D1}"/>
              </a:ext>
            </a:extLst>
          </p:cNvPr>
          <p:cNvSpPr>
            <a:spLocks noGrp="1"/>
          </p:cNvSpPr>
          <p:nvPr>
            <p:ph idx="1"/>
          </p:nvPr>
        </p:nvSpPr>
        <p:spPr/>
        <p:txBody>
          <a:bodyPr/>
          <a:lstStyle/>
          <a:p>
            <a:r>
              <a:rPr lang="en-US" b="1" dirty="0">
                <a:solidFill>
                  <a:srgbClr val="007CA0"/>
                </a:solidFill>
                <a:effectLst/>
                <a:latin typeface="Arial" panose="020B0604020202020204" pitchFamily="34" charset="0"/>
              </a:rPr>
              <a:t>Break-Even Pricing </a:t>
            </a:r>
            <a:endParaRPr lang="en-US" sz="4000" dirty="0">
              <a:effectLst/>
            </a:endParaRPr>
          </a:p>
          <a:p>
            <a:endParaRPr lang="en-SA" dirty="0"/>
          </a:p>
        </p:txBody>
      </p:sp>
      <p:sp>
        <p:nvSpPr>
          <p:cNvPr id="4" name="Slide Number Placeholder 3">
            <a:extLst>
              <a:ext uri="{FF2B5EF4-FFF2-40B4-BE49-F238E27FC236}">
                <a16:creationId xmlns:a16="http://schemas.microsoft.com/office/drawing/2014/main" id="{C147F528-10EB-54A6-9DDA-07014687AA5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itle 1">
            <a:extLst>
              <a:ext uri="{FF2B5EF4-FFF2-40B4-BE49-F238E27FC236}">
                <a16:creationId xmlns:a16="http://schemas.microsoft.com/office/drawing/2014/main" id="{CBE3D3F8-DABF-9993-4A8E-FD9EE24281D1}"/>
              </a:ext>
            </a:extLst>
          </p:cNvPr>
          <p:cNvSpPr>
            <a:spLocks noGrp="1"/>
          </p:cNvSpPr>
          <p:nvPr>
            <p:ph type="title"/>
          </p:nvPr>
        </p:nvSpPr>
        <p:spPr>
          <a:xfrm>
            <a:off x="2566596" y="174061"/>
            <a:ext cx="10515600" cy="1325563"/>
          </a:xfrm>
        </p:spPr>
        <p:txBody>
          <a:bodyPr>
            <a:normAutofit/>
          </a:bodyPr>
          <a:lstStyle/>
          <a:p>
            <a:r>
              <a:rPr lang="en-SA" sz="2800" b="1" dirty="0">
                <a:solidFill>
                  <a:schemeClr val="bg1"/>
                </a:solidFill>
              </a:rPr>
              <a:t>PRICING STRATEGIES </a:t>
            </a:r>
            <a:r>
              <a:rPr lang="en-SA" sz="2800" b="1" dirty="0">
                <a:solidFill>
                  <a:schemeClr val="accent4">
                    <a:lumMod val="60000"/>
                    <a:lumOff val="40000"/>
                  </a:schemeClr>
                </a:solidFill>
              </a:rPr>
              <a:t>FOR MANUFACTURERS </a:t>
            </a:r>
          </a:p>
        </p:txBody>
      </p:sp>
      <p:pic>
        <p:nvPicPr>
          <p:cNvPr id="7" name="Picture 6" descr="Text&#10;&#10;Description automatically generated">
            <a:extLst>
              <a:ext uri="{FF2B5EF4-FFF2-40B4-BE49-F238E27FC236}">
                <a16:creationId xmlns:a16="http://schemas.microsoft.com/office/drawing/2014/main" id="{D5682E74-09E8-4A40-1D96-0CDB33A99A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8800" y="2667000"/>
            <a:ext cx="9260795" cy="1963676"/>
          </a:xfrm>
          <a:prstGeom prst="rect">
            <a:avLst/>
          </a:prstGeom>
        </p:spPr>
      </p:pic>
    </p:spTree>
    <p:extLst>
      <p:ext uri="{BB962C8B-B14F-4D97-AF65-F5344CB8AC3E}">
        <p14:creationId xmlns:p14="http://schemas.microsoft.com/office/powerpoint/2010/main" val="274641904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04CD5C-6BA5-26B5-4506-2D7BD5B188D1}"/>
              </a:ext>
            </a:extLst>
          </p:cNvPr>
          <p:cNvSpPr>
            <a:spLocks noGrp="1"/>
          </p:cNvSpPr>
          <p:nvPr>
            <p:ph idx="1"/>
          </p:nvPr>
        </p:nvSpPr>
        <p:spPr>
          <a:xfrm>
            <a:off x="1981200" y="1460878"/>
            <a:ext cx="10515600" cy="4351338"/>
          </a:xfrm>
        </p:spPr>
        <p:txBody>
          <a:bodyPr/>
          <a:lstStyle/>
          <a:p>
            <a:r>
              <a:rPr lang="en-US" b="1" dirty="0">
                <a:solidFill>
                  <a:srgbClr val="007CA0"/>
                </a:solidFill>
                <a:effectLst/>
                <a:latin typeface="Arial" panose="020B0604020202020204" pitchFamily="34" charset="0"/>
              </a:rPr>
              <a:t>Break-Even Pricing </a:t>
            </a:r>
            <a:endParaRPr lang="en-US" sz="4000" dirty="0">
              <a:effectLst/>
            </a:endParaRPr>
          </a:p>
          <a:p>
            <a:endParaRPr lang="en-SA" dirty="0"/>
          </a:p>
        </p:txBody>
      </p:sp>
      <p:sp>
        <p:nvSpPr>
          <p:cNvPr id="4" name="Slide Number Placeholder 3">
            <a:extLst>
              <a:ext uri="{FF2B5EF4-FFF2-40B4-BE49-F238E27FC236}">
                <a16:creationId xmlns:a16="http://schemas.microsoft.com/office/drawing/2014/main" id="{C147F528-10EB-54A6-9DDA-07014687AA5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itle 1">
            <a:extLst>
              <a:ext uri="{FF2B5EF4-FFF2-40B4-BE49-F238E27FC236}">
                <a16:creationId xmlns:a16="http://schemas.microsoft.com/office/drawing/2014/main" id="{CBE3D3F8-DABF-9993-4A8E-FD9EE24281D1}"/>
              </a:ext>
            </a:extLst>
          </p:cNvPr>
          <p:cNvSpPr>
            <a:spLocks noGrp="1"/>
          </p:cNvSpPr>
          <p:nvPr>
            <p:ph type="title"/>
          </p:nvPr>
        </p:nvSpPr>
        <p:spPr>
          <a:xfrm>
            <a:off x="2566596" y="174061"/>
            <a:ext cx="10515600" cy="1325563"/>
          </a:xfrm>
        </p:spPr>
        <p:txBody>
          <a:bodyPr>
            <a:normAutofit/>
          </a:bodyPr>
          <a:lstStyle/>
          <a:p>
            <a:r>
              <a:rPr lang="en-SA" sz="2800" b="1" dirty="0">
                <a:solidFill>
                  <a:schemeClr val="bg1"/>
                </a:solidFill>
              </a:rPr>
              <a:t>PRICING STRATEGIES </a:t>
            </a:r>
            <a:r>
              <a:rPr lang="en-SA" sz="2800" b="1" dirty="0">
                <a:solidFill>
                  <a:schemeClr val="accent4">
                    <a:lumMod val="60000"/>
                    <a:lumOff val="40000"/>
                  </a:schemeClr>
                </a:solidFill>
              </a:rPr>
              <a:t>FOR MANUFACTURERS </a:t>
            </a:r>
          </a:p>
        </p:txBody>
      </p:sp>
      <p:pic>
        <p:nvPicPr>
          <p:cNvPr id="9" name="Picture 8" descr="Table&#10;&#10;Description automatically generated">
            <a:extLst>
              <a:ext uri="{FF2B5EF4-FFF2-40B4-BE49-F238E27FC236}">
                <a16:creationId xmlns:a16="http://schemas.microsoft.com/office/drawing/2014/main" id="{A209E6DF-181F-978C-143A-D05D66D487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1355" y="2022247"/>
            <a:ext cx="8382000" cy="4530953"/>
          </a:xfrm>
          <a:prstGeom prst="rect">
            <a:avLst/>
          </a:prstGeom>
        </p:spPr>
      </p:pic>
      <p:sp>
        <p:nvSpPr>
          <p:cNvPr id="11" name="TextBox 10">
            <a:extLst>
              <a:ext uri="{FF2B5EF4-FFF2-40B4-BE49-F238E27FC236}">
                <a16:creationId xmlns:a16="http://schemas.microsoft.com/office/drawing/2014/main" id="{744324C1-3733-FAAD-7306-F65140916496}"/>
              </a:ext>
            </a:extLst>
          </p:cNvPr>
          <p:cNvSpPr txBox="1"/>
          <p:nvPr/>
        </p:nvSpPr>
        <p:spPr>
          <a:xfrm>
            <a:off x="9220200" y="2053161"/>
            <a:ext cx="2743200" cy="34163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70C0"/>
                </a:solidFill>
                <a:effectLst/>
                <a:uLnTx/>
                <a:uFillTx/>
                <a:latin typeface="TimesLTStd"/>
                <a:ea typeface="+mn-ea"/>
                <a:cs typeface="+mn-cs"/>
              </a:rPr>
              <a:t>Any price above $9.18 will generate some profit although less than that desired. In the short run, the manufacturer could sell the product for less than $9.18 if competitive factors dictate but </a:t>
            </a:r>
            <a:r>
              <a:rPr kumimoji="0" lang="en-US" sz="1800" b="1" i="1" u="none" strike="noStrike" kern="1200" cap="none" spc="0" normalizeH="0" baseline="0" noProof="0" dirty="0">
                <a:ln>
                  <a:noFill/>
                </a:ln>
                <a:solidFill>
                  <a:srgbClr val="0070C0"/>
                </a:solidFill>
                <a:effectLst/>
                <a:uLnTx/>
                <a:uFillTx/>
                <a:latin typeface="TimesLTStd"/>
                <a:ea typeface="+mn-ea"/>
                <a:cs typeface="+mn-cs"/>
              </a:rPr>
              <a:t>not </a:t>
            </a:r>
            <a:r>
              <a:rPr kumimoji="0" lang="en-US" sz="1800" b="1" i="0" u="none" strike="noStrike" kern="1200" cap="none" spc="0" normalizeH="0" baseline="0" noProof="0" dirty="0">
                <a:ln>
                  <a:noFill/>
                </a:ln>
                <a:solidFill>
                  <a:srgbClr val="0070C0"/>
                </a:solidFill>
                <a:effectLst/>
                <a:uLnTx/>
                <a:uFillTx/>
                <a:latin typeface="TimesLTStd"/>
                <a:ea typeface="+mn-ea"/>
                <a:cs typeface="+mn-cs"/>
              </a:rPr>
              <a:t>below $6.98 because a price below $6.98 would not cover the variable cost of production. </a:t>
            </a:r>
            <a:endParaRPr kumimoji="0" lang="en-US" sz="1800" b="1" i="0" u="none" strike="noStrike" kern="1200" cap="none" spc="0" normalizeH="0" baseline="0" noProof="0" dirty="0">
              <a:ln>
                <a:noFill/>
              </a:ln>
              <a:solidFill>
                <a:srgbClr val="0070C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39630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04CD5C-6BA5-26B5-4506-2D7BD5B188D1}"/>
              </a:ext>
            </a:extLst>
          </p:cNvPr>
          <p:cNvSpPr>
            <a:spLocks noGrp="1"/>
          </p:cNvSpPr>
          <p:nvPr>
            <p:ph idx="1"/>
          </p:nvPr>
        </p:nvSpPr>
        <p:spPr>
          <a:xfrm>
            <a:off x="990600" y="1828799"/>
            <a:ext cx="10515600" cy="2466299"/>
          </a:xfrm>
        </p:spPr>
        <p:txBody>
          <a:bodyPr>
            <a:normAutofit lnSpcReduction="10000"/>
          </a:bodyPr>
          <a:lstStyle/>
          <a:p>
            <a:pPr>
              <a:lnSpc>
                <a:spcPct val="100000"/>
              </a:lnSpc>
            </a:pPr>
            <a:r>
              <a:rPr lang="en-US" sz="2400" dirty="0">
                <a:solidFill>
                  <a:srgbClr val="211E1E"/>
                </a:solidFill>
                <a:effectLst/>
                <a:latin typeface="TimesLTStd"/>
              </a:rPr>
              <a:t>Service businesses must establish their prices on the basis of the materials used to provide the service, the labor employed, an allowance for overhead, and profit. </a:t>
            </a:r>
          </a:p>
          <a:p>
            <a:pPr>
              <a:lnSpc>
                <a:spcPct val="100000"/>
              </a:lnSpc>
            </a:pPr>
            <a:r>
              <a:rPr lang="en-US" sz="2400" dirty="0">
                <a:solidFill>
                  <a:srgbClr val="211E1E"/>
                </a:solidFill>
                <a:effectLst/>
                <a:latin typeface="TimesLTStd"/>
              </a:rPr>
              <a:t>Most service firms base their prices on an hourly rate, usually the actual number of hours required to perform the service. </a:t>
            </a:r>
          </a:p>
          <a:p>
            <a:pPr>
              <a:lnSpc>
                <a:spcPct val="100000"/>
              </a:lnSpc>
            </a:pPr>
            <a:r>
              <a:rPr lang="en-US" sz="2400" dirty="0">
                <a:solidFill>
                  <a:srgbClr val="211E1E"/>
                </a:solidFill>
                <a:effectLst/>
                <a:latin typeface="TimesLTStd"/>
              </a:rPr>
              <a:t>Some companies, however, base their fees on a standard number of hours, determined by the average number of hours needed to perform the service. </a:t>
            </a:r>
            <a:endParaRPr lang="en-US" sz="3600" dirty="0"/>
          </a:p>
          <a:p>
            <a:endParaRPr lang="en-SA" dirty="0"/>
          </a:p>
        </p:txBody>
      </p:sp>
      <p:sp>
        <p:nvSpPr>
          <p:cNvPr id="4" name="Slide Number Placeholder 3">
            <a:extLst>
              <a:ext uri="{FF2B5EF4-FFF2-40B4-BE49-F238E27FC236}">
                <a16:creationId xmlns:a16="http://schemas.microsoft.com/office/drawing/2014/main" id="{C147F528-10EB-54A6-9DDA-07014687AA5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itle 1">
            <a:extLst>
              <a:ext uri="{FF2B5EF4-FFF2-40B4-BE49-F238E27FC236}">
                <a16:creationId xmlns:a16="http://schemas.microsoft.com/office/drawing/2014/main" id="{CBE3D3F8-DABF-9993-4A8E-FD9EE24281D1}"/>
              </a:ext>
            </a:extLst>
          </p:cNvPr>
          <p:cNvSpPr>
            <a:spLocks noGrp="1"/>
          </p:cNvSpPr>
          <p:nvPr>
            <p:ph type="title"/>
          </p:nvPr>
        </p:nvSpPr>
        <p:spPr>
          <a:xfrm>
            <a:off x="2566596" y="174061"/>
            <a:ext cx="10515600" cy="1325563"/>
          </a:xfrm>
        </p:spPr>
        <p:txBody>
          <a:bodyPr>
            <a:normAutofit/>
          </a:bodyPr>
          <a:lstStyle/>
          <a:p>
            <a:r>
              <a:rPr lang="en-SA" sz="2800" b="1">
                <a:solidFill>
                  <a:schemeClr val="bg1"/>
                </a:solidFill>
              </a:rPr>
              <a:t>PRICING STRATEGIES </a:t>
            </a:r>
            <a:r>
              <a:rPr lang="en-SA" sz="2800" b="1">
                <a:solidFill>
                  <a:schemeClr val="accent4">
                    <a:lumMod val="60000"/>
                    <a:lumOff val="40000"/>
                  </a:schemeClr>
                </a:solidFill>
              </a:rPr>
              <a:t>FOR SERVICES </a:t>
            </a:r>
            <a:endParaRPr lang="en-SA" sz="2800" b="1" dirty="0">
              <a:solidFill>
                <a:schemeClr val="accent4">
                  <a:lumMod val="60000"/>
                  <a:lumOff val="40000"/>
                </a:schemeClr>
              </a:solidFill>
            </a:endParaRPr>
          </a:p>
        </p:txBody>
      </p:sp>
      <p:pic>
        <p:nvPicPr>
          <p:cNvPr id="6" name="Picture 5">
            <a:extLst>
              <a:ext uri="{FF2B5EF4-FFF2-40B4-BE49-F238E27FC236}">
                <a16:creationId xmlns:a16="http://schemas.microsoft.com/office/drawing/2014/main" id="{9D35A6DF-DC56-17F6-BAD1-1EAB84A0EC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3600" y="4295099"/>
            <a:ext cx="7772400" cy="1661737"/>
          </a:xfrm>
          <a:prstGeom prst="rect">
            <a:avLst/>
          </a:prstGeom>
        </p:spPr>
      </p:pic>
    </p:spTree>
    <p:extLst>
      <p:ext uri="{BB962C8B-B14F-4D97-AF65-F5344CB8AC3E}">
        <p14:creationId xmlns:p14="http://schemas.microsoft.com/office/powerpoint/2010/main" val="415095556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04CD5C-6BA5-26B5-4506-2D7BD5B188D1}"/>
              </a:ext>
            </a:extLst>
          </p:cNvPr>
          <p:cNvSpPr>
            <a:spLocks noGrp="1"/>
          </p:cNvSpPr>
          <p:nvPr>
            <p:ph idx="1"/>
          </p:nvPr>
        </p:nvSpPr>
        <p:spPr>
          <a:xfrm>
            <a:off x="997226" y="1687479"/>
            <a:ext cx="10515600" cy="2466299"/>
          </a:xfrm>
        </p:spPr>
        <p:txBody>
          <a:bodyPr>
            <a:normAutofit/>
          </a:bodyPr>
          <a:lstStyle/>
          <a:p>
            <a:pPr>
              <a:lnSpc>
                <a:spcPct val="100000"/>
              </a:lnSpc>
            </a:pPr>
            <a:r>
              <a:rPr lang="en-US" sz="2200" dirty="0">
                <a:solidFill>
                  <a:srgbClr val="211E1E"/>
                </a:solidFill>
                <a:effectLst/>
                <a:latin typeface="TimesLTStd"/>
              </a:rPr>
              <a:t>Ned estimates that he and his employees spent about 9,250 hours in the actual production of computer repair service. Therefore, total cost per productive hour for Ned’s Computer Repair Shop comes to the following</a:t>
            </a:r>
            <a:endParaRPr lang="en-SA" sz="2200" dirty="0"/>
          </a:p>
        </p:txBody>
      </p:sp>
      <p:sp>
        <p:nvSpPr>
          <p:cNvPr id="4" name="Slide Number Placeholder 3">
            <a:extLst>
              <a:ext uri="{FF2B5EF4-FFF2-40B4-BE49-F238E27FC236}">
                <a16:creationId xmlns:a16="http://schemas.microsoft.com/office/drawing/2014/main" id="{C147F528-10EB-54A6-9DDA-07014687AA5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itle 1">
            <a:extLst>
              <a:ext uri="{FF2B5EF4-FFF2-40B4-BE49-F238E27FC236}">
                <a16:creationId xmlns:a16="http://schemas.microsoft.com/office/drawing/2014/main" id="{CBE3D3F8-DABF-9993-4A8E-FD9EE24281D1}"/>
              </a:ext>
            </a:extLst>
          </p:cNvPr>
          <p:cNvSpPr>
            <a:spLocks noGrp="1"/>
          </p:cNvSpPr>
          <p:nvPr>
            <p:ph type="title"/>
          </p:nvPr>
        </p:nvSpPr>
        <p:spPr>
          <a:xfrm>
            <a:off x="2566596" y="174061"/>
            <a:ext cx="10515600" cy="1325563"/>
          </a:xfrm>
        </p:spPr>
        <p:txBody>
          <a:bodyPr>
            <a:normAutofit/>
          </a:bodyPr>
          <a:lstStyle/>
          <a:p>
            <a:r>
              <a:rPr lang="en-SA" sz="2800" b="1">
                <a:solidFill>
                  <a:schemeClr val="bg1"/>
                </a:solidFill>
              </a:rPr>
              <a:t>PRICING STRATEGIES </a:t>
            </a:r>
            <a:r>
              <a:rPr lang="en-SA" sz="2800" b="1">
                <a:solidFill>
                  <a:schemeClr val="accent4">
                    <a:lumMod val="60000"/>
                    <a:lumOff val="40000"/>
                  </a:schemeClr>
                </a:solidFill>
              </a:rPr>
              <a:t>FOR SERVICES </a:t>
            </a:r>
            <a:endParaRPr lang="en-SA" sz="2800" b="1" dirty="0">
              <a:solidFill>
                <a:schemeClr val="accent4">
                  <a:lumMod val="60000"/>
                  <a:lumOff val="40000"/>
                </a:schemeClr>
              </a:solidFill>
            </a:endParaRPr>
          </a:p>
        </p:txBody>
      </p:sp>
      <p:pic>
        <p:nvPicPr>
          <p:cNvPr id="9" name="Picture 8" descr="Text&#10;&#10;Description automatically generated with low confidence">
            <a:extLst>
              <a:ext uri="{FF2B5EF4-FFF2-40B4-BE49-F238E27FC236}">
                <a16:creationId xmlns:a16="http://schemas.microsoft.com/office/drawing/2014/main" id="{1D7D7AF5-7D6D-398B-C914-7ED7E59169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03577" y="2947089"/>
            <a:ext cx="4178300" cy="838200"/>
          </a:xfrm>
          <a:prstGeom prst="rect">
            <a:avLst/>
          </a:prstGeom>
        </p:spPr>
      </p:pic>
      <p:sp>
        <p:nvSpPr>
          <p:cNvPr id="10" name="Content Placeholder 2">
            <a:extLst>
              <a:ext uri="{FF2B5EF4-FFF2-40B4-BE49-F238E27FC236}">
                <a16:creationId xmlns:a16="http://schemas.microsoft.com/office/drawing/2014/main" id="{18A4BA3E-4DFB-6F4F-7685-82456280ADD6}"/>
              </a:ext>
            </a:extLst>
          </p:cNvPr>
          <p:cNvSpPr txBox="1">
            <a:spLocks/>
          </p:cNvSpPr>
          <p:nvPr/>
        </p:nvSpPr>
        <p:spPr>
          <a:xfrm>
            <a:off x="997226" y="3867690"/>
            <a:ext cx="10515600" cy="8382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solidFill>
                  <a:srgbClr val="211E1E"/>
                </a:solidFill>
                <a:effectLst/>
                <a:uLnTx/>
                <a:uFillTx/>
                <a:latin typeface="TimesLTStd"/>
                <a:ea typeface="+mn-ea"/>
                <a:cs typeface="+mn-cs"/>
              </a:rPr>
              <a:t>Now Ned must add in an amount for his desired profit. He expects a net operating profit of 18 percent on sales. To compute the final price, he uses: </a:t>
            </a:r>
          </a:p>
        </p:txBody>
      </p:sp>
      <p:pic>
        <p:nvPicPr>
          <p:cNvPr id="12" name="Picture 11" descr="Chart&#10;&#10;Description automatically generated with low confidence">
            <a:extLst>
              <a:ext uri="{FF2B5EF4-FFF2-40B4-BE49-F238E27FC236}">
                <a16:creationId xmlns:a16="http://schemas.microsoft.com/office/drawing/2014/main" id="{EB0ABC4A-46F1-7BDF-F976-DC918EF77F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38400" y="4899448"/>
            <a:ext cx="8001000" cy="1325563"/>
          </a:xfrm>
          <a:prstGeom prst="rect">
            <a:avLst/>
          </a:prstGeom>
        </p:spPr>
      </p:pic>
    </p:spTree>
    <p:extLst>
      <p:ext uri="{BB962C8B-B14F-4D97-AF65-F5344CB8AC3E}">
        <p14:creationId xmlns:p14="http://schemas.microsoft.com/office/powerpoint/2010/main" val="330617584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04CD5C-6BA5-26B5-4506-2D7BD5B188D1}"/>
              </a:ext>
            </a:extLst>
          </p:cNvPr>
          <p:cNvSpPr>
            <a:spLocks noGrp="1"/>
          </p:cNvSpPr>
          <p:nvPr>
            <p:ph idx="1"/>
          </p:nvPr>
        </p:nvSpPr>
        <p:spPr>
          <a:xfrm>
            <a:off x="990600" y="1828800"/>
            <a:ext cx="10515600" cy="3810000"/>
          </a:xfrm>
        </p:spPr>
        <p:txBody>
          <a:bodyPr>
            <a:normAutofit/>
          </a:bodyPr>
          <a:lstStyle/>
          <a:p>
            <a:pPr>
              <a:lnSpc>
                <a:spcPct val="120000"/>
              </a:lnSpc>
            </a:pPr>
            <a:r>
              <a:rPr lang="en-US" dirty="0">
                <a:solidFill>
                  <a:srgbClr val="211E1E"/>
                </a:solidFill>
                <a:effectLst/>
                <a:latin typeface="TimesLTStd"/>
              </a:rPr>
              <a:t>58% of small business owners say that their customers expect them to accept credit cards. But companies incur an additional cost to offer this service.</a:t>
            </a:r>
          </a:p>
          <a:p>
            <a:pPr>
              <a:lnSpc>
                <a:spcPct val="120000"/>
              </a:lnSpc>
            </a:pPr>
            <a:r>
              <a:rPr lang="en-US" b="1" dirty="0">
                <a:solidFill>
                  <a:schemeClr val="accent5"/>
                </a:solidFill>
                <a:latin typeface="TimesLTStd"/>
              </a:rPr>
              <a:t>Interchange fee : </a:t>
            </a:r>
            <a:r>
              <a:rPr lang="en-US" dirty="0">
                <a:solidFill>
                  <a:srgbClr val="211E1E"/>
                </a:solidFill>
                <a:latin typeface="TimesLTStd"/>
              </a:rPr>
              <a:t>the fee banks collect from retailers whenever customers use a credit or debit card to pay for a purchase. </a:t>
            </a:r>
            <a:endParaRPr lang="en-US" dirty="0">
              <a:solidFill>
                <a:srgbClr val="211E1E"/>
              </a:solidFill>
              <a:effectLst/>
              <a:latin typeface="TimesLTStd"/>
            </a:endParaRPr>
          </a:p>
        </p:txBody>
      </p:sp>
      <p:sp>
        <p:nvSpPr>
          <p:cNvPr id="4" name="Slide Number Placeholder 3">
            <a:extLst>
              <a:ext uri="{FF2B5EF4-FFF2-40B4-BE49-F238E27FC236}">
                <a16:creationId xmlns:a16="http://schemas.microsoft.com/office/drawing/2014/main" id="{C147F528-10EB-54A6-9DDA-07014687AA5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itle 1">
            <a:extLst>
              <a:ext uri="{FF2B5EF4-FFF2-40B4-BE49-F238E27FC236}">
                <a16:creationId xmlns:a16="http://schemas.microsoft.com/office/drawing/2014/main" id="{CBE3D3F8-DABF-9993-4A8E-FD9EE24281D1}"/>
              </a:ext>
            </a:extLst>
          </p:cNvPr>
          <p:cNvSpPr>
            <a:spLocks noGrp="1"/>
          </p:cNvSpPr>
          <p:nvPr>
            <p:ph type="title"/>
          </p:nvPr>
        </p:nvSpPr>
        <p:spPr>
          <a:xfrm>
            <a:off x="2566596" y="174061"/>
            <a:ext cx="10515600" cy="1325563"/>
          </a:xfrm>
        </p:spPr>
        <p:txBody>
          <a:bodyPr>
            <a:normAutofit/>
          </a:bodyPr>
          <a:lstStyle/>
          <a:p>
            <a:r>
              <a:rPr lang="en-US" sz="4000" b="1" dirty="0">
                <a:solidFill>
                  <a:schemeClr val="bg1"/>
                </a:solidFill>
              </a:rPr>
              <a:t>The Impact of Credit on Pricing</a:t>
            </a:r>
            <a:endParaRPr lang="en-SA" sz="4000" b="1" dirty="0">
              <a:solidFill>
                <a:schemeClr val="accent4">
                  <a:lumMod val="60000"/>
                  <a:lumOff val="40000"/>
                </a:schemeClr>
              </a:solidFill>
            </a:endParaRPr>
          </a:p>
        </p:txBody>
      </p:sp>
    </p:spTree>
    <p:extLst>
      <p:ext uri="{BB962C8B-B14F-4D97-AF65-F5344CB8AC3E}">
        <p14:creationId xmlns:p14="http://schemas.microsoft.com/office/powerpoint/2010/main" val="125257195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04CD5C-6BA5-26B5-4506-2D7BD5B188D1}"/>
              </a:ext>
            </a:extLst>
          </p:cNvPr>
          <p:cNvSpPr>
            <a:spLocks noGrp="1"/>
          </p:cNvSpPr>
          <p:nvPr>
            <p:ph idx="1"/>
          </p:nvPr>
        </p:nvSpPr>
        <p:spPr>
          <a:xfrm>
            <a:off x="990600" y="1828800"/>
            <a:ext cx="10515600" cy="3810000"/>
          </a:xfrm>
        </p:spPr>
        <p:txBody>
          <a:bodyPr>
            <a:normAutofit fontScale="77500" lnSpcReduction="20000"/>
          </a:bodyPr>
          <a:lstStyle/>
          <a:p>
            <a:pPr>
              <a:lnSpc>
                <a:spcPct val="120000"/>
              </a:lnSpc>
            </a:pPr>
            <a:r>
              <a:rPr lang="en-US" dirty="0">
                <a:solidFill>
                  <a:srgbClr val="211E1E"/>
                </a:solidFill>
                <a:effectLst/>
                <a:latin typeface="TimesLTStd"/>
              </a:rPr>
              <a:t>Three options for selling on credit:</a:t>
            </a:r>
          </a:p>
          <a:p>
            <a:pPr marL="800100" lvl="1" indent="-342900">
              <a:lnSpc>
                <a:spcPct val="120000"/>
              </a:lnSpc>
              <a:buFont typeface="+mj-lt"/>
              <a:buAutoNum type="arabicPeriod"/>
            </a:pPr>
            <a:r>
              <a:rPr lang="en-US" sz="2800" b="1" dirty="0">
                <a:solidFill>
                  <a:srgbClr val="C00000"/>
                </a:solidFill>
                <a:latin typeface="TimesLTStd"/>
              </a:rPr>
              <a:t>Credit (and debit cards) </a:t>
            </a:r>
          </a:p>
          <a:p>
            <a:pPr marL="800100" lvl="1" indent="-342900">
              <a:lnSpc>
                <a:spcPct val="120000"/>
              </a:lnSpc>
              <a:buFont typeface="+mj-lt"/>
              <a:buAutoNum type="arabicPeriod"/>
            </a:pPr>
            <a:r>
              <a:rPr lang="en-US" sz="2800" b="1" dirty="0">
                <a:solidFill>
                  <a:srgbClr val="C00000"/>
                </a:solidFill>
                <a:latin typeface="TimesLTStd"/>
              </a:rPr>
              <a:t>Installment credit: </a:t>
            </a:r>
            <a:r>
              <a:rPr lang="en-US" sz="2800" dirty="0">
                <a:solidFill>
                  <a:srgbClr val="211E1E"/>
                </a:solidFill>
                <a:latin typeface="TimesLTStd"/>
              </a:rPr>
              <a:t>Small companies that sell consumer durables—such as major appliances, cars, and boats—frequently rely on installment credit to support their sales efforts. Because very few customers can purchase such items in a single lump-sum payment, small businesses finance them over an extended time. </a:t>
            </a:r>
          </a:p>
          <a:p>
            <a:pPr marL="800100" lvl="1" indent="-342900">
              <a:lnSpc>
                <a:spcPct val="120000"/>
              </a:lnSpc>
              <a:buFont typeface="+mj-lt"/>
              <a:buAutoNum type="arabicPeriod"/>
            </a:pPr>
            <a:r>
              <a:rPr lang="en-US" sz="2800" b="1" dirty="0">
                <a:solidFill>
                  <a:srgbClr val="C00000"/>
                </a:solidFill>
                <a:latin typeface="TimesLTStd"/>
              </a:rPr>
              <a:t>Trade credit:</a:t>
            </a:r>
            <a:r>
              <a:rPr lang="en-US" sz="2800" dirty="0">
                <a:solidFill>
                  <a:srgbClr val="211E1E"/>
                </a:solidFill>
                <a:latin typeface="TimesLTStd"/>
              </a:rPr>
              <a:t> The typical small business bills its credit customers each month for small items. To speed collections, some offer cash discounts if customers pay their balances early; others impose penalties on late payers</a:t>
            </a:r>
          </a:p>
        </p:txBody>
      </p:sp>
      <p:sp>
        <p:nvSpPr>
          <p:cNvPr id="4" name="Slide Number Placeholder 3">
            <a:extLst>
              <a:ext uri="{FF2B5EF4-FFF2-40B4-BE49-F238E27FC236}">
                <a16:creationId xmlns:a16="http://schemas.microsoft.com/office/drawing/2014/main" id="{C147F528-10EB-54A6-9DDA-07014687AA5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itle 1">
            <a:extLst>
              <a:ext uri="{FF2B5EF4-FFF2-40B4-BE49-F238E27FC236}">
                <a16:creationId xmlns:a16="http://schemas.microsoft.com/office/drawing/2014/main" id="{CBE3D3F8-DABF-9993-4A8E-FD9EE24281D1}"/>
              </a:ext>
            </a:extLst>
          </p:cNvPr>
          <p:cNvSpPr>
            <a:spLocks noGrp="1"/>
          </p:cNvSpPr>
          <p:nvPr>
            <p:ph type="title"/>
          </p:nvPr>
        </p:nvSpPr>
        <p:spPr>
          <a:xfrm>
            <a:off x="2566596" y="174061"/>
            <a:ext cx="10515600" cy="1325563"/>
          </a:xfrm>
        </p:spPr>
        <p:txBody>
          <a:bodyPr>
            <a:normAutofit/>
          </a:bodyPr>
          <a:lstStyle/>
          <a:p>
            <a:r>
              <a:rPr lang="en-US" sz="4000" b="1" dirty="0">
                <a:solidFill>
                  <a:schemeClr val="bg1"/>
                </a:solidFill>
              </a:rPr>
              <a:t>The Impact of Credit on Pricing</a:t>
            </a:r>
            <a:endParaRPr lang="en-SA" sz="4000" b="1" dirty="0">
              <a:solidFill>
                <a:schemeClr val="accent4">
                  <a:lumMod val="60000"/>
                  <a:lumOff val="40000"/>
                </a:schemeClr>
              </a:solidFill>
            </a:endParaRPr>
          </a:p>
        </p:txBody>
      </p:sp>
    </p:spTree>
    <p:extLst>
      <p:ext uri="{BB962C8B-B14F-4D97-AF65-F5344CB8AC3E}">
        <p14:creationId xmlns:p14="http://schemas.microsoft.com/office/powerpoint/2010/main" val="246066736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FF306B1-C20B-0243-C5C4-8680C6EEA8BD}"/>
              </a:ext>
            </a:extLst>
          </p:cNvPr>
          <p:cNvSpPr>
            <a:spLocks noGrp="1"/>
          </p:cNvSpPr>
          <p:nvPr>
            <p:ph type="title"/>
          </p:nvPr>
        </p:nvSpPr>
        <p:spPr>
          <a:xfrm>
            <a:off x="1028700" y="1967266"/>
            <a:ext cx="2628900" cy="2547257"/>
          </a:xfrm>
          <a:noFill/>
        </p:spPr>
        <p:txBody>
          <a:bodyPr anchor="ctr">
            <a:normAutofit fontScale="90000"/>
          </a:bodyPr>
          <a:lstStyle/>
          <a:p>
            <a:pPr algn="ctr"/>
            <a:r>
              <a:rPr lang="en-SA" sz="3600" b="1">
                <a:solidFill>
                  <a:srgbClr val="FFFFFF"/>
                </a:solidFill>
              </a:rPr>
              <a:t>How a typical credit card transaction works</a:t>
            </a:r>
          </a:p>
        </p:txBody>
      </p:sp>
      <p:pic>
        <p:nvPicPr>
          <p:cNvPr id="5" name="Picture 4" descr="Text, timeline&#10;&#10;Description automatically generated">
            <a:extLst>
              <a:ext uri="{FF2B5EF4-FFF2-40B4-BE49-F238E27FC236}">
                <a16:creationId xmlns:a16="http://schemas.microsoft.com/office/drawing/2014/main" id="{46A4F9F3-2FF8-9DB5-7237-C7421FD8EF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48200" y="136526"/>
            <a:ext cx="6900333" cy="6416674"/>
          </a:xfrm>
          <a:prstGeom prst="rect">
            <a:avLst/>
          </a:prstGeom>
        </p:spPr>
      </p:pic>
      <p:sp>
        <p:nvSpPr>
          <p:cNvPr id="3" name="Slide Number Placeholder 2">
            <a:extLst>
              <a:ext uri="{FF2B5EF4-FFF2-40B4-BE49-F238E27FC236}">
                <a16:creationId xmlns:a16="http://schemas.microsoft.com/office/drawing/2014/main" id="{867E6442-426D-6F63-D21B-BF5CBC6C6F7C}"/>
              </a:ext>
            </a:extLst>
          </p:cNvPr>
          <p:cNvSpPr>
            <a:spLocks noGrp="1"/>
          </p:cNvSpPr>
          <p:nvPr>
            <p:ph type="sldNum" sz="quarter" idx="12"/>
          </p:nvPr>
        </p:nvSpPr>
        <p:spPr>
          <a:xfrm>
            <a:off x="11034184" y="6356350"/>
            <a:ext cx="514349"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FDED41F8-FC0F-4085-8150-313B6CF05213}" type="slidenum">
              <a:rPr kumimoji="0" lang="en-US" sz="1200" b="0" i="0" u="none" strike="noStrike" kern="1200" cap="none" spc="0" normalizeH="0" baseline="0" noProof="0">
                <a:ln>
                  <a:noFill/>
                </a:ln>
                <a:solidFill>
                  <a:prstClr val="black">
                    <a:alpha val="80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52</a:t>
            </a:fld>
            <a:endParaRPr kumimoji="0" lang="en-US" sz="1200" b="0" i="0" u="none" strike="noStrike" kern="1200" cap="none" spc="0" normalizeH="0" baseline="0" noProof="0">
              <a:ln>
                <a:noFill/>
              </a:ln>
              <a:solidFill>
                <a:prstClr val="black">
                  <a:alpha val="80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6232794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04CD5C-6BA5-26B5-4506-2D7BD5B188D1}"/>
              </a:ext>
            </a:extLst>
          </p:cNvPr>
          <p:cNvSpPr>
            <a:spLocks noGrp="1"/>
          </p:cNvSpPr>
          <p:nvPr>
            <p:ph idx="1"/>
          </p:nvPr>
        </p:nvSpPr>
        <p:spPr>
          <a:xfrm>
            <a:off x="990600" y="1828800"/>
            <a:ext cx="10515600" cy="3810000"/>
          </a:xfrm>
        </p:spPr>
        <p:txBody>
          <a:bodyPr>
            <a:normAutofit/>
          </a:bodyPr>
          <a:lstStyle/>
          <a:p>
            <a:pPr marL="0" indent="0">
              <a:lnSpc>
                <a:spcPct val="120000"/>
              </a:lnSpc>
              <a:buNone/>
            </a:pPr>
            <a:r>
              <a:rPr lang="en-US" sz="2800" b="1" dirty="0">
                <a:solidFill>
                  <a:srgbClr val="C00000"/>
                </a:solidFill>
                <a:latin typeface="TimesLTStd"/>
              </a:rPr>
              <a:t>Credit (and debit cards):</a:t>
            </a:r>
          </a:p>
          <a:p>
            <a:r>
              <a:rPr lang="en-US" sz="1800" dirty="0">
                <a:effectLst/>
                <a:latin typeface="ArialMT"/>
              </a:rPr>
              <a:t>To minimize credit card fraud: </a:t>
            </a:r>
            <a:endParaRPr lang="en-US" dirty="0">
              <a:effectLst/>
            </a:endParaRPr>
          </a:p>
          <a:p>
            <a:pPr>
              <a:buFont typeface="Arial" panose="020B0604020202020204" pitchFamily="34" charset="0"/>
              <a:buChar char="•"/>
            </a:pPr>
            <a:r>
              <a:rPr lang="en-US" sz="1800" dirty="0">
                <a:solidFill>
                  <a:srgbClr val="007CA0"/>
                </a:solidFill>
                <a:effectLst/>
                <a:latin typeface="ArialMT"/>
              </a:rPr>
              <a:t>–  </a:t>
            </a:r>
            <a:r>
              <a:rPr lang="en-US" sz="1800" dirty="0">
                <a:effectLst/>
                <a:latin typeface="ArialMT"/>
              </a:rPr>
              <a:t>Use an address verification system </a:t>
            </a:r>
            <a:endParaRPr lang="en-US" dirty="0">
              <a:effectLst/>
            </a:endParaRPr>
          </a:p>
          <a:p>
            <a:pPr>
              <a:buFont typeface="Arial" panose="020B0604020202020204" pitchFamily="34" charset="0"/>
              <a:buChar char="•"/>
            </a:pPr>
            <a:r>
              <a:rPr lang="en-US" sz="1800" dirty="0">
                <a:solidFill>
                  <a:srgbClr val="007CA0"/>
                </a:solidFill>
                <a:effectLst/>
                <a:latin typeface="ArialMT"/>
              </a:rPr>
              <a:t>–  </a:t>
            </a:r>
            <a:r>
              <a:rPr lang="en-US" sz="1800" dirty="0">
                <a:effectLst/>
                <a:latin typeface="ArialMT"/>
              </a:rPr>
              <a:t>Require a CVV2 number </a:t>
            </a:r>
            <a:endParaRPr lang="en-US" dirty="0">
              <a:effectLst/>
            </a:endParaRPr>
          </a:p>
          <a:p>
            <a:pPr>
              <a:buFont typeface="Arial" panose="020B0604020202020204" pitchFamily="34" charset="0"/>
              <a:buChar char="•"/>
            </a:pPr>
            <a:r>
              <a:rPr lang="en-US" sz="1800" dirty="0">
                <a:solidFill>
                  <a:srgbClr val="007CA0"/>
                </a:solidFill>
                <a:effectLst/>
                <a:latin typeface="ArialMT"/>
              </a:rPr>
              <a:t>–  </a:t>
            </a:r>
            <a:r>
              <a:rPr lang="en-US" sz="1800" dirty="0">
                <a:effectLst/>
                <a:latin typeface="ArialMT"/>
              </a:rPr>
              <a:t>Check customers IP addresses </a:t>
            </a:r>
            <a:endParaRPr lang="en-US" dirty="0">
              <a:effectLst/>
            </a:endParaRPr>
          </a:p>
          <a:p>
            <a:pPr>
              <a:buFont typeface="Arial" panose="020B0604020202020204" pitchFamily="34" charset="0"/>
              <a:buChar char="•"/>
            </a:pPr>
            <a:r>
              <a:rPr lang="en-US" sz="1800" dirty="0">
                <a:solidFill>
                  <a:srgbClr val="007CA0"/>
                </a:solidFill>
                <a:effectLst/>
                <a:latin typeface="ArialMT"/>
              </a:rPr>
              <a:t>–  </a:t>
            </a:r>
            <a:r>
              <a:rPr lang="en-US" sz="1800" dirty="0">
                <a:effectLst/>
                <a:latin typeface="ArialMT"/>
              </a:rPr>
              <a:t>Monitor Web site activity with analytics </a:t>
            </a:r>
            <a:endParaRPr lang="en-US" dirty="0">
              <a:effectLst/>
            </a:endParaRPr>
          </a:p>
          <a:p>
            <a:pPr>
              <a:buFont typeface="Arial" panose="020B0604020202020204" pitchFamily="34" charset="0"/>
              <a:buChar char="•"/>
            </a:pPr>
            <a:r>
              <a:rPr lang="en-US" sz="1800" dirty="0">
                <a:solidFill>
                  <a:srgbClr val="007CA0"/>
                </a:solidFill>
                <a:effectLst/>
                <a:latin typeface="ArialMT"/>
              </a:rPr>
              <a:t>–  </a:t>
            </a:r>
            <a:r>
              <a:rPr lang="en-US" sz="1800" dirty="0">
                <a:effectLst/>
                <a:latin typeface="ArialMT"/>
              </a:rPr>
              <a:t>Verify large orders </a:t>
            </a:r>
            <a:endParaRPr lang="en-US" dirty="0">
              <a:effectLst/>
            </a:endParaRPr>
          </a:p>
          <a:p>
            <a:pPr>
              <a:buFont typeface="Arial" panose="020B0604020202020204" pitchFamily="34" charset="0"/>
              <a:buChar char="•"/>
            </a:pPr>
            <a:r>
              <a:rPr lang="en-US" sz="1800" dirty="0">
                <a:solidFill>
                  <a:srgbClr val="007CA0"/>
                </a:solidFill>
                <a:effectLst/>
                <a:latin typeface="ArialMT"/>
              </a:rPr>
              <a:t>–  </a:t>
            </a:r>
            <a:r>
              <a:rPr lang="en-US" sz="1800" dirty="0">
                <a:effectLst/>
                <a:latin typeface="ArialMT"/>
              </a:rPr>
              <a:t>Post notices on Web site that your company uses anti-fraud technology </a:t>
            </a:r>
            <a:endParaRPr lang="en-US" dirty="0">
              <a:effectLst/>
            </a:endParaRPr>
          </a:p>
          <a:p>
            <a:pPr>
              <a:buFont typeface="Arial" panose="020B0604020202020204" pitchFamily="34" charset="0"/>
              <a:buChar char="•"/>
            </a:pPr>
            <a:r>
              <a:rPr lang="en-US" sz="1800" dirty="0">
                <a:solidFill>
                  <a:srgbClr val="007CA0"/>
                </a:solidFill>
                <a:effectLst/>
                <a:latin typeface="ArialMT"/>
              </a:rPr>
              <a:t>–  </a:t>
            </a:r>
            <a:r>
              <a:rPr lang="en-US" sz="1800" dirty="0">
                <a:effectLst/>
                <a:latin typeface="ArialMT"/>
              </a:rPr>
              <a:t>Contact the credit card company or bank that issued the card </a:t>
            </a:r>
            <a:endParaRPr lang="en-US" dirty="0">
              <a:effectLst/>
            </a:endParaRPr>
          </a:p>
          <a:p>
            <a:pPr marL="0" indent="0">
              <a:lnSpc>
                <a:spcPct val="120000"/>
              </a:lnSpc>
              <a:buNone/>
            </a:pPr>
            <a:endParaRPr lang="en-US" sz="2800" b="1" dirty="0">
              <a:solidFill>
                <a:srgbClr val="C00000"/>
              </a:solidFill>
              <a:latin typeface="TimesLTStd"/>
            </a:endParaRPr>
          </a:p>
        </p:txBody>
      </p:sp>
      <p:sp>
        <p:nvSpPr>
          <p:cNvPr id="4" name="Slide Number Placeholder 3">
            <a:extLst>
              <a:ext uri="{FF2B5EF4-FFF2-40B4-BE49-F238E27FC236}">
                <a16:creationId xmlns:a16="http://schemas.microsoft.com/office/drawing/2014/main" id="{C147F528-10EB-54A6-9DDA-07014687AA5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itle 1">
            <a:extLst>
              <a:ext uri="{FF2B5EF4-FFF2-40B4-BE49-F238E27FC236}">
                <a16:creationId xmlns:a16="http://schemas.microsoft.com/office/drawing/2014/main" id="{CBE3D3F8-DABF-9993-4A8E-FD9EE24281D1}"/>
              </a:ext>
            </a:extLst>
          </p:cNvPr>
          <p:cNvSpPr>
            <a:spLocks noGrp="1"/>
          </p:cNvSpPr>
          <p:nvPr>
            <p:ph type="title"/>
          </p:nvPr>
        </p:nvSpPr>
        <p:spPr>
          <a:xfrm>
            <a:off x="2566596" y="174061"/>
            <a:ext cx="10515600" cy="1325563"/>
          </a:xfrm>
        </p:spPr>
        <p:txBody>
          <a:bodyPr>
            <a:normAutofit/>
          </a:bodyPr>
          <a:lstStyle/>
          <a:p>
            <a:r>
              <a:rPr lang="en-US" sz="4000" b="1" dirty="0">
                <a:solidFill>
                  <a:schemeClr val="bg1"/>
                </a:solidFill>
              </a:rPr>
              <a:t>The Impact of Credit on Pricing</a:t>
            </a:r>
            <a:endParaRPr lang="en-SA" sz="4000" b="1" dirty="0">
              <a:solidFill>
                <a:schemeClr val="accent4">
                  <a:lumMod val="60000"/>
                  <a:lumOff val="40000"/>
                </a:schemeClr>
              </a:solidFill>
            </a:endParaRPr>
          </a:p>
        </p:txBody>
      </p:sp>
    </p:spTree>
    <p:extLst>
      <p:ext uri="{BB962C8B-B14F-4D97-AF65-F5344CB8AC3E}">
        <p14:creationId xmlns:p14="http://schemas.microsoft.com/office/powerpoint/2010/main" val="35129746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04CD5C-6BA5-26B5-4506-2D7BD5B188D1}"/>
              </a:ext>
            </a:extLst>
          </p:cNvPr>
          <p:cNvSpPr>
            <a:spLocks noGrp="1"/>
          </p:cNvSpPr>
          <p:nvPr>
            <p:ph idx="1"/>
          </p:nvPr>
        </p:nvSpPr>
        <p:spPr>
          <a:xfrm>
            <a:off x="990600" y="1828800"/>
            <a:ext cx="10515600" cy="3810000"/>
          </a:xfrm>
        </p:spPr>
        <p:txBody>
          <a:bodyPr>
            <a:normAutofit fontScale="85000" lnSpcReduction="20000"/>
          </a:bodyPr>
          <a:lstStyle/>
          <a:p>
            <a:pPr>
              <a:lnSpc>
                <a:spcPct val="120000"/>
              </a:lnSpc>
            </a:pPr>
            <a:r>
              <a:rPr lang="en-US" sz="4000" dirty="0">
                <a:latin typeface="ArialMT"/>
              </a:rPr>
              <a:t>Pricing techniques impact every aspect of a company including</a:t>
            </a:r>
            <a:r>
              <a:rPr lang="en-US" sz="3600" dirty="0">
                <a:effectLst/>
                <a:latin typeface="ArialMT"/>
              </a:rPr>
              <a:t>: </a:t>
            </a:r>
            <a:endParaRPr lang="en-US" sz="4800" dirty="0">
              <a:effectLst/>
            </a:endParaRPr>
          </a:p>
          <a:p>
            <a:pPr>
              <a:lnSpc>
                <a:spcPct val="120000"/>
              </a:lnSpc>
            </a:pPr>
            <a:endParaRPr lang="en-US" sz="1700" dirty="0">
              <a:solidFill>
                <a:srgbClr val="007CA0"/>
              </a:solidFill>
              <a:effectLst/>
              <a:latin typeface="ArialMT"/>
            </a:endParaRPr>
          </a:p>
          <a:p>
            <a:pPr lvl="1">
              <a:lnSpc>
                <a:spcPct val="120000"/>
              </a:lnSpc>
            </a:pPr>
            <a:r>
              <a:rPr lang="en-US" sz="4000" dirty="0">
                <a:solidFill>
                  <a:srgbClr val="0070C0"/>
                </a:solidFill>
                <a:effectLst/>
                <a:latin typeface="ArialMT"/>
              </a:rPr>
              <a:t>Image</a:t>
            </a:r>
          </a:p>
          <a:p>
            <a:pPr lvl="1">
              <a:lnSpc>
                <a:spcPct val="120000"/>
              </a:lnSpc>
            </a:pPr>
            <a:r>
              <a:rPr lang="en-US" sz="4000" dirty="0">
                <a:solidFill>
                  <a:srgbClr val="0070C0"/>
                </a:solidFill>
                <a:effectLst/>
                <a:latin typeface="ArialMT"/>
              </a:rPr>
              <a:t>Customers</a:t>
            </a:r>
          </a:p>
          <a:p>
            <a:pPr lvl="1">
              <a:lnSpc>
                <a:spcPct val="120000"/>
              </a:lnSpc>
            </a:pPr>
            <a:r>
              <a:rPr lang="en-US" sz="4000" dirty="0">
                <a:solidFill>
                  <a:srgbClr val="0070C0"/>
                </a:solidFill>
                <a:effectLst/>
                <a:latin typeface="ArialMT"/>
              </a:rPr>
              <a:t>Cash flow</a:t>
            </a:r>
          </a:p>
          <a:p>
            <a:pPr lvl="1">
              <a:lnSpc>
                <a:spcPct val="120000"/>
              </a:lnSpc>
            </a:pPr>
            <a:r>
              <a:rPr lang="en-US" sz="4000" dirty="0">
                <a:solidFill>
                  <a:srgbClr val="0070C0"/>
                </a:solidFill>
                <a:effectLst/>
                <a:latin typeface="ArialMT"/>
              </a:rPr>
              <a:t>Profits </a:t>
            </a:r>
            <a:endParaRPr lang="en-US" sz="6000" dirty="0">
              <a:solidFill>
                <a:srgbClr val="0070C0"/>
              </a:solidFill>
              <a:effectLst/>
            </a:endParaRPr>
          </a:p>
          <a:p>
            <a:pPr marL="0" indent="0">
              <a:lnSpc>
                <a:spcPct val="120000"/>
              </a:lnSpc>
              <a:buNone/>
            </a:pPr>
            <a:endParaRPr lang="en-US" sz="2800" b="1" dirty="0">
              <a:solidFill>
                <a:srgbClr val="C00000"/>
              </a:solidFill>
              <a:latin typeface="TimesLTStd"/>
            </a:endParaRPr>
          </a:p>
        </p:txBody>
      </p:sp>
      <p:sp>
        <p:nvSpPr>
          <p:cNvPr id="4" name="Slide Number Placeholder 3">
            <a:extLst>
              <a:ext uri="{FF2B5EF4-FFF2-40B4-BE49-F238E27FC236}">
                <a16:creationId xmlns:a16="http://schemas.microsoft.com/office/drawing/2014/main" id="{C147F528-10EB-54A6-9DDA-07014687AA5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itle 1">
            <a:extLst>
              <a:ext uri="{FF2B5EF4-FFF2-40B4-BE49-F238E27FC236}">
                <a16:creationId xmlns:a16="http://schemas.microsoft.com/office/drawing/2014/main" id="{CBE3D3F8-DABF-9993-4A8E-FD9EE24281D1}"/>
              </a:ext>
            </a:extLst>
          </p:cNvPr>
          <p:cNvSpPr>
            <a:spLocks noGrp="1"/>
          </p:cNvSpPr>
          <p:nvPr>
            <p:ph type="title"/>
          </p:nvPr>
        </p:nvSpPr>
        <p:spPr>
          <a:xfrm>
            <a:off x="2362200" y="228600"/>
            <a:ext cx="10515600" cy="1325563"/>
          </a:xfrm>
        </p:spPr>
        <p:txBody>
          <a:bodyPr>
            <a:normAutofit/>
          </a:bodyPr>
          <a:lstStyle/>
          <a:p>
            <a:r>
              <a:rPr lang="en-US" sz="4800" b="1" dirty="0">
                <a:solidFill>
                  <a:schemeClr val="bg1"/>
                </a:solidFill>
              </a:rPr>
              <a:t>CONCLUSION</a:t>
            </a:r>
            <a:endParaRPr lang="en-SA" sz="4800" b="1" dirty="0">
              <a:solidFill>
                <a:schemeClr val="accent4">
                  <a:lumMod val="60000"/>
                  <a:lumOff val="40000"/>
                </a:schemeClr>
              </a:solidFill>
            </a:endParaRPr>
          </a:p>
        </p:txBody>
      </p:sp>
    </p:spTree>
    <p:extLst>
      <p:ext uri="{BB962C8B-B14F-4D97-AF65-F5344CB8AC3E}">
        <p14:creationId xmlns:p14="http://schemas.microsoft.com/office/powerpoint/2010/main" val="300939064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F624F56-634F-4069-B3A5-C4045556D0EB}"/>
              </a:ext>
            </a:extLst>
          </p:cNvPr>
          <p:cNvPicPr>
            <a:picLocks noChangeAspect="1"/>
          </p:cNvPicPr>
          <p:nvPr/>
        </p:nvPicPr>
        <p:blipFill>
          <a:blip r:embed="rId2"/>
          <a:stretch>
            <a:fillRect/>
          </a:stretch>
        </p:blipFill>
        <p:spPr>
          <a:xfrm>
            <a:off x="2212511" y="755672"/>
            <a:ext cx="7766977" cy="5346655"/>
          </a:xfrm>
          <a:prstGeom prst="rect">
            <a:avLst/>
          </a:prstGeom>
        </p:spPr>
      </p:pic>
      <p:sp>
        <p:nvSpPr>
          <p:cNvPr id="3" name="Moon 2">
            <a:extLst>
              <a:ext uri="{FF2B5EF4-FFF2-40B4-BE49-F238E27FC236}">
                <a16:creationId xmlns:a16="http://schemas.microsoft.com/office/drawing/2014/main" id="{266C8F2C-FAB8-44D1-AC6E-C63F9EAA2B73}"/>
              </a:ext>
            </a:extLst>
          </p:cNvPr>
          <p:cNvSpPr/>
          <p:nvPr/>
        </p:nvSpPr>
        <p:spPr>
          <a:xfrm rot="19775027">
            <a:off x="2353542" y="2941769"/>
            <a:ext cx="1027827" cy="2824229"/>
          </a:xfrm>
          <a:prstGeom prst="moon">
            <a:avLst>
              <a:gd name="adj" fmla="val 34449"/>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lide Number Placeholder 3">
            <a:extLst>
              <a:ext uri="{FF2B5EF4-FFF2-40B4-BE49-F238E27FC236}">
                <a16:creationId xmlns:a16="http://schemas.microsoft.com/office/drawing/2014/main" id="{0A6F3852-1A0C-8BF8-5DEC-EEB620042642}"/>
              </a:ext>
            </a:extLst>
          </p:cNvPr>
          <p:cNvSpPr>
            <a:spLocks noGrp="1"/>
          </p:cNvSpPr>
          <p:nvPr>
            <p:ph type="sldNum" sz="quarter" idx="12"/>
          </p:nvPr>
        </p:nvSpPr>
        <p:spPr/>
        <p:txBody>
          <a:bodyPr/>
          <a:lstStyle/>
          <a:p>
            <a:fld id="{FDED41F8-FC0F-4085-8150-313B6CF05213}" type="slidenum">
              <a:rPr lang="en-US" smtClean="0"/>
              <a:t>55</a:t>
            </a:fld>
            <a:endParaRPr lang="en-US"/>
          </a:p>
        </p:txBody>
      </p:sp>
    </p:spTree>
    <p:extLst>
      <p:ext uri="{BB962C8B-B14F-4D97-AF65-F5344CB8AC3E}">
        <p14:creationId xmlns:p14="http://schemas.microsoft.com/office/powerpoint/2010/main" val="26006630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TotalTime>
  <Words>741</Words>
  <Application>Microsoft Macintosh PowerPoint</Application>
  <PresentationFormat>Widescreen</PresentationFormat>
  <Paragraphs>59</Paragraphs>
  <Slides>55</Slides>
  <Notes>4</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55</vt:i4>
      </vt:variant>
    </vt:vector>
  </HeadingPairs>
  <TitlesOfParts>
    <vt:vector size="65" baseType="lpstr">
      <vt:lpstr>APPLE CHANCERY</vt:lpstr>
      <vt:lpstr>Arial</vt:lpstr>
      <vt:lpstr>ArialMT</vt:lpstr>
      <vt:lpstr>Calibri</vt:lpstr>
      <vt:lpstr>Calibri Light</vt:lpstr>
      <vt:lpstr>David</vt:lpstr>
      <vt:lpstr>Tajawal Medium</vt:lpstr>
      <vt:lpstr>TimesLTStd</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PRICING STRATEGIES FOR MANUFACTURERS </vt:lpstr>
      <vt:lpstr>PRICING STRATEGIES FOR MANUFACTURERS </vt:lpstr>
      <vt:lpstr>PRICING STRATEGIES FOR SERVICES </vt:lpstr>
      <vt:lpstr>PRICING STRATEGIES FOR SERVICES </vt:lpstr>
      <vt:lpstr>The Impact of Credit on Pricing</vt:lpstr>
      <vt:lpstr>The Impact of Credit on Pricing</vt:lpstr>
      <vt:lpstr>How a typical credit card transaction works</vt:lpstr>
      <vt:lpstr>The Impact of Credit on Pricing</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B1418</dc:creator>
  <cp:lastModifiedBy>B1418</cp:lastModifiedBy>
  <cp:revision>1</cp:revision>
  <dcterms:created xsi:type="dcterms:W3CDTF">2023-03-22T17:57:58Z</dcterms:created>
  <dcterms:modified xsi:type="dcterms:W3CDTF">2023-03-22T18:22:00Z</dcterms:modified>
</cp:coreProperties>
</file>