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64" r:id="rId5"/>
  </p:sldMasterIdLst>
  <p:notesMasterIdLst>
    <p:notesMasterId r:id="rId60"/>
  </p:notesMasterIdLst>
  <p:sldIdLst>
    <p:sldId id="504" r:id="rId6"/>
    <p:sldId id="670" r:id="rId7"/>
    <p:sldId id="313" r:id="rId8"/>
    <p:sldId id="696" r:id="rId9"/>
    <p:sldId id="714" r:id="rId10"/>
    <p:sldId id="697" r:id="rId11"/>
    <p:sldId id="707" r:id="rId12"/>
    <p:sldId id="708" r:id="rId13"/>
    <p:sldId id="694" r:id="rId14"/>
    <p:sldId id="710" r:id="rId15"/>
    <p:sldId id="699" r:id="rId16"/>
    <p:sldId id="715" r:id="rId17"/>
    <p:sldId id="606" r:id="rId18"/>
    <p:sldId id="700" r:id="rId19"/>
    <p:sldId id="701" r:id="rId20"/>
    <p:sldId id="704" r:id="rId21"/>
    <p:sldId id="703" r:id="rId22"/>
    <p:sldId id="691" r:id="rId23"/>
    <p:sldId id="692" r:id="rId24"/>
    <p:sldId id="693" r:id="rId25"/>
    <p:sldId id="609" r:id="rId26"/>
    <p:sldId id="577" r:id="rId27"/>
    <p:sldId id="705" r:id="rId28"/>
    <p:sldId id="684" r:id="rId29"/>
    <p:sldId id="685" r:id="rId30"/>
    <p:sldId id="686" r:id="rId31"/>
    <p:sldId id="672" r:id="rId32"/>
    <p:sldId id="673" r:id="rId33"/>
    <p:sldId id="687" r:id="rId34"/>
    <p:sldId id="688" r:id="rId35"/>
    <p:sldId id="674" r:id="rId36"/>
    <p:sldId id="680" r:id="rId37"/>
    <p:sldId id="558" r:id="rId38"/>
    <p:sldId id="706" r:id="rId39"/>
    <p:sldId id="677" r:id="rId40"/>
    <p:sldId id="640" r:id="rId41"/>
    <p:sldId id="617" r:id="rId42"/>
    <p:sldId id="666" r:id="rId43"/>
    <p:sldId id="643" r:id="rId44"/>
    <p:sldId id="624" r:id="rId45"/>
    <p:sldId id="668" r:id="rId46"/>
    <p:sldId id="712" r:id="rId47"/>
    <p:sldId id="711" r:id="rId48"/>
    <p:sldId id="676" r:id="rId49"/>
    <p:sldId id="717" r:id="rId50"/>
    <p:sldId id="682" r:id="rId51"/>
    <p:sldId id="661" r:id="rId52"/>
    <p:sldId id="646" r:id="rId53"/>
    <p:sldId id="664" r:id="rId54"/>
    <p:sldId id="641" r:id="rId55"/>
    <p:sldId id="683" r:id="rId56"/>
    <p:sldId id="503" r:id="rId57"/>
    <p:sldId id="505" r:id="rId58"/>
    <p:sldId id="349"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26DDC7-2E19-2141-8F10-D15F1B951525}" v="1" dt="2024-03-01T00:55:30.0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3691" autoAdjust="0"/>
  </p:normalViewPr>
  <p:slideViewPr>
    <p:cSldViewPr snapToGrid="0">
      <p:cViewPr varScale="1">
        <p:scale>
          <a:sx n="93" d="100"/>
          <a:sy n="93" d="100"/>
        </p:scale>
        <p:origin x="198" y="9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urallahElkolaly" userId="S::nourallah.elkolaly@midocean.edu.km::229aaf61-bf27-4811-8eff-c8b0db2221ba" providerId="AD" clId="Web-{5E26DDC7-2E19-2141-8F10-D15F1B951525}"/>
    <pc:docChg chg="modSld">
      <pc:chgData name="NourallahElkolaly" userId="S::nourallah.elkolaly@midocean.edu.km::229aaf61-bf27-4811-8eff-c8b0db2221ba" providerId="AD" clId="Web-{5E26DDC7-2E19-2141-8F10-D15F1B951525}" dt="2024-03-01T00:55:30.065" v="0" actId="1076"/>
      <pc:docMkLst>
        <pc:docMk/>
      </pc:docMkLst>
      <pc:sldChg chg="modSp">
        <pc:chgData name="NourallahElkolaly" userId="S::nourallah.elkolaly@midocean.edu.km::229aaf61-bf27-4811-8eff-c8b0db2221ba" providerId="AD" clId="Web-{5E26DDC7-2E19-2141-8F10-D15F1B951525}" dt="2024-03-01T00:55:30.065" v="0" actId="1076"/>
        <pc:sldMkLst>
          <pc:docMk/>
          <pc:sldMk cId="3988834959" sldId="703"/>
        </pc:sldMkLst>
        <pc:spChg chg="mod">
          <ac:chgData name="NourallahElkolaly" userId="S::nourallah.elkolaly@midocean.edu.km::229aaf61-bf27-4811-8eff-c8b0db2221ba" providerId="AD" clId="Web-{5E26DDC7-2E19-2141-8F10-D15F1B951525}" dt="2024-03-01T00:55:30.065" v="0" actId="1076"/>
          <ac:spMkLst>
            <pc:docMk/>
            <pc:sldMk cId="3988834959" sldId="703"/>
            <ac:spMk id="10" creationId="{15CCAC49-ABCC-E257-FDF6-6136BD629AD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F636C8-C971-48AC-ABFA-CAFE11F9DE92}" type="doc">
      <dgm:prSet loTypeId="urn:microsoft.com/office/officeart/2018/layout/CircleProcess" loCatId="simpleprocesssa" qsTypeId="urn:microsoft.com/office/officeart/2005/8/quickstyle/simple1" qsCatId="simple" csTypeId="urn:microsoft.com/office/officeart/2005/8/colors/accent1_1" csCatId="accent1" phldr="1"/>
      <dgm:spPr/>
      <dgm:t>
        <a:bodyPr/>
        <a:lstStyle/>
        <a:p>
          <a:endParaRPr lang="en-US"/>
        </a:p>
      </dgm:t>
    </dgm:pt>
    <dgm:pt modelId="{E5FC2302-8E6E-4687-ADAD-BDB3E6CBD9AC}">
      <dgm:prSet/>
      <dgm:spPr/>
      <dgm:t>
        <a:bodyPr/>
        <a:lstStyle/>
        <a:p>
          <a:r>
            <a:rPr lang="ar-EG" b="0" i="0" baseline="0" dirty="0"/>
            <a:t>أولا: </a:t>
          </a:r>
          <a:r>
            <a:rPr lang="fa-IR" b="0" i="0" baseline="0" dirty="0"/>
            <a:t>الالتزام بالقانون و السياسة التحريرية للمجلة.</a:t>
          </a:r>
          <a:endParaRPr lang="en-US" b="0" i="0" baseline="0" dirty="0"/>
        </a:p>
        <a:p>
          <a:endParaRPr lang="en-US" dirty="0"/>
        </a:p>
      </dgm:t>
    </dgm:pt>
    <dgm:pt modelId="{E47178B5-0D45-4962-A29F-6BCE846BE64C}" type="parTrans" cxnId="{6186C20E-7363-4DFC-A274-3625C87FAC2D}">
      <dgm:prSet/>
      <dgm:spPr/>
      <dgm:t>
        <a:bodyPr/>
        <a:lstStyle/>
        <a:p>
          <a:endParaRPr lang="en-US"/>
        </a:p>
      </dgm:t>
    </dgm:pt>
    <dgm:pt modelId="{0CD6922C-6185-4C07-A528-1FC185226261}" type="sibTrans" cxnId="{6186C20E-7363-4DFC-A274-3625C87FAC2D}">
      <dgm:prSet/>
      <dgm:spPr/>
      <dgm:t>
        <a:bodyPr/>
        <a:lstStyle/>
        <a:p>
          <a:endParaRPr lang="en-US"/>
        </a:p>
      </dgm:t>
    </dgm:pt>
    <dgm:pt modelId="{D5D5F5D4-CF16-4393-9E27-486FF5878BCC}">
      <dgm:prSet/>
      <dgm:spPr/>
      <dgm:t>
        <a:bodyPr/>
        <a:lstStyle/>
        <a:p>
          <a:r>
            <a:rPr lang="fa-IR" b="0" i="0" baseline="0" dirty="0"/>
            <a:t>ثانيا: ماهية الالتزام بعدم نشر الأخبار الكاذبة.</a:t>
          </a:r>
          <a:endParaRPr lang="en-US" dirty="0"/>
        </a:p>
      </dgm:t>
    </dgm:pt>
    <dgm:pt modelId="{3A1958E4-A809-4771-8008-4B0195FCF2FC}" type="parTrans" cxnId="{E2E45BB2-A30E-47EC-ADDA-1EC50E5FE13A}">
      <dgm:prSet/>
      <dgm:spPr/>
      <dgm:t>
        <a:bodyPr/>
        <a:lstStyle/>
        <a:p>
          <a:endParaRPr lang="en-US"/>
        </a:p>
      </dgm:t>
    </dgm:pt>
    <dgm:pt modelId="{D585B8A4-18AB-4527-B18C-B97F2E7DEFCA}" type="sibTrans" cxnId="{E2E45BB2-A30E-47EC-ADDA-1EC50E5FE13A}">
      <dgm:prSet/>
      <dgm:spPr/>
      <dgm:t>
        <a:bodyPr/>
        <a:lstStyle/>
        <a:p>
          <a:endParaRPr lang="en-US"/>
        </a:p>
      </dgm:t>
    </dgm:pt>
    <dgm:pt modelId="{0BA684D9-B5A4-40EE-B4B6-B6B6E4877F38}">
      <dgm:prSet/>
      <dgm:spPr/>
      <dgm:t>
        <a:bodyPr/>
        <a:lstStyle/>
        <a:p>
          <a:r>
            <a:rPr lang="fa-IR" b="0" i="0" baseline="0" dirty="0"/>
            <a:t>ثالثا:قيود نشر المعلومات الصادقة.</a:t>
          </a:r>
          <a:endParaRPr lang="en-US" b="0" i="0" baseline="0" dirty="0"/>
        </a:p>
        <a:p>
          <a:endParaRPr lang="en-US" dirty="0"/>
        </a:p>
      </dgm:t>
    </dgm:pt>
    <dgm:pt modelId="{643DD628-FA83-4BE9-8121-868F4766DE58}" type="parTrans" cxnId="{7AD6854D-C518-472B-994C-16B01DB571D6}">
      <dgm:prSet/>
      <dgm:spPr/>
      <dgm:t>
        <a:bodyPr/>
        <a:lstStyle/>
        <a:p>
          <a:endParaRPr lang="en-US"/>
        </a:p>
      </dgm:t>
    </dgm:pt>
    <dgm:pt modelId="{AE8E8987-F660-465F-8B26-07D4FC91DA23}" type="sibTrans" cxnId="{7AD6854D-C518-472B-994C-16B01DB571D6}">
      <dgm:prSet/>
      <dgm:spPr/>
      <dgm:t>
        <a:bodyPr/>
        <a:lstStyle/>
        <a:p>
          <a:endParaRPr lang="en-US"/>
        </a:p>
      </dgm:t>
    </dgm:pt>
    <dgm:pt modelId="{AAC8FEB1-DB20-4CF7-8F96-D411D838B551}" type="pres">
      <dgm:prSet presAssocID="{5AF636C8-C971-48AC-ABFA-CAFE11F9DE92}" presName="Name0" presStyleCnt="0">
        <dgm:presLayoutVars>
          <dgm:chMax val="11"/>
          <dgm:chPref val="11"/>
          <dgm:dir/>
          <dgm:resizeHandles/>
        </dgm:presLayoutVars>
      </dgm:prSet>
      <dgm:spPr/>
    </dgm:pt>
    <dgm:pt modelId="{8D964CFD-DD1D-4B29-8245-7B0BB5B3C4C7}" type="pres">
      <dgm:prSet presAssocID="{0BA684D9-B5A4-40EE-B4B6-B6B6E4877F38}" presName="Accent3" presStyleCnt="0"/>
      <dgm:spPr/>
    </dgm:pt>
    <dgm:pt modelId="{1F22C185-FCDD-451E-80B6-0E3E39A70A81}" type="pres">
      <dgm:prSet presAssocID="{0BA684D9-B5A4-40EE-B4B6-B6B6E4877F38}" presName="Accent" presStyleLbl="node1" presStyleIdx="0" presStyleCnt="6"/>
      <dgm:spPr/>
    </dgm:pt>
    <dgm:pt modelId="{CFF86479-E7E1-4332-A4BA-F01B5DC10E43}" type="pres">
      <dgm:prSet presAssocID="{0BA684D9-B5A4-40EE-B4B6-B6B6E4877F38}" presName="ParentBackground3" presStyleCnt="0"/>
      <dgm:spPr/>
    </dgm:pt>
    <dgm:pt modelId="{60B39F98-79E3-4D77-9214-F06EA1FAD499}" type="pres">
      <dgm:prSet presAssocID="{0BA684D9-B5A4-40EE-B4B6-B6B6E4877F38}" presName="ParentBackground" presStyleLbl="node1" presStyleIdx="1" presStyleCnt="6"/>
      <dgm:spPr/>
    </dgm:pt>
    <dgm:pt modelId="{63A817FE-9AC2-42F3-A4BA-2E178EF04349}" type="pres">
      <dgm:prSet presAssocID="{0BA684D9-B5A4-40EE-B4B6-B6B6E4877F38}" presName="Parent3" presStyleLbl="fgAcc0" presStyleIdx="0" presStyleCnt="0">
        <dgm:presLayoutVars>
          <dgm:chMax val="1"/>
          <dgm:chPref val="1"/>
          <dgm:bulletEnabled val="1"/>
        </dgm:presLayoutVars>
      </dgm:prSet>
      <dgm:spPr/>
    </dgm:pt>
    <dgm:pt modelId="{ED87A76E-AE5B-405F-986F-C2578B180FAA}" type="pres">
      <dgm:prSet presAssocID="{D5D5F5D4-CF16-4393-9E27-486FF5878BCC}" presName="Accent2" presStyleCnt="0"/>
      <dgm:spPr/>
    </dgm:pt>
    <dgm:pt modelId="{6AEECE16-7F97-463B-80CD-69CDE77CA66C}" type="pres">
      <dgm:prSet presAssocID="{D5D5F5D4-CF16-4393-9E27-486FF5878BCC}" presName="Accent" presStyleLbl="node1" presStyleIdx="2" presStyleCnt="6"/>
      <dgm:spPr/>
    </dgm:pt>
    <dgm:pt modelId="{1CF0B5BE-0013-4B55-8368-8969E1564B7E}" type="pres">
      <dgm:prSet presAssocID="{D5D5F5D4-CF16-4393-9E27-486FF5878BCC}" presName="ParentBackground2" presStyleCnt="0"/>
      <dgm:spPr/>
    </dgm:pt>
    <dgm:pt modelId="{D4BD8BF2-2F1E-4282-B11D-BC8AA346AEC4}" type="pres">
      <dgm:prSet presAssocID="{D5D5F5D4-CF16-4393-9E27-486FF5878BCC}" presName="ParentBackground" presStyleLbl="node1" presStyleIdx="3" presStyleCnt="6"/>
      <dgm:spPr/>
    </dgm:pt>
    <dgm:pt modelId="{96186A59-9ECD-45C1-A5F0-01423208AEDC}" type="pres">
      <dgm:prSet presAssocID="{D5D5F5D4-CF16-4393-9E27-486FF5878BCC}" presName="Parent2" presStyleLbl="fgAcc0" presStyleIdx="0" presStyleCnt="0">
        <dgm:presLayoutVars>
          <dgm:chMax val="1"/>
          <dgm:chPref val="1"/>
          <dgm:bulletEnabled val="1"/>
        </dgm:presLayoutVars>
      </dgm:prSet>
      <dgm:spPr/>
    </dgm:pt>
    <dgm:pt modelId="{52829DDB-75B4-4C3D-9681-452FD57F2AB6}" type="pres">
      <dgm:prSet presAssocID="{E5FC2302-8E6E-4687-ADAD-BDB3E6CBD9AC}" presName="Accent1" presStyleCnt="0"/>
      <dgm:spPr/>
    </dgm:pt>
    <dgm:pt modelId="{3054A2C4-022B-4DC2-A3DA-CD2FA2778EA3}" type="pres">
      <dgm:prSet presAssocID="{E5FC2302-8E6E-4687-ADAD-BDB3E6CBD9AC}" presName="Accent" presStyleLbl="node1" presStyleIdx="4" presStyleCnt="6"/>
      <dgm:spPr/>
    </dgm:pt>
    <dgm:pt modelId="{29E7488E-61D2-40F2-9812-3B178DF3A529}" type="pres">
      <dgm:prSet presAssocID="{E5FC2302-8E6E-4687-ADAD-BDB3E6CBD9AC}" presName="ParentBackground1" presStyleCnt="0"/>
      <dgm:spPr/>
    </dgm:pt>
    <dgm:pt modelId="{12E5561F-1249-46E2-BB0F-0E0E04EAC493}" type="pres">
      <dgm:prSet presAssocID="{E5FC2302-8E6E-4687-ADAD-BDB3E6CBD9AC}" presName="ParentBackground" presStyleLbl="node1" presStyleIdx="5" presStyleCnt="6"/>
      <dgm:spPr/>
    </dgm:pt>
    <dgm:pt modelId="{7963B5BA-E68B-48CE-9F96-ADD44DF9973E}" type="pres">
      <dgm:prSet presAssocID="{E5FC2302-8E6E-4687-ADAD-BDB3E6CBD9AC}" presName="Parent1" presStyleLbl="fgAcc0" presStyleIdx="0" presStyleCnt="0">
        <dgm:presLayoutVars>
          <dgm:chMax val="1"/>
          <dgm:chPref val="1"/>
          <dgm:bulletEnabled val="1"/>
        </dgm:presLayoutVars>
      </dgm:prSet>
      <dgm:spPr/>
    </dgm:pt>
  </dgm:ptLst>
  <dgm:cxnLst>
    <dgm:cxn modelId="{6186C20E-7363-4DFC-A274-3625C87FAC2D}" srcId="{5AF636C8-C971-48AC-ABFA-CAFE11F9DE92}" destId="{E5FC2302-8E6E-4687-ADAD-BDB3E6CBD9AC}" srcOrd="0" destOrd="0" parTransId="{E47178B5-0D45-4962-A29F-6BCE846BE64C}" sibTransId="{0CD6922C-6185-4C07-A528-1FC185226261}"/>
    <dgm:cxn modelId="{C60E1A1E-823F-4D68-A555-9DF1F5F5AA90}" type="presOf" srcId="{E5FC2302-8E6E-4687-ADAD-BDB3E6CBD9AC}" destId="{7963B5BA-E68B-48CE-9F96-ADD44DF9973E}" srcOrd="1" destOrd="0" presId="urn:microsoft.com/office/officeart/2018/layout/CircleProcess"/>
    <dgm:cxn modelId="{E957F05B-3A32-4134-8B0C-B5B435D17176}" type="presOf" srcId="{D5D5F5D4-CF16-4393-9E27-486FF5878BCC}" destId="{96186A59-9ECD-45C1-A5F0-01423208AEDC}" srcOrd="1" destOrd="0" presId="urn:microsoft.com/office/officeart/2018/layout/CircleProcess"/>
    <dgm:cxn modelId="{7AD6854D-C518-472B-994C-16B01DB571D6}" srcId="{5AF636C8-C971-48AC-ABFA-CAFE11F9DE92}" destId="{0BA684D9-B5A4-40EE-B4B6-B6B6E4877F38}" srcOrd="2" destOrd="0" parTransId="{643DD628-FA83-4BE9-8121-868F4766DE58}" sibTransId="{AE8E8987-F660-465F-8B26-07D4FC91DA23}"/>
    <dgm:cxn modelId="{343C9D71-8C5C-4794-835B-AC0BEF02A273}" type="presOf" srcId="{E5FC2302-8E6E-4687-ADAD-BDB3E6CBD9AC}" destId="{12E5561F-1249-46E2-BB0F-0E0E04EAC493}" srcOrd="0" destOrd="0" presId="urn:microsoft.com/office/officeart/2018/layout/CircleProcess"/>
    <dgm:cxn modelId="{91F88079-97A8-4C1B-B8E3-F0561037E94C}" type="presOf" srcId="{D5D5F5D4-CF16-4393-9E27-486FF5878BCC}" destId="{D4BD8BF2-2F1E-4282-B11D-BC8AA346AEC4}" srcOrd="0" destOrd="0" presId="urn:microsoft.com/office/officeart/2018/layout/CircleProcess"/>
    <dgm:cxn modelId="{E2E45BB2-A30E-47EC-ADDA-1EC50E5FE13A}" srcId="{5AF636C8-C971-48AC-ABFA-CAFE11F9DE92}" destId="{D5D5F5D4-CF16-4393-9E27-486FF5878BCC}" srcOrd="1" destOrd="0" parTransId="{3A1958E4-A809-4771-8008-4B0195FCF2FC}" sibTransId="{D585B8A4-18AB-4527-B18C-B97F2E7DEFCA}"/>
    <dgm:cxn modelId="{DBEF77CF-9778-4F8D-8AC0-7545D2787BD9}" type="presOf" srcId="{0BA684D9-B5A4-40EE-B4B6-B6B6E4877F38}" destId="{60B39F98-79E3-4D77-9214-F06EA1FAD499}" srcOrd="0" destOrd="0" presId="urn:microsoft.com/office/officeart/2018/layout/CircleProcess"/>
    <dgm:cxn modelId="{D87C51EA-6435-4550-8D3C-0C1D60B268DC}" type="presOf" srcId="{5AF636C8-C971-48AC-ABFA-CAFE11F9DE92}" destId="{AAC8FEB1-DB20-4CF7-8F96-D411D838B551}" srcOrd="0" destOrd="0" presId="urn:microsoft.com/office/officeart/2018/layout/CircleProcess"/>
    <dgm:cxn modelId="{9AF69DFA-C932-4FE9-854A-3132D2E28429}" type="presOf" srcId="{0BA684D9-B5A4-40EE-B4B6-B6B6E4877F38}" destId="{63A817FE-9AC2-42F3-A4BA-2E178EF04349}" srcOrd="1" destOrd="0" presId="urn:microsoft.com/office/officeart/2018/layout/CircleProcess"/>
    <dgm:cxn modelId="{9DB6F70E-1EDD-4259-82C5-CE5E674F47A9}" type="presParOf" srcId="{AAC8FEB1-DB20-4CF7-8F96-D411D838B551}" destId="{8D964CFD-DD1D-4B29-8245-7B0BB5B3C4C7}" srcOrd="0" destOrd="0" presId="urn:microsoft.com/office/officeart/2018/layout/CircleProcess"/>
    <dgm:cxn modelId="{68F2CE1D-1FC4-402C-8852-1F0CE7EF8727}" type="presParOf" srcId="{8D964CFD-DD1D-4B29-8245-7B0BB5B3C4C7}" destId="{1F22C185-FCDD-451E-80B6-0E3E39A70A81}" srcOrd="0" destOrd="0" presId="urn:microsoft.com/office/officeart/2018/layout/CircleProcess"/>
    <dgm:cxn modelId="{CBFBF22C-C4E8-4908-8EBF-FC1CCEA96C15}" type="presParOf" srcId="{AAC8FEB1-DB20-4CF7-8F96-D411D838B551}" destId="{CFF86479-E7E1-4332-A4BA-F01B5DC10E43}" srcOrd="1" destOrd="0" presId="urn:microsoft.com/office/officeart/2018/layout/CircleProcess"/>
    <dgm:cxn modelId="{5BF0D8F2-7C1E-4ECC-AC80-8A0B696819ED}" type="presParOf" srcId="{CFF86479-E7E1-4332-A4BA-F01B5DC10E43}" destId="{60B39F98-79E3-4D77-9214-F06EA1FAD499}" srcOrd="0" destOrd="0" presId="urn:microsoft.com/office/officeart/2018/layout/CircleProcess"/>
    <dgm:cxn modelId="{5A00473F-7564-49BF-9CC3-248236DFEFF9}" type="presParOf" srcId="{AAC8FEB1-DB20-4CF7-8F96-D411D838B551}" destId="{63A817FE-9AC2-42F3-A4BA-2E178EF04349}" srcOrd="2" destOrd="0" presId="urn:microsoft.com/office/officeart/2018/layout/CircleProcess"/>
    <dgm:cxn modelId="{09A9B2E4-3C12-48A4-A5CC-F951112E1AEA}" type="presParOf" srcId="{AAC8FEB1-DB20-4CF7-8F96-D411D838B551}" destId="{ED87A76E-AE5B-405F-986F-C2578B180FAA}" srcOrd="3" destOrd="0" presId="urn:microsoft.com/office/officeart/2018/layout/CircleProcess"/>
    <dgm:cxn modelId="{4DA4F64A-3CB9-4057-8A00-833CDBA9DB69}" type="presParOf" srcId="{ED87A76E-AE5B-405F-986F-C2578B180FAA}" destId="{6AEECE16-7F97-463B-80CD-69CDE77CA66C}" srcOrd="0" destOrd="0" presId="urn:microsoft.com/office/officeart/2018/layout/CircleProcess"/>
    <dgm:cxn modelId="{3C1A05DC-CB7C-4DEB-A24F-05BD649AF00B}" type="presParOf" srcId="{AAC8FEB1-DB20-4CF7-8F96-D411D838B551}" destId="{1CF0B5BE-0013-4B55-8368-8969E1564B7E}" srcOrd="4" destOrd="0" presId="urn:microsoft.com/office/officeart/2018/layout/CircleProcess"/>
    <dgm:cxn modelId="{1DA46171-97BF-49D1-B680-4E49C4D0442E}" type="presParOf" srcId="{1CF0B5BE-0013-4B55-8368-8969E1564B7E}" destId="{D4BD8BF2-2F1E-4282-B11D-BC8AA346AEC4}" srcOrd="0" destOrd="0" presId="urn:microsoft.com/office/officeart/2018/layout/CircleProcess"/>
    <dgm:cxn modelId="{22325F5B-43AF-4447-B71B-305A7D910DE8}" type="presParOf" srcId="{AAC8FEB1-DB20-4CF7-8F96-D411D838B551}" destId="{96186A59-9ECD-45C1-A5F0-01423208AEDC}" srcOrd="5" destOrd="0" presId="urn:microsoft.com/office/officeart/2018/layout/CircleProcess"/>
    <dgm:cxn modelId="{095D2E6F-EF96-4176-B2C2-E3D6A64F06E1}" type="presParOf" srcId="{AAC8FEB1-DB20-4CF7-8F96-D411D838B551}" destId="{52829DDB-75B4-4C3D-9681-452FD57F2AB6}" srcOrd="6" destOrd="0" presId="urn:microsoft.com/office/officeart/2018/layout/CircleProcess"/>
    <dgm:cxn modelId="{D1F0C2EF-45EC-48C6-9315-D2B9E662EAE1}" type="presParOf" srcId="{52829DDB-75B4-4C3D-9681-452FD57F2AB6}" destId="{3054A2C4-022B-4DC2-A3DA-CD2FA2778EA3}" srcOrd="0" destOrd="0" presId="urn:microsoft.com/office/officeart/2018/layout/CircleProcess"/>
    <dgm:cxn modelId="{94FD5ABB-9CD8-47EB-9724-CDAB8AD6638C}" type="presParOf" srcId="{AAC8FEB1-DB20-4CF7-8F96-D411D838B551}" destId="{29E7488E-61D2-40F2-9812-3B178DF3A529}" srcOrd="7" destOrd="0" presId="urn:microsoft.com/office/officeart/2018/layout/CircleProcess"/>
    <dgm:cxn modelId="{326C3A72-8A7C-4EC4-A712-C1AD8F1A3D4C}" type="presParOf" srcId="{29E7488E-61D2-40F2-9812-3B178DF3A529}" destId="{12E5561F-1249-46E2-BB0F-0E0E04EAC493}" srcOrd="0" destOrd="0" presId="urn:microsoft.com/office/officeart/2018/layout/CircleProcess"/>
    <dgm:cxn modelId="{BA697FD8-6489-4336-AF24-893D791EAE97}" type="presParOf" srcId="{AAC8FEB1-DB20-4CF7-8F96-D411D838B551}" destId="{7963B5BA-E68B-48CE-9F96-ADD44DF9973E}" srcOrd="8" destOrd="0" presId="urn:microsoft.com/office/officeart/2018/layout/Circle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22C185-FCDD-451E-80B6-0E3E39A70A81}">
      <dsp:nvSpPr>
        <dsp:cNvPr id="0" name=""/>
        <dsp:cNvSpPr/>
      </dsp:nvSpPr>
      <dsp:spPr>
        <a:xfrm>
          <a:off x="6995817" y="729503"/>
          <a:ext cx="1932437" cy="1932794"/>
        </a:xfrm>
        <a:prstGeom prst="ellips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B39F98-79E3-4D77-9214-F06EA1FAD499}">
      <dsp:nvSpPr>
        <dsp:cNvPr id="0" name=""/>
        <dsp:cNvSpPr/>
      </dsp:nvSpPr>
      <dsp:spPr>
        <a:xfrm>
          <a:off x="7059980" y="793941"/>
          <a:ext cx="1804111" cy="1803919"/>
        </a:xfrm>
        <a:prstGeom prst="ellips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fa-IR" sz="1700" b="0" i="0" kern="1200" baseline="0" dirty="0"/>
            <a:t>ثالثا:قيود نشر المعلومات الصادقة.</a:t>
          </a:r>
          <a:endParaRPr lang="en-US" sz="1700" b="0" i="0" kern="1200" baseline="0" dirty="0"/>
        </a:p>
        <a:p>
          <a:pPr marL="0" lvl="0" indent="0" algn="ctr" defTabSz="755650">
            <a:lnSpc>
              <a:spcPct val="90000"/>
            </a:lnSpc>
            <a:spcBef>
              <a:spcPct val="0"/>
            </a:spcBef>
            <a:spcAft>
              <a:spcPct val="35000"/>
            </a:spcAft>
            <a:buNone/>
          </a:pPr>
          <a:endParaRPr lang="en-US" sz="1700" kern="1200" dirty="0"/>
        </a:p>
      </dsp:txBody>
      <dsp:txXfrm>
        <a:off x="7317890" y="1051692"/>
        <a:ext cx="1288291" cy="1288416"/>
      </dsp:txXfrm>
    </dsp:sp>
    <dsp:sp modelId="{6AEECE16-7F97-463B-80CD-69CDE77CA66C}">
      <dsp:nvSpPr>
        <dsp:cNvPr id="0" name=""/>
        <dsp:cNvSpPr/>
      </dsp:nvSpPr>
      <dsp:spPr>
        <a:xfrm rot="2700000">
          <a:off x="5000915" y="731840"/>
          <a:ext cx="1927782" cy="1927782"/>
        </a:xfrm>
        <a:prstGeom prst="teardrop">
          <a:avLst>
            <a:gd name="adj" fmla="val 10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BD8BF2-2F1E-4282-B11D-BC8AA346AEC4}">
      <dsp:nvSpPr>
        <dsp:cNvPr id="0" name=""/>
        <dsp:cNvSpPr/>
      </dsp:nvSpPr>
      <dsp:spPr>
        <a:xfrm>
          <a:off x="5062751" y="793941"/>
          <a:ext cx="1804111" cy="1803919"/>
        </a:xfrm>
        <a:prstGeom prst="ellips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fa-IR" sz="1700" b="0" i="0" kern="1200" baseline="0" dirty="0"/>
            <a:t>ثانيا: ماهية الالتزام بعدم نشر الأخبار الكاذبة.</a:t>
          </a:r>
          <a:endParaRPr lang="en-US" sz="1700" kern="1200" dirty="0"/>
        </a:p>
      </dsp:txBody>
      <dsp:txXfrm>
        <a:off x="5320661" y="1051692"/>
        <a:ext cx="1288291" cy="1288416"/>
      </dsp:txXfrm>
    </dsp:sp>
    <dsp:sp modelId="{3054A2C4-022B-4DC2-A3DA-CD2FA2778EA3}">
      <dsp:nvSpPr>
        <dsp:cNvPr id="0" name=""/>
        <dsp:cNvSpPr/>
      </dsp:nvSpPr>
      <dsp:spPr>
        <a:xfrm rot="2700000">
          <a:off x="3003686" y="731840"/>
          <a:ext cx="1927782" cy="1927782"/>
        </a:xfrm>
        <a:prstGeom prst="teardrop">
          <a:avLst>
            <a:gd name="adj" fmla="val 10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E5561F-1249-46E2-BB0F-0E0E04EAC493}">
      <dsp:nvSpPr>
        <dsp:cNvPr id="0" name=""/>
        <dsp:cNvSpPr/>
      </dsp:nvSpPr>
      <dsp:spPr>
        <a:xfrm>
          <a:off x="3065522" y="793941"/>
          <a:ext cx="1804111" cy="1803919"/>
        </a:xfrm>
        <a:prstGeom prst="ellips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ar-EG" sz="1700" b="0" i="0" kern="1200" baseline="0" dirty="0"/>
            <a:t>أولا: </a:t>
          </a:r>
          <a:r>
            <a:rPr lang="fa-IR" sz="1700" b="0" i="0" kern="1200" baseline="0" dirty="0"/>
            <a:t>الالتزام بالقانون و السياسة التحريرية للمجلة.</a:t>
          </a:r>
          <a:endParaRPr lang="en-US" sz="1700" b="0" i="0" kern="1200" baseline="0" dirty="0"/>
        </a:p>
        <a:p>
          <a:pPr marL="0" lvl="0" indent="0" algn="ctr" defTabSz="755650">
            <a:lnSpc>
              <a:spcPct val="90000"/>
            </a:lnSpc>
            <a:spcBef>
              <a:spcPct val="0"/>
            </a:spcBef>
            <a:spcAft>
              <a:spcPct val="35000"/>
            </a:spcAft>
            <a:buNone/>
          </a:pPr>
          <a:endParaRPr lang="en-US" sz="1700" kern="1200" dirty="0"/>
        </a:p>
      </dsp:txBody>
      <dsp:txXfrm>
        <a:off x="3323432" y="1051692"/>
        <a:ext cx="1288291" cy="1288416"/>
      </dsp:txXfrm>
    </dsp:sp>
  </dsp:spTree>
</dsp:drawing>
</file>

<file path=ppt/diagrams/layout1.xml><?xml version="1.0" encoding="utf-8"?>
<dgm:layoutDef xmlns:dgm="http://schemas.openxmlformats.org/drawingml/2006/diagram" xmlns:a="http://schemas.openxmlformats.org/drawingml/2006/main" uniqueId="urn:microsoft.com/office/officeart/2018/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node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2/29/2024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D1363F-BEAA-6983-022A-561D1B8E16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1CC5FA-B7CC-2792-CE8C-3C042444D0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92A583-8ED7-A221-3353-3F40CCF5BCF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E1840B6-0306-1CAD-AF1F-25EA819EB0A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08084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a-IR" dirty="0"/>
              <a:t>وتطبيقا لذلك قضي أنه ـ لما كان الثابت من الأوراق أن الصحيفة التى يمثلها المطعون عليه نشرت ما تناوله محضر جمع الاستدلالات من ضبط واتهام للطاعن ـ وهو ما يتحقق به قيام الخطأ في جانبها ويجعلها مسئولة عن تعويض الضرر الذي ينتج من جراء هذا النشر، فإن الحكم المطعون فيه إذا لم يلتزم هذا النظر وأقام قضاءه برفض دعوى الطاعن على أن القانون رقم 148 لسنة 1980 بشأن الصحافة يحظر على الصحيفة تناول ما تتولاه سلطة التحقيق أو المحاكمة لكنه لم يحظر النشر بالنسبة لمحاضر جمع الاستدلالات بعد تمامها وأن ما نشر بالصحيفة نقل بأمانة من محاضر جمع الاستدلالات استوفيت وقدمت للنيابة العامة لمباشرة التحقيق وأن الصحفي الذى قام بنشر الخبر استهدف القيام بواجب من الواجبات الخاصة المفروضة على الصحافة، وقام بخدمة عامة فلا يكون هناك أي خطأ يمكن نسبته إليه ـ يكون قد أخطأ في تطبيق القانون بما يوجب نقضه</a:t>
            </a:r>
          </a:p>
          <a:p>
            <a:r>
              <a:rPr lang="fa-IR" dirty="0"/>
              <a:t>نقض مدني جلسة 17/2/1988 مجموعة أحكام النقض س 39 ص 257. وكذا نقض مدني جلسة 9/7/1998 س49 ص 588 الطعن رقم 1833 س 2)ق.</a:t>
            </a:r>
          </a:p>
          <a:p>
            <a:endParaRPr lang="fa-IR" dirty="0"/>
          </a:p>
          <a:p>
            <a:endParaRPr lang="fa-IR" dirty="0"/>
          </a:p>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3538848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14948492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560607-46C7-107F-28EA-A91A4F0903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DB763C-EA54-D6EB-AECE-17EA2738D8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A9937F-6D2D-B535-A504-0433194FC7E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5C28F25-3E2D-7565-B684-C45EEB3BC54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235386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A2B605-B3BB-61F2-597C-41C9D0A955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490409-F2C1-D6BE-9BB9-7A3B28DF3D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311F89-8129-B4CE-6FC8-2D16E1E6F01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ABAC812-5D9F-707C-05CC-742A97DED18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01030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A9CCF6-288B-2A8E-11B2-C246CC9CAA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D2485B-8722-00E0-FA9A-A4085A9C57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670110-3C3B-15AF-0051-AACE53C5F8D2}"/>
              </a:ext>
            </a:extLst>
          </p:cNvPr>
          <p:cNvSpPr>
            <a:spLocks noGrp="1"/>
          </p:cNvSpPr>
          <p:nvPr>
            <p:ph type="body" idx="1"/>
          </p:nvPr>
        </p:nvSpPr>
        <p:spPr/>
        <p:txBody>
          <a:bodyPr/>
          <a:lstStyle/>
          <a:p>
            <a:endParaRPr lang="ar-EG" dirty="0"/>
          </a:p>
          <a:p>
            <a:endParaRPr lang="en-US" dirty="0"/>
          </a:p>
        </p:txBody>
      </p:sp>
      <p:sp>
        <p:nvSpPr>
          <p:cNvPr id="4" name="Slide Number Placeholder 3">
            <a:extLst>
              <a:ext uri="{FF2B5EF4-FFF2-40B4-BE49-F238E27FC236}">
                <a16:creationId xmlns:a16="http://schemas.microsoft.com/office/drawing/2014/main" id="{D6960D4D-6746-2D22-2644-BC11F4FA9B5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719047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EF4D69-6BF6-9CF5-AEA6-2C41B28437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901A72-DEF5-52F8-37D6-146BE50334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A835BC-540C-7CE0-2F29-E39D16F875C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97138DB-6259-9628-1B45-850CA9B6AFA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079333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06453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32682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58845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875397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46076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658875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437984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532866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526540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362962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528060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379559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770286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976541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018166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671122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6" Type="http://schemas.openxmlformats.org/officeDocument/2006/relationships/image" Target="../media/image1.png"/><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theme" Target="../theme/theme2.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2/29/2024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2/29/2024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586568526"/>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7" r:id="rId12"/>
    <p:sldLayoutId id="2147483678" r:id="rId13"/>
    <p:sldLayoutId id="2147483679"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4.pn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5.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6.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6.xml"/><Relationship Id="rId4" Type="http://schemas.openxmlformats.org/officeDocument/2006/relationships/image" Target="../media/image14.png"/></Relationships>
</file>

<file path=ppt/slides/_rels/slide3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6.xml"/><Relationship Id="rId4" Type="http://schemas.openxmlformats.org/officeDocument/2006/relationships/image" Target="../media/image22.png"/></Relationships>
</file>

<file path=ppt/slides/_rels/slide4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7.xml"/></Relationships>
</file>

<file path=ppt/slides/_rels/slide4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6.xml"/></Relationships>
</file>

<file path=ppt/slides/_rels/slide4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7.xml"/></Relationships>
</file>

<file path=ppt/slides/_rels/slide4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7.xml"/></Relationships>
</file>

<file path=ppt/slides/_rels/slide5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6.xml"/><Relationship Id="rId4" Type="http://schemas.openxmlformats.org/officeDocument/2006/relationships/image" Target="../media/image14.png"/></Relationships>
</file>

<file path=ppt/slides/_rels/slide5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7.xml"/></Relationships>
</file>

<file path=ppt/slides/_rels/slide5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6.xml"/></Relationships>
</file>

<file path=ppt/slides/_rels/slide5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6.xml"/><Relationship Id="rId4" Type="http://schemas.openxmlformats.org/officeDocument/2006/relationships/image" Target="../media/image24.png"/></Relationships>
</file>

<file path=ppt/slides/_rels/slide5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27.xml"/><Relationship Id="rId5" Type="http://schemas.openxmlformats.org/officeDocument/2006/relationships/image" Target="../media/image28.png"/><Relationship Id="rId4" Type="http://schemas.openxmlformats.org/officeDocument/2006/relationships/image" Target="../media/image2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0" name="TextBox 29"/>
          <p:cNvSpPr txBox="1"/>
          <p:nvPr/>
        </p:nvSpPr>
        <p:spPr>
          <a:xfrm>
            <a:off x="499417" y="3839860"/>
            <a:ext cx="4886463"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Prepared by Dr. Fatma Abdalla</a:t>
            </a:r>
          </a:p>
        </p:txBody>
      </p:sp>
      <p:sp>
        <p:nvSpPr>
          <p:cNvPr id="31" name="TextBox 30"/>
          <p:cNvSpPr txBox="1"/>
          <p:nvPr/>
        </p:nvSpPr>
        <p:spPr>
          <a:xfrm>
            <a:off x="688888" y="1952394"/>
            <a:ext cx="2436886"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F0"/>
                </a:solidFill>
                <a:effectLst/>
                <a:uLnTx/>
                <a:uFillTx/>
                <a:latin typeface="Alexandria regular" pitchFamily="2" charset="-78"/>
                <a:ea typeface="+mn-ea"/>
                <a:cs typeface="Alexandria regular" pitchFamily="2" charset="-78"/>
              </a:rPr>
              <a:t>Digital media law</a:t>
            </a:r>
            <a:endParaRPr kumimoji="0" lang="en-US" sz="2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p:txBody>
      </p:sp>
      <p:sp>
        <p:nvSpPr>
          <p:cNvPr id="34" name="Rectangle: Rounded Corners 33"/>
          <p:cNvSpPr/>
          <p:nvPr/>
        </p:nvSpPr>
        <p:spPr>
          <a:xfrm>
            <a:off x="2370145" y="605918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r>
              <a:rPr lang="ar-EG" sz="2000" b="1" dirty="0">
                <a:solidFill>
                  <a:prstClr val="white"/>
                </a:solidFill>
                <a:latin typeface="Alexandria regular" pitchFamily="2" charset="-78"/>
                <a:cs typeface="Alexandria regular" pitchFamily="2" charset="-78"/>
              </a:rPr>
              <a:t>المحاضرة الخامسة</a:t>
            </a:r>
            <a:endParaRPr kumimoji="0" lang="en-US" sz="2000" b="1"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endParaRPr>
          </a:p>
        </p:txBody>
      </p:sp>
      <p:sp>
        <p:nvSpPr>
          <p:cNvPr id="46" name="TextBox 45"/>
          <p:cNvSpPr txBox="1"/>
          <p:nvPr/>
        </p:nvSpPr>
        <p:spPr>
          <a:xfrm>
            <a:off x="329268" y="5104240"/>
            <a:ext cx="2820003" cy="707886"/>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LAW634</a:t>
            </a:r>
          </a:p>
          <a:p>
            <a:pPr marL="0" marR="0" lvl="0" indent="0" algn="r" defTabSz="914400"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قانون الأعلام الرقمي</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2469"/>
    </mc:Choice>
    <mc:Fallback xmlns="">
      <p:transition spd="slow" advTm="22469"/>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p:cNvSpPr txBox="1"/>
          <p:nvPr/>
        </p:nvSpPr>
        <p:spPr>
          <a:xfrm>
            <a:off x="5864771" y="1412953"/>
            <a:ext cx="2938385"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00B0F0"/>
                </a:solidFill>
                <a:effectLst/>
                <a:uLnTx/>
                <a:uFillTx/>
                <a:latin typeface="Alexandria regular" pitchFamily="2" charset="-78"/>
                <a:ea typeface="+mn-ea"/>
                <a:cs typeface="Alexandria regular" pitchFamily="2" charset="-78"/>
              </a:rPr>
              <a:t>تذكير بالمحاضرة السابقة</a:t>
            </a:r>
            <a:endParaRPr kumimoji="0" lang="en-US" sz="2000" b="1" i="0" u="none" strike="noStrike" kern="1200" cap="none" spc="0" normalizeH="0" baseline="0" noProof="0" dirty="0">
              <a:ln>
                <a:noFill/>
              </a:ln>
              <a:solidFill>
                <a:srgbClr val="00B0F0"/>
              </a:solidFill>
              <a:effectLst/>
              <a:uLnTx/>
              <a:uFillTx/>
              <a:latin typeface="Alexandria regular" pitchFamily="2" charset="-78"/>
              <a:ea typeface="+mn-ea"/>
              <a:cs typeface="Alexandria regular"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6" name="Graphic 21" descr="A logo for a university&#10;&#10;Description automatically generated"/>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2" name="Picture Placeholder 11" descr="A head with a puzzle piece in it&#10;&#10;Description automatically generated">
            <a:extLst>
              <a:ext uri="{FF2B5EF4-FFF2-40B4-BE49-F238E27FC236}">
                <a16:creationId xmlns:a16="http://schemas.microsoft.com/office/drawing/2014/main" id="{A40DEDD1-34CE-1010-02D0-4A3672395975}"/>
              </a:ext>
            </a:extLst>
          </p:cNvPr>
          <p:cNvPicPr>
            <a:picLocks noGrp="1" noChangeAspect="1"/>
          </p:cNvPicPr>
          <p:nvPr>
            <p:ph type="pic" sz="quarter" idx="10"/>
          </p:nvPr>
        </p:nvPicPr>
        <p:blipFill>
          <a:blip r:embed="rId4"/>
          <a:srcRect l="2187" r="2187"/>
          <a:stretch>
            <a:fillRect/>
          </a:stretch>
        </p:blipFill>
        <p:spPr>
          <a:xfrm>
            <a:off x="387832" y="321986"/>
            <a:ext cx="1975224" cy="1856172"/>
          </a:xfrm>
          <a:prstGeom prst="rect">
            <a:avLst/>
          </a:prstGeom>
        </p:spPr>
      </p:pic>
      <p:graphicFrame>
        <p:nvGraphicFramePr>
          <p:cNvPr id="39" name="TextBox 30">
            <a:extLst>
              <a:ext uri="{FF2B5EF4-FFF2-40B4-BE49-F238E27FC236}">
                <a16:creationId xmlns:a16="http://schemas.microsoft.com/office/drawing/2014/main" id="{6F0FDBBD-E0C4-F90C-374F-DD107F7604A4}"/>
              </a:ext>
            </a:extLst>
          </p:cNvPr>
          <p:cNvGraphicFramePr/>
          <p:nvPr>
            <p:extLst>
              <p:ext uri="{D42A27DB-BD31-4B8C-83A1-F6EECF244321}">
                <p14:modId xmlns:p14="http://schemas.microsoft.com/office/powerpoint/2010/main" val="923021925"/>
              </p:ext>
            </p:extLst>
          </p:nvPr>
        </p:nvGraphicFramePr>
        <p:xfrm>
          <a:off x="482885" y="2223877"/>
          <a:ext cx="11532685" cy="33914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mc:AlternateContent xmlns:mc="http://schemas.openxmlformats.org/markup-compatibility/2006" xmlns:p14="http://schemas.microsoft.com/office/powerpoint/2010/main">
    <mc:Choice Requires="p14">
      <p:transition spd="slow" p14:dur="2000" advTm="232828"/>
    </mc:Choice>
    <mc:Fallback xmlns="">
      <p:transition spd="slow" advTm="23282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5" name="TextBox 24"/>
          <p:cNvSpPr txBox="1"/>
          <p:nvPr/>
        </p:nvSpPr>
        <p:spPr>
          <a:xfrm>
            <a:off x="5864771" y="1412953"/>
            <a:ext cx="2938385"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00B0F0"/>
                </a:solidFill>
                <a:effectLst/>
                <a:uLnTx/>
                <a:uFillTx/>
                <a:latin typeface="Alexandria regular" pitchFamily="2" charset="-78"/>
                <a:ea typeface="+mn-ea"/>
                <a:cs typeface="Alexandria regular" pitchFamily="2" charset="-78"/>
              </a:rPr>
              <a:t>أهداف المحاضرة</a:t>
            </a:r>
            <a:endParaRPr kumimoji="0" lang="en-US" sz="2000" b="1" i="0" u="none" strike="noStrike" kern="1200" cap="none" spc="0" normalizeH="0" baseline="0" noProof="0" dirty="0">
              <a:ln>
                <a:noFill/>
              </a:ln>
              <a:solidFill>
                <a:srgbClr val="00B0F0"/>
              </a:solidFill>
              <a:effectLst/>
              <a:uLnTx/>
              <a:uFillTx/>
              <a:latin typeface="Alexandria regular" pitchFamily="2" charset="-78"/>
              <a:ea typeface="+mn-ea"/>
              <a:cs typeface="Alexandria regular"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p:cNvSpPr txBox="1"/>
          <p:nvPr/>
        </p:nvSpPr>
        <p:spPr>
          <a:xfrm>
            <a:off x="3771872" y="2546784"/>
            <a:ext cx="8417320" cy="2538515"/>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أولا:</a:t>
            </a:r>
            <a:r>
              <a:rPr lang="ar-EG" dirty="0">
                <a:solidFill>
                  <a:prstClr val="black"/>
                </a:solidFill>
                <a:latin typeface="Alexandria regular" pitchFamily="2" charset="-78"/>
                <a:cs typeface="Alexandria regular" pitchFamily="2" charset="-78"/>
              </a:rPr>
              <a:t>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مدي تقييد الحق في النشر حول القضايا الجارية.</a:t>
            </a:r>
          </a:p>
          <a:p>
            <a:pPr marL="0" marR="0" lvl="0" indent="0" algn="r" defTabSz="914400" rtl="1" eaLnBrk="1" fontAlgn="auto" latinLnBrk="0" hangingPunct="1">
              <a:lnSpc>
                <a:spcPct val="150000"/>
              </a:lnSpc>
              <a:spcBef>
                <a:spcPts val="0"/>
              </a:spcBef>
              <a:spcAft>
                <a:spcPts val="0"/>
              </a:spcAft>
              <a:buClrTx/>
              <a:buSzTx/>
              <a:buFontTx/>
              <a:buNone/>
              <a:tabLst/>
              <a:defRPr/>
            </a:pPr>
            <a:r>
              <a:rPr lang="ar-EG" dirty="0">
                <a:solidFill>
                  <a:prstClr val="black"/>
                </a:solidFill>
                <a:latin typeface="Alexandria regular" pitchFamily="2" charset="-78"/>
                <a:cs typeface="Alexandria regular" pitchFamily="2" charset="-78"/>
              </a:rPr>
              <a:t>ثانيا: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الالتزام بالتصحيح ومداه.</a:t>
            </a:r>
          </a:p>
          <a:p>
            <a:pPr marL="0" marR="0" lvl="0" indent="0" algn="r" defTabSz="914400" rtl="1" eaLnBrk="1" fontAlgn="auto" latinLnBrk="0" hangingPunct="1">
              <a:lnSpc>
                <a:spcPct val="150000"/>
              </a:lnSpc>
              <a:spcBef>
                <a:spcPts val="0"/>
              </a:spcBef>
              <a:spcAft>
                <a:spcPts val="0"/>
              </a:spcAft>
              <a:buClrTx/>
              <a:buSzTx/>
              <a:buFontTx/>
              <a:buNone/>
              <a:tabLst/>
              <a:defRPr/>
            </a:pPr>
            <a:r>
              <a:rPr lang="ar-EG" dirty="0">
                <a:solidFill>
                  <a:prstClr val="black"/>
                </a:solidFill>
                <a:latin typeface="Alexandria regular" pitchFamily="2" charset="-78"/>
                <a:cs typeface="Alexandria regular" pitchFamily="2" charset="-78"/>
              </a:rPr>
              <a:t>ثالثا: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مضمون حظر السعي للإعلانات و المزايا و غير ذلك من القيود.</a:t>
            </a:r>
          </a:p>
          <a:p>
            <a:pPr marL="0" marR="0" lvl="0" indent="0" algn="r" defTabSz="914400" rtl="1" eaLnBrk="1" fontAlgn="auto" latinLnBrk="0" hangingPunct="1">
              <a:lnSpc>
                <a:spcPct val="150000"/>
              </a:lnSpc>
              <a:spcBef>
                <a:spcPts val="0"/>
              </a:spcBef>
              <a:spcAft>
                <a:spcPts val="0"/>
              </a:spcAft>
              <a:buClrTx/>
              <a:buSzTx/>
              <a:buFontTx/>
              <a:buNone/>
              <a:tabLst/>
              <a:defRPr/>
            </a:pPr>
            <a:r>
              <a:rPr lang="ar-EG" dirty="0">
                <a:solidFill>
                  <a:prstClr val="black"/>
                </a:solidFill>
                <a:latin typeface="Alexandria regular" pitchFamily="2" charset="-78"/>
                <a:cs typeface="Alexandria regular" pitchFamily="2" charset="-78"/>
              </a:rPr>
              <a:t>رابعا: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أثر النشر الإعلامي علي قضايا الأسرة.</a:t>
            </a:r>
          </a:p>
          <a:p>
            <a:pPr marL="0" marR="0" lvl="0" indent="0" algn="r" defTabSz="914400" rtl="1" eaLnBrk="1" fontAlgn="auto" latinLnBrk="0" hangingPunct="1">
              <a:lnSpc>
                <a:spcPct val="150000"/>
              </a:lnSpc>
              <a:spcBef>
                <a:spcPts val="0"/>
              </a:spcBef>
              <a:spcAft>
                <a:spcPts val="0"/>
              </a:spcAft>
              <a:buClrTx/>
              <a:buSzTx/>
              <a:buFontTx/>
              <a:buNone/>
              <a:tabLst/>
              <a:defRPr/>
            </a:pPr>
            <a:r>
              <a:rPr lang="ar-EG" dirty="0">
                <a:solidFill>
                  <a:prstClr val="black"/>
                </a:solidFill>
                <a:latin typeface="Alexandria regular" pitchFamily="2" charset="-78"/>
                <a:cs typeface="Alexandria regular" pitchFamily="2" charset="-78"/>
              </a:rPr>
              <a:t>خامسا</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ال</a:t>
            </a:r>
            <a:r>
              <a:rPr kumimoji="0" lang="fa-IR"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مراجع.   </a:t>
            </a: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سادسا: </a:t>
            </a:r>
            <a:r>
              <a:rPr kumimoji="0" lang="fa-IR"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خاتمة.</a:t>
            </a: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9652"/>
    </mc:Choice>
    <mc:Fallback xmlns="">
      <p:transition spd="slow" advTm="4965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173617-1F5A-4CAA-AEEF-2866CA6FE794}"/>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74831052-2407-9D47-6C92-831D2DE26483}"/>
              </a:ext>
            </a:extLst>
          </p:cNvPr>
          <p:cNvSpPr>
            <a:spLocks noGrp="1"/>
          </p:cNvSpPr>
          <p:nvPr>
            <p:ph type="title"/>
          </p:nvPr>
        </p:nvSpPr>
        <p:spPr>
          <a:xfrm>
            <a:off x="3776869" y="1520686"/>
            <a:ext cx="8213929" cy="4900661"/>
          </a:xfrm>
        </p:spPr>
        <p:txBody>
          <a:bodyPr>
            <a:noAutofit/>
          </a:bodyPr>
          <a:lstStyle/>
          <a:p>
            <a:pPr algn="r" rtl="1">
              <a:lnSpc>
                <a:spcPct val="150000"/>
              </a:lnSpc>
            </a:pPr>
            <a:r>
              <a:rPr lang="ar-EG" sz="1800" dirty="0">
                <a:solidFill>
                  <a:prstClr val="black"/>
                </a:solidFill>
                <a:latin typeface="Alexandria regular" pitchFamily="2" charset="-78"/>
                <a:ea typeface="+mn-ea"/>
                <a:cs typeface="Alexandria regular" pitchFamily="2" charset="-78"/>
              </a:rPr>
              <a:t>أن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تحقيق الديمقراطية وقيام دولة القانون رهين بتعاون القضاء والإعلام، باعتبارهما قادرين على دفع قيم العدالة والحرية والمساواة. فكل منهما يتصدى للتجاوزات ويشير إلى مناطق الضعف والقصور، ويقوم على تقويم السلوك. فإذا كان القضاء يستند إلى مواد القانون لمعاقبة المخالفين، فإن الإعلام من خلال حرية الرأي والتعبير يشير إلى التجاوزات وأشخاصها ويكشفها أمام الرأي العام، بل إنه في كثير من الأحيان يقوم بدور المبلغ عن الجريمة أمام جهات التحقيق المختلفة. ولذا فالعلاقة بين القضاء والإعلام </a:t>
            </a:r>
            <a:r>
              <a:rPr kumimoji="0" lang="ar-EG" sz="180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هى</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علاقة تكاملية</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رغم أن كل منهما سلطة مستقلة، ويعتمد كل منهما على ضمانات دستورية. </a:t>
            </a:r>
            <a:r>
              <a:rPr kumimoji="0" lang="ar-EG" sz="1800" i="0" u="sng"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فالقضاء يعتمد على استقلاله في أحكامه والإعلام يعتمد في استقلاله على حرية الرأي</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وعلى ذلك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فان القضاء والإعلام وجهين لعمله واحدة. </a:t>
            </a:r>
          </a:p>
        </p:txBody>
      </p:sp>
      <p:sp>
        <p:nvSpPr>
          <p:cNvPr id="3" name="TextBox 2">
            <a:extLst>
              <a:ext uri="{FF2B5EF4-FFF2-40B4-BE49-F238E27FC236}">
                <a16:creationId xmlns:a16="http://schemas.microsoft.com/office/drawing/2014/main" id="{FB8A9AC7-BF58-D4EB-6A67-93D568178941}"/>
              </a:ext>
            </a:extLst>
          </p:cNvPr>
          <p:cNvSpPr txBox="1"/>
          <p:nvPr/>
        </p:nvSpPr>
        <p:spPr>
          <a:xfrm>
            <a:off x="3776869" y="723644"/>
            <a:ext cx="7874275" cy="583878"/>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أولا: مدي تقييد الحق في النشر حول القضايا الجارية.</a:t>
            </a:r>
          </a:p>
        </p:txBody>
      </p:sp>
      <p:pic>
        <p:nvPicPr>
          <p:cNvPr id="2" name="Picture 1">
            <a:extLst>
              <a:ext uri="{FF2B5EF4-FFF2-40B4-BE49-F238E27FC236}">
                <a16:creationId xmlns:a16="http://schemas.microsoft.com/office/drawing/2014/main" id="{1322F62D-7B2E-F806-2AB0-408FC29013CA}"/>
              </a:ext>
            </a:extLst>
          </p:cNvPr>
          <p:cNvPicPr>
            <a:picLocks noChangeAspect="1"/>
          </p:cNvPicPr>
          <p:nvPr/>
        </p:nvPicPr>
        <p:blipFill>
          <a:blip r:embed="rId2"/>
          <a:stretch>
            <a:fillRect/>
          </a:stretch>
        </p:blipFill>
        <p:spPr>
          <a:xfrm>
            <a:off x="862219" y="2003461"/>
            <a:ext cx="2914650" cy="3811711"/>
          </a:xfrm>
          <a:prstGeom prst="rect">
            <a:avLst/>
          </a:prstGeom>
        </p:spPr>
      </p:pic>
    </p:spTree>
    <p:extLst>
      <p:ext uri="{BB962C8B-B14F-4D97-AF65-F5344CB8AC3E}">
        <p14:creationId xmlns:p14="http://schemas.microsoft.com/office/powerpoint/2010/main" val="3996278830"/>
      </p:ext>
    </p:extLst>
  </p:cSld>
  <p:clrMapOvr>
    <a:masterClrMapping/>
  </p:clrMapOvr>
  <mc:AlternateContent xmlns:mc="http://schemas.openxmlformats.org/markup-compatibility/2006" xmlns:p14="http://schemas.microsoft.com/office/powerpoint/2010/main">
    <mc:Choice Requires="p14">
      <p:transition spd="slow" p14:dur="2000" advTm="143306"/>
    </mc:Choice>
    <mc:Fallback xmlns="">
      <p:transition spd="slow" advTm="143306"/>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08706F-1F56-3FC9-3A0C-E8393A484962}"/>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8BABD6E8-A5F1-D0A3-6B8D-95B43FAC4D09}"/>
              </a:ext>
            </a:extLst>
          </p:cNvPr>
          <p:cNvSpPr>
            <a:spLocks noGrp="1"/>
          </p:cNvSpPr>
          <p:nvPr>
            <p:ph type="title"/>
          </p:nvPr>
        </p:nvSpPr>
        <p:spPr>
          <a:xfrm>
            <a:off x="3776869" y="1520686"/>
            <a:ext cx="8213929" cy="4900661"/>
          </a:xfrm>
        </p:spPr>
        <p:txBody>
          <a:bodyPr>
            <a:noAutofit/>
          </a:bodyPr>
          <a:lstStyle/>
          <a:p>
            <a:pPr algn="r" rtl="1">
              <a:lnSpc>
                <a:spcPct val="150000"/>
              </a:lnSpc>
            </a:pPr>
            <a:r>
              <a:rPr kumimoji="0" lang="ar-EG" sz="1800" i="0" u="none" strike="noStrike" kern="1200" cap="none" spc="0" normalizeH="0" baseline="0" noProof="0">
                <a:ln>
                  <a:noFill/>
                </a:ln>
                <a:solidFill>
                  <a:prstClr val="black"/>
                </a:solidFill>
                <a:effectLst/>
                <a:uLnTx/>
                <a:uFillTx/>
                <a:latin typeface="Alexandria regular" pitchFamily="2" charset="-78"/>
                <a:ea typeface="+mn-ea"/>
                <a:cs typeface="Alexandria regular" pitchFamily="2" charset="-78"/>
              </a:rPr>
              <a:t>. بالإضافة إلي ذلك فإن هيبة القضاء و قوته في أي دولة  </a:t>
            </a:r>
            <a:r>
              <a:rPr kumimoji="0" lang="ar-EG" sz="1800" i="0" u="none" strike="noStrike" kern="1200" cap="none" spc="0" normalizeH="0" baseline="0" noProof="0">
                <a:ln>
                  <a:noFill/>
                </a:ln>
                <a:solidFill>
                  <a:srgbClr val="FF0000"/>
                </a:solidFill>
                <a:effectLst/>
                <a:uLnTx/>
                <a:uFillTx/>
                <a:latin typeface="Alexandria regular" pitchFamily="2" charset="-78"/>
                <a:ea typeface="+mn-ea"/>
                <a:cs typeface="Alexandria regular" pitchFamily="2" charset="-78"/>
              </a:rPr>
              <a:t>هو الضامن الحقيقي لحرية الإعلام</a:t>
            </a:r>
            <a:r>
              <a:rPr kumimoji="0" lang="ar-EG" sz="1800" i="0" u="none" strike="noStrike" kern="1200" cap="none" spc="0" normalizeH="0" baseline="0" noProof="0">
                <a:ln>
                  <a:noFill/>
                </a:ln>
                <a:solidFill>
                  <a:prstClr val="black"/>
                </a:solidFill>
                <a:effectLst/>
                <a:uLnTx/>
                <a:uFillTx/>
                <a:latin typeface="Alexandria regular" pitchFamily="2" charset="-78"/>
                <a:ea typeface="+mn-ea"/>
                <a:cs typeface="Alexandria regular" pitchFamily="2" charset="-78"/>
              </a:rPr>
              <a:t>، فالقضاء يحمي هذه الحرية لتمكينه من أداء مهمته. وفي المقابل </a:t>
            </a:r>
            <a:r>
              <a:rPr kumimoji="0" lang="ar-EG" sz="1800" i="0" u="none" strike="noStrike" kern="1200" cap="none" spc="0" normalizeH="0" baseline="0" noProof="0">
                <a:ln>
                  <a:noFill/>
                </a:ln>
                <a:solidFill>
                  <a:srgbClr val="FF0000"/>
                </a:solidFill>
                <a:effectLst/>
                <a:uLnTx/>
                <a:uFillTx/>
                <a:latin typeface="Alexandria regular" pitchFamily="2" charset="-78"/>
                <a:ea typeface="+mn-ea"/>
                <a:cs typeface="Alexandria regular" pitchFamily="2" charset="-78"/>
              </a:rPr>
              <a:t>فإن دور الإعلام الموضوعي هو دعم القضاء واستقلاله وترسيخ ثقة المجتمع </a:t>
            </a:r>
            <a:r>
              <a:rPr kumimoji="0" lang="ar-EG" sz="1800" i="0" u="none" strike="noStrike" kern="1200" cap="none" spc="0" normalizeH="0" baseline="0" noProof="0">
                <a:ln>
                  <a:noFill/>
                </a:ln>
                <a:solidFill>
                  <a:prstClr val="black"/>
                </a:solidFill>
                <a:effectLst/>
                <a:uLnTx/>
                <a:uFillTx/>
                <a:latin typeface="Alexandria regular" pitchFamily="2" charset="-78"/>
                <a:ea typeface="+mn-ea"/>
                <a:cs typeface="Alexandria regular" pitchFamily="2" charset="-78"/>
              </a:rPr>
              <a:t>في قضائه عن طريق الشفافية وعلانية الجلسات ونشر المعلومات القانونية</a:t>
            </a:r>
            <a:endPar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2050" name="Picture 2" descr="IMLebanon | مجلس القضاء الأعلى: نحرص على حفظ هيبة القضاء وكرامة القضاة  والمحامين">
            <a:extLst>
              <a:ext uri="{FF2B5EF4-FFF2-40B4-BE49-F238E27FC236}">
                <a16:creationId xmlns:a16="http://schemas.microsoft.com/office/drawing/2014/main" id="{FEA5A03C-8E14-0CAC-3B46-F53A19ED45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7578" y="2609636"/>
            <a:ext cx="2771775" cy="24247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3610195"/>
      </p:ext>
    </p:extLst>
  </p:cSld>
  <p:clrMapOvr>
    <a:masterClrMapping/>
  </p:clrMapOvr>
  <mc:AlternateContent xmlns:mc="http://schemas.openxmlformats.org/markup-compatibility/2006" xmlns:p14="http://schemas.microsoft.com/office/powerpoint/2010/main">
    <mc:Choice Requires="p14">
      <p:transition spd="slow" p14:dur="2000" advTm="63737"/>
    </mc:Choice>
    <mc:Fallback xmlns="">
      <p:transition spd="slow" advTm="63737"/>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8EC6A3-E0DD-BF75-77AA-4D8BB9C6EDC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EECFB610-C6A6-CC99-B5B6-AAF02E6A2810}"/>
              </a:ext>
            </a:extLst>
          </p:cNvPr>
          <p:cNvSpPr>
            <a:spLocks noGrp="1"/>
          </p:cNvSpPr>
          <p:nvPr>
            <p:ph type="title"/>
          </p:nvPr>
        </p:nvSpPr>
        <p:spPr>
          <a:xfrm>
            <a:off x="4140486" y="297952"/>
            <a:ext cx="7850312" cy="6123396"/>
          </a:xfrm>
        </p:spPr>
        <p:txBody>
          <a:bodyPr>
            <a:noAutofit/>
          </a:bodyPr>
          <a:lstStyle/>
          <a:p>
            <a:pPr algn="r" rtl="1">
              <a:lnSpc>
                <a:spcPct val="150000"/>
              </a:lnSpc>
            </a:pP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والقاعدة العامة في الإعلامي وفي النشر الصحفي بصورة عامة هو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حرية الإعلامي في نشر ما يرد اليه من بيانات ومعلومات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والتعليق عليها ومناقشتها.</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فللصحفي الحق في نشر ما يحصل عليه من أنباء أو معلومات أو احصائيات حول القضايا الحالية او المستقبلية من مصادرها إلا أن ذلك ليس بالفعل المباح على إطلاقه وإنما هو محدد بالضوابط المنظمة له ومنها أن يكون النشر في إطار المقومات الأساسية للمجتمع والحفاظ على الحريات والحقوق والواجبات العامة واحترام الحياة الخاصة للمواطنين وعدم الاعتداء على شرفهم وسمعتهم واعتبارهم أو انتهاك محارم القانون، وقد وضع القانون ذاته بعض الحالات التي يجب علي الإعلامي التدخل فيها بالنشر أو التعليق حول القضايا القائمة في المراحل المختلفة نتناولها في هذه المحاضرة إلا أننا نتناول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أولا أشكال التناول الإعلامي للقضايا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ثم نتناول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ضوابط هذا التناول عبر المراحل المختلفة للقضية. </a:t>
            </a:r>
          </a:p>
        </p:txBody>
      </p:sp>
      <p:pic>
        <p:nvPicPr>
          <p:cNvPr id="8" name="Picture 7">
            <a:extLst>
              <a:ext uri="{FF2B5EF4-FFF2-40B4-BE49-F238E27FC236}">
                <a16:creationId xmlns:a16="http://schemas.microsoft.com/office/drawing/2014/main" id="{68320CB0-CE29-02BE-E60D-C4748BF58056}"/>
              </a:ext>
            </a:extLst>
          </p:cNvPr>
          <p:cNvPicPr>
            <a:picLocks noChangeAspect="1"/>
          </p:cNvPicPr>
          <p:nvPr/>
        </p:nvPicPr>
        <p:blipFill>
          <a:blip r:embed="rId2"/>
          <a:stretch>
            <a:fillRect/>
          </a:stretch>
        </p:blipFill>
        <p:spPr>
          <a:xfrm>
            <a:off x="721763" y="390418"/>
            <a:ext cx="2905015" cy="6030930"/>
          </a:xfrm>
          <a:prstGeom prst="rect">
            <a:avLst/>
          </a:prstGeom>
        </p:spPr>
      </p:pic>
    </p:spTree>
    <p:extLst>
      <p:ext uri="{BB962C8B-B14F-4D97-AF65-F5344CB8AC3E}">
        <p14:creationId xmlns:p14="http://schemas.microsoft.com/office/powerpoint/2010/main" val="2733528143"/>
      </p:ext>
    </p:extLst>
  </p:cSld>
  <p:clrMapOvr>
    <a:masterClrMapping/>
  </p:clrMapOvr>
  <mc:AlternateContent xmlns:mc="http://schemas.openxmlformats.org/markup-compatibility/2006" xmlns:p14="http://schemas.microsoft.com/office/powerpoint/2010/main">
    <mc:Choice Requires="p14">
      <p:transition spd="slow" p14:dur="2000" advTm="88444"/>
    </mc:Choice>
    <mc:Fallback xmlns="">
      <p:transition spd="slow" advTm="88444"/>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B43FDA-B62F-4933-1792-E6D8739755C4}"/>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E7B3C5D9-4A47-B45E-0EB2-C0B061152815}"/>
              </a:ext>
            </a:extLst>
          </p:cNvPr>
          <p:cNvSpPr>
            <a:spLocks noGrp="1"/>
          </p:cNvSpPr>
          <p:nvPr>
            <p:ph type="title"/>
          </p:nvPr>
        </p:nvSpPr>
        <p:spPr>
          <a:xfrm>
            <a:off x="4140486" y="1520686"/>
            <a:ext cx="7850312" cy="4900661"/>
          </a:xfrm>
        </p:spPr>
        <p:txBody>
          <a:bodyPr>
            <a:noAutofit/>
          </a:bodyPr>
          <a:lstStyle/>
          <a:p>
            <a:pPr algn="r" rtl="1">
              <a:lnSpc>
                <a:spcPct val="150000"/>
              </a:lnSpc>
            </a:pPr>
            <a:r>
              <a:rPr kumimoji="0" lang="ar-EG" sz="24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1- أسلوب الخبر الإعلامي</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هو الأسلوب الذى تعتمد عليه الصحف عادة عند تناولها قضايا الرأي العام،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فأغلب الموضوعات </a:t>
            </a:r>
            <a:r>
              <a:rPr kumimoji="0" lang="ar-EG" sz="1800" i="0" u="none" strike="noStrike" kern="1200" cap="none" spc="0" normalizeH="0" baseline="0" noProof="0" dirty="0" err="1">
                <a:ln>
                  <a:noFill/>
                </a:ln>
                <a:solidFill>
                  <a:srgbClr val="FF0000"/>
                </a:solidFill>
                <a:effectLst/>
                <a:uLnTx/>
                <a:uFillTx/>
                <a:latin typeface="Alexandria regular" pitchFamily="2" charset="-78"/>
                <a:ea typeface="+mn-ea"/>
                <a:cs typeface="Alexandria regular" pitchFamily="2" charset="-78"/>
              </a:rPr>
              <a:t>التى</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 تنشرها الصحف عن المحاكمات تقتصر على الصفة الخبرية</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حيث يكتفى الصحفي خلالها بسرد الأحداث بشكل مجرد دون تدخل أو تعليق أو إبداء رأي من جانبه، ويرجع ذلك إما لشدة أهمية القضية وحساسيتها أو إلى نقص الثقافة القانونية، أو لكونها قضية عابرة لا تثير القارئ بالشكل الكافي.</a:t>
            </a:r>
          </a:p>
        </p:txBody>
      </p:sp>
      <p:pic>
        <p:nvPicPr>
          <p:cNvPr id="8" name="Picture 7">
            <a:extLst>
              <a:ext uri="{FF2B5EF4-FFF2-40B4-BE49-F238E27FC236}">
                <a16:creationId xmlns:a16="http://schemas.microsoft.com/office/drawing/2014/main" id="{CF00B81B-38FF-1E11-F82E-7F5E76CF6308}"/>
              </a:ext>
            </a:extLst>
          </p:cNvPr>
          <p:cNvPicPr>
            <a:picLocks noChangeAspect="1"/>
          </p:cNvPicPr>
          <p:nvPr/>
        </p:nvPicPr>
        <p:blipFill>
          <a:blip r:embed="rId2"/>
          <a:stretch>
            <a:fillRect/>
          </a:stretch>
        </p:blipFill>
        <p:spPr>
          <a:xfrm>
            <a:off x="721763" y="390418"/>
            <a:ext cx="2905015" cy="6030930"/>
          </a:xfrm>
          <a:prstGeom prst="rect">
            <a:avLst/>
          </a:prstGeom>
        </p:spPr>
      </p:pic>
      <p:sp>
        <p:nvSpPr>
          <p:cNvPr id="3" name="TextBox 2">
            <a:extLst>
              <a:ext uri="{FF2B5EF4-FFF2-40B4-BE49-F238E27FC236}">
                <a16:creationId xmlns:a16="http://schemas.microsoft.com/office/drawing/2014/main" id="{25325CFA-EC22-EC5E-22AC-4B2D82AFE272}"/>
              </a:ext>
            </a:extLst>
          </p:cNvPr>
          <p:cNvSpPr txBox="1"/>
          <p:nvPr/>
        </p:nvSpPr>
        <p:spPr>
          <a:xfrm>
            <a:off x="3776869" y="723644"/>
            <a:ext cx="7874275" cy="583878"/>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أ- أساليب التناول الإعلامي لقضايا الرأي العام </a:t>
            </a:r>
          </a:p>
        </p:txBody>
      </p:sp>
    </p:spTree>
    <p:extLst>
      <p:ext uri="{BB962C8B-B14F-4D97-AF65-F5344CB8AC3E}">
        <p14:creationId xmlns:p14="http://schemas.microsoft.com/office/powerpoint/2010/main" val="64865304"/>
      </p:ext>
    </p:extLst>
  </p:cSld>
  <p:clrMapOvr>
    <a:masterClrMapping/>
  </p:clrMapOvr>
  <mc:AlternateContent xmlns:mc="http://schemas.openxmlformats.org/markup-compatibility/2006" xmlns:p14="http://schemas.microsoft.com/office/powerpoint/2010/main">
    <mc:Choice Requires="p14">
      <p:transition spd="slow" p14:dur="2000" advTm="147134"/>
    </mc:Choice>
    <mc:Fallback xmlns="">
      <p:transition spd="slow" advTm="147134"/>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C9B0C8-6C77-4672-969A-001E4057D99D}"/>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28673C46-E060-9BD2-04E8-F6DD954F6793}"/>
              </a:ext>
            </a:extLst>
          </p:cNvPr>
          <p:cNvSpPr>
            <a:spLocks noGrp="1"/>
          </p:cNvSpPr>
          <p:nvPr>
            <p:ph type="title"/>
          </p:nvPr>
        </p:nvSpPr>
        <p:spPr>
          <a:xfrm>
            <a:off x="3945276" y="616450"/>
            <a:ext cx="8045522" cy="5804898"/>
          </a:xfrm>
        </p:spPr>
        <p:txBody>
          <a:bodyPr>
            <a:noAutofit/>
          </a:bodyPr>
          <a:lstStyle/>
          <a:p>
            <a:pPr algn="r" rtl="1">
              <a:lnSpc>
                <a:spcPct val="150000"/>
              </a:lnSpc>
            </a:pPr>
            <a:r>
              <a:rPr kumimoji="0" lang="ar-EG" sz="24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2- أسلوب التأثير المعرفي</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يتمثل هذا الأسلوب في قيام وسائل الإعلام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بتزويد الجمهور بصورة منقوصة عن القضية </a:t>
            </a:r>
            <a:r>
              <a:rPr kumimoji="0" lang="ar-EG" sz="1800" i="0" u="none" strike="noStrike" kern="1200" cap="none" spc="0" normalizeH="0" baseline="0" noProof="0" dirty="0" err="1">
                <a:ln>
                  <a:noFill/>
                </a:ln>
                <a:solidFill>
                  <a:srgbClr val="FF0000"/>
                </a:solidFill>
                <a:effectLst/>
                <a:uLnTx/>
                <a:uFillTx/>
                <a:latin typeface="Alexandria regular" pitchFamily="2" charset="-78"/>
                <a:ea typeface="+mn-ea"/>
                <a:cs typeface="Alexandria regular" pitchFamily="2" charset="-78"/>
              </a:rPr>
              <a:t>التى</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 تتناولها فتنتزع بعض المعلومات من سياقها الطبيعي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فتغير دلالتها ويتم التركيز عليها وتقديمها على أنها تمثل الحقيقة بكامل أجزائها.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وفي بعض الأحيان تكون هذه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المعلومات كاذبة ومضلله</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وتتكون </a:t>
            </a:r>
            <a:r>
              <a:rPr kumimoji="0" lang="ar-EG" sz="1800" i="0" u="sng"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بذلك صورة ذهنية خاطئة لدى الرأي العام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قد تصطدم مع ما ينتهي إليه حكم القضاء.</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سيما وأن </a:t>
            </a:r>
            <a:r>
              <a:rPr kumimoji="0" lang="ar-EG" sz="1800" i="0" u="sng"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القاضي يستمد علمه من أوراق الدعوى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المعروضة عليه بينما يستمد الرأي العام معلوماته مما يطرحه عليه الرأي العام بصورة منقوصة.</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endPar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2" name="Picture 1">
            <a:extLst>
              <a:ext uri="{FF2B5EF4-FFF2-40B4-BE49-F238E27FC236}">
                <a16:creationId xmlns:a16="http://schemas.microsoft.com/office/drawing/2014/main" id="{BA1E09F3-0805-21C0-17DF-1C001972C16B}"/>
              </a:ext>
            </a:extLst>
          </p:cNvPr>
          <p:cNvPicPr>
            <a:picLocks noChangeAspect="1"/>
          </p:cNvPicPr>
          <p:nvPr/>
        </p:nvPicPr>
        <p:blipFill>
          <a:blip r:embed="rId2"/>
          <a:stretch>
            <a:fillRect/>
          </a:stretch>
        </p:blipFill>
        <p:spPr>
          <a:xfrm>
            <a:off x="691394" y="1798079"/>
            <a:ext cx="2877561" cy="3981033"/>
          </a:xfrm>
          <a:prstGeom prst="rect">
            <a:avLst/>
          </a:prstGeom>
        </p:spPr>
      </p:pic>
    </p:spTree>
    <p:extLst>
      <p:ext uri="{BB962C8B-B14F-4D97-AF65-F5344CB8AC3E}">
        <p14:creationId xmlns:p14="http://schemas.microsoft.com/office/powerpoint/2010/main" val="2751593836"/>
      </p:ext>
    </p:extLst>
  </p:cSld>
  <p:clrMapOvr>
    <a:masterClrMapping/>
  </p:clrMapOvr>
  <mc:AlternateContent xmlns:mc="http://schemas.openxmlformats.org/markup-compatibility/2006" xmlns:p14="http://schemas.microsoft.com/office/powerpoint/2010/main">
    <mc:Choice Requires="p14">
      <p:transition spd="slow" p14:dur="2000" advTm="257834"/>
    </mc:Choice>
    <mc:Fallback xmlns="">
      <p:transition spd="slow" advTm="257834"/>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5F8B2C-A75E-BF0C-36DC-CEF6941284F9}"/>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AFD54B5-E160-ACC4-DCD8-36E489AC504F}"/>
              </a:ext>
            </a:extLst>
          </p:cNvPr>
          <p:cNvSpPr>
            <a:spLocks noGrp="1"/>
          </p:cNvSpPr>
          <p:nvPr>
            <p:ph type="title"/>
          </p:nvPr>
        </p:nvSpPr>
        <p:spPr>
          <a:xfrm>
            <a:off x="3441843" y="873304"/>
            <a:ext cx="8548955" cy="5548044"/>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24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3- أسلوب محاكمة الإعلام:</a:t>
            </a:r>
            <a:br>
              <a:rPr kumimoji="0" lang="ar-EG" sz="24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ظهرت في الآونة الأخيرة ما يسمى بالمحاكمات الإعلامية، تلك التي تتعلق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بقضايا عرفت بقضايا الرأي العام ،وهى قضايا ذات شأن تجذب اهتمام الجمهور</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وفيها </a:t>
            </a:r>
            <a:r>
              <a:rPr kumimoji="0" lang="ar-EG" sz="1800" i="0" u="sng"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تنصب أجهزة الإعلام نفسها مَحْكمة جنائية</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ويرتدى الإعلامي ثوب رجل القضاء على غير حق، ولا يكتفى بنشر الوقائع بل يعمد إلى نشر اعترافات المتهم وينتقل معه لتمثيل جريمته، ويعقد اللقاءات مع أهلية خصوم الدعوى ولقاءات أخرى مع أطياف الشعب المختلفة لبيان حكمهم في تلك القضية، فيكوَّن بذلك رأيا عاما يتعاطف مع أحد الخصوم أو يناصبونه العداء، ويوجهون هذا الشعور إلى الحكم له أو عليه قبل أن تقول المحكمة الحقيقية كلمتها. وهنا يثار التساؤل: هل يتأثر حياد القاضي بذلك التناول الإعلامي لتلك القضايا؟ وهل يتأثر الرأي العام بهذا التناول الإعلامي بحيث ينعكس ذلك على ثقته في المؤسسة القضائية أم لا؟ </a:t>
            </a:r>
          </a:p>
        </p:txBody>
      </p:sp>
      <p:pic>
        <p:nvPicPr>
          <p:cNvPr id="2" name="Picture 1">
            <a:extLst>
              <a:ext uri="{FF2B5EF4-FFF2-40B4-BE49-F238E27FC236}">
                <a16:creationId xmlns:a16="http://schemas.microsoft.com/office/drawing/2014/main" id="{E5193F06-EB39-43E9-7E3A-3D5EEB599A06}"/>
              </a:ext>
            </a:extLst>
          </p:cNvPr>
          <p:cNvPicPr>
            <a:picLocks noChangeAspect="1"/>
          </p:cNvPicPr>
          <p:nvPr/>
        </p:nvPicPr>
        <p:blipFill rotWithShape="1">
          <a:blip r:embed="rId2"/>
          <a:srcRect r="5088" b="14171"/>
          <a:stretch/>
        </p:blipFill>
        <p:spPr>
          <a:xfrm>
            <a:off x="567006" y="1715784"/>
            <a:ext cx="2617983" cy="4561726"/>
          </a:xfrm>
          <a:prstGeom prst="rect">
            <a:avLst/>
          </a:prstGeom>
        </p:spPr>
      </p:pic>
    </p:spTree>
    <p:extLst>
      <p:ext uri="{BB962C8B-B14F-4D97-AF65-F5344CB8AC3E}">
        <p14:creationId xmlns:p14="http://schemas.microsoft.com/office/powerpoint/2010/main" val="619661408"/>
      </p:ext>
    </p:extLst>
  </p:cSld>
  <p:clrMapOvr>
    <a:masterClrMapping/>
  </p:clrMapOvr>
  <mc:AlternateContent xmlns:mc="http://schemas.openxmlformats.org/markup-compatibility/2006" xmlns:p14="http://schemas.microsoft.com/office/powerpoint/2010/main">
    <mc:Choice Requires="p14">
      <p:transition spd="slow" p14:dur="2000" advTm="117677"/>
    </mc:Choice>
    <mc:Fallback xmlns="">
      <p:transition spd="slow" advTm="117677"/>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8006DA-4A45-EE9B-03A6-E4E150A21D11}"/>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D2D224D5-1D8B-483C-8F39-C9CD6A2A43D1}"/>
              </a:ext>
            </a:extLst>
          </p:cNvPr>
          <p:cNvSpPr>
            <a:spLocks noGrp="1"/>
          </p:cNvSpPr>
          <p:nvPr>
            <p:ph type="title"/>
          </p:nvPr>
        </p:nvSpPr>
        <p:spPr>
          <a:xfrm>
            <a:off x="4140486" y="164388"/>
            <a:ext cx="7850312" cy="6256960"/>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ولا شك أن محاكمة الإعلام تعتبر تدخلا صارخا في شئون القضاء،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حيث تؤدى بالرأي العام إلى تكوين فكرة غير حقيقية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عن سلوك وماضي كل من المتهم والمجنى عليه، فيندفع الرأي العام إلى السخط على احدهما وإلى تكوين عقيدة عن موقفه </a:t>
            </a:r>
            <a:r>
              <a:rPr kumimoji="0" lang="ar-EG" sz="180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فى</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الدعوى وتوقع حكما ببراءته أو ادانته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كما أنها تؤدي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إلى فساد الأدلة </a:t>
            </a:r>
            <a:r>
              <a:rPr kumimoji="0" lang="ar-EG" sz="1800" i="0" u="none" strike="noStrike" kern="1200" cap="none" spc="0" normalizeH="0" baseline="0" noProof="0" dirty="0" err="1">
                <a:ln>
                  <a:noFill/>
                </a:ln>
                <a:solidFill>
                  <a:srgbClr val="FF0000"/>
                </a:solidFill>
                <a:effectLst/>
                <a:uLnTx/>
                <a:uFillTx/>
                <a:latin typeface="Alexandria regular" pitchFamily="2" charset="-78"/>
                <a:ea typeface="+mn-ea"/>
                <a:cs typeface="Alexandria regular" pitchFamily="2" charset="-78"/>
              </a:rPr>
              <a:t>التى</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 طوتها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التحقيقات، لاسيما إذا كانت هذه المحاكمة قبل احالة الدعوى إلى القضاء. وهنا تصبح المحكمة المحال إليها الدعوى مكونه لفكرة مسبقة طالعتها من وسائل الإعلام المختلفة أياما وشهورا وتكتشف أن هناك وقائع ليست مطروحة عليها أصلا </a:t>
            </a:r>
            <a:r>
              <a:rPr kumimoji="0" lang="ar-EG" sz="180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فى</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أوراق الدعوى بما يؤدى من حدوث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اضطراب في نفسية القاضي وعقيدته و حدوث ما يسمي بالتأثير الإعلامي غير المرغوب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إذ قد تتكون لديه عقيدة زائفة أن ما وصل إليه من حكم لم يكن من خلال مسطور الأوراق ولكن من خلال علمه الشخصي الذى حصل عليه من وسائل الإعلام</a:t>
            </a:r>
          </a:p>
        </p:txBody>
      </p:sp>
      <p:pic>
        <p:nvPicPr>
          <p:cNvPr id="2" name="Picture 1">
            <a:extLst>
              <a:ext uri="{FF2B5EF4-FFF2-40B4-BE49-F238E27FC236}">
                <a16:creationId xmlns:a16="http://schemas.microsoft.com/office/drawing/2014/main" id="{DEA4C3AE-675E-94F7-8B24-ACC30EDE4950}"/>
              </a:ext>
            </a:extLst>
          </p:cNvPr>
          <p:cNvPicPr>
            <a:picLocks noChangeAspect="1"/>
          </p:cNvPicPr>
          <p:nvPr/>
        </p:nvPicPr>
        <p:blipFill>
          <a:blip r:embed="rId2"/>
          <a:stretch>
            <a:fillRect/>
          </a:stretch>
        </p:blipFill>
        <p:spPr>
          <a:xfrm>
            <a:off x="986105" y="1325367"/>
            <a:ext cx="2781300" cy="4243226"/>
          </a:xfrm>
          <a:prstGeom prst="rect">
            <a:avLst/>
          </a:prstGeom>
        </p:spPr>
      </p:pic>
    </p:spTree>
    <p:extLst>
      <p:ext uri="{BB962C8B-B14F-4D97-AF65-F5344CB8AC3E}">
        <p14:creationId xmlns:p14="http://schemas.microsoft.com/office/powerpoint/2010/main" val="3176883825"/>
      </p:ext>
    </p:extLst>
  </p:cSld>
  <p:clrMapOvr>
    <a:masterClrMapping/>
  </p:clrMapOvr>
  <mc:AlternateContent xmlns:mc="http://schemas.openxmlformats.org/markup-compatibility/2006" xmlns:p14="http://schemas.microsoft.com/office/powerpoint/2010/main">
    <mc:Choice Requires="p14">
      <p:transition spd="slow" p14:dur="2000" advTm="189424"/>
    </mc:Choice>
    <mc:Fallback xmlns="">
      <p:transition spd="slow" advTm="189424"/>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20A13B-A685-7D13-C835-F3D7F2E7F953}"/>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58B9AF8D-C1D6-13C3-3557-DE315BCCC958}"/>
              </a:ext>
            </a:extLst>
          </p:cNvPr>
          <p:cNvSpPr>
            <a:spLocks noGrp="1"/>
          </p:cNvSpPr>
          <p:nvPr>
            <p:ph type="title"/>
          </p:nvPr>
        </p:nvSpPr>
        <p:spPr>
          <a:xfrm>
            <a:off x="4140486" y="1520686"/>
            <a:ext cx="7850312" cy="4900661"/>
          </a:xfrm>
        </p:spPr>
        <p:txBody>
          <a:bodyPr>
            <a:noAutofit/>
          </a:bodyPr>
          <a:lstStyle/>
          <a:p>
            <a:pPr algn="r" rtl="1">
              <a:lnSpc>
                <a:spcPct val="150000"/>
              </a:lnSpc>
            </a:pP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أكدت المادة 94 من الدستور </a:t>
            </a:r>
            <a:r>
              <a:rPr kumimoji="0" lang="ar-EG" sz="180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المصرى</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2014 على استقلال القضاء وحياده، فنصت على أنه « تخضع الدولة لسيادة القانون واستقلال القضاء وحصانته وحيدته ضمانات اساسية لحماية الحقوق والحريات » ونصت المادة 184 منه على أن «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السلطة القضائية سلطة مستقلة والتدخل في شئون العدالة والقضايا جريمة</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لا تسقط بالتقادم » كما نصت المادة 18 منه على أن « القضاة مستقلون غير قابلين للعزل... ولا سلطان عليهم في عملهم لغير القانون ». </a:t>
            </a:r>
            <a:endParaRPr kumimoji="0" lang="ar-EG" sz="1800" i="0" u="sng"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3" name="TextBox 2">
            <a:extLst>
              <a:ext uri="{FF2B5EF4-FFF2-40B4-BE49-F238E27FC236}">
                <a16:creationId xmlns:a16="http://schemas.microsoft.com/office/drawing/2014/main" id="{68390E0F-3E33-B953-086C-EBC3D76D9AE6}"/>
              </a:ext>
            </a:extLst>
          </p:cNvPr>
          <p:cNvSpPr txBox="1"/>
          <p:nvPr/>
        </p:nvSpPr>
        <p:spPr>
          <a:xfrm>
            <a:off x="3776869" y="723644"/>
            <a:ext cx="7874275" cy="583878"/>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ب- استقلال القضاء و حظر التأثير الإعلامي غير المرغوب.</a:t>
            </a:r>
          </a:p>
        </p:txBody>
      </p:sp>
      <p:pic>
        <p:nvPicPr>
          <p:cNvPr id="2" name="Picture 1">
            <a:extLst>
              <a:ext uri="{FF2B5EF4-FFF2-40B4-BE49-F238E27FC236}">
                <a16:creationId xmlns:a16="http://schemas.microsoft.com/office/drawing/2014/main" id="{843778B7-E71E-40D9-663C-1CAF5B22E3D7}"/>
              </a:ext>
            </a:extLst>
          </p:cNvPr>
          <p:cNvPicPr>
            <a:picLocks noChangeAspect="1"/>
          </p:cNvPicPr>
          <p:nvPr/>
        </p:nvPicPr>
        <p:blipFill>
          <a:blip r:embed="rId2"/>
          <a:stretch>
            <a:fillRect/>
          </a:stretch>
        </p:blipFill>
        <p:spPr>
          <a:xfrm>
            <a:off x="1120257" y="2291137"/>
            <a:ext cx="2143125" cy="3000053"/>
          </a:xfrm>
          <a:prstGeom prst="rect">
            <a:avLst/>
          </a:prstGeom>
        </p:spPr>
      </p:pic>
    </p:spTree>
    <p:extLst>
      <p:ext uri="{BB962C8B-B14F-4D97-AF65-F5344CB8AC3E}">
        <p14:creationId xmlns:p14="http://schemas.microsoft.com/office/powerpoint/2010/main" val="3362323364"/>
      </p:ext>
    </p:extLst>
  </p:cSld>
  <p:clrMapOvr>
    <a:masterClrMapping/>
  </p:clrMapOvr>
  <mc:AlternateContent xmlns:mc="http://schemas.openxmlformats.org/markup-compatibility/2006" xmlns:p14="http://schemas.microsoft.com/office/powerpoint/2010/main">
    <mc:Choice Requires="p14">
      <p:transition spd="slow" p14:dur="2000" advTm="49607"/>
    </mc:Choice>
    <mc:Fallback xmlns="">
      <p:transition spd="slow" advTm="4960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A1A029-6645-541A-EFD1-EA31F13F75A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8C56B4D-BA6C-0B89-C443-F3AE53FA2DFA}"/>
              </a:ext>
            </a:extLst>
          </p:cNvPr>
          <p:cNvSpPr/>
          <p:nvPr/>
        </p:nvSpPr>
        <p:spPr>
          <a:xfrm>
            <a:off x="746589" y="1053849"/>
            <a:ext cx="6813881" cy="4274051"/>
          </a:xfrm>
          <a:prstGeom prst="roundRect">
            <a:avLst>
              <a:gd name="adj" fmla="val 6140"/>
            </a:avLst>
          </a:prstGeom>
          <a:solidFill>
            <a:schemeClr val="bg1"/>
          </a:solidFill>
          <a:ln w="38100">
            <a:solidFill>
              <a:schemeClr val="bg2"/>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كذلك نصت المادة السادسة والأربعون من نظام الحكم الأساسي للملكة العربية السعودية بأن </a:t>
            </a:r>
            <a:r>
              <a:rPr kumimoji="0" lang="ar-EG" sz="18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القضاء سلطة مستقلة</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ولا سلطان على القضاة في قضائهم  لغير سلطان الشريعة الإسلامية.</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فقيام القاضي بأداء مهامه </a:t>
            </a:r>
            <a:r>
              <a:rPr kumimoji="0" lang="ar-EG" sz="1800" b="0" i="0" u="sng"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حرا مستقلا في أحكامه وقراراته؛ هو أكبر ضمانة لحماية الحقوق العامة والخاصة.</a:t>
            </a:r>
          </a:p>
        </p:txBody>
      </p:sp>
      <p:sp>
        <p:nvSpPr>
          <p:cNvPr id="4" name="TextBox 3">
            <a:extLst>
              <a:ext uri="{FF2B5EF4-FFF2-40B4-BE49-F238E27FC236}">
                <a16:creationId xmlns:a16="http://schemas.microsoft.com/office/drawing/2014/main" id="{AA553EEC-4FE9-BCE5-7670-DECFBFE2B646}"/>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FA8DEA90-29B7-4D98-7290-11F11E1A3D2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E19FC7A2-BF3D-924F-1016-7A6D8CD3DA16}"/>
              </a:ext>
            </a:extLst>
          </p:cNvPr>
          <p:cNvPicPr>
            <a:picLocks noChangeAspect="1"/>
          </p:cNvPicPr>
          <p:nvPr/>
        </p:nvPicPr>
        <p:blipFill>
          <a:blip r:embed="rId4"/>
          <a:stretch>
            <a:fillRect/>
          </a:stretch>
        </p:blipFill>
        <p:spPr>
          <a:xfrm>
            <a:off x="8142216" y="1223830"/>
            <a:ext cx="3303195" cy="4274051"/>
          </a:xfrm>
          <a:prstGeom prst="rect">
            <a:avLst/>
          </a:prstGeom>
        </p:spPr>
      </p:pic>
    </p:spTree>
    <p:extLst>
      <p:ext uri="{BB962C8B-B14F-4D97-AF65-F5344CB8AC3E}">
        <p14:creationId xmlns:p14="http://schemas.microsoft.com/office/powerpoint/2010/main" val="4170377096"/>
      </p:ext>
    </p:extLst>
  </p:cSld>
  <p:clrMapOvr>
    <a:masterClrMapping/>
  </p:clrMapOvr>
  <mc:AlternateContent xmlns:mc="http://schemas.openxmlformats.org/markup-compatibility/2006" xmlns:p14="http://schemas.microsoft.com/office/powerpoint/2010/main">
    <mc:Choice Requires="p14">
      <p:transition p14:dur="10" advTm="44560"/>
    </mc:Choice>
    <mc:Fallback xmlns="">
      <p:transition advTm="4456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144D0E-BAE9-899E-11F7-6FF698993B14}"/>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B2184A16-25B0-53FC-7E0B-E59999F00613}"/>
              </a:ext>
            </a:extLst>
          </p:cNvPr>
          <p:cNvSpPr>
            <a:spLocks noGrp="1"/>
          </p:cNvSpPr>
          <p:nvPr>
            <p:ph type="title"/>
          </p:nvPr>
        </p:nvSpPr>
        <p:spPr>
          <a:xfrm>
            <a:off x="3965826" y="1114816"/>
            <a:ext cx="8024972" cy="4207197"/>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استقلال القضاء يعنى</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 بعده عن أية تأثير عليه سواء كان مصدرها السلطة التنفيذية أو الرأي العام أو الأفراد</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فلا يجوز لسلطة ما أو شخص ما في الدولة أن يصدر للقاضي تعليمات أو توجيهات ضاغطة في شأن دعوى معروضة عليه تحدد له اسلوب نظرها أو فحوى الحكم الذي يصدره فيها، وإنما يتعين أن يترك ذلك لضمير القاضي مستلهما القانون في مصادره المتنوعة، فاستقلال القاضي يعنى حريته في عمله القضائي في نطاق القانون.</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b="0" i="0" u="none" strike="noStrike" kern="1200" cap="none" spc="0" normalizeH="0" baseline="0" noProof="0" dirty="0">
                <a:ln>
                  <a:noFill/>
                </a:ln>
                <a:solidFill>
                  <a:prstClr val="black"/>
                </a:solidFill>
                <a:effectLst/>
                <a:uLnTx/>
                <a:uFillTx/>
                <a:latin typeface="Alexandria regular" pitchFamily="2" charset="-78"/>
                <a:ea typeface="+mj-ea"/>
                <a:cs typeface="Alexandria regular" pitchFamily="2" charset="-78"/>
              </a:rPr>
              <a:t>ولا شك أن نشر التعليقات على أخبار الدعاوى التي تكون محل للتحقيق الابتدائي أو المحاكمات الجنائية، يترتب عليها ضرر بالغ الأهمية ، سواء بالنسبة لأطراف الخصومة القضائية - ومنهم المتهم - أو بالنسبة لحسن سير العدالة ،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spTree>
    <p:extLst>
      <p:ext uri="{BB962C8B-B14F-4D97-AF65-F5344CB8AC3E}">
        <p14:creationId xmlns:p14="http://schemas.microsoft.com/office/powerpoint/2010/main" val="4155970139"/>
      </p:ext>
    </p:extLst>
  </p:cSld>
  <p:clrMapOvr>
    <a:masterClrMapping/>
  </p:clrMapOvr>
  <mc:AlternateContent xmlns:mc="http://schemas.openxmlformats.org/markup-compatibility/2006" xmlns:p14="http://schemas.microsoft.com/office/powerpoint/2010/main">
    <mc:Choice Requires="p14">
      <p:transition spd="slow" p14:dur="2000" advTm="41493"/>
    </mc:Choice>
    <mc:Fallback xmlns="">
      <p:transition spd="slow" advTm="41493"/>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6BCC99-0403-8B9D-9AE0-F46802525952}"/>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04551F6B-096C-F9DB-1F28-699087753F92}"/>
              </a:ext>
            </a:extLst>
          </p:cNvPr>
          <p:cNvSpPr>
            <a:spLocks noGrp="1"/>
          </p:cNvSpPr>
          <p:nvPr>
            <p:ph type="title"/>
          </p:nvPr>
        </p:nvSpPr>
        <p:spPr>
          <a:xfrm>
            <a:off x="3657600" y="750014"/>
            <a:ext cx="8333197" cy="5486400"/>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واستقلال القضاء يقوم على ركيزتين: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1- </a:t>
            </a: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استقلال </a:t>
            </a:r>
            <a:r>
              <a:rPr kumimoji="0" lang="ar-EG" sz="1800" b="1"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موضوعى</a:t>
            </a: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أو مؤسسي: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يتم قياسه بالنصوص الدستورية والقوانين الأخرى مثل استقلال الموازنة وعدم قابلية القضاة للعزل... إلى غير ذلك من الضمانات وقد حرص نظام الحكم السعودي و الدستور </a:t>
            </a:r>
            <a:r>
              <a:rPr kumimoji="0" lang="ar-EG" sz="180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المصرى</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على هذه الضمانات على النحو سالف البيان.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2-  الاستقلال الشخصي: </a:t>
            </a:r>
            <a:r>
              <a:rPr lang="ar-EG" sz="1800" b="1" dirty="0">
                <a:solidFill>
                  <a:prstClr val="black"/>
                </a:solidFill>
                <a:latin typeface="Alexandria regular" pitchFamily="2" charset="-78"/>
                <a:ea typeface="+mn-ea"/>
                <a:cs typeface="Alexandria regular" pitchFamily="2" charset="-78"/>
              </a:rPr>
              <a:t>و</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صورته أن يتصرف القاضي </a:t>
            </a:r>
            <a:r>
              <a:rPr kumimoji="0" lang="ar-EG" sz="180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فى</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الدعوى </a:t>
            </a:r>
            <a:r>
              <a:rPr kumimoji="0" lang="ar-EG" sz="180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التى</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أمامه بطريقة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مستقلة بعيدا عن التأثيرات الخارجية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أو بوجود عقيدة سابقة على حكمه، والأصل أن يستمد القاضي حكمه في الدعوى من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خلال الأوراق المعروضة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عليه ومن خلال النصوص القانونية ،ولكن هل يتصور أن يكون القضاء بعيدا عن التأثيرات الخارجية؟ لتحقيق ذلك، يجب أن يعزل القضاة خلف أسوار مباني المحاكم </a:t>
            </a:r>
            <a:r>
              <a:rPr kumimoji="0" lang="ar-EG" sz="180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التى</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يشتغلون فيها، وهو أمر غير متصور. إذ أن هناك عوامل لا يمكن تجنبها تؤثر في عقيدة القاضي أو قد تؤثر عليها، فالقضاة ليسوا بمعزل عن المجتمع ولا يمكن القول بانعزالهم عن العوامل الخارجية مثل الرأي العام والإعلام</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2" name="Picture 2" descr="استقلال القضاء في مصر.. الحقيقة والمفروض - مصر 360">
            <a:extLst>
              <a:ext uri="{FF2B5EF4-FFF2-40B4-BE49-F238E27FC236}">
                <a16:creationId xmlns:a16="http://schemas.microsoft.com/office/drawing/2014/main" id="{0EC38E46-CBEC-C42B-7CBE-1636EC079F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2435" y="1345915"/>
            <a:ext cx="2628900" cy="3893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1523994"/>
      </p:ext>
    </p:extLst>
  </p:cSld>
  <p:clrMapOvr>
    <a:masterClrMapping/>
  </p:clrMapOvr>
  <mc:AlternateContent xmlns:mc="http://schemas.openxmlformats.org/markup-compatibility/2006" xmlns:p14="http://schemas.microsoft.com/office/powerpoint/2010/main">
    <mc:Choice Requires="p14">
      <p:transition spd="slow" p14:dur="2000" advTm="144093"/>
    </mc:Choice>
    <mc:Fallback xmlns="">
      <p:transition spd="slow" advTm="144093"/>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A6C401-0E28-2DE9-4D76-1169757C08B3}"/>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6514026-03F0-7CB1-BE45-424DEEF7A658}"/>
              </a:ext>
            </a:extLst>
          </p:cNvPr>
          <p:cNvSpPr>
            <a:spLocks noGrp="1"/>
          </p:cNvSpPr>
          <p:nvPr>
            <p:ph type="title"/>
          </p:nvPr>
        </p:nvSpPr>
        <p:spPr>
          <a:xfrm>
            <a:off x="2537718" y="1782634"/>
            <a:ext cx="9042114" cy="4340764"/>
          </a:xfrm>
        </p:spPr>
        <p:txBody>
          <a:bodyPr>
            <a:noAutofit/>
          </a:bodyPr>
          <a:lstStyle/>
          <a:p>
            <a:pPr algn="r" rtl="1">
              <a:lnSpc>
                <a:spcPct val="150000"/>
              </a:lnSpc>
            </a:pPr>
            <a:br>
              <a:rPr kumimoji="0" lang="ar-EG" sz="20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20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الإعلامي ـ رجل الاعلام ـ له دور كبير في التأثير المباشر على الرأي العام، إذ كثيرا ما </a:t>
            </a:r>
            <a:r>
              <a:rPr kumimoji="0" lang="ar-EG" sz="20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يعتبر الجمهور ـ الإعلامي قدوة ومثقفا</a:t>
            </a:r>
            <a:r>
              <a:rPr kumimoji="0" lang="ar-EG" sz="20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فيتأثرون به وبأنه يقول الحقيقة </a:t>
            </a:r>
            <a:r>
              <a:rPr kumimoji="0" lang="ar-EG" sz="200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التى</a:t>
            </a:r>
            <a:r>
              <a:rPr kumimoji="0" lang="ar-EG" sz="20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يجب أن يسير عليها أكثر الناس. ويتعاظم هذا التأثير إذا كان الإعلامي محاورا جيدا له المصداقية بين الجمهور </a:t>
            </a:r>
            <a:r>
              <a:rPr kumimoji="0" lang="ar-EG" sz="20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فينجذبون إلى رأيه أصاب أم أخطأ</a:t>
            </a:r>
            <a:r>
              <a:rPr kumimoji="0" lang="ar-EG" sz="20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بغض النظر عن معلوماته بشأن القضية </a:t>
            </a:r>
            <a:r>
              <a:rPr kumimoji="0" lang="ar-EG" sz="200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التى</a:t>
            </a:r>
            <a:r>
              <a:rPr kumimoji="0" lang="ar-EG" sz="20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يناقشها ومصدر تلك المعلومات. </a:t>
            </a:r>
            <a:br>
              <a:rPr kumimoji="0" lang="ar-EG" sz="20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20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ويزداد الأمر سوء إذا قام الاعلامي بتشويه الحقائق عمدا أو عن جهل، أو كان باحثا عن جذب الجمهور لمتابعته </a:t>
            </a:r>
            <a:br>
              <a:rPr kumimoji="0" lang="ar-EG" sz="20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lang="ar-EG" sz="2000" dirty="0">
                <a:solidFill>
                  <a:srgbClr val="FF0000"/>
                </a:solidFill>
                <a:latin typeface="Alexandria regular" pitchFamily="2" charset="-78"/>
                <a:ea typeface="+mn-ea"/>
                <a:cs typeface="Alexandria regular" pitchFamily="2" charset="-78"/>
              </a:rPr>
              <a:t>ف</a:t>
            </a:r>
            <a:r>
              <a:rPr kumimoji="0" lang="ar-EG" sz="20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السلطة القضائية سلطة مستقلة، إلا أنها تعمل تحت رقابة وتأثير الرأي العام </a:t>
            </a:r>
            <a:r>
              <a:rPr kumimoji="0" lang="ar-EG" sz="20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عند نشر الأمور المتعلقة بقضيةٍ ما ـ تطبيقا لمبدأ علانية الجلسات ـ فتتحقق رقابة الرأي العام على النشاط القضائي</a:t>
            </a:r>
            <a:br>
              <a:rPr kumimoji="0" lang="ar-EG" sz="20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20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2" name="Picture 1">
            <a:extLst>
              <a:ext uri="{FF2B5EF4-FFF2-40B4-BE49-F238E27FC236}">
                <a16:creationId xmlns:a16="http://schemas.microsoft.com/office/drawing/2014/main" id="{DB7FF911-EAEB-ABBA-59B0-83B2CFF60AF2}"/>
              </a:ext>
            </a:extLst>
          </p:cNvPr>
          <p:cNvPicPr>
            <a:picLocks noChangeAspect="1"/>
          </p:cNvPicPr>
          <p:nvPr/>
        </p:nvPicPr>
        <p:blipFill>
          <a:blip r:embed="rId2"/>
          <a:stretch>
            <a:fillRect/>
          </a:stretch>
        </p:blipFill>
        <p:spPr>
          <a:xfrm>
            <a:off x="201204" y="1114815"/>
            <a:ext cx="2336514" cy="4063359"/>
          </a:xfrm>
          <a:prstGeom prst="rect">
            <a:avLst/>
          </a:prstGeom>
        </p:spPr>
      </p:pic>
      <p:sp>
        <p:nvSpPr>
          <p:cNvPr id="5" name="TextBox 4">
            <a:extLst>
              <a:ext uri="{FF2B5EF4-FFF2-40B4-BE49-F238E27FC236}">
                <a16:creationId xmlns:a16="http://schemas.microsoft.com/office/drawing/2014/main" id="{E17CCC1C-DCD8-D524-F189-7FFF91447065}"/>
              </a:ext>
            </a:extLst>
          </p:cNvPr>
          <p:cNvSpPr txBox="1"/>
          <p:nvPr/>
        </p:nvSpPr>
        <p:spPr>
          <a:xfrm>
            <a:off x="708917" y="360268"/>
            <a:ext cx="11054993" cy="461665"/>
          </a:xfrm>
          <a:prstGeom prst="rect">
            <a:avLst/>
          </a:prstGeom>
          <a:noFill/>
        </p:spPr>
        <p:txBody>
          <a:bodyPr wrap="square">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ولكن هل يملك الإعلاميين تأثيرا كبيرا علي الراي العام قد يفسد العدالة القضائية؟</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57790326"/>
      </p:ext>
    </p:extLst>
  </p:cSld>
  <p:clrMapOvr>
    <a:masterClrMapping/>
  </p:clrMapOvr>
  <mc:AlternateContent xmlns:mc="http://schemas.openxmlformats.org/markup-compatibility/2006" xmlns:p14="http://schemas.microsoft.com/office/powerpoint/2010/main">
    <mc:Choice Requires="p14">
      <p:transition spd="slow" p14:dur="2000" advTm="71146"/>
    </mc:Choice>
    <mc:Fallback xmlns="">
      <p:transition spd="slow" advTm="71146"/>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FA0A80-4336-D669-44A0-850EA271A5D2}"/>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88F57E32-7D3C-0A83-949D-909752A83D32}"/>
              </a:ext>
            </a:extLst>
          </p:cNvPr>
          <p:cNvSpPr>
            <a:spLocks noGrp="1"/>
          </p:cNvSpPr>
          <p:nvPr>
            <p:ph type="title"/>
          </p:nvPr>
        </p:nvSpPr>
        <p:spPr>
          <a:xfrm>
            <a:off x="4582274" y="919717"/>
            <a:ext cx="740852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وتجدر الإشارة إلي ان علانية الجلسات لا تعني إساءة حق النشر عنها حيث نصت المادة 21 من قانون الاعلام المصري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مع مراعاة القرارات الصادرة وفقا للقانون بحظر النشر في القضايا، يحظر على الصحفي أو الإعلامي، تناول ما تتولاه سلطات التحقيق أو المحاكمة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على نحو يؤثر على مراكز من </a:t>
            </a:r>
            <a:r>
              <a:rPr kumimoji="0" lang="ar-EG" sz="1800" i="0" u="none" strike="noStrike" kern="1200" cap="none" spc="0" normalizeH="0" baseline="0" noProof="0" dirty="0" err="1">
                <a:ln>
                  <a:noFill/>
                </a:ln>
                <a:solidFill>
                  <a:srgbClr val="FF0000"/>
                </a:solidFill>
                <a:effectLst/>
                <a:uLnTx/>
                <a:uFillTx/>
                <a:latin typeface="Alexandria regular" pitchFamily="2" charset="-78"/>
                <a:ea typeface="+mn-ea"/>
                <a:cs typeface="Alexandria regular" pitchFamily="2" charset="-78"/>
              </a:rPr>
              <a:t>يتناولهم</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 التحقيق أو المحاكمة</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ويحظر على الصحف ووسائل الإعلام والمواقع الإلكترونية نشر أو بث أي من ذلك.</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4" name="Picture 3">
            <a:extLst>
              <a:ext uri="{FF2B5EF4-FFF2-40B4-BE49-F238E27FC236}">
                <a16:creationId xmlns:a16="http://schemas.microsoft.com/office/drawing/2014/main" id="{7EB39FB6-17C0-ECE2-A24F-FEF3D65CDFF5}"/>
              </a:ext>
            </a:extLst>
          </p:cNvPr>
          <p:cNvPicPr>
            <a:picLocks noChangeAspect="1"/>
          </p:cNvPicPr>
          <p:nvPr/>
        </p:nvPicPr>
        <p:blipFill>
          <a:blip r:embed="rId2"/>
          <a:stretch>
            <a:fillRect/>
          </a:stretch>
        </p:blipFill>
        <p:spPr>
          <a:xfrm>
            <a:off x="476250" y="919717"/>
            <a:ext cx="3674510" cy="5018566"/>
          </a:xfrm>
          <a:prstGeom prst="rect">
            <a:avLst/>
          </a:prstGeom>
        </p:spPr>
      </p:pic>
    </p:spTree>
    <p:extLst>
      <p:ext uri="{BB962C8B-B14F-4D97-AF65-F5344CB8AC3E}">
        <p14:creationId xmlns:p14="http://schemas.microsoft.com/office/powerpoint/2010/main" val="3946281124"/>
      </p:ext>
    </p:extLst>
  </p:cSld>
  <p:clrMapOvr>
    <a:masterClrMapping/>
  </p:clrMapOvr>
  <mc:AlternateContent xmlns:mc="http://schemas.openxmlformats.org/markup-compatibility/2006" xmlns:p14="http://schemas.microsoft.com/office/powerpoint/2010/main">
    <mc:Choice Requires="p14">
      <p:transition spd="slow" p14:dur="2000" advTm="43422"/>
    </mc:Choice>
    <mc:Fallback xmlns="">
      <p:transition spd="slow" advTm="43422"/>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EFA4BA-9591-1643-CB0E-167698A38224}"/>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15CCAC49-ABCC-E257-FDF6-6136BD629ADC}"/>
              </a:ext>
            </a:extLst>
          </p:cNvPr>
          <p:cNvSpPr>
            <a:spLocks noGrp="1"/>
          </p:cNvSpPr>
          <p:nvPr>
            <p:ph type="title"/>
          </p:nvPr>
        </p:nvSpPr>
        <p:spPr>
          <a:xfrm>
            <a:off x="3569781" y="1774930"/>
            <a:ext cx="8548954" cy="4207197"/>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وقد يباشر هذا الرأي العام تأثيرا على القاضي ،فيفقد ـ القاضي ـ كل أو بعض استقلاله حين يصدر حكمه فيجد نفسه قد أصدر حكما بما يخالف ما هيأت الصحف الرأي العام له. أو يأتي وقد فقد القاضي استقلاله؛ فأتى حكمه غير معبر عن كلمة الحق وإنما معبرا عن ارضاء الرأي العام فقط إما بالحق وإما بالباطل لذلك فليس من الغريب القول بأن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تأثيرات الرأي العام على القضاء </a:t>
            </a:r>
            <a:r>
              <a:rPr kumimoji="0" lang="ar-EG" sz="1800" i="0" u="none" strike="noStrike" kern="1200" cap="none" spc="0" normalizeH="0" baseline="0" noProof="0" dirty="0" err="1">
                <a:ln>
                  <a:noFill/>
                </a:ln>
                <a:solidFill>
                  <a:srgbClr val="FF0000"/>
                </a:solidFill>
                <a:effectLst/>
                <a:uLnTx/>
                <a:uFillTx/>
                <a:latin typeface="Alexandria regular" pitchFamily="2" charset="-78"/>
                <a:ea typeface="+mn-ea"/>
                <a:cs typeface="Alexandria regular" pitchFamily="2" charset="-78"/>
              </a:rPr>
              <a:t>هى</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 الأشد خطرا على استقلال السلطة القضائية</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lang="ar-EG" sz="1800" u="sng" dirty="0">
                <a:solidFill>
                  <a:prstClr val="black"/>
                </a:solidFill>
                <a:latin typeface="Alexandria regular" pitchFamily="2" charset="-78"/>
                <a:ea typeface="+mn-ea"/>
                <a:cs typeface="Alexandria regular" pitchFamily="2" charset="-78"/>
              </a:rPr>
              <a:t>ف</a:t>
            </a:r>
            <a:r>
              <a:rPr kumimoji="0" lang="ar-EG" sz="1800" i="0" u="sng"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قد أكدت دراسة ألمانية أن أكثر من 42% من ممثلي الادعاء الذين شملهم استطلاع الرأي يفكرون في صدى الرأي العام عند المطالبة بحجم عقوبة معينة ،وأقر 35% من قضاة شملهم استطلاع الرأي بأن التقارير الاعلامية تؤثر في حجم العقوبة وأن 25% منهم قرر أن الاعلام يؤثر على الموافقة أو رفض حبس المتهم مع إيقاف التنفيذ.</a:t>
            </a:r>
            <a:br>
              <a:rPr kumimoji="0" lang="ar-EG" sz="1800" i="0" u="sng"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sng"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الأمر المتعين معه إيجاد نوع من التوزان بين حرية إعلام الجمهور بوصفها وجه لحرية الرأي واستقلال القضاء باعتباره </a:t>
            </a:r>
            <a:br>
              <a:rPr kumimoji="0" lang="ar-EG" sz="1800" i="0" u="sng"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4" name="Picture 3">
            <a:extLst>
              <a:ext uri="{FF2B5EF4-FFF2-40B4-BE49-F238E27FC236}">
                <a16:creationId xmlns:a16="http://schemas.microsoft.com/office/drawing/2014/main" id="{2DC025CA-2835-7F99-F9AA-3DACFCC9FE64}"/>
              </a:ext>
            </a:extLst>
          </p:cNvPr>
          <p:cNvPicPr>
            <a:picLocks noChangeAspect="1"/>
          </p:cNvPicPr>
          <p:nvPr/>
        </p:nvPicPr>
        <p:blipFill>
          <a:blip r:embed="rId2"/>
          <a:stretch>
            <a:fillRect/>
          </a:stretch>
        </p:blipFill>
        <p:spPr>
          <a:xfrm>
            <a:off x="476250" y="919717"/>
            <a:ext cx="3088883" cy="5018566"/>
          </a:xfrm>
          <a:prstGeom prst="rect">
            <a:avLst/>
          </a:prstGeom>
        </p:spPr>
      </p:pic>
    </p:spTree>
    <p:extLst>
      <p:ext uri="{BB962C8B-B14F-4D97-AF65-F5344CB8AC3E}">
        <p14:creationId xmlns:p14="http://schemas.microsoft.com/office/powerpoint/2010/main" val="3988834959"/>
      </p:ext>
    </p:extLst>
  </p:cSld>
  <p:clrMapOvr>
    <a:masterClrMapping/>
  </p:clrMapOvr>
  <mc:AlternateContent xmlns:mc="http://schemas.openxmlformats.org/markup-compatibility/2006" xmlns:p14="http://schemas.microsoft.com/office/powerpoint/2010/main">
    <mc:Choice Requires="p14">
      <p:transition spd="slow" p14:dur="2000" advTm="95590"/>
    </mc:Choice>
    <mc:Fallback xmlns="">
      <p:transition spd="slow" advTm="9559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13FA29-2A3B-D626-D24D-2B27FE06908A}"/>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F84A63EE-EDFE-7852-5A94-5A016AEBBCDC}"/>
              </a:ext>
            </a:extLst>
          </p:cNvPr>
          <p:cNvSpPr>
            <a:spLocks noGrp="1"/>
          </p:cNvSpPr>
          <p:nvPr>
            <p:ph type="title"/>
          </p:nvPr>
        </p:nvSpPr>
        <p:spPr>
          <a:xfrm>
            <a:off x="4952144" y="708918"/>
            <a:ext cx="7038653" cy="4613096"/>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وعلى ذلك فيقصد بالتأثير المحظور </a:t>
            </a:r>
            <a:r>
              <a:rPr lang="ar-EG" sz="1800" b="1" dirty="0">
                <a:solidFill>
                  <a:prstClr val="black"/>
                </a:solidFill>
                <a:latin typeface="Alexandria regular" pitchFamily="2" charset="-78"/>
                <a:ea typeface="+mn-ea"/>
                <a:cs typeface="Alexandria regular" pitchFamily="2" charset="-78"/>
              </a:rPr>
              <a:t>ا</a:t>
            </a: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تيانه من جوانب وسائل الإعلام</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تلك الوسائل التي من شأنها أن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تُخرج القائم بالتحقيق أو</a:t>
            </a:r>
            <a:b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المحاكمة أو الشهادة عن الحياد والتجرد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التي يجب أن يتحلى بها عند نظر الدعوى محل النشر ، أو المباعدة</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بينه وبين الموضوعية وروح الأنصاف الواجب الأنصاف بهما ، الأمر الذى يؤدى إلى الإضرار بمراكز من </a:t>
            </a:r>
            <a:r>
              <a:rPr kumimoji="0" lang="ar-EG" sz="180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يتناولهم</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التحقيق أو المحاكمة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فمن الضروري أن يكون القاضي أو المحقق على صفاء تام ، وخاليا من المؤثرات التي تجعله يسئ الظن مقدما بالمتهم فيخر عن حدود الموضوعية التي يتعين أن يتحلى بها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4" name="Picture 3">
            <a:extLst>
              <a:ext uri="{FF2B5EF4-FFF2-40B4-BE49-F238E27FC236}">
                <a16:creationId xmlns:a16="http://schemas.microsoft.com/office/drawing/2014/main" id="{F216B38B-2748-5000-AB81-1140489052D6}"/>
              </a:ext>
            </a:extLst>
          </p:cNvPr>
          <p:cNvPicPr>
            <a:picLocks noChangeAspect="1"/>
          </p:cNvPicPr>
          <p:nvPr/>
        </p:nvPicPr>
        <p:blipFill>
          <a:blip r:embed="rId2"/>
          <a:stretch>
            <a:fillRect/>
          </a:stretch>
        </p:blipFill>
        <p:spPr>
          <a:xfrm>
            <a:off x="476250" y="919717"/>
            <a:ext cx="4233536" cy="5018566"/>
          </a:xfrm>
          <a:prstGeom prst="rect">
            <a:avLst/>
          </a:prstGeom>
        </p:spPr>
      </p:pic>
    </p:spTree>
    <p:extLst>
      <p:ext uri="{BB962C8B-B14F-4D97-AF65-F5344CB8AC3E}">
        <p14:creationId xmlns:p14="http://schemas.microsoft.com/office/powerpoint/2010/main" val="2985669475"/>
      </p:ext>
    </p:extLst>
  </p:cSld>
  <p:clrMapOvr>
    <a:masterClrMapping/>
  </p:clrMapOvr>
  <mc:AlternateContent xmlns:mc="http://schemas.openxmlformats.org/markup-compatibility/2006" xmlns:p14="http://schemas.microsoft.com/office/powerpoint/2010/main">
    <mc:Choice Requires="p14">
      <p:transition spd="slow" p14:dur="2000" advTm="142713"/>
    </mc:Choice>
    <mc:Fallback xmlns="">
      <p:transition spd="slow" advTm="142713"/>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85AE26-6749-E860-4EE7-80FA9096407E}"/>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679E1730-1704-59E0-E1FA-7ADB34F4E0A2}"/>
              </a:ext>
            </a:extLst>
          </p:cNvPr>
          <p:cNvSpPr>
            <a:spLocks noGrp="1"/>
          </p:cNvSpPr>
          <p:nvPr>
            <p:ph type="title"/>
          </p:nvPr>
        </p:nvSpPr>
        <p:spPr>
          <a:xfrm>
            <a:off x="4294598" y="1114816"/>
            <a:ext cx="7696199" cy="5121597"/>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وقد استعمل المشرع الفرنسي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تعبير الضغط </a:t>
            </a:r>
            <a:r>
              <a:rPr kumimoji="0" lang="en-US"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pression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بدلا من التأثير وذلك في تحديد الحظر في التعليقات التي يجرم نشرها طبق ا للمادة 227 عقوبات ، والتي تنص على عقاب </a:t>
            </a:r>
            <a:r>
              <a:rPr kumimoji="0" lang="ar-EG" sz="1800" i="0" u="sng"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كل من ينشر قبل صدور الحكم القضائي النهائي تعليقات تتجه إلى احداث ضغط على أقوال الشهود أو قرارات سلطات التحقيق أو الحكم</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وقد قضت محكمة النقض الفرنسية – بشان تحديد المقصود بالضغط الذى تعاقب عليه المادة 227 عقوبات - بأن" هذه المادة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لا تعنى المساس بحرية الفكر ولا بحق النقد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الذى كفله قانون الصحافة الفرنسي للمواطنين . فهي لا تؤثم إلا التعليقات التي تنشر قبل صدور الحكم النهائي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إلا في الحدود التي تتجه فيها إلى إحداث ضغط على أقوال الشهود وقرارات سلطات التحقيق أو الحكم</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2" name="Picture 1">
            <a:extLst>
              <a:ext uri="{FF2B5EF4-FFF2-40B4-BE49-F238E27FC236}">
                <a16:creationId xmlns:a16="http://schemas.microsoft.com/office/drawing/2014/main" id="{771E235C-2FA3-2BAE-E9B5-D0C498746AD0}"/>
              </a:ext>
            </a:extLst>
          </p:cNvPr>
          <p:cNvPicPr>
            <a:picLocks noChangeAspect="1"/>
          </p:cNvPicPr>
          <p:nvPr/>
        </p:nvPicPr>
        <p:blipFill>
          <a:blip r:embed="rId2"/>
          <a:stretch>
            <a:fillRect/>
          </a:stretch>
        </p:blipFill>
        <p:spPr>
          <a:xfrm>
            <a:off x="657546" y="1325366"/>
            <a:ext cx="3092521" cy="3780890"/>
          </a:xfrm>
          <a:prstGeom prst="rect">
            <a:avLst/>
          </a:prstGeom>
        </p:spPr>
      </p:pic>
    </p:spTree>
    <p:extLst>
      <p:ext uri="{BB962C8B-B14F-4D97-AF65-F5344CB8AC3E}">
        <p14:creationId xmlns:p14="http://schemas.microsoft.com/office/powerpoint/2010/main" val="3475087827"/>
      </p:ext>
    </p:extLst>
  </p:cSld>
  <p:clrMapOvr>
    <a:masterClrMapping/>
  </p:clrMapOvr>
  <mc:AlternateContent xmlns:mc="http://schemas.openxmlformats.org/markup-compatibility/2006" xmlns:p14="http://schemas.microsoft.com/office/powerpoint/2010/main">
    <mc:Choice Requires="p14">
      <p:transition spd="slow" p14:dur="2000" advTm="100938"/>
    </mc:Choice>
    <mc:Fallback xmlns="">
      <p:transition spd="slow" advTm="10093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DC64DA-DD7F-1B02-4F59-621DA4AE2102}"/>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DA47B217-5A5E-81B0-F492-9CF6988C528F}"/>
              </a:ext>
            </a:extLst>
          </p:cNvPr>
          <p:cNvSpPr>
            <a:spLocks noGrp="1"/>
          </p:cNvSpPr>
          <p:nvPr>
            <p:ph type="title"/>
          </p:nvPr>
        </p:nvSpPr>
        <p:spPr>
          <a:xfrm>
            <a:off x="3750068" y="1849348"/>
            <a:ext cx="8240730" cy="4284034"/>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وتمر الدعوى الجنائية </a:t>
            </a:r>
            <a:r>
              <a:rPr lang="ar-EG" sz="1800" dirty="0">
                <a:solidFill>
                  <a:prstClr val="black"/>
                </a:solidFill>
                <a:latin typeface="Alexandria regular" pitchFamily="2" charset="-78"/>
                <a:ea typeface="+mn-ea"/>
                <a:cs typeface="Alexandria regular" pitchFamily="2" charset="-78"/>
              </a:rPr>
              <a:t>بعدة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مراحل تبدأ من مرحلة جمع الاستدلالات ـ التحقيقات الأولية، مرورا بمرحلة التحقيق الابتدائي، وصولا لمرحلة المحاكمة التي تنتهي بصدور الحكم. ولكل من هذه المراحل حدود للنشر الإعلامي عنها نتناوله فيما يلي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إلا أننا وفي هذا المقام يجب أن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نفرق بين الحديث عن الواقعة والحديث عن مراحل التقاضي الخاصة بها</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 فهناك فارق كبير بينهما. فالأول حق ينص عليه الدستور، والثاني هو تضليل للرأي العام والقضاء  إذا تمت بصورة غير صحيحة.</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4" name="Picture 3">
            <a:extLst>
              <a:ext uri="{FF2B5EF4-FFF2-40B4-BE49-F238E27FC236}">
                <a16:creationId xmlns:a16="http://schemas.microsoft.com/office/drawing/2014/main" id="{CC25E09F-B9A1-7470-4448-BB17142E9CD9}"/>
              </a:ext>
            </a:extLst>
          </p:cNvPr>
          <p:cNvPicPr>
            <a:picLocks noChangeAspect="1"/>
          </p:cNvPicPr>
          <p:nvPr/>
        </p:nvPicPr>
        <p:blipFill>
          <a:blip r:embed="rId2"/>
          <a:stretch>
            <a:fillRect/>
          </a:stretch>
        </p:blipFill>
        <p:spPr>
          <a:xfrm>
            <a:off x="476250" y="1654249"/>
            <a:ext cx="2903948" cy="4284034"/>
          </a:xfrm>
          <a:prstGeom prst="rect">
            <a:avLst/>
          </a:prstGeom>
        </p:spPr>
      </p:pic>
      <p:sp>
        <p:nvSpPr>
          <p:cNvPr id="7" name="TextBox 6">
            <a:extLst>
              <a:ext uri="{FF2B5EF4-FFF2-40B4-BE49-F238E27FC236}">
                <a16:creationId xmlns:a16="http://schemas.microsoft.com/office/drawing/2014/main" id="{A0F13EEF-2635-0C03-B9AF-9A2C71FB7622}"/>
              </a:ext>
            </a:extLst>
          </p:cNvPr>
          <p:cNvSpPr txBox="1"/>
          <p:nvPr/>
        </p:nvSpPr>
        <p:spPr>
          <a:xfrm>
            <a:off x="3986373" y="924942"/>
            <a:ext cx="7818634" cy="461665"/>
          </a:xfrm>
          <a:prstGeom prst="rect">
            <a:avLst/>
          </a:prstGeom>
          <a:noFill/>
        </p:spPr>
        <p:txBody>
          <a:bodyPr wrap="square">
            <a:spAutoFit/>
          </a:bodyPr>
          <a:lstStyle/>
          <a:p>
            <a:pPr algn="r" rtl="1"/>
            <a:r>
              <a:rPr lang="ar-EG" sz="2400" dirty="0">
                <a:solidFill>
                  <a:prstClr val="black"/>
                </a:solidFill>
                <a:latin typeface="Alexandria regular" pitchFamily="2" charset="-78"/>
                <a:ea typeface="+mj-ea"/>
                <a:cs typeface="Alexandria regular" pitchFamily="2" charset="-78"/>
              </a:rPr>
              <a:t>ج- ضوابط النشر عبر مراحل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j-ea"/>
                <a:cs typeface="Alexandria regular" pitchFamily="2" charset="-78"/>
              </a:rPr>
              <a:t>الدعوى الجنائية المختلفة </a:t>
            </a:r>
            <a:endParaRPr lang="en-US" sz="2400" dirty="0"/>
          </a:p>
        </p:txBody>
      </p:sp>
    </p:spTree>
    <p:extLst>
      <p:ext uri="{BB962C8B-B14F-4D97-AF65-F5344CB8AC3E}">
        <p14:creationId xmlns:p14="http://schemas.microsoft.com/office/powerpoint/2010/main" val="2959271849"/>
      </p:ext>
    </p:extLst>
  </p:cSld>
  <p:clrMapOvr>
    <a:masterClrMapping/>
  </p:clrMapOvr>
  <mc:AlternateContent xmlns:mc="http://schemas.openxmlformats.org/markup-compatibility/2006" xmlns:p14="http://schemas.microsoft.com/office/powerpoint/2010/main">
    <mc:Choice Requires="p14">
      <p:transition spd="slow" p14:dur="2000" advTm="93330"/>
    </mc:Choice>
    <mc:Fallback xmlns="">
      <p:transition spd="slow" advTm="9333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459AB8-522B-8CDF-3165-6286969E9C3B}"/>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74D6312C-C147-E211-24CB-88353082B3A6}"/>
              </a:ext>
            </a:extLst>
          </p:cNvPr>
          <p:cNvSpPr>
            <a:spLocks noGrp="1"/>
          </p:cNvSpPr>
          <p:nvPr>
            <p:ph type="title"/>
          </p:nvPr>
        </p:nvSpPr>
        <p:spPr>
          <a:xfrm>
            <a:off x="5619964" y="1664413"/>
            <a:ext cx="6370833" cy="3657600"/>
          </a:xfrm>
        </p:spPr>
        <p:txBody>
          <a:bodyPr>
            <a:noAutofit/>
          </a:bodyPr>
          <a:lstStyle/>
          <a:p>
            <a:pPr algn="r" rtl="1">
              <a:lnSpc>
                <a:spcPct val="150000"/>
              </a:lnSpc>
            </a:pP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8" name="Picture 7">
            <a:extLst>
              <a:ext uri="{FF2B5EF4-FFF2-40B4-BE49-F238E27FC236}">
                <a16:creationId xmlns:a16="http://schemas.microsoft.com/office/drawing/2014/main" id="{5A4D6865-62D7-0BB7-DC11-039A33BAEDCB}"/>
              </a:ext>
            </a:extLst>
          </p:cNvPr>
          <p:cNvPicPr>
            <a:picLocks noChangeAspect="1"/>
          </p:cNvPicPr>
          <p:nvPr/>
        </p:nvPicPr>
        <p:blipFill>
          <a:blip r:embed="rId2"/>
          <a:stretch>
            <a:fillRect/>
          </a:stretch>
        </p:blipFill>
        <p:spPr>
          <a:xfrm>
            <a:off x="721763" y="1664413"/>
            <a:ext cx="2124179" cy="3657600"/>
          </a:xfrm>
          <a:prstGeom prst="rect">
            <a:avLst/>
          </a:prstGeom>
        </p:spPr>
      </p:pic>
      <p:sp>
        <p:nvSpPr>
          <p:cNvPr id="3" name="TextBox 2">
            <a:extLst>
              <a:ext uri="{FF2B5EF4-FFF2-40B4-BE49-F238E27FC236}">
                <a16:creationId xmlns:a16="http://schemas.microsoft.com/office/drawing/2014/main" id="{C0C07B3D-DF54-126B-D4CB-1E5C42BF2D0F}"/>
              </a:ext>
            </a:extLst>
          </p:cNvPr>
          <p:cNvSpPr txBox="1"/>
          <p:nvPr/>
        </p:nvSpPr>
        <p:spPr>
          <a:xfrm>
            <a:off x="3339101" y="1204701"/>
            <a:ext cx="7962471" cy="4616007"/>
          </a:xfrm>
          <a:prstGeom prst="rect">
            <a:avLst/>
          </a:prstGeom>
          <a:noFill/>
        </p:spPr>
        <p:txBody>
          <a:bodyPr wrap="square">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1- مرحلة جمع </a:t>
            </a:r>
            <a:r>
              <a:rPr kumimoji="0" lang="ar-EG" sz="18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الاستدلالات لا يشهدها غير الخصوم وبالتالي ينتفى عنها العلانية فهي مرحلة سابقة على مرحلة التحقيق الابتدائي .</a:t>
            </a:r>
            <a:endParaRPr kumimoji="0" lang="en-US" sz="18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50000"/>
              </a:lnSpc>
              <a:spcBef>
                <a:spcPts val="0"/>
              </a:spcBef>
              <a:spcAft>
                <a:spcPts val="0"/>
              </a:spcAft>
              <a:buClrTx/>
              <a:buSzTx/>
              <a:buFontTx/>
              <a:buNone/>
              <a:tabLst/>
              <a:defRPr/>
            </a:pPr>
            <a:endParaRPr kumimoji="0" lang="ar-EG" sz="18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فوفق مفهوم المادة 189 من قانون العقوبات حصانة  النشر مقصورة على الإجراءات القضائية العلنية والأحكام التي تصدر علنا، كما أنها مقصورة على إجراءات المحاكمة ولا تمتد إلى التحقيق الابتدائي ولا إلى التحقيقات الأولية لأن هذه كلها ليست علانية إذ لا يشهدها غير الخصوم ووكلائهم </a:t>
            </a:r>
            <a:r>
              <a:rPr kumimoji="0" lang="ar-EG" sz="18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فمن ينشر وقائع هذه التحقيقات</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أو ما يقال فيها أو ما يتخذ في شأنها من ضبط وحبس وتفتيش واتهام وإحالة على المحاكم فإنما ينشر ذلك </a:t>
            </a:r>
            <a:r>
              <a:rPr kumimoji="0" lang="ar-EG" sz="18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على مسئوليته ويجوز محاكمته جنائيا عما يتضمنه النشر من قذف وسب وإهانة</a:t>
            </a:r>
            <a:endParaRPr kumimoji="0" lang="fa-IR" sz="18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50000"/>
              </a:lnSpc>
              <a:spcBef>
                <a:spcPts val="0"/>
              </a:spcBef>
              <a:spcAft>
                <a:spcPts val="0"/>
              </a:spcAft>
              <a:buClrTx/>
              <a:buSzTx/>
              <a:buFontTx/>
              <a:buNone/>
              <a:tabLst/>
              <a:defRPr/>
            </a:pPr>
            <a:endParaRPr kumimoji="0" lang="fa-IR"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4" name="TextBox 3">
            <a:extLst>
              <a:ext uri="{FF2B5EF4-FFF2-40B4-BE49-F238E27FC236}">
                <a16:creationId xmlns:a16="http://schemas.microsoft.com/office/drawing/2014/main" id="{721F3A5F-FFEE-CF3A-0F3E-060E4D30FD60}"/>
              </a:ext>
            </a:extLst>
          </p:cNvPr>
          <p:cNvSpPr txBox="1"/>
          <p:nvPr/>
        </p:nvSpPr>
        <p:spPr>
          <a:xfrm>
            <a:off x="721763" y="334721"/>
            <a:ext cx="10913724" cy="461665"/>
          </a:xfrm>
          <a:prstGeom prst="rect">
            <a:avLst/>
          </a:prstGeom>
          <a:noFill/>
        </p:spPr>
        <p:txBody>
          <a:bodyPr wrap="square">
            <a:spAutoFit/>
          </a:bodyPr>
          <a:lstStyle/>
          <a:p>
            <a:pPr algn="r" rtl="1"/>
            <a:r>
              <a:rPr lang="fa-IR" dirty="0">
                <a:latin typeface="Alexandria" pitchFamily="2" charset="-78"/>
                <a:cs typeface="Alexandria" pitchFamily="2" charset="-78"/>
              </a:rPr>
              <a:t>1</a:t>
            </a:r>
            <a:r>
              <a:rPr lang="fa-IR" sz="2400" dirty="0">
                <a:latin typeface="Alexandria" pitchFamily="2" charset="-78"/>
                <a:cs typeface="Alexandria" pitchFamily="2" charset="-78"/>
              </a:rPr>
              <a:t>-  النشر في المرحلة السابقة على التحقيق الابتدائي</a:t>
            </a:r>
          </a:p>
        </p:txBody>
      </p:sp>
    </p:spTree>
    <p:extLst>
      <p:ext uri="{BB962C8B-B14F-4D97-AF65-F5344CB8AC3E}">
        <p14:creationId xmlns:p14="http://schemas.microsoft.com/office/powerpoint/2010/main" val="779336096"/>
      </p:ext>
    </p:extLst>
  </p:cSld>
  <p:clrMapOvr>
    <a:masterClrMapping/>
  </p:clrMapOvr>
  <mc:AlternateContent xmlns:mc="http://schemas.openxmlformats.org/markup-compatibility/2006" xmlns:p14="http://schemas.microsoft.com/office/powerpoint/2010/main">
    <mc:Choice Requires="p14">
      <p:transition spd="slow" p14:dur="2000" advTm="188540"/>
    </mc:Choice>
    <mc:Fallback xmlns="">
      <p:transition spd="slow" advTm="18854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6B7654-CE7D-CE02-3D51-9F6145E11EA1}"/>
            </a:ext>
          </a:extLst>
        </p:cNvPr>
        <p:cNvGrpSpPr/>
        <p:nvPr/>
      </p:nvGrpSpPr>
      <p:grpSpPr>
        <a:xfrm>
          <a:off x="0" y="0"/>
          <a:ext cx="0" cy="0"/>
          <a:chOff x="0" y="0"/>
          <a:chExt cx="0" cy="0"/>
        </a:xfrm>
      </p:grpSpPr>
      <p:sp>
        <p:nvSpPr>
          <p:cNvPr id="18" name="Title 1">
            <a:extLst>
              <a:ext uri="{FF2B5EF4-FFF2-40B4-BE49-F238E27FC236}">
                <a16:creationId xmlns:a16="http://schemas.microsoft.com/office/drawing/2014/main" id="{FFD3056C-C411-6E36-D5BF-6C7ABA8E79B4}"/>
              </a:ext>
            </a:extLst>
          </p:cNvPr>
          <p:cNvSpPr>
            <a:spLocks noGrp="1"/>
          </p:cNvSpPr>
          <p:nvPr>
            <p:ph type="title"/>
          </p:nvPr>
        </p:nvSpPr>
        <p:spPr>
          <a:xfrm>
            <a:off x="1191802" y="215758"/>
            <a:ext cx="10161998" cy="657546"/>
          </a:xfrm>
        </p:spPr>
        <p:txBody>
          <a:bodyPr>
            <a:normAutofit fontScale="90000"/>
          </a:bodyPr>
          <a:lstStyle/>
          <a:p>
            <a:pPr algn="ctr" rtl="1">
              <a:lnSpc>
                <a:spcPct val="150000"/>
              </a:lnSpc>
              <a:spcBef>
                <a:spcPts val="0"/>
              </a:spcBef>
              <a:defRPr/>
            </a:pPr>
            <a:r>
              <a:rPr lang="ar-EG" sz="2400" b="1" dirty="0">
                <a:solidFill>
                  <a:prstClr val="black"/>
                </a:solidFill>
                <a:latin typeface="Alexandria regular" pitchFamily="2" charset="-78"/>
                <a:ea typeface="+mn-ea"/>
                <a:cs typeface="Alexandria regular" pitchFamily="2" charset="-78"/>
              </a:rPr>
              <a:t>ولكن ماذا لو كان الإعلامي قد وصل إلي المعلومات المنشورة عن هذه المرحلة من موظف عام ؟</a:t>
            </a:r>
          </a:p>
        </p:txBody>
      </p:sp>
      <p:pic>
        <p:nvPicPr>
          <p:cNvPr id="9" name="Picture 8" descr="A person holding a pair of devices&#10;&#10;Description automatically generated">
            <a:extLst>
              <a:ext uri="{FF2B5EF4-FFF2-40B4-BE49-F238E27FC236}">
                <a16:creationId xmlns:a16="http://schemas.microsoft.com/office/drawing/2014/main" id="{74791739-4350-A3CD-026B-08A01D5C31DF}"/>
              </a:ext>
            </a:extLst>
          </p:cNvPr>
          <p:cNvPicPr>
            <a:picLocks noChangeAspect="1"/>
          </p:cNvPicPr>
          <p:nvPr/>
        </p:nvPicPr>
        <p:blipFill>
          <a:blip r:embed="rId3"/>
          <a:stretch>
            <a:fillRect/>
          </a:stretch>
        </p:blipFill>
        <p:spPr>
          <a:xfrm>
            <a:off x="262848" y="1078787"/>
            <a:ext cx="2911868" cy="4869949"/>
          </a:xfrm>
          <a:prstGeom prst="rect">
            <a:avLst/>
          </a:prstGeom>
          <a:noFill/>
        </p:spPr>
      </p:pic>
      <p:sp>
        <p:nvSpPr>
          <p:cNvPr id="4" name="TextBox 3">
            <a:extLst>
              <a:ext uri="{FF2B5EF4-FFF2-40B4-BE49-F238E27FC236}">
                <a16:creationId xmlns:a16="http://schemas.microsoft.com/office/drawing/2014/main" id="{BD53DBC1-09ED-AAEB-C406-442DF0B720F5}"/>
              </a:ext>
            </a:extLst>
          </p:cNvPr>
          <p:cNvSpPr txBox="1"/>
          <p:nvPr/>
        </p:nvSpPr>
        <p:spPr>
          <a:xfrm>
            <a:off x="3369925" y="1078787"/>
            <a:ext cx="8722758" cy="5640512"/>
          </a:xfrm>
          <a:prstGeom prst="rect">
            <a:avLst/>
          </a:prstGeom>
        </p:spPr>
        <p:txBody>
          <a:bodyPr vert="horz" lIns="91440" tIns="45720" rIns="91440" bIns="45720" rtlCol="0">
            <a:normAutofit/>
          </a:bodyPr>
          <a:lstStyle/>
          <a:p>
            <a:pPr marL="285750" marR="0" lvl="0" indent="-285750" algn="just" defTabSz="914400" rtl="1" eaLnBrk="1" fontAlgn="auto" latinLnBrk="0" hangingPunct="1">
              <a:lnSpc>
                <a:spcPct val="160000"/>
              </a:lnSpc>
              <a:spcBef>
                <a:spcPts val="1000"/>
              </a:spcBef>
              <a:spcAft>
                <a:spcPts val="0"/>
              </a:spcAft>
              <a:buClrTx/>
              <a:buSzTx/>
              <a:buFont typeface="Arial" panose="020B0604020202020204" pitchFamily="34" charset="0"/>
              <a:buChar char="•"/>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R="0" lvl="0" algn="just" defTabSz="914400" rtl="1" eaLnBrk="1" fontAlgn="auto" latinLnBrk="0" hangingPunct="1">
              <a:lnSpc>
                <a:spcPct val="160000"/>
              </a:lnSpc>
              <a:spcBef>
                <a:spcPts val="1000"/>
              </a:spcBef>
              <a:spcAft>
                <a:spcPts val="0"/>
              </a:spcAft>
              <a:buClrTx/>
              <a:buSzTx/>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3" name="TextBox 2">
            <a:extLst>
              <a:ext uri="{FF2B5EF4-FFF2-40B4-BE49-F238E27FC236}">
                <a16:creationId xmlns:a16="http://schemas.microsoft.com/office/drawing/2014/main" id="{D3FCA2E1-4E8F-AAC9-7A10-851A704DC3B9}"/>
              </a:ext>
            </a:extLst>
          </p:cNvPr>
          <p:cNvSpPr txBox="1"/>
          <p:nvPr/>
        </p:nvSpPr>
        <p:spPr>
          <a:xfrm>
            <a:off x="4119938" y="1748227"/>
            <a:ext cx="7305400" cy="4200509"/>
          </a:xfrm>
          <a:prstGeom prst="rect">
            <a:avLst/>
          </a:prstGeom>
          <a:noFill/>
        </p:spPr>
        <p:txBody>
          <a:bodyPr wrap="square">
            <a:spAutoFit/>
          </a:bodyPr>
          <a:lstStyle/>
          <a:p>
            <a:pPr algn="r" rtl="1">
              <a:lnSpc>
                <a:spcPct val="150000"/>
              </a:lnSpc>
            </a:pPr>
            <a:r>
              <a:rPr lang="ar-EG" dirty="0">
                <a:latin typeface="Alexandria" pitchFamily="2" charset="-78"/>
                <a:cs typeface="Alexandria" pitchFamily="2" charset="-78"/>
              </a:rPr>
              <a:t>قد يقال ان ذلك يعد في اطار القاعدة العامة من حق الإعلاميين في الوصول إلي المعلومات من الجهات الحكومية المختلفة.</a:t>
            </a:r>
          </a:p>
          <a:p>
            <a:pPr algn="r" rtl="1">
              <a:lnSpc>
                <a:spcPct val="150000"/>
              </a:lnSpc>
            </a:pPr>
            <a:endParaRPr lang="ar-EG" dirty="0">
              <a:latin typeface="Alexandria" pitchFamily="2" charset="-78"/>
              <a:cs typeface="Alexandria" pitchFamily="2" charset="-78"/>
            </a:endParaRPr>
          </a:p>
          <a:p>
            <a:pPr algn="r" rtl="1">
              <a:lnSpc>
                <a:spcPct val="150000"/>
              </a:lnSpc>
            </a:pPr>
            <a:r>
              <a:rPr lang="ar-EG" dirty="0">
                <a:latin typeface="Alexandria" pitchFamily="2" charset="-78"/>
                <a:cs typeface="Alexandria" pitchFamily="2" charset="-78"/>
              </a:rPr>
              <a:t>إلا أن القوانين تحرص عادة علي النص صراحة علي منع تسريب إي بيانات من مرحلة جمع الاستدلالات.</a:t>
            </a:r>
          </a:p>
          <a:p>
            <a:pPr algn="r" rtl="1">
              <a:lnSpc>
                <a:spcPct val="150000"/>
              </a:lnSpc>
            </a:pPr>
            <a:r>
              <a:rPr lang="ar-EG" dirty="0">
                <a:latin typeface="Alexandria" pitchFamily="2" charset="-78"/>
                <a:cs typeface="Alexandria" pitchFamily="2" charset="-78"/>
              </a:rPr>
              <a:t>ما نصت عليه المادة 58 من قانون الإجراءات الجنائية والتي اعتبرت كل من وصل إلى علمه بسبب التفتيش معلومات عن الأشياء والأوراق المضبوطة وأفضى بها إلى شخص غير ذي صفة مرتكبا لجرمة افشاء الأسرار المعاقب عليها بنص المادة 310 من قانون العقوبات.</a:t>
            </a:r>
          </a:p>
          <a:p>
            <a:pPr algn="r" rtl="1">
              <a:lnSpc>
                <a:spcPct val="150000"/>
              </a:lnSpc>
            </a:pP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2071549700"/>
      </p:ext>
    </p:extLst>
  </p:cSld>
  <p:clrMapOvr>
    <a:masterClrMapping/>
  </p:clrMapOvr>
  <mc:AlternateContent xmlns:mc="http://schemas.openxmlformats.org/markup-compatibility/2006" xmlns:p14="http://schemas.microsoft.com/office/powerpoint/2010/main">
    <mc:Choice Requires="p14">
      <p:transition spd="slow" p14:dur="2000" advTm="127544"/>
    </mc:Choice>
    <mc:Fallback xmlns="">
      <p:transition spd="slow" advTm="127544"/>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D20C52-401D-2318-9FCF-65DA0C8C323C}"/>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C837EED3-ED3A-0C6F-43FC-066943AC202B}"/>
              </a:ext>
            </a:extLst>
          </p:cNvPr>
          <p:cNvSpPr>
            <a:spLocks noGrp="1"/>
          </p:cNvSpPr>
          <p:nvPr>
            <p:ph type="title"/>
          </p:nvPr>
        </p:nvSpPr>
        <p:spPr>
          <a:xfrm>
            <a:off x="4037745" y="2126750"/>
            <a:ext cx="7850312" cy="3256908"/>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تجدر الإشارة إلى ان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حظر نشر المؤسسات الإعلامية  لبيانات مرحلة جمع الاستدلالات يقصد به، البيانات التي تم تحصيلها بواسطة السلطة العامة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إلا ان ذلك لا يمنع  من أن يقوم الإعلامي </a:t>
            </a:r>
            <a:r>
              <a:rPr lang="ar-EG" sz="1800" dirty="0">
                <a:solidFill>
                  <a:prstClr val="black"/>
                </a:solidFill>
                <a:latin typeface="Alexandria regular" pitchFamily="2" charset="-78"/>
                <a:ea typeface="+mn-ea"/>
                <a:cs typeface="Alexandria regular" pitchFamily="2" charset="-78"/>
              </a:rPr>
              <a:t>نفسه</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بالتحقيق في احد الجرائم للوصول </a:t>
            </a:r>
            <a:r>
              <a:rPr lang="ar-EG" sz="1800" dirty="0">
                <a:solidFill>
                  <a:prstClr val="black"/>
                </a:solidFill>
                <a:latin typeface="Alexandria regular" pitchFamily="2" charset="-78"/>
                <a:ea typeface="+mn-ea"/>
                <a:cs typeface="Alexandria regular" pitchFamily="2" charset="-78"/>
              </a:rPr>
              <a:t>إ</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لي بعض البيانات و التي تشكل مساعدة للسلطات العامة و ذلك دون أي انتهاك للخصوصية أو للنظام العام أو </a:t>
            </a:r>
            <a:r>
              <a:rPr kumimoji="0" lang="ar-EG" sz="180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التحصل</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غير المشروع علي هذه البيانات.</a:t>
            </a:r>
          </a:p>
        </p:txBody>
      </p:sp>
      <p:pic>
        <p:nvPicPr>
          <p:cNvPr id="8" name="Picture 7">
            <a:extLst>
              <a:ext uri="{FF2B5EF4-FFF2-40B4-BE49-F238E27FC236}">
                <a16:creationId xmlns:a16="http://schemas.microsoft.com/office/drawing/2014/main" id="{C5BAD98B-CBB2-4EE9-2327-FB89048A7375}"/>
              </a:ext>
            </a:extLst>
          </p:cNvPr>
          <p:cNvPicPr>
            <a:picLocks noChangeAspect="1"/>
          </p:cNvPicPr>
          <p:nvPr/>
        </p:nvPicPr>
        <p:blipFill>
          <a:blip r:embed="rId2"/>
          <a:stretch>
            <a:fillRect/>
          </a:stretch>
        </p:blipFill>
        <p:spPr>
          <a:xfrm>
            <a:off x="721763" y="390418"/>
            <a:ext cx="2905015" cy="6030930"/>
          </a:xfrm>
          <a:prstGeom prst="rect">
            <a:avLst/>
          </a:prstGeom>
        </p:spPr>
      </p:pic>
      <p:sp>
        <p:nvSpPr>
          <p:cNvPr id="3" name="TextBox 2">
            <a:extLst>
              <a:ext uri="{FF2B5EF4-FFF2-40B4-BE49-F238E27FC236}">
                <a16:creationId xmlns:a16="http://schemas.microsoft.com/office/drawing/2014/main" id="{D881A5FD-32D9-A772-ECD2-53560574516A}"/>
              </a:ext>
            </a:extLst>
          </p:cNvPr>
          <p:cNvSpPr txBox="1"/>
          <p:nvPr/>
        </p:nvSpPr>
        <p:spPr>
          <a:xfrm>
            <a:off x="4620801" y="740007"/>
            <a:ext cx="7153381" cy="1200329"/>
          </a:xfrm>
          <a:prstGeom prst="rect">
            <a:avLst/>
          </a:prstGeom>
          <a:noFill/>
        </p:spPr>
        <p:txBody>
          <a:bodyPr wrap="square">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EG" sz="2400" dirty="0">
                <a:solidFill>
                  <a:prstClr val="black"/>
                </a:solidFill>
                <a:latin typeface="Alexandria regular" pitchFamily="2" charset="-78"/>
                <a:cs typeface="Alexandria regular" pitchFamily="2" charset="-78"/>
              </a:rPr>
              <a:t>ولكن هل يمنع ذلك الإعلاميين انفسهم من اجراء التحقيقات الصحفية و التي تشكل في ذاتها مرحلة جمع استدلالات خاصة بالمؤسسات الإعلامية؟</a:t>
            </a:r>
            <a:endParaRPr lang="en-US" sz="2400" dirty="0">
              <a:solidFill>
                <a:prstClr val="black"/>
              </a:solidFill>
              <a:latin typeface="Alexandria regular" pitchFamily="2" charset="-78"/>
              <a:cs typeface="Alexandria regular" pitchFamily="2" charset="-78"/>
            </a:endParaRPr>
          </a:p>
        </p:txBody>
      </p:sp>
    </p:spTree>
    <p:extLst>
      <p:ext uri="{BB962C8B-B14F-4D97-AF65-F5344CB8AC3E}">
        <p14:creationId xmlns:p14="http://schemas.microsoft.com/office/powerpoint/2010/main" val="1659118566"/>
      </p:ext>
    </p:extLst>
  </p:cSld>
  <p:clrMapOvr>
    <a:masterClrMapping/>
  </p:clrMapOvr>
  <mc:AlternateContent xmlns:mc="http://schemas.openxmlformats.org/markup-compatibility/2006" xmlns:p14="http://schemas.microsoft.com/office/powerpoint/2010/main">
    <mc:Choice Requires="p14">
      <p:transition spd="slow" p14:dur="2000" advTm="158066"/>
    </mc:Choice>
    <mc:Fallback xmlns="">
      <p:transition spd="slow" advTm="158066"/>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880398-38DF-5FA3-F8A8-AC025A74D24A}"/>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1F1DFD80-6432-AF46-93E7-C3B4F266B7A8}"/>
              </a:ext>
            </a:extLst>
          </p:cNvPr>
          <p:cNvSpPr>
            <a:spLocks noGrp="1"/>
          </p:cNvSpPr>
          <p:nvPr>
            <p:ph type="title"/>
          </p:nvPr>
        </p:nvSpPr>
        <p:spPr>
          <a:xfrm>
            <a:off x="3277457" y="1530850"/>
            <a:ext cx="8487310" cy="4602822"/>
          </a:xfrm>
        </p:spPr>
        <p:txBody>
          <a:bodyPr>
            <a:noAutofit/>
          </a:bodyPr>
          <a:lstStyle/>
          <a:p>
            <a:pPr algn="r" rtl="1">
              <a:lnSpc>
                <a:spcPct val="150000"/>
              </a:lnSpc>
            </a:pPr>
            <a:r>
              <a:rPr kumimoji="0" lang="ar-EG" sz="24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2- النشر في مرحلة التحقيق الابتدائي</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فإذا بدأت مرحلة التحقيق الابتدائي فمن المسلم به أنه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لا يجوز لوسائل الإعلام نشر أي أمر يتعلق بهذا التحقيق، إذ أن تلك المرحلة تسمى مرحلة سرية التحقيقات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فلا يشهدها إلا الخصوم. فلا يجوز لوسائل الإعلام بصفة عامة نشر أنباء ما يجرى في هذا التحقيق سواء من أقوال المتهمين أو الشهود أو قرارات سلطة التحقيق كالقبض والحبس الاحتياطي والافراج والتفتيش لأن هذا النشر يعد مخالفا لسرية التحقيق ، ومن ينشر هذه التحقيقات أو ما يقال فيها أو يتخذ بشأنها،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فإنه يقوم بالنشر على مسئوليته ويجوز محاسبته جنائيا، ما لم يكن النشر صادرا عن بيانات سلطة التحقيق الابتدائي ذاتها.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2050" name="Picture 2" descr="الجريمة المعلوماتية من النشأة فى الستينيات إلى «القرصنة» في القرن الـ21 |  صوت الأمة">
            <a:extLst>
              <a:ext uri="{FF2B5EF4-FFF2-40B4-BE49-F238E27FC236}">
                <a16:creationId xmlns:a16="http://schemas.microsoft.com/office/drawing/2014/main" id="{506F21E5-80A3-EB43-1ED1-C8EA741D4E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278" y="1763857"/>
            <a:ext cx="2426679" cy="3517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1112263"/>
      </p:ext>
    </p:extLst>
  </p:cSld>
  <p:clrMapOvr>
    <a:masterClrMapping/>
  </p:clrMapOvr>
  <mc:AlternateContent xmlns:mc="http://schemas.openxmlformats.org/markup-compatibility/2006" xmlns:p14="http://schemas.microsoft.com/office/powerpoint/2010/main">
    <mc:Choice Requires="p14">
      <p:transition spd="slow" p14:dur="2000" advTm="89964"/>
    </mc:Choice>
    <mc:Fallback xmlns="">
      <p:transition spd="slow" advTm="89964"/>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EECB1E-268C-80C9-FF7B-8B2E2EF96669}"/>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B3934F0B-FC2C-1882-9CE7-0AC887AC9A52}"/>
              </a:ext>
            </a:extLst>
          </p:cNvPr>
          <p:cNvSpPr>
            <a:spLocks noGrp="1"/>
          </p:cNvSpPr>
          <p:nvPr>
            <p:ph type="title"/>
          </p:nvPr>
        </p:nvSpPr>
        <p:spPr>
          <a:xfrm>
            <a:off x="4055166" y="964096"/>
            <a:ext cx="7935632" cy="4357917"/>
          </a:xfrm>
        </p:spPr>
        <p:txBody>
          <a:bodyPr>
            <a:noAutofit/>
          </a:bodyPr>
          <a:lstStyle/>
          <a:p>
            <a:pPr algn="r" rtl="1">
              <a:lnSpc>
                <a:spcPct val="150000"/>
              </a:lnSpc>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j-ea"/>
                <a:cs typeface="Alexandria regular" pitchFamily="2" charset="-78"/>
              </a:rPr>
              <a:t>والسند في ذلك ما نصت عليه المادتين 75 و77 من قانون الإجراءات الجنائية، فنصت المادة 75 على أن «تعتبر إجراءات التحقيق ذاتها والنتائج التي تسفر عنها من الأسرار. ويجب على قضاة التحقيق وأعضاء النيابة العامة ومساعديهم من كتاب وخبراء وغيرهم ممن يتصلون بالتحقيق أو يحضرونه بسبب وظيفتهم أو مهنتهم عدم إفشائها، ومن يخالف ذلك منهم يعاقب طبقا للمادة 310 من قانون العقوبات». </a:t>
            </a:r>
            <a:endPar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2050" name="Picture 2" descr="الجريمة المعلوماتية من النشأة فى الستينيات إلى «القرصنة» في القرن الـ21 |  صوت الأمة">
            <a:extLst>
              <a:ext uri="{FF2B5EF4-FFF2-40B4-BE49-F238E27FC236}">
                <a16:creationId xmlns:a16="http://schemas.microsoft.com/office/drawing/2014/main" id="{0810CFDD-AE3D-7120-0572-4A438BAF91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290" y="1858559"/>
            <a:ext cx="3028950" cy="2951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5380037"/>
      </p:ext>
    </p:extLst>
  </p:cSld>
  <p:clrMapOvr>
    <a:masterClrMapping/>
  </p:clrMapOvr>
  <mc:AlternateContent xmlns:mc="http://schemas.openxmlformats.org/markup-compatibility/2006" xmlns:p14="http://schemas.microsoft.com/office/powerpoint/2010/main">
    <mc:Choice Requires="p14">
      <p:transition spd="slow" p14:dur="2000" advTm="35410"/>
    </mc:Choice>
    <mc:Fallback xmlns="">
      <p:transition spd="slow" advTm="3541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5B1410-B0D2-D757-F410-EC5B7BACF5DB}"/>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5170F17C-3CF1-B9DC-441B-794FD0678CCE}"/>
              </a:ext>
            </a:extLst>
          </p:cNvPr>
          <p:cNvSpPr>
            <a:spLocks noGrp="1"/>
          </p:cNvSpPr>
          <p:nvPr>
            <p:ph type="title"/>
          </p:nvPr>
        </p:nvSpPr>
        <p:spPr>
          <a:xfrm>
            <a:off x="3904180" y="965771"/>
            <a:ext cx="8086617" cy="4356242"/>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ولكن هل يتطلب حظر النشر في هذه المرحلة قرارا خاصا؟ و ماذا لو أن ما تم نشر من تحقيقات قد أفصح عنه المتهم ذاته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يجدر التنبيه إلى أن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حظر النشر كقاعدة عامة </a:t>
            </a:r>
            <a:r>
              <a:rPr kumimoji="0" lang="ar-EG" sz="1800" i="0" u="none" strike="noStrike" kern="1200" cap="none" spc="0" normalizeH="0" baseline="0" noProof="0" dirty="0" err="1">
                <a:ln>
                  <a:noFill/>
                </a:ln>
                <a:solidFill>
                  <a:srgbClr val="FF0000"/>
                </a:solidFill>
                <a:effectLst/>
                <a:uLnTx/>
                <a:uFillTx/>
                <a:latin typeface="Alexandria regular" pitchFamily="2" charset="-78"/>
                <a:ea typeface="+mn-ea"/>
                <a:cs typeface="Alexandria regular" pitchFamily="2" charset="-78"/>
              </a:rPr>
              <a:t>فى</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 المرحلة السابقة على المحاكمة يكون بغير صدور قرار من سلطة التحقيق المختصة</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وحظر النشر ليس فقط مقصورا على الصحف بل يمتد إلى كافة </a:t>
            </a:r>
            <a:r>
              <a:rPr kumimoji="0" lang="ar-EG" sz="1800" i="0" u="sng"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أطراف التحقيق، فإذا قام المتهم أو المجنى عليه أو الشهود..</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بنشر ما جرى في هذه التحقيقات يكون مرتكبا لجريمة افشاء الأسرار المعاقب عليها بالمادة 310 من قانون العقوبات. فإذا صدر من سلطة التحقيق المختصة قرارا بحظر النشر ولم يتم الالتزام به طبقت العقوبة الواردة في نص المادة 193 من قانون العقوبات ( حبس وغرامة)</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2050" name="Picture 2" descr="الجريمة المعلوماتية من النشأة فى الستينيات إلى «القرصنة» في القرن الـ21 |  صوت الأمة">
            <a:extLst>
              <a:ext uri="{FF2B5EF4-FFF2-40B4-BE49-F238E27FC236}">
                <a16:creationId xmlns:a16="http://schemas.microsoft.com/office/drawing/2014/main" id="{C623967E-F3A6-8FFD-7CAE-6FD37CC749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534" y="965771"/>
            <a:ext cx="3028950" cy="39388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9568058"/>
      </p:ext>
    </p:extLst>
  </p:cSld>
  <p:clrMapOvr>
    <a:masterClrMapping/>
  </p:clrMapOvr>
  <mc:AlternateContent xmlns:mc="http://schemas.openxmlformats.org/markup-compatibility/2006" xmlns:p14="http://schemas.microsoft.com/office/powerpoint/2010/main">
    <mc:Choice Requires="p14">
      <p:transition spd="slow" p14:dur="2000" advTm="100003"/>
    </mc:Choice>
    <mc:Fallback xmlns="">
      <p:transition spd="slow" advTm="100003"/>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A4B37D-8FEB-3666-31B1-C2417D6137ED}"/>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C21B60EF-9347-1FAD-36C5-ECCB275CC968}"/>
              </a:ext>
            </a:extLst>
          </p:cNvPr>
          <p:cNvSpPr>
            <a:spLocks noGrp="1"/>
          </p:cNvSpPr>
          <p:nvPr>
            <p:ph type="title"/>
          </p:nvPr>
        </p:nvSpPr>
        <p:spPr>
          <a:xfrm>
            <a:off x="4140486" y="3164440"/>
            <a:ext cx="7850312" cy="3256908"/>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تجدر الإشارة إلي ان حظر نشر المتهم للتحقيقات لا يعني حظر نشره للتهمة الموجه إليه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حيث يستطيع نشرها مع بعض النقاش البسيط حول الشروط العامة و مدي توافرها بحيادية دون الحكم مسبقا علي وجه قاطع بانطباق الشروط علي سلوك المتهم من عدمه.</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8" name="Picture 7">
            <a:extLst>
              <a:ext uri="{FF2B5EF4-FFF2-40B4-BE49-F238E27FC236}">
                <a16:creationId xmlns:a16="http://schemas.microsoft.com/office/drawing/2014/main" id="{06C06813-2CD8-640B-3413-8E97FD826C56}"/>
              </a:ext>
            </a:extLst>
          </p:cNvPr>
          <p:cNvPicPr>
            <a:picLocks noChangeAspect="1"/>
          </p:cNvPicPr>
          <p:nvPr/>
        </p:nvPicPr>
        <p:blipFill>
          <a:blip r:embed="rId2"/>
          <a:stretch>
            <a:fillRect/>
          </a:stretch>
        </p:blipFill>
        <p:spPr>
          <a:xfrm>
            <a:off x="721763" y="390418"/>
            <a:ext cx="2905015" cy="6030930"/>
          </a:xfrm>
          <a:prstGeom prst="rect">
            <a:avLst/>
          </a:prstGeom>
        </p:spPr>
      </p:pic>
      <p:sp>
        <p:nvSpPr>
          <p:cNvPr id="3" name="TextBox 2">
            <a:extLst>
              <a:ext uri="{FF2B5EF4-FFF2-40B4-BE49-F238E27FC236}">
                <a16:creationId xmlns:a16="http://schemas.microsoft.com/office/drawing/2014/main" id="{3B1D794A-F989-D3E3-B782-74D8950E680D}"/>
              </a:ext>
            </a:extLst>
          </p:cNvPr>
          <p:cNvSpPr txBox="1"/>
          <p:nvPr/>
        </p:nvSpPr>
        <p:spPr>
          <a:xfrm>
            <a:off x="5016786" y="1202344"/>
            <a:ext cx="6097712" cy="923330"/>
          </a:xfrm>
          <a:prstGeom prst="rect">
            <a:avLst/>
          </a:prstGeom>
          <a:noFill/>
        </p:spPr>
        <p:txBody>
          <a:bodyPr wrap="square">
            <a:spAutoFit/>
          </a:bodyPr>
          <a:lstStyle>
            <a:defPPr>
              <a:defRPr lang="en-US"/>
            </a:defPPr>
            <a:lvl1pPr>
              <a:defRPr/>
            </a:lvl1pPr>
          </a:lstStyle>
          <a:p>
            <a:pPr algn="r" rtl="1"/>
            <a:r>
              <a:rPr lang="ar-EG" dirty="0">
                <a:solidFill>
                  <a:prstClr val="black"/>
                </a:solidFill>
                <a:latin typeface="Alexandria regular" pitchFamily="2" charset="-78"/>
                <a:cs typeface="Alexandria regular" pitchFamily="2" charset="-78"/>
              </a:rPr>
              <a:t>ولكن إذا كان الأمر كذلك كيف نري بعض المتهمين يظهرون علي المنصات الإعلامية المختلفة و يفصحون عن التهم الموجه  اليهم و يرفضونها؟</a:t>
            </a:r>
            <a:endParaRPr lang="en-US" dirty="0">
              <a:solidFill>
                <a:prstClr val="black"/>
              </a:solidFill>
              <a:latin typeface="Alexandria regular" pitchFamily="2" charset="-78"/>
              <a:cs typeface="Alexandria regular" pitchFamily="2" charset="-78"/>
            </a:endParaRPr>
          </a:p>
        </p:txBody>
      </p:sp>
    </p:spTree>
    <p:extLst>
      <p:ext uri="{BB962C8B-B14F-4D97-AF65-F5344CB8AC3E}">
        <p14:creationId xmlns:p14="http://schemas.microsoft.com/office/powerpoint/2010/main" val="773934386"/>
      </p:ext>
    </p:extLst>
  </p:cSld>
  <p:clrMapOvr>
    <a:masterClrMapping/>
  </p:clrMapOvr>
  <mc:AlternateContent xmlns:mc="http://schemas.openxmlformats.org/markup-compatibility/2006" xmlns:p14="http://schemas.microsoft.com/office/powerpoint/2010/main">
    <mc:Choice Requires="p14">
      <p:transition spd="slow" p14:dur="2000" advTm="95327"/>
    </mc:Choice>
    <mc:Fallback xmlns="">
      <p:transition spd="slow" advTm="95327"/>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1E84B-E2C8-A755-46AD-A81B1432888A}"/>
              </a:ext>
            </a:extLst>
          </p:cNvPr>
          <p:cNvSpPr>
            <a:spLocks noGrp="1"/>
          </p:cNvSpPr>
          <p:nvPr>
            <p:ph type="title"/>
          </p:nvPr>
        </p:nvSpPr>
        <p:spPr/>
        <p:txBody>
          <a:bodyPr>
            <a:normAutofit/>
          </a:bodyPr>
          <a:lstStyle/>
          <a:p>
            <a:pPr algn="r" rtl="1"/>
            <a:r>
              <a:rPr lang="ar-EG" sz="2400" dirty="0">
                <a:latin typeface="Alexandria" pitchFamily="2" charset="-78"/>
                <a:cs typeface="Alexandria" pitchFamily="2" charset="-78"/>
              </a:rPr>
              <a:t>ولكن لماذا كل هذا الحظر إذا كان القاضي لن يتأثر بنشر التحقيقات فهو سيطلع عليها بالكامل بأية حال؟</a:t>
            </a:r>
            <a:endParaRPr lang="en-US" sz="2400" dirty="0">
              <a:latin typeface="Alexandria" pitchFamily="2" charset="-78"/>
              <a:cs typeface="Alexandria" pitchFamily="2" charset="-78"/>
            </a:endParaRPr>
          </a:p>
        </p:txBody>
      </p:sp>
      <p:sp>
        <p:nvSpPr>
          <p:cNvPr id="4" name="Content Placeholder 3">
            <a:extLst>
              <a:ext uri="{FF2B5EF4-FFF2-40B4-BE49-F238E27FC236}">
                <a16:creationId xmlns:a16="http://schemas.microsoft.com/office/drawing/2014/main" id="{74D522E1-378E-1605-7B07-A7F4528A3403}"/>
              </a:ext>
            </a:extLst>
          </p:cNvPr>
          <p:cNvSpPr>
            <a:spLocks noGrp="1"/>
          </p:cNvSpPr>
          <p:nvPr>
            <p:ph sz="half" idx="2"/>
          </p:nvPr>
        </p:nvSpPr>
        <p:spPr>
          <a:xfrm>
            <a:off x="421241" y="1825625"/>
            <a:ext cx="10932560" cy="4351338"/>
          </a:xfrm>
        </p:spPr>
        <p:txBody>
          <a:bodyPr>
            <a:normAutofit fontScale="92500" lnSpcReduction="10000"/>
          </a:bodyPr>
          <a:lstStyle/>
          <a:p>
            <a:pPr algn="just" rtl="1">
              <a:lnSpc>
                <a:spcPct val="150000"/>
              </a:lnSpc>
            </a:pPr>
            <a:r>
              <a:rPr lang="ar-EG" sz="1800" dirty="0">
                <a:latin typeface="Alexandria" pitchFamily="2" charset="-78"/>
                <a:cs typeface="Alexandria" pitchFamily="2" charset="-78"/>
              </a:rPr>
              <a:t>من المستبعد أن يحدث نشر وقائع التحقيق الابتدائي تأثيرا في المحقق أو في القاضي ،لأن الفرض أن ما تم نشره هو خبر صحيح مستمد من أوراق التحقيق، فالمحقق على علم به والقاضي حتما سيطلع عليه، فنشر تلك الوقائع فلا يمكن أن يحدث تأثيرا فيهما ما دام النشر قد اقتصر على نقل الوقائع الثابتة </a:t>
            </a:r>
            <a:r>
              <a:rPr lang="ar-EG" sz="1800" dirty="0" err="1">
                <a:latin typeface="Alexandria" pitchFamily="2" charset="-78"/>
                <a:cs typeface="Alexandria" pitchFamily="2" charset="-78"/>
              </a:rPr>
              <a:t>فى</a:t>
            </a:r>
            <a:r>
              <a:rPr lang="ar-EG" sz="1800" dirty="0">
                <a:latin typeface="Alexandria" pitchFamily="2" charset="-78"/>
                <a:cs typeface="Alexandria" pitchFamily="2" charset="-78"/>
              </a:rPr>
              <a:t> الأوراق دون اضافة أو حذف أو تعليق .</a:t>
            </a:r>
          </a:p>
          <a:p>
            <a:pPr algn="just" rtl="1">
              <a:lnSpc>
                <a:spcPct val="150000"/>
              </a:lnSpc>
            </a:pPr>
            <a:r>
              <a:rPr lang="ar-EG" sz="1800" dirty="0">
                <a:solidFill>
                  <a:srgbClr val="FF0000"/>
                </a:solidFill>
                <a:latin typeface="Alexandria" pitchFamily="2" charset="-78"/>
                <a:cs typeface="Alexandria" pitchFamily="2" charset="-78"/>
              </a:rPr>
              <a:t>ومع ذلك فإن هذا النشر قد يؤثر في الشهود وفي الرأي العام؛ </a:t>
            </a:r>
            <a:r>
              <a:rPr lang="ar-EG" sz="1800" dirty="0">
                <a:latin typeface="Alexandria" pitchFamily="2" charset="-78"/>
                <a:cs typeface="Alexandria" pitchFamily="2" charset="-78"/>
              </a:rPr>
              <a:t>فنشر أقوال شاهد قبل الانتهاء من سماع أقوال </a:t>
            </a:r>
            <a:r>
              <a:rPr lang="ar-EG" sz="1800" dirty="0" err="1">
                <a:latin typeface="Alexandria" pitchFamily="2" charset="-78"/>
                <a:cs typeface="Alexandria" pitchFamily="2" charset="-78"/>
              </a:rPr>
              <a:t>باقى</a:t>
            </a:r>
            <a:r>
              <a:rPr lang="ar-EG" sz="1800" dirty="0">
                <a:latin typeface="Alexandria" pitchFamily="2" charset="-78"/>
                <a:cs typeface="Alexandria" pitchFamily="2" charset="-78"/>
              </a:rPr>
              <a:t> الشهود قد يكون من شأنه التأثير عليهم. فضلا عن أن نشر اعتراف المتهم قد يؤدي بالشاهد إلى عدم تحرى الدقة عند الإدلاء بشهادته وقد يدفعه إلى تأكيد الاتهام مطمئنا إلى اعتراف المتهم بجريمته. وقد يدفع نشر الاعتراف إلى إحجام بعض الشهود ممن لديهم معلومات في صالح المتهم أو ضده عن أداء شهادتهم؛ لشعورهم بأنه لا جدوى من تلك الشهادة في ضوء اعتراف المتهم بالجريمة. وربما يتبين بعد تمحيص الاعتراف أنه غير صحيح وأراد به المتهم دفع العقاب عن آخر أو أن اعترافه وصم بالإكراه بما يبطله، وهو ما يؤثر بالتأكيد في سير إجراءات المحكمة عند تحقيقها للأدلة فيعوذها الدليل الذي تخلو عنه الأوراق</a:t>
            </a:r>
          </a:p>
        </p:txBody>
      </p:sp>
    </p:spTree>
    <p:extLst>
      <p:ext uri="{BB962C8B-B14F-4D97-AF65-F5344CB8AC3E}">
        <p14:creationId xmlns:p14="http://schemas.microsoft.com/office/powerpoint/2010/main" val="4039015759"/>
      </p:ext>
    </p:extLst>
  </p:cSld>
  <p:clrMapOvr>
    <a:masterClrMapping/>
  </p:clrMapOvr>
  <mc:AlternateContent xmlns:mc="http://schemas.openxmlformats.org/markup-compatibility/2006" xmlns:p14="http://schemas.microsoft.com/office/powerpoint/2010/main">
    <mc:Choice Requires="p14">
      <p:transition spd="slow" p14:dur="2000" advTm="145266"/>
    </mc:Choice>
    <mc:Fallback xmlns="">
      <p:transition spd="slow" advTm="145266"/>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CDEEA9-2C67-33B8-AE74-08101AD949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8F8746-58DE-05B8-1D57-84C81F39CB06}"/>
              </a:ext>
            </a:extLst>
          </p:cNvPr>
          <p:cNvSpPr>
            <a:spLocks noGrp="1"/>
          </p:cNvSpPr>
          <p:nvPr>
            <p:ph type="title"/>
          </p:nvPr>
        </p:nvSpPr>
        <p:spPr>
          <a:xfrm>
            <a:off x="1454650" y="-117760"/>
            <a:ext cx="10515600" cy="1325563"/>
          </a:xfrm>
        </p:spPr>
        <p:txBody>
          <a:bodyPr>
            <a:normAutofit/>
          </a:bodyPr>
          <a:lstStyle/>
          <a:p>
            <a:pPr algn="r" rtl="1"/>
            <a:r>
              <a:rPr lang="ar-EG" sz="2400" dirty="0">
                <a:latin typeface="Alexandria" pitchFamily="2" charset="-78"/>
                <a:cs typeface="Alexandria" pitchFamily="2" charset="-78"/>
              </a:rPr>
              <a:t>3- النشر في مرحلة المحاكمة</a:t>
            </a:r>
            <a:endParaRPr lang="en-US" sz="2400" dirty="0">
              <a:latin typeface="Alexandria" pitchFamily="2" charset="-78"/>
              <a:cs typeface="Alexandria" pitchFamily="2" charset="-78"/>
            </a:endParaRPr>
          </a:p>
        </p:txBody>
      </p:sp>
      <p:sp>
        <p:nvSpPr>
          <p:cNvPr id="4" name="Content Placeholder 3">
            <a:extLst>
              <a:ext uri="{FF2B5EF4-FFF2-40B4-BE49-F238E27FC236}">
                <a16:creationId xmlns:a16="http://schemas.microsoft.com/office/drawing/2014/main" id="{9980AA41-5973-3AF5-4D04-FD6DF4B31965}"/>
              </a:ext>
            </a:extLst>
          </p:cNvPr>
          <p:cNvSpPr>
            <a:spLocks noGrp="1"/>
          </p:cNvSpPr>
          <p:nvPr>
            <p:ph sz="half" idx="2"/>
          </p:nvPr>
        </p:nvSpPr>
        <p:spPr>
          <a:xfrm>
            <a:off x="1133061" y="1361661"/>
            <a:ext cx="10220739" cy="4815302"/>
          </a:xfrm>
        </p:spPr>
        <p:txBody>
          <a:bodyPr>
            <a:normAutofit/>
          </a:bodyPr>
          <a:lstStyle/>
          <a:p>
            <a:pPr algn="r" rtl="1">
              <a:lnSpc>
                <a:spcPct val="150000"/>
              </a:lnSpc>
            </a:pPr>
            <a:endParaRPr lang="ar-EG" sz="1800" dirty="0">
              <a:latin typeface="Alexandria" pitchFamily="2" charset="-78"/>
              <a:cs typeface="Alexandria" pitchFamily="2" charset="-78"/>
            </a:endParaRPr>
          </a:p>
          <a:p>
            <a:pPr algn="r" rtl="1">
              <a:lnSpc>
                <a:spcPct val="150000"/>
              </a:lnSpc>
            </a:pPr>
            <a:r>
              <a:rPr lang="ar-EG" sz="1800" dirty="0">
                <a:latin typeface="Alexandria" pitchFamily="2" charset="-78"/>
                <a:cs typeface="Alexandria" pitchFamily="2" charset="-78"/>
              </a:rPr>
              <a:t>اذا ما احالت سلطة الاتهام ـ النيابة العامة بصفة أصلية ـ الأوراق إلى المحاكمة الجنائية، فقد </a:t>
            </a:r>
            <a:r>
              <a:rPr lang="ar-EG" sz="1800" dirty="0">
                <a:solidFill>
                  <a:srgbClr val="FF0000"/>
                </a:solidFill>
                <a:latin typeface="Alexandria" pitchFamily="2" charset="-78"/>
                <a:cs typeface="Alexandria" pitchFamily="2" charset="-78"/>
              </a:rPr>
              <a:t>انتقلت الدعوى من مرحلة السرية إلى مرحلة العلانية</a:t>
            </a:r>
            <a:r>
              <a:rPr lang="ar-EG" sz="1800" dirty="0">
                <a:latin typeface="Alexandria" pitchFamily="2" charset="-78"/>
                <a:cs typeface="Alexandria" pitchFamily="2" charset="-78"/>
              </a:rPr>
              <a:t>، فالأصل في تلك المرحلة اباحة النشر.</a:t>
            </a:r>
          </a:p>
          <a:p>
            <a:pPr algn="r" rtl="1">
              <a:lnSpc>
                <a:spcPct val="150000"/>
              </a:lnSpc>
            </a:pPr>
            <a:endParaRPr lang="ar-EG" sz="1800" dirty="0">
              <a:latin typeface="Alexandria" pitchFamily="2" charset="-78"/>
              <a:cs typeface="Alexandria" pitchFamily="2" charset="-78"/>
            </a:endParaRPr>
          </a:p>
          <a:p>
            <a:pPr algn="r" rtl="1">
              <a:lnSpc>
                <a:spcPct val="150000"/>
              </a:lnSpc>
            </a:pPr>
            <a:endParaRPr lang="ar-EG" sz="1800" dirty="0">
              <a:latin typeface="Alexandria" pitchFamily="2" charset="-78"/>
              <a:cs typeface="Alexandria" pitchFamily="2" charset="-78"/>
            </a:endParaRPr>
          </a:p>
        </p:txBody>
      </p:sp>
    </p:spTree>
    <p:extLst>
      <p:ext uri="{BB962C8B-B14F-4D97-AF65-F5344CB8AC3E}">
        <p14:creationId xmlns:p14="http://schemas.microsoft.com/office/powerpoint/2010/main" val="739419755"/>
      </p:ext>
    </p:extLst>
  </p:cSld>
  <p:clrMapOvr>
    <a:masterClrMapping/>
  </p:clrMapOvr>
  <mc:AlternateContent xmlns:mc="http://schemas.openxmlformats.org/markup-compatibility/2006" xmlns:p14="http://schemas.microsoft.com/office/powerpoint/2010/main">
    <mc:Choice Requires="p14">
      <p:transition spd="slow" p14:dur="2000" advTm="55380"/>
    </mc:Choice>
    <mc:Fallback xmlns="">
      <p:transition spd="slow" advTm="5538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420DEB-7254-84CA-A8EC-824B01C7354B}"/>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D41EC82B-9814-91DA-268C-06E85B801C51}"/>
              </a:ext>
            </a:extLst>
          </p:cNvPr>
          <p:cNvSpPr>
            <a:spLocks noGrp="1"/>
          </p:cNvSpPr>
          <p:nvPr>
            <p:ph type="title"/>
          </p:nvPr>
        </p:nvSpPr>
        <p:spPr>
          <a:xfrm>
            <a:off x="2582396" y="3123343"/>
            <a:ext cx="9318950" cy="3198613"/>
          </a:xfrm>
        </p:spPr>
        <p:txBody>
          <a:bodyPr>
            <a:noAutofit/>
          </a:bodyPr>
          <a:lstStyle/>
          <a:p>
            <a:pPr algn="r" rtl="1">
              <a:lnSpc>
                <a:spcPct val="150000"/>
              </a:lnSpc>
            </a:pP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ويقصد بعلانية المحاكمة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أن أي فرد من الجمهور من حقه أن يحضر الجلسة</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وليس معنى ذلك نهائيا أن تنقل المحكمة إلى بيته، فنقل المحاكمات عبر وسائل الإعلام لا يتحقق به العلانية المقصودة.</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r>
              <a:rPr kumimoji="0" lang="ar-EG" sz="1800" i="0" u="sng"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والعلانية هنا مقصورة على إجراءات المحاكمة من سماع شهادة الشهود ومناقشاتهم وكذا الخبراء وسماع مرافعات الاتهام والدفاع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أما التقاط الصور للمتهمين والشهود والقضاة وكذا نقل المحاكمات عبر وسائل الاعلام لا صله له بمبدأ علانية الجلسات، </a:t>
            </a:r>
            <a:r>
              <a:rPr kumimoji="0" lang="ar-EG" sz="180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فهى</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مسألة إدارة الجلسة المنوطة برئيسها.</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فيعاقب  صور أو سجل كلمات أو مقاطع أو بث أو نشر أو عرض </a:t>
            </a:r>
            <a:r>
              <a:rPr kumimoji="0" lang="ar-EG" sz="180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بآى</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طريق من طرق العلانية لوقائع جلسة محاكمة مخصصة لنظر دعوى جنائية بدون تصريح من رئيس المحكمة المختصة، وبعد أخذ رأى النيابة العامة.</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ويُحكم فضلاً عن ذلك بمصادرة الأجهزة أو غيرها مما يكون قد استخدم في الجريمة، أو ما نتج عنها، أو محو محتواها، أو إعدامه، بحسب الأحوال، وتُضاعف الغرامة في حالة العود.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8" name="Picture 7">
            <a:extLst>
              <a:ext uri="{FF2B5EF4-FFF2-40B4-BE49-F238E27FC236}">
                <a16:creationId xmlns:a16="http://schemas.microsoft.com/office/drawing/2014/main" id="{69936373-F186-9BE3-1986-B3EF2E391A66}"/>
              </a:ext>
            </a:extLst>
          </p:cNvPr>
          <p:cNvPicPr>
            <a:picLocks noChangeAspect="1"/>
          </p:cNvPicPr>
          <p:nvPr/>
        </p:nvPicPr>
        <p:blipFill>
          <a:blip r:embed="rId2"/>
          <a:stretch>
            <a:fillRect/>
          </a:stretch>
        </p:blipFill>
        <p:spPr>
          <a:xfrm>
            <a:off x="125862" y="1530849"/>
            <a:ext cx="2237194" cy="4913616"/>
          </a:xfrm>
          <a:prstGeom prst="rect">
            <a:avLst/>
          </a:prstGeom>
        </p:spPr>
      </p:pic>
      <p:sp>
        <p:nvSpPr>
          <p:cNvPr id="2" name="TextBox 1">
            <a:extLst>
              <a:ext uri="{FF2B5EF4-FFF2-40B4-BE49-F238E27FC236}">
                <a16:creationId xmlns:a16="http://schemas.microsoft.com/office/drawing/2014/main" id="{CD75008C-4FAE-534E-025D-E1F5953935F5}"/>
              </a:ext>
            </a:extLst>
          </p:cNvPr>
          <p:cNvSpPr txBox="1"/>
          <p:nvPr/>
        </p:nvSpPr>
        <p:spPr>
          <a:xfrm>
            <a:off x="2582396" y="346754"/>
            <a:ext cx="7804909" cy="830997"/>
          </a:xfrm>
          <a:prstGeom prst="rect">
            <a:avLst/>
          </a:prstGeom>
          <a:noFill/>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ولكن ما المقصود بعلانية الجلسات</a:t>
            </a:r>
          </a:p>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Tree>
    <p:extLst>
      <p:ext uri="{BB962C8B-B14F-4D97-AF65-F5344CB8AC3E}">
        <p14:creationId xmlns:p14="http://schemas.microsoft.com/office/powerpoint/2010/main" val="3459458474"/>
      </p:ext>
    </p:extLst>
  </p:cSld>
  <p:clrMapOvr>
    <a:masterClrMapping/>
  </p:clrMapOvr>
  <mc:AlternateContent xmlns:mc="http://schemas.openxmlformats.org/markup-compatibility/2006" xmlns:p14="http://schemas.microsoft.com/office/powerpoint/2010/main">
    <mc:Choice Requires="p14">
      <p:transition spd="slow" p14:dur="2000" advTm="142922"/>
    </mc:Choice>
    <mc:Fallback xmlns="">
      <p:transition spd="slow" advTm="142922"/>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5FE92A-81B2-B7C8-C8BD-775E047086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41A983-8A0A-0DFE-7DD2-971BC598E96A}"/>
              </a:ext>
            </a:extLst>
          </p:cNvPr>
          <p:cNvSpPr>
            <a:spLocks noGrp="1"/>
          </p:cNvSpPr>
          <p:nvPr>
            <p:ph type="title"/>
          </p:nvPr>
        </p:nvSpPr>
        <p:spPr/>
        <p:txBody>
          <a:bodyPr>
            <a:normAutofit/>
          </a:bodyPr>
          <a:lstStyle/>
          <a:p>
            <a:pPr algn="r" rtl="1"/>
            <a:r>
              <a:rPr lang="ar-EG" sz="2400" dirty="0">
                <a:latin typeface="Alexandria" pitchFamily="2" charset="-78"/>
                <a:cs typeface="Alexandria" pitchFamily="2" charset="-78"/>
              </a:rPr>
              <a:t>ويعتبر من قبيل أجزاء المحاكمة العلانية كل مما يلي </a:t>
            </a:r>
            <a:endParaRPr lang="en-US" sz="2400" dirty="0">
              <a:latin typeface="Alexandria" pitchFamily="2" charset="-78"/>
              <a:cs typeface="Alexandria" pitchFamily="2" charset="-78"/>
            </a:endParaRPr>
          </a:p>
        </p:txBody>
      </p:sp>
      <p:sp>
        <p:nvSpPr>
          <p:cNvPr id="4" name="Content Placeholder 3">
            <a:extLst>
              <a:ext uri="{FF2B5EF4-FFF2-40B4-BE49-F238E27FC236}">
                <a16:creationId xmlns:a16="http://schemas.microsoft.com/office/drawing/2014/main" id="{635FB3F1-F913-6707-F8ED-396296BD88C8}"/>
              </a:ext>
            </a:extLst>
          </p:cNvPr>
          <p:cNvSpPr>
            <a:spLocks noGrp="1"/>
          </p:cNvSpPr>
          <p:nvPr>
            <p:ph sz="half" idx="2"/>
          </p:nvPr>
        </p:nvSpPr>
        <p:spPr>
          <a:xfrm>
            <a:off x="2077278" y="1825625"/>
            <a:ext cx="9276522" cy="4351338"/>
          </a:xfrm>
        </p:spPr>
        <p:txBody>
          <a:bodyPr>
            <a:normAutofit/>
          </a:bodyPr>
          <a:lstStyle/>
          <a:p>
            <a:pPr algn="r" rtl="1"/>
            <a:r>
              <a:rPr lang="en-US" sz="2400" dirty="0"/>
              <a:t>I</a:t>
            </a:r>
            <a:r>
              <a:rPr lang="ar-EG" sz="2400" dirty="0"/>
              <a:t>-  استجواب المتهم.</a:t>
            </a:r>
          </a:p>
          <a:p>
            <a:pPr algn="r" rtl="1"/>
            <a:r>
              <a:rPr lang="en-US" sz="2400" dirty="0"/>
              <a:t>II</a:t>
            </a:r>
            <a:r>
              <a:rPr lang="ar-EG" sz="2400" dirty="0"/>
              <a:t>- أقوال الشهود.</a:t>
            </a:r>
          </a:p>
          <a:p>
            <a:pPr algn="r" rtl="1"/>
            <a:r>
              <a:rPr lang="en-US" sz="2400" dirty="0"/>
              <a:t>III</a:t>
            </a:r>
            <a:r>
              <a:rPr lang="ar-EG" sz="2400" dirty="0"/>
              <a:t>- مرافعة النيابة العامة.</a:t>
            </a:r>
          </a:p>
          <a:p>
            <a:pPr algn="r" rtl="1"/>
            <a:endParaRPr lang="ar-EG" sz="2400" dirty="0"/>
          </a:p>
          <a:p>
            <a:pPr algn="r" rtl="1"/>
            <a:r>
              <a:rPr lang="ar-EG" sz="2400" dirty="0"/>
              <a:t>فهل يحق للإعلامي نشر المعلومات والبيانات الواردة في كل من هذه الاجزاء بحرية طالما أن الجلسة علانية؟</a:t>
            </a:r>
          </a:p>
        </p:txBody>
      </p:sp>
    </p:spTree>
    <p:extLst>
      <p:ext uri="{BB962C8B-B14F-4D97-AF65-F5344CB8AC3E}">
        <p14:creationId xmlns:p14="http://schemas.microsoft.com/office/powerpoint/2010/main" val="4062021473"/>
      </p:ext>
    </p:extLst>
  </p:cSld>
  <p:clrMapOvr>
    <a:masterClrMapping/>
  </p:clrMapOvr>
  <mc:AlternateContent xmlns:mc="http://schemas.openxmlformats.org/markup-compatibility/2006" xmlns:p14="http://schemas.microsoft.com/office/powerpoint/2010/main">
    <mc:Choice Requires="p14">
      <p:transition spd="slow" p14:dur="2000" advTm="58118"/>
    </mc:Choice>
    <mc:Fallback xmlns="">
      <p:transition spd="slow" advTm="58118"/>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FBF17E-D67B-4E9B-B419-9A918822CB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22384F-A627-3C3F-142C-B71B39423713}"/>
              </a:ext>
            </a:extLst>
          </p:cNvPr>
          <p:cNvSpPr>
            <a:spLocks noGrp="1"/>
          </p:cNvSpPr>
          <p:nvPr>
            <p:ph type="title"/>
          </p:nvPr>
        </p:nvSpPr>
        <p:spPr>
          <a:xfrm>
            <a:off x="838200" y="924674"/>
            <a:ext cx="10515600" cy="766014"/>
          </a:xfrm>
        </p:spPr>
        <p:txBody>
          <a:bodyPr>
            <a:normAutofit fontScale="90000"/>
          </a:bodyPr>
          <a:lstStyle/>
          <a:p>
            <a:pPr marL="228600" marR="0" lvl="0" indent="-228600" algn="r" defTabSz="914400" rtl="1" eaLnBrk="1" fontAlgn="auto" latinLnBrk="0" hangingPunct="1">
              <a:lnSpc>
                <a:spcPct val="90000"/>
              </a:lnSpc>
              <a:spcBef>
                <a:spcPts val="1000"/>
              </a:spcBef>
              <a:spcAft>
                <a:spcPts val="0"/>
              </a:spcAft>
              <a:tabLst/>
              <a:defRPr/>
            </a:pPr>
            <a:r>
              <a:rPr kumimoji="0" lang="en-US" sz="27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I</a:t>
            </a:r>
            <a:r>
              <a:rPr kumimoji="0" lang="ar-EG" sz="27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استجواب المتهم.</a:t>
            </a:r>
            <a:br>
              <a:rPr kumimoji="0" lang="ar-EG" sz="24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endParaRPr lang="en-US" dirty="0">
              <a:latin typeface="Alexandria" pitchFamily="2" charset="-78"/>
              <a:cs typeface="Alexandria" pitchFamily="2" charset="-78"/>
            </a:endParaRPr>
          </a:p>
        </p:txBody>
      </p:sp>
      <p:sp>
        <p:nvSpPr>
          <p:cNvPr id="4" name="Content Placeholder 3">
            <a:extLst>
              <a:ext uri="{FF2B5EF4-FFF2-40B4-BE49-F238E27FC236}">
                <a16:creationId xmlns:a16="http://schemas.microsoft.com/office/drawing/2014/main" id="{BD39D52E-891A-E278-A9E3-80919E7586D9}"/>
              </a:ext>
            </a:extLst>
          </p:cNvPr>
          <p:cNvSpPr>
            <a:spLocks noGrp="1"/>
          </p:cNvSpPr>
          <p:nvPr>
            <p:ph sz="half" idx="1"/>
          </p:nvPr>
        </p:nvSpPr>
        <p:spPr>
          <a:xfrm>
            <a:off x="838200" y="1500027"/>
            <a:ext cx="10770704" cy="4676936"/>
          </a:xfrm>
        </p:spPr>
        <p:txBody>
          <a:bodyPr>
            <a:normAutofit fontScale="92500"/>
          </a:bodyPr>
          <a:lstStyle/>
          <a:p>
            <a:pPr algn="r" rtl="1">
              <a:lnSpc>
                <a:spcPct val="150000"/>
              </a:lnSpc>
            </a:pPr>
            <a:r>
              <a:rPr lang="ar-EG" sz="1800" dirty="0">
                <a:latin typeface="Alexandria" pitchFamily="2" charset="-78"/>
                <a:cs typeface="Alexandria" pitchFamily="2" charset="-78"/>
              </a:rPr>
              <a:t>قد ترى المحكمة لسبب أو لآخر استجواب المتهم، وقد يثار التساؤل هل في نشر هذا الاستجواب ما يؤثر على الرأي العام، نقول في هذا الشأن أن نشر هذا الاستجواب قد يؤثر بداية على المتهم نفسه، فقد يعترف بجريمة لم يرتكبها حتى يظهر في وسائل الإعلام ويكثر الحديث عنه حبا في الشهرة، أو قد يرى إضافة وقائع لم تحدث ،أو يلجأ إلى التشهير بالمجنى عليهم أو ينسب لهم على غير الحقيقة أمورا تجعل منه ضحية في نظر الرأي العام.</a:t>
            </a:r>
          </a:p>
          <a:p>
            <a:pPr algn="r" rtl="1">
              <a:lnSpc>
                <a:spcPct val="150000"/>
              </a:lnSpc>
            </a:pPr>
            <a:r>
              <a:rPr lang="ar-EG" sz="1800" dirty="0">
                <a:latin typeface="Alexandria" pitchFamily="2" charset="-78"/>
                <a:cs typeface="Alexandria" pitchFamily="2" charset="-78"/>
              </a:rPr>
              <a:t>إلا أنه و في كل الحالات يعد الاستجواب علنيا، يحق للإعلامي نشره مع الالتزام بالضوابط التالية:</a:t>
            </a:r>
          </a:p>
          <a:p>
            <a:pPr algn="r" rtl="1">
              <a:lnSpc>
                <a:spcPct val="150000"/>
              </a:lnSpc>
            </a:pPr>
            <a:r>
              <a:rPr lang="ar-EG" sz="1800" dirty="0">
                <a:latin typeface="Alexandria" pitchFamily="2" charset="-78"/>
                <a:cs typeface="Alexandria" pitchFamily="2" charset="-78"/>
              </a:rPr>
              <a:t>1- حرصه علي عدم استغلال البيانات الواردة في هذا الاستجواب للتشهير بالمتهم.</a:t>
            </a:r>
          </a:p>
          <a:p>
            <a:pPr algn="r" rtl="1">
              <a:lnSpc>
                <a:spcPct val="150000"/>
              </a:lnSpc>
            </a:pPr>
            <a:r>
              <a:rPr lang="ar-EG" sz="1800" dirty="0">
                <a:latin typeface="Alexandria" pitchFamily="2" charset="-78"/>
                <a:cs typeface="Alexandria" pitchFamily="2" charset="-78"/>
              </a:rPr>
              <a:t>2- حرصة علي الحياد و عد طرح حكم محدد مسبقا.</a:t>
            </a:r>
          </a:p>
          <a:p>
            <a:pPr algn="r" rtl="1">
              <a:lnSpc>
                <a:spcPct val="150000"/>
              </a:lnSpc>
            </a:pPr>
            <a:r>
              <a:rPr lang="ar-EG" sz="1800" dirty="0">
                <a:latin typeface="Alexandria" pitchFamily="2" charset="-78"/>
                <a:cs typeface="Alexandria" pitchFamily="2" charset="-78"/>
              </a:rPr>
              <a:t>3- ذكر بعض البيانات الشخصية و الحساسة للمتهم خلال الاستجواب لا يحولها لبيانات عامة و لا يعني قبول المتهم بنشرها للعامة لذلك يجب أن يكون الإعلامي حريصا علي عدم انتهاك حق المتهم في الخصوصية خلال تناوله الإعلامي.</a:t>
            </a:r>
          </a:p>
          <a:p>
            <a:pPr algn="r" rtl="1">
              <a:lnSpc>
                <a:spcPct val="150000"/>
              </a:lnSpc>
            </a:pPr>
            <a:endParaRPr lang="en-US" sz="1800" dirty="0">
              <a:latin typeface="Alexandria" pitchFamily="2" charset="-78"/>
              <a:cs typeface="Alexandria" pitchFamily="2" charset="-78"/>
            </a:endParaRPr>
          </a:p>
        </p:txBody>
      </p:sp>
    </p:spTree>
    <p:extLst>
      <p:ext uri="{BB962C8B-B14F-4D97-AF65-F5344CB8AC3E}">
        <p14:creationId xmlns:p14="http://schemas.microsoft.com/office/powerpoint/2010/main" val="3633149232"/>
      </p:ext>
    </p:extLst>
  </p:cSld>
  <p:clrMapOvr>
    <a:masterClrMapping/>
  </p:clrMapOvr>
  <mc:AlternateContent xmlns:mc="http://schemas.openxmlformats.org/markup-compatibility/2006" xmlns:p14="http://schemas.microsoft.com/office/powerpoint/2010/main">
    <mc:Choice Requires="p14">
      <p:transition spd="slow" p14:dur="2000" advTm="274148"/>
    </mc:Choice>
    <mc:Fallback xmlns="">
      <p:transition spd="slow" advTm="274148"/>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5B08D4-C3E2-4F87-4DF5-900089D5BFA8}"/>
            </a:ext>
          </a:extLst>
        </p:cNvPr>
        <p:cNvGrpSpPr/>
        <p:nvPr/>
      </p:nvGrpSpPr>
      <p:grpSpPr>
        <a:xfrm>
          <a:off x="0" y="0"/>
          <a:ext cx="0" cy="0"/>
          <a:chOff x="0" y="0"/>
          <a:chExt cx="0" cy="0"/>
        </a:xfrm>
      </p:grpSpPr>
      <p:sp>
        <p:nvSpPr>
          <p:cNvPr id="18" name="Title 1">
            <a:extLst>
              <a:ext uri="{FF2B5EF4-FFF2-40B4-BE49-F238E27FC236}">
                <a16:creationId xmlns:a16="http://schemas.microsoft.com/office/drawing/2014/main" id="{5EA3F836-DFE3-74DF-F270-5807817305C4}"/>
              </a:ext>
            </a:extLst>
          </p:cNvPr>
          <p:cNvSpPr>
            <a:spLocks noGrp="1"/>
          </p:cNvSpPr>
          <p:nvPr>
            <p:ph type="title"/>
          </p:nvPr>
        </p:nvSpPr>
        <p:spPr>
          <a:xfrm>
            <a:off x="4119938" y="215758"/>
            <a:ext cx="7233862" cy="657546"/>
          </a:xfrm>
        </p:spPr>
        <p:txBody>
          <a:bodyPr/>
          <a:lstStyle/>
          <a:p>
            <a:pPr algn="ctr" rtl="1">
              <a:lnSpc>
                <a:spcPct val="100000"/>
              </a:lnSpc>
              <a:spcBef>
                <a:spcPts val="0"/>
              </a:spcBef>
              <a:defRPr/>
            </a:pPr>
            <a:r>
              <a:rPr lang="en-US" sz="2400" b="1" dirty="0">
                <a:solidFill>
                  <a:prstClr val="black"/>
                </a:solidFill>
                <a:latin typeface="Alexandria regular" pitchFamily="2" charset="-78"/>
                <a:ea typeface="+mn-ea"/>
                <a:cs typeface="Alexandria regular" pitchFamily="2" charset="-78"/>
              </a:rPr>
              <a:t>II</a:t>
            </a:r>
            <a:r>
              <a:rPr lang="ar-EG" sz="2400" b="1" dirty="0">
                <a:solidFill>
                  <a:prstClr val="black"/>
                </a:solidFill>
                <a:latin typeface="Alexandria regular" pitchFamily="2" charset="-78"/>
                <a:ea typeface="+mn-ea"/>
                <a:cs typeface="Alexandria regular" pitchFamily="2" charset="-78"/>
              </a:rPr>
              <a:t>- نشر أقوال الشهود</a:t>
            </a:r>
            <a:endParaRPr lang="en-US" sz="2400" b="1" dirty="0">
              <a:solidFill>
                <a:prstClr val="black"/>
              </a:solidFill>
              <a:latin typeface="Alexandria regular" pitchFamily="2" charset="-78"/>
              <a:ea typeface="+mn-ea"/>
              <a:cs typeface="Alexandria regular" pitchFamily="2" charset="-78"/>
            </a:endParaRPr>
          </a:p>
        </p:txBody>
      </p:sp>
      <p:sp>
        <p:nvSpPr>
          <p:cNvPr id="4" name="TextBox 3">
            <a:extLst>
              <a:ext uri="{FF2B5EF4-FFF2-40B4-BE49-F238E27FC236}">
                <a16:creationId xmlns:a16="http://schemas.microsoft.com/office/drawing/2014/main" id="{C245027E-2E3C-C2E7-C179-8D93485713D4}"/>
              </a:ext>
            </a:extLst>
          </p:cNvPr>
          <p:cNvSpPr txBox="1"/>
          <p:nvPr/>
        </p:nvSpPr>
        <p:spPr>
          <a:xfrm>
            <a:off x="3375490" y="1140430"/>
            <a:ext cx="8722758" cy="5221841"/>
          </a:xfrm>
          <a:prstGeom prst="rect">
            <a:avLst/>
          </a:prstGeom>
        </p:spPr>
        <p:txBody>
          <a:bodyPr vert="horz" lIns="91440" tIns="45720" rIns="91440" bIns="45720" rtlCol="0">
            <a:normAutofit lnSpcReduction="10000"/>
          </a:bodyPr>
          <a:lstStyle/>
          <a:p>
            <a:pPr marL="0" marR="0" lvl="0" indent="0" algn="just" defTabSz="914400" rtl="1" eaLnBrk="1" fontAlgn="auto" latinLnBrk="0" hangingPunct="1">
              <a:lnSpc>
                <a:spcPct val="160000"/>
              </a:lnSpc>
              <a:spcBef>
                <a:spcPts val="1000"/>
              </a:spcBef>
              <a:spcAft>
                <a:spcPts val="0"/>
              </a:spcAft>
              <a:buClrTx/>
              <a:buSzTx/>
              <a:buFontTx/>
              <a:buNone/>
              <a:tabLst/>
              <a:defRPr/>
            </a:pPr>
            <a:r>
              <a:rPr lang="ar-EG" dirty="0">
                <a:solidFill>
                  <a:prstClr val="black"/>
                </a:solidFill>
                <a:latin typeface="Alexandria regular" pitchFamily="2" charset="-78"/>
                <a:cs typeface="Alexandria regular" pitchFamily="2" charset="-78"/>
              </a:rPr>
              <a:t>علي الرغم من علانية الجلسات ومن ضمنها أقوال الشهود إلا أنه يجب علي الإعلامي خلال نشر أن يراعي  أن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نشر أقوال شاهد أدلى بها في جلسة علنية قبل سماع المحكمة لأقوال باقي الشهود، يمكن أن يؤثر في هؤلاء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حينما يدلون بشهادتهم أمام المحكمة في جلسة تالية، إذ أنه في وسع الشاهد الذى لم يدل بأقواله أن يعلم من خلال الصحف بأقوال الشاهد الذى سبقه فيرتب شهادته تبعا له، وبذلك يفوت هذا النشر الغرض الذى قده المشرع حينما استوجب سماع كل شاهد على انفراد.</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بل إنه قد يندفع الشاهد ـ نتيجة للأفكار </a:t>
            </a:r>
            <a:r>
              <a:rPr kumimoji="0" lang="ar-EG" sz="180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التى</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تتسلط على ذهنه من أن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الدعوى </a:t>
            </a:r>
            <a:r>
              <a:rPr kumimoji="0" lang="ar-EG" sz="1800" i="0" u="none" strike="noStrike" kern="1200" cap="none" spc="0" normalizeH="0" baseline="0" noProof="0" dirty="0" err="1">
                <a:ln>
                  <a:noFill/>
                </a:ln>
                <a:solidFill>
                  <a:srgbClr val="FF0000"/>
                </a:solidFill>
                <a:effectLst/>
                <a:uLnTx/>
                <a:uFillTx/>
                <a:latin typeface="Alexandria regular" pitchFamily="2" charset="-78"/>
                <a:ea typeface="+mn-ea"/>
                <a:cs typeface="Alexandria regular" pitchFamily="2" charset="-78"/>
              </a:rPr>
              <a:t>التى</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 يشهد فيها قد حظيت باهتمام الرأي العام ـ إلى المبالغة في التصوير أو التحريف في الرواية أو تصديق ما سمعه وقرأه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منها خصوصا إذا لم يكن متأكدا من المعلومات </a:t>
            </a:r>
            <a:r>
              <a:rPr kumimoji="0" lang="ar-EG" sz="180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التى</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سيدلي بها. فضلا عن أن هناك خطرا من هذا النشر قد يجعل بعض الأشخاص يحجبون عن شهادتهم وقد يدفع آخرين إلى التقدم للشهادة لصالح طرف وبالتالي يفقد الشاهد نزاهته. الأمر الذى يهدد سير العدالة</a:t>
            </a:r>
          </a:p>
          <a:p>
            <a:pPr marL="0" marR="0" lvl="0" indent="0" algn="just" defTabSz="914400" rtl="1" eaLnBrk="1" fontAlgn="auto" latinLnBrk="0" hangingPunct="1">
              <a:lnSpc>
                <a:spcPct val="160000"/>
              </a:lnSpc>
              <a:spcBef>
                <a:spcPts val="1000"/>
              </a:spcBef>
              <a:spcAft>
                <a:spcPts val="0"/>
              </a:spcAft>
              <a:buClrTx/>
              <a:buSzTx/>
              <a:buFontTx/>
              <a:buNone/>
              <a:tabLst/>
              <a:defRPr/>
            </a:pPr>
            <a:endPar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60000"/>
              </a:lnSpc>
              <a:spcBef>
                <a:spcPts val="1000"/>
              </a:spcBef>
              <a:spcAft>
                <a:spcPts val="0"/>
              </a:spcAft>
              <a:buClrTx/>
              <a:buSzTx/>
              <a:buFontTx/>
              <a:buNone/>
              <a:tabLst/>
              <a:defRPr/>
            </a:pPr>
            <a:endPar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2" name="Picture 1">
            <a:extLst>
              <a:ext uri="{FF2B5EF4-FFF2-40B4-BE49-F238E27FC236}">
                <a16:creationId xmlns:a16="http://schemas.microsoft.com/office/drawing/2014/main" id="{F2199419-353B-A9DF-DEAB-08ADEAB73618}"/>
              </a:ext>
            </a:extLst>
          </p:cNvPr>
          <p:cNvPicPr>
            <a:picLocks noChangeAspect="1"/>
          </p:cNvPicPr>
          <p:nvPr/>
        </p:nvPicPr>
        <p:blipFill>
          <a:blip r:embed="rId2"/>
          <a:stretch>
            <a:fillRect/>
          </a:stretch>
        </p:blipFill>
        <p:spPr>
          <a:xfrm>
            <a:off x="606033" y="1682575"/>
            <a:ext cx="2493480" cy="3718882"/>
          </a:xfrm>
          <a:prstGeom prst="rect">
            <a:avLst/>
          </a:prstGeom>
        </p:spPr>
      </p:pic>
    </p:spTree>
    <p:extLst>
      <p:ext uri="{BB962C8B-B14F-4D97-AF65-F5344CB8AC3E}">
        <p14:creationId xmlns:p14="http://schemas.microsoft.com/office/powerpoint/2010/main" val="2225185231"/>
      </p:ext>
    </p:extLst>
  </p:cSld>
  <p:clrMapOvr>
    <a:masterClrMapping/>
  </p:clrMapOvr>
  <mc:AlternateContent xmlns:mc="http://schemas.openxmlformats.org/markup-compatibility/2006" xmlns:p14="http://schemas.microsoft.com/office/powerpoint/2010/main">
    <mc:Choice Requires="p14">
      <p:transition spd="slow" p14:dur="2000" advTm="95158"/>
    </mc:Choice>
    <mc:Fallback xmlns="">
      <p:transition spd="slow" advTm="95158"/>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704367-D19E-5EE9-B9E5-062B3E806D4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5D263BA-56FD-95F7-4BBE-311E551AC534}"/>
              </a:ext>
            </a:extLst>
          </p:cNvPr>
          <p:cNvSpPr txBox="1"/>
          <p:nvPr/>
        </p:nvSpPr>
        <p:spPr>
          <a:xfrm>
            <a:off x="3375490" y="277402"/>
            <a:ext cx="8722758" cy="6084869"/>
          </a:xfrm>
          <a:prstGeom prst="rect">
            <a:avLst/>
          </a:prstGeom>
        </p:spPr>
        <p:txBody>
          <a:bodyPr vert="horz" lIns="91440" tIns="45720" rIns="91440" bIns="45720" rtlCol="0">
            <a:normAutofit fontScale="85000" lnSpcReduction="10000"/>
          </a:bodyPr>
          <a:lstStyle/>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لذلك يجب علي الإعلامي أثناء تناوله لأقوال الشهود أن يراعي ما يلي: </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1- حرصه علي </a:t>
            </a:r>
            <a:r>
              <a:rPr kumimoji="0" lang="ar-EG" sz="18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عدم استغلال البيانات الواردة في هذا الشهادات للتشهير بالمتهم، أو الضحية، أو الشهود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أنفسهم. وقد سجلت احدى المحاكم الجنائية هذا الواقع </a:t>
            </a:r>
            <a:r>
              <a:rPr kumimoji="0" lang="ar-EG" sz="1800" b="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فى</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احدى القضايا </a:t>
            </a:r>
            <a:r>
              <a:rPr kumimoji="0" lang="ar-EG" sz="1800" b="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التى</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استحوذت على اهتمام الرأي العام ،فبعد أن عرضت المحكمة لفقرات نشرت بالصحف عن تلك القضية انتهت بقولها ) ما من شك أن رواية الحادث بمثل هذا التهويل وتقديم المتهمة إلى بنى وطنها في صورة شيطان يعصف بالأرواح ويتلهى بالدماء ويحطم الممتلكات ثم التهكم فيما بعد بدفاع الفتاة والتعريض بمن يقول عنها كلمة طيبة تنفعها في محنتها، كل اولئك قد ألهب شعور السخط لدى الكثيرين حتى هيمنت عليهم روح المقت والتعنت واستبدت بهم فكرة التجريح والجزاء إلى الحد الذى حمل البعض من فجر التحقيق إلى التبرع بشهادات ملفقة يزعم  أصحابها بلا عقل ولا عدل أنهم رأوا المتهمة ترتكب الحادث أو تفر من مكانه.</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2- حرصة علي الحياد و عد طرح حكم محدد مسبقا. لذلك إذا كان تناول القضية شهادة الشهود في عدة جلسات يجب علي الإعلامي </a:t>
            </a:r>
            <a:r>
              <a:rPr kumimoji="0" lang="ar-EG" sz="18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عدم النشر المنفرد للأقوال الكاملة </a:t>
            </a:r>
            <a:r>
              <a:rPr lang="ar-EG" dirty="0">
                <a:solidFill>
                  <a:srgbClr val="FF0000"/>
                </a:solidFill>
                <a:latin typeface="Alexandria regular" pitchFamily="2" charset="-78"/>
                <a:cs typeface="Alexandria regular" pitchFamily="2" charset="-78"/>
              </a:rPr>
              <a:t>ل</a:t>
            </a:r>
            <a:r>
              <a:rPr kumimoji="0" lang="ar-EG" sz="18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أيا من الشهود، لحين اكتمال اقوال الشهود.</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3- ذكر بعض البيانات الشخصية و الحساسة خلال شهادة الشهود لا يحولها لبيانات عامة و لا يعني قبول الشهود بنشرها للعامة لذلك يجب أن يكون الإعلامي حريصا علي </a:t>
            </a:r>
            <a:r>
              <a:rPr kumimoji="0" lang="ar-EG" sz="18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عدم انتهاك حق طرفي الدعوي و الشهود في الخصوصية خلال تناوله الإعلامي.</a:t>
            </a:r>
          </a:p>
          <a:p>
            <a:pPr marL="0" marR="0" lvl="0" indent="0" algn="just" defTabSz="914400" rtl="1" eaLnBrk="1" fontAlgn="auto" latinLnBrk="0" hangingPunct="1">
              <a:lnSpc>
                <a:spcPct val="160000"/>
              </a:lnSpc>
              <a:spcBef>
                <a:spcPts val="100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60000"/>
              </a:lnSpc>
              <a:spcBef>
                <a:spcPts val="100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60000"/>
              </a:lnSpc>
              <a:spcBef>
                <a:spcPts val="100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2" name="Picture 1">
            <a:extLst>
              <a:ext uri="{FF2B5EF4-FFF2-40B4-BE49-F238E27FC236}">
                <a16:creationId xmlns:a16="http://schemas.microsoft.com/office/drawing/2014/main" id="{CC813118-D054-0498-C3E8-3A32205FC0F9}"/>
              </a:ext>
            </a:extLst>
          </p:cNvPr>
          <p:cNvPicPr>
            <a:picLocks noChangeAspect="1"/>
          </p:cNvPicPr>
          <p:nvPr/>
        </p:nvPicPr>
        <p:blipFill>
          <a:blip r:embed="rId2"/>
          <a:stretch>
            <a:fillRect/>
          </a:stretch>
        </p:blipFill>
        <p:spPr>
          <a:xfrm>
            <a:off x="606033" y="277402"/>
            <a:ext cx="2493480" cy="6010382"/>
          </a:xfrm>
          <a:prstGeom prst="rect">
            <a:avLst/>
          </a:prstGeom>
        </p:spPr>
      </p:pic>
    </p:spTree>
    <p:extLst>
      <p:ext uri="{BB962C8B-B14F-4D97-AF65-F5344CB8AC3E}">
        <p14:creationId xmlns:p14="http://schemas.microsoft.com/office/powerpoint/2010/main" val="367462722"/>
      </p:ext>
    </p:extLst>
  </p:cSld>
  <p:clrMapOvr>
    <a:masterClrMapping/>
  </p:clrMapOvr>
  <mc:AlternateContent xmlns:mc="http://schemas.openxmlformats.org/markup-compatibility/2006" xmlns:p14="http://schemas.microsoft.com/office/powerpoint/2010/main">
    <mc:Choice Requires="p14">
      <p:transition spd="slow" p14:dur="2000" advTm="129516"/>
    </mc:Choice>
    <mc:Fallback xmlns="">
      <p:transition spd="slow" advTm="129516"/>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B75CE1-AC4D-3FDE-6F11-1129CB2E7586}"/>
            </a:ext>
          </a:extLst>
        </p:cNvPr>
        <p:cNvGrpSpPr/>
        <p:nvPr/>
      </p:nvGrpSpPr>
      <p:grpSpPr>
        <a:xfrm>
          <a:off x="0" y="0"/>
          <a:ext cx="0" cy="0"/>
          <a:chOff x="0" y="0"/>
          <a:chExt cx="0" cy="0"/>
        </a:xfrm>
      </p:grpSpPr>
      <p:sp>
        <p:nvSpPr>
          <p:cNvPr id="18" name="Title 1">
            <a:extLst>
              <a:ext uri="{FF2B5EF4-FFF2-40B4-BE49-F238E27FC236}">
                <a16:creationId xmlns:a16="http://schemas.microsoft.com/office/drawing/2014/main" id="{14D05374-892E-9B17-59D7-1944F55584D6}"/>
              </a:ext>
            </a:extLst>
          </p:cNvPr>
          <p:cNvSpPr>
            <a:spLocks noGrp="1"/>
          </p:cNvSpPr>
          <p:nvPr>
            <p:ph type="title"/>
          </p:nvPr>
        </p:nvSpPr>
        <p:spPr>
          <a:xfrm>
            <a:off x="4044799" y="256854"/>
            <a:ext cx="7233862" cy="657546"/>
          </a:xfrm>
        </p:spPr>
        <p:txBody>
          <a:bodyPr>
            <a:normAutofit fontScale="90000"/>
          </a:bodyPr>
          <a:lstStyle/>
          <a:p>
            <a:pPr algn="ctr" rtl="1">
              <a:lnSpc>
                <a:spcPct val="100000"/>
              </a:lnSpc>
              <a:spcBef>
                <a:spcPts val="0"/>
              </a:spcBef>
              <a:defRPr/>
            </a:pPr>
            <a:r>
              <a:rPr lang="en-US" sz="2700" b="1" dirty="0">
                <a:solidFill>
                  <a:prstClr val="black"/>
                </a:solidFill>
                <a:latin typeface="Alexandria regular" pitchFamily="2" charset="-78"/>
                <a:ea typeface="+mn-ea"/>
                <a:cs typeface="Alexandria regular" pitchFamily="2" charset="-78"/>
              </a:rPr>
              <a:t>III</a:t>
            </a:r>
            <a:r>
              <a:rPr lang="ar-EG" sz="2700" b="1" dirty="0">
                <a:solidFill>
                  <a:prstClr val="black"/>
                </a:solidFill>
                <a:latin typeface="Alexandria regular" pitchFamily="2" charset="-78"/>
                <a:ea typeface="+mn-ea"/>
                <a:cs typeface="Alexandria regular" pitchFamily="2" charset="-78"/>
              </a:rPr>
              <a:t>- نشر مرافعة النيابة</a:t>
            </a:r>
            <a:br>
              <a:rPr lang="ar-EG" sz="2400" b="1" dirty="0">
                <a:solidFill>
                  <a:prstClr val="black"/>
                </a:solidFill>
                <a:latin typeface="Alexandria regular" pitchFamily="2" charset="-78"/>
                <a:ea typeface="+mn-ea"/>
                <a:cs typeface="Alexandria regular" pitchFamily="2" charset="-78"/>
              </a:rPr>
            </a:br>
            <a:endParaRPr lang="en-US" sz="2400" b="1" dirty="0">
              <a:solidFill>
                <a:prstClr val="black"/>
              </a:solidFill>
              <a:latin typeface="Alexandria regular" pitchFamily="2" charset="-78"/>
              <a:ea typeface="+mn-ea"/>
              <a:cs typeface="Alexandria regular" pitchFamily="2" charset="-78"/>
            </a:endParaRPr>
          </a:p>
        </p:txBody>
      </p:sp>
      <p:sp>
        <p:nvSpPr>
          <p:cNvPr id="4" name="TextBox 3">
            <a:extLst>
              <a:ext uri="{FF2B5EF4-FFF2-40B4-BE49-F238E27FC236}">
                <a16:creationId xmlns:a16="http://schemas.microsoft.com/office/drawing/2014/main" id="{DEA5549D-5202-2115-B7AC-EA4A538F0E4B}"/>
              </a:ext>
            </a:extLst>
          </p:cNvPr>
          <p:cNvSpPr txBox="1"/>
          <p:nvPr/>
        </p:nvSpPr>
        <p:spPr>
          <a:xfrm>
            <a:off x="3300351" y="2470265"/>
            <a:ext cx="8722758" cy="531352"/>
          </a:xfrm>
          <a:prstGeom prst="rect">
            <a:avLst/>
          </a:prstGeom>
        </p:spPr>
        <p:txBody>
          <a:bodyPr vert="horz" lIns="91440" tIns="45720" rIns="91440" bIns="45720" rtlCol="0">
            <a:normAutofit/>
          </a:bodyPr>
          <a:lstStyle/>
          <a:p>
            <a:pPr marL="0" marR="0" lvl="0" indent="0" algn="just" defTabSz="914400" rtl="1" eaLnBrk="1" fontAlgn="auto" latinLnBrk="0" hangingPunct="1">
              <a:lnSpc>
                <a:spcPct val="160000"/>
              </a:lnSpc>
              <a:spcBef>
                <a:spcPts val="1000"/>
              </a:spcBef>
              <a:spcAft>
                <a:spcPts val="0"/>
              </a:spcAft>
              <a:buClrTx/>
              <a:buSzTx/>
              <a:buFontTx/>
              <a:buNone/>
              <a:tabLst/>
              <a:defRPr/>
            </a:pPr>
            <a:endPar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5" name="TextBox 4">
            <a:extLst>
              <a:ext uri="{FF2B5EF4-FFF2-40B4-BE49-F238E27FC236}">
                <a16:creationId xmlns:a16="http://schemas.microsoft.com/office/drawing/2014/main" id="{02933733-9A90-A4A0-3D6D-84BF79D8B9B6}"/>
              </a:ext>
            </a:extLst>
          </p:cNvPr>
          <p:cNvSpPr txBox="1"/>
          <p:nvPr/>
        </p:nvSpPr>
        <p:spPr>
          <a:xfrm>
            <a:off x="3774673" y="729465"/>
            <a:ext cx="7774114" cy="5783571"/>
          </a:xfrm>
          <a:prstGeom prst="rect">
            <a:avLst/>
          </a:prstGeom>
          <a:noFill/>
        </p:spPr>
        <p:txBody>
          <a:bodyPr wrap="square">
            <a:spAutoFit/>
          </a:bodyPr>
          <a:lstStyle/>
          <a:p>
            <a:pPr algn="r" rtl="1">
              <a:lnSpc>
                <a:spcPct val="150000"/>
              </a:lnSpc>
            </a:pPr>
            <a:r>
              <a:rPr kumimoji="0" lang="ar-EG" i="0" u="none" strike="noStrike" kern="1200" cap="none" spc="0" normalizeH="0" baseline="0" noProof="0" dirty="0">
                <a:ln>
                  <a:noFill/>
                </a:ln>
                <a:solidFill>
                  <a:prstClr val="black"/>
                </a:solidFill>
                <a:effectLst/>
                <a:uLnTx/>
                <a:uFillTx/>
                <a:latin typeface="Alexandria regular" pitchFamily="2" charset="-78"/>
                <a:ea typeface="+mj-ea"/>
                <a:cs typeface="Alexandria regular" pitchFamily="2" charset="-78"/>
              </a:rPr>
              <a:t>وإذا كان نشر اعتراف المتهم أو اقوال الشهود قد يؤثر في سير إجراءات المحاكمة على النحو سالف البيان ،فإن نشر مرافعة النيابة العامة قد يكون له أثره في الرأي العام أيضا، </a:t>
            </a:r>
            <a:r>
              <a:rPr kumimoji="0" lang="ar-EG" i="0" u="none" strike="noStrike" kern="1200" cap="none" spc="0" normalizeH="0" baseline="0" noProof="0" dirty="0">
                <a:ln>
                  <a:noFill/>
                </a:ln>
                <a:solidFill>
                  <a:srgbClr val="FF0000"/>
                </a:solidFill>
                <a:effectLst/>
                <a:uLnTx/>
                <a:uFillTx/>
                <a:latin typeface="Alexandria regular" pitchFamily="2" charset="-78"/>
                <a:ea typeface="+mj-ea"/>
                <a:cs typeface="Alexandria regular" pitchFamily="2" charset="-78"/>
              </a:rPr>
              <a:t>فمرافعة النيابة العامة تمثل رأي سلطة الاتهام في إدانة المتهم، </a:t>
            </a:r>
            <a:r>
              <a:rPr kumimoji="0" lang="ar-EG" i="0" u="none" strike="noStrike" kern="1200" cap="none" spc="0" normalizeH="0" baseline="0" noProof="0" dirty="0">
                <a:ln>
                  <a:noFill/>
                </a:ln>
                <a:solidFill>
                  <a:prstClr val="black"/>
                </a:solidFill>
                <a:effectLst/>
                <a:uLnTx/>
                <a:uFillTx/>
                <a:latin typeface="Alexandria regular" pitchFamily="2" charset="-78"/>
                <a:ea typeface="+mj-ea"/>
                <a:cs typeface="Alexandria regular" pitchFamily="2" charset="-78"/>
              </a:rPr>
              <a:t>وهى بلا شك تؤثر في الرأي العام، بما تمتاز به من </a:t>
            </a:r>
            <a:r>
              <a:rPr kumimoji="0" lang="ar-EG" i="0" u="sng" strike="noStrike" kern="1200" cap="none" spc="0" normalizeH="0" baseline="0" noProof="0" dirty="0">
                <a:ln>
                  <a:noFill/>
                </a:ln>
                <a:solidFill>
                  <a:prstClr val="black"/>
                </a:solidFill>
                <a:effectLst/>
                <a:uLnTx/>
                <a:uFillTx/>
                <a:latin typeface="Alexandria regular" pitchFamily="2" charset="-78"/>
                <a:ea typeface="+mj-ea"/>
                <a:cs typeface="Alexandria regular" pitchFamily="2" charset="-78"/>
              </a:rPr>
              <a:t>الفصاحة والإلقاء وتبسيط أدلة الإدانة </a:t>
            </a:r>
            <a:r>
              <a:rPr kumimoji="0" lang="ar-EG" i="0" u="none" strike="noStrike" kern="1200" cap="none" spc="0" normalizeH="0" baseline="0" noProof="0" dirty="0">
                <a:ln>
                  <a:noFill/>
                </a:ln>
                <a:solidFill>
                  <a:prstClr val="black"/>
                </a:solidFill>
                <a:effectLst/>
                <a:uLnTx/>
                <a:uFillTx/>
                <a:latin typeface="Alexandria regular" pitchFamily="2" charset="-78"/>
                <a:ea typeface="+mj-ea"/>
                <a:cs typeface="Alexandria regular" pitchFamily="2" charset="-78"/>
              </a:rPr>
              <a:t>التي ترى فيها بلا شك كافية لتوقيع أشد العقاب على المتهم، </a:t>
            </a:r>
            <a:r>
              <a:rPr kumimoji="0" lang="ar-EG" i="0" u="sng" strike="noStrike" kern="1200" cap="none" spc="0" normalizeH="0" baseline="0" noProof="0" dirty="0">
                <a:ln>
                  <a:noFill/>
                </a:ln>
                <a:solidFill>
                  <a:prstClr val="black"/>
                </a:solidFill>
                <a:effectLst/>
                <a:uLnTx/>
                <a:uFillTx/>
                <a:latin typeface="Alexandria regular" pitchFamily="2" charset="-78"/>
                <a:ea typeface="+mj-ea"/>
                <a:cs typeface="Alexandria regular" pitchFamily="2" charset="-78"/>
              </a:rPr>
              <a:t>وتغض الطرف عما يبرئ المتهم أو الظروف</a:t>
            </a:r>
            <a:r>
              <a:rPr kumimoji="0" lang="ar-EG" i="0" u="none" strike="noStrike" kern="1200" cap="none" spc="0" normalizeH="0" baseline="0" noProof="0" dirty="0">
                <a:ln>
                  <a:noFill/>
                </a:ln>
                <a:solidFill>
                  <a:prstClr val="black"/>
                </a:solidFill>
                <a:effectLst/>
                <a:uLnTx/>
                <a:uFillTx/>
                <a:latin typeface="Alexandria regular" pitchFamily="2" charset="-78"/>
                <a:ea typeface="+mj-ea"/>
                <a:cs typeface="Alexandria regular" pitchFamily="2" charset="-78"/>
              </a:rPr>
              <a:t> </a:t>
            </a:r>
            <a:r>
              <a:rPr kumimoji="0" lang="ar-EG" i="0" u="sng" strike="noStrike" kern="1200" cap="none" spc="0" normalizeH="0" baseline="0" noProof="0" dirty="0">
                <a:ln>
                  <a:noFill/>
                </a:ln>
                <a:solidFill>
                  <a:prstClr val="black"/>
                </a:solidFill>
                <a:effectLst/>
                <a:uLnTx/>
                <a:uFillTx/>
                <a:latin typeface="Alexandria regular" pitchFamily="2" charset="-78"/>
                <a:ea typeface="+mj-ea"/>
                <a:cs typeface="Alexandria regular" pitchFamily="2" charset="-78"/>
              </a:rPr>
              <a:t>التي قد تؤثر في تخفيف العقاب، </a:t>
            </a:r>
            <a:r>
              <a:rPr kumimoji="0" lang="ar-EG" i="0" u="none" strike="noStrike" kern="1200" cap="none" spc="0" normalizeH="0" baseline="0" noProof="0" dirty="0">
                <a:ln>
                  <a:noFill/>
                </a:ln>
                <a:solidFill>
                  <a:prstClr val="black"/>
                </a:solidFill>
                <a:effectLst/>
                <a:uLnTx/>
                <a:uFillTx/>
                <a:latin typeface="Alexandria regular" pitchFamily="2" charset="-78"/>
                <a:ea typeface="+mj-ea"/>
                <a:cs typeface="Alexandria regular" pitchFamily="2" charset="-78"/>
              </a:rPr>
              <a:t>ومن ثم تخلق رأيا عاما قد يقنع بهذه الأدلة ويصدر حكما ضد المتهم، في حين أن تلك الأدلة قد ترى فيها المحكمة عوارا يحول دون الاستناد إليها أو لا تكفي لتكوين عقيدتها أو ترى أن هناك ظروفا أخرى قد ألمت بوقائع القضية فترأف بالمتهم عند انزال عقوبتها .</a:t>
            </a:r>
          </a:p>
          <a:p>
            <a:pPr algn="r" rtl="1">
              <a:lnSpc>
                <a:spcPct val="150000"/>
              </a:lnSpc>
            </a:pPr>
            <a:r>
              <a:rPr lang="ar-EG" dirty="0">
                <a:solidFill>
                  <a:prstClr val="black"/>
                </a:solidFill>
                <a:latin typeface="Alexandria regular" pitchFamily="2" charset="-78"/>
                <a:ea typeface="+mj-ea"/>
                <a:cs typeface="Alexandria regular" pitchFamily="2" charset="-78"/>
              </a:rPr>
              <a:t>لذلك فإن نشر مرافعة النيابة في حد ذاته ما لم يكن مصحوبا بما </a:t>
            </a:r>
            <a:r>
              <a:rPr lang="ar-EG" dirty="0" err="1">
                <a:solidFill>
                  <a:prstClr val="black"/>
                </a:solidFill>
                <a:latin typeface="Alexandria regular" pitchFamily="2" charset="-78"/>
                <a:ea typeface="+mj-ea"/>
                <a:cs typeface="Alexandria regular" pitchFamily="2" charset="-78"/>
              </a:rPr>
              <a:t>يوازنه</a:t>
            </a:r>
            <a:r>
              <a:rPr lang="ar-EG" dirty="0">
                <a:solidFill>
                  <a:prstClr val="black"/>
                </a:solidFill>
                <a:latin typeface="Alexandria regular" pitchFamily="2" charset="-78"/>
                <a:ea typeface="+mj-ea"/>
                <a:cs typeface="Alexandria regular" pitchFamily="2" charset="-78"/>
              </a:rPr>
              <a:t> من مرافعة محامي المتهم و أدله البراءة يعد في حد ذاته ابتعادا عن الحياد الإعلامي الذي يجب أن يراعى دون حاجة لنص خاص، لما فيه من تضليل.</a:t>
            </a:r>
            <a:endParaRPr kumimoji="0" lang="ar-EG" i="0" u="none" strike="noStrike" kern="1200" cap="none" spc="0" normalizeH="0" baseline="0" noProof="0" dirty="0">
              <a:ln>
                <a:noFill/>
              </a:ln>
              <a:solidFill>
                <a:prstClr val="black"/>
              </a:solidFill>
              <a:effectLst/>
              <a:uLnTx/>
              <a:uFillTx/>
              <a:latin typeface="Alexandria regular" pitchFamily="2" charset="-78"/>
              <a:ea typeface="+mj-ea"/>
              <a:cs typeface="Alexandria regular" pitchFamily="2" charset="-78"/>
            </a:endParaRPr>
          </a:p>
          <a:p>
            <a:pPr algn="r" rtl="1">
              <a:lnSpc>
                <a:spcPct val="150000"/>
              </a:lnSpc>
            </a:pPr>
            <a:endParaRPr lang="en-US" sz="1400" dirty="0"/>
          </a:p>
        </p:txBody>
      </p:sp>
      <p:pic>
        <p:nvPicPr>
          <p:cNvPr id="6" name="Picture 5">
            <a:extLst>
              <a:ext uri="{FF2B5EF4-FFF2-40B4-BE49-F238E27FC236}">
                <a16:creationId xmlns:a16="http://schemas.microsoft.com/office/drawing/2014/main" id="{D62D9573-2D71-761B-60A4-8C0EDC0DC1F3}"/>
              </a:ext>
            </a:extLst>
          </p:cNvPr>
          <p:cNvPicPr>
            <a:picLocks noChangeAspect="1"/>
          </p:cNvPicPr>
          <p:nvPr/>
        </p:nvPicPr>
        <p:blipFill>
          <a:blip r:embed="rId2"/>
          <a:stretch>
            <a:fillRect/>
          </a:stretch>
        </p:blipFill>
        <p:spPr>
          <a:xfrm>
            <a:off x="780618" y="2044557"/>
            <a:ext cx="2790825" cy="3719245"/>
          </a:xfrm>
          <a:prstGeom prst="rect">
            <a:avLst/>
          </a:prstGeom>
        </p:spPr>
      </p:pic>
    </p:spTree>
    <p:extLst>
      <p:ext uri="{BB962C8B-B14F-4D97-AF65-F5344CB8AC3E}">
        <p14:creationId xmlns:p14="http://schemas.microsoft.com/office/powerpoint/2010/main" val="106160081"/>
      </p:ext>
    </p:extLst>
  </p:cSld>
  <p:clrMapOvr>
    <a:masterClrMapping/>
  </p:clrMapOvr>
  <mc:AlternateContent xmlns:mc="http://schemas.openxmlformats.org/markup-compatibility/2006" xmlns:p14="http://schemas.microsoft.com/office/powerpoint/2010/main">
    <mc:Choice Requires="p14">
      <p:transition spd="slow" p14:dur="2000" advTm="112087"/>
    </mc:Choice>
    <mc:Fallback xmlns="">
      <p:transition spd="slow" advTm="112087"/>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33352A-EC27-8067-5316-E559AE0DCF2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154FC1C-58ED-0F66-EE76-3D601F8ECD6D}"/>
              </a:ext>
            </a:extLst>
          </p:cNvPr>
          <p:cNvSpPr/>
          <p:nvPr/>
        </p:nvSpPr>
        <p:spPr>
          <a:xfrm>
            <a:off x="746589" y="1053849"/>
            <a:ext cx="6813881" cy="4274051"/>
          </a:xfrm>
          <a:prstGeom prst="roundRect">
            <a:avLst>
              <a:gd name="adj" fmla="val 6140"/>
            </a:avLst>
          </a:prstGeom>
          <a:solidFill>
            <a:schemeClr val="bg1"/>
          </a:solidFill>
          <a:ln w="38100">
            <a:solidFill>
              <a:schemeClr val="bg2"/>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 بشكل عام فإن التزام الإعلامي بالضوابط السابقة عند نشره </a:t>
            </a:r>
            <a:r>
              <a:rPr kumimoji="0" lang="ar-EG" sz="1800" b="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لاجزاء</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المحاكمة العلنية </a:t>
            </a:r>
            <a:r>
              <a:rPr lang="ar-EG" dirty="0">
                <a:solidFill>
                  <a:prstClr val="black"/>
                </a:solidFill>
                <a:latin typeface="Alexandria regular" pitchFamily="2" charset="-78"/>
                <a:cs typeface="Alexandria regular" pitchFamily="2" charset="-78"/>
              </a:rPr>
              <a:t>يجد مصدره في  قواعد تنظيم الإعلام في الدول المختلفة ومن ذلك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ما جاء في السياسة الإعلامية للمملكة العربية السعودية في المادة الخامسة و العشرين:</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يعتمد الإعلام السعودي على الموضوعية في عرض الحقائق والبعد عن المبالغات و الم</a:t>
            </a:r>
            <a:r>
              <a:rPr kumimoji="0" lang="ar-EG" sz="1800" b="0" i="0" u="none" strike="noStrike" kern="1200" cap="none" spc="0" normalizeH="0" baseline="0" noProof="0" dirty="0" err="1">
                <a:ln>
                  <a:noFill/>
                </a:ln>
                <a:solidFill>
                  <a:prstClr val="black"/>
                </a:solidFill>
                <a:effectLst/>
                <a:uLnTx/>
                <a:uFillTx/>
                <a:latin typeface="Alexandria regular" pitchFamily="2" charset="-78"/>
                <a:ea typeface="+mn-ea"/>
                <a:cs typeface="Alexandria regular" pitchFamily="2" charset="-78"/>
              </a:rPr>
              <a:t>هاترات</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ويقدر بعمق شرف الكلمة ووجوب صيانتها من العبث ويرتفع عـن كـل مـا مـن شأنه أن يـثري الضـغائن ويوقد الفتن والاحقاد.</a:t>
            </a:r>
          </a:p>
        </p:txBody>
      </p:sp>
      <p:sp>
        <p:nvSpPr>
          <p:cNvPr id="4" name="TextBox 3">
            <a:extLst>
              <a:ext uri="{FF2B5EF4-FFF2-40B4-BE49-F238E27FC236}">
                <a16:creationId xmlns:a16="http://schemas.microsoft.com/office/drawing/2014/main" id="{FF2AEC6F-563D-2F96-449E-6FF5D706AF4B}"/>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72A7137D-5728-AAC2-7324-B6889C4962F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B06DB675-CCB1-35F7-C51D-D9F4C8BFDEE0}"/>
              </a:ext>
            </a:extLst>
          </p:cNvPr>
          <p:cNvPicPr>
            <a:picLocks noChangeAspect="1"/>
          </p:cNvPicPr>
          <p:nvPr/>
        </p:nvPicPr>
        <p:blipFill>
          <a:blip r:embed="rId4"/>
          <a:stretch>
            <a:fillRect/>
          </a:stretch>
        </p:blipFill>
        <p:spPr>
          <a:xfrm>
            <a:off x="8142216" y="1223830"/>
            <a:ext cx="3303195" cy="4274051"/>
          </a:xfrm>
          <a:prstGeom prst="rect">
            <a:avLst/>
          </a:prstGeom>
        </p:spPr>
      </p:pic>
    </p:spTree>
    <p:extLst>
      <p:ext uri="{BB962C8B-B14F-4D97-AF65-F5344CB8AC3E}">
        <p14:creationId xmlns:p14="http://schemas.microsoft.com/office/powerpoint/2010/main" val="2872689609"/>
      </p:ext>
    </p:extLst>
  </p:cSld>
  <p:clrMapOvr>
    <a:masterClrMapping/>
  </p:clrMapOvr>
  <mc:AlternateContent xmlns:mc="http://schemas.openxmlformats.org/markup-compatibility/2006" xmlns:p14="http://schemas.microsoft.com/office/powerpoint/2010/main">
    <mc:Choice Requires="p14">
      <p:transition p14:dur="10" advTm="66387"/>
    </mc:Choice>
    <mc:Fallback xmlns="">
      <p:transition advTm="66387"/>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8336EA-CD12-76CF-84F4-C834CB8D64C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D50B727-8AF1-E940-704D-E22DCE5BB130}"/>
              </a:ext>
            </a:extLst>
          </p:cNvPr>
          <p:cNvSpPr txBox="1"/>
          <p:nvPr/>
        </p:nvSpPr>
        <p:spPr>
          <a:xfrm>
            <a:off x="3369925" y="1078787"/>
            <a:ext cx="8722758" cy="5640512"/>
          </a:xfrm>
          <a:prstGeom prst="rect">
            <a:avLst/>
          </a:prstGeom>
        </p:spPr>
        <p:txBody>
          <a:bodyPr vert="horz" lIns="91440" tIns="45720" rIns="91440" bIns="45720" rtlCol="0">
            <a:normAutofit/>
          </a:bodyPr>
          <a:lstStyle/>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سرية الجلسات</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وإذا شعر القاضي أن وسائل الإعلام قد تجاوزت أهدافها وبدأت في تشكيل اتجاه للرأي العام، فله الحق في تقييد حق وسائل الإعلام والجمهور في المعرفة من خلال اصدار قرار بسرية الجلسة أو أن تعقدها في الجلسة العلانية مع منع وسائل الاعلام ـ فئات معينة ـ من الحضور فيها</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وتجدر الاشارة إلى أن حق السرية حق للمحكمة وحدها وهي غير ملزمة في ذلك بإجابة الخصوم لعقد الجلسة في غير علانية، كما أنها غير ملزمة بذكر السبب الذى دعاها إلى عقد المحكمة في جلسة سرية. كما أنه غير محدد المدة.</a:t>
            </a:r>
          </a:p>
          <a:p>
            <a:pPr marL="0" marR="0" lvl="0" indent="0" algn="just" defTabSz="914400" rtl="1" eaLnBrk="1" fontAlgn="auto" latinLnBrk="0" hangingPunct="1">
              <a:lnSpc>
                <a:spcPct val="160000"/>
              </a:lnSpc>
              <a:spcBef>
                <a:spcPts val="1000"/>
              </a:spcBef>
              <a:spcAft>
                <a:spcPts val="0"/>
              </a:spcAft>
              <a:buClrTx/>
              <a:buSzTx/>
              <a:buFontTx/>
              <a:buNone/>
              <a:tabLst/>
              <a:defRPr/>
            </a:pPr>
            <a:r>
              <a:rPr lang="ar-EG" b="1" dirty="0">
                <a:solidFill>
                  <a:srgbClr val="FF0000"/>
                </a:solidFill>
                <a:latin typeface="Alexandria regular" pitchFamily="2" charset="-78"/>
                <a:cs typeface="Alexandria regular" pitchFamily="2" charset="-78"/>
              </a:rPr>
              <a:t>وهنا يحظر علي الإعلاميين تناول ما تم داخل الجلسات بشكل مطلق و بغض النظر عن مصدر تلك المعلومات</a:t>
            </a:r>
            <a:endParaRPr kumimoji="0" lang="ar-EG" sz="1800" b="1"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endParaRPr>
          </a:p>
        </p:txBody>
      </p:sp>
      <p:pic>
        <p:nvPicPr>
          <p:cNvPr id="2" name="Picture 1">
            <a:extLst>
              <a:ext uri="{FF2B5EF4-FFF2-40B4-BE49-F238E27FC236}">
                <a16:creationId xmlns:a16="http://schemas.microsoft.com/office/drawing/2014/main" id="{E0896EAC-550F-4197-E314-349FEAC4A7EC}"/>
              </a:ext>
            </a:extLst>
          </p:cNvPr>
          <p:cNvPicPr>
            <a:picLocks noChangeAspect="1"/>
          </p:cNvPicPr>
          <p:nvPr/>
        </p:nvPicPr>
        <p:blipFill>
          <a:blip r:embed="rId2"/>
          <a:stretch>
            <a:fillRect/>
          </a:stretch>
        </p:blipFill>
        <p:spPr>
          <a:xfrm>
            <a:off x="606033" y="1682575"/>
            <a:ext cx="2493480" cy="3718882"/>
          </a:xfrm>
          <a:prstGeom prst="rect">
            <a:avLst/>
          </a:prstGeom>
        </p:spPr>
      </p:pic>
    </p:spTree>
    <p:extLst>
      <p:ext uri="{BB962C8B-B14F-4D97-AF65-F5344CB8AC3E}">
        <p14:creationId xmlns:p14="http://schemas.microsoft.com/office/powerpoint/2010/main" val="1665733693"/>
      </p:ext>
    </p:extLst>
  </p:cSld>
  <p:clrMapOvr>
    <a:masterClrMapping/>
  </p:clrMapOvr>
  <mc:AlternateContent xmlns:mc="http://schemas.openxmlformats.org/markup-compatibility/2006" xmlns:p14="http://schemas.microsoft.com/office/powerpoint/2010/main">
    <mc:Choice Requires="p14">
      <p:transition spd="slow" p14:dur="2000" advTm="117337"/>
    </mc:Choice>
    <mc:Fallback xmlns="">
      <p:transition spd="slow" advTm="117337"/>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4263FB-710B-B9AD-169B-F0C29082EACF}"/>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DE0D368E-29D1-68F6-C339-CB4FEA2BD8F4}"/>
              </a:ext>
            </a:extLst>
          </p:cNvPr>
          <p:cNvSpPr>
            <a:spLocks noGrp="1"/>
          </p:cNvSpPr>
          <p:nvPr>
            <p:ph type="title"/>
          </p:nvPr>
        </p:nvSpPr>
        <p:spPr>
          <a:xfrm>
            <a:off x="4952144" y="1664413"/>
            <a:ext cx="7038653" cy="3657600"/>
          </a:xfrm>
        </p:spPr>
        <p:txBody>
          <a:bodyPr>
            <a:noAutofit/>
          </a:bodyPr>
          <a:lstStyle/>
          <a:p>
            <a:pPr algn="r" rtl="1">
              <a:lnSpc>
                <a:spcPct val="150000"/>
              </a:lnSpc>
            </a:pP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وقرار حظر النشر لا يسرى إلا على ما يجرى بعد صدور القرار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أما ما جرى قبل صدوره </a:t>
            </a:r>
            <a:r>
              <a:rPr kumimoji="0" lang="ar-EG" sz="1800" i="0" u="none" strike="noStrike" kern="1200" cap="none" spc="0" normalizeH="0" baseline="0" noProof="0" dirty="0" err="1">
                <a:ln>
                  <a:noFill/>
                </a:ln>
                <a:solidFill>
                  <a:srgbClr val="FF0000"/>
                </a:solidFill>
                <a:effectLst/>
                <a:uLnTx/>
                <a:uFillTx/>
                <a:latin typeface="Alexandria regular" pitchFamily="2" charset="-78"/>
                <a:ea typeface="+mn-ea"/>
                <a:cs typeface="Alexandria regular" pitchFamily="2" charset="-78"/>
              </a:rPr>
              <a:t>فى</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 علانية فلا يشمله</a:t>
            </a:r>
            <a:r>
              <a:rPr kumimoji="0" lang="en-US"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 </a:t>
            </a:r>
            <a:r>
              <a:rPr kumimoji="0" lang="ar-EG" sz="180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الحظر.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وكذلك لا يسرى الحظر إلا على ما قررت المحكمة حظره. أما ما يعلن بالضرورة فلا يشمله الحظر أيضا .ولا يمتد كذلك إلى الحكم الصادر في الدعوى ولو كانت الجلسات سرية تطبيقا لنص الفقرة الأولى من المادة 303 من قانون الإجراءات الجنائية</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2050" name="Picture 2" descr="الجريمة المعلوماتية من النشأة فى الستينيات إلى «القرصنة» في القرن الـ21 |  صوت الأمة">
            <a:extLst>
              <a:ext uri="{FF2B5EF4-FFF2-40B4-BE49-F238E27FC236}">
                <a16:creationId xmlns:a16="http://schemas.microsoft.com/office/drawing/2014/main" id="{77C907E8-436F-9650-8E94-508B97CCF3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7777" y="2017585"/>
            <a:ext cx="3028950" cy="2951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4533652"/>
      </p:ext>
    </p:extLst>
  </p:cSld>
  <p:clrMapOvr>
    <a:masterClrMapping/>
  </p:clrMapOvr>
  <mc:AlternateContent xmlns:mc="http://schemas.openxmlformats.org/markup-compatibility/2006" xmlns:p14="http://schemas.microsoft.com/office/powerpoint/2010/main">
    <mc:Choice Requires="p14">
      <p:transition spd="slow" p14:dur="2000" advTm="46901"/>
    </mc:Choice>
    <mc:Fallback xmlns="">
      <p:transition spd="slow" advTm="46901"/>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0B7842-2222-F948-8212-3C59938577F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E39DCFD-E08D-A7F6-D8FB-463960180A28}"/>
              </a:ext>
            </a:extLst>
          </p:cNvPr>
          <p:cNvSpPr/>
          <p:nvPr/>
        </p:nvSpPr>
        <p:spPr>
          <a:xfrm>
            <a:off x="208009" y="1291974"/>
            <a:ext cx="8974091" cy="5213601"/>
          </a:xfrm>
          <a:prstGeom prst="roundRect">
            <a:avLst>
              <a:gd name="adj" fmla="val 6140"/>
            </a:avLst>
          </a:prstGeom>
          <a:solidFill>
            <a:schemeClr val="bg1"/>
          </a:solidFill>
          <a:ln w="38100">
            <a:solidFill>
              <a:schemeClr val="bg2"/>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بعد انتهاء الإجراءات القضائية بصدور حكم في الدعوى، تسترد الصحافة حقها في التعليق، إذ أن الحكم يصبح ملكا للكافة</a:t>
            </a:r>
            <a:r>
              <a:rPr kumimoji="0" lang="ar-EG"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إلا أن هذا التعليق مقيد بالا ينطوي علي ترجيح في القاضي  أو الحكم ذاته بشكل يقلل من هيبه القضاء. حيث يكون يقتصر التعليق علي تذكير العامة بالجريمة و ذكر الحكم القضائي كما يمكن من مناقشة الحكم من الوجه القانونية، من حيث مناقشة دفوع المتهم و اسانيد الحكم.</a:t>
            </a:r>
          </a:p>
        </p:txBody>
      </p:sp>
      <p:sp>
        <p:nvSpPr>
          <p:cNvPr id="4" name="TextBox 3">
            <a:extLst>
              <a:ext uri="{FF2B5EF4-FFF2-40B4-BE49-F238E27FC236}">
                <a16:creationId xmlns:a16="http://schemas.microsoft.com/office/drawing/2014/main" id="{DBD325E4-C4F1-5C34-82A5-79A84C338A3F}"/>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6558961D-4605-AAB1-26F6-C18E2055BB8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B04B7FC1-7C41-80D9-9A54-6D7BCA53D859}"/>
              </a:ext>
            </a:extLst>
          </p:cNvPr>
          <p:cNvSpPr txBox="1"/>
          <p:nvPr/>
        </p:nvSpPr>
        <p:spPr>
          <a:xfrm>
            <a:off x="3168625" y="561731"/>
            <a:ext cx="6096000"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400" dirty="0">
                <a:solidFill>
                  <a:prstClr val="black"/>
                </a:solidFill>
                <a:latin typeface="Alexandria regular" pitchFamily="2" charset="-78"/>
                <a:cs typeface="Alexandria regular" pitchFamily="2" charset="-78"/>
              </a:rPr>
              <a:t>4-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التعليق على الحكم عقب صدوره</a:t>
            </a: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5" name="Picture 4">
            <a:extLst>
              <a:ext uri="{FF2B5EF4-FFF2-40B4-BE49-F238E27FC236}">
                <a16:creationId xmlns:a16="http://schemas.microsoft.com/office/drawing/2014/main" id="{64DFADD4-8B75-C8AC-1E6A-EA98B0F2C865}"/>
              </a:ext>
            </a:extLst>
          </p:cNvPr>
          <p:cNvPicPr>
            <a:picLocks noChangeAspect="1"/>
          </p:cNvPicPr>
          <p:nvPr/>
        </p:nvPicPr>
        <p:blipFill>
          <a:blip r:embed="rId4"/>
          <a:stretch>
            <a:fillRect/>
          </a:stretch>
        </p:blipFill>
        <p:spPr>
          <a:xfrm>
            <a:off x="9220175" y="1424763"/>
            <a:ext cx="2705100" cy="4545958"/>
          </a:xfrm>
          <a:prstGeom prst="rect">
            <a:avLst/>
          </a:prstGeom>
        </p:spPr>
      </p:pic>
    </p:spTree>
    <p:extLst>
      <p:ext uri="{BB962C8B-B14F-4D97-AF65-F5344CB8AC3E}">
        <p14:creationId xmlns:p14="http://schemas.microsoft.com/office/powerpoint/2010/main" val="2405654412"/>
      </p:ext>
    </p:extLst>
  </p:cSld>
  <p:clrMapOvr>
    <a:masterClrMapping/>
  </p:clrMapOvr>
  <mc:AlternateContent xmlns:mc="http://schemas.openxmlformats.org/markup-compatibility/2006" xmlns:p14="http://schemas.microsoft.com/office/powerpoint/2010/main">
    <mc:Choice Requires="p14">
      <p:transition p14:dur="10" advTm="65957"/>
    </mc:Choice>
    <mc:Fallback xmlns="">
      <p:transition advTm="65957"/>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2D2737-58DA-0663-F88A-8E409B6C042A}"/>
            </a:ext>
          </a:extLst>
        </p:cNvPr>
        <p:cNvGrpSpPr/>
        <p:nvPr/>
      </p:nvGrpSpPr>
      <p:grpSpPr>
        <a:xfrm>
          <a:off x="0" y="0"/>
          <a:ext cx="0" cy="0"/>
          <a:chOff x="0" y="0"/>
          <a:chExt cx="0" cy="0"/>
        </a:xfrm>
      </p:grpSpPr>
      <p:sp>
        <p:nvSpPr>
          <p:cNvPr id="18" name="Title 1">
            <a:extLst>
              <a:ext uri="{FF2B5EF4-FFF2-40B4-BE49-F238E27FC236}">
                <a16:creationId xmlns:a16="http://schemas.microsoft.com/office/drawing/2014/main" id="{9AA6F9EA-90A8-B5D8-063C-05852B414B6F}"/>
              </a:ext>
            </a:extLst>
          </p:cNvPr>
          <p:cNvSpPr>
            <a:spLocks noGrp="1"/>
          </p:cNvSpPr>
          <p:nvPr>
            <p:ph type="title"/>
          </p:nvPr>
        </p:nvSpPr>
        <p:spPr>
          <a:xfrm>
            <a:off x="4119938" y="215758"/>
            <a:ext cx="7233862" cy="657546"/>
          </a:xfrm>
        </p:spPr>
        <p:txBody>
          <a:bodyPr>
            <a:normAutofit fontScale="90000"/>
          </a:bodyPr>
          <a:lstStyle/>
          <a:p>
            <a:pPr algn="ctr" rtl="1">
              <a:lnSpc>
                <a:spcPct val="100000"/>
              </a:lnSpc>
              <a:spcBef>
                <a:spcPts val="0"/>
              </a:spcBef>
              <a:defRPr/>
            </a:pPr>
            <a:r>
              <a:rPr lang="ar-EG" sz="2400" b="1" dirty="0">
                <a:solidFill>
                  <a:prstClr val="black"/>
                </a:solidFill>
                <a:latin typeface="Alexandria regular" pitchFamily="2" charset="-78"/>
                <a:ea typeface="+mn-ea"/>
                <a:cs typeface="Alexandria regular" pitchFamily="2" charset="-78"/>
              </a:rPr>
              <a:t>ولكن ماذا عن حالة رفض الإعلامي للحكم، أو شبة فساد يراها الإعلامي هل يجوز للإعلامي الإفصاح عنها؟</a:t>
            </a:r>
            <a:endParaRPr lang="en-US" sz="2400" b="1" dirty="0">
              <a:solidFill>
                <a:prstClr val="black"/>
              </a:solidFill>
              <a:latin typeface="Alexandria regular" pitchFamily="2" charset="-78"/>
              <a:ea typeface="+mn-ea"/>
              <a:cs typeface="Alexandria regular" pitchFamily="2" charset="-78"/>
            </a:endParaRPr>
          </a:p>
        </p:txBody>
      </p:sp>
      <p:sp>
        <p:nvSpPr>
          <p:cNvPr id="4" name="TextBox 3">
            <a:extLst>
              <a:ext uri="{FF2B5EF4-FFF2-40B4-BE49-F238E27FC236}">
                <a16:creationId xmlns:a16="http://schemas.microsoft.com/office/drawing/2014/main" id="{6FDD5AA4-63AE-FE69-0F58-521D92DE938A}"/>
              </a:ext>
            </a:extLst>
          </p:cNvPr>
          <p:cNvSpPr txBox="1"/>
          <p:nvPr/>
        </p:nvSpPr>
        <p:spPr>
          <a:xfrm>
            <a:off x="3369925" y="1078787"/>
            <a:ext cx="8722758" cy="5640512"/>
          </a:xfrm>
          <a:prstGeom prst="rect">
            <a:avLst/>
          </a:prstGeom>
        </p:spPr>
        <p:txBody>
          <a:bodyPr vert="horz" lIns="91440" tIns="45720" rIns="91440" bIns="45720" rtlCol="0">
            <a:normAutofit/>
          </a:bodyPr>
          <a:lstStyle/>
          <a:p>
            <a:pPr marL="0" marR="0" lvl="0" indent="0" algn="just" defTabSz="914400" rtl="1" eaLnBrk="1" fontAlgn="auto" latinLnBrk="0" hangingPunct="1">
              <a:lnSpc>
                <a:spcPct val="160000"/>
              </a:lnSpc>
              <a:spcBef>
                <a:spcPts val="1000"/>
              </a:spcBef>
              <a:spcAft>
                <a:spcPts val="0"/>
              </a:spcAft>
              <a:buClrTx/>
              <a:buSzTx/>
              <a:buFontTx/>
              <a:buNone/>
              <a:tabLst/>
              <a:defRPr/>
            </a:pPr>
            <a:endPar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60000"/>
              </a:lnSpc>
              <a:spcBef>
                <a:spcPts val="1000"/>
              </a:spcBef>
              <a:spcAft>
                <a:spcPts val="0"/>
              </a:spcAft>
              <a:buClrTx/>
              <a:buSzTx/>
              <a:buFontTx/>
              <a:buNone/>
              <a:tabLst/>
              <a:defRPr/>
            </a:pPr>
            <a:endParaRPr lang="ar-EG" b="1" dirty="0">
              <a:solidFill>
                <a:prstClr val="black"/>
              </a:solidFill>
              <a:latin typeface="Alexandria regular" pitchFamily="2" charset="-78"/>
              <a:cs typeface="Alexandria regular" pitchFamily="2" charset="-78"/>
            </a:endParaRPr>
          </a:p>
        </p:txBody>
      </p:sp>
      <p:pic>
        <p:nvPicPr>
          <p:cNvPr id="2" name="Picture 1">
            <a:extLst>
              <a:ext uri="{FF2B5EF4-FFF2-40B4-BE49-F238E27FC236}">
                <a16:creationId xmlns:a16="http://schemas.microsoft.com/office/drawing/2014/main" id="{2581864B-71E7-80C8-B408-0F089C3A9E61}"/>
              </a:ext>
            </a:extLst>
          </p:cNvPr>
          <p:cNvPicPr>
            <a:picLocks noChangeAspect="1"/>
          </p:cNvPicPr>
          <p:nvPr/>
        </p:nvPicPr>
        <p:blipFill>
          <a:blip r:embed="rId2"/>
          <a:stretch>
            <a:fillRect/>
          </a:stretch>
        </p:blipFill>
        <p:spPr>
          <a:xfrm>
            <a:off x="606033" y="1682575"/>
            <a:ext cx="2493480" cy="3718882"/>
          </a:xfrm>
          <a:prstGeom prst="rect">
            <a:avLst/>
          </a:prstGeom>
        </p:spPr>
      </p:pic>
      <p:sp>
        <p:nvSpPr>
          <p:cNvPr id="5" name="TextBox 4">
            <a:extLst>
              <a:ext uri="{FF2B5EF4-FFF2-40B4-BE49-F238E27FC236}">
                <a16:creationId xmlns:a16="http://schemas.microsoft.com/office/drawing/2014/main" id="{EBCB291B-6798-C268-2C1E-8D08490AB7DE}"/>
              </a:ext>
            </a:extLst>
          </p:cNvPr>
          <p:cNvSpPr txBox="1"/>
          <p:nvPr/>
        </p:nvSpPr>
        <p:spPr>
          <a:xfrm>
            <a:off x="3780891" y="1234012"/>
            <a:ext cx="7931648" cy="4616007"/>
          </a:xfrm>
          <a:prstGeom prst="rect">
            <a:avLst/>
          </a:prstGeom>
          <a:noFill/>
        </p:spPr>
        <p:txBody>
          <a:bodyPr wrap="square">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lang="ar-EG" b="1" dirty="0">
                <a:solidFill>
                  <a:prstClr val="black"/>
                </a:solidFill>
                <a:latin typeface="Alexandria regular" pitchFamily="2" charset="-78"/>
                <a:cs typeface="Alexandria regular" pitchFamily="2" charset="-78"/>
              </a:rPr>
              <a:t>أولا: حالة اشتباه الإعلامي في فساد القاضي أو محابته: </a:t>
            </a:r>
            <a:r>
              <a:rPr lang="ar-EG" dirty="0">
                <a:solidFill>
                  <a:srgbClr val="FF0000"/>
                </a:solidFill>
                <a:latin typeface="Alexandria regular" pitchFamily="2" charset="-78"/>
                <a:cs typeface="Alexandria regular" pitchFamily="2" charset="-78"/>
              </a:rPr>
              <a:t>لا يجوز </a:t>
            </a:r>
            <a:r>
              <a:rPr lang="ar-EG" dirty="0" err="1">
                <a:solidFill>
                  <a:srgbClr val="FF0000"/>
                </a:solidFill>
                <a:latin typeface="Alexandria regular" pitchFamily="2" charset="-78"/>
                <a:cs typeface="Alexandria regular" pitchFamily="2" charset="-78"/>
              </a:rPr>
              <a:t>للاعلامي</a:t>
            </a:r>
            <a:r>
              <a:rPr lang="ar-EG" dirty="0">
                <a:solidFill>
                  <a:srgbClr val="FF0000"/>
                </a:solidFill>
                <a:latin typeface="Alexandria regular" pitchFamily="2" charset="-78"/>
                <a:cs typeface="Alexandria regular" pitchFamily="2" charset="-78"/>
              </a:rPr>
              <a:t> التصريح بذلك إلا بناء علي أدله صادقة مشروعة مؤكدة </a:t>
            </a:r>
            <a:r>
              <a:rPr lang="ar-EG" dirty="0">
                <a:solidFill>
                  <a:prstClr val="black"/>
                </a:solidFill>
                <a:latin typeface="Alexandria regular" pitchFamily="2" charset="-78"/>
                <a:cs typeface="Alexandria regular" pitchFamily="2" charset="-78"/>
              </a:rPr>
              <a:t>تبين فساد هذا القاضي و لا يمكن بناء هذا الاتهام علي مجرد الاحاسيس او الأقوال المرسلة</a:t>
            </a:r>
          </a:p>
          <a:p>
            <a:pPr marL="0" marR="0" lvl="0" indent="0" algn="just" defTabSz="914400" rtl="1" eaLnBrk="1" fontAlgn="auto" latinLnBrk="0" hangingPunct="1">
              <a:lnSpc>
                <a:spcPct val="150000"/>
              </a:lnSpc>
              <a:spcBef>
                <a:spcPts val="0"/>
              </a:spcBef>
              <a:spcAft>
                <a:spcPts val="0"/>
              </a:spcAft>
              <a:buClrTx/>
              <a:buSzTx/>
              <a:buFontTx/>
              <a:buNone/>
              <a:tabLst/>
              <a:defRPr/>
            </a:pPr>
            <a:endParaRPr lang="ar-EG" dirty="0">
              <a:solidFill>
                <a:prstClr val="black"/>
              </a:solidFill>
              <a:latin typeface="Alexandria regular" pitchFamily="2" charset="-78"/>
              <a:cs typeface="Alexandria regular" pitchFamily="2" charset="-78"/>
            </a:endParaRPr>
          </a:p>
          <a:p>
            <a:pPr marL="0" marR="0" lvl="0" indent="0" algn="just" defTabSz="914400" rtl="1" eaLnBrk="1" fontAlgn="auto" latinLnBrk="0" hangingPunct="1">
              <a:lnSpc>
                <a:spcPct val="150000"/>
              </a:lnSpc>
              <a:spcBef>
                <a:spcPts val="0"/>
              </a:spcBef>
              <a:spcAft>
                <a:spcPts val="0"/>
              </a:spcAft>
              <a:buClrTx/>
              <a:buSzTx/>
              <a:buFontTx/>
              <a:buNone/>
              <a:tabLst/>
              <a:defRPr/>
            </a:pPr>
            <a:r>
              <a:rPr lang="ar-EG" b="1" dirty="0">
                <a:solidFill>
                  <a:prstClr val="black"/>
                </a:solidFill>
                <a:latin typeface="Alexandria regular" pitchFamily="2" charset="-78"/>
                <a:cs typeface="Alexandria regular" pitchFamily="2" charset="-78"/>
              </a:rPr>
              <a:t>حالة  رفض الإعلامي للحكم</a:t>
            </a:r>
            <a:r>
              <a:rPr lang="ar-EG" dirty="0">
                <a:solidFill>
                  <a:prstClr val="black"/>
                </a:solidFill>
                <a:latin typeface="Alexandria regular" pitchFamily="2" charset="-78"/>
                <a:cs typeface="Alexandria regular" pitchFamily="2" charset="-78"/>
              </a:rPr>
              <a:t>: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r>
              <a:rPr kumimoji="0" lang="ar-EG" sz="1800" b="0" i="0" u="none" strike="noStrike" kern="1200" cap="none" spc="0" normalizeH="0" baseline="0" noProof="0" dirty="0">
                <a:ln>
                  <a:noFill/>
                </a:ln>
                <a:solidFill>
                  <a:srgbClr val="FF0000"/>
                </a:solidFill>
                <a:effectLst/>
                <a:uLnTx/>
                <a:uFillTx/>
                <a:latin typeface="Alexandria regular" pitchFamily="2" charset="-78"/>
                <a:ea typeface="+mn-ea"/>
                <a:cs typeface="Alexandria regular" pitchFamily="2" charset="-78"/>
              </a:rPr>
              <a:t>يجب على وسائل الإعلام أن تبتعد عن تقدير الاحكام، والامتناع عن اصدار أحكام موازية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فحتي لو افترضا ورود الخطأ من جانب القاضي لأنه ليس معصوم من ذلك فأن التعليق على مثل هذه الأخطاء وتصحيحها أمر خاص درجات التقاضي الأعلى و بلجان التفتيش الخاصة بالقضاة وليس دور المؤسسات الإعلامية. لأن مخالفة ذلك قد تسبب انتهاك هيبة القضاء و هو ضرر أكبر أكثر من الفائدة المرجوة في رقابة الرأي العام المتمثلة في سلطة الإعلام.</a:t>
            </a:r>
          </a:p>
        </p:txBody>
      </p:sp>
    </p:spTree>
    <p:extLst>
      <p:ext uri="{BB962C8B-B14F-4D97-AF65-F5344CB8AC3E}">
        <p14:creationId xmlns:p14="http://schemas.microsoft.com/office/powerpoint/2010/main" val="2174937115"/>
      </p:ext>
    </p:extLst>
  </p:cSld>
  <p:clrMapOvr>
    <a:masterClrMapping/>
  </p:clrMapOvr>
  <mc:AlternateContent xmlns:mc="http://schemas.openxmlformats.org/markup-compatibility/2006" xmlns:p14="http://schemas.microsoft.com/office/powerpoint/2010/main">
    <mc:Choice Requires="p14">
      <p:transition spd="slow" p14:dur="2000" advTm="208756"/>
    </mc:Choice>
    <mc:Fallback xmlns="">
      <p:transition spd="slow" advTm="208756"/>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26D1C-87E7-6F20-9556-4407E725FA7F}"/>
              </a:ext>
            </a:extLst>
          </p:cNvPr>
          <p:cNvSpPr>
            <a:spLocks noGrp="1"/>
          </p:cNvSpPr>
          <p:nvPr>
            <p:ph type="title"/>
          </p:nvPr>
        </p:nvSpPr>
        <p:spPr/>
        <p:txBody>
          <a:bodyPr>
            <a:normAutofit/>
          </a:bodyPr>
          <a:lstStyle/>
          <a:p>
            <a:pPr algn="r" rtl="1"/>
            <a:r>
              <a:rPr lang="ar-EG" sz="2400" dirty="0">
                <a:latin typeface="Alexandria" pitchFamily="2" charset="-78"/>
                <a:cs typeface="Alexandria" pitchFamily="2" charset="-78"/>
              </a:rPr>
              <a:t>ولكن ماذا لو ان من يريد التعليق علي الحكم هو القاضي المصدر للحكم ذاته ؟</a:t>
            </a:r>
            <a:endParaRPr lang="en-US" sz="2400" dirty="0">
              <a:latin typeface="Alexandria" pitchFamily="2" charset="-78"/>
              <a:cs typeface="Alexandria" pitchFamily="2" charset="-78"/>
            </a:endParaRPr>
          </a:p>
        </p:txBody>
      </p:sp>
      <p:sp>
        <p:nvSpPr>
          <p:cNvPr id="3" name="Content Placeholder 2">
            <a:extLst>
              <a:ext uri="{FF2B5EF4-FFF2-40B4-BE49-F238E27FC236}">
                <a16:creationId xmlns:a16="http://schemas.microsoft.com/office/drawing/2014/main" id="{71C5B342-35E7-A286-7789-FD58B2780D1A}"/>
              </a:ext>
            </a:extLst>
          </p:cNvPr>
          <p:cNvSpPr>
            <a:spLocks noGrp="1"/>
          </p:cNvSpPr>
          <p:nvPr>
            <p:ph sz="half" idx="1"/>
          </p:nvPr>
        </p:nvSpPr>
        <p:spPr>
          <a:xfrm>
            <a:off x="838200" y="1582220"/>
            <a:ext cx="10627760" cy="4594743"/>
          </a:xfrm>
        </p:spPr>
        <p:txBody>
          <a:bodyPr>
            <a:normAutofit/>
          </a:bodyPr>
          <a:lstStyle/>
          <a:p>
            <a:pPr marL="0" indent="0" algn="just" rtl="1">
              <a:lnSpc>
                <a:spcPct val="150000"/>
              </a:lnSpc>
              <a:buNone/>
            </a:pPr>
            <a:endParaRPr lang="en-US" sz="1800" dirty="0">
              <a:latin typeface="Alexandria" pitchFamily="2" charset="-78"/>
              <a:cs typeface="Alexandria" pitchFamily="2" charset="-78"/>
            </a:endParaRPr>
          </a:p>
          <a:p>
            <a:pPr marL="0" indent="0" algn="just" rtl="1">
              <a:lnSpc>
                <a:spcPct val="150000"/>
              </a:lnSpc>
              <a:buNone/>
            </a:pPr>
            <a:r>
              <a:rPr lang="ar-EG" sz="1800" dirty="0">
                <a:latin typeface="Alexandria" pitchFamily="2" charset="-78"/>
                <a:cs typeface="Alexandria" pitchFamily="2" charset="-78"/>
              </a:rPr>
              <a:t>ففي بعض البلاد، نجد ميل بضع من القضاة إلى التقرب من وسائل الإعلام، فيسارعون إلى عقد المؤتمرات الصحفية واللقاءات التليفزيونية عقب بعض المحاكمات في قضايا الرأي العام وذلك لتبرير قضائه سواء كان بالإدانة أو بالبراءة، على الرغم من أنه قد سطر ذلك في حكمه، بل أن البعض منهم يكتب الأحكام ويبعث بها إلى وسائل الصحف اليومية لنشرها أو يستجيب لطلب رجال الصحافة بنشر أحكامه كي تنال المدح من القراء فيضطر لهذا السبب أن يصوغ أحكامه بأسلوب يحدث صدى في الرأي العام. وما قد يتبع ذلك من حدوث أثر عكسي من الاساءة إلى القضاء.</a:t>
            </a:r>
          </a:p>
          <a:p>
            <a:pPr marL="0" indent="0" algn="just" rtl="1">
              <a:lnSpc>
                <a:spcPct val="150000"/>
              </a:lnSpc>
              <a:buNone/>
            </a:pPr>
            <a:r>
              <a:rPr lang="ar-EG" sz="1800" dirty="0">
                <a:latin typeface="Alexandria" pitchFamily="2" charset="-78"/>
                <a:cs typeface="Alexandria" pitchFamily="2" charset="-78"/>
              </a:rPr>
              <a:t>و نظرا </a:t>
            </a:r>
            <a:r>
              <a:rPr lang="ar-EG" sz="1800" dirty="0" err="1">
                <a:latin typeface="Alexandria" pitchFamily="2" charset="-78"/>
                <a:cs typeface="Alexandria" pitchFamily="2" charset="-78"/>
              </a:rPr>
              <a:t>للاثر</a:t>
            </a:r>
            <a:r>
              <a:rPr lang="ar-EG" sz="1800" dirty="0">
                <a:latin typeface="Alexandria" pitchFamily="2" charset="-78"/>
                <a:cs typeface="Alexandria" pitchFamily="2" charset="-78"/>
              </a:rPr>
              <a:t> الضار لمثل هذه التصرفات فإن هذا التعليق ممنوع علي القضاة في معظم الدول العربية لما فيه من انتهاك من هيبة القضاء.</a:t>
            </a:r>
          </a:p>
        </p:txBody>
      </p:sp>
    </p:spTree>
    <p:extLst>
      <p:ext uri="{BB962C8B-B14F-4D97-AF65-F5344CB8AC3E}">
        <p14:creationId xmlns:p14="http://schemas.microsoft.com/office/powerpoint/2010/main" val="1737755777"/>
      </p:ext>
    </p:extLst>
  </p:cSld>
  <p:clrMapOvr>
    <a:masterClrMapping/>
  </p:clrMapOvr>
  <mc:AlternateContent xmlns:mc="http://schemas.openxmlformats.org/markup-compatibility/2006" xmlns:p14="http://schemas.microsoft.com/office/powerpoint/2010/main">
    <mc:Choice Requires="p14">
      <p:transition spd="slow" p14:dur="2000" advTm="92668"/>
    </mc:Choice>
    <mc:Fallback xmlns="">
      <p:transition spd="slow" advTm="92668"/>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ACBBF3-CBF6-5966-DEAE-44786A44819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E6D0797-D7BB-47A1-F0E1-C3666D1FC4B0}"/>
              </a:ext>
            </a:extLst>
          </p:cNvPr>
          <p:cNvSpPr txBox="1"/>
          <p:nvPr/>
        </p:nvSpPr>
        <p:spPr>
          <a:xfrm>
            <a:off x="298173" y="2164566"/>
            <a:ext cx="10859561" cy="2538515"/>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00" cap="none" spc="0" normalizeH="0" baseline="0" noProof="0" dirty="0">
                <a:ln>
                  <a:noFill/>
                </a:ln>
                <a:solidFill>
                  <a:prstClr val="black"/>
                </a:solidFill>
                <a:effectLst/>
                <a:uLnTx/>
                <a:uFillTx/>
                <a:latin typeface="Alexandria" pitchFamily="2" charset="-78"/>
                <a:ea typeface="Calibri" panose="020F0502020204030204" pitchFamily="34" charset="0"/>
                <a:cs typeface="Alexandria" pitchFamily="2" charset="-78"/>
              </a:rPr>
              <a:t>وفقا للمادة 187 يعاقب بالغرامة لا تقل عن مائة ألف جنيه ولا تزيد على ثلاثمائة ألف جنيه كل من نشر بإحدى الطرق المتقدم ذكرها أموراً من شأنها التأثير في القضاة الذين يناط بهم الفصل في دعوى مطروحة أمام أية جهة من جهات القضاء في البلاد أو في رجال القضاء أو النيابة أو غيرهم من الموظفين المكلفين بتحقيق أو التأثير في الشهود الذين قد يطلبون لأداء الشهادة في تلك الدعوى أو في ذلك التحقيق أو أموراً من شأنها منع شخص من الإفضاء بمعلومات لأولي الأمر أو التأثير في الرأي العام لمصلحة طرف في الدعوى أو التحقيق أو ضده.</a:t>
            </a:r>
            <a:endParaRPr kumimoji="0" lang="en-US" sz="1800" b="0" i="0" u="none" strike="noStrike" kern="100" cap="none" spc="0" normalizeH="0" baseline="0" noProof="0" dirty="0">
              <a:ln>
                <a:noFill/>
              </a:ln>
              <a:solidFill>
                <a:srgbClr val="FF0000"/>
              </a:solidFill>
              <a:effectLst/>
              <a:uLnTx/>
              <a:uFillTx/>
              <a:latin typeface="Alexandria" pitchFamily="2" charset="-78"/>
              <a:ea typeface="Calibri" panose="020F0502020204030204" pitchFamily="34" charset="0"/>
              <a:cs typeface="Alexandria" pitchFamily="2" charset="-78"/>
            </a:endParaRPr>
          </a:p>
        </p:txBody>
      </p:sp>
      <p:sp>
        <p:nvSpPr>
          <p:cNvPr id="6" name="TextBox 5">
            <a:extLst>
              <a:ext uri="{FF2B5EF4-FFF2-40B4-BE49-F238E27FC236}">
                <a16:creationId xmlns:a16="http://schemas.microsoft.com/office/drawing/2014/main" id="{0D358E2A-11E7-DB03-A70F-C14AF474DF5E}"/>
              </a:ext>
            </a:extLst>
          </p:cNvPr>
          <p:cNvSpPr txBox="1"/>
          <p:nvPr/>
        </p:nvSpPr>
        <p:spPr>
          <a:xfrm>
            <a:off x="997905" y="830747"/>
            <a:ext cx="10046814" cy="458780"/>
          </a:xfrm>
          <a:prstGeom prst="rect">
            <a:avLst/>
          </a:prstGeom>
          <a:noFill/>
        </p:spPr>
        <p:txBody>
          <a:bodyPr wrap="square">
            <a:spAutoFit/>
          </a:bodyPr>
          <a:lstStyle/>
          <a:p>
            <a:pPr marL="0" marR="0" lvl="0" indent="0" algn="r" defTabSz="914400" rtl="1" eaLnBrk="1" fontAlgn="auto" latinLnBrk="0" hangingPunct="1">
              <a:lnSpc>
                <a:spcPct val="107000"/>
              </a:lnSpc>
              <a:spcBef>
                <a:spcPts val="0"/>
              </a:spcBef>
              <a:spcAft>
                <a:spcPts val="800"/>
              </a:spcAft>
              <a:buClrTx/>
              <a:buSzTx/>
              <a:buFontTx/>
              <a:buNone/>
              <a:tabLst/>
              <a:defRPr/>
            </a:pPr>
            <a:r>
              <a:rPr kumimoji="0" lang="ar-EG" sz="2400" b="1"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Arial" panose="020B0604020202020204" pitchFamily="34" charset="0"/>
              </a:rPr>
              <a:t>ولكن ماذا إذا  تجاهل الإعلامي  الضوابط السابق؟</a:t>
            </a:r>
          </a:p>
        </p:txBody>
      </p:sp>
    </p:spTree>
    <p:extLst>
      <p:ext uri="{BB962C8B-B14F-4D97-AF65-F5344CB8AC3E}">
        <p14:creationId xmlns:p14="http://schemas.microsoft.com/office/powerpoint/2010/main" val="646348222"/>
      </p:ext>
    </p:extLst>
  </p:cSld>
  <p:clrMapOvr>
    <a:masterClrMapping/>
  </p:clrMapOvr>
  <mc:AlternateContent xmlns:mc="http://schemas.openxmlformats.org/markup-compatibility/2006" xmlns:p14="http://schemas.microsoft.com/office/powerpoint/2010/main">
    <mc:Choice Requires="p14">
      <p:transition spd="slow" p14:dur="2000" advTm="42076"/>
    </mc:Choice>
    <mc:Fallback xmlns="">
      <p:transition spd="slow" advTm="42076"/>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32ACBE-6EA6-5AC1-BD5D-68C7D2723D5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F907F7E-5B74-C0BD-B864-D650019998E4}"/>
              </a:ext>
            </a:extLst>
          </p:cNvPr>
          <p:cNvSpPr txBox="1"/>
          <p:nvPr/>
        </p:nvSpPr>
        <p:spPr>
          <a:xfrm>
            <a:off x="298173" y="2164566"/>
            <a:ext cx="10859561" cy="3152979"/>
          </a:xfrm>
          <a:prstGeom prst="rect">
            <a:avLst/>
          </a:prstGeom>
          <a:noFill/>
        </p:spPr>
        <p:txBody>
          <a:bodyPr wrap="square">
            <a:spAutoFit/>
          </a:bodyPr>
          <a:lstStyle/>
          <a:p>
            <a:pPr marL="0" marR="0" lvl="0" indent="0" algn="r" defTabSz="914400" rtl="1" eaLnBrk="1" fontAlgn="auto" latinLnBrk="0" hangingPunct="1">
              <a:lnSpc>
                <a:spcPct val="107000"/>
              </a:lnSpc>
              <a:spcBef>
                <a:spcPts val="0"/>
              </a:spcBef>
              <a:spcAft>
                <a:spcPts val="800"/>
              </a:spcAft>
              <a:buClrTx/>
              <a:buSzTx/>
              <a:buFontTx/>
              <a:buNone/>
              <a:tabLst/>
              <a:defRPr/>
            </a:pPr>
            <a:r>
              <a:rPr kumimoji="0" lang="ar-EG" sz="1800" b="0" i="0" u="none" strike="noStrike" kern="100" cap="none" spc="0" normalizeH="0" baseline="0" noProof="0" dirty="0">
                <a:ln>
                  <a:noFill/>
                </a:ln>
                <a:solidFill>
                  <a:prstClr val="black"/>
                </a:solidFill>
                <a:effectLst/>
                <a:uLnTx/>
                <a:uFillTx/>
                <a:latin typeface="Alexandria" pitchFamily="2" charset="-78"/>
                <a:ea typeface="Calibri" panose="020F0502020204030204" pitchFamily="34" charset="0"/>
                <a:cs typeface="Alexandria" pitchFamily="2" charset="-78"/>
              </a:rPr>
              <a:t>يختلف الأمر بحسب المخالفة فإذا اقتصرت المخالفة علي نشر بعض البيانات الحساسة كصور لم يكن من المصرح نشر كانت العقوبة نفس عقوبة إذاعة و نقل الصور الجنائية  كما يجوز تعويض  صاحب الصور عن الضرر مدنيا.</a:t>
            </a:r>
          </a:p>
          <a:p>
            <a:pPr marL="0" marR="0" lvl="0" indent="0" algn="r" defTabSz="914400" rtl="1" eaLnBrk="1" fontAlgn="auto" latinLnBrk="0" hangingPunct="1">
              <a:lnSpc>
                <a:spcPct val="107000"/>
              </a:lnSpc>
              <a:spcBef>
                <a:spcPts val="0"/>
              </a:spcBef>
              <a:spcAft>
                <a:spcPts val="800"/>
              </a:spcAft>
              <a:buClrTx/>
              <a:buSzTx/>
              <a:buFontTx/>
              <a:buNone/>
              <a:tabLst/>
              <a:defRPr/>
            </a:pPr>
            <a:endParaRPr kumimoji="0" lang="ar-EG" sz="1800" b="0" i="0" u="none" strike="noStrike" kern="100" cap="none" spc="0" normalizeH="0" baseline="0" noProof="0" dirty="0">
              <a:ln>
                <a:noFill/>
              </a:ln>
              <a:solidFill>
                <a:prstClr val="black"/>
              </a:solidFill>
              <a:effectLst/>
              <a:uLnTx/>
              <a:uFillTx/>
              <a:latin typeface="Alexandria" pitchFamily="2" charset="-78"/>
              <a:ea typeface="Calibri" panose="020F0502020204030204" pitchFamily="34" charset="0"/>
              <a:cs typeface="Alexandria" pitchFamily="2" charset="-78"/>
            </a:endParaRPr>
          </a:p>
          <a:p>
            <a:pPr marL="0" marR="0" lvl="0" indent="0" algn="r" defTabSz="914400" rtl="1" eaLnBrk="1" fontAlgn="auto" latinLnBrk="0" hangingPunct="1">
              <a:lnSpc>
                <a:spcPct val="107000"/>
              </a:lnSpc>
              <a:spcBef>
                <a:spcPts val="0"/>
              </a:spcBef>
              <a:spcAft>
                <a:spcPts val="800"/>
              </a:spcAft>
              <a:buClrTx/>
              <a:buSzTx/>
              <a:buFontTx/>
              <a:buNone/>
              <a:tabLst/>
              <a:defRPr/>
            </a:pPr>
            <a:r>
              <a:rPr lang="ar-EG" kern="100" dirty="0">
                <a:solidFill>
                  <a:prstClr val="black"/>
                </a:solidFill>
                <a:latin typeface="Alexandria" pitchFamily="2" charset="-78"/>
                <a:ea typeface="Calibri" panose="020F0502020204030204" pitchFamily="34" charset="0"/>
                <a:cs typeface="Alexandria" pitchFamily="2" charset="-78"/>
              </a:rPr>
              <a:t>و إذا اقتصر الأمر علي نشر بعض البيانات الشخصية ككشف هوية أحد الشهود </a:t>
            </a:r>
            <a:r>
              <a:rPr lang="ar-EG" kern="100" dirty="0" err="1">
                <a:solidFill>
                  <a:prstClr val="black"/>
                </a:solidFill>
                <a:latin typeface="Alexandria" pitchFamily="2" charset="-78"/>
                <a:ea typeface="Calibri" panose="020F0502020204030204" pitchFamily="34" charset="0"/>
                <a:cs typeface="Alexandria" pitchFamily="2" charset="-78"/>
              </a:rPr>
              <a:t>زو</a:t>
            </a:r>
            <a:r>
              <a:rPr lang="ar-EG" kern="100" dirty="0">
                <a:solidFill>
                  <a:prstClr val="black"/>
                </a:solidFill>
                <a:latin typeface="Alexandria" pitchFamily="2" charset="-78"/>
                <a:ea typeface="Calibri" panose="020F0502020204030204" pitchFamily="34" charset="0"/>
                <a:cs typeface="Alexandria" pitchFamily="2" charset="-78"/>
              </a:rPr>
              <a:t> مكان سكنه كانت العقوبة تعويض هذا الشخص مدنيا عما تسبب فيه الإعلامي من اضرار</a:t>
            </a:r>
          </a:p>
          <a:p>
            <a:pPr marL="0" marR="0" lvl="0" indent="0" algn="r" defTabSz="914400" rtl="1" eaLnBrk="1" fontAlgn="auto" latinLnBrk="0" hangingPunct="1">
              <a:lnSpc>
                <a:spcPct val="107000"/>
              </a:lnSpc>
              <a:spcBef>
                <a:spcPts val="0"/>
              </a:spcBef>
              <a:spcAft>
                <a:spcPts val="800"/>
              </a:spcAft>
              <a:buClrTx/>
              <a:buSzTx/>
              <a:buFontTx/>
              <a:buNone/>
              <a:tabLst/>
              <a:defRPr/>
            </a:pPr>
            <a:endParaRPr lang="ar-EG" kern="100" dirty="0">
              <a:solidFill>
                <a:prstClr val="black"/>
              </a:solidFill>
              <a:latin typeface="Alexandria" pitchFamily="2" charset="-78"/>
              <a:ea typeface="Calibri" panose="020F0502020204030204" pitchFamily="34" charset="0"/>
              <a:cs typeface="Alexandria" pitchFamily="2" charset="-78"/>
            </a:endParaRPr>
          </a:p>
          <a:p>
            <a:pPr marL="0" marR="0" lvl="0" indent="0" algn="r" defTabSz="914400" rtl="1" eaLnBrk="1" fontAlgn="auto" latinLnBrk="0" hangingPunct="1">
              <a:lnSpc>
                <a:spcPct val="107000"/>
              </a:lnSpc>
              <a:spcBef>
                <a:spcPts val="0"/>
              </a:spcBef>
              <a:spcAft>
                <a:spcPts val="800"/>
              </a:spcAft>
              <a:buClrTx/>
              <a:buSzTx/>
              <a:buFontTx/>
              <a:buNone/>
              <a:tabLst/>
              <a:defRPr/>
            </a:pPr>
            <a:r>
              <a:rPr kumimoji="0" lang="ar-EG" sz="1800" b="0" i="0" u="none" strike="noStrike" kern="100" cap="none" spc="0" normalizeH="0" baseline="0" noProof="0" dirty="0">
                <a:ln>
                  <a:noFill/>
                </a:ln>
                <a:solidFill>
                  <a:prstClr val="black"/>
                </a:solidFill>
                <a:effectLst/>
                <a:uLnTx/>
                <a:uFillTx/>
                <a:latin typeface="Alexandria" pitchFamily="2" charset="-78"/>
                <a:ea typeface="Calibri" panose="020F0502020204030204" pitchFamily="34" charset="0"/>
                <a:cs typeface="Alexandria" pitchFamily="2" charset="-78"/>
              </a:rPr>
              <a:t>وإذا كانت المخالفة انتهاك سرية الجلسات العقوبة الجنائية السابق الإشارة اليها ولو لم ينتج أي ضرر مثبت عن هذا النشر </a:t>
            </a:r>
            <a:endParaRPr kumimoji="0" lang="en-US" sz="1800" b="0" i="0" u="none" strike="noStrike" kern="100" cap="none" spc="0" normalizeH="0" baseline="0" noProof="0" dirty="0">
              <a:ln>
                <a:noFill/>
              </a:ln>
              <a:solidFill>
                <a:srgbClr val="FF0000"/>
              </a:solidFill>
              <a:effectLst/>
              <a:uLnTx/>
              <a:uFillTx/>
              <a:latin typeface="Alexandria" pitchFamily="2" charset="-78"/>
              <a:ea typeface="Calibri" panose="020F0502020204030204" pitchFamily="34" charset="0"/>
              <a:cs typeface="Alexandria" pitchFamily="2" charset="-78"/>
            </a:endParaRPr>
          </a:p>
        </p:txBody>
      </p:sp>
      <p:sp>
        <p:nvSpPr>
          <p:cNvPr id="6" name="TextBox 5">
            <a:extLst>
              <a:ext uri="{FF2B5EF4-FFF2-40B4-BE49-F238E27FC236}">
                <a16:creationId xmlns:a16="http://schemas.microsoft.com/office/drawing/2014/main" id="{86660628-484A-2E14-B3FD-DDC14DABDD5E}"/>
              </a:ext>
            </a:extLst>
          </p:cNvPr>
          <p:cNvSpPr txBox="1"/>
          <p:nvPr/>
        </p:nvSpPr>
        <p:spPr>
          <a:xfrm>
            <a:off x="997905" y="830747"/>
            <a:ext cx="10046814" cy="853952"/>
          </a:xfrm>
          <a:prstGeom prst="rect">
            <a:avLst/>
          </a:prstGeom>
          <a:noFill/>
        </p:spPr>
        <p:txBody>
          <a:bodyPr wrap="square">
            <a:spAutoFit/>
          </a:bodyPr>
          <a:lstStyle/>
          <a:p>
            <a:pPr marL="0" marR="0" lvl="0" indent="0" algn="r" defTabSz="914400" rtl="1" eaLnBrk="1" fontAlgn="auto" latinLnBrk="0" hangingPunct="1">
              <a:lnSpc>
                <a:spcPct val="107000"/>
              </a:lnSpc>
              <a:spcBef>
                <a:spcPts val="0"/>
              </a:spcBef>
              <a:spcAft>
                <a:spcPts val="800"/>
              </a:spcAft>
              <a:buClrTx/>
              <a:buSzTx/>
              <a:buFontTx/>
              <a:buNone/>
              <a:tabLst/>
              <a:defRPr/>
            </a:pPr>
            <a:r>
              <a:rPr kumimoji="0" lang="ar-EG" sz="2400" b="1"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Arial" panose="020B0604020202020204" pitchFamily="34" charset="0"/>
              </a:rPr>
              <a:t>بالإضافة للعقوبة السابقة يعاقب الإعلامي علي سلوكه وفقا للقواعد العامة في قانوني الاعلام المصري و السعودي في النشر الإعلامي</a:t>
            </a:r>
          </a:p>
        </p:txBody>
      </p:sp>
    </p:spTree>
    <p:extLst>
      <p:ext uri="{BB962C8B-B14F-4D97-AF65-F5344CB8AC3E}">
        <p14:creationId xmlns:p14="http://schemas.microsoft.com/office/powerpoint/2010/main" val="472920204"/>
      </p:ext>
    </p:extLst>
  </p:cSld>
  <p:clrMapOvr>
    <a:masterClrMapping/>
  </p:clrMapOvr>
  <mc:AlternateContent xmlns:mc="http://schemas.openxmlformats.org/markup-compatibility/2006" xmlns:p14="http://schemas.microsoft.com/office/powerpoint/2010/main">
    <mc:Choice Requires="p14">
      <p:transition spd="slow" p14:dur="2000" advTm="90313"/>
    </mc:Choice>
    <mc:Fallback xmlns="">
      <p:transition spd="slow" advTm="90313"/>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79FF2F2-EADF-70E9-3EFD-51ACFA911744}"/>
              </a:ext>
            </a:extLst>
          </p:cNvPr>
          <p:cNvSpPr txBox="1"/>
          <p:nvPr/>
        </p:nvSpPr>
        <p:spPr>
          <a:xfrm>
            <a:off x="298173" y="2164566"/>
            <a:ext cx="10859561" cy="3369512"/>
          </a:xfrm>
          <a:prstGeom prst="rect">
            <a:avLst/>
          </a:prstGeom>
          <a:noFill/>
        </p:spPr>
        <p:txBody>
          <a:bodyPr wrap="square">
            <a:spAutoFit/>
          </a:bodyPr>
          <a:lstStyle/>
          <a:p>
            <a:pPr marL="0" marR="0" algn="just" rtl="1">
              <a:lnSpc>
                <a:spcPct val="150000"/>
              </a:lnSpc>
              <a:spcBef>
                <a:spcPts val="0"/>
              </a:spcBef>
              <a:spcAft>
                <a:spcPts val="800"/>
              </a:spcAft>
            </a:pPr>
            <a:r>
              <a:rPr lang="ar-EG" kern="100" dirty="0">
                <a:effectLst/>
                <a:latin typeface="Alexandria" pitchFamily="2" charset="-78"/>
                <a:ea typeface="Calibri" panose="020F0502020204030204" pitchFamily="34" charset="0"/>
                <a:cs typeface="Alexandria" pitchFamily="2" charset="-78"/>
              </a:rPr>
              <a:t>نصت المادة 171 من قانون العقوبات على أن « </a:t>
            </a:r>
            <a:r>
              <a:rPr lang="ar-EG" kern="100" dirty="0">
                <a:solidFill>
                  <a:srgbClr val="FF0000"/>
                </a:solidFill>
                <a:effectLst/>
                <a:latin typeface="Alexandria" pitchFamily="2" charset="-78"/>
                <a:ea typeface="Calibri" panose="020F0502020204030204" pitchFamily="34" charset="0"/>
                <a:cs typeface="Alexandria" pitchFamily="2" charset="-78"/>
              </a:rPr>
              <a:t>كل من حرض واحدا أو أكثر بارتكاب جناية أو جنحة بقول أو صياح جهر به علنا أو بفعل أو إيماء صدر منه </a:t>
            </a:r>
            <a:r>
              <a:rPr lang="ar-EG" kern="100" dirty="0">
                <a:effectLst/>
                <a:latin typeface="Alexandria" pitchFamily="2" charset="-78"/>
                <a:ea typeface="Calibri" panose="020F0502020204030204" pitchFamily="34" charset="0"/>
                <a:cs typeface="Alexandria" pitchFamily="2" charset="-78"/>
              </a:rPr>
              <a:t>علنا أو بكتابة أو رسوم أو صور أو صور شمسية أو رموز أو أية طريقة أخرى من طرق التمثيل جعلها علنية أو بأية وسيلة أخرى من وسائل العلانية يعد شريكا في فعلها ويعاقب بالعقاب المقرر لها إذا ترتب على هذا التحريض وقوع تلك الجناية أو الجنحة بالفعل. أما إذا ترتب على التحريض مجرد الشروع في الجريمة فيطبق القاضي الأحكام القانونية في العقاب على الشروع. ويعتبر القول أو الصياح علنيا إذا حصل الجهر به أو ترديده بإحدى الوسائل الميكانيكية في محفل عام أو طريق عام أو أي مكان آخر مطروق أو إذا حصل الجهر به أو ترديده بحيث يستطيع سماعه من كان في مثل ذلك الطريق أو المكان أو إذا أذيع بطريق اللاسلكي أو بأية طريقة أخرى. </a:t>
            </a:r>
            <a:endParaRPr lang="en-US" kern="100" dirty="0">
              <a:solidFill>
                <a:srgbClr val="FF0000"/>
              </a:solidFill>
              <a:effectLst/>
              <a:latin typeface="Alexandria" pitchFamily="2" charset="-78"/>
              <a:ea typeface="Calibri" panose="020F0502020204030204" pitchFamily="34" charset="0"/>
              <a:cs typeface="Alexandria" pitchFamily="2" charset="-78"/>
            </a:endParaRPr>
          </a:p>
        </p:txBody>
      </p:sp>
      <p:sp>
        <p:nvSpPr>
          <p:cNvPr id="6" name="TextBox 5">
            <a:extLst>
              <a:ext uri="{FF2B5EF4-FFF2-40B4-BE49-F238E27FC236}">
                <a16:creationId xmlns:a16="http://schemas.microsoft.com/office/drawing/2014/main" id="{125BED95-52B6-471D-FC13-CFFCF0558186}"/>
              </a:ext>
            </a:extLst>
          </p:cNvPr>
          <p:cNvSpPr txBox="1"/>
          <p:nvPr/>
        </p:nvSpPr>
        <p:spPr>
          <a:xfrm>
            <a:off x="997905" y="830747"/>
            <a:ext cx="10046814" cy="853952"/>
          </a:xfrm>
          <a:prstGeom prst="rect">
            <a:avLst/>
          </a:prstGeom>
          <a:noFill/>
        </p:spPr>
        <p:txBody>
          <a:bodyPr wrap="square">
            <a:spAutoFit/>
          </a:bodyPr>
          <a:lstStyle/>
          <a:p>
            <a:pPr marL="0" marR="0" lvl="0" indent="0" algn="r" defTabSz="914400" rtl="1" eaLnBrk="1" fontAlgn="auto" latinLnBrk="0" hangingPunct="1">
              <a:lnSpc>
                <a:spcPct val="107000"/>
              </a:lnSpc>
              <a:spcBef>
                <a:spcPts val="0"/>
              </a:spcBef>
              <a:spcAft>
                <a:spcPts val="800"/>
              </a:spcAft>
              <a:buClrTx/>
              <a:buSzTx/>
              <a:buFontTx/>
              <a:buNone/>
              <a:tabLst/>
              <a:defRPr/>
            </a:pPr>
            <a:r>
              <a:rPr kumimoji="0" lang="ar-EG" sz="2400" b="1"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Arial" panose="020B0604020202020204" pitchFamily="34" charset="0"/>
              </a:rPr>
              <a:t>ولكن ماذا إذا أدي</a:t>
            </a:r>
            <a:r>
              <a:rPr lang="ar-EG" sz="2400" b="1" kern="100" dirty="0">
                <a:solidFill>
                  <a:prstClr val="black"/>
                </a:solidFill>
                <a:latin typeface="Calibri" panose="020F0502020204030204" pitchFamily="34" charset="0"/>
                <a:ea typeface="Calibri" panose="020F0502020204030204" pitchFamily="34" charset="0"/>
                <a:cs typeface="Arial" panose="020B0604020202020204" pitchFamily="34" charset="0"/>
              </a:rPr>
              <a:t> تجاهل الإعلامي لكل الضوابط السابق ذكرها بان قام بعرض القضية بصورة حملت تحريضا علي المتهم إلي التسبب إيذاء المتهم بالفعل؟</a:t>
            </a:r>
            <a:endParaRPr kumimoji="0" lang="ar-EG" sz="2400" b="1"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20035782"/>
      </p:ext>
    </p:extLst>
  </p:cSld>
  <p:clrMapOvr>
    <a:masterClrMapping/>
  </p:clrMapOvr>
  <mc:AlternateContent xmlns:mc="http://schemas.openxmlformats.org/markup-compatibility/2006" xmlns:p14="http://schemas.microsoft.com/office/powerpoint/2010/main">
    <mc:Choice Requires="p14">
      <p:transition spd="slow" p14:dur="2000" advTm="62219"/>
    </mc:Choice>
    <mc:Fallback xmlns="">
      <p:transition spd="slow" advTm="62219"/>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D45598-40F3-1648-3F73-B027A590EF4D}"/>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21D448F6-24E0-BEDB-A0A5-FD20345E37B7}"/>
              </a:ext>
            </a:extLst>
          </p:cNvPr>
          <p:cNvSpPr>
            <a:spLocks noGrp="1"/>
          </p:cNvSpPr>
          <p:nvPr>
            <p:ph type="title"/>
          </p:nvPr>
        </p:nvSpPr>
        <p:spPr>
          <a:xfrm>
            <a:off x="4051034" y="291027"/>
            <a:ext cx="7850312" cy="6030930"/>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كذلك فإنه وفقا للقانون السعودي فأن الإيذاء الجسدي له عقوبات صارمة تبدأ من سجن لمدة سنتين وبغرامة لا تزيد عن 100 ألف ريال، حسب شناعة الجريمة وقسوتها. ويعاقب كل من حرض غيره أو اتفق معه أو ساعده بأي صورة من صور التحريض أو الاتفاق أو المساعدة على ارتكاب الجريمة المشار إليها في الفقرة (1) من هذه المادة، بالعقوبة المقررة للجريمة.</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ولا شك أن تهويل الجريمة وإظهار المتهم علي انه وحش يجب اقتلاعه من المجتمع يعد تحريضا علي ايذاءه.</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endPar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2" name="Picture 1">
            <a:extLst>
              <a:ext uri="{FF2B5EF4-FFF2-40B4-BE49-F238E27FC236}">
                <a16:creationId xmlns:a16="http://schemas.microsoft.com/office/drawing/2014/main" id="{B1E5F731-C2EF-F37F-0E70-FE333026B8C5}"/>
              </a:ext>
            </a:extLst>
          </p:cNvPr>
          <p:cNvPicPr>
            <a:picLocks noChangeAspect="1"/>
          </p:cNvPicPr>
          <p:nvPr/>
        </p:nvPicPr>
        <p:blipFill>
          <a:blip r:embed="rId2"/>
          <a:stretch>
            <a:fillRect/>
          </a:stretch>
        </p:blipFill>
        <p:spPr>
          <a:xfrm>
            <a:off x="519113" y="1374361"/>
            <a:ext cx="3304318" cy="4273666"/>
          </a:xfrm>
          <a:prstGeom prst="rect">
            <a:avLst/>
          </a:prstGeom>
        </p:spPr>
      </p:pic>
    </p:spTree>
    <p:extLst>
      <p:ext uri="{BB962C8B-B14F-4D97-AF65-F5344CB8AC3E}">
        <p14:creationId xmlns:p14="http://schemas.microsoft.com/office/powerpoint/2010/main" val="3675045021"/>
      </p:ext>
    </p:extLst>
  </p:cSld>
  <p:clrMapOvr>
    <a:masterClrMapping/>
  </p:clrMapOvr>
  <mc:AlternateContent xmlns:mc="http://schemas.openxmlformats.org/markup-compatibility/2006" xmlns:p14="http://schemas.microsoft.com/office/powerpoint/2010/main">
    <mc:Choice Requires="p14">
      <p:transition spd="slow" p14:dur="2000" advTm="19689"/>
    </mc:Choice>
    <mc:Fallback xmlns="">
      <p:transition spd="slow" advTm="19689"/>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08340C-B131-3790-4C6D-B5A685422352}"/>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51271DD0-0F53-A224-88E8-915B3424BE00}"/>
              </a:ext>
            </a:extLst>
          </p:cNvPr>
          <p:cNvSpPr>
            <a:spLocks noGrp="1"/>
          </p:cNvSpPr>
          <p:nvPr>
            <p:ph type="title"/>
          </p:nvPr>
        </p:nvSpPr>
        <p:spPr>
          <a:xfrm>
            <a:off x="4051034" y="291027"/>
            <a:ext cx="7850312" cy="6030930"/>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جاء الالتزام بعدم نشر الاخبار الكاذبة صريحا في قانون الاعلام المرئي و المسموع السعودي حيث نصت المادة الخامسة</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يجب على كل من يمارس نشاطاً أو مهنة في مجال الإعلام المرئي والمسموع التقيد بضوابط المحتوى الإعلامي، وبخاصة ما يأتي:</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10- عدم بث أي محتوى إعلامي يتضمن معلومات كاذبة لا تستند إلى حقائق ومعلومات موثقة، أو فيه تعدٍّ على حرمة الحياة الخاصة للأفراد." و هو نفس ما قدره المشرع المصري و لكن ماذا إن نشر الصحفي بالفعل اخبارا كاذبه هل يكتفي بمعاقبة الإعلامي مع ترك المعلومة الكاذبة كما هي ؟</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2" name="Picture 1">
            <a:extLst>
              <a:ext uri="{FF2B5EF4-FFF2-40B4-BE49-F238E27FC236}">
                <a16:creationId xmlns:a16="http://schemas.microsoft.com/office/drawing/2014/main" id="{6CAC2567-DAC5-BC33-5947-4999D0C0CD49}"/>
              </a:ext>
            </a:extLst>
          </p:cNvPr>
          <p:cNvPicPr>
            <a:picLocks noChangeAspect="1"/>
          </p:cNvPicPr>
          <p:nvPr/>
        </p:nvPicPr>
        <p:blipFill>
          <a:blip r:embed="rId2"/>
          <a:stretch>
            <a:fillRect/>
          </a:stretch>
        </p:blipFill>
        <p:spPr>
          <a:xfrm>
            <a:off x="519113" y="1374361"/>
            <a:ext cx="3304318" cy="4273666"/>
          </a:xfrm>
          <a:prstGeom prst="rect">
            <a:avLst/>
          </a:prstGeom>
        </p:spPr>
      </p:pic>
      <p:sp>
        <p:nvSpPr>
          <p:cNvPr id="3" name="TextBox 2">
            <a:extLst>
              <a:ext uri="{FF2B5EF4-FFF2-40B4-BE49-F238E27FC236}">
                <a16:creationId xmlns:a16="http://schemas.microsoft.com/office/drawing/2014/main" id="{BF163BF3-2546-2E4A-D994-6694F50B2BB3}"/>
              </a:ext>
            </a:extLst>
          </p:cNvPr>
          <p:cNvSpPr txBox="1"/>
          <p:nvPr/>
        </p:nvSpPr>
        <p:spPr>
          <a:xfrm>
            <a:off x="4304872" y="536043"/>
            <a:ext cx="6978721" cy="461665"/>
          </a:xfrm>
          <a:prstGeom prst="rect">
            <a:avLst/>
          </a:prstGeom>
          <a:noFill/>
        </p:spPr>
        <p:txBody>
          <a:bodyPr wrap="square">
            <a:spAutoFit/>
          </a:bodyPr>
          <a:lstStyle/>
          <a:p>
            <a:pPr algn="r" rtl="1"/>
            <a:r>
              <a:rPr lang="ar-EG" sz="2400" dirty="0">
                <a:latin typeface="Alexandria" pitchFamily="2" charset="-78"/>
                <a:cs typeface="Alexandria" pitchFamily="2" charset="-78"/>
              </a:rPr>
              <a:t>ثانيا: ا</a:t>
            </a:r>
            <a:r>
              <a:rPr lang="fa-IR" sz="2400" dirty="0">
                <a:latin typeface="Alexandria" pitchFamily="2" charset="-78"/>
                <a:cs typeface="Alexandria" pitchFamily="2" charset="-78"/>
              </a:rPr>
              <a:t>لالتزام بالتصحيح ومداه</a:t>
            </a:r>
            <a:endParaRPr lang="ar-EG" sz="2400" dirty="0">
              <a:latin typeface="Alexandria" pitchFamily="2" charset="-78"/>
              <a:cs typeface="Alexandria" pitchFamily="2" charset="-78"/>
            </a:endParaRPr>
          </a:p>
        </p:txBody>
      </p:sp>
    </p:spTree>
    <p:extLst>
      <p:ext uri="{BB962C8B-B14F-4D97-AF65-F5344CB8AC3E}">
        <p14:creationId xmlns:p14="http://schemas.microsoft.com/office/powerpoint/2010/main" val="2741151899"/>
      </p:ext>
    </p:extLst>
  </p:cSld>
  <p:clrMapOvr>
    <a:masterClrMapping/>
  </p:clrMapOvr>
  <mc:AlternateContent xmlns:mc="http://schemas.openxmlformats.org/markup-compatibility/2006" xmlns:p14="http://schemas.microsoft.com/office/powerpoint/2010/main">
    <mc:Choice Requires="p14">
      <p:transition spd="slow" p14:dur="2000" advTm="66961"/>
    </mc:Choice>
    <mc:Fallback xmlns="">
      <p:transition spd="slow" advTm="66961"/>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A14973-097C-E7F7-7ED1-EF3399301EF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5617574-D49D-044A-036D-EBE7ECB8BD22}"/>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7A3B0EE0-72A9-665A-DCF7-C4664F30932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3F2DFFFE-67EB-496D-DA44-19417F23725B}"/>
              </a:ext>
            </a:extLst>
          </p:cNvPr>
          <p:cNvSpPr txBox="1"/>
          <p:nvPr/>
        </p:nvSpPr>
        <p:spPr>
          <a:xfrm>
            <a:off x="585627" y="1003008"/>
            <a:ext cx="11137186" cy="5447004"/>
          </a:xfrm>
          <a:prstGeom prst="rect">
            <a:avLst/>
          </a:prstGeom>
          <a:noFill/>
        </p:spPr>
        <p:txBody>
          <a:bodyPr wrap="square">
            <a:spAutoFit/>
          </a:bodyPr>
          <a:lstStyle/>
          <a:p>
            <a:pPr algn="r" rtl="1">
              <a:lnSpc>
                <a:spcPct val="150000"/>
              </a:lnSpc>
            </a:pPr>
            <a:r>
              <a:rPr lang="ar-EG" dirty="0">
                <a:latin typeface="Alexandria" pitchFamily="2" charset="-78"/>
                <a:cs typeface="Alexandria" pitchFamily="2" charset="-78"/>
              </a:rPr>
              <a:t> </a:t>
            </a:r>
          </a:p>
          <a:p>
            <a:pPr algn="r" rtl="1">
              <a:lnSpc>
                <a:spcPct val="150000"/>
              </a:lnSpc>
            </a:pPr>
            <a:r>
              <a:rPr lang="ar-EG" dirty="0">
                <a:latin typeface="Alexandria" pitchFamily="2" charset="-78"/>
                <a:cs typeface="Alexandria" pitchFamily="2" charset="-78"/>
              </a:rPr>
              <a:t>في هذه الحالة </a:t>
            </a:r>
            <a:r>
              <a:rPr lang="ar-EG" dirty="0">
                <a:solidFill>
                  <a:srgbClr val="FF0000"/>
                </a:solidFill>
                <a:latin typeface="Alexandria" pitchFamily="2" charset="-78"/>
                <a:cs typeface="Alexandria" pitchFamily="2" charset="-78"/>
              </a:rPr>
              <a:t>يجب علي الإعلامي و كذلك المنصة الإعلامية التي يعمل بها ان تقوم بتصحيح هذا الخطأ </a:t>
            </a:r>
            <a:r>
              <a:rPr lang="ar-EG" dirty="0">
                <a:latin typeface="Alexandria" pitchFamily="2" charset="-78"/>
                <a:cs typeface="Alexandria" pitchFamily="2" charset="-78"/>
              </a:rPr>
              <a:t>وهو ما تقرره قواعد الشريعة الإسلامية و كذلك القانون ومن ذلك  نصت المادة 22 من قانون الاعلام المصري "يجب على رئيس التحرير أو المدير المسئول عن الصحيفة أو الوسيلة الإعلامية أو الموقع الإلكتروني أن ينشر أو يبث، </a:t>
            </a:r>
            <a:r>
              <a:rPr lang="ar-EG" u="sng" dirty="0">
                <a:latin typeface="Alexandria" pitchFamily="2" charset="-78"/>
                <a:cs typeface="Alexandria" pitchFamily="2" charset="-78"/>
              </a:rPr>
              <a:t>بناء على طلب ذوي الشأن ودون مقابل</a:t>
            </a:r>
            <a:r>
              <a:rPr lang="ar-EG" dirty="0">
                <a:latin typeface="Alexandria" pitchFamily="2" charset="-78"/>
                <a:cs typeface="Alexandria" pitchFamily="2" charset="-78"/>
              </a:rPr>
              <a:t>، تصحيح </a:t>
            </a:r>
            <a:r>
              <a:rPr lang="ar-EG" u="sng" dirty="0">
                <a:latin typeface="Alexandria" pitchFamily="2" charset="-78"/>
                <a:cs typeface="Alexandria" pitchFamily="2" charset="-78"/>
              </a:rPr>
              <a:t>ما تم نشره أو بثه خلال ثلاثة أيام من ورود طلب التصحيح</a:t>
            </a:r>
            <a:r>
              <a:rPr lang="ar-EG" dirty="0">
                <a:latin typeface="Alexandria" pitchFamily="2" charset="-78"/>
                <a:cs typeface="Alexandria" pitchFamily="2" charset="-78"/>
              </a:rPr>
              <a:t>، أو </a:t>
            </a:r>
            <a:r>
              <a:rPr lang="ar-EG" u="sng" dirty="0">
                <a:latin typeface="Alexandria" pitchFamily="2" charset="-78"/>
                <a:cs typeface="Alexandria" pitchFamily="2" charset="-78"/>
              </a:rPr>
              <a:t>في أول عدد يظهر من الصحيفة بجميع طبعاتها</a:t>
            </a:r>
            <a:r>
              <a:rPr lang="ar-EG" dirty="0">
                <a:latin typeface="Alexandria" pitchFamily="2" charset="-78"/>
                <a:cs typeface="Alexandria" pitchFamily="2" charset="-78"/>
              </a:rPr>
              <a:t>، أو </a:t>
            </a:r>
            <a:r>
              <a:rPr lang="ar-EG" u="sng" dirty="0">
                <a:latin typeface="Alexandria" pitchFamily="2" charset="-78"/>
                <a:cs typeface="Alexandria" pitchFamily="2" charset="-78"/>
              </a:rPr>
              <a:t>في أول بث متصل بالموضوع </a:t>
            </a:r>
            <a:r>
              <a:rPr lang="ar-EG" dirty="0">
                <a:latin typeface="Alexandria" pitchFamily="2" charset="-78"/>
                <a:cs typeface="Alexandria" pitchFamily="2" charset="-78"/>
              </a:rPr>
              <a:t>من الوسيلة الإعلامية، أيهما أسبق، وبما يتفق مع مواعيد الطبع أو البث المقررة.</a:t>
            </a:r>
          </a:p>
          <a:p>
            <a:pPr algn="r" rtl="1">
              <a:lnSpc>
                <a:spcPct val="150000"/>
              </a:lnSpc>
            </a:pPr>
            <a:r>
              <a:rPr lang="ar-EG" dirty="0">
                <a:solidFill>
                  <a:srgbClr val="FF0000"/>
                </a:solidFill>
                <a:latin typeface="Alexandria" pitchFamily="2" charset="-78"/>
                <a:cs typeface="Alexandria" pitchFamily="2" charset="-78"/>
              </a:rPr>
              <a:t>ويقتصر التصحيح على المعلومات الخاطئة الخاصة بطالب التصحيح</a:t>
            </a:r>
            <a:r>
              <a:rPr lang="ar-EG" dirty="0">
                <a:latin typeface="Alexandria" pitchFamily="2" charset="-78"/>
                <a:cs typeface="Alexandria" pitchFamily="2" charset="-78"/>
              </a:rPr>
              <a:t>، ويجب أن ينشر أو يبث بطريقة الإبراز ذاتها التي نشرت أو بثت بها المعلومات المطلوب تصحيحها. وفي جميع الأحوال، لا يحول نشر أو بث التصحيح دون مساءلة الصحفي أو الإعلامي تأديبيا."</a:t>
            </a:r>
          </a:p>
          <a:p>
            <a:pPr algn="r" rtl="1">
              <a:lnSpc>
                <a:spcPct val="150000"/>
              </a:lnSpc>
            </a:pPr>
            <a:endParaRPr lang="ar-EG" dirty="0">
              <a:latin typeface="Alexandria" pitchFamily="2" charset="-78"/>
              <a:cs typeface="Alexandria" pitchFamily="2" charset="-78"/>
            </a:endParaRPr>
          </a:p>
          <a:p>
            <a:pPr algn="r" rtl="1">
              <a:lnSpc>
                <a:spcPct val="150000"/>
              </a:lnSpc>
            </a:pPr>
            <a:r>
              <a:rPr lang="ar-EG" dirty="0">
                <a:latin typeface="Alexandria" pitchFamily="2" charset="-78"/>
                <a:cs typeface="Alexandria" pitchFamily="2" charset="-78"/>
              </a:rPr>
              <a:t> </a:t>
            </a:r>
            <a:endParaRPr lang="en-US" dirty="0">
              <a:latin typeface="Alexandria" pitchFamily="2" charset="-78"/>
              <a:cs typeface="Alexandria" pitchFamily="2" charset="-78"/>
            </a:endParaRPr>
          </a:p>
          <a:p>
            <a:pPr algn="r" rtl="1">
              <a:lnSpc>
                <a:spcPct val="150000"/>
              </a:lnSpc>
            </a:pP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1385189198"/>
      </p:ext>
    </p:extLst>
  </p:cSld>
  <p:clrMapOvr>
    <a:masterClrMapping/>
  </p:clrMapOvr>
  <mc:AlternateContent xmlns:mc="http://schemas.openxmlformats.org/markup-compatibility/2006" xmlns:p14="http://schemas.microsoft.com/office/powerpoint/2010/main">
    <mc:Choice Requires="p14">
      <p:transition p14:dur="10" advTm="110419"/>
    </mc:Choice>
    <mc:Fallback xmlns="">
      <p:transition advTm="110419"/>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94B21B-783B-7891-0609-E0702626026B}"/>
            </a:ext>
          </a:extLst>
        </p:cNvPr>
        <p:cNvGrpSpPr/>
        <p:nvPr/>
      </p:nvGrpSpPr>
      <p:grpSpPr>
        <a:xfrm>
          <a:off x="0" y="0"/>
          <a:ext cx="0" cy="0"/>
          <a:chOff x="0" y="0"/>
          <a:chExt cx="0" cy="0"/>
        </a:xfrm>
      </p:grpSpPr>
      <p:sp>
        <p:nvSpPr>
          <p:cNvPr id="18" name="Title 1">
            <a:extLst>
              <a:ext uri="{FF2B5EF4-FFF2-40B4-BE49-F238E27FC236}">
                <a16:creationId xmlns:a16="http://schemas.microsoft.com/office/drawing/2014/main" id="{A9999C67-EC46-9852-BF9A-FD3D3983C019}"/>
              </a:ext>
            </a:extLst>
          </p:cNvPr>
          <p:cNvSpPr>
            <a:spLocks noGrp="1"/>
          </p:cNvSpPr>
          <p:nvPr>
            <p:ph type="title"/>
          </p:nvPr>
        </p:nvSpPr>
        <p:spPr>
          <a:xfrm>
            <a:off x="4119938" y="215758"/>
            <a:ext cx="7233862" cy="657546"/>
          </a:xfrm>
        </p:spPr>
        <p:txBody>
          <a:bodyPr>
            <a:normAutofit fontScale="90000"/>
          </a:bodyPr>
          <a:lstStyle/>
          <a:p>
            <a:pPr algn="ctr" rtl="1">
              <a:lnSpc>
                <a:spcPct val="100000"/>
              </a:lnSpc>
              <a:spcBef>
                <a:spcPts val="0"/>
              </a:spcBef>
              <a:defRPr/>
            </a:pPr>
            <a:r>
              <a:rPr lang="ar-EG" sz="2400" b="1" dirty="0">
                <a:solidFill>
                  <a:prstClr val="black"/>
                </a:solidFill>
                <a:latin typeface="Alexandria regular" pitchFamily="2" charset="-78"/>
                <a:cs typeface="Alexandria regular" pitchFamily="2" charset="-78"/>
              </a:rPr>
              <a:t>إلا أنه يسقط الحق في طلب التصحيح في بعض الحالات</a:t>
            </a:r>
            <a:endParaRPr lang="en-US" sz="2400" b="1" dirty="0">
              <a:solidFill>
                <a:prstClr val="black"/>
              </a:solidFill>
              <a:latin typeface="Alexandria regular" pitchFamily="2" charset="-78"/>
              <a:ea typeface="+mn-ea"/>
              <a:cs typeface="Alexandria regular" pitchFamily="2" charset="-78"/>
            </a:endParaRPr>
          </a:p>
        </p:txBody>
      </p:sp>
      <p:sp>
        <p:nvSpPr>
          <p:cNvPr id="4" name="TextBox 3">
            <a:extLst>
              <a:ext uri="{FF2B5EF4-FFF2-40B4-BE49-F238E27FC236}">
                <a16:creationId xmlns:a16="http://schemas.microsoft.com/office/drawing/2014/main" id="{A5A26FFE-15FA-65D5-D0A4-1DBB0F313C81}"/>
              </a:ext>
            </a:extLst>
          </p:cNvPr>
          <p:cNvSpPr txBox="1"/>
          <p:nvPr/>
        </p:nvSpPr>
        <p:spPr>
          <a:xfrm>
            <a:off x="3369925" y="1078787"/>
            <a:ext cx="8722758" cy="5640512"/>
          </a:xfrm>
          <a:prstGeom prst="rect">
            <a:avLst/>
          </a:prstGeom>
        </p:spPr>
        <p:txBody>
          <a:bodyPr vert="horz" lIns="91440" tIns="45720" rIns="91440" bIns="45720" rtlCol="0">
            <a:normAutofit fontScale="92500" lnSpcReduction="20000"/>
          </a:bodyPr>
          <a:lstStyle/>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حددت هذه الحالات لمادة 23 من قانون الاعلام المصري حيث قررت انه يجوز </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"يجوز للصحيفة أو للوسيلة الإعلامية أو الموقع الإلكتروني الامتناع عن نشر أو بث التصحيح في أي من الحالتين الآتيتين: </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1-    إذا ورد إليها طلب التصحيح بعد مضي ثلاثين يوما على النشر أو البث.</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2-     إذا سبق لها أن صححت من تلقاء ذاتها ما يطلب منها تصحيحه قبل أن يرد إليها الطلب.</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وفي جميع الأحوال، يجب الامتناع عن نشر أو بث التصحيح إذا انطوى على جريمة، أو على ما يخالف النظام العام أو الآداب العامة، أو أي التزام آخر وارد في هذا القانون.</a:t>
            </a:r>
          </a:p>
          <a:p>
            <a:pPr marL="0" marR="0" lvl="0" indent="0" algn="just" defTabSz="914400" rtl="1" eaLnBrk="1" fontAlgn="auto" latinLnBrk="0" hangingPunct="1">
              <a:lnSpc>
                <a:spcPct val="160000"/>
              </a:lnSpc>
              <a:spcBef>
                <a:spcPts val="1000"/>
              </a:spcBef>
              <a:spcAft>
                <a:spcPts val="0"/>
              </a:spcAft>
              <a:buClrTx/>
              <a:buSzTx/>
              <a:buFontTx/>
              <a:buNone/>
              <a:tabLst/>
              <a:defRPr/>
            </a:pPr>
            <a:r>
              <a:rPr lang="ar-EG" dirty="0">
                <a:solidFill>
                  <a:prstClr val="black"/>
                </a:solidFill>
                <a:latin typeface="Alexandria regular" pitchFamily="2" charset="-78"/>
                <a:cs typeface="Alexandria regular" pitchFamily="2" charset="-78"/>
              </a:rPr>
              <a:t>ووفقا للمادة 24 إذا لم يتم نشر أو بث التصحيح في المدة المنصوص عليها في المادة (22) من هذا القانون، كان لذي الشأن التظلم إلى المجلس الأعلى بكتاب موصي عليه بعلم الوصول لاتخاذ ما يلزم لنشر أو بث التصحيح.</a:t>
            </a:r>
          </a:p>
          <a:p>
            <a:pPr marL="0" marR="0" lvl="0" indent="0" algn="just" defTabSz="914400" rtl="1" eaLnBrk="1" fontAlgn="auto" latinLnBrk="0" hangingPunct="1">
              <a:lnSpc>
                <a:spcPct val="160000"/>
              </a:lnSpc>
              <a:spcBef>
                <a:spcPts val="1000"/>
              </a:spcBef>
              <a:spcAft>
                <a:spcPts val="0"/>
              </a:spcAft>
              <a:buClrTx/>
              <a:buSzTx/>
              <a:buFontTx/>
              <a:buNone/>
              <a:tabLst/>
              <a:defRPr/>
            </a:pPr>
            <a:endParaRPr lang="ar-EG" dirty="0">
              <a:solidFill>
                <a:prstClr val="black"/>
              </a:solidFill>
              <a:latin typeface="Alexandria regular" pitchFamily="2" charset="-78"/>
              <a:cs typeface="Alexandria regular" pitchFamily="2" charset="-78"/>
            </a:endParaRPr>
          </a:p>
          <a:p>
            <a:pPr marL="0" marR="0" lvl="0" indent="0" algn="just" defTabSz="914400" rtl="1" eaLnBrk="1" fontAlgn="auto" latinLnBrk="0" hangingPunct="1">
              <a:lnSpc>
                <a:spcPct val="160000"/>
              </a:lnSpc>
              <a:spcBef>
                <a:spcPts val="1000"/>
              </a:spcBef>
              <a:spcAft>
                <a:spcPts val="0"/>
              </a:spcAft>
              <a:buClrTx/>
              <a:buSzTx/>
              <a:buFontTx/>
              <a:buNone/>
              <a:tabLst/>
              <a:defRPr/>
            </a:pPr>
            <a:r>
              <a:rPr lang="ar-EG" dirty="0">
                <a:solidFill>
                  <a:prstClr val="black"/>
                </a:solidFill>
                <a:latin typeface="Alexandria regular" pitchFamily="2" charset="-78"/>
                <a:cs typeface="Alexandria regular" pitchFamily="2" charset="-78"/>
              </a:rPr>
              <a:t> </a:t>
            </a:r>
          </a:p>
          <a:p>
            <a:pPr marL="0" marR="0" lvl="0" indent="0" algn="just" defTabSz="914400" rtl="1" eaLnBrk="1" fontAlgn="auto" latinLnBrk="0" hangingPunct="1">
              <a:lnSpc>
                <a:spcPct val="160000"/>
              </a:lnSpc>
              <a:spcBef>
                <a:spcPts val="1000"/>
              </a:spcBef>
              <a:spcAft>
                <a:spcPts val="0"/>
              </a:spcAft>
              <a:buClrTx/>
              <a:buSzTx/>
              <a:buFontTx/>
              <a:buNone/>
              <a:tabLst/>
              <a:defRPr/>
            </a:pPr>
            <a:endParaRPr kumimoji="0" lang="ar-EG" sz="14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2" name="Picture 1">
            <a:extLst>
              <a:ext uri="{FF2B5EF4-FFF2-40B4-BE49-F238E27FC236}">
                <a16:creationId xmlns:a16="http://schemas.microsoft.com/office/drawing/2014/main" id="{76D310B7-E237-F8E8-EE10-43E738A07AFA}"/>
              </a:ext>
            </a:extLst>
          </p:cNvPr>
          <p:cNvPicPr>
            <a:picLocks noChangeAspect="1"/>
          </p:cNvPicPr>
          <p:nvPr/>
        </p:nvPicPr>
        <p:blipFill>
          <a:blip r:embed="rId2"/>
          <a:stretch>
            <a:fillRect/>
          </a:stretch>
        </p:blipFill>
        <p:spPr>
          <a:xfrm>
            <a:off x="606033" y="1682575"/>
            <a:ext cx="2493480" cy="3718882"/>
          </a:xfrm>
          <a:prstGeom prst="rect">
            <a:avLst/>
          </a:prstGeom>
        </p:spPr>
      </p:pic>
    </p:spTree>
    <p:extLst>
      <p:ext uri="{BB962C8B-B14F-4D97-AF65-F5344CB8AC3E}">
        <p14:creationId xmlns:p14="http://schemas.microsoft.com/office/powerpoint/2010/main" val="2650134297"/>
      </p:ext>
    </p:extLst>
  </p:cSld>
  <p:clrMapOvr>
    <a:masterClrMapping/>
  </p:clrMapOvr>
  <mc:AlternateContent xmlns:mc="http://schemas.openxmlformats.org/markup-compatibility/2006" xmlns:p14="http://schemas.microsoft.com/office/powerpoint/2010/main">
    <mc:Choice Requires="p14">
      <p:transition spd="slow" p14:dur="2000" advTm="72211"/>
    </mc:Choice>
    <mc:Fallback xmlns="">
      <p:transition spd="slow" advTm="72211"/>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14E9FA-A152-3FBA-9ACF-3E3CBBEB258D}"/>
            </a:ext>
          </a:extLst>
        </p:cNvPr>
        <p:cNvGrpSpPr/>
        <p:nvPr/>
      </p:nvGrpSpPr>
      <p:grpSpPr>
        <a:xfrm>
          <a:off x="0" y="0"/>
          <a:ext cx="0" cy="0"/>
          <a:chOff x="0" y="0"/>
          <a:chExt cx="0" cy="0"/>
        </a:xfrm>
      </p:grpSpPr>
      <p:sp>
        <p:nvSpPr>
          <p:cNvPr id="18" name="Title 1">
            <a:extLst>
              <a:ext uri="{FF2B5EF4-FFF2-40B4-BE49-F238E27FC236}">
                <a16:creationId xmlns:a16="http://schemas.microsoft.com/office/drawing/2014/main" id="{00C7FF39-B8D4-AFEE-AE95-85D8617A2AC4}"/>
              </a:ext>
            </a:extLst>
          </p:cNvPr>
          <p:cNvSpPr>
            <a:spLocks noGrp="1"/>
          </p:cNvSpPr>
          <p:nvPr>
            <p:ph type="title"/>
          </p:nvPr>
        </p:nvSpPr>
        <p:spPr>
          <a:xfrm>
            <a:off x="4119938" y="215758"/>
            <a:ext cx="7233862" cy="657546"/>
          </a:xfrm>
        </p:spPr>
        <p:txBody>
          <a:bodyPr>
            <a:normAutofit fontScale="90000"/>
          </a:bodyPr>
          <a:lstStyle/>
          <a:p>
            <a:pPr algn="ctr" rtl="1">
              <a:lnSpc>
                <a:spcPct val="100000"/>
              </a:lnSpc>
              <a:spcBef>
                <a:spcPts val="0"/>
              </a:spcBef>
              <a:defRPr/>
            </a:pPr>
            <a:r>
              <a:rPr lang="ar-EG" sz="2400" b="1" dirty="0">
                <a:solidFill>
                  <a:prstClr val="black"/>
                </a:solidFill>
                <a:latin typeface="Alexandria regular" pitchFamily="2" charset="-78"/>
                <a:ea typeface="+mn-ea"/>
                <a:cs typeface="Alexandria regular" pitchFamily="2" charset="-78"/>
              </a:rPr>
              <a:t>ثالثا: -	مضمون حظر السعي للإعلانات و المزايا و غير ذلك من القيود.</a:t>
            </a:r>
            <a:endParaRPr lang="en-US" sz="2400" b="1" dirty="0">
              <a:solidFill>
                <a:prstClr val="black"/>
              </a:solidFill>
              <a:latin typeface="Alexandria regular" pitchFamily="2" charset="-78"/>
              <a:ea typeface="+mn-ea"/>
              <a:cs typeface="Alexandria regular" pitchFamily="2" charset="-78"/>
            </a:endParaRPr>
          </a:p>
        </p:txBody>
      </p:sp>
      <p:sp>
        <p:nvSpPr>
          <p:cNvPr id="4" name="TextBox 3">
            <a:extLst>
              <a:ext uri="{FF2B5EF4-FFF2-40B4-BE49-F238E27FC236}">
                <a16:creationId xmlns:a16="http://schemas.microsoft.com/office/drawing/2014/main" id="{FF267F29-A49D-0612-8839-6E0D37CFF980}"/>
              </a:ext>
            </a:extLst>
          </p:cNvPr>
          <p:cNvSpPr txBox="1"/>
          <p:nvPr/>
        </p:nvSpPr>
        <p:spPr>
          <a:xfrm>
            <a:off x="3369925" y="1078787"/>
            <a:ext cx="8465904" cy="5640512"/>
          </a:xfrm>
          <a:prstGeom prst="rect">
            <a:avLst/>
          </a:prstGeom>
        </p:spPr>
        <p:txBody>
          <a:bodyPr vert="horz" lIns="91440" tIns="45720" rIns="91440" bIns="45720" rtlCol="0">
            <a:normAutofit fontScale="92500" lnSpcReduction="10000"/>
          </a:bodyPr>
          <a:lstStyle/>
          <a:p>
            <a:pPr marL="0" marR="0" lvl="0" indent="0" algn="just" defTabSz="914400" rtl="1" eaLnBrk="1" fontAlgn="auto" latinLnBrk="0" hangingPunct="1">
              <a:lnSpc>
                <a:spcPct val="160000"/>
              </a:lnSpc>
              <a:spcBef>
                <a:spcPts val="1000"/>
              </a:spcBef>
              <a:spcAft>
                <a:spcPts val="0"/>
              </a:spcAft>
              <a:buClrTx/>
              <a:buSzTx/>
              <a:buFontTx/>
              <a:buNone/>
              <a:tabLst/>
              <a:defRPr/>
            </a:pPr>
            <a:r>
              <a:rPr lang="ar-EG" b="1" dirty="0">
                <a:solidFill>
                  <a:prstClr val="black"/>
                </a:solidFill>
                <a:latin typeface="Alexandria regular" pitchFamily="2" charset="-78"/>
                <a:cs typeface="Alexandria regular" pitchFamily="2" charset="-78"/>
              </a:rPr>
              <a:t>وضعت القوانين الإعلامية المختلفة عدة ضوابط لضبط التدخل بين العمل الإعلامي و الإعلانات حيث يجب علي الإعلامي أثناء أدائه لعمله ان يراعي ما يلي :</a:t>
            </a:r>
            <a:endPar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1- مع عدم الإخلال بأحكام قانون العقوبات، يحظر على الصحفي أو الإعلامي قبول تبرعات أو إعانات أو مزايا خاصة بسبب أو بمناسبة عمله من أي شخص أو جهة محلية أو أجنبية، سواء كانت بطريقة مباشرة أو غير مباشرة. ويساءل المخالف تأديبيا. ( م25 قانون الاعلام المصري)</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2-يحظر على الصحفي أو الإعلامي السعي إلى جلب الإعلانات، أو الحصول على أي مبالغ أو مزايا عن طريق نشر الإعلانات أو بثها بأي صفة، أو التوقيع باسمه على مادة إعلانية، أو المشاركة بصورته أو صوته في إعلانات تجارية مدفوعة الأجر، ويساءل المخالف تأديبيا. (. ( م26 قانون الاعلام المصري)</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تلتزم المؤسسات الصحفية والإعلامية والمواقع الإلكترونية بالتمييز والفصل فصلا تاما وواضحا بين المواد التحريرية أو الإعلامية، والمواد الإعلانية، ويجب الإفصاح عن ذلك. . ( م27 قانون الاعلام المصري)</a:t>
            </a:r>
          </a:p>
          <a:p>
            <a:pPr marL="0" marR="0" lvl="0" indent="0" algn="just" defTabSz="914400" rtl="1" eaLnBrk="1" fontAlgn="auto" latinLnBrk="0" hangingPunct="1">
              <a:lnSpc>
                <a:spcPct val="160000"/>
              </a:lnSpc>
              <a:spcBef>
                <a:spcPts val="1000"/>
              </a:spcBef>
              <a:spcAft>
                <a:spcPts val="0"/>
              </a:spcAft>
              <a:buClrTx/>
              <a:buSzTx/>
              <a:buFontTx/>
              <a:buNone/>
              <a:tabLst/>
              <a:defRPr/>
            </a:pPr>
            <a:endPar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2" name="Picture 1">
            <a:extLst>
              <a:ext uri="{FF2B5EF4-FFF2-40B4-BE49-F238E27FC236}">
                <a16:creationId xmlns:a16="http://schemas.microsoft.com/office/drawing/2014/main" id="{9625C145-0063-7FA9-38FA-7B742C1A26D7}"/>
              </a:ext>
            </a:extLst>
          </p:cNvPr>
          <p:cNvPicPr>
            <a:picLocks noChangeAspect="1"/>
          </p:cNvPicPr>
          <p:nvPr/>
        </p:nvPicPr>
        <p:blipFill>
          <a:blip r:embed="rId2"/>
          <a:stretch>
            <a:fillRect/>
          </a:stretch>
        </p:blipFill>
        <p:spPr>
          <a:xfrm>
            <a:off x="606033" y="1682575"/>
            <a:ext cx="2493480" cy="3718882"/>
          </a:xfrm>
          <a:prstGeom prst="rect">
            <a:avLst/>
          </a:prstGeom>
        </p:spPr>
      </p:pic>
    </p:spTree>
    <p:extLst>
      <p:ext uri="{BB962C8B-B14F-4D97-AF65-F5344CB8AC3E}">
        <p14:creationId xmlns:p14="http://schemas.microsoft.com/office/powerpoint/2010/main" val="1243357173"/>
      </p:ext>
    </p:extLst>
  </p:cSld>
  <p:clrMapOvr>
    <a:masterClrMapping/>
  </p:clrMapOvr>
  <mc:AlternateContent xmlns:mc="http://schemas.openxmlformats.org/markup-compatibility/2006" xmlns:p14="http://schemas.microsoft.com/office/powerpoint/2010/main">
    <mc:Choice Requires="p14">
      <p:transition spd="slow" p14:dur="2000" advTm="307297"/>
    </mc:Choice>
    <mc:Fallback xmlns="">
      <p:transition spd="slow" advTm="307297"/>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3E58A7-C2A7-0E08-F931-B42517E0B60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CC61299-D29C-C19A-C4A5-698F69AB7CCD}"/>
              </a:ext>
            </a:extLst>
          </p:cNvPr>
          <p:cNvSpPr/>
          <p:nvPr/>
        </p:nvSpPr>
        <p:spPr>
          <a:xfrm>
            <a:off x="1328335" y="1291974"/>
            <a:ext cx="6813881" cy="4274051"/>
          </a:xfrm>
          <a:prstGeom prst="roundRect">
            <a:avLst>
              <a:gd name="adj" fmla="val 6140"/>
            </a:avLst>
          </a:prstGeom>
          <a:solidFill>
            <a:schemeClr val="bg1"/>
          </a:solidFill>
          <a:ln w="38100">
            <a:solidFill>
              <a:schemeClr val="bg2"/>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نجد الاهتمام بالأسرة واضحا في قواعد تنظيم الاعلام في مختلف الدول كما جاء بالسياسية الإعلامية للمملكة العربية السعودية حيث نصت المادة الثامنة:</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يولي الاعلام السعودي الاسرة ما تستحقه من اهتمام وينظر إليها علـى أنهـا الخليـة الأساسـية في بناء المجتمع والمدرسة الأولى الـتي يتلقـى فيهـا الصـغار معـارفهم وتـوجيههم ويـتم في رحابهـا</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تكوين شخصياتهم وضبط سلوكهم ويقدم لها باستمرار كل ما من  أن يعينهـا علـى تحقيق</a:t>
            </a:r>
            <a:r>
              <a:rPr lang="ar-EG" dirty="0">
                <a:solidFill>
                  <a:prstClr val="black"/>
                </a:solidFill>
                <a:latin typeface="Alexandria regular" pitchFamily="2" charset="-78"/>
                <a:cs typeface="Alexandria regular" pitchFamily="2" charset="-78"/>
              </a:rPr>
              <a:t>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رسالتها وترابطها.</a:t>
            </a:r>
            <a:endParaRPr kumimoji="0" lang="ar-EG" sz="12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4" name="TextBox 3">
            <a:extLst>
              <a:ext uri="{FF2B5EF4-FFF2-40B4-BE49-F238E27FC236}">
                <a16:creationId xmlns:a16="http://schemas.microsoft.com/office/drawing/2014/main" id="{8EE5E908-F848-5CA5-298D-C429E447BF90}"/>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34A977F9-5126-73AC-4107-A25CC3CD26F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746DE436-F149-AD6C-A3A9-A73D8A302604}"/>
              </a:ext>
            </a:extLst>
          </p:cNvPr>
          <p:cNvPicPr>
            <a:picLocks noChangeAspect="1"/>
          </p:cNvPicPr>
          <p:nvPr/>
        </p:nvPicPr>
        <p:blipFill>
          <a:blip r:embed="rId4"/>
          <a:stretch>
            <a:fillRect/>
          </a:stretch>
        </p:blipFill>
        <p:spPr>
          <a:xfrm>
            <a:off x="8142216" y="1223830"/>
            <a:ext cx="3303195" cy="4274051"/>
          </a:xfrm>
          <a:prstGeom prst="rect">
            <a:avLst/>
          </a:prstGeom>
        </p:spPr>
      </p:pic>
      <p:sp>
        <p:nvSpPr>
          <p:cNvPr id="18" name="Title 1">
            <a:extLst>
              <a:ext uri="{FF2B5EF4-FFF2-40B4-BE49-F238E27FC236}">
                <a16:creationId xmlns:a16="http://schemas.microsoft.com/office/drawing/2014/main" id="{463637BC-40F3-1F21-D6A3-C0E8F0123B3B}"/>
              </a:ext>
            </a:extLst>
          </p:cNvPr>
          <p:cNvSpPr txBox="1">
            <a:spLocks/>
          </p:cNvSpPr>
          <p:nvPr/>
        </p:nvSpPr>
        <p:spPr>
          <a:xfrm>
            <a:off x="1417835" y="417624"/>
            <a:ext cx="7233862" cy="65754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rtl="1">
              <a:lnSpc>
                <a:spcPct val="100000"/>
              </a:lnSpc>
              <a:spcBef>
                <a:spcPts val="0"/>
              </a:spcBef>
              <a:defRPr/>
            </a:pPr>
            <a:r>
              <a:rPr lang="ar-EG" sz="2400" b="1" dirty="0">
                <a:solidFill>
                  <a:prstClr val="black"/>
                </a:solidFill>
                <a:latin typeface="Alexandria regular" pitchFamily="2" charset="-78"/>
                <a:ea typeface="+mn-ea"/>
                <a:cs typeface="Alexandria regular" pitchFamily="2" charset="-78"/>
              </a:rPr>
              <a:t>رابعا: </a:t>
            </a:r>
            <a:r>
              <a:rPr lang="fa-IR" sz="2400" b="1" dirty="0">
                <a:solidFill>
                  <a:prstClr val="black"/>
                </a:solidFill>
                <a:latin typeface="Alexandria regular" pitchFamily="2" charset="-78"/>
                <a:ea typeface="+mn-ea"/>
                <a:cs typeface="Alexandria regular" pitchFamily="2" charset="-78"/>
              </a:rPr>
              <a:t>أثر النشر الإعلامي علي قضايا الأسرة.</a:t>
            </a:r>
            <a:endParaRPr lang="en-US" sz="2400" b="1" dirty="0">
              <a:solidFill>
                <a:prstClr val="black"/>
              </a:solidFill>
              <a:latin typeface="Alexandria regular" pitchFamily="2" charset="-78"/>
              <a:ea typeface="+mn-ea"/>
              <a:cs typeface="Alexandria regular" pitchFamily="2" charset="-78"/>
            </a:endParaRPr>
          </a:p>
        </p:txBody>
      </p:sp>
    </p:spTree>
    <p:extLst>
      <p:ext uri="{BB962C8B-B14F-4D97-AF65-F5344CB8AC3E}">
        <p14:creationId xmlns:p14="http://schemas.microsoft.com/office/powerpoint/2010/main" val="1361586172"/>
      </p:ext>
    </p:extLst>
  </p:cSld>
  <p:clrMapOvr>
    <a:masterClrMapping/>
  </p:clrMapOvr>
  <mc:AlternateContent xmlns:mc="http://schemas.openxmlformats.org/markup-compatibility/2006" xmlns:p14="http://schemas.microsoft.com/office/powerpoint/2010/main">
    <mc:Choice Requires="p14">
      <p:transition p14:dur="10" advTm="46825"/>
    </mc:Choice>
    <mc:Fallback xmlns="">
      <p:transition advTm="46825"/>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D369C6-33BE-C2A9-D4D4-57960DF73BF1}"/>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9C95780F-43E2-9909-3D4A-97402B4DB017}"/>
              </a:ext>
            </a:extLst>
          </p:cNvPr>
          <p:cNvSpPr>
            <a:spLocks noGrp="1"/>
          </p:cNvSpPr>
          <p:nvPr>
            <p:ph type="title"/>
          </p:nvPr>
        </p:nvSpPr>
        <p:spPr>
          <a:xfrm>
            <a:off x="4051034" y="291027"/>
            <a:ext cx="7850312" cy="6030930"/>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lang="ar-EG" sz="1800" dirty="0">
                <a:solidFill>
                  <a:prstClr val="black"/>
                </a:solidFill>
                <a:latin typeface="Alexandria regular" pitchFamily="2" charset="-78"/>
                <a:ea typeface="+mn-ea"/>
                <a:cs typeface="Alexandria regular" pitchFamily="2" charset="-78"/>
              </a:rPr>
              <a:t>و الحقيقة أن النشر في قضايا الأسرة كقضايا النسب و الطلاق و الخلع و الانفصال يخرج و بشكل كامل عن المبادئ السابقة التي قمنا بنشرها، حيث يعد تناول هذه القضايا تفصيليا و بشكل يفصح عن هوية أطرافها مخالفا للقانون و يعد </a:t>
            </a:r>
            <a:r>
              <a:rPr lang="ar-EG" sz="1800" dirty="0" err="1">
                <a:solidFill>
                  <a:prstClr val="black"/>
                </a:solidFill>
                <a:latin typeface="Alexandria regular" pitchFamily="2" charset="-78"/>
                <a:ea typeface="+mn-ea"/>
                <a:cs typeface="Alexandria regular" pitchFamily="2" charset="-78"/>
              </a:rPr>
              <a:t>انمتهاكا</a:t>
            </a:r>
            <a:r>
              <a:rPr lang="ar-EG" sz="1800" dirty="0">
                <a:solidFill>
                  <a:prstClr val="black"/>
                </a:solidFill>
                <a:latin typeface="Alexandria regular" pitchFamily="2" charset="-78"/>
                <a:ea typeface="+mn-ea"/>
                <a:cs typeface="Alexandria regular" pitchFamily="2" charset="-78"/>
              </a:rPr>
              <a:t> و </a:t>
            </a:r>
            <a:r>
              <a:rPr lang="ar-EG" sz="1800" dirty="0" err="1">
                <a:solidFill>
                  <a:prstClr val="black"/>
                </a:solidFill>
                <a:latin typeface="Alexandria regular" pitchFamily="2" charset="-78"/>
                <a:ea typeface="+mn-ea"/>
                <a:cs typeface="Alexandria regular" pitchFamily="2" charset="-78"/>
              </a:rPr>
              <a:t>اضحا</a:t>
            </a:r>
            <a:r>
              <a:rPr lang="ar-EG" sz="1800" dirty="0">
                <a:solidFill>
                  <a:prstClr val="black"/>
                </a:solidFill>
                <a:latin typeface="Alexandria regular" pitchFamily="2" charset="-78"/>
                <a:ea typeface="+mn-ea"/>
                <a:cs typeface="Alexandria regular" pitchFamily="2" charset="-78"/>
              </a:rPr>
              <a:t> و صريحا لحرمة الحياة الخاصة في أشد صوره و يعاقب عليه وفقا للقواعد العامة في </a:t>
            </a:r>
            <a:r>
              <a:rPr lang="ar-EG" sz="1800" dirty="0" err="1">
                <a:solidFill>
                  <a:prstClr val="black"/>
                </a:solidFill>
                <a:latin typeface="Alexandria regular" pitchFamily="2" charset="-78"/>
                <a:ea typeface="+mn-ea"/>
                <a:cs typeface="Alexandria regular" pitchFamily="2" charset="-78"/>
              </a:rPr>
              <a:t>الحقاظ</a:t>
            </a:r>
            <a:r>
              <a:rPr lang="ar-EG" sz="1800" dirty="0">
                <a:solidFill>
                  <a:prstClr val="black"/>
                </a:solidFill>
                <a:latin typeface="Alexandria regular" pitchFamily="2" charset="-78"/>
                <a:ea typeface="+mn-ea"/>
                <a:cs typeface="Alexandria regular" pitchFamily="2" charset="-78"/>
              </a:rPr>
              <a:t> علي الخصوصية وبالتالي قد يعاقب الإعلامي علي هذا النشر جنائيا و مدنيا و تأديبيا بحسب شدة هذه الانتهاك.</a:t>
            </a: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b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b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8" name="Picture 7">
            <a:extLst>
              <a:ext uri="{FF2B5EF4-FFF2-40B4-BE49-F238E27FC236}">
                <a16:creationId xmlns:a16="http://schemas.microsoft.com/office/drawing/2014/main" id="{459D83F9-4156-E3B8-1D0C-BA26B029979A}"/>
              </a:ext>
            </a:extLst>
          </p:cNvPr>
          <p:cNvPicPr>
            <a:picLocks noChangeAspect="1"/>
          </p:cNvPicPr>
          <p:nvPr/>
        </p:nvPicPr>
        <p:blipFill>
          <a:blip r:embed="rId2"/>
          <a:stretch>
            <a:fillRect/>
          </a:stretch>
        </p:blipFill>
        <p:spPr>
          <a:xfrm>
            <a:off x="721763" y="390418"/>
            <a:ext cx="2905015" cy="6030930"/>
          </a:xfrm>
          <a:prstGeom prst="rect">
            <a:avLst/>
          </a:prstGeom>
        </p:spPr>
      </p:pic>
    </p:spTree>
    <p:extLst>
      <p:ext uri="{BB962C8B-B14F-4D97-AF65-F5344CB8AC3E}">
        <p14:creationId xmlns:p14="http://schemas.microsoft.com/office/powerpoint/2010/main" val="3244204713"/>
      </p:ext>
    </p:extLst>
  </p:cSld>
  <p:clrMapOvr>
    <a:masterClrMapping/>
  </p:clrMapOvr>
  <mc:AlternateContent xmlns:mc="http://schemas.openxmlformats.org/markup-compatibility/2006" xmlns:p14="http://schemas.microsoft.com/office/powerpoint/2010/main">
    <mc:Choice Requires="p14">
      <p:transition spd="slow" p14:dur="2000" advTm="125342"/>
    </mc:Choice>
    <mc:Fallback xmlns="">
      <p:transition spd="slow" advTm="125342"/>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671163" y="1223830"/>
            <a:ext cx="390203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سادسا: المراجع</a:t>
            </a:r>
            <a:endParaRPr kumimoji="0" lang="en-US" sz="20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6" name="TextBox 5"/>
          <p:cNvSpPr txBox="1"/>
          <p:nvPr/>
        </p:nvSpPr>
        <p:spPr>
          <a:xfrm>
            <a:off x="1126521" y="1223830"/>
            <a:ext cx="212056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rPr>
              <a:t>المقدمة</a:t>
            </a:r>
            <a:endParaRPr kumimoji="0" lang="en-US" sz="1800"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0499C2AF-62CB-0E62-F3DF-8E00FAEFD7DD}"/>
              </a:ext>
            </a:extLst>
          </p:cNvPr>
          <p:cNvSpPr txBox="1"/>
          <p:nvPr/>
        </p:nvSpPr>
        <p:spPr>
          <a:xfrm>
            <a:off x="2087688" y="2788410"/>
            <a:ext cx="8016623" cy="2862322"/>
          </a:xfrm>
          <a:prstGeom prst="rect">
            <a:avLst/>
          </a:prstGeom>
          <a:noFill/>
        </p:spPr>
        <p:txBody>
          <a:bodyPr wrap="square">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fa-IR"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	ليلى عبد المجيد التنظيم التشريعي والقانوني للإعلام التقليدي والإلكتروني، العربي للنشر والتوزيع 2020 .</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fa-IR"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fa-IR"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إبراهيم السيد حسنين أخلاقيات الإعلام وقوانينه مؤسسة طيبة للنشر والتوزيع 2015.</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fa-IR"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fa-IR"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د. عماد الدين علي أحمد جابر، الضوابط المهنية والقانونية لحماية الخصوصية الفردية في التشريعات الإعلامية العربية، دراسة تحليلية مقارنة، يونيو 2021.</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Tree>
    <p:extLst>
      <p:ext uri="{BB962C8B-B14F-4D97-AF65-F5344CB8AC3E}">
        <p14:creationId xmlns:p14="http://schemas.microsoft.com/office/powerpoint/2010/main" val="634563552"/>
      </p:ext>
    </p:extLst>
  </p:cSld>
  <p:clrMapOvr>
    <a:masterClrMapping/>
  </p:clrMapOvr>
  <mc:AlternateContent xmlns:mc="http://schemas.openxmlformats.org/markup-compatibility/2006" xmlns:p14="http://schemas.microsoft.com/office/powerpoint/2010/main">
    <mc:Choice Requires="p14">
      <p:transition p14:dur="10" advTm="31708"/>
    </mc:Choice>
    <mc:Fallback xmlns="">
      <p:transition advTm="31708"/>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784178" y="1223830"/>
            <a:ext cx="3902032"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سابعا: الخاتمة</a:t>
            </a:r>
            <a:endParaRPr kumimoji="0" lang="en-US" sz="24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3A9AAF88-A77F-EC5B-905C-142706940568}"/>
              </a:ext>
            </a:extLst>
          </p:cNvPr>
          <p:cNvPicPr>
            <a:picLocks noChangeAspect="1"/>
          </p:cNvPicPr>
          <p:nvPr/>
        </p:nvPicPr>
        <p:blipFill>
          <a:blip r:embed="rId4"/>
          <a:stretch>
            <a:fillRect/>
          </a:stretch>
        </p:blipFill>
        <p:spPr>
          <a:xfrm>
            <a:off x="7190597" y="2063168"/>
            <a:ext cx="4602879" cy="3511600"/>
          </a:xfrm>
          <a:prstGeom prst="rect">
            <a:avLst/>
          </a:prstGeom>
        </p:spPr>
      </p:pic>
      <p:sp>
        <p:nvSpPr>
          <p:cNvPr id="9" name="TextBox 8">
            <a:extLst>
              <a:ext uri="{FF2B5EF4-FFF2-40B4-BE49-F238E27FC236}">
                <a16:creationId xmlns:a16="http://schemas.microsoft.com/office/drawing/2014/main" id="{52CE9539-E12A-DA37-ED35-CEAFB15BCDB5}"/>
              </a:ext>
            </a:extLst>
          </p:cNvPr>
          <p:cNvSpPr txBox="1"/>
          <p:nvPr/>
        </p:nvSpPr>
        <p:spPr>
          <a:xfrm>
            <a:off x="735322" y="2063168"/>
            <a:ext cx="6097712" cy="2123017"/>
          </a:xfrm>
          <a:prstGeom prst="rect">
            <a:avLst/>
          </a:prstGeom>
          <a:noFill/>
        </p:spPr>
        <p:txBody>
          <a:bodyPr wrap="square">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أولا: مدي تقييد الحق في النشر حول القضايا الجارية.</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ثانيا: الالتزام بالتصحيح ومداه.</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ثالثا: مضمون حظر السعي للإعلانات و المزايا و غير ذلك من القيود.</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رابعا: أثر النشر الإعلامي علي قضايا الأسرة.</a:t>
            </a:r>
          </a:p>
        </p:txBody>
      </p:sp>
    </p:spTree>
    <p:extLst>
      <p:ext uri="{BB962C8B-B14F-4D97-AF65-F5344CB8AC3E}">
        <p14:creationId xmlns:p14="http://schemas.microsoft.com/office/powerpoint/2010/main" val="463048312"/>
      </p:ext>
    </p:extLst>
  </p:cSld>
  <p:clrMapOvr>
    <a:masterClrMapping/>
  </p:clrMapOvr>
  <mc:AlternateContent xmlns:mc="http://schemas.openxmlformats.org/markup-compatibility/2006" xmlns:p14="http://schemas.microsoft.com/office/powerpoint/2010/main">
    <mc:Choice Requires="p14">
      <p:transition p14:dur="10" advTm="261457"/>
    </mc:Choice>
    <mc:Fallback xmlns="">
      <p:transition advTm="261457"/>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14224"/>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p:cNvSpPr txBox="1"/>
          <p:nvPr/>
        </p:nvSpPr>
        <p:spPr>
          <a:xfrm>
            <a:off x="582006" y="5707075"/>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srgbClr val="669BBC"/>
              </a:solidFill>
              <a:effectLst/>
              <a:uLnTx/>
              <a:uFillTx/>
              <a:latin typeface="Calibri"/>
              <a:ea typeface="+mn-ea"/>
              <a:cs typeface="+mn-cs"/>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932"/>
    </mc:Choice>
    <mc:Fallback xmlns="">
      <p:transition spd="slow" advTm="15932"/>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b69ce7a49db56c7ed276051354650032">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7f54842b1d4dd5996fa5a2e205f42e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F37F971-ADC0-47AE-849B-26EA6C523DF3}">
  <ds:schemaRefs>
    <ds:schemaRef ds:uri="http://schemas.microsoft.com/sharepoint/v3/contenttype/forms"/>
  </ds:schemaRefs>
</ds:datastoreItem>
</file>

<file path=customXml/itemProps2.xml><?xml version="1.0" encoding="utf-8"?>
<ds:datastoreItem xmlns:ds="http://schemas.openxmlformats.org/officeDocument/2006/customXml" ds:itemID="{49F61143-3F8E-43B4-A87A-1F199D2F36A5}">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3.xml><?xml version="1.0" encoding="utf-8"?>
<ds:datastoreItem xmlns:ds="http://schemas.openxmlformats.org/officeDocument/2006/customXml" ds:itemID="{12E26F95-C2AF-4A84-8385-7BA5960EF57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12425</TotalTime>
  <Words>6067</Words>
  <Application>Microsoft Office PowerPoint</Application>
  <PresentationFormat>Widescreen</PresentationFormat>
  <Paragraphs>178</Paragraphs>
  <Slides>54</Slides>
  <Notes>12</Notes>
  <HiddenSlides>0</HiddenSlides>
  <MMClips>0</MMClips>
  <ScaleCrop>false</ScaleCrop>
  <HeadingPairs>
    <vt:vector size="4" baseType="variant">
      <vt:variant>
        <vt:lpstr>Theme</vt:lpstr>
      </vt:variant>
      <vt:variant>
        <vt:i4>2</vt:i4>
      </vt:variant>
      <vt:variant>
        <vt:lpstr>Slide Titles</vt:lpstr>
      </vt:variant>
      <vt:variant>
        <vt:i4>54</vt:i4>
      </vt:variant>
    </vt:vector>
  </HeadingPairs>
  <TitlesOfParts>
    <vt:vector size="56" baseType="lpstr">
      <vt:lpstr>Office Theme</vt:lpstr>
      <vt:lpstr>1_Office Theme</vt:lpstr>
      <vt:lpstr>PowerPoint Presentation</vt:lpstr>
      <vt:lpstr>PowerPoint Presentation</vt:lpstr>
      <vt:lpstr>PowerPoint Presentation</vt:lpstr>
      <vt:lpstr>أن تحقيق الديمقراطية وقيام دولة القانون رهين بتعاون القضاء والإعلام، باعتبارهما قادرين على دفع قيم العدالة والحرية والمساواة. فكل منهما يتصدى للتجاوزات ويشير إلى مناطق الضعف والقصور، ويقوم على تقويم السلوك. فإذا كان القضاء يستند إلى مواد القانون لمعاقبة المخالفين، فإن الإعلام من خلال حرية الرأي والتعبير يشير إلى التجاوزات وأشخاصها ويكشفها أمام الرأي العام، بل إنه في كثير من الأحيان يقوم بدور المبلغ عن الجريمة أمام جهات التحقيق المختلفة. ولذا فالعلاقة بين القضاء والإعلام هى علاقة تكاملية. رغم أن كل منهما سلطة مستقلة، ويعتمد كل منهما على ضمانات دستورية. فالقضاء يعتمد على استقلاله في أحكامه والإعلام يعتمد في استقلاله على حرية الرأي. وعلى ذلك فان القضاء والإعلام وجهين لعمله واحدة. </vt:lpstr>
      <vt:lpstr>. بالإضافة إلي ذلك فإن هيبة القضاء و قوته في أي دولة  هو الضامن الحقيقي لحرية الإعلام، فالقضاء يحمي هذه الحرية لتمكينه من أداء مهمته. وفي المقابل فإن دور الإعلام الموضوعي هو دعم القضاء واستقلاله وترسيخ ثقة المجتمع في قضائه عن طريق الشفافية وعلانية الجلسات ونشر المعلومات القانونية</vt:lpstr>
      <vt:lpstr>والقاعدة العامة في الإعلامي وفي النشر الصحفي بصورة عامة هو حرية الإعلامي في نشر ما يرد اليه من بيانات ومعلومات والتعليق عليها ومناقشتها. فللصحفي الحق في نشر ما يحصل عليه من أنباء أو معلومات أو احصائيات حول القضايا الحالية او المستقبلية من مصادرها إلا أن ذلك ليس بالفعل المباح على إطلاقه وإنما هو محدد بالضوابط المنظمة له ومنها أن يكون النشر في إطار المقومات الأساسية للمجتمع والحفاظ على الحريات والحقوق والواجبات العامة واحترام الحياة الخاصة للمواطنين وعدم الاعتداء على شرفهم وسمعتهم واعتبارهم أو انتهاك محارم القانون، وقد وضع القانون ذاته بعض الحالات التي يجب علي الإعلامي التدخل فيها بالنشر أو التعليق حول القضايا القائمة في المراحل المختلفة نتناولها في هذه المحاضرة إلا أننا نتناول أولا أشكال التناول الإعلامي للقضايا ثم نتناول ضوابط هذا التناول عبر المراحل المختلفة للقضية. </vt:lpstr>
      <vt:lpstr>1- أسلوب الخبر الإعلامي  هو الأسلوب الذى تعتمد عليه الصحف عادة عند تناولها قضايا الرأي العام، فأغلب الموضوعات التى تنشرها الصحف عن المحاكمات تقتصر على الصفة الخبرية، حيث يكتفى الصحفي خلالها بسرد الأحداث بشكل مجرد دون تدخل أو تعليق أو إبداء رأي من جانبه، ويرجع ذلك إما لشدة أهمية القضية وحساسيتها أو إلى نقص الثقافة القانونية، أو لكونها قضية عابرة لا تثير القارئ بالشكل الكافي.</vt:lpstr>
      <vt:lpstr>2- أسلوب التأثير المعرفي يتمثل هذا الأسلوب في قيام وسائل الإعلام بتزويد الجمهور بصورة منقوصة عن القضية التى تتناولها فتنتزع بعض المعلومات من سياقها الطبيعي فتغير دلالتها ويتم التركيز عليها وتقديمها على أنها تمثل الحقيقة بكامل أجزائها.   وفي بعض الأحيان تكون هذه المعلومات كاذبة ومضلله، وتتكون بذلك صورة ذهنية خاطئة لدى الرأي العام قد تصطدم مع ما ينتهي إليه حكم القضاء. سيما وأن القاضي يستمد علمه من أوراق الدعوى المعروضة عليه بينما يستمد الرأي العام معلوماته مما يطرحه عليه الرأي العام بصورة منقوصة.  </vt:lpstr>
      <vt:lpstr> 3- أسلوب محاكمة الإعلام:  ظهرت في الآونة الأخيرة ما يسمى بالمحاكمات الإعلامية، تلك التي تتعلق بقضايا عرفت بقضايا الرأي العام ،وهى قضايا ذات شأن تجذب اهتمام الجمهور، وفيها تنصب أجهزة الإعلام نفسها مَحْكمة جنائية، ويرتدى الإعلامي ثوب رجل القضاء على غير حق، ولا يكتفى بنشر الوقائع بل يعمد إلى نشر اعترافات المتهم وينتقل معه لتمثيل جريمته، ويعقد اللقاءات مع أهلية خصوم الدعوى ولقاءات أخرى مع أطياف الشعب المختلفة لبيان حكمهم في تلك القضية، فيكوَّن بذلك رأيا عاما يتعاطف مع أحد الخصوم أو يناصبونه العداء، ويوجهون هذا الشعور إلى الحكم له أو عليه قبل أن تقول المحكمة الحقيقية كلمتها. وهنا يثار التساؤل: هل يتأثر حياد القاضي بذلك التناول الإعلامي لتلك القضايا؟ وهل يتأثر الرأي العام بهذا التناول الإعلامي بحيث ينعكس ذلك على ثقته في المؤسسة القضائية أم لا؟ </vt:lpstr>
      <vt:lpstr> ولا شك أن محاكمة الإعلام تعتبر تدخلا صارخا في شئون القضاء، حيث تؤدى بالرأي العام إلى تكوين فكرة غير حقيقية عن سلوك وماضي كل من المتهم والمجنى عليه، فيندفع الرأي العام إلى السخط على احدهما وإلى تكوين عقيدة عن موقفه فى الدعوى وتوقع حكما ببراءته أو ادانته .  كما أنها تؤدي إلى فساد الأدلة التى طوتها التحقيقات، لاسيما إذا كانت هذه المحاكمة قبل احالة الدعوى إلى القضاء. وهنا تصبح المحكمة المحال إليها الدعوى مكونه لفكرة مسبقة طالعتها من وسائل الإعلام المختلفة أياما وشهورا وتكتشف أن هناك وقائع ليست مطروحة عليها أصلا فى أوراق الدعوى بما يؤدى من حدوث اضطراب في نفسية القاضي وعقيدته و حدوث ما يسمي بالتأثير الإعلامي غير المرغوب إذ قد تتكون لديه عقيدة زائفة أن ما وصل إليه من حكم لم يكن من خلال مسطور الأوراق ولكن من خلال علمه الشخصي الذى حصل عليه من وسائل الإعلام</vt:lpstr>
      <vt:lpstr>أكدت المادة 94 من الدستور المصرى 2014 على استقلال القضاء وحياده، فنصت على أنه « تخضع الدولة لسيادة القانون واستقلال القضاء وحصانته وحيدته ضمانات اساسية لحماية الحقوق والحريات » ونصت المادة 184 منه على أن « السلطة القضائية سلطة مستقلة والتدخل في شئون العدالة والقضايا جريمة لا تسقط بالتقادم » كما نصت المادة 18 منه على أن « القضاة مستقلون غير قابلين للعزل... ولا سلطان عليهم في عملهم لغير القانون ». </vt:lpstr>
      <vt:lpstr>PowerPoint Presentation</vt:lpstr>
      <vt:lpstr> استقلال القضاء يعنى: بعده عن أية تأثير عليه سواء كان مصدرها السلطة التنفيذية أو الرأي العام أو الأفراد، فلا يجوز لسلطة ما أو شخص ما في الدولة أن يصدر للقاضي تعليمات أو توجيهات ضاغطة في شأن دعوى معروضة عليه تحدد له اسلوب نظرها أو فحوى الحكم الذي يصدره فيها، وإنما يتعين أن يترك ذلك لضمير القاضي مستلهما القانون في مصادره المتنوعة، فاستقلال القاضي يعنى حريته في عمله القضائي في نطاق القانون.  ولا شك أن نشر التعليقات على أخبار الدعاوى التي تكون محل للتحقيق الابتدائي أو المحاكمات الجنائية، يترتب عليها ضرر بالغ الأهمية ، سواء بالنسبة لأطراف الخصومة القضائية - ومنهم المتهم - أو بالنسبة لحسن سير العدالة ،   </vt:lpstr>
      <vt:lpstr>  واستقلال القضاء يقوم على ركيزتين:  1- استقلال موضوعى  أو مؤسسي: يتم قياسه بالنصوص الدستورية والقوانين الأخرى مثل استقلال الموازنة وعدم قابلية القضاة للعزل... إلى غير ذلك من الضمانات وقد حرص نظام الحكم السعودي و الدستور المصرى على هذه الضمانات على النحو سالف البيان.  2-  الاستقلال الشخصي: وصورته أن يتصرف القاضي فى الدعوى التى أمامه بطريقة مستقلة بعيدا عن التأثيرات الخارجية أو بوجود عقيدة سابقة على حكمه، والأصل أن يستمد القاضي حكمه في الدعوى من خلال الأوراق المعروضة عليه ومن خلال النصوص القانونية ،ولكن هل يتصور أن يكون القضاء بعيدا عن التأثيرات الخارجية؟ لتحقيق ذلك، يجب أن يعزل القضاة خلف أسوار مباني المحاكم التى يشتغلون فيها، وهو أمر غير متصور. إذ أن هناك عوامل لا يمكن تجنبها تؤثر في عقيدة القاضي أو قد تؤثر عليها، فالقضاة ليسوا بمعزل عن المجتمع ولا يمكن القول بانعزالهم عن العوامل الخارجية مثل الرأي العام والإعلام     </vt:lpstr>
      <vt:lpstr> الإعلامي ـ رجل الاعلام ـ له دور كبير في التأثير المباشر على الرأي العام، إذ كثيرا ما يعتبر الجمهور ـ الإعلامي قدوة ومثقفا، فيتأثرون به وبأنه يقول الحقيقة التى يجب أن يسير عليها أكثر الناس. ويتعاظم هذا التأثير إذا كان الإعلامي محاورا جيدا له المصداقية بين الجمهور فينجذبون إلى رأيه أصاب أم أخطأ؛ بغض النظر عن معلوماته بشأن القضية التى يناقشها ومصدر تلك المعلومات.  ويزداد الأمر سوء إذا قام الاعلامي بتشويه الحقائق عمدا أو عن جهل، أو كان باحثا عن جذب الجمهور لمتابعته  فالسلطة القضائية سلطة مستقلة، إلا أنها تعمل تحت رقابة وتأثير الرأي العام عند نشر الأمور المتعلقة بقضيةٍ ما ـ تطبيقا لمبدأ علانية الجلسات ـ فتتحقق رقابة الرأي العام على النشاط القضائي  </vt:lpstr>
      <vt:lpstr>   وتجدر الإشارة إلي ان علانية الجلسات لا تعني إساءة حق النشر عنها حيث نصت المادة 21 من قانون الاعلام المصري  مع مراعاة القرارات الصادرة وفقا للقانون بحظر النشر في القضايا، يحظر على الصحفي أو الإعلامي، تناول ما تتولاه سلطات التحقيق أو المحاكمة على نحو يؤثر على مراكز من يتناولهم التحقيق أو المحاكمة، ويحظر على الصحف ووسائل الإعلام والمواقع الإلكترونية نشر أو بث أي من ذلك.       </vt:lpstr>
      <vt:lpstr> وقد يباشر هذا الرأي العام تأثيرا على القاضي ،فيفقد ـ القاضي ـ كل أو بعض استقلاله حين يصدر حكمه فيجد نفسه قد أصدر حكما بما يخالف ما هيأت الصحف الرأي العام له. أو يأتي وقد فقد القاضي استقلاله؛ فأتى حكمه غير معبر عن كلمة الحق وإنما معبرا عن ارضاء الرأي العام فقط إما بالحق وإما بالباطل لذلك فليس من الغريب القول بأن تأثيرات الرأي العام على القضاء هى الأشد خطرا على استقلال السلطة القضائية .  فقد أكدت دراسة ألمانية أن أكثر من 42% من ممثلي الادعاء الذين شملهم استطلاع الرأي يفكرون في صدى الرأي العام عند المطالبة بحجم عقوبة معينة ،وأقر 35% من قضاة شملهم استطلاع الرأي بأن التقارير الاعلامية تؤثر في حجم العقوبة وأن 25% منهم قرر أن الاعلام يؤثر على الموافقة أو رفض حبس المتهم مع إيقاف التنفيذ. الأمر المتعين معه إيجاد نوع من التوزان بين حرية إعلام الجمهور بوصفها وجه لحرية الرأي واستقلال القضاء باعتباره      </vt:lpstr>
      <vt:lpstr> وعلى ذلك فيقصد بالتأثير المحظور اتيانه من جوانب وسائل الإعلام:   تلك الوسائل التي من شأنها أن تُخرج القائم بالتحقيق أو المحاكمة أو الشهادة عن الحياد والتجرد التي يجب أن يتحلى بها عند نظر الدعوى محل النشر ، أو المباعدة بينه وبين الموضوعية وروح الأنصاف الواجب الأنصاف بهما ، الأمر الذى يؤدى إلى الإضرار بمراكز من يتناولهم التحقيق أو المحاكمة .   فمن الضروري أن يكون القاضي أو المحقق على صفاء تام ، وخاليا من المؤثرات التي تجعله يسئ الظن مقدما بالمتهم فيخر عن حدود الموضوعية التي يتعين أن يتحلى بها    </vt:lpstr>
      <vt:lpstr> وقد استعمل المشرع الفرنسي تعبير الضغط pression بدلا من التأثير وذلك في تحديد الحظر في التعليقات التي يجرم نشرها طبق ا للمادة 227 عقوبات ، والتي تنص على عقاب كل من ينشر قبل صدور الحكم القضائي النهائي تعليقات تتجه إلى احداث ضغط على أقوال الشهود أو قرارات سلطات التحقيق أو الحكم) وقد قضت محكمة النقض الفرنسية – بشان تحديد المقصود بالضغط الذى تعاقب عليه المادة 227 عقوبات - بأن" هذه المادة لا تعنى المساس بحرية الفكر ولا بحق النقد الذى كفله قانون الصحافة الفرنسي للمواطنين . فهي لا تؤثم إلا التعليقات التي تنشر قبل صدور الحكم النهائي إلا في الحدود التي تتجه فيها إلى إحداث ضغط على أقوال الشهود وقرارات سلطات التحقيق أو الحكم")     </vt:lpstr>
      <vt:lpstr>  وتمر الدعوى الجنائية بعدة مراحل تبدأ من مرحلة جمع الاستدلالات ـ التحقيقات الأولية، مرورا بمرحلة التحقيق الابتدائي، وصولا لمرحلة المحاكمة التي تنتهي بصدور الحكم. ولكل من هذه المراحل حدود للنشر الإعلامي عنها نتناوله فيما يلي  إلا أننا وفي هذا المقام يجب أن نفرق بين الحديث عن الواقعة والحديث عن مراحل التقاضي الخاصة بها ، فهناك فارق كبير بينهما. فالأول حق ينص عليه الدستور، والثاني هو تضليل للرأي العام والقضاء  إذا تمت بصورة غير صحيحة.     </vt:lpstr>
      <vt:lpstr> </vt:lpstr>
      <vt:lpstr>ولكن ماذا لو كان الإعلامي قد وصل إلي المعلومات المنشورة عن هذه المرحلة من موظف عام ؟</vt:lpstr>
      <vt:lpstr> تجدر الإشارة إلى ان حظر نشر المؤسسات الإعلامية  لبيانات مرحلة جمع الاستدلالات يقصد به، البيانات التي تم تحصيلها بواسطة السلطة العامة إلا ان ذلك لا يمنع  من أن يقوم الإعلامي نفسه بالتحقيق في احد الجرائم للوصول إلي بعض البيانات و التي تشكل مساعدة للسلطات العامة و ذلك دون أي انتهاك للخصوصية أو للنظام العام أو التحصل غير المشروع علي هذه البيانات.</vt:lpstr>
      <vt:lpstr>2- النشر في مرحلة التحقيق الابتدائي  فإذا بدأت مرحلة التحقيق الابتدائي فمن المسلم به أنه لا يجوز لوسائل الإعلام نشر أي أمر يتعلق بهذا التحقيق، إذ أن تلك المرحلة تسمى مرحلة سرية التحقيقات فلا يشهدها إلا الخصوم. فلا يجوز لوسائل الإعلام بصفة عامة نشر أنباء ما يجرى في هذا التحقيق سواء من أقوال المتهمين أو الشهود أو قرارات سلطة التحقيق كالقبض والحبس الاحتياطي والافراج والتفتيش لأن هذا النشر يعد مخالفا لسرية التحقيق ، ومن ينشر هذه التحقيقات أو ما يقال فيها أو يتخذ بشأنها،  فإنه يقوم بالنشر على مسئوليته ويجوز محاسبته جنائيا، ما لم يكن النشر صادرا عن بيانات سلطة التحقيق الابتدائي ذاتها.       </vt:lpstr>
      <vt:lpstr>والسند في ذلك ما نصت عليه المادتين 75 و77 من قانون الإجراءات الجنائية، فنصت المادة 75 على أن «تعتبر إجراءات التحقيق ذاتها والنتائج التي تسفر عنها من الأسرار. ويجب على قضاة التحقيق وأعضاء النيابة العامة ومساعديهم من كتاب وخبراء وغيرهم ممن يتصلون بالتحقيق أو يحضرونه بسبب وظيفتهم أو مهنتهم عدم إفشائها، ومن يخالف ذلك منهم يعاقب طبقا للمادة 310 من قانون العقوبات». </vt:lpstr>
      <vt:lpstr>  ولكن هل يتطلب حظر النشر في هذه المرحلة قرارا خاصا؟ و ماذا لو أن ما تم نشر من تحقيقات قد أفصح عنه المتهم ذاته ؟  يجدر التنبيه إلى أن حظر النشر كقاعدة عامة فى المرحلة السابقة على المحاكمة يكون بغير صدور قرار من سلطة التحقيق المختصة، وحظر النشر ليس فقط مقصورا على الصحف بل يمتد إلى كافة أطراف التحقيق، فإذا قام المتهم أو المجنى عليه أو الشهود... بنشر ما جرى في هذه التحقيقات يكون مرتكبا لجريمة افشاء الأسرار المعاقب عليها بالمادة 310 من قانون العقوبات. فإذا صدر من سلطة التحقيق المختصة قرارا بحظر النشر ولم يتم الالتزام به طبقت العقوبة الواردة في نص المادة 193 من قانون العقوبات ( حبس وغرامة)      </vt:lpstr>
      <vt:lpstr>  تجدر الإشارة إلي ان حظر نشر المتهم للتحقيقات لا يعني حظر نشره للتهمة الموجه إليه حيث يستطيع نشرها مع بعض النقاش البسيط حول الشروط العامة و مدي توافرها بحيادية دون الحكم مسبقا علي وجه قاطع بانطباق الشروط علي سلوك المتهم من عدمه.   </vt:lpstr>
      <vt:lpstr>ولكن لماذا كل هذا الحظر إذا كان القاضي لن يتأثر بنشر التحقيقات فهو سيطلع عليها بالكامل بأية حال؟</vt:lpstr>
      <vt:lpstr>3- النشر في مرحلة المحاكمة</vt:lpstr>
      <vt:lpstr>ويقصد بعلانية المحاكمة أن أي فرد من الجمهور من حقه أن يحضر الجلسة، وليس معنى ذلك نهائيا أن تنقل المحكمة إلى بيته، فنقل المحاكمات عبر وسائل الإعلام لا يتحقق به العلانية المقصودة.  والعلانية هنا مقصورة على إجراءات المحاكمة من سماع شهادة الشهود ومناقشاتهم وكذا الخبراء وسماع مرافعات الاتهام والدفاع ، أما التقاط الصور للمتهمين والشهود والقضاة وكذا نقل المحاكمات عبر وسائل الاعلام لا صله له بمبدأ علانية الجلسات، فهى مسألة إدارة الجلسة المنوطة برئيسها. فيعاقب  صور أو سجل كلمات أو مقاطع أو بث أو نشر أو عرض بآى طريق من طرق العلانية لوقائع جلسة محاكمة مخصصة لنظر دعوى جنائية بدون تصريح من رئيس المحكمة المختصة، وبعد أخذ رأى النيابة العامة. ويُحكم فضلاً عن ذلك بمصادرة الأجهزة أو غيرها مما يكون قد استخدم في الجريمة، أو ما نتج عنها، أو محو محتواها، أو إعدامه، بحسب الأحوال، وتُضاعف الغرامة في حالة العود.       </vt:lpstr>
      <vt:lpstr>ويعتبر من قبيل أجزاء المحاكمة العلانية كل مما يلي </vt:lpstr>
      <vt:lpstr>I- استجواب المتهم. </vt:lpstr>
      <vt:lpstr>II- نشر أقوال الشهود</vt:lpstr>
      <vt:lpstr>PowerPoint Presentation</vt:lpstr>
      <vt:lpstr>III- نشر مرافعة النيابة </vt:lpstr>
      <vt:lpstr>PowerPoint Presentation</vt:lpstr>
      <vt:lpstr>PowerPoint Presentation</vt:lpstr>
      <vt:lpstr>وقرار حظر النشر لا يسرى إلا على ما يجرى بعد صدور القرار أما ما جرى قبل صدوره فى علانية فلا يشمله الحظر. وكذلك لا يسرى الحظر إلا على ما قررت المحكمة حظره. أما ما يعلن بالضرورة فلا يشمله الحظر أيضا .ولا يمتد كذلك إلى الحكم الصادر في الدعوى ولو كانت الجلسات سرية تطبيقا لنص الفقرة الأولى من المادة 303 من قانون الإجراءات الجنائية     </vt:lpstr>
      <vt:lpstr>PowerPoint Presentation</vt:lpstr>
      <vt:lpstr>ولكن ماذا عن حالة رفض الإعلامي للحكم، أو شبة فساد يراها الإعلامي هل يجوز للإعلامي الإفصاح عنها؟</vt:lpstr>
      <vt:lpstr>ولكن ماذا لو ان من يريد التعليق علي الحكم هو القاضي المصدر للحكم ذاته ؟</vt:lpstr>
      <vt:lpstr>PowerPoint Presentation</vt:lpstr>
      <vt:lpstr>PowerPoint Presentation</vt:lpstr>
      <vt:lpstr>PowerPoint Presentation</vt:lpstr>
      <vt:lpstr> كذلك فإنه وفقا للقانون السعودي فأن الإيذاء الجسدي له عقوبات صارمة تبدأ من سجن لمدة سنتين وبغرامة لا تزيد عن 100 ألف ريال، حسب شناعة الجريمة وقسوتها. ويعاقب كل من حرض غيره أو اتفق معه أو ساعده بأي صورة من صور التحريض أو الاتفاق أو المساعدة على ارتكاب الجريمة المشار إليها في الفقرة (1) من هذه المادة، بالعقوبة المقررة للجريمة. ولا شك أن تهويل الجريمة وإظهار المتهم علي انه وحش يجب اقتلاعه من المجتمع يعد تحريضا علي ايذاءه. </vt:lpstr>
      <vt:lpstr> جاء الالتزام بعدم نشر الاخبار الكاذبة صريحا في قانون الاعلام المرئي و المسموع السعودي حيث نصت المادة الخامسة يجب على كل من يمارس نشاطاً أو مهنة في مجال الإعلام المرئي والمسموع التقيد بضوابط المحتوى الإعلامي، وبخاصة ما يأتي:  10- عدم بث أي محتوى إعلامي يتضمن معلومات كاذبة لا تستند إلى حقائق ومعلومات موثقة، أو فيه تعدٍّ على حرمة الحياة الخاصة للأفراد." و هو نفس ما قدره المشرع المصري و لكن ماذا إن نشر الصحفي بالفعل اخبارا كاذبه هل يكتفي بمعاقبة الإعلامي مع ترك المعلومة الكاذبة كما هي ؟    </vt:lpstr>
      <vt:lpstr>PowerPoint Presentation</vt:lpstr>
      <vt:lpstr>إلا أنه يسقط الحق في طلب التصحيح في بعض الحالات</vt:lpstr>
      <vt:lpstr>ثالثا: - مضمون حظر السعي للإعلانات و المزايا و غير ذلك من القيود.</vt:lpstr>
      <vt:lpstr>PowerPoint Presentation</vt:lpstr>
      <vt:lpstr> و الحقيقة أن النشر في قضايا الأسرة كقضايا النسب و الطلاق و الخلع و الانفصال يخرج و بشكل كامل عن المبادئ السابقة التي قمنا بنشرها، حيث يعد تناول هذه القضايا تفصيليا و بشكل يفصح عن هوية أطرافها مخالفا للقانون و يعد انمتهاكا و اضحا و صريحا لحرمة الحياة الخاصة في أشد صوره و يعاقب عليه وفقا للقواعد العامة في الحقاظ علي الخصوصية وبالتالي قد يعاقب الإعلامي علي هذا النشر جنائيا و مدنيا و تأديبيا بحسب شدة هذه الانتهاك.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fatma galal</cp:lastModifiedBy>
  <cp:revision>75</cp:revision>
  <dcterms:created xsi:type="dcterms:W3CDTF">2023-04-29T09:08:00Z</dcterms:created>
  <dcterms:modified xsi:type="dcterms:W3CDTF">2024-03-01T00:55:30Z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y fmtid="{D5CDD505-2E9C-101B-9397-08002B2CF9AE}" pid="5" name="MediaServiceImageTags">
    <vt:lpwstr/>
  </property>
</Properties>
</file>