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8.xml" ContentType="application/vnd.openxmlformats-officedocument.presentationml.slideLayout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5"/>
  </p:notesMasterIdLst>
  <p:sldIdLst>
    <p:sldId id="480" r:id="rId2"/>
    <p:sldId id="423" r:id="rId3"/>
    <p:sldId id="483" r:id="rId4"/>
    <p:sldId id="487" r:id="rId5"/>
    <p:sldId id="484" r:id="rId6"/>
    <p:sldId id="485" r:id="rId7"/>
    <p:sldId id="486" r:id="rId8"/>
    <p:sldId id="488" r:id="rId9"/>
    <p:sldId id="489" r:id="rId10"/>
    <p:sldId id="490" r:id="rId11"/>
    <p:sldId id="491" r:id="rId12"/>
    <p:sldId id="492" r:id="rId13"/>
    <p:sldId id="493" r:id="rId14"/>
    <p:sldId id="494" r:id="rId15"/>
    <p:sldId id="495" r:id="rId16"/>
    <p:sldId id="496" r:id="rId17"/>
    <p:sldId id="497" r:id="rId18"/>
    <p:sldId id="499" r:id="rId19"/>
    <p:sldId id="500" r:id="rId20"/>
    <p:sldId id="501" r:id="rId21"/>
    <p:sldId id="502" r:id="rId22"/>
    <p:sldId id="504" r:id="rId23"/>
    <p:sldId id="505" r:id="rId24"/>
    <p:sldId id="506" r:id="rId25"/>
    <p:sldId id="507" r:id="rId26"/>
    <p:sldId id="508" r:id="rId27"/>
    <p:sldId id="509" r:id="rId28"/>
    <p:sldId id="510" r:id="rId29"/>
    <p:sldId id="511" r:id="rId30"/>
    <p:sldId id="512" r:id="rId31"/>
    <p:sldId id="513" r:id="rId32"/>
    <p:sldId id="514" r:id="rId33"/>
    <p:sldId id="482" r:id="rId34"/>
  </p:sldIdLst>
  <p:sldSz cx="12192000" cy="6858000"/>
  <p:notesSz cx="7053263" cy="93091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B1F2D"/>
    <a:srgbClr val="E5EBF7"/>
    <a:srgbClr val="BF2B0D"/>
    <a:srgbClr val="FFFFEF"/>
    <a:srgbClr val="C2F0FE"/>
    <a:srgbClr val="FDE7F9"/>
    <a:srgbClr val="FAC2EF"/>
    <a:srgbClr val="E4F6F8"/>
    <a:srgbClr val="FFFFFF"/>
    <a:srgbClr val="3C8D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703" autoAdjust="0"/>
    <p:restoredTop sz="95407" autoAdjust="0"/>
  </p:normalViewPr>
  <p:slideViewPr>
    <p:cSldViewPr snapToGrid="0">
      <p:cViewPr varScale="1">
        <p:scale>
          <a:sx n="58" d="100"/>
          <a:sy n="58" d="100"/>
        </p:scale>
        <p:origin x="90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43" Type="http://schemas.openxmlformats.org/officeDocument/2006/relationships/customXml" Target="../customXml/item3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3056414" cy="467072"/>
          </a:xfrm>
          <a:prstGeom prst="rect">
            <a:avLst/>
          </a:prstGeom>
        </p:spPr>
        <p:txBody>
          <a:bodyPr vert="horz" lIns="86830" tIns="43414" rIns="86830" bIns="43414" rtlCol="0"/>
          <a:lstStyle>
            <a:lvl1pPr algn="r">
              <a:defRPr sz="11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95219" y="2"/>
            <a:ext cx="3056414" cy="467072"/>
          </a:xfrm>
          <a:prstGeom prst="rect">
            <a:avLst/>
          </a:prstGeom>
        </p:spPr>
        <p:txBody>
          <a:bodyPr vert="horz" lIns="86830" tIns="43414" rIns="86830" bIns="43414" rtlCol="0"/>
          <a:lstStyle>
            <a:lvl1pPr algn="l">
              <a:defRPr sz="1100"/>
            </a:lvl1pPr>
          </a:lstStyle>
          <a:p>
            <a:fld id="{92DC589F-3831-482C-91A5-0DCE814FE469}" type="datetimeFigureOut">
              <a:rPr lang="ar-EG" smtClean="0"/>
              <a:t>12/01/1446</a:t>
            </a:fld>
            <a:endParaRPr lang="ar-E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35013" y="1165225"/>
            <a:ext cx="5583237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6830" tIns="43414" rIns="86830" bIns="43414" rtlCol="0" anchor="ctr"/>
          <a:lstStyle/>
          <a:p>
            <a:endParaRPr lang="ar-E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5327" y="4480008"/>
            <a:ext cx="5642610" cy="3665458"/>
          </a:xfrm>
          <a:prstGeom prst="rect">
            <a:avLst/>
          </a:prstGeom>
        </p:spPr>
        <p:txBody>
          <a:bodyPr vert="horz" lIns="86830" tIns="43414" rIns="86830" bIns="43414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1"/>
            <a:ext cx="3056414" cy="467071"/>
          </a:xfrm>
          <a:prstGeom prst="rect">
            <a:avLst/>
          </a:prstGeom>
        </p:spPr>
        <p:txBody>
          <a:bodyPr vert="horz" lIns="86830" tIns="43414" rIns="86830" bIns="43414" rtlCol="0" anchor="b"/>
          <a:lstStyle>
            <a:lvl1pPr algn="r">
              <a:defRPr sz="1100"/>
            </a:lvl1pPr>
          </a:lstStyle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95219" y="8842031"/>
            <a:ext cx="3056414" cy="467071"/>
          </a:xfrm>
          <a:prstGeom prst="rect">
            <a:avLst/>
          </a:prstGeom>
        </p:spPr>
        <p:txBody>
          <a:bodyPr vert="horz" lIns="86830" tIns="43414" rIns="86830" bIns="43414" rtlCol="0" anchor="b"/>
          <a:lstStyle>
            <a:lvl1pPr algn="l">
              <a:defRPr sz="1100"/>
            </a:lvl1pPr>
          </a:lstStyle>
          <a:p>
            <a:fld id="{4564744E-F86A-4A14-A8DF-900B4E2170B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57552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1pPr>
    <a:lvl2pPr marL="258036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2pPr>
    <a:lvl3pPr marL="516072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3pPr>
    <a:lvl4pPr marL="774108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4pPr>
    <a:lvl5pPr marL="1032145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5pPr>
    <a:lvl6pPr marL="1290181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6pPr>
    <a:lvl7pPr marL="1548217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7pPr>
    <a:lvl8pPr marL="1806253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8pPr>
    <a:lvl9pPr marL="2064290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64744E-F86A-4A14-A8DF-900B4E2170B2}" type="slidenum">
              <a:rPr lang="ar-EG" smtClean="0"/>
              <a:t>9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7292947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1D879-F7CD-4B87-A39A-9B1EFBAA8C93}" type="datetime8">
              <a:rPr lang="ar-EG" smtClean="0"/>
              <a:t>18 تموز،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17719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C5202-9340-4763-A8B2-DB3760FE46B5}" type="datetime8">
              <a:rPr lang="ar-EG" smtClean="0"/>
              <a:t>18 تموز،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657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70E33-6A2D-4642-8820-4F63366A9A7D}" type="datetime8">
              <a:rPr lang="ar-EG" smtClean="0"/>
              <a:t>18 تموز،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7697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6F78A-E644-4BD2-AA44-23730300262C}" type="datetime8">
              <a:rPr lang="ar-EG" smtClean="0"/>
              <a:t>18 تموز، 24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8310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43AD3-122B-40C0-BC16-64BF32E4901C}" type="datetime8">
              <a:rPr lang="ar-EG" smtClean="0"/>
              <a:t>18 تموز، 24</a:t>
            </a:fld>
            <a:endParaRPr lang="ar-E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0009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6F7C0-6EDA-45E1-9667-502361C80AB8}" type="datetime8">
              <a:rPr lang="ar-EG" smtClean="0"/>
              <a:t>18 تموز، 24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22525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40A9-426D-42B1-827E-011C7AA75322}" type="datetime8">
              <a:rPr lang="ar-EG" smtClean="0"/>
              <a:t>18 تموز، 24</a:t>
            </a:fld>
            <a:endParaRPr lang="ar-E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80542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DD41D-F016-4E68-BEAD-905813B2971E}" type="datetime8">
              <a:rPr lang="ar-EG" smtClean="0"/>
              <a:t>18 تموز، 24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021150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EB3B6-A347-40AE-B1D2-6942D69CB983}" type="datetime8">
              <a:rPr lang="ar-EG" smtClean="0"/>
              <a:t>18 تموز، 24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6511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7B7F-3129-42A8-909B-33732CAB840F}" type="datetime8">
              <a:rPr lang="ar-EG" smtClean="0"/>
              <a:t>18 تموز،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61334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EA6C7-739D-417A-91CD-179C3780FCA6}" type="datetime8">
              <a:rPr lang="ar-EG" smtClean="0"/>
              <a:t>18 تموز،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7481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3911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2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C6F66-5AD6-48CF-B4F4-5315F96E7480}" type="datetime8">
              <a:rPr lang="ar-EG" smtClean="0"/>
              <a:t>18 تموز،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3542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5" r:id="rId12"/>
    <p:sldLayoutId id="2147483746" r:id="rId13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541009" y="3488020"/>
            <a:ext cx="5216525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Prepared by Dr. Emad Zaher</a:t>
            </a:r>
          </a:p>
          <a:p>
            <a:r>
              <a:rPr lang="en-US" sz="2000" b="1" dirty="0">
                <a:latin typeface="Alexandria" charset="0"/>
                <a:cs typeface="Alexandria" charset="0"/>
              </a:rPr>
              <a:t>Assistant Professor of Accounting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94617" y="2385780"/>
            <a:ext cx="55215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Accounting for Managers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94617" y="5191972"/>
            <a:ext cx="6446815" cy="1408345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(6)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Relevant information for decision making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83005" y="4778433"/>
            <a:ext cx="11641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>
                <a:effectLst/>
                <a:latin typeface="Sakkal Majalla" panose="02000000000000000000" pitchFamily="2" charset="-78"/>
                <a:ea typeface="Calibri" panose="020F0502020204030204" pitchFamily="34" charset="0"/>
              </a:rPr>
              <a:t>MGM341</a:t>
            </a:r>
            <a:endParaRPr lang="en-US" sz="28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B88B58C-D7FB-907D-2F33-1C3CA0E82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499" y="362612"/>
            <a:ext cx="10005848" cy="646331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ea typeface="Source Sans Pro" charset="0"/>
              </a:rPr>
              <a:t>Chapter (1) Introduction to Financial Accounting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4AB3B34-1616-878B-5F36-3E18A334A5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6" name="COB/LO">
            <a:extLst>
              <a:ext uri="{FF2B5EF4-FFF2-40B4-BE49-F238E27FC236}">
                <a16:creationId xmlns:a16="http://schemas.microsoft.com/office/drawing/2014/main" id="{C2C1EB59-F99F-8AE1-924F-B3FA70BB99DB}"/>
              </a:ext>
            </a:extLst>
          </p:cNvPr>
          <p:cNvSpPr txBox="1">
            <a:spLocks/>
          </p:cNvSpPr>
          <p:nvPr/>
        </p:nvSpPr>
        <p:spPr>
          <a:xfrm>
            <a:off x="257499" y="1533164"/>
            <a:ext cx="11777185" cy="379167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None/>
              <a:tabLst/>
              <a:defRPr sz="3000" b="0" i="0" kern="120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520700" indent="-50800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 typeface="Arial"/>
              <a:buNone/>
              <a:tabLst/>
              <a:defRPr sz="2800" b="0" i="0" kern="1200" baseline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635000" marR="0" indent="-39528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Tx/>
              <a:buFont typeface="+mj-lt"/>
              <a:buAutoNum type="arabicPeriod"/>
              <a:tabLst/>
              <a:defRPr sz="2800" b="0" i="0" kern="120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20700" marR="0" lvl="1" indent="-5080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Learning outcomes</a:t>
            </a:r>
          </a:p>
          <a:p>
            <a:pPr marR="0" lvl="0" fontAlgn="auto">
              <a:lnSpc>
                <a:spcPct val="100000"/>
              </a:lnSpc>
              <a:spcAft>
                <a:spcPts val="0"/>
              </a:spcAft>
              <a:buClrTx/>
              <a:buSzTx/>
              <a:defRPr/>
            </a:pP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+mn-cs"/>
              </a:rPr>
              <a:t>LO 1</a:t>
            </a:r>
            <a:r>
              <a:rPr lang="en-US" b="1" dirty="0">
                <a:latin typeface="Times New Roman" panose="02020603050405020304" pitchFamily="18" charset="0"/>
                <a:ea typeface="+mn-ea"/>
                <a:cs typeface="+mn-cs"/>
              </a:rPr>
              <a:t>	Identify Decision models</a:t>
            </a:r>
          </a:p>
          <a:p>
            <a:pPr marR="0" lvl="0" fontAlgn="auto">
              <a:lnSpc>
                <a:spcPct val="100000"/>
              </a:lnSpc>
              <a:spcAft>
                <a:spcPts val="0"/>
              </a:spcAft>
              <a:buClrTx/>
              <a:buSzTx/>
              <a:defRPr/>
            </a:pP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+mn-cs"/>
              </a:rPr>
              <a:t>LO 2</a:t>
            </a:r>
            <a:r>
              <a:rPr lang="en-US" b="1" dirty="0">
                <a:latin typeface="Times New Roman" panose="02020603050405020304" pitchFamily="18" charset="0"/>
                <a:ea typeface="+mn-ea"/>
                <a:cs typeface="+mn-cs"/>
              </a:rPr>
              <a:t>  Explain the different types of information. </a:t>
            </a:r>
          </a:p>
          <a:p>
            <a:pPr>
              <a:lnSpc>
                <a:spcPct val="100000"/>
              </a:lnSpc>
              <a:defRPr/>
            </a:pP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+mn-cs"/>
              </a:rPr>
              <a:t>LO 3</a:t>
            </a:r>
            <a:r>
              <a:rPr lang="en-US" b="1" dirty="0">
                <a:latin typeface="Times New Roman" panose="02020603050405020304" pitchFamily="18" charset="0"/>
                <a:ea typeface="+mn-ea"/>
                <a:cs typeface="+mn-cs"/>
              </a:rPr>
              <a:t>  Describe the steps of decision making process. </a:t>
            </a:r>
          </a:p>
          <a:p>
            <a:pPr>
              <a:lnSpc>
                <a:spcPct val="100000"/>
              </a:lnSpc>
            </a:pP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+mn-cs"/>
              </a:rPr>
              <a:t>LO 4</a:t>
            </a:r>
            <a:r>
              <a:rPr lang="en-US" b="1" dirty="0">
                <a:latin typeface="Times New Roman" panose="02020603050405020304" pitchFamily="18" charset="0"/>
                <a:ea typeface="+mn-ea"/>
                <a:cs typeface="+mn-cs"/>
              </a:rPr>
              <a:t>  State the features of relevant information.</a:t>
            </a:r>
          </a:p>
          <a:p>
            <a:pPr marR="0" lvl="0" fontAlgn="auto">
              <a:lnSpc>
                <a:spcPct val="100000"/>
              </a:lnSpc>
              <a:spcAft>
                <a:spcPts val="0"/>
              </a:spcAft>
              <a:buClrTx/>
              <a:buSzTx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LO 5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99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600" b="1" dirty="0">
                <a:solidFill>
                  <a:srgbClr val="990000"/>
                </a:solidFill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+mn-ea"/>
                <a:cs typeface="+mn-cs"/>
              </a:rPr>
              <a:t>Explain the different types of decisions.</a:t>
            </a: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ea typeface="+mn-ea"/>
              <a:cs typeface="+mn-cs"/>
            </a:endParaRPr>
          </a:p>
          <a:p>
            <a:pPr marR="0" lvl="0" fontAlgn="auto">
              <a:lnSpc>
                <a:spcPct val="150000"/>
              </a:lnSpc>
              <a:spcAft>
                <a:spcPts val="0"/>
              </a:spcAft>
              <a:buClrTx/>
              <a:buSzTx/>
              <a:defRPr/>
            </a:pPr>
            <a:endParaRPr lang="en-US" b="1" dirty="0"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lang="en-US" b="1" dirty="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3F46B2-1137-0CC0-8218-9DFA61E12E06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1900094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7D6341F-2AB3-0F4B-2B58-7E0D7B082D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1AD44B2A-B8C8-BB17-02D7-6DA001B3A2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1970" y="2603268"/>
            <a:ext cx="8229600" cy="2899757"/>
          </a:xfrm>
          <a:prstGeom prst="rect">
            <a:avLst/>
          </a:prstGeom>
          <a:solidFill>
            <a:srgbClr val="FF0000">
              <a:alpha val="14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A decision model is a formal method of making a choice, often involving both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quantitative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 and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qualitative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 analyses.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None/>
              <a:tabLst/>
              <a:defRPr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273050" marR="0" lvl="0" indent="-2730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Managers often use some variation of the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five-step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 decision-making process.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FFD17424-CC72-179C-B330-FF560373F7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153737"/>
            <a:ext cx="4181302" cy="1143000"/>
          </a:xfrm>
          <a:solidFill>
            <a:srgbClr val="FFC000">
              <a:alpha val="52000"/>
            </a:srgbClr>
          </a:solidFill>
        </p:spPr>
        <p:txBody>
          <a:bodyPr/>
          <a:lstStyle/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Decision Models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F4347B3-5D3A-8104-FEFB-7EA2D13AB78E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88918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45A826B-67F6-BD5B-B819-6C1FEFC504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1EDDBE9-AD97-4F71-7A49-56100F1AE1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400676"/>
            <a:ext cx="9667702" cy="2819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tabLst/>
              <a:defRPr/>
            </a:pPr>
            <a:r>
              <a:rPr kumimoji="0" lang="en-US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Quantitative factors </a:t>
            </a:r>
            <a:r>
              <a:rPr kumimoji="0" lang="en-US" altLang="en-US" sz="2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are outcomes that can be measured in numerical terms.</a:t>
            </a:r>
          </a:p>
          <a:p>
            <a:pPr marL="273050" marR="0" lvl="0" indent="-2730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tabLst/>
              <a:defRPr/>
            </a:pPr>
            <a:r>
              <a:rPr kumimoji="0" lang="en-US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Qualitative factors </a:t>
            </a:r>
            <a:r>
              <a:rPr kumimoji="0" lang="en-US" altLang="en-US" sz="2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are outcomes that are difficult to measure accurately in numerical terms, such as satisfaction.</a:t>
            </a:r>
          </a:p>
          <a:p>
            <a:pPr marL="639763" marR="0" lvl="1" indent="-246063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F6FC6"/>
              </a:buClr>
              <a:buSzPct val="85000"/>
              <a:buFont typeface="Wingdings 2" panose="05020102010507070707" pitchFamily="18" charset="2"/>
              <a:buChar char="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Qualitative factors are just as important as quantitative factors even though they are difficult to measure.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0CCFEB1A-D583-7944-0827-F5B14137A66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257676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b="1" dirty="0">
                <a:solidFill>
                  <a:srgbClr val="0070C0"/>
                </a:solidFill>
              </a:rPr>
              <a:t>Types of Information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D94822B-9345-749D-AE3C-674FBEEB6D11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100172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A035606-4A36-2FE7-9044-C43659E178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graphicFrame>
        <p:nvGraphicFramePr>
          <p:cNvPr id="4" name="Object 6">
            <a:extLst>
              <a:ext uri="{FF2B5EF4-FFF2-40B4-BE49-F238E27FC236}">
                <a16:creationId xmlns:a16="http://schemas.microsoft.com/office/drawing/2014/main" id="{9E5D39E1-AB8A-4720-5750-C9CEDB3B582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3432272"/>
              </p:ext>
            </p:extLst>
          </p:nvPr>
        </p:nvGraphicFramePr>
        <p:xfrm>
          <a:off x="1820488" y="2320953"/>
          <a:ext cx="8229600" cy="3306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Visio" r:id="rId3" imgW="9455885" imgH="3798301" progId="Visio.Drawing.11">
                  <p:embed/>
                </p:oleObj>
              </mc:Choice>
              <mc:Fallback>
                <p:oleObj name="Visio" r:id="rId3" imgW="9455885" imgH="3798301" progId="Visio.Drawing.11">
                  <p:embed/>
                  <p:pic>
                    <p:nvPicPr>
                      <p:cNvPr id="7174" name="Object 6">
                        <a:extLst>
                          <a:ext uri="{FF2B5EF4-FFF2-40B4-BE49-F238E27FC236}">
                            <a16:creationId xmlns:a16="http://schemas.microsoft.com/office/drawing/2014/main" id="{1B9541F6-5289-600B-8A6F-C6B5B4347B0A}"/>
                          </a:ext>
                        </a:extLst>
                      </p:cNvPr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0488" y="2320953"/>
                        <a:ext cx="8229600" cy="3306763"/>
                      </a:xfrm>
                      <a:prstGeom prst="rect">
                        <a:avLst/>
                      </a:prstGeom>
                      <a:solidFill>
                        <a:srgbClr val="85DFD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71781762-6A96-034F-EF80-6734FA201C4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73825" y="1429789"/>
            <a:ext cx="8229600" cy="61756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/>
              <a:t>Five-Step Decision-Making Process</a:t>
            </a:r>
          </a:p>
        </p:txBody>
      </p:sp>
    </p:spTree>
    <p:extLst>
      <p:ext uri="{BB962C8B-B14F-4D97-AF65-F5344CB8AC3E}">
        <p14:creationId xmlns:p14="http://schemas.microsoft.com/office/powerpoint/2010/main" val="117428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E713112-4949-7FE1-F4B9-5C5FC42DCB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6263C58-7EC6-DC36-9229-3C60BFF746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327" y="1505843"/>
            <a:ext cx="11247117" cy="4412814"/>
          </a:xfrm>
          <a:prstGeom prst="rect">
            <a:avLst/>
          </a:prstGeom>
          <a:solidFill>
            <a:srgbClr val="00B0F0">
              <a:alpha val="16000"/>
            </a:srgbClr>
          </a:solidFill>
          <a:ln>
            <a:noFill/>
          </a:ln>
        </p:spPr>
        <p:txBody>
          <a:bodyPr/>
          <a:lstStyle>
            <a:lvl1pPr marL="273050" indent="-2730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39763" indent="-2460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 eaLnBrk="1" fontAlgn="base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en-US" altLang="en-US" sz="2400" b="1" dirty="0">
                <a:solidFill>
                  <a:prstClr val="black"/>
                </a:solidFill>
                <a:latin typeface="Constantia" panose="02030602050306030303" pitchFamily="18" charset="0"/>
              </a:rPr>
              <a:t>Past (historical) costs may be helpful as a basis for making predictions. However, historical costs are always irrelevant when making decisions and considered as </a:t>
            </a:r>
            <a:r>
              <a:rPr lang="en-US" altLang="en-US" sz="2400" b="1" dirty="0">
                <a:solidFill>
                  <a:srgbClr val="FF0000"/>
                </a:solidFill>
                <a:latin typeface="Constantia" panose="02030602050306030303" pitchFamily="18" charset="0"/>
              </a:rPr>
              <a:t>sunk cost</a:t>
            </a:r>
            <a:r>
              <a:rPr lang="en-US" altLang="en-US" sz="2400" b="1" dirty="0">
                <a:solidFill>
                  <a:prstClr val="black"/>
                </a:solidFill>
                <a:latin typeface="Constantia" panose="02030602050306030303" pitchFamily="18" charset="0"/>
              </a:rPr>
              <a:t>( Such as purchasing of machine last year)</a:t>
            </a:r>
          </a:p>
          <a:p>
            <a:pPr defTabSz="914400" eaLnBrk="1" fontAlgn="base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en-US" altLang="en-US" sz="2400" b="1" dirty="0">
                <a:solidFill>
                  <a:prstClr val="black"/>
                </a:solidFill>
                <a:latin typeface="Constantia" panose="02030602050306030303" pitchFamily="18" charset="0"/>
              </a:rPr>
              <a:t>Not all expected future revenues and expected future costs are relevant. Expected future revenues and </a:t>
            </a:r>
            <a:r>
              <a:rPr lang="en-US" altLang="en-US" sz="2400" b="1" dirty="0">
                <a:solidFill>
                  <a:srgbClr val="FF0000"/>
                </a:solidFill>
                <a:latin typeface="Constantia" panose="02030602050306030303" pitchFamily="18" charset="0"/>
              </a:rPr>
              <a:t>expected future costs that do not differ among alternatives are irrelevant</a:t>
            </a:r>
            <a:r>
              <a:rPr lang="en-US" altLang="en-US" sz="2400" b="1" dirty="0">
                <a:solidFill>
                  <a:prstClr val="black"/>
                </a:solidFill>
                <a:latin typeface="Constantia" panose="02030602050306030303" pitchFamily="18" charset="0"/>
              </a:rPr>
              <a:t> and, hence can be </a:t>
            </a:r>
            <a:r>
              <a:rPr lang="en-US" altLang="en-US" sz="2400" b="1" dirty="0">
                <a:solidFill>
                  <a:srgbClr val="FF0000"/>
                </a:solidFill>
                <a:latin typeface="Constantia" panose="02030602050306030303" pitchFamily="18" charset="0"/>
              </a:rPr>
              <a:t>eliminated from the analysis</a:t>
            </a:r>
            <a:r>
              <a:rPr lang="en-US" altLang="en-US" sz="2400" b="1" dirty="0">
                <a:solidFill>
                  <a:prstClr val="black"/>
                </a:solidFill>
                <a:latin typeface="Constantia" panose="02030602050306030303" pitchFamily="18" charset="0"/>
              </a:rPr>
              <a:t>. The key question is always, What difference will an action make?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18FA1CA-D3EC-4F46-7334-382360A290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27" y="882389"/>
            <a:ext cx="8229600" cy="57357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>
                <a:solidFill>
                  <a:srgbClr val="0070C0"/>
                </a:solidFill>
              </a:rPr>
              <a:t>Features of Relevant Information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2D9278A-642B-C74B-C51C-F4621B89FD78}"/>
              </a:ext>
            </a:extLst>
          </p:cNvPr>
          <p:cNvSpPr txBox="1"/>
          <p:nvPr/>
        </p:nvSpPr>
        <p:spPr>
          <a:xfrm>
            <a:off x="0" y="622678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332406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B41B919-2BC9-600E-99A7-FF3630548E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A110E2F9-5760-71DC-8CCA-BBEEF6D45E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6210" y="2163735"/>
            <a:ext cx="8229600" cy="2203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tabLst/>
              <a:defRPr/>
            </a:pPr>
            <a:r>
              <a:rPr kumimoji="0" lang="en-US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Make or buy</a:t>
            </a:r>
          </a:p>
          <a:p>
            <a:pPr marL="273050" marR="0" lvl="0" indent="-2730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tabLst/>
              <a:defRPr/>
            </a:pPr>
            <a:r>
              <a:rPr kumimoji="0" lang="en-US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Accepting special order.</a:t>
            </a:r>
          </a:p>
          <a:p>
            <a:pPr marL="273050" marR="0" lvl="0" indent="-2730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tabLst/>
              <a:defRPr/>
            </a:pPr>
            <a:r>
              <a:rPr kumimoji="0" lang="en-US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Sell or process further</a:t>
            </a:r>
          </a:p>
          <a:p>
            <a:pPr marL="273050" marR="0" lvl="0" indent="-2730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tabLst/>
              <a:defRPr/>
            </a:pPr>
            <a:r>
              <a:rPr kumimoji="0" lang="en-US" alt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Asset replacement.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46BF58BE-7C66-C344-2B81-AD9398A44A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90451" y="1020734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b="1" dirty="0">
                <a:solidFill>
                  <a:srgbClr val="FF0000"/>
                </a:solidFill>
              </a:rPr>
              <a:t>Types of Decisions</a:t>
            </a:r>
          </a:p>
        </p:txBody>
      </p:sp>
    </p:spTree>
    <p:extLst>
      <p:ext uri="{BB962C8B-B14F-4D97-AF65-F5344CB8AC3E}">
        <p14:creationId xmlns:p14="http://schemas.microsoft.com/office/powerpoint/2010/main" val="1819074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7C8BDD3-5069-FB49-752D-8B55C5CECA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A1F9B60-3FFA-84D9-2A22-DB0CB86A1B00}"/>
              </a:ext>
            </a:extLst>
          </p:cNvPr>
          <p:cNvSpPr txBox="1"/>
          <p:nvPr/>
        </p:nvSpPr>
        <p:spPr>
          <a:xfrm>
            <a:off x="947651" y="1596767"/>
            <a:ext cx="1042416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i="0" dirty="0">
                <a:solidFill>
                  <a:srgbClr val="111111"/>
                </a:solidFill>
                <a:effectLst/>
                <a:highlight>
                  <a:srgbClr val="FFFFFF"/>
                </a:highlight>
                <a:latin typeface="SourceSansPro"/>
              </a:rPr>
              <a:t>A make-or-buy decision is an act of choosing between manufacturing a product in-house or purchasing it from an external supplier.</a:t>
            </a:r>
            <a:endParaRPr lang="en-US" sz="2800" b="1" dirty="0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451568FA-AAAD-4FFA-1480-B2E34BE6E9F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7077" y="671599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b="1" dirty="0">
                <a:solidFill>
                  <a:srgbClr val="FF0000"/>
                </a:solidFill>
              </a:rPr>
              <a:t>1- Make or Buy 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EFBC059-32D6-F3F5-95F1-FB30D87505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0232117"/>
              </p:ext>
            </p:extLst>
          </p:nvPr>
        </p:nvGraphicFramePr>
        <p:xfrm>
          <a:off x="1820487" y="2584433"/>
          <a:ext cx="7863839" cy="2676800"/>
        </p:xfrm>
        <a:graphic>
          <a:graphicData uri="http://schemas.openxmlformats.org/drawingml/2006/table">
            <a:tbl>
              <a:tblPr rtl="1"/>
              <a:tblGrid>
                <a:gridCol w="1377382">
                  <a:extLst>
                    <a:ext uri="{9D8B030D-6E8A-4147-A177-3AD203B41FA5}">
                      <a16:colId xmlns:a16="http://schemas.microsoft.com/office/drawing/2014/main" val="3275609459"/>
                    </a:ext>
                  </a:extLst>
                </a:gridCol>
                <a:gridCol w="1377382">
                  <a:extLst>
                    <a:ext uri="{9D8B030D-6E8A-4147-A177-3AD203B41FA5}">
                      <a16:colId xmlns:a16="http://schemas.microsoft.com/office/drawing/2014/main" val="1349750418"/>
                    </a:ext>
                  </a:extLst>
                </a:gridCol>
                <a:gridCol w="5109075">
                  <a:extLst>
                    <a:ext uri="{9D8B030D-6E8A-4147-A177-3AD203B41FA5}">
                      <a16:colId xmlns:a16="http://schemas.microsoft.com/office/drawing/2014/main" val="770889508"/>
                    </a:ext>
                  </a:extLst>
                </a:gridCol>
              </a:tblGrid>
              <a:tr h="382400"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solidFill>
                            <a:srgbClr val="FF0000"/>
                          </a:solidFill>
                          <a:effectLst/>
                          <a:highlight>
                            <a:srgbClr val="D9D9D9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Buy</a:t>
                      </a:r>
                      <a:endParaRPr lang="en-US" sz="1800" b="1">
                        <a:solidFill>
                          <a:srgbClr val="FF0000"/>
                        </a:solidFill>
                        <a:effectLst/>
                        <a:highlight>
                          <a:srgbClr val="D9D9D9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solidFill>
                            <a:srgbClr val="FF0000"/>
                          </a:solidFill>
                          <a:effectLst/>
                          <a:highlight>
                            <a:srgbClr val="D9D9D9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Make</a:t>
                      </a:r>
                      <a:endParaRPr lang="en-US" sz="1800" b="1" dirty="0">
                        <a:solidFill>
                          <a:srgbClr val="FF0000"/>
                        </a:solidFill>
                        <a:effectLst/>
                        <a:highlight>
                          <a:srgbClr val="D9D9D9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9126972"/>
                  </a:ext>
                </a:extLst>
              </a:tr>
              <a:tr h="382400">
                <a:tc>
                  <a:txBody>
                    <a:bodyPr/>
                    <a:lstStyle/>
                    <a:p>
                      <a:pPr algn="ctr" rtl="0"/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*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Purchase cost</a:t>
                      </a:r>
                      <a:endParaRPr lang="en-US" sz="1800" b="1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287382"/>
                  </a:ext>
                </a:extLst>
              </a:tr>
              <a:tr h="382400">
                <a:tc>
                  <a:txBody>
                    <a:bodyPr/>
                    <a:lstStyle/>
                    <a:p>
                      <a:pPr algn="ctr" rtl="0"/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2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b="1" dirty="0">
                          <a:solidFill>
                            <a:srgbClr val="0070C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Total production cost: </a:t>
                      </a:r>
                      <a:endParaRPr lang="en-US" sz="2000" dirty="0">
                        <a:solidFill>
                          <a:srgbClr val="0070C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8341106"/>
                  </a:ext>
                </a:extLst>
              </a:tr>
              <a:tr h="382400">
                <a:tc>
                  <a:txBody>
                    <a:bodyPr/>
                    <a:lstStyle/>
                    <a:p>
                      <a:pPr algn="ctr" rtl="0"/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2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*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Direct material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837094"/>
                  </a:ext>
                </a:extLst>
              </a:tr>
              <a:tr h="382400">
                <a:tc>
                  <a:txBody>
                    <a:bodyPr/>
                    <a:lstStyle/>
                    <a:p>
                      <a:pPr algn="ctr" rtl="0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*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Direct labor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832109"/>
                  </a:ext>
                </a:extLst>
              </a:tr>
              <a:tr h="382400">
                <a:tc>
                  <a:txBody>
                    <a:bodyPr/>
                    <a:lstStyle/>
                    <a:p>
                      <a:pPr algn="ctr" rtl="0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*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Variable overhead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8685179"/>
                  </a:ext>
                </a:extLst>
              </a:tr>
              <a:tr h="382400">
                <a:tc>
                  <a:txBody>
                    <a:bodyPr/>
                    <a:lstStyle/>
                    <a:p>
                      <a:pPr algn="ctr" rtl="0"/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*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highlight>
                          <a:srgbClr val="D9D9D9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**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Total Relevant Costs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highlight>
                          <a:srgbClr val="D9D9D9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4367346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23CC65E4-740D-8FC9-F76B-A9BC81AA0230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796178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986C387-D460-C471-2789-6C3B78BD23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2A55307-5342-68AF-1420-8F7EED2C1481}"/>
              </a:ext>
            </a:extLst>
          </p:cNvPr>
          <p:cNvSpPr txBox="1"/>
          <p:nvPr/>
        </p:nvSpPr>
        <p:spPr>
          <a:xfrm>
            <a:off x="864522" y="903616"/>
            <a:ext cx="10025151" cy="56074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The manager of DD Company has purchased a special part from 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vendors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at a 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cost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of L.E. 145 per part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. </a:t>
            </a:r>
            <a:endParaRPr lang="en-US" sz="2000" b="1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28600" algn="just">
              <a:spcBef>
                <a:spcPts val="120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The company estimates the following manufacturing costs</a:t>
            </a:r>
            <a:r>
              <a:rPr lang="en-US" sz="28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: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Direct material L.E.45</a:t>
            </a:r>
            <a:r>
              <a:rPr lang="ar-EG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Sultan bold" pitchFamily="2" charset="-78"/>
              </a:rPr>
              <a:t>                    </a:t>
            </a:r>
            <a:r>
              <a:rPr lang="ar-EG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Mew Roman"/>
              </a:rPr>
              <a:t> </a:t>
            </a:r>
            <a:r>
              <a:rPr lang="en-US" sz="28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Direct labor L.E. 63</a:t>
            </a:r>
            <a:r>
              <a:rPr lang="ar-EG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Sultan bold" pitchFamily="2" charset="-78"/>
              </a:rPr>
              <a:t>                       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Cost of variable manufacturing overhead</a:t>
            </a:r>
            <a:r>
              <a:rPr lang="en-US" sz="28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L.E. 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27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Fixed manufacturing overhead: [depreciation L.E. 18000 and other fixed costs L.E. 270000].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</a:pPr>
            <a:r>
              <a:rPr lang="en-US" sz="2400" b="1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Required </a:t>
            </a:r>
            <a:endParaRPr lang="en-US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20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The DD company management has unused idle capacity which could be used in producing this part (50000 part) , Do you advice buying or making this part? </a:t>
            </a:r>
            <a:endParaRPr lang="en-US" sz="2000" b="1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36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54B2D62-BC93-6A07-71B9-0786BA71FD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E92D5EA-5EA3-51A5-B923-31C44C0422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5541447"/>
              </p:ext>
            </p:extLst>
          </p:nvPr>
        </p:nvGraphicFramePr>
        <p:xfrm>
          <a:off x="1634404" y="1296784"/>
          <a:ext cx="8972641" cy="2987040"/>
        </p:xfrm>
        <a:graphic>
          <a:graphicData uri="http://schemas.openxmlformats.org/drawingml/2006/table">
            <a:tbl>
              <a:tblPr rtl="1"/>
              <a:tblGrid>
                <a:gridCol w="1571594">
                  <a:extLst>
                    <a:ext uri="{9D8B030D-6E8A-4147-A177-3AD203B41FA5}">
                      <a16:colId xmlns:a16="http://schemas.microsoft.com/office/drawing/2014/main" val="2991039444"/>
                    </a:ext>
                  </a:extLst>
                </a:gridCol>
                <a:gridCol w="1571594">
                  <a:extLst>
                    <a:ext uri="{9D8B030D-6E8A-4147-A177-3AD203B41FA5}">
                      <a16:colId xmlns:a16="http://schemas.microsoft.com/office/drawing/2014/main" val="1466461113"/>
                    </a:ext>
                  </a:extLst>
                </a:gridCol>
                <a:gridCol w="5829453">
                  <a:extLst>
                    <a:ext uri="{9D8B030D-6E8A-4147-A177-3AD203B41FA5}">
                      <a16:colId xmlns:a16="http://schemas.microsoft.com/office/drawing/2014/main" val="3820652857"/>
                    </a:ext>
                  </a:extLst>
                </a:gridCol>
              </a:tblGrid>
              <a:tr h="377650">
                <a:tc>
                  <a:txBody>
                    <a:bodyPr/>
                    <a:lstStyle/>
                    <a:p>
                      <a:pPr algn="ctr" rtl="0"/>
                      <a:r>
                        <a:rPr lang="en-US" sz="280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Buy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C000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Make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C000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6418902"/>
                  </a:ext>
                </a:extLst>
              </a:tr>
              <a:tr h="377650">
                <a:tc>
                  <a:txBody>
                    <a:bodyPr/>
                    <a:lstStyle/>
                    <a:p>
                      <a:pPr algn="just" rtl="0"/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7250000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Purchase cost 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[50000 × 145]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1675815"/>
                  </a:ext>
                </a:extLst>
              </a:tr>
              <a:tr h="377650">
                <a:tc>
                  <a:txBody>
                    <a:bodyPr/>
                    <a:lstStyle/>
                    <a:p>
                      <a:pPr algn="just" rtl="0"/>
                      <a:r>
                        <a:rPr lang="en-US" sz="28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800" b="1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b="1" dirty="0">
                          <a:solidFill>
                            <a:srgbClr val="0070C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Total production cost: 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098010"/>
                  </a:ext>
                </a:extLst>
              </a:tr>
              <a:tr h="377650">
                <a:tc>
                  <a:txBody>
                    <a:bodyPr/>
                    <a:lstStyle/>
                    <a:p>
                      <a:pPr algn="just" rtl="0"/>
                      <a:r>
                        <a:rPr lang="en-US" sz="28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2250000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Direct material (45 × 50000)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8176888"/>
                  </a:ext>
                </a:extLst>
              </a:tr>
              <a:tr h="377650">
                <a:tc>
                  <a:txBody>
                    <a:bodyPr/>
                    <a:lstStyle/>
                    <a:p>
                      <a:pPr algn="just" rtl="0"/>
                      <a:r>
                        <a:rPr lang="en-US" sz="28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3150000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Direct labor (63 × 50000)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8258812"/>
                  </a:ext>
                </a:extLst>
              </a:tr>
              <a:tr h="377650">
                <a:tc>
                  <a:txBody>
                    <a:bodyPr/>
                    <a:lstStyle/>
                    <a:p>
                      <a:pPr algn="just" rtl="0"/>
                      <a:r>
                        <a:rPr lang="en-US" sz="28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1350000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Variable overhead (27 × 50000)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7610702"/>
                  </a:ext>
                </a:extLst>
              </a:tr>
              <a:tr h="377650"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7250000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6750000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Total Relevant Costs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753038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A12F8C0F-CA9E-571F-6A3E-2285EC499E1C}"/>
              </a:ext>
            </a:extLst>
          </p:cNvPr>
          <p:cNvSpPr txBox="1"/>
          <p:nvPr/>
        </p:nvSpPr>
        <p:spPr>
          <a:xfrm>
            <a:off x="1634404" y="4431647"/>
            <a:ext cx="9055766" cy="20082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 rtl="0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0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The total production cost L.E. 6750000 less than the total purchase cost L.E. 7250000, so as the accountant advice management </a:t>
            </a:r>
            <a:r>
              <a:rPr lang="en-US" sz="2000" b="1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to make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this parts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. </a:t>
            </a:r>
            <a:endParaRPr lang="en-US" b="1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tabLst>
                <a:tab pos="789940" algn="l"/>
              </a:tabLst>
            </a:pPr>
            <a:r>
              <a:rPr lang="en-US" sz="105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n-US" b="1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0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The fixed manufacturing overhead (depreciation and other fixed costs) is irrelevant cost to take the decision of make or buy because the company can not eliminate this costs. </a:t>
            </a:r>
            <a:endParaRPr lang="en-US" b="1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AFBDAC-32A6-517E-4E33-AC1D5F731895}"/>
              </a:ext>
            </a:extLst>
          </p:cNvPr>
          <p:cNvSpPr txBox="1"/>
          <p:nvPr/>
        </p:nvSpPr>
        <p:spPr>
          <a:xfrm>
            <a:off x="149579" y="6406697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514508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BA4042A-0796-E3F8-FA2C-2FA779E567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440B820-E762-8FEA-CD0C-102CAB0B3698}"/>
              </a:ext>
            </a:extLst>
          </p:cNvPr>
          <p:cNvSpPr txBox="1"/>
          <p:nvPr/>
        </p:nvSpPr>
        <p:spPr>
          <a:xfrm>
            <a:off x="864522" y="903616"/>
            <a:ext cx="10025151" cy="56074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The manager of Zaher Company has purchased a special part from 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supplier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at a 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cost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of L.E. 125 per part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. </a:t>
            </a:r>
            <a:endParaRPr lang="en-US" sz="2000" b="1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28600" algn="just">
              <a:spcBef>
                <a:spcPts val="120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The company estimates the following manufacturing costs</a:t>
            </a:r>
            <a:r>
              <a:rPr lang="en-US" sz="28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: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Direct material L.E.37</a:t>
            </a:r>
            <a:r>
              <a:rPr lang="ar-EG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Sultan bold" pitchFamily="2" charset="-78"/>
              </a:rPr>
              <a:t>                    </a:t>
            </a:r>
            <a:r>
              <a:rPr lang="ar-EG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Mew Roman"/>
              </a:rPr>
              <a:t> </a:t>
            </a:r>
            <a:r>
              <a:rPr lang="en-US" sz="28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Direct labor L.E. 43</a:t>
            </a:r>
            <a:r>
              <a:rPr lang="ar-EG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Sultan bold" pitchFamily="2" charset="-78"/>
              </a:rPr>
              <a:t>                       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Cost of variable manufacturing overhead</a:t>
            </a:r>
            <a:r>
              <a:rPr lang="en-US" sz="28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L.E. 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57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Fixed manufacturing overhead: [depreciation L.E. 18000 and other fixed costs L.E. 270000].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</a:pPr>
            <a:r>
              <a:rPr lang="en-US" sz="2400" b="1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Required </a:t>
            </a:r>
            <a:endParaRPr lang="en-US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20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Zaher company Management has unused idle capacity which could be used in producing this part (40000 part) , Do you advice buying or making this part? </a:t>
            </a:r>
            <a:endParaRPr lang="en-US" sz="2000" b="1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3030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93B5055-244F-D08D-D406-A711E07875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85B741E-BD22-9328-2496-2C4B95AC95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3871016"/>
              </p:ext>
            </p:extLst>
          </p:nvPr>
        </p:nvGraphicFramePr>
        <p:xfrm>
          <a:off x="1335146" y="1180406"/>
          <a:ext cx="8972641" cy="2987040"/>
        </p:xfrm>
        <a:graphic>
          <a:graphicData uri="http://schemas.openxmlformats.org/drawingml/2006/table">
            <a:tbl>
              <a:tblPr rtl="1"/>
              <a:tblGrid>
                <a:gridCol w="1571594">
                  <a:extLst>
                    <a:ext uri="{9D8B030D-6E8A-4147-A177-3AD203B41FA5}">
                      <a16:colId xmlns:a16="http://schemas.microsoft.com/office/drawing/2014/main" val="2991039444"/>
                    </a:ext>
                  </a:extLst>
                </a:gridCol>
                <a:gridCol w="1571594">
                  <a:extLst>
                    <a:ext uri="{9D8B030D-6E8A-4147-A177-3AD203B41FA5}">
                      <a16:colId xmlns:a16="http://schemas.microsoft.com/office/drawing/2014/main" val="1466461113"/>
                    </a:ext>
                  </a:extLst>
                </a:gridCol>
                <a:gridCol w="5829453">
                  <a:extLst>
                    <a:ext uri="{9D8B030D-6E8A-4147-A177-3AD203B41FA5}">
                      <a16:colId xmlns:a16="http://schemas.microsoft.com/office/drawing/2014/main" val="3820652857"/>
                    </a:ext>
                  </a:extLst>
                </a:gridCol>
              </a:tblGrid>
              <a:tr h="377650">
                <a:tc>
                  <a:txBody>
                    <a:bodyPr/>
                    <a:lstStyle/>
                    <a:p>
                      <a:pPr algn="ctr" rtl="0"/>
                      <a:r>
                        <a:rPr lang="en-US" sz="280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Buy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C000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Make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C000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6418902"/>
                  </a:ext>
                </a:extLst>
              </a:tr>
              <a:tr h="377650"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5000,000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Purchase cost 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[40000 × 125]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1675815"/>
                  </a:ext>
                </a:extLst>
              </a:tr>
              <a:tr h="377650">
                <a:tc>
                  <a:txBody>
                    <a:bodyPr/>
                    <a:lstStyle/>
                    <a:p>
                      <a:pPr algn="just" rtl="0"/>
                      <a:r>
                        <a:rPr lang="en-US" sz="28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800" b="1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b="1" dirty="0">
                          <a:solidFill>
                            <a:srgbClr val="0070C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Total production cost: 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098010"/>
                  </a:ext>
                </a:extLst>
              </a:tr>
              <a:tr h="377650">
                <a:tc>
                  <a:txBody>
                    <a:bodyPr/>
                    <a:lstStyle/>
                    <a:p>
                      <a:pPr algn="just" rtl="0"/>
                      <a:r>
                        <a:rPr lang="en-US" sz="28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1,480,000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Direct material (37 × 40000)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8176888"/>
                  </a:ext>
                </a:extLst>
              </a:tr>
              <a:tr h="377650">
                <a:tc>
                  <a:txBody>
                    <a:bodyPr/>
                    <a:lstStyle/>
                    <a:p>
                      <a:pPr algn="just" rtl="0"/>
                      <a:r>
                        <a:rPr lang="en-US" sz="28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1,720,000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Direct labor (43 × 40000)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8258812"/>
                  </a:ext>
                </a:extLst>
              </a:tr>
              <a:tr h="377650">
                <a:tc>
                  <a:txBody>
                    <a:bodyPr/>
                    <a:lstStyle/>
                    <a:p>
                      <a:pPr algn="just" rtl="0"/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2,280,000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Variable overhead (57 × 40000)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7610702"/>
                  </a:ext>
                </a:extLst>
              </a:tr>
              <a:tr h="377650"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5000,000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5,480,000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28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Total Relevant Costs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7530386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F3542073-E9E7-D4C9-9C47-F97B9CC92F30}"/>
              </a:ext>
            </a:extLst>
          </p:cNvPr>
          <p:cNvSpPr txBox="1"/>
          <p:nvPr/>
        </p:nvSpPr>
        <p:spPr>
          <a:xfrm>
            <a:off x="1385242" y="4331895"/>
            <a:ext cx="9055766" cy="20082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 rtl="0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0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The total production cost L.E. 5480000 </a:t>
            </a:r>
            <a:r>
              <a:rPr lang="en-US" sz="2000" b="1" dirty="0">
                <a:solidFill>
                  <a:srgbClr val="000000"/>
                </a:solidFill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more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than the total purchase cost L.E. 5000,000, so as the accountant advice management </a:t>
            </a:r>
            <a:r>
              <a:rPr lang="en-US" sz="2000" b="1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to buy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this parts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. </a:t>
            </a:r>
            <a:endParaRPr lang="en-US" b="1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tabLst>
                <a:tab pos="789940" algn="l"/>
              </a:tabLst>
            </a:pPr>
            <a:r>
              <a:rPr lang="en-US" sz="105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n-US" b="1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0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The fixed manufacturing overhead (depreciation and other fixed costs) is irrelevant cost to take the decision of make or buy because the company can not eliminate this costs. </a:t>
            </a:r>
            <a:endParaRPr lang="en-US" b="1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4A074BF-2F40-76C6-5083-9CAEA3B40D71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183101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932507D-F538-5F1D-8961-7696060718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8BAEFFDF-76DC-B917-68FD-A902607B346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7077" y="671599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b="1" dirty="0">
                <a:solidFill>
                  <a:srgbClr val="FF0000"/>
                </a:solidFill>
              </a:rPr>
              <a:t>2- Accepting a special order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83E24D0-4900-2696-77D1-1F0F95C3FD8C}"/>
              </a:ext>
            </a:extLst>
          </p:cNvPr>
          <p:cNvSpPr txBox="1"/>
          <p:nvPr/>
        </p:nvSpPr>
        <p:spPr>
          <a:xfrm>
            <a:off x="1000299" y="1631308"/>
            <a:ext cx="10191402" cy="45550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This decision means the acceptance or rejection of an special order </a:t>
            </a:r>
            <a:r>
              <a:rPr lang="en-US" sz="2400" dirty="0">
                <a:solidFill>
                  <a:srgbClr val="0070C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which utilizes unused or excess capacity is available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and the price of special order is lower than normal price.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</a:pPr>
            <a:r>
              <a:rPr lang="en-US" sz="2400" b="1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Before take the final decision, there are some factors would need to be considered: </a:t>
            </a:r>
            <a:endParaRPr lang="en-US" sz="20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There are spare capacity or not.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The special order at lower price lead other customers to demand lower prices as well or not.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The special order achieve (or not) positive contribution margin or not.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It is absolutely certain that fixed costs will not alter.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F4CF0F-7D3F-4183-8CB0-714761CBA464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704259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D7F8C5A-99B3-EC2A-823F-08A5355541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58BD0B7-CDE7-FDAA-DBFF-FAC9C97647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0047806"/>
              </p:ext>
            </p:extLst>
          </p:nvPr>
        </p:nvGraphicFramePr>
        <p:xfrm>
          <a:off x="1926218" y="2065713"/>
          <a:ext cx="7331824" cy="3003665"/>
        </p:xfrm>
        <a:graphic>
          <a:graphicData uri="http://schemas.openxmlformats.org/drawingml/2006/table">
            <a:tbl>
              <a:tblPr rtl="1"/>
              <a:tblGrid>
                <a:gridCol w="1870858">
                  <a:extLst>
                    <a:ext uri="{9D8B030D-6E8A-4147-A177-3AD203B41FA5}">
                      <a16:colId xmlns:a16="http://schemas.microsoft.com/office/drawing/2014/main" val="1581294732"/>
                    </a:ext>
                  </a:extLst>
                </a:gridCol>
                <a:gridCol w="5460966">
                  <a:extLst>
                    <a:ext uri="{9D8B030D-6E8A-4147-A177-3AD203B41FA5}">
                      <a16:colId xmlns:a16="http://schemas.microsoft.com/office/drawing/2014/main" val="1592555610"/>
                    </a:ext>
                  </a:extLst>
                </a:gridCol>
              </a:tblGrid>
              <a:tr h="454429"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The special order 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highlight>
                          <a:srgbClr val="D9D9D9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highlight>
                            <a:srgbClr val="D9D9D9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highlight>
                          <a:srgbClr val="D9D9D9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0377231"/>
                  </a:ext>
                </a:extLst>
              </a:tr>
              <a:tr h="454429"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         *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Sales</a:t>
                      </a:r>
                      <a:endParaRPr lang="en-US" sz="2000" b="1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1570627"/>
                  </a:ext>
                </a:extLst>
              </a:tr>
              <a:tr h="454429"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        (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*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)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(-) </a:t>
                      </a:r>
                      <a:endParaRPr lang="en-US" sz="2000" b="1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0440290"/>
                  </a:ext>
                </a:extLst>
              </a:tr>
              <a:tr h="454429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(*)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Variable manufacturing cost</a:t>
                      </a:r>
                      <a:endParaRPr lang="en-US" sz="2000" b="1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7501183"/>
                  </a:ext>
                </a:extLst>
              </a:tr>
              <a:tr h="454429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(*)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Variable selling &amp; administrative costs</a:t>
                      </a:r>
                      <a:endParaRPr lang="en-US" sz="2000" b="1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9504911"/>
                  </a:ext>
                </a:extLst>
              </a:tr>
              <a:tr h="454429">
                <a:tc>
                  <a:txBody>
                    <a:bodyPr/>
                    <a:lstStyle/>
                    <a:p>
                      <a:pPr algn="ctr" rtl="0"/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**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Contribution</a:t>
                      </a: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8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margin</a:t>
                      </a: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4855209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AE7C1187-E70E-1B26-7B5A-07DB0BAD79EF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008645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51E0470-4318-BF1C-C98D-0B3130B3BD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0FE5476-537A-DF7A-60CA-39612370D4A6}"/>
              </a:ext>
            </a:extLst>
          </p:cNvPr>
          <p:cNvSpPr txBox="1"/>
          <p:nvPr/>
        </p:nvSpPr>
        <p:spPr>
          <a:xfrm>
            <a:off x="1030778" y="1845084"/>
            <a:ext cx="8861368" cy="3970318"/>
          </a:xfrm>
          <a:prstGeom prst="rect">
            <a:avLst/>
          </a:prstGeom>
          <a:solidFill>
            <a:srgbClr val="FFC000">
              <a:alpha val="32000"/>
            </a:srgbClr>
          </a:solidFill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400" b="1" i="1" u="sng" dirty="0">
                <a:solidFill>
                  <a:srgbClr val="0070C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If the following data are provided form MM company. </a:t>
            </a:r>
            <a:endParaRPr lang="en-US" sz="2000" b="1" dirty="0">
              <a:solidFill>
                <a:srgbClr val="0070C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Units sold</a:t>
            </a:r>
            <a:r>
              <a:rPr lang="en-US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Sultan bold" pitchFamily="2" charset="-78"/>
              </a:rPr>
              <a:t>      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20000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Manufacturing cost (40% fixed)	                  L.E   400000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Selling and administrative (30% fixed)        L.E100000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Selling price per unit 				        L.E. 30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</a:pPr>
            <a:r>
              <a:rPr lang="en-US" sz="2400" b="1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Required </a:t>
            </a:r>
            <a:endParaRPr lang="en-US" sz="2000" b="1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28600" algn="just">
              <a:spcBef>
                <a:spcPts val="120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Calculate the effect of accepting </a:t>
            </a:r>
            <a:r>
              <a:rPr lang="en-US" sz="2400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a special order 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of 4000 units on net income at a selling price of L.E. 19 using contribution approach.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69F0EC4-A330-2D62-D311-20087A64CA21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1130162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B29F7C9-4C44-FF74-52A6-252420F262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829DBB7-40DD-7AB7-5FAD-269CFE2AE0B8}"/>
              </a:ext>
            </a:extLst>
          </p:cNvPr>
          <p:cNvSpPr txBox="1"/>
          <p:nvPr/>
        </p:nvSpPr>
        <p:spPr>
          <a:xfrm>
            <a:off x="1263533" y="1740797"/>
            <a:ext cx="10291157" cy="3077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400" b="1" u="sng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Manufacturing cost per unit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= L.E. 400000 ÷ 20000 unit = L.E. 20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</a:pPr>
            <a:r>
              <a:rPr lang="en-US" sz="24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Fixed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manufacturing cost per unit = L.E. 20 × 40% = L.E. 8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</a:pPr>
            <a:r>
              <a:rPr lang="en-US" sz="24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Variable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manufacturing cost per unit = L.E. 20 × 60% = L.E. 12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  <a:spcAft>
                <a:spcPts val="0"/>
              </a:spcAft>
            </a:pPr>
            <a:r>
              <a:rPr lang="en-US" sz="2400" b="1" u="sng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Selling and administrative cost per unit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= L.E. 100000 ÷ 20000 unit = L.E. 5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</a:pPr>
            <a:r>
              <a:rPr lang="en-US" sz="24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Fixed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selling and administrative cost per unit = L.E. 5 × 30% = L.E. 1.5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</a:pPr>
            <a:r>
              <a:rPr lang="en-US" sz="24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Variable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selling and administrative cost per unit = L.E. 5 × 70% = L.E. 3.5</a:t>
            </a:r>
            <a:endParaRPr lang="en-US" sz="14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3B2D927-635E-5846-837A-80D248643AC4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53653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9F8DFA7-CD56-A944-4F6E-F1050821CB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D7ED666-CB79-D0F5-F259-55CE9B0C04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5711342"/>
              </p:ext>
            </p:extLst>
          </p:nvPr>
        </p:nvGraphicFramePr>
        <p:xfrm>
          <a:off x="814045" y="1573825"/>
          <a:ext cx="10135719" cy="2413566"/>
        </p:xfrm>
        <a:graphic>
          <a:graphicData uri="http://schemas.openxmlformats.org/drawingml/2006/table">
            <a:tbl>
              <a:tblPr rtl="1"/>
              <a:tblGrid>
                <a:gridCol w="2451058">
                  <a:extLst>
                    <a:ext uri="{9D8B030D-6E8A-4147-A177-3AD203B41FA5}">
                      <a16:colId xmlns:a16="http://schemas.microsoft.com/office/drawing/2014/main" val="3213444229"/>
                    </a:ext>
                  </a:extLst>
                </a:gridCol>
                <a:gridCol w="7684661">
                  <a:extLst>
                    <a:ext uri="{9D8B030D-6E8A-4147-A177-3AD203B41FA5}">
                      <a16:colId xmlns:a16="http://schemas.microsoft.com/office/drawing/2014/main" val="734280280"/>
                    </a:ext>
                  </a:extLst>
                </a:gridCol>
              </a:tblGrid>
              <a:tr h="402261"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The special order 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highlight>
                          <a:srgbClr val="C000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1400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highlight>
                          <a:srgbClr val="C000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5238682"/>
                  </a:ext>
                </a:extLst>
              </a:tr>
              <a:tr h="402261"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        76000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Sales (4000 unit × 19)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4735147"/>
                  </a:ext>
                </a:extLst>
              </a:tr>
              <a:tr h="402261">
                <a:tc>
                  <a:txBody>
                    <a:bodyPr/>
                    <a:lstStyle/>
                    <a:p>
                      <a:pPr algn="just" rtl="0"/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(-)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8943538"/>
                  </a:ext>
                </a:extLst>
              </a:tr>
              <a:tr h="402261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(48000)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Variable manufacturing cost (4000 unit × 12)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5308618"/>
                  </a:ext>
                </a:extLst>
              </a:tr>
              <a:tr h="402261"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(14000)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Variable selling &amp; administrative costs (4000 × 3.5)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2415732"/>
                  </a:ext>
                </a:extLst>
              </a:tr>
              <a:tr h="402261"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14000</a:t>
                      </a:r>
                      <a:endParaRPr lang="en-US" sz="2000" b="1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Contribution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margin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236491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3876C16D-8474-CB25-8232-4DB1AB554339}"/>
              </a:ext>
            </a:extLst>
          </p:cNvPr>
          <p:cNvSpPr txBox="1"/>
          <p:nvPr/>
        </p:nvSpPr>
        <p:spPr>
          <a:xfrm>
            <a:off x="1242235" y="4119335"/>
            <a:ext cx="9279341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C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Decision: </a:t>
            </a:r>
            <a:endParaRPr lang="en-US" sz="2400" dirty="0">
              <a:solidFill>
                <a:srgbClr val="C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The management of MM company will </a:t>
            </a:r>
            <a:r>
              <a:rPr lang="en-US" sz="2400" b="1" u="sng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accept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the special order because the revenue cover the total variable cost and achieve contribution margin L.E. 14000. </a:t>
            </a:r>
            <a:endParaRPr lang="en-US" sz="2000" b="1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1254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3851B9E-6428-2D2B-15FE-170BD13974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0FE5476-537A-DF7A-60CA-39612370D4A6}"/>
              </a:ext>
            </a:extLst>
          </p:cNvPr>
          <p:cNvSpPr txBox="1"/>
          <p:nvPr/>
        </p:nvSpPr>
        <p:spPr>
          <a:xfrm>
            <a:off x="1030777" y="1712081"/>
            <a:ext cx="9476509" cy="3970318"/>
          </a:xfrm>
          <a:prstGeom prst="rect">
            <a:avLst/>
          </a:prstGeom>
          <a:solidFill>
            <a:srgbClr val="FFC000">
              <a:alpha val="32000"/>
            </a:srgbClr>
          </a:solidFill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400" b="1" u="sng" dirty="0">
                <a:solidFill>
                  <a:srgbClr val="0070C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If the following data are provided form MM company. </a:t>
            </a:r>
            <a:endParaRPr lang="en-US" sz="2000" b="1" dirty="0">
              <a:solidFill>
                <a:srgbClr val="0070C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Units sold</a:t>
            </a:r>
            <a:r>
              <a:rPr lang="en-US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Sultan bold" pitchFamily="2" charset="-78"/>
              </a:rPr>
              <a:t>      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20000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Manufacturing cost (</a:t>
            </a:r>
            <a:r>
              <a:rPr lang="en-US" sz="2400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60% variable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)	                  L.E   400000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Selling and administrative (</a:t>
            </a:r>
            <a:r>
              <a:rPr lang="en-US" sz="2400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70% variable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)             L.E100000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Selling price per unit 			L.E. 30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</a:pPr>
            <a:r>
              <a:rPr lang="en-US" sz="2400" b="1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Required </a:t>
            </a:r>
            <a:endParaRPr lang="en-US" sz="2000" b="1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28600" algn="just">
              <a:spcBef>
                <a:spcPts val="120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Calculate the effect of accepting </a:t>
            </a:r>
            <a:r>
              <a:rPr lang="en-US" sz="2400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a special order 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of 6000 units on net income at a selling price of L.E. 14 using contribution approach.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DAC831-9AC9-6E2D-6296-28FCE93DCF79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92838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361331A-44EC-16B0-1405-8BB211455B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192DCAD-F9DE-0C1A-35AF-57D0389EA256}"/>
              </a:ext>
            </a:extLst>
          </p:cNvPr>
          <p:cNvSpPr txBox="1"/>
          <p:nvPr/>
        </p:nvSpPr>
        <p:spPr>
          <a:xfrm>
            <a:off x="814646" y="2259757"/>
            <a:ext cx="10208029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400" b="1" u="sng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Manufacturing cost per unit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= L.E. 400000 ÷ 20000 unit = L.E. 20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</a:pPr>
            <a:r>
              <a:rPr lang="en-US" sz="24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Variable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manufacturing cost per unit = L.E. 20 × 60% = L.E. 12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  <a:spcAft>
                <a:spcPts val="0"/>
              </a:spcAft>
            </a:pPr>
            <a:r>
              <a:rPr lang="en-US" sz="2400" b="1" u="sng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Selling and administrative cost per unit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= L.E.100000÷20000 unit = L.E. 5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Variable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selling and administrative cost per unit = L.E. 5×70% = L.E. 3.5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8FC7E25-6F44-706A-8F61-6445A61545B0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33016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93084BA-F66D-3C74-0A19-DCE0253B9D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F29BB52-07DF-4D95-19BA-9C56C3005E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5226822"/>
              </p:ext>
            </p:extLst>
          </p:nvPr>
        </p:nvGraphicFramePr>
        <p:xfrm>
          <a:off x="825817" y="1546167"/>
          <a:ext cx="9481963" cy="2850890"/>
        </p:xfrm>
        <a:graphic>
          <a:graphicData uri="http://schemas.openxmlformats.org/drawingml/2006/table">
            <a:tbl>
              <a:tblPr rtl="1"/>
              <a:tblGrid>
                <a:gridCol w="1799552">
                  <a:extLst>
                    <a:ext uri="{9D8B030D-6E8A-4147-A177-3AD203B41FA5}">
                      <a16:colId xmlns:a16="http://schemas.microsoft.com/office/drawing/2014/main" val="1928002549"/>
                    </a:ext>
                  </a:extLst>
                </a:gridCol>
                <a:gridCol w="7682411">
                  <a:extLst>
                    <a:ext uri="{9D8B030D-6E8A-4147-A177-3AD203B41FA5}">
                      <a16:colId xmlns:a16="http://schemas.microsoft.com/office/drawing/2014/main" val="1497133138"/>
                    </a:ext>
                  </a:extLst>
                </a:gridCol>
              </a:tblGrid>
              <a:tr h="460450"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The special order 6000 unit</a:t>
                      </a:r>
                      <a:endParaRPr lang="en-US" sz="1800" b="1" dirty="0">
                        <a:solidFill>
                          <a:srgbClr val="000000"/>
                        </a:solidFill>
                        <a:effectLst/>
                        <a:highlight>
                          <a:srgbClr val="C000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1400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200" dirty="0">
                        <a:solidFill>
                          <a:srgbClr val="000000"/>
                        </a:solidFill>
                        <a:effectLst/>
                        <a:highlight>
                          <a:srgbClr val="C000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4948617"/>
                  </a:ext>
                </a:extLst>
              </a:tr>
              <a:tr h="460450"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84000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Sales (6000 unit × 14)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9558722"/>
                  </a:ext>
                </a:extLst>
              </a:tr>
              <a:tr h="460450"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(-) 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7422182"/>
                  </a:ext>
                </a:extLst>
              </a:tr>
              <a:tr h="460450"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72000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Variable manufacturing cost (6000 unit × 12)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2424451"/>
                  </a:ext>
                </a:extLst>
              </a:tr>
              <a:tr h="460450"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21000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Variable selling &amp; administrative costs (6000 × 3.5)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2392917"/>
                  </a:ext>
                </a:extLst>
              </a:tr>
              <a:tr h="460450"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(9000)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Contribution margin 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087550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CAAC1B13-0291-9888-0FF0-FD7402239C52}"/>
              </a:ext>
            </a:extLst>
          </p:cNvPr>
          <p:cNvSpPr txBox="1"/>
          <p:nvPr/>
        </p:nvSpPr>
        <p:spPr>
          <a:xfrm>
            <a:off x="825817" y="4419281"/>
            <a:ext cx="9481963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8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Decision: </a:t>
            </a:r>
            <a:endParaRPr lang="en-US" sz="24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The management of DD Company will </a:t>
            </a:r>
            <a:r>
              <a:rPr lang="en-US" sz="2400" b="1" u="sng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reject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the special order because the revenue is not cover the total variable cost and does not achieve contribution margin.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9507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57E52C4-4911-DDBE-E3D1-F040199B16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096C3319-960B-A4B2-53C1-8B8B5BD5B6D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7077" y="671599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b="1" dirty="0">
                <a:solidFill>
                  <a:srgbClr val="FF0000"/>
                </a:solidFill>
              </a:rPr>
              <a:t>3- Sell or process further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3681A2-C747-3B3C-783A-FDE8BE5ABEC0}"/>
              </a:ext>
            </a:extLst>
          </p:cNvPr>
          <p:cNvSpPr txBox="1"/>
          <p:nvPr/>
        </p:nvSpPr>
        <p:spPr>
          <a:xfrm>
            <a:off x="748144" y="1848107"/>
            <a:ext cx="10507289" cy="4278094"/>
          </a:xfrm>
          <a:prstGeom prst="rect">
            <a:avLst/>
          </a:prstGeom>
          <a:solidFill>
            <a:srgbClr val="C00000">
              <a:alpha val="12000"/>
            </a:srgbClr>
          </a:solidFill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8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The joint products </a:t>
            </a:r>
            <a:r>
              <a:rPr lang="en-US" sz="28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are found in industries that process common raw materials such as </a:t>
            </a:r>
            <a:r>
              <a:rPr lang="en-US" sz="2800" dirty="0">
                <a:solidFill>
                  <a:srgbClr val="0070C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chemical</a:t>
            </a:r>
            <a:r>
              <a:rPr lang="en-US" sz="28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, </a:t>
            </a:r>
            <a:r>
              <a:rPr lang="en-US" sz="2800" dirty="0">
                <a:solidFill>
                  <a:srgbClr val="0070C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petroleum</a:t>
            </a:r>
            <a:r>
              <a:rPr lang="en-US" sz="28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, the management want to decide whether it is profitable to sell the product at the </a:t>
            </a:r>
            <a:r>
              <a:rPr lang="en-US" sz="2800" dirty="0">
                <a:solidFill>
                  <a:srgbClr val="0070C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split-off point </a:t>
            </a:r>
            <a:r>
              <a:rPr lang="en-US" sz="28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or </a:t>
            </a:r>
            <a:r>
              <a:rPr lang="en-US" sz="2800" dirty="0">
                <a:solidFill>
                  <a:srgbClr val="0070C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processed further before sale</a:t>
            </a:r>
            <a:r>
              <a:rPr lang="en-US" sz="28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. </a:t>
            </a:r>
            <a:endParaRPr lang="en-US" sz="24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</a:pPr>
            <a:r>
              <a:rPr lang="en-US" sz="2800" b="1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Joint cost </a:t>
            </a:r>
            <a:r>
              <a:rPr lang="en-US" sz="28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is the cost occurred before split-off point and are </a:t>
            </a:r>
            <a:r>
              <a:rPr lang="en-US" sz="2800" dirty="0">
                <a:solidFill>
                  <a:srgbClr val="0070C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considered irrelevant</a:t>
            </a:r>
            <a:r>
              <a:rPr lang="en-US" sz="28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in make the decision to be more processed or not. </a:t>
            </a:r>
            <a:endParaRPr lang="en-US" sz="24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</a:pPr>
            <a:r>
              <a:rPr lang="en-US" sz="28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In such a sell or process-further decision, the relevant data to be considered are: </a:t>
            </a:r>
            <a:r>
              <a:rPr lang="en-US" sz="2800" dirty="0">
                <a:solidFill>
                  <a:srgbClr val="0070C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The total additional processing costs and the total additional sales revenue after further processing. </a:t>
            </a:r>
            <a:endParaRPr lang="en-US" sz="2400" dirty="0">
              <a:solidFill>
                <a:srgbClr val="0070C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4A487E1-A36D-8405-6377-0F9CDD094AE3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1444689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067416CB-327D-440E-F0C1-40458D3D95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70588E1-75BF-A9C9-CFEF-9596F69D54DF}"/>
              </a:ext>
            </a:extLst>
          </p:cNvPr>
          <p:cNvSpPr txBox="1"/>
          <p:nvPr/>
        </p:nvSpPr>
        <p:spPr>
          <a:xfrm>
            <a:off x="731521" y="1385067"/>
            <a:ext cx="10191403" cy="4924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Mobil company has </a:t>
            </a:r>
            <a:r>
              <a:rPr lang="en-US" sz="2400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two joint products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, </a:t>
            </a:r>
            <a:r>
              <a:rPr lang="en-US" sz="2400" dirty="0">
                <a:solidFill>
                  <a:srgbClr val="0070C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X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and </a:t>
            </a:r>
            <a:r>
              <a:rPr lang="en-US" sz="2400" dirty="0">
                <a:solidFill>
                  <a:srgbClr val="0070C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Y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, 1 million liter of (x) at selling price L.E. 0.09 and 500000 liter of (y) at a selling price L.E. 0.06, the joint processing cost is L.E. 100000.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Mobil can </a:t>
            </a:r>
            <a:r>
              <a:rPr lang="en-US" sz="2400" dirty="0">
                <a:solidFill>
                  <a:srgbClr val="0070C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further process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the 500000 liters of Y and sell it to the plastic industry as product YA.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400" dirty="0">
                <a:solidFill>
                  <a:srgbClr val="0070C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The additional processing cost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would be L.E. 08 per liter for manufacturing and distribution, a total of L.E. 40000 for 500000 liters.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The net sales price of YA would be L.E. 0.16 per liter, a total of L.E. 80000.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</a:pPr>
            <a:r>
              <a:rPr lang="en-US" sz="24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Required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</a:pPr>
            <a:r>
              <a:rPr lang="en-US" sz="2400" b="1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Advice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 Mobil company to sell product (</a:t>
            </a:r>
            <a:r>
              <a:rPr lang="en-US" sz="2400" b="1" dirty="0">
                <a:solidFill>
                  <a:srgbClr val="BB1F2D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x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) and (</a:t>
            </a:r>
            <a:r>
              <a:rPr lang="en-US" sz="2400" b="1" dirty="0">
                <a:solidFill>
                  <a:srgbClr val="BB1F2D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y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) or further process to sell product (</a:t>
            </a:r>
            <a:r>
              <a:rPr lang="en-US" sz="2400" b="1" dirty="0">
                <a:solidFill>
                  <a:srgbClr val="0070C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x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) and (</a:t>
            </a:r>
            <a:r>
              <a:rPr lang="en-US" sz="2400" b="1" dirty="0">
                <a:solidFill>
                  <a:srgbClr val="0070C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YN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).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565D99-A1A5-6A7A-BE2E-4DADC4F5B52D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79304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DB133BE3-9190-A13F-DEAB-7A7390AA44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4734A7-00C3-1C47-26CE-44534D2119DB}"/>
              </a:ext>
            </a:extLst>
          </p:cNvPr>
          <p:cNvSpPr txBox="1"/>
          <p:nvPr/>
        </p:nvSpPr>
        <p:spPr>
          <a:xfrm>
            <a:off x="517110" y="1566951"/>
            <a:ext cx="4322618" cy="37240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rtl="0">
              <a:spcBef>
                <a:spcPts val="120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C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Revenue Before further: </a:t>
            </a:r>
            <a:endParaRPr lang="en-US" sz="2000" b="1" dirty="0">
              <a:solidFill>
                <a:srgbClr val="C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70510" algn="just"/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X = 1000000 × 0.09 = 90000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70510" algn="just"/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Y = 500000 × 0.06 = 30000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*"/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Processing cost = 100000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just">
              <a:spcBef>
                <a:spcPts val="120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C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Revenue After further</a:t>
            </a:r>
            <a:endParaRPr lang="en-US" sz="2000" b="1" dirty="0">
              <a:solidFill>
                <a:srgbClr val="C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70510" algn="just"/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X = 1000000 × 0.09 = 90000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70510" algn="just"/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YA = 500000 × 0.16 = 80000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70510" algn="just"/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Additional processing cost = </a:t>
            </a:r>
          </a:p>
          <a:p>
            <a:pPr marL="270510" algn="just"/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0.08 × 500000 = L.E40000</a:t>
            </a:r>
            <a:endParaRPr lang="en-US" sz="12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64A0A12-E8A6-59B9-252C-6250B980F5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7766" y="977463"/>
            <a:ext cx="7346731" cy="433551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7830B47-C850-EA3D-8DC5-E064B35E62BC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188215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33C6BFD-6DE4-DF8B-CA8C-6E2E390B0B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9302547-C42B-F58F-D500-7053C0B5EF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0546755"/>
              </p:ext>
            </p:extLst>
          </p:nvPr>
        </p:nvGraphicFramePr>
        <p:xfrm>
          <a:off x="959174" y="1517638"/>
          <a:ext cx="9695792" cy="2560320"/>
        </p:xfrm>
        <a:graphic>
          <a:graphicData uri="http://schemas.openxmlformats.org/drawingml/2006/table">
            <a:tbl>
              <a:tblPr rtl="1"/>
              <a:tblGrid>
                <a:gridCol w="1182756">
                  <a:extLst>
                    <a:ext uri="{9D8B030D-6E8A-4147-A177-3AD203B41FA5}">
                      <a16:colId xmlns:a16="http://schemas.microsoft.com/office/drawing/2014/main" val="3796446574"/>
                    </a:ext>
                  </a:extLst>
                </a:gridCol>
                <a:gridCol w="995160">
                  <a:extLst>
                    <a:ext uri="{9D8B030D-6E8A-4147-A177-3AD203B41FA5}">
                      <a16:colId xmlns:a16="http://schemas.microsoft.com/office/drawing/2014/main" val="2976517781"/>
                    </a:ext>
                  </a:extLst>
                </a:gridCol>
                <a:gridCol w="1143633">
                  <a:extLst>
                    <a:ext uri="{9D8B030D-6E8A-4147-A177-3AD203B41FA5}">
                      <a16:colId xmlns:a16="http://schemas.microsoft.com/office/drawing/2014/main" val="3893672598"/>
                    </a:ext>
                  </a:extLst>
                </a:gridCol>
                <a:gridCol w="1280066">
                  <a:extLst>
                    <a:ext uri="{9D8B030D-6E8A-4147-A177-3AD203B41FA5}">
                      <a16:colId xmlns:a16="http://schemas.microsoft.com/office/drawing/2014/main" val="3469890791"/>
                    </a:ext>
                  </a:extLst>
                </a:gridCol>
                <a:gridCol w="1170718">
                  <a:extLst>
                    <a:ext uri="{9D8B030D-6E8A-4147-A177-3AD203B41FA5}">
                      <a16:colId xmlns:a16="http://schemas.microsoft.com/office/drawing/2014/main" val="313623750"/>
                    </a:ext>
                  </a:extLst>
                </a:gridCol>
                <a:gridCol w="1078425">
                  <a:extLst>
                    <a:ext uri="{9D8B030D-6E8A-4147-A177-3AD203B41FA5}">
                      <a16:colId xmlns:a16="http://schemas.microsoft.com/office/drawing/2014/main" val="3255514688"/>
                    </a:ext>
                  </a:extLst>
                </a:gridCol>
                <a:gridCol w="2845034">
                  <a:extLst>
                    <a:ext uri="{9D8B030D-6E8A-4147-A177-3AD203B41FA5}">
                      <a16:colId xmlns:a16="http://schemas.microsoft.com/office/drawing/2014/main" val="1777140251"/>
                    </a:ext>
                  </a:extLst>
                </a:gridCol>
              </a:tblGrid>
              <a:tr h="730471">
                <a:tc gridSpan="3"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Alternative (2)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C000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algn="ctr" rtl="0"/>
                      <a:r>
                        <a:rPr lang="en-US" sz="2400">
                          <a:solidFill>
                            <a:srgbClr val="FFFF00"/>
                          </a:solidFill>
                          <a:effectLst/>
                          <a:highlight>
                            <a:srgbClr val="C000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(Process Further)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C000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/>
                      <a:r>
                        <a:rPr lang="en-US" sz="2400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Alternative (1)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C000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algn="ctr" rtl="0"/>
                      <a:r>
                        <a:rPr lang="en-US" sz="2400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</a:t>
                      </a:r>
                      <a:r>
                        <a:rPr lang="en-US" sz="2400" dirty="0">
                          <a:solidFill>
                            <a:srgbClr val="FFFF00"/>
                          </a:solidFill>
                          <a:effectLst/>
                          <a:highlight>
                            <a:srgbClr val="C000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Sell at split off</a:t>
                      </a:r>
                      <a:r>
                        <a:rPr lang="en-US" sz="2400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)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C000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200">
                        <a:solidFill>
                          <a:srgbClr val="000000"/>
                        </a:solidFill>
                        <a:effectLst/>
                        <a:highlight>
                          <a:srgbClr val="C000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6881196"/>
                  </a:ext>
                </a:extLst>
              </a:tr>
              <a:tr h="365235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Total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solidFill>
                            <a:srgbClr val="C00000"/>
                          </a:solidFill>
                          <a:effectLst/>
                          <a:highlight>
                            <a:srgbClr val="92D05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YA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92D05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highlight>
                            <a:srgbClr val="92D05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92D05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Total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92D05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92D05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92D05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92D05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9398011"/>
                  </a:ext>
                </a:extLst>
              </a:tr>
              <a:tr h="365235"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170000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80000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90000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120000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30000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90000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Revenue</a:t>
                      </a:r>
                      <a:endParaRPr lang="en-US" sz="2000" b="1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3769258"/>
                  </a:ext>
                </a:extLst>
              </a:tr>
              <a:tr h="365235"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100000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100000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(-) Joint costs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1615796"/>
                  </a:ext>
                </a:extLst>
              </a:tr>
              <a:tr h="365235"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40000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40000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(-)Additional costs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8618283"/>
                  </a:ext>
                </a:extLst>
              </a:tr>
              <a:tr h="365235"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30000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20000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Income effects 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552940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05127F0-AE52-318A-E81B-7F328070295D}"/>
              </a:ext>
            </a:extLst>
          </p:cNvPr>
          <p:cNvSpPr txBox="1"/>
          <p:nvPr/>
        </p:nvSpPr>
        <p:spPr>
          <a:xfrm>
            <a:off x="959173" y="4218346"/>
            <a:ext cx="9695791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800" b="1" dirty="0">
                <a:solidFill>
                  <a:srgbClr val="C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Decision: </a:t>
            </a:r>
            <a:endParaRPr lang="en-US" sz="24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/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Mobil Company </a:t>
            </a:r>
            <a:r>
              <a:rPr lang="en-US" sz="2400" b="1" dirty="0">
                <a:solidFill>
                  <a:srgbClr val="C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can further process 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because product (X) and (YA) are more profitable it achieve L.E. 30000 that increase L.E. 10000 (L.E. 30000 – L.E. 20000) if produce (x) only.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9040DD1-E1E8-64B8-3421-F9FEE6D64E6C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55320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E671646-6983-5643-BA22-0E64A72494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FAD0761-2F13-E85B-0D95-C087031F60F7}"/>
              </a:ext>
            </a:extLst>
          </p:cNvPr>
          <p:cNvSpPr txBox="1"/>
          <p:nvPr/>
        </p:nvSpPr>
        <p:spPr>
          <a:xfrm>
            <a:off x="1119351" y="1571040"/>
            <a:ext cx="8891752" cy="43652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The MM chemical Company can sell product B for L.E. 378000 </a:t>
            </a:r>
            <a:r>
              <a:rPr lang="en-US" sz="2400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at the split-off point 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or process it further to make a new product BB lumber.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The </a:t>
            </a:r>
            <a:r>
              <a:rPr lang="en-US" sz="2400" dirty="0">
                <a:solidFill>
                  <a:srgbClr val="FF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additional processing costs 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would be L.E. 20000 and the sales revenue from BB lumber would be L.E. 416000.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2400" b="1" dirty="0">
                <a:solidFill>
                  <a:srgbClr val="C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Required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Can the accountant tell the company </a:t>
            </a:r>
            <a:r>
              <a:rPr lang="en-US" sz="2400" dirty="0">
                <a:solidFill>
                  <a:srgbClr val="0070C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sell product B or process it further product BB</a:t>
            </a:r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.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7D386CB-966E-089F-9EBE-F92189127E9E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1364057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6EC9FF6-4BF6-7740-ED8E-6A1C95E561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2B05AA1-7326-B6E7-6E88-B98CA15189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6759915"/>
              </p:ext>
            </p:extLst>
          </p:nvPr>
        </p:nvGraphicFramePr>
        <p:xfrm>
          <a:off x="1257918" y="1701358"/>
          <a:ext cx="8972240" cy="2517233"/>
        </p:xfrm>
        <a:graphic>
          <a:graphicData uri="http://schemas.openxmlformats.org/drawingml/2006/table">
            <a:tbl>
              <a:tblPr rtl="1"/>
              <a:tblGrid>
                <a:gridCol w="2967018">
                  <a:extLst>
                    <a:ext uri="{9D8B030D-6E8A-4147-A177-3AD203B41FA5}">
                      <a16:colId xmlns:a16="http://schemas.microsoft.com/office/drawing/2014/main" val="852308185"/>
                    </a:ext>
                  </a:extLst>
                </a:gridCol>
                <a:gridCol w="1418406">
                  <a:extLst>
                    <a:ext uri="{9D8B030D-6E8A-4147-A177-3AD203B41FA5}">
                      <a16:colId xmlns:a16="http://schemas.microsoft.com/office/drawing/2014/main" val="3032944872"/>
                    </a:ext>
                  </a:extLst>
                </a:gridCol>
                <a:gridCol w="1963188">
                  <a:extLst>
                    <a:ext uri="{9D8B030D-6E8A-4147-A177-3AD203B41FA5}">
                      <a16:colId xmlns:a16="http://schemas.microsoft.com/office/drawing/2014/main" val="2084814167"/>
                    </a:ext>
                  </a:extLst>
                </a:gridCol>
                <a:gridCol w="2492685">
                  <a:extLst>
                    <a:ext uri="{9D8B030D-6E8A-4147-A177-3AD203B41FA5}">
                      <a16:colId xmlns:a16="http://schemas.microsoft.com/office/drawing/2014/main" val="224726362"/>
                    </a:ext>
                  </a:extLst>
                </a:gridCol>
                <a:gridCol w="130943">
                  <a:extLst>
                    <a:ext uri="{9D8B030D-6E8A-4147-A177-3AD203B41FA5}">
                      <a16:colId xmlns:a16="http://schemas.microsoft.com/office/drawing/2014/main" val="997771025"/>
                    </a:ext>
                  </a:extLst>
                </a:gridCol>
              </a:tblGrid>
              <a:tr h="953816"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highlight>
                          <a:srgbClr val="C000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Sell 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highlight>
                          <a:srgbClr val="C000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algn="ctr" rtl="0"/>
                      <a:r>
                        <a:rPr lang="en-US" sz="20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</a:t>
                      </a:r>
                      <a:r>
                        <a:rPr lang="en-US" sz="2000" b="1" dirty="0">
                          <a:solidFill>
                            <a:srgbClr val="FFFF00"/>
                          </a:solidFill>
                          <a:effectLst/>
                          <a:highlight>
                            <a:srgbClr val="C000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Product B</a:t>
                      </a:r>
                      <a:r>
                        <a:rPr lang="en-US" sz="20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)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highlight>
                          <a:srgbClr val="C000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Process further </a:t>
                      </a:r>
                      <a:r>
                        <a:rPr lang="en-US" sz="2000" b="1" dirty="0">
                          <a:solidFill>
                            <a:srgbClr val="FFFF00"/>
                          </a:solidFill>
                          <a:effectLst/>
                          <a:highlight>
                            <a:srgbClr val="C000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(product BB)</a:t>
                      </a:r>
                      <a:endParaRPr lang="en-US" sz="1800" dirty="0">
                        <a:solidFill>
                          <a:srgbClr val="FFFF00"/>
                        </a:solidFill>
                        <a:effectLst/>
                        <a:highlight>
                          <a:srgbClr val="C000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Additional sales revenue and costs from processing further 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highlight>
                          <a:srgbClr val="C000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8884403"/>
                  </a:ext>
                </a:extLst>
              </a:tr>
              <a:tr h="317939"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Sales revenue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378000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416000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L.E. 38000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9050368"/>
                  </a:ext>
                </a:extLst>
              </a:tr>
              <a:tr h="317939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(-)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960340"/>
                  </a:ext>
                </a:extLst>
              </a:tr>
              <a:tr h="317939"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Additional Processing cost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20000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20000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98209512"/>
                  </a:ext>
                </a:extLst>
              </a:tr>
              <a:tr h="317939"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Relevant Income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378000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396000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Mew Roman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L.E. 18000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218315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0F84589B-7D48-0EC3-3D8C-914016373DE0}"/>
              </a:ext>
            </a:extLst>
          </p:cNvPr>
          <p:cNvSpPr txBox="1"/>
          <p:nvPr/>
        </p:nvSpPr>
        <p:spPr>
          <a:xfrm>
            <a:off x="1257918" y="4354701"/>
            <a:ext cx="927344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400" b="1" dirty="0">
                <a:solidFill>
                  <a:srgbClr val="C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Decision: 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r>
              <a:rPr lang="en-US" sz="2400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The Company can further process because it will be more profitable achieve </a:t>
            </a:r>
            <a:endParaRPr lang="en-US" sz="2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021CEC2-7F0A-72E0-9B43-BB38DE8260E9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177833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BB117C2-9907-DCCD-BCF9-77AF8C32AD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EBFC7F4-FBEE-DC40-C3FB-1623DBEAD3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096" y="1434656"/>
            <a:ext cx="9963807" cy="488731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45B58D9-56F1-2B74-D370-5D2033C3FAC6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927242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C671E7C-CF8E-973F-1778-75AE08DD31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86AC1EB-2338-3A9B-CD19-6AD3A5D760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609" y="1926713"/>
            <a:ext cx="4332475" cy="253436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78E97D1-83C8-C9ED-C2B7-E9BB5DB724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9569" y="1411704"/>
            <a:ext cx="7041377" cy="37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645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73B6D7A-E0BD-2DD0-FF9C-9A33CE7B5E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7518DFF-F164-C56C-D1BC-F44E2FEA2B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7077" y="813493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b="1" dirty="0"/>
              <a:t>4- Asset replacement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95CA37-AC8C-A41D-C0D9-7B5D8EEF2567}"/>
              </a:ext>
            </a:extLst>
          </p:cNvPr>
          <p:cNvSpPr txBox="1"/>
          <p:nvPr/>
        </p:nvSpPr>
        <p:spPr>
          <a:xfrm>
            <a:off x="1007632" y="2123499"/>
            <a:ext cx="8656630" cy="2292935"/>
          </a:xfrm>
          <a:prstGeom prst="rect">
            <a:avLst/>
          </a:prstGeom>
          <a:solidFill>
            <a:srgbClr val="FFC000">
              <a:alpha val="38000"/>
            </a:srgbClr>
          </a:solidFill>
        </p:spPr>
        <p:txBody>
          <a:bodyPr wrap="square">
            <a:spAutoFit/>
          </a:bodyPr>
          <a:lstStyle/>
          <a:p>
            <a:pPr algn="justLow" rtl="1"/>
            <a:r>
              <a:rPr lang="ar-EG" sz="11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L-Mohanad" pitchFamily="2" charset="-78"/>
              </a:rPr>
              <a:t> 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l" rtl="1">
              <a:lnSpc>
                <a:spcPct val="85000"/>
              </a:lnSpc>
            </a:pPr>
            <a:r>
              <a:rPr lang="en-US" sz="2400" b="1" dirty="0">
                <a:solidFill>
                  <a:srgbClr val="C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Sultan bold" pitchFamily="2" charset="-78"/>
              </a:rPr>
              <a:t>The main information required to replace an old asset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l" rtl="1">
              <a:lnSpc>
                <a:spcPct val="85000"/>
              </a:lnSpc>
            </a:pPr>
            <a:r>
              <a:rPr lang="en-US" sz="2400" b="1" dirty="0">
                <a:solidFill>
                  <a:srgbClr val="C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Sultan bold" pitchFamily="2" charset="-78"/>
              </a:rPr>
              <a:t> with a new one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marL="342900" lvl="0" indent="-342900" algn="justLow" rtl="0">
              <a:lnSpc>
                <a:spcPct val="85000"/>
              </a:lnSpc>
              <a:spcBef>
                <a:spcPts val="120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US" sz="24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Remaining life from old asset		 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marL="342900" lvl="0" indent="-342900" algn="justLow" rtl="0">
              <a:lnSpc>
                <a:spcPct val="85000"/>
              </a:lnSpc>
              <a:spcBef>
                <a:spcPts val="120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US" sz="24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Useful life for the new asset		 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marL="342900" lvl="0" indent="-342900" algn="justLow" rtl="0">
              <a:lnSpc>
                <a:spcPct val="85000"/>
              </a:lnSpc>
              <a:spcBef>
                <a:spcPts val="120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US" sz="2400" b="1" dirty="0">
                <a:solidFill>
                  <a:srgbClr val="000000"/>
                </a:solidFill>
                <a:effectLst/>
                <a:latin typeface="Times Mew Roman"/>
                <a:ea typeface="Times New Roman" panose="02020603050405020304" pitchFamily="18" charset="0"/>
                <a:cs typeface="Calibri" panose="020F0502020204030204" pitchFamily="34" charset="0"/>
              </a:rPr>
              <a:t>Cash operating cost  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Simplified Arabic" panose="02020603050405020304" pitchFamily="18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6C66162-32FF-352C-F2B7-0E48126C320D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349086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EC0AC65-825C-41F7-7D88-7B98F4C85D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F0E0459-2C8A-2C75-A8CB-771687666A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3488" y="1403131"/>
            <a:ext cx="9538139" cy="400444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743A4A-5B7D-CEA1-4878-3C51104EDB9C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42027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E0067534-B6D1-C2DD-CCC5-3B4125EEBE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2D448FC-3359-7FFD-0A69-C7257E35F5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9666781"/>
              </p:ext>
            </p:extLst>
          </p:nvPr>
        </p:nvGraphicFramePr>
        <p:xfrm>
          <a:off x="1101613" y="2238702"/>
          <a:ext cx="8686800" cy="3036503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4379544">
                  <a:extLst>
                    <a:ext uri="{9D8B030D-6E8A-4147-A177-3AD203B41FA5}">
                      <a16:colId xmlns:a16="http://schemas.microsoft.com/office/drawing/2014/main" val="3612172929"/>
                    </a:ext>
                  </a:extLst>
                </a:gridCol>
                <a:gridCol w="2153628">
                  <a:extLst>
                    <a:ext uri="{9D8B030D-6E8A-4147-A177-3AD203B41FA5}">
                      <a16:colId xmlns:a16="http://schemas.microsoft.com/office/drawing/2014/main" val="2378224411"/>
                    </a:ext>
                  </a:extLst>
                </a:gridCol>
                <a:gridCol w="2153628">
                  <a:extLst>
                    <a:ext uri="{9D8B030D-6E8A-4147-A177-3AD203B41FA5}">
                      <a16:colId xmlns:a16="http://schemas.microsoft.com/office/drawing/2014/main" val="170826741"/>
                    </a:ext>
                  </a:extLst>
                </a:gridCol>
              </a:tblGrid>
              <a:tr h="319466">
                <a:tc>
                  <a:txBody>
                    <a:bodyPr/>
                    <a:lstStyle/>
                    <a:p>
                      <a:pPr algn="ctr" rtl="0">
                        <a:lnSpc>
                          <a:spcPct val="80000"/>
                        </a:lnSpc>
                      </a:pPr>
                      <a:r>
                        <a:rPr lang="en-US" sz="1600" b="1" dirty="0">
                          <a:effectLst/>
                          <a:highlight>
                            <a:srgbClr val="C00000"/>
                          </a:highlight>
                          <a:latin typeface="Caslon224 Bk BT" panose="02030503070506020404" pitchFamily="18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 </a:t>
                      </a:r>
                      <a:endParaRPr lang="en-US" sz="14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0000"/>
                        </a:lnSpc>
                      </a:pPr>
                      <a:r>
                        <a:rPr lang="en-US" sz="20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Caslon224 Bk BT" panose="02030503070506020404" pitchFamily="18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Old machine</a:t>
                      </a:r>
                      <a:endParaRPr lang="en-US" sz="18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0000"/>
                        </a:lnSpc>
                      </a:pPr>
                      <a:r>
                        <a:rPr lang="en-US" sz="20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Caslon224 Bk BT" panose="02030503070506020404" pitchFamily="18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New machine</a:t>
                      </a:r>
                      <a:endParaRPr lang="en-US" sz="18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9461720"/>
                  </a:ext>
                </a:extLst>
              </a:tr>
              <a:tr h="301893">
                <a:tc>
                  <a:txBody>
                    <a:bodyPr/>
                    <a:lstStyle/>
                    <a:p>
                      <a:pPr algn="justLow" rtl="0">
                        <a:lnSpc>
                          <a:spcPct val="80000"/>
                        </a:lnSpc>
                      </a:pPr>
                      <a:r>
                        <a:rPr lang="en-US" sz="2000" dirty="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Original cost    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0000"/>
                        </a:lnSpc>
                      </a:pPr>
                      <a:r>
                        <a:rPr lang="en-US" sz="200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L.E. 8000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0000"/>
                        </a:lnSpc>
                      </a:pPr>
                      <a:r>
                        <a:rPr lang="en-US" sz="200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L.E. 12500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5042776"/>
                  </a:ext>
                </a:extLst>
              </a:tr>
              <a:tr h="301893">
                <a:tc>
                  <a:txBody>
                    <a:bodyPr/>
                    <a:lstStyle/>
                    <a:p>
                      <a:pPr algn="justLow" rtl="0">
                        <a:lnSpc>
                          <a:spcPct val="80000"/>
                        </a:lnSpc>
                      </a:pPr>
                      <a:r>
                        <a:rPr lang="en-US" sz="2000" dirty="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Useful life in years   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0000"/>
                        </a:lnSpc>
                      </a:pPr>
                      <a:r>
                        <a:rPr lang="en-US" sz="200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8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0000"/>
                        </a:lnSpc>
                      </a:pPr>
                      <a:r>
                        <a:rPr lang="en-US" sz="200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5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0436358"/>
                  </a:ext>
                </a:extLst>
              </a:tr>
              <a:tr h="301893">
                <a:tc>
                  <a:txBody>
                    <a:bodyPr/>
                    <a:lstStyle/>
                    <a:p>
                      <a:pPr algn="justLow" rtl="0">
                        <a:lnSpc>
                          <a:spcPct val="80000"/>
                        </a:lnSpc>
                      </a:pPr>
                      <a:r>
                        <a:rPr lang="en-US" sz="2000" dirty="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Current age in year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0000"/>
                        </a:lnSpc>
                      </a:pPr>
                      <a:r>
                        <a:rPr lang="en-US" sz="200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3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0000"/>
                        </a:lnSpc>
                      </a:pPr>
                      <a:r>
                        <a:rPr lang="en-US" sz="200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0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221809"/>
                  </a:ext>
                </a:extLst>
              </a:tr>
              <a:tr h="301893">
                <a:tc>
                  <a:txBody>
                    <a:bodyPr/>
                    <a:lstStyle/>
                    <a:p>
                      <a:pPr algn="justLow" rtl="0">
                        <a:lnSpc>
                          <a:spcPct val="80000"/>
                        </a:lnSpc>
                      </a:pPr>
                      <a:r>
                        <a:rPr lang="en-US" sz="200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Useful life remaining in years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0000"/>
                        </a:lnSpc>
                      </a:pPr>
                      <a:r>
                        <a:rPr lang="en-US" sz="200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5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0000"/>
                        </a:lnSpc>
                      </a:pPr>
                      <a:r>
                        <a:rPr lang="en-US" sz="200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5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3279796"/>
                  </a:ext>
                </a:extLst>
              </a:tr>
              <a:tr h="301893">
                <a:tc>
                  <a:txBody>
                    <a:bodyPr/>
                    <a:lstStyle/>
                    <a:p>
                      <a:pPr algn="justLow" rtl="0">
                        <a:lnSpc>
                          <a:spcPct val="80000"/>
                        </a:lnSpc>
                      </a:pPr>
                      <a:r>
                        <a:rPr lang="en-US" sz="200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Accumulated deprecation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0000"/>
                        </a:lnSpc>
                      </a:pPr>
                      <a:r>
                        <a:rPr lang="en-US" sz="2000" dirty="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L.E 3000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0000"/>
                        </a:lnSpc>
                      </a:pPr>
                      <a:r>
                        <a:rPr lang="en-US" sz="200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-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0666108"/>
                  </a:ext>
                </a:extLst>
              </a:tr>
              <a:tr h="301893">
                <a:tc>
                  <a:txBody>
                    <a:bodyPr/>
                    <a:lstStyle/>
                    <a:p>
                      <a:pPr algn="justLow" rtl="0">
                        <a:lnSpc>
                          <a:spcPct val="80000"/>
                        </a:lnSpc>
                      </a:pPr>
                      <a:r>
                        <a:rPr lang="en-US" sz="200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Book value  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0000"/>
                        </a:lnSpc>
                      </a:pPr>
                      <a:r>
                        <a:rPr lang="en-US" sz="200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L.E 5000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0000"/>
                        </a:lnSpc>
                      </a:pPr>
                      <a:r>
                        <a:rPr lang="en-US" sz="200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-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03286745"/>
                  </a:ext>
                </a:extLst>
              </a:tr>
              <a:tr h="301893">
                <a:tc>
                  <a:txBody>
                    <a:bodyPr/>
                    <a:lstStyle/>
                    <a:p>
                      <a:pPr algn="justLow" rtl="0">
                        <a:lnSpc>
                          <a:spcPct val="80000"/>
                        </a:lnSpc>
                      </a:pPr>
                      <a:r>
                        <a:rPr lang="en-US" sz="200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Disposal value (in each) now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0000"/>
                        </a:lnSpc>
                      </a:pPr>
                      <a:r>
                        <a:rPr lang="en-US" sz="200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L.E 3000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0000"/>
                        </a:lnSpc>
                      </a:pPr>
                      <a:r>
                        <a:rPr lang="en-US" sz="2000" dirty="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-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4408283"/>
                  </a:ext>
                </a:extLst>
              </a:tr>
              <a:tr h="301893">
                <a:tc>
                  <a:txBody>
                    <a:bodyPr/>
                    <a:lstStyle/>
                    <a:p>
                      <a:pPr algn="justLow" rtl="0">
                        <a:lnSpc>
                          <a:spcPct val="80000"/>
                        </a:lnSpc>
                      </a:pPr>
                      <a:r>
                        <a:rPr lang="en-US" sz="200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Disposal value in 5 year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0000"/>
                        </a:lnSpc>
                      </a:pPr>
                      <a:r>
                        <a:rPr lang="en-US" sz="200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0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0000"/>
                        </a:lnSpc>
                      </a:pPr>
                      <a:r>
                        <a:rPr lang="en-US" sz="2000" dirty="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0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7320120"/>
                  </a:ext>
                </a:extLst>
              </a:tr>
              <a:tr h="301893">
                <a:tc>
                  <a:txBody>
                    <a:bodyPr/>
                    <a:lstStyle/>
                    <a:p>
                      <a:pPr algn="justLow" rtl="0">
                        <a:lnSpc>
                          <a:spcPct val="80000"/>
                        </a:lnSpc>
                      </a:pPr>
                      <a:r>
                        <a:rPr lang="en-US" sz="200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Annual cash operating cost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0000"/>
                        </a:lnSpc>
                      </a:pPr>
                      <a:r>
                        <a:rPr lang="en-US" sz="200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L.E 1500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0000"/>
                        </a:lnSpc>
                      </a:pPr>
                      <a:r>
                        <a:rPr lang="en-US" sz="2000" dirty="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AL-Mohanad" pitchFamily="2" charset="-78"/>
                        </a:rPr>
                        <a:t>L.E 2000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578825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9DE767DE-0192-93C4-D987-0A4E53D4735E}"/>
              </a:ext>
            </a:extLst>
          </p:cNvPr>
          <p:cNvSpPr txBox="1"/>
          <p:nvPr/>
        </p:nvSpPr>
        <p:spPr>
          <a:xfrm>
            <a:off x="906514" y="713666"/>
            <a:ext cx="9076997" cy="14262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rtl="0">
              <a:lnSpc>
                <a:spcPct val="150000"/>
              </a:lnSpc>
            </a:pPr>
            <a:r>
              <a:rPr lang="en-US" sz="2000" dirty="0">
                <a:latin typeface="Comic Sans MS" panose="030F0702030302020204" pitchFamily="66" charset="0"/>
                <a:cs typeface="AL-Mohanad" pitchFamily="2" charset="-78"/>
              </a:rPr>
              <a:t>Three years ago, Zaher company bought a frozen yogurt machine for L.E 8.000 a salesman has just suggested manager to replaces the machine with a new L.E. 12500 machine. The manager has gathered the following data: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4D462CE-FCBB-2720-1A50-F73AB0856B26}"/>
              </a:ext>
            </a:extLst>
          </p:cNvPr>
          <p:cNvSpPr txBox="1"/>
          <p:nvPr/>
        </p:nvSpPr>
        <p:spPr>
          <a:xfrm>
            <a:off x="906514" y="4976892"/>
            <a:ext cx="9076997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rtl="0"/>
            <a:r>
              <a:rPr lang="en-US" sz="15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L-Mohanad" pitchFamily="2" charset="-78"/>
              </a:rPr>
              <a:t> 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Low" rtl="0"/>
            <a:r>
              <a:rPr lang="en-US" sz="15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AL-Mohanad" pitchFamily="2" charset="-78"/>
              </a:rPr>
              <a:t> 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Low" rtl="0"/>
            <a:r>
              <a:rPr lang="en-US" sz="2400" dirty="0">
                <a:latin typeface="Comic Sans MS" panose="030F0702030302020204" pitchFamily="66" charset="0"/>
                <a:cs typeface="AL-Mohanad" pitchFamily="2" charset="-78"/>
              </a:rPr>
              <a:t>Compute the different in total costs over the next five year under both alternative ignore taxes.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8482F7F-B210-912C-F255-8359DBFB96CA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1669030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49CE130-64BA-7F91-0BE5-0E75AA9753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823D2EC-5DFB-FC91-B8A8-E785ADA503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338" y="1454237"/>
            <a:ext cx="9616966" cy="43159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F7B068D-27B6-0C73-BDAF-E2BB9230817A}"/>
              </a:ext>
            </a:extLst>
          </p:cNvPr>
          <p:cNvSpPr txBox="1"/>
          <p:nvPr/>
        </p:nvSpPr>
        <p:spPr>
          <a:xfrm>
            <a:off x="149579" y="6312101"/>
            <a:ext cx="3139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749694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DBF33B6-F87D-4092-B76C-3FB71AC6E444}"/>
</file>

<file path=customXml/itemProps2.xml><?xml version="1.0" encoding="utf-8"?>
<ds:datastoreItem xmlns:ds="http://schemas.openxmlformats.org/officeDocument/2006/customXml" ds:itemID="{5AB53370-BB77-4DA3-9C48-612AAEE1ADAC}"/>
</file>

<file path=customXml/itemProps3.xml><?xml version="1.0" encoding="utf-8"?>
<ds:datastoreItem xmlns:ds="http://schemas.openxmlformats.org/officeDocument/2006/customXml" ds:itemID="{45968C6B-0419-42E7-855A-84C05E6AAEEA}"/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23819</TotalTime>
  <Words>2287</Words>
  <Application>Microsoft Office PowerPoint</Application>
  <PresentationFormat>Widescreen</PresentationFormat>
  <Paragraphs>349</Paragraphs>
  <Slides>33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Caslon224 Bk BT</vt:lpstr>
      <vt:lpstr>Comic Sans MS</vt:lpstr>
      <vt:lpstr>Constantia</vt:lpstr>
      <vt:lpstr>Sakkal Majalla</vt:lpstr>
      <vt:lpstr>Source Sans Pro</vt:lpstr>
      <vt:lpstr>SourceSansPro</vt:lpstr>
      <vt:lpstr>Times Mew Roman</vt:lpstr>
      <vt:lpstr>Times New Roman</vt:lpstr>
      <vt:lpstr>Wingdings 2</vt:lpstr>
      <vt:lpstr>Office Theme</vt:lpstr>
      <vt:lpstr>Visio</vt:lpstr>
      <vt:lpstr>PowerPoint Presentation</vt:lpstr>
      <vt:lpstr>Chapter (1) Introduction to Financial Accounting</vt:lpstr>
      <vt:lpstr>Decision Models</vt:lpstr>
      <vt:lpstr>Types of Information</vt:lpstr>
      <vt:lpstr>Five-Step Decision-Making Process</vt:lpstr>
      <vt:lpstr>Features of Relevant Information</vt:lpstr>
      <vt:lpstr>Types of Decisions</vt:lpstr>
      <vt:lpstr>1- Make or Buy </vt:lpstr>
      <vt:lpstr>PowerPoint Presentation</vt:lpstr>
      <vt:lpstr>PowerPoint Presentation</vt:lpstr>
      <vt:lpstr>PowerPoint Presentation</vt:lpstr>
      <vt:lpstr>PowerPoint Presentation</vt:lpstr>
      <vt:lpstr>2- Accepting a special order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3- Sell or process further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4- Asset replacement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Dr.Emad Zaher</cp:lastModifiedBy>
  <cp:revision>1046</cp:revision>
  <cp:lastPrinted>2024-07-17T17:42:23Z</cp:lastPrinted>
  <dcterms:created xsi:type="dcterms:W3CDTF">2020-10-26T19:32:15Z</dcterms:created>
  <dcterms:modified xsi:type="dcterms:W3CDTF">2024-07-19T11:35:06Z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