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26.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17.xml" ContentType="application/vnd.openxmlformats-officedocument.presentationml.slide+xml"/>
  <Override PartName="/ppt/slides/slide16.xml" ContentType="application/vnd.openxmlformats-officedocument.presentationml.slide+xml"/>
  <Override PartName="/ppt/slides/slide15.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39.xml" ContentType="application/vnd.openxmlformats-officedocument.presentationml.slide+xml"/>
  <Override PartName="/ppt/slides/slide31.xml" ContentType="application/vnd.openxmlformats-officedocument.presentationml.slide+xml"/>
  <Override PartName="/ppt/slides/slide30.xml" ContentType="application/vnd.openxmlformats-officedocument.presentationml.slide+xml"/>
  <Override PartName="/ppt/slides/slide29.xml" ContentType="application/vnd.openxmlformats-officedocument.presentationml.slide+xml"/>
  <Override PartName="/ppt/slides/slide28.xml" ContentType="application/vnd.openxmlformats-officedocument.presentationml.slide+xml"/>
  <Override PartName="/ppt/slides/slide27.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8.xml" ContentType="application/vnd.openxmlformats-officedocument.presentationml.slide+xml"/>
  <Override PartName="/ppt/slides/slide37.xml" ContentType="application/vnd.openxmlformats-officedocument.presentationml.slide+xml"/>
  <Override PartName="/ppt/slides/slide36.xml" ContentType="application/vnd.openxmlformats-officedocument.presentationml.slide+xml"/>
  <Override PartName="/ppt/slides/slide35.xml" ContentType="application/vnd.openxmlformats-officedocument.presentationml.slide+xml"/>
  <Override PartName="/ppt/slides/slide25.xml" ContentType="application/vnd.openxmlformats-officedocument.presentationml.slide+xml"/>
  <Override PartName="/ppt/slides/slide9.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8.xml" ContentType="application/vnd.openxmlformats-officedocument.presentationml.slide+xml"/>
  <Override PartName="/ppt/slides/slide5.xml" ContentType="application/vnd.openxmlformats-officedocument.presentationml.slide+xml"/>
  <Override PartName="/ppt/slides/slide4.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1.xml" ContentType="application/vnd.openxmlformats-officedocument.presentationml.slideLayout+xml"/>
  <Override PartName="/ppt/notesSlides/notesSlide3.xml" ContentType="application/vnd.openxmlformats-officedocument.presentationml.notesSlide+xml"/>
  <Override PartName="/ppt/slideLayouts/slideLayout14.xml" ContentType="application/vnd.openxmlformats-officedocument.presentationml.slideLayout+xml"/>
  <Override PartName="/ppt/notesSlides/notesSlide2.xml" ContentType="application/vnd.openxmlformats-officedocument.presentationml.notesSlide+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notesSlides/notesSlide1.xml" ContentType="application/vnd.openxmlformats-officedocument.presentationml.notesSlid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notesSlides/notesSlide4.xml" ContentType="application/vnd.openxmlformats-officedocument.presentationml.notes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theme/theme1.xml" ContentType="application/vnd.openxmlformats-officedocument.theme+xml"/>
  <Override PartName="/ppt/notesMasters/notesMaster1.xml" ContentType="application/vnd.openxmlformats-officedocument.presentationml.notesMaster+xml"/>
  <Override PartName="/ppt/theme/theme2.xml" ContentType="application/vnd.openxmlformats-officedocument.theme+xml"/>
  <Override PartName="/ppt/viewProps.xml" ContentType="application/vnd.openxmlformats-officedocument.presentationml.viewProps+xml"/>
  <Override PartName="/ppt/presProps.xml" ContentType="application/vnd.openxmlformats-officedocument.presentationml.pres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1"/>
  </p:notesMasterIdLst>
  <p:sldIdLst>
    <p:sldId id="480" r:id="rId2"/>
    <p:sldId id="594" r:id="rId3"/>
    <p:sldId id="595" r:id="rId4"/>
    <p:sldId id="598" r:id="rId5"/>
    <p:sldId id="599" r:id="rId6"/>
    <p:sldId id="601" r:id="rId7"/>
    <p:sldId id="602" r:id="rId8"/>
    <p:sldId id="603" r:id="rId9"/>
    <p:sldId id="604" r:id="rId10"/>
    <p:sldId id="605" r:id="rId11"/>
    <p:sldId id="606" r:id="rId12"/>
    <p:sldId id="607" r:id="rId13"/>
    <p:sldId id="608" r:id="rId14"/>
    <p:sldId id="609" r:id="rId15"/>
    <p:sldId id="610" r:id="rId16"/>
    <p:sldId id="611" r:id="rId17"/>
    <p:sldId id="612" r:id="rId18"/>
    <p:sldId id="613" r:id="rId19"/>
    <p:sldId id="614" r:id="rId20"/>
    <p:sldId id="615" r:id="rId21"/>
    <p:sldId id="616" r:id="rId22"/>
    <p:sldId id="617" r:id="rId23"/>
    <p:sldId id="618" r:id="rId24"/>
    <p:sldId id="619" r:id="rId25"/>
    <p:sldId id="620" r:id="rId26"/>
    <p:sldId id="621" r:id="rId27"/>
    <p:sldId id="622" r:id="rId28"/>
    <p:sldId id="623" r:id="rId29"/>
    <p:sldId id="624" r:id="rId30"/>
    <p:sldId id="625" r:id="rId31"/>
    <p:sldId id="626" r:id="rId32"/>
    <p:sldId id="627" r:id="rId33"/>
    <p:sldId id="628" r:id="rId34"/>
    <p:sldId id="629" r:id="rId35"/>
    <p:sldId id="630" r:id="rId36"/>
    <p:sldId id="631" r:id="rId37"/>
    <p:sldId id="632" r:id="rId38"/>
    <p:sldId id="593" r:id="rId39"/>
    <p:sldId id="349"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4"/>
            <p14:sldId id="595"/>
            <p14:sldId id="598"/>
            <p14:sldId id="599"/>
            <p14:sldId id="601"/>
            <p14:sldId id="602"/>
            <p14:sldId id="603"/>
            <p14:sldId id="604"/>
            <p14:sldId id="605"/>
            <p14:sldId id="606"/>
            <p14:sldId id="607"/>
            <p14:sldId id="608"/>
            <p14:sldId id="609"/>
            <p14:sldId id="610"/>
            <p14:sldId id="611"/>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593"/>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899DA"/>
    <a:srgbClr val="08A3E8"/>
    <a:srgbClr val="669BBC"/>
    <a:srgbClr val="1E6BDC"/>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2" autoAdjust="0"/>
    <p:restoredTop sz="93738" autoAdjust="0"/>
  </p:normalViewPr>
  <p:slideViewPr>
    <p:cSldViewPr snapToGrid="0">
      <p:cViewPr varScale="1">
        <p:scale>
          <a:sx n="66" d="100"/>
          <a:sy n="66" d="100"/>
        </p:scale>
        <p:origin x="630"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atin typeface="Alexandria Black" pitchFamily="2" charset="-78"/>
              </a:defRPr>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atin typeface="Alexandria Black" pitchFamily="2" charset="-78"/>
              </a:defRPr>
            </a:lvl1pPr>
          </a:lstStyle>
          <a:p>
            <a:fld id="{7E8DF744-AB4A-4A0F-92CE-6DEBABF2DA97}" type="datetimeFigureOut">
              <a:rPr lang="en-US" smtClean="0"/>
              <a:pPr/>
              <a:t>10/31/2024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atin typeface="Alexandria Black" pitchFamily="2" charset="-78"/>
              </a:defRPr>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atin typeface="Alexandria Black" pitchFamily="2" charset="-78"/>
              </a:defRPr>
            </a:lvl1pPr>
          </a:lstStyle>
          <a:p>
            <a:fld id="{E88088B5-5D3D-41C5-9929-9FAB3A249D9E}" type="slidenum">
              <a:rPr lang="en-US" smtClean="0"/>
              <a:pPr/>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Alexandria Black" pitchFamily="2" charset="-78"/>
        <a:ea typeface="+mn-ea"/>
        <a:cs typeface="+mn-cs"/>
      </a:defRPr>
    </a:lvl1pPr>
    <a:lvl2pPr marL="457200" algn="l" defTabSz="914400" rtl="0" eaLnBrk="1" latinLnBrk="0" hangingPunct="1">
      <a:defRPr sz="1200" kern="1200">
        <a:solidFill>
          <a:schemeClr val="tx1"/>
        </a:solidFill>
        <a:latin typeface="Alexandria Black" pitchFamily="2" charset="-78"/>
        <a:ea typeface="+mn-ea"/>
        <a:cs typeface="+mn-cs"/>
      </a:defRPr>
    </a:lvl2pPr>
    <a:lvl3pPr marL="914400" algn="l" defTabSz="914400" rtl="0" eaLnBrk="1" latinLnBrk="0" hangingPunct="1">
      <a:defRPr sz="1200" kern="1200">
        <a:solidFill>
          <a:schemeClr val="tx1"/>
        </a:solidFill>
        <a:latin typeface="Alexandria Black" pitchFamily="2" charset="-78"/>
        <a:ea typeface="+mn-ea"/>
        <a:cs typeface="+mn-cs"/>
      </a:defRPr>
    </a:lvl3pPr>
    <a:lvl4pPr marL="1371600" algn="l" defTabSz="914400" rtl="0" eaLnBrk="1" latinLnBrk="0" hangingPunct="1">
      <a:defRPr sz="1200" kern="1200">
        <a:solidFill>
          <a:schemeClr val="tx1"/>
        </a:solidFill>
        <a:latin typeface="Alexandria Black" pitchFamily="2" charset="-78"/>
        <a:ea typeface="+mn-ea"/>
        <a:cs typeface="+mn-cs"/>
      </a:defRPr>
    </a:lvl4pPr>
    <a:lvl5pPr marL="1828800" algn="l" defTabSz="914400" rtl="0" eaLnBrk="1" latinLnBrk="0" hangingPunct="1">
      <a:defRPr sz="1200" kern="1200">
        <a:solidFill>
          <a:schemeClr val="tx1"/>
        </a:solidFill>
        <a:latin typeface="Alexandria Black" pitchFamily="2" charset="-78"/>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845404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17053303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2895873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10/31/2024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10/31/2024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10/31/2024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10/31/2024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10/31/2024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3376707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0868322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0650023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4746304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66868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latin typeface="Alexandria Black" pitchFamily="2" charset="-78"/>
              </a:defRPr>
            </a:lvl1pPr>
          </a:lstStyle>
          <a:p>
            <a:fld id="{7AD86B2E-B702-4422-B277-3A08C7449694}" type="datetimeFigureOut">
              <a:rPr lang="en-US" smtClean="0"/>
              <a:pPr/>
              <a:t>10/31/2024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latin typeface="Alexandria Black" pitchFamily="2" charset="-78"/>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latin typeface="Alexandria Black" pitchFamily="2" charset="-78"/>
              </a:defRPr>
            </a:lvl1pPr>
          </a:lstStyle>
          <a:p>
            <a:fld id="{F7542ADD-394E-41F3-B704-951748884AEE}" type="slidenum">
              <a:rPr lang="en-US" smtClean="0"/>
              <a:pPr/>
              <a:t>‹#›</a:t>
            </a:fld>
            <a:endParaRPr lang="en-US" dirty="0"/>
          </a:p>
        </p:txBody>
      </p:sp>
      <p:sp>
        <p:nvSpPr>
          <p:cNvPr id="7" name="TextBox 6"/>
          <p:cNvSpPr txBox="1"/>
          <p:nvPr userDrawn="1"/>
        </p:nvSpPr>
        <p:spPr>
          <a:xfrm>
            <a:off x="4908550" y="6414313"/>
            <a:ext cx="2616200" cy="276999"/>
          </a:xfrm>
          <a:prstGeom prst="rect">
            <a:avLst/>
          </a:prstGeom>
          <a:noFill/>
        </p:spPr>
        <p:txBody>
          <a:bodyPr wrap="square" rtlCol="0">
            <a:spAutoFit/>
          </a:bodyPr>
          <a:lstStyle/>
          <a:p>
            <a:pPr algn="ctr"/>
            <a:r>
              <a:rPr lang="en-US" sz="1200" b="1" dirty="0" smtClean="0">
                <a:latin typeface="Alexandria Black" pitchFamily="2" charset="-78"/>
                <a:cs typeface="Alexandria Black" pitchFamily="2" charset="-78"/>
              </a:rPr>
              <a:t>www.midocean.km</a:t>
            </a:r>
            <a:endParaRPr lang="en-US" sz="1200" b="1" dirty="0">
              <a:latin typeface="Alexandria Black" pitchFamily="2" charset="-78"/>
              <a:cs typeface="Alexandria Black" pitchFamily="2" charset="-78"/>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6" r:id="rId14"/>
    <p:sldLayoutId id="2147483667" r:id="rId15"/>
    <p:sldLayoutId id="2147483668" r:id="rId16"/>
    <p:sldLayoutId id="2147483669" r:id="rId17"/>
    <p:sldLayoutId id="2147483670"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Alexandria Black" pitchFamily="2" charset="-78"/>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Alexandria Black" pitchFamily="2" charset="-78"/>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Alexandria Black" pitchFamily="2" charset="-78"/>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Alexandria Black" pitchFamily="2" charset="-78"/>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4.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6.xml"/><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9.jpeg"/><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3.png"/><Relationship Id="rId2" Type="http://schemas.openxmlformats.org/officeDocument/2006/relationships/image" Target="../media/image11.jpeg"/><Relationship Id="rId1" Type="http://schemas.openxmlformats.org/officeDocument/2006/relationships/slideLayout" Target="../slideLayouts/slideLayout13.xml"/><Relationship Id="rId6"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4" name="Rectangle: Rounded Corners 33"/>
          <p:cNvSpPr/>
          <p:nvPr/>
        </p:nvSpPr>
        <p:spPr>
          <a:xfrm>
            <a:off x="1735801" y="4513688"/>
            <a:ext cx="3516608" cy="658950"/>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chemeClr val="bg1"/>
                </a:solidFill>
                <a:latin typeface="Alexandria Black" pitchFamily="2" charset="-78"/>
                <a:ea typeface="Times New Roman"/>
                <a:cs typeface="Alexandria Black" pitchFamily="2" charset="-78"/>
                <a:sym typeface="Times New Roman"/>
              </a:rPr>
              <a:t>Lecture 05</a:t>
            </a:r>
            <a:endParaRPr lang="en-US" sz="2000" b="1" dirty="0">
              <a:solidFill>
                <a:schemeClr val="bg1"/>
              </a:solidFill>
              <a:latin typeface="Alexandria Black" pitchFamily="2" charset="-78"/>
              <a:ea typeface="Times New Roman"/>
              <a:cs typeface="Alexandria Black" pitchFamily="2" charset="-78"/>
              <a:sym typeface="Times New Roman"/>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9" name="Google Shape;107;p1"/>
          <p:cNvSpPr txBox="1"/>
          <p:nvPr/>
        </p:nvSpPr>
        <p:spPr>
          <a:xfrm>
            <a:off x="0" y="1649275"/>
            <a:ext cx="6766560" cy="1296942"/>
          </a:xfrm>
          <a:prstGeom prst="rect">
            <a:avLst/>
          </a:prstGeom>
          <a:noFill/>
          <a:ln>
            <a:noFill/>
          </a:ln>
        </p:spPr>
        <p:txBody>
          <a:bodyPr spcFirstLastPara="1" wrap="square" lIns="91425" tIns="45700" rIns="91425" bIns="45700" anchor="t" anchorCtr="0">
            <a:noAutofit/>
          </a:bodyPr>
          <a:lstStyle/>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a:latin typeface="Alexandria Black" pitchFamily="2" charset="-78"/>
                <a:ea typeface="Calibri"/>
                <a:cs typeface="Alexandria Black" pitchFamily="2" charset="-78"/>
                <a:sym typeface="Calibri"/>
              </a:rPr>
              <a:t>College of Humanities</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a:latin typeface="Alexandria Black" pitchFamily="2" charset="-78"/>
                <a:ea typeface="Calibri"/>
                <a:cs typeface="Alexandria Black" pitchFamily="2" charset="-78"/>
                <a:sym typeface="Calibri"/>
              </a:rPr>
              <a:t>Master of </a:t>
            </a:r>
            <a:r>
              <a:rPr lang="en-US" sz="2400" b="1" i="0" u="none" strike="noStrike" cap="none" dirty="0" smtClean="0">
                <a:latin typeface="Alexandria Black" pitchFamily="2" charset="-78"/>
                <a:ea typeface="Calibri"/>
                <a:cs typeface="Alexandria Black" pitchFamily="2" charset="-78"/>
                <a:sym typeface="Calibri"/>
              </a:rPr>
              <a:t>Financial</a:t>
            </a:r>
          </a:p>
          <a:p>
            <a:pPr marL="0" marR="0" lvl="0" indent="0" algn="ctr" rtl="0">
              <a:lnSpc>
                <a:spcPct val="90000"/>
              </a:lnSpc>
              <a:spcBef>
                <a:spcPts val="0"/>
              </a:spcBef>
              <a:spcAft>
                <a:spcPts val="0"/>
              </a:spcAft>
              <a:buClr>
                <a:schemeClr val="lt1"/>
              </a:buClr>
              <a:buSzPct val="100000"/>
              <a:buFont typeface="Calibri"/>
              <a:buNone/>
            </a:pPr>
            <a:r>
              <a:rPr lang="en-US" sz="2400" b="1" i="0" u="none" strike="noStrike" cap="none" dirty="0" smtClean="0">
                <a:latin typeface="Alexandria Black" pitchFamily="2" charset="-78"/>
                <a:ea typeface="Calibri"/>
                <a:cs typeface="Alexandria Black" pitchFamily="2" charset="-78"/>
                <a:sym typeface="Calibri"/>
              </a:rPr>
              <a:t>Technology-</a:t>
            </a:r>
            <a:r>
              <a:rPr lang="en-US" sz="2400" b="1" i="0" u="none" strike="noStrike" cap="none" dirty="0">
                <a:latin typeface="Alexandria Black" pitchFamily="2" charset="-78"/>
                <a:ea typeface="Calibri"/>
                <a:cs typeface="Alexandria Black" pitchFamily="2" charset="-78"/>
                <a:sym typeface="Calibri"/>
              </a:rPr>
              <a:t/>
            </a:r>
            <a:br>
              <a:rPr lang="en-US" sz="2400" b="1" i="0" u="none" strike="noStrike" cap="none" dirty="0">
                <a:latin typeface="Alexandria Black" pitchFamily="2" charset="-78"/>
                <a:ea typeface="Calibri"/>
                <a:cs typeface="Alexandria Black" pitchFamily="2" charset="-78"/>
                <a:sym typeface="Calibri"/>
              </a:rPr>
            </a:br>
            <a:r>
              <a:rPr lang="en-US" sz="2400" b="1" i="0" u="none" strike="noStrike" cap="none" dirty="0" smtClean="0">
                <a:latin typeface="Alexandria Black" pitchFamily="2" charset="-78"/>
                <a:ea typeface="Calibri"/>
                <a:cs typeface="Alexandria Black" pitchFamily="2" charset="-78"/>
                <a:sym typeface="Calibri"/>
              </a:rPr>
              <a:t>Fin Tech </a:t>
            </a:r>
            <a:endParaRPr sz="2400" b="1" i="0" u="none" strike="noStrike" cap="none" dirty="0">
              <a:latin typeface="Alexandria Black" pitchFamily="2" charset="-78"/>
              <a:ea typeface="Calibri"/>
              <a:cs typeface="Alexandria Black" pitchFamily="2" charset="-78"/>
              <a:sym typeface="Calibri"/>
            </a:endParaRPr>
          </a:p>
        </p:txBody>
      </p:sp>
      <p:sp>
        <p:nvSpPr>
          <p:cNvPr id="10" name="Google Shape;128;p3"/>
          <p:cNvSpPr txBox="1"/>
          <p:nvPr/>
        </p:nvSpPr>
        <p:spPr>
          <a:xfrm>
            <a:off x="1291772" y="3185128"/>
            <a:ext cx="4404667" cy="1015622"/>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000" b="1" dirty="0" smtClean="0">
                <a:solidFill>
                  <a:srgbClr val="00B0F0"/>
                </a:solidFill>
                <a:latin typeface="Alexandria Black" pitchFamily="2" charset="-78"/>
                <a:ea typeface="Times New Roman"/>
                <a:cs typeface="Alexandria Black" pitchFamily="2" charset="-78"/>
                <a:sym typeface="Times New Roman"/>
              </a:rPr>
              <a:t>Artificial Intelligence for Financial Technology</a:t>
            </a:r>
          </a:p>
          <a:p>
            <a:pPr algn="ctr"/>
            <a:r>
              <a:rPr lang="en-US" sz="2000" b="1" dirty="0" smtClean="0">
                <a:solidFill>
                  <a:srgbClr val="00B0F0"/>
                </a:solidFill>
                <a:latin typeface="Alexandria Black" pitchFamily="2" charset="-78"/>
                <a:ea typeface="Times New Roman"/>
                <a:cs typeface="Alexandria Black" pitchFamily="2" charset="-78"/>
                <a:sym typeface="Times New Roman"/>
              </a:rPr>
              <a:t> </a:t>
            </a: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a:t>
            </a:r>
            <a:endParaRPr lang="en-US" sz="2000" dirty="0">
              <a:latin typeface="Alexandria Black" pitchFamily="2" charset="-78"/>
              <a:cs typeface="Alexandria Black" pitchFamily="2" charset="-78"/>
            </a:endParaRPr>
          </a:p>
        </p:txBody>
      </p:sp>
      <p:sp>
        <p:nvSpPr>
          <p:cNvPr id="12" name="Google Shape;131;p3"/>
          <p:cNvSpPr txBox="1"/>
          <p:nvPr/>
        </p:nvSpPr>
        <p:spPr>
          <a:xfrm>
            <a:off x="194617" y="5455283"/>
            <a:ext cx="3815731" cy="707846"/>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Prepared By: </a:t>
            </a:r>
          </a:p>
          <a:p>
            <a:pPr marL="0" marR="0" lvl="0" indent="0" algn="l" rtl="0">
              <a:spcBef>
                <a:spcPts val="0"/>
              </a:spcBef>
              <a:spcAft>
                <a:spcPts val="0"/>
              </a:spcAft>
              <a:buNone/>
            </a:pPr>
            <a:r>
              <a:rPr lang="en-US" sz="2000" b="1" dirty="0" smtClean="0">
                <a:latin typeface="Alexandria Black" pitchFamily="2" charset="-78"/>
                <a:ea typeface="Times New Roman"/>
                <a:cs typeface="Alexandria Black" pitchFamily="2" charset="-78"/>
                <a:sym typeface="Times New Roman"/>
              </a:rPr>
              <a:t>Dr</a:t>
            </a:r>
            <a:r>
              <a:rPr lang="en-US" sz="2000" b="1" dirty="0">
                <a:latin typeface="Alexandria Black" pitchFamily="2" charset="-78"/>
                <a:ea typeface="Times New Roman"/>
                <a:cs typeface="Alexandria Black" pitchFamily="2" charset="-78"/>
                <a:sym typeface="Times New Roman"/>
              </a:rPr>
              <a:t>. </a:t>
            </a:r>
            <a:r>
              <a:rPr lang="en-US" sz="2000" b="1" dirty="0" err="1">
                <a:latin typeface="Alexandria Black" pitchFamily="2" charset="-78"/>
                <a:ea typeface="Times New Roman"/>
                <a:cs typeface="Alexandria Black" pitchFamily="2" charset="-78"/>
                <a:sym typeface="Times New Roman"/>
              </a:rPr>
              <a:t>Abeir</a:t>
            </a:r>
            <a:r>
              <a:rPr lang="en-US" sz="2000" b="1" dirty="0">
                <a:latin typeface="Alexandria Black" pitchFamily="2" charset="-78"/>
                <a:ea typeface="Times New Roman"/>
                <a:cs typeface="Alexandria Black" pitchFamily="2" charset="-78"/>
                <a:sym typeface="Times New Roman"/>
              </a:rPr>
              <a:t> Moussa</a:t>
            </a:r>
            <a:endParaRPr sz="2000" b="1" dirty="0">
              <a:latin typeface="Alexandria Black" pitchFamily="2" charset="-78"/>
              <a:ea typeface="Times New Roman"/>
              <a:cs typeface="Alexandria Black" pitchFamily="2" charset="-78"/>
              <a:sym typeface="Times New Roman"/>
            </a:endParaRPr>
          </a:p>
        </p:txBody>
      </p:sp>
    </p:spTree>
  </p:cSld>
  <p:clrMapOvr>
    <a:masterClrMapping/>
  </p:clrMapOvr>
  <mc:AlternateContent xmlns:mc="http://schemas.openxmlformats.org/markup-compatibility/2006" xmlns:p14="http://schemas.microsoft.com/office/powerpoint/2010/main">
    <mc:Choice Requires="p14">
      <p:transition spd="slow" p14:dur="2000" advTm="22585"/>
    </mc:Choice>
    <mc:Fallback xmlns="">
      <p:transition spd="slow" advTm="22585"/>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latin typeface="Alexandria Black" pitchFamily="2" charset="-78"/>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5780868" y="2785710"/>
            <a:ext cx="6307272" cy="1015663"/>
          </a:xfrm>
          <a:prstGeom prst="rect">
            <a:avLst/>
          </a:prstGeom>
          <a:noFill/>
        </p:spPr>
        <p:txBody>
          <a:bodyPr wrap="square" rtlCol="0">
            <a:spAutoFit/>
          </a:bodyPr>
          <a:lstStyle/>
          <a:p>
            <a:pPr algn="ctr"/>
            <a:r>
              <a:rPr lang="en-US" sz="2000" b="1" i="1" dirty="0" smtClean="0">
                <a:solidFill>
                  <a:srgbClr val="00B0F0"/>
                </a:solidFill>
                <a:latin typeface="Alexandria ExtraBold" pitchFamily="2" charset="-78"/>
                <a:cs typeface="Alexandria ExtraBold" pitchFamily="2" charset="-78"/>
              </a:rPr>
              <a:t>Artificial Intelligence for Financial Technology</a:t>
            </a:r>
          </a:p>
          <a:p>
            <a:pPr algn="ctr"/>
            <a:r>
              <a:rPr lang="en-US" sz="2000" dirty="0">
                <a:latin typeface="Alexandria Black" pitchFamily="2" charset="-78"/>
                <a:cs typeface="Alexandria Black" pitchFamily="2" charset="-78"/>
              </a:rPr>
              <a:t>FNT </a:t>
            </a:r>
            <a:r>
              <a:rPr lang="en-US" sz="2000" dirty="0" smtClean="0">
                <a:latin typeface="Alexandria Black" pitchFamily="2" charset="-78"/>
                <a:cs typeface="Alexandria Black" pitchFamily="2" charset="-78"/>
              </a:rPr>
              <a:t>626- AI </a:t>
            </a:r>
            <a:r>
              <a:rPr lang="en-US" sz="2000" dirty="0">
                <a:latin typeface="Alexandria Black" pitchFamily="2" charset="-78"/>
                <a:cs typeface="Alexandria Black" pitchFamily="2" charset="-78"/>
              </a:rPr>
              <a:t>for Fin Tech</a:t>
            </a:r>
          </a:p>
          <a:p>
            <a:endParaRPr lang="en-US" sz="2000" b="1" i="1" dirty="0">
              <a:solidFill>
                <a:srgbClr val="00B0F0"/>
              </a:solidFill>
              <a:latin typeface="Alexandria ExtraBold" pitchFamily="2" charset="-78"/>
              <a:cs typeface="Alexandria ExtraBold" pitchFamily="2" charset="-78"/>
            </a:endParaRPr>
          </a:p>
        </p:txBody>
      </p:sp>
      <p:sp>
        <p:nvSpPr>
          <p:cNvPr id="10" name="Rectangle: Rounded Corners 9"/>
          <p:cNvSpPr/>
          <p:nvPr/>
        </p:nvSpPr>
        <p:spPr>
          <a:xfrm>
            <a:off x="6370224" y="403864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000" b="1" dirty="0" smtClean="0">
                <a:solidFill>
                  <a:srgbClr val="000000"/>
                </a:solidFill>
                <a:latin typeface="Alexandria Black" pitchFamily="2" charset="-78"/>
                <a:ea typeface="Times New Roman"/>
                <a:cs typeface="Alexandria Black" pitchFamily="2" charset="-78"/>
                <a:sym typeface="Times New Roman"/>
              </a:rPr>
              <a:t>Lecture 05</a:t>
            </a:r>
            <a:endParaRPr lang="en-US" sz="2000" b="1" dirty="0">
              <a:solidFill>
                <a:srgbClr val="000000"/>
              </a:solidFill>
              <a:latin typeface="Alexandria Black" pitchFamily="2" charset="-78"/>
              <a:ea typeface="Times New Roman"/>
              <a:cs typeface="Alexandria Black" pitchFamily="2" charset="-78"/>
              <a:sym typeface="Times New Roman"/>
            </a:endParaRPr>
          </a:p>
        </p:txBody>
      </p:sp>
      <p:sp>
        <p:nvSpPr>
          <p:cNvPr id="12" name="TextBox 11"/>
          <p:cNvSpPr txBox="1"/>
          <p:nvPr/>
        </p:nvSpPr>
        <p:spPr>
          <a:xfrm>
            <a:off x="328103" y="5742764"/>
            <a:ext cx="4886463" cy="707886"/>
          </a:xfrm>
          <a:prstGeom prst="rect">
            <a:avLst/>
          </a:prstGeom>
          <a:noFill/>
        </p:spPr>
        <p:txBody>
          <a:bodyPr wrap="square" rtlCol="0">
            <a:spAutoFit/>
          </a:bodyPr>
          <a:lstStyle/>
          <a:p>
            <a:r>
              <a:rPr lang="en-US" sz="2000" b="1" dirty="0">
                <a:solidFill>
                  <a:srgbClr val="00B0F0"/>
                </a:solidFill>
                <a:latin typeface="Alexandria Black" pitchFamily="2" charset="-78"/>
                <a:cs typeface="Alexandria Black" pitchFamily="2" charset="-78"/>
              </a:rPr>
              <a:t>Prepared by</a:t>
            </a: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3" name="TextBox 2"/>
          <p:cNvSpPr txBox="1"/>
          <p:nvPr/>
        </p:nvSpPr>
        <p:spPr>
          <a:xfrm>
            <a:off x="5646574" y="6450899"/>
            <a:ext cx="2829815" cy="276999"/>
          </a:xfrm>
          <a:prstGeom prst="rect">
            <a:avLst/>
          </a:prstGeom>
          <a:noFill/>
        </p:spPr>
        <p:txBody>
          <a:bodyPr wrap="square" rtlCol="0">
            <a:spAutoFit/>
          </a:bodyPr>
          <a:lstStyle/>
          <a:p>
            <a:pPr algn="ctr"/>
            <a:r>
              <a:rPr lang="en-US" sz="1200" b="1" dirty="0" smtClean="0">
                <a:solidFill>
                  <a:schemeClr val="bg1"/>
                </a:solidFill>
                <a:latin typeface="Alexandria" pitchFamily="2" charset="-78"/>
                <a:cs typeface="Alexandria" pitchFamily="2" charset="-78"/>
              </a:rPr>
              <a:t>www.midocean.km</a:t>
            </a:r>
            <a:endParaRPr lang="en-US" sz="1200" b="1" dirty="0">
              <a:solidFill>
                <a:schemeClr val="bg1"/>
              </a:solidFill>
              <a:latin typeface="Alexandria" pitchFamily="2" charset="-78"/>
              <a:cs typeface="Alexandria" pitchFamily="2" charset="-78"/>
            </a:endParaRP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048457551"/>
      </p:ext>
    </p:extLst>
  </p:cSld>
  <p:clrMapOvr>
    <a:masterClrMapping/>
  </p:clrMapOvr>
  <mc:AlternateContent xmlns:mc="http://schemas.openxmlformats.org/markup-compatibility/2006" xmlns:p14="http://schemas.microsoft.com/office/powerpoint/2010/main">
    <mc:Choice Requires="p14">
      <p:transition spd="slow" p14:dur="2000" advTm="9104"/>
    </mc:Choice>
    <mc:Fallback xmlns="">
      <p:transition spd="slow" advTm="9104"/>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 05</a:t>
            </a:r>
            <a:endParaRPr lang="en-US" sz="1400" dirty="0">
              <a:solidFill>
                <a:schemeClr val="bg1"/>
              </a:solidFill>
              <a:latin typeface="Alexandria Black" pitchFamily="2" charset="-78"/>
              <a:ea typeface="Roboto Light" panose="02000000000000000000" pitchFamily="2" charset="0"/>
            </a:endParaRPr>
          </a:p>
        </p:txBody>
      </p:sp>
      <p:sp>
        <p:nvSpPr>
          <p:cNvPr id="6" name="Rectangle 5"/>
          <p:cNvSpPr/>
          <p:nvPr/>
        </p:nvSpPr>
        <p:spPr>
          <a:xfrm>
            <a:off x="2626179" y="471871"/>
            <a:ext cx="93499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4" name="Google Shape;147;p4"/>
          <p:cNvSpPr txBox="1"/>
          <p:nvPr/>
        </p:nvSpPr>
        <p:spPr>
          <a:xfrm>
            <a:off x="6445078" y="1399708"/>
            <a:ext cx="5435747" cy="400069"/>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000" b="1" dirty="0" smtClean="0">
                <a:solidFill>
                  <a:srgbClr val="3BCCFF"/>
                </a:solidFill>
                <a:latin typeface="Alexandria Black" pitchFamily="2" charset="-78"/>
                <a:ea typeface="Times New Roman"/>
                <a:cs typeface="Alexandria Black" pitchFamily="2" charset="-78"/>
                <a:sym typeface="Times New Roman"/>
              </a:rPr>
              <a:t>CHAPTERs 6&amp;7 </a:t>
            </a:r>
            <a:endParaRPr sz="2000" b="1" dirty="0">
              <a:solidFill>
                <a:srgbClr val="3BCCFF"/>
              </a:solidFill>
              <a:latin typeface="Alexandria Black" pitchFamily="2" charset="-78"/>
              <a:ea typeface="Times New Roman"/>
              <a:cs typeface="Alexandria Black" pitchFamily="2" charset="-78"/>
              <a:sym typeface="Times New Roman"/>
            </a:endParaRPr>
          </a:p>
        </p:txBody>
      </p:sp>
      <p:sp>
        <p:nvSpPr>
          <p:cNvPr id="15" name="Google Shape;146;p4"/>
          <p:cNvSpPr/>
          <p:nvPr/>
        </p:nvSpPr>
        <p:spPr>
          <a:xfrm>
            <a:off x="180431" y="4978073"/>
            <a:ext cx="5887457" cy="1384954"/>
          </a:xfrm>
          <a:prstGeom prst="rect">
            <a:avLst/>
          </a:prstGeom>
          <a:noFill/>
          <a:ln>
            <a:noFill/>
          </a:ln>
        </p:spPr>
        <p:txBody>
          <a:bodyPr spcFirstLastPara="1" wrap="square" lIns="91425" tIns="45700" rIns="91425" bIns="45700" anchor="t" anchorCtr="0">
            <a:spAutoFit/>
          </a:bodyPr>
          <a:lstStyle/>
          <a:p>
            <a:pPr algn="ctr"/>
            <a:r>
              <a:rPr lang="en-GB" sz="1400" b="1" dirty="0" smtClean="0">
                <a:latin typeface="Alexandria" pitchFamily="2" charset="-78"/>
              </a:rPr>
              <a:t>Ch6. Machine </a:t>
            </a:r>
            <a:r>
              <a:rPr lang="en-GB" sz="1400" b="1" dirty="0">
                <a:latin typeface="Alexandria" pitchFamily="2" charset="-78"/>
              </a:rPr>
              <a:t>learning, alternative data</a:t>
            </a:r>
            <a:r>
              <a:rPr lang="en-GB" sz="1400" b="1" dirty="0" smtClean="0">
                <a:latin typeface="Alexandria" pitchFamily="2" charset="-78"/>
              </a:rPr>
              <a:t>, </a:t>
            </a:r>
            <a:r>
              <a:rPr lang="en-US" sz="1400" b="1" dirty="0" smtClean="0">
                <a:latin typeface="Alexandria" pitchFamily="2" charset="-78"/>
              </a:rPr>
              <a:t>and </a:t>
            </a:r>
            <a:r>
              <a:rPr lang="en-US" sz="1400" b="1" dirty="0">
                <a:latin typeface="Alexandria" pitchFamily="2" charset="-78"/>
              </a:rPr>
              <a:t>the regulation of consumer </a:t>
            </a:r>
            <a:r>
              <a:rPr lang="en-US" sz="1400" b="1" dirty="0" smtClean="0">
                <a:latin typeface="Alexandria" pitchFamily="2" charset="-78"/>
              </a:rPr>
              <a:t>credit </a:t>
            </a:r>
            <a:r>
              <a:rPr lang="en-GB" sz="1400" b="1" dirty="0" smtClean="0">
                <a:latin typeface="Alexandria" pitchFamily="2" charset="-78"/>
              </a:rPr>
              <a:t>markets: </a:t>
            </a:r>
            <a:r>
              <a:rPr lang="en-US" sz="1400" b="1" dirty="0" smtClean="0">
                <a:latin typeface="Alexandria" pitchFamily="2" charset="-78"/>
              </a:rPr>
              <a:t>The </a:t>
            </a:r>
            <a:r>
              <a:rPr lang="en-US" sz="1400" b="1" dirty="0">
                <a:latin typeface="Alexandria" pitchFamily="2" charset="-78"/>
              </a:rPr>
              <a:t>case of algorithmic credit </a:t>
            </a:r>
            <a:r>
              <a:rPr lang="en-US" sz="1400" b="1" dirty="0" smtClean="0">
                <a:latin typeface="Alexandria" pitchFamily="2" charset="-78"/>
              </a:rPr>
              <a:t>scoring</a:t>
            </a:r>
          </a:p>
          <a:p>
            <a:pPr algn="ctr"/>
            <a:endParaRPr lang="en-US" sz="1400" b="1" dirty="0">
              <a:latin typeface="Alexandria" pitchFamily="2" charset="-78"/>
              <a:ea typeface="Calibri"/>
              <a:cs typeface="Alexandria" pitchFamily="2" charset="-78"/>
              <a:sym typeface="Calibri"/>
            </a:endParaRPr>
          </a:p>
          <a:p>
            <a:pPr algn="ctr"/>
            <a:r>
              <a:rPr lang="en-GB" sz="1400" b="1" dirty="0" smtClean="0">
                <a:latin typeface="Alexandria" pitchFamily="2" charset="-78"/>
              </a:rPr>
              <a:t>Ch7. AI-based </a:t>
            </a:r>
            <a:r>
              <a:rPr lang="en-GB" sz="1400" b="1" dirty="0">
                <a:latin typeface="Alexandria" pitchFamily="2" charset="-78"/>
              </a:rPr>
              <a:t>consumer </a:t>
            </a:r>
            <a:r>
              <a:rPr lang="en-GB" sz="1400" b="1" dirty="0" smtClean="0">
                <a:latin typeface="Alexandria" pitchFamily="2" charset="-78"/>
              </a:rPr>
              <a:t>credit underwriting-</a:t>
            </a:r>
            <a:r>
              <a:rPr lang="en-US" sz="1400" b="1" dirty="0" smtClean="0">
                <a:latin typeface="Alexandria" pitchFamily="2" charset="-78"/>
              </a:rPr>
              <a:t>The </a:t>
            </a:r>
            <a:r>
              <a:rPr lang="en-US" sz="1400" b="1" dirty="0">
                <a:latin typeface="Alexandria" pitchFamily="2" charset="-78"/>
              </a:rPr>
              <a:t>role of a national credit database</a:t>
            </a:r>
            <a:endParaRPr lang="en-US" sz="1400" b="1" dirty="0">
              <a:latin typeface="Alexandria" pitchFamily="2" charset="-78"/>
              <a:sym typeface="Calibri"/>
            </a:endParaRPr>
          </a:p>
        </p:txBody>
      </p:sp>
    </p:spTree>
    <p:extLst>
      <p:ext uri="{BB962C8B-B14F-4D97-AF65-F5344CB8AC3E}">
        <p14:creationId xmlns:p14="http://schemas.microsoft.com/office/powerpoint/2010/main" val="501827116"/>
      </p:ext>
    </p:extLst>
  </p:cSld>
  <p:clrMapOvr>
    <a:masterClrMapping/>
  </p:clrMapOvr>
  <mc:AlternateContent xmlns:mc="http://schemas.openxmlformats.org/markup-compatibility/2006" xmlns:p14="http://schemas.microsoft.com/office/powerpoint/2010/main">
    <mc:Choice Requires="p14">
      <p:transition spd="slow" p14:dur="2000" advTm="125758"/>
    </mc:Choice>
    <mc:Fallback xmlns="">
      <p:transition spd="slow" advTm="12575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23284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2246769"/>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pPr marL="342900" indent="-342900">
              <a:buFont typeface="+mj-lt"/>
              <a:buAutoNum type="arabicPeriod"/>
            </a:pPr>
            <a:r>
              <a:rPr lang="en-GB" sz="2000" b="1" dirty="0" smtClean="0">
                <a:latin typeface="Alexandria" pitchFamily="2" charset="-78"/>
              </a:rPr>
              <a:t>INTRODUCTION </a:t>
            </a:r>
            <a:endParaRPr lang="en-GB" sz="2000" b="1" dirty="0">
              <a:latin typeface="Alexandria" pitchFamily="2" charset="-78"/>
            </a:endParaRPr>
          </a:p>
          <a:p>
            <a:pPr marL="342900" indent="-342900">
              <a:buFont typeface="+mj-lt"/>
              <a:buAutoNum type="arabicPeriod"/>
            </a:pPr>
            <a:r>
              <a:rPr lang="en-US" sz="2000" b="1" dirty="0">
                <a:latin typeface="Alexandria" pitchFamily="2" charset="-78"/>
              </a:rPr>
              <a:t>THE RISE OF ALGORITHMIC CREDIT </a:t>
            </a:r>
            <a:r>
              <a:rPr lang="en-US" sz="2000" b="1" dirty="0" smtClean="0">
                <a:latin typeface="Alexandria" pitchFamily="2" charset="-78"/>
              </a:rPr>
              <a:t>SCORING</a:t>
            </a:r>
          </a:p>
          <a:p>
            <a:pPr marL="342900" indent="-342900">
              <a:buFont typeface="+mj-lt"/>
              <a:buAutoNum type="arabicPeriod"/>
            </a:pPr>
            <a:r>
              <a:rPr lang="en-US" sz="2000" b="1" dirty="0">
                <a:latin typeface="Alexandria" pitchFamily="2" charset="-78"/>
              </a:rPr>
              <a:t>IMPACT OF ALGORITHMIC CREDIT </a:t>
            </a:r>
            <a:r>
              <a:rPr lang="en-US" sz="2000" b="1" dirty="0" smtClean="0">
                <a:latin typeface="Alexandria" pitchFamily="2" charset="-78"/>
              </a:rPr>
              <a:t>SCORING </a:t>
            </a:r>
            <a:r>
              <a:rPr lang="en-GB" sz="2000" b="1" dirty="0" smtClean="0">
                <a:latin typeface="Alexandria" pitchFamily="2" charset="-78"/>
              </a:rPr>
              <a:t>ON </a:t>
            </a:r>
            <a:r>
              <a:rPr lang="en-GB" sz="2000" b="1" dirty="0">
                <a:latin typeface="Alexandria" pitchFamily="2" charset="-78"/>
              </a:rPr>
              <a:t>CONSUMER CREDIT </a:t>
            </a:r>
            <a:r>
              <a:rPr lang="en-GB" sz="2000" b="1" dirty="0" smtClean="0">
                <a:latin typeface="Alexandria" pitchFamily="2" charset="-78"/>
              </a:rPr>
              <a:t>MARKETS</a:t>
            </a:r>
          </a:p>
          <a:p>
            <a:pPr marL="342900" indent="-342900">
              <a:buFont typeface="+mj-lt"/>
              <a:buAutoNum type="arabicPeriod"/>
            </a:pPr>
            <a:r>
              <a:rPr lang="en-GB" sz="2000" b="1" dirty="0">
                <a:latin typeface="Alexandria" pitchFamily="2" charset="-78"/>
              </a:rPr>
              <a:t>REGULATORY CHALLENGES </a:t>
            </a:r>
            <a:r>
              <a:rPr lang="en-GB" sz="2000" b="1" dirty="0" smtClean="0">
                <a:latin typeface="Alexandria" pitchFamily="2" charset="-78"/>
              </a:rPr>
              <a:t>AND OPPORTUNITIES</a:t>
            </a:r>
          </a:p>
          <a:p>
            <a:pPr marL="342900" indent="-342900">
              <a:buFont typeface="+mj-lt"/>
              <a:buAutoNum type="arabicPeriod"/>
            </a:pPr>
            <a:r>
              <a:rPr lang="en-US" sz="2000" b="1" dirty="0" smtClean="0">
                <a:latin typeface="Alexandria" pitchFamily="2" charset="-78"/>
              </a:rPr>
              <a:t>CONCLUSION</a:t>
            </a:r>
            <a:endParaRPr lang="en-GB" sz="20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r>
              <a:rPr lang="en-GB" sz="2000" b="1" dirty="0" smtClean="0">
                <a:solidFill>
                  <a:srgbClr val="08A3E8"/>
                </a:solidFill>
                <a:latin typeface="Alexandria" pitchFamily="2" charset="-78"/>
              </a:rPr>
              <a:t>Ch.6: </a:t>
            </a:r>
            <a:r>
              <a:rPr lang="en-GB" sz="2000" b="1" dirty="0">
                <a:solidFill>
                  <a:srgbClr val="08A3E8"/>
                </a:solidFill>
                <a:latin typeface="Alexandria" pitchFamily="2" charset="-78"/>
              </a:rPr>
              <a:t>Machine learning, alternative data</a:t>
            </a:r>
            <a:r>
              <a:rPr lang="en-GB" sz="2000" b="1" dirty="0" smtClean="0">
                <a:solidFill>
                  <a:srgbClr val="08A3E8"/>
                </a:solidFill>
                <a:latin typeface="Alexandria" pitchFamily="2" charset="-78"/>
              </a:rPr>
              <a:t>, </a:t>
            </a:r>
            <a:r>
              <a:rPr lang="en-US" sz="2000" b="1" dirty="0" smtClean="0">
                <a:solidFill>
                  <a:srgbClr val="08A3E8"/>
                </a:solidFill>
                <a:latin typeface="Alexandria" pitchFamily="2" charset="-78"/>
              </a:rPr>
              <a:t>and </a:t>
            </a:r>
            <a:r>
              <a:rPr lang="en-US" sz="2000" b="1" dirty="0">
                <a:solidFill>
                  <a:srgbClr val="08A3E8"/>
                </a:solidFill>
                <a:latin typeface="Alexandria" pitchFamily="2" charset="-78"/>
              </a:rPr>
              <a:t>the regulation of consumer </a:t>
            </a:r>
            <a:r>
              <a:rPr lang="en-US" sz="2000" b="1" dirty="0" smtClean="0">
                <a:solidFill>
                  <a:srgbClr val="08A3E8"/>
                </a:solidFill>
                <a:latin typeface="Alexandria" pitchFamily="2" charset="-78"/>
              </a:rPr>
              <a:t>credit </a:t>
            </a:r>
            <a:r>
              <a:rPr lang="en-GB" sz="2000" b="1" dirty="0" smtClean="0">
                <a:solidFill>
                  <a:srgbClr val="08A3E8"/>
                </a:solidFill>
                <a:latin typeface="Alexandria" pitchFamily="2" charset="-78"/>
              </a:rPr>
              <a:t>markets</a:t>
            </a:r>
            <a:endParaRPr lang="en-US" altLang="en-US" sz="2000" b="1" dirty="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3499733752"/>
      </p:ext>
    </p:extLst>
  </p:cSld>
  <p:clrMapOvr>
    <a:masterClrMapping/>
  </p:clrMapOvr>
  <mc:AlternateContent xmlns:mc="http://schemas.openxmlformats.org/markup-compatibility/2006" xmlns:p14="http://schemas.microsoft.com/office/powerpoint/2010/main">
    <mc:Choice Requires="p14">
      <p:transition spd="slow" p14:dur="2000" advTm="85934"/>
    </mc:Choice>
    <mc:Fallback xmlns="">
      <p:transition spd="slow" advTm="85934"/>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55062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57865" y="863568"/>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339102"/>
          </a:xfrm>
          <a:prstGeom prst="rect">
            <a:avLst/>
          </a:prstGeom>
          <a:noFill/>
        </p:spPr>
        <p:txBody>
          <a:bodyPr wrap="square" rtlCol="0">
            <a:spAutoFit/>
          </a:bodyPr>
          <a:lstStyle/>
          <a:p>
            <a:pPr marL="514350" indent="-514350" algn="just">
              <a:buFont typeface="+mj-lt"/>
              <a:buAutoNum type="arabicPeriod"/>
            </a:pPr>
            <a:r>
              <a:rPr lang="en-GB" b="1" dirty="0" smtClean="0">
                <a:latin typeface="Alexandria" pitchFamily="2" charset="-78"/>
              </a:rPr>
              <a:t>INTRODUCTION</a:t>
            </a:r>
          </a:p>
          <a:p>
            <a:pPr algn="just"/>
            <a:r>
              <a:rPr lang="en-US" sz="1600" dirty="0">
                <a:latin typeface="Alexandria" pitchFamily="2" charset="-78"/>
              </a:rPr>
              <a:t>In many countries, credit providers are required by law to assess the ‘creditworthiness’ of borrowers prior to extending </a:t>
            </a:r>
            <a:r>
              <a:rPr lang="en-US" sz="1600" dirty="0" smtClean="0">
                <a:latin typeface="Alexandria" pitchFamily="2" charset="-78"/>
              </a:rPr>
              <a:t>credit. In </a:t>
            </a:r>
            <a:r>
              <a:rPr lang="en-US" sz="1600" dirty="0">
                <a:latin typeface="Alexandria" pitchFamily="2" charset="-78"/>
              </a:rPr>
              <a:t>the United Kingdom (UK), this requires an assessment of both the credit risk to the lender, as well as the affordability of the credit for the borrower</a:t>
            </a:r>
            <a:r>
              <a:rPr lang="en-US" sz="1600" dirty="0" smtClean="0">
                <a:latin typeface="Alexandria" pitchFamily="2" charset="-78"/>
              </a:rPr>
              <a:t>. </a:t>
            </a:r>
            <a:r>
              <a:rPr lang="en-US" sz="1600" dirty="0">
                <a:latin typeface="Alexandria" pitchFamily="2" charset="-78"/>
              </a:rPr>
              <a:t>From a public regulatory perspective, the credit risk requirement seeks to support allocative efficiency in consumer credit markets – by ensuring that capital is allocated to the most valuable projects, and by </a:t>
            </a:r>
            <a:r>
              <a:rPr lang="en-US" sz="1600" dirty="0" smtClean="0">
                <a:latin typeface="Alexandria" pitchFamily="2" charset="-78"/>
              </a:rPr>
              <a:t>minimizing </a:t>
            </a:r>
            <a:r>
              <a:rPr lang="en-US" sz="1600" dirty="0">
                <a:latin typeface="Alexandria" pitchFamily="2" charset="-78"/>
              </a:rPr>
              <a:t>adverse spillover effects (financial and real) due to systemic non-performing loans and to </a:t>
            </a:r>
            <a:r>
              <a:rPr lang="en-US" sz="1600" dirty="0" smtClean="0">
                <a:latin typeface="Alexandria" pitchFamily="2" charset="-78"/>
              </a:rPr>
              <a:t>maximize profitability. </a:t>
            </a:r>
          </a:p>
          <a:p>
            <a:pPr algn="just"/>
            <a:endParaRPr lang="en-US" sz="16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71238561"/>
      </p:ext>
    </p:extLst>
  </p:cSld>
  <p:clrMapOvr>
    <a:masterClrMapping/>
  </p:clrMapOvr>
  <mc:AlternateContent xmlns:mc="http://schemas.openxmlformats.org/markup-compatibility/2006" xmlns:p14="http://schemas.microsoft.com/office/powerpoint/2010/main">
    <mc:Choice Requires="p14">
      <p:transition p14:dur="10" advTm="152503"/>
    </mc:Choice>
    <mc:Fallback xmlns="">
      <p:transition advTm="152503"/>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US" b="1" dirty="0" smtClean="0">
                <a:latin typeface="Alexandria" pitchFamily="2" charset="-78"/>
              </a:rPr>
              <a:t>2. THE </a:t>
            </a:r>
            <a:r>
              <a:rPr lang="en-US" b="1" dirty="0">
                <a:latin typeface="Alexandria" pitchFamily="2" charset="-78"/>
              </a:rPr>
              <a:t>RISE OF ALGORITHMIC CREDIT </a:t>
            </a:r>
            <a:r>
              <a:rPr lang="en-US" b="1" dirty="0" smtClean="0">
                <a:latin typeface="Alexandria" pitchFamily="2" charset="-78"/>
              </a:rPr>
              <a:t>SCORING</a:t>
            </a:r>
          </a:p>
          <a:p>
            <a:pPr algn="just"/>
            <a:r>
              <a:rPr lang="en-US" sz="1600" dirty="0">
                <a:latin typeface="Alexandria" pitchFamily="2" charset="-78"/>
              </a:rPr>
              <a:t>Credit scoring entails the use of statistical techniques to model and predict a borrower’s creditworthiness. Conventionally, credit scores have been calculated primarily using past credit performance data and, to a lesser extent, financial account transaction data and selected public data about borrowers, which are shared between credit providers through credit reference agencies (</a:t>
            </a:r>
            <a:r>
              <a:rPr lang="en-US" sz="1600" dirty="0" smtClean="0">
                <a:latin typeface="Alexandria" pitchFamily="2" charset="-78"/>
              </a:rPr>
              <a:t>CRAs).</a:t>
            </a:r>
            <a:r>
              <a:rPr lang="en-US" sz="1600" dirty="0">
                <a:latin typeface="Alexandria" pitchFamily="2" charset="-78"/>
              </a:rPr>
              <a:t> </a:t>
            </a:r>
            <a:r>
              <a:rPr lang="en-US" sz="1600" dirty="0" smtClean="0">
                <a:latin typeface="Alexandria" pitchFamily="2" charset="-78"/>
              </a:rPr>
              <a:t>The </a:t>
            </a:r>
            <a:r>
              <a:rPr lang="en-US" sz="1600" dirty="0">
                <a:latin typeface="Alexandria" pitchFamily="2" charset="-78"/>
              </a:rPr>
              <a:t>emphasis on past credit performance reflects both the demonstrated statistical correlation between credit history and the credit risk of a borrower, as well as traditional limits on lenders’ access to non-financial, and/or non-credit data about </a:t>
            </a:r>
            <a:r>
              <a:rPr lang="en-US" sz="1600" dirty="0" smtClean="0">
                <a:latin typeface="Alexandria" pitchFamily="2" charset="-78"/>
              </a:rPr>
              <a:t>borrowers. As </a:t>
            </a:r>
            <a:r>
              <a:rPr lang="en-US" sz="1600" dirty="0">
                <a:latin typeface="Alexandria" pitchFamily="2" charset="-78"/>
              </a:rPr>
              <a:t>a result, these borrowers (often referred to as ‘credit invisibles’) are typically charged more to borrow, or denied credit by mainstream lenders, and forced to rely on ‘payday lenders’, or informal, unregulated sources of credit – often at punitive interest </a:t>
            </a:r>
            <a:r>
              <a:rPr lang="en-US" sz="1600" dirty="0" smtClean="0">
                <a:latin typeface="Alexandria" pitchFamily="2" charset="-78"/>
              </a:rPr>
              <a:t>rates.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38460190"/>
      </p:ext>
    </p:extLst>
  </p:cSld>
  <p:clrMapOvr>
    <a:masterClrMapping/>
  </p:clrMapOvr>
  <mc:AlternateContent xmlns:mc="http://schemas.openxmlformats.org/markup-compatibility/2006" xmlns:p14="http://schemas.microsoft.com/office/powerpoint/2010/main">
    <mc:Choice Requires="p14">
      <p:transition p14:dur="10" advTm="228686"/>
    </mc:Choice>
    <mc:Fallback xmlns="">
      <p:transition advTm="228686"/>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algn="just"/>
            <a:r>
              <a:rPr lang="en-US" b="1" dirty="0" smtClean="0">
                <a:latin typeface="Alexandria" pitchFamily="2" charset="-78"/>
              </a:rPr>
              <a:t>2. THE </a:t>
            </a:r>
            <a:r>
              <a:rPr lang="en-US" b="1" dirty="0">
                <a:latin typeface="Alexandria" pitchFamily="2" charset="-78"/>
              </a:rPr>
              <a:t>RISE OF ALGORITHMIC CREDIT </a:t>
            </a:r>
            <a:r>
              <a:rPr lang="en-US" b="1" dirty="0" smtClean="0">
                <a:latin typeface="Alexandria" pitchFamily="2" charset="-78"/>
              </a:rPr>
              <a:t>SCORING</a:t>
            </a:r>
          </a:p>
          <a:p>
            <a:pPr algn="just"/>
            <a:r>
              <a:rPr lang="en-US" sz="1600" dirty="0" err="1" smtClean="0">
                <a:latin typeface="Alexandria" pitchFamily="2" charset="-78"/>
              </a:rPr>
              <a:t>FinTech</a:t>
            </a:r>
            <a:r>
              <a:rPr lang="en-US" sz="1600" dirty="0" smtClean="0">
                <a:latin typeface="Alexandria" pitchFamily="2" charset="-78"/>
              </a:rPr>
              <a:t> </a:t>
            </a:r>
            <a:r>
              <a:rPr lang="en-US" sz="1600" dirty="0">
                <a:latin typeface="Alexandria" pitchFamily="2" charset="-78"/>
              </a:rPr>
              <a:t>lenders, such as Wonga and </a:t>
            </a:r>
            <a:r>
              <a:rPr lang="en-US" sz="1600" dirty="0" err="1">
                <a:latin typeface="Alexandria" pitchFamily="2" charset="-78"/>
              </a:rPr>
              <a:t>Zopa</a:t>
            </a:r>
            <a:r>
              <a:rPr lang="en-US" sz="1600" dirty="0">
                <a:latin typeface="Alexandria" pitchFamily="2" charset="-78"/>
              </a:rPr>
              <a:t> in the UK, and Lending Club, Prosper and Zest AI (formerly Zest Finance) in the United States (US), were pioneers of algorithmic credit scoring, partly due to lighter regulatory risk capital and modelling requirements compared with traditional lenders, such as </a:t>
            </a:r>
            <a:r>
              <a:rPr lang="en-US" sz="1600" dirty="0" smtClean="0">
                <a:latin typeface="Alexandria" pitchFamily="2" charset="-78"/>
              </a:rPr>
              <a:t>banks. The </a:t>
            </a:r>
            <a:r>
              <a:rPr lang="en-US" sz="1600" dirty="0">
                <a:latin typeface="Alexandria" pitchFamily="2" charset="-78"/>
              </a:rPr>
              <a:t>first dimension relates to the use of a larger volume and variety of data (‘alternative’ data</a:t>
            </a:r>
            <a:r>
              <a:rPr lang="en-US" sz="1600" dirty="0" smtClean="0">
                <a:latin typeface="Alexandria" pitchFamily="2" charset="-78"/>
              </a:rPr>
              <a:t>). Regarding </a:t>
            </a:r>
            <a:r>
              <a:rPr lang="en-US" sz="1600" dirty="0">
                <a:latin typeface="Alexandria" pitchFamily="2" charset="-78"/>
              </a:rPr>
              <a:t>the first dimension, alternative data includes both non-credit, financial data (for example, rental, online subscription and mobile phone bill payments data), and non-credit, non-financial data (for example, ‘social’ data captured from consumers’ social networks, and </a:t>
            </a:r>
            <a:r>
              <a:rPr lang="en-US" sz="1600" dirty="0" smtClean="0">
                <a:latin typeface="Alexandria" pitchFamily="2" charset="-78"/>
              </a:rPr>
              <a:t>‘behavioral’ </a:t>
            </a:r>
            <a:r>
              <a:rPr lang="en-US" sz="1600" dirty="0">
                <a:latin typeface="Alexandria" pitchFamily="2" charset="-78"/>
              </a:rPr>
              <a:t>data obtained by monitoring consumers’ interaction with the lender’s website or app</a:t>
            </a:r>
            <a:r>
              <a:rPr lang="en-US" sz="1600" dirty="0" smtClean="0">
                <a:latin typeface="Alexandria" pitchFamily="2" charset="-78"/>
              </a:rPr>
              <a:t>). The </a:t>
            </a:r>
            <a:r>
              <a:rPr lang="en-US" sz="1600" dirty="0">
                <a:latin typeface="Alexandria" pitchFamily="2" charset="-78"/>
              </a:rPr>
              <a:t>second and more recent development embodied by algorithmic credit scoring is the use of ML techniques to </a:t>
            </a:r>
            <a:r>
              <a:rPr lang="en-US" sz="1600" dirty="0" smtClean="0">
                <a:latin typeface="Alexandria" pitchFamily="2" charset="-78"/>
              </a:rPr>
              <a:t>analyze </a:t>
            </a:r>
            <a:r>
              <a:rPr lang="en-US" sz="1600" dirty="0">
                <a:latin typeface="Alexandria" pitchFamily="2" charset="-78"/>
              </a:rPr>
              <a:t>the </a:t>
            </a:r>
            <a:r>
              <a:rPr lang="en-US" sz="1600" dirty="0" smtClean="0">
                <a:latin typeface="Alexandria" pitchFamily="2" charset="-78"/>
              </a:rPr>
              <a:t>data. ML </a:t>
            </a:r>
            <a:r>
              <a:rPr lang="en-US" sz="1600" dirty="0">
                <a:latin typeface="Alexandria" pitchFamily="2" charset="-78"/>
              </a:rPr>
              <a:t>is a sub-field of applied artificial intelligence (AI) research which involves training computer systems to learn patterns in data and apply their ‘knowledge’ to predict outcomes in previously unseen </a:t>
            </a:r>
            <a:r>
              <a:rPr lang="en-US" sz="1600" dirty="0" smtClean="0">
                <a:latin typeface="Alexandria" pitchFamily="2" charset="-78"/>
              </a:rPr>
              <a:t>data. Notably</a:t>
            </a:r>
            <a:r>
              <a:rPr lang="en-US" sz="1600" dirty="0">
                <a:latin typeface="Alexandria" pitchFamily="2" charset="-78"/>
              </a:rPr>
              <a:t>, ML can more accurately capture non-linear relationships in the data, as well as reflect changes in the population and environment by ‘learning’ from new training data</a:t>
            </a:r>
            <a:r>
              <a:rPr lang="en-US" sz="1600" dirty="0" smtClean="0">
                <a:latin typeface="Alexandria" pitchFamily="2" charset="-78"/>
              </a:rPr>
              <a:t>.</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70528891"/>
      </p:ext>
    </p:extLst>
  </p:cSld>
  <p:clrMapOvr>
    <a:masterClrMapping/>
  </p:clrMapOvr>
  <mc:AlternateContent xmlns:mc="http://schemas.openxmlformats.org/markup-compatibility/2006" xmlns:p14="http://schemas.microsoft.com/office/powerpoint/2010/main">
    <mc:Choice Requires="p14">
      <p:transition p14:dur="10" advTm="331436"/>
    </mc:Choice>
    <mc:Fallback xmlns="">
      <p:transition advTm="33143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a:latin typeface="Alexandria" pitchFamily="2" charset="-78"/>
              </a:rPr>
              <a:t>Expanding the number and types of measured variables, and employing ML techniques, allows for a more detailed, multi-dimensional observation of a borrower’s characteristics that can be used to estimate their creditworthiness. This is especially useful for credit invisibles, who may present an acceptable credit risk despite not having any conventional, financial credit data to support this </a:t>
            </a:r>
            <a:r>
              <a:rPr lang="en-US" sz="1600" dirty="0" smtClean="0">
                <a:latin typeface="Alexandria" pitchFamily="2" charset="-78"/>
              </a:rPr>
              <a:t>assessment. Many </a:t>
            </a:r>
            <a:r>
              <a:rPr lang="en-US" sz="1600" dirty="0">
                <a:latin typeface="Alexandria" pitchFamily="2" charset="-78"/>
              </a:rPr>
              <a:t>of these variables proxy for traditional credit lifecycle variables, such as income, whilst others proxy for information that is harder to observe or measure, such as the borrower’s level of financial </a:t>
            </a:r>
            <a:r>
              <a:rPr lang="en-US" sz="1600" dirty="0" smtClean="0">
                <a:latin typeface="Alexandria" pitchFamily="2" charset="-78"/>
              </a:rPr>
              <a:t>sophistication. </a:t>
            </a:r>
            <a:r>
              <a:rPr lang="en-US" sz="1600" dirty="0">
                <a:latin typeface="Alexandria" pitchFamily="2" charset="-78"/>
              </a:rPr>
              <a:t>By enabling a more accurate creditworthiness assessment in this way, algorithmic credit scoring could enhance allocative efficiency in consumer credit </a:t>
            </a:r>
            <a:r>
              <a:rPr lang="en-US" sz="1600" dirty="0" smtClean="0">
                <a:latin typeface="Alexandria" pitchFamily="2" charset="-78"/>
              </a:rPr>
              <a:t>markets. </a:t>
            </a:r>
          </a:p>
          <a:p>
            <a:pPr algn="just"/>
            <a:endParaRPr lang="en-US" sz="1600" dirty="0">
              <a:latin typeface="Alexandria" pitchFamily="2" charset="-78"/>
            </a:endParaRPr>
          </a:p>
          <a:p>
            <a:pPr algn="just"/>
            <a:r>
              <a:rPr lang="en-US" sz="1600" dirty="0" smtClean="0">
                <a:latin typeface="Alexandria" pitchFamily="2" charset="-78"/>
              </a:rPr>
              <a:t>Furthermore</a:t>
            </a:r>
            <a:r>
              <a:rPr lang="en-US" sz="1600" dirty="0">
                <a:latin typeface="Alexandria" pitchFamily="2" charset="-78"/>
              </a:rPr>
              <a:t>, by facilitating better access to credit for credit </a:t>
            </a:r>
            <a:r>
              <a:rPr lang="en-US" sz="1600" dirty="0" smtClean="0">
                <a:latin typeface="Alexandria" pitchFamily="2" charset="-78"/>
              </a:rPr>
              <a:t>invisibles, </a:t>
            </a:r>
            <a:r>
              <a:rPr lang="en-US" sz="1600" dirty="0">
                <a:latin typeface="Alexandria" pitchFamily="2" charset="-78"/>
              </a:rPr>
              <a:t>algorithmic credit scoring could help to reduce extant distributional unfairness, given that many of these borrowers come from low-income </a:t>
            </a:r>
            <a:r>
              <a:rPr lang="en-US" sz="1600" dirty="0" smtClean="0">
                <a:latin typeface="Alexandria" pitchFamily="2" charset="-78"/>
              </a:rPr>
              <a:t>backgrounds. </a:t>
            </a:r>
            <a:r>
              <a:rPr lang="en-US" sz="1600" dirty="0">
                <a:latin typeface="Alexandria" pitchFamily="2" charset="-78"/>
              </a:rPr>
              <a:t>The automation of credit decisions using algorithmic credit scoring also offers to reduce inefficiency and unfairness due to ‘taste-based’ discrimination in lending, by substituting prejudiced (sexist or racist) loan officers with more objective, less prejudiced </a:t>
            </a:r>
            <a:r>
              <a:rPr lang="en-US" sz="1600" dirty="0" smtClean="0">
                <a:latin typeface="Alexandria" pitchFamily="2" charset="-78"/>
              </a:rPr>
              <a:t>algorithms.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33652426"/>
      </p:ext>
    </p:extLst>
  </p:cSld>
  <p:clrMapOvr>
    <a:masterClrMapping/>
  </p:clrMapOvr>
  <mc:AlternateContent xmlns:mc="http://schemas.openxmlformats.org/markup-compatibility/2006" xmlns:p14="http://schemas.microsoft.com/office/powerpoint/2010/main">
    <mc:Choice Requires="p14">
      <p:transition p14:dur="10" advTm="250247"/>
    </mc:Choice>
    <mc:Fallback xmlns="">
      <p:transition advTm="250247"/>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smtClean="0">
                <a:latin typeface="Alexandria" pitchFamily="2" charset="-78"/>
              </a:rPr>
              <a:t>Conversely</a:t>
            </a:r>
            <a:r>
              <a:rPr lang="en-US" sz="1600" dirty="0">
                <a:latin typeface="Alexandria" pitchFamily="2" charset="-78"/>
              </a:rPr>
              <a:t>, the use of ML increases the scope for discrimination (and unfairness) due to reliance on proxies for protected </a:t>
            </a:r>
            <a:r>
              <a:rPr lang="en-US" sz="1600" dirty="0" smtClean="0">
                <a:latin typeface="Alexandria" pitchFamily="2" charset="-78"/>
              </a:rPr>
              <a:t>characteristics. Discrimination </a:t>
            </a:r>
            <a:r>
              <a:rPr lang="en-US" sz="1600" dirty="0">
                <a:latin typeface="Alexandria" pitchFamily="2" charset="-78"/>
              </a:rPr>
              <a:t>and unfairness could also result from biases in the training, validation and/ or test datasets used to build ML scoring </a:t>
            </a:r>
            <a:r>
              <a:rPr lang="en-US" sz="1600" dirty="0" smtClean="0">
                <a:latin typeface="Alexandria" pitchFamily="2" charset="-78"/>
              </a:rPr>
              <a:t>models. Additionally</a:t>
            </a:r>
            <a:r>
              <a:rPr lang="en-US" sz="1600" dirty="0">
                <a:latin typeface="Alexandria" pitchFamily="2" charset="-78"/>
              </a:rPr>
              <a:t>, the opacity and complexity of certain ML techniques make it more difficult to pre-empt ex ante or verify ex post the exploitation of, or </a:t>
            </a:r>
            <a:r>
              <a:rPr lang="en-US" sz="1600" dirty="0" err="1">
                <a:latin typeface="Alexandria" pitchFamily="2" charset="-78"/>
              </a:rPr>
              <a:t>unlaw</a:t>
            </a:r>
            <a:r>
              <a:rPr lang="en-US" sz="1600" dirty="0">
                <a:latin typeface="Alexandria" pitchFamily="2" charset="-78"/>
              </a:rPr>
              <a:t> discrimination against, </a:t>
            </a:r>
            <a:r>
              <a:rPr lang="en-US" sz="1600" dirty="0" smtClean="0">
                <a:latin typeface="Alexandria" pitchFamily="2" charset="-78"/>
              </a:rPr>
              <a:t>borrowers. </a:t>
            </a:r>
            <a:r>
              <a:rPr lang="en-US" sz="1600" dirty="0">
                <a:latin typeface="Alexandria" pitchFamily="2" charset="-78"/>
              </a:rPr>
              <a:t>Relatedly, algorithmic credit scoring could become a source of both inefficiency and distributional unfairness in consumer credit markets by enabling the more effective exploitation of borrowers’ cognitive and </a:t>
            </a:r>
            <a:r>
              <a:rPr lang="en-US" sz="1600" dirty="0" smtClean="0">
                <a:latin typeface="Alexandria" pitchFamily="2" charset="-78"/>
              </a:rPr>
              <a:t>behavioral </a:t>
            </a:r>
            <a:r>
              <a:rPr lang="en-US" sz="1600" dirty="0">
                <a:latin typeface="Alexandria" pitchFamily="2" charset="-78"/>
              </a:rPr>
              <a:t>weaknesses using data-driven </a:t>
            </a:r>
            <a:r>
              <a:rPr lang="en-US" sz="1600" dirty="0" smtClean="0">
                <a:latin typeface="Alexandria" pitchFamily="2" charset="-78"/>
              </a:rPr>
              <a:t>insights. </a:t>
            </a:r>
            <a:r>
              <a:rPr lang="en-US" sz="1600" dirty="0">
                <a:latin typeface="Alexandria" pitchFamily="2" charset="-78"/>
              </a:rPr>
              <a:t>The question arises whether these same technologies in the hands of borrowers could attenuate the risks due to their use by </a:t>
            </a:r>
            <a:r>
              <a:rPr lang="en-US" sz="1600" dirty="0" smtClean="0">
                <a:latin typeface="Alexandria" pitchFamily="2" charset="-78"/>
              </a:rPr>
              <a:t>lenders. For </a:t>
            </a:r>
            <a:r>
              <a:rPr lang="en-US" sz="1600" dirty="0">
                <a:latin typeface="Alexandria" pitchFamily="2" charset="-78"/>
              </a:rPr>
              <a:t>example, ML and alternative data are already being used to build highly </a:t>
            </a:r>
            <a:r>
              <a:rPr lang="en-US" sz="1600" dirty="0" smtClean="0">
                <a:latin typeface="Alexandria" pitchFamily="2" charset="-78"/>
              </a:rPr>
              <a:t>personalized </a:t>
            </a:r>
            <a:r>
              <a:rPr lang="en-US" sz="1600" dirty="0">
                <a:latin typeface="Alexandria" pitchFamily="2" charset="-78"/>
              </a:rPr>
              <a:t>web plugins and mobile apps that seek to counteract </a:t>
            </a:r>
            <a:r>
              <a:rPr lang="en-US" sz="1600" dirty="0" smtClean="0">
                <a:latin typeface="Alexandria" pitchFamily="2" charset="-78"/>
              </a:rPr>
              <a:t>behavioral </a:t>
            </a:r>
            <a:r>
              <a:rPr lang="en-US" sz="1600" dirty="0">
                <a:latin typeface="Alexandria" pitchFamily="2" charset="-78"/>
              </a:rPr>
              <a:t>biases, and ‘nudge’ consumers into making better financial </a:t>
            </a:r>
            <a:r>
              <a:rPr lang="en-US" sz="1600" dirty="0" smtClean="0">
                <a:latin typeface="Alexandria" pitchFamily="2" charset="-78"/>
              </a:rPr>
              <a:t>decisions.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58152447"/>
      </p:ext>
    </p:extLst>
  </p:cSld>
  <p:clrMapOvr>
    <a:masterClrMapping/>
  </p:clrMapOvr>
  <mc:AlternateContent xmlns:mc="http://schemas.openxmlformats.org/markup-compatibility/2006" xmlns:p14="http://schemas.microsoft.com/office/powerpoint/2010/main">
    <mc:Choice Requires="p14">
      <p:transition p14:dur="10" advTm="229152"/>
    </mc:Choice>
    <mc:Fallback xmlns="">
      <p:transition advTm="229152"/>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46988"/>
          </a:xfrm>
          <a:prstGeom prst="rect">
            <a:avLst/>
          </a:prstGeom>
          <a:noFill/>
        </p:spPr>
        <p:txBody>
          <a:bodyPr wrap="square" rtlCol="0">
            <a:spAutoFit/>
          </a:bodyPr>
          <a:lstStyle/>
          <a:p>
            <a:pPr algn="just"/>
            <a:r>
              <a:rPr lang="en-US" sz="1600" b="1" dirty="0" smtClean="0">
                <a:latin typeface="Alexandria" pitchFamily="2" charset="-78"/>
              </a:rPr>
              <a:t>3. IMPACT </a:t>
            </a:r>
            <a:r>
              <a:rPr lang="en-US" sz="1600" b="1" dirty="0">
                <a:latin typeface="Alexandria" pitchFamily="2" charset="-78"/>
              </a:rPr>
              <a:t>OF ALGORITHMIC CREDIT </a:t>
            </a:r>
            <a:r>
              <a:rPr lang="en-US" sz="1600" b="1" dirty="0" smtClean="0">
                <a:latin typeface="Alexandria" pitchFamily="2" charset="-78"/>
              </a:rPr>
              <a:t>SCORING </a:t>
            </a:r>
            <a:r>
              <a:rPr lang="en-GB" sz="1600" b="1" dirty="0" smtClean="0">
                <a:latin typeface="Alexandria" pitchFamily="2" charset="-78"/>
              </a:rPr>
              <a:t>ON </a:t>
            </a:r>
            <a:r>
              <a:rPr lang="en-GB" sz="1600" b="1" dirty="0">
                <a:latin typeface="Alexandria" pitchFamily="2" charset="-78"/>
              </a:rPr>
              <a:t>CONSUMER CREDIT </a:t>
            </a:r>
            <a:r>
              <a:rPr lang="en-GB" sz="1600" b="1" dirty="0" smtClean="0">
                <a:latin typeface="Alexandria" pitchFamily="2" charset="-78"/>
              </a:rPr>
              <a:t>MARKETS</a:t>
            </a:r>
          </a:p>
          <a:p>
            <a:pPr algn="just"/>
            <a:r>
              <a:rPr lang="en-US" sz="1600" dirty="0" smtClean="0">
                <a:latin typeface="Alexandria" pitchFamily="2" charset="-78"/>
              </a:rPr>
              <a:t>However</a:t>
            </a:r>
            <a:r>
              <a:rPr lang="en-US" sz="1600" dirty="0">
                <a:latin typeface="Alexandria" pitchFamily="2" charset="-78"/>
              </a:rPr>
              <a:t>, the efficacy of these applications depends on the extent to which they are adopted by </a:t>
            </a:r>
            <a:r>
              <a:rPr lang="en-US" sz="1600" dirty="0" smtClean="0">
                <a:latin typeface="Alexandria" pitchFamily="2" charset="-78"/>
              </a:rPr>
              <a:t>consumers. Moreover</a:t>
            </a:r>
            <a:r>
              <a:rPr lang="en-US" sz="1600" dirty="0">
                <a:latin typeface="Alexandria" pitchFamily="2" charset="-78"/>
              </a:rPr>
              <a:t>, to the extent that these solutions do not fully replace financial decision-making by consumers, consumers who are compromised by </a:t>
            </a:r>
            <a:r>
              <a:rPr lang="en-US" sz="1600" dirty="0" smtClean="0">
                <a:latin typeface="Alexandria" pitchFamily="2" charset="-78"/>
              </a:rPr>
              <a:t>behavioral </a:t>
            </a:r>
            <a:r>
              <a:rPr lang="en-US" sz="1600" dirty="0">
                <a:latin typeface="Alexandria" pitchFamily="2" charset="-78"/>
              </a:rPr>
              <a:t>and cognitive weaknesses could simply ignore the advice offered by the relevant </a:t>
            </a:r>
            <a:r>
              <a:rPr lang="en-US" sz="1600" dirty="0" smtClean="0">
                <a:latin typeface="Alexandria" pitchFamily="2" charset="-78"/>
              </a:rPr>
              <a:t>app. In </a:t>
            </a:r>
            <a:r>
              <a:rPr lang="en-US" sz="1600" dirty="0">
                <a:latin typeface="Alexandria" pitchFamily="2" charset="-78"/>
              </a:rPr>
              <a:t>particular, incumbent credit providers enjoy privileged access to aggregate financial transaction data and product use patterns gleaned from multiple transactions with borrowers over time, which could be difficult for third party consumer-helping platforms to </a:t>
            </a:r>
            <a:r>
              <a:rPr lang="en-US" sz="1600" dirty="0" smtClean="0">
                <a:latin typeface="Alexandria" pitchFamily="2" charset="-78"/>
              </a:rPr>
              <a:t>substitute. </a:t>
            </a:r>
            <a:r>
              <a:rPr lang="en-US" sz="1600" dirty="0">
                <a:latin typeface="Alexandria" pitchFamily="2" charset="-78"/>
              </a:rPr>
              <a:t>The </a:t>
            </a:r>
            <a:r>
              <a:rPr lang="en-US" sz="1600" dirty="0" smtClean="0">
                <a:latin typeface="Alexandria" pitchFamily="2" charset="-78"/>
              </a:rPr>
              <a:t>Tech-Fins </a:t>
            </a:r>
            <a:r>
              <a:rPr lang="en-US" sz="1600" dirty="0">
                <a:latin typeface="Alexandria" pitchFamily="2" charset="-78"/>
              </a:rPr>
              <a:t>– big tech companies such as Amazon and Apple that are rapidly expanding their consumer financial services offerings – have a considerable information advantage due to the vast volumes of proprietary data collected from their </a:t>
            </a:r>
            <a:r>
              <a:rPr lang="en-US" sz="1600" dirty="0" smtClean="0">
                <a:latin typeface="Alexandria" pitchFamily="2" charset="-78"/>
              </a:rPr>
              <a:t>customers. </a:t>
            </a:r>
            <a:r>
              <a:rPr lang="en-US" sz="1600" dirty="0">
                <a:latin typeface="Alexandria" pitchFamily="2" charset="-78"/>
              </a:rPr>
              <a:t>However, the Open Banking </a:t>
            </a:r>
            <a:r>
              <a:rPr lang="en-US" sz="1600" dirty="0" smtClean="0">
                <a:latin typeface="Alexandria" pitchFamily="2" charset="-78"/>
              </a:rPr>
              <a:t>platform </a:t>
            </a:r>
            <a:r>
              <a:rPr lang="en-US" sz="1600" dirty="0">
                <a:latin typeface="Alexandria" pitchFamily="2" charset="-78"/>
              </a:rPr>
              <a:t>has helped to improve access to consumer financial data for third party </a:t>
            </a:r>
            <a:r>
              <a:rPr lang="en-US" sz="1600" dirty="0" smtClean="0">
                <a:latin typeface="Alexandria" pitchFamily="2" charset="-78"/>
              </a:rPr>
              <a:t>account </a:t>
            </a:r>
            <a:r>
              <a:rPr lang="en-GB" sz="1600" dirty="0" smtClean="0">
                <a:latin typeface="Alexandria" pitchFamily="2" charset="-78"/>
              </a:rPr>
              <a:t>information </a:t>
            </a:r>
            <a:r>
              <a:rPr lang="en-GB" sz="1600" dirty="0">
                <a:latin typeface="Alexandria" pitchFamily="2" charset="-78"/>
              </a:rPr>
              <a:t>service providers.</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0003306"/>
      </p:ext>
    </p:extLst>
  </p:cSld>
  <p:clrMapOvr>
    <a:masterClrMapping/>
  </p:clrMapOvr>
  <mc:AlternateContent xmlns:mc="http://schemas.openxmlformats.org/markup-compatibility/2006" xmlns:p14="http://schemas.microsoft.com/office/powerpoint/2010/main">
    <mc:Choice Requires="p14">
      <p:transition p14:dur="10" advTm="257060"/>
    </mc:Choice>
    <mc:Fallback xmlns="">
      <p:transition advTm="257060"/>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816429"/>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600" dirty="0">
                <a:latin typeface="Alexandria" pitchFamily="2" charset="-78"/>
              </a:rPr>
              <a:t>Algorithmic credit scoring thus presents itself as a double-edged sword. On the one hand, it offers to improve allocative efficiency and distributional fairness in consumer credit markets, inter alia, by improving the accuracy of creditworthiness assessment and widening access to credit for credit invisible </a:t>
            </a:r>
            <a:r>
              <a:rPr lang="en-US" sz="1600" dirty="0" smtClean="0">
                <a:latin typeface="Alexandria" pitchFamily="2" charset="-78"/>
              </a:rPr>
              <a:t>consumers. As </a:t>
            </a:r>
            <a:r>
              <a:rPr lang="en-US" sz="1600" dirty="0">
                <a:latin typeface="Alexandria" pitchFamily="2" charset="-78"/>
              </a:rPr>
              <a:t>a general matter, the existing principles and conduct-based approach of the UK consumer credit regulatory regime gives regulators the flexibility to respond dynamically to the use of new and fast-evolving technologies by market </a:t>
            </a:r>
            <a:r>
              <a:rPr lang="en-US" sz="1600" dirty="0" smtClean="0">
                <a:latin typeface="Alexandria" pitchFamily="2" charset="-78"/>
              </a:rPr>
              <a:t>participants. In </a:t>
            </a:r>
            <a:r>
              <a:rPr lang="en-US" sz="1600" dirty="0">
                <a:latin typeface="Alexandria" pitchFamily="2" charset="-78"/>
              </a:rPr>
              <a:t>particular, the principles that firms must ‘treat customers fairly’ and act with ‘due care, skill and diligence’ provide a broad legal basis for regulators to respond to potential exploitation of consumers through the use of algorithmic credit </a:t>
            </a:r>
            <a:r>
              <a:rPr lang="en-US" sz="1600" dirty="0" smtClean="0">
                <a:latin typeface="Alexandria" pitchFamily="2" charset="-78"/>
              </a:rPr>
              <a:t>scoring. Moreover</a:t>
            </a:r>
            <a:r>
              <a:rPr lang="en-US" sz="1600" dirty="0">
                <a:latin typeface="Alexandria" pitchFamily="2" charset="-78"/>
              </a:rPr>
              <a:t>, the existing affordability </a:t>
            </a:r>
            <a:r>
              <a:rPr lang="en-US" sz="1600" dirty="0" smtClean="0">
                <a:latin typeface="Alexandria" pitchFamily="2" charset="-78"/>
              </a:rPr>
              <a:t>rules, </a:t>
            </a:r>
            <a:r>
              <a:rPr lang="en-US" sz="1600" dirty="0">
                <a:latin typeface="Alexandria" pitchFamily="2" charset="-78"/>
              </a:rPr>
              <a:t>as well as interest rate restrictions on ‘high-cost, short-term credit’, limit the scope for data-driven price discrimination and exploitation of vulnerable borrowers, at least in regulated consumer credit </a:t>
            </a:r>
            <a:r>
              <a:rPr lang="en-US" sz="1600" dirty="0" smtClean="0">
                <a:latin typeface="Alexandria" pitchFamily="2" charset="-78"/>
              </a:rPr>
              <a:t>markets. </a:t>
            </a:r>
            <a:r>
              <a:rPr lang="en-US" sz="1600" dirty="0">
                <a:latin typeface="Alexandria" pitchFamily="2" charset="-78"/>
              </a:rPr>
              <a:t>To complement the exchange of information with firms under the principles-based approach, regulators could make greater use of ML techniques to detect, understand and remedy undesirable </a:t>
            </a:r>
            <a:r>
              <a:rPr lang="en-US" sz="1600" dirty="0" smtClean="0">
                <a:latin typeface="Alexandria" pitchFamily="2" charset="-78"/>
              </a:rPr>
              <a:t>behavior </a:t>
            </a:r>
            <a:r>
              <a:rPr lang="en-US" sz="1600" dirty="0">
                <a:latin typeface="Alexandria" pitchFamily="2" charset="-78"/>
              </a:rPr>
              <a:t>by market participants more </a:t>
            </a:r>
            <a:r>
              <a:rPr lang="en-US" sz="1600" dirty="0" smtClean="0">
                <a:latin typeface="Alexandria" pitchFamily="2" charset="-78"/>
              </a:rPr>
              <a:t>directly.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697834951"/>
      </p:ext>
    </p:extLst>
  </p:cSld>
  <p:clrMapOvr>
    <a:masterClrMapping/>
  </p:clrMapOvr>
  <mc:AlternateContent xmlns:mc="http://schemas.openxmlformats.org/markup-compatibility/2006" xmlns:p14="http://schemas.microsoft.com/office/powerpoint/2010/main">
    <mc:Choice Requires="p14">
      <p:transition p14:dur="10" advTm="238119"/>
    </mc:Choice>
    <mc:Fallback xmlns="">
      <p:transition advTm="238119"/>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077766"/>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600" dirty="0" smtClean="0">
                <a:latin typeface="Alexandria" pitchFamily="2" charset="-78"/>
              </a:rPr>
              <a:t>These </a:t>
            </a:r>
            <a:r>
              <a:rPr lang="en-US" sz="1600" dirty="0">
                <a:latin typeface="Alexandria" pitchFamily="2" charset="-78"/>
              </a:rPr>
              <a:t>findings can be used to inform regulatory changes, for example, mandating greater </a:t>
            </a:r>
            <a:r>
              <a:rPr lang="en-US" sz="1600" dirty="0" smtClean="0">
                <a:latin typeface="Alexandria" pitchFamily="2" charset="-78"/>
              </a:rPr>
              <a:t>personalization </a:t>
            </a:r>
            <a:r>
              <a:rPr lang="en-US" sz="1600" dirty="0">
                <a:latin typeface="Alexandria" pitchFamily="2" charset="-78"/>
              </a:rPr>
              <a:t>of information disclosure by </a:t>
            </a:r>
            <a:r>
              <a:rPr lang="en-US" sz="1600" dirty="0" smtClean="0">
                <a:latin typeface="Alexandria" pitchFamily="2" charset="-78"/>
              </a:rPr>
              <a:t>firms, or </a:t>
            </a:r>
            <a:r>
              <a:rPr lang="en-US" sz="1600" dirty="0">
                <a:latin typeface="Alexandria" pitchFamily="2" charset="-78"/>
              </a:rPr>
              <a:t>requiring firms to adjust the consumer choice architecture in a more targeted way (for example, changing the default settings on their website or app to mitigate common consumer mistakes</a:t>
            </a:r>
            <a:r>
              <a:rPr lang="en-US" sz="1600" dirty="0" smtClean="0">
                <a:latin typeface="Alexandria" pitchFamily="2" charset="-78"/>
              </a:rPr>
              <a:t>). </a:t>
            </a:r>
            <a:r>
              <a:rPr lang="en-US" sz="1600" dirty="0">
                <a:latin typeface="Alexandria" pitchFamily="2" charset="-78"/>
              </a:rPr>
              <a:t>Relatedly, firms (banks and non-banks) could be required to put in place more robust governance and oversight arrangements specifically relating to their ML systems, including algorithmic credit scoring </a:t>
            </a:r>
            <a:r>
              <a:rPr lang="en-US" sz="1600" dirty="0" smtClean="0">
                <a:latin typeface="Alexandria" pitchFamily="2" charset="-78"/>
              </a:rPr>
              <a:t>systems. Inter </a:t>
            </a:r>
            <a:r>
              <a:rPr lang="en-US" sz="1600" dirty="0">
                <a:latin typeface="Alexandria" pitchFamily="2" charset="-78"/>
              </a:rPr>
              <a:t>alia, this could encompass more specific procedures for data quality verification, as well as continuous model feedback testing, cross-validation, and </a:t>
            </a:r>
            <a:r>
              <a:rPr lang="en-US" sz="1600" dirty="0" smtClean="0">
                <a:latin typeface="Alexandria" pitchFamily="2" charset="-78"/>
              </a:rPr>
              <a:t>auditing. </a:t>
            </a:r>
            <a:r>
              <a:rPr lang="en-US" sz="1600" dirty="0">
                <a:latin typeface="Alexandria" pitchFamily="2" charset="-78"/>
              </a:rPr>
              <a:t>These procedures should build on the auditing, certification, impact assessment and ‘data protection by design and default’ provisions under the GDPR and UK Data Protection Act </a:t>
            </a:r>
            <a:r>
              <a:rPr lang="en-US" sz="1600" dirty="0" smtClean="0">
                <a:latin typeface="Alexandria" pitchFamily="2" charset="-78"/>
              </a:rPr>
              <a:t>2018, </a:t>
            </a:r>
            <a:r>
              <a:rPr lang="en-US" sz="1600" dirty="0">
                <a:latin typeface="Alexandria" pitchFamily="2" charset="-78"/>
              </a:rPr>
              <a:t>as well as existing model risk management rules applicable to banks under the Basel </a:t>
            </a:r>
            <a:r>
              <a:rPr lang="en-US" sz="1600" dirty="0" smtClean="0">
                <a:latin typeface="Alexandria" pitchFamily="2" charset="-78"/>
              </a:rPr>
              <a:t>Framework.</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88533697"/>
      </p:ext>
    </p:extLst>
  </p:cSld>
  <p:clrMapOvr>
    <a:masterClrMapping/>
  </p:clrMapOvr>
  <mc:AlternateContent xmlns:mc="http://schemas.openxmlformats.org/markup-compatibility/2006" xmlns:p14="http://schemas.microsoft.com/office/powerpoint/2010/main">
    <mc:Choice Requires="p14">
      <p:transition p14:dur="10" advTm="294091"/>
    </mc:Choice>
    <mc:Fallback xmlns="">
      <p:transition advTm="294091"/>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07886"/>
          </a:xfrm>
          <a:prstGeom prst="rect">
            <a:avLst/>
          </a:prstGeom>
          <a:noFill/>
        </p:spPr>
        <p:txBody>
          <a:bodyPr wrap="square" rtlCol="0">
            <a:spAutoFit/>
          </a:bodyPr>
          <a:lstStyle/>
          <a:p>
            <a:r>
              <a:rPr lang="en-GB" sz="2000" b="1" dirty="0">
                <a:latin typeface="Alexandria" pitchFamily="2" charset="-78"/>
                <a:cs typeface="Alexandria" pitchFamily="2" charset="-78"/>
              </a:rPr>
              <a:t>Ch.6: Machine learning, alternative data, </a:t>
            </a:r>
            <a:r>
              <a:rPr lang="en-US" sz="2000" b="1" dirty="0">
                <a:latin typeface="Alexandria" pitchFamily="2" charset="-78"/>
                <a:cs typeface="Alexandria" pitchFamily="2" charset="-78"/>
              </a:rPr>
              <a:t>and the regulation of consumer credit </a:t>
            </a:r>
            <a:r>
              <a:rPr lang="en-GB" sz="2000" b="1" dirty="0">
                <a:latin typeface="Alexandria" pitchFamily="2" charset="-78"/>
                <a:cs typeface="Alexandria" pitchFamily="2" charset="-78"/>
              </a:rPr>
              <a:t>markets</a:t>
            </a:r>
            <a:endParaRPr lang="en-US" altLang="en-US" sz="20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85542"/>
          </a:xfrm>
          <a:prstGeom prst="rect">
            <a:avLst/>
          </a:prstGeom>
          <a:noFill/>
        </p:spPr>
        <p:txBody>
          <a:bodyPr wrap="square" rtlCol="0">
            <a:spAutoFit/>
          </a:bodyPr>
          <a:lstStyle/>
          <a:p>
            <a:pPr algn="just"/>
            <a:r>
              <a:rPr lang="en-GB" b="1" dirty="0" smtClean="0">
                <a:latin typeface="Alexandria" pitchFamily="2" charset="-78"/>
              </a:rPr>
              <a:t>4. REGULATORY </a:t>
            </a:r>
            <a:r>
              <a:rPr lang="en-GB" b="1" dirty="0">
                <a:latin typeface="Alexandria" pitchFamily="2" charset="-78"/>
              </a:rPr>
              <a:t>CHALLENGES </a:t>
            </a:r>
            <a:r>
              <a:rPr lang="en-GB" b="1" dirty="0" smtClean="0">
                <a:latin typeface="Alexandria" pitchFamily="2" charset="-78"/>
              </a:rPr>
              <a:t>AND OPPORTUNITIES</a:t>
            </a:r>
          </a:p>
          <a:p>
            <a:pPr algn="just"/>
            <a:r>
              <a:rPr lang="en-US" sz="1400" dirty="0" smtClean="0">
                <a:latin typeface="Alexandria" pitchFamily="2" charset="-78"/>
              </a:rPr>
              <a:t>Indeed</a:t>
            </a:r>
            <a:r>
              <a:rPr lang="en-US" sz="1400" dirty="0">
                <a:latin typeface="Alexandria" pitchFamily="2" charset="-78"/>
              </a:rPr>
              <a:t>, cross-sectoral data protection regulation provides an important additional mechanism for mitigating discriminatory and unfair treatment of credit consumers due to the processing of their personal data in algorithmic credit </a:t>
            </a:r>
            <a:r>
              <a:rPr lang="en-US" sz="1400" dirty="0" smtClean="0">
                <a:latin typeface="Alexandria" pitchFamily="2" charset="-78"/>
              </a:rPr>
              <a:t>scoring. This </a:t>
            </a:r>
            <a:r>
              <a:rPr lang="en-US" sz="1400" dirty="0">
                <a:latin typeface="Alexandria" pitchFamily="2" charset="-78"/>
              </a:rPr>
              <a:t>includes the principles of ‘purpose limitation’ – requiring personal data to be collected only for ‘specified, explicit, and legitimate purposes and not further processed in a manner that is incompatible with those purposes’ – and ‘data </a:t>
            </a:r>
            <a:r>
              <a:rPr lang="en-US" sz="1400" dirty="0" smtClean="0">
                <a:latin typeface="Alexandria" pitchFamily="2" charset="-78"/>
              </a:rPr>
              <a:t>minimization’ </a:t>
            </a:r>
            <a:r>
              <a:rPr lang="en-US" sz="1400" dirty="0">
                <a:latin typeface="Alexandria" pitchFamily="2" charset="-78"/>
              </a:rPr>
              <a:t>– requiring personal data to be ‘adequate, relevant and limited to what is necessary in relation to the purpose for which they are processed</a:t>
            </a:r>
            <a:r>
              <a:rPr lang="en-US" sz="1400" dirty="0" smtClean="0">
                <a:latin typeface="Alexandria" pitchFamily="2" charset="-78"/>
              </a:rPr>
              <a:t>’. </a:t>
            </a:r>
            <a:r>
              <a:rPr lang="en-US" sz="1400" dirty="0">
                <a:latin typeface="Alexandria" pitchFamily="2" charset="-78"/>
              </a:rPr>
              <a:t>Furthermore, the GDPR expands the rights of data subjects to control the use of their data, including a potentially broader right to receive ‘meaningful information about the logic involved’ in automated decision-making (the so-called ‘right to explanation</a:t>
            </a:r>
            <a:r>
              <a:rPr lang="en-US" sz="1400" dirty="0" smtClean="0">
                <a:latin typeface="Alexandria" pitchFamily="2" charset="-78"/>
              </a:rPr>
              <a:t>’). </a:t>
            </a:r>
            <a:r>
              <a:rPr lang="en-US" sz="1400" dirty="0">
                <a:latin typeface="Alexandria" pitchFamily="2" charset="-78"/>
              </a:rPr>
              <a:t>An expansive interpretation of this right (and corresponding duty) by credit providers and/or regulators could better support borrowers in challenging inaccurate and/or unfair credit </a:t>
            </a:r>
            <a:r>
              <a:rPr lang="en-US" sz="1400" dirty="0" smtClean="0">
                <a:latin typeface="Alexandria" pitchFamily="2" charset="-78"/>
              </a:rPr>
              <a:t>decisions. </a:t>
            </a:r>
            <a:r>
              <a:rPr lang="en-US" sz="1400" dirty="0">
                <a:latin typeface="Alexandria" pitchFamily="2" charset="-78"/>
              </a:rPr>
              <a:t>Of course, there is a delicate balance between supporting and harming consumers through stricter enforcement of data protection </a:t>
            </a:r>
            <a:r>
              <a:rPr lang="en-US" sz="1400" dirty="0" smtClean="0">
                <a:latin typeface="Alexandria" pitchFamily="2" charset="-78"/>
              </a:rPr>
              <a:t>laws. For </a:t>
            </a:r>
            <a:r>
              <a:rPr lang="en-US" sz="1400" dirty="0">
                <a:latin typeface="Alexandria" pitchFamily="2" charset="-78"/>
              </a:rPr>
              <a:t>example, a stricter explanation duty could also reduce the potential benefits of efficiency and fairness from algorithmic credit scoring if firms are restricted to using statistical techniques that are simpler and more ‘explainable’, yet less effective for assessing creditworthiness.</a:t>
            </a:r>
            <a:endParaRPr lang="en-GB" sz="14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727996259"/>
      </p:ext>
    </p:extLst>
  </p:cSld>
  <p:clrMapOvr>
    <a:masterClrMapping/>
  </p:clrMapOvr>
  <mc:AlternateContent xmlns:mc="http://schemas.openxmlformats.org/markup-compatibility/2006" xmlns:p14="http://schemas.microsoft.com/office/powerpoint/2010/main">
    <mc:Choice Requires="p14">
      <p:transition p14:dur="10" advTm="231297"/>
    </mc:Choice>
    <mc:Fallback xmlns="">
      <p:transition advTm="231297"/>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1" name="TextBox 30"/>
          <p:cNvSpPr txBox="1"/>
          <p:nvPr/>
        </p:nvSpPr>
        <p:spPr>
          <a:xfrm>
            <a:off x="3598250" y="2495028"/>
            <a:ext cx="8417320" cy="3170099"/>
          </a:xfrm>
          <a:prstGeom prst="rect">
            <a:avLst/>
          </a:prstGeom>
          <a:noFill/>
        </p:spPr>
        <p:txBody>
          <a:bodyPr wrap="square" rtlCol="0">
            <a:spAutoFit/>
          </a:bodyPr>
          <a:lstStyle/>
          <a:p>
            <a:r>
              <a:rPr lang="en-US" sz="2000" b="1" dirty="0">
                <a:solidFill>
                  <a:srgbClr val="08A3E8"/>
                </a:solidFill>
                <a:latin typeface="Alexandria" pitchFamily="2" charset="-78"/>
                <a:cs typeface="Alexandria" pitchFamily="2" charset="-78"/>
              </a:rPr>
              <a:t>Chapter </a:t>
            </a:r>
            <a:r>
              <a:rPr lang="en-US" sz="2000" b="1" dirty="0" smtClean="0">
                <a:solidFill>
                  <a:srgbClr val="08A3E8"/>
                </a:solidFill>
                <a:latin typeface="Alexandria" pitchFamily="2" charset="-78"/>
                <a:cs typeface="Alexandria" pitchFamily="2" charset="-78"/>
              </a:rPr>
              <a:t>outline</a:t>
            </a:r>
          </a:p>
          <a:p>
            <a:endParaRPr lang="en-US" sz="2000" b="1" dirty="0">
              <a:solidFill>
                <a:srgbClr val="08A3E8"/>
              </a:solidFill>
              <a:latin typeface="Alexandria" pitchFamily="2" charset="-78"/>
              <a:cs typeface="Alexandria" pitchFamily="2" charset="-78"/>
            </a:endParaRPr>
          </a:p>
          <a:p>
            <a:pPr marL="342900" indent="-342900">
              <a:buFont typeface="+mj-lt"/>
              <a:buAutoNum type="arabicPeriod"/>
            </a:pPr>
            <a:r>
              <a:rPr lang="en-GB" sz="2000" b="1" dirty="0">
                <a:latin typeface="Alexandria" pitchFamily="2" charset="-78"/>
              </a:rPr>
              <a:t>INTRODUCTION </a:t>
            </a:r>
          </a:p>
          <a:p>
            <a:pPr marL="342900" indent="-342900">
              <a:buFont typeface="+mj-lt"/>
              <a:buAutoNum type="arabicPeriod"/>
            </a:pPr>
            <a:r>
              <a:rPr lang="en-GB" sz="2000" b="1" dirty="0">
                <a:latin typeface="Alexandria" pitchFamily="2" charset="-78"/>
              </a:rPr>
              <a:t>AI-BASED CONSUMER </a:t>
            </a:r>
            <a:r>
              <a:rPr lang="en-GB" sz="2000" b="1" dirty="0" smtClean="0">
                <a:latin typeface="Alexandria" pitchFamily="2" charset="-78"/>
              </a:rPr>
              <a:t>CREDIT UNDERWRITING</a:t>
            </a:r>
            <a:r>
              <a:rPr lang="en-GB" sz="2000" b="1" dirty="0">
                <a:latin typeface="Alexandria" pitchFamily="2" charset="-78"/>
              </a:rPr>
              <a:t>: OPPORTUNITIES, RISKS </a:t>
            </a:r>
            <a:r>
              <a:rPr lang="en-GB" sz="2000" b="1" dirty="0" smtClean="0">
                <a:latin typeface="Alexandria" pitchFamily="2" charset="-78"/>
              </a:rPr>
              <a:t>AND CHALLENGES</a:t>
            </a:r>
          </a:p>
          <a:p>
            <a:pPr marL="342900" indent="-342900">
              <a:buFont typeface="+mj-lt"/>
              <a:buAutoNum type="arabicPeriod"/>
            </a:pPr>
            <a:r>
              <a:rPr lang="en-GB" sz="2000" b="1" dirty="0">
                <a:latin typeface="Alexandria" pitchFamily="2" charset="-78"/>
              </a:rPr>
              <a:t>DATA ACCESS IN </a:t>
            </a:r>
            <a:r>
              <a:rPr lang="en-GB" sz="2000" b="1" dirty="0" smtClean="0">
                <a:latin typeface="Alexandria" pitchFamily="2" charset="-78"/>
              </a:rPr>
              <a:t>AI-BASED UNDERWRITING—CREDIT DATA-SHARING REGIMES</a:t>
            </a:r>
          </a:p>
          <a:p>
            <a:pPr marL="342900" indent="-342900">
              <a:buFont typeface="+mj-lt"/>
              <a:buAutoNum type="arabicPeriod"/>
            </a:pPr>
            <a:r>
              <a:rPr lang="en-GB" sz="2000" b="1" dirty="0">
                <a:latin typeface="Alexandria" pitchFamily="2" charset="-78"/>
              </a:rPr>
              <a:t>A HYBRID CREDIT DATABASE </a:t>
            </a:r>
            <a:r>
              <a:rPr lang="en-GB" sz="2000" b="1" dirty="0" smtClean="0">
                <a:latin typeface="Alexandria" pitchFamily="2" charset="-78"/>
              </a:rPr>
              <a:t>MODEL—POTENTIAL </a:t>
            </a:r>
            <a:r>
              <a:rPr lang="en-GB" sz="2000" b="1" dirty="0">
                <a:latin typeface="Alexandria" pitchFamily="2" charset="-78"/>
              </a:rPr>
              <a:t>IMPLICATIONS FOR </a:t>
            </a:r>
            <a:r>
              <a:rPr lang="en-GB" sz="2000" b="1" dirty="0" smtClean="0">
                <a:latin typeface="Alexandria" pitchFamily="2" charset="-78"/>
              </a:rPr>
              <a:t>AI-BASED CREDIT UNDERWRITING</a:t>
            </a:r>
          </a:p>
          <a:p>
            <a:pPr marL="342900" indent="-342900">
              <a:buFont typeface="+mj-lt"/>
              <a:buAutoNum type="arabicPeriod"/>
            </a:pPr>
            <a:r>
              <a:rPr lang="en-US" sz="2000" b="1" dirty="0" smtClean="0">
                <a:latin typeface="Alexandria" pitchFamily="2" charset="-78"/>
              </a:rPr>
              <a:t>CONCLUSION</a:t>
            </a:r>
            <a:endParaRPr lang="en-GB" sz="2000" b="1" dirty="0">
              <a:latin typeface="Alexandria" pitchFamily="2" charset="-78"/>
            </a:endParaRPr>
          </a:p>
        </p:txBody>
      </p:sp>
      <p:sp>
        <p:nvSpPr>
          <p:cNvPr id="32" name="Rectangle 31"/>
          <p:cNvSpPr/>
          <p:nvPr/>
        </p:nvSpPr>
        <p:spPr>
          <a:xfrm>
            <a:off x="3385474" y="130507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Google Shape;166;p5"/>
          <p:cNvSpPr txBox="1"/>
          <p:nvPr/>
        </p:nvSpPr>
        <p:spPr>
          <a:xfrm>
            <a:off x="4787900" y="1551898"/>
            <a:ext cx="6146381" cy="707846"/>
          </a:xfrm>
          <a:prstGeom prst="rect">
            <a:avLst/>
          </a:prstGeom>
          <a:noFill/>
          <a:ln>
            <a:noFill/>
          </a:ln>
        </p:spPr>
        <p:txBody>
          <a:bodyPr spcFirstLastPara="1" wrap="square" lIns="91425" tIns="45700" rIns="91425" bIns="45700" anchor="t" anchorCtr="0">
            <a:spAutoFit/>
          </a:bodyPr>
          <a:lstStyle/>
          <a:p>
            <a:r>
              <a:rPr lang="en-GB" sz="2000" b="1" dirty="0" smtClean="0">
                <a:solidFill>
                  <a:srgbClr val="08A3E8"/>
                </a:solidFill>
                <a:latin typeface="Alexandria" pitchFamily="2" charset="-78"/>
                <a:cs typeface="Alexandria" pitchFamily="2" charset="-78"/>
              </a:rPr>
              <a:t>Ch.7: </a:t>
            </a:r>
            <a:r>
              <a:rPr lang="en-GB" sz="2000" b="1" dirty="0">
                <a:solidFill>
                  <a:srgbClr val="08A3E8"/>
                </a:solidFill>
                <a:latin typeface="Alexandria" pitchFamily="2" charset="-78"/>
                <a:cs typeface="Alexandria" pitchFamily="2" charset="-78"/>
              </a:rPr>
              <a:t>AI-based consumer </a:t>
            </a:r>
            <a:r>
              <a:rPr lang="en-GB" sz="2000" b="1" dirty="0" smtClean="0">
                <a:solidFill>
                  <a:srgbClr val="08A3E8"/>
                </a:solidFill>
                <a:latin typeface="Alexandria" pitchFamily="2" charset="-78"/>
                <a:cs typeface="Alexandria" pitchFamily="2" charset="-78"/>
              </a:rPr>
              <a:t>credit underwriting, </a:t>
            </a:r>
            <a:r>
              <a:rPr lang="en-US" sz="2000" b="1" dirty="0">
                <a:solidFill>
                  <a:srgbClr val="08A3E8"/>
                </a:solidFill>
                <a:latin typeface="Alexandria" pitchFamily="2" charset="-78"/>
                <a:cs typeface="Alexandria" pitchFamily="2" charset="-78"/>
              </a:rPr>
              <a:t>The role of a national credit database</a:t>
            </a:r>
            <a:endParaRPr lang="en-US" altLang="en-US" sz="2000" b="1" dirty="0">
              <a:solidFill>
                <a:srgbClr val="08A3E8"/>
              </a:solidFill>
              <a:latin typeface="Alexandria" pitchFamily="2" charset="-78"/>
              <a:cs typeface="Alexandria" pitchFamily="2" charset="-78"/>
            </a:endParaRPr>
          </a:p>
        </p:txBody>
      </p:sp>
    </p:spTree>
    <p:extLst>
      <p:ext uri="{BB962C8B-B14F-4D97-AF65-F5344CB8AC3E}">
        <p14:creationId xmlns:p14="http://schemas.microsoft.com/office/powerpoint/2010/main" val="1058330300"/>
      </p:ext>
    </p:extLst>
  </p:cSld>
  <p:clrMapOvr>
    <a:masterClrMapping/>
  </p:clrMapOvr>
  <mc:AlternateContent xmlns:mc="http://schemas.openxmlformats.org/markup-compatibility/2006" xmlns:p14="http://schemas.microsoft.com/office/powerpoint/2010/main">
    <mc:Choice Requires="p14">
      <p:transition spd="slow" p14:dur="2000" advTm="91913"/>
    </mc:Choice>
    <mc:Fallback xmlns="">
      <p:transition spd="slow" advTm="91913"/>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a:t>
            </a:r>
            <a:r>
              <a:rPr lang="en-GB" sz="2000" b="1" dirty="0" smtClean="0">
                <a:latin typeface="Alexandria" pitchFamily="2" charset="-78"/>
                <a:cs typeface="Alexandria" pitchFamily="2" charset="-78"/>
              </a:rPr>
              <a:t>underwriting- </a:t>
            </a:r>
            <a:r>
              <a:rPr lang="en-US" sz="2000" b="1" dirty="0" smtClean="0">
                <a:latin typeface="Alexandria" pitchFamily="2" charset="-78"/>
                <a:cs typeface="Alexandria" pitchFamily="2" charset="-78"/>
              </a:rPr>
              <a:t>The </a:t>
            </a:r>
            <a:r>
              <a:rPr lang="en-US" sz="2000" b="1" dirty="0">
                <a:latin typeface="Alexandria" pitchFamily="2" charset="-78"/>
                <a:cs typeface="Alexandria" pitchFamily="2" charset="-78"/>
              </a:rPr>
              <a:t>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70208"/>
          </a:xfrm>
          <a:prstGeom prst="rect">
            <a:avLst/>
          </a:prstGeom>
          <a:noFill/>
        </p:spPr>
        <p:txBody>
          <a:bodyPr wrap="square" rtlCol="0">
            <a:spAutoFit/>
          </a:bodyPr>
          <a:lstStyle/>
          <a:p>
            <a:pPr marL="514350" indent="-514350">
              <a:buFont typeface="+mj-lt"/>
              <a:buAutoNum type="arabicPeriod"/>
            </a:pPr>
            <a:r>
              <a:rPr lang="en-GB" b="1" dirty="0" smtClean="0">
                <a:latin typeface="Alexandria" pitchFamily="2" charset="-78"/>
              </a:rPr>
              <a:t>INTRODUCTION</a:t>
            </a:r>
          </a:p>
          <a:p>
            <a:pPr algn="just"/>
            <a:r>
              <a:rPr lang="en-US" sz="1600" dirty="0" smtClean="0">
                <a:latin typeface="Alexandria" pitchFamily="2" charset="-78"/>
              </a:rPr>
              <a:t>Credit </a:t>
            </a:r>
            <a:r>
              <a:rPr lang="en-US" sz="1600" dirty="0">
                <a:latin typeface="Alexandria" pitchFamily="2" charset="-78"/>
              </a:rPr>
              <a:t>underwriting—namely, the decision whether to provide credit to a consumer and under which conditions—depends on evaluating the default risk entailed in the provision of such </a:t>
            </a:r>
            <a:r>
              <a:rPr lang="en-US" sz="1600" dirty="0" smtClean="0">
                <a:latin typeface="Alexandria" pitchFamily="2" charset="-78"/>
              </a:rPr>
              <a:t>credit. However</a:t>
            </a:r>
            <a:r>
              <a:rPr lang="en-US" sz="1600" dirty="0">
                <a:latin typeface="Alexandria" pitchFamily="2" charset="-78"/>
              </a:rPr>
              <a:t>, following the information revolution and the development of advanced automated technologies for transmitting and analyzing data, more and more credit providers have turned to rely on algorithmic credit underwriting, sometimes even without any human involvement. Today, lenders predict consumers’ credit risk using algorithmic tools, such as machine learning (ML), that process vast amounts of diverse information quickly and efficiently. Lenders’ turn to algorithmic underwriting was initially facilitated by credit data-sharing regimes, originally established in the United States and which have now become prevalent in many other countries as </a:t>
            </a:r>
            <a:r>
              <a:rPr lang="en-US" sz="1600" dirty="0" smtClean="0">
                <a:latin typeface="Alexandria" pitchFamily="2" charset="-78"/>
              </a:rPr>
              <a:t>well. Over </a:t>
            </a:r>
            <a:r>
              <a:rPr lang="en-US" sz="1600" dirty="0">
                <a:latin typeface="Alexandria" pitchFamily="2" charset="-78"/>
              </a:rPr>
              <a:t>the years, these regimes have developed into an established industry, leading to the creation of a financial information market and an institutionalized framework for trading in financial information about </a:t>
            </a:r>
            <a:r>
              <a:rPr lang="en-US" sz="1600" dirty="0" smtClean="0">
                <a:latin typeface="Alexandria" pitchFamily="2" charset="-78"/>
              </a:rPr>
              <a:t>individuals. A </a:t>
            </a:r>
            <a:r>
              <a:rPr lang="en-US" sz="1600" dirty="0">
                <a:latin typeface="Alexandria" pitchFamily="2" charset="-78"/>
              </a:rPr>
              <a:t>key player in credit data-sharing regimes is </a:t>
            </a:r>
            <a:r>
              <a:rPr lang="en-US" sz="1600" b="1" dirty="0">
                <a:latin typeface="Alexandria" pitchFamily="2" charset="-78"/>
              </a:rPr>
              <a:t>the credit bureau</a:t>
            </a:r>
            <a:r>
              <a:rPr lang="en-US" sz="1600" dirty="0">
                <a:latin typeface="Alexandria" pitchFamily="2" charset="-78"/>
              </a:rPr>
              <a:t>—a commercial entity that collects, processes and sells credit data and various services based on this data</a:t>
            </a:r>
            <a:r>
              <a:rPr lang="en-US" sz="1600" dirty="0" smtClean="0">
                <a:latin typeface="Alexandria" pitchFamily="2" charset="-78"/>
              </a:rPr>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8775802"/>
      </p:ext>
    </p:extLst>
  </p:cSld>
  <p:clrMapOvr>
    <a:masterClrMapping/>
  </p:clrMapOvr>
  <mc:AlternateContent xmlns:mc="http://schemas.openxmlformats.org/markup-compatibility/2006" xmlns:p14="http://schemas.microsoft.com/office/powerpoint/2010/main">
    <mc:Choice Requires="p14">
      <p:transition p14:dur="10" advTm="259382"/>
    </mc:Choice>
    <mc:Fallback xmlns="">
      <p:transition advTm="259382"/>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31763"/>
          </a:xfrm>
          <a:prstGeom prst="rect">
            <a:avLst/>
          </a:prstGeom>
          <a:noFill/>
        </p:spPr>
        <p:txBody>
          <a:bodyPr wrap="square" rtlCol="0">
            <a:spAutoFit/>
          </a:bodyPr>
          <a:lstStyle/>
          <a:p>
            <a:pPr marL="514350" indent="-514350">
              <a:buFont typeface="+mj-lt"/>
              <a:buAutoNum type="arabicPeriod"/>
            </a:pPr>
            <a:r>
              <a:rPr lang="en-GB" b="1" dirty="0" smtClean="0">
                <a:latin typeface="Alexandria" pitchFamily="2" charset="-78"/>
              </a:rPr>
              <a:t>INTRODUCTION</a:t>
            </a:r>
          </a:p>
          <a:p>
            <a:pPr algn="just"/>
            <a:r>
              <a:rPr lang="en-US" sz="1600" dirty="0" smtClean="0">
                <a:latin typeface="Alexandria" pitchFamily="2" charset="-78"/>
              </a:rPr>
              <a:t>‘</a:t>
            </a:r>
            <a:r>
              <a:rPr lang="en-US" sz="1400" dirty="0">
                <a:latin typeface="Alexandria" pitchFamily="2" charset="-78"/>
              </a:rPr>
              <a:t>Credit scoring’ stands at the core of these services. Many lenders purchase credit scores from credit bureaus as a key component in their underwriting </a:t>
            </a:r>
            <a:r>
              <a:rPr lang="en-US" sz="1400" dirty="0" smtClean="0">
                <a:latin typeface="Alexandria" pitchFamily="2" charset="-78"/>
              </a:rPr>
              <a:t>process. These </a:t>
            </a:r>
            <a:r>
              <a:rPr lang="en-US" sz="1400" dirty="0">
                <a:latin typeface="Alexandria" pitchFamily="2" charset="-78"/>
              </a:rPr>
              <a:t>companies analyze vast amounts of data, including alternative information from various sources, such as videos, photos and audio, to find reliable indications of credit risk. Some even use information stored on smart devices that operate ‘Internet of Things’ technology to generate data that may help with assessing credit </a:t>
            </a:r>
            <a:r>
              <a:rPr lang="en-US" sz="1400" dirty="0" smtClean="0">
                <a:latin typeface="Alexandria" pitchFamily="2" charset="-78"/>
              </a:rPr>
              <a:t>risk.</a:t>
            </a:r>
            <a:r>
              <a:rPr lang="en-GB" sz="1400" b="1" dirty="0">
                <a:latin typeface="Alexandria" pitchFamily="2" charset="-78"/>
              </a:rPr>
              <a:t> </a:t>
            </a:r>
            <a:r>
              <a:rPr lang="en-US" sz="1400" dirty="0" smtClean="0">
                <a:latin typeface="Alexandria" pitchFamily="2" charset="-78"/>
              </a:rPr>
              <a:t>Today</a:t>
            </a:r>
            <a:r>
              <a:rPr lang="en-US" sz="1400" dirty="0">
                <a:latin typeface="Alexandria" pitchFamily="2" charset="-78"/>
              </a:rPr>
              <a:t>, algorithmic credit underwriting goes far beyond traditional credit scoring by credit bureaus</a:t>
            </a:r>
            <a:r>
              <a:rPr lang="en-US" sz="1400" dirty="0" smtClean="0">
                <a:latin typeface="Alexandria" pitchFamily="2" charset="-78"/>
              </a:rPr>
              <a:t>. In </a:t>
            </a:r>
            <a:r>
              <a:rPr lang="en-US" sz="1400" dirty="0">
                <a:latin typeface="Alexandria" pitchFamily="2" charset="-78"/>
              </a:rPr>
              <a:t>addition to purchasing external credit scoring services, many lenders apply internal AI-based models to predict credit risk</a:t>
            </a:r>
            <a:r>
              <a:rPr lang="en-US" sz="1400" dirty="0" smtClean="0">
                <a:latin typeface="Alexandria" pitchFamily="2" charset="-78"/>
              </a:rPr>
              <a:t>. To </a:t>
            </a:r>
            <a:r>
              <a:rPr lang="en-US" sz="1400" dirty="0">
                <a:latin typeface="Alexandria" pitchFamily="2" charset="-78"/>
              </a:rPr>
              <a:t>build these models, they independently collect and analyze a wide range of data that may predict the creditworthiness or repayment ability of the </a:t>
            </a:r>
            <a:r>
              <a:rPr lang="en-US" sz="1400" dirty="0" smtClean="0">
                <a:latin typeface="Alexandria" pitchFamily="2" charset="-78"/>
              </a:rPr>
              <a:t>customer. This </a:t>
            </a:r>
            <a:r>
              <a:rPr lang="en-US" sz="1400" dirty="0">
                <a:latin typeface="Alexandria" pitchFamily="2" charset="-78"/>
              </a:rPr>
              <a:t>data may rely on financial data records about their customers, possibly obtained through open banking systems, as well as non-financial data collected and analyzed by AI technologies, such as data about activity on social networks, frequency of use of smartphones, fitness, surfing activity on websites, and </a:t>
            </a:r>
            <a:r>
              <a:rPr lang="en-US" sz="1400" dirty="0" smtClean="0">
                <a:latin typeface="Alexandria" pitchFamily="2" charset="-78"/>
              </a:rPr>
              <a:t>more.</a:t>
            </a:r>
            <a:r>
              <a:rPr lang="en-US" sz="1400" dirty="0">
                <a:latin typeface="Alexandria" pitchFamily="2" charset="-78"/>
              </a:rPr>
              <a:t> </a:t>
            </a:r>
            <a:r>
              <a:rPr lang="en-US" sz="1400" dirty="0" smtClean="0">
                <a:latin typeface="Alexandria" pitchFamily="2" charset="-78"/>
              </a:rPr>
              <a:t>The </a:t>
            </a:r>
            <a:r>
              <a:rPr lang="en-US" sz="1400" dirty="0">
                <a:latin typeface="Alexandria" pitchFamily="2" charset="-78"/>
              </a:rPr>
              <a:t>expansion of the scope and type of data used to produce AI-based credit underwriting models has enabled drawing a considerably more accurate picture regarding the customer’s ability to repay their </a:t>
            </a:r>
            <a:r>
              <a:rPr lang="en-US" sz="1400" dirty="0" smtClean="0">
                <a:latin typeface="Alexandria" pitchFamily="2" charset="-78"/>
              </a:rPr>
              <a:t>debts. In </a:t>
            </a:r>
            <a:r>
              <a:rPr lang="en-US" sz="1400" dirty="0">
                <a:latin typeface="Alexandria" pitchFamily="2" charset="-78"/>
              </a:rPr>
              <a:t>light of the growing potential of relying on non-financial data in consumer credit underwriting models, one may question the necessity of credit data-sharing mechanisms of the kind that exist in different countries</a:t>
            </a:r>
            <a:r>
              <a:rPr lang="en-US" sz="1400" dirty="0" smtClean="0">
                <a:latin typeface="Alexandria" pitchFamily="2" charset="-78"/>
              </a:rPr>
              <a:t>.</a:t>
            </a:r>
            <a:endParaRPr lang="en-GB" sz="1400"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25331990"/>
      </p:ext>
    </p:extLst>
  </p:cSld>
  <p:clrMapOvr>
    <a:masterClrMapping/>
  </p:clrMapOvr>
  <mc:AlternateContent xmlns:mc="http://schemas.openxmlformats.org/markup-compatibility/2006" xmlns:p14="http://schemas.microsoft.com/office/powerpoint/2010/main">
    <mc:Choice Requires="p14">
      <p:transition p14:dur="10" advTm="365292"/>
    </mc:Choice>
    <mc:Fallback xmlns="">
      <p:transition advTm="365292"/>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9" y="426152"/>
            <a:ext cx="913039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311371" y="1514428"/>
            <a:ext cx="4939659" cy="2585283"/>
          </a:xfrm>
          <a:prstGeom prst="rect">
            <a:avLst/>
          </a:prstGeom>
          <a:noFill/>
          <a:ln>
            <a:noFill/>
          </a:ln>
        </p:spPr>
        <p:txBody>
          <a:bodyPr spcFirstLastPara="1" wrap="square" lIns="91425" tIns="45700" rIns="91425" bIns="45700" anchor="t" anchorCtr="0">
            <a:spAutoFit/>
          </a:bodyPr>
          <a:lstStyle/>
          <a:p>
            <a:r>
              <a:rPr lang="en-GB" b="1" dirty="0" smtClean="0">
                <a:latin typeface="Alexandria" pitchFamily="2" charset="-78"/>
              </a:rPr>
              <a:t>2. AI-BASED </a:t>
            </a:r>
            <a:r>
              <a:rPr lang="en-GB" b="1" dirty="0">
                <a:latin typeface="Alexandria" pitchFamily="2" charset="-78"/>
              </a:rPr>
              <a:t>CONSUMER </a:t>
            </a:r>
            <a:r>
              <a:rPr lang="en-GB" b="1" dirty="0" smtClean="0">
                <a:latin typeface="Alexandria" pitchFamily="2" charset="-78"/>
              </a:rPr>
              <a:t>CREDIT UNDERWRITING</a:t>
            </a:r>
            <a:r>
              <a:rPr lang="en-GB" b="1" dirty="0">
                <a:latin typeface="Alexandria" pitchFamily="2" charset="-78"/>
              </a:rPr>
              <a:t>: OPPORTUNITIES, RISKS </a:t>
            </a:r>
            <a:r>
              <a:rPr lang="en-GB" b="1" dirty="0" smtClean="0">
                <a:latin typeface="Alexandria" pitchFamily="2" charset="-78"/>
              </a:rPr>
              <a:t>AND CHALLENGES</a:t>
            </a:r>
            <a:endParaRPr lang="en-GB" b="1" dirty="0">
              <a:latin typeface="Alexandria" pitchFamily="2" charset="-78"/>
            </a:endParaRPr>
          </a:p>
          <a:p>
            <a:r>
              <a:rPr lang="en-US" b="1" dirty="0">
                <a:latin typeface="Alexandria" pitchFamily="2" charset="-78"/>
              </a:rPr>
              <a:t> </a:t>
            </a:r>
            <a:r>
              <a:rPr lang="en-US" b="1" dirty="0" smtClean="0">
                <a:latin typeface="Alexandria" pitchFamily="2" charset="-78"/>
              </a:rPr>
              <a:t>  2.1 </a:t>
            </a:r>
            <a:r>
              <a:rPr lang="en-US" b="1" dirty="0">
                <a:latin typeface="Alexandria" pitchFamily="2" charset="-78"/>
              </a:rPr>
              <a:t>From Manual to </a:t>
            </a:r>
            <a:r>
              <a:rPr lang="en-US" b="1" dirty="0" smtClean="0">
                <a:latin typeface="Alexandria" pitchFamily="2" charset="-78"/>
              </a:rPr>
              <a:t>AI-based        Consumer </a:t>
            </a:r>
            <a:r>
              <a:rPr lang="en-US" b="1" dirty="0">
                <a:latin typeface="Alexandria" pitchFamily="2" charset="-78"/>
              </a:rPr>
              <a:t>Credit </a:t>
            </a:r>
            <a:r>
              <a:rPr lang="en-US" b="1" dirty="0" smtClean="0">
                <a:latin typeface="Alexandria" pitchFamily="2" charset="-78"/>
              </a:rPr>
              <a:t>Underwriting</a:t>
            </a:r>
          </a:p>
          <a:p>
            <a:r>
              <a:rPr lang="en-US" b="1" dirty="0" smtClean="0">
                <a:latin typeface="Alexandria" pitchFamily="2" charset="-78"/>
              </a:rPr>
              <a:t>   2.2 </a:t>
            </a:r>
            <a:r>
              <a:rPr lang="en-US" b="1" dirty="0">
                <a:latin typeface="Alexandria" pitchFamily="2" charset="-78"/>
              </a:rPr>
              <a:t>The Opportunities of AI-based </a:t>
            </a:r>
            <a:r>
              <a:rPr lang="en-US" b="1" dirty="0" smtClean="0">
                <a:latin typeface="Alexandria" pitchFamily="2" charset="-78"/>
              </a:rPr>
              <a:t>Underwriting</a:t>
            </a:r>
          </a:p>
          <a:p>
            <a:r>
              <a:rPr lang="en-US" b="1" dirty="0" smtClean="0">
                <a:latin typeface="Alexandria" pitchFamily="2" charset="-78"/>
              </a:rPr>
              <a:t>   2.3 </a:t>
            </a:r>
            <a:r>
              <a:rPr lang="en-US" b="1" dirty="0">
                <a:latin typeface="Alexandria" pitchFamily="2" charset="-78"/>
              </a:rPr>
              <a:t>The Risks of AI-based Consumer Underwriting</a:t>
            </a:r>
            <a:endParaRPr lang="en-GB" dirty="0">
              <a:latin typeface="Alexandria" pitchFamily="2" charset="-78"/>
            </a:endParaRPr>
          </a:p>
        </p:txBody>
      </p:sp>
    </p:spTree>
    <p:extLst>
      <p:ext uri="{BB962C8B-B14F-4D97-AF65-F5344CB8AC3E}">
        <p14:creationId xmlns:p14="http://schemas.microsoft.com/office/powerpoint/2010/main" val="3763225090"/>
      </p:ext>
    </p:extLst>
  </p:cSld>
  <p:clrMapOvr>
    <a:masterClrMapping/>
  </p:clrMapOvr>
  <p:transition spd="slow" advTm="78378">
    <p:comb/>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24096"/>
          </a:xfrm>
          <a:prstGeom prst="rect">
            <a:avLst/>
          </a:prstGeom>
          <a:noFill/>
        </p:spPr>
        <p:txBody>
          <a:bodyPr wrap="square" rtlCol="0">
            <a:spAutoFit/>
          </a:bodyPr>
          <a:lstStyle/>
          <a:p>
            <a:pPr algn="just"/>
            <a:r>
              <a:rPr lang="en-GB" b="1" dirty="0">
                <a:latin typeface="Alexandria" pitchFamily="2" charset="-78"/>
              </a:rPr>
              <a:t>2. AI-BASED CONSUMER CREDIT UNDERWRITING: OPPORTUNITIES, RISKS </a:t>
            </a:r>
            <a:r>
              <a:rPr lang="en-GB" b="1" dirty="0" smtClean="0">
                <a:latin typeface="Alexandria" pitchFamily="2" charset="-78"/>
              </a:rPr>
              <a:t>AND CHALLENGES</a:t>
            </a:r>
          </a:p>
          <a:p>
            <a:pPr algn="just"/>
            <a:r>
              <a:rPr lang="en-US" b="1" dirty="0">
                <a:latin typeface="Alexandria" pitchFamily="2" charset="-78"/>
              </a:rPr>
              <a:t>2.1 From Manual to AI-based Consumer Credit Underwriting</a:t>
            </a:r>
          </a:p>
          <a:p>
            <a:pPr algn="just"/>
            <a:r>
              <a:rPr lang="en-US" sz="1400" dirty="0" smtClean="0">
                <a:latin typeface="Alexandria" pitchFamily="2" charset="-78"/>
              </a:rPr>
              <a:t>Indeed</a:t>
            </a:r>
            <a:r>
              <a:rPr lang="en-US" sz="1400" dirty="0">
                <a:latin typeface="Alexandria" pitchFamily="2" charset="-78"/>
              </a:rPr>
              <a:t>, the accuracy and efficiency of predictive models depends on the four Vs of the input data</a:t>
            </a:r>
            <a:r>
              <a:rPr lang="en-US" sz="1400" b="1" dirty="0">
                <a:latin typeface="Alexandria" pitchFamily="2" charset="-78"/>
              </a:rPr>
              <a:t>: volume, variety, velocity and veracity. </a:t>
            </a:r>
            <a:r>
              <a:rPr lang="en-US" sz="1400" dirty="0">
                <a:latin typeface="Alexandria" pitchFamily="2" charset="-78"/>
              </a:rPr>
              <a:t>Lenders, hence, leverage diverse sources of data and sophisticated ML techniques to develop algorithmic models of credit </a:t>
            </a:r>
            <a:r>
              <a:rPr lang="en-US" sz="1400" dirty="0" smtClean="0">
                <a:latin typeface="Alexandria" pitchFamily="2" charset="-78"/>
              </a:rPr>
              <a:t>underwriting. Unlike </a:t>
            </a:r>
            <a:r>
              <a:rPr lang="en-US" sz="1400" dirty="0">
                <a:latin typeface="Alexandria" pitchFamily="2" charset="-78"/>
              </a:rPr>
              <a:t>earlier algorithmic models for assessing creditworthiness, today’s models use both financial data as well as non-financial (or ‘alternative’) data as their </a:t>
            </a:r>
            <a:r>
              <a:rPr lang="en-US" sz="1400" dirty="0" smtClean="0">
                <a:latin typeface="Alexandria" pitchFamily="2" charset="-78"/>
              </a:rPr>
              <a:t>input. Credit </a:t>
            </a:r>
            <a:r>
              <a:rPr lang="en-US" sz="1400" dirty="0">
                <a:latin typeface="Alexandria" pitchFamily="2" charset="-78"/>
              </a:rPr>
              <a:t>scoring refers to ‘the use of statistical techniques to classify and rank consumers according to their credit risk, as estimated from patterns in the past credit performance and financial account transaction data of consumers with similar attributes.’ credit scores could be purchased from authorized credit bureaus or from private </a:t>
            </a:r>
            <a:r>
              <a:rPr lang="en-US" sz="1400" dirty="0" err="1">
                <a:latin typeface="Alexandria" pitchFamily="2" charset="-78"/>
              </a:rPr>
              <a:t>FinTech</a:t>
            </a:r>
            <a:r>
              <a:rPr lang="en-US" sz="1400" dirty="0">
                <a:latin typeface="Alexandria" pitchFamily="2" charset="-78"/>
              </a:rPr>
              <a:t> companies who specialize in providing credit risk assessments, depending on local financial </a:t>
            </a:r>
            <a:r>
              <a:rPr lang="en-US" sz="1400" dirty="0" smtClean="0">
                <a:latin typeface="Alexandria" pitchFamily="2" charset="-78"/>
              </a:rPr>
              <a:t>regulations. Nevertheless</a:t>
            </a:r>
            <a:r>
              <a:rPr lang="en-US" sz="1400" dirty="0">
                <a:latin typeface="Alexandria" pitchFamily="2" charset="-78"/>
              </a:rPr>
              <a:t>, consumers’ credit scores are not necessarily the definitive parameter in lenders’ credit underwriting </a:t>
            </a:r>
            <a:r>
              <a:rPr lang="en-US" sz="1400" dirty="0" smtClean="0">
                <a:latin typeface="Alexandria" pitchFamily="2" charset="-78"/>
              </a:rPr>
              <a:t>models. Rather</a:t>
            </a:r>
            <a:r>
              <a:rPr lang="en-US" sz="1400" dirty="0">
                <a:latin typeface="Alexandria" pitchFamily="2" charset="-78"/>
              </a:rPr>
              <a:t>, lenders usually combine this numerical indicator with additional financial data extracted from the consumer’s credit history as documented by the lender, financial data available through systems of open banking, and alternative data available on public databases</a:t>
            </a:r>
            <a:r>
              <a:rPr lang="en-US" sz="1400" dirty="0" smtClean="0">
                <a:latin typeface="Alexandria" pitchFamily="2" charset="-78"/>
              </a:rPr>
              <a:t>. </a:t>
            </a:r>
            <a:r>
              <a:rPr lang="en-US" sz="1400" dirty="0">
                <a:latin typeface="Alexandria" pitchFamily="2" charset="-78"/>
              </a:rPr>
              <a:t>Figure 7.1 demonstrates the different input data weighted by credit underwriting </a:t>
            </a:r>
            <a:r>
              <a:rPr lang="en-US" sz="1400" dirty="0" smtClean="0">
                <a:latin typeface="Alexandria" pitchFamily="2" charset="-78"/>
              </a:rPr>
              <a:t>models.</a:t>
            </a:r>
            <a:r>
              <a:rPr lang="en-US" sz="1400" dirty="0">
                <a:latin typeface="Alexandria" pitchFamily="2" charset="-78"/>
              </a:rPr>
              <a:t> </a:t>
            </a:r>
            <a:endParaRPr lang="en-US" sz="1400"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876242820"/>
      </p:ext>
    </p:extLst>
  </p:cSld>
  <p:clrMapOvr>
    <a:masterClrMapping/>
  </p:clrMapOvr>
  <mc:AlternateContent xmlns:mc="http://schemas.openxmlformats.org/markup-compatibility/2006" xmlns:p14="http://schemas.microsoft.com/office/powerpoint/2010/main">
    <mc:Choice Requires="p14">
      <p:transition p14:dur="10" advTm="298501"/>
    </mc:Choice>
    <mc:Fallback xmlns="">
      <p:transition advTm="298501"/>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69332"/>
          </a:xfrm>
          <a:prstGeom prst="rect">
            <a:avLst/>
          </a:prstGeom>
          <a:noFill/>
        </p:spPr>
        <p:txBody>
          <a:bodyPr wrap="square" rtlCol="0">
            <a:spAutoFit/>
          </a:bodyPr>
          <a:lstStyle/>
          <a:p>
            <a:r>
              <a:rPr lang="en-US" b="1" dirty="0" smtClean="0">
                <a:latin typeface="Alexandria" pitchFamily="2" charset="-78"/>
              </a:rPr>
              <a:t>2.1 </a:t>
            </a:r>
            <a:r>
              <a:rPr lang="en-US" b="1" dirty="0">
                <a:latin typeface="Alexandria" pitchFamily="2" charset="-78"/>
              </a:rPr>
              <a:t>From Manual to AI-based Consumer Credit </a:t>
            </a:r>
            <a:r>
              <a:rPr lang="en-US" b="1" dirty="0" smtClean="0">
                <a:latin typeface="Alexandria" pitchFamily="2" charset="-78"/>
              </a:rPr>
              <a:t>Underwriting</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01339" y="2572522"/>
            <a:ext cx="5499231" cy="3189649"/>
          </a:xfrm>
          <a:prstGeom prst="rect">
            <a:avLst/>
          </a:prstGeom>
        </p:spPr>
      </p:pic>
    </p:spTree>
    <p:extLst>
      <p:ext uri="{BB962C8B-B14F-4D97-AF65-F5344CB8AC3E}">
        <p14:creationId xmlns:p14="http://schemas.microsoft.com/office/powerpoint/2010/main" val="1092091644"/>
      </p:ext>
    </p:extLst>
  </p:cSld>
  <p:clrMapOvr>
    <a:masterClrMapping/>
  </p:clrMapOvr>
  <mc:AlternateContent xmlns:mc="http://schemas.openxmlformats.org/markup-compatibility/2006" xmlns:p14="http://schemas.microsoft.com/office/powerpoint/2010/main">
    <mc:Choice Requires="p14">
      <p:transition p14:dur="10" advTm="121893"/>
    </mc:Choice>
    <mc:Fallback xmlns="">
      <p:transition advTm="121893"/>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831544"/>
          </a:xfrm>
          <a:prstGeom prst="rect">
            <a:avLst/>
          </a:prstGeom>
          <a:noFill/>
        </p:spPr>
        <p:txBody>
          <a:bodyPr wrap="square" rtlCol="0">
            <a:spAutoFit/>
          </a:bodyPr>
          <a:lstStyle/>
          <a:p>
            <a:pPr algn="just"/>
            <a:r>
              <a:rPr lang="en-GB" b="1" dirty="0">
                <a:latin typeface="Alexandria" pitchFamily="2" charset="-78"/>
              </a:rPr>
              <a:t>2. AI-BASED CONSUMER CREDIT UNDERWRITING: OPPORTUNITIES, RISKS </a:t>
            </a:r>
            <a:r>
              <a:rPr lang="en-GB" b="1" dirty="0" smtClean="0">
                <a:latin typeface="Alexandria" pitchFamily="2" charset="-78"/>
              </a:rPr>
              <a:t>AND CHALLENGES</a:t>
            </a:r>
          </a:p>
          <a:p>
            <a:pPr algn="just"/>
            <a:endParaRPr lang="en-US" sz="1400" b="1" dirty="0" smtClean="0">
              <a:latin typeface="Alexandria" pitchFamily="2" charset="-78"/>
            </a:endParaRPr>
          </a:p>
          <a:p>
            <a:pPr algn="just"/>
            <a:r>
              <a:rPr lang="en-US" sz="1600" b="1" dirty="0" smtClean="0">
                <a:latin typeface="Alexandria" pitchFamily="2" charset="-78"/>
              </a:rPr>
              <a:t>2.1 </a:t>
            </a:r>
            <a:r>
              <a:rPr lang="en-US" sz="1600" b="1" dirty="0">
                <a:latin typeface="Alexandria" pitchFamily="2" charset="-78"/>
              </a:rPr>
              <a:t>From Manual to AI-based Consumer Credit Underwriting</a:t>
            </a:r>
          </a:p>
          <a:p>
            <a:pPr algn="just"/>
            <a:r>
              <a:rPr lang="en-US" sz="1600" dirty="0" smtClean="0">
                <a:latin typeface="Alexandria" pitchFamily="2" charset="-78"/>
              </a:rPr>
              <a:t>The </a:t>
            </a:r>
            <a:r>
              <a:rPr lang="en-US" sz="1600" dirty="0">
                <a:latin typeface="Alexandria" pitchFamily="2" charset="-78"/>
              </a:rPr>
              <a:t>shift to AI-based consumer credit underwriting offers an </a:t>
            </a:r>
            <a:r>
              <a:rPr lang="en-US" sz="1600" dirty="0" smtClean="0">
                <a:latin typeface="Alexandria" pitchFamily="2" charset="-78"/>
              </a:rPr>
              <a:t>unprecedented opportunity </a:t>
            </a:r>
            <a:r>
              <a:rPr lang="en-US" sz="1600" dirty="0">
                <a:latin typeface="Alexandria" pitchFamily="2" charset="-78"/>
              </a:rPr>
              <a:t>to make prompt and accurate decisions about credit eligibility </a:t>
            </a:r>
            <a:r>
              <a:rPr lang="en-US" sz="1600" dirty="0" smtClean="0">
                <a:latin typeface="Alexandria" pitchFamily="2" charset="-78"/>
              </a:rPr>
              <a:t>and pricing</a:t>
            </a:r>
            <a:r>
              <a:rPr lang="en-US" sz="1600" dirty="0">
                <a:latin typeface="Alexandria" pitchFamily="2" charset="-78"/>
              </a:rPr>
              <a:t>, and may open up the lending market to those who have once been </a:t>
            </a:r>
            <a:r>
              <a:rPr lang="en-US" sz="1600" dirty="0" smtClean="0">
                <a:latin typeface="Alexandria" pitchFamily="2" charset="-78"/>
              </a:rPr>
              <a:t>credit </a:t>
            </a:r>
            <a:r>
              <a:rPr lang="en-US" sz="1600" dirty="0">
                <a:latin typeface="Alexandria" pitchFamily="2" charset="-78"/>
              </a:rPr>
              <a:t>invisible. At the same time, however, like other AI-based </a:t>
            </a:r>
            <a:r>
              <a:rPr lang="en-US" sz="1600" dirty="0" smtClean="0">
                <a:latin typeface="Alexandria" pitchFamily="2" charset="-78"/>
              </a:rPr>
              <a:t>decision-making mechanisms</a:t>
            </a:r>
            <a:r>
              <a:rPr lang="en-US" sz="1600" dirty="0">
                <a:latin typeface="Alexandria" pitchFamily="2" charset="-78"/>
              </a:rPr>
              <a:t>, it may risk fundamental rights. These opportunities and risks are</a:t>
            </a:r>
          </a:p>
          <a:p>
            <a:pPr algn="just"/>
            <a:r>
              <a:rPr lang="en-GB" sz="1600" dirty="0">
                <a:latin typeface="Alexandria" pitchFamily="2" charset="-78"/>
              </a:rPr>
              <a:t>summarized below.</a:t>
            </a:r>
            <a:endParaRPr lang="en-US" sz="1600" dirty="0">
              <a:latin typeface="Alexandria" pitchFamily="2" charset="-78"/>
            </a:endParaRPr>
          </a:p>
          <a:p>
            <a:pPr algn="just"/>
            <a:r>
              <a:rPr lang="en-US" sz="1600" dirty="0">
                <a:latin typeface="Alexandria" pitchFamily="2" charset="-78"/>
              </a:rPr>
              <a:t/>
            </a:r>
            <a:br>
              <a:rPr lang="en-US" sz="1600" dirty="0">
                <a:latin typeface="Alexandria" pitchFamily="2" charset="-78"/>
              </a:rPr>
            </a:b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593399239"/>
      </p:ext>
    </p:extLst>
  </p:cSld>
  <p:clrMapOvr>
    <a:masterClrMapping/>
  </p:clrMapOvr>
  <mc:AlternateContent xmlns:mc="http://schemas.openxmlformats.org/markup-compatibility/2006" xmlns:p14="http://schemas.microsoft.com/office/powerpoint/2010/main">
    <mc:Choice Requires="p14">
      <p:transition p14:dur="10" advTm="100465"/>
    </mc:Choice>
    <mc:Fallback xmlns="">
      <p:transition advTm="100465"/>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617280" y="2101396"/>
            <a:ext cx="10680984" cy="4001095"/>
          </a:xfrm>
          <a:prstGeom prst="rect">
            <a:avLst/>
          </a:prstGeom>
          <a:noFill/>
        </p:spPr>
        <p:txBody>
          <a:bodyPr wrap="square" rtlCol="0">
            <a:spAutoFit/>
          </a:bodyPr>
          <a:lstStyle/>
          <a:p>
            <a:pPr algn="just"/>
            <a:r>
              <a:rPr lang="en-US" sz="1600" b="1" dirty="0">
                <a:latin typeface="Alexandria" pitchFamily="2" charset="-78"/>
              </a:rPr>
              <a:t>2.2 The Opportunities of AI-based </a:t>
            </a:r>
            <a:r>
              <a:rPr lang="en-US" sz="1600" b="1" dirty="0" smtClean="0">
                <a:latin typeface="Alexandria" pitchFamily="2" charset="-78"/>
              </a:rPr>
              <a:t>Underwriting</a:t>
            </a:r>
          </a:p>
          <a:p>
            <a:pPr algn="just"/>
            <a:r>
              <a:rPr lang="en-US" sz="1400" dirty="0">
                <a:latin typeface="Alexandria" pitchFamily="2" charset="-78"/>
              </a:rPr>
              <a:t>To begin with, the capabilities of AI make the process of consumer credit underwriting more efficient. Empirical evidence provides ample support to this proposition. The application of algorithmic decision-making in credit scoring reduces both the cost and the time of acquiring the relevant data capable of assessing the consumer’s </a:t>
            </a:r>
            <a:r>
              <a:rPr lang="en-US" sz="1400" dirty="0" smtClean="0">
                <a:latin typeface="Alexandria" pitchFamily="2" charset="-78"/>
              </a:rPr>
              <a:t>creditworthiness. Big </a:t>
            </a:r>
            <a:r>
              <a:rPr lang="en-US" sz="1400" dirty="0">
                <a:latin typeface="Alexandria" pitchFamily="2" charset="-78"/>
              </a:rPr>
              <a:t>data techniques extract, sort and analyze the relevant data in a speedy manner, replacing the slow and costly process of meeting consumers in person and documenting their financial information </a:t>
            </a:r>
            <a:r>
              <a:rPr lang="en-US" sz="1400" dirty="0" smtClean="0">
                <a:latin typeface="Alexandria" pitchFamily="2" charset="-78"/>
              </a:rPr>
              <a:t>manually. Moreover</a:t>
            </a:r>
            <a:r>
              <a:rPr lang="en-US" sz="1400" dirty="0">
                <a:latin typeface="Alexandria" pitchFamily="2" charset="-78"/>
              </a:rPr>
              <a:t>, the use of predictive models that are based on ML, such as random forest, generally improve the accuracy of predicting credit default using simple logistic </a:t>
            </a:r>
            <a:r>
              <a:rPr lang="en-US" sz="1400" dirty="0" smtClean="0">
                <a:latin typeface="Alexandria" pitchFamily="2" charset="-78"/>
              </a:rPr>
              <a:t>models. ML </a:t>
            </a:r>
            <a:r>
              <a:rPr lang="en-US" sz="1400" dirty="0">
                <a:latin typeface="Alexandria" pitchFamily="2" charset="-78"/>
              </a:rPr>
              <a:t>can capture unexpected correlations in data, such as the relation of mobile phone usage, health fitness activity or retail and online borrowing data to credit </a:t>
            </a:r>
            <a:r>
              <a:rPr lang="en-US" sz="1400" dirty="0" smtClean="0">
                <a:latin typeface="Alexandria" pitchFamily="2" charset="-78"/>
              </a:rPr>
              <a:t>risk.  </a:t>
            </a:r>
          </a:p>
          <a:p>
            <a:pPr algn="just"/>
            <a:endParaRPr lang="en-US" sz="1400" dirty="0">
              <a:latin typeface="Alexandria" pitchFamily="2" charset="-78"/>
            </a:endParaRPr>
          </a:p>
          <a:p>
            <a:pPr algn="just"/>
            <a:r>
              <a:rPr lang="en-US" sz="1400" dirty="0" smtClean="0">
                <a:latin typeface="Alexandria" pitchFamily="2" charset="-78"/>
              </a:rPr>
              <a:t>Additionally</a:t>
            </a:r>
            <a:r>
              <a:rPr lang="en-US" sz="1400" dirty="0">
                <a:latin typeface="Alexandria" pitchFamily="2" charset="-78"/>
              </a:rPr>
              <a:t>, since ML models process a much larger number of data points regarding the consumer, the relational weight given to each factor reduces, and consequently also the risk of </a:t>
            </a:r>
            <a:r>
              <a:rPr lang="en-US" sz="1400" dirty="0" smtClean="0">
                <a:latin typeface="Alexandria" pitchFamily="2" charset="-78"/>
              </a:rPr>
              <a:t>error. Further </a:t>
            </a:r>
            <a:r>
              <a:rPr lang="en-US" sz="1400" dirty="0">
                <a:latin typeface="Alexandria" pitchFamily="2" charset="-78"/>
              </a:rPr>
              <a:t>and related, the use of AI for credit underwriting may promote competition in the lending industry, consequently expanding credit eligibility and increasing financial </a:t>
            </a:r>
            <a:r>
              <a:rPr lang="en-US" sz="1400" dirty="0" smtClean="0">
                <a:latin typeface="Alexandria" pitchFamily="2" charset="-78"/>
              </a:rPr>
              <a:t>inclusion. Some </a:t>
            </a:r>
            <a:r>
              <a:rPr lang="en-US" sz="1400" dirty="0">
                <a:latin typeface="Alexandria" pitchFamily="2" charset="-78"/>
              </a:rPr>
              <a:t>groups in the population coming from low-income, less educated and ethnic minority backgrounds have systematically suffered from very low credit scores, not because of their payback potential, but because of their lacking financial history (‘credit invisibles</a:t>
            </a:r>
            <a:r>
              <a:rPr lang="en-US" sz="1400" dirty="0" smtClean="0">
                <a:latin typeface="Alexandria" pitchFamily="2" charset="-78"/>
              </a:rPr>
              <a:t>’). Indeed</a:t>
            </a:r>
            <a:r>
              <a:rPr lang="en-US" sz="1400" dirty="0">
                <a:latin typeface="Alexandria" pitchFamily="2" charset="-78"/>
              </a:rPr>
              <a:t>, in 2019, the American Consumer Financial Protection Bureau (CFPB) found that the application of ML to alternative data resulted in a rise of 27% in credit approval rates</a:t>
            </a:r>
            <a:r>
              <a:rPr lang="en-US" sz="1400" dirty="0" smtClean="0">
                <a:latin typeface="Alexandria" pitchFamily="2" charset="-78"/>
              </a:rPr>
              <a:t>.</a:t>
            </a:r>
            <a:endParaRPr lang="en-US" sz="14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67598279"/>
      </p:ext>
    </p:extLst>
  </p:cSld>
  <p:clrMapOvr>
    <a:masterClrMapping/>
  </p:clrMapOvr>
  <mc:AlternateContent xmlns:mc="http://schemas.openxmlformats.org/markup-compatibility/2006" xmlns:p14="http://schemas.microsoft.com/office/powerpoint/2010/main">
    <mc:Choice Requires="p14">
      <p:transition p14:dur="10" advTm="358203"/>
    </mc:Choice>
    <mc:Fallback xmlns="">
      <p:transition advTm="358203"/>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89823" y="2093883"/>
            <a:ext cx="10467633" cy="3077766"/>
          </a:xfrm>
          <a:prstGeom prst="rect">
            <a:avLst/>
          </a:prstGeom>
          <a:noFill/>
        </p:spPr>
        <p:txBody>
          <a:bodyPr wrap="square" rtlCol="0">
            <a:spAutoFit/>
          </a:bodyPr>
          <a:lstStyle/>
          <a:p>
            <a:pPr algn="just"/>
            <a:r>
              <a:rPr lang="en-US" b="1" dirty="0">
                <a:latin typeface="Alexandria" pitchFamily="2" charset="-78"/>
              </a:rPr>
              <a:t>2.3 The Risks of AI-based Consumer </a:t>
            </a:r>
            <a:r>
              <a:rPr lang="en-US" b="1" dirty="0" smtClean="0">
                <a:latin typeface="Alexandria" pitchFamily="2" charset="-78"/>
              </a:rPr>
              <a:t>Underwriting</a:t>
            </a:r>
          </a:p>
          <a:p>
            <a:pPr algn="just"/>
            <a:r>
              <a:rPr lang="en-US" sz="1600" dirty="0">
                <a:latin typeface="Alexandria" pitchFamily="2" charset="-78"/>
              </a:rPr>
              <a:t>Notwithstanding the important opportunities of using AI and ML in credit underwriting, it raises serious risks to fundamental rights that cannot be </a:t>
            </a:r>
            <a:r>
              <a:rPr lang="en-US" sz="1600" dirty="0" smtClean="0">
                <a:latin typeface="Alexandria" pitchFamily="2" charset="-78"/>
              </a:rPr>
              <a:t>ignored. These </a:t>
            </a:r>
            <a:r>
              <a:rPr lang="en-US" sz="1600" dirty="0">
                <a:latin typeface="Alexandria" pitchFamily="2" charset="-78"/>
              </a:rPr>
              <a:t>sophisticated systems are all vulnerable to errors and bias stemming from the quality of either the input data which feeds the ML model, the model applied to analyze the data or </a:t>
            </a:r>
            <a:r>
              <a:rPr lang="en-US" sz="1600" dirty="0" smtClean="0">
                <a:latin typeface="Alexandria" pitchFamily="2" charset="-78"/>
              </a:rPr>
              <a:t>both. The </a:t>
            </a:r>
            <a:r>
              <a:rPr lang="en-US" sz="1600" dirty="0">
                <a:latin typeface="Alexandria" pitchFamily="2" charset="-78"/>
              </a:rPr>
              <a:t>discriminatory impact of algorithmic credit scoring was revealed in relation to minorities, women and the LGBTQ community</a:t>
            </a:r>
            <a:r>
              <a:rPr lang="en-US" sz="1600" dirty="0" smtClean="0">
                <a:latin typeface="Alexandria" pitchFamily="2" charset="-78"/>
              </a:rPr>
              <a:t>. Additionally</a:t>
            </a:r>
            <a:r>
              <a:rPr lang="en-US" sz="1600" dirty="0">
                <a:latin typeface="Alexandria" pitchFamily="2" charset="-78"/>
              </a:rPr>
              <a:t>, the exploitation of personal data to develop systems of algorithmic decision-making may risk consumers’ privacy and </a:t>
            </a:r>
            <a:r>
              <a:rPr lang="en-US" sz="1600" dirty="0" smtClean="0">
                <a:latin typeface="Alexandria" pitchFamily="2" charset="-78"/>
              </a:rPr>
              <a:t>autonomy. This </a:t>
            </a:r>
            <a:r>
              <a:rPr lang="en-US" sz="1600" dirty="0">
                <a:latin typeface="Alexandria" pitchFamily="2" charset="-78"/>
              </a:rPr>
              <a:t>is especially true given the growing use of alternative data in credit underwriting </a:t>
            </a:r>
            <a:r>
              <a:rPr lang="en-US" sz="1600" dirty="0" smtClean="0">
                <a:latin typeface="Alexandria" pitchFamily="2" charset="-78"/>
              </a:rPr>
              <a:t>models. Of </a:t>
            </a:r>
            <a:r>
              <a:rPr lang="en-US" sz="1600" dirty="0">
                <a:latin typeface="Alexandria" pitchFamily="2" charset="-78"/>
              </a:rPr>
              <a:t>course, to address this challenge, regulators must take into account different factors, including the regional characteristics of the lending market, the level of AI innovation in the jurisdiction, the legal framework applicable to AI-based decision-making, as well as regulatory restrictions on data sharing and data </a:t>
            </a:r>
            <a:r>
              <a:rPr lang="en-US" sz="1600" dirty="0" smtClean="0">
                <a:latin typeface="Alexandria" pitchFamily="2" charset="-78"/>
              </a:rPr>
              <a:t>access. </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497322973"/>
      </p:ext>
    </p:extLst>
  </p:cSld>
  <p:clrMapOvr>
    <a:masterClrMapping/>
  </p:clrMapOvr>
  <mc:AlternateContent xmlns:mc="http://schemas.openxmlformats.org/markup-compatibility/2006" xmlns:p14="http://schemas.microsoft.com/office/powerpoint/2010/main">
    <mc:Choice Requires="p14">
      <p:transition p14:dur="10" advTm="247805"/>
    </mc:Choice>
    <mc:Fallback xmlns="">
      <p:transition advTm="24780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6152"/>
            <a:ext cx="9349921"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1133854" y="1536096"/>
            <a:ext cx="5117176" cy="1754286"/>
          </a:xfrm>
          <a:prstGeom prst="rect">
            <a:avLst/>
          </a:prstGeom>
          <a:noFill/>
          <a:ln>
            <a:noFill/>
          </a:ln>
        </p:spPr>
        <p:txBody>
          <a:bodyPr spcFirstLastPara="1" wrap="square" lIns="91425" tIns="45700" rIns="91425" bIns="45700" anchor="t" anchorCtr="0">
            <a:spAutoFit/>
          </a:bodyPr>
          <a:lstStyle/>
          <a:p>
            <a:r>
              <a:rPr lang="it-IT" b="1" dirty="0">
                <a:latin typeface="Alexandria" pitchFamily="2" charset="-78"/>
              </a:rPr>
              <a:t>3. DATA ACCESS IN AI-BASED</a:t>
            </a:r>
          </a:p>
          <a:p>
            <a:r>
              <a:rPr lang="en-GB" b="1" dirty="0">
                <a:latin typeface="Alexandria" pitchFamily="2" charset="-78"/>
              </a:rPr>
              <a:t>UNDERWRITING—CREDIT </a:t>
            </a:r>
            <a:r>
              <a:rPr lang="en-GB" b="1" dirty="0" smtClean="0">
                <a:latin typeface="Alexandria" pitchFamily="2" charset="-78"/>
              </a:rPr>
              <a:t>DATA SHARING</a:t>
            </a:r>
            <a:endParaRPr lang="en-GB" b="1" dirty="0">
              <a:latin typeface="Alexandria" pitchFamily="2" charset="-78"/>
            </a:endParaRPr>
          </a:p>
          <a:p>
            <a:r>
              <a:rPr lang="en-GB" b="1" dirty="0">
                <a:latin typeface="Alexandria" pitchFamily="2" charset="-78"/>
              </a:rPr>
              <a:t>REGIMES</a:t>
            </a:r>
          </a:p>
          <a:p>
            <a:r>
              <a:rPr lang="en-GB" b="1" dirty="0" smtClean="0">
                <a:latin typeface="Alexandria" pitchFamily="2" charset="-78"/>
              </a:rPr>
              <a:t>   3.1 </a:t>
            </a:r>
            <a:r>
              <a:rPr lang="en-GB" b="1" dirty="0">
                <a:latin typeface="Alexandria" pitchFamily="2" charset="-78"/>
              </a:rPr>
              <a:t>The US </a:t>
            </a:r>
            <a:r>
              <a:rPr lang="en-GB" b="1" dirty="0" smtClean="0">
                <a:latin typeface="Alexandria" pitchFamily="2" charset="-78"/>
              </a:rPr>
              <a:t>Regime</a:t>
            </a:r>
          </a:p>
          <a:p>
            <a:r>
              <a:rPr lang="en-GB" b="1" dirty="0" smtClean="0">
                <a:latin typeface="Alexandria" pitchFamily="2" charset="-78"/>
              </a:rPr>
              <a:t>   3.2 </a:t>
            </a:r>
            <a:r>
              <a:rPr lang="en-GB" b="1" dirty="0">
                <a:latin typeface="Alexandria" pitchFamily="2" charset="-78"/>
              </a:rPr>
              <a:t>The Israeli Model</a:t>
            </a:r>
            <a:endParaRPr lang="en-GB" b="1" dirty="0" smtClean="0">
              <a:latin typeface="Alexandria" pitchFamily="2" charset="-78"/>
            </a:endParaRPr>
          </a:p>
          <a:p>
            <a:endParaRPr lang="en-GB" b="1" dirty="0">
              <a:latin typeface="Alexandria" pitchFamily="2" charset="-78"/>
            </a:endParaRPr>
          </a:p>
        </p:txBody>
      </p:sp>
    </p:spTree>
    <p:extLst>
      <p:ext uri="{BB962C8B-B14F-4D97-AF65-F5344CB8AC3E}">
        <p14:creationId xmlns:p14="http://schemas.microsoft.com/office/powerpoint/2010/main" val="49697146"/>
      </p:ext>
    </p:extLst>
  </p:cSld>
  <p:clrMapOvr>
    <a:masterClrMapping/>
  </p:clrMapOvr>
  <p:transition spd="slow" advTm="53895">
    <p:comb/>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60865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416320"/>
          </a:xfrm>
          <a:prstGeom prst="rect">
            <a:avLst/>
          </a:prstGeom>
          <a:noFill/>
        </p:spPr>
        <p:txBody>
          <a:bodyPr wrap="square" rtlCol="0">
            <a:spAutoFit/>
          </a:bodyPr>
          <a:lstStyle/>
          <a:p>
            <a:pPr algn="just"/>
            <a:r>
              <a:rPr lang="it-IT" b="1" dirty="0">
                <a:latin typeface="Alexandria" pitchFamily="2" charset="-78"/>
              </a:rPr>
              <a:t>3. DATA ACCESS IN </a:t>
            </a:r>
            <a:r>
              <a:rPr lang="it-IT" b="1" dirty="0" smtClean="0">
                <a:latin typeface="Alexandria" pitchFamily="2" charset="-78"/>
              </a:rPr>
              <a:t>AI-BASED </a:t>
            </a:r>
            <a:r>
              <a:rPr lang="en-GB" b="1" dirty="0" smtClean="0">
                <a:latin typeface="Alexandria" pitchFamily="2" charset="-78"/>
              </a:rPr>
              <a:t>UNDERWRITING—CREDIT DATA-SHARING REGIMES</a:t>
            </a:r>
          </a:p>
          <a:p>
            <a:pPr algn="just"/>
            <a:endParaRPr lang="en-GB" sz="1400" b="1" dirty="0">
              <a:latin typeface="Alexandria" pitchFamily="2" charset="-78"/>
            </a:endParaRPr>
          </a:p>
          <a:p>
            <a:pPr algn="just"/>
            <a:r>
              <a:rPr lang="en-GB" sz="1600" b="1" dirty="0" smtClean="0">
                <a:latin typeface="Alexandria" pitchFamily="2" charset="-78"/>
              </a:rPr>
              <a:t>3.1 </a:t>
            </a:r>
            <a:r>
              <a:rPr lang="en-GB" sz="1600" b="1" dirty="0">
                <a:latin typeface="Alexandria" pitchFamily="2" charset="-78"/>
              </a:rPr>
              <a:t>The US Regime</a:t>
            </a:r>
          </a:p>
          <a:p>
            <a:pPr algn="just"/>
            <a:r>
              <a:rPr lang="en-US" sz="1400" dirty="0" smtClean="0">
                <a:latin typeface="Alexandria" pitchFamily="2" charset="-78"/>
              </a:rPr>
              <a:t>The </a:t>
            </a:r>
            <a:r>
              <a:rPr lang="en-US" sz="1400" dirty="0">
                <a:latin typeface="Alexandria" pitchFamily="2" charset="-78"/>
              </a:rPr>
              <a:t>American regime is based on </a:t>
            </a:r>
            <a:r>
              <a:rPr lang="en-US" sz="1400" b="1" dirty="0">
                <a:latin typeface="Alexandria" pitchFamily="2" charset="-78"/>
              </a:rPr>
              <a:t>credit reporting agencies (CRAs)</a:t>
            </a:r>
            <a:r>
              <a:rPr lang="en-US" sz="1400" dirty="0">
                <a:latin typeface="Alexandria" pitchFamily="2" charset="-78"/>
              </a:rPr>
              <a:t> as the main player in the credit data-sharing </a:t>
            </a:r>
            <a:r>
              <a:rPr lang="en-US" sz="1400" dirty="0" smtClean="0">
                <a:latin typeface="Alexandria" pitchFamily="2" charset="-78"/>
              </a:rPr>
              <a:t>system. The </a:t>
            </a:r>
            <a:r>
              <a:rPr lang="en-US" sz="1400" dirty="0">
                <a:latin typeface="Alexandria" pitchFamily="2" charset="-78"/>
              </a:rPr>
              <a:t>CRAs gather and catalog data regarding the payment behavior of consumers and issue credit reports that include the cataloged </a:t>
            </a:r>
            <a:r>
              <a:rPr lang="en-US" sz="1400" dirty="0" smtClean="0">
                <a:latin typeface="Alexandria" pitchFamily="2" charset="-78"/>
              </a:rPr>
              <a:t>information. The </a:t>
            </a:r>
            <a:r>
              <a:rPr lang="en-US" sz="1400" dirty="0">
                <a:latin typeface="Alexandria" pitchFamily="2" charset="-78"/>
              </a:rPr>
              <a:t>data includes both negative information indicating non-compliance with financial obligations and positive information demonstrating </a:t>
            </a:r>
            <a:r>
              <a:rPr lang="en-US" sz="1400" dirty="0" smtClean="0">
                <a:latin typeface="Alexandria" pitchFamily="2" charset="-78"/>
              </a:rPr>
              <a:t>compliance. The </a:t>
            </a:r>
            <a:r>
              <a:rPr lang="en-US" sz="1400" dirty="0">
                <a:latin typeface="Alexandria" pitchFamily="2" charset="-78"/>
              </a:rPr>
              <a:t>main reporting sources of credit data are banks, credit card companies and other </a:t>
            </a:r>
            <a:r>
              <a:rPr lang="en-US" sz="1400" dirty="0" smtClean="0">
                <a:latin typeface="Alexandria" pitchFamily="2" charset="-78"/>
              </a:rPr>
              <a:t>lenders. The </a:t>
            </a:r>
            <a:r>
              <a:rPr lang="en-US" sz="1400" dirty="0">
                <a:latin typeface="Alexandria" pitchFamily="2" charset="-78"/>
              </a:rPr>
              <a:t>information provided includes data on the customer’s past and present credit accounts (account type, credit amount, balance, length of time the account has been defined as active, payment history), credit cards held by the customer, information on mortgage loans and credit facilities, and </a:t>
            </a:r>
            <a:r>
              <a:rPr lang="en-US" sz="1400" dirty="0" smtClean="0">
                <a:latin typeface="Alexandria" pitchFamily="2" charset="-78"/>
              </a:rPr>
              <a:t>more. Negative </a:t>
            </a:r>
            <a:r>
              <a:rPr lang="en-US" sz="1400" dirty="0">
                <a:latin typeface="Alexandria" pitchFamily="2" charset="-78"/>
              </a:rPr>
              <a:t>information includes data on non-repayment of loans, data on returned </a:t>
            </a:r>
            <a:r>
              <a:rPr lang="en-US" sz="1400" dirty="0" err="1">
                <a:latin typeface="Alexandria" pitchFamily="2" charset="-78"/>
              </a:rPr>
              <a:t>cheques</a:t>
            </a:r>
            <a:r>
              <a:rPr lang="en-US" sz="1400" dirty="0">
                <a:latin typeface="Alexandria" pitchFamily="2" charset="-78"/>
              </a:rPr>
              <a:t> and payment instructions that have not been honored, debt claims, </a:t>
            </a:r>
            <a:r>
              <a:rPr lang="en-US" sz="1400" dirty="0" smtClean="0">
                <a:latin typeface="Alexandria" pitchFamily="2" charset="-78"/>
              </a:rPr>
              <a:t>etc. Other </a:t>
            </a:r>
            <a:r>
              <a:rPr lang="en-US" sz="1400" dirty="0">
                <a:latin typeface="Alexandria" pitchFamily="2" charset="-78"/>
              </a:rPr>
              <a:t>sources of data reported to the CRAs are utility companies (electricity, water, gas), telecommunications companies, insurance companies (including medical insurance), property landlords, and large retail chains, to expand the scope of information about the customer and obtain as complete a picture as possible about their financial situation and </a:t>
            </a:r>
            <a:r>
              <a:rPr lang="en-US" sz="1400" dirty="0" smtClean="0">
                <a:latin typeface="Alexandria" pitchFamily="2" charset="-78"/>
              </a:rPr>
              <a:t>reliability.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4968283"/>
      </p:ext>
    </p:extLst>
  </p:cSld>
  <p:clrMapOvr>
    <a:masterClrMapping/>
  </p:clrMapOvr>
  <mc:AlternateContent xmlns:mc="http://schemas.openxmlformats.org/markup-compatibility/2006" xmlns:p14="http://schemas.microsoft.com/office/powerpoint/2010/main">
    <mc:Choice Requires="p14">
      <p:transition p14:dur="10" advTm="309702"/>
    </mc:Choice>
    <mc:Fallback xmlns="">
      <p:transition advTm="30970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354765"/>
          </a:xfrm>
          <a:prstGeom prst="rect">
            <a:avLst/>
          </a:prstGeom>
          <a:noFill/>
        </p:spPr>
        <p:txBody>
          <a:bodyPr wrap="square" rtlCol="0">
            <a:spAutoFit/>
          </a:bodyPr>
          <a:lstStyle/>
          <a:p>
            <a:pPr algn="just"/>
            <a:r>
              <a:rPr lang="en-GB" sz="1600" b="1" dirty="0" smtClean="0">
                <a:latin typeface="Alexandria" pitchFamily="2" charset="-78"/>
              </a:rPr>
              <a:t>3.1 </a:t>
            </a:r>
            <a:r>
              <a:rPr lang="en-GB" sz="1600" b="1" dirty="0">
                <a:latin typeface="Alexandria" pitchFamily="2" charset="-78"/>
              </a:rPr>
              <a:t>The US Regime</a:t>
            </a:r>
          </a:p>
          <a:p>
            <a:pPr algn="just"/>
            <a:r>
              <a:rPr lang="en-US" sz="1400" dirty="0" smtClean="0">
                <a:latin typeface="Alexandria" pitchFamily="2" charset="-78"/>
              </a:rPr>
              <a:t>In </a:t>
            </a:r>
            <a:r>
              <a:rPr lang="en-US" sz="1400" dirty="0">
                <a:latin typeface="Alexandria" pitchFamily="2" charset="-78"/>
              </a:rPr>
              <a:t>addition to all of these, personal data such as medical information, residential history, education, and employment history are also furnished to the </a:t>
            </a:r>
            <a:r>
              <a:rPr lang="en-US" sz="1400" dirty="0" smtClean="0">
                <a:latin typeface="Alexandria" pitchFamily="2" charset="-78"/>
              </a:rPr>
              <a:t>CRAs.  Importantly</a:t>
            </a:r>
            <a:r>
              <a:rPr lang="en-US" sz="1400" dirty="0">
                <a:latin typeface="Alexandria" pitchFamily="2" charset="-78"/>
              </a:rPr>
              <a:t>, commercial institutions submit the above information to the CRAs voluntarily, on their own initiative; there is no legal obligation compelling its </a:t>
            </a:r>
            <a:r>
              <a:rPr lang="en-US" sz="1400" dirty="0" smtClean="0">
                <a:latin typeface="Alexandria" pitchFamily="2" charset="-78"/>
              </a:rPr>
              <a:t>provision. Despite </a:t>
            </a:r>
            <a:r>
              <a:rPr lang="en-US" sz="1400" dirty="0">
                <a:latin typeface="Alexandria" pitchFamily="2" charset="-78"/>
              </a:rPr>
              <a:t>the absence of a reporting duty, the information sources submit information on billions of consumer credit accounts to one or more nationwide </a:t>
            </a:r>
            <a:r>
              <a:rPr lang="en-US" sz="1400" dirty="0" smtClean="0">
                <a:latin typeface="Alexandria" pitchFamily="2" charset="-78"/>
              </a:rPr>
              <a:t>CRAs. The </a:t>
            </a:r>
            <a:r>
              <a:rPr lang="en-US" sz="1400" dirty="0">
                <a:latin typeface="Alexandria" pitchFamily="2" charset="-78"/>
              </a:rPr>
              <a:t>CRAs aggregate the data collected, prepare a credit report, and sell it to authorized third </a:t>
            </a:r>
            <a:r>
              <a:rPr lang="en-US" sz="1400" dirty="0" smtClean="0">
                <a:latin typeface="Alexandria" pitchFamily="2" charset="-78"/>
              </a:rPr>
              <a:t>parties. The </a:t>
            </a:r>
            <a:r>
              <a:rPr lang="en-US" sz="1400" dirty="0">
                <a:latin typeface="Alexandria" pitchFamily="2" charset="-78"/>
              </a:rPr>
              <a:t>report usually includes information collected over the previous seven years; however, certain data, such as on bankruptcy, may be retained for ten </a:t>
            </a:r>
            <a:r>
              <a:rPr lang="en-US" sz="1400" dirty="0" smtClean="0">
                <a:latin typeface="Alexandria" pitchFamily="2" charset="-78"/>
              </a:rPr>
              <a:t>years. The </a:t>
            </a:r>
            <a:r>
              <a:rPr lang="en-US" sz="1400" dirty="0">
                <a:latin typeface="Alexandria" pitchFamily="2" charset="-78"/>
              </a:rPr>
              <a:t>law prohibits a reporting institution to provide information when the institution ‘knows or has reasonable cause to believe that the information is inaccurate’, and it requires institutions to participate in the process of correcting errors that consumers </a:t>
            </a:r>
            <a:r>
              <a:rPr lang="en-US" sz="1400" dirty="0" smtClean="0">
                <a:latin typeface="Alexandria" pitchFamily="2" charset="-78"/>
              </a:rPr>
              <a:t>identify. A </a:t>
            </a:r>
            <a:r>
              <a:rPr lang="en-US" sz="1400" dirty="0">
                <a:latin typeface="Alexandria" pitchFamily="2" charset="-78"/>
              </a:rPr>
              <a:t>multi-stage process is used to identify data irregularities and logical inconsistencies, both at the level of the general data file and at the level of the individual consumer’s </a:t>
            </a:r>
            <a:r>
              <a:rPr lang="en-US" sz="1400" dirty="0" smtClean="0">
                <a:latin typeface="Alexandria" pitchFamily="2" charset="-78"/>
              </a:rPr>
              <a:t>information. While </a:t>
            </a:r>
            <a:r>
              <a:rPr lang="en-US" sz="1400" dirty="0">
                <a:latin typeface="Alexandria" pitchFamily="2" charset="-78"/>
              </a:rPr>
              <a:t>American law obliges CRAs, when preparing a consumer report, to ‘follow reasonable procedures to assure maximum possible accuracy’ of the information, various studies have documented errors, inconsistencies, and outdated information in the credit </a:t>
            </a:r>
            <a:r>
              <a:rPr lang="en-US" sz="1400" dirty="0" smtClean="0">
                <a:latin typeface="Alexandria" pitchFamily="2" charset="-78"/>
              </a:rPr>
              <a:t>reports.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763847145"/>
      </p:ext>
    </p:extLst>
  </p:cSld>
  <p:clrMapOvr>
    <a:masterClrMapping/>
  </p:clrMapOvr>
  <mc:AlternateContent xmlns:mc="http://schemas.openxmlformats.org/markup-compatibility/2006" xmlns:p14="http://schemas.microsoft.com/office/powerpoint/2010/main">
    <mc:Choice Requires="p14">
      <p:transition p14:dur="10" advTm="235582"/>
    </mc:Choice>
    <mc:Fallback xmlns="">
      <p:transition advTm="235582"/>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sz="1600" b="1" dirty="0" smtClean="0">
                <a:latin typeface="Alexandria" pitchFamily="2" charset="-78"/>
              </a:rPr>
              <a:t>3.1 </a:t>
            </a:r>
            <a:r>
              <a:rPr lang="en-GB" sz="1600" b="1" dirty="0">
                <a:latin typeface="Alexandria" pitchFamily="2" charset="-78"/>
              </a:rPr>
              <a:t>The US Regime</a:t>
            </a:r>
          </a:p>
          <a:p>
            <a:pPr algn="just"/>
            <a:r>
              <a:rPr lang="en-US" sz="1600" dirty="0" smtClean="0">
                <a:latin typeface="Alexandria" pitchFamily="2" charset="-78"/>
              </a:rPr>
              <a:t>In </a:t>
            </a:r>
            <a:r>
              <a:rPr lang="en-US" sz="1600" dirty="0">
                <a:latin typeface="Alexandria" pitchFamily="2" charset="-78"/>
              </a:rPr>
              <a:t>order to protect consumers, the law vests them with the right to access their credit reports, dispute the completeness or accuracy of their reports, ask for corrections, and annotate their records when resolutions are not </a:t>
            </a:r>
            <a:r>
              <a:rPr lang="en-US" sz="1600" dirty="0" smtClean="0">
                <a:latin typeface="Alexandria" pitchFamily="2" charset="-78"/>
              </a:rPr>
              <a:t>achieved. Other </a:t>
            </a:r>
            <a:r>
              <a:rPr lang="en-US" sz="1600" dirty="0">
                <a:latin typeface="Alexandria" pitchFamily="2" charset="-78"/>
              </a:rPr>
              <a:t>creditors do not always report information on customers who consistently make their payments as scheduled (positive information</a:t>
            </a:r>
            <a:r>
              <a:rPr lang="en-US" sz="1600" dirty="0" smtClean="0">
                <a:latin typeface="Alexandria" pitchFamily="2" charset="-78"/>
              </a:rPr>
              <a:t>). In </a:t>
            </a:r>
            <a:r>
              <a:rPr lang="en-US" sz="1600" dirty="0">
                <a:latin typeface="Alexandria" pitchFamily="2" charset="-78"/>
              </a:rPr>
              <a:t>addition to credit reports, CRAs provide ancillary services and products based on credit data, including credit </a:t>
            </a:r>
            <a:r>
              <a:rPr lang="en-US" sz="1600" dirty="0" smtClean="0">
                <a:latin typeface="Alexandria" pitchFamily="2" charset="-78"/>
              </a:rPr>
              <a:t>scores. Moreover</a:t>
            </a:r>
            <a:r>
              <a:rPr lang="en-US" sz="1600" dirty="0">
                <a:latin typeface="Alexandria" pitchFamily="2" charset="-78"/>
              </a:rPr>
              <a:t>, many lenders develop and use their own proprietary scoring models based on the credit reports they received on their customers, eliminating the need to purchase scores from credit </a:t>
            </a:r>
            <a:r>
              <a:rPr lang="en-US" sz="1600" dirty="0" smtClean="0">
                <a:latin typeface="Alexandria" pitchFamily="2" charset="-78"/>
              </a:rPr>
              <a:t>bureaus. Recently</a:t>
            </a:r>
            <a:r>
              <a:rPr lang="en-US" sz="1600" dirty="0">
                <a:latin typeface="Alexandria" pitchFamily="2" charset="-78"/>
              </a:rPr>
              <a:t>, with the increased use of AI for credit risk assessment, more and more </a:t>
            </a:r>
            <a:r>
              <a:rPr lang="en-US" sz="1600" dirty="0" err="1">
                <a:latin typeface="Alexandria" pitchFamily="2" charset="-78"/>
              </a:rPr>
              <a:t>FinTech</a:t>
            </a:r>
            <a:r>
              <a:rPr lang="en-US" sz="1600" dirty="0">
                <a:latin typeface="Alexandria" pitchFamily="2" charset="-78"/>
              </a:rPr>
              <a:t> companies have emerged offering lenders advanced algorithmic credit scoring </a:t>
            </a:r>
            <a:r>
              <a:rPr lang="en-US" sz="1600" dirty="0" smtClean="0">
                <a:latin typeface="Alexandria" pitchFamily="2" charset="-78"/>
              </a:rPr>
              <a:t>models. Similar </a:t>
            </a:r>
            <a:r>
              <a:rPr lang="en-US" sz="1600" dirty="0">
                <a:latin typeface="Alexandria" pitchFamily="2" charset="-78"/>
              </a:rPr>
              <a:t>credit data regimes also exist in most European countries and in other jurisdictions: Commercial credit bureaus collect credit data from various sources of information, and sell the information as well as additional ancillary services such as credit scores to the lenders</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109057306"/>
      </p:ext>
    </p:extLst>
  </p:cSld>
  <p:clrMapOvr>
    <a:masterClrMapping/>
  </p:clrMapOvr>
  <mc:AlternateContent xmlns:mc="http://schemas.openxmlformats.org/markup-compatibility/2006" xmlns:p14="http://schemas.microsoft.com/office/powerpoint/2010/main">
    <mc:Choice Requires="p14">
      <p:transition p14:dur="10" advTm="236163"/>
    </mc:Choice>
    <mc:Fallback xmlns="">
      <p:transition advTm="236163"/>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646331"/>
          </a:xfrm>
          <a:prstGeom prst="rect">
            <a:avLst/>
          </a:prstGeom>
          <a:noFill/>
        </p:spPr>
        <p:txBody>
          <a:bodyPr wrap="square" rtlCol="0">
            <a:spAutoFit/>
          </a:bodyPr>
          <a:lstStyle/>
          <a:p>
            <a:r>
              <a:rPr lang="en-GB" b="1" dirty="0" smtClean="0">
                <a:latin typeface="Alexandria" pitchFamily="2" charset="-78"/>
              </a:rPr>
              <a:t>3.2 </a:t>
            </a:r>
            <a:r>
              <a:rPr lang="en-GB" b="1" dirty="0">
                <a:latin typeface="Alexandria" pitchFamily="2" charset="-78"/>
              </a:rPr>
              <a:t>The Israeli </a:t>
            </a:r>
            <a:r>
              <a:rPr lang="en-GB" b="1" dirty="0" smtClean="0">
                <a:latin typeface="Alexandria" pitchFamily="2" charset="-78"/>
              </a:rPr>
              <a:t>Model (</a:t>
            </a:r>
            <a:r>
              <a:rPr lang="en-US" b="1" dirty="0" smtClean="0">
                <a:latin typeface="Alexandria" pitchFamily="2" charset="-78"/>
              </a:rPr>
              <a:t>Page 160)</a:t>
            </a:r>
            <a:endParaRPr lang="en-GB" b="1" dirty="0">
              <a:latin typeface="Alexandria" pitchFamily="2" charset="-78"/>
            </a:endParaRPr>
          </a:p>
          <a:p>
            <a:endParaRPr lang="en-GB"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538376039"/>
      </p:ext>
    </p:extLst>
  </p:cSld>
  <p:clrMapOvr>
    <a:masterClrMapping/>
  </p:clrMapOvr>
  <mc:AlternateContent xmlns:mc="http://schemas.openxmlformats.org/markup-compatibility/2006" xmlns:p14="http://schemas.microsoft.com/office/powerpoint/2010/main">
    <mc:Choice Requires="p14">
      <p:transition p14:dur="10" advTm="17220"/>
    </mc:Choice>
    <mc:Fallback xmlns="">
      <p:transition advTm="17220"/>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0631" y="1448842"/>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251030" y="1442878"/>
            <a:ext cx="4962146" cy="2495550"/>
          </a:xfrm>
        </p:spPr>
      </p:pic>
      <p:sp>
        <p:nvSpPr>
          <p:cNvPr id="17" name="TextBox 16"/>
          <p:cNvSpPr txBox="1"/>
          <p:nvPr/>
        </p:nvSpPr>
        <p:spPr>
          <a:xfrm>
            <a:off x="6796473" y="4307730"/>
            <a:ext cx="4581445" cy="1015663"/>
          </a:xfrm>
          <a:prstGeom prst="rect">
            <a:avLst/>
          </a:prstGeom>
          <a:noFill/>
        </p:spPr>
        <p:txBody>
          <a:bodyPr wrap="square" rtlCol="0">
            <a:spAutoFit/>
          </a:bodyPr>
          <a:lstStyle/>
          <a:p>
            <a:pPr algn="ctr"/>
            <a:r>
              <a:rPr lang="en-GB" sz="2000" b="1" dirty="0">
                <a:latin typeface="Alexandria" pitchFamily="2" charset="-78"/>
              </a:rPr>
              <a:t>Ch.7: AI-based consumer credit underwriting, </a:t>
            </a:r>
            <a:r>
              <a:rPr lang="en-US" sz="2000" b="1" dirty="0">
                <a:latin typeface="Alexandria" pitchFamily="2" charset="-78"/>
              </a:rPr>
              <a:t>The role of a national credit database</a:t>
            </a:r>
            <a:endParaRPr lang="en-US" altLang="en-US" sz="2000" b="1" dirty="0">
              <a:latin typeface="Alexandria" pitchFamily="2" charset="-78"/>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19" name="TextBox 18"/>
          <p:cNvSpPr txBox="1"/>
          <p:nvPr/>
        </p:nvSpPr>
        <p:spPr>
          <a:xfrm>
            <a:off x="5692422" y="3499567"/>
            <a:ext cx="1091009" cy="400110"/>
          </a:xfrm>
          <a:prstGeom prst="rect">
            <a:avLst/>
          </a:prstGeom>
          <a:noFill/>
        </p:spPr>
        <p:txBody>
          <a:bodyPr wrap="square" rtlCol="0">
            <a:spAutoFit/>
          </a:bodyPr>
          <a:lstStyle/>
          <a:p>
            <a:pPr algn="ctr"/>
            <a:endParaRPr lang="en-US" sz="2000" dirty="0">
              <a:solidFill>
                <a:schemeClr val="bg1"/>
              </a:solidFill>
              <a:latin typeface="Alexandria" pitchFamily="2" charset="-78"/>
              <a:cs typeface="Alexandria" pitchFamily="2" charset="-78"/>
            </a:endParaRPr>
          </a:p>
        </p:txBody>
      </p:sp>
      <p:sp>
        <p:nvSpPr>
          <p:cNvPr id="29" name="Rectangle 28"/>
          <p:cNvSpPr/>
          <p:nvPr/>
        </p:nvSpPr>
        <p:spPr>
          <a:xfrm flipV="1">
            <a:off x="2626178" y="420915"/>
            <a:ext cx="9349921" cy="5095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1" name="Google Shape;239;p10"/>
          <p:cNvSpPr txBox="1"/>
          <p:nvPr/>
        </p:nvSpPr>
        <p:spPr>
          <a:xfrm>
            <a:off x="980910" y="1616028"/>
            <a:ext cx="4939659" cy="2862282"/>
          </a:xfrm>
          <a:prstGeom prst="rect">
            <a:avLst/>
          </a:prstGeom>
          <a:noFill/>
          <a:ln>
            <a:noFill/>
          </a:ln>
        </p:spPr>
        <p:txBody>
          <a:bodyPr spcFirstLastPara="1" wrap="square" lIns="91425" tIns="45700" rIns="91425" bIns="45700" anchor="t" anchorCtr="0">
            <a:spAutoFit/>
          </a:bodyPr>
          <a:lstStyle/>
          <a:p>
            <a:r>
              <a:rPr lang="en-GB" b="1" dirty="0">
                <a:latin typeface="Alexandria" pitchFamily="2" charset="-78"/>
              </a:rPr>
              <a:t>4. A HYBRID CREDIT </a:t>
            </a:r>
            <a:r>
              <a:rPr lang="en-GB" b="1" dirty="0" smtClean="0">
                <a:latin typeface="Alexandria" pitchFamily="2" charset="-78"/>
              </a:rPr>
              <a:t>DATABASE MODEL- POTENTIAL </a:t>
            </a:r>
            <a:r>
              <a:rPr lang="en-GB" b="1" dirty="0">
                <a:latin typeface="Alexandria" pitchFamily="2" charset="-78"/>
              </a:rPr>
              <a:t>IMPLICATIONS FOR </a:t>
            </a:r>
            <a:r>
              <a:rPr lang="en-GB" b="1" dirty="0" smtClean="0">
                <a:latin typeface="Alexandria" pitchFamily="2" charset="-78"/>
              </a:rPr>
              <a:t>AI-BASED</a:t>
            </a:r>
            <a:r>
              <a:rPr lang="en-GB" b="1" dirty="0">
                <a:latin typeface="Alexandria" pitchFamily="2" charset="-78"/>
              </a:rPr>
              <a:t> </a:t>
            </a:r>
            <a:r>
              <a:rPr lang="en-GB" b="1" dirty="0" smtClean="0">
                <a:latin typeface="Alexandria" pitchFamily="2" charset="-78"/>
              </a:rPr>
              <a:t>CREDIT UNDERWRITING</a:t>
            </a:r>
          </a:p>
          <a:p>
            <a:r>
              <a:rPr lang="en-GB" b="1" dirty="0">
                <a:latin typeface="Alexandria" pitchFamily="2" charset="-78"/>
              </a:rPr>
              <a:t> </a:t>
            </a:r>
            <a:r>
              <a:rPr lang="en-GB" b="1" dirty="0" smtClean="0">
                <a:latin typeface="Alexandria" pitchFamily="2" charset="-78"/>
              </a:rPr>
              <a:t>  4.1 Efficiency</a:t>
            </a:r>
          </a:p>
          <a:p>
            <a:r>
              <a:rPr lang="en-GB" b="1" dirty="0" smtClean="0">
                <a:latin typeface="Alexandria" pitchFamily="2" charset="-78"/>
              </a:rPr>
              <a:t>   4.2 Competition</a:t>
            </a:r>
          </a:p>
          <a:p>
            <a:r>
              <a:rPr lang="en-GB" b="1" dirty="0" smtClean="0">
                <a:latin typeface="Alexandria" pitchFamily="2" charset="-78"/>
              </a:rPr>
              <a:t>   4.3 Accuracy</a:t>
            </a:r>
          </a:p>
          <a:p>
            <a:r>
              <a:rPr lang="en-GB" b="1" dirty="0" smtClean="0">
                <a:latin typeface="Alexandria" pitchFamily="2" charset="-78"/>
              </a:rPr>
              <a:t>   4.4 Innovation</a:t>
            </a:r>
          </a:p>
          <a:p>
            <a:r>
              <a:rPr lang="en-GB" b="1" dirty="0" smtClean="0">
                <a:latin typeface="Alexandria" pitchFamily="2" charset="-78"/>
              </a:rPr>
              <a:t>   4.5 </a:t>
            </a:r>
            <a:r>
              <a:rPr lang="en-GB" b="1" dirty="0">
                <a:latin typeface="Alexandria" pitchFamily="2" charset="-78"/>
              </a:rPr>
              <a:t>Financial </a:t>
            </a:r>
            <a:r>
              <a:rPr lang="en-GB" b="1" dirty="0" smtClean="0">
                <a:latin typeface="Alexandria" pitchFamily="2" charset="-78"/>
              </a:rPr>
              <a:t>Inclusion</a:t>
            </a:r>
          </a:p>
          <a:p>
            <a:r>
              <a:rPr lang="en-GB" b="1" dirty="0" smtClean="0">
                <a:latin typeface="Alexandria" pitchFamily="2" charset="-78"/>
              </a:rPr>
              <a:t>   4.6 Fairness</a:t>
            </a:r>
          </a:p>
          <a:p>
            <a:r>
              <a:rPr lang="en-GB" b="1" dirty="0" smtClean="0">
                <a:latin typeface="Alexandria" pitchFamily="2" charset="-78"/>
              </a:rPr>
              <a:t>   4.7 </a:t>
            </a:r>
            <a:r>
              <a:rPr lang="en-GB" b="1" dirty="0">
                <a:latin typeface="Alexandria" pitchFamily="2" charset="-78"/>
              </a:rPr>
              <a:t>Privacy and Autonomy</a:t>
            </a:r>
          </a:p>
        </p:txBody>
      </p:sp>
    </p:spTree>
    <p:extLst>
      <p:ext uri="{BB962C8B-B14F-4D97-AF65-F5344CB8AC3E}">
        <p14:creationId xmlns:p14="http://schemas.microsoft.com/office/powerpoint/2010/main" val="4075561792"/>
      </p:ext>
    </p:extLst>
  </p:cSld>
  <p:clrMapOvr>
    <a:masterClrMapping/>
  </p:clrMapOvr>
  <p:transition spd="slow" advTm="81985">
    <p:comb/>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616101"/>
          </a:xfrm>
          <a:prstGeom prst="rect">
            <a:avLst/>
          </a:prstGeom>
          <a:noFill/>
        </p:spPr>
        <p:txBody>
          <a:bodyPr wrap="square" rtlCol="0">
            <a:spAutoFit/>
          </a:bodyPr>
          <a:lstStyle/>
          <a:p>
            <a:pPr algn="just"/>
            <a:r>
              <a:rPr lang="en-GB" b="1" dirty="0">
                <a:latin typeface="Alexandria" pitchFamily="2" charset="-78"/>
                <a:cs typeface="Alexandria" pitchFamily="2" charset="-78"/>
              </a:rPr>
              <a:t>4. A HYBRID CREDIT DATABASE </a:t>
            </a:r>
            <a:r>
              <a:rPr lang="en-GB" b="1" dirty="0" smtClean="0">
                <a:latin typeface="Alexandria" pitchFamily="2" charset="-78"/>
                <a:cs typeface="Alexandria" pitchFamily="2" charset="-78"/>
              </a:rPr>
              <a:t>MODEL—POTENTIAL </a:t>
            </a:r>
            <a:r>
              <a:rPr lang="en-GB" b="1" dirty="0">
                <a:latin typeface="Alexandria" pitchFamily="2" charset="-78"/>
                <a:cs typeface="Alexandria" pitchFamily="2" charset="-78"/>
              </a:rPr>
              <a:t>IMPLICATIONS FOR </a:t>
            </a:r>
            <a:r>
              <a:rPr lang="en-GB" b="1" dirty="0" smtClean="0">
                <a:latin typeface="Alexandria" pitchFamily="2" charset="-78"/>
                <a:cs typeface="Alexandria" pitchFamily="2" charset="-78"/>
              </a:rPr>
              <a:t>AI-BASED CREDIT UNDERWRITING</a:t>
            </a:r>
          </a:p>
          <a:p>
            <a:pPr algn="just"/>
            <a:r>
              <a:rPr lang="en-US" sz="1600" dirty="0">
                <a:latin typeface="Alexandria" pitchFamily="2" charset="-78"/>
                <a:cs typeface="Alexandria" pitchFamily="2" charset="-78"/>
              </a:rPr>
              <a:t>A</a:t>
            </a:r>
            <a:r>
              <a:rPr lang="en-US" sz="1600" dirty="0" smtClean="0">
                <a:latin typeface="Alexandria" pitchFamily="2" charset="-78"/>
                <a:cs typeface="Alexandria" pitchFamily="2" charset="-78"/>
              </a:rPr>
              <a:t> </a:t>
            </a:r>
            <a:r>
              <a:rPr lang="en-US" sz="1600" dirty="0">
                <a:latin typeface="Alexandria" pitchFamily="2" charset="-78"/>
                <a:cs typeface="Alexandria" pitchFamily="2" charset="-78"/>
              </a:rPr>
              <a:t>hybrid data-sharing model relies </a:t>
            </a:r>
            <a:r>
              <a:rPr lang="en-US" sz="1600" dirty="0" smtClean="0">
                <a:latin typeface="Alexandria" pitchFamily="2" charset="-78"/>
                <a:cs typeface="Alexandria" pitchFamily="2" charset="-78"/>
              </a:rPr>
              <a:t>on a </a:t>
            </a:r>
            <a:r>
              <a:rPr lang="en-US" sz="1600" dirty="0">
                <a:latin typeface="Alexandria" pitchFamily="2" charset="-78"/>
                <a:cs typeface="Alexandria" pitchFamily="2" charset="-78"/>
              </a:rPr>
              <a:t>national credit database with restricted access. Credit bureaus play a </a:t>
            </a:r>
            <a:r>
              <a:rPr lang="en-US" sz="1600" dirty="0" smtClean="0">
                <a:latin typeface="Alexandria" pitchFamily="2" charset="-78"/>
                <a:cs typeface="Alexandria" pitchFamily="2" charset="-78"/>
              </a:rPr>
              <a:t>major role </a:t>
            </a:r>
            <a:r>
              <a:rPr lang="en-US" sz="1600" dirty="0">
                <a:latin typeface="Alexandria" pitchFamily="2" charset="-78"/>
                <a:cs typeface="Alexandria" pitchFamily="2" charset="-78"/>
              </a:rPr>
              <a:t>in this model, as they are the only entities who have access to the database</a:t>
            </a:r>
          </a:p>
          <a:p>
            <a:pPr algn="just"/>
            <a:r>
              <a:rPr lang="en-US" sz="1600" dirty="0">
                <a:latin typeface="Alexandria" pitchFamily="2" charset="-78"/>
                <a:cs typeface="Alexandria" pitchFamily="2" charset="-78"/>
              </a:rPr>
              <a:t>for developing scoring models. The hybrid model may implicate </a:t>
            </a:r>
            <a:r>
              <a:rPr lang="en-US" sz="1600" dirty="0" smtClean="0">
                <a:latin typeface="Alexandria" pitchFamily="2" charset="-78"/>
                <a:cs typeface="Alexandria" pitchFamily="2" charset="-78"/>
              </a:rPr>
              <a:t>AI-based credit </a:t>
            </a:r>
            <a:r>
              <a:rPr lang="en-US" sz="1600" dirty="0">
                <a:latin typeface="Alexandria" pitchFamily="2" charset="-78"/>
                <a:cs typeface="Alexandria" pitchFamily="2" charset="-78"/>
              </a:rPr>
              <a:t>underwriting in different important ways. Recall that credit </a:t>
            </a:r>
            <a:r>
              <a:rPr lang="en-US" sz="1600" dirty="0" smtClean="0">
                <a:latin typeface="Alexandria" pitchFamily="2" charset="-78"/>
                <a:cs typeface="Alexandria" pitchFamily="2" charset="-78"/>
              </a:rPr>
              <a:t>underwriting models </a:t>
            </a:r>
            <a:r>
              <a:rPr lang="en-US" sz="1600" dirty="0">
                <a:latin typeface="Alexandria" pitchFamily="2" charset="-78"/>
                <a:cs typeface="Alexandria" pitchFamily="2" charset="-78"/>
              </a:rPr>
              <a:t>used by lenders usually rely on algorithmic credit scores </a:t>
            </a:r>
            <a:r>
              <a:rPr lang="en-US" sz="1600" dirty="0" smtClean="0">
                <a:latin typeface="Alexandria" pitchFamily="2" charset="-78"/>
                <a:cs typeface="Alexandria" pitchFamily="2" charset="-78"/>
              </a:rPr>
              <a:t>provided by </a:t>
            </a:r>
            <a:r>
              <a:rPr lang="en-US" sz="1600" dirty="0">
                <a:latin typeface="Alexandria" pitchFamily="2" charset="-78"/>
                <a:cs typeface="Alexandria" pitchFamily="2" charset="-78"/>
              </a:rPr>
              <a:t>credit bureaus, sometimes even exclusively. Hence, the </a:t>
            </a:r>
            <a:r>
              <a:rPr lang="en-US" sz="1600" dirty="0" smtClean="0">
                <a:latin typeface="Alexandria" pitchFamily="2" charset="-78"/>
                <a:cs typeface="Alexandria" pitchFamily="2" charset="-78"/>
              </a:rPr>
              <a:t>surrounding data-sharing </a:t>
            </a:r>
            <a:r>
              <a:rPr lang="en-US" sz="1600" dirty="0">
                <a:latin typeface="Alexandria" pitchFamily="2" charset="-78"/>
                <a:cs typeface="Alexandria" pitchFamily="2" charset="-78"/>
              </a:rPr>
              <a:t>regime which supports the production of these scores may </a:t>
            </a:r>
            <a:r>
              <a:rPr lang="en-US" sz="1600" dirty="0" smtClean="0">
                <a:latin typeface="Alexandria" pitchFamily="2" charset="-78"/>
                <a:cs typeface="Alexandria" pitchFamily="2" charset="-78"/>
              </a:rPr>
              <a:t>have direct </a:t>
            </a:r>
            <a:r>
              <a:rPr lang="en-US" sz="1600" dirty="0">
                <a:latin typeface="Alexandria" pitchFamily="2" charset="-78"/>
                <a:cs typeface="Alexandria" pitchFamily="2" charset="-78"/>
              </a:rPr>
              <a:t>implications for consumer credit underwriting models. Below we </a:t>
            </a:r>
            <a:r>
              <a:rPr lang="en-US" sz="1600" dirty="0" smtClean="0">
                <a:latin typeface="Alexandria" pitchFamily="2" charset="-78"/>
                <a:cs typeface="Alexandria" pitchFamily="2" charset="-78"/>
              </a:rPr>
              <a:t>summarize </a:t>
            </a:r>
            <a:r>
              <a:rPr lang="en-GB" sz="1600" dirty="0" smtClean="0">
                <a:latin typeface="Alexandria" pitchFamily="2" charset="-78"/>
                <a:cs typeface="Alexandria" pitchFamily="2" charset="-78"/>
              </a:rPr>
              <a:t>these </a:t>
            </a:r>
            <a:r>
              <a:rPr lang="en-GB" sz="1600" dirty="0">
                <a:latin typeface="Alexandria" pitchFamily="2" charset="-78"/>
                <a:cs typeface="Alexandria" pitchFamily="2" charset="-78"/>
              </a:rPr>
              <a:t>different implications.</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043286453"/>
      </p:ext>
    </p:extLst>
  </p:cSld>
  <p:clrMapOvr>
    <a:masterClrMapping/>
  </p:clrMapOvr>
  <mc:AlternateContent xmlns:mc="http://schemas.openxmlformats.org/markup-compatibility/2006" xmlns:p14="http://schemas.microsoft.com/office/powerpoint/2010/main">
    <mc:Choice Requires="p14">
      <p:transition p14:dur="10" advTm="161881"/>
    </mc:Choice>
    <mc:Fallback xmlns="">
      <p:transition advTm="161881"/>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1846659"/>
          </a:xfrm>
          <a:prstGeom prst="rect">
            <a:avLst/>
          </a:prstGeom>
          <a:noFill/>
        </p:spPr>
        <p:txBody>
          <a:bodyPr wrap="square" rtlCol="0">
            <a:spAutoFit/>
          </a:bodyPr>
          <a:lstStyle/>
          <a:p>
            <a:pPr algn="just"/>
            <a:r>
              <a:rPr lang="en-GB" b="1" dirty="0" smtClean="0">
                <a:latin typeface="Alexandria" pitchFamily="2" charset="-78"/>
              </a:rPr>
              <a:t>4.1 Efficiency</a:t>
            </a:r>
          </a:p>
          <a:p>
            <a:pPr algn="just"/>
            <a:r>
              <a:rPr lang="en-US" sz="1600" dirty="0">
                <a:latin typeface="Alexandria" pitchFamily="2" charset="-78"/>
              </a:rPr>
              <a:t>The core benefit of using AI in credit underwriting relates to its </a:t>
            </a:r>
            <a:r>
              <a:rPr lang="en-US" sz="1600" dirty="0" smtClean="0">
                <a:latin typeface="Alexandria" pitchFamily="2" charset="-78"/>
              </a:rPr>
              <a:t>efficiency. Under </a:t>
            </a:r>
            <a:r>
              <a:rPr lang="en-US" sz="1600" dirty="0">
                <a:latin typeface="Alexandria" pitchFamily="2" charset="-78"/>
              </a:rPr>
              <a:t>the hybrid model, lenders can keep applying AI techniques to develop their proprietary consumer underwriting </a:t>
            </a:r>
            <a:r>
              <a:rPr lang="en-US" sz="1600" dirty="0" smtClean="0">
                <a:latin typeface="Alexandria" pitchFamily="2" charset="-78"/>
              </a:rPr>
              <a:t>models. Additionally</a:t>
            </a:r>
            <a:r>
              <a:rPr lang="en-US" sz="1600" dirty="0">
                <a:latin typeface="Alexandria" pitchFamily="2" charset="-78"/>
              </a:rPr>
              <a:t>, when all credit bureaus develop their credit scoring models on the basis of the same credit data held in the national database, they generate very similar </a:t>
            </a:r>
            <a:r>
              <a:rPr lang="en-US" sz="1600" dirty="0" smtClean="0">
                <a:latin typeface="Alexandria" pitchFamily="2" charset="-78"/>
              </a:rPr>
              <a:t>results. For </a:t>
            </a:r>
            <a:r>
              <a:rPr lang="en-US" sz="1600" dirty="0">
                <a:latin typeface="Alexandria" pitchFamily="2" charset="-78"/>
              </a:rPr>
              <a:t>lenders, the fact that all credit scores generated by authorized credit bureaus are similar eliminates the need to combine different scores together.</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140889401"/>
      </p:ext>
    </p:extLst>
  </p:cSld>
  <p:clrMapOvr>
    <a:masterClrMapping/>
  </p:clrMapOvr>
  <mc:AlternateContent xmlns:mc="http://schemas.openxmlformats.org/markup-compatibility/2006" xmlns:p14="http://schemas.microsoft.com/office/powerpoint/2010/main">
    <mc:Choice Requires="p14">
      <p:transition p14:dur="10" advTm="132299"/>
    </mc:Choice>
    <mc:Fallback xmlns="">
      <p:transition advTm="13229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smtClean="0">
                <a:latin typeface="Alexandria" pitchFamily="2" charset="-78"/>
              </a:rPr>
              <a:t>4.2 Competition</a:t>
            </a:r>
          </a:p>
          <a:p>
            <a:pPr algn="just"/>
            <a:r>
              <a:rPr lang="en-US" sz="1600" dirty="0">
                <a:latin typeface="Alexandria" pitchFamily="2" charset="-78"/>
              </a:rPr>
              <a:t>On the one hand, a hybrid credit data-sharing model could promote competition, by assisting smaller lenders who cannot afford developing their own AI-based models, either because they lack a rich credit history of their own customers, or due to the lack of financial or technical resources needed for such </a:t>
            </a:r>
            <a:r>
              <a:rPr lang="en-US" sz="1600" dirty="0" smtClean="0">
                <a:latin typeface="Alexandria" pitchFamily="2" charset="-78"/>
              </a:rPr>
              <a:t>development. At </a:t>
            </a:r>
            <a:r>
              <a:rPr lang="en-US" sz="1600" dirty="0">
                <a:latin typeface="Alexandria" pitchFamily="2" charset="-78"/>
              </a:rPr>
              <a:t>the same time, while dominant lenders can overcome this access barrier by deploying the rich credit history of their customers and develop their own algorithmic models, new lenders who lack such a rich database </a:t>
            </a:r>
            <a:r>
              <a:rPr lang="en-US" sz="1600" dirty="0" smtClean="0">
                <a:latin typeface="Alexandria" pitchFamily="2" charset="-78"/>
              </a:rPr>
              <a:t>cannot. The </a:t>
            </a:r>
            <a:r>
              <a:rPr lang="en-US" sz="1600" dirty="0">
                <a:latin typeface="Alexandria" pitchFamily="2" charset="-78"/>
              </a:rPr>
              <a:t>Committee was of the opinion that providing lenders with direct access to the database may undermine the business model of the credit bureaus since lenders will become less dependent on their </a:t>
            </a:r>
            <a:r>
              <a:rPr lang="en-US" sz="1600" dirty="0" smtClean="0">
                <a:latin typeface="Alexandria" pitchFamily="2" charset="-78"/>
              </a:rPr>
              <a:t>services. </a:t>
            </a:r>
            <a:r>
              <a:rPr lang="en-US" sz="1600" dirty="0">
                <a:latin typeface="Alexandria" pitchFamily="2" charset="-78"/>
              </a:rPr>
              <a:t>Note that allowing lenders direct access to the database may also have implications for customers’ </a:t>
            </a:r>
            <a:r>
              <a:rPr lang="en-US" sz="1600" dirty="0" smtClean="0">
                <a:latin typeface="Alexandria" pitchFamily="2" charset="-78"/>
              </a:rPr>
              <a:t>privacy</a:t>
            </a:r>
            <a:r>
              <a:rPr lang="en-US" sz="1600" dirty="0">
                <a:latin typeface="Alexandria" pitchFamily="2" charset="-78"/>
              </a:rPr>
              <a:t>.</a:t>
            </a:r>
            <a:endParaRPr lang="en-US"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916896951"/>
      </p:ext>
    </p:extLst>
  </p:cSld>
  <p:clrMapOvr>
    <a:masterClrMapping/>
  </p:clrMapOvr>
  <mc:AlternateContent xmlns:mc="http://schemas.openxmlformats.org/markup-compatibility/2006" xmlns:p14="http://schemas.microsoft.com/office/powerpoint/2010/main">
    <mc:Choice Requires="p14">
      <p:transition p14:dur="10" advTm="217703"/>
    </mc:Choice>
    <mc:Fallback xmlns="">
      <p:transition advTm="217703"/>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954655"/>
          </a:xfrm>
          <a:prstGeom prst="rect">
            <a:avLst/>
          </a:prstGeom>
          <a:noFill/>
        </p:spPr>
        <p:txBody>
          <a:bodyPr wrap="square" rtlCol="0">
            <a:spAutoFit/>
          </a:bodyPr>
          <a:lstStyle/>
          <a:p>
            <a:pPr algn="just"/>
            <a:r>
              <a:rPr lang="en-GB" b="1" dirty="0" smtClean="0">
                <a:latin typeface="Alexandria" pitchFamily="2" charset="-78"/>
                <a:cs typeface="Alexandria" pitchFamily="2" charset="-78"/>
              </a:rPr>
              <a:t>4.3 Accuracy</a:t>
            </a:r>
          </a:p>
          <a:p>
            <a:pPr algn="just"/>
            <a:r>
              <a:rPr lang="en-US" sz="1400" dirty="0">
                <a:latin typeface="Alexandria" pitchFamily="2" charset="-78"/>
                <a:cs typeface="Alexandria" pitchFamily="2" charset="-78"/>
              </a:rPr>
              <a:t>The implementation of a hybrid credit data-sharing model should also accelerate the accuracy of the credit scores issued by credit bureaus and this, in turn, could improve the accuracy of the AI-based credit underwriting models developed and applied by </a:t>
            </a:r>
            <a:r>
              <a:rPr lang="en-US" sz="1400" dirty="0" smtClean="0">
                <a:latin typeface="Alexandria" pitchFamily="2" charset="-78"/>
                <a:cs typeface="Alexandria" pitchFamily="2" charset="-78"/>
              </a:rPr>
              <a:t>lenders. First</a:t>
            </a:r>
            <a:r>
              <a:rPr lang="en-US" sz="1400" dirty="0">
                <a:latin typeface="Alexandria" pitchFamily="2" charset="-78"/>
                <a:cs typeface="Alexandria" pitchFamily="2" charset="-78"/>
              </a:rPr>
              <a:t>, the process of collecting and storing the credit data in the national database is strictly executed by the central bank, further assuring the reliability and correctness of the raw </a:t>
            </a:r>
            <a:r>
              <a:rPr lang="en-US" sz="1400" dirty="0" smtClean="0">
                <a:latin typeface="Alexandria" pitchFamily="2" charset="-78"/>
                <a:cs typeface="Alexandria" pitchFamily="2" charset="-78"/>
              </a:rPr>
              <a:t>data.</a:t>
            </a:r>
            <a:r>
              <a:rPr lang="en-US" sz="1400" dirty="0">
                <a:latin typeface="Alexandria" pitchFamily="2" charset="-78"/>
                <a:cs typeface="Alexandria" pitchFamily="2" charset="-78"/>
              </a:rPr>
              <a:t> Second and related, scoring models developed by the credit bureaus are </a:t>
            </a:r>
            <a:r>
              <a:rPr lang="en-US" sz="1400" dirty="0" smtClean="0">
                <a:latin typeface="Alexandria" pitchFamily="2" charset="-78"/>
                <a:cs typeface="Alexandria" pitchFamily="2" charset="-78"/>
              </a:rPr>
              <a:t>also subject </a:t>
            </a:r>
            <a:r>
              <a:rPr lang="en-US" sz="1400" dirty="0">
                <a:latin typeface="Alexandria" pitchFamily="2" charset="-78"/>
                <a:cs typeface="Alexandria" pitchFamily="2" charset="-78"/>
              </a:rPr>
              <a:t>to oversight by the central </a:t>
            </a:r>
            <a:r>
              <a:rPr lang="en-US" sz="1400" dirty="0" smtClean="0">
                <a:latin typeface="Alexandria" pitchFamily="2" charset="-78"/>
                <a:cs typeface="Alexandria" pitchFamily="2" charset="-78"/>
              </a:rPr>
              <a:t>bank. Third</a:t>
            </a:r>
            <a:r>
              <a:rPr lang="en-US" sz="1400" dirty="0">
                <a:latin typeface="Alexandria" pitchFamily="2" charset="-78"/>
                <a:cs typeface="Alexandria" pitchFamily="2" charset="-78"/>
              </a:rPr>
              <a:t>, the transfer of credit data from reporting bodies to the national database is done mandatorily, further reducing the risk of partial or incomplete reporting, which subsequently reduces the accuracy of the scoring model as explained </a:t>
            </a:r>
            <a:r>
              <a:rPr lang="en-US" sz="1400" dirty="0" smtClean="0">
                <a:latin typeface="Alexandria" pitchFamily="2" charset="-78"/>
                <a:cs typeface="Alexandria" pitchFamily="2" charset="-78"/>
              </a:rPr>
              <a:t>earlier. </a:t>
            </a:r>
            <a:r>
              <a:rPr lang="en-US" sz="1400" dirty="0">
                <a:latin typeface="Alexandria" pitchFamily="2" charset="-78"/>
                <a:cs typeface="Alexandria" pitchFamily="2" charset="-78"/>
              </a:rPr>
              <a:t>Fourth, the implementation of a hybrid model improves consumers’ </a:t>
            </a:r>
            <a:r>
              <a:rPr lang="en-US" sz="1400" dirty="0" smtClean="0">
                <a:latin typeface="Alexandria" pitchFamily="2" charset="-78"/>
                <a:cs typeface="Alexandria" pitchFamily="2" charset="-78"/>
              </a:rPr>
              <a:t>ability to </a:t>
            </a:r>
            <a:r>
              <a:rPr lang="en-US" sz="1400" dirty="0">
                <a:latin typeface="Alexandria" pitchFamily="2" charset="-78"/>
                <a:cs typeface="Alexandria" pitchFamily="2" charset="-78"/>
              </a:rPr>
              <a:t>inspect credit data reports for errors. </a:t>
            </a:r>
            <a:r>
              <a:rPr lang="en-US" sz="1400" dirty="0" smtClean="0">
                <a:latin typeface="Alexandria" pitchFamily="2" charset="-78"/>
                <a:cs typeface="Alexandria" pitchFamily="2" charset="-78"/>
              </a:rPr>
              <a:t>Since </a:t>
            </a:r>
            <a:r>
              <a:rPr lang="en-US" sz="1400" dirty="0">
                <a:latin typeface="Alexandria" pitchFamily="2" charset="-78"/>
                <a:cs typeface="Alexandria" pitchFamily="2" charset="-78"/>
              </a:rPr>
              <a:t>their credit scores are solely derived from the financial data stored on the national database, it could become easier to understand the rational logic which underlies their </a:t>
            </a:r>
            <a:r>
              <a:rPr lang="en-US" sz="1400" dirty="0" smtClean="0">
                <a:latin typeface="Alexandria" pitchFamily="2" charset="-78"/>
                <a:cs typeface="Alexandria" pitchFamily="2" charset="-78"/>
              </a:rPr>
              <a:t>scores. Further </a:t>
            </a:r>
            <a:r>
              <a:rPr lang="en-US" sz="1400" dirty="0">
                <a:latin typeface="Alexandria" pitchFamily="2" charset="-78"/>
                <a:cs typeface="Alexandria" pitchFamily="2" charset="-78"/>
              </a:rPr>
              <a:t>and related, since the national database only contains credit data, credit reports provided by credit bureaus, which offer no insight into alternative data, could become more intelligible to consumers</a:t>
            </a:r>
            <a:r>
              <a:rPr lang="en-US" sz="1400" dirty="0" smtClean="0">
                <a:latin typeface="Alexandria" pitchFamily="2" charset="-78"/>
                <a:cs typeface="Alexandria" pitchFamily="2" charset="-78"/>
              </a:rPr>
              <a:t>.</a:t>
            </a:r>
            <a:endParaRPr lang="en-GB" sz="1400" b="1" dirty="0">
              <a:latin typeface="Alexandria" pitchFamily="2" charset="-78"/>
              <a:cs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827728299"/>
      </p:ext>
    </p:extLst>
  </p:cSld>
  <p:clrMapOvr>
    <a:masterClrMapping/>
  </p:clrMapOvr>
  <mc:AlternateContent xmlns:mc="http://schemas.openxmlformats.org/markup-compatibility/2006" xmlns:p14="http://schemas.microsoft.com/office/powerpoint/2010/main">
    <mc:Choice Requires="p14">
      <p:transition p14:dur="10" advTm="287159"/>
    </mc:Choice>
    <mc:Fallback xmlns="">
      <p:transition advTm="28715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539430"/>
          </a:xfrm>
          <a:prstGeom prst="rect">
            <a:avLst/>
          </a:prstGeom>
          <a:noFill/>
        </p:spPr>
        <p:txBody>
          <a:bodyPr wrap="square" rtlCol="0">
            <a:spAutoFit/>
          </a:bodyPr>
          <a:lstStyle/>
          <a:p>
            <a:pPr algn="just"/>
            <a:r>
              <a:rPr lang="en-GB" b="1" dirty="0" smtClean="0">
                <a:latin typeface="Alexandria" pitchFamily="2" charset="-78"/>
              </a:rPr>
              <a:t>4.4 Innovation</a:t>
            </a:r>
          </a:p>
          <a:p>
            <a:pPr algn="just"/>
            <a:r>
              <a:rPr lang="en-US" sz="1600" dirty="0">
                <a:latin typeface="Alexandria" pitchFamily="2" charset="-78"/>
              </a:rPr>
              <a:t>The hybrid model of credit data sharing may have different implications for innovation. On the one hand, the existence of multiple credit bureaus as a key player in the data-sharing regime should create competition between them which, in turn, would encourage them to adopt new technologies and offer innovative services in order to gain an advantage over </a:t>
            </a:r>
            <a:r>
              <a:rPr lang="en-US" sz="1600" dirty="0" smtClean="0">
                <a:latin typeface="Alexandria" pitchFamily="2" charset="-78"/>
              </a:rPr>
              <a:t>competitors. Specifically</a:t>
            </a:r>
            <a:r>
              <a:rPr lang="en-US" sz="1600" dirty="0">
                <a:latin typeface="Alexandria" pitchFamily="2" charset="-78"/>
              </a:rPr>
              <a:t>, since all credit bureaus use the same information, the only way to differentiate themselves from their competitors is through the nature of the services they provide to credit providers, hence their incentive to use advanced </a:t>
            </a:r>
            <a:r>
              <a:rPr lang="en-US" sz="1600" dirty="0" smtClean="0">
                <a:latin typeface="Alexandria" pitchFamily="2" charset="-78"/>
              </a:rPr>
              <a:t>technologies. On </a:t>
            </a:r>
            <a:r>
              <a:rPr lang="en-US" sz="1600" dirty="0">
                <a:latin typeface="Alexandria" pitchFamily="2" charset="-78"/>
              </a:rPr>
              <a:t>the other hand, the existence of a central national database as a single body for the collection and concentration of credit data, with no competitors in respect of these specific functions, may lead to conservatism and </a:t>
            </a:r>
            <a:r>
              <a:rPr lang="en-US" sz="1600" dirty="0" smtClean="0">
                <a:latin typeface="Alexandria" pitchFamily="2" charset="-78"/>
              </a:rPr>
              <a:t>stagnation. In </a:t>
            </a:r>
            <a:r>
              <a:rPr lang="en-US" sz="1600" dirty="0">
                <a:latin typeface="Alexandria" pitchFamily="2" charset="-78"/>
              </a:rPr>
              <a:t>addition, the existence of a closed database, which includes only credit data, as opposed to other financial data and even non-financial data, may reduce innovation from the part of credit bureaus, because it denies access to other sorts of information which are vital for model development by credit providers and other market participants</a:t>
            </a:r>
            <a:r>
              <a:rPr lang="en-US" sz="1600" dirty="0" smtClean="0">
                <a:latin typeface="Alexandria" pitchFamily="2" charset="-78"/>
              </a:rPr>
              <a:t>.</a:t>
            </a:r>
            <a:endParaRPr lang="en-US"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671888676"/>
      </p:ext>
    </p:extLst>
  </p:cSld>
  <p:clrMapOvr>
    <a:masterClrMapping/>
  </p:clrMapOvr>
  <mc:AlternateContent xmlns:mc="http://schemas.openxmlformats.org/markup-compatibility/2006" xmlns:p14="http://schemas.microsoft.com/office/powerpoint/2010/main">
    <mc:Choice Requires="p14">
      <p:transition p14:dur="10" advTm="173614"/>
    </mc:Choice>
    <mc:Fallback xmlns="">
      <p:transition advTm="173614"/>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293209"/>
          </a:xfrm>
          <a:prstGeom prst="rect">
            <a:avLst/>
          </a:prstGeom>
          <a:noFill/>
        </p:spPr>
        <p:txBody>
          <a:bodyPr wrap="square" rtlCol="0">
            <a:spAutoFit/>
          </a:bodyPr>
          <a:lstStyle/>
          <a:p>
            <a:pPr algn="just"/>
            <a:r>
              <a:rPr lang="en-GB" b="1" dirty="0" smtClean="0">
                <a:latin typeface="Alexandria" pitchFamily="2" charset="-78"/>
              </a:rPr>
              <a:t>4.5 </a:t>
            </a:r>
            <a:r>
              <a:rPr lang="en-GB" b="1" dirty="0">
                <a:latin typeface="Alexandria" pitchFamily="2" charset="-78"/>
              </a:rPr>
              <a:t>Financial </a:t>
            </a:r>
            <a:r>
              <a:rPr lang="en-GB" b="1" dirty="0" smtClean="0">
                <a:latin typeface="Alexandria" pitchFamily="2" charset="-78"/>
              </a:rPr>
              <a:t>Inclusion</a:t>
            </a:r>
          </a:p>
          <a:p>
            <a:pPr algn="just"/>
            <a:r>
              <a:rPr lang="en-US" sz="1600" dirty="0">
                <a:latin typeface="Alexandria" pitchFamily="2" charset="-78"/>
              </a:rPr>
              <a:t>Restricting the types of data used to develop credit scoring models to credit data only may undermine the inclusive potential of AI-based credit </a:t>
            </a:r>
            <a:r>
              <a:rPr lang="en-US" sz="1600" dirty="0" smtClean="0">
                <a:latin typeface="Alexandria" pitchFamily="2" charset="-78"/>
              </a:rPr>
              <a:t>underwriting. Indeed</a:t>
            </a:r>
            <a:r>
              <a:rPr lang="en-US" sz="1600" dirty="0">
                <a:latin typeface="Alexandria" pitchFamily="2" charset="-78"/>
              </a:rPr>
              <a:t>, the increasing reliance on alternative data may expand credit eligibility and provide lending services to two groups of populations: credit invisibles, who lack sufficient financial history, and credit underserved, who are refused credit due to their very low credit </a:t>
            </a:r>
            <a:r>
              <a:rPr lang="en-US" sz="1600" dirty="0" smtClean="0">
                <a:latin typeface="Alexandria" pitchFamily="2" charset="-78"/>
              </a:rPr>
              <a:t>scores. However</a:t>
            </a:r>
            <a:r>
              <a:rPr lang="en-US" sz="1600" dirty="0">
                <a:latin typeface="Alexandria" pitchFamily="2" charset="-78"/>
              </a:rPr>
              <a:t>, in the hybrid model, non-financial data is not included in the national database, and this may hurt the credit invisibles and the credit </a:t>
            </a:r>
            <a:r>
              <a:rPr lang="en-US" sz="1600" dirty="0" smtClean="0">
                <a:latin typeface="Alexandria" pitchFamily="2" charset="-78"/>
              </a:rPr>
              <a:t>underserved. Hence</a:t>
            </a:r>
            <a:r>
              <a:rPr lang="en-US" sz="1600" dirty="0">
                <a:latin typeface="Alexandria" pitchFamily="2" charset="-78"/>
              </a:rPr>
              <a:t>, while some lenders (probably the dominant ones) might find it more efficient to mainly rely on rich credit data in their underwriting models, other lenders (probably innovative </a:t>
            </a:r>
            <a:r>
              <a:rPr lang="en-US" sz="1600" dirty="0" err="1">
                <a:latin typeface="Alexandria" pitchFamily="2" charset="-78"/>
              </a:rPr>
              <a:t>FinTech</a:t>
            </a:r>
            <a:r>
              <a:rPr lang="en-US" sz="1600" dirty="0">
                <a:latin typeface="Alexandria" pitchFamily="2" charset="-78"/>
              </a:rPr>
              <a:t> companies) may elect to leverage nontraditional data to reach the </a:t>
            </a:r>
            <a:r>
              <a:rPr lang="en-US" sz="1600" dirty="0" smtClean="0">
                <a:latin typeface="Alexandria" pitchFamily="2" charset="-78"/>
              </a:rPr>
              <a:t>underserved. As </a:t>
            </a:r>
            <a:r>
              <a:rPr lang="en-US" sz="1600" dirty="0">
                <a:latin typeface="Alexandria" pitchFamily="2" charset="-78"/>
              </a:rPr>
              <a:t>for policymakers, it is possible to adopt different mechanisms that may offer credit to individuals with poor credit </a:t>
            </a:r>
            <a:r>
              <a:rPr lang="en-US" sz="1600" dirty="0" smtClean="0">
                <a:latin typeface="Alexandria" pitchFamily="2" charset="-78"/>
              </a:rPr>
              <a:t>scores. One </a:t>
            </a:r>
            <a:r>
              <a:rPr lang="en-US" sz="1600" dirty="0">
                <a:latin typeface="Alexandria" pitchFamily="2" charset="-78"/>
              </a:rPr>
              <a:t>such mechanism could be a governmental fund that guarantees credit provided by designated lenders to consumers with very low credit scores</a:t>
            </a:r>
            <a:r>
              <a:rPr lang="en-US" sz="1600" dirty="0" smtClean="0">
                <a:latin typeface="Alexandria" pitchFamily="2" charset="-78"/>
              </a:rPr>
              <a:t>.</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54414865"/>
      </p:ext>
    </p:extLst>
  </p:cSld>
  <p:clrMapOvr>
    <a:masterClrMapping/>
  </p:clrMapOvr>
  <mc:AlternateContent xmlns:mc="http://schemas.openxmlformats.org/markup-compatibility/2006" xmlns:p14="http://schemas.microsoft.com/office/powerpoint/2010/main">
    <mc:Choice Requires="p14">
      <p:transition p14:dur="10" advTm="262745"/>
    </mc:Choice>
    <mc:Fallback xmlns="">
      <p:transition advTm="262745"/>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3785652"/>
          </a:xfrm>
          <a:prstGeom prst="rect">
            <a:avLst/>
          </a:prstGeom>
          <a:noFill/>
        </p:spPr>
        <p:txBody>
          <a:bodyPr wrap="square" rtlCol="0">
            <a:spAutoFit/>
          </a:bodyPr>
          <a:lstStyle/>
          <a:p>
            <a:pPr algn="just"/>
            <a:r>
              <a:rPr lang="en-GB" b="1" dirty="0" smtClean="0">
                <a:latin typeface="Alexandria" pitchFamily="2" charset="-78"/>
              </a:rPr>
              <a:t>4.6 Fairness</a:t>
            </a:r>
          </a:p>
          <a:p>
            <a:pPr algn="just"/>
            <a:r>
              <a:rPr lang="en-US" sz="1600" dirty="0">
                <a:latin typeface="Alexandria" pitchFamily="2" charset="-78"/>
              </a:rPr>
              <a:t>Moving to the </a:t>
            </a:r>
            <a:r>
              <a:rPr lang="en-US" sz="1600" b="1" dirty="0">
                <a:latin typeface="Alexandria" pitchFamily="2" charset="-78"/>
              </a:rPr>
              <a:t>risks</a:t>
            </a:r>
            <a:r>
              <a:rPr lang="en-US" sz="1600" dirty="0">
                <a:latin typeface="Alexandria" pitchFamily="2" charset="-78"/>
              </a:rPr>
              <a:t> involved in deploying AI in consumer credit </a:t>
            </a:r>
            <a:r>
              <a:rPr lang="en-US" sz="1600" dirty="0" smtClean="0">
                <a:latin typeface="Alexandria" pitchFamily="2" charset="-78"/>
              </a:rPr>
              <a:t>underwriting, it </a:t>
            </a:r>
            <a:r>
              <a:rPr lang="en-US" sz="1600" dirty="0">
                <a:latin typeface="Alexandria" pitchFamily="2" charset="-78"/>
              </a:rPr>
              <a:t>appears that implementing a central credit database could assist in </a:t>
            </a:r>
            <a:r>
              <a:rPr lang="en-US" sz="1600" dirty="0" smtClean="0">
                <a:latin typeface="Alexandria" pitchFamily="2" charset="-78"/>
              </a:rPr>
              <a:t>mitigating </a:t>
            </a:r>
            <a:r>
              <a:rPr lang="en-GB" sz="1600" dirty="0" smtClean="0">
                <a:latin typeface="Alexandria" pitchFamily="2" charset="-78"/>
              </a:rPr>
              <a:t>them. </a:t>
            </a:r>
            <a:r>
              <a:rPr lang="en-GB" sz="1600" b="1" dirty="0" smtClean="0">
                <a:latin typeface="Alexandria" pitchFamily="2" charset="-78"/>
              </a:rPr>
              <a:t> </a:t>
            </a:r>
            <a:r>
              <a:rPr lang="en-US" sz="1600" dirty="0" smtClean="0">
                <a:latin typeface="Alexandria" pitchFamily="2" charset="-78"/>
              </a:rPr>
              <a:t>When </a:t>
            </a:r>
            <a:r>
              <a:rPr lang="en-US" sz="1600" dirty="0">
                <a:latin typeface="Alexandria" pitchFamily="2" charset="-78"/>
              </a:rPr>
              <a:t>credit bureaus solely rely on strictly supervised financial data in developing their models, the risk of having biased input data is </a:t>
            </a:r>
            <a:r>
              <a:rPr lang="en-US" sz="1600" dirty="0" smtClean="0">
                <a:latin typeface="Alexandria" pitchFamily="2" charset="-78"/>
              </a:rPr>
              <a:t>reduced. As </a:t>
            </a:r>
            <a:r>
              <a:rPr lang="en-US" sz="1600" dirty="0">
                <a:latin typeface="Alexandria" pitchFamily="2" charset="-78"/>
              </a:rPr>
              <a:t>Gillis explains, ‘algorithmic pricing could exacerbate the “biased world” problem because it increases the variance in predictions and may expand the number of “biased world” inputs through its use of nontraditional data.’ While lenders may still invest resources in extracting and analyzing alternative data to improve their internal underwriting models, it is nonetheless possible that due to the increased accuracy of the credit scores provided by credit bureaus, the costs of deploying alternative data will outweigh their </a:t>
            </a:r>
            <a:r>
              <a:rPr lang="en-US" sz="1600" dirty="0" smtClean="0">
                <a:latin typeface="Alexandria" pitchFamily="2" charset="-78"/>
              </a:rPr>
              <a:t>benefits. Furthermore</a:t>
            </a:r>
            <a:r>
              <a:rPr lang="en-US" sz="1600" dirty="0">
                <a:latin typeface="Alexandria" pitchFamily="2" charset="-78"/>
              </a:rPr>
              <a:t>, when the data used to feed the credit scoring models is held and supervised in a central national database, it becomes much easier to inspect it and ensure it is not biased in itself or otherwise functions as a proxy of protected </a:t>
            </a:r>
            <a:r>
              <a:rPr lang="en-US" sz="1600" dirty="0" smtClean="0">
                <a:latin typeface="Alexandria" pitchFamily="2" charset="-78"/>
              </a:rPr>
              <a:t>categories. Additionally</a:t>
            </a:r>
            <a:r>
              <a:rPr lang="en-US" sz="1600" dirty="0">
                <a:latin typeface="Alexandria" pitchFamily="2" charset="-78"/>
              </a:rPr>
              <a:t>, the scoring models themselves could be subject to ongoing oversight by the regulator to ensure they are fair and credible. To the extent that discriminatory inputs or processes are revealed, the regulator could demand and assure they are addressed properly.</a:t>
            </a:r>
            <a:endParaRPr lang="en-GB" sz="1600" b="1" dirty="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12787476"/>
      </p:ext>
    </p:extLst>
  </p:cSld>
  <p:clrMapOvr>
    <a:masterClrMapping/>
  </p:clrMapOvr>
  <mc:AlternateContent xmlns:mc="http://schemas.openxmlformats.org/markup-compatibility/2006" xmlns:p14="http://schemas.microsoft.com/office/powerpoint/2010/main">
    <mc:Choice Requires="p14">
      <p:transition p14:dur="10" advTm="262417"/>
    </mc:Choice>
    <mc:Fallback xmlns="">
      <p:transition advTm="262417"/>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397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3" name="TextBox 2"/>
          <p:cNvSpPr txBox="1"/>
          <p:nvPr/>
        </p:nvSpPr>
        <p:spPr>
          <a:xfrm>
            <a:off x="2513149" y="956234"/>
            <a:ext cx="7498755" cy="769441"/>
          </a:xfrm>
          <a:prstGeom prst="rect">
            <a:avLst/>
          </a:prstGeom>
          <a:noFill/>
        </p:spPr>
        <p:txBody>
          <a:bodyPr wrap="square" rtlCol="0">
            <a:spAutoFit/>
          </a:bodyPr>
          <a:lstStyle/>
          <a:p>
            <a:r>
              <a:rPr lang="en-GB" sz="2400" b="1" dirty="0">
                <a:latin typeface="Alexandria" pitchFamily="2" charset="-78"/>
                <a:cs typeface="Alexandria" pitchFamily="2" charset="-78"/>
              </a:rPr>
              <a:t>Ch.7: </a:t>
            </a:r>
            <a:r>
              <a:rPr lang="en-GB" sz="2000" b="1" dirty="0">
                <a:latin typeface="Alexandria" pitchFamily="2" charset="-78"/>
                <a:cs typeface="Alexandria" pitchFamily="2" charset="-78"/>
              </a:rPr>
              <a:t>AI-based consumer credit underwriting, </a:t>
            </a:r>
            <a:r>
              <a:rPr lang="en-US" sz="2000" b="1" dirty="0">
                <a:latin typeface="Alexandria" pitchFamily="2" charset="-78"/>
                <a:cs typeface="Alexandria" pitchFamily="2" charset="-78"/>
              </a:rPr>
              <a:t>The role of a national credit database</a:t>
            </a:r>
            <a:endParaRPr lang="en-US" altLang="en-US" sz="2400" b="1" dirty="0">
              <a:latin typeface="Alexandria" pitchFamily="2" charset="-78"/>
              <a:cs typeface="Alexandria" pitchFamily="2" charset="-78"/>
            </a:endParaRPr>
          </a:p>
        </p:txBody>
      </p:sp>
      <p:sp>
        <p:nvSpPr>
          <p:cNvPr id="5" name="Rectangle 4"/>
          <p:cNvSpPr/>
          <p:nvPr/>
        </p:nvSpPr>
        <p:spPr>
          <a:xfrm>
            <a:off x="942308" y="935396"/>
            <a:ext cx="1290529"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a:solidFill>
                  <a:schemeClr val="bg1"/>
                </a:solidFill>
                <a:latin typeface="Alexandria Black" pitchFamily="2" charset="-78"/>
                <a:ea typeface="Roboto Light" panose="02000000000000000000" pitchFamily="2" charset="0"/>
              </a:rPr>
              <a:t>LECTURE </a:t>
            </a:r>
            <a:r>
              <a:rPr lang="en-US" sz="1400" dirty="0" smtClean="0">
                <a:solidFill>
                  <a:schemeClr val="bg1"/>
                </a:solidFill>
                <a:latin typeface="Alexandria Black" pitchFamily="2" charset="-78"/>
                <a:ea typeface="Roboto Light" panose="02000000000000000000" pitchFamily="2" charset="0"/>
              </a:rPr>
              <a:t>05</a:t>
            </a:r>
            <a:endParaRPr lang="en-US" sz="1400" dirty="0">
              <a:solidFill>
                <a:schemeClr val="bg1"/>
              </a:solidFill>
              <a:latin typeface="Alexandria Black" pitchFamily="2" charset="-78"/>
              <a:ea typeface="Roboto Light" panose="02000000000000000000" pitchFamily="2" charset="0"/>
            </a:endParaRPr>
          </a:p>
        </p:txBody>
      </p:sp>
      <p:sp>
        <p:nvSpPr>
          <p:cNvPr id="48" name="TextBox 47"/>
          <p:cNvSpPr txBox="1"/>
          <p:nvPr/>
        </p:nvSpPr>
        <p:spPr>
          <a:xfrm>
            <a:off x="753140" y="2203190"/>
            <a:ext cx="10467633" cy="2585323"/>
          </a:xfrm>
          <a:prstGeom prst="rect">
            <a:avLst/>
          </a:prstGeom>
          <a:noFill/>
        </p:spPr>
        <p:txBody>
          <a:bodyPr wrap="square" rtlCol="0">
            <a:spAutoFit/>
          </a:bodyPr>
          <a:lstStyle/>
          <a:p>
            <a:pPr algn="just"/>
            <a:r>
              <a:rPr lang="en-GB" b="1" dirty="0" smtClean="0">
                <a:latin typeface="Alexandria" pitchFamily="2" charset="-78"/>
              </a:rPr>
              <a:t>4.7 </a:t>
            </a:r>
            <a:r>
              <a:rPr lang="en-GB" b="1" dirty="0">
                <a:latin typeface="Alexandria" pitchFamily="2" charset="-78"/>
              </a:rPr>
              <a:t>Privacy and </a:t>
            </a:r>
            <a:r>
              <a:rPr lang="en-GB" b="1" dirty="0" smtClean="0">
                <a:latin typeface="Alexandria" pitchFamily="2" charset="-78"/>
              </a:rPr>
              <a:t>Autonomy</a:t>
            </a:r>
          </a:p>
          <a:p>
            <a:pPr algn="just"/>
            <a:r>
              <a:rPr lang="en-US" sz="1600" dirty="0">
                <a:latin typeface="Alexandria" pitchFamily="2" charset="-78"/>
              </a:rPr>
              <a:t>The hybrid model, which relies on a central, nationally supervised credit database, could contribute greatly to consumers’ privacy and </a:t>
            </a:r>
            <a:r>
              <a:rPr lang="en-US" sz="1600" dirty="0" smtClean="0">
                <a:latin typeface="Alexandria" pitchFamily="2" charset="-78"/>
              </a:rPr>
              <a:t>autonomy. First</a:t>
            </a:r>
            <a:r>
              <a:rPr lang="en-US" sz="1600" dirty="0">
                <a:latin typeface="Alexandria" pitchFamily="2" charset="-78"/>
              </a:rPr>
              <a:t>, as mentioned earlier, the data that is used by the credit bureaus to generate credit scores is </a:t>
            </a:r>
            <a:r>
              <a:rPr lang="en-US" sz="1600" dirty="0" smtClean="0">
                <a:latin typeface="Alexandria" pitchFamily="2" charset="-78"/>
              </a:rPr>
              <a:t>unidentifiable. Even </a:t>
            </a:r>
            <a:r>
              <a:rPr lang="en-US" sz="1600" dirty="0">
                <a:latin typeface="Alexandria" pitchFamily="2" charset="-78"/>
              </a:rPr>
              <a:t>though data anonymization cannot perfectly protect consumers’ privacy, it is obviously better than using identifiable </a:t>
            </a:r>
            <a:r>
              <a:rPr lang="en-US" sz="1600" dirty="0" smtClean="0">
                <a:latin typeface="Alexandria" pitchFamily="2" charset="-78"/>
              </a:rPr>
              <a:t>information. Second</a:t>
            </a:r>
            <a:r>
              <a:rPr lang="en-US" sz="1600" dirty="0">
                <a:latin typeface="Alexandria" pitchFamily="2" charset="-78"/>
              </a:rPr>
              <a:t>, holding consumers’ credit data at a nationally secured database is likely to reduce cyber-security risks that may result in information leakage or otherwise expose personal information to </a:t>
            </a:r>
            <a:r>
              <a:rPr lang="en-US" sz="1600" dirty="0" smtClean="0">
                <a:latin typeface="Alexandria" pitchFamily="2" charset="-78"/>
              </a:rPr>
              <a:t>hacking. Third</a:t>
            </a:r>
            <a:r>
              <a:rPr lang="en-US" sz="1600" dirty="0">
                <a:latin typeface="Alexandria" pitchFamily="2" charset="-78"/>
              </a:rPr>
              <a:t>, if credit scores issued by authorized credit bureaus are exclusively based on financial data (and not on alternative data), consumers’ ability to understand and control how the data is used to predict their creditworthiness greatly improves</a:t>
            </a:r>
            <a:r>
              <a:rPr lang="en-US" sz="1600" dirty="0" smtClean="0">
                <a:latin typeface="Alexandria" pitchFamily="2" charset="-78"/>
              </a:rPr>
              <a:t>.</a:t>
            </a:r>
            <a:endParaRPr lang="en-GB" sz="1600" b="1" dirty="0" smtClean="0">
              <a:latin typeface="Alexandria" pitchFamily="2" charset="-78"/>
            </a:endParaRP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931726547"/>
      </p:ext>
    </p:extLst>
  </p:cSld>
  <p:clrMapOvr>
    <a:masterClrMapping/>
  </p:clrMapOvr>
  <mc:AlternateContent xmlns:mc="http://schemas.openxmlformats.org/markup-compatibility/2006" xmlns:p14="http://schemas.microsoft.com/office/powerpoint/2010/main">
    <mc:Choice Requires="p14">
      <p:transition p14:dur="10" advTm="170173"/>
    </mc:Choice>
    <mc:Fallback xmlns="">
      <p:transition advTm="170173"/>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500900"/>
            <a:ext cx="9349921" cy="71365"/>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733683"/>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76606" y="1824290"/>
            <a:ext cx="9023111" cy="3816429"/>
          </a:xfrm>
          <a:prstGeom prst="rect">
            <a:avLst/>
          </a:prstGeom>
          <a:noFill/>
        </p:spPr>
        <p:txBody>
          <a:bodyPr wrap="square" rtlCol="0">
            <a:spAutoFit/>
          </a:bodyPr>
          <a:lstStyle/>
          <a:p>
            <a:pPr algn="just"/>
            <a:r>
              <a:rPr lang="en-US" b="1" dirty="0" smtClean="0">
                <a:latin typeface="Alexandria" pitchFamily="2" charset="-78"/>
                <a:cs typeface="Alexandria" pitchFamily="2" charset="-78"/>
              </a:rPr>
              <a:t>Conclusion</a:t>
            </a:r>
          </a:p>
          <a:p>
            <a:pPr algn="just"/>
            <a:r>
              <a:rPr lang="en-US" sz="1600" dirty="0">
                <a:latin typeface="Alexandria" pitchFamily="2" charset="-78"/>
              </a:rPr>
              <a:t>Algorithmic credit scoring, and the technologies underlying it, present both benefits and risks for consumer credit </a:t>
            </a:r>
            <a:r>
              <a:rPr lang="en-US" sz="1600" dirty="0" smtClean="0">
                <a:latin typeface="Alexandria" pitchFamily="2" charset="-78"/>
              </a:rPr>
              <a:t>markets. Chapter six has </a:t>
            </a:r>
            <a:r>
              <a:rPr lang="en-US" sz="1600" dirty="0">
                <a:latin typeface="Alexandria" pitchFamily="2" charset="-78"/>
              </a:rPr>
              <a:t>argued that the broad principles- and conduct-based approach </a:t>
            </a:r>
            <a:r>
              <a:rPr lang="en-US" sz="1600" dirty="0" smtClean="0">
                <a:latin typeface="Alexandria" pitchFamily="2" charset="-78"/>
              </a:rPr>
              <a:t>of UK consumer credit </a:t>
            </a:r>
            <a:r>
              <a:rPr lang="en-US" sz="1600" dirty="0">
                <a:latin typeface="Alexandria" pitchFamily="2" charset="-78"/>
              </a:rPr>
              <a:t>regulation provides the flexibility necessary for regulators and market participants to respond dynamically to these new technological </a:t>
            </a:r>
            <a:r>
              <a:rPr lang="en-US" sz="1600" dirty="0" smtClean="0">
                <a:latin typeface="Alexandria" pitchFamily="2" charset="-78"/>
              </a:rPr>
              <a:t>risks. Supervisory </a:t>
            </a:r>
            <a:r>
              <a:rPr lang="en-US" sz="1600" dirty="0">
                <a:latin typeface="Alexandria" pitchFamily="2" charset="-78"/>
              </a:rPr>
              <a:t>authorities could also make greater use of ML and alternative data to strengthen the supervision of consumer credit </a:t>
            </a:r>
            <a:r>
              <a:rPr lang="en-US" sz="1600" dirty="0" smtClean="0">
                <a:latin typeface="Alexandria" pitchFamily="2" charset="-78"/>
              </a:rPr>
              <a:t>firms. However</a:t>
            </a:r>
            <a:r>
              <a:rPr lang="en-US" sz="1600" dirty="0">
                <a:latin typeface="Alexandria" pitchFamily="2" charset="-78"/>
              </a:rPr>
              <a:t>, the interpretation of this regime in the consumer credit context needs to be carefully calibrated so as not to inhibit the potential benefits of new, data-driven technological applications such as algorithmic credit scoring.</a:t>
            </a:r>
            <a:r>
              <a:rPr lang="en-US" sz="1600" b="1" dirty="0" smtClean="0">
                <a:latin typeface="Alexandria" pitchFamily="2" charset="-78"/>
                <a:cs typeface="Alexandria" pitchFamily="2" charset="-78"/>
              </a:rPr>
              <a:t> </a:t>
            </a:r>
          </a:p>
          <a:p>
            <a:pPr algn="just"/>
            <a:endParaRPr lang="en-US" sz="1600" b="1" dirty="0">
              <a:latin typeface="Alexandria" pitchFamily="2" charset="-78"/>
              <a:cs typeface="Alexandria" pitchFamily="2" charset="-78"/>
            </a:endParaRPr>
          </a:p>
          <a:p>
            <a:pPr algn="just"/>
            <a:r>
              <a:rPr lang="en-US" sz="1600" dirty="0">
                <a:latin typeface="Alexandria" pitchFamily="2" charset="-78"/>
              </a:rPr>
              <a:t>Moreover, chapter seven explored how the implementation of a hybrid data-sharing regime, in which authorized credit bureaus enjoy exclusive access to financial data gathered and stored on a nationally secured database, may impact the benefits and risks of AI-based consumer underwriting.</a:t>
            </a:r>
            <a:endParaRPr lang="en-US" sz="1600" b="1" dirty="0" smtClean="0">
              <a:latin typeface="Alexandria" pitchFamily="2" charset="-78"/>
              <a:cs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2" name="Rectangle 11"/>
          <p:cNvSpPr/>
          <p:nvPr/>
        </p:nvSpPr>
        <p:spPr>
          <a:xfrm>
            <a:off x="9606278" y="1124433"/>
            <a:ext cx="1072471" cy="1060828"/>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solidFill>
                  <a:schemeClr val="bg1"/>
                </a:solidFill>
                <a:latin typeface="Alexandria Black" pitchFamily="2" charset="-78"/>
                <a:ea typeface="Roboto Light" panose="02000000000000000000" pitchFamily="2" charset="0"/>
              </a:rPr>
              <a:t>LECTURE</a:t>
            </a:r>
          </a:p>
          <a:p>
            <a:pPr algn="ctr"/>
            <a:r>
              <a:rPr lang="en-US" sz="1400" dirty="0">
                <a:solidFill>
                  <a:schemeClr val="bg1"/>
                </a:solidFill>
                <a:latin typeface="Alexandria Black" pitchFamily="2" charset="-78"/>
                <a:ea typeface="Roboto Light" panose="02000000000000000000" pitchFamily="2" charset="0"/>
              </a:rPr>
              <a:t>5</a:t>
            </a:r>
            <a:r>
              <a:rPr lang="en-US" sz="1400" dirty="0" smtClean="0">
                <a:solidFill>
                  <a:schemeClr val="bg1"/>
                </a:solidFill>
                <a:latin typeface="Alexandria Black" pitchFamily="2" charset="-78"/>
                <a:ea typeface="Roboto Light" panose="02000000000000000000" pitchFamily="2" charset="0"/>
              </a:rPr>
              <a:t> </a:t>
            </a:r>
            <a:endParaRPr lang="en-US" sz="1400" dirty="0">
              <a:solidFill>
                <a:schemeClr val="bg1"/>
              </a:solidFill>
              <a:latin typeface="Alexandria Black" pitchFamily="2" charset="-78"/>
              <a:ea typeface="Roboto Light" panose="02000000000000000000" pitchFamily="2" charset="0"/>
            </a:endParaRPr>
          </a:p>
        </p:txBody>
      </p:sp>
    </p:spTree>
    <p:extLst>
      <p:ext uri="{BB962C8B-B14F-4D97-AF65-F5344CB8AC3E}">
        <p14:creationId xmlns:p14="http://schemas.microsoft.com/office/powerpoint/2010/main" val="447216872"/>
      </p:ext>
    </p:extLst>
  </p:cSld>
  <p:clrMapOvr>
    <a:masterClrMapping/>
  </p:clrMapOvr>
  <mc:AlternateContent xmlns:mc="http://schemas.openxmlformats.org/markup-compatibility/2006" xmlns:p14="http://schemas.microsoft.com/office/powerpoint/2010/main">
    <mc:Choice Requires="p14">
      <p:transition spd="slow" p14:dur="2000" advTm="94334"/>
    </mc:Choice>
    <mc:Fallback xmlns="">
      <p:transition spd="slow" advTm="9433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9" y="457358"/>
            <a:ext cx="9464222"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5" name="Rectangle: Rounded Corners 24"/>
          <p:cNvSpPr/>
          <p:nvPr/>
        </p:nvSpPr>
        <p:spPr>
          <a:xfrm>
            <a:off x="1171680" y="1543346"/>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Alexandria Black" pitchFamily="2" charset="-78"/>
            </a:endParaRPr>
          </a:p>
        </p:txBody>
      </p:sp>
      <p:sp>
        <p:nvSpPr>
          <p:cNvPr id="24" name="TextBox 23"/>
          <p:cNvSpPr txBox="1"/>
          <p:nvPr/>
        </p:nvSpPr>
        <p:spPr>
          <a:xfrm>
            <a:off x="1333000" y="1726433"/>
            <a:ext cx="8861791" cy="3939540"/>
          </a:xfrm>
          <a:prstGeom prst="rect">
            <a:avLst/>
          </a:prstGeom>
          <a:noFill/>
        </p:spPr>
        <p:txBody>
          <a:bodyPr wrap="square" rtlCol="0">
            <a:spAutoFit/>
          </a:bodyPr>
          <a:lstStyle/>
          <a:p>
            <a:pPr algn="just"/>
            <a:r>
              <a:rPr lang="en-US" sz="2000" b="1" dirty="0" smtClean="0">
                <a:latin typeface="Alexandria" pitchFamily="2" charset="-78"/>
              </a:rPr>
              <a:t>References: </a:t>
            </a:r>
          </a:p>
          <a:p>
            <a:pPr algn="just"/>
            <a:endParaRPr lang="en-US" b="1" dirty="0">
              <a:latin typeface="Alexandria" pitchFamily="2" charset="-78"/>
            </a:endParaRPr>
          </a:p>
          <a:p>
            <a:pPr algn="just"/>
            <a:r>
              <a:rPr lang="en-GB" b="1" dirty="0">
                <a:latin typeface="Alexandria" pitchFamily="2" charset="-78"/>
              </a:rPr>
              <a:t>Required Reference</a:t>
            </a:r>
            <a:r>
              <a:rPr lang="en-GB" b="1" dirty="0" smtClean="0">
                <a:latin typeface="Alexandria" pitchFamily="2" charset="-78"/>
              </a:rPr>
              <a:t>:</a:t>
            </a:r>
          </a:p>
          <a:p>
            <a:pPr algn="just"/>
            <a:r>
              <a:rPr lang="en-GB" sz="1600" dirty="0" err="1">
                <a:latin typeface="Alexandria" pitchFamily="2" charset="-78"/>
              </a:rPr>
              <a:t>Remolina</a:t>
            </a:r>
            <a:r>
              <a:rPr lang="en-GB" sz="1600" dirty="0">
                <a:latin typeface="Alexandria" pitchFamily="2" charset="-78"/>
              </a:rPr>
              <a:t>, N. and </a:t>
            </a:r>
            <a:r>
              <a:rPr lang="en-GB" sz="1600" dirty="0" err="1">
                <a:latin typeface="Alexandria" pitchFamily="2" charset="-78"/>
              </a:rPr>
              <a:t>Gurrea</a:t>
            </a:r>
            <a:r>
              <a:rPr lang="en-GB" sz="1600" dirty="0">
                <a:latin typeface="Alexandria" pitchFamily="2" charset="-78"/>
              </a:rPr>
              <a:t>-Martinez, A. eds., 2023. Artificial intelligence in finance: Challenges, opportunities and regulatory developments. Edward </a:t>
            </a:r>
            <a:r>
              <a:rPr lang="en-GB" sz="1600" dirty="0" smtClean="0">
                <a:latin typeface="Alexandria" pitchFamily="2" charset="-78"/>
              </a:rPr>
              <a:t>Elgar.</a:t>
            </a:r>
          </a:p>
          <a:p>
            <a:pPr algn="just"/>
            <a:endParaRPr lang="en-US" dirty="0">
              <a:latin typeface="Alexandria" pitchFamily="2" charset="-78"/>
            </a:endParaRPr>
          </a:p>
          <a:p>
            <a:pPr algn="just"/>
            <a:r>
              <a:rPr lang="en-US" b="1" dirty="0" smtClean="0">
                <a:latin typeface="Alexandria" pitchFamily="2" charset="-78"/>
              </a:rPr>
              <a:t>Recommended Readings </a:t>
            </a:r>
          </a:p>
          <a:p>
            <a:pPr algn="just"/>
            <a:r>
              <a:rPr lang="en-GB" sz="1600" dirty="0">
                <a:latin typeface="Alexandria" pitchFamily="2" charset="-78"/>
              </a:rPr>
              <a:t>Chishti, S., 2020. The AI book: the artificial intelligence </a:t>
            </a:r>
            <a:r>
              <a:rPr lang="en-GB" sz="1600" dirty="0" smtClean="0">
                <a:latin typeface="Alexandria" pitchFamily="2" charset="-78"/>
              </a:rPr>
              <a:t> </a:t>
            </a:r>
            <a:r>
              <a:rPr lang="en-GB" sz="1600" dirty="0">
                <a:latin typeface="Alexandria" pitchFamily="2" charset="-78"/>
              </a:rPr>
              <a:t>handbook for investors, entrepreneurs and </a:t>
            </a:r>
            <a:r>
              <a:rPr lang="en-GB" sz="1600" dirty="0" err="1">
                <a:latin typeface="Alexandria" pitchFamily="2" charset="-78"/>
              </a:rPr>
              <a:t>fintech</a:t>
            </a:r>
            <a:r>
              <a:rPr lang="en-GB" sz="1600" dirty="0">
                <a:latin typeface="Alexandria" pitchFamily="2" charset="-78"/>
              </a:rPr>
              <a:t> visionaries. John Wiley &amp; </a:t>
            </a:r>
            <a:r>
              <a:rPr lang="en-GB" sz="1600" dirty="0" smtClean="0">
                <a:latin typeface="Alexandria" pitchFamily="2" charset="-78"/>
              </a:rPr>
              <a:t>Sons. </a:t>
            </a:r>
          </a:p>
          <a:p>
            <a:pPr algn="just"/>
            <a:endParaRPr lang="en-US" dirty="0">
              <a:latin typeface="Alexandria" pitchFamily="2" charset="-78"/>
            </a:endParaRPr>
          </a:p>
          <a:p>
            <a:pPr algn="just"/>
            <a:endParaRPr lang="en-US" dirty="0" smtClean="0">
              <a:latin typeface="Alexandria" pitchFamily="2" charset="-78"/>
            </a:endParaRPr>
          </a:p>
          <a:p>
            <a:pPr algn="just"/>
            <a:endParaRPr lang="en-US" dirty="0">
              <a:latin typeface="Alexandria" pitchFamily="2" charset="-78"/>
            </a:endParaRPr>
          </a:p>
          <a:p>
            <a:pPr algn="just"/>
            <a:endParaRPr lang="en-US" dirty="0" smtClean="0">
              <a:latin typeface="Alexandria" pitchFamily="2" charset="-78"/>
            </a:endParaRPr>
          </a:p>
          <a:p>
            <a:pPr algn="just"/>
            <a:endParaRPr lang="en-GB" dirty="0" smtClean="0">
              <a:latin typeface="Alexandria" pitchFamily="2" charset="-78"/>
            </a:endParaRP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8" name="TextBox 7"/>
          <p:cNvSpPr txBox="1"/>
          <p:nvPr/>
        </p:nvSpPr>
        <p:spPr>
          <a:xfrm>
            <a:off x="1333000" y="1094587"/>
            <a:ext cx="8427486" cy="400110"/>
          </a:xfrm>
          <a:prstGeom prst="rect">
            <a:avLst/>
          </a:prstGeom>
          <a:noFill/>
        </p:spPr>
        <p:txBody>
          <a:bodyPr wrap="square" rtlCol="0">
            <a:spAutoFit/>
          </a:bodyPr>
          <a:lstStyle/>
          <a:p>
            <a:r>
              <a:rPr lang="en-US" sz="2000" b="1" dirty="0">
                <a:latin typeface="Alexandria ExtraBold" pitchFamily="2" charset="-78"/>
                <a:cs typeface="Alexandria ExtraBold" pitchFamily="2" charset="-78"/>
              </a:rPr>
              <a:t>Artificial Intelligence for Financial </a:t>
            </a:r>
            <a:r>
              <a:rPr lang="en-US" sz="2000" b="1" dirty="0" smtClean="0">
                <a:latin typeface="Alexandria ExtraBold" pitchFamily="2" charset="-78"/>
                <a:cs typeface="Alexandria ExtraBold" pitchFamily="2" charset="-78"/>
              </a:rPr>
              <a:t>Technology</a:t>
            </a:r>
            <a:endParaRPr lang="en-US" sz="2000" b="1" dirty="0">
              <a:latin typeface="Alexandria ExtraBold" pitchFamily="2" charset="-78"/>
              <a:cs typeface="Alexandria ExtraBold" pitchFamily="2" charset="-78"/>
            </a:endParaRPr>
          </a:p>
        </p:txBody>
      </p:sp>
    </p:spTree>
    <p:extLst>
      <p:ext uri="{BB962C8B-B14F-4D97-AF65-F5344CB8AC3E}">
        <p14:creationId xmlns:p14="http://schemas.microsoft.com/office/powerpoint/2010/main" val="1545414190"/>
      </p:ext>
    </p:extLst>
  </p:cSld>
  <p:clrMapOvr>
    <a:masterClrMapping/>
  </p:clrMapOvr>
  <mc:AlternateContent xmlns:mc="http://schemas.openxmlformats.org/markup-compatibility/2006" xmlns:p14="http://schemas.microsoft.com/office/powerpoint/2010/main">
    <mc:Choice Requires="p14">
      <p:transition spd="slow" p14:dur="2000" advTm="18269"/>
    </mc:Choice>
    <mc:Fallback xmlns="">
      <p:transition spd="slow" advTm="18269"/>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0"/>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latin typeface="Alexandria Black" pitchFamily="2" charset="-78"/>
            </a:endParaRPr>
          </a:p>
        </p:txBody>
      </p:sp>
      <p:sp>
        <p:nvSpPr>
          <p:cNvPr id="10" name="TextBox 9"/>
          <p:cNvSpPr txBox="1"/>
          <p:nvPr/>
        </p:nvSpPr>
        <p:spPr>
          <a:xfrm>
            <a:off x="504514" y="480593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solidFill>
                <a:srgbClr val="669BBC"/>
              </a:solidFill>
              <a:latin typeface="Alexandria Black" pitchFamily="2" charset="-78"/>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
        <p:nvSpPr>
          <p:cNvPr id="11" name="Rectangle 10"/>
          <p:cNvSpPr/>
          <p:nvPr/>
        </p:nvSpPr>
        <p:spPr>
          <a:xfrm>
            <a:off x="1355866" y="2675762"/>
            <a:ext cx="9480268" cy="1015663"/>
          </a:xfrm>
          <a:prstGeom prst="rect">
            <a:avLst/>
          </a:prstGeom>
        </p:spPr>
        <p:txBody>
          <a:bodyPr wrap="square">
            <a:spAutoFit/>
          </a:bodyPr>
          <a:lstStyle/>
          <a:p>
            <a:pPr lvl="0" algn="ctr"/>
            <a:r>
              <a:rPr lang="en-US" sz="6000" b="1" i="1" dirty="0">
                <a:solidFill>
                  <a:schemeClr val="bg1"/>
                </a:solidFill>
                <a:latin typeface="Alexandria Black" pitchFamily="2" charset="-78"/>
                <a:ea typeface="Calibri"/>
                <a:cs typeface="Alexandria Black" pitchFamily="2" charset="-78"/>
                <a:sym typeface="Calibri"/>
              </a:rPr>
              <a:t>The End of Lecture</a:t>
            </a:r>
            <a:endParaRPr lang="en-US" sz="6000" dirty="0">
              <a:solidFill>
                <a:schemeClr val="bg1"/>
              </a:solidFill>
              <a:latin typeface="Alexandria Black" pitchFamily="2" charset="-78"/>
              <a:ea typeface="Calibri"/>
              <a:cs typeface="Alexandria Black" pitchFamily="2" charset="-78"/>
              <a:sym typeface="Calibri"/>
            </a:endParaRPr>
          </a:p>
        </p:txBody>
      </p:sp>
      <p:sp>
        <p:nvSpPr>
          <p:cNvPr id="12" name="TextBox 11"/>
          <p:cNvSpPr txBox="1"/>
          <p:nvPr/>
        </p:nvSpPr>
        <p:spPr>
          <a:xfrm>
            <a:off x="504514" y="5729265"/>
            <a:ext cx="4886463" cy="707886"/>
          </a:xfrm>
          <a:prstGeom prst="rect">
            <a:avLst/>
          </a:prstGeom>
          <a:noFill/>
        </p:spPr>
        <p:txBody>
          <a:bodyPr wrap="square" rtlCol="0">
            <a:spAutoFit/>
          </a:bodyPr>
          <a:lstStyle/>
          <a:p>
            <a:endParaRPr lang="en-US" sz="2000" b="1" dirty="0">
              <a:solidFill>
                <a:srgbClr val="00B0F0"/>
              </a:solidFill>
              <a:latin typeface="Alexandria Black" pitchFamily="2" charset="-78"/>
              <a:cs typeface="Alexandria Black" pitchFamily="2" charset="-78"/>
            </a:endParaRPr>
          </a:p>
          <a:p>
            <a:r>
              <a:rPr lang="en-US" sz="2000" b="1" dirty="0" smtClean="0">
                <a:solidFill>
                  <a:srgbClr val="00B0F0"/>
                </a:solidFill>
                <a:latin typeface="Alexandria Black" pitchFamily="2" charset="-78"/>
                <a:cs typeface="Alexandria Black" pitchFamily="2" charset="-78"/>
              </a:rPr>
              <a:t>Dr. </a:t>
            </a:r>
            <a:r>
              <a:rPr lang="en-US" sz="2000" b="1" dirty="0" err="1" smtClean="0">
                <a:solidFill>
                  <a:srgbClr val="00B0F0"/>
                </a:solidFill>
                <a:latin typeface="Alexandria Black" pitchFamily="2" charset="-78"/>
                <a:cs typeface="Alexandria Black" pitchFamily="2" charset="-78"/>
              </a:rPr>
              <a:t>Abeir</a:t>
            </a:r>
            <a:r>
              <a:rPr lang="en-US" sz="2000" b="1" dirty="0" smtClean="0">
                <a:solidFill>
                  <a:srgbClr val="00B0F0"/>
                </a:solidFill>
                <a:latin typeface="Alexandria Black" pitchFamily="2" charset="-78"/>
                <a:cs typeface="Alexandria Black" pitchFamily="2" charset="-78"/>
              </a:rPr>
              <a:t> Moussa</a:t>
            </a:r>
            <a:endParaRPr lang="en-US" sz="2000" b="1" dirty="0">
              <a:solidFill>
                <a:srgbClr val="00B0F0"/>
              </a:solidFill>
              <a:latin typeface="Alexandria Black" pitchFamily="2" charset="-78"/>
              <a:cs typeface="Alexandria Black" pitchFamily="2" charset="-78"/>
            </a:endParaRPr>
          </a:p>
        </p:txBody>
      </p:sp>
      <p:sp>
        <p:nvSpPr>
          <p:cNvPr id="15" name="TextBox 14"/>
          <p:cNvSpPr txBox="1"/>
          <p:nvPr/>
        </p:nvSpPr>
        <p:spPr>
          <a:xfrm>
            <a:off x="6708170" y="6455130"/>
            <a:ext cx="2616200" cy="276999"/>
          </a:xfrm>
          <a:prstGeom prst="rect">
            <a:avLst/>
          </a:prstGeom>
          <a:noFill/>
        </p:spPr>
        <p:txBody>
          <a:bodyPr wrap="square" rtlCol="0">
            <a:spAutoFit/>
          </a:bodyPr>
          <a:lstStyle/>
          <a:p>
            <a:pPr algn="ctr"/>
            <a:r>
              <a:rPr lang="en-US" sz="1200" b="1" dirty="0" smtClean="0">
                <a:latin typeface="Alexandria Black" pitchFamily="2" charset="-78"/>
                <a:cs typeface="Alexandria Black" pitchFamily="2" charset="-78"/>
              </a:rPr>
              <a:t>www.midocean.km</a:t>
            </a:r>
            <a:endParaRPr lang="en-US" sz="1200" b="1" dirty="0">
              <a:latin typeface="Alexandria Black" pitchFamily="2" charset="-78"/>
              <a:cs typeface="Alexandria Black" pitchFamily="2" charset="-78"/>
            </a:endParaRPr>
          </a:p>
        </p:txBody>
      </p:sp>
    </p:spTree>
  </p:cSld>
  <p:clrMapOvr>
    <a:masterClrMapping/>
  </p:clrMapOvr>
  <mc:AlternateContent xmlns:mc="http://schemas.openxmlformats.org/markup-compatibility/2006" xmlns:p14="http://schemas.microsoft.com/office/powerpoint/2010/main">
    <mc:Choice Requires="p14">
      <p:transition spd="slow" p14:dur="2000" advTm="13880"/>
    </mc:Choice>
    <mc:Fallback xmlns="">
      <p:transition spd="slow" advTm="13880"/>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ef603236bb6c58e1c3dfba115eedc72b">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1b8f948c9cf30a50c8a743aa7ae783dd"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EC2DE6D-0349-4A33-9569-86B83D7EF552}"/>
</file>

<file path=customXml/itemProps2.xml><?xml version="1.0" encoding="utf-8"?>
<ds:datastoreItem xmlns:ds="http://schemas.openxmlformats.org/officeDocument/2006/customXml" ds:itemID="{11149D72-5CC2-4502-AD09-EE7D97D8A0C6}"/>
</file>

<file path=customXml/itemProps3.xml><?xml version="1.0" encoding="utf-8"?>
<ds:datastoreItem xmlns:ds="http://schemas.openxmlformats.org/officeDocument/2006/customXml" ds:itemID="{DCA6FD93-D665-41F4-9718-9FF48D58E6D6}"/>
</file>

<file path=docProps/app.xml><?xml version="1.0" encoding="utf-8"?>
<Properties xmlns="http://schemas.openxmlformats.org/officeDocument/2006/extended-properties" xmlns:vt="http://schemas.openxmlformats.org/officeDocument/2006/docPropsVTypes">
  <Template/>
  <TotalTime>6119</TotalTime>
  <Words>4883</Words>
  <Application>Microsoft Office PowerPoint</Application>
  <PresentationFormat>Widescreen</PresentationFormat>
  <Paragraphs>206</Paragraphs>
  <Slides>39</Slides>
  <Notes>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39</vt:i4>
      </vt:variant>
    </vt:vector>
  </HeadingPairs>
  <TitlesOfParts>
    <vt:vector size="48" baseType="lpstr">
      <vt:lpstr>Alexandria</vt:lpstr>
      <vt:lpstr>Alexandria Black</vt:lpstr>
      <vt:lpstr>Alexandria ExtraBold</vt:lpstr>
      <vt:lpstr>Arial</vt:lpstr>
      <vt:lpstr>Calibri</vt:lpstr>
      <vt:lpstr>Calibri Light</vt:lpstr>
      <vt:lpstr>Roboto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Abeer</cp:lastModifiedBy>
  <cp:revision>322</cp:revision>
  <dcterms:created xsi:type="dcterms:W3CDTF">2023-04-29T09:08:00Z</dcterms:created>
  <dcterms:modified xsi:type="dcterms:W3CDTF">2024-10-31T20:39:15Z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