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12192000" cy="6858000"/>
  <p:notesSz cx="6858000" cy="9144000"/>
  <p:embeddedFontLst>
    <p:embeddedFont>
      <p:font typeface="Adobe Arabic" panose="02040503050201020203" pitchFamily="18" charset="-78"/>
      <p:regular r:id="rId59"/>
      <p:bold r:id="rId60"/>
      <p:italic r:id="rId61"/>
      <p:boldItalic r:id="rId62"/>
    </p:embeddedFont>
    <p:embeddedFont>
      <p:font typeface="Adobe Caslon Pro" panose="0205050205050A020403" pitchFamily="18" charset="0"/>
      <p:regular r:id="rId63"/>
      <p:bold r:id="rId64"/>
      <p:italic r:id="rId65"/>
      <p:boldItalic r:id="rId66"/>
    </p:embeddedFont>
    <p:embeddedFont>
      <p:font typeface="Adobe Caslon Pro Bold" panose="0205070206050A020403" pitchFamily="18" charset="0"/>
      <p:bold r:id="rId67"/>
      <p:boldItalic r:id="rId68"/>
    </p:embeddedFont>
    <p:embeddedFont>
      <p:font typeface="Adobe Garamond Pro Bold" panose="02020702060506020403" pitchFamily="18" charset="0"/>
      <p:bold r:id="rId69"/>
      <p:boldItalic r:id="rId70"/>
    </p:embeddedFont>
    <p:embeddedFont>
      <p:font typeface="Calibri" panose="020F0502020204030204" pitchFamily="34" charset="0"/>
      <p:regular r:id="rId71"/>
      <p:bold r:id="rId72"/>
      <p:italic r:id="rId73"/>
      <p:boldItalic r:id="rId74"/>
    </p:embeddedFont>
    <p:embeddedFont>
      <p:font typeface="Simplified Arabic" panose="02020603050405020304" pitchFamily="18" charset="-78"/>
      <p:regular r:id="rId75"/>
      <p:bold r:id="rId76"/>
    </p:embeddedFont>
    <p:embeddedFont>
      <p:font typeface="Tajawal ExtraBold" panose="020B0604020202020204" charset="-78"/>
      <p:bold r:id="rId77"/>
    </p:embeddedFont>
    <p:embeddedFont>
      <p:font typeface="Tajawal Medium" panose="00000600000000000000" charset="-78"/>
      <p:regular r:id="rId78"/>
      <p:bold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0" roundtripDataSignature="AMtx7miycNxO6htLLvUi+/B8WOLU7PpX6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5.fntdata"/><Relationship Id="rId68" Type="http://schemas.openxmlformats.org/officeDocument/2006/relationships/font" Target="fonts/font10.fntdata"/><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notesMaster" Target="notesMasters/notesMaster1.xml"/><Relationship Id="rId74" Type="http://schemas.openxmlformats.org/officeDocument/2006/relationships/font" Target="fonts/font16.fntdata"/><Relationship Id="rId79" Type="http://schemas.openxmlformats.org/officeDocument/2006/relationships/font" Target="fonts/font21.fntdata"/><Relationship Id="rId5" Type="http://schemas.openxmlformats.org/officeDocument/2006/relationships/slide" Target="slides/slide4.xml"/><Relationship Id="rId61" Type="http://schemas.openxmlformats.org/officeDocument/2006/relationships/font" Target="fonts/font3.fntdata"/><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font" Target="fonts/font11.fntdata"/><Relationship Id="rId77" Type="http://schemas.openxmlformats.org/officeDocument/2006/relationships/font" Target="fonts/font19.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4.fntdata"/><Relationship Id="rId80"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font" Target="fonts/font12.fntdata"/><Relationship Id="rId75" Type="http://schemas.openxmlformats.org/officeDocument/2006/relationships/font" Target="fonts/font17.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font" Target="fonts/font15.fntdata"/><Relationship Id="rId78" Type="http://schemas.openxmlformats.org/officeDocument/2006/relationships/font" Target="fonts/font20.fntdata"/><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8.fntdata"/><Relationship Id="rId7" Type="http://schemas.openxmlformats.org/officeDocument/2006/relationships/slide" Target="slides/slide6.xml"/><Relationship Id="rId71" Type="http://schemas.openxmlformats.org/officeDocument/2006/relationships/font" Target="fonts/font13.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 name="Google Shape;19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9" name="Google Shape;22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9" name="Google Shape;23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12</a:t>
            </a:fld>
            <a:endParaRPr>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2" name="Google Shape;25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14</a:t>
            </a:fld>
            <a:endParaRPr>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15</a:t>
            </a:fld>
            <a:endParaRPr>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0" name="Google Shape;300;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1" name="Google Shape;301;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17</a:t>
            </a:fld>
            <a:endParaRPr>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5" name="Google Shape;325;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19</a:t>
            </a:fld>
            <a:endParaRPr>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6" name="Google Shape;33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7" name="Google Shape;34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8" name="Google Shape;34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21</a:t>
            </a:fld>
            <a:endParaRPr>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9" name="Google Shape;35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0" name="Google Shape;36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22</a:t>
            </a:fld>
            <a:endParaRPr>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3" name="Google Shape;37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6" name="Google Shape;386;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24</a:t>
            </a:fld>
            <a:endParaRPr>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6" name="Google Shape;396;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25</a:t>
            </a:fld>
            <a:endParaRPr>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1" name="Google Shape;411;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26</a:t>
            </a:fld>
            <a:endParaRPr>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2" name="Google Shape;42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3" name="Google Shape;433;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28</a:t>
            </a:fld>
            <a:endParaRPr>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7" name="Google Shape;44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30</a:t>
            </a:fld>
            <a:endParaRPr>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2" name="Google Shape;47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3" name="Google Shape;483;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4" name="Google Shape;484;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32</a:t>
            </a:fld>
            <a:endParaRPr>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5" name="Google Shape;50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34</a:t>
            </a:fld>
            <a:endParaRPr>
              <a:solidFill>
                <a:srgbClr val="000000"/>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8" name="Google Shape;518;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9" name="Google Shape;52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36</a:t>
            </a:fld>
            <a:endParaRPr>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2" name="Google Shape;542;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3" name="Google Shape;543;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37</a:t>
            </a:fld>
            <a:endParaRPr>
              <a:solidFill>
                <a:srgbClr val="000000"/>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5" name="Google Shape;555;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6" name="Google Shape;556;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38</a:t>
            </a:fld>
            <a:endParaRPr>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9" name="Google Shape;569;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0" name="Google Shape;570;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39</a:t>
            </a:fld>
            <a:endParaRPr>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3" name="Google Shape;583;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40</a:t>
            </a:fld>
            <a:endParaRPr>
              <a:solidFill>
                <a:srgbClr val="000000"/>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7" name="Google Shape;59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8" name="Google Shape;59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41</a:t>
            </a:fld>
            <a:endParaRPr>
              <a:solidFill>
                <a:srgbClr val="000000"/>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1" name="Google Shape;611;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2" name="Google Shape;612;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42</a:t>
            </a:fld>
            <a:endParaRPr>
              <a:solidFill>
                <a:srgbClr val="000000"/>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5" name="Google Shape;625;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6" name="Google Shape;626;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43</a:t>
            </a:fld>
            <a:endParaRPr>
              <a:solidFill>
                <a:srgbClr val="000000"/>
              </a:solidFil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9" name="Google Shape;639;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solidFill>
                  <a:srgbClr val="000000"/>
                </a:solidFill>
              </a:rPr>
              <a:t>44</a:t>
            </a:fld>
            <a:endParaRPr>
              <a:solidFill>
                <a:srgbClr val="000000"/>
              </a:solidFil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3" name="Google Shape;653;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4" name="Google Shape;6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5" name="Google Shape;675;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6" name="Google Shape;68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7" name="Google Shape;697;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5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8" name="Google Shape;708;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5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9" name="Google Shape;719;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0" name="Google Shape;730;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1" name="Google Shape;741;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p5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2" name="Google Shape;752;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3" name="Google Shape;763;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p5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4" name="Google Shape;774;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58"/>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7"/>
        <p:cNvGrpSpPr/>
        <p:nvPr/>
      </p:nvGrpSpPr>
      <p:grpSpPr>
        <a:xfrm>
          <a:off x="0" y="0"/>
          <a:ext cx="0" cy="0"/>
          <a:chOff x="0" y="0"/>
          <a:chExt cx="0" cy="0"/>
        </a:xfrm>
      </p:grpSpPr>
      <p:sp>
        <p:nvSpPr>
          <p:cNvPr id="18" name="Google Shape;18;p5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9"/>
        <p:cNvGrpSpPr/>
        <p:nvPr/>
      </p:nvGrpSpPr>
      <p:grpSpPr>
        <a:xfrm>
          <a:off x="0" y="0"/>
          <a:ext cx="0" cy="0"/>
          <a:chOff x="0" y="0"/>
          <a:chExt cx="0" cy="0"/>
        </a:xfrm>
      </p:grpSpPr>
      <p:sp>
        <p:nvSpPr>
          <p:cNvPr id="20" name="Google Shape;20;p6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1"/>
        <p:cNvGrpSpPr/>
        <p:nvPr/>
      </p:nvGrpSpPr>
      <p:grpSpPr>
        <a:xfrm>
          <a:off x="0" y="0"/>
          <a:ext cx="0" cy="0"/>
          <a:chOff x="0" y="0"/>
          <a:chExt cx="0" cy="0"/>
        </a:xfrm>
      </p:grpSpPr>
      <p:sp>
        <p:nvSpPr>
          <p:cNvPr id="22" name="Google Shape;22;p6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6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9"/>
        <p:cNvGrpSpPr/>
        <p:nvPr/>
      </p:nvGrpSpPr>
      <p:grpSpPr>
        <a:xfrm>
          <a:off x="0" y="0"/>
          <a:ext cx="0" cy="0"/>
          <a:chOff x="0" y="0"/>
          <a:chExt cx="0" cy="0"/>
        </a:xfrm>
      </p:grpSpPr>
      <p:sp>
        <p:nvSpPr>
          <p:cNvPr id="30" name="Google Shape;30;p6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1"/>
        <p:cNvGrpSpPr/>
        <p:nvPr/>
      </p:nvGrpSpPr>
      <p:grpSpPr>
        <a:xfrm>
          <a:off x="0" y="0"/>
          <a:ext cx="0" cy="0"/>
          <a:chOff x="0" y="0"/>
          <a:chExt cx="0" cy="0"/>
        </a:xfrm>
      </p:grpSpPr>
      <p:sp>
        <p:nvSpPr>
          <p:cNvPr id="32" name="Google Shape;32;p6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65"/>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6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6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6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6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6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6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6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6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6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6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6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7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7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7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7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7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73"/>
          <p:cNvSpPr>
            <a:spLocks noGrp="1"/>
          </p:cNvSpPr>
          <p:nvPr>
            <p:ph type="pic" idx="2"/>
          </p:nvPr>
        </p:nvSpPr>
        <p:spPr>
          <a:xfrm>
            <a:off x="5183188" y="987425"/>
            <a:ext cx="6172200" cy="4873625"/>
          </a:xfrm>
          <a:prstGeom prst="rect">
            <a:avLst/>
          </a:prstGeom>
          <a:noFill/>
          <a:ln>
            <a:noFill/>
          </a:ln>
        </p:spPr>
      </p:sp>
      <p:sp>
        <p:nvSpPr>
          <p:cNvPr id="82" name="Google Shape;82;p7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7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7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7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7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7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6.jp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4.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5.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6.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7.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8.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9.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0.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1.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2.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3.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4.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5.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1.png"/></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6.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150" y="-54000"/>
            <a:ext cx="6988892"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4">
            <a:alphaModFix/>
          </a:blip>
          <a:srcRect/>
          <a:stretch/>
        </p:blipFill>
        <p:spPr>
          <a:xfrm>
            <a:off x="9243896" y="-296052"/>
            <a:ext cx="2876694" cy="1317038"/>
          </a:xfrm>
          <a:prstGeom prst="rect">
            <a:avLst/>
          </a:prstGeom>
          <a:noFill/>
          <a:ln>
            <a:noFill/>
          </a:ln>
        </p:spPr>
      </p:pic>
      <p:sp>
        <p:nvSpPr>
          <p:cNvPr id="109" name="Google Shape;109;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 name="Google Shape;110;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1" name="Google Shape;111;p1"/>
          <p:cNvPicPr preferRelativeResize="0"/>
          <p:nvPr/>
        </p:nvPicPr>
        <p:blipFill rotWithShape="1">
          <a:blip r:embed="rId5">
            <a:alphaModFix/>
          </a:blip>
          <a:srcRect/>
          <a:stretch/>
        </p:blipFill>
        <p:spPr>
          <a:xfrm>
            <a:off x="71410" y="27030"/>
            <a:ext cx="2457656" cy="670874"/>
          </a:xfrm>
          <a:prstGeom prst="rect">
            <a:avLst/>
          </a:prstGeom>
          <a:noFill/>
          <a:ln>
            <a:noFill/>
          </a:ln>
        </p:spPr>
      </p:pic>
      <p:pic>
        <p:nvPicPr>
          <p:cNvPr id="112" name="Google Shape;112;p1" descr="C:\Users\NoteBook\Desktop\formal pic.png"/>
          <p:cNvPicPr preferRelativeResize="0"/>
          <p:nvPr/>
        </p:nvPicPr>
        <p:blipFill rotWithShape="1">
          <a:blip r:embed="rId6">
            <a:alphaModFix/>
          </a:blip>
          <a:srcRect/>
          <a:stretch/>
        </p:blipFill>
        <p:spPr>
          <a:xfrm>
            <a:off x="0" y="1814172"/>
            <a:ext cx="2365418" cy="2905312"/>
          </a:xfrm>
          <a:prstGeom prst="roundRect">
            <a:avLst>
              <a:gd name="adj" fmla="val 8594"/>
            </a:avLst>
          </a:prstGeom>
          <a:solidFill>
            <a:srgbClr val="ECECEC"/>
          </a:solidFill>
          <a:ln>
            <a:noFill/>
          </a:ln>
          <a:effectLst>
            <a:reflection stA="38000" endPos="28000" dist="5000" dir="5400000" sy="-100000" algn="bl" rotWithShape="0"/>
          </a:effectLst>
        </p:spPr>
      </p:pic>
      <p:pic>
        <p:nvPicPr>
          <p:cNvPr id="113" name="Google Shape;113;p1"/>
          <p:cNvPicPr preferRelativeResize="0"/>
          <p:nvPr/>
        </p:nvPicPr>
        <p:blipFill rotWithShape="1">
          <a:blip r:embed="rId7">
            <a:alphaModFix/>
          </a:blip>
          <a:srcRect/>
          <a:stretch/>
        </p:blipFill>
        <p:spPr>
          <a:xfrm>
            <a:off x="6085729" y="1678930"/>
            <a:ext cx="3779848" cy="749873"/>
          </a:xfrm>
          <a:prstGeom prst="rect">
            <a:avLst/>
          </a:prstGeom>
          <a:noFill/>
          <a:ln>
            <a:noFill/>
          </a:ln>
        </p:spPr>
      </p:pic>
      <p:pic>
        <p:nvPicPr>
          <p:cNvPr id="114" name="Google Shape;114;p1"/>
          <p:cNvPicPr preferRelativeResize="0"/>
          <p:nvPr/>
        </p:nvPicPr>
        <p:blipFill rotWithShape="1">
          <a:blip r:embed="rId8">
            <a:alphaModFix/>
          </a:blip>
          <a:srcRect/>
          <a:stretch/>
        </p:blipFill>
        <p:spPr>
          <a:xfrm>
            <a:off x="6053947" y="4367868"/>
            <a:ext cx="4279763" cy="1316850"/>
          </a:xfrm>
          <a:prstGeom prst="rect">
            <a:avLst/>
          </a:prstGeom>
          <a:noFill/>
          <a:ln>
            <a:noFill/>
          </a:ln>
        </p:spPr>
      </p:pic>
      <p:pic>
        <p:nvPicPr>
          <p:cNvPr id="115" name="Google Shape;115;p1"/>
          <p:cNvPicPr preferRelativeResize="0"/>
          <p:nvPr/>
        </p:nvPicPr>
        <p:blipFill rotWithShape="1">
          <a:blip r:embed="rId9">
            <a:alphaModFix/>
          </a:blip>
          <a:srcRect/>
          <a:stretch/>
        </p:blipFill>
        <p:spPr>
          <a:xfrm>
            <a:off x="8884369" y="6158998"/>
            <a:ext cx="3738567" cy="688908"/>
          </a:xfrm>
          <a:prstGeom prst="rect">
            <a:avLst/>
          </a:prstGeom>
          <a:noFill/>
          <a:ln>
            <a:noFill/>
          </a:ln>
        </p:spPr>
      </p:pic>
      <p:sp>
        <p:nvSpPr>
          <p:cNvPr id="116" name="Google Shape;116;p1"/>
          <p:cNvSpPr/>
          <p:nvPr/>
        </p:nvSpPr>
        <p:spPr>
          <a:xfrm>
            <a:off x="3950899" y="2611530"/>
            <a:ext cx="8241101" cy="116611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i="0" u="none" strike="noStrike" cap="none" dirty="0">
                <a:solidFill>
                  <a:srgbClr val="0C0C0C"/>
                </a:solidFill>
                <a:latin typeface="Calibri"/>
                <a:ea typeface="Calibri"/>
                <a:cs typeface="mohammad bold art 1" pitchFamily="2" charset="-78"/>
                <a:sym typeface="Calibri"/>
              </a:rPr>
              <a:t>المحاضرة الرابعة</a:t>
            </a:r>
            <a:endParaRPr dirty="0">
              <a:cs typeface="mohammad bold art 1" pitchFamily="2" charset="-78"/>
            </a:endParaRPr>
          </a:p>
          <a:p>
            <a:pPr marL="0" marR="0" lvl="0" indent="0" algn="ctr" rtl="0">
              <a:spcBef>
                <a:spcPts val="0"/>
              </a:spcBef>
              <a:spcAft>
                <a:spcPts val="0"/>
              </a:spcAft>
              <a:buNone/>
            </a:pPr>
            <a:endParaRPr dirty="0"/>
          </a:p>
          <a:p>
            <a:pPr marL="0" marR="0" lvl="0" indent="0" algn="ctr" rtl="0">
              <a:spcBef>
                <a:spcPts val="0"/>
              </a:spcBef>
              <a:spcAft>
                <a:spcPts val="0"/>
              </a:spcAft>
              <a:buNone/>
            </a:pPr>
            <a:r>
              <a:rPr lang="ar-EG" sz="2800" b="1" i="0" u="none" strike="noStrike" cap="none" dirty="0">
                <a:solidFill>
                  <a:srgbClr val="C00000"/>
                </a:solidFill>
                <a:latin typeface="Calibri"/>
                <a:ea typeface="Calibri"/>
                <a:cs typeface="Calibri"/>
                <a:sym typeface="Calibri"/>
              </a:rPr>
              <a:t>نظريات التأثير الانتقائي الإعلامي ..المعطيات </a:t>
            </a:r>
            <a:r>
              <a:rPr lang="ar-EG" sz="2800" b="1" i="0" u="none" strike="noStrike" cap="none" dirty="0">
                <a:solidFill>
                  <a:srgbClr val="C00000"/>
                </a:solidFill>
                <a:latin typeface="Calibri"/>
                <a:ea typeface="Calibri"/>
                <a:cs typeface="+mj-cs"/>
                <a:sym typeface="Calibri"/>
              </a:rPr>
              <a:t>&amp;</a:t>
            </a:r>
            <a:r>
              <a:rPr lang="ar-EG" sz="2800" b="1" i="0" u="none" strike="noStrike" cap="none" dirty="0">
                <a:solidFill>
                  <a:srgbClr val="C00000"/>
                </a:solidFill>
                <a:latin typeface="Calibri"/>
                <a:ea typeface="Calibri"/>
                <a:cs typeface="Calibri"/>
                <a:sym typeface="Calibri"/>
              </a:rPr>
              <a:t> الانتقادات </a:t>
            </a:r>
            <a:endParaRPr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2" name="Google Shape;122;p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3" name="Google Shape;123;p2"/>
          <p:cNvPicPr preferRelativeResize="0">
            <a:picLocks noGrp="1"/>
          </p:cNvPicPr>
          <p:nvPr>
            <p:ph type="pic" idx="2"/>
          </p:nvPr>
        </p:nvPicPr>
        <p:blipFill rotWithShape="1">
          <a:blip r:embed="rId3">
            <a:alphaModFix/>
          </a:blip>
          <a:srcRect t="8679" b="8678"/>
          <a:stretch/>
        </p:blipFill>
        <p:spPr>
          <a:xfrm>
            <a:off x="995585" y="1175137"/>
            <a:ext cx="10200830" cy="4610100"/>
          </a:xfrm>
          <a:prstGeom prst="rect">
            <a:avLst/>
          </a:prstGeom>
          <a:solidFill>
            <a:srgbClr val="D8D8D8">
              <a:alpha val="49803"/>
            </a:srgbClr>
          </a:solidFill>
          <a:ln>
            <a:noFill/>
          </a:ln>
        </p:spPr>
      </p:pic>
      <p:sp>
        <p:nvSpPr>
          <p:cNvPr id="124" name="Google Shape;124;p2"/>
          <p:cNvSpPr/>
          <p:nvPr/>
        </p:nvSpPr>
        <p:spPr>
          <a:xfrm rot="10800000" flipH="1">
            <a:off x="2626179" y="455180"/>
            <a:ext cx="9290518"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5" name="Google Shape;125;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6" name="Google Shape;126;p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27" name="Google Shape;127;p2"/>
          <p:cNvPicPr preferRelativeResize="0"/>
          <p:nvPr/>
        </p:nvPicPr>
        <p:blipFill rotWithShape="1">
          <a:blip r:embed="rId6">
            <a:alphaModFix/>
          </a:blip>
          <a:srcRect/>
          <a:stretch/>
        </p:blipFill>
        <p:spPr>
          <a:xfrm>
            <a:off x="10312351" y="6357101"/>
            <a:ext cx="1879649" cy="483620"/>
          </a:xfrm>
          <a:prstGeom prst="rect">
            <a:avLst/>
          </a:prstGeom>
          <a:noFill/>
          <a:ln>
            <a:noFill/>
          </a:ln>
        </p:spPr>
      </p:pic>
      <p:sp>
        <p:nvSpPr>
          <p:cNvPr id="128" name="Google Shape;128;p2"/>
          <p:cNvSpPr/>
          <p:nvPr/>
        </p:nvSpPr>
        <p:spPr>
          <a:xfrm>
            <a:off x="1275883" y="1488322"/>
            <a:ext cx="9783657" cy="3881355"/>
          </a:xfrm>
          <a:prstGeom prst="roundRect">
            <a:avLst>
              <a:gd name="adj" fmla="val 16667"/>
            </a:avLst>
          </a:prstGeom>
          <a:solidFill>
            <a:srgbClr val="852F4A">
              <a:alpha val="54117"/>
            </a:srgbClr>
          </a:solidFill>
          <a:ln>
            <a:noFill/>
          </a:ln>
        </p:spPr>
        <p:txBody>
          <a:bodyPr spcFirstLastPara="1" wrap="square" lIns="91425" tIns="45700" rIns="91425" bIns="45700" anchor="ctr" anchorCtr="0">
            <a:noAutofit/>
          </a:bodyPr>
          <a:lstStyle/>
          <a:p>
            <a:pPr marL="0" marR="0" lvl="0" indent="0" algn="r" rtl="1">
              <a:lnSpc>
                <a:spcPct val="115000"/>
              </a:lnSpc>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9" name="Google Shape;129;p2"/>
          <p:cNvSpPr/>
          <p:nvPr/>
        </p:nvSpPr>
        <p:spPr>
          <a:xfrm>
            <a:off x="1412758" y="2569744"/>
            <a:ext cx="9409471" cy="1597992"/>
          </a:xfrm>
          <a:prstGeom prst="roundRect">
            <a:avLst>
              <a:gd name="adj" fmla="val 16667"/>
            </a:avLst>
          </a:prstGeom>
          <a:solidFill>
            <a:srgbClr val="6C263C">
              <a:alpha val="74117"/>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i="0" u="none" strike="noStrike" cap="none" dirty="0">
                <a:solidFill>
                  <a:srgbClr val="FFFFFF"/>
                </a:solidFill>
                <a:latin typeface="Simplified Arabic"/>
                <a:ea typeface="Simplified Arabic"/>
                <a:cs typeface="Simplified Arabic"/>
                <a:sym typeface="Simplified Arabic"/>
              </a:rPr>
              <a:t>المحاضرة الرابعة </a:t>
            </a:r>
            <a:endParaRPr dirty="0"/>
          </a:p>
          <a:p>
            <a:pPr marL="0" marR="0" lvl="0" indent="0" algn="ctr" rtl="0">
              <a:spcBef>
                <a:spcPts val="0"/>
              </a:spcBef>
              <a:spcAft>
                <a:spcPts val="0"/>
              </a:spcAft>
              <a:buNone/>
            </a:pPr>
            <a:r>
              <a:rPr lang="ar-EG" sz="2800" b="1" i="0" u="none" strike="noStrike" cap="none" dirty="0">
                <a:solidFill>
                  <a:srgbClr val="FFFFFF"/>
                </a:solidFill>
                <a:latin typeface="Simplified Arabic"/>
                <a:ea typeface="Simplified Arabic"/>
                <a:cs typeface="Simplified Arabic"/>
                <a:sym typeface="Simplified Arabic"/>
              </a:rPr>
              <a:t>نظريات التأثير الانتقائي الإعلامي...المعطيات</a:t>
            </a:r>
            <a:r>
              <a:rPr lang="ar-EG" sz="2800" b="1" i="0" u="none" strike="noStrike" cap="none" dirty="0">
                <a:solidFill>
                  <a:srgbClr val="FFFFFF"/>
                </a:solidFill>
                <a:latin typeface="Adobe Arabic" panose="02040503050201020203" pitchFamily="18" charset="-78"/>
                <a:ea typeface="Simplified Arabic"/>
                <a:cs typeface="+mj-cs"/>
                <a:sym typeface="Simplified Arabic"/>
              </a:rPr>
              <a:t>&amp;</a:t>
            </a:r>
            <a:r>
              <a:rPr lang="ar-EG" sz="2800" b="1" i="0" u="none" strike="noStrike" cap="none" dirty="0">
                <a:solidFill>
                  <a:srgbClr val="FFFFFF"/>
                </a:solidFill>
                <a:latin typeface="Simplified Arabic"/>
                <a:ea typeface="Simplified Arabic"/>
                <a:cs typeface="Simplified Arabic"/>
                <a:sym typeface="Simplified Arabic"/>
              </a:rPr>
              <a:t> الانتقادات</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22"/>
                                        </p:tgtEl>
                                        <p:attrNameLst>
                                          <p:attrName>style.visibility</p:attrName>
                                        </p:attrNameLst>
                                      </p:cBhvr>
                                      <p:to>
                                        <p:strVal val="visible"/>
                                      </p:to>
                                    </p:set>
                                    <p:animEffect transition="in" filter="fade">
                                      <p:cBhvr>
                                        <p:cTn id="7" dur="500"/>
                                        <p:tgtEl>
                                          <p:spTgt spid="122"/>
                                        </p:tgtEl>
                                      </p:cBhvr>
                                    </p:animEffect>
                                  </p:childTnLst>
                                </p:cTn>
                              </p:par>
                              <p:par>
                                <p:cTn id="8" presetID="10" presetClass="entr" presetSubtype="0" fill="hold" nodeType="withEffect">
                                  <p:stCondLst>
                                    <p:cond delay="250"/>
                                  </p:stCondLst>
                                  <p:childTnLst>
                                    <p:set>
                                      <p:cBhvr>
                                        <p:cTn id="9" dur="1" fill="hold">
                                          <p:stCondLst>
                                            <p:cond delay="0"/>
                                          </p:stCondLst>
                                        </p:cTn>
                                        <p:tgtEl>
                                          <p:spTgt spid="121"/>
                                        </p:tgtEl>
                                        <p:attrNameLst>
                                          <p:attrName>style.visibility</p:attrName>
                                        </p:attrNameLst>
                                      </p:cBhvr>
                                      <p:to>
                                        <p:strVal val="visible"/>
                                      </p:to>
                                    </p:set>
                                    <p:animEffect transition="in" filter="fade">
                                      <p:cBhvr>
                                        <p:cTn id="10"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pic>
        <p:nvPicPr>
          <p:cNvPr id="135" name="Google Shape;135;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36" name="Google Shape;136;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7" name="Google Shape;137;p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38" name="Google Shape;138;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9" name="Google Shape;139;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40" name="Google Shape;140;p3"/>
          <p:cNvSpPr/>
          <p:nvPr/>
        </p:nvSpPr>
        <p:spPr>
          <a:xfrm>
            <a:off x="113111" y="80963"/>
            <a:ext cx="1190600" cy="893210"/>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i="0" u="none" strike="noStrike" cap="none">
                <a:solidFill>
                  <a:schemeClr val="lt1"/>
                </a:solidFill>
                <a:latin typeface="Calibri"/>
                <a:ea typeface="Calibri"/>
                <a:cs typeface="Calibri"/>
                <a:sym typeface="Calibri"/>
              </a:rPr>
              <a:t>المحاضرة الرابعة</a:t>
            </a:r>
            <a:endParaRPr sz="2000" b="1" i="0" u="none" strike="noStrike" cap="none">
              <a:solidFill>
                <a:schemeClr val="lt1"/>
              </a:solidFill>
              <a:latin typeface="Calibri"/>
              <a:ea typeface="Calibri"/>
              <a:cs typeface="Calibri"/>
              <a:sym typeface="Calibri"/>
            </a:endParaRPr>
          </a:p>
        </p:txBody>
      </p:sp>
      <p:pic>
        <p:nvPicPr>
          <p:cNvPr id="141" name="Google Shape;141;p3"/>
          <p:cNvPicPr preferRelativeResize="0"/>
          <p:nvPr/>
        </p:nvPicPr>
        <p:blipFill rotWithShape="1">
          <a:blip r:embed="rId5">
            <a:alphaModFix/>
          </a:blip>
          <a:srcRect/>
          <a:stretch/>
        </p:blipFill>
        <p:spPr>
          <a:xfrm>
            <a:off x="78688" y="6159373"/>
            <a:ext cx="2167470" cy="591661"/>
          </a:xfrm>
          <a:prstGeom prst="rect">
            <a:avLst/>
          </a:prstGeom>
          <a:noFill/>
          <a:ln>
            <a:noFill/>
          </a:ln>
        </p:spPr>
      </p:pic>
      <p:pic>
        <p:nvPicPr>
          <p:cNvPr id="142" name="Google Shape;142;p3"/>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43" name="Google Shape;143;p3"/>
          <p:cNvSpPr/>
          <p:nvPr/>
        </p:nvSpPr>
        <p:spPr>
          <a:xfrm flipH="1">
            <a:off x="606961" y="781020"/>
            <a:ext cx="9887063" cy="5544465"/>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457200" marR="0" lvl="0" indent="-457200" algn="r" rtl="1">
              <a:lnSpc>
                <a:spcPct val="107000"/>
              </a:lnSpc>
              <a:spcBef>
                <a:spcPts val="0"/>
              </a:spcBef>
              <a:spcAft>
                <a:spcPts val="0"/>
              </a:spcAft>
              <a:buClr>
                <a:srgbClr val="FFFFFF"/>
              </a:buClr>
              <a:buSzPts val="2400"/>
              <a:buFont typeface="Noto Sans Symbols"/>
              <a:buChar char="▪"/>
            </a:pPr>
            <a:r>
              <a:rPr lang="ar-EG" sz="2400" b="1" i="0" u="none" strike="noStrike" cap="none">
                <a:solidFill>
                  <a:srgbClr val="FFFFFF"/>
                </a:solidFill>
                <a:latin typeface="Calibri"/>
                <a:ea typeface="Calibri"/>
                <a:cs typeface="Calibri"/>
                <a:sym typeface="Calibri"/>
              </a:rPr>
              <a:t>المحاضرة السابقة ( الثالثة) تحدثنا فيها بشكل سريع وموجز حول النقاط التالية</a:t>
            </a:r>
            <a:r>
              <a:rPr lang="ar-EG" sz="2800" b="1" i="0" u="none" strike="noStrike" cap="none">
                <a:solidFill>
                  <a:srgbClr val="FFFFFF"/>
                </a:solidFill>
                <a:latin typeface="Calibri"/>
                <a:ea typeface="Calibri"/>
                <a:cs typeface="Calibri"/>
                <a:sym typeface="Calibri"/>
              </a:rPr>
              <a:t>:</a:t>
            </a:r>
            <a:endParaRPr/>
          </a:p>
          <a:p>
            <a:pPr marL="342900" marR="0" lvl="0" indent="-342900" algn="just" rtl="1">
              <a:lnSpc>
                <a:spcPct val="107000"/>
              </a:lnSpc>
              <a:spcBef>
                <a:spcPts val="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المفهوم العلمي للنظرية.                                - عملية بناء النظرية.</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وظائف النظرية العلمية .                               - اختبار النظرية.</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معايير صلاحية النظرية.                                - مراحل بناء ( تكوين النظرية)</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الفرق بين النظرية والنموذج.                          - العوامل المساعدة في بناء النظرية.</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معايير وسمات النظرية العلمية. </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خصائص النظرية الجيدة.                                -فاعلية النظرية .</a:t>
            </a:r>
            <a:endParaRPr/>
          </a:p>
          <a:p>
            <a:pPr marL="342900" marR="0" lvl="0" indent="-342900" algn="r"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بنية مفهوم النظرية                                       - تقسيم النظريات.    </a:t>
            </a:r>
            <a:endParaRPr/>
          </a:p>
          <a:p>
            <a:pPr marL="342900" marR="0" lvl="0" indent="-342900" algn="just" rtl="1">
              <a:lnSpc>
                <a:spcPct val="107000"/>
              </a:lnSpc>
              <a:spcBef>
                <a:spcPts val="800"/>
              </a:spcBef>
              <a:spcAft>
                <a:spcPts val="0"/>
              </a:spcAft>
              <a:buClr>
                <a:schemeClr val="lt1"/>
              </a:buClr>
              <a:buSzPts val="2400"/>
              <a:buFont typeface="Times New Roman"/>
              <a:buChar char="-"/>
            </a:pPr>
            <a:r>
              <a:rPr lang="ar-EG" sz="2400" b="1" i="0" u="none" strike="noStrike" cap="none">
                <a:solidFill>
                  <a:schemeClr val="lt1"/>
                </a:solidFill>
                <a:latin typeface="Times New Roman"/>
                <a:ea typeface="Times New Roman"/>
                <a:cs typeface="Times New Roman"/>
                <a:sym typeface="Times New Roman"/>
              </a:rPr>
              <a:t>نظريات التأثير المباشر لوسائل  الإعلام على الجمهور ( نظرية القذيفة السحرية .. المعطيات&amp; الانتقادات )</a:t>
            </a:r>
            <a:endParaRPr/>
          </a:p>
          <a:p>
            <a:pPr marL="0" marR="0" lvl="0" indent="0" algn="r" rtl="1">
              <a:lnSpc>
                <a:spcPct val="107000"/>
              </a:lnSpc>
              <a:spcBef>
                <a:spcPts val="800"/>
              </a:spcBef>
              <a:spcAft>
                <a:spcPts val="0"/>
              </a:spcAft>
              <a:buNone/>
            </a:pPr>
            <a:endParaRPr sz="2400" b="1" i="0" u="none" strike="noStrike" cap="none">
              <a:solidFill>
                <a:srgbClr val="FFFFFF"/>
              </a:solidFill>
              <a:latin typeface="Simplified Arabic"/>
              <a:ea typeface="Simplified Arabic"/>
              <a:cs typeface="Simplified Arabic"/>
              <a:sym typeface="Simplified Arabic"/>
            </a:endParaRPr>
          </a:p>
        </p:txBody>
      </p:sp>
      <p:pic>
        <p:nvPicPr>
          <p:cNvPr id="144" name="Google Shape;144;p3"/>
          <p:cNvPicPr preferRelativeResize="0"/>
          <p:nvPr/>
        </p:nvPicPr>
        <p:blipFill rotWithShape="1">
          <a:blip r:embed="rId7">
            <a:alphaModFix/>
          </a:blip>
          <a:srcRect/>
          <a:stretch/>
        </p:blipFill>
        <p:spPr>
          <a:xfrm>
            <a:off x="10378576" y="1954470"/>
            <a:ext cx="1780186" cy="338357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50" name="Google Shape;150;p4"/>
          <p:cNvSpPr/>
          <p:nvPr/>
        </p:nvSpPr>
        <p:spPr>
          <a:xfrm>
            <a:off x="2048976" y="966552"/>
            <a:ext cx="9584853" cy="492489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457200" algn="just" rtl="1">
              <a:spcBef>
                <a:spcPts val="0"/>
              </a:spcBef>
              <a:spcAft>
                <a:spcPts val="0"/>
              </a:spcAft>
              <a:buClr>
                <a:srgbClr val="852F4A"/>
              </a:buClr>
              <a:buSzPts val="2800"/>
              <a:buFont typeface="Wingdings" panose="05000000000000000000" pitchFamily="2" charset="2"/>
              <a:buChar char="§"/>
            </a:pPr>
            <a:r>
              <a:rPr lang="ar-EG" sz="2800" b="1" i="0" u="none" strike="noStrike" cap="none" dirty="0">
                <a:solidFill>
                  <a:srgbClr val="852F4A"/>
                </a:solidFill>
                <a:latin typeface="Simplified Arabic"/>
                <a:ea typeface="Simplified Arabic"/>
                <a:cs typeface="Simplified Arabic"/>
                <a:sym typeface="Simplified Arabic"/>
              </a:rPr>
              <a:t>المحاور الرئيسية:-</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تمهيد. </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 الاتجاهات البحثية لنظريات التأثير الانتقائي.</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أولاً: نظرية الاستخدامات والإشباعات (الأهداف، الفروض، العناصر، الانتقادات، والاتجاهات الجديدة في بحوث الاستخدامات والإشباعات).</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ثانياً: نظرية انتقال الاتصال على مرحلتين ( خطوتين).</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ثالثاً: نظرية انتشار المبتكرات (المستحدثات). </a:t>
            </a:r>
            <a:endParaRPr dirty="0"/>
          </a:p>
          <a:p>
            <a:pPr marL="342900" marR="0" lvl="0" indent="-342900" algn="just" rtl="1">
              <a:lnSpc>
                <a:spcPct val="107000"/>
              </a:lnSpc>
              <a:spcBef>
                <a:spcPts val="800"/>
              </a:spcBef>
              <a:spcAft>
                <a:spcPts val="0"/>
              </a:spcAft>
              <a:buClr>
                <a:srgbClr val="852F4A"/>
              </a:buClr>
              <a:buSzPts val="2400"/>
              <a:buFont typeface="Times New Roman"/>
              <a:buChar char="-"/>
            </a:pPr>
            <a:r>
              <a:rPr lang="ar-EG" sz="2400" b="1" i="0" u="none" strike="noStrike" cap="none" dirty="0">
                <a:solidFill>
                  <a:srgbClr val="852F4A"/>
                </a:solidFill>
                <a:latin typeface="Times New Roman"/>
                <a:ea typeface="Times New Roman"/>
                <a:cs typeface="Times New Roman"/>
                <a:sym typeface="Times New Roman"/>
              </a:rPr>
              <a:t>الخاتمة.</a:t>
            </a:r>
            <a:endParaRPr dirty="0"/>
          </a:p>
          <a:p>
            <a:pPr marL="0" marR="0" lvl="0" indent="0" algn="just" rtl="1">
              <a:lnSpc>
                <a:spcPct val="107000"/>
              </a:lnSpc>
              <a:spcBef>
                <a:spcPts val="800"/>
              </a:spcBef>
              <a:spcAft>
                <a:spcPts val="0"/>
              </a:spcAft>
              <a:buNone/>
            </a:pPr>
            <a:r>
              <a:rPr lang="ar-EG" sz="2000" b="1" i="0" u="none" strike="noStrike" cap="none" dirty="0">
                <a:solidFill>
                  <a:srgbClr val="852F4A"/>
                </a:solidFill>
                <a:latin typeface="Times New Roman"/>
                <a:ea typeface="Times New Roman"/>
                <a:cs typeface="Times New Roman"/>
                <a:sym typeface="Times New Roman"/>
              </a:rPr>
              <a:t>- </a:t>
            </a:r>
            <a:r>
              <a:rPr lang="ar-EG" sz="2400" b="1" i="0" u="none" strike="noStrike" cap="none" dirty="0">
                <a:solidFill>
                  <a:srgbClr val="852F4A"/>
                </a:solidFill>
                <a:latin typeface="Times New Roman"/>
                <a:ea typeface="Times New Roman"/>
                <a:cs typeface="Times New Roman"/>
                <a:sym typeface="Times New Roman"/>
              </a:rPr>
              <a:t>قائمة المصادر والمراجع.    </a:t>
            </a:r>
            <a:endParaRPr dirty="0"/>
          </a:p>
          <a:p>
            <a:pPr marL="0" marR="0" lvl="0" indent="0" algn="just" rtl="1">
              <a:lnSpc>
                <a:spcPct val="107000"/>
              </a:lnSpc>
              <a:spcBef>
                <a:spcPts val="800"/>
              </a:spcBef>
              <a:spcAft>
                <a:spcPts val="0"/>
              </a:spcAft>
              <a:buNone/>
            </a:pPr>
            <a:r>
              <a:rPr lang="ar-EG" sz="2000" b="1" i="0" u="none" strike="noStrike" cap="none" dirty="0">
                <a:solidFill>
                  <a:srgbClr val="852F4A"/>
                </a:solidFill>
                <a:latin typeface="Times New Roman"/>
                <a:ea typeface="Times New Roman"/>
                <a:cs typeface="Times New Roman"/>
                <a:sym typeface="Times New Roman"/>
              </a:rPr>
              <a:t> </a:t>
            </a:r>
            <a:endParaRPr dirty="0"/>
          </a:p>
        </p:txBody>
      </p:sp>
      <p:sp>
        <p:nvSpPr>
          <p:cNvPr id="151" name="Google Shape;151;p4"/>
          <p:cNvSpPr/>
          <p:nvPr/>
        </p:nvSpPr>
        <p:spPr>
          <a:xfrm>
            <a:off x="86347" y="166901"/>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2" name="Google Shape;152;p4"/>
          <p:cNvSpPr txBox="1"/>
          <p:nvPr/>
        </p:nvSpPr>
        <p:spPr>
          <a:xfrm>
            <a:off x="242176" y="395958"/>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i="0" u="none" strike="noStrike" cap="none" dirty="0">
                <a:solidFill>
                  <a:schemeClr val="lt1"/>
                </a:solidFill>
                <a:latin typeface="Tajawal Medium"/>
                <a:ea typeface="Tajawal Medium"/>
                <a:cs typeface="+mj-cs"/>
                <a:sym typeface="Tajawal Medium"/>
              </a:rPr>
              <a:t>المحاضرة الرابعة </a:t>
            </a:r>
            <a:endParaRPr sz="2000" b="1" i="0" u="none" strike="noStrike" cap="none" dirty="0">
              <a:solidFill>
                <a:schemeClr val="lt1"/>
              </a:solidFill>
              <a:latin typeface="Tajawal Medium"/>
              <a:ea typeface="Tajawal Medium"/>
              <a:cs typeface="+mj-cs"/>
              <a:sym typeface="Tajawal Medium"/>
            </a:endParaRPr>
          </a:p>
        </p:txBody>
      </p:sp>
      <p:pic>
        <p:nvPicPr>
          <p:cNvPr id="153" name="Google Shape;153;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54" name="Google Shape;154;p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55" name="Google Shape;155;p4"/>
          <p:cNvPicPr preferRelativeResize="0"/>
          <p:nvPr/>
        </p:nvPicPr>
        <p:blipFill rotWithShape="1">
          <a:blip r:embed="rId5">
            <a:alphaModFix/>
          </a:blip>
          <a:srcRect/>
          <a:stretch/>
        </p:blipFill>
        <p:spPr>
          <a:xfrm>
            <a:off x="9456176" y="-102407"/>
            <a:ext cx="2649477" cy="91649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5"/>
          <p:cNvSpPr/>
          <p:nvPr/>
        </p:nvSpPr>
        <p:spPr>
          <a:xfrm>
            <a:off x="704538" y="2"/>
            <a:ext cx="11487463"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61" name="Google Shape;161;p5"/>
          <p:cNvSpPr/>
          <p:nvPr/>
        </p:nvSpPr>
        <p:spPr>
          <a:xfrm>
            <a:off x="1274164" y="1080331"/>
            <a:ext cx="10528629" cy="496358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457200" algn="justLow" rtl="1">
              <a:lnSpc>
                <a:spcPct val="107000"/>
              </a:lnSpc>
              <a:spcBef>
                <a:spcPts val="0"/>
              </a:spcBef>
              <a:spcAft>
                <a:spcPts val="0"/>
              </a:spcAft>
              <a:buClr>
                <a:srgbClr val="000000"/>
              </a:buClr>
              <a:buSzPts val="2800"/>
              <a:buFont typeface="Noto Sans Symbols"/>
              <a:buChar char="▪"/>
            </a:pPr>
            <a:r>
              <a:rPr lang="ar-EG" sz="2800" b="1" i="0" u="none" strike="noStrike" cap="none" dirty="0">
                <a:solidFill>
                  <a:srgbClr val="000000"/>
                </a:solidFill>
                <a:latin typeface="Calibri"/>
                <a:ea typeface="Calibri"/>
                <a:cs typeface="+mj-cs"/>
                <a:sym typeface="Calibri"/>
              </a:rPr>
              <a:t>تمهيد..</a:t>
            </a:r>
            <a:endParaRPr dirty="0">
              <a:cs typeface="+mj-cs"/>
            </a:endParaRPr>
          </a:p>
          <a:p>
            <a:pPr marL="0" marR="0" lvl="0" indent="0" algn="justLow" rtl="1">
              <a:lnSpc>
                <a:spcPct val="150000"/>
              </a:lnSpc>
              <a:spcBef>
                <a:spcPts val="800"/>
              </a:spcBef>
              <a:spcAft>
                <a:spcPts val="0"/>
              </a:spcAft>
              <a:buNone/>
            </a:pPr>
            <a:r>
              <a:rPr lang="ar-EG" sz="2800" b="0" i="0" u="none" strike="noStrike" cap="none" dirty="0">
                <a:solidFill>
                  <a:srgbClr val="000000"/>
                </a:solidFill>
                <a:latin typeface="Calibri"/>
                <a:ea typeface="Calibri"/>
                <a:cs typeface="+mj-cs"/>
                <a:sym typeface="Calibri"/>
              </a:rPr>
              <a:t> شهدت أدبيات الإعلام ونظرياته تحولاً جوهرياً منذ نظرية الآثار الموحدة (نظرية الرصاصة) والتي أشارت لتأثير وسائل الاتصال بطريقة موحدة على الأفراد، فانتقلت إلى تبني مفهوم الآثار غير المباشرة لوسائل الإعلام، وأُعيد النظر في طبيعة العلاقة بين وسائل الإعلام والأفراد، وتم رفض فكرة أن الناس يواجهون وسائل الإعلام باعتبارهم جمهوراً لا رابط بين أفراده، وظهر تصور جديد بأن جمهور وسائل الإعلام عبارة عن كائنات اجتماعية مرتبطة ببيئاتها الاجتماعية.</a:t>
            </a:r>
            <a:endParaRPr sz="2800" b="1" i="0" u="none" strike="noStrike" cap="none" dirty="0">
              <a:solidFill>
                <a:srgbClr val="000000"/>
              </a:solidFill>
              <a:latin typeface="Calibri"/>
              <a:ea typeface="Calibri"/>
              <a:cs typeface="+mj-cs"/>
              <a:sym typeface="Calibri"/>
            </a:endParaRPr>
          </a:p>
        </p:txBody>
      </p:sp>
      <p:sp>
        <p:nvSpPr>
          <p:cNvPr id="162" name="Google Shape;162;p5"/>
          <p:cNvSpPr/>
          <p:nvPr/>
        </p:nvSpPr>
        <p:spPr>
          <a:xfrm>
            <a:off x="271165" y="146971"/>
            <a:ext cx="1404457" cy="93336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3" name="Google Shape;163;p5"/>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i="0" u="none" strike="noStrike" cap="none" dirty="0">
                <a:solidFill>
                  <a:schemeClr val="lt1"/>
                </a:solidFill>
                <a:latin typeface="Tajawal Medium"/>
                <a:ea typeface="Tajawal Medium"/>
                <a:cs typeface="+mj-cs"/>
                <a:sym typeface="Tajawal Medium"/>
              </a:rPr>
              <a:t>المحاضرة</a:t>
            </a:r>
            <a:endParaRPr dirty="0">
              <a:cs typeface="+mj-cs"/>
            </a:endParaRPr>
          </a:p>
          <a:p>
            <a:pPr marL="0" marR="0" lvl="0" indent="0" algn="ctr" rtl="0">
              <a:spcBef>
                <a:spcPts val="0"/>
              </a:spcBef>
              <a:spcAft>
                <a:spcPts val="0"/>
              </a:spcAft>
              <a:buNone/>
            </a:pPr>
            <a:r>
              <a:rPr lang="ar-EG" sz="2000" b="1" i="0" u="none" strike="noStrike" cap="none" dirty="0">
                <a:solidFill>
                  <a:schemeClr val="lt1"/>
                </a:solidFill>
                <a:latin typeface="Tajawal Medium"/>
                <a:ea typeface="Tajawal Medium"/>
                <a:cs typeface="+mj-cs"/>
                <a:sym typeface="Tajawal Medium"/>
              </a:rPr>
              <a:t>الرابعة </a:t>
            </a:r>
            <a:endParaRPr sz="2000" b="1" i="0" u="none" strike="noStrike" cap="none" dirty="0">
              <a:solidFill>
                <a:schemeClr val="lt1"/>
              </a:solidFill>
              <a:latin typeface="Tajawal Medium"/>
              <a:ea typeface="Tajawal Medium"/>
              <a:cs typeface="+mj-cs"/>
              <a:sym typeface="Tajawal Medium"/>
            </a:endParaRPr>
          </a:p>
        </p:txBody>
      </p:sp>
      <p:pic>
        <p:nvPicPr>
          <p:cNvPr id="164" name="Google Shape;164;p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65" name="Google Shape;165;p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66" name="Google Shape;166;p5"/>
          <p:cNvPicPr preferRelativeResize="0"/>
          <p:nvPr/>
        </p:nvPicPr>
        <p:blipFill rotWithShape="1">
          <a:blip r:embed="rId5">
            <a:alphaModFix/>
          </a:blip>
          <a:srcRect/>
          <a:stretch/>
        </p:blipFill>
        <p:spPr>
          <a:xfrm>
            <a:off x="9444136" y="-85670"/>
            <a:ext cx="2649477" cy="1166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6"/>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2" name="Google Shape;172;p6"/>
          <p:cNvPicPr preferRelativeResize="0"/>
          <p:nvPr/>
        </p:nvPicPr>
        <p:blipFill rotWithShape="1">
          <a:blip r:embed="rId3">
            <a:alphaModFix/>
          </a:blip>
          <a:srcRect/>
          <a:stretch/>
        </p:blipFill>
        <p:spPr>
          <a:xfrm>
            <a:off x="245860" y="-490512"/>
            <a:ext cx="2036258" cy="1800993"/>
          </a:xfrm>
          <a:prstGeom prst="rect">
            <a:avLst/>
          </a:prstGeom>
          <a:noFill/>
          <a:ln>
            <a:noFill/>
          </a:ln>
        </p:spPr>
      </p:pic>
      <p:sp>
        <p:nvSpPr>
          <p:cNvPr id="173" name="Google Shape;173;p6"/>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4" name="Google Shape;174;p6"/>
          <p:cNvSpPr/>
          <p:nvPr/>
        </p:nvSpPr>
        <p:spPr>
          <a:xfrm>
            <a:off x="1609903" y="1310481"/>
            <a:ext cx="9627061" cy="4035567"/>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07000"/>
              </a:lnSpc>
              <a:spcBef>
                <a:spcPts val="0"/>
              </a:spcBef>
              <a:spcAft>
                <a:spcPts val="0"/>
              </a:spcAft>
              <a:buNone/>
            </a:pPr>
            <a:r>
              <a:rPr lang="ar-EG" sz="2800" b="0" i="0" u="none" strike="noStrike" cap="none" dirty="0">
                <a:solidFill>
                  <a:srgbClr val="000000"/>
                </a:solidFill>
                <a:latin typeface="Calibri"/>
                <a:ea typeface="Calibri"/>
                <a:cs typeface="+mj-cs"/>
                <a:sym typeface="Calibri"/>
              </a:rPr>
              <a:t>وسوف نعرض فيما يلي نظريات التأثير الانتقائي، وهي تتكون من ثلاث اتجاهات بحثية هي: </a:t>
            </a:r>
            <a:endParaRPr dirty="0">
              <a:cs typeface="+mj-cs"/>
            </a:endParaRPr>
          </a:p>
          <a:p>
            <a:pPr marL="457200" marR="0" lvl="0" indent="-457200" algn="justLow" rtl="1">
              <a:lnSpc>
                <a:spcPct val="107000"/>
              </a:lnSpc>
              <a:spcBef>
                <a:spcPts val="800"/>
              </a:spcBef>
              <a:spcAft>
                <a:spcPts val="0"/>
              </a:spcAft>
              <a:buClr>
                <a:srgbClr val="000000"/>
              </a:buClr>
              <a:buSzPts val="2800"/>
              <a:buFont typeface="Wingdings" panose="05000000000000000000" pitchFamily="2" charset="2"/>
              <a:buChar char="§"/>
            </a:pPr>
            <a:r>
              <a:rPr lang="ar-EG" sz="2800" b="0" i="0" u="none" strike="noStrike" cap="none" dirty="0">
                <a:solidFill>
                  <a:srgbClr val="000000"/>
                </a:solidFill>
                <a:latin typeface="Calibri"/>
                <a:ea typeface="Calibri"/>
                <a:cs typeface="+mj-cs"/>
                <a:sym typeface="Calibri"/>
              </a:rPr>
              <a:t>مدخل الفروق الفردية.</a:t>
            </a:r>
            <a:endParaRPr dirty="0">
              <a:cs typeface="+mj-cs"/>
            </a:endParaRPr>
          </a:p>
          <a:p>
            <a:pPr marL="457200" marR="0" lvl="0" indent="-457200" algn="justLow" rtl="1">
              <a:lnSpc>
                <a:spcPct val="107000"/>
              </a:lnSpc>
              <a:spcBef>
                <a:spcPts val="800"/>
              </a:spcBef>
              <a:spcAft>
                <a:spcPts val="0"/>
              </a:spcAft>
              <a:buClr>
                <a:srgbClr val="000000"/>
              </a:buClr>
              <a:buSzPts val="2800"/>
              <a:buFont typeface="Wingdings" panose="05000000000000000000" pitchFamily="2" charset="2"/>
              <a:buChar char="§"/>
            </a:pPr>
            <a:r>
              <a:rPr lang="ar-EG" sz="2800" b="0" i="0" u="none" strike="noStrike" cap="none" dirty="0">
                <a:solidFill>
                  <a:srgbClr val="000000"/>
                </a:solidFill>
                <a:latin typeface="Calibri"/>
                <a:ea typeface="Calibri"/>
                <a:cs typeface="+mj-cs"/>
                <a:sym typeface="Calibri"/>
              </a:rPr>
              <a:t>مدخل الفئات الاجتماعية.</a:t>
            </a:r>
            <a:endParaRPr dirty="0">
              <a:cs typeface="+mj-cs"/>
            </a:endParaRPr>
          </a:p>
          <a:p>
            <a:pPr marL="457200" marR="0" lvl="0" indent="-457200" algn="justLow" rtl="1">
              <a:lnSpc>
                <a:spcPct val="107000"/>
              </a:lnSpc>
              <a:spcBef>
                <a:spcPts val="800"/>
              </a:spcBef>
              <a:spcAft>
                <a:spcPts val="0"/>
              </a:spcAft>
              <a:buClr>
                <a:srgbClr val="000000"/>
              </a:buClr>
              <a:buSzPts val="2800"/>
              <a:buFont typeface="Wingdings" panose="05000000000000000000" pitchFamily="2" charset="2"/>
              <a:buChar char="§"/>
            </a:pPr>
            <a:r>
              <a:rPr lang="ar-EG" sz="2800" b="0" i="0" u="none" strike="noStrike" cap="none" dirty="0">
                <a:solidFill>
                  <a:srgbClr val="000000"/>
                </a:solidFill>
                <a:latin typeface="Calibri"/>
                <a:ea typeface="Calibri"/>
                <a:cs typeface="+mj-cs"/>
                <a:sym typeface="Calibri"/>
              </a:rPr>
              <a:t>مدخل العلاقات الاجتماعية.</a:t>
            </a:r>
            <a:endParaRPr dirty="0">
              <a:cs typeface="+mj-cs"/>
            </a:endParaRPr>
          </a:p>
        </p:txBody>
      </p:sp>
      <p:pic>
        <p:nvPicPr>
          <p:cNvPr id="175" name="Google Shape;175;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76" name="Google Shape;176;p6"/>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177" name="Google Shape;177;p6"/>
          <p:cNvSpPr/>
          <p:nvPr/>
        </p:nvSpPr>
        <p:spPr>
          <a:xfrm>
            <a:off x="132735" y="899652"/>
            <a:ext cx="1131254" cy="934639"/>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1" i="0" u="none" strike="noStrike" cap="none">
                <a:solidFill>
                  <a:schemeClr val="lt1"/>
                </a:solidFill>
                <a:latin typeface="Calibri"/>
                <a:ea typeface="Calibri"/>
                <a:cs typeface="Calibri"/>
                <a:sym typeface="Calibri"/>
              </a:rPr>
              <a:t>المحاضرة</a:t>
            </a:r>
            <a:endParaRPr/>
          </a:p>
          <a:p>
            <a:pPr marL="0" marR="0" lvl="0" indent="0" algn="ctr" rtl="0">
              <a:spcBef>
                <a:spcPts val="0"/>
              </a:spcBef>
              <a:spcAft>
                <a:spcPts val="0"/>
              </a:spcAft>
              <a:buNone/>
            </a:pPr>
            <a:r>
              <a:rPr lang="ar-EG" sz="1800" b="1" i="0" u="none" strike="noStrike" cap="none">
                <a:solidFill>
                  <a:schemeClr val="lt1"/>
                </a:solidFill>
                <a:latin typeface="Calibri"/>
                <a:ea typeface="Calibri"/>
                <a:cs typeface="Calibri"/>
                <a:sym typeface="Calibri"/>
              </a:rPr>
              <a:t>الرابعة</a:t>
            </a:r>
            <a:endParaRPr/>
          </a:p>
        </p:txBody>
      </p:sp>
      <p:sp>
        <p:nvSpPr>
          <p:cNvPr id="178" name="Google Shape;178;p6"/>
          <p:cNvSpPr/>
          <p:nvPr/>
        </p:nvSpPr>
        <p:spPr>
          <a:xfrm>
            <a:off x="0" y="786671"/>
            <a:ext cx="1364043" cy="1047620"/>
          </a:xfrm>
          <a:prstGeom prst="rect">
            <a:avLst/>
          </a:prstGeom>
          <a:no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p:nvPr/>
        </p:nvSpPr>
        <p:spPr>
          <a:xfrm>
            <a:off x="276745" y="1163674"/>
            <a:ext cx="1425657" cy="961492"/>
          </a:xfrm>
          <a:prstGeom prst="roundRect">
            <a:avLst>
              <a:gd name="adj" fmla="val 16667"/>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84" name="Google Shape;184;p7"/>
          <p:cNvSpPr txBox="1"/>
          <p:nvPr/>
        </p:nvSpPr>
        <p:spPr>
          <a:xfrm>
            <a:off x="371485" y="1244310"/>
            <a:ext cx="1147600"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i="0" u="none" strike="noStrike" cap="none" dirty="0">
                <a:solidFill>
                  <a:schemeClr val="lt1"/>
                </a:solidFill>
                <a:latin typeface="Tajawal Medium"/>
                <a:ea typeface="Tajawal Medium"/>
                <a:cs typeface="+mj-cs"/>
                <a:sym typeface="Tajawal Medium"/>
              </a:rPr>
              <a:t>المحاضرة الرابعة </a:t>
            </a:r>
            <a:endParaRPr dirty="0">
              <a:cs typeface="+mj-cs"/>
            </a:endParaRPr>
          </a:p>
        </p:txBody>
      </p:sp>
      <p:sp>
        <p:nvSpPr>
          <p:cNvPr id="185" name="Google Shape;185;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86" name="Google Shape;186;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87" name="Google Shape;187;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188" name="Google Shape;188;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89" name="Google Shape;189;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90" name="Google Shape;190;p7"/>
          <p:cNvSpPr/>
          <p:nvPr/>
        </p:nvSpPr>
        <p:spPr>
          <a:xfrm>
            <a:off x="2050026" y="796414"/>
            <a:ext cx="9394721" cy="5043948"/>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1" i="0" u="none" strike="noStrike" cap="none" dirty="0">
                <a:solidFill>
                  <a:schemeClr val="lt1"/>
                </a:solidFill>
                <a:latin typeface="Calibri"/>
                <a:ea typeface="Calibri"/>
                <a:cs typeface="Calibri"/>
                <a:sym typeface="Calibri"/>
              </a:rPr>
              <a:t>أولاً: مدخل الفروق الفردية </a:t>
            </a:r>
            <a:r>
              <a:rPr lang="ar-EG" sz="2800" b="1" i="0" u="none" strike="noStrike" cap="none" dirty="0">
                <a:solidFill>
                  <a:schemeClr val="lt1"/>
                </a:solidFill>
                <a:latin typeface="Times New Roman"/>
                <a:ea typeface="Times New Roman"/>
                <a:cs typeface="Times New Roman"/>
                <a:sym typeface="Times New Roman"/>
              </a:rPr>
              <a:t>Individual Differences Approach</a:t>
            </a:r>
            <a:r>
              <a:rPr lang="ar-EG" sz="2800" b="1" i="0" u="none" strike="noStrike" cap="none" dirty="0">
                <a:solidFill>
                  <a:schemeClr val="lt1"/>
                </a:solidFill>
                <a:latin typeface="Arial"/>
                <a:ea typeface="Arial"/>
                <a:cs typeface="Arial"/>
                <a:sym typeface="Arial"/>
              </a:rPr>
              <a:t> </a:t>
            </a:r>
            <a:endParaRPr sz="1800" b="0" i="0" u="none" strike="noStrike" cap="none" dirty="0">
              <a:solidFill>
                <a:schemeClr val="lt1"/>
              </a:solidFill>
              <a:latin typeface="Calibri"/>
              <a:ea typeface="Calibri"/>
              <a:cs typeface="Calibri"/>
              <a:sym typeface="Calibri"/>
            </a:endParaRPr>
          </a:p>
          <a:p>
            <a:pPr marL="0" marR="0" lvl="0" indent="0" algn="justLow" rtl="1">
              <a:lnSpc>
                <a:spcPct val="115000"/>
              </a:lnSpc>
              <a:spcBef>
                <a:spcPts val="800"/>
              </a:spcBef>
              <a:spcAft>
                <a:spcPts val="0"/>
              </a:spcAft>
              <a:buNone/>
            </a:pPr>
            <a:r>
              <a:rPr lang="ar-EG" sz="2800" b="0" i="0" u="none" strike="noStrike" cap="none" dirty="0">
                <a:solidFill>
                  <a:schemeClr val="lt1"/>
                </a:solidFill>
                <a:latin typeface="Calibri"/>
                <a:ea typeface="Calibri"/>
                <a:cs typeface="Calibri"/>
                <a:sym typeface="Calibri"/>
              </a:rPr>
              <a:t>     </a:t>
            </a:r>
            <a:r>
              <a:rPr lang="ar-EG" sz="2800" b="0" i="0" u="none" strike="noStrike" cap="none" dirty="0">
                <a:solidFill>
                  <a:schemeClr val="lt1"/>
                </a:solidFill>
                <a:latin typeface="Calibri"/>
                <a:ea typeface="Calibri"/>
                <a:cs typeface="+mj-cs"/>
                <a:sym typeface="Calibri"/>
              </a:rPr>
              <a:t>ينطلق هذا المدخل من أن كل فرد في المجتمع له بنية إدراكية مختلفة من حيث الاحتياجات والعادات الإدراكية والمعتقدات والقيم والمهارات، ويري الإعلاميون المهتمون بهذا المجال أن الفروق الفردية في البنية النفسية أو الإدراكية لأفراد المجتمع هي مفاتيح تكوين اهتماماتهم بوسائل الإعلام، وسلوكهم نحو القضايا والموضوعات التي تمت مناقشتها.</a:t>
            </a:r>
            <a:endParaRPr sz="1800" b="0" i="0" u="none" strike="noStrike" cap="none" dirty="0">
              <a:solidFill>
                <a:schemeClr val="lt1"/>
              </a:solidFill>
              <a:latin typeface="Calibri"/>
              <a:ea typeface="Calibri"/>
              <a:cs typeface="+mj-cs"/>
              <a:sym typeface="Calibri"/>
            </a:endParaRP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8"/>
          <p:cNvSpPr/>
          <p:nvPr/>
        </p:nvSpPr>
        <p:spPr>
          <a:xfrm>
            <a:off x="-22145" y="608049"/>
            <a:ext cx="1272244" cy="784346"/>
          </a:xfrm>
          <a:prstGeom prst="roundRect">
            <a:avLst>
              <a:gd name="adj" fmla="val 16667"/>
            </a:avLst>
          </a:prstGeom>
          <a:solidFill>
            <a:srgbClr val="852F4A"/>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96" name="Google Shape;196;p8"/>
          <p:cNvSpPr txBox="1"/>
          <p:nvPr/>
        </p:nvSpPr>
        <p:spPr>
          <a:xfrm>
            <a:off x="-22145" y="597390"/>
            <a:ext cx="116900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i="0" u="none" strike="noStrike" cap="none" dirty="0">
                <a:solidFill>
                  <a:schemeClr val="lt1"/>
                </a:solidFill>
                <a:latin typeface="Tajawal Medium"/>
                <a:ea typeface="Tajawal Medium"/>
                <a:cs typeface="+mj-cs"/>
                <a:sym typeface="Tajawal Medium"/>
              </a:rPr>
              <a:t>المحاضرة الرابعة</a:t>
            </a:r>
            <a:endParaRPr sz="2000" b="1" i="0" u="none" strike="noStrike" cap="none" dirty="0">
              <a:solidFill>
                <a:schemeClr val="lt1"/>
              </a:solidFill>
              <a:latin typeface="Tajawal Medium"/>
              <a:ea typeface="Tajawal Medium"/>
              <a:cs typeface="+mj-cs"/>
              <a:sym typeface="Tajawal Medium"/>
            </a:endParaRPr>
          </a:p>
        </p:txBody>
      </p:sp>
      <p:sp>
        <p:nvSpPr>
          <p:cNvPr id="197" name="Google Shape;197;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98" name="Google Shape;198;p8"/>
          <p:cNvPicPr preferRelativeResize="0"/>
          <p:nvPr/>
        </p:nvPicPr>
        <p:blipFill rotWithShape="1">
          <a:blip r:embed="rId3">
            <a:alphaModFix/>
          </a:blip>
          <a:srcRect/>
          <a:stretch/>
        </p:blipFill>
        <p:spPr>
          <a:xfrm>
            <a:off x="2271" y="-678072"/>
            <a:ext cx="2036258" cy="1800993"/>
          </a:xfrm>
          <a:prstGeom prst="rect">
            <a:avLst/>
          </a:prstGeom>
          <a:noFill/>
          <a:ln>
            <a:noFill/>
          </a:ln>
        </p:spPr>
      </p:pic>
      <p:pic>
        <p:nvPicPr>
          <p:cNvPr id="199" name="Google Shape;199;p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0" name="Google Shape;200;p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1" name="Google Shape;201;p8"/>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02" name="Google Shape;202;p8"/>
          <p:cNvSpPr/>
          <p:nvPr/>
        </p:nvSpPr>
        <p:spPr>
          <a:xfrm>
            <a:off x="965499" y="722671"/>
            <a:ext cx="11145407" cy="5524927"/>
          </a:xfrm>
          <a:prstGeom prst="roundRect">
            <a:avLst>
              <a:gd name="adj" fmla="val 16667"/>
            </a:avLst>
          </a:prstGeom>
          <a:solidFill>
            <a:srgbClr val="852F4A">
              <a:alpha val="8000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1" i="0" u="none" strike="noStrike" cap="none" dirty="0">
                <a:solidFill>
                  <a:schemeClr val="lt1"/>
                </a:solidFill>
                <a:latin typeface="Calibri"/>
                <a:ea typeface="Calibri"/>
                <a:cs typeface="Calibri"/>
                <a:sym typeface="Calibri"/>
              </a:rPr>
              <a:t>الانتقائية (الاصطفائية) في ضوء الفروق الفردية:</a:t>
            </a:r>
            <a:endParaRPr sz="1800" b="0" i="0" u="none" strike="noStrike" cap="none" dirty="0">
              <a:solidFill>
                <a:schemeClr val="lt1"/>
              </a:solidFill>
              <a:latin typeface="Calibri"/>
              <a:ea typeface="Calibri"/>
              <a:cs typeface="Calibri"/>
              <a:sym typeface="Calibri"/>
            </a:endParaRPr>
          </a:p>
          <a:p>
            <a:pPr marL="0" marR="0" lvl="0" indent="0" algn="justLow" rtl="1">
              <a:lnSpc>
                <a:spcPct val="115000"/>
              </a:lnSpc>
              <a:spcBef>
                <a:spcPts val="800"/>
              </a:spcBef>
              <a:spcAft>
                <a:spcPts val="0"/>
              </a:spcAft>
              <a:buNone/>
            </a:pPr>
            <a:r>
              <a:rPr lang="ar-EG" sz="2800" b="0" i="0" u="sng" strike="noStrike" cap="none" dirty="0">
                <a:solidFill>
                  <a:schemeClr val="lt1"/>
                </a:solidFill>
                <a:latin typeface="Calibri"/>
                <a:ea typeface="Calibri"/>
                <a:cs typeface="+mj-cs"/>
                <a:sym typeface="Calibri"/>
              </a:rPr>
              <a:t>يري " ديلفير" و روكتيش" أن سلوك أفراد المجتمع تجاه وسائل الإعلام تتحكم به أربع قواعد رئيسية هي:</a:t>
            </a:r>
            <a:endParaRPr sz="1800" b="0" i="0" u="none" strike="noStrike" cap="none"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lt1"/>
              </a:buClr>
              <a:buSzPts val="2800"/>
              <a:buFont typeface="Calibri"/>
              <a:buAutoNum type="arabicPeriod"/>
            </a:pPr>
            <a:r>
              <a:rPr lang="ar-EG" sz="2800" b="1" i="0" u="none" strike="noStrike" cap="none" dirty="0">
                <a:solidFill>
                  <a:schemeClr val="lt1"/>
                </a:solidFill>
                <a:latin typeface="Calibri"/>
                <a:ea typeface="Calibri"/>
                <a:cs typeface="Calibri"/>
                <a:sym typeface="Calibri"/>
              </a:rPr>
              <a:t>قاعدة الانتباه والاهتمام الانتقائي    </a:t>
            </a:r>
            <a:r>
              <a:rPr lang="ar-EG" sz="2800" b="1" i="0" u="none" strike="noStrike" cap="none" dirty="0">
                <a:solidFill>
                  <a:schemeClr val="lt1"/>
                </a:solidFill>
                <a:latin typeface="Times New Roman"/>
                <a:ea typeface="Times New Roman"/>
                <a:cs typeface="Times New Roman"/>
                <a:sym typeface="Times New Roman"/>
              </a:rPr>
              <a:t>Selective Interest</a:t>
            </a:r>
            <a:endParaRPr lang="ar-EG" sz="1800" dirty="0">
              <a:solidFill>
                <a:schemeClr val="lt1"/>
              </a:solidFill>
              <a:latin typeface="Calibri"/>
              <a:ea typeface="Times New Roman"/>
              <a:cs typeface="Times New Roman"/>
              <a:sym typeface="Calibri"/>
            </a:endParaRPr>
          </a:p>
          <a:p>
            <a:pPr marR="0" lvl="0" algn="justLow" rtl="1">
              <a:lnSpc>
                <a:spcPct val="115000"/>
              </a:lnSpc>
              <a:spcBef>
                <a:spcPts val="800"/>
              </a:spcBef>
              <a:spcAft>
                <a:spcPts val="0"/>
              </a:spcAft>
              <a:buClr>
                <a:schemeClr val="lt1"/>
              </a:buClr>
              <a:buSzPts val="2800"/>
            </a:pPr>
            <a:r>
              <a:rPr lang="ar-EG" sz="2800" b="0" i="0" u="none" strike="noStrike" cap="none" dirty="0">
                <a:solidFill>
                  <a:schemeClr val="lt1"/>
                </a:solidFill>
                <a:latin typeface="Calibri"/>
                <a:ea typeface="Calibri"/>
                <a:cs typeface="+mj-cs"/>
                <a:sym typeface="Calibri"/>
              </a:rPr>
              <a:t>تقوم هذه القاعدة على أن الأفراد يهتمون وينتبهون لمضامين إعلامية بعينها ويهملون مضامين أخرى بتأثير بنيتهم المعرفية، وانتماءاتهم، ومصالحهم، واتجاهاتهم، وحاجاتهم، وبتأثير متغيرات أخرى كالحالة الاجتماعية والمهنة ودرجة التعليم.... الخ</a:t>
            </a:r>
            <a:endParaRPr sz="1800" b="0" i="0" u="none" strike="noStrike" cap="none"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800" b="1" i="0" u="none" strike="noStrike" cap="none" dirty="0">
                <a:solidFill>
                  <a:schemeClr val="lt1"/>
                </a:solidFill>
                <a:latin typeface="Calibri"/>
                <a:ea typeface="Calibri"/>
                <a:cs typeface="Calibri"/>
                <a:sym typeface="Calibri"/>
              </a:rPr>
              <a:t>2. قاعدة الإدراك الانتقائي: </a:t>
            </a:r>
            <a:r>
              <a:rPr lang="ar-EG" sz="3600" b="1" i="0" u="none" strike="noStrike" cap="none" dirty="0">
                <a:solidFill>
                  <a:schemeClr val="lt1"/>
                </a:solidFill>
                <a:latin typeface="Adobe Arabic" panose="02040503050201020203" pitchFamily="18" charset="-78"/>
                <a:ea typeface="Calibri"/>
                <a:cs typeface="Adobe Arabic" panose="02040503050201020203" pitchFamily="18" charset="-78"/>
                <a:sym typeface="Calibri"/>
              </a:rPr>
              <a:t>Selective Perception</a:t>
            </a:r>
            <a:endParaRPr sz="3600" b="0" i="0" u="none" strike="noStrike" cap="none" dirty="0">
              <a:solidFill>
                <a:schemeClr val="lt1"/>
              </a:solidFill>
              <a:latin typeface="Adobe Arabic" panose="02040503050201020203" pitchFamily="18" charset="-78"/>
              <a:ea typeface="Calibri"/>
              <a:cs typeface="Adobe Arabic" panose="02040503050201020203" pitchFamily="18" charset="-78"/>
              <a:sym typeface="Calibri"/>
            </a:endParaRPr>
          </a:p>
          <a:p>
            <a:pPr marL="0" marR="0" lvl="0" indent="0" algn="justLow" rtl="1">
              <a:lnSpc>
                <a:spcPct val="115000"/>
              </a:lnSpc>
              <a:spcBef>
                <a:spcPts val="800"/>
              </a:spcBef>
              <a:spcAft>
                <a:spcPts val="0"/>
              </a:spcAft>
              <a:buNone/>
            </a:pPr>
            <a:r>
              <a:rPr lang="ar-EG" sz="2800" b="0" i="0" u="none" strike="noStrike" cap="none" dirty="0">
                <a:solidFill>
                  <a:schemeClr val="lt1"/>
                </a:solidFill>
                <a:latin typeface="Calibri"/>
                <a:ea typeface="Calibri"/>
                <a:cs typeface="+mj-cs"/>
                <a:sym typeface="Calibri"/>
              </a:rPr>
              <a:t>تقوم هذه القاعدة على فكرة أن من لديهم صفات نفسية متميزة، وتوجهات سلوكية خاصة تبعاً لانتماءاتهم الاجتماعية سيفسرون المضمون الإعلامي نفسه بأساليب تبعاً لفروقهم الفردية تلك</a:t>
            </a:r>
            <a:r>
              <a:rPr lang="ar-EG" sz="2800" b="0" i="0" u="none" strike="noStrike" cap="none" dirty="0">
                <a:solidFill>
                  <a:schemeClr val="lt1"/>
                </a:solidFill>
                <a:latin typeface="Calibri"/>
                <a:ea typeface="Calibri"/>
                <a:cs typeface="Calibri"/>
                <a:sym typeface="Calibri"/>
              </a:rPr>
              <a:t>.</a:t>
            </a:r>
            <a:endParaRPr sz="1800" b="0" i="0" u="none" strike="noStrike" cap="none" dirty="0">
              <a:solidFill>
                <a:schemeClr val="lt1"/>
              </a:solidFill>
              <a:latin typeface="Calibri"/>
              <a:ea typeface="Calibri"/>
              <a:cs typeface="Calibri"/>
              <a:sym typeface="Calibri"/>
            </a:endParaRPr>
          </a:p>
        </p:txBody>
      </p:sp>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9"/>
          <p:cNvSpPr/>
          <p:nvPr/>
        </p:nvSpPr>
        <p:spPr>
          <a:xfrm>
            <a:off x="2626179" y="500900"/>
            <a:ext cx="9361177"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pic>
        <p:nvPicPr>
          <p:cNvPr id="208" name="Google Shape;208;p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09" name="Google Shape;209;p9"/>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210" name="Google Shape;210;p9"/>
          <p:cNvSpPr/>
          <p:nvPr/>
        </p:nvSpPr>
        <p:spPr>
          <a:xfrm>
            <a:off x="629587" y="785231"/>
            <a:ext cx="10860998" cy="5571869"/>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0" i="0" u="none" strike="noStrike" cap="none" dirty="0">
                <a:solidFill>
                  <a:srgbClr val="000000"/>
                </a:solidFill>
                <a:latin typeface="Calibri"/>
                <a:ea typeface="Calibri"/>
                <a:cs typeface="Calibri"/>
                <a:sym typeface="Calibri"/>
              </a:rPr>
              <a:t> </a:t>
            </a:r>
            <a:endParaRPr sz="1800" b="0" i="0" u="none" strike="noStrike" cap="none" dirty="0">
              <a:solidFill>
                <a:schemeClr val="dk1"/>
              </a:solidFill>
              <a:latin typeface="Calibri"/>
              <a:ea typeface="Calibri"/>
              <a:cs typeface="Calibri"/>
              <a:sym typeface="Calibri"/>
            </a:endParaRPr>
          </a:p>
          <a:p>
            <a:pPr marL="0" marR="0" lvl="0" indent="0" algn="justLow" rtl="1">
              <a:lnSpc>
                <a:spcPct val="115000"/>
              </a:lnSpc>
              <a:spcBef>
                <a:spcPts val="800"/>
              </a:spcBef>
              <a:spcAft>
                <a:spcPts val="0"/>
              </a:spcAft>
              <a:buNone/>
            </a:pPr>
            <a:r>
              <a:rPr lang="ar-EG" sz="2800" b="1" i="0" u="none" strike="noStrike" cap="none" dirty="0">
                <a:solidFill>
                  <a:srgbClr val="000000"/>
                </a:solidFill>
                <a:latin typeface="Calibri"/>
                <a:ea typeface="Calibri"/>
                <a:cs typeface="+mj-cs"/>
                <a:sym typeface="Calibri"/>
              </a:rPr>
              <a:t>3</a:t>
            </a:r>
            <a:r>
              <a:rPr lang="ar-EG" sz="2800" b="1" i="0" u="none" strike="noStrike" cap="none" dirty="0">
                <a:solidFill>
                  <a:srgbClr val="000000"/>
                </a:solidFill>
                <a:latin typeface="Calibri"/>
                <a:ea typeface="Calibri"/>
                <a:cs typeface="Calibri"/>
                <a:sym typeface="Calibri"/>
              </a:rPr>
              <a:t>. </a:t>
            </a:r>
            <a:r>
              <a:rPr lang="ar-EG" sz="2800" b="1" i="0" u="none" strike="noStrike" cap="none" dirty="0">
                <a:solidFill>
                  <a:srgbClr val="000000"/>
                </a:solidFill>
                <a:latin typeface="Calibri"/>
                <a:ea typeface="Calibri"/>
                <a:cs typeface="+mj-cs"/>
                <a:sym typeface="Calibri"/>
              </a:rPr>
              <a:t>قاعدة التذكر الانتقائي </a:t>
            </a:r>
            <a:r>
              <a:rPr lang="ar-EG" sz="2800" b="1" i="0" u="none" strike="noStrike" cap="none" dirty="0">
                <a:solidFill>
                  <a:srgbClr val="000000"/>
                </a:solidFill>
                <a:latin typeface="Times New Roman"/>
                <a:ea typeface="Times New Roman"/>
                <a:cs typeface="+mj-cs"/>
                <a:sym typeface="Times New Roman"/>
              </a:rPr>
              <a:t>Selective Retention</a:t>
            </a:r>
            <a:r>
              <a:rPr lang="ar-EG" sz="2800" b="1" i="0" u="none" strike="noStrike" cap="none" dirty="0">
                <a:solidFill>
                  <a:srgbClr val="000000"/>
                </a:solidFill>
                <a:latin typeface="Arial"/>
                <a:ea typeface="Arial"/>
                <a:cs typeface="+mj-cs"/>
                <a:sym typeface="Arial"/>
              </a:rPr>
              <a:t>  </a:t>
            </a:r>
            <a:endParaRPr sz="1800" b="0" i="0" u="none" strike="noStrike" cap="none" dirty="0">
              <a:solidFill>
                <a:schemeClr val="dk1"/>
              </a:solidFill>
              <a:latin typeface="Calibri"/>
              <a:ea typeface="Calibri"/>
              <a:cs typeface="+mj-cs"/>
              <a:sym typeface="Calibri"/>
            </a:endParaRPr>
          </a:p>
          <a:p>
            <a:pPr marL="0" marR="0" lvl="0" indent="0" algn="justLow" rtl="1">
              <a:spcBef>
                <a:spcPts val="800"/>
              </a:spcBef>
              <a:spcAft>
                <a:spcPts val="0"/>
              </a:spcAft>
              <a:buNone/>
            </a:pPr>
            <a:r>
              <a:rPr lang="ar-EG" sz="2800" b="0" i="0" u="none" strike="noStrike" cap="none" dirty="0">
                <a:solidFill>
                  <a:srgbClr val="000000"/>
                </a:solidFill>
                <a:latin typeface="Calibri"/>
                <a:ea typeface="Calibri"/>
                <a:cs typeface="+mj-cs"/>
                <a:sym typeface="Calibri"/>
              </a:rPr>
              <a:t>تقوم هذه القاعدة على مبدأ أن بعض الأفراد لديهم ذاكرة حية وواضحة، تستمر فترات طويلة من الزمن تجاه بعض أنواع المضامين الإعلامية، وهناك أفراد آخرون، يؤدي اختلاف بياناتهم المعرفية وعلاقاتهم الاجتماعية إلى نسيان مضامين إعلامية معينة بسرعة، إذ يتضافر مبدأ التخزين الانتقائي في الذاكرة مع الاهتمام والانتباه الانتقائي مع الإدراك الإنتقائي لتحديد طبيعة وشدة وعمق استمرارية الرسالة الإعلامية على المتلقين.</a:t>
            </a:r>
            <a:endParaRPr sz="1800" b="0" i="0" u="none" strike="noStrike" cap="none" dirty="0">
              <a:solidFill>
                <a:schemeClr val="dk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b="1" i="0" u="none" strike="noStrike" cap="none" dirty="0">
                <a:solidFill>
                  <a:srgbClr val="000000"/>
                </a:solidFill>
                <a:latin typeface="Calibri"/>
                <a:ea typeface="Calibri"/>
                <a:cs typeface="+mj-cs"/>
                <a:sym typeface="Calibri"/>
              </a:rPr>
              <a:t>4. قاعدة السلوك الانتقائي </a:t>
            </a:r>
            <a:r>
              <a:rPr lang="ar-EG" sz="3600" b="1" i="0" u="none" strike="noStrike" cap="none" dirty="0">
                <a:solidFill>
                  <a:srgbClr val="000000"/>
                </a:solidFill>
                <a:latin typeface="Adobe Arabic" panose="02040503050201020203" pitchFamily="18" charset="-78"/>
                <a:cs typeface="+mj-cs"/>
                <a:sym typeface="Arial"/>
              </a:rPr>
              <a:t>Selective</a:t>
            </a:r>
            <a:r>
              <a:rPr lang="ar-EG" sz="3600" b="1" i="0" u="none" strike="noStrike" cap="none" dirty="0">
                <a:solidFill>
                  <a:srgbClr val="000000"/>
                </a:solidFill>
                <a:latin typeface="Adobe Arabic" panose="02040503050201020203" pitchFamily="18" charset="-78"/>
                <a:ea typeface="Times New Roman"/>
                <a:cs typeface="+mj-cs"/>
                <a:sym typeface="Times New Roman"/>
              </a:rPr>
              <a:t> Behavior </a:t>
            </a:r>
            <a:endParaRPr sz="3600" b="0" i="0" u="none" strike="noStrike" cap="none" dirty="0">
              <a:solidFill>
                <a:schemeClr val="dk1"/>
              </a:solidFill>
              <a:latin typeface="Adobe Arabic" panose="02040503050201020203" pitchFamily="18" charset="-78"/>
              <a:ea typeface="Calibri"/>
              <a:cs typeface="+mj-cs"/>
              <a:sym typeface="Calibri"/>
            </a:endParaRPr>
          </a:p>
          <a:p>
            <a:pPr marL="0" marR="0" lvl="0" indent="0" algn="justLow" rtl="1">
              <a:lnSpc>
                <a:spcPct val="115000"/>
              </a:lnSpc>
              <a:spcBef>
                <a:spcPts val="800"/>
              </a:spcBef>
              <a:spcAft>
                <a:spcPts val="0"/>
              </a:spcAft>
              <a:buNone/>
            </a:pPr>
            <a:r>
              <a:rPr lang="ar-EG" sz="2800" b="0" i="0" u="none" strike="noStrike" cap="none" dirty="0">
                <a:solidFill>
                  <a:srgbClr val="000000"/>
                </a:solidFill>
                <a:latin typeface="Calibri"/>
                <a:ea typeface="Calibri"/>
                <a:cs typeface="+mj-cs"/>
                <a:sym typeface="Calibri"/>
              </a:rPr>
              <a:t>يُعد السلوك الحلقة الأخيرة في السلسلة الانتقائية فكل فرد لن يتصرف بالأسلوب نفسه نتيجة التعرض لرسالة إعلامية معينة، وكل هذه الاستجابات ستكون معتمدة على التأثيرات المتداخلة للتأثيرات الموجودة.</a:t>
            </a:r>
            <a:endParaRPr sz="1800" b="0" i="0" u="none" strike="noStrike" cap="none" dirty="0">
              <a:solidFill>
                <a:schemeClr val="dk1"/>
              </a:solidFill>
              <a:latin typeface="Calibri"/>
              <a:ea typeface="Calibri"/>
              <a:cs typeface="+mj-cs"/>
              <a:sym typeface="Calibri"/>
            </a:endParaRPr>
          </a:p>
        </p:txBody>
      </p:sp>
      <p:pic>
        <p:nvPicPr>
          <p:cNvPr id="211" name="Google Shape;211;p9"/>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12" name="Google Shape;212;p9"/>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13" name="Google Shape;213;p9"/>
          <p:cNvSpPr/>
          <p:nvPr/>
        </p:nvSpPr>
        <p:spPr>
          <a:xfrm>
            <a:off x="2282118" y="181987"/>
            <a:ext cx="2300748" cy="603244"/>
          </a:xfrm>
          <a:prstGeom prst="roundRect">
            <a:avLst>
              <a:gd name="adj" fmla="val 16667"/>
            </a:avLst>
          </a:prstGeom>
          <a:solidFill>
            <a:srgbClr val="852F4A"/>
          </a:solidFill>
          <a:ln w="12700" cap="flat" cmpd="sng">
            <a:solidFill>
              <a:schemeClr val="l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400" b="1" i="0" u="none" strike="noStrike" cap="none">
                <a:solidFill>
                  <a:schemeClr val="lt1"/>
                </a:solidFill>
                <a:latin typeface="Calibri"/>
                <a:ea typeface="Calibri"/>
                <a:cs typeface="Calibri"/>
                <a:sym typeface="Calibri"/>
              </a:rPr>
              <a:t>المحاضرة الرابعة</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0"/>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pic>
        <p:nvPicPr>
          <p:cNvPr id="219" name="Google Shape;219;p10"/>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20" name="Google Shape;220;p10"/>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221" name="Google Shape;221;p10"/>
          <p:cNvSpPr/>
          <p:nvPr/>
        </p:nvSpPr>
        <p:spPr>
          <a:xfrm>
            <a:off x="2282118" y="1229960"/>
            <a:ext cx="9479589" cy="4527754"/>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b="1" i="0" u="none" strike="noStrike" cap="none" dirty="0">
                <a:solidFill>
                  <a:srgbClr val="000000"/>
                </a:solidFill>
                <a:latin typeface="Calibri"/>
                <a:ea typeface="Calibri"/>
                <a:cs typeface="+mj-cs"/>
                <a:sym typeface="Calibri"/>
              </a:rPr>
              <a:t>ثانياً: مدخل الفئات الاجتماعية </a:t>
            </a:r>
            <a:r>
              <a:rPr lang="ar-EG" sz="2800" b="1" i="0" u="none" strike="noStrike" cap="none" dirty="0">
                <a:solidFill>
                  <a:srgbClr val="000000"/>
                </a:solidFill>
                <a:latin typeface="Times New Roman"/>
                <a:ea typeface="Times New Roman"/>
                <a:cs typeface="+mj-cs"/>
                <a:sym typeface="Times New Roman"/>
              </a:rPr>
              <a:t>Social Categories Approach</a:t>
            </a:r>
            <a:endParaRPr sz="2800" b="0" i="0" u="none" strike="noStrike" cap="none" dirty="0">
              <a:solidFill>
                <a:schemeClr val="dk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b="0" i="0" u="none" strike="noStrike" cap="none" dirty="0">
                <a:solidFill>
                  <a:srgbClr val="000000"/>
                </a:solidFill>
                <a:latin typeface="Calibri"/>
                <a:ea typeface="Calibri"/>
                <a:cs typeface="+mj-cs"/>
                <a:sym typeface="Calibri"/>
              </a:rPr>
              <a:t>يتداخل مدخل الفئات الاجتماعية مع اتجاه الفروق الفردية، فمعرفة متغيرات العمر، والتعليم، والدخل... الخ يمكن أن تعطي مؤشراً لتحديد نوعية المضمون الاتصالي الذي يتعرض له فرد معين؛ إلا أن مدخل الفئات الاجتماعية يركز على أن انطواء الفرد ضمن فئات ومجموعات اجتماعية معينة يجعله يستجيب بطريقة مختلفة عما لو كان ينتمي إلى فئة اجتماعية أخرى.</a:t>
            </a:r>
          </a:p>
          <a:p>
            <a:pPr marL="0" marR="0" lvl="0" indent="0" algn="justLow" rtl="1">
              <a:lnSpc>
                <a:spcPct val="115000"/>
              </a:lnSpc>
              <a:spcBef>
                <a:spcPts val="800"/>
              </a:spcBef>
              <a:spcAft>
                <a:spcPts val="0"/>
              </a:spcAft>
              <a:buNone/>
            </a:pPr>
            <a:endParaRPr sz="2800" b="0" i="0" u="none" strike="noStrike" cap="none" dirty="0">
              <a:solidFill>
                <a:schemeClr val="dk1"/>
              </a:solidFill>
              <a:latin typeface="Calibri"/>
              <a:ea typeface="Calibri"/>
              <a:cs typeface="+mj-cs"/>
              <a:sym typeface="Calibri"/>
            </a:endParaRPr>
          </a:p>
        </p:txBody>
      </p:sp>
      <p:pic>
        <p:nvPicPr>
          <p:cNvPr id="222" name="Google Shape;222;p10"/>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23" name="Google Shape;223;p10"/>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24" name="Google Shape;224;p10"/>
          <p:cNvSpPr/>
          <p:nvPr/>
        </p:nvSpPr>
        <p:spPr>
          <a:xfrm>
            <a:off x="117986" y="948717"/>
            <a:ext cx="1814051" cy="835652"/>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6" name="Google Shape;226;p10"/>
          <p:cNvSpPr/>
          <p:nvPr/>
        </p:nvSpPr>
        <p:spPr>
          <a:xfrm>
            <a:off x="280308" y="1061884"/>
            <a:ext cx="1489498" cy="722485"/>
          </a:xfrm>
          <a:prstGeom prst="roundRect">
            <a:avLst>
              <a:gd name="adj" fmla="val 16667"/>
            </a:avLst>
          </a:prstGeom>
          <a:solidFill>
            <a:schemeClr val="l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0" i="0" u="none" strike="noStrike" cap="none">
                <a:solidFill>
                  <a:srgbClr val="852F4A"/>
                </a:solidFill>
                <a:latin typeface="Calibri"/>
                <a:ea typeface="Calibri"/>
                <a:cs typeface="Calibri"/>
                <a:sym typeface="Calibri"/>
              </a:rPr>
              <a:t>ا</a:t>
            </a:r>
            <a:r>
              <a:rPr lang="ar-EG" sz="1800" b="1" i="0" u="none" strike="noStrike" cap="none">
                <a:solidFill>
                  <a:srgbClr val="852F4A"/>
                </a:solidFill>
                <a:latin typeface="Calibri"/>
                <a:ea typeface="Calibri"/>
                <a:cs typeface="Calibri"/>
                <a:sym typeface="Calibri"/>
              </a:rPr>
              <a:t>لمحاضرة الرابعة</a:t>
            </a: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1"/>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pic>
        <p:nvPicPr>
          <p:cNvPr id="232" name="Google Shape;232;p11"/>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33" name="Google Shape;233;p11"/>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sp>
        <p:nvSpPr>
          <p:cNvPr id="234" name="Google Shape;234;p11"/>
          <p:cNvSpPr/>
          <p:nvPr/>
        </p:nvSpPr>
        <p:spPr>
          <a:xfrm>
            <a:off x="3023418" y="1119018"/>
            <a:ext cx="8550529" cy="4528525"/>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2800" b="1" i="0" u="none" strike="noStrike" cap="none" dirty="0">
                <a:solidFill>
                  <a:srgbClr val="000000"/>
                </a:solidFill>
                <a:latin typeface="Calibri"/>
                <a:ea typeface="Calibri"/>
                <a:cs typeface="+mj-cs"/>
                <a:sym typeface="Calibri"/>
              </a:rPr>
              <a:t>ثالثاً: مدخل العلاقات الاجتماعية </a:t>
            </a:r>
            <a:r>
              <a:rPr lang="ar-EG" sz="2800" b="1" i="0" u="none" strike="noStrike" cap="none" dirty="0">
                <a:solidFill>
                  <a:srgbClr val="000000"/>
                </a:solidFill>
                <a:latin typeface="Adobe Garamond Pro Bold" panose="02020702060506020403" pitchFamily="18" charset="0"/>
                <a:cs typeface="+mj-cs"/>
                <a:sym typeface="Arial"/>
              </a:rPr>
              <a:t>Social Relation Approach</a:t>
            </a:r>
            <a:endParaRPr sz="2800" b="1" i="0" u="none" strike="noStrike" cap="none" dirty="0">
              <a:solidFill>
                <a:srgbClr val="000000"/>
              </a:solidFill>
              <a:latin typeface="Adobe Garamond Pro Bold" panose="02020702060506020403" pitchFamily="18" charset="0"/>
              <a:cs typeface="+mj-cs"/>
              <a:sym typeface="Arial"/>
            </a:endParaRPr>
          </a:p>
          <a:p>
            <a:pPr marL="0" marR="0" lvl="0" indent="0" algn="justLow" rtl="1">
              <a:lnSpc>
                <a:spcPct val="150000"/>
              </a:lnSpc>
              <a:spcBef>
                <a:spcPts val="800"/>
              </a:spcBef>
              <a:spcAft>
                <a:spcPts val="0"/>
              </a:spcAft>
              <a:buNone/>
            </a:pPr>
            <a:r>
              <a:rPr lang="ar-EG" sz="2800" b="0" i="0" u="none" strike="noStrike" cap="none" dirty="0">
                <a:solidFill>
                  <a:srgbClr val="000000"/>
                </a:solidFill>
                <a:latin typeface="Calibri"/>
                <a:ea typeface="Calibri"/>
                <a:cs typeface="+mj-cs"/>
                <a:sym typeface="Calibri"/>
              </a:rPr>
              <a:t>يؤكد هذا المدخل أن الأفراد في المجتمعات لا يعيشون حالة عزلة و لا يخضعون لتأثير الرسائل الإعلامية وليسوا مجردين من أية روابط اجتماعية، بل على العكس تسود علاقات شخصية واجتماعية بين الأفراد مما يؤثر في تشكيل آرائهم وتحديد طبيعة سلوكهم الاتصالي</a:t>
            </a:r>
            <a:endParaRPr sz="2800" b="0" i="0" u="none" strike="noStrike" cap="none" dirty="0">
              <a:solidFill>
                <a:srgbClr val="000000"/>
              </a:solidFill>
              <a:latin typeface="Calibri"/>
              <a:ea typeface="Calibri"/>
              <a:cs typeface="+mj-cs"/>
              <a:sym typeface="Calibri"/>
            </a:endParaRPr>
          </a:p>
        </p:txBody>
      </p:sp>
      <p:pic>
        <p:nvPicPr>
          <p:cNvPr id="235" name="Google Shape;235;p11"/>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36" name="Google Shape;236;p11"/>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2"/>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43" name="Google Shape;243;p12"/>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244" name="Google Shape;244;p12"/>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pic>
        <p:nvPicPr>
          <p:cNvPr id="245" name="Google Shape;245;p12"/>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246" name="Google Shape;246;p12"/>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247" name="Google Shape;247;p12"/>
          <p:cNvPicPr preferRelativeResize="0"/>
          <p:nvPr/>
        </p:nvPicPr>
        <p:blipFill rotWithShape="1">
          <a:blip r:embed="rId5">
            <a:alphaModFix/>
          </a:blip>
          <a:srcRect/>
          <a:stretch/>
        </p:blipFill>
        <p:spPr>
          <a:xfrm>
            <a:off x="221314" y="6028952"/>
            <a:ext cx="2167470" cy="591661"/>
          </a:xfrm>
          <a:prstGeom prst="rect">
            <a:avLst/>
          </a:prstGeom>
          <a:noFill/>
          <a:ln>
            <a:noFill/>
          </a:ln>
        </p:spPr>
      </p:pic>
      <p:pic>
        <p:nvPicPr>
          <p:cNvPr id="248" name="Google Shape;248;p1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49" name="Google Shape;249;p12"/>
          <p:cNvSpPr/>
          <p:nvPr/>
        </p:nvSpPr>
        <p:spPr>
          <a:xfrm flipH="1">
            <a:off x="2182761" y="914400"/>
            <a:ext cx="9620033" cy="5396981"/>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b="1" dirty="0">
                <a:solidFill>
                  <a:schemeClr val="lt1"/>
                </a:solidFill>
                <a:latin typeface="Calibri"/>
                <a:ea typeface="Calibri"/>
                <a:cs typeface="+mj-cs"/>
                <a:sym typeface="Calibri"/>
              </a:rPr>
              <a:t>أولاً: نظرية الاستخدامات والإشباعات</a:t>
            </a:r>
            <a:r>
              <a:rPr lang="ar-EG" sz="2800" dirty="0">
                <a:solidFill>
                  <a:schemeClr val="lt1"/>
                </a:solidFill>
                <a:latin typeface="Calibri"/>
                <a:ea typeface="Calibri"/>
                <a:cs typeface="+mj-cs"/>
                <a:sym typeface="Calibri"/>
              </a:rPr>
              <a:t>   </a:t>
            </a:r>
            <a:r>
              <a:rPr lang="ar-EG" sz="2800" b="1" dirty="0">
                <a:solidFill>
                  <a:schemeClr val="lt1"/>
                </a:solidFill>
                <a:latin typeface="Times New Roman"/>
                <a:ea typeface="Times New Roman"/>
                <a:cs typeface="+mj-cs"/>
                <a:sym typeface="Times New Roman"/>
              </a:rPr>
              <a:t>Uses and Gratifications</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chemeClr val="lt1"/>
                </a:solidFill>
                <a:latin typeface="Calibri"/>
                <a:ea typeface="Calibri"/>
                <a:cs typeface="+mj-cs"/>
                <a:sym typeface="Calibri"/>
              </a:rPr>
              <a:t>     تُجيب هذه النظرية عن السؤال الكبير: لماذا يتصل الناس بالإعلام، وما الاحتياجات التي تجعل الأفراد يستخدمون وسائل الإعلام، ما الوظائف التي تقوم بها، أو بالأحرى، ما الذي يفعله الإعلام في الناس؟</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chemeClr val="lt1"/>
                </a:solidFill>
                <a:latin typeface="Calibri"/>
                <a:ea typeface="Calibri"/>
                <a:cs typeface="+mj-cs"/>
                <a:sym typeface="Calibri"/>
              </a:rPr>
              <a:t>      ومسألة أهداف المتلقي من تعرضه للوسيلة الإعلامية، من القضايا التي شغلت المهنيين العاملين في الصحف أو الباحثين الراصدين لتعرض الجمهور للراديو أو التليفزيون منذ عشرات السنين، فأصحاب دور النشر والعلماء يسألون أنفسهم دوماً: ماذا يحتاج الجمهور؟ ما الإجراء الذي يحققه من وراء اتصاله؟</a:t>
            </a:r>
            <a:endParaRPr sz="1800" dirty="0">
              <a:solidFill>
                <a:schemeClr val="lt1"/>
              </a:solidFill>
              <a:latin typeface="Calibri"/>
              <a:ea typeface="Calibri"/>
              <a:cs typeface="+mj-cs"/>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5" name="Google Shape;255;p13"/>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56" name="Google Shape;256;p13"/>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57" name="Google Shape;257;p13"/>
          <p:cNvSpPr/>
          <p:nvPr/>
        </p:nvSpPr>
        <p:spPr>
          <a:xfrm>
            <a:off x="825219" y="1163137"/>
            <a:ext cx="10541561" cy="4677096"/>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2400" dirty="0">
                <a:solidFill>
                  <a:srgbClr val="000000"/>
                </a:solidFill>
                <a:latin typeface="Calibri"/>
                <a:ea typeface="Calibri"/>
                <a:cs typeface="+mj-cs"/>
                <a:sym typeface="Calibri"/>
              </a:rPr>
              <a:t>وقد جسدت الدراسات الإعلامية الإجابة عن هذه التساؤلات في نظرية الاستخدامات والإشباعات</a:t>
            </a:r>
            <a:r>
              <a:rPr lang="ar-EG" sz="2400" b="1" dirty="0">
                <a:solidFill>
                  <a:srgbClr val="000000"/>
                </a:solidFill>
                <a:latin typeface="Times New Roman"/>
                <a:ea typeface="Times New Roman"/>
                <a:cs typeface="+mj-cs"/>
                <a:sym typeface="Times New Roman"/>
              </a:rPr>
              <a:t> Uses  and Gratification</a:t>
            </a:r>
            <a:r>
              <a:rPr lang="ar-EG" sz="2400" dirty="0">
                <a:solidFill>
                  <a:srgbClr val="000000"/>
                </a:solidFill>
                <a:latin typeface="Arial"/>
                <a:ea typeface="Arial"/>
                <a:cs typeface="+mj-cs"/>
                <a:sym typeface="Arial"/>
              </a:rPr>
              <a:t> </a:t>
            </a:r>
            <a:r>
              <a:rPr lang="ar-EG" sz="2400" dirty="0">
                <a:solidFill>
                  <a:srgbClr val="000000"/>
                </a:solidFill>
                <a:latin typeface="Calibri"/>
                <a:ea typeface="Calibri"/>
                <a:cs typeface="+mj-cs"/>
                <a:sym typeface="Calibri"/>
              </a:rPr>
              <a:t>التي أبرزها ووضع نماذجها العالم الياهو كاتز </a:t>
            </a:r>
            <a:r>
              <a:rPr lang="ar-EG" sz="2400" b="1" dirty="0">
                <a:solidFill>
                  <a:srgbClr val="000000"/>
                </a:solidFill>
                <a:latin typeface="Times New Roman"/>
                <a:ea typeface="Times New Roman"/>
                <a:cs typeface="+mj-cs"/>
                <a:sym typeface="Times New Roman"/>
              </a:rPr>
              <a:t>Katz</a:t>
            </a:r>
            <a:r>
              <a:rPr lang="ar-EG" sz="2400" dirty="0">
                <a:solidFill>
                  <a:srgbClr val="000000"/>
                </a:solidFill>
                <a:latin typeface="Arial"/>
                <a:ea typeface="Arial"/>
                <a:cs typeface="+mj-cs"/>
                <a:sym typeface="Arial"/>
              </a:rPr>
              <a:t> </a:t>
            </a:r>
            <a:r>
              <a:rPr lang="ar-EG" sz="2400" dirty="0">
                <a:solidFill>
                  <a:srgbClr val="000000"/>
                </a:solidFill>
                <a:latin typeface="Calibri"/>
                <a:ea typeface="Calibri"/>
                <a:cs typeface="+mj-cs"/>
                <a:sym typeface="Calibri"/>
              </a:rPr>
              <a:t>و بلومر </a:t>
            </a:r>
            <a:r>
              <a:rPr lang="ar-EG" sz="2400" b="1" dirty="0">
                <a:solidFill>
                  <a:srgbClr val="000000"/>
                </a:solidFill>
                <a:latin typeface="Times New Roman"/>
                <a:ea typeface="Times New Roman"/>
                <a:cs typeface="+mj-cs"/>
                <a:sym typeface="Times New Roman"/>
              </a:rPr>
              <a:t>Blumer</a:t>
            </a:r>
            <a:r>
              <a:rPr lang="ar-EG" sz="2400" dirty="0">
                <a:solidFill>
                  <a:srgbClr val="000000"/>
                </a:solidFill>
                <a:latin typeface="Arial"/>
                <a:ea typeface="Arial"/>
                <a:cs typeface="+mj-cs"/>
                <a:sym typeface="Arial"/>
              </a:rPr>
              <a:t> </a:t>
            </a:r>
            <a:r>
              <a:rPr lang="ar-EG" sz="2400" dirty="0">
                <a:solidFill>
                  <a:srgbClr val="000000"/>
                </a:solidFill>
                <a:latin typeface="Calibri"/>
                <a:ea typeface="Calibri"/>
                <a:cs typeface="+mj-cs"/>
                <a:sym typeface="Calibri"/>
              </a:rPr>
              <a:t>عندما وضعا كتابهما</a:t>
            </a:r>
            <a:r>
              <a:rPr lang="ar-EG" sz="2400" dirty="0">
                <a:solidFill>
                  <a:srgbClr val="000000"/>
                </a:solidFill>
                <a:latin typeface="Arial"/>
                <a:ea typeface="Arial"/>
                <a:cs typeface="+mj-cs"/>
                <a:sym typeface="Arial"/>
              </a:rPr>
              <a:t>:</a:t>
            </a:r>
            <a:r>
              <a:rPr lang="ar-EG" sz="2400" dirty="0">
                <a:solidFill>
                  <a:srgbClr val="000000"/>
                </a:solidFill>
                <a:latin typeface="Calibri"/>
                <a:ea typeface="Calibri"/>
                <a:cs typeface="+mj-cs"/>
                <a:sym typeface="Calibri"/>
              </a:rPr>
              <a:t> استخدامات وسائل الاتصال الجماهيري عام </a:t>
            </a:r>
            <a:r>
              <a:rPr lang="ar-EG" sz="2400" b="1" dirty="0">
                <a:solidFill>
                  <a:srgbClr val="000000"/>
                </a:solidFill>
                <a:latin typeface="Calibri"/>
                <a:ea typeface="Calibri"/>
                <a:cs typeface="+mj-cs"/>
                <a:sym typeface="Calibri"/>
              </a:rPr>
              <a:t>1974</a:t>
            </a:r>
            <a:r>
              <a:rPr lang="ar-EG" sz="2400" dirty="0">
                <a:solidFill>
                  <a:srgbClr val="000000"/>
                </a:solidFill>
                <a:latin typeface="Calibri"/>
                <a:ea typeface="Calibri"/>
                <a:cs typeface="+mj-cs"/>
                <a:sym typeface="Calibri"/>
              </a:rPr>
              <a:t> . ثم طورها عشرات الباحثين في مجال الإعلام والدراسات الاجتماعية والنفسية. وعلى الرغم من أن الإجابة بسيطة عن هذه التساؤلات وقد تتلخص في</a:t>
            </a:r>
            <a:r>
              <a:rPr lang="ar-EG" sz="2400" dirty="0">
                <a:solidFill>
                  <a:srgbClr val="000000"/>
                </a:solidFill>
                <a:latin typeface="Arial"/>
                <a:ea typeface="Arial"/>
                <a:cs typeface="+mj-cs"/>
                <a:sym typeface="Arial"/>
              </a:rPr>
              <a:t>:</a:t>
            </a:r>
            <a:r>
              <a:rPr lang="ar-EG" sz="2400" dirty="0">
                <a:solidFill>
                  <a:srgbClr val="000000"/>
                </a:solidFill>
                <a:latin typeface="Calibri"/>
                <a:ea typeface="Calibri"/>
                <a:cs typeface="+mj-cs"/>
                <a:sym typeface="Calibri"/>
              </a:rPr>
              <a:t> معرفة الأخبار أو تفسير الأحداث أو التسلية والامتناع أو التعلم والتعارف والتفاعل الاجتماعي العام؛ إلا أن هذه الاحتياجات شديدة التعقيد عندما يتعلق الأمر بمضمون الإعلام، أو بمكونات الإنسان النفسية والاجتماعية.</a:t>
            </a:r>
            <a:endParaRPr sz="2400" dirty="0">
              <a:solidFill>
                <a:schemeClr val="dk1"/>
              </a:solidFill>
              <a:latin typeface="Calibri"/>
              <a:ea typeface="Calibri"/>
              <a:cs typeface="+mj-cs"/>
              <a:sym typeface="Calibri"/>
            </a:endParaRPr>
          </a:p>
        </p:txBody>
      </p:sp>
      <p:pic>
        <p:nvPicPr>
          <p:cNvPr id="258" name="Google Shape;258;p1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259" name="Google Shape;259;p1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260" name="Google Shape;260;p13"/>
          <p:cNvSpPr/>
          <p:nvPr/>
        </p:nvSpPr>
        <p:spPr>
          <a:xfrm>
            <a:off x="9734861" y="403347"/>
            <a:ext cx="1873499" cy="820903"/>
          </a:xfrm>
          <a:prstGeom prst="roundRect">
            <a:avLst>
              <a:gd name="adj" fmla="val 16667"/>
            </a:avLst>
          </a:prstGeom>
          <a:solidFill>
            <a:srgbClr val="852F4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000" b="1">
                <a:solidFill>
                  <a:schemeClr val="lt1"/>
                </a:solidFill>
                <a:latin typeface="Calibri"/>
                <a:ea typeface="Calibri"/>
                <a:cs typeface="Calibri"/>
                <a:sym typeface="Calibri"/>
              </a:rPr>
              <a:t>المحاضرة الرابعة</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14"/>
          <p:cNvPicPr preferRelativeResize="0">
            <a:picLocks noGrp="1"/>
          </p:cNvPicPr>
          <p:nvPr>
            <p:ph type="pic" idx="2"/>
          </p:nvPr>
        </p:nvPicPr>
        <p:blipFill rotWithShape="1">
          <a:blip r:embed="rId3">
            <a:alphaModFix/>
          </a:blip>
          <a:srcRect l="13924" r="13924"/>
          <a:stretch/>
        </p:blipFill>
        <p:spPr>
          <a:xfrm>
            <a:off x="112454" y="31449"/>
            <a:ext cx="4562786" cy="4584008"/>
          </a:xfrm>
          <a:prstGeom prst="rect">
            <a:avLst/>
          </a:prstGeom>
          <a:solidFill>
            <a:srgbClr val="D8D8D8">
              <a:alpha val="49803"/>
            </a:srgbClr>
          </a:solidFill>
          <a:ln>
            <a:noFill/>
          </a:ln>
        </p:spPr>
      </p:pic>
      <p:sp>
        <p:nvSpPr>
          <p:cNvPr id="267" name="Google Shape;267;p1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68" name="Google Shape;268;p14"/>
          <p:cNvSpPr/>
          <p:nvPr/>
        </p:nvSpPr>
        <p:spPr>
          <a:xfrm rot="5400000" flipH="1">
            <a:off x="-1040207" y="340835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69" name="Google Shape;269;p1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70" name="Google Shape;270;p14"/>
          <p:cNvPicPr preferRelativeResize="0"/>
          <p:nvPr/>
        </p:nvPicPr>
        <p:blipFill rotWithShape="1">
          <a:blip r:embed="rId4">
            <a:alphaModFix/>
          </a:blip>
          <a:srcRect/>
          <a:stretch/>
        </p:blipFill>
        <p:spPr>
          <a:xfrm>
            <a:off x="10132132" y="-168501"/>
            <a:ext cx="1790952" cy="1182616"/>
          </a:xfrm>
          <a:prstGeom prst="rect">
            <a:avLst/>
          </a:prstGeom>
          <a:noFill/>
          <a:ln>
            <a:noFill/>
          </a:ln>
        </p:spPr>
      </p:pic>
      <p:sp>
        <p:nvSpPr>
          <p:cNvPr id="271" name="Google Shape;271;p14"/>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272" name="Google Shape;272;p1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73" name="Google Shape;273;p1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274" name="Google Shape;274;p14"/>
          <p:cNvSpPr/>
          <p:nvPr/>
        </p:nvSpPr>
        <p:spPr>
          <a:xfrm flipH="1">
            <a:off x="577638" y="725887"/>
            <a:ext cx="11139114" cy="5882716"/>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457200" marR="0" lvl="0" indent="-457200" algn="justLow" rtl="1">
              <a:lnSpc>
                <a:spcPct val="115000"/>
              </a:lnSpc>
              <a:spcBef>
                <a:spcPts val="0"/>
              </a:spcBef>
              <a:spcAft>
                <a:spcPts val="0"/>
              </a:spcAft>
              <a:buClr>
                <a:schemeClr val="lt1"/>
              </a:buClr>
              <a:buSzPts val="2800"/>
              <a:buFont typeface="Wingdings" panose="05000000000000000000" pitchFamily="2" charset="2"/>
              <a:buChar char="§"/>
            </a:pPr>
            <a:r>
              <a:rPr lang="ar-EG" sz="2800" b="1" dirty="0">
                <a:solidFill>
                  <a:schemeClr val="lt1"/>
                </a:solidFill>
                <a:latin typeface="Calibri"/>
                <a:ea typeface="Calibri"/>
                <a:cs typeface="+mj-cs"/>
                <a:sym typeface="Calibri"/>
              </a:rPr>
              <a:t>الدوافع والحاجات</a:t>
            </a:r>
            <a:r>
              <a:rPr lang="ar-EG" sz="2800" b="1" dirty="0">
                <a:solidFill>
                  <a:schemeClr val="lt1"/>
                </a:solidFill>
                <a:latin typeface="Arial"/>
                <a:ea typeface="Arial"/>
                <a:cs typeface="+mj-cs"/>
                <a:sym typeface="Arial"/>
              </a:rPr>
              <a:t>:</a:t>
            </a:r>
            <a:endParaRPr sz="1800"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lt1"/>
              </a:buClr>
              <a:buSzPts val="2800"/>
              <a:buFont typeface="Arial"/>
              <a:buChar char="-"/>
            </a:pPr>
            <a:r>
              <a:rPr lang="ar-EG" sz="2800" b="1" dirty="0">
                <a:solidFill>
                  <a:schemeClr val="lt1"/>
                </a:solidFill>
                <a:latin typeface="Calibri"/>
                <a:ea typeface="Calibri"/>
                <a:cs typeface="+mj-cs"/>
                <a:sym typeface="Calibri"/>
              </a:rPr>
              <a:t>الحاجة </a:t>
            </a:r>
            <a:r>
              <a:rPr lang="ar-EG" sz="2800" b="1" dirty="0">
                <a:solidFill>
                  <a:schemeClr val="lt1"/>
                </a:solidFill>
                <a:latin typeface="Times New Roman"/>
                <a:ea typeface="Times New Roman"/>
                <a:cs typeface="+mj-cs"/>
                <a:sym typeface="Times New Roman"/>
              </a:rPr>
              <a:t>Need</a:t>
            </a: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تعنى شعور الفرد بنقص معين من الناحية النفسية والاجتماعية، وعند تحققه واكتماله يشعر بحالة من الرضا والإشباع</a:t>
            </a:r>
            <a:r>
              <a:rPr lang="ar-EG" sz="2800" dirty="0">
                <a:solidFill>
                  <a:schemeClr val="lt1"/>
                </a:solidFill>
                <a:latin typeface="Arial"/>
                <a:ea typeface="Arial"/>
                <a:cs typeface="+mj-cs"/>
                <a:sym typeface="Arial"/>
              </a:rPr>
              <a:t>.</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Arial"/>
              <a:buChar char="-"/>
            </a:pPr>
            <a:r>
              <a:rPr lang="ar-EG" sz="2800" b="1" dirty="0">
                <a:solidFill>
                  <a:schemeClr val="lt1"/>
                </a:solidFill>
                <a:latin typeface="Calibri"/>
                <a:ea typeface="Calibri"/>
                <a:cs typeface="+mj-cs"/>
                <a:sym typeface="Calibri"/>
              </a:rPr>
              <a:t>الدافع </a:t>
            </a:r>
            <a:r>
              <a:rPr lang="ar-EG" sz="2800" b="1" dirty="0">
                <a:solidFill>
                  <a:schemeClr val="lt1"/>
                </a:solidFill>
                <a:latin typeface="Times New Roman"/>
                <a:ea typeface="Times New Roman"/>
                <a:cs typeface="+mj-cs"/>
                <a:sym typeface="Times New Roman"/>
              </a:rPr>
              <a:t>Motive</a:t>
            </a: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يعنى مثير داخلي أو حالة نفسية داخلية تدفع الإنسان إلى سلوك معين يقوى استجابته إلى مثير ما ويشبع حاجته. وتقاس درجة الدافع بعدة صفات منها الطاقة المبذولة والاستمرار والتنوع</a:t>
            </a:r>
            <a:r>
              <a:rPr lang="ar-EG" sz="2800" dirty="0">
                <a:solidFill>
                  <a:schemeClr val="lt1"/>
                </a:solidFill>
                <a:latin typeface="Arial"/>
                <a:ea typeface="Arial"/>
                <a:cs typeface="+mj-cs"/>
                <a:sym typeface="Arial"/>
              </a:rPr>
              <a:t>. وفي هذا السياق تتعدد حاجات الإنسان بشكل واسع ولكنها قد تدور حول: السعادة، الآمان، تقدير النسق الاجتماعي، الانتماء، الارتقاء، الاحترام، المعرفة، الحق، الخير، الجمال، الأسرة، الأصدقاء، الجماعة، الرضا، المتعة، الراحة، الفهم، المشاركة، الاستطلاع، تأكيد الهوية الشخصية والاجتماعية. وفى هذا البعد يأتي الإعلام - في ضوء هذه النظرية - ليلبي حاجات الإنسان النفسية الاجتماعية، كما أن بعض هذه الاحتياجات تجعل الجمهور يفسر محتوى الإعلام بطرق متباينة.</a:t>
            </a:r>
            <a:endParaRPr sz="1800" dirty="0">
              <a:solidFill>
                <a:schemeClr val="lt1"/>
              </a:solidFill>
              <a:latin typeface="Calibri"/>
              <a:ea typeface="Calibri"/>
              <a:cs typeface="+mj-cs"/>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15"/>
          <p:cNvPicPr preferRelativeResize="0">
            <a:picLocks noGrp="1"/>
          </p:cNvPicPr>
          <p:nvPr>
            <p:ph type="pic" idx="2"/>
          </p:nvPr>
        </p:nvPicPr>
        <p:blipFill rotWithShape="1">
          <a:blip r:embed="rId3">
            <a:alphaModFix/>
          </a:blip>
          <a:srcRect l="4175" r="4175"/>
          <a:stretch/>
        </p:blipFill>
        <p:spPr>
          <a:xfrm>
            <a:off x="1" y="-43542"/>
            <a:ext cx="3627620" cy="5300798"/>
          </a:xfrm>
          <a:prstGeom prst="rect">
            <a:avLst/>
          </a:prstGeom>
          <a:solidFill>
            <a:srgbClr val="D8D8D8">
              <a:alpha val="49803"/>
            </a:srgbClr>
          </a:solidFill>
          <a:ln>
            <a:noFill/>
          </a:ln>
        </p:spPr>
      </p:pic>
      <p:pic>
        <p:nvPicPr>
          <p:cNvPr id="281" name="Google Shape;281;p1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82" name="Google Shape;282;p15"/>
          <p:cNvPicPr preferRelativeResize="0"/>
          <p:nvPr/>
        </p:nvPicPr>
        <p:blipFill rotWithShape="1">
          <a:blip r:embed="rId5">
            <a:alphaModFix/>
          </a:blip>
          <a:srcRect/>
          <a:stretch/>
        </p:blipFill>
        <p:spPr>
          <a:xfrm>
            <a:off x="254685" y="6044433"/>
            <a:ext cx="2457656" cy="670874"/>
          </a:xfrm>
          <a:prstGeom prst="rect">
            <a:avLst/>
          </a:prstGeom>
          <a:noFill/>
          <a:ln>
            <a:noFill/>
          </a:ln>
        </p:spPr>
      </p:pic>
      <p:pic>
        <p:nvPicPr>
          <p:cNvPr id="283" name="Google Shape;283;p15"/>
          <p:cNvPicPr preferRelativeResize="0"/>
          <p:nvPr/>
        </p:nvPicPr>
        <p:blipFill rotWithShape="1">
          <a:blip r:embed="rId6">
            <a:alphaModFix/>
          </a:blip>
          <a:srcRect/>
          <a:stretch/>
        </p:blipFill>
        <p:spPr>
          <a:xfrm>
            <a:off x="9571703" y="35799"/>
            <a:ext cx="2370818" cy="760246"/>
          </a:xfrm>
          <a:prstGeom prst="rect">
            <a:avLst/>
          </a:prstGeom>
          <a:noFill/>
          <a:ln>
            <a:noFill/>
          </a:ln>
        </p:spPr>
      </p:pic>
      <p:sp>
        <p:nvSpPr>
          <p:cNvPr id="284" name="Google Shape;284;p15"/>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85" name="Google Shape;285;p15"/>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6" name="Google Shape;286;p15"/>
          <p:cNvSpPr/>
          <p:nvPr/>
        </p:nvSpPr>
        <p:spPr>
          <a:xfrm>
            <a:off x="1253613" y="1105277"/>
            <a:ext cx="10549182" cy="4629923"/>
          </a:xfrm>
          <a:prstGeom prst="roundRect">
            <a:avLst>
              <a:gd name="adj" fmla="val 16667"/>
            </a:avLst>
          </a:prstGeom>
          <a:solidFill>
            <a:schemeClr val="lt2"/>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457200" marR="0" lvl="0" indent="-457200" algn="justLow" rtl="1">
              <a:lnSpc>
                <a:spcPct val="150000"/>
              </a:lnSpc>
              <a:spcBef>
                <a:spcPts val="0"/>
              </a:spcBef>
              <a:spcAft>
                <a:spcPts val="0"/>
              </a:spcAft>
              <a:buClr>
                <a:srgbClr val="852F4A"/>
              </a:buClr>
              <a:buSzPts val="2800"/>
              <a:buFont typeface="Wingdings" panose="05000000000000000000" pitchFamily="2" charset="2"/>
              <a:buChar char="§"/>
            </a:pPr>
            <a:r>
              <a:rPr lang="ar-EG" sz="2800" b="1" dirty="0">
                <a:solidFill>
                  <a:srgbClr val="852F4A"/>
                </a:solidFill>
                <a:latin typeface="Calibri"/>
                <a:ea typeface="Calibri"/>
                <a:cs typeface="+mj-cs"/>
                <a:sym typeface="Calibri"/>
              </a:rPr>
              <a:t>أهداف نظرية الاستخدامات والإشباعات:</a:t>
            </a:r>
            <a:endParaRPr sz="1800" dirty="0">
              <a:solidFill>
                <a:srgbClr val="852F4A"/>
              </a:solidFill>
              <a:latin typeface="Calibri"/>
              <a:ea typeface="Calibri"/>
              <a:cs typeface="+mj-cs"/>
              <a:sym typeface="Calibri"/>
            </a:endParaRPr>
          </a:p>
          <a:p>
            <a:pPr marL="342900" marR="0" lvl="0" indent="-342900" algn="justLow" rtl="1">
              <a:lnSpc>
                <a:spcPct val="150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محاولة التعرف على استخدام الأفراد لوسائل الاتصال، على اعتبار أن الجمهور نشيط ويستطيع أن يختار ويستخدم الوسائل التي تشبع حاجاته وتوقعاته.</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الكشف عن العلاقات المتبادلة بين دوافع الاستخدام وأنماط التعرض، والإشباعات.</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تحديد دوافع تعرض الأفراد لوسائل الاتصال، والتفاعل الذي يحدث نتيجة هذا التعرض.</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التأكيد على نتائج استخدام وسائل الاتصال بهدف فهم عملية الاتصال الجماهيري.</a:t>
            </a:r>
            <a:endParaRPr sz="1800" dirty="0">
              <a:solidFill>
                <a:schemeClr val="lt1"/>
              </a:solidFill>
              <a:latin typeface="Calibri"/>
              <a:ea typeface="Calibri"/>
              <a:cs typeface="+mj-cs"/>
              <a:sym typeface="Calibri"/>
            </a:endParaRPr>
          </a:p>
          <a:p>
            <a:pPr marL="342900" marR="0" lvl="0" indent="-342900" algn="justLow" rtl="1">
              <a:lnSpc>
                <a:spcPct val="150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معرفة دور العوامل الوسيطة وتأثيرها في الاستخدامات والإشباعات.</a:t>
            </a:r>
            <a:endParaRPr sz="1800" dirty="0">
              <a:solidFill>
                <a:schemeClr val="lt1"/>
              </a:solidFill>
              <a:latin typeface="Calibri"/>
              <a:ea typeface="Calibri"/>
              <a:cs typeface="+mj-cs"/>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92" name="Google Shape;292;p16"/>
          <p:cNvSpPr/>
          <p:nvPr/>
        </p:nvSpPr>
        <p:spPr>
          <a:xfrm>
            <a:off x="1364043" y="1032357"/>
            <a:ext cx="10190893" cy="5275691"/>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457200" algn="justLow" rtl="1">
              <a:lnSpc>
                <a:spcPct val="150000"/>
              </a:lnSpc>
              <a:spcBef>
                <a:spcPts val="0"/>
              </a:spcBef>
              <a:spcAft>
                <a:spcPts val="0"/>
              </a:spcAft>
              <a:buClr>
                <a:srgbClr val="000000"/>
              </a:buClr>
              <a:buSzPts val="2800"/>
              <a:buFont typeface="Wingdings" panose="05000000000000000000" pitchFamily="2" charset="2"/>
              <a:buChar char="§"/>
            </a:pPr>
            <a:r>
              <a:rPr lang="ar-EG" sz="2800" b="1" dirty="0">
                <a:solidFill>
                  <a:srgbClr val="000000"/>
                </a:solidFill>
                <a:latin typeface="Calibri"/>
                <a:ea typeface="Calibri"/>
                <a:cs typeface="+mj-cs"/>
                <a:sym typeface="Calibri"/>
              </a:rPr>
              <a:t>فروض نظرية الاستخدامات والإشباعات:</a:t>
            </a:r>
            <a:endParaRPr b="1" dirty="0">
              <a:cs typeface="+mj-cs"/>
            </a:endParaRPr>
          </a:p>
          <a:p>
            <a:pPr marL="0" marR="0" lvl="0" indent="0" algn="justLow" rtl="1">
              <a:lnSpc>
                <a:spcPct val="150000"/>
              </a:lnSpc>
              <a:spcBef>
                <a:spcPts val="800"/>
              </a:spcBef>
              <a:spcAft>
                <a:spcPts val="0"/>
              </a:spcAft>
              <a:buNone/>
            </a:pPr>
            <a:r>
              <a:rPr lang="ar-EG" sz="2400" dirty="0">
                <a:solidFill>
                  <a:srgbClr val="000000"/>
                </a:solidFill>
                <a:latin typeface="Calibri"/>
                <a:ea typeface="Calibri"/>
                <a:cs typeface="+mj-cs"/>
                <a:sym typeface="Calibri"/>
              </a:rPr>
              <a:t>1.جمهور المتلقين هو جمهور نشيط، واستخدامه لوسائل الإعلام هو استخدام موجه لتحقيق أهداف معينة.</a:t>
            </a:r>
            <a:endParaRPr sz="2400" dirty="0">
              <a:solidFill>
                <a:schemeClr val="lt1"/>
              </a:solidFill>
              <a:latin typeface="Calibri"/>
              <a:ea typeface="Calibri"/>
              <a:cs typeface="+mj-cs"/>
              <a:sym typeface="Calibri"/>
            </a:endParaRPr>
          </a:p>
          <a:p>
            <a:pPr marL="0" marR="0" lvl="0" indent="0" algn="justLow" rtl="1">
              <a:lnSpc>
                <a:spcPct val="150000"/>
              </a:lnSpc>
              <a:spcBef>
                <a:spcPts val="800"/>
              </a:spcBef>
              <a:spcAft>
                <a:spcPts val="0"/>
              </a:spcAft>
              <a:buNone/>
            </a:pPr>
            <a:r>
              <a:rPr lang="ar-EG" sz="2400" dirty="0">
                <a:solidFill>
                  <a:srgbClr val="000000"/>
                </a:solidFill>
                <a:latin typeface="Calibri"/>
                <a:ea typeface="Calibri"/>
                <a:cs typeface="+mj-cs"/>
                <a:sym typeface="Calibri"/>
              </a:rPr>
              <a:t>2. يمتلك أعضاء الجمهور القدرة على تحديد احتياجاتهم وتحديد الوسائل المناسبة لتلبية هذه الاحتياجات، ويتحكم في ذلك عوامل الفروض الفردية وعوامل التفاعل الاجتماعي وتنوع الحاجات.</a:t>
            </a:r>
            <a:endParaRPr sz="2400" dirty="0">
              <a:solidFill>
                <a:schemeClr val="lt1"/>
              </a:solidFill>
              <a:latin typeface="Calibri"/>
              <a:ea typeface="Calibri"/>
              <a:cs typeface="+mj-cs"/>
              <a:sym typeface="Calibri"/>
            </a:endParaRPr>
          </a:p>
          <a:p>
            <a:pPr marL="0" marR="0" lvl="0" indent="0" algn="justLow" rtl="1">
              <a:lnSpc>
                <a:spcPct val="150000"/>
              </a:lnSpc>
              <a:spcBef>
                <a:spcPts val="800"/>
              </a:spcBef>
              <a:spcAft>
                <a:spcPts val="0"/>
              </a:spcAft>
              <a:buNone/>
            </a:pPr>
            <a:r>
              <a:rPr lang="ar-EG" sz="2400" dirty="0">
                <a:solidFill>
                  <a:srgbClr val="000000"/>
                </a:solidFill>
                <a:latin typeface="Calibri"/>
                <a:ea typeface="Calibri"/>
                <a:cs typeface="+mj-cs"/>
                <a:sym typeface="Calibri"/>
              </a:rPr>
              <a:t>3. تنافس وسائل الإعلام مصادر أخرى لإشباع الحاجات مثل الاتصال الشخصي أو المؤسسات الأكاديمية أو غيرها من المؤسسات، فالعلاقة بين الجمهور ووسائل الإعلام تتأثر بعوامل بيئية عديدة.</a:t>
            </a:r>
            <a:endParaRPr sz="2400" dirty="0">
              <a:solidFill>
                <a:schemeClr val="lt1"/>
              </a:solidFill>
              <a:latin typeface="Calibri"/>
              <a:ea typeface="Calibri"/>
              <a:cs typeface="+mj-cs"/>
              <a:sym typeface="Calibri"/>
            </a:endParaRPr>
          </a:p>
          <a:p>
            <a:pPr marL="0" marR="0" lvl="0" indent="0" algn="justLow" rtl="1">
              <a:lnSpc>
                <a:spcPct val="150000"/>
              </a:lnSpc>
              <a:spcBef>
                <a:spcPts val="800"/>
              </a:spcBef>
              <a:spcAft>
                <a:spcPts val="0"/>
              </a:spcAft>
              <a:buNone/>
            </a:pPr>
            <a:r>
              <a:rPr lang="ar-EG" sz="2400" dirty="0">
                <a:solidFill>
                  <a:srgbClr val="000000"/>
                </a:solidFill>
                <a:latin typeface="Calibri"/>
                <a:ea typeface="Calibri"/>
                <a:cs typeface="+mj-cs"/>
                <a:sym typeface="Calibri"/>
              </a:rPr>
              <a:t>4. يمكن الاستدلال على المعايير الثقافية السائدة من خلال استخدامات الجمهور لوسائل الاتصال، وليس من خلال محتوى الرسائل فقط.</a:t>
            </a:r>
            <a:endParaRPr sz="2400" dirty="0">
              <a:solidFill>
                <a:schemeClr val="lt1"/>
              </a:solidFill>
              <a:latin typeface="Calibri"/>
              <a:ea typeface="Calibri"/>
              <a:cs typeface="+mj-cs"/>
              <a:sym typeface="Calibri"/>
            </a:endParaRPr>
          </a:p>
          <a:p>
            <a:pPr marL="342900" marR="0" lvl="0" indent="-228600" algn="just" rtl="1">
              <a:lnSpc>
                <a:spcPct val="115000"/>
              </a:lnSpc>
              <a:spcBef>
                <a:spcPts val="800"/>
              </a:spcBef>
              <a:spcAft>
                <a:spcPts val="0"/>
              </a:spcAft>
              <a:buClr>
                <a:schemeClr val="dk1"/>
              </a:buClr>
              <a:buSzPts val="1800"/>
              <a:buFont typeface="Noto Sans Symbols"/>
              <a:buNone/>
            </a:pPr>
            <a:endParaRPr sz="1800" dirty="0">
              <a:solidFill>
                <a:schemeClr val="lt1"/>
              </a:solidFill>
              <a:latin typeface="Calibri"/>
              <a:ea typeface="Calibri"/>
              <a:cs typeface="Calibri"/>
              <a:sym typeface="Calibri"/>
            </a:endParaRPr>
          </a:p>
        </p:txBody>
      </p:sp>
      <p:sp>
        <p:nvSpPr>
          <p:cNvPr id="293" name="Google Shape;293;p16"/>
          <p:cNvSpPr/>
          <p:nvPr/>
        </p:nvSpPr>
        <p:spPr>
          <a:xfrm>
            <a:off x="271165" y="146971"/>
            <a:ext cx="1404457" cy="10329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94" name="Google Shape;294;p16"/>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a:t>
            </a:r>
            <a:endParaRPr sz="2000" b="1" dirty="0">
              <a:solidFill>
                <a:srgbClr val="FFFFFF"/>
              </a:solidFill>
              <a:latin typeface="Tajawal Medium"/>
              <a:ea typeface="Tajawal Medium"/>
              <a:cs typeface="+mj-cs"/>
              <a:sym typeface="Tajawal Medium"/>
            </a:endParaRPr>
          </a:p>
        </p:txBody>
      </p:sp>
      <p:pic>
        <p:nvPicPr>
          <p:cNvPr id="295" name="Google Shape;295;p1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296" name="Google Shape;296;p1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97" name="Google Shape;297;p16"/>
          <p:cNvPicPr preferRelativeResize="0"/>
          <p:nvPr/>
        </p:nvPicPr>
        <p:blipFill rotWithShape="1">
          <a:blip r:embed="rId5">
            <a:alphaModFix/>
          </a:blip>
          <a:srcRect/>
          <a:stretch/>
        </p:blipFill>
        <p:spPr>
          <a:xfrm>
            <a:off x="9411031" y="-39566"/>
            <a:ext cx="2649477" cy="98317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p17"/>
          <p:cNvPicPr preferRelativeResize="0">
            <a:picLocks noGrp="1"/>
          </p:cNvPicPr>
          <p:nvPr>
            <p:ph type="pic" idx="2"/>
          </p:nvPr>
        </p:nvPicPr>
        <p:blipFill rotWithShape="1">
          <a:blip r:embed="rId3">
            <a:alphaModFix/>
          </a:blip>
          <a:srcRect l="4175" r="4175"/>
          <a:stretch/>
        </p:blipFill>
        <p:spPr>
          <a:xfrm>
            <a:off x="1" y="-43542"/>
            <a:ext cx="2823102" cy="5300798"/>
          </a:xfrm>
          <a:prstGeom prst="rect">
            <a:avLst/>
          </a:prstGeom>
          <a:solidFill>
            <a:srgbClr val="D8D8D8">
              <a:alpha val="49803"/>
            </a:srgbClr>
          </a:solidFill>
          <a:ln>
            <a:noFill/>
          </a:ln>
        </p:spPr>
      </p:pic>
      <p:pic>
        <p:nvPicPr>
          <p:cNvPr id="304" name="Google Shape;304;p1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05" name="Google Shape;305;p17"/>
          <p:cNvPicPr preferRelativeResize="0"/>
          <p:nvPr/>
        </p:nvPicPr>
        <p:blipFill rotWithShape="1">
          <a:blip r:embed="rId5">
            <a:alphaModFix/>
          </a:blip>
          <a:srcRect/>
          <a:stretch/>
        </p:blipFill>
        <p:spPr>
          <a:xfrm>
            <a:off x="118277" y="5949739"/>
            <a:ext cx="2457656" cy="670874"/>
          </a:xfrm>
          <a:prstGeom prst="rect">
            <a:avLst/>
          </a:prstGeom>
          <a:noFill/>
          <a:ln>
            <a:noFill/>
          </a:ln>
        </p:spPr>
      </p:pic>
      <p:pic>
        <p:nvPicPr>
          <p:cNvPr id="306" name="Google Shape;306;p17"/>
          <p:cNvPicPr preferRelativeResize="0"/>
          <p:nvPr/>
        </p:nvPicPr>
        <p:blipFill rotWithShape="1">
          <a:blip r:embed="rId6">
            <a:alphaModFix/>
          </a:blip>
          <a:srcRect/>
          <a:stretch/>
        </p:blipFill>
        <p:spPr>
          <a:xfrm>
            <a:off x="9468465" y="62854"/>
            <a:ext cx="2356069" cy="547535"/>
          </a:xfrm>
          <a:prstGeom prst="rect">
            <a:avLst/>
          </a:prstGeom>
          <a:noFill/>
          <a:ln>
            <a:noFill/>
          </a:ln>
        </p:spPr>
      </p:pic>
      <p:sp>
        <p:nvSpPr>
          <p:cNvPr id="307" name="Google Shape;307;p17"/>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08" name="Google Shape;308;p17"/>
          <p:cNvSpPr/>
          <p:nvPr/>
        </p:nvSpPr>
        <p:spPr>
          <a:xfrm>
            <a:off x="3048000" y="1414509"/>
            <a:ext cx="8776534" cy="2205540"/>
          </a:xfrm>
          <a:prstGeom prst="rect">
            <a:avLst/>
          </a:prstGeom>
          <a:noFill/>
          <a:ln>
            <a:noFill/>
          </a:ln>
        </p:spPr>
        <p:txBody>
          <a:bodyPr spcFirstLastPara="1" wrap="square" lIns="91425" tIns="45700" rIns="91425" bIns="45700" anchor="t" anchorCtr="0">
            <a:spAutoFit/>
          </a:bodyPr>
          <a:lstStyle/>
          <a:p>
            <a:pPr marL="342900" marR="0" lvl="0" indent="-254000" algn="just" rtl="1">
              <a:lnSpc>
                <a:spcPct val="115000"/>
              </a:lnSpc>
              <a:spcBef>
                <a:spcPts val="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342900" marR="0" lvl="0" indent="-254000" algn="just" rtl="1">
              <a:lnSpc>
                <a:spcPct val="115000"/>
              </a:lnSpc>
              <a:spcBef>
                <a:spcPts val="1000"/>
              </a:spcBef>
              <a:spcAft>
                <a:spcPts val="0"/>
              </a:spcAft>
              <a:buClr>
                <a:schemeClr val="dk1"/>
              </a:buClr>
              <a:buSzPts val="1400"/>
              <a:buFont typeface="Arial"/>
              <a:buNone/>
            </a:pPr>
            <a:endParaRPr sz="1400">
              <a:solidFill>
                <a:schemeClr val="dk1"/>
              </a:solidFill>
              <a:latin typeface="Calibri"/>
              <a:ea typeface="Calibri"/>
              <a:cs typeface="Calibri"/>
              <a:sym typeface="Calibri"/>
            </a:endParaRPr>
          </a:p>
          <a:p>
            <a:pPr marL="0" marR="0" lvl="0" indent="0" algn="just" rtl="1">
              <a:lnSpc>
                <a:spcPct val="115000"/>
              </a:lnSpc>
              <a:spcBef>
                <a:spcPts val="1000"/>
              </a:spcBef>
              <a:spcAft>
                <a:spcPts val="0"/>
              </a:spcAft>
              <a:buNone/>
            </a:pPr>
            <a:endParaRPr sz="1400">
              <a:solidFill>
                <a:schemeClr val="dk1"/>
              </a:solidFill>
              <a:latin typeface="Calibri"/>
              <a:ea typeface="Calibri"/>
              <a:cs typeface="Calibri"/>
              <a:sym typeface="Calibri"/>
            </a:endParaRPr>
          </a:p>
        </p:txBody>
      </p:sp>
      <p:sp>
        <p:nvSpPr>
          <p:cNvPr id="309" name="Google Shape;309;p17"/>
          <p:cNvSpPr/>
          <p:nvPr/>
        </p:nvSpPr>
        <p:spPr>
          <a:xfrm>
            <a:off x="1567217" y="771692"/>
            <a:ext cx="10235577" cy="5230455"/>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190500" algn="just" rtl="1">
              <a:lnSpc>
                <a:spcPct val="107000"/>
              </a:lnSpc>
              <a:spcBef>
                <a:spcPts val="0"/>
              </a:spcBef>
              <a:spcAft>
                <a:spcPts val="0"/>
              </a:spcAft>
              <a:buClr>
                <a:schemeClr val="dk1"/>
              </a:buClr>
              <a:buSzPts val="2400"/>
              <a:buFont typeface="Noto Sans Symbols"/>
              <a:buNone/>
            </a:pPr>
            <a:endParaRPr sz="2400">
              <a:solidFill>
                <a:schemeClr val="lt1"/>
              </a:solidFill>
              <a:latin typeface="Calibri"/>
              <a:ea typeface="Calibri"/>
              <a:cs typeface="Calibri"/>
              <a:sym typeface="Calibri"/>
            </a:endParaRPr>
          </a:p>
        </p:txBody>
      </p:sp>
      <p:pic>
        <p:nvPicPr>
          <p:cNvPr id="310" name="Google Shape;310;p17"/>
          <p:cNvPicPr preferRelativeResize="0"/>
          <p:nvPr/>
        </p:nvPicPr>
        <p:blipFill rotWithShape="1">
          <a:blip r:embed="rId7">
            <a:alphaModFix/>
          </a:blip>
          <a:srcRect/>
          <a:stretch/>
        </p:blipFill>
        <p:spPr>
          <a:xfrm>
            <a:off x="4764137" y="1080733"/>
            <a:ext cx="6367707" cy="4696533"/>
          </a:xfrm>
          <a:prstGeom prst="rect">
            <a:avLst/>
          </a:prstGeom>
          <a:noFill/>
          <a:ln>
            <a:noFill/>
          </a:ln>
          <a:effectLst>
            <a:outerShdw blurRad="190500" algn="tl" rotWithShape="0">
              <a:srgbClr val="000000">
                <a:alpha val="69803"/>
              </a:srgbClr>
            </a:outerShdw>
          </a:effectLst>
        </p:spPr>
      </p:pic>
      <p:pic>
        <p:nvPicPr>
          <p:cNvPr id="311" name="Google Shape;311;p17"/>
          <p:cNvPicPr preferRelativeResize="0"/>
          <p:nvPr/>
        </p:nvPicPr>
        <p:blipFill rotWithShape="1">
          <a:blip r:embed="rId8">
            <a:alphaModFix/>
          </a:blip>
          <a:srcRect/>
          <a:stretch/>
        </p:blipFill>
        <p:spPr>
          <a:xfrm>
            <a:off x="1918937" y="1600745"/>
            <a:ext cx="2493480" cy="3666992"/>
          </a:xfrm>
          <a:prstGeom prst="rect">
            <a:avLst/>
          </a:prstGeom>
          <a:noFill/>
          <a:ln>
            <a:noFill/>
          </a:ln>
          <a:effectLst>
            <a:outerShdw blurRad="190500" algn="tl" rotWithShape="0">
              <a:srgbClr val="000000">
                <a:alpha val="69803"/>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7" name="Google Shape;317;p18"/>
          <p:cNvSpPr/>
          <p:nvPr/>
        </p:nvSpPr>
        <p:spPr>
          <a:xfrm>
            <a:off x="2256503" y="1097199"/>
            <a:ext cx="9298434" cy="422696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50000"/>
              </a:lnSpc>
              <a:spcBef>
                <a:spcPts val="0"/>
              </a:spcBef>
              <a:spcAft>
                <a:spcPts val="0"/>
              </a:spcAft>
              <a:buClr>
                <a:srgbClr val="000000"/>
              </a:buClr>
              <a:buSzPts val="3200"/>
              <a:buFont typeface="Times New Roman"/>
              <a:buAutoNum type="arabicPeriod"/>
            </a:pPr>
            <a:r>
              <a:rPr lang="ar-EG" sz="2800" b="1" dirty="0">
                <a:solidFill>
                  <a:srgbClr val="000000"/>
                </a:solidFill>
                <a:latin typeface="Times New Roman"/>
                <a:ea typeface="Times New Roman"/>
                <a:cs typeface="+mj-cs"/>
                <a:sym typeface="Times New Roman"/>
              </a:rPr>
              <a:t>الأصول الاجتماعية والنفسية لاحتياجات الجمهور Social&amp; Psychological Origins</a:t>
            </a:r>
            <a:endParaRPr sz="2800" dirty="0">
              <a:solidFill>
                <a:schemeClr val="lt1"/>
              </a:solidFill>
              <a:latin typeface="Times New Roman"/>
              <a:ea typeface="Times New Roman"/>
              <a:cs typeface="+mj-cs"/>
              <a:sym typeface="Times New Roman"/>
            </a:endParaRPr>
          </a:p>
          <a:p>
            <a:pPr marL="457200" marR="0" lvl="0" indent="0" algn="justLow" rtl="1">
              <a:lnSpc>
                <a:spcPct val="150000"/>
              </a:lnSpc>
              <a:spcBef>
                <a:spcPts val="0"/>
              </a:spcBef>
              <a:spcAft>
                <a:spcPts val="0"/>
              </a:spcAft>
              <a:buNone/>
            </a:pPr>
            <a:r>
              <a:rPr lang="ar-EG" sz="2800" dirty="0">
                <a:solidFill>
                  <a:srgbClr val="000000"/>
                </a:solidFill>
                <a:latin typeface="Calibri"/>
                <a:ea typeface="Calibri"/>
                <a:cs typeface="+mj-cs"/>
                <a:sym typeface="Calibri"/>
              </a:rPr>
              <a:t>يرى كاتز وزملاؤه أن الاحتياجات في الأصل تعود إلى أصول اجتماعية ونفسية للأفراد مما يولد توقعات معينة من وسائل الإعلام وأنماط مختلفة من التعرض، ينتج عنها إشباعات لاحتياجات معينة ونتائج أخرى. </a:t>
            </a:r>
            <a:endParaRPr sz="2800" dirty="0">
              <a:solidFill>
                <a:schemeClr val="lt1"/>
              </a:solidFill>
              <a:latin typeface="Calibri"/>
              <a:ea typeface="Calibri"/>
              <a:cs typeface="+mj-cs"/>
              <a:sym typeface="Calibri"/>
            </a:endParaRPr>
          </a:p>
        </p:txBody>
      </p:sp>
      <p:sp>
        <p:nvSpPr>
          <p:cNvPr id="318" name="Google Shape;318;p18"/>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19" name="Google Shape;319;p18"/>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320" name="Google Shape;320;p1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21" name="Google Shape;321;p1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22" name="Google Shape;322;p18"/>
          <p:cNvPicPr preferRelativeResize="0"/>
          <p:nvPr/>
        </p:nvPicPr>
        <p:blipFill rotWithShape="1">
          <a:blip r:embed="rId5">
            <a:alphaModFix/>
          </a:blip>
          <a:srcRect/>
          <a:stretch/>
        </p:blipFill>
        <p:spPr>
          <a:xfrm>
            <a:off x="9542206" y="-33298"/>
            <a:ext cx="2444560" cy="97690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pic>
        <p:nvPicPr>
          <p:cNvPr id="328" name="Google Shape;328;p19"/>
          <p:cNvPicPr preferRelativeResize="0">
            <a:picLocks noGrp="1"/>
          </p:cNvPicPr>
          <p:nvPr>
            <p:ph type="pic" idx="2"/>
          </p:nvPr>
        </p:nvPicPr>
        <p:blipFill rotWithShape="1">
          <a:blip r:embed="rId3">
            <a:alphaModFix/>
          </a:blip>
          <a:srcRect l="4175" r="4175"/>
          <a:stretch/>
        </p:blipFill>
        <p:spPr>
          <a:xfrm>
            <a:off x="1" y="-43542"/>
            <a:ext cx="3200400" cy="5300798"/>
          </a:xfrm>
          <a:prstGeom prst="rect">
            <a:avLst/>
          </a:prstGeom>
          <a:solidFill>
            <a:srgbClr val="D8D8D8">
              <a:alpha val="49803"/>
            </a:srgbClr>
          </a:solidFill>
          <a:ln>
            <a:noFill/>
          </a:ln>
        </p:spPr>
      </p:pic>
      <p:pic>
        <p:nvPicPr>
          <p:cNvPr id="329" name="Google Shape;329;p19"/>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30" name="Google Shape;330;p19"/>
          <p:cNvPicPr preferRelativeResize="0"/>
          <p:nvPr/>
        </p:nvPicPr>
        <p:blipFill rotWithShape="1">
          <a:blip r:embed="rId5">
            <a:alphaModFix/>
          </a:blip>
          <a:srcRect/>
          <a:stretch/>
        </p:blipFill>
        <p:spPr>
          <a:xfrm>
            <a:off x="135398" y="6044433"/>
            <a:ext cx="2457656" cy="670874"/>
          </a:xfrm>
          <a:prstGeom prst="rect">
            <a:avLst/>
          </a:prstGeom>
          <a:noFill/>
          <a:ln>
            <a:noFill/>
          </a:ln>
        </p:spPr>
      </p:pic>
      <p:pic>
        <p:nvPicPr>
          <p:cNvPr id="331" name="Google Shape;331;p19"/>
          <p:cNvPicPr preferRelativeResize="0"/>
          <p:nvPr/>
        </p:nvPicPr>
        <p:blipFill rotWithShape="1">
          <a:blip r:embed="rId6">
            <a:alphaModFix/>
          </a:blip>
          <a:srcRect/>
          <a:stretch/>
        </p:blipFill>
        <p:spPr>
          <a:xfrm>
            <a:off x="9615948" y="102484"/>
            <a:ext cx="2186846" cy="782420"/>
          </a:xfrm>
          <a:prstGeom prst="rect">
            <a:avLst/>
          </a:prstGeom>
          <a:noFill/>
          <a:ln>
            <a:noFill/>
          </a:ln>
        </p:spPr>
      </p:pic>
      <p:sp>
        <p:nvSpPr>
          <p:cNvPr id="332" name="Google Shape;332;p19"/>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33" name="Google Shape;333;p19"/>
          <p:cNvSpPr/>
          <p:nvPr/>
        </p:nvSpPr>
        <p:spPr>
          <a:xfrm>
            <a:off x="2020529" y="1010582"/>
            <a:ext cx="10028903" cy="4896871"/>
          </a:xfrm>
          <a:prstGeom prst="roundRect">
            <a:avLst>
              <a:gd name="adj" fmla="val 16667"/>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R="0" lvl="0" algn="just" rtl="1">
              <a:lnSpc>
                <a:spcPct val="115000"/>
              </a:lnSpc>
              <a:spcBef>
                <a:spcPts val="0"/>
              </a:spcBef>
              <a:spcAft>
                <a:spcPts val="0"/>
              </a:spcAft>
              <a:buClr>
                <a:schemeClr val="lt2"/>
              </a:buClr>
              <a:buSzPts val="3200"/>
            </a:pPr>
            <a:r>
              <a:rPr lang="ar-EG" sz="2800" b="1" dirty="0">
                <a:solidFill>
                  <a:schemeClr val="lt2"/>
                </a:solidFill>
                <a:latin typeface="Calibri"/>
                <a:ea typeface="Calibri"/>
                <a:cs typeface="+mj-cs"/>
                <a:sym typeface="Calibri"/>
              </a:rPr>
              <a:t>أ. الأصول الاجتماعية:</a:t>
            </a:r>
            <a:endParaRPr sz="2800" dirty="0">
              <a:solidFill>
                <a:schemeClr val="lt2"/>
              </a:solidFill>
              <a:latin typeface="Calibri"/>
              <a:ea typeface="Calibri"/>
              <a:cs typeface="+mj-cs"/>
              <a:sym typeface="Calibri"/>
            </a:endParaRPr>
          </a:p>
          <a:p>
            <a:pPr marL="0" marR="0" lvl="0" indent="0" algn="just" rtl="1">
              <a:lnSpc>
                <a:spcPct val="115000"/>
              </a:lnSpc>
              <a:spcBef>
                <a:spcPts val="800"/>
              </a:spcBef>
              <a:spcAft>
                <a:spcPts val="0"/>
              </a:spcAft>
              <a:buNone/>
            </a:pPr>
            <a:r>
              <a:rPr lang="ar-EG" sz="2800" dirty="0">
                <a:solidFill>
                  <a:schemeClr val="lt2"/>
                </a:solidFill>
                <a:latin typeface="Calibri"/>
                <a:ea typeface="Calibri"/>
                <a:cs typeface="+mj-cs"/>
                <a:sym typeface="Calibri"/>
              </a:rPr>
              <a:t>يرى الباحثون أن سمات وخصائص البيئة تلعب دوراً مؤثراً في حياة الفرد، وبالتالي تؤثر في تشكيل احتياجاته وأساليب إشباع هذه الاحتياجات.</a:t>
            </a:r>
            <a:endParaRPr sz="2800" dirty="0">
              <a:solidFill>
                <a:schemeClr val="lt2"/>
              </a:solidFill>
              <a:latin typeface="Calibri"/>
              <a:ea typeface="Calibri"/>
              <a:cs typeface="+mj-cs"/>
              <a:sym typeface="Calibri"/>
            </a:endParaRPr>
          </a:p>
          <a:p>
            <a:pPr marL="0" marR="0" lvl="0" indent="0" algn="just" rtl="1">
              <a:lnSpc>
                <a:spcPct val="115000"/>
              </a:lnSpc>
              <a:spcBef>
                <a:spcPts val="800"/>
              </a:spcBef>
              <a:spcAft>
                <a:spcPts val="0"/>
              </a:spcAft>
              <a:buNone/>
            </a:pPr>
            <a:r>
              <a:rPr lang="ar-EG" sz="2800" dirty="0">
                <a:solidFill>
                  <a:schemeClr val="lt2"/>
                </a:solidFill>
                <a:latin typeface="Calibri"/>
                <a:ea typeface="Calibri"/>
                <a:cs typeface="+mj-cs"/>
                <a:sym typeface="Calibri"/>
              </a:rPr>
              <a:t>ويذهب بلوملر </a:t>
            </a:r>
            <a:r>
              <a:rPr lang="ar-EG" sz="2800" dirty="0">
                <a:solidFill>
                  <a:schemeClr val="lt2"/>
                </a:solidFill>
                <a:latin typeface="Adobe Caslon Pro" panose="0205050205050A020403" pitchFamily="18" charset="0"/>
                <a:cs typeface="+mj-cs"/>
                <a:sym typeface="Arial"/>
              </a:rPr>
              <a:t>Blumler </a:t>
            </a:r>
            <a:r>
              <a:rPr lang="ar-EG" sz="2800" dirty="0">
                <a:solidFill>
                  <a:schemeClr val="lt2"/>
                </a:solidFill>
                <a:latin typeface="Arial"/>
                <a:ea typeface="Arial"/>
                <a:cs typeface="+mj-cs"/>
                <a:sym typeface="Arial"/>
              </a:rPr>
              <a:t>إلى أن مكانة الفرد داخل مجتمعه وتفاعله داخل بيئته الاجتماعية تحدد كثيراً من احتياجاته الاتصالية، وقد انتهى جونستون </a:t>
            </a:r>
            <a:r>
              <a:rPr lang="ar-EG" sz="2800" b="1" dirty="0">
                <a:solidFill>
                  <a:schemeClr val="lt2"/>
                </a:solidFill>
                <a:latin typeface="Times New Roman"/>
                <a:ea typeface="Times New Roman"/>
                <a:cs typeface="+mj-cs"/>
                <a:sym typeface="Times New Roman"/>
              </a:rPr>
              <a:t>Jonoston</a:t>
            </a:r>
            <a:r>
              <a:rPr lang="ar-EG" sz="2800" dirty="0">
                <a:solidFill>
                  <a:schemeClr val="lt2"/>
                </a:solidFill>
                <a:latin typeface="Arial"/>
                <a:ea typeface="Arial"/>
                <a:cs typeface="+mj-cs"/>
                <a:sym typeface="Arial"/>
              </a:rPr>
              <a:t> </a:t>
            </a:r>
            <a:r>
              <a:rPr lang="ar-EG" sz="2800" dirty="0">
                <a:solidFill>
                  <a:schemeClr val="lt2"/>
                </a:solidFill>
                <a:latin typeface="Calibri"/>
                <a:ea typeface="Calibri"/>
                <a:cs typeface="+mj-cs"/>
                <a:sym typeface="Calibri"/>
              </a:rPr>
              <a:t> في دراسته عن التكامل الاجتماعي إلى أن الجمهور يتعاملون مع وسائل الاتصال باعتبارهم أعضاء في جماعات اجتماعية وليسوا أفراد منفصلين.</a:t>
            </a:r>
            <a:endParaRPr sz="2800" dirty="0">
              <a:solidFill>
                <a:schemeClr val="lt2"/>
              </a:solidFill>
              <a:latin typeface="Calibri"/>
              <a:ea typeface="Calibri"/>
              <a:cs typeface="+mj-cs"/>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39" name="Google Shape;339;p20"/>
          <p:cNvSpPr/>
          <p:nvPr/>
        </p:nvSpPr>
        <p:spPr>
          <a:xfrm>
            <a:off x="1784555" y="1189828"/>
            <a:ext cx="9770381" cy="44588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3200" b="1" dirty="0">
                <a:solidFill>
                  <a:srgbClr val="000000"/>
                </a:solidFill>
                <a:latin typeface="Calibri"/>
                <a:ea typeface="Calibri"/>
                <a:cs typeface="+mj-cs"/>
                <a:sym typeface="Calibri"/>
              </a:rPr>
              <a:t>ب. الأصول النفسية:</a:t>
            </a:r>
            <a:endParaRPr sz="20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3200" dirty="0">
                <a:solidFill>
                  <a:srgbClr val="000000"/>
                </a:solidFill>
                <a:latin typeface="Calibri"/>
                <a:ea typeface="Calibri"/>
                <a:cs typeface="+mj-cs"/>
                <a:sym typeface="Calibri"/>
              </a:rPr>
              <a:t> يعد الباحثون أن العوامل النفسية بين الأفراد يمكن أن ينتج عنها وجود حوافز مختلفة لاستخدام وسائل الإعلام، فالعوامل النفسية تسهم في دفع الفرد إلى القيام بعملية الاتصال، كما أنها تلعب دوراً وسيطاً بين التعرض للمضمون الإعلامي واستجابات الفرد، ولا شك أن فهم العوامل النفسية يساعد في شرح أسباب ودوافع استخدام الأفراد للوسائل الإعلامية.</a:t>
            </a:r>
            <a:endParaRPr sz="2000" dirty="0">
              <a:solidFill>
                <a:schemeClr val="lt1"/>
              </a:solidFill>
              <a:latin typeface="Calibri"/>
              <a:ea typeface="Calibri"/>
              <a:cs typeface="+mj-cs"/>
              <a:sym typeface="Calibri"/>
            </a:endParaRPr>
          </a:p>
        </p:txBody>
      </p:sp>
      <p:sp>
        <p:nvSpPr>
          <p:cNvPr id="340" name="Google Shape;340;p20"/>
          <p:cNvSpPr/>
          <p:nvPr/>
        </p:nvSpPr>
        <p:spPr>
          <a:xfrm>
            <a:off x="271165" y="146971"/>
            <a:ext cx="1404457" cy="796636"/>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41" name="Google Shape;341;p20"/>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a:t>
            </a:r>
            <a:endParaRPr sz="2000" b="1" dirty="0">
              <a:solidFill>
                <a:srgbClr val="FFFFFF"/>
              </a:solidFill>
              <a:latin typeface="Tajawal Medium"/>
              <a:ea typeface="Tajawal Medium"/>
              <a:cs typeface="+mj-cs"/>
              <a:sym typeface="Tajawal Medium"/>
            </a:endParaRPr>
          </a:p>
        </p:txBody>
      </p:sp>
      <p:pic>
        <p:nvPicPr>
          <p:cNvPr id="342" name="Google Shape;342;p2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43" name="Google Shape;343;p2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44" name="Google Shape;344;p20"/>
          <p:cNvPicPr preferRelativeResize="0"/>
          <p:nvPr/>
        </p:nvPicPr>
        <p:blipFill rotWithShape="1">
          <a:blip r:embed="rId5">
            <a:alphaModFix/>
          </a:blip>
          <a:srcRect/>
          <a:stretch/>
        </p:blipFill>
        <p:spPr>
          <a:xfrm>
            <a:off x="9586452" y="0"/>
            <a:ext cx="2216342" cy="94360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21"/>
          <p:cNvPicPr preferRelativeResize="0">
            <a:picLocks noGrp="1"/>
          </p:cNvPicPr>
          <p:nvPr>
            <p:ph type="pic" idx="2"/>
          </p:nvPr>
        </p:nvPicPr>
        <p:blipFill rotWithShape="1">
          <a:blip r:embed="rId3">
            <a:alphaModFix/>
          </a:blip>
          <a:srcRect l="4175" r="4175"/>
          <a:stretch/>
        </p:blipFill>
        <p:spPr>
          <a:xfrm>
            <a:off x="0" y="-43542"/>
            <a:ext cx="3849329" cy="6901542"/>
          </a:xfrm>
          <a:prstGeom prst="rect">
            <a:avLst/>
          </a:prstGeom>
          <a:solidFill>
            <a:srgbClr val="D8D8D8">
              <a:alpha val="49803"/>
            </a:srgbClr>
          </a:solidFill>
          <a:ln>
            <a:noFill/>
          </a:ln>
        </p:spPr>
      </p:pic>
      <p:pic>
        <p:nvPicPr>
          <p:cNvPr id="351" name="Google Shape;351;p2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52" name="Google Shape;352;p21"/>
          <p:cNvPicPr preferRelativeResize="0"/>
          <p:nvPr/>
        </p:nvPicPr>
        <p:blipFill rotWithShape="1">
          <a:blip r:embed="rId5">
            <a:alphaModFix/>
          </a:blip>
          <a:srcRect/>
          <a:stretch/>
        </p:blipFill>
        <p:spPr>
          <a:xfrm>
            <a:off x="151447" y="125169"/>
            <a:ext cx="2457656" cy="670874"/>
          </a:xfrm>
          <a:prstGeom prst="rect">
            <a:avLst/>
          </a:prstGeom>
          <a:noFill/>
          <a:ln>
            <a:noFill/>
          </a:ln>
        </p:spPr>
      </p:pic>
      <p:pic>
        <p:nvPicPr>
          <p:cNvPr id="353" name="Google Shape;353;p21"/>
          <p:cNvPicPr preferRelativeResize="0"/>
          <p:nvPr/>
        </p:nvPicPr>
        <p:blipFill rotWithShape="1">
          <a:blip r:embed="rId6">
            <a:alphaModFix/>
          </a:blip>
          <a:srcRect/>
          <a:stretch/>
        </p:blipFill>
        <p:spPr>
          <a:xfrm>
            <a:off x="9630697" y="-21752"/>
            <a:ext cx="2193837" cy="965725"/>
          </a:xfrm>
          <a:prstGeom prst="rect">
            <a:avLst/>
          </a:prstGeom>
          <a:noFill/>
          <a:ln>
            <a:noFill/>
          </a:ln>
        </p:spPr>
      </p:pic>
      <p:sp>
        <p:nvSpPr>
          <p:cNvPr id="354" name="Google Shape;354;p21"/>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55" name="Google Shape;355;p21"/>
          <p:cNvSpPr/>
          <p:nvPr/>
        </p:nvSpPr>
        <p:spPr>
          <a:xfrm>
            <a:off x="1902542" y="1383677"/>
            <a:ext cx="10146890" cy="1048472"/>
          </a:xfrm>
          <a:prstGeom prst="roundRect">
            <a:avLst>
              <a:gd name="adj" fmla="val 16667"/>
            </a:avLst>
          </a:prstGeom>
          <a:noFill/>
          <a:ln>
            <a:noFill/>
          </a:ln>
        </p:spPr>
        <p:txBody>
          <a:bodyPr spcFirstLastPara="1" wrap="square" lIns="91425" tIns="45700" rIns="91425" bIns="45700" anchor="ctr" anchorCtr="0">
            <a:noAutofit/>
          </a:bodyPr>
          <a:lstStyle/>
          <a:p>
            <a:pPr marL="228600" marR="0" lvl="0" indent="0" algn="just" rtl="1">
              <a:lnSpc>
                <a:spcPct val="115000"/>
              </a:lnSpc>
              <a:spcBef>
                <a:spcPts val="0"/>
              </a:spcBef>
              <a:spcAft>
                <a:spcPts val="0"/>
              </a:spcAft>
              <a:buNone/>
            </a:pPr>
            <a:endParaRPr sz="1600" b="1">
              <a:solidFill>
                <a:srgbClr val="0070C0"/>
              </a:solidFill>
              <a:latin typeface="Calibri"/>
              <a:ea typeface="Calibri"/>
              <a:cs typeface="Calibri"/>
              <a:sym typeface="Calibri"/>
            </a:endParaRPr>
          </a:p>
        </p:txBody>
      </p:sp>
      <p:sp>
        <p:nvSpPr>
          <p:cNvPr id="356" name="Google Shape;356;p21"/>
          <p:cNvSpPr/>
          <p:nvPr/>
        </p:nvSpPr>
        <p:spPr>
          <a:xfrm>
            <a:off x="2949676" y="1105276"/>
            <a:ext cx="8874857" cy="4369047"/>
          </a:xfrm>
          <a:prstGeom prst="roundRect">
            <a:avLst>
              <a:gd name="adj" fmla="val 16667"/>
            </a:avLst>
          </a:prstGeom>
          <a:solidFill>
            <a:srgbClr val="D0CECE"/>
          </a:solidFill>
          <a:ln>
            <a:noFill/>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3200" b="1" dirty="0">
                <a:solidFill>
                  <a:srgbClr val="002060"/>
                </a:solidFill>
                <a:latin typeface="Times New Roman"/>
                <a:ea typeface="Times New Roman"/>
                <a:cs typeface="Times New Roman"/>
                <a:sym typeface="Times New Roman"/>
              </a:rPr>
              <a:t>2. </a:t>
            </a:r>
            <a:r>
              <a:rPr lang="ar-EG" sz="2800" b="1" dirty="0">
                <a:solidFill>
                  <a:srgbClr val="002060"/>
                </a:solidFill>
                <a:latin typeface="Times New Roman"/>
                <a:ea typeface="Times New Roman"/>
                <a:cs typeface="Times New Roman"/>
                <a:sym typeface="Times New Roman"/>
              </a:rPr>
              <a:t>افتراض الجمهور النشيط</a:t>
            </a:r>
            <a:r>
              <a:rPr lang="ar-EG" sz="2800" dirty="0">
                <a:solidFill>
                  <a:srgbClr val="002060"/>
                </a:solidFill>
                <a:latin typeface="Times New Roman"/>
                <a:ea typeface="Times New Roman"/>
                <a:cs typeface="Times New Roman"/>
                <a:sym typeface="Times New Roman"/>
              </a:rPr>
              <a:t>: </a:t>
            </a:r>
            <a:endParaRPr sz="2800" dirty="0">
              <a:solidFill>
                <a:srgbClr val="002060"/>
              </a:solidFill>
              <a:latin typeface="Times New Roman"/>
              <a:ea typeface="Times New Roman"/>
              <a:cs typeface="Times New Roman"/>
              <a:sym typeface="Times New Roman"/>
            </a:endParaRPr>
          </a:p>
          <a:p>
            <a:pPr marL="228600" marR="0" lvl="0" indent="0" algn="just" rtl="1">
              <a:lnSpc>
                <a:spcPct val="115000"/>
              </a:lnSpc>
              <a:spcBef>
                <a:spcPts val="800"/>
              </a:spcBef>
              <a:spcAft>
                <a:spcPts val="0"/>
              </a:spcAft>
              <a:buNone/>
            </a:pPr>
            <a:r>
              <a:rPr lang="ar-EG" sz="2800" dirty="0">
                <a:solidFill>
                  <a:srgbClr val="002060"/>
                </a:solidFill>
                <a:latin typeface="Calibri"/>
                <a:ea typeface="Calibri"/>
                <a:cs typeface="Calibri"/>
                <a:sym typeface="Calibri"/>
              </a:rPr>
              <a:t>    يرجع الفضل إلى كاتز </a:t>
            </a:r>
            <a:r>
              <a:rPr lang="ar-EG" sz="2800" b="1" dirty="0">
                <a:solidFill>
                  <a:srgbClr val="002060"/>
                </a:solidFill>
                <a:latin typeface="Times New Roman"/>
                <a:ea typeface="Times New Roman"/>
                <a:cs typeface="Times New Roman"/>
                <a:sym typeface="Times New Roman"/>
              </a:rPr>
              <a:t>Katz</a:t>
            </a:r>
            <a:r>
              <a:rPr lang="ar-EG" sz="2800" dirty="0">
                <a:solidFill>
                  <a:srgbClr val="002060"/>
                </a:solidFill>
                <a:latin typeface="Arial"/>
                <a:ea typeface="Arial"/>
                <a:cs typeface="Arial"/>
                <a:sym typeface="Arial"/>
              </a:rPr>
              <a:t>  في تحويل نظريات الاتصال من جانب تقليل الاهتمام بما تفعله وسائل الإعلام بالناس، وزيادة الاهتمام بما يفعله الناس بتلك الوسائل، ومنذ ذلك الوقت أصبح ينظر لجمهور وسائل الاتصال الجماهيري باعتبارهم إيجابيين نشيطين وليسوا سلبيين. فالنشاط عند جمهور وسائل الإعلام حسب ما يذهب بلومر  </a:t>
            </a:r>
            <a:r>
              <a:rPr lang="ar-EG" sz="2800" b="1" dirty="0">
                <a:solidFill>
                  <a:srgbClr val="002060"/>
                </a:solidFill>
                <a:latin typeface="Times New Roman"/>
                <a:ea typeface="Times New Roman"/>
                <a:cs typeface="Times New Roman"/>
                <a:sym typeface="Times New Roman"/>
              </a:rPr>
              <a:t>Blumer</a:t>
            </a:r>
            <a:r>
              <a:rPr lang="ar-EG" sz="2800" dirty="0">
                <a:solidFill>
                  <a:srgbClr val="002060"/>
                </a:solidFill>
                <a:sym typeface="Arial"/>
              </a:rPr>
              <a:t> يشير إلى توفر الدافع والانتقائية، الأذواق والاهتمامات التي تحدث في حالة التعرض لوسائل الإعلام.</a:t>
            </a:r>
            <a:endParaRPr sz="2800" dirty="0">
              <a:solidFill>
                <a:srgbClr val="00206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pic>
        <p:nvPicPr>
          <p:cNvPr id="362" name="Google Shape;362;p22"/>
          <p:cNvPicPr preferRelativeResize="0">
            <a:picLocks noGrp="1"/>
          </p:cNvPicPr>
          <p:nvPr>
            <p:ph type="pic" idx="2"/>
          </p:nvPr>
        </p:nvPicPr>
        <p:blipFill rotWithShape="1">
          <a:blip r:embed="rId3">
            <a:alphaModFix/>
          </a:blip>
          <a:srcRect l="13924" r="13924"/>
          <a:stretch/>
        </p:blipFill>
        <p:spPr>
          <a:xfrm>
            <a:off x="2808" y="0"/>
            <a:ext cx="5020597" cy="5043948"/>
          </a:xfrm>
          <a:prstGeom prst="rect">
            <a:avLst/>
          </a:prstGeom>
          <a:solidFill>
            <a:srgbClr val="D8D8D8">
              <a:alpha val="49803"/>
            </a:srgbClr>
          </a:solidFill>
          <a:ln>
            <a:noFill/>
          </a:ln>
        </p:spPr>
      </p:pic>
      <p:sp>
        <p:nvSpPr>
          <p:cNvPr id="363" name="Google Shape;363;p22"/>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64" name="Google Shape;364;p22"/>
          <p:cNvSpPr/>
          <p:nvPr/>
        </p:nvSpPr>
        <p:spPr>
          <a:xfrm rot="5400000" flipH="1">
            <a:off x="-874475" y="3644716"/>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65" name="Google Shape;365;p22"/>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66" name="Google Shape;366;p22"/>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367" name="Google Shape;367;p22"/>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368" name="Google Shape;368;p2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369" name="Google Shape;369;p2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370" name="Google Shape;370;p22"/>
          <p:cNvSpPr/>
          <p:nvPr/>
        </p:nvSpPr>
        <p:spPr>
          <a:xfrm flipH="1">
            <a:off x="1424066" y="899653"/>
            <a:ext cx="10378726" cy="5411728"/>
          </a:xfrm>
          <a:prstGeom prst="roundRect">
            <a:avLst>
              <a:gd name="adj" fmla="val 16667"/>
            </a:avLst>
          </a:prstGeom>
          <a:solidFill>
            <a:schemeClr val="accent5">
              <a:lumMod val="75000"/>
              <a:alpha val="67450"/>
            </a:schemeClr>
          </a:solid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b="1" dirty="0">
                <a:solidFill>
                  <a:schemeClr val="lt2"/>
                </a:solidFill>
                <a:latin typeface="Times New Roman"/>
                <a:ea typeface="Times New Roman"/>
                <a:cs typeface="Times New Roman"/>
                <a:sym typeface="Times New Roman"/>
              </a:rPr>
              <a:t>3</a:t>
            </a:r>
            <a:r>
              <a:rPr lang="ar-EG" sz="2800" b="1" dirty="0">
                <a:solidFill>
                  <a:schemeClr val="lt2"/>
                </a:solidFill>
                <a:latin typeface="Times New Roman"/>
                <a:ea typeface="Times New Roman"/>
                <a:cs typeface="+mj-cs"/>
                <a:sym typeface="Times New Roman"/>
              </a:rPr>
              <a:t>. الحاجات Needs</a:t>
            </a:r>
            <a:endParaRPr sz="1800" dirty="0">
              <a:solidFill>
                <a:schemeClr val="lt2"/>
              </a:solidFill>
              <a:latin typeface="Times New Roman"/>
              <a:ea typeface="Times New Roman"/>
              <a:cs typeface="+mj-cs"/>
              <a:sym typeface="Times New Roman"/>
            </a:endParaRPr>
          </a:p>
          <a:p>
            <a:pPr marL="228600" marR="0" lvl="0" indent="0" algn="justLow" rtl="1">
              <a:lnSpc>
                <a:spcPct val="115000"/>
              </a:lnSpc>
              <a:spcBef>
                <a:spcPts val="800"/>
              </a:spcBef>
              <a:spcAft>
                <a:spcPts val="0"/>
              </a:spcAft>
              <a:buNone/>
            </a:pPr>
            <a:r>
              <a:rPr lang="ar-EG" sz="2800" b="1" u="sng" dirty="0">
                <a:solidFill>
                  <a:schemeClr val="lt2"/>
                </a:solidFill>
                <a:latin typeface="Calibri"/>
                <a:ea typeface="Calibri"/>
                <a:cs typeface="+mj-cs"/>
                <a:sym typeface="Calibri"/>
              </a:rPr>
              <a:t>صنف ماسلو </a:t>
            </a:r>
            <a:r>
              <a:rPr lang="ar-EG" sz="2800" b="1" u="sng" dirty="0">
                <a:solidFill>
                  <a:schemeClr val="lt2"/>
                </a:solidFill>
                <a:latin typeface="Adobe Caslon Pro Bold" panose="0205070206050A020403" pitchFamily="18" charset="0"/>
                <a:cs typeface="+mj-cs"/>
                <a:sym typeface="Arial"/>
              </a:rPr>
              <a:t>A.maslow </a:t>
            </a:r>
            <a:r>
              <a:rPr lang="ar-EG" sz="2800" b="1" u="sng" dirty="0">
                <a:solidFill>
                  <a:schemeClr val="lt2"/>
                </a:solidFill>
                <a:latin typeface="Adobe Caslon Pro Bold" panose="0205070206050A020403" pitchFamily="18" charset="0"/>
                <a:ea typeface="Calibri"/>
                <a:cs typeface="+mj-cs"/>
                <a:sym typeface="Calibri"/>
              </a:rPr>
              <a:t> </a:t>
            </a:r>
            <a:r>
              <a:rPr lang="ar-EG" sz="2800" b="1" u="sng" dirty="0">
                <a:solidFill>
                  <a:schemeClr val="lt2"/>
                </a:solidFill>
                <a:latin typeface="Calibri"/>
                <a:ea typeface="Calibri"/>
                <a:cs typeface="+mj-cs"/>
                <a:sym typeface="Calibri"/>
              </a:rPr>
              <a:t>الحاجات الإنسانية إلى خمسة مستويات:</a:t>
            </a:r>
            <a:endParaRPr sz="1800" dirty="0">
              <a:solidFill>
                <a:schemeClr val="lt2"/>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lt2"/>
              </a:buClr>
              <a:buSzPts val="2800"/>
              <a:buFont typeface="Arial"/>
              <a:buChar char="-"/>
            </a:pPr>
            <a:r>
              <a:rPr lang="ar-EG" sz="2800" b="1" dirty="0">
                <a:solidFill>
                  <a:schemeClr val="lt2"/>
                </a:solidFill>
                <a:latin typeface="Calibri"/>
                <a:ea typeface="Calibri"/>
                <a:cs typeface="+mj-cs"/>
                <a:sym typeface="Calibri"/>
              </a:rPr>
              <a:t>المستوى الأول</a:t>
            </a:r>
            <a:r>
              <a:rPr lang="ar-EG" sz="2800" dirty="0">
                <a:solidFill>
                  <a:schemeClr val="lt2"/>
                </a:solidFill>
                <a:latin typeface="Calibri"/>
                <a:ea typeface="Calibri"/>
                <a:cs typeface="+mj-cs"/>
                <a:sym typeface="Calibri"/>
              </a:rPr>
              <a:t>: الحاجات الفسيولوجية / الجسمانية: وهي الحاجات التي يشترك فيها البشر جميعاً مثل الحاجة للغذاء، والهواء، والجنس، والنوم</a:t>
            </a:r>
            <a:endParaRPr sz="1800" dirty="0">
              <a:solidFill>
                <a:schemeClr val="lt2"/>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2"/>
              </a:buClr>
              <a:buSzPts val="2800"/>
              <a:buFont typeface="Arial"/>
              <a:buChar char="-"/>
            </a:pPr>
            <a:r>
              <a:rPr lang="ar-EG" sz="2800" b="1" dirty="0">
                <a:solidFill>
                  <a:schemeClr val="lt2"/>
                </a:solidFill>
                <a:latin typeface="Calibri"/>
                <a:ea typeface="Calibri"/>
                <a:cs typeface="+mj-cs"/>
                <a:sym typeface="Calibri"/>
              </a:rPr>
              <a:t>المستوى الثاني</a:t>
            </a:r>
            <a:r>
              <a:rPr lang="ar-EG" sz="2800" dirty="0">
                <a:solidFill>
                  <a:schemeClr val="lt2"/>
                </a:solidFill>
                <a:latin typeface="Calibri"/>
                <a:ea typeface="Calibri"/>
                <a:cs typeface="+mj-cs"/>
                <a:sym typeface="Calibri"/>
              </a:rPr>
              <a:t>: الحاجات الأمنية مثل الحاجة للحماية والنظام والاستقرار.</a:t>
            </a:r>
            <a:endParaRPr sz="1800" dirty="0">
              <a:solidFill>
                <a:schemeClr val="lt2"/>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2"/>
              </a:buClr>
              <a:buSzPts val="2800"/>
              <a:buFont typeface="Arial"/>
              <a:buChar char="-"/>
            </a:pPr>
            <a:r>
              <a:rPr lang="ar-EG" sz="2800" b="1" dirty="0">
                <a:solidFill>
                  <a:schemeClr val="lt2"/>
                </a:solidFill>
                <a:latin typeface="Calibri"/>
                <a:ea typeface="Calibri"/>
                <a:cs typeface="+mj-cs"/>
                <a:sym typeface="Calibri"/>
              </a:rPr>
              <a:t>المستوى الثالث</a:t>
            </a:r>
            <a:r>
              <a:rPr lang="ar-EG" sz="2800" dirty="0">
                <a:solidFill>
                  <a:schemeClr val="lt2"/>
                </a:solidFill>
                <a:latin typeface="Calibri"/>
                <a:ea typeface="Calibri"/>
                <a:cs typeface="+mj-cs"/>
                <a:sym typeface="Calibri"/>
              </a:rPr>
              <a:t>: الحاجات الاجتماعية وهى حاجات مكتسبة من البيئة تنبع من رغبة الفرد في الشعور بالعاطفة والصداقة والانتماء.</a:t>
            </a:r>
            <a:endParaRPr sz="1800" dirty="0">
              <a:solidFill>
                <a:schemeClr val="lt2"/>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2"/>
              </a:buClr>
              <a:buSzPts val="2800"/>
              <a:buFont typeface="Arial"/>
              <a:buChar char="-"/>
            </a:pPr>
            <a:r>
              <a:rPr lang="ar-EG" sz="2800" b="1" dirty="0">
                <a:solidFill>
                  <a:schemeClr val="lt2"/>
                </a:solidFill>
                <a:latin typeface="Calibri"/>
                <a:ea typeface="Calibri"/>
                <a:cs typeface="+mj-cs"/>
                <a:sym typeface="Calibri"/>
              </a:rPr>
              <a:t>المستوى الرابع</a:t>
            </a:r>
            <a:r>
              <a:rPr lang="ar-EG" sz="2800" dirty="0">
                <a:solidFill>
                  <a:schemeClr val="lt2"/>
                </a:solidFill>
                <a:latin typeface="Calibri"/>
                <a:ea typeface="Calibri"/>
                <a:cs typeface="+mj-cs"/>
                <a:sym typeface="Calibri"/>
              </a:rPr>
              <a:t>: الحاجات الذاتية ولا يستطيع الفرد الوصول إلى هذه الحاجة إلا بإشباع المستويات السابقة ويشمل الحاجة إلى المكانة، والنجاح، واحترام الذات.</a:t>
            </a:r>
            <a:endParaRPr sz="1800" dirty="0">
              <a:solidFill>
                <a:schemeClr val="lt2"/>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2"/>
              </a:buClr>
              <a:buSzPts val="2800"/>
              <a:buFont typeface="Arial"/>
              <a:buChar char="-"/>
            </a:pPr>
            <a:r>
              <a:rPr lang="ar-EG" sz="2800" b="1" dirty="0">
                <a:solidFill>
                  <a:schemeClr val="lt2"/>
                </a:solidFill>
                <a:latin typeface="Calibri"/>
                <a:ea typeface="Calibri"/>
                <a:cs typeface="+mj-cs"/>
                <a:sym typeface="Calibri"/>
              </a:rPr>
              <a:t>المستوى الخامس: </a:t>
            </a:r>
            <a:r>
              <a:rPr lang="ar-EG" sz="2800" dirty="0">
                <a:solidFill>
                  <a:schemeClr val="lt2"/>
                </a:solidFill>
                <a:latin typeface="Calibri"/>
                <a:ea typeface="Calibri"/>
                <a:cs typeface="+mj-cs"/>
                <a:sym typeface="Calibri"/>
              </a:rPr>
              <a:t>تحقيق الذات</a:t>
            </a:r>
            <a:r>
              <a:rPr lang="ar-EG" sz="2800" b="1" dirty="0">
                <a:solidFill>
                  <a:schemeClr val="lt2"/>
                </a:solidFill>
                <a:latin typeface="Calibri"/>
                <a:ea typeface="Calibri"/>
                <a:cs typeface="+mj-cs"/>
                <a:sym typeface="Calibri"/>
              </a:rPr>
              <a:t> </a:t>
            </a:r>
            <a:r>
              <a:rPr lang="ar-EG" sz="2800" dirty="0">
                <a:solidFill>
                  <a:schemeClr val="lt2"/>
                </a:solidFill>
                <a:latin typeface="Calibri"/>
                <a:ea typeface="Calibri"/>
                <a:cs typeface="+mj-cs"/>
                <a:sym typeface="Calibri"/>
              </a:rPr>
              <a:t>وهو أرقى الحاجات ولم يصل إلى هذا المستوى إلا عدد قليل جداً من البشر</a:t>
            </a:r>
            <a:r>
              <a:rPr lang="ar-EG" sz="2800" b="1" dirty="0">
                <a:solidFill>
                  <a:schemeClr val="lt2"/>
                </a:solidFill>
                <a:latin typeface="Calibri"/>
                <a:ea typeface="Calibri"/>
                <a:cs typeface="+mj-cs"/>
                <a:sym typeface="Calibri"/>
              </a:rPr>
              <a:t>.</a:t>
            </a:r>
            <a:endParaRPr sz="1800" dirty="0">
              <a:solidFill>
                <a:schemeClr val="lt2"/>
              </a:solidFill>
              <a:latin typeface="Calibri"/>
              <a:ea typeface="Calibri"/>
              <a:cs typeface="+mj-cs"/>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2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76" name="Google Shape;376;p23"/>
          <p:cNvSpPr/>
          <p:nvPr/>
        </p:nvSpPr>
        <p:spPr>
          <a:xfrm>
            <a:off x="3238052" y="1181576"/>
            <a:ext cx="7624917" cy="473094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07000"/>
              </a:lnSpc>
              <a:spcBef>
                <a:spcPts val="0"/>
              </a:spcBef>
              <a:spcAft>
                <a:spcPts val="0"/>
              </a:spcAft>
              <a:buNone/>
            </a:pPr>
            <a:endParaRPr sz="2800">
              <a:solidFill>
                <a:srgbClr val="B64065"/>
              </a:solidFill>
              <a:latin typeface="Calibri"/>
              <a:ea typeface="Calibri"/>
              <a:cs typeface="Calibri"/>
              <a:sym typeface="Calibri"/>
            </a:endParaRPr>
          </a:p>
        </p:txBody>
      </p:sp>
      <p:sp>
        <p:nvSpPr>
          <p:cNvPr id="377" name="Google Shape;377;p23"/>
          <p:cNvSpPr/>
          <p:nvPr/>
        </p:nvSpPr>
        <p:spPr>
          <a:xfrm>
            <a:off x="271165" y="146971"/>
            <a:ext cx="1404457" cy="898534"/>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78" name="Google Shape;378;p23"/>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379" name="Google Shape;379;p2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380" name="Google Shape;380;p2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81" name="Google Shape;381;p23"/>
          <p:cNvPicPr preferRelativeResize="0"/>
          <p:nvPr/>
        </p:nvPicPr>
        <p:blipFill rotWithShape="1">
          <a:blip r:embed="rId5">
            <a:alphaModFix/>
          </a:blip>
          <a:srcRect/>
          <a:stretch/>
        </p:blipFill>
        <p:spPr>
          <a:xfrm>
            <a:off x="9402533" y="146971"/>
            <a:ext cx="2518302" cy="667476"/>
          </a:xfrm>
          <a:prstGeom prst="rect">
            <a:avLst/>
          </a:prstGeom>
          <a:noFill/>
          <a:ln>
            <a:noFill/>
          </a:ln>
        </p:spPr>
      </p:pic>
      <p:pic>
        <p:nvPicPr>
          <p:cNvPr id="382" name="Google Shape;382;p23"/>
          <p:cNvPicPr preferRelativeResize="0"/>
          <p:nvPr/>
        </p:nvPicPr>
        <p:blipFill rotWithShape="1">
          <a:blip r:embed="rId6">
            <a:alphaModFix/>
          </a:blip>
          <a:srcRect/>
          <a:stretch/>
        </p:blipFill>
        <p:spPr>
          <a:xfrm>
            <a:off x="3879552" y="1448424"/>
            <a:ext cx="6341916" cy="419724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24"/>
          <p:cNvPicPr preferRelativeResize="0">
            <a:picLocks noGrp="1"/>
          </p:cNvPicPr>
          <p:nvPr>
            <p:ph type="pic" idx="2"/>
          </p:nvPr>
        </p:nvPicPr>
        <p:blipFill rotWithShape="1">
          <a:blip r:embed="rId3">
            <a:alphaModFix/>
          </a:blip>
          <a:srcRect l="4175" r="4175"/>
          <a:stretch/>
        </p:blipFill>
        <p:spPr>
          <a:xfrm>
            <a:off x="0" y="-43542"/>
            <a:ext cx="4542503" cy="5300798"/>
          </a:xfrm>
          <a:prstGeom prst="rect">
            <a:avLst/>
          </a:prstGeom>
          <a:solidFill>
            <a:srgbClr val="D8D8D8">
              <a:alpha val="49803"/>
            </a:srgbClr>
          </a:solidFill>
          <a:ln>
            <a:noFill/>
          </a:ln>
        </p:spPr>
      </p:pic>
      <p:pic>
        <p:nvPicPr>
          <p:cNvPr id="389" name="Google Shape;389;p2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90" name="Google Shape;390;p24"/>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391" name="Google Shape;391;p24"/>
          <p:cNvPicPr preferRelativeResize="0"/>
          <p:nvPr/>
        </p:nvPicPr>
        <p:blipFill rotWithShape="1">
          <a:blip r:embed="rId6">
            <a:alphaModFix/>
          </a:blip>
          <a:srcRect/>
          <a:stretch/>
        </p:blipFill>
        <p:spPr>
          <a:xfrm>
            <a:off x="9538230" y="-43542"/>
            <a:ext cx="2649477" cy="1166001"/>
          </a:xfrm>
          <a:prstGeom prst="rect">
            <a:avLst/>
          </a:prstGeom>
          <a:noFill/>
          <a:ln>
            <a:noFill/>
          </a:ln>
        </p:spPr>
      </p:pic>
      <p:sp>
        <p:nvSpPr>
          <p:cNvPr id="392" name="Google Shape;392;p24"/>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393" name="Google Shape;393;p24"/>
          <p:cNvSpPr/>
          <p:nvPr/>
        </p:nvSpPr>
        <p:spPr>
          <a:xfrm>
            <a:off x="1888761" y="1122459"/>
            <a:ext cx="10160671" cy="5071864"/>
          </a:xfrm>
          <a:prstGeom prst="roundRect">
            <a:avLst>
              <a:gd name="adj" fmla="val 16667"/>
            </a:avLst>
          </a:prstGeom>
          <a:solidFill>
            <a:srgbClr val="0070C0">
              <a:alpha val="97647"/>
            </a:srgbClr>
          </a:solidFill>
          <a:ln>
            <a:noFill/>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chemeClr val="lt1"/>
                </a:solidFill>
                <a:latin typeface="Times New Roman"/>
                <a:ea typeface="Times New Roman"/>
                <a:cs typeface="Times New Roman"/>
                <a:sym typeface="Times New Roman"/>
              </a:rPr>
              <a:t>4</a:t>
            </a:r>
            <a:r>
              <a:rPr lang="ar-EG" sz="2400" b="1" dirty="0">
                <a:solidFill>
                  <a:schemeClr val="lt1"/>
                </a:solidFill>
                <a:latin typeface="Times New Roman"/>
                <a:ea typeface="Times New Roman"/>
                <a:cs typeface="+mj-cs"/>
                <a:sym typeface="Times New Roman"/>
              </a:rPr>
              <a:t>.  </a:t>
            </a:r>
            <a:r>
              <a:rPr lang="ar-EG" sz="2800" b="1" dirty="0">
                <a:solidFill>
                  <a:schemeClr val="lt1"/>
                </a:solidFill>
                <a:latin typeface="Times New Roman"/>
                <a:ea typeface="Times New Roman"/>
                <a:cs typeface="+mj-cs"/>
                <a:sym typeface="Times New Roman"/>
              </a:rPr>
              <a:t>دوافع وحاجات التعرض لوسائل الإعلام:</a:t>
            </a:r>
            <a:endParaRPr sz="2800" dirty="0">
              <a:solidFill>
                <a:schemeClr val="lt1"/>
              </a:solidFill>
              <a:latin typeface="Times New Roman"/>
              <a:ea typeface="Times New Roman"/>
              <a:cs typeface="+mj-cs"/>
              <a:sym typeface="Times New Roman"/>
            </a:endParaRPr>
          </a:p>
          <a:p>
            <a:pPr marL="228600" marR="0" lvl="0" indent="0" algn="justLow" rtl="1">
              <a:lnSpc>
                <a:spcPct val="115000"/>
              </a:lnSpc>
              <a:spcBef>
                <a:spcPts val="800"/>
              </a:spcBef>
              <a:spcAft>
                <a:spcPts val="0"/>
              </a:spcAft>
              <a:buNone/>
            </a:pPr>
            <a:r>
              <a:rPr lang="ar-EG" sz="2800" dirty="0">
                <a:solidFill>
                  <a:schemeClr val="lt1"/>
                </a:solidFill>
                <a:latin typeface="Calibri"/>
                <a:ea typeface="Calibri"/>
                <a:cs typeface="+mj-cs"/>
                <a:sym typeface="Calibri"/>
              </a:rPr>
              <a:t>الدافع هو حالة داخلية تحرك الكائن الحي، وتوجه سلوكه نحو تحقيق أهداف محددة. وقد انقسمت آراء الباحثين عند حديثهم عن الدوافع إلى ما يلي:</a:t>
            </a:r>
            <a:endParaRPr sz="2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الحصول على المعلومات والنصيحة ومعرفة المجتمع والعالم</a:t>
            </a:r>
            <a:r>
              <a:rPr lang="ar-EG" sz="2800" dirty="0">
                <a:solidFill>
                  <a:schemeClr val="lt1"/>
                </a:solidFill>
                <a:latin typeface="Arial"/>
                <a:ea typeface="Arial"/>
                <a:cs typeface="+mj-cs"/>
                <a:sym typeface="Arial"/>
              </a:rPr>
              <a:t>.</a:t>
            </a:r>
            <a:endParaRPr sz="2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دعم الهوية الفردية وتقليل التوتر الشخصي وإيجاد الدعم للقيم الفردية</a:t>
            </a:r>
            <a:r>
              <a:rPr lang="ar-EG" sz="2800" dirty="0">
                <a:solidFill>
                  <a:schemeClr val="lt1"/>
                </a:solidFill>
                <a:latin typeface="Arial"/>
                <a:ea typeface="Arial"/>
                <a:cs typeface="+mj-cs"/>
                <a:sym typeface="Arial"/>
              </a:rPr>
              <a:t>.</a:t>
            </a:r>
            <a:endParaRPr sz="2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الهروب من المشاكل والدخول إلى عالم من المتعة والخيال</a:t>
            </a:r>
            <a:r>
              <a:rPr lang="ar-EG" sz="2800" dirty="0">
                <a:solidFill>
                  <a:schemeClr val="lt1"/>
                </a:solidFill>
                <a:latin typeface="Arial"/>
                <a:ea typeface="Arial"/>
                <a:cs typeface="+mj-cs"/>
                <a:sym typeface="Arial"/>
              </a:rPr>
              <a:t>.</a:t>
            </a:r>
            <a:endParaRPr sz="2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التعود، إيجاد بناء للروتين اليومي، شغل الفراغ النفسي</a:t>
            </a:r>
            <a:r>
              <a:rPr lang="ar-EG" sz="2800" dirty="0">
                <a:solidFill>
                  <a:schemeClr val="lt1"/>
                </a:solidFill>
                <a:latin typeface="Arial"/>
                <a:ea typeface="Arial"/>
                <a:cs typeface="+mj-cs"/>
                <a:sym typeface="Arial"/>
              </a:rPr>
              <a:t>.</a:t>
            </a:r>
            <a:endParaRPr sz="2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التعايش مع الآخرين والاتصال وإيجاد قاعدة من الانتماء الاجتماعي</a:t>
            </a:r>
            <a:r>
              <a:rPr lang="ar-EG" sz="2800" dirty="0">
                <a:solidFill>
                  <a:schemeClr val="lt1"/>
                </a:solidFill>
                <a:latin typeface="Arial"/>
                <a:ea typeface="Arial"/>
                <a:cs typeface="+mj-cs"/>
                <a:sym typeface="Arial"/>
              </a:rPr>
              <a:t>.</a:t>
            </a:r>
            <a:endParaRPr sz="2800" dirty="0">
              <a:solidFill>
                <a:schemeClr val="lt1"/>
              </a:solidFill>
              <a:latin typeface="Calibri"/>
              <a:ea typeface="Calibri"/>
              <a:cs typeface="+mj-cs"/>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p2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400" name="Google Shape;400;p2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01" name="Google Shape;401;p2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02" name="Google Shape;402;p25"/>
          <p:cNvSpPr txBox="1"/>
          <p:nvPr/>
        </p:nvSpPr>
        <p:spPr>
          <a:xfrm>
            <a:off x="6238569" y="1042685"/>
            <a:ext cx="5161936"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a:solidFill>
                  <a:srgbClr val="852F4A"/>
                </a:solidFill>
                <a:latin typeface="Tajawal Medium"/>
                <a:ea typeface="Tajawal Medium"/>
                <a:cs typeface="Tajawal Medium"/>
                <a:sym typeface="Tajawal Medium"/>
              </a:rPr>
              <a:t> </a:t>
            </a:r>
            <a:endParaRPr/>
          </a:p>
        </p:txBody>
      </p:sp>
      <p:sp>
        <p:nvSpPr>
          <p:cNvPr id="403" name="Google Shape;403;p25"/>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04" name="Google Shape;404;p25"/>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05" name="Google Shape;405;p25"/>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406" name="Google Shape;406;p25"/>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07" name="Google Shape;407;p25"/>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08" name="Google Shape;408;p25"/>
          <p:cNvSpPr/>
          <p:nvPr/>
        </p:nvSpPr>
        <p:spPr>
          <a:xfrm flipH="1">
            <a:off x="2660554" y="930139"/>
            <a:ext cx="9142240" cy="5113775"/>
          </a:xfrm>
          <a:prstGeom prst="roundRect">
            <a:avLst>
              <a:gd name="adj" fmla="val 16667"/>
            </a:avLst>
          </a:prstGeom>
          <a:solidFill>
            <a:srgbClr val="6C263C"/>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Clr>
                <a:schemeClr val="lt1"/>
              </a:buClr>
              <a:buSzPts val="2800"/>
              <a:buFont typeface="Noto Sans Symbols"/>
              <a:buChar char="▪"/>
            </a:pPr>
            <a:r>
              <a:rPr lang="ar-EG" sz="2800" b="1" dirty="0">
                <a:solidFill>
                  <a:schemeClr val="lt1"/>
                </a:solidFill>
                <a:latin typeface="Calibri"/>
                <a:ea typeface="Calibri"/>
                <a:cs typeface="Calibri"/>
                <a:sym typeface="Calibri"/>
              </a:rPr>
              <a:t>خصائص الدوافع:</a:t>
            </a:r>
            <a:endParaRPr sz="1800" dirty="0">
              <a:solidFill>
                <a:schemeClr val="lt1"/>
              </a:solidFill>
              <a:latin typeface="Calibri"/>
              <a:ea typeface="Calibri"/>
              <a:cs typeface="Calibri"/>
              <a:sym typeface="Calibri"/>
            </a:endParaRPr>
          </a:p>
          <a:p>
            <a:pPr marL="0" marR="0" lvl="0" indent="0" algn="justLow" rtl="1">
              <a:lnSpc>
                <a:spcPct val="115000"/>
              </a:lnSpc>
              <a:spcBef>
                <a:spcPts val="800"/>
              </a:spcBef>
              <a:spcAft>
                <a:spcPts val="0"/>
              </a:spcAft>
              <a:buNone/>
            </a:pPr>
            <a:r>
              <a:rPr lang="ar-EG" sz="2800" dirty="0">
                <a:solidFill>
                  <a:schemeClr val="lt1"/>
                </a:solidFill>
                <a:latin typeface="Calibri"/>
                <a:ea typeface="Calibri"/>
                <a:cs typeface="+mj-cs"/>
                <a:sym typeface="Calibri"/>
              </a:rPr>
              <a:t>حدد الباحثون مجموعة من الخصائص الأساسية للدوافع:</a:t>
            </a:r>
            <a:endParaRPr sz="1800"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ديناميكية الدوافع فهي ليس ثابتة، وتتأثر بالبيئة والظروف والخبرات الشخصية والنوع والسن.</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كلما تم إشباع حاجات معينة ظهرت دوافع جديدة لإشباع حاجات جديدة.</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تختلف الدوافع من شخص إلى آخر.</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لا يمكن إشباع الحاجة بشكل كامل أو نهائي</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غالباً ما يشبع الفرد أكثر من حاجة في الوقت نفسه</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الدوافع توجه السلوك ولا تنشئه.</a:t>
            </a:r>
            <a:endParaRPr sz="1800" dirty="0">
              <a:solidFill>
                <a:schemeClr val="lt1"/>
              </a:solidFill>
              <a:latin typeface="Calibri"/>
              <a:ea typeface="Calibri"/>
              <a:cs typeface="+mj-cs"/>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26"/>
          <p:cNvPicPr preferRelativeResize="0">
            <a:picLocks noGrp="1"/>
          </p:cNvPicPr>
          <p:nvPr>
            <p:ph type="pic" idx="2"/>
          </p:nvPr>
        </p:nvPicPr>
        <p:blipFill rotWithShape="1">
          <a:blip r:embed="rId3">
            <a:alphaModFix/>
          </a:blip>
          <a:srcRect l="4175" r="4175"/>
          <a:stretch/>
        </p:blipFill>
        <p:spPr>
          <a:xfrm>
            <a:off x="0" y="0"/>
            <a:ext cx="3347884" cy="6858000"/>
          </a:xfrm>
          <a:prstGeom prst="rect">
            <a:avLst/>
          </a:prstGeom>
          <a:solidFill>
            <a:srgbClr val="D8D8D8">
              <a:alpha val="49803"/>
            </a:srgbClr>
          </a:solidFill>
          <a:ln>
            <a:noFill/>
          </a:ln>
        </p:spPr>
      </p:pic>
      <p:pic>
        <p:nvPicPr>
          <p:cNvPr id="415" name="Google Shape;415;p2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16" name="Google Shape;416;p26"/>
          <p:cNvPicPr preferRelativeResize="0"/>
          <p:nvPr/>
        </p:nvPicPr>
        <p:blipFill rotWithShape="1">
          <a:blip r:embed="rId5">
            <a:alphaModFix/>
          </a:blip>
          <a:srcRect/>
          <a:stretch/>
        </p:blipFill>
        <p:spPr>
          <a:xfrm>
            <a:off x="0" y="6130559"/>
            <a:ext cx="2457656" cy="670874"/>
          </a:xfrm>
          <a:prstGeom prst="rect">
            <a:avLst/>
          </a:prstGeom>
          <a:noFill/>
          <a:ln>
            <a:noFill/>
          </a:ln>
        </p:spPr>
      </p:pic>
      <p:pic>
        <p:nvPicPr>
          <p:cNvPr id="417" name="Google Shape;417;p26"/>
          <p:cNvPicPr preferRelativeResize="0"/>
          <p:nvPr/>
        </p:nvPicPr>
        <p:blipFill rotWithShape="1">
          <a:blip r:embed="rId6">
            <a:alphaModFix/>
          </a:blip>
          <a:srcRect/>
          <a:stretch/>
        </p:blipFill>
        <p:spPr>
          <a:xfrm>
            <a:off x="9538230" y="-106448"/>
            <a:ext cx="2649477" cy="896159"/>
          </a:xfrm>
          <a:prstGeom prst="rect">
            <a:avLst/>
          </a:prstGeom>
          <a:noFill/>
          <a:ln>
            <a:noFill/>
          </a:ln>
        </p:spPr>
      </p:pic>
      <p:sp>
        <p:nvSpPr>
          <p:cNvPr id="418" name="Google Shape;418;p26"/>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19" name="Google Shape;419;p26"/>
          <p:cNvSpPr/>
          <p:nvPr/>
        </p:nvSpPr>
        <p:spPr>
          <a:xfrm>
            <a:off x="1946787" y="787039"/>
            <a:ext cx="9674942" cy="4998291"/>
          </a:xfrm>
          <a:prstGeom prst="roundRect">
            <a:avLst>
              <a:gd name="adj" fmla="val 16667"/>
            </a:avLst>
          </a:prstGeom>
          <a:solidFill>
            <a:srgbClr val="6C263C">
              <a:alpha val="74901"/>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292100" algn="just" rtl="1">
              <a:lnSpc>
                <a:spcPct val="115000"/>
              </a:lnSpc>
              <a:spcBef>
                <a:spcPts val="0"/>
              </a:spcBef>
              <a:spcAft>
                <a:spcPts val="0"/>
              </a:spcAft>
              <a:buClr>
                <a:schemeClr val="dk1"/>
              </a:buClr>
              <a:buSzPts val="800"/>
              <a:buFont typeface="Calibri"/>
              <a:buNone/>
            </a:pPr>
            <a:endParaRPr sz="800"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7. تزداد قوة الدافع كلما قلت درجة إشباع الحاجات.</a:t>
            </a:r>
            <a:endParaRPr dirty="0"/>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8.التغير في الوضع الاجتماعي الاقتصادي للفرد يؤدي لتغير الدوافع.</a:t>
            </a:r>
            <a:endParaRPr sz="2400" b="1"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9. يختلف الأفراد في مدى دوافعهم وقوتها وكثافتها.</a:t>
            </a:r>
            <a:endParaRPr sz="2400" b="1"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10. تتنوع دوافع الإنسان ما بين دوافع منطقية وعاطفية ودوافع سلبية وإيجابية</a:t>
            </a:r>
            <a:endParaRPr sz="2400" b="1"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11. قد تعبر أشكال السلوك المختلفة عن دوافع متشابهة والعكس بالعكس</a:t>
            </a:r>
            <a:endParaRPr sz="2400" b="1"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12. الدافع مسألة نسبية تختلف من فرد لآخر</a:t>
            </a:r>
            <a:endParaRPr sz="2400" b="1" dirty="0">
              <a:solidFill>
                <a:schemeClr val="lt1"/>
              </a:solidFill>
              <a:latin typeface="Calibri"/>
              <a:ea typeface="Calibri"/>
              <a:cs typeface="Calibri"/>
              <a:sym typeface="Calibri"/>
            </a:endParaRPr>
          </a:p>
          <a:p>
            <a:pPr marL="0" marR="0" lvl="0" indent="0" algn="just" rtl="1">
              <a:lnSpc>
                <a:spcPct val="150000"/>
              </a:lnSpc>
              <a:spcBef>
                <a:spcPts val="0"/>
              </a:spcBef>
              <a:spcAft>
                <a:spcPts val="0"/>
              </a:spcAft>
              <a:buNone/>
            </a:pPr>
            <a:r>
              <a:rPr lang="ar-EG" sz="2400" b="1" dirty="0">
                <a:solidFill>
                  <a:schemeClr val="lt1"/>
                </a:solidFill>
                <a:latin typeface="Calibri"/>
                <a:ea typeface="Calibri"/>
                <a:cs typeface="Calibri"/>
                <a:sym typeface="Calibri"/>
              </a:rPr>
              <a:t>13. تتأثر الدوافع بمجموعة من المحددات والمتغيرات </a:t>
            </a:r>
            <a:endParaRPr sz="2400" b="1" dirty="0">
              <a:solidFill>
                <a:schemeClr val="lt1"/>
              </a:solidFill>
              <a:latin typeface="Calibri"/>
              <a:ea typeface="Calibri"/>
              <a:cs typeface="Calibri"/>
              <a:sym typeface="Calibri"/>
            </a:endParaRPr>
          </a:p>
          <a:p>
            <a:pPr marL="457200" marR="0" lvl="0" indent="0" algn="just" rtl="1">
              <a:lnSpc>
                <a:spcPct val="115000"/>
              </a:lnSpc>
              <a:spcBef>
                <a:spcPts val="0"/>
              </a:spcBef>
              <a:spcAft>
                <a:spcPts val="0"/>
              </a:spcAft>
              <a:buNone/>
            </a:pPr>
            <a:r>
              <a:rPr lang="ar-EG" sz="1050" dirty="0">
                <a:solidFill>
                  <a:srgbClr val="000000"/>
                </a:solidFill>
                <a:latin typeface="Calibri"/>
                <a:ea typeface="Calibri"/>
                <a:cs typeface="Calibri"/>
                <a:sym typeface="Calibri"/>
              </a:rPr>
              <a:t> </a:t>
            </a:r>
            <a:endParaRPr sz="800" dirty="0">
              <a:solidFill>
                <a:schemeClr val="lt1"/>
              </a:solidFill>
              <a:latin typeface="Calibri"/>
              <a:ea typeface="Calibri"/>
              <a:cs typeface="Calibri"/>
              <a:sym typeface="Calibri"/>
            </a:endParaRPr>
          </a:p>
          <a:p>
            <a:pPr marL="457200" marR="0" lvl="0" indent="0" algn="just" rtl="1">
              <a:lnSpc>
                <a:spcPct val="115000"/>
              </a:lnSpc>
              <a:spcBef>
                <a:spcPts val="0"/>
              </a:spcBef>
              <a:spcAft>
                <a:spcPts val="0"/>
              </a:spcAft>
              <a:buNone/>
            </a:pPr>
            <a:r>
              <a:rPr lang="ar-EG" sz="1050" dirty="0">
                <a:solidFill>
                  <a:srgbClr val="000000"/>
                </a:solidFill>
                <a:latin typeface="Calibri"/>
                <a:ea typeface="Calibri"/>
                <a:cs typeface="Calibri"/>
                <a:sym typeface="Calibri"/>
              </a:rPr>
              <a:t> </a:t>
            </a:r>
            <a:endParaRPr sz="800" dirty="0">
              <a:solidFill>
                <a:schemeClr val="lt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25" name="Google Shape;425;p27"/>
          <p:cNvSpPr/>
          <p:nvPr/>
        </p:nvSpPr>
        <p:spPr>
          <a:xfrm>
            <a:off x="1611901" y="1014697"/>
            <a:ext cx="10190893" cy="51042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Noto Sans Symbols"/>
              <a:buChar char="▪"/>
            </a:pPr>
            <a:r>
              <a:rPr lang="ar-EG" sz="2800" b="1" dirty="0">
                <a:solidFill>
                  <a:srgbClr val="000000"/>
                </a:solidFill>
                <a:latin typeface="Calibri"/>
                <a:ea typeface="Calibri"/>
                <a:cs typeface="+mj-cs"/>
                <a:sym typeface="Calibri"/>
              </a:rPr>
              <a:t>أنواع الدوافع :</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يختلف تصنيف الدوافع حسب الرؤية التي ننظر إليها:</a:t>
            </a:r>
            <a:endParaRPr sz="1800"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rgbClr val="000000"/>
              </a:buClr>
              <a:buSzPts val="2800"/>
              <a:buFont typeface="Arial"/>
              <a:buAutoNum type="arabicPeriod"/>
            </a:pPr>
            <a:r>
              <a:rPr lang="ar-EG" sz="2800" dirty="0">
                <a:solidFill>
                  <a:srgbClr val="000000"/>
                </a:solidFill>
                <a:latin typeface="Calibri"/>
                <a:ea typeface="Calibri"/>
                <a:cs typeface="+mj-cs"/>
                <a:sym typeface="Calibri"/>
              </a:rPr>
              <a:t>الدوافع المنطقية والدوافع العاطفية: فالدوافع المنطقية تتأثر بالتفكير العقلاني، أما الدوافع العاطفية فتتأثر بالأهواء والعواطف</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Arial"/>
              <a:buAutoNum type="arabicPeriod"/>
            </a:pPr>
            <a:r>
              <a:rPr lang="ar-EG" sz="2800" dirty="0">
                <a:solidFill>
                  <a:srgbClr val="000000"/>
                </a:solidFill>
                <a:latin typeface="Calibri"/>
                <a:ea typeface="Calibri"/>
                <a:cs typeface="+mj-cs"/>
                <a:sym typeface="Calibri"/>
              </a:rPr>
              <a:t>الدوافع السلبية والدوافع الإيجابية: الدوافع الإيجابية هي الإقدام على سلوك معين بغض النظر عن إيجابية هذا السلوك</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Arial"/>
              <a:buAutoNum type="arabicPeriod"/>
            </a:pPr>
            <a:r>
              <a:rPr lang="ar-EG" sz="2800" dirty="0">
                <a:solidFill>
                  <a:srgbClr val="000000"/>
                </a:solidFill>
                <a:latin typeface="Calibri"/>
                <a:ea typeface="Calibri"/>
                <a:cs typeface="+mj-cs"/>
                <a:sym typeface="Calibri"/>
              </a:rPr>
              <a:t>دوافع مسيطر عليها ودوافع غير مسيطر عليها</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Arial"/>
              <a:buAutoNum type="arabicPeriod"/>
            </a:pPr>
            <a:r>
              <a:rPr lang="ar-EG" sz="2800" dirty="0">
                <a:solidFill>
                  <a:srgbClr val="000000"/>
                </a:solidFill>
                <a:latin typeface="Calibri"/>
                <a:ea typeface="Calibri"/>
                <a:cs typeface="+mj-cs"/>
                <a:sym typeface="Calibri"/>
              </a:rPr>
              <a:t>دوافع غريزية، ودوافع مكتسبة ودوافع مركبة، فدوافع الطعام والشراب والنوم هي دوافع غريزية، أما دوافع حب الظهور، والصداقة هي دوافع مكتسبة.</a:t>
            </a:r>
            <a:endParaRPr sz="1800" dirty="0">
              <a:solidFill>
                <a:schemeClr val="lt1"/>
              </a:solidFill>
              <a:latin typeface="Calibri"/>
              <a:ea typeface="Calibri"/>
              <a:cs typeface="+mj-cs"/>
              <a:sym typeface="Calibri"/>
            </a:endParaRPr>
          </a:p>
        </p:txBody>
      </p:sp>
      <p:sp>
        <p:nvSpPr>
          <p:cNvPr id="426" name="Google Shape;426;p27"/>
          <p:cNvSpPr/>
          <p:nvPr/>
        </p:nvSpPr>
        <p:spPr>
          <a:xfrm>
            <a:off x="280308" y="248509"/>
            <a:ext cx="1404457" cy="930817"/>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27" name="Google Shape;427;p27"/>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428" name="Google Shape;428;p2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29" name="Google Shape;429;p2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30" name="Google Shape;430;p27"/>
          <p:cNvPicPr preferRelativeResize="0"/>
          <p:nvPr/>
        </p:nvPicPr>
        <p:blipFill rotWithShape="1">
          <a:blip r:embed="rId5">
            <a:alphaModFix/>
          </a:blip>
          <a:srcRect/>
          <a:stretch/>
        </p:blipFill>
        <p:spPr>
          <a:xfrm>
            <a:off x="10138614" y="86211"/>
            <a:ext cx="2039362" cy="85739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pic>
        <p:nvPicPr>
          <p:cNvPr id="436" name="Google Shape;436;p28"/>
          <p:cNvPicPr preferRelativeResize="0">
            <a:picLocks noGrp="1"/>
          </p:cNvPicPr>
          <p:nvPr>
            <p:ph type="pic" idx="2"/>
          </p:nvPr>
        </p:nvPicPr>
        <p:blipFill rotWithShape="1">
          <a:blip r:embed="rId3">
            <a:alphaModFix/>
          </a:blip>
          <a:srcRect l="13924" r="13924"/>
          <a:stretch/>
        </p:blipFill>
        <p:spPr>
          <a:xfrm>
            <a:off x="2808" y="-1"/>
            <a:ext cx="5547685" cy="6720839"/>
          </a:xfrm>
          <a:prstGeom prst="rect">
            <a:avLst/>
          </a:prstGeom>
          <a:solidFill>
            <a:srgbClr val="D8D8D8">
              <a:alpha val="49803"/>
            </a:srgbClr>
          </a:solidFill>
          <a:ln>
            <a:noFill/>
          </a:ln>
        </p:spPr>
      </p:pic>
      <p:sp>
        <p:nvSpPr>
          <p:cNvPr id="437" name="Google Shape;437;p2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38" name="Google Shape;438;p28"/>
          <p:cNvSpPr/>
          <p:nvPr/>
        </p:nvSpPr>
        <p:spPr>
          <a:xfrm rot="5400000" flipH="1">
            <a:off x="-652714" y="4043218"/>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39" name="Google Shape;439;p28"/>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40" name="Google Shape;440;p28"/>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41" name="Google Shape;441;p28"/>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442" name="Google Shape;442;p2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43" name="Google Shape;443;p28"/>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44" name="Google Shape;444;p28"/>
          <p:cNvSpPr/>
          <p:nvPr/>
        </p:nvSpPr>
        <p:spPr>
          <a:xfrm flipH="1">
            <a:off x="2371966" y="1165688"/>
            <a:ext cx="9596556" cy="4502227"/>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dirty="0">
                <a:solidFill>
                  <a:schemeClr val="lt1"/>
                </a:solidFill>
                <a:latin typeface="Calibri"/>
                <a:ea typeface="Calibri"/>
                <a:cs typeface="+mj-cs"/>
                <a:sym typeface="Calibri"/>
              </a:rPr>
              <a:t>ج. </a:t>
            </a:r>
            <a:r>
              <a:rPr lang="ar-EG" sz="2800" b="1" dirty="0">
                <a:solidFill>
                  <a:schemeClr val="lt1"/>
                </a:solidFill>
                <a:latin typeface="Calibri"/>
                <a:ea typeface="Calibri"/>
                <a:cs typeface="+mj-cs"/>
                <a:sym typeface="Calibri"/>
              </a:rPr>
              <a:t>دوافع أساسية ودوافع ثانوية</a:t>
            </a:r>
            <a:r>
              <a:rPr lang="ar-EG" sz="2800" dirty="0">
                <a:solidFill>
                  <a:schemeClr val="lt1"/>
                </a:solidFill>
                <a:latin typeface="Calibri"/>
                <a:ea typeface="Calibri"/>
                <a:cs typeface="+mj-cs"/>
                <a:sym typeface="Calibri"/>
              </a:rPr>
              <a:t>: فالدوافع الأساسية هي الغريزية أما الدوافع الثانوية فهي مكتسبة... لكن بالرغم من هذه التصنيفات المتعددة للدوافع؛ إلا أن المهتمين بنظرية الاستخدامات والإشباعات صنفوا الدوافع إلى نوعين رئيسين:</a:t>
            </a:r>
            <a:endParaRPr sz="2800" dirty="0">
              <a:solidFill>
                <a:schemeClr val="lt1"/>
              </a:solidFill>
              <a:latin typeface="Calibri"/>
              <a:ea typeface="Calibri"/>
              <a:cs typeface="+mj-cs"/>
              <a:sym typeface="Calibri"/>
            </a:endParaRPr>
          </a:p>
          <a:p>
            <a:pPr marR="0" lvl="0" algn="justLow" rtl="1">
              <a:lnSpc>
                <a:spcPct val="115000"/>
              </a:lnSpc>
              <a:spcBef>
                <a:spcPts val="0"/>
              </a:spcBef>
              <a:spcAft>
                <a:spcPts val="0"/>
              </a:spcAft>
              <a:buClr>
                <a:schemeClr val="lt1"/>
              </a:buClr>
              <a:buSzPts val="3200"/>
            </a:pPr>
            <a:r>
              <a:rPr lang="ar-EG" sz="2800" dirty="0">
                <a:solidFill>
                  <a:schemeClr val="lt1"/>
                </a:solidFill>
                <a:latin typeface="Calibri"/>
                <a:ea typeface="Calibri"/>
                <a:cs typeface="+mj-cs"/>
                <a:sym typeface="Calibri"/>
              </a:rPr>
              <a:t>1.دوافع نفعية </a:t>
            </a:r>
            <a:r>
              <a:rPr lang="ar-EG" sz="2800" b="1" dirty="0">
                <a:solidFill>
                  <a:schemeClr val="lt1"/>
                </a:solidFill>
                <a:latin typeface="Times New Roman"/>
                <a:ea typeface="Times New Roman"/>
                <a:cs typeface="+mj-cs"/>
                <a:sym typeface="Times New Roman"/>
              </a:rPr>
              <a:t>Instrumental Motives</a:t>
            </a:r>
            <a:endParaRPr sz="2800" dirty="0">
              <a:solidFill>
                <a:schemeClr val="lt1"/>
              </a:solidFill>
              <a:latin typeface="Calibri"/>
              <a:ea typeface="Calibri"/>
              <a:cs typeface="+mj-cs"/>
              <a:sym typeface="Calibri"/>
            </a:endParaRPr>
          </a:p>
          <a:p>
            <a:pPr marL="457200" marR="0" lvl="0" indent="0" algn="justLow" rtl="1">
              <a:lnSpc>
                <a:spcPct val="115000"/>
              </a:lnSpc>
              <a:spcBef>
                <a:spcPts val="0"/>
              </a:spcBef>
              <a:spcAft>
                <a:spcPts val="0"/>
              </a:spcAft>
              <a:buNone/>
            </a:pPr>
            <a:r>
              <a:rPr lang="ar-EG" sz="2800" dirty="0">
                <a:solidFill>
                  <a:schemeClr val="lt1"/>
                </a:solidFill>
                <a:latin typeface="Calibri"/>
                <a:ea typeface="Calibri"/>
                <a:cs typeface="+mj-cs"/>
                <a:sym typeface="Calibri"/>
              </a:rPr>
              <a:t>وهي دوافع تهدف إلى التعرف على الذات، واكتساب المعرفة والمعلومات، والخبرات وجميع أشكال التعلم. وهناك أنواع برامجية معينة تلبي هذه الدوافع مثل الأخبار، الأفلام، الوثائق، البرامج الثقافية....الخ</a:t>
            </a:r>
            <a:endParaRPr sz="2800" dirty="0">
              <a:solidFill>
                <a:schemeClr val="lt1"/>
              </a:solidFill>
              <a:latin typeface="Calibri"/>
              <a:ea typeface="Calibri"/>
              <a:cs typeface="+mj-cs"/>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29"/>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50" name="Google Shape;450;p29"/>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451" name="Google Shape;451;p29"/>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52" name="Google Shape;452;p29"/>
          <p:cNvSpPr/>
          <p:nvPr/>
        </p:nvSpPr>
        <p:spPr>
          <a:xfrm>
            <a:off x="2063960" y="1190903"/>
            <a:ext cx="8646436" cy="4482898"/>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457200" marR="0" lvl="0" indent="0" algn="just" rtl="1">
              <a:lnSpc>
                <a:spcPct val="115000"/>
              </a:lnSpc>
              <a:spcBef>
                <a:spcPts val="0"/>
              </a:spcBef>
              <a:spcAft>
                <a:spcPts val="0"/>
              </a:spcAft>
              <a:buNone/>
            </a:pPr>
            <a:r>
              <a:rPr lang="ar-EG" sz="1800" dirty="0">
                <a:solidFill>
                  <a:srgbClr val="FFFFFF"/>
                </a:solidFill>
                <a:latin typeface="Calibri"/>
                <a:ea typeface="Calibri"/>
                <a:cs typeface="Calibri"/>
                <a:sym typeface="Calibri"/>
              </a:rPr>
              <a:t>أ</a:t>
            </a:r>
            <a:r>
              <a:rPr lang="ar-EG" sz="2800" dirty="0">
                <a:solidFill>
                  <a:srgbClr val="FFFFFF"/>
                </a:solidFill>
                <a:latin typeface="Calibri"/>
                <a:ea typeface="Calibri"/>
                <a:cs typeface="Calibri"/>
                <a:sym typeface="Calibri"/>
              </a:rPr>
              <a:t>ولاً</a:t>
            </a:r>
            <a:r>
              <a:rPr lang="ar-EG" sz="2800" b="1" dirty="0">
                <a:solidFill>
                  <a:srgbClr val="FFFFFF"/>
                </a:solidFill>
                <a:latin typeface="Calibri"/>
                <a:ea typeface="Calibri"/>
                <a:cs typeface="Calibri"/>
                <a:sym typeface="Calibri"/>
              </a:rPr>
              <a:t>:</a:t>
            </a:r>
            <a:r>
              <a:rPr lang="ar-EG" sz="2400" dirty="0">
                <a:solidFill>
                  <a:srgbClr val="000000"/>
                </a:solidFill>
                <a:latin typeface="Calibri"/>
                <a:ea typeface="Calibri"/>
                <a:cs typeface="Calibri"/>
                <a:sym typeface="Calibri"/>
              </a:rPr>
              <a:t> </a:t>
            </a:r>
            <a:endParaRPr sz="1600" dirty="0">
              <a:solidFill>
                <a:schemeClr val="dk1"/>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800" b="1" dirty="0">
                <a:solidFill>
                  <a:srgbClr val="000000"/>
                </a:solidFill>
                <a:latin typeface="Calibri"/>
                <a:ea typeface="Calibri"/>
                <a:cs typeface="+mj-cs"/>
                <a:sym typeface="Calibri"/>
              </a:rPr>
              <a:t>2. دوافع طقوسية </a:t>
            </a:r>
            <a:r>
              <a:rPr lang="ar-EG" sz="2800" b="1" dirty="0">
                <a:solidFill>
                  <a:srgbClr val="000000"/>
                </a:solidFill>
                <a:latin typeface="Times New Roman"/>
                <a:ea typeface="Times New Roman"/>
                <a:cs typeface="+mj-cs"/>
                <a:sym typeface="Times New Roman"/>
              </a:rPr>
              <a:t>Ritualized Motives</a:t>
            </a:r>
            <a:endParaRPr sz="2800" dirty="0">
              <a:solidFill>
                <a:schemeClr val="dk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وهى الدوافع التي تهدف إلى تمضية الوقت، والاسترخاء، والصداقة والألفة مع الوسيلة، والهروب من المشكلات. وهناك أنواع إعلامية تلبي هذه الدوافع مثل برامج الترفيه والمنوعات والأفلام والمسلسلات والبرامج الرياضية... الخ. </a:t>
            </a: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وتقاس الدوافع بأسلوب كمي (الاستبيان) أو أسلوب كيفي من خلال المقابلات المتعمقة، والأسئلة الإسقاطية وغير المباشرة.</a:t>
            </a:r>
            <a:endParaRPr sz="2800" dirty="0">
              <a:solidFill>
                <a:schemeClr val="dk1"/>
              </a:solidFill>
              <a:latin typeface="Calibri"/>
              <a:ea typeface="Calibri"/>
              <a:cs typeface="+mj-cs"/>
              <a:sym typeface="Calibri"/>
            </a:endParaRPr>
          </a:p>
          <a:p>
            <a:pPr marL="0" marR="0" lvl="0" indent="0" algn="ctr" rtl="0">
              <a:spcBef>
                <a:spcPts val="800"/>
              </a:spcBef>
              <a:spcAft>
                <a:spcPts val="0"/>
              </a:spcAft>
              <a:buNone/>
            </a:pPr>
            <a:endParaRPr sz="2400" dirty="0">
              <a:solidFill>
                <a:srgbClr val="3F3F3F"/>
              </a:solidFill>
              <a:latin typeface="Calibri"/>
              <a:ea typeface="Calibri"/>
              <a:cs typeface="Calibri"/>
              <a:sym typeface="Calibri"/>
            </a:endParaRPr>
          </a:p>
        </p:txBody>
      </p:sp>
      <p:pic>
        <p:nvPicPr>
          <p:cNvPr id="453" name="Google Shape;453;p29"/>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454" name="Google Shape;454;p29"/>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p30"/>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461" name="Google Shape;461;p30"/>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62" name="Google Shape;462;p30"/>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63" name="Google Shape;463;p30"/>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64" name="Google Shape;464;p30"/>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465" name="Google Shape;465;p30"/>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466" name="Google Shape;466;p3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467" name="Google Shape;467;p30"/>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468" name="Google Shape;468;p30"/>
          <p:cNvSpPr/>
          <p:nvPr/>
        </p:nvSpPr>
        <p:spPr>
          <a:xfrm>
            <a:off x="3923071" y="1047135"/>
            <a:ext cx="7879723" cy="4996779"/>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endParaRPr sz="1800">
              <a:solidFill>
                <a:srgbClr val="6C263C"/>
              </a:solidFill>
              <a:latin typeface="Calibri"/>
              <a:ea typeface="Calibri"/>
              <a:cs typeface="Calibri"/>
              <a:sym typeface="Calibri"/>
            </a:endParaRPr>
          </a:p>
        </p:txBody>
      </p:sp>
      <p:sp>
        <p:nvSpPr>
          <p:cNvPr id="469" name="Google Shape;469;p30"/>
          <p:cNvSpPr/>
          <p:nvPr/>
        </p:nvSpPr>
        <p:spPr>
          <a:xfrm>
            <a:off x="2899445" y="970498"/>
            <a:ext cx="8583047" cy="4759402"/>
          </a:xfrm>
          <a:prstGeom prst="roundRect">
            <a:avLst>
              <a:gd name="adj" fmla="val 16667"/>
            </a:avLst>
          </a:prstGeom>
          <a:solidFill>
            <a:srgbClr val="8296B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chemeClr val="lt1"/>
              </a:buClr>
              <a:buSzPts val="2800"/>
              <a:buFont typeface="Noto Sans Symbols"/>
              <a:buChar char="▪"/>
            </a:pPr>
            <a:r>
              <a:rPr lang="ar-EG" sz="2800" b="1" dirty="0">
                <a:solidFill>
                  <a:schemeClr val="lt1"/>
                </a:solidFill>
                <a:latin typeface="Calibri"/>
                <a:ea typeface="Calibri"/>
                <a:cs typeface="+mj-cs"/>
                <a:sym typeface="Calibri"/>
              </a:rPr>
              <a:t>العلاقة بين الحاجات والدوافع:</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chemeClr val="lt1"/>
                </a:solidFill>
                <a:latin typeface="Calibri"/>
                <a:ea typeface="Calibri"/>
                <a:cs typeface="+mj-cs"/>
                <a:sym typeface="Calibri"/>
              </a:rPr>
              <a:t>الحاجة دائماً تسبق الدافع فالحاجة تنشأ من الشعور بالنقص والحرمان من شي لدى الفرد، مما يؤدي إلى التأثير في الدوافع بغرض إشباع هذه الحاجة. فالفرد يكون مدفوعاً للبحث واختيار استراتيجيات لإشباع الحاجات بشكل واعٍ أو غير واعٍ للوصول إلى حالة من التوازن، وإذا لم يصل الفرد لهذا التوازن يتكرر الدافع مع تصرفات وسلوكيات مختلفة.</a:t>
            </a:r>
            <a:endParaRPr sz="1800" dirty="0">
              <a:solidFill>
                <a:schemeClr val="lt1"/>
              </a:solidFill>
              <a:latin typeface="Calibri"/>
              <a:ea typeface="Calibri"/>
              <a:cs typeface="+mj-cs"/>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3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75" name="Google Shape;475;p31"/>
          <p:cNvSpPr/>
          <p:nvPr/>
        </p:nvSpPr>
        <p:spPr>
          <a:xfrm>
            <a:off x="1675622" y="962553"/>
            <a:ext cx="9879314" cy="451264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Noto Sans Symbols"/>
              <a:buChar char="▪"/>
            </a:pPr>
            <a:r>
              <a:rPr lang="ar-EG" sz="2800" b="1" dirty="0">
                <a:solidFill>
                  <a:srgbClr val="000000"/>
                </a:solidFill>
                <a:latin typeface="Calibri"/>
                <a:ea typeface="Calibri"/>
                <a:cs typeface="+mj-cs"/>
                <a:sym typeface="Calibri"/>
              </a:rPr>
              <a:t>توقعات الجمهور من وسائل الاتصال:</a:t>
            </a:r>
            <a:endParaRPr sz="18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تختلف التوقعات باختلاف الأفراد واختلاف الثقافات، وتنتج التوقعات عن دوافع الجمهور للتعرض لوسائل الاتصال وتعد التوقعات سبباً في عملية التعرض لوسائل الإعلام.</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وتقدم نظرية القيمة المتوقعة </a:t>
            </a:r>
            <a:r>
              <a:rPr lang="ar-EG" sz="2800" b="1" dirty="0">
                <a:solidFill>
                  <a:srgbClr val="000000"/>
                </a:solidFill>
                <a:latin typeface="Times New Roman"/>
                <a:ea typeface="Times New Roman"/>
                <a:cs typeface="+mj-cs"/>
                <a:sym typeface="Times New Roman"/>
              </a:rPr>
              <a:t>Expectancy Value Theory</a:t>
            </a:r>
            <a:r>
              <a:rPr lang="ar-EG" sz="2800" dirty="0">
                <a:solidFill>
                  <a:srgbClr val="000000"/>
                </a:solidFill>
                <a:latin typeface="Calibri"/>
                <a:ea typeface="Calibri"/>
                <a:cs typeface="+mj-cs"/>
                <a:sym typeface="Calibri"/>
              </a:rPr>
              <a:t> تفسيراً واضحاً لدوافع تعرض الجمهور لوسائل الاتصال، حيث ترى أن الشخص يختار من بين بدائل وسائل الاتصال الوسيلة والمضمون طبقاً لقيمتها في إشباع حاجاته حسب توقع الأفراد، وبالتالي فإشباع الوسيلة والمضمون لحاجات الأفراد يعزز من تعرض الفرد للوسيلة مرة أخرى والعكس بالعكس.</a:t>
            </a:r>
            <a:endParaRPr sz="1800" dirty="0">
              <a:solidFill>
                <a:schemeClr val="lt1"/>
              </a:solidFill>
              <a:latin typeface="Calibri"/>
              <a:ea typeface="Calibri"/>
              <a:cs typeface="+mj-cs"/>
              <a:sym typeface="Calibri"/>
            </a:endParaRPr>
          </a:p>
        </p:txBody>
      </p:sp>
      <p:sp>
        <p:nvSpPr>
          <p:cNvPr id="476" name="Google Shape;476;p31"/>
          <p:cNvSpPr/>
          <p:nvPr/>
        </p:nvSpPr>
        <p:spPr>
          <a:xfrm>
            <a:off x="271165" y="146971"/>
            <a:ext cx="1404457" cy="1021677"/>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77" name="Google Shape;477;p31"/>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a:t>
            </a:r>
            <a:endParaRPr sz="2000" b="1" dirty="0">
              <a:solidFill>
                <a:srgbClr val="FFFFFF"/>
              </a:solidFill>
              <a:latin typeface="Tajawal Medium"/>
              <a:ea typeface="Tajawal Medium"/>
              <a:cs typeface="+mj-cs"/>
              <a:sym typeface="Tajawal Medium"/>
            </a:endParaRPr>
          </a:p>
        </p:txBody>
      </p:sp>
      <p:pic>
        <p:nvPicPr>
          <p:cNvPr id="478" name="Google Shape;478;p3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479" name="Google Shape;479;p3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80" name="Google Shape;480;p31"/>
          <p:cNvPicPr preferRelativeResize="0"/>
          <p:nvPr/>
        </p:nvPicPr>
        <p:blipFill rotWithShape="1">
          <a:blip r:embed="rId5">
            <a:alphaModFix/>
          </a:blip>
          <a:srcRect/>
          <a:stretch/>
        </p:blipFill>
        <p:spPr>
          <a:xfrm>
            <a:off x="9608957" y="146971"/>
            <a:ext cx="2193837" cy="69509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Google Shape;486;p32"/>
          <p:cNvPicPr preferRelativeResize="0">
            <a:picLocks noGrp="1"/>
          </p:cNvPicPr>
          <p:nvPr>
            <p:ph type="pic" idx="2"/>
          </p:nvPr>
        </p:nvPicPr>
        <p:blipFill rotWithShape="1">
          <a:blip r:embed="rId3">
            <a:alphaModFix/>
          </a:blip>
          <a:srcRect l="4175" r="4175"/>
          <a:stretch/>
        </p:blipFill>
        <p:spPr>
          <a:xfrm>
            <a:off x="0" y="-43542"/>
            <a:ext cx="4542503" cy="6758848"/>
          </a:xfrm>
          <a:prstGeom prst="rect">
            <a:avLst/>
          </a:prstGeom>
          <a:solidFill>
            <a:srgbClr val="D8D8D8">
              <a:alpha val="49803"/>
            </a:srgbClr>
          </a:solidFill>
          <a:ln>
            <a:noFill/>
          </a:ln>
        </p:spPr>
      </p:pic>
      <p:pic>
        <p:nvPicPr>
          <p:cNvPr id="487" name="Google Shape;487;p3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88" name="Google Shape;488;p32"/>
          <p:cNvPicPr preferRelativeResize="0"/>
          <p:nvPr/>
        </p:nvPicPr>
        <p:blipFill rotWithShape="1">
          <a:blip r:embed="rId5">
            <a:alphaModFix/>
          </a:blip>
          <a:srcRect/>
          <a:stretch/>
        </p:blipFill>
        <p:spPr>
          <a:xfrm>
            <a:off x="180944" y="6044432"/>
            <a:ext cx="2457656" cy="670874"/>
          </a:xfrm>
          <a:prstGeom prst="rect">
            <a:avLst/>
          </a:prstGeom>
          <a:noFill/>
          <a:ln>
            <a:noFill/>
          </a:ln>
        </p:spPr>
      </p:pic>
      <p:pic>
        <p:nvPicPr>
          <p:cNvPr id="489" name="Google Shape;489;p32"/>
          <p:cNvPicPr preferRelativeResize="0"/>
          <p:nvPr/>
        </p:nvPicPr>
        <p:blipFill rotWithShape="1">
          <a:blip r:embed="rId6">
            <a:alphaModFix/>
          </a:blip>
          <a:srcRect/>
          <a:stretch/>
        </p:blipFill>
        <p:spPr>
          <a:xfrm>
            <a:off x="9571703" y="34339"/>
            <a:ext cx="2303776" cy="779229"/>
          </a:xfrm>
          <a:prstGeom prst="rect">
            <a:avLst/>
          </a:prstGeom>
          <a:noFill/>
          <a:ln>
            <a:noFill/>
          </a:ln>
        </p:spPr>
      </p:pic>
      <p:sp>
        <p:nvSpPr>
          <p:cNvPr id="490" name="Google Shape;490;p32"/>
          <p:cNvSpPr/>
          <p:nvPr/>
        </p:nvSpPr>
        <p:spPr>
          <a:xfrm>
            <a:off x="2256503" y="1414508"/>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491" name="Google Shape;491;p32"/>
          <p:cNvSpPr/>
          <p:nvPr/>
        </p:nvSpPr>
        <p:spPr>
          <a:xfrm>
            <a:off x="5810866" y="1414509"/>
            <a:ext cx="6120579" cy="4705606"/>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endParaRPr sz="1800">
              <a:solidFill>
                <a:srgbClr val="6C263C"/>
              </a:solidFill>
              <a:latin typeface="Calibri"/>
              <a:ea typeface="Calibri"/>
              <a:cs typeface="Calibri"/>
              <a:sym typeface="Calibri"/>
            </a:endParaRPr>
          </a:p>
        </p:txBody>
      </p:sp>
      <p:sp>
        <p:nvSpPr>
          <p:cNvPr id="492" name="Google Shape;492;p32"/>
          <p:cNvSpPr/>
          <p:nvPr/>
        </p:nvSpPr>
        <p:spPr>
          <a:xfrm>
            <a:off x="1648919" y="1010581"/>
            <a:ext cx="10153876" cy="5033851"/>
          </a:xfrm>
          <a:prstGeom prst="roundRect">
            <a:avLst>
              <a:gd name="adj" fmla="val 16667"/>
            </a:avLst>
          </a:prstGeom>
          <a:solidFill>
            <a:schemeClr val="lt2"/>
          </a:solidFill>
          <a:ln>
            <a:noFill/>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Noto Sans Symbols"/>
              <a:buChar char="▪"/>
            </a:pPr>
            <a:r>
              <a:rPr lang="ar-EG" sz="2800" b="1" dirty="0">
                <a:solidFill>
                  <a:srgbClr val="000000"/>
                </a:solidFill>
                <a:latin typeface="Calibri"/>
                <a:ea typeface="Calibri"/>
                <a:cs typeface="+mj-cs"/>
                <a:sym typeface="Calibri"/>
              </a:rPr>
              <a:t>التعرض لوسائل الاتصال ولمصادر أخرى:</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تبعاُ لنظرية الاستخدامات والإشباعات، فإن دوافع الأفراد تؤدي إلى التعرض لوسائل الاتصال الجماهيري حتى يتحقق الإشباع ويتم تلبية الحاجات، فالإشباع يتم من خلال التعرض لوسائل الاتصال بحد ذاته، أو سياق التعرض، أو مضمون التعرض. وقد أثيرت مسألة ما دور خصائص وسائل الاتصال في تحقيق الإشباعات، وما العوامل التي تجعل وسيلة إعلامية ما أكثر قدرة على إشباع حاجات معينة.</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وفى هذا السياق قدم كاتز </a:t>
            </a:r>
            <a:r>
              <a:rPr lang="ar-EG" sz="2800" b="1" dirty="0">
                <a:solidFill>
                  <a:srgbClr val="000000"/>
                </a:solidFill>
                <a:latin typeface="Times New Roman"/>
                <a:ea typeface="Times New Roman"/>
                <a:cs typeface="+mj-cs"/>
                <a:sym typeface="Times New Roman"/>
              </a:rPr>
              <a:t>Katz </a:t>
            </a:r>
            <a:r>
              <a:rPr lang="ar-EG" sz="2800" dirty="0">
                <a:solidFill>
                  <a:srgbClr val="000000"/>
                </a:solidFill>
                <a:latin typeface="Calibri"/>
                <a:ea typeface="Calibri"/>
                <a:cs typeface="+mj-cs"/>
                <a:sym typeface="Calibri"/>
              </a:rPr>
              <a:t>خمسة من وسائل الاتصال في شكل دائري يعكس تشابه كل وسيلتين متجاورتين في إشباع حاجات متشابهة على أساس الخصائص التكنولوجية والإبداعية لهذه الوسائل.</a:t>
            </a:r>
            <a:endParaRPr sz="1800" dirty="0">
              <a:solidFill>
                <a:schemeClr val="lt1"/>
              </a:solidFill>
              <a:latin typeface="Calibri"/>
              <a:ea typeface="Calibri"/>
              <a:cs typeface="+mj-cs"/>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33"/>
          <p:cNvSpPr/>
          <p:nvPr/>
        </p:nvSpPr>
        <p:spPr>
          <a:xfrm>
            <a:off x="0" y="2"/>
            <a:ext cx="12192002"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498" name="Google Shape;498;p33"/>
          <p:cNvSpPr/>
          <p:nvPr/>
        </p:nvSpPr>
        <p:spPr>
          <a:xfrm>
            <a:off x="1238243" y="854439"/>
            <a:ext cx="10688908" cy="518947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457200" algn="justLow" rtl="1">
              <a:lnSpc>
                <a:spcPct val="115000"/>
              </a:lnSpc>
              <a:spcBef>
                <a:spcPts val="0"/>
              </a:spcBef>
              <a:spcAft>
                <a:spcPts val="0"/>
              </a:spcAft>
              <a:buClr>
                <a:srgbClr val="000000"/>
              </a:buClr>
              <a:buSzPts val="2800"/>
              <a:buFont typeface="Wingdings" panose="05000000000000000000" pitchFamily="2" charset="2"/>
              <a:buChar char="§"/>
            </a:pPr>
            <a:r>
              <a:rPr lang="ar-EG" sz="2800" dirty="0">
                <a:solidFill>
                  <a:srgbClr val="000000"/>
                </a:solidFill>
                <a:latin typeface="Times New Roman"/>
                <a:ea typeface="Times New Roman"/>
                <a:cs typeface="+mj-cs"/>
                <a:sym typeface="Times New Roman"/>
              </a:rPr>
              <a:t>إشباعات وسائل الاتصال </a:t>
            </a:r>
            <a:r>
              <a:rPr lang="ar-EG" sz="2800" b="1" dirty="0">
                <a:solidFill>
                  <a:srgbClr val="000000"/>
                </a:solidFill>
                <a:latin typeface="Times New Roman"/>
                <a:ea typeface="Times New Roman"/>
                <a:cs typeface="+mj-cs"/>
                <a:sym typeface="Times New Roman"/>
              </a:rPr>
              <a:t>Gratification</a:t>
            </a:r>
            <a:r>
              <a:rPr lang="ar-EG" sz="2800" dirty="0">
                <a:solidFill>
                  <a:srgbClr val="000000"/>
                </a:solidFill>
                <a:latin typeface="Arial"/>
                <a:ea typeface="Arial"/>
                <a:cs typeface="+mj-cs"/>
                <a:sym typeface="Arial"/>
              </a:rPr>
              <a:t> </a:t>
            </a:r>
            <a:endParaRPr sz="1800" dirty="0">
              <a:solidFill>
                <a:schemeClr val="lt1"/>
              </a:solidFill>
              <a:latin typeface="Times New Roman"/>
              <a:ea typeface="Times New Roman"/>
              <a:cs typeface="+mj-cs"/>
              <a:sym typeface="Times New Roman"/>
            </a:endParaRPr>
          </a:p>
          <a:p>
            <a:pPr marL="22860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وفق نظرية الاستخدامات والإشباعات يتم وصف أفراد الجمهور باعتبارهم مدفوعين بمؤثرات نفسية واجتماعية لاستخدام وسائل الإعلام بهدف الحصول على نتائج خاصة هي الإشباعات.</a:t>
            </a:r>
            <a:endParaRPr sz="1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mj-cs"/>
                <a:sym typeface="Calibri"/>
              </a:rPr>
              <a:t>وقد اهتمت أدبيات نظرية الاستخدامات والإشباعات بالتمييز بين الإشباعات التي يبحث عنها الجمهور </a:t>
            </a:r>
            <a:r>
              <a:rPr lang="ar-EG" sz="2800" b="1" dirty="0">
                <a:solidFill>
                  <a:srgbClr val="000000"/>
                </a:solidFill>
                <a:latin typeface="Times New Roman"/>
                <a:ea typeface="Times New Roman"/>
                <a:cs typeface="+mj-cs"/>
                <a:sym typeface="Times New Roman"/>
              </a:rPr>
              <a:t>Gratifications Sought </a:t>
            </a:r>
            <a:r>
              <a:rPr lang="ar-EG" sz="2800" dirty="0">
                <a:solidFill>
                  <a:srgbClr val="000000"/>
                </a:solidFill>
                <a:latin typeface="Calibri"/>
                <a:ea typeface="Calibri"/>
                <a:cs typeface="+mj-cs"/>
                <a:sym typeface="Calibri"/>
              </a:rPr>
              <a:t>والإشباعات المتحققة </a:t>
            </a:r>
            <a:r>
              <a:rPr lang="ar-EG" sz="2800" b="1" dirty="0">
                <a:solidFill>
                  <a:srgbClr val="000000"/>
                </a:solidFill>
                <a:latin typeface="Times New Roman"/>
                <a:ea typeface="Times New Roman"/>
                <a:cs typeface="+mj-cs"/>
                <a:sym typeface="Times New Roman"/>
              </a:rPr>
              <a:t>Gratifications Obtained  </a:t>
            </a:r>
            <a:r>
              <a:rPr lang="ar-EG" sz="2800" dirty="0">
                <a:solidFill>
                  <a:srgbClr val="000000"/>
                </a:solidFill>
                <a:latin typeface="Calibri"/>
                <a:ea typeface="Calibri"/>
                <a:cs typeface="+mj-cs"/>
                <a:sym typeface="Calibri"/>
              </a:rPr>
              <a:t>فالإشباع الذى يبحث عنه الفرد ليس بالضرورة هو الإشباع الذى يتحقق بالفعل، كما أن هذين النوعين من الإشباعات يؤثران في بعضهما. وقد أثبتت دراسات أن الجمهور يختار وسيلة معينة لإشباع حاجات معينة، فالكتب تلبي حاجة الحصول على المعلومات، والتليفزيون يلبي أكثر حاجة التسلية.</a:t>
            </a:r>
            <a:endParaRPr sz="1800" dirty="0">
              <a:solidFill>
                <a:schemeClr val="lt1"/>
              </a:solidFill>
              <a:latin typeface="Calibri"/>
              <a:ea typeface="Calibri"/>
              <a:cs typeface="+mj-cs"/>
              <a:sym typeface="Calibri"/>
            </a:endParaRPr>
          </a:p>
        </p:txBody>
      </p:sp>
      <p:pic>
        <p:nvPicPr>
          <p:cNvPr id="499" name="Google Shape;499;p3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500" name="Google Shape;500;p3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01" name="Google Shape;501;p33"/>
          <p:cNvPicPr preferRelativeResize="0"/>
          <p:nvPr/>
        </p:nvPicPr>
        <p:blipFill rotWithShape="1">
          <a:blip r:embed="rId5">
            <a:alphaModFix/>
          </a:blip>
          <a:srcRect/>
          <a:stretch/>
        </p:blipFill>
        <p:spPr>
          <a:xfrm>
            <a:off x="280309" y="131391"/>
            <a:ext cx="2167470" cy="59166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pic>
        <p:nvPicPr>
          <p:cNvPr id="507" name="Google Shape;507;p3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08" name="Google Shape;508;p3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9" name="Google Shape;509;p3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10" name="Google Shape;510;p3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11" name="Google Shape;511;p34"/>
          <p:cNvPicPr preferRelativeResize="0"/>
          <p:nvPr/>
        </p:nvPicPr>
        <p:blipFill rotWithShape="1">
          <a:blip r:embed="rId4">
            <a:alphaModFix/>
          </a:blip>
          <a:srcRect/>
          <a:stretch/>
        </p:blipFill>
        <p:spPr>
          <a:xfrm>
            <a:off x="10139232" y="-294191"/>
            <a:ext cx="2036258" cy="1800993"/>
          </a:xfrm>
          <a:prstGeom prst="rect">
            <a:avLst/>
          </a:prstGeom>
          <a:noFill/>
          <a:ln>
            <a:noFill/>
          </a:ln>
        </p:spPr>
      </p:pic>
      <p:sp>
        <p:nvSpPr>
          <p:cNvPr id="512" name="Google Shape;512;p34"/>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513" name="Google Shape;513;p3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14" name="Google Shape;514;p3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15" name="Google Shape;515;p34"/>
          <p:cNvSpPr/>
          <p:nvPr/>
        </p:nvSpPr>
        <p:spPr>
          <a:xfrm flipH="1">
            <a:off x="3714486" y="1044511"/>
            <a:ext cx="7789259" cy="4667425"/>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50000"/>
              </a:lnSpc>
              <a:spcBef>
                <a:spcPts val="0"/>
              </a:spcBef>
              <a:spcAft>
                <a:spcPts val="0"/>
              </a:spcAft>
              <a:buNone/>
            </a:pPr>
            <a:r>
              <a:rPr lang="ar-EG" sz="2800" dirty="0">
                <a:solidFill>
                  <a:schemeClr val="lt1"/>
                </a:solidFill>
                <a:latin typeface="Calibri"/>
                <a:ea typeface="Calibri"/>
                <a:cs typeface="+mj-cs"/>
                <a:sym typeface="Calibri"/>
              </a:rPr>
              <a:t>كما يرى سوانسون </a:t>
            </a:r>
            <a:r>
              <a:rPr lang="ar-EG" sz="2800" b="1" dirty="0">
                <a:solidFill>
                  <a:schemeClr val="lt1"/>
                </a:solidFill>
                <a:latin typeface="Adobe Garamond Pro Bold" panose="02020702060506020403" pitchFamily="18" charset="0"/>
                <a:cs typeface="+mj-cs"/>
                <a:sym typeface="Arial"/>
              </a:rPr>
              <a:t>Swanson</a:t>
            </a:r>
            <a:r>
              <a:rPr lang="ar-EG" sz="2800" dirty="0">
                <a:solidFill>
                  <a:schemeClr val="lt1"/>
                </a:solidFill>
                <a:latin typeface="Arial"/>
                <a:ea typeface="Arial"/>
                <a:cs typeface="+mj-cs"/>
                <a:sym typeface="Arial"/>
              </a:rPr>
              <a:t> </a:t>
            </a:r>
            <a:r>
              <a:rPr lang="ar-EG" sz="2800" dirty="0">
                <a:solidFill>
                  <a:schemeClr val="lt1"/>
                </a:solidFill>
                <a:latin typeface="Calibri"/>
                <a:ea typeface="Calibri"/>
                <a:cs typeface="+mj-cs"/>
                <a:sym typeface="Calibri"/>
              </a:rPr>
              <a:t> إمكانية ربط محتوى الرسالة بالإشباعات المتحققة، فبرامج الأخبار والبرامج الثقافية والوثائقية يمكن أن تلبى إشباع الحصول على المعلومات، وبرامج الترفيه والمنوعات والدراما والمسلسلات يمكن أن تلبى إشباع الهروب من المشكلات والاسترخاء والتنفيس وتخفيف التوتر والقلق.</a:t>
            </a:r>
            <a:endParaRPr sz="1800" dirty="0">
              <a:solidFill>
                <a:schemeClr val="lt1"/>
              </a:solidFill>
              <a:latin typeface="Calibri"/>
              <a:ea typeface="Calibri"/>
              <a:cs typeface="+mj-cs"/>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5"/>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21" name="Google Shape;521;p35"/>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522" name="Google Shape;522;p35"/>
          <p:cNvSpPr/>
          <p:nvPr/>
        </p:nvSpPr>
        <p:spPr>
          <a:xfrm>
            <a:off x="7858934" y="786671"/>
            <a:ext cx="4128422" cy="4952309"/>
          </a:xfrm>
          <a:prstGeom prst="roundRect">
            <a:avLst>
              <a:gd name="adj" fmla="val 6140"/>
            </a:avLst>
          </a:prstGeom>
          <a:solidFill>
            <a:srgbClr val="8E5A6D">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23" name="Google Shape;523;p35"/>
          <p:cNvSpPr/>
          <p:nvPr/>
        </p:nvSpPr>
        <p:spPr>
          <a:xfrm>
            <a:off x="855407" y="895845"/>
            <a:ext cx="10718542" cy="5083187"/>
          </a:xfrm>
          <a:prstGeom prst="roundRect">
            <a:avLst>
              <a:gd name="adj" fmla="val 614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 rtl="1">
              <a:lnSpc>
                <a:spcPct val="115000"/>
              </a:lnSpc>
              <a:spcBef>
                <a:spcPts val="0"/>
              </a:spcBef>
              <a:spcAft>
                <a:spcPts val="0"/>
              </a:spcAft>
              <a:buFont typeface="Wingdings" panose="05000000000000000000" pitchFamily="2" charset="2"/>
              <a:buChar char="§"/>
            </a:pPr>
            <a:r>
              <a:rPr lang="ar-EG" sz="2400" b="1" dirty="0">
                <a:solidFill>
                  <a:srgbClr val="000000"/>
                </a:solidFill>
                <a:latin typeface="Calibri"/>
                <a:ea typeface="Calibri"/>
                <a:cs typeface="+mj-cs"/>
                <a:sym typeface="Calibri"/>
              </a:rPr>
              <a:t>وقد قسم لورانس وينر </a:t>
            </a:r>
            <a:r>
              <a:rPr lang="ar-EG" sz="2400" b="1" dirty="0">
                <a:solidFill>
                  <a:srgbClr val="000000"/>
                </a:solidFill>
                <a:latin typeface="Times New Roman"/>
                <a:ea typeface="Times New Roman"/>
                <a:cs typeface="+mj-cs"/>
                <a:sym typeface="Times New Roman"/>
              </a:rPr>
              <a:t>L.wenner</a:t>
            </a:r>
            <a:r>
              <a:rPr lang="ar-EG" sz="2400" b="1" dirty="0">
                <a:solidFill>
                  <a:srgbClr val="000000"/>
                </a:solidFill>
                <a:latin typeface="Calibri"/>
                <a:ea typeface="Calibri"/>
                <a:cs typeface="+mj-cs"/>
                <a:sym typeface="Calibri"/>
              </a:rPr>
              <a:t> الإشباعات إلى قسمين رئيسين:</a:t>
            </a:r>
            <a:endParaRPr sz="2400" b="1" dirty="0">
              <a:solidFill>
                <a:schemeClr val="dk1"/>
              </a:solidFill>
              <a:latin typeface="Calibri"/>
              <a:ea typeface="Calibri"/>
              <a:cs typeface="+mj-cs"/>
              <a:sym typeface="Calibri"/>
            </a:endParaRPr>
          </a:p>
          <a:p>
            <a:pPr marL="457200" marR="0" lvl="0" indent="0" algn="just" rtl="1">
              <a:lnSpc>
                <a:spcPct val="115000"/>
              </a:lnSpc>
              <a:spcBef>
                <a:spcPts val="800"/>
              </a:spcBef>
              <a:spcAft>
                <a:spcPts val="0"/>
              </a:spcAft>
              <a:buNone/>
            </a:pPr>
            <a:r>
              <a:rPr lang="ar-EG" sz="2400" b="1" dirty="0">
                <a:solidFill>
                  <a:srgbClr val="000000"/>
                </a:solidFill>
                <a:latin typeface="Calibri"/>
                <a:ea typeface="Calibri"/>
                <a:cs typeface="+mj-cs"/>
                <a:sym typeface="Calibri"/>
              </a:rPr>
              <a:t>1</a:t>
            </a:r>
            <a:r>
              <a:rPr lang="ar-EG" sz="2400" dirty="0">
                <a:solidFill>
                  <a:srgbClr val="000000"/>
                </a:solidFill>
                <a:latin typeface="Calibri"/>
                <a:ea typeface="Calibri"/>
                <a:cs typeface="+mj-cs"/>
                <a:sym typeface="Calibri"/>
              </a:rPr>
              <a:t>. </a:t>
            </a:r>
            <a:r>
              <a:rPr lang="ar-EG" sz="2400" b="1" dirty="0">
                <a:solidFill>
                  <a:srgbClr val="000000"/>
                </a:solidFill>
                <a:latin typeface="Calibri"/>
                <a:ea typeface="Calibri"/>
                <a:cs typeface="+mj-cs"/>
                <a:sym typeface="Calibri"/>
              </a:rPr>
              <a:t>إشباعات المحتوى</a:t>
            </a:r>
            <a:r>
              <a:rPr lang="ar-EG" sz="2400" dirty="0">
                <a:solidFill>
                  <a:srgbClr val="000000"/>
                </a:solidFill>
                <a:latin typeface="Calibri"/>
                <a:ea typeface="Calibri"/>
                <a:cs typeface="+mj-cs"/>
                <a:sym typeface="Calibri"/>
              </a:rPr>
              <a:t>: وتنتج عن التعرض لوسائل الاتصال وتنقسم بدورها إلى :</a:t>
            </a:r>
            <a:endParaRPr sz="2400" dirty="0">
              <a:solidFill>
                <a:schemeClr val="dk1"/>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dirty="0">
                <a:solidFill>
                  <a:srgbClr val="000000"/>
                </a:solidFill>
                <a:latin typeface="Calibri"/>
                <a:ea typeface="Calibri"/>
                <a:cs typeface="+mj-cs"/>
                <a:sym typeface="Calibri"/>
              </a:rPr>
              <a:t>أ. </a:t>
            </a:r>
            <a:r>
              <a:rPr lang="ar-EG" sz="2400" b="1" dirty="0">
                <a:solidFill>
                  <a:srgbClr val="000000"/>
                </a:solidFill>
                <a:latin typeface="Calibri"/>
                <a:ea typeface="Calibri"/>
                <a:cs typeface="+mj-cs"/>
                <a:sym typeface="Calibri"/>
              </a:rPr>
              <a:t>إشباعات توجيهية: </a:t>
            </a:r>
            <a:r>
              <a:rPr lang="ar-EG" sz="2400" dirty="0">
                <a:solidFill>
                  <a:srgbClr val="000000"/>
                </a:solidFill>
                <a:latin typeface="Calibri"/>
                <a:ea typeface="Calibri"/>
                <a:cs typeface="+mj-cs"/>
                <a:sym typeface="Calibri"/>
              </a:rPr>
              <a:t>وتتضمن الحصول على المعلومات، وتأكيد الذات، ومراقبة البيئة.</a:t>
            </a:r>
            <a:endParaRPr sz="2400" dirty="0">
              <a:solidFill>
                <a:schemeClr val="dk1"/>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dirty="0">
                <a:solidFill>
                  <a:srgbClr val="000000"/>
                </a:solidFill>
                <a:latin typeface="Calibri"/>
                <a:ea typeface="Calibri"/>
                <a:cs typeface="+mj-cs"/>
                <a:sym typeface="Calibri"/>
              </a:rPr>
              <a:t>ب. </a:t>
            </a:r>
            <a:r>
              <a:rPr lang="ar-EG" sz="2400" b="1" dirty="0">
                <a:solidFill>
                  <a:srgbClr val="000000"/>
                </a:solidFill>
                <a:latin typeface="Calibri"/>
                <a:ea typeface="Calibri"/>
                <a:cs typeface="+mj-cs"/>
                <a:sym typeface="Calibri"/>
              </a:rPr>
              <a:t>إشباعات اجتماعية: </a:t>
            </a:r>
            <a:r>
              <a:rPr lang="ar-EG" sz="2400" dirty="0">
                <a:solidFill>
                  <a:srgbClr val="000000"/>
                </a:solidFill>
                <a:latin typeface="Calibri"/>
                <a:ea typeface="Calibri"/>
                <a:cs typeface="+mj-cs"/>
                <a:sym typeface="Calibri"/>
              </a:rPr>
              <a:t>ويقصد بها ربط المعلومات التي يحصل عليها الفرد بمنظومة علاقاته الاجتماعية</a:t>
            </a:r>
            <a:endParaRPr sz="2400" dirty="0">
              <a:solidFill>
                <a:schemeClr val="dk1"/>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b="1" dirty="0">
                <a:solidFill>
                  <a:srgbClr val="000000"/>
                </a:solidFill>
                <a:latin typeface="Calibri"/>
                <a:ea typeface="Calibri"/>
                <a:cs typeface="+mj-cs"/>
                <a:sym typeface="Calibri"/>
              </a:rPr>
              <a:t>2</a:t>
            </a:r>
            <a:r>
              <a:rPr lang="ar-EG" sz="2400" dirty="0">
                <a:solidFill>
                  <a:srgbClr val="000000"/>
                </a:solidFill>
                <a:latin typeface="Calibri"/>
                <a:ea typeface="Calibri"/>
                <a:cs typeface="+mj-cs"/>
                <a:sym typeface="Calibri"/>
              </a:rPr>
              <a:t>. </a:t>
            </a:r>
            <a:r>
              <a:rPr lang="ar-EG" sz="2400" b="1" dirty="0">
                <a:solidFill>
                  <a:srgbClr val="000000"/>
                </a:solidFill>
                <a:latin typeface="Calibri"/>
                <a:ea typeface="Calibri"/>
                <a:cs typeface="+mj-cs"/>
                <a:sym typeface="Calibri"/>
              </a:rPr>
              <a:t>إشباعات العملية</a:t>
            </a:r>
            <a:r>
              <a:rPr lang="ar-EG" sz="2400" dirty="0">
                <a:solidFill>
                  <a:srgbClr val="000000"/>
                </a:solidFill>
                <a:latin typeface="Calibri"/>
                <a:ea typeface="Calibri"/>
                <a:cs typeface="+mj-cs"/>
                <a:sym typeface="Calibri"/>
              </a:rPr>
              <a:t>: وتنتج عن عملية الاتصال نفسها واختيار وسيلة معينة ولا ترتبط بمضمون الوسيلة، وتنقسم بدورها إلى نوعين رئيسين:</a:t>
            </a:r>
            <a:endParaRPr sz="2400" dirty="0">
              <a:solidFill>
                <a:schemeClr val="dk1"/>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dirty="0">
                <a:solidFill>
                  <a:srgbClr val="000000"/>
                </a:solidFill>
                <a:latin typeface="Calibri"/>
                <a:ea typeface="Calibri"/>
                <a:cs typeface="+mj-cs"/>
                <a:sym typeface="Calibri"/>
              </a:rPr>
              <a:t>أ. </a:t>
            </a:r>
            <a:r>
              <a:rPr lang="ar-EG" sz="2400" b="1" dirty="0">
                <a:solidFill>
                  <a:srgbClr val="000000"/>
                </a:solidFill>
                <a:latin typeface="Calibri"/>
                <a:ea typeface="Calibri"/>
                <a:cs typeface="+mj-cs"/>
                <a:sym typeface="Calibri"/>
              </a:rPr>
              <a:t>إشباعات شبه توجيهية: </a:t>
            </a:r>
            <a:r>
              <a:rPr lang="ar-EG" sz="2400" dirty="0">
                <a:solidFill>
                  <a:srgbClr val="000000"/>
                </a:solidFill>
                <a:latin typeface="Calibri"/>
                <a:ea typeface="Calibri"/>
                <a:cs typeface="+mj-cs"/>
                <a:sym typeface="Calibri"/>
              </a:rPr>
              <a:t>لتخفيف الإحساس بالتوتر، والدفاع عن الذات، والتدعيم المعنوي من خلال التعرض لمواد إعلامية ترفيهية.</a:t>
            </a:r>
            <a:endParaRPr sz="2400" dirty="0">
              <a:solidFill>
                <a:schemeClr val="dk1"/>
              </a:solidFill>
              <a:latin typeface="Calibri"/>
              <a:ea typeface="Calibri"/>
              <a:cs typeface="+mj-cs"/>
              <a:sym typeface="Calibri"/>
            </a:endParaRPr>
          </a:p>
          <a:p>
            <a:pPr marL="457200" marR="0" lvl="0" indent="0" algn="just" rtl="1">
              <a:lnSpc>
                <a:spcPct val="115000"/>
              </a:lnSpc>
              <a:spcBef>
                <a:spcPts val="0"/>
              </a:spcBef>
              <a:spcAft>
                <a:spcPts val="0"/>
              </a:spcAft>
              <a:buNone/>
            </a:pPr>
            <a:r>
              <a:rPr lang="ar-EG" sz="2400" dirty="0">
                <a:solidFill>
                  <a:srgbClr val="000000"/>
                </a:solidFill>
                <a:latin typeface="Calibri"/>
                <a:ea typeface="Calibri"/>
                <a:cs typeface="+mj-cs"/>
                <a:sym typeface="Calibri"/>
              </a:rPr>
              <a:t>ب. </a:t>
            </a:r>
            <a:r>
              <a:rPr lang="ar-EG" sz="2400" b="1" dirty="0">
                <a:solidFill>
                  <a:srgbClr val="000000"/>
                </a:solidFill>
                <a:latin typeface="Calibri"/>
                <a:ea typeface="Calibri"/>
                <a:cs typeface="+mj-cs"/>
                <a:sym typeface="Calibri"/>
              </a:rPr>
              <a:t>إشباعات شبه اجتماعية: </a:t>
            </a:r>
            <a:r>
              <a:rPr lang="ar-EG" sz="2400" dirty="0">
                <a:solidFill>
                  <a:srgbClr val="000000"/>
                </a:solidFill>
                <a:latin typeface="Calibri"/>
                <a:ea typeface="Calibri"/>
                <a:cs typeface="+mj-cs"/>
                <a:sym typeface="Calibri"/>
              </a:rPr>
              <a:t>وتتحقق من خلال التوحد مع شخصيات وسائل الإعلام، وتزيد هذه الإشباعات مع ضعف علاقات الفرد الاجتماعية وزيادة إحساسه بالعزلة.</a:t>
            </a:r>
            <a:endParaRPr sz="2000" dirty="0">
              <a:solidFill>
                <a:schemeClr val="dk1"/>
              </a:solidFill>
              <a:latin typeface="Calibri"/>
              <a:ea typeface="Calibri"/>
              <a:cs typeface="+mj-cs"/>
              <a:sym typeface="Calibri"/>
            </a:endParaRPr>
          </a:p>
        </p:txBody>
      </p:sp>
      <p:pic>
        <p:nvPicPr>
          <p:cNvPr id="524" name="Google Shape;524;p35"/>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525" name="Google Shape;525;p35"/>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p3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32" name="Google Shape;532;p3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33" name="Google Shape;533;p3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34" name="Google Shape;534;p36"/>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35" name="Google Shape;535;p36"/>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36" name="Google Shape;536;p36"/>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537" name="Google Shape;537;p36"/>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38" name="Google Shape;538;p36"/>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39" name="Google Shape;539;p36"/>
          <p:cNvSpPr/>
          <p:nvPr/>
        </p:nvSpPr>
        <p:spPr>
          <a:xfrm flipH="1">
            <a:off x="1793760" y="899652"/>
            <a:ext cx="9735835" cy="521179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457200" marR="0" lvl="0" indent="-457200" algn="justLow" rtl="1">
              <a:lnSpc>
                <a:spcPct val="115000"/>
              </a:lnSpc>
              <a:spcBef>
                <a:spcPts val="0"/>
              </a:spcBef>
              <a:spcAft>
                <a:spcPts val="0"/>
              </a:spcAft>
              <a:buClr>
                <a:schemeClr val="lt1"/>
              </a:buClr>
              <a:buSzPts val="2800"/>
              <a:buFont typeface="Wingdings" panose="05000000000000000000" pitchFamily="2" charset="2"/>
              <a:buChar char="§"/>
            </a:pPr>
            <a:r>
              <a:rPr lang="ar-EG" sz="2400" b="1" dirty="0">
                <a:solidFill>
                  <a:schemeClr val="lt1"/>
                </a:solidFill>
                <a:latin typeface="Calibri"/>
                <a:ea typeface="Calibri"/>
                <a:cs typeface="+mj-cs"/>
                <a:sym typeface="Calibri"/>
              </a:rPr>
              <a:t>الانتقادات الموجهة لنظرية الاستخدامات و الإشباعات:</a:t>
            </a:r>
            <a:endParaRPr sz="2400" dirty="0">
              <a:solidFill>
                <a:schemeClr val="lt1"/>
              </a:solidFill>
              <a:latin typeface="Calibri"/>
              <a:ea typeface="Calibri"/>
              <a:cs typeface="+mj-cs"/>
              <a:sym typeface="Calibri"/>
            </a:endParaRPr>
          </a:p>
          <a:p>
            <a:pPr marL="228600" marR="0" lvl="0" indent="0" algn="justLow" rtl="1">
              <a:lnSpc>
                <a:spcPct val="115000"/>
              </a:lnSpc>
              <a:spcBef>
                <a:spcPts val="800"/>
              </a:spcBef>
              <a:spcAft>
                <a:spcPts val="0"/>
              </a:spcAft>
              <a:buNone/>
            </a:pPr>
            <a:r>
              <a:rPr lang="ar-EG" sz="2400" dirty="0">
                <a:solidFill>
                  <a:schemeClr val="lt1"/>
                </a:solidFill>
                <a:latin typeface="Calibri"/>
                <a:ea typeface="Calibri"/>
                <a:cs typeface="+mj-cs"/>
                <a:sym typeface="Calibri"/>
              </a:rPr>
              <a:t>وجه باحثون مجموعة من الانتقادات لنظرية الاستخدامات والإشباعات من أبرزها ما يلي:-</a:t>
            </a:r>
            <a:endParaRPr sz="2400"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chemeClr val="lt1"/>
              </a:buClr>
              <a:buSzPts val="2800"/>
              <a:buFont typeface="Calibri"/>
              <a:buAutoNum type="arabicPeriod"/>
            </a:pPr>
            <a:r>
              <a:rPr lang="ar-EG" sz="2400" dirty="0">
                <a:solidFill>
                  <a:schemeClr val="lt1"/>
                </a:solidFill>
                <a:latin typeface="Calibri"/>
                <a:ea typeface="Calibri"/>
                <a:cs typeface="+mj-cs"/>
                <a:sym typeface="Calibri"/>
              </a:rPr>
              <a:t>لا تصلح النظرية للتعميم لأن الاستخدامات والإشباعات من وسائل الاتصال تختلف باختلاف الثقافات وباختلاف العوامل السكانية.</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400" dirty="0">
                <a:solidFill>
                  <a:schemeClr val="lt1"/>
                </a:solidFill>
                <a:latin typeface="Calibri"/>
                <a:ea typeface="Calibri"/>
                <a:cs typeface="+mj-cs"/>
                <a:sym typeface="Calibri"/>
              </a:rPr>
              <a:t>لا تستطيع النظرية تفسير السلوك الاتصالي بدقة فالمحتوى الاتصالي يحقق وظائف لبعض الأفراد في حين يسبب اختلالاً وظيفياً لأفراد آخرين.</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400" dirty="0">
                <a:solidFill>
                  <a:schemeClr val="lt1"/>
                </a:solidFill>
                <a:latin typeface="Calibri"/>
                <a:ea typeface="Calibri"/>
                <a:cs typeface="+mj-cs"/>
                <a:sym typeface="Calibri"/>
              </a:rPr>
              <a:t> هناك مشكلة تتعلق ببحوث الإشباع التي تركز على المحتوى حيث أنها تقوم بالنسبة إليهم على افتراض أن المضمون يشبع حاجات معينة لدى الجمهور، رغم أن هذه المواد قد لا تكون هامة أو لا تشبع احتياجاً معيناً لدى الجمهور.</a:t>
            </a:r>
            <a:endParaRPr sz="2400" dirty="0">
              <a:solidFill>
                <a:schemeClr val="lt1"/>
              </a:solidFill>
              <a:latin typeface="Calibri"/>
              <a:ea typeface="Calibri"/>
              <a:cs typeface="+mj-cs"/>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pic>
        <p:nvPicPr>
          <p:cNvPr id="545" name="Google Shape;545;p37"/>
          <p:cNvPicPr preferRelativeResize="0">
            <a:picLocks noGrp="1"/>
          </p:cNvPicPr>
          <p:nvPr>
            <p:ph type="pic" idx="2"/>
          </p:nvPr>
        </p:nvPicPr>
        <p:blipFill rotWithShape="1">
          <a:blip r:embed="rId3">
            <a:alphaModFix/>
          </a:blip>
          <a:srcRect l="4175" r="4175"/>
          <a:stretch/>
        </p:blipFill>
        <p:spPr>
          <a:xfrm>
            <a:off x="-1" y="-43543"/>
            <a:ext cx="7226711" cy="6901543"/>
          </a:xfrm>
          <a:prstGeom prst="rect">
            <a:avLst/>
          </a:prstGeom>
          <a:solidFill>
            <a:srgbClr val="D8D8D8">
              <a:alpha val="49803"/>
            </a:srgbClr>
          </a:solidFill>
          <a:ln>
            <a:noFill/>
          </a:ln>
        </p:spPr>
      </p:pic>
      <p:pic>
        <p:nvPicPr>
          <p:cNvPr id="546" name="Google Shape;546;p3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547" name="Google Shape;547;p37"/>
          <p:cNvPicPr preferRelativeResize="0"/>
          <p:nvPr/>
        </p:nvPicPr>
        <p:blipFill rotWithShape="1">
          <a:blip r:embed="rId5">
            <a:alphaModFix/>
          </a:blip>
          <a:srcRect/>
          <a:stretch/>
        </p:blipFill>
        <p:spPr>
          <a:xfrm>
            <a:off x="142567" y="6051732"/>
            <a:ext cx="2457656" cy="670874"/>
          </a:xfrm>
          <a:prstGeom prst="rect">
            <a:avLst/>
          </a:prstGeom>
          <a:noFill/>
          <a:ln>
            <a:noFill/>
          </a:ln>
        </p:spPr>
      </p:pic>
      <p:pic>
        <p:nvPicPr>
          <p:cNvPr id="548" name="Google Shape;548;p37"/>
          <p:cNvPicPr preferRelativeResize="0"/>
          <p:nvPr/>
        </p:nvPicPr>
        <p:blipFill rotWithShape="1">
          <a:blip r:embed="rId6">
            <a:alphaModFix/>
          </a:blip>
          <a:srcRect/>
          <a:stretch/>
        </p:blipFill>
        <p:spPr>
          <a:xfrm>
            <a:off x="202392" y="71980"/>
            <a:ext cx="2172097" cy="613503"/>
          </a:xfrm>
          <a:prstGeom prst="rect">
            <a:avLst/>
          </a:prstGeom>
          <a:noFill/>
          <a:ln>
            <a:noFill/>
          </a:ln>
        </p:spPr>
      </p:pic>
      <p:sp>
        <p:nvSpPr>
          <p:cNvPr id="549" name="Google Shape;549;p37"/>
          <p:cNvSpPr/>
          <p:nvPr/>
        </p:nvSpPr>
        <p:spPr>
          <a:xfrm>
            <a:off x="2374490" y="1414509"/>
            <a:ext cx="9674942"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50" name="Google Shape;550;p37"/>
          <p:cNvSpPr/>
          <p:nvPr/>
        </p:nvSpPr>
        <p:spPr>
          <a:xfrm>
            <a:off x="5516327" y="1414509"/>
            <a:ext cx="6533106" cy="4896871"/>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1" name="Google Shape;551;p37"/>
          <p:cNvSpPr/>
          <p:nvPr/>
        </p:nvSpPr>
        <p:spPr>
          <a:xfrm>
            <a:off x="5706794" y="1414509"/>
            <a:ext cx="6096000" cy="503215"/>
          </a:xfrm>
          <a:prstGeom prst="rect">
            <a:avLst/>
          </a:prstGeom>
          <a:noFill/>
          <a:ln>
            <a:noFill/>
          </a:ln>
        </p:spPr>
        <p:txBody>
          <a:bodyPr spcFirstLastPara="1" wrap="square" lIns="91425" tIns="45700" rIns="91425" bIns="45700" anchor="t" anchorCtr="0">
            <a:spAutoFit/>
          </a:bodyPr>
          <a:lstStyle/>
          <a:p>
            <a:pPr marL="457200" marR="0" lvl="0" indent="0" algn="r" rtl="1">
              <a:lnSpc>
                <a:spcPct val="115000"/>
              </a:lnSpc>
              <a:spcBef>
                <a:spcPts val="0"/>
              </a:spcBef>
              <a:spcAft>
                <a:spcPts val="0"/>
              </a:spcAft>
              <a:buNone/>
            </a:pPr>
            <a:r>
              <a:rPr lang="ar-EG" sz="2400" b="1">
                <a:solidFill>
                  <a:srgbClr val="0070C0"/>
                </a:solidFill>
                <a:latin typeface="Calibri"/>
                <a:ea typeface="Calibri"/>
                <a:cs typeface="Calibri"/>
                <a:sym typeface="Calibri"/>
              </a:rPr>
              <a:t> </a:t>
            </a:r>
            <a:endParaRPr sz="1800">
              <a:solidFill>
                <a:srgbClr val="852F4A"/>
              </a:solidFill>
              <a:latin typeface="Calibri"/>
              <a:ea typeface="Calibri"/>
              <a:cs typeface="Calibri"/>
              <a:sym typeface="Calibri"/>
            </a:endParaRPr>
          </a:p>
        </p:txBody>
      </p:sp>
      <p:sp>
        <p:nvSpPr>
          <p:cNvPr id="552" name="Google Shape;552;p37"/>
          <p:cNvSpPr/>
          <p:nvPr/>
        </p:nvSpPr>
        <p:spPr>
          <a:xfrm>
            <a:off x="2374489" y="900135"/>
            <a:ext cx="9428305" cy="4543356"/>
          </a:xfrm>
          <a:prstGeom prst="roundRect">
            <a:avLst>
              <a:gd name="adj" fmla="val 16667"/>
            </a:avLst>
          </a:prstGeom>
          <a:solidFill>
            <a:schemeClr val="accent1"/>
          </a:solidFill>
          <a:ln w="12700" cap="flat" cmpd="sng">
            <a:solidFill>
              <a:srgbClr val="78787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400" dirty="0">
                <a:solidFill>
                  <a:schemeClr val="lt1"/>
                </a:solidFill>
                <a:latin typeface="Calibri"/>
                <a:ea typeface="Calibri"/>
                <a:cs typeface="+mj-cs"/>
                <a:sym typeface="Calibri"/>
              </a:rPr>
              <a:t>4. وصف بعض النقاد أن النظرية يشوبها غموض في بعض عناصرها ومحدداتها، ويصفون النظرية أنها مجرد أسلوب لجمع البيانات.</a:t>
            </a:r>
            <a:endParaRPr sz="24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r>
              <a:rPr lang="ar-EG" sz="2400" dirty="0">
                <a:solidFill>
                  <a:schemeClr val="lt1"/>
                </a:solidFill>
                <a:latin typeface="Calibri"/>
                <a:ea typeface="Calibri"/>
                <a:cs typeface="+mj-cs"/>
                <a:sym typeface="Calibri"/>
              </a:rPr>
              <a:t>5. تعاملت النظرية مع فئات عامة من المضمون في حين يعد اختلاف نوع المحتوى مؤثراً إلى حد بعيد في النتائج.</a:t>
            </a:r>
            <a:endParaRPr sz="24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r>
              <a:rPr lang="ar-EG" sz="2400" dirty="0">
                <a:solidFill>
                  <a:schemeClr val="lt1"/>
                </a:solidFill>
                <a:latin typeface="Calibri"/>
                <a:ea typeface="Calibri"/>
                <a:cs typeface="+mj-cs"/>
                <a:sym typeface="Calibri"/>
              </a:rPr>
              <a:t>6. يمكن أن يكون لمصطلح الوظيفية الذي تترجمه نظرية الاستخدامات والإشباعات أكثر من معني فقد يعني هدفاً أو نتيجة أو توقع أو متطلب؛ مما يؤدي إلى مزيد من الالتباس في مفاهيم النظرية ذاتها، وفى أهدافها.</a:t>
            </a:r>
            <a:endParaRPr sz="24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r>
              <a:rPr lang="ar-EG" sz="2400" dirty="0">
                <a:solidFill>
                  <a:schemeClr val="lt1"/>
                </a:solidFill>
                <a:latin typeface="Calibri"/>
                <a:ea typeface="Calibri"/>
                <a:cs typeface="+mj-cs"/>
                <a:sym typeface="Calibri"/>
              </a:rPr>
              <a:t>7. قد لا تصلح النظرية لتكنولوجيا الاتصال الحديثة ووسائلها.</a:t>
            </a:r>
            <a:endParaRPr sz="24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r>
              <a:rPr lang="ar-EG" sz="2400" dirty="0">
                <a:solidFill>
                  <a:schemeClr val="lt1"/>
                </a:solidFill>
                <a:latin typeface="Calibri"/>
                <a:ea typeface="Calibri"/>
                <a:cs typeface="+mj-cs"/>
                <a:sym typeface="Calibri"/>
              </a:rPr>
              <a:t>8. قد يحدث تداخل بين وظائف وسائل الإعلام، ووظائف الأجهزة والمؤسسات الأخرى في المجتمع.</a:t>
            </a:r>
            <a:endParaRPr sz="2400" dirty="0">
              <a:solidFill>
                <a:schemeClr val="lt1"/>
              </a:solidFill>
              <a:latin typeface="Calibri"/>
              <a:ea typeface="Calibri"/>
              <a:cs typeface="+mj-cs"/>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pic>
        <p:nvPicPr>
          <p:cNvPr id="558" name="Google Shape;558;p38"/>
          <p:cNvPicPr preferRelativeResize="0">
            <a:picLocks noGrp="1"/>
          </p:cNvPicPr>
          <p:nvPr>
            <p:ph type="pic" idx="2"/>
          </p:nvPr>
        </p:nvPicPr>
        <p:blipFill rotWithShape="1">
          <a:blip r:embed="rId3">
            <a:alphaModFix/>
          </a:blip>
          <a:srcRect l="13924" r="13924"/>
          <a:stretch/>
        </p:blipFill>
        <p:spPr>
          <a:xfrm>
            <a:off x="0" y="0"/>
            <a:ext cx="5547685" cy="5573488"/>
          </a:xfrm>
          <a:prstGeom prst="rect">
            <a:avLst/>
          </a:prstGeom>
          <a:solidFill>
            <a:srgbClr val="D8D8D8">
              <a:alpha val="49803"/>
            </a:srgbClr>
          </a:solidFill>
          <a:ln>
            <a:noFill/>
          </a:ln>
        </p:spPr>
      </p:pic>
      <p:sp>
        <p:nvSpPr>
          <p:cNvPr id="559" name="Google Shape;559;p3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60" name="Google Shape;560;p3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61" name="Google Shape;561;p38"/>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62" name="Google Shape;562;p38"/>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63" name="Google Shape;563;p38"/>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564" name="Google Shape;564;p38"/>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65" name="Google Shape;565;p38"/>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66" name="Google Shape;566;p38"/>
          <p:cNvSpPr/>
          <p:nvPr/>
        </p:nvSpPr>
        <p:spPr>
          <a:xfrm flipH="1">
            <a:off x="3075838" y="1017044"/>
            <a:ext cx="8726956" cy="5026870"/>
          </a:xfrm>
          <a:prstGeom prst="roundRect">
            <a:avLst>
              <a:gd name="adj" fmla="val 16667"/>
            </a:avLst>
          </a:prstGeom>
          <a:solidFill>
            <a:srgbClr val="002060">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chemeClr val="lt1"/>
              </a:buClr>
              <a:buSzPts val="2800"/>
              <a:buFont typeface="Noto Sans Symbols"/>
              <a:buChar char="▪"/>
            </a:pPr>
            <a:r>
              <a:rPr lang="ar-EG" sz="2800" b="1" dirty="0">
                <a:solidFill>
                  <a:schemeClr val="lt1"/>
                </a:solidFill>
                <a:latin typeface="Calibri"/>
                <a:ea typeface="Calibri"/>
                <a:cs typeface="+mj-cs"/>
                <a:sym typeface="Calibri"/>
              </a:rPr>
              <a:t>مناقشة الانتقادات الموجهة لنظرية الاستخدامات والإشباعات:</a:t>
            </a:r>
            <a:endParaRPr sz="2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يدافع مؤيدو النظرية فيقولون أنها غير وظيفية وأن مصادر التغيير قائمة في سلوك الجمهور تجاه وسائل الاتصال الجماهيري، وفى تنظيم محتوى هذه الوسائل.</a:t>
            </a:r>
            <a:endParaRPr sz="2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إن مفهوم الحاجات التي تدرسها النظرية تضيف بعداً جديداً للبحوث القديمة للجمهور، كما أن النظرية تتجاوز مسألة قياس عدد أفراد الجمهور إلى قياس ما يحصلون عليه من تجربتهم الاتصالية.</a:t>
            </a:r>
            <a:endParaRPr sz="2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800"/>
              <a:buFont typeface="Calibri"/>
              <a:buAutoNum type="arabicPeriod"/>
            </a:pPr>
            <a:r>
              <a:rPr lang="ar-EG" sz="2800" dirty="0">
                <a:solidFill>
                  <a:schemeClr val="lt1"/>
                </a:solidFill>
                <a:latin typeface="Calibri"/>
                <a:ea typeface="Calibri"/>
                <a:cs typeface="+mj-cs"/>
                <a:sym typeface="Calibri"/>
              </a:rPr>
              <a:t>تساعد النظرية في وصف الأنشطة التي تمارسها وسائل الاتصال من حيث علاقتها بالعمليات الاجتماعية والبناء الاجتماعي.</a:t>
            </a:r>
            <a:endParaRPr sz="2800" dirty="0">
              <a:solidFill>
                <a:schemeClr val="lt1"/>
              </a:solidFill>
              <a:latin typeface="Calibri"/>
              <a:ea typeface="Calibri"/>
              <a:cs typeface="+mj-cs"/>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pic>
        <p:nvPicPr>
          <p:cNvPr id="572" name="Google Shape;572;p39"/>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73" name="Google Shape;573;p39"/>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74" name="Google Shape;574;p39"/>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75" name="Google Shape;575;p39"/>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76" name="Google Shape;576;p39"/>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77" name="Google Shape;577;p39"/>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578" name="Google Shape;578;p39"/>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79" name="Google Shape;579;p39"/>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80" name="Google Shape;580;p39"/>
          <p:cNvSpPr/>
          <p:nvPr/>
        </p:nvSpPr>
        <p:spPr>
          <a:xfrm flipH="1">
            <a:off x="1091381" y="899652"/>
            <a:ext cx="10711413" cy="541173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r" rtl="1">
              <a:lnSpc>
                <a:spcPct val="150000"/>
              </a:lnSpc>
              <a:spcBef>
                <a:spcPts val="0"/>
              </a:spcBef>
              <a:spcAft>
                <a:spcPts val="0"/>
              </a:spcAft>
              <a:buNone/>
            </a:pPr>
            <a:r>
              <a:rPr lang="ar-EG" sz="2400" dirty="0">
                <a:solidFill>
                  <a:schemeClr val="lt1"/>
                </a:solidFill>
                <a:latin typeface="Arial"/>
                <a:ea typeface="Arial"/>
                <a:cs typeface="+mj-cs"/>
                <a:sym typeface="Arial"/>
              </a:rPr>
              <a:t>4. </a:t>
            </a:r>
            <a:r>
              <a:rPr lang="ar-EG" sz="2400" dirty="0">
                <a:solidFill>
                  <a:schemeClr val="lt1"/>
                </a:solidFill>
                <a:latin typeface="Calibri"/>
                <a:ea typeface="Calibri"/>
                <a:cs typeface="+mj-cs"/>
                <a:sym typeface="Calibri"/>
              </a:rPr>
              <a:t>من الطبيعي أن تختلف نتائج الدراسات باختلاف المجتمعات والتعميم ممكن في إطار المجتمع الواحد.</a:t>
            </a:r>
            <a:endParaRPr sz="2400" dirty="0">
              <a:solidFill>
                <a:schemeClr val="lt1"/>
              </a:solidFill>
              <a:latin typeface="Calibri"/>
              <a:ea typeface="Calibri"/>
              <a:cs typeface="+mj-cs"/>
              <a:sym typeface="Calibri"/>
            </a:endParaRPr>
          </a:p>
          <a:p>
            <a:pPr marL="0" marR="0" lvl="0" indent="0" algn="r" rtl="1">
              <a:lnSpc>
                <a:spcPct val="150000"/>
              </a:lnSpc>
              <a:spcBef>
                <a:spcPts val="0"/>
              </a:spcBef>
              <a:spcAft>
                <a:spcPts val="0"/>
              </a:spcAft>
              <a:buNone/>
            </a:pPr>
            <a:r>
              <a:rPr lang="ar-EG" sz="2400" dirty="0">
                <a:solidFill>
                  <a:schemeClr val="lt1"/>
                </a:solidFill>
                <a:latin typeface="Calibri"/>
                <a:ea typeface="Calibri"/>
                <a:cs typeface="+mj-cs"/>
                <a:sym typeface="Calibri"/>
              </a:rPr>
              <a:t>5. رغم الشك في قدرة الأفراد على تحديد حاجتهم واشباعاتهم، إلا أن الباحثين استطاعوا تحديد قائمة من الحاجات والإشباعات يستطيع أفراد الجمهور الاختيار منها عندما تقدم لهم.</a:t>
            </a:r>
            <a:endParaRPr sz="2400" dirty="0">
              <a:solidFill>
                <a:schemeClr val="lt1"/>
              </a:solidFill>
              <a:latin typeface="Calibri"/>
              <a:ea typeface="Calibri"/>
              <a:cs typeface="+mj-cs"/>
              <a:sym typeface="Calibri"/>
            </a:endParaRPr>
          </a:p>
          <a:p>
            <a:pPr marL="0" marR="0" lvl="0" indent="0" algn="r" rtl="1">
              <a:lnSpc>
                <a:spcPct val="150000"/>
              </a:lnSpc>
              <a:spcBef>
                <a:spcPts val="0"/>
              </a:spcBef>
              <a:spcAft>
                <a:spcPts val="0"/>
              </a:spcAft>
              <a:buNone/>
            </a:pPr>
            <a:r>
              <a:rPr lang="ar-EG" sz="2400" dirty="0">
                <a:solidFill>
                  <a:schemeClr val="lt1"/>
                </a:solidFill>
                <a:latin typeface="Calibri"/>
                <a:ea typeface="Calibri"/>
                <a:cs typeface="+mj-cs"/>
                <a:sym typeface="Calibri"/>
              </a:rPr>
              <a:t>6. غير صحيح أن النظرية لها منهج فردي، فالعبارات الخاصة بوظائف الوسائل على المستوى الفردي يمكن أن يكون لها عبارات موازية على المستوى المجتمعي.</a:t>
            </a:r>
            <a:endParaRPr sz="2400" dirty="0">
              <a:solidFill>
                <a:schemeClr val="lt1"/>
              </a:solidFill>
              <a:latin typeface="Calibri"/>
              <a:ea typeface="Calibri"/>
              <a:cs typeface="+mj-cs"/>
              <a:sym typeface="Calibri"/>
            </a:endParaRPr>
          </a:p>
          <a:p>
            <a:pPr marL="0" marR="0" lvl="0" indent="0" algn="r" rtl="1">
              <a:lnSpc>
                <a:spcPct val="150000"/>
              </a:lnSpc>
              <a:spcBef>
                <a:spcPts val="0"/>
              </a:spcBef>
              <a:spcAft>
                <a:spcPts val="0"/>
              </a:spcAft>
              <a:buNone/>
            </a:pPr>
            <a:r>
              <a:rPr lang="ar-EG" sz="2400" dirty="0">
                <a:solidFill>
                  <a:schemeClr val="lt1"/>
                </a:solidFill>
                <a:latin typeface="Calibri"/>
                <a:ea typeface="Calibri"/>
                <a:cs typeface="+mj-cs"/>
                <a:sym typeface="Calibri"/>
              </a:rPr>
              <a:t>7. هناك اتجاه في بحوث الاستخدامات والإشباعات نحو تحديد أنماط للاستخدام والإشباع كمتغير وسيط.</a:t>
            </a:r>
            <a:endParaRPr sz="2400" dirty="0">
              <a:solidFill>
                <a:schemeClr val="lt1"/>
              </a:solidFill>
              <a:latin typeface="Calibri"/>
              <a:ea typeface="Calibri"/>
              <a:cs typeface="+mj-cs"/>
              <a:sym typeface="Calibri"/>
            </a:endParaRPr>
          </a:p>
          <a:p>
            <a:pPr marL="0" marR="0" lvl="0" indent="0" algn="r" rtl="0">
              <a:lnSpc>
                <a:spcPct val="150000"/>
              </a:lnSpc>
              <a:spcBef>
                <a:spcPts val="800"/>
              </a:spcBef>
              <a:spcAft>
                <a:spcPts val="0"/>
              </a:spcAft>
              <a:buNone/>
            </a:pPr>
            <a:r>
              <a:rPr lang="ar-EG" sz="2400" dirty="0">
                <a:solidFill>
                  <a:schemeClr val="lt1"/>
                </a:solidFill>
                <a:latin typeface="Calibri"/>
                <a:ea typeface="Calibri"/>
                <a:cs typeface="+mj-cs"/>
                <a:sym typeface="Calibri"/>
              </a:rPr>
              <a:t>8. تمكنت بحوث الاستخدامات والإشباعات من التوصل لعدد من المتغيرات الوسيطة التي توفر مؤشرات واضحة لاختلاف السلوك الاتصالي أكثر من المؤشرات الديمغرافية مثل الأصول النفسية والاجتماعية، كـــ ( نوع الوسيلة، نوع المحتوى، معدل وكيفية التعرض، الاتجاهات نحو الوسيلة والمضمون الإعلاميين)</a:t>
            </a:r>
            <a:endParaRPr sz="2400" dirty="0">
              <a:solidFill>
                <a:schemeClr val="lt1"/>
              </a:solidFill>
              <a:latin typeface="Calibri"/>
              <a:ea typeface="Calibri"/>
              <a:cs typeface="+mj-cs"/>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pic>
        <p:nvPicPr>
          <p:cNvPr id="586" name="Google Shape;586;p40"/>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587" name="Google Shape;587;p40"/>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8" name="Google Shape;588;p40"/>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89" name="Google Shape;589;p40"/>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90" name="Google Shape;590;p40"/>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591" name="Google Shape;591;p40"/>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592" name="Google Shape;592;p40"/>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593" name="Google Shape;593;p40"/>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594" name="Google Shape;594;p40"/>
          <p:cNvSpPr/>
          <p:nvPr/>
        </p:nvSpPr>
        <p:spPr>
          <a:xfrm flipH="1">
            <a:off x="1790952" y="1099592"/>
            <a:ext cx="10011842" cy="521179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 rtl="1">
              <a:lnSpc>
                <a:spcPct val="150000"/>
              </a:lnSpc>
              <a:spcBef>
                <a:spcPts val="0"/>
              </a:spcBef>
              <a:spcAft>
                <a:spcPts val="0"/>
              </a:spcAft>
              <a:buClr>
                <a:schemeClr val="lt1"/>
              </a:buClr>
              <a:buSzPts val="2800"/>
              <a:buFont typeface="Noto Sans Symbols"/>
              <a:buChar char="▪"/>
            </a:pPr>
            <a:r>
              <a:rPr lang="ar-EG" sz="2400" b="1" dirty="0">
                <a:solidFill>
                  <a:schemeClr val="lt1"/>
                </a:solidFill>
                <a:latin typeface="Calibri"/>
                <a:ea typeface="Calibri"/>
                <a:cs typeface="+mj-cs"/>
                <a:sym typeface="Calibri"/>
              </a:rPr>
              <a:t>الاتجاهات الجديدة في بحوث الاستخدامات والإشباعات:</a:t>
            </a:r>
            <a:endParaRPr sz="2400" dirty="0">
              <a:solidFill>
                <a:schemeClr val="lt1"/>
              </a:solidFill>
              <a:latin typeface="Calibri"/>
              <a:ea typeface="Calibri"/>
              <a:cs typeface="+mj-cs"/>
              <a:sym typeface="Calibri"/>
            </a:endParaRPr>
          </a:p>
          <a:p>
            <a:pPr marL="0" marR="0" lvl="0" indent="0" algn="just" rtl="1">
              <a:lnSpc>
                <a:spcPct val="150000"/>
              </a:lnSpc>
              <a:spcBef>
                <a:spcPts val="800"/>
              </a:spcBef>
              <a:spcAft>
                <a:spcPts val="0"/>
              </a:spcAft>
              <a:buNone/>
            </a:pPr>
            <a:r>
              <a:rPr lang="ar-EG" sz="2400" dirty="0">
                <a:solidFill>
                  <a:schemeClr val="lt1"/>
                </a:solidFill>
                <a:latin typeface="Calibri"/>
                <a:ea typeface="Calibri"/>
                <a:cs typeface="+mj-cs"/>
                <a:sym typeface="Calibri"/>
              </a:rPr>
              <a:t>أدت الانتقادات التي وجهت لنظرية الاستخدامات والإشباعات إلى ظهور اتجاهات جديدة من أبرزها.</a:t>
            </a:r>
            <a:endParaRPr sz="2400" dirty="0">
              <a:solidFill>
                <a:schemeClr val="lt1"/>
              </a:solidFill>
              <a:latin typeface="Calibri"/>
              <a:ea typeface="Calibri"/>
              <a:cs typeface="+mj-cs"/>
              <a:sym typeface="Calibri"/>
            </a:endParaRPr>
          </a:p>
          <a:p>
            <a:pPr marL="342900" marR="0" lvl="0" indent="-342900" algn="just" rtl="1">
              <a:lnSpc>
                <a:spcPct val="150000"/>
              </a:lnSpc>
              <a:spcBef>
                <a:spcPts val="80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اتجاه يدعو إلى ربط دوافع الاستخدام بأنواع الإشباعات، وطبيعة المضمون، وطبيعة الوسيلة.</a:t>
            </a:r>
            <a:endParaRPr sz="2400" dirty="0">
              <a:solidFill>
                <a:schemeClr val="lt1"/>
              </a:solidFill>
              <a:latin typeface="Calibri"/>
              <a:ea typeface="Calibri"/>
              <a:cs typeface="+mj-cs"/>
              <a:sym typeface="Calibri"/>
            </a:endParaRPr>
          </a:p>
          <a:p>
            <a:pPr marL="342900" marR="0" lvl="0" indent="-342900" algn="just" rtl="1">
              <a:lnSpc>
                <a:spcPct val="150000"/>
              </a:lnSpc>
              <a:spcBef>
                <a:spcPts val="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اتجاه يدعو للاهتمام بتأثير العوامل الاجتماعية والنفسية على تعرض الأفراد مثل المتغيرات الشخصية والسياق الذي يتم فيه التعرض، والنشاط الاجتماعي والتفاعل الاجتماعي للفرد.</a:t>
            </a:r>
            <a:endParaRPr sz="2400" dirty="0">
              <a:solidFill>
                <a:schemeClr val="lt1"/>
              </a:solidFill>
              <a:latin typeface="Calibri"/>
              <a:ea typeface="Calibri"/>
              <a:cs typeface="+mj-cs"/>
              <a:sym typeface="Calibri"/>
            </a:endParaRPr>
          </a:p>
          <a:p>
            <a:pPr marL="342900" marR="0" lvl="0" indent="-342900" algn="just" rtl="1">
              <a:lnSpc>
                <a:spcPct val="150000"/>
              </a:lnSpc>
              <a:spcBef>
                <a:spcPts val="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اتجاه يدعو للربط بين دوافع الاستخدام وأنماط الإشباع.</a:t>
            </a:r>
            <a:endParaRPr sz="2400" dirty="0">
              <a:solidFill>
                <a:schemeClr val="lt1"/>
              </a:solidFill>
              <a:latin typeface="Calibri"/>
              <a:ea typeface="Calibri"/>
              <a:cs typeface="+mj-cs"/>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41"/>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601" name="Google Shape;601;p41"/>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02" name="Google Shape;602;p41"/>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03" name="Google Shape;603;p41"/>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04" name="Google Shape;604;p41"/>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05" name="Google Shape;605;p41"/>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606" name="Google Shape;606;p41"/>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07" name="Google Shape;607;p41"/>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608" name="Google Shape;608;p41"/>
          <p:cNvSpPr/>
          <p:nvPr/>
        </p:nvSpPr>
        <p:spPr>
          <a:xfrm flipH="1">
            <a:off x="1319134" y="899652"/>
            <a:ext cx="10483660" cy="5411730"/>
          </a:xfrm>
          <a:prstGeom prst="roundRect">
            <a:avLst>
              <a:gd name="adj" fmla="val 16667"/>
            </a:avLst>
          </a:prstGeom>
          <a:solidFill>
            <a:schemeClr val="accent1">
              <a:lumMod val="75000"/>
              <a:alpha val="67450"/>
            </a:scheme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b="1" dirty="0">
                <a:solidFill>
                  <a:schemeClr val="lt1"/>
                </a:solidFill>
                <a:latin typeface="Calibri"/>
                <a:ea typeface="Calibri"/>
                <a:cs typeface="+mj-cs"/>
                <a:sym typeface="Calibri"/>
              </a:rPr>
              <a:t>ثانياً: نظرية انتقال الاتصال على مرحلتين ( خطوتين) </a:t>
            </a:r>
            <a:r>
              <a:rPr lang="ar-EG" sz="2400" b="1" dirty="0">
                <a:solidFill>
                  <a:schemeClr val="lt1"/>
                </a:solidFill>
                <a:latin typeface="Times New Roman"/>
                <a:ea typeface="Times New Roman"/>
                <a:cs typeface="+mj-cs"/>
                <a:sym typeface="Times New Roman"/>
              </a:rPr>
              <a:t>Two Step Flow Of Communication</a:t>
            </a:r>
            <a:r>
              <a:rPr lang="ar-EG" sz="2400" b="1" dirty="0">
                <a:solidFill>
                  <a:schemeClr val="lt1"/>
                </a:solidFill>
                <a:latin typeface="Arial"/>
                <a:ea typeface="Arial"/>
                <a:cs typeface="+mj-cs"/>
                <a:sym typeface="Arial"/>
              </a:rPr>
              <a:t> </a:t>
            </a:r>
            <a:endParaRPr sz="2400" b="1"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400" dirty="0">
                <a:solidFill>
                  <a:schemeClr val="lt1"/>
                </a:solidFill>
                <a:latin typeface="Arial"/>
                <a:ea typeface="Arial"/>
                <a:cs typeface="+mj-cs"/>
                <a:sym typeface="Arial"/>
              </a:rPr>
              <a:t> </a:t>
            </a:r>
            <a:r>
              <a:rPr lang="ar-EG" sz="2400" dirty="0">
                <a:solidFill>
                  <a:schemeClr val="lt1"/>
                </a:solidFill>
                <a:latin typeface="Calibri"/>
                <a:ea typeface="Calibri"/>
                <a:cs typeface="+mj-cs"/>
                <a:sym typeface="Calibri"/>
              </a:rPr>
              <a:t>أحدث نجاح الرئيس الأمريكي الديمقراطي " روزفلت" لدورة رئاسية جديدة صدمة كبرى في أوساط الباحثين، فرغم معارضة وسائل الإعلام له وعدائها لسياساته نجح في البقاء لفترة ثانية؛ مما دفع الباحثين لإعادة النظر في مقولة ( القوة الطاغية لوسائل الإعلام)، وهنا سعي هؤلاء الباحثين لتفسير تكون الرأي العام وتغيره، والتعرف على دور وسائل الاتصال في هذا المجال، وخلصوا بعد أبحاث طويلة إلى نتيجة مفادها أن الاتصال الشخصي يلعب دوراً مهماً في تكوين وتوجيه الرأي العام بجانب دور وسائل الإعلام وأن قادة الرأي يمثلون عنصراً مهماً في عملية الاتصال الشخصي ويلعبون دور الوسيط بين الأفراد ووسائل الإعلام، وأطلقوا على عملية سريان المعلومات من وسائل الإعلام إلى الجماهير عبر قادة الرأي اسم " تدفق الاتصال على مرحلتين".</a:t>
            </a:r>
            <a:endParaRPr sz="2400" dirty="0">
              <a:solidFill>
                <a:schemeClr val="lt1"/>
              </a:solidFill>
              <a:latin typeface="Calibri"/>
              <a:ea typeface="Calibri"/>
              <a:cs typeface="+mj-cs"/>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pic>
        <p:nvPicPr>
          <p:cNvPr id="614" name="Google Shape;614;p42"/>
          <p:cNvPicPr preferRelativeResize="0">
            <a:picLocks noGrp="1"/>
          </p:cNvPicPr>
          <p:nvPr>
            <p:ph type="pic" idx="2"/>
          </p:nvPr>
        </p:nvPicPr>
        <p:blipFill rotWithShape="1">
          <a:blip r:embed="rId3">
            <a:alphaModFix/>
          </a:blip>
          <a:srcRect l="13924" r="13924"/>
          <a:stretch/>
        </p:blipFill>
        <p:spPr>
          <a:xfrm>
            <a:off x="2808" y="0"/>
            <a:ext cx="5547684" cy="5573488"/>
          </a:xfrm>
          <a:prstGeom prst="rect">
            <a:avLst/>
          </a:prstGeom>
          <a:solidFill>
            <a:srgbClr val="D8D8D8">
              <a:alpha val="49803"/>
            </a:srgbClr>
          </a:solidFill>
          <a:ln>
            <a:noFill/>
          </a:ln>
        </p:spPr>
      </p:pic>
      <p:sp>
        <p:nvSpPr>
          <p:cNvPr id="615" name="Google Shape;615;p42"/>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16" name="Google Shape;616;p42"/>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17" name="Google Shape;617;p42"/>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18" name="Google Shape;618;p42"/>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19" name="Google Shape;619;p42"/>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620" name="Google Shape;620;p42"/>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21" name="Google Shape;621;p4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622" name="Google Shape;622;p42"/>
          <p:cNvSpPr/>
          <p:nvPr/>
        </p:nvSpPr>
        <p:spPr>
          <a:xfrm flipH="1">
            <a:off x="1759343" y="947906"/>
            <a:ext cx="9747315" cy="5098769"/>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b="1" u="sng" dirty="0">
                <a:solidFill>
                  <a:schemeClr val="lt1"/>
                </a:solidFill>
                <a:latin typeface="Calibri"/>
                <a:ea typeface="Calibri"/>
                <a:cs typeface="+mj-cs"/>
                <a:sym typeface="Calibri"/>
              </a:rPr>
              <a:t>وقد قدم كاتز 1956 رؤيته لفروض نظرية انتقال الاتصال على مرحلتين:</a:t>
            </a:r>
            <a:endParaRPr sz="2800" dirty="0">
              <a:solidFill>
                <a:schemeClr val="lt1"/>
              </a:solidFill>
              <a:latin typeface="Calibri"/>
              <a:ea typeface="Calibri"/>
              <a:cs typeface="+mj-cs"/>
              <a:sym typeface="Calibri"/>
            </a:endParaRPr>
          </a:p>
          <a:p>
            <a:pPr marL="342900" marR="0" lvl="0" indent="-342900" algn="just" rtl="1">
              <a:lnSpc>
                <a:spcPct val="115000"/>
              </a:lnSpc>
              <a:spcBef>
                <a:spcPts val="800"/>
              </a:spcBef>
              <a:spcAft>
                <a:spcPts val="0"/>
              </a:spcAft>
              <a:buClr>
                <a:schemeClr val="lt1"/>
              </a:buClr>
              <a:buSzPts val="2400"/>
              <a:buFont typeface="Calibri"/>
              <a:buAutoNum type="arabicPeriod"/>
            </a:pPr>
            <a:r>
              <a:rPr lang="ar-EG" sz="2800" dirty="0">
                <a:solidFill>
                  <a:schemeClr val="lt1"/>
                </a:solidFill>
                <a:latin typeface="Calibri"/>
                <a:ea typeface="Calibri"/>
                <a:cs typeface="+mj-cs"/>
                <a:sym typeface="Calibri"/>
              </a:rPr>
              <a:t>أن قادة الرأي والأفراد الذى يتأثرون بهم ينتمون إلى الجماعة نفسها سواء كانت الأسرة أو الأصدقاء أو زملاء العمل .</a:t>
            </a:r>
            <a:endParaRPr sz="2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800" dirty="0">
                <a:solidFill>
                  <a:schemeClr val="lt1"/>
                </a:solidFill>
                <a:latin typeface="Calibri"/>
                <a:ea typeface="Calibri"/>
                <a:cs typeface="+mj-cs"/>
                <a:sym typeface="Calibri"/>
              </a:rPr>
              <a:t>يعد قادة الرأي الأكثر تعرضاً واتصالاً بوسائل الإعلام ضمن تخصصهم.</a:t>
            </a:r>
            <a:endParaRPr sz="2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800" dirty="0">
                <a:solidFill>
                  <a:schemeClr val="lt1"/>
                </a:solidFill>
                <a:latin typeface="Calibri"/>
                <a:ea typeface="Calibri"/>
                <a:cs typeface="+mj-cs"/>
                <a:sym typeface="Calibri"/>
              </a:rPr>
              <a:t>تلعب العلاقات الشخصية دوراً هاماً كعملية اتصالية وهي تضغط على الأفراد ليتوافقوا مع سلوك وتفكير الجماعة .</a:t>
            </a:r>
            <a:endParaRPr sz="28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800" dirty="0">
                <a:solidFill>
                  <a:schemeClr val="lt1"/>
                </a:solidFill>
                <a:latin typeface="Calibri"/>
                <a:ea typeface="Calibri"/>
                <a:cs typeface="+mj-cs"/>
                <a:sym typeface="Calibri"/>
              </a:rPr>
              <a:t>أن قادة الرأي والأتباع يمكن أن يتبادلوا الأدوار في ظروف مختلفة.</a:t>
            </a:r>
            <a:endParaRPr sz="2800" dirty="0">
              <a:solidFill>
                <a:schemeClr val="lt1"/>
              </a:solidFill>
              <a:latin typeface="Calibri"/>
              <a:ea typeface="Calibri"/>
              <a:cs typeface="+mj-cs"/>
              <a:sym typeface="Calibri"/>
            </a:endParaRPr>
          </a:p>
          <a:p>
            <a:pPr marL="612140" marR="0" lvl="0" indent="0" algn="just" rtl="1">
              <a:lnSpc>
                <a:spcPct val="115000"/>
              </a:lnSpc>
              <a:spcBef>
                <a:spcPts val="0"/>
              </a:spcBef>
              <a:spcAft>
                <a:spcPts val="0"/>
              </a:spcAft>
              <a:buNone/>
            </a:pPr>
            <a:r>
              <a:rPr lang="ar-EG" sz="1600" dirty="0">
                <a:solidFill>
                  <a:srgbClr val="000000"/>
                </a:solidFill>
                <a:latin typeface="Calibri"/>
                <a:ea typeface="Calibri"/>
                <a:cs typeface="Calibri"/>
                <a:sym typeface="Calibri"/>
              </a:rPr>
              <a:t> </a:t>
            </a:r>
            <a:endParaRPr sz="1100" dirty="0">
              <a:solidFill>
                <a:schemeClr val="lt1"/>
              </a:solidFill>
              <a:latin typeface="Calibri"/>
              <a:ea typeface="Calibri"/>
              <a:cs typeface="Calibri"/>
              <a:sym typeface="Calibri"/>
            </a:endParaRPr>
          </a:p>
          <a:p>
            <a:pPr marL="1371600" marR="0" lvl="0" indent="0" algn="just" rtl="1">
              <a:lnSpc>
                <a:spcPct val="115000"/>
              </a:lnSpc>
              <a:spcBef>
                <a:spcPts val="0"/>
              </a:spcBef>
              <a:spcAft>
                <a:spcPts val="0"/>
              </a:spcAft>
              <a:buNone/>
            </a:pPr>
            <a:r>
              <a:rPr lang="ar-EG" sz="1600" dirty="0">
                <a:solidFill>
                  <a:srgbClr val="000000"/>
                </a:solidFill>
                <a:latin typeface="Calibri"/>
                <a:ea typeface="Calibri"/>
                <a:cs typeface="Calibri"/>
                <a:sym typeface="Calibri"/>
              </a:rPr>
              <a:t> </a:t>
            </a:r>
            <a:endParaRPr sz="1100" dirty="0">
              <a:solidFill>
                <a:schemeClr val="lt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8" name="Google Shape;628;p4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629" name="Google Shape;629;p4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30" name="Google Shape;630;p43"/>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31" name="Google Shape;631;p4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32" name="Google Shape;632;p4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33" name="Google Shape;633;p43"/>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634" name="Google Shape;634;p4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35" name="Google Shape;635;p43"/>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636" name="Google Shape;636;p43"/>
          <p:cNvSpPr/>
          <p:nvPr/>
        </p:nvSpPr>
        <p:spPr>
          <a:xfrm flipH="1">
            <a:off x="908368" y="899652"/>
            <a:ext cx="10894426" cy="5411730"/>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chemeClr val="lt1"/>
              </a:buClr>
              <a:buSzPts val="2400"/>
              <a:buFont typeface="Noto Sans Symbols"/>
              <a:buChar char="▪"/>
            </a:pPr>
            <a:r>
              <a:rPr lang="ar-EG" sz="2400" b="1" dirty="0">
                <a:solidFill>
                  <a:schemeClr val="lt1"/>
                </a:solidFill>
                <a:latin typeface="Calibri"/>
                <a:ea typeface="Calibri"/>
                <a:cs typeface="+mj-cs"/>
                <a:sym typeface="Calibri"/>
              </a:rPr>
              <a:t>مقاييس وأساليب لتحديد قادة الرأي:</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chemeClr val="lt1"/>
              </a:buClr>
              <a:buSzPts val="2400"/>
              <a:buFont typeface="Calibri"/>
              <a:buAutoNum type="arabicPeriod"/>
            </a:pPr>
            <a:r>
              <a:rPr lang="ar-EG" sz="2400" b="1" dirty="0">
                <a:solidFill>
                  <a:schemeClr val="lt1"/>
                </a:solidFill>
                <a:latin typeface="Calibri"/>
                <a:ea typeface="Calibri"/>
                <a:cs typeface="+mj-cs"/>
                <a:sym typeface="Calibri"/>
              </a:rPr>
              <a:t>المقياس السوسيومتري (الاجتماعي)</a:t>
            </a:r>
          </a:p>
          <a:p>
            <a:pPr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وفقاً لهذا المقياس يتم سؤال المبحوثين عن الأشخاص الذين يسعون إلى الحصول على معلومات عنهم، أو يطلبون النصيحة حول موضوع، وطبقاً للقياس السوسيومتري فإن الأشخاص الذين يذكر أكبر عدد من المبحوثين أنهم يلجأون إليهم طبقاً للمعلومات أو النصائح يعدون قادة رأي فيما يتعلق بالموضوع.</a:t>
            </a:r>
          </a:p>
          <a:p>
            <a:pPr marL="0"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2. </a:t>
            </a:r>
            <a:r>
              <a:rPr lang="ar-EG" sz="2400" b="1" dirty="0">
                <a:solidFill>
                  <a:schemeClr val="lt1"/>
                </a:solidFill>
                <a:latin typeface="Calibri"/>
                <a:ea typeface="Calibri"/>
                <a:cs typeface="+mj-cs"/>
                <a:sym typeface="Calibri"/>
              </a:rPr>
              <a:t>تقدير الخبراء:</a:t>
            </a:r>
            <a:r>
              <a:rPr lang="ar-EG" sz="2400" dirty="0">
                <a:solidFill>
                  <a:schemeClr val="lt1"/>
                </a:solidFill>
                <a:latin typeface="Calibri"/>
                <a:ea typeface="Calibri"/>
                <a:cs typeface="+mj-cs"/>
                <a:sym typeface="Calibri"/>
              </a:rPr>
              <a:t> وفقاً لهذا المقياس يتم سؤال الخبراء ممن يملكون معلومات عن النظام الاجتماعي أن يحددوا قادة الرأي في ذلك المجتمع خصوصاً حينما يكون ذلك المجتمع صغيراً.</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3. </a:t>
            </a:r>
            <a:r>
              <a:rPr lang="ar-EG" sz="2400" b="1" dirty="0">
                <a:solidFill>
                  <a:schemeClr val="lt1"/>
                </a:solidFill>
                <a:latin typeface="Calibri"/>
                <a:ea typeface="Calibri"/>
                <a:cs typeface="+mj-cs"/>
                <a:sym typeface="Calibri"/>
              </a:rPr>
              <a:t>التسمية الذاتية: </a:t>
            </a:r>
            <a:r>
              <a:rPr lang="ar-EG" sz="2400" dirty="0">
                <a:solidFill>
                  <a:schemeClr val="lt1"/>
                </a:solidFill>
                <a:latin typeface="Calibri"/>
                <a:ea typeface="Calibri"/>
                <a:cs typeface="+mj-cs"/>
                <a:sym typeface="Calibri"/>
              </a:rPr>
              <a:t>وفقاً لهذا الأسلوب يطلب من المبحوثين بيان إذا كان بقية أعضاء المجتمع يعتبرونهم مصادر للمعلومات أو يتمتعون بنفوذ مصدره مهاراتهم الاتصالية أكثر من غيرهم.</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chemeClr val="lt1"/>
                </a:solidFill>
                <a:latin typeface="Calibri"/>
                <a:ea typeface="Calibri"/>
                <a:cs typeface="+mj-cs"/>
                <a:sym typeface="Calibri"/>
              </a:rPr>
              <a:t>4. </a:t>
            </a:r>
            <a:r>
              <a:rPr lang="ar-EG" sz="2400" b="1" dirty="0">
                <a:solidFill>
                  <a:schemeClr val="lt1"/>
                </a:solidFill>
                <a:latin typeface="Calibri"/>
                <a:ea typeface="Calibri"/>
                <a:cs typeface="+mj-cs"/>
                <a:sym typeface="Calibri"/>
              </a:rPr>
              <a:t>الملاحظة: </a:t>
            </a:r>
            <a:r>
              <a:rPr lang="ar-EG" sz="2400" dirty="0">
                <a:solidFill>
                  <a:schemeClr val="lt1"/>
                </a:solidFill>
                <a:latin typeface="Calibri"/>
                <a:ea typeface="Calibri"/>
                <a:cs typeface="+mj-cs"/>
                <a:sym typeface="Calibri"/>
              </a:rPr>
              <a:t>وفقاً لهذا الأسلوب يرصد الباحث السلوك الاتصالي لفترة طويلة نسبياً لمعرفة أكثر الأشخاص الذين يلجأ إليهم أعضاء المجتمع للتزود بالنصيحة والمعلومات.</a:t>
            </a:r>
            <a:endParaRPr sz="2400" dirty="0">
              <a:solidFill>
                <a:schemeClr val="lt1"/>
              </a:solidFill>
              <a:latin typeface="Calibri"/>
              <a:ea typeface="Calibri"/>
              <a:cs typeface="+mj-cs"/>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pic>
        <p:nvPicPr>
          <p:cNvPr id="642" name="Google Shape;642;p4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643" name="Google Shape;643;p4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44" name="Google Shape;644;p4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645" name="Google Shape;645;p4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646" name="Google Shape;646;p4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647" name="Google Shape;647;p44"/>
          <p:cNvSpPr txBox="1"/>
          <p:nvPr/>
        </p:nvSpPr>
        <p:spPr>
          <a:xfrm>
            <a:off x="3598250" y="2495028"/>
            <a:ext cx="84173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648" name="Google Shape;648;p4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649" name="Google Shape;649;p44"/>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650" name="Google Shape;650;p44"/>
          <p:cNvSpPr/>
          <p:nvPr/>
        </p:nvSpPr>
        <p:spPr>
          <a:xfrm flipH="1">
            <a:off x="1790952" y="899652"/>
            <a:ext cx="10011842" cy="5098543"/>
          </a:xfrm>
          <a:prstGeom prst="roundRect">
            <a:avLst>
              <a:gd name="adj" fmla="val 16667"/>
            </a:avLst>
          </a:prstGeom>
          <a:solidFill>
            <a:srgbClr val="852F4A">
              <a:alpha val="67450"/>
            </a:srgbClr>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400" b="1" dirty="0">
                <a:solidFill>
                  <a:schemeClr val="lt1"/>
                </a:solidFill>
                <a:latin typeface="Calibri"/>
                <a:ea typeface="Calibri"/>
                <a:cs typeface="+mj-cs"/>
                <a:sym typeface="Calibri"/>
              </a:rPr>
              <a:t>ثالثاً: نظرية انتشار المبتكرات (المستحدثات)</a:t>
            </a:r>
            <a:r>
              <a:rPr lang="ar-EG" sz="2400" dirty="0">
                <a:solidFill>
                  <a:schemeClr val="lt1"/>
                </a:solidFill>
                <a:latin typeface="Calibri"/>
                <a:ea typeface="Calibri"/>
                <a:cs typeface="+mj-cs"/>
                <a:sym typeface="Calibri"/>
              </a:rPr>
              <a:t> </a:t>
            </a:r>
            <a:r>
              <a:rPr lang="ar-EG" sz="2400" b="1" dirty="0">
                <a:solidFill>
                  <a:schemeClr val="lt1"/>
                </a:solidFill>
                <a:latin typeface="Times New Roman"/>
                <a:ea typeface="Times New Roman"/>
                <a:cs typeface="+mj-cs"/>
                <a:sym typeface="Times New Roman"/>
              </a:rPr>
              <a:t>Diffusion of Innovation</a:t>
            </a:r>
            <a:endParaRPr sz="2400" dirty="0">
              <a:solidFill>
                <a:schemeClr val="lt1"/>
              </a:solidFill>
              <a:latin typeface="Calibri"/>
              <a:ea typeface="Calibri"/>
              <a:cs typeface="+mj-cs"/>
              <a:sym typeface="Calibri"/>
            </a:endParaRPr>
          </a:p>
          <a:p>
            <a:pPr marL="0" marR="0" lvl="0" indent="0" algn="just" rtl="1">
              <a:lnSpc>
                <a:spcPct val="115000"/>
              </a:lnSpc>
              <a:spcBef>
                <a:spcPts val="800"/>
              </a:spcBef>
              <a:spcAft>
                <a:spcPts val="0"/>
              </a:spcAft>
              <a:buNone/>
            </a:pPr>
            <a:r>
              <a:rPr lang="ar-EG" sz="2400" dirty="0">
                <a:solidFill>
                  <a:schemeClr val="lt1"/>
                </a:solidFill>
                <a:latin typeface="Calibri"/>
                <a:ea typeface="Calibri"/>
                <a:cs typeface="+mj-cs"/>
                <a:sym typeface="Calibri"/>
              </a:rPr>
              <a:t>ذهب بعض الدارسين في فترة الستينات إلى ضرورة الأخذ بمقولة انتقال المعلومات على مرحلتين، وقد اعتمدت نظرية انتشار المبتكرات على هذه المقولة، حيث افترضت أن هناك دوراً كبيراً لقادة الرأي في انتشار المبتكرات والمستحدثات</a:t>
            </a:r>
            <a:endParaRPr sz="2400" dirty="0">
              <a:cs typeface="+mj-cs"/>
            </a:endParaRPr>
          </a:p>
          <a:p>
            <a:pPr marL="342900" marR="0" lvl="0" indent="-342900" algn="just" rtl="1">
              <a:lnSpc>
                <a:spcPct val="115000"/>
              </a:lnSpc>
              <a:spcBef>
                <a:spcPts val="800"/>
              </a:spcBef>
              <a:spcAft>
                <a:spcPts val="0"/>
              </a:spcAft>
              <a:buClr>
                <a:schemeClr val="lt1"/>
              </a:buClr>
              <a:buSzPts val="2400"/>
              <a:buFont typeface="Arial"/>
              <a:buChar char="-"/>
            </a:pPr>
            <a:r>
              <a:rPr lang="ar-EG" sz="2400" b="1" dirty="0">
                <a:solidFill>
                  <a:schemeClr val="lt1"/>
                </a:solidFill>
                <a:latin typeface="Calibri"/>
                <a:ea typeface="Calibri"/>
                <a:cs typeface="+mj-cs"/>
                <a:sym typeface="Calibri"/>
              </a:rPr>
              <a:t>ويحدد روجرز وشوميكر </a:t>
            </a:r>
            <a:r>
              <a:rPr lang="ar-EG" sz="2400" b="1" dirty="0">
                <a:solidFill>
                  <a:schemeClr val="lt1"/>
                </a:solidFill>
                <a:latin typeface="Times New Roman"/>
                <a:ea typeface="Times New Roman"/>
                <a:cs typeface="+mj-cs"/>
                <a:sym typeface="Times New Roman"/>
              </a:rPr>
              <a:t>Rogers&amp; shoemaker </a:t>
            </a:r>
            <a:r>
              <a:rPr lang="ar-EG" sz="2400" b="1" dirty="0">
                <a:solidFill>
                  <a:schemeClr val="lt1"/>
                </a:solidFill>
                <a:latin typeface="Calibri"/>
                <a:ea typeface="Calibri"/>
                <a:cs typeface="+mj-cs"/>
                <a:sym typeface="Calibri"/>
              </a:rPr>
              <a:t>عدة ملاحظات حول قادة الرأي:</a:t>
            </a:r>
            <a:endParaRPr sz="24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يتعرض قادة الرأي لوسائل الإعلام أكثر من أتباعهم.</a:t>
            </a:r>
            <a:endParaRPr sz="24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إن قادة الرأي لديهم اتصال أكثر من أتباعهم مع وكلاء التغيير مثل المسؤولين عن برامج التنمية والجهات الرسمية.</a:t>
            </a:r>
            <a:endParaRPr sz="2400" dirty="0">
              <a:solidFill>
                <a:schemeClr val="lt1"/>
              </a:solidFill>
              <a:latin typeface="Calibri"/>
              <a:ea typeface="Calibri"/>
              <a:cs typeface="+mj-cs"/>
              <a:sym typeface="Calibri"/>
            </a:endParaRPr>
          </a:p>
          <a:p>
            <a:pPr marL="342900" marR="0" lvl="0" indent="-342900" algn="just" rtl="1">
              <a:lnSpc>
                <a:spcPct val="115000"/>
              </a:lnSpc>
              <a:spcBef>
                <a:spcPts val="0"/>
              </a:spcBef>
              <a:spcAft>
                <a:spcPts val="0"/>
              </a:spcAft>
              <a:buClr>
                <a:schemeClr val="lt1"/>
              </a:buClr>
              <a:buSzPts val="2400"/>
              <a:buFont typeface="Calibri"/>
              <a:buAutoNum type="arabicPeriod"/>
            </a:pPr>
            <a:r>
              <a:rPr lang="ar-EG" sz="2400" dirty="0">
                <a:solidFill>
                  <a:schemeClr val="lt1"/>
                </a:solidFill>
                <a:latin typeface="Calibri"/>
                <a:ea typeface="Calibri"/>
                <a:cs typeface="+mj-cs"/>
                <a:sym typeface="Calibri"/>
              </a:rPr>
              <a:t>يحتل قادة الرأي مراكز اجتماعية متميزة أكثر من غيرهم نتيجة وضعهم العلمي، أو الاقتصادي، أو الاجتماعي، أو المهني.</a:t>
            </a:r>
            <a:endParaRPr sz="2400" dirty="0">
              <a:solidFill>
                <a:schemeClr val="lt1"/>
              </a:solidFill>
              <a:latin typeface="Calibri"/>
              <a:ea typeface="Calibri"/>
              <a:cs typeface="+mj-cs"/>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p45"/>
          <p:cNvSpPr/>
          <p:nvPr/>
        </p:nvSpPr>
        <p:spPr>
          <a:xfrm>
            <a:off x="637064" y="2"/>
            <a:ext cx="1155493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56" name="Google Shape;656;p45"/>
          <p:cNvSpPr/>
          <p:nvPr/>
        </p:nvSpPr>
        <p:spPr>
          <a:xfrm>
            <a:off x="1856703" y="1008449"/>
            <a:ext cx="9386923" cy="448354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15000"/>
              </a:lnSpc>
              <a:spcBef>
                <a:spcPts val="0"/>
              </a:spcBef>
              <a:spcAft>
                <a:spcPts val="0"/>
              </a:spcAft>
              <a:buNone/>
            </a:pPr>
            <a:r>
              <a:rPr lang="ar-EG" sz="2800" dirty="0">
                <a:solidFill>
                  <a:srgbClr val="000000"/>
                </a:solidFill>
                <a:latin typeface="Arial"/>
                <a:ea typeface="Arial"/>
                <a:cs typeface="Arial"/>
                <a:sym typeface="Arial"/>
              </a:rPr>
              <a:t> </a:t>
            </a:r>
            <a:endParaRPr sz="1800" dirty="0">
              <a:solidFill>
                <a:schemeClr val="lt1"/>
              </a:solidFill>
              <a:latin typeface="Calibri"/>
              <a:ea typeface="Calibri"/>
              <a:cs typeface="Calibri"/>
              <a:sym typeface="Calibri"/>
            </a:endParaRPr>
          </a:p>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mj-cs"/>
                <a:sym typeface="Calibri"/>
              </a:rPr>
              <a:t>4. إن قادة الرأي أكثر انفتاحاً على العالم، وأكثر تقبلاً للأفكار الجديدة والتغيير من غيرهم</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mj-cs"/>
                <a:sym typeface="Calibri"/>
              </a:rPr>
              <a:t>5. إن قادة الرأي أكثر ابتكارية من أتباعهم، ولديهم أفكار جديدة، وقدرة على ابتكار الحلول، وتبني المستحدثات</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mj-cs"/>
                <a:sym typeface="Calibri"/>
              </a:rPr>
              <a:t>6. إن قادة الرأي أكثر مشاركة اجتماعية من أتباعهم</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mj-cs"/>
                <a:sym typeface="Calibri"/>
              </a:rPr>
              <a:t>7. قادة الرأي مرنين </a:t>
            </a:r>
            <a:r>
              <a:rPr lang="ar-EG" sz="2800" dirty="0">
                <a:latin typeface="Calibri"/>
                <a:ea typeface="Calibri"/>
                <a:cs typeface="+mj-cs"/>
                <a:sym typeface="Calibri"/>
              </a:rPr>
              <a:t>و عمليين</a:t>
            </a:r>
            <a:r>
              <a:rPr lang="ar-EG" sz="2800" dirty="0">
                <a:solidFill>
                  <a:srgbClr val="000000"/>
                </a:solidFill>
                <a:latin typeface="Calibri"/>
                <a:ea typeface="Calibri"/>
                <a:cs typeface="+mj-cs"/>
                <a:sym typeface="Calibri"/>
              </a:rPr>
              <a:t> فإذا كانت الأوضاع مواتية فهم ابتكاريون، أما إذا كانت الأوضاع غير مناسبة فهم غير ابتكارين.</a:t>
            </a:r>
            <a:endParaRPr sz="1800" dirty="0">
              <a:solidFill>
                <a:schemeClr val="lt1"/>
              </a:solidFill>
              <a:latin typeface="Calibri"/>
              <a:ea typeface="Calibri"/>
              <a:cs typeface="+mj-cs"/>
              <a:sym typeface="Calibri"/>
            </a:endParaRPr>
          </a:p>
        </p:txBody>
      </p:sp>
      <p:sp>
        <p:nvSpPr>
          <p:cNvPr id="657" name="Google Shape;657;p45"/>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58" name="Google Shape;658;p45"/>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659" name="Google Shape;659;p4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60" name="Google Shape;660;p4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61" name="Google Shape;661;p45"/>
          <p:cNvPicPr preferRelativeResize="0"/>
          <p:nvPr/>
        </p:nvPicPr>
        <p:blipFill rotWithShape="1">
          <a:blip r:embed="rId5">
            <a:alphaModFix/>
          </a:blip>
          <a:srcRect/>
          <a:stretch/>
        </p:blipFill>
        <p:spPr>
          <a:xfrm>
            <a:off x="9792929" y="6664"/>
            <a:ext cx="2193837" cy="861478"/>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4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67" name="Google Shape;667;p46"/>
          <p:cNvSpPr/>
          <p:nvPr/>
        </p:nvSpPr>
        <p:spPr>
          <a:xfrm>
            <a:off x="1908505" y="1008449"/>
            <a:ext cx="8914975" cy="452778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Arial"/>
              <a:buChar char="-"/>
            </a:pPr>
            <a:r>
              <a:rPr lang="ar-EG" sz="2800" b="1" dirty="0">
                <a:solidFill>
                  <a:srgbClr val="000000"/>
                </a:solidFill>
                <a:latin typeface="Calibri"/>
                <a:ea typeface="Calibri"/>
                <a:cs typeface="+mj-cs"/>
                <a:sym typeface="Calibri"/>
              </a:rPr>
              <a:t>ويقدم روجرز وشوميكر عناصر عملية تدفق المعلومات الخاصة بالمبتكرات على النحو التالي:</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المصدر (المرسل) : وهم المخترعون، والعلماء، وقادة الرأي</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الرسالة: وهي الابتكار الجديد.</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الوسيلة: وهي الاتصال الشخصي، ووسائل الاتصال الجماهيري.</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المستقبل (المتلقي): وهم أعضاء الجمهور في المجتمع.</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الأثر: وهو تغيير الأفكار والاتجاهات والسلوك.</a:t>
            </a:r>
            <a:endParaRPr sz="1800" dirty="0">
              <a:solidFill>
                <a:schemeClr val="lt1"/>
              </a:solidFill>
              <a:latin typeface="Calibri"/>
              <a:ea typeface="Calibri"/>
              <a:cs typeface="+mj-cs"/>
              <a:sym typeface="Calibri"/>
            </a:endParaRPr>
          </a:p>
        </p:txBody>
      </p:sp>
      <p:sp>
        <p:nvSpPr>
          <p:cNvPr id="668" name="Google Shape;668;p46"/>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69" name="Google Shape;669;p46"/>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670" name="Google Shape;670;p4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71" name="Google Shape;671;p46"/>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72" name="Google Shape;672;p46"/>
          <p:cNvPicPr preferRelativeResize="0"/>
          <p:nvPr/>
        </p:nvPicPr>
        <p:blipFill rotWithShape="1">
          <a:blip r:embed="rId5">
            <a:alphaModFix/>
          </a:blip>
          <a:srcRect/>
          <a:stretch/>
        </p:blipFill>
        <p:spPr>
          <a:xfrm>
            <a:off x="9660194" y="6663"/>
            <a:ext cx="2326572" cy="861479"/>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4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78" name="Google Shape;678;p47"/>
          <p:cNvSpPr/>
          <p:nvPr/>
        </p:nvSpPr>
        <p:spPr>
          <a:xfrm>
            <a:off x="1675622" y="1032358"/>
            <a:ext cx="9879314" cy="426231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Arial"/>
              <a:buChar char="-"/>
            </a:pPr>
            <a:r>
              <a:rPr lang="ar-EG" sz="2800" b="1" dirty="0">
                <a:solidFill>
                  <a:srgbClr val="000000"/>
                </a:solidFill>
                <a:latin typeface="Calibri"/>
                <a:ea typeface="Calibri"/>
                <a:cs typeface="Calibri"/>
                <a:sym typeface="Calibri"/>
              </a:rPr>
              <a:t>مراحل عملية تبني المستحدث :</a:t>
            </a:r>
            <a:endParaRPr sz="2800" dirty="0">
              <a:solidFill>
                <a:schemeClr val="lt1"/>
              </a:solidFill>
              <a:latin typeface="Calibri"/>
              <a:ea typeface="Calibri"/>
              <a:cs typeface="Calibri"/>
              <a:sym typeface="Calibri"/>
            </a:endParaRPr>
          </a:p>
          <a:p>
            <a:pPr marL="0" marR="0" lvl="0" indent="0" algn="justLow" rtl="1">
              <a:lnSpc>
                <a:spcPct val="115000"/>
              </a:lnSpc>
              <a:spcBef>
                <a:spcPts val="800"/>
              </a:spcBef>
              <a:spcAft>
                <a:spcPts val="0"/>
              </a:spcAft>
              <a:buNone/>
            </a:pPr>
            <a:r>
              <a:rPr lang="ar-EG" sz="2800" dirty="0">
                <a:solidFill>
                  <a:srgbClr val="000000"/>
                </a:solidFill>
                <a:latin typeface="Calibri"/>
                <a:ea typeface="Calibri"/>
                <a:cs typeface="Calibri"/>
                <a:sym typeface="Calibri"/>
              </a:rPr>
              <a:t>يعرف روجرز تبني الأفكار المستحدثة أنها العملية الفعلية التي ينقل الفرد عن طريقها الفكرة من مجرد العلم بها إلى تبني الفكر أو المستحدث، وتمر هذه العملية بخمس مراحل وهي:</a:t>
            </a:r>
            <a:endParaRPr sz="2800" dirty="0">
              <a:solidFill>
                <a:schemeClr val="lt1"/>
              </a:solidFill>
              <a:latin typeface="Calibri"/>
              <a:ea typeface="Calibri"/>
              <a:cs typeface="Calibri"/>
              <a:sym typeface="Calibri"/>
            </a:endParaRPr>
          </a:p>
          <a:p>
            <a:pPr marL="342900" marR="0" lvl="0" indent="-342900" algn="justLow" rtl="1">
              <a:lnSpc>
                <a:spcPct val="115000"/>
              </a:lnSpc>
              <a:spcBef>
                <a:spcPts val="800"/>
              </a:spcBef>
              <a:spcAft>
                <a:spcPts val="0"/>
              </a:spcAft>
              <a:buClr>
                <a:srgbClr val="000000"/>
              </a:buClr>
              <a:buSzPts val="2800"/>
              <a:buFont typeface="Calibri"/>
              <a:buAutoNum type="arabicPeriod"/>
            </a:pPr>
            <a:r>
              <a:rPr lang="ar-EG" sz="2800" b="1" dirty="0">
                <a:solidFill>
                  <a:srgbClr val="000000"/>
                </a:solidFill>
                <a:latin typeface="Calibri"/>
                <a:ea typeface="Calibri"/>
                <a:cs typeface="Calibri"/>
                <a:sym typeface="Calibri"/>
              </a:rPr>
              <a:t>المرحلة الأولي</a:t>
            </a:r>
            <a:r>
              <a:rPr lang="ar-EG" sz="2800" dirty="0">
                <a:solidFill>
                  <a:srgbClr val="000000"/>
                </a:solidFill>
                <a:latin typeface="Calibri"/>
                <a:ea typeface="Calibri"/>
                <a:cs typeface="Calibri"/>
                <a:sym typeface="Calibri"/>
              </a:rPr>
              <a:t>: مرحلة الشعور بالفكرة </a:t>
            </a:r>
            <a:r>
              <a:rPr lang="ar-EG" sz="2800" b="1" dirty="0">
                <a:solidFill>
                  <a:srgbClr val="000000"/>
                </a:solidFill>
                <a:latin typeface="Times New Roman"/>
                <a:ea typeface="Times New Roman"/>
                <a:cs typeface="Times New Roman"/>
                <a:sym typeface="Times New Roman"/>
              </a:rPr>
              <a:t>Awareness Stage</a:t>
            </a:r>
            <a:r>
              <a:rPr lang="ar-EG" sz="2800" dirty="0">
                <a:solidFill>
                  <a:srgbClr val="000000"/>
                </a:solidFill>
                <a:latin typeface="Arial"/>
                <a:ea typeface="Arial"/>
                <a:cs typeface="Arial"/>
                <a:sym typeface="Arial"/>
              </a:rPr>
              <a:t> وهذه المرحلة غالباً تكون عفوية بالمصادفة، ويطرح تساؤل هل الحاجة تسبق إدراك الفرد للفكرة المستحدثة، أو هل الإدراك للفكرة الجدية يخلق الحاجة إلى تلك الفكرة.</a:t>
            </a:r>
            <a:endParaRPr sz="2800" dirty="0">
              <a:solidFill>
                <a:schemeClr val="lt1"/>
              </a:solidFill>
              <a:latin typeface="Calibri"/>
              <a:ea typeface="Calibri"/>
              <a:cs typeface="Calibri"/>
              <a:sym typeface="Calibri"/>
            </a:endParaRPr>
          </a:p>
        </p:txBody>
      </p:sp>
      <p:sp>
        <p:nvSpPr>
          <p:cNvPr id="679" name="Google Shape;679;p47"/>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80" name="Google Shape;680;p47"/>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681" name="Google Shape;681;p47"/>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82" name="Google Shape;682;p47"/>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83" name="Google Shape;683;p47"/>
          <p:cNvPicPr preferRelativeResize="0"/>
          <p:nvPr/>
        </p:nvPicPr>
        <p:blipFill rotWithShape="1">
          <a:blip r:embed="rId5">
            <a:alphaModFix/>
          </a:blip>
          <a:srcRect/>
          <a:stretch/>
        </p:blipFill>
        <p:spPr>
          <a:xfrm>
            <a:off x="9586452" y="6664"/>
            <a:ext cx="2400314" cy="861478"/>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8" name="Google Shape;688;p4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89" name="Google Shape;689;p48"/>
          <p:cNvSpPr/>
          <p:nvPr/>
        </p:nvSpPr>
        <p:spPr>
          <a:xfrm>
            <a:off x="1675622" y="1032357"/>
            <a:ext cx="9879314" cy="5011557"/>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Calibri"/>
                <a:sym typeface="Calibri"/>
              </a:rPr>
              <a:t>2. </a:t>
            </a:r>
            <a:r>
              <a:rPr lang="ar-EG" sz="2800" b="1" dirty="0">
                <a:solidFill>
                  <a:srgbClr val="000000"/>
                </a:solidFill>
                <a:latin typeface="Calibri"/>
                <a:ea typeface="Calibri"/>
                <a:cs typeface="+mj-cs"/>
                <a:sym typeface="Calibri"/>
              </a:rPr>
              <a:t>المرحلة الثانية: </a:t>
            </a:r>
            <a:r>
              <a:rPr lang="ar-EG" sz="2800" dirty="0">
                <a:solidFill>
                  <a:srgbClr val="000000"/>
                </a:solidFill>
                <a:latin typeface="Calibri"/>
                <a:ea typeface="Calibri"/>
                <a:cs typeface="+mj-cs"/>
                <a:sym typeface="Calibri"/>
              </a:rPr>
              <a:t>مرحلة الاهتمام </a:t>
            </a:r>
            <a:r>
              <a:rPr lang="ar-EG" sz="2800" b="1" dirty="0">
                <a:solidFill>
                  <a:srgbClr val="000000"/>
                </a:solidFill>
                <a:latin typeface="Times New Roman"/>
                <a:ea typeface="Times New Roman"/>
                <a:cs typeface="+mj-cs"/>
                <a:sym typeface="Times New Roman"/>
              </a:rPr>
              <a:t>Interest</a:t>
            </a:r>
            <a:r>
              <a:rPr lang="ar-EG" sz="2800" dirty="0">
                <a:solidFill>
                  <a:srgbClr val="000000"/>
                </a:solidFill>
                <a:latin typeface="Arial"/>
                <a:ea typeface="Arial"/>
                <a:cs typeface="+mj-cs"/>
                <a:sym typeface="Arial"/>
              </a:rPr>
              <a:t> يصبح الفرد في هذه المرحلة راغباً في التعرف على تفاصيل الفكرة الجديدة، ويسعى إلى تنمية معلوماته عنها، وهنا يصبح الفرد أكثر ارتباطاً من الناحية النفسية بالفكرة، أو الابتكار الجديد، ولذلك يكون سلوكه هادفاً.</a:t>
            </a:r>
            <a:endParaRPr sz="18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800" dirty="0">
                <a:solidFill>
                  <a:srgbClr val="000000"/>
                </a:solidFill>
                <a:latin typeface="Calibri"/>
                <a:ea typeface="Calibri"/>
                <a:cs typeface="+mj-cs"/>
                <a:sym typeface="Calibri"/>
              </a:rPr>
              <a:t>3. </a:t>
            </a:r>
            <a:r>
              <a:rPr lang="ar-EG" sz="2800" b="1" dirty="0">
                <a:solidFill>
                  <a:srgbClr val="000000"/>
                </a:solidFill>
                <a:latin typeface="Calibri"/>
                <a:ea typeface="Calibri"/>
                <a:cs typeface="+mj-cs"/>
                <a:sym typeface="Calibri"/>
              </a:rPr>
              <a:t>المرحلة الثالثة : </a:t>
            </a:r>
            <a:r>
              <a:rPr lang="ar-EG" sz="2800" dirty="0">
                <a:solidFill>
                  <a:srgbClr val="000000"/>
                </a:solidFill>
                <a:latin typeface="Calibri"/>
                <a:ea typeface="Calibri"/>
                <a:cs typeface="+mj-cs"/>
                <a:sym typeface="Calibri"/>
              </a:rPr>
              <a:t>مرحلة التقييم </a:t>
            </a:r>
            <a:r>
              <a:rPr lang="ar-EG" sz="2800" b="1" dirty="0">
                <a:solidFill>
                  <a:srgbClr val="000000"/>
                </a:solidFill>
                <a:latin typeface="Times New Roman"/>
                <a:ea typeface="Times New Roman"/>
                <a:cs typeface="+mj-cs"/>
                <a:sym typeface="Times New Roman"/>
              </a:rPr>
              <a:t>Evolution </a:t>
            </a:r>
            <a:r>
              <a:rPr lang="ar-EG" sz="2800" dirty="0">
                <a:solidFill>
                  <a:srgbClr val="000000"/>
                </a:solidFill>
                <a:latin typeface="Calibri"/>
                <a:ea typeface="Calibri"/>
                <a:cs typeface="+mj-cs"/>
                <a:sym typeface="Calibri"/>
              </a:rPr>
              <a:t>يطبق الفرد في هذه المرحلة الفكرة المستحدثة تطبيقاً عقلياً في ضوء موقفه وسلوكه الحالي، وكذلك موقفه في المستقبل، وبعدها يقرر إذا كان سيجرب تلك الفكرة أم لا، وفى هذه المرحلة يحصل نوع من المحاكمة العقلية لمميزات وعيوب السلعة، فإذا تفوقت مزايا الفكرة الجديدة على عيوبها على الأغلب يقرر القيام بالتجربة، وفى هذه المرحلة يسعى للحصول على المعلومات والنصائح من الآخرين.</a:t>
            </a:r>
            <a:endParaRPr sz="1800" dirty="0">
              <a:solidFill>
                <a:schemeClr val="lt1"/>
              </a:solidFill>
              <a:latin typeface="Calibri"/>
              <a:ea typeface="Calibri"/>
              <a:cs typeface="+mj-cs"/>
              <a:sym typeface="Calibri"/>
            </a:endParaRPr>
          </a:p>
        </p:txBody>
      </p:sp>
      <p:sp>
        <p:nvSpPr>
          <p:cNvPr id="690" name="Google Shape;690;p48"/>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691" name="Google Shape;691;p48"/>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692" name="Google Shape;692;p48"/>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93" name="Google Shape;693;p4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94" name="Google Shape;694;p48"/>
          <p:cNvPicPr preferRelativeResize="0"/>
          <p:nvPr/>
        </p:nvPicPr>
        <p:blipFill rotWithShape="1">
          <a:blip r:embed="rId5">
            <a:alphaModFix/>
          </a:blip>
          <a:srcRect/>
          <a:stretch/>
        </p:blipFill>
        <p:spPr>
          <a:xfrm>
            <a:off x="9704439" y="6663"/>
            <a:ext cx="2282327" cy="861479"/>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4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00" name="Google Shape;700;p49"/>
          <p:cNvSpPr/>
          <p:nvPr/>
        </p:nvSpPr>
        <p:spPr>
          <a:xfrm>
            <a:off x="2050026" y="1032358"/>
            <a:ext cx="9504910" cy="43508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 rtl="1">
              <a:lnSpc>
                <a:spcPct val="150000"/>
              </a:lnSpc>
              <a:spcBef>
                <a:spcPts val="0"/>
              </a:spcBef>
              <a:spcAft>
                <a:spcPts val="0"/>
              </a:spcAft>
              <a:buNone/>
            </a:pPr>
            <a:r>
              <a:rPr lang="ar-EG" sz="2800" dirty="0">
                <a:solidFill>
                  <a:srgbClr val="000000"/>
                </a:solidFill>
                <a:latin typeface="Calibri"/>
                <a:ea typeface="Calibri"/>
                <a:cs typeface="+mj-cs"/>
                <a:sym typeface="Calibri"/>
              </a:rPr>
              <a:t>4. </a:t>
            </a:r>
            <a:r>
              <a:rPr lang="ar-EG" sz="2800" b="1" dirty="0">
                <a:solidFill>
                  <a:srgbClr val="000000"/>
                </a:solidFill>
                <a:latin typeface="Calibri"/>
                <a:ea typeface="Calibri"/>
                <a:cs typeface="+mj-cs"/>
                <a:sym typeface="Calibri"/>
              </a:rPr>
              <a:t>المرحلة الرابعة: </a:t>
            </a:r>
            <a:r>
              <a:rPr lang="ar-EG" sz="2800" dirty="0">
                <a:solidFill>
                  <a:srgbClr val="000000"/>
                </a:solidFill>
                <a:latin typeface="Calibri"/>
                <a:ea typeface="Calibri"/>
                <a:cs typeface="+mj-cs"/>
                <a:sym typeface="Calibri"/>
              </a:rPr>
              <a:t>مرحلة التجريب </a:t>
            </a:r>
            <a:r>
              <a:rPr lang="ar-EG" sz="2800" dirty="0">
                <a:solidFill>
                  <a:srgbClr val="000000"/>
                </a:solidFill>
                <a:latin typeface="Adobe Garamond Pro Bold" panose="02020702060506020403" pitchFamily="18" charset="0"/>
                <a:cs typeface="+mj-cs"/>
                <a:sym typeface="Arial"/>
              </a:rPr>
              <a:t>Trial</a:t>
            </a:r>
            <a:r>
              <a:rPr lang="ar-EG" sz="2800" dirty="0">
                <a:solidFill>
                  <a:srgbClr val="000000"/>
                </a:solidFill>
                <a:latin typeface="Arial"/>
                <a:ea typeface="Arial"/>
                <a:cs typeface="+mj-cs"/>
                <a:sym typeface="Arial"/>
              </a:rPr>
              <a:t> </a:t>
            </a:r>
            <a:r>
              <a:rPr lang="ar-EG" sz="2800" dirty="0">
                <a:solidFill>
                  <a:srgbClr val="000000"/>
                </a:solidFill>
                <a:latin typeface="Calibri"/>
                <a:ea typeface="Calibri"/>
                <a:cs typeface="+mj-cs"/>
                <a:sym typeface="Calibri"/>
              </a:rPr>
              <a:t>تتميز هذه الفكرة بالثبات النسبي، وفى هذه المرحلة يكون الفرد قد انتهى إلى قرار تبني الفكرة المستحدثة بعد اقتناعه بحدودها وفوائدها، غير أن الفرد قد يتراجع عن الفكرة المستحدثة لأسباب كثيرة.</a:t>
            </a:r>
            <a:endParaRPr sz="2800" dirty="0">
              <a:solidFill>
                <a:schemeClr val="lt1"/>
              </a:solidFill>
              <a:latin typeface="Calibri"/>
              <a:ea typeface="Calibri"/>
              <a:cs typeface="+mj-cs"/>
              <a:sym typeface="Calibri"/>
            </a:endParaRPr>
          </a:p>
          <a:p>
            <a:pPr marL="0" marR="0" lvl="0" indent="0" algn="just" rtl="1">
              <a:lnSpc>
                <a:spcPct val="150000"/>
              </a:lnSpc>
              <a:spcBef>
                <a:spcPts val="0"/>
              </a:spcBef>
              <a:spcAft>
                <a:spcPts val="0"/>
              </a:spcAft>
              <a:buNone/>
            </a:pPr>
            <a:r>
              <a:rPr lang="ar-EG" sz="2800" dirty="0">
                <a:solidFill>
                  <a:srgbClr val="000000"/>
                </a:solidFill>
                <a:latin typeface="Calibri"/>
                <a:ea typeface="Calibri"/>
                <a:cs typeface="+mj-cs"/>
                <a:sym typeface="Calibri"/>
              </a:rPr>
              <a:t>5. </a:t>
            </a:r>
            <a:r>
              <a:rPr lang="ar-EG" sz="2800" b="1" dirty="0">
                <a:solidFill>
                  <a:srgbClr val="000000"/>
                </a:solidFill>
                <a:latin typeface="Calibri"/>
                <a:ea typeface="Calibri"/>
                <a:cs typeface="+mj-cs"/>
                <a:sym typeface="Calibri"/>
              </a:rPr>
              <a:t>المرحلة الخامسة: </a:t>
            </a:r>
            <a:r>
              <a:rPr lang="ar-EG" sz="2800" dirty="0">
                <a:solidFill>
                  <a:srgbClr val="000000"/>
                </a:solidFill>
                <a:latin typeface="Calibri"/>
                <a:ea typeface="Calibri"/>
                <a:cs typeface="+mj-cs"/>
                <a:sym typeface="Calibri"/>
              </a:rPr>
              <a:t>مرحلة التبني  وهي المرحلة النهائية التي تعد سلوكاً، وهى الهدف النهائي لأى رسالة إعلامية أو اتصالية.</a:t>
            </a:r>
            <a:endParaRPr sz="2800" dirty="0">
              <a:solidFill>
                <a:schemeClr val="lt1"/>
              </a:solidFill>
              <a:latin typeface="Calibri"/>
              <a:ea typeface="Calibri"/>
              <a:cs typeface="+mj-cs"/>
              <a:sym typeface="Calibri"/>
            </a:endParaRPr>
          </a:p>
        </p:txBody>
      </p:sp>
      <p:sp>
        <p:nvSpPr>
          <p:cNvPr id="701" name="Google Shape;701;p49"/>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02" name="Google Shape;702;p49"/>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703" name="Google Shape;703;p49"/>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04" name="Google Shape;704;p49"/>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05" name="Google Shape;705;p49"/>
          <p:cNvPicPr preferRelativeResize="0"/>
          <p:nvPr/>
        </p:nvPicPr>
        <p:blipFill rotWithShape="1">
          <a:blip r:embed="rId5">
            <a:alphaModFix/>
          </a:blip>
          <a:srcRect/>
          <a:stretch/>
        </p:blipFill>
        <p:spPr>
          <a:xfrm>
            <a:off x="9733935" y="6664"/>
            <a:ext cx="2252831" cy="936944"/>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5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11" name="Google Shape;711;p50"/>
          <p:cNvSpPr/>
          <p:nvPr/>
        </p:nvSpPr>
        <p:spPr>
          <a:xfrm>
            <a:off x="1902542" y="1032358"/>
            <a:ext cx="9652394" cy="473426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marR="0" lvl="0" indent="-342900" algn="justLow" rtl="1">
              <a:lnSpc>
                <a:spcPct val="115000"/>
              </a:lnSpc>
              <a:spcBef>
                <a:spcPts val="0"/>
              </a:spcBef>
              <a:spcAft>
                <a:spcPts val="0"/>
              </a:spcAft>
              <a:buClr>
                <a:srgbClr val="000000"/>
              </a:buClr>
              <a:buSzPts val="2800"/>
              <a:buFont typeface="Arial"/>
              <a:buChar char="-"/>
            </a:pPr>
            <a:r>
              <a:rPr lang="ar-EG" sz="2800" b="1" dirty="0">
                <a:solidFill>
                  <a:srgbClr val="000000"/>
                </a:solidFill>
                <a:latin typeface="Calibri"/>
                <a:ea typeface="Calibri"/>
                <a:cs typeface="+mj-cs"/>
                <a:sym typeface="Calibri"/>
              </a:rPr>
              <a:t>ملاحظات وانتقادات حول مراحل عملية تبني المبتكرات (المستحدثات).</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إن هذه المراحل قد ينقصها الاستمرار.</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ثبت أن المراحل الخمس ليس متساوية الطول، بل تختلف من فرد لآخر تبعاً لعوامل شخصية واجتماعية متفاعلة مع بعضها.</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إن المراحل الخمس ليست محددة ولا منفصلة بل كثيراً ما تتداخل مع بعضها.</a:t>
            </a:r>
            <a:endParaRPr sz="18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800"/>
              <a:buFont typeface="Calibri"/>
              <a:buAutoNum type="arabicPeriod"/>
            </a:pPr>
            <a:r>
              <a:rPr lang="ar-EG" sz="2800" dirty="0">
                <a:solidFill>
                  <a:srgbClr val="000000"/>
                </a:solidFill>
                <a:latin typeface="Calibri"/>
                <a:ea typeface="Calibri"/>
                <a:cs typeface="+mj-cs"/>
                <a:sym typeface="Calibri"/>
              </a:rPr>
              <a:t>أن المراحل الخمس لا تحدث دائماً وفق التسلسل السابق كما أن بعض الأفراد قد يتبنون مبتكراً ما دون الدخول في مرحلة التجريب على نطاق ضيق، كما أن التقييم بعد عملية مستمرة ومصاحبة لكل مرحلة، وليست مجرد مرحلة مستقلة.</a:t>
            </a:r>
            <a:endParaRPr sz="1800" dirty="0">
              <a:solidFill>
                <a:schemeClr val="lt1"/>
              </a:solidFill>
              <a:latin typeface="Calibri"/>
              <a:ea typeface="Calibri"/>
              <a:cs typeface="+mj-cs"/>
              <a:sym typeface="Calibri"/>
            </a:endParaRPr>
          </a:p>
        </p:txBody>
      </p:sp>
      <p:sp>
        <p:nvSpPr>
          <p:cNvPr id="712" name="Google Shape;712;p50"/>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13" name="Google Shape;713;p50"/>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714" name="Google Shape;714;p50"/>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15" name="Google Shape;715;p5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16" name="Google Shape;716;p50"/>
          <p:cNvPicPr preferRelativeResize="0"/>
          <p:nvPr/>
        </p:nvPicPr>
        <p:blipFill rotWithShape="1">
          <a:blip r:embed="rId5">
            <a:alphaModFix/>
          </a:blip>
          <a:srcRect/>
          <a:stretch/>
        </p:blipFill>
        <p:spPr>
          <a:xfrm>
            <a:off x="9645445" y="6664"/>
            <a:ext cx="2341321" cy="861478"/>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sp>
        <p:nvSpPr>
          <p:cNvPr id="721" name="Google Shape;721;p5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22" name="Google Shape;722;p51"/>
          <p:cNvSpPr/>
          <p:nvPr/>
        </p:nvSpPr>
        <p:spPr>
          <a:xfrm>
            <a:off x="1364043" y="1032357"/>
            <a:ext cx="10190893" cy="5275691"/>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dirty="0">
                <a:solidFill>
                  <a:srgbClr val="000000"/>
                </a:solidFill>
                <a:latin typeface="Calibri"/>
                <a:ea typeface="Calibri"/>
                <a:cs typeface="+mj-cs"/>
                <a:sym typeface="Calibri"/>
              </a:rPr>
              <a:t>5. لوحظ أن بعض الأفراد قد يتخطون مرحلة أو أكثر من هذه المراحل، فيقفزون من مرحلة التقييم إلى مرحلة التبني الكامل دون أن يمروا بمرحلة التجريب على نطاق ضيق، أو أن يقفزوا من مرحلة الاهتمام إلى مرحلة التجريب مباشرة دون القيام بتقييم كاف للفكرة المستحدثة.</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000000"/>
                </a:solidFill>
                <a:latin typeface="Calibri"/>
                <a:ea typeface="Calibri"/>
                <a:cs typeface="+mj-cs"/>
                <a:sym typeface="Calibri"/>
              </a:rPr>
              <a:t>6. لوحظ أن معدل انتشار الأفكار المستحدثة يكون بطيئا في أول الأمر، ثم تزداد سرعة الانتشار بالتدريج كلما رأوا الأفراد أو سمعوا عن نجاحها.</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000000"/>
                </a:solidFill>
                <a:latin typeface="Calibri"/>
                <a:ea typeface="Calibri"/>
                <a:cs typeface="+mj-cs"/>
                <a:sym typeface="Calibri"/>
              </a:rPr>
              <a:t>7. لوحظ أن السلوك الاتصالي يختلف في كل مرحلة عن الأخرى من مراحل تبني الأفكار المستحدثة ويقصد بالسلوك الاتصالي نوع المصادر، وتكرار الاتصال بهذه المصادر.</a:t>
            </a:r>
            <a:endParaRPr sz="2400" dirty="0">
              <a:cs typeface="+mj-cs"/>
            </a:endParaRPr>
          </a:p>
          <a:p>
            <a:pPr marL="0" marR="0" lvl="0" indent="0" algn="justLow" rtl="1">
              <a:lnSpc>
                <a:spcPct val="115000"/>
              </a:lnSpc>
              <a:spcBef>
                <a:spcPts val="800"/>
              </a:spcBef>
              <a:spcAft>
                <a:spcPts val="0"/>
              </a:spcAft>
              <a:buNone/>
            </a:pPr>
            <a:r>
              <a:rPr lang="ar-EG" sz="2400" dirty="0">
                <a:solidFill>
                  <a:srgbClr val="000000"/>
                </a:solidFill>
                <a:latin typeface="Arial"/>
                <a:ea typeface="Arial"/>
                <a:cs typeface="+mj-cs"/>
                <a:sym typeface="Arial"/>
              </a:rPr>
              <a:t>8. </a:t>
            </a:r>
            <a:r>
              <a:rPr lang="ar-EG" sz="2400" dirty="0">
                <a:solidFill>
                  <a:srgbClr val="000000"/>
                </a:solidFill>
                <a:latin typeface="Calibri"/>
                <a:ea typeface="Calibri"/>
                <a:cs typeface="+mj-cs"/>
                <a:sym typeface="Calibri"/>
              </a:rPr>
              <a:t>لوحظ أن الأفراد قد يتغاضون عن الفكرة المستحدثة في أي مرحلة من مراحل تبني المستحدث، وقد اصطلح على أن يسمي هذا التغاضي باسم الرفض" </a:t>
            </a:r>
            <a:r>
              <a:rPr lang="en-US" sz="2400" b="1" dirty="0">
                <a:solidFill>
                  <a:srgbClr val="000000"/>
                </a:solidFill>
                <a:latin typeface="Times New Roman"/>
                <a:ea typeface="Times New Roman"/>
                <a:cs typeface="+mj-cs"/>
                <a:sym typeface="Times New Roman"/>
              </a:rPr>
              <a:t>Retention</a:t>
            </a:r>
            <a:r>
              <a:rPr lang="ar-EG" sz="2400" dirty="0">
                <a:solidFill>
                  <a:srgbClr val="000000"/>
                </a:solidFill>
                <a:latin typeface="Arial"/>
                <a:ea typeface="Arial"/>
                <a:cs typeface="+mj-cs"/>
                <a:sym typeface="Arial"/>
              </a:rPr>
              <a:t> </a:t>
            </a:r>
            <a:r>
              <a:rPr lang="ar-EG" sz="2400" dirty="0">
                <a:solidFill>
                  <a:srgbClr val="000000"/>
                </a:solidFill>
                <a:latin typeface="Calibri"/>
                <a:ea typeface="Calibri"/>
                <a:cs typeface="+mj-cs"/>
                <a:sym typeface="Calibri"/>
              </a:rPr>
              <a:t> إذا حدث في إحدى المراحل الأربع الأولي، أما إذا حدث في المرحلة الخامسة هي مرحلة التبني فإن التغاضي هنا يسمي عدم الاستمرار </a:t>
            </a:r>
            <a:r>
              <a:rPr lang="ar-EG" sz="2400" b="1" dirty="0">
                <a:solidFill>
                  <a:srgbClr val="000000"/>
                </a:solidFill>
                <a:latin typeface="Times New Roman"/>
                <a:ea typeface="Times New Roman"/>
                <a:cs typeface="+mj-cs"/>
                <a:sym typeface="Times New Roman"/>
              </a:rPr>
              <a:t>Discontinuance</a:t>
            </a:r>
            <a:endParaRPr sz="2400" dirty="0">
              <a:solidFill>
                <a:schemeClr val="lt1"/>
              </a:solidFill>
              <a:latin typeface="Calibri"/>
              <a:ea typeface="Calibri"/>
              <a:cs typeface="+mj-cs"/>
              <a:sym typeface="Calibri"/>
            </a:endParaRPr>
          </a:p>
          <a:p>
            <a:pPr marL="0" marR="0" lvl="0" indent="0" algn="just" rtl="1">
              <a:lnSpc>
                <a:spcPct val="115000"/>
              </a:lnSpc>
              <a:spcBef>
                <a:spcPts val="0"/>
              </a:spcBef>
              <a:spcAft>
                <a:spcPts val="0"/>
              </a:spcAft>
              <a:buNone/>
            </a:pPr>
            <a:endParaRPr sz="1200" dirty="0">
              <a:solidFill>
                <a:schemeClr val="lt1"/>
              </a:solidFill>
              <a:latin typeface="Calibri"/>
              <a:ea typeface="Calibri"/>
              <a:cs typeface="Calibri"/>
              <a:sym typeface="Calibri"/>
            </a:endParaRPr>
          </a:p>
        </p:txBody>
      </p:sp>
      <p:sp>
        <p:nvSpPr>
          <p:cNvPr id="723" name="Google Shape;723;p51"/>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24" name="Google Shape;724;p51"/>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725" name="Google Shape;725;p5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26" name="Google Shape;726;p5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27" name="Google Shape;727;p51"/>
          <p:cNvPicPr preferRelativeResize="0"/>
          <p:nvPr/>
        </p:nvPicPr>
        <p:blipFill rotWithShape="1">
          <a:blip r:embed="rId5">
            <a:alphaModFix/>
          </a:blip>
          <a:srcRect/>
          <a:stretch/>
        </p:blipFill>
        <p:spPr>
          <a:xfrm>
            <a:off x="9630697" y="6664"/>
            <a:ext cx="2356069" cy="861478"/>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sp>
        <p:nvSpPr>
          <p:cNvPr id="732" name="Google Shape;732;p5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33" name="Google Shape;733;p52"/>
          <p:cNvSpPr/>
          <p:nvPr/>
        </p:nvSpPr>
        <p:spPr>
          <a:xfrm>
            <a:off x="1932039" y="1032357"/>
            <a:ext cx="9622897" cy="511772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0" algn="justLow" rtl="1">
              <a:lnSpc>
                <a:spcPct val="115000"/>
              </a:lnSpc>
              <a:spcBef>
                <a:spcPts val="0"/>
              </a:spcBef>
              <a:spcAft>
                <a:spcPts val="0"/>
              </a:spcAft>
              <a:buNone/>
            </a:pPr>
            <a:r>
              <a:rPr lang="ar-EG" sz="1200" dirty="0">
                <a:solidFill>
                  <a:srgbClr val="000000"/>
                </a:solidFill>
                <a:latin typeface="Calibri"/>
                <a:ea typeface="Calibri"/>
                <a:cs typeface="+mj-cs"/>
                <a:sym typeface="Calibri"/>
              </a:rPr>
              <a:t> </a:t>
            </a:r>
            <a:endParaRPr sz="1000" dirty="0">
              <a:solidFill>
                <a:schemeClr val="lt1"/>
              </a:solidFill>
              <a:latin typeface="Calibri"/>
              <a:ea typeface="Calibri"/>
              <a:cs typeface="+mj-cs"/>
              <a:sym typeface="Calibri"/>
            </a:endParaRPr>
          </a:p>
          <a:p>
            <a:pPr marL="457200" marR="0" lvl="0" indent="-457200" algn="justLow" rtl="1">
              <a:lnSpc>
                <a:spcPct val="115000"/>
              </a:lnSpc>
              <a:spcBef>
                <a:spcPts val="0"/>
              </a:spcBef>
              <a:spcAft>
                <a:spcPts val="0"/>
              </a:spcAft>
              <a:buClr>
                <a:srgbClr val="000000"/>
              </a:buClr>
              <a:buSzPts val="2800"/>
              <a:buFont typeface="Wingdings" panose="05000000000000000000" pitchFamily="2" charset="2"/>
              <a:buChar char="§"/>
            </a:pPr>
            <a:r>
              <a:rPr lang="ar-EG" sz="2800" b="1" dirty="0">
                <a:solidFill>
                  <a:srgbClr val="000000"/>
                </a:solidFill>
                <a:latin typeface="Calibri"/>
                <a:ea typeface="Calibri"/>
                <a:cs typeface="+mj-cs"/>
                <a:sym typeface="Calibri"/>
              </a:rPr>
              <a:t>اتجاهات جديدة في نظرية نشر المبتكرات:</a:t>
            </a:r>
            <a:endParaRPr sz="2800" dirty="0">
              <a:solidFill>
                <a:schemeClr val="lt1"/>
              </a:solidFill>
              <a:latin typeface="Calibri"/>
              <a:ea typeface="Calibri"/>
              <a:cs typeface="+mj-cs"/>
              <a:sym typeface="Calibri"/>
            </a:endParaRPr>
          </a:p>
          <a:p>
            <a:pPr marL="0" marR="0" lvl="0" indent="0" algn="justLow" rtl="1">
              <a:lnSpc>
                <a:spcPct val="115000"/>
              </a:lnSpc>
              <a:spcBef>
                <a:spcPts val="800"/>
              </a:spcBef>
              <a:spcAft>
                <a:spcPts val="0"/>
              </a:spcAft>
              <a:buNone/>
            </a:pPr>
            <a:r>
              <a:rPr lang="ar-EG" sz="2400" dirty="0">
                <a:solidFill>
                  <a:srgbClr val="000000"/>
                </a:solidFill>
                <a:latin typeface="Calibri"/>
                <a:ea typeface="Calibri"/>
                <a:cs typeface="+mj-cs"/>
                <a:sym typeface="Calibri"/>
              </a:rPr>
              <a:t>توصل روجرز وشوميكر إلى مصطلح أكثر شمولية من مصطلح عملية التبني وهو عملية اتخاذ قرار الابتكار، ويُشير هذا المصطلح إلى العملية العقلانية التي يمر بها الفرد بدءاً من معرفته الأولي بالفكرة الجديدة حتى اتخاذ قرار التبني أو رفض أو تثبيت الفكرة أو ترسيخ هذا القرار، وقد قدما نموذجاً لعملية اتخاذ قرار الابتكار يشكل على  خمس مراحل هي:</a:t>
            </a:r>
            <a:endParaRPr sz="2400" dirty="0">
              <a:solidFill>
                <a:schemeClr val="lt1"/>
              </a:solidFill>
              <a:latin typeface="Calibri"/>
              <a:ea typeface="Calibri"/>
              <a:cs typeface="+mj-cs"/>
              <a:sym typeface="Calibri"/>
            </a:endParaRPr>
          </a:p>
          <a:p>
            <a:pPr marL="342900" marR="0" lvl="0" indent="-342900" algn="justLow" rtl="1">
              <a:lnSpc>
                <a:spcPct val="115000"/>
              </a:lnSpc>
              <a:spcBef>
                <a:spcPts val="800"/>
              </a:spcBef>
              <a:spcAft>
                <a:spcPts val="0"/>
              </a:spcAft>
              <a:buClr>
                <a:srgbClr val="000000"/>
              </a:buClr>
              <a:buSzPts val="2400"/>
              <a:buFont typeface="Calibri"/>
              <a:buAutoNum type="arabicPeriod"/>
            </a:pPr>
            <a:r>
              <a:rPr lang="ar-EG" sz="2400" dirty="0">
                <a:solidFill>
                  <a:srgbClr val="000000"/>
                </a:solidFill>
                <a:latin typeface="Calibri"/>
                <a:ea typeface="Calibri"/>
                <a:cs typeface="+mj-cs"/>
                <a:sym typeface="Calibri"/>
              </a:rPr>
              <a:t>المعرفة </a:t>
            </a:r>
            <a:r>
              <a:rPr lang="ar-EG" sz="2400" b="1" dirty="0">
                <a:solidFill>
                  <a:srgbClr val="000000"/>
                </a:solidFill>
                <a:latin typeface="Times New Roman"/>
                <a:ea typeface="Times New Roman"/>
                <a:cs typeface="+mj-cs"/>
                <a:sym typeface="Times New Roman"/>
              </a:rPr>
              <a:t>Knowledge</a:t>
            </a:r>
            <a:r>
              <a:rPr lang="ar-EG" sz="2400" dirty="0">
                <a:solidFill>
                  <a:srgbClr val="000000"/>
                </a:solidFill>
                <a:latin typeface="Arial"/>
                <a:ea typeface="Arial"/>
                <a:cs typeface="+mj-cs"/>
                <a:sym typeface="Arial"/>
              </a:rPr>
              <a:t> تهدف هذه المرحلة للتعرف على نوعية الابتكار والحصول على معلومات حول وظائفه وتقسم المعرفة إلى:</a:t>
            </a:r>
            <a:endParaRPr sz="2400" dirty="0">
              <a:solidFill>
                <a:schemeClr val="lt1"/>
              </a:solidFill>
              <a:latin typeface="Calibri"/>
              <a:ea typeface="Calibri"/>
              <a:cs typeface="+mj-cs"/>
              <a:sym typeface="Calibri"/>
            </a:endParaRPr>
          </a:p>
          <a:p>
            <a:pPr marR="0" lvl="0" algn="justLow" rtl="1">
              <a:lnSpc>
                <a:spcPct val="115000"/>
              </a:lnSpc>
              <a:spcBef>
                <a:spcPts val="0"/>
              </a:spcBef>
              <a:spcAft>
                <a:spcPts val="0"/>
              </a:spcAft>
              <a:buClr>
                <a:srgbClr val="000000"/>
              </a:buClr>
              <a:buSzPts val="2400"/>
            </a:pPr>
            <a:r>
              <a:rPr lang="ar-EG" sz="2400" dirty="0">
                <a:solidFill>
                  <a:srgbClr val="000000"/>
                </a:solidFill>
                <a:latin typeface="Calibri"/>
                <a:ea typeface="Calibri"/>
                <a:cs typeface="+mj-cs"/>
                <a:sym typeface="Calibri"/>
              </a:rPr>
              <a:t>- معرفة متعلقة بالتنبيه بوجود المبتكر وتتعلق بوظائفه وأهميته.</a:t>
            </a:r>
            <a:endParaRPr sz="2400" dirty="0">
              <a:solidFill>
                <a:schemeClr val="lt1"/>
              </a:solidFill>
              <a:latin typeface="Calibri"/>
              <a:ea typeface="Calibri"/>
              <a:cs typeface="+mj-cs"/>
              <a:sym typeface="Calibri"/>
            </a:endParaRPr>
          </a:p>
          <a:p>
            <a:pPr marR="0" lvl="0" algn="justLow" rtl="1">
              <a:lnSpc>
                <a:spcPct val="115000"/>
              </a:lnSpc>
              <a:spcBef>
                <a:spcPts val="0"/>
              </a:spcBef>
              <a:spcAft>
                <a:spcPts val="0"/>
              </a:spcAft>
              <a:buClr>
                <a:srgbClr val="000000"/>
              </a:buClr>
              <a:buSzPts val="2400"/>
            </a:pPr>
            <a:r>
              <a:rPr lang="ar-EG" sz="2400" dirty="0">
                <a:solidFill>
                  <a:srgbClr val="000000"/>
                </a:solidFill>
                <a:latin typeface="Calibri"/>
                <a:ea typeface="Calibri"/>
                <a:cs typeface="+mj-cs"/>
                <a:sym typeface="Calibri"/>
              </a:rPr>
              <a:t>- معرفة متعلقة بكيفية استخدام وتشغيل المبتكر.</a:t>
            </a:r>
            <a:endParaRPr sz="2400" dirty="0">
              <a:solidFill>
                <a:schemeClr val="lt1"/>
              </a:solidFill>
              <a:latin typeface="Calibri"/>
              <a:ea typeface="Calibri"/>
              <a:cs typeface="+mj-cs"/>
              <a:sym typeface="Calibri"/>
            </a:endParaRPr>
          </a:p>
          <a:p>
            <a:pPr marR="0" lvl="0" algn="justLow" rtl="1">
              <a:lnSpc>
                <a:spcPct val="115000"/>
              </a:lnSpc>
              <a:spcBef>
                <a:spcPts val="0"/>
              </a:spcBef>
              <a:spcAft>
                <a:spcPts val="0"/>
              </a:spcAft>
              <a:buClr>
                <a:srgbClr val="000000"/>
              </a:buClr>
              <a:buSzPts val="2400"/>
            </a:pPr>
            <a:r>
              <a:rPr lang="ar-EG" sz="2400" dirty="0">
                <a:solidFill>
                  <a:srgbClr val="000000"/>
                </a:solidFill>
                <a:latin typeface="Calibri"/>
                <a:ea typeface="Calibri"/>
                <a:cs typeface="+mj-cs"/>
                <a:sym typeface="Calibri"/>
              </a:rPr>
              <a:t>- معرفة نظرية لها صلة ما بنوع المبتكر.</a:t>
            </a:r>
            <a:endParaRPr sz="2400" dirty="0">
              <a:solidFill>
                <a:schemeClr val="lt1"/>
              </a:solidFill>
              <a:latin typeface="Calibri"/>
              <a:ea typeface="Calibri"/>
              <a:cs typeface="+mj-cs"/>
              <a:sym typeface="Calibri"/>
            </a:endParaRPr>
          </a:p>
        </p:txBody>
      </p:sp>
      <p:sp>
        <p:nvSpPr>
          <p:cNvPr id="734" name="Google Shape;734;p52"/>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35" name="Google Shape;735;p52"/>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736" name="Google Shape;736;p52"/>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37" name="Google Shape;737;p5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38" name="Google Shape;738;p52"/>
          <p:cNvPicPr preferRelativeResize="0"/>
          <p:nvPr/>
        </p:nvPicPr>
        <p:blipFill rotWithShape="1">
          <a:blip r:embed="rId5">
            <a:alphaModFix/>
          </a:blip>
          <a:srcRect/>
          <a:stretch/>
        </p:blipFill>
        <p:spPr>
          <a:xfrm>
            <a:off x="9645445" y="6663"/>
            <a:ext cx="2341321" cy="698167"/>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44" name="Google Shape;744;p53"/>
          <p:cNvSpPr/>
          <p:nvPr/>
        </p:nvSpPr>
        <p:spPr>
          <a:xfrm>
            <a:off x="2005781" y="1032358"/>
            <a:ext cx="9549155" cy="464577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justLow" rtl="1">
              <a:lnSpc>
                <a:spcPct val="115000"/>
              </a:lnSpc>
              <a:spcBef>
                <a:spcPts val="0"/>
              </a:spcBef>
              <a:spcAft>
                <a:spcPts val="0"/>
              </a:spcAft>
              <a:buNone/>
            </a:pPr>
            <a:r>
              <a:rPr lang="ar-EG" sz="2400" b="1" dirty="0">
                <a:solidFill>
                  <a:srgbClr val="000000"/>
                </a:solidFill>
                <a:latin typeface="Calibri"/>
                <a:ea typeface="Calibri"/>
                <a:cs typeface="+mj-cs"/>
                <a:sym typeface="Calibri"/>
              </a:rPr>
              <a:t>2. الإقناع:</a:t>
            </a:r>
            <a:r>
              <a:rPr lang="ar-EG" sz="2400" dirty="0">
                <a:solidFill>
                  <a:srgbClr val="000000"/>
                </a:solidFill>
                <a:latin typeface="Calibri"/>
                <a:ea typeface="Calibri"/>
                <a:cs typeface="+mj-cs"/>
                <a:sym typeface="Calibri"/>
              </a:rPr>
              <a:t> يكون الفرد في هذه المرحلة اتجاهاً موالياً أو معاكساً للمبتكر، وفى هذه المرحلة يتم التركيز على المشاعر.</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b="1" dirty="0">
                <a:solidFill>
                  <a:srgbClr val="000000"/>
                </a:solidFill>
                <a:latin typeface="Calibri"/>
                <a:ea typeface="Calibri"/>
                <a:cs typeface="+mj-cs"/>
                <a:sym typeface="Calibri"/>
              </a:rPr>
              <a:t>3</a:t>
            </a:r>
            <a:r>
              <a:rPr lang="ar-EG" sz="2400" dirty="0">
                <a:solidFill>
                  <a:srgbClr val="000000"/>
                </a:solidFill>
                <a:latin typeface="Calibri"/>
                <a:ea typeface="Calibri"/>
                <a:cs typeface="+mj-cs"/>
                <a:sym typeface="Calibri"/>
              </a:rPr>
              <a:t>. </a:t>
            </a:r>
            <a:r>
              <a:rPr lang="ar-EG" sz="2400" b="1" dirty="0">
                <a:solidFill>
                  <a:srgbClr val="000000"/>
                </a:solidFill>
                <a:latin typeface="Calibri"/>
                <a:ea typeface="Calibri"/>
                <a:cs typeface="+mj-cs"/>
                <a:sym typeface="Calibri"/>
              </a:rPr>
              <a:t>القرار</a:t>
            </a:r>
            <a:r>
              <a:rPr lang="ar-EG" sz="2400" dirty="0">
                <a:solidFill>
                  <a:srgbClr val="000000"/>
                </a:solidFill>
                <a:latin typeface="Calibri"/>
                <a:ea typeface="Calibri"/>
                <a:cs typeface="+mj-cs"/>
                <a:sym typeface="Calibri"/>
              </a:rPr>
              <a:t> </a:t>
            </a:r>
            <a:r>
              <a:rPr lang="ar-EG" sz="2400" b="1" dirty="0">
                <a:solidFill>
                  <a:srgbClr val="000000"/>
                </a:solidFill>
                <a:latin typeface="Arial"/>
                <a:ea typeface="Arial"/>
                <a:cs typeface="+mj-cs"/>
                <a:sym typeface="Arial"/>
              </a:rPr>
              <a:t>Decision</a:t>
            </a:r>
            <a:r>
              <a:rPr lang="ar-EG" sz="2400" dirty="0">
                <a:solidFill>
                  <a:srgbClr val="000000"/>
                </a:solidFill>
                <a:latin typeface="Calibri"/>
                <a:ea typeface="Calibri"/>
                <a:cs typeface="+mj-cs"/>
                <a:sym typeface="Calibri"/>
              </a:rPr>
              <a:t> يعني اختيار الفرد لبديل سلوكي واحد من بديلين إما تبني أو رفض المبتكر </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000000"/>
                </a:solidFill>
                <a:latin typeface="Calibri"/>
                <a:ea typeface="Calibri"/>
                <a:cs typeface="+mj-cs"/>
                <a:sym typeface="Calibri"/>
              </a:rPr>
              <a:t>4. </a:t>
            </a:r>
            <a:r>
              <a:rPr lang="ar-EG" sz="2400" b="1" dirty="0">
                <a:solidFill>
                  <a:srgbClr val="000000"/>
                </a:solidFill>
                <a:latin typeface="Calibri"/>
                <a:ea typeface="Calibri"/>
                <a:cs typeface="+mj-cs"/>
                <a:sym typeface="Calibri"/>
              </a:rPr>
              <a:t>التثبيت</a:t>
            </a:r>
            <a:r>
              <a:rPr lang="ar-EG" sz="2400" dirty="0">
                <a:solidFill>
                  <a:srgbClr val="000000"/>
                </a:solidFill>
                <a:latin typeface="Calibri"/>
                <a:ea typeface="Calibri"/>
                <a:cs typeface="+mj-cs"/>
                <a:sym typeface="Calibri"/>
              </a:rPr>
              <a:t> </a:t>
            </a:r>
            <a:r>
              <a:rPr lang="ar-EG" sz="2400" b="1" dirty="0">
                <a:solidFill>
                  <a:srgbClr val="000000"/>
                </a:solidFill>
                <a:latin typeface="Times New Roman"/>
                <a:ea typeface="Times New Roman"/>
                <a:cs typeface="+mj-cs"/>
                <a:sym typeface="Times New Roman"/>
              </a:rPr>
              <a:t>Confirmation</a:t>
            </a:r>
            <a:r>
              <a:rPr lang="ar-EG" sz="2400" dirty="0">
                <a:solidFill>
                  <a:srgbClr val="000000"/>
                </a:solidFill>
                <a:latin typeface="Arial"/>
                <a:ea typeface="Arial"/>
                <a:cs typeface="+mj-cs"/>
                <a:sym typeface="Arial"/>
              </a:rPr>
              <a:t> يسعى الفرد في هذه المرحلة إلى تدعيم قراره حول الابتكار ولكنه قد يتخلى عن قراره السابق إذا تعرض لرسائل جديدة.</a:t>
            </a:r>
            <a:endParaRPr sz="2400" dirty="0">
              <a:solidFill>
                <a:schemeClr val="lt1"/>
              </a:solidFill>
              <a:latin typeface="Calibri"/>
              <a:ea typeface="Calibri"/>
              <a:cs typeface="+mj-cs"/>
              <a:sym typeface="Calibri"/>
            </a:endParaRPr>
          </a:p>
          <a:p>
            <a:pPr marL="0" marR="0" lvl="0" indent="0" algn="justLow" rtl="1">
              <a:lnSpc>
                <a:spcPct val="115000"/>
              </a:lnSpc>
              <a:spcBef>
                <a:spcPts val="0"/>
              </a:spcBef>
              <a:spcAft>
                <a:spcPts val="0"/>
              </a:spcAft>
              <a:buNone/>
            </a:pPr>
            <a:r>
              <a:rPr lang="ar-EG" sz="2400" dirty="0">
                <a:solidFill>
                  <a:srgbClr val="000000"/>
                </a:solidFill>
                <a:latin typeface="Calibri"/>
                <a:ea typeface="Calibri"/>
                <a:cs typeface="+mj-cs"/>
                <a:sym typeface="Calibri"/>
              </a:rPr>
              <a:t>5. </a:t>
            </a:r>
            <a:r>
              <a:rPr lang="ar-EG" sz="2400" b="1" dirty="0">
                <a:solidFill>
                  <a:srgbClr val="000000"/>
                </a:solidFill>
                <a:latin typeface="Calibri"/>
                <a:ea typeface="Calibri"/>
                <a:cs typeface="+mj-cs"/>
                <a:sym typeface="Calibri"/>
              </a:rPr>
              <a:t>العواقب</a:t>
            </a:r>
            <a:r>
              <a:rPr lang="ar-EG" sz="2400" dirty="0">
                <a:solidFill>
                  <a:srgbClr val="000000"/>
                </a:solidFill>
                <a:latin typeface="Calibri"/>
                <a:ea typeface="Calibri"/>
                <a:cs typeface="+mj-cs"/>
                <a:sym typeface="Calibri"/>
              </a:rPr>
              <a:t>: تمثل نتائج عملية اتخاذ القرار المتعلق بالمبتكر في أي من الاحتمالات التالية:</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400"/>
              <a:buFont typeface="Arial"/>
              <a:buChar char="-"/>
            </a:pPr>
            <a:r>
              <a:rPr lang="ar-EG" sz="2400" dirty="0">
                <a:solidFill>
                  <a:srgbClr val="000000"/>
                </a:solidFill>
                <a:latin typeface="Calibri"/>
                <a:ea typeface="Calibri"/>
                <a:cs typeface="+mj-cs"/>
                <a:sym typeface="Calibri"/>
              </a:rPr>
              <a:t>الاستمرار في التبني</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400"/>
              <a:buFont typeface="Arial"/>
              <a:buChar char="-"/>
            </a:pPr>
            <a:r>
              <a:rPr lang="ar-EG" sz="2400" dirty="0">
                <a:solidFill>
                  <a:srgbClr val="000000"/>
                </a:solidFill>
                <a:latin typeface="Calibri"/>
                <a:ea typeface="Calibri"/>
                <a:cs typeface="+mj-cs"/>
                <a:sym typeface="Calibri"/>
              </a:rPr>
              <a:t>التوقف والإقلاع عن التبني</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400"/>
              <a:buFont typeface="Arial"/>
              <a:buChar char="-"/>
            </a:pPr>
            <a:r>
              <a:rPr lang="ar-EG" sz="2400" dirty="0">
                <a:solidFill>
                  <a:srgbClr val="000000"/>
                </a:solidFill>
                <a:latin typeface="Calibri"/>
                <a:ea typeface="Calibri"/>
                <a:cs typeface="+mj-cs"/>
                <a:sym typeface="Calibri"/>
              </a:rPr>
              <a:t>التبني اللاحق</a:t>
            </a:r>
            <a:endParaRPr sz="2400" dirty="0">
              <a:solidFill>
                <a:schemeClr val="lt1"/>
              </a:solidFill>
              <a:latin typeface="Calibri"/>
              <a:ea typeface="Calibri"/>
              <a:cs typeface="+mj-cs"/>
              <a:sym typeface="Calibri"/>
            </a:endParaRPr>
          </a:p>
          <a:p>
            <a:pPr marL="342900" marR="0" lvl="0" indent="-342900" algn="justLow" rtl="1">
              <a:lnSpc>
                <a:spcPct val="115000"/>
              </a:lnSpc>
              <a:spcBef>
                <a:spcPts val="0"/>
              </a:spcBef>
              <a:spcAft>
                <a:spcPts val="0"/>
              </a:spcAft>
              <a:buClr>
                <a:srgbClr val="000000"/>
              </a:buClr>
              <a:buSzPts val="2400"/>
              <a:buFont typeface="Arial"/>
              <a:buChar char="-"/>
            </a:pPr>
            <a:r>
              <a:rPr lang="ar-EG" sz="2400" dirty="0">
                <a:solidFill>
                  <a:srgbClr val="000000"/>
                </a:solidFill>
                <a:latin typeface="Calibri"/>
                <a:ea typeface="Calibri"/>
                <a:cs typeface="+mj-cs"/>
                <a:sym typeface="Calibri"/>
              </a:rPr>
              <a:t>الاستمرار في رفض التبني</a:t>
            </a:r>
            <a:endParaRPr sz="2400" dirty="0">
              <a:solidFill>
                <a:schemeClr val="lt1"/>
              </a:solidFill>
              <a:latin typeface="Calibri"/>
              <a:ea typeface="Calibri"/>
              <a:cs typeface="+mj-cs"/>
              <a:sym typeface="Calibri"/>
            </a:endParaRPr>
          </a:p>
        </p:txBody>
      </p:sp>
      <p:sp>
        <p:nvSpPr>
          <p:cNvPr id="745" name="Google Shape;745;p53"/>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46" name="Google Shape;746;p53"/>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 </a:t>
            </a:r>
            <a:endParaRPr sz="2000" b="1" dirty="0">
              <a:solidFill>
                <a:srgbClr val="FFFFFF"/>
              </a:solidFill>
              <a:latin typeface="Tajawal Medium"/>
              <a:ea typeface="Tajawal Medium"/>
              <a:cs typeface="+mj-cs"/>
              <a:sym typeface="Tajawal Medium"/>
            </a:endParaRPr>
          </a:p>
        </p:txBody>
      </p:sp>
      <p:pic>
        <p:nvPicPr>
          <p:cNvPr id="747" name="Google Shape;747;p53"/>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48" name="Google Shape;748;p5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49" name="Google Shape;749;p53"/>
          <p:cNvPicPr preferRelativeResize="0"/>
          <p:nvPr/>
        </p:nvPicPr>
        <p:blipFill rotWithShape="1">
          <a:blip r:embed="rId5">
            <a:alphaModFix/>
          </a:blip>
          <a:srcRect/>
          <a:stretch/>
        </p:blipFill>
        <p:spPr>
          <a:xfrm>
            <a:off x="9689690" y="6663"/>
            <a:ext cx="2297076" cy="861479"/>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5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55" name="Google Shape;755;p54"/>
          <p:cNvSpPr/>
          <p:nvPr/>
        </p:nvSpPr>
        <p:spPr>
          <a:xfrm>
            <a:off x="1327355" y="1032357"/>
            <a:ext cx="10227581" cy="454253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07000"/>
              </a:lnSpc>
              <a:spcBef>
                <a:spcPts val="0"/>
              </a:spcBef>
              <a:spcAft>
                <a:spcPts val="0"/>
              </a:spcAft>
              <a:buNone/>
            </a:pPr>
            <a:r>
              <a:rPr lang="ar-EG" sz="3200" b="1" dirty="0">
                <a:solidFill>
                  <a:srgbClr val="B64065"/>
                </a:solidFill>
                <a:latin typeface="Calibri"/>
                <a:ea typeface="Calibri"/>
                <a:cs typeface="+mj-cs"/>
                <a:sym typeface="Calibri"/>
              </a:rPr>
              <a:t>خاتمة :</a:t>
            </a:r>
            <a:endParaRPr dirty="0">
              <a:cs typeface="+mj-cs"/>
            </a:endParaRPr>
          </a:p>
          <a:p>
            <a:pPr marL="0" marR="0" lvl="0" indent="0" algn="just" rtl="1">
              <a:lnSpc>
                <a:spcPct val="107000"/>
              </a:lnSpc>
              <a:spcBef>
                <a:spcPts val="800"/>
              </a:spcBef>
              <a:spcAft>
                <a:spcPts val="0"/>
              </a:spcAft>
              <a:buNone/>
            </a:pPr>
            <a:r>
              <a:rPr lang="ar-EG" sz="2800" dirty="0">
                <a:solidFill>
                  <a:srgbClr val="000000"/>
                </a:solidFill>
                <a:latin typeface="Calibri"/>
                <a:ea typeface="Calibri"/>
                <a:cs typeface="+mj-cs"/>
                <a:sym typeface="Calibri"/>
              </a:rPr>
              <a:t>شهدت دراسات الإعلام ونظرياته تحولاً من نظرية الآثار الموحدة إلى نظريات التأثير الانتقائي وشمل هذا الاتجاه عدة مداخل: مدخل الفروق الفردية، مدخل الفئات الاجتماعية، مدخل العلاقات الاجتماعية.</a:t>
            </a:r>
            <a:endParaRPr sz="1800" dirty="0">
              <a:solidFill>
                <a:schemeClr val="lt1"/>
              </a:solidFill>
              <a:latin typeface="Calibri"/>
              <a:ea typeface="Calibri"/>
              <a:cs typeface="+mj-cs"/>
              <a:sym typeface="Calibri"/>
            </a:endParaRPr>
          </a:p>
          <a:p>
            <a:pPr marL="0" marR="0" lvl="0" indent="0" algn="just" rtl="1">
              <a:lnSpc>
                <a:spcPct val="107000"/>
              </a:lnSpc>
              <a:spcBef>
                <a:spcPts val="800"/>
              </a:spcBef>
              <a:spcAft>
                <a:spcPts val="0"/>
              </a:spcAft>
              <a:buNone/>
            </a:pPr>
            <a:r>
              <a:rPr lang="ar-EG" sz="2800" dirty="0">
                <a:solidFill>
                  <a:srgbClr val="000000"/>
                </a:solidFill>
                <a:latin typeface="Calibri"/>
                <a:ea typeface="Calibri"/>
                <a:cs typeface="+mj-cs"/>
                <a:sym typeface="Calibri"/>
              </a:rPr>
              <a:t>ومن أهم نظريات التأثير الإنتقائي: نظرية الاستخدامات والإشباعات التي تركز على استخدام وسائل الاتصال ودوافع الاستخدام وإشباعاته.</a:t>
            </a:r>
            <a:endParaRPr dirty="0">
              <a:cs typeface="+mj-cs"/>
            </a:endParaRPr>
          </a:p>
          <a:p>
            <a:pPr marL="0" marR="0" lvl="0" indent="0" algn="just" rtl="1">
              <a:lnSpc>
                <a:spcPct val="107000"/>
              </a:lnSpc>
              <a:spcBef>
                <a:spcPts val="800"/>
              </a:spcBef>
              <a:spcAft>
                <a:spcPts val="0"/>
              </a:spcAft>
              <a:buNone/>
            </a:pPr>
            <a:r>
              <a:rPr lang="ar-EG" sz="2800" dirty="0">
                <a:solidFill>
                  <a:srgbClr val="000000"/>
                </a:solidFill>
                <a:latin typeface="Calibri"/>
                <a:ea typeface="Calibri"/>
                <a:cs typeface="+mj-cs"/>
                <a:sym typeface="Calibri"/>
              </a:rPr>
              <a:t> أما مدخل الفروق الاجتماعية فتترجمه نظريات مثل اتصال المعلومات على مرحلتين، ونظرية انتشار المبتكرات.</a:t>
            </a:r>
            <a:endParaRPr sz="1800" dirty="0">
              <a:solidFill>
                <a:schemeClr val="lt1"/>
              </a:solidFill>
              <a:latin typeface="Calibri"/>
              <a:ea typeface="Calibri"/>
              <a:cs typeface="+mj-cs"/>
              <a:sym typeface="Calibri"/>
            </a:endParaRPr>
          </a:p>
        </p:txBody>
      </p:sp>
      <p:sp>
        <p:nvSpPr>
          <p:cNvPr id="756" name="Google Shape;756;p54"/>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57" name="Google Shape;757;p54"/>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a:t>
            </a:r>
            <a:endParaRPr sz="2000" b="1" dirty="0">
              <a:solidFill>
                <a:srgbClr val="FFFFFF"/>
              </a:solidFill>
              <a:latin typeface="Tajawal Medium"/>
              <a:ea typeface="Tajawal Medium"/>
              <a:cs typeface="+mj-cs"/>
              <a:sym typeface="Tajawal Medium"/>
            </a:endParaRPr>
          </a:p>
        </p:txBody>
      </p:sp>
      <p:pic>
        <p:nvPicPr>
          <p:cNvPr id="758" name="Google Shape;758;p5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59" name="Google Shape;759;p54"/>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60" name="Google Shape;760;p54"/>
          <p:cNvPicPr preferRelativeResize="0"/>
          <p:nvPr/>
        </p:nvPicPr>
        <p:blipFill rotWithShape="1">
          <a:blip r:embed="rId5">
            <a:alphaModFix/>
          </a:blip>
          <a:srcRect/>
          <a:stretch/>
        </p:blipFill>
        <p:spPr>
          <a:xfrm>
            <a:off x="9645445" y="6663"/>
            <a:ext cx="2341321" cy="861479"/>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764"/>
        <p:cNvGrpSpPr/>
        <p:nvPr/>
      </p:nvGrpSpPr>
      <p:grpSpPr>
        <a:xfrm>
          <a:off x="0" y="0"/>
          <a:ext cx="0" cy="0"/>
          <a:chOff x="0" y="0"/>
          <a:chExt cx="0" cy="0"/>
        </a:xfrm>
      </p:grpSpPr>
      <p:sp>
        <p:nvSpPr>
          <p:cNvPr id="765" name="Google Shape;765;p5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766" name="Google Shape;766;p55"/>
          <p:cNvSpPr/>
          <p:nvPr/>
        </p:nvSpPr>
        <p:spPr>
          <a:xfrm>
            <a:off x="1902542" y="1032358"/>
            <a:ext cx="9652394" cy="473426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457200" marR="0" lvl="0" indent="-457200" algn="just" rtl="1">
              <a:lnSpc>
                <a:spcPct val="107000"/>
              </a:lnSpc>
              <a:spcBef>
                <a:spcPts val="0"/>
              </a:spcBef>
              <a:spcAft>
                <a:spcPts val="0"/>
              </a:spcAft>
              <a:buClr>
                <a:srgbClr val="852F4A"/>
              </a:buClr>
              <a:buSzPts val="2800"/>
              <a:buFont typeface="Wingdings" panose="05000000000000000000" pitchFamily="2" charset="2"/>
              <a:buChar char="§"/>
            </a:pPr>
            <a:r>
              <a:rPr lang="ar-EG" sz="2800" b="1" dirty="0">
                <a:solidFill>
                  <a:srgbClr val="852F4A"/>
                </a:solidFill>
                <a:latin typeface="Calibri"/>
                <a:ea typeface="Calibri"/>
                <a:cs typeface="+mj-cs"/>
                <a:sym typeface="Calibri"/>
              </a:rPr>
              <a:t>قائمة المصادر والمراجع :</a:t>
            </a:r>
            <a:endParaRPr dirty="0">
              <a:cs typeface="+mj-cs"/>
            </a:endParaRPr>
          </a:p>
          <a:p>
            <a:pPr marL="0" marR="0" lvl="0" indent="0" algn="just" rtl="1">
              <a:lnSpc>
                <a:spcPct val="115000"/>
              </a:lnSpc>
              <a:spcBef>
                <a:spcPts val="800"/>
              </a:spcBef>
              <a:spcAft>
                <a:spcPts val="0"/>
              </a:spcAft>
              <a:buNone/>
            </a:pPr>
            <a:r>
              <a:rPr lang="ar-EG" sz="2800" dirty="0">
                <a:solidFill>
                  <a:srgbClr val="B64065"/>
                </a:solidFill>
                <a:latin typeface="Calibri"/>
                <a:ea typeface="Calibri"/>
                <a:cs typeface="+mj-cs"/>
                <a:sym typeface="Calibri"/>
              </a:rPr>
              <a:t>- كمال الحاج، نظريات الإعلام والاتصال، </a:t>
            </a:r>
            <a:r>
              <a:rPr lang="ar-EG" sz="2800" b="1" dirty="0">
                <a:solidFill>
                  <a:srgbClr val="B64065"/>
                </a:solidFill>
                <a:latin typeface="Calibri"/>
                <a:ea typeface="Calibri"/>
                <a:cs typeface="+mj-cs"/>
                <a:sym typeface="Calibri"/>
              </a:rPr>
              <a:t>الجامعة الافتراضية السورية</a:t>
            </a:r>
            <a:r>
              <a:rPr lang="ar-EG" sz="2800" dirty="0">
                <a:solidFill>
                  <a:srgbClr val="B64065"/>
                </a:solidFill>
                <a:latin typeface="Calibri"/>
                <a:ea typeface="Calibri"/>
                <a:cs typeface="+mj-cs"/>
                <a:sym typeface="Calibri"/>
              </a:rPr>
              <a:t>، 2020.</a:t>
            </a:r>
            <a:endParaRPr sz="2000" dirty="0">
              <a:solidFill>
                <a:srgbClr val="B64065"/>
              </a:solidFill>
              <a:latin typeface="Calibri"/>
              <a:ea typeface="Calibri"/>
              <a:cs typeface="+mj-cs"/>
              <a:sym typeface="Calibri"/>
            </a:endParaRPr>
          </a:p>
          <a:p>
            <a:pPr marL="0" marR="0" lvl="0" indent="0" algn="just" rtl="1">
              <a:lnSpc>
                <a:spcPct val="115000"/>
              </a:lnSpc>
              <a:spcBef>
                <a:spcPts val="0"/>
              </a:spcBef>
              <a:spcAft>
                <a:spcPts val="0"/>
              </a:spcAft>
              <a:buNone/>
            </a:pPr>
            <a:r>
              <a:rPr lang="ar-EG" sz="2800" dirty="0">
                <a:solidFill>
                  <a:srgbClr val="B64065"/>
                </a:solidFill>
                <a:latin typeface="Calibri"/>
                <a:ea typeface="Calibri"/>
                <a:cs typeface="+mj-cs"/>
                <a:sym typeface="Calibri"/>
              </a:rPr>
              <a:t>- رضا عكاشه، تأثيرات الإعلام " نظريات ونماذج الاتصال في مجال المنصات الرقمية"، ط4، يناير 2020.</a:t>
            </a:r>
            <a:endParaRPr sz="2000" dirty="0">
              <a:solidFill>
                <a:srgbClr val="B64065"/>
              </a:solidFill>
              <a:latin typeface="Calibri"/>
              <a:ea typeface="Calibri"/>
              <a:cs typeface="+mj-cs"/>
              <a:sym typeface="Calibri"/>
            </a:endParaRPr>
          </a:p>
          <a:p>
            <a:pPr marR="0" lvl="0" indent="-457200" algn="just" rtl="1">
              <a:lnSpc>
                <a:spcPct val="115000"/>
              </a:lnSpc>
              <a:spcBef>
                <a:spcPts val="0"/>
              </a:spcBef>
              <a:spcAft>
                <a:spcPts val="0"/>
              </a:spcAft>
              <a:buClr>
                <a:srgbClr val="B64065"/>
              </a:buClr>
              <a:buSzPts val="2800"/>
              <a:buFont typeface="Calibri"/>
              <a:buChar char="-"/>
            </a:pPr>
            <a:r>
              <a:rPr lang="ar-EG" sz="2800" dirty="0">
                <a:solidFill>
                  <a:srgbClr val="B64065"/>
                </a:solidFill>
                <a:latin typeface="Calibri"/>
                <a:ea typeface="Calibri"/>
                <a:cs typeface="+mj-cs"/>
                <a:sym typeface="Calibri"/>
              </a:rPr>
              <a:t>هشام رشدي خير الله، محاضرات في نظريات الإعلام، </a:t>
            </a:r>
            <a:r>
              <a:rPr lang="ar-EG" sz="2800" b="1" dirty="0">
                <a:solidFill>
                  <a:srgbClr val="B64065"/>
                </a:solidFill>
                <a:latin typeface="Calibri"/>
                <a:ea typeface="Calibri"/>
                <a:cs typeface="+mj-cs"/>
                <a:sym typeface="Calibri"/>
              </a:rPr>
              <a:t>جامعة المنوفية، كلية التربية النوعية</a:t>
            </a:r>
            <a:r>
              <a:rPr lang="ar-EG" sz="2800" dirty="0">
                <a:solidFill>
                  <a:srgbClr val="B64065"/>
                </a:solidFill>
                <a:latin typeface="Calibri"/>
                <a:ea typeface="Calibri"/>
                <a:cs typeface="+mj-cs"/>
                <a:sym typeface="Calibri"/>
              </a:rPr>
              <a:t>، قسم العلوم الاجتماعية والإعلام، 2020.</a:t>
            </a:r>
            <a:endParaRPr sz="2800" dirty="0">
              <a:solidFill>
                <a:srgbClr val="B64065"/>
              </a:solidFill>
              <a:latin typeface="Calibri"/>
              <a:ea typeface="Calibri"/>
              <a:cs typeface="+mj-cs"/>
              <a:sym typeface="Calibri"/>
            </a:endParaRPr>
          </a:p>
        </p:txBody>
      </p:sp>
      <p:sp>
        <p:nvSpPr>
          <p:cNvPr id="767" name="Google Shape;767;p55"/>
          <p:cNvSpPr/>
          <p:nvPr/>
        </p:nvSpPr>
        <p:spPr>
          <a:xfrm>
            <a:off x="271165" y="146971"/>
            <a:ext cx="1404457" cy="861478"/>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768" name="Google Shape;768;p55"/>
          <p:cNvSpPr txBox="1"/>
          <p:nvPr/>
        </p:nvSpPr>
        <p:spPr>
          <a:xfrm>
            <a:off x="455983" y="235721"/>
            <a:ext cx="103482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FFFFFF"/>
                </a:solidFill>
                <a:latin typeface="Tajawal Medium"/>
                <a:ea typeface="Tajawal Medium"/>
                <a:cs typeface="+mj-cs"/>
                <a:sym typeface="Tajawal Medium"/>
              </a:rPr>
              <a:t>المحاضرة الرابعة</a:t>
            </a:r>
            <a:endParaRPr sz="2000" b="1" dirty="0">
              <a:solidFill>
                <a:srgbClr val="FFFFFF"/>
              </a:solidFill>
              <a:latin typeface="Tajawal Medium"/>
              <a:ea typeface="Tajawal Medium"/>
              <a:cs typeface="+mj-cs"/>
              <a:sym typeface="Tajawal Medium"/>
            </a:endParaRPr>
          </a:p>
        </p:txBody>
      </p:sp>
      <p:pic>
        <p:nvPicPr>
          <p:cNvPr id="769" name="Google Shape;769;p5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770" name="Google Shape;770;p5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771" name="Google Shape;771;p55"/>
          <p:cNvPicPr preferRelativeResize="0"/>
          <p:nvPr/>
        </p:nvPicPr>
        <p:blipFill rotWithShape="1">
          <a:blip r:embed="rId5">
            <a:alphaModFix/>
          </a:blip>
          <a:srcRect/>
          <a:stretch/>
        </p:blipFill>
        <p:spPr>
          <a:xfrm>
            <a:off x="9719187" y="6663"/>
            <a:ext cx="2267579" cy="861479"/>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pic>
        <p:nvPicPr>
          <p:cNvPr id="776" name="Google Shape;776;p56"/>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777" name="Google Shape;777;p56"/>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78" name="Google Shape;778;p56"/>
          <p:cNvSpPr txBox="1"/>
          <p:nvPr/>
        </p:nvSpPr>
        <p:spPr>
          <a:xfrm>
            <a:off x="1651526" y="5437436"/>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dirty="0">
                <a:solidFill>
                  <a:schemeClr val="lt1"/>
                </a:solidFill>
                <a:latin typeface="Adobe Garamond Pro Bold" panose="02020702060506020403" pitchFamily="18" charset="0"/>
                <a:sym typeface="Arial"/>
              </a:rPr>
              <a:t>Thank You</a:t>
            </a:r>
            <a:endParaRPr dirty="0">
              <a:latin typeface="Adobe Garamond Pro Bold" panose="02020702060506020403" pitchFamily="18" charset="0"/>
            </a:endParaRPr>
          </a:p>
        </p:txBody>
      </p:sp>
      <p:pic>
        <p:nvPicPr>
          <p:cNvPr id="779" name="Google Shape;779;p56"/>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780" name="Google Shape;780;p56"/>
          <p:cNvSpPr/>
          <p:nvPr/>
        </p:nvSpPr>
        <p:spPr>
          <a:xfrm rot="5400000" flipH="1">
            <a:off x="-536149" y="3037118"/>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781" name="Google Shape;781;p56"/>
          <p:cNvPicPr preferRelativeResize="0"/>
          <p:nvPr/>
        </p:nvPicPr>
        <p:blipFill rotWithShape="1">
          <a:blip r:embed="rId5">
            <a:alphaModFix/>
          </a:blip>
          <a:srcRect/>
          <a:stretch/>
        </p:blipFill>
        <p:spPr>
          <a:xfrm>
            <a:off x="9607092" y="76883"/>
            <a:ext cx="2248354" cy="931363"/>
          </a:xfrm>
          <a:prstGeom prst="rect">
            <a:avLst/>
          </a:prstGeom>
          <a:noFill/>
          <a:ln>
            <a:noFill/>
          </a:ln>
        </p:spPr>
      </p:pic>
      <p:pic>
        <p:nvPicPr>
          <p:cNvPr id="782" name="Google Shape;782;p56"/>
          <p:cNvPicPr preferRelativeResize="0"/>
          <p:nvPr/>
        </p:nvPicPr>
        <p:blipFill rotWithShape="1">
          <a:blip r:embed="rId6">
            <a:alphaModFix/>
          </a:blip>
          <a:srcRect/>
          <a:stretch/>
        </p:blipFill>
        <p:spPr>
          <a:xfrm>
            <a:off x="272104" y="255156"/>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TotalTime>
  <Words>4544</Words>
  <Application>Microsoft Office PowerPoint</Application>
  <PresentationFormat>Widescreen</PresentationFormat>
  <Paragraphs>292</Paragraphs>
  <Slides>56</Slides>
  <Notes>56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56</vt:i4>
      </vt:variant>
    </vt:vector>
  </HeadingPairs>
  <TitlesOfParts>
    <vt:vector size="69" baseType="lpstr">
      <vt:lpstr>Noto Sans Symbols</vt:lpstr>
      <vt:lpstr>Adobe Caslon Pro</vt:lpstr>
      <vt:lpstr>Wingdings</vt:lpstr>
      <vt:lpstr>Arial</vt:lpstr>
      <vt:lpstr>Calibri</vt:lpstr>
      <vt:lpstr>Tajawal ExtraBold</vt:lpstr>
      <vt:lpstr>Adobe Caslon Pro Bold</vt:lpstr>
      <vt:lpstr>Simplified Arabic</vt:lpstr>
      <vt:lpstr>Adobe Garamond Pro Bold</vt:lpstr>
      <vt:lpstr>Adobe Arabic</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7</cp:revision>
  <dcterms:created xsi:type="dcterms:W3CDTF">2023-04-29T09:08:23Z</dcterms:created>
  <dcterms:modified xsi:type="dcterms:W3CDTF">2023-08-25T07:11:19Z</dcterms:modified>
</cp:coreProperties>
</file>