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2.xml" ContentType="application/vnd.openxmlformats-officedocument.theme+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theme/theme3.xml" ContentType="application/vnd.openxmlformats-officedocument.theme+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heme/themeOverride1.xml" ContentType="application/vnd.openxmlformats-officedocument.themeOverride+xml"/>
  <Override PartName="/ppt/theme/themeOverride2.xml" ContentType="application/vnd.openxmlformats-officedocument.themeOverride+xml"/>
  <Override PartName="/ppt/theme/themeOverride3.xml" ContentType="application/vnd.openxmlformats-officedocument.themeOverride+xml"/>
  <Override PartName="/ppt/theme/themeOverride4.xml" ContentType="application/vnd.openxmlformats-officedocument.themeOverride+xml"/>
  <Override PartName="/ppt/theme/themeOverride5.xml" ContentType="application/vnd.openxmlformats-officedocument.themeOverride+xml"/>
  <Override PartName="/ppt/theme/themeOverride6.xml" ContentType="application/vnd.openxmlformats-officedocument.themeOverride+xml"/>
  <Override PartName="/ppt/theme/themeOverride7.xml" ContentType="application/vnd.openxmlformats-officedocument.themeOverr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860" r:id="rId4"/>
    <p:sldMasterId id="2147483874" r:id="rId5"/>
    <p:sldMasterId id="2147483889" r:id="rId6"/>
    <p:sldMasterId id="2147483904" r:id="rId7"/>
  </p:sldMasterIdLst>
  <p:notesMasterIdLst>
    <p:notesMasterId r:id="rId60"/>
  </p:notesMasterIdLst>
  <p:handoutMasterIdLst>
    <p:handoutMasterId r:id="rId61"/>
  </p:handoutMasterIdLst>
  <p:sldIdLst>
    <p:sldId id="480" r:id="rId8"/>
    <p:sldId id="271" r:id="rId9"/>
    <p:sldId id="313" r:id="rId10"/>
    <p:sldId id="276" r:id="rId11"/>
    <p:sldId id="481" r:id="rId12"/>
    <p:sldId id="482" r:id="rId13"/>
    <p:sldId id="483" r:id="rId14"/>
    <p:sldId id="484" r:id="rId15"/>
    <p:sldId id="485" r:id="rId16"/>
    <p:sldId id="486" r:id="rId17"/>
    <p:sldId id="487" r:id="rId18"/>
    <p:sldId id="488" r:id="rId19"/>
    <p:sldId id="489" r:id="rId20"/>
    <p:sldId id="490" r:id="rId21"/>
    <p:sldId id="491" r:id="rId22"/>
    <p:sldId id="492" r:id="rId23"/>
    <p:sldId id="493" r:id="rId24"/>
    <p:sldId id="494" r:id="rId25"/>
    <p:sldId id="495" r:id="rId26"/>
    <p:sldId id="496" r:id="rId27"/>
    <p:sldId id="516" r:id="rId28"/>
    <p:sldId id="365" r:id="rId29"/>
    <p:sldId id="367" r:id="rId30"/>
    <p:sldId id="368" r:id="rId31"/>
    <p:sldId id="369" r:id="rId32"/>
    <p:sldId id="370" r:id="rId33"/>
    <p:sldId id="371" r:id="rId34"/>
    <p:sldId id="372" r:id="rId35"/>
    <p:sldId id="373" r:id="rId36"/>
    <p:sldId id="374" r:id="rId37"/>
    <p:sldId id="375" r:id="rId38"/>
    <p:sldId id="378" r:id="rId39"/>
    <p:sldId id="497" r:id="rId40"/>
    <p:sldId id="498" r:id="rId41"/>
    <p:sldId id="499" r:id="rId42"/>
    <p:sldId id="500" r:id="rId43"/>
    <p:sldId id="501" r:id="rId44"/>
    <p:sldId id="502" r:id="rId45"/>
    <p:sldId id="503" r:id="rId46"/>
    <p:sldId id="504" r:id="rId47"/>
    <p:sldId id="505" r:id="rId48"/>
    <p:sldId id="506" r:id="rId49"/>
    <p:sldId id="507" r:id="rId50"/>
    <p:sldId id="508" r:id="rId51"/>
    <p:sldId id="509" r:id="rId52"/>
    <p:sldId id="510" r:id="rId53"/>
    <p:sldId id="511" r:id="rId54"/>
    <p:sldId id="512" r:id="rId55"/>
    <p:sldId id="513" r:id="rId56"/>
    <p:sldId id="514" r:id="rId57"/>
    <p:sldId id="515" r:id="rId58"/>
    <p:sldId id="349" r:id="rId59"/>
  </p:sldIdLst>
  <p:sldSz cx="9144000" cy="6858000" type="screen4x3"/>
  <p:notesSz cx="6858000" cy="9296400"/>
  <p:defaultTextStyle>
    <a:defPPr>
      <a:defRPr lang="en-US"/>
    </a:defPPr>
    <a:lvl1pPr algn="l" rtl="0" fontAlgn="base">
      <a:spcBef>
        <a:spcPct val="0"/>
      </a:spcBef>
      <a:spcAft>
        <a:spcPct val="0"/>
      </a:spcAft>
      <a:defRPr b="1" kern="1200">
        <a:solidFill>
          <a:schemeClr val="tx1"/>
        </a:solidFill>
        <a:latin typeface="Garamond" pitchFamily="18" charset="0"/>
        <a:ea typeface="+mn-ea"/>
        <a:cs typeface="+mn-cs"/>
      </a:defRPr>
    </a:lvl1pPr>
    <a:lvl2pPr marL="457200" algn="l" rtl="0" fontAlgn="base">
      <a:spcBef>
        <a:spcPct val="0"/>
      </a:spcBef>
      <a:spcAft>
        <a:spcPct val="0"/>
      </a:spcAft>
      <a:defRPr b="1" kern="1200">
        <a:solidFill>
          <a:schemeClr val="tx1"/>
        </a:solidFill>
        <a:latin typeface="Garamond" pitchFamily="18" charset="0"/>
        <a:ea typeface="+mn-ea"/>
        <a:cs typeface="+mn-cs"/>
      </a:defRPr>
    </a:lvl2pPr>
    <a:lvl3pPr marL="914400" algn="l" rtl="0" fontAlgn="base">
      <a:spcBef>
        <a:spcPct val="0"/>
      </a:spcBef>
      <a:spcAft>
        <a:spcPct val="0"/>
      </a:spcAft>
      <a:defRPr b="1" kern="1200">
        <a:solidFill>
          <a:schemeClr val="tx1"/>
        </a:solidFill>
        <a:latin typeface="Garamond" pitchFamily="18" charset="0"/>
        <a:ea typeface="+mn-ea"/>
        <a:cs typeface="+mn-cs"/>
      </a:defRPr>
    </a:lvl3pPr>
    <a:lvl4pPr marL="1371600" algn="l" rtl="0" fontAlgn="base">
      <a:spcBef>
        <a:spcPct val="0"/>
      </a:spcBef>
      <a:spcAft>
        <a:spcPct val="0"/>
      </a:spcAft>
      <a:defRPr b="1" kern="1200">
        <a:solidFill>
          <a:schemeClr val="tx1"/>
        </a:solidFill>
        <a:latin typeface="Garamond" pitchFamily="18" charset="0"/>
        <a:ea typeface="+mn-ea"/>
        <a:cs typeface="+mn-cs"/>
      </a:defRPr>
    </a:lvl4pPr>
    <a:lvl5pPr marL="1828800" algn="l" rtl="0" fontAlgn="base">
      <a:spcBef>
        <a:spcPct val="0"/>
      </a:spcBef>
      <a:spcAft>
        <a:spcPct val="0"/>
      </a:spcAft>
      <a:defRPr b="1" kern="1200">
        <a:solidFill>
          <a:schemeClr val="tx1"/>
        </a:solidFill>
        <a:latin typeface="Garamond" pitchFamily="18" charset="0"/>
        <a:ea typeface="+mn-ea"/>
        <a:cs typeface="+mn-cs"/>
      </a:defRPr>
    </a:lvl5pPr>
    <a:lvl6pPr marL="2286000" algn="r" defTabSz="914400" rtl="1" eaLnBrk="1" latinLnBrk="0" hangingPunct="1">
      <a:defRPr b="1" kern="1200">
        <a:solidFill>
          <a:schemeClr val="tx1"/>
        </a:solidFill>
        <a:latin typeface="Garamond" pitchFamily="18" charset="0"/>
        <a:ea typeface="+mn-ea"/>
        <a:cs typeface="+mn-cs"/>
      </a:defRPr>
    </a:lvl6pPr>
    <a:lvl7pPr marL="2743200" algn="r" defTabSz="914400" rtl="1" eaLnBrk="1" latinLnBrk="0" hangingPunct="1">
      <a:defRPr b="1" kern="1200">
        <a:solidFill>
          <a:schemeClr val="tx1"/>
        </a:solidFill>
        <a:latin typeface="Garamond" pitchFamily="18" charset="0"/>
        <a:ea typeface="+mn-ea"/>
        <a:cs typeface="+mn-cs"/>
      </a:defRPr>
    </a:lvl7pPr>
    <a:lvl8pPr marL="3200400" algn="r" defTabSz="914400" rtl="1" eaLnBrk="1" latinLnBrk="0" hangingPunct="1">
      <a:defRPr b="1" kern="1200">
        <a:solidFill>
          <a:schemeClr val="tx1"/>
        </a:solidFill>
        <a:latin typeface="Garamond" pitchFamily="18" charset="0"/>
        <a:ea typeface="+mn-ea"/>
        <a:cs typeface="+mn-cs"/>
      </a:defRPr>
    </a:lvl8pPr>
    <a:lvl9pPr marL="3657600" algn="r" defTabSz="914400" rtl="1" eaLnBrk="1" latinLnBrk="0" hangingPunct="1">
      <a:defRPr b="1" kern="1200">
        <a:solidFill>
          <a:schemeClr val="tx1"/>
        </a:solidFill>
        <a:latin typeface="Garamond" pitchFamily="18"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928">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FFC5CF"/>
    <a:srgbClr val="FDE3BA"/>
    <a:srgbClr val="FCD390"/>
    <a:srgbClr val="FF9933"/>
    <a:srgbClr val="F35B1B"/>
    <a:srgbClr val="790015"/>
    <a:srgbClr val="FDA4B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p:cViewPr varScale="1">
        <p:scale>
          <a:sx n="70" d="100"/>
          <a:sy n="70" d="100"/>
        </p:scale>
        <p:origin x="1386" y="60"/>
      </p:cViewPr>
      <p:guideLst>
        <p:guide orient="horz" pos="2160"/>
        <p:guide pos="2880"/>
      </p:guideLst>
    </p:cSldViewPr>
  </p:slideViewPr>
  <p:outlineViewPr>
    <p:cViewPr>
      <p:scale>
        <a:sx n="33" d="100"/>
        <a:sy n="33" d="100"/>
      </p:scale>
      <p:origin x="0" y="0"/>
    </p:cViewPr>
  </p:outlineViewPr>
  <p:notesTextViewPr>
    <p:cViewPr>
      <p:scale>
        <a:sx n="3" d="2"/>
        <a:sy n="3" d="2"/>
      </p:scale>
      <p:origin x="0" y="0"/>
    </p:cViewPr>
  </p:notesTextViewPr>
  <p:sorterViewPr>
    <p:cViewPr>
      <p:scale>
        <a:sx n="66" d="100"/>
        <a:sy n="66" d="100"/>
      </p:scale>
      <p:origin x="0" y="9451"/>
    </p:cViewPr>
  </p:sorterViewPr>
  <p:notesViewPr>
    <p:cSldViewPr>
      <p:cViewPr varScale="1">
        <p:scale>
          <a:sx n="76" d="100"/>
          <a:sy n="76" d="100"/>
        </p:scale>
        <p:origin x="-2112" y="-96"/>
      </p:cViewPr>
      <p:guideLst>
        <p:guide orient="horz" pos="2928"/>
        <p:guide pos="2160"/>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19.xml"/><Relationship Id="rId21" Type="http://schemas.openxmlformats.org/officeDocument/2006/relationships/slide" Target="slides/slide14.xml"/><Relationship Id="rId34" Type="http://schemas.openxmlformats.org/officeDocument/2006/relationships/slide" Target="slides/slide27.xml"/><Relationship Id="rId42" Type="http://schemas.openxmlformats.org/officeDocument/2006/relationships/slide" Target="slides/slide35.xml"/><Relationship Id="rId47" Type="http://schemas.openxmlformats.org/officeDocument/2006/relationships/slide" Target="slides/slide40.xml"/><Relationship Id="rId50" Type="http://schemas.openxmlformats.org/officeDocument/2006/relationships/slide" Target="slides/slide43.xml"/><Relationship Id="rId55" Type="http://schemas.openxmlformats.org/officeDocument/2006/relationships/slide" Target="slides/slide48.xml"/><Relationship Id="rId63" Type="http://schemas.openxmlformats.org/officeDocument/2006/relationships/viewProps" Target="viewProps.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 Target="slides/slide9.xml"/><Relationship Id="rId29" Type="http://schemas.openxmlformats.org/officeDocument/2006/relationships/slide" Target="slides/slide22.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slide" Target="slides/slide25.xml"/><Relationship Id="rId37" Type="http://schemas.openxmlformats.org/officeDocument/2006/relationships/slide" Target="slides/slide30.xml"/><Relationship Id="rId40" Type="http://schemas.openxmlformats.org/officeDocument/2006/relationships/slide" Target="slides/slide33.xml"/><Relationship Id="rId45" Type="http://schemas.openxmlformats.org/officeDocument/2006/relationships/slide" Target="slides/slide38.xml"/><Relationship Id="rId53" Type="http://schemas.openxmlformats.org/officeDocument/2006/relationships/slide" Target="slides/slide46.xml"/><Relationship Id="rId58" Type="http://schemas.openxmlformats.org/officeDocument/2006/relationships/slide" Target="slides/slide51.xml"/><Relationship Id="rId5" Type="http://schemas.openxmlformats.org/officeDocument/2006/relationships/slideMaster" Target="slideMasters/slideMaster2.xml"/><Relationship Id="rId61" Type="http://schemas.openxmlformats.org/officeDocument/2006/relationships/handoutMaster" Target="handoutMasters/handoutMaster1.xml"/><Relationship Id="rId19" Type="http://schemas.openxmlformats.org/officeDocument/2006/relationships/slide" Target="slides/slide1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slide" Target="slides/slide23.xml"/><Relationship Id="rId35" Type="http://schemas.openxmlformats.org/officeDocument/2006/relationships/slide" Target="slides/slide28.xml"/><Relationship Id="rId43" Type="http://schemas.openxmlformats.org/officeDocument/2006/relationships/slide" Target="slides/slide36.xml"/><Relationship Id="rId48" Type="http://schemas.openxmlformats.org/officeDocument/2006/relationships/slide" Target="slides/slide41.xml"/><Relationship Id="rId56" Type="http://schemas.openxmlformats.org/officeDocument/2006/relationships/slide" Target="slides/slide49.xml"/><Relationship Id="rId64" Type="http://schemas.openxmlformats.org/officeDocument/2006/relationships/theme" Target="theme/theme1.xml"/><Relationship Id="rId8" Type="http://schemas.openxmlformats.org/officeDocument/2006/relationships/slide" Target="slides/slide1.xml"/><Relationship Id="rId51" Type="http://schemas.openxmlformats.org/officeDocument/2006/relationships/slide" Target="slides/slide44.xml"/><Relationship Id="rId3" Type="http://schemas.openxmlformats.org/officeDocument/2006/relationships/customXml" Target="../customXml/item3.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slide" Target="slides/slide26.xml"/><Relationship Id="rId38" Type="http://schemas.openxmlformats.org/officeDocument/2006/relationships/slide" Target="slides/slide31.xml"/><Relationship Id="rId46" Type="http://schemas.openxmlformats.org/officeDocument/2006/relationships/slide" Target="slides/slide39.xml"/><Relationship Id="rId59" Type="http://schemas.openxmlformats.org/officeDocument/2006/relationships/slide" Target="slides/slide52.xml"/><Relationship Id="rId20" Type="http://schemas.openxmlformats.org/officeDocument/2006/relationships/slide" Target="slides/slide13.xml"/><Relationship Id="rId41" Type="http://schemas.openxmlformats.org/officeDocument/2006/relationships/slide" Target="slides/slide34.xml"/><Relationship Id="rId54" Type="http://schemas.openxmlformats.org/officeDocument/2006/relationships/slide" Target="slides/slide47.xml"/><Relationship Id="rId62"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slide" Target="slides/slide29.xml"/><Relationship Id="rId49" Type="http://schemas.openxmlformats.org/officeDocument/2006/relationships/slide" Target="slides/slide42.xml"/><Relationship Id="rId57" Type="http://schemas.openxmlformats.org/officeDocument/2006/relationships/slide" Target="slides/slide50.xml"/><Relationship Id="rId10" Type="http://schemas.openxmlformats.org/officeDocument/2006/relationships/slide" Target="slides/slide3.xml"/><Relationship Id="rId31" Type="http://schemas.openxmlformats.org/officeDocument/2006/relationships/slide" Target="slides/slide24.xml"/><Relationship Id="rId44" Type="http://schemas.openxmlformats.org/officeDocument/2006/relationships/slide" Target="slides/slide37.xml"/><Relationship Id="rId52" Type="http://schemas.openxmlformats.org/officeDocument/2006/relationships/slide" Target="slides/slide45.xml"/><Relationship Id="rId60" Type="http://schemas.openxmlformats.org/officeDocument/2006/relationships/notesMaster" Target="notesMasters/notesMaster1.xml"/><Relationship Id="rId65"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2.xml"/><Relationship Id="rId13" Type="http://schemas.openxmlformats.org/officeDocument/2006/relationships/slide" Target="slides/slide6.xml"/><Relationship Id="rId18" Type="http://schemas.openxmlformats.org/officeDocument/2006/relationships/slide" Target="slides/slide11.xml"/><Relationship Id="rId39" Type="http://schemas.openxmlformats.org/officeDocument/2006/relationships/slide" Target="slides/slide3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ChangeArrowheads="1"/>
          </p:cNvSpPr>
          <p:nvPr/>
        </p:nvSpPr>
        <p:spPr bwMode="auto">
          <a:xfrm>
            <a:off x="69850" y="-12700"/>
            <a:ext cx="6251575" cy="519113"/>
          </a:xfrm>
          <a:prstGeom prst="rect">
            <a:avLst/>
          </a:prstGeom>
          <a:noFill/>
          <a:ln w="12700">
            <a:noFill/>
            <a:miter lim="800000"/>
            <a:headEnd/>
            <a:tailEnd/>
          </a:ln>
          <a:effectLst/>
        </p:spPr>
        <p:txBody>
          <a:bodyPr wrap="none" lIns="90488" tIns="44450" rIns="90488" bIns="44450" anchor="ctr">
            <a:spAutoFit/>
          </a:bodyPr>
          <a:lstStyle/>
          <a:p>
            <a:pPr eaLnBrk="0" hangingPunct="0">
              <a:defRPr/>
            </a:pPr>
            <a:r>
              <a:rPr lang="en-US" sz="1400" cap="small" dirty="0">
                <a:latin typeface="Times New Roman" pitchFamily="18" charset="0"/>
              </a:rPr>
              <a:t>Essentials of Entrepreneurship and Small Business Management  ●  6e</a:t>
            </a:r>
            <a:br>
              <a:rPr lang="en-US" sz="1400" dirty="0">
                <a:latin typeface="Times New Roman" pitchFamily="18" charset="0"/>
              </a:rPr>
            </a:br>
            <a:r>
              <a:rPr lang="en-US" sz="1400" b="0" dirty="0">
                <a:latin typeface="Times New Roman" pitchFamily="18" charset="0"/>
              </a:rPr>
              <a:t>Chapter 8: Building the Business Plan - Marketing and Financial Considerations</a:t>
            </a:r>
          </a:p>
        </p:txBody>
      </p:sp>
      <p:sp>
        <p:nvSpPr>
          <p:cNvPr id="3075" name="Rectangle 3"/>
          <p:cNvSpPr>
            <a:spLocks noChangeArrowheads="1"/>
          </p:cNvSpPr>
          <p:nvPr/>
        </p:nvSpPr>
        <p:spPr bwMode="auto">
          <a:xfrm>
            <a:off x="6397625" y="8896350"/>
            <a:ext cx="390525" cy="306388"/>
          </a:xfrm>
          <a:prstGeom prst="rect">
            <a:avLst/>
          </a:prstGeom>
          <a:noFill/>
          <a:ln w="12700">
            <a:noFill/>
            <a:miter lim="800000"/>
            <a:headEnd/>
            <a:tailEnd/>
          </a:ln>
          <a:effectLst/>
        </p:spPr>
        <p:txBody>
          <a:bodyPr wrap="none" lIns="90488" tIns="44450" rIns="90488" bIns="44450" anchor="ctr">
            <a:spAutoFit/>
          </a:bodyPr>
          <a:lstStyle/>
          <a:p>
            <a:pPr algn="r" eaLnBrk="0" hangingPunct="0">
              <a:defRPr/>
            </a:pPr>
            <a:fld id="{D2362083-7F88-4731-915C-B09323B3DE0A}" type="slidenum">
              <a:rPr lang="en-US" sz="1400" b="0">
                <a:latin typeface="Times New Roman" pitchFamily="18" charset="0"/>
              </a:rPr>
              <a:pPr algn="r" eaLnBrk="0" hangingPunct="0">
                <a:defRPr/>
              </a:pPr>
              <a:t>‹#›</a:t>
            </a:fld>
            <a:endParaRPr lang="en-US" sz="1400" b="0" dirty="0">
              <a:latin typeface="Times New Roman" pitchFamily="18" charset="0"/>
            </a:endParaRPr>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body" sz="quarter" idx="3"/>
          </p:nvPr>
        </p:nvSpPr>
        <p:spPr bwMode="auto">
          <a:xfrm>
            <a:off x="914400" y="4416425"/>
            <a:ext cx="5029200" cy="4183063"/>
          </a:xfrm>
          <a:prstGeom prst="rect">
            <a:avLst/>
          </a:prstGeom>
          <a:noFill/>
          <a:ln w="12700">
            <a:noFill/>
            <a:miter lim="800000"/>
            <a:headEnd/>
            <a:tailEnd/>
          </a:ln>
          <a:effectLst/>
        </p:spPr>
        <p:txBody>
          <a:bodyPr vert="horz" wrap="square" lIns="90488" tIns="44450" rIns="90488" bIns="44450" numCol="1" anchor="t" anchorCtr="0" compatLnSpc="1">
            <a:prstTxWarp prst="textNoShape">
              <a:avLst/>
            </a:prstTxWarp>
          </a:bodyPr>
          <a:lstStyle/>
          <a:p>
            <a:pPr lvl="0"/>
            <a:r>
              <a:rPr lang="en-US" noProof="0"/>
              <a:t>Click to edit Master notes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70659" name="Rectangle 3"/>
          <p:cNvSpPr>
            <a:spLocks noGrp="1" noRot="1" noChangeAspect="1" noChangeArrowheads="1" noTextEdit="1"/>
          </p:cNvSpPr>
          <p:nvPr>
            <p:ph type="sldImg" idx="2"/>
          </p:nvPr>
        </p:nvSpPr>
        <p:spPr bwMode="auto">
          <a:xfrm>
            <a:off x="1108075" y="698500"/>
            <a:ext cx="4641850" cy="3482975"/>
          </a:xfrm>
          <a:prstGeom prst="rect">
            <a:avLst/>
          </a:prstGeom>
          <a:noFill/>
          <a:ln w="12700">
            <a:solidFill>
              <a:schemeClr val="tx1"/>
            </a:solidFill>
            <a:miter lim="800000"/>
            <a:headEnd/>
            <a:tailEnd/>
          </a:ln>
        </p:spPr>
      </p:sp>
      <p:sp>
        <p:nvSpPr>
          <p:cNvPr id="2052" name="Rectangle 4"/>
          <p:cNvSpPr>
            <a:spLocks noChangeArrowheads="1"/>
          </p:cNvSpPr>
          <p:nvPr/>
        </p:nvSpPr>
        <p:spPr bwMode="auto">
          <a:xfrm>
            <a:off x="69850" y="93663"/>
            <a:ext cx="2217738" cy="306387"/>
          </a:xfrm>
          <a:prstGeom prst="rect">
            <a:avLst/>
          </a:prstGeom>
          <a:noFill/>
          <a:ln w="12700">
            <a:noFill/>
            <a:miter lim="800000"/>
            <a:headEnd/>
            <a:tailEnd/>
          </a:ln>
          <a:effectLst/>
        </p:spPr>
        <p:txBody>
          <a:bodyPr wrap="none" lIns="90488" tIns="44450" rIns="90488" bIns="44450" anchor="ctr">
            <a:spAutoFit/>
          </a:bodyPr>
          <a:lstStyle/>
          <a:p>
            <a:pPr eaLnBrk="0" hangingPunct="0">
              <a:defRPr/>
            </a:pPr>
            <a:r>
              <a:rPr lang="en-US" sz="1400" b="0" dirty="0">
                <a:latin typeface="Times New Roman" pitchFamily="18" charset="0"/>
              </a:rPr>
              <a:t>Chapter 1: Entrepreneurship</a:t>
            </a:r>
          </a:p>
        </p:txBody>
      </p:sp>
      <p:sp>
        <p:nvSpPr>
          <p:cNvPr id="2053" name="Rectangle 5"/>
          <p:cNvSpPr>
            <a:spLocks noChangeArrowheads="1"/>
          </p:cNvSpPr>
          <p:nvPr/>
        </p:nvSpPr>
        <p:spPr bwMode="auto">
          <a:xfrm>
            <a:off x="6397625" y="8896350"/>
            <a:ext cx="390525" cy="306388"/>
          </a:xfrm>
          <a:prstGeom prst="rect">
            <a:avLst/>
          </a:prstGeom>
          <a:noFill/>
          <a:ln w="12700">
            <a:noFill/>
            <a:miter lim="800000"/>
            <a:headEnd/>
            <a:tailEnd/>
          </a:ln>
          <a:effectLst/>
        </p:spPr>
        <p:txBody>
          <a:bodyPr wrap="none" lIns="90488" tIns="44450" rIns="90488" bIns="44450" anchor="ctr">
            <a:spAutoFit/>
          </a:bodyPr>
          <a:lstStyle/>
          <a:p>
            <a:pPr algn="r" eaLnBrk="0" hangingPunct="0">
              <a:defRPr/>
            </a:pPr>
            <a:fld id="{207C356E-A1E4-4F71-B491-0AA84C2B5C02}" type="slidenum">
              <a:rPr lang="en-US" sz="1400" b="0">
                <a:latin typeface="Times New Roman" pitchFamily="18" charset="0"/>
              </a:rPr>
              <a:pPr algn="r" eaLnBrk="0" hangingPunct="0">
                <a:defRPr/>
              </a:pPr>
              <a:t>‹#›</a:t>
            </a:fld>
            <a:endParaRPr lang="en-US" sz="1400" b="0" dirty="0">
              <a:latin typeface="Times New Roman" pitchFamily="18" charset="0"/>
            </a:endParaRPr>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Slide Image Placeholder 1">
            <a:extLst>
              <a:ext uri="{FF2B5EF4-FFF2-40B4-BE49-F238E27FC236}">
                <a16:creationId xmlns:a16="http://schemas.microsoft.com/office/drawing/2014/main" id="{9C9C728E-35BF-E845-02BE-C466226259F2}"/>
              </a:ext>
            </a:extLst>
          </p:cNvPr>
          <p:cNvSpPr>
            <a:spLocks noGrp="1" noRot="1" noChangeAspect="1" noChangeArrowheads="1" noTextEdit="1"/>
          </p:cNvSpPr>
          <p:nvPr>
            <p:ph type="sldImg"/>
          </p:nvPr>
        </p:nvSpPr>
        <p:spPr>
          <a:ln/>
        </p:spPr>
      </p:sp>
      <p:sp>
        <p:nvSpPr>
          <p:cNvPr id="41987" name="Notes Placeholder 2">
            <a:extLst>
              <a:ext uri="{FF2B5EF4-FFF2-40B4-BE49-F238E27FC236}">
                <a16:creationId xmlns:a16="http://schemas.microsoft.com/office/drawing/2014/main" id="{BBEF7A27-854D-0E66-FEE9-86A427E5356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cs typeface="Arial" panose="020B0604020202020204" pitchFamily="34" charset="0"/>
            </a:endParaRPr>
          </a:p>
        </p:txBody>
      </p:sp>
      <p:sp>
        <p:nvSpPr>
          <p:cNvPr id="4" name="Slide Number Placeholder 3">
            <a:extLst>
              <a:ext uri="{FF2B5EF4-FFF2-40B4-BE49-F238E27FC236}">
                <a16:creationId xmlns:a16="http://schemas.microsoft.com/office/drawing/2014/main" id="{98FA89D0-4E12-0E38-D71F-40F19597CE18}"/>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2D68294-EAFC-483D-8034-869966763CF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Arial" panose="020B060402020202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396319" y="802299"/>
            <a:ext cx="5618515" cy="2541431"/>
          </a:xfrm>
        </p:spPr>
        <p:txBody>
          <a:bodyPr bIns="0" anchor="b">
            <a:normAutofit/>
          </a:bodyPr>
          <a:lstStyle>
            <a:lvl1pPr algn="l">
              <a:defRPr sz="5400"/>
            </a:lvl1pPr>
          </a:lstStyle>
          <a:p>
            <a:r>
              <a:rPr lang="en-US"/>
              <a:t>Click to edit Master title style</a:t>
            </a:r>
            <a:endParaRPr lang="en-US" dirty="0"/>
          </a:p>
        </p:txBody>
      </p:sp>
      <p:sp>
        <p:nvSpPr>
          <p:cNvPr id="3" name="Subtitle 2"/>
          <p:cNvSpPr>
            <a:spLocks noGrp="1"/>
          </p:cNvSpPr>
          <p:nvPr>
            <p:ph type="subTitle" idx="1"/>
          </p:nvPr>
        </p:nvSpPr>
        <p:spPr>
          <a:xfrm>
            <a:off x="2396319" y="3531205"/>
            <a:ext cx="5618515" cy="977621"/>
          </a:xfrm>
        </p:spPr>
        <p:txBody>
          <a:bodyPr tIns="91440" bIns="91440">
            <a:normAutofit/>
          </a:bodyPr>
          <a:lstStyle>
            <a:lvl1pPr marL="0" indent="0" algn="l">
              <a:buNone/>
              <a:defRPr sz="1600" b="0" cap="all" baseline="0">
                <a:solidFill>
                  <a:schemeClr val="tx1"/>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2026-07-17</a:t>
            </a:fld>
            <a:endParaRPr lang="en-US" dirty="0"/>
          </a:p>
        </p:txBody>
      </p:sp>
      <p:sp>
        <p:nvSpPr>
          <p:cNvPr id="5" name="Footer Placeholder 4"/>
          <p:cNvSpPr>
            <a:spLocks noGrp="1"/>
          </p:cNvSpPr>
          <p:nvPr>
            <p:ph type="ftr" sz="quarter" idx="11"/>
          </p:nvPr>
        </p:nvSpPr>
        <p:spPr>
          <a:xfrm>
            <a:off x="2396319" y="329308"/>
            <a:ext cx="3086292" cy="309201"/>
          </a:xfrm>
        </p:spPr>
        <p:txBody>
          <a:bodyPr/>
          <a:lstStyle/>
          <a:p>
            <a:pPr>
              <a:defRPr/>
            </a:pPr>
            <a:r>
              <a:rPr lang="en-US"/>
              <a:t>Ch. 8: Building a Powerful Marketing Plan</a:t>
            </a:r>
          </a:p>
        </p:txBody>
      </p:sp>
      <p:sp>
        <p:nvSpPr>
          <p:cNvPr id="6" name="Slide Number Placeholder 5"/>
          <p:cNvSpPr>
            <a:spLocks noGrp="1"/>
          </p:cNvSpPr>
          <p:nvPr>
            <p:ph type="sldNum" sz="quarter" idx="12"/>
          </p:nvPr>
        </p:nvSpPr>
        <p:spPr>
          <a:xfrm>
            <a:off x="1434703" y="798973"/>
            <a:ext cx="802005" cy="503578"/>
          </a:xfrm>
        </p:spPr>
        <p:txBody>
          <a:bodyPr/>
          <a:lstStyle/>
          <a:p>
            <a:pPr>
              <a:defRPr/>
            </a:pPr>
            <a:r>
              <a:rPr lang="en-US"/>
              <a:t>8 - </a:t>
            </a:r>
            <a:fld id="{073810C6-22EF-4613-AA28-CEFF37F28BCD}" type="slidenum">
              <a:rPr lang="en-US" smtClean="0"/>
              <a:pPr>
                <a:defRPr/>
              </a:pPr>
              <a:t>‹#›</a:t>
            </a:fld>
            <a:endParaRPr lang="en-US"/>
          </a:p>
        </p:txBody>
      </p:sp>
      <p:cxnSp>
        <p:nvCxnSpPr>
          <p:cNvPr id="15" name="Straight Connector 14"/>
          <p:cNvCxnSpPr/>
          <p:nvPr/>
        </p:nvCxnSpPr>
        <p:spPr>
          <a:xfrm>
            <a:off x="2396319" y="3528542"/>
            <a:ext cx="5618515"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797217397"/>
      </p:ext>
    </p:extLst>
  </p:cSld>
  <p:clrMapOvr>
    <a:masterClrMapping/>
  </p:clrMapOvr>
  <p:hf hd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2026-07-17</a:t>
            </a:fld>
            <a:endParaRPr lang="en-US" dirty="0"/>
          </a:p>
        </p:txBody>
      </p:sp>
      <p:sp>
        <p:nvSpPr>
          <p:cNvPr id="5" name="Footer Placeholder 4"/>
          <p:cNvSpPr>
            <a:spLocks noGrp="1"/>
          </p:cNvSpPr>
          <p:nvPr>
            <p:ph type="ftr" sz="quarter" idx="11"/>
          </p:nvPr>
        </p:nvSpPr>
        <p:spPr/>
        <p:txBody>
          <a:bodyPr/>
          <a:lstStyle/>
          <a:p>
            <a:pPr>
              <a:defRPr/>
            </a:pPr>
            <a:r>
              <a:rPr lang="en-US"/>
              <a:t>Ch. 8: Building a Powerful Marketing Plan</a:t>
            </a:r>
          </a:p>
        </p:txBody>
      </p:sp>
      <p:sp>
        <p:nvSpPr>
          <p:cNvPr id="6" name="Slide Number Placeholder 5"/>
          <p:cNvSpPr>
            <a:spLocks noGrp="1"/>
          </p:cNvSpPr>
          <p:nvPr>
            <p:ph type="sldNum" sz="quarter" idx="12"/>
          </p:nvPr>
        </p:nvSpPr>
        <p:spPr/>
        <p:txBody>
          <a:bodyPr/>
          <a:lstStyle/>
          <a:p>
            <a:pPr>
              <a:defRPr/>
            </a:pPr>
            <a:r>
              <a:rPr lang="en-US"/>
              <a:t>8 - </a:t>
            </a:r>
            <a:fld id="{E5864051-CE71-4307-AF72-A8504A513796}" type="slidenum">
              <a:rPr lang="en-US" smtClean="0"/>
              <a:pPr>
                <a:defRPr/>
              </a:pPr>
              <a:t>‹#›</a:t>
            </a:fld>
            <a:endParaRPr lang="en-US"/>
          </a:p>
        </p:txBody>
      </p:sp>
      <p:cxnSp>
        <p:nvCxnSpPr>
          <p:cNvPr id="33" name="Straight Connector 32"/>
          <p:cNvCxnSpPr/>
          <p:nvPr/>
        </p:nvCxnSpPr>
        <p:spPr>
          <a:xfrm>
            <a:off x="1443491" y="1847088"/>
            <a:ext cx="6571343"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758979733"/>
      </p:ext>
    </p:extLst>
  </p:cSld>
  <p:clrMapOvr>
    <a:masterClrMapping/>
  </p:clrMapOvr>
  <p:transition spd="med">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43491" y="1756130"/>
            <a:ext cx="5617002" cy="1887950"/>
          </a:xfrm>
        </p:spPr>
        <p:txBody>
          <a:bodyPr anchor="b">
            <a:normAutofit/>
          </a:bodyPr>
          <a:lstStyle>
            <a:lvl1pPr algn="l">
              <a:defRPr sz="3200"/>
            </a:lvl1pPr>
          </a:lstStyle>
          <a:p>
            <a:r>
              <a:rPr lang="en-US"/>
              <a:t>Click to edit Master title style</a:t>
            </a:r>
            <a:endParaRPr lang="en-US" dirty="0"/>
          </a:p>
        </p:txBody>
      </p:sp>
      <p:sp>
        <p:nvSpPr>
          <p:cNvPr id="3" name="Text Placeholder 2"/>
          <p:cNvSpPr>
            <a:spLocks noGrp="1"/>
          </p:cNvSpPr>
          <p:nvPr>
            <p:ph type="body" idx="1"/>
          </p:nvPr>
        </p:nvSpPr>
        <p:spPr>
          <a:xfrm>
            <a:off x="1443492" y="3806196"/>
            <a:ext cx="5617002" cy="1012929"/>
          </a:xfrm>
        </p:spPr>
        <p:txBody>
          <a:bodyPr tIns="91440">
            <a:normAutofit/>
          </a:bodyPr>
          <a:lstStyle>
            <a:lvl1pPr marL="0" indent="0" algn="l">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dirty="0"/>
              <a:t>2026-07-17</a:t>
            </a:fld>
            <a:endParaRPr lang="en-US" dirty="0"/>
          </a:p>
        </p:txBody>
      </p:sp>
      <p:sp>
        <p:nvSpPr>
          <p:cNvPr id="5" name="Footer Placeholder 4"/>
          <p:cNvSpPr>
            <a:spLocks noGrp="1"/>
          </p:cNvSpPr>
          <p:nvPr>
            <p:ph type="ftr" sz="quarter" idx="11"/>
          </p:nvPr>
        </p:nvSpPr>
        <p:spPr/>
        <p:txBody>
          <a:bodyPr/>
          <a:lstStyle/>
          <a:p>
            <a:pPr>
              <a:defRPr/>
            </a:pPr>
            <a:r>
              <a:rPr lang="en-US"/>
              <a:t>Ch. 8: Building a Powerful Marketing Plan</a:t>
            </a:r>
          </a:p>
        </p:txBody>
      </p:sp>
      <p:sp>
        <p:nvSpPr>
          <p:cNvPr id="6" name="Slide Number Placeholder 5"/>
          <p:cNvSpPr>
            <a:spLocks noGrp="1"/>
          </p:cNvSpPr>
          <p:nvPr>
            <p:ph type="sldNum" sz="quarter" idx="12"/>
          </p:nvPr>
        </p:nvSpPr>
        <p:spPr/>
        <p:txBody>
          <a:bodyPr/>
          <a:lstStyle/>
          <a:p>
            <a:pPr>
              <a:defRPr/>
            </a:pPr>
            <a:r>
              <a:rPr lang="en-US"/>
              <a:t>8 - </a:t>
            </a:r>
            <a:fld id="{03714A28-085F-441F-BA93-055EA56EEA08}" type="slidenum">
              <a:rPr lang="en-US" smtClean="0"/>
              <a:pPr>
                <a:defRPr/>
              </a:pPr>
              <a:t>‹#›</a:t>
            </a:fld>
            <a:endParaRPr lang="en-US"/>
          </a:p>
        </p:txBody>
      </p:sp>
      <p:cxnSp>
        <p:nvCxnSpPr>
          <p:cNvPr id="15" name="Straight Connector 14"/>
          <p:cNvCxnSpPr/>
          <p:nvPr/>
        </p:nvCxnSpPr>
        <p:spPr>
          <a:xfrm>
            <a:off x="1443491" y="3804985"/>
            <a:ext cx="561700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887356849"/>
      </p:ext>
    </p:extLst>
  </p:cSld>
  <p:clrMapOvr>
    <a:masterClrMapping/>
  </p:clrMapOvr>
  <p:transition spd="med">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3491" y="804890"/>
            <a:ext cx="6571343"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43490" y="2013936"/>
            <a:ext cx="3125871" cy="34375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889182" y="2013936"/>
            <a:ext cx="3125652" cy="343755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2026-07-17</a:t>
            </a:fld>
            <a:endParaRPr lang="en-US" dirty="0"/>
          </a:p>
        </p:txBody>
      </p:sp>
      <p:sp>
        <p:nvSpPr>
          <p:cNvPr id="6" name="Footer Placeholder 5"/>
          <p:cNvSpPr>
            <a:spLocks noGrp="1"/>
          </p:cNvSpPr>
          <p:nvPr>
            <p:ph type="ftr" sz="quarter" idx="11"/>
          </p:nvPr>
        </p:nvSpPr>
        <p:spPr/>
        <p:txBody>
          <a:bodyPr/>
          <a:lstStyle/>
          <a:p>
            <a:pPr>
              <a:defRPr/>
            </a:pPr>
            <a:r>
              <a:rPr lang="en-US"/>
              <a:t>Ch. 8: Building a Powerful Marketing Plan</a:t>
            </a:r>
          </a:p>
        </p:txBody>
      </p:sp>
      <p:sp>
        <p:nvSpPr>
          <p:cNvPr id="7" name="Slide Number Placeholder 6"/>
          <p:cNvSpPr>
            <a:spLocks noGrp="1"/>
          </p:cNvSpPr>
          <p:nvPr>
            <p:ph type="sldNum" sz="quarter" idx="12"/>
          </p:nvPr>
        </p:nvSpPr>
        <p:spPr/>
        <p:txBody>
          <a:bodyPr/>
          <a:lstStyle/>
          <a:p>
            <a:pPr>
              <a:defRPr/>
            </a:pPr>
            <a:r>
              <a:rPr lang="en-US"/>
              <a:t>8 - </a:t>
            </a:r>
            <a:fld id="{BF64F9D9-E322-48FE-A761-93B477F03D82}" type="slidenum">
              <a:rPr lang="en-US" smtClean="0"/>
              <a:pPr>
                <a:defRPr/>
              </a:pPr>
              <a:t>‹#›</a:t>
            </a:fld>
            <a:endParaRPr lang="en-US"/>
          </a:p>
        </p:txBody>
      </p:sp>
      <p:cxnSp>
        <p:nvCxnSpPr>
          <p:cNvPr id="33" name="Straight Connector 32"/>
          <p:cNvCxnSpPr/>
          <p:nvPr/>
        </p:nvCxnSpPr>
        <p:spPr>
          <a:xfrm>
            <a:off x="1443491" y="1847088"/>
            <a:ext cx="6571343"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4110943720"/>
      </p:ext>
    </p:extLst>
  </p:cSld>
  <p:clrMapOvr>
    <a:masterClrMapping/>
  </p:clrMapOvr>
  <p:transition spd="med">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cxnSp>
        <p:nvCxnSpPr>
          <p:cNvPr id="36" name="Straight Connector 35"/>
          <p:cNvCxnSpPr/>
          <p:nvPr/>
        </p:nvCxnSpPr>
        <p:spPr>
          <a:xfrm>
            <a:off x="1443491" y="1847088"/>
            <a:ext cx="6571343"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p:cNvSpPr>
            <a:spLocks noGrp="1"/>
          </p:cNvSpPr>
          <p:nvPr>
            <p:ph type="title"/>
          </p:nvPr>
        </p:nvSpPr>
        <p:spPr>
          <a:xfrm>
            <a:off x="1443491" y="804164"/>
            <a:ext cx="6571344"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443491" y="2019550"/>
            <a:ext cx="3125766" cy="801943"/>
          </a:xfrm>
        </p:spPr>
        <p:txBody>
          <a:bodyPr anchor="b">
            <a:normAutofit/>
          </a:bodyPr>
          <a:lstStyle>
            <a:lvl1pPr marL="0" indent="0">
              <a:lnSpc>
                <a:spcPct val="100000"/>
              </a:lnSpc>
              <a:buNone/>
              <a:defRPr sz="2200" b="0" cap="all" baseline="0">
                <a:solidFill>
                  <a:schemeClr val="accent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1443491" y="2824270"/>
            <a:ext cx="3125766" cy="26444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889182" y="2023004"/>
            <a:ext cx="3125652" cy="802237"/>
          </a:xfrm>
        </p:spPr>
        <p:txBody>
          <a:bodyPr anchor="b">
            <a:normAutofit/>
          </a:bodyPr>
          <a:lstStyle>
            <a:lvl1pPr marL="0" indent="0">
              <a:lnSpc>
                <a:spcPct val="100000"/>
              </a:lnSpc>
              <a:buNone/>
              <a:defRPr sz="2200" b="0" cap="all" baseline="0">
                <a:solidFill>
                  <a:schemeClr val="accent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4889182" y="2821491"/>
            <a:ext cx="3125652" cy="263737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2026-07-17</a:t>
            </a:fld>
            <a:endParaRPr lang="en-US" dirty="0"/>
          </a:p>
        </p:txBody>
      </p:sp>
      <p:sp>
        <p:nvSpPr>
          <p:cNvPr id="8" name="Footer Placeholder 7"/>
          <p:cNvSpPr>
            <a:spLocks noGrp="1"/>
          </p:cNvSpPr>
          <p:nvPr>
            <p:ph type="ftr" sz="quarter" idx="11"/>
          </p:nvPr>
        </p:nvSpPr>
        <p:spPr/>
        <p:txBody>
          <a:bodyPr/>
          <a:lstStyle/>
          <a:p>
            <a:pPr>
              <a:defRPr/>
            </a:pPr>
            <a:r>
              <a:rPr lang="en-US"/>
              <a:t>Ch. 8: Building a Powerful Marketing Plan</a:t>
            </a:r>
          </a:p>
        </p:txBody>
      </p:sp>
      <p:sp>
        <p:nvSpPr>
          <p:cNvPr id="9" name="Slide Number Placeholder 8"/>
          <p:cNvSpPr>
            <a:spLocks noGrp="1"/>
          </p:cNvSpPr>
          <p:nvPr>
            <p:ph type="sldNum" sz="quarter" idx="12"/>
          </p:nvPr>
        </p:nvSpPr>
        <p:spPr/>
        <p:txBody>
          <a:bodyPr/>
          <a:lstStyle/>
          <a:p>
            <a:pPr>
              <a:defRPr/>
            </a:pPr>
            <a:r>
              <a:rPr lang="en-US"/>
              <a:t>8 - </a:t>
            </a:r>
            <a:fld id="{B9E5EF17-DE05-4C1F-BC71-8062E677E012}" type="slidenum">
              <a:rPr lang="en-US" smtClean="0"/>
              <a:pPr>
                <a:defRPr/>
              </a:pPr>
              <a:t>‹#›</a:t>
            </a:fld>
            <a:endParaRPr lang="en-US"/>
          </a:p>
        </p:txBody>
      </p:sp>
    </p:spTree>
    <p:extLst>
      <p:ext uri="{BB962C8B-B14F-4D97-AF65-F5344CB8AC3E}">
        <p14:creationId xmlns:p14="http://schemas.microsoft.com/office/powerpoint/2010/main" val="2997838033"/>
      </p:ext>
    </p:extLst>
  </p:cSld>
  <p:clrMapOvr>
    <a:masterClrMapping/>
  </p:clrMapOvr>
  <p:transition spd="med">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cxnSp>
        <p:nvCxnSpPr>
          <p:cNvPr id="32" name="Straight Connector 31"/>
          <p:cNvCxnSpPr/>
          <p:nvPr/>
        </p:nvCxnSpPr>
        <p:spPr>
          <a:xfrm>
            <a:off x="1443491" y="1847088"/>
            <a:ext cx="6571343"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2026-07-17</a:t>
            </a:fld>
            <a:endParaRPr lang="en-US" dirty="0"/>
          </a:p>
        </p:txBody>
      </p:sp>
      <p:sp>
        <p:nvSpPr>
          <p:cNvPr id="4" name="Footer Placeholder 3"/>
          <p:cNvSpPr>
            <a:spLocks noGrp="1"/>
          </p:cNvSpPr>
          <p:nvPr>
            <p:ph type="ftr" sz="quarter" idx="11"/>
          </p:nvPr>
        </p:nvSpPr>
        <p:spPr/>
        <p:txBody>
          <a:bodyPr/>
          <a:lstStyle/>
          <a:p>
            <a:pPr>
              <a:defRPr/>
            </a:pPr>
            <a:r>
              <a:rPr lang="en-US"/>
              <a:t>Ch. 8: Building a Powerful Marketing Plan</a:t>
            </a:r>
          </a:p>
        </p:txBody>
      </p:sp>
      <p:sp>
        <p:nvSpPr>
          <p:cNvPr id="5" name="Slide Number Placeholder 4"/>
          <p:cNvSpPr>
            <a:spLocks noGrp="1"/>
          </p:cNvSpPr>
          <p:nvPr>
            <p:ph type="sldNum" sz="quarter" idx="12"/>
          </p:nvPr>
        </p:nvSpPr>
        <p:spPr/>
        <p:txBody>
          <a:bodyPr/>
          <a:lstStyle/>
          <a:p>
            <a:pPr>
              <a:defRPr/>
            </a:pPr>
            <a:r>
              <a:rPr lang="en-US"/>
              <a:t>8 - </a:t>
            </a:r>
            <a:fld id="{0109A1E3-394D-4AF7-810A-F208C4065E61}" type="slidenum">
              <a:rPr lang="en-US" smtClean="0"/>
              <a:pPr>
                <a:defRPr/>
              </a:pPr>
              <a:t>‹#›</a:t>
            </a:fld>
            <a:endParaRPr lang="en-US"/>
          </a:p>
        </p:txBody>
      </p:sp>
    </p:spTree>
    <p:extLst>
      <p:ext uri="{BB962C8B-B14F-4D97-AF65-F5344CB8AC3E}">
        <p14:creationId xmlns:p14="http://schemas.microsoft.com/office/powerpoint/2010/main" val="3364846053"/>
      </p:ext>
    </p:extLst>
  </p:cSld>
  <p:clrMapOvr>
    <a:masterClrMapping/>
  </p:clrMapOvr>
  <p:transition spd="med">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dirty="0"/>
              <a:t>2026-07-17</a:t>
            </a:fld>
            <a:endParaRPr lang="en-US" dirty="0"/>
          </a:p>
        </p:txBody>
      </p:sp>
      <p:sp>
        <p:nvSpPr>
          <p:cNvPr id="3" name="Footer Placeholder 2"/>
          <p:cNvSpPr>
            <a:spLocks noGrp="1"/>
          </p:cNvSpPr>
          <p:nvPr>
            <p:ph type="ftr" sz="quarter" idx="11"/>
          </p:nvPr>
        </p:nvSpPr>
        <p:spPr/>
        <p:txBody>
          <a:bodyPr/>
          <a:lstStyle/>
          <a:p>
            <a:pPr>
              <a:defRPr/>
            </a:pPr>
            <a:r>
              <a:rPr lang="en-US"/>
              <a:t>Ch. 8: Building a Powerful Marketing Plan</a:t>
            </a:r>
          </a:p>
        </p:txBody>
      </p:sp>
      <p:sp>
        <p:nvSpPr>
          <p:cNvPr id="4" name="Slide Number Placeholder 3"/>
          <p:cNvSpPr>
            <a:spLocks noGrp="1"/>
          </p:cNvSpPr>
          <p:nvPr>
            <p:ph type="sldNum" sz="quarter" idx="12"/>
          </p:nvPr>
        </p:nvSpPr>
        <p:spPr/>
        <p:txBody>
          <a:bodyPr/>
          <a:lstStyle/>
          <a:p>
            <a:pPr>
              <a:defRPr/>
            </a:pPr>
            <a:r>
              <a:rPr lang="en-US"/>
              <a:t>8 - </a:t>
            </a:r>
            <a:fld id="{D435E20D-4788-42C8-AAA0-77508D7BE5B7}" type="slidenum">
              <a:rPr lang="en-US" smtClean="0"/>
              <a:pPr>
                <a:defRPr/>
              </a:pPr>
              <a:t>‹#›</a:t>
            </a:fld>
            <a:endParaRPr lang="en-US"/>
          </a:p>
        </p:txBody>
      </p:sp>
    </p:spTree>
    <p:extLst>
      <p:ext uri="{BB962C8B-B14F-4D97-AF65-F5344CB8AC3E}">
        <p14:creationId xmlns:p14="http://schemas.microsoft.com/office/powerpoint/2010/main" val="640181668"/>
      </p:ext>
    </p:extLst>
  </p:cSld>
  <p:clrMapOvr>
    <a:masterClrMapping/>
  </p:clrMapOvr>
  <p:transition spd="med">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39042" y="798973"/>
            <a:ext cx="2425950" cy="2247117"/>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4186656" y="798974"/>
            <a:ext cx="3828178" cy="4658826"/>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39042" y="3205492"/>
            <a:ext cx="2427369" cy="2248181"/>
          </a:xfrm>
        </p:spPr>
        <p:txBody>
          <a:bodyPr>
            <a:normAutofit/>
          </a:bodyPr>
          <a:lstStyle>
            <a:lvl1pPr marL="0" indent="0" algn="l">
              <a:buNone/>
              <a:defRPr sz="16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2026-07-17</a:t>
            </a:fld>
            <a:endParaRPr lang="en-US" dirty="0"/>
          </a:p>
        </p:txBody>
      </p:sp>
      <p:sp>
        <p:nvSpPr>
          <p:cNvPr id="6" name="Footer Placeholder 5"/>
          <p:cNvSpPr>
            <a:spLocks noGrp="1"/>
          </p:cNvSpPr>
          <p:nvPr>
            <p:ph type="ftr" sz="quarter" idx="11"/>
          </p:nvPr>
        </p:nvSpPr>
        <p:spPr/>
        <p:txBody>
          <a:bodyPr/>
          <a:lstStyle/>
          <a:p>
            <a:pPr>
              <a:defRPr/>
            </a:pPr>
            <a:r>
              <a:rPr lang="en-US"/>
              <a:t>Ch. 8: Building a Powerful Marketing Plan</a:t>
            </a:r>
          </a:p>
        </p:txBody>
      </p:sp>
      <p:sp>
        <p:nvSpPr>
          <p:cNvPr id="7" name="Slide Number Placeholder 6"/>
          <p:cNvSpPr>
            <a:spLocks noGrp="1"/>
          </p:cNvSpPr>
          <p:nvPr>
            <p:ph type="sldNum" sz="quarter" idx="12"/>
          </p:nvPr>
        </p:nvSpPr>
        <p:spPr/>
        <p:txBody>
          <a:bodyPr/>
          <a:lstStyle/>
          <a:p>
            <a:pPr>
              <a:defRPr/>
            </a:pPr>
            <a:r>
              <a:rPr lang="en-US"/>
              <a:t>8 - </a:t>
            </a:r>
            <a:fld id="{320A82B2-90B9-4833-B86B-9DFB14D0A9F6}" type="slidenum">
              <a:rPr lang="en-US" smtClean="0"/>
              <a:pPr>
                <a:defRPr/>
              </a:pPr>
              <a:t>‹#›</a:t>
            </a:fld>
            <a:endParaRPr lang="en-US"/>
          </a:p>
        </p:txBody>
      </p:sp>
      <p:cxnSp>
        <p:nvCxnSpPr>
          <p:cNvPr id="17" name="Straight Connector 16"/>
          <p:cNvCxnSpPr/>
          <p:nvPr/>
        </p:nvCxnSpPr>
        <p:spPr>
          <a:xfrm>
            <a:off x="1441748" y="3205491"/>
            <a:ext cx="2423276"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4157991475"/>
      </p:ext>
    </p:extLst>
  </p:cSld>
  <p:clrMapOvr>
    <a:masterClrMapping/>
  </p:clrMapOvr>
  <p:transition spd="med">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13" name="Group 12"/>
          <p:cNvGrpSpPr/>
          <p:nvPr/>
        </p:nvGrpSpPr>
        <p:grpSpPr>
          <a:xfrm>
            <a:off x="4996501" y="482171"/>
            <a:ext cx="3511387" cy="5149101"/>
            <a:chOff x="6852919" y="583365"/>
            <a:chExt cx="4681849" cy="5181928"/>
          </a:xfrm>
        </p:grpSpPr>
        <p:sp>
          <p:nvSpPr>
            <p:cNvPr id="14" name="Rectangle 13"/>
            <p:cNvSpPr/>
            <p:nvPr/>
          </p:nvSpPr>
          <p:spPr>
            <a:xfrm>
              <a:off x="6852919" y="583365"/>
              <a:ext cx="4681849" cy="5181928"/>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5" name="Rectangle 14"/>
            <p:cNvSpPr/>
            <p:nvPr/>
          </p:nvSpPr>
          <p:spPr>
            <a:xfrm>
              <a:off x="7273787" y="915806"/>
              <a:ext cx="3844017" cy="4507918"/>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44148" y="1129513"/>
            <a:ext cx="3244935" cy="1830584"/>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640128" y="1122543"/>
            <a:ext cx="2234998" cy="3866327"/>
          </a:xfrm>
          <a:solidFill>
            <a:schemeClr val="bg1">
              <a:lumMod val="85000"/>
            </a:schemeClr>
          </a:solidFill>
          <a:ln w="9525" cap="sq">
            <a:noFill/>
            <a:miter lim="800000"/>
          </a:ln>
          <a:effectLst/>
        </p:spPr>
        <p:txBody>
          <a:bodyPr anchor="t"/>
          <a:lstStyle>
            <a:lvl1pPr marL="0" indent="0" algn="ctr">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1443492" y="3145992"/>
            <a:ext cx="3240286" cy="2003742"/>
          </a:xfrm>
        </p:spPr>
        <p:txBody>
          <a:bodyPr>
            <a:normAutofit/>
          </a:bodyPr>
          <a:lstStyle>
            <a:lvl1pPr marL="0" indent="0" algn="l">
              <a:buNone/>
              <a:defRPr sz="18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a:xfrm>
            <a:off x="1436664" y="5469857"/>
            <a:ext cx="3252420" cy="320123"/>
          </a:xfrm>
        </p:spPr>
        <p:txBody>
          <a:bodyPr/>
          <a:lstStyle>
            <a:lvl1pPr algn="l">
              <a:defRPr/>
            </a:lvl1pPr>
          </a:lstStyle>
          <a:p>
            <a:fld id="{48A87A34-81AB-432B-8DAE-1953F412C126}" type="datetimeFigureOut">
              <a:rPr lang="en-US" dirty="0"/>
              <a:pPr/>
              <a:t>2026-07-17</a:t>
            </a:fld>
            <a:endParaRPr lang="en-US" dirty="0"/>
          </a:p>
        </p:txBody>
      </p:sp>
      <p:sp>
        <p:nvSpPr>
          <p:cNvPr id="6" name="Footer Placeholder 5"/>
          <p:cNvSpPr>
            <a:spLocks noGrp="1"/>
          </p:cNvSpPr>
          <p:nvPr>
            <p:ph type="ftr" sz="quarter" idx="11"/>
          </p:nvPr>
        </p:nvSpPr>
        <p:spPr>
          <a:xfrm>
            <a:off x="1437530" y="318641"/>
            <a:ext cx="3251553" cy="320931"/>
          </a:xfrm>
        </p:spPr>
        <p:txBody>
          <a:bodyPr/>
          <a:lstStyle/>
          <a:p>
            <a:pPr>
              <a:defRPr/>
            </a:pPr>
            <a:r>
              <a:rPr lang="en-US"/>
              <a:t>Ch. 8: Building a Powerful Marketing Plan</a:t>
            </a:r>
          </a:p>
        </p:txBody>
      </p:sp>
      <p:sp>
        <p:nvSpPr>
          <p:cNvPr id="7" name="Slide Number Placeholder 6"/>
          <p:cNvSpPr>
            <a:spLocks noGrp="1"/>
          </p:cNvSpPr>
          <p:nvPr>
            <p:ph type="sldNum" sz="quarter" idx="12"/>
          </p:nvPr>
        </p:nvSpPr>
        <p:spPr/>
        <p:txBody>
          <a:bodyPr/>
          <a:lstStyle/>
          <a:p>
            <a:pPr>
              <a:defRPr/>
            </a:pPr>
            <a:r>
              <a:rPr lang="en-US"/>
              <a:t>8 - </a:t>
            </a:r>
            <a:fld id="{F634E733-44E3-4E88-B830-CCE63D84DE1D}" type="slidenum">
              <a:rPr lang="en-US" smtClean="0"/>
              <a:pPr>
                <a:defRPr/>
              </a:pPr>
              <a:t>‹#›</a:t>
            </a:fld>
            <a:endParaRPr lang="en-US"/>
          </a:p>
        </p:txBody>
      </p:sp>
      <p:cxnSp>
        <p:nvCxnSpPr>
          <p:cNvPr id="31" name="Straight Connector 30"/>
          <p:cNvCxnSpPr/>
          <p:nvPr/>
        </p:nvCxnSpPr>
        <p:spPr>
          <a:xfrm>
            <a:off x="1441281" y="3143605"/>
            <a:ext cx="3242014"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455157850"/>
      </p:ext>
    </p:extLst>
  </p:cSld>
  <p:clrMapOvr>
    <a:masterClrMapping/>
  </p:clrMapOvr>
  <p:transition spd="med">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cxnSp>
        <p:nvCxnSpPr>
          <p:cNvPr id="33" name="Straight Connector 32"/>
          <p:cNvCxnSpPr/>
          <p:nvPr/>
        </p:nvCxnSpPr>
        <p:spPr>
          <a:xfrm>
            <a:off x="1443491" y="1847088"/>
            <a:ext cx="6571343"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2026-07-17</a:t>
            </a:fld>
            <a:endParaRPr lang="en-US" dirty="0"/>
          </a:p>
        </p:txBody>
      </p:sp>
      <p:sp>
        <p:nvSpPr>
          <p:cNvPr id="5" name="Footer Placeholder 4"/>
          <p:cNvSpPr>
            <a:spLocks noGrp="1"/>
          </p:cNvSpPr>
          <p:nvPr>
            <p:ph type="ftr" sz="quarter" idx="11"/>
          </p:nvPr>
        </p:nvSpPr>
        <p:spPr/>
        <p:txBody>
          <a:bodyPr/>
          <a:lstStyle/>
          <a:p>
            <a:pPr>
              <a:defRPr/>
            </a:pPr>
            <a:r>
              <a:rPr lang="en-US"/>
              <a:t>Ch. 8: Building a Powerful Marketing Plan</a:t>
            </a:r>
          </a:p>
        </p:txBody>
      </p:sp>
      <p:sp>
        <p:nvSpPr>
          <p:cNvPr id="6" name="Slide Number Placeholder 5"/>
          <p:cNvSpPr>
            <a:spLocks noGrp="1"/>
          </p:cNvSpPr>
          <p:nvPr>
            <p:ph type="sldNum" sz="quarter" idx="12"/>
          </p:nvPr>
        </p:nvSpPr>
        <p:spPr/>
        <p:txBody>
          <a:bodyPr/>
          <a:lstStyle/>
          <a:p>
            <a:pPr>
              <a:defRPr/>
            </a:pPr>
            <a:r>
              <a:rPr lang="en-US"/>
              <a:t>8 - </a:t>
            </a:r>
            <a:fld id="{C9F45DF8-E6FD-4E52-AD9F-D0CA2636957E}" type="slidenum">
              <a:rPr lang="en-US" smtClean="0"/>
              <a:pPr>
                <a:defRPr/>
              </a:pPr>
              <a:t>‹#›</a:t>
            </a:fld>
            <a:endParaRPr lang="en-US"/>
          </a:p>
        </p:txBody>
      </p:sp>
    </p:spTree>
    <p:extLst>
      <p:ext uri="{BB962C8B-B14F-4D97-AF65-F5344CB8AC3E}">
        <p14:creationId xmlns:p14="http://schemas.microsoft.com/office/powerpoint/2010/main" val="4105892165"/>
      </p:ext>
    </p:extLst>
  </p:cSld>
  <p:clrMapOvr>
    <a:masterClrMapping/>
  </p:clrMapOvr>
  <p:transition spd="med">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918028" y="798974"/>
            <a:ext cx="1103027"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443491" y="798974"/>
            <a:ext cx="5301095" cy="46598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2026-07-17</a:t>
            </a:fld>
            <a:endParaRPr lang="en-US" dirty="0"/>
          </a:p>
        </p:txBody>
      </p:sp>
      <p:sp>
        <p:nvSpPr>
          <p:cNvPr id="5" name="Footer Placeholder 4"/>
          <p:cNvSpPr>
            <a:spLocks noGrp="1"/>
          </p:cNvSpPr>
          <p:nvPr>
            <p:ph type="ftr" sz="quarter" idx="11"/>
          </p:nvPr>
        </p:nvSpPr>
        <p:spPr/>
        <p:txBody>
          <a:bodyPr/>
          <a:lstStyle/>
          <a:p>
            <a:pPr>
              <a:defRPr/>
            </a:pPr>
            <a:r>
              <a:rPr lang="en-US"/>
              <a:t>Ch. 8: Building a Powerful Marketing Plan</a:t>
            </a:r>
          </a:p>
        </p:txBody>
      </p:sp>
      <p:sp>
        <p:nvSpPr>
          <p:cNvPr id="6" name="Slide Number Placeholder 5"/>
          <p:cNvSpPr>
            <a:spLocks noGrp="1"/>
          </p:cNvSpPr>
          <p:nvPr>
            <p:ph type="sldNum" sz="quarter" idx="12"/>
          </p:nvPr>
        </p:nvSpPr>
        <p:spPr/>
        <p:txBody>
          <a:bodyPr/>
          <a:lstStyle/>
          <a:p>
            <a:pPr>
              <a:defRPr/>
            </a:pPr>
            <a:r>
              <a:rPr lang="en-US"/>
              <a:t>8 - </a:t>
            </a:r>
            <a:fld id="{2A5252FF-BF22-448E-A9DC-F40941F18845}" type="slidenum">
              <a:rPr lang="en-US" smtClean="0"/>
              <a:pPr>
                <a:defRPr/>
              </a:pPr>
              <a:t>‹#›</a:t>
            </a:fld>
            <a:endParaRPr lang="en-US"/>
          </a:p>
        </p:txBody>
      </p:sp>
      <p:cxnSp>
        <p:nvCxnSpPr>
          <p:cNvPr id="15" name="Straight Connector 14"/>
          <p:cNvCxnSpPr/>
          <p:nvPr/>
        </p:nvCxnSpPr>
        <p:spPr>
          <a:xfrm>
            <a:off x="6918028" y="798974"/>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127578314"/>
      </p:ext>
    </p:extLst>
  </p:cSld>
  <p:clrMapOvr>
    <a:masterClrMapping/>
  </p:clrMapOvr>
  <p:transition spd="med">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endParaRPr lang="en-GB"/>
          </a:p>
        </p:txBody>
      </p:sp>
      <p:sp>
        <p:nvSpPr>
          <p:cNvPr id="4" name="Rectangle 4">
            <a:extLst>
              <a:ext uri="{FF2B5EF4-FFF2-40B4-BE49-F238E27FC236}">
                <a16:creationId xmlns:a16="http://schemas.microsoft.com/office/drawing/2014/main" id="{798A0D02-5FFD-279E-7185-4D4DEE390095}"/>
              </a:ext>
            </a:extLst>
          </p:cNvPr>
          <p:cNvSpPr>
            <a:spLocks noGrp="1" noChangeArrowheads="1"/>
          </p:cNvSpPr>
          <p:nvPr>
            <p:ph type="dt" sz="half" idx="10"/>
          </p:nvPr>
        </p:nvSpPr>
        <p:spPr>
          <a:ln/>
        </p:spPr>
        <p:txBody>
          <a:bodyPr/>
          <a:lstStyle>
            <a:lvl1pPr>
              <a:defRPr/>
            </a:lvl1pPr>
          </a:lstStyle>
          <a:p>
            <a:pPr>
              <a:defRPr/>
            </a:pPr>
            <a:fld id="{F8C1CF52-224F-4849-82BC-A0EF980E4BF9}" type="datetimeFigureOut">
              <a:rPr lang="en-US"/>
              <a:pPr>
                <a:defRPr/>
              </a:pPr>
              <a:t>2026-07-17</a:t>
            </a:fld>
            <a:endParaRPr lang="en-US"/>
          </a:p>
        </p:txBody>
      </p:sp>
      <p:sp>
        <p:nvSpPr>
          <p:cNvPr id="5" name="Rectangle 5">
            <a:extLst>
              <a:ext uri="{FF2B5EF4-FFF2-40B4-BE49-F238E27FC236}">
                <a16:creationId xmlns:a16="http://schemas.microsoft.com/office/drawing/2014/main" id="{49EDA08E-FE7B-2F39-63AA-E7966FC11C27}"/>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36072556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8B8F3D8D-0DE4-0997-9697-2705ECBF9370}"/>
              </a:ext>
            </a:extLst>
          </p:cNvPr>
          <p:cNvSpPr>
            <a:spLocks noGrp="1" noChangeArrowheads="1"/>
          </p:cNvSpPr>
          <p:nvPr>
            <p:ph type="dt" sz="half" idx="10"/>
          </p:nvPr>
        </p:nvSpPr>
        <p:spPr>
          <a:ln/>
        </p:spPr>
        <p:txBody>
          <a:bodyPr/>
          <a:lstStyle>
            <a:lvl1pPr>
              <a:defRPr/>
            </a:lvl1pPr>
          </a:lstStyle>
          <a:p>
            <a:pPr>
              <a:defRPr/>
            </a:pPr>
            <a:fld id="{D9966B85-F999-42F0-B8FB-FC68428BFE67}" type="datetimeFigureOut">
              <a:rPr lang="en-US"/>
              <a:pPr>
                <a:defRPr/>
              </a:pPr>
              <a:t>2026-07-17</a:t>
            </a:fld>
            <a:endParaRPr lang="en-US"/>
          </a:p>
        </p:txBody>
      </p:sp>
      <p:sp>
        <p:nvSpPr>
          <p:cNvPr id="5" name="Rectangle 5">
            <a:extLst>
              <a:ext uri="{FF2B5EF4-FFF2-40B4-BE49-F238E27FC236}">
                <a16:creationId xmlns:a16="http://schemas.microsoft.com/office/drawing/2014/main" id="{E42B790B-ACE5-1108-BEBD-3A4A152CAC94}"/>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96483895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a:extLst>
              <a:ext uri="{FF2B5EF4-FFF2-40B4-BE49-F238E27FC236}">
                <a16:creationId xmlns:a16="http://schemas.microsoft.com/office/drawing/2014/main" id="{E8E27CE3-ACC6-4AFD-57BD-2AF6A3D4F943}"/>
              </a:ext>
            </a:extLst>
          </p:cNvPr>
          <p:cNvSpPr>
            <a:spLocks noGrp="1" noChangeArrowheads="1"/>
          </p:cNvSpPr>
          <p:nvPr>
            <p:ph type="dt" sz="half" idx="10"/>
          </p:nvPr>
        </p:nvSpPr>
        <p:spPr>
          <a:ln/>
        </p:spPr>
        <p:txBody>
          <a:bodyPr/>
          <a:lstStyle>
            <a:lvl1pPr>
              <a:defRPr/>
            </a:lvl1pPr>
          </a:lstStyle>
          <a:p>
            <a:pPr>
              <a:defRPr/>
            </a:pPr>
            <a:fld id="{F428C741-6BD3-4813-A79B-102B9E3FF24D}" type="datetimeFigureOut">
              <a:rPr lang="en-US"/>
              <a:pPr>
                <a:defRPr/>
              </a:pPr>
              <a:t>2026-07-17</a:t>
            </a:fld>
            <a:endParaRPr lang="en-US"/>
          </a:p>
        </p:txBody>
      </p:sp>
      <p:sp>
        <p:nvSpPr>
          <p:cNvPr id="5" name="Rectangle 5">
            <a:extLst>
              <a:ext uri="{FF2B5EF4-FFF2-40B4-BE49-F238E27FC236}">
                <a16:creationId xmlns:a16="http://schemas.microsoft.com/office/drawing/2014/main" id="{2F241265-BF09-3FDA-A9A1-3ED2E16CD045}"/>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5004430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4">
            <a:extLst>
              <a:ext uri="{FF2B5EF4-FFF2-40B4-BE49-F238E27FC236}">
                <a16:creationId xmlns:a16="http://schemas.microsoft.com/office/drawing/2014/main" id="{968C177E-64C2-047E-0FA4-D76A4B2C89F3}"/>
              </a:ext>
            </a:extLst>
          </p:cNvPr>
          <p:cNvSpPr>
            <a:spLocks noGrp="1" noChangeArrowheads="1"/>
          </p:cNvSpPr>
          <p:nvPr>
            <p:ph type="dt" sz="half" idx="10"/>
          </p:nvPr>
        </p:nvSpPr>
        <p:spPr>
          <a:ln/>
        </p:spPr>
        <p:txBody>
          <a:bodyPr/>
          <a:lstStyle>
            <a:lvl1pPr>
              <a:defRPr/>
            </a:lvl1pPr>
          </a:lstStyle>
          <a:p>
            <a:pPr>
              <a:defRPr/>
            </a:pPr>
            <a:fld id="{1062EAF2-526A-4B7E-AED8-314E631E7892}" type="datetimeFigureOut">
              <a:rPr lang="en-US"/>
              <a:pPr>
                <a:defRPr/>
              </a:pPr>
              <a:t>2026-07-17</a:t>
            </a:fld>
            <a:endParaRPr lang="en-US"/>
          </a:p>
        </p:txBody>
      </p:sp>
      <p:sp>
        <p:nvSpPr>
          <p:cNvPr id="6" name="Rectangle 5">
            <a:extLst>
              <a:ext uri="{FF2B5EF4-FFF2-40B4-BE49-F238E27FC236}">
                <a16:creationId xmlns:a16="http://schemas.microsoft.com/office/drawing/2014/main" id="{1956C3C0-4FBB-D8E4-5CD5-E92AA56359FB}"/>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8032355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4">
            <a:extLst>
              <a:ext uri="{FF2B5EF4-FFF2-40B4-BE49-F238E27FC236}">
                <a16:creationId xmlns:a16="http://schemas.microsoft.com/office/drawing/2014/main" id="{C02FA17F-4FB0-8C7A-6F23-4BCDD675F577}"/>
              </a:ext>
            </a:extLst>
          </p:cNvPr>
          <p:cNvSpPr>
            <a:spLocks noGrp="1" noChangeArrowheads="1"/>
          </p:cNvSpPr>
          <p:nvPr>
            <p:ph type="dt" sz="half" idx="10"/>
          </p:nvPr>
        </p:nvSpPr>
        <p:spPr>
          <a:ln/>
        </p:spPr>
        <p:txBody>
          <a:bodyPr/>
          <a:lstStyle>
            <a:lvl1pPr>
              <a:defRPr/>
            </a:lvl1pPr>
          </a:lstStyle>
          <a:p>
            <a:pPr>
              <a:defRPr/>
            </a:pPr>
            <a:fld id="{E0DAEBD0-587A-4AA0-BB37-54CC63A64ADE}" type="datetimeFigureOut">
              <a:rPr lang="en-US"/>
              <a:pPr>
                <a:defRPr/>
              </a:pPr>
              <a:t>2026-07-17</a:t>
            </a:fld>
            <a:endParaRPr lang="en-US"/>
          </a:p>
        </p:txBody>
      </p:sp>
      <p:sp>
        <p:nvSpPr>
          <p:cNvPr id="8" name="Rectangle 5">
            <a:extLst>
              <a:ext uri="{FF2B5EF4-FFF2-40B4-BE49-F238E27FC236}">
                <a16:creationId xmlns:a16="http://schemas.microsoft.com/office/drawing/2014/main" id="{31D7F958-9A45-0F19-876A-F2F21155D5D8}"/>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81901728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Rectangle 4">
            <a:extLst>
              <a:ext uri="{FF2B5EF4-FFF2-40B4-BE49-F238E27FC236}">
                <a16:creationId xmlns:a16="http://schemas.microsoft.com/office/drawing/2014/main" id="{28054501-DCFF-A442-A15B-C2D5F3A8F8E4}"/>
              </a:ext>
            </a:extLst>
          </p:cNvPr>
          <p:cNvSpPr>
            <a:spLocks noGrp="1" noChangeArrowheads="1"/>
          </p:cNvSpPr>
          <p:nvPr>
            <p:ph type="dt" sz="half" idx="10"/>
          </p:nvPr>
        </p:nvSpPr>
        <p:spPr>
          <a:ln/>
        </p:spPr>
        <p:txBody>
          <a:bodyPr/>
          <a:lstStyle>
            <a:lvl1pPr>
              <a:defRPr/>
            </a:lvl1pPr>
          </a:lstStyle>
          <a:p>
            <a:pPr>
              <a:defRPr/>
            </a:pPr>
            <a:fld id="{6A4FAF08-4D87-41E1-B669-E6F193E25383}" type="datetimeFigureOut">
              <a:rPr lang="en-US"/>
              <a:pPr>
                <a:defRPr/>
              </a:pPr>
              <a:t>2026-07-17</a:t>
            </a:fld>
            <a:endParaRPr lang="en-US"/>
          </a:p>
        </p:txBody>
      </p:sp>
      <p:sp>
        <p:nvSpPr>
          <p:cNvPr id="4" name="Rectangle 5">
            <a:extLst>
              <a:ext uri="{FF2B5EF4-FFF2-40B4-BE49-F238E27FC236}">
                <a16:creationId xmlns:a16="http://schemas.microsoft.com/office/drawing/2014/main" id="{0E95E920-4AB9-8BAF-BB1E-AE99E4280645}"/>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14176884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EA6EF245-8F10-70CC-10D6-408BEBDF4703}"/>
              </a:ext>
            </a:extLst>
          </p:cNvPr>
          <p:cNvSpPr>
            <a:spLocks noGrp="1" noChangeArrowheads="1"/>
          </p:cNvSpPr>
          <p:nvPr>
            <p:ph type="dt" sz="half" idx="10"/>
          </p:nvPr>
        </p:nvSpPr>
        <p:spPr>
          <a:ln/>
        </p:spPr>
        <p:txBody>
          <a:bodyPr/>
          <a:lstStyle>
            <a:lvl1pPr>
              <a:defRPr/>
            </a:lvl1pPr>
          </a:lstStyle>
          <a:p>
            <a:pPr>
              <a:defRPr/>
            </a:pPr>
            <a:fld id="{64577047-9FB5-44E7-8E6B-6E2DE14AC945}" type="datetimeFigureOut">
              <a:rPr lang="en-US"/>
              <a:pPr>
                <a:defRPr/>
              </a:pPr>
              <a:t>2026-07-17</a:t>
            </a:fld>
            <a:endParaRPr lang="en-US"/>
          </a:p>
        </p:txBody>
      </p:sp>
      <p:sp>
        <p:nvSpPr>
          <p:cNvPr id="3" name="Rectangle 5">
            <a:extLst>
              <a:ext uri="{FF2B5EF4-FFF2-40B4-BE49-F238E27FC236}">
                <a16:creationId xmlns:a16="http://schemas.microsoft.com/office/drawing/2014/main" id="{60702048-80D0-B3BE-8E60-44B61DCCB945}"/>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1392198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id="{EF75F8EC-77AE-7038-B104-B040BF435474}"/>
              </a:ext>
            </a:extLst>
          </p:cNvPr>
          <p:cNvSpPr>
            <a:spLocks noGrp="1" noChangeArrowheads="1"/>
          </p:cNvSpPr>
          <p:nvPr>
            <p:ph type="dt" sz="half" idx="10"/>
          </p:nvPr>
        </p:nvSpPr>
        <p:spPr>
          <a:ln/>
        </p:spPr>
        <p:txBody>
          <a:bodyPr/>
          <a:lstStyle>
            <a:lvl1pPr>
              <a:defRPr/>
            </a:lvl1pPr>
          </a:lstStyle>
          <a:p>
            <a:pPr>
              <a:defRPr/>
            </a:pPr>
            <a:fld id="{66F9BA09-F06B-491D-8CE3-889D87A44CFA}" type="datetimeFigureOut">
              <a:rPr lang="en-US"/>
              <a:pPr>
                <a:defRPr/>
              </a:pPr>
              <a:t>2026-07-17</a:t>
            </a:fld>
            <a:endParaRPr lang="en-US"/>
          </a:p>
        </p:txBody>
      </p:sp>
      <p:sp>
        <p:nvSpPr>
          <p:cNvPr id="6" name="Rectangle 5">
            <a:extLst>
              <a:ext uri="{FF2B5EF4-FFF2-40B4-BE49-F238E27FC236}">
                <a16:creationId xmlns:a16="http://schemas.microsoft.com/office/drawing/2014/main" id="{94DEB462-E6D1-CAF4-42D8-BBAE702234AC}"/>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00092875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id="{D3750A08-A0AC-E35F-F4C4-A5F7E71E2676}"/>
              </a:ext>
            </a:extLst>
          </p:cNvPr>
          <p:cNvSpPr>
            <a:spLocks noGrp="1" noChangeArrowheads="1"/>
          </p:cNvSpPr>
          <p:nvPr>
            <p:ph type="dt" sz="half" idx="10"/>
          </p:nvPr>
        </p:nvSpPr>
        <p:spPr>
          <a:ln/>
        </p:spPr>
        <p:txBody>
          <a:bodyPr/>
          <a:lstStyle>
            <a:lvl1pPr>
              <a:defRPr/>
            </a:lvl1pPr>
          </a:lstStyle>
          <a:p>
            <a:pPr>
              <a:defRPr/>
            </a:pPr>
            <a:fld id="{B15DC099-3E23-4D93-9E77-70B44CD7DDA6}" type="datetimeFigureOut">
              <a:rPr lang="en-US"/>
              <a:pPr>
                <a:defRPr/>
              </a:pPr>
              <a:t>2026-07-17</a:t>
            </a:fld>
            <a:endParaRPr lang="en-US"/>
          </a:p>
        </p:txBody>
      </p:sp>
      <p:sp>
        <p:nvSpPr>
          <p:cNvPr id="6" name="Rectangle 5">
            <a:extLst>
              <a:ext uri="{FF2B5EF4-FFF2-40B4-BE49-F238E27FC236}">
                <a16:creationId xmlns:a16="http://schemas.microsoft.com/office/drawing/2014/main" id="{9B4E8FE2-2EF9-10B9-2E41-37C651650397}"/>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25453608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8E204578-7D58-2E2C-27B8-C29CF6FA0485}"/>
              </a:ext>
            </a:extLst>
          </p:cNvPr>
          <p:cNvSpPr>
            <a:spLocks noGrp="1" noChangeArrowheads="1"/>
          </p:cNvSpPr>
          <p:nvPr>
            <p:ph type="dt" sz="half" idx="10"/>
          </p:nvPr>
        </p:nvSpPr>
        <p:spPr>
          <a:ln/>
        </p:spPr>
        <p:txBody>
          <a:bodyPr/>
          <a:lstStyle>
            <a:lvl1pPr>
              <a:defRPr/>
            </a:lvl1pPr>
          </a:lstStyle>
          <a:p>
            <a:pPr>
              <a:defRPr/>
            </a:pPr>
            <a:fld id="{511FCEAF-072E-4C8D-839C-8335B8E55073}" type="datetimeFigureOut">
              <a:rPr lang="en-US"/>
              <a:pPr>
                <a:defRPr/>
              </a:pPr>
              <a:t>2026-07-17</a:t>
            </a:fld>
            <a:endParaRPr lang="en-US"/>
          </a:p>
        </p:txBody>
      </p:sp>
      <p:sp>
        <p:nvSpPr>
          <p:cNvPr id="5" name="Rectangle 5">
            <a:extLst>
              <a:ext uri="{FF2B5EF4-FFF2-40B4-BE49-F238E27FC236}">
                <a16:creationId xmlns:a16="http://schemas.microsoft.com/office/drawing/2014/main" id="{601FB1E0-DBD5-2595-CBF0-6A1B542B79A5}"/>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11399739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49D4C5B5-D202-0882-5B3A-B60678D0E9CE}"/>
              </a:ext>
            </a:extLst>
          </p:cNvPr>
          <p:cNvSpPr>
            <a:spLocks noGrp="1" noChangeArrowheads="1"/>
          </p:cNvSpPr>
          <p:nvPr>
            <p:ph type="dt" sz="half" idx="10"/>
          </p:nvPr>
        </p:nvSpPr>
        <p:spPr>
          <a:ln/>
        </p:spPr>
        <p:txBody>
          <a:bodyPr/>
          <a:lstStyle>
            <a:lvl1pPr>
              <a:defRPr/>
            </a:lvl1pPr>
          </a:lstStyle>
          <a:p>
            <a:pPr>
              <a:defRPr/>
            </a:pPr>
            <a:fld id="{3610BB75-465F-4F4A-9A68-AF026740EC6E}" type="datetimeFigureOut">
              <a:rPr lang="en-US"/>
              <a:pPr>
                <a:defRPr/>
              </a:pPr>
              <a:t>2026-07-17</a:t>
            </a:fld>
            <a:endParaRPr lang="en-US"/>
          </a:p>
        </p:txBody>
      </p:sp>
      <p:sp>
        <p:nvSpPr>
          <p:cNvPr id="5" name="Rectangle 5">
            <a:extLst>
              <a:ext uri="{FF2B5EF4-FFF2-40B4-BE49-F238E27FC236}">
                <a16:creationId xmlns:a16="http://schemas.microsoft.com/office/drawing/2014/main" id="{7D6C9D23-4CD6-CEDE-7F29-098C77BFFAF6}"/>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19659735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9144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a:noAutofit/>
          </a:bodyPr>
          <a:lstStyle/>
          <a:p>
            <a:pPr lvl="0"/>
            <a:endParaRPr lang="en-US" noProof="0"/>
          </a:p>
        </p:txBody>
      </p:sp>
    </p:spTree>
    <p:extLst>
      <p:ext uri="{BB962C8B-B14F-4D97-AF65-F5344CB8AC3E}">
        <p14:creationId xmlns:p14="http://schemas.microsoft.com/office/powerpoint/2010/main" val="346553631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x">
  <p:cSld name="Title &amp; Bullets">
    <p:spTree>
      <p:nvGrpSpPr>
        <p:cNvPr id="1" name=""/>
        <p:cNvGrpSpPr/>
        <p:nvPr/>
      </p:nvGrpSpPr>
      <p:grpSpPr>
        <a:xfrm>
          <a:off x="0" y="0"/>
          <a:ext cx="0" cy="0"/>
          <a:chOff x="0" y="0"/>
          <a:chExt cx="0" cy="0"/>
        </a:xfrm>
      </p:grpSpPr>
      <p:sp>
        <p:nvSpPr>
          <p:cNvPr id="56" name="Shape 56"/>
          <p:cNvSpPr>
            <a:spLocks noGrp="1"/>
          </p:cNvSpPr>
          <p:nvPr>
            <p:ph type="title"/>
          </p:nvPr>
        </p:nvSpPr>
        <p:spPr>
          <a:prstGeom prst="rect">
            <a:avLst/>
          </a:prstGeom>
        </p:spPr>
        <p:txBody>
          <a:bodyPr/>
          <a:lstStyle/>
          <a:p>
            <a:r>
              <a:t>Title Text</a:t>
            </a:r>
          </a:p>
        </p:txBody>
      </p:sp>
      <p:sp>
        <p:nvSpPr>
          <p:cNvPr id="57" name="Shape 57"/>
          <p:cNvSpPr>
            <a:spLocks noGrp="1"/>
          </p:cNvSpPr>
          <p:nvPr>
            <p:ph type="body" idx="1"/>
          </p:nvPr>
        </p:nvSpPr>
        <p:spPr>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2" name="Shape 58">
            <a:extLst>
              <a:ext uri="{FF2B5EF4-FFF2-40B4-BE49-F238E27FC236}">
                <a16:creationId xmlns:a16="http://schemas.microsoft.com/office/drawing/2014/main" id="{030A8FDF-1482-4DF2-DD7B-89C8843EDDC6}"/>
              </a:ext>
            </a:extLst>
          </p:cNvPr>
          <p:cNvSpPr>
            <a:spLocks noGrp="1"/>
          </p:cNvSpPr>
          <p:nvPr>
            <p:ph type="sldNum" sz="quarter" idx="10"/>
          </p:nvPr>
        </p:nvSpPr>
        <p:spPr>
          <a:xfrm>
            <a:off x="0" y="0"/>
            <a:ext cx="0" cy="0"/>
          </a:xfrm>
        </p:spPr>
        <p:txBody>
          <a:bodyPr/>
          <a:lstStyle>
            <a:lvl1pPr>
              <a:defRPr/>
            </a:lvl1pPr>
          </a:lstStyle>
          <a:p>
            <a:pPr>
              <a:defRPr/>
            </a:pPr>
            <a:fld id="{91D3C44D-0664-4391-8550-B7CF8B93F6A0}" type="slidenum">
              <a:rPr/>
              <a:pPr>
                <a:defRPr/>
              </a:pPr>
              <a:t>‹#›</a:t>
            </a:fld>
            <a:endParaRPr/>
          </a:p>
        </p:txBody>
      </p:sp>
    </p:spTree>
    <p:extLst>
      <p:ext uri="{BB962C8B-B14F-4D97-AF65-F5344CB8AC3E}">
        <p14:creationId xmlns:p14="http://schemas.microsoft.com/office/powerpoint/2010/main" val="2840640888"/>
      </p:ext>
    </p:extLst>
  </p:cSld>
  <p:clrMapOvr>
    <a:masterClrMapping/>
  </p:clrMapOvr>
  <p:transition spd="med"/>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9_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375247929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7"/>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342900" indent="0" algn="ctr">
              <a:buNone/>
              <a:defRPr/>
            </a:lvl2pPr>
            <a:lvl3pPr marL="685800" indent="0" algn="ctr">
              <a:buNone/>
              <a:defRPr/>
            </a:lvl3pPr>
            <a:lvl4pPr marL="1028700" indent="0" algn="ctr">
              <a:buNone/>
              <a:defRPr/>
            </a:lvl4pPr>
            <a:lvl5pPr marL="1371600" indent="0" algn="ctr">
              <a:buNone/>
              <a:defRPr/>
            </a:lvl5pPr>
            <a:lvl6pPr marL="1714500" indent="0" algn="ctr">
              <a:buNone/>
              <a:defRPr/>
            </a:lvl6pPr>
            <a:lvl7pPr marL="2057400" indent="0" algn="ctr">
              <a:buNone/>
              <a:defRPr/>
            </a:lvl7pPr>
            <a:lvl8pPr marL="2400300" indent="0" algn="ctr">
              <a:buNone/>
              <a:defRPr/>
            </a:lvl8pPr>
            <a:lvl9pPr marL="2743200" indent="0" algn="ctr">
              <a:buNone/>
              <a:defRPr/>
            </a:lvl9pPr>
          </a:lstStyle>
          <a:p>
            <a:r>
              <a:rPr lang="en-US"/>
              <a:t>Click to edit Master subtitle style</a:t>
            </a:r>
            <a:endParaRPr lang="en-GB"/>
          </a:p>
        </p:txBody>
      </p:sp>
      <p:sp>
        <p:nvSpPr>
          <p:cNvPr id="4" name="Rectangle 4">
            <a:extLst>
              <a:ext uri="{FF2B5EF4-FFF2-40B4-BE49-F238E27FC236}">
                <a16:creationId xmlns:a16="http://schemas.microsoft.com/office/drawing/2014/main" id="{E1EDAB64-9124-E7E8-6118-1885BFAFE26E}"/>
              </a:ext>
            </a:extLst>
          </p:cNvPr>
          <p:cNvSpPr>
            <a:spLocks noGrp="1" noChangeArrowheads="1"/>
          </p:cNvSpPr>
          <p:nvPr>
            <p:ph type="dt" sz="half" idx="10"/>
          </p:nvPr>
        </p:nvSpPr>
        <p:spPr>
          <a:ln/>
        </p:spPr>
        <p:txBody>
          <a:bodyPr/>
          <a:lstStyle>
            <a:lvl1pPr>
              <a:defRPr/>
            </a:lvl1pPr>
          </a:lstStyle>
          <a:p>
            <a:pPr>
              <a:defRPr/>
            </a:pPr>
            <a:fld id="{B8596974-F39E-4242-AC5C-3DE3A1250A99}" type="datetimeFigureOut">
              <a:rPr lang="en-US"/>
              <a:pPr>
                <a:defRPr/>
              </a:pPr>
              <a:t>2026-07-17</a:t>
            </a:fld>
            <a:endParaRPr lang="en-US"/>
          </a:p>
        </p:txBody>
      </p:sp>
      <p:sp>
        <p:nvSpPr>
          <p:cNvPr id="5" name="Rectangle 5">
            <a:extLst>
              <a:ext uri="{FF2B5EF4-FFF2-40B4-BE49-F238E27FC236}">
                <a16:creationId xmlns:a16="http://schemas.microsoft.com/office/drawing/2014/main" id="{307ABECF-169B-FCD0-387D-214E0A28A639}"/>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93740491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A79F97DA-107A-BC98-D13F-F812E92040EF}"/>
              </a:ext>
            </a:extLst>
          </p:cNvPr>
          <p:cNvSpPr>
            <a:spLocks noGrp="1" noChangeArrowheads="1"/>
          </p:cNvSpPr>
          <p:nvPr>
            <p:ph type="dt" sz="half" idx="10"/>
          </p:nvPr>
        </p:nvSpPr>
        <p:spPr>
          <a:ln/>
        </p:spPr>
        <p:txBody>
          <a:bodyPr/>
          <a:lstStyle>
            <a:lvl1pPr>
              <a:defRPr/>
            </a:lvl1pPr>
          </a:lstStyle>
          <a:p>
            <a:pPr>
              <a:defRPr/>
            </a:pPr>
            <a:fld id="{8F3B28AF-9EAB-4694-9FB6-7473E3330F0A}" type="datetimeFigureOut">
              <a:rPr lang="en-US"/>
              <a:pPr>
                <a:defRPr/>
              </a:pPr>
              <a:t>2026-07-17</a:t>
            </a:fld>
            <a:endParaRPr lang="en-US"/>
          </a:p>
        </p:txBody>
      </p:sp>
      <p:sp>
        <p:nvSpPr>
          <p:cNvPr id="5" name="Rectangle 5">
            <a:extLst>
              <a:ext uri="{FF2B5EF4-FFF2-40B4-BE49-F238E27FC236}">
                <a16:creationId xmlns:a16="http://schemas.microsoft.com/office/drawing/2014/main" id="{7EDA1891-A3EA-8B08-30EB-97E20E24834E}"/>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99138867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2"/>
            <a:ext cx="7772400" cy="1362075"/>
          </a:xfrm>
        </p:spPr>
        <p:txBody>
          <a:bodyPr anchor="t"/>
          <a:lstStyle>
            <a:lvl1pPr algn="l">
              <a:defRPr sz="3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a:r>
              <a:rPr lang="en-US"/>
              <a:t>Click to edit Master text styles</a:t>
            </a:r>
          </a:p>
        </p:txBody>
      </p:sp>
      <p:sp>
        <p:nvSpPr>
          <p:cNvPr id="4" name="Rectangle 4">
            <a:extLst>
              <a:ext uri="{FF2B5EF4-FFF2-40B4-BE49-F238E27FC236}">
                <a16:creationId xmlns:a16="http://schemas.microsoft.com/office/drawing/2014/main" id="{AFF5E5F9-89E5-84DC-FDFC-B224F6DFBC00}"/>
              </a:ext>
            </a:extLst>
          </p:cNvPr>
          <p:cNvSpPr>
            <a:spLocks noGrp="1" noChangeArrowheads="1"/>
          </p:cNvSpPr>
          <p:nvPr>
            <p:ph type="dt" sz="half" idx="10"/>
          </p:nvPr>
        </p:nvSpPr>
        <p:spPr>
          <a:ln/>
        </p:spPr>
        <p:txBody>
          <a:bodyPr/>
          <a:lstStyle>
            <a:lvl1pPr>
              <a:defRPr/>
            </a:lvl1pPr>
          </a:lstStyle>
          <a:p>
            <a:pPr>
              <a:defRPr/>
            </a:pPr>
            <a:fld id="{7ED8AA33-8624-481F-AE53-0EE4A2B64F23}" type="datetimeFigureOut">
              <a:rPr lang="en-US"/>
              <a:pPr>
                <a:defRPr/>
              </a:pPr>
              <a:t>2026-07-17</a:t>
            </a:fld>
            <a:endParaRPr lang="en-US"/>
          </a:p>
        </p:txBody>
      </p:sp>
      <p:sp>
        <p:nvSpPr>
          <p:cNvPr id="5" name="Rectangle 5">
            <a:extLst>
              <a:ext uri="{FF2B5EF4-FFF2-40B4-BE49-F238E27FC236}">
                <a16:creationId xmlns:a16="http://schemas.microsoft.com/office/drawing/2014/main" id="{47DF0107-D78B-4788-ECFB-C4C0E380F940}"/>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64774029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2"/>
            <a:ext cx="4038600" cy="4525963"/>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2"/>
            <a:ext cx="4038600" cy="4525963"/>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4">
            <a:extLst>
              <a:ext uri="{FF2B5EF4-FFF2-40B4-BE49-F238E27FC236}">
                <a16:creationId xmlns:a16="http://schemas.microsoft.com/office/drawing/2014/main" id="{1318A826-62D4-7C6F-4A2D-DC54870BFB59}"/>
              </a:ext>
            </a:extLst>
          </p:cNvPr>
          <p:cNvSpPr>
            <a:spLocks noGrp="1" noChangeArrowheads="1"/>
          </p:cNvSpPr>
          <p:nvPr>
            <p:ph type="dt" sz="half" idx="10"/>
          </p:nvPr>
        </p:nvSpPr>
        <p:spPr>
          <a:ln/>
        </p:spPr>
        <p:txBody>
          <a:bodyPr/>
          <a:lstStyle>
            <a:lvl1pPr>
              <a:defRPr/>
            </a:lvl1pPr>
          </a:lstStyle>
          <a:p>
            <a:pPr>
              <a:defRPr/>
            </a:pPr>
            <a:fld id="{5356222F-7247-4A84-9955-5B60CB28BAAD}" type="datetimeFigureOut">
              <a:rPr lang="en-US"/>
              <a:pPr>
                <a:defRPr/>
              </a:pPr>
              <a:t>2026-07-17</a:t>
            </a:fld>
            <a:endParaRPr lang="en-US"/>
          </a:p>
        </p:txBody>
      </p:sp>
      <p:sp>
        <p:nvSpPr>
          <p:cNvPr id="6" name="Rectangle 5">
            <a:extLst>
              <a:ext uri="{FF2B5EF4-FFF2-40B4-BE49-F238E27FC236}">
                <a16:creationId xmlns:a16="http://schemas.microsoft.com/office/drawing/2014/main" id="{E9881050-21C1-E495-0959-A1149CFC424B}"/>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58920288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6" y="1535113"/>
            <a:ext cx="4041775" cy="63976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4645026" y="2174875"/>
            <a:ext cx="4041775" cy="3951288"/>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4">
            <a:extLst>
              <a:ext uri="{FF2B5EF4-FFF2-40B4-BE49-F238E27FC236}">
                <a16:creationId xmlns:a16="http://schemas.microsoft.com/office/drawing/2014/main" id="{9A0959A1-C0B4-2ED3-8F35-F228EAC3D735}"/>
              </a:ext>
            </a:extLst>
          </p:cNvPr>
          <p:cNvSpPr>
            <a:spLocks noGrp="1" noChangeArrowheads="1"/>
          </p:cNvSpPr>
          <p:nvPr>
            <p:ph type="dt" sz="half" idx="10"/>
          </p:nvPr>
        </p:nvSpPr>
        <p:spPr>
          <a:ln/>
        </p:spPr>
        <p:txBody>
          <a:bodyPr/>
          <a:lstStyle>
            <a:lvl1pPr>
              <a:defRPr/>
            </a:lvl1pPr>
          </a:lstStyle>
          <a:p>
            <a:pPr>
              <a:defRPr/>
            </a:pPr>
            <a:fld id="{0E0E9117-C140-4CA1-B043-A6E646B81783}" type="datetimeFigureOut">
              <a:rPr lang="en-US"/>
              <a:pPr>
                <a:defRPr/>
              </a:pPr>
              <a:t>2026-07-17</a:t>
            </a:fld>
            <a:endParaRPr lang="en-US"/>
          </a:p>
        </p:txBody>
      </p:sp>
      <p:sp>
        <p:nvSpPr>
          <p:cNvPr id="8" name="Rectangle 5">
            <a:extLst>
              <a:ext uri="{FF2B5EF4-FFF2-40B4-BE49-F238E27FC236}">
                <a16:creationId xmlns:a16="http://schemas.microsoft.com/office/drawing/2014/main" id="{A30669B8-6322-A97A-B5D1-D58B7988CBCE}"/>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28287346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Rectangle 4">
            <a:extLst>
              <a:ext uri="{FF2B5EF4-FFF2-40B4-BE49-F238E27FC236}">
                <a16:creationId xmlns:a16="http://schemas.microsoft.com/office/drawing/2014/main" id="{156AA16E-763A-0FCB-EB34-EDF86F8FE2A5}"/>
              </a:ext>
            </a:extLst>
          </p:cNvPr>
          <p:cNvSpPr>
            <a:spLocks noGrp="1" noChangeArrowheads="1"/>
          </p:cNvSpPr>
          <p:nvPr>
            <p:ph type="dt" sz="half" idx="10"/>
          </p:nvPr>
        </p:nvSpPr>
        <p:spPr>
          <a:ln/>
        </p:spPr>
        <p:txBody>
          <a:bodyPr/>
          <a:lstStyle>
            <a:lvl1pPr>
              <a:defRPr/>
            </a:lvl1pPr>
          </a:lstStyle>
          <a:p>
            <a:pPr>
              <a:defRPr/>
            </a:pPr>
            <a:fld id="{A740206E-680D-42A0-BE34-485FA94862A6}" type="datetimeFigureOut">
              <a:rPr lang="en-US"/>
              <a:pPr>
                <a:defRPr/>
              </a:pPr>
              <a:t>2026-07-17</a:t>
            </a:fld>
            <a:endParaRPr lang="en-US"/>
          </a:p>
        </p:txBody>
      </p:sp>
      <p:sp>
        <p:nvSpPr>
          <p:cNvPr id="4" name="Rectangle 5">
            <a:extLst>
              <a:ext uri="{FF2B5EF4-FFF2-40B4-BE49-F238E27FC236}">
                <a16:creationId xmlns:a16="http://schemas.microsoft.com/office/drawing/2014/main" id="{D1EDCE68-DA14-8DBB-B682-6DA0225B8A20}"/>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62475106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73C9B785-23FC-0228-63A0-9FD61F07ADF6}"/>
              </a:ext>
            </a:extLst>
          </p:cNvPr>
          <p:cNvSpPr>
            <a:spLocks noGrp="1" noChangeArrowheads="1"/>
          </p:cNvSpPr>
          <p:nvPr>
            <p:ph type="dt" sz="half" idx="10"/>
          </p:nvPr>
        </p:nvSpPr>
        <p:spPr>
          <a:ln/>
        </p:spPr>
        <p:txBody>
          <a:bodyPr/>
          <a:lstStyle>
            <a:lvl1pPr>
              <a:defRPr/>
            </a:lvl1pPr>
          </a:lstStyle>
          <a:p>
            <a:pPr>
              <a:defRPr/>
            </a:pPr>
            <a:fld id="{8090053A-E439-4A23-8EEF-F377ADA9E9A7}" type="datetimeFigureOut">
              <a:rPr lang="en-US"/>
              <a:pPr>
                <a:defRPr/>
              </a:pPr>
              <a:t>2026-07-17</a:t>
            </a:fld>
            <a:endParaRPr lang="en-US"/>
          </a:p>
        </p:txBody>
      </p:sp>
      <p:sp>
        <p:nvSpPr>
          <p:cNvPr id="3" name="Rectangle 5">
            <a:extLst>
              <a:ext uri="{FF2B5EF4-FFF2-40B4-BE49-F238E27FC236}">
                <a16:creationId xmlns:a16="http://schemas.microsoft.com/office/drawing/2014/main" id="{A5413AB4-460D-111D-2083-96C582AD938C}"/>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482434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73050"/>
            <a:ext cx="3008313" cy="1162050"/>
          </a:xfrm>
        </p:spPr>
        <p:txBody>
          <a:bodyPr anchor="b"/>
          <a:lstStyle>
            <a:lvl1pPr algn="l">
              <a:defRPr sz="1500" b="1"/>
            </a:lvl1pPr>
          </a:lstStyle>
          <a:p>
            <a:r>
              <a:rPr lang="en-US"/>
              <a:t>Click to edit Master title style</a:t>
            </a:r>
            <a:endParaRPr lang="en-GB"/>
          </a:p>
        </p:txBody>
      </p:sp>
      <p:sp>
        <p:nvSpPr>
          <p:cNvPr id="3" name="Content Placeholder 2"/>
          <p:cNvSpPr>
            <a:spLocks noGrp="1"/>
          </p:cNvSpPr>
          <p:nvPr>
            <p:ph idx="1"/>
          </p:nvPr>
        </p:nvSpPr>
        <p:spPr>
          <a:xfrm>
            <a:off x="3575050" y="273052"/>
            <a:ext cx="5111750" cy="5853113"/>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1" y="1435102"/>
            <a:ext cx="3008313" cy="4691063"/>
          </a:xfr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5" name="Rectangle 4">
            <a:extLst>
              <a:ext uri="{FF2B5EF4-FFF2-40B4-BE49-F238E27FC236}">
                <a16:creationId xmlns:a16="http://schemas.microsoft.com/office/drawing/2014/main" id="{A2226E50-7750-71FA-C057-DA4528D47183}"/>
              </a:ext>
            </a:extLst>
          </p:cNvPr>
          <p:cNvSpPr>
            <a:spLocks noGrp="1" noChangeArrowheads="1"/>
          </p:cNvSpPr>
          <p:nvPr>
            <p:ph type="dt" sz="half" idx="10"/>
          </p:nvPr>
        </p:nvSpPr>
        <p:spPr>
          <a:ln/>
        </p:spPr>
        <p:txBody>
          <a:bodyPr/>
          <a:lstStyle>
            <a:lvl1pPr>
              <a:defRPr/>
            </a:lvl1pPr>
          </a:lstStyle>
          <a:p>
            <a:pPr>
              <a:defRPr/>
            </a:pPr>
            <a:fld id="{932B0A11-F591-4FC9-90EF-65AEA790DDB1}" type="datetimeFigureOut">
              <a:rPr lang="en-US"/>
              <a:pPr>
                <a:defRPr/>
              </a:pPr>
              <a:t>2026-07-17</a:t>
            </a:fld>
            <a:endParaRPr lang="en-US"/>
          </a:p>
        </p:txBody>
      </p:sp>
      <p:sp>
        <p:nvSpPr>
          <p:cNvPr id="6" name="Rectangle 5">
            <a:extLst>
              <a:ext uri="{FF2B5EF4-FFF2-40B4-BE49-F238E27FC236}">
                <a16:creationId xmlns:a16="http://schemas.microsoft.com/office/drawing/2014/main" id="{7D5980DD-9D4E-A5DD-2170-052F2B8D802A}"/>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780265677"/>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15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5" name="Rectangle 4">
            <a:extLst>
              <a:ext uri="{FF2B5EF4-FFF2-40B4-BE49-F238E27FC236}">
                <a16:creationId xmlns:a16="http://schemas.microsoft.com/office/drawing/2014/main" id="{1D781B63-FFFE-C289-6AE2-8A28A7B4E44C}"/>
              </a:ext>
            </a:extLst>
          </p:cNvPr>
          <p:cNvSpPr>
            <a:spLocks noGrp="1" noChangeArrowheads="1"/>
          </p:cNvSpPr>
          <p:nvPr>
            <p:ph type="dt" sz="half" idx="10"/>
          </p:nvPr>
        </p:nvSpPr>
        <p:spPr>
          <a:ln/>
        </p:spPr>
        <p:txBody>
          <a:bodyPr/>
          <a:lstStyle>
            <a:lvl1pPr>
              <a:defRPr/>
            </a:lvl1pPr>
          </a:lstStyle>
          <a:p>
            <a:pPr>
              <a:defRPr/>
            </a:pPr>
            <a:fld id="{E1F0271E-A766-474D-AD4B-1B53285D2A61}" type="datetimeFigureOut">
              <a:rPr lang="en-US"/>
              <a:pPr>
                <a:defRPr/>
              </a:pPr>
              <a:t>2026-07-17</a:t>
            </a:fld>
            <a:endParaRPr lang="en-US"/>
          </a:p>
        </p:txBody>
      </p:sp>
      <p:sp>
        <p:nvSpPr>
          <p:cNvPr id="6" name="Rectangle 5">
            <a:extLst>
              <a:ext uri="{FF2B5EF4-FFF2-40B4-BE49-F238E27FC236}">
                <a16:creationId xmlns:a16="http://schemas.microsoft.com/office/drawing/2014/main" id="{0AFAED06-22AC-0FB2-0B31-33239CF54506}"/>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28940981"/>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0F79907A-73EF-3A09-4DF3-36103556D3EB}"/>
              </a:ext>
            </a:extLst>
          </p:cNvPr>
          <p:cNvSpPr>
            <a:spLocks noGrp="1" noChangeArrowheads="1"/>
          </p:cNvSpPr>
          <p:nvPr>
            <p:ph type="dt" sz="half" idx="10"/>
          </p:nvPr>
        </p:nvSpPr>
        <p:spPr>
          <a:ln/>
        </p:spPr>
        <p:txBody>
          <a:bodyPr/>
          <a:lstStyle>
            <a:lvl1pPr>
              <a:defRPr/>
            </a:lvl1pPr>
          </a:lstStyle>
          <a:p>
            <a:pPr>
              <a:defRPr/>
            </a:pPr>
            <a:fld id="{0F87FB04-74F7-43BE-89C3-64C3F3BA9C9C}" type="datetimeFigureOut">
              <a:rPr lang="en-US"/>
              <a:pPr>
                <a:defRPr/>
              </a:pPr>
              <a:t>2026-07-17</a:t>
            </a:fld>
            <a:endParaRPr lang="en-US"/>
          </a:p>
        </p:txBody>
      </p:sp>
      <p:sp>
        <p:nvSpPr>
          <p:cNvPr id="5" name="Rectangle 5">
            <a:extLst>
              <a:ext uri="{FF2B5EF4-FFF2-40B4-BE49-F238E27FC236}">
                <a16:creationId xmlns:a16="http://schemas.microsoft.com/office/drawing/2014/main" id="{C261C921-69E0-7062-B533-E6BE0AD7603D}"/>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590723506"/>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0"/>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40"/>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D735EB39-BB47-3589-4CEA-304600254CF0}"/>
              </a:ext>
            </a:extLst>
          </p:cNvPr>
          <p:cNvSpPr>
            <a:spLocks noGrp="1" noChangeArrowheads="1"/>
          </p:cNvSpPr>
          <p:nvPr>
            <p:ph type="dt" sz="half" idx="10"/>
          </p:nvPr>
        </p:nvSpPr>
        <p:spPr>
          <a:ln/>
        </p:spPr>
        <p:txBody>
          <a:bodyPr/>
          <a:lstStyle>
            <a:lvl1pPr>
              <a:defRPr/>
            </a:lvl1pPr>
          </a:lstStyle>
          <a:p>
            <a:pPr>
              <a:defRPr/>
            </a:pPr>
            <a:fld id="{2C9CC0CF-CDFD-416D-90F4-6471FC0F56A3}" type="datetimeFigureOut">
              <a:rPr lang="en-US"/>
              <a:pPr>
                <a:defRPr/>
              </a:pPr>
              <a:t>2026-07-17</a:t>
            </a:fld>
            <a:endParaRPr lang="en-US"/>
          </a:p>
        </p:txBody>
      </p:sp>
      <p:sp>
        <p:nvSpPr>
          <p:cNvPr id="5" name="Rectangle 5">
            <a:extLst>
              <a:ext uri="{FF2B5EF4-FFF2-40B4-BE49-F238E27FC236}">
                <a16:creationId xmlns:a16="http://schemas.microsoft.com/office/drawing/2014/main" id="{96D6AC8A-4098-2627-1BAF-2CA0D9DB6BE0}"/>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4213215905"/>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x">
  <p:cSld name="Title &amp; Bullets">
    <p:spTree>
      <p:nvGrpSpPr>
        <p:cNvPr id="1" name=""/>
        <p:cNvGrpSpPr/>
        <p:nvPr/>
      </p:nvGrpSpPr>
      <p:grpSpPr>
        <a:xfrm>
          <a:off x="0" y="0"/>
          <a:ext cx="0" cy="0"/>
          <a:chOff x="0" y="0"/>
          <a:chExt cx="0" cy="0"/>
        </a:xfrm>
      </p:grpSpPr>
      <p:sp>
        <p:nvSpPr>
          <p:cNvPr id="56" name="Shape 56"/>
          <p:cNvSpPr>
            <a:spLocks noGrp="1"/>
          </p:cNvSpPr>
          <p:nvPr>
            <p:ph type="title"/>
          </p:nvPr>
        </p:nvSpPr>
        <p:spPr>
          <a:prstGeom prst="rect">
            <a:avLst/>
          </a:prstGeom>
        </p:spPr>
        <p:txBody>
          <a:bodyPr/>
          <a:lstStyle/>
          <a:p>
            <a:r>
              <a:t>Title Text</a:t>
            </a:r>
          </a:p>
        </p:txBody>
      </p:sp>
      <p:sp>
        <p:nvSpPr>
          <p:cNvPr id="57" name="Shape 57"/>
          <p:cNvSpPr>
            <a:spLocks noGrp="1"/>
          </p:cNvSpPr>
          <p:nvPr>
            <p:ph type="body" idx="1"/>
          </p:nvPr>
        </p:nvSpPr>
        <p:spPr>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2" name="Shape 58">
            <a:extLst>
              <a:ext uri="{FF2B5EF4-FFF2-40B4-BE49-F238E27FC236}">
                <a16:creationId xmlns:a16="http://schemas.microsoft.com/office/drawing/2014/main" id="{4FCC56FE-AF49-EE68-6638-8B6E1865C2F5}"/>
              </a:ext>
            </a:extLst>
          </p:cNvPr>
          <p:cNvSpPr>
            <a:spLocks noGrp="1"/>
          </p:cNvSpPr>
          <p:nvPr>
            <p:ph type="sldNum" sz="quarter" idx="10"/>
          </p:nvPr>
        </p:nvSpPr>
        <p:spPr/>
        <p:txBody>
          <a:bodyPr/>
          <a:lstStyle>
            <a:lvl1pPr>
              <a:defRPr/>
            </a:lvl1pPr>
          </a:lstStyle>
          <a:p>
            <a:pPr>
              <a:defRPr/>
            </a:pPr>
            <a:fld id="{D3F6FCF3-A828-472E-B650-90B416655804}" type="slidenum">
              <a:rPr/>
              <a:pPr>
                <a:defRPr/>
              </a:pPr>
              <a:t>‹#›</a:t>
            </a:fld>
            <a:endParaRPr/>
          </a:p>
        </p:txBody>
      </p:sp>
    </p:spTree>
    <p:extLst>
      <p:ext uri="{BB962C8B-B14F-4D97-AF65-F5344CB8AC3E}">
        <p14:creationId xmlns:p14="http://schemas.microsoft.com/office/powerpoint/2010/main" val="2667522488"/>
      </p:ext>
    </p:extLst>
  </p:cSld>
  <p:clrMapOvr>
    <a:masterClrMapping/>
  </p:clrMapOvr>
  <p:transition spd="med"/>
</p:sldLayout>
</file>

<file path=ppt/slideLayouts/slideLayout38.xml><?xml version="1.0" encoding="utf-8"?>
<p:sldLayout xmlns:a="http://schemas.openxmlformats.org/drawingml/2006/main" xmlns:r="http://schemas.openxmlformats.org/officeDocument/2006/relationships" xmlns:p="http://schemas.openxmlformats.org/presentationml/2006/main" userDrawn="1">
  <p:cSld name="9_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3616405180"/>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2026-07-17</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98157348"/>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2026-07-17</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75324694"/>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623888" y="1709739"/>
            <a:ext cx="7886700" cy="2852737"/>
          </a:xfrm>
        </p:spPr>
        <p:txBody>
          <a:bodyPr anchor="b"/>
          <a:lstStyle>
            <a:lvl1pPr>
              <a:defRPr sz="45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2026-07-17</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04583793"/>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2026-07-17</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4744682"/>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629841" y="365126"/>
            <a:ext cx="78867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2026-07-17</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46158251"/>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2026-07-17</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17512930"/>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2026-07-17</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00762751"/>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629841" y="457200"/>
            <a:ext cx="2949178" cy="1600200"/>
          </a:xfrm>
        </p:spPr>
        <p:txBody>
          <a:bodyPr anchor="b"/>
          <a:lstStyle>
            <a:lvl1pPr>
              <a:defRPr sz="24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2026-07-17</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72131333"/>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629841" y="457200"/>
            <a:ext cx="2949178" cy="1600200"/>
          </a:xfrm>
        </p:spPr>
        <p:txBody>
          <a:bodyPr anchor="b"/>
          <a:lstStyle>
            <a:lvl1pPr>
              <a:defRPr sz="24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2026-07-17</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46836232"/>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2026-07-17</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88499795"/>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6543675" y="365125"/>
            <a:ext cx="1971675"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2026-07-17</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18433088"/>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9144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95162865"/>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7305674"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38042201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52.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845820" y="1123950"/>
            <a:ext cx="745236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42359879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5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5119629"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26266580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5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5316694" y="508821"/>
            <a:ext cx="2776385"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2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5766535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5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2589487" y="-3"/>
            <a:ext cx="6554513"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900"/>
            </a:lvl1pPr>
          </a:lstStyle>
          <a:p>
            <a:endParaRPr lang="id-ID"/>
          </a:p>
        </p:txBody>
      </p:sp>
    </p:spTree>
    <p:extLst>
      <p:ext uri="{BB962C8B-B14F-4D97-AF65-F5344CB8AC3E}">
        <p14:creationId xmlns:p14="http://schemas.microsoft.com/office/powerpoint/2010/main" val="13556649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5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4572000" y="933450"/>
            <a:ext cx="3721610" cy="2495550"/>
          </a:xfrm>
          <a:prstGeom prst="rect">
            <a:avLst/>
          </a:prstGeom>
          <a:solidFill>
            <a:schemeClr val="bg1">
              <a:lumMod val="85000"/>
              <a:alpha val="50000"/>
            </a:schemeClr>
          </a:solidFill>
        </p:spPr>
        <p:txBody>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3353610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theme" Target="../theme/theme2.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3.xml"/><Relationship Id="rId13" Type="http://schemas.openxmlformats.org/officeDocument/2006/relationships/slideLayout" Target="../slideLayouts/slideLayout38.xml"/><Relationship Id="rId3" Type="http://schemas.openxmlformats.org/officeDocument/2006/relationships/slideLayout" Target="../slideLayouts/slideLayout28.xml"/><Relationship Id="rId7" Type="http://schemas.openxmlformats.org/officeDocument/2006/relationships/slideLayout" Target="../slideLayouts/slideLayout32.xml"/><Relationship Id="rId12" Type="http://schemas.openxmlformats.org/officeDocument/2006/relationships/slideLayout" Target="../slideLayouts/slideLayout37.xml"/><Relationship Id="rId2" Type="http://schemas.openxmlformats.org/officeDocument/2006/relationships/slideLayout" Target="../slideLayouts/slideLayout27.xml"/><Relationship Id="rId1" Type="http://schemas.openxmlformats.org/officeDocument/2006/relationships/slideLayout" Target="../slideLayouts/slideLayout26.xml"/><Relationship Id="rId6" Type="http://schemas.openxmlformats.org/officeDocument/2006/relationships/slideLayout" Target="../slideLayouts/slideLayout31.xml"/><Relationship Id="rId11" Type="http://schemas.openxmlformats.org/officeDocument/2006/relationships/slideLayout" Target="../slideLayouts/slideLayout36.xml"/><Relationship Id="rId5" Type="http://schemas.openxmlformats.org/officeDocument/2006/relationships/slideLayout" Target="../slideLayouts/slideLayout30.xml"/><Relationship Id="rId10" Type="http://schemas.openxmlformats.org/officeDocument/2006/relationships/slideLayout" Target="../slideLayouts/slideLayout35.xml"/><Relationship Id="rId4" Type="http://schemas.openxmlformats.org/officeDocument/2006/relationships/slideLayout" Target="../slideLayouts/slideLayout29.xml"/><Relationship Id="rId9" Type="http://schemas.openxmlformats.org/officeDocument/2006/relationships/slideLayout" Target="../slideLayouts/slideLayout34.xml"/><Relationship Id="rId14" Type="http://schemas.openxmlformats.org/officeDocument/2006/relationships/theme" Target="../theme/theme3.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6.xml"/><Relationship Id="rId13" Type="http://schemas.openxmlformats.org/officeDocument/2006/relationships/slideLayout" Target="../slideLayouts/slideLayout51.xml"/><Relationship Id="rId18" Type="http://schemas.openxmlformats.org/officeDocument/2006/relationships/slideLayout" Target="../slideLayouts/slideLayout56.xml"/><Relationship Id="rId3" Type="http://schemas.openxmlformats.org/officeDocument/2006/relationships/slideLayout" Target="../slideLayouts/slideLayout41.xml"/><Relationship Id="rId7" Type="http://schemas.openxmlformats.org/officeDocument/2006/relationships/slideLayout" Target="../slideLayouts/slideLayout45.xml"/><Relationship Id="rId12" Type="http://schemas.openxmlformats.org/officeDocument/2006/relationships/slideLayout" Target="../slideLayouts/slideLayout50.xml"/><Relationship Id="rId17" Type="http://schemas.openxmlformats.org/officeDocument/2006/relationships/slideLayout" Target="../slideLayouts/slideLayout55.xml"/><Relationship Id="rId2" Type="http://schemas.openxmlformats.org/officeDocument/2006/relationships/slideLayout" Target="../slideLayouts/slideLayout40.xml"/><Relationship Id="rId16" Type="http://schemas.openxmlformats.org/officeDocument/2006/relationships/slideLayout" Target="../slideLayouts/slideLayout54.xml"/><Relationship Id="rId20" Type="http://schemas.openxmlformats.org/officeDocument/2006/relationships/image" Target="../media/image2.png"/><Relationship Id="rId1" Type="http://schemas.openxmlformats.org/officeDocument/2006/relationships/slideLayout" Target="../slideLayouts/slideLayout39.xml"/><Relationship Id="rId6" Type="http://schemas.openxmlformats.org/officeDocument/2006/relationships/slideLayout" Target="../slideLayouts/slideLayout44.xml"/><Relationship Id="rId11" Type="http://schemas.openxmlformats.org/officeDocument/2006/relationships/slideLayout" Target="../slideLayouts/slideLayout49.xml"/><Relationship Id="rId5" Type="http://schemas.openxmlformats.org/officeDocument/2006/relationships/slideLayout" Target="../slideLayouts/slideLayout43.xml"/><Relationship Id="rId15" Type="http://schemas.openxmlformats.org/officeDocument/2006/relationships/slideLayout" Target="../slideLayouts/slideLayout53.xml"/><Relationship Id="rId10" Type="http://schemas.openxmlformats.org/officeDocument/2006/relationships/slideLayout" Target="../slideLayouts/slideLayout48.xml"/><Relationship Id="rId19" Type="http://schemas.openxmlformats.org/officeDocument/2006/relationships/theme" Target="../theme/theme4.xml"/><Relationship Id="rId4" Type="http://schemas.openxmlformats.org/officeDocument/2006/relationships/slideLayout" Target="../slideLayouts/slideLayout42.xml"/><Relationship Id="rId9" Type="http://schemas.openxmlformats.org/officeDocument/2006/relationships/slideLayout" Target="../slideLayouts/slideLayout47.xml"/><Relationship Id="rId14" Type="http://schemas.openxmlformats.org/officeDocument/2006/relationships/slideLayout" Target="../slideLayouts/slideLayout5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10" name="Rectangle 9"/>
          <p:cNvSpPr/>
          <p:nvPr/>
        </p:nvSpPr>
        <p:spPr>
          <a:xfrm>
            <a:off x="0" y="2015734"/>
            <a:ext cx="9144000" cy="4079520"/>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12" name="Picture 11"/>
          <p:cNvPicPr>
            <a:picLocks noChangeAspect="1"/>
          </p:cNvPicPr>
          <p:nvPr/>
        </p:nvPicPr>
        <p:blipFill rotWithShape="1">
          <a:blip r:embed="rId13">
            <a:extLst>
              <a:ext uri="{28A0092B-C50C-407E-A947-70E740481C1C}">
                <a14:useLocalDpi xmlns:a14="http://schemas.microsoft.com/office/drawing/2010/main" val="0"/>
              </a:ext>
            </a:extLst>
          </a:blip>
          <a:srcRect l="12500" t="1538" r="12500" b="-1538"/>
          <a:stretch/>
        </p:blipFill>
        <p:spPr>
          <a:xfrm>
            <a:off x="-1" y="6095253"/>
            <a:ext cx="9144001" cy="774727"/>
          </a:xfrm>
          <a:prstGeom prst="rect">
            <a:avLst/>
          </a:prstGeom>
        </p:spPr>
      </p:pic>
      <p:cxnSp>
        <p:nvCxnSpPr>
          <p:cNvPr id="13" name="Straight Connector 12"/>
          <p:cNvCxnSpPr/>
          <p:nvPr/>
        </p:nvCxnSpPr>
        <p:spPr>
          <a:xfrm>
            <a:off x="0" y="6101127"/>
            <a:ext cx="9144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
        <p:nvSpPr>
          <p:cNvPr id="2" name="Title Placeholder 1"/>
          <p:cNvSpPr>
            <a:spLocks noGrp="1"/>
          </p:cNvSpPr>
          <p:nvPr>
            <p:ph type="title"/>
          </p:nvPr>
        </p:nvSpPr>
        <p:spPr>
          <a:xfrm>
            <a:off x="1443491" y="804520"/>
            <a:ext cx="6571343"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443491" y="2015733"/>
            <a:ext cx="6571343" cy="345061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5646542" y="330370"/>
            <a:ext cx="2368292"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48A87A34-81AB-432B-8DAE-1953F412C126}" type="datetimeFigureOut">
              <a:rPr lang="en-US" dirty="0"/>
              <a:pPr/>
              <a:t>2026-07-17</a:t>
            </a:fld>
            <a:endParaRPr lang="en-US" dirty="0"/>
          </a:p>
        </p:txBody>
      </p:sp>
      <p:sp>
        <p:nvSpPr>
          <p:cNvPr id="5" name="Footer Placeholder 4"/>
          <p:cNvSpPr>
            <a:spLocks noGrp="1"/>
          </p:cNvSpPr>
          <p:nvPr>
            <p:ph type="ftr" sz="quarter" idx="3"/>
          </p:nvPr>
        </p:nvSpPr>
        <p:spPr>
          <a:xfrm>
            <a:off x="1443491" y="329308"/>
            <a:ext cx="4034004" cy="309201"/>
          </a:xfrm>
          <a:prstGeom prst="rect">
            <a:avLst/>
          </a:prstGeom>
        </p:spPr>
        <p:txBody>
          <a:bodyPr vert="horz" lIns="91440" tIns="45720" rIns="91440" bIns="45720" rtlCol="0" anchor="ctr"/>
          <a:lstStyle>
            <a:lvl1pPr algn="l">
              <a:defRPr sz="1000">
                <a:solidFill>
                  <a:schemeClr val="tx1">
                    <a:tint val="75000"/>
                  </a:schemeClr>
                </a:solidFill>
              </a:defRPr>
            </a:lvl1pPr>
          </a:lstStyle>
          <a:p>
            <a:pPr>
              <a:defRPr/>
            </a:pPr>
            <a:r>
              <a:rPr lang="en-US"/>
              <a:t>Ch. 8: Building a Powerful Marketing Plan</a:t>
            </a:r>
          </a:p>
        </p:txBody>
      </p:sp>
      <p:sp>
        <p:nvSpPr>
          <p:cNvPr id="6" name="Slide Number Placeholder 5"/>
          <p:cNvSpPr>
            <a:spLocks noGrp="1"/>
          </p:cNvSpPr>
          <p:nvPr>
            <p:ph type="sldNum" sz="quarter" idx="4"/>
          </p:nvPr>
        </p:nvSpPr>
        <p:spPr>
          <a:xfrm>
            <a:off x="487725" y="798973"/>
            <a:ext cx="795746" cy="503578"/>
          </a:xfrm>
          <a:prstGeom prst="rect">
            <a:avLst/>
          </a:prstGeom>
        </p:spPr>
        <p:txBody>
          <a:bodyPr vert="horz" lIns="91440" tIns="45720" rIns="91440" bIns="45720" rtlCol="0" anchor="t"/>
          <a:lstStyle>
            <a:lvl1pPr algn="r">
              <a:defRPr sz="2800">
                <a:solidFill>
                  <a:schemeClr val="accent1"/>
                </a:solidFill>
              </a:defRPr>
            </a:lvl1pPr>
          </a:lstStyle>
          <a:p>
            <a:pPr>
              <a:defRPr/>
            </a:pPr>
            <a:r>
              <a:rPr lang="en-US"/>
              <a:t>8 - </a:t>
            </a:r>
            <a:fld id="{073810C6-22EF-4613-AA28-CEFF37F28BCD}" type="slidenum">
              <a:rPr lang="en-US" smtClean="0"/>
              <a:pPr>
                <a:defRPr/>
              </a:pPr>
              <a:t>‹#›</a:t>
            </a:fld>
            <a:endParaRPr lang="en-US"/>
          </a:p>
        </p:txBody>
      </p:sp>
    </p:spTree>
    <p:extLst>
      <p:ext uri="{BB962C8B-B14F-4D97-AF65-F5344CB8AC3E}">
        <p14:creationId xmlns:p14="http://schemas.microsoft.com/office/powerpoint/2010/main" val="4234906152"/>
      </p:ext>
    </p:extLst>
  </p:cSld>
  <p:clrMap bg1="lt1" tx1="dk1" bg2="lt2" tx2="dk2" accent1="accent1" accent2="accent2" accent3="accent3" accent4="accent4" accent5="accent5" accent6="accent6" hlink="hlink" folHlink="folHlink"/>
  <p:sldLayoutIdLst>
    <p:sldLayoutId id="2147483861" r:id="rId1"/>
    <p:sldLayoutId id="2147483862" r:id="rId2"/>
    <p:sldLayoutId id="2147483863" r:id="rId3"/>
    <p:sldLayoutId id="2147483864" r:id="rId4"/>
    <p:sldLayoutId id="2147483865" r:id="rId5"/>
    <p:sldLayoutId id="2147483866" r:id="rId6"/>
    <p:sldLayoutId id="2147483867" r:id="rId7"/>
    <p:sldLayoutId id="2147483868" r:id="rId8"/>
    <p:sldLayoutId id="2147483869" r:id="rId9"/>
    <p:sldLayoutId id="2147483870" r:id="rId10"/>
    <p:sldLayoutId id="2147483871" r:id="rId11"/>
  </p:sldLayoutIdLst>
  <p:transition spd="med">
    <p:fade/>
  </p:transition>
  <p:hf hdr="0" dt="0"/>
  <p:txStyles>
    <p:titleStyle>
      <a:lvl1pPr algn="l" defTabSz="6858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685800" rtl="0" eaLnBrk="1" latinLnBrk="0" hangingPunct="1">
        <a:lnSpc>
          <a:spcPct val="120000"/>
        </a:lnSpc>
        <a:spcBef>
          <a:spcPts val="1000"/>
        </a:spcBef>
        <a:buClr>
          <a:schemeClr val="accent1"/>
        </a:buClr>
        <a:buSzPct val="100000"/>
        <a:buFont typeface="Arial" panose="020B0604020202020204" pitchFamily="34" charset="0"/>
        <a:buChar char="•"/>
        <a:defRPr sz="2000" kern="1200" cap="none">
          <a:solidFill>
            <a:schemeClr val="tx1"/>
          </a:solidFill>
          <a:effectLst/>
          <a:latin typeface="+mn-lt"/>
          <a:ea typeface="+mn-ea"/>
          <a:cs typeface="+mn-cs"/>
        </a:defRPr>
      </a:lvl1pPr>
      <a:lvl2pPr marL="685800" indent="-228600" algn="l" defTabSz="685800" rtl="0" eaLnBrk="1" latinLnBrk="0" hangingPunct="1">
        <a:lnSpc>
          <a:spcPct val="120000"/>
        </a:lnSpc>
        <a:spcBef>
          <a:spcPts val="500"/>
        </a:spcBef>
        <a:buClr>
          <a:schemeClr val="accent1"/>
        </a:buClr>
        <a:buSzPct val="100000"/>
        <a:buFont typeface="Arial" panose="020B0604020202020204" pitchFamily="34" charset="0"/>
        <a:buChar char="•"/>
        <a:defRPr sz="1600" kern="1200" cap="none" baseline="0">
          <a:solidFill>
            <a:schemeClr val="tx1"/>
          </a:solidFill>
          <a:effectLst/>
          <a:latin typeface="+mn-lt"/>
          <a:ea typeface="+mn-ea"/>
          <a:cs typeface="+mn-cs"/>
        </a:defRPr>
      </a:lvl2pPr>
      <a:lvl3pPr marL="1143000" indent="-228600" algn="l" defTabSz="685800" rtl="0" eaLnBrk="1" latinLnBrk="0" hangingPunct="1">
        <a:lnSpc>
          <a:spcPct val="120000"/>
        </a:lnSpc>
        <a:spcBef>
          <a:spcPts val="500"/>
        </a:spcBef>
        <a:buClr>
          <a:schemeClr val="accent1"/>
        </a:buClr>
        <a:buSzPct val="100000"/>
        <a:buFont typeface="Arial" panose="020B0604020202020204" pitchFamily="34" charset="0"/>
        <a:buChar char="•"/>
        <a:defRPr sz="1600" kern="1200" cap="none">
          <a:solidFill>
            <a:schemeClr val="tx1"/>
          </a:solidFill>
          <a:effectLst/>
          <a:latin typeface="+mn-lt"/>
          <a:ea typeface="+mn-ea"/>
          <a:cs typeface="+mn-cs"/>
        </a:defRPr>
      </a:lvl3pPr>
      <a:lvl4pPr marL="1600200" indent="-228600" algn="l" defTabSz="6858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685800" rtl="0" eaLnBrk="1" latinLnBrk="0" hangingPunct="1">
        <a:lnSpc>
          <a:spcPct val="120000"/>
        </a:lnSpc>
        <a:spcBef>
          <a:spcPts val="500"/>
        </a:spcBef>
        <a:buClr>
          <a:schemeClr val="accent1"/>
        </a:buClr>
        <a:buSzPct val="100000"/>
        <a:buFont typeface="Arial" panose="020B0604020202020204" pitchFamily="34" charset="0"/>
        <a:buChar char="•"/>
        <a:defRPr sz="1200" kern="1200" cap="none">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gradFill rotWithShape="1">
          <a:gsLst>
            <a:gs pos="0">
              <a:srgbClr val="FCFDFE"/>
            </a:gs>
            <a:gs pos="74001">
              <a:srgbClr val="E0F1F2"/>
            </a:gs>
            <a:gs pos="83000">
              <a:srgbClr val="E0F1F2"/>
            </a:gs>
            <a:gs pos="100000">
              <a:srgbClr val="EBF6F7"/>
            </a:gs>
          </a:gsLst>
          <a:lin ang="5400000" scaled="1"/>
        </a:gra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DC28A214-B588-9FA2-8B69-58A4E3492470}"/>
              </a:ext>
            </a:extLst>
          </p:cNvPr>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Rectangle 3">
            <a:extLst>
              <a:ext uri="{FF2B5EF4-FFF2-40B4-BE49-F238E27FC236}">
                <a16:creationId xmlns:a16="http://schemas.microsoft.com/office/drawing/2014/main" id="{16A8BBCC-DDF1-C335-A7E1-AFAFF18007A9}"/>
              </a:ext>
            </a:extLst>
          </p:cNvPr>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76804" name="Rectangle 4">
            <a:extLst>
              <a:ext uri="{FF2B5EF4-FFF2-40B4-BE49-F238E27FC236}">
                <a16:creationId xmlns:a16="http://schemas.microsoft.com/office/drawing/2014/main" id="{B008DDF0-AC56-E1BC-D124-FE68694A051E}"/>
              </a:ext>
            </a:extLst>
          </p:cNvPr>
          <p:cNvSpPr>
            <a:spLocks noGrp="1" noChangeArrowheads="1"/>
          </p:cNvSpPr>
          <p:nvPr>
            <p:ph type="dt" sz="half" idx="2"/>
          </p:nvPr>
        </p:nvSpPr>
        <p:spPr bwMode="auto">
          <a:xfrm>
            <a:off x="457200" y="6245225"/>
            <a:ext cx="21336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0" hangingPunct="0">
              <a:spcBef>
                <a:spcPct val="20000"/>
              </a:spcBef>
              <a:buFontTx/>
              <a:buChar char="•"/>
              <a:defRPr sz="1400">
                <a:latin typeface="Arial" charset="0"/>
                <a:cs typeface="Arial" charset="0"/>
              </a:defRPr>
            </a:lvl1pPr>
          </a:lstStyle>
          <a:p>
            <a:pPr>
              <a:defRPr/>
            </a:pPr>
            <a:fld id="{71C80390-F42C-4519-82B9-73DCB47DFE60}" type="datetimeFigureOut">
              <a:rPr lang="en-US"/>
              <a:pPr>
                <a:defRPr/>
              </a:pPr>
              <a:t>2026-07-17</a:t>
            </a:fld>
            <a:endParaRPr lang="en-US"/>
          </a:p>
        </p:txBody>
      </p:sp>
      <p:sp>
        <p:nvSpPr>
          <p:cNvPr id="76805" name="Rectangle 5">
            <a:extLst>
              <a:ext uri="{FF2B5EF4-FFF2-40B4-BE49-F238E27FC236}">
                <a16:creationId xmlns:a16="http://schemas.microsoft.com/office/drawing/2014/main" id="{90A7D972-EE71-0A2C-D6EC-6D37CFDF0FA7}"/>
              </a:ext>
            </a:extLst>
          </p:cNvPr>
          <p:cNvSpPr>
            <a:spLocks noGrp="1" noChangeArrowheads="1"/>
          </p:cNvSpPr>
          <p:nvPr>
            <p:ph type="ftr" sz="quarter" idx="3"/>
          </p:nvPr>
        </p:nvSpPr>
        <p:spPr bwMode="auto">
          <a:xfrm>
            <a:off x="3124200" y="6245225"/>
            <a:ext cx="28956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algn="ctr" eaLnBrk="0" hangingPunct="0">
              <a:spcBef>
                <a:spcPct val="20000"/>
              </a:spcBef>
              <a:buFontTx/>
              <a:buChar char="•"/>
              <a:defRPr sz="1400">
                <a:latin typeface="Arial" charset="0"/>
                <a:cs typeface="Arial" charset="0"/>
              </a:defRPr>
            </a:lvl1pPr>
          </a:lstStyle>
          <a:p>
            <a:pPr>
              <a:defRPr/>
            </a:pPr>
            <a:endParaRPr lang="en-US"/>
          </a:p>
        </p:txBody>
      </p:sp>
    </p:spTree>
    <p:extLst>
      <p:ext uri="{BB962C8B-B14F-4D97-AF65-F5344CB8AC3E}">
        <p14:creationId xmlns:p14="http://schemas.microsoft.com/office/powerpoint/2010/main" val="1317411262"/>
      </p:ext>
    </p:extLst>
  </p:cSld>
  <p:clrMap bg1="lt1" tx1="dk1" bg2="lt2" tx2="dk2" accent1="accent1" accent2="accent2" accent3="accent3" accent4="accent4" accent5="accent5" accent6="accent6" hlink="hlink" folHlink="folHlink"/>
  <p:sldLayoutIdLst>
    <p:sldLayoutId id="2147483875" r:id="rId1"/>
    <p:sldLayoutId id="2147483876" r:id="rId2"/>
    <p:sldLayoutId id="2147483877" r:id="rId3"/>
    <p:sldLayoutId id="2147483878" r:id="rId4"/>
    <p:sldLayoutId id="2147483879" r:id="rId5"/>
    <p:sldLayoutId id="2147483880" r:id="rId6"/>
    <p:sldLayoutId id="2147483881" r:id="rId7"/>
    <p:sldLayoutId id="2147483882" r:id="rId8"/>
    <p:sldLayoutId id="2147483883" r:id="rId9"/>
    <p:sldLayoutId id="2147483884" r:id="rId10"/>
    <p:sldLayoutId id="2147483885" r:id="rId11"/>
    <p:sldLayoutId id="2147483886" r:id="rId12"/>
    <p:sldLayoutId id="2147483887" r:id="rId13"/>
    <p:sldLayoutId id="2147483888" r:id="rId14"/>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gradFill rotWithShape="1">
          <a:gsLst>
            <a:gs pos="0">
              <a:srgbClr val="FCFDFE"/>
            </a:gs>
            <a:gs pos="74001">
              <a:srgbClr val="E0F1F2"/>
            </a:gs>
            <a:gs pos="83000">
              <a:srgbClr val="E0F1F2"/>
            </a:gs>
            <a:gs pos="100000">
              <a:srgbClr val="EBF6F7"/>
            </a:gs>
          </a:gsLst>
          <a:lin ang="5400000" scaled="1"/>
        </a:gra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D8A781DF-4A2A-B24C-F839-BCEC6C29FCAB}"/>
              </a:ext>
            </a:extLst>
          </p:cNvPr>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Rectangle 3">
            <a:extLst>
              <a:ext uri="{FF2B5EF4-FFF2-40B4-BE49-F238E27FC236}">
                <a16:creationId xmlns:a16="http://schemas.microsoft.com/office/drawing/2014/main" id="{B47EA797-259F-8227-8172-B7ABA861665D}"/>
              </a:ext>
            </a:extLst>
          </p:cNvPr>
          <p:cNvSpPr>
            <a:spLocks noGrp="1" noChangeArrowheads="1"/>
          </p:cNvSpPr>
          <p:nvPr>
            <p:ph type="body" idx="1"/>
          </p:nvPr>
        </p:nvSpPr>
        <p:spPr bwMode="auto">
          <a:xfrm>
            <a:off x="457200" y="1600202"/>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76804" name="Rectangle 4">
            <a:extLst>
              <a:ext uri="{FF2B5EF4-FFF2-40B4-BE49-F238E27FC236}">
                <a16:creationId xmlns:a16="http://schemas.microsoft.com/office/drawing/2014/main" id="{0AB77B43-F938-9562-8108-C4F73495E00F}"/>
              </a:ext>
            </a:extLst>
          </p:cNvPr>
          <p:cNvSpPr>
            <a:spLocks noGrp="1" noChangeArrowheads="1"/>
          </p:cNvSpPr>
          <p:nvPr>
            <p:ph type="dt" sz="half" idx="2"/>
          </p:nvPr>
        </p:nvSpPr>
        <p:spPr bwMode="auto">
          <a:xfrm>
            <a:off x="457200" y="6245225"/>
            <a:ext cx="21336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0" hangingPunct="0">
              <a:spcBef>
                <a:spcPct val="20000"/>
              </a:spcBef>
              <a:buFontTx/>
              <a:buChar char="•"/>
              <a:defRPr sz="1050">
                <a:latin typeface="Arial" charset="0"/>
                <a:cs typeface="Arial" charset="0"/>
              </a:defRPr>
            </a:lvl1pPr>
          </a:lstStyle>
          <a:p>
            <a:pPr>
              <a:defRPr/>
            </a:pPr>
            <a:fld id="{72547372-AC09-47B6-BD01-AB0CE1E4A426}" type="datetimeFigureOut">
              <a:rPr lang="en-US"/>
              <a:pPr>
                <a:defRPr/>
              </a:pPr>
              <a:t>2026-07-17</a:t>
            </a:fld>
            <a:endParaRPr lang="en-US"/>
          </a:p>
        </p:txBody>
      </p:sp>
      <p:sp>
        <p:nvSpPr>
          <p:cNvPr id="76805" name="Rectangle 5">
            <a:extLst>
              <a:ext uri="{FF2B5EF4-FFF2-40B4-BE49-F238E27FC236}">
                <a16:creationId xmlns:a16="http://schemas.microsoft.com/office/drawing/2014/main" id="{4DC4E403-038F-E7A8-790F-5ACB3DABF426}"/>
              </a:ext>
            </a:extLst>
          </p:cNvPr>
          <p:cNvSpPr>
            <a:spLocks noGrp="1" noChangeArrowheads="1"/>
          </p:cNvSpPr>
          <p:nvPr>
            <p:ph type="ftr" sz="quarter" idx="3"/>
          </p:nvPr>
        </p:nvSpPr>
        <p:spPr bwMode="auto">
          <a:xfrm>
            <a:off x="3124200" y="6245225"/>
            <a:ext cx="28956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algn="ctr" eaLnBrk="0" hangingPunct="0">
              <a:spcBef>
                <a:spcPct val="20000"/>
              </a:spcBef>
              <a:buFontTx/>
              <a:buChar char="•"/>
              <a:defRPr sz="1050">
                <a:latin typeface="Arial" charset="0"/>
                <a:cs typeface="Arial" charset="0"/>
              </a:defRPr>
            </a:lvl1pPr>
          </a:lstStyle>
          <a:p>
            <a:pPr>
              <a:defRPr/>
            </a:pPr>
            <a:endParaRPr lang="en-US"/>
          </a:p>
        </p:txBody>
      </p:sp>
    </p:spTree>
    <p:extLst>
      <p:ext uri="{BB962C8B-B14F-4D97-AF65-F5344CB8AC3E}">
        <p14:creationId xmlns:p14="http://schemas.microsoft.com/office/powerpoint/2010/main" val="706074647"/>
      </p:ext>
    </p:extLst>
  </p:cSld>
  <p:clrMap bg1="lt1" tx1="dk1" bg2="lt2" tx2="dk2" accent1="accent1" accent2="accent2" accent3="accent3" accent4="accent4" accent5="accent5" accent6="accent6" hlink="hlink" folHlink="folHlink"/>
  <p:sldLayoutIdLst>
    <p:sldLayoutId id="2147483890" r:id="rId1"/>
    <p:sldLayoutId id="2147483891" r:id="rId2"/>
    <p:sldLayoutId id="2147483892" r:id="rId3"/>
    <p:sldLayoutId id="2147483893" r:id="rId4"/>
    <p:sldLayoutId id="2147483894" r:id="rId5"/>
    <p:sldLayoutId id="2147483895" r:id="rId6"/>
    <p:sldLayoutId id="2147483896" r:id="rId7"/>
    <p:sldLayoutId id="2147483897" r:id="rId8"/>
    <p:sldLayoutId id="2147483898" r:id="rId9"/>
    <p:sldLayoutId id="2147483899" r:id="rId10"/>
    <p:sldLayoutId id="2147483900" r:id="rId11"/>
    <p:sldLayoutId id="2147483902" r:id="rId12"/>
    <p:sldLayoutId id="2147483903" r:id="rId13"/>
  </p:sldLayoutIdLst>
  <p:txStyles>
    <p:titleStyle>
      <a:lvl1pPr algn="ctr" rtl="0" eaLnBrk="0" fontAlgn="base" hangingPunct="0">
        <a:spcBef>
          <a:spcPct val="0"/>
        </a:spcBef>
        <a:spcAft>
          <a:spcPct val="0"/>
        </a:spcAft>
        <a:defRPr sz="3300">
          <a:solidFill>
            <a:schemeClr val="tx2"/>
          </a:solidFill>
          <a:latin typeface="+mj-lt"/>
          <a:ea typeface="+mj-ea"/>
          <a:cs typeface="+mj-cs"/>
        </a:defRPr>
      </a:lvl1pPr>
      <a:lvl2pPr algn="ctr" rtl="0" eaLnBrk="0" fontAlgn="base" hangingPunct="0">
        <a:spcBef>
          <a:spcPct val="0"/>
        </a:spcBef>
        <a:spcAft>
          <a:spcPct val="0"/>
        </a:spcAft>
        <a:defRPr sz="3300">
          <a:solidFill>
            <a:schemeClr val="tx2"/>
          </a:solidFill>
          <a:latin typeface="Arial" charset="0"/>
        </a:defRPr>
      </a:lvl2pPr>
      <a:lvl3pPr algn="ctr" rtl="0" eaLnBrk="0" fontAlgn="base" hangingPunct="0">
        <a:spcBef>
          <a:spcPct val="0"/>
        </a:spcBef>
        <a:spcAft>
          <a:spcPct val="0"/>
        </a:spcAft>
        <a:defRPr sz="3300">
          <a:solidFill>
            <a:schemeClr val="tx2"/>
          </a:solidFill>
          <a:latin typeface="Arial" charset="0"/>
        </a:defRPr>
      </a:lvl3pPr>
      <a:lvl4pPr algn="ctr" rtl="0" eaLnBrk="0" fontAlgn="base" hangingPunct="0">
        <a:spcBef>
          <a:spcPct val="0"/>
        </a:spcBef>
        <a:spcAft>
          <a:spcPct val="0"/>
        </a:spcAft>
        <a:defRPr sz="3300">
          <a:solidFill>
            <a:schemeClr val="tx2"/>
          </a:solidFill>
          <a:latin typeface="Arial" charset="0"/>
        </a:defRPr>
      </a:lvl4pPr>
      <a:lvl5pPr algn="ctr" rtl="0" eaLnBrk="0" fontAlgn="base" hangingPunct="0">
        <a:spcBef>
          <a:spcPct val="0"/>
        </a:spcBef>
        <a:spcAft>
          <a:spcPct val="0"/>
        </a:spcAft>
        <a:defRPr sz="3300">
          <a:solidFill>
            <a:schemeClr val="tx2"/>
          </a:solidFill>
          <a:latin typeface="Arial" charset="0"/>
        </a:defRPr>
      </a:lvl5pPr>
      <a:lvl6pPr marL="342900" algn="ctr" rtl="0" fontAlgn="base">
        <a:spcBef>
          <a:spcPct val="0"/>
        </a:spcBef>
        <a:spcAft>
          <a:spcPct val="0"/>
        </a:spcAft>
        <a:defRPr sz="3300">
          <a:solidFill>
            <a:schemeClr val="tx2"/>
          </a:solidFill>
          <a:latin typeface="Arial" charset="0"/>
        </a:defRPr>
      </a:lvl6pPr>
      <a:lvl7pPr marL="685800" algn="ctr" rtl="0" fontAlgn="base">
        <a:spcBef>
          <a:spcPct val="0"/>
        </a:spcBef>
        <a:spcAft>
          <a:spcPct val="0"/>
        </a:spcAft>
        <a:defRPr sz="3300">
          <a:solidFill>
            <a:schemeClr val="tx2"/>
          </a:solidFill>
          <a:latin typeface="Arial" charset="0"/>
        </a:defRPr>
      </a:lvl7pPr>
      <a:lvl8pPr marL="1028700" algn="ctr" rtl="0" fontAlgn="base">
        <a:spcBef>
          <a:spcPct val="0"/>
        </a:spcBef>
        <a:spcAft>
          <a:spcPct val="0"/>
        </a:spcAft>
        <a:defRPr sz="3300">
          <a:solidFill>
            <a:schemeClr val="tx2"/>
          </a:solidFill>
          <a:latin typeface="Arial" charset="0"/>
        </a:defRPr>
      </a:lvl8pPr>
      <a:lvl9pPr marL="1371600" algn="ctr" rtl="0" fontAlgn="base">
        <a:spcBef>
          <a:spcPct val="0"/>
        </a:spcBef>
        <a:spcAft>
          <a:spcPct val="0"/>
        </a:spcAft>
        <a:defRPr sz="3300">
          <a:solidFill>
            <a:schemeClr val="tx2"/>
          </a:solidFill>
          <a:latin typeface="Arial" charset="0"/>
        </a:defRPr>
      </a:lvl9pPr>
    </p:titleStyle>
    <p:bodyStyle>
      <a:lvl1pPr marL="257175" indent="-257175" algn="l" rtl="0" eaLnBrk="0" fontAlgn="base" hangingPunct="0">
        <a:spcBef>
          <a:spcPct val="20000"/>
        </a:spcBef>
        <a:spcAft>
          <a:spcPct val="0"/>
        </a:spcAft>
        <a:buChar char="•"/>
        <a:defRPr sz="2400">
          <a:solidFill>
            <a:schemeClr val="tx1"/>
          </a:solidFill>
          <a:latin typeface="+mn-lt"/>
          <a:ea typeface="+mn-ea"/>
          <a:cs typeface="+mn-cs"/>
        </a:defRPr>
      </a:lvl1pPr>
      <a:lvl2pPr marL="557213" indent="-214313" algn="l" rtl="0" eaLnBrk="0" fontAlgn="base" hangingPunct="0">
        <a:spcBef>
          <a:spcPct val="20000"/>
        </a:spcBef>
        <a:spcAft>
          <a:spcPct val="0"/>
        </a:spcAft>
        <a:buChar char="–"/>
        <a:defRPr sz="2100">
          <a:solidFill>
            <a:schemeClr val="tx1"/>
          </a:solidFill>
          <a:latin typeface="+mn-lt"/>
        </a:defRPr>
      </a:lvl2pPr>
      <a:lvl3pPr marL="857250" indent="-171450" algn="l" rtl="0" eaLnBrk="0" fontAlgn="base" hangingPunct="0">
        <a:spcBef>
          <a:spcPct val="20000"/>
        </a:spcBef>
        <a:spcAft>
          <a:spcPct val="0"/>
        </a:spcAft>
        <a:buChar char="•"/>
        <a:defRPr sz="1800">
          <a:solidFill>
            <a:schemeClr val="tx1"/>
          </a:solidFill>
          <a:latin typeface="+mn-lt"/>
        </a:defRPr>
      </a:lvl3pPr>
      <a:lvl4pPr marL="1200150" indent="-171450" algn="l" rtl="0" eaLnBrk="0" fontAlgn="base" hangingPunct="0">
        <a:spcBef>
          <a:spcPct val="20000"/>
        </a:spcBef>
        <a:spcAft>
          <a:spcPct val="0"/>
        </a:spcAft>
        <a:buChar char="–"/>
        <a:defRPr sz="1500">
          <a:solidFill>
            <a:schemeClr val="tx1"/>
          </a:solidFill>
          <a:latin typeface="+mn-lt"/>
        </a:defRPr>
      </a:lvl4pPr>
      <a:lvl5pPr marL="1543050" indent="-171450" algn="l" rtl="0" eaLnBrk="0" fontAlgn="base" hangingPunct="0">
        <a:spcBef>
          <a:spcPct val="20000"/>
        </a:spcBef>
        <a:spcAft>
          <a:spcPct val="0"/>
        </a:spcAft>
        <a:buChar char="»"/>
        <a:defRPr sz="1500">
          <a:solidFill>
            <a:schemeClr val="tx1"/>
          </a:solidFill>
          <a:latin typeface="+mn-lt"/>
        </a:defRPr>
      </a:lvl5pPr>
      <a:lvl6pPr marL="1885950" indent="-171450" algn="l" rtl="0" fontAlgn="base">
        <a:spcBef>
          <a:spcPct val="20000"/>
        </a:spcBef>
        <a:spcAft>
          <a:spcPct val="0"/>
        </a:spcAft>
        <a:buChar char="»"/>
        <a:defRPr sz="1500">
          <a:solidFill>
            <a:schemeClr val="tx1"/>
          </a:solidFill>
          <a:latin typeface="+mn-lt"/>
        </a:defRPr>
      </a:lvl6pPr>
      <a:lvl7pPr marL="2228850" indent="-171450" algn="l" rtl="0" fontAlgn="base">
        <a:spcBef>
          <a:spcPct val="20000"/>
        </a:spcBef>
        <a:spcAft>
          <a:spcPct val="0"/>
        </a:spcAft>
        <a:buChar char="»"/>
        <a:defRPr sz="1500">
          <a:solidFill>
            <a:schemeClr val="tx1"/>
          </a:solidFill>
          <a:latin typeface="+mn-lt"/>
        </a:defRPr>
      </a:lvl7pPr>
      <a:lvl8pPr marL="2571750" indent="-171450" algn="l" rtl="0" fontAlgn="base">
        <a:spcBef>
          <a:spcPct val="20000"/>
        </a:spcBef>
        <a:spcAft>
          <a:spcPct val="0"/>
        </a:spcAft>
        <a:buChar char="»"/>
        <a:defRPr sz="1500">
          <a:solidFill>
            <a:schemeClr val="tx1"/>
          </a:solidFill>
          <a:latin typeface="+mn-lt"/>
        </a:defRPr>
      </a:lvl8pPr>
      <a:lvl9pPr marL="2914650" indent="-171450" algn="l" rtl="0" fontAlgn="base">
        <a:spcBef>
          <a:spcPct val="20000"/>
        </a:spcBef>
        <a:spcAft>
          <a:spcPct val="0"/>
        </a:spcAft>
        <a:buChar char="»"/>
        <a:defRPr sz="1500">
          <a:solidFill>
            <a:schemeClr val="tx1"/>
          </a:solidFill>
          <a:latin typeface="+mn-lt"/>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7AD86B2E-B702-4422-B277-3A08C7449694}" type="datetimeFigureOut">
              <a:rPr lang="en-US" smtClean="0"/>
              <a:t>2026-07-17</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141738504"/>
      </p:ext>
    </p:extLst>
  </p:cSld>
  <p:clrMap bg1="lt1" tx1="dk1" bg2="lt2" tx2="dk2" accent1="accent1" accent2="accent2" accent3="accent3" accent4="accent4" accent5="accent5" accent6="accent6" hlink="hlink" folHlink="folHlink"/>
  <p:sldLayoutIdLst>
    <p:sldLayoutId id="2147483905" r:id="rId1"/>
    <p:sldLayoutId id="2147483906" r:id="rId2"/>
    <p:sldLayoutId id="2147483907" r:id="rId3"/>
    <p:sldLayoutId id="2147483908" r:id="rId4"/>
    <p:sldLayoutId id="2147483909" r:id="rId5"/>
    <p:sldLayoutId id="2147483910" r:id="rId6"/>
    <p:sldLayoutId id="2147483911" r:id="rId7"/>
    <p:sldLayoutId id="2147483912" r:id="rId8"/>
    <p:sldLayoutId id="2147483913" r:id="rId9"/>
    <p:sldLayoutId id="2147483914" r:id="rId10"/>
    <p:sldLayoutId id="2147483915" r:id="rId11"/>
    <p:sldLayoutId id="2147483916" r:id="rId12"/>
    <p:sldLayoutId id="2147483917" r:id="rId13"/>
    <p:sldLayoutId id="2147483918" r:id="rId14"/>
    <p:sldLayoutId id="2147483919" r:id="rId15"/>
    <p:sldLayoutId id="2147483920" r:id="rId16"/>
    <p:sldLayoutId id="2147483921" r:id="rId17"/>
    <p:sldLayoutId id="2147483922" r:id="rId18"/>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3.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52.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53.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Layout" Target="../slideLayouts/slideLayout54.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54.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54.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54.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54.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54.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54.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54.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54.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54.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54.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54.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54.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54.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54.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54.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54.xml"/></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8.jpeg"/><Relationship Id="rId1" Type="http://schemas.openxmlformats.org/officeDocument/2006/relationships/slideLayout" Target="../slideLayouts/slideLayout56.xml"/></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40.xml"/><Relationship Id="rId1" Type="http://schemas.openxmlformats.org/officeDocument/2006/relationships/themeOverride" Target="../theme/themeOverride1.xml"/><Relationship Id="rId5" Type="http://schemas.openxmlformats.org/officeDocument/2006/relationships/image" Target="../media/image10.jpeg"/><Relationship Id="rId4" Type="http://schemas.openxmlformats.org/officeDocument/2006/relationships/image" Target="../media/image9.jpeg"/></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40.xml"/><Relationship Id="rId1" Type="http://schemas.openxmlformats.org/officeDocument/2006/relationships/themeOverride" Target="../theme/themeOverride2.xml"/><Relationship Id="rId5" Type="http://schemas.openxmlformats.org/officeDocument/2006/relationships/image" Target="../media/image12.jpeg"/><Relationship Id="rId4" Type="http://schemas.openxmlformats.org/officeDocument/2006/relationships/image" Target="../media/image11.jpeg"/></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40.xml"/><Relationship Id="rId1" Type="http://schemas.openxmlformats.org/officeDocument/2006/relationships/themeOverride" Target="../theme/themeOverride3.xml"/><Relationship Id="rId4" Type="http://schemas.openxmlformats.org/officeDocument/2006/relationships/image" Target="../media/image13.jpeg"/></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40.xml"/><Relationship Id="rId1" Type="http://schemas.openxmlformats.org/officeDocument/2006/relationships/themeOverride" Target="../theme/themeOverride4.xml"/><Relationship Id="rId4" Type="http://schemas.openxmlformats.org/officeDocument/2006/relationships/image" Target="../media/image14.jpeg"/></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40.xml"/><Relationship Id="rId1" Type="http://schemas.openxmlformats.org/officeDocument/2006/relationships/themeOverride" Target="../theme/themeOverride5.xml"/><Relationship Id="rId4" Type="http://schemas.openxmlformats.org/officeDocument/2006/relationships/image" Target="../media/image15.jpeg"/></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40.xml"/><Relationship Id="rId1" Type="http://schemas.openxmlformats.org/officeDocument/2006/relationships/themeOverride" Target="../theme/themeOverride6.xml"/><Relationship Id="rId4" Type="http://schemas.openxmlformats.org/officeDocument/2006/relationships/image" Target="../media/image16.jpeg"/></Relationships>
</file>

<file path=ppt/slides/_rels/slide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40.xml"/><Relationship Id="rId1" Type="http://schemas.openxmlformats.org/officeDocument/2006/relationships/themeOverride" Target="../theme/themeOverride7.xml"/><Relationship Id="rId4" Type="http://schemas.openxmlformats.org/officeDocument/2006/relationships/image" Target="../media/image17.jpeg"/></Relationships>
</file>

<file path=ppt/slides/_rels/slide2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54.xml"/></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54.xml"/></Relationships>
</file>

<file path=ppt/slides/_rels/slide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54.xml"/></Relationships>
</file>

<file path=ppt/slides/_rels/slide3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54.xml"/></Relationships>
</file>

<file path=ppt/slides/_rels/slide3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54.xml"/></Relationships>
</file>

<file path=ppt/slides/_rels/slide3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54.xml"/></Relationships>
</file>

<file path=ppt/slides/_rels/slide3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54.xml"/></Relationships>
</file>

<file path=ppt/slides/_rels/slide4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54.xml"/></Relationships>
</file>

<file path=ppt/slides/_rels/slide4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54.xml"/></Relationships>
</file>

<file path=ppt/slides/_rels/slide4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54.xml"/></Relationships>
</file>

<file path=ppt/slides/_rels/slide4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54.xml"/></Relationships>
</file>

<file path=ppt/slides/_rels/slide4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54.xml"/></Relationships>
</file>

<file path=ppt/slides/_rels/slide4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54.xml"/></Relationships>
</file>

<file path=ppt/slides/_rels/slide4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54.xml"/></Relationships>
</file>

<file path=ppt/slides/_rels/slide4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54.xml"/></Relationships>
</file>

<file path=ppt/slides/_rels/slide4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54.xml"/></Relationships>
</file>

<file path=ppt/slides/_rels/slide4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54.xml"/></Relationships>
</file>

<file path=ppt/slides/_rels/slide5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54.xml"/></Relationships>
</file>

<file path=ppt/slides/_rels/slide5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8.jpeg"/><Relationship Id="rId1" Type="http://schemas.openxmlformats.org/officeDocument/2006/relationships/slideLayout" Target="../slideLayouts/slideLayout56.xml"/></Relationships>
</file>

<file path=ppt/slides/_rels/slide52.xml.rels><?xml version="1.0" encoding="UTF-8" standalone="yes"?>
<Relationships xmlns="http://schemas.openxmlformats.org/package/2006/relationships"><Relationship Id="rId3" Type="http://schemas.openxmlformats.org/officeDocument/2006/relationships/image" Target="../media/image23.svg"/><Relationship Id="rId2" Type="http://schemas.openxmlformats.org/officeDocument/2006/relationships/image" Target="../media/image22.jpeg"/><Relationship Id="rId1" Type="http://schemas.openxmlformats.org/officeDocument/2006/relationships/slideLayout" Target="../slideLayouts/slideLayout55.xml"/><Relationship Id="rId5" Type="http://schemas.openxmlformats.org/officeDocument/2006/relationships/image" Target="../media/image25.svg"/><Relationship Id="rId4" Type="http://schemas.openxmlformats.org/officeDocument/2006/relationships/image" Target="../media/image2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4DCF28B8-3C5B-CF58-895F-F4FD62104782}"/>
              </a:ext>
            </a:extLst>
          </p:cNvPr>
          <p:cNvSpPr/>
          <p:nvPr/>
        </p:nvSpPr>
        <p:spPr>
          <a:xfrm>
            <a:off x="4540250" y="317500"/>
            <a:ext cx="5837238" cy="568325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0963" name="TextBox 30">
            <a:extLst>
              <a:ext uri="{FF2B5EF4-FFF2-40B4-BE49-F238E27FC236}">
                <a16:creationId xmlns:a16="http://schemas.microsoft.com/office/drawing/2014/main" id="{64EAF7CA-C1BE-373C-09D3-27BF22D3A681}"/>
              </a:ext>
            </a:extLst>
          </p:cNvPr>
          <p:cNvSpPr txBox="1">
            <a:spLocks noChangeArrowheads="1"/>
          </p:cNvSpPr>
          <p:nvPr/>
        </p:nvSpPr>
        <p:spPr bwMode="auto">
          <a:xfrm>
            <a:off x="258763" y="2565400"/>
            <a:ext cx="3381375"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2100" b="0" i="0" u="none" strike="noStrike" kern="1200" cap="none" spc="0" normalizeH="0" baseline="0" noProof="0">
                <a:ln>
                  <a:noFill/>
                </a:ln>
                <a:solidFill>
                  <a:srgbClr val="24A9E1"/>
                </a:solidFill>
                <a:effectLst/>
                <a:uLnTx/>
                <a:uFillTx/>
                <a:latin typeface="Tajawal Medium"/>
                <a:ea typeface="+mn-ea"/>
                <a:cs typeface="Arial" panose="020B0604020202020204" pitchFamily="34" charset="0"/>
              </a:rPr>
              <a:t>Entrepreneurship &amp; Innovation </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2100" b="0" i="0" u="none" strike="noStrike" kern="1200" cap="none" spc="0" normalizeH="0" baseline="0" noProof="0">
                <a:ln>
                  <a:noFill/>
                </a:ln>
                <a:solidFill>
                  <a:srgbClr val="24A9E1"/>
                </a:solidFill>
                <a:effectLst/>
                <a:uLnTx/>
                <a:uFillTx/>
                <a:latin typeface="Tajawal Medium"/>
                <a:ea typeface="Tajawal Medium"/>
                <a:cs typeface="Tajawal Medium"/>
              </a:rPr>
              <a:t>Prepared by Dr. Amany Ramadan </a:t>
            </a:r>
          </a:p>
        </p:txBody>
      </p:sp>
      <p:sp>
        <p:nvSpPr>
          <p:cNvPr id="34" name="Rectangle: Rounded Corners 33">
            <a:extLst>
              <a:ext uri="{FF2B5EF4-FFF2-40B4-BE49-F238E27FC236}">
                <a16:creationId xmlns:a16="http://schemas.microsoft.com/office/drawing/2014/main" id="{0DE5F42B-BB69-160F-B659-3ED283C58FFB}"/>
              </a:ext>
            </a:extLst>
          </p:cNvPr>
          <p:cNvSpPr/>
          <p:nvPr/>
        </p:nvSpPr>
        <p:spPr>
          <a:xfrm>
            <a:off x="-404813" y="5240338"/>
            <a:ext cx="2636838" cy="396875"/>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kumimoji="0" lang="ar-EG" sz="21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7</a:t>
            </a:r>
            <a:endParaRPr kumimoji="0" lang="en-US" sz="21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0965" name="TextBox 45">
            <a:extLst>
              <a:ext uri="{FF2B5EF4-FFF2-40B4-BE49-F238E27FC236}">
                <a16:creationId xmlns:a16="http://schemas.microsoft.com/office/drawing/2014/main" id="{B898DD1A-0A81-E925-F84F-990239A00339}"/>
              </a:ext>
            </a:extLst>
          </p:cNvPr>
          <p:cNvSpPr txBox="1">
            <a:spLocks noChangeArrowheads="1"/>
          </p:cNvSpPr>
          <p:nvPr/>
        </p:nvSpPr>
        <p:spPr bwMode="auto">
          <a:xfrm>
            <a:off x="146050" y="4435475"/>
            <a:ext cx="3632200" cy="969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2100" b="0" i="0" u="none" strike="noStrike" kern="1200" cap="none" spc="0" normalizeH="0" baseline="0" noProof="0">
                <a:ln>
                  <a:noFill/>
                </a:ln>
                <a:solidFill>
                  <a:srgbClr val="24A9E1"/>
                </a:solidFill>
                <a:effectLst/>
                <a:uLnTx/>
                <a:uFillTx/>
                <a:latin typeface="Tajawal Medium"/>
                <a:ea typeface="+mn-ea"/>
                <a:cs typeface="Arial" panose="020B0604020202020204" pitchFamily="34" charset="0"/>
              </a:rPr>
              <a:t>ENT 611</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2100" b="0" i="0" u="none" strike="noStrike" kern="1200" cap="none" spc="0" normalizeH="0" baseline="0" noProof="0">
                <a:ln>
                  <a:noFill/>
                </a:ln>
                <a:solidFill>
                  <a:srgbClr val="24A9E1"/>
                </a:solidFill>
                <a:effectLst/>
                <a:uLnTx/>
                <a:uFillTx/>
                <a:latin typeface="Tajawal Medium"/>
                <a:ea typeface="+mn-ea"/>
                <a:cs typeface="Arial" panose="020B0604020202020204" pitchFamily="34" charset="0"/>
              </a:rPr>
              <a:t>Entrepreneurship &amp; Innovation</a:t>
            </a:r>
            <a:r>
              <a:rPr kumimoji="0" lang="en-US" altLang="en-US" sz="2100" b="0" i="0" u="none" strike="noStrike" kern="1200" cap="none" spc="0" normalizeH="0" baseline="0" noProof="0">
                <a:ln>
                  <a:noFill/>
                </a:ln>
                <a:solidFill>
                  <a:srgbClr val="FFFFFF"/>
                </a:solidFill>
                <a:effectLst/>
                <a:uLnTx/>
                <a:uFillTx/>
                <a:latin typeface="Tajawal Medium"/>
                <a:ea typeface="Tajawal Medium"/>
                <a:cs typeface="Tajawal Medium"/>
              </a:rPr>
              <a:t> </a:t>
            </a:r>
            <a:endParaRPr kumimoji="0" lang="en-US" altLang="en-US" sz="2100" b="0" i="0" u="none" strike="noStrike" kern="1200" cap="none" spc="0" normalizeH="0" baseline="0" noProof="0">
              <a:ln>
                <a:noFill/>
              </a:ln>
              <a:solidFill>
                <a:srgbClr val="FF9518"/>
              </a:solidFill>
              <a:effectLst/>
              <a:uLnTx/>
              <a:uFillTx/>
              <a:latin typeface="Tajawal Medium"/>
              <a:ea typeface="Tajawal Medium"/>
              <a:cs typeface="Tajawal Medium"/>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500" b="0" i="0" u="none" strike="noStrike" kern="1200" cap="none" spc="0" normalizeH="0" baseline="0" noProof="0">
                <a:ln>
                  <a:noFill/>
                </a:ln>
                <a:solidFill>
                  <a:srgbClr val="000000"/>
                </a:solidFill>
                <a:effectLst/>
                <a:uLnTx/>
                <a:uFillTx/>
                <a:latin typeface="Times New Roman" panose="02020603050405020304" pitchFamily="18" charset="0"/>
                <a:ea typeface="+mn-ea"/>
                <a:cs typeface="Times New Roman" panose="02020603050405020304" pitchFamily="18" charset="0"/>
              </a:rPr>
              <a:t>     </a:t>
            </a:r>
          </a:p>
        </p:txBody>
      </p:sp>
      <p:pic>
        <p:nvPicPr>
          <p:cNvPr id="40966" name="Graphic 21">
            <a:extLst>
              <a:ext uri="{FF2B5EF4-FFF2-40B4-BE49-F238E27FC236}">
                <a16:creationId xmlns:a16="http://schemas.microsoft.com/office/drawing/2014/main" id="{32AC556F-0874-584E-7D97-DE3A799ACC26}"/>
              </a:ext>
            </a:extLst>
          </p:cNvPr>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46050" y="1058863"/>
            <a:ext cx="2216150" cy="1035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4591645" y="2368154"/>
            <a:ext cx="3703010" cy="2789634"/>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fontAlgn="auto">
              <a:spcBef>
                <a:spcPts val="0"/>
              </a:spcBef>
              <a:spcAft>
                <a:spcPts val="0"/>
              </a:spcAft>
              <a:defRPr/>
            </a:pPr>
            <a:endParaRPr lang="en-US" sz="1350" b="0">
              <a:solidFill>
                <a:prstClr val="white"/>
              </a:solidFill>
              <a:latin typeface="Calibri" panose="020F0502020204030204"/>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845821" y="1700213"/>
            <a:ext cx="3706535" cy="2789634"/>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fontAlgn="auto">
              <a:spcBef>
                <a:spcPts val="0"/>
              </a:spcBef>
              <a:spcAft>
                <a:spcPts val="0"/>
              </a:spcAft>
              <a:defRPr/>
            </a:pPr>
            <a:endParaRPr lang="en-US" sz="1350" b="0">
              <a:solidFill>
                <a:prstClr val="white"/>
              </a:solidFill>
              <a:latin typeface="Calibri" panose="020F0502020204030204"/>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3713322" y="1695521"/>
            <a:ext cx="837595" cy="72192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fontAlgn="auto">
              <a:spcBef>
                <a:spcPts val="0"/>
              </a:spcBef>
              <a:spcAft>
                <a:spcPts val="0"/>
              </a:spcAft>
              <a:defRPr/>
            </a:pPr>
            <a:endParaRPr lang="en-US" sz="825" b="0">
              <a:solidFill>
                <a:srgbClr val="00B0F0"/>
              </a:solidFill>
              <a:latin typeface="Calibri" panose="020F0502020204030204"/>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1969634" y="1232925"/>
            <a:ext cx="7969190" cy="3429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fontAlgn="auto">
              <a:spcBef>
                <a:spcPts val="0"/>
              </a:spcBef>
              <a:spcAft>
                <a:spcPts val="0"/>
              </a:spcAft>
              <a:defRPr/>
            </a:pPr>
            <a:endParaRPr lang="en-US" sz="1350" b="0">
              <a:solidFill>
                <a:prstClr val="white"/>
              </a:solidFill>
              <a:latin typeface="Calibri" panose="020F0502020204030204"/>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4491296" y="922322"/>
            <a:ext cx="4195504" cy="1061829"/>
          </a:xfrm>
          <a:prstGeom prst="rect">
            <a:avLst/>
          </a:prstGeom>
          <a:noFill/>
        </p:spPr>
        <p:txBody>
          <a:bodyPr wrap="square" rtlCol="0">
            <a:spAutoFit/>
          </a:bodyPr>
          <a:lstStyle/>
          <a:p>
            <a:pPr defTabSz="685800" fontAlgn="auto">
              <a:spcBef>
                <a:spcPts val="0"/>
              </a:spcBef>
              <a:spcAft>
                <a:spcPts val="0"/>
              </a:spcAft>
              <a:defRPr/>
            </a:pPr>
            <a:r>
              <a:rPr lang="en-US" sz="2100" b="0" dirty="0">
                <a:solidFill>
                  <a:srgbClr val="FF9518"/>
                </a:solidFill>
                <a:latin typeface="Calibri"/>
                <a:cs typeface="Tajawal Medium" panose="00000600000000000000" pitchFamily="2" charset="-78"/>
              </a:rPr>
              <a:t>  </a:t>
            </a:r>
            <a:br>
              <a:rPr lang="en-US" sz="2100" b="0" dirty="0">
                <a:solidFill>
                  <a:srgbClr val="FF9518"/>
                </a:solidFill>
                <a:latin typeface="Calibri"/>
                <a:cs typeface="Tajawal Medium" panose="00000600000000000000" pitchFamily="2" charset="-78"/>
              </a:rPr>
            </a:br>
            <a:r>
              <a:rPr lang="en-US" sz="2100" b="0" dirty="0">
                <a:solidFill>
                  <a:srgbClr val="FF9518"/>
                </a:solidFill>
                <a:latin typeface="Calibri"/>
                <a:cs typeface="Tajawal Medium" panose="00000600000000000000" pitchFamily="2" charset="-78"/>
              </a:rPr>
              <a:t>Building a Powerful Marketing Plan</a:t>
            </a:r>
            <a:br>
              <a:rPr lang="en-US" sz="2100" b="0" dirty="0">
                <a:solidFill>
                  <a:srgbClr val="FF9518"/>
                </a:solidFill>
                <a:latin typeface="Calibri"/>
                <a:cs typeface="Tajawal Medium" panose="00000600000000000000" pitchFamily="2" charset="-78"/>
              </a:rPr>
            </a:br>
            <a:endParaRPr lang="en-US" sz="2100" b="0" dirty="0">
              <a:solidFill>
                <a:srgbClr val="FF9518"/>
              </a:solidFill>
              <a:latin typeface="Calibri"/>
              <a:cs typeface="Tajawal Medium" panose="00000600000000000000" pitchFamily="2" charset="-78"/>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3803435" y="1711748"/>
            <a:ext cx="687861" cy="276999"/>
          </a:xfrm>
          <a:prstGeom prst="rect">
            <a:avLst/>
          </a:prstGeom>
          <a:noFill/>
        </p:spPr>
        <p:txBody>
          <a:bodyPr wrap="square" rtlCol="0">
            <a:spAutoFit/>
          </a:bodyPr>
          <a:lstStyle/>
          <a:p>
            <a:pPr algn="ctr" defTabSz="685800" fontAlgn="auto">
              <a:spcBef>
                <a:spcPts val="0"/>
              </a:spcBef>
              <a:spcAft>
                <a:spcPts val="0"/>
              </a:spcAft>
              <a:defRPr/>
            </a:pPr>
            <a:r>
              <a:rPr lang="en-US" sz="1200" b="0" dirty="0">
                <a:solidFill>
                  <a:prstClr val="white"/>
                </a:solidFill>
                <a:latin typeface="Times New Roman" panose="02020603050405020304" pitchFamily="18" charset="0"/>
                <a:cs typeface="Times New Roman" panose="02020603050405020304" pitchFamily="18" charset="0"/>
              </a:rPr>
              <a:t>Chapter</a:t>
            </a:r>
          </a:p>
        </p:txBody>
      </p:sp>
      <p:sp>
        <p:nvSpPr>
          <p:cNvPr id="43" name="TextBox 42">
            <a:extLst>
              <a:ext uri="{FF2B5EF4-FFF2-40B4-BE49-F238E27FC236}">
                <a16:creationId xmlns:a16="http://schemas.microsoft.com/office/drawing/2014/main" id="{183B5688-FE98-684A-8FDB-4023CCDDD82C}"/>
              </a:ext>
            </a:extLst>
          </p:cNvPr>
          <p:cNvSpPr txBox="1"/>
          <p:nvPr/>
        </p:nvSpPr>
        <p:spPr>
          <a:xfrm>
            <a:off x="3792016" y="1872897"/>
            <a:ext cx="706964" cy="646331"/>
          </a:xfrm>
          <a:prstGeom prst="rect">
            <a:avLst/>
          </a:prstGeom>
          <a:noFill/>
        </p:spPr>
        <p:txBody>
          <a:bodyPr wrap="square" rtlCol="0">
            <a:spAutoFit/>
          </a:bodyPr>
          <a:lstStyle/>
          <a:p>
            <a:pPr algn="ctr" defTabSz="685800" fontAlgn="auto">
              <a:spcBef>
                <a:spcPts val="0"/>
              </a:spcBef>
              <a:spcAft>
                <a:spcPts val="0"/>
              </a:spcAft>
              <a:defRPr/>
            </a:pPr>
            <a:r>
              <a:rPr lang="en-US" sz="3600" dirty="0">
                <a:solidFill>
                  <a:prstClr val="white"/>
                </a:solidFill>
                <a:latin typeface="Times New Roman" panose="02020603050405020304" pitchFamily="18" charset="0"/>
                <a:cs typeface="Times New Roman" panose="02020603050405020304" pitchFamily="18" charset="0"/>
              </a:rPr>
              <a:t>7</a:t>
            </a:r>
            <a:endParaRPr lang="en-US" sz="1050" dirty="0">
              <a:solidFill>
                <a:prstClr val="white"/>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6948469" y="5576724"/>
            <a:ext cx="1962150" cy="323165"/>
          </a:xfrm>
          <a:prstGeom prst="rect">
            <a:avLst/>
          </a:prstGeom>
          <a:noFill/>
        </p:spPr>
        <p:txBody>
          <a:bodyPr wrap="square" rtlCol="0">
            <a:spAutoFit/>
          </a:bodyPr>
          <a:lstStyle/>
          <a:p>
            <a:pPr algn="ctr" defTabSz="685800" fontAlgn="auto">
              <a:spcBef>
                <a:spcPts val="0"/>
              </a:spcBef>
              <a:spcAft>
                <a:spcPts val="0"/>
              </a:spcAft>
              <a:defRPr/>
            </a:pPr>
            <a:r>
              <a:rPr lang="en-US" sz="1500" dirty="0">
                <a:solidFill>
                  <a:prstClr val="black"/>
                </a:solidFill>
                <a:latin typeface="Calibri" panose="020F0502020204030204"/>
              </a:rPr>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52400" y="388514"/>
            <a:ext cx="1728856" cy="807257"/>
          </a:xfrm>
          <a:prstGeom prst="rect">
            <a:avLst/>
          </a:prstGeom>
        </p:spPr>
      </p:pic>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106" y="857250"/>
            <a:ext cx="4160764" cy="4180116"/>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3132" y="860382"/>
            <a:ext cx="1349477" cy="1343214"/>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fontAlgn="auto">
              <a:spcBef>
                <a:spcPts val="0"/>
              </a:spcBef>
              <a:spcAft>
                <a:spcPts val="0"/>
              </a:spcAft>
              <a:defRPr/>
            </a:pPr>
            <a:endParaRPr lang="id-ID" sz="1350" b="0">
              <a:solidFill>
                <a:prstClr val="white"/>
              </a:solidFill>
              <a:latin typeface="Calibri" panose="020F0502020204030204"/>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479867" y="3931867"/>
            <a:ext cx="4180115" cy="1857830"/>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fontAlgn="auto">
              <a:spcBef>
                <a:spcPts val="0"/>
              </a:spcBef>
              <a:spcAft>
                <a:spcPts val="0"/>
              </a:spcAft>
              <a:defRPr/>
            </a:pPr>
            <a:endParaRPr lang="id-ID" sz="1350" b="0">
              <a:solidFill>
                <a:srgbClr val="669BBC"/>
              </a:solidFill>
              <a:latin typeface="Calibri" panose="020F0502020204030204"/>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516944" y="1916965"/>
            <a:ext cx="4887686" cy="415498"/>
          </a:xfrm>
          <a:prstGeom prst="rect">
            <a:avLst/>
          </a:prstGeom>
          <a:noFill/>
        </p:spPr>
        <p:txBody>
          <a:bodyPr wrap="square" rtlCol="0">
            <a:spAutoFit/>
          </a:bodyPr>
          <a:lstStyle/>
          <a:p>
            <a:pPr defTabSz="685800" fontAlgn="auto">
              <a:spcBef>
                <a:spcPts val="0"/>
              </a:spcBef>
              <a:spcAft>
                <a:spcPts val="0"/>
              </a:spcAft>
              <a:defRPr/>
            </a:pPr>
            <a:r>
              <a:rPr lang="en-US" sz="2100" b="0" dirty="0">
                <a:solidFill>
                  <a:srgbClr val="FF9518"/>
                </a:solidFill>
                <a:latin typeface="Calibri"/>
                <a:cs typeface="Tajawal Medium" panose="00000600000000000000" pitchFamily="2" charset="-78"/>
              </a:rPr>
              <a:t>The lecture will cover the following: </a:t>
            </a:r>
          </a:p>
        </p:txBody>
      </p:sp>
      <p:sp>
        <p:nvSpPr>
          <p:cNvPr id="28" name="Rectangle 27">
            <a:extLst>
              <a:ext uri="{FF2B5EF4-FFF2-40B4-BE49-F238E27FC236}">
                <a16:creationId xmlns:a16="http://schemas.microsoft.com/office/drawing/2014/main" id="{35E30A49-6736-ECBA-A034-3B17B6F12642}"/>
              </a:ext>
            </a:extLst>
          </p:cNvPr>
          <p:cNvSpPr/>
          <p:nvPr/>
        </p:nvSpPr>
        <p:spPr>
          <a:xfrm>
            <a:off x="2363117" y="1294836"/>
            <a:ext cx="4887686"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fontAlgn="auto">
              <a:spcBef>
                <a:spcPts val="0"/>
              </a:spcBef>
              <a:spcAft>
                <a:spcPts val="0"/>
              </a:spcAft>
              <a:defRPr/>
            </a:pPr>
            <a:endParaRPr lang="en-US" sz="1350" b="0">
              <a:solidFill>
                <a:prstClr val="white"/>
              </a:solidFill>
              <a:latin typeface="Calibri" panose="020F0502020204030204"/>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2698688" y="2728521"/>
            <a:ext cx="6312990" cy="3785652"/>
          </a:xfrm>
          <a:prstGeom prst="rect">
            <a:avLst/>
          </a:prstGeom>
          <a:noFill/>
        </p:spPr>
        <p:txBody>
          <a:bodyPr wrap="square" rtlCol="0">
            <a:spAutoFit/>
          </a:bodyPr>
          <a:lstStyle/>
          <a:p>
            <a:pPr marL="342900" indent="-342900" defTabSz="685800" fontAlgn="auto">
              <a:spcBef>
                <a:spcPts val="0"/>
              </a:spcBef>
              <a:spcAft>
                <a:spcPts val="0"/>
              </a:spcAft>
              <a:buFont typeface="+mj-lt"/>
              <a:buAutoNum type="arabicPeriod"/>
              <a:defRPr/>
            </a:pPr>
            <a:r>
              <a:rPr lang="en-US" sz="2400" b="0" dirty="0">
                <a:solidFill>
                  <a:prstClr val="black"/>
                </a:solidFill>
                <a:latin typeface="Times New Roman" panose="02020603050405020304" pitchFamily="18" charset="0"/>
                <a:cs typeface="Times New Roman" panose="02020603050405020304" pitchFamily="18" charset="0"/>
              </a:rPr>
              <a:t>History </a:t>
            </a:r>
          </a:p>
          <a:p>
            <a:pPr marL="342900" indent="-342900" defTabSz="685800" fontAlgn="auto">
              <a:spcBef>
                <a:spcPts val="0"/>
              </a:spcBef>
              <a:spcAft>
                <a:spcPts val="0"/>
              </a:spcAft>
              <a:buFont typeface="+mj-lt"/>
              <a:buAutoNum type="arabicPeriod"/>
              <a:defRPr/>
            </a:pPr>
            <a:r>
              <a:rPr lang="en-US" sz="2400" b="0" dirty="0">
                <a:solidFill>
                  <a:prstClr val="black"/>
                </a:solidFill>
                <a:latin typeface="Times New Roman" panose="02020603050405020304" pitchFamily="18" charset="0"/>
                <a:cs typeface="Times New Roman" panose="02020603050405020304" pitchFamily="18" charset="0"/>
              </a:rPr>
              <a:t>Introduction</a:t>
            </a:r>
          </a:p>
          <a:p>
            <a:pPr marL="342900" indent="-342900" defTabSz="685800" fontAlgn="auto">
              <a:spcBef>
                <a:spcPts val="0"/>
              </a:spcBef>
              <a:spcAft>
                <a:spcPts val="0"/>
              </a:spcAft>
              <a:buFont typeface="+mj-lt"/>
              <a:buAutoNum type="arabicPeriod"/>
              <a:defRPr/>
            </a:pPr>
            <a:r>
              <a:rPr lang="en-US" sz="2400" b="0" dirty="0">
                <a:solidFill>
                  <a:prstClr val="black"/>
                </a:solidFill>
                <a:latin typeface="Times New Roman" panose="02020603050405020304" pitchFamily="18" charset="0"/>
                <a:cs typeface="Times New Roman" panose="02020603050405020304" pitchFamily="18" charset="0"/>
              </a:rPr>
              <a:t>Principles of GM </a:t>
            </a:r>
          </a:p>
          <a:p>
            <a:pPr marL="342900" indent="-342900" defTabSz="685800" fontAlgn="auto">
              <a:spcBef>
                <a:spcPts val="0"/>
              </a:spcBef>
              <a:spcAft>
                <a:spcPts val="0"/>
              </a:spcAft>
              <a:buFont typeface="+mj-lt"/>
              <a:buAutoNum type="arabicPeriod"/>
              <a:defRPr/>
            </a:pPr>
            <a:r>
              <a:rPr lang="en-US" sz="2400" b="0" dirty="0">
                <a:solidFill>
                  <a:prstClr val="black"/>
                </a:solidFill>
                <a:latin typeface="Times New Roman" panose="02020603050405020304" pitchFamily="18" charset="0"/>
                <a:cs typeface="Times New Roman" panose="02020603050405020304" pitchFamily="18" charset="0"/>
              </a:rPr>
              <a:t>Elements that make GM successful</a:t>
            </a:r>
          </a:p>
          <a:p>
            <a:pPr marL="342900" indent="-342900" defTabSz="685800" fontAlgn="auto">
              <a:spcBef>
                <a:spcPts val="0"/>
              </a:spcBef>
              <a:spcAft>
                <a:spcPts val="0"/>
              </a:spcAft>
              <a:buFont typeface="+mj-lt"/>
              <a:buAutoNum type="arabicPeriod"/>
              <a:defRPr/>
            </a:pPr>
            <a:r>
              <a:rPr lang="en-US" sz="2400" b="0" dirty="0">
                <a:solidFill>
                  <a:prstClr val="black"/>
                </a:solidFill>
                <a:latin typeface="Times New Roman" panose="02020603050405020304" pitchFamily="18" charset="0"/>
                <a:cs typeface="Times New Roman" panose="02020603050405020304" pitchFamily="18" charset="0"/>
              </a:rPr>
              <a:t>Implementing GM strategies</a:t>
            </a:r>
          </a:p>
          <a:p>
            <a:pPr marL="342900" indent="-342900" defTabSz="685800" fontAlgn="auto">
              <a:spcBef>
                <a:spcPts val="0"/>
              </a:spcBef>
              <a:spcAft>
                <a:spcPts val="0"/>
              </a:spcAft>
              <a:buFont typeface="+mj-lt"/>
              <a:buAutoNum type="arabicPeriod"/>
              <a:defRPr/>
            </a:pPr>
            <a:r>
              <a:rPr lang="en-US" sz="2400" b="0" dirty="0">
                <a:solidFill>
                  <a:prstClr val="black"/>
                </a:solidFill>
                <a:latin typeface="Times New Roman" panose="02020603050405020304" pitchFamily="18" charset="0"/>
                <a:cs typeface="Times New Roman" panose="02020603050405020304" pitchFamily="18" charset="0"/>
              </a:rPr>
              <a:t>Traditional vs. Guerrilla marketing </a:t>
            </a:r>
          </a:p>
          <a:p>
            <a:pPr marL="342900" indent="-342900" defTabSz="685800" fontAlgn="auto">
              <a:spcBef>
                <a:spcPts val="0"/>
              </a:spcBef>
              <a:spcAft>
                <a:spcPts val="0"/>
              </a:spcAft>
              <a:buFont typeface="+mj-lt"/>
              <a:buAutoNum type="arabicPeriod"/>
              <a:defRPr/>
            </a:pPr>
            <a:r>
              <a:rPr lang="en-US" sz="2400" b="0" dirty="0">
                <a:solidFill>
                  <a:prstClr val="black"/>
                </a:solidFill>
                <a:latin typeface="Times New Roman" panose="02020603050405020304" pitchFamily="18" charset="0"/>
                <a:cs typeface="Times New Roman" panose="02020603050405020304" pitchFamily="18" charset="0"/>
              </a:rPr>
              <a:t>Types of GM </a:t>
            </a:r>
          </a:p>
          <a:p>
            <a:pPr marL="342900" indent="-342900" defTabSz="685800" fontAlgn="auto">
              <a:spcBef>
                <a:spcPts val="0"/>
              </a:spcBef>
              <a:spcAft>
                <a:spcPts val="0"/>
              </a:spcAft>
              <a:buFont typeface="+mj-lt"/>
              <a:buAutoNum type="arabicPeriod"/>
              <a:defRPr/>
            </a:pPr>
            <a:r>
              <a:rPr lang="en-US" sz="2400" b="0" dirty="0">
                <a:solidFill>
                  <a:prstClr val="black"/>
                </a:solidFill>
                <a:latin typeface="Times New Roman" panose="02020603050405020304" pitchFamily="18" charset="0"/>
                <a:cs typeface="Times New Roman" panose="02020603050405020304" pitchFamily="18" charset="0"/>
              </a:rPr>
              <a:t>Marketing mix </a:t>
            </a:r>
          </a:p>
          <a:p>
            <a:pPr marL="342900" indent="-342900" defTabSz="685800" fontAlgn="auto">
              <a:spcBef>
                <a:spcPts val="0"/>
              </a:spcBef>
              <a:spcAft>
                <a:spcPts val="0"/>
              </a:spcAft>
              <a:buFont typeface="+mj-lt"/>
              <a:buAutoNum type="arabicPeriod"/>
              <a:defRPr/>
            </a:pPr>
            <a:r>
              <a:rPr lang="en-US" sz="2400" b="0" dirty="0">
                <a:solidFill>
                  <a:prstClr val="black"/>
                </a:solidFill>
                <a:latin typeface="Times New Roman" panose="02020603050405020304" pitchFamily="18" charset="0"/>
                <a:cs typeface="Times New Roman" panose="02020603050405020304" pitchFamily="18" charset="0"/>
              </a:rPr>
              <a:t>Advantages and disadvantages</a:t>
            </a:r>
          </a:p>
          <a:p>
            <a:pPr marL="342900" indent="-342900" defTabSz="685800" fontAlgn="auto">
              <a:spcBef>
                <a:spcPts val="0"/>
              </a:spcBef>
              <a:spcAft>
                <a:spcPts val="0"/>
              </a:spcAft>
              <a:buFont typeface="+mj-lt"/>
              <a:buAutoNum type="arabicPeriod"/>
              <a:defRPr/>
            </a:pPr>
            <a:r>
              <a:rPr lang="en-US" sz="2400" b="0" dirty="0">
                <a:solidFill>
                  <a:prstClr val="black"/>
                </a:solidFill>
                <a:latin typeface="Times New Roman" panose="02020603050405020304" pitchFamily="18" charset="0"/>
                <a:cs typeface="Times New Roman" panose="02020603050405020304" pitchFamily="18" charset="0"/>
              </a:rPr>
              <a:t>Conclusion</a:t>
            </a:r>
          </a:p>
        </p:txBody>
      </p:sp>
      <p:sp>
        <p:nvSpPr>
          <p:cNvPr id="32" name="Rectangle 31">
            <a:extLst>
              <a:ext uri="{FF2B5EF4-FFF2-40B4-BE49-F238E27FC236}">
                <a16:creationId xmlns:a16="http://schemas.microsoft.com/office/drawing/2014/main" id="{6FE380F3-A68B-26EA-9084-2C15BB9E43F9}"/>
              </a:ext>
            </a:extLst>
          </p:cNvPr>
          <p:cNvSpPr/>
          <p:nvPr/>
        </p:nvSpPr>
        <p:spPr>
          <a:xfrm>
            <a:off x="2539903" y="1858556"/>
            <a:ext cx="892950" cy="74134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fontAlgn="auto">
              <a:spcBef>
                <a:spcPts val="0"/>
              </a:spcBef>
              <a:spcAft>
                <a:spcPts val="0"/>
              </a:spcAft>
              <a:defRPr/>
            </a:pPr>
            <a:endParaRPr lang="en-US" sz="1050" b="0">
              <a:solidFill>
                <a:prstClr val="white"/>
              </a:solidFill>
              <a:latin typeface="Calibri" panose="020F0502020204030204"/>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2578075" y="1854463"/>
            <a:ext cx="818257" cy="323165"/>
          </a:xfrm>
          <a:prstGeom prst="rect">
            <a:avLst/>
          </a:prstGeom>
          <a:noFill/>
        </p:spPr>
        <p:txBody>
          <a:bodyPr wrap="square" rtlCol="0">
            <a:spAutoFit/>
          </a:bodyPr>
          <a:lstStyle/>
          <a:p>
            <a:pPr algn="ctr" defTabSz="685800" fontAlgn="auto">
              <a:spcBef>
                <a:spcPts val="0"/>
              </a:spcBef>
              <a:spcAft>
                <a:spcPts val="0"/>
              </a:spcAft>
              <a:defRPr/>
            </a:pPr>
            <a:r>
              <a:rPr lang="en-US" sz="1500" b="0" dirty="0">
                <a:solidFill>
                  <a:prstClr val="white"/>
                </a:solidFill>
                <a:latin typeface="Times New Roman" panose="02020603050405020304" pitchFamily="18" charset="0"/>
                <a:cs typeface="Times New Roman" panose="02020603050405020304" pitchFamily="18" charset="0"/>
              </a:rPr>
              <a:t>Chapter</a:t>
            </a:r>
            <a:endParaRPr lang="en-US" sz="2100" b="0" dirty="0">
              <a:solidFill>
                <a:prstClr val="white"/>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2698688" y="2057210"/>
            <a:ext cx="614325" cy="600164"/>
          </a:xfrm>
          <a:prstGeom prst="rect">
            <a:avLst/>
          </a:prstGeom>
          <a:noFill/>
        </p:spPr>
        <p:txBody>
          <a:bodyPr wrap="square" rtlCol="0">
            <a:spAutoFit/>
          </a:bodyPr>
          <a:lstStyle/>
          <a:p>
            <a:pPr algn="ctr" defTabSz="685800" fontAlgn="auto">
              <a:spcBef>
                <a:spcPts val="0"/>
              </a:spcBef>
              <a:spcAft>
                <a:spcPts val="0"/>
              </a:spcAft>
              <a:defRPr/>
            </a:pPr>
            <a:r>
              <a:rPr lang="en-US" sz="3300" dirty="0">
                <a:solidFill>
                  <a:prstClr val="white"/>
                </a:solidFill>
                <a:latin typeface="Times New Roman" panose="02020603050405020304" pitchFamily="18" charset="0"/>
                <a:cs typeface="Times New Roman" panose="02020603050405020304" pitchFamily="18" charset="0"/>
              </a:rPr>
              <a:t>0</a:t>
            </a:r>
            <a:endParaRPr lang="en-US" sz="900" dirty="0">
              <a:solidFill>
                <a:prstClr val="white"/>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6948469" y="5576724"/>
            <a:ext cx="1962150" cy="323165"/>
          </a:xfrm>
          <a:prstGeom prst="rect">
            <a:avLst/>
          </a:prstGeom>
          <a:noFill/>
        </p:spPr>
        <p:txBody>
          <a:bodyPr wrap="square" rtlCol="0">
            <a:spAutoFit/>
          </a:bodyPr>
          <a:lstStyle/>
          <a:p>
            <a:pPr algn="ctr" defTabSz="685800" fontAlgn="auto">
              <a:spcBef>
                <a:spcPts val="0"/>
              </a:spcBef>
              <a:spcAft>
                <a:spcPts val="0"/>
              </a:spcAft>
              <a:defRPr/>
            </a:pPr>
            <a:r>
              <a:rPr lang="en-US" sz="1500" dirty="0">
                <a:solidFill>
                  <a:prstClr val="black"/>
                </a:solidFill>
                <a:latin typeface="Calibri" panose="020F0502020204030204"/>
              </a:rPr>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337250" y="902092"/>
            <a:ext cx="1728856" cy="807257"/>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33381" y="2121371"/>
            <a:ext cx="8339119" cy="46604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fontAlgn="auto">
              <a:spcBef>
                <a:spcPts val="0"/>
              </a:spcBef>
              <a:spcAft>
                <a:spcPts val="0"/>
              </a:spcAft>
              <a:defRPr/>
            </a:pPr>
            <a:endParaRPr lang="en-US" sz="1350" b="0" dirty="0">
              <a:solidFill>
                <a:prstClr val="white"/>
              </a:solidFill>
              <a:latin typeface="Calibri" panose="020F0502020204030204"/>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884862" y="1621552"/>
            <a:ext cx="4051316" cy="415498"/>
          </a:xfrm>
          <a:prstGeom prst="rect">
            <a:avLst/>
          </a:prstGeom>
          <a:noFill/>
        </p:spPr>
        <p:txBody>
          <a:bodyPr wrap="square" rtlCol="0">
            <a:spAutoFit/>
          </a:bodyPr>
          <a:lstStyle/>
          <a:p>
            <a:pPr defTabSz="685800" fontAlgn="auto">
              <a:spcBef>
                <a:spcPts val="0"/>
              </a:spcBef>
              <a:spcAft>
                <a:spcPts val="0"/>
              </a:spcAft>
              <a:defRPr/>
            </a:pPr>
            <a:r>
              <a:rPr lang="en-US" sz="2100" b="0" dirty="0">
                <a:solidFill>
                  <a:srgbClr val="FF9518"/>
                </a:solidFill>
                <a:latin typeface="Calibri"/>
                <a:cs typeface="Tajawal Medium" panose="00000600000000000000" pitchFamily="2" charset="-78"/>
              </a:rPr>
              <a:t>History</a:t>
            </a:r>
          </a:p>
        </p:txBody>
      </p:sp>
      <p:sp>
        <p:nvSpPr>
          <p:cNvPr id="5" name="Rectangle 4">
            <a:extLst>
              <a:ext uri="{FF2B5EF4-FFF2-40B4-BE49-F238E27FC236}">
                <a16:creationId xmlns:a16="http://schemas.microsoft.com/office/drawing/2014/main" id="{3985EAE6-BFA6-766D-A032-077E4DCB399E}"/>
              </a:ext>
            </a:extLst>
          </p:cNvPr>
          <p:cNvSpPr/>
          <p:nvPr/>
        </p:nvSpPr>
        <p:spPr>
          <a:xfrm>
            <a:off x="706731" y="1558797"/>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fontAlgn="auto">
              <a:spcBef>
                <a:spcPts val="0"/>
              </a:spcBef>
              <a:spcAft>
                <a:spcPts val="0"/>
              </a:spcAft>
              <a:defRPr/>
            </a:pPr>
            <a:endParaRPr lang="en-US" sz="1350" b="0">
              <a:solidFill>
                <a:prstClr val="white"/>
              </a:solidFill>
              <a:latin typeface="Calibri" panose="020F0502020204030204"/>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64862" y="1589230"/>
            <a:ext cx="776117" cy="300082"/>
          </a:xfrm>
          <a:prstGeom prst="rect">
            <a:avLst/>
          </a:prstGeom>
          <a:noFill/>
        </p:spPr>
        <p:txBody>
          <a:bodyPr wrap="square" rtlCol="0">
            <a:spAutoFit/>
          </a:bodyPr>
          <a:lstStyle/>
          <a:p>
            <a:pPr algn="ctr" defTabSz="685800" fontAlgn="auto">
              <a:spcBef>
                <a:spcPts val="0"/>
              </a:spcBef>
              <a:spcAft>
                <a:spcPts val="0"/>
              </a:spcAft>
              <a:defRPr/>
            </a:pPr>
            <a:r>
              <a:rPr lang="en-US" sz="1350" b="0" dirty="0">
                <a:solidFill>
                  <a:prstClr val="white"/>
                </a:solidFill>
                <a:latin typeface="Times New Roman" panose="02020603050405020304" pitchFamily="18" charset="0"/>
                <a:cs typeface="Times New Roman" panose="02020603050405020304" pitchFamily="18" charset="0"/>
              </a:rPr>
              <a:t>Chapter</a:t>
            </a:r>
            <a:endParaRPr lang="en-US" sz="2100" b="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10634" y="1781092"/>
            <a:ext cx="724671" cy="715581"/>
          </a:xfrm>
          <a:prstGeom prst="rect">
            <a:avLst/>
          </a:prstGeom>
          <a:noFill/>
        </p:spPr>
        <p:txBody>
          <a:bodyPr wrap="square" rtlCol="0">
            <a:spAutoFit/>
          </a:bodyPr>
          <a:lstStyle/>
          <a:p>
            <a:pPr algn="ctr" defTabSz="685800" fontAlgn="auto">
              <a:spcBef>
                <a:spcPts val="0"/>
              </a:spcBef>
              <a:spcAft>
                <a:spcPts val="0"/>
              </a:spcAft>
              <a:defRPr/>
            </a:pPr>
            <a:r>
              <a:rPr lang="en-US" sz="4050" dirty="0">
                <a:solidFill>
                  <a:prstClr val="white"/>
                </a:solidFill>
                <a:latin typeface="Times New Roman" panose="02020603050405020304" pitchFamily="18" charset="0"/>
                <a:cs typeface="Times New Roman" panose="02020603050405020304" pitchFamily="18" charset="0"/>
              </a:rPr>
              <a:t>7</a:t>
            </a:r>
            <a:endParaRPr lang="en-US" sz="1200"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6948469" y="5576724"/>
            <a:ext cx="1962150" cy="323165"/>
          </a:xfrm>
          <a:prstGeom prst="rect">
            <a:avLst/>
          </a:prstGeom>
          <a:noFill/>
        </p:spPr>
        <p:txBody>
          <a:bodyPr wrap="square" rtlCol="0">
            <a:spAutoFit/>
          </a:bodyPr>
          <a:lstStyle/>
          <a:p>
            <a:pPr algn="ctr" defTabSz="685800" fontAlgn="auto">
              <a:spcBef>
                <a:spcPts val="0"/>
              </a:spcBef>
              <a:spcAft>
                <a:spcPts val="0"/>
              </a:spcAft>
              <a:defRPr/>
            </a:pPr>
            <a:r>
              <a:rPr lang="en-US" sz="1500" dirty="0">
                <a:solidFill>
                  <a:prstClr val="black"/>
                </a:solidFill>
                <a:latin typeface="Calibri" panose="020F0502020204030204"/>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259138" y="1058973"/>
            <a:ext cx="1728856" cy="807257"/>
          </a:xfrm>
          <a:prstGeom prst="rect">
            <a:avLst/>
          </a:prstGeom>
        </p:spPr>
      </p:pic>
      <p:pic>
        <p:nvPicPr>
          <p:cNvPr id="2" name="Picture 1">
            <a:extLst>
              <a:ext uri="{FF2B5EF4-FFF2-40B4-BE49-F238E27FC236}">
                <a16:creationId xmlns:a16="http://schemas.microsoft.com/office/drawing/2014/main" id="{4ADE0826-B664-D0D1-E9BB-5BB91E8D8592}"/>
              </a:ext>
            </a:extLst>
          </p:cNvPr>
          <p:cNvPicPr>
            <a:picLocks noChangeAspect="1"/>
          </p:cNvPicPr>
          <p:nvPr/>
        </p:nvPicPr>
        <p:blipFill>
          <a:blip r:embed="rId3"/>
          <a:stretch>
            <a:fillRect/>
          </a:stretch>
        </p:blipFill>
        <p:spPr>
          <a:xfrm>
            <a:off x="1143000" y="2519348"/>
            <a:ext cx="6457650" cy="3741766"/>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98150" y="2115071"/>
            <a:ext cx="8339119" cy="46604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685800" rtl="0" eaLnBrk="1" fontAlgn="auto" latinLnBrk="0" hangingPunct="1">
              <a:lnSpc>
                <a:spcPct val="110000"/>
              </a:lnSpc>
              <a:spcBef>
                <a:spcPts val="0"/>
              </a:spcBef>
              <a:spcAft>
                <a:spcPts val="800"/>
              </a:spcAft>
              <a:buClr>
                <a:srgbClr val="B71E42"/>
              </a:buClr>
              <a:buSzPct val="100000"/>
              <a:buFont typeface="Arial" panose="020B0604020202020204" pitchFamily="34" charset="0"/>
              <a:buNone/>
              <a:tabLst/>
              <a:defRPr/>
            </a:pPr>
            <a:r>
              <a:rPr kumimoji="0" lang="en-US" sz="17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Guerrilla Marketing is an alternative marketing form. </a:t>
            </a:r>
          </a:p>
          <a:p>
            <a:pPr marL="0" marR="0" lvl="0" indent="0" algn="l" defTabSz="685800" rtl="0" eaLnBrk="1" fontAlgn="auto" latinLnBrk="0" hangingPunct="1">
              <a:lnSpc>
                <a:spcPct val="110000"/>
              </a:lnSpc>
              <a:spcBef>
                <a:spcPts val="0"/>
              </a:spcBef>
              <a:spcAft>
                <a:spcPts val="800"/>
              </a:spcAft>
              <a:buClr>
                <a:srgbClr val="B71E42"/>
              </a:buClr>
              <a:buSzPct val="100000"/>
              <a:buFont typeface="Arial" panose="020B0604020202020204" pitchFamily="34" charset="0"/>
              <a:buNone/>
              <a:tabLst/>
              <a:defRPr/>
            </a:pPr>
            <a:r>
              <a:rPr kumimoji="0" lang="en-US" sz="17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Relies heavily on unconventional marketing strategy, high energy and imagination. </a:t>
            </a:r>
          </a:p>
          <a:p>
            <a:pPr marL="0" marR="0" lvl="0" indent="0" algn="l" defTabSz="685800" rtl="0" eaLnBrk="1" fontAlgn="auto" latinLnBrk="0" hangingPunct="1">
              <a:lnSpc>
                <a:spcPct val="110000"/>
              </a:lnSpc>
              <a:spcBef>
                <a:spcPts val="0"/>
              </a:spcBef>
              <a:spcAft>
                <a:spcPts val="800"/>
              </a:spcAft>
              <a:buClr>
                <a:srgbClr val="B71E42"/>
              </a:buClr>
              <a:buSzPct val="100000"/>
              <a:buFont typeface="Arial" panose="020B0604020202020204" pitchFamily="34" charset="0"/>
              <a:buNone/>
              <a:tabLst/>
              <a:defRPr/>
            </a:pPr>
            <a:r>
              <a:rPr kumimoji="0" lang="en-US" sz="17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It is about taking the consumer by surprise and create copious amounts of social buzz. </a:t>
            </a:r>
          </a:p>
          <a:p>
            <a:pPr marL="0" marR="0" lvl="0" indent="0" algn="l" defTabSz="685800" rtl="0" eaLnBrk="1" fontAlgn="auto" latinLnBrk="0" hangingPunct="1">
              <a:lnSpc>
                <a:spcPct val="110000"/>
              </a:lnSpc>
              <a:spcBef>
                <a:spcPts val="0"/>
              </a:spcBef>
              <a:spcAft>
                <a:spcPts val="800"/>
              </a:spcAft>
              <a:buClr>
                <a:srgbClr val="B71E42"/>
              </a:buClr>
              <a:buSzPct val="100000"/>
              <a:buFont typeface="Arial" panose="020B0604020202020204" pitchFamily="34" charset="0"/>
              <a:buNone/>
              <a:tabLst/>
              <a:defRPr/>
            </a:pPr>
            <a:r>
              <a:rPr kumimoji="0" lang="en-US" sz="17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Aims to strike the consumer at a more personal and memorable level </a:t>
            </a:r>
          </a:p>
          <a:p>
            <a:pPr marL="0" marR="0" lvl="0" indent="0" algn="l" defTabSz="685800" rtl="0" eaLnBrk="1" fontAlgn="auto" latinLnBrk="0" hangingPunct="1">
              <a:lnSpc>
                <a:spcPct val="110000"/>
              </a:lnSpc>
              <a:spcBef>
                <a:spcPts val="0"/>
              </a:spcBef>
              <a:spcAft>
                <a:spcPts val="800"/>
              </a:spcAft>
              <a:buClr>
                <a:srgbClr val="B71E42"/>
              </a:buClr>
              <a:buSzPct val="100000"/>
              <a:buFont typeface="Arial" panose="020B0604020202020204" pitchFamily="34" charset="0"/>
              <a:buNone/>
              <a:tabLst/>
              <a:defRPr/>
            </a:pPr>
            <a:r>
              <a:rPr kumimoji="0" lang="en-US" sz="17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The failure of classical, conventional forms of advertising to be effective is becoming increasingly evident giving rise to a demand for innovative marketing strategies such as guerrilla marketing. </a:t>
            </a:r>
          </a:p>
        </p:txBody>
      </p:sp>
      <p:sp>
        <p:nvSpPr>
          <p:cNvPr id="3" name="TextBox 2">
            <a:extLst>
              <a:ext uri="{FF2B5EF4-FFF2-40B4-BE49-F238E27FC236}">
                <a16:creationId xmlns:a16="http://schemas.microsoft.com/office/drawing/2014/main" id="{F9A80F9F-74DB-1D57-04E8-E20E92A09B0A}"/>
              </a:ext>
            </a:extLst>
          </p:cNvPr>
          <p:cNvSpPr txBox="1"/>
          <p:nvPr/>
        </p:nvSpPr>
        <p:spPr>
          <a:xfrm>
            <a:off x="1884862" y="1621552"/>
            <a:ext cx="4051316" cy="415498"/>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2100" b="0" i="0" u="none" strike="noStrike" kern="1200" cap="none" spc="0" normalizeH="0" baseline="0" noProof="0" dirty="0">
                <a:ln>
                  <a:noFill/>
                </a:ln>
                <a:solidFill>
                  <a:srgbClr val="FF9518"/>
                </a:solidFill>
                <a:effectLst/>
                <a:uLnTx/>
                <a:uFillTx/>
                <a:latin typeface="Calibri"/>
                <a:ea typeface="+mn-ea"/>
                <a:cs typeface="Tajawal Medium" panose="00000600000000000000" pitchFamily="2" charset="-78"/>
              </a:rPr>
              <a:t>Introduction </a:t>
            </a:r>
          </a:p>
        </p:txBody>
      </p:sp>
      <p:sp>
        <p:nvSpPr>
          <p:cNvPr id="5" name="Rectangle 4">
            <a:extLst>
              <a:ext uri="{FF2B5EF4-FFF2-40B4-BE49-F238E27FC236}">
                <a16:creationId xmlns:a16="http://schemas.microsoft.com/office/drawing/2014/main" id="{3985EAE6-BFA6-766D-A032-077E4DCB399E}"/>
              </a:ext>
            </a:extLst>
          </p:cNvPr>
          <p:cNvSpPr/>
          <p:nvPr/>
        </p:nvSpPr>
        <p:spPr>
          <a:xfrm>
            <a:off x="706731" y="1558797"/>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64862" y="1589230"/>
            <a:ext cx="776117" cy="300082"/>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35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1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10634" y="1781092"/>
            <a:ext cx="724671" cy="715581"/>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405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7</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6948469" y="5576724"/>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259138" y="1058973"/>
            <a:ext cx="1728856" cy="807257"/>
          </a:xfrm>
          <a:prstGeom prst="rect">
            <a:avLst/>
          </a:prstGeom>
        </p:spPr>
      </p:pic>
    </p:spTree>
    <p:extLst>
      <p:ext uri="{BB962C8B-B14F-4D97-AF65-F5344CB8AC3E}">
        <p14:creationId xmlns:p14="http://schemas.microsoft.com/office/powerpoint/2010/main" val="21608099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4800" y="2580098"/>
            <a:ext cx="8283850" cy="32189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685800" rtl="0" eaLnBrk="1" fontAlgn="auto" latinLnBrk="0" hangingPunct="1">
              <a:lnSpc>
                <a:spcPct val="110000"/>
              </a:lnSpc>
              <a:spcBef>
                <a:spcPts val="0"/>
              </a:spcBef>
              <a:spcAft>
                <a:spcPts val="800"/>
              </a:spcAft>
              <a:buClr>
                <a:srgbClr val="B71E42"/>
              </a:buClr>
              <a:buSzPct val="100000"/>
              <a:buFont typeface="Arial" panose="020B0604020202020204" pitchFamily="34" charset="0"/>
              <a:buNone/>
              <a:tabLst/>
              <a:defRPr/>
            </a:pPr>
            <a:endParaRPr kumimoji="0" lang="en-US" sz="17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endParaRPr>
          </a:p>
          <a:p>
            <a:pPr marL="285750" marR="0" lvl="0" indent="-285750" algn="l" defTabSz="685800" rtl="0" eaLnBrk="1" fontAlgn="auto" latinLnBrk="0" hangingPunct="1">
              <a:lnSpc>
                <a:spcPct val="110000"/>
              </a:lnSpc>
              <a:spcBef>
                <a:spcPts val="0"/>
              </a:spcBef>
              <a:spcAft>
                <a:spcPts val="800"/>
              </a:spcAft>
              <a:buClr>
                <a:srgbClr val="B71E42"/>
              </a:buClr>
              <a:buSzPct val="100000"/>
              <a:buFont typeface="Arial" panose="020B0604020202020204" pitchFamily="34" charset="0"/>
              <a:buChar char="•"/>
              <a:tabLst/>
              <a:defRPr/>
            </a:pPr>
            <a:endParaRPr lang="en-US" sz="1700" b="0" dirty="0">
              <a:solidFill>
                <a:prstClr val="black"/>
              </a:solidFill>
              <a:latin typeface="Calibri" panose="020F0502020204030204" pitchFamily="34" charset="0"/>
              <a:ea typeface="Calibri" panose="020F0502020204030204" pitchFamily="34" charset="0"/>
              <a:cs typeface="Arial" panose="020B0604020202020204" pitchFamily="34" charset="0"/>
            </a:endParaRPr>
          </a:p>
          <a:p>
            <a:pPr marL="285750" marR="0" lvl="0" indent="-285750" algn="l" defTabSz="685800" rtl="0" eaLnBrk="1" fontAlgn="auto" latinLnBrk="0" hangingPunct="1">
              <a:lnSpc>
                <a:spcPct val="110000"/>
              </a:lnSpc>
              <a:spcBef>
                <a:spcPts val="0"/>
              </a:spcBef>
              <a:spcAft>
                <a:spcPts val="800"/>
              </a:spcAft>
              <a:buClr>
                <a:srgbClr val="B71E42"/>
              </a:buClr>
              <a:buSzPct val="100000"/>
              <a:buFont typeface="Arial" panose="020B0604020202020204" pitchFamily="34" charset="0"/>
              <a:buChar char="•"/>
              <a:tabLst/>
              <a:defRPr/>
            </a:pPr>
            <a:r>
              <a:rPr kumimoji="0" lang="en-US" sz="17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Guerrilla Marketing is an advertising strategy that focuses on low-cost unconventional marketing tactics that yield maximum results.</a:t>
            </a:r>
          </a:p>
          <a:p>
            <a:pPr marL="285750" marR="0" lvl="0" indent="-285750" algn="l" defTabSz="685800" rtl="0" eaLnBrk="1" fontAlgn="auto" latinLnBrk="0" hangingPunct="1">
              <a:lnSpc>
                <a:spcPct val="110000"/>
              </a:lnSpc>
              <a:spcBef>
                <a:spcPts val="0"/>
              </a:spcBef>
              <a:spcAft>
                <a:spcPts val="800"/>
              </a:spcAft>
              <a:buClr>
                <a:srgbClr val="B71E42"/>
              </a:buClr>
              <a:buSzPct val="100000"/>
              <a:buFont typeface="Arial" panose="020B0604020202020204" pitchFamily="34" charset="0"/>
              <a:buChar char="•"/>
              <a:tabLst/>
              <a:defRPr/>
            </a:pPr>
            <a:r>
              <a:rPr kumimoji="0" lang="en-US" sz="17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Guerrilla marketing is often ideal for small businesses that need to reach a large audience without breaking the bank. </a:t>
            </a:r>
          </a:p>
          <a:p>
            <a:pPr marL="285750" marR="0" lvl="0" indent="-285750" algn="l" defTabSz="685800" rtl="0" eaLnBrk="1" fontAlgn="auto" latinLnBrk="0" hangingPunct="1">
              <a:lnSpc>
                <a:spcPct val="110000"/>
              </a:lnSpc>
              <a:spcBef>
                <a:spcPts val="0"/>
              </a:spcBef>
              <a:spcAft>
                <a:spcPts val="800"/>
              </a:spcAft>
              <a:buClr>
                <a:srgbClr val="B71E42"/>
              </a:buClr>
              <a:buSzPct val="100000"/>
              <a:buFont typeface="Arial" panose="020B0604020202020204" pitchFamily="34" charset="0"/>
              <a:buChar char="•"/>
              <a:tabLst/>
              <a:defRPr/>
            </a:pPr>
            <a:r>
              <a:rPr kumimoji="0" lang="en-US" sz="17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It also is used by big companies in grassroots campaigns to compliment on-going mass media campaigns.</a:t>
            </a:r>
          </a:p>
          <a:p>
            <a:pPr marL="285750" marR="0" lvl="0" indent="-285750" algn="l" defTabSz="685800" rtl="0" eaLnBrk="1" fontAlgn="auto" latinLnBrk="0" hangingPunct="1">
              <a:lnSpc>
                <a:spcPct val="110000"/>
              </a:lnSpc>
              <a:spcBef>
                <a:spcPts val="0"/>
              </a:spcBef>
              <a:spcAft>
                <a:spcPts val="800"/>
              </a:spcAft>
              <a:buClr>
                <a:srgbClr val="B71E42"/>
              </a:buClr>
              <a:buSzPct val="100000"/>
              <a:buFont typeface="Arial" panose="020B0604020202020204" pitchFamily="34" charset="0"/>
              <a:buChar char="•"/>
              <a:tabLst/>
              <a:defRPr/>
            </a:pPr>
            <a:r>
              <a:rPr kumimoji="0" lang="en-US" sz="17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Individuals have also adopted this marketing style as a way to find a job or more work.</a:t>
            </a:r>
          </a:p>
          <a:p>
            <a:pPr marL="0" marR="0" lvl="0" indent="0" algn="l" defTabSz="685800" rtl="0" eaLnBrk="1" fontAlgn="auto" latinLnBrk="0" hangingPunct="1">
              <a:lnSpc>
                <a:spcPct val="110000"/>
              </a:lnSpc>
              <a:spcBef>
                <a:spcPts val="0"/>
              </a:spcBef>
              <a:spcAft>
                <a:spcPts val="800"/>
              </a:spcAft>
              <a:buClr>
                <a:srgbClr val="B71E42"/>
              </a:buClr>
              <a:buSzPct val="100000"/>
              <a:buFont typeface="Arial" panose="020B0604020202020204" pitchFamily="34" charset="0"/>
              <a:buNone/>
              <a:tabLst/>
              <a:defRPr/>
            </a:pPr>
            <a:endParaRPr kumimoji="0" lang="en-US" sz="17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endParaRPr>
          </a:p>
          <a:p>
            <a:pPr marL="0" marR="0" lvl="0" indent="0" algn="l" defTabSz="685800" rtl="0" eaLnBrk="1" fontAlgn="auto" latinLnBrk="0" hangingPunct="1">
              <a:lnSpc>
                <a:spcPct val="110000"/>
              </a:lnSpc>
              <a:spcBef>
                <a:spcPts val="0"/>
              </a:spcBef>
              <a:spcAft>
                <a:spcPts val="800"/>
              </a:spcAft>
              <a:buClr>
                <a:srgbClr val="B71E42"/>
              </a:buClr>
              <a:buSzPct val="100000"/>
              <a:buFont typeface="Arial" panose="020B0604020202020204" pitchFamily="34" charset="0"/>
              <a:buNone/>
              <a:tabLst/>
              <a:defRPr/>
            </a:pPr>
            <a:endParaRPr kumimoji="0" lang="en-US" sz="17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endParaRPr>
          </a:p>
          <a:p>
            <a:pPr marL="0" marR="0" lvl="0" indent="0" algn="l" defTabSz="685800" rtl="0" eaLnBrk="1" fontAlgn="auto" latinLnBrk="0" hangingPunct="1">
              <a:lnSpc>
                <a:spcPct val="110000"/>
              </a:lnSpc>
              <a:spcBef>
                <a:spcPts val="0"/>
              </a:spcBef>
              <a:spcAft>
                <a:spcPts val="800"/>
              </a:spcAft>
              <a:buClr>
                <a:srgbClr val="B71E42"/>
              </a:buClr>
              <a:buSzPct val="100000"/>
              <a:buFont typeface="Arial" panose="020B0604020202020204" pitchFamily="34" charset="0"/>
              <a:buNone/>
              <a:tabLst/>
              <a:defRPr/>
            </a:pPr>
            <a:endParaRPr kumimoji="0" lang="en-US" sz="17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884862" y="1621552"/>
            <a:ext cx="4051316" cy="415498"/>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2100" b="0" i="0" u="none" strike="noStrike" kern="1200" cap="none" spc="0" normalizeH="0" baseline="0" noProof="0">
                <a:ln>
                  <a:noFill/>
                </a:ln>
                <a:solidFill>
                  <a:srgbClr val="FF9518"/>
                </a:solidFill>
                <a:effectLst/>
                <a:uLnTx/>
                <a:uFillTx/>
                <a:latin typeface="Calibri"/>
                <a:ea typeface="+mn-ea"/>
                <a:cs typeface="Tajawal Medium" panose="00000600000000000000" pitchFamily="2" charset="-78"/>
              </a:rPr>
              <a:t> What is Guerrilla Marketing</a:t>
            </a:r>
            <a:endParaRPr kumimoji="0" lang="en-US" sz="2100" b="0" i="0" u="none" strike="noStrike" kern="1200" cap="none" spc="0" normalizeH="0" baseline="0" noProof="0" dirty="0">
              <a:ln>
                <a:noFill/>
              </a:ln>
              <a:solidFill>
                <a:srgbClr val="FF9518"/>
              </a:solidFill>
              <a:effectLst/>
              <a:uLnTx/>
              <a:uFillTx/>
              <a:latin typeface="Calibri"/>
              <a:ea typeface="+mn-ea"/>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706731" y="1558797"/>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64862" y="1589230"/>
            <a:ext cx="776117" cy="300082"/>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35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1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10634" y="1781092"/>
            <a:ext cx="724671" cy="715581"/>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405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7</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6948469" y="5576724"/>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259138" y="1058973"/>
            <a:ext cx="1728856" cy="807257"/>
          </a:xfrm>
          <a:prstGeom prst="rect">
            <a:avLst/>
          </a:prstGeom>
        </p:spPr>
      </p:pic>
    </p:spTree>
    <p:extLst>
      <p:ext uri="{BB962C8B-B14F-4D97-AF65-F5344CB8AC3E}">
        <p14:creationId xmlns:p14="http://schemas.microsoft.com/office/powerpoint/2010/main" val="32271724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4800" y="2580098"/>
            <a:ext cx="8283850" cy="32189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685800" rtl="0" eaLnBrk="1" fontAlgn="auto" latinLnBrk="0" hangingPunct="1">
              <a:lnSpc>
                <a:spcPct val="110000"/>
              </a:lnSpc>
              <a:spcBef>
                <a:spcPts val="0"/>
              </a:spcBef>
              <a:spcAft>
                <a:spcPts val="800"/>
              </a:spcAft>
              <a:buClr>
                <a:srgbClr val="B71E42"/>
              </a:buClr>
              <a:buSzPct val="100000"/>
              <a:buFont typeface="Arial" panose="020B0604020202020204" pitchFamily="34" charset="0"/>
              <a:buNone/>
              <a:tabLst/>
              <a:defRPr/>
            </a:pPr>
            <a:endParaRPr kumimoji="0" lang="en-US" sz="17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endParaRPr>
          </a:p>
          <a:p>
            <a:pPr marL="285750" marR="0" lvl="0" indent="-285750" algn="l" defTabSz="685800" rtl="0" eaLnBrk="1" fontAlgn="auto" latinLnBrk="0" hangingPunct="1">
              <a:lnSpc>
                <a:spcPct val="110000"/>
              </a:lnSpc>
              <a:spcBef>
                <a:spcPts val="0"/>
              </a:spcBef>
              <a:spcAft>
                <a:spcPts val="800"/>
              </a:spcAft>
              <a:buClr>
                <a:srgbClr val="B71E42"/>
              </a:buClr>
              <a:buSzPct val="100000"/>
              <a:buFont typeface="Arial" panose="020B0604020202020204" pitchFamily="34" charset="0"/>
              <a:buChar char="•"/>
              <a:tabLst/>
              <a:defRPr/>
            </a:pPr>
            <a:endParaRPr kumimoji="0" lang="en-US" sz="17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endParaRPr>
          </a:p>
          <a:p>
            <a:pPr marL="285750" marR="0" lvl="0" indent="-285750" algn="l" defTabSz="685800" rtl="0" eaLnBrk="1" fontAlgn="auto" latinLnBrk="0" hangingPunct="1">
              <a:lnSpc>
                <a:spcPct val="110000"/>
              </a:lnSpc>
              <a:spcBef>
                <a:spcPts val="0"/>
              </a:spcBef>
              <a:spcAft>
                <a:spcPts val="800"/>
              </a:spcAft>
              <a:buClr>
                <a:srgbClr val="B71E42"/>
              </a:buClr>
              <a:buSzPct val="100000"/>
              <a:buFont typeface="Arial" panose="020B0604020202020204" pitchFamily="34" charset="0"/>
              <a:buChar char="•"/>
              <a:tabLst/>
              <a:defRPr/>
            </a:pPr>
            <a:r>
              <a:rPr kumimoji="0" lang="en-US" sz="17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Completely Unexpected: Guerrilla campaign must include a surprise situation. That situation can be created by using usual objects in an unusual place and vice versa or by staging an event that people were not prepared to take part in. </a:t>
            </a:r>
          </a:p>
          <a:p>
            <a:pPr marL="285750" marR="0" lvl="0" indent="-285750" algn="l" defTabSz="685800" rtl="0" eaLnBrk="1" fontAlgn="auto" latinLnBrk="0" hangingPunct="1">
              <a:lnSpc>
                <a:spcPct val="110000"/>
              </a:lnSpc>
              <a:spcBef>
                <a:spcPts val="0"/>
              </a:spcBef>
              <a:spcAft>
                <a:spcPts val="800"/>
              </a:spcAft>
              <a:buClr>
                <a:srgbClr val="B71E42"/>
              </a:buClr>
              <a:buSzPct val="100000"/>
              <a:buFont typeface="Arial" panose="020B0604020202020204" pitchFamily="34" charset="0"/>
              <a:buChar char="•"/>
              <a:tabLst/>
              <a:defRPr/>
            </a:pPr>
            <a:r>
              <a:rPr kumimoji="0" lang="en-US" sz="17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Drastic: Extremeness intensifies the surprise and is helpful when trying to reach a large audience without spending a lot (by creating a word-of-mouth effect). </a:t>
            </a:r>
          </a:p>
          <a:p>
            <a:pPr marL="285750" marR="0" lvl="0" indent="-285750" algn="l" defTabSz="685800" rtl="0" eaLnBrk="1" fontAlgn="auto" latinLnBrk="0" hangingPunct="1">
              <a:lnSpc>
                <a:spcPct val="110000"/>
              </a:lnSpc>
              <a:spcBef>
                <a:spcPts val="0"/>
              </a:spcBef>
              <a:spcAft>
                <a:spcPts val="800"/>
              </a:spcAft>
              <a:buClr>
                <a:srgbClr val="B71E42"/>
              </a:buClr>
              <a:buSzPct val="100000"/>
              <a:buFont typeface="Arial" panose="020B0604020202020204" pitchFamily="34" charset="0"/>
              <a:buChar char="•"/>
              <a:tabLst/>
              <a:defRPr/>
            </a:pPr>
            <a:r>
              <a:rPr kumimoji="0" lang="en-US" sz="17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Humorous: </a:t>
            </a:r>
            <a:r>
              <a:rPr kumimoji="0" lang="en-US" sz="1700" b="0" i="0" u="none" strike="noStrike" kern="1200" cap="none" spc="0" normalizeH="0" baseline="0" noProof="0" dirty="0" err="1">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Humour</a:t>
            </a:r>
            <a:r>
              <a:rPr kumimoji="0" lang="en-US" sz="17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 also plays a role in turning campaigns viral, which means reaching a larger audience. Mixing surprise with </a:t>
            </a:r>
            <a:r>
              <a:rPr kumimoji="0" lang="en-US" sz="1700" b="0" i="0" u="none" strike="noStrike" kern="1200" cap="none" spc="0" normalizeH="0" baseline="0" noProof="0" dirty="0" err="1">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humour</a:t>
            </a:r>
            <a:r>
              <a:rPr kumimoji="0" lang="en-US" sz="17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 is a key strategy to a successful guerrilla campaign.</a:t>
            </a:r>
          </a:p>
          <a:p>
            <a:pPr marL="0" marR="0" lvl="0" indent="0" algn="l" defTabSz="685800" rtl="0" eaLnBrk="1" fontAlgn="auto" latinLnBrk="0" hangingPunct="1">
              <a:lnSpc>
                <a:spcPct val="110000"/>
              </a:lnSpc>
              <a:spcBef>
                <a:spcPts val="0"/>
              </a:spcBef>
              <a:spcAft>
                <a:spcPts val="800"/>
              </a:spcAft>
              <a:buClr>
                <a:srgbClr val="B71E42"/>
              </a:buClr>
              <a:buSzPct val="100000"/>
              <a:buFont typeface="Arial" panose="020B0604020202020204" pitchFamily="34" charset="0"/>
              <a:buNone/>
              <a:tabLst/>
              <a:defRPr/>
            </a:pPr>
            <a:endParaRPr kumimoji="0" lang="en-US" sz="17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endParaRPr>
          </a:p>
          <a:p>
            <a:pPr marL="0" marR="0" lvl="0" indent="0" algn="l" defTabSz="685800" rtl="0" eaLnBrk="1" fontAlgn="auto" latinLnBrk="0" hangingPunct="1">
              <a:lnSpc>
                <a:spcPct val="110000"/>
              </a:lnSpc>
              <a:spcBef>
                <a:spcPts val="0"/>
              </a:spcBef>
              <a:spcAft>
                <a:spcPts val="800"/>
              </a:spcAft>
              <a:buClr>
                <a:srgbClr val="B71E42"/>
              </a:buClr>
              <a:buSzPct val="100000"/>
              <a:buFont typeface="Arial" panose="020B0604020202020204" pitchFamily="34" charset="0"/>
              <a:buNone/>
              <a:tabLst/>
              <a:defRPr/>
            </a:pPr>
            <a:endParaRPr kumimoji="0" lang="en-US" sz="17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884862" y="1621552"/>
            <a:ext cx="4668338" cy="415498"/>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2100" b="0" i="0" u="none" strike="noStrike" kern="1200" cap="none" spc="0" normalizeH="0" baseline="0" noProof="0">
                <a:ln>
                  <a:noFill/>
                </a:ln>
                <a:solidFill>
                  <a:srgbClr val="FF9518"/>
                </a:solidFill>
                <a:effectLst/>
                <a:uLnTx/>
                <a:uFillTx/>
                <a:latin typeface="Calibri"/>
                <a:ea typeface="+mn-ea"/>
                <a:cs typeface="Tajawal Medium" panose="00000600000000000000" pitchFamily="2" charset="-78"/>
              </a:rPr>
              <a:t>GUERRILLA MARKETING PRINCIPLES</a:t>
            </a:r>
            <a:endParaRPr kumimoji="0" lang="en-US" sz="2100" b="0" i="0" u="none" strike="noStrike" kern="1200" cap="none" spc="0" normalizeH="0" baseline="0" noProof="0" dirty="0">
              <a:ln>
                <a:noFill/>
              </a:ln>
              <a:solidFill>
                <a:srgbClr val="FF9518"/>
              </a:solidFill>
              <a:effectLst/>
              <a:uLnTx/>
              <a:uFillTx/>
              <a:latin typeface="Calibri"/>
              <a:ea typeface="+mn-ea"/>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706731" y="1558797"/>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64862" y="1589230"/>
            <a:ext cx="776117" cy="300082"/>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35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1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10634" y="1781092"/>
            <a:ext cx="724671" cy="715581"/>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405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7</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6948469" y="5576724"/>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259138" y="1058973"/>
            <a:ext cx="1728856" cy="807257"/>
          </a:xfrm>
          <a:prstGeom prst="rect">
            <a:avLst/>
          </a:prstGeom>
        </p:spPr>
      </p:pic>
    </p:spTree>
    <p:extLst>
      <p:ext uri="{BB962C8B-B14F-4D97-AF65-F5344CB8AC3E}">
        <p14:creationId xmlns:p14="http://schemas.microsoft.com/office/powerpoint/2010/main" val="3343374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4800" y="2580098"/>
            <a:ext cx="8382000" cy="32189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685800" rtl="0" eaLnBrk="1" fontAlgn="auto" latinLnBrk="0" hangingPunct="1">
              <a:lnSpc>
                <a:spcPct val="110000"/>
              </a:lnSpc>
              <a:spcBef>
                <a:spcPts val="0"/>
              </a:spcBef>
              <a:spcAft>
                <a:spcPts val="800"/>
              </a:spcAft>
              <a:buClr>
                <a:srgbClr val="B71E42"/>
              </a:buClr>
              <a:buSzPct val="100000"/>
              <a:buFont typeface="Arial" panose="020B0604020202020204" pitchFamily="34" charset="0"/>
              <a:buNone/>
              <a:tabLst/>
              <a:defRPr/>
            </a:pPr>
            <a:endParaRPr kumimoji="0" lang="en-US" sz="17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endParaRPr>
          </a:p>
          <a:p>
            <a:pPr marL="285750" marR="0" lvl="0" indent="-285750" algn="l" defTabSz="685800" rtl="0" eaLnBrk="1" fontAlgn="auto" latinLnBrk="0" hangingPunct="1">
              <a:lnSpc>
                <a:spcPct val="110000"/>
              </a:lnSpc>
              <a:spcBef>
                <a:spcPts val="0"/>
              </a:spcBef>
              <a:spcAft>
                <a:spcPts val="800"/>
              </a:spcAft>
              <a:buClr>
                <a:srgbClr val="B71E42"/>
              </a:buClr>
              <a:buSzPct val="100000"/>
              <a:buFont typeface="Arial" panose="020B0604020202020204" pitchFamily="34" charset="0"/>
              <a:buChar char="•"/>
              <a:tabLst/>
              <a:defRPr/>
            </a:pPr>
            <a:endParaRPr kumimoji="0" lang="en-US" sz="17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endParaRPr>
          </a:p>
          <a:p>
            <a:pPr marL="228600" marR="0" lvl="0" indent="-228600" algn="l" defTabSz="685800" rtl="0" eaLnBrk="1" fontAlgn="auto" latinLnBrk="0" hangingPunct="1">
              <a:lnSpc>
                <a:spcPct val="120000"/>
              </a:lnSpc>
              <a:spcBef>
                <a:spcPts val="0"/>
              </a:spcBef>
              <a:spcAft>
                <a:spcPts val="800"/>
              </a:spcAft>
              <a:buClr>
                <a:srgbClr val="B71E42"/>
              </a:buClr>
              <a:buSzPct val="100000"/>
              <a:buFont typeface="Arial" panose="020B0604020202020204" pitchFamily="34" charset="0"/>
              <a:buChar char="•"/>
              <a:tabLst/>
              <a:defRPr/>
            </a:pPr>
            <a:r>
              <a:rPr kumimoji="0" lang="en-US" sz="19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Due to the importance of the surprise factor in it, a certain guerrilla-marketing concept can only be executed during a limited period of time and should not be used twice on the same target market. </a:t>
            </a:r>
          </a:p>
          <a:p>
            <a:pPr marL="228600" marR="0" lvl="0" indent="-228600" algn="l" defTabSz="685800" rtl="0" eaLnBrk="1" fontAlgn="auto" latinLnBrk="0" hangingPunct="1">
              <a:lnSpc>
                <a:spcPct val="120000"/>
              </a:lnSpc>
              <a:spcBef>
                <a:spcPts val="0"/>
              </a:spcBef>
              <a:spcAft>
                <a:spcPts val="800"/>
              </a:spcAft>
              <a:buClr>
                <a:srgbClr val="B71E42"/>
              </a:buClr>
              <a:buSzPct val="100000"/>
              <a:buFont typeface="Arial" panose="020B0604020202020204" pitchFamily="34" charset="0"/>
              <a:buChar char="•"/>
              <a:tabLst/>
              <a:defRPr/>
            </a:pPr>
            <a:r>
              <a:rPr kumimoji="0" lang="en-US" sz="19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Cheap: It requires a small budget in comparison to other marketing methods. </a:t>
            </a:r>
          </a:p>
          <a:p>
            <a:pPr marL="228600" marR="0" lvl="0" indent="-228600" algn="l" defTabSz="685800" rtl="0" eaLnBrk="1" fontAlgn="auto" latinLnBrk="0" hangingPunct="1">
              <a:lnSpc>
                <a:spcPct val="120000"/>
              </a:lnSpc>
              <a:spcBef>
                <a:spcPts val="0"/>
              </a:spcBef>
              <a:spcAft>
                <a:spcPts val="800"/>
              </a:spcAft>
              <a:buClr>
                <a:srgbClr val="B71E42"/>
              </a:buClr>
              <a:buSzPct val="100000"/>
              <a:buFont typeface="Arial" panose="020B0604020202020204" pitchFamily="34" charset="0"/>
              <a:buChar char="•"/>
              <a:tabLst/>
              <a:defRPr/>
            </a:pPr>
            <a:r>
              <a:rPr kumimoji="0" lang="en-US" sz="19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Goodwill and Customer Benefit: Should always include an act of goodwill on the part of the company in order to make consumers feel satisfied and valued. </a:t>
            </a:r>
          </a:p>
          <a:p>
            <a:pPr marL="0" marR="0" lvl="0" indent="0" algn="l" defTabSz="685800" rtl="0" eaLnBrk="1" fontAlgn="auto" latinLnBrk="0" hangingPunct="1">
              <a:lnSpc>
                <a:spcPct val="110000"/>
              </a:lnSpc>
              <a:spcBef>
                <a:spcPts val="0"/>
              </a:spcBef>
              <a:spcAft>
                <a:spcPts val="800"/>
              </a:spcAft>
              <a:buClr>
                <a:srgbClr val="B71E42"/>
              </a:buClr>
              <a:buSzPct val="100000"/>
              <a:buFont typeface="Arial" panose="020B0604020202020204" pitchFamily="34" charset="0"/>
              <a:buNone/>
              <a:tabLst/>
              <a:defRPr/>
            </a:pPr>
            <a:endParaRPr kumimoji="0" lang="en-US" sz="17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endParaRPr>
          </a:p>
          <a:p>
            <a:pPr marL="0" marR="0" lvl="0" indent="0" algn="l" defTabSz="685800" rtl="0" eaLnBrk="1" fontAlgn="auto" latinLnBrk="0" hangingPunct="1">
              <a:lnSpc>
                <a:spcPct val="110000"/>
              </a:lnSpc>
              <a:spcBef>
                <a:spcPts val="0"/>
              </a:spcBef>
              <a:spcAft>
                <a:spcPts val="800"/>
              </a:spcAft>
              <a:buClr>
                <a:srgbClr val="B71E42"/>
              </a:buClr>
              <a:buSzPct val="100000"/>
              <a:buFont typeface="Arial" panose="020B0604020202020204" pitchFamily="34" charset="0"/>
              <a:buNone/>
              <a:tabLst/>
              <a:defRPr/>
            </a:pPr>
            <a:endParaRPr kumimoji="0" lang="en-US" sz="17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884862" y="1621552"/>
            <a:ext cx="4668338" cy="415498"/>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2100" b="0" i="0" u="none" strike="noStrike" kern="1200" cap="none" spc="0" normalizeH="0" baseline="0" noProof="0">
                <a:ln>
                  <a:noFill/>
                </a:ln>
                <a:solidFill>
                  <a:srgbClr val="FF9518"/>
                </a:solidFill>
                <a:effectLst/>
                <a:uLnTx/>
                <a:uFillTx/>
                <a:latin typeface="Calibri"/>
                <a:ea typeface="+mn-ea"/>
                <a:cs typeface="Tajawal Medium" panose="00000600000000000000" pitchFamily="2" charset="-78"/>
              </a:rPr>
              <a:t>One-Shot Game</a:t>
            </a:r>
            <a:endParaRPr kumimoji="0" lang="en-US" sz="2100" b="0" i="0" u="none" strike="noStrike" kern="1200" cap="none" spc="0" normalizeH="0" baseline="0" noProof="0" dirty="0">
              <a:ln>
                <a:noFill/>
              </a:ln>
              <a:solidFill>
                <a:srgbClr val="FF9518"/>
              </a:solidFill>
              <a:effectLst/>
              <a:uLnTx/>
              <a:uFillTx/>
              <a:latin typeface="Calibri"/>
              <a:ea typeface="+mn-ea"/>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706731" y="1558797"/>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64862" y="1589230"/>
            <a:ext cx="776117" cy="300082"/>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35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1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10634" y="1781092"/>
            <a:ext cx="724671" cy="715581"/>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405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7</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6948469" y="5576724"/>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259138" y="1058973"/>
            <a:ext cx="1728856" cy="807257"/>
          </a:xfrm>
          <a:prstGeom prst="rect">
            <a:avLst/>
          </a:prstGeom>
        </p:spPr>
      </p:pic>
    </p:spTree>
    <p:extLst>
      <p:ext uri="{BB962C8B-B14F-4D97-AF65-F5344CB8AC3E}">
        <p14:creationId xmlns:p14="http://schemas.microsoft.com/office/powerpoint/2010/main" val="15298551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4800" y="2580098"/>
            <a:ext cx="8382000" cy="32189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685800" rtl="0" eaLnBrk="1" fontAlgn="auto" latinLnBrk="0" hangingPunct="1">
              <a:lnSpc>
                <a:spcPct val="120000"/>
              </a:lnSpc>
              <a:spcBef>
                <a:spcPts val="0"/>
              </a:spcBef>
              <a:spcAft>
                <a:spcPts val="800"/>
              </a:spcAft>
              <a:buClr>
                <a:srgbClr val="B71E42"/>
              </a:buClr>
              <a:buSzPct val="100000"/>
              <a:buFont typeface="Arial" panose="020B0604020202020204" pitchFamily="34" charset="0"/>
              <a:buChar char="•"/>
              <a:tabLst/>
              <a:defRPr/>
            </a:pPr>
            <a:r>
              <a:rPr kumimoji="0" lang="en-US" sz="2000" b="0" i="0" u="none" strike="noStrike" kern="1200" cap="none" spc="0" normalizeH="0" baseline="0" noProof="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Cost Advantages Guerrilla marketing tactics cost a fraction of the amount required for traditional marketing strategies.</a:t>
            </a:r>
          </a:p>
          <a:p>
            <a:pPr marL="228600" marR="0" lvl="0" indent="-228600" algn="l" defTabSz="685800" rtl="0" eaLnBrk="1" fontAlgn="auto" latinLnBrk="0" hangingPunct="1">
              <a:lnSpc>
                <a:spcPct val="120000"/>
              </a:lnSpc>
              <a:spcBef>
                <a:spcPts val="0"/>
              </a:spcBef>
              <a:spcAft>
                <a:spcPts val="800"/>
              </a:spcAft>
              <a:buClr>
                <a:srgbClr val="B71E42"/>
              </a:buClr>
              <a:buSzPct val="100000"/>
              <a:buFont typeface="Arial" panose="020B0604020202020204" pitchFamily="34" charset="0"/>
              <a:buChar char="•"/>
              <a:tabLst/>
              <a:defRPr/>
            </a:pPr>
            <a:r>
              <a:rPr kumimoji="0" lang="en-US" sz="2000" b="0" i="0" u="none" strike="noStrike" kern="1200" cap="none" spc="0" normalizeH="0" baseline="0" noProof="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The cost-efficiency of guerrilla tactics allows small businesses with small marketing budgets to achieve larger impacts than they could going head-to-head via traditional media. </a:t>
            </a:r>
          </a:p>
          <a:p>
            <a:pPr marL="228600" marR="0" lvl="0" indent="-228600" algn="l" defTabSz="685800" rtl="0" eaLnBrk="1" fontAlgn="auto" latinLnBrk="0" hangingPunct="1">
              <a:lnSpc>
                <a:spcPct val="120000"/>
              </a:lnSpc>
              <a:spcBef>
                <a:spcPts val="0"/>
              </a:spcBef>
              <a:spcAft>
                <a:spcPts val="800"/>
              </a:spcAft>
              <a:buClr>
                <a:srgbClr val="B71E42"/>
              </a:buClr>
              <a:buSzPct val="100000"/>
              <a:buFont typeface="Arial" panose="020B0604020202020204" pitchFamily="34" charset="0"/>
              <a:buChar char="•"/>
              <a:tabLst/>
              <a:defRPr/>
            </a:pPr>
            <a:r>
              <a:rPr kumimoji="0" lang="en-US" sz="2000" b="0" i="0" u="none" strike="noStrike" kern="1200" cap="none" spc="0" normalizeH="0" baseline="0" noProof="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Standing Out Guerrilla marketing messages have the ability to stand out among the endless barrage of marketing messages that consumers see on a daily basis.</a:t>
            </a:r>
            <a:endParaRPr kumimoji="0" lang="en-US" sz="20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884862" y="1621552"/>
            <a:ext cx="4668338" cy="738664"/>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2100" b="0" i="0" u="none" strike="noStrike" kern="1200" cap="none" spc="0" normalizeH="0" baseline="0" noProof="0">
                <a:ln>
                  <a:noFill/>
                </a:ln>
                <a:solidFill>
                  <a:srgbClr val="FF9518"/>
                </a:solidFill>
                <a:effectLst/>
                <a:uLnTx/>
                <a:uFillTx/>
                <a:latin typeface="Calibri"/>
                <a:ea typeface="+mn-ea"/>
                <a:cs typeface="Tajawal Medium" panose="00000600000000000000" pitchFamily="2" charset="-78"/>
              </a:rPr>
              <a:t>ELEMENTS THAT MAKE GUERRILLA MARKETING SUCCESSFUL</a:t>
            </a:r>
            <a:endParaRPr kumimoji="0" lang="en-US" sz="2100" b="0" i="0" u="none" strike="noStrike" kern="1200" cap="none" spc="0" normalizeH="0" baseline="0" noProof="0" dirty="0">
              <a:ln>
                <a:noFill/>
              </a:ln>
              <a:solidFill>
                <a:srgbClr val="FF9518"/>
              </a:solidFill>
              <a:effectLst/>
              <a:uLnTx/>
              <a:uFillTx/>
              <a:latin typeface="Calibri"/>
              <a:ea typeface="+mn-ea"/>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706731" y="1558797"/>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64862" y="1589230"/>
            <a:ext cx="776117" cy="300082"/>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35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1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10634" y="1781092"/>
            <a:ext cx="724671" cy="715581"/>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405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7</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6948469" y="5576724"/>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259138" y="1058973"/>
            <a:ext cx="1728856" cy="807257"/>
          </a:xfrm>
          <a:prstGeom prst="rect">
            <a:avLst/>
          </a:prstGeom>
        </p:spPr>
      </p:pic>
    </p:spTree>
    <p:extLst>
      <p:ext uri="{BB962C8B-B14F-4D97-AF65-F5344CB8AC3E}">
        <p14:creationId xmlns:p14="http://schemas.microsoft.com/office/powerpoint/2010/main" val="23403082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4800" y="2580098"/>
            <a:ext cx="8382000" cy="32189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228600" algn="l" defTabSz="685800" rtl="0" eaLnBrk="1" fontAlgn="auto" latinLnBrk="0" hangingPunct="1">
              <a:lnSpc>
                <a:spcPct val="110000"/>
              </a:lnSpc>
              <a:spcBef>
                <a:spcPts val="0"/>
              </a:spcBef>
              <a:spcAft>
                <a:spcPts val="800"/>
              </a:spcAft>
              <a:buClr>
                <a:srgbClr val="B71E42"/>
              </a:buClr>
              <a:buSzPct val="100000"/>
              <a:buFont typeface="Arial" panose="020B0604020202020204" pitchFamily="34" charset="0"/>
              <a:buChar char="•"/>
              <a:tabLst/>
              <a:defRPr/>
            </a:pPr>
            <a:r>
              <a:rPr kumimoji="0" lang="en-US" sz="1700" b="0" i="0" u="none" strike="noStrike" kern="1200" cap="none" spc="0" normalizeH="0" baseline="0" noProof="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Brand Building Guerrilla marketing strategies themselves can help to develop an edgy or "hip" brand image.</a:t>
            </a:r>
          </a:p>
          <a:p>
            <a:pPr marL="0" marR="0" lvl="0" indent="-228600" algn="l" defTabSz="685800" rtl="0" eaLnBrk="1" fontAlgn="auto" latinLnBrk="0" hangingPunct="1">
              <a:lnSpc>
                <a:spcPct val="110000"/>
              </a:lnSpc>
              <a:spcBef>
                <a:spcPts val="0"/>
              </a:spcBef>
              <a:spcAft>
                <a:spcPts val="800"/>
              </a:spcAft>
              <a:buClr>
                <a:srgbClr val="B71E42"/>
              </a:buClr>
              <a:buSzPct val="100000"/>
              <a:buFont typeface="Arial" panose="020B0604020202020204" pitchFamily="34" charset="0"/>
              <a:buChar char="•"/>
              <a:tabLst/>
              <a:defRPr/>
            </a:pPr>
            <a:r>
              <a:rPr kumimoji="0" lang="en-US" sz="1700" b="0" i="0" u="none" strike="noStrike" kern="1200" cap="none" spc="0" normalizeH="0" baseline="0" noProof="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 This can be especially advantageous when marketing to young people or when trying to establish a unique identity for themselves. </a:t>
            </a:r>
          </a:p>
          <a:p>
            <a:pPr marL="0" marR="0" lvl="0" indent="-228600" algn="l" defTabSz="685800" rtl="0" eaLnBrk="1" fontAlgn="auto" latinLnBrk="0" hangingPunct="1">
              <a:lnSpc>
                <a:spcPct val="110000"/>
              </a:lnSpc>
              <a:spcBef>
                <a:spcPts val="0"/>
              </a:spcBef>
              <a:spcAft>
                <a:spcPts val="800"/>
              </a:spcAft>
              <a:buClr>
                <a:srgbClr val="B71E42"/>
              </a:buClr>
              <a:buSzPct val="100000"/>
              <a:buFont typeface="Arial" panose="020B0604020202020204" pitchFamily="34" charset="0"/>
              <a:buChar char="•"/>
              <a:tabLst/>
              <a:defRPr/>
            </a:pPr>
            <a:r>
              <a:rPr kumimoji="0" lang="en-US" sz="1700" b="0" i="0" u="none" strike="noStrike" kern="1200" cap="none" spc="0" normalizeH="0" baseline="0" noProof="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Lasting Impressions Much of guerrilla marketing relies on face-to-face interaction with potential customers. </a:t>
            </a:r>
          </a:p>
          <a:p>
            <a:pPr marL="0" marR="0" lvl="0" indent="-228600" algn="l" defTabSz="685800" rtl="0" eaLnBrk="1" fontAlgn="auto" latinLnBrk="0" hangingPunct="1">
              <a:lnSpc>
                <a:spcPct val="110000"/>
              </a:lnSpc>
              <a:spcBef>
                <a:spcPts val="0"/>
              </a:spcBef>
              <a:spcAft>
                <a:spcPts val="800"/>
              </a:spcAft>
              <a:buClr>
                <a:srgbClr val="B71E42"/>
              </a:buClr>
              <a:buSzPct val="100000"/>
              <a:buFont typeface="Arial" panose="020B0604020202020204" pitchFamily="34" charset="0"/>
              <a:buChar char="•"/>
              <a:tabLst/>
              <a:defRPr/>
            </a:pPr>
            <a:r>
              <a:rPr kumimoji="0" lang="en-US" sz="1700" b="0" i="0" u="none" strike="noStrike" kern="1200" cap="none" spc="0" normalizeH="0" baseline="0" noProof="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When guerrilla marketing tactics on the street are tied with social-media driven promotions, the bond between a company and its new customers can grow even stronger. </a:t>
            </a:r>
            <a:endParaRPr kumimoji="0" lang="en-US" sz="17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884862" y="1621552"/>
            <a:ext cx="4668338" cy="738664"/>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2100" b="0" i="0" u="none" strike="noStrike" kern="1200" cap="none" spc="0" normalizeH="0" baseline="0" noProof="0">
                <a:ln>
                  <a:noFill/>
                </a:ln>
                <a:solidFill>
                  <a:srgbClr val="FF9518"/>
                </a:solidFill>
                <a:effectLst/>
                <a:uLnTx/>
                <a:uFillTx/>
                <a:latin typeface="Calibri"/>
                <a:ea typeface="+mn-ea"/>
                <a:cs typeface="Tajawal Medium" panose="00000600000000000000" pitchFamily="2" charset="-78"/>
              </a:rPr>
              <a:t>Brand Building Guerrilla marketing strategies</a:t>
            </a:r>
            <a:endParaRPr kumimoji="0" lang="en-US" sz="2100" b="0" i="0" u="none" strike="noStrike" kern="1200" cap="none" spc="0" normalizeH="0" baseline="0" noProof="0" dirty="0">
              <a:ln>
                <a:noFill/>
              </a:ln>
              <a:solidFill>
                <a:srgbClr val="FF9518"/>
              </a:solidFill>
              <a:effectLst/>
              <a:uLnTx/>
              <a:uFillTx/>
              <a:latin typeface="Calibri"/>
              <a:ea typeface="+mn-ea"/>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706731" y="1558797"/>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64862" y="1589230"/>
            <a:ext cx="776117" cy="300082"/>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35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1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10634" y="1781092"/>
            <a:ext cx="724671" cy="715581"/>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405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7</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6948469" y="5576724"/>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259138" y="1058973"/>
            <a:ext cx="1728856" cy="807257"/>
          </a:xfrm>
          <a:prstGeom prst="rect">
            <a:avLst/>
          </a:prstGeom>
        </p:spPr>
      </p:pic>
    </p:spTree>
    <p:extLst>
      <p:ext uri="{BB962C8B-B14F-4D97-AF65-F5344CB8AC3E}">
        <p14:creationId xmlns:p14="http://schemas.microsoft.com/office/powerpoint/2010/main" val="18860987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4800" y="2580098"/>
            <a:ext cx="8382000" cy="32189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685800" rtl="0" eaLnBrk="1" fontAlgn="auto" latinLnBrk="0" hangingPunct="1">
              <a:lnSpc>
                <a:spcPct val="110000"/>
              </a:lnSpc>
              <a:spcBef>
                <a:spcPts val="0"/>
              </a:spcBef>
              <a:spcAft>
                <a:spcPts val="800"/>
              </a:spcAft>
              <a:buClr>
                <a:srgbClr val="B71E42"/>
              </a:buClr>
              <a:buSzPct val="100000"/>
              <a:tabLst/>
              <a:defRPr/>
            </a:pPr>
            <a:r>
              <a:rPr kumimoji="0" lang="en-US" sz="17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Guerrilla marketing strategies:</a:t>
            </a:r>
          </a:p>
          <a:p>
            <a:pPr marL="0" marR="0" lvl="0" indent="-228600" algn="l" defTabSz="685800" rtl="0" eaLnBrk="1" fontAlgn="auto" latinLnBrk="0" hangingPunct="1">
              <a:lnSpc>
                <a:spcPct val="110000"/>
              </a:lnSpc>
              <a:spcBef>
                <a:spcPts val="0"/>
              </a:spcBef>
              <a:spcAft>
                <a:spcPts val="800"/>
              </a:spcAft>
              <a:buClr>
                <a:srgbClr val="B71E42"/>
              </a:buClr>
              <a:buSzPct val="100000"/>
              <a:buFont typeface="Arial" panose="020B0604020202020204" pitchFamily="34" charset="0"/>
              <a:buChar char="•"/>
              <a:tabLst/>
              <a:defRPr/>
            </a:pPr>
            <a:r>
              <a:rPr kumimoji="0" lang="en-US" sz="17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Are unconventional, low-cost, and creative marketing techniques that allow a small company to realize a greater return from its marketing investment than do larger rivals.</a:t>
            </a:r>
          </a:p>
          <a:p>
            <a:pPr marL="0" marR="0" lvl="0" indent="-228600" algn="l" defTabSz="685800" rtl="0" eaLnBrk="1" fontAlgn="auto" latinLnBrk="0" hangingPunct="1">
              <a:lnSpc>
                <a:spcPct val="110000"/>
              </a:lnSpc>
              <a:spcBef>
                <a:spcPts val="0"/>
              </a:spcBef>
              <a:spcAft>
                <a:spcPts val="800"/>
              </a:spcAft>
              <a:buClr>
                <a:srgbClr val="B71E42"/>
              </a:buClr>
              <a:buSzPct val="100000"/>
              <a:buFont typeface="Arial" panose="020B0604020202020204" pitchFamily="34" charset="0"/>
              <a:buChar char="•"/>
              <a:tabLst/>
              <a:defRPr/>
            </a:pPr>
            <a:r>
              <a:rPr kumimoji="0" lang="en-US" sz="17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Do not require large amounts of money to be effective – just creativity.</a:t>
            </a:r>
          </a:p>
          <a:p>
            <a:pPr marL="0" marR="0" lvl="0" indent="-228600" algn="l" defTabSz="685800" rtl="0" eaLnBrk="1" fontAlgn="auto" latinLnBrk="0" hangingPunct="1">
              <a:lnSpc>
                <a:spcPct val="110000"/>
              </a:lnSpc>
              <a:spcBef>
                <a:spcPts val="0"/>
              </a:spcBef>
              <a:spcAft>
                <a:spcPts val="800"/>
              </a:spcAft>
              <a:buClr>
                <a:srgbClr val="B71E42"/>
              </a:buClr>
              <a:buSzPct val="100000"/>
              <a:buFont typeface="Arial" panose="020B0604020202020204" pitchFamily="34" charset="0"/>
              <a:buChar char="•"/>
              <a:tabLst/>
              <a:defRPr/>
            </a:pPr>
            <a:r>
              <a:rPr kumimoji="0" lang="en-US" sz="17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Get people talking, </a:t>
            </a:r>
          </a:p>
          <a:p>
            <a:pPr marL="0" marR="0" lvl="0" indent="-228600" algn="l" defTabSz="685800" rtl="0" eaLnBrk="1" fontAlgn="auto" latinLnBrk="0" hangingPunct="1">
              <a:lnSpc>
                <a:spcPct val="110000"/>
              </a:lnSpc>
              <a:spcBef>
                <a:spcPts val="0"/>
              </a:spcBef>
              <a:spcAft>
                <a:spcPts val="800"/>
              </a:spcAft>
              <a:buClr>
                <a:srgbClr val="B71E42"/>
              </a:buClr>
              <a:buSzPct val="100000"/>
              <a:buFont typeface="Arial" panose="020B0604020202020204" pitchFamily="34" charset="0"/>
              <a:buChar char="•"/>
              <a:tabLst/>
              <a:defRPr/>
            </a:pPr>
            <a:r>
              <a:rPr kumimoji="0" lang="en-US" sz="17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Think outside the box.</a:t>
            </a:r>
          </a:p>
        </p:txBody>
      </p:sp>
      <p:sp>
        <p:nvSpPr>
          <p:cNvPr id="3" name="TextBox 2">
            <a:extLst>
              <a:ext uri="{FF2B5EF4-FFF2-40B4-BE49-F238E27FC236}">
                <a16:creationId xmlns:a16="http://schemas.microsoft.com/office/drawing/2014/main" id="{F9A80F9F-74DB-1D57-04E8-E20E92A09B0A}"/>
              </a:ext>
            </a:extLst>
          </p:cNvPr>
          <p:cNvSpPr txBox="1"/>
          <p:nvPr/>
        </p:nvSpPr>
        <p:spPr>
          <a:xfrm>
            <a:off x="1884862" y="1621552"/>
            <a:ext cx="4668338" cy="415498"/>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2100" b="0" i="0" u="none" strike="noStrike" kern="1200" cap="none" spc="0" normalizeH="0" baseline="0" noProof="0">
                <a:ln>
                  <a:noFill/>
                </a:ln>
                <a:solidFill>
                  <a:srgbClr val="FF9518"/>
                </a:solidFill>
                <a:effectLst/>
                <a:uLnTx/>
                <a:uFillTx/>
                <a:latin typeface="Calibri"/>
                <a:ea typeface="+mn-ea"/>
                <a:cs typeface="Tajawal Medium" panose="00000600000000000000" pitchFamily="2" charset="-78"/>
              </a:rPr>
              <a:t>Building a Guerrilla Marketing Plan</a:t>
            </a:r>
            <a:endParaRPr kumimoji="0" lang="en-US" sz="2100" b="0" i="0" u="none" strike="noStrike" kern="1200" cap="none" spc="0" normalizeH="0" baseline="0" noProof="0" dirty="0">
              <a:ln>
                <a:noFill/>
              </a:ln>
              <a:solidFill>
                <a:srgbClr val="FF9518"/>
              </a:solidFill>
              <a:effectLst/>
              <a:uLnTx/>
              <a:uFillTx/>
              <a:latin typeface="Calibri"/>
              <a:ea typeface="+mn-ea"/>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706731" y="1558797"/>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64862" y="1589230"/>
            <a:ext cx="776117" cy="300082"/>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35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1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10634" y="1781092"/>
            <a:ext cx="724671" cy="715581"/>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405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7</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6948469" y="5576724"/>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259138" y="1058973"/>
            <a:ext cx="1728856" cy="807257"/>
          </a:xfrm>
          <a:prstGeom prst="rect">
            <a:avLst/>
          </a:prstGeom>
        </p:spPr>
      </p:pic>
    </p:spTree>
    <p:extLst>
      <p:ext uri="{BB962C8B-B14F-4D97-AF65-F5344CB8AC3E}">
        <p14:creationId xmlns:p14="http://schemas.microsoft.com/office/powerpoint/2010/main" val="17266192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4800" y="2580098"/>
            <a:ext cx="8382000" cy="32189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l" defTabSz="685800" rtl="0" eaLnBrk="1" fontAlgn="auto" latinLnBrk="0" hangingPunct="1">
              <a:lnSpc>
                <a:spcPct val="110000"/>
              </a:lnSpc>
              <a:spcBef>
                <a:spcPts val="0"/>
              </a:spcBef>
              <a:spcAft>
                <a:spcPts val="800"/>
              </a:spcAft>
              <a:buClr>
                <a:srgbClr val="B71E42"/>
              </a:buClr>
              <a:buSzPct val="100000"/>
              <a:buFont typeface="Arial" panose="020B0604020202020204" pitchFamily="34" charset="0"/>
              <a:buChar char="•"/>
              <a:tabLst/>
              <a:defRPr/>
            </a:pPr>
            <a:r>
              <a:rPr kumimoji="0" lang="en-US" sz="17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Utilize Social Networking Sites Websites like Face book, </a:t>
            </a:r>
            <a:r>
              <a:rPr kumimoji="0" lang="en-US" sz="1700" b="0" i="0" u="none" strike="noStrike" kern="1200" cap="none" spc="0" normalizeH="0" baseline="0" noProof="0" dirty="0" err="1">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MySpace</a:t>
            </a:r>
            <a:r>
              <a:rPr kumimoji="0" lang="en-US" sz="17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 and YouTube receive millions of hits each day.</a:t>
            </a:r>
          </a:p>
          <a:p>
            <a:pPr marL="285750" marR="0" lvl="0" indent="-285750" algn="l" defTabSz="685800" rtl="0" eaLnBrk="1" fontAlgn="auto" latinLnBrk="0" hangingPunct="1">
              <a:lnSpc>
                <a:spcPct val="110000"/>
              </a:lnSpc>
              <a:spcBef>
                <a:spcPts val="0"/>
              </a:spcBef>
              <a:spcAft>
                <a:spcPts val="800"/>
              </a:spcAft>
              <a:buClr>
                <a:srgbClr val="B71E42"/>
              </a:buClr>
              <a:buSzPct val="100000"/>
              <a:buFont typeface="Arial" panose="020B0604020202020204" pitchFamily="34" charset="0"/>
              <a:buChar char="•"/>
              <a:tabLst/>
              <a:defRPr/>
            </a:pPr>
            <a:r>
              <a:rPr kumimoji="0" lang="en-US" sz="17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Post any attention-grabbing ideas you can think of, on these sites and link your main website so that viewers can find out more about your facility. </a:t>
            </a:r>
          </a:p>
          <a:p>
            <a:pPr marL="285750" marR="0" lvl="0" indent="-285750" algn="l" defTabSz="685800" rtl="0" eaLnBrk="1" fontAlgn="auto" latinLnBrk="0" hangingPunct="1">
              <a:lnSpc>
                <a:spcPct val="110000"/>
              </a:lnSpc>
              <a:spcBef>
                <a:spcPts val="0"/>
              </a:spcBef>
              <a:spcAft>
                <a:spcPts val="800"/>
              </a:spcAft>
              <a:buClr>
                <a:srgbClr val="B71E42"/>
              </a:buClr>
              <a:buSzPct val="100000"/>
              <a:buFont typeface="Arial" panose="020B0604020202020204" pitchFamily="34" charset="0"/>
              <a:buChar char="•"/>
              <a:tabLst/>
              <a:defRPr/>
            </a:pPr>
            <a:r>
              <a:rPr kumimoji="0" lang="en-US" sz="17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Partner With Local Businesses Dedicate a section of your website to coupons, accessible to members, from local retailers. </a:t>
            </a:r>
          </a:p>
          <a:p>
            <a:pPr marL="285750" marR="0" lvl="0" indent="-285750" algn="l" defTabSz="685800" rtl="0" eaLnBrk="1" fontAlgn="auto" latinLnBrk="0" hangingPunct="1">
              <a:lnSpc>
                <a:spcPct val="110000"/>
              </a:lnSpc>
              <a:spcBef>
                <a:spcPts val="0"/>
              </a:spcBef>
              <a:spcAft>
                <a:spcPts val="800"/>
              </a:spcAft>
              <a:buClr>
                <a:srgbClr val="B71E42"/>
              </a:buClr>
              <a:buSzPct val="100000"/>
              <a:buFont typeface="Arial" panose="020B0604020202020204" pitchFamily="34" charset="0"/>
              <a:buChar char="•"/>
              <a:tabLst/>
              <a:defRPr/>
            </a:pPr>
            <a:r>
              <a:rPr kumimoji="0" lang="en-US" sz="17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In exchange for providing the retailers with exposure, have them promote your business on their website or by visibly placing your brochures at their locations</a:t>
            </a:r>
          </a:p>
          <a:p>
            <a:pPr marL="0" marR="0" lvl="0" indent="0" algn="l" defTabSz="685800" rtl="0" eaLnBrk="1" fontAlgn="auto" latinLnBrk="0" hangingPunct="1">
              <a:lnSpc>
                <a:spcPct val="110000"/>
              </a:lnSpc>
              <a:spcBef>
                <a:spcPts val="0"/>
              </a:spcBef>
              <a:spcAft>
                <a:spcPts val="800"/>
              </a:spcAft>
              <a:buClr>
                <a:srgbClr val="B71E42"/>
              </a:buClr>
              <a:buSzPct val="100000"/>
              <a:buFontTx/>
              <a:buNone/>
              <a:tabLst/>
              <a:defRPr/>
            </a:pPr>
            <a:endParaRPr kumimoji="0" lang="en-US" sz="17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884862" y="1621552"/>
            <a:ext cx="4668338" cy="415498"/>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2100" b="0" i="0" u="none" strike="noStrike" kern="1200" cap="none" spc="0" normalizeH="0" baseline="0" noProof="0">
                <a:ln>
                  <a:noFill/>
                </a:ln>
                <a:solidFill>
                  <a:srgbClr val="FF9518"/>
                </a:solidFill>
                <a:effectLst/>
                <a:uLnTx/>
                <a:uFillTx/>
                <a:latin typeface="Calibri"/>
                <a:ea typeface="+mn-ea"/>
                <a:cs typeface="Tajawal Medium" panose="00000600000000000000" pitchFamily="2" charset="-78"/>
              </a:rPr>
              <a:t>IMPLEMENTING GUERRILLA STRATEGIES</a:t>
            </a:r>
            <a:endParaRPr kumimoji="0" lang="en-US" sz="2100" b="0" i="0" u="none" strike="noStrike" kern="1200" cap="none" spc="0" normalizeH="0" baseline="0" noProof="0" dirty="0">
              <a:ln>
                <a:noFill/>
              </a:ln>
              <a:solidFill>
                <a:srgbClr val="FF9518"/>
              </a:solidFill>
              <a:effectLst/>
              <a:uLnTx/>
              <a:uFillTx/>
              <a:latin typeface="Calibri"/>
              <a:ea typeface="+mn-ea"/>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706731" y="1558797"/>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64862" y="1589230"/>
            <a:ext cx="776117" cy="300082"/>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35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1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10634" y="1781092"/>
            <a:ext cx="724671" cy="715581"/>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405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7</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6948469" y="5576724"/>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259138" y="1058973"/>
            <a:ext cx="1728856" cy="807257"/>
          </a:xfrm>
          <a:prstGeom prst="rect">
            <a:avLst/>
          </a:prstGeom>
        </p:spPr>
      </p:pic>
    </p:spTree>
    <p:extLst>
      <p:ext uri="{BB962C8B-B14F-4D97-AF65-F5344CB8AC3E}">
        <p14:creationId xmlns:p14="http://schemas.microsoft.com/office/powerpoint/2010/main" val="6525420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4800" y="2580098"/>
            <a:ext cx="8382000" cy="32189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l" defTabSz="685800" rtl="0" eaLnBrk="1" fontAlgn="auto" latinLnBrk="0" hangingPunct="1">
              <a:lnSpc>
                <a:spcPct val="110000"/>
              </a:lnSpc>
              <a:spcBef>
                <a:spcPts val="0"/>
              </a:spcBef>
              <a:spcAft>
                <a:spcPts val="800"/>
              </a:spcAft>
              <a:buClr>
                <a:srgbClr val="B71E42"/>
              </a:buClr>
              <a:buSzPct val="100000"/>
              <a:buFont typeface="Arial" panose="020B0604020202020204" pitchFamily="34" charset="0"/>
              <a:buChar char="•"/>
              <a:tabLst/>
              <a:defRPr/>
            </a:pPr>
            <a:r>
              <a:rPr kumimoji="0" lang="en-US" sz="17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Enlist Member Participation Ask members who have achieved great success to serve as role models. </a:t>
            </a:r>
          </a:p>
          <a:p>
            <a:pPr marL="285750" marR="0" lvl="0" indent="-285750" algn="l" defTabSz="685800" rtl="0" eaLnBrk="1" fontAlgn="auto" latinLnBrk="0" hangingPunct="1">
              <a:lnSpc>
                <a:spcPct val="110000"/>
              </a:lnSpc>
              <a:spcBef>
                <a:spcPts val="0"/>
              </a:spcBef>
              <a:spcAft>
                <a:spcPts val="800"/>
              </a:spcAft>
              <a:buClr>
                <a:srgbClr val="B71E42"/>
              </a:buClr>
              <a:buSzPct val="100000"/>
              <a:buFont typeface="Arial" panose="020B0604020202020204" pitchFamily="34" charset="0"/>
              <a:buChar char="•"/>
              <a:tabLst/>
              <a:defRPr/>
            </a:pPr>
            <a:r>
              <a:rPr kumimoji="0" lang="en-US" sz="17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Speak Up Offer your services as a speaker for community organizations and local businesses. Your presentations should be creative and unconventional, selling the benefits of exercise, not your business.</a:t>
            </a:r>
          </a:p>
          <a:p>
            <a:pPr marL="285750" marR="0" lvl="0" indent="-285750" algn="l" defTabSz="685800" rtl="0" eaLnBrk="1" fontAlgn="auto" latinLnBrk="0" hangingPunct="1">
              <a:lnSpc>
                <a:spcPct val="110000"/>
              </a:lnSpc>
              <a:spcBef>
                <a:spcPts val="0"/>
              </a:spcBef>
              <a:spcAft>
                <a:spcPts val="800"/>
              </a:spcAft>
              <a:buClr>
                <a:srgbClr val="B71E42"/>
              </a:buClr>
              <a:buSzPct val="100000"/>
              <a:buFont typeface="Arial" panose="020B0604020202020204" pitchFamily="34" charset="0"/>
              <a:buChar char="•"/>
              <a:tabLst/>
              <a:defRPr/>
            </a:pPr>
            <a:r>
              <a:rPr kumimoji="0" lang="en-US" sz="17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Create “Free” Mailboxes Similar to the “mailboxes” set up with auto dealership brochures. Inside of each mailbox, place your facility’s marketing materials complete with free guest passes. </a:t>
            </a:r>
          </a:p>
          <a:p>
            <a:pPr marL="285750" marR="0" lvl="0" indent="-285750" algn="l" defTabSz="685800" rtl="0" eaLnBrk="1" fontAlgn="auto" latinLnBrk="0" hangingPunct="1">
              <a:lnSpc>
                <a:spcPct val="110000"/>
              </a:lnSpc>
              <a:spcBef>
                <a:spcPts val="0"/>
              </a:spcBef>
              <a:spcAft>
                <a:spcPts val="800"/>
              </a:spcAft>
              <a:buClr>
                <a:srgbClr val="B71E42"/>
              </a:buClr>
              <a:buSzPct val="100000"/>
              <a:buFont typeface="Arial" panose="020B0604020202020204" pitchFamily="34" charset="0"/>
              <a:buChar char="•"/>
              <a:tabLst/>
              <a:defRPr/>
            </a:pPr>
            <a:r>
              <a:rPr kumimoji="0" lang="en-US" sz="17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Use of Imagination &amp; Small budgets </a:t>
            </a:r>
          </a:p>
          <a:p>
            <a:pPr marL="0" marR="0" lvl="0" indent="0" algn="l" defTabSz="685800" rtl="0" eaLnBrk="1" fontAlgn="auto" latinLnBrk="0" hangingPunct="1">
              <a:lnSpc>
                <a:spcPct val="110000"/>
              </a:lnSpc>
              <a:spcBef>
                <a:spcPts val="0"/>
              </a:spcBef>
              <a:spcAft>
                <a:spcPts val="800"/>
              </a:spcAft>
              <a:buClr>
                <a:srgbClr val="B71E42"/>
              </a:buClr>
              <a:buSzPct val="100000"/>
              <a:buFontTx/>
              <a:buNone/>
              <a:tabLst/>
              <a:defRPr/>
            </a:pPr>
            <a:endParaRPr kumimoji="0" lang="en-US" sz="17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884862" y="1621552"/>
            <a:ext cx="4668338" cy="415498"/>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2100" b="0" i="0" u="none" strike="noStrike" kern="1200" cap="none" spc="0" normalizeH="0" baseline="0" noProof="0">
                <a:ln>
                  <a:noFill/>
                </a:ln>
                <a:solidFill>
                  <a:srgbClr val="FF9518"/>
                </a:solidFill>
                <a:effectLst/>
                <a:uLnTx/>
                <a:uFillTx/>
                <a:latin typeface="Calibri"/>
                <a:ea typeface="+mn-ea"/>
                <a:cs typeface="Tajawal Medium" panose="00000600000000000000" pitchFamily="2" charset="-78"/>
              </a:rPr>
              <a:t>IMPLEMENTING GUERRILLA STRATEGIES</a:t>
            </a:r>
            <a:endParaRPr kumimoji="0" lang="en-US" sz="2100" b="0" i="0" u="none" strike="noStrike" kern="1200" cap="none" spc="0" normalizeH="0" baseline="0" noProof="0" dirty="0">
              <a:ln>
                <a:noFill/>
              </a:ln>
              <a:solidFill>
                <a:srgbClr val="FF9518"/>
              </a:solidFill>
              <a:effectLst/>
              <a:uLnTx/>
              <a:uFillTx/>
              <a:latin typeface="Calibri"/>
              <a:ea typeface="+mn-ea"/>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706731" y="1558797"/>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64862" y="1589230"/>
            <a:ext cx="776117" cy="300082"/>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35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1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10634" y="1781092"/>
            <a:ext cx="724671" cy="715581"/>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405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7</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6948469" y="5576724"/>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259138" y="1058973"/>
            <a:ext cx="1728856" cy="807257"/>
          </a:xfrm>
          <a:prstGeom prst="rect">
            <a:avLst/>
          </a:prstGeom>
        </p:spPr>
      </p:pic>
    </p:spTree>
    <p:extLst>
      <p:ext uri="{BB962C8B-B14F-4D97-AF65-F5344CB8AC3E}">
        <p14:creationId xmlns:p14="http://schemas.microsoft.com/office/powerpoint/2010/main" val="22375706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4800" y="2580098"/>
            <a:ext cx="8382000" cy="32189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l" defTabSz="685800" rtl="0" eaLnBrk="1" fontAlgn="auto" latinLnBrk="0" hangingPunct="1">
              <a:lnSpc>
                <a:spcPct val="110000"/>
              </a:lnSpc>
              <a:spcBef>
                <a:spcPts val="0"/>
              </a:spcBef>
              <a:spcAft>
                <a:spcPts val="800"/>
              </a:spcAft>
              <a:buClr>
                <a:srgbClr val="B71E42"/>
              </a:buClr>
              <a:buSzPct val="100000"/>
              <a:buFont typeface="Arial" panose="020B0604020202020204" pitchFamily="34" charset="0"/>
              <a:buChar char="•"/>
              <a:tabLst/>
              <a:defRPr/>
            </a:pPr>
            <a:r>
              <a:rPr kumimoji="0" lang="en-US" sz="17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Meme  “What can we give” </a:t>
            </a:r>
          </a:p>
          <a:p>
            <a:pPr marL="285750" marR="0" lvl="0" indent="-285750" algn="l" defTabSz="685800" rtl="0" eaLnBrk="1" fontAlgn="auto" latinLnBrk="0" hangingPunct="1">
              <a:lnSpc>
                <a:spcPct val="110000"/>
              </a:lnSpc>
              <a:spcBef>
                <a:spcPts val="0"/>
              </a:spcBef>
              <a:spcAft>
                <a:spcPts val="800"/>
              </a:spcAft>
              <a:buClr>
                <a:srgbClr val="B71E42"/>
              </a:buClr>
              <a:buSzPct val="100000"/>
              <a:buFont typeface="Arial" panose="020B0604020202020204" pitchFamily="34" charset="0"/>
              <a:buChar char="•"/>
              <a:tabLst/>
              <a:defRPr/>
            </a:pPr>
            <a:r>
              <a:rPr kumimoji="0" lang="en-US" sz="17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Target is to build long-term relationship ( Dialog ) Starts </a:t>
            </a:r>
          </a:p>
          <a:p>
            <a:pPr marL="285750" marR="0" lvl="0" indent="-285750" algn="l" defTabSz="685800" rtl="0" eaLnBrk="1" fontAlgn="auto" latinLnBrk="0" hangingPunct="1">
              <a:lnSpc>
                <a:spcPct val="110000"/>
              </a:lnSpc>
              <a:spcBef>
                <a:spcPts val="0"/>
              </a:spcBef>
              <a:spcAft>
                <a:spcPts val="800"/>
              </a:spcAft>
              <a:buClr>
                <a:srgbClr val="B71E42"/>
              </a:buClr>
              <a:buSzPct val="100000"/>
              <a:buFont typeface="Arial" panose="020B0604020202020204" pitchFamily="34" charset="0"/>
              <a:buChar char="•"/>
              <a:tabLst/>
              <a:defRPr/>
            </a:pPr>
            <a:r>
              <a:rPr kumimoji="0" lang="en-US" sz="17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after the deal : Use of Capital Big budgets</a:t>
            </a:r>
          </a:p>
          <a:p>
            <a:pPr marL="285750" marR="0" lvl="0" indent="-285750" algn="l" defTabSz="685800" rtl="0" eaLnBrk="1" fontAlgn="auto" latinLnBrk="0" hangingPunct="1">
              <a:lnSpc>
                <a:spcPct val="110000"/>
              </a:lnSpc>
              <a:spcBef>
                <a:spcPts val="0"/>
              </a:spcBef>
              <a:spcAft>
                <a:spcPts val="800"/>
              </a:spcAft>
              <a:buClr>
                <a:srgbClr val="B71E42"/>
              </a:buClr>
              <a:buSzPct val="100000"/>
              <a:buFont typeface="Arial" panose="020B0604020202020204" pitchFamily="34" charset="0"/>
              <a:buChar char="•"/>
              <a:tabLst/>
              <a:defRPr/>
            </a:pPr>
            <a:r>
              <a:rPr kumimoji="0" lang="en-US" sz="17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 Logo “What will we get?” To sell is a target</a:t>
            </a:r>
          </a:p>
          <a:p>
            <a:pPr marL="285750" marR="0" lvl="0" indent="-285750" algn="l" defTabSz="685800" rtl="0" eaLnBrk="1" fontAlgn="auto" latinLnBrk="0" hangingPunct="1">
              <a:lnSpc>
                <a:spcPct val="110000"/>
              </a:lnSpc>
              <a:spcBef>
                <a:spcPts val="0"/>
              </a:spcBef>
              <a:spcAft>
                <a:spcPts val="800"/>
              </a:spcAft>
              <a:buClr>
                <a:srgbClr val="B71E42"/>
              </a:buClr>
              <a:buSzPct val="100000"/>
              <a:buFont typeface="Arial" panose="020B0604020202020204" pitchFamily="34" charset="0"/>
              <a:buChar char="•"/>
              <a:tabLst/>
              <a:defRPr/>
            </a:pPr>
            <a:r>
              <a:rPr kumimoji="0" lang="en-US" sz="17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Monolog </a:t>
            </a:r>
          </a:p>
          <a:p>
            <a:pPr marL="285750" marR="0" lvl="0" indent="-285750" algn="l" defTabSz="685800" rtl="0" eaLnBrk="1" fontAlgn="auto" latinLnBrk="0" hangingPunct="1">
              <a:lnSpc>
                <a:spcPct val="110000"/>
              </a:lnSpc>
              <a:spcBef>
                <a:spcPts val="0"/>
              </a:spcBef>
              <a:spcAft>
                <a:spcPts val="800"/>
              </a:spcAft>
              <a:buClr>
                <a:srgbClr val="B71E42"/>
              </a:buClr>
              <a:buSzPct val="100000"/>
              <a:buFont typeface="Arial" panose="020B0604020202020204" pitchFamily="34" charset="0"/>
              <a:buChar char="•"/>
              <a:tabLst/>
              <a:defRPr/>
            </a:pPr>
            <a:r>
              <a:rPr kumimoji="0" lang="en-US" sz="17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Finishes after deal 13 Traditional Marketing Guerrilla Marketing</a:t>
            </a:r>
          </a:p>
          <a:p>
            <a:pPr marL="285750" marR="0" lvl="0" indent="-285750" algn="l" defTabSz="685800" rtl="0" eaLnBrk="1" fontAlgn="auto" latinLnBrk="0" hangingPunct="1">
              <a:lnSpc>
                <a:spcPct val="110000"/>
              </a:lnSpc>
              <a:spcBef>
                <a:spcPts val="0"/>
              </a:spcBef>
              <a:spcAft>
                <a:spcPts val="800"/>
              </a:spcAft>
              <a:buClr>
                <a:srgbClr val="B71E42"/>
              </a:buClr>
              <a:buSzPct val="100000"/>
              <a:buFont typeface="Arial" panose="020B0604020202020204" pitchFamily="34" charset="0"/>
              <a:buChar char="•"/>
              <a:tabLst/>
              <a:defRPr/>
            </a:pPr>
            <a:endParaRPr kumimoji="0" lang="en-US" sz="17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884862" y="1621552"/>
            <a:ext cx="4668338" cy="415498"/>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2100" b="0" i="0" u="none" strike="noStrike" kern="1200" cap="none" spc="0" normalizeH="0" baseline="0" noProof="0">
                <a:ln>
                  <a:noFill/>
                </a:ln>
                <a:solidFill>
                  <a:srgbClr val="FF9518"/>
                </a:solidFill>
                <a:effectLst/>
                <a:uLnTx/>
                <a:uFillTx/>
                <a:latin typeface="Calibri"/>
                <a:ea typeface="+mn-ea"/>
                <a:cs typeface="Tajawal Medium" panose="00000600000000000000" pitchFamily="2" charset="-78"/>
              </a:rPr>
              <a:t>IMPLEMENTING GUERRILLA STRATEGIES</a:t>
            </a:r>
            <a:endParaRPr kumimoji="0" lang="en-US" sz="2100" b="0" i="0" u="none" strike="noStrike" kern="1200" cap="none" spc="0" normalizeH="0" baseline="0" noProof="0" dirty="0">
              <a:ln>
                <a:noFill/>
              </a:ln>
              <a:solidFill>
                <a:srgbClr val="FF9518"/>
              </a:solidFill>
              <a:effectLst/>
              <a:uLnTx/>
              <a:uFillTx/>
              <a:latin typeface="Calibri"/>
              <a:ea typeface="+mn-ea"/>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706731" y="1558797"/>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64862" y="1589230"/>
            <a:ext cx="776117" cy="300082"/>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35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1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10634" y="1781092"/>
            <a:ext cx="724671" cy="715581"/>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405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7</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6948469" y="5576724"/>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259138" y="1058973"/>
            <a:ext cx="1728856" cy="807257"/>
          </a:xfrm>
          <a:prstGeom prst="rect">
            <a:avLst/>
          </a:prstGeom>
        </p:spPr>
      </p:pic>
    </p:spTree>
    <p:extLst>
      <p:ext uri="{BB962C8B-B14F-4D97-AF65-F5344CB8AC3E}">
        <p14:creationId xmlns:p14="http://schemas.microsoft.com/office/powerpoint/2010/main" val="38464273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4800" y="2580098"/>
            <a:ext cx="8839200" cy="41255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l" defTabSz="685800" rtl="0" eaLnBrk="1" fontAlgn="auto" latinLnBrk="0" hangingPunct="1">
              <a:lnSpc>
                <a:spcPct val="110000"/>
              </a:lnSpc>
              <a:spcBef>
                <a:spcPts val="0"/>
              </a:spcBef>
              <a:spcAft>
                <a:spcPts val="800"/>
              </a:spcAft>
              <a:buClr>
                <a:srgbClr val="B71E42"/>
              </a:buClr>
              <a:buSzPct val="100000"/>
              <a:buFont typeface="Arial" panose="020B0604020202020204" pitchFamily="34" charset="0"/>
              <a:buChar char="•"/>
              <a:tabLst/>
              <a:defRPr/>
            </a:pPr>
            <a:endParaRPr kumimoji="0" lang="en-US" sz="17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endParaRPr>
          </a:p>
          <a:p>
            <a:pPr marL="285750" marR="0" lvl="0" indent="-285750" algn="l" defTabSz="685800" rtl="0" eaLnBrk="1" fontAlgn="auto" latinLnBrk="0" hangingPunct="1">
              <a:lnSpc>
                <a:spcPct val="110000"/>
              </a:lnSpc>
              <a:spcBef>
                <a:spcPts val="0"/>
              </a:spcBef>
              <a:spcAft>
                <a:spcPts val="800"/>
              </a:spcAft>
              <a:buClr>
                <a:srgbClr val="B71E42"/>
              </a:buClr>
              <a:buSzPct val="100000"/>
              <a:buFont typeface="Arial" panose="020B0604020202020204" pitchFamily="34" charset="0"/>
              <a:buChar char="•"/>
              <a:tabLst/>
              <a:defRPr/>
            </a:pPr>
            <a:r>
              <a:rPr kumimoji="0" lang="en-US" sz="17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Guerrilla Marketing has changed over the years. Today Guerrilla Marketing is often only used in the form of a campaign. </a:t>
            </a:r>
          </a:p>
          <a:p>
            <a:pPr marL="285750" marR="0" lvl="0" indent="-285750" algn="l" defTabSz="685800" rtl="0" eaLnBrk="1" fontAlgn="auto" latinLnBrk="0" hangingPunct="1">
              <a:lnSpc>
                <a:spcPct val="110000"/>
              </a:lnSpc>
              <a:spcBef>
                <a:spcPts val="0"/>
              </a:spcBef>
              <a:spcAft>
                <a:spcPts val="800"/>
              </a:spcAft>
              <a:buClr>
                <a:srgbClr val="B71E42"/>
              </a:buClr>
              <a:buSzPct val="100000"/>
              <a:buFont typeface="Arial" panose="020B0604020202020204" pitchFamily="34" charset="0"/>
              <a:buChar char="•"/>
              <a:tabLst/>
              <a:defRPr/>
            </a:pPr>
            <a:r>
              <a:rPr kumimoji="0" lang="en-US" sz="17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The balance in the marketing mix shifts towards one of the 4 P’s.  70% of the campaigns put their focus on promotion. The remaining 30% place their focus equally on price, place and product.</a:t>
            </a:r>
          </a:p>
          <a:p>
            <a:pPr marL="285750" marR="0" lvl="0" indent="-285750" algn="l" defTabSz="685800" rtl="0" eaLnBrk="1" fontAlgn="auto" latinLnBrk="0" hangingPunct="1">
              <a:lnSpc>
                <a:spcPct val="110000"/>
              </a:lnSpc>
              <a:spcBef>
                <a:spcPts val="0"/>
              </a:spcBef>
              <a:spcAft>
                <a:spcPts val="800"/>
              </a:spcAft>
              <a:buClr>
                <a:srgbClr val="B71E42"/>
              </a:buClr>
              <a:buSzPct val="100000"/>
              <a:buFont typeface="Arial" panose="020B0604020202020204" pitchFamily="34" charset="0"/>
              <a:buChar char="•"/>
              <a:tabLst/>
              <a:defRPr/>
            </a:pPr>
            <a:r>
              <a:rPr kumimoji="0" lang="en-US" sz="17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Price (10%) Even though we live in a world where prices play a big role within the purchase decision, only 10% of all Guerrilla activities focus on price .</a:t>
            </a:r>
          </a:p>
          <a:p>
            <a:pPr marL="285750" marR="0" lvl="0" indent="-285750" algn="l" defTabSz="685800" rtl="0" eaLnBrk="1" fontAlgn="auto" latinLnBrk="0" hangingPunct="1">
              <a:lnSpc>
                <a:spcPct val="110000"/>
              </a:lnSpc>
              <a:spcBef>
                <a:spcPts val="0"/>
              </a:spcBef>
              <a:spcAft>
                <a:spcPts val="800"/>
              </a:spcAft>
              <a:buClr>
                <a:srgbClr val="B71E42"/>
              </a:buClr>
              <a:buSzPct val="100000"/>
              <a:buFont typeface="Arial" panose="020B0604020202020204" pitchFamily="34" charset="0"/>
              <a:buChar char="•"/>
              <a:tabLst/>
              <a:defRPr/>
            </a:pPr>
            <a:r>
              <a:rPr kumimoji="0" lang="en-US" sz="17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Promotion (70%) In most cases Guerrilla Marketing appears in the form of promotion. </a:t>
            </a:r>
          </a:p>
          <a:p>
            <a:pPr marL="285750" marR="0" lvl="0" indent="-285750" algn="l" defTabSz="685800" rtl="0" eaLnBrk="1" fontAlgn="auto" latinLnBrk="0" hangingPunct="1">
              <a:lnSpc>
                <a:spcPct val="110000"/>
              </a:lnSpc>
              <a:spcBef>
                <a:spcPts val="0"/>
              </a:spcBef>
              <a:spcAft>
                <a:spcPts val="800"/>
              </a:spcAft>
              <a:buClr>
                <a:srgbClr val="B71E42"/>
              </a:buClr>
              <a:buSzPct val="100000"/>
              <a:buFont typeface="Arial" panose="020B0604020202020204" pitchFamily="34" charset="0"/>
              <a:buChar char="•"/>
              <a:tabLst/>
              <a:defRPr/>
            </a:pPr>
            <a:r>
              <a:rPr kumimoji="0" lang="en-US" sz="17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Distribution (10%) The distribution of a product can also be a special experience for the customer. A good distribution can boost sales tremendously. </a:t>
            </a:r>
          </a:p>
          <a:p>
            <a:pPr marL="285750" marR="0" lvl="0" indent="-285750" algn="l" defTabSz="685800" rtl="0" eaLnBrk="1" fontAlgn="auto" latinLnBrk="0" hangingPunct="1">
              <a:lnSpc>
                <a:spcPct val="110000"/>
              </a:lnSpc>
              <a:spcBef>
                <a:spcPts val="0"/>
              </a:spcBef>
              <a:spcAft>
                <a:spcPts val="800"/>
              </a:spcAft>
              <a:buClr>
                <a:srgbClr val="B71E42"/>
              </a:buClr>
              <a:buSzPct val="100000"/>
              <a:buFont typeface="Arial" panose="020B0604020202020204" pitchFamily="34" charset="0"/>
              <a:buChar char="•"/>
              <a:tabLst/>
              <a:defRPr/>
            </a:pPr>
            <a:r>
              <a:rPr kumimoji="0" lang="en-US" sz="17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Packaging (10%) Also the packaging, the form, and the brand can be a vehicle for Guerrilla Marketing</a:t>
            </a:r>
          </a:p>
          <a:p>
            <a:pPr marL="285750" marR="0" lvl="0" indent="-285750" algn="l" defTabSz="685800" rtl="0" eaLnBrk="1" fontAlgn="auto" latinLnBrk="0" hangingPunct="1">
              <a:lnSpc>
                <a:spcPct val="110000"/>
              </a:lnSpc>
              <a:spcBef>
                <a:spcPts val="0"/>
              </a:spcBef>
              <a:spcAft>
                <a:spcPts val="800"/>
              </a:spcAft>
              <a:buClr>
                <a:srgbClr val="B71E42"/>
              </a:buClr>
              <a:buSzPct val="100000"/>
              <a:buFont typeface="Arial" panose="020B0604020202020204" pitchFamily="34" charset="0"/>
              <a:buChar char="•"/>
              <a:tabLst/>
              <a:defRPr/>
            </a:pPr>
            <a:endParaRPr kumimoji="0" lang="en-US" sz="17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884862" y="1621552"/>
            <a:ext cx="5125538" cy="415498"/>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2100" b="0" i="0" u="none" strike="noStrike" kern="1200" cap="none" spc="0" normalizeH="0" baseline="0" noProof="0">
                <a:ln>
                  <a:noFill/>
                </a:ln>
                <a:solidFill>
                  <a:srgbClr val="FF9518"/>
                </a:solidFill>
                <a:effectLst/>
                <a:uLnTx/>
                <a:uFillTx/>
                <a:latin typeface="Calibri"/>
                <a:ea typeface="+mn-ea"/>
                <a:cs typeface="Tajawal Medium" panose="00000600000000000000" pitchFamily="2" charset="-78"/>
              </a:rPr>
              <a:t>GUERRILLA MARKETINGIN MARKETING MIX</a:t>
            </a:r>
            <a:endParaRPr kumimoji="0" lang="en-US" sz="2100" b="0" i="0" u="none" strike="noStrike" kern="1200" cap="none" spc="0" normalizeH="0" baseline="0" noProof="0" dirty="0">
              <a:ln>
                <a:noFill/>
              </a:ln>
              <a:solidFill>
                <a:srgbClr val="FF9518"/>
              </a:solidFill>
              <a:effectLst/>
              <a:uLnTx/>
              <a:uFillTx/>
              <a:latin typeface="Calibri"/>
              <a:ea typeface="+mn-ea"/>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706731" y="1558797"/>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64862" y="1589230"/>
            <a:ext cx="776117" cy="300082"/>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35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1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10634" y="1781092"/>
            <a:ext cx="724671" cy="715581"/>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405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7</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6948469" y="5576724"/>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259138" y="1058973"/>
            <a:ext cx="1728856" cy="807257"/>
          </a:xfrm>
          <a:prstGeom prst="rect">
            <a:avLst/>
          </a:prstGeom>
        </p:spPr>
      </p:pic>
    </p:spTree>
    <p:extLst>
      <p:ext uri="{BB962C8B-B14F-4D97-AF65-F5344CB8AC3E}">
        <p14:creationId xmlns:p14="http://schemas.microsoft.com/office/powerpoint/2010/main" val="15105205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4800" y="2580098"/>
            <a:ext cx="8683194" cy="35921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l" defTabSz="685800" rtl="0" eaLnBrk="1" fontAlgn="auto" latinLnBrk="0" hangingPunct="1">
              <a:lnSpc>
                <a:spcPct val="110000"/>
              </a:lnSpc>
              <a:spcBef>
                <a:spcPts val="0"/>
              </a:spcBef>
              <a:spcAft>
                <a:spcPts val="800"/>
              </a:spcAft>
              <a:buClr>
                <a:srgbClr val="B71E42"/>
              </a:buClr>
              <a:buSzPct val="100000"/>
              <a:buFont typeface="Arial" panose="020B0604020202020204" pitchFamily="34" charset="0"/>
              <a:buChar char="•"/>
              <a:tabLst/>
              <a:defRPr/>
            </a:pPr>
            <a:r>
              <a:rPr kumimoji="0" lang="en-US" sz="1700" i="0" u="sng"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Alternative Marketing ◦ </a:t>
            </a:r>
            <a:r>
              <a:rPr kumimoji="0" lang="en-US" sz="17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This is a popular type of guerrilla marketing which uses non-traditional ways of advertising a product. Generally, this form of marketing involves using some form of a publicity statement that is released by the company that does not directly market or promote the product but creates an appeal base for the product in question, thereby informing consumers of its existence.</a:t>
            </a:r>
          </a:p>
          <a:p>
            <a:pPr marL="285750" marR="0" lvl="0" indent="-285750" algn="l" defTabSz="685800" rtl="0" eaLnBrk="1" fontAlgn="auto" latinLnBrk="0" hangingPunct="1">
              <a:lnSpc>
                <a:spcPct val="110000"/>
              </a:lnSpc>
              <a:spcBef>
                <a:spcPts val="0"/>
              </a:spcBef>
              <a:spcAft>
                <a:spcPts val="800"/>
              </a:spcAft>
              <a:buClr>
                <a:srgbClr val="B71E42"/>
              </a:buClr>
              <a:buSzPct val="100000"/>
              <a:buFont typeface="Arial" panose="020B0604020202020204" pitchFamily="34" charset="0"/>
              <a:buChar char="•"/>
              <a:tabLst/>
              <a:defRPr/>
            </a:pPr>
            <a:r>
              <a:rPr kumimoji="0" lang="en-US" sz="1700" i="0" u="sng"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Ambient Marketing ◦ </a:t>
            </a:r>
            <a:r>
              <a:rPr kumimoji="0" lang="en-US" sz="17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Of all the different categories of guerrilla marketing that exist, ambient marketing tends to cost the most. This is because of the fact that this type of marketing usually involves making use of a venue and then recreating it, the fees for which can be quite high. In this form of marketing, you use the one thing that is best synonymous with the company and then place it in other venues or things, which would normally not be associated with your company or products.</a:t>
            </a:r>
          </a:p>
        </p:txBody>
      </p:sp>
      <p:sp>
        <p:nvSpPr>
          <p:cNvPr id="3" name="TextBox 2">
            <a:extLst>
              <a:ext uri="{FF2B5EF4-FFF2-40B4-BE49-F238E27FC236}">
                <a16:creationId xmlns:a16="http://schemas.microsoft.com/office/drawing/2014/main" id="{F9A80F9F-74DB-1D57-04E8-E20E92A09B0A}"/>
              </a:ext>
            </a:extLst>
          </p:cNvPr>
          <p:cNvSpPr txBox="1"/>
          <p:nvPr/>
        </p:nvSpPr>
        <p:spPr>
          <a:xfrm>
            <a:off x="1884862" y="1621552"/>
            <a:ext cx="4668338" cy="738664"/>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2100" b="0" i="0" u="none" strike="noStrike" kern="1200" cap="none" spc="0" normalizeH="0" baseline="0" noProof="0">
                <a:ln>
                  <a:noFill/>
                </a:ln>
                <a:solidFill>
                  <a:srgbClr val="FF9518"/>
                </a:solidFill>
                <a:effectLst/>
                <a:uLnTx/>
                <a:uFillTx/>
                <a:latin typeface="Calibri"/>
                <a:ea typeface="+mn-ea"/>
                <a:cs typeface="Tajawal Medium" panose="00000600000000000000" pitchFamily="2" charset="-78"/>
              </a:rPr>
              <a:t>Types of Guerrilla Marketing</a:t>
            </a:r>
            <a:br>
              <a:rPr kumimoji="0" lang="en-US" sz="2100" b="0" i="0" u="none" strike="noStrike" kern="1200" cap="none" spc="0" normalizeH="0" baseline="0" noProof="0">
                <a:ln>
                  <a:noFill/>
                </a:ln>
                <a:solidFill>
                  <a:srgbClr val="FF9518"/>
                </a:solidFill>
                <a:effectLst/>
                <a:uLnTx/>
                <a:uFillTx/>
                <a:latin typeface="Calibri"/>
                <a:ea typeface="+mn-ea"/>
                <a:cs typeface="Tajawal Medium" panose="00000600000000000000" pitchFamily="2" charset="-78"/>
              </a:rPr>
            </a:br>
            <a:endParaRPr kumimoji="0" lang="en-US" sz="2100" b="0" i="0" u="none" strike="noStrike" kern="1200" cap="none" spc="0" normalizeH="0" baseline="0" noProof="0" dirty="0">
              <a:ln>
                <a:noFill/>
              </a:ln>
              <a:solidFill>
                <a:srgbClr val="FF9518"/>
              </a:solidFill>
              <a:effectLst/>
              <a:uLnTx/>
              <a:uFillTx/>
              <a:latin typeface="Calibri"/>
              <a:ea typeface="+mn-ea"/>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706731" y="1558797"/>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64862" y="1589230"/>
            <a:ext cx="776117" cy="300082"/>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35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1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10634" y="1781092"/>
            <a:ext cx="724671" cy="715581"/>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405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7</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6948469" y="5576724"/>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259138" y="1058973"/>
            <a:ext cx="1728856" cy="807257"/>
          </a:xfrm>
          <a:prstGeom prst="rect">
            <a:avLst/>
          </a:prstGeom>
        </p:spPr>
      </p:pic>
    </p:spTree>
    <p:extLst>
      <p:ext uri="{BB962C8B-B14F-4D97-AF65-F5344CB8AC3E}">
        <p14:creationId xmlns:p14="http://schemas.microsoft.com/office/powerpoint/2010/main" val="11080514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4800" y="2580098"/>
            <a:ext cx="8683194" cy="35921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228600" algn="l" defTabSz="685800" rtl="0" eaLnBrk="1" fontAlgn="auto" latinLnBrk="0" hangingPunct="1">
              <a:lnSpc>
                <a:spcPct val="110000"/>
              </a:lnSpc>
              <a:spcBef>
                <a:spcPts val="0"/>
              </a:spcBef>
              <a:spcAft>
                <a:spcPts val="800"/>
              </a:spcAft>
              <a:buClr>
                <a:srgbClr val="B71E42"/>
              </a:buClr>
              <a:buSzPct val="100000"/>
              <a:buFont typeface="Arial" panose="020B0604020202020204" pitchFamily="34" charset="0"/>
              <a:buChar char="•"/>
              <a:tabLst/>
              <a:defRPr/>
            </a:pPr>
            <a:r>
              <a:rPr kumimoji="0" lang="en-US" sz="1600" i="0" u="sng"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Astroturfing ◦ </a:t>
            </a:r>
            <a:r>
              <a:rPr kumimoji="0" lang="en-US" sz="16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This form of marketing is very similar to the grassroots movement in which individuals promote a product because of the good experience they have had with it. But unlike the latter, which is an honest promotion, in astroturfing (which is generally done through blogs), the people promoting the products are often on the payroll of the company or own the company themselves. The bloggers do not reveal that they are connected to the company.</a:t>
            </a:r>
          </a:p>
          <a:p>
            <a:pPr marL="0" marR="0" lvl="0" indent="-228600" algn="l" defTabSz="685800" rtl="0" eaLnBrk="1" fontAlgn="auto" latinLnBrk="0" hangingPunct="1">
              <a:lnSpc>
                <a:spcPct val="110000"/>
              </a:lnSpc>
              <a:spcBef>
                <a:spcPts val="0"/>
              </a:spcBef>
              <a:spcAft>
                <a:spcPts val="800"/>
              </a:spcAft>
              <a:buClr>
                <a:srgbClr val="B71E42"/>
              </a:buClr>
              <a:buSzPct val="100000"/>
              <a:buFont typeface="Arial" panose="020B0604020202020204" pitchFamily="34" charset="0"/>
              <a:buChar char="•"/>
              <a:tabLst/>
              <a:defRPr/>
            </a:pPr>
            <a:r>
              <a:rPr kumimoji="0" lang="en-US" sz="1600" i="0" u="sng"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Experiential Marketing ◦ </a:t>
            </a:r>
            <a:r>
              <a:rPr kumimoji="0" lang="en-US" sz="16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In this form of marketing, the attempt is to allow a prospective consumer to experience the product in question, so that they have something tangible to connect with. The company allows people to experience the product in question. It is often stated that this form of marketing allows the consumer to make a more informed and intelligent decision.</a:t>
            </a:r>
          </a:p>
        </p:txBody>
      </p:sp>
      <p:sp>
        <p:nvSpPr>
          <p:cNvPr id="3" name="TextBox 2">
            <a:extLst>
              <a:ext uri="{FF2B5EF4-FFF2-40B4-BE49-F238E27FC236}">
                <a16:creationId xmlns:a16="http://schemas.microsoft.com/office/drawing/2014/main" id="{F9A80F9F-74DB-1D57-04E8-E20E92A09B0A}"/>
              </a:ext>
            </a:extLst>
          </p:cNvPr>
          <p:cNvSpPr txBox="1"/>
          <p:nvPr/>
        </p:nvSpPr>
        <p:spPr>
          <a:xfrm>
            <a:off x="1884862" y="1621552"/>
            <a:ext cx="4668338" cy="738664"/>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2100" b="0" i="0" u="none" strike="noStrike" kern="1200" cap="none" spc="0" normalizeH="0" baseline="0" noProof="0">
                <a:ln>
                  <a:noFill/>
                </a:ln>
                <a:solidFill>
                  <a:srgbClr val="FF9518"/>
                </a:solidFill>
                <a:effectLst/>
                <a:uLnTx/>
                <a:uFillTx/>
                <a:latin typeface="Calibri"/>
                <a:ea typeface="+mn-ea"/>
                <a:cs typeface="Tajawal Medium" panose="00000600000000000000" pitchFamily="2" charset="-78"/>
              </a:rPr>
              <a:t>Types of Guerrilla Marketing</a:t>
            </a:r>
            <a:br>
              <a:rPr kumimoji="0" lang="en-US" sz="2100" b="0" i="0" u="none" strike="noStrike" kern="1200" cap="none" spc="0" normalizeH="0" baseline="0" noProof="0">
                <a:ln>
                  <a:noFill/>
                </a:ln>
                <a:solidFill>
                  <a:srgbClr val="FF9518"/>
                </a:solidFill>
                <a:effectLst/>
                <a:uLnTx/>
                <a:uFillTx/>
                <a:latin typeface="Calibri"/>
                <a:ea typeface="+mn-ea"/>
                <a:cs typeface="Tajawal Medium" panose="00000600000000000000" pitchFamily="2" charset="-78"/>
              </a:rPr>
            </a:br>
            <a:endParaRPr kumimoji="0" lang="en-US" sz="2100" b="0" i="0" u="none" strike="noStrike" kern="1200" cap="none" spc="0" normalizeH="0" baseline="0" noProof="0" dirty="0">
              <a:ln>
                <a:noFill/>
              </a:ln>
              <a:solidFill>
                <a:srgbClr val="FF9518"/>
              </a:solidFill>
              <a:effectLst/>
              <a:uLnTx/>
              <a:uFillTx/>
              <a:latin typeface="Calibri"/>
              <a:ea typeface="+mn-ea"/>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706731" y="1558797"/>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64862" y="1589230"/>
            <a:ext cx="776117" cy="300082"/>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35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1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10634" y="1781092"/>
            <a:ext cx="724671" cy="715581"/>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405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7</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6948469" y="5576724"/>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259138" y="1058973"/>
            <a:ext cx="1728856" cy="807257"/>
          </a:xfrm>
          <a:prstGeom prst="rect">
            <a:avLst/>
          </a:prstGeom>
        </p:spPr>
      </p:pic>
    </p:spTree>
    <p:extLst>
      <p:ext uri="{BB962C8B-B14F-4D97-AF65-F5344CB8AC3E}">
        <p14:creationId xmlns:p14="http://schemas.microsoft.com/office/powerpoint/2010/main" val="32530212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4800" y="2580098"/>
            <a:ext cx="8683194" cy="35921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228600" algn="l" defTabSz="685800" rtl="0" eaLnBrk="1" fontAlgn="auto" latinLnBrk="0" hangingPunct="1">
              <a:lnSpc>
                <a:spcPct val="110000"/>
              </a:lnSpc>
              <a:spcBef>
                <a:spcPts val="0"/>
              </a:spcBef>
              <a:spcAft>
                <a:spcPts val="800"/>
              </a:spcAft>
              <a:buClr>
                <a:srgbClr val="B71E42"/>
              </a:buClr>
              <a:buSzPct val="100000"/>
              <a:buFont typeface="Arial" panose="020B0604020202020204" pitchFamily="34" charset="0"/>
              <a:buChar char="•"/>
              <a:tabLst/>
              <a:defRPr/>
            </a:pPr>
            <a:r>
              <a:rPr kumimoji="0" lang="en-US" sz="1400" b="1" i="0" u="sng"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Presume Marketing ◦ </a:t>
            </a:r>
            <a:r>
              <a:rPr kumimoji="0" lang="en-US" sz="14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This is the form of guerrilla marketing where the company aims at making people realize the presence of the product. They try to achieve this by placing products in those places where they are bound to get a lot of recognition and exposure. Product placement in movies and television shows is often considered to be a type of presume marketing. On the Internet when you place notes or photographs on different websites you are indulging in presume marketing.</a:t>
            </a:r>
          </a:p>
          <a:p>
            <a:pPr marR="0" lvl="0" algn="l" defTabSz="685800" rtl="0" eaLnBrk="1" fontAlgn="auto" latinLnBrk="0" hangingPunct="1">
              <a:lnSpc>
                <a:spcPct val="110000"/>
              </a:lnSpc>
              <a:spcBef>
                <a:spcPts val="0"/>
              </a:spcBef>
              <a:spcAft>
                <a:spcPts val="800"/>
              </a:spcAft>
              <a:buClr>
                <a:srgbClr val="B71E42"/>
              </a:buClr>
              <a:buSzPct val="100000"/>
              <a:tabLst/>
              <a:defRPr/>
            </a:pPr>
            <a:endParaRPr kumimoji="0" lang="en-US" sz="14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endParaRPr>
          </a:p>
          <a:p>
            <a:pPr marL="0" marR="0" lvl="0" indent="-228600" algn="l" defTabSz="685800" rtl="0" eaLnBrk="1" fontAlgn="auto" latinLnBrk="0" hangingPunct="1">
              <a:lnSpc>
                <a:spcPct val="110000"/>
              </a:lnSpc>
              <a:spcBef>
                <a:spcPts val="0"/>
              </a:spcBef>
              <a:spcAft>
                <a:spcPts val="800"/>
              </a:spcAft>
              <a:buClr>
                <a:srgbClr val="B71E42"/>
              </a:buClr>
              <a:buSzPct val="100000"/>
              <a:buFont typeface="Arial" panose="020B0604020202020204" pitchFamily="34" charset="0"/>
              <a:buChar char="•"/>
              <a:tabLst/>
              <a:defRPr/>
            </a:pPr>
            <a:r>
              <a:rPr kumimoji="0" lang="en-US" sz="1400" b="1" i="0" u="sng"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Tissue Packing Marketing ◦ </a:t>
            </a:r>
            <a:r>
              <a:rPr kumimoji="0" lang="en-US" sz="14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Made </a:t>
            </a:r>
            <a:r>
              <a:rPr kumimoji="0" lang="en-US" sz="16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popular</a:t>
            </a:r>
            <a:r>
              <a:rPr kumimoji="0" lang="en-US" sz="14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 in Japan, this form of advertising as the name suggests, involves promoting products on the cover of tissue papers. Since it is such a commonly used product and can be retained for a while, it is a great way of ensuring that the product remains in the memory of the consumer. This technique is generally considered to be more useful than advertising on flyers.</a:t>
            </a:r>
          </a:p>
        </p:txBody>
      </p:sp>
      <p:sp>
        <p:nvSpPr>
          <p:cNvPr id="3" name="TextBox 2">
            <a:extLst>
              <a:ext uri="{FF2B5EF4-FFF2-40B4-BE49-F238E27FC236}">
                <a16:creationId xmlns:a16="http://schemas.microsoft.com/office/drawing/2014/main" id="{F9A80F9F-74DB-1D57-04E8-E20E92A09B0A}"/>
              </a:ext>
            </a:extLst>
          </p:cNvPr>
          <p:cNvSpPr txBox="1"/>
          <p:nvPr/>
        </p:nvSpPr>
        <p:spPr>
          <a:xfrm>
            <a:off x="1884862" y="1621552"/>
            <a:ext cx="4668338" cy="738664"/>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2100" b="0" i="0" u="none" strike="noStrike" kern="1200" cap="none" spc="0" normalizeH="0" baseline="0" noProof="0">
                <a:ln>
                  <a:noFill/>
                </a:ln>
                <a:solidFill>
                  <a:srgbClr val="FF9518"/>
                </a:solidFill>
                <a:effectLst/>
                <a:uLnTx/>
                <a:uFillTx/>
                <a:latin typeface="Calibri"/>
                <a:ea typeface="+mn-ea"/>
                <a:cs typeface="Tajawal Medium" panose="00000600000000000000" pitchFamily="2" charset="-78"/>
              </a:rPr>
              <a:t>Types of Guerrilla Marketing</a:t>
            </a:r>
            <a:br>
              <a:rPr kumimoji="0" lang="en-US" sz="2100" b="0" i="0" u="none" strike="noStrike" kern="1200" cap="none" spc="0" normalizeH="0" baseline="0" noProof="0">
                <a:ln>
                  <a:noFill/>
                </a:ln>
                <a:solidFill>
                  <a:srgbClr val="FF9518"/>
                </a:solidFill>
                <a:effectLst/>
                <a:uLnTx/>
                <a:uFillTx/>
                <a:latin typeface="Calibri"/>
                <a:ea typeface="+mn-ea"/>
                <a:cs typeface="Tajawal Medium" panose="00000600000000000000" pitchFamily="2" charset="-78"/>
              </a:rPr>
            </a:br>
            <a:endParaRPr kumimoji="0" lang="en-US" sz="2100" b="0" i="0" u="none" strike="noStrike" kern="1200" cap="none" spc="0" normalizeH="0" baseline="0" noProof="0" dirty="0">
              <a:ln>
                <a:noFill/>
              </a:ln>
              <a:solidFill>
                <a:srgbClr val="FF9518"/>
              </a:solidFill>
              <a:effectLst/>
              <a:uLnTx/>
              <a:uFillTx/>
              <a:latin typeface="Calibri"/>
              <a:ea typeface="+mn-ea"/>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706731" y="1558797"/>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64862" y="1589230"/>
            <a:ext cx="776117" cy="300082"/>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35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1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10634" y="1781092"/>
            <a:ext cx="724671" cy="715581"/>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405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7</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6948469" y="5576724"/>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259138" y="1058973"/>
            <a:ext cx="1728856" cy="807257"/>
          </a:xfrm>
          <a:prstGeom prst="rect">
            <a:avLst/>
          </a:prstGeom>
        </p:spPr>
      </p:pic>
    </p:spTree>
    <p:extLst>
      <p:ext uri="{BB962C8B-B14F-4D97-AF65-F5344CB8AC3E}">
        <p14:creationId xmlns:p14="http://schemas.microsoft.com/office/powerpoint/2010/main" val="36160218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4800" y="2580098"/>
            <a:ext cx="8683194" cy="35921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228600" algn="l" defTabSz="685800" rtl="0" eaLnBrk="1" fontAlgn="auto" latinLnBrk="0" hangingPunct="1">
              <a:lnSpc>
                <a:spcPct val="110000"/>
              </a:lnSpc>
              <a:spcBef>
                <a:spcPts val="0"/>
              </a:spcBef>
              <a:spcAft>
                <a:spcPts val="800"/>
              </a:spcAft>
              <a:buClr>
                <a:srgbClr val="B71E42"/>
              </a:buClr>
              <a:buSzPct val="100000"/>
              <a:buFont typeface="Arial" panose="020B0604020202020204" pitchFamily="34" charset="0"/>
              <a:buChar char="•"/>
              <a:tabLst/>
              <a:defRPr/>
            </a:pPr>
            <a:r>
              <a:rPr kumimoji="0" lang="en-US" sz="1500" b="1" i="0" u="sng"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Undercover Marketing ◦ </a:t>
            </a:r>
            <a:r>
              <a:rPr kumimoji="0" lang="en-US" sz="15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Also known as stealth marketing, it involves the use of a celebrity to advertise the product by using it in public places. They vocalize their loyalties to the product that they are using. In this manner, the celeb is encouraging fans to use the same product that he is using and is creating awareness about the product.</a:t>
            </a:r>
          </a:p>
          <a:p>
            <a:pPr marL="0" marR="0" lvl="0" indent="-228600" algn="l" defTabSz="685800" rtl="0" eaLnBrk="1" fontAlgn="auto" latinLnBrk="0" hangingPunct="1">
              <a:lnSpc>
                <a:spcPct val="110000"/>
              </a:lnSpc>
              <a:spcBef>
                <a:spcPts val="0"/>
              </a:spcBef>
              <a:spcAft>
                <a:spcPts val="800"/>
              </a:spcAft>
              <a:buClr>
                <a:srgbClr val="B71E42"/>
              </a:buClr>
              <a:buSzPct val="100000"/>
              <a:buFont typeface="Arial" panose="020B0604020202020204" pitchFamily="34" charset="0"/>
              <a:buChar char="•"/>
              <a:tabLst/>
              <a:defRPr/>
            </a:pPr>
            <a:endParaRPr kumimoji="0" lang="en-US" sz="15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endParaRPr>
          </a:p>
          <a:p>
            <a:pPr marL="0" marR="0" lvl="0" indent="-228600" algn="l" defTabSz="685800" rtl="0" eaLnBrk="1" fontAlgn="auto" latinLnBrk="0" hangingPunct="1">
              <a:lnSpc>
                <a:spcPct val="110000"/>
              </a:lnSpc>
              <a:spcBef>
                <a:spcPts val="0"/>
              </a:spcBef>
              <a:spcAft>
                <a:spcPts val="800"/>
              </a:spcAft>
              <a:buClr>
                <a:srgbClr val="B71E42"/>
              </a:buClr>
              <a:buSzPct val="100000"/>
              <a:buFont typeface="Arial" panose="020B0604020202020204" pitchFamily="34" charset="0"/>
              <a:buChar char="•"/>
              <a:tabLst/>
              <a:defRPr/>
            </a:pPr>
            <a:r>
              <a:rPr kumimoji="0" lang="en-US" sz="1500" b="1" i="0" u="sng"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Viral Marketing ◦ </a:t>
            </a:r>
            <a:r>
              <a:rPr kumimoji="0" lang="en-US" sz="15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This type of guerrilla marketing uses different social networking sites and popular games and videos to create recognition for the brand and the product. The technique is such that if a commercial captures the attention of the target base, it will be circulated by them without the company having to incur any costs. The reason it is called viral marketing is because of the comparison that has been made to the spread of computer viruses.</a:t>
            </a:r>
          </a:p>
        </p:txBody>
      </p:sp>
      <p:sp>
        <p:nvSpPr>
          <p:cNvPr id="3" name="TextBox 2">
            <a:extLst>
              <a:ext uri="{FF2B5EF4-FFF2-40B4-BE49-F238E27FC236}">
                <a16:creationId xmlns:a16="http://schemas.microsoft.com/office/drawing/2014/main" id="{F9A80F9F-74DB-1D57-04E8-E20E92A09B0A}"/>
              </a:ext>
            </a:extLst>
          </p:cNvPr>
          <p:cNvSpPr txBox="1"/>
          <p:nvPr/>
        </p:nvSpPr>
        <p:spPr>
          <a:xfrm>
            <a:off x="1884862" y="1621552"/>
            <a:ext cx="4668338" cy="738664"/>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2100" b="0" i="0" u="none" strike="noStrike" kern="1200" cap="none" spc="0" normalizeH="0" baseline="0" noProof="0">
                <a:ln>
                  <a:noFill/>
                </a:ln>
                <a:solidFill>
                  <a:srgbClr val="FF9518"/>
                </a:solidFill>
                <a:effectLst/>
                <a:uLnTx/>
                <a:uFillTx/>
                <a:latin typeface="Calibri"/>
                <a:ea typeface="+mn-ea"/>
                <a:cs typeface="Tajawal Medium" panose="00000600000000000000" pitchFamily="2" charset="-78"/>
              </a:rPr>
              <a:t>Types of Guerrilla Marketing</a:t>
            </a:r>
            <a:br>
              <a:rPr kumimoji="0" lang="en-US" sz="2100" b="0" i="0" u="none" strike="noStrike" kern="1200" cap="none" spc="0" normalizeH="0" baseline="0" noProof="0">
                <a:ln>
                  <a:noFill/>
                </a:ln>
                <a:solidFill>
                  <a:srgbClr val="FF9518"/>
                </a:solidFill>
                <a:effectLst/>
                <a:uLnTx/>
                <a:uFillTx/>
                <a:latin typeface="Calibri"/>
                <a:ea typeface="+mn-ea"/>
                <a:cs typeface="Tajawal Medium" panose="00000600000000000000" pitchFamily="2" charset="-78"/>
              </a:rPr>
            </a:br>
            <a:endParaRPr kumimoji="0" lang="en-US" sz="2100" b="0" i="0" u="none" strike="noStrike" kern="1200" cap="none" spc="0" normalizeH="0" baseline="0" noProof="0" dirty="0">
              <a:ln>
                <a:noFill/>
              </a:ln>
              <a:solidFill>
                <a:srgbClr val="FF9518"/>
              </a:solidFill>
              <a:effectLst/>
              <a:uLnTx/>
              <a:uFillTx/>
              <a:latin typeface="Calibri"/>
              <a:ea typeface="+mn-ea"/>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706731" y="1558797"/>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64862" y="1589230"/>
            <a:ext cx="776117" cy="300082"/>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35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1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10634" y="1781092"/>
            <a:ext cx="724671" cy="715581"/>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405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7</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6948469" y="5576724"/>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259138" y="1058973"/>
            <a:ext cx="1728856" cy="807257"/>
          </a:xfrm>
          <a:prstGeom prst="rect">
            <a:avLst/>
          </a:prstGeom>
        </p:spPr>
      </p:pic>
    </p:spTree>
    <p:extLst>
      <p:ext uri="{BB962C8B-B14F-4D97-AF65-F5344CB8AC3E}">
        <p14:creationId xmlns:p14="http://schemas.microsoft.com/office/powerpoint/2010/main" val="9555535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4800" y="2580098"/>
            <a:ext cx="8683194" cy="35921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685800" rtl="0" eaLnBrk="1" fontAlgn="auto" latinLnBrk="0" hangingPunct="1">
              <a:lnSpc>
                <a:spcPct val="110000"/>
              </a:lnSpc>
              <a:spcBef>
                <a:spcPts val="1000"/>
              </a:spcBef>
              <a:spcAft>
                <a:spcPts val="0"/>
              </a:spcAft>
              <a:buClr>
                <a:srgbClr val="B71E42"/>
              </a:buClr>
              <a:buSzPct val="100000"/>
              <a:buFont typeface="Arial" panose="020B0604020202020204" pitchFamily="34" charset="0"/>
              <a:buChar char="•"/>
              <a:tabLst/>
              <a:defRPr/>
            </a:pPr>
            <a:r>
              <a:rPr kumimoji="0" lang="en-US" sz="2000" b="1" i="0" u="sng" strike="noStrike" kern="1200" cap="none" spc="0" normalizeH="0" baseline="0" noProof="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Wild Posting ◦ </a:t>
            </a:r>
            <a:r>
              <a:rPr kumimoji="0" lang="en-US" sz="2000" b="0" i="0" u="none" strike="noStrike" kern="1200" cap="none" spc="0" normalizeH="0" baseline="0" noProof="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Unlike other types which tend to be subtle, this form involves over-the-top promotion of your product by placing posters wherever they can be placed and making the message hard to miss. Of course, the cost factor involved in this form of marketing is very less which makes it effective in the long run.</a:t>
            </a:r>
            <a:endParaRPr kumimoji="0" lang="en-US" sz="2000" b="0" i="0" u="none" strike="noStrike" kern="1200" cap="none" spc="0" normalizeH="0" baseline="0" noProof="0" dirty="0">
              <a:ln>
                <a:noFill/>
              </a:ln>
              <a:solidFill>
                <a:prstClr val="black"/>
              </a:solidFill>
              <a:effectLst/>
              <a:uLnTx/>
              <a:uFillTx/>
              <a:latin typeface="Gill Sans MT" panose="020B0502020104020203"/>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884862" y="1621552"/>
            <a:ext cx="4668338" cy="738664"/>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2100" b="0" i="0" u="none" strike="noStrike" kern="1200" cap="none" spc="0" normalizeH="0" baseline="0" noProof="0">
                <a:ln>
                  <a:noFill/>
                </a:ln>
                <a:solidFill>
                  <a:srgbClr val="FF9518"/>
                </a:solidFill>
                <a:effectLst/>
                <a:uLnTx/>
                <a:uFillTx/>
                <a:latin typeface="Calibri"/>
                <a:ea typeface="+mn-ea"/>
                <a:cs typeface="Tajawal Medium" panose="00000600000000000000" pitchFamily="2" charset="-78"/>
              </a:rPr>
              <a:t>Types of Guerrilla Marketing</a:t>
            </a:r>
            <a:br>
              <a:rPr kumimoji="0" lang="en-US" sz="2100" b="0" i="0" u="none" strike="noStrike" kern="1200" cap="none" spc="0" normalizeH="0" baseline="0" noProof="0">
                <a:ln>
                  <a:noFill/>
                </a:ln>
                <a:solidFill>
                  <a:srgbClr val="FF9518"/>
                </a:solidFill>
                <a:effectLst/>
                <a:uLnTx/>
                <a:uFillTx/>
                <a:latin typeface="Calibri"/>
                <a:ea typeface="+mn-ea"/>
                <a:cs typeface="Tajawal Medium" panose="00000600000000000000" pitchFamily="2" charset="-78"/>
              </a:rPr>
            </a:br>
            <a:endParaRPr kumimoji="0" lang="en-US" sz="2100" b="0" i="0" u="none" strike="noStrike" kern="1200" cap="none" spc="0" normalizeH="0" baseline="0" noProof="0" dirty="0">
              <a:ln>
                <a:noFill/>
              </a:ln>
              <a:solidFill>
                <a:srgbClr val="FF9518"/>
              </a:solidFill>
              <a:effectLst/>
              <a:uLnTx/>
              <a:uFillTx/>
              <a:latin typeface="Calibri"/>
              <a:ea typeface="+mn-ea"/>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706731" y="1558797"/>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64862" y="1589230"/>
            <a:ext cx="776117" cy="300082"/>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35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1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10634" y="1781092"/>
            <a:ext cx="724671" cy="715581"/>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405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7</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6948469" y="5576724"/>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259138" y="1058973"/>
            <a:ext cx="1728856" cy="807257"/>
          </a:xfrm>
          <a:prstGeom prst="rect">
            <a:avLst/>
          </a:prstGeom>
        </p:spPr>
      </p:pic>
    </p:spTree>
    <p:extLst>
      <p:ext uri="{BB962C8B-B14F-4D97-AF65-F5344CB8AC3E}">
        <p14:creationId xmlns:p14="http://schemas.microsoft.com/office/powerpoint/2010/main" val="33902867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12315" b="12315"/>
          <a:stretch/>
        </p:blipFill>
        <p:spPr>
          <a:xfrm>
            <a:off x="2209800" y="1668052"/>
            <a:ext cx="3721610" cy="1871663"/>
          </a:xfrm>
        </p:spPr>
      </p:pic>
      <p:sp>
        <p:nvSpPr>
          <p:cNvPr id="17" name="TextBox 16">
            <a:extLst>
              <a:ext uri="{FF2B5EF4-FFF2-40B4-BE49-F238E27FC236}">
                <a16:creationId xmlns:a16="http://schemas.microsoft.com/office/drawing/2014/main" id="{954B34D3-F436-A1EE-53D3-534D66D793CE}"/>
              </a:ext>
            </a:extLst>
          </p:cNvPr>
          <p:cNvSpPr txBox="1"/>
          <p:nvPr/>
        </p:nvSpPr>
        <p:spPr>
          <a:xfrm>
            <a:off x="1261902" y="4191000"/>
            <a:ext cx="6303150" cy="58477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Examples of Guerrilla Marketing </a:t>
            </a:r>
          </a:p>
        </p:txBody>
      </p:sp>
      <p:sp>
        <p:nvSpPr>
          <p:cNvPr id="18" name="Rectangle 17">
            <a:extLst>
              <a:ext uri="{FF2B5EF4-FFF2-40B4-BE49-F238E27FC236}">
                <a16:creationId xmlns:a16="http://schemas.microsoft.com/office/drawing/2014/main" id="{9BFC32B8-BDEE-2CBC-DFF5-CD482608568C}"/>
              </a:ext>
            </a:extLst>
          </p:cNvPr>
          <p:cNvSpPr/>
          <p:nvPr/>
        </p:nvSpPr>
        <p:spPr>
          <a:xfrm>
            <a:off x="7696200" y="1600200"/>
            <a:ext cx="892950" cy="74134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05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7696200" y="1578551"/>
            <a:ext cx="818257"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1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7835512" y="1765384"/>
            <a:ext cx="614325" cy="600164"/>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33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7</a:t>
            </a:r>
            <a:endParaRPr kumimoji="0" lang="en-US" sz="9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1969634" y="1232926"/>
            <a:ext cx="4887686"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A34E7560-2826-295A-607D-FDF83C320490}"/>
              </a:ext>
            </a:extLst>
          </p:cNvPr>
          <p:cNvSpPr txBox="1"/>
          <p:nvPr/>
        </p:nvSpPr>
        <p:spPr>
          <a:xfrm>
            <a:off x="6962775" y="1066800"/>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324" y="916895"/>
            <a:ext cx="1728856" cy="807257"/>
          </a:xfrm>
          <a:prstGeom prst="rect">
            <a:avLst/>
          </a:prstGeom>
        </p:spPr>
      </p:pic>
    </p:spTree>
    <p:extLst>
      <p:ext uri="{BB962C8B-B14F-4D97-AF65-F5344CB8AC3E}">
        <p14:creationId xmlns:p14="http://schemas.microsoft.com/office/powerpoint/2010/main" val="1484681941"/>
      </p:ext>
    </p:extLst>
  </p:cSld>
  <p:clrMapOvr>
    <a:masterClrMapping/>
  </p:clrMapOvr>
  <p:transition spd="slow">
    <p:comb/>
  </p:transition>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dirty="0" err="1"/>
              <a:t>Some</a:t>
            </a:r>
            <a:r>
              <a:rPr lang="fr-FR" dirty="0"/>
              <a:t> </a:t>
            </a:r>
            <a:r>
              <a:rPr lang="fr-FR" dirty="0" err="1"/>
              <a:t>Examples</a:t>
            </a:r>
            <a:r>
              <a:rPr lang="fr-FR" dirty="0"/>
              <a:t> of Guerrilla Marketing</a:t>
            </a:r>
          </a:p>
        </p:txBody>
      </p:sp>
      <p:pic>
        <p:nvPicPr>
          <p:cNvPr id="32770" name="Picture 2" descr="C:\Users\win7\Desktop\guerrilla marketing\is (2).jpg"/>
          <p:cNvPicPr>
            <a:picLocks noGrp="1" noChangeAspect="1" noChangeArrowheads="1"/>
          </p:cNvPicPr>
          <p:nvPr>
            <p:ph idx="1"/>
          </p:nvPr>
        </p:nvPicPr>
        <p:blipFill>
          <a:blip r:embed="rId4"/>
          <a:srcRect/>
          <a:stretch>
            <a:fillRect/>
          </a:stretch>
        </p:blipFill>
        <p:spPr bwMode="auto">
          <a:xfrm>
            <a:off x="381000" y="1752600"/>
            <a:ext cx="3581400" cy="4275931"/>
          </a:xfrm>
          <a:prstGeom prst="rect">
            <a:avLst/>
          </a:prstGeom>
          <a:noFill/>
        </p:spPr>
      </p:pic>
      <p:pic>
        <p:nvPicPr>
          <p:cNvPr id="32771" name="Picture 3" descr="C:\Users\win7\Desktop\guerrilla marketing\is.jpg"/>
          <p:cNvPicPr>
            <a:picLocks noChangeAspect="1" noChangeArrowheads="1"/>
          </p:cNvPicPr>
          <p:nvPr/>
        </p:nvPicPr>
        <p:blipFill>
          <a:blip r:embed="rId5"/>
          <a:srcRect/>
          <a:stretch>
            <a:fillRect/>
          </a:stretch>
        </p:blipFill>
        <p:spPr bwMode="auto">
          <a:xfrm>
            <a:off x="4191000" y="1752600"/>
            <a:ext cx="4330700" cy="4267200"/>
          </a:xfrm>
          <a:prstGeom prst="rect">
            <a:avLst/>
          </a:prstGeom>
          <a:noFill/>
        </p:spPr>
      </p:pic>
    </p:spTree>
  </p:cSld>
  <p:clrMapOvr>
    <a:overrideClrMapping bg1="lt1" tx1="dk1" bg2="lt2" tx2="dk2" accent1="accent1" accent2="accent2" accent3="accent3" accent4="accent4" accent5="accent5" accent6="accent6" hlink="hlink" folHlink="folHlink"/>
  </p:clrMapOvr>
  <p:transition spd="med" advTm="23243">
    <p:fade/>
  </p:transition>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34818" name="Picture 2" descr="C:\Users\win7\Desktop\guerrilla marketing\f9e15d38cf48884bf19548727ec2f228.jpg"/>
          <p:cNvPicPr>
            <a:picLocks noGrp="1" noChangeAspect="1" noChangeArrowheads="1"/>
          </p:cNvPicPr>
          <p:nvPr>
            <p:ph idx="1"/>
          </p:nvPr>
        </p:nvPicPr>
        <p:blipFill>
          <a:blip r:embed="rId4"/>
          <a:srcRect/>
          <a:stretch>
            <a:fillRect/>
          </a:stretch>
        </p:blipFill>
        <p:spPr bwMode="auto">
          <a:xfrm>
            <a:off x="381000" y="609600"/>
            <a:ext cx="3394472" cy="5592763"/>
          </a:xfrm>
          <a:prstGeom prst="rect">
            <a:avLst/>
          </a:prstGeom>
          <a:noFill/>
        </p:spPr>
      </p:pic>
      <p:sp>
        <p:nvSpPr>
          <p:cNvPr id="5" name="Slide Number Placeholder 4"/>
          <p:cNvSpPr>
            <a:spLocks noGrp="1"/>
          </p:cNvSpPr>
          <p:nvPr>
            <p:ph type="sldNum" sz="quarter" idx="12"/>
          </p:nvPr>
        </p:nvSpPr>
        <p:spPr/>
        <p:txBody>
          <a:bodyPr/>
          <a:lstStyle/>
          <a:p>
            <a:pPr>
              <a:defRPr/>
            </a:pPr>
            <a:fld id="{E5864051-CE71-4307-AF72-A8504A513796}" type="slidenum">
              <a:rPr lang="en-US" smtClean="0"/>
              <a:pPr>
                <a:defRPr/>
              </a:pPr>
              <a:t>23</a:t>
            </a:fld>
            <a:endParaRPr lang="en-US" dirty="0"/>
          </a:p>
        </p:txBody>
      </p:sp>
      <p:pic>
        <p:nvPicPr>
          <p:cNvPr id="34819" name="Picture 3" descr="C:\Users\win7\Desktop\guerrilla marketing\mars-truck.jpg"/>
          <p:cNvPicPr>
            <a:picLocks noChangeAspect="1" noChangeArrowheads="1"/>
          </p:cNvPicPr>
          <p:nvPr/>
        </p:nvPicPr>
        <p:blipFill>
          <a:blip r:embed="rId5"/>
          <a:srcRect/>
          <a:stretch>
            <a:fillRect/>
          </a:stretch>
        </p:blipFill>
        <p:spPr bwMode="auto">
          <a:xfrm>
            <a:off x="4038600" y="609600"/>
            <a:ext cx="4495800" cy="5638800"/>
          </a:xfrm>
          <a:prstGeom prst="rect">
            <a:avLst/>
          </a:prstGeom>
          <a:noFill/>
        </p:spPr>
      </p:pic>
    </p:spTree>
  </p:cSld>
  <p:clrMapOvr>
    <a:overrideClrMapping bg1="lt1" tx1="dk1" bg2="lt2" tx2="dk2" accent1="accent1" accent2="accent2" accent3="accent3" accent4="accent4" accent5="accent5" accent6="accent6" hlink="hlink" folHlink="folHlink"/>
  </p:clrMapOvr>
  <p:transition spd="med" advTm="8160">
    <p:fade/>
  </p:transition>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r-FR"/>
          </a:p>
        </p:txBody>
      </p:sp>
      <p:pic>
        <p:nvPicPr>
          <p:cNvPr id="35842" name="Picture 2" descr="C:\Users\win7\Desktop\guerrilla marketing\Guerilla-Marketing.jpeg"/>
          <p:cNvPicPr>
            <a:picLocks noGrp="1" noChangeAspect="1" noChangeArrowheads="1"/>
          </p:cNvPicPr>
          <p:nvPr>
            <p:ph idx="1"/>
          </p:nvPr>
        </p:nvPicPr>
        <p:blipFill>
          <a:blip r:embed="rId4"/>
          <a:srcRect/>
          <a:stretch>
            <a:fillRect/>
          </a:stretch>
        </p:blipFill>
        <p:spPr bwMode="auto">
          <a:xfrm>
            <a:off x="457200" y="228600"/>
            <a:ext cx="8305799" cy="5897563"/>
          </a:xfrm>
          <a:prstGeom prst="rect">
            <a:avLst/>
          </a:prstGeom>
          <a:noFill/>
        </p:spPr>
      </p:pic>
      <p:sp>
        <p:nvSpPr>
          <p:cNvPr id="4" name="Footer Placeholder 3"/>
          <p:cNvSpPr>
            <a:spLocks noGrp="1"/>
          </p:cNvSpPr>
          <p:nvPr>
            <p:ph type="ftr" sz="quarter" idx="11"/>
          </p:nvPr>
        </p:nvSpPr>
        <p:spPr/>
        <p:txBody>
          <a:bodyPr/>
          <a:lstStyle/>
          <a:p>
            <a:pPr>
              <a:defRPr/>
            </a:pPr>
            <a:r>
              <a:rPr lang="en-US" dirty="0"/>
              <a:t>Ch. 6: Building a Powerful Marketing Plan</a:t>
            </a:r>
          </a:p>
        </p:txBody>
      </p:sp>
      <p:sp>
        <p:nvSpPr>
          <p:cNvPr id="5" name="Slide Number Placeholder 4"/>
          <p:cNvSpPr>
            <a:spLocks noGrp="1"/>
          </p:cNvSpPr>
          <p:nvPr>
            <p:ph type="sldNum" sz="quarter" idx="12"/>
          </p:nvPr>
        </p:nvSpPr>
        <p:spPr/>
        <p:txBody>
          <a:bodyPr/>
          <a:lstStyle/>
          <a:p>
            <a:pPr>
              <a:defRPr/>
            </a:pPr>
            <a:fld id="{E5864051-CE71-4307-AF72-A8504A513796}" type="slidenum">
              <a:rPr lang="en-US" smtClean="0"/>
              <a:pPr>
                <a:defRPr/>
              </a:pPr>
              <a:t>24</a:t>
            </a:fld>
            <a:endParaRPr lang="en-US" dirty="0"/>
          </a:p>
        </p:txBody>
      </p:sp>
    </p:spTree>
  </p:cSld>
  <p:clrMapOvr>
    <a:overrideClrMapping bg1="lt1" tx1="dk1" bg2="lt2" tx2="dk2" accent1="accent1" accent2="accent2" accent3="accent3" accent4="accent4" accent5="accent5" accent6="accent6" hlink="hlink" folHlink="folHlink"/>
  </p:clrMapOvr>
  <p:transition spd="med" advTm="3552">
    <p:fade/>
  </p:transition>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fr-FR"/>
          </a:p>
        </p:txBody>
      </p:sp>
      <p:sp>
        <p:nvSpPr>
          <p:cNvPr id="5" name="Slide Number Placeholder 4"/>
          <p:cNvSpPr>
            <a:spLocks noGrp="1"/>
          </p:cNvSpPr>
          <p:nvPr>
            <p:ph type="sldNum" sz="quarter" idx="12"/>
          </p:nvPr>
        </p:nvSpPr>
        <p:spPr/>
        <p:txBody>
          <a:bodyPr/>
          <a:lstStyle/>
          <a:p>
            <a:pPr>
              <a:defRPr/>
            </a:pPr>
            <a:fld id="{E5864051-CE71-4307-AF72-A8504A513796}" type="slidenum">
              <a:rPr lang="en-US" smtClean="0"/>
              <a:pPr>
                <a:defRPr/>
              </a:pPr>
              <a:t>25</a:t>
            </a:fld>
            <a:endParaRPr lang="en-US" dirty="0"/>
          </a:p>
        </p:txBody>
      </p:sp>
      <p:pic>
        <p:nvPicPr>
          <p:cNvPr id="36866" name="Picture 2" descr="C:\Users\win7\Desktop\guerrilla marketing\Giant-McDonalds-coffee-cup-Media-Resources-guerilla-marketing-1.jpg"/>
          <p:cNvPicPr>
            <a:picLocks noChangeAspect="1" noChangeArrowheads="1"/>
          </p:cNvPicPr>
          <p:nvPr/>
        </p:nvPicPr>
        <p:blipFill>
          <a:blip r:embed="rId4"/>
          <a:srcRect/>
          <a:stretch>
            <a:fillRect/>
          </a:stretch>
        </p:blipFill>
        <p:spPr bwMode="auto">
          <a:xfrm>
            <a:off x="457200" y="533400"/>
            <a:ext cx="8229600" cy="5562600"/>
          </a:xfrm>
          <a:prstGeom prst="rect">
            <a:avLst/>
          </a:prstGeom>
          <a:noFill/>
        </p:spPr>
      </p:pic>
    </p:spTree>
  </p:cSld>
  <p:clrMapOvr>
    <a:overrideClrMapping bg1="lt1" tx1="dk1" bg2="lt2" tx2="dk2" accent1="accent1" accent2="accent2" accent3="accent3" accent4="accent4" accent5="accent5" accent6="accent6" hlink="hlink" folHlink="folHlink"/>
  </p:clrMapOvr>
  <p:transition spd="med" advTm="9297">
    <p:fade/>
  </p:transition>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fr-FR"/>
          </a:p>
        </p:txBody>
      </p:sp>
      <p:sp>
        <p:nvSpPr>
          <p:cNvPr id="5" name="Slide Number Placeholder 4"/>
          <p:cNvSpPr>
            <a:spLocks noGrp="1"/>
          </p:cNvSpPr>
          <p:nvPr>
            <p:ph type="sldNum" sz="quarter" idx="12"/>
          </p:nvPr>
        </p:nvSpPr>
        <p:spPr/>
        <p:txBody>
          <a:bodyPr/>
          <a:lstStyle/>
          <a:p>
            <a:pPr>
              <a:defRPr/>
            </a:pPr>
            <a:fld id="{E5864051-CE71-4307-AF72-A8504A513796}" type="slidenum">
              <a:rPr lang="en-US" smtClean="0"/>
              <a:pPr>
                <a:defRPr/>
              </a:pPr>
              <a:t>26</a:t>
            </a:fld>
            <a:endParaRPr lang="en-US" dirty="0"/>
          </a:p>
        </p:txBody>
      </p:sp>
      <p:pic>
        <p:nvPicPr>
          <p:cNvPr id="37890" name="Picture 2" descr="C:\Users\win7\Desktop\guerrilla marketing\guerrilla-marketing-adidas.jpg"/>
          <p:cNvPicPr>
            <a:picLocks noChangeAspect="1" noChangeArrowheads="1"/>
          </p:cNvPicPr>
          <p:nvPr/>
        </p:nvPicPr>
        <p:blipFill>
          <a:blip r:embed="rId4"/>
          <a:srcRect/>
          <a:stretch>
            <a:fillRect/>
          </a:stretch>
        </p:blipFill>
        <p:spPr bwMode="auto">
          <a:xfrm>
            <a:off x="381000" y="685800"/>
            <a:ext cx="8305800" cy="5486400"/>
          </a:xfrm>
          <a:prstGeom prst="rect">
            <a:avLst/>
          </a:prstGeom>
          <a:noFill/>
        </p:spPr>
      </p:pic>
    </p:spTree>
  </p:cSld>
  <p:clrMapOvr>
    <a:overrideClrMapping bg1="lt1" tx1="dk1" bg2="lt2" tx2="dk2" accent1="accent1" accent2="accent2" accent3="accent3" accent4="accent4" accent5="accent5" accent6="accent6" hlink="hlink" folHlink="folHlink"/>
  </p:clrMapOvr>
  <p:transition spd="med" advTm="1496">
    <p:fade/>
  </p:transition>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fr-FR"/>
          </a:p>
        </p:txBody>
      </p:sp>
      <p:sp>
        <p:nvSpPr>
          <p:cNvPr id="5" name="Slide Number Placeholder 4"/>
          <p:cNvSpPr>
            <a:spLocks noGrp="1"/>
          </p:cNvSpPr>
          <p:nvPr>
            <p:ph type="sldNum" sz="quarter" idx="12"/>
          </p:nvPr>
        </p:nvSpPr>
        <p:spPr/>
        <p:txBody>
          <a:bodyPr/>
          <a:lstStyle/>
          <a:p>
            <a:pPr>
              <a:defRPr/>
            </a:pPr>
            <a:fld id="{E5864051-CE71-4307-AF72-A8504A513796}" type="slidenum">
              <a:rPr lang="en-US" smtClean="0"/>
              <a:pPr>
                <a:defRPr/>
              </a:pPr>
              <a:t>27</a:t>
            </a:fld>
            <a:endParaRPr lang="en-US" dirty="0"/>
          </a:p>
        </p:txBody>
      </p:sp>
      <p:pic>
        <p:nvPicPr>
          <p:cNvPr id="38914" name="Picture 2" descr="C:\Users\win7\Desktop\guerrilla marketing\MAIN-Guerilla-Marketing-Activations-e1391764037857.jpg"/>
          <p:cNvPicPr>
            <a:picLocks noChangeAspect="1" noChangeArrowheads="1"/>
          </p:cNvPicPr>
          <p:nvPr/>
        </p:nvPicPr>
        <p:blipFill>
          <a:blip r:embed="rId4"/>
          <a:srcRect/>
          <a:stretch>
            <a:fillRect/>
          </a:stretch>
        </p:blipFill>
        <p:spPr bwMode="auto">
          <a:xfrm>
            <a:off x="457200" y="762000"/>
            <a:ext cx="8229600" cy="5334000"/>
          </a:xfrm>
          <a:prstGeom prst="rect">
            <a:avLst/>
          </a:prstGeom>
          <a:noFill/>
        </p:spPr>
      </p:pic>
    </p:spTree>
  </p:cSld>
  <p:clrMapOvr>
    <a:overrideClrMapping bg1="lt1" tx1="dk1" bg2="lt2" tx2="dk2" accent1="accent1" accent2="accent2" accent3="accent3" accent4="accent4" accent5="accent5" accent6="accent6" hlink="hlink" folHlink="folHlink"/>
  </p:clrMapOvr>
  <p:transition spd="med" advTm="1509">
    <p:fade/>
  </p:transition>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fr-FR"/>
          </a:p>
        </p:txBody>
      </p:sp>
      <p:sp>
        <p:nvSpPr>
          <p:cNvPr id="5" name="Slide Number Placeholder 4"/>
          <p:cNvSpPr>
            <a:spLocks noGrp="1"/>
          </p:cNvSpPr>
          <p:nvPr>
            <p:ph type="sldNum" sz="quarter" idx="12"/>
          </p:nvPr>
        </p:nvSpPr>
        <p:spPr/>
        <p:txBody>
          <a:bodyPr/>
          <a:lstStyle/>
          <a:p>
            <a:pPr>
              <a:defRPr/>
            </a:pPr>
            <a:fld id="{E5864051-CE71-4307-AF72-A8504A513796}" type="slidenum">
              <a:rPr lang="en-US" smtClean="0"/>
              <a:pPr>
                <a:defRPr/>
              </a:pPr>
              <a:t>28</a:t>
            </a:fld>
            <a:endParaRPr lang="en-US" dirty="0"/>
          </a:p>
        </p:txBody>
      </p:sp>
      <p:pic>
        <p:nvPicPr>
          <p:cNvPr id="39938" name="Picture 2" descr="C:\Users\win7\Desktop\guerrilla marketing\is (1).jpg"/>
          <p:cNvPicPr>
            <a:picLocks noChangeAspect="1" noChangeArrowheads="1"/>
          </p:cNvPicPr>
          <p:nvPr/>
        </p:nvPicPr>
        <p:blipFill>
          <a:blip r:embed="rId4"/>
          <a:srcRect/>
          <a:stretch>
            <a:fillRect/>
          </a:stretch>
        </p:blipFill>
        <p:spPr bwMode="auto">
          <a:xfrm>
            <a:off x="228600" y="533400"/>
            <a:ext cx="8229600" cy="5029200"/>
          </a:xfrm>
          <a:prstGeom prst="rect">
            <a:avLst/>
          </a:prstGeom>
          <a:noFill/>
        </p:spPr>
      </p:pic>
    </p:spTree>
  </p:cSld>
  <p:clrMapOvr>
    <a:overrideClrMapping bg1="lt1" tx1="dk1" bg2="lt2" tx2="dk2" accent1="accent1" accent2="accent2" accent3="accent3" accent4="accent4" accent5="accent5" accent6="accent6" hlink="hlink" folHlink="folHlink"/>
  </p:clrMapOvr>
  <p:transition spd="med" advTm="1091">
    <p:fade/>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r-FR"/>
          </a:p>
        </p:txBody>
      </p:sp>
      <p:sp>
        <p:nvSpPr>
          <p:cNvPr id="3" name="Content Placeholder 2"/>
          <p:cNvSpPr>
            <a:spLocks noGrp="1"/>
          </p:cNvSpPr>
          <p:nvPr>
            <p:ph idx="1"/>
          </p:nvPr>
        </p:nvSpPr>
        <p:spPr/>
        <p:txBody>
          <a:bodyPr/>
          <a:lstStyle/>
          <a:p>
            <a:endParaRPr lang="fr-FR"/>
          </a:p>
        </p:txBody>
      </p:sp>
      <p:sp>
        <p:nvSpPr>
          <p:cNvPr id="4" name="Footer Placeholder 3"/>
          <p:cNvSpPr>
            <a:spLocks noGrp="1"/>
          </p:cNvSpPr>
          <p:nvPr>
            <p:ph type="ftr" sz="quarter" idx="11"/>
          </p:nvPr>
        </p:nvSpPr>
        <p:spPr/>
        <p:txBody>
          <a:bodyPr/>
          <a:lstStyle/>
          <a:p>
            <a:pPr>
              <a:defRPr/>
            </a:pPr>
            <a:r>
              <a:rPr lang="en-US"/>
              <a:t>Ch. 8: Building a Powerful Marketing Plan</a:t>
            </a:r>
          </a:p>
        </p:txBody>
      </p:sp>
      <p:sp>
        <p:nvSpPr>
          <p:cNvPr id="5" name="Slide Number Placeholder 4"/>
          <p:cNvSpPr>
            <a:spLocks noGrp="1"/>
          </p:cNvSpPr>
          <p:nvPr>
            <p:ph type="sldNum" sz="quarter" idx="12"/>
          </p:nvPr>
        </p:nvSpPr>
        <p:spPr/>
        <p:txBody>
          <a:bodyPr/>
          <a:lstStyle/>
          <a:p>
            <a:pPr>
              <a:defRPr/>
            </a:pPr>
            <a:r>
              <a:rPr lang="en-US"/>
              <a:t>8 - </a:t>
            </a:r>
            <a:fld id="{E5864051-CE71-4307-AF72-A8504A513796}" type="slidenum">
              <a:rPr lang="en-US" smtClean="0"/>
              <a:pPr>
                <a:defRPr/>
              </a:pPr>
              <a:t>29</a:t>
            </a:fld>
            <a:endParaRPr lang="en-US"/>
          </a:p>
        </p:txBody>
      </p:sp>
      <p:pic>
        <p:nvPicPr>
          <p:cNvPr id="43010" name="Picture 2" descr="C:\Users\win7\Desktop\guerrilla marketing\20190415_223913.jpg"/>
          <p:cNvPicPr>
            <a:picLocks noChangeAspect="1" noChangeArrowheads="1"/>
          </p:cNvPicPr>
          <p:nvPr/>
        </p:nvPicPr>
        <p:blipFill>
          <a:blip r:embed="rId2"/>
          <a:srcRect/>
          <a:stretch>
            <a:fillRect/>
          </a:stretch>
        </p:blipFill>
        <p:spPr bwMode="auto">
          <a:xfrm>
            <a:off x="-571500" y="-390525"/>
            <a:ext cx="10287000" cy="7639050"/>
          </a:xfrm>
          <a:prstGeom prst="rect">
            <a:avLst/>
          </a:prstGeom>
          <a:noFill/>
        </p:spPr>
      </p:pic>
    </p:spTree>
  </p:cSld>
  <p:clrMapOvr>
    <a:masterClrMapping/>
  </p:clrMapOvr>
  <p:transition spd="med" advTm="1695">
    <p:fade/>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r-FR"/>
          </a:p>
        </p:txBody>
      </p:sp>
      <p:sp>
        <p:nvSpPr>
          <p:cNvPr id="3" name="Content Placeholder 2"/>
          <p:cNvSpPr>
            <a:spLocks noGrp="1"/>
          </p:cNvSpPr>
          <p:nvPr>
            <p:ph idx="1"/>
          </p:nvPr>
        </p:nvSpPr>
        <p:spPr/>
        <p:txBody>
          <a:bodyPr/>
          <a:lstStyle/>
          <a:p>
            <a:endParaRPr lang="fr-FR"/>
          </a:p>
        </p:txBody>
      </p:sp>
      <p:sp>
        <p:nvSpPr>
          <p:cNvPr id="4" name="Footer Placeholder 3"/>
          <p:cNvSpPr>
            <a:spLocks noGrp="1"/>
          </p:cNvSpPr>
          <p:nvPr>
            <p:ph type="ftr" sz="quarter" idx="11"/>
          </p:nvPr>
        </p:nvSpPr>
        <p:spPr/>
        <p:txBody>
          <a:bodyPr/>
          <a:lstStyle/>
          <a:p>
            <a:pPr>
              <a:defRPr/>
            </a:pPr>
            <a:r>
              <a:rPr lang="en-US"/>
              <a:t>Ch. 8: Building a Powerful Marketing Plan</a:t>
            </a:r>
          </a:p>
        </p:txBody>
      </p:sp>
      <p:sp>
        <p:nvSpPr>
          <p:cNvPr id="5" name="Slide Number Placeholder 4"/>
          <p:cNvSpPr>
            <a:spLocks noGrp="1"/>
          </p:cNvSpPr>
          <p:nvPr>
            <p:ph type="sldNum" sz="quarter" idx="12"/>
          </p:nvPr>
        </p:nvSpPr>
        <p:spPr/>
        <p:txBody>
          <a:bodyPr/>
          <a:lstStyle/>
          <a:p>
            <a:pPr>
              <a:defRPr/>
            </a:pPr>
            <a:r>
              <a:rPr lang="en-US"/>
              <a:t>8 - </a:t>
            </a:r>
            <a:fld id="{E5864051-CE71-4307-AF72-A8504A513796}" type="slidenum">
              <a:rPr lang="en-US" smtClean="0"/>
              <a:pPr>
                <a:defRPr/>
              </a:pPr>
              <a:t>30</a:t>
            </a:fld>
            <a:endParaRPr lang="en-US"/>
          </a:p>
        </p:txBody>
      </p:sp>
      <p:pic>
        <p:nvPicPr>
          <p:cNvPr id="44034" name="Picture 2" descr="C:\Users\win7\Desktop\guerrilla marketing\20190415_223632.jpg"/>
          <p:cNvPicPr>
            <a:picLocks noChangeAspect="1" noChangeArrowheads="1"/>
          </p:cNvPicPr>
          <p:nvPr/>
        </p:nvPicPr>
        <p:blipFill>
          <a:blip r:embed="rId2"/>
          <a:srcRect/>
          <a:stretch>
            <a:fillRect/>
          </a:stretch>
        </p:blipFill>
        <p:spPr bwMode="auto">
          <a:xfrm>
            <a:off x="-571500" y="-404813"/>
            <a:ext cx="10287000" cy="7667626"/>
          </a:xfrm>
          <a:prstGeom prst="rect">
            <a:avLst/>
          </a:prstGeom>
          <a:noFill/>
        </p:spPr>
      </p:pic>
    </p:spTree>
  </p:cSld>
  <p:clrMapOvr>
    <a:masterClrMapping/>
  </p:clrMapOvr>
  <p:transition spd="med" advTm="1449">
    <p:fade/>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r-FR"/>
          </a:p>
        </p:txBody>
      </p:sp>
      <p:sp>
        <p:nvSpPr>
          <p:cNvPr id="3" name="Content Placeholder 2"/>
          <p:cNvSpPr>
            <a:spLocks noGrp="1"/>
          </p:cNvSpPr>
          <p:nvPr>
            <p:ph idx="1"/>
          </p:nvPr>
        </p:nvSpPr>
        <p:spPr/>
        <p:txBody>
          <a:bodyPr/>
          <a:lstStyle/>
          <a:p>
            <a:endParaRPr lang="fr-FR"/>
          </a:p>
        </p:txBody>
      </p:sp>
      <p:sp>
        <p:nvSpPr>
          <p:cNvPr id="4" name="Footer Placeholder 3"/>
          <p:cNvSpPr>
            <a:spLocks noGrp="1"/>
          </p:cNvSpPr>
          <p:nvPr>
            <p:ph type="ftr" sz="quarter" idx="11"/>
          </p:nvPr>
        </p:nvSpPr>
        <p:spPr/>
        <p:txBody>
          <a:bodyPr/>
          <a:lstStyle/>
          <a:p>
            <a:pPr>
              <a:defRPr/>
            </a:pPr>
            <a:r>
              <a:rPr lang="en-US"/>
              <a:t>Ch. 8: Building a Powerful Marketing Plan</a:t>
            </a:r>
          </a:p>
        </p:txBody>
      </p:sp>
      <p:sp>
        <p:nvSpPr>
          <p:cNvPr id="5" name="Slide Number Placeholder 4"/>
          <p:cNvSpPr>
            <a:spLocks noGrp="1"/>
          </p:cNvSpPr>
          <p:nvPr>
            <p:ph type="sldNum" sz="quarter" idx="12"/>
          </p:nvPr>
        </p:nvSpPr>
        <p:spPr/>
        <p:txBody>
          <a:bodyPr/>
          <a:lstStyle/>
          <a:p>
            <a:pPr>
              <a:defRPr/>
            </a:pPr>
            <a:r>
              <a:rPr lang="en-US"/>
              <a:t>8 - </a:t>
            </a:r>
            <a:fld id="{E5864051-CE71-4307-AF72-A8504A513796}" type="slidenum">
              <a:rPr lang="en-US" smtClean="0"/>
              <a:pPr>
                <a:defRPr/>
              </a:pPr>
              <a:t>31</a:t>
            </a:fld>
            <a:endParaRPr lang="en-US"/>
          </a:p>
        </p:txBody>
      </p:sp>
      <p:pic>
        <p:nvPicPr>
          <p:cNvPr id="45058" name="Picture 2" descr="C:\Users\win7\Desktop\guerrilla marketing\20190415_223706.jpg"/>
          <p:cNvPicPr>
            <a:picLocks noChangeAspect="1" noChangeArrowheads="1"/>
          </p:cNvPicPr>
          <p:nvPr/>
        </p:nvPicPr>
        <p:blipFill>
          <a:blip r:embed="rId2"/>
          <a:srcRect/>
          <a:stretch>
            <a:fillRect/>
          </a:stretch>
        </p:blipFill>
        <p:spPr bwMode="auto">
          <a:xfrm>
            <a:off x="-571500" y="-504825"/>
            <a:ext cx="10287000" cy="7867650"/>
          </a:xfrm>
          <a:prstGeom prst="rect">
            <a:avLst/>
          </a:prstGeom>
          <a:noFill/>
        </p:spPr>
      </p:pic>
    </p:spTree>
  </p:cSld>
  <p:clrMapOvr>
    <a:masterClrMapping/>
  </p:clrMapOvr>
  <p:transition spd="med" advTm="1101">
    <p:fade/>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r-FR"/>
          </a:p>
        </p:txBody>
      </p:sp>
      <p:sp>
        <p:nvSpPr>
          <p:cNvPr id="3" name="Content Placeholder 2"/>
          <p:cNvSpPr>
            <a:spLocks noGrp="1"/>
          </p:cNvSpPr>
          <p:nvPr>
            <p:ph idx="1"/>
          </p:nvPr>
        </p:nvSpPr>
        <p:spPr/>
        <p:txBody>
          <a:bodyPr/>
          <a:lstStyle/>
          <a:p>
            <a:endParaRPr lang="fr-FR"/>
          </a:p>
        </p:txBody>
      </p:sp>
      <p:sp>
        <p:nvSpPr>
          <p:cNvPr id="4" name="Footer Placeholder 3"/>
          <p:cNvSpPr>
            <a:spLocks noGrp="1"/>
          </p:cNvSpPr>
          <p:nvPr>
            <p:ph type="ftr" sz="quarter" idx="11"/>
          </p:nvPr>
        </p:nvSpPr>
        <p:spPr/>
        <p:txBody>
          <a:bodyPr/>
          <a:lstStyle/>
          <a:p>
            <a:pPr>
              <a:defRPr/>
            </a:pPr>
            <a:r>
              <a:rPr lang="en-US"/>
              <a:t>Ch. 8: Building a Powerful Marketing Plan</a:t>
            </a:r>
          </a:p>
        </p:txBody>
      </p:sp>
      <p:sp>
        <p:nvSpPr>
          <p:cNvPr id="5" name="Slide Number Placeholder 4"/>
          <p:cNvSpPr>
            <a:spLocks noGrp="1"/>
          </p:cNvSpPr>
          <p:nvPr>
            <p:ph type="sldNum" sz="quarter" idx="12"/>
          </p:nvPr>
        </p:nvSpPr>
        <p:spPr/>
        <p:txBody>
          <a:bodyPr/>
          <a:lstStyle/>
          <a:p>
            <a:pPr>
              <a:defRPr/>
            </a:pPr>
            <a:r>
              <a:rPr lang="en-US"/>
              <a:t>8 - </a:t>
            </a:r>
            <a:fld id="{E5864051-CE71-4307-AF72-A8504A513796}" type="slidenum">
              <a:rPr lang="en-US" smtClean="0"/>
              <a:pPr>
                <a:defRPr/>
              </a:pPr>
              <a:t>32</a:t>
            </a:fld>
            <a:endParaRPr lang="en-US"/>
          </a:p>
        </p:txBody>
      </p:sp>
      <p:pic>
        <p:nvPicPr>
          <p:cNvPr id="46082" name="Picture 2" descr="C:\Users\win7\Desktop\guerrilla marketing\20190415_223942.jpg"/>
          <p:cNvPicPr>
            <a:picLocks noChangeAspect="1" noChangeArrowheads="1"/>
          </p:cNvPicPr>
          <p:nvPr/>
        </p:nvPicPr>
        <p:blipFill>
          <a:blip r:embed="rId2"/>
          <a:srcRect/>
          <a:stretch>
            <a:fillRect/>
          </a:stretch>
        </p:blipFill>
        <p:spPr bwMode="auto">
          <a:xfrm>
            <a:off x="-571500" y="-490538"/>
            <a:ext cx="10287000" cy="7839076"/>
          </a:xfrm>
          <a:prstGeom prst="rect">
            <a:avLst/>
          </a:prstGeom>
          <a:noFill/>
        </p:spPr>
      </p:pic>
    </p:spTree>
  </p:cSld>
  <p:clrMapOvr>
    <a:masterClrMapping/>
  </p:clrMapOvr>
  <p:transition spd="med" advTm="1635">
    <p:fade/>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4800" y="2580098"/>
            <a:ext cx="8683194" cy="35921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l" defTabSz="685800" rtl="0" eaLnBrk="1" fontAlgn="auto" latinLnBrk="0" hangingPunct="1">
              <a:lnSpc>
                <a:spcPct val="107000"/>
              </a:lnSpc>
              <a:spcBef>
                <a:spcPts val="0"/>
              </a:spcBef>
              <a:spcAft>
                <a:spcPts val="800"/>
              </a:spcAft>
              <a:buClr>
                <a:srgbClr val="B71E42"/>
              </a:buClr>
              <a:buSzPct val="100000"/>
              <a:buFont typeface="Arial" panose="020B0604020202020204" pitchFamily="34" charset="0"/>
              <a:buAutoNum type="arabicPeriod"/>
              <a:tabLst/>
              <a:defRPr/>
            </a:pPr>
            <a:r>
              <a:rPr kumimoji="0" lang="en-US" sz="1900" b="0" i="0" u="none" strike="noStrike" kern="1200" cap="none" spc="0" normalizeH="0" baseline="0" noProof="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What is the purpose of your marketing? </a:t>
            </a:r>
          </a:p>
          <a:p>
            <a:pPr marL="457200" marR="0" lvl="0" indent="-457200" algn="l" defTabSz="685800" rtl="0" eaLnBrk="1" fontAlgn="auto" latinLnBrk="0" hangingPunct="1">
              <a:lnSpc>
                <a:spcPct val="107000"/>
              </a:lnSpc>
              <a:spcBef>
                <a:spcPts val="0"/>
              </a:spcBef>
              <a:spcAft>
                <a:spcPts val="800"/>
              </a:spcAft>
              <a:buClr>
                <a:srgbClr val="B71E42"/>
              </a:buClr>
              <a:buSzPct val="100000"/>
              <a:buFont typeface="Arial" panose="020B0604020202020204" pitchFamily="34" charset="0"/>
              <a:buAutoNum type="arabicPeriod"/>
              <a:tabLst/>
              <a:defRPr/>
            </a:pPr>
            <a:r>
              <a:rPr kumimoji="0" lang="en-US" sz="1900" b="0" i="0" u="none" strike="noStrike" kern="1200" cap="none" spc="0" normalizeH="0" baseline="0" noProof="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 Who is your target market?</a:t>
            </a:r>
          </a:p>
          <a:p>
            <a:pPr marL="457200" marR="0" lvl="0" indent="-457200" algn="l" defTabSz="685800" rtl="0" eaLnBrk="1" fontAlgn="auto" latinLnBrk="0" hangingPunct="1">
              <a:lnSpc>
                <a:spcPct val="107000"/>
              </a:lnSpc>
              <a:spcBef>
                <a:spcPts val="0"/>
              </a:spcBef>
              <a:spcAft>
                <a:spcPts val="800"/>
              </a:spcAft>
              <a:buClr>
                <a:srgbClr val="B71E42"/>
              </a:buClr>
              <a:buSzPct val="100000"/>
              <a:buFont typeface="Arial" panose="020B0604020202020204" pitchFamily="34" charset="0"/>
              <a:buAutoNum type="arabicPeriod"/>
              <a:tabLst/>
              <a:defRPr/>
            </a:pPr>
            <a:r>
              <a:rPr kumimoji="0" lang="en-US" sz="1900" b="0" i="0" u="none" strike="noStrike" kern="1200" cap="none" spc="0" normalizeH="0" baseline="0" noProof="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 What is your niche? </a:t>
            </a:r>
          </a:p>
          <a:p>
            <a:pPr marL="457200" marR="0" lvl="0" indent="-457200" algn="l" defTabSz="685800" rtl="0" eaLnBrk="1" fontAlgn="auto" latinLnBrk="0" hangingPunct="1">
              <a:lnSpc>
                <a:spcPct val="107000"/>
              </a:lnSpc>
              <a:spcBef>
                <a:spcPts val="0"/>
              </a:spcBef>
              <a:spcAft>
                <a:spcPts val="800"/>
              </a:spcAft>
              <a:buClr>
                <a:srgbClr val="B71E42"/>
              </a:buClr>
              <a:buSzPct val="100000"/>
              <a:buFont typeface="Arial" panose="020B0604020202020204" pitchFamily="34" charset="0"/>
              <a:buAutoNum type="arabicPeriod"/>
              <a:tabLst/>
              <a:defRPr/>
            </a:pPr>
            <a:r>
              <a:rPr kumimoji="0" lang="en-US" sz="1900" b="0" i="0" u="none" strike="noStrike" kern="1200" cap="none" spc="0" normalizeH="0" baseline="0" noProof="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What are the benefits and competitive advantage? </a:t>
            </a:r>
          </a:p>
          <a:p>
            <a:pPr marL="457200" marR="0" lvl="0" indent="-457200" algn="l" defTabSz="685800" rtl="0" eaLnBrk="1" fontAlgn="auto" latinLnBrk="0" hangingPunct="1">
              <a:lnSpc>
                <a:spcPct val="107000"/>
              </a:lnSpc>
              <a:spcBef>
                <a:spcPts val="0"/>
              </a:spcBef>
              <a:spcAft>
                <a:spcPts val="800"/>
              </a:spcAft>
              <a:buClr>
                <a:srgbClr val="B71E42"/>
              </a:buClr>
              <a:buSzPct val="100000"/>
              <a:buFont typeface="Arial" panose="020B0604020202020204" pitchFamily="34" charset="0"/>
              <a:buAutoNum type="arabicPeriod"/>
              <a:tabLst/>
              <a:defRPr/>
            </a:pPr>
            <a:r>
              <a:rPr kumimoji="0" lang="en-US" sz="1900" b="0" i="0" u="none" strike="noStrike" kern="1200" cap="none" spc="0" normalizeH="0" baseline="0" noProof="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What is your company’s identity? </a:t>
            </a:r>
          </a:p>
          <a:p>
            <a:pPr marL="457200" marR="0" lvl="0" indent="-457200" algn="l" defTabSz="685800" rtl="0" eaLnBrk="1" fontAlgn="auto" latinLnBrk="0" hangingPunct="1">
              <a:lnSpc>
                <a:spcPct val="107000"/>
              </a:lnSpc>
              <a:spcBef>
                <a:spcPts val="0"/>
              </a:spcBef>
              <a:spcAft>
                <a:spcPts val="800"/>
              </a:spcAft>
              <a:buClr>
                <a:srgbClr val="B71E42"/>
              </a:buClr>
              <a:buSzPct val="100000"/>
              <a:buFont typeface="Arial" panose="020B0604020202020204" pitchFamily="34" charset="0"/>
              <a:buAutoNum type="arabicPeriod"/>
              <a:tabLst/>
              <a:defRPr/>
            </a:pPr>
            <a:r>
              <a:rPr kumimoji="0" lang="en-US" sz="1900" b="0" i="0" u="none" strike="noStrike" kern="1200" cap="none" spc="0" normalizeH="0" baseline="0" noProof="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What tactics, strategies, and weapons will you use to carry out your marketing? </a:t>
            </a:r>
          </a:p>
          <a:p>
            <a:pPr marL="457200" marR="0" lvl="0" indent="-457200" algn="l" defTabSz="685800" rtl="0" eaLnBrk="1" fontAlgn="auto" latinLnBrk="0" hangingPunct="1">
              <a:lnSpc>
                <a:spcPct val="107000"/>
              </a:lnSpc>
              <a:spcBef>
                <a:spcPts val="0"/>
              </a:spcBef>
              <a:spcAft>
                <a:spcPts val="800"/>
              </a:spcAft>
              <a:buClr>
                <a:srgbClr val="B71E42"/>
              </a:buClr>
              <a:buSzPct val="100000"/>
              <a:buFont typeface="Arial" panose="020B0604020202020204" pitchFamily="34" charset="0"/>
              <a:buAutoNum type="arabicPeriod"/>
              <a:tabLst/>
              <a:defRPr/>
            </a:pPr>
            <a:r>
              <a:rPr kumimoji="0" lang="en-US" sz="1900" b="0" i="0" u="none" strike="noStrike" kern="1200" cap="none" spc="0" normalizeH="0" baseline="0" noProof="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How much money will you spend on your marketing; in other words, what is your marketing budget?</a:t>
            </a:r>
            <a:endParaRPr kumimoji="0" lang="en-US" sz="19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884862" y="1621552"/>
            <a:ext cx="4668338" cy="738664"/>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2100" b="0" i="0" u="none" strike="noStrike" kern="1200" cap="none" spc="0" normalizeH="0" baseline="0" noProof="0">
                <a:ln>
                  <a:noFill/>
                </a:ln>
                <a:solidFill>
                  <a:srgbClr val="FF9518"/>
                </a:solidFill>
                <a:effectLst/>
                <a:uLnTx/>
                <a:uFillTx/>
                <a:latin typeface="Calibri"/>
                <a:ea typeface="+mn-ea"/>
                <a:cs typeface="Tajawal Medium" panose="00000600000000000000" pitchFamily="2" charset="-78"/>
              </a:rPr>
              <a:t>A Seven-Sentence Marketing Strategy</a:t>
            </a:r>
            <a:br>
              <a:rPr kumimoji="0" lang="en-US" sz="2100" b="0" i="0" u="none" strike="noStrike" kern="1200" cap="none" spc="0" normalizeH="0" baseline="0" noProof="0">
                <a:ln>
                  <a:noFill/>
                </a:ln>
                <a:solidFill>
                  <a:srgbClr val="FF9518"/>
                </a:solidFill>
                <a:effectLst/>
                <a:uLnTx/>
                <a:uFillTx/>
                <a:latin typeface="Calibri"/>
                <a:ea typeface="+mn-ea"/>
                <a:cs typeface="Tajawal Medium" panose="00000600000000000000" pitchFamily="2" charset="-78"/>
              </a:rPr>
            </a:br>
            <a:endParaRPr kumimoji="0" lang="en-US" sz="2100" b="0" i="0" u="none" strike="noStrike" kern="1200" cap="none" spc="0" normalizeH="0" baseline="0" noProof="0" dirty="0">
              <a:ln>
                <a:noFill/>
              </a:ln>
              <a:solidFill>
                <a:srgbClr val="FF9518"/>
              </a:solidFill>
              <a:effectLst/>
              <a:uLnTx/>
              <a:uFillTx/>
              <a:latin typeface="Calibri"/>
              <a:ea typeface="+mn-ea"/>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706731" y="1558797"/>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64862" y="1589230"/>
            <a:ext cx="776117" cy="300082"/>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35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1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10634" y="1781092"/>
            <a:ext cx="724671" cy="715581"/>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405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7</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6948469" y="5576724"/>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259138" y="1058973"/>
            <a:ext cx="1728856" cy="807257"/>
          </a:xfrm>
          <a:prstGeom prst="rect">
            <a:avLst/>
          </a:prstGeom>
        </p:spPr>
      </p:pic>
    </p:spTree>
    <p:extLst>
      <p:ext uri="{BB962C8B-B14F-4D97-AF65-F5344CB8AC3E}">
        <p14:creationId xmlns:p14="http://schemas.microsoft.com/office/powerpoint/2010/main" val="41862360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4800" y="2580098"/>
            <a:ext cx="8683194" cy="35921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685800" rtl="0" eaLnBrk="1" fontAlgn="auto" latinLnBrk="0" hangingPunct="1">
              <a:lnSpc>
                <a:spcPct val="107000"/>
              </a:lnSpc>
              <a:spcBef>
                <a:spcPts val="0"/>
              </a:spcBef>
              <a:spcAft>
                <a:spcPts val="800"/>
              </a:spcAft>
              <a:buClr>
                <a:srgbClr val="B71E42"/>
              </a:buClr>
              <a:buSzPct val="100000"/>
              <a:buFont typeface="Arial" panose="020B0604020202020204" pitchFamily="34" charset="0"/>
              <a:buChar char="•"/>
              <a:tabLst/>
              <a:defRPr/>
            </a:pPr>
            <a:r>
              <a:rPr kumimoji="0" lang="en-US" sz="1400" b="1" i="0" u="sng"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It helps create a memorable experience: </a:t>
            </a:r>
            <a:r>
              <a:rPr kumimoji="0" lang="en-US" sz="14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 Guerrilla marketing basically requires creativity. The success and uniqueness of this type of campaign depend upon how creative you can get with your idea. An efficacious guerrilla marketing campaign has a potential of eliciting strong emotions in consumers. It further helps create a memorable experience such that people can remember the brand being advertised.</a:t>
            </a:r>
          </a:p>
          <a:p>
            <a:pPr marL="228600" marR="0" lvl="0" indent="-228600" algn="l" defTabSz="685800" rtl="0" eaLnBrk="1" fontAlgn="auto" latinLnBrk="0" hangingPunct="1">
              <a:lnSpc>
                <a:spcPct val="107000"/>
              </a:lnSpc>
              <a:spcBef>
                <a:spcPts val="0"/>
              </a:spcBef>
              <a:spcAft>
                <a:spcPts val="800"/>
              </a:spcAft>
              <a:buClr>
                <a:srgbClr val="B71E42"/>
              </a:buClr>
              <a:buSzPct val="100000"/>
              <a:buFont typeface="Arial" panose="020B0604020202020204" pitchFamily="34" charset="0"/>
              <a:buChar char="•"/>
              <a:tabLst/>
              <a:defRPr/>
            </a:pPr>
            <a:r>
              <a:rPr kumimoji="0" lang="en-US" sz="14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 </a:t>
            </a:r>
            <a:r>
              <a:rPr kumimoji="0" lang="en-US" sz="1400" b="1" i="0" u="sng"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 Enables you to build partnerships: </a:t>
            </a:r>
            <a:r>
              <a:rPr kumimoji="0" lang="en-US" sz="14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Through guerrilla marketing, you can collaborate with local businesses, organizations, and charities to produce a campaign. This would enable you to build partnerships, target your ideal audience and also gain a larger exposure as you would also be engaging with your partner’s audience.</a:t>
            </a:r>
          </a:p>
          <a:p>
            <a:pPr marL="228600" marR="0" lvl="0" indent="-228600" algn="l" defTabSz="685800" rtl="0" eaLnBrk="1" fontAlgn="auto" latinLnBrk="0" hangingPunct="1">
              <a:lnSpc>
                <a:spcPct val="107000"/>
              </a:lnSpc>
              <a:spcBef>
                <a:spcPts val="0"/>
              </a:spcBef>
              <a:spcAft>
                <a:spcPts val="800"/>
              </a:spcAft>
              <a:buClr>
                <a:srgbClr val="B71E42"/>
              </a:buClr>
              <a:buSzPct val="100000"/>
              <a:buFont typeface="Arial" panose="020B0604020202020204" pitchFamily="34" charset="0"/>
              <a:buChar char="•"/>
              <a:tabLst/>
              <a:defRPr/>
            </a:pPr>
            <a:r>
              <a:rPr kumimoji="0" lang="en-US" sz="1400" b="1" i="0" u="sng"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 It is low on cost:  </a:t>
            </a:r>
            <a:r>
              <a:rPr kumimoji="0" lang="en-US" sz="14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The methods involved in guerrilla marketing are almost always low or even no cost. Creating a Facebook page, promoting products or services on it and circulating your innovative ideas on it costs nothing. Employing guerrilla marketing, you can use unconventional methods to engage with consumers in new and exciting ways. It actually provides a cost-effective way to build brand awareness at minimal or no cost.</a:t>
            </a:r>
          </a:p>
        </p:txBody>
      </p:sp>
      <p:sp>
        <p:nvSpPr>
          <p:cNvPr id="3" name="TextBox 2">
            <a:extLst>
              <a:ext uri="{FF2B5EF4-FFF2-40B4-BE49-F238E27FC236}">
                <a16:creationId xmlns:a16="http://schemas.microsoft.com/office/drawing/2014/main" id="{F9A80F9F-74DB-1D57-04E8-E20E92A09B0A}"/>
              </a:ext>
            </a:extLst>
          </p:cNvPr>
          <p:cNvSpPr txBox="1"/>
          <p:nvPr/>
        </p:nvSpPr>
        <p:spPr>
          <a:xfrm>
            <a:off x="1884862" y="1621552"/>
            <a:ext cx="4668338" cy="738664"/>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2100" b="0" i="0" u="none" strike="noStrike" kern="1200" cap="none" spc="0" normalizeH="0" baseline="0" noProof="0">
                <a:ln>
                  <a:noFill/>
                </a:ln>
                <a:solidFill>
                  <a:srgbClr val="FF9518"/>
                </a:solidFill>
                <a:effectLst/>
                <a:uLnTx/>
                <a:uFillTx/>
                <a:latin typeface="Calibri"/>
                <a:ea typeface="+mn-ea"/>
                <a:cs typeface="Tajawal Medium" panose="00000600000000000000" pitchFamily="2" charset="-78"/>
              </a:rPr>
              <a:t>How Guerrilla Marketing is good !</a:t>
            </a:r>
            <a:br>
              <a:rPr kumimoji="0" lang="en-US" sz="2100" b="0" i="0" u="none" strike="noStrike" kern="1200" cap="none" spc="0" normalizeH="0" baseline="0" noProof="0">
                <a:ln>
                  <a:noFill/>
                </a:ln>
                <a:solidFill>
                  <a:srgbClr val="FF9518"/>
                </a:solidFill>
                <a:effectLst/>
                <a:uLnTx/>
                <a:uFillTx/>
                <a:latin typeface="Calibri"/>
                <a:ea typeface="+mn-ea"/>
                <a:cs typeface="Tajawal Medium" panose="00000600000000000000" pitchFamily="2" charset="-78"/>
              </a:rPr>
            </a:br>
            <a:endParaRPr kumimoji="0" lang="en-US" sz="2100" b="0" i="0" u="none" strike="noStrike" kern="1200" cap="none" spc="0" normalizeH="0" baseline="0" noProof="0" dirty="0">
              <a:ln>
                <a:noFill/>
              </a:ln>
              <a:solidFill>
                <a:srgbClr val="FF9518"/>
              </a:solidFill>
              <a:effectLst/>
              <a:uLnTx/>
              <a:uFillTx/>
              <a:latin typeface="Calibri"/>
              <a:ea typeface="+mn-ea"/>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706731" y="1558797"/>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64862" y="1589230"/>
            <a:ext cx="776117" cy="300082"/>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35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1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10634" y="1781092"/>
            <a:ext cx="724671" cy="715581"/>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405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7</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6948469" y="5576724"/>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259138" y="1058973"/>
            <a:ext cx="1728856" cy="807257"/>
          </a:xfrm>
          <a:prstGeom prst="rect">
            <a:avLst/>
          </a:prstGeom>
        </p:spPr>
      </p:pic>
    </p:spTree>
    <p:extLst>
      <p:ext uri="{BB962C8B-B14F-4D97-AF65-F5344CB8AC3E}">
        <p14:creationId xmlns:p14="http://schemas.microsoft.com/office/powerpoint/2010/main" val="22716080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4800" y="2580098"/>
            <a:ext cx="8683194" cy="35921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685800" rtl="0" eaLnBrk="1" fontAlgn="auto" latinLnBrk="0" hangingPunct="1">
              <a:lnSpc>
                <a:spcPct val="120000"/>
              </a:lnSpc>
              <a:spcBef>
                <a:spcPts val="1000"/>
              </a:spcBef>
              <a:spcAft>
                <a:spcPts val="0"/>
              </a:spcAft>
              <a:buClr>
                <a:srgbClr val="B71E42"/>
              </a:buClr>
              <a:buSzPct val="100000"/>
              <a:buFont typeface="Arial" panose="020B0604020202020204" pitchFamily="34" charset="0"/>
              <a:buChar char="•"/>
              <a:tabLst/>
              <a:defRPr/>
            </a:pPr>
            <a:r>
              <a:rPr kumimoji="0" lang="en-US" sz="1600" b="1" i="0" u="sng"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Helps your brand go viral: </a:t>
            </a:r>
            <a:r>
              <a:rPr kumimoji="0" lang="en-US" sz="16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 Guerrilla marketing can help your brand (product, or service) go viral within a short time span. It can actually help you rack up millions of views quickly! That’s because a majority of the population is on one or the other social media platform and keen to share their day-to-day activities with the world. Guerrilla marketing companies can use this to their advantage and make extraordinary campaigns that go viral</a:t>
            </a:r>
          </a:p>
          <a:p>
            <a:pPr marL="228600" marR="0" lvl="0" indent="-228600" algn="l" defTabSz="685800" rtl="0" eaLnBrk="1" fontAlgn="auto" latinLnBrk="0" hangingPunct="1">
              <a:lnSpc>
                <a:spcPct val="120000"/>
              </a:lnSpc>
              <a:spcBef>
                <a:spcPts val="1000"/>
              </a:spcBef>
              <a:spcAft>
                <a:spcPts val="0"/>
              </a:spcAft>
              <a:buClr>
                <a:srgbClr val="B71E42"/>
              </a:buClr>
              <a:buSzPct val="100000"/>
              <a:buFont typeface="Arial" panose="020B0604020202020204" pitchFamily="34" charset="0"/>
              <a:buChar char="•"/>
              <a:tabLst/>
              <a:defRPr/>
            </a:pPr>
            <a:r>
              <a:rPr kumimoji="0" lang="en-US" sz="1600" b="1" i="0" u="sng"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Enhances customer base: </a:t>
            </a:r>
            <a:r>
              <a:rPr kumimoji="0" lang="en-US" sz="16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Guerrilla marketing basically aims at attracting new customers, encouraging old customers to buy again, and upselling. But the idea is to do it in such a way that surprises them. The entire process ends up with the customer being convinced enough to buy the products or services being advertised and in most favorable cases, becoming loyal customers</a:t>
            </a:r>
            <a:endParaRPr kumimoji="0" lang="en-US" sz="1600" b="0" i="0" u="none" strike="noStrike" kern="1200" cap="none" spc="0" normalizeH="0" baseline="0" noProof="0" dirty="0">
              <a:ln>
                <a:noFill/>
              </a:ln>
              <a:solidFill>
                <a:prstClr val="black"/>
              </a:solidFill>
              <a:effectLst/>
              <a:uLnTx/>
              <a:uFillTx/>
              <a:latin typeface="Gill Sans MT" panose="020B0502020104020203"/>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884862" y="1621552"/>
            <a:ext cx="4668338" cy="738664"/>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2100" b="0" i="0" u="none" strike="noStrike" kern="1200" cap="none" spc="0" normalizeH="0" baseline="0" noProof="0">
                <a:ln>
                  <a:noFill/>
                </a:ln>
                <a:solidFill>
                  <a:srgbClr val="FF9518"/>
                </a:solidFill>
                <a:effectLst/>
                <a:uLnTx/>
                <a:uFillTx/>
                <a:latin typeface="Calibri"/>
                <a:ea typeface="+mn-ea"/>
                <a:cs typeface="Tajawal Medium" panose="00000600000000000000" pitchFamily="2" charset="-78"/>
              </a:rPr>
              <a:t>How Guerrilla Marketing is good !</a:t>
            </a:r>
            <a:br>
              <a:rPr kumimoji="0" lang="en-US" sz="2100" b="0" i="0" u="none" strike="noStrike" kern="1200" cap="none" spc="0" normalizeH="0" baseline="0" noProof="0">
                <a:ln>
                  <a:noFill/>
                </a:ln>
                <a:solidFill>
                  <a:srgbClr val="FF9518"/>
                </a:solidFill>
                <a:effectLst/>
                <a:uLnTx/>
                <a:uFillTx/>
                <a:latin typeface="Calibri"/>
                <a:ea typeface="+mn-ea"/>
                <a:cs typeface="Tajawal Medium" panose="00000600000000000000" pitchFamily="2" charset="-78"/>
              </a:rPr>
            </a:br>
            <a:endParaRPr kumimoji="0" lang="en-US" sz="2100" b="0" i="0" u="none" strike="noStrike" kern="1200" cap="none" spc="0" normalizeH="0" baseline="0" noProof="0" dirty="0">
              <a:ln>
                <a:noFill/>
              </a:ln>
              <a:solidFill>
                <a:srgbClr val="FF9518"/>
              </a:solidFill>
              <a:effectLst/>
              <a:uLnTx/>
              <a:uFillTx/>
              <a:latin typeface="Calibri"/>
              <a:ea typeface="+mn-ea"/>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706731" y="1558797"/>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64862" y="1589230"/>
            <a:ext cx="776117" cy="300082"/>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35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1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10634" y="1781092"/>
            <a:ext cx="724671" cy="715581"/>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405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7</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6902450" y="5715000"/>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259138" y="1058973"/>
            <a:ext cx="1728856" cy="807257"/>
          </a:xfrm>
          <a:prstGeom prst="rect">
            <a:avLst/>
          </a:prstGeom>
        </p:spPr>
      </p:pic>
    </p:spTree>
    <p:extLst>
      <p:ext uri="{BB962C8B-B14F-4D97-AF65-F5344CB8AC3E}">
        <p14:creationId xmlns:p14="http://schemas.microsoft.com/office/powerpoint/2010/main" val="10040713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81000" y="2599759"/>
            <a:ext cx="8683194" cy="35921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228600" algn="l" defTabSz="685800" rtl="0" eaLnBrk="1" fontAlgn="auto" latinLnBrk="0" hangingPunct="1">
              <a:lnSpc>
                <a:spcPct val="110000"/>
              </a:lnSpc>
              <a:spcBef>
                <a:spcPts val="0"/>
              </a:spcBef>
              <a:spcAft>
                <a:spcPts val="800"/>
              </a:spcAft>
              <a:buClr>
                <a:srgbClr val="B71E42"/>
              </a:buClr>
              <a:buSzPct val="100000"/>
              <a:buFont typeface="Arial" panose="020B0604020202020204" pitchFamily="34" charset="0"/>
              <a:buChar char="•"/>
              <a:tabLst/>
              <a:defRPr/>
            </a:pPr>
            <a:r>
              <a:rPr kumimoji="0" lang="en-US" sz="1200" b="1" i="0" u="sng"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Guerilla Marketing </a:t>
            </a:r>
            <a:r>
              <a:rPr kumimoji="0" lang="en-US" sz="12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requires a greater level of dedication and energy than traditional advertising venues, which often consist of throwing large amounts of money at other people to do the work for you.  If you are looking for a quick fix, Guerilla Marketing is not your solution. You will not see instant or overnight results stemming from your efforts. An investment of time is required in order to achieve your business sales goals. o Guerilla Marketing is not for the thin-skinned or faint of heart. At the very least, you will have a few detractors who find fault in your methods. At worst, you may be threatened with legal action (which is why it's so important to check your local laws before engaging in a Guerilla Marketing campaign).</a:t>
            </a:r>
          </a:p>
          <a:p>
            <a:pPr marL="0" marR="0" lvl="0" indent="-228600" algn="l" defTabSz="685800" rtl="0" eaLnBrk="1" fontAlgn="auto" latinLnBrk="0" hangingPunct="1">
              <a:lnSpc>
                <a:spcPct val="110000"/>
              </a:lnSpc>
              <a:spcBef>
                <a:spcPts val="0"/>
              </a:spcBef>
              <a:spcAft>
                <a:spcPts val="800"/>
              </a:spcAft>
              <a:buClr>
                <a:srgbClr val="B71E42"/>
              </a:buClr>
              <a:buSzPct val="100000"/>
              <a:buFont typeface="Arial" panose="020B0604020202020204" pitchFamily="34" charset="0"/>
              <a:buChar char="•"/>
              <a:tabLst/>
              <a:defRPr/>
            </a:pPr>
            <a:endParaRPr kumimoji="0" lang="en-US" sz="12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endParaRPr>
          </a:p>
          <a:p>
            <a:pPr marL="0" marR="0" lvl="0" indent="-228600" algn="l" defTabSz="685800" rtl="0" eaLnBrk="1" fontAlgn="auto" latinLnBrk="0" hangingPunct="1">
              <a:lnSpc>
                <a:spcPct val="110000"/>
              </a:lnSpc>
              <a:spcBef>
                <a:spcPts val="0"/>
              </a:spcBef>
              <a:spcAft>
                <a:spcPts val="800"/>
              </a:spcAft>
              <a:buClr>
                <a:srgbClr val="B71E42"/>
              </a:buClr>
              <a:buSzPct val="100000"/>
              <a:buFont typeface="Arial" panose="020B0604020202020204" pitchFamily="34" charset="0"/>
              <a:buChar char="•"/>
              <a:tabLst/>
              <a:defRPr/>
            </a:pPr>
            <a:r>
              <a:rPr kumimoji="0" lang="en-US" sz="1200" b="1" i="0" u="sng"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Time investment</a:t>
            </a:r>
            <a:r>
              <a:rPr kumimoji="0" lang="en-US" sz="12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 One of the biggest factors in the “success” of a strategy is how much you’ve invested in it in the first place. If you invest too much and don’t see a corresponding benefit, you’ll end up wasting your time and money—and guerrilla strategies take a long time to think up, plan, and execute.  Unpredictability. Guerrilla strategies are also inherently less predictable than other forms of marketing and advertising. You can’t guarantee exposure, impressions, or even a growth rate here. In fact, depending on the tactics you use, much of your success will come down to timing and luck.  Difficulty in measurement. Since much of your campaign will revolve around random in-person interactions and generating more visibility, it’s notoriously hard to measure the results of your campaign in the first place.</a:t>
            </a:r>
          </a:p>
        </p:txBody>
      </p:sp>
      <p:sp>
        <p:nvSpPr>
          <p:cNvPr id="3" name="TextBox 2">
            <a:extLst>
              <a:ext uri="{FF2B5EF4-FFF2-40B4-BE49-F238E27FC236}">
                <a16:creationId xmlns:a16="http://schemas.microsoft.com/office/drawing/2014/main" id="{F9A80F9F-74DB-1D57-04E8-E20E92A09B0A}"/>
              </a:ext>
            </a:extLst>
          </p:cNvPr>
          <p:cNvSpPr txBox="1"/>
          <p:nvPr/>
        </p:nvSpPr>
        <p:spPr>
          <a:xfrm>
            <a:off x="1884862" y="1621552"/>
            <a:ext cx="4668338" cy="738664"/>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2100" b="0" i="0" u="none" strike="noStrike" kern="1200" cap="none" spc="0" normalizeH="0" baseline="0" noProof="0">
                <a:ln>
                  <a:noFill/>
                </a:ln>
                <a:solidFill>
                  <a:srgbClr val="FF9518"/>
                </a:solidFill>
                <a:effectLst/>
                <a:uLnTx/>
                <a:uFillTx/>
                <a:latin typeface="Calibri"/>
                <a:ea typeface="+mn-ea"/>
                <a:cs typeface="Tajawal Medium" panose="00000600000000000000" pitchFamily="2" charset="-78"/>
              </a:rPr>
              <a:t>How Guerrilla Marketing is good !</a:t>
            </a:r>
            <a:br>
              <a:rPr kumimoji="0" lang="en-US" sz="2100" b="0" i="0" u="none" strike="noStrike" kern="1200" cap="none" spc="0" normalizeH="0" baseline="0" noProof="0">
                <a:ln>
                  <a:noFill/>
                </a:ln>
                <a:solidFill>
                  <a:srgbClr val="FF9518"/>
                </a:solidFill>
                <a:effectLst/>
                <a:uLnTx/>
                <a:uFillTx/>
                <a:latin typeface="Calibri"/>
                <a:ea typeface="+mn-ea"/>
                <a:cs typeface="Tajawal Medium" panose="00000600000000000000" pitchFamily="2" charset="-78"/>
              </a:rPr>
            </a:br>
            <a:endParaRPr kumimoji="0" lang="en-US" sz="2100" b="0" i="0" u="none" strike="noStrike" kern="1200" cap="none" spc="0" normalizeH="0" baseline="0" noProof="0" dirty="0">
              <a:ln>
                <a:noFill/>
              </a:ln>
              <a:solidFill>
                <a:srgbClr val="FF9518"/>
              </a:solidFill>
              <a:effectLst/>
              <a:uLnTx/>
              <a:uFillTx/>
              <a:latin typeface="Calibri"/>
              <a:ea typeface="+mn-ea"/>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706731" y="1558797"/>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64862" y="1589230"/>
            <a:ext cx="776117" cy="300082"/>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35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1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10634" y="1781092"/>
            <a:ext cx="724671" cy="715581"/>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405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7</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6902450" y="5715000"/>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259138" y="1058973"/>
            <a:ext cx="1728856" cy="807257"/>
          </a:xfrm>
          <a:prstGeom prst="rect">
            <a:avLst/>
          </a:prstGeom>
        </p:spPr>
      </p:pic>
    </p:spTree>
    <p:extLst>
      <p:ext uri="{BB962C8B-B14F-4D97-AF65-F5344CB8AC3E}">
        <p14:creationId xmlns:p14="http://schemas.microsoft.com/office/powerpoint/2010/main" val="13143299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81000" y="2599759"/>
            <a:ext cx="8683194" cy="35921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685800" rtl="0" eaLnBrk="1" fontAlgn="auto" latinLnBrk="0" hangingPunct="1">
              <a:lnSpc>
                <a:spcPct val="107000"/>
              </a:lnSpc>
              <a:spcBef>
                <a:spcPts val="0"/>
              </a:spcBef>
              <a:spcAft>
                <a:spcPts val="800"/>
              </a:spcAft>
              <a:buClr>
                <a:srgbClr val="B71E42"/>
              </a:buClr>
              <a:buSzPct val="100000"/>
              <a:buFont typeface="Arial" panose="020B0604020202020204" pitchFamily="34" charset="0"/>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 Guerilla Marketing works - but it is not completely fail safe. It is, after all, advertising; which is far from an exact science. The number of variables involved in advertising guarantees that nothing is 100 percent effective. </a:t>
            </a:r>
          </a:p>
          <a:p>
            <a:pPr marL="0" marR="0" lvl="0" indent="0" algn="l" defTabSz="685800" rtl="0" eaLnBrk="1" fontAlgn="auto" latinLnBrk="0" hangingPunct="1">
              <a:lnSpc>
                <a:spcPct val="107000"/>
              </a:lnSpc>
              <a:spcBef>
                <a:spcPts val="0"/>
              </a:spcBef>
              <a:spcAft>
                <a:spcPts val="800"/>
              </a:spcAft>
              <a:buClr>
                <a:srgbClr val="B71E42"/>
              </a:buClr>
              <a:buSzPct val="100000"/>
              <a:buFont typeface="Arial" panose="020B0604020202020204" pitchFamily="34" charset="0"/>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As with any advertising campaign, you will not be able to pinpoint exactly what works and what does not. Obtaining measurable results is difficult (but not impossible, unlike other marketing techniques).</a:t>
            </a:r>
          </a:p>
        </p:txBody>
      </p:sp>
      <p:sp>
        <p:nvSpPr>
          <p:cNvPr id="3" name="TextBox 2">
            <a:extLst>
              <a:ext uri="{FF2B5EF4-FFF2-40B4-BE49-F238E27FC236}">
                <a16:creationId xmlns:a16="http://schemas.microsoft.com/office/drawing/2014/main" id="{F9A80F9F-74DB-1D57-04E8-E20E92A09B0A}"/>
              </a:ext>
            </a:extLst>
          </p:cNvPr>
          <p:cNvSpPr txBox="1"/>
          <p:nvPr/>
        </p:nvSpPr>
        <p:spPr>
          <a:xfrm>
            <a:off x="1884862" y="1621552"/>
            <a:ext cx="4668338" cy="415498"/>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2100" b="0" i="0" u="none" strike="noStrike" kern="1200" cap="none" spc="0" normalizeH="0" baseline="0" noProof="0" dirty="0">
                <a:ln>
                  <a:noFill/>
                </a:ln>
                <a:solidFill>
                  <a:srgbClr val="FF9518"/>
                </a:solidFill>
                <a:effectLst/>
                <a:uLnTx/>
                <a:uFillTx/>
                <a:latin typeface="Calibri"/>
                <a:ea typeface="+mn-ea"/>
                <a:cs typeface="Tajawal Medium" panose="00000600000000000000" pitchFamily="2" charset="-78"/>
              </a:rPr>
              <a:t>Advantages </a:t>
            </a:r>
          </a:p>
        </p:txBody>
      </p:sp>
      <p:sp>
        <p:nvSpPr>
          <p:cNvPr id="5" name="Rectangle 4">
            <a:extLst>
              <a:ext uri="{FF2B5EF4-FFF2-40B4-BE49-F238E27FC236}">
                <a16:creationId xmlns:a16="http://schemas.microsoft.com/office/drawing/2014/main" id="{3985EAE6-BFA6-766D-A032-077E4DCB399E}"/>
              </a:ext>
            </a:extLst>
          </p:cNvPr>
          <p:cNvSpPr/>
          <p:nvPr/>
        </p:nvSpPr>
        <p:spPr>
          <a:xfrm>
            <a:off x="706731" y="1558797"/>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64862" y="1589230"/>
            <a:ext cx="776117" cy="300082"/>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35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1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10634" y="1781092"/>
            <a:ext cx="724671" cy="715581"/>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405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7</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6902450" y="5715000"/>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259138" y="1058973"/>
            <a:ext cx="1728856" cy="807257"/>
          </a:xfrm>
          <a:prstGeom prst="rect">
            <a:avLst/>
          </a:prstGeom>
        </p:spPr>
      </p:pic>
    </p:spTree>
    <p:extLst>
      <p:ext uri="{BB962C8B-B14F-4D97-AF65-F5344CB8AC3E}">
        <p14:creationId xmlns:p14="http://schemas.microsoft.com/office/powerpoint/2010/main" val="37808816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81000" y="2599759"/>
            <a:ext cx="8683194" cy="35921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685800" rtl="0" eaLnBrk="1" fontAlgn="auto" latinLnBrk="0" hangingPunct="1">
              <a:lnSpc>
                <a:spcPct val="107000"/>
              </a:lnSpc>
              <a:spcBef>
                <a:spcPts val="0"/>
              </a:spcBef>
              <a:spcAft>
                <a:spcPts val="800"/>
              </a:spcAft>
              <a:buClr>
                <a:srgbClr val="B71E42"/>
              </a:buClr>
              <a:buSzPct val="100000"/>
              <a:buFont typeface="Arial" panose="020B0604020202020204" pitchFamily="34" charset="0"/>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 Guerilla Marketing works - but it is not completely fail safe. It is, after all, advertising; which is far from an exact science. The number of variables involved in advertising guarantees that nothing is 100 percent effective. </a:t>
            </a:r>
          </a:p>
          <a:p>
            <a:pPr marL="0" marR="0" lvl="0" indent="0" algn="l" defTabSz="685800" rtl="0" eaLnBrk="1" fontAlgn="auto" latinLnBrk="0" hangingPunct="1">
              <a:lnSpc>
                <a:spcPct val="107000"/>
              </a:lnSpc>
              <a:spcBef>
                <a:spcPts val="0"/>
              </a:spcBef>
              <a:spcAft>
                <a:spcPts val="800"/>
              </a:spcAft>
              <a:buClr>
                <a:srgbClr val="B71E42"/>
              </a:buClr>
              <a:buSzPct val="100000"/>
              <a:buFont typeface="Arial" panose="020B0604020202020204" pitchFamily="34" charset="0"/>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As with any advertising campaign, you will not be able to pinpoint exactly what works and what does not. Obtaining measurable results is difficult (but not impossible, unlike other marketing techniques).</a:t>
            </a:r>
          </a:p>
        </p:txBody>
      </p:sp>
      <p:sp>
        <p:nvSpPr>
          <p:cNvPr id="3" name="TextBox 2">
            <a:extLst>
              <a:ext uri="{FF2B5EF4-FFF2-40B4-BE49-F238E27FC236}">
                <a16:creationId xmlns:a16="http://schemas.microsoft.com/office/drawing/2014/main" id="{F9A80F9F-74DB-1D57-04E8-E20E92A09B0A}"/>
              </a:ext>
            </a:extLst>
          </p:cNvPr>
          <p:cNvSpPr txBox="1"/>
          <p:nvPr/>
        </p:nvSpPr>
        <p:spPr>
          <a:xfrm>
            <a:off x="1884862" y="1621552"/>
            <a:ext cx="4668338" cy="415498"/>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2100" b="0" i="0" u="none" strike="noStrike" kern="1200" cap="none" spc="0" normalizeH="0" baseline="0" noProof="0" dirty="0">
                <a:ln>
                  <a:noFill/>
                </a:ln>
                <a:solidFill>
                  <a:srgbClr val="FF9518"/>
                </a:solidFill>
                <a:effectLst/>
                <a:uLnTx/>
                <a:uFillTx/>
                <a:latin typeface="Calibri"/>
                <a:ea typeface="+mn-ea"/>
                <a:cs typeface="Tajawal Medium" panose="00000600000000000000" pitchFamily="2" charset="-78"/>
              </a:rPr>
              <a:t>Disadvantages </a:t>
            </a:r>
          </a:p>
        </p:txBody>
      </p:sp>
      <p:sp>
        <p:nvSpPr>
          <p:cNvPr id="5" name="Rectangle 4">
            <a:extLst>
              <a:ext uri="{FF2B5EF4-FFF2-40B4-BE49-F238E27FC236}">
                <a16:creationId xmlns:a16="http://schemas.microsoft.com/office/drawing/2014/main" id="{3985EAE6-BFA6-766D-A032-077E4DCB399E}"/>
              </a:ext>
            </a:extLst>
          </p:cNvPr>
          <p:cNvSpPr/>
          <p:nvPr/>
        </p:nvSpPr>
        <p:spPr>
          <a:xfrm>
            <a:off x="706731" y="1558797"/>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64862" y="1589230"/>
            <a:ext cx="776117" cy="300082"/>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35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1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10634" y="1781092"/>
            <a:ext cx="724671" cy="715581"/>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405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7</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6902450" y="5715000"/>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259138" y="1058973"/>
            <a:ext cx="1728856" cy="807257"/>
          </a:xfrm>
          <a:prstGeom prst="rect">
            <a:avLst/>
          </a:prstGeom>
        </p:spPr>
      </p:pic>
    </p:spTree>
    <p:extLst>
      <p:ext uri="{BB962C8B-B14F-4D97-AF65-F5344CB8AC3E}">
        <p14:creationId xmlns:p14="http://schemas.microsoft.com/office/powerpoint/2010/main" val="23257428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81000" y="2599758"/>
            <a:ext cx="8606994" cy="41058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685800" rtl="0" eaLnBrk="1" fontAlgn="auto" latinLnBrk="0" hangingPunct="1">
              <a:lnSpc>
                <a:spcPct val="107000"/>
              </a:lnSpc>
              <a:spcBef>
                <a:spcPts val="0"/>
              </a:spcBef>
              <a:spcAft>
                <a:spcPts val="800"/>
              </a:spcAft>
              <a:buClr>
                <a:srgbClr val="B71E42"/>
              </a:buClr>
              <a:buSzPct val="100000"/>
              <a:buFont typeface="Arial" panose="020B0604020202020204" pitchFamily="34" charset="0"/>
              <a:buNone/>
              <a:tabLst/>
              <a:defRPr/>
            </a:pPr>
            <a:r>
              <a:rPr kumimoji="0" lang="en-US" sz="1300" b="1" i="0" u="sng" strike="noStrike" kern="1200" cap="none" spc="0" normalizeH="0" baseline="0" noProof="0" dirty="0">
                <a:ln>
                  <a:noFill/>
                </a:ln>
                <a:solidFill>
                  <a:prstClr val="black">
                    <a:hueOff val="0"/>
                    <a:satOff val="0"/>
                    <a:lumOff val="0"/>
                    <a:alphaOff val="0"/>
                  </a:prstClr>
                </a:solidFill>
                <a:effectLst/>
                <a:uLnTx/>
                <a:uFillTx/>
                <a:latin typeface="Gill Sans MT" panose="020B0502020104020203"/>
                <a:ea typeface="+mn-ea"/>
                <a:cs typeface="+mn-cs"/>
              </a:rPr>
              <a:t>ADVANTAGES OF GUERRILLA MARKETING </a:t>
            </a:r>
          </a:p>
          <a:p>
            <a:pPr marL="0" marR="0" lvl="0" indent="-228600" algn="l" defTabSz="685800" rtl="0" eaLnBrk="1" fontAlgn="auto" latinLnBrk="0" hangingPunct="1">
              <a:lnSpc>
                <a:spcPct val="107000"/>
              </a:lnSpc>
              <a:spcBef>
                <a:spcPts val="0"/>
              </a:spcBef>
              <a:spcAft>
                <a:spcPts val="800"/>
              </a:spcAft>
              <a:buClr>
                <a:srgbClr val="B71E42"/>
              </a:buClr>
              <a:buSzPct val="100000"/>
              <a:buFont typeface="Arial" panose="020B0604020202020204" pitchFamily="34" charset="0"/>
              <a:buChar char="•"/>
              <a:tabLst/>
              <a:defRPr/>
            </a:pPr>
            <a:r>
              <a:rPr kumimoji="0" lang="en-US" sz="1300" b="0" i="0" u="none" strike="noStrike" kern="1200" cap="none" spc="0" normalizeH="0" baseline="0" noProof="0" dirty="0">
                <a:ln>
                  <a:noFill/>
                </a:ln>
                <a:solidFill>
                  <a:prstClr val="black">
                    <a:hueOff val="0"/>
                    <a:satOff val="0"/>
                    <a:lumOff val="0"/>
                    <a:alphaOff val="0"/>
                  </a:prstClr>
                </a:solidFill>
                <a:effectLst/>
                <a:uLnTx/>
                <a:uFillTx/>
                <a:latin typeface="Gill Sans MT" panose="020B0502020104020203"/>
                <a:ea typeface="+mn-ea"/>
                <a:cs typeface="+mn-cs"/>
              </a:rPr>
              <a:t>Cost effective </a:t>
            </a:r>
          </a:p>
          <a:p>
            <a:pPr marL="0" marR="0" lvl="0" indent="-228600" algn="l" defTabSz="685800" rtl="0" eaLnBrk="1" fontAlgn="auto" latinLnBrk="0" hangingPunct="1">
              <a:lnSpc>
                <a:spcPct val="107000"/>
              </a:lnSpc>
              <a:spcBef>
                <a:spcPts val="0"/>
              </a:spcBef>
              <a:spcAft>
                <a:spcPts val="800"/>
              </a:spcAft>
              <a:buClr>
                <a:srgbClr val="B71E42"/>
              </a:buClr>
              <a:buSzPct val="100000"/>
              <a:buFont typeface="Arial" panose="020B0604020202020204" pitchFamily="34" charset="0"/>
              <a:buChar char="•"/>
              <a:tabLst/>
              <a:defRPr/>
            </a:pPr>
            <a:r>
              <a:rPr kumimoji="0" lang="en-US" sz="1300" b="0" i="0" u="none" strike="noStrike" kern="1200" cap="none" spc="0" normalizeH="0" baseline="0" noProof="0" dirty="0">
                <a:ln>
                  <a:noFill/>
                </a:ln>
                <a:solidFill>
                  <a:prstClr val="black">
                    <a:hueOff val="0"/>
                    <a:satOff val="0"/>
                    <a:lumOff val="0"/>
                    <a:alphaOff val="0"/>
                  </a:prstClr>
                </a:solidFill>
                <a:effectLst/>
                <a:uLnTx/>
                <a:uFillTx/>
                <a:latin typeface="Gill Sans MT" panose="020B0502020104020203"/>
                <a:ea typeface="+mn-ea"/>
                <a:cs typeface="+mn-cs"/>
              </a:rPr>
              <a:t>Allows increased interaction </a:t>
            </a:r>
          </a:p>
          <a:p>
            <a:pPr marL="0" marR="0" lvl="0" indent="-228600" algn="l" defTabSz="685800" rtl="0" eaLnBrk="1" fontAlgn="auto" latinLnBrk="0" hangingPunct="1">
              <a:lnSpc>
                <a:spcPct val="107000"/>
              </a:lnSpc>
              <a:spcBef>
                <a:spcPts val="0"/>
              </a:spcBef>
              <a:spcAft>
                <a:spcPts val="800"/>
              </a:spcAft>
              <a:buClr>
                <a:srgbClr val="B71E42"/>
              </a:buClr>
              <a:buSzPct val="100000"/>
              <a:buFont typeface="Arial" panose="020B0604020202020204" pitchFamily="34" charset="0"/>
              <a:buChar char="•"/>
              <a:tabLst/>
              <a:defRPr/>
            </a:pPr>
            <a:r>
              <a:rPr kumimoji="0" lang="en-US" sz="1300" b="0" i="0" u="none" strike="noStrike" kern="1200" cap="none" spc="0" normalizeH="0" baseline="0" noProof="0" dirty="0">
                <a:ln>
                  <a:noFill/>
                </a:ln>
                <a:solidFill>
                  <a:prstClr val="black">
                    <a:hueOff val="0"/>
                    <a:satOff val="0"/>
                    <a:lumOff val="0"/>
                    <a:alphaOff val="0"/>
                  </a:prstClr>
                </a:solidFill>
                <a:effectLst/>
                <a:uLnTx/>
                <a:uFillTx/>
                <a:latin typeface="Gill Sans MT" panose="020B0502020104020203"/>
                <a:ea typeface="+mn-ea"/>
                <a:cs typeface="+mn-cs"/>
              </a:rPr>
              <a:t>Brand recognition  Unique and eye catching. </a:t>
            </a:r>
          </a:p>
          <a:p>
            <a:pPr marL="0" marR="0" lvl="0" indent="-228600" algn="l" defTabSz="685800" rtl="0" eaLnBrk="1" fontAlgn="auto" latinLnBrk="0" hangingPunct="1">
              <a:lnSpc>
                <a:spcPct val="107000"/>
              </a:lnSpc>
              <a:spcBef>
                <a:spcPts val="0"/>
              </a:spcBef>
              <a:spcAft>
                <a:spcPts val="800"/>
              </a:spcAft>
              <a:buClr>
                <a:srgbClr val="B71E42"/>
              </a:buClr>
              <a:buSzPct val="100000"/>
              <a:buFont typeface="Arial" panose="020B0604020202020204" pitchFamily="34" charset="0"/>
              <a:buChar char="•"/>
              <a:tabLst/>
              <a:defRPr/>
            </a:pPr>
            <a:r>
              <a:rPr kumimoji="0" lang="en-US" sz="1300" b="0" i="0" u="none" strike="noStrike" kern="1200" cap="none" spc="0" normalizeH="0" baseline="0" noProof="0" dirty="0">
                <a:ln>
                  <a:noFill/>
                </a:ln>
                <a:solidFill>
                  <a:prstClr val="black">
                    <a:hueOff val="0"/>
                    <a:satOff val="0"/>
                    <a:lumOff val="0"/>
                    <a:alphaOff val="0"/>
                  </a:prstClr>
                </a:solidFill>
                <a:effectLst/>
                <a:uLnTx/>
                <a:uFillTx/>
                <a:latin typeface="Gill Sans MT" panose="020B0502020104020203"/>
                <a:ea typeface="+mn-ea"/>
                <a:cs typeface="+mn-cs"/>
              </a:rPr>
              <a:t>Guerilla marketing is specifically tailored to meet the needs of small businesses, whereas traditional advertising venues are complicated.</a:t>
            </a:r>
          </a:p>
          <a:p>
            <a:pPr marL="0" marR="0" lvl="0" indent="0" algn="l" defTabSz="685800" rtl="0" eaLnBrk="1" fontAlgn="auto" latinLnBrk="0" hangingPunct="1">
              <a:lnSpc>
                <a:spcPct val="107000"/>
              </a:lnSpc>
              <a:spcBef>
                <a:spcPts val="0"/>
              </a:spcBef>
              <a:spcAft>
                <a:spcPts val="800"/>
              </a:spcAft>
              <a:buClr>
                <a:srgbClr val="B71E42"/>
              </a:buClr>
              <a:buSzPct val="100000"/>
              <a:buFont typeface="Arial" panose="020B0604020202020204" pitchFamily="34" charset="0"/>
              <a:buNone/>
              <a:tabLst/>
              <a:defRPr/>
            </a:pPr>
            <a:r>
              <a:rPr kumimoji="0" lang="en-US" sz="1300" b="1" i="0" u="sng" strike="noStrike" kern="1200" cap="none" spc="0" normalizeH="0" baseline="0" noProof="0" dirty="0">
                <a:ln>
                  <a:noFill/>
                </a:ln>
                <a:solidFill>
                  <a:prstClr val="black">
                    <a:hueOff val="0"/>
                    <a:satOff val="0"/>
                    <a:lumOff val="0"/>
                    <a:alphaOff val="0"/>
                  </a:prstClr>
                </a:solidFill>
                <a:effectLst/>
                <a:uLnTx/>
                <a:uFillTx/>
                <a:latin typeface="Gill Sans MT" panose="020B0502020104020203"/>
                <a:ea typeface="+mn-ea"/>
                <a:cs typeface="+mn-cs"/>
              </a:rPr>
              <a:t>DISADVANTAGES OF GUERRILLA MARKETING </a:t>
            </a:r>
          </a:p>
          <a:p>
            <a:pPr marL="0" marR="0" lvl="0" indent="0" algn="l" defTabSz="685800" rtl="0" eaLnBrk="1" fontAlgn="auto" latinLnBrk="0" hangingPunct="1">
              <a:lnSpc>
                <a:spcPct val="107000"/>
              </a:lnSpc>
              <a:spcBef>
                <a:spcPts val="0"/>
              </a:spcBef>
              <a:spcAft>
                <a:spcPts val="800"/>
              </a:spcAft>
              <a:buClr>
                <a:srgbClr val="B71E42"/>
              </a:buClr>
              <a:buSzPct val="100000"/>
              <a:buFont typeface="Arial" panose="020B0604020202020204" pitchFamily="34" charset="0"/>
              <a:buNone/>
              <a:tabLst/>
              <a:defRPr/>
            </a:pPr>
            <a:r>
              <a:rPr kumimoji="0" lang="en-US" sz="1300" b="0" i="0" u="none" strike="noStrike" kern="1200" cap="none" spc="0" normalizeH="0" baseline="0" noProof="0" dirty="0">
                <a:ln>
                  <a:noFill/>
                </a:ln>
                <a:solidFill>
                  <a:prstClr val="black">
                    <a:hueOff val="0"/>
                    <a:satOff val="0"/>
                    <a:lumOff val="0"/>
                    <a:alphaOff val="0"/>
                  </a:prstClr>
                </a:solidFill>
                <a:effectLst/>
                <a:uLnTx/>
                <a:uFillTx/>
                <a:latin typeface="Gill Sans MT" panose="020B0502020104020203"/>
                <a:ea typeface="+mn-ea"/>
                <a:cs typeface="+mn-cs"/>
              </a:rPr>
              <a:t> If one is looking for a quick fix, guerrilla marketing is not the solution. An investment of time is required in order to achieve business sales goals. </a:t>
            </a:r>
          </a:p>
          <a:p>
            <a:pPr marL="0" marR="0" lvl="0" indent="0" algn="l" defTabSz="685800" rtl="0" eaLnBrk="1" fontAlgn="auto" latinLnBrk="0" hangingPunct="1">
              <a:lnSpc>
                <a:spcPct val="107000"/>
              </a:lnSpc>
              <a:spcBef>
                <a:spcPts val="0"/>
              </a:spcBef>
              <a:spcAft>
                <a:spcPts val="800"/>
              </a:spcAft>
              <a:buClr>
                <a:srgbClr val="B71E42"/>
              </a:buClr>
              <a:buSzPct val="100000"/>
              <a:buFont typeface="Arial" panose="020B0604020202020204" pitchFamily="34" charset="0"/>
              <a:buNone/>
              <a:tabLst/>
              <a:defRPr/>
            </a:pPr>
            <a:r>
              <a:rPr kumimoji="0" lang="en-US" sz="1300" b="0" i="0" u="none" strike="noStrike" kern="1200" cap="none" spc="0" normalizeH="0" baseline="0" noProof="0" dirty="0">
                <a:ln>
                  <a:noFill/>
                </a:ln>
                <a:solidFill>
                  <a:prstClr val="black">
                    <a:hueOff val="0"/>
                    <a:satOff val="0"/>
                    <a:lumOff val="0"/>
                    <a:alphaOff val="0"/>
                  </a:prstClr>
                </a:solidFill>
                <a:effectLst/>
                <a:uLnTx/>
                <a:uFillTx/>
                <a:latin typeface="Gill Sans MT" panose="020B0502020104020203"/>
                <a:ea typeface="+mn-ea"/>
                <a:cs typeface="+mn-cs"/>
              </a:rPr>
              <a:t>At the very least, there will be a few detractors to find fault in one’s </a:t>
            </a:r>
            <a:r>
              <a:rPr kumimoji="0" lang="en-US" sz="1300" b="0" i="0" u="none" strike="noStrike" kern="1200" cap="none" spc="0" normalizeH="0" baseline="0" noProof="0" dirty="0" err="1">
                <a:ln>
                  <a:noFill/>
                </a:ln>
                <a:solidFill>
                  <a:prstClr val="black">
                    <a:hueOff val="0"/>
                    <a:satOff val="0"/>
                    <a:lumOff val="0"/>
                    <a:alphaOff val="0"/>
                  </a:prstClr>
                </a:solidFill>
                <a:effectLst/>
                <a:uLnTx/>
                <a:uFillTx/>
                <a:latin typeface="Gill Sans MT" panose="020B0502020104020203"/>
                <a:ea typeface="+mn-ea"/>
                <a:cs typeface="+mn-cs"/>
              </a:rPr>
              <a:t>methods,Not</a:t>
            </a:r>
            <a:r>
              <a:rPr kumimoji="0" lang="en-US" sz="1300" b="0" i="0" u="none" strike="noStrike" kern="1200" cap="none" spc="0" normalizeH="0" baseline="0" noProof="0" dirty="0">
                <a:ln>
                  <a:noFill/>
                </a:ln>
                <a:solidFill>
                  <a:prstClr val="black">
                    <a:hueOff val="0"/>
                    <a:satOff val="0"/>
                    <a:lumOff val="0"/>
                    <a:alphaOff val="0"/>
                  </a:prstClr>
                </a:solidFill>
                <a:effectLst/>
                <a:uLnTx/>
                <a:uFillTx/>
                <a:latin typeface="Gill Sans MT" panose="020B0502020104020203"/>
                <a:ea typeface="+mn-ea"/>
                <a:cs typeface="+mn-cs"/>
              </a:rPr>
              <a:t> completely failsafe. </a:t>
            </a:r>
          </a:p>
          <a:p>
            <a:pPr marL="0" marR="0" lvl="0" indent="0" algn="l" defTabSz="685800" rtl="0" eaLnBrk="1" fontAlgn="auto" latinLnBrk="0" hangingPunct="1">
              <a:lnSpc>
                <a:spcPct val="107000"/>
              </a:lnSpc>
              <a:spcBef>
                <a:spcPts val="0"/>
              </a:spcBef>
              <a:spcAft>
                <a:spcPts val="800"/>
              </a:spcAft>
              <a:buClr>
                <a:srgbClr val="B71E42"/>
              </a:buClr>
              <a:buSzPct val="100000"/>
              <a:buFont typeface="Arial" panose="020B0604020202020204" pitchFamily="34" charset="0"/>
              <a:buNone/>
              <a:tabLst/>
              <a:defRPr/>
            </a:pPr>
            <a:r>
              <a:rPr kumimoji="0" lang="en-US" sz="1300" b="0" i="0" u="none" strike="noStrike" kern="1200" cap="none" spc="0" normalizeH="0" baseline="0" noProof="0" dirty="0">
                <a:ln>
                  <a:noFill/>
                </a:ln>
                <a:solidFill>
                  <a:prstClr val="black">
                    <a:hueOff val="0"/>
                    <a:satOff val="0"/>
                    <a:lumOff val="0"/>
                    <a:alphaOff val="0"/>
                  </a:prstClr>
                </a:solidFill>
                <a:effectLst/>
                <a:uLnTx/>
                <a:uFillTx/>
                <a:latin typeface="Gill Sans MT" panose="020B0502020104020203"/>
                <a:ea typeface="+mn-ea"/>
                <a:cs typeface="+mn-cs"/>
              </a:rPr>
              <a:t>Subject to interpretation </a:t>
            </a:r>
          </a:p>
          <a:p>
            <a:pPr marL="0" marR="0" lvl="0" indent="0" algn="l" defTabSz="685800" rtl="0" eaLnBrk="1" fontAlgn="auto" latinLnBrk="0" hangingPunct="1">
              <a:lnSpc>
                <a:spcPct val="107000"/>
              </a:lnSpc>
              <a:spcBef>
                <a:spcPts val="0"/>
              </a:spcBef>
              <a:spcAft>
                <a:spcPts val="800"/>
              </a:spcAft>
              <a:buClr>
                <a:srgbClr val="B71E42"/>
              </a:buClr>
              <a:buSzPct val="100000"/>
              <a:buFont typeface="Arial" panose="020B0604020202020204" pitchFamily="34" charset="0"/>
              <a:buNone/>
              <a:tabLst/>
              <a:defRPr/>
            </a:pPr>
            <a:r>
              <a:rPr kumimoji="0" lang="en-US" sz="1300" b="0" i="0" u="none" strike="noStrike" kern="1200" cap="none" spc="0" normalizeH="0" baseline="0" noProof="0" dirty="0">
                <a:ln>
                  <a:noFill/>
                </a:ln>
                <a:solidFill>
                  <a:prstClr val="black">
                    <a:hueOff val="0"/>
                    <a:satOff val="0"/>
                    <a:lumOff val="0"/>
                    <a:alphaOff val="0"/>
                  </a:prstClr>
                </a:solidFill>
                <a:effectLst/>
                <a:uLnTx/>
                <a:uFillTx/>
                <a:latin typeface="Gill Sans MT" panose="020B0502020104020203"/>
                <a:ea typeface="+mn-ea"/>
                <a:cs typeface="+mn-cs"/>
              </a:rPr>
              <a:t>Difficult to measure </a:t>
            </a:r>
          </a:p>
          <a:p>
            <a:pPr marL="0" marR="0" lvl="0" indent="0" algn="l" defTabSz="685800" rtl="0" eaLnBrk="1" fontAlgn="auto" latinLnBrk="0" hangingPunct="1">
              <a:lnSpc>
                <a:spcPct val="107000"/>
              </a:lnSpc>
              <a:spcBef>
                <a:spcPts val="0"/>
              </a:spcBef>
              <a:spcAft>
                <a:spcPts val="800"/>
              </a:spcAft>
              <a:buClr>
                <a:srgbClr val="B71E42"/>
              </a:buClr>
              <a:buSzPct val="100000"/>
              <a:buFont typeface="Arial" panose="020B0604020202020204" pitchFamily="34" charset="0"/>
              <a:buNone/>
              <a:tabLst/>
              <a:defRPr/>
            </a:pPr>
            <a:r>
              <a:rPr kumimoji="0" lang="en-US" sz="1300" b="0" i="0" u="none" strike="noStrike" kern="1200" cap="none" spc="0" normalizeH="0" baseline="0" noProof="0" dirty="0">
                <a:ln>
                  <a:noFill/>
                </a:ln>
                <a:solidFill>
                  <a:prstClr val="black">
                    <a:hueOff val="0"/>
                    <a:satOff val="0"/>
                    <a:lumOff val="0"/>
                    <a:alphaOff val="0"/>
                  </a:prstClr>
                </a:solidFill>
                <a:effectLst/>
                <a:uLnTx/>
                <a:uFillTx/>
                <a:latin typeface="Gill Sans MT" panose="020B0502020104020203"/>
                <a:ea typeface="+mn-ea"/>
                <a:cs typeface="+mn-cs"/>
              </a:rPr>
              <a:t>Limited visibility  </a:t>
            </a:r>
          </a:p>
          <a:p>
            <a:pPr marL="0" marR="0" lvl="0" indent="0" algn="l" defTabSz="685800" rtl="0" eaLnBrk="1" fontAlgn="auto" latinLnBrk="0" hangingPunct="1">
              <a:lnSpc>
                <a:spcPct val="107000"/>
              </a:lnSpc>
              <a:spcBef>
                <a:spcPts val="0"/>
              </a:spcBef>
              <a:spcAft>
                <a:spcPts val="800"/>
              </a:spcAft>
              <a:buClr>
                <a:srgbClr val="B71E42"/>
              </a:buClr>
              <a:buSzPct val="100000"/>
              <a:buFont typeface="Arial" panose="020B0604020202020204" pitchFamily="34" charset="0"/>
              <a:buNone/>
              <a:tabLst/>
              <a:defRPr/>
            </a:pPr>
            <a:r>
              <a:rPr kumimoji="0" lang="en-US" sz="1300" b="0" i="0" u="none" strike="noStrike" kern="1200" cap="none" spc="0" normalizeH="0" baseline="0" noProof="0" dirty="0">
                <a:ln>
                  <a:noFill/>
                </a:ln>
                <a:solidFill>
                  <a:prstClr val="black">
                    <a:hueOff val="0"/>
                    <a:satOff val="0"/>
                    <a:lumOff val="0"/>
                    <a:alphaOff val="0"/>
                  </a:prstClr>
                </a:solidFill>
                <a:effectLst/>
                <a:uLnTx/>
                <a:uFillTx/>
                <a:latin typeface="Gill Sans MT" panose="020B0502020104020203"/>
                <a:ea typeface="+mn-ea"/>
                <a:cs typeface="+mn-cs"/>
              </a:rPr>
              <a:t>Maintaining creative edge</a:t>
            </a:r>
          </a:p>
        </p:txBody>
      </p:sp>
      <p:sp>
        <p:nvSpPr>
          <p:cNvPr id="5" name="Rectangle 4">
            <a:extLst>
              <a:ext uri="{FF2B5EF4-FFF2-40B4-BE49-F238E27FC236}">
                <a16:creationId xmlns:a16="http://schemas.microsoft.com/office/drawing/2014/main" id="{3985EAE6-BFA6-766D-A032-077E4DCB399E}"/>
              </a:ext>
            </a:extLst>
          </p:cNvPr>
          <p:cNvSpPr/>
          <p:nvPr/>
        </p:nvSpPr>
        <p:spPr>
          <a:xfrm>
            <a:off x="706731" y="1558797"/>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64862" y="1589230"/>
            <a:ext cx="776117" cy="300082"/>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35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1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10634" y="1781092"/>
            <a:ext cx="724671" cy="715581"/>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405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7</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6902450" y="5715000"/>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259138" y="1058973"/>
            <a:ext cx="1728856" cy="807257"/>
          </a:xfrm>
          <a:prstGeom prst="rect">
            <a:avLst/>
          </a:prstGeom>
        </p:spPr>
      </p:pic>
    </p:spTree>
    <p:extLst>
      <p:ext uri="{BB962C8B-B14F-4D97-AF65-F5344CB8AC3E}">
        <p14:creationId xmlns:p14="http://schemas.microsoft.com/office/powerpoint/2010/main" val="30673302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81000" y="2599759"/>
            <a:ext cx="8683194" cy="35921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685800" rtl="0" eaLnBrk="1" fontAlgn="auto" latinLnBrk="0" hangingPunct="1">
              <a:lnSpc>
                <a:spcPct val="107000"/>
              </a:lnSpc>
              <a:spcBef>
                <a:spcPts val="0"/>
              </a:spcBef>
              <a:spcAft>
                <a:spcPts val="800"/>
              </a:spcAft>
              <a:buClr>
                <a:srgbClr val="B71E42"/>
              </a:buClr>
              <a:buSzPct val="100000"/>
              <a:buFont typeface="Arial" panose="020B0604020202020204" pitchFamily="34" charset="0"/>
              <a:buNone/>
              <a:tabLst/>
              <a:defRPr/>
            </a:pPr>
            <a:r>
              <a:rPr kumimoji="0" lang="en-US" sz="1400" b="0" i="0" u="none" strike="noStrike" kern="1200" cap="none" spc="0" normalizeH="0" baseline="0" noProof="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Know your audience and its hidden psychographics. A guerrilla campaign’s success depends on how apt the content is and how well the promotional channel delivers it. Buyer segments have conspicuous habits – ones your competitors know and keep track of. And then they have hidden habits, preferences and pain points which others don’t articulate or pay attention to. You as the company need to identify what lies beyond the obvious and target this need or requirement through your strategies. ◦ Choose the strategy that will work for you. Do you want a viral video to speak about your brand? Or do you feel that stealth marketing is the right direction for you? Based on the resources you have available, the reach you want from the effort and your budget any of the several guerrilla marketing strategies discussed in this article may prove to be the right fit</a:t>
            </a:r>
          </a:p>
          <a:p>
            <a:pPr marL="0" marR="0" lvl="0" indent="0" algn="l" defTabSz="685800" rtl="0" eaLnBrk="1" fontAlgn="auto" latinLnBrk="0" hangingPunct="1">
              <a:lnSpc>
                <a:spcPct val="107000"/>
              </a:lnSpc>
              <a:spcBef>
                <a:spcPts val="0"/>
              </a:spcBef>
              <a:spcAft>
                <a:spcPts val="800"/>
              </a:spcAft>
              <a:buClr>
                <a:srgbClr val="B71E42"/>
              </a:buClr>
              <a:buSzPct val="100000"/>
              <a:buFont typeface="Arial" panose="020B0604020202020204" pitchFamily="34" charset="0"/>
              <a:buNone/>
              <a:tabLst/>
              <a:defRPr/>
            </a:pPr>
            <a:r>
              <a:rPr kumimoji="0" lang="en-US" sz="1400" b="0" i="0" u="none" strike="noStrike" kern="1200" cap="none" spc="0" normalizeH="0" baseline="0" noProof="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Calculate the ROI. And make sure you don’t stop at the monetary profit. It is essential to factor in the cost of a failed guerrilla campaign. Will it impact present conversions? Or will the slip up go unnoticed? ◦ Leverage traction. Guerrilla campaigns can’t be duplicated. If they are repeated too many times, they lose their effectiveness. So you must structure a strong follow up to your marketing efforts including more promotional acts and ways to convert the traction and interest into buyers.</a:t>
            </a:r>
            <a:endParaRPr kumimoji="0" lang="en-US" sz="14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884862" y="1621552"/>
            <a:ext cx="4668338" cy="1061829"/>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2100" b="0" i="0" u="none" strike="noStrike" kern="1200" cap="none" spc="0" normalizeH="0" baseline="0" noProof="0">
                <a:ln>
                  <a:noFill/>
                </a:ln>
                <a:solidFill>
                  <a:srgbClr val="FF9518"/>
                </a:solidFill>
                <a:effectLst/>
                <a:uLnTx/>
                <a:uFillTx/>
                <a:latin typeface="Calibri"/>
                <a:ea typeface="+mn-ea"/>
                <a:cs typeface="Tajawal Medium" panose="00000600000000000000" pitchFamily="2" charset="-78"/>
              </a:rPr>
              <a:t>How to Set Up a Guerrilla Marketing Campaign?</a:t>
            </a:r>
            <a:br>
              <a:rPr kumimoji="0" lang="en-US" sz="2100" b="0" i="0" u="none" strike="noStrike" kern="1200" cap="none" spc="0" normalizeH="0" baseline="0" noProof="0">
                <a:ln>
                  <a:noFill/>
                </a:ln>
                <a:solidFill>
                  <a:srgbClr val="FF9518"/>
                </a:solidFill>
                <a:effectLst/>
                <a:uLnTx/>
                <a:uFillTx/>
                <a:latin typeface="Calibri"/>
                <a:ea typeface="+mn-ea"/>
                <a:cs typeface="Tajawal Medium" panose="00000600000000000000" pitchFamily="2" charset="-78"/>
              </a:rPr>
            </a:br>
            <a:endParaRPr kumimoji="0" lang="en-US" sz="2100" b="0" i="0" u="none" strike="noStrike" kern="1200" cap="none" spc="0" normalizeH="0" baseline="0" noProof="0" dirty="0">
              <a:ln>
                <a:noFill/>
              </a:ln>
              <a:solidFill>
                <a:srgbClr val="FF9518"/>
              </a:solidFill>
              <a:effectLst/>
              <a:uLnTx/>
              <a:uFillTx/>
              <a:latin typeface="Calibri"/>
              <a:ea typeface="+mn-ea"/>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706731" y="1558797"/>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64862" y="1589230"/>
            <a:ext cx="776117" cy="300082"/>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35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1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10634" y="1781092"/>
            <a:ext cx="724671" cy="715581"/>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405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7</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6902450" y="5715000"/>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259138" y="1058973"/>
            <a:ext cx="1728856" cy="807257"/>
          </a:xfrm>
          <a:prstGeom prst="rect">
            <a:avLst/>
          </a:prstGeom>
        </p:spPr>
      </p:pic>
    </p:spTree>
    <p:extLst>
      <p:ext uri="{BB962C8B-B14F-4D97-AF65-F5344CB8AC3E}">
        <p14:creationId xmlns:p14="http://schemas.microsoft.com/office/powerpoint/2010/main" val="41823473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81000" y="2599759"/>
            <a:ext cx="8606994" cy="2810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33400" marR="0" lvl="0" indent="-533400" algn="l" defTabSz="685800" rtl="0" eaLnBrk="1" fontAlgn="auto" latinLnBrk="0" hangingPunct="1">
              <a:lnSpc>
                <a:spcPct val="90000"/>
              </a:lnSpc>
              <a:spcBef>
                <a:spcPts val="1200"/>
              </a:spcBef>
              <a:spcAft>
                <a:spcPts val="0"/>
              </a:spcAft>
              <a:buClr>
                <a:srgbClr val="FFC000"/>
              </a:buClr>
              <a:buSzPct val="100000"/>
              <a:buFont typeface="Wingdings" pitchFamily="2" charset="2"/>
              <a:buAutoNum type="arabicPeriod"/>
              <a:tabLst/>
              <a:defRPr/>
            </a:pPr>
            <a:r>
              <a:rPr kumimoji="0" lang="en-US" sz="2000" b="0" i="0" u="none" strike="noStrike" kern="1200" cap="none" spc="0" normalizeH="0" baseline="0" noProof="0">
                <a:ln>
                  <a:noFill/>
                </a:ln>
                <a:solidFill>
                  <a:prstClr val="black">
                    <a:hueOff val="0"/>
                    <a:satOff val="0"/>
                    <a:lumOff val="0"/>
                    <a:alphaOff val="0"/>
                  </a:prstClr>
                </a:solidFill>
                <a:effectLst/>
                <a:uLnTx/>
                <a:uFillTx/>
                <a:latin typeface="Gill Sans MT" panose="020B0502020104020203"/>
                <a:ea typeface="+mn-ea"/>
                <a:cs typeface="+mn-cs"/>
              </a:rPr>
              <a:t>Pinpoints the specific target markets the company will serve.</a:t>
            </a:r>
          </a:p>
          <a:p>
            <a:pPr marL="533400" marR="0" lvl="0" indent="-533400" algn="l" defTabSz="685800" rtl="0" eaLnBrk="1" fontAlgn="auto" latinLnBrk="0" hangingPunct="1">
              <a:lnSpc>
                <a:spcPct val="90000"/>
              </a:lnSpc>
              <a:spcBef>
                <a:spcPts val="1200"/>
              </a:spcBef>
              <a:spcAft>
                <a:spcPts val="0"/>
              </a:spcAft>
              <a:buClr>
                <a:srgbClr val="FFC000"/>
              </a:buClr>
              <a:buSzPct val="100000"/>
              <a:buFont typeface="Wingdings" pitchFamily="2" charset="2"/>
              <a:buAutoNum type="arabicPeriod"/>
              <a:tabLst/>
              <a:defRPr/>
            </a:pPr>
            <a:r>
              <a:rPr kumimoji="0" lang="en-US" sz="2000" b="0" i="0" u="none" strike="noStrike" kern="1200" cap="none" spc="0" normalizeH="0" baseline="0" noProof="0">
                <a:ln>
                  <a:noFill/>
                </a:ln>
                <a:solidFill>
                  <a:prstClr val="black">
                    <a:hueOff val="0"/>
                    <a:satOff val="0"/>
                    <a:lumOff val="0"/>
                    <a:alphaOff val="0"/>
                  </a:prstClr>
                </a:solidFill>
                <a:effectLst/>
                <a:uLnTx/>
                <a:uFillTx/>
                <a:latin typeface="Gill Sans MT" panose="020B0502020104020203"/>
                <a:ea typeface="+mn-ea"/>
                <a:cs typeface="+mn-cs"/>
              </a:rPr>
              <a:t>Determines customer needs and wants through market research.</a:t>
            </a:r>
          </a:p>
          <a:p>
            <a:pPr marL="533400" marR="0" lvl="0" indent="-533400" algn="l" defTabSz="685800" rtl="0" eaLnBrk="1" fontAlgn="auto" latinLnBrk="0" hangingPunct="1">
              <a:lnSpc>
                <a:spcPct val="90000"/>
              </a:lnSpc>
              <a:spcBef>
                <a:spcPts val="1200"/>
              </a:spcBef>
              <a:spcAft>
                <a:spcPts val="0"/>
              </a:spcAft>
              <a:buClr>
                <a:srgbClr val="FFC000"/>
              </a:buClr>
              <a:buSzPct val="100000"/>
              <a:buFont typeface="Wingdings" pitchFamily="2" charset="2"/>
              <a:buAutoNum type="arabicPeriod"/>
              <a:tabLst/>
              <a:defRPr/>
            </a:pPr>
            <a:r>
              <a:rPr kumimoji="0" lang="en-US" sz="2000" b="0" i="0" u="none" strike="noStrike" kern="1200" cap="none" spc="0" normalizeH="0" baseline="0" noProof="0">
                <a:ln>
                  <a:noFill/>
                </a:ln>
                <a:solidFill>
                  <a:prstClr val="black">
                    <a:hueOff val="0"/>
                    <a:satOff val="0"/>
                    <a:lumOff val="0"/>
                    <a:alphaOff val="0"/>
                  </a:prstClr>
                </a:solidFill>
                <a:effectLst/>
                <a:uLnTx/>
                <a:uFillTx/>
                <a:latin typeface="Gill Sans MT" panose="020B0502020104020203"/>
                <a:ea typeface="+mn-ea"/>
                <a:cs typeface="+mn-cs"/>
              </a:rPr>
              <a:t>Analyzes a firm’s competitive advantages.</a:t>
            </a:r>
          </a:p>
          <a:p>
            <a:pPr marL="533400" marR="0" lvl="0" indent="-533400" algn="l" defTabSz="685800" rtl="0" eaLnBrk="1" fontAlgn="auto" latinLnBrk="0" hangingPunct="1">
              <a:lnSpc>
                <a:spcPct val="90000"/>
              </a:lnSpc>
              <a:spcBef>
                <a:spcPts val="1200"/>
              </a:spcBef>
              <a:spcAft>
                <a:spcPts val="0"/>
              </a:spcAft>
              <a:buClr>
                <a:srgbClr val="FFC000"/>
              </a:buClr>
              <a:buSzPct val="100000"/>
              <a:buFont typeface="Wingdings" pitchFamily="2" charset="2"/>
              <a:buAutoNum type="arabicPeriod"/>
              <a:tabLst/>
              <a:defRPr/>
            </a:pPr>
            <a:r>
              <a:rPr kumimoji="0" lang="en-US" sz="2000" b="0" i="0" u="none" strike="noStrike" kern="1200" cap="none" spc="0" normalizeH="0" baseline="0" noProof="0">
                <a:ln>
                  <a:noFill/>
                </a:ln>
                <a:solidFill>
                  <a:prstClr val="black">
                    <a:hueOff val="0"/>
                    <a:satOff val="0"/>
                    <a:lumOff val="0"/>
                    <a:alphaOff val="0"/>
                  </a:prstClr>
                </a:solidFill>
                <a:effectLst/>
                <a:uLnTx/>
                <a:uFillTx/>
                <a:latin typeface="Gill Sans MT" panose="020B0502020104020203"/>
                <a:ea typeface="+mn-ea"/>
                <a:cs typeface="+mn-cs"/>
              </a:rPr>
              <a:t>Helps to create a marketing mix that meets customer needs and wants.</a:t>
            </a:r>
            <a:endParaRPr kumimoji="0" lang="en-US" sz="2000" b="0" i="0" u="none" strike="noStrike" kern="1200" cap="none" spc="0" normalizeH="0" baseline="0" noProof="0" dirty="0">
              <a:ln>
                <a:noFill/>
              </a:ln>
              <a:solidFill>
                <a:prstClr val="black">
                  <a:hueOff val="0"/>
                  <a:satOff val="0"/>
                  <a:lumOff val="0"/>
                  <a:alphaOff val="0"/>
                </a:prstClr>
              </a:solidFill>
              <a:effectLst/>
              <a:uLnTx/>
              <a:uFillTx/>
              <a:latin typeface="Gill Sans MT" panose="020B0502020104020203"/>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884862" y="1621552"/>
            <a:ext cx="4668338" cy="415498"/>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2100" b="0" i="0" u="none" strike="noStrike" kern="1200" cap="none" spc="0" normalizeH="0" baseline="0" noProof="0">
                <a:ln>
                  <a:noFill/>
                </a:ln>
                <a:solidFill>
                  <a:srgbClr val="FF9518"/>
                </a:solidFill>
                <a:effectLst/>
                <a:uLnTx/>
                <a:uFillTx/>
                <a:latin typeface="Calibri"/>
                <a:ea typeface="+mn-ea"/>
                <a:cs typeface="Tajawal Medium" panose="00000600000000000000" pitchFamily="2" charset="-78"/>
              </a:rPr>
              <a:t>A Guerrilla Marketing Plan</a:t>
            </a:r>
            <a:endParaRPr kumimoji="0" lang="en-US" sz="2100" b="0" i="0" u="none" strike="noStrike" kern="1200" cap="none" spc="0" normalizeH="0" baseline="0" noProof="0" dirty="0">
              <a:ln>
                <a:noFill/>
              </a:ln>
              <a:solidFill>
                <a:srgbClr val="FF9518"/>
              </a:solidFill>
              <a:effectLst/>
              <a:uLnTx/>
              <a:uFillTx/>
              <a:latin typeface="Calibri"/>
              <a:ea typeface="+mn-ea"/>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706731" y="1558797"/>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64862" y="1589230"/>
            <a:ext cx="776117" cy="300082"/>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35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1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10634" y="1781092"/>
            <a:ext cx="724671" cy="715581"/>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405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7</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6902450" y="5715000"/>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259138" y="1058973"/>
            <a:ext cx="1728856" cy="807257"/>
          </a:xfrm>
          <a:prstGeom prst="rect">
            <a:avLst/>
          </a:prstGeom>
        </p:spPr>
      </p:pic>
    </p:spTree>
    <p:extLst>
      <p:ext uri="{BB962C8B-B14F-4D97-AF65-F5344CB8AC3E}">
        <p14:creationId xmlns:p14="http://schemas.microsoft.com/office/powerpoint/2010/main" val="23840627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81000" y="2599759"/>
            <a:ext cx="8483600" cy="34962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685800" rtl="0" eaLnBrk="1" fontAlgn="auto" latinLnBrk="0" hangingPunct="1">
              <a:lnSpc>
                <a:spcPct val="120000"/>
              </a:lnSpc>
              <a:spcBef>
                <a:spcPts val="600"/>
              </a:spcBef>
              <a:spcAft>
                <a:spcPts val="0"/>
              </a:spcAft>
              <a:buClr>
                <a:srgbClr val="B71E42"/>
              </a:buClr>
              <a:buSzPct val="100000"/>
              <a:buFont typeface="Arial" panose="020B0604020202020204" pitchFamily="34" charset="0"/>
              <a:buChar char="•"/>
              <a:tabLst/>
              <a:defRPr/>
            </a:pPr>
            <a:r>
              <a:rPr kumimoji="0" lang="en-US" sz="2000" b="0" i="0" u="sng" strike="noStrike" kern="1200" cap="none" spc="0" normalizeH="0" baseline="0" noProof="0">
                <a:ln>
                  <a:noFill/>
                </a:ln>
                <a:solidFill>
                  <a:prstClr val="black"/>
                </a:solidFill>
                <a:effectLst/>
                <a:uLnTx/>
                <a:uFillTx/>
                <a:latin typeface="Gill Sans MT" panose="020B0502020104020203"/>
                <a:ea typeface="+mn-ea"/>
                <a:cs typeface="+mn-cs"/>
              </a:rPr>
              <a:t>Market research is the vehicle for gathering the information that serves as the foundation for the marketing plan.</a:t>
            </a:r>
          </a:p>
          <a:p>
            <a:pPr marL="228600" marR="0" lvl="0" indent="-228600" algn="l" defTabSz="685800" rtl="0" eaLnBrk="1" fontAlgn="auto" latinLnBrk="0" hangingPunct="1">
              <a:lnSpc>
                <a:spcPct val="120000"/>
              </a:lnSpc>
              <a:spcBef>
                <a:spcPts val="600"/>
              </a:spcBef>
              <a:spcAft>
                <a:spcPts val="0"/>
              </a:spcAft>
              <a:buClr>
                <a:srgbClr val="B71E42"/>
              </a:buClr>
              <a:buSzPct val="100000"/>
              <a:buFont typeface="Arial" panose="020B0604020202020204" pitchFamily="34" charset="0"/>
              <a:buChar char="•"/>
              <a:tabLst/>
              <a:defRPr/>
            </a:pPr>
            <a:r>
              <a:rPr kumimoji="0" lang="en-US" sz="2000" b="0" i="0" u="none" strike="noStrike" kern="1200" cap="none" spc="0" normalizeH="0" baseline="0" noProof="0">
                <a:ln>
                  <a:noFill/>
                </a:ln>
                <a:solidFill>
                  <a:prstClr val="black"/>
                </a:solidFill>
                <a:effectLst/>
                <a:uLnTx/>
                <a:uFillTx/>
                <a:latin typeface="Gill Sans MT" panose="020B0502020104020203"/>
                <a:ea typeface="+mn-ea"/>
                <a:cs typeface="+mn-cs"/>
              </a:rPr>
              <a:t>Never </a:t>
            </a:r>
            <a:r>
              <a:rPr kumimoji="0" lang="en-US" sz="2000" b="0" i="1" u="none" strike="noStrike" kern="1200" cap="none" spc="0" normalizeH="0" baseline="0" noProof="0">
                <a:ln>
                  <a:noFill/>
                </a:ln>
                <a:solidFill>
                  <a:prstClr val="black"/>
                </a:solidFill>
                <a:effectLst/>
                <a:uLnTx/>
                <a:uFillTx/>
                <a:latin typeface="Gill Sans MT" panose="020B0502020104020203"/>
                <a:ea typeface="+mn-ea"/>
                <a:cs typeface="+mn-cs"/>
              </a:rPr>
              <a:t>assume</a:t>
            </a:r>
            <a:r>
              <a:rPr kumimoji="0" lang="en-US" sz="2000" b="0" i="0" u="none" strike="noStrike" kern="1200" cap="none" spc="0" normalizeH="0" baseline="0" noProof="0">
                <a:ln>
                  <a:noFill/>
                </a:ln>
                <a:solidFill>
                  <a:prstClr val="black"/>
                </a:solidFill>
                <a:effectLst/>
                <a:uLnTx/>
                <a:uFillTx/>
                <a:latin typeface="Gill Sans MT" panose="020B0502020104020203"/>
                <a:ea typeface="+mn-ea"/>
                <a:cs typeface="+mn-cs"/>
              </a:rPr>
              <a:t> that a market exists for your company’s product or service; prove it!</a:t>
            </a:r>
          </a:p>
          <a:p>
            <a:pPr marL="228600" marR="0" lvl="0" indent="-228600" algn="l" defTabSz="685800" rtl="0" eaLnBrk="1" fontAlgn="auto" latinLnBrk="0" hangingPunct="1">
              <a:lnSpc>
                <a:spcPct val="120000"/>
              </a:lnSpc>
              <a:spcBef>
                <a:spcPts val="600"/>
              </a:spcBef>
              <a:spcAft>
                <a:spcPts val="0"/>
              </a:spcAft>
              <a:buClr>
                <a:srgbClr val="B71E42"/>
              </a:buClr>
              <a:buSzPct val="100000"/>
              <a:buFont typeface="Arial" panose="020B0604020202020204" pitchFamily="34" charset="0"/>
              <a:buChar char="•"/>
              <a:tabLst/>
              <a:defRPr/>
            </a:pPr>
            <a:r>
              <a:rPr kumimoji="0" lang="en-US" sz="2000" b="0" i="0" u="none" strike="noStrike" kern="1200" cap="none" spc="0" normalizeH="0" baseline="0" noProof="0">
                <a:ln>
                  <a:noFill/>
                </a:ln>
                <a:solidFill>
                  <a:prstClr val="black"/>
                </a:solidFill>
                <a:effectLst/>
                <a:uLnTx/>
                <a:uFillTx/>
                <a:latin typeface="Gill Sans MT" panose="020B0502020104020203"/>
                <a:ea typeface="+mn-ea"/>
                <a:cs typeface="+mn-cs"/>
              </a:rPr>
              <a:t>Market research does </a:t>
            </a:r>
            <a:r>
              <a:rPr kumimoji="0" lang="en-US" sz="2000" b="0" i="1" u="none" strike="noStrike" kern="1200" cap="none" spc="0" normalizeH="0" baseline="0" noProof="0">
                <a:ln>
                  <a:noFill/>
                </a:ln>
                <a:solidFill>
                  <a:prstClr val="black"/>
                </a:solidFill>
                <a:effectLst/>
                <a:uLnTx/>
                <a:uFillTx/>
                <a:latin typeface="Gill Sans MT" panose="020B0502020104020203"/>
                <a:ea typeface="+mn-ea"/>
                <a:cs typeface="+mn-cs"/>
              </a:rPr>
              <a:t>not</a:t>
            </a:r>
            <a:r>
              <a:rPr kumimoji="0" lang="en-US" sz="2000" b="0" i="0" u="none" strike="noStrike" kern="1200" cap="none" spc="0" normalizeH="0" baseline="0" noProof="0">
                <a:ln>
                  <a:noFill/>
                </a:ln>
                <a:solidFill>
                  <a:prstClr val="black"/>
                </a:solidFill>
                <a:effectLst/>
                <a:uLnTx/>
                <a:uFillTx/>
                <a:latin typeface="Gill Sans MT" panose="020B0502020104020203"/>
                <a:ea typeface="+mn-ea"/>
                <a:cs typeface="+mn-cs"/>
              </a:rPr>
              <a:t> have to be time consuming, complex, or expensive to be useful. </a:t>
            </a:r>
          </a:p>
          <a:p>
            <a:pPr marL="685800" marR="0" lvl="1" indent="-228600" algn="l" defTabSz="685800" rtl="0" eaLnBrk="1" fontAlgn="auto" latinLnBrk="0" hangingPunct="1">
              <a:lnSpc>
                <a:spcPct val="120000"/>
              </a:lnSpc>
              <a:spcBef>
                <a:spcPts val="600"/>
              </a:spcBef>
              <a:spcAft>
                <a:spcPts val="0"/>
              </a:spcAft>
              <a:buClr>
                <a:srgbClr val="B71E42"/>
              </a:buClr>
              <a:buSzPct val="100000"/>
              <a:buFont typeface="Arial" panose="020B0604020202020204" pitchFamily="34" charset="0"/>
              <a:buChar char="•"/>
              <a:tabLst/>
              <a:defRPr/>
            </a:pPr>
            <a:r>
              <a:rPr kumimoji="0" lang="en-US" sz="2000" b="0" i="0" u="none" strike="noStrike" kern="1200" cap="none" spc="0" normalizeH="0" baseline="0" noProof="0">
                <a:ln>
                  <a:noFill/>
                </a:ln>
                <a:solidFill>
                  <a:prstClr val="black"/>
                </a:solidFill>
                <a:effectLst/>
                <a:uLnTx/>
                <a:uFillTx/>
                <a:latin typeface="Gill Sans MT" panose="020B0502020104020203"/>
                <a:ea typeface="+mn-ea"/>
                <a:cs typeface="+mn-cs"/>
              </a:rPr>
              <a:t>online surveys</a:t>
            </a:r>
          </a:p>
          <a:p>
            <a:pPr marL="685800" marR="0" lvl="1" indent="-228600" algn="l" defTabSz="685800" rtl="0" eaLnBrk="1" fontAlgn="auto" latinLnBrk="0" hangingPunct="1">
              <a:lnSpc>
                <a:spcPct val="120000"/>
              </a:lnSpc>
              <a:spcBef>
                <a:spcPts val="600"/>
              </a:spcBef>
              <a:spcAft>
                <a:spcPts val="0"/>
              </a:spcAft>
              <a:buClr>
                <a:srgbClr val="B71E42"/>
              </a:buClr>
              <a:buSzPct val="100000"/>
              <a:buFont typeface="Arial" panose="020B0604020202020204" pitchFamily="34" charset="0"/>
              <a:buChar char="•"/>
              <a:tabLst/>
              <a:defRPr/>
            </a:pPr>
            <a:r>
              <a:rPr kumimoji="0" lang="en-US" sz="2000" b="0" i="0" u="none" strike="noStrike" kern="1200" cap="none" spc="0" normalizeH="0" baseline="0" noProof="0">
                <a:ln>
                  <a:noFill/>
                </a:ln>
                <a:solidFill>
                  <a:prstClr val="black"/>
                </a:solidFill>
                <a:effectLst/>
                <a:uLnTx/>
                <a:uFillTx/>
                <a:latin typeface="Gill Sans MT" panose="020B0502020104020203"/>
                <a:ea typeface="+mn-ea"/>
                <a:cs typeface="+mn-cs"/>
              </a:rPr>
              <a:t>Trend-tracking</a:t>
            </a:r>
            <a:endParaRPr kumimoji="0" lang="en-US" sz="2000" b="0" i="0" u="none" strike="noStrike" kern="1200" cap="none" spc="0" normalizeH="0" baseline="0" noProof="0" dirty="0">
              <a:ln>
                <a:noFill/>
              </a:ln>
              <a:solidFill>
                <a:prstClr val="black"/>
              </a:solidFill>
              <a:effectLst/>
              <a:uLnTx/>
              <a:uFillTx/>
              <a:latin typeface="Gill Sans MT" panose="020B0502020104020203"/>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884862" y="1621552"/>
            <a:ext cx="4668338" cy="415498"/>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2100" b="0" i="0" u="none" strike="noStrike" kern="1200" cap="none" spc="0" normalizeH="0" baseline="0" noProof="0">
                <a:ln>
                  <a:noFill/>
                </a:ln>
                <a:solidFill>
                  <a:srgbClr val="FF9518"/>
                </a:solidFill>
                <a:effectLst/>
                <a:uLnTx/>
                <a:uFillTx/>
                <a:latin typeface="Calibri"/>
                <a:ea typeface="+mn-ea"/>
                <a:cs typeface="Tajawal Medium" panose="00000600000000000000" pitchFamily="2" charset="-78"/>
              </a:rPr>
              <a:t>Market Research</a:t>
            </a:r>
            <a:endParaRPr kumimoji="0" lang="en-US" sz="2100" b="0" i="0" u="none" strike="noStrike" kern="1200" cap="none" spc="0" normalizeH="0" baseline="0" noProof="0" dirty="0">
              <a:ln>
                <a:noFill/>
              </a:ln>
              <a:solidFill>
                <a:srgbClr val="FF9518"/>
              </a:solidFill>
              <a:effectLst/>
              <a:uLnTx/>
              <a:uFillTx/>
              <a:latin typeface="Calibri"/>
              <a:ea typeface="+mn-ea"/>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706731" y="1558797"/>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64862" y="1589230"/>
            <a:ext cx="776117" cy="300082"/>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35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1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10634" y="1781092"/>
            <a:ext cx="724671" cy="715581"/>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405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7</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6902450" y="5715000"/>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259138" y="1058973"/>
            <a:ext cx="1728856" cy="807257"/>
          </a:xfrm>
          <a:prstGeom prst="rect">
            <a:avLst/>
          </a:prstGeom>
        </p:spPr>
      </p:pic>
    </p:spTree>
    <p:extLst>
      <p:ext uri="{BB962C8B-B14F-4D97-AF65-F5344CB8AC3E}">
        <p14:creationId xmlns:p14="http://schemas.microsoft.com/office/powerpoint/2010/main" val="14033126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81000" y="2599759"/>
            <a:ext cx="8382000" cy="3953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685800" rtl="0" eaLnBrk="1" fontAlgn="auto" latinLnBrk="0" hangingPunct="1">
              <a:lnSpc>
                <a:spcPct val="120000"/>
              </a:lnSpc>
              <a:spcBef>
                <a:spcPts val="1200"/>
              </a:spcBef>
              <a:spcAft>
                <a:spcPts val="0"/>
              </a:spcAft>
              <a:buClr>
                <a:srgbClr val="B71E42"/>
              </a:buClr>
              <a:buSzPct val="100000"/>
              <a:buFont typeface="Arial" panose="020B0604020202020204" pitchFamily="34" charset="0"/>
              <a:buChar char="•"/>
              <a:tabLst/>
              <a:defRPr/>
            </a:pPr>
            <a:r>
              <a:rPr kumimoji="0" lang="en-US" sz="2400" b="0" i="0" u="none" strike="noStrike" kern="1200" cap="none" spc="0" normalizeH="0" baseline="0" noProof="0" dirty="0">
                <a:ln>
                  <a:noFill/>
                </a:ln>
                <a:solidFill>
                  <a:prstClr val="black">
                    <a:hueOff val="0"/>
                    <a:satOff val="0"/>
                    <a:lumOff val="0"/>
                    <a:alphaOff val="0"/>
                  </a:prstClr>
                </a:solidFill>
                <a:effectLst/>
                <a:uLnTx/>
                <a:uFillTx/>
                <a:latin typeface="Gill Sans MT" panose="020B0502020104020203"/>
                <a:ea typeface="+mn-ea"/>
                <a:cs typeface="+mn-cs"/>
              </a:rPr>
              <a:t>Read many diverse current publications</a:t>
            </a:r>
          </a:p>
          <a:p>
            <a:pPr marL="228600" marR="0" lvl="0" indent="-228600" algn="l" defTabSz="685800" rtl="0" eaLnBrk="1" fontAlgn="auto" latinLnBrk="0" hangingPunct="1">
              <a:lnSpc>
                <a:spcPct val="120000"/>
              </a:lnSpc>
              <a:spcBef>
                <a:spcPts val="1200"/>
              </a:spcBef>
              <a:spcAft>
                <a:spcPts val="0"/>
              </a:spcAft>
              <a:buClr>
                <a:srgbClr val="B71E42"/>
              </a:buClr>
              <a:buSzPct val="100000"/>
              <a:buFont typeface="Arial" panose="020B0604020202020204" pitchFamily="34" charset="0"/>
              <a:buChar char="•"/>
              <a:tabLst/>
              <a:defRPr/>
            </a:pPr>
            <a:r>
              <a:rPr kumimoji="0" lang="en-US" sz="2400" b="0" i="0" u="none" strike="noStrike" kern="1200" cap="none" spc="0" normalizeH="0" baseline="0" noProof="0" dirty="0">
                <a:ln>
                  <a:noFill/>
                </a:ln>
                <a:solidFill>
                  <a:prstClr val="black">
                    <a:hueOff val="0"/>
                    <a:satOff val="0"/>
                    <a:lumOff val="0"/>
                    <a:alphaOff val="0"/>
                  </a:prstClr>
                </a:solidFill>
                <a:effectLst/>
                <a:uLnTx/>
                <a:uFillTx/>
                <a:latin typeface="Gill Sans MT" panose="020B0502020104020203"/>
                <a:ea typeface="+mn-ea"/>
                <a:cs typeface="+mn-cs"/>
              </a:rPr>
              <a:t>Monitor blogs</a:t>
            </a:r>
          </a:p>
          <a:p>
            <a:pPr marL="228600" marR="0" lvl="0" indent="-228600" algn="l" defTabSz="685800" rtl="0" eaLnBrk="1" fontAlgn="auto" latinLnBrk="0" hangingPunct="1">
              <a:lnSpc>
                <a:spcPct val="120000"/>
              </a:lnSpc>
              <a:spcBef>
                <a:spcPts val="1200"/>
              </a:spcBef>
              <a:spcAft>
                <a:spcPts val="0"/>
              </a:spcAft>
              <a:buClr>
                <a:srgbClr val="B71E42"/>
              </a:buClr>
              <a:buSzPct val="100000"/>
              <a:buFont typeface="Arial" panose="020B0604020202020204" pitchFamily="34" charset="0"/>
              <a:buChar char="•"/>
              <a:tabLst/>
              <a:defRPr/>
            </a:pPr>
            <a:r>
              <a:rPr kumimoji="0" lang="en-US" sz="2400" b="0" i="0" u="none" strike="noStrike" kern="1200" cap="none" spc="0" normalizeH="0" baseline="0" noProof="0" dirty="0">
                <a:ln>
                  <a:noFill/>
                </a:ln>
                <a:solidFill>
                  <a:prstClr val="black">
                    <a:hueOff val="0"/>
                    <a:satOff val="0"/>
                    <a:lumOff val="0"/>
                    <a:alphaOff val="0"/>
                  </a:prstClr>
                </a:solidFill>
                <a:effectLst/>
                <a:uLnTx/>
                <a:uFillTx/>
                <a:latin typeface="Gill Sans MT" panose="020B0502020104020203"/>
                <a:ea typeface="+mn-ea"/>
                <a:cs typeface="+mn-cs"/>
              </a:rPr>
              <a:t>Watch  the top 10 TV shows</a:t>
            </a:r>
          </a:p>
          <a:p>
            <a:pPr marL="228600" marR="0" lvl="0" indent="-228600" algn="l" defTabSz="685800" rtl="0" eaLnBrk="1" fontAlgn="auto" latinLnBrk="0" hangingPunct="1">
              <a:lnSpc>
                <a:spcPct val="120000"/>
              </a:lnSpc>
              <a:spcBef>
                <a:spcPts val="1200"/>
              </a:spcBef>
              <a:spcAft>
                <a:spcPts val="0"/>
              </a:spcAft>
              <a:buClr>
                <a:srgbClr val="B71E42"/>
              </a:buClr>
              <a:buSzPct val="100000"/>
              <a:buFont typeface="Arial" panose="020B0604020202020204" pitchFamily="34" charset="0"/>
              <a:buChar char="•"/>
              <a:tabLst/>
              <a:defRPr/>
            </a:pPr>
            <a:r>
              <a:rPr kumimoji="0" lang="en-US" sz="2400" b="0" i="0" u="none" strike="noStrike" kern="1200" cap="none" spc="0" normalizeH="0" baseline="0" noProof="0" dirty="0">
                <a:ln>
                  <a:noFill/>
                </a:ln>
                <a:solidFill>
                  <a:prstClr val="black">
                    <a:hueOff val="0"/>
                    <a:satOff val="0"/>
                    <a:lumOff val="0"/>
                    <a:alphaOff val="0"/>
                  </a:prstClr>
                </a:solidFill>
                <a:effectLst/>
                <a:uLnTx/>
                <a:uFillTx/>
                <a:latin typeface="Gill Sans MT" panose="020B0502020104020203"/>
                <a:ea typeface="+mn-ea"/>
                <a:cs typeface="+mn-cs"/>
              </a:rPr>
              <a:t>See the top 10 movies</a:t>
            </a:r>
          </a:p>
          <a:p>
            <a:pPr marL="228600" marR="0" lvl="0" indent="-228600" algn="l" defTabSz="685800" rtl="0" eaLnBrk="1" fontAlgn="auto" latinLnBrk="0" hangingPunct="1">
              <a:lnSpc>
                <a:spcPct val="120000"/>
              </a:lnSpc>
              <a:spcBef>
                <a:spcPts val="1200"/>
              </a:spcBef>
              <a:spcAft>
                <a:spcPts val="0"/>
              </a:spcAft>
              <a:buClr>
                <a:srgbClr val="B71E42"/>
              </a:buClr>
              <a:buSzPct val="100000"/>
              <a:buFont typeface="Arial" panose="020B0604020202020204" pitchFamily="34" charset="0"/>
              <a:buChar char="•"/>
              <a:tabLst/>
              <a:defRPr/>
            </a:pPr>
            <a:r>
              <a:rPr kumimoji="0" lang="en-US" sz="2400" b="0" i="0" u="none" strike="noStrike" kern="1200" cap="none" spc="0" normalizeH="0" baseline="0" noProof="0" dirty="0">
                <a:ln>
                  <a:noFill/>
                </a:ln>
                <a:solidFill>
                  <a:prstClr val="black">
                    <a:hueOff val="0"/>
                    <a:satOff val="0"/>
                    <a:lumOff val="0"/>
                    <a:alphaOff val="0"/>
                  </a:prstClr>
                </a:solidFill>
                <a:effectLst/>
                <a:uLnTx/>
                <a:uFillTx/>
                <a:latin typeface="Gill Sans MT" panose="020B0502020104020203"/>
                <a:ea typeface="+mn-ea"/>
                <a:cs typeface="+mn-cs"/>
              </a:rPr>
              <a:t>Talk to at least 150 customers a year</a:t>
            </a:r>
          </a:p>
          <a:p>
            <a:pPr marL="228600" marR="0" lvl="0" indent="-228600" algn="l" defTabSz="685800" rtl="0" eaLnBrk="1" fontAlgn="auto" latinLnBrk="0" hangingPunct="1">
              <a:lnSpc>
                <a:spcPct val="120000"/>
              </a:lnSpc>
              <a:spcBef>
                <a:spcPts val="1200"/>
              </a:spcBef>
              <a:spcAft>
                <a:spcPts val="0"/>
              </a:spcAft>
              <a:buClr>
                <a:srgbClr val="B71E42"/>
              </a:buClr>
              <a:buSzPct val="100000"/>
              <a:buFont typeface="Arial" panose="020B0604020202020204" pitchFamily="34" charset="0"/>
              <a:buChar char="•"/>
              <a:tabLst/>
              <a:defRPr/>
            </a:pPr>
            <a:r>
              <a:rPr kumimoji="0" lang="en-US" sz="2400" b="0" i="0" u="none" strike="noStrike" kern="1200" cap="none" spc="0" normalizeH="0" baseline="0" noProof="0" dirty="0">
                <a:ln>
                  <a:noFill/>
                </a:ln>
                <a:solidFill>
                  <a:prstClr val="black">
                    <a:hueOff val="0"/>
                    <a:satOff val="0"/>
                    <a:lumOff val="0"/>
                    <a:alphaOff val="0"/>
                  </a:prstClr>
                </a:solidFill>
                <a:effectLst/>
                <a:uLnTx/>
                <a:uFillTx/>
                <a:latin typeface="Gill Sans MT" panose="020B0502020104020203"/>
                <a:ea typeface="+mn-ea"/>
                <a:cs typeface="+mn-cs"/>
              </a:rPr>
              <a:t>Talk with the 10 smartest people you know</a:t>
            </a:r>
          </a:p>
          <a:p>
            <a:pPr marL="228600" marR="0" lvl="0" indent="-228600" algn="l" defTabSz="685800" rtl="0" eaLnBrk="1" fontAlgn="auto" latinLnBrk="0" hangingPunct="1">
              <a:lnSpc>
                <a:spcPct val="120000"/>
              </a:lnSpc>
              <a:spcBef>
                <a:spcPts val="1200"/>
              </a:spcBef>
              <a:spcAft>
                <a:spcPts val="0"/>
              </a:spcAft>
              <a:buClr>
                <a:srgbClr val="B71E42"/>
              </a:buClr>
              <a:buSzPct val="100000"/>
              <a:buFont typeface="Arial" panose="020B0604020202020204" pitchFamily="34" charset="0"/>
              <a:buChar char="•"/>
              <a:tabLst/>
              <a:defRPr/>
            </a:pPr>
            <a:r>
              <a:rPr kumimoji="0" lang="en-US" sz="2400" b="0" i="0" u="none" strike="noStrike" kern="1200" cap="none" spc="0" normalizeH="0" baseline="0" noProof="0" dirty="0">
                <a:ln>
                  <a:noFill/>
                </a:ln>
                <a:solidFill>
                  <a:prstClr val="black">
                    <a:hueOff val="0"/>
                    <a:satOff val="0"/>
                    <a:lumOff val="0"/>
                    <a:alphaOff val="0"/>
                  </a:prstClr>
                </a:solidFill>
                <a:effectLst/>
                <a:uLnTx/>
                <a:uFillTx/>
                <a:latin typeface="Gill Sans MT" panose="020B0502020104020203"/>
                <a:ea typeface="+mn-ea"/>
                <a:cs typeface="+mn-cs"/>
              </a:rPr>
              <a:t>Listen to your children and their friends</a:t>
            </a:r>
          </a:p>
        </p:txBody>
      </p:sp>
      <p:sp>
        <p:nvSpPr>
          <p:cNvPr id="3" name="TextBox 2">
            <a:extLst>
              <a:ext uri="{FF2B5EF4-FFF2-40B4-BE49-F238E27FC236}">
                <a16:creationId xmlns:a16="http://schemas.microsoft.com/office/drawing/2014/main" id="{F9A80F9F-74DB-1D57-04E8-E20E92A09B0A}"/>
              </a:ext>
            </a:extLst>
          </p:cNvPr>
          <p:cNvSpPr txBox="1"/>
          <p:nvPr/>
        </p:nvSpPr>
        <p:spPr>
          <a:xfrm>
            <a:off x="1884862" y="1621552"/>
            <a:ext cx="4668338" cy="415498"/>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2100" b="0" i="0" u="none" strike="noStrike" kern="1200" cap="none" spc="0" normalizeH="0" baseline="0" noProof="0">
                <a:ln>
                  <a:noFill/>
                </a:ln>
                <a:solidFill>
                  <a:srgbClr val="FF9518"/>
                </a:solidFill>
                <a:effectLst/>
                <a:uLnTx/>
                <a:uFillTx/>
                <a:latin typeface="Calibri"/>
                <a:ea typeface="+mn-ea"/>
                <a:cs typeface="Tajawal Medium" panose="00000600000000000000" pitchFamily="2" charset="-78"/>
              </a:rPr>
              <a:t>Tracking Trends</a:t>
            </a:r>
            <a:endParaRPr kumimoji="0" lang="en-US" sz="2100" b="0" i="0" u="none" strike="noStrike" kern="1200" cap="none" spc="0" normalizeH="0" baseline="0" noProof="0" dirty="0">
              <a:ln>
                <a:noFill/>
              </a:ln>
              <a:solidFill>
                <a:srgbClr val="FF9518"/>
              </a:solidFill>
              <a:effectLst/>
              <a:uLnTx/>
              <a:uFillTx/>
              <a:latin typeface="Calibri"/>
              <a:ea typeface="+mn-ea"/>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706731" y="1558797"/>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64862" y="1589230"/>
            <a:ext cx="776117" cy="300082"/>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35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1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10634" y="1781092"/>
            <a:ext cx="724671" cy="715581"/>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405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7</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6902450" y="5715000"/>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259138" y="1058973"/>
            <a:ext cx="1728856" cy="807257"/>
          </a:xfrm>
          <a:prstGeom prst="rect">
            <a:avLst/>
          </a:prstGeom>
        </p:spPr>
      </p:pic>
    </p:spTree>
    <p:extLst>
      <p:ext uri="{BB962C8B-B14F-4D97-AF65-F5344CB8AC3E}">
        <p14:creationId xmlns:p14="http://schemas.microsoft.com/office/powerpoint/2010/main" val="22781379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81000" y="2599759"/>
            <a:ext cx="8382000" cy="3953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685800" rtl="0" eaLnBrk="1" fontAlgn="auto" latinLnBrk="0" hangingPunct="1">
              <a:lnSpc>
                <a:spcPct val="120000"/>
              </a:lnSpc>
              <a:spcBef>
                <a:spcPts val="1000"/>
              </a:spcBef>
              <a:spcAft>
                <a:spcPts val="0"/>
              </a:spcAft>
              <a:buClr>
                <a:srgbClr val="B71E42"/>
              </a:buClr>
              <a:buSzPct val="100000"/>
              <a:buFont typeface="Wingdings" pitchFamily="2" charset="2"/>
              <a:buNone/>
              <a:tabLst/>
              <a:defRPr/>
            </a:pPr>
            <a:r>
              <a:rPr kumimoji="0" lang="en-US" sz="2400" b="0" i="0" u="none" strike="noStrike" kern="1200" cap="none" spc="0" normalizeH="0" baseline="0" noProof="0">
                <a:ln>
                  <a:noFill/>
                </a:ln>
                <a:solidFill>
                  <a:prstClr val="black">
                    <a:hueOff val="0"/>
                    <a:satOff val="0"/>
                    <a:lumOff val="0"/>
                    <a:alphaOff val="0"/>
                  </a:prstClr>
                </a:solidFill>
                <a:effectLst/>
                <a:uLnTx/>
                <a:uFillTx/>
                <a:latin typeface="Gill Sans MT" panose="020B0502020104020203"/>
                <a:ea typeface="+mn-ea"/>
                <a:cs typeface="+mn-cs"/>
              </a:rPr>
              <a:t>Involves developing and maintaining long-term relationships with customers so that they will keep coming back to make repeat purchases.</a:t>
            </a:r>
            <a:endParaRPr kumimoji="0" lang="en-US" sz="2400" b="0" i="0" u="none" strike="noStrike" kern="1200" cap="none" spc="0" normalizeH="0" baseline="0" noProof="0" dirty="0">
              <a:ln>
                <a:noFill/>
              </a:ln>
              <a:solidFill>
                <a:prstClr val="black">
                  <a:hueOff val="0"/>
                  <a:satOff val="0"/>
                  <a:lumOff val="0"/>
                  <a:alphaOff val="0"/>
                </a:prstClr>
              </a:solidFill>
              <a:effectLst/>
              <a:uLnTx/>
              <a:uFillTx/>
              <a:latin typeface="Gill Sans MT" panose="020B0502020104020203"/>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765901" y="1939296"/>
            <a:ext cx="7182938" cy="415498"/>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2100" b="0" i="0" u="none" strike="noStrike" kern="1200" cap="none" spc="0" normalizeH="0" baseline="0" noProof="0" dirty="0">
                <a:ln>
                  <a:noFill/>
                </a:ln>
                <a:solidFill>
                  <a:srgbClr val="FF9518"/>
                </a:solidFill>
                <a:effectLst/>
                <a:uLnTx/>
                <a:uFillTx/>
                <a:latin typeface="Calibri"/>
                <a:ea typeface="+mn-ea"/>
                <a:cs typeface="Tajawal Medium" panose="00000600000000000000" pitchFamily="2" charset="-78"/>
              </a:rPr>
              <a:t>Relationship Marketing(Customer Relationship Management)</a:t>
            </a:r>
          </a:p>
        </p:txBody>
      </p:sp>
      <p:sp>
        <p:nvSpPr>
          <p:cNvPr id="5" name="Rectangle 4">
            <a:extLst>
              <a:ext uri="{FF2B5EF4-FFF2-40B4-BE49-F238E27FC236}">
                <a16:creationId xmlns:a16="http://schemas.microsoft.com/office/drawing/2014/main" id="{3985EAE6-BFA6-766D-A032-077E4DCB399E}"/>
              </a:ext>
            </a:extLst>
          </p:cNvPr>
          <p:cNvSpPr/>
          <p:nvPr/>
        </p:nvSpPr>
        <p:spPr>
          <a:xfrm>
            <a:off x="706731" y="1558797"/>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64862" y="1589230"/>
            <a:ext cx="776117" cy="300082"/>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35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1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10634" y="1781092"/>
            <a:ext cx="724671" cy="715581"/>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405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7</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6902450" y="5715000"/>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259138" y="1058973"/>
            <a:ext cx="1728856" cy="807257"/>
          </a:xfrm>
          <a:prstGeom prst="rect">
            <a:avLst/>
          </a:prstGeom>
        </p:spPr>
      </p:pic>
    </p:spTree>
    <p:extLst>
      <p:ext uri="{BB962C8B-B14F-4D97-AF65-F5344CB8AC3E}">
        <p14:creationId xmlns:p14="http://schemas.microsoft.com/office/powerpoint/2010/main" val="20862987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81000" y="2599759"/>
            <a:ext cx="8483600" cy="41820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685800" rtl="0" eaLnBrk="1" fontAlgn="auto" latinLnBrk="0" hangingPunct="1">
              <a:lnSpc>
                <a:spcPct val="90000"/>
              </a:lnSpc>
              <a:spcBef>
                <a:spcPts val="1800"/>
              </a:spcBef>
              <a:spcAft>
                <a:spcPts val="0"/>
              </a:spcAft>
              <a:buClr>
                <a:srgbClr val="B71E42"/>
              </a:buClr>
              <a:buSzPct val="100000"/>
              <a:buFont typeface="Arial" panose="020B0604020202020204" pitchFamily="34" charset="0"/>
              <a:buChar char="•"/>
              <a:tabLst/>
              <a:defRPr/>
            </a:pPr>
            <a:r>
              <a:rPr kumimoji="0" lang="en-US" b="0" i="0" u="none" strike="noStrike" kern="1200" cap="none" spc="0" normalizeH="0" baseline="0" noProof="0" dirty="0">
                <a:ln>
                  <a:noFill/>
                </a:ln>
                <a:solidFill>
                  <a:prstClr val="black">
                    <a:hueOff val="0"/>
                    <a:satOff val="0"/>
                    <a:lumOff val="0"/>
                    <a:alphaOff val="0"/>
                  </a:prstClr>
                </a:solidFill>
                <a:effectLst/>
                <a:uLnTx/>
                <a:uFillTx/>
                <a:latin typeface="Gill Sans MT" panose="020B0502020104020203"/>
                <a:ea typeface="+mn-ea"/>
                <a:cs typeface="+mn-cs"/>
              </a:rPr>
              <a:t>Find a niche and fill it.</a:t>
            </a:r>
          </a:p>
          <a:p>
            <a:pPr marL="228600" marR="0" lvl="0" indent="-228600" algn="l" defTabSz="685800" rtl="0" eaLnBrk="1" fontAlgn="auto" latinLnBrk="0" hangingPunct="1">
              <a:lnSpc>
                <a:spcPct val="90000"/>
              </a:lnSpc>
              <a:spcBef>
                <a:spcPts val="1800"/>
              </a:spcBef>
              <a:spcAft>
                <a:spcPts val="0"/>
              </a:spcAft>
              <a:buClr>
                <a:srgbClr val="B71E42"/>
              </a:buClr>
              <a:buSzPct val="100000"/>
              <a:buFont typeface="Arial" panose="020B0604020202020204" pitchFamily="34" charset="0"/>
              <a:buChar char="•"/>
              <a:tabLst/>
              <a:defRPr/>
            </a:pPr>
            <a:r>
              <a:rPr kumimoji="0" lang="en-US" b="0" i="0" u="none" strike="noStrike" kern="1200" cap="none" spc="0" normalizeH="0" baseline="0" noProof="0" dirty="0">
                <a:ln>
                  <a:noFill/>
                </a:ln>
                <a:solidFill>
                  <a:prstClr val="black">
                    <a:hueOff val="0"/>
                    <a:satOff val="0"/>
                    <a:lumOff val="0"/>
                    <a:alphaOff val="0"/>
                  </a:prstClr>
                </a:solidFill>
                <a:effectLst/>
                <a:uLnTx/>
                <a:uFillTx/>
                <a:latin typeface="Gill Sans MT" panose="020B0502020104020203"/>
                <a:ea typeface="+mn-ea"/>
                <a:cs typeface="+mn-cs"/>
              </a:rPr>
              <a:t>Don’t just sell; entertain!</a:t>
            </a:r>
          </a:p>
          <a:p>
            <a:pPr marL="228600" marR="0" lvl="0" indent="-228600" algn="l" defTabSz="685800" rtl="0" eaLnBrk="1" fontAlgn="auto" latinLnBrk="0" hangingPunct="1">
              <a:lnSpc>
                <a:spcPct val="90000"/>
              </a:lnSpc>
              <a:spcBef>
                <a:spcPts val="1800"/>
              </a:spcBef>
              <a:spcAft>
                <a:spcPts val="0"/>
              </a:spcAft>
              <a:buClr>
                <a:srgbClr val="B71E42"/>
              </a:buClr>
              <a:buSzPct val="100000"/>
              <a:buFont typeface="Arial" panose="020B0604020202020204" pitchFamily="34" charset="0"/>
              <a:buChar char="•"/>
              <a:tabLst/>
              <a:defRPr/>
            </a:pPr>
            <a:r>
              <a:rPr kumimoji="0" lang="en-US" b="0" i="0" u="none" strike="noStrike" kern="1200" cap="none" spc="0" normalizeH="0" baseline="0" noProof="0" dirty="0">
                <a:ln>
                  <a:noFill/>
                </a:ln>
                <a:solidFill>
                  <a:prstClr val="black">
                    <a:hueOff val="0"/>
                    <a:satOff val="0"/>
                    <a:lumOff val="0"/>
                    <a:alphaOff val="0"/>
                  </a:prstClr>
                </a:solidFill>
                <a:effectLst/>
                <a:uLnTx/>
                <a:uFillTx/>
                <a:latin typeface="Gill Sans MT" panose="020B0502020104020203"/>
                <a:ea typeface="+mn-ea"/>
                <a:cs typeface="+mn-cs"/>
              </a:rPr>
              <a:t>Strive to be unique.</a:t>
            </a:r>
          </a:p>
          <a:p>
            <a:pPr marL="228600" marR="0" lvl="0" indent="-228600" algn="l" defTabSz="685800" rtl="0" eaLnBrk="1" fontAlgn="auto" latinLnBrk="0" hangingPunct="1">
              <a:lnSpc>
                <a:spcPct val="90000"/>
              </a:lnSpc>
              <a:spcBef>
                <a:spcPts val="1800"/>
              </a:spcBef>
              <a:spcAft>
                <a:spcPts val="0"/>
              </a:spcAft>
              <a:buClr>
                <a:srgbClr val="B71E42"/>
              </a:buClr>
              <a:buSzPct val="100000"/>
              <a:buFont typeface="Arial" panose="020B0604020202020204" pitchFamily="34" charset="0"/>
              <a:buChar char="•"/>
              <a:tabLst/>
              <a:defRPr/>
            </a:pPr>
            <a:r>
              <a:rPr kumimoji="0" lang="en-US" b="0" i="0" u="none" strike="noStrike" kern="1200" cap="none" spc="0" normalizeH="0" baseline="0" noProof="0" dirty="0">
                <a:ln>
                  <a:noFill/>
                </a:ln>
                <a:solidFill>
                  <a:prstClr val="black">
                    <a:hueOff val="0"/>
                    <a:satOff val="0"/>
                    <a:lumOff val="0"/>
                    <a:alphaOff val="0"/>
                  </a:prstClr>
                </a:solidFill>
                <a:effectLst/>
                <a:uLnTx/>
                <a:uFillTx/>
                <a:latin typeface="Gill Sans MT" panose="020B0502020104020203"/>
                <a:ea typeface="+mn-ea"/>
                <a:cs typeface="+mn-cs"/>
              </a:rPr>
              <a:t>Connect with customers on an emotional level.</a:t>
            </a:r>
          </a:p>
          <a:p>
            <a:pPr marL="228600" marR="0" lvl="0" indent="-228600" algn="l" defTabSz="685800" rtl="0" eaLnBrk="1" fontAlgn="auto" latinLnBrk="0" hangingPunct="1">
              <a:lnSpc>
                <a:spcPct val="90000"/>
              </a:lnSpc>
              <a:spcBef>
                <a:spcPts val="1800"/>
              </a:spcBef>
              <a:spcAft>
                <a:spcPts val="0"/>
              </a:spcAft>
              <a:buClr>
                <a:srgbClr val="B71E42"/>
              </a:buClr>
              <a:buSzPct val="100000"/>
              <a:buFont typeface="Arial" panose="020B0604020202020204" pitchFamily="34" charset="0"/>
              <a:buChar char="•"/>
              <a:tabLst/>
              <a:defRPr/>
            </a:pPr>
            <a:r>
              <a:rPr kumimoji="0" lang="en-US" b="0" i="0" u="none" strike="noStrike" kern="1200" cap="none" spc="0" normalizeH="0" baseline="0" noProof="0" dirty="0">
                <a:ln>
                  <a:noFill/>
                </a:ln>
                <a:solidFill>
                  <a:prstClr val="black">
                    <a:hueOff val="0"/>
                    <a:satOff val="0"/>
                    <a:lumOff val="0"/>
                    <a:alphaOff val="0"/>
                  </a:prstClr>
                </a:solidFill>
                <a:effectLst/>
                <a:uLnTx/>
                <a:uFillTx/>
                <a:latin typeface="Gill Sans MT" panose="020B0502020104020203"/>
                <a:ea typeface="+mn-ea"/>
                <a:cs typeface="+mn-cs"/>
              </a:rPr>
              <a:t>Embrace social networking.</a:t>
            </a:r>
          </a:p>
          <a:p>
            <a:pPr marL="347663" marR="0" lvl="0" indent="-347663" algn="l" defTabSz="685800" rtl="0" eaLnBrk="1" fontAlgn="auto" latinLnBrk="0" hangingPunct="1">
              <a:lnSpc>
                <a:spcPct val="120000"/>
              </a:lnSpc>
              <a:spcBef>
                <a:spcPts val="600"/>
              </a:spcBef>
              <a:spcAft>
                <a:spcPts val="0"/>
              </a:spcAft>
              <a:buClr>
                <a:srgbClr val="B71E42"/>
              </a:buClr>
              <a:buSzPct val="100000"/>
              <a:buFont typeface="Arial" panose="020B0604020202020204" pitchFamily="34" charset="0"/>
              <a:buNone/>
              <a:tabLst/>
              <a:defRPr/>
            </a:pPr>
            <a:r>
              <a:rPr kumimoji="0" lang="en-US" b="0" i="0" u="none" strike="noStrike" kern="1200" cap="none" spc="0" normalizeH="0" baseline="0" noProof="0" dirty="0">
                <a:ln>
                  <a:noFill/>
                </a:ln>
                <a:solidFill>
                  <a:srgbClr val="FF0000"/>
                </a:solidFill>
                <a:effectLst/>
                <a:uLnTx/>
                <a:uFillTx/>
                <a:latin typeface="Gill Sans MT" panose="020B0502020104020203"/>
                <a:ea typeface="+mn-ea"/>
                <a:cs typeface="+mn-cs"/>
              </a:rPr>
              <a:t>(Social networks sites, such as Facebook allow entrepreneurs to connect with potential and existing customers at little or no cost)</a:t>
            </a:r>
          </a:p>
          <a:p>
            <a:pPr marL="347663" marR="0" lvl="0" indent="-347663" algn="l" defTabSz="685800" rtl="0" eaLnBrk="1" fontAlgn="auto" latinLnBrk="0" hangingPunct="1">
              <a:lnSpc>
                <a:spcPct val="120000"/>
              </a:lnSpc>
              <a:spcBef>
                <a:spcPts val="600"/>
              </a:spcBef>
              <a:spcAft>
                <a:spcPts val="0"/>
              </a:spcAft>
              <a:buClr>
                <a:srgbClr val="B71E42"/>
              </a:buClr>
              <a:buSzPct val="100000"/>
              <a:buFont typeface="Wingdings" pitchFamily="2" charset="2"/>
              <a:buChar char="q"/>
              <a:tabLst/>
              <a:defRPr/>
            </a:pPr>
            <a:r>
              <a:rPr kumimoji="0" lang="en-US" b="0" i="0" u="none" strike="noStrike" kern="1200" cap="none" spc="0" normalizeH="0" baseline="0" noProof="0" dirty="0">
                <a:ln>
                  <a:noFill/>
                </a:ln>
                <a:solidFill>
                  <a:prstClr val="black">
                    <a:hueOff val="0"/>
                    <a:satOff val="0"/>
                    <a:lumOff val="0"/>
                    <a:alphaOff val="0"/>
                  </a:prstClr>
                </a:solidFill>
                <a:effectLst/>
                <a:uLnTx/>
                <a:uFillTx/>
                <a:latin typeface="Gill Sans MT" panose="020B0502020104020203"/>
                <a:ea typeface="+mn-ea"/>
                <a:cs typeface="+mn-cs"/>
              </a:rPr>
              <a:t>Create online videos. </a:t>
            </a:r>
          </a:p>
        </p:txBody>
      </p:sp>
      <p:sp>
        <p:nvSpPr>
          <p:cNvPr id="3" name="TextBox 2">
            <a:extLst>
              <a:ext uri="{FF2B5EF4-FFF2-40B4-BE49-F238E27FC236}">
                <a16:creationId xmlns:a16="http://schemas.microsoft.com/office/drawing/2014/main" id="{F9A80F9F-74DB-1D57-04E8-E20E92A09B0A}"/>
              </a:ext>
            </a:extLst>
          </p:cNvPr>
          <p:cNvSpPr txBox="1"/>
          <p:nvPr/>
        </p:nvSpPr>
        <p:spPr>
          <a:xfrm>
            <a:off x="1765901" y="1939296"/>
            <a:ext cx="7182938" cy="415498"/>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2100" b="0" i="0" u="none" strike="noStrike" kern="1200" cap="none" spc="0" normalizeH="0" baseline="0" noProof="0">
                <a:ln>
                  <a:noFill/>
                </a:ln>
                <a:solidFill>
                  <a:srgbClr val="FF9518"/>
                </a:solidFill>
                <a:effectLst/>
                <a:uLnTx/>
                <a:uFillTx/>
                <a:latin typeface="Calibri"/>
                <a:ea typeface="+mn-ea"/>
                <a:cs typeface="Tajawal Medium" panose="00000600000000000000" pitchFamily="2" charset="-78"/>
              </a:rPr>
              <a:t>Guerrilla Marketing Principles</a:t>
            </a:r>
            <a:endParaRPr kumimoji="0" lang="en-US" sz="2100" b="0" i="0" u="none" strike="noStrike" kern="1200" cap="none" spc="0" normalizeH="0" baseline="0" noProof="0" dirty="0">
              <a:ln>
                <a:noFill/>
              </a:ln>
              <a:solidFill>
                <a:srgbClr val="FF9518"/>
              </a:solidFill>
              <a:effectLst/>
              <a:uLnTx/>
              <a:uFillTx/>
              <a:latin typeface="Calibri"/>
              <a:ea typeface="+mn-ea"/>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706731" y="1558797"/>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64862" y="1589230"/>
            <a:ext cx="776117" cy="300082"/>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35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1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10634" y="1781092"/>
            <a:ext cx="724671" cy="715581"/>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405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7</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6902450" y="5715000"/>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259138" y="1058973"/>
            <a:ext cx="1728856" cy="807257"/>
          </a:xfrm>
          <a:prstGeom prst="rect">
            <a:avLst/>
          </a:prstGeom>
        </p:spPr>
      </p:pic>
    </p:spTree>
    <p:extLst>
      <p:ext uri="{BB962C8B-B14F-4D97-AF65-F5344CB8AC3E}">
        <p14:creationId xmlns:p14="http://schemas.microsoft.com/office/powerpoint/2010/main" val="32731677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81000" y="2599759"/>
            <a:ext cx="7772400" cy="29628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685800" rtl="0" eaLnBrk="1" fontAlgn="auto" latinLnBrk="0" hangingPunct="1">
              <a:lnSpc>
                <a:spcPct val="90000"/>
              </a:lnSpc>
              <a:spcBef>
                <a:spcPts val="1800"/>
              </a:spcBef>
              <a:spcAft>
                <a:spcPts val="0"/>
              </a:spcAft>
              <a:buClr>
                <a:srgbClr val="B71E42"/>
              </a:buClr>
              <a:buSzPct val="100000"/>
              <a:buFont typeface="Arial" panose="020B0604020202020204" pitchFamily="34" charset="0"/>
              <a:buChar char="•"/>
              <a:tabLst/>
              <a:defRPr/>
            </a:pPr>
            <a:r>
              <a:rPr kumimoji="0" lang="en-US" sz="1800" b="0" i="0" u="none" strike="noStrike" kern="1200" cap="none" spc="0" normalizeH="0" baseline="0" noProof="0" dirty="0">
                <a:ln>
                  <a:noFill/>
                </a:ln>
                <a:solidFill>
                  <a:prstClr val="black">
                    <a:hueOff val="0"/>
                    <a:satOff val="0"/>
                    <a:lumOff val="0"/>
                    <a:alphaOff val="0"/>
                  </a:prstClr>
                </a:solidFill>
                <a:effectLst/>
                <a:uLnTx/>
                <a:uFillTx/>
                <a:latin typeface="Gill Sans MT" panose="020B0502020104020203"/>
                <a:ea typeface="+mn-ea"/>
                <a:cs typeface="+mn-cs"/>
              </a:rPr>
              <a:t>Study: 19% of Internet users watch online videos every day.</a:t>
            </a:r>
          </a:p>
          <a:p>
            <a:pPr marL="228600" marR="0" lvl="0" indent="-228600" algn="l" defTabSz="685800" rtl="0" eaLnBrk="1" fontAlgn="auto" latinLnBrk="0" hangingPunct="1">
              <a:lnSpc>
                <a:spcPct val="90000"/>
              </a:lnSpc>
              <a:spcBef>
                <a:spcPts val="1800"/>
              </a:spcBef>
              <a:spcAft>
                <a:spcPts val="0"/>
              </a:spcAft>
              <a:buClr>
                <a:srgbClr val="B71E42"/>
              </a:buClr>
              <a:buSzPct val="100000"/>
              <a:buFont typeface="Arial" panose="020B0604020202020204" pitchFamily="34" charset="0"/>
              <a:buChar char="•"/>
              <a:tabLst/>
              <a:defRPr/>
            </a:pPr>
            <a:r>
              <a:rPr kumimoji="0" lang="en-US" sz="1800" b="0" i="0" u="none" strike="noStrike" kern="1200" cap="none" spc="0" normalizeH="0" baseline="0" noProof="0" dirty="0">
                <a:ln>
                  <a:noFill/>
                </a:ln>
                <a:solidFill>
                  <a:prstClr val="black">
                    <a:hueOff val="0"/>
                    <a:satOff val="0"/>
                    <a:lumOff val="0"/>
                    <a:alphaOff val="0"/>
                  </a:prstClr>
                </a:solidFill>
                <a:effectLst/>
                <a:uLnTx/>
                <a:uFillTx/>
                <a:latin typeface="Gill Sans MT" panose="020B0502020104020203"/>
                <a:ea typeface="+mn-ea"/>
                <a:cs typeface="+mn-cs"/>
              </a:rPr>
              <a:t>Online video guidelines: </a:t>
            </a:r>
          </a:p>
          <a:p>
            <a:pPr marL="228600" marR="0" lvl="0" indent="-228600" algn="l" defTabSz="685800" rtl="0" eaLnBrk="1" fontAlgn="auto" latinLnBrk="0" hangingPunct="1">
              <a:lnSpc>
                <a:spcPct val="90000"/>
              </a:lnSpc>
              <a:spcBef>
                <a:spcPts val="1800"/>
              </a:spcBef>
              <a:spcAft>
                <a:spcPts val="0"/>
              </a:spcAft>
              <a:buClr>
                <a:srgbClr val="B71E42"/>
              </a:buClr>
              <a:buSzPct val="100000"/>
              <a:buFont typeface="Arial" panose="020B0604020202020204" pitchFamily="34" charset="0"/>
              <a:buChar char="•"/>
              <a:tabLst/>
              <a:defRPr/>
            </a:pPr>
            <a:r>
              <a:rPr kumimoji="0" lang="en-US" sz="1800" b="0" i="0" u="none" strike="noStrike" kern="1200" cap="none" spc="0" normalizeH="0" baseline="0" noProof="0" dirty="0">
                <a:ln>
                  <a:noFill/>
                </a:ln>
                <a:solidFill>
                  <a:prstClr val="black">
                    <a:hueOff val="0"/>
                    <a:satOff val="0"/>
                    <a:lumOff val="0"/>
                    <a:alphaOff val="0"/>
                  </a:prstClr>
                </a:solidFill>
                <a:effectLst/>
                <a:uLnTx/>
                <a:uFillTx/>
                <a:latin typeface="Gill Sans MT" panose="020B0502020104020203"/>
                <a:ea typeface="+mn-ea"/>
                <a:cs typeface="+mn-cs"/>
              </a:rPr>
              <a:t>Be funny.</a:t>
            </a:r>
          </a:p>
          <a:p>
            <a:pPr marL="228600" marR="0" lvl="0" indent="-228600" algn="l" defTabSz="685800" rtl="0" eaLnBrk="1" fontAlgn="auto" latinLnBrk="0" hangingPunct="1">
              <a:lnSpc>
                <a:spcPct val="90000"/>
              </a:lnSpc>
              <a:spcBef>
                <a:spcPts val="1800"/>
              </a:spcBef>
              <a:spcAft>
                <a:spcPts val="0"/>
              </a:spcAft>
              <a:buClr>
                <a:srgbClr val="B71E42"/>
              </a:buClr>
              <a:buSzPct val="100000"/>
              <a:buFont typeface="Arial" panose="020B0604020202020204" pitchFamily="34" charset="0"/>
              <a:buChar char="•"/>
              <a:tabLst/>
              <a:defRPr/>
            </a:pPr>
            <a:r>
              <a:rPr kumimoji="0" lang="en-US" sz="1800" b="0" i="0" u="none" strike="noStrike" kern="1200" cap="none" spc="0" normalizeH="0" baseline="0" noProof="0" dirty="0">
                <a:ln>
                  <a:noFill/>
                </a:ln>
                <a:solidFill>
                  <a:prstClr val="black">
                    <a:hueOff val="0"/>
                    <a:satOff val="0"/>
                    <a:lumOff val="0"/>
                    <a:alphaOff val="0"/>
                  </a:prstClr>
                </a:solidFill>
                <a:effectLst/>
                <a:uLnTx/>
                <a:uFillTx/>
                <a:latin typeface="Gill Sans MT" panose="020B0502020104020203"/>
                <a:ea typeface="+mn-ea"/>
                <a:cs typeface="+mn-cs"/>
              </a:rPr>
              <a:t>Connect with current events.</a:t>
            </a:r>
          </a:p>
          <a:p>
            <a:pPr marL="228600" marR="0" lvl="0" indent="-228600" algn="l" defTabSz="685800" rtl="0" eaLnBrk="1" fontAlgn="auto" latinLnBrk="0" hangingPunct="1">
              <a:lnSpc>
                <a:spcPct val="90000"/>
              </a:lnSpc>
              <a:spcBef>
                <a:spcPts val="1800"/>
              </a:spcBef>
              <a:spcAft>
                <a:spcPts val="0"/>
              </a:spcAft>
              <a:buClr>
                <a:srgbClr val="B71E42"/>
              </a:buClr>
              <a:buSzPct val="100000"/>
              <a:buFont typeface="Arial" panose="020B0604020202020204" pitchFamily="34" charset="0"/>
              <a:buChar char="•"/>
              <a:tabLst/>
              <a:defRPr/>
            </a:pPr>
            <a:r>
              <a:rPr kumimoji="0" lang="en-US" sz="1800" b="0" i="0" u="none" strike="noStrike" kern="1200" cap="none" spc="0" normalizeH="0" baseline="0" noProof="0" dirty="0">
                <a:ln>
                  <a:noFill/>
                </a:ln>
                <a:solidFill>
                  <a:prstClr val="black">
                    <a:hueOff val="0"/>
                    <a:satOff val="0"/>
                    <a:lumOff val="0"/>
                    <a:alphaOff val="0"/>
                  </a:prstClr>
                </a:solidFill>
                <a:effectLst/>
                <a:uLnTx/>
                <a:uFillTx/>
                <a:latin typeface="Gill Sans MT" panose="020B0502020104020203"/>
                <a:ea typeface="+mn-ea"/>
                <a:cs typeface="+mn-cs"/>
              </a:rPr>
              <a:t>Keep it short. </a:t>
            </a:r>
          </a:p>
        </p:txBody>
      </p:sp>
      <p:sp>
        <p:nvSpPr>
          <p:cNvPr id="3" name="TextBox 2">
            <a:extLst>
              <a:ext uri="{FF2B5EF4-FFF2-40B4-BE49-F238E27FC236}">
                <a16:creationId xmlns:a16="http://schemas.microsoft.com/office/drawing/2014/main" id="{F9A80F9F-74DB-1D57-04E8-E20E92A09B0A}"/>
              </a:ext>
            </a:extLst>
          </p:cNvPr>
          <p:cNvSpPr txBox="1"/>
          <p:nvPr/>
        </p:nvSpPr>
        <p:spPr>
          <a:xfrm>
            <a:off x="1765901" y="1939296"/>
            <a:ext cx="7182938" cy="415498"/>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2100" b="0" i="0" u="none" strike="noStrike" kern="1200" cap="none" spc="0" normalizeH="0" baseline="0" noProof="0">
                <a:ln>
                  <a:noFill/>
                </a:ln>
                <a:solidFill>
                  <a:srgbClr val="FF9518"/>
                </a:solidFill>
                <a:effectLst/>
                <a:uLnTx/>
                <a:uFillTx/>
                <a:latin typeface="Calibri"/>
                <a:ea typeface="+mn-ea"/>
                <a:cs typeface="Tajawal Medium" panose="00000600000000000000" pitchFamily="2" charset="-78"/>
              </a:rPr>
              <a:t>Online Videos</a:t>
            </a:r>
            <a:endParaRPr kumimoji="0" lang="en-US" sz="2100" b="0" i="0" u="none" strike="noStrike" kern="1200" cap="none" spc="0" normalizeH="0" baseline="0" noProof="0" dirty="0">
              <a:ln>
                <a:noFill/>
              </a:ln>
              <a:solidFill>
                <a:srgbClr val="FF9518"/>
              </a:solidFill>
              <a:effectLst/>
              <a:uLnTx/>
              <a:uFillTx/>
              <a:latin typeface="Calibri"/>
              <a:ea typeface="+mn-ea"/>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706731" y="1558797"/>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64862" y="1589230"/>
            <a:ext cx="776117" cy="300082"/>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35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1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10634" y="1781092"/>
            <a:ext cx="724671" cy="715581"/>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405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7</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6902450" y="5715000"/>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259138" y="1058973"/>
            <a:ext cx="1728856" cy="807257"/>
          </a:xfrm>
          <a:prstGeom prst="rect">
            <a:avLst/>
          </a:prstGeom>
        </p:spPr>
      </p:pic>
    </p:spTree>
    <p:extLst>
      <p:ext uri="{BB962C8B-B14F-4D97-AF65-F5344CB8AC3E}">
        <p14:creationId xmlns:p14="http://schemas.microsoft.com/office/powerpoint/2010/main" val="25960320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81000" y="2599759"/>
            <a:ext cx="8483600" cy="41820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base" latinLnBrk="0" hangingPunct="1">
              <a:lnSpc>
                <a:spcPct val="100000"/>
              </a:lnSpc>
              <a:spcBef>
                <a:spcPts val="1200"/>
              </a:spcBef>
              <a:spcAft>
                <a:spcPct val="0"/>
              </a:spcAft>
              <a:buClr>
                <a:srgbClr val="FA2B5C"/>
              </a:buClr>
              <a:buSzPct val="70000"/>
              <a:buFont typeface="Wingdings" pitchFamily="2" charset="2"/>
              <a:buChar char="n"/>
              <a:tabLst/>
              <a:defRPr/>
            </a:pPr>
            <a:r>
              <a:rPr kumimoji="0" lang="en-US" sz="2400" b="1" i="0" u="none" strike="noStrike" kern="1200" cap="none" spc="0" normalizeH="0" baseline="0" noProof="0">
                <a:ln>
                  <a:noFill/>
                </a:ln>
                <a:solidFill>
                  <a:prstClr val="black">
                    <a:hueOff val="0"/>
                    <a:satOff val="0"/>
                    <a:lumOff val="0"/>
                    <a:alphaOff val="0"/>
                  </a:prstClr>
                </a:solidFill>
                <a:effectLst/>
                <a:uLnTx/>
                <a:uFillTx/>
                <a:latin typeface="Gill Sans MT" panose="020B0502020104020203"/>
                <a:ea typeface="+mn-ea"/>
                <a:cs typeface="+mn-cs"/>
              </a:rPr>
              <a:t>Focus on the customer.</a:t>
            </a:r>
          </a:p>
          <a:p>
            <a:pPr marL="0" marR="0" lvl="0" indent="0" algn="l" defTabSz="914400" rtl="0" eaLnBrk="1" fontAlgn="base" latinLnBrk="0" hangingPunct="1">
              <a:lnSpc>
                <a:spcPct val="100000"/>
              </a:lnSpc>
              <a:spcBef>
                <a:spcPts val="400"/>
              </a:spcBef>
              <a:spcAft>
                <a:spcPct val="0"/>
              </a:spcAft>
              <a:buClrTx/>
              <a:buSzTx/>
              <a:buFont typeface="Wingdings" pitchFamily="2" charset="2"/>
              <a:buNone/>
              <a:tabLst/>
              <a:defRPr/>
            </a:pPr>
            <a:r>
              <a:rPr kumimoji="0" lang="en-US" sz="2400" b="0" i="0" u="none" strike="noStrike" kern="1200" cap="none" spc="0" normalizeH="0" baseline="0" noProof="0">
                <a:ln>
                  <a:noFill/>
                </a:ln>
                <a:solidFill>
                  <a:prstClr val="black">
                    <a:hueOff val="0"/>
                    <a:satOff val="0"/>
                    <a:lumOff val="0"/>
                    <a:alphaOff val="0"/>
                  </a:prstClr>
                </a:solidFill>
                <a:effectLst/>
                <a:uLnTx/>
                <a:uFillTx/>
                <a:latin typeface="Gill Sans MT" panose="020B0502020104020203"/>
                <a:ea typeface="+mn-ea"/>
                <a:cs typeface="+mn-cs"/>
              </a:rPr>
              <a:t>Only 6% of customers who experience a problem contact the company to complain. </a:t>
            </a:r>
          </a:p>
          <a:p>
            <a:pPr marL="0" marR="0" lvl="0" indent="0" algn="l" defTabSz="914400" rtl="0" eaLnBrk="1" fontAlgn="base" latinLnBrk="0" hangingPunct="1">
              <a:lnSpc>
                <a:spcPct val="100000"/>
              </a:lnSpc>
              <a:spcBef>
                <a:spcPts val="400"/>
              </a:spcBef>
              <a:spcAft>
                <a:spcPct val="0"/>
              </a:spcAft>
              <a:buClrTx/>
              <a:buSzTx/>
              <a:buFontTx/>
              <a:buNone/>
              <a:tabLst/>
              <a:defRPr/>
            </a:pPr>
            <a:r>
              <a:rPr kumimoji="0" lang="en-US" sz="2400" b="0" i="0" u="none" strike="noStrike" kern="1200" cap="none" spc="0" normalizeH="0" baseline="0" noProof="0">
                <a:ln>
                  <a:noFill/>
                </a:ln>
                <a:solidFill>
                  <a:prstClr val="black">
                    <a:hueOff val="0"/>
                    <a:satOff val="0"/>
                    <a:lumOff val="0"/>
                    <a:alphaOff val="0"/>
                  </a:prstClr>
                </a:solidFill>
                <a:effectLst/>
                <a:uLnTx/>
                <a:uFillTx/>
                <a:latin typeface="Gill Sans MT" panose="020B0502020104020203"/>
                <a:ea typeface="+mn-ea"/>
                <a:cs typeface="+mn-cs"/>
              </a:rPr>
              <a:t>31% tell family members, friends, and colleagues about their negative experience.</a:t>
            </a:r>
          </a:p>
          <a:p>
            <a:pPr marL="0" marR="0" lvl="0" indent="0" algn="l" defTabSz="914400" rtl="0" eaLnBrk="1" fontAlgn="base" latinLnBrk="0" hangingPunct="1">
              <a:lnSpc>
                <a:spcPct val="100000"/>
              </a:lnSpc>
              <a:spcBef>
                <a:spcPts val="400"/>
              </a:spcBef>
              <a:spcAft>
                <a:spcPct val="0"/>
              </a:spcAft>
              <a:buClrTx/>
              <a:buSzTx/>
              <a:buFontTx/>
              <a:buNone/>
              <a:tabLst/>
              <a:defRPr/>
            </a:pPr>
            <a:r>
              <a:rPr kumimoji="0" lang="en-US" sz="2400" b="0" i="0" u="none" strike="noStrike" kern="1200" cap="none" spc="0" normalizeH="0" baseline="0" noProof="0">
                <a:ln>
                  <a:noFill/>
                </a:ln>
                <a:solidFill>
                  <a:prstClr val="black">
                    <a:hueOff val="0"/>
                    <a:satOff val="0"/>
                    <a:lumOff val="0"/>
                    <a:alphaOff val="0"/>
                  </a:prstClr>
                </a:solidFill>
                <a:effectLst/>
                <a:uLnTx/>
                <a:uFillTx/>
                <a:latin typeface="Gill Sans MT" panose="020B0502020104020203"/>
                <a:ea typeface="+mn-ea"/>
                <a:cs typeface="+mn-cs"/>
              </a:rPr>
              <a:t>6% of those people tell their “horror stories” to six or more people.</a:t>
            </a:r>
            <a:endParaRPr kumimoji="0" lang="en-US" sz="2400" b="0" i="0" u="none" strike="noStrike" kern="1200" cap="none" spc="0" normalizeH="0" baseline="0" noProof="0" dirty="0">
              <a:ln>
                <a:noFill/>
              </a:ln>
              <a:solidFill>
                <a:prstClr val="black">
                  <a:hueOff val="0"/>
                  <a:satOff val="0"/>
                  <a:lumOff val="0"/>
                  <a:alphaOff val="0"/>
                </a:prstClr>
              </a:solidFill>
              <a:effectLst/>
              <a:uLnTx/>
              <a:uFillTx/>
              <a:latin typeface="Gill Sans MT" panose="020B0502020104020203"/>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765901" y="1939296"/>
            <a:ext cx="7182938" cy="415498"/>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2100" b="0" i="0" u="none" strike="noStrike" kern="1200" cap="none" spc="0" normalizeH="0" baseline="0" noProof="0">
                <a:ln>
                  <a:noFill/>
                </a:ln>
                <a:solidFill>
                  <a:srgbClr val="FF9518"/>
                </a:solidFill>
                <a:effectLst/>
                <a:uLnTx/>
                <a:uFillTx/>
                <a:latin typeface="Calibri"/>
                <a:ea typeface="+mn-ea"/>
                <a:cs typeface="Tajawal Medium" panose="00000600000000000000" pitchFamily="2" charset="-78"/>
              </a:rPr>
              <a:t>Guerrilla Marketing Principles</a:t>
            </a:r>
            <a:endParaRPr kumimoji="0" lang="en-US" sz="2100" b="0" i="0" u="none" strike="noStrike" kern="1200" cap="none" spc="0" normalizeH="0" baseline="0" noProof="0" dirty="0">
              <a:ln>
                <a:noFill/>
              </a:ln>
              <a:solidFill>
                <a:srgbClr val="FF9518"/>
              </a:solidFill>
              <a:effectLst/>
              <a:uLnTx/>
              <a:uFillTx/>
              <a:latin typeface="Calibri"/>
              <a:ea typeface="+mn-ea"/>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706731" y="1558797"/>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64862" y="1589230"/>
            <a:ext cx="776117" cy="300082"/>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35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1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10634" y="1781092"/>
            <a:ext cx="724671" cy="715581"/>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405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7</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6902450" y="5715000"/>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259138" y="1058973"/>
            <a:ext cx="1728856" cy="807257"/>
          </a:xfrm>
          <a:prstGeom prst="rect">
            <a:avLst/>
          </a:prstGeom>
        </p:spPr>
      </p:pic>
    </p:spTree>
    <p:extLst>
      <p:ext uri="{BB962C8B-B14F-4D97-AF65-F5344CB8AC3E}">
        <p14:creationId xmlns:p14="http://schemas.microsoft.com/office/powerpoint/2010/main" val="32850011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81000" y="2599759"/>
            <a:ext cx="8483600" cy="41820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base" latinLnBrk="0" hangingPunct="1">
              <a:lnSpc>
                <a:spcPct val="100000"/>
              </a:lnSpc>
              <a:spcBef>
                <a:spcPts val="1200"/>
              </a:spcBef>
              <a:spcAft>
                <a:spcPct val="0"/>
              </a:spcAft>
              <a:buClr>
                <a:srgbClr val="FA2B5C"/>
              </a:buClr>
              <a:buSzPct val="70000"/>
              <a:buFont typeface="Wingdings" pitchFamily="2" charset="2"/>
              <a:buChar char="n"/>
              <a:tabLst/>
              <a:defRPr/>
            </a:pPr>
            <a:r>
              <a:rPr kumimoji="0" lang="en-US" sz="2000" b="0" i="0" u="none" strike="noStrike" kern="1200" cap="none" spc="0" normalizeH="0" baseline="0" noProof="0">
                <a:ln>
                  <a:noFill/>
                </a:ln>
                <a:solidFill>
                  <a:prstClr val="black"/>
                </a:solidFill>
                <a:effectLst/>
                <a:uLnTx/>
                <a:uFillTx/>
                <a:latin typeface="Gill Sans MT" panose="020B0502020104020203"/>
                <a:ea typeface="+mn-ea"/>
                <a:cs typeface="+mn-cs"/>
              </a:rPr>
              <a:t>Create an identity for your business through branding.</a:t>
            </a:r>
          </a:p>
          <a:p>
            <a:pPr marL="342900" marR="0" lvl="0" indent="-342900" algn="l" defTabSz="914400" rtl="0" eaLnBrk="1" fontAlgn="base" latinLnBrk="0" hangingPunct="1">
              <a:lnSpc>
                <a:spcPct val="100000"/>
              </a:lnSpc>
              <a:spcBef>
                <a:spcPts val="1200"/>
              </a:spcBef>
              <a:spcAft>
                <a:spcPct val="0"/>
              </a:spcAft>
              <a:buClr>
                <a:srgbClr val="FA2B5C"/>
              </a:buClr>
              <a:buSzPct val="70000"/>
              <a:buFont typeface="Wingdings" pitchFamily="2" charset="2"/>
              <a:buChar char="n"/>
              <a:tabLst/>
              <a:defRPr/>
            </a:pPr>
            <a:r>
              <a:rPr kumimoji="0" lang="en-US" sz="2000" b="0" i="0" u="none" strike="noStrike" kern="1200" cap="none" spc="0" normalizeH="0" baseline="0" noProof="0">
                <a:ln>
                  <a:noFill/>
                </a:ln>
                <a:solidFill>
                  <a:prstClr val="black"/>
                </a:solidFill>
                <a:effectLst/>
                <a:uLnTx/>
                <a:uFillTx/>
                <a:latin typeface="Gill Sans MT" panose="020B0502020104020203"/>
                <a:ea typeface="+mn-ea"/>
                <a:cs typeface="+mn-cs"/>
              </a:rPr>
              <a:t>Embrace social networking.</a:t>
            </a:r>
          </a:p>
          <a:p>
            <a:pPr marL="342900" marR="0" lvl="0" indent="-342900" algn="l" defTabSz="914400" rtl="0" eaLnBrk="1" fontAlgn="base" latinLnBrk="0" hangingPunct="1">
              <a:lnSpc>
                <a:spcPct val="100000"/>
              </a:lnSpc>
              <a:spcBef>
                <a:spcPts val="1200"/>
              </a:spcBef>
              <a:spcAft>
                <a:spcPct val="0"/>
              </a:spcAft>
              <a:buClr>
                <a:srgbClr val="FA2B5C"/>
              </a:buClr>
              <a:buSzPct val="70000"/>
              <a:buFont typeface="Wingdings" pitchFamily="2" charset="2"/>
              <a:buChar char="n"/>
              <a:tabLst/>
              <a:defRPr/>
            </a:pPr>
            <a:r>
              <a:rPr kumimoji="0" lang="en-US" sz="2000" b="0" i="0" u="none" strike="noStrike" kern="1200" cap="none" spc="0" normalizeH="0" baseline="0" noProof="0">
                <a:ln>
                  <a:noFill/>
                </a:ln>
                <a:solidFill>
                  <a:prstClr val="black"/>
                </a:solidFill>
                <a:effectLst/>
                <a:uLnTx/>
                <a:uFillTx/>
                <a:latin typeface="Gill Sans MT" panose="020B0502020104020203"/>
                <a:ea typeface="+mn-ea"/>
                <a:cs typeface="+mn-cs"/>
              </a:rPr>
              <a:t>Start a blog. </a:t>
            </a:r>
          </a:p>
          <a:p>
            <a:pPr marL="342900" marR="0" lvl="0" indent="-342900" algn="l" defTabSz="914400" rtl="0" eaLnBrk="1" fontAlgn="base" latinLnBrk="0" hangingPunct="1">
              <a:lnSpc>
                <a:spcPct val="100000"/>
              </a:lnSpc>
              <a:spcBef>
                <a:spcPts val="1200"/>
              </a:spcBef>
              <a:spcAft>
                <a:spcPct val="0"/>
              </a:spcAft>
              <a:buClr>
                <a:srgbClr val="FA2B5C"/>
              </a:buClr>
              <a:buSzPct val="70000"/>
              <a:buFont typeface="Wingdings" pitchFamily="2" charset="2"/>
              <a:buChar char="n"/>
              <a:tabLst/>
              <a:defRPr/>
            </a:pPr>
            <a:r>
              <a:rPr kumimoji="0" lang="en-US" sz="2000" b="0" i="0" u="none" strike="noStrike" kern="1200" cap="none" spc="0" normalizeH="0" baseline="0" noProof="0">
                <a:ln>
                  <a:noFill/>
                </a:ln>
                <a:solidFill>
                  <a:prstClr val="black"/>
                </a:solidFill>
                <a:effectLst/>
                <a:uLnTx/>
                <a:uFillTx/>
                <a:latin typeface="Gill Sans MT" panose="020B0502020104020203"/>
                <a:ea typeface="+mn-ea"/>
                <a:cs typeface="+mn-cs"/>
              </a:rPr>
              <a:t>Create online videos.</a:t>
            </a:r>
          </a:p>
          <a:p>
            <a:pPr marL="342900" marR="0" lvl="0" indent="-342900" algn="l" defTabSz="914400" rtl="0" eaLnBrk="1" fontAlgn="base" latinLnBrk="0" hangingPunct="1">
              <a:lnSpc>
                <a:spcPct val="100000"/>
              </a:lnSpc>
              <a:spcBef>
                <a:spcPts val="1200"/>
              </a:spcBef>
              <a:spcAft>
                <a:spcPct val="0"/>
              </a:spcAft>
              <a:buClr>
                <a:srgbClr val="FA2B5C"/>
              </a:buClr>
              <a:buSzPct val="70000"/>
              <a:buFont typeface="Wingdings" pitchFamily="2" charset="2"/>
              <a:buChar char="n"/>
              <a:tabLst/>
              <a:defRPr/>
            </a:pPr>
            <a:r>
              <a:rPr kumimoji="0" lang="en-US" sz="2000" b="0" i="0" u="none" strike="noStrike" kern="1200" cap="none" spc="0" normalizeH="0" baseline="0" noProof="0">
                <a:ln>
                  <a:noFill/>
                </a:ln>
                <a:solidFill>
                  <a:prstClr val="black"/>
                </a:solidFill>
                <a:effectLst/>
                <a:uLnTx/>
                <a:uFillTx/>
                <a:latin typeface="Gill Sans MT" panose="020B0502020104020203"/>
                <a:ea typeface="+mn-ea"/>
                <a:cs typeface="+mn-cs"/>
              </a:rPr>
              <a:t>Focus on the customer.</a:t>
            </a:r>
          </a:p>
          <a:p>
            <a:pPr marL="342900" marR="0" lvl="0" indent="-342900" algn="l" defTabSz="914400" rtl="0" eaLnBrk="1" fontAlgn="base" latinLnBrk="0" hangingPunct="1">
              <a:lnSpc>
                <a:spcPct val="100000"/>
              </a:lnSpc>
              <a:spcBef>
                <a:spcPts val="1200"/>
              </a:spcBef>
              <a:spcAft>
                <a:spcPct val="0"/>
              </a:spcAft>
              <a:buClr>
                <a:srgbClr val="FA2B5C"/>
              </a:buClr>
              <a:buSzPct val="70000"/>
              <a:buFont typeface="Wingdings" pitchFamily="2" charset="2"/>
              <a:buChar char="n"/>
              <a:tabLst/>
              <a:defRPr/>
            </a:pPr>
            <a:r>
              <a:rPr kumimoji="0" lang="en-US" sz="2000" b="0" i="0" u="none" strike="noStrike" kern="1200" cap="none" spc="0" normalizeH="0" baseline="0" noProof="0">
                <a:ln>
                  <a:noFill/>
                </a:ln>
                <a:solidFill>
                  <a:prstClr val="black"/>
                </a:solidFill>
                <a:effectLst/>
                <a:uLnTx/>
                <a:uFillTx/>
                <a:latin typeface="Gill Sans MT" panose="020B0502020104020203"/>
                <a:ea typeface="+mn-ea"/>
                <a:cs typeface="+mn-cs"/>
              </a:rPr>
              <a:t>Be devoted to quality.</a:t>
            </a:r>
          </a:p>
          <a:p>
            <a:pPr marL="342900" marR="0" lvl="0" indent="-342900" algn="l" defTabSz="914400" rtl="0" eaLnBrk="1" fontAlgn="base" latinLnBrk="0" hangingPunct="1">
              <a:lnSpc>
                <a:spcPct val="100000"/>
              </a:lnSpc>
              <a:spcBef>
                <a:spcPts val="1200"/>
              </a:spcBef>
              <a:spcAft>
                <a:spcPct val="0"/>
              </a:spcAft>
              <a:buClr>
                <a:srgbClr val="FA2B5C"/>
              </a:buClr>
              <a:buSzPct val="70000"/>
              <a:buFont typeface="Wingdings" pitchFamily="2" charset="2"/>
              <a:buChar char="n"/>
              <a:tabLst/>
              <a:defRPr/>
            </a:pPr>
            <a:r>
              <a:rPr kumimoji="0" lang="en-US" sz="2000" b="0" i="0" u="none" strike="noStrike" kern="1200" cap="none" spc="0" normalizeH="0" baseline="0" noProof="0">
                <a:ln>
                  <a:noFill/>
                </a:ln>
                <a:solidFill>
                  <a:prstClr val="black"/>
                </a:solidFill>
                <a:effectLst/>
                <a:uLnTx/>
                <a:uFillTx/>
                <a:latin typeface="Gill Sans MT" panose="020B0502020104020203"/>
                <a:ea typeface="+mn-ea"/>
                <a:cs typeface="+mn-cs"/>
              </a:rPr>
              <a:t>Concentrate on innovation.</a:t>
            </a:r>
            <a:endParaRPr kumimoji="0" lang="en-US" sz="2000" b="0" i="0" u="none" strike="noStrike" kern="1200" cap="none" spc="0" normalizeH="0" baseline="0" noProof="0" dirty="0">
              <a:ln>
                <a:noFill/>
              </a:ln>
              <a:solidFill>
                <a:prstClr val="black"/>
              </a:solidFill>
              <a:effectLst/>
              <a:uLnTx/>
              <a:uFillTx/>
              <a:latin typeface="Gill Sans MT" panose="020B0502020104020203"/>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765901" y="1939296"/>
            <a:ext cx="7182938" cy="415498"/>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2100" b="0" i="0" u="none" strike="noStrike" kern="1200" cap="none" spc="0" normalizeH="0" baseline="0" noProof="0">
                <a:ln>
                  <a:noFill/>
                </a:ln>
                <a:solidFill>
                  <a:srgbClr val="FF9518"/>
                </a:solidFill>
                <a:effectLst/>
                <a:uLnTx/>
                <a:uFillTx/>
                <a:latin typeface="Calibri"/>
                <a:ea typeface="+mn-ea"/>
                <a:cs typeface="Tajawal Medium" panose="00000600000000000000" pitchFamily="2" charset="-78"/>
              </a:rPr>
              <a:t>Guerrilla Marketing Principles</a:t>
            </a:r>
            <a:endParaRPr kumimoji="0" lang="en-US" sz="2100" b="0" i="0" u="none" strike="noStrike" kern="1200" cap="none" spc="0" normalizeH="0" baseline="0" noProof="0" dirty="0">
              <a:ln>
                <a:noFill/>
              </a:ln>
              <a:solidFill>
                <a:srgbClr val="FF9518"/>
              </a:solidFill>
              <a:effectLst/>
              <a:uLnTx/>
              <a:uFillTx/>
              <a:latin typeface="Calibri"/>
              <a:ea typeface="+mn-ea"/>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706731" y="1558797"/>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64862" y="1589230"/>
            <a:ext cx="776117" cy="300082"/>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35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1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10634" y="1781092"/>
            <a:ext cx="724671" cy="715581"/>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405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7</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6902450" y="5715000"/>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259138" y="1058973"/>
            <a:ext cx="1728856" cy="807257"/>
          </a:xfrm>
          <a:prstGeom prst="rect">
            <a:avLst/>
          </a:prstGeom>
        </p:spPr>
      </p:pic>
    </p:spTree>
    <p:extLst>
      <p:ext uri="{BB962C8B-B14F-4D97-AF65-F5344CB8AC3E}">
        <p14:creationId xmlns:p14="http://schemas.microsoft.com/office/powerpoint/2010/main" val="7706150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81000" y="2599759"/>
            <a:ext cx="8483600" cy="41820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base" latinLnBrk="0" hangingPunct="1">
              <a:lnSpc>
                <a:spcPct val="100000"/>
              </a:lnSpc>
              <a:spcBef>
                <a:spcPts val="1200"/>
              </a:spcBef>
              <a:spcAft>
                <a:spcPct val="0"/>
              </a:spcAft>
              <a:buClr>
                <a:srgbClr val="FA2B5C"/>
              </a:buClr>
              <a:buSzPct val="70000"/>
              <a:buFont typeface="Wingdings" pitchFamily="2" charset="2"/>
              <a:buChar char="n"/>
              <a:tabLst/>
              <a:defRPr/>
            </a:pPr>
            <a:r>
              <a:rPr kumimoji="0" lang="en-US" sz="2400" b="1" i="0" u="none" strike="noStrike" kern="1200" cap="none" spc="0" normalizeH="0" baseline="0" noProof="0">
                <a:ln>
                  <a:noFill/>
                </a:ln>
                <a:solidFill>
                  <a:prstClr val="black"/>
                </a:solidFill>
                <a:effectLst/>
                <a:uLnTx/>
                <a:uFillTx/>
                <a:latin typeface="Arial" pitchFamily="34" charset="0"/>
                <a:ea typeface="+mn-ea"/>
                <a:cs typeface="+mn-cs"/>
              </a:rPr>
              <a:t>Be dedicated to service and customer satisfaction.</a:t>
            </a:r>
          </a:p>
          <a:p>
            <a:pPr marL="0" marR="0" lvl="0" indent="0" algn="l" defTabSz="914400" rtl="0" eaLnBrk="1" fontAlgn="base" latinLnBrk="0" hangingPunct="1">
              <a:lnSpc>
                <a:spcPct val="100000"/>
              </a:lnSpc>
              <a:spcBef>
                <a:spcPts val="1200"/>
              </a:spcBef>
              <a:spcAft>
                <a:spcPct val="0"/>
              </a:spcAft>
              <a:buClrTx/>
              <a:buSzTx/>
              <a:buFont typeface="Wingdings" pitchFamily="2" charset="2"/>
              <a:buChar char="v"/>
              <a:tabLst/>
              <a:defRPr/>
            </a:pPr>
            <a:r>
              <a:rPr kumimoji="0" lang="en-US" sz="2400" b="0" i="0" u="none" strike="noStrike" kern="1200" cap="none" spc="0" normalizeH="0" baseline="0" noProof="0">
                <a:ln>
                  <a:noFill/>
                </a:ln>
                <a:solidFill>
                  <a:prstClr val="black"/>
                </a:solidFill>
                <a:effectLst/>
                <a:uLnTx/>
                <a:uFillTx/>
                <a:latin typeface="Garamond" pitchFamily="18" charset="0"/>
                <a:ea typeface="+mn-ea"/>
                <a:cs typeface="+mn-cs"/>
              </a:rPr>
              <a:t>Listen to customers.</a:t>
            </a:r>
          </a:p>
          <a:p>
            <a:pPr marL="0" marR="0" lvl="0" indent="0" algn="l" defTabSz="914400" rtl="0" eaLnBrk="1" fontAlgn="base" latinLnBrk="0" hangingPunct="1">
              <a:lnSpc>
                <a:spcPct val="100000"/>
              </a:lnSpc>
              <a:spcBef>
                <a:spcPts val="1200"/>
              </a:spcBef>
              <a:spcAft>
                <a:spcPct val="0"/>
              </a:spcAft>
              <a:buClrTx/>
              <a:buSzTx/>
              <a:buFont typeface="Wingdings" pitchFamily="2" charset="2"/>
              <a:buChar char="v"/>
              <a:tabLst/>
              <a:defRPr/>
            </a:pPr>
            <a:r>
              <a:rPr kumimoji="0" lang="en-US" sz="2400" b="0" i="0" u="none" strike="noStrike" kern="1200" cap="none" spc="0" normalizeH="0" baseline="0" noProof="0">
                <a:ln>
                  <a:noFill/>
                </a:ln>
                <a:solidFill>
                  <a:prstClr val="black"/>
                </a:solidFill>
                <a:effectLst/>
                <a:uLnTx/>
                <a:uFillTx/>
                <a:latin typeface="Garamond" pitchFamily="18" charset="0"/>
                <a:ea typeface="+mn-ea"/>
                <a:cs typeface="+mn-cs"/>
              </a:rPr>
              <a:t>Set standards and measure performance.</a:t>
            </a:r>
          </a:p>
          <a:p>
            <a:pPr marL="0" marR="0" lvl="0" indent="0" algn="l" defTabSz="914400" rtl="0" eaLnBrk="1" fontAlgn="base" latinLnBrk="0" hangingPunct="1">
              <a:lnSpc>
                <a:spcPct val="100000"/>
              </a:lnSpc>
              <a:spcBef>
                <a:spcPts val="1200"/>
              </a:spcBef>
              <a:spcAft>
                <a:spcPct val="0"/>
              </a:spcAft>
              <a:buClrTx/>
              <a:buSzTx/>
              <a:buFont typeface="Wingdings" pitchFamily="2" charset="2"/>
              <a:buChar char="v"/>
              <a:tabLst/>
              <a:defRPr/>
            </a:pPr>
            <a:r>
              <a:rPr kumimoji="0" lang="en-US" sz="2400" b="0" i="0" u="none" strike="noStrike" kern="1200" cap="none" spc="0" normalizeH="0" baseline="0" noProof="0">
                <a:ln>
                  <a:noFill/>
                </a:ln>
                <a:solidFill>
                  <a:prstClr val="black"/>
                </a:solidFill>
                <a:effectLst/>
                <a:uLnTx/>
                <a:uFillTx/>
                <a:latin typeface="Garamond" pitchFamily="18" charset="0"/>
                <a:ea typeface="+mn-ea"/>
                <a:cs typeface="+mn-cs"/>
              </a:rPr>
              <a:t>Hire the right employees.</a:t>
            </a:r>
          </a:p>
          <a:p>
            <a:pPr marL="0" marR="0" lvl="0" indent="0" algn="l" defTabSz="914400" rtl="0" eaLnBrk="1" fontAlgn="base" latinLnBrk="0" hangingPunct="1">
              <a:lnSpc>
                <a:spcPct val="100000"/>
              </a:lnSpc>
              <a:spcBef>
                <a:spcPts val="1200"/>
              </a:spcBef>
              <a:spcAft>
                <a:spcPct val="0"/>
              </a:spcAft>
              <a:buClrTx/>
              <a:buSzTx/>
              <a:buFont typeface="Wingdings" pitchFamily="2" charset="2"/>
              <a:buChar char="v"/>
              <a:tabLst/>
              <a:defRPr/>
            </a:pPr>
            <a:r>
              <a:rPr kumimoji="0" lang="en-US" sz="2400" b="0" i="0" u="none" strike="noStrike" kern="1200" cap="none" spc="0" normalizeH="0" baseline="0" noProof="0">
                <a:ln>
                  <a:noFill/>
                </a:ln>
                <a:solidFill>
                  <a:prstClr val="black"/>
                </a:solidFill>
                <a:effectLst/>
                <a:uLnTx/>
                <a:uFillTx/>
                <a:latin typeface="Garamond" pitchFamily="18" charset="0"/>
                <a:ea typeface="+mn-ea"/>
                <a:cs typeface="+mn-cs"/>
              </a:rPr>
              <a:t>Train employees to deliver superior service</a:t>
            </a:r>
            <a:r>
              <a:rPr kumimoji="0" lang="en-US" sz="2400" b="0" i="0" u="none" strike="noStrike" kern="1200" cap="none" spc="0" normalizeH="0" baseline="0" noProof="0">
                <a:ln>
                  <a:noFill/>
                </a:ln>
                <a:solidFill>
                  <a:srgbClr val="FCD390"/>
                </a:solidFill>
                <a:effectLst/>
                <a:uLnTx/>
                <a:uFillTx/>
                <a:latin typeface="Garamond" pitchFamily="18" charset="0"/>
                <a:ea typeface="+mn-ea"/>
                <a:cs typeface="+mn-cs"/>
              </a:rPr>
              <a:t>.</a:t>
            </a:r>
            <a:endParaRPr kumimoji="0" lang="en-US" sz="2400" b="0" i="0" u="none" strike="noStrike" kern="1200" cap="none" spc="0" normalizeH="0" baseline="0" noProof="0" dirty="0">
              <a:ln>
                <a:noFill/>
              </a:ln>
              <a:solidFill>
                <a:srgbClr val="FCD390"/>
              </a:solidFill>
              <a:effectLst/>
              <a:uLnTx/>
              <a:uFillTx/>
              <a:latin typeface="Garamond" pitchFamily="18" charset="0"/>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765901" y="1939296"/>
            <a:ext cx="7182938" cy="415498"/>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2100" b="0" i="0" u="none" strike="noStrike" kern="1200" cap="none" spc="0" normalizeH="0" baseline="0" noProof="0">
                <a:ln>
                  <a:noFill/>
                </a:ln>
                <a:solidFill>
                  <a:srgbClr val="FF9518"/>
                </a:solidFill>
                <a:effectLst/>
                <a:uLnTx/>
                <a:uFillTx/>
                <a:latin typeface="Calibri"/>
                <a:ea typeface="+mn-ea"/>
                <a:cs typeface="Tajawal Medium" panose="00000600000000000000" pitchFamily="2" charset="-78"/>
              </a:rPr>
              <a:t>Guerrilla Marketing Principles</a:t>
            </a:r>
            <a:endParaRPr kumimoji="0" lang="en-US" sz="2100" b="0" i="0" u="none" strike="noStrike" kern="1200" cap="none" spc="0" normalizeH="0" baseline="0" noProof="0" dirty="0">
              <a:ln>
                <a:noFill/>
              </a:ln>
              <a:solidFill>
                <a:srgbClr val="FF9518"/>
              </a:solidFill>
              <a:effectLst/>
              <a:uLnTx/>
              <a:uFillTx/>
              <a:latin typeface="Calibri"/>
              <a:ea typeface="+mn-ea"/>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706731" y="1558797"/>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64862" y="1589230"/>
            <a:ext cx="776117" cy="300082"/>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35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1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10634" y="1781092"/>
            <a:ext cx="724671" cy="715581"/>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405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7</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6902450" y="5715000"/>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259138" y="1058973"/>
            <a:ext cx="1728856" cy="807257"/>
          </a:xfrm>
          <a:prstGeom prst="rect">
            <a:avLst/>
          </a:prstGeom>
        </p:spPr>
      </p:pic>
    </p:spTree>
    <p:extLst>
      <p:ext uri="{BB962C8B-B14F-4D97-AF65-F5344CB8AC3E}">
        <p14:creationId xmlns:p14="http://schemas.microsoft.com/office/powerpoint/2010/main" val="39472618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81000" y="2599759"/>
            <a:ext cx="8483600" cy="41820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685800" rtl="0" eaLnBrk="1" fontAlgn="auto" latinLnBrk="0" hangingPunct="1">
              <a:lnSpc>
                <a:spcPct val="120000"/>
              </a:lnSpc>
              <a:spcBef>
                <a:spcPts val="1200"/>
              </a:spcBef>
              <a:spcAft>
                <a:spcPts val="0"/>
              </a:spcAft>
              <a:buClr>
                <a:srgbClr val="B71E42"/>
              </a:buClr>
              <a:buSzPct val="100000"/>
              <a:buFont typeface="Wingdings" pitchFamily="2" charset="2"/>
              <a:buChar char="v"/>
              <a:tabLst/>
              <a:defRPr/>
            </a:pPr>
            <a:r>
              <a:rPr kumimoji="0" lang="en-US" sz="2400" b="0" i="0" u="none" strike="noStrike" kern="1200" cap="none" spc="0" normalizeH="0" baseline="0" noProof="0" dirty="0">
                <a:ln>
                  <a:noFill/>
                </a:ln>
                <a:solidFill>
                  <a:prstClr val="black"/>
                </a:solidFill>
                <a:effectLst/>
                <a:uLnTx/>
                <a:uFillTx/>
                <a:latin typeface="Gill Sans MT" panose="020B0502020104020203"/>
                <a:ea typeface="+mn-ea"/>
                <a:cs typeface="+mn-cs"/>
              </a:rPr>
              <a:t>Treat employees with respect and show them how valuable they are.</a:t>
            </a:r>
          </a:p>
          <a:p>
            <a:pPr marL="228600" marR="0" lvl="0" indent="-228600" algn="l" defTabSz="685800" rtl="0" eaLnBrk="1" fontAlgn="auto" latinLnBrk="0" hangingPunct="1">
              <a:lnSpc>
                <a:spcPct val="120000"/>
              </a:lnSpc>
              <a:spcBef>
                <a:spcPts val="1200"/>
              </a:spcBef>
              <a:spcAft>
                <a:spcPts val="0"/>
              </a:spcAft>
              <a:buClr>
                <a:srgbClr val="B71E42"/>
              </a:buClr>
              <a:buSzPct val="100000"/>
              <a:buFont typeface="Wingdings" pitchFamily="2" charset="2"/>
              <a:buChar char="v"/>
              <a:tabLst/>
              <a:defRPr/>
            </a:pPr>
            <a:r>
              <a:rPr kumimoji="0" lang="en-US" sz="2400" b="0" i="0" u="none" strike="noStrike" kern="1200" cap="none" spc="0" normalizeH="0" baseline="0" noProof="0" dirty="0">
                <a:ln>
                  <a:noFill/>
                </a:ln>
                <a:solidFill>
                  <a:prstClr val="black"/>
                </a:solidFill>
                <a:effectLst/>
                <a:uLnTx/>
                <a:uFillTx/>
                <a:latin typeface="Gill Sans MT" panose="020B0502020104020203"/>
                <a:ea typeface="+mn-ea"/>
                <a:cs typeface="+mn-cs"/>
              </a:rPr>
              <a:t>Use technology to provide improved service.</a:t>
            </a:r>
          </a:p>
          <a:p>
            <a:pPr marL="228600" marR="0" lvl="0" indent="-228600" algn="l" defTabSz="685800" rtl="0" eaLnBrk="1" fontAlgn="auto" latinLnBrk="0" hangingPunct="1">
              <a:lnSpc>
                <a:spcPct val="120000"/>
              </a:lnSpc>
              <a:spcBef>
                <a:spcPts val="1200"/>
              </a:spcBef>
              <a:spcAft>
                <a:spcPts val="0"/>
              </a:spcAft>
              <a:buClr>
                <a:srgbClr val="B71E42"/>
              </a:buClr>
              <a:buSzPct val="100000"/>
              <a:buFont typeface="Wingdings" pitchFamily="2" charset="2"/>
              <a:buChar char="v"/>
              <a:tabLst/>
              <a:defRPr/>
            </a:pPr>
            <a:r>
              <a:rPr kumimoji="0" lang="en-US" sz="2400" b="0" i="0" u="none" strike="noStrike" kern="1200" cap="none" spc="0" normalizeH="0" baseline="0" noProof="0" dirty="0">
                <a:ln>
                  <a:noFill/>
                </a:ln>
                <a:solidFill>
                  <a:prstClr val="black"/>
                </a:solidFill>
                <a:effectLst/>
                <a:uLnTx/>
                <a:uFillTx/>
                <a:latin typeface="Gill Sans MT" panose="020B0502020104020203"/>
                <a:ea typeface="+mn-ea"/>
                <a:cs typeface="+mn-cs"/>
              </a:rPr>
              <a:t>View customer service as an investment, not an expense.</a:t>
            </a:r>
          </a:p>
        </p:txBody>
      </p:sp>
      <p:sp>
        <p:nvSpPr>
          <p:cNvPr id="3" name="TextBox 2">
            <a:extLst>
              <a:ext uri="{FF2B5EF4-FFF2-40B4-BE49-F238E27FC236}">
                <a16:creationId xmlns:a16="http://schemas.microsoft.com/office/drawing/2014/main" id="{F9A80F9F-74DB-1D57-04E8-E20E92A09B0A}"/>
              </a:ext>
            </a:extLst>
          </p:cNvPr>
          <p:cNvSpPr txBox="1"/>
          <p:nvPr/>
        </p:nvSpPr>
        <p:spPr>
          <a:xfrm>
            <a:off x="1765901" y="1939296"/>
            <a:ext cx="7182938" cy="415498"/>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2100" b="0" i="0" u="none" strike="noStrike" kern="1200" cap="none" spc="0" normalizeH="0" baseline="0" noProof="0">
                <a:ln>
                  <a:noFill/>
                </a:ln>
                <a:solidFill>
                  <a:srgbClr val="FF9518"/>
                </a:solidFill>
                <a:effectLst/>
                <a:uLnTx/>
                <a:uFillTx/>
                <a:latin typeface="Calibri"/>
                <a:ea typeface="+mn-ea"/>
                <a:cs typeface="Tajawal Medium" panose="00000600000000000000" pitchFamily="2" charset="-78"/>
              </a:rPr>
              <a:t>Dedication to Service</a:t>
            </a:r>
            <a:endParaRPr kumimoji="0" lang="en-US" sz="2100" b="0" i="0" u="none" strike="noStrike" kern="1200" cap="none" spc="0" normalizeH="0" baseline="0" noProof="0" dirty="0">
              <a:ln>
                <a:noFill/>
              </a:ln>
              <a:solidFill>
                <a:srgbClr val="FF9518"/>
              </a:solidFill>
              <a:effectLst/>
              <a:uLnTx/>
              <a:uFillTx/>
              <a:latin typeface="Calibri"/>
              <a:ea typeface="+mn-ea"/>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706731" y="1558797"/>
            <a:ext cx="1053343" cy="8745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64862" y="1589230"/>
            <a:ext cx="776117" cy="300082"/>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35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1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10634" y="1781092"/>
            <a:ext cx="724671" cy="715581"/>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405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7</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6902450" y="5715000"/>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259138" y="1058973"/>
            <a:ext cx="1728856" cy="807257"/>
          </a:xfrm>
          <a:prstGeom prst="rect">
            <a:avLst/>
          </a:prstGeom>
        </p:spPr>
      </p:pic>
    </p:spTree>
    <p:extLst>
      <p:ext uri="{BB962C8B-B14F-4D97-AF65-F5344CB8AC3E}">
        <p14:creationId xmlns:p14="http://schemas.microsoft.com/office/powerpoint/2010/main" val="1399253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694192" y="1905510"/>
            <a:ext cx="3333022" cy="457149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l" defTabSz="685800" rtl="0" eaLnBrk="1" fontAlgn="auto" latinLnBrk="0" hangingPunct="1">
              <a:lnSpc>
                <a:spcPct val="110000"/>
              </a:lnSpc>
              <a:spcBef>
                <a:spcPts val="0"/>
              </a:spcBef>
              <a:spcAft>
                <a:spcPts val="800"/>
              </a:spcAft>
              <a:buClr>
                <a:srgbClr val="B71E42"/>
              </a:buClr>
              <a:buSzPct val="100000"/>
              <a:buFont typeface="Arial" panose="020B0604020202020204" pitchFamily="34" charset="0"/>
              <a:buChar char="•"/>
              <a:tabLst/>
              <a:defRPr/>
            </a:pPr>
            <a:r>
              <a:rPr kumimoji="0" lang="en-US" sz="16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It is very effective, but it requires right research, preparations and find the right information. </a:t>
            </a:r>
          </a:p>
          <a:p>
            <a:pPr marL="285750" marR="0" lvl="0" indent="-285750" algn="l" defTabSz="685800" rtl="0" eaLnBrk="1" fontAlgn="auto" latinLnBrk="0" hangingPunct="1">
              <a:lnSpc>
                <a:spcPct val="110000"/>
              </a:lnSpc>
              <a:spcBef>
                <a:spcPts val="0"/>
              </a:spcBef>
              <a:spcAft>
                <a:spcPts val="800"/>
              </a:spcAft>
              <a:buClr>
                <a:srgbClr val="B71E42"/>
              </a:buClr>
              <a:buSzPct val="100000"/>
              <a:buFont typeface="Arial" panose="020B0604020202020204" pitchFamily="34" charset="0"/>
              <a:buChar char="•"/>
              <a:tabLst/>
              <a:defRPr/>
            </a:pPr>
            <a:r>
              <a:rPr kumimoji="0" lang="en-US" sz="16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 Guerilla marketing will not work, if you do not focus on the right target and send out a relevant message using the right vehicle on the right frequency. </a:t>
            </a:r>
          </a:p>
          <a:p>
            <a:pPr marL="285750" marR="0" lvl="0" indent="-285750" algn="l" defTabSz="685800" rtl="0" eaLnBrk="1" fontAlgn="auto" latinLnBrk="0" hangingPunct="1">
              <a:lnSpc>
                <a:spcPct val="110000"/>
              </a:lnSpc>
              <a:spcBef>
                <a:spcPts val="0"/>
              </a:spcBef>
              <a:spcAft>
                <a:spcPts val="800"/>
              </a:spcAft>
              <a:buClr>
                <a:srgbClr val="B71E42"/>
              </a:buClr>
              <a:buSzPct val="100000"/>
              <a:buFont typeface="Arial" panose="020B0604020202020204" pitchFamily="34" charset="0"/>
              <a:buChar char="•"/>
              <a:tabLst/>
              <a:defRPr/>
            </a:pPr>
            <a:r>
              <a:rPr kumimoji="0" lang="en-US" sz="16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 The aspect of Guerilla marketing is focusing on uniqueness to the target, which in several cases leads to publicity, which could result in attention to the media, an economical way of getting the message to the target market. </a:t>
            </a: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12315" b="12315"/>
          <a:stretch/>
        </p:blipFill>
        <p:spPr>
          <a:xfrm>
            <a:off x="4572000" y="1905510"/>
            <a:ext cx="3721610" cy="1871663"/>
          </a:xfrm>
        </p:spPr>
      </p:pic>
      <p:sp>
        <p:nvSpPr>
          <p:cNvPr id="17" name="TextBox 16">
            <a:extLst>
              <a:ext uri="{FF2B5EF4-FFF2-40B4-BE49-F238E27FC236}">
                <a16:creationId xmlns:a16="http://schemas.microsoft.com/office/drawing/2014/main" id="{954B34D3-F436-A1EE-53D3-534D66D793CE}"/>
              </a:ext>
            </a:extLst>
          </p:cNvPr>
          <p:cNvSpPr txBox="1"/>
          <p:nvPr/>
        </p:nvSpPr>
        <p:spPr>
          <a:xfrm>
            <a:off x="5208186" y="3854813"/>
            <a:ext cx="3085424" cy="415498"/>
          </a:xfrm>
          <a:prstGeom prst="rect">
            <a:avLst/>
          </a:prstGeom>
          <a:noFill/>
        </p:spPr>
        <p:txBody>
          <a:bodyPr wrap="square" rtlCol="0">
            <a:spAutoFit/>
          </a:bodyPr>
          <a:lstStyle/>
          <a:p>
            <a:pPr defTabSz="685800" fontAlgn="auto">
              <a:spcBef>
                <a:spcPts val="0"/>
              </a:spcBef>
              <a:spcAft>
                <a:spcPts val="0"/>
              </a:spcAft>
              <a:defRPr/>
            </a:pPr>
            <a:r>
              <a:rPr lang="en-US" sz="2100" dirty="0">
                <a:solidFill>
                  <a:srgbClr val="00B0F0"/>
                </a:solidFill>
                <a:latin typeface="Times New Roman" panose="02020603050405020304" pitchFamily="18" charset="0"/>
                <a:cs typeface="Times New Roman" panose="02020603050405020304" pitchFamily="18" charset="0"/>
              </a:rPr>
              <a:t>Learning Outcomes </a:t>
            </a:r>
          </a:p>
        </p:txBody>
      </p:sp>
      <p:sp>
        <p:nvSpPr>
          <p:cNvPr id="18" name="Rectangle 17">
            <a:extLst>
              <a:ext uri="{FF2B5EF4-FFF2-40B4-BE49-F238E27FC236}">
                <a16:creationId xmlns:a16="http://schemas.microsoft.com/office/drawing/2014/main" id="{9BFC32B8-BDEE-2CBC-DFF5-CD482608568C}"/>
              </a:ext>
            </a:extLst>
          </p:cNvPr>
          <p:cNvSpPr/>
          <p:nvPr/>
        </p:nvSpPr>
        <p:spPr>
          <a:xfrm>
            <a:off x="4231145" y="3486018"/>
            <a:ext cx="892950" cy="74134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fontAlgn="auto">
              <a:spcBef>
                <a:spcPts val="0"/>
              </a:spcBef>
              <a:spcAft>
                <a:spcPts val="0"/>
              </a:spcAft>
              <a:defRPr/>
            </a:pPr>
            <a:endParaRPr lang="en-US" sz="1050" b="0">
              <a:solidFill>
                <a:prstClr val="white"/>
              </a:solidFill>
              <a:latin typeface="Calibri" panose="020F0502020204030204"/>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4269317" y="3481926"/>
            <a:ext cx="818257" cy="323165"/>
          </a:xfrm>
          <a:prstGeom prst="rect">
            <a:avLst/>
          </a:prstGeom>
          <a:noFill/>
        </p:spPr>
        <p:txBody>
          <a:bodyPr wrap="square" rtlCol="0">
            <a:spAutoFit/>
          </a:bodyPr>
          <a:lstStyle/>
          <a:p>
            <a:pPr algn="ctr" defTabSz="685800" fontAlgn="auto">
              <a:spcBef>
                <a:spcPts val="0"/>
              </a:spcBef>
              <a:spcAft>
                <a:spcPts val="0"/>
              </a:spcAft>
              <a:defRPr/>
            </a:pPr>
            <a:r>
              <a:rPr lang="en-US" sz="1500" b="0" dirty="0">
                <a:solidFill>
                  <a:prstClr val="white"/>
                </a:solidFill>
                <a:latin typeface="Times New Roman" panose="02020603050405020304" pitchFamily="18" charset="0"/>
                <a:cs typeface="Times New Roman" panose="02020603050405020304" pitchFamily="18" charset="0"/>
              </a:rPr>
              <a:t>Chapter</a:t>
            </a:r>
            <a:endParaRPr lang="en-US" sz="2100" b="0" dirty="0">
              <a:solidFill>
                <a:prstClr val="white"/>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4389929" y="3684672"/>
            <a:ext cx="614325" cy="600164"/>
          </a:xfrm>
          <a:prstGeom prst="rect">
            <a:avLst/>
          </a:prstGeom>
          <a:noFill/>
        </p:spPr>
        <p:txBody>
          <a:bodyPr wrap="square" rtlCol="0">
            <a:spAutoFit/>
          </a:bodyPr>
          <a:lstStyle/>
          <a:p>
            <a:pPr algn="ctr" defTabSz="685800" fontAlgn="auto">
              <a:spcBef>
                <a:spcPts val="0"/>
              </a:spcBef>
              <a:spcAft>
                <a:spcPts val="0"/>
              </a:spcAft>
              <a:defRPr/>
            </a:pPr>
            <a:r>
              <a:rPr lang="en-US" sz="3300" dirty="0">
                <a:solidFill>
                  <a:prstClr val="white"/>
                </a:solidFill>
                <a:latin typeface="Times New Roman" panose="02020603050405020304" pitchFamily="18" charset="0"/>
                <a:cs typeface="Times New Roman" panose="02020603050405020304" pitchFamily="18" charset="0"/>
              </a:rPr>
              <a:t>7</a:t>
            </a:r>
            <a:endParaRPr lang="en-US" sz="900" dirty="0">
              <a:solidFill>
                <a:prstClr val="white"/>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1969634" y="1232926"/>
            <a:ext cx="4887686"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fontAlgn="auto">
              <a:spcBef>
                <a:spcPts val="0"/>
              </a:spcBef>
              <a:spcAft>
                <a:spcPts val="0"/>
              </a:spcAft>
              <a:defRPr/>
            </a:pPr>
            <a:endParaRPr lang="en-US" sz="1350" b="0">
              <a:solidFill>
                <a:prstClr val="white"/>
              </a:solidFill>
              <a:latin typeface="Calibri" panose="020F0502020204030204"/>
            </a:endParaRPr>
          </a:p>
        </p:txBody>
      </p:sp>
      <p:sp>
        <p:nvSpPr>
          <p:cNvPr id="3" name="TextBox 2">
            <a:extLst>
              <a:ext uri="{FF2B5EF4-FFF2-40B4-BE49-F238E27FC236}">
                <a16:creationId xmlns:a16="http://schemas.microsoft.com/office/drawing/2014/main" id="{A34E7560-2826-295A-607D-FDF83C320490}"/>
              </a:ext>
            </a:extLst>
          </p:cNvPr>
          <p:cNvSpPr txBox="1"/>
          <p:nvPr/>
        </p:nvSpPr>
        <p:spPr>
          <a:xfrm>
            <a:off x="6962775" y="1066800"/>
            <a:ext cx="1962150" cy="323165"/>
          </a:xfrm>
          <a:prstGeom prst="rect">
            <a:avLst/>
          </a:prstGeom>
          <a:noFill/>
        </p:spPr>
        <p:txBody>
          <a:bodyPr wrap="square" rtlCol="0">
            <a:spAutoFit/>
          </a:bodyPr>
          <a:lstStyle/>
          <a:p>
            <a:pPr algn="ctr" defTabSz="685800" fontAlgn="auto">
              <a:spcBef>
                <a:spcPts val="0"/>
              </a:spcBef>
              <a:spcAft>
                <a:spcPts val="0"/>
              </a:spcAft>
              <a:defRPr/>
            </a:pPr>
            <a:r>
              <a:rPr lang="en-US" sz="1500" dirty="0">
                <a:solidFill>
                  <a:prstClr val="black"/>
                </a:solidFill>
                <a:latin typeface="Calibri" panose="020F0502020204030204"/>
              </a:rPr>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324" y="916895"/>
            <a:ext cx="1728856" cy="807257"/>
          </a:xfrm>
          <a:prstGeom prst="rect">
            <a:avLst/>
          </a:prstGeom>
        </p:spPr>
      </p:pic>
    </p:spTree>
    <p:extLst>
      <p:ext uri="{BB962C8B-B14F-4D97-AF65-F5344CB8AC3E}">
        <p14:creationId xmlns:p14="http://schemas.microsoft.com/office/powerpoint/2010/main" val="1286732888"/>
      </p:ext>
    </p:extLst>
  </p:cSld>
  <p:clrMapOvr>
    <a:masterClrMapping/>
  </p:clrMapOvr>
  <p:transition spd="slow">
    <p:comb/>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862584"/>
            <a:ext cx="9144000" cy="5132832"/>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4884484" y="3222077"/>
            <a:ext cx="4259516" cy="2778674"/>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fontAlgn="auto">
              <a:spcBef>
                <a:spcPts val="0"/>
              </a:spcBef>
              <a:spcAft>
                <a:spcPts val="0"/>
              </a:spcAft>
              <a:defRPr/>
            </a:pPr>
            <a:endParaRPr lang="id-ID" sz="1350" b="0">
              <a:solidFill>
                <a:prstClr val="white"/>
              </a:solidFill>
              <a:latin typeface="Calibri" panose="020F0502020204030204"/>
            </a:endParaRPr>
          </a:p>
        </p:txBody>
      </p:sp>
      <p:sp>
        <p:nvSpPr>
          <p:cNvPr id="10" name="TextBox 9">
            <a:extLst>
              <a:ext uri="{FF2B5EF4-FFF2-40B4-BE49-F238E27FC236}">
                <a16:creationId xmlns:a16="http://schemas.microsoft.com/office/drawing/2014/main" id="{2C2209B7-A564-4A7C-687E-49DE198161B1}"/>
              </a:ext>
            </a:extLst>
          </p:cNvPr>
          <p:cNvSpPr txBox="1"/>
          <p:nvPr/>
        </p:nvSpPr>
        <p:spPr>
          <a:xfrm>
            <a:off x="436505" y="5137557"/>
            <a:ext cx="3393424" cy="715581"/>
          </a:xfrm>
          <a:prstGeom prst="rect">
            <a:avLst/>
          </a:prstGeom>
          <a:noFill/>
        </p:spPr>
        <p:txBody>
          <a:bodyPr wrap="square" rtlCol="0">
            <a:spAutoFit/>
          </a:bodyPr>
          <a:lstStyle/>
          <a:p>
            <a:pPr defTabSz="685800" fontAlgn="auto">
              <a:spcBef>
                <a:spcPts val="0"/>
              </a:spcBef>
              <a:spcAft>
                <a:spcPts val="0"/>
              </a:spcAft>
              <a:defRPr/>
            </a:pPr>
            <a:r>
              <a:rPr lang="en-US" sz="4050" dirty="0">
                <a:solidFill>
                  <a:prstClr val="white"/>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7182135" y="5483805"/>
            <a:ext cx="1709450" cy="288039"/>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1544208" y="4158311"/>
            <a:ext cx="2851119" cy="823092"/>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fontAlgn="auto">
              <a:spcBef>
                <a:spcPts val="0"/>
              </a:spcBef>
              <a:spcAft>
                <a:spcPts val="0"/>
              </a:spcAft>
              <a:defRPr/>
            </a:pPr>
            <a:endParaRPr lang="id-ID" sz="1350" b="0">
              <a:solidFill>
                <a:srgbClr val="669BBC"/>
              </a:solidFill>
              <a:latin typeface="Calibri" panose="020F0502020204030204"/>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069357" y="1009650"/>
            <a:ext cx="1935005" cy="903515"/>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275600" y="1264174"/>
            <a:ext cx="2069132" cy="564818"/>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43000" r="43000" b="10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ppt/theme/theme2.xml><?xml version="1.0" encoding="utf-8"?>
<a:theme xmlns:a="http://schemas.openxmlformats.org/drawingml/2006/main" name="Custom Design">
  <a:themeElements>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rgbClr val="FFCC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20000"/>
          </a:spcBef>
          <a:spcAft>
            <a:spcPct val="0"/>
          </a:spcAft>
          <a:buClrTx/>
          <a:buSzTx/>
          <a:buFontTx/>
          <a:buChar char="•"/>
          <a:tabLst/>
          <a:defRPr kumimoji="0" lang="en-US" sz="1800" b="0" i="0" u="none" strike="noStrike" cap="none" normalizeH="0" baseline="0" smtClean="0">
            <a:ln>
              <a:noFill/>
            </a:ln>
            <a:solidFill>
              <a:schemeClr val="tx1"/>
            </a:solidFill>
            <a:effectLst/>
            <a:latin typeface="Arial" charset="0"/>
            <a:cs typeface="Arial" charset="0"/>
          </a:defRPr>
        </a:defPPr>
      </a:lstStyle>
    </a:spDef>
    <a:ln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rgbClr val="FFCC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20000"/>
          </a:spcBef>
          <a:spcAft>
            <a:spcPct val="0"/>
          </a:spcAft>
          <a:buClrTx/>
          <a:buSzTx/>
          <a:buFontTx/>
          <a:buChar char="•"/>
          <a:tabLst/>
          <a:defRPr kumimoji="0" lang="en-US" sz="1800" b="0" i="0" u="none" strike="noStrike" cap="none" normalizeH="0" baseline="0" smtClean="0">
            <a:ln>
              <a:noFill/>
            </a:ln>
            <a:solidFill>
              <a:schemeClr val="tx1"/>
            </a:solidFill>
            <a:effectLst/>
            <a:latin typeface="Arial" charset="0"/>
            <a:cs typeface="Arial" charset="0"/>
          </a:defRPr>
        </a:defPPr>
      </a:lstStyle>
    </a:lnDef>
  </a:objectDefaults>
  <a:extraClrSchemeLst>
    <a:extraClrScheme>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Custom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Custom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Custom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Custom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Custom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Custom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Custom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Custom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Custom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Custom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Custom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1_Custom Design">
  <a:themeElements>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rgbClr val="FFCC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20000"/>
          </a:spcBef>
          <a:spcAft>
            <a:spcPct val="0"/>
          </a:spcAft>
          <a:buClrTx/>
          <a:buSzTx/>
          <a:buFontTx/>
          <a:buChar char="•"/>
          <a:tabLst/>
          <a:defRPr kumimoji="0" lang="en-US" sz="1800" b="0" i="0" u="none" strike="noStrike" cap="none" normalizeH="0" baseline="0" smtClean="0">
            <a:ln>
              <a:noFill/>
            </a:ln>
            <a:solidFill>
              <a:schemeClr val="tx1"/>
            </a:solidFill>
            <a:effectLst/>
            <a:latin typeface="Arial" charset="0"/>
            <a:cs typeface="Arial" charset="0"/>
          </a:defRPr>
        </a:defPPr>
      </a:lstStyle>
    </a:spDef>
    <a:ln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rgbClr val="FFCC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20000"/>
          </a:spcBef>
          <a:spcAft>
            <a:spcPct val="0"/>
          </a:spcAft>
          <a:buClrTx/>
          <a:buSzTx/>
          <a:buFontTx/>
          <a:buChar char="•"/>
          <a:tabLst/>
          <a:defRPr kumimoji="0" lang="en-US" sz="1800" b="0" i="0" u="none" strike="noStrike" cap="none" normalizeH="0" baseline="0" smtClean="0">
            <a:ln>
              <a:noFill/>
            </a:ln>
            <a:solidFill>
              <a:schemeClr val="tx1"/>
            </a:solidFill>
            <a:effectLst/>
            <a:latin typeface="Arial" charset="0"/>
            <a:cs typeface="Arial" charset="0"/>
          </a:defRPr>
        </a:defPPr>
      </a:lstStyle>
    </a:lnDef>
  </a:objectDefaults>
  <a:extraClrSchemeLst>
    <a:extraClrScheme>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Custom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Custom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Custom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Custom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Custom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Custom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Custom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Custom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Custom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Custom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Custom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Office Them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5.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6.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7.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0" ma:contentTypeDescription="Create a new document." ma:contentTypeScope="" ma:versionID="4fa342b376e3c1fd37f74eadc064d53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20a12417a86487c796614abbd0e63c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3107F178-ED7F-4D60-A2F1-508559BF19A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17DA0223-412B-4AA7-8173-83E852113122}">
  <ds:schemaRefs>
    <ds:schemaRef ds:uri="http://schemas.microsoft.com/sharepoint/v3/contenttype/forms"/>
  </ds:schemaRefs>
</ds:datastoreItem>
</file>

<file path=customXml/itemProps3.xml><?xml version="1.0" encoding="utf-8"?>
<ds:datastoreItem xmlns:ds="http://schemas.openxmlformats.org/officeDocument/2006/customXml" ds:itemID="{FFF6BA9E-E1D0-43B7-B1ED-07503AF3A973}">
  <ds:schemaRefs>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emplate>Stream</Template>
  <TotalTime>8468</TotalTime>
  <Pages>10</Pages>
  <Words>3860</Words>
  <Application>Microsoft Office PowerPoint</Application>
  <PresentationFormat>On-screen Show (4:3)</PresentationFormat>
  <Paragraphs>340</Paragraphs>
  <Slides>52</Slides>
  <Notes>2</Notes>
  <HiddenSlides>0</HiddenSlides>
  <MMClips>0</MMClips>
  <ScaleCrop>false</ScaleCrop>
  <HeadingPairs>
    <vt:vector size="6" baseType="variant">
      <vt:variant>
        <vt:lpstr>Fonts Used</vt:lpstr>
      </vt:variant>
      <vt:variant>
        <vt:i4>8</vt:i4>
      </vt:variant>
      <vt:variant>
        <vt:lpstr>Theme</vt:lpstr>
      </vt:variant>
      <vt:variant>
        <vt:i4>4</vt:i4>
      </vt:variant>
      <vt:variant>
        <vt:lpstr>Slide Titles</vt:lpstr>
      </vt:variant>
      <vt:variant>
        <vt:i4>52</vt:i4>
      </vt:variant>
    </vt:vector>
  </HeadingPairs>
  <TitlesOfParts>
    <vt:vector size="64" baseType="lpstr">
      <vt:lpstr>Arial</vt:lpstr>
      <vt:lpstr>Calibri</vt:lpstr>
      <vt:lpstr>Calibri Light</vt:lpstr>
      <vt:lpstr>Garamond</vt:lpstr>
      <vt:lpstr>Gill Sans MT</vt:lpstr>
      <vt:lpstr>Tajawal Medium</vt:lpstr>
      <vt:lpstr>Times New Roman</vt:lpstr>
      <vt:lpstr>Wingdings</vt:lpstr>
      <vt:lpstr>Gallery</vt:lpstr>
      <vt:lpstr>Custom Design</vt:lpstr>
      <vt:lpstr>1_Custom Design</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Some Examples of Guerrilla Marketing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Chapter 1:The Foundations of Entrepreneurship</dc:title>
  <dc:creator>Norman M. Scarborough</dc:creator>
  <dc:description>Esentials, 2/e.</dc:description>
  <cp:lastModifiedBy>Esraa Zaki</cp:lastModifiedBy>
  <cp:revision>196</cp:revision>
  <cp:lastPrinted>1995-03-21T17:16:20Z</cp:lastPrinted>
  <dcterms:created xsi:type="dcterms:W3CDTF">1997-06-02T08:31:06Z</dcterms:created>
  <dcterms:modified xsi:type="dcterms:W3CDTF">2026-07-16T21:28:22Z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