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518"/>
    <a:srgbClr val="0A1F61"/>
    <a:srgbClr val="24A9E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117" d="100"/>
          <a:sy n="117" d="100"/>
        </p:scale>
        <p:origin x="35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9/26/2024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26919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9/26/2024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0292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9/26/2024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09986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9/26/2024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8450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9/26/2024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9277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9/26/2024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87034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9/26/2024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52875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9/26/2024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77237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9/26/2024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39824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9/26/2024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24212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9/26/2024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62943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74A31B-FF56-417B-8DEE-958FFCC6BCD5}" type="datetimeFigureOut">
              <a:rPr lang="en-US" smtClean="0"/>
              <a:t>9/26/2024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52454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7" Type="http://schemas.openxmlformats.org/officeDocument/2006/relationships/image" Target="../media/image6.emf"/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emf"/><Relationship Id="rId4" Type="http://schemas.openxmlformats.org/officeDocument/2006/relationships/image" Target="../media/image3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7" Type="http://schemas.openxmlformats.org/officeDocument/2006/relationships/image" Target="../media/image10.emf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emf"/><Relationship Id="rId5" Type="http://schemas.openxmlformats.org/officeDocument/2006/relationships/image" Target="../media/image8.emf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7" Type="http://schemas.openxmlformats.org/officeDocument/2006/relationships/image" Target="../media/image10.emf"/><Relationship Id="rId2" Type="http://schemas.openxmlformats.org/officeDocument/2006/relationships/oleObject" Target="../embeddings/oleObject2.bin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emf"/><Relationship Id="rId5" Type="http://schemas.openxmlformats.org/officeDocument/2006/relationships/image" Target="../media/image8.emf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7" Type="http://schemas.openxmlformats.org/officeDocument/2006/relationships/image" Target="../media/image13.w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oleObject" Target="../embeddings/oleObject3.bin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7" Type="http://schemas.openxmlformats.org/officeDocument/2006/relationships/image" Target="../media/image10.emf"/><Relationship Id="rId2" Type="http://schemas.openxmlformats.org/officeDocument/2006/relationships/oleObject" Target="../embeddings/oleObject4.bin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emf"/><Relationship Id="rId5" Type="http://schemas.openxmlformats.org/officeDocument/2006/relationships/image" Target="../media/image8.emf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7" Type="http://schemas.openxmlformats.org/officeDocument/2006/relationships/image" Target="../media/image10.emf"/><Relationship Id="rId2" Type="http://schemas.openxmlformats.org/officeDocument/2006/relationships/oleObject" Target="../embeddings/oleObject5.bin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emf"/><Relationship Id="rId5" Type="http://schemas.openxmlformats.org/officeDocument/2006/relationships/image" Target="../media/image8.emf"/><Relationship Id="rId4" Type="http://schemas.openxmlformats.org/officeDocument/2006/relationships/image" Target="../media/image1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7" Type="http://schemas.openxmlformats.org/officeDocument/2006/relationships/image" Target="../media/image18.wmf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oleObject" Target="../embeddings/oleObject6.bin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7" Type="http://schemas.openxmlformats.org/officeDocument/2006/relationships/image" Target="../media/image10.emf"/><Relationship Id="rId2" Type="http://schemas.openxmlformats.org/officeDocument/2006/relationships/oleObject" Target="../embeddings/oleObject7.bin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emf"/><Relationship Id="rId5" Type="http://schemas.openxmlformats.org/officeDocument/2006/relationships/image" Target="../media/image8.emf"/><Relationship Id="rId4" Type="http://schemas.openxmlformats.org/officeDocument/2006/relationships/image" Target="../media/image2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7" Type="http://schemas.openxmlformats.org/officeDocument/2006/relationships/image" Target="../media/image10.emf"/><Relationship Id="rId2" Type="http://schemas.openxmlformats.org/officeDocument/2006/relationships/oleObject" Target="../embeddings/oleObject8.bin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emf"/><Relationship Id="rId5" Type="http://schemas.openxmlformats.org/officeDocument/2006/relationships/image" Target="../media/image8.emf"/><Relationship Id="rId4" Type="http://schemas.openxmlformats.org/officeDocument/2006/relationships/image" Target="../media/image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7" Type="http://schemas.openxmlformats.org/officeDocument/2006/relationships/image" Target="../media/image23.wmf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6" Type="http://schemas.openxmlformats.org/officeDocument/2006/relationships/oleObject" Target="../embeddings/oleObject9.bin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wmf"/><Relationship Id="rId7" Type="http://schemas.openxmlformats.org/officeDocument/2006/relationships/image" Target="../media/image10.emf"/><Relationship Id="rId2" Type="http://schemas.openxmlformats.org/officeDocument/2006/relationships/oleObject" Target="../embeddings/oleObject10.bin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emf"/><Relationship Id="rId5" Type="http://schemas.openxmlformats.org/officeDocument/2006/relationships/image" Target="../media/image8.emf"/><Relationship Id="rId4" Type="http://schemas.openxmlformats.org/officeDocument/2006/relationships/image" Target="../media/image22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jpg"/><Relationship Id="rId3" Type="http://schemas.openxmlformats.org/officeDocument/2006/relationships/image" Target="../media/image8.emf"/><Relationship Id="rId7" Type="http://schemas.openxmlformats.org/officeDocument/2006/relationships/image" Target="../media/image26.wmf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Relationship Id="rId6" Type="http://schemas.openxmlformats.org/officeDocument/2006/relationships/oleObject" Target="../embeddings/oleObject11.bin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71964" y="-117903"/>
            <a:ext cx="12335929" cy="7093806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>
          <a:xfrm rot="10800000">
            <a:off x="-156351" y="-135287"/>
            <a:ext cx="12504703" cy="7128574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  <a:alpha val="27000"/>
                </a:schemeClr>
              </a:gs>
              <a:gs pos="100000">
                <a:srgbClr val="FF9518">
                  <a:alpha val="39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2252" y="-394410"/>
            <a:ext cx="5721151" cy="6563668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35200" y="915090"/>
            <a:ext cx="6714451" cy="1972334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39261" y="-101602"/>
            <a:ext cx="4169394" cy="7137043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2822222" y="1208759"/>
            <a:ext cx="5944128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IoT security</a:t>
            </a:r>
          </a:p>
          <a:p>
            <a:r>
              <a:rPr lang="en-US" sz="2800" dirty="0">
                <a:solidFill>
                  <a:srgbClr val="24A9E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Prepared by Dr. Abdelrhman Ahmed</a:t>
            </a:r>
          </a:p>
          <a:p>
            <a:r>
              <a:rPr lang="en-US" sz="2800" dirty="0">
                <a:solidFill>
                  <a:srgbClr val="FF9518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 2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4934428"/>
            <a:ext cx="1699476" cy="1524000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10800000">
            <a:off x="3612444" y="5284188"/>
            <a:ext cx="5882401" cy="1034667"/>
          </a:xfrm>
          <a:prstGeom prst="rect">
            <a:avLst/>
          </a:prstGeom>
        </p:spPr>
      </p:pic>
      <p:sp>
        <p:nvSpPr>
          <p:cNvPr id="16" name="TextBox 15"/>
          <p:cNvSpPr txBox="1"/>
          <p:nvPr/>
        </p:nvSpPr>
        <p:spPr>
          <a:xfrm>
            <a:off x="3598501" y="5289950"/>
            <a:ext cx="567187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Overview of Common </a:t>
            </a:r>
          </a:p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IoT Communications Technologies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11345630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170591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Foreword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81632" y="236724"/>
            <a:ext cx="146546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02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E6E6B19-6A99-79BF-D04A-71BBA8CD9162}"/>
              </a:ext>
            </a:extLst>
          </p:cNvPr>
          <p:cNvSpPr txBox="1"/>
          <p:nvPr/>
        </p:nvSpPr>
        <p:spPr>
          <a:xfrm>
            <a:off x="923364" y="2153690"/>
            <a:ext cx="10676965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Communications technologies are the foundation of not only the Internet of Things (IoT), but also a fully connected world. If the IoT is a logistics system of information, then communications technologies are the various means of transportation. However, regardless of the technology adopted, the ultimate goal is to connect devices to the cloud-based applications.</a:t>
            </a:r>
          </a:p>
          <a:p>
            <a:endParaRPr lang="en-US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Common communications technologies can be classified into two types: wired and wireless communications technologies. In terms of their applications and technical features, the specifications of wired and wireless technologies vary considerably.</a:t>
            </a:r>
          </a:p>
        </p:txBody>
      </p:sp>
    </p:spTree>
    <p:extLst>
      <p:ext uri="{BB962C8B-B14F-4D97-AF65-F5344CB8AC3E}">
        <p14:creationId xmlns:p14="http://schemas.microsoft.com/office/powerpoint/2010/main" val="10571419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18630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Objectives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81632" y="236724"/>
            <a:ext cx="146546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02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E6E6B19-6A99-79BF-D04A-71BBA8CD9162}"/>
              </a:ext>
            </a:extLst>
          </p:cNvPr>
          <p:cNvSpPr txBox="1"/>
          <p:nvPr/>
        </p:nvSpPr>
        <p:spPr>
          <a:xfrm>
            <a:off x="502024" y="2153690"/>
            <a:ext cx="11098305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b="1" dirty="0"/>
              <a:t>At the end of this course, you will have knowledge of:</a:t>
            </a:r>
          </a:p>
          <a:p>
            <a:endParaRPr lang="en-US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Common IoT wired communication technologies.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The technical standards, features, and differences between various short-range wireless communications technologies.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The characteristics and developing trends of cellular mobile communication technologies.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The  characteristics   of  Low  Power  Wide  Area  (LPWA)  communications technologies and distinguish between their different types.</a:t>
            </a:r>
          </a:p>
        </p:txBody>
      </p:sp>
    </p:spTree>
    <p:extLst>
      <p:ext uri="{BB962C8B-B14F-4D97-AF65-F5344CB8AC3E}">
        <p14:creationId xmlns:p14="http://schemas.microsoft.com/office/powerpoint/2010/main" val="11131967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Object 8">
            <a:extLst>
              <a:ext uri="{FF2B5EF4-FFF2-40B4-BE49-F238E27FC236}">
                <a16:creationId xmlns:a16="http://schemas.microsoft.com/office/drawing/2014/main" id="{77E6AA7A-A9C4-5797-8D00-7CF2439F0008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7696162"/>
              </p:ext>
            </p:extLst>
          </p:nvPr>
        </p:nvGraphicFramePr>
        <p:xfrm>
          <a:off x="749673" y="1528976"/>
          <a:ext cx="10922373" cy="497379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Bitmap Image" r:id="rId2" imgW="5905440" imgH="2689920" progId="PBrush">
                  <p:embed/>
                </p:oleObj>
              </mc:Choice>
              <mc:Fallback>
                <p:oleObj name="Bitmap Image" r:id="rId2" imgW="5905440" imgH="2689920" progId="PBrush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749673" y="1528976"/>
                        <a:ext cx="10922373" cy="497379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2" name="Picture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93224" y="6502766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15440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Ethernet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81632" y="236724"/>
            <a:ext cx="146546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02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38406849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Object 8">
            <a:extLst>
              <a:ext uri="{FF2B5EF4-FFF2-40B4-BE49-F238E27FC236}">
                <a16:creationId xmlns:a16="http://schemas.microsoft.com/office/drawing/2014/main" id="{FAEEBB76-5245-470E-ED1E-DF19817918AA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618373835"/>
              </p:ext>
            </p:extLst>
          </p:nvPr>
        </p:nvGraphicFramePr>
        <p:xfrm>
          <a:off x="1642503" y="1427555"/>
          <a:ext cx="10047473" cy="498587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Bitmap Image" r:id="rId2" imgW="5265360" imgH="2613600" progId="PBrush">
                  <p:embed/>
                </p:oleObj>
              </mc:Choice>
              <mc:Fallback>
                <p:oleObj name="Bitmap Image" r:id="rId2" imgW="5265360" imgH="2613600" progId="PBrush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642503" y="1427555"/>
                        <a:ext cx="10047473" cy="498587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2" name="Picture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346" y="5662933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09096" y="6502766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217449" y="632878"/>
            <a:ext cx="692529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Introduction and Comparison Between RS-232 and RS-485</a:t>
            </a:r>
            <a:endParaRPr lang="en-US" sz="20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81632" y="236724"/>
            <a:ext cx="146546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02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29887321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89" y="5761794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0909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9220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USB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81632" y="236724"/>
            <a:ext cx="146546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02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graphicFrame>
        <p:nvGraphicFramePr>
          <p:cNvPr id="9" name="Object 8">
            <a:extLst>
              <a:ext uri="{FF2B5EF4-FFF2-40B4-BE49-F238E27FC236}">
                <a16:creationId xmlns:a16="http://schemas.microsoft.com/office/drawing/2014/main" id="{FFC548AE-A1CD-0702-6C91-A99BE6D19159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940437888"/>
              </p:ext>
            </p:extLst>
          </p:nvPr>
        </p:nvGraphicFramePr>
        <p:xfrm>
          <a:off x="1348347" y="1579457"/>
          <a:ext cx="10619535" cy="491297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Bitmap Image" r:id="rId6" imgW="6012360" imgH="2781360" progId="PBrush">
                  <p:embed/>
                </p:oleObj>
              </mc:Choice>
              <mc:Fallback>
                <p:oleObj name="Bitmap Image" r:id="rId6" imgW="6012360" imgH="2781360" progId="PBrush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1348347" y="1579457"/>
                        <a:ext cx="10619535" cy="491297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6897833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Object 8">
            <a:extLst>
              <a:ext uri="{FF2B5EF4-FFF2-40B4-BE49-F238E27FC236}">
                <a16:creationId xmlns:a16="http://schemas.microsoft.com/office/drawing/2014/main" id="{0C406D4F-695E-4C18-2B02-58D142333215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9274963"/>
              </p:ext>
            </p:extLst>
          </p:nvPr>
        </p:nvGraphicFramePr>
        <p:xfrm>
          <a:off x="1084082" y="1841139"/>
          <a:ext cx="10758295" cy="447337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Bitmap Image" r:id="rId2" imgW="5844600" imgH="2430720" progId="PBrush">
                  <p:embed/>
                </p:oleObj>
              </mc:Choice>
              <mc:Fallback>
                <p:oleObj name="Bitmap Image" r:id="rId2" imgW="5844600" imgH="2430720" progId="PBrush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084082" y="1841139"/>
                        <a:ext cx="10758295" cy="4473371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2" name="Picture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89" y="5794594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89771" y="657577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12234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M-Bus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81632" y="236724"/>
            <a:ext cx="146546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02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7910650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Object 8">
            <a:extLst>
              <a:ext uri="{FF2B5EF4-FFF2-40B4-BE49-F238E27FC236}">
                <a16:creationId xmlns:a16="http://schemas.microsoft.com/office/drawing/2014/main" id="{F1D29E25-30C8-BC02-A3B8-ADF0FF18923F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60473417"/>
              </p:ext>
            </p:extLst>
          </p:nvPr>
        </p:nvGraphicFramePr>
        <p:xfrm>
          <a:off x="1337890" y="1232914"/>
          <a:ext cx="10594134" cy="530289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Bitmap Image" r:id="rId2" imgW="5768280" imgH="2887920" progId="PBrush">
                  <p:embed/>
                </p:oleObj>
              </mc:Choice>
              <mc:Fallback>
                <p:oleObj name="Bitmap Image" r:id="rId2" imgW="5768280" imgH="2887920" progId="PBrush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337890" y="1232914"/>
                        <a:ext cx="10594134" cy="530289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2" name="Picture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89" y="6158526"/>
            <a:ext cx="767752" cy="688479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09096" y="6642167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45849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Power Line Communication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81632" y="236724"/>
            <a:ext cx="146546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02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24672276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6140824"/>
            <a:ext cx="846326" cy="75894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0909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516651" y="657031"/>
            <a:ext cx="613886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Comparison of Wired Communications Technologies</a:t>
            </a:r>
            <a:endParaRPr lang="en-US" sz="20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81632" y="236724"/>
            <a:ext cx="146546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02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graphicFrame>
        <p:nvGraphicFramePr>
          <p:cNvPr id="9" name="Object 8">
            <a:extLst>
              <a:ext uri="{FF2B5EF4-FFF2-40B4-BE49-F238E27FC236}">
                <a16:creationId xmlns:a16="http://schemas.microsoft.com/office/drawing/2014/main" id="{24002633-2C2C-8E47-0395-3B6D01408EE3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57265505"/>
              </p:ext>
            </p:extLst>
          </p:nvPr>
        </p:nvGraphicFramePr>
        <p:xfrm>
          <a:off x="1894541" y="1451708"/>
          <a:ext cx="9625106" cy="506858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Bitmap Image" r:id="rId6" imgW="5280840" imgH="2781360" progId="PBrush">
                  <p:embed/>
                </p:oleObj>
              </mc:Choice>
              <mc:Fallback>
                <p:oleObj name="Bitmap Image" r:id="rId6" imgW="5280840" imgH="2781360" progId="PBrush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1894541" y="1451708"/>
                        <a:ext cx="9625106" cy="506858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9355831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Object 8">
            <a:extLst>
              <a:ext uri="{FF2B5EF4-FFF2-40B4-BE49-F238E27FC236}">
                <a16:creationId xmlns:a16="http://schemas.microsoft.com/office/drawing/2014/main" id="{5CB782BC-51C6-0247-3EF6-2A530ACFF327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1350285"/>
              </p:ext>
            </p:extLst>
          </p:nvPr>
        </p:nvGraphicFramePr>
        <p:xfrm>
          <a:off x="757755" y="1466563"/>
          <a:ext cx="11229053" cy="493444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Bitmap Image" r:id="rId2" imgW="5844600" imgH="2567880" progId="PBrush">
                  <p:embed/>
                </p:oleObj>
              </mc:Choice>
              <mc:Fallback>
                <p:oleObj name="Bitmap Image" r:id="rId2" imgW="5844600" imgH="2567880" progId="PBrush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757755" y="1466563"/>
                        <a:ext cx="11229053" cy="493444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2" name="Picture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6257365"/>
            <a:ext cx="757754" cy="679514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0909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618053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Short-Range Wireless Communications Technology: </a:t>
            </a:r>
          </a:p>
          <a:p>
            <a:r>
              <a:rPr lang="en-US" sz="20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Bluetooth</a:t>
            </a:r>
            <a:endParaRPr lang="en-US" sz="20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81632" y="236724"/>
            <a:ext cx="146546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02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38433475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Object 8">
            <a:extLst>
              <a:ext uri="{FF2B5EF4-FFF2-40B4-BE49-F238E27FC236}">
                <a16:creationId xmlns:a16="http://schemas.microsoft.com/office/drawing/2014/main" id="{237C0DDF-7027-00B2-92F3-206B071C8204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191978935"/>
              </p:ext>
            </p:extLst>
          </p:nvPr>
        </p:nvGraphicFramePr>
        <p:xfrm>
          <a:off x="930601" y="1275558"/>
          <a:ext cx="10964031" cy="503895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Bitmap Image" r:id="rId2" imgW="5951160" imgH="2735640" progId="PBrush">
                  <p:embed/>
                </p:oleObj>
              </mc:Choice>
              <mc:Fallback>
                <p:oleObj name="Bitmap Image" r:id="rId2" imgW="5951160" imgH="2735640" progId="PBrush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930601" y="1275558"/>
                        <a:ext cx="10964031" cy="503895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2" name="Picture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649" y="5790731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89771" y="6676811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527039" y="620434"/>
            <a:ext cx="61180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Short-Range Wireless Communications Technology: Wi-Fi</a:t>
            </a:r>
            <a:endParaRPr lang="en-US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81632" y="236724"/>
            <a:ext cx="146546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02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134284235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89" y="6112450"/>
            <a:ext cx="831393" cy="745549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0909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626549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Short-Range Wireless Communications Technology - </a:t>
            </a:r>
          </a:p>
          <a:p>
            <a:r>
              <a:rPr lang="en-US" sz="20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ZigBee</a:t>
            </a:r>
            <a:endParaRPr lang="en-US" sz="20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81632" y="236724"/>
            <a:ext cx="146546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02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graphicFrame>
        <p:nvGraphicFramePr>
          <p:cNvPr id="9" name="Object 8">
            <a:extLst>
              <a:ext uri="{FF2B5EF4-FFF2-40B4-BE49-F238E27FC236}">
                <a16:creationId xmlns:a16="http://schemas.microsoft.com/office/drawing/2014/main" id="{EE36CB1A-247A-232B-1366-1CDCDEFA69D6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600080505"/>
              </p:ext>
            </p:extLst>
          </p:nvPr>
        </p:nvGraphicFramePr>
        <p:xfrm>
          <a:off x="1014365" y="1731845"/>
          <a:ext cx="10793794" cy="475169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Bitmap Image" r:id="rId6" imgW="5936040" imgH="2613600" progId="PBrush">
                  <p:embed/>
                </p:oleObj>
              </mc:Choice>
              <mc:Fallback>
                <p:oleObj name="Bitmap Image" r:id="rId6" imgW="5936040" imgH="2613600" progId="PBrush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1014365" y="1731845"/>
                        <a:ext cx="10793794" cy="475169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60045005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Object 8">
            <a:extLst>
              <a:ext uri="{FF2B5EF4-FFF2-40B4-BE49-F238E27FC236}">
                <a16:creationId xmlns:a16="http://schemas.microsoft.com/office/drawing/2014/main" id="{3CCE67A2-6684-2BEC-BEA4-63556CDA52E0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483453679"/>
              </p:ext>
            </p:extLst>
          </p:nvPr>
        </p:nvGraphicFramePr>
        <p:xfrm>
          <a:off x="1119281" y="1427555"/>
          <a:ext cx="11025646" cy="508082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Bitmap Image" r:id="rId2" imgW="5936040" imgH="2735640" progId="PBrush">
                  <p:embed/>
                </p:oleObj>
              </mc:Choice>
              <mc:Fallback>
                <p:oleObj name="Bitmap Image" r:id="rId2" imgW="5936040" imgH="2735640" progId="PBrush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119281" y="1427555"/>
                        <a:ext cx="11025646" cy="5080821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2" name="Picture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89" y="6113928"/>
            <a:ext cx="829745" cy="744071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09096" y="660051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657808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Short-Range Wireless Communications Technology - Z- </a:t>
            </a:r>
          </a:p>
          <a:p>
            <a:r>
              <a:rPr lang="en-US" sz="20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Wave</a:t>
            </a:r>
            <a:endParaRPr lang="en-US" sz="20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81632" y="236724"/>
            <a:ext cx="146546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02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154530812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89" y="6122894"/>
            <a:ext cx="819747" cy="7351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09096" y="6502766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648286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Comparison of Short-Range Wireless Communications </a:t>
            </a:r>
          </a:p>
          <a:p>
            <a:r>
              <a:rPr lang="en-US" sz="20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Technologies</a:t>
            </a:r>
            <a:endParaRPr lang="en-US" sz="20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81632" y="236724"/>
            <a:ext cx="146546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02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graphicFrame>
        <p:nvGraphicFramePr>
          <p:cNvPr id="9" name="Object 8">
            <a:extLst>
              <a:ext uri="{FF2B5EF4-FFF2-40B4-BE49-F238E27FC236}">
                <a16:creationId xmlns:a16="http://schemas.microsoft.com/office/drawing/2014/main" id="{65243526-922F-7DDC-3D74-2748CC92E5A2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87999292"/>
              </p:ext>
            </p:extLst>
          </p:nvPr>
        </p:nvGraphicFramePr>
        <p:xfrm>
          <a:off x="1408812" y="1610200"/>
          <a:ext cx="10030153" cy="483671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Bitmap Image" r:id="rId6" imgW="5356800" imgH="2583360" progId="PBrush">
                  <p:embed/>
                </p:oleObj>
              </mc:Choice>
              <mc:Fallback>
                <p:oleObj name="Bitmap Image" r:id="rId6" imgW="5356800" imgH="2583360" progId="PBrush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1408812" y="1610200"/>
                        <a:ext cx="10030153" cy="4836711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1" name="Picture 10" descr="A screenshot of a computer screen&#10;&#10;Description automatically generated">
            <a:extLst>
              <a:ext uri="{FF2B5EF4-FFF2-40B4-BE49-F238E27FC236}">
                <a16:creationId xmlns:a16="http://schemas.microsoft.com/office/drawing/2014/main" id="{EFA63F14-A08C-BFD6-A2AD-173B435BD276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754064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39</TotalTime>
  <Words>254</Words>
  <Application>Microsoft Office PowerPoint</Application>
  <PresentationFormat>Widescreen</PresentationFormat>
  <Paragraphs>57</Paragraphs>
  <Slides>14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Arial</vt:lpstr>
      <vt:lpstr>Calibri</vt:lpstr>
      <vt:lpstr>Calibri Light</vt:lpstr>
      <vt:lpstr>Tajawal Medium</vt:lpstr>
      <vt:lpstr>Office Theme</vt:lpstr>
      <vt:lpstr>Bitmap Image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LENOVO</dc:creator>
  <cp:lastModifiedBy>Abdelrhman Ahmed</cp:lastModifiedBy>
  <cp:revision>7</cp:revision>
  <dcterms:created xsi:type="dcterms:W3CDTF">2021-08-03T13:03:26Z</dcterms:created>
  <dcterms:modified xsi:type="dcterms:W3CDTF">2024-09-26T20:54:01Z</dcterms:modified>
</cp:coreProperties>
</file>