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3"/>
  </p:notesMasterIdLst>
  <p:sldIdLst>
    <p:sldId id="480" r:id="rId5"/>
    <p:sldId id="303" r:id="rId6"/>
    <p:sldId id="271" r:id="rId7"/>
    <p:sldId id="313" r:id="rId8"/>
    <p:sldId id="549" r:id="rId9"/>
    <p:sldId id="511" r:id="rId10"/>
    <p:sldId id="639" r:id="rId11"/>
    <p:sldId id="640" r:id="rId12"/>
    <p:sldId id="641" r:id="rId13"/>
    <p:sldId id="642" r:id="rId14"/>
    <p:sldId id="580" r:id="rId15"/>
    <p:sldId id="635" r:id="rId16"/>
    <p:sldId id="634" r:id="rId17"/>
    <p:sldId id="627" r:id="rId18"/>
    <p:sldId id="629" r:id="rId19"/>
    <p:sldId id="631" r:id="rId20"/>
    <p:sldId id="581" r:id="rId21"/>
    <p:sldId id="583" r:id="rId22"/>
    <p:sldId id="584" r:id="rId23"/>
    <p:sldId id="613" r:id="rId24"/>
    <p:sldId id="638" r:id="rId25"/>
    <p:sldId id="586" r:id="rId26"/>
    <p:sldId id="588" r:id="rId27"/>
    <p:sldId id="636" r:id="rId28"/>
    <p:sldId id="637" r:id="rId29"/>
    <p:sldId id="615" r:id="rId30"/>
    <p:sldId id="587" r:id="rId31"/>
    <p:sldId id="590" r:id="rId32"/>
    <p:sldId id="589" r:id="rId33"/>
    <p:sldId id="575" r:id="rId34"/>
    <p:sldId id="555" r:id="rId35"/>
    <p:sldId id="614" r:id="rId36"/>
    <p:sldId id="596" r:id="rId37"/>
    <p:sldId id="591" r:id="rId38"/>
    <p:sldId id="592" r:id="rId39"/>
    <p:sldId id="558" r:id="rId40"/>
    <p:sldId id="561" r:id="rId41"/>
    <p:sldId id="560" r:id="rId42"/>
    <p:sldId id="620" r:id="rId43"/>
    <p:sldId id="621" r:id="rId44"/>
    <p:sldId id="622" r:id="rId45"/>
    <p:sldId id="623" r:id="rId46"/>
    <p:sldId id="626" r:id="rId47"/>
    <p:sldId id="625" r:id="rId48"/>
    <p:sldId id="595" r:id="rId49"/>
    <p:sldId id="643" r:id="rId50"/>
    <p:sldId id="306" r:id="rId51"/>
    <p:sldId id="349"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549"/>
            <p14:sldId id="511"/>
            <p14:sldId id="639"/>
            <p14:sldId id="640"/>
            <p14:sldId id="641"/>
            <p14:sldId id="642"/>
            <p14:sldId id="580"/>
            <p14:sldId id="635"/>
            <p14:sldId id="634"/>
            <p14:sldId id="627"/>
            <p14:sldId id="629"/>
            <p14:sldId id="631"/>
            <p14:sldId id="581"/>
            <p14:sldId id="583"/>
            <p14:sldId id="584"/>
            <p14:sldId id="613"/>
            <p14:sldId id="638"/>
            <p14:sldId id="586"/>
            <p14:sldId id="588"/>
            <p14:sldId id="636"/>
            <p14:sldId id="637"/>
            <p14:sldId id="615"/>
            <p14:sldId id="587"/>
            <p14:sldId id="590"/>
            <p14:sldId id="589"/>
            <p14:sldId id="575"/>
            <p14:sldId id="555"/>
            <p14:sldId id="614"/>
            <p14:sldId id="596"/>
            <p14:sldId id="591"/>
            <p14:sldId id="592"/>
            <p14:sldId id="558"/>
            <p14:sldId id="561"/>
            <p14:sldId id="560"/>
            <p14:sldId id="620"/>
            <p14:sldId id="621"/>
            <p14:sldId id="622"/>
            <p14:sldId id="623"/>
            <p14:sldId id="626"/>
            <p14:sldId id="625"/>
            <p14:sldId id="595"/>
            <p14:sldId id="643"/>
            <p14:sldId id="30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8800"/>
    <a:srgbClr val="D4D4D4"/>
    <a:srgbClr val="F58221"/>
    <a:srgbClr val="00AEEF"/>
    <a:srgbClr val="FFD200"/>
    <a:srgbClr val="203E5F"/>
    <a:srgbClr val="000000"/>
    <a:srgbClr val="669BBC"/>
    <a:srgbClr val="2D3956"/>
    <a:srgbClr val="8E5A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660"/>
  </p:normalViewPr>
  <p:slideViewPr>
    <p:cSldViewPr snapToGrid="0">
      <p:cViewPr varScale="1">
        <p:scale>
          <a:sx n="64" d="100"/>
          <a:sy n="64" d="100"/>
        </p:scale>
        <p:origin x="96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302D8-724A-DC86-FFEA-FE2E627B0A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AC0198-C397-4394-A940-515FBB6E3A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03DC3E-3E24-A984-FD90-8A5C437585E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5EBC62D-EECC-C669-18B8-95C40DDE5EEA}"/>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511031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6FF1B-7A67-4DAC-7404-0DF4CEB7FD5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0F67539-71E7-CCC1-6C43-33FBC2E3E1DC}"/>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E7F5BE51-1099-ED69-0972-955ADA496972}"/>
              </a:ext>
            </a:extLst>
          </p:cNvPr>
          <p:cNvSpPr>
            <a:spLocks noGrp="1"/>
          </p:cNvSpPr>
          <p:nvPr>
            <p:ph type="body" idx="1"/>
          </p:nvPr>
        </p:nvSpPr>
        <p:spPr/>
        <p:txBody>
          <a:bodyPr/>
          <a:lstStyle/>
          <a:p>
            <a:endParaRPr lang="ar-SY" dirty="0"/>
          </a:p>
        </p:txBody>
      </p:sp>
      <p:sp>
        <p:nvSpPr>
          <p:cNvPr id="4" name="عنصر نائب لرقم الشريحة 3">
            <a:extLst>
              <a:ext uri="{FF2B5EF4-FFF2-40B4-BE49-F238E27FC236}">
                <a16:creationId xmlns:a16="http://schemas.microsoft.com/office/drawing/2014/main" id="{2824B30F-EBAF-4FBE-3946-461728EC99E7}"/>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437421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FEEF0-9E66-5412-44BF-43F092B29F09}"/>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ADD1EE62-A654-D424-E653-090A4AE78391}"/>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CAE280F8-8774-62FD-A09C-316877C1F6AD}"/>
              </a:ext>
            </a:extLst>
          </p:cNvPr>
          <p:cNvSpPr>
            <a:spLocks noGrp="1"/>
          </p:cNvSpPr>
          <p:nvPr>
            <p:ph type="body" idx="1"/>
          </p:nvPr>
        </p:nvSpPr>
        <p:spPr/>
        <p:txBody>
          <a:bodyPr/>
          <a:lstStyle/>
          <a:p>
            <a:endParaRPr lang="ar-SY" dirty="0"/>
          </a:p>
        </p:txBody>
      </p:sp>
      <p:sp>
        <p:nvSpPr>
          <p:cNvPr id="4" name="عنصر نائب لرقم الشريحة 3">
            <a:extLst>
              <a:ext uri="{FF2B5EF4-FFF2-40B4-BE49-F238E27FC236}">
                <a16:creationId xmlns:a16="http://schemas.microsoft.com/office/drawing/2014/main" id="{8494D85F-6224-80D6-DE2F-4B923AC59FF5}"/>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600071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6.xml"/><Relationship Id="rId1" Type="http://schemas.openxmlformats.org/officeDocument/2006/relationships/themeOverride" Target="../theme/themeOverride1.xml"/><Relationship Id="rId5" Type="http://schemas.openxmlformats.org/officeDocument/2006/relationships/image" Target="../media/image35.png"/><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17.xml"/><Relationship Id="rId5" Type="http://schemas.openxmlformats.org/officeDocument/2006/relationships/image" Target="../media/image40.png"/><Relationship Id="rId4"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368080" y="3569460"/>
            <a:ext cx="5216525" cy="398780"/>
          </a:xfrm>
          <a:prstGeom prst="rect">
            <a:avLst/>
          </a:prstGeom>
          <a:noFill/>
        </p:spPr>
        <p:txBody>
          <a:bodyPr wrap="square" rtlCol="0">
            <a:spAutoFit/>
          </a:bodyPr>
          <a:lstStyle/>
          <a:p>
            <a:r>
              <a:rPr lang="en-US" sz="2000" b="1" dirty="0">
                <a:latin typeface="Alexandria" charset="0"/>
                <a:cs typeface="Alexandria" charset="0"/>
              </a:rPr>
              <a:t>Prepared by Dr. Rana Maya</a:t>
            </a: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6</a:t>
            </a:r>
          </a:p>
        </p:txBody>
      </p:sp>
      <p:sp>
        <p:nvSpPr>
          <p:cNvPr id="46" name="TextBox 45"/>
          <p:cNvSpPr txBox="1"/>
          <p:nvPr/>
        </p:nvSpPr>
        <p:spPr>
          <a:xfrm>
            <a:off x="329269" y="5104240"/>
            <a:ext cx="3430298" cy="707886"/>
          </a:xfrm>
          <a:prstGeom prst="rect">
            <a:avLst/>
          </a:prstGeom>
          <a:noFill/>
        </p:spPr>
        <p:txBody>
          <a:bodyPr wrap="none" rtlCol="0">
            <a:spAutoFit/>
          </a:bodyPr>
          <a:lstStyle/>
          <a:p>
            <a:r>
              <a:rPr lang="en-US" sz="2000" dirty="0">
                <a:latin typeface="Alexandria" charset="0"/>
                <a:cs typeface="Alexandria" charset="0"/>
              </a:rPr>
              <a:t>REA617</a:t>
            </a:r>
          </a:p>
          <a:p>
            <a:r>
              <a:rPr lang="en-US" sz="2000" dirty="0">
                <a:latin typeface="Alexandria" charset="0"/>
                <a:cs typeface="Alexandria" charset="0"/>
              </a:rPr>
              <a:t>Real Estate &amp; Urban Economics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655"/>
    </mc:Choice>
    <mc:Fallback xmlns="">
      <p:transition spd="slow" advTm="4465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23585" y="2864682"/>
            <a:ext cx="5992140" cy="968342"/>
          </a:xfrm>
          <a:prstGeom prst="rect">
            <a:avLst/>
          </a:prstGeom>
          <a:noFill/>
        </p:spPr>
        <p:txBody>
          <a:bodyPr wrap="square" rtlCol="0">
            <a:spAutoFit/>
          </a:bodyPr>
          <a:lstStyle/>
          <a:p>
            <a:pPr>
              <a:lnSpc>
                <a:spcPts val="3300"/>
              </a:lnSpc>
            </a:pPr>
            <a:r>
              <a:rPr lang="en-US" sz="4000" b="1" dirty="0">
                <a:solidFill>
                  <a:srgbClr val="00B0F0"/>
                </a:solidFill>
                <a:latin typeface="Alexandria" charset="0"/>
                <a:cs typeface="Alexandria" charset="0"/>
              </a:rPr>
              <a:t>Real Estate Investment and Market Cycles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6</a:t>
            </a:r>
          </a:p>
        </p:txBody>
      </p:sp>
      <p:sp>
        <p:nvSpPr>
          <p:cNvPr id="11" name="TextBox 10"/>
          <p:cNvSpPr txBox="1"/>
          <p:nvPr/>
        </p:nvSpPr>
        <p:spPr>
          <a:xfrm>
            <a:off x="6370224" y="4802552"/>
            <a:ext cx="3430298" cy="707886"/>
          </a:xfrm>
          <a:prstGeom prst="rect">
            <a:avLst/>
          </a:prstGeom>
          <a:noFill/>
        </p:spPr>
        <p:txBody>
          <a:bodyPr wrap="none" rtlCol="0">
            <a:spAutoFit/>
          </a:bodyPr>
          <a:lstStyle/>
          <a:p>
            <a:r>
              <a:rPr lang="en-US" sz="2000" dirty="0">
                <a:latin typeface="Alexandria" charset="0"/>
                <a:cs typeface="Alexandria" charset="0"/>
              </a:rPr>
              <a:t>REA617</a:t>
            </a:r>
          </a:p>
          <a:p>
            <a:r>
              <a:rPr lang="en-US" sz="2000" dirty="0">
                <a:latin typeface="Alexandria" charset="0"/>
                <a:cs typeface="Alexandria" charset="0"/>
              </a:rPr>
              <a:t>Real Estate &amp; Urban Economics</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Rana Maya</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23060" y="1123950"/>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0" y="4853612"/>
            <a:ext cx="6122194" cy="1938992"/>
          </a:xfrm>
          <a:prstGeom prst="rect">
            <a:avLst/>
          </a:prstGeom>
          <a:noFill/>
        </p:spPr>
        <p:txBody>
          <a:bodyPr wrap="square">
            <a:spAutoFit/>
          </a:bodyPr>
          <a:lstStyle/>
          <a:p>
            <a:r>
              <a:rPr lang="en-US" sz="2000" dirty="0">
                <a:latin typeface="Alexandria"/>
              </a:rPr>
              <a:t>The world of real-estate investment is not static. Property markets do not simply go up in a straight line. Instead, they move in </a:t>
            </a:r>
            <a:r>
              <a:rPr lang="en-US" sz="2000" b="1" dirty="0">
                <a:latin typeface="Alexandria"/>
              </a:rPr>
              <a:t>cycles</a:t>
            </a:r>
            <a:r>
              <a:rPr lang="en-US" sz="2000" dirty="0">
                <a:latin typeface="Alexandria"/>
              </a:rPr>
              <a:t> — periods of growth, peak, decline, recovery, and renewed growth. For the savvy investor, understanding these cycles is essential: they influence timing, risk, strategy, returns, and exit decisions.</a:t>
            </a:r>
          </a:p>
        </p:txBody>
      </p:sp>
      <p:sp>
        <p:nvSpPr>
          <p:cNvPr id="41" name="TextBox 40"/>
          <p:cNvSpPr txBox="1"/>
          <p:nvPr/>
        </p:nvSpPr>
        <p:spPr>
          <a:xfrm>
            <a:off x="6301339" y="1259391"/>
            <a:ext cx="1430969" cy="523220"/>
          </a:xfrm>
          <a:prstGeom prst="rect">
            <a:avLst/>
          </a:prstGeom>
          <a:noFill/>
        </p:spPr>
        <p:txBody>
          <a:bodyPr wrap="none" rtlCol="0">
            <a:spAutoFit/>
          </a:bodyPr>
          <a:lstStyle/>
          <a:p>
            <a:r>
              <a:rPr lang="en-US" sz="2800" b="1" dirty="0">
                <a:solidFill>
                  <a:srgbClr val="00B0F0"/>
                </a:solidFill>
                <a:latin typeface="Alexandria" charset="0"/>
                <a:cs typeface="Alexandria" charset="0"/>
              </a:rPr>
              <a:t>Abstract</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lecture</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06</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Google Shape;6210;p53">
            <a:extLst>
              <a:ext uri="{FF2B5EF4-FFF2-40B4-BE49-F238E27FC236}">
                <a16:creationId xmlns:a16="http://schemas.microsoft.com/office/drawing/2014/main" id="{D608079A-B8CF-7D76-E8C0-112505C4B51E}"/>
              </a:ext>
            </a:extLst>
          </p:cNvPr>
          <p:cNvSpPr/>
          <p:nvPr/>
        </p:nvSpPr>
        <p:spPr>
          <a:xfrm>
            <a:off x="95878" y="4129910"/>
            <a:ext cx="696653" cy="732426"/>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14839" y="675757"/>
            <a:ext cx="4113898"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Contents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00455" y="1054277"/>
            <a:ext cx="8417320" cy="5601533"/>
          </a:xfrm>
          <a:prstGeom prst="rect">
            <a:avLst/>
          </a:prstGeom>
          <a:noFill/>
        </p:spPr>
        <p:txBody>
          <a:bodyPr wrap="square" rtlCol="0">
            <a:spAutoFit/>
          </a:bodyPr>
          <a:lstStyle/>
          <a:p>
            <a:pPr>
              <a:spcAft>
                <a:spcPts val="1000"/>
              </a:spcAft>
            </a:pPr>
            <a:r>
              <a:rPr lang="en-US" sz="2000" dirty="0">
                <a:latin typeface="Alexandria"/>
              </a:rPr>
              <a:t>1.     Introduction</a:t>
            </a:r>
          </a:p>
          <a:p>
            <a:pPr>
              <a:spcAft>
                <a:spcPts val="1000"/>
              </a:spcAft>
            </a:pPr>
            <a:r>
              <a:rPr lang="en-US" sz="2000" dirty="0">
                <a:latin typeface="Alexandria" charset="0"/>
              </a:rPr>
              <a:t>2.     </a:t>
            </a:r>
            <a:r>
              <a:rPr lang="en-US" sz="2000" dirty="0">
                <a:latin typeface="Alexandria"/>
              </a:rPr>
              <a:t>How to Calculate ROI in Real Estate?</a:t>
            </a:r>
          </a:p>
          <a:p>
            <a:pPr>
              <a:lnSpc>
                <a:spcPct val="115000"/>
              </a:lnSpc>
              <a:spcAft>
                <a:spcPts val="1000"/>
              </a:spcAft>
            </a:pPr>
            <a:r>
              <a:rPr lang="en-US" sz="2000" dirty="0">
                <a:latin typeface="Alexandria"/>
              </a:rPr>
              <a:t>3.     What is a Real-Estate Market Cycle?</a:t>
            </a:r>
          </a:p>
          <a:p>
            <a:r>
              <a:rPr lang="en-US" sz="2000" dirty="0">
                <a:latin typeface="Alexandria"/>
              </a:rPr>
              <a:t>4.     The Four Phases of the Cycle</a:t>
            </a:r>
          </a:p>
          <a:p>
            <a:pPr marL="457200" indent="-457200">
              <a:lnSpc>
                <a:spcPct val="150000"/>
              </a:lnSpc>
              <a:buAutoNum type="arabicPeriod" startAt="5"/>
            </a:pPr>
            <a:r>
              <a:rPr lang="en-US" sz="2000" dirty="0">
                <a:latin typeface="Alexandria"/>
              </a:rPr>
              <a:t> Drivers &amp; Fundamentals of the Cycle </a:t>
            </a:r>
          </a:p>
          <a:p>
            <a:pPr marL="457200" indent="-457200">
              <a:lnSpc>
                <a:spcPct val="150000"/>
              </a:lnSpc>
              <a:buAutoNum type="arabicPeriod" startAt="5"/>
            </a:pPr>
            <a:r>
              <a:rPr lang="en-US" sz="2000" dirty="0">
                <a:latin typeface="Alexandria"/>
              </a:rPr>
              <a:t>Why Cycles Matter for the Real-Estate Investor ?</a:t>
            </a:r>
          </a:p>
          <a:p>
            <a:pPr marL="457200" indent="-457200">
              <a:lnSpc>
                <a:spcPct val="150000"/>
              </a:lnSpc>
              <a:buAutoNum type="arabicPeriod" startAt="5"/>
            </a:pPr>
            <a:r>
              <a:rPr lang="en-US" sz="2000" dirty="0">
                <a:latin typeface="Alexandria"/>
              </a:rPr>
              <a:t> </a:t>
            </a:r>
            <a:r>
              <a:rPr lang="en-US" sz="2000" dirty="0"/>
              <a:t>Empirical </a:t>
            </a:r>
            <a:r>
              <a:rPr lang="en-US" sz="2000" dirty="0">
                <a:latin typeface="Alexandria"/>
              </a:rPr>
              <a:t>Evidence</a:t>
            </a:r>
          </a:p>
          <a:p>
            <a:pPr marL="457200" indent="-457200">
              <a:buAutoNum type="arabicPeriod" startAt="5"/>
            </a:pPr>
            <a:r>
              <a:rPr lang="en-US" sz="2000" dirty="0">
                <a:latin typeface="Alexandria"/>
              </a:rPr>
              <a:t> Case Studies</a:t>
            </a:r>
          </a:p>
          <a:p>
            <a:pPr marL="457200" indent="-457200">
              <a:lnSpc>
                <a:spcPct val="150000"/>
              </a:lnSpc>
              <a:buAutoNum type="arabicPeriod" startAt="5"/>
            </a:pPr>
            <a:r>
              <a:rPr lang="en-US" sz="2000" dirty="0">
                <a:latin typeface="Alexandria"/>
              </a:rPr>
              <a:t> Application: Investment Strategy by Cycle Phase</a:t>
            </a:r>
          </a:p>
          <a:p>
            <a:pPr marL="457200" indent="-457200">
              <a:lnSpc>
                <a:spcPct val="150000"/>
              </a:lnSpc>
              <a:buAutoNum type="arabicPeriod" startAt="5"/>
            </a:pPr>
            <a:r>
              <a:rPr lang="en-US" sz="2000" dirty="0">
                <a:latin typeface="Alexandria" charset="0"/>
              </a:rPr>
              <a:t> Metrics Worth Monitoring</a:t>
            </a:r>
          </a:p>
          <a:p>
            <a:pPr marL="457200" indent="-457200">
              <a:lnSpc>
                <a:spcPct val="150000"/>
              </a:lnSpc>
              <a:buAutoNum type="arabicPeriod" startAt="5"/>
            </a:pPr>
            <a:r>
              <a:rPr lang="en-US" sz="2000" dirty="0">
                <a:latin typeface="Alexandria"/>
              </a:rPr>
              <a:t>  A Realistic Investment Scenario</a:t>
            </a:r>
          </a:p>
          <a:p>
            <a:pPr marL="457200" indent="-457200">
              <a:lnSpc>
                <a:spcPct val="150000"/>
              </a:lnSpc>
              <a:buAutoNum type="arabicPeriod" startAt="5"/>
            </a:pPr>
            <a:r>
              <a:rPr lang="en-US" sz="2000" dirty="0"/>
              <a:t> Case Study : Office Market Investment in Dubai</a:t>
            </a:r>
          </a:p>
          <a:p>
            <a:pPr marL="457200" indent="-457200">
              <a:buAutoNum type="arabicPeriod" startAt="5"/>
            </a:pPr>
            <a:r>
              <a:rPr lang="en-US" sz="2000" dirty="0">
                <a:latin typeface="Alexandria"/>
              </a:rPr>
              <a:t> Discussion questions</a:t>
            </a:r>
          </a:p>
        </p:txBody>
      </p:sp>
      <p:sp>
        <p:nvSpPr>
          <p:cNvPr id="32" name="Rectangle 31"/>
          <p:cNvSpPr/>
          <p:nvPr/>
        </p:nvSpPr>
        <p:spPr>
          <a:xfrm>
            <a:off x="3305631" y="6420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361700" y="18828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497655" y="465821"/>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06</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CE13D-8B82-6754-F2AA-481839D5E7AD}"/>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FBBF0430-D5F7-E439-FCCD-42A84D634705}"/>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8C814B13-5583-6976-7E56-2FF84BD5002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41DDCDC4-4A68-C235-02E3-646EDC090D6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80F32A77-8190-F71C-804D-C55C75C35F68}"/>
              </a:ext>
            </a:extLst>
          </p:cNvPr>
          <p:cNvSpPr txBox="1"/>
          <p:nvPr/>
        </p:nvSpPr>
        <p:spPr>
          <a:xfrm>
            <a:off x="4614839" y="675757"/>
            <a:ext cx="4113898" cy="460375"/>
          </a:xfrm>
          <a:prstGeom prst="rect">
            <a:avLst/>
          </a:prstGeom>
          <a:noFill/>
        </p:spPr>
        <p:txBody>
          <a:bodyPr wrap="square" rtlCol="0">
            <a:spAutoFit/>
          </a:bodyPr>
          <a:lstStyle/>
          <a:p>
            <a:pPr lvl="1"/>
            <a:r>
              <a:rPr lang="en-US" sz="2400" b="1" dirty="0">
                <a:solidFill>
                  <a:srgbClr val="00B0F0"/>
                </a:solidFill>
                <a:latin typeface="Alexandria" charset="0"/>
                <a:cs typeface="Alexandria" charset="0"/>
              </a:rPr>
              <a:t>Learning outcomes</a:t>
            </a:r>
          </a:p>
        </p:txBody>
      </p:sp>
      <p:sp>
        <p:nvSpPr>
          <p:cNvPr id="28" name="Rectangle 27">
            <a:extLst>
              <a:ext uri="{FF2B5EF4-FFF2-40B4-BE49-F238E27FC236}">
                <a16:creationId xmlns:a16="http://schemas.microsoft.com/office/drawing/2014/main" id="{4196B050-3D98-3F0A-4645-5D4635D89BC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B68AFF7-BDCB-B2B7-9E56-25BD78174603}"/>
              </a:ext>
            </a:extLst>
          </p:cNvPr>
          <p:cNvSpPr txBox="1"/>
          <p:nvPr/>
        </p:nvSpPr>
        <p:spPr>
          <a:xfrm>
            <a:off x="3458086" y="1571900"/>
            <a:ext cx="8417320" cy="4401205"/>
          </a:xfrm>
          <a:prstGeom prst="rect">
            <a:avLst/>
          </a:prstGeom>
          <a:noFill/>
        </p:spPr>
        <p:txBody>
          <a:bodyPr wrap="square" rtlCol="0">
            <a:spAutoFit/>
          </a:bodyPr>
          <a:lstStyle/>
          <a:p>
            <a:r>
              <a:rPr lang="en-US" sz="2000" dirty="0">
                <a:latin typeface="Alexandria" charset="0"/>
              </a:rPr>
              <a:t>By the end of the lecture, you will be able to:</a:t>
            </a:r>
          </a:p>
          <a:p>
            <a:pPr marL="285750" indent="-285750">
              <a:buFont typeface="Arial" panose="020B0604020202020204" pitchFamily="34" charset="0"/>
              <a:buChar char="•"/>
            </a:pPr>
            <a:r>
              <a:rPr lang="en-US" dirty="0"/>
              <a:t> </a:t>
            </a:r>
            <a:r>
              <a:rPr lang="en-US" sz="2000" b="1" dirty="0"/>
              <a:t>Explain</a:t>
            </a:r>
            <a:r>
              <a:rPr lang="en-US" sz="2000" dirty="0"/>
              <a:t> the concept of real estate market cycles and identify their main phases — recovery, expansion, hyper-supply, and recession.</a:t>
            </a:r>
          </a:p>
          <a:p>
            <a:pPr marL="342900" indent="-342900">
              <a:buFont typeface="Arial" panose="020B0604020202020204" pitchFamily="34" charset="0"/>
              <a:buChar char="•"/>
            </a:pPr>
            <a:r>
              <a:rPr lang="en-US" sz="2000" b="1" dirty="0"/>
              <a:t>Analyze</a:t>
            </a:r>
            <a:r>
              <a:rPr lang="en-US" sz="2000" dirty="0"/>
              <a:t> the factors influencing cyclical movements in property markets, including interest rates, GDP growth, employment, and investor sentiment.</a:t>
            </a:r>
          </a:p>
          <a:p>
            <a:pPr marL="342900" indent="-342900">
              <a:buFont typeface="Arial" panose="020B0604020202020204" pitchFamily="34" charset="0"/>
              <a:buChar char="•"/>
            </a:pPr>
            <a:r>
              <a:rPr lang="en-US" sz="2000" b="1" dirty="0"/>
              <a:t>Evaluate</a:t>
            </a:r>
            <a:r>
              <a:rPr lang="en-US" sz="2000" dirty="0"/>
              <a:t> market indicators such as vacancy rates, rental growth, construction activity, and cap rates to assess the current cycle stage.</a:t>
            </a:r>
          </a:p>
          <a:p>
            <a:pPr marL="342900" indent="-342900">
              <a:buFont typeface="Arial" panose="020B0604020202020204" pitchFamily="34" charset="0"/>
              <a:buChar char="•"/>
            </a:pPr>
            <a:r>
              <a:rPr lang="en-US" sz="2000" b="1" dirty="0"/>
              <a:t>Apply</a:t>
            </a:r>
            <a:r>
              <a:rPr lang="en-US" sz="2000" dirty="0"/>
              <a:t> cycle analysis to develop investment timing strategies and risk management decisions.</a:t>
            </a:r>
          </a:p>
          <a:p>
            <a:pPr marL="342900" indent="-342900">
              <a:buFont typeface="Arial" panose="020B0604020202020204" pitchFamily="34" charset="0"/>
              <a:buChar char="•"/>
            </a:pPr>
            <a:r>
              <a:rPr lang="en-US" sz="2000" b="1" dirty="0"/>
              <a:t>Interpret</a:t>
            </a:r>
            <a:r>
              <a:rPr lang="en-US" sz="2000" dirty="0"/>
              <a:t> real-world case studies of market cycles in different cities and asset types (residential, office, retail, industrial).</a:t>
            </a:r>
          </a:p>
          <a:p>
            <a:pPr marL="342900" indent="-342900">
              <a:buFont typeface="Arial" panose="020B0604020202020204" pitchFamily="34" charset="0"/>
              <a:buChar char="•"/>
            </a:pPr>
            <a:r>
              <a:rPr lang="en-US" sz="2000" b="1" dirty="0"/>
              <a:t>Formulate</a:t>
            </a:r>
            <a:r>
              <a:rPr lang="en-US" sz="2000" dirty="0"/>
              <a:t> data-driven investment strategies that balance risk and opportunity across market cycles.</a:t>
            </a:r>
          </a:p>
          <a:p>
            <a:endParaRPr lang="en-US" sz="2000" dirty="0">
              <a:latin typeface="Alexandria" charset="0"/>
              <a:cs typeface="Alexandria" charset="0"/>
            </a:endParaRPr>
          </a:p>
        </p:txBody>
      </p:sp>
      <p:sp>
        <p:nvSpPr>
          <p:cNvPr id="32" name="Rectangle 31">
            <a:extLst>
              <a:ext uri="{FF2B5EF4-FFF2-40B4-BE49-F238E27FC236}">
                <a16:creationId xmlns:a16="http://schemas.microsoft.com/office/drawing/2014/main" id="{C7DA111B-67FD-1AD1-AD33-96EB663BEA3B}"/>
              </a:ext>
            </a:extLst>
          </p:cNvPr>
          <p:cNvSpPr/>
          <p:nvPr/>
        </p:nvSpPr>
        <p:spPr>
          <a:xfrm>
            <a:off x="3305631" y="1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996BBF77-A40D-00DA-B687-BB383EA6D7DD}"/>
              </a:ext>
            </a:extLst>
          </p:cNvPr>
          <p:cNvSpPr txBox="1"/>
          <p:nvPr/>
        </p:nvSpPr>
        <p:spPr>
          <a:xfrm>
            <a:off x="3361700" y="18828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E2B16C7B-405A-D8DD-B53C-B4BDEE13228A}"/>
              </a:ext>
            </a:extLst>
          </p:cNvPr>
          <p:cNvSpPr txBox="1"/>
          <p:nvPr/>
        </p:nvSpPr>
        <p:spPr>
          <a:xfrm>
            <a:off x="3497655" y="465821"/>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06</a:t>
            </a:r>
          </a:p>
        </p:txBody>
      </p:sp>
      <p:pic>
        <p:nvPicPr>
          <p:cNvPr id="6" name="Graphic 21">
            <a:extLst>
              <a:ext uri="{FF2B5EF4-FFF2-40B4-BE49-F238E27FC236}">
                <a16:creationId xmlns:a16="http://schemas.microsoft.com/office/drawing/2014/main" id="{1D0ACFC6-5DF9-402E-4360-1E7E4F0C38F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74197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088AE-A07C-EB62-126A-6CCD111866B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33634C2-CEA6-899C-8757-874EEF86715A}"/>
              </a:ext>
            </a:extLst>
          </p:cNvPr>
          <p:cNvSpPr/>
          <p:nvPr/>
        </p:nvSpPr>
        <p:spPr>
          <a:xfrm>
            <a:off x="1133854" y="1397680"/>
            <a:ext cx="4955591" cy="49594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F056654B-C4AD-7A35-0AE8-8C267A74B9DC}"/>
              </a:ext>
            </a:extLst>
          </p:cNvPr>
          <p:cNvSpPr/>
          <p:nvPr/>
        </p:nvSpPr>
        <p:spPr>
          <a:xfrm>
            <a:off x="1486158" y="1699290"/>
            <a:ext cx="3909257" cy="2653034"/>
          </a:xfrm>
          <a:prstGeom prst="rect">
            <a:avLst/>
          </a:prstGeom>
        </p:spPr>
        <p:txBody>
          <a:bodyPr wrap="square">
            <a:spAutoFit/>
          </a:bodyPr>
          <a:lstStyle/>
          <a:p>
            <a:pPr marL="342900" indent="-342900">
              <a:lnSpc>
                <a:spcPct val="120000"/>
              </a:lnSpc>
              <a:buFont typeface="Arial" panose="020B0604020202020204" pitchFamily="34" charset="0"/>
              <a:buChar char="•"/>
            </a:pPr>
            <a:r>
              <a:rPr lang="en-US" sz="2000" dirty="0">
                <a:latin typeface="Alexandria"/>
              </a:rPr>
              <a:t>what real-estate market cycles are? how they arise?</a:t>
            </a:r>
          </a:p>
          <a:p>
            <a:pPr marL="342900" indent="-342900">
              <a:lnSpc>
                <a:spcPct val="120000"/>
              </a:lnSpc>
              <a:buFont typeface="Arial" panose="020B0604020202020204" pitchFamily="34" charset="0"/>
              <a:buChar char="•"/>
            </a:pPr>
            <a:r>
              <a:rPr lang="en-US" sz="2000" dirty="0">
                <a:latin typeface="Alexandria"/>
              </a:rPr>
              <a:t>what drives them?</a:t>
            </a:r>
          </a:p>
          <a:p>
            <a:pPr marL="342900" indent="-342900">
              <a:lnSpc>
                <a:spcPct val="120000"/>
              </a:lnSpc>
              <a:buFont typeface="Arial" panose="020B0604020202020204" pitchFamily="34" charset="0"/>
              <a:buChar char="•"/>
            </a:pPr>
            <a:r>
              <a:rPr lang="en-US" sz="2000" dirty="0">
                <a:latin typeface="Alexandria"/>
              </a:rPr>
              <a:t>how they affect investment strategy?</a:t>
            </a:r>
          </a:p>
          <a:p>
            <a:pPr marL="342900" indent="-342900">
              <a:lnSpc>
                <a:spcPct val="120000"/>
              </a:lnSpc>
              <a:buFont typeface="Arial" panose="020B0604020202020204" pitchFamily="34" charset="0"/>
              <a:buChar char="•"/>
            </a:pPr>
            <a:r>
              <a:rPr lang="en-US" sz="2000" dirty="0">
                <a:latin typeface="Alexandria"/>
              </a:rPr>
              <a:t>how markets behave in practice?</a:t>
            </a:r>
          </a:p>
        </p:txBody>
      </p:sp>
      <p:sp>
        <p:nvSpPr>
          <p:cNvPr id="7" name="Rectangle 6">
            <a:extLst>
              <a:ext uri="{FF2B5EF4-FFF2-40B4-BE49-F238E27FC236}">
                <a16:creationId xmlns:a16="http://schemas.microsoft.com/office/drawing/2014/main" id="{00409D73-08CA-85B8-D363-6BBA61235086}"/>
              </a:ext>
            </a:extLst>
          </p:cNvPr>
          <p:cNvSpPr/>
          <p:nvPr/>
        </p:nvSpPr>
        <p:spPr>
          <a:xfrm>
            <a:off x="6849033" y="4164740"/>
            <a:ext cx="4215670" cy="1545038"/>
          </a:xfrm>
          <a:prstGeom prst="rect">
            <a:avLst/>
          </a:prstGeom>
        </p:spPr>
        <p:txBody>
          <a:bodyPr wrap="square">
            <a:spAutoFit/>
          </a:bodyPr>
          <a:lstStyle/>
          <a:p>
            <a:pPr algn="just">
              <a:lnSpc>
                <a:spcPct val="120000"/>
              </a:lnSpc>
            </a:pPr>
            <a:r>
              <a:rPr lang="en-US" sz="2000" b="1" dirty="0">
                <a:latin typeface="Alexandria"/>
              </a:rPr>
              <a:t>you should have a richer understanding of how to time, structure and manage real-estate investments with cycle awareness.</a:t>
            </a:r>
          </a:p>
        </p:txBody>
      </p:sp>
      <p:sp>
        <p:nvSpPr>
          <p:cNvPr id="18" name="Rectangle 17">
            <a:extLst>
              <a:ext uri="{FF2B5EF4-FFF2-40B4-BE49-F238E27FC236}">
                <a16:creationId xmlns:a16="http://schemas.microsoft.com/office/drawing/2014/main" id="{A1082B17-2446-9C5C-1227-64A9AE49DA08}"/>
              </a:ext>
            </a:extLst>
          </p:cNvPr>
          <p:cNvSpPr/>
          <p:nvPr/>
        </p:nvSpPr>
        <p:spPr>
          <a:xfrm>
            <a:off x="5382304" y="3519702"/>
            <a:ext cx="1440505"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F5140AF0-65E4-0139-B24D-75BD7B6F9265}"/>
              </a:ext>
            </a:extLst>
          </p:cNvPr>
          <p:cNvSpPr txBox="1"/>
          <p:nvPr/>
        </p:nvSpPr>
        <p:spPr>
          <a:xfrm>
            <a:off x="5395416" y="3592897"/>
            <a:ext cx="1440505" cy="646331"/>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Why?</a:t>
            </a:r>
          </a:p>
        </p:txBody>
      </p:sp>
      <p:sp>
        <p:nvSpPr>
          <p:cNvPr id="29" name="Rectangle 28">
            <a:extLst>
              <a:ext uri="{FF2B5EF4-FFF2-40B4-BE49-F238E27FC236}">
                <a16:creationId xmlns:a16="http://schemas.microsoft.com/office/drawing/2014/main" id="{F44D7DBB-34FE-286F-CF72-FD841E9D321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B2A3B31-230B-AA20-E0D2-40E5D3F63F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627A2394-C9A9-B611-6704-D9340DC741C4}"/>
              </a:ext>
            </a:extLst>
          </p:cNvPr>
          <p:cNvSpPr txBox="1"/>
          <p:nvPr/>
        </p:nvSpPr>
        <p:spPr>
          <a:xfrm>
            <a:off x="963118" y="826081"/>
            <a:ext cx="8179975" cy="558743"/>
          </a:xfrm>
          <a:prstGeom prst="rect">
            <a:avLst/>
          </a:prstGeom>
          <a:noFill/>
        </p:spPr>
        <p:txBody>
          <a:bodyPr wrap="square">
            <a:spAutoFit/>
          </a:bodyPr>
          <a:lstStyle/>
          <a:p>
            <a:pPr algn="l" rtl="0">
              <a:lnSpc>
                <a:spcPct val="115000"/>
              </a:lnSpc>
              <a:spcAft>
                <a:spcPts val="1000"/>
              </a:spcAft>
              <a:buNone/>
            </a:pPr>
            <a:r>
              <a:rPr lang="en-US" sz="2800" dirty="0">
                <a:latin typeface="Alexandria" charset="0"/>
              </a:rPr>
              <a:t>1. Introduction</a:t>
            </a:r>
          </a:p>
        </p:txBody>
      </p:sp>
      <p:pic>
        <p:nvPicPr>
          <p:cNvPr id="11" name="عنصر نائب للصورة 10">
            <a:extLst>
              <a:ext uri="{FF2B5EF4-FFF2-40B4-BE49-F238E27FC236}">
                <a16:creationId xmlns:a16="http://schemas.microsoft.com/office/drawing/2014/main" id="{82433008-EACA-8437-9CA6-62E259076863}"/>
              </a:ext>
            </a:extLst>
          </p:cNvPr>
          <p:cNvPicPr>
            <a:picLocks noGrp="1" noChangeAspect="1"/>
          </p:cNvPicPr>
          <p:nvPr>
            <p:ph type="pic" sz="quarter" idx="10"/>
          </p:nvPr>
        </p:nvPicPr>
        <p:blipFill>
          <a:blip r:embed="rId3"/>
          <a:srcRect t="16432" b="16432"/>
          <a:stretch>
            <a:fillRect/>
          </a:stretch>
        </p:blipFill>
        <p:spPr>
          <a:prstGeom prst="rect">
            <a:avLst/>
          </a:prstGeom>
        </p:spPr>
      </p:pic>
      <p:pic>
        <p:nvPicPr>
          <p:cNvPr id="12" name="صورة 11">
            <a:extLst>
              <a:ext uri="{FF2B5EF4-FFF2-40B4-BE49-F238E27FC236}">
                <a16:creationId xmlns:a16="http://schemas.microsoft.com/office/drawing/2014/main" id="{9E3AF109-A4F4-C21C-21AE-60CBE4A42D7B}"/>
              </a:ext>
            </a:extLst>
          </p:cNvPr>
          <p:cNvPicPr>
            <a:picLocks noChangeAspect="1"/>
          </p:cNvPicPr>
          <p:nvPr/>
        </p:nvPicPr>
        <p:blipFill>
          <a:blip r:embed="rId4"/>
          <a:stretch>
            <a:fillRect/>
          </a:stretch>
        </p:blipFill>
        <p:spPr>
          <a:xfrm>
            <a:off x="1633928" y="4483174"/>
            <a:ext cx="3419177" cy="1662793"/>
          </a:xfrm>
          <a:prstGeom prst="rect">
            <a:avLst/>
          </a:prstGeom>
        </p:spPr>
      </p:pic>
    </p:spTree>
    <p:extLst>
      <p:ext uri="{BB962C8B-B14F-4D97-AF65-F5344CB8AC3E}">
        <p14:creationId xmlns:p14="http://schemas.microsoft.com/office/powerpoint/2010/main" val="3523972359"/>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B7CB1-25CC-48E8-9032-EA1185BACAC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5D4116D-8193-FA67-7B42-627F52D9A758}"/>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CA43D24F-2739-2DA1-5F90-0C03FF801A6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16AB8499-08E1-F3CF-7BD8-346C3A109C66}"/>
              </a:ext>
            </a:extLst>
          </p:cNvPr>
          <p:cNvSpPr txBox="1"/>
          <p:nvPr/>
        </p:nvSpPr>
        <p:spPr>
          <a:xfrm>
            <a:off x="705444" y="786563"/>
            <a:ext cx="8179975" cy="558743"/>
          </a:xfrm>
          <a:prstGeom prst="rect">
            <a:avLst/>
          </a:prstGeom>
          <a:noFill/>
        </p:spPr>
        <p:txBody>
          <a:bodyPr wrap="square">
            <a:spAutoFit/>
          </a:bodyPr>
          <a:lstStyle/>
          <a:p>
            <a:pPr>
              <a:lnSpc>
                <a:spcPct val="115000"/>
              </a:lnSpc>
              <a:spcAft>
                <a:spcPts val="1000"/>
              </a:spcAft>
            </a:pPr>
            <a:r>
              <a:rPr lang="en-US" sz="2800" dirty="0">
                <a:latin typeface="Alexandria"/>
              </a:rPr>
              <a:t>1.Introduction</a:t>
            </a:r>
          </a:p>
        </p:txBody>
      </p:sp>
      <p:sp>
        <p:nvSpPr>
          <p:cNvPr id="6" name="TextBox 47">
            <a:extLst>
              <a:ext uri="{FF2B5EF4-FFF2-40B4-BE49-F238E27FC236}">
                <a16:creationId xmlns:a16="http://schemas.microsoft.com/office/drawing/2014/main" id="{C354C1F7-C9E8-AB56-4464-9210C8E8E5EA}"/>
              </a:ext>
            </a:extLst>
          </p:cNvPr>
          <p:cNvSpPr txBox="1"/>
          <p:nvPr/>
        </p:nvSpPr>
        <p:spPr>
          <a:xfrm>
            <a:off x="999437" y="1846157"/>
            <a:ext cx="10243186" cy="1015663"/>
          </a:xfrm>
          <a:prstGeom prst="rect">
            <a:avLst/>
          </a:prstGeom>
          <a:noFill/>
        </p:spPr>
        <p:txBody>
          <a:bodyPr wrap="square" rtlCol="0">
            <a:spAutoFit/>
          </a:bodyPr>
          <a:lstStyle/>
          <a:p>
            <a:r>
              <a:rPr lang="en-US" sz="2000" dirty="0">
                <a:latin typeface="Alexandria"/>
              </a:rPr>
              <a:t>The majority of people have invested the bulk of their wealth in housing. </a:t>
            </a:r>
          </a:p>
          <a:p>
            <a:r>
              <a:rPr lang="en-US" sz="2000" dirty="0">
                <a:latin typeface="Alexandria"/>
              </a:rPr>
              <a:t>Such a place-based investment offers a return and risk. </a:t>
            </a:r>
          </a:p>
          <a:p>
            <a:r>
              <a:rPr lang="en-US" sz="2000" dirty="0">
                <a:latin typeface="Alexandria"/>
              </a:rPr>
              <a:t>The opportunity cost of such an investment is to hold a diversified stock market index fund.</a:t>
            </a:r>
          </a:p>
        </p:txBody>
      </p:sp>
      <p:sp>
        <p:nvSpPr>
          <p:cNvPr id="3" name="TextBox 47">
            <a:extLst>
              <a:ext uri="{FF2B5EF4-FFF2-40B4-BE49-F238E27FC236}">
                <a16:creationId xmlns:a16="http://schemas.microsoft.com/office/drawing/2014/main" id="{4838B56A-F364-D2B1-B49B-44656C9F024B}"/>
              </a:ext>
            </a:extLst>
          </p:cNvPr>
          <p:cNvSpPr txBox="1"/>
          <p:nvPr/>
        </p:nvSpPr>
        <p:spPr>
          <a:xfrm>
            <a:off x="918194" y="3239750"/>
            <a:ext cx="10405672" cy="1631216"/>
          </a:xfrm>
          <a:prstGeom prst="rect">
            <a:avLst/>
          </a:prstGeom>
          <a:solidFill>
            <a:schemeClr val="accent4"/>
          </a:solidFill>
        </p:spPr>
        <p:txBody>
          <a:bodyPr wrap="square" rtlCol="0">
            <a:spAutoFit/>
          </a:bodyPr>
          <a:lstStyle/>
          <a:p>
            <a:r>
              <a:rPr lang="en-US" sz="2000" dirty="0">
                <a:latin typeface="Alexandria"/>
              </a:rPr>
              <a:t>If a person wants to invest in real estate as an asset class, he can also invest in shares in a REIT which is an asset where the owner owns shares in a real estate holding company that owns a diversified portfolio of real estate structures. For example, there are hotel REITS and hospital REITS and office building REITS. Each of these companies hold a collection of assets that they collect revenue from the tenants who lease space in these structures</a:t>
            </a:r>
            <a:endParaRPr lang="en-US" sz="2000" b="1" dirty="0">
              <a:latin typeface="Alexandria"/>
            </a:endParaRPr>
          </a:p>
        </p:txBody>
      </p:sp>
    </p:spTree>
    <p:extLst>
      <p:ext uri="{BB962C8B-B14F-4D97-AF65-F5344CB8AC3E}">
        <p14:creationId xmlns:p14="http://schemas.microsoft.com/office/powerpoint/2010/main" val="2404409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0B413-6AB0-CC39-D187-19284938704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8E1A77F-EC15-BAAC-E994-B2113BE24C02}"/>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BCD5EEE2-3D47-3F14-6F2B-4723C985E98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EE7E914-6AB3-2947-C13D-F701DA231DD4}"/>
              </a:ext>
            </a:extLst>
          </p:cNvPr>
          <p:cNvSpPr txBox="1"/>
          <p:nvPr/>
        </p:nvSpPr>
        <p:spPr>
          <a:xfrm>
            <a:off x="705444" y="786563"/>
            <a:ext cx="8179975" cy="558743"/>
          </a:xfrm>
          <a:prstGeom prst="rect">
            <a:avLst/>
          </a:prstGeom>
          <a:noFill/>
        </p:spPr>
        <p:txBody>
          <a:bodyPr wrap="square">
            <a:spAutoFit/>
          </a:bodyPr>
          <a:lstStyle/>
          <a:p>
            <a:pPr>
              <a:lnSpc>
                <a:spcPct val="115000"/>
              </a:lnSpc>
              <a:spcAft>
                <a:spcPts val="1000"/>
              </a:spcAft>
            </a:pPr>
            <a:r>
              <a:rPr lang="en-US" sz="2800" dirty="0">
                <a:latin typeface="Alexandria"/>
              </a:rPr>
              <a:t>1.Introduction</a:t>
            </a:r>
          </a:p>
        </p:txBody>
      </p:sp>
      <p:sp>
        <p:nvSpPr>
          <p:cNvPr id="6" name="TextBox 47">
            <a:extLst>
              <a:ext uri="{FF2B5EF4-FFF2-40B4-BE49-F238E27FC236}">
                <a16:creationId xmlns:a16="http://schemas.microsoft.com/office/drawing/2014/main" id="{D16B3E85-748E-9900-2086-4BB76B7D85B6}"/>
              </a:ext>
            </a:extLst>
          </p:cNvPr>
          <p:cNvSpPr txBox="1"/>
          <p:nvPr/>
        </p:nvSpPr>
        <p:spPr>
          <a:xfrm>
            <a:off x="836951" y="1917699"/>
            <a:ext cx="10243186" cy="1015663"/>
          </a:xfrm>
          <a:prstGeom prst="rect">
            <a:avLst/>
          </a:prstGeom>
          <a:noFill/>
        </p:spPr>
        <p:txBody>
          <a:bodyPr wrap="square" rtlCol="0">
            <a:spAutoFit/>
          </a:bodyPr>
          <a:lstStyle/>
          <a:p>
            <a:r>
              <a:rPr lang="en-US" sz="2000" dirty="0">
                <a:latin typeface="Alexandria"/>
              </a:rPr>
              <a:t> A person who bought a house in San Francisco in 2008 and sells in 2019 earns an annual rate of return that can be calculated by taking the sales price in 2019 and subtracting the purchasing price and dividing by the purchase price and dividing that percentage change by 11. </a:t>
            </a:r>
          </a:p>
        </p:txBody>
      </p:sp>
      <p:sp>
        <p:nvSpPr>
          <p:cNvPr id="3" name="TextBox 47">
            <a:extLst>
              <a:ext uri="{FF2B5EF4-FFF2-40B4-BE49-F238E27FC236}">
                <a16:creationId xmlns:a16="http://schemas.microsoft.com/office/drawing/2014/main" id="{8C6EEF7D-EF74-34F7-1FAC-B5B23373B6B5}"/>
              </a:ext>
            </a:extLst>
          </p:cNvPr>
          <p:cNvSpPr txBox="1"/>
          <p:nvPr/>
        </p:nvSpPr>
        <p:spPr>
          <a:xfrm>
            <a:off x="893164" y="3219558"/>
            <a:ext cx="10405672" cy="707886"/>
          </a:xfrm>
          <a:prstGeom prst="rect">
            <a:avLst/>
          </a:prstGeom>
          <a:solidFill>
            <a:schemeClr val="accent4"/>
          </a:solidFill>
        </p:spPr>
        <p:txBody>
          <a:bodyPr wrap="square" rtlCol="0">
            <a:spAutoFit/>
          </a:bodyPr>
          <a:lstStyle/>
          <a:p>
            <a:r>
              <a:rPr lang="en-US" sz="2000" dirty="0">
                <a:latin typeface="Alexandria"/>
              </a:rPr>
              <a:t>This simplified example highlights that the rate of return depends on :</a:t>
            </a:r>
          </a:p>
          <a:p>
            <a:r>
              <a:rPr lang="en-US" sz="2000" b="1" dirty="0">
                <a:latin typeface="Alexandria"/>
              </a:rPr>
              <a:t>when you buy and when you sell and where your asset is located</a:t>
            </a:r>
          </a:p>
        </p:txBody>
      </p:sp>
      <p:pic>
        <p:nvPicPr>
          <p:cNvPr id="4" name="صورة 3">
            <a:extLst>
              <a:ext uri="{FF2B5EF4-FFF2-40B4-BE49-F238E27FC236}">
                <a16:creationId xmlns:a16="http://schemas.microsoft.com/office/drawing/2014/main" id="{DD385255-B9B6-3DE6-6931-E7E3C2FAFD9F}"/>
              </a:ext>
            </a:extLst>
          </p:cNvPr>
          <p:cNvPicPr>
            <a:picLocks noChangeAspect="1"/>
          </p:cNvPicPr>
          <p:nvPr/>
        </p:nvPicPr>
        <p:blipFill>
          <a:blip r:embed="rId3"/>
          <a:stretch>
            <a:fillRect/>
          </a:stretch>
        </p:blipFill>
        <p:spPr>
          <a:xfrm>
            <a:off x="3038006" y="4004198"/>
            <a:ext cx="5146623" cy="1758292"/>
          </a:xfrm>
          <a:prstGeom prst="rect">
            <a:avLst/>
          </a:prstGeom>
        </p:spPr>
      </p:pic>
    </p:spTree>
    <p:extLst>
      <p:ext uri="{BB962C8B-B14F-4D97-AF65-F5344CB8AC3E}">
        <p14:creationId xmlns:p14="http://schemas.microsoft.com/office/powerpoint/2010/main" val="22151537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AC1D6-F3A2-4BFB-BB13-40E203A6A05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B265906-20CE-709E-D783-A661FC8D3248}"/>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6E7DAF8A-F8DE-6CE1-1112-FE9B6B0D0C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E7260BB9-45D9-6FA9-18ED-8C64663A7DFE}"/>
              </a:ext>
            </a:extLst>
          </p:cNvPr>
          <p:cNvSpPr txBox="1"/>
          <p:nvPr/>
        </p:nvSpPr>
        <p:spPr>
          <a:xfrm>
            <a:off x="705444" y="786563"/>
            <a:ext cx="8179975" cy="523220"/>
          </a:xfrm>
          <a:prstGeom prst="rect">
            <a:avLst/>
          </a:prstGeom>
          <a:noFill/>
        </p:spPr>
        <p:txBody>
          <a:bodyPr wrap="square">
            <a:spAutoFit/>
          </a:bodyPr>
          <a:lstStyle/>
          <a:p>
            <a:r>
              <a:rPr lang="en-US" sz="2800" dirty="0">
                <a:latin typeface="Alexandria"/>
              </a:rPr>
              <a:t>2.How to Calculate ROI in Real Estate</a:t>
            </a:r>
          </a:p>
        </p:txBody>
      </p:sp>
      <p:sp>
        <p:nvSpPr>
          <p:cNvPr id="6" name="TextBox 47">
            <a:extLst>
              <a:ext uri="{FF2B5EF4-FFF2-40B4-BE49-F238E27FC236}">
                <a16:creationId xmlns:a16="http://schemas.microsoft.com/office/drawing/2014/main" id="{E0DDF3F8-0B97-1F3B-B83C-634AB8FA5E41}"/>
              </a:ext>
            </a:extLst>
          </p:cNvPr>
          <p:cNvSpPr txBox="1"/>
          <p:nvPr/>
        </p:nvSpPr>
        <p:spPr>
          <a:xfrm>
            <a:off x="761999" y="1584547"/>
            <a:ext cx="10465633" cy="4093428"/>
          </a:xfrm>
          <a:prstGeom prst="rect">
            <a:avLst/>
          </a:prstGeom>
          <a:noFill/>
        </p:spPr>
        <p:txBody>
          <a:bodyPr wrap="square" rtlCol="0">
            <a:spAutoFit/>
          </a:bodyPr>
          <a:lstStyle/>
          <a:p>
            <a:r>
              <a:rPr lang="en-US" sz="2000" dirty="0">
                <a:latin typeface="Alexandria"/>
              </a:rPr>
              <a:t>In its simplest form, the formula for calculating ROI in real estate is:</a:t>
            </a:r>
          </a:p>
          <a:p>
            <a:r>
              <a:rPr lang="en-US" sz="2000" b="1" dirty="0">
                <a:latin typeface="Alexandria"/>
              </a:rPr>
              <a:t>ROI = (Investment Gain - Investment Cost) / Investment Cost</a:t>
            </a:r>
            <a:endParaRPr lang="en-US" sz="2000" dirty="0">
              <a:latin typeface="Alexandria"/>
            </a:endParaRPr>
          </a:p>
          <a:p>
            <a:endParaRPr lang="en-US" sz="2000" dirty="0">
              <a:latin typeface="Alexandria"/>
            </a:endParaRPr>
          </a:p>
          <a:p>
            <a:r>
              <a:rPr lang="en-US" sz="2000" dirty="0">
                <a:latin typeface="Alexandria"/>
              </a:rPr>
              <a:t>For example, a house flipper buys a property for $500,000 in cash. They spend another $100,000 on repairs and improvements, giving them a total cost of $600,000. Upon completion, they sell the renovated house for $750,000. Here's the ROI for this property using the cost method:</a:t>
            </a:r>
          </a:p>
          <a:p>
            <a:r>
              <a:rPr lang="en-US" sz="2000" b="1" dirty="0">
                <a:latin typeface="Alexandria"/>
              </a:rPr>
              <a:t>ROI: ($750,000 – $600,000) / $600,000 = 25%</a:t>
            </a:r>
          </a:p>
          <a:p>
            <a:endParaRPr lang="en-US" sz="2000" dirty="0">
              <a:latin typeface="Alexandria"/>
            </a:endParaRPr>
          </a:p>
          <a:p>
            <a:r>
              <a:rPr lang="en-US" sz="2000" dirty="0">
                <a:latin typeface="Alexandria"/>
              </a:rPr>
              <a:t>Investors can also use a simple ROI formula to calculate the returns on a rental property. For example, an investor bought a rental property for $500,000 in cash. It generates $35,000 in yearly rental income and has $10,000 in annual costs. Here's the ROI using the cost method:</a:t>
            </a:r>
          </a:p>
          <a:p>
            <a:r>
              <a:rPr lang="en-US" sz="2000" b="1" dirty="0">
                <a:latin typeface="Alexandria"/>
              </a:rPr>
              <a:t>ROI: ($35,000 - $10,000) / $500,000 = 5%</a:t>
            </a:r>
            <a:endParaRPr lang="en-US" sz="2000" dirty="0">
              <a:latin typeface="Alexandria"/>
            </a:endParaRPr>
          </a:p>
          <a:p>
            <a:endParaRPr lang="en-US" sz="2000" dirty="0">
              <a:latin typeface="Alexandria"/>
            </a:endParaRPr>
          </a:p>
        </p:txBody>
      </p:sp>
    </p:spTree>
    <p:extLst>
      <p:ext uri="{BB962C8B-B14F-4D97-AF65-F5344CB8AC3E}">
        <p14:creationId xmlns:p14="http://schemas.microsoft.com/office/powerpoint/2010/main" val="42378178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7768B-6DCC-3B4D-4A37-311DC93B40D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97C6EC5-81A4-4585-9234-F3A511FD8184}"/>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CB33DA40-DF95-9942-D824-813ABD42A1C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FC9129C7-87A7-0EF7-1546-4065D86742B4}"/>
              </a:ext>
            </a:extLst>
          </p:cNvPr>
          <p:cNvSpPr txBox="1"/>
          <p:nvPr/>
        </p:nvSpPr>
        <p:spPr>
          <a:xfrm>
            <a:off x="762000" y="1692269"/>
            <a:ext cx="10243186" cy="4093428"/>
          </a:xfrm>
          <a:prstGeom prst="rect">
            <a:avLst/>
          </a:prstGeom>
          <a:noFill/>
        </p:spPr>
        <p:txBody>
          <a:bodyPr wrap="square" rtlCol="0">
            <a:spAutoFit/>
          </a:bodyPr>
          <a:lstStyle/>
          <a:p>
            <a:r>
              <a:rPr lang="en-US" sz="2000" dirty="0">
                <a:latin typeface="Alexandria"/>
              </a:rPr>
              <a:t> </a:t>
            </a:r>
            <a:r>
              <a:rPr lang="en-US" sz="2000" b="1" dirty="0">
                <a:latin typeface="Alexandria"/>
              </a:rPr>
              <a:t>Calculating ROI using the out-of-pocket method</a:t>
            </a:r>
          </a:p>
          <a:p>
            <a:endParaRPr lang="en-US" sz="2000" dirty="0">
              <a:latin typeface="Alexandria"/>
            </a:endParaRPr>
          </a:p>
          <a:p>
            <a:r>
              <a:rPr lang="en-US" sz="2000" dirty="0">
                <a:latin typeface="Alexandria"/>
              </a:rPr>
              <a:t>However, instead of paying for the property in cash, we'll assume the investor purchased it with a loan. They invest $50,000 as a down payment, putting their total equity investment at $150,000. Here's the ROI for this property using the out-of-pocket method:</a:t>
            </a:r>
          </a:p>
          <a:p>
            <a:r>
              <a:rPr lang="en-US" sz="2000" b="1" dirty="0">
                <a:latin typeface="Alexandria"/>
              </a:rPr>
              <a:t>ROI: ($750,000 - $600,000) / $150,000 = 100%</a:t>
            </a:r>
            <a:endParaRPr lang="en-US" sz="2000" dirty="0">
              <a:latin typeface="Alexandria"/>
            </a:endParaRPr>
          </a:p>
          <a:p>
            <a:r>
              <a:rPr lang="en-US" sz="2000" dirty="0">
                <a:latin typeface="Alexandria"/>
              </a:rPr>
              <a:t>We can also calculate the ROI of a rental property financed with a mortgage. For example, an investor puts $100,000 down on a rental property. It generates $35,000 in annual rental income. Meanwhile, the total costs (including mortgage interest) are $20,000. Here's this property's ROI using the out-of-pocket method:</a:t>
            </a:r>
          </a:p>
          <a:p>
            <a:r>
              <a:rPr lang="en-US" sz="2000" b="1" dirty="0">
                <a:latin typeface="Alexandria"/>
              </a:rPr>
              <a:t>ROI: ($35,000 - $20,000) / $100,000 = 15%</a:t>
            </a:r>
            <a:endParaRPr lang="en-US" sz="2000" dirty="0">
              <a:latin typeface="Alexandria"/>
            </a:endParaRPr>
          </a:p>
          <a:p>
            <a:r>
              <a:rPr lang="en-US" sz="2000" dirty="0">
                <a:latin typeface="Alexandria"/>
              </a:rPr>
              <a:t>Those higher returns show the power of leverage to boost returns in real estate investing.</a:t>
            </a:r>
          </a:p>
          <a:p>
            <a:endParaRPr lang="en-US" sz="2000" dirty="0">
              <a:latin typeface="Alexandria"/>
            </a:endParaRPr>
          </a:p>
        </p:txBody>
      </p:sp>
      <p:sp>
        <p:nvSpPr>
          <p:cNvPr id="3" name="مربع نص 2">
            <a:extLst>
              <a:ext uri="{FF2B5EF4-FFF2-40B4-BE49-F238E27FC236}">
                <a16:creationId xmlns:a16="http://schemas.microsoft.com/office/drawing/2014/main" id="{26023A9F-B401-E5C4-EAE5-D808D4CABD62}"/>
              </a:ext>
            </a:extLst>
          </p:cNvPr>
          <p:cNvSpPr txBox="1"/>
          <p:nvPr/>
        </p:nvSpPr>
        <p:spPr>
          <a:xfrm>
            <a:off x="705444" y="786563"/>
            <a:ext cx="8179975" cy="523220"/>
          </a:xfrm>
          <a:prstGeom prst="rect">
            <a:avLst/>
          </a:prstGeom>
          <a:noFill/>
        </p:spPr>
        <p:txBody>
          <a:bodyPr wrap="square">
            <a:spAutoFit/>
          </a:bodyPr>
          <a:lstStyle/>
          <a:p>
            <a:r>
              <a:rPr lang="en-US" sz="2800" dirty="0">
                <a:latin typeface="Alexandria"/>
              </a:rPr>
              <a:t>2.How to Calculate ROI in Real Estate</a:t>
            </a:r>
          </a:p>
        </p:txBody>
      </p:sp>
    </p:spTree>
    <p:extLst>
      <p:ext uri="{BB962C8B-B14F-4D97-AF65-F5344CB8AC3E}">
        <p14:creationId xmlns:p14="http://schemas.microsoft.com/office/powerpoint/2010/main" val="11759796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4523A-52BC-87DB-70DF-C6D1CCAFABC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1CD5AD-782B-7909-35A8-0AAC11BC1391}"/>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5015D138-53B8-9A4C-26D8-A8615D1AF8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5276998B-17C9-9F8E-2211-24C7C5F47ACE}"/>
              </a:ext>
            </a:extLst>
          </p:cNvPr>
          <p:cNvSpPr txBox="1"/>
          <p:nvPr/>
        </p:nvSpPr>
        <p:spPr>
          <a:xfrm>
            <a:off x="705444" y="786563"/>
            <a:ext cx="8179975" cy="558743"/>
          </a:xfrm>
          <a:prstGeom prst="rect">
            <a:avLst/>
          </a:prstGeom>
          <a:noFill/>
        </p:spPr>
        <p:txBody>
          <a:bodyPr wrap="square">
            <a:spAutoFit/>
          </a:bodyPr>
          <a:lstStyle/>
          <a:p>
            <a:pPr>
              <a:lnSpc>
                <a:spcPct val="115000"/>
              </a:lnSpc>
              <a:spcAft>
                <a:spcPts val="1000"/>
              </a:spcAft>
            </a:pPr>
            <a:r>
              <a:rPr lang="en-US" sz="2800" dirty="0">
                <a:latin typeface="Alexandria"/>
              </a:rPr>
              <a:t>3. What is a Real-Estate Market Cycle?</a:t>
            </a:r>
          </a:p>
        </p:txBody>
      </p:sp>
      <p:sp>
        <p:nvSpPr>
          <p:cNvPr id="6" name="TextBox 47">
            <a:extLst>
              <a:ext uri="{FF2B5EF4-FFF2-40B4-BE49-F238E27FC236}">
                <a16:creationId xmlns:a16="http://schemas.microsoft.com/office/drawing/2014/main" id="{7F8E700D-C9FE-22B4-090B-964552FBF69B}"/>
              </a:ext>
            </a:extLst>
          </p:cNvPr>
          <p:cNvSpPr txBox="1"/>
          <p:nvPr/>
        </p:nvSpPr>
        <p:spPr>
          <a:xfrm>
            <a:off x="999437" y="1846157"/>
            <a:ext cx="10243186" cy="1323439"/>
          </a:xfrm>
          <a:prstGeom prst="rect">
            <a:avLst/>
          </a:prstGeom>
          <a:noFill/>
        </p:spPr>
        <p:txBody>
          <a:bodyPr wrap="square" rtlCol="0">
            <a:spAutoFit/>
          </a:bodyPr>
          <a:lstStyle/>
          <a:p>
            <a:r>
              <a:rPr lang="en-US" sz="2000" dirty="0">
                <a:latin typeface="Alexandria"/>
              </a:rPr>
              <a:t> A market cycle in real-estate is a recurring pattern in the supply-demand dynamics of property markets, leading to phases of expansion (rising prices, strong demand), followed by peak, then contraction (falling demand, rising vacancy), trough, and then recovery again.</a:t>
            </a:r>
          </a:p>
          <a:p>
            <a:endParaRPr lang="en-US" sz="2000" dirty="0">
              <a:latin typeface="Alexandria"/>
            </a:endParaRPr>
          </a:p>
        </p:txBody>
      </p:sp>
      <p:sp>
        <p:nvSpPr>
          <p:cNvPr id="3" name="TextBox 47">
            <a:extLst>
              <a:ext uri="{FF2B5EF4-FFF2-40B4-BE49-F238E27FC236}">
                <a16:creationId xmlns:a16="http://schemas.microsoft.com/office/drawing/2014/main" id="{36E69154-187B-5722-40DF-028E090421ED}"/>
              </a:ext>
            </a:extLst>
          </p:cNvPr>
          <p:cNvSpPr txBox="1"/>
          <p:nvPr/>
        </p:nvSpPr>
        <p:spPr>
          <a:xfrm>
            <a:off x="918194" y="3239750"/>
            <a:ext cx="10405672" cy="707886"/>
          </a:xfrm>
          <a:prstGeom prst="rect">
            <a:avLst/>
          </a:prstGeom>
          <a:solidFill>
            <a:schemeClr val="accent4"/>
          </a:solidFill>
        </p:spPr>
        <p:txBody>
          <a:bodyPr wrap="square" rtlCol="0">
            <a:spAutoFit/>
          </a:bodyPr>
          <a:lstStyle/>
          <a:p>
            <a:r>
              <a:rPr lang="en-US" sz="2000" b="1" dirty="0">
                <a:latin typeface="Alexandria"/>
              </a:rPr>
              <a:t>“Real estate cycles” are prolonged periods of property supply and demand imbalance, which eventually gravitate towards relative market balance.</a:t>
            </a:r>
          </a:p>
        </p:txBody>
      </p:sp>
      <p:pic>
        <p:nvPicPr>
          <p:cNvPr id="8" name="صورة 7">
            <a:extLst>
              <a:ext uri="{FF2B5EF4-FFF2-40B4-BE49-F238E27FC236}">
                <a16:creationId xmlns:a16="http://schemas.microsoft.com/office/drawing/2014/main" id="{71DB3688-5B86-01F3-095B-E50D5BE9B5EC}"/>
              </a:ext>
            </a:extLst>
          </p:cNvPr>
          <p:cNvPicPr>
            <a:picLocks noChangeAspect="1"/>
          </p:cNvPicPr>
          <p:nvPr/>
        </p:nvPicPr>
        <p:blipFill>
          <a:blip r:embed="rId3"/>
          <a:stretch>
            <a:fillRect/>
          </a:stretch>
        </p:blipFill>
        <p:spPr>
          <a:xfrm>
            <a:off x="4775865" y="4082609"/>
            <a:ext cx="2495550" cy="1838325"/>
          </a:xfrm>
          <a:prstGeom prst="rect">
            <a:avLst/>
          </a:prstGeom>
        </p:spPr>
      </p:pic>
    </p:spTree>
    <p:extLst>
      <p:ext uri="{BB962C8B-B14F-4D97-AF65-F5344CB8AC3E}">
        <p14:creationId xmlns:p14="http://schemas.microsoft.com/office/powerpoint/2010/main" val="41743718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7124B-3F87-9647-3585-B731C8D70EA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BE2ECA2-5750-306E-1589-3AEA60226F65}"/>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6E67B792-5E1E-1501-AEE8-CF3418FFF72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182714E1-C839-33B4-1401-97BE4A7BA13D}"/>
              </a:ext>
            </a:extLst>
          </p:cNvPr>
          <p:cNvSpPr txBox="1"/>
          <p:nvPr/>
        </p:nvSpPr>
        <p:spPr>
          <a:xfrm>
            <a:off x="762000" y="1620307"/>
            <a:ext cx="10525593" cy="4093428"/>
          </a:xfrm>
          <a:prstGeom prst="rect">
            <a:avLst/>
          </a:prstGeom>
          <a:noFill/>
        </p:spPr>
        <p:txBody>
          <a:bodyPr wrap="square" rtlCol="0">
            <a:spAutoFit/>
          </a:bodyPr>
          <a:lstStyle/>
          <a:p>
            <a:r>
              <a:rPr lang="en-US" sz="2000" dirty="0">
                <a:latin typeface="Alexandria"/>
              </a:rPr>
              <a:t>There are some key characteristics of real-estate cycles:</a:t>
            </a:r>
          </a:p>
          <a:p>
            <a:r>
              <a:rPr lang="en-US" sz="2000" dirty="0">
                <a:latin typeface="Alexandria"/>
              </a:rPr>
              <a:t> - They tend to </a:t>
            </a:r>
            <a:r>
              <a:rPr lang="en-US" sz="2000" b="1" dirty="0">
                <a:latin typeface="Alexandria"/>
              </a:rPr>
              <a:t>play out over long durations</a:t>
            </a:r>
            <a:r>
              <a:rPr lang="en-US" sz="2000" dirty="0">
                <a:latin typeface="Alexandria"/>
              </a:rPr>
              <a:t> because of the slow dynamics of real estate: fixity of supply (you cannot instantly build or demolish large property portfolios), long leases, and gradual shifts in demand. </a:t>
            </a:r>
          </a:p>
          <a:p>
            <a:r>
              <a:rPr lang="en-US" sz="2000" dirty="0">
                <a:latin typeface="Alexandria"/>
              </a:rPr>
              <a:t>- </a:t>
            </a:r>
            <a:r>
              <a:rPr lang="en-US" sz="2000" b="1" dirty="0">
                <a:latin typeface="Alexandria"/>
              </a:rPr>
              <a:t>Vacancy rates, net absorption, new construction volumes, and rental growth </a:t>
            </a:r>
            <a:r>
              <a:rPr lang="en-US" sz="2000" b="1" dirty="0">
                <a:solidFill>
                  <a:schemeClr val="accent2"/>
                </a:solidFill>
                <a:latin typeface="Alexandria"/>
              </a:rPr>
              <a:t>are key signals of which phase the market is in. </a:t>
            </a:r>
          </a:p>
          <a:p>
            <a:r>
              <a:rPr lang="en-US" sz="2000" dirty="0">
                <a:latin typeface="Alexandria"/>
              </a:rPr>
              <a:t>- Despite the localized nature of real estate, many markets may cycle in tandem or be influenced by broader macroeconomic conditions (interest rates, credit cycles, demographic shifts). </a:t>
            </a:r>
          </a:p>
          <a:p>
            <a:endParaRPr lang="en-US" sz="2000" dirty="0">
              <a:latin typeface="Alexandria"/>
            </a:endParaRPr>
          </a:p>
          <a:p>
            <a:endParaRPr lang="en-US" sz="2000" dirty="0">
              <a:latin typeface="Alexandria"/>
            </a:endParaRPr>
          </a:p>
          <a:p>
            <a:r>
              <a:rPr lang="en-US" sz="2000" dirty="0">
                <a:latin typeface="Alexandria"/>
              </a:rPr>
              <a:t> </a:t>
            </a:r>
            <a:r>
              <a:rPr lang="en-US" sz="2000" b="1" dirty="0">
                <a:latin typeface="Alexandria"/>
              </a:rPr>
              <a:t>Thus: viewing real-estate investment purely as “buy and hold forever with linear growth” misses the power of cycle dynamics: ignoring timing may reduce returns or expose one to elevated risk.</a:t>
            </a:r>
          </a:p>
          <a:p>
            <a:endParaRPr lang="en-US" sz="2000" dirty="0">
              <a:latin typeface="Alexandria"/>
            </a:endParaRPr>
          </a:p>
        </p:txBody>
      </p:sp>
      <p:sp>
        <p:nvSpPr>
          <p:cNvPr id="4" name="مربع نص 3">
            <a:extLst>
              <a:ext uri="{FF2B5EF4-FFF2-40B4-BE49-F238E27FC236}">
                <a16:creationId xmlns:a16="http://schemas.microsoft.com/office/drawing/2014/main" id="{BDCC8E5F-B61C-43FD-AE3F-D9C898B459F4}"/>
              </a:ext>
            </a:extLst>
          </p:cNvPr>
          <p:cNvSpPr txBox="1"/>
          <p:nvPr/>
        </p:nvSpPr>
        <p:spPr>
          <a:xfrm>
            <a:off x="705444" y="786563"/>
            <a:ext cx="8179975" cy="558743"/>
          </a:xfrm>
          <a:prstGeom prst="rect">
            <a:avLst/>
          </a:prstGeom>
          <a:noFill/>
        </p:spPr>
        <p:txBody>
          <a:bodyPr wrap="square">
            <a:spAutoFit/>
          </a:bodyPr>
          <a:lstStyle/>
          <a:p>
            <a:pPr>
              <a:lnSpc>
                <a:spcPct val="115000"/>
              </a:lnSpc>
              <a:spcAft>
                <a:spcPts val="1000"/>
              </a:spcAft>
            </a:pPr>
            <a:r>
              <a:rPr lang="en-US" sz="2800" dirty="0">
                <a:latin typeface="Alexandria"/>
              </a:rPr>
              <a:t>3. What is a Real-Estate Market Cycle?</a:t>
            </a:r>
          </a:p>
        </p:txBody>
      </p:sp>
    </p:spTree>
    <p:extLst>
      <p:ext uri="{BB962C8B-B14F-4D97-AF65-F5344CB8AC3E}">
        <p14:creationId xmlns:p14="http://schemas.microsoft.com/office/powerpoint/2010/main" val="24080430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DE4ED-6817-A18C-FE53-975DF0E85D7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428DFAF-FFCE-917F-0D70-E57DCF228DCC}"/>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atin typeface="Alexandria"/>
              </a:rPr>
              <a:t>trough → recovery → expansion → oversupply → recession → trough</a:t>
            </a:r>
            <a:endParaRPr lang="en-US"/>
          </a:p>
        </p:txBody>
      </p:sp>
      <p:pic>
        <p:nvPicPr>
          <p:cNvPr id="7" name="Graphic 21">
            <a:extLst>
              <a:ext uri="{FF2B5EF4-FFF2-40B4-BE49-F238E27FC236}">
                <a16:creationId xmlns:a16="http://schemas.microsoft.com/office/drawing/2014/main" id="{0585A163-13B1-8B46-E12F-1D8CC3B479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97C5CB90-CD93-469E-4367-14E24701BA26}"/>
              </a:ext>
            </a:extLst>
          </p:cNvPr>
          <p:cNvSpPr txBox="1"/>
          <p:nvPr/>
        </p:nvSpPr>
        <p:spPr>
          <a:xfrm>
            <a:off x="963118" y="826081"/>
            <a:ext cx="8179975" cy="558743"/>
          </a:xfrm>
          <a:prstGeom prst="rect">
            <a:avLst/>
          </a:prstGeom>
          <a:noFill/>
        </p:spPr>
        <p:txBody>
          <a:bodyPr wrap="square">
            <a:spAutoFit/>
          </a:bodyPr>
          <a:lstStyle/>
          <a:p>
            <a:pPr>
              <a:lnSpc>
                <a:spcPct val="115000"/>
              </a:lnSpc>
              <a:spcAft>
                <a:spcPts val="1000"/>
              </a:spcAft>
            </a:pPr>
            <a:r>
              <a:rPr lang="en-US" sz="2800" dirty="0">
                <a:latin typeface="Alexandria"/>
              </a:rPr>
              <a:t> 4. The Four Phases of the Cycle</a:t>
            </a:r>
          </a:p>
        </p:txBody>
      </p:sp>
      <p:pic>
        <p:nvPicPr>
          <p:cNvPr id="4" name="صورة 3">
            <a:extLst>
              <a:ext uri="{FF2B5EF4-FFF2-40B4-BE49-F238E27FC236}">
                <a16:creationId xmlns:a16="http://schemas.microsoft.com/office/drawing/2014/main" id="{196B6F9B-4FFB-715F-5162-C5AAAD4A9AE6}"/>
              </a:ext>
            </a:extLst>
          </p:cNvPr>
          <p:cNvPicPr>
            <a:picLocks noChangeAspect="1"/>
          </p:cNvPicPr>
          <p:nvPr/>
        </p:nvPicPr>
        <p:blipFill>
          <a:blip r:embed="rId3"/>
          <a:stretch>
            <a:fillRect/>
          </a:stretch>
        </p:blipFill>
        <p:spPr>
          <a:xfrm>
            <a:off x="2135836" y="2157949"/>
            <a:ext cx="7007257" cy="3612663"/>
          </a:xfrm>
          <a:prstGeom prst="rect">
            <a:avLst/>
          </a:prstGeom>
        </p:spPr>
      </p:pic>
      <p:sp>
        <p:nvSpPr>
          <p:cNvPr id="3" name="TextBox 47">
            <a:extLst>
              <a:ext uri="{FF2B5EF4-FFF2-40B4-BE49-F238E27FC236}">
                <a16:creationId xmlns:a16="http://schemas.microsoft.com/office/drawing/2014/main" id="{3D09E382-3573-8D96-841E-7E23BA92F5A8}"/>
              </a:ext>
            </a:extLst>
          </p:cNvPr>
          <p:cNvSpPr txBox="1"/>
          <p:nvPr/>
        </p:nvSpPr>
        <p:spPr>
          <a:xfrm>
            <a:off x="3046222" y="1720603"/>
            <a:ext cx="6099555" cy="400110"/>
          </a:xfrm>
          <a:prstGeom prst="rect">
            <a:avLst/>
          </a:prstGeom>
          <a:noFill/>
        </p:spPr>
        <p:txBody>
          <a:bodyPr wrap="square" rtlCol="0">
            <a:spAutoFit/>
          </a:bodyPr>
          <a:lstStyle/>
          <a:p>
            <a:r>
              <a:rPr lang="en-US" sz="2000" b="1" dirty="0">
                <a:latin typeface="Alexandria"/>
              </a:rPr>
              <a:t>recovery → expansion → oversupply → recession</a:t>
            </a:r>
          </a:p>
        </p:txBody>
      </p:sp>
    </p:spTree>
    <p:extLst>
      <p:ext uri="{BB962C8B-B14F-4D97-AF65-F5344CB8AC3E}">
        <p14:creationId xmlns:p14="http://schemas.microsoft.com/office/powerpoint/2010/main" val="34858077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4F173-AFFE-3D55-2DDC-5D974794BD1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C6C398A-3352-BB72-4C6A-FE0E1E7A90C2}"/>
              </a:ext>
            </a:extLst>
          </p:cNvPr>
          <p:cNvSpPr/>
          <p:nvPr/>
        </p:nvSpPr>
        <p:spPr>
          <a:xfrm>
            <a:off x="617280" y="1604544"/>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For example, during expansion cap rates tend to compress (lower yields) due to investor competition and rising prices; during recession, cap rates expand (yields higher) but capital risk is elevated.</a:t>
            </a:r>
          </a:p>
        </p:txBody>
      </p:sp>
      <p:pic>
        <p:nvPicPr>
          <p:cNvPr id="7" name="Graphic 21">
            <a:extLst>
              <a:ext uri="{FF2B5EF4-FFF2-40B4-BE49-F238E27FC236}">
                <a16:creationId xmlns:a16="http://schemas.microsoft.com/office/drawing/2014/main" id="{78D4FBBB-EF94-D40E-8093-A9A3A5BEA77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4" name="جدول 3">
            <a:extLst>
              <a:ext uri="{FF2B5EF4-FFF2-40B4-BE49-F238E27FC236}">
                <a16:creationId xmlns:a16="http://schemas.microsoft.com/office/drawing/2014/main" id="{CB1DD049-FF01-7FC8-596F-613EC1B24A30}"/>
              </a:ext>
            </a:extLst>
          </p:cNvPr>
          <p:cNvGraphicFramePr>
            <a:graphicFrameLocks noGrp="1"/>
          </p:cNvGraphicFramePr>
          <p:nvPr>
            <p:extLst>
              <p:ext uri="{D42A27DB-BD31-4B8C-83A1-F6EECF244321}">
                <p14:modId xmlns:p14="http://schemas.microsoft.com/office/powerpoint/2010/main" val="2119682287"/>
              </p:ext>
            </p:extLst>
          </p:nvPr>
        </p:nvGraphicFramePr>
        <p:xfrm>
          <a:off x="762000" y="1644062"/>
          <a:ext cx="10515600" cy="3200400"/>
        </p:xfrm>
        <a:graphic>
          <a:graphicData uri="http://schemas.openxmlformats.org/drawingml/2006/table">
            <a:tbl>
              <a:tblPr/>
              <a:tblGrid>
                <a:gridCol w="1876269">
                  <a:extLst>
                    <a:ext uri="{9D8B030D-6E8A-4147-A177-3AD203B41FA5}">
                      <a16:colId xmlns:a16="http://schemas.microsoft.com/office/drawing/2014/main" val="1624691807"/>
                    </a:ext>
                  </a:extLst>
                </a:gridCol>
                <a:gridCol w="2329971">
                  <a:extLst>
                    <a:ext uri="{9D8B030D-6E8A-4147-A177-3AD203B41FA5}">
                      <a16:colId xmlns:a16="http://schemas.microsoft.com/office/drawing/2014/main" val="755828753"/>
                    </a:ext>
                  </a:extLst>
                </a:gridCol>
                <a:gridCol w="2103120">
                  <a:extLst>
                    <a:ext uri="{9D8B030D-6E8A-4147-A177-3AD203B41FA5}">
                      <a16:colId xmlns:a16="http://schemas.microsoft.com/office/drawing/2014/main" val="3585485606"/>
                    </a:ext>
                  </a:extLst>
                </a:gridCol>
                <a:gridCol w="2103120">
                  <a:extLst>
                    <a:ext uri="{9D8B030D-6E8A-4147-A177-3AD203B41FA5}">
                      <a16:colId xmlns:a16="http://schemas.microsoft.com/office/drawing/2014/main" val="4164339184"/>
                    </a:ext>
                  </a:extLst>
                </a:gridCol>
                <a:gridCol w="2103120">
                  <a:extLst>
                    <a:ext uri="{9D8B030D-6E8A-4147-A177-3AD203B41FA5}">
                      <a16:colId xmlns:a16="http://schemas.microsoft.com/office/drawing/2014/main" val="2242725438"/>
                    </a:ext>
                  </a:extLst>
                </a:gridCol>
              </a:tblGrid>
              <a:tr h="0">
                <a:tc>
                  <a:txBody>
                    <a:bodyPr/>
                    <a:lstStyle/>
                    <a:p>
                      <a:pPr>
                        <a:buNone/>
                      </a:pPr>
                      <a:r>
                        <a:rPr lang="en-US" b="1" dirty="0">
                          <a:latin typeface="Alexandria"/>
                        </a:rPr>
                        <a:t>Phase</a:t>
                      </a:r>
                    </a:p>
                  </a:txBody>
                  <a:tcPr anchor="ctr">
                    <a:lnL>
                      <a:noFill/>
                    </a:lnL>
                    <a:lnR>
                      <a:noFill/>
                    </a:lnR>
                    <a:lnT>
                      <a:noFill/>
                    </a:lnT>
                    <a:lnB>
                      <a:noFill/>
                    </a:lnB>
                    <a:noFill/>
                  </a:tcPr>
                </a:tc>
                <a:tc>
                  <a:txBody>
                    <a:bodyPr/>
                    <a:lstStyle/>
                    <a:p>
                      <a:pPr>
                        <a:buNone/>
                      </a:pPr>
                      <a:r>
                        <a:rPr lang="en-US" b="1" dirty="0">
                          <a:latin typeface="Alexandria"/>
                        </a:rPr>
                        <a:t>Vacancy Behavior</a:t>
                      </a:r>
                    </a:p>
                  </a:txBody>
                  <a:tcPr anchor="ctr">
                    <a:lnL>
                      <a:noFill/>
                    </a:lnL>
                    <a:lnR>
                      <a:noFill/>
                    </a:lnR>
                    <a:lnT>
                      <a:noFill/>
                    </a:lnT>
                    <a:lnB>
                      <a:noFill/>
                    </a:lnB>
                    <a:noFill/>
                  </a:tcPr>
                </a:tc>
                <a:tc>
                  <a:txBody>
                    <a:bodyPr/>
                    <a:lstStyle/>
                    <a:p>
                      <a:pPr>
                        <a:buNone/>
                      </a:pPr>
                      <a:r>
                        <a:rPr lang="en-US" b="1" dirty="0">
                          <a:latin typeface="Alexandria"/>
                        </a:rPr>
                        <a:t>New Construction</a:t>
                      </a:r>
                    </a:p>
                  </a:txBody>
                  <a:tcPr anchor="ctr">
                    <a:lnL>
                      <a:noFill/>
                    </a:lnL>
                    <a:lnR>
                      <a:noFill/>
                    </a:lnR>
                    <a:lnT>
                      <a:noFill/>
                    </a:lnT>
                    <a:lnB>
                      <a:noFill/>
                    </a:lnB>
                    <a:noFill/>
                  </a:tcPr>
                </a:tc>
                <a:tc>
                  <a:txBody>
                    <a:bodyPr/>
                    <a:lstStyle/>
                    <a:p>
                      <a:pPr>
                        <a:buNone/>
                      </a:pPr>
                      <a:r>
                        <a:rPr lang="en-US" b="1" dirty="0">
                          <a:latin typeface="Alexandria"/>
                        </a:rPr>
                        <a:t>Rents/Prices</a:t>
                      </a:r>
                    </a:p>
                  </a:txBody>
                  <a:tcPr anchor="ctr">
                    <a:lnL>
                      <a:noFill/>
                    </a:lnL>
                    <a:lnR>
                      <a:noFill/>
                    </a:lnR>
                    <a:lnT>
                      <a:noFill/>
                    </a:lnT>
                    <a:lnB>
                      <a:noFill/>
                    </a:lnB>
                    <a:noFill/>
                  </a:tcPr>
                </a:tc>
                <a:tc>
                  <a:txBody>
                    <a:bodyPr/>
                    <a:lstStyle/>
                    <a:p>
                      <a:pPr>
                        <a:buNone/>
                      </a:pPr>
                      <a:r>
                        <a:rPr lang="en-US" b="1" dirty="0">
                          <a:latin typeface="Alexandria"/>
                        </a:rPr>
                        <a:t>Financing Conditions</a:t>
                      </a:r>
                    </a:p>
                  </a:txBody>
                  <a:tcPr anchor="ctr">
                    <a:lnL>
                      <a:noFill/>
                    </a:lnL>
                    <a:lnR>
                      <a:noFill/>
                    </a:lnR>
                    <a:lnT>
                      <a:noFill/>
                    </a:lnT>
                    <a:lnB>
                      <a:noFill/>
                    </a:lnB>
                    <a:noFill/>
                  </a:tcPr>
                </a:tc>
                <a:extLst>
                  <a:ext uri="{0D108BD9-81ED-4DB2-BD59-A6C34878D82A}">
                    <a16:rowId xmlns:a16="http://schemas.microsoft.com/office/drawing/2014/main" val="2877808388"/>
                  </a:ext>
                </a:extLst>
              </a:tr>
              <a:tr h="0">
                <a:tc>
                  <a:txBody>
                    <a:bodyPr/>
                    <a:lstStyle/>
                    <a:p>
                      <a:pPr>
                        <a:buNone/>
                      </a:pPr>
                      <a:r>
                        <a:rPr lang="en-US" dirty="0">
                          <a:latin typeface="Alexandria"/>
                        </a:rPr>
                        <a:t>Recovery</a:t>
                      </a:r>
                    </a:p>
                  </a:txBody>
                  <a:tcPr anchor="ctr">
                    <a:lnL>
                      <a:noFill/>
                    </a:lnL>
                    <a:lnR>
                      <a:noFill/>
                    </a:lnR>
                    <a:lnT>
                      <a:noFill/>
                    </a:lnT>
                    <a:lnB>
                      <a:noFill/>
                    </a:lnB>
                    <a:noFill/>
                  </a:tcPr>
                </a:tc>
                <a:tc>
                  <a:txBody>
                    <a:bodyPr/>
                    <a:lstStyle/>
                    <a:p>
                      <a:pPr>
                        <a:buNone/>
                      </a:pPr>
                      <a:r>
                        <a:rPr lang="en-US" dirty="0">
                          <a:latin typeface="Alexandria"/>
                        </a:rPr>
                        <a:t>High but falling</a:t>
                      </a:r>
                    </a:p>
                  </a:txBody>
                  <a:tcPr anchor="ctr">
                    <a:lnL>
                      <a:noFill/>
                    </a:lnL>
                    <a:lnR>
                      <a:noFill/>
                    </a:lnR>
                    <a:lnT>
                      <a:noFill/>
                    </a:lnT>
                    <a:lnB>
                      <a:noFill/>
                    </a:lnB>
                    <a:noFill/>
                  </a:tcPr>
                </a:tc>
                <a:tc>
                  <a:txBody>
                    <a:bodyPr/>
                    <a:lstStyle/>
                    <a:p>
                      <a:pPr>
                        <a:buNone/>
                      </a:pPr>
                      <a:r>
                        <a:rPr lang="en-US" dirty="0">
                          <a:latin typeface="Alexandria"/>
                        </a:rPr>
                        <a:t>Low</a:t>
                      </a:r>
                    </a:p>
                  </a:txBody>
                  <a:tcPr anchor="ctr">
                    <a:lnL>
                      <a:noFill/>
                    </a:lnL>
                    <a:lnR>
                      <a:noFill/>
                    </a:lnR>
                    <a:lnT>
                      <a:noFill/>
                    </a:lnT>
                    <a:lnB>
                      <a:noFill/>
                    </a:lnB>
                    <a:noFill/>
                  </a:tcPr>
                </a:tc>
                <a:tc>
                  <a:txBody>
                    <a:bodyPr/>
                    <a:lstStyle/>
                    <a:p>
                      <a:pPr>
                        <a:buNone/>
                      </a:pPr>
                      <a:r>
                        <a:rPr lang="en-US" dirty="0">
                          <a:latin typeface="Alexandria"/>
                        </a:rPr>
                        <a:t>Flat or modest growth</a:t>
                      </a:r>
                    </a:p>
                  </a:txBody>
                  <a:tcPr anchor="ctr">
                    <a:lnL>
                      <a:noFill/>
                    </a:lnL>
                    <a:lnR>
                      <a:noFill/>
                    </a:lnR>
                    <a:lnT>
                      <a:noFill/>
                    </a:lnT>
                    <a:lnB>
                      <a:noFill/>
                    </a:lnB>
                    <a:noFill/>
                  </a:tcPr>
                </a:tc>
                <a:tc>
                  <a:txBody>
                    <a:bodyPr/>
                    <a:lstStyle/>
                    <a:p>
                      <a:pPr>
                        <a:buNone/>
                      </a:pPr>
                      <a:r>
                        <a:rPr lang="en-US" dirty="0">
                          <a:latin typeface="Alexandria"/>
                        </a:rPr>
                        <a:t>Favorable, early credit re-entry</a:t>
                      </a:r>
                    </a:p>
                  </a:txBody>
                  <a:tcPr anchor="ctr">
                    <a:lnL>
                      <a:noFill/>
                    </a:lnL>
                    <a:lnR>
                      <a:noFill/>
                    </a:lnR>
                    <a:lnT>
                      <a:noFill/>
                    </a:lnT>
                    <a:lnB>
                      <a:noFill/>
                    </a:lnB>
                    <a:noFill/>
                  </a:tcPr>
                </a:tc>
                <a:extLst>
                  <a:ext uri="{0D108BD9-81ED-4DB2-BD59-A6C34878D82A}">
                    <a16:rowId xmlns:a16="http://schemas.microsoft.com/office/drawing/2014/main" val="1302656052"/>
                  </a:ext>
                </a:extLst>
              </a:tr>
              <a:tr h="0">
                <a:tc>
                  <a:txBody>
                    <a:bodyPr/>
                    <a:lstStyle/>
                    <a:p>
                      <a:pPr>
                        <a:buNone/>
                      </a:pPr>
                      <a:r>
                        <a:rPr lang="en-US" dirty="0">
                          <a:latin typeface="Alexandria"/>
                        </a:rPr>
                        <a:t>Expansion</a:t>
                      </a:r>
                    </a:p>
                  </a:txBody>
                  <a:tcPr anchor="ctr">
                    <a:lnL>
                      <a:noFill/>
                    </a:lnL>
                    <a:lnR>
                      <a:noFill/>
                    </a:lnR>
                    <a:lnT>
                      <a:noFill/>
                    </a:lnT>
                    <a:lnB>
                      <a:noFill/>
                    </a:lnB>
                    <a:noFill/>
                  </a:tcPr>
                </a:tc>
                <a:tc>
                  <a:txBody>
                    <a:bodyPr/>
                    <a:lstStyle/>
                    <a:p>
                      <a:pPr>
                        <a:buNone/>
                      </a:pPr>
                      <a:r>
                        <a:rPr lang="en-US" dirty="0">
                          <a:latin typeface="Alexandria"/>
                        </a:rPr>
                        <a:t>Low, falling further</a:t>
                      </a:r>
                    </a:p>
                  </a:txBody>
                  <a:tcPr anchor="ctr">
                    <a:lnL>
                      <a:noFill/>
                    </a:lnL>
                    <a:lnR>
                      <a:noFill/>
                    </a:lnR>
                    <a:lnT>
                      <a:noFill/>
                    </a:lnT>
                    <a:lnB>
                      <a:noFill/>
                    </a:lnB>
                    <a:noFill/>
                  </a:tcPr>
                </a:tc>
                <a:tc>
                  <a:txBody>
                    <a:bodyPr/>
                    <a:lstStyle/>
                    <a:p>
                      <a:pPr>
                        <a:buNone/>
                      </a:pPr>
                      <a:r>
                        <a:rPr lang="en-US" dirty="0">
                          <a:latin typeface="Alexandria"/>
                        </a:rPr>
                        <a:t>Rising</a:t>
                      </a:r>
                    </a:p>
                  </a:txBody>
                  <a:tcPr anchor="ctr">
                    <a:lnL>
                      <a:noFill/>
                    </a:lnL>
                    <a:lnR>
                      <a:noFill/>
                    </a:lnR>
                    <a:lnT>
                      <a:noFill/>
                    </a:lnT>
                    <a:lnB>
                      <a:noFill/>
                    </a:lnB>
                    <a:noFill/>
                  </a:tcPr>
                </a:tc>
                <a:tc>
                  <a:txBody>
                    <a:bodyPr/>
                    <a:lstStyle/>
                    <a:p>
                      <a:pPr>
                        <a:buNone/>
                      </a:pPr>
                      <a:r>
                        <a:rPr lang="en-US" dirty="0">
                          <a:latin typeface="Alexandria"/>
                        </a:rPr>
                        <a:t>Strong growth</a:t>
                      </a:r>
                    </a:p>
                  </a:txBody>
                  <a:tcPr anchor="ctr">
                    <a:lnL>
                      <a:noFill/>
                    </a:lnL>
                    <a:lnR>
                      <a:noFill/>
                    </a:lnR>
                    <a:lnT>
                      <a:noFill/>
                    </a:lnT>
                    <a:lnB>
                      <a:noFill/>
                    </a:lnB>
                    <a:noFill/>
                  </a:tcPr>
                </a:tc>
                <a:tc>
                  <a:txBody>
                    <a:bodyPr/>
                    <a:lstStyle/>
                    <a:p>
                      <a:pPr>
                        <a:buNone/>
                      </a:pPr>
                      <a:r>
                        <a:rPr lang="en-US" dirty="0">
                          <a:latin typeface="Alexandria"/>
                        </a:rPr>
                        <a:t>Easy credit, investor optimism</a:t>
                      </a:r>
                    </a:p>
                  </a:txBody>
                  <a:tcPr anchor="ctr">
                    <a:lnL>
                      <a:noFill/>
                    </a:lnL>
                    <a:lnR>
                      <a:noFill/>
                    </a:lnR>
                    <a:lnT>
                      <a:noFill/>
                    </a:lnT>
                    <a:lnB>
                      <a:noFill/>
                    </a:lnB>
                    <a:noFill/>
                  </a:tcPr>
                </a:tc>
                <a:extLst>
                  <a:ext uri="{0D108BD9-81ED-4DB2-BD59-A6C34878D82A}">
                    <a16:rowId xmlns:a16="http://schemas.microsoft.com/office/drawing/2014/main" val="1915474753"/>
                  </a:ext>
                </a:extLst>
              </a:tr>
              <a:tr h="0">
                <a:tc>
                  <a:txBody>
                    <a:bodyPr/>
                    <a:lstStyle/>
                    <a:p>
                      <a:pPr>
                        <a:buNone/>
                      </a:pPr>
                      <a:r>
                        <a:rPr lang="en-US" dirty="0">
                          <a:latin typeface="Alexandria"/>
                        </a:rPr>
                        <a:t>Over-Supply</a:t>
                      </a:r>
                    </a:p>
                  </a:txBody>
                  <a:tcPr anchor="ctr">
                    <a:lnL>
                      <a:noFill/>
                    </a:lnL>
                    <a:lnR>
                      <a:noFill/>
                    </a:lnR>
                    <a:lnT>
                      <a:noFill/>
                    </a:lnT>
                    <a:lnB>
                      <a:noFill/>
                    </a:lnB>
                    <a:noFill/>
                  </a:tcPr>
                </a:tc>
                <a:tc>
                  <a:txBody>
                    <a:bodyPr/>
                    <a:lstStyle/>
                    <a:p>
                      <a:pPr>
                        <a:buNone/>
                      </a:pPr>
                      <a:r>
                        <a:rPr lang="en-US" dirty="0">
                          <a:latin typeface="Alexandria"/>
                        </a:rPr>
                        <a:t>Rising vacancy</a:t>
                      </a:r>
                    </a:p>
                  </a:txBody>
                  <a:tcPr anchor="ctr">
                    <a:lnL>
                      <a:noFill/>
                    </a:lnL>
                    <a:lnR>
                      <a:noFill/>
                    </a:lnR>
                    <a:lnT>
                      <a:noFill/>
                    </a:lnT>
                    <a:lnB>
                      <a:noFill/>
                    </a:lnB>
                    <a:noFill/>
                  </a:tcPr>
                </a:tc>
                <a:tc>
                  <a:txBody>
                    <a:bodyPr/>
                    <a:lstStyle/>
                    <a:p>
                      <a:pPr>
                        <a:buNone/>
                      </a:pPr>
                      <a:r>
                        <a:rPr lang="en-US">
                          <a:latin typeface="Alexandria"/>
                        </a:rPr>
                        <a:t>High supply delivery</a:t>
                      </a:r>
                    </a:p>
                  </a:txBody>
                  <a:tcPr anchor="ctr">
                    <a:lnL>
                      <a:noFill/>
                    </a:lnL>
                    <a:lnR>
                      <a:noFill/>
                    </a:lnR>
                    <a:lnT>
                      <a:noFill/>
                    </a:lnT>
                    <a:lnB>
                      <a:noFill/>
                    </a:lnB>
                    <a:noFill/>
                  </a:tcPr>
                </a:tc>
                <a:tc>
                  <a:txBody>
                    <a:bodyPr/>
                    <a:lstStyle/>
                    <a:p>
                      <a:pPr>
                        <a:buNone/>
                      </a:pPr>
                      <a:r>
                        <a:rPr lang="en-US" dirty="0">
                          <a:latin typeface="Alexandria"/>
                        </a:rPr>
                        <a:t>Rents flatten / begin decline</a:t>
                      </a:r>
                    </a:p>
                  </a:txBody>
                  <a:tcPr anchor="ctr">
                    <a:lnL>
                      <a:noFill/>
                    </a:lnL>
                    <a:lnR>
                      <a:noFill/>
                    </a:lnR>
                    <a:lnT>
                      <a:noFill/>
                    </a:lnT>
                    <a:lnB>
                      <a:noFill/>
                    </a:lnB>
                    <a:noFill/>
                  </a:tcPr>
                </a:tc>
                <a:tc>
                  <a:txBody>
                    <a:bodyPr/>
                    <a:lstStyle/>
                    <a:p>
                      <a:pPr>
                        <a:buNone/>
                      </a:pPr>
                      <a:r>
                        <a:rPr lang="en-US" dirty="0">
                          <a:latin typeface="Alexandria"/>
                        </a:rPr>
                        <a:t>Credit may tighten, investor caution</a:t>
                      </a:r>
                    </a:p>
                  </a:txBody>
                  <a:tcPr anchor="ctr">
                    <a:lnL>
                      <a:noFill/>
                    </a:lnL>
                    <a:lnR>
                      <a:noFill/>
                    </a:lnR>
                    <a:lnT>
                      <a:noFill/>
                    </a:lnT>
                    <a:lnB>
                      <a:noFill/>
                    </a:lnB>
                    <a:noFill/>
                  </a:tcPr>
                </a:tc>
                <a:extLst>
                  <a:ext uri="{0D108BD9-81ED-4DB2-BD59-A6C34878D82A}">
                    <a16:rowId xmlns:a16="http://schemas.microsoft.com/office/drawing/2014/main" val="2315069590"/>
                  </a:ext>
                </a:extLst>
              </a:tr>
              <a:tr h="0">
                <a:tc>
                  <a:txBody>
                    <a:bodyPr/>
                    <a:lstStyle/>
                    <a:p>
                      <a:pPr>
                        <a:buNone/>
                      </a:pPr>
                      <a:r>
                        <a:rPr lang="en-US" dirty="0">
                          <a:latin typeface="Alexandria"/>
                        </a:rPr>
                        <a:t>Recession</a:t>
                      </a:r>
                    </a:p>
                  </a:txBody>
                  <a:tcPr anchor="ctr">
                    <a:lnL>
                      <a:noFill/>
                    </a:lnL>
                    <a:lnR>
                      <a:noFill/>
                    </a:lnR>
                    <a:lnT>
                      <a:noFill/>
                    </a:lnT>
                    <a:lnB>
                      <a:noFill/>
                    </a:lnB>
                    <a:noFill/>
                  </a:tcPr>
                </a:tc>
                <a:tc>
                  <a:txBody>
                    <a:bodyPr/>
                    <a:lstStyle/>
                    <a:p>
                      <a:pPr>
                        <a:buNone/>
                      </a:pPr>
                      <a:r>
                        <a:rPr lang="en-US">
                          <a:latin typeface="Alexandria"/>
                        </a:rPr>
                        <a:t>High and rising</a:t>
                      </a:r>
                    </a:p>
                  </a:txBody>
                  <a:tcPr anchor="ctr">
                    <a:lnL>
                      <a:noFill/>
                    </a:lnL>
                    <a:lnR>
                      <a:noFill/>
                    </a:lnR>
                    <a:lnT>
                      <a:noFill/>
                    </a:lnT>
                    <a:lnB>
                      <a:noFill/>
                    </a:lnB>
                    <a:noFill/>
                  </a:tcPr>
                </a:tc>
                <a:tc>
                  <a:txBody>
                    <a:bodyPr/>
                    <a:lstStyle/>
                    <a:p>
                      <a:pPr>
                        <a:buNone/>
                      </a:pPr>
                      <a:r>
                        <a:rPr lang="en-US">
                          <a:latin typeface="Alexandria"/>
                        </a:rPr>
                        <a:t>Low new starts</a:t>
                      </a:r>
                    </a:p>
                  </a:txBody>
                  <a:tcPr anchor="ctr">
                    <a:lnL>
                      <a:noFill/>
                    </a:lnL>
                    <a:lnR>
                      <a:noFill/>
                    </a:lnR>
                    <a:lnT>
                      <a:noFill/>
                    </a:lnT>
                    <a:lnB>
                      <a:noFill/>
                    </a:lnB>
                    <a:noFill/>
                  </a:tcPr>
                </a:tc>
                <a:tc>
                  <a:txBody>
                    <a:bodyPr/>
                    <a:lstStyle/>
                    <a:p>
                      <a:pPr>
                        <a:buNone/>
                      </a:pPr>
                      <a:r>
                        <a:rPr lang="en-US" dirty="0">
                          <a:latin typeface="Alexandria"/>
                        </a:rPr>
                        <a:t>Falling  rents / values</a:t>
                      </a:r>
                    </a:p>
                  </a:txBody>
                  <a:tcPr anchor="ctr">
                    <a:lnL>
                      <a:noFill/>
                    </a:lnL>
                    <a:lnR>
                      <a:noFill/>
                    </a:lnR>
                    <a:lnT>
                      <a:noFill/>
                    </a:lnT>
                    <a:lnB>
                      <a:noFill/>
                    </a:lnB>
                    <a:noFill/>
                  </a:tcPr>
                </a:tc>
                <a:tc>
                  <a:txBody>
                    <a:bodyPr/>
                    <a:lstStyle/>
                    <a:p>
                      <a:pPr>
                        <a:buNone/>
                      </a:pPr>
                      <a:r>
                        <a:rPr lang="en-US" dirty="0">
                          <a:latin typeface="Alexandria"/>
                        </a:rPr>
                        <a:t>Credit restricted, higher risk</a:t>
                      </a:r>
                    </a:p>
                  </a:txBody>
                  <a:tcPr anchor="ctr">
                    <a:lnL>
                      <a:noFill/>
                    </a:lnL>
                    <a:lnR>
                      <a:noFill/>
                    </a:lnR>
                    <a:lnT>
                      <a:noFill/>
                    </a:lnT>
                    <a:lnB>
                      <a:noFill/>
                    </a:lnB>
                    <a:noFill/>
                  </a:tcPr>
                </a:tc>
                <a:extLst>
                  <a:ext uri="{0D108BD9-81ED-4DB2-BD59-A6C34878D82A}">
                    <a16:rowId xmlns:a16="http://schemas.microsoft.com/office/drawing/2014/main" val="669151107"/>
                  </a:ext>
                </a:extLst>
              </a:tr>
            </a:tbl>
          </a:graphicData>
        </a:graphic>
      </p:graphicFrame>
      <p:sp>
        <p:nvSpPr>
          <p:cNvPr id="5" name="مربع نص 4">
            <a:extLst>
              <a:ext uri="{FF2B5EF4-FFF2-40B4-BE49-F238E27FC236}">
                <a16:creationId xmlns:a16="http://schemas.microsoft.com/office/drawing/2014/main" id="{E31D31D9-AB47-63C4-D899-B1C83A09A1AA}"/>
              </a:ext>
            </a:extLst>
          </p:cNvPr>
          <p:cNvSpPr txBox="1"/>
          <p:nvPr/>
        </p:nvSpPr>
        <p:spPr>
          <a:xfrm>
            <a:off x="963118" y="826081"/>
            <a:ext cx="8179975" cy="558743"/>
          </a:xfrm>
          <a:prstGeom prst="rect">
            <a:avLst/>
          </a:prstGeom>
          <a:noFill/>
        </p:spPr>
        <p:txBody>
          <a:bodyPr wrap="square">
            <a:spAutoFit/>
          </a:bodyPr>
          <a:lstStyle/>
          <a:p>
            <a:pPr>
              <a:lnSpc>
                <a:spcPct val="115000"/>
              </a:lnSpc>
              <a:spcAft>
                <a:spcPts val="1000"/>
              </a:spcAft>
            </a:pPr>
            <a:r>
              <a:rPr lang="en-US" sz="2800" dirty="0">
                <a:latin typeface="Alexandria"/>
              </a:rPr>
              <a:t> 4. The Four Phases of the Cycle</a:t>
            </a:r>
          </a:p>
        </p:txBody>
      </p:sp>
      <p:sp>
        <p:nvSpPr>
          <p:cNvPr id="8" name="TextBox 47">
            <a:extLst>
              <a:ext uri="{FF2B5EF4-FFF2-40B4-BE49-F238E27FC236}">
                <a16:creationId xmlns:a16="http://schemas.microsoft.com/office/drawing/2014/main" id="{5478D72F-2430-8700-EA19-E47C1655C954}"/>
              </a:ext>
            </a:extLst>
          </p:cNvPr>
          <p:cNvSpPr txBox="1"/>
          <p:nvPr/>
        </p:nvSpPr>
        <p:spPr>
          <a:xfrm>
            <a:off x="762000" y="4992005"/>
            <a:ext cx="10289190" cy="1015663"/>
          </a:xfrm>
          <a:prstGeom prst="rect">
            <a:avLst/>
          </a:prstGeom>
          <a:noFill/>
        </p:spPr>
        <p:txBody>
          <a:bodyPr wrap="square" rtlCol="0">
            <a:spAutoFit/>
          </a:bodyPr>
          <a:lstStyle/>
          <a:p>
            <a:r>
              <a:rPr lang="en-US" sz="2000" dirty="0">
                <a:latin typeface="Alexandria"/>
              </a:rPr>
              <a:t> </a:t>
            </a:r>
            <a:r>
              <a:rPr lang="en-US" sz="2000" b="1" dirty="0">
                <a:latin typeface="Alexandria"/>
              </a:rPr>
              <a:t>For example, during expansion cap rates tend to compress (lower yields) due to investor competition and rising prices; during recession, cap rates expand (yields higher) but capital risk is elevated.</a:t>
            </a:r>
          </a:p>
        </p:txBody>
      </p:sp>
    </p:spTree>
    <p:extLst>
      <p:ext uri="{BB962C8B-B14F-4D97-AF65-F5344CB8AC3E}">
        <p14:creationId xmlns:p14="http://schemas.microsoft.com/office/powerpoint/2010/main" val="8093998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8535A-1054-F09F-BB1E-9461F7954B8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F55B3B2-E032-0CB4-59D7-3D9CCB7F939D}"/>
              </a:ext>
            </a:extLst>
          </p:cNvPr>
          <p:cNvSpPr/>
          <p:nvPr/>
        </p:nvSpPr>
        <p:spPr>
          <a:xfrm>
            <a:off x="617280" y="1398072"/>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pic>
        <p:nvPicPr>
          <p:cNvPr id="7" name="Graphic 21">
            <a:extLst>
              <a:ext uri="{FF2B5EF4-FFF2-40B4-BE49-F238E27FC236}">
                <a16:creationId xmlns:a16="http://schemas.microsoft.com/office/drawing/2014/main" id="{41508622-AAC1-F6E0-E569-1B106F11899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9AABFEDD-E32B-D448-CAB7-7E01278593B2}"/>
              </a:ext>
            </a:extLst>
          </p:cNvPr>
          <p:cNvSpPr txBox="1"/>
          <p:nvPr/>
        </p:nvSpPr>
        <p:spPr>
          <a:xfrm>
            <a:off x="762000" y="1437590"/>
            <a:ext cx="10289190" cy="2554545"/>
          </a:xfrm>
          <a:prstGeom prst="rect">
            <a:avLst/>
          </a:prstGeom>
          <a:noFill/>
        </p:spPr>
        <p:txBody>
          <a:bodyPr wrap="square" rtlCol="0">
            <a:spAutoFit/>
          </a:bodyPr>
          <a:lstStyle/>
          <a:p>
            <a:r>
              <a:rPr lang="en-US" sz="2000" b="1" dirty="0">
                <a:latin typeface="Alexandria"/>
              </a:rPr>
              <a:t>5.1 Supply-Demand Imbalances</a:t>
            </a:r>
          </a:p>
          <a:p>
            <a:r>
              <a:rPr lang="en-US" sz="2000" b="1" dirty="0">
                <a:latin typeface="Alexandria"/>
              </a:rPr>
              <a:t>Demand factors: </a:t>
            </a:r>
            <a:r>
              <a:rPr lang="en-US" sz="2000" dirty="0">
                <a:latin typeface="Alexandria"/>
              </a:rPr>
              <a:t>population growth, employment, household formation, income growth, interest rates, credit availability.</a:t>
            </a:r>
          </a:p>
          <a:p>
            <a:r>
              <a:rPr lang="en-US" sz="2000" b="1" dirty="0">
                <a:latin typeface="Alexandria"/>
              </a:rPr>
              <a:t>Supply factors: </a:t>
            </a:r>
            <a:r>
              <a:rPr lang="en-US" sz="2000" dirty="0">
                <a:latin typeface="Alexandria"/>
              </a:rPr>
              <a:t>new construction, conversion of use, regulatory delays, demolition, obsolescence.</a:t>
            </a:r>
          </a:p>
          <a:p>
            <a:r>
              <a:rPr lang="en-US" sz="2000" dirty="0">
                <a:latin typeface="Alexandria"/>
              </a:rPr>
              <a:t>Because supply tends to respond with a lag (construction takes time, approvals, financing) when demand rises, you often get an </a:t>
            </a:r>
            <a:r>
              <a:rPr lang="en-US" sz="2000" i="1" dirty="0">
                <a:latin typeface="Alexandria"/>
              </a:rPr>
              <a:t>undershoot</a:t>
            </a:r>
            <a:r>
              <a:rPr lang="en-US" sz="2000" dirty="0">
                <a:latin typeface="Alexandria"/>
              </a:rPr>
              <a:t> (tight market) that leads to higher rents/prices and stimulates supply; then the new supply kicks in later and can lead to overshoot. Mueller calls this the “lagged timing of supply” as a major factor in success of development.</a:t>
            </a:r>
          </a:p>
        </p:txBody>
      </p:sp>
      <p:sp>
        <p:nvSpPr>
          <p:cNvPr id="4" name="مربع نص 3">
            <a:extLst>
              <a:ext uri="{FF2B5EF4-FFF2-40B4-BE49-F238E27FC236}">
                <a16:creationId xmlns:a16="http://schemas.microsoft.com/office/drawing/2014/main" id="{FC9B11DF-6708-B40E-057E-5BC6D147CE96}"/>
              </a:ext>
            </a:extLst>
          </p:cNvPr>
          <p:cNvSpPr txBox="1"/>
          <p:nvPr/>
        </p:nvSpPr>
        <p:spPr>
          <a:xfrm>
            <a:off x="617280" y="751344"/>
            <a:ext cx="8179975" cy="558743"/>
          </a:xfrm>
          <a:prstGeom prst="rect">
            <a:avLst/>
          </a:prstGeom>
          <a:noFill/>
        </p:spPr>
        <p:txBody>
          <a:bodyPr wrap="square">
            <a:spAutoFit/>
          </a:bodyPr>
          <a:lstStyle/>
          <a:p>
            <a:pPr>
              <a:lnSpc>
                <a:spcPct val="115000"/>
              </a:lnSpc>
              <a:spcAft>
                <a:spcPts val="1000"/>
              </a:spcAft>
            </a:pPr>
            <a:r>
              <a:rPr lang="en-US" sz="2800" dirty="0">
                <a:latin typeface="Alexandria"/>
              </a:rPr>
              <a:t> 5. Drivers &amp; Fundamentals of the Cycle</a:t>
            </a:r>
          </a:p>
        </p:txBody>
      </p:sp>
      <p:pic>
        <p:nvPicPr>
          <p:cNvPr id="5" name="صورة 4">
            <a:extLst>
              <a:ext uri="{FF2B5EF4-FFF2-40B4-BE49-F238E27FC236}">
                <a16:creationId xmlns:a16="http://schemas.microsoft.com/office/drawing/2014/main" id="{E1BE4519-F472-19D7-BD8C-1F3C628AF3A3}"/>
              </a:ext>
            </a:extLst>
          </p:cNvPr>
          <p:cNvPicPr>
            <a:picLocks noChangeAspect="1"/>
          </p:cNvPicPr>
          <p:nvPr/>
        </p:nvPicPr>
        <p:blipFill>
          <a:blip r:embed="rId3"/>
          <a:stretch>
            <a:fillRect/>
          </a:stretch>
        </p:blipFill>
        <p:spPr>
          <a:xfrm>
            <a:off x="4441538" y="4080120"/>
            <a:ext cx="2619375" cy="1743075"/>
          </a:xfrm>
          <a:prstGeom prst="rect">
            <a:avLst/>
          </a:prstGeom>
        </p:spPr>
      </p:pic>
    </p:spTree>
    <p:extLst>
      <p:ext uri="{BB962C8B-B14F-4D97-AF65-F5344CB8AC3E}">
        <p14:creationId xmlns:p14="http://schemas.microsoft.com/office/powerpoint/2010/main" val="3147446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43F39-BA97-6C83-F061-52CD9F14716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93BD66B-BDF5-04A7-6923-3D74E5938072}"/>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An Extension Including Taxes and Amenities </a:t>
            </a:r>
          </a:p>
        </p:txBody>
      </p:sp>
      <p:pic>
        <p:nvPicPr>
          <p:cNvPr id="7" name="Graphic 21">
            <a:extLst>
              <a:ext uri="{FF2B5EF4-FFF2-40B4-BE49-F238E27FC236}">
                <a16:creationId xmlns:a16="http://schemas.microsoft.com/office/drawing/2014/main" id="{50DAC744-0A2D-CE9F-47B6-C54BEB56CF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70C99CE3-3047-92E8-ECC6-50FCCC7A06AF}"/>
              </a:ext>
            </a:extLst>
          </p:cNvPr>
          <p:cNvSpPr txBox="1"/>
          <p:nvPr/>
        </p:nvSpPr>
        <p:spPr>
          <a:xfrm>
            <a:off x="762000" y="1490008"/>
            <a:ext cx="10289190" cy="2554545"/>
          </a:xfrm>
          <a:prstGeom prst="rect">
            <a:avLst/>
          </a:prstGeom>
          <a:noFill/>
        </p:spPr>
        <p:txBody>
          <a:bodyPr wrap="square" rtlCol="0">
            <a:spAutoFit/>
          </a:bodyPr>
          <a:lstStyle/>
          <a:p>
            <a:r>
              <a:rPr lang="en-US" sz="2000" b="1" dirty="0">
                <a:latin typeface="Alexandria"/>
              </a:rPr>
              <a:t> 5.2 Credit &amp; Financial Conditions</a:t>
            </a:r>
          </a:p>
          <a:p>
            <a:r>
              <a:rPr lang="en-US" sz="2000" dirty="0">
                <a:latin typeface="Alexandria"/>
              </a:rPr>
              <a:t>Real estate is highly leveraged: interest‐rates, loan-to-value ratios, underwriting standards, and capital flows matter a lot. </a:t>
            </a:r>
          </a:p>
          <a:p>
            <a:r>
              <a:rPr lang="en-US" sz="2000" dirty="0">
                <a:latin typeface="Alexandria"/>
              </a:rPr>
              <a:t>Cheap credit and loose standards tend to fuel expansion and peaks; tighter credit tends to exacerbate downturns. </a:t>
            </a:r>
          </a:p>
          <a:p>
            <a:r>
              <a:rPr lang="en-US" sz="2000" dirty="0">
                <a:latin typeface="Alexandria"/>
              </a:rPr>
              <a:t>Some research shows the modern era of real estate has higher volatility due to heavy credit and intervention by central banks.</a:t>
            </a:r>
          </a:p>
          <a:p>
            <a:r>
              <a:rPr lang="en-US" sz="2000" b="1" dirty="0">
                <a:latin typeface="Alexandria"/>
              </a:rPr>
              <a:t> </a:t>
            </a:r>
          </a:p>
        </p:txBody>
      </p:sp>
      <p:pic>
        <p:nvPicPr>
          <p:cNvPr id="3" name="صورة 2">
            <a:extLst>
              <a:ext uri="{FF2B5EF4-FFF2-40B4-BE49-F238E27FC236}">
                <a16:creationId xmlns:a16="http://schemas.microsoft.com/office/drawing/2014/main" id="{87587A61-1C8E-7C20-C8BB-91D7CEC1B635}"/>
              </a:ext>
            </a:extLst>
          </p:cNvPr>
          <p:cNvPicPr>
            <a:picLocks noChangeAspect="1"/>
          </p:cNvPicPr>
          <p:nvPr/>
        </p:nvPicPr>
        <p:blipFill>
          <a:blip r:embed="rId3"/>
          <a:stretch>
            <a:fillRect/>
          </a:stretch>
        </p:blipFill>
        <p:spPr>
          <a:xfrm>
            <a:off x="4517738" y="3869180"/>
            <a:ext cx="2466975" cy="1847850"/>
          </a:xfrm>
          <a:prstGeom prst="rect">
            <a:avLst/>
          </a:prstGeom>
        </p:spPr>
      </p:pic>
      <p:sp>
        <p:nvSpPr>
          <p:cNvPr id="9" name="مربع نص 8">
            <a:extLst>
              <a:ext uri="{FF2B5EF4-FFF2-40B4-BE49-F238E27FC236}">
                <a16:creationId xmlns:a16="http://schemas.microsoft.com/office/drawing/2014/main" id="{B56276FE-36C2-F4FA-CACD-BAC800A9D183}"/>
              </a:ext>
            </a:extLst>
          </p:cNvPr>
          <p:cNvSpPr txBox="1"/>
          <p:nvPr/>
        </p:nvSpPr>
        <p:spPr>
          <a:xfrm>
            <a:off x="762000" y="751344"/>
            <a:ext cx="8179975" cy="558743"/>
          </a:xfrm>
          <a:prstGeom prst="rect">
            <a:avLst/>
          </a:prstGeom>
          <a:noFill/>
        </p:spPr>
        <p:txBody>
          <a:bodyPr wrap="square">
            <a:spAutoFit/>
          </a:bodyPr>
          <a:lstStyle/>
          <a:p>
            <a:pPr>
              <a:lnSpc>
                <a:spcPct val="115000"/>
              </a:lnSpc>
              <a:spcAft>
                <a:spcPts val="1000"/>
              </a:spcAft>
            </a:pPr>
            <a:r>
              <a:rPr lang="en-US" sz="2800" dirty="0">
                <a:latin typeface="Alexandria"/>
              </a:rPr>
              <a:t> 5. Drivers &amp; Fundamentals of the Cycle</a:t>
            </a:r>
          </a:p>
        </p:txBody>
      </p:sp>
    </p:spTree>
    <p:extLst>
      <p:ext uri="{BB962C8B-B14F-4D97-AF65-F5344CB8AC3E}">
        <p14:creationId xmlns:p14="http://schemas.microsoft.com/office/powerpoint/2010/main" val="3187540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A2DF0-F625-14CB-00E9-476C84FCD74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D6FC304-6838-F084-1CF9-A7F0D98B82D2}"/>
              </a:ext>
            </a:extLst>
          </p:cNvPr>
          <p:cNvSpPr/>
          <p:nvPr/>
        </p:nvSpPr>
        <p:spPr>
          <a:xfrm>
            <a:off x="617280" y="1724268"/>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45FB986E-5084-E683-F6C6-3D7AE6EA7F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0A5F9D4D-9918-0A7C-50CC-06F80C98007B}"/>
              </a:ext>
            </a:extLst>
          </p:cNvPr>
          <p:cNvSpPr txBox="1"/>
          <p:nvPr/>
        </p:nvSpPr>
        <p:spPr>
          <a:xfrm>
            <a:off x="906716" y="1854857"/>
            <a:ext cx="10378568" cy="2246769"/>
          </a:xfrm>
          <a:prstGeom prst="rect">
            <a:avLst/>
          </a:prstGeom>
          <a:noFill/>
        </p:spPr>
        <p:txBody>
          <a:bodyPr wrap="square" rtlCol="0">
            <a:spAutoFit/>
          </a:bodyPr>
          <a:lstStyle/>
          <a:p>
            <a:r>
              <a:rPr lang="en-US" sz="2000" b="1" dirty="0">
                <a:latin typeface="Alexandria"/>
              </a:rPr>
              <a:t>5.3 Macroeconomic &amp; External Factors</a:t>
            </a:r>
          </a:p>
          <a:p>
            <a:r>
              <a:rPr lang="en-US" sz="2000" dirty="0">
                <a:latin typeface="Alexandria"/>
              </a:rPr>
              <a:t>Because real estate is part of the broader economy, cycles in employment, GDP growth, inflation, demographics, migration, regulation, taxation all feed into demand. At the same time global capital flows can import or export cycle pressures. </a:t>
            </a:r>
          </a:p>
          <a:p>
            <a:r>
              <a:rPr lang="en-US" sz="2000" dirty="0">
                <a:latin typeface="Alexandria"/>
              </a:rPr>
              <a:t> It was found  strong cross‐country correlations in real estate returns. </a:t>
            </a:r>
          </a:p>
          <a:p>
            <a:endParaRPr lang="en-US" sz="2000" dirty="0">
              <a:latin typeface="Alexandria"/>
            </a:endParaRPr>
          </a:p>
          <a:p>
            <a:endParaRPr lang="en-US" sz="2000" dirty="0">
              <a:latin typeface="Alexandria"/>
            </a:endParaRPr>
          </a:p>
        </p:txBody>
      </p:sp>
      <p:pic>
        <p:nvPicPr>
          <p:cNvPr id="2" name="صورة 1">
            <a:extLst>
              <a:ext uri="{FF2B5EF4-FFF2-40B4-BE49-F238E27FC236}">
                <a16:creationId xmlns:a16="http://schemas.microsoft.com/office/drawing/2014/main" id="{5A778CF4-1031-9AE3-3E55-BAE3FFB6475D}"/>
              </a:ext>
            </a:extLst>
          </p:cNvPr>
          <p:cNvPicPr>
            <a:picLocks noChangeAspect="1"/>
          </p:cNvPicPr>
          <p:nvPr/>
        </p:nvPicPr>
        <p:blipFill>
          <a:blip r:embed="rId3"/>
          <a:stretch>
            <a:fillRect/>
          </a:stretch>
        </p:blipFill>
        <p:spPr>
          <a:xfrm>
            <a:off x="3882453" y="3627515"/>
            <a:ext cx="3613176" cy="2404404"/>
          </a:xfrm>
          <a:prstGeom prst="rect">
            <a:avLst/>
          </a:prstGeom>
        </p:spPr>
      </p:pic>
      <p:sp>
        <p:nvSpPr>
          <p:cNvPr id="3" name="مربع نص 2">
            <a:extLst>
              <a:ext uri="{FF2B5EF4-FFF2-40B4-BE49-F238E27FC236}">
                <a16:creationId xmlns:a16="http://schemas.microsoft.com/office/drawing/2014/main" id="{C7B5C19A-C67A-A8CA-5847-E5CF1A2A393A}"/>
              </a:ext>
            </a:extLst>
          </p:cNvPr>
          <p:cNvSpPr txBox="1"/>
          <p:nvPr/>
        </p:nvSpPr>
        <p:spPr>
          <a:xfrm>
            <a:off x="791980" y="969918"/>
            <a:ext cx="8179975" cy="558743"/>
          </a:xfrm>
          <a:prstGeom prst="rect">
            <a:avLst/>
          </a:prstGeom>
          <a:noFill/>
        </p:spPr>
        <p:txBody>
          <a:bodyPr wrap="square">
            <a:spAutoFit/>
          </a:bodyPr>
          <a:lstStyle/>
          <a:p>
            <a:pPr>
              <a:lnSpc>
                <a:spcPct val="115000"/>
              </a:lnSpc>
              <a:spcAft>
                <a:spcPts val="1000"/>
              </a:spcAft>
            </a:pPr>
            <a:r>
              <a:rPr lang="en-US" sz="2800" dirty="0">
                <a:latin typeface="Alexandria"/>
              </a:rPr>
              <a:t>5. Drivers &amp; Fundamentals of the Cycle</a:t>
            </a:r>
          </a:p>
        </p:txBody>
      </p:sp>
    </p:spTree>
    <p:extLst>
      <p:ext uri="{BB962C8B-B14F-4D97-AF65-F5344CB8AC3E}">
        <p14:creationId xmlns:p14="http://schemas.microsoft.com/office/powerpoint/2010/main" val="13371809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6ABBB-3938-65F6-86AC-5666499D819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9B870BB-285A-209B-61AF-293C9E1B49E8}"/>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92AF35E2-D09A-2F6D-47D5-BA57F08781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D50A8C3E-D974-22A2-349E-C40CCF5DC6FD}"/>
              </a:ext>
            </a:extLst>
          </p:cNvPr>
          <p:cNvSpPr txBox="1"/>
          <p:nvPr/>
        </p:nvSpPr>
        <p:spPr>
          <a:xfrm>
            <a:off x="689640" y="1548519"/>
            <a:ext cx="10812719" cy="2352952"/>
          </a:xfrm>
          <a:prstGeom prst="rect">
            <a:avLst/>
          </a:prstGeom>
          <a:noFill/>
        </p:spPr>
        <p:txBody>
          <a:bodyPr wrap="square" rtlCol="0">
            <a:spAutoFit/>
          </a:bodyPr>
          <a:lstStyle/>
          <a:p>
            <a:endParaRPr lang="en-US" sz="2000" dirty="0">
              <a:latin typeface="Alexandria"/>
            </a:endParaRPr>
          </a:p>
          <a:p>
            <a:r>
              <a:rPr lang="en-US" sz="2000" b="1" dirty="0">
                <a:latin typeface="Alexandria"/>
              </a:rPr>
              <a:t>5.4 </a:t>
            </a:r>
            <a:r>
              <a:rPr lang="en-US" sz="2000" b="1" dirty="0" err="1">
                <a:latin typeface="Alexandria"/>
              </a:rPr>
              <a:t>Behavioural</a:t>
            </a:r>
            <a:r>
              <a:rPr lang="en-US" sz="2000" b="1" dirty="0">
                <a:latin typeface="Alexandria"/>
              </a:rPr>
              <a:t> &amp; Speculative Dynamics</a:t>
            </a:r>
          </a:p>
          <a:p>
            <a:r>
              <a:rPr lang="en-US" sz="2000" dirty="0">
                <a:latin typeface="Alexandria"/>
              </a:rPr>
              <a:t>Investor psychology, speculative construction, and “herd </a:t>
            </a:r>
            <a:r>
              <a:rPr lang="en-US" sz="2000" dirty="0" err="1">
                <a:latin typeface="Alexandria"/>
              </a:rPr>
              <a:t>behaviour</a:t>
            </a:r>
            <a:r>
              <a:rPr lang="en-US" sz="2000" dirty="0">
                <a:latin typeface="Alexandria"/>
              </a:rPr>
              <a:t>” also play a role. When prices are rising strongly, speculative investment grows, supply expands rapidly, and the risk of overshoot increases. For instance, large construction of new high-rise towers (see “Skyscraper Index”) has been historically associated with turning points.</a:t>
            </a:r>
          </a:p>
          <a:p>
            <a:pPr>
              <a:lnSpc>
                <a:spcPct val="150000"/>
              </a:lnSpc>
            </a:pPr>
            <a:endParaRPr lang="en-US" sz="2000" dirty="0">
              <a:latin typeface="Alexandria"/>
            </a:endParaRPr>
          </a:p>
        </p:txBody>
      </p:sp>
      <p:pic>
        <p:nvPicPr>
          <p:cNvPr id="4" name="صورة 3">
            <a:extLst>
              <a:ext uri="{FF2B5EF4-FFF2-40B4-BE49-F238E27FC236}">
                <a16:creationId xmlns:a16="http://schemas.microsoft.com/office/drawing/2014/main" id="{C698BCE5-D153-2348-0FDB-57784161AAC1}"/>
              </a:ext>
            </a:extLst>
          </p:cNvPr>
          <p:cNvPicPr>
            <a:picLocks noChangeAspect="1"/>
          </p:cNvPicPr>
          <p:nvPr/>
        </p:nvPicPr>
        <p:blipFill>
          <a:blip r:embed="rId3"/>
          <a:srcRect t="25395"/>
          <a:stretch>
            <a:fillRect/>
          </a:stretch>
        </p:blipFill>
        <p:spPr>
          <a:xfrm>
            <a:off x="3432747" y="3738983"/>
            <a:ext cx="6001062" cy="2210549"/>
          </a:xfrm>
          <a:prstGeom prst="rect">
            <a:avLst/>
          </a:prstGeom>
        </p:spPr>
      </p:pic>
      <p:sp>
        <p:nvSpPr>
          <p:cNvPr id="5" name="مربع نص 4">
            <a:extLst>
              <a:ext uri="{FF2B5EF4-FFF2-40B4-BE49-F238E27FC236}">
                <a16:creationId xmlns:a16="http://schemas.microsoft.com/office/drawing/2014/main" id="{FD4654A2-D867-678E-7C00-CDDD85B100F6}"/>
              </a:ext>
            </a:extLst>
          </p:cNvPr>
          <p:cNvSpPr txBox="1"/>
          <p:nvPr/>
        </p:nvSpPr>
        <p:spPr>
          <a:xfrm>
            <a:off x="617280" y="756942"/>
            <a:ext cx="8179975" cy="558743"/>
          </a:xfrm>
          <a:prstGeom prst="rect">
            <a:avLst/>
          </a:prstGeom>
          <a:noFill/>
        </p:spPr>
        <p:txBody>
          <a:bodyPr wrap="square">
            <a:spAutoFit/>
          </a:bodyPr>
          <a:lstStyle/>
          <a:p>
            <a:pPr>
              <a:lnSpc>
                <a:spcPct val="115000"/>
              </a:lnSpc>
              <a:spcAft>
                <a:spcPts val="1000"/>
              </a:spcAft>
            </a:pPr>
            <a:r>
              <a:rPr lang="en-US" sz="2800" dirty="0">
                <a:latin typeface="Alexandria"/>
              </a:rPr>
              <a:t> 5. Drivers &amp; Fundamentals of the Cycle</a:t>
            </a:r>
          </a:p>
        </p:txBody>
      </p:sp>
    </p:spTree>
    <p:extLst>
      <p:ext uri="{BB962C8B-B14F-4D97-AF65-F5344CB8AC3E}">
        <p14:creationId xmlns:p14="http://schemas.microsoft.com/office/powerpoint/2010/main" val="28256760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2228F-752E-1423-5B4D-22C7FAA4ED1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C56CF6C-9481-3C6F-6B48-446AB94BDD7B}"/>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E1F64E65-CEF4-D97D-7277-BF121187331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C79D91DB-6449-622C-F460-4434A90C20C1}"/>
              </a:ext>
            </a:extLst>
          </p:cNvPr>
          <p:cNvSpPr txBox="1"/>
          <p:nvPr/>
        </p:nvSpPr>
        <p:spPr>
          <a:xfrm>
            <a:off x="762000" y="1630714"/>
            <a:ext cx="10045908" cy="1323439"/>
          </a:xfrm>
          <a:prstGeom prst="rect">
            <a:avLst/>
          </a:prstGeom>
          <a:solidFill>
            <a:schemeClr val="bg1"/>
          </a:solidFill>
        </p:spPr>
        <p:txBody>
          <a:bodyPr wrap="square" rtlCol="0">
            <a:spAutoFit/>
          </a:bodyPr>
          <a:lstStyle/>
          <a:p>
            <a:r>
              <a:rPr lang="en-US" sz="2000" b="1" dirty="0">
                <a:latin typeface="Alexandria"/>
              </a:rPr>
              <a:t>5.5 Regulatory &amp; Institutional Frictions</a:t>
            </a:r>
          </a:p>
          <a:p>
            <a:r>
              <a:rPr lang="en-US" sz="2000" dirty="0">
                <a:latin typeface="Alexandria"/>
              </a:rPr>
              <a:t>Zoning, building regulations, land costs, environmental standards, tax incentives, and institutional investment (REITs, funds) all feed into how quickly supply can respond, and how strong the demand side is. These institutional changes can lengthen or shorten phases.</a:t>
            </a:r>
          </a:p>
        </p:txBody>
      </p:sp>
      <p:pic>
        <p:nvPicPr>
          <p:cNvPr id="5" name="صورة 4">
            <a:extLst>
              <a:ext uri="{FF2B5EF4-FFF2-40B4-BE49-F238E27FC236}">
                <a16:creationId xmlns:a16="http://schemas.microsoft.com/office/drawing/2014/main" id="{DDEE9454-E0F5-C2EA-C215-47442BD4253B}"/>
              </a:ext>
            </a:extLst>
          </p:cNvPr>
          <p:cNvPicPr>
            <a:picLocks noChangeAspect="1"/>
          </p:cNvPicPr>
          <p:nvPr/>
        </p:nvPicPr>
        <p:blipFill>
          <a:blip r:embed="rId3"/>
          <a:stretch>
            <a:fillRect/>
          </a:stretch>
        </p:blipFill>
        <p:spPr>
          <a:xfrm>
            <a:off x="2313719" y="3234954"/>
            <a:ext cx="3971297" cy="2273133"/>
          </a:xfrm>
          <a:prstGeom prst="rect">
            <a:avLst/>
          </a:prstGeom>
        </p:spPr>
      </p:pic>
      <p:pic>
        <p:nvPicPr>
          <p:cNvPr id="8" name="صورة 7">
            <a:extLst>
              <a:ext uri="{FF2B5EF4-FFF2-40B4-BE49-F238E27FC236}">
                <a16:creationId xmlns:a16="http://schemas.microsoft.com/office/drawing/2014/main" id="{31EF3D72-2343-2F95-B817-23A758018F9B}"/>
              </a:ext>
            </a:extLst>
          </p:cNvPr>
          <p:cNvPicPr>
            <a:picLocks noChangeAspect="1"/>
          </p:cNvPicPr>
          <p:nvPr/>
        </p:nvPicPr>
        <p:blipFill>
          <a:blip r:embed="rId4"/>
          <a:stretch>
            <a:fillRect/>
          </a:stretch>
        </p:blipFill>
        <p:spPr>
          <a:xfrm>
            <a:off x="6552705" y="3738983"/>
            <a:ext cx="2857500" cy="1600200"/>
          </a:xfrm>
          <a:prstGeom prst="rect">
            <a:avLst/>
          </a:prstGeom>
        </p:spPr>
      </p:pic>
      <p:sp>
        <p:nvSpPr>
          <p:cNvPr id="9" name="مربع نص 8">
            <a:extLst>
              <a:ext uri="{FF2B5EF4-FFF2-40B4-BE49-F238E27FC236}">
                <a16:creationId xmlns:a16="http://schemas.microsoft.com/office/drawing/2014/main" id="{381BFC76-BE3B-F32B-7EA9-3696468BFE53}"/>
              </a:ext>
            </a:extLst>
          </p:cNvPr>
          <p:cNvSpPr txBox="1"/>
          <p:nvPr/>
        </p:nvSpPr>
        <p:spPr>
          <a:xfrm>
            <a:off x="617280" y="802093"/>
            <a:ext cx="8179975" cy="558743"/>
          </a:xfrm>
          <a:prstGeom prst="rect">
            <a:avLst/>
          </a:prstGeom>
          <a:noFill/>
        </p:spPr>
        <p:txBody>
          <a:bodyPr wrap="square">
            <a:spAutoFit/>
          </a:bodyPr>
          <a:lstStyle/>
          <a:p>
            <a:pPr>
              <a:lnSpc>
                <a:spcPct val="115000"/>
              </a:lnSpc>
              <a:spcAft>
                <a:spcPts val="1000"/>
              </a:spcAft>
            </a:pPr>
            <a:r>
              <a:rPr lang="en-US" sz="2800" dirty="0">
                <a:latin typeface="Alexandria"/>
              </a:rPr>
              <a:t>5. Drivers &amp; Fundamentals of the Cycle</a:t>
            </a:r>
          </a:p>
        </p:txBody>
      </p:sp>
    </p:spTree>
    <p:extLst>
      <p:ext uri="{BB962C8B-B14F-4D97-AF65-F5344CB8AC3E}">
        <p14:creationId xmlns:p14="http://schemas.microsoft.com/office/powerpoint/2010/main" val="1286554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7AC21-AD46-4F4E-213F-551BD76D349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0BC8FD2-0A0D-522A-32C8-38C4501545F0}"/>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A2E9C9F8-E3D2-3E11-8018-1674E03C8C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A58B7D76-531F-20EF-79B9-42171822A519}"/>
              </a:ext>
            </a:extLst>
          </p:cNvPr>
          <p:cNvSpPr txBox="1"/>
          <p:nvPr/>
        </p:nvSpPr>
        <p:spPr>
          <a:xfrm>
            <a:off x="768338" y="1540773"/>
            <a:ext cx="10510603" cy="2862322"/>
          </a:xfrm>
          <a:prstGeom prst="rect">
            <a:avLst/>
          </a:prstGeom>
          <a:solidFill>
            <a:schemeClr val="bg1"/>
          </a:solidFill>
        </p:spPr>
        <p:txBody>
          <a:bodyPr wrap="square" rtlCol="0">
            <a:spAutoFit/>
          </a:bodyPr>
          <a:lstStyle/>
          <a:p>
            <a:r>
              <a:rPr lang="en-US" sz="2000" b="1" dirty="0">
                <a:latin typeface="Alexandria"/>
              </a:rPr>
              <a:t>6.1 Timing of Entry &amp; Exit Affects Returns</a:t>
            </a:r>
          </a:p>
          <a:p>
            <a:r>
              <a:rPr lang="en-US" sz="2000" dirty="0">
                <a:latin typeface="Alexandria"/>
              </a:rPr>
              <a:t>Investing in different phases yields very different outcomes. </a:t>
            </a:r>
          </a:p>
          <a:p>
            <a:r>
              <a:rPr lang="en-US" sz="2000" dirty="0">
                <a:latin typeface="Alexandria"/>
              </a:rPr>
              <a:t>For example:</a:t>
            </a:r>
          </a:p>
          <a:p>
            <a:r>
              <a:rPr lang="en-US" sz="2000" dirty="0">
                <a:latin typeface="Alexandria"/>
              </a:rPr>
              <a:t>“</a:t>
            </a:r>
            <a:r>
              <a:rPr lang="en-US" sz="2000" b="1" dirty="0">
                <a:latin typeface="Alexandria"/>
              </a:rPr>
              <a:t>Highest total returns often realized during recovery and early expansion phases</a:t>
            </a:r>
            <a:r>
              <a:rPr lang="en-US" sz="2000" dirty="0">
                <a:latin typeface="Alexandria"/>
              </a:rPr>
              <a:t>…” whereas “Potential for negative returns during recession phase.”</a:t>
            </a:r>
          </a:p>
          <a:p>
            <a:r>
              <a:rPr lang="en-US" sz="2000" dirty="0">
                <a:latin typeface="Alexandria"/>
              </a:rPr>
              <a:t> If you buy at the top of expansion or in oversupply, you may have lower upside, longer hold required, higher risk of value drop. </a:t>
            </a:r>
          </a:p>
          <a:p>
            <a:r>
              <a:rPr lang="en-US" sz="2000" dirty="0">
                <a:latin typeface="Alexandria"/>
              </a:rPr>
              <a:t>If you buy in recovery, you may capture the bulk of appreciation.</a:t>
            </a:r>
          </a:p>
          <a:p>
            <a:endParaRPr lang="en-US" sz="2000" dirty="0">
              <a:latin typeface="Alexandria"/>
            </a:endParaRPr>
          </a:p>
        </p:txBody>
      </p:sp>
      <p:sp>
        <p:nvSpPr>
          <p:cNvPr id="11" name="مربع نص 10">
            <a:extLst>
              <a:ext uri="{FF2B5EF4-FFF2-40B4-BE49-F238E27FC236}">
                <a16:creationId xmlns:a16="http://schemas.microsoft.com/office/drawing/2014/main" id="{D8062C16-817E-1475-C2FB-50642472FECC}"/>
              </a:ext>
            </a:extLst>
          </p:cNvPr>
          <p:cNvSpPr txBox="1"/>
          <p:nvPr/>
        </p:nvSpPr>
        <p:spPr>
          <a:xfrm>
            <a:off x="617280" y="822086"/>
            <a:ext cx="8060962" cy="523220"/>
          </a:xfrm>
          <a:prstGeom prst="rect">
            <a:avLst/>
          </a:prstGeom>
          <a:noFill/>
        </p:spPr>
        <p:txBody>
          <a:bodyPr wrap="square">
            <a:spAutoFit/>
          </a:bodyPr>
          <a:lstStyle/>
          <a:p>
            <a:pPr>
              <a:buNone/>
            </a:pPr>
            <a:r>
              <a:rPr lang="en-US" sz="2800" dirty="0">
                <a:latin typeface="Alexandria"/>
              </a:rPr>
              <a:t>6. Why Cycles Matter for the Real-Estate Investor ?</a:t>
            </a:r>
          </a:p>
        </p:txBody>
      </p:sp>
      <p:pic>
        <p:nvPicPr>
          <p:cNvPr id="12" name="صورة 11">
            <a:extLst>
              <a:ext uri="{FF2B5EF4-FFF2-40B4-BE49-F238E27FC236}">
                <a16:creationId xmlns:a16="http://schemas.microsoft.com/office/drawing/2014/main" id="{D0E9BE8E-C02E-4A0A-0B3D-C6ADE348DFE0}"/>
              </a:ext>
            </a:extLst>
          </p:cNvPr>
          <p:cNvPicPr>
            <a:picLocks noChangeAspect="1"/>
          </p:cNvPicPr>
          <p:nvPr/>
        </p:nvPicPr>
        <p:blipFill>
          <a:blip r:embed="rId3"/>
          <a:stretch>
            <a:fillRect/>
          </a:stretch>
        </p:blipFill>
        <p:spPr>
          <a:xfrm>
            <a:off x="4015756" y="4242215"/>
            <a:ext cx="4160488" cy="1688667"/>
          </a:xfrm>
          <a:prstGeom prst="rect">
            <a:avLst/>
          </a:prstGeom>
        </p:spPr>
      </p:pic>
    </p:spTree>
    <p:extLst>
      <p:ext uri="{BB962C8B-B14F-4D97-AF65-F5344CB8AC3E}">
        <p14:creationId xmlns:p14="http://schemas.microsoft.com/office/powerpoint/2010/main" val="20427093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00495-E34B-1096-678B-B1EE89AD98E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576F635-FA7E-B744-58D9-A5F29EBB9C66}"/>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E884FE9E-DCC7-2161-33BC-2C7BB44DD55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FE682DA2-3EB6-5315-7750-F0CFC56CCCF3}"/>
              </a:ext>
            </a:extLst>
          </p:cNvPr>
          <p:cNvSpPr txBox="1"/>
          <p:nvPr/>
        </p:nvSpPr>
        <p:spPr>
          <a:xfrm>
            <a:off x="768338" y="1540773"/>
            <a:ext cx="10510603" cy="2246769"/>
          </a:xfrm>
          <a:prstGeom prst="rect">
            <a:avLst/>
          </a:prstGeom>
          <a:solidFill>
            <a:schemeClr val="bg1"/>
          </a:solidFill>
        </p:spPr>
        <p:txBody>
          <a:bodyPr wrap="square" rtlCol="0">
            <a:spAutoFit/>
          </a:bodyPr>
          <a:lstStyle/>
          <a:p>
            <a:r>
              <a:rPr lang="en-US" sz="2000" dirty="0"/>
              <a:t>Consider an example such that Jane could sell her home now for $387,000 or if she waits 6 months, she is likely to find a more aggressive bidder who will bid $400,000. In the first case, the real estate agent receives a commission of 387000*.03 and in the second case the agent receives 400000*.03. This means that the marginal increase in the agent’s commission from delaying the sale and waiting for the more aggressive bid is only $390. The seller of the home would receive .97*13000 = $12,610. Steven Levitt of Freakonomics fame has argued that this incentive differential gives the agent a misaligned incentive to push for an early sale. </a:t>
            </a:r>
            <a:endParaRPr lang="en-US" sz="2000" dirty="0">
              <a:latin typeface="Alexandria"/>
            </a:endParaRPr>
          </a:p>
        </p:txBody>
      </p:sp>
      <p:sp>
        <p:nvSpPr>
          <p:cNvPr id="11" name="مربع نص 10">
            <a:extLst>
              <a:ext uri="{FF2B5EF4-FFF2-40B4-BE49-F238E27FC236}">
                <a16:creationId xmlns:a16="http://schemas.microsoft.com/office/drawing/2014/main" id="{2F91F38B-B1A1-867F-309C-56711DB15ACE}"/>
              </a:ext>
            </a:extLst>
          </p:cNvPr>
          <p:cNvSpPr txBox="1"/>
          <p:nvPr/>
        </p:nvSpPr>
        <p:spPr>
          <a:xfrm>
            <a:off x="617280" y="822086"/>
            <a:ext cx="8060962" cy="523220"/>
          </a:xfrm>
          <a:prstGeom prst="rect">
            <a:avLst/>
          </a:prstGeom>
          <a:noFill/>
        </p:spPr>
        <p:txBody>
          <a:bodyPr wrap="square">
            <a:spAutoFit/>
          </a:bodyPr>
          <a:lstStyle/>
          <a:p>
            <a:pPr>
              <a:buNone/>
            </a:pPr>
            <a:r>
              <a:rPr lang="en-US" sz="2800" dirty="0">
                <a:latin typeface="Alexandria"/>
              </a:rPr>
              <a:t>6. Why Cycles Matter for the Real-Estate Investor?</a:t>
            </a:r>
          </a:p>
        </p:txBody>
      </p:sp>
      <p:pic>
        <p:nvPicPr>
          <p:cNvPr id="12" name="صورة 11">
            <a:extLst>
              <a:ext uri="{FF2B5EF4-FFF2-40B4-BE49-F238E27FC236}">
                <a16:creationId xmlns:a16="http://schemas.microsoft.com/office/drawing/2014/main" id="{33FCF90A-CD63-26B2-6295-0331C8BDFF16}"/>
              </a:ext>
            </a:extLst>
          </p:cNvPr>
          <p:cNvPicPr>
            <a:picLocks noChangeAspect="1"/>
          </p:cNvPicPr>
          <p:nvPr/>
        </p:nvPicPr>
        <p:blipFill>
          <a:blip r:embed="rId3"/>
          <a:stretch>
            <a:fillRect/>
          </a:stretch>
        </p:blipFill>
        <p:spPr>
          <a:xfrm>
            <a:off x="4015756" y="4242215"/>
            <a:ext cx="4160488" cy="1688667"/>
          </a:xfrm>
          <a:prstGeom prst="rect">
            <a:avLst/>
          </a:prstGeom>
        </p:spPr>
      </p:pic>
    </p:spTree>
    <p:extLst>
      <p:ext uri="{BB962C8B-B14F-4D97-AF65-F5344CB8AC3E}">
        <p14:creationId xmlns:p14="http://schemas.microsoft.com/office/powerpoint/2010/main" val="3862026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9CBFD-8C86-6C37-A348-0AA101655F4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D35F608-78D9-5B40-73EB-14EBD98F7C3A}"/>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1020FCFC-7B27-ACC8-49AF-BCF3819EB5A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TextBox 47">
            <a:extLst>
              <a:ext uri="{FF2B5EF4-FFF2-40B4-BE49-F238E27FC236}">
                <a16:creationId xmlns:a16="http://schemas.microsoft.com/office/drawing/2014/main" id="{1E47AE08-D31F-DA5A-C88B-E6A82524256C}"/>
              </a:ext>
            </a:extLst>
          </p:cNvPr>
          <p:cNvSpPr txBox="1"/>
          <p:nvPr/>
        </p:nvSpPr>
        <p:spPr>
          <a:xfrm>
            <a:off x="762000" y="1487239"/>
            <a:ext cx="10270761" cy="1938992"/>
          </a:xfrm>
          <a:prstGeom prst="rect">
            <a:avLst/>
          </a:prstGeom>
          <a:noFill/>
        </p:spPr>
        <p:txBody>
          <a:bodyPr wrap="square" rtlCol="0">
            <a:spAutoFit/>
          </a:bodyPr>
          <a:lstStyle/>
          <a:p>
            <a:r>
              <a:rPr lang="en-US" sz="2000" b="1" dirty="0">
                <a:latin typeface="Alexandria"/>
              </a:rPr>
              <a:t>6.2 Strategy Should Align With Phase</a:t>
            </a:r>
          </a:p>
          <a:p>
            <a:r>
              <a:rPr lang="en-US" sz="2000" dirty="0">
                <a:latin typeface="Alexandria"/>
              </a:rPr>
              <a:t>What you buy, how you finance, how you manage and plan exit should depend on cycle phase. E.g., during recovery you might focus on value‐add, repositioning under‐occupied assets. </a:t>
            </a:r>
          </a:p>
          <a:p>
            <a:r>
              <a:rPr lang="en-US" sz="2000" dirty="0">
                <a:latin typeface="Alexandria"/>
              </a:rPr>
              <a:t>During expansion you might focus on development or buy properties for appreciation. </a:t>
            </a:r>
          </a:p>
          <a:p>
            <a:r>
              <a:rPr lang="en-US" sz="2000" dirty="0">
                <a:latin typeface="Alexandria"/>
              </a:rPr>
              <a:t>During oversupply and recession, you might priorities strong cash‐flow, conservative leverage, shorter hold periods.</a:t>
            </a:r>
          </a:p>
        </p:txBody>
      </p:sp>
      <p:pic>
        <p:nvPicPr>
          <p:cNvPr id="6" name="صورة 5">
            <a:extLst>
              <a:ext uri="{FF2B5EF4-FFF2-40B4-BE49-F238E27FC236}">
                <a16:creationId xmlns:a16="http://schemas.microsoft.com/office/drawing/2014/main" id="{1071199E-EC75-2496-BAAA-166C831023AD}"/>
              </a:ext>
            </a:extLst>
          </p:cNvPr>
          <p:cNvPicPr>
            <a:picLocks noChangeAspect="1"/>
          </p:cNvPicPr>
          <p:nvPr/>
        </p:nvPicPr>
        <p:blipFill>
          <a:blip r:embed="rId3"/>
          <a:stretch>
            <a:fillRect/>
          </a:stretch>
        </p:blipFill>
        <p:spPr>
          <a:xfrm>
            <a:off x="3732173" y="3738983"/>
            <a:ext cx="4330413" cy="1938991"/>
          </a:xfrm>
          <a:prstGeom prst="rect">
            <a:avLst/>
          </a:prstGeom>
        </p:spPr>
      </p:pic>
      <p:sp>
        <p:nvSpPr>
          <p:cNvPr id="3" name="مربع نص 2">
            <a:extLst>
              <a:ext uri="{FF2B5EF4-FFF2-40B4-BE49-F238E27FC236}">
                <a16:creationId xmlns:a16="http://schemas.microsoft.com/office/drawing/2014/main" id="{12BC1DC3-8F0B-E4FC-B04D-1C83B5F9A5DC}"/>
              </a:ext>
            </a:extLst>
          </p:cNvPr>
          <p:cNvSpPr txBox="1"/>
          <p:nvPr/>
        </p:nvSpPr>
        <p:spPr>
          <a:xfrm>
            <a:off x="617280" y="782517"/>
            <a:ext cx="8060962" cy="523220"/>
          </a:xfrm>
          <a:prstGeom prst="rect">
            <a:avLst/>
          </a:prstGeom>
          <a:noFill/>
        </p:spPr>
        <p:txBody>
          <a:bodyPr wrap="square">
            <a:spAutoFit/>
          </a:bodyPr>
          <a:lstStyle/>
          <a:p>
            <a:pPr>
              <a:buNone/>
            </a:pPr>
            <a:r>
              <a:rPr lang="en-US" sz="2800" dirty="0">
                <a:latin typeface="Alexandria"/>
              </a:rPr>
              <a:t>6. Why Cycles Matter for the Real-Estate Investor ?</a:t>
            </a:r>
          </a:p>
        </p:txBody>
      </p:sp>
    </p:spTree>
    <p:extLst>
      <p:ext uri="{BB962C8B-B14F-4D97-AF65-F5344CB8AC3E}">
        <p14:creationId xmlns:p14="http://schemas.microsoft.com/office/powerpoint/2010/main" val="27010313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EA429-239B-61CE-2642-2C84A18F6C3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DD2CF76-FF57-2CD9-43B4-7935DC10B0AE}"/>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lexandria"/>
              </a:rPr>
              <a:t>| Supply Factor      | Description                                    |</a:t>
            </a:r>
          </a:p>
          <a:p>
            <a:pPr algn="ctr"/>
            <a:r>
              <a:rPr lang="en-US" sz="2000" dirty="0">
                <a:latin typeface="Alexandria"/>
              </a:rPr>
              <a:t>| ------------------ | ---------------------------------------------- |</a:t>
            </a:r>
          </a:p>
          <a:p>
            <a:pPr algn="ctr"/>
            <a:r>
              <a:rPr lang="en-US" sz="2000" dirty="0">
                <a:latin typeface="Alexandria"/>
              </a:rPr>
              <a:t>| Construction costs | Rising materials/labor costs limit new supply  |</a:t>
            </a:r>
          </a:p>
          <a:p>
            <a:pPr algn="ctr"/>
            <a:r>
              <a:rPr lang="en-US" sz="2000" dirty="0">
                <a:latin typeface="Alexandria"/>
              </a:rPr>
              <a:t>| Land availability  | Scarcity in CBDs drives densification          |</a:t>
            </a:r>
          </a:p>
          <a:p>
            <a:pPr algn="ctr"/>
            <a:r>
              <a:rPr lang="en-US" sz="2000" dirty="0">
                <a:latin typeface="Alexandria"/>
              </a:rPr>
              <a:t>| Regulations        | Zoning and permits constrain speed             |</a:t>
            </a:r>
          </a:p>
          <a:p>
            <a:pPr algn="ctr"/>
            <a:r>
              <a:rPr lang="en-US" sz="2000" dirty="0">
                <a:latin typeface="Alexandria"/>
              </a:rPr>
              <a:t>| Technology         | Modular construction can shorten delivery time |</a:t>
            </a:r>
          </a:p>
        </p:txBody>
      </p:sp>
      <p:pic>
        <p:nvPicPr>
          <p:cNvPr id="7" name="Graphic 21">
            <a:extLst>
              <a:ext uri="{FF2B5EF4-FFF2-40B4-BE49-F238E27FC236}">
                <a16:creationId xmlns:a16="http://schemas.microsoft.com/office/drawing/2014/main" id="{674A8D03-66FF-AB69-10F8-9471A62C25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47">
            <a:extLst>
              <a:ext uri="{FF2B5EF4-FFF2-40B4-BE49-F238E27FC236}">
                <a16:creationId xmlns:a16="http://schemas.microsoft.com/office/drawing/2014/main" id="{514925DC-D984-5804-BE2E-CF52392129DB}"/>
              </a:ext>
            </a:extLst>
          </p:cNvPr>
          <p:cNvSpPr txBox="1"/>
          <p:nvPr/>
        </p:nvSpPr>
        <p:spPr>
          <a:xfrm>
            <a:off x="820804" y="1799991"/>
            <a:ext cx="10405672" cy="1323439"/>
          </a:xfrm>
          <a:prstGeom prst="rect">
            <a:avLst/>
          </a:prstGeom>
          <a:solidFill>
            <a:schemeClr val="bg1"/>
          </a:solidFill>
        </p:spPr>
        <p:txBody>
          <a:bodyPr wrap="square" rtlCol="0">
            <a:spAutoFit/>
          </a:bodyPr>
          <a:lstStyle/>
          <a:p>
            <a:r>
              <a:rPr lang="en-US" sz="2000" b="1" dirty="0">
                <a:latin typeface="Alexandria"/>
              </a:rPr>
              <a:t>6.3 Risk Management &amp; Leverage</a:t>
            </a:r>
          </a:p>
          <a:p>
            <a:r>
              <a:rPr lang="en-US" sz="2000" dirty="0">
                <a:latin typeface="Alexandria"/>
              </a:rPr>
              <a:t>Leverage is more dangerous in downturns. If you have high debt and a property purchased at peak, a recession can hurt badly. </a:t>
            </a:r>
          </a:p>
          <a:p>
            <a:r>
              <a:rPr lang="en-US" sz="2000" dirty="0">
                <a:latin typeface="Alexandria"/>
              </a:rPr>
              <a:t>Knowing the cycle phase helps you calibrate your leverage, reserve planning, exit contingencies.</a:t>
            </a:r>
          </a:p>
        </p:txBody>
      </p:sp>
      <p:sp>
        <p:nvSpPr>
          <p:cNvPr id="4" name="مربع نص 3">
            <a:extLst>
              <a:ext uri="{FF2B5EF4-FFF2-40B4-BE49-F238E27FC236}">
                <a16:creationId xmlns:a16="http://schemas.microsoft.com/office/drawing/2014/main" id="{A8E3A0FD-6C10-A8CC-9ED8-F07C2B931EAC}"/>
              </a:ext>
            </a:extLst>
          </p:cNvPr>
          <p:cNvSpPr txBox="1"/>
          <p:nvPr/>
        </p:nvSpPr>
        <p:spPr>
          <a:xfrm>
            <a:off x="617280" y="822086"/>
            <a:ext cx="8060962" cy="523220"/>
          </a:xfrm>
          <a:prstGeom prst="rect">
            <a:avLst/>
          </a:prstGeom>
          <a:noFill/>
        </p:spPr>
        <p:txBody>
          <a:bodyPr wrap="square">
            <a:spAutoFit/>
          </a:bodyPr>
          <a:lstStyle/>
          <a:p>
            <a:pPr>
              <a:buNone/>
            </a:pPr>
            <a:r>
              <a:rPr lang="en-US" sz="2800" dirty="0">
                <a:latin typeface="Alexandria"/>
              </a:rPr>
              <a:t>6. Why Cycles Matter for the Real-Estate Investor ?</a:t>
            </a:r>
          </a:p>
        </p:txBody>
      </p:sp>
      <p:pic>
        <p:nvPicPr>
          <p:cNvPr id="5" name="صورة 4">
            <a:extLst>
              <a:ext uri="{FF2B5EF4-FFF2-40B4-BE49-F238E27FC236}">
                <a16:creationId xmlns:a16="http://schemas.microsoft.com/office/drawing/2014/main" id="{4D088C6C-B84A-6986-6C10-629AD7DAD16F}"/>
              </a:ext>
            </a:extLst>
          </p:cNvPr>
          <p:cNvPicPr>
            <a:picLocks noChangeAspect="1"/>
          </p:cNvPicPr>
          <p:nvPr/>
        </p:nvPicPr>
        <p:blipFill>
          <a:blip r:embed="rId3"/>
          <a:stretch>
            <a:fillRect/>
          </a:stretch>
        </p:blipFill>
        <p:spPr>
          <a:xfrm>
            <a:off x="3837860" y="3429000"/>
            <a:ext cx="4071871" cy="2287874"/>
          </a:xfrm>
          <a:prstGeom prst="rect">
            <a:avLst/>
          </a:prstGeom>
        </p:spPr>
      </p:pic>
    </p:spTree>
    <p:extLst>
      <p:ext uri="{BB962C8B-B14F-4D97-AF65-F5344CB8AC3E}">
        <p14:creationId xmlns:p14="http://schemas.microsoft.com/office/powerpoint/2010/main" val="34556861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41132-9096-9718-DFA3-23BE35401C4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DEF700F-5126-89EC-33EF-53E85189F6D5}"/>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8343E55B-A6B3-913E-F2E0-ABFB8B146490}"/>
              </a:ext>
            </a:extLst>
          </p:cNvPr>
          <p:cNvSpPr txBox="1"/>
          <p:nvPr/>
        </p:nvSpPr>
        <p:spPr>
          <a:xfrm>
            <a:off x="879045" y="1711877"/>
            <a:ext cx="7925873" cy="1631216"/>
          </a:xfrm>
          <a:prstGeom prst="rect">
            <a:avLst/>
          </a:prstGeom>
          <a:solidFill>
            <a:schemeClr val="bg1"/>
          </a:solidFill>
        </p:spPr>
        <p:txBody>
          <a:bodyPr wrap="square" rtlCol="0">
            <a:spAutoFit/>
          </a:bodyPr>
          <a:lstStyle/>
          <a:p>
            <a:r>
              <a:rPr lang="en-US" sz="2000" b="1" dirty="0">
                <a:latin typeface="Alexandria"/>
              </a:rPr>
              <a:t>6.4 Capital Market &amp; Financing Access</a:t>
            </a:r>
          </a:p>
          <a:p>
            <a:r>
              <a:rPr lang="en-US" sz="2000" dirty="0">
                <a:latin typeface="Alexandria"/>
              </a:rPr>
              <a:t>Financing availability changes with phases: credit tends to be more available and generous in expansion; tighter in downturn.</a:t>
            </a:r>
          </a:p>
          <a:p>
            <a:r>
              <a:rPr lang="en-US" sz="2000" dirty="0">
                <a:latin typeface="Alexandria"/>
              </a:rPr>
              <a:t> Understanding where you are helps you anticipate financing risk or opportunity. </a:t>
            </a:r>
          </a:p>
        </p:txBody>
      </p:sp>
      <p:pic>
        <p:nvPicPr>
          <p:cNvPr id="7" name="Graphic 21">
            <a:extLst>
              <a:ext uri="{FF2B5EF4-FFF2-40B4-BE49-F238E27FC236}">
                <a16:creationId xmlns:a16="http://schemas.microsoft.com/office/drawing/2014/main" id="{1240E3BC-D550-1C81-DF16-8B37B5522C3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 name="صورة 2">
            <a:extLst>
              <a:ext uri="{FF2B5EF4-FFF2-40B4-BE49-F238E27FC236}">
                <a16:creationId xmlns:a16="http://schemas.microsoft.com/office/drawing/2014/main" id="{ABE80E38-FCFE-735E-7C43-907E8E937FA7}"/>
              </a:ext>
            </a:extLst>
          </p:cNvPr>
          <p:cNvPicPr>
            <a:picLocks noChangeAspect="1"/>
          </p:cNvPicPr>
          <p:nvPr/>
        </p:nvPicPr>
        <p:blipFill>
          <a:blip r:embed="rId3"/>
          <a:stretch>
            <a:fillRect/>
          </a:stretch>
        </p:blipFill>
        <p:spPr>
          <a:xfrm>
            <a:off x="617280" y="666090"/>
            <a:ext cx="8187638" cy="755970"/>
          </a:xfrm>
          <a:prstGeom prst="rect">
            <a:avLst/>
          </a:prstGeom>
        </p:spPr>
      </p:pic>
      <p:pic>
        <p:nvPicPr>
          <p:cNvPr id="4" name="صورة 3">
            <a:extLst>
              <a:ext uri="{FF2B5EF4-FFF2-40B4-BE49-F238E27FC236}">
                <a16:creationId xmlns:a16="http://schemas.microsoft.com/office/drawing/2014/main" id="{21B4921B-71AC-2618-2BD4-FA0EAEE7DEDC}"/>
              </a:ext>
            </a:extLst>
          </p:cNvPr>
          <p:cNvPicPr>
            <a:picLocks noChangeAspect="1"/>
          </p:cNvPicPr>
          <p:nvPr/>
        </p:nvPicPr>
        <p:blipFill>
          <a:blip r:embed="rId4"/>
          <a:stretch>
            <a:fillRect/>
          </a:stretch>
        </p:blipFill>
        <p:spPr>
          <a:xfrm>
            <a:off x="8206552" y="2527485"/>
            <a:ext cx="3141042" cy="2617236"/>
          </a:xfrm>
          <a:prstGeom prst="rect">
            <a:avLst/>
          </a:prstGeom>
        </p:spPr>
      </p:pic>
      <p:sp>
        <p:nvSpPr>
          <p:cNvPr id="6" name="TextBox 47">
            <a:extLst>
              <a:ext uri="{FF2B5EF4-FFF2-40B4-BE49-F238E27FC236}">
                <a16:creationId xmlns:a16="http://schemas.microsoft.com/office/drawing/2014/main" id="{98F84AF0-B285-C800-8777-54AA901B7184}"/>
              </a:ext>
            </a:extLst>
          </p:cNvPr>
          <p:cNvSpPr txBox="1"/>
          <p:nvPr/>
        </p:nvSpPr>
        <p:spPr>
          <a:xfrm>
            <a:off x="879045" y="3543175"/>
            <a:ext cx="7065742" cy="1631216"/>
          </a:xfrm>
          <a:prstGeom prst="rect">
            <a:avLst/>
          </a:prstGeom>
          <a:solidFill>
            <a:schemeClr val="bg1"/>
          </a:solidFill>
        </p:spPr>
        <p:txBody>
          <a:bodyPr wrap="square" rtlCol="0">
            <a:spAutoFit/>
          </a:bodyPr>
          <a:lstStyle/>
          <a:p>
            <a:r>
              <a:rPr lang="en-US" sz="2000" b="1" dirty="0"/>
              <a:t>6.5 Opportunity Identification</a:t>
            </a:r>
          </a:p>
          <a:p>
            <a:r>
              <a:rPr lang="en-US" sz="2000" dirty="0"/>
              <a:t>Cycle phases create windows of opportunity: e.g., distressed assets in recession, development opportunities in early recovery, liquidity exits in late expansion.</a:t>
            </a:r>
          </a:p>
          <a:p>
            <a:r>
              <a:rPr lang="en-US" sz="2000" dirty="0"/>
              <a:t>Ignoring cycles means missing potential “sweet spots”.</a:t>
            </a:r>
          </a:p>
        </p:txBody>
      </p:sp>
    </p:spTree>
    <p:extLst>
      <p:ext uri="{BB962C8B-B14F-4D97-AF65-F5344CB8AC3E}">
        <p14:creationId xmlns:p14="http://schemas.microsoft.com/office/powerpoint/2010/main" val="2984818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2F9B6-34BA-B5B0-95CA-BE6B7F398FE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F8D86BD-DA94-F2EB-3B25-94A2CEC51C92}"/>
              </a:ext>
            </a:extLst>
          </p:cNvPr>
          <p:cNvSpPr/>
          <p:nvPr/>
        </p:nvSpPr>
        <p:spPr>
          <a:xfrm>
            <a:off x="617280" y="1483773"/>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a:t>Source:</a:t>
            </a:r>
            <a:r>
              <a:rPr lang="en-US"/>
              <a:t> United Nations, Department of Economic and Social Affairs, </a:t>
            </a:r>
            <a:r>
              <a:rPr lang="en-US" b="1"/>
              <a:t>World Urbanization Prospects: The 2018 Revision</a:t>
            </a:r>
            <a:r>
              <a:rPr lang="en-US"/>
              <a:t> </a:t>
            </a:r>
            <a:endParaRPr lang="en-US" dirty="0"/>
          </a:p>
        </p:txBody>
      </p:sp>
      <p:pic>
        <p:nvPicPr>
          <p:cNvPr id="7" name="Graphic 21">
            <a:extLst>
              <a:ext uri="{FF2B5EF4-FFF2-40B4-BE49-F238E27FC236}">
                <a16:creationId xmlns:a16="http://schemas.microsoft.com/office/drawing/2014/main" id="{F6F51D58-63E5-B856-C4BD-396F101EF48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مربع نص 2">
            <a:extLst>
              <a:ext uri="{FF2B5EF4-FFF2-40B4-BE49-F238E27FC236}">
                <a16:creationId xmlns:a16="http://schemas.microsoft.com/office/drawing/2014/main" id="{F56E38F5-A52B-6B2A-F728-FF839EF2A73D}"/>
              </a:ext>
            </a:extLst>
          </p:cNvPr>
          <p:cNvSpPr txBox="1"/>
          <p:nvPr/>
        </p:nvSpPr>
        <p:spPr>
          <a:xfrm>
            <a:off x="762000" y="802093"/>
            <a:ext cx="8179975" cy="523220"/>
          </a:xfrm>
          <a:prstGeom prst="rect">
            <a:avLst/>
          </a:prstGeom>
          <a:noFill/>
        </p:spPr>
        <p:txBody>
          <a:bodyPr wrap="square">
            <a:spAutoFit/>
          </a:bodyPr>
          <a:lstStyle/>
          <a:p>
            <a:r>
              <a:rPr lang="en-US" sz="2800" dirty="0"/>
              <a:t>7. Empirical </a:t>
            </a:r>
            <a:r>
              <a:rPr lang="en-US" sz="2800" dirty="0">
                <a:latin typeface="Alexandria"/>
              </a:rPr>
              <a:t>Evidence</a:t>
            </a:r>
          </a:p>
        </p:txBody>
      </p:sp>
      <p:sp>
        <p:nvSpPr>
          <p:cNvPr id="4" name="TextBox 47">
            <a:extLst>
              <a:ext uri="{FF2B5EF4-FFF2-40B4-BE49-F238E27FC236}">
                <a16:creationId xmlns:a16="http://schemas.microsoft.com/office/drawing/2014/main" id="{AD766039-A8F5-E52B-60AA-C9D98B466391}"/>
              </a:ext>
            </a:extLst>
          </p:cNvPr>
          <p:cNvSpPr txBox="1"/>
          <p:nvPr/>
        </p:nvSpPr>
        <p:spPr>
          <a:xfrm>
            <a:off x="990793" y="1711370"/>
            <a:ext cx="2876670" cy="3477875"/>
          </a:xfrm>
          <a:prstGeom prst="rect">
            <a:avLst/>
          </a:prstGeom>
          <a:noFill/>
        </p:spPr>
        <p:txBody>
          <a:bodyPr wrap="square" rtlCol="0">
            <a:spAutoFit/>
          </a:bodyPr>
          <a:lstStyle/>
          <a:p>
            <a:r>
              <a:rPr lang="en-US" sz="2000" b="1" dirty="0">
                <a:latin typeface="Alexandria"/>
              </a:rPr>
              <a:t>7.1 Cycle Chart: Occupancy vs Time</a:t>
            </a:r>
          </a:p>
          <a:p>
            <a:endParaRPr lang="en-US" sz="2000" b="1" dirty="0">
              <a:latin typeface="Alexandria"/>
            </a:endParaRPr>
          </a:p>
          <a:p>
            <a:r>
              <a:rPr lang="en-US" sz="2000" dirty="0">
                <a:latin typeface="Alexandria"/>
              </a:rPr>
              <a:t>These charts show how as time passes (x-axis) occupancy (or rental rates) move along a wave: trough → recovery → expansion → oversupply → recession → trough again.</a:t>
            </a:r>
          </a:p>
        </p:txBody>
      </p:sp>
      <p:pic>
        <p:nvPicPr>
          <p:cNvPr id="5" name="صورة 4">
            <a:extLst>
              <a:ext uri="{FF2B5EF4-FFF2-40B4-BE49-F238E27FC236}">
                <a16:creationId xmlns:a16="http://schemas.microsoft.com/office/drawing/2014/main" id="{DAC3B4E6-9753-4DE0-54D4-03F40F3132CD}"/>
              </a:ext>
            </a:extLst>
          </p:cNvPr>
          <p:cNvPicPr>
            <a:picLocks noChangeAspect="1"/>
          </p:cNvPicPr>
          <p:nvPr/>
        </p:nvPicPr>
        <p:blipFill>
          <a:blip r:embed="rId4"/>
          <a:stretch>
            <a:fillRect/>
          </a:stretch>
        </p:blipFill>
        <p:spPr>
          <a:xfrm>
            <a:off x="3867463" y="1595658"/>
            <a:ext cx="7143750" cy="4410075"/>
          </a:xfrm>
          <a:prstGeom prst="rect">
            <a:avLst/>
          </a:prstGeom>
        </p:spPr>
      </p:pic>
    </p:spTree>
    <p:extLst>
      <p:ext uri="{BB962C8B-B14F-4D97-AF65-F5344CB8AC3E}">
        <p14:creationId xmlns:p14="http://schemas.microsoft.com/office/powerpoint/2010/main" val="20931724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CA952-5B6E-7F6C-4187-78D2580FF9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7C85E31-2199-2CA1-5DA1-79AA9FED5FC3}"/>
              </a:ext>
            </a:extLst>
          </p:cNvPr>
          <p:cNvSpPr/>
          <p:nvPr/>
        </p:nvSpPr>
        <p:spPr>
          <a:xfrm>
            <a:off x="617280" y="1483773"/>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a:t>Source:</a:t>
            </a:r>
            <a:r>
              <a:rPr lang="en-US"/>
              <a:t> United Nations, Department of Economic and Social Affairs, </a:t>
            </a:r>
            <a:r>
              <a:rPr lang="en-US" b="1"/>
              <a:t>World Urbanization Prospects: The 2018 Revision</a:t>
            </a:r>
            <a:r>
              <a:rPr lang="en-US"/>
              <a:t> </a:t>
            </a:r>
            <a:endParaRPr lang="en-US" dirty="0"/>
          </a:p>
        </p:txBody>
      </p:sp>
      <p:pic>
        <p:nvPicPr>
          <p:cNvPr id="7" name="Graphic 21">
            <a:extLst>
              <a:ext uri="{FF2B5EF4-FFF2-40B4-BE49-F238E27FC236}">
                <a16:creationId xmlns:a16="http://schemas.microsoft.com/office/drawing/2014/main" id="{8B33D84F-D73C-CF23-F92C-C08E3049E5C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مربع نص 2">
            <a:extLst>
              <a:ext uri="{FF2B5EF4-FFF2-40B4-BE49-F238E27FC236}">
                <a16:creationId xmlns:a16="http://schemas.microsoft.com/office/drawing/2014/main" id="{CBD34719-CCC8-6F97-C48A-D8F0287DC40B}"/>
              </a:ext>
            </a:extLst>
          </p:cNvPr>
          <p:cNvSpPr txBox="1"/>
          <p:nvPr/>
        </p:nvSpPr>
        <p:spPr>
          <a:xfrm>
            <a:off x="762000" y="802093"/>
            <a:ext cx="8179975" cy="523220"/>
          </a:xfrm>
          <a:prstGeom prst="rect">
            <a:avLst/>
          </a:prstGeom>
          <a:noFill/>
        </p:spPr>
        <p:txBody>
          <a:bodyPr wrap="square">
            <a:spAutoFit/>
          </a:bodyPr>
          <a:lstStyle/>
          <a:p>
            <a:r>
              <a:rPr lang="en-US" sz="2800" dirty="0">
                <a:latin typeface="Alexandria"/>
              </a:rPr>
              <a:t>7. Empirical Evidence</a:t>
            </a:r>
          </a:p>
        </p:txBody>
      </p:sp>
      <p:sp>
        <p:nvSpPr>
          <p:cNvPr id="4" name="TextBox 47">
            <a:extLst>
              <a:ext uri="{FF2B5EF4-FFF2-40B4-BE49-F238E27FC236}">
                <a16:creationId xmlns:a16="http://schemas.microsoft.com/office/drawing/2014/main" id="{8D089018-831D-B02E-B81C-2E881371F8F1}"/>
              </a:ext>
            </a:extLst>
          </p:cNvPr>
          <p:cNvSpPr txBox="1"/>
          <p:nvPr/>
        </p:nvSpPr>
        <p:spPr>
          <a:xfrm>
            <a:off x="762000" y="1711370"/>
            <a:ext cx="8307049" cy="4199611"/>
          </a:xfrm>
          <a:prstGeom prst="rect">
            <a:avLst/>
          </a:prstGeom>
          <a:noFill/>
        </p:spPr>
        <p:txBody>
          <a:bodyPr wrap="square" rtlCol="0">
            <a:spAutoFit/>
          </a:bodyPr>
          <a:lstStyle/>
          <a:p>
            <a:r>
              <a:rPr lang="en-US" sz="2000" b="1" dirty="0">
                <a:latin typeface="Alexandria"/>
              </a:rPr>
              <a:t>7.2 Empirical Cycle Durations &amp; Returns</a:t>
            </a:r>
          </a:p>
          <a:p>
            <a:endParaRPr lang="en-US" sz="2000" dirty="0">
              <a:latin typeface="Alexandria"/>
            </a:endParaRPr>
          </a:p>
          <a:p>
            <a:r>
              <a:rPr lang="en-US" sz="2000" dirty="0">
                <a:latin typeface="Alexandria"/>
              </a:rPr>
              <a:t>The “complete real-estate market cycle” (peak to peak) in the US has averaged about 18 years. </a:t>
            </a:r>
            <a:br>
              <a:rPr lang="en-US" sz="2000" dirty="0">
                <a:latin typeface="Alexandria"/>
              </a:rPr>
            </a:br>
            <a:r>
              <a:rPr lang="en-US" sz="2000" dirty="0">
                <a:latin typeface="Alexandria"/>
              </a:rPr>
              <a:t>They provide a table comparing three cycles:</a:t>
            </a:r>
          </a:p>
          <a:p>
            <a:endParaRPr lang="en-US" sz="2000" dirty="0">
              <a:latin typeface="Alexandria"/>
            </a:endParaRPr>
          </a:p>
          <a:p>
            <a:pPr marL="342900" indent="-342900">
              <a:lnSpc>
                <a:spcPct val="150000"/>
              </a:lnSpc>
              <a:buFont typeface="Arial" panose="020B0604020202020204" pitchFamily="34" charset="0"/>
              <a:buChar char="•"/>
            </a:pPr>
            <a:r>
              <a:rPr lang="en-US" sz="2000" dirty="0">
                <a:latin typeface="Alexandria"/>
              </a:rPr>
              <a:t>Sept 1972 – Aug 1989: ~16 years 11 months, average annual return 13.9%. </a:t>
            </a:r>
          </a:p>
          <a:p>
            <a:pPr marL="342900" indent="-342900">
              <a:lnSpc>
                <a:spcPct val="150000"/>
              </a:lnSpc>
              <a:buFont typeface="Arial" panose="020B0604020202020204" pitchFamily="34" charset="0"/>
              <a:buChar char="•"/>
            </a:pPr>
            <a:r>
              <a:rPr lang="en-US" sz="2000" dirty="0">
                <a:latin typeface="Alexandria"/>
              </a:rPr>
              <a:t>Aug 1989 – Jan 2007: ~17 yrs 5 </a:t>
            </a:r>
            <a:r>
              <a:rPr lang="en-US" sz="2000" dirty="0" err="1">
                <a:latin typeface="Alexandria"/>
              </a:rPr>
              <a:t>mos</a:t>
            </a:r>
            <a:r>
              <a:rPr lang="en-US" sz="2000" dirty="0">
                <a:latin typeface="Alexandria"/>
              </a:rPr>
              <a:t>, average return 14.3%. </a:t>
            </a:r>
          </a:p>
          <a:p>
            <a:pPr marL="342900" indent="-342900">
              <a:lnSpc>
                <a:spcPct val="150000"/>
              </a:lnSpc>
              <a:buFont typeface="Arial" panose="020B0604020202020204" pitchFamily="34" charset="0"/>
              <a:buChar char="•"/>
            </a:pPr>
            <a:r>
              <a:rPr lang="en-US" sz="2000" dirty="0">
                <a:latin typeface="Alexandria"/>
              </a:rPr>
              <a:t>Jan 2007 – present (at time of writing): 10 yrs 7 </a:t>
            </a:r>
            <a:r>
              <a:rPr lang="en-US" sz="2000" dirty="0" err="1">
                <a:latin typeface="Alexandria"/>
              </a:rPr>
              <a:t>mos</a:t>
            </a:r>
            <a:r>
              <a:rPr lang="en-US" sz="2000" dirty="0">
                <a:latin typeface="Alexandria"/>
              </a:rPr>
              <a:t> to date, average return 4.6% to date. This shows how cycles can be long, and returns vary greatly depending on timing and phase.</a:t>
            </a:r>
          </a:p>
        </p:txBody>
      </p:sp>
      <p:pic>
        <p:nvPicPr>
          <p:cNvPr id="2" name="صورة 1">
            <a:extLst>
              <a:ext uri="{FF2B5EF4-FFF2-40B4-BE49-F238E27FC236}">
                <a16:creationId xmlns:a16="http://schemas.microsoft.com/office/drawing/2014/main" id="{745F6EE8-71CD-D186-2C32-A72D00B8616E}"/>
              </a:ext>
            </a:extLst>
          </p:cNvPr>
          <p:cNvPicPr>
            <a:picLocks noChangeAspect="1"/>
          </p:cNvPicPr>
          <p:nvPr/>
        </p:nvPicPr>
        <p:blipFill>
          <a:blip r:embed="rId4"/>
          <a:stretch>
            <a:fillRect/>
          </a:stretch>
        </p:blipFill>
        <p:spPr>
          <a:xfrm>
            <a:off x="8941975" y="2557462"/>
            <a:ext cx="2488025" cy="1743075"/>
          </a:xfrm>
          <a:prstGeom prst="rect">
            <a:avLst/>
          </a:prstGeom>
        </p:spPr>
      </p:pic>
    </p:spTree>
    <p:extLst>
      <p:ext uri="{BB962C8B-B14F-4D97-AF65-F5344CB8AC3E}">
        <p14:creationId xmlns:p14="http://schemas.microsoft.com/office/powerpoint/2010/main" val="36398410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9B8B8-63E3-647C-9440-028CE288FBD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6E5C644-4444-3052-9306-C9FA9D33C980}"/>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7FA3CACB-ACC1-B905-0CDB-E988DBB9DF12}"/>
              </a:ext>
            </a:extLst>
          </p:cNvPr>
          <p:cNvSpPr txBox="1"/>
          <p:nvPr/>
        </p:nvSpPr>
        <p:spPr>
          <a:xfrm>
            <a:off x="866932" y="1975171"/>
            <a:ext cx="5893633" cy="3170099"/>
          </a:xfrm>
          <a:prstGeom prst="rect">
            <a:avLst/>
          </a:prstGeom>
          <a:noFill/>
        </p:spPr>
        <p:txBody>
          <a:bodyPr wrap="square" rtlCol="0">
            <a:spAutoFit/>
          </a:bodyPr>
          <a:lstStyle/>
          <a:p>
            <a:r>
              <a:rPr lang="en-US" sz="2000" b="1" dirty="0">
                <a:latin typeface="Alexandria"/>
              </a:rPr>
              <a:t>7.3 International Evidence of Cycles</a:t>
            </a:r>
          </a:p>
          <a:p>
            <a:r>
              <a:rPr lang="en-US" sz="2000" dirty="0">
                <a:latin typeface="Alexandria"/>
              </a:rPr>
              <a:t>From the “Global Real Estate Markets: Cycles and Fundamentals” study:</a:t>
            </a:r>
          </a:p>
          <a:p>
            <a:r>
              <a:rPr lang="en-US" sz="2000" dirty="0">
                <a:latin typeface="Alexandria"/>
              </a:rPr>
              <a:t>The re is surprisingly high correlations among international real‐estate markets, despite segmentation. </a:t>
            </a:r>
          </a:p>
          <a:p>
            <a:r>
              <a:rPr lang="en-US" sz="2000" dirty="0">
                <a:latin typeface="Alexandria"/>
              </a:rPr>
              <a:t>They argue that real-estate returns move together due to shared macro fundamentals (GNP growth, credit, etc.). Thus, cycle awareness is not just local but global.</a:t>
            </a:r>
          </a:p>
          <a:p>
            <a:endParaRPr lang="en-US" sz="2000" dirty="0">
              <a:latin typeface="Alexandria"/>
            </a:endParaRPr>
          </a:p>
        </p:txBody>
      </p:sp>
      <p:pic>
        <p:nvPicPr>
          <p:cNvPr id="7" name="Graphic 21">
            <a:extLst>
              <a:ext uri="{FF2B5EF4-FFF2-40B4-BE49-F238E27FC236}">
                <a16:creationId xmlns:a16="http://schemas.microsoft.com/office/drawing/2014/main" id="{1A2705E4-94E4-4E0C-3FE0-8ED1F2057D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مربع نص 2">
            <a:extLst>
              <a:ext uri="{FF2B5EF4-FFF2-40B4-BE49-F238E27FC236}">
                <a16:creationId xmlns:a16="http://schemas.microsoft.com/office/drawing/2014/main" id="{903064DB-223E-49E6-E7B3-9E122B44306D}"/>
              </a:ext>
            </a:extLst>
          </p:cNvPr>
          <p:cNvSpPr txBox="1"/>
          <p:nvPr/>
        </p:nvSpPr>
        <p:spPr>
          <a:xfrm>
            <a:off x="762000" y="802093"/>
            <a:ext cx="8179975" cy="523220"/>
          </a:xfrm>
          <a:prstGeom prst="rect">
            <a:avLst/>
          </a:prstGeom>
          <a:noFill/>
        </p:spPr>
        <p:txBody>
          <a:bodyPr wrap="square">
            <a:spAutoFit/>
          </a:bodyPr>
          <a:lstStyle/>
          <a:p>
            <a:r>
              <a:rPr lang="en-US" sz="2800" dirty="0">
                <a:latin typeface="Alexandria"/>
              </a:rPr>
              <a:t>7. Empirical Evidence</a:t>
            </a:r>
          </a:p>
        </p:txBody>
      </p:sp>
      <p:pic>
        <p:nvPicPr>
          <p:cNvPr id="2" name="صورة 1">
            <a:extLst>
              <a:ext uri="{FF2B5EF4-FFF2-40B4-BE49-F238E27FC236}">
                <a16:creationId xmlns:a16="http://schemas.microsoft.com/office/drawing/2014/main" id="{584C48C6-2C2F-1490-72D6-C6E6BDC2F13A}"/>
              </a:ext>
            </a:extLst>
          </p:cNvPr>
          <p:cNvPicPr>
            <a:picLocks noChangeAspect="1"/>
          </p:cNvPicPr>
          <p:nvPr/>
        </p:nvPicPr>
        <p:blipFill>
          <a:blip r:embed="rId3"/>
          <a:stretch>
            <a:fillRect/>
          </a:stretch>
        </p:blipFill>
        <p:spPr>
          <a:xfrm>
            <a:off x="7420132" y="2173808"/>
            <a:ext cx="3701867" cy="2772827"/>
          </a:xfrm>
          <a:prstGeom prst="rect">
            <a:avLst/>
          </a:prstGeom>
        </p:spPr>
      </p:pic>
    </p:spTree>
    <p:extLst>
      <p:ext uri="{BB962C8B-B14F-4D97-AF65-F5344CB8AC3E}">
        <p14:creationId xmlns:p14="http://schemas.microsoft.com/office/powerpoint/2010/main" val="1512591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BDE8D-DE07-8C6C-D1EA-312D505BF8A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67CBB0D-8226-6E3B-1F2B-11B78965F93B}"/>
              </a:ext>
            </a:extLst>
          </p:cNvPr>
          <p:cNvSpPr/>
          <p:nvPr/>
        </p:nvSpPr>
        <p:spPr>
          <a:xfrm>
            <a:off x="497359"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surge is attributed to the shortage of quality office space and the lack of new supply.</a:t>
            </a:r>
          </a:p>
          <a:p>
            <a:r>
              <a:rPr lang="en-US" dirty="0"/>
              <a:t>The demand for office leases in 2024 rose by 24% compared to the previous year, indicating a robust market. However, there was a decrease in the average size of leased spaces, suggesting a trend towards more flexible office solutions</a:t>
            </a:r>
          </a:p>
          <a:p>
            <a:pPr algn="ctr"/>
            <a:r>
              <a:rPr lang="en-US" dirty="0"/>
              <a:t>        | 12               | 200,000         || Year | Average Rent (USD/m²/year) | Vacancy Rate (%) | New Supply (m²) | GDP Growth (%) |</a:t>
            </a:r>
          </a:p>
          <a:p>
            <a:pPr algn="ctr"/>
            <a:r>
              <a:rPr lang="en-US" dirty="0"/>
              <a:t>| ---- | -------------------------- | ---------------- | --------------- | -------------- |</a:t>
            </a:r>
          </a:p>
          <a:p>
            <a:pPr algn="ctr"/>
            <a:r>
              <a:rPr lang="en-US" dirty="0"/>
              <a:t>| 2018 | 430                        | 12               | 200,000         | 2.8            |</a:t>
            </a:r>
          </a:p>
          <a:p>
            <a:pPr algn="ctr"/>
            <a:r>
              <a:rPr lang="en-US" dirty="0"/>
              <a:t>| 2019 | 410                        | 14               | 250,000         | 2.3            |</a:t>
            </a:r>
          </a:p>
          <a:p>
            <a:pPr algn="ctr"/>
            <a:r>
              <a:rPr lang="en-US" dirty="0"/>
              <a:t>| 2020 | 370                        | 20               | 150,000         | –6.0           |</a:t>
            </a:r>
          </a:p>
          <a:p>
            <a:pPr algn="ctr"/>
            <a:r>
              <a:rPr lang="en-US" dirty="0"/>
              <a:t>| 2021 | 385                        | 18               | 100,000         | 3.5            |</a:t>
            </a:r>
          </a:p>
          <a:p>
            <a:pPr algn="ctr"/>
            <a:r>
              <a:rPr lang="en-US" dirty="0"/>
              <a:t>| 2022 | 410                        | 15               | 180,000         | 5.0            |</a:t>
            </a:r>
          </a:p>
          <a:p>
            <a:pPr algn="ctr"/>
            <a:r>
              <a:rPr lang="en-US" dirty="0"/>
              <a:t> 2.8            |</a:t>
            </a:r>
          </a:p>
          <a:p>
            <a:pPr algn="ctr"/>
            <a:r>
              <a:rPr lang="en-US" dirty="0"/>
              <a:t>| 2019 | 410                        | 14               | 250,000         | 2.3            |</a:t>
            </a:r>
          </a:p>
          <a:p>
            <a:pPr algn="ctr"/>
            <a:r>
              <a:rPr lang="en-US" dirty="0"/>
              <a:t>| 2020 | 370                        | 20               | 150,000         | –6.0           |</a:t>
            </a:r>
          </a:p>
          <a:p>
            <a:pPr algn="ctr"/>
            <a:r>
              <a:rPr lang="en-US" dirty="0"/>
              <a:t>| 2021 | 385                        | 18               | 100,000         | 3.5            |</a:t>
            </a:r>
          </a:p>
          <a:p>
            <a:pPr algn="ctr"/>
            <a:r>
              <a:rPr lang="en-US" dirty="0"/>
              <a:t>| 2022 | 410                        | 15               | 180,000         | 5.0            |</a:t>
            </a:r>
          </a:p>
        </p:txBody>
      </p:sp>
      <p:pic>
        <p:nvPicPr>
          <p:cNvPr id="7" name="Graphic 21">
            <a:extLst>
              <a:ext uri="{FF2B5EF4-FFF2-40B4-BE49-F238E27FC236}">
                <a16:creationId xmlns:a16="http://schemas.microsoft.com/office/drawing/2014/main" id="{D1568CB1-3648-FE2C-3B77-F3C667F3A84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7">
            <a:extLst>
              <a:ext uri="{FF2B5EF4-FFF2-40B4-BE49-F238E27FC236}">
                <a16:creationId xmlns:a16="http://schemas.microsoft.com/office/drawing/2014/main" id="{2DB12200-B516-14B7-7741-0333F51B9B86}"/>
              </a:ext>
            </a:extLst>
          </p:cNvPr>
          <p:cNvSpPr txBox="1"/>
          <p:nvPr/>
        </p:nvSpPr>
        <p:spPr>
          <a:xfrm>
            <a:off x="762000" y="1611428"/>
            <a:ext cx="10548078" cy="2862322"/>
          </a:xfrm>
          <a:prstGeom prst="rect">
            <a:avLst/>
          </a:prstGeom>
          <a:solidFill>
            <a:schemeClr val="bg1"/>
          </a:solidFill>
        </p:spPr>
        <p:txBody>
          <a:bodyPr wrap="square" rtlCol="0">
            <a:spAutoFit/>
          </a:bodyPr>
          <a:lstStyle/>
          <a:p>
            <a:r>
              <a:rPr lang="en-US" sz="2000" b="1" dirty="0">
                <a:latin typeface="Alexandria"/>
              </a:rPr>
              <a:t>7.4 Case Study Evidence: Spain, Ireland, China</a:t>
            </a:r>
          </a:p>
          <a:p>
            <a:pPr marL="342900" indent="-342900">
              <a:buFont typeface="Wingdings" panose="05000000000000000000" pitchFamily="2" charset="2"/>
              <a:buChar char="q"/>
            </a:pPr>
            <a:r>
              <a:rPr lang="en-US" sz="2000" dirty="0">
                <a:latin typeface="Alexandria"/>
              </a:rPr>
              <a:t>Spanish property bubble: from 1985-2008 strong price rise, then collapse after 2008 with &gt;30 % price fall by 2013. </a:t>
            </a:r>
          </a:p>
          <a:p>
            <a:pPr marL="342900" indent="-342900">
              <a:buFont typeface="Wingdings" panose="05000000000000000000" pitchFamily="2" charset="2"/>
              <a:buChar char="q"/>
            </a:pPr>
            <a:r>
              <a:rPr lang="en-US" sz="2000" dirty="0">
                <a:latin typeface="Alexandria"/>
              </a:rPr>
              <a:t>Irish property bubble: prices peaked around 2006, then fell by ~35% by 2010; Dublin prices down ~56% from peak. </a:t>
            </a:r>
          </a:p>
          <a:p>
            <a:pPr marL="342900" indent="-342900">
              <a:buFont typeface="Wingdings" panose="05000000000000000000" pitchFamily="2" charset="2"/>
              <a:buChar char="q"/>
            </a:pPr>
            <a:r>
              <a:rPr lang="en-US" sz="2000" dirty="0">
                <a:latin typeface="Alexandria"/>
              </a:rPr>
              <a:t>Chinese property bubble (2005-2011): rapid housing price inflation, large numbers of vacant apartments, high price-to-income ratios; speculative construction. </a:t>
            </a:r>
          </a:p>
          <a:p>
            <a:pPr marL="342900" indent="-342900">
              <a:buFont typeface="Wingdings" panose="05000000000000000000" pitchFamily="2" charset="2"/>
              <a:buChar char="q"/>
            </a:pPr>
            <a:endParaRPr lang="en-US" sz="2000" dirty="0">
              <a:latin typeface="Alexandria"/>
            </a:endParaRPr>
          </a:p>
          <a:p>
            <a:r>
              <a:rPr lang="en-US" sz="2000" dirty="0">
                <a:latin typeface="Alexandria"/>
              </a:rPr>
              <a:t>These are real examples of expansion → peak → contraction cycles in real estate.</a:t>
            </a:r>
          </a:p>
        </p:txBody>
      </p:sp>
      <p:sp>
        <p:nvSpPr>
          <p:cNvPr id="3" name="مربع نص 2">
            <a:extLst>
              <a:ext uri="{FF2B5EF4-FFF2-40B4-BE49-F238E27FC236}">
                <a16:creationId xmlns:a16="http://schemas.microsoft.com/office/drawing/2014/main" id="{8A170818-701F-9C66-7E2F-BD0462BAB8AA}"/>
              </a:ext>
            </a:extLst>
          </p:cNvPr>
          <p:cNvSpPr txBox="1"/>
          <p:nvPr/>
        </p:nvSpPr>
        <p:spPr>
          <a:xfrm>
            <a:off x="762000" y="802093"/>
            <a:ext cx="8179975" cy="523220"/>
          </a:xfrm>
          <a:prstGeom prst="rect">
            <a:avLst/>
          </a:prstGeom>
          <a:noFill/>
        </p:spPr>
        <p:txBody>
          <a:bodyPr wrap="square">
            <a:spAutoFit/>
          </a:bodyPr>
          <a:lstStyle/>
          <a:p>
            <a:r>
              <a:rPr lang="en-US" sz="2800" dirty="0">
                <a:latin typeface="Alexandria"/>
              </a:rPr>
              <a:t>7. Empirical Evidence</a:t>
            </a:r>
          </a:p>
        </p:txBody>
      </p:sp>
      <p:pic>
        <p:nvPicPr>
          <p:cNvPr id="1026" name="Picture 2" descr="Property Bubble ...">
            <a:extLst>
              <a:ext uri="{FF2B5EF4-FFF2-40B4-BE49-F238E27FC236}">
                <a16:creationId xmlns:a16="http://schemas.microsoft.com/office/drawing/2014/main" id="{225DBBDA-05D7-6091-8D0D-D24B37D24D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9731" y="4446472"/>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37616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80F1F-7760-6BAE-C407-0817608479A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DFC8649-C57C-E5E4-31CB-A57E6EE5D65A}"/>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5BF5C565-F081-FAAC-3CCA-4BB3DACBFF91}"/>
              </a:ext>
            </a:extLst>
          </p:cNvPr>
          <p:cNvSpPr txBox="1"/>
          <p:nvPr/>
        </p:nvSpPr>
        <p:spPr>
          <a:xfrm>
            <a:off x="879045" y="1823793"/>
            <a:ext cx="10289190" cy="3477875"/>
          </a:xfrm>
          <a:prstGeom prst="rect">
            <a:avLst/>
          </a:prstGeom>
          <a:solidFill>
            <a:schemeClr val="accent1">
              <a:lumMod val="20000"/>
              <a:lumOff val="80000"/>
            </a:schemeClr>
          </a:solidFill>
        </p:spPr>
        <p:txBody>
          <a:bodyPr wrap="square" rtlCol="0">
            <a:spAutoFit/>
          </a:bodyPr>
          <a:lstStyle/>
          <a:p>
            <a:r>
              <a:rPr lang="en-US" sz="2000" b="1" dirty="0">
                <a:latin typeface="Alexandria"/>
              </a:rPr>
              <a:t>8.1 Case Study A: US Commercial Real Estate 2007–2012</a:t>
            </a:r>
          </a:p>
          <a:p>
            <a:r>
              <a:rPr lang="en-US" sz="2000" dirty="0">
                <a:latin typeface="Alexandria"/>
              </a:rPr>
              <a:t>In the US, the commercial real-estate market peaked around early 2007, then experienced a sharp downturn with the broader financial crisis. According to NAREIT:</a:t>
            </a:r>
          </a:p>
          <a:p>
            <a:r>
              <a:rPr lang="en-US" sz="2000" dirty="0">
                <a:latin typeface="Alexandria"/>
              </a:rPr>
              <a:t>Peak-to-trough severity: –68.3% (for listed real-estate investment trusts) in that cycle. </a:t>
            </a:r>
          </a:p>
          <a:p>
            <a:r>
              <a:rPr lang="en-US" sz="2000" dirty="0">
                <a:latin typeface="Alexandria"/>
              </a:rPr>
              <a:t>Duration of downturn ~25 months. Recovery to prior peak value took 41 months. </a:t>
            </a:r>
          </a:p>
          <a:p>
            <a:endParaRPr lang="en-US" sz="2000" b="1" dirty="0">
              <a:latin typeface="Alexandria"/>
            </a:endParaRPr>
          </a:p>
          <a:p>
            <a:r>
              <a:rPr lang="en-US" sz="2000" b="1" dirty="0">
                <a:latin typeface="Alexandria"/>
              </a:rPr>
              <a:t>Lessons for investor</a:t>
            </a:r>
            <a:r>
              <a:rPr lang="en-US" sz="2000" dirty="0">
                <a:latin typeface="Alexandria"/>
              </a:rPr>
              <a:t>:</a:t>
            </a:r>
          </a:p>
          <a:p>
            <a:r>
              <a:rPr lang="en-US" sz="2000" dirty="0">
                <a:latin typeface="Alexandria"/>
              </a:rPr>
              <a:t>Investing at or near the peak exposed investors to large downside.</a:t>
            </a:r>
          </a:p>
          <a:p>
            <a:r>
              <a:rPr lang="en-US" sz="2000" dirty="0">
                <a:latin typeface="Alexandria"/>
              </a:rPr>
              <a:t>Recovering from the trough took years, so patience and holding power were important.</a:t>
            </a:r>
          </a:p>
          <a:p>
            <a:r>
              <a:rPr lang="en-US" sz="2000" dirty="0">
                <a:latin typeface="Alexandria"/>
              </a:rPr>
              <a:t>The role of credit and leverage was amplified: the downturn was deeper because of the broader credit crisis.</a:t>
            </a:r>
          </a:p>
        </p:txBody>
      </p:sp>
      <p:pic>
        <p:nvPicPr>
          <p:cNvPr id="7" name="Graphic 21">
            <a:extLst>
              <a:ext uri="{FF2B5EF4-FFF2-40B4-BE49-F238E27FC236}">
                <a16:creationId xmlns:a16="http://schemas.microsoft.com/office/drawing/2014/main" id="{FBE9354F-AFAE-74B4-E2EA-C63BCB57333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9F9A5795-A2C0-F780-07C2-7724A77CF531}"/>
              </a:ext>
            </a:extLst>
          </p:cNvPr>
          <p:cNvSpPr txBox="1"/>
          <p:nvPr/>
        </p:nvSpPr>
        <p:spPr>
          <a:xfrm>
            <a:off x="762001" y="784768"/>
            <a:ext cx="8916849" cy="523220"/>
          </a:xfrm>
          <a:prstGeom prst="rect">
            <a:avLst/>
          </a:prstGeom>
          <a:noFill/>
        </p:spPr>
        <p:txBody>
          <a:bodyPr wrap="square">
            <a:spAutoFit/>
          </a:bodyPr>
          <a:lstStyle/>
          <a:p>
            <a:r>
              <a:rPr lang="en-US" sz="2800" dirty="0">
                <a:latin typeface="Alexandria"/>
              </a:rPr>
              <a:t>8. Case Studies</a:t>
            </a:r>
          </a:p>
        </p:txBody>
      </p:sp>
    </p:spTree>
    <p:extLst>
      <p:ext uri="{BB962C8B-B14F-4D97-AF65-F5344CB8AC3E}">
        <p14:creationId xmlns:p14="http://schemas.microsoft.com/office/powerpoint/2010/main" val="2475292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22129-E3C7-D3B8-3C6A-3903F2751F3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A1DDA09-2B25-4F4E-6858-290FF36CF7B4}"/>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42AAFDCD-8811-B8B9-B230-63635C0262A1}"/>
              </a:ext>
            </a:extLst>
          </p:cNvPr>
          <p:cNvSpPr txBox="1"/>
          <p:nvPr/>
        </p:nvSpPr>
        <p:spPr>
          <a:xfrm>
            <a:off x="879044" y="1766858"/>
            <a:ext cx="10063775" cy="3477875"/>
          </a:xfrm>
          <a:prstGeom prst="rect">
            <a:avLst/>
          </a:prstGeom>
          <a:solidFill>
            <a:schemeClr val="accent1">
              <a:lumMod val="20000"/>
              <a:lumOff val="80000"/>
            </a:schemeClr>
          </a:solidFill>
        </p:spPr>
        <p:txBody>
          <a:bodyPr wrap="square" rtlCol="0">
            <a:spAutoFit/>
          </a:bodyPr>
          <a:lstStyle/>
          <a:p>
            <a:r>
              <a:rPr lang="en-US" sz="2000" b="1" dirty="0">
                <a:latin typeface="Alexandria"/>
              </a:rPr>
              <a:t>8.2 Case Study B: Residential Real Estate in Spain (1985-2013)</a:t>
            </a:r>
          </a:p>
          <a:p>
            <a:r>
              <a:rPr lang="en-US" sz="2000" dirty="0">
                <a:latin typeface="Alexandria"/>
              </a:rPr>
              <a:t>Spain saw a long period of housing price boom (1985-2008), followed by a dramatic contraction post-2008: by 2013, property values had fallen over 30% from the 2007 peak. </a:t>
            </a:r>
          </a:p>
          <a:p>
            <a:endParaRPr lang="en-US" sz="2000" b="1" dirty="0">
              <a:latin typeface="Alexandria"/>
            </a:endParaRPr>
          </a:p>
          <a:p>
            <a:r>
              <a:rPr lang="en-US" sz="2000" b="1" dirty="0">
                <a:latin typeface="Alexandria"/>
              </a:rPr>
              <a:t>Investor take-aways</a:t>
            </a:r>
            <a:r>
              <a:rPr lang="en-US" sz="2000" dirty="0">
                <a:latin typeface="Alexandria"/>
              </a:rPr>
              <a:t>:</a:t>
            </a:r>
          </a:p>
          <a:p>
            <a:r>
              <a:rPr lang="en-US" sz="2000" dirty="0">
                <a:latin typeface="Alexandria"/>
              </a:rPr>
              <a:t>A sustained boom encouraged speculative construction, which created oversupply (especially in some regions) and left markets vulnerable.</a:t>
            </a:r>
          </a:p>
          <a:p>
            <a:r>
              <a:rPr lang="en-US" sz="2000" dirty="0">
                <a:latin typeface="Alexandria"/>
              </a:rPr>
              <a:t>The downturn lasted not just a few quarters but years: absorption of the bubble was projected to take decades. </a:t>
            </a:r>
          </a:p>
          <a:p>
            <a:r>
              <a:rPr lang="en-US" sz="2000" dirty="0">
                <a:latin typeface="Alexandria"/>
              </a:rPr>
              <a:t>Geographic variation: some sub-markets fell much more than others (e.g., apartment prices in Dublin or Spain).</a:t>
            </a:r>
          </a:p>
        </p:txBody>
      </p:sp>
      <p:pic>
        <p:nvPicPr>
          <p:cNvPr id="7" name="Graphic 21">
            <a:extLst>
              <a:ext uri="{FF2B5EF4-FFF2-40B4-BE49-F238E27FC236}">
                <a16:creationId xmlns:a16="http://schemas.microsoft.com/office/drawing/2014/main" id="{935B8F31-5425-BB0A-5221-2EE031C6036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3F19D77-BB8C-2490-06E6-991129321F27}"/>
              </a:ext>
            </a:extLst>
          </p:cNvPr>
          <p:cNvSpPr txBox="1"/>
          <p:nvPr/>
        </p:nvSpPr>
        <p:spPr>
          <a:xfrm>
            <a:off x="762001" y="784768"/>
            <a:ext cx="8916849" cy="523220"/>
          </a:xfrm>
          <a:prstGeom prst="rect">
            <a:avLst/>
          </a:prstGeom>
          <a:noFill/>
        </p:spPr>
        <p:txBody>
          <a:bodyPr wrap="square">
            <a:spAutoFit/>
          </a:bodyPr>
          <a:lstStyle/>
          <a:p>
            <a:r>
              <a:rPr lang="en-US" sz="2800" dirty="0">
                <a:latin typeface="Alexandria"/>
              </a:rPr>
              <a:t>8. Case Studies</a:t>
            </a:r>
          </a:p>
        </p:txBody>
      </p:sp>
    </p:spTree>
    <p:extLst>
      <p:ext uri="{BB962C8B-B14F-4D97-AF65-F5344CB8AC3E}">
        <p14:creationId xmlns:p14="http://schemas.microsoft.com/office/powerpoint/2010/main" val="27257481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FED3D-B473-B9FA-3B47-D78EA3AE0CA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1A4EEEC-2EA0-AFA7-8E41-19E9988C3A3C}"/>
              </a:ext>
            </a:extLst>
          </p:cNvPr>
          <p:cNvSpPr/>
          <p:nvPr/>
        </p:nvSpPr>
        <p:spPr>
          <a:xfrm>
            <a:off x="569982" y="1384824"/>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705AE395-B772-6D48-E586-037CF82E0D19}"/>
              </a:ext>
            </a:extLst>
          </p:cNvPr>
          <p:cNvSpPr txBox="1"/>
          <p:nvPr/>
        </p:nvSpPr>
        <p:spPr>
          <a:xfrm>
            <a:off x="674913" y="1690062"/>
            <a:ext cx="10342857" cy="3170099"/>
          </a:xfrm>
          <a:prstGeom prst="rect">
            <a:avLst/>
          </a:prstGeom>
          <a:solidFill>
            <a:schemeClr val="bg1"/>
          </a:solidFill>
        </p:spPr>
        <p:txBody>
          <a:bodyPr wrap="square" rtlCol="0">
            <a:spAutoFit/>
          </a:bodyPr>
          <a:lstStyle/>
          <a:p>
            <a:r>
              <a:rPr lang="en-US" sz="2000" dirty="0">
                <a:latin typeface="Alexandria"/>
              </a:rPr>
              <a:t>Now let’s translate cycle understanding into actionable investment strategy.</a:t>
            </a:r>
          </a:p>
          <a:p>
            <a:endParaRPr lang="en-US" sz="2000" dirty="0">
              <a:latin typeface="Alexandria"/>
            </a:endParaRPr>
          </a:p>
          <a:p>
            <a:r>
              <a:rPr lang="en-US" sz="2000" b="1" dirty="0">
                <a:latin typeface="Alexandria"/>
              </a:rPr>
              <a:t>9.1 Recovery Phase Strategies</a:t>
            </a:r>
          </a:p>
          <a:p>
            <a:r>
              <a:rPr lang="en-US" sz="2000" b="1" dirty="0">
                <a:latin typeface="Alexandria"/>
              </a:rPr>
              <a:t>Opportunity</a:t>
            </a:r>
            <a:r>
              <a:rPr lang="en-US" sz="2000" dirty="0">
                <a:latin typeface="Alexandria"/>
              </a:rPr>
              <a:t>: pick up </a:t>
            </a:r>
            <a:r>
              <a:rPr lang="en-US" sz="2000" dirty="0" err="1">
                <a:latin typeface="Alexandria"/>
              </a:rPr>
              <a:t>under-priced</a:t>
            </a:r>
            <a:r>
              <a:rPr lang="en-US" sz="2000" dirty="0">
                <a:latin typeface="Alexandria"/>
              </a:rPr>
              <a:t> assets, distressed sales, high vacancy but improving fundamentals.</a:t>
            </a:r>
          </a:p>
          <a:p>
            <a:r>
              <a:rPr lang="en-US" sz="2000" b="1" dirty="0">
                <a:latin typeface="Alexandria"/>
              </a:rPr>
              <a:t>Strategy</a:t>
            </a:r>
            <a:r>
              <a:rPr lang="en-US" sz="2000" dirty="0">
                <a:latin typeface="Alexandria"/>
              </a:rPr>
              <a:t> might include: value-add renovations, repositioning properties, acquiring for long-term hold.</a:t>
            </a:r>
          </a:p>
          <a:p>
            <a:r>
              <a:rPr lang="en-US" sz="2000" b="1" dirty="0">
                <a:latin typeface="Alexandria"/>
              </a:rPr>
              <a:t>Leverage</a:t>
            </a:r>
            <a:r>
              <a:rPr lang="en-US" sz="2000" dirty="0">
                <a:latin typeface="Alexandria"/>
              </a:rPr>
              <a:t> carefully: the risk is still real; strong cash-flow may not yet be assured.</a:t>
            </a:r>
          </a:p>
          <a:p>
            <a:r>
              <a:rPr lang="en-US" sz="2000" b="1" dirty="0">
                <a:latin typeface="Alexandria"/>
              </a:rPr>
              <a:t>Exit horizon</a:t>
            </a:r>
            <a:r>
              <a:rPr lang="en-US" sz="2000" dirty="0">
                <a:latin typeface="Alexandria"/>
              </a:rPr>
              <a:t>: medium to long term (5-10 years) to capture full expansion.</a:t>
            </a:r>
          </a:p>
          <a:p>
            <a:endParaRPr lang="en-US" sz="2000" dirty="0">
              <a:latin typeface="Alexandria"/>
            </a:endParaRPr>
          </a:p>
        </p:txBody>
      </p:sp>
      <p:pic>
        <p:nvPicPr>
          <p:cNvPr id="7" name="Graphic 21">
            <a:extLst>
              <a:ext uri="{FF2B5EF4-FFF2-40B4-BE49-F238E27FC236}">
                <a16:creationId xmlns:a16="http://schemas.microsoft.com/office/drawing/2014/main" id="{4BFC06D3-3101-8A8A-61DE-F48C43BF9C5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مربع نص 2">
            <a:extLst>
              <a:ext uri="{FF2B5EF4-FFF2-40B4-BE49-F238E27FC236}">
                <a16:creationId xmlns:a16="http://schemas.microsoft.com/office/drawing/2014/main" id="{002C4CEE-127E-D647-39FF-C6C166CF8780}"/>
              </a:ext>
            </a:extLst>
          </p:cNvPr>
          <p:cNvSpPr txBox="1"/>
          <p:nvPr/>
        </p:nvSpPr>
        <p:spPr>
          <a:xfrm>
            <a:off x="569982" y="752613"/>
            <a:ext cx="9003937" cy="523220"/>
          </a:xfrm>
          <a:prstGeom prst="rect">
            <a:avLst/>
          </a:prstGeom>
          <a:noFill/>
        </p:spPr>
        <p:txBody>
          <a:bodyPr wrap="square">
            <a:spAutoFit/>
          </a:bodyPr>
          <a:lstStyle/>
          <a:p>
            <a:r>
              <a:rPr lang="en-US" sz="2800" dirty="0">
                <a:latin typeface="Alexandria"/>
              </a:rPr>
              <a:t>9. Application: Investment Strategy by Cycle Phase</a:t>
            </a:r>
          </a:p>
        </p:txBody>
      </p:sp>
      <p:pic>
        <p:nvPicPr>
          <p:cNvPr id="2" name="صورة 1">
            <a:extLst>
              <a:ext uri="{FF2B5EF4-FFF2-40B4-BE49-F238E27FC236}">
                <a16:creationId xmlns:a16="http://schemas.microsoft.com/office/drawing/2014/main" id="{5350C00D-A271-8FDD-170F-D06C0C1E6224}"/>
              </a:ext>
            </a:extLst>
          </p:cNvPr>
          <p:cNvPicPr>
            <a:picLocks noChangeAspect="1"/>
          </p:cNvPicPr>
          <p:nvPr/>
        </p:nvPicPr>
        <p:blipFill>
          <a:blip r:embed="rId3"/>
          <a:stretch>
            <a:fillRect/>
          </a:stretch>
        </p:blipFill>
        <p:spPr>
          <a:xfrm>
            <a:off x="4652367" y="4577404"/>
            <a:ext cx="2647950" cy="1163829"/>
          </a:xfrm>
          <a:prstGeom prst="rect">
            <a:avLst/>
          </a:prstGeom>
        </p:spPr>
      </p:pic>
    </p:spTree>
    <p:extLst>
      <p:ext uri="{BB962C8B-B14F-4D97-AF65-F5344CB8AC3E}">
        <p14:creationId xmlns:p14="http://schemas.microsoft.com/office/powerpoint/2010/main" val="2327924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93D6CA-745E-6EBE-0EA4-3199CF31A6E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957D3C0-2604-894E-6CE1-98D90D34B603}"/>
              </a:ext>
            </a:extLst>
          </p:cNvPr>
          <p:cNvSpPr/>
          <p:nvPr/>
        </p:nvSpPr>
        <p:spPr>
          <a:xfrm>
            <a:off x="488369" y="1384823"/>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662994F0-1449-DE09-1100-87704E2AE6D1}"/>
              </a:ext>
            </a:extLst>
          </p:cNvPr>
          <p:cNvSpPr txBox="1"/>
          <p:nvPr/>
        </p:nvSpPr>
        <p:spPr>
          <a:xfrm>
            <a:off x="788041" y="1640866"/>
            <a:ext cx="5307959" cy="3785652"/>
          </a:xfrm>
          <a:prstGeom prst="rect">
            <a:avLst/>
          </a:prstGeom>
          <a:solidFill>
            <a:schemeClr val="bg1"/>
          </a:solidFill>
        </p:spPr>
        <p:txBody>
          <a:bodyPr wrap="square" rtlCol="0">
            <a:spAutoFit/>
          </a:bodyPr>
          <a:lstStyle/>
          <a:p>
            <a:r>
              <a:rPr lang="en-US" sz="2000" b="1" dirty="0">
                <a:latin typeface="Alexandria"/>
              </a:rPr>
              <a:t>9.2 Expansion Phase Strategies</a:t>
            </a:r>
          </a:p>
          <a:p>
            <a:endParaRPr lang="en-US" sz="2000" b="1" dirty="0">
              <a:latin typeface="Alexandria"/>
            </a:endParaRPr>
          </a:p>
          <a:p>
            <a:r>
              <a:rPr lang="en-US" sz="2000" b="1" dirty="0">
                <a:latin typeface="Alexandria"/>
              </a:rPr>
              <a:t>Opportunity</a:t>
            </a:r>
            <a:r>
              <a:rPr lang="en-US" sz="2000" dirty="0">
                <a:latin typeface="Alexandria"/>
              </a:rPr>
              <a:t>: demand is strong, rents rising, valuations appreciating.</a:t>
            </a:r>
          </a:p>
          <a:p>
            <a:r>
              <a:rPr lang="en-US" sz="2000" b="1" dirty="0">
                <a:latin typeface="Alexandria"/>
              </a:rPr>
              <a:t>Strategy</a:t>
            </a:r>
            <a:r>
              <a:rPr lang="en-US" sz="2000" dirty="0">
                <a:latin typeface="Alexandria"/>
              </a:rPr>
              <a:t>: development or new construction, speculative value appreciation, strong cash-flow generation.</a:t>
            </a:r>
          </a:p>
          <a:p>
            <a:r>
              <a:rPr lang="en-US" sz="2000" b="1" dirty="0">
                <a:latin typeface="Alexandria"/>
              </a:rPr>
              <a:t>Leverage</a:t>
            </a:r>
            <a:r>
              <a:rPr lang="en-US" sz="2000" dirty="0">
                <a:latin typeface="Alexandria"/>
              </a:rPr>
              <a:t>: more aggressive to capture upside, but monitor risk of overheating.</a:t>
            </a:r>
          </a:p>
          <a:p>
            <a:r>
              <a:rPr lang="en-US" sz="2000" b="1" dirty="0">
                <a:latin typeface="Alexandria"/>
              </a:rPr>
              <a:t>Exit</a:t>
            </a:r>
            <a:r>
              <a:rPr lang="en-US" sz="2000" dirty="0">
                <a:latin typeface="Alexandria"/>
              </a:rPr>
              <a:t>: might consider exit before peak, as timing peak is difficult; understanding when expansion is maturing is key.</a:t>
            </a:r>
          </a:p>
        </p:txBody>
      </p:sp>
      <p:pic>
        <p:nvPicPr>
          <p:cNvPr id="7" name="Graphic 21">
            <a:extLst>
              <a:ext uri="{FF2B5EF4-FFF2-40B4-BE49-F238E27FC236}">
                <a16:creationId xmlns:a16="http://schemas.microsoft.com/office/drawing/2014/main" id="{8C8334AB-41C8-ED4E-122E-9D569841B0D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مربع نص 5">
            <a:extLst>
              <a:ext uri="{FF2B5EF4-FFF2-40B4-BE49-F238E27FC236}">
                <a16:creationId xmlns:a16="http://schemas.microsoft.com/office/drawing/2014/main" id="{B653E38F-FA5A-9B38-C7AE-4DBD293C8A14}"/>
              </a:ext>
            </a:extLst>
          </p:cNvPr>
          <p:cNvSpPr txBox="1"/>
          <p:nvPr/>
        </p:nvSpPr>
        <p:spPr>
          <a:xfrm>
            <a:off x="569982" y="752613"/>
            <a:ext cx="9003937" cy="523220"/>
          </a:xfrm>
          <a:prstGeom prst="rect">
            <a:avLst/>
          </a:prstGeom>
          <a:noFill/>
        </p:spPr>
        <p:txBody>
          <a:bodyPr wrap="square">
            <a:spAutoFit/>
          </a:bodyPr>
          <a:lstStyle/>
          <a:p>
            <a:r>
              <a:rPr lang="en-US" sz="2800" dirty="0">
                <a:latin typeface="Alexandria"/>
              </a:rPr>
              <a:t>9. Application: Investment Strategy by Cycle Phase</a:t>
            </a:r>
          </a:p>
        </p:txBody>
      </p:sp>
      <p:pic>
        <p:nvPicPr>
          <p:cNvPr id="2" name="صورة 1">
            <a:extLst>
              <a:ext uri="{FF2B5EF4-FFF2-40B4-BE49-F238E27FC236}">
                <a16:creationId xmlns:a16="http://schemas.microsoft.com/office/drawing/2014/main" id="{49667178-DAE6-AC48-9E33-17C2269AB8C9}"/>
              </a:ext>
            </a:extLst>
          </p:cNvPr>
          <p:cNvPicPr>
            <a:picLocks noChangeAspect="1"/>
          </p:cNvPicPr>
          <p:nvPr/>
        </p:nvPicPr>
        <p:blipFill>
          <a:blip r:embed="rId3"/>
          <a:stretch>
            <a:fillRect/>
          </a:stretch>
        </p:blipFill>
        <p:spPr>
          <a:xfrm>
            <a:off x="6096000" y="2082582"/>
            <a:ext cx="4974590" cy="3383453"/>
          </a:xfrm>
          <a:prstGeom prst="rect">
            <a:avLst/>
          </a:prstGeom>
        </p:spPr>
      </p:pic>
    </p:spTree>
    <p:extLst>
      <p:ext uri="{BB962C8B-B14F-4D97-AF65-F5344CB8AC3E}">
        <p14:creationId xmlns:p14="http://schemas.microsoft.com/office/powerpoint/2010/main" val="18618487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3A799-AB9C-785F-5FF8-C22D40AED8C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4D6560D-2200-C93C-AA2E-3E4F888F755A}"/>
              </a:ext>
            </a:extLst>
          </p:cNvPr>
          <p:cNvSpPr/>
          <p:nvPr/>
        </p:nvSpPr>
        <p:spPr>
          <a:xfrm>
            <a:off x="488369" y="1384823"/>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30725EEE-16BA-8F9B-CDB7-8FD145AFB6CB}"/>
              </a:ext>
            </a:extLst>
          </p:cNvPr>
          <p:cNvSpPr txBox="1"/>
          <p:nvPr/>
        </p:nvSpPr>
        <p:spPr>
          <a:xfrm>
            <a:off x="689640" y="1607909"/>
            <a:ext cx="10358111" cy="1938992"/>
          </a:xfrm>
          <a:prstGeom prst="rect">
            <a:avLst/>
          </a:prstGeom>
          <a:solidFill>
            <a:schemeClr val="bg1"/>
          </a:solidFill>
        </p:spPr>
        <p:txBody>
          <a:bodyPr wrap="square" rtlCol="0">
            <a:spAutoFit/>
          </a:bodyPr>
          <a:lstStyle/>
          <a:p>
            <a:r>
              <a:rPr lang="en-US" sz="2000" b="1" dirty="0">
                <a:latin typeface="Alexandria"/>
              </a:rPr>
              <a:t>9.3 Over-Supply / Late Expansion Strategies</a:t>
            </a:r>
          </a:p>
          <a:p>
            <a:r>
              <a:rPr lang="en-US" sz="2000" b="1" dirty="0">
                <a:latin typeface="Alexandria"/>
              </a:rPr>
              <a:t>Opportunity</a:t>
            </a:r>
            <a:r>
              <a:rPr lang="en-US" sz="2000" dirty="0">
                <a:latin typeface="Alexandria"/>
              </a:rPr>
              <a:t>: still some upside, but risk is increasing. Supply is catching up, vacancy may start creeping.</a:t>
            </a:r>
          </a:p>
          <a:p>
            <a:r>
              <a:rPr lang="en-US" sz="2000" b="1" dirty="0">
                <a:latin typeface="Alexandria"/>
              </a:rPr>
              <a:t>Strategy</a:t>
            </a:r>
            <a:r>
              <a:rPr lang="en-US" sz="2000" dirty="0">
                <a:latin typeface="Alexandria"/>
              </a:rPr>
              <a:t>: shift focus toward resilient cash-flow, diversify risk, maintain flexibility, plan exit.</a:t>
            </a:r>
          </a:p>
          <a:p>
            <a:r>
              <a:rPr lang="en-US" sz="2000" b="1" dirty="0">
                <a:latin typeface="Alexandria"/>
              </a:rPr>
              <a:t>Leverage</a:t>
            </a:r>
            <a:r>
              <a:rPr lang="en-US" sz="2000" dirty="0">
                <a:latin typeface="Alexandria"/>
              </a:rPr>
              <a:t>: reduce; consider locking in financing, hedging.</a:t>
            </a:r>
          </a:p>
          <a:p>
            <a:r>
              <a:rPr lang="en-US" sz="2000" b="1" dirty="0">
                <a:latin typeface="Alexandria"/>
              </a:rPr>
              <a:t>Exit</a:t>
            </a:r>
            <a:r>
              <a:rPr lang="en-US" sz="2000" dirty="0">
                <a:latin typeface="Alexandria"/>
              </a:rPr>
              <a:t>: Consider scaling back or taking profits; hold only best assets.</a:t>
            </a:r>
          </a:p>
        </p:txBody>
      </p:sp>
      <p:pic>
        <p:nvPicPr>
          <p:cNvPr id="7" name="Graphic 21">
            <a:extLst>
              <a:ext uri="{FF2B5EF4-FFF2-40B4-BE49-F238E27FC236}">
                <a16:creationId xmlns:a16="http://schemas.microsoft.com/office/drawing/2014/main" id="{0F4E9FB5-9341-3214-1E93-94980267DF3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مربع نص 2">
            <a:extLst>
              <a:ext uri="{FF2B5EF4-FFF2-40B4-BE49-F238E27FC236}">
                <a16:creationId xmlns:a16="http://schemas.microsoft.com/office/drawing/2014/main" id="{2144B4A6-9961-5D91-3531-EC1DFEADD65D}"/>
              </a:ext>
            </a:extLst>
          </p:cNvPr>
          <p:cNvSpPr txBox="1"/>
          <p:nvPr/>
        </p:nvSpPr>
        <p:spPr>
          <a:xfrm>
            <a:off x="569982" y="752613"/>
            <a:ext cx="9003937" cy="523220"/>
          </a:xfrm>
          <a:prstGeom prst="rect">
            <a:avLst/>
          </a:prstGeom>
          <a:noFill/>
        </p:spPr>
        <p:txBody>
          <a:bodyPr wrap="square">
            <a:spAutoFit/>
          </a:bodyPr>
          <a:lstStyle/>
          <a:p>
            <a:r>
              <a:rPr lang="en-US" sz="2800" dirty="0">
                <a:latin typeface="Alexandria"/>
              </a:rPr>
              <a:t>9. Application: Investment Strategy by Cycle Phase</a:t>
            </a:r>
          </a:p>
        </p:txBody>
      </p:sp>
      <p:pic>
        <p:nvPicPr>
          <p:cNvPr id="2" name="صورة 1">
            <a:extLst>
              <a:ext uri="{FF2B5EF4-FFF2-40B4-BE49-F238E27FC236}">
                <a16:creationId xmlns:a16="http://schemas.microsoft.com/office/drawing/2014/main" id="{655C60CF-D76B-ABD6-C09E-82FE973206B3}"/>
              </a:ext>
            </a:extLst>
          </p:cNvPr>
          <p:cNvPicPr>
            <a:picLocks noChangeAspect="1"/>
          </p:cNvPicPr>
          <p:nvPr/>
        </p:nvPicPr>
        <p:blipFill>
          <a:blip r:embed="rId3"/>
          <a:stretch>
            <a:fillRect/>
          </a:stretch>
        </p:blipFill>
        <p:spPr>
          <a:xfrm>
            <a:off x="4439820" y="3655891"/>
            <a:ext cx="2143125" cy="2133600"/>
          </a:xfrm>
          <a:prstGeom prst="rect">
            <a:avLst/>
          </a:prstGeom>
        </p:spPr>
      </p:pic>
    </p:spTree>
    <p:extLst>
      <p:ext uri="{BB962C8B-B14F-4D97-AF65-F5344CB8AC3E}">
        <p14:creationId xmlns:p14="http://schemas.microsoft.com/office/powerpoint/2010/main" val="34405803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C0972-9B37-06C1-E22E-67CEF765915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2E6B163-69AD-1B22-1948-A7E2CC2BD523}"/>
              </a:ext>
            </a:extLst>
          </p:cNvPr>
          <p:cNvSpPr/>
          <p:nvPr/>
        </p:nvSpPr>
        <p:spPr>
          <a:xfrm>
            <a:off x="443051" y="1373488"/>
            <a:ext cx="11116422" cy="45850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7EF4F104-CA19-F223-4587-07E34EF297F8}"/>
              </a:ext>
            </a:extLst>
          </p:cNvPr>
          <p:cNvSpPr txBox="1"/>
          <p:nvPr/>
        </p:nvSpPr>
        <p:spPr>
          <a:xfrm>
            <a:off x="632527" y="1501144"/>
            <a:ext cx="10687630" cy="1938992"/>
          </a:xfrm>
          <a:prstGeom prst="rect">
            <a:avLst/>
          </a:prstGeom>
          <a:solidFill>
            <a:schemeClr val="bg1"/>
          </a:solidFill>
        </p:spPr>
        <p:txBody>
          <a:bodyPr wrap="square" rtlCol="0">
            <a:spAutoFit/>
          </a:bodyPr>
          <a:lstStyle/>
          <a:p>
            <a:r>
              <a:rPr lang="en-US" sz="2000" b="1" dirty="0">
                <a:latin typeface="Alexandria"/>
              </a:rPr>
              <a:t>9.4 Recession/Trough Phase Strategies</a:t>
            </a:r>
          </a:p>
          <a:p>
            <a:r>
              <a:rPr lang="en-US" sz="2000" b="1" dirty="0">
                <a:latin typeface="Alexandria"/>
              </a:rPr>
              <a:t>Opportunity</a:t>
            </a:r>
            <a:r>
              <a:rPr lang="en-US" sz="2000" dirty="0">
                <a:latin typeface="Alexandria"/>
              </a:rPr>
              <a:t>: distressed assets, lower prices, lower competition, higher yields. But risk is high.</a:t>
            </a:r>
          </a:p>
          <a:p>
            <a:r>
              <a:rPr lang="en-US" sz="2000" b="1" dirty="0">
                <a:latin typeface="Alexandria"/>
              </a:rPr>
              <a:t>Strategy</a:t>
            </a:r>
            <a:r>
              <a:rPr lang="en-US" sz="2000" dirty="0">
                <a:latin typeface="Alexandria"/>
              </a:rPr>
              <a:t>: conservative hold, focus on assets with strong fundamentals (location, tenant quality), low leverage.</a:t>
            </a:r>
          </a:p>
          <a:p>
            <a:r>
              <a:rPr lang="en-US" sz="2000" b="1" dirty="0">
                <a:latin typeface="Alexandria"/>
              </a:rPr>
              <a:t>Leverage</a:t>
            </a:r>
            <a:r>
              <a:rPr lang="en-US" sz="2000" dirty="0">
                <a:latin typeface="Alexandria"/>
              </a:rPr>
              <a:t>: minimal, build cash reserves, anticipate longer hold.</a:t>
            </a:r>
          </a:p>
          <a:p>
            <a:r>
              <a:rPr lang="en-US" sz="2000" dirty="0">
                <a:latin typeface="Alexandria"/>
              </a:rPr>
              <a:t>Exit: Planning long-term hold; exits may be forced by distress if not managed.</a:t>
            </a:r>
          </a:p>
        </p:txBody>
      </p:sp>
      <p:pic>
        <p:nvPicPr>
          <p:cNvPr id="7" name="Graphic 21">
            <a:extLst>
              <a:ext uri="{FF2B5EF4-FFF2-40B4-BE49-F238E27FC236}">
                <a16:creationId xmlns:a16="http://schemas.microsoft.com/office/drawing/2014/main" id="{DAAE0118-9046-46CB-821E-0D2C5FC1511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6B58E046-FBD5-1A43-E32A-2D973BABBD31}"/>
              </a:ext>
            </a:extLst>
          </p:cNvPr>
          <p:cNvSpPr txBox="1"/>
          <p:nvPr/>
        </p:nvSpPr>
        <p:spPr>
          <a:xfrm>
            <a:off x="569982" y="752613"/>
            <a:ext cx="9003937" cy="523220"/>
          </a:xfrm>
          <a:prstGeom prst="rect">
            <a:avLst/>
          </a:prstGeom>
          <a:noFill/>
        </p:spPr>
        <p:txBody>
          <a:bodyPr wrap="square">
            <a:spAutoFit/>
          </a:bodyPr>
          <a:lstStyle/>
          <a:p>
            <a:r>
              <a:rPr lang="en-US" sz="2800" dirty="0">
                <a:latin typeface="Alexandria"/>
              </a:rPr>
              <a:t>9. Application: Investment Strategy by Cycle Phase</a:t>
            </a:r>
          </a:p>
        </p:txBody>
      </p:sp>
      <p:pic>
        <p:nvPicPr>
          <p:cNvPr id="2050" name="Picture 2" descr="What is a Recession?">
            <a:extLst>
              <a:ext uri="{FF2B5EF4-FFF2-40B4-BE49-F238E27FC236}">
                <a16:creationId xmlns:a16="http://schemas.microsoft.com/office/drawing/2014/main" id="{83C5D740-8FAC-80DF-AF67-91F09C11AF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7776" y="3468318"/>
            <a:ext cx="4297288" cy="2406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5748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456EA-6539-845C-A117-D5C2772FC91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C45D9BA-4C5E-279F-8F9A-7268E0FD4C81}"/>
              </a:ext>
            </a:extLst>
          </p:cNvPr>
          <p:cNvSpPr/>
          <p:nvPr/>
        </p:nvSpPr>
        <p:spPr>
          <a:xfrm>
            <a:off x="569982" y="1384824"/>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4CF629D6-D21F-1DC3-D62C-2A3D9043631B}"/>
              </a:ext>
            </a:extLst>
          </p:cNvPr>
          <p:cNvSpPr txBox="1"/>
          <p:nvPr/>
        </p:nvSpPr>
        <p:spPr>
          <a:xfrm>
            <a:off x="689640" y="1501144"/>
            <a:ext cx="10178229" cy="2246769"/>
          </a:xfrm>
          <a:prstGeom prst="rect">
            <a:avLst/>
          </a:prstGeom>
          <a:solidFill>
            <a:schemeClr val="bg1"/>
          </a:solidFill>
        </p:spPr>
        <p:txBody>
          <a:bodyPr wrap="square" rtlCol="0">
            <a:spAutoFit/>
          </a:bodyPr>
          <a:lstStyle/>
          <a:p>
            <a:r>
              <a:rPr lang="en-US" sz="2000" b="1" dirty="0"/>
              <a:t>9.5 Timing and Flexibility</a:t>
            </a:r>
          </a:p>
          <a:p>
            <a:r>
              <a:rPr lang="en-US" sz="2000" dirty="0"/>
              <a:t>Understanding that cycles are not predictable in exact timing but </a:t>
            </a:r>
            <a:r>
              <a:rPr lang="en-US" sz="2000" b="1" dirty="0"/>
              <a:t>recognizing phase shifts</a:t>
            </a:r>
            <a:r>
              <a:rPr lang="en-US" sz="2000" dirty="0"/>
              <a:t> is crucial.</a:t>
            </a:r>
          </a:p>
          <a:p>
            <a:r>
              <a:rPr lang="en-US" sz="2000" b="1" dirty="0">
                <a:solidFill>
                  <a:srgbClr val="C88800"/>
                </a:solidFill>
              </a:rPr>
              <a:t>Key signals of phase transition</a:t>
            </a:r>
            <a:r>
              <a:rPr lang="en-US" sz="2000" dirty="0"/>
              <a:t>: vacancy trend reversal, rental growth inflection, new construction pipeline changes, credit condition shifts.</a:t>
            </a:r>
          </a:p>
          <a:p>
            <a:r>
              <a:rPr lang="en-US" sz="2000" b="1" dirty="0">
                <a:solidFill>
                  <a:srgbClr val="C88800"/>
                </a:solidFill>
              </a:rPr>
              <a:t>Exit strategy: </a:t>
            </a:r>
            <a:r>
              <a:rPr lang="en-US" sz="2000" dirty="0"/>
              <a:t>A plan to sell or refinance before peak or to ride through if hold horizon is long and fundamentals strong.</a:t>
            </a:r>
          </a:p>
        </p:txBody>
      </p:sp>
      <p:pic>
        <p:nvPicPr>
          <p:cNvPr id="7" name="Graphic 21">
            <a:extLst>
              <a:ext uri="{FF2B5EF4-FFF2-40B4-BE49-F238E27FC236}">
                <a16:creationId xmlns:a16="http://schemas.microsoft.com/office/drawing/2014/main" id="{825A2444-7A15-725E-68BB-A6442894350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مربع نص 3">
            <a:extLst>
              <a:ext uri="{FF2B5EF4-FFF2-40B4-BE49-F238E27FC236}">
                <a16:creationId xmlns:a16="http://schemas.microsoft.com/office/drawing/2014/main" id="{9EDEF66C-06A9-8B57-BABD-68CC76419214}"/>
              </a:ext>
            </a:extLst>
          </p:cNvPr>
          <p:cNvSpPr txBox="1"/>
          <p:nvPr/>
        </p:nvSpPr>
        <p:spPr>
          <a:xfrm>
            <a:off x="569982" y="752613"/>
            <a:ext cx="9003937" cy="523220"/>
          </a:xfrm>
          <a:prstGeom prst="rect">
            <a:avLst/>
          </a:prstGeom>
          <a:noFill/>
        </p:spPr>
        <p:txBody>
          <a:bodyPr wrap="square">
            <a:spAutoFit/>
          </a:bodyPr>
          <a:lstStyle/>
          <a:p>
            <a:r>
              <a:rPr lang="en-US" sz="2800" dirty="0">
                <a:latin typeface="Alexandria"/>
              </a:rPr>
              <a:t>9. Application: Investment Strategy by Cycle Phase</a:t>
            </a:r>
          </a:p>
        </p:txBody>
      </p:sp>
      <p:pic>
        <p:nvPicPr>
          <p:cNvPr id="2" name="صورة 1">
            <a:extLst>
              <a:ext uri="{FF2B5EF4-FFF2-40B4-BE49-F238E27FC236}">
                <a16:creationId xmlns:a16="http://schemas.microsoft.com/office/drawing/2014/main" id="{154B0829-5721-F46C-7D43-6BADB606BD52}"/>
              </a:ext>
            </a:extLst>
          </p:cNvPr>
          <p:cNvPicPr>
            <a:picLocks noChangeAspect="1"/>
          </p:cNvPicPr>
          <p:nvPr/>
        </p:nvPicPr>
        <p:blipFill>
          <a:blip r:embed="rId3"/>
          <a:stretch>
            <a:fillRect/>
          </a:stretch>
        </p:blipFill>
        <p:spPr>
          <a:xfrm>
            <a:off x="3867462" y="3536854"/>
            <a:ext cx="3927374" cy="2199329"/>
          </a:xfrm>
          <a:prstGeom prst="rect">
            <a:avLst/>
          </a:prstGeom>
        </p:spPr>
      </p:pic>
    </p:spTree>
    <p:extLst>
      <p:ext uri="{BB962C8B-B14F-4D97-AF65-F5344CB8AC3E}">
        <p14:creationId xmlns:p14="http://schemas.microsoft.com/office/powerpoint/2010/main" val="28277011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62185-DFA0-C94E-9F11-BF311241C53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59A2E41-D408-85BD-D33E-D66E3E49BDFD}"/>
              </a:ext>
            </a:extLst>
          </p:cNvPr>
          <p:cNvSpPr/>
          <p:nvPr/>
        </p:nvSpPr>
        <p:spPr>
          <a:xfrm>
            <a:off x="617280" y="139208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a:ea typeface="+mn-ea"/>
                <a:cs typeface="+mn-cs"/>
              </a:rPr>
              <a:t>If resale value after year 5 = $6 million, PV = $6M × 0.62 = $3.72MTotal Value ≈ $5.37M</a:t>
            </a:r>
          </a:p>
        </p:txBody>
      </p:sp>
      <p:sp>
        <p:nvSpPr>
          <p:cNvPr id="48" name="TextBox 47">
            <a:extLst>
              <a:ext uri="{FF2B5EF4-FFF2-40B4-BE49-F238E27FC236}">
                <a16:creationId xmlns:a16="http://schemas.microsoft.com/office/drawing/2014/main" id="{4308F4DB-E851-8311-CA0B-36E22687E000}"/>
              </a:ext>
            </a:extLst>
          </p:cNvPr>
          <p:cNvSpPr txBox="1"/>
          <p:nvPr/>
        </p:nvSpPr>
        <p:spPr>
          <a:xfrm>
            <a:off x="762000" y="1466992"/>
            <a:ext cx="10668000" cy="4524315"/>
          </a:xfrm>
          <a:prstGeom prst="rect">
            <a:avLst/>
          </a:prstGeom>
          <a:solidFill>
            <a:schemeClr val="bg1"/>
          </a:solidFill>
        </p:spPr>
        <p:txBody>
          <a:bodyPr wrap="square" rtlCol="0">
            <a:spAutoFit/>
          </a:bodyPr>
          <a:lstStyle/>
          <a:p>
            <a:r>
              <a:rPr lang="en-US" sz="2000" b="1" dirty="0">
                <a:latin typeface="Alexandria"/>
              </a:rPr>
              <a:t>Pitfalls and Limitations of Cycle Analysis </a:t>
            </a:r>
          </a:p>
          <a:p>
            <a:r>
              <a:rPr lang="en-US" sz="2000" b="1" dirty="0"/>
              <a:t>Timing is uncertain</a:t>
            </a:r>
            <a:r>
              <a:rPr lang="en-US" sz="2000" dirty="0"/>
              <a:t>: While phases are identifiable ex-post, predicting precise turns is difficult.</a:t>
            </a:r>
          </a:p>
          <a:p>
            <a:endParaRPr lang="en-US" sz="2000" dirty="0"/>
          </a:p>
          <a:p>
            <a:r>
              <a:rPr lang="en-US" sz="2000" b="1" dirty="0"/>
              <a:t>Markets are local</a:t>
            </a:r>
            <a:r>
              <a:rPr lang="en-US" sz="2000" dirty="0"/>
              <a:t>: National or global cycles matter, but within them individual markets (cities, </a:t>
            </a:r>
            <a:r>
              <a:rPr lang="en-US" sz="2000" dirty="0" err="1"/>
              <a:t>neighbourhoods</a:t>
            </a:r>
            <a:r>
              <a:rPr lang="en-US" sz="2000" dirty="0"/>
              <a:t>, property‐types) may behave differently (or be out of phase).</a:t>
            </a:r>
          </a:p>
          <a:p>
            <a:endParaRPr lang="en-US" sz="2000" dirty="0"/>
          </a:p>
          <a:p>
            <a:r>
              <a:rPr lang="en-US" sz="2000" b="1" dirty="0"/>
              <a:t>Cycles can be extended or truncated</a:t>
            </a:r>
            <a:r>
              <a:rPr lang="en-US" sz="2000" dirty="0"/>
              <a:t>: Regulatory changes, major shocks (financial crisis, pandemic), or massive external capital flows can alter cycle length or amplitude.</a:t>
            </a:r>
          </a:p>
          <a:p>
            <a:endParaRPr lang="en-US" sz="2000" dirty="0"/>
          </a:p>
          <a:p>
            <a:r>
              <a:rPr lang="en-US" sz="2000" b="1" dirty="0"/>
              <a:t>Over‐reliance on past data</a:t>
            </a:r>
            <a:r>
              <a:rPr lang="en-US" sz="2000" dirty="0"/>
              <a:t>: Historical cycle lengths and returns may not repeat exactly; structural changes (technology, remote working, demographic shift) may alter dynamics.</a:t>
            </a:r>
          </a:p>
          <a:p>
            <a:endParaRPr lang="en-US" sz="2000" dirty="0"/>
          </a:p>
          <a:p>
            <a:r>
              <a:rPr lang="en-US" sz="2000" b="1" dirty="0"/>
              <a:t>Data lags / incomplete transparency</a:t>
            </a:r>
            <a:r>
              <a:rPr lang="en-US" sz="2000" dirty="0"/>
              <a:t>: Real-estate data is often slower and less </a:t>
            </a:r>
            <a:r>
              <a:rPr lang="en-US" sz="2000" dirty="0" err="1"/>
              <a:t>standardised</a:t>
            </a:r>
            <a:r>
              <a:rPr lang="en-US" sz="2000" dirty="0"/>
              <a:t> than equities, so real‐time identification of phases can be harder.</a:t>
            </a:r>
          </a:p>
        </p:txBody>
      </p:sp>
      <p:pic>
        <p:nvPicPr>
          <p:cNvPr id="7" name="Graphic 21">
            <a:extLst>
              <a:ext uri="{FF2B5EF4-FFF2-40B4-BE49-F238E27FC236}">
                <a16:creationId xmlns:a16="http://schemas.microsoft.com/office/drawing/2014/main" id="{09A1B202-D475-539D-A3B8-B6B2D8AB04D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3CEB2850-C8F5-50F4-2876-E697AD6EB98A}"/>
              </a:ext>
            </a:extLst>
          </p:cNvPr>
          <p:cNvSpPr txBox="1"/>
          <p:nvPr/>
        </p:nvSpPr>
        <p:spPr>
          <a:xfrm>
            <a:off x="674913" y="776256"/>
            <a:ext cx="9003937" cy="523220"/>
          </a:xfrm>
          <a:prstGeom prst="rect">
            <a:avLst/>
          </a:prstGeom>
          <a:noFill/>
        </p:spPr>
        <p:txBody>
          <a:bodyPr wrap="square">
            <a:spAutoFit/>
          </a:bodyPr>
          <a:lstStyle/>
          <a:p>
            <a:r>
              <a:rPr lang="en-US" sz="2800" dirty="0">
                <a:latin typeface="Alexandria"/>
              </a:rPr>
              <a:t>9. Application: Investment Strategy by Cycle Phase</a:t>
            </a:r>
          </a:p>
        </p:txBody>
      </p:sp>
    </p:spTree>
    <p:extLst>
      <p:ext uri="{BB962C8B-B14F-4D97-AF65-F5344CB8AC3E}">
        <p14:creationId xmlns:p14="http://schemas.microsoft.com/office/powerpoint/2010/main" val="3204497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728EF-2360-4C02-D7BE-2F54B3245C5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BA2F062-D5F7-60F9-59FA-0EB52F3BA73A}"/>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74091F51-0CF9-4547-63B3-ADD325FFAD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3DA365A9-EFE1-8473-D394-3C735A8A47CC}"/>
              </a:ext>
            </a:extLst>
          </p:cNvPr>
          <p:cNvSpPr txBox="1"/>
          <p:nvPr/>
        </p:nvSpPr>
        <p:spPr>
          <a:xfrm>
            <a:off x="862961" y="1846155"/>
            <a:ext cx="9968459" cy="3477875"/>
          </a:xfrm>
          <a:prstGeom prst="rect">
            <a:avLst/>
          </a:prstGeom>
          <a:solidFill>
            <a:schemeClr val="bg1"/>
          </a:solidFill>
        </p:spPr>
        <p:txBody>
          <a:bodyPr wrap="square" rtlCol="0">
            <a:spAutoFit/>
          </a:bodyPr>
          <a:lstStyle/>
          <a:p>
            <a:r>
              <a:rPr lang="en-US" sz="2000" dirty="0"/>
              <a:t>Here are some key metrics that help in analyzing where a market is in its cycle:</a:t>
            </a:r>
          </a:p>
          <a:p>
            <a:pPr marL="342900" indent="-342900">
              <a:buFont typeface="Wingdings" panose="05000000000000000000" pitchFamily="2" charset="2"/>
              <a:buChar char="ü"/>
            </a:pPr>
            <a:r>
              <a:rPr lang="en-US" sz="2000" b="1" dirty="0"/>
              <a:t>Vacancy rate </a:t>
            </a:r>
            <a:r>
              <a:rPr lang="en-US" sz="2000" dirty="0"/>
              <a:t>trends (commercial) or home‐ownership/occupancy for residential.</a:t>
            </a:r>
          </a:p>
          <a:p>
            <a:pPr marL="342900" indent="-342900">
              <a:buFont typeface="Wingdings" panose="05000000000000000000" pitchFamily="2" charset="2"/>
              <a:buChar char="ü"/>
            </a:pPr>
            <a:r>
              <a:rPr lang="en-US" sz="2000" b="1" dirty="0"/>
              <a:t>Net absorption</a:t>
            </a:r>
            <a:r>
              <a:rPr lang="en-US" sz="2000" dirty="0"/>
              <a:t>: amount of space leased minus space vacated in a given period. </a:t>
            </a:r>
          </a:p>
          <a:p>
            <a:pPr marL="342900" indent="-342900">
              <a:buFont typeface="Wingdings" panose="05000000000000000000" pitchFamily="2" charset="2"/>
              <a:buChar char="ü"/>
            </a:pPr>
            <a:r>
              <a:rPr lang="en-US" sz="2000" b="1" dirty="0"/>
              <a:t>New construction </a:t>
            </a:r>
            <a:r>
              <a:rPr lang="en-US" sz="2000" dirty="0"/>
              <a:t>starts and completions: look for construction surge as expansion deepens and oversupply risk grows.</a:t>
            </a:r>
          </a:p>
          <a:p>
            <a:pPr marL="342900" indent="-342900">
              <a:buFont typeface="Wingdings" panose="05000000000000000000" pitchFamily="2" charset="2"/>
              <a:buChar char="ü"/>
            </a:pPr>
            <a:r>
              <a:rPr lang="en-US" sz="2000" b="1" dirty="0"/>
              <a:t>Rental rate growth</a:t>
            </a:r>
            <a:r>
              <a:rPr lang="en-US" sz="2000" dirty="0"/>
              <a:t>: flat or declining rents can signal approaching peak or onset of recession.</a:t>
            </a:r>
          </a:p>
          <a:p>
            <a:pPr marL="342900" indent="-342900">
              <a:buFont typeface="Wingdings" panose="05000000000000000000" pitchFamily="2" charset="2"/>
              <a:buChar char="ü"/>
            </a:pPr>
            <a:r>
              <a:rPr lang="en-US" sz="2000" b="1" dirty="0"/>
              <a:t>Price-to-rent</a:t>
            </a:r>
            <a:r>
              <a:rPr lang="en-US" sz="2000" dirty="0"/>
              <a:t> and price-to‐income ratios (residential).</a:t>
            </a:r>
          </a:p>
          <a:p>
            <a:pPr marL="342900" indent="-342900">
              <a:buFont typeface="Wingdings" panose="05000000000000000000" pitchFamily="2" charset="2"/>
              <a:buChar char="ü"/>
            </a:pPr>
            <a:r>
              <a:rPr lang="en-US" sz="2000" b="1" dirty="0"/>
              <a:t>Leverage/credit </a:t>
            </a:r>
            <a:r>
              <a:rPr lang="en-US" sz="2000" dirty="0"/>
              <a:t>conditions: debt service coverage, loan‐to-value, availability of mortgage finance.</a:t>
            </a:r>
          </a:p>
          <a:p>
            <a:pPr marL="342900" indent="-342900">
              <a:buFont typeface="Wingdings" panose="05000000000000000000" pitchFamily="2" charset="2"/>
              <a:buChar char="ü"/>
            </a:pPr>
            <a:r>
              <a:rPr lang="en-US" sz="2000" b="1" dirty="0"/>
              <a:t>Macro indicators</a:t>
            </a:r>
            <a:r>
              <a:rPr lang="en-US" sz="2000" dirty="0"/>
              <a:t>: employment growth, GDP growth, interest rates, demographic trends.</a:t>
            </a:r>
          </a:p>
        </p:txBody>
      </p:sp>
      <p:sp>
        <p:nvSpPr>
          <p:cNvPr id="4" name="مربع نص 3">
            <a:extLst>
              <a:ext uri="{FF2B5EF4-FFF2-40B4-BE49-F238E27FC236}">
                <a16:creationId xmlns:a16="http://schemas.microsoft.com/office/drawing/2014/main" id="{16E02289-F5DC-9CB4-4C77-10543B6660E1}"/>
              </a:ext>
            </a:extLst>
          </p:cNvPr>
          <p:cNvSpPr txBox="1"/>
          <p:nvPr/>
        </p:nvSpPr>
        <p:spPr>
          <a:xfrm>
            <a:off x="674913" y="795949"/>
            <a:ext cx="9003937" cy="523220"/>
          </a:xfrm>
          <a:prstGeom prst="rect">
            <a:avLst/>
          </a:prstGeom>
          <a:noFill/>
        </p:spPr>
        <p:txBody>
          <a:bodyPr wrap="square">
            <a:spAutoFit/>
          </a:bodyPr>
          <a:lstStyle/>
          <a:p>
            <a:r>
              <a:rPr lang="en-US" sz="2800" dirty="0">
                <a:latin typeface="Alexandria"/>
              </a:rPr>
              <a:t>10. Metrics Worth Monitoring</a:t>
            </a:r>
          </a:p>
        </p:txBody>
      </p:sp>
    </p:spTree>
    <p:extLst>
      <p:ext uri="{BB962C8B-B14F-4D97-AF65-F5344CB8AC3E}">
        <p14:creationId xmlns:p14="http://schemas.microsoft.com/office/powerpoint/2010/main" val="31758633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8AAEE-E180-864A-E73F-0487AC38BBA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183B6F8-10BB-D1CD-76A1-0AA441C4127E}"/>
              </a:ext>
            </a:extLst>
          </p:cNvPr>
          <p:cNvSpPr/>
          <p:nvPr/>
        </p:nvSpPr>
        <p:spPr>
          <a:xfrm>
            <a:off x="617279" y="1398072"/>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a:t>4.6 Lease Structures</a:t>
            </a: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98230514-A4D5-AC9D-9EE6-B5366030258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5EEB505B-BE56-9EC1-B110-EFBD4A57EDED}"/>
              </a:ext>
            </a:extLst>
          </p:cNvPr>
          <p:cNvSpPr txBox="1"/>
          <p:nvPr/>
        </p:nvSpPr>
        <p:spPr>
          <a:xfrm>
            <a:off x="689640" y="706832"/>
            <a:ext cx="9203868" cy="523220"/>
          </a:xfrm>
          <a:prstGeom prst="rect">
            <a:avLst/>
          </a:prstGeom>
          <a:noFill/>
        </p:spPr>
        <p:txBody>
          <a:bodyPr wrap="square">
            <a:spAutoFit/>
          </a:bodyPr>
          <a:lstStyle/>
          <a:p>
            <a:r>
              <a:rPr lang="en-US" sz="2800" dirty="0"/>
              <a:t>11. A Realistic Investment Scenario</a:t>
            </a:r>
          </a:p>
        </p:txBody>
      </p:sp>
      <p:sp>
        <p:nvSpPr>
          <p:cNvPr id="2" name="TextBox 47">
            <a:extLst>
              <a:ext uri="{FF2B5EF4-FFF2-40B4-BE49-F238E27FC236}">
                <a16:creationId xmlns:a16="http://schemas.microsoft.com/office/drawing/2014/main" id="{54DEB1FB-67A5-782E-8AE3-B2142D836FFA}"/>
              </a:ext>
            </a:extLst>
          </p:cNvPr>
          <p:cNvSpPr txBox="1"/>
          <p:nvPr/>
        </p:nvSpPr>
        <p:spPr>
          <a:xfrm>
            <a:off x="907932" y="1667921"/>
            <a:ext cx="9923488" cy="3891835"/>
          </a:xfrm>
          <a:prstGeom prst="rect">
            <a:avLst/>
          </a:prstGeom>
          <a:solidFill>
            <a:schemeClr val="accent1">
              <a:lumMod val="20000"/>
              <a:lumOff val="80000"/>
            </a:schemeClr>
          </a:solidFill>
        </p:spPr>
        <p:txBody>
          <a:bodyPr wrap="square" rtlCol="0">
            <a:spAutoFit/>
          </a:bodyPr>
          <a:lstStyle/>
          <a:p>
            <a:endParaRPr lang="en-US" sz="2000" dirty="0">
              <a:latin typeface="Alexandria"/>
            </a:endParaRPr>
          </a:p>
          <a:p>
            <a:r>
              <a:rPr lang="en-US" sz="2000" b="1" dirty="0">
                <a:latin typeface="Alexandria"/>
              </a:rPr>
              <a:t>Scenario</a:t>
            </a:r>
            <a:r>
              <a:rPr lang="en-US" sz="2000" dirty="0">
                <a:latin typeface="Alexandria"/>
              </a:rPr>
              <a:t>: A mid‐sized city’s industrial property market has experienced rising vacancy for 18 months, construction starts are low, rental growth is flat. The local unemployment rate is improving slowly; credit spreads are narrowing.</a:t>
            </a:r>
          </a:p>
          <a:p>
            <a:r>
              <a:rPr lang="en-US" sz="2000" b="1" dirty="0">
                <a:latin typeface="Alexandria"/>
              </a:rPr>
              <a:t>Interpretation</a:t>
            </a:r>
            <a:r>
              <a:rPr lang="en-US" sz="2000" dirty="0">
                <a:latin typeface="Alexandria"/>
              </a:rPr>
              <a:t>: The market may be in the </a:t>
            </a:r>
            <a:r>
              <a:rPr lang="en-US" sz="2000" b="1" dirty="0">
                <a:latin typeface="Alexandria"/>
              </a:rPr>
              <a:t>Recovery phase</a:t>
            </a:r>
            <a:r>
              <a:rPr lang="en-US" sz="2000" dirty="0">
                <a:latin typeface="Alexandria"/>
              </a:rPr>
              <a:t> (vacancy high but improving, supply low, demand beginning to rise).</a:t>
            </a:r>
          </a:p>
          <a:p>
            <a:r>
              <a:rPr lang="en-US" sz="2000" b="1" dirty="0">
                <a:latin typeface="Alexandria"/>
              </a:rPr>
              <a:t>Investor strategy</a:t>
            </a:r>
            <a:r>
              <a:rPr lang="en-US" sz="2000" dirty="0">
                <a:latin typeface="Alexandria"/>
              </a:rPr>
              <a:t>: Acquire an industrial warehouse property with moderate leverage, plan value-add through repositioning (e.g., converting to logistic/fulfillment use), hold for 5-7 years anticipating strong expansion phase ahead.</a:t>
            </a:r>
          </a:p>
          <a:p>
            <a:r>
              <a:rPr lang="en-US" sz="2000" dirty="0">
                <a:latin typeface="Alexandria"/>
              </a:rPr>
              <a:t> </a:t>
            </a:r>
            <a:r>
              <a:rPr lang="en-US" sz="2000" b="1" dirty="0">
                <a:latin typeface="Alexandria"/>
              </a:rPr>
              <a:t>Monitor key signals: </a:t>
            </a:r>
            <a:r>
              <a:rPr lang="en-US" sz="2000" dirty="0">
                <a:latin typeface="Alexandria"/>
              </a:rPr>
              <a:t>rental growth acceleration, construction pipeline increases, cap‐rate compression.</a:t>
            </a:r>
          </a:p>
          <a:p>
            <a:pPr>
              <a:lnSpc>
                <a:spcPct val="150000"/>
              </a:lnSpc>
            </a:pPr>
            <a:endParaRPr lang="en-US" sz="2000" dirty="0">
              <a:latin typeface="Alexandria"/>
            </a:endParaRPr>
          </a:p>
        </p:txBody>
      </p:sp>
    </p:spTree>
    <p:extLst>
      <p:ext uri="{BB962C8B-B14F-4D97-AF65-F5344CB8AC3E}">
        <p14:creationId xmlns:p14="http://schemas.microsoft.com/office/powerpoint/2010/main" val="9863576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2455C-F904-507F-3920-DEBF77BFC51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B5681A2-5B13-6791-4EB1-14FC4FCCE9FD}"/>
              </a:ext>
            </a:extLst>
          </p:cNvPr>
          <p:cNvSpPr/>
          <p:nvPr/>
        </p:nvSpPr>
        <p:spPr>
          <a:xfrm>
            <a:off x="617279" y="1398072"/>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a:t>4.6 Lease Structures</a:t>
            </a: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7C3ACAB1-2667-2A4D-3506-7F2C0D8459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47">
            <a:extLst>
              <a:ext uri="{FF2B5EF4-FFF2-40B4-BE49-F238E27FC236}">
                <a16:creationId xmlns:a16="http://schemas.microsoft.com/office/drawing/2014/main" id="{B4059D1D-F3B7-9381-46C1-8E952551698B}"/>
              </a:ext>
            </a:extLst>
          </p:cNvPr>
          <p:cNvSpPr txBox="1"/>
          <p:nvPr/>
        </p:nvSpPr>
        <p:spPr>
          <a:xfrm>
            <a:off x="963118" y="1633204"/>
            <a:ext cx="10174574" cy="1938992"/>
          </a:xfrm>
          <a:prstGeom prst="rect">
            <a:avLst/>
          </a:prstGeom>
          <a:solidFill>
            <a:schemeClr val="accent1">
              <a:lumMod val="20000"/>
              <a:lumOff val="80000"/>
            </a:schemeClr>
          </a:solidFill>
        </p:spPr>
        <p:txBody>
          <a:bodyPr wrap="square" rtlCol="0">
            <a:spAutoFit/>
          </a:bodyPr>
          <a:lstStyle/>
          <a:p>
            <a:r>
              <a:rPr lang="en-US" sz="2000" b="1" dirty="0"/>
              <a:t>Exit plan</a:t>
            </a:r>
            <a:r>
              <a:rPr lang="en-US" sz="2000" dirty="0"/>
              <a:t>: When expansion is mature (rental growth strong, cap-rates very low, new supply surging), begin to evaluate exit options: sale to yield‐oriented buyer, refinance to lock in gains, or recycle capital into early next cycle.</a:t>
            </a:r>
          </a:p>
          <a:p>
            <a:r>
              <a:rPr lang="en-US" sz="2000" dirty="0"/>
              <a:t>If the investor ignored cycles and bought near peak (say when rental growth had peaked, construction was already heavy, vacancy low) the risk of oversupply and value decline would be higher.</a:t>
            </a:r>
          </a:p>
        </p:txBody>
      </p:sp>
      <p:sp>
        <p:nvSpPr>
          <p:cNvPr id="2" name="مربع نص 1">
            <a:extLst>
              <a:ext uri="{FF2B5EF4-FFF2-40B4-BE49-F238E27FC236}">
                <a16:creationId xmlns:a16="http://schemas.microsoft.com/office/drawing/2014/main" id="{88B37F92-BF5F-75A1-20E1-ACB3C84CC8A6}"/>
              </a:ext>
            </a:extLst>
          </p:cNvPr>
          <p:cNvSpPr txBox="1"/>
          <p:nvPr/>
        </p:nvSpPr>
        <p:spPr>
          <a:xfrm>
            <a:off x="689640" y="706832"/>
            <a:ext cx="9203868" cy="523220"/>
          </a:xfrm>
          <a:prstGeom prst="rect">
            <a:avLst/>
          </a:prstGeom>
          <a:noFill/>
        </p:spPr>
        <p:txBody>
          <a:bodyPr wrap="square">
            <a:spAutoFit/>
          </a:bodyPr>
          <a:lstStyle/>
          <a:p>
            <a:r>
              <a:rPr lang="en-US" sz="2800" dirty="0"/>
              <a:t>11. A Realistic Investment Scenario</a:t>
            </a:r>
          </a:p>
        </p:txBody>
      </p:sp>
      <p:pic>
        <p:nvPicPr>
          <p:cNvPr id="3" name="صورة 2">
            <a:extLst>
              <a:ext uri="{FF2B5EF4-FFF2-40B4-BE49-F238E27FC236}">
                <a16:creationId xmlns:a16="http://schemas.microsoft.com/office/drawing/2014/main" id="{25BB2184-7336-62D4-741C-33FAF590A10B}"/>
              </a:ext>
            </a:extLst>
          </p:cNvPr>
          <p:cNvPicPr>
            <a:picLocks noChangeAspect="1"/>
          </p:cNvPicPr>
          <p:nvPr/>
        </p:nvPicPr>
        <p:blipFill>
          <a:blip r:embed="rId3"/>
          <a:stretch>
            <a:fillRect/>
          </a:stretch>
        </p:blipFill>
        <p:spPr>
          <a:xfrm>
            <a:off x="3912435" y="3714995"/>
            <a:ext cx="3539630" cy="2145331"/>
          </a:xfrm>
          <a:prstGeom prst="rect">
            <a:avLst/>
          </a:prstGeom>
        </p:spPr>
      </p:pic>
    </p:spTree>
    <p:extLst>
      <p:ext uri="{BB962C8B-B14F-4D97-AF65-F5344CB8AC3E}">
        <p14:creationId xmlns:p14="http://schemas.microsoft.com/office/powerpoint/2010/main" val="20676734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23F424-1A11-43C3-16C6-D2EA0AF279F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459C449-32C2-5BF8-7A78-BE5B84A1D263}"/>
              </a:ext>
            </a:extLst>
          </p:cNvPr>
          <p:cNvSpPr/>
          <p:nvPr/>
        </p:nvSpPr>
        <p:spPr>
          <a:xfrm>
            <a:off x="617279" y="1398072"/>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dirty="0"/>
              <a:t>4.6 Lease Structures</a:t>
            </a: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D0F7BCDF-7D9D-E6A6-4A56-5B3C513C2E7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A89D8A9-45F5-5C43-A324-A0B017A92211}"/>
              </a:ext>
            </a:extLst>
          </p:cNvPr>
          <p:cNvSpPr txBox="1"/>
          <p:nvPr/>
        </p:nvSpPr>
        <p:spPr>
          <a:xfrm>
            <a:off x="617279" y="848469"/>
            <a:ext cx="9371350" cy="523220"/>
          </a:xfrm>
          <a:prstGeom prst="rect">
            <a:avLst/>
          </a:prstGeom>
          <a:noFill/>
        </p:spPr>
        <p:txBody>
          <a:bodyPr wrap="square">
            <a:spAutoFit/>
          </a:bodyPr>
          <a:lstStyle/>
          <a:p>
            <a:r>
              <a:rPr lang="en-US" sz="2800" dirty="0"/>
              <a:t>12.Case Study : Office Market Investment in Dubai (2010–2025)</a:t>
            </a:r>
            <a:endParaRPr lang="en-US" sz="2800" dirty="0">
              <a:latin typeface="Alexandria"/>
            </a:endParaRPr>
          </a:p>
        </p:txBody>
      </p:sp>
      <p:sp>
        <p:nvSpPr>
          <p:cNvPr id="3" name="TextBox 47">
            <a:extLst>
              <a:ext uri="{FF2B5EF4-FFF2-40B4-BE49-F238E27FC236}">
                <a16:creationId xmlns:a16="http://schemas.microsoft.com/office/drawing/2014/main" id="{BF596162-62F5-D3A7-6889-DDE1CEBA0675}"/>
              </a:ext>
            </a:extLst>
          </p:cNvPr>
          <p:cNvSpPr txBox="1"/>
          <p:nvPr/>
        </p:nvSpPr>
        <p:spPr>
          <a:xfrm>
            <a:off x="762001" y="1668281"/>
            <a:ext cx="10478033" cy="4093428"/>
          </a:xfrm>
          <a:prstGeom prst="rect">
            <a:avLst/>
          </a:prstGeom>
          <a:solidFill>
            <a:schemeClr val="accent1">
              <a:lumMod val="20000"/>
              <a:lumOff val="80000"/>
            </a:schemeClr>
          </a:solidFill>
        </p:spPr>
        <p:txBody>
          <a:bodyPr wrap="square" rtlCol="0">
            <a:spAutoFit/>
          </a:bodyPr>
          <a:lstStyle/>
          <a:p>
            <a:r>
              <a:rPr lang="en-US" sz="2000" b="1" dirty="0"/>
              <a:t>Phase 1: Recession and Trough (2009–2011)</a:t>
            </a:r>
          </a:p>
          <a:p>
            <a:r>
              <a:rPr lang="en-US" sz="2000" dirty="0"/>
              <a:t>The global financial crisis of 2008 led to a sharp correction in Dubai’s property prices.</a:t>
            </a:r>
          </a:p>
          <a:p>
            <a:r>
              <a:rPr lang="en-US" sz="2000" dirty="0"/>
              <a:t>Many speculative developments were halted or delayed, while vacancy rates rose above </a:t>
            </a:r>
            <a:r>
              <a:rPr lang="en-US" sz="2000" b="1" dirty="0"/>
              <a:t>30%</a:t>
            </a:r>
            <a:r>
              <a:rPr lang="en-US" sz="2000" dirty="0"/>
              <a:t> in some office districts. Rental rates dropped nearly </a:t>
            </a:r>
            <a:r>
              <a:rPr lang="en-US" sz="2000" b="1" dirty="0"/>
              <a:t>45%</a:t>
            </a:r>
            <a:r>
              <a:rPr lang="en-US" sz="2000" dirty="0"/>
              <a:t> from the 2008 peak. </a:t>
            </a:r>
            <a:r>
              <a:rPr lang="en-US" sz="2000" b="1" dirty="0"/>
              <a:t>Investor Opportunities:</a:t>
            </a:r>
            <a:endParaRPr lang="en-US" sz="2000" dirty="0"/>
          </a:p>
          <a:p>
            <a:r>
              <a:rPr lang="en-US" sz="2000" dirty="0"/>
              <a:t>Distressed office towers sold below replacement cost.</a:t>
            </a:r>
          </a:p>
          <a:p>
            <a:r>
              <a:rPr lang="en-US" sz="2000" dirty="0"/>
              <a:t>Limited competition for new leases meant tenants could secure favorable long-term terms.</a:t>
            </a:r>
          </a:p>
          <a:p>
            <a:r>
              <a:rPr lang="en-US" sz="2000" b="1" dirty="0"/>
              <a:t>Example Decision:</a:t>
            </a:r>
            <a:br>
              <a:rPr lang="en-US" sz="2000" dirty="0"/>
            </a:br>
            <a:r>
              <a:rPr lang="en-US" sz="2000" dirty="0"/>
              <a:t>A local investment firm, </a:t>
            </a:r>
            <a:r>
              <a:rPr lang="en-US" sz="2000" i="1" dirty="0"/>
              <a:t>Emirates Capital Real Estate</a:t>
            </a:r>
            <a:r>
              <a:rPr lang="en-US" sz="2000" dirty="0"/>
              <a:t>, purchased a partially completed office building in Business Bay for </a:t>
            </a:r>
            <a:r>
              <a:rPr lang="en-US" sz="2000" b="1" dirty="0"/>
              <a:t>AED 700 per sq. ft.</a:t>
            </a:r>
            <a:r>
              <a:rPr lang="en-US" sz="2000" dirty="0"/>
              <a:t>, compared to </a:t>
            </a:r>
            <a:r>
              <a:rPr lang="en-US" sz="2000" b="1" dirty="0"/>
              <a:t>AED 1,500+</a:t>
            </a:r>
            <a:r>
              <a:rPr lang="en-US" sz="2000" dirty="0"/>
              <a:t> in 2008.</a:t>
            </a:r>
            <a:br>
              <a:rPr lang="en-US" sz="2000" dirty="0"/>
            </a:br>
            <a:r>
              <a:rPr lang="en-US" sz="2000" dirty="0"/>
              <a:t>They invested in completion and tenant fit-outs to reposition the property.</a:t>
            </a:r>
          </a:p>
          <a:p>
            <a:r>
              <a:rPr lang="en-US" sz="2000" b="1" dirty="0"/>
              <a:t>Outcome:</a:t>
            </a:r>
            <a:endParaRPr lang="en-US" sz="2000" dirty="0"/>
          </a:p>
          <a:p>
            <a:r>
              <a:rPr lang="en-US" sz="2000" dirty="0"/>
              <a:t>Occupancy reached 85% by 2013 as market recovered.</a:t>
            </a:r>
          </a:p>
          <a:p>
            <a:r>
              <a:rPr lang="en-US" sz="2000" dirty="0"/>
              <a:t>Rents stabilized at AED 100/sq. ft./year, generating attractive yields above </a:t>
            </a:r>
            <a:r>
              <a:rPr lang="en-US" sz="2000" b="1" dirty="0"/>
              <a:t>9%</a:t>
            </a:r>
            <a:r>
              <a:rPr lang="en-US" sz="2000" dirty="0"/>
              <a:t>.</a:t>
            </a:r>
          </a:p>
        </p:txBody>
      </p:sp>
    </p:spTree>
    <p:extLst>
      <p:ext uri="{BB962C8B-B14F-4D97-AF65-F5344CB8AC3E}">
        <p14:creationId xmlns:p14="http://schemas.microsoft.com/office/powerpoint/2010/main" val="23746578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36ED6-13F5-4719-83D9-74E3174648F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FC0023C-03D6-8050-3E20-EB66BC029767}"/>
              </a:ext>
            </a:extLst>
          </p:cNvPr>
          <p:cNvSpPr/>
          <p:nvPr/>
        </p:nvSpPr>
        <p:spPr>
          <a:xfrm>
            <a:off x="617279" y="1503003"/>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dirty="0"/>
              <a:t>4.6 Lease Structures</a:t>
            </a: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55BEB5F5-02F6-B213-F5AF-80633269C15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47">
            <a:extLst>
              <a:ext uri="{FF2B5EF4-FFF2-40B4-BE49-F238E27FC236}">
                <a16:creationId xmlns:a16="http://schemas.microsoft.com/office/drawing/2014/main" id="{EB391F88-613B-3130-4A28-EFA70DC30054}"/>
              </a:ext>
            </a:extLst>
          </p:cNvPr>
          <p:cNvSpPr txBox="1"/>
          <p:nvPr/>
        </p:nvSpPr>
        <p:spPr>
          <a:xfrm>
            <a:off x="762001" y="1619323"/>
            <a:ext cx="10465632" cy="4401205"/>
          </a:xfrm>
          <a:prstGeom prst="rect">
            <a:avLst/>
          </a:prstGeom>
          <a:solidFill>
            <a:schemeClr val="accent1">
              <a:lumMod val="20000"/>
              <a:lumOff val="80000"/>
            </a:schemeClr>
          </a:solidFill>
        </p:spPr>
        <p:txBody>
          <a:bodyPr wrap="square" rtlCol="0">
            <a:spAutoFit/>
          </a:bodyPr>
          <a:lstStyle/>
          <a:p>
            <a:r>
              <a:rPr lang="en-US" sz="2000" b="1" dirty="0"/>
              <a:t> Phase 2: Expansion (2012–2018)</a:t>
            </a:r>
          </a:p>
          <a:p>
            <a:r>
              <a:rPr lang="en-US" sz="2000" dirty="0"/>
              <a:t>Economic growth driven by infrastructure projects (Expo 2020 preparation, logistics expansion).</a:t>
            </a:r>
          </a:p>
          <a:p>
            <a:r>
              <a:rPr lang="en-US" sz="2000" dirty="0"/>
              <a:t>Office demand surged, especially for Grade-A buildings in DIFC and Sheikh Zayed Road.</a:t>
            </a:r>
          </a:p>
          <a:p>
            <a:r>
              <a:rPr lang="en-US" sz="2000" dirty="0"/>
              <a:t>Supply additions were moderate, and rents grew steadily at 5–7% annually.</a:t>
            </a:r>
          </a:p>
          <a:p>
            <a:r>
              <a:rPr lang="en-US" sz="2000" dirty="0"/>
              <a:t>Cap rates compressed from </a:t>
            </a:r>
            <a:r>
              <a:rPr lang="en-US" sz="2000" b="1" dirty="0"/>
              <a:t>8% → 6%</a:t>
            </a:r>
            <a:r>
              <a:rPr lang="en-US" sz="2000" dirty="0"/>
              <a:t>, reflecting investor confidence.</a:t>
            </a:r>
          </a:p>
          <a:p>
            <a:r>
              <a:rPr lang="en-US" sz="2000" b="1" dirty="0"/>
              <a:t>Investor Strategies:</a:t>
            </a:r>
            <a:endParaRPr lang="en-US" sz="2000" dirty="0"/>
          </a:p>
          <a:p>
            <a:r>
              <a:rPr lang="en-US" sz="2000" dirty="0"/>
              <a:t>New developments launched (e.g., ICD Brookfield Place).</a:t>
            </a:r>
          </a:p>
          <a:p>
            <a:r>
              <a:rPr lang="en-US" sz="2000" dirty="0"/>
              <a:t>Investors focused on upgrading older assets to maintain competitiveness.</a:t>
            </a:r>
          </a:p>
          <a:p>
            <a:r>
              <a:rPr lang="en-US" sz="2000" dirty="0"/>
              <a:t>REITs and institutional investors entered the Dubai market, signaling maturity.</a:t>
            </a:r>
          </a:p>
          <a:p>
            <a:r>
              <a:rPr lang="en-US" sz="2000" b="1" dirty="0"/>
              <a:t>Example Decision:</a:t>
            </a:r>
            <a:br>
              <a:rPr lang="en-US" sz="2000" dirty="0"/>
            </a:br>
            <a:r>
              <a:rPr lang="en-US" sz="2000" dirty="0"/>
              <a:t>Emirates Capital refinanced their earlier acquisition at a lower interest rate, extracted equity, and purchased another office floor in DIFC.</a:t>
            </a:r>
          </a:p>
          <a:p>
            <a:r>
              <a:rPr lang="en-US" sz="2000" dirty="0"/>
              <a:t>They leased to multinational tenants with long-term contracts.</a:t>
            </a:r>
          </a:p>
          <a:p>
            <a:r>
              <a:rPr lang="en-US" sz="2000" dirty="0"/>
              <a:t>Average rental yield: </a:t>
            </a:r>
            <a:r>
              <a:rPr lang="en-US" sz="2000" b="1" dirty="0"/>
              <a:t>6.5%</a:t>
            </a:r>
            <a:r>
              <a:rPr lang="en-US" sz="2000" dirty="0"/>
              <a:t>, with capital appreciation of </a:t>
            </a:r>
            <a:r>
              <a:rPr lang="en-US" sz="2000" b="1" dirty="0"/>
              <a:t>25%</a:t>
            </a:r>
            <a:r>
              <a:rPr lang="en-US" sz="2000" dirty="0"/>
              <a:t> over five years.</a:t>
            </a:r>
          </a:p>
        </p:txBody>
      </p:sp>
      <p:sp>
        <p:nvSpPr>
          <p:cNvPr id="3" name="مربع نص 2">
            <a:extLst>
              <a:ext uri="{FF2B5EF4-FFF2-40B4-BE49-F238E27FC236}">
                <a16:creationId xmlns:a16="http://schemas.microsoft.com/office/drawing/2014/main" id="{93B27BA4-89A8-49E2-F3B9-A66EEFF360CB}"/>
              </a:ext>
            </a:extLst>
          </p:cNvPr>
          <p:cNvSpPr txBox="1"/>
          <p:nvPr/>
        </p:nvSpPr>
        <p:spPr>
          <a:xfrm>
            <a:off x="617279" y="848469"/>
            <a:ext cx="9371350" cy="523220"/>
          </a:xfrm>
          <a:prstGeom prst="rect">
            <a:avLst/>
          </a:prstGeom>
          <a:noFill/>
        </p:spPr>
        <p:txBody>
          <a:bodyPr wrap="square">
            <a:spAutoFit/>
          </a:bodyPr>
          <a:lstStyle/>
          <a:p>
            <a:r>
              <a:rPr lang="en-US" sz="2800" dirty="0"/>
              <a:t>12.Case Study : Office Market Investment in Dubai (2010–2025)</a:t>
            </a:r>
            <a:endParaRPr lang="en-US" sz="2800" dirty="0">
              <a:latin typeface="Alexandria"/>
            </a:endParaRPr>
          </a:p>
        </p:txBody>
      </p:sp>
    </p:spTree>
    <p:extLst>
      <p:ext uri="{BB962C8B-B14F-4D97-AF65-F5344CB8AC3E}">
        <p14:creationId xmlns:p14="http://schemas.microsoft.com/office/powerpoint/2010/main" val="31358536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D426A-FF64-7DFC-3646-FCEC2364034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7A10F65-3F50-28D6-246D-DCA395DFE23F}"/>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0272E6B9-C783-3087-2491-8D13BF7527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7">
            <a:extLst>
              <a:ext uri="{FF2B5EF4-FFF2-40B4-BE49-F238E27FC236}">
                <a16:creationId xmlns:a16="http://schemas.microsoft.com/office/drawing/2014/main" id="{921F5B43-CB8B-B75E-5FA3-B63900C0B4E9}"/>
              </a:ext>
            </a:extLst>
          </p:cNvPr>
          <p:cNvSpPr txBox="1"/>
          <p:nvPr/>
        </p:nvSpPr>
        <p:spPr>
          <a:xfrm>
            <a:off x="762000" y="1538380"/>
            <a:ext cx="10510603" cy="4401205"/>
          </a:xfrm>
          <a:prstGeom prst="rect">
            <a:avLst/>
          </a:prstGeom>
          <a:solidFill>
            <a:schemeClr val="accent1">
              <a:lumMod val="20000"/>
              <a:lumOff val="80000"/>
            </a:schemeClr>
          </a:solidFill>
        </p:spPr>
        <p:txBody>
          <a:bodyPr wrap="square" rtlCol="0">
            <a:spAutoFit/>
          </a:bodyPr>
          <a:lstStyle/>
          <a:p>
            <a:r>
              <a:rPr lang="en-US" sz="2000" b="1" dirty="0"/>
              <a:t> Phase 3: Oversupply &amp; Correction (2019–2021)</a:t>
            </a:r>
          </a:p>
          <a:p>
            <a:r>
              <a:rPr lang="en-US" sz="2000" b="1" dirty="0"/>
              <a:t>Context:</a:t>
            </a:r>
            <a:endParaRPr lang="en-US" sz="2000" dirty="0"/>
          </a:p>
          <a:p>
            <a:r>
              <a:rPr lang="en-US" sz="2000" dirty="0"/>
              <a:t>Significant new supply entered the market (over 6 million sq. ft. between 2018–2020).</a:t>
            </a:r>
          </a:p>
          <a:p>
            <a:r>
              <a:rPr lang="en-US" sz="2000" dirty="0"/>
              <a:t>Slower business growth and pandemic disruptions caused a spike in vacancy (exceeding </a:t>
            </a:r>
            <a:r>
              <a:rPr lang="en-US" sz="2000" b="1" dirty="0"/>
              <a:t>35%</a:t>
            </a:r>
            <a:r>
              <a:rPr lang="en-US" sz="2000" dirty="0"/>
              <a:t> citywide in 2020).</a:t>
            </a:r>
          </a:p>
          <a:p>
            <a:r>
              <a:rPr lang="en-US" sz="2000" dirty="0"/>
              <a:t>Rents declined by </a:t>
            </a:r>
            <a:r>
              <a:rPr lang="en-US" sz="2000" b="1" dirty="0"/>
              <a:t>15–20%</a:t>
            </a:r>
            <a:r>
              <a:rPr lang="en-US" sz="2000" dirty="0"/>
              <a:t>, and landlords offered rent-free periods and flexible leases.</a:t>
            </a:r>
          </a:p>
          <a:p>
            <a:r>
              <a:rPr lang="en-US" sz="2000" b="1" dirty="0"/>
              <a:t>Investor Strategies:</a:t>
            </a:r>
            <a:endParaRPr lang="en-US" sz="2000" dirty="0"/>
          </a:p>
          <a:p>
            <a:r>
              <a:rPr lang="en-US" sz="2000" dirty="0"/>
              <a:t>Focus shifted toward </a:t>
            </a:r>
            <a:r>
              <a:rPr lang="en-US" sz="2000" b="1" dirty="0"/>
              <a:t>retaining tenants</a:t>
            </a:r>
            <a:r>
              <a:rPr lang="en-US" sz="2000" dirty="0"/>
              <a:t> through flexible contracts.</a:t>
            </a:r>
          </a:p>
          <a:p>
            <a:r>
              <a:rPr lang="en-US" sz="2000" dirty="0"/>
              <a:t>Some owners repurposed underutilized office space into co-working or hybrid-use spaces.</a:t>
            </a:r>
          </a:p>
          <a:p>
            <a:r>
              <a:rPr lang="en-US" sz="2000" b="1" dirty="0"/>
              <a:t>Example Decision:</a:t>
            </a:r>
            <a:br>
              <a:rPr lang="en-US" sz="2000" dirty="0"/>
            </a:br>
            <a:r>
              <a:rPr lang="en-US" sz="2000" dirty="0"/>
              <a:t>Emirates Capital paused new acquisitions, concentrated on </a:t>
            </a:r>
            <a:r>
              <a:rPr lang="en-US" sz="2000" b="1" dirty="0"/>
              <a:t>operational efficiency</a:t>
            </a:r>
            <a:r>
              <a:rPr lang="en-US" sz="2000" dirty="0"/>
              <a:t>, and renegotiated leases to preserve cash flow.</a:t>
            </a:r>
            <a:br>
              <a:rPr lang="en-US" sz="2000" dirty="0"/>
            </a:br>
            <a:r>
              <a:rPr lang="en-US" sz="2000" dirty="0"/>
              <a:t>They diversified into small logistics units (industrial segment), which was more resilient due to e-commerce growth.</a:t>
            </a:r>
          </a:p>
        </p:txBody>
      </p:sp>
      <p:sp>
        <p:nvSpPr>
          <p:cNvPr id="2" name="مربع نص 1">
            <a:extLst>
              <a:ext uri="{FF2B5EF4-FFF2-40B4-BE49-F238E27FC236}">
                <a16:creationId xmlns:a16="http://schemas.microsoft.com/office/drawing/2014/main" id="{5257DC87-DF96-58A0-CC88-7E4EEB3CABA8}"/>
              </a:ext>
            </a:extLst>
          </p:cNvPr>
          <p:cNvSpPr txBox="1"/>
          <p:nvPr/>
        </p:nvSpPr>
        <p:spPr>
          <a:xfrm>
            <a:off x="617279" y="848469"/>
            <a:ext cx="9371350" cy="523220"/>
          </a:xfrm>
          <a:prstGeom prst="rect">
            <a:avLst/>
          </a:prstGeom>
          <a:noFill/>
        </p:spPr>
        <p:txBody>
          <a:bodyPr wrap="square">
            <a:spAutoFit/>
          </a:bodyPr>
          <a:lstStyle/>
          <a:p>
            <a:r>
              <a:rPr lang="en-US" sz="2800" dirty="0"/>
              <a:t>12.Case Study : Office Market Investment in Dubai (2010–2025)</a:t>
            </a:r>
            <a:endParaRPr lang="en-US" sz="2800" dirty="0">
              <a:latin typeface="Alexandria"/>
            </a:endParaRPr>
          </a:p>
        </p:txBody>
      </p:sp>
    </p:spTree>
    <p:extLst>
      <p:ext uri="{BB962C8B-B14F-4D97-AF65-F5344CB8AC3E}">
        <p14:creationId xmlns:p14="http://schemas.microsoft.com/office/powerpoint/2010/main" val="31940685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D5262-FBC6-C2ED-6C38-40EE2982A4A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C0A023F-80FB-E9AA-EE07-54976C990B78}"/>
              </a:ext>
            </a:extLst>
          </p:cNvPr>
          <p:cNvSpPr/>
          <p:nvPr/>
        </p:nvSpPr>
        <p:spPr>
          <a:xfrm>
            <a:off x="632493" y="1383683"/>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US" i="1" dirty="0"/>
              <a:t>Plan 2014–2020</a:t>
            </a:r>
            <a:r>
              <a:rPr lang="en-US" dirty="0"/>
              <a:t>) helped integrate inland provinces and balance urban growth.</a:t>
            </a: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4692F21E-36F2-4FAB-7D87-FD97FCF7F66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7">
            <a:extLst>
              <a:ext uri="{FF2B5EF4-FFF2-40B4-BE49-F238E27FC236}">
                <a16:creationId xmlns:a16="http://schemas.microsoft.com/office/drawing/2014/main" id="{7ECC3841-4282-54E9-4063-8B4F4E52BEC2}"/>
              </a:ext>
            </a:extLst>
          </p:cNvPr>
          <p:cNvSpPr txBox="1"/>
          <p:nvPr/>
        </p:nvSpPr>
        <p:spPr>
          <a:xfrm>
            <a:off x="689640" y="1500004"/>
            <a:ext cx="10698426" cy="4401205"/>
          </a:xfrm>
          <a:prstGeom prst="rect">
            <a:avLst/>
          </a:prstGeom>
          <a:solidFill>
            <a:schemeClr val="accent1">
              <a:lumMod val="20000"/>
              <a:lumOff val="80000"/>
            </a:schemeClr>
          </a:solidFill>
        </p:spPr>
        <p:txBody>
          <a:bodyPr wrap="square" rtlCol="0">
            <a:spAutoFit/>
          </a:bodyPr>
          <a:lstStyle/>
          <a:p>
            <a:r>
              <a:rPr lang="en-US" sz="2000" b="1" dirty="0"/>
              <a:t> Phase 4: Recovery and Early Expansion (2022–2025)</a:t>
            </a:r>
          </a:p>
          <a:p>
            <a:r>
              <a:rPr lang="en-US" sz="2000" dirty="0"/>
              <a:t>Strong rebound post-COVID driven by business migration, visa reforms, and high foreign investment.</a:t>
            </a:r>
          </a:p>
          <a:p>
            <a:r>
              <a:rPr lang="en-US" sz="2000" dirty="0"/>
              <a:t>Dubai’s Grade-A office stock saw </a:t>
            </a:r>
            <a:r>
              <a:rPr lang="en-US" sz="2000" b="1" dirty="0"/>
              <a:t>occupancy rise to 90%+</a:t>
            </a:r>
            <a:r>
              <a:rPr lang="en-US" sz="2000" dirty="0"/>
              <a:t> by 2024 .</a:t>
            </a:r>
          </a:p>
          <a:p>
            <a:r>
              <a:rPr lang="en-US" sz="2000" dirty="0"/>
              <a:t>Rents in premium locations (DIFC, Downtown) surged 20–25% year-on-year in 2023–2024.</a:t>
            </a:r>
          </a:p>
          <a:p>
            <a:r>
              <a:rPr lang="en-US" sz="2000" dirty="0"/>
              <a:t>Limited new construction post-pandemic has tightened supply again.</a:t>
            </a:r>
          </a:p>
          <a:p>
            <a:r>
              <a:rPr lang="en-US" sz="2000" b="1" dirty="0"/>
              <a:t>Investor Opportunities:</a:t>
            </a:r>
            <a:endParaRPr lang="en-US" sz="2000" dirty="0"/>
          </a:p>
          <a:p>
            <a:r>
              <a:rPr lang="en-US" sz="2000" dirty="0"/>
              <a:t>Acquire modern assets positioned for sustainability and flexible workspace use.</a:t>
            </a:r>
          </a:p>
          <a:p>
            <a:r>
              <a:rPr lang="en-US" sz="2000" dirty="0"/>
              <a:t>Capitalize on yield compression and strong leasing demand from global firms relocating regional HQs.</a:t>
            </a:r>
          </a:p>
          <a:p>
            <a:r>
              <a:rPr lang="en-US" sz="2000" b="1" dirty="0"/>
              <a:t>Example Decision: </a:t>
            </a:r>
            <a:r>
              <a:rPr lang="en-US" sz="2000" dirty="0"/>
              <a:t>Emirates Capital sold its 2010 Business Bay asset in 2024 for </a:t>
            </a:r>
            <a:r>
              <a:rPr lang="en-US" sz="2000" b="1" dirty="0"/>
              <a:t>AED 1,400 per sq. ft.</a:t>
            </a:r>
            <a:r>
              <a:rPr lang="en-US" sz="2000" dirty="0"/>
              <a:t>, doubling its original purchase value.</a:t>
            </a:r>
            <a:br>
              <a:rPr lang="en-US" sz="2000" dirty="0"/>
            </a:br>
            <a:r>
              <a:rPr lang="en-US" sz="2000" dirty="0"/>
              <a:t>They reinvested proceeds into a mixed-use development in Dubai South, near logistics and airport hubs — anticipating long-term expansion driven by trade and transport sectors.</a:t>
            </a:r>
          </a:p>
          <a:p>
            <a:r>
              <a:rPr lang="en-US" sz="2000" b="1" dirty="0"/>
              <a:t>Outcome: </a:t>
            </a:r>
            <a:r>
              <a:rPr lang="en-US" sz="2000" dirty="0"/>
              <a:t>Internal Rate of Return (IRR): </a:t>
            </a:r>
            <a:r>
              <a:rPr lang="en-US" sz="2000" b="1" dirty="0"/>
              <a:t>14.8%</a:t>
            </a:r>
            <a:r>
              <a:rPr lang="en-US" sz="2000" dirty="0"/>
              <a:t> over 14 years.</a:t>
            </a:r>
          </a:p>
          <a:p>
            <a:r>
              <a:rPr lang="en-US" sz="2000" dirty="0"/>
              <a:t>Steady cash flow during downturns; strong exit timing during recovery.</a:t>
            </a:r>
          </a:p>
        </p:txBody>
      </p:sp>
      <p:sp>
        <p:nvSpPr>
          <p:cNvPr id="2" name="مربع نص 1">
            <a:extLst>
              <a:ext uri="{FF2B5EF4-FFF2-40B4-BE49-F238E27FC236}">
                <a16:creationId xmlns:a16="http://schemas.microsoft.com/office/drawing/2014/main" id="{6CBD90BC-F7D7-0917-C0FF-4BFAE400166A}"/>
              </a:ext>
            </a:extLst>
          </p:cNvPr>
          <p:cNvSpPr txBox="1"/>
          <p:nvPr/>
        </p:nvSpPr>
        <p:spPr>
          <a:xfrm>
            <a:off x="617279" y="848469"/>
            <a:ext cx="9371350" cy="523220"/>
          </a:xfrm>
          <a:prstGeom prst="rect">
            <a:avLst/>
          </a:prstGeom>
          <a:noFill/>
        </p:spPr>
        <p:txBody>
          <a:bodyPr wrap="square">
            <a:spAutoFit/>
          </a:bodyPr>
          <a:lstStyle/>
          <a:p>
            <a:r>
              <a:rPr lang="en-US" sz="2800" dirty="0"/>
              <a:t>12.Case Study : Office Market Investment in Dubai (2010–2025)</a:t>
            </a:r>
            <a:endParaRPr lang="en-US" sz="2800" dirty="0">
              <a:latin typeface="Alexandria"/>
            </a:endParaRPr>
          </a:p>
        </p:txBody>
      </p:sp>
    </p:spTree>
    <p:extLst>
      <p:ext uri="{BB962C8B-B14F-4D97-AF65-F5344CB8AC3E}">
        <p14:creationId xmlns:p14="http://schemas.microsoft.com/office/powerpoint/2010/main" val="40142979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8AD7C-53B0-831B-51CB-BF0F8C586B1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45F2012-9A53-C5BD-AF24-D5BD9BA2E664}"/>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CF1F5AB3-967F-419F-4374-B6E04CF3AEC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9BD7ED1A-E972-6105-AC9E-4C04ABEE7961}"/>
              </a:ext>
            </a:extLst>
          </p:cNvPr>
          <p:cNvSpPr txBox="1"/>
          <p:nvPr/>
        </p:nvSpPr>
        <p:spPr>
          <a:xfrm>
            <a:off x="838200" y="1648627"/>
            <a:ext cx="8715732" cy="400110"/>
          </a:xfrm>
          <a:prstGeom prst="rect">
            <a:avLst/>
          </a:prstGeom>
          <a:noFill/>
        </p:spPr>
        <p:txBody>
          <a:bodyPr wrap="square">
            <a:spAutoFit/>
          </a:bodyPr>
          <a:lstStyle/>
          <a:p>
            <a:r>
              <a:rPr lang="en-US" sz="2000" b="1" dirty="0"/>
              <a:t>Key Lessons from the </a:t>
            </a:r>
            <a:r>
              <a:rPr lang="en-US" sz="2000" b="1" dirty="0">
                <a:latin typeface="Alexandria"/>
              </a:rPr>
              <a:t>Case</a:t>
            </a:r>
          </a:p>
        </p:txBody>
      </p:sp>
      <p:graphicFrame>
        <p:nvGraphicFramePr>
          <p:cNvPr id="4" name="جدول 3">
            <a:extLst>
              <a:ext uri="{FF2B5EF4-FFF2-40B4-BE49-F238E27FC236}">
                <a16:creationId xmlns:a16="http://schemas.microsoft.com/office/drawing/2014/main" id="{F4236E02-D265-B5F9-CED4-886B39580D9F}"/>
              </a:ext>
            </a:extLst>
          </p:cNvPr>
          <p:cNvGraphicFramePr>
            <a:graphicFrameLocks noGrp="1"/>
          </p:cNvGraphicFramePr>
          <p:nvPr>
            <p:extLst>
              <p:ext uri="{D42A27DB-BD31-4B8C-83A1-F6EECF244321}">
                <p14:modId xmlns:p14="http://schemas.microsoft.com/office/powerpoint/2010/main" val="110643088"/>
              </p:ext>
            </p:extLst>
          </p:nvPr>
        </p:nvGraphicFramePr>
        <p:xfrm>
          <a:off x="789665" y="2275304"/>
          <a:ext cx="10515600" cy="3200400"/>
        </p:xfrm>
        <a:graphic>
          <a:graphicData uri="http://schemas.openxmlformats.org/drawingml/2006/table">
            <a:tbl>
              <a:tblPr/>
              <a:tblGrid>
                <a:gridCol w="3505200">
                  <a:extLst>
                    <a:ext uri="{9D8B030D-6E8A-4147-A177-3AD203B41FA5}">
                      <a16:colId xmlns:a16="http://schemas.microsoft.com/office/drawing/2014/main" val="2026099707"/>
                    </a:ext>
                  </a:extLst>
                </a:gridCol>
                <a:gridCol w="3505200">
                  <a:extLst>
                    <a:ext uri="{9D8B030D-6E8A-4147-A177-3AD203B41FA5}">
                      <a16:colId xmlns:a16="http://schemas.microsoft.com/office/drawing/2014/main" val="3237375504"/>
                    </a:ext>
                  </a:extLst>
                </a:gridCol>
                <a:gridCol w="3505200">
                  <a:extLst>
                    <a:ext uri="{9D8B030D-6E8A-4147-A177-3AD203B41FA5}">
                      <a16:colId xmlns:a16="http://schemas.microsoft.com/office/drawing/2014/main" val="2954045267"/>
                    </a:ext>
                  </a:extLst>
                </a:gridCol>
              </a:tblGrid>
              <a:tr h="0">
                <a:tc>
                  <a:txBody>
                    <a:bodyPr/>
                    <a:lstStyle/>
                    <a:p>
                      <a:pPr>
                        <a:buNone/>
                      </a:pPr>
                      <a:r>
                        <a:rPr lang="en-US" sz="2000" b="1" dirty="0">
                          <a:latin typeface="Alexandria"/>
                        </a:rPr>
                        <a:t>Cycle Phase</a:t>
                      </a:r>
                    </a:p>
                  </a:txBody>
                  <a:tcPr anchor="ctr">
                    <a:lnL>
                      <a:noFill/>
                    </a:lnL>
                    <a:lnR>
                      <a:noFill/>
                    </a:lnR>
                    <a:lnT>
                      <a:noFill/>
                    </a:lnT>
                    <a:lnB>
                      <a:noFill/>
                    </a:lnB>
                    <a:noFill/>
                  </a:tcPr>
                </a:tc>
                <a:tc>
                  <a:txBody>
                    <a:bodyPr/>
                    <a:lstStyle/>
                    <a:p>
                      <a:pPr>
                        <a:buNone/>
                      </a:pPr>
                      <a:r>
                        <a:rPr lang="en-US" sz="2000" b="1" dirty="0">
                          <a:latin typeface="Alexandria"/>
                        </a:rPr>
                        <a:t>Strategic Focus</a:t>
                      </a:r>
                    </a:p>
                  </a:txBody>
                  <a:tcPr anchor="ctr">
                    <a:lnL>
                      <a:noFill/>
                    </a:lnL>
                    <a:lnR>
                      <a:noFill/>
                    </a:lnR>
                    <a:lnT>
                      <a:noFill/>
                    </a:lnT>
                    <a:lnB>
                      <a:noFill/>
                    </a:lnB>
                    <a:noFill/>
                  </a:tcPr>
                </a:tc>
                <a:tc>
                  <a:txBody>
                    <a:bodyPr/>
                    <a:lstStyle/>
                    <a:p>
                      <a:pPr>
                        <a:buNone/>
                      </a:pPr>
                      <a:r>
                        <a:rPr lang="en-US" sz="2000" b="1" dirty="0">
                          <a:latin typeface="Alexandria"/>
                        </a:rPr>
                        <a:t>Results/Insights</a:t>
                      </a:r>
                    </a:p>
                  </a:txBody>
                  <a:tcPr anchor="ctr">
                    <a:lnL>
                      <a:noFill/>
                    </a:lnL>
                    <a:lnR>
                      <a:noFill/>
                    </a:lnR>
                    <a:lnT>
                      <a:noFill/>
                    </a:lnT>
                    <a:lnB>
                      <a:noFill/>
                    </a:lnB>
                    <a:noFill/>
                  </a:tcPr>
                </a:tc>
                <a:extLst>
                  <a:ext uri="{0D108BD9-81ED-4DB2-BD59-A6C34878D82A}">
                    <a16:rowId xmlns:a16="http://schemas.microsoft.com/office/drawing/2014/main" val="644608764"/>
                  </a:ext>
                </a:extLst>
              </a:tr>
              <a:tr h="0">
                <a:tc>
                  <a:txBody>
                    <a:bodyPr/>
                    <a:lstStyle/>
                    <a:p>
                      <a:pPr>
                        <a:buNone/>
                      </a:pPr>
                      <a:r>
                        <a:rPr lang="en-US" sz="2000">
                          <a:latin typeface="Alexandria"/>
                        </a:rPr>
                        <a:t>Recession/Trough</a:t>
                      </a:r>
                    </a:p>
                  </a:txBody>
                  <a:tcPr anchor="ctr">
                    <a:lnL>
                      <a:noFill/>
                    </a:lnL>
                    <a:lnR>
                      <a:noFill/>
                    </a:lnR>
                    <a:lnT>
                      <a:noFill/>
                    </a:lnT>
                    <a:lnB>
                      <a:noFill/>
                    </a:lnB>
                    <a:noFill/>
                  </a:tcPr>
                </a:tc>
                <a:tc>
                  <a:txBody>
                    <a:bodyPr/>
                    <a:lstStyle/>
                    <a:p>
                      <a:pPr>
                        <a:buNone/>
                      </a:pPr>
                      <a:r>
                        <a:rPr lang="en-US" sz="2000" dirty="0">
                          <a:latin typeface="Alexandria"/>
                        </a:rPr>
                        <a:t>Distressed acquisition, repositioning</a:t>
                      </a:r>
                    </a:p>
                  </a:txBody>
                  <a:tcPr anchor="ctr">
                    <a:lnL>
                      <a:noFill/>
                    </a:lnL>
                    <a:lnR>
                      <a:noFill/>
                    </a:lnR>
                    <a:lnT>
                      <a:noFill/>
                    </a:lnT>
                    <a:lnB>
                      <a:noFill/>
                    </a:lnB>
                    <a:noFill/>
                  </a:tcPr>
                </a:tc>
                <a:tc>
                  <a:txBody>
                    <a:bodyPr/>
                    <a:lstStyle/>
                    <a:p>
                      <a:pPr>
                        <a:buNone/>
                      </a:pPr>
                      <a:r>
                        <a:rPr lang="en-US" sz="2000" dirty="0">
                          <a:latin typeface="Alexandria"/>
                        </a:rPr>
                        <a:t>High yield, low entry cost</a:t>
                      </a:r>
                    </a:p>
                  </a:txBody>
                  <a:tcPr anchor="ctr">
                    <a:lnL>
                      <a:noFill/>
                    </a:lnL>
                    <a:lnR>
                      <a:noFill/>
                    </a:lnR>
                    <a:lnT>
                      <a:noFill/>
                    </a:lnT>
                    <a:lnB>
                      <a:noFill/>
                    </a:lnB>
                    <a:noFill/>
                  </a:tcPr>
                </a:tc>
                <a:extLst>
                  <a:ext uri="{0D108BD9-81ED-4DB2-BD59-A6C34878D82A}">
                    <a16:rowId xmlns:a16="http://schemas.microsoft.com/office/drawing/2014/main" val="4270090087"/>
                  </a:ext>
                </a:extLst>
              </a:tr>
              <a:tr h="0">
                <a:tc>
                  <a:txBody>
                    <a:bodyPr/>
                    <a:lstStyle/>
                    <a:p>
                      <a:pPr>
                        <a:buNone/>
                      </a:pPr>
                      <a:r>
                        <a:rPr lang="en-US" sz="2000">
                          <a:latin typeface="Alexandria"/>
                        </a:rPr>
                        <a:t>Expansion</a:t>
                      </a:r>
                    </a:p>
                  </a:txBody>
                  <a:tcPr anchor="ctr">
                    <a:lnL>
                      <a:noFill/>
                    </a:lnL>
                    <a:lnR>
                      <a:noFill/>
                    </a:lnR>
                    <a:lnT>
                      <a:noFill/>
                    </a:lnT>
                    <a:lnB>
                      <a:noFill/>
                    </a:lnB>
                    <a:noFill/>
                  </a:tcPr>
                </a:tc>
                <a:tc>
                  <a:txBody>
                    <a:bodyPr/>
                    <a:lstStyle/>
                    <a:p>
                      <a:pPr>
                        <a:buNone/>
                      </a:pPr>
                      <a:r>
                        <a:rPr lang="en-US" sz="2000">
                          <a:latin typeface="Alexandria"/>
                        </a:rPr>
                        <a:t>Leverage for growth, new development</a:t>
                      </a:r>
                    </a:p>
                  </a:txBody>
                  <a:tcPr anchor="ctr">
                    <a:lnL>
                      <a:noFill/>
                    </a:lnL>
                    <a:lnR>
                      <a:noFill/>
                    </a:lnR>
                    <a:lnT>
                      <a:noFill/>
                    </a:lnT>
                    <a:lnB>
                      <a:noFill/>
                    </a:lnB>
                    <a:noFill/>
                  </a:tcPr>
                </a:tc>
                <a:tc>
                  <a:txBody>
                    <a:bodyPr/>
                    <a:lstStyle/>
                    <a:p>
                      <a:pPr>
                        <a:buNone/>
                      </a:pPr>
                      <a:r>
                        <a:rPr lang="en-US" sz="2000">
                          <a:latin typeface="Alexandria"/>
                        </a:rPr>
                        <a:t>Value appreciation, portfolio scaling</a:t>
                      </a:r>
                    </a:p>
                  </a:txBody>
                  <a:tcPr anchor="ctr">
                    <a:lnL>
                      <a:noFill/>
                    </a:lnL>
                    <a:lnR>
                      <a:noFill/>
                    </a:lnR>
                    <a:lnT>
                      <a:noFill/>
                    </a:lnT>
                    <a:lnB>
                      <a:noFill/>
                    </a:lnB>
                    <a:noFill/>
                  </a:tcPr>
                </a:tc>
                <a:extLst>
                  <a:ext uri="{0D108BD9-81ED-4DB2-BD59-A6C34878D82A}">
                    <a16:rowId xmlns:a16="http://schemas.microsoft.com/office/drawing/2014/main" val="206094109"/>
                  </a:ext>
                </a:extLst>
              </a:tr>
              <a:tr h="0">
                <a:tc>
                  <a:txBody>
                    <a:bodyPr/>
                    <a:lstStyle/>
                    <a:p>
                      <a:pPr>
                        <a:buNone/>
                      </a:pPr>
                      <a:r>
                        <a:rPr lang="en-US" sz="2000">
                          <a:latin typeface="Alexandria"/>
                        </a:rPr>
                        <a:t>Oversupply</a:t>
                      </a:r>
                    </a:p>
                  </a:txBody>
                  <a:tcPr anchor="ctr">
                    <a:lnL>
                      <a:noFill/>
                    </a:lnL>
                    <a:lnR>
                      <a:noFill/>
                    </a:lnR>
                    <a:lnT>
                      <a:noFill/>
                    </a:lnT>
                    <a:lnB>
                      <a:noFill/>
                    </a:lnB>
                    <a:noFill/>
                  </a:tcPr>
                </a:tc>
                <a:tc>
                  <a:txBody>
                    <a:bodyPr/>
                    <a:lstStyle/>
                    <a:p>
                      <a:pPr>
                        <a:buNone/>
                      </a:pPr>
                      <a:r>
                        <a:rPr lang="en-US" sz="2000">
                          <a:latin typeface="Alexandria"/>
                        </a:rPr>
                        <a:t>Defensive strategy, diversification</a:t>
                      </a:r>
                    </a:p>
                  </a:txBody>
                  <a:tcPr anchor="ctr">
                    <a:lnL>
                      <a:noFill/>
                    </a:lnL>
                    <a:lnR>
                      <a:noFill/>
                    </a:lnR>
                    <a:lnT>
                      <a:noFill/>
                    </a:lnT>
                    <a:lnB>
                      <a:noFill/>
                    </a:lnB>
                    <a:noFill/>
                  </a:tcPr>
                </a:tc>
                <a:tc>
                  <a:txBody>
                    <a:bodyPr/>
                    <a:lstStyle/>
                    <a:p>
                      <a:pPr>
                        <a:buNone/>
                      </a:pPr>
                      <a:r>
                        <a:rPr lang="en-US" sz="2000">
                          <a:latin typeface="Alexandria"/>
                        </a:rPr>
                        <a:t>Risk mitigation, stable income</a:t>
                      </a:r>
                    </a:p>
                  </a:txBody>
                  <a:tcPr anchor="ctr">
                    <a:lnL>
                      <a:noFill/>
                    </a:lnL>
                    <a:lnR>
                      <a:noFill/>
                    </a:lnR>
                    <a:lnT>
                      <a:noFill/>
                    </a:lnT>
                    <a:lnB>
                      <a:noFill/>
                    </a:lnB>
                    <a:noFill/>
                  </a:tcPr>
                </a:tc>
                <a:extLst>
                  <a:ext uri="{0D108BD9-81ED-4DB2-BD59-A6C34878D82A}">
                    <a16:rowId xmlns:a16="http://schemas.microsoft.com/office/drawing/2014/main" val="2063154603"/>
                  </a:ext>
                </a:extLst>
              </a:tr>
              <a:tr h="0">
                <a:tc>
                  <a:txBody>
                    <a:bodyPr/>
                    <a:lstStyle/>
                    <a:p>
                      <a:pPr>
                        <a:buNone/>
                      </a:pPr>
                      <a:r>
                        <a:rPr lang="en-US" sz="2000">
                          <a:latin typeface="Alexandria"/>
                        </a:rPr>
                        <a:t>Recovery</a:t>
                      </a:r>
                    </a:p>
                  </a:txBody>
                  <a:tcPr anchor="ctr">
                    <a:lnL>
                      <a:noFill/>
                    </a:lnL>
                    <a:lnR>
                      <a:noFill/>
                    </a:lnR>
                    <a:lnT>
                      <a:noFill/>
                    </a:lnT>
                    <a:lnB>
                      <a:noFill/>
                    </a:lnB>
                    <a:noFill/>
                  </a:tcPr>
                </a:tc>
                <a:tc>
                  <a:txBody>
                    <a:bodyPr/>
                    <a:lstStyle/>
                    <a:p>
                      <a:pPr>
                        <a:buNone/>
                      </a:pPr>
                      <a:r>
                        <a:rPr lang="en-US" sz="2000">
                          <a:latin typeface="Alexandria"/>
                        </a:rPr>
                        <a:t>Recycle capital into new opportunities</a:t>
                      </a:r>
                    </a:p>
                  </a:txBody>
                  <a:tcPr anchor="ctr">
                    <a:lnL>
                      <a:noFill/>
                    </a:lnL>
                    <a:lnR>
                      <a:noFill/>
                    </a:lnR>
                    <a:lnT>
                      <a:noFill/>
                    </a:lnT>
                    <a:lnB>
                      <a:noFill/>
                    </a:lnB>
                    <a:noFill/>
                  </a:tcPr>
                </a:tc>
                <a:tc>
                  <a:txBody>
                    <a:bodyPr/>
                    <a:lstStyle/>
                    <a:p>
                      <a:pPr>
                        <a:buNone/>
                      </a:pPr>
                      <a:r>
                        <a:rPr lang="en-US" sz="2000" dirty="0">
                          <a:latin typeface="Alexandria"/>
                        </a:rPr>
                        <a:t>Strong exit profits, market leadership</a:t>
                      </a:r>
                    </a:p>
                  </a:txBody>
                  <a:tcPr anchor="ctr">
                    <a:lnL>
                      <a:noFill/>
                    </a:lnL>
                    <a:lnR>
                      <a:noFill/>
                    </a:lnR>
                    <a:lnT>
                      <a:noFill/>
                    </a:lnT>
                    <a:lnB>
                      <a:noFill/>
                    </a:lnB>
                    <a:noFill/>
                  </a:tcPr>
                </a:tc>
                <a:extLst>
                  <a:ext uri="{0D108BD9-81ED-4DB2-BD59-A6C34878D82A}">
                    <a16:rowId xmlns:a16="http://schemas.microsoft.com/office/drawing/2014/main" val="457156486"/>
                  </a:ext>
                </a:extLst>
              </a:tr>
            </a:tbl>
          </a:graphicData>
        </a:graphic>
      </p:graphicFrame>
      <p:sp>
        <p:nvSpPr>
          <p:cNvPr id="3" name="مربع نص 2">
            <a:extLst>
              <a:ext uri="{FF2B5EF4-FFF2-40B4-BE49-F238E27FC236}">
                <a16:creationId xmlns:a16="http://schemas.microsoft.com/office/drawing/2014/main" id="{836C5542-CBF3-1DC4-E53A-EFAE1FD31299}"/>
              </a:ext>
            </a:extLst>
          </p:cNvPr>
          <p:cNvSpPr txBox="1"/>
          <p:nvPr/>
        </p:nvSpPr>
        <p:spPr>
          <a:xfrm>
            <a:off x="617279" y="848469"/>
            <a:ext cx="9371350" cy="523220"/>
          </a:xfrm>
          <a:prstGeom prst="rect">
            <a:avLst/>
          </a:prstGeom>
          <a:noFill/>
        </p:spPr>
        <p:txBody>
          <a:bodyPr wrap="square">
            <a:spAutoFit/>
          </a:bodyPr>
          <a:lstStyle/>
          <a:p>
            <a:r>
              <a:rPr lang="en-US" sz="2800" dirty="0"/>
              <a:t>12.Case Study : Office Market Investment in Dubai (2010–2025)</a:t>
            </a:r>
            <a:endParaRPr lang="en-US" sz="2800" dirty="0">
              <a:latin typeface="Alexandria"/>
            </a:endParaRPr>
          </a:p>
        </p:txBody>
      </p:sp>
    </p:spTree>
    <p:extLst>
      <p:ext uri="{BB962C8B-B14F-4D97-AF65-F5344CB8AC3E}">
        <p14:creationId xmlns:p14="http://schemas.microsoft.com/office/powerpoint/2010/main" val="16191121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D4CF2359-C327-26D8-5675-7E86ABAA3F5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F850776-2768-E707-B08E-B589022DAF45}"/>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2CE63DA9-4716-5322-6B57-60B53196A14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TextBox 47">
            <a:extLst>
              <a:ext uri="{FF2B5EF4-FFF2-40B4-BE49-F238E27FC236}">
                <a16:creationId xmlns:a16="http://schemas.microsoft.com/office/drawing/2014/main" id="{EDFF244E-C2D9-5C22-491D-815DCE323FBF}"/>
              </a:ext>
            </a:extLst>
          </p:cNvPr>
          <p:cNvSpPr txBox="1"/>
          <p:nvPr/>
        </p:nvSpPr>
        <p:spPr>
          <a:xfrm>
            <a:off x="891382" y="1695894"/>
            <a:ext cx="10264515" cy="2814617"/>
          </a:xfrm>
          <a:prstGeom prst="rect">
            <a:avLst/>
          </a:prstGeom>
          <a:noFill/>
        </p:spPr>
        <p:txBody>
          <a:bodyPr wrap="square" rtlCol="0">
            <a:spAutoFit/>
          </a:bodyPr>
          <a:lstStyle/>
          <a:p>
            <a:r>
              <a:rPr lang="en-US" sz="2000" b="1" dirty="0"/>
              <a:t>Investor Takeaway:</a:t>
            </a:r>
          </a:p>
          <a:p>
            <a:br>
              <a:rPr lang="en-US" sz="2000" dirty="0"/>
            </a:br>
            <a:r>
              <a:rPr lang="en-US" sz="2000" dirty="0"/>
              <a:t>Cycle awareness helped Emirates Capital:</a:t>
            </a:r>
          </a:p>
          <a:p>
            <a:pPr marL="342900" indent="-342900">
              <a:lnSpc>
                <a:spcPct val="150000"/>
              </a:lnSpc>
              <a:buFont typeface="Wingdings" panose="05000000000000000000" pitchFamily="2" charset="2"/>
              <a:buChar char="Ø"/>
            </a:pPr>
            <a:r>
              <a:rPr lang="en-US" sz="2000" dirty="0"/>
              <a:t>Avoid overbuilding during peaks.</a:t>
            </a:r>
          </a:p>
          <a:p>
            <a:pPr marL="342900" indent="-342900">
              <a:lnSpc>
                <a:spcPct val="150000"/>
              </a:lnSpc>
              <a:buFont typeface="Wingdings" panose="05000000000000000000" pitchFamily="2" charset="2"/>
              <a:buChar char="Ø"/>
            </a:pPr>
            <a:r>
              <a:rPr lang="en-US" sz="2000" dirty="0"/>
              <a:t>Buy undervalued assets during downturns.</a:t>
            </a:r>
          </a:p>
          <a:p>
            <a:pPr marL="342900" indent="-342900">
              <a:lnSpc>
                <a:spcPct val="150000"/>
              </a:lnSpc>
              <a:buFont typeface="Wingdings" panose="05000000000000000000" pitchFamily="2" charset="2"/>
              <a:buChar char="Ø"/>
            </a:pPr>
            <a:r>
              <a:rPr lang="en-US" sz="2000" dirty="0"/>
              <a:t>Time exits effectively during recovery.</a:t>
            </a:r>
          </a:p>
          <a:p>
            <a:pPr marL="342900" indent="-342900">
              <a:lnSpc>
                <a:spcPct val="150000"/>
              </a:lnSpc>
              <a:buFont typeface="Wingdings" panose="05000000000000000000" pitchFamily="2" charset="2"/>
              <a:buChar char="Ø"/>
            </a:pPr>
            <a:r>
              <a:rPr lang="en-US" sz="2000" dirty="0"/>
              <a:t>Diversify into resilient sectors (industrial, logistics) when office demand weakened.</a:t>
            </a:r>
          </a:p>
        </p:txBody>
      </p:sp>
      <p:pic>
        <p:nvPicPr>
          <p:cNvPr id="3" name="صورة 2">
            <a:extLst>
              <a:ext uri="{FF2B5EF4-FFF2-40B4-BE49-F238E27FC236}">
                <a16:creationId xmlns:a16="http://schemas.microsoft.com/office/drawing/2014/main" id="{87261486-BF47-543A-9D14-2CAA5C3DCEE4}"/>
              </a:ext>
            </a:extLst>
          </p:cNvPr>
          <p:cNvPicPr>
            <a:picLocks noChangeAspect="1"/>
          </p:cNvPicPr>
          <p:nvPr/>
        </p:nvPicPr>
        <p:blipFill>
          <a:blip r:embed="rId5"/>
          <a:stretch>
            <a:fillRect/>
          </a:stretch>
        </p:blipFill>
        <p:spPr>
          <a:xfrm>
            <a:off x="8242717" y="1519658"/>
            <a:ext cx="2057400" cy="2219325"/>
          </a:xfrm>
          <a:prstGeom prst="rect">
            <a:avLst/>
          </a:prstGeom>
        </p:spPr>
      </p:pic>
      <p:sp>
        <p:nvSpPr>
          <p:cNvPr id="5" name="مربع نص 4">
            <a:extLst>
              <a:ext uri="{FF2B5EF4-FFF2-40B4-BE49-F238E27FC236}">
                <a16:creationId xmlns:a16="http://schemas.microsoft.com/office/drawing/2014/main" id="{2EF69D12-8900-CC97-C7E0-6A98CED96C85}"/>
              </a:ext>
            </a:extLst>
          </p:cNvPr>
          <p:cNvSpPr txBox="1"/>
          <p:nvPr/>
        </p:nvSpPr>
        <p:spPr>
          <a:xfrm>
            <a:off x="617279" y="848469"/>
            <a:ext cx="9371350" cy="523220"/>
          </a:xfrm>
          <a:prstGeom prst="rect">
            <a:avLst/>
          </a:prstGeom>
          <a:noFill/>
        </p:spPr>
        <p:txBody>
          <a:bodyPr wrap="square">
            <a:spAutoFit/>
          </a:bodyPr>
          <a:lstStyle/>
          <a:p>
            <a:r>
              <a:rPr lang="en-US" sz="2800" dirty="0"/>
              <a:t>12.Case Study : Office Market Investment in Dubai (2010–2025)</a:t>
            </a:r>
            <a:endParaRPr lang="en-US" sz="2800" dirty="0">
              <a:latin typeface="Alexandria"/>
            </a:endParaRPr>
          </a:p>
        </p:txBody>
      </p:sp>
    </p:spTree>
    <p:extLst>
      <p:ext uri="{BB962C8B-B14F-4D97-AF65-F5344CB8AC3E}">
        <p14:creationId xmlns:p14="http://schemas.microsoft.com/office/powerpoint/2010/main" val="21199202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200E6-782A-91CE-1C89-B14C3F524FA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7A545CA-6127-A4AB-1D0F-43DBEE1568C4}"/>
              </a:ext>
            </a:extLst>
          </p:cNvPr>
          <p:cNvSpPr/>
          <p:nvPr/>
        </p:nvSpPr>
        <p:spPr>
          <a:xfrm>
            <a:off x="617280" y="1422060"/>
            <a:ext cx="10812720" cy="4633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894ADF3D-D5EB-1983-A594-9571C04282F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TextBox 47">
            <a:extLst>
              <a:ext uri="{FF2B5EF4-FFF2-40B4-BE49-F238E27FC236}">
                <a16:creationId xmlns:a16="http://schemas.microsoft.com/office/drawing/2014/main" id="{A38AF865-7290-01A0-1F7D-99C033C811EF}"/>
              </a:ext>
            </a:extLst>
          </p:cNvPr>
          <p:cNvSpPr txBox="1"/>
          <p:nvPr/>
        </p:nvSpPr>
        <p:spPr>
          <a:xfrm>
            <a:off x="762000" y="1690062"/>
            <a:ext cx="10264515" cy="3477875"/>
          </a:xfrm>
          <a:prstGeom prst="rect">
            <a:avLst/>
          </a:prstGeom>
          <a:noFill/>
        </p:spPr>
        <p:txBody>
          <a:bodyPr wrap="square" rtlCol="0">
            <a:spAutoFit/>
          </a:bodyPr>
          <a:lstStyle/>
          <a:p>
            <a:pPr marL="342900" indent="-342900">
              <a:buFont typeface="Wingdings" panose="05000000000000000000" pitchFamily="2" charset="2"/>
              <a:buChar char="v"/>
            </a:pPr>
            <a:r>
              <a:rPr lang="en-US" sz="2000" dirty="0"/>
              <a:t>In your region/local market, what phase of the real-estate cycle do you believe you are currently in? What metrics support that conclusion?</a:t>
            </a:r>
          </a:p>
          <a:p>
            <a:pPr marL="342900" indent="-342900">
              <a:buFont typeface="Wingdings" panose="05000000000000000000" pitchFamily="2" charset="2"/>
              <a:buChar char="v"/>
            </a:pPr>
            <a:endParaRPr lang="en-US" sz="2000" dirty="0"/>
          </a:p>
          <a:p>
            <a:pPr marL="342900" indent="-342900">
              <a:buFont typeface="Wingdings" panose="05000000000000000000" pitchFamily="2" charset="2"/>
              <a:buChar char="v"/>
            </a:pPr>
            <a:r>
              <a:rPr lang="en-US" sz="2000" dirty="0"/>
              <a:t>How might your investment strategy (property type, leverage, hold period) change if you believe the market is moving from expansion to oversupply?</a:t>
            </a:r>
          </a:p>
          <a:p>
            <a:pPr marL="342900" indent="-342900">
              <a:buFont typeface="Wingdings" panose="05000000000000000000" pitchFamily="2" charset="2"/>
              <a:buChar char="v"/>
            </a:pPr>
            <a:endParaRPr lang="en-US" sz="2000" dirty="0"/>
          </a:p>
          <a:p>
            <a:pPr marL="342900" indent="-342900">
              <a:buFont typeface="Wingdings" panose="05000000000000000000" pitchFamily="2" charset="2"/>
              <a:buChar char="v"/>
            </a:pPr>
            <a:r>
              <a:rPr lang="en-US" sz="2000" dirty="0"/>
              <a:t>What early-warning signals would you monitor to anticipate a transition into the recession phase of the cycle?</a:t>
            </a:r>
          </a:p>
          <a:p>
            <a:pPr marL="342900" indent="-342900">
              <a:buFont typeface="Wingdings" panose="05000000000000000000" pitchFamily="2" charset="2"/>
              <a:buChar char="v"/>
            </a:pPr>
            <a:endParaRPr lang="en-US" sz="2000" dirty="0"/>
          </a:p>
          <a:p>
            <a:pPr marL="342900" indent="-342900">
              <a:buFont typeface="Wingdings" panose="05000000000000000000" pitchFamily="2" charset="2"/>
              <a:buChar char="v"/>
            </a:pPr>
            <a:r>
              <a:rPr lang="en-US" sz="2000" dirty="0"/>
              <a:t>How do external shocks (e.g., financial crisis, pandemic, technology disruption) alter cycle length and amplitude? How should investors incorporate that possibility?</a:t>
            </a:r>
          </a:p>
        </p:txBody>
      </p:sp>
      <p:sp>
        <p:nvSpPr>
          <p:cNvPr id="5" name="مربع نص 4">
            <a:extLst>
              <a:ext uri="{FF2B5EF4-FFF2-40B4-BE49-F238E27FC236}">
                <a16:creationId xmlns:a16="http://schemas.microsoft.com/office/drawing/2014/main" id="{5FDAAD69-CB9F-DA68-5D28-51592D4D6DA4}"/>
              </a:ext>
            </a:extLst>
          </p:cNvPr>
          <p:cNvSpPr txBox="1"/>
          <p:nvPr/>
        </p:nvSpPr>
        <p:spPr>
          <a:xfrm>
            <a:off x="617279" y="848469"/>
            <a:ext cx="9371350" cy="523220"/>
          </a:xfrm>
          <a:prstGeom prst="rect">
            <a:avLst/>
          </a:prstGeom>
          <a:noFill/>
        </p:spPr>
        <p:txBody>
          <a:bodyPr wrap="square">
            <a:spAutoFit/>
          </a:bodyPr>
          <a:lstStyle/>
          <a:p>
            <a:r>
              <a:rPr lang="en-US" sz="2800" dirty="0"/>
              <a:t>13. Discussion Questions</a:t>
            </a:r>
            <a:endParaRPr lang="en-US" sz="2800" dirty="0">
              <a:latin typeface="Alexandria"/>
            </a:endParaRPr>
          </a:p>
        </p:txBody>
      </p:sp>
    </p:spTree>
    <p:extLst>
      <p:ext uri="{BB962C8B-B14F-4D97-AF65-F5344CB8AC3E}">
        <p14:creationId xmlns:p14="http://schemas.microsoft.com/office/powerpoint/2010/main" val="40913723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FF4A7178-C7F1-F787-0A75-A381250F6F45}"/>
              </a:ext>
            </a:extLst>
          </p:cNvPr>
          <p:cNvSpPr/>
          <p:nvPr/>
        </p:nvSpPr>
        <p:spPr>
          <a:xfrm>
            <a:off x="6068940" y="3861548"/>
            <a:ext cx="5070721" cy="28214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rgbClr val="00B0F0"/>
                </a:solidFill>
                <a:latin typeface="Alexandria" charset="0"/>
              </a:rPr>
              <a:t>Ultimately, investors who align their decisions with cycle insights can outperform the market and contribute to more resilient and sustainable real estate systems</a:t>
            </a:r>
            <a:endParaRPr lang="id-ID" sz="2400" dirty="0">
              <a:solidFill>
                <a:schemeClr val="tx1"/>
              </a:solidFill>
              <a:latin typeface="Alexandria"/>
            </a:endParaRPr>
          </a:p>
        </p:txBody>
      </p:sp>
      <p:sp>
        <p:nvSpPr>
          <p:cNvPr id="2" name="Rectangle 1"/>
          <p:cNvSpPr/>
          <p:nvPr/>
        </p:nvSpPr>
        <p:spPr>
          <a:xfrm>
            <a:off x="1114961" y="1007940"/>
            <a:ext cx="4955591" cy="49109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1229524" y="859748"/>
            <a:ext cx="4113898" cy="1569660"/>
          </a:xfrm>
          <a:prstGeom prst="rect">
            <a:avLst/>
          </a:prstGeom>
          <a:noFill/>
        </p:spPr>
        <p:txBody>
          <a:bodyPr wrap="square" rtlCol="0">
            <a:spAutoFit/>
          </a:bodyPr>
          <a:lstStyle/>
          <a:p>
            <a:r>
              <a:rPr lang="en-US" sz="2400" b="1" dirty="0">
                <a:solidFill>
                  <a:srgbClr val="00B0F0"/>
                </a:solidFill>
                <a:latin typeface="Alexandria" charset="0"/>
                <a:cs typeface="Alexandria" charset="0"/>
              </a:rPr>
              <a:t>Conclusion  </a:t>
            </a:r>
          </a:p>
          <a:p>
            <a:endParaRPr lang="en-US" sz="2400" b="1" dirty="0">
              <a:solidFill>
                <a:srgbClr val="00B0F0"/>
              </a:solidFill>
              <a:latin typeface="Alexandria" charset="0"/>
              <a:cs typeface="Alexandria" charset="0"/>
            </a:endParaRPr>
          </a:p>
          <a:p>
            <a:endParaRPr lang="en-US" sz="2400" b="1" dirty="0">
              <a:solidFill>
                <a:srgbClr val="00B0F0"/>
              </a:solidFill>
              <a:latin typeface="Alexandria" charset="0"/>
              <a:cs typeface="Alexandria" charset="0"/>
            </a:endParaRPr>
          </a:p>
          <a:p>
            <a:endParaRPr lang="en-US" sz="2400" b="1" dirty="0">
              <a:solidFill>
                <a:srgbClr val="00B0F0"/>
              </a:solidFill>
              <a:latin typeface="Alexandria" charset="0"/>
              <a:cs typeface="Alexandria" charset="0"/>
            </a:endParaRPr>
          </a:p>
        </p:txBody>
      </p:sp>
      <p:sp>
        <p:nvSpPr>
          <p:cNvPr id="18" name="Rectangle 17"/>
          <p:cNvSpPr/>
          <p:nvPr/>
        </p:nvSpPr>
        <p:spPr>
          <a:xfrm>
            <a:off x="5617195" y="3343599"/>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0614" y="3336431"/>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06</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5" name="TextBox 47">
            <a:extLst>
              <a:ext uri="{FF2B5EF4-FFF2-40B4-BE49-F238E27FC236}">
                <a16:creationId xmlns:a16="http://schemas.microsoft.com/office/drawing/2014/main" id="{45010F6B-4622-F6A3-E8A4-951B7C551184}"/>
              </a:ext>
            </a:extLst>
          </p:cNvPr>
          <p:cNvSpPr txBox="1"/>
          <p:nvPr/>
        </p:nvSpPr>
        <p:spPr>
          <a:xfrm>
            <a:off x="1285329" y="1209861"/>
            <a:ext cx="4438211" cy="4708981"/>
          </a:xfrm>
          <a:prstGeom prst="rect">
            <a:avLst/>
          </a:prstGeom>
          <a:noFill/>
        </p:spPr>
        <p:txBody>
          <a:bodyPr wrap="square" rtlCol="0">
            <a:spAutoFit/>
          </a:bodyPr>
          <a:lstStyle/>
          <a:p>
            <a:r>
              <a:rPr lang="en-US" sz="2000" dirty="0"/>
              <a:t>Real estate investment is inherently cyclical, driven by the dynamic interaction of supply, demand, finance, and investor behavior. Understanding market cycles is therefore essential for identifying opportunities, mitigating risks, and achieving long-term portfolio stability.</a:t>
            </a:r>
          </a:p>
          <a:p>
            <a:r>
              <a:rPr lang="en-US" sz="2000" dirty="0"/>
              <a:t>successful real estate investment depends not only on recognizing the current phase of the cycle but also on anticipating its transition. Strategic timing, diversification, and continuous monitoring of economic signals are key to optimizing performance</a:t>
            </a:r>
            <a:endParaRPr lang="en-US" sz="2000" dirty="0">
              <a:latin typeface="Alexandria"/>
            </a:endParaRPr>
          </a:p>
        </p:txBody>
      </p:sp>
    </p:spTree>
  </p:cSld>
  <p:clrMapOvr>
    <a:masterClrMapping/>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3ebaa82071440f60895d3966b871d08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956a1c80dab1942eace369555ca928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344A713F-BFE5-4CAB-B16C-76C0F7FE6A0F}"/>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30190</TotalTime>
  <Words>5065</Words>
  <Application>Microsoft Office PowerPoint</Application>
  <PresentationFormat>شاشة عريضة</PresentationFormat>
  <Paragraphs>385</Paragraphs>
  <Slides>48</Slides>
  <Notes>6</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48</vt:i4>
      </vt:variant>
    </vt:vector>
  </HeadingPairs>
  <TitlesOfParts>
    <vt:vector size="55" baseType="lpstr">
      <vt:lpstr>Alexandria</vt:lpstr>
      <vt:lpstr>Arial</vt:lpstr>
      <vt:lpstr>Calibri</vt:lpstr>
      <vt:lpstr>Calibri Light</vt:lpstr>
      <vt:lpstr>Roboto Light</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Rana Maya</cp:lastModifiedBy>
  <cp:revision>303</cp:revision>
  <dcterms:created xsi:type="dcterms:W3CDTF">2023-04-29T09:08:00Z</dcterms:created>
  <dcterms:modified xsi:type="dcterms:W3CDTF">2025-10-25T18:41:29Z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