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480" r:id="rId5"/>
    <p:sldId id="303" r:id="rId6"/>
    <p:sldId id="313" r:id="rId7"/>
    <p:sldId id="276" r:id="rId8"/>
    <p:sldId id="519" r:id="rId9"/>
    <p:sldId id="481" r:id="rId10"/>
    <p:sldId id="482" r:id="rId11"/>
    <p:sldId id="483" r:id="rId12"/>
    <p:sldId id="484" r:id="rId13"/>
    <p:sldId id="485" r:id="rId14"/>
    <p:sldId id="486" r:id="rId15"/>
    <p:sldId id="521" r:id="rId16"/>
    <p:sldId id="520" r:id="rId17"/>
    <p:sldId id="489" r:id="rId18"/>
    <p:sldId id="488" r:id="rId19"/>
    <p:sldId id="518" r:id="rId20"/>
    <p:sldId id="523" r:id="rId21"/>
    <p:sldId id="524"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19"/>
            <p14:sldId id="481"/>
            <p14:sldId id="482"/>
            <p14:sldId id="483"/>
            <p14:sldId id="484"/>
            <p14:sldId id="485"/>
            <p14:sldId id="486"/>
            <p14:sldId id="521"/>
            <p14:sldId id="520"/>
            <p14:sldId id="489"/>
            <p14:sldId id="488"/>
            <p14:sldId id="518"/>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000000"/>
    <a:srgbClr val="203E5F"/>
    <a:srgbClr val="FAC748"/>
    <a:srgbClr val="FFD200"/>
    <a:srgbClr val="00AEEF"/>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5"/>
    <p:restoredTop sz="93767" autoAdjust="0"/>
  </p:normalViewPr>
  <p:slideViewPr>
    <p:cSldViewPr snapToGrid="0">
      <p:cViewPr varScale="1">
        <p:scale>
          <a:sx n="114" d="100"/>
          <a:sy n="114" d="100"/>
        </p:scale>
        <p:origin x="912"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9/13/24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9/13/24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9/13/24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hyperlink" Target="https://youtu.be/Es4r8j01soQ?si=7FxE6Dt8sdejRCjE"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6.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1" name="TextBox 30"/>
          <p:cNvSpPr txBox="1"/>
          <p:nvPr/>
        </p:nvSpPr>
        <p:spPr>
          <a:xfrm>
            <a:off x="673669" y="2424037"/>
            <a:ext cx="4597734" cy="584775"/>
          </a:xfrm>
          <a:prstGeom prst="rect">
            <a:avLst/>
          </a:prstGeom>
          <a:noFill/>
        </p:spPr>
        <p:txBody>
          <a:bodyPr wrap="none" rtlCol="0">
            <a:spAutoFit/>
          </a:bodyPr>
          <a:lstStyle/>
          <a:p>
            <a:r>
              <a:rPr lang="ar-SA" sz="3200" b="1" dirty="0">
                <a:solidFill>
                  <a:srgbClr val="00B0F0"/>
                </a:solidFill>
                <a:latin typeface="Alexandria" charset="0"/>
                <a:cs typeface="Alexandria" charset="0"/>
              </a:rPr>
              <a:t>الصحافة الاستقصائية</a:t>
            </a:r>
            <a:endParaRPr lang="en-US" sz="32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9">
            <a:extLst>
              <a:ext uri="{FF2B5EF4-FFF2-40B4-BE49-F238E27FC236}">
                <a16:creationId xmlns:a16="http://schemas.microsoft.com/office/drawing/2014/main" id="{074480A8-1BF8-E932-574A-E7DCC21B97D0}"/>
              </a:ext>
            </a:extLst>
          </p:cNvPr>
          <p:cNvSpPr/>
          <p:nvPr/>
        </p:nvSpPr>
        <p:spPr>
          <a:xfrm>
            <a:off x="911762" y="488270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التعريفية</a:t>
            </a:r>
            <a:endParaRPr lang="en-US" sz="24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61315" y="2923351"/>
            <a:ext cx="5798382" cy="1315809"/>
          </a:xfrm>
          <a:prstGeom prst="rect">
            <a:avLst/>
          </a:prstGeom>
          <a:noFill/>
        </p:spPr>
        <p:txBody>
          <a:bodyPr wrap="none" rtlCol="0">
            <a:spAutoFit/>
          </a:bodyPr>
          <a:lstStyle/>
          <a:p>
            <a:pPr algn="r" rtl="1">
              <a:lnSpc>
                <a:spcPts val="5000"/>
              </a:lnSpc>
            </a:pPr>
            <a:r>
              <a:rPr lang="ar-SA" sz="3200" b="1" dirty="0">
                <a:solidFill>
                  <a:srgbClr val="00B0F0"/>
                </a:solidFill>
                <a:latin typeface="Alexandria" charset="0"/>
                <a:cs typeface="Alexandria" charset="0"/>
              </a:rPr>
              <a:t>التوصيف العام الخاص </a:t>
            </a:r>
          </a:p>
          <a:p>
            <a:pPr algn="r" rtl="1">
              <a:lnSpc>
                <a:spcPts val="5000"/>
              </a:lnSpc>
            </a:pPr>
            <a:r>
              <a:rPr lang="ar-SA" sz="3200" b="1" dirty="0">
                <a:solidFill>
                  <a:srgbClr val="00B0F0"/>
                </a:solidFill>
                <a:latin typeface="Alexandria" charset="0"/>
                <a:cs typeface="Alexandria" charset="0"/>
              </a:rPr>
              <a:t>بمقرر الصحافة الاستقصائية</a:t>
            </a:r>
            <a:endParaRPr lang="en-US" sz="3200" b="1" dirty="0">
              <a:solidFill>
                <a:srgbClr val="00B0F0"/>
              </a:solidFill>
              <a:latin typeface="Alexandria" charset="0"/>
              <a:cs typeface="Alexandria" charset="0"/>
            </a:endParaRPr>
          </a:p>
        </p:txBody>
      </p:sp>
      <p:sp>
        <p:nvSpPr>
          <p:cNvPr id="10" name="Rectangle: Rounded Corners 9"/>
          <p:cNvSpPr/>
          <p:nvPr/>
        </p:nvSpPr>
        <p:spPr>
          <a:xfrm>
            <a:off x="7248338" y="45243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tx1"/>
                </a:solidFill>
                <a:latin typeface="Alexandria" charset="0"/>
                <a:cs typeface="Alexandria" charset="0"/>
              </a:rPr>
              <a:t>المحاضرة التعريفية</a:t>
            </a:r>
            <a:endParaRPr lang="en-US" sz="24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01873"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محتويات المحاضرة التعريفية</a:t>
            </a:r>
            <a:endParaRPr lang="en-US" sz="2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037829"/>
            <a:ext cx="7685383" cy="4131196"/>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تمهيد </a:t>
            </a:r>
          </a:p>
          <a:p>
            <a:pPr marL="285750" indent="-285750" algn="r" rtl="1">
              <a:lnSpc>
                <a:spcPts val="3000"/>
              </a:lnSpc>
              <a:spcBef>
                <a:spcPts val="600"/>
              </a:spcBef>
              <a:buFont typeface="Wingdings" pitchFamily="2" charset="2"/>
              <a:buChar char="§"/>
            </a:pPr>
            <a:r>
              <a:rPr lang="ar-SA" dirty="0">
                <a:latin typeface="Alexandria" charset="0"/>
                <a:cs typeface="Alexandria" charset="0"/>
              </a:rPr>
              <a:t>وصف مختصر المقرر.</a:t>
            </a:r>
          </a:p>
          <a:p>
            <a:pPr marL="285750" indent="-285750" algn="r" rtl="1">
              <a:lnSpc>
                <a:spcPts val="3000"/>
              </a:lnSpc>
              <a:spcBef>
                <a:spcPts val="600"/>
              </a:spcBef>
              <a:buFont typeface="Wingdings" pitchFamily="2" charset="2"/>
              <a:buChar char="§"/>
            </a:pPr>
            <a:r>
              <a:rPr lang="ar-SA" dirty="0">
                <a:latin typeface="Alexandria" charset="0"/>
                <a:cs typeface="Alexandria" charset="0"/>
              </a:rPr>
              <a:t>أهداف المقرر.</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مخرجات المقرر.</a:t>
            </a:r>
          </a:p>
          <a:p>
            <a:pPr marL="285750" indent="-285750" algn="r" rtl="1">
              <a:lnSpc>
                <a:spcPts val="3000"/>
              </a:lnSpc>
              <a:spcBef>
                <a:spcPts val="600"/>
              </a:spcBef>
              <a:buFont typeface="Wingdings" pitchFamily="2" charset="2"/>
              <a:buChar char="§"/>
            </a:pPr>
            <a:r>
              <a:rPr lang="ar-SA" dirty="0">
                <a:latin typeface="Alexandria" charset="0"/>
                <a:cs typeface="Alexandria" charset="0"/>
              </a:rPr>
              <a:t>موضوعات المقرر.</a:t>
            </a:r>
          </a:p>
          <a:p>
            <a:pPr marL="285750" indent="-285750" algn="r" rtl="1">
              <a:lnSpc>
                <a:spcPts val="3000"/>
              </a:lnSpc>
              <a:spcBef>
                <a:spcPts val="600"/>
              </a:spcBef>
              <a:buFont typeface="Wingdings" pitchFamily="2" charset="2"/>
              <a:buChar char="§"/>
            </a:pPr>
            <a:r>
              <a:rPr lang="ar-SA" dirty="0">
                <a:latin typeface="Alexandria" charset="0"/>
                <a:cs typeface="Alexandria" charset="0"/>
              </a:rPr>
              <a:t>أساليب التعليم والتعلم</a:t>
            </a:r>
          </a:p>
          <a:p>
            <a:pPr marL="285750" indent="-285750" algn="r" rtl="1">
              <a:lnSpc>
                <a:spcPts val="3000"/>
              </a:lnSpc>
              <a:spcBef>
                <a:spcPts val="600"/>
              </a:spcBef>
              <a:buFont typeface="Wingdings" pitchFamily="2" charset="2"/>
              <a:buChar char="§"/>
            </a:pPr>
            <a:r>
              <a:rPr lang="ar-SA" dirty="0">
                <a:latin typeface="Alexandria" charset="0"/>
                <a:cs typeface="Alexandria" charset="0"/>
              </a:rPr>
              <a:t>أساليب التقييم</a:t>
            </a:r>
          </a:p>
          <a:p>
            <a:pPr marL="285750" indent="-285750" algn="r" rtl="1">
              <a:lnSpc>
                <a:spcPts val="3000"/>
              </a:lnSpc>
              <a:spcBef>
                <a:spcPts val="600"/>
              </a:spcBef>
              <a:buFont typeface="Wingdings" pitchFamily="2" charset="2"/>
              <a:buChar char="§"/>
            </a:pPr>
            <a:r>
              <a:rPr lang="ar-SA" dirty="0">
                <a:latin typeface="Alexandria" charset="0"/>
                <a:cs typeface="Alexandria" charset="0"/>
              </a:rPr>
              <a:t>أساليب دعم الطالب بالمقرر.</a:t>
            </a:r>
          </a:p>
          <a:p>
            <a:pPr marL="285750" indent="-285750" algn="r" rtl="1">
              <a:lnSpc>
                <a:spcPts val="3000"/>
              </a:lnSpc>
              <a:spcBef>
                <a:spcPts val="600"/>
              </a:spcBef>
              <a:buFont typeface="Wingdings" pitchFamily="2" charset="2"/>
              <a:buChar char="§"/>
            </a:pPr>
            <a:r>
              <a:rPr lang="ar-SA" dirty="0">
                <a:latin typeface="Alexandria" charset="0"/>
                <a:cs typeface="Alexandria" charset="0"/>
              </a:rPr>
              <a:t>مصادر ومراجع المقرر</a:t>
            </a:r>
            <a:endParaRPr lang="en-US"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أستاذ المقرر</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4706309" y="1826723"/>
            <a:ext cx="6543383" cy="3908762"/>
          </a:xfrm>
          <a:prstGeom prst="rect">
            <a:avLst/>
          </a:prstGeom>
          <a:noFill/>
        </p:spPr>
        <p:txBody>
          <a:bodyPr wrap="square" rtlCol="0">
            <a:spAutoFit/>
          </a:bodyPr>
          <a:lstStyle/>
          <a:p>
            <a:pPr algn="just" rtl="1">
              <a:spcBef>
                <a:spcPts val="600"/>
              </a:spcBef>
            </a:pPr>
            <a:r>
              <a:rPr lang="ar-SA" sz="1600" b="1" dirty="0">
                <a:latin typeface="Alexandria" charset="0"/>
                <a:cs typeface="Alexandria" charset="0"/>
              </a:rPr>
              <a:t>د. حسين خليفه</a:t>
            </a:r>
          </a:p>
          <a:p>
            <a:pPr marL="285750" indent="-285750" algn="just" rtl="1">
              <a:spcBef>
                <a:spcPts val="600"/>
              </a:spcBef>
              <a:buFont typeface="Wingdings" pitchFamily="2" charset="2"/>
              <a:buChar char="§"/>
            </a:pPr>
            <a:r>
              <a:rPr lang="ar-SA" sz="1600" dirty="0">
                <a:latin typeface="Alexandria" charset="0"/>
                <a:cs typeface="Alexandria" charset="0"/>
              </a:rPr>
              <a:t>دكتوراه الإعلام من جامعة القاهرة.</a:t>
            </a:r>
          </a:p>
          <a:p>
            <a:pPr marL="285750" indent="-285750" algn="just" rtl="1">
              <a:spcBef>
                <a:spcPts val="600"/>
              </a:spcBef>
              <a:buFont typeface="Wingdings" pitchFamily="2" charset="2"/>
              <a:buChar char="§"/>
            </a:pPr>
            <a:r>
              <a:rPr lang="ar-SA" sz="1600" dirty="0">
                <a:latin typeface="Alexandria" charset="0"/>
                <a:cs typeface="Alexandria" charset="0"/>
              </a:rPr>
              <a:t>زمالة التعليم العالي من بريطانيا.</a:t>
            </a:r>
          </a:p>
          <a:p>
            <a:pPr marL="285750" indent="-285750" algn="just" rtl="1">
              <a:spcBef>
                <a:spcPts val="600"/>
              </a:spcBef>
              <a:buFont typeface="Wingdings" pitchFamily="2" charset="2"/>
              <a:buChar char="§"/>
            </a:pPr>
            <a:r>
              <a:rPr lang="ar-SA" sz="1600" dirty="0">
                <a:latin typeface="Alexandria" charset="0"/>
                <a:cs typeface="Alexandria" charset="0"/>
              </a:rPr>
              <a:t>التدريس سابقا بجامعات القاهرة، السلطان قابوس، الخليجية، وحاليا بجامعة </a:t>
            </a:r>
            <a:r>
              <a:rPr lang="ar-SA" sz="1600" dirty="0" err="1">
                <a:latin typeface="Alexandria" charset="0"/>
                <a:cs typeface="Alexandria" charset="0"/>
              </a:rPr>
              <a:t>ميدأوشن</a:t>
            </a:r>
            <a:r>
              <a:rPr lang="ar-SA" sz="1600" dirty="0">
                <a:latin typeface="Alexandria" charset="0"/>
                <a:cs typeface="Alexandria" charset="0"/>
              </a:rPr>
              <a:t>- كلية الإعلام والتسويق.</a:t>
            </a:r>
          </a:p>
          <a:p>
            <a:pPr marL="285750" indent="-285750" algn="just" rtl="1">
              <a:spcBef>
                <a:spcPts val="600"/>
              </a:spcBef>
              <a:buFont typeface="Wingdings" pitchFamily="2" charset="2"/>
              <a:buChar char="§"/>
            </a:pPr>
            <a:r>
              <a:rPr lang="ar-SA" sz="1600" dirty="0">
                <a:latin typeface="Alexandria" charset="0"/>
                <a:cs typeface="Alexandria" charset="0"/>
              </a:rPr>
              <a:t>سكرتير تحرير المجلة العلمية لبحوث الإذاعة والتليفزيون بجامعة القاهرة.</a:t>
            </a:r>
          </a:p>
          <a:p>
            <a:pPr marL="285750" indent="-285750" algn="just" rtl="1">
              <a:spcBef>
                <a:spcPts val="600"/>
              </a:spcBef>
              <a:buFont typeface="Wingdings" pitchFamily="2" charset="2"/>
              <a:buChar char="§"/>
            </a:pPr>
            <a:r>
              <a:rPr lang="ar-SA" sz="1600" dirty="0">
                <a:latin typeface="Alexandria" charset="0"/>
                <a:cs typeface="Alexandria" charset="0"/>
              </a:rPr>
              <a:t>عضو الهيئة الاستشارية الدولية لمجلة (</a:t>
            </a:r>
            <a:r>
              <a:rPr lang="en-US" sz="1600" dirty="0" err="1">
                <a:latin typeface="Alexandria" charset="0"/>
                <a:cs typeface="Alexandria" charset="0"/>
              </a:rPr>
              <a:t>iRASD</a:t>
            </a:r>
            <a:r>
              <a:rPr lang="ar-SA" sz="1600" dirty="0">
                <a:latin typeface="Alexandria" charset="0"/>
                <a:cs typeface="Alexandria" charset="0"/>
              </a:rPr>
              <a:t>).</a:t>
            </a:r>
          </a:p>
          <a:p>
            <a:pPr marL="285750" indent="-285750" algn="just" rtl="1">
              <a:spcBef>
                <a:spcPts val="600"/>
              </a:spcBef>
              <a:buFont typeface="Wingdings" pitchFamily="2" charset="2"/>
              <a:buChar char="§"/>
            </a:pPr>
            <a:r>
              <a:rPr lang="ar-SA" sz="1600" dirty="0">
                <a:latin typeface="Alexandria" charset="0"/>
                <a:cs typeface="Alexandria" charset="0"/>
              </a:rPr>
              <a:t>سابقا، مساعد رئيس التحرير للمجلة الدولية للاتصال والإعلام بالجامعة الخليجية.</a:t>
            </a:r>
          </a:p>
          <a:p>
            <a:pPr marL="285750" indent="-285750" algn="just" rtl="1">
              <a:spcBef>
                <a:spcPts val="600"/>
              </a:spcBef>
              <a:buFont typeface="Wingdings" pitchFamily="2" charset="2"/>
              <a:buChar char="§"/>
            </a:pPr>
            <a:r>
              <a:rPr lang="ar-SA" sz="1600" dirty="0">
                <a:latin typeface="Alexandria" charset="0"/>
                <a:cs typeface="Alexandria" charset="0"/>
              </a:rPr>
              <a:t>عضو جمعية الصحفيين البحرينية، الاتحاد العام للصحفيين العرب، اتحاد الصحفيين الدولي. </a:t>
            </a:r>
          </a:p>
          <a:p>
            <a:pPr marL="285750" indent="-285750" algn="just" rtl="1">
              <a:spcBef>
                <a:spcPts val="600"/>
              </a:spcBef>
              <a:buFont typeface="Wingdings" pitchFamily="2" charset="2"/>
              <a:buChar char="§"/>
            </a:pPr>
            <a:r>
              <a:rPr lang="ar-SA" sz="1600" dirty="0">
                <a:latin typeface="Alexandria" charset="0"/>
                <a:cs typeface="Alexandria" charset="0"/>
              </a:rPr>
              <a:t>كاتب صحفي ومراسل تليفزيوني.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erson in a suit smiling&#10;&#10;Description automatically generated">
            <a:extLst>
              <a:ext uri="{FF2B5EF4-FFF2-40B4-BE49-F238E27FC236}">
                <a16:creationId xmlns:a16="http://schemas.microsoft.com/office/drawing/2014/main" id="{77EA81CB-09DA-2D9A-3832-98920B2E00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254" y="2130822"/>
            <a:ext cx="3864969" cy="3864969"/>
          </a:xfrm>
          <a:prstGeom prst="rect">
            <a:avLst/>
          </a:prstGeom>
          <a:ln>
            <a:solidFill>
              <a:schemeClr val="accent2"/>
            </a:solidFill>
          </a:ln>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عصف ذهني</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00</a:t>
            </a:r>
          </a:p>
        </p:txBody>
      </p:sp>
      <p:sp>
        <p:nvSpPr>
          <p:cNvPr id="48" name="TextBox 47"/>
          <p:cNvSpPr txBox="1"/>
          <p:nvPr/>
        </p:nvSpPr>
        <p:spPr>
          <a:xfrm>
            <a:off x="5397043" y="2319962"/>
            <a:ext cx="5677814" cy="2669257"/>
          </a:xfrm>
          <a:prstGeom prst="rect">
            <a:avLst/>
          </a:prstGeom>
          <a:noFill/>
        </p:spPr>
        <p:txBody>
          <a:bodyPr wrap="square" rtlCol="0">
            <a:spAutoFit/>
          </a:bodyPr>
          <a:lstStyle/>
          <a:p>
            <a:pPr algn="just" rtl="1">
              <a:lnSpc>
                <a:spcPts val="3000"/>
              </a:lnSpc>
              <a:spcBef>
                <a:spcPts val="1200"/>
              </a:spcBef>
            </a:pPr>
            <a:r>
              <a:rPr lang="ar-SA" b="1" dirty="0">
                <a:solidFill>
                  <a:srgbClr val="F58221"/>
                </a:solidFill>
                <a:latin typeface="Alexandria" charset="0"/>
                <a:cs typeface="Alexandria" charset="0"/>
              </a:rPr>
              <a:t>ماذا تتوقع أن تدرس في مقرر الصحافة الاستقصائية؟</a:t>
            </a:r>
            <a:endParaRPr lang="en-US" b="1" dirty="0">
              <a:latin typeface="Alexandria" charset="0"/>
              <a:cs typeface="Alexandria" charset="0"/>
            </a:endParaRP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اكتب قائمة بالموضوعات التي تتوقع أن تدرسها في هذا المقرر؟</a:t>
            </a:r>
            <a:endParaRPr lang="en-US" sz="1600" dirty="0">
              <a:latin typeface="Alexandria" charset="0"/>
              <a:cs typeface="Alexandria" charset="0"/>
            </a:endParaRP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سيتم مناقشة تلك التوقعات في اللقاء التفاعلي "حلقة النقاش الخاصة بالمحاضرة الأولي".</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14 Tips to Improve Your Brainstorming Sessions - MIND">
            <a:extLst>
              <a:ext uri="{FF2B5EF4-FFF2-40B4-BE49-F238E27FC236}">
                <a16:creationId xmlns:a16="http://schemas.microsoft.com/office/drawing/2014/main" id="{3197DA44-04B2-C84C-3187-1206459E37A6}"/>
              </a:ext>
            </a:extLst>
          </p:cNvPr>
          <p:cNvPicPr>
            <a:picLocks noChangeAspect="1" noChangeArrowheads="1"/>
          </p:cNvPicPr>
          <p:nvPr/>
        </p:nvPicPr>
        <p:blipFill>
          <a:blip>
            <a:extLst>
              <a:ext uri="{28A0092B-C50C-407E-A947-70E740481C1C}">
                <a14:useLocalDpi xmlns:a14="http://schemas.microsoft.com/office/drawing/2010/main" val="0"/>
              </a:ext>
            </a:extLst>
          </a:blip>
          <a:srcRect/>
          <a:stretch>
            <a:fillRect/>
          </a:stretch>
        </p:blipFill>
        <p:spPr bwMode="auto">
          <a:xfrm>
            <a:off x="762000" y="2420321"/>
            <a:ext cx="4279900" cy="2987437"/>
          </a:xfrm>
          <a:prstGeom prst="rect">
            <a:avLst/>
          </a:prstGeom>
          <a:noFill/>
          <a:ln>
            <a:solidFill>
              <a:srgbClr val="203E5F"/>
            </a:solidFill>
          </a:ln>
          <a:extLst>
            <a:ext uri="{909E8E84-426E-40DD-AFC4-6F175D3DCCD1}">
              <a14:hiddenFill xmlns:a14="http://schemas.microsoft.com/office/drawing/2010/main">
                <a:solidFill>
                  <a:srgbClr val="FFFFFF"/>
                </a:solidFill>
              </a14:hiddenFill>
            </a:ext>
          </a:extLst>
        </p:spPr>
      </p:pic>
      <p:pic>
        <p:nvPicPr>
          <p:cNvPr id="2" name="Picture 2" descr="1 / استراتيجية العصف الذهني | nojoud19's Blog">
            <a:extLst>
              <a:ext uri="{FF2B5EF4-FFF2-40B4-BE49-F238E27FC236}">
                <a16:creationId xmlns:a16="http://schemas.microsoft.com/office/drawing/2014/main" id="{F8E68490-9923-3B46-171A-A2270B0DE2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49413"/>
            <a:ext cx="4279900" cy="3589518"/>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1670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التوصيف العام للمقرر</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779794" y="2028915"/>
            <a:ext cx="10487692" cy="3820341"/>
          </a:xfrm>
          <a:prstGeom prst="rect">
            <a:avLst/>
          </a:prstGeom>
          <a:noFill/>
        </p:spPr>
        <p:txBody>
          <a:bodyPr wrap="square" rtlCol="0">
            <a:spAutoFit/>
          </a:bodyPr>
          <a:lstStyle/>
          <a:p>
            <a:pPr algn="just" rtl="1">
              <a:lnSpc>
                <a:spcPts val="3700"/>
              </a:lnSpc>
            </a:pPr>
            <a:r>
              <a:rPr lang="ar-SA" sz="1600" dirty="0">
                <a:latin typeface="Alexandria" charset="0"/>
                <a:cs typeface="Alexandria" charset="0"/>
              </a:rPr>
              <a:t>يتناول المقرر المفاهيم النظرية والتطبيقية المتخصصة في مجال الصحافة الاستقصائية، والتعريف التفصيلي بجوهر الأسلوب الاستقصائي واستخدام الفرضيات لتقصي الموضوعات الصحفية، كما يستعرض المقرر العناصر المرتبطة باستخدام المصادر البشرية وغير البشرية لإنتاج العمل الصحفي الاستقصائي، وكذلك يُقدم المقرر شرحا مفصلا لكتابة الاستقصاءات مع عرض نماذج عالمية وعربية مختلفة، وأيضا السرد البصري التليفزيوني وكيفية بناء التقرير الاستقصائي المتلفز، كما يشرح المقرر تقنيات مراقبة الجودة قبل نشر التقارير والتحقيقات الاستقصائية، كيفية توظيف صحافة البيانات في عملية النشر، مقومات الثقافة القانونية للإعلاميين،  وكذلك المبادئ الأخلاقية في الصحافة الاستقصائية،  كما يعمد المقرر إلى تمكين الطلبة من ممارسة تطبيقات عملية في كافة مراحل إنتاج العمل الصحفي الاستقصائي وباستخدام المعدات والمهارات المتخصصة.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5550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أهداف المقرر</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3512634" y="1930100"/>
            <a:ext cx="7754852" cy="3817135"/>
          </a:xfrm>
          <a:prstGeom prst="rect">
            <a:avLst/>
          </a:prstGeom>
          <a:noFill/>
        </p:spPr>
        <p:txBody>
          <a:bodyPr wrap="square" rtlCol="0">
            <a:spAutoFit/>
          </a:bodyPr>
          <a:lstStyle/>
          <a:p>
            <a:pPr algn="just" rtl="1">
              <a:lnSpc>
                <a:spcPts val="3000"/>
              </a:lnSpc>
              <a:spcBef>
                <a:spcPts val="600"/>
              </a:spcBef>
            </a:pPr>
            <a:r>
              <a:rPr lang="ar-SA" sz="1600" dirty="0">
                <a:latin typeface="Alexandria" charset="0"/>
                <a:cs typeface="Alexandria" charset="0"/>
              </a:rPr>
              <a:t>1. تزويد الطلبة بالمعرفة المتخصصة النظرية والتطبيقية عن الصحافة الاستقصائية.</a:t>
            </a:r>
          </a:p>
          <a:p>
            <a:pPr algn="just" rtl="1">
              <a:lnSpc>
                <a:spcPts val="3000"/>
              </a:lnSpc>
              <a:spcBef>
                <a:spcPts val="600"/>
              </a:spcBef>
            </a:pPr>
            <a:r>
              <a:rPr lang="ar-SA" sz="1600" dirty="0">
                <a:latin typeface="Alexandria" charset="0"/>
                <a:cs typeface="Alexandria" charset="0"/>
              </a:rPr>
              <a:t>2. تمكين الطلبة من استخدام المهارات المتخصصة في إجراء تطبيقات عملية في كافة مراحل إنتاج العمل الصحفي الاستقصائي.</a:t>
            </a:r>
          </a:p>
          <a:p>
            <a:pPr algn="just" rtl="1">
              <a:lnSpc>
                <a:spcPts val="3000"/>
              </a:lnSpc>
              <a:spcBef>
                <a:spcPts val="600"/>
              </a:spcBef>
            </a:pPr>
            <a:r>
              <a:rPr lang="ar-SA" sz="1600" dirty="0">
                <a:latin typeface="Alexandria" charset="0"/>
                <a:cs typeface="Alexandria" charset="0"/>
              </a:rPr>
              <a:t>3. تمكين الطلبة من استخدام الفرضيات كأسلوب جوهري في إنتاج العمل الصحفي الاستقصائي.</a:t>
            </a:r>
          </a:p>
          <a:p>
            <a:pPr algn="just" rtl="1">
              <a:lnSpc>
                <a:spcPts val="3000"/>
              </a:lnSpc>
              <a:spcBef>
                <a:spcPts val="600"/>
              </a:spcBef>
            </a:pPr>
            <a:r>
              <a:rPr lang="ar-SA" sz="1600" dirty="0">
                <a:latin typeface="Alexandria" charset="0"/>
                <a:cs typeface="Alexandria" charset="0"/>
              </a:rPr>
              <a:t>4. تدريب الطلبة على كيفية استخدام المصادر البشرية وغير البشرية لإنتاج العمل الصحفي الاستقصائي.</a:t>
            </a:r>
          </a:p>
          <a:p>
            <a:pPr algn="just" rtl="1">
              <a:lnSpc>
                <a:spcPts val="3000"/>
              </a:lnSpc>
              <a:spcBef>
                <a:spcPts val="600"/>
              </a:spcBef>
            </a:pPr>
            <a:r>
              <a:rPr lang="ar-SA" sz="1600" dirty="0">
                <a:latin typeface="Alexandria" charset="0"/>
                <a:cs typeface="Alexandria" charset="0"/>
              </a:rPr>
              <a:t>5. تدريب الطلبة على كيفية السرد البصري في الصحافة الاستقصائية مع الالتزام بالمبادئ الأخلاقية للعمل الصحفي الاستقصائي.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A person standing on a rock holding a target&#10;&#10;Description automatically generated">
            <a:extLst>
              <a:ext uri="{FF2B5EF4-FFF2-40B4-BE49-F238E27FC236}">
                <a16:creationId xmlns:a16="http://schemas.microsoft.com/office/drawing/2014/main" id="{3DCBB969-BDF9-995B-7672-AB6F25A09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300" y="2456618"/>
            <a:ext cx="2540000" cy="29083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pic>
    </p:spTree>
    <p:extLst>
      <p:ext uri="{BB962C8B-B14F-4D97-AF65-F5344CB8AC3E}">
        <p14:creationId xmlns:p14="http://schemas.microsoft.com/office/powerpoint/2010/main" val="2234651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9163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مخرجات التعلم المستهدفة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3289300" y="2141974"/>
            <a:ext cx="7978186" cy="2970750"/>
          </a:xfrm>
          <a:prstGeom prst="rect">
            <a:avLst/>
          </a:prstGeom>
          <a:noFill/>
        </p:spPr>
        <p:txBody>
          <a:bodyPr wrap="square" rtlCol="0">
            <a:spAutoFit/>
          </a:bodyPr>
          <a:lstStyle/>
          <a:p>
            <a:pPr marL="342900" indent="-342900" algn="just" rtl="1">
              <a:lnSpc>
                <a:spcPts val="3000"/>
              </a:lnSpc>
              <a:spcBef>
                <a:spcPts val="1200"/>
              </a:spcBef>
              <a:buFont typeface="+mj-lt"/>
              <a:buAutoNum type="arabicPeriod"/>
            </a:pPr>
            <a:r>
              <a:rPr lang="ar-SA" sz="1600" dirty="0">
                <a:latin typeface="Alexandria" charset="0"/>
                <a:cs typeface="Alexandria" charset="0"/>
              </a:rPr>
              <a:t>يُظهر المعرفة المتخصصة بالمفاهيم الجوهرية المرتبطة بالصحافة الاستقصائية.</a:t>
            </a:r>
          </a:p>
          <a:p>
            <a:pPr marL="342900" indent="-342900" algn="just" rtl="1">
              <a:lnSpc>
                <a:spcPts val="3000"/>
              </a:lnSpc>
              <a:spcBef>
                <a:spcPts val="1200"/>
              </a:spcBef>
              <a:buFont typeface="+mj-lt"/>
              <a:buAutoNum type="arabicPeriod"/>
            </a:pPr>
            <a:r>
              <a:rPr lang="ar-SA" sz="1600" dirty="0">
                <a:latin typeface="Alexandria" charset="0"/>
                <a:cs typeface="Alexandria" charset="0"/>
              </a:rPr>
              <a:t>يستخدم المهارات المتخصصة في إنتاج الأعمال الصحفية الاستقصائية.</a:t>
            </a:r>
          </a:p>
          <a:p>
            <a:pPr marL="342900" indent="-342900" algn="just" rtl="1">
              <a:lnSpc>
                <a:spcPts val="3000"/>
              </a:lnSpc>
              <a:spcBef>
                <a:spcPts val="1200"/>
              </a:spcBef>
              <a:buFont typeface="+mj-lt"/>
              <a:buAutoNum type="arabicPeriod"/>
            </a:pPr>
            <a:r>
              <a:rPr lang="ar-SA" sz="1600" dirty="0">
                <a:latin typeface="Alexandria" charset="0"/>
                <a:cs typeface="Alexandria" charset="0"/>
              </a:rPr>
              <a:t>يستخدم أساليب التحليل والنقد في تطوير أفكار مبدعة في مجال الصحافة الاستقصائية.</a:t>
            </a:r>
          </a:p>
          <a:p>
            <a:pPr marL="342900" indent="-342900" algn="just" rtl="1">
              <a:lnSpc>
                <a:spcPts val="3000"/>
              </a:lnSpc>
              <a:spcBef>
                <a:spcPts val="1200"/>
              </a:spcBef>
              <a:buFont typeface="+mj-lt"/>
              <a:buAutoNum type="arabicPeriod"/>
            </a:pPr>
            <a:r>
              <a:rPr lang="ar-SA" sz="1600" dirty="0">
                <a:latin typeface="Alexandria" charset="0"/>
                <a:cs typeface="Alexandria" charset="0"/>
              </a:rPr>
              <a:t>يبادر بإنجاز المهام الموكلة إليه ضمن الوقت المحدد لإنتاج العمل المطلوب.</a:t>
            </a:r>
          </a:p>
          <a:p>
            <a:pPr marL="342900" indent="-342900" algn="just" rtl="1">
              <a:lnSpc>
                <a:spcPts val="3000"/>
              </a:lnSpc>
              <a:spcBef>
                <a:spcPts val="1200"/>
              </a:spcBef>
              <a:buFont typeface="+mj-lt"/>
              <a:buAutoNum type="arabicPeriod"/>
            </a:pPr>
            <a:r>
              <a:rPr lang="ar-SA" sz="1600" dirty="0">
                <a:latin typeface="Alexandria" charset="0"/>
                <a:cs typeface="Alexandria" charset="0"/>
              </a:rPr>
              <a:t>يلتزم في إنتاجه الصحفي الاستقصائي بالقواعد الأخلاقية والمعايير المهنية.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5362" name="Picture 2" descr="جودة ومهارة المدرس وتطور مخرجات التعليم - تعليم جديد">
            <a:extLst>
              <a:ext uri="{FF2B5EF4-FFF2-40B4-BE49-F238E27FC236}">
                <a16:creationId xmlns:a16="http://schemas.microsoft.com/office/drawing/2014/main" id="{4B2A3B58-8608-B389-58D1-929804A683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255" t="3698" r="7257"/>
          <a:stretch/>
        </p:blipFill>
        <p:spPr bwMode="auto">
          <a:xfrm>
            <a:off x="707112" y="2541061"/>
            <a:ext cx="2378839" cy="26797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11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موضوعات المقرر-1</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5143500" y="2322331"/>
            <a:ext cx="6092352" cy="3124638"/>
          </a:xfrm>
          <a:prstGeom prst="rect">
            <a:avLst/>
          </a:prstGeom>
          <a:noFill/>
        </p:spPr>
        <p:txBody>
          <a:bodyPr wrap="square" rtlCol="0">
            <a:spAutoFit/>
          </a:bodyPr>
          <a:lstStyle/>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عرض توصيف مقرر الصحافة الاستقصائية وخطة إدارته.</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ما هي الصحافة الاستقصائية؟</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استخدام الفرضيات: جوهر الأسلوب الاستقصائي.</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عبور الأبواب المفتوحة: خلفيات واستنتاجات.</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استخدام المصادر البشرية في العمل الصحفي الاستقصائي.</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كيف تنظم نفسك لتنجح في استقصائك.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camera and camera lenses and a picture&#10;&#10;Description automatically generated">
            <a:extLst>
              <a:ext uri="{FF2B5EF4-FFF2-40B4-BE49-F238E27FC236}">
                <a16:creationId xmlns:a16="http://schemas.microsoft.com/office/drawing/2014/main" id="{A9935A66-41E3-418A-932B-4C49CA6B34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1" y="2292388"/>
            <a:ext cx="4252066" cy="333382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pic>
    </p:spTree>
    <p:extLst>
      <p:ext uri="{BB962C8B-B14F-4D97-AF65-F5344CB8AC3E}">
        <p14:creationId xmlns:p14="http://schemas.microsoft.com/office/powerpoint/2010/main" val="767996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موضوعات المقرر-2</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5158788" y="1758497"/>
            <a:ext cx="6108698" cy="4201856"/>
          </a:xfrm>
          <a:prstGeom prst="rect">
            <a:avLst/>
          </a:prstGeom>
          <a:noFill/>
        </p:spPr>
        <p:txBody>
          <a:bodyPr wrap="square" rtlCol="0">
            <a:spAutoFit/>
          </a:bodyPr>
          <a:lstStyle/>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كتابة الاستقصاءات: نماذج عربية وعالمية مختلفة</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السرد البصري التليفزيوني: بناء التقرير الاستقصائي المتلفز</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فن المواجهة في الصحافة الاستقصائية</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تقنيات مراقبة الجودة قبل النشر</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البيانات وتوظيفها في عملية نشر العمل الصحفي الاستقصائي</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مقومات الثقافة القانونية للإعلاميين</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أخلاقيات العمل الصحفي الاستقصائي</a:t>
            </a:r>
          </a:p>
          <a:p>
            <a:pPr marL="285750" indent="-285750" algn="just" rtl="1">
              <a:lnSpc>
                <a:spcPts val="3000"/>
              </a:lnSpc>
              <a:spcBef>
                <a:spcPts val="1200"/>
              </a:spcBef>
              <a:buFont typeface="Wingdings" pitchFamily="2" charset="2"/>
              <a:buChar char="§"/>
            </a:pPr>
            <a:r>
              <a:rPr lang="ar-SA" sz="1600" dirty="0">
                <a:latin typeface="Alexandria" charset="0"/>
                <a:cs typeface="Alexandria" charset="0"/>
              </a:rPr>
              <a:t>الصحافة الاستقصائية في زمن الذكاء الاصطناعي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camera and camera lenses and a picture&#10;&#10;Description automatically generated">
            <a:extLst>
              <a:ext uri="{FF2B5EF4-FFF2-40B4-BE49-F238E27FC236}">
                <a16:creationId xmlns:a16="http://schemas.microsoft.com/office/drawing/2014/main" id="{0186360D-8DC1-8977-F825-8790773133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1" y="2441585"/>
            <a:ext cx="4252066" cy="318462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pic>
    </p:spTree>
    <p:extLst>
      <p:ext uri="{BB962C8B-B14F-4D97-AF65-F5344CB8AC3E}">
        <p14:creationId xmlns:p14="http://schemas.microsoft.com/office/powerpoint/2010/main" val="2598103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211035"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أساليب التعليم والتعلم</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5206451" y="2221215"/>
            <a:ext cx="5624969" cy="3060325"/>
          </a:xfrm>
          <a:prstGeom prst="rect">
            <a:avLst/>
          </a:prstGeom>
          <a:noFill/>
        </p:spPr>
        <p:txBody>
          <a:bodyPr wrap="square" rtlCol="0">
            <a:spAutoFit/>
          </a:bodyPr>
          <a:lstStyle/>
          <a:p>
            <a:pPr marL="342900" indent="-342900" algn="just" rtl="1">
              <a:lnSpc>
                <a:spcPts val="3000"/>
              </a:lnSpc>
              <a:spcBef>
                <a:spcPts val="1200"/>
              </a:spcBef>
              <a:buFont typeface="Wingdings" pitchFamily="2" charset="2"/>
              <a:buChar char="§"/>
            </a:pPr>
            <a:r>
              <a:rPr lang="ar-SA" sz="2000" dirty="0">
                <a:latin typeface="Alexandria" charset="0"/>
                <a:cs typeface="Alexandria" charset="0"/>
              </a:rPr>
              <a:t>المحاضرات المسجلة وهي محاضرة أسبوعيا، بإجمالي عشر محاضرات.</a:t>
            </a:r>
          </a:p>
          <a:p>
            <a:pPr marL="342900" indent="-342900" algn="just" rtl="1">
              <a:lnSpc>
                <a:spcPts val="3000"/>
              </a:lnSpc>
              <a:spcBef>
                <a:spcPts val="1200"/>
              </a:spcBef>
              <a:buFont typeface="Wingdings" pitchFamily="2" charset="2"/>
              <a:buChar char="§"/>
            </a:pPr>
            <a:r>
              <a:rPr lang="ar-SA" sz="2000" dirty="0">
                <a:latin typeface="Alexandria" charset="0"/>
                <a:cs typeface="Alexandria" charset="0"/>
              </a:rPr>
              <a:t>حلقات نقاشية تفاعلية، وهي لقاءات تتم بشكل أسبوعي.</a:t>
            </a:r>
          </a:p>
          <a:p>
            <a:pPr marL="342900" indent="-342900" algn="just" rtl="1">
              <a:lnSpc>
                <a:spcPts val="3000"/>
              </a:lnSpc>
              <a:spcBef>
                <a:spcPts val="1200"/>
              </a:spcBef>
              <a:buFont typeface="Wingdings" pitchFamily="2" charset="2"/>
              <a:buChar char="§"/>
            </a:pPr>
            <a:r>
              <a:rPr lang="ar-SA" sz="2000" dirty="0">
                <a:latin typeface="Alexandria" charset="0"/>
                <a:cs typeface="Alexandria" charset="0"/>
              </a:rPr>
              <a:t>عصف ذهني، حل المشكلات، التعلم الذاتي، التعلم التعاوني، الأمثلة العملية، دراسات الحالة.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الدراسة في الخارج بعد الثانوية - شروط وخطوات التقديم - رواد">
            <a:extLst>
              <a:ext uri="{FF2B5EF4-FFF2-40B4-BE49-F238E27FC236}">
                <a16:creationId xmlns:a16="http://schemas.microsoft.com/office/drawing/2014/main" id="{58B88228-314A-0771-2456-7D1682FBFF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244602"/>
            <a:ext cx="3487673" cy="320369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ما هي أساليب التعلم الحسية، وكيف تتعرف عليها عند طلابك؟ - موقع الأكاديمية  بوست">
            <a:extLst>
              <a:ext uri="{FF2B5EF4-FFF2-40B4-BE49-F238E27FC236}">
                <a16:creationId xmlns:a16="http://schemas.microsoft.com/office/drawing/2014/main" id="{B7A81D36-CACD-ADBC-050C-6E8EC9AC4D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999" y="2244602"/>
            <a:ext cx="3581401" cy="320369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508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211035"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أساليب التقييم</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4591797" y="2292388"/>
            <a:ext cx="6615176" cy="1906163"/>
          </a:xfrm>
          <a:prstGeom prst="rect">
            <a:avLst/>
          </a:prstGeom>
          <a:noFill/>
        </p:spPr>
        <p:txBody>
          <a:bodyPr wrap="square" rtlCol="0">
            <a:spAutoFit/>
          </a:bodyPr>
          <a:lstStyle/>
          <a:p>
            <a:pPr marL="342900" indent="-342900" algn="just" rtl="1">
              <a:lnSpc>
                <a:spcPts val="3000"/>
              </a:lnSpc>
              <a:spcBef>
                <a:spcPts val="1200"/>
              </a:spcBef>
              <a:buFont typeface="Wingdings" pitchFamily="2" charset="2"/>
              <a:buChar char="§"/>
            </a:pPr>
            <a:r>
              <a:rPr lang="ar-SA" dirty="0">
                <a:latin typeface="Alexandria" charset="0"/>
                <a:cs typeface="Alexandria" charset="0"/>
              </a:rPr>
              <a:t>الاختبارات القصيرة ومخصص لها 80 درجة، كل اختبار 8 درجات على مدار 10 محاضرات.</a:t>
            </a:r>
          </a:p>
          <a:p>
            <a:pPr marL="342900" indent="-342900" algn="just" rtl="1">
              <a:lnSpc>
                <a:spcPts val="3000"/>
              </a:lnSpc>
              <a:spcBef>
                <a:spcPts val="1200"/>
              </a:spcBef>
              <a:buFont typeface="Wingdings" pitchFamily="2" charset="2"/>
              <a:buChar char="§"/>
            </a:pPr>
            <a:r>
              <a:rPr lang="ar-SA" dirty="0">
                <a:latin typeface="Alexandria" charset="0"/>
                <a:cs typeface="Alexandria" charset="0"/>
              </a:rPr>
              <a:t>الاختبار النهائي 20 درجة.</a:t>
            </a:r>
          </a:p>
          <a:p>
            <a:pPr marL="342900" indent="-342900" algn="just" rtl="1">
              <a:lnSpc>
                <a:spcPts val="3000"/>
              </a:lnSpc>
              <a:spcBef>
                <a:spcPts val="1200"/>
              </a:spcBef>
              <a:buFont typeface="Wingdings" pitchFamily="2" charset="2"/>
              <a:buChar char="§"/>
            </a:pPr>
            <a:r>
              <a:rPr lang="ar-SA" dirty="0">
                <a:latin typeface="Alexandria" charset="0"/>
                <a:cs typeface="Alexandria" charset="0"/>
              </a:rPr>
              <a:t>طبيعة الأسئلة تشمل اختيار من متعدد، صح أو خطأ.</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الدراسة في الخارج بعد الثانوية - شروط وخطوات التقديم - رواد">
            <a:extLst>
              <a:ext uri="{FF2B5EF4-FFF2-40B4-BE49-F238E27FC236}">
                <a16:creationId xmlns:a16="http://schemas.microsoft.com/office/drawing/2014/main" id="{58B88228-314A-0771-2456-7D1682FBFF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244602"/>
            <a:ext cx="3487673" cy="3203698"/>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دورة طرق التقييم والتقويم الحديثة - أكاديمية حبة قمح">
            <a:extLst>
              <a:ext uri="{FF2B5EF4-FFF2-40B4-BE49-F238E27FC236}">
                <a16:creationId xmlns:a16="http://schemas.microsoft.com/office/drawing/2014/main" id="{A1C6E81B-DA50-AE7D-2C62-15938307E1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1999" y="2244603"/>
            <a:ext cx="3487673" cy="320369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8980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دعم الطالب</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3652538" y="1892929"/>
            <a:ext cx="7626100" cy="3894079"/>
          </a:xfrm>
          <a:prstGeom prst="rect">
            <a:avLst/>
          </a:prstGeom>
          <a:noFill/>
        </p:spPr>
        <p:txBody>
          <a:bodyPr wrap="square" rtlCol="0">
            <a:spAutoFit/>
          </a:bodyPr>
          <a:lstStyle/>
          <a:p>
            <a:pPr marL="342900" indent="-342900" algn="just" rtl="1">
              <a:lnSpc>
                <a:spcPts val="3000"/>
              </a:lnSpc>
              <a:spcBef>
                <a:spcPts val="600"/>
              </a:spcBef>
              <a:buFont typeface="Wingdings" pitchFamily="2" charset="2"/>
              <a:buChar char="§"/>
            </a:pPr>
            <a:r>
              <a:rPr lang="ar-SA" sz="1600" dirty="0">
                <a:latin typeface="Alexandria" charset="0"/>
                <a:cs typeface="Alexandria" charset="0"/>
              </a:rPr>
              <a:t>يقدم مدرس المادة توصيف المقرر في بداية كل فصل دراسي لمساعدة الطلاب على فهم الهدف من المقرر، ونتائج التعليم والتعلم وكذلك أساليب التقويم.</a:t>
            </a:r>
          </a:p>
          <a:p>
            <a:pPr marL="342900" indent="-342900" algn="just" rtl="1">
              <a:lnSpc>
                <a:spcPts val="3000"/>
              </a:lnSpc>
              <a:spcBef>
                <a:spcPts val="600"/>
              </a:spcBef>
              <a:buFont typeface="Wingdings" pitchFamily="2" charset="2"/>
              <a:buChar char="§"/>
            </a:pPr>
            <a:r>
              <a:rPr lang="ar-SA" sz="1600" dirty="0">
                <a:latin typeface="Alexandria" charset="0"/>
                <a:cs typeface="Alexandria" charset="0"/>
              </a:rPr>
              <a:t>يعلن مدرس المادة الساعات الإضافية لكي يقدم فرصة إضافية للتعليم الإضافة (إذا الطالب في حاجة لذلك).</a:t>
            </a:r>
          </a:p>
          <a:p>
            <a:pPr marL="342900" indent="-342900" algn="just" rtl="1">
              <a:lnSpc>
                <a:spcPts val="3000"/>
              </a:lnSpc>
              <a:spcBef>
                <a:spcPts val="600"/>
              </a:spcBef>
              <a:buFont typeface="Wingdings" pitchFamily="2" charset="2"/>
              <a:buChar char="§"/>
            </a:pPr>
            <a:r>
              <a:rPr lang="ar-SA" sz="1600" dirty="0">
                <a:latin typeface="Alexandria" charset="0"/>
                <a:cs typeface="Alexandria" charset="0"/>
              </a:rPr>
              <a:t>تقديم الدعم الفني للطلبة لمهام ورش العمل.</a:t>
            </a:r>
          </a:p>
          <a:p>
            <a:pPr marL="342900" indent="-342900" algn="just" rtl="1">
              <a:lnSpc>
                <a:spcPts val="3000"/>
              </a:lnSpc>
              <a:spcBef>
                <a:spcPts val="600"/>
              </a:spcBef>
              <a:buFont typeface="Wingdings" pitchFamily="2" charset="2"/>
              <a:buChar char="§"/>
            </a:pPr>
            <a:r>
              <a:rPr lang="ar-SA" sz="1600" dirty="0">
                <a:latin typeface="Alexandria" charset="0"/>
                <a:cs typeface="Alexandria" charset="0"/>
              </a:rPr>
              <a:t>تسهيلات التعليم الإلكتروني.</a:t>
            </a:r>
          </a:p>
          <a:p>
            <a:pPr marL="342900" indent="-342900" algn="just" rtl="1">
              <a:lnSpc>
                <a:spcPts val="3000"/>
              </a:lnSpc>
              <a:spcBef>
                <a:spcPts val="600"/>
              </a:spcBef>
              <a:buFont typeface="Wingdings" pitchFamily="2" charset="2"/>
              <a:buChar char="§"/>
            </a:pPr>
            <a:r>
              <a:rPr lang="ar-SA" sz="1600" dirty="0">
                <a:latin typeface="Alexandria" charset="0"/>
                <a:cs typeface="Alexandria" charset="0"/>
              </a:rPr>
              <a:t>تسهيلات التعلم الذاتي.</a:t>
            </a:r>
          </a:p>
          <a:p>
            <a:pPr marL="342900" indent="-342900" algn="just" rtl="1">
              <a:lnSpc>
                <a:spcPts val="3000"/>
              </a:lnSpc>
              <a:spcBef>
                <a:spcPts val="600"/>
              </a:spcBef>
              <a:buFont typeface="Wingdings" pitchFamily="2" charset="2"/>
              <a:buChar char="§"/>
            </a:pPr>
            <a:r>
              <a:rPr lang="ar-SA" sz="1600" dirty="0">
                <a:latin typeface="Alexandria" charset="0"/>
                <a:cs typeface="Alexandria" charset="0"/>
              </a:rPr>
              <a:t>شرح الأدوات التقنية التي يمكن أن يحتاج إليها الطالب في إنتاج التقرير الاستقصائي </a:t>
            </a:r>
            <a:r>
              <a:rPr lang="ar-SA" sz="1600" dirty="0" err="1">
                <a:latin typeface="Alexandria" charset="0"/>
                <a:cs typeface="Alexandria" charset="0"/>
              </a:rPr>
              <a:t>الملتفز</a:t>
            </a:r>
            <a:r>
              <a:rPr lang="ar-SA" sz="1600" dirty="0">
                <a:latin typeface="Alexandria" charset="0"/>
                <a:cs typeface="Alexandria" charset="0"/>
              </a:rPr>
              <a:t> مثل كاميرات التصوير، الميكروفونات، معدات الإضاءة ... إلخ.</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3314" name="Picture 2" descr="الدراسة في الخارج بعد الثانوية - شروط وخطوات التقديم - رواد">
            <a:extLst>
              <a:ext uri="{FF2B5EF4-FFF2-40B4-BE49-F238E27FC236}">
                <a16:creationId xmlns:a16="http://schemas.microsoft.com/office/drawing/2014/main" id="{58B88228-314A-0771-2456-7D1682FBFF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44602"/>
            <a:ext cx="2734666" cy="2512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307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51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موضوعات المقرر ومراجعه-1</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762000" y="1896959"/>
            <a:ext cx="10505486" cy="3977371"/>
          </a:xfrm>
          <a:prstGeom prst="rect">
            <a:avLst/>
          </a:prstGeom>
          <a:noFill/>
        </p:spPr>
        <p:txBody>
          <a:bodyPr wrap="square" rtlCol="0">
            <a:spAutoFit/>
          </a:bodyPr>
          <a:lstStyle/>
          <a:p>
            <a:pPr marL="0" marR="0" algn="just" rtl="1">
              <a:lnSpc>
                <a:spcPts val="3000"/>
              </a:lnSpc>
              <a:spcBef>
                <a:spcPts val="600"/>
              </a:spcBef>
              <a:spcAft>
                <a:spcPts val="0"/>
              </a:spcAft>
            </a:pPr>
            <a:r>
              <a:rPr lang="ar-BH" sz="1600" b="1" kern="100" dirty="0">
                <a:effectLst/>
                <a:latin typeface="Alexandria" pitchFamily="2" charset="-78"/>
                <a:ea typeface="Aptos" panose="020B0004020202020204" pitchFamily="34" charset="0"/>
                <a:cs typeface="Alexandria" pitchFamily="2" charset="-78"/>
              </a:rPr>
              <a:t>أ. مراجع باللغة العربية</a:t>
            </a:r>
            <a:endParaRPr lang="en-US" sz="1600" kern="100" dirty="0">
              <a:effectLst/>
              <a:latin typeface="Alexandria" pitchFamily="2" charset="-78"/>
              <a:ea typeface="Aptos" panose="020B0004020202020204" pitchFamily="34" charset="0"/>
              <a:cs typeface="Alexandria" pitchFamily="2" charset="-78"/>
            </a:endParaRPr>
          </a:p>
          <a:p>
            <a:pPr marL="342900" marR="0" lvl="0" indent="-342900" algn="just" rtl="1">
              <a:lnSpc>
                <a:spcPts val="3000"/>
              </a:lnSpc>
              <a:spcBef>
                <a:spcPts val="600"/>
              </a:spcBef>
              <a:spcAft>
                <a:spcPts val="0"/>
              </a:spcAft>
              <a:buFont typeface="+mj-lt"/>
              <a:buAutoNum type="arabicPeriod"/>
            </a:pPr>
            <a:r>
              <a:rPr lang="ar-SA" sz="1600" kern="100" dirty="0">
                <a:effectLst/>
                <a:latin typeface="Alexandria" pitchFamily="2" charset="-78"/>
                <a:ea typeface="Aptos" panose="020B0004020202020204" pitchFamily="34" charset="0"/>
                <a:cs typeface="Alexandria" pitchFamily="2" charset="-78"/>
              </a:rPr>
              <a:t>دراز، </a:t>
            </a:r>
            <a:r>
              <a:rPr lang="ar-SA" sz="1600" kern="100" dirty="0" err="1">
                <a:effectLst/>
                <a:latin typeface="Alexandria" pitchFamily="2" charset="-78"/>
                <a:ea typeface="Aptos" panose="020B0004020202020204" pitchFamily="34" charset="0"/>
                <a:cs typeface="Alexandria" pitchFamily="2" charset="-78"/>
              </a:rPr>
              <a:t>ش</a:t>
            </a:r>
            <a:r>
              <a:rPr lang="ar-SA" sz="1600" kern="100" dirty="0">
                <a:effectLst/>
                <a:latin typeface="Alexandria" pitchFamily="2" charset="-78"/>
                <a:ea typeface="Aptos" panose="020B0004020202020204" pitchFamily="34" charset="0"/>
                <a:cs typeface="Alexandria" pitchFamily="2" charset="-78"/>
              </a:rPr>
              <a:t>. </a:t>
            </a:r>
            <a:r>
              <a:rPr lang="ar-SA" sz="1600" kern="100" dirty="0" err="1">
                <a:effectLst/>
                <a:latin typeface="Alexandria" pitchFamily="2" charset="-78"/>
                <a:ea typeface="Aptos" panose="020B0004020202020204" pitchFamily="34" charset="0"/>
                <a:cs typeface="Alexandria" pitchFamily="2" charset="-78"/>
              </a:rPr>
              <a:t>ر</a:t>
            </a:r>
            <a:r>
              <a:rPr lang="ar-SA" sz="1600" kern="100" dirty="0">
                <a:effectLst/>
                <a:latin typeface="Alexandria" pitchFamily="2" charset="-78"/>
                <a:ea typeface="Aptos" panose="020B0004020202020204" pitchFamily="34" charset="0"/>
                <a:cs typeface="Alexandria" pitchFamily="2" charset="-78"/>
              </a:rPr>
              <a:t>. </a:t>
            </a:r>
            <a:r>
              <a:rPr lang="ar-SA" sz="1600" kern="100" dirty="0" err="1">
                <a:effectLst/>
                <a:latin typeface="Alexandria" pitchFamily="2" charset="-78"/>
                <a:ea typeface="Aptos" panose="020B0004020202020204" pitchFamily="34" charset="0"/>
                <a:cs typeface="Alexandria" pitchFamily="2" charset="-78"/>
              </a:rPr>
              <a:t>أ</a:t>
            </a:r>
            <a:r>
              <a:rPr lang="ar-SA" sz="1600" kern="100" dirty="0">
                <a:effectLst/>
                <a:latin typeface="Alexandria" pitchFamily="2" charset="-78"/>
                <a:ea typeface="Aptos" panose="020B0004020202020204" pitchFamily="34" charset="0"/>
                <a:cs typeface="Alexandria" pitchFamily="2" charset="-78"/>
              </a:rPr>
              <a:t>. </a:t>
            </a:r>
            <a:r>
              <a:rPr lang="ar-SA" sz="1600" kern="100" dirty="0" err="1">
                <a:effectLst/>
                <a:latin typeface="Alexandria" pitchFamily="2" charset="-78"/>
                <a:ea typeface="Aptos" panose="020B0004020202020204" pitchFamily="34" charset="0"/>
                <a:cs typeface="Alexandria" pitchFamily="2" charset="-78"/>
              </a:rPr>
              <a:t>م</a:t>
            </a:r>
            <a:r>
              <a:rPr lang="ar-SA" sz="1600" kern="100" dirty="0">
                <a:effectLst/>
                <a:latin typeface="Alexandria" pitchFamily="2" charset="-78"/>
                <a:ea typeface="Aptos" panose="020B0004020202020204" pitchFamily="34" charset="0"/>
                <a:cs typeface="Alexandria" pitchFamily="2" charset="-78"/>
              </a:rPr>
              <a:t>. (2024). معالجة الصحافة الاستقصائية في الصحف الخاصة للقضايا العامة‎ "دراسة تحليلية". </a:t>
            </a:r>
            <a:r>
              <a:rPr lang="ar-SA" sz="1600" i="1" kern="100" dirty="0">
                <a:effectLst/>
                <a:latin typeface="Alexandria" pitchFamily="2" charset="-78"/>
                <a:ea typeface="Aptos" panose="020B0004020202020204" pitchFamily="34" charset="0"/>
                <a:cs typeface="Alexandria" pitchFamily="2" charset="-78"/>
              </a:rPr>
              <a:t>مجلة كلية الآداب، 70</a:t>
            </a:r>
            <a:r>
              <a:rPr lang="ar-SA" sz="1600" kern="100" dirty="0">
                <a:effectLst/>
                <a:latin typeface="Alexandria" pitchFamily="2" charset="-78"/>
                <a:ea typeface="Aptos" panose="020B0004020202020204" pitchFamily="34" charset="0"/>
                <a:cs typeface="Alexandria" pitchFamily="2" charset="-78"/>
              </a:rPr>
              <a:t>(70)، 333-350. </a:t>
            </a:r>
            <a:r>
              <a:rPr lang="en-US" sz="1600" kern="100" dirty="0">
                <a:effectLst/>
                <a:latin typeface="Alexandria" pitchFamily="2" charset="-78"/>
                <a:ea typeface="Aptos" panose="020B0004020202020204" pitchFamily="34" charset="0"/>
                <a:cs typeface="Alexandria" pitchFamily="2" charset="-78"/>
              </a:rPr>
              <a:t>https://</a:t>
            </a:r>
            <a:r>
              <a:rPr lang="en-US" sz="1600" kern="100" dirty="0" err="1">
                <a:effectLst/>
                <a:latin typeface="Alexandria" pitchFamily="2" charset="-78"/>
                <a:ea typeface="Aptos" panose="020B0004020202020204" pitchFamily="34" charset="0"/>
                <a:cs typeface="Alexandria" pitchFamily="2" charset="-78"/>
              </a:rPr>
              <a:t>doi.org</a:t>
            </a:r>
            <a:r>
              <a:rPr lang="en-US" sz="1600" kern="100" dirty="0">
                <a:effectLst/>
                <a:latin typeface="Alexandria" pitchFamily="2" charset="-78"/>
                <a:ea typeface="Aptos" panose="020B0004020202020204" pitchFamily="34" charset="0"/>
                <a:cs typeface="Alexandria" pitchFamily="2" charset="-78"/>
              </a:rPr>
              <a:t>/10.21608/bfa.2024.328845</a:t>
            </a:r>
          </a:p>
          <a:p>
            <a:pPr marL="342900" marR="0" lvl="0" indent="-342900" algn="just" rtl="1">
              <a:lnSpc>
                <a:spcPts val="3000"/>
              </a:lnSpc>
              <a:spcBef>
                <a:spcPts val="600"/>
              </a:spcBef>
              <a:spcAft>
                <a:spcPts val="0"/>
              </a:spcAft>
              <a:buFont typeface="+mj-lt"/>
              <a:buAutoNum type="arabicPeriod"/>
            </a:pPr>
            <a:r>
              <a:rPr lang="ar-SA" sz="1600" kern="100" dirty="0">
                <a:effectLst/>
                <a:latin typeface="Alexandria" pitchFamily="2" charset="-78"/>
                <a:ea typeface="Aptos" panose="020B0004020202020204" pitchFamily="34" charset="0"/>
                <a:cs typeface="Alexandria" pitchFamily="2" charset="-78"/>
              </a:rPr>
              <a:t>صاوي. </a:t>
            </a:r>
            <a:r>
              <a:rPr lang="ar-SA" sz="1600" kern="100" dirty="0" err="1">
                <a:effectLst/>
                <a:latin typeface="Alexandria" pitchFamily="2" charset="-78"/>
                <a:ea typeface="Aptos" panose="020B0004020202020204" pitchFamily="34" charset="0"/>
                <a:cs typeface="Alexandria" pitchFamily="2" charset="-78"/>
              </a:rPr>
              <a:t>أ</a:t>
            </a:r>
            <a:r>
              <a:rPr lang="ar-SA" sz="1600" kern="100" dirty="0">
                <a:effectLst/>
                <a:latin typeface="Alexandria" pitchFamily="2" charset="-78"/>
                <a:ea typeface="Aptos" panose="020B0004020202020204" pitchFamily="34" charset="0"/>
                <a:cs typeface="Alexandria" pitchFamily="2" charset="-78"/>
              </a:rPr>
              <a:t>. (2023). </a:t>
            </a:r>
            <a:r>
              <a:rPr lang="ar-SA" sz="1600" i="1" kern="100" dirty="0">
                <a:effectLst/>
                <a:latin typeface="Alexandria" pitchFamily="2" charset="-78"/>
                <a:ea typeface="Aptos" panose="020B0004020202020204" pitchFamily="34" charset="0"/>
                <a:cs typeface="Alexandria" pitchFamily="2" charset="-78"/>
              </a:rPr>
              <a:t>الصحافة الاستقصائية في زمن الذكاء الاصطناعي</a:t>
            </a:r>
            <a:r>
              <a:rPr lang="ar-SA" sz="1600" kern="100" dirty="0">
                <a:effectLst/>
                <a:latin typeface="Alexandria" pitchFamily="2" charset="-78"/>
                <a:ea typeface="Aptos" panose="020B0004020202020204" pitchFamily="34" charset="0"/>
                <a:cs typeface="Alexandria" pitchFamily="2" charset="-78"/>
              </a:rPr>
              <a:t>. العلا للنشر والتوزيع</a:t>
            </a:r>
            <a:endParaRPr lang="en-US" sz="1600" kern="100" dirty="0">
              <a:effectLst/>
              <a:latin typeface="Alexandria" pitchFamily="2" charset="-78"/>
              <a:ea typeface="Aptos" panose="020B0004020202020204" pitchFamily="34" charset="0"/>
              <a:cs typeface="Alexandria" pitchFamily="2" charset="-78"/>
            </a:endParaRPr>
          </a:p>
          <a:p>
            <a:pPr marL="342900" marR="0" lvl="0" indent="-342900" algn="just" rtl="1">
              <a:lnSpc>
                <a:spcPts val="3000"/>
              </a:lnSpc>
              <a:spcBef>
                <a:spcPts val="600"/>
              </a:spcBef>
              <a:spcAft>
                <a:spcPts val="0"/>
              </a:spcAft>
              <a:buFont typeface="+mj-lt"/>
              <a:buAutoNum type="arabicPeriod"/>
            </a:pPr>
            <a:r>
              <a:rPr lang="ar-SA" sz="1600" kern="100" dirty="0">
                <a:effectLst/>
                <a:latin typeface="Alexandria" pitchFamily="2" charset="-78"/>
                <a:ea typeface="Aptos" panose="020B0004020202020204" pitchFamily="34" charset="0"/>
                <a:cs typeface="Alexandria" pitchFamily="2" charset="-78"/>
              </a:rPr>
              <a:t>الدليمي، </a:t>
            </a:r>
            <a:r>
              <a:rPr lang="ar-SA" sz="1600" kern="100" dirty="0" err="1">
                <a:effectLst/>
                <a:latin typeface="Alexandria" pitchFamily="2" charset="-78"/>
                <a:ea typeface="Aptos" panose="020B0004020202020204" pitchFamily="34" charset="0"/>
                <a:cs typeface="Alexandria" pitchFamily="2" charset="-78"/>
              </a:rPr>
              <a:t>ع</a:t>
            </a:r>
            <a:r>
              <a:rPr lang="ar-SA" sz="1600" kern="100" dirty="0">
                <a:effectLst/>
                <a:latin typeface="Alexandria" pitchFamily="2" charset="-78"/>
                <a:ea typeface="Aptos" panose="020B0004020202020204" pitchFamily="34" charset="0"/>
                <a:cs typeface="Alexandria" pitchFamily="2" charset="-78"/>
              </a:rPr>
              <a:t>. </a:t>
            </a:r>
            <a:r>
              <a:rPr lang="ar-SA" sz="1600" kern="100" dirty="0" err="1">
                <a:effectLst/>
                <a:latin typeface="Alexandria" pitchFamily="2" charset="-78"/>
                <a:ea typeface="Aptos" panose="020B0004020202020204" pitchFamily="34" charset="0"/>
                <a:cs typeface="Alexandria" pitchFamily="2" charset="-78"/>
              </a:rPr>
              <a:t>م</a:t>
            </a:r>
            <a:r>
              <a:rPr lang="ar-SA" sz="1600" kern="100" dirty="0">
                <a:effectLst/>
                <a:latin typeface="Alexandria" pitchFamily="2" charset="-78"/>
                <a:ea typeface="Aptos" panose="020B0004020202020204" pitchFamily="34" charset="0"/>
                <a:cs typeface="Alexandria" pitchFamily="2" charset="-78"/>
              </a:rPr>
              <a:t>. (2019). </a:t>
            </a:r>
            <a:r>
              <a:rPr lang="ar-SA" sz="1600" i="1" kern="100" dirty="0">
                <a:effectLst/>
                <a:latin typeface="Alexandria" pitchFamily="2" charset="-78"/>
                <a:ea typeface="Aptos" panose="020B0004020202020204" pitchFamily="34" charset="0"/>
                <a:cs typeface="Alexandria" pitchFamily="2" charset="-78"/>
              </a:rPr>
              <a:t>الصحافة الاستقصائية</a:t>
            </a:r>
            <a:r>
              <a:rPr lang="ar-SA" sz="1600" kern="100" dirty="0">
                <a:effectLst/>
                <a:latin typeface="Alexandria" pitchFamily="2" charset="-78"/>
                <a:ea typeface="Aptos" panose="020B0004020202020204" pitchFamily="34" charset="0"/>
                <a:cs typeface="Alexandria" pitchFamily="2" charset="-78"/>
              </a:rPr>
              <a:t>. اليازوري للنشر والتوزيع</a:t>
            </a:r>
            <a:endParaRPr lang="en-US" sz="1600" kern="100" dirty="0">
              <a:effectLst/>
              <a:latin typeface="Alexandria" pitchFamily="2" charset="-78"/>
              <a:ea typeface="Aptos" panose="020B0004020202020204" pitchFamily="34" charset="0"/>
              <a:cs typeface="Alexandria" pitchFamily="2" charset="-78"/>
            </a:endParaRPr>
          </a:p>
          <a:p>
            <a:pPr marL="342900" marR="0" lvl="0" indent="-342900" algn="just" rtl="1">
              <a:lnSpc>
                <a:spcPts val="3000"/>
              </a:lnSpc>
              <a:spcBef>
                <a:spcPts val="600"/>
              </a:spcBef>
              <a:spcAft>
                <a:spcPts val="0"/>
              </a:spcAft>
              <a:buFont typeface="+mj-lt"/>
              <a:buAutoNum type="arabicPeriod"/>
            </a:pPr>
            <a:r>
              <a:rPr lang="ar-BH" sz="1600" kern="100" dirty="0">
                <a:effectLst/>
                <a:latin typeface="Alexandria" pitchFamily="2" charset="-78"/>
                <a:ea typeface="Aptos" panose="020B0004020202020204" pitchFamily="34" charset="0"/>
                <a:cs typeface="Alexandria" pitchFamily="2" charset="-78"/>
              </a:rPr>
              <a:t>غرابة، ه. ح. (2019). </a:t>
            </a:r>
            <a:r>
              <a:rPr lang="ar-BH" sz="1600" i="1" kern="100" dirty="0">
                <a:effectLst/>
                <a:latin typeface="Alexandria" pitchFamily="2" charset="-78"/>
                <a:ea typeface="Aptos" panose="020B0004020202020204" pitchFamily="34" charset="0"/>
                <a:cs typeface="Alexandria" pitchFamily="2" charset="-78"/>
              </a:rPr>
              <a:t>التغطية الاستقصائية لقضايا الواقع المعاصر</a:t>
            </a:r>
            <a:r>
              <a:rPr lang="ar-BH" sz="1600" kern="100" dirty="0">
                <a:effectLst/>
                <a:latin typeface="Alexandria" pitchFamily="2" charset="-78"/>
                <a:ea typeface="Aptos" panose="020B0004020202020204" pitchFamily="34" charset="0"/>
                <a:cs typeface="Alexandria" pitchFamily="2" charset="-78"/>
              </a:rPr>
              <a:t>. العربي للنشر والتوزيع</a:t>
            </a:r>
            <a:endParaRPr lang="en-US" sz="1600" kern="100" dirty="0">
              <a:effectLst/>
              <a:latin typeface="Alexandria" pitchFamily="2" charset="-78"/>
              <a:ea typeface="Aptos" panose="020B0004020202020204" pitchFamily="34" charset="0"/>
              <a:cs typeface="Alexandria" pitchFamily="2" charset="-78"/>
            </a:endParaRPr>
          </a:p>
          <a:p>
            <a:pPr marL="342900" marR="0" lvl="0" indent="-342900" algn="just" rtl="1">
              <a:lnSpc>
                <a:spcPts val="3000"/>
              </a:lnSpc>
              <a:spcBef>
                <a:spcPts val="600"/>
              </a:spcBef>
              <a:spcAft>
                <a:spcPts val="0"/>
              </a:spcAft>
              <a:buFont typeface="+mj-lt"/>
              <a:buAutoNum type="arabicPeriod"/>
            </a:pPr>
            <a:r>
              <a:rPr lang="ar-BH" sz="1600" kern="100" dirty="0">
                <a:effectLst/>
                <a:latin typeface="Alexandria" pitchFamily="2" charset="-78"/>
                <a:ea typeface="Aptos" panose="020B0004020202020204" pitchFamily="34" charset="0"/>
                <a:cs typeface="Alexandria" pitchFamily="2" charset="-78"/>
              </a:rPr>
              <a:t>شبكة إعلاميون من أجل صحافة استقصائية عربية (أريج). (2017). </a:t>
            </a:r>
            <a:r>
              <a:rPr lang="ar-BH" sz="1600" i="1" kern="100" dirty="0">
                <a:effectLst/>
                <a:latin typeface="Alexandria" pitchFamily="2" charset="-78"/>
                <a:ea typeface="Aptos" panose="020B0004020202020204" pitchFamily="34" charset="0"/>
                <a:cs typeface="Alexandria" pitchFamily="2" charset="-78"/>
              </a:rPr>
              <a:t>علي درب الحقيقة: دليل "أريج" للصحافة الاستقصائية العربية</a:t>
            </a:r>
            <a:r>
              <a:rPr lang="ar-BH" sz="1600" kern="100" dirty="0">
                <a:effectLst/>
                <a:latin typeface="Alexandria" pitchFamily="2" charset="-78"/>
                <a:ea typeface="Aptos" panose="020B0004020202020204" pitchFamily="34" charset="0"/>
                <a:cs typeface="Alexandria" pitchFamily="2" charset="-78"/>
              </a:rPr>
              <a:t> (ط3). منظمة اليونسكو- باريس.</a:t>
            </a:r>
            <a:endParaRPr lang="en-US" sz="1600" kern="100" dirty="0">
              <a:effectLst/>
              <a:latin typeface="Alexandria" pitchFamily="2" charset="-78"/>
              <a:ea typeface="Aptos" panose="020B0004020202020204" pitchFamily="34" charset="0"/>
              <a:cs typeface="Alexandria" pitchFamily="2" charset="-78"/>
            </a:endParaRPr>
          </a:p>
          <a:p>
            <a:pPr marL="342900" marR="0" lvl="0" indent="-342900" algn="just" rtl="1">
              <a:lnSpc>
                <a:spcPts val="3000"/>
              </a:lnSpc>
              <a:spcBef>
                <a:spcPts val="600"/>
              </a:spcBef>
              <a:spcAft>
                <a:spcPts val="0"/>
              </a:spcAft>
              <a:buFont typeface="+mj-lt"/>
              <a:buAutoNum type="arabicPeriod"/>
            </a:pPr>
            <a:r>
              <a:rPr lang="ar-BH" sz="1600" kern="100" dirty="0">
                <a:effectLst/>
                <a:latin typeface="Alexandria" pitchFamily="2" charset="-78"/>
                <a:ea typeface="Aptos" panose="020B0004020202020204" pitchFamily="34" charset="0"/>
                <a:cs typeface="Alexandria" pitchFamily="2" charset="-78"/>
              </a:rPr>
              <a:t>هانتر، م. ل.، &amp; سينجيرز، ل. (2015). </a:t>
            </a:r>
            <a:r>
              <a:rPr lang="ar-BH" sz="1600" i="1" kern="100" dirty="0">
                <a:effectLst/>
                <a:latin typeface="Alexandria" pitchFamily="2" charset="-78"/>
                <a:ea typeface="Aptos" panose="020B0004020202020204" pitchFamily="34" charset="0"/>
                <a:cs typeface="Alexandria" pitchFamily="2" charset="-78"/>
              </a:rPr>
              <a:t>الصحافة الاستقصائية الحديثة</a:t>
            </a:r>
            <a:r>
              <a:rPr lang="ar-BH" sz="1600" kern="100" dirty="0">
                <a:effectLst/>
                <a:latin typeface="Alexandria" pitchFamily="2" charset="-78"/>
                <a:ea typeface="Aptos" panose="020B0004020202020204" pitchFamily="34" charset="0"/>
                <a:cs typeface="Alexandria" pitchFamily="2" charset="-78"/>
              </a:rPr>
              <a:t>. فريدريش ناومان.</a:t>
            </a:r>
            <a:endParaRPr lang="en-US" sz="1600" kern="100" dirty="0">
              <a:effectLst/>
              <a:latin typeface="Alexandria" pitchFamily="2" charset="-78"/>
              <a:ea typeface="Aptos" panose="020B000402020202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6946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4276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مصادر موضوعات المقرر ومراجعه-2</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8" name="TextBox 47"/>
          <p:cNvSpPr txBox="1"/>
          <p:nvPr/>
        </p:nvSpPr>
        <p:spPr>
          <a:xfrm>
            <a:off x="762000" y="2205474"/>
            <a:ext cx="10505486" cy="3432414"/>
          </a:xfrm>
          <a:prstGeom prst="rect">
            <a:avLst/>
          </a:prstGeom>
          <a:noFill/>
        </p:spPr>
        <p:txBody>
          <a:bodyPr wrap="square" rtlCol="0">
            <a:spAutoFit/>
          </a:bodyPr>
          <a:lstStyle/>
          <a:p>
            <a:pPr marL="0" marR="0" algn="just" rtl="1">
              <a:lnSpc>
                <a:spcPts val="3000"/>
              </a:lnSpc>
              <a:spcBef>
                <a:spcPts val="600"/>
              </a:spcBef>
              <a:spcAft>
                <a:spcPts val="0"/>
              </a:spcAft>
            </a:pPr>
            <a:r>
              <a:rPr lang="ar-BH" sz="1600" b="1" kern="100" dirty="0">
                <a:effectLst/>
                <a:latin typeface="Alexandria" pitchFamily="2" charset="-78"/>
                <a:ea typeface="Aptos" panose="020B0004020202020204" pitchFamily="34" charset="0"/>
                <a:cs typeface="Alexandria" pitchFamily="2" charset="-78"/>
              </a:rPr>
              <a:t>ب. مراجع باللغة الإنجليزية</a:t>
            </a:r>
            <a:endParaRPr lang="en-US" sz="1600" kern="100" dirty="0">
              <a:effectLst/>
              <a:latin typeface="Alexandria" pitchFamily="2" charset="-78"/>
              <a:ea typeface="Aptos" panose="020B0004020202020204" pitchFamily="34" charset="0"/>
              <a:cs typeface="Alexandria" pitchFamily="2" charset="-78"/>
            </a:endParaRPr>
          </a:p>
          <a:p>
            <a:pPr marL="342900" marR="0" lvl="0" indent="-342900" algn="just">
              <a:lnSpc>
                <a:spcPts val="3000"/>
              </a:lnSpc>
              <a:spcBef>
                <a:spcPts val="600"/>
              </a:spcBef>
              <a:spcAft>
                <a:spcPts val="0"/>
              </a:spcAft>
              <a:buFont typeface="+mj-lt"/>
              <a:buAutoNum type="arabicPeriod"/>
            </a:pPr>
            <a:r>
              <a:rPr lang="en-US" sz="1600" kern="100" dirty="0" err="1">
                <a:effectLst/>
                <a:latin typeface="Alexandria" pitchFamily="2" charset="-78"/>
                <a:ea typeface="Aptos" panose="020B0004020202020204" pitchFamily="34" charset="0"/>
                <a:cs typeface="Alexandria" pitchFamily="2" charset="-78"/>
              </a:rPr>
              <a:t>Bebawi</a:t>
            </a:r>
            <a:r>
              <a:rPr lang="en-US" sz="1600" kern="100" dirty="0">
                <a:effectLst/>
                <a:latin typeface="Alexandria" pitchFamily="2" charset="-78"/>
                <a:ea typeface="Aptos" panose="020B0004020202020204" pitchFamily="34" charset="0"/>
                <a:cs typeface="Alexandria" pitchFamily="2" charset="-78"/>
              </a:rPr>
              <a:t>, S., </a:t>
            </a:r>
            <a:r>
              <a:rPr lang="en-US" sz="1600" kern="100" dirty="0" err="1">
                <a:effectLst/>
                <a:latin typeface="Alexandria" pitchFamily="2" charset="-78"/>
                <a:ea typeface="Aptos" panose="020B0004020202020204" pitchFamily="34" charset="0"/>
                <a:cs typeface="Alexandria" pitchFamily="2" charset="-78"/>
              </a:rPr>
              <a:t>Konow</a:t>
            </a:r>
            <a:r>
              <a:rPr lang="en-US" sz="1600" kern="100" dirty="0">
                <a:effectLst/>
                <a:latin typeface="Alexandria" pitchFamily="2" charset="-78"/>
                <a:ea typeface="Aptos" panose="020B0004020202020204" pitchFamily="34" charset="0"/>
                <a:cs typeface="Alexandria" pitchFamily="2" charset="-78"/>
              </a:rPr>
              <a:t>-Lund, M., &amp; Park, M. (2024). Toward a Hybrid Future for Investigative Journalism. </a:t>
            </a:r>
            <a:r>
              <a:rPr lang="en-US" sz="1600" i="1" kern="100" dirty="0">
                <a:effectLst/>
                <a:latin typeface="Alexandria" pitchFamily="2" charset="-78"/>
                <a:ea typeface="Aptos" panose="020B0004020202020204" pitchFamily="34" charset="0"/>
                <a:cs typeface="Alexandria" pitchFamily="2" charset="-78"/>
              </a:rPr>
              <a:t>Hybrid Investigative Journalism</a:t>
            </a:r>
            <a:r>
              <a:rPr lang="en-US" sz="1600" kern="100" dirty="0">
                <a:effectLst/>
                <a:latin typeface="Alexandria" pitchFamily="2" charset="-78"/>
                <a:ea typeface="Aptos" panose="020B0004020202020204" pitchFamily="34" charset="0"/>
                <a:cs typeface="Alexandria" pitchFamily="2" charset="-78"/>
              </a:rPr>
              <a:t>.</a:t>
            </a:r>
          </a:p>
          <a:p>
            <a:pPr marL="342900" marR="0" lvl="0" indent="-342900" algn="just">
              <a:lnSpc>
                <a:spcPts val="3000"/>
              </a:lnSpc>
              <a:spcBef>
                <a:spcPts val="600"/>
              </a:spcBef>
              <a:spcAft>
                <a:spcPts val="0"/>
              </a:spcAft>
              <a:buFont typeface="+mj-lt"/>
              <a:buAutoNum type="arabicPeriod"/>
            </a:pPr>
            <a:r>
              <a:rPr lang="en-US" sz="1600" kern="100" dirty="0" err="1">
                <a:effectLst/>
                <a:latin typeface="Alexandria" pitchFamily="2" charset="-78"/>
                <a:ea typeface="Aptos" panose="020B0004020202020204" pitchFamily="34" charset="0"/>
                <a:cs typeface="Alexandria" pitchFamily="2" charset="-78"/>
              </a:rPr>
              <a:t>Bjerknes</a:t>
            </a:r>
            <a:r>
              <a:rPr lang="en-US" sz="1600" kern="100" dirty="0">
                <a:effectLst/>
                <a:latin typeface="Alexandria" pitchFamily="2" charset="-78"/>
                <a:ea typeface="Aptos" panose="020B0004020202020204" pitchFamily="34" charset="0"/>
                <a:cs typeface="Alexandria" pitchFamily="2" charset="-78"/>
              </a:rPr>
              <a:t>, F. (2024). Exploring Investigative Journalism. Boundaries, Epistemologies and Visibilities.</a:t>
            </a:r>
          </a:p>
          <a:p>
            <a:pPr marL="342900" marR="0" lvl="0" indent="-342900" algn="just">
              <a:lnSpc>
                <a:spcPts val="3000"/>
              </a:lnSpc>
              <a:spcBef>
                <a:spcPts val="600"/>
              </a:spcBef>
              <a:spcAft>
                <a:spcPts val="0"/>
              </a:spcAft>
              <a:buFont typeface="+mj-lt"/>
              <a:buAutoNum type="arabicPeriod"/>
            </a:pPr>
            <a:r>
              <a:rPr lang="en-US" sz="1600" kern="100" dirty="0">
                <a:effectLst/>
                <a:latin typeface="Alexandria" pitchFamily="2" charset="-78"/>
                <a:ea typeface="Aptos" panose="020B0004020202020204" pitchFamily="34" charset="0"/>
                <a:cs typeface="Alexandria" pitchFamily="2" charset="-78"/>
              </a:rPr>
              <a:t>Wang, H., &amp; Li, A. (2024). A watchdog that no longer barks: role performance of investigative journalism in China in the digital age. </a:t>
            </a:r>
            <a:r>
              <a:rPr lang="en-US" sz="1600" i="1" kern="100" dirty="0">
                <a:effectLst/>
                <a:latin typeface="Alexandria" pitchFamily="2" charset="-78"/>
                <a:ea typeface="Aptos" panose="020B0004020202020204" pitchFamily="34" charset="0"/>
                <a:cs typeface="Alexandria" pitchFamily="2" charset="-78"/>
              </a:rPr>
              <a:t>Journalism Practice</a:t>
            </a:r>
            <a:r>
              <a:rPr lang="en-US" sz="1600" kern="100" dirty="0">
                <a:effectLst/>
                <a:latin typeface="Alexandria" pitchFamily="2" charset="-78"/>
                <a:ea typeface="Aptos" panose="020B0004020202020204" pitchFamily="34" charset="0"/>
                <a:cs typeface="Alexandria" pitchFamily="2" charset="-78"/>
              </a:rPr>
              <a:t>, 1-18.</a:t>
            </a:r>
          </a:p>
          <a:p>
            <a:pPr marL="342900" marR="0" lvl="0" indent="-342900" algn="just">
              <a:lnSpc>
                <a:spcPts val="3000"/>
              </a:lnSpc>
              <a:spcBef>
                <a:spcPts val="600"/>
              </a:spcBef>
              <a:spcAft>
                <a:spcPts val="0"/>
              </a:spcAft>
              <a:buFont typeface="+mj-lt"/>
              <a:buAutoNum type="arabicPeriod"/>
            </a:pPr>
            <a:r>
              <a:rPr lang="en-US" sz="1600" kern="100" dirty="0" err="1">
                <a:effectLst/>
                <a:latin typeface="Alexandria" pitchFamily="2" charset="-78"/>
                <a:ea typeface="Aptos" panose="020B0004020202020204" pitchFamily="34" charset="0"/>
                <a:cs typeface="Alexandria" pitchFamily="2" charset="-78"/>
              </a:rPr>
              <a:t>Wuergler</a:t>
            </a:r>
            <a:r>
              <a:rPr lang="en-US" sz="1600" kern="100" dirty="0">
                <a:effectLst/>
                <a:latin typeface="Alexandria" pitchFamily="2" charset="-78"/>
                <a:ea typeface="Aptos" panose="020B0004020202020204" pitchFamily="34" charset="0"/>
                <a:cs typeface="Alexandria" pitchFamily="2" charset="-78"/>
              </a:rPr>
              <a:t>, L., &amp; </a:t>
            </a:r>
            <a:r>
              <a:rPr lang="en-US" sz="1600" kern="100" dirty="0" err="1">
                <a:effectLst/>
                <a:latin typeface="Alexandria" pitchFamily="2" charset="-78"/>
                <a:ea typeface="Aptos" panose="020B0004020202020204" pitchFamily="34" charset="0"/>
                <a:cs typeface="Alexandria" pitchFamily="2" charset="-78"/>
              </a:rPr>
              <a:t>Cancela</a:t>
            </a:r>
            <a:r>
              <a:rPr lang="en-US" sz="1600" kern="100" dirty="0">
                <a:effectLst/>
                <a:latin typeface="Alexandria" pitchFamily="2" charset="-78"/>
                <a:ea typeface="Aptos" panose="020B0004020202020204" pitchFamily="34" charset="0"/>
                <a:cs typeface="Alexandria" pitchFamily="2" charset="-78"/>
              </a:rPr>
              <a:t>, P. (2024). How do investigative journalists initiate their stories? Exploring the investigative ecosystem of Switzerland. </a:t>
            </a:r>
            <a:r>
              <a:rPr lang="en-US" sz="1600" i="1" kern="100" dirty="0">
                <a:effectLst/>
                <a:latin typeface="Alexandria" pitchFamily="2" charset="-78"/>
                <a:ea typeface="Aptos" panose="020B0004020202020204" pitchFamily="34" charset="0"/>
                <a:cs typeface="Alexandria" pitchFamily="2" charset="-78"/>
              </a:rPr>
              <a:t>Journalism Practice</a:t>
            </a:r>
            <a:r>
              <a:rPr lang="en-US" sz="1600" kern="100" dirty="0">
                <a:effectLst/>
                <a:latin typeface="Alexandria" pitchFamily="2" charset="-78"/>
                <a:ea typeface="Aptos" panose="020B0004020202020204" pitchFamily="34" charset="0"/>
                <a:cs typeface="Alexandria" pitchFamily="2" charset="-78"/>
              </a:rPr>
              <a:t>, </a:t>
            </a:r>
            <a:r>
              <a:rPr lang="en-US" sz="1600" i="1" kern="100" dirty="0">
                <a:effectLst/>
                <a:latin typeface="Alexandria" pitchFamily="2" charset="-78"/>
                <a:ea typeface="Aptos" panose="020B0004020202020204" pitchFamily="34" charset="0"/>
                <a:cs typeface="Alexandria" pitchFamily="2" charset="-78"/>
              </a:rPr>
              <a:t>18</a:t>
            </a:r>
            <a:r>
              <a:rPr lang="en-US" sz="1600" kern="100" dirty="0">
                <a:effectLst/>
                <a:latin typeface="Alexandria" pitchFamily="2" charset="-78"/>
                <a:ea typeface="Aptos" panose="020B0004020202020204" pitchFamily="34" charset="0"/>
                <a:cs typeface="Alexandria" pitchFamily="2" charset="-78"/>
              </a:rPr>
              <a:t>(6), 1398-1419.</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9468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49" y="1019069"/>
            <a:ext cx="416705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مشاهدة فيديو</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5029200" y="2196941"/>
            <a:ext cx="6088566" cy="2975564"/>
          </a:xfrm>
          <a:prstGeom prst="rect">
            <a:avLst/>
          </a:prstGeom>
          <a:noFill/>
          <a:ln>
            <a:noFill/>
          </a:ln>
        </p:spPr>
        <p:style>
          <a:lnRef idx="2">
            <a:schemeClr val="accent2"/>
          </a:lnRef>
          <a:fillRef idx="1">
            <a:schemeClr val="lt1"/>
          </a:fillRef>
          <a:effectRef idx="0">
            <a:schemeClr val="accent2"/>
          </a:effectRef>
          <a:fontRef idx="minor">
            <a:schemeClr val="dk1"/>
          </a:fontRef>
        </p:style>
        <p:txBody>
          <a:bodyPr rtlCol="0" anchor="ctr"/>
          <a:lstStyle/>
          <a:p>
            <a:pPr algn="just" rtl="1"/>
            <a:r>
              <a:rPr lang="ar-SA" sz="2000" dirty="0">
                <a:latin typeface="Alexandria" charset="0"/>
                <a:cs typeface="Alexandria" charset="0"/>
              </a:rPr>
              <a:t>يمكنك مشاهدة الفيديو التمهيدي عن الصحافة الاستقصائية من خلال الرابط التالي: </a:t>
            </a:r>
          </a:p>
          <a:p>
            <a:pPr algn="ctr" rtl="1"/>
            <a:endParaRPr lang="en-US" sz="2000" dirty="0">
              <a:latin typeface="Alexandria" charset="0"/>
              <a:cs typeface="Alexandria" charset="0"/>
            </a:endParaRPr>
          </a:p>
          <a:p>
            <a:pPr algn="ctr" rtl="1"/>
            <a:r>
              <a:rPr lang="en-US" sz="2000" dirty="0">
                <a:latin typeface="Alexandria" charset="0"/>
                <a:cs typeface="Alexandria" charset="0"/>
                <a:hlinkClick r:id="rId3"/>
              </a:rPr>
              <a:t>https://youtu.be/Es4r8j01soQ?si=7FxE6Dt8sdejRCjE</a:t>
            </a:r>
            <a:r>
              <a:rPr lang="en-US" sz="2000" dirty="0">
                <a:latin typeface="Alexandria" charset="0"/>
                <a:cs typeface="Alexandria" charset="0"/>
              </a:rPr>
              <a:t> </a:t>
            </a:r>
            <a:endParaRPr lang="ar-SA" sz="2000" dirty="0">
              <a:latin typeface="Alexandria" charset="0"/>
              <a:cs typeface="Alexandria" charset="0"/>
            </a:endParaRPr>
          </a:p>
        </p:txBody>
      </p:sp>
      <p:pic>
        <p:nvPicPr>
          <p:cNvPr id="2" name="Picture 2">
            <a:extLst>
              <a:ext uri="{FF2B5EF4-FFF2-40B4-BE49-F238E27FC236}">
                <a16:creationId xmlns:a16="http://schemas.microsoft.com/office/drawing/2014/main" id="{20E835A0-EFF8-9DAE-135E-FEDDE98375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547" y="1917373"/>
            <a:ext cx="4064000" cy="4064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470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49" y="1019069"/>
            <a:ext cx="5593788"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ما هي الصحافة الاستقصائية؟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6289288" y="2209503"/>
            <a:ext cx="4672362" cy="3207038"/>
          </a:xfrm>
          <a:prstGeom prst="rect">
            <a:avLst/>
          </a:prstGeom>
          <a:ln>
            <a:noFill/>
          </a:ln>
        </p:spPr>
        <p:style>
          <a:lnRef idx="2">
            <a:schemeClr val="accent2"/>
          </a:lnRef>
          <a:fillRef idx="1">
            <a:schemeClr val="lt1"/>
          </a:fillRef>
          <a:effectRef idx="0">
            <a:schemeClr val="accent2"/>
          </a:effectRef>
          <a:fontRef idx="minor">
            <a:schemeClr val="dk1"/>
          </a:fontRef>
        </p:style>
        <p:txBody>
          <a:bodyPr rtlCol="0" anchor="ctr"/>
          <a:lstStyle/>
          <a:p>
            <a:pPr marL="342900" indent="-342900" algn="just" rtl="1">
              <a:lnSpc>
                <a:spcPts val="3000"/>
              </a:lnSpc>
              <a:spcBef>
                <a:spcPts val="600"/>
              </a:spcBef>
              <a:buFont typeface="Wingdings" pitchFamily="2" charset="2"/>
              <a:buChar char="§"/>
            </a:pPr>
            <a:r>
              <a:rPr lang="ar-SA" dirty="0">
                <a:latin typeface="Alexandria" charset="0"/>
                <a:cs typeface="Alexandria" charset="0"/>
              </a:rPr>
              <a:t>ما هي الصحافة الاستقصائية؟ </a:t>
            </a:r>
          </a:p>
          <a:p>
            <a:pPr marL="342900" indent="-342900" algn="just" rtl="1">
              <a:lnSpc>
                <a:spcPts val="3000"/>
              </a:lnSpc>
              <a:spcBef>
                <a:spcPts val="600"/>
              </a:spcBef>
              <a:buFont typeface="Wingdings" pitchFamily="2" charset="2"/>
              <a:buChar char="§"/>
            </a:pPr>
            <a:r>
              <a:rPr lang="ar-SA" dirty="0">
                <a:latin typeface="Alexandria" charset="0"/>
                <a:cs typeface="Alexandria" charset="0"/>
              </a:rPr>
              <a:t>وما هو هدفها؟ </a:t>
            </a:r>
          </a:p>
          <a:p>
            <a:pPr marL="342900" indent="-342900" algn="just" rtl="1">
              <a:lnSpc>
                <a:spcPts val="3000"/>
              </a:lnSpc>
              <a:spcBef>
                <a:spcPts val="600"/>
              </a:spcBef>
              <a:buFont typeface="Wingdings" pitchFamily="2" charset="2"/>
              <a:buChar char="§"/>
            </a:pPr>
            <a:r>
              <a:rPr lang="ar-SA" dirty="0">
                <a:latin typeface="Alexandria" charset="0"/>
                <a:cs typeface="Alexandria" charset="0"/>
              </a:rPr>
              <a:t>تعرف على أهم المؤسسات في العمل الصحفي الاستقصائي؟ </a:t>
            </a:r>
          </a:p>
          <a:p>
            <a:pPr marL="342900" indent="-342900" algn="just" rtl="1">
              <a:lnSpc>
                <a:spcPts val="3000"/>
              </a:lnSpc>
              <a:spcBef>
                <a:spcPts val="600"/>
              </a:spcBef>
              <a:buFont typeface="Wingdings" pitchFamily="2" charset="2"/>
              <a:buChar char="§"/>
            </a:pPr>
            <a:r>
              <a:rPr lang="ar-SA" dirty="0">
                <a:latin typeface="Alexandria" charset="0"/>
                <a:cs typeface="Alexandria" charset="0"/>
              </a:rPr>
              <a:t>ما هي أدوار الصحافة الاستقصائية وكيف تؤثر على المجتمع؟</a:t>
            </a:r>
          </a:p>
        </p:txBody>
      </p:sp>
      <p:pic>
        <p:nvPicPr>
          <p:cNvPr id="1026" name="Picture 2" descr="الصحافة الاستقصائية لتحقيق المساءلة في المجتمع – &quot;سراج&quot; نموذجًا - مركز  حرمون للدراسات المعاصرة">
            <a:extLst>
              <a:ext uri="{FF2B5EF4-FFF2-40B4-BE49-F238E27FC236}">
                <a16:creationId xmlns:a16="http://schemas.microsoft.com/office/drawing/2014/main" id="{B60CABB0-12DD-660F-1E5C-0671A4ADFF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09503"/>
            <a:ext cx="4958576" cy="345236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578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571485" cy="523220"/>
          </a:xfrm>
          <a:prstGeom prst="rect">
            <a:avLst/>
          </a:prstGeom>
          <a:noFill/>
        </p:spPr>
        <p:txBody>
          <a:bodyPr wrap="square" rtlCol="0">
            <a:spAutoFit/>
          </a:bodyPr>
          <a:lstStyle/>
          <a:p>
            <a:pPr algn="r" rtl="1"/>
            <a:r>
              <a:rPr lang="ar-SA" sz="2800" b="1" dirty="0">
                <a:latin typeface="Alexandria" charset="0"/>
                <a:cs typeface="Alexandria" charset="0"/>
              </a:rPr>
              <a:t>مزيد من القراءة عن...</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584775"/>
          </a:xfrm>
          <a:prstGeom prst="rect">
            <a:avLst/>
          </a:prstGeom>
          <a:noFill/>
        </p:spPr>
        <p:txBody>
          <a:bodyPr wrap="square" rtlCol="0">
            <a:spAutoFit/>
          </a:bodyPr>
          <a:lstStyle/>
          <a:p>
            <a:pPr algn="ctr"/>
            <a:r>
              <a:rPr lang="en-US" sz="3200" b="1" dirty="0">
                <a:solidFill>
                  <a:schemeClr val="bg1"/>
                </a:solidFill>
                <a:latin typeface="Alexandria" charset="0"/>
                <a:cs typeface="Alexandria" charset="0"/>
              </a:rPr>
              <a:t>0</a:t>
            </a:r>
            <a:r>
              <a:rPr lang="ar-SA" sz="3200" b="1" dirty="0">
                <a:solidFill>
                  <a:schemeClr val="bg1"/>
                </a:solidFill>
                <a:latin typeface="Alexandria" charset="0"/>
                <a:cs typeface="Alexandria" charset="0"/>
              </a:rPr>
              <a:t>0</a:t>
            </a:r>
            <a:endParaRPr lang="en-US" sz="32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7BB9E53-3F68-FF14-627B-1CCB070E62EC}"/>
              </a:ext>
            </a:extLst>
          </p:cNvPr>
          <p:cNvSpPr/>
          <p:nvPr/>
        </p:nvSpPr>
        <p:spPr>
          <a:xfrm>
            <a:off x="5968943" y="2191276"/>
            <a:ext cx="5021767" cy="3317425"/>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b="1" dirty="0">
                <a:solidFill>
                  <a:srgbClr val="C00000"/>
                </a:solidFill>
                <a:latin typeface="Alexandria" charset="0"/>
                <a:cs typeface="Alexandria" charset="0"/>
              </a:rPr>
              <a:t>الصحافة الاستقصائية ومفهومها وخصائصها</a:t>
            </a:r>
          </a:p>
          <a:p>
            <a:pPr algn="ctr" rtl="1"/>
            <a:endParaRPr lang="ar-SA" sz="2000" b="1" dirty="0">
              <a:solidFill>
                <a:srgbClr val="C00000"/>
              </a:solidFill>
              <a:latin typeface="Alexandria" charset="0"/>
              <a:cs typeface="Alexandria" charset="0"/>
            </a:endParaRPr>
          </a:p>
          <a:p>
            <a:pPr algn="ctr" rtl="1"/>
            <a:endParaRPr lang="ar-SA" sz="2000" b="1" dirty="0">
              <a:solidFill>
                <a:srgbClr val="C00000"/>
              </a:solidFill>
              <a:latin typeface="Alexandria" charset="0"/>
              <a:cs typeface="Alexandria" charset="0"/>
            </a:endParaRPr>
          </a:p>
          <a:p>
            <a:pPr algn="ctr" rtl="1"/>
            <a:r>
              <a:rPr lang="ar-SA" sz="2000" b="1" dirty="0">
                <a:solidFill>
                  <a:srgbClr val="000000"/>
                </a:solidFill>
                <a:latin typeface="Alexandria" charset="0"/>
                <a:cs typeface="Alexandria" charset="0"/>
              </a:rPr>
              <a:t>إلي اللقاء في المحاضرة التالية</a:t>
            </a:r>
            <a:endParaRPr lang="ar-SA" sz="2000" dirty="0">
              <a:solidFill>
                <a:srgbClr val="000000"/>
              </a:solidFill>
              <a:latin typeface="Alexandria" charset="0"/>
              <a:cs typeface="Alexandria" charset="0"/>
            </a:endParaRPr>
          </a:p>
        </p:txBody>
      </p:sp>
      <p:pic>
        <p:nvPicPr>
          <p:cNvPr id="2050" name="Picture 2" descr="What is Investigative Journalism: History, Characteristics, Scope, Best  Examples">
            <a:extLst>
              <a:ext uri="{FF2B5EF4-FFF2-40B4-BE49-F238E27FC236}">
                <a16:creationId xmlns:a16="http://schemas.microsoft.com/office/drawing/2014/main" id="{906A8E15-A48B-234D-CC81-F062FE90D0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191276"/>
            <a:ext cx="4767655" cy="33174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960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3797</TotalTime>
  <Words>1177</Words>
  <Application>Microsoft Macintosh PowerPoint</Application>
  <PresentationFormat>Widescreen</PresentationFormat>
  <Paragraphs>158</Paragraphs>
  <Slides>19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204</cp:revision>
  <dcterms:created xsi:type="dcterms:W3CDTF">2023-04-29T09:08:00Z</dcterms:created>
  <dcterms:modified xsi:type="dcterms:W3CDTF">2024-09-14T05:44:19Z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