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559" r:id="rId3"/>
    <p:sldId id="558" r:id="rId4"/>
    <p:sldId id="271" r:id="rId5"/>
    <p:sldId id="276" r:id="rId6"/>
    <p:sldId id="594" r:id="rId7"/>
    <p:sldId id="588" r:id="rId8"/>
    <p:sldId id="532" r:id="rId9"/>
    <p:sldId id="590" r:id="rId10"/>
    <p:sldId id="589" r:id="rId11"/>
    <p:sldId id="537" r:id="rId12"/>
    <p:sldId id="539" r:id="rId13"/>
    <p:sldId id="560" r:id="rId14"/>
    <p:sldId id="496" r:id="rId15"/>
    <p:sldId id="313" r:id="rId16"/>
    <p:sldId id="256" r:id="rId17"/>
    <p:sldId id="533" r:id="rId18"/>
    <p:sldId id="591" r:id="rId19"/>
    <p:sldId id="561" r:id="rId20"/>
    <p:sldId id="578" r:id="rId21"/>
    <p:sldId id="579" r:id="rId22"/>
    <p:sldId id="562" r:id="rId23"/>
    <p:sldId id="563" r:id="rId24"/>
    <p:sldId id="564" r:id="rId25"/>
    <p:sldId id="565" r:id="rId26"/>
    <p:sldId id="566" r:id="rId27"/>
    <p:sldId id="580" r:id="rId28"/>
    <p:sldId id="538" r:id="rId29"/>
    <p:sldId id="581" r:id="rId30"/>
    <p:sldId id="569" r:id="rId31"/>
    <p:sldId id="593" r:id="rId32"/>
    <p:sldId id="570" r:id="rId33"/>
    <p:sldId id="582" r:id="rId34"/>
    <p:sldId id="583" r:id="rId35"/>
    <p:sldId id="584" r:id="rId36"/>
    <p:sldId id="585" r:id="rId37"/>
    <p:sldId id="571" r:id="rId38"/>
    <p:sldId id="557"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588"/>
            <p14:sldId id="532"/>
            <p14:sldId id="590"/>
            <p14:sldId id="589"/>
            <p14:sldId id="537"/>
            <p14:sldId id="539"/>
            <p14:sldId id="560"/>
            <p14:sldId id="496"/>
            <p14:sldId id="313"/>
            <p14:sldId id="256"/>
            <p14:sldId id="533"/>
            <p14:sldId id="591"/>
            <p14:sldId id="561"/>
            <p14:sldId id="578"/>
            <p14:sldId id="579"/>
            <p14:sldId id="562"/>
            <p14:sldId id="563"/>
            <p14:sldId id="564"/>
            <p14:sldId id="565"/>
            <p14:sldId id="566"/>
            <p14:sldId id="580"/>
            <p14:sldId id="538"/>
            <p14:sldId id="581"/>
            <p14:sldId id="569"/>
            <p14:sldId id="593"/>
            <p14:sldId id="570"/>
            <p14:sldId id="582"/>
            <p14:sldId id="583"/>
            <p14:sldId id="584"/>
            <p14:sldId id="585"/>
            <p14:sldId id="571"/>
            <p14:sldId id="557"/>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5" d="100"/>
          <a:sy n="75" d="100"/>
        </p:scale>
        <p:origin x="254"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03106-61C9-46BD-51F6-89E3B0EB1F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1B53CC-EF01-56AA-80BB-13114DD80D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8FBF92-1FAF-1675-EA3A-76C4775C06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CC9F4A-8B15-915E-7536-52B8B6EE861A}"/>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695634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07995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2051" y="1790313"/>
            <a:ext cx="8671947" cy="3277372"/>
          </a:xfrm>
          <a:prstGeom prst="rect">
            <a:avLst/>
          </a:prstGeom>
          <a:noFill/>
        </p:spPr>
        <p:txBody>
          <a:bodyPr wrap="square" rtlCol="0">
            <a:spAutoFit/>
          </a:bodyPr>
          <a:lstStyle/>
          <a:p>
            <a:pPr algn="just" rtl="1"/>
            <a:r>
              <a:rPr lang="ar" sz="1200" b="1" dirty="0">
                <a:latin typeface="Alexandria" charset="0"/>
                <a:cs typeface="Alexandria" charset="0"/>
              </a:rPr>
              <a:t>بداية، اسمحوا لي أن أ</a:t>
            </a:r>
            <a:r>
              <a:rPr lang="ar-AE" sz="1200" b="1" dirty="0">
                <a:latin typeface="Alexandria" charset="0"/>
                <a:cs typeface="Alexandria" charset="0"/>
              </a:rPr>
              <a:t>شير إلى</a:t>
            </a:r>
            <a:r>
              <a:rPr lang="ar" sz="1200" b="1" dirty="0">
                <a:latin typeface="Alexandria" charset="0"/>
                <a:cs typeface="Alexandria" charset="0"/>
              </a:rPr>
              <a:t> المواضيع التي ناقشناها في المحاضرة السابقة، وهي كما يلي:</a:t>
            </a:r>
          </a:p>
          <a:p>
            <a:pPr algn="just" rtl="1"/>
            <a:endParaRPr lang="en-US" sz="1200" b="1" i="1" dirty="0">
              <a:solidFill>
                <a:srgbClr val="2D3956"/>
              </a:solidFill>
              <a:latin typeface="Alexandria" charset="0"/>
              <a:cs typeface="Alexandria" charset="0"/>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استخدام أنظمة الذكاء الاصطناعي كدليل رقمي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مفهوم أنظمة الذكاء الاصطناعي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تطور أنظمة الذكاء الاصطناعي</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r"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التنظيم القانوني لاستخدام أنظمة الذكاء الاصطناعي في التحري والاستدلال</a:t>
            </a:r>
            <a:endParaRPr lang="en-US" sz="1200" b="1" dirty="0">
              <a:effectLst/>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Calibri" panose="020F0502020204030204" pitchFamily="34" charset="0"/>
                <a:cs typeface="Alexandria" pitchFamily="2" charset="-78"/>
              </a:rPr>
              <a:t>الإشكاليات القانونية لاستخدام أنظمة الذكاء الاصطناعي في التحري والاستدلال</a:t>
            </a:r>
            <a:endParaRPr lang="ar-AE" sz="1200" b="1"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Courier New" panose="02070309020205020404" pitchFamily="49" charset="0"/>
              <a:buChar char="o"/>
            </a:pPr>
            <a:r>
              <a:rPr lang="ar-AE" sz="1200" b="1" dirty="0">
                <a:effectLst/>
                <a:latin typeface="Alexandria" pitchFamily="2" charset="-78"/>
                <a:ea typeface="Times New Roman" panose="02020603050405020304" pitchFamily="18" charset="0"/>
                <a:cs typeface="Alexandria" pitchFamily="2" charset="-78"/>
              </a:rPr>
              <a:t>الحلول القانونية لاستخدام أنظمة الذكاء الاصطناعي في التحري والاستدلال</a:t>
            </a:r>
            <a:endParaRPr lang="ar" sz="1200" b="1" i="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692707"/>
          </a:xfrm>
          <a:prstGeom prst="rect">
            <a:avLst/>
          </a:prstGeom>
          <a:noFill/>
        </p:spPr>
        <p:txBody>
          <a:bodyPr wrap="square">
            <a:spAutoFit/>
          </a:bodyPr>
          <a:lstStyle/>
          <a:p>
            <a:pPr algn="just" rtl="1">
              <a:lnSpc>
                <a:spcPct val="107000"/>
              </a:lnSpc>
              <a:spcAft>
                <a:spcPts val="8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تبدأ مرحلة التحري والاستدلال منذ لحظة وقوع الجريمة كمرحلة تحضيرية، للبدء في التحري عن كيفية وقوع الجريمة وضبط مرتكبيها وضبط الأجهزة والمعدات المستخدمة في ارتكاب الجرم ورفع بصماتهم وإحالتهم إلى النيابة العامة، وتعد هذه المرحلة الأولى في الحماية الإجرائية التي تقوم بها الجهات المختصة من أجل تحقيق مفهوم الحماية الإجرائية لأي حق من الحقوق.</a:t>
            </a:r>
            <a:endParaRPr lang="ar-AE" sz="14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التحري والاستدلال عن الجرائم والجرائم الإلكترونية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a:t>
            </a:r>
            <a:r>
              <a:rPr lang="en-US" sz="4000" b="1" dirty="0">
                <a:solidFill>
                  <a:schemeClr val="bg1"/>
                </a:solidFill>
                <a:latin typeface="Alexandria" charset="0"/>
                <a:cs typeface="Alexandria" charset="0"/>
              </a:rPr>
              <a:t>5</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527982"/>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والتحري عن الجريمة يعد من أهم وأبرز الإجراءات التي تتبع من أجل الكشف عن الجريمة، ومعرفة الفاعل من قبل أشخاص مكلفين قانوناً للقيام بهذه المهمة، وشدة إجراءات التحري تتفق مع خطورة الجريمة، ومدى تأثيرها على المجتمع. أما الاستدلال فيعني أن تقوم الضابطة العدلية بجمع الأدلة من أجل الوصول إلى الفاعل أو الجاني الذي قام بارتكاب الفعل المجرم.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3054977"/>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وتعد مرحلة التحري والاستدلال في الجرائم التي ترتكب من خلال الوسائل الرقمية من المراحل المهمة جداً؛ ويعود ذلك إلى التطور الحاصل في شبكة الإنترنت وأنظمة الذكاء الاصطناعي والمنصات الرقمية ومواقع التواصل الاجتماعي التي قد يواجه بدء مرحلة التحقيق والاستدلال فيها صعوبات بالغة، في ظل التطور السريع الذي تشهده هذه الوسائل.</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3045193"/>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الاستدلال هو البحث من أجل الوصول إلى الجاني، من دون البحث في عناصر الجريمة؛ وبالتالي الوصول إلى الجاني وضبط الأدوات التي استخدمت فيها بغض النظر عن مدى خطورتها، ومن أجل القيام بذلك هناك العديد من الأقسام داخل أجهزة الضابطة العدلية كما في بريطانيا، والولايات المتحدة الأمريكية، وعملية الضبط في مرحلة التحري تتم إما من خلال الضبط العدلي أو الضبط الإداري والفارق بينهما هو أن الضبط العدلي يتم بعد وقوع الجريمة، بينما الضبط الإداري فإنه إجراء وقائي لمنع وقوع الجريمة، كما أن الضابطة العدلية تخضع للنيابة العامة؛ بينما تكون الضابطة الإدارية خاضعة للإدارة العامة، وغالبا ما تقوم الضابطة العدلية بإجراء تقسيمات داخلية للجهات المختصة للتحري والاستدلال في نوع معين من الجرائم كما هو الحال بالنسبة لوحدة مكافحة الجرائم الإلكترونية؛ التي يمكن لها أن تلعب دوراً في الجرائم المرتكبة عبر الوسائل التقنية.</a:t>
            </a: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224092"/>
            <a:ext cx="8417320" cy="229883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المهارات التي يجب توافرها في الضابطة العدلية للتحري والاستدلال عن الجرائم الإلكترونية</a:t>
            </a:r>
          </a:p>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تعد الجريمة المرتكبة رقمياً ذات طبيعة خاصة؛ فالوسائل الرقمية شهدت تطوراً كبيراً خلال السنوات الماضية. ويأتي ذلك خصوصاً وأن الجرائم الرقمية (</a:t>
            </a:r>
            <a:r>
              <a:rPr lang="en-US" sz="1400" dirty="0">
                <a:effectLst/>
                <a:latin typeface="Alexandria" pitchFamily="2" charset="-78"/>
                <a:ea typeface="Calibri" panose="020F0502020204030204" pitchFamily="34" charset="0"/>
                <a:cs typeface="Alexandria" pitchFamily="2" charset="-78"/>
              </a:rPr>
              <a:t>Digital Media Crimes) </a:t>
            </a:r>
            <a:r>
              <a:rPr lang="ar-AE" sz="1400" dirty="0">
                <a:effectLst/>
                <a:latin typeface="Alexandria" pitchFamily="2" charset="-78"/>
                <a:ea typeface="Calibri" panose="020F0502020204030204" pitchFamily="34" charset="0"/>
                <a:cs typeface="Alexandria" pitchFamily="2" charset="-78"/>
              </a:rPr>
              <a:t>لم تعد تقتصر على حدود الدولة بل أصبحت تتعدى ذلك إلى خارج حدود الدولة الواحدة وهو ما أدى إلى دراستها وبحثها في إطار قواعد القانون الجنائي الدولي (</a:t>
            </a:r>
            <a:r>
              <a:rPr lang="en-US" sz="1400" dirty="0">
                <a:effectLst/>
                <a:latin typeface="Alexandria" pitchFamily="2" charset="-78"/>
                <a:ea typeface="Calibri" panose="020F0502020204030204" pitchFamily="34" charset="0"/>
                <a:cs typeface="Alexandria" pitchFamily="2" charset="-78"/>
              </a:rPr>
              <a:t>International Criminal Law) </a:t>
            </a:r>
            <a:r>
              <a:rPr lang="ar-AE" sz="1400" dirty="0">
                <a:effectLst/>
                <a:latin typeface="Alexandria" pitchFamily="2" charset="-78"/>
                <a:ea typeface="Calibri" panose="020F0502020204030204" pitchFamily="34" charset="0"/>
                <a:cs typeface="Alexandria" pitchFamily="2" charset="-78"/>
              </a:rPr>
              <a:t>وليس في إطار القانون الجنائي الوطني فحسب. </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05</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450778"/>
            <a:ext cx="8417320" cy="33348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المعرفة والإلمام بالشؤون التقنية والرقمية؛ </a:t>
            </a:r>
            <a:r>
              <a:rPr lang="ar-AE" sz="1800" dirty="0">
                <a:effectLst/>
                <a:latin typeface="Alexandria" pitchFamily="2" charset="-78"/>
                <a:ea typeface="Calibri" panose="020F0502020204030204" pitchFamily="34" charset="0"/>
                <a:cs typeface="Alexandria" pitchFamily="2" charset="-78"/>
              </a:rPr>
              <a:t>حيث يتوجب على جهة التحقيق أن تكون على معرفة بالوسائل التقنية في ظل التطور الذي تشهده وسائل الإعلام على سبيل المثال، وكيفية إمكانية ارتكاب الجرائم من خلالها، لأن عدم معرفتها أو الإلمام بها قد يؤدي إلى إتلاف البيانات الموجودة بداخلها ما يفرغ مرحلة التحري والاستدلال برمتها من مضمونها، ويؤدي إلى فقدان الأدلة الجرمية، وتعد هذه المهارة من أهم المهارات التي يجب أن تتوافر في الضابطة العدلية.</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2805255"/>
          </a:xfrm>
          <a:prstGeom prst="rect">
            <a:avLst/>
          </a:prstGeom>
          <a:noFill/>
        </p:spPr>
        <p:txBody>
          <a:bodyPr wrap="square" rtlCol="0">
            <a:spAutoFit/>
          </a:bodyPr>
          <a:lstStyle/>
          <a:p>
            <a:pPr marL="0" marR="0" algn="justLow" rtl="1">
              <a:lnSpc>
                <a:spcPct val="150000"/>
              </a:lnSpc>
              <a:spcBef>
                <a:spcPts val="300"/>
              </a:spcBef>
              <a:spcAft>
                <a:spcPts val="0"/>
              </a:spcAft>
            </a:pPr>
            <a:r>
              <a:rPr lang="ar-AE" sz="1600" dirty="0">
                <a:effectLst/>
                <a:latin typeface="Alexandria" pitchFamily="2" charset="-78"/>
                <a:ea typeface="Calibri" panose="020F0502020204030204" pitchFamily="34" charset="0"/>
                <a:cs typeface="Alexandria" pitchFamily="2" charset="-78"/>
              </a:rPr>
              <a:t>ومعرفة هذه الأساليب يسهم في ضبط المجرم الإلكتروني من رجال الضابطة العدلية؛ حيث أتاحت الثورة الرقمية (</a:t>
            </a:r>
            <a:r>
              <a:rPr lang="en-US" sz="1600" dirty="0">
                <a:effectLst/>
                <a:latin typeface="Alexandria" pitchFamily="2" charset="-78"/>
                <a:ea typeface="Calibri" panose="020F0502020204030204" pitchFamily="34" charset="0"/>
                <a:cs typeface="Alexandria" pitchFamily="2" charset="-78"/>
              </a:rPr>
              <a:t>Digital Revolution</a:t>
            </a:r>
            <a:r>
              <a:rPr lang="ar-AE" sz="1600" dirty="0">
                <a:effectLst/>
                <a:latin typeface="Alexandria" pitchFamily="2" charset="-78"/>
                <a:ea typeface="Calibri" panose="020F0502020204030204" pitchFamily="34" charset="0"/>
                <a:cs typeface="Alexandria" pitchFamily="2" charset="-78"/>
              </a:rPr>
              <a:t>) للمجرم المعلوماتي تسخير الفضاء الكوني (</a:t>
            </a:r>
            <a:r>
              <a:rPr lang="en-US" sz="1600" dirty="0">
                <a:effectLst/>
                <a:latin typeface="Alexandria" pitchFamily="2" charset="-78"/>
                <a:ea typeface="Calibri" panose="020F0502020204030204" pitchFamily="34" charset="0"/>
                <a:cs typeface="Alexandria" pitchFamily="2" charset="-78"/>
              </a:rPr>
              <a:t>Cyber Space</a:t>
            </a:r>
            <a:r>
              <a:rPr lang="ar-AE" sz="1600" dirty="0">
                <a:effectLst/>
                <a:latin typeface="Alexandria" pitchFamily="2" charset="-78"/>
                <a:ea typeface="Calibri" panose="020F0502020204030204" pitchFamily="34" charset="0"/>
                <a:cs typeface="Alexandria" pitchFamily="2" charset="-78"/>
              </a:rPr>
              <a:t>) لتحقيق أغلب صور الاعتداء على الأشخاص من جنح بسيطة إلى جنايات كبرى – كفاعل أصلي أو معنوي وبأبسط الأساليب والطرق عبر التلاعب في برمجة البيانات عن بعد وبضغطة زر واحدة، وهو ما يتطلب معرفة هذه الأساليب حتى لا يؤدي أي تلاعب إلى ضياع الأدلة الجنائية أو الأدوات المُستخدمة في الجريمة عبر وسائل الإعلام</a:t>
            </a:r>
            <a:r>
              <a:rPr lang="ar-AE"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marL="0" marR="0" indent="360045" algn="justLow" rtl="1">
              <a:lnSpc>
                <a:spcPct val="200000"/>
              </a:lnSpc>
              <a:spcBef>
                <a:spcPts val="600"/>
              </a:spcBef>
              <a:spcAft>
                <a:spcPts val="30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367253"/>
            <a:ext cx="8120726" cy="2780889"/>
          </a:xfrm>
          <a:prstGeom prst="rect">
            <a:avLst/>
          </a:prstGeom>
          <a:noFill/>
        </p:spPr>
        <p:txBody>
          <a:bodyPr wrap="square" rtlCol="0">
            <a:spAutoFit/>
          </a:bodyPr>
          <a:lstStyle/>
          <a:p>
            <a:pPr marR="0" lvl="0" algn="just" rtl="1">
              <a:lnSpc>
                <a:spcPct val="20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تعد إجراءات التحري والاستدلال ضرورية على الرغم من أن للنيابة العامة أن تقوم مباشرة في التحقيق بالجريمة التي وقعت، لكن الواقع العملي يذهب إلى غير ذلك؛ فلا يمكن الوصول إلى نتائج إيجابية من دون أن يكون هناك كمية كافية من المعلومات لدى النيابة العامة، وهذا لا يمكن أن يتم إلا من خلال القيام بإجراءات التحري والاستدلال من قبل الضابطة العدلية.</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588399"/>
            <a:ext cx="8120726" cy="3277820"/>
          </a:xfrm>
          <a:prstGeom prst="rect">
            <a:avLst/>
          </a:prstGeom>
          <a:noFill/>
        </p:spPr>
        <p:txBody>
          <a:bodyPr wrap="square" rtlCol="0">
            <a:spAutoFit/>
          </a:bodyPr>
          <a:lstStyle/>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تلقي </a:t>
            </a:r>
            <a:r>
              <a:rPr lang="ar-AE" sz="1600" b="1" dirty="0" err="1">
                <a:effectLst/>
                <a:latin typeface="Alexandria" pitchFamily="2" charset="-78"/>
                <a:ea typeface="Calibri" panose="020F0502020204030204" pitchFamily="34" charset="0"/>
                <a:cs typeface="Alexandria" pitchFamily="2" charset="-78"/>
              </a:rPr>
              <a:t>الإخبارات</a:t>
            </a:r>
            <a:r>
              <a:rPr lang="ar-AE" sz="1600" b="1" dirty="0">
                <a:effectLst/>
                <a:latin typeface="Alexandria" pitchFamily="2" charset="-78"/>
                <a:ea typeface="Calibri" panose="020F0502020204030204" pitchFamily="34" charset="0"/>
                <a:cs typeface="Alexandria" pitchFamily="2" charset="-78"/>
              </a:rPr>
              <a:t> والشكاوى</a:t>
            </a:r>
            <a:endParaRPr lang="en-US" sz="1600" b="1" dirty="0">
              <a:effectLst/>
              <a:latin typeface="Alexandria" pitchFamily="2" charset="-78"/>
              <a:ea typeface="Calibri" panose="020F0502020204030204" pitchFamily="34" charset="0"/>
              <a:cs typeface="Alexandria" pitchFamily="2" charset="-78"/>
            </a:endParaRPr>
          </a:p>
          <a:p>
            <a:pPr marL="285750" indent="-285750" algn="just" rtl="1">
              <a:buFont typeface="Wingdings" panose="05000000000000000000" pitchFamily="2" charset="2"/>
              <a:buChar char="q"/>
            </a:pPr>
            <a:r>
              <a:rPr lang="ar-AE" sz="1600" dirty="0">
                <a:effectLst/>
                <a:latin typeface="Alexandria" pitchFamily="2" charset="-78"/>
                <a:ea typeface="Calibri" panose="020F0502020204030204" pitchFamily="34" charset="0"/>
                <a:cs typeface="Alexandria" pitchFamily="2" charset="-78"/>
              </a:rPr>
              <a:t>يجب على موظفي الضابطة العدلية قبول الشكاوى </a:t>
            </a:r>
            <a:r>
              <a:rPr lang="ar-AE" sz="1600" dirty="0" err="1">
                <a:effectLst/>
                <a:latin typeface="Alexandria" pitchFamily="2" charset="-78"/>
                <a:ea typeface="Calibri" panose="020F0502020204030204" pitchFamily="34" charset="0"/>
                <a:cs typeface="Alexandria" pitchFamily="2" charset="-78"/>
              </a:rPr>
              <a:t>والإخبارات</a:t>
            </a:r>
            <a:r>
              <a:rPr lang="ar-AE" sz="1600" dirty="0">
                <a:effectLst/>
                <a:latin typeface="Alexandria" pitchFamily="2" charset="-78"/>
                <a:ea typeface="Calibri" panose="020F0502020204030204" pitchFamily="34" charset="0"/>
                <a:cs typeface="Alexandria" pitchFamily="2" charset="-78"/>
              </a:rPr>
              <a:t> التي ترد عليهم</a:t>
            </a:r>
            <a:r>
              <a:rPr lang="ar-AE" sz="1600" b="1" dirty="0">
                <a:effectLst/>
                <a:latin typeface="Alexandria" pitchFamily="2" charset="-78"/>
                <a:ea typeface="Calibri" panose="020F0502020204030204" pitchFamily="34" charset="0"/>
                <a:cs typeface="Alexandria" pitchFamily="2" charset="-78"/>
              </a:rPr>
              <a:t>.</a:t>
            </a:r>
          </a:p>
          <a:p>
            <a:pPr marL="285750" indent="-285750" algn="just" rtl="1">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جمع الأدلة حول قيام الجريمة</a:t>
            </a:r>
            <a:endParaRPr lang="ar-AE" sz="1600" b="1" dirty="0">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للضابطة العدلية الحرية في جمع المعلومات عن الجريمة على ألا تكون هذه الوسائل مخالفة للقوانين والدساتير والمبادئ والمثل العليا؛ فلا يجوز لموظف الضابطة العدلية الاعتداء بالضرب والإهانة على الأشخاص بحجة جمع معلومات عن جريمة معينة؛ وبالتالي فإنه ملزم بأمرين:</a:t>
            </a:r>
            <a:endParaRPr lang="en-US" sz="1600" dirty="0">
              <a:effectLst/>
              <a:latin typeface="Alexandria" pitchFamily="2" charset="-78"/>
              <a:ea typeface="Calibri" panose="020F0502020204030204" pitchFamily="34" charset="0"/>
              <a:cs typeface="Alexandria" pitchFamily="2" charset="-78"/>
            </a:endParaRPr>
          </a:p>
          <a:p>
            <a:pPr marL="0" marR="0" indent="182880"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أولاً: عدم مخالفة الدستور والتشريعات الوطنية والعهود والمواثيق الدولية.</a:t>
            </a:r>
            <a:endParaRPr lang="en-US" sz="1600" dirty="0">
              <a:effectLst/>
              <a:latin typeface="Alexandria" pitchFamily="2" charset="-78"/>
              <a:ea typeface="Calibri" panose="020F0502020204030204" pitchFamily="34" charset="0"/>
              <a:cs typeface="Alexandria" pitchFamily="2" charset="-78"/>
            </a:endParaRPr>
          </a:p>
          <a:p>
            <a:pPr algn="r" rtl="1"/>
            <a:r>
              <a:rPr lang="ar-AE" sz="1600" dirty="0">
                <a:effectLst/>
                <a:latin typeface="Alexandria" pitchFamily="2" charset="-78"/>
                <a:ea typeface="Calibri" panose="020F0502020204030204" pitchFamily="34" charset="0"/>
                <a:cs typeface="Alexandria" pitchFamily="2" charset="-78"/>
              </a:rPr>
              <a:t>ثانياً: عدم استخدام وسائل القهر والإكراه والتعذيب من أجل الوصول إلى معلومات معينة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
        <p:nvSpPr>
          <p:cNvPr id="48" name="TextBox 47"/>
          <p:cNvSpPr txBox="1"/>
          <p:nvPr/>
        </p:nvSpPr>
        <p:spPr>
          <a:xfrm>
            <a:off x="753140" y="1846890"/>
            <a:ext cx="10541000" cy="394415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dirty="0">
                <a:effectLst/>
                <a:latin typeface="Alexandria" pitchFamily="2" charset="-78"/>
                <a:ea typeface="Calibri" panose="020F0502020204030204" pitchFamily="34" charset="0"/>
                <a:cs typeface="Alexandria" pitchFamily="2" charset="-78"/>
              </a:rPr>
              <a:t>تنظيم الضبوط والمحاضر</a:t>
            </a:r>
            <a:r>
              <a:rPr lang="ar-AE" sz="1400" b="1" dirty="0">
                <a:latin typeface="Alexandria" pitchFamily="2" charset="-78"/>
                <a:ea typeface="Calibri" panose="020F0502020204030204" pitchFamily="34" charset="0"/>
                <a:cs typeface="Alexandria" pitchFamily="2" charset="-78"/>
              </a:rPr>
              <a:t>.</a:t>
            </a:r>
          </a:p>
          <a:p>
            <a:pPr marL="0" marR="0" indent="360045"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لكن يجب أن تتوافر مجموعة من الضوابط حتى يكون هذا الضبط أو المحضر صحيحاً:</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أن يكون الموظف ذو اختصاص مكاني ونوعي؛</a:t>
            </a:r>
            <a:r>
              <a:rPr lang="ar-AE" sz="1400" dirty="0">
                <a:effectLst/>
                <a:latin typeface="Alexandria" pitchFamily="2" charset="-78"/>
                <a:ea typeface="Calibri" panose="020F0502020204030204" pitchFamily="34" charset="0"/>
                <a:cs typeface="Alexandria" pitchFamily="2" charset="-78"/>
              </a:rPr>
              <a:t> فلا يجوز أن يقوم موظف الضابطة العدلية المختص في مكان آخر بتنظيم ضبط أو محضر بخصوص جريمة معينة.</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أن يحرر المحضر باللغة العربية؛</a:t>
            </a:r>
            <a:r>
              <a:rPr lang="ar-AE" sz="1400" dirty="0">
                <a:effectLst/>
                <a:latin typeface="Alexandria" pitchFamily="2" charset="-78"/>
                <a:ea typeface="Calibri" panose="020F0502020204030204" pitchFamily="34" charset="0"/>
                <a:cs typeface="Alexandria" pitchFamily="2" charset="-78"/>
              </a:rPr>
              <a:t> فلا يجوز تحريره باللغة الإنجليزية أو بأي لغة أخرى. </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ثالثاً: أن يحرر المحضر عند وقوع الجرم أو بعد وقوعه بفترة بسيطة؛</a:t>
            </a:r>
            <a:r>
              <a:rPr lang="ar-AE" sz="1400" dirty="0">
                <a:effectLst/>
                <a:latin typeface="Alexandria" pitchFamily="2" charset="-78"/>
                <a:ea typeface="Calibri" panose="020F0502020204030204" pitchFamily="34" charset="0"/>
                <a:cs typeface="Alexandria" pitchFamily="2" charset="-78"/>
              </a:rPr>
              <a:t> وليس بعد مدد طويلة كأن يحرر محضر بعد مرور سنة أو سنتين من وقوع الجرم لأن الأدلة الجرمية تكون قد اختفت.</a:t>
            </a:r>
            <a:endParaRPr lang="en-US" sz="14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رابعاً: أن تتضمن الضبوط والمحاضر الأشياء المضبوطة فقط؛</a:t>
            </a:r>
            <a:r>
              <a:rPr lang="ar-AE" sz="1400" dirty="0">
                <a:effectLst/>
                <a:latin typeface="Alexandria" pitchFamily="2" charset="-78"/>
                <a:ea typeface="Calibri" panose="020F0502020204030204" pitchFamily="34" charset="0"/>
                <a:cs typeface="Alexandria" pitchFamily="2" charset="-78"/>
              </a:rPr>
              <a:t> وألا يتم إضافة مضبوطات أخرى غير موجودة في مسرح الجريمة.</a:t>
            </a:r>
            <a:endParaRPr lang="en-US" sz="1400" dirty="0">
              <a:effectLst/>
              <a:latin typeface="Alexandria" pitchFamily="2" charset="-78"/>
              <a:ea typeface="Calibri" panose="020F0502020204030204" pitchFamily="34" charset="0"/>
              <a:cs typeface="Alexandria" pitchFamily="2" charset="-78"/>
            </a:endParaRPr>
          </a:p>
          <a:p>
            <a:pPr algn="r" rtl="1"/>
            <a:r>
              <a:rPr lang="ar-AE" sz="1400" b="1" dirty="0">
                <a:effectLst/>
                <a:latin typeface="Alexandria" pitchFamily="2" charset="-78"/>
                <a:ea typeface="Calibri" panose="020F0502020204030204" pitchFamily="34" charset="0"/>
                <a:cs typeface="Alexandria" pitchFamily="2" charset="-78"/>
              </a:rPr>
              <a:t>خامساً: أن يتضمن المحضر ما أدركه موظف الضابطة العدلية بشكل حسي</a:t>
            </a:r>
            <a:r>
              <a:rPr lang="ar-AE" sz="1400" dirty="0">
                <a:effectLst/>
                <a:latin typeface="Alexandria" pitchFamily="2" charset="-78"/>
                <a:ea typeface="Calibri" panose="020F0502020204030204" pitchFamily="34" charset="0"/>
                <a:cs typeface="Alexandria" pitchFamily="2" charset="-78"/>
              </a:rPr>
              <a:t>؛ وأن يذكر كافة الوقائع والظروف المادية التي رافقت ارتكاب الجريمة. </a:t>
            </a:r>
            <a:endParaRPr lang="en-US" sz="1400" b="1"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2266646"/>
          </a:xfrm>
          <a:prstGeom prst="rect">
            <a:avLst/>
          </a:prstGeom>
          <a:noFill/>
        </p:spPr>
        <p:txBody>
          <a:bodyPr wrap="square" rtlCol="0">
            <a:spAutoFit/>
          </a:bodyPr>
          <a:lstStyle/>
          <a:p>
            <a:pPr algn="just" rtl="1">
              <a:lnSpc>
                <a:spcPct val="150000"/>
              </a:lnSpc>
            </a:pPr>
            <a:r>
              <a:rPr lang="ar-AE" sz="1600" dirty="0">
                <a:effectLst/>
                <a:latin typeface="Alexandria" pitchFamily="2" charset="-78"/>
                <a:ea typeface="Calibri" panose="020F0502020204030204" pitchFamily="34" charset="0"/>
                <a:cs typeface="Alexandria" pitchFamily="2" charset="-78"/>
              </a:rPr>
              <a:t>لكن في بعض الأحيان قد تكون هناك حاجة إلى أن يقوم موظف الضابطة العدلية بالقبض على المشتكى عليه أو المشتبه به أو تفتيشه أو تفتيش منزله</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لموظف الضابطة العدلية الانتقال إلى مكان الجريمة</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وخلال مرحلة جمع الأدلة هناك مجموعة من الواجبات التي يتوجب على موظف الضابطة العدلية الالتزام بها وأهمها المحافظة على الأدلة الجرمية؛ فلا يجوز له إتلافها أو التصرف على نحو يخفيها، لأن ذلك يعد خرقاً للقانون، لا بل يتوجب عليه أن يتخذ كافة الإجراءات والخطوات التي تحمي الأدلة الجرمية، كما أن له الحق بطلب معاونة القوات المسلحة.</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252940"/>
            <a:ext cx="8671947" cy="2266646"/>
          </a:xfrm>
          <a:prstGeom prst="rect">
            <a:avLst/>
          </a:prstGeom>
          <a:noFill/>
        </p:spPr>
        <p:txBody>
          <a:bodyPr wrap="square" rtlCol="0">
            <a:spAutoFit/>
          </a:bodyPr>
          <a:lstStyle/>
          <a:p>
            <a:pPr marL="0" marR="0"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أدى دخول الكمبيوتر، وشبكة الإنترنت، والأنظمة التقنية المتطورة إلى شتى مناحي الحياة ثورة هائلة امتدت لتشمل المفهوم التقليدي للجرائم ومنها الجرائم الإعلامية وربما تكون أكثرها لاعتمادها في الوقت الراهن على التطور التقني والمعلوماتي الكبير الذي يشهده العالم، ولا يقتصر ذلك فقط على الركن المادي للجريمة وإنما يتجاوزه إلى مفاهيم قواعد الإثبات وضبط الأدلة وجمعها، ما أظهر تحدياً هائلاً أمام رجال القانون والفقه للإحاطة بالجوانب المختلفة لهذا النوع من الجرائم. </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2413336"/>
            <a:ext cx="8671947" cy="2031325"/>
          </a:xfrm>
          <a:prstGeom prst="rect">
            <a:avLst/>
          </a:prstGeom>
          <a:noFill/>
        </p:spPr>
        <p:txBody>
          <a:bodyPr wrap="square" rtlCol="0">
            <a:spAutoFit/>
          </a:bodyPr>
          <a:lstStyle/>
          <a:p>
            <a:pPr algn="just" rtl="1"/>
            <a:r>
              <a:rPr lang="ar-AE" sz="1400" dirty="0">
                <a:latin typeface="Alexandria" charset="0"/>
                <a:cs typeface="Alexandria" charset="0"/>
              </a:rPr>
              <a:t>تتمتع أنظمة الذكاء الاصطناعي بمجموعة من الخصائص؛ التي جعلت منها تستخدم ليس في التحري والاستدلال عن الجرائم وإنما لها القدرة على التنبؤ بوقوع الجريمة أيضاً.</a:t>
            </a:r>
          </a:p>
          <a:p>
            <a:pPr algn="just" rtl="1"/>
            <a:r>
              <a:rPr lang="ar-AE" sz="1400" dirty="0">
                <a:latin typeface="Alexandria" charset="0"/>
                <a:cs typeface="Alexandria" charset="0"/>
              </a:rPr>
              <a:t> ودفع ذلك العديد من الدول إلى استخدام مثل هذه الأنظمة والروبوتات في حل العديد من المشاكل القانونية المعقدة، كما استخدمتها العديد من المؤسسات الشرطية (الضابطة العدلية) في عمليات التحقيق وكشف الجرائم، كما هو الحال في الولايات المتحدة الأمريكية وألمانيا وبريطانيا – كما أشرت سابقا – على المستوى العالمي.</a:t>
            </a:r>
          </a:p>
          <a:p>
            <a:pPr algn="just" rtl="1"/>
            <a:r>
              <a:rPr lang="ar-AE" sz="1400" dirty="0">
                <a:latin typeface="Alexandria" charset="0"/>
                <a:cs typeface="Alexandria" charset="0"/>
              </a:rPr>
              <a:t>أما على المستوى العربي فقد استخدمتها دولة الإمارات العربية المتحدة بشكل احترافي، لكن حتى الآن لم تقم أنظمة الذكاء الاصطناعي ذاتها في التحقيق بالجرائم في أي من الدول العربية بمفردها، وإنما اقتصرت على الاستخدام.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323527"/>
            <a:ext cx="8120726" cy="4112151"/>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إن الدور الأساسي الذي تلعبه أنظمة الذكاء الاصطناعي في عملية التحري والاستدلال ينطلق من الدقة التي تتمتع بها هذه الأنظمة من جهة، وعدم تدخل العنصر البشري فيها من جهة أخرى، ما يجعلها أكثر قدرة على التحري والاستدلال باستخدام خوارزميات معينة في بعض الجرائم كالسرقة، والانتحال، والاعتداء الجنسي على الأطفال عبر شبكة الإنترنت، وهجمات الأمن السيبراني</a:t>
            </a:r>
            <a:r>
              <a:rPr lang="en-US" sz="1400" dirty="0">
                <a:latin typeface="Alexandria" pitchFamily="2" charset="-78"/>
                <a:ea typeface="Calibri" panose="020F0502020204030204" pitchFamily="34" charset="0"/>
                <a:cs typeface="Alexandria" pitchFamily="2" charset="-78"/>
              </a:rPr>
              <a:t>.</a:t>
            </a:r>
          </a:p>
          <a:p>
            <a:pPr marL="285750" indent="-285750" algn="just" rtl="1">
              <a:lnSpc>
                <a:spcPct val="200000"/>
              </a:lnSpc>
              <a:spcAft>
                <a:spcPts val="800"/>
              </a:spcAft>
              <a:buFont typeface="Wingdings" panose="05000000000000000000" pitchFamily="2" charset="2"/>
              <a:buChar char="q"/>
            </a:pPr>
            <a:r>
              <a:rPr lang="ar-AE" sz="1400" dirty="0">
                <a:effectLst/>
                <a:latin typeface="Alexandria" pitchFamily="2" charset="-78"/>
                <a:ea typeface="Calibri" panose="020F0502020204030204" pitchFamily="34" charset="0"/>
                <a:cs typeface="Alexandria" pitchFamily="2" charset="-78"/>
              </a:rPr>
              <a:t>وتستخدم الشركات العالمية الكبرى في مجال الإنترنت هذه الأنظمة للتحري في الجرائم؛ حيث أعلن موقع "فيسبوك" العام قبل الماضي أنه استخدم أنظمة الذكاء الاصطناعي للكشف عن أكثر من تسعة ملايين صورة إباحية للأطفال خلال ثلاثة أشهر، كما تستعين به نحو 200 وكالة لإنفاذ القانون في أمريكا ما يقود المحققين إلى ضحايا الإتجار بالبشر والاستعباد الجنسي.</a:t>
            </a:r>
            <a:endParaRPr lang="en-US" sz="1400" dirty="0">
              <a:latin typeface="Alexandria" pitchFamily="2" charset="-78"/>
              <a:ea typeface="Calibri" panose="020F0502020204030204" pitchFamily="34" charset="0"/>
              <a:cs typeface="Alexandria" pitchFamily="2" charset="-78"/>
            </a:endParaRPr>
          </a:p>
          <a:p>
            <a:pPr marL="285750" marR="0" indent="-285750" algn="just" rtl="1">
              <a:lnSpc>
                <a:spcPct val="200000"/>
              </a:lnSpc>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47800" y="2029704"/>
            <a:ext cx="8671947" cy="2014269"/>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ولا تثير إجراءات التحري والاستدلال في الجرائم المرتكبة بواسطة الوسائل الرقمية صعوبات،، لكن هناك مجموعة من الوسائل المساعدة التي يستخدمها رجال الضابطة العدلية في التحرير والاستدلال عن الجرائم، وهذا عائد كما أشرنا إلى طبيعة التطور التقني، والتقدم العلمي، والتكنولوجي في الجرائم الرقمية، التي تعد الجرائم المرتبكة بواسطة وسائل الإعلام ومنها جريمة خرق حرمة الحياة الخاصة مندرجة ضمنها، على سبيل المثال.</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563876" y="3049863"/>
            <a:ext cx="8671947" cy="1226361"/>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وبما أن أغلب الجرائم التي تقع بواسطة الأنظمة التقنية والإنترنت والذكاء الاصطناعي تكون صعبة الإثبات، فإنها تحتاج إلى تدخل تقني بواسطة مجموعة من الوسائل التي نستعرضها على النحو الآتي:</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p>
        </p:txBody>
      </p:sp>
    </p:spTree>
    <p:extLst>
      <p:ext uri="{BB962C8B-B14F-4D97-AF65-F5344CB8AC3E}">
        <p14:creationId xmlns:p14="http://schemas.microsoft.com/office/powerpoint/2010/main" val="3681244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333001" y="2258995"/>
            <a:ext cx="8671947" cy="2674450"/>
          </a:xfrm>
          <a:prstGeom prst="rect">
            <a:avLst/>
          </a:prstGeom>
          <a:noFill/>
        </p:spPr>
        <p:txBody>
          <a:bodyPr wrap="square" rtlCol="0">
            <a:spAutoFit/>
          </a:bodyPr>
          <a:lstStyle/>
          <a:p>
            <a:pPr marL="0" marR="0" algn="just" rtl="1">
              <a:lnSpc>
                <a:spcPct val="15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تقنيات الذكاء الاصطناعي؛</a:t>
            </a:r>
            <a:r>
              <a:rPr lang="ar-AE" sz="1600" dirty="0">
                <a:effectLst/>
                <a:latin typeface="Alexandria" pitchFamily="2" charset="-78"/>
                <a:ea typeface="Calibri" panose="020F0502020204030204" pitchFamily="34" charset="0"/>
                <a:cs typeface="Alexandria" pitchFamily="2" charset="-78"/>
              </a:rPr>
              <a:t> يندرج الذكاء الاصطناعي تحت أحد فروع علوم الحاسوب، أو الكمبيوتر، كما يعد ركيزة أساسية في تكنولوجيا العصر الحديث.</a:t>
            </a:r>
            <a:endParaRPr lang="en-US" sz="16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600" dirty="0">
                <a:effectLst/>
                <a:latin typeface="Alexandria" pitchFamily="2" charset="-78"/>
                <a:ea typeface="Calibri" panose="020F0502020204030204" pitchFamily="34" charset="0"/>
                <a:cs typeface="Alexandria" pitchFamily="2" charset="-78"/>
              </a:rPr>
              <a:t> ويمكن تعريف الذكاء الاصطناعي بأنه "قدرة الآلات الرقمية وأجهزة الكمبيوتر على أداء مهام معينة تحاكيها، وتماثلها تلك التي تقوم بها كائنات ذكية، مثل القدرة على التفكير أو التعلم من التجارب السابقة أو غيرها من العمليات التي تتطلب عمليات عقلية، ويهدف الذكاء الاصطناعي إلى الوصول إلى الأنظمة التي تتمتع بالذكاء، وتتصرف بالطريقة التي يتصرف بها البشر فيما يتعلق بالتعلم والفهم.</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62C7229-BB4C-43E7-2398-12E9873DAA07}"/>
              </a:ext>
            </a:extLst>
          </p:cNvPr>
          <p:cNvSpPr txBox="1"/>
          <p:nvPr/>
        </p:nvSpPr>
        <p:spPr>
          <a:xfrm>
            <a:off x="1665188" y="1418192"/>
            <a:ext cx="8671947" cy="3882858"/>
          </a:xfrm>
          <a:prstGeom prst="rect">
            <a:avLst/>
          </a:prstGeom>
          <a:noFill/>
        </p:spPr>
        <p:txBody>
          <a:bodyPr wrap="square" rtlCol="0">
            <a:spAutoFit/>
          </a:bodyPr>
          <a:lstStyle/>
          <a:p>
            <a:pPr marL="0" marR="0" indent="360045" algn="just" rtl="1">
              <a:lnSpc>
                <a:spcPct val="106000"/>
              </a:lnSpc>
              <a:spcBef>
                <a:spcPts val="600"/>
              </a:spcBef>
              <a:spcAft>
                <a:spcPts val="300"/>
              </a:spcAft>
            </a:pPr>
            <a:r>
              <a:rPr lang="ar-AE" sz="1400" b="1" dirty="0">
                <a:latin typeface="Alexandria" pitchFamily="2" charset="-78"/>
                <a:cs typeface="Alexandria" pitchFamily="2" charset="-78"/>
              </a:rPr>
              <a:t> </a:t>
            </a:r>
            <a:r>
              <a:rPr lang="ar-AE" sz="1400" b="1" dirty="0">
                <a:effectLst/>
                <a:latin typeface="Alexandria" pitchFamily="2" charset="-78"/>
                <a:ea typeface="Calibri" panose="020F0502020204030204" pitchFamily="34" charset="0"/>
                <a:cs typeface="Alexandria" pitchFamily="2" charset="-78"/>
              </a:rPr>
              <a:t>على الرغم من المميزات والخصائص التي تتمتع بها أنظمة الذكاء الاصطناعي إلا أنها تعاني من مجموعة من العيوب والسلبيات نوردها على النحو التالي:</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عدم استخدام بيانات غير صحيحة يؤدي إلى نتائج غير صحيحة، وبالتالي فإن ذلك يمكن أن يؤثر في عمل الذكاء الاصطناعي برمته، وعدم القدرة في الاعتماد على نتائجه أحيانا.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تعتمد بعض الدول والشركات العالمية على أنظمة الذكاء الاصطناعي بشكل عام، لكن إذا ما استخدمت هذه الأنظمة بيانات خاطئة فإن ذلك سيؤدي إلى إلحاق أضرارٍ اقتصادية كبيرة جداً.</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يمكن أن يؤدي استخدام أنظمة الذكاء الاصطناعي إلى هيمنة الآلة على حياة الإنسان، وغياب سقف التطور الإنساني، والتعلم الذاتي بسبب اعتماد الإنسان على الرفاهية المفرطة في استخدام أنظمة الذكاء الاصطناعي في كافة المجالات.</a:t>
            </a: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600"/>
              </a:spcBef>
              <a:spcAft>
                <a:spcPts val="300"/>
              </a:spcAft>
              <a:buFont typeface="Symbol" panose="05050102010706020507" pitchFamily="18" charset="2"/>
              <a:buChar char=""/>
            </a:pPr>
            <a:r>
              <a:rPr lang="ar-AE" sz="1400" dirty="0">
                <a:effectLst/>
                <a:latin typeface="Alexandria" pitchFamily="2" charset="-78"/>
                <a:ea typeface="Calibri" panose="020F0502020204030204" pitchFamily="34" charset="0"/>
                <a:cs typeface="Alexandria" pitchFamily="2" charset="-78"/>
              </a:rPr>
              <a:t>الأنظمة التقنية بصورة عامة مُعرضة للاختراق من قبل الأجهزة والدول القوية عموماً، مهما تم تحصينها والسبب في ذلك تطور أنظمة الذكاء الاصطناعي بشكل كبير ومستمر.</a:t>
            </a: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09EB3EC-5549-A5AC-6D34-5430B62FE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41548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3" y="2225148"/>
            <a:ext cx="8671947" cy="2014269"/>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ومن أبرز ما تمتاز به أنظمة الذكاء الاصطناعي إمكانية التوصل إلى نتائج التحقيقات والتحري عن الجريمة من دون تدخل العنصر البشري، وبالتالي الوصول إلى نتائج دقيقة ومحددة في الكشف عن الجرائم، والتحري عنها، وتحديد المجرمين، وإحالتهم إلى الجهات القضائية، والتحقيق معهم أمام القضاء بواسطة هذه الأنظمة، وكذلك استخدام هذه الأنظمة في تنفيذ العقوبات التي يستحقونها.</a:t>
            </a:r>
            <a:endParaRPr lang="en-US" sz="16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25B198A-F51E-CF19-A176-C665895F61DC}"/>
              </a:ext>
            </a:extLst>
          </p:cNvPr>
          <p:cNvSpPr txBox="1"/>
          <p:nvPr/>
        </p:nvSpPr>
        <p:spPr>
          <a:xfrm>
            <a:off x="2496465" y="2867197"/>
            <a:ext cx="9591675" cy="3311548"/>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برامج التتبع؛</a:t>
            </a:r>
            <a:r>
              <a:rPr lang="ar-AE" sz="1600" dirty="0">
                <a:effectLst/>
                <a:latin typeface="Alexandria" pitchFamily="2" charset="-78"/>
                <a:ea typeface="Calibri" panose="020F0502020204030204" pitchFamily="34" charset="0"/>
                <a:cs typeface="Alexandria" pitchFamily="2" charset="-78"/>
              </a:rPr>
              <a:t> تلعب برامج التتبع </a:t>
            </a:r>
            <a:r>
              <a:rPr lang="ar-AE" sz="1600" dirty="0">
                <a:latin typeface="Alexandria" pitchFamily="2" charset="-78"/>
                <a:ea typeface="Calibri" panose="020F0502020204030204" pitchFamily="34" charset="0"/>
                <a:cs typeface="Alexandria" pitchFamily="2" charset="-78"/>
              </a:rPr>
              <a:t>دوراً مهما،</a:t>
            </a:r>
            <a:r>
              <a:rPr lang="ar-AE" sz="1600" dirty="0">
                <a:effectLst/>
                <a:latin typeface="Alexandria" pitchFamily="2" charset="-78"/>
                <a:ea typeface="Calibri" panose="020F0502020204030204" pitchFamily="34" charset="0"/>
                <a:cs typeface="Alexandria" pitchFamily="2" charset="-78"/>
              </a:rPr>
              <a:t> ويتكون برنامج التتبع من شاشة رئيسية تقدم للمستخدم بياناً محدداً وشاملاً لكل محاولات الاختراق التي تحدث ضد جهازه، وتحمل اسم الواقعة ومن الذي قام بالاختراق والتوقيت، والجهاز الذي تمت منه محاولة الاختراق والرقم التعريفي للجهاز (</a:t>
            </a:r>
            <a:r>
              <a:rPr lang="en-US" sz="1600" dirty="0">
                <a:effectLst/>
                <a:latin typeface="Alexandria" pitchFamily="2" charset="-78"/>
                <a:ea typeface="Calibri" panose="020F0502020204030204" pitchFamily="34" charset="0"/>
                <a:cs typeface="Alexandria" pitchFamily="2" charset="-78"/>
              </a:rPr>
              <a:t>IP</a:t>
            </a:r>
            <a:r>
              <a:rPr lang="ar-AE" sz="1600" dirty="0">
                <a:effectLst/>
                <a:latin typeface="Alexandria" pitchFamily="2" charset="-78"/>
                <a:ea typeface="Calibri" panose="020F0502020204030204" pitchFamily="34" charset="0"/>
                <a:cs typeface="Alexandria" pitchFamily="2" charset="-78"/>
              </a:rPr>
              <a:t>) وكافة التفاصيل التي تقود إلى الجاني الذي قام بمحاولة الاختراق</a:t>
            </a:r>
            <a:r>
              <a:rPr lang="en-US"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 وتستخدم برامج التتبع في العديد من المؤسسات المهمة؛ وعلى رأسها المؤسسات المالية والمصرفية نظراً لكونها تحتوي معلومات مالية مهمة عن العملاء، ومعرفتها يشكل خرقاً لحرمة حياتهم الخاصة، كما أنها قد تستخدم في التشهير بهم، وبثها عبر وسائل الإعلام، ويمكن أن تستخدمها المنظمات الإجرامية الدولية.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F3D2FC5-B0A6-32A1-A777-5D4C7DA7CE5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05</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0539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3107902"/>
          </a:xfrm>
          <a:prstGeom prst="rect">
            <a:avLst/>
          </a:prstGeom>
          <a:noFill/>
        </p:spPr>
        <p:txBody>
          <a:bodyPr wrap="square" rtlCol="0">
            <a:spAutoFit/>
          </a:bodyPr>
          <a:lstStyle/>
          <a:p>
            <a:pPr marL="0" marR="0" algn="just" rtl="1">
              <a:lnSpc>
                <a:spcPct val="150000"/>
              </a:lnSpc>
              <a:spcBef>
                <a:spcPts val="0"/>
              </a:spcBef>
              <a:spcAft>
                <a:spcPts val="800"/>
              </a:spcAft>
            </a:pPr>
            <a:r>
              <a:rPr lang="ar-AE" sz="1600" b="1" dirty="0">
                <a:effectLst/>
                <a:latin typeface="Alexandria" pitchFamily="2" charset="-78"/>
                <a:ea typeface="Calibri" panose="020F0502020204030204" pitchFamily="34" charset="0"/>
                <a:cs typeface="Alexandria" pitchFamily="2" charset="-78"/>
              </a:rPr>
              <a:t>البريد الإلكتروني وبرامج المحادثة؛</a:t>
            </a:r>
            <a:r>
              <a:rPr lang="ar-AE" sz="1600" dirty="0">
                <a:effectLst/>
                <a:latin typeface="Alexandria" pitchFamily="2" charset="-78"/>
                <a:ea typeface="Calibri" panose="020F0502020204030204" pitchFamily="34" charset="0"/>
                <a:cs typeface="Alexandria" pitchFamily="2" charset="-78"/>
              </a:rPr>
              <a:t> يشكل البريد الإلكتروني وسيلة مهمة من الوسائل الرقمية في التحري والاستدلال.</a:t>
            </a:r>
          </a:p>
          <a:p>
            <a:pPr algn="just" rtl="1">
              <a:lnSpc>
                <a:spcPct val="150000"/>
              </a:lnSpc>
              <a:spcAft>
                <a:spcPts val="800"/>
              </a:spcAft>
            </a:pPr>
            <a:r>
              <a:rPr lang="ar-AE" sz="1600" b="1" dirty="0">
                <a:effectLst/>
                <a:latin typeface="Alexandria" pitchFamily="2" charset="-78"/>
                <a:ea typeface="Calibri" panose="020F0502020204030204" pitchFamily="34" charset="0"/>
                <a:cs typeface="Alexandria" pitchFamily="2" charset="-78"/>
              </a:rPr>
              <a:t>البروكسي وأنظمة كشف الاختراق؛</a:t>
            </a:r>
            <a:r>
              <a:rPr lang="ar-AE" sz="1600" dirty="0">
                <a:effectLst/>
                <a:latin typeface="Alexandria" pitchFamily="2" charset="-78"/>
                <a:ea typeface="Calibri" panose="020F0502020204030204" pitchFamily="34" charset="0"/>
                <a:cs typeface="Alexandria" pitchFamily="2" charset="-78"/>
              </a:rPr>
              <a:t> يعتبر البروكسي بمثابة وسيط بين الشبكة والمستخدم، ويتحقق من خلال نظام (كاشي) بالتأكد من إنزال الصفحة من قبله؛ وبالتالي فإنه يلعب دوراً مهماً وبارزاً في الإثبات عبر فحص العمليات المحفوظة، أما فيما يتعلق بأنظمة كشف الاختراق فإنها تعمل على مراقبة بعض العمليات التي تنفذ عبر شبكة الإنترنت، أو على أجهزة الكمبيوتر عبر تحليل رزم البيانات، وبالتالي فإن أنظمة كشف الاختراق مهمة جداً في التحري والاستدلال لأثرها في إثبات كيفية الدخول واختراق الأنظمة الحاسوبية.</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295520"/>
            <a:ext cx="8879810" cy="1527982"/>
          </a:xfrm>
          <a:prstGeom prst="rect">
            <a:avLst/>
          </a:prstGeom>
          <a:noFill/>
        </p:spPr>
        <p:txBody>
          <a:bodyPr wrap="square" rtlCol="0">
            <a:spAutoFit/>
          </a:bodyPr>
          <a:lstStyle/>
          <a:p>
            <a:pPr marL="0" marR="0" algn="just" rtl="1">
              <a:lnSpc>
                <a:spcPct val="150000"/>
              </a:lnSpc>
              <a:spcBef>
                <a:spcPts val="0"/>
              </a:spcBef>
              <a:spcAft>
                <a:spcPts val="800"/>
              </a:spcAft>
            </a:pPr>
            <a:r>
              <a:rPr lang="ar-AE" sz="1600" b="1" dirty="0">
                <a:effectLst/>
                <a:latin typeface="Alexandria" pitchFamily="2" charset="-78"/>
                <a:ea typeface="Calibri" panose="020F0502020204030204" pitchFamily="34" charset="0"/>
                <a:cs typeface="Alexandria" pitchFamily="2" charset="-78"/>
              </a:rPr>
              <a:t>: نظام جرة العسل؛ </a:t>
            </a:r>
            <a:r>
              <a:rPr lang="ar-AE" sz="1600" dirty="0">
                <a:effectLst/>
                <a:latin typeface="Alexandria" pitchFamily="2" charset="-78"/>
                <a:ea typeface="Calibri" panose="020F0502020204030204" pitchFamily="34" charset="0"/>
                <a:cs typeface="Alexandria" pitchFamily="2" charset="-78"/>
              </a:rPr>
              <a:t>يعتبر نظام جرة العسل من أهم الأنظمة التقنية في عملية التحري والاستدلال عن الجرائم التقنية عموماً؛ إذ يقوم هذا النظام باعتراض الهجمات التي تتم عبر الشبكة العنكبوتية، كما يقوم بتحليل بيانات عملية الاعتداء بحد ذاتها والأنظمة التقنية المستخدمة في عملية الاختراق، وتحليلها للوصول إلى تحديد معالم الجريمة في النهاية.</a:t>
            </a:r>
            <a:endParaRPr lang="en-US" sz="16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497201" y="2507622"/>
            <a:ext cx="8671947" cy="1025409"/>
          </a:xfrm>
          <a:prstGeom prst="rect">
            <a:avLst/>
          </a:prstGeom>
          <a:noFill/>
        </p:spPr>
        <p:txBody>
          <a:bodyPr wrap="square" rtlCol="0">
            <a:spAutoFit/>
          </a:bodyPr>
          <a:lstStyle/>
          <a:p>
            <a:pPr marL="0" marR="0" algn="just" rtl="1">
              <a:lnSpc>
                <a:spcPct val="15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أدوات الضبط وأدوات فحص ومراقبة الشبكات؛ </a:t>
            </a:r>
            <a:r>
              <a:rPr lang="ar-AE" sz="1400" dirty="0">
                <a:effectLst/>
                <a:latin typeface="Alexandria" pitchFamily="2" charset="-78"/>
                <a:ea typeface="Calibri" panose="020F0502020204030204" pitchFamily="34" charset="0"/>
                <a:cs typeface="Alexandria" pitchFamily="2" charset="-78"/>
              </a:rPr>
              <a:t>برامج الضبط هي البرامج التي تقوم بضبط عملية الاختراق، ومن هنا فإنها مهمة في عملية الإثبات وبالتالي فإنها لا تستخدم فقط في التحري والاستدلال فحسب، وإنما تستخدم في عملية التحقيق الابتدائي أيضاً </a:t>
            </a:r>
            <a:endParaRPr lang="en-US" sz="14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563876" y="3049863"/>
            <a:ext cx="8671947" cy="369075"/>
          </a:xfrm>
          <a:prstGeom prst="rect">
            <a:avLst/>
          </a:prstGeom>
          <a:noFill/>
        </p:spPr>
        <p:txBody>
          <a:bodyPr wrap="square" rtlCol="0">
            <a:spAutoFit/>
          </a:bodyPr>
          <a:lstStyle/>
          <a:p>
            <a:pPr marL="0" marR="0" algn="ctr" rtl="1">
              <a:lnSpc>
                <a:spcPct val="106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آليات التحري والاستدلال </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D0CF830-7BDB-26F8-4CDA-A986F18BA6E5}"/>
              </a:ext>
            </a:extLst>
          </p:cNvPr>
          <p:cNvSpPr txBox="1"/>
          <p:nvPr/>
        </p:nvSpPr>
        <p:spPr>
          <a:xfrm>
            <a:off x="3437433" y="2841404"/>
            <a:ext cx="8608542" cy="18973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أولاً: ملاحقة أثر الجريمة؛ </a:t>
            </a:r>
            <a:r>
              <a:rPr lang="ar-AE" sz="1600" dirty="0">
                <a:effectLst/>
                <a:latin typeface="Alexandria" pitchFamily="2" charset="-78"/>
                <a:ea typeface="Calibri" panose="020F0502020204030204" pitchFamily="34" charset="0"/>
                <a:cs typeface="Alexandria" pitchFamily="2" charset="-78"/>
              </a:rPr>
              <a:t>في الحواسيب تحديداً لا يوجد جريمة لا يمكن لها أن تترك أثراً، خصوصاً وأن الجاني الذي يقوم بعملية الاختراق يتعامل مع أجهزة تقنية وإلكترونية، الأمر الذي يمكن أن يشير إلى عملية الاختراق التي تمت ومن قام بها؛ ذلك أن التركيز على اقتفاء الأثر في جرائم الحاسوب والإنترنت أكثر من التركيز على الشهود، حيث أن أخطر ما يخشاه المجرم الإلكتروني تقصي أثره أثناء ارتكابه للجريمة</a:t>
            </a:r>
            <a:r>
              <a:rPr lang="en-US" sz="1600" dirty="0">
                <a:effectLst/>
                <a:latin typeface="Alexandria" pitchFamily="2" charset="-78"/>
                <a:ea typeface="Calibri" panose="020F0502020204030204" pitchFamily="34" charset="0"/>
                <a:cs typeface="Alexandria" pitchFamily="2" charset="-78"/>
              </a:rPr>
              <a:t>.</a:t>
            </a:r>
          </a:p>
        </p:txBody>
      </p:sp>
      <p:sp>
        <p:nvSpPr>
          <p:cNvPr id="32" name="Rectangle 31">
            <a:extLst>
              <a:ext uri="{FF2B5EF4-FFF2-40B4-BE49-F238E27FC236}">
                <a16:creationId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62266-2B90-9667-9C73-B53AEF7CD48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A065D15-55D5-D31A-8E26-45F621E2E3C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95142E9-A454-C39D-DCBC-12D06971EF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4327808-DC51-E2BC-8AB8-9324898A20B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D7AB336-445B-E91B-38A6-C7F281B3549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9DB20AA-07DA-DEB3-714D-A2A8C27AE204}"/>
              </a:ext>
            </a:extLst>
          </p:cNvPr>
          <p:cNvSpPr txBox="1"/>
          <p:nvPr/>
        </p:nvSpPr>
        <p:spPr>
          <a:xfrm>
            <a:off x="3437433" y="2841404"/>
            <a:ext cx="8608542" cy="1897314"/>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ثانياً: تحليل النتائج رقمياً؛ </a:t>
            </a:r>
            <a:r>
              <a:rPr lang="ar-AE" sz="1600" dirty="0">
                <a:effectLst/>
                <a:latin typeface="Alexandria" pitchFamily="2" charset="-78"/>
                <a:ea typeface="Calibri" panose="020F0502020204030204" pitchFamily="34" charset="0"/>
                <a:cs typeface="Alexandria" pitchFamily="2" charset="-78"/>
              </a:rPr>
              <a:t>إن من أبرز الإجراءات التي يقوم بها رجال الضابطة العدلية هي عملية تحليل البيانات والمعلومات والنتائج التي تؤدي إلى الوصول للمعلومة، وهذا يتطلب خبراء مختصين في هذا المجال، وذلك بما يؤدي إلى الوصول إلى النتائج، وحصر الحقائق، وتحديد الاحتمالات، والفرضيات، والدوافع، من خلال مجموعة من البرامج المصممة خصيصاً لهذا المجال.</a:t>
            </a:r>
          </a:p>
        </p:txBody>
      </p:sp>
      <p:sp>
        <p:nvSpPr>
          <p:cNvPr id="32" name="Rectangle 31">
            <a:extLst>
              <a:ext uri="{FF2B5EF4-FFF2-40B4-BE49-F238E27FC236}">
                <a16:creationId xmlns:a16="http://schemas.microsoft.com/office/drawing/2014/main" id="{3BF2F9FC-FACC-BE25-E042-08B96B5CD7A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DFED634-E093-D71B-FC04-ED9E2EC84936}"/>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F97E071-3AA6-480B-E066-B31B875DE37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C455AAA3-0392-8A4E-B64B-86F491D0838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31437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B4968F8-233E-304D-5F59-EA51113834EE}"/>
              </a:ext>
            </a:extLst>
          </p:cNvPr>
          <p:cNvSpPr txBox="1"/>
          <p:nvPr/>
        </p:nvSpPr>
        <p:spPr>
          <a:xfrm>
            <a:off x="3437433" y="3029435"/>
            <a:ext cx="8608542" cy="2408223"/>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ثالثاً: جمع أو نقل أو استبدال البيانات التي تؤدي إلى نتيجة محددة ومعلومات مهمة؛ </a:t>
            </a:r>
            <a:r>
              <a:rPr lang="ar-AE" sz="1600" dirty="0">
                <a:effectLst/>
                <a:latin typeface="Alexandria" pitchFamily="2" charset="-78"/>
                <a:ea typeface="Calibri" panose="020F0502020204030204" pitchFamily="34" charset="0"/>
                <a:cs typeface="Alexandria" pitchFamily="2" charset="-78"/>
              </a:rPr>
              <a:t>كأن يؤدي تجميعها مع بعضها البعض إلى الوصول إلى معلومات محددة حول الجريمة التي ارتكبت، وآلياتها، وكافة الأمور التحقيقية المتعلقة بالاستدلال والتحري فيها؛ ويمكن أن يتم جمع هذه البيانات والمعلومات على أقراص ممغنطة أو على أنظمة تقنية محددة، كما يمكن نسخ هذه البيانات، أو نقلها، أو استبدالها، أو استعادتها من أجل الوصول إلى بيانات محددة، لا سيما في قضايا الجرائم الإعلامية التي تخترق فيها حرمة الحياة الخاصة.</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87A8B-5862-DA51-C2CD-1600E02598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CF6B0C-357C-9CFD-08B5-8B7C6A1C70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6ACE09-F4E4-01CD-C414-25FD2DBA531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ECEB97-9728-5D6E-C0D1-042A9CE823C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35ABFCA-1737-0A8A-CBD7-056025976C99}"/>
              </a:ext>
            </a:extLst>
          </p:cNvPr>
          <p:cNvSpPr txBox="1"/>
          <p:nvPr/>
        </p:nvSpPr>
        <p:spPr>
          <a:xfrm>
            <a:off x="1563876" y="3029216"/>
            <a:ext cx="8671947" cy="400366"/>
          </a:xfrm>
          <a:prstGeom prst="rect">
            <a:avLst/>
          </a:prstGeom>
          <a:noFill/>
        </p:spPr>
        <p:txBody>
          <a:bodyPr wrap="square" rtlCol="0">
            <a:spAutoFit/>
          </a:bodyPr>
          <a:lstStyle/>
          <a:p>
            <a:pPr marL="0" marR="0" algn="ctr" rtl="1">
              <a:lnSpc>
                <a:spcPct val="106000"/>
              </a:lnSpc>
              <a:spcBef>
                <a:spcPts val="600"/>
              </a:spcBef>
              <a:spcAft>
                <a:spcPts val="300"/>
              </a:spcAft>
            </a:pPr>
            <a:r>
              <a:rPr lang="ar-AE" sz="2000" b="1" dirty="0">
                <a:latin typeface="Alexandria" pitchFamily="2" charset="-78"/>
                <a:ea typeface="Calibri" panose="020F0502020204030204" pitchFamily="34" charset="0"/>
                <a:cs typeface="Alexandria" pitchFamily="2" charset="-78"/>
              </a:rPr>
              <a:t>ندب الخبراء ضمن إجراءات التحري والاستدلال عن الجرائم</a:t>
            </a:r>
            <a:endParaRPr lang="en-US" sz="2000" dirty="0">
              <a:effectLst/>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517EB19A-8473-42A0-AC2C-B6ABC4AC1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C1BB4D4-82FE-0F3C-AD3F-BDD502AA4A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0F1B265-5D94-3DFC-F64F-D04FEC69CDEF}"/>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A1EF6BB-9E8C-FDCE-B76B-3E01C2B69C17}"/>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036268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AA0F1-2C78-ED92-A24B-50A64B7D0E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DF3F56-62D7-2F96-6776-B3FB1E0B87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6CACF0-8753-871B-8A23-DD878F97BB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202511B-72A3-0F5A-1AE8-A293796F6A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7D85805-8D8A-614B-5FC9-B2B7F68AA6D8}"/>
              </a:ext>
            </a:extLst>
          </p:cNvPr>
          <p:cNvSpPr txBox="1"/>
          <p:nvPr/>
        </p:nvSpPr>
        <p:spPr>
          <a:xfrm>
            <a:off x="1414032" y="2553358"/>
            <a:ext cx="8879810" cy="132164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الاستعانة بالخبراء والمختصين في إجراءات الشرطة تعني اللجوء إلى فريق من الأفراد الذين يمتلكون خبرات ومهارات خاصة في مجالات محددة، ويشملون مجموعة متنوعة من التخصصات. يتم طلب المساعدة من هؤلاء الخبراء للمساهمة في فحص الأدلة، وتحليل الحالات، وتقديم المشورة الفنية في مجالات معينة. يشمل ذلك:</a:t>
            </a:r>
          </a:p>
        </p:txBody>
      </p:sp>
      <p:pic>
        <p:nvPicPr>
          <p:cNvPr id="5" name="Graphic 21">
            <a:extLst>
              <a:ext uri="{FF2B5EF4-FFF2-40B4-BE49-F238E27FC236}">
                <a16:creationId xmlns:a16="http://schemas.microsoft.com/office/drawing/2014/main" id="{9611DB1C-0C5D-A9C5-FC8F-C4B3C59747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38697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983C3-A10C-E24D-9855-456796CD5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A5BBFD-BEEF-2EB5-3B50-3B642F7938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3F94BD-B88A-DADF-4ED6-72548305B3A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3AC6C4-05A1-F4A8-519C-33C9049F3BA8}"/>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1FA71D0-AF6A-DED6-CFA3-93981CF45FD9}"/>
              </a:ext>
            </a:extLst>
          </p:cNvPr>
          <p:cNvSpPr txBox="1"/>
          <p:nvPr/>
        </p:nvSpPr>
        <p:spPr>
          <a:xfrm>
            <a:off x="1760026" y="1306421"/>
            <a:ext cx="8671947" cy="4131900"/>
          </a:xfrm>
          <a:prstGeom prst="rect">
            <a:avLst/>
          </a:prstGeom>
          <a:noFill/>
        </p:spPr>
        <p:txBody>
          <a:bodyPr wrap="square" rtlCol="0">
            <a:spAutoFit/>
          </a:bodyPr>
          <a:lstStyle/>
          <a:p>
            <a:pPr marL="0" marR="0" indent="360045" algn="justLow" rtl="1">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a:t>
            </a:r>
            <a:r>
              <a:rPr lang="ar-AE" sz="1400" dirty="0">
                <a:effectLst/>
                <a:latin typeface="Alexandria" pitchFamily="2" charset="-78"/>
                <a:ea typeface="Calibri" panose="020F0502020204030204" pitchFamily="34" charset="0"/>
                <a:cs typeface="Alexandria" pitchFamily="2" charset="-78"/>
              </a:rPr>
              <a:t>الخبراء الكيميائيين والبيولوجيين يقومون بتحليل العينات الكيميائية والبيولوجية للعثور على أدلة تساعد في التحقيق في الجرائم.</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الرقمي: </a:t>
            </a:r>
            <a:r>
              <a:rPr lang="ar-AE" sz="1400" dirty="0">
                <a:effectLst/>
                <a:latin typeface="Alexandria" pitchFamily="2" charset="-78"/>
                <a:ea typeface="Calibri" panose="020F0502020204030204" pitchFamily="34" charset="0"/>
                <a:cs typeface="Alexandria" pitchFamily="2" charset="-78"/>
              </a:rPr>
              <a:t>محللون الحواسيب والتقنيات الرقمية يقومون بفحص أجهزة الحاسوب ووسائط التخزين الرقمية للعثور على أدلة إلكترونية.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السلوكي: </a:t>
            </a:r>
            <a:r>
              <a:rPr lang="ar-AE" sz="1400" dirty="0">
                <a:effectLst/>
                <a:latin typeface="Alexandria" pitchFamily="2" charset="-78"/>
                <a:ea typeface="Calibri" panose="020F0502020204030204" pitchFamily="34" charset="0"/>
                <a:cs typeface="Alexandria" pitchFamily="2" charset="-78"/>
              </a:rPr>
              <a:t>خبراء في علم النفس الجنائي يقومون بتحليل سلوكيات الجناة وتقديم تقديرات حول الدوافع والشخصية.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الكتابي: </a:t>
            </a:r>
            <a:r>
              <a:rPr lang="ar-AE" sz="1400" dirty="0">
                <a:effectLst/>
                <a:latin typeface="Alexandria" pitchFamily="2" charset="-78"/>
                <a:ea typeface="Calibri" panose="020F0502020204030204" pitchFamily="34" charset="0"/>
                <a:cs typeface="Alexandria" pitchFamily="2" charset="-78"/>
              </a:rPr>
              <a:t>خبراء كتابة اليد والتوقيع يقومون بتحليل الوثائق الكتابية للتحقق من الهوية والتوقيعات.</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الطب الشرعي: </a:t>
            </a:r>
            <a:r>
              <a:rPr lang="ar-AE" sz="1400" dirty="0">
                <a:effectLst/>
                <a:latin typeface="Alexandria" pitchFamily="2" charset="-78"/>
                <a:ea typeface="Calibri" panose="020F0502020204030204" pitchFamily="34" charset="0"/>
                <a:cs typeface="Alexandria" pitchFamily="2" charset="-78"/>
              </a:rPr>
              <a:t>أطباء الطب الشرعي يقومون بفحص الجثث وتحديد سبب وفاة الأفراد في حالات الجريمة أو الوفاة غير الطبيعية.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في الحوادث: </a:t>
            </a:r>
            <a:r>
              <a:rPr lang="ar-AE" sz="1400" dirty="0">
                <a:effectLst/>
                <a:latin typeface="Alexandria" pitchFamily="2" charset="-78"/>
                <a:ea typeface="Calibri" panose="020F0502020204030204" pitchFamily="34" charset="0"/>
                <a:cs typeface="Alexandria" pitchFamily="2" charset="-78"/>
              </a:rPr>
              <a:t>محققو حوادث المركبات أو الحوادث الصناعية يقدمون تحليلًا فنيًا حول أسباب وتفاصيل الحوادث.</a:t>
            </a:r>
          </a:p>
          <a:p>
            <a:pPr marL="0" marR="0" indent="360045" algn="justLow" rtl="1">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الهدف من الاستعانة بالخبراء هو توفير فهم عميق وخبرات متخصصة لتحليل الأوضاع وتقديم معلومات تقنية تساعد في إجراءات التحقيق وتقديم الأدلة أمام المحكمة.</a:t>
            </a:r>
            <a:endParaRPr lang="en-US" sz="1400"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3704821-C7B3-16A0-7A28-64FA10BF7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2962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18D5C-5554-6350-5A18-4CCA6A06E7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D58DD1-A726-96AD-8D07-586300989CE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E663A4-D85F-5769-576C-32AA81E1AFE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23C334-1D09-8961-87E8-9CD083CBFA7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F90FF49-C3A1-7D45-452E-DF8AB872379E}"/>
              </a:ext>
            </a:extLst>
          </p:cNvPr>
          <p:cNvSpPr txBox="1"/>
          <p:nvPr/>
        </p:nvSpPr>
        <p:spPr>
          <a:xfrm>
            <a:off x="528207" y="2812676"/>
            <a:ext cx="8879810" cy="616323"/>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2000" b="1" i="0" dirty="0">
                <a:solidFill>
                  <a:srgbClr val="0D0D0D"/>
                </a:solidFill>
                <a:effectLst/>
                <a:latin typeface="Alexandria" pitchFamily="2" charset="-78"/>
                <a:cs typeface="Alexandria" pitchFamily="2" charset="-78"/>
              </a:rPr>
              <a:t>إنشاء الأجهزة المتخصصة في التحري والاستدلال</a:t>
            </a:r>
            <a:endParaRPr lang="en-US" sz="20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B0A1E99-0160-ADBD-1170-77D968201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EEBCC8D-C54E-C268-71EE-F9D6DDA298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D262FE7-080B-1431-FE4D-CAD6D4CBF1D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960E205-EE06-D91C-4D9F-86056AE8B566}"/>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05</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022132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28AC75F-B2B4-849C-6DFD-EE02DEF9DAA0}"/>
              </a:ext>
            </a:extLst>
          </p:cNvPr>
          <p:cNvSpPr txBox="1"/>
          <p:nvPr/>
        </p:nvSpPr>
        <p:spPr>
          <a:xfrm>
            <a:off x="3385474" y="2474050"/>
            <a:ext cx="8702666" cy="2156488"/>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إنشاء الأجهزة المتخصصة في التحري والاستدلال يعني إقامة وتنظيم هياكل أو وحدات خاصة ضمن الأجهزة الأمنية أو الشرطية للقيام بمهام متخصصة في مجالات التحقيق والبحث الجنائي. هذه الأجهزة تهدف إلى تحسين فعالية عمليات التحقيق وزيادة الكفاءة في جمع الأدلة وكشف الجرائم. قد تشمل هذه الأجهزة ما يلي:</a:t>
            </a:r>
          </a:p>
        </p:txBody>
      </p:sp>
      <p:sp>
        <p:nvSpPr>
          <p:cNvPr id="32" name="Rectangle 31">
            <a:extLst>
              <a:ext uri="{FF2B5EF4-FFF2-40B4-BE49-F238E27FC236}">
                <a16:creationId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5</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0151" y="952880"/>
            <a:ext cx="8671947" cy="4693593"/>
          </a:xfrm>
          <a:prstGeom prst="rect">
            <a:avLst/>
          </a:prstGeom>
          <a:noFill/>
        </p:spPr>
        <p:txBody>
          <a:bodyPr wrap="square" rtlCol="0">
            <a:spAutoFit/>
          </a:bodyPr>
          <a:lstStyle/>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فحص الأدلة الجنائية:</a:t>
            </a:r>
            <a:r>
              <a:rPr lang="en-US" sz="1400" dirty="0">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وحدات مختصة في فحص الأدلة الجنائية مثل البصمات، الحمض النووي (</a:t>
            </a:r>
            <a:r>
              <a:rPr lang="en-US" sz="1400" dirty="0">
                <a:effectLst/>
                <a:latin typeface="Alexandria" pitchFamily="2" charset="-78"/>
                <a:ea typeface="Calibri" panose="020F0502020204030204" pitchFamily="34" charset="0"/>
                <a:cs typeface="Alexandria" pitchFamily="2" charset="-78"/>
              </a:rPr>
              <a:t>DNA)، </a:t>
            </a:r>
            <a:r>
              <a:rPr lang="ar-AE" sz="1400" dirty="0">
                <a:effectLst/>
                <a:latin typeface="Alexandria" pitchFamily="2" charset="-78"/>
                <a:ea typeface="Calibri" panose="020F0502020204030204" pitchFamily="34" charset="0"/>
                <a:cs typeface="Alexandria" pitchFamily="2" charset="-78"/>
              </a:rPr>
              <a:t>والأدلة الإلكترونية.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التحليل الجنائي: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متخصصة في تحليل البيانات الرقمية والمعلومات الجنائية.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الجرائم المالية: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لمكافحة الجرائم المالية وتحقيق في جرائم الفساد المالي.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الإلكترونية: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خاصة للتحقيق في جرائم الإنترنت والاحتيال الإلكتروني.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الإرهاب:</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مكرسة للتحقيق في جرائم الإرهاب والأنشطة ذات الصلة.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العابرة للحدود: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تكوين وحدات تعمل على التحقيق في الجرائم التي تتجاوز الحدود الوطنية.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ضد الأفراد: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تختص في التحقيق في جرائم ضد الأفراد مثل الاعتداءات الجنسية والعنف الأسري.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تدريب متخصص:</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توفير التدريب المتخصص للمحققين والعاملين في هذه الأجهزة لضمان تحديث مهاراتهم وفهمهم لأحدث التقنيات والأساليب في مجال التحقيقات.</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تكوين هذه الأجهزة يعزز التخصص والكفاءة في مجالات التحقيق والاستدلال، ويساهم في تعزيز قدرة السلطات الأمنية على مكافحة الجريمة وضمان تحقيق العدالة.</a:t>
            </a:r>
          </a:p>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92466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E89A41-0D09-412A-A3A4-B2822533830C}"/>
</file>

<file path=customXml/itemProps2.xml><?xml version="1.0" encoding="utf-8"?>
<ds:datastoreItem xmlns:ds="http://schemas.openxmlformats.org/officeDocument/2006/customXml" ds:itemID="{0BB14DCA-86F4-4449-A649-CEB763EE0DAF}"/>
</file>

<file path=customXml/itemProps3.xml><?xml version="1.0" encoding="utf-8"?>
<ds:datastoreItem xmlns:ds="http://schemas.openxmlformats.org/officeDocument/2006/customXml" ds:itemID="{6214DE7D-9C18-4E41-88AD-AAEF12CB07F9}"/>
</file>

<file path=docProps/app.xml><?xml version="1.0" encoding="utf-8"?>
<Properties xmlns="http://schemas.openxmlformats.org/officeDocument/2006/extended-properties" xmlns:vt="http://schemas.openxmlformats.org/officeDocument/2006/docPropsVTypes">
  <TotalTime>507</TotalTime>
  <Words>2853</Words>
  <Application>Microsoft Office PowerPoint</Application>
  <PresentationFormat>Widescreen</PresentationFormat>
  <Paragraphs>161</Paragraphs>
  <Slides>40</Slides>
  <Notes>14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Courier New</vt:lpstr>
      <vt:lpstr>Roboto Light</vt:lpstr>
      <vt:lpstr>Segoe UI</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39</cp:revision>
  <dcterms:created xsi:type="dcterms:W3CDTF">2023-04-29T09:08:00Z</dcterms:created>
  <dcterms:modified xsi:type="dcterms:W3CDTF">2026-03-04T16:36:47Z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