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481" r:id="rId6"/>
    <p:sldId id="482" r:id="rId7"/>
    <p:sldId id="483" r:id="rId8"/>
    <p:sldId id="484" r:id="rId9"/>
    <p:sldId id="485" r:id="rId10"/>
    <p:sldId id="486" r:id="rId11"/>
    <p:sldId id="487" r:id="rId12"/>
    <p:sldId id="488" r:id="rId13"/>
    <p:sldId id="489" r:id="rId14"/>
    <p:sldId id="490" r:id="rId15"/>
    <p:sldId id="493" r:id="rId16"/>
    <p:sldId id="492" r:id="rId17"/>
    <p:sldId id="494" r:id="rId18"/>
    <p:sldId id="495" r:id="rId19"/>
    <p:sldId id="496" r:id="rId20"/>
    <p:sldId id="497" r:id="rId21"/>
    <p:sldId id="498" r:id="rId22"/>
    <p:sldId id="499" r:id="rId23"/>
    <p:sldId id="501" r:id="rId24"/>
    <p:sldId id="502" r:id="rId25"/>
    <p:sldId id="503" r:id="rId26"/>
    <p:sldId id="504" r:id="rId27"/>
    <p:sldId id="505" r:id="rId28"/>
    <p:sldId id="506" r:id="rId29"/>
    <p:sldId id="507" r:id="rId30"/>
    <p:sldId id="508" r:id="rId31"/>
    <p:sldId id="514" r:id="rId32"/>
    <p:sldId id="520" r:id="rId33"/>
    <p:sldId id="519" r:id="rId34"/>
    <p:sldId id="511" r:id="rId35"/>
    <p:sldId id="521" r:id="rId36"/>
    <p:sldId id="517" r:id="rId37"/>
    <p:sldId id="513" r:id="rId38"/>
    <p:sldId id="516" r:id="rId39"/>
    <p:sldId id="512" r:id="rId40"/>
    <p:sldId id="515" r:id="rId41"/>
    <p:sldId id="509" r:id="rId42"/>
    <p:sldId id="51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493"/>
            <p14:sldId id="492"/>
            <p14:sldId id="494"/>
            <p14:sldId id="495"/>
            <p14:sldId id="496"/>
            <p14:sldId id="497"/>
            <p14:sldId id="498"/>
            <p14:sldId id="499"/>
            <p14:sldId id="501"/>
            <p14:sldId id="502"/>
            <p14:sldId id="503"/>
            <p14:sldId id="504"/>
            <p14:sldId id="505"/>
            <p14:sldId id="506"/>
            <p14:sldId id="507"/>
            <p14:sldId id="508"/>
            <p14:sldId id="514"/>
            <p14:sldId id="520"/>
            <p14:sldId id="519"/>
            <p14:sldId id="511"/>
            <p14:sldId id="521"/>
            <p14:sldId id="517"/>
            <p14:sldId id="513"/>
            <p14:sldId id="516"/>
            <p14:sldId id="512"/>
            <p14:sldId id="515"/>
            <p14:sldId id="509"/>
            <p14:sldId id="5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31" autoAdjust="0"/>
    <p:restoredTop sz="93738" autoAdjust="0"/>
  </p:normalViewPr>
  <p:slideViewPr>
    <p:cSldViewPr snapToGrid="0">
      <p:cViewPr varScale="1">
        <p:scale>
          <a:sx n="80" d="100"/>
          <a:sy n="80" d="100"/>
        </p:scale>
        <p:origin x="773"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77D20A-378E-4EA5-A34A-222161470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SA"/>
        </a:p>
      </dgm:t>
    </dgm:pt>
    <dgm:pt modelId="{CD1EEC4E-8B90-4847-9E9F-E46BDD060D38}">
      <dgm:prSet phldrT="[Text]" custT="1"/>
      <dgm:spPr/>
      <dgm:t>
        <a:bodyPr/>
        <a:lstStyle/>
        <a:p>
          <a:pPr rtl="1"/>
          <a:r>
            <a:rPr lang="en-US" sz="3000" b="1" dirty="0">
              <a:solidFill>
                <a:schemeClr val="tx1"/>
              </a:solidFill>
              <a:latin typeface="Times New Roman" pitchFamily="18" charset="0"/>
              <a:cs typeface="Times New Roman" pitchFamily="18" charset="0"/>
            </a:rPr>
            <a:t>Sample Types</a:t>
          </a:r>
          <a:endParaRPr lang="ar-SA" sz="3000" b="1" dirty="0">
            <a:solidFill>
              <a:srgbClr val="C00000"/>
            </a:solidFill>
          </a:endParaRPr>
        </a:p>
      </dgm:t>
    </dgm:pt>
    <dgm:pt modelId="{B2A74E88-0C56-4719-BED1-434F8EF00F9E}" type="parTrans" cxnId="{879E1117-D64E-47C4-87AC-26B9199116BD}">
      <dgm:prSet/>
      <dgm:spPr/>
      <dgm:t>
        <a:bodyPr/>
        <a:lstStyle/>
        <a:p>
          <a:pPr rtl="1"/>
          <a:endParaRPr lang="ar-SA"/>
        </a:p>
      </dgm:t>
    </dgm:pt>
    <dgm:pt modelId="{5CC73C04-0A8C-4FA1-B8F0-82042123FA81}" type="sibTrans" cxnId="{879E1117-D64E-47C4-87AC-26B9199116BD}">
      <dgm:prSet/>
      <dgm:spPr/>
      <dgm:t>
        <a:bodyPr/>
        <a:lstStyle/>
        <a:p>
          <a:pPr rtl="1"/>
          <a:endParaRPr lang="ar-SA"/>
        </a:p>
      </dgm:t>
    </dgm:pt>
    <dgm:pt modelId="{834AFD78-BF7E-4A37-99CB-4A2C66FD49BA}">
      <dgm:prSet phldrT="[Text]" custT="1"/>
      <dgm:spPr/>
      <dgm:t>
        <a:bodyPr/>
        <a:lstStyle/>
        <a:p>
          <a:pPr>
            <a:buFont typeface="+mj-lt"/>
            <a:buAutoNum type="arabicParenR" startAt="2"/>
          </a:pPr>
          <a:r>
            <a:rPr lang="en-US" sz="2400" b="1" u="none" dirty="0">
              <a:solidFill>
                <a:srgbClr val="0070C0"/>
              </a:solidFill>
            </a:rPr>
            <a:t>Non-random samples</a:t>
          </a:r>
          <a:endParaRPr lang="ar-SA" sz="2400" b="1" u="none" dirty="0">
            <a:solidFill>
              <a:srgbClr val="0070C0"/>
            </a:solidFill>
          </a:endParaRPr>
        </a:p>
      </dgm:t>
    </dgm:pt>
    <dgm:pt modelId="{A5E992FD-5B6C-443C-8260-999E205A02B8}" type="parTrans" cxnId="{8E1597EB-9965-4A21-B8F8-71E79CC2BB71}">
      <dgm:prSet/>
      <dgm:spPr>
        <a:ln>
          <a:solidFill>
            <a:schemeClr val="tx1"/>
          </a:solidFill>
        </a:ln>
      </dgm:spPr>
      <dgm:t>
        <a:bodyPr/>
        <a:lstStyle/>
        <a:p>
          <a:pPr rtl="1"/>
          <a:endParaRPr lang="ar-SA"/>
        </a:p>
      </dgm:t>
    </dgm:pt>
    <dgm:pt modelId="{58C2AF7D-0F3D-461E-8947-87D0C71A4888}" type="sibTrans" cxnId="{8E1597EB-9965-4A21-B8F8-71E79CC2BB71}">
      <dgm:prSet/>
      <dgm:spPr/>
      <dgm:t>
        <a:bodyPr/>
        <a:lstStyle/>
        <a:p>
          <a:pPr rtl="1"/>
          <a:endParaRPr lang="ar-SA"/>
        </a:p>
      </dgm:t>
    </dgm:pt>
    <dgm:pt modelId="{F15AFD12-E246-421B-94C8-A67FA61AF10A}">
      <dgm:prSet phldrT="[Text]" custT="1"/>
      <dgm:spPr/>
      <dgm:t>
        <a:bodyPr/>
        <a:lstStyle/>
        <a:p>
          <a:pPr algn="l" rtl="0"/>
          <a:r>
            <a:rPr lang="en-US" sz="2000" b="1" dirty="0"/>
            <a:t>- Convenience </a:t>
          </a:r>
        </a:p>
        <a:p>
          <a:pPr algn="l">
            <a:buFontTx/>
            <a:buChar char="-"/>
          </a:pPr>
          <a:r>
            <a:rPr lang="en-US" sz="2000" b="1" dirty="0"/>
            <a:t>- Intended</a:t>
          </a:r>
        </a:p>
        <a:p>
          <a:pPr algn="l">
            <a:buFontTx/>
            <a:buChar char="-"/>
          </a:pPr>
          <a:r>
            <a:rPr lang="en-US" sz="2000" b="1" dirty="0"/>
            <a:t>- Quota</a:t>
          </a:r>
        </a:p>
        <a:p>
          <a:pPr algn="l">
            <a:buFontTx/>
            <a:buChar char="-"/>
          </a:pPr>
          <a:r>
            <a:rPr lang="en-US" sz="2000" b="1" dirty="0"/>
            <a:t>- Snowball </a:t>
          </a:r>
          <a:endParaRPr lang="ar-SA" sz="2000" b="1" dirty="0"/>
        </a:p>
      </dgm:t>
    </dgm:pt>
    <dgm:pt modelId="{B738F5D7-50FF-419F-BCBA-70EF7595E6B7}" type="parTrans" cxnId="{2615880A-3802-438F-9A4C-2464193A5B7C}">
      <dgm:prSet/>
      <dgm:spPr>
        <a:ln>
          <a:solidFill>
            <a:schemeClr val="tx1"/>
          </a:solidFill>
        </a:ln>
      </dgm:spPr>
      <dgm:t>
        <a:bodyPr/>
        <a:lstStyle/>
        <a:p>
          <a:pPr rtl="1"/>
          <a:endParaRPr lang="ar-SA"/>
        </a:p>
      </dgm:t>
    </dgm:pt>
    <dgm:pt modelId="{D50DFCE2-91E8-49C3-88A8-995B1779FE91}" type="sibTrans" cxnId="{2615880A-3802-438F-9A4C-2464193A5B7C}">
      <dgm:prSet/>
      <dgm:spPr/>
      <dgm:t>
        <a:bodyPr/>
        <a:lstStyle/>
        <a:p>
          <a:pPr rtl="1"/>
          <a:endParaRPr lang="ar-SA"/>
        </a:p>
      </dgm:t>
    </dgm:pt>
    <dgm:pt modelId="{E9C4AF35-7514-45BD-9D06-D10FE167A44F}">
      <dgm:prSet phldrT="[Text]" custT="1"/>
      <dgm:spPr/>
      <dgm:t>
        <a:bodyPr/>
        <a:lstStyle/>
        <a:p>
          <a:pPr rtl="1"/>
          <a:r>
            <a:rPr lang="en-US" sz="2800" b="1" u="none" dirty="0">
              <a:solidFill>
                <a:srgbClr val="0070C0"/>
              </a:solidFill>
            </a:rPr>
            <a:t>Random sample </a:t>
          </a:r>
          <a:endParaRPr lang="ar-SA" sz="2800" b="1" u="none" dirty="0">
            <a:solidFill>
              <a:srgbClr val="0070C0"/>
            </a:solidFill>
          </a:endParaRPr>
        </a:p>
      </dgm:t>
    </dgm:pt>
    <dgm:pt modelId="{8B055742-3A5B-4D3B-98B4-C298303080D9}" type="parTrans" cxnId="{DC8D3410-8CAD-4290-A76B-DE75769AA128}">
      <dgm:prSet/>
      <dgm:spPr>
        <a:ln>
          <a:solidFill>
            <a:schemeClr val="tx1"/>
          </a:solidFill>
        </a:ln>
      </dgm:spPr>
      <dgm:t>
        <a:bodyPr/>
        <a:lstStyle/>
        <a:p>
          <a:pPr rtl="1"/>
          <a:endParaRPr lang="ar-SA"/>
        </a:p>
      </dgm:t>
    </dgm:pt>
    <dgm:pt modelId="{1554207D-317B-4A4F-A5DD-673684BEBD18}" type="sibTrans" cxnId="{DC8D3410-8CAD-4290-A76B-DE75769AA128}">
      <dgm:prSet/>
      <dgm:spPr/>
      <dgm:t>
        <a:bodyPr/>
        <a:lstStyle/>
        <a:p>
          <a:pPr rtl="1"/>
          <a:endParaRPr lang="ar-SA"/>
        </a:p>
      </dgm:t>
    </dgm:pt>
    <dgm:pt modelId="{6B7523B1-A3FD-410B-A65E-E6C7B22E5C63}">
      <dgm:prSet phldrT="[Text]" custT="1"/>
      <dgm:spPr/>
      <dgm:t>
        <a:bodyPr/>
        <a:lstStyle/>
        <a:p>
          <a:pPr algn="l" rtl="0"/>
          <a:r>
            <a:rPr lang="en-US" sz="2000" b="1" dirty="0"/>
            <a:t>- Simple </a:t>
          </a:r>
        </a:p>
        <a:p>
          <a:pPr algn="l" rtl="0"/>
          <a:r>
            <a:rPr lang="en-US" sz="2000" b="1" dirty="0"/>
            <a:t>- Systematic </a:t>
          </a:r>
        </a:p>
        <a:p>
          <a:pPr algn="l" rtl="0">
            <a:buFontTx/>
            <a:buChar char="-"/>
          </a:pPr>
          <a:r>
            <a:rPr lang="en-US" sz="2000" b="1" dirty="0"/>
            <a:t>- Stratified </a:t>
          </a:r>
        </a:p>
        <a:p>
          <a:pPr algn="l" rtl="0">
            <a:buFontTx/>
            <a:buChar char="-"/>
          </a:pPr>
          <a:r>
            <a:rPr lang="en-US" sz="2000" b="1" dirty="0"/>
            <a:t>- Cluster </a:t>
          </a:r>
          <a:endParaRPr lang="ar-SA" sz="2000" b="1" dirty="0"/>
        </a:p>
      </dgm:t>
    </dgm:pt>
    <dgm:pt modelId="{29B5500D-C134-4A60-9D7B-D6D7FED1EC79}" type="parTrans" cxnId="{9829D0EE-E476-41EF-B609-0664D9F316BE}">
      <dgm:prSet/>
      <dgm:spPr>
        <a:ln>
          <a:solidFill>
            <a:schemeClr val="tx1"/>
          </a:solidFill>
        </a:ln>
      </dgm:spPr>
      <dgm:t>
        <a:bodyPr/>
        <a:lstStyle/>
        <a:p>
          <a:pPr rtl="1"/>
          <a:endParaRPr lang="ar-SA"/>
        </a:p>
      </dgm:t>
    </dgm:pt>
    <dgm:pt modelId="{B9F7BE9F-CBD1-43F8-BF7B-75034DD0AED0}" type="sibTrans" cxnId="{9829D0EE-E476-41EF-B609-0664D9F316BE}">
      <dgm:prSet/>
      <dgm:spPr/>
      <dgm:t>
        <a:bodyPr/>
        <a:lstStyle/>
        <a:p>
          <a:pPr rtl="1"/>
          <a:endParaRPr lang="ar-SA"/>
        </a:p>
      </dgm:t>
    </dgm:pt>
    <dgm:pt modelId="{65AFB819-6B70-491A-A739-71CC88D7954B}" type="pres">
      <dgm:prSet presAssocID="{0D77D20A-378E-4EA5-A34A-222161470C69}" presName="hierChild1" presStyleCnt="0">
        <dgm:presLayoutVars>
          <dgm:chPref val="1"/>
          <dgm:dir/>
          <dgm:animOne val="branch"/>
          <dgm:animLvl val="lvl"/>
          <dgm:resizeHandles/>
        </dgm:presLayoutVars>
      </dgm:prSet>
      <dgm:spPr/>
    </dgm:pt>
    <dgm:pt modelId="{129363B1-35EB-4397-80F7-6BDFC2F76E43}" type="pres">
      <dgm:prSet presAssocID="{CD1EEC4E-8B90-4847-9E9F-E46BDD060D38}" presName="hierRoot1" presStyleCnt="0"/>
      <dgm:spPr/>
    </dgm:pt>
    <dgm:pt modelId="{16E0EBF2-0E25-462D-B576-637DDC9818FF}" type="pres">
      <dgm:prSet presAssocID="{CD1EEC4E-8B90-4847-9E9F-E46BDD060D38}" presName="composite" presStyleCnt="0"/>
      <dgm:spPr/>
    </dgm:pt>
    <dgm:pt modelId="{D71D83EA-CF09-46A3-AF77-265B52437003}" type="pres">
      <dgm:prSet presAssocID="{CD1EEC4E-8B90-4847-9E9F-E46BDD060D38}" presName="background" presStyleLbl="node0" presStyleIdx="0" presStyleCnt="1"/>
      <dgm:spPr/>
    </dgm:pt>
    <dgm:pt modelId="{6BE5595B-28E8-4B5C-A155-C876E6B50314}" type="pres">
      <dgm:prSet presAssocID="{CD1EEC4E-8B90-4847-9E9F-E46BDD060D38}" presName="text" presStyleLbl="fgAcc0" presStyleIdx="0" presStyleCnt="1" custScaleX="145044" custScaleY="41078" custLinFactNeighborX="-17815" custLinFactNeighborY="-22417">
        <dgm:presLayoutVars>
          <dgm:chPref val="3"/>
        </dgm:presLayoutVars>
      </dgm:prSet>
      <dgm:spPr/>
    </dgm:pt>
    <dgm:pt modelId="{5EF09811-111E-46A2-8A0A-FAD32FDA7F8E}" type="pres">
      <dgm:prSet presAssocID="{CD1EEC4E-8B90-4847-9E9F-E46BDD060D38}" presName="hierChild2" presStyleCnt="0"/>
      <dgm:spPr/>
    </dgm:pt>
    <dgm:pt modelId="{1FF7BCB4-4686-46DF-B1F6-7ABD290FC38A}" type="pres">
      <dgm:prSet presAssocID="{A5E992FD-5B6C-443C-8260-999E205A02B8}" presName="Name10" presStyleLbl="parChTrans1D2" presStyleIdx="0" presStyleCnt="2"/>
      <dgm:spPr/>
    </dgm:pt>
    <dgm:pt modelId="{08A3F31C-74E9-47A8-BF94-B7BF4D6ECAF9}" type="pres">
      <dgm:prSet presAssocID="{834AFD78-BF7E-4A37-99CB-4A2C66FD49BA}" presName="hierRoot2" presStyleCnt="0"/>
      <dgm:spPr/>
    </dgm:pt>
    <dgm:pt modelId="{0186F6CD-D360-41B0-BCE9-D5593BE19B67}" type="pres">
      <dgm:prSet presAssocID="{834AFD78-BF7E-4A37-99CB-4A2C66FD49BA}" presName="composite2" presStyleCnt="0"/>
      <dgm:spPr/>
    </dgm:pt>
    <dgm:pt modelId="{C22C109D-DFB3-441D-BC63-14C3DA459405}" type="pres">
      <dgm:prSet presAssocID="{834AFD78-BF7E-4A37-99CB-4A2C66FD49BA}" presName="background2" presStyleLbl="node2" presStyleIdx="0" presStyleCnt="2"/>
      <dgm:spPr/>
    </dgm:pt>
    <dgm:pt modelId="{DD2BD5A4-BDA0-4E54-9E0F-177DE3456433}" type="pres">
      <dgm:prSet presAssocID="{834AFD78-BF7E-4A37-99CB-4A2C66FD49BA}" presName="text2" presStyleLbl="fgAcc2" presStyleIdx="0" presStyleCnt="2" custScaleX="167155" custScaleY="36205">
        <dgm:presLayoutVars>
          <dgm:chPref val="3"/>
        </dgm:presLayoutVars>
      </dgm:prSet>
      <dgm:spPr/>
    </dgm:pt>
    <dgm:pt modelId="{926D4DF2-4409-4829-A679-F044420C1DD5}" type="pres">
      <dgm:prSet presAssocID="{834AFD78-BF7E-4A37-99CB-4A2C66FD49BA}" presName="hierChild3" presStyleCnt="0"/>
      <dgm:spPr/>
    </dgm:pt>
    <dgm:pt modelId="{5ECDF357-1504-401D-90CF-16872876D807}" type="pres">
      <dgm:prSet presAssocID="{B738F5D7-50FF-419F-BCBA-70EF7595E6B7}" presName="Name17" presStyleLbl="parChTrans1D3" presStyleIdx="0" presStyleCnt="2"/>
      <dgm:spPr/>
    </dgm:pt>
    <dgm:pt modelId="{046147BE-22C8-4EDB-85B2-4187490FD20D}" type="pres">
      <dgm:prSet presAssocID="{F15AFD12-E246-421B-94C8-A67FA61AF10A}" presName="hierRoot3" presStyleCnt="0"/>
      <dgm:spPr/>
    </dgm:pt>
    <dgm:pt modelId="{8A4A8505-CC7E-4E84-AA78-FEF2B505FB2B}" type="pres">
      <dgm:prSet presAssocID="{F15AFD12-E246-421B-94C8-A67FA61AF10A}" presName="composite3" presStyleCnt="0"/>
      <dgm:spPr/>
    </dgm:pt>
    <dgm:pt modelId="{34AEA4B3-41CC-4779-8C4E-590846B0C9F9}" type="pres">
      <dgm:prSet presAssocID="{F15AFD12-E246-421B-94C8-A67FA61AF10A}" presName="background3" presStyleLbl="node3" presStyleIdx="0" presStyleCnt="2"/>
      <dgm:spPr/>
    </dgm:pt>
    <dgm:pt modelId="{ECA352FA-770F-4BEC-8C51-24F5EEFEDCDD}" type="pres">
      <dgm:prSet presAssocID="{F15AFD12-E246-421B-94C8-A67FA61AF10A}" presName="text3" presStyleLbl="fgAcc3" presStyleIdx="0" presStyleCnt="2" custScaleX="132904" custScaleY="136346">
        <dgm:presLayoutVars>
          <dgm:chPref val="3"/>
        </dgm:presLayoutVars>
      </dgm:prSet>
      <dgm:spPr/>
    </dgm:pt>
    <dgm:pt modelId="{BE4C8E4B-9C98-45F0-B8BC-2B3FE63476FD}" type="pres">
      <dgm:prSet presAssocID="{F15AFD12-E246-421B-94C8-A67FA61AF10A}" presName="hierChild4" presStyleCnt="0"/>
      <dgm:spPr/>
    </dgm:pt>
    <dgm:pt modelId="{A5E29147-67AD-4481-A2A6-4E1DCF6FC1FC}" type="pres">
      <dgm:prSet presAssocID="{8B055742-3A5B-4D3B-98B4-C298303080D9}" presName="Name10" presStyleLbl="parChTrans1D2" presStyleIdx="1" presStyleCnt="2"/>
      <dgm:spPr/>
    </dgm:pt>
    <dgm:pt modelId="{2851BD6F-5AE3-42D3-8D1D-F94E39B10AF5}" type="pres">
      <dgm:prSet presAssocID="{E9C4AF35-7514-45BD-9D06-D10FE167A44F}" presName="hierRoot2" presStyleCnt="0"/>
      <dgm:spPr/>
    </dgm:pt>
    <dgm:pt modelId="{2803E033-5D80-4891-9DF2-147BF9422008}" type="pres">
      <dgm:prSet presAssocID="{E9C4AF35-7514-45BD-9D06-D10FE167A44F}" presName="composite2" presStyleCnt="0"/>
      <dgm:spPr/>
    </dgm:pt>
    <dgm:pt modelId="{425EB07B-3FBE-46B7-873C-EC6C770471A5}" type="pres">
      <dgm:prSet presAssocID="{E9C4AF35-7514-45BD-9D06-D10FE167A44F}" presName="background2" presStyleLbl="node2" presStyleIdx="1" presStyleCnt="2"/>
      <dgm:spPr/>
    </dgm:pt>
    <dgm:pt modelId="{6F55BDAF-E073-452D-8A12-F1918ABF59B8}" type="pres">
      <dgm:prSet presAssocID="{E9C4AF35-7514-45BD-9D06-D10FE167A44F}" presName="text2" presStyleLbl="fgAcc2" presStyleIdx="1" presStyleCnt="2" custScaleX="152544" custScaleY="39522" custLinFactNeighborX="-1587" custLinFactNeighborY="-1889">
        <dgm:presLayoutVars>
          <dgm:chPref val="3"/>
        </dgm:presLayoutVars>
      </dgm:prSet>
      <dgm:spPr/>
    </dgm:pt>
    <dgm:pt modelId="{7BA497F9-7A2B-4343-848D-E502BDED7A81}" type="pres">
      <dgm:prSet presAssocID="{E9C4AF35-7514-45BD-9D06-D10FE167A44F}" presName="hierChild3" presStyleCnt="0"/>
      <dgm:spPr/>
    </dgm:pt>
    <dgm:pt modelId="{3D560657-9DF7-4497-A1CC-D3FBCE53FEED}" type="pres">
      <dgm:prSet presAssocID="{29B5500D-C134-4A60-9D7B-D6D7FED1EC79}" presName="Name17" presStyleLbl="parChTrans1D3" presStyleIdx="1" presStyleCnt="2"/>
      <dgm:spPr/>
    </dgm:pt>
    <dgm:pt modelId="{83612AF7-7FB1-4B0E-9AE1-783492C02B7C}" type="pres">
      <dgm:prSet presAssocID="{6B7523B1-A3FD-410B-A65E-E6C7B22E5C63}" presName="hierRoot3" presStyleCnt="0"/>
      <dgm:spPr/>
    </dgm:pt>
    <dgm:pt modelId="{CEB7F53D-6FAB-4A1D-BA99-4770CEF564E8}" type="pres">
      <dgm:prSet presAssocID="{6B7523B1-A3FD-410B-A65E-E6C7B22E5C63}" presName="composite3" presStyleCnt="0"/>
      <dgm:spPr/>
    </dgm:pt>
    <dgm:pt modelId="{0E1DAC40-C4F8-4511-A594-B81D9F23C320}" type="pres">
      <dgm:prSet presAssocID="{6B7523B1-A3FD-410B-A65E-E6C7B22E5C63}" presName="background3" presStyleLbl="node3" presStyleIdx="1" presStyleCnt="2"/>
      <dgm:spPr/>
    </dgm:pt>
    <dgm:pt modelId="{CAFA2667-4058-40B8-81B5-A536C14A651E}" type="pres">
      <dgm:prSet presAssocID="{6B7523B1-A3FD-410B-A65E-E6C7B22E5C63}" presName="text3" presStyleLbl="fgAcc3" presStyleIdx="1" presStyleCnt="2" custScaleY="133029">
        <dgm:presLayoutVars>
          <dgm:chPref val="3"/>
        </dgm:presLayoutVars>
      </dgm:prSet>
      <dgm:spPr/>
    </dgm:pt>
    <dgm:pt modelId="{251E7D1A-1202-479D-8EE9-7AF60AB98E8A}" type="pres">
      <dgm:prSet presAssocID="{6B7523B1-A3FD-410B-A65E-E6C7B22E5C63}" presName="hierChild4" presStyleCnt="0"/>
      <dgm:spPr/>
    </dgm:pt>
  </dgm:ptLst>
  <dgm:cxnLst>
    <dgm:cxn modelId="{2615880A-3802-438F-9A4C-2464193A5B7C}" srcId="{834AFD78-BF7E-4A37-99CB-4A2C66FD49BA}" destId="{F15AFD12-E246-421B-94C8-A67FA61AF10A}" srcOrd="0" destOrd="0" parTransId="{B738F5D7-50FF-419F-BCBA-70EF7595E6B7}" sibTransId="{D50DFCE2-91E8-49C3-88A8-995B1779FE91}"/>
    <dgm:cxn modelId="{DC8D3410-8CAD-4290-A76B-DE75769AA128}" srcId="{CD1EEC4E-8B90-4847-9E9F-E46BDD060D38}" destId="{E9C4AF35-7514-45BD-9D06-D10FE167A44F}" srcOrd="1" destOrd="0" parTransId="{8B055742-3A5B-4D3B-98B4-C298303080D9}" sibTransId="{1554207D-317B-4A4F-A5DD-673684BEBD18}"/>
    <dgm:cxn modelId="{68C37515-E6E3-4A1A-A39F-89297EAAF5E4}" type="presOf" srcId="{E9C4AF35-7514-45BD-9D06-D10FE167A44F}" destId="{6F55BDAF-E073-452D-8A12-F1918ABF59B8}" srcOrd="0" destOrd="0" presId="urn:microsoft.com/office/officeart/2005/8/layout/hierarchy1"/>
    <dgm:cxn modelId="{879E1117-D64E-47C4-87AC-26B9199116BD}" srcId="{0D77D20A-378E-4EA5-A34A-222161470C69}" destId="{CD1EEC4E-8B90-4847-9E9F-E46BDD060D38}" srcOrd="0" destOrd="0" parTransId="{B2A74E88-0C56-4719-BED1-434F8EF00F9E}" sibTransId="{5CC73C04-0A8C-4FA1-B8F0-82042123FA81}"/>
    <dgm:cxn modelId="{43D03F45-26C2-4824-BAC9-BB51B4CAE741}" type="presOf" srcId="{A5E992FD-5B6C-443C-8260-999E205A02B8}" destId="{1FF7BCB4-4686-46DF-B1F6-7ABD290FC38A}" srcOrd="0" destOrd="0" presId="urn:microsoft.com/office/officeart/2005/8/layout/hierarchy1"/>
    <dgm:cxn modelId="{4077D04C-4E07-406F-8B92-AC450DF6D8EA}" type="presOf" srcId="{834AFD78-BF7E-4A37-99CB-4A2C66FD49BA}" destId="{DD2BD5A4-BDA0-4E54-9E0F-177DE3456433}" srcOrd="0" destOrd="0" presId="urn:microsoft.com/office/officeart/2005/8/layout/hierarchy1"/>
    <dgm:cxn modelId="{676FBD75-0E3D-4199-A9F6-4FD6ECA355A7}" type="presOf" srcId="{0D77D20A-378E-4EA5-A34A-222161470C69}" destId="{65AFB819-6B70-491A-A739-71CC88D7954B}" srcOrd="0" destOrd="0" presId="urn:microsoft.com/office/officeart/2005/8/layout/hierarchy1"/>
    <dgm:cxn modelId="{EDBCFA8B-5FE4-4A46-89D5-72DE100B2283}" type="presOf" srcId="{B738F5D7-50FF-419F-BCBA-70EF7595E6B7}" destId="{5ECDF357-1504-401D-90CF-16872876D807}" srcOrd="0" destOrd="0" presId="urn:microsoft.com/office/officeart/2005/8/layout/hierarchy1"/>
    <dgm:cxn modelId="{9A8E619B-52EC-4408-BFC6-314F5A9F0721}" type="presOf" srcId="{29B5500D-C134-4A60-9D7B-D6D7FED1EC79}" destId="{3D560657-9DF7-4497-A1CC-D3FBCE53FEED}" srcOrd="0" destOrd="0" presId="urn:microsoft.com/office/officeart/2005/8/layout/hierarchy1"/>
    <dgm:cxn modelId="{330F60B9-DD8A-4050-B244-EEE039001791}" type="presOf" srcId="{F15AFD12-E246-421B-94C8-A67FA61AF10A}" destId="{ECA352FA-770F-4BEC-8C51-24F5EEFEDCDD}" srcOrd="0" destOrd="0" presId="urn:microsoft.com/office/officeart/2005/8/layout/hierarchy1"/>
    <dgm:cxn modelId="{F211B2D1-EA9F-4071-9564-37D12EE4C40A}" type="presOf" srcId="{CD1EEC4E-8B90-4847-9E9F-E46BDD060D38}" destId="{6BE5595B-28E8-4B5C-A155-C876E6B50314}" srcOrd="0" destOrd="0" presId="urn:microsoft.com/office/officeart/2005/8/layout/hierarchy1"/>
    <dgm:cxn modelId="{D9C466E4-DE19-44C5-A16A-11024B73C341}" type="presOf" srcId="{6B7523B1-A3FD-410B-A65E-E6C7B22E5C63}" destId="{CAFA2667-4058-40B8-81B5-A536C14A651E}" srcOrd="0" destOrd="0" presId="urn:microsoft.com/office/officeart/2005/8/layout/hierarchy1"/>
    <dgm:cxn modelId="{8E1597EB-9965-4A21-B8F8-71E79CC2BB71}" srcId="{CD1EEC4E-8B90-4847-9E9F-E46BDD060D38}" destId="{834AFD78-BF7E-4A37-99CB-4A2C66FD49BA}" srcOrd="0" destOrd="0" parTransId="{A5E992FD-5B6C-443C-8260-999E205A02B8}" sibTransId="{58C2AF7D-0F3D-461E-8947-87D0C71A4888}"/>
    <dgm:cxn modelId="{FF86CDEB-9A09-40A7-8E98-C48CAEAD516D}" type="presOf" srcId="{8B055742-3A5B-4D3B-98B4-C298303080D9}" destId="{A5E29147-67AD-4481-A2A6-4E1DCF6FC1FC}" srcOrd="0" destOrd="0" presId="urn:microsoft.com/office/officeart/2005/8/layout/hierarchy1"/>
    <dgm:cxn modelId="{9829D0EE-E476-41EF-B609-0664D9F316BE}" srcId="{E9C4AF35-7514-45BD-9D06-D10FE167A44F}" destId="{6B7523B1-A3FD-410B-A65E-E6C7B22E5C63}" srcOrd="0" destOrd="0" parTransId="{29B5500D-C134-4A60-9D7B-D6D7FED1EC79}" sibTransId="{B9F7BE9F-CBD1-43F8-BF7B-75034DD0AED0}"/>
    <dgm:cxn modelId="{2C0E6EEC-F20F-49D8-A2F7-927194B8A5F2}" type="presParOf" srcId="{65AFB819-6B70-491A-A739-71CC88D7954B}" destId="{129363B1-35EB-4397-80F7-6BDFC2F76E43}" srcOrd="0" destOrd="0" presId="urn:microsoft.com/office/officeart/2005/8/layout/hierarchy1"/>
    <dgm:cxn modelId="{16135063-18C2-4558-8442-A4248441A1A8}" type="presParOf" srcId="{129363B1-35EB-4397-80F7-6BDFC2F76E43}" destId="{16E0EBF2-0E25-462D-B576-637DDC9818FF}" srcOrd="0" destOrd="0" presId="urn:microsoft.com/office/officeart/2005/8/layout/hierarchy1"/>
    <dgm:cxn modelId="{6AB96E15-C5A5-4468-8DD8-7E98DB1AFB8F}" type="presParOf" srcId="{16E0EBF2-0E25-462D-B576-637DDC9818FF}" destId="{D71D83EA-CF09-46A3-AF77-265B52437003}" srcOrd="0" destOrd="0" presId="urn:microsoft.com/office/officeart/2005/8/layout/hierarchy1"/>
    <dgm:cxn modelId="{F2173DC8-9BF7-4A50-802C-949928FC4E7E}" type="presParOf" srcId="{16E0EBF2-0E25-462D-B576-637DDC9818FF}" destId="{6BE5595B-28E8-4B5C-A155-C876E6B50314}" srcOrd="1" destOrd="0" presId="urn:microsoft.com/office/officeart/2005/8/layout/hierarchy1"/>
    <dgm:cxn modelId="{FD1C5775-71A3-4711-9DF9-714677E1C8DE}" type="presParOf" srcId="{129363B1-35EB-4397-80F7-6BDFC2F76E43}" destId="{5EF09811-111E-46A2-8A0A-FAD32FDA7F8E}" srcOrd="1" destOrd="0" presId="urn:microsoft.com/office/officeart/2005/8/layout/hierarchy1"/>
    <dgm:cxn modelId="{82261C3A-392B-43C7-A5AA-512E1E7A37B4}" type="presParOf" srcId="{5EF09811-111E-46A2-8A0A-FAD32FDA7F8E}" destId="{1FF7BCB4-4686-46DF-B1F6-7ABD290FC38A}" srcOrd="0" destOrd="0" presId="urn:microsoft.com/office/officeart/2005/8/layout/hierarchy1"/>
    <dgm:cxn modelId="{881F2B7F-F65E-4502-AF7C-56D3F527B855}" type="presParOf" srcId="{5EF09811-111E-46A2-8A0A-FAD32FDA7F8E}" destId="{08A3F31C-74E9-47A8-BF94-B7BF4D6ECAF9}" srcOrd="1" destOrd="0" presId="urn:microsoft.com/office/officeart/2005/8/layout/hierarchy1"/>
    <dgm:cxn modelId="{0C5496CE-9176-427D-A2E8-B5C4039E1FB1}" type="presParOf" srcId="{08A3F31C-74E9-47A8-BF94-B7BF4D6ECAF9}" destId="{0186F6CD-D360-41B0-BCE9-D5593BE19B67}" srcOrd="0" destOrd="0" presId="urn:microsoft.com/office/officeart/2005/8/layout/hierarchy1"/>
    <dgm:cxn modelId="{A1D1C63D-C3A9-4B45-99FC-A72D3775D807}" type="presParOf" srcId="{0186F6CD-D360-41B0-BCE9-D5593BE19B67}" destId="{C22C109D-DFB3-441D-BC63-14C3DA459405}" srcOrd="0" destOrd="0" presId="urn:microsoft.com/office/officeart/2005/8/layout/hierarchy1"/>
    <dgm:cxn modelId="{0893A96E-0AB9-4DC4-A529-ACBFB6F9B9F5}" type="presParOf" srcId="{0186F6CD-D360-41B0-BCE9-D5593BE19B67}" destId="{DD2BD5A4-BDA0-4E54-9E0F-177DE3456433}" srcOrd="1" destOrd="0" presId="urn:microsoft.com/office/officeart/2005/8/layout/hierarchy1"/>
    <dgm:cxn modelId="{1A17D218-4943-4791-82A9-D23E2A268064}" type="presParOf" srcId="{08A3F31C-74E9-47A8-BF94-B7BF4D6ECAF9}" destId="{926D4DF2-4409-4829-A679-F044420C1DD5}" srcOrd="1" destOrd="0" presId="urn:microsoft.com/office/officeart/2005/8/layout/hierarchy1"/>
    <dgm:cxn modelId="{5422062E-A735-4D7F-8ED6-8BE66E2AA7A1}" type="presParOf" srcId="{926D4DF2-4409-4829-A679-F044420C1DD5}" destId="{5ECDF357-1504-401D-90CF-16872876D807}" srcOrd="0" destOrd="0" presId="urn:microsoft.com/office/officeart/2005/8/layout/hierarchy1"/>
    <dgm:cxn modelId="{E351F43E-C492-4F6A-9179-14EED0D386EA}" type="presParOf" srcId="{926D4DF2-4409-4829-A679-F044420C1DD5}" destId="{046147BE-22C8-4EDB-85B2-4187490FD20D}" srcOrd="1" destOrd="0" presId="urn:microsoft.com/office/officeart/2005/8/layout/hierarchy1"/>
    <dgm:cxn modelId="{6C18C9DA-302F-478C-865C-994AFC011D48}" type="presParOf" srcId="{046147BE-22C8-4EDB-85B2-4187490FD20D}" destId="{8A4A8505-CC7E-4E84-AA78-FEF2B505FB2B}" srcOrd="0" destOrd="0" presId="urn:microsoft.com/office/officeart/2005/8/layout/hierarchy1"/>
    <dgm:cxn modelId="{F78DBB27-B99F-4A97-A549-A2E41EA05BD8}" type="presParOf" srcId="{8A4A8505-CC7E-4E84-AA78-FEF2B505FB2B}" destId="{34AEA4B3-41CC-4779-8C4E-590846B0C9F9}" srcOrd="0" destOrd="0" presId="urn:microsoft.com/office/officeart/2005/8/layout/hierarchy1"/>
    <dgm:cxn modelId="{DC7857FC-FB2D-4840-9131-2C8FE7F28CFA}" type="presParOf" srcId="{8A4A8505-CC7E-4E84-AA78-FEF2B505FB2B}" destId="{ECA352FA-770F-4BEC-8C51-24F5EEFEDCDD}" srcOrd="1" destOrd="0" presId="urn:microsoft.com/office/officeart/2005/8/layout/hierarchy1"/>
    <dgm:cxn modelId="{0897FBD3-57F4-4D9A-AB5F-658F35C8EF83}" type="presParOf" srcId="{046147BE-22C8-4EDB-85B2-4187490FD20D}" destId="{BE4C8E4B-9C98-45F0-B8BC-2B3FE63476FD}" srcOrd="1" destOrd="0" presId="urn:microsoft.com/office/officeart/2005/8/layout/hierarchy1"/>
    <dgm:cxn modelId="{9759CFB9-A96A-4BAF-9AAD-59B5BC80B81E}" type="presParOf" srcId="{5EF09811-111E-46A2-8A0A-FAD32FDA7F8E}" destId="{A5E29147-67AD-4481-A2A6-4E1DCF6FC1FC}" srcOrd="2" destOrd="0" presId="urn:microsoft.com/office/officeart/2005/8/layout/hierarchy1"/>
    <dgm:cxn modelId="{AA201E48-5736-42CF-A308-FE0FCB2C0AA1}" type="presParOf" srcId="{5EF09811-111E-46A2-8A0A-FAD32FDA7F8E}" destId="{2851BD6F-5AE3-42D3-8D1D-F94E39B10AF5}" srcOrd="3" destOrd="0" presId="urn:microsoft.com/office/officeart/2005/8/layout/hierarchy1"/>
    <dgm:cxn modelId="{2F9EFDED-4A1A-4554-974B-4EA31C969733}" type="presParOf" srcId="{2851BD6F-5AE3-42D3-8D1D-F94E39B10AF5}" destId="{2803E033-5D80-4891-9DF2-147BF9422008}" srcOrd="0" destOrd="0" presId="urn:microsoft.com/office/officeart/2005/8/layout/hierarchy1"/>
    <dgm:cxn modelId="{0CEF2176-3016-45D6-BBBD-074D50553D6D}" type="presParOf" srcId="{2803E033-5D80-4891-9DF2-147BF9422008}" destId="{425EB07B-3FBE-46B7-873C-EC6C770471A5}" srcOrd="0" destOrd="0" presId="urn:microsoft.com/office/officeart/2005/8/layout/hierarchy1"/>
    <dgm:cxn modelId="{F63E7BAA-9354-4CD3-9A45-D4ABA0642361}" type="presParOf" srcId="{2803E033-5D80-4891-9DF2-147BF9422008}" destId="{6F55BDAF-E073-452D-8A12-F1918ABF59B8}" srcOrd="1" destOrd="0" presId="urn:microsoft.com/office/officeart/2005/8/layout/hierarchy1"/>
    <dgm:cxn modelId="{57916F87-7BFF-46A9-B21C-E007A07393E6}" type="presParOf" srcId="{2851BD6F-5AE3-42D3-8D1D-F94E39B10AF5}" destId="{7BA497F9-7A2B-4343-848D-E502BDED7A81}" srcOrd="1" destOrd="0" presId="urn:microsoft.com/office/officeart/2005/8/layout/hierarchy1"/>
    <dgm:cxn modelId="{0F7D9AE3-3711-46ED-A5BB-B2E531DD5D7F}" type="presParOf" srcId="{7BA497F9-7A2B-4343-848D-E502BDED7A81}" destId="{3D560657-9DF7-4497-A1CC-D3FBCE53FEED}" srcOrd="0" destOrd="0" presId="urn:microsoft.com/office/officeart/2005/8/layout/hierarchy1"/>
    <dgm:cxn modelId="{B61A04B2-FFE0-4EAC-A06F-9E6D9E0DB615}" type="presParOf" srcId="{7BA497F9-7A2B-4343-848D-E502BDED7A81}" destId="{83612AF7-7FB1-4B0E-9AE1-783492C02B7C}" srcOrd="1" destOrd="0" presId="urn:microsoft.com/office/officeart/2005/8/layout/hierarchy1"/>
    <dgm:cxn modelId="{C7C3D187-C48C-4118-8D33-03B0734505E4}" type="presParOf" srcId="{83612AF7-7FB1-4B0E-9AE1-783492C02B7C}" destId="{CEB7F53D-6FAB-4A1D-BA99-4770CEF564E8}" srcOrd="0" destOrd="0" presId="urn:microsoft.com/office/officeart/2005/8/layout/hierarchy1"/>
    <dgm:cxn modelId="{B565B97F-E836-4E91-A677-58FDDE711C00}" type="presParOf" srcId="{CEB7F53D-6FAB-4A1D-BA99-4770CEF564E8}" destId="{0E1DAC40-C4F8-4511-A594-B81D9F23C320}" srcOrd="0" destOrd="0" presId="urn:microsoft.com/office/officeart/2005/8/layout/hierarchy1"/>
    <dgm:cxn modelId="{87EF29AF-D540-4A0D-B4EF-1F5260D6377A}" type="presParOf" srcId="{CEB7F53D-6FAB-4A1D-BA99-4770CEF564E8}" destId="{CAFA2667-4058-40B8-81B5-A536C14A651E}" srcOrd="1" destOrd="0" presId="urn:microsoft.com/office/officeart/2005/8/layout/hierarchy1"/>
    <dgm:cxn modelId="{5AB440B6-4817-425D-825F-4EDFD7D09E29}" type="presParOf" srcId="{83612AF7-7FB1-4B0E-9AE1-783492C02B7C}" destId="{251E7D1A-1202-479D-8EE9-7AF60AB98E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60657-9DF7-4497-A1CC-D3FBCE53FEED}">
      <dsp:nvSpPr>
        <dsp:cNvPr id="0" name=""/>
        <dsp:cNvSpPr/>
      </dsp:nvSpPr>
      <dsp:spPr>
        <a:xfrm>
          <a:off x="5500300" y="2078805"/>
          <a:ext cx="91440" cy="635642"/>
        </a:xfrm>
        <a:custGeom>
          <a:avLst/>
          <a:gdLst/>
          <a:ahLst/>
          <a:cxnLst/>
          <a:rect l="0" t="0" r="0" b="0"/>
          <a:pathLst>
            <a:path>
              <a:moveTo>
                <a:pt x="45720" y="0"/>
              </a:moveTo>
              <a:lnTo>
                <a:pt x="45720" y="441191"/>
              </a:lnTo>
              <a:lnTo>
                <a:pt x="79031" y="441191"/>
              </a:lnTo>
              <a:lnTo>
                <a:pt x="79031" y="63564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A5E29147-67AD-4481-A2A6-4E1DCF6FC1FC}">
      <dsp:nvSpPr>
        <dsp:cNvPr id="0" name=""/>
        <dsp:cNvSpPr/>
      </dsp:nvSpPr>
      <dsp:spPr>
        <a:xfrm>
          <a:off x="3217859" y="667947"/>
          <a:ext cx="2328160" cy="884077"/>
        </a:xfrm>
        <a:custGeom>
          <a:avLst/>
          <a:gdLst/>
          <a:ahLst/>
          <a:cxnLst/>
          <a:rect l="0" t="0" r="0" b="0"/>
          <a:pathLst>
            <a:path>
              <a:moveTo>
                <a:pt x="0" y="0"/>
              </a:moveTo>
              <a:lnTo>
                <a:pt x="0" y="689626"/>
              </a:lnTo>
              <a:lnTo>
                <a:pt x="2328160" y="689626"/>
              </a:lnTo>
              <a:lnTo>
                <a:pt x="2328160" y="88407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ECDF357-1504-401D-90CF-16872876D807}">
      <dsp:nvSpPr>
        <dsp:cNvPr id="0" name=""/>
        <dsp:cNvSpPr/>
      </dsp:nvSpPr>
      <dsp:spPr>
        <a:xfrm>
          <a:off x="1711891" y="2059771"/>
          <a:ext cx="91440" cy="610464"/>
        </a:xfrm>
        <a:custGeom>
          <a:avLst/>
          <a:gdLst/>
          <a:ahLst/>
          <a:cxnLst/>
          <a:rect l="0" t="0" r="0" b="0"/>
          <a:pathLst>
            <a:path>
              <a:moveTo>
                <a:pt x="45720" y="0"/>
              </a:moveTo>
              <a:lnTo>
                <a:pt x="45720" y="61046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1FF7BCB4-4686-46DF-B1F6-7ABD290FC38A}">
      <dsp:nvSpPr>
        <dsp:cNvPr id="0" name=""/>
        <dsp:cNvSpPr/>
      </dsp:nvSpPr>
      <dsp:spPr>
        <a:xfrm>
          <a:off x="1757611" y="667947"/>
          <a:ext cx="1460247" cy="909255"/>
        </a:xfrm>
        <a:custGeom>
          <a:avLst/>
          <a:gdLst/>
          <a:ahLst/>
          <a:cxnLst/>
          <a:rect l="0" t="0" r="0" b="0"/>
          <a:pathLst>
            <a:path>
              <a:moveTo>
                <a:pt x="1460247" y="0"/>
              </a:moveTo>
              <a:lnTo>
                <a:pt x="1460247" y="714805"/>
              </a:lnTo>
              <a:lnTo>
                <a:pt x="0" y="714805"/>
              </a:lnTo>
              <a:lnTo>
                <a:pt x="0" y="909255"/>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71D83EA-CF09-46A3-AF77-265B52437003}">
      <dsp:nvSpPr>
        <dsp:cNvPr id="0" name=""/>
        <dsp:cNvSpPr/>
      </dsp:nvSpPr>
      <dsp:spPr>
        <a:xfrm>
          <a:off x="1695608" y="120428"/>
          <a:ext cx="3044501" cy="5475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5595B-28E8-4B5C-A155-C876E6B50314}">
      <dsp:nvSpPr>
        <dsp:cNvPr id="0" name=""/>
        <dsp:cNvSpPr/>
      </dsp:nvSpPr>
      <dsp:spPr>
        <a:xfrm>
          <a:off x="1928833" y="341991"/>
          <a:ext cx="3044501" cy="5475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en-US" sz="3000" b="1" kern="1200" dirty="0">
              <a:solidFill>
                <a:schemeClr val="tx1"/>
              </a:solidFill>
              <a:latin typeface="Times New Roman" pitchFamily="18" charset="0"/>
              <a:cs typeface="Times New Roman" pitchFamily="18" charset="0"/>
            </a:rPr>
            <a:t>Sample Types</a:t>
          </a:r>
          <a:endParaRPr lang="ar-SA" sz="3000" b="1" kern="1200" dirty="0">
            <a:solidFill>
              <a:srgbClr val="C00000"/>
            </a:solidFill>
          </a:endParaRPr>
        </a:p>
      </dsp:txBody>
      <dsp:txXfrm>
        <a:off x="1944869" y="358027"/>
        <a:ext cx="3012429" cy="515447"/>
      </dsp:txXfrm>
    </dsp:sp>
    <dsp:sp modelId="{C22C109D-DFB3-441D-BC63-14C3DA459405}">
      <dsp:nvSpPr>
        <dsp:cNvPr id="0" name=""/>
        <dsp:cNvSpPr/>
      </dsp:nvSpPr>
      <dsp:spPr>
        <a:xfrm>
          <a:off x="3303" y="1577203"/>
          <a:ext cx="3508615" cy="48256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BD5A4-BDA0-4E54-9E0F-177DE3456433}">
      <dsp:nvSpPr>
        <dsp:cNvPr id="0" name=""/>
        <dsp:cNvSpPr/>
      </dsp:nvSpPr>
      <dsp:spPr>
        <a:xfrm>
          <a:off x="236528" y="1798766"/>
          <a:ext cx="3508615" cy="4825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u="none" kern="1200" dirty="0">
              <a:solidFill>
                <a:srgbClr val="0070C0"/>
              </a:solidFill>
            </a:rPr>
            <a:t>Non-random samples</a:t>
          </a:r>
          <a:endParaRPr lang="ar-SA" sz="2400" b="1" u="none" kern="1200" dirty="0">
            <a:solidFill>
              <a:srgbClr val="0070C0"/>
            </a:solidFill>
          </a:endParaRPr>
        </a:p>
      </dsp:txBody>
      <dsp:txXfrm>
        <a:off x="250662" y="1812900"/>
        <a:ext cx="3480347" cy="454300"/>
      </dsp:txXfrm>
    </dsp:sp>
    <dsp:sp modelId="{34AEA4B3-41CC-4779-8C4E-590846B0C9F9}">
      <dsp:nvSpPr>
        <dsp:cNvPr id="0" name=""/>
        <dsp:cNvSpPr/>
      </dsp:nvSpPr>
      <dsp:spPr>
        <a:xfrm>
          <a:off x="362771" y="2670236"/>
          <a:ext cx="2789680" cy="18173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A352FA-770F-4BEC-8C51-24F5EEFEDCDD}">
      <dsp:nvSpPr>
        <dsp:cNvPr id="0" name=""/>
        <dsp:cNvSpPr/>
      </dsp:nvSpPr>
      <dsp:spPr>
        <a:xfrm>
          <a:off x="595995" y="2891799"/>
          <a:ext cx="2789680" cy="18173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Convenience </a:t>
          </a:r>
        </a:p>
        <a:p>
          <a:pPr marL="0" lvl="0" indent="0" algn="l" defTabSz="889000">
            <a:lnSpc>
              <a:spcPct val="90000"/>
            </a:lnSpc>
            <a:spcBef>
              <a:spcPct val="0"/>
            </a:spcBef>
            <a:spcAft>
              <a:spcPct val="35000"/>
            </a:spcAft>
            <a:buFontTx/>
            <a:buNone/>
          </a:pPr>
          <a:r>
            <a:rPr lang="en-US" sz="2000" b="1" kern="1200" dirty="0"/>
            <a:t>- Intended</a:t>
          </a:r>
        </a:p>
        <a:p>
          <a:pPr marL="0" lvl="0" indent="0" algn="l" defTabSz="889000">
            <a:lnSpc>
              <a:spcPct val="90000"/>
            </a:lnSpc>
            <a:spcBef>
              <a:spcPct val="0"/>
            </a:spcBef>
            <a:spcAft>
              <a:spcPct val="35000"/>
            </a:spcAft>
            <a:buFontTx/>
            <a:buNone/>
          </a:pPr>
          <a:r>
            <a:rPr lang="en-US" sz="2000" b="1" kern="1200" dirty="0"/>
            <a:t>- Quota</a:t>
          </a:r>
        </a:p>
        <a:p>
          <a:pPr marL="0" lvl="0" indent="0" algn="l" defTabSz="889000">
            <a:lnSpc>
              <a:spcPct val="90000"/>
            </a:lnSpc>
            <a:spcBef>
              <a:spcPct val="0"/>
            </a:spcBef>
            <a:spcAft>
              <a:spcPct val="35000"/>
            </a:spcAft>
            <a:buFontTx/>
            <a:buNone/>
          </a:pPr>
          <a:r>
            <a:rPr lang="en-US" sz="2000" b="1" kern="1200" dirty="0"/>
            <a:t>- Snowball </a:t>
          </a:r>
          <a:endParaRPr lang="ar-SA" sz="2000" b="1" kern="1200" dirty="0"/>
        </a:p>
      </dsp:txBody>
      <dsp:txXfrm>
        <a:off x="649223" y="2945027"/>
        <a:ext cx="2683224" cy="1710868"/>
      </dsp:txXfrm>
    </dsp:sp>
    <dsp:sp modelId="{425EB07B-3FBE-46B7-873C-EC6C770471A5}">
      <dsp:nvSpPr>
        <dsp:cNvPr id="0" name=""/>
        <dsp:cNvSpPr/>
      </dsp:nvSpPr>
      <dsp:spPr>
        <a:xfrm>
          <a:off x="3945056" y="1552025"/>
          <a:ext cx="3201927" cy="5267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5BDAF-E073-452D-8A12-F1918ABF59B8}">
      <dsp:nvSpPr>
        <dsp:cNvPr id="0" name=""/>
        <dsp:cNvSpPr/>
      </dsp:nvSpPr>
      <dsp:spPr>
        <a:xfrm>
          <a:off x="4178280" y="1773588"/>
          <a:ext cx="3201927" cy="5267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en-US" sz="2800" b="1" u="none" kern="1200" dirty="0">
              <a:solidFill>
                <a:srgbClr val="0070C0"/>
              </a:solidFill>
            </a:rPr>
            <a:t>Random sample </a:t>
          </a:r>
          <a:endParaRPr lang="ar-SA" sz="2800" b="1" u="none" kern="1200" dirty="0">
            <a:solidFill>
              <a:srgbClr val="0070C0"/>
            </a:solidFill>
          </a:endParaRPr>
        </a:p>
      </dsp:txBody>
      <dsp:txXfrm>
        <a:off x="4193709" y="1789017"/>
        <a:ext cx="3171069" cy="495921"/>
      </dsp:txXfrm>
    </dsp:sp>
    <dsp:sp modelId="{0E1DAC40-C4F8-4511-A594-B81D9F23C320}">
      <dsp:nvSpPr>
        <dsp:cNvPr id="0" name=""/>
        <dsp:cNvSpPr/>
      </dsp:nvSpPr>
      <dsp:spPr>
        <a:xfrm>
          <a:off x="4529822" y="2714448"/>
          <a:ext cx="2099019" cy="1773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A2667-4058-40B8-81B5-A536C14A651E}">
      <dsp:nvSpPr>
        <dsp:cNvPr id="0" name=""/>
        <dsp:cNvSpPr/>
      </dsp:nvSpPr>
      <dsp:spPr>
        <a:xfrm>
          <a:off x="4763046" y="2936011"/>
          <a:ext cx="2099019" cy="17731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Simple </a:t>
          </a:r>
        </a:p>
        <a:p>
          <a:pPr marL="0" lvl="0" indent="0" algn="l" defTabSz="889000" rtl="0">
            <a:lnSpc>
              <a:spcPct val="90000"/>
            </a:lnSpc>
            <a:spcBef>
              <a:spcPct val="0"/>
            </a:spcBef>
            <a:spcAft>
              <a:spcPct val="35000"/>
            </a:spcAft>
            <a:buNone/>
          </a:pPr>
          <a:r>
            <a:rPr lang="en-US" sz="2000" b="1" kern="1200" dirty="0"/>
            <a:t>- Systematic </a:t>
          </a:r>
        </a:p>
        <a:p>
          <a:pPr marL="0" lvl="0" indent="0" algn="l" defTabSz="889000" rtl="0">
            <a:lnSpc>
              <a:spcPct val="90000"/>
            </a:lnSpc>
            <a:spcBef>
              <a:spcPct val="0"/>
            </a:spcBef>
            <a:spcAft>
              <a:spcPct val="35000"/>
            </a:spcAft>
            <a:buFontTx/>
            <a:buNone/>
          </a:pPr>
          <a:r>
            <a:rPr lang="en-US" sz="2000" b="1" kern="1200" dirty="0"/>
            <a:t>- Stratified </a:t>
          </a:r>
        </a:p>
        <a:p>
          <a:pPr marL="0" lvl="0" indent="0" algn="l" defTabSz="889000" rtl="0">
            <a:lnSpc>
              <a:spcPct val="90000"/>
            </a:lnSpc>
            <a:spcBef>
              <a:spcPct val="0"/>
            </a:spcBef>
            <a:spcAft>
              <a:spcPct val="35000"/>
            </a:spcAft>
            <a:buFontTx/>
            <a:buNone/>
          </a:pPr>
          <a:r>
            <a:rPr lang="en-US" sz="2000" b="1" kern="1200" dirty="0"/>
            <a:t>- Cluster </a:t>
          </a:r>
          <a:endParaRPr lang="ar-SA" sz="2000" b="1" kern="1200" dirty="0"/>
        </a:p>
      </dsp:txBody>
      <dsp:txXfrm>
        <a:off x="4814979" y="2987944"/>
        <a:ext cx="1995153" cy="16692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link.springer.com/referenceworkentry/10.1007/978-94-007-0753-5_2893#ref-CR193646" TargetMode="External"/><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s://link.springer.com/referenceworkentry/10.1007/978-94-007-0753-5_2893#ref-CR193643"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s://www.investopedia.com/terms/p/population.asp"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hyperlink" Target="https://www.scribbr.com/methodology/population-vs-sample/"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hyperlink" Target="https://www.scribbr.com/methodology/internal-vs-external-validity/"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hyperlink" Target="https://www.scribbr.com/methodology/external-validity/"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hyperlink" Target="https://www.scribbr.com/methodology/internal-validity/"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236661" y="588449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43BAC36A-2813-50E0-265F-AF6945AE1233}"/>
              </a:ext>
            </a:extLst>
          </p:cNvPr>
          <p:cNvSpPr txBox="1"/>
          <p:nvPr/>
        </p:nvSpPr>
        <p:spPr>
          <a:xfrm>
            <a:off x="329157" y="2424037"/>
            <a:ext cx="5645193" cy="1446550"/>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Research Population &amp; Sampling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37FEC3E5-996F-556D-F15A-A1BA54DC6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001342DD-809C-030B-D2F2-2B299E9540A0}"/>
              </a:ext>
            </a:extLst>
          </p:cNvPr>
          <p:cNvSpPr txBox="1"/>
          <p:nvPr/>
        </p:nvSpPr>
        <p:spPr>
          <a:xfrm>
            <a:off x="839449" y="1398329"/>
            <a:ext cx="9698635" cy="5078313"/>
          </a:xfrm>
          <a:prstGeom prst="rect">
            <a:avLst/>
          </a:prstGeom>
          <a:noFill/>
        </p:spPr>
        <p:txBody>
          <a:bodyPr wrap="square">
            <a:spAutoFit/>
          </a:bodyPr>
          <a:lstStyle/>
          <a:p>
            <a:pPr marL="457200" indent="-457200">
              <a:lnSpc>
                <a:spcPct val="150000"/>
              </a:lnSpc>
              <a:buFont typeface="+mj-lt"/>
              <a:buAutoNum type="arabicPeriod"/>
            </a:pPr>
            <a:r>
              <a:rPr lang="en-US" sz="2400" b="1" dirty="0"/>
              <a:t>An Introduction</a:t>
            </a:r>
          </a:p>
          <a:p>
            <a:pPr marL="457200" indent="-457200">
              <a:lnSpc>
                <a:spcPct val="150000"/>
              </a:lnSpc>
              <a:buFont typeface="+mj-lt"/>
              <a:buAutoNum type="arabicPeriod"/>
            </a:pPr>
            <a:r>
              <a:rPr lang="en-US" sz="2400" b="1" dirty="0"/>
              <a:t>The concept of population and research sample</a:t>
            </a:r>
          </a:p>
          <a:p>
            <a:pPr marL="457200" indent="-457200">
              <a:lnSpc>
                <a:spcPct val="150000"/>
              </a:lnSpc>
              <a:buFont typeface="+mj-lt"/>
              <a:buAutoNum type="arabicPeriod"/>
            </a:pPr>
            <a:r>
              <a:rPr lang="en-US" sz="2400" b="1" dirty="0"/>
              <a:t>Reasons for using the sampling method</a:t>
            </a:r>
          </a:p>
          <a:p>
            <a:pPr marL="457200" indent="-457200">
              <a:lnSpc>
                <a:spcPct val="150000"/>
              </a:lnSpc>
              <a:buFont typeface="+mj-lt"/>
              <a:buAutoNum type="arabicPeriod"/>
            </a:pPr>
            <a:r>
              <a:rPr lang="en-US" sz="2400" b="1" dirty="0"/>
              <a:t>Sample types</a:t>
            </a:r>
          </a:p>
          <a:p>
            <a:pPr marL="914400" lvl="1" indent="-457200">
              <a:lnSpc>
                <a:spcPct val="150000"/>
              </a:lnSpc>
              <a:buFont typeface="+mj-lt"/>
              <a:buAutoNum type="arabicParenR"/>
            </a:pPr>
            <a:r>
              <a:rPr lang="en-US" sz="2400" u="sng" dirty="0"/>
              <a:t>Random sample (probability)</a:t>
            </a:r>
          </a:p>
          <a:p>
            <a:pPr marL="1257300" lvl="2" indent="-342900">
              <a:lnSpc>
                <a:spcPct val="150000"/>
              </a:lnSpc>
              <a:buFontTx/>
              <a:buChar char="-"/>
            </a:pPr>
            <a:r>
              <a:rPr lang="en-US" sz="2400" dirty="0"/>
              <a:t>Simple random sample</a:t>
            </a:r>
          </a:p>
          <a:p>
            <a:pPr marL="1257300" lvl="2" indent="-342900">
              <a:lnSpc>
                <a:spcPct val="150000"/>
              </a:lnSpc>
              <a:buFontTx/>
              <a:buChar char="-"/>
            </a:pPr>
            <a:r>
              <a:rPr lang="en-US" sz="2400" dirty="0"/>
              <a:t>Systematic sample</a:t>
            </a:r>
          </a:p>
          <a:p>
            <a:pPr marL="1257300" lvl="2" indent="-342900">
              <a:lnSpc>
                <a:spcPct val="150000"/>
              </a:lnSpc>
              <a:buFontTx/>
              <a:buChar char="-"/>
            </a:pPr>
            <a:r>
              <a:rPr lang="en-US" sz="2400" dirty="0"/>
              <a:t>Stratified random sample</a:t>
            </a:r>
          </a:p>
          <a:p>
            <a:pPr marL="1257300" lvl="2" indent="-342900">
              <a:lnSpc>
                <a:spcPct val="150000"/>
              </a:lnSpc>
              <a:buFontTx/>
              <a:buChar char="-"/>
            </a:pPr>
            <a:r>
              <a:rPr lang="en-US" sz="2400" dirty="0"/>
              <a:t>Cluster random sampling</a:t>
            </a:r>
          </a:p>
        </p:txBody>
      </p:sp>
    </p:spTree>
    <p:extLst>
      <p:ext uri="{BB962C8B-B14F-4D97-AF65-F5344CB8AC3E}">
        <p14:creationId xmlns:p14="http://schemas.microsoft.com/office/powerpoint/2010/main" val="3813037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5636D4B-5A4E-4806-F0E3-9A48C005B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F0D53F10-436A-2E62-545E-845064E84FCB}"/>
              </a:ext>
            </a:extLst>
          </p:cNvPr>
          <p:cNvSpPr txBox="1"/>
          <p:nvPr/>
        </p:nvSpPr>
        <p:spPr>
          <a:xfrm>
            <a:off x="2116213" y="1560027"/>
            <a:ext cx="6821599" cy="3913059"/>
          </a:xfrm>
          <a:prstGeom prst="rect">
            <a:avLst/>
          </a:prstGeom>
          <a:noFill/>
        </p:spPr>
        <p:txBody>
          <a:bodyPr wrap="square">
            <a:spAutoFit/>
          </a:bodyPr>
          <a:lstStyle/>
          <a:p>
            <a:pPr marL="914400" lvl="1" indent="-457200">
              <a:lnSpc>
                <a:spcPct val="150000"/>
              </a:lnSpc>
              <a:buFont typeface="+mj-lt"/>
              <a:buAutoNum type="arabicParenR" startAt="2"/>
            </a:pPr>
            <a:r>
              <a:rPr lang="en-US" sz="2400" u="sng" dirty="0"/>
              <a:t>Non-random samples</a:t>
            </a:r>
          </a:p>
          <a:p>
            <a:pPr marL="1257300" lvl="2" indent="-342900">
              <a:lnSpc>
                <a:spcPct val="150000"/>
              </a:lnSpc>
              <a:buFontTx/>
              <a:buChar char="-"/>
            </a:pPr>
            <a:r>
              <a:rPr lang="en-US" sz="2400" dirty="0"/>
              <a:t>Convenience sample</a:t>
            </a:r>
          </a:p>
          <a:p>
            <a:pPr marL="1257300" lvl="2" indent="-342900">
              <a:lnSpc>
                <a:spcPct val="150000"/>
              </a:lnSpc>
              <a:buFontTx/>
              <a:buChar char="-"/>
            </a:pPr>
            <a:r>
              <a:rPr lang="en-US" sz="2400" dirty="0"/>
              <a:t>Intended sample</a:t>
            </a:r>
          </a:p>
          <a:p>
            <a:pPr marL="1257300" lvl="2" indent="-342900">
              <a:lnSpc>
                <a:spcPct val="150000"/>
              </a:lnSpc>
              <a:buFontTx/>
              <a:buChar char="-"/>
            </a:pPr>
            <a:r>
              <a:rPr lang="en-US" sz="2400" dirty="0"/>
              <a:t>Quota sample</a:t>
            </a:r>
          </a:p>
          <a:p>
            <a:pPr marL="1257300" lvl="2" indent="-342900">
              <a:lnSpc>
                <a:spcPct val="150000"/>
              </a:lnSpc>
              <a:buFontTx/>
              <a:buChar char="-"/>
            </a:pPr>
            <a:r>
              <a:rPr lang="en-US" sz="2400" dirty="0"/>
              <a:t>Snowball sample</a:t>
            </a:r>
          </a:p>
          <a:p>
            <a:pPr marL="457200" indent="-457200">
              <a:lnSpc>
                <a:spcPct val="150000"/>
              </a:lnSpc>
              <a:buFont typeface="+mj-lt"/>
              <a:buAutoNum type="arabicPeriod" startAt="5"/>
            </a:pPr>
            <a:r>
              <a:rPr lang="en-US" sz="2400" b="1" dirty="0"/>
              <a:t>Sample selection steps</a:t>
            </a:r>
          </a:p>
          <a:p>
            <a:pPr marL="457200" indent="-457200">
              <a:lnSpc>
                <a:spcPct val="150000"/>
              </a:lnSpc>
              <a:buFont typeface="+mj-lt"/>
              <a:buAutoNum type="arabicPeriod" startAt="5"/>
            </a:pPr>
            <a:r>
              <a:rPr lang="en-US" sz="2400" b="1" dirty="0"/>
              <a:t>Specify the sample size</a:t>
            </a:r>
          </a:p>
        </p:txBody>
      </p:sp>
    </p:spTree>
    <p:extLst>
      <p:ext uri="{BB962C8B-B14F-4D97-AF65-F5344CB8AC3E}">
        <p14:creationId xmlns:p14="http://schemas.microsoft.com/office/powerpoint/2010/main" val="35016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9DF36053-6D90-92F9-E235-C7A415A0CFD8}"/>
              </a:ext>
            </a:extLst>
          </p:cNvPr>
          <p:cNvSpPr txBox="1"/>
          <p:nvPr/>
        </p:nvSpPr>
        <p:spPr>
          <a:xfrm>
            <a:off x="434716" y="1347274"/>
            <a:ext cx="11354648" cy="3682226"/>
          </a:xfrm>
          <a:prstGeom prst="rect">
            <a:avLst/>
          </a:prstGeom>
          <a:noFill/>
        </p:spPr>
        <p:txBody>
          <a:bodyPr wrap="square" rtlCol="0">
            <a:spAutoFit/>
          </a:bodyPr>
          <a:lstStyle/>
          <a:p>
            <a:pPr>
              <a:lnSpc>
                <a:spcPct val="200000"/>
              </a:lnSpc>
            </a:pPr>
            <a:r>
              <a:rPr lang="en-US" sz="2400" b="1" u="sng" dirty="0"/>
              <a:t>By the end of this chapter, you will be able to understand the following knowledge:</a:t>
            </a:r>
          </a:p>
          <a:p>
            <a:pPr marL="342900" indent="-342900">
              <a:lnSpc>
                <a:spcPct val="200000"/>
              </a:lnSpc>
              <a:buFontTx/>
              <a:buChar char="-"/>
            </a:pPr>
            <a:r>
              <a:rPr lang="en-US" sz="2400" dirty="0"/>
              <a:t>Identify the concept of both the population and the study sample.</a:t>
            </a:r>
          </a:p>
          <a:p>
            <a:pPr marL="342900" indent="-342900">
              <a:lnSpc>
                <a:spcPct val="200000"/>
              </a:lnSpc>
              <a:buFontTx/>
              <a:buChar char="-"/>
            </a:pPr>
            <a:r>
              <a:rPr lang="en-US" sz="2400" dirty="0"/>
              <a:t>Recognize the need to use the sampling method.</a:t>
            </a:r>
          </a:p>
          <a:p>
            <a:pPr marL="342900" indent="-342900">
              <a:lnSpc>
                <a:spcPct val="200000"/>
              </a:lnSpc>
              <a:buFontTx/>
              <a:buChar char="-"/>
            </a:pPr>
            <a:r>
              <a:rPr lang="en-US" sz="2400" dirty="0"/>
              <a:t>Identify the types of random and non-random samples.</a:t>
            </a:r>
          </a:p>
          <a:p>
            <a:pPr marL="342900" indent="-342900">
              <a:lnSpc>
                <a:spcPct val="200000"/>
              </a:lnSpc>
              <a:buFontTx/>
              <a:buChar char="-"/>
            </a:pPr>
            <a:r>
              <a:rPr lang="en-US" sz="2400" dirty="0"/>
              <a:t>Learn how to determine the sample size.</a:t>
            </a:r>
          </a:p>
        </p:txBody>
      </p:sp>
    </p:spTree>
    <p:extLst>
      <p:ext uri="{BB962C8B-B14F-4D97-AF65-F5344CB8AC3E}">
        <p14:creationId xmlns:p14="http://schemas.microsoft.com/office/powerpoint/2010/main" val="403285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DCE1E55-84CE-EE99-20CD-34D8B5D9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7A3097ED-1A4C-84E4-07E9-AA8C656D0733}"/>
              </a:ext>
            </a:extLst>
          </p:cNvPr>
          <p:cNvSpPr txBox="1"/>
          <p:nvPr/>
        </p:nvSpPr>
        <p:spPr>
          <a:xfrm>
            <a:off x="4148578" y="545902"/>
            <a:ext cx="1959191" cy="584775"/>
          </a:xfrm>
          <a:prstGeom prst="rect">
            <a:avLst/>
          </a:prstGeom>
          <a:noFill/>
        </p:spPr>
        <p:txBody>
          <a:bodyPr wrap="none" rtlCol="0">
            <a:spAutoFit/>
          </a:bodyPr>
          <a:lstStyle/>
          <a:p>
            <a:r>
              <a:rPr lang="en-US" sz="3200" b="1" dirty="0">
                <a:solidFill>
                  <a:srgbClr val="00B0F0"/>
                </a:solidFill>
                <a:latin typeface="Tajawal Medium" panose="00000600000000000000" pitchFamily="2" charset="-78"/>
                <a:cs typeface="Tajawal Medium" panose="00000600000000000000" pitchFamily="2" charset="-78"/>
              </a:rPr>
              <a:t>Contents</a:t>
            </a:r>
          </a:p>
        </p:txBody>
      </p:sp>
      <p:sp>
        <p:nvSpPr>
          <p:cNvPr id="10" name="TextBox 9">
            <a:extLst>
              <a:ext uri="{FF2B5EF4-FFF2-40B4-BE49-F238E27FC236}">
                <a16:creationId xmlns:a16="http://schemas.microsoft.com/office/drawing/2014/main" id="{0AFC4B92-4217-A63F-409E-FC9AD30A5393}"/>
              </a:ext>
            </a:extLst>
          </p:cNvPr>
          <p:cNvSpPr txBox="1"/>
          <p:nvPr/>
        </p:nvSpPr>
        <p:spPr>
          <a:xfrm>
            <a:off x="149902" y="1535778"/>
            <a:ext cx="11662347" cy="4420890"/>
          </a:xfrm>
          <a:prstGeom prst="rect">
            <a:avLst/>
          </a:prstGeom>
          <a:noFill/>
        </p:spPr>
        <p:txBody>
          <a:bodyPr wrap="square" rtlCol="0">
            <a:spAutoFit/>
          </a:bodyPr>
          <a:lstStyle/>
          <a:p>
            <a:pPr algn="just">
              <a:lnSpc>
                <a:spcPct val="200000"/>
              </a:lnSpc>
            </a:pPr>
            <a:r>
              <a:rPr lang="en-US" sz="2400" b="1" u="sng" dirty="0"/>
              <a:t>By the end of this chapter, you will possess the following Skills:</a:t>
            </a:r>
            <a:endParaRPr lang="en-US" sz="2400" dirty="0"/>
          </a:p>
          <a:p>
            <a:pPr marL="285750" indent="-285750" algn="just">
              <a:lnSpc>
                <a:spcPct val="200000"/>
              </a:lnSpc>
              <a:buFont typeface="Wingdings" panose="05000000000000000000" pitchFamily="2" charset="2"/>
              <a:buChar char="§"/>
            </a:pPr>
            <a:r>
              <a:rPr lang="en-US" sz="2400" dirty="0"/>
              <a:t>The ability to define the framework of the study population.</a:t>
            </a:r>
          </a:p>
          <a:p>
            <a:pPr marL="285750" indent="-285750" algn="just">
              <a:lnSpc>
                <a:spcPct val="200000"/>
              </a:lnSpc>
              <a:buFont typeface="Wingdings" panose="05000000000000000000" pitchFamily="2" charset="2"/>
              <a:buChar char="§"/>
            </a:pPr>
            <a:r>
              <a:rPr lang="en-US" sz="2400" dirty="0"/>
              <a:t>The ability to distinguish and compare different types of samples.</a:t>
            </a:r>
          </a:p>
          <a:p>
            <a:pPr marL="285750" indent="-285750" algn="just">
              <a:lnSpc>
                <a:spcPct val="200000"/>
              </a:lnSpc>
              <a:buFont typeface="Wingdings" panose="05000000000000000000" pitchFamily="2" charset="2"/>
              <a:buChar char="§"/>
            </a:pPr>
            <a:r>
              <a:rPr lang="en-US" sz="2400" dirty="0"/>
              <a:t>The ability to choose the appropriate sample according to the nature and objectives of the research and the study population.</a:t>
            </a:r>
          </a:p>
          <a:p>
            <a:pPr marL="285750" indent="-285750" algn="just">
              <a:lnSpc>
                <a:spcPct val="200000"/>
              </a:lnSpc>
              <a:buFont typeface="Wingdings" panose="05000000000000000000" pitchFamily="2" charset="2"/>
              <a:buChar char="§"/>
            </a:pPr>
            <a:r>
              <a:rPr lang="en-US" sz="2400" dirty="0"/>
              <a:t>The ability to estimate the appropriate size of the study sample.</a:t>
            </a:r>
          </a:p>
        </p:txBody>
      </p:sp>
    </p:spTree>
    <p:extLst>
      <p:ext uri="{BB962C8B-B14F-4D97-AF65-F5344CB8AC3E}">
        <p14:creationId xmlns:p14="http://schemas.microsoft.com/office/powerpoint/2010/main" val="416617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1">
            <a:extLst>
              <a:ext uri="{FF2B5EF4-FFF2-40B4-BE49-F238E27FC236}">
                <a16:creationId xmlns:a16="http://schemas.microsoft.com/office/drawing/2014/main" id="{DBE9B78B-3E5F-0F89-3305-6019FF0CE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EA0C5D6-FE4E-32E3-716B-C2FAEEF2DB2C}"/>
              </a:ext>
            </a:extLst>
          </p:cNvPr>
          <p:cNvSpPr txBox="1"/>
          <p:nvPr/>
        </p:nvSpPr>
        <p:spPr>
          <a:xfrm>
            <a:off x="4338738" y="706759"/>
            <a:ext cx="2309478" cy="584775"/>
          </a:xfrm>
          <a:prstGeom prst="rect">
            <a:avLst/>
          </a:prstGeom>
          <a:noFill/>
        </p:spPr>
        <p:txBody>
          <a:bodyPr wrap="none" rtlCol="0">
            <a:spAutoFit/>
          </a:bodyPr>
          <a:lstStyle/>
          <a:p>
            <a:r>
              <a:rPr lang="en-US" sz="3200" b="1" dirty="0">
                <a:solidFill>
                  <a:srgbClr val="00B0F0"/>
                </a:solidFill>
              </a:rPr>
              <a:t>Introduction</a:t>
            </a:r>
          </a:p>
        </p:txBody>
      </p:sp>
      <p:sp>
        <p:nvSpPr>
          <p:cNvPr id="3" name="TextBox 2">
            <a:extLst>
              <a:ext uri="{FF2B5EF4-FFF2-40B4-BE49-F238E27FC236}">
                <a16:creationId xmlns:a16="http://schemas.microsoft.com/office/drawing/2014/main" id="{1542E90C-78C8-ECB9-B47E-2FA0708E151E}"/>
              </a:ext>
            </a:extLst>
          </p:cNvPr>
          <p:cNvSpPr txBox="1"/>
          <p:nvPr/>
        </p:nvSpPr>
        <p:spPr>
          <a:xfrm>
            <a:off x="434715" y="1633538"/>
            <a:ext cx="11242623" cy="3785652"/>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400" dirty="0"/>
              <a:t>The stage of defining the research community and selecting the appropriate sample for research represents an essential stage in the scientific research process, whereby the tools that will be used in collecting the data are determined, as well as the methods of analyzing these data that are collected, whether from the research community or the sample, and the generalizability of the results obtained.</a:t>
            </a:r>
            <a:endParaRPr lang="en-US" sz="2400" b="1" i="0" dirty="0">
              <a:effectLst/>
              <a:latin typeface="neo sans arabic"/>
            </a:endParaRPr>
          </a:p>
        </p:txBody>
      </p:sp>
    </p:spTree>
    <p:extLst>
      <p:ext uri="{BB962C8B-B14F-4D97-AF65-F5344CB8AC3E}">
        <p14:creationId xmlns:p14="http://schemas.microsoft.com/office/powerpoint/2010/main" val="197622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8180FB3-7EAE-9E3E-47A5-176C2650EC76}"/>
              </a:ext>
            </a:extLst>
          </p:cNvPr>
          <p:cNvSpPr txBox="1"/>
          <p:nvPr/>
        </p:nvSpPr>
        <p:spPr>
          <a:xfrm>
            <a:off x="4413686" y="871649"/>
            <a:ext cx="2309478" cy="584775"/>
          </a:xfrm>
          <a:prstGeom prst="rect">
            <a:avLst/>
          </a:prstGeom>
          <a:noFill/>
        </p:spPr>
        <p:txBody>
          <a:bodyPr wrap="none" rtlCol="0">
            <a:spAutoFit/>
          </a:bodyPr>
          <a:lstStyle/>
          <a:p>
            <a:r>
              <a:rPr lang="en-US" sz="3200" b="1" dirty="0">
                <a:solidFill>
                  <a:srgbClr val="00B0F0"/>
                </a:solidFill>
              </a:rPr>
              <a:t>Introduction</a:t>
            </a:r>
          </a:p>
        </p:txBody>
      </p:sp>
      <p:sp>
        <p:nvSpPr>
          <p:cNvPr id="3" name="TextBox 2">
            <a:extLst>
              <a:ext uri="{FF2B5EF4-FFF2-40B4-BE49-F238E27FC236}">
                <a16:creationId xmlns:a16="http://schemas.microsoft.com/office/drawing/2014/main" id="{AC788D86-D755-9A47-8DD8-98F253DF34B2}"/>
              </a:ext>
            </a:extLst>
          </p:cNvPr>
          <p:cNvSpPr txBox="1"/>
          <p:nvPr/>
        </p:nvSpPr>
        <p:spPr>
          <a:xfrm>
            <a:off x="329784" y="1633538"/>
            <a:ext cx="11377534" cy="2932341"/>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400" i="0" dirty="0">
                <a:effectLst/>
                <a:latin typeface="neo sans arabic"/>
              </a:rPr>
              <a:t>In some cases, the researcher may not have sufficient skills to help him identify the research Population, which leads the researcher to a wrong choice of the sample used, which entails the inadequacy of the tools employed to analyze the data collected, and then the lack of The credibility of the results obtained</a:t>
            </a:r>
          </a:p>
        </p:txBody>
      </p:sp>
    </p:spTree>
    <p:extLst>
      <p:ext uri="{BB962C8B-B14F-4D97-AF65-F5344CB8AC3E}">
        <p14:creationId xmlns:p14="http://schemas.microsoft.com/office/powerpoint/2010/main" val="4128000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9199321-0AC1-6F0D-4CB9-B5613C831590}"/>
              </a:ext>
            </a:extLst>
          </p:cNvPr>
          <p:cNvSpPr txBox="1"/>
          <p:nvPr/>
        </p:nvSpPr>
        <p:spPr>
          <a:xfrm>
            <a:off x="4669460" y="658540"/>
            <a:ext cx="2309478" cy="584775"/>
          </a:xfrm>
          <a:prstGeom prst="rect">
            <a:avLst/>
          </a:prstGeom>
          <a:noFill/>
        </p:spPr>
        <p:txBody>
          <a:bodyPr wrap="none" rtlCol="0">
            <a:spAutoFit/>
          </a:bodyPr>
          <a:lstStyle/>
          <a:p>
            <a:r>
              <a:rPr lang="en-US" sz="3200" b="1" dirty="0">
                <a:solidFill>
                  <a:srgbClr val="00B0F0"/>
                </a:solidFill>
              </a:rPr>
              <a:t>Introduction</a:t>
            </a:r>
          </a:p>
        </p:txBody>
      </p:sp>
      <p:sp>
        <p:nvSpPr>
          <p:cNvPr id="3" name="TextBox 2">
            <a:extLst>
              <a:ext uri="{FF2B5EF4-FFF2-40B4-BE49-F238E27FC236}">
                <a16:creationId xmlns:a16="http://schemas.microsoft.com/office/drawing/2014/main" id="{1F696CC9-F091-77A2-8B7B-3A4B47D69025}"/>
              </a:ext>
            </a:extLst>
          </p:cNvPr>
          <p:cNvSpPr txBox="1"/>
          <p:nvPr/>
        </p:nvSpPr>
        <p:spPr>
          <a:xfrm>
            <a:off x="539646" y="1663518"/>
            <a:ext cx="11302584" cy="3671005"/>
          </a:xfrm>
          <a:prstGeom prst="rect">
            <a:avLst/>
          </a:prstGeom>
          <a:noFill/>
        </p:spPr>
        <p:txBody>
          <a:bodyPr wrap="square">
            <a:spAutoFit/>
          </a:bodyPr>
          <a:lstStyle/>
          <a:p>
            <a:pPr marL="342900" indent="-342900" algn="just" rtl="0">
              <a:lnSpc>
                <a:spcPct val="200000"/>
              </a:lnSpc>
              <a:buFont typeface="Wingdings" panose="05000000000000000000" pitchFamily="2" charset="2"/>
              <a:buChar char="q"/>
            </a:pPr>
            <a:r>
              <a:rPr lang="en-US" sz="2400" i="0" dirty="0">
                <a:effectLst/>
                <a:latin typeface="neo sans arabic"/>
              </a:rPr>
              <a:t>In this chapter, we will try to address some of the concepts of the research Population, the types of samples that the researcher can use, the skills that help the researcher in choosing the appropriate sample for his research, and how to determine the sample size, to reach data with a high degree of accuracy and then the credibility of the research results. That is reached.</a:t>
            </a:r>
          </a:p>
        </p:txBody>
      </p:sp>
    </p:spTree>
    <p:extLst>
      <p:ext uri="{BB962C8B-B14F-4D97-AF65-F5344CB8AC3E}">
        <p14:creationId xmlns:p14="http://schemas.microsoft.com/office/powerpoint/2010/main" val="2251305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32B745C-7CD1-6777-CD5F-9683A536E4FE}"/>
              </a:ext>
            </a:extLst>
          </p:cNvPr>
          <p:cNvSpPr txBox="1"/>
          <p:nvPr/>
        </p:nvSpPr>
        <p:spPr>
          <a:xfrm>
            <a:off x="3158281" y="581743"/>
            <a:ext cx="4834209" cy="584775"/>
          </a:xfrm>
          <a:prstGeom prst="rect">
            <a:avLst/>
          </a:prstGeom>
          <a:noFill/>
        </p:spPr>
        <p:txBody>
          <a:bodyPr wrap="none" rtlCol="0">
            <a:spAutoFit/>
          </a:bodyPr>
          <a:lstStyle/>
          <a:p>
            <a:r>
              <a:rPr lang="en-US" sz="3200" b="1" dirty="0">
                <a:solidFill>
                  <a:srgbClr val="00B0F0"/>
                </a:solidFill>
              </a:rPr>
              <a:t>Study</a:t>
            </a:r>
            <a:r>
              <a:rPr lang="en-US" sz="3200" b="1" dirty="0"/>
              <a:t> </a:t>
            </a:r>
            <a:r>
              <a:rPr lang="en-US" sz="3200" b="1" dirty="0">
                <a:solidFill>
                  <a:srgbClr val="00B0F0"/>
                </a:solidFill>
              </a:rPr>
              <a:t>Population</a:t>
            </a:r>
            <a:r>
              <a:rPr lang="en-US" sz="3200" b="1" dirty="0"/>
              <a:t> &amp; </a:t>
            </a:r>
            <a:r>
              <a:rPr lang="en-US" sz="3200" b="1" dirty="0">
                <a:solidFill>
                  <a:srgbClr val="00B0F0"/>
                </a:solidFill>
              </a:rPr>
              <a:t>Sample</a:t>
            </a:r>
          </a:p>
        </p:txBody>
      </p:sp>
      <p:sp>
        <p:nvSpPr>
          <p:cNvPr id="3" name="TextBox 2">
            <a:extLst>
              <a:ext uri="{FF2B5EF4-FFF2-40B4-BE49-F238E27FC236}">
                <a16:creationId xmlns:a16="http://schemas.microsoft.com/office/drawing/2014/main" id="{11FBB91A-D797-D4A2-72A4-02C7A8335BFC}"/>
              </a:ext>
            </a:extLst>
          </p:cNvPr>
          <p:cNvSpPr txBox="1"/>
          <p:nvPr/>
        </p:nvSpPr>
        <p:spPr>
          <a:xfrm>
            <a:off x="389744" y="1721696"/>
            <a:ext cx="11527436" cy="4455835"/>
          </a:xfrm>
          <a:prstGeom prst="rect">
            <a:avLst/>
          </a:prstGeom>
          <a:noFill/>
        </p:spPr>
        <p:txBody>
          <a:bodyPr wrap="square">
            <a:spAutoFit/>
          </a:bodyPr>
          <a:lstStyle/>
          <a:p>
            <a:pPr marL="342900" indent="-342900" algn="just" rtl="0">
              <a:lnSpc>
                <a:spcPct val="150000"/>
              </a:lnSpc>
              <a:buFont typeface="Wingdings" panose="05000000000000000000" pitchFamily="2" charset="2"/>
              <a:buChar char="q"/>
            </a:pPr>
            <a:r>
              <a:rPr lang="en-US" sz="2400" b="1" i="0" u="sng" dirty="0">
                <a:effectLst/>
                <a:latin typeface="neo sans arabic"/>
              </a:rPr>
              <a:t>Study Population</a:t>
            </a:r>
          </a:p>
          <a:p>
            <a:pPr algn="just" rtl="0">
              <a:lnSpc>
                <a:spcPct val="150000"/>
              </a:lnSpc>
            </a:pPr>
            <a:r>
              <a:rPr lang="en-US" sz="2400" i="0" dirty="0">
                <a:effectLst/>
                <a:latin typeface="neo sans arabic"/>
              </a:rPr>
              <a:t>The study population is a subset of the target population from which the sample is actually selected.</a:t>
            </a:r>
          </a:p>
          <a:p>
            <a:pPr marL="342900" indent="-342900" algn="just" rtl="0">
              <a:lnSpc>
                <a:spcPct val="150000"/>
              </a:lnSpc>
              <a:buFont typeface="Wingdings" panose="05000000000000000000" pitchFamily="2" charset="2"/>
              <a:buChar char="q"/>
            </a:pPr>
            <a:r>
              <a:rPr lang="en-US" sz="2400" i="0" dirty="0">
                <a:effectLst/>
                <a:latin typeface="neo sans arabic"/>
              </a:rPr>
              <a:t> </a:t>
            </a:r>
            <a:r>
              <a:rPr lang="en-US" sz="2400" b="1" i="0" u="sng" dirty="0">
                <a:effectLst/>
                <a:latin typeface="neo sans arabic"/>
              </a:rPr>
              <a:t>Sample</a:t>
            </a:r>
          </a:p>
          <a:p>
            <a:pPr algn="just" rtl="0">
              <a:lnSpc>
                <a:spcPct val="150000"/>
              </a:lnSpc>
            </a:pPr>
            <a:r>
              <a:rPr lang="en-US" sz="2400" i="0" dirty="0">
                <a:effectLst/>
                <a:latin typeface="neo sans arabic"/>
              </a:rPr>
              <a:t>"A subgroup of the study population that the researcher chooses according to certain bases to collect data from them that enable him to study the phenomenon under research and test hypotheses, and then the possibility of generalizing the results to the study population."</a:t>
            </a:r>
          </a:p>
        </p:txBody>
      </p:sp>
    </p:spTree>
    <p:extLst>
      <p:ext uri="{BB962C8B-B14F-4D97-AF65-F5344CB8AC3E}">
        <p14:creationId xmlns:p14="http://schemas.microsoft.com/office/powerpoint/2010/main" val="1296211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5B89CD0-DCDD-E20E-7A9D-184F36D5E868}"/>
              </a:ext>
            </a:extLst>
          </p:cNvPr>
          <p:cNvSpPr txBox="1"/>
          <p:nvPr/>
        </p:nvSpPr>
        <p:spPr>
          <a:xfrm>
            <a:off x="299803" y="1982351"/>
            <a:ext cx="11587397" cy="3046988"/>
          </a:xfrm>
          <a:prstGeom prst="rect">
            <a:avLst/>
          </a:prstGeom>
          <a:noFill/>
        </p:spPr>
        <p:txBody>
          <a:bodyPr wrap="square">
            <a:spAutoFit/>
          </a:bodyPr>
          <a:lstStyle/>
          <a:p>
            <a:pPr algn="just" rtl="0">
              <a:lnSpc>
                <a:spcPct val="200000"/>
              </a:lnSpc>
            </a:pPr>
            <a:r>
              <a:rPr lang="en-US" sz="2400" b="0" i="0" dirty="0">
                <a:effectLst/>
                <a:latin typeface="-apple-system"/>
              </a:rPr>
              <a:t>The study population is the operational definition of the target population (Henry, </a:t>
            </a:r>
            <a:r>
              <a:rPr lang="en-US" sz="2400" b="0" i="0" dirty="0">
                <a:effectLst/>
                <a:latin typeface="-apple-system"/>
                <a:hlinkClick r:id="rId3" tooltip="Henry, G. T. (1990). Practical sampling. Newbury Park, CA: Sage Publications.">
                  <a:extLst>
                    <a:ext uri="{A12FA001-AC4F-418D-AE19-62706E023703}">
                      <ahyp:hlinkClr xmlns:ahyp="http://schemas.microsoft.com/office/drawing/2018/hyperlinkcolor" val="tx"/>
                    </a:ext>
                  </a:extLst>
                </a:hlinkClick>
              </a:rPr>
              <a:t>1990</a:t>
            </a:r>
            <a:r>
              <a:rPr lang="en-US" sz="2400" b="0" i="0" dirty="0">
                <a:effectLst/>
                <a:latin typeface="-apple-system"/>
              </a:rPr>
              <a:t>; </a:t>
            </a:r>
            <a:r>
              <a:rPr lang="en-US" sz="2400" b="0" i="0" dirty="0" err="1">
                <a:effectLst/>
                <a:latin typeface="-apple-system"/>
              </a:rPr>
              <a:t>Bickman</a:t>
            </a:r>
            <a:r>
              <a:rPr lang="en-US" sz="2400" b="0" i="0" dirty="0">
                <a:effectLst/>
                <a:latin typeface="-apple-system"/>
              </a:rPr>
              <a:t> &amp; Rog, </a:t>
            </a:r>
            <a:r>
              <a:rPr lang="en-US" sz="2400" b="0" i="0" dirty="0">
                <a:effectLst/>
                <a:latin typeface="-apple-system"/>
                <a:hlinkClick r:id="rId4" tooltip="Bickman, L., &amp; Rog, D. J. (1998). Handbook of applied social research methods. Thousand Oaks, CA: Sage Publications.">
                  <a:extLst>
                    <a:ext uri="{A12FA001-AC4F-418D-AE19-62706E023703}">
                      <ahyp:hlinkClr xmlns:ahyp="http://schemas.microsoft.com/office/drawing/2018/hyperlinkcolor" val="tx"/>
                    </a:ext>
                  </a:extLst>
                </a:hlinkClick>
              </a:rPr>
              <a:t>1998</a:t>
            </a:r>
            <a:r>
              <a:rPr lang="en-US" sz="2400" b="0" i="0" dirty="0">
                <a:effectLst/>
                <a:latin typeface="-apple-system"/>
              </a:rPr>
              <a:t>). Researchers are seldom in a position to study the entire target population, which is not always readily accessible. Instead, only part of it—respondents who are both eligible for the study. (Hu, S.</a:t>
            </a:r>
            <a:r>
              <a:rPr lang="en-US" sz="2400" dirty="0">
                <a:latin typeface="-apple-system"/>
              </a:rPr>
              <a:t>, </a:t>
            </a:r>
            <a:r>
              <a:rPr lang="en-US" sz="2400" b="0" i="0" dirty="0">
                <a:effectLst/>
                <a:latin typeface="-apple-system"/>
              </a:rPr>
              <a:t>2014)</a:t>
            </a:r>
            <a:endParaRPr lang="en-US" sz="2400" i="0" dirty="0">
              <a:effectLst/>
              <a:latin typeface="neo sans arabic"/>
            </a:endParaRPr>
          </a:p>
        </p:txBody>
      </p:sp>
      <p:sp>
        <p:nvSpPr>
          <p:cNvPr id="3" name="TextBox 2">
            <a:extLst>
              <a:ext uri="{FF2B5EF4-FFF2-40B4-BE49-F238E27FC236}">
                <a16:creationId xmlns:a16="http://schemas.microsoft.com/office/drawing/2014/main" id="{A04365E4-EE63-4B37-5039-EFD552A6A25A}"/>
              </a:ext>
            </a:extLst>
          </p:cNvPr>
          <p:cNvSpPr txBox="1"/>
          <p:nvPr/>
        </p:nvSpPr>
        <p:spPr>
          <a:xfrm>
            <a:off x="3158281" y="581743"/>
            <a:ext cx="4834209" cy="584775"/>
          </a:xfrm>
          <a:prstGeom prst="rect">
            <a:avLst/>
          </a:prstGeom>
          <a:noFill/>
        </p:spPr>
        <p:txBody>
          <a:bodyPr wrap="none" rtlCol="0">
            <a:spAutoFit/>
          </a:bodyPr>
          <a:lstStyle/>
          <a:p>
            <a:r>
              <a:rPr lang="en-US" sz="3200" b="1" dirty="0">
                <a:solidFill>
                  <a:srgbClr val="00B0F0"/>
                </a:solidFill>
              </a:rPr>
              <a:t>Study</a:t>
            </a:r>
            <a:r>
              <a:rPr lang="en-US" sz="3200" b="1" dirty="0"/>
              <a:t> </a:t>
            </a:r>
            <a:r>
              <a:rPr lang="en-US" sz="3200" b="1" dirty="0">
                <a:solidFill>
                  <a:srgbClr val="00B0F0"/>
                </a:solidFill>
              </a:rPr>
              <a:t>Population</a:t>
            </a:r>
            <a:r>
              <a:rPr lang="en-US" sz="3200" b="1" dirty="0"/>
              <a:t> &amp; </a:t>
            </a:r>
            <a:r>
              <a:rPr lang="en-US" sz="3200" b="1" dirty="0">
                <a:solidFill>
                  <a:srgbClr val="00B0F0"/>
                </a:solidFill>
              </a:rPr>
              <a:t>Sample</a:t>
            </a:r>
          </a:p>
        </p:txBody>
      </p:sp>
    </p:spTree>
    <p:extLst>
      <p:ext uri="{BB962C8B-B14F-4D97-AF65-F5344CB8AC3E}">
        <p14:creationId xmlns:p14="http://schemas.microsoft.com/office/powerpoint/2010/main" val="1828284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63A4682-6D40-BD35-7D9F-3EF5317B7A74}"/>
              </a:ext>
            </a:extLst>
          </p:cNvPr>
          <p:cNvSpPr txBox="1"/>
          <p:nvPr/>
        </p:nvSpPr>
        <p:spPr>
          <a:xfrm>
            <a:off x="2623061" y="630700"/>
            <a:ext cx="6575198" cy="584775"/>
          </a:xfrm>
          <a:prstGeom prst="rect">
            <a:avLst/>
          </a:prstGeom>
          <a:noFill/>
        </p:spPr>
        <p:txBody>
          <a:bodyPr wrap="none" rtlCol="0">
            <a:spAutoFit/>
          </a:bodyPr>
          <a:lstStyle/>
          <a:p>
            <a:r>
              <a:rPr lang="en-US" sz="3200" b="1" dirty="0">
                <a:solidFill>
                  <a:srgbClr val="00B0F0"/>
                </a:solidFill>
              </a:rPr>
              <a:t>Reasons for using the sample method</a:t>
            </a:r>
          </a:p>
        </p:txBody>
      </p:sp>
      <p:sp>
        <p:nvSpPr>
          <p:cNvPr id="3" name="TextBox 2">
            <a:extLst>
              <a:ext uri="{FF2B5EF4-FFF2-40B4-BE49-F238E27FC236}">
                <a16:creationId xmlns:a16="http://schemas.microsoft.com/office/drawing/2014/main" id="{C530564C-640D-B9D7-F437-2380ACE602B2}"/>
              </a:ext>
            </a:extLst>
          </p:cNvPr>
          <p:cNvSpPr txBox="1"/>
          <p:nvPr/>
        </p:nvSpPr>
        <p:spPr>
          <a:xfrm>
            <a:off x="419725" y="1223501"/>
            <a:ext cx="11566087" cy="4401205"/>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i="0" dirty="0">
                <a:effectLst/>
                <a:latin typeface="neo sans arabic"/>
              </a:rPr>
              <a:t>Geographical spread of the </a:t>
            </a:r>
            <a:r>
              <a:rPr lang="en-US" sz="2000" dirty="0">
                <a:latin typeface="neo sans arabic"/>
              </a:rPr>
              <a:t>study population</a:t>
            </a:r>
            <a:endParaRPr lang="en-US" sz="2000" i="0" dirty="0">
              <a:effectLst/>
              <a:latin typeface="neo sans arabic"/>
            </a:endParaRPr>
          </a:p>
          <a:p>
            <a:pPr marL="342900" indent="-342900" algn="just" rtl="0">
              <a:lnSpc>
                <a:spcPct val="200000"/>
              </a:lnSpc>
              <a:buFont typeface="Arial" panose="020B0604020202020204" pitchFamily="34" charset="0"/>
              <a:buChar char="•"/>
            </a:pPr>
            <a:r>
              <a:rPr lang="en-US" sz="2000" i="0" dirty="0">
                <a:effectLst/>
                <a:latin typeface="neo sans arabic"/>
              </a:rPr>
              <a:t>Difficulty identifying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Time factor</a:t>
            </a:r>
          </a:p>
          <a:p>
            <a:pPr marL="342900" indent="-342900" algn="just" rtl="0">
              <a:lnSpc>
                <a:spcPct val="200000"/>
              </a:lnSpc>
              <a:buFont typeface="Arial" panose="020B0604020202020204" pitchFamily="34" charset="0"/>
              <a:buChar char="•"/>
            </a:pPr>
            <a:r>
              <a:rPr lang="en-US" sz="2000" dirty="0">
                <a:latin typeface="neo sans arabic"/>
              </a:rPr>
              <a:t>C</a:t>
            </a:r>
            <a:r>
              <a:rPr lang="en-US" sz="2000" i="0" dirty="0">
                <a:effectLst/>
                <a:latin typeface="neo sans arabic"/>
              </a:rPr>
              <a:t>ost element</a:t>
            </a:r>
          </a:p>
          <a:p>
            <a:pPr marL="342900" indent="-342900" algn="just" rtl="0">
              <a:lnSpc>
                <a:spcPct val="200000"/>
              </a:lnSpc>
              <a:buFont typeface="Arial" panose="020B0604020202020204" pitchFamily="34" charset="0"/>
              <a:buChar char="•"/>
            </a:pPr>
            <a:r>
              <a:rPr lang="en-US" sz="2000" i="0" dirty="0">
                <a:effectLst/>
                <a:latin typeface="neo sans arabic"/>
              </a:rPr>
              <a:t>Changes in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control and supervision</a:t>
            </a:r>
          </a:p>
          <a:p>
            <a:pPr marL="342900" indent="-342900" algn="just" rtl="0">
              <a:lnSpc>
                <a:spcPct val="200000"/>
              </a:lnSpc>
              <a:buFont typeface="Arial" panose="020B0604020202020204" pitchFamily="34" charset="0"/>
              <a:buChar char="•"/>
            </a:pPr>
            <a:r>
              <a:rPr lang="en-US" sz="2000" i="0" dirty="0">
                <a:effectLst/>
                <a:latin typeface="neo sans arabic"/>
              </a:rPr>
              <a:t>The extent of the homogeneity of the Study Population</a:t>
            </a:r>
          </a:p>
        </p:txBody>
      </p:sp>
    </p:spTree>
    <p:extLst>
      <p:ext uri="{BB962C8B-B14F-4D97-AF65-F5344CB8AC3E}">
        <p14:creationId xmlns:p14="http://schemas.microsoft.com/office/powerpoint/2010/main" val="3862115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914360" y="266773"/>
            <a:ext cx="2597762" cy="584775"/>
          </a:xfrm>
          <a:prstGeom prst="rect">
            <a:avLst/>
          </a:prstGeom>
          <a:noFill/>
        </p:spPr>
        <p:txBody>
          <a:bodyPr wrap="none" rtlCol="0">
            <a:spAutoFit/>
          </a:bodyPr>
          <a:lstStyle/>
          <a:p>
            <a:r>
              <a:rPr lang="en-US" sz="3200" b="1" dirty="0">
                <a:solidFill>
                  <a:srgbClr val="00B0F0"/>
                </a:solidFill>
                <a:latin typeface="Times New Roman" pitchFamily="18" charset="0"/>
                <a:cs typeface="Times New Roman" pitchFamily="18" charset="0"/>
              </a:rPr>
              <a:t>Sample Types</a:t>
            </a:r>
            <a:endParaRPr lang="en-US" sz="3200" b="1" dirty="0">
              <a:solidFill>
                <a:srgbClr val="00B0F0"/>
              </a:solidFill>
            </a:endParaRPr>
          </a:p>
        </p:txBody>
      </p:sp>
      <p:graphicFrame>
        <p:nvGraphicFramePr>
          <p:cNvPr id="5" name="Diagram 4">
            <a:extLst>
              <a:ext uri="{FF2B5EF4-FFF2-40B4-BE49-F238E27FC236}">
                <a16:creationId xmlns:a16="http://schemas.microsoft.com/office/drawing/2014/main" id="{3BDD9598-3895-64BE-F77D-AE87732AAF56}"/>
              </a:ext>
            </a:extLst>
          </p:cNvPr>
          <p:cNvGraphicFramePr/>
          <p:nvPr/>
        </p:nvGraphicFramePr>
        <p:xfrm>
          <a:off x="2060650" y="1170495"/>
          <a:ext cx="7416824" cy="5128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20840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A866FDB-7D60-CF98-BF94-0A024F60313E}"/>
              </a:ext>
            </a:extLst>
          </p:cNvPr>
          <p:cNvSpPr txBox="1"/>
          <p:nvPr/>
        </p:nvSpPr>
        <p:spPr>
          <a:xfrm>
            <a:off x="2667979" y="559161"/>
            <a:ext cx="5745292" cy="584775"/>
          </a:xfrm>
          <a:prstGeom prst="rect">
            <a:avLst/>
          </a:prstGeom>
          <a:noFill/>
        </p:spPr>
        <p:txBody>
          <a:bodyPr wrap="none" rtlCol="0">
            <a:spAutoFit/>
          </a:bodyPr>
          <a:lstStyle/>
          <a:p>
            <a:pPr algn="ctr" rtl="1" eaLnBrk="1" hangingPunct="1">
              <a:defRPr/>
            </a:pPr>
            <a:r>
              <a:rPr lang="en-US" sz="3200" b="1" dirty="0">
                <a:solidFill>
                  <a:srgbClr val="00B0F0"/>
                </a:solidFill>
              </a:rPr>
              <a:t>1. Random (Probability) Samples</a:t>
            </a:r>
            <a:endParaRPr lang="ar-SA" sz="3200" b="1" dirty="0">
              <a:solidFill>
                <a:srgbClr val="00B0F0"/>
              </a:solidFill>
            </a:endParaRPr>
          </a:p>
        </p:txBody>
      </p:sp>
      <p:sp>
        <p:nvSpPr>
          <p:cNvPr id="3" name="TextBox 2">
            <a:extLst>
              <a:ext uri="{FF2B5EF4-FFF2-40B4-BE49-F238E27FC236}">
                <a16:creationId xmlns:a16="http://schemas.microsoft.com/office/drawing/2014/main" id="{866AC9BD-2FF6-98CE-EFA5-98248E385E18}"/>
              </a:ext>
            </a:extLst>
          </p:cNvPr>
          <p:cNvSpPr txBox="1"/>
          <p:nvPr/>
        </p:nvSpPr>
        <p:spPr>
          <a:xfrm>
            <a:off x="269823" y="1522049"/>
            <a:ext cx="11752287" cy="5078313"/>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dirty="0"/>
              <a:t>It depends on the equality of the probabilities of choosing any member of the original community.</a:t>
            </a:r>
          </a:p>
          <a:p>
            <a:pPr marL="342900" indent="-342900" algn="just">
              <a:lnSpc>
                <a:spcPct val="150000"/>
              </a:lnSpc>
              <a:buFont typeface="Wingdings" panose="05000000000000000000" pitchFamily="2" charset="2"/>
              <a:buChar char="q"/>
            </a:pPr>
            <a:r>
              <a:rPr lang="en-US" sz="2400" dirty="0"/>
              <a:t>  Randomness is the researcher's way of achieving parity between individuals.</a:t>
            </a:r>
          </a:p>
          <a:p>
            <a:pPr marL="342900" indent="-342900" algn="just">
              <a:lnSpc>
                <a:spcPct val="150000"/>
              </a:lnSpc>
              <a:buFont typeface="Wingdings" panose="05000000000000000000" pitchFamily="2" charset="2"/>
              <a:buChar char="q"/>
            </a:pPr>
            <a:r>
              <a:rPr lang="en-US" sz="2400" dirty="0"/>
              <a:t>  The researcher is given a representative sample of its population at a lower cost while avoiding the researcher’s selection bias and the resulting problems that question the validity of the results.</a:t>
            </a:r>
          </a:p>
          <a:p>
            <a:pPr marL="342900" indent="-342900" algn="just">
              <a:lnSpc>
                <a:spcPct val="150000"/>
              </a:lnSpc>
              <a:buFont typeface="Wingdings" panose="05000000000000000000" pitchFamily="2" charset="2"/>
              <a:buChar char="q"/>
            </a:pPr>
            <a:r>
              <a:rPr lang="en-US" sz="2400" dirty="0"/>
              <a:t>  The probability samples participate in defining the study population, preparing a list of its components, and then choosing a sample of sufficient size to represent the characteristics of the population.</a:t>
            </a:r>
          </a:p>
        </p:txBody>
      </p:sp>
    </p:spTree>
    <p:extLst>
      <p:ext uri="{BB962C8B-B14F-4D97-AF65-F5344CB8AC3E}">
        <p14:creationId xmlns:p14="http://schemas.microsoft.com/office/powerpoint/2010/main" val="3867432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B4BFFBD-BA3B-F970-6D39-C7C626129CDD}"/>
              </a:ext>
            </a:extLst>
          </p:cNvPr>
          <p:cNvSpPr txBox="1"/>
          <p:nvPr/>
        </p:nvSpPr>
        <p:spPr>
          <a:xfrm>
            <a:off x="2936744" y="556320"/>
            <a:ext cx="4992072" cy="584775"/>
          </a:xfrm>
          <a:prstGeom prst="rect">
            <a:avLst/>
          </a:prstGeom>
          <a:noFill/>
        </p:spPr>
        <p:txBody>
          <a:bodyPr wrap="none" rtlCol="0">
            <a:spAutoFit/>
          </a:bodyPr>
          <a:lstStyle/>
          <a:p>
            <a:r>
              <a:rPr lang="en-US" sz="3200" b="1" dirty="0">
                <a:solidFill>
                  <a:srgbClr val="00B0F0"/>
                </a:solidFill>
              </a:rPr>
              <a:t>1.1 Simple Random Samples</a:t>
            </a:r>
            <a:endParaRPr lang="ar-SA" sz="3200" b="1" dirty="0">
              <a:solidFill>
                <a:srgbClr val="00B0F0"/>
              </a:solidFill>
            </a:endParaRPr>
          </a:p>
        </p:txBody>
      </p:sp>
      <p:sp>
        <p:nvSpPr>
          <p:cNvPr id="3" name="TextBox 2">
            <a:extLst>
              <a:ext uri="{FF2B5EF4-FFF2-40B4-BE49-F238E27FC236}">
                <a16:creationId xmlns:a16="http://schemas.microsoft.com/office/drawing/2014/main" id="{FB0EC216-5307-4FB0-F4D0-E738A2FA2F19}"/>
              </a:ext>
            </a:extLst>
          </p:cNvPr>
          <p:cNvSpPr txBox="1"/>
          <p:nvPr/>
        </p:nvSpPr>
        <p:spPr>
          <a:xfrm>
            <a:off x="479685" y="1557882"/>
            <a:ext cx="10829732" cy="4524315"/>
          </a:xfrm>
          <a:prstGeom prst="rect">
            <a:avLst/>
          </a:prstGeom>
          <a:noFill/>
        </p:spPr>
        <p:txBody>
          <a:bodyPr wrap="square">
            <a:spAutoFit/>
          </a:bodyPr>
          <a:lstStyle/>
          <a:p>
            <a:pPr algn="just">
              <a:lnSpc>
                <a:spcPct val="200000"/>
              </a:lnSpc>
              <a:buFont typeface="Arial" panose="020B0604020202020204" pitchFamily="34" charset="0"/>
              <a:buChar char="•"/>
            </a:pPr>
            <a:r>
              <a:rPr lang="en-US" sz="2400" dirty="0"/>
              <a:t> A simple random sample is a technique for selecting a subgroup of a population where the prospect of getting selected is equal for all the population members.</a:t>
            </a:r>
          </a:p>
          <a:p>
            <a:pPr algn="just">
              <a:lnSpc>
                <a:spcPct val="200000"/>
              </a:lnSpc>
              <a:buFont typeface="Arial" panose="020B0604020202020204" pitchFamily="34" charset="0"/>
              <a:buChar char="•"/>
            </a:pPr>
            <a:r>
              <a:rPr lang="en-US" sz="2400" dirty="0"/>
              <a:t> Since the sample is selected randomly or by chance, a simple random sample fairly represents the characteristics of the population under study.</a:t>
            </a:r>
          </a:p>
          <a:p>
            <a:pPr algn="just">
              <a:lnSpc>
                <a:spcPct val="200000"/>
              </a:lnSpc>
              <a:buFont typeface="Arial" panose="020B0604020202020204" pitchFamily="34" charset="0"/>
              <a:buChar char="•"/>
            </a:pPr>
            <a:r>
              <a:rPr lang="en-US" sz="2400" dirty="0"/>
              <a:t> A simple random sample can be chosen randomly from any defined population, assuming that every member is eligible to be picked.</a:t>
            </a:r>
            <a:endParaRPr lang="en-US" sz="2400" i="0" dirty="0">
              <a:effectLst/>
              <a:latin typeface="+mj-lt"/>
            </a:endParaRPr>
          </a:p>
        </p:txBody>
      </p:sp>
    </p:spTree>
    <p:extLst>
      <p:ext uri="{BB962C8B-B14F-4D97-AF65-F5344CB8AC3E}">
        <p14:creationId xmlns:p14="http://schemas.microsoft.com/office/powerpoint/2010/main" val="1219752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2C17545-57FB-19AB-8F77-C2C630EF7820}"/>
              </a:ext>
            </a:extLst>
          </p:cNvPr>
          <p:cNvSpPr txBox="1"/>
          <p:nvPr/>
        </p:nvSpPr>
        <p:spPr>
          <a:xfrm>
            <a:off x="2936744" y="556320"/>
            <a:ext cx="4992072" cy="584775"/>
          </a:xfrm>
          <a:prstGeom prst="rect">
            <a:avLst/>
          </a:prstGeom>
          <a:noFill/>
        </p:spPr>
        <p:txBody>
          <a:bodyPr wrap="none" rtlCol="0">
            <a:spAutoFit/>
          </a:bodyPr>
          <a:lstStyle/>
          <a:p>
            <a:r>
              <a:rPr lang="en-US" sz="3200" b="1" dirty="0">
                <a:solidFill>
                  <a:srgbClr val="00B0F0"/>
                </a:solidFill>
              </a:rPr>
              <a:t>1.1 Simple Random Samples</a:t>
            </a:r>
            <a:endParaRPr lang="ar-SA" sz="3200" b="1" dirty="0">
              <a:solidFill>
                <a:srgbClr val="00B0F0"/>
              </a:solidFill>
            </a:endParaRPr>
          </a:p>
        </p:txBody>
      </p:sp>
      <p:sp>
        <p:nvSpPr>
          <p:cNvPr id="3" name="TextBox 2">
            <a:extLst>
              <a:ext uri="{FF2B5EF4-FFF2-40B4-BE49-F238E27FC236}">
                <a16:creationId xmlns:a16="http://schemas.microsoft.com/office/drawing/2014/main" id="{6AFAF19F-9205-4491-CE91-78F58E4F39F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F9D7F1C1-FA56-ACF6-5571-F58AA761AFB9}"/>
              </a:ext>
            </a:extLst>
          </p:cNvPr>
          <p:cNvSpPr txBox="1"/>
          <p:nvPr/>
        </p:nvSpPr>
        <p:spPr>
          <a:xfrm>
            <a:off x="464695" y="1511539"/>
            <a:ext cx="11257613" cy="4420890"/>
          </a:xfrm>
          <a:prstGeom prst="rect">
            <a:avLst/>
          </a:prstGeom>
          <a:noFill/>
        </p:spPr>
        <p:txBody>
          <a:bodyPr wrap="square">
            <a:spAutoFit/>
          </a:bodyPr>
          <a:lstStyle/>
          <a:p>
            <a:pPr algn="just">
              <a:lnSpc>
                <a:spcPct val="200000"/>
              </a:lnSpc>
            </a:pPr>
            <a:r>
              <a:rPr lang="en-US" sz="2400" b="1" dirty="0"/>
              <a:t>Lottery method</a:t>
            </a:r>
          </a:p>
          <a:p>
            <a:pPr algn="just">
              <a:lnSpc>
                <a:spcPct val="200000"/>
              </a:lnSpc>
            </a:pPr>
            <a:r>
              <a:rPr lang="en-US" sz="2400" dirty="0"/>
              <a:t>When the population list is prepared, each member of the population is marked with a number. The numbers are drawn randomly from the box to select samples. In our example, the researcher must choose 300 students from 15,000. All the students are assigned a number. The researcher will randomly draw 300 numbers out of a box filled with numbers from 1 to 15,000.</a:t>
            </a:r>
          </a:p>
        </p:txBody>
      </p:sp>
    </p:spTree>
    <p:extLst>
      <p:ext uri="{BB962C8B-B14F-4D97-AF65-F5344CB8AC3E}">
        <p14:creationId xmlns:p14="http://schemas.microsoft.com/office/powerpoint/2010/main" val="2614926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0D52964-5536-7333-2228-476E31C921FE}"/>
              </a:ext>
            </a:extLst>
          </p:cNvPr>
          <p:cNvSpPr txBox="1"/>
          <p:nvPr/>
        </p:nvSpPr>
        <p:spPr>
          <a:xfrm>
            <a:off x="2023597" y="626290"/>
            <a:ext cx="7596310" cy="584775"/>
          </a:xfrm>
          <a:prstGeom prst="rect">
            <a:avLst/>
          </a:prstGeom>
          <a:noFill/>
        </p:spPr>
        <p:txBody>
          <a:bodyPr wrap="none" rtlCol="0">
            <a:spAutoFit/>
          </a:bodyPr>
          <a:lstStyle/>
          <a:p>
            <a:r>
              <a:rPr lang="en-US" sz="3200" b="1" dirty="0">
                <a:solidFill>
                  <a:srgbClr val="00B0F0"/>
                </a:solidFill>
              </a:rPr>
              <a:t> 1.1 Advantages of Simple Random Samples</a:t>
            </a:r>
            <a:endParaRPr lang="ar-SA" sz="3200" b="1" dirty="0">
              <a:solidFill>
                <a:srgbClr val="00B0F0"/>
              </a:solidFill>
            </a:endParaRPr>
          </a:p>
        </p:txBody>
      </p:sp>
      <p:sp>
        <p:nvSpPr>
          <p:cNvPr id="3" name="TextBox 2">
            <a:extLst>
              <a:ext uri="{FF2B5EF4-FFF2-40B4-BE49-F238E27FC236}">
                <a16:creationId xmlns:a16="http://schemas.microsoft.com/office/drawing/2014/main" id="{291837C7-BA6B-0464-0E9A-DF1E4F268416}"/>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9EC8EBAE-DE8A-DDFE-DE63-05E7AB25E8D4}"/>
              </a:ext>
            </a:extLst>
          </p:cNvPr>
          <p:cNvSpPr txBox="1"/>
          <p:nvPr/>
        </p:nvSpPr>
        <p:spPr>
          <a:xfrm>
            <a:off x="719528" y="1511539"/>
            <a:ext cx="10481939" cy="44012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Study Population items have equal chances of selection.</a:t>
            </a:r>
          </a:p>
          <a:p>
            <a:pPr marL="342900" indent="-342900" algn="just">
              <a:lnSpc>
                <a:spcPct val="200000"/>
              </a:lnSpc>
              <a:buFont typeface="Arial" panose="020B0604020202020204" pitchFamily="34" charset="0"/>
              <a:buChar char="•"/>
            </a:pPr>
            <a:r>
              <a:rPr lang="en-US" sz="2000" dirty="0"/>
              <a:t>Don't be bound by a specific order or planned system.</a:t>
            </a:r>
          </a:p>
          <a:p>
            <a:pPr marL="342900" indent="-342900" algn="just">
              <a:lnSpc>
                <a:spcPct val="200000"/>
              </a:lnSpc>
              <a:buFont typeface="Arial" panose="020B0604020202020204" pitchFamily="34" charset="0"/>
              <a:buChar char="•"/>
            </a:pPr>
            <a:r>
              <a:rPr lang="en-US" sz="2000" dirty="0"/>
              <a:t>No prior knowledge of the study population is required.</a:t>
            </a:r>
          </a:p>
          <a:p>
            <a:pPr marL="342900" indent="-342900" algn="just">
              <a:lnSpc>
                <a:spcPct val="200000"/>
              </a:lnSpc>
              <a:buFont typeface="Arial" panose="020B0604020202020204" pitchFamily="34" charset="0"/>
              <a:buChar char="•"/>
            </a:pPr>
            <a:r>
              <a:rPr lang="en-US" sz="2000" dirty="0"/>
              <a:t>Due to its reliance on the law of probability, it avoids bias.</a:t>
            </a:r>
          </a:p>
          <a:p>
            <a:pPr marL="342900" indent="-342900" algn="just">
              <a:lnSpc>
                <a:spcPct val="200000"/>
              </a:lnSpc>
              <a:buFont typeface="Arial" panose="020B0604020202020204" pitchFamily="34" charset="0"/>
              <a:buChar char="•"/>
            </a:pPr>
            <a:r>
              <a:rPr lang="en-US" sz="2000" dirty="0"/>
              <a:t>The sample can be pulled easily from lists that include data on the study population.</a:t>
            </a:r>
          </a:p>
          <a:p>
            <a:pPr marL="342900" indent="-342900" algn="just">
              <a:lnSpc>
                <a:spcPct val="200000"/>
              </a:lnSpc>
              <a:buFont typeface="Arial" panose="020B0604020202020204" pitchFamily="34" charset="0"/>
              <a:buChar char="•"/>
            </a:pPr>
            <a:r>
              <a:rPr lang="en-US" sz="2000" dirty="0"/>
              <a:t>Low sampling error as it requires the homogeneity of the study population.</a:t>
            </a:r>
          </a:p>
          <a:p>
            <a:pPr marL="342900" indent="-342900" algn="just">
              <a:lnSpc>
                <a:spcPct val="200000"/>
              </a:lnSpc>
              <a:buFont typeface="Arial" panose="020B0604020202020204" pitchFamily="34" charset="0"/>
              <a:buChar char="•"/>
            </a:pPr>
            <a:r>
              <a:rPr lang="en-US" sz="2000" dirty="0"/>
              <a:t>Using computer programs for selection can save time, effort, and money.</a:t>
            </a:r>
          </a:p>
        </p:txBody>
      </p:sp>
    </p:spTree>
    <p:extLst>
      <p:ext uri="{BB962C8B-B14F-4D97-AF65-F5344CB8AC3E}">
        <p14:creationId xmlns:p14="http://schemas.microsoft.com/office/powerpoint/2010/main" val="3778525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D852C36-64BE-1EFA-BECD-19208BAFF01C}"/>
              </a:ext>
            </a:extLst>
          </p:cNvPr>
          <p:cNvSpPr txBox="1"/>
          <p:nvPr/>
        </p:nvSpPr>
        <p:spPr>
          <a:xfrm>
            <a:off x="1963636" y="716230"/>
            <a:ext cx="7453644" cy="584775"/>
          </a:xfrm>
          <a:prstGeom prst="rect">
            <a:avLst/>
          </a:prstGeom>
          <a:noFill/>
        </p:spPr>
        <p:txBody>
          <a:bodyPr wrap="none" rtlCol="0">
            <a:spAutoFit/>
          </a:bodyPr>
          <a:lstStyle/>
          <a:p>
            <a:r>
              <a:rPr lang="en-US" sz="3200" b="1" dirty="0">
                <a:solidFill>
                  <a:srgbClr val="00B0F0"/>
                </a:solidFill>
              </a:rPr>
              <a:t> Disadvantages of Simple Random Samples</a:t>
            </a:r>
            <a:endParaRPr lang="ar-SA" sz="3200" b="1" dirty="0">
              <a:solidFill>
                <a:srgbClr val="00B0F0"/>
              </a:solidFill>
            </a:endParaRPr>
          </a:p>
        </p:txBody>
      </p:sp>
      <p:sp>
        <p:nvSpPr>
          <p:cNvPr id="3" name="TextBox 2">
            <a:extLst>
              <a:ext uri="{FF2B5EF4-FFF2-40B4-BE49-F238E27FC236}">
                <a16:creationId xmlns:a16="http://schemas.microsoft.com/office/drawing/2014/main" id="{B595A2C7-680E-66B5-44D0-FD7EB1BEEB51}"/>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7F13F8A-C805-63B7-91C9-4D06E4C10AE5}"/>
              </a:ext>
            </a:extLst>
          </p:cNvPr>
          <p:cNvSpPr txBox="1"/>
          <p:nvPr/>
        </p:nvSpPr>
        <p:spPr>
          <a:xfrm>
            <a:off x="374754" y="1511539"/>
            <a:ext cx="11467475" cy="3785652"/>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Tables of random numbers are tedious, especially if the sample is large.</a:t>
            </a:r>
          </a:p>
          <a:p>
            <a:pPr marL="342900" indent="-342900" algn="just">
              <a:lnSpc>
                <a:spcPct val="200000"/>
              </a:lnSpc>
              <a:buFont typeface="Arial" panose="020B0604020202020204" pitchFamily="34" charset="0"/>
              <a:buChar char="•"/>
            </a:pPr>
            <a:r>
              <a:rPr lang="en-US" sz="2400" dirty="0"/>
              <a:t>Advanced lists are not available for the study community, and if they are, they are usually inaccurate</a:t>
            </a:r>
          </a:p>
          <a:p>
            <a:pPr marL="342900" indent="-342900" algn="just">
              <a:lnSpc>
                <a:spcPct val="200000"/>
              </a:lnSpc>
              <a:buFont typeface="Arial" panose="020B0604020202020204" pitchFamily="34" charset="0"/>
              <a:buChar char="•"/>
            </a:pPr>
            <a:r>
              <a:rPr lang="en-US" sz="2400" dirty="0"/>
              <a:t>In the case of uncertainty about the homogeneity of the study population, the results obtained may lead to errors.</a:t>
            </a:r>
          </a:p>
        </p:txBody>
      </p:sp>
    </p:spTree>
    <p:extLst>
      <p:ext uri="{BB962C8B-B14F-4D97-AF65-F5344CB8AC3E}">
        <p14:creationId xmlns:p14="http://schemas.microsoft.com/office/powerpoint/2010/main" val="402028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F082654-96DF-50AB-C0E2-BEBD3A13EE46}"/>
              </a:ext>
            </a:extLst>
          </p:cNvPr>
          <p:cNvSpPr txBox="1"/>
          <p:nvPr/>
        </p:nvSpPr>
        <p:spPr>
          <a:xfrm>
            <a:off x="3567644" y="630770"/>
            <a:ext cx="4168705" cy="584775"/>
          </a:xfrm>
          <a:prstGeom prst="rect">
            <a:avLst/>
          </a:prstGeom>
          <a:noFill/>
        </p:spPr>
        <p:txBody>
          <a:bodyPr wrap="none" rtlCol="0">
            <a:spAutoFit/>
          </a:bodyPr>
          <a:lstStyle/>
          <a:p>
            <a:r>
              <a:rPr lang="en-US" sz="3200" b="1" dirty="0">
                <a:solidFill>
                  <a:srgbClr val="00B0F0"/>
                </a:solidFill>
              </a:rPr>
              <a:t>  1.2 Systematic Sample</a:t>
            </a:r>
            <a:endParaRPr lang="ar-SA" sz="3200" b="1" dirty="0">
              <a:solidFill>
                <a:srgbClr val="00B0F0"/>
              </a:solidFill>
            </a:endParaRPr>
          </a:p>
        </p:txBody>
      </p:sp>
      <p:sp>
        <p:nvSpPr>
          <p:cNvPr id="3" name="TextBox 2">
            <a:extLst>
              <a:ext uri="{FF2B5EF4-FFF2-40B4-BE49-F238E27FC236}">
                <a16:creationId xmlns:a16="http://schemas.microsoft.com/office/drawing/2014/main" id="{053B232F-5171-E00C-A6AE-9F1636CF43C1}"/>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85364C9-98F7-BC7C-D82D-8A7DC133886B}"/>
              </a:ext>
            </a:extLst>
          </p:cNvPr>
          <p:cNvSpPr txBox="1"/>
          <p:nvPr/>
        </p:nvSpPr>
        <p:spPr>
          <a:xfrm>
            <a:off x="194873" y="1746675"/>
            <a:ext cx="11467476" cy="353943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t>In which the individual is selected from the sample randomly, then the researcher proceeds to choose the rest of the cases on regular or equal numerical dimensions between the cases so that the distance between any two successive units is fixed in all cases 0.</a:t>
            </a:r>
          </a:p>
        </p:txBody>
      </p:sp>
    </p:spTree>
    <p:extLst>
      <p:ext uri="{BB962C8B-B14F-4D97-AF65-F5344CB8AC3E}">
        <p14:creationId xmlns:p14="http://schemas.microsoft.com/office/powerpoint/2010/main" val="1373969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B2ECF91-A091-B4A4-9F82-0C52D38C20EB}"/>
              </a:ext>
            </a:extLst>
          </p:cNvPr>
          <p:cNvSpPr txBox="1"/>
          <p:nvPr/>
        </p:nvSpPr>
        <p:spPr>
          <a:xfrm>
            <a:off x="3567644" y="525840"/>
            <a:ext cx="4168705" cy="584775"/>
          </a:xfrm>
          <a:prstGeom prst="rect">
            <a:avLst/>
          </a:prstGeom>
          <a:noFill/>
        </p:spPr>
        <p:txBody>
          <a:bodyPr wrap="none" rtlCol="0">
            <a:spAutoFit/>
          </a:bodyPr>
          <a:lstStyle/>
          <a:p>
            <a:r>
              <a:rPr lang="en-US" sz="3200" b="1" dirty="0">
                <a:solidFill>
                  <a:srgbClr val="00B0F0"/>
                </a:solidFill>
              </a:rPr>
              <a:t>  1.2 Systematic Sample</a:t>
            </a:r>
            <a:endParaRPr lang="ar-SA" sz="3200" b="1" dirty="0">
              <a:solidFill>
                <a:srgbClr val="00B0F0"/>
              </a:solidFill>
            </a:endParaRPr>
          </a:p>
        </p:txBody>
      </p:sp>
      <p:sp>
        <p:nvSpPr>
          <p:cNvPr id="3" name="TextBox 2">
            <a:extLst>
              <a:ext uri="{FF2B5EF4-FFF2-40B4-BE49-F238E27FC236}">
                <a16:creationId xmlns:a16="http://schemas.microsoft.com/office/drawing/2014/main" id="{5002D4A7-9AF3-7CFD-2D9A-F1C9C8779B8C}"/>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430E187-99D7-2331-544D-538FC644C89E}"/>
              </a:ext>
            </a:extLst>
          </p:cNvPr>
          <p:cNvSpPr txBox="1"/>
          <p:nvPr/>
        </p:nvSpPr>
        <p:spPr>
          <a:xfrm>
            <a:off x="389744" y="1511539"/>
            <a:ext cx="11692327" cy="3970318"/>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u="sng" dirty="0"/>
              <a:t>We follow the following steps:</a:t>
            </a:r>
          </a:p>
          <a:p>
            <a:pPr algn="just">
              <a:lnSpc>
                <a:spcPct val="150000"/>
              </a:lnSpc>
            </a:pPr>
            <a:r>
              <a:rPr lang="en-US" sz="2400" dirty="0"/>
              <a:t>     1- Determine the original community (N)</a:t>
            </a:r>
          </a:p>
          <a:p>
            <a:pPr algn="just">
              <a:lnSpc>
                <a:spcPct val="150000"/>
              </a:lnSpc>
            </a:pPr>
            <a:r>
              <a:rPr lang="en-US" sz="2400" dirty="0"/>
              <a:t>     2- Determine the desired sample size (n)</a:t>
            </a:r>
          </a:p>
          <a:p>
            <a:pPr algn="just">
              <a:lnSpc>
                <a:spcPct val="150000"/>
              </a:lnSpc>
            </a:pPr>
            <a:r>
              <a:rPr lang="en-US" sz="2400" dirty="0"/>
              <a:t>     3- Determining the </a:t>
            </a:r>
            <a:r>
              <a:rPr lang="en-US" sz="2400" b="1" u="sng" dirty="0"/>
              <a:t>skip interval</a:t>
            </a:r>
            <a:r>
              <a:rPr lang="en-US" sz="2400" dirty="0"/>
              <a:t> (the distance between the sample members) through K = N/n</a:t>
            </a:r>
          </a:p>
          <a:p>
            <a:pPr algn="just">
              <a:lnSpc>
                <a:spcPct val="150000"/>
              </a:lnSpc>
            </a:pPr>
            <a:r>
              <a:rPr lang="en-US" sz="2400" dirty="0"/>
              <a:t>     4- Randomly choose a number between (1 and the value of K)</a:t>
            </a:r>
          </a:p>
          <a:p>
            <a:pPr algn="just">
              <a:lnSpc>
                <a:spcPct val="150000"/>
              </a:lnSpc>
            </a:pPr>
            <a:r>
              <a:rPr lang="en-US" sz="2400" dirty="0"/>
              <a:t>     5- Add to the chosen number the value of K regularly to get the sample you want</a:t>
            </a:r>
          </a:p>
        </p:txBody>
      </p:sp>
    </p:spTree>
    <p:extLst>
      <p:ext uri="{BB962C8B-B14F-4D97-AF65-F5344CB8AC3E}">
        <p14:creationId xmlns:p14="http://schemas.microsoft.com/office/powerpoint/2010/main" val="11968115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7178E75-5A7E-1FE7-026B-6DE2F8F9801D}"/>
              </a:ext>
            </a:extLst>
          </p:cNvPr>
          <p:cNvSpPr txBox="1"/>
          <p:nvPr/>
        </p:nvSpPr>
        <p:spPr>
          <a:xfrm>
            <a:off x="3567644" y="525840"/>
            <a:ext cx="4168705" cy="584775"/>
          </a:xfrm>
          <a:prstGeom prst="rect">
            <a:avLst/>
          </a:prstGeom>
          <a:noFill/>
        </p:spPr>
        <p:txBody>
          <a:bodyPr wrap="none" rtlCol="0">
            <a:spAutoFit/>
          </a:bodyPr>
          <a:lstStyle/>
          <a:p>
            <a:r>
              <a:rPr lang="en-US" sz="3200" b="1" dirty="0">
                <a:solidFill>
                  <a:srgbClr val="00B0F0"/>
                </a:solidFill>
              </a:rPr>
              <a:t>  1.2 Systematic Sample</a:t>
            </a:r>
            <a:endParaRPr lang="ar-SA" sz="3200" b="1" dirty="0">
              <a:solidFill>
                <a:srgbClr val="00B0F0"/>
              </a:solidFill>
            </a:endParaRPr>
          </a:p>
        </p:txBody>
      </p:sp>
      <p:sp>
        <p:nvSpPr>
          <p:cNvPr id="3" name="TextBox 2">
            <a:extLst>
              <a:ext uri="{FF2B5EF4-FFF2-40B4-BE49-F238E27FC236}">
                <a16:creationId xmlns:a16="http://schemas.microsoft.com/office/drawing/2014/main" id="{FE6EC1C8-1F04-4517-1A71-B098573E8990}"/>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D670FD49-FD17-C6EB-E8C0-839C62470860}"/>
              </a:ext>
            </a:extLst>
          </p:cNvPr>
          <p:cNvSpPr txBox="1"/>
          <p:nvPr/>
        </p:nvSpPr>
        <p:spPr>
          <a:xfrm>
            <a:off x="479684" y="1366507"/>
            <a:ext cx="11407515" cy="4524315"/>
          </a:xfrm>
          <a:prstGeom prst="rect">
            <a:avLst/>
          </a:prstGeom>
          <a:noFill/>
        </p:spPr>
        <p:txBody>
          <a:bodyPr wrap="square" rtlCol="0">
            <a:spAutoFit/>
          </a:bodyPr>
          <a:lstStyle/>
          <a:p>
            <a:pPr algn="just">
              <a:lnSpc>
                <a:spcPct val="150000"/>
              </a:lnSpc>
            </a:pPr>
            <a:r>
              <a:rPr lang="en-US" sz="2400" dirty="0"/>
              <a:t>Example: If the original population consists of (100) units, and we want to obtain a sample of (20) units, how can you achieve this using regular random sampling?</a:t>
            </a:r>
          </a:p>
          <a:p>
            <a:pPr algn="just">
              <a:lnSpc>
                <a:spcPct val="150000"/>
              </a:lnSpc>
            </a:pPr>
            <a:r>
              <a:rPr lang="en-US" sz="2400" dirty="0"/>
              <a:t> K = N/n</a:t>
            </a:r>
          </a:p>
          <a:p>
            <a:pPr algn="just">
              <a:lnSpc>
                <a:spcPct val="150000"/>
              </a:lnSpc>
            </a:pPr>
            <a:r>
              <a:rPr lang="en-US" sz="2400" dirty="0"/>
              <a:t> N=100 &amp; n=20         </a:t>
            </a:r>
          </a:p>
          <a:p>
            <a:pPr algn="just">
              <a:lnSpc>
                <a:spcPct val="150000"/>
              </a:lnSpc>
            </a:pPr>
            <a:r>
              <a:rPr lang="en-US" sz="2400" dirty="0"/>
              <a:t>K=100/20=5</a:t>
            </a:r>
          </a:p>
          <a:p>
            <a:pPr algn="just">
              <a:lnSpc>
                <a:spcPct val="150000"/>
              </a:lnSpc>
            </a:pPr>
            <a:r>
              <a:rPr lang="en-US" sz="2400" dirty="0"/>
              <a:t>Now choose a number between (1 and 5), let it be (4), and that is random, and we make the number (4) the starting point, and we add (5) to it constantly and regularly, so that the size of the selected sample becomes (20) individuals.</a:t>
            </a:r>
          </a:p>
        </p:txBody>
      </p:sp>
    </p:spTree>
    <p:extLst>
      <p:ext uri="{BB962C8B-B14F-4D97-AF65-F5344CB8AC3E}">
        <p14:creationId xmlns:p14="http://schemas.microsoft.com/office/powerpoint/2010/main" val="27173454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A9925B6-391A-C480-5238-9191B8C5DE1B}"/>
              </a:ext>
            </a:extLst>
          </p:cNvPr>
          <p:cNvSpPr txBox="1"/>
          <p:nvPr/>
        </p:nvSpPr>
        <p:spPr>
          <a:xfrm>
            <a:off x="3567644" y="525840"/>
            <a:ext cx="4168705" cy="584775"/>
          </a:xfrm>
          <a:prstGeom prst="rect">
            <a:avLst/>
          </a:prstGeom>
          <a:noFill/>
        </p:spPr>
        <p:txBody>
          <a:bodyPr wrap="none" rtlCol="0">
            <a:spAutoFit/>
          </a:bodyPr>
          <a:lstStyle/>
          <a:p>
            <a:r>
              <a:rPr lang="en-US" sz="3200" b="1" dirty="0">
                <a:solidFill>
                  <a:srgbClr val="00B0F0"/>
                </a:solidFill>
              </a:rPr>
              <a:t>  1.2 Systematic Sample</a:t>
            </a:r>
            <a:endParaRPr lang="ar-SA" sz="3200" b="1" dirty="0">
              <a:solidFill>
                <a:srgbClr val="00B0F0"/>
              </a:solidFill>
            </a:endParaRPr>
          </a:p>
        </p:txBody>
      </p:sp>
      <p:sp>
        <p:nvSpPr>
          <p:cNvPr id="3" name="TextBox 2">
            <a:extLst>
              <a:ext uri="{FF2B5EF4-FFF2-40B4-BE49-F238E27FC236}">
                <a16:creationId xmlns:a16="http://schemas.microsoft.com/office/drawing/2014/main" id="{1DE08E3F-17D1-3A1C-CCEC-295658DC4183}"/>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5" name="TextBox 4">
            <a:extLst>
              <a:ext uri="{FF2B5EF4-FFF2-40B4-BE49-F238E27FC236}">
                <a16:creationId xmlns:a16="http://schemas.microsoft.com/office/drawing/2014/main" id="{DD3CCACA-005D-3AAB-160B-A1B245EC8341}"/>
              </a:ext>
            </a:extLst>
          </p:cNvPr>
          <p:cNvSpPr txBox="1"/>
          <p:nvPr/>
        </p:nvSpPr>
        <p:spPr>
          <a:xfrm>
            <a:off x="269823" y="1511539"/>
            <a:ext cx="11317574" cy="3913059"/>
          </a:xfrm>
          <a:prstGeom prst="rect">
            <a:avLst/>
          </a:prstGeom>
          <a:noFill/>
        </p:spPr>
        <p:txBody>
          <a:bodyPr wrap="square">
            <a:spAutoFit/>
          </a:bodyPr>
          <a:lstStyle/>
          <a:p>
            <a:pPr algn="just">
              <a:lnSpc>
                <a:spcPct val="150000"/>
              </a:lnSpc>
            </a:pPr>
            <a:r>
              <a:rPr lang="en-US" sz="2400" dirty="0"/>
              <a:t>knowing that :</a:t>
            </a:r>
          </a:p>
          <a:p>
            <a:pPr marL="457200" indent="-457200" algn="just">
              <a:lnSpc>
                <a:spcPct val="150000"/>
              </a:lnSpc>
              <a:buFont typeface="+mj-lt"/>
              <a:buAutoNum type="arabicPeriod"/>
            </a:pPr>
            <a:r>
              <a:rPr lang="en-US" sz="2400" dirty="0"/>
              <a:t>The first case was randomly selected, which is (4)</a:t>
            </a:r>
          </a:p>
          <a:p>
            <a:pPr marL="457200" indent="-457200" algn="just">
              <a:lnSpc>
                <a:spcPct val="150000"/>
              </a:lnSpc>
              <a:buFont typeface="+mj-lt"/>
              <a:buAutoNum type="arabicPeriod"/>
            </a:pPr>
            <a:r>
              <a:rPr lang="en-US" sz="2400" dirty="0"/>
              <a:t>Second case = First case +  K = 4+5 = 9</a:t>
            </a:r>
          </a:p>
          <a:p>
            <a:pPr marL="457200" indent="-457200" algn="just">
              <a:lnSpc>
                <a:spcPct val="150000"/>
              </a:lnSpc>
              <a:buFont typeface="+mj-lt"/>
              <a:buAutoNum type="arabicPeriod"/>
            </a:pPr>
            <a:r>
              <a:rPr lang="en-US" sz="2400" dirty="0"/>
              <a:t>3rd case = 2nd case + K = 9 + 5 = 14</a:t>
            </a:r>
          </a:p>
          <a:p>
            <a:pPr marL="457200" indent="-457200" algn="just">
              <a:lnSpc>
                <a:spcPct val="150000"/>
              </a:lnSpc>
              <a:buFont typeface="+mj-lt"/>
              <a:buAutoNum type="arabicPeriod"/>
            </a:pPr>
            <a:r>
              <a:rPr lang="en-US" sz="2400" dirty="0"/>
              <a:t>Fourth case = Third case + K = 14 + 5 = 19</a:t>
            </a:r>
          </a:p>
          <a:p>
            <a:pPr algn="just">
              <a:lnSpc>
                <a:spcPct val="150000"/>
              </a:lnSpc>
            </a:pPr>
            <a:r>
              <a:rPr lang="en-US" sz="2400" dirty="0"/>
              <a:t>Thus, it becomes clear that to determine any unit, we must know the unit number that precedes it and then add to it the length of the category</a:t>
            </a:r>
          </a:p>
        </p:txBody>
      </p:sp>
    </p:spTree>
    <p:extLst>
      <p:ext uri="{BB962C8B-B14F-4D97-AF65-F5344CB8AC3E}">
        <p14:creationId xmlns:p14="http://schemas.microsoft.com/office/powerpoint/2010/main" val="287918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0AB5FEF-16E6-1EA0-76BE-2EA4E352BE46}"/>
              </a:ext>
            </a:extLst>
          </p:cNvPr>
          <p:cNvSpPr txBox="1"/>
          <p:nvPr/>
        </p:nvSpPr>
        <p:spPr>
          <a:xfrm>
            <a:off x="2920255" y="690065"/>
            <a:ext cx="6142964" cy="584775"/>
          </a:xfrm>
          <a:prstGeom prst="rect">
            <a:avLst/>
          </a:prstGeom>
          <a:noFill/>
        </p:spPr>
        <p:txBody>
          <a:bodyPr wrap="none" rtlCol="0">
            <a:spAutoFit/>
          </a:bodyPr>
          <a:lstStyle/>
          <a:p>
            <a:r>
              <a:rPr lang="en-US" sz="3200" b="1" dirty="0">
                <a:solidFill>
                  <a:srgbClr val="00B0F0"/>
                </a:solidFill>
              </a:rPr>
              <a:t> 1.2 Advantages Systematic Sample</a:t>
            </a:r>
            <a:endParaRPr lang="ar-SA" sz="3200" b="1" dirty="0">
              <a:solidFill>
                <a:srgbClr val="00B0F0"/>
              </a:solidFill>
            </a:endParaRPr>
          </a:p>
        </p:txBody>
      </p:sp>
      <p:sp>
        <p:nvSpPr>
          <p:cNvPr id="3" name="TextBox 2">
            <a:extLst>
              <a:ext uri="{FF2B5EF4-FFF2-40B4-BE49-F238E27FC236}">
                <a16:creationId xmlns:a16="http://schemas.microsoft.com/office/drawing/2014/main" id="{E0A647AB-9B0F-30EE-F2AA-7C96C4E94E2F}"/>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07BA5B81-CC69-4E1B-BD3E-940599C81EA7}"/>
              </a:ext>
            </a:extLst>
          </p:cNvPr>
          <p:cNvSpPr txBox="1"/>
          <p:nvPr/>
        </p:nvSpPr>
        <p:spPr>
          <a:xfrm>
            <a:off x="1747097" y="1511539"/>
            <a:ext cx="7603091" cy="5159554"/>
          </a:xfrm>
          <a:prstGeom prst="rect">
            <a:avLst/>
          </a:prstGeom>
          <a:noFill/>
        </p:spPr>
        <p:txBody>
          <a:bodyPr wrap="square">
            <a:spAutoFit/>
          </a:bodyPr>
          <a:lstStyle/>
          <a:p>
            <a:pPr algn="l">
              <a:lnSpc>
                <a:spcPct val="200000"/>
              </a:lnSpc>
              <a:buFont typeface="Arial" panose="020B0604020202020204" pitchFamily="34" charset="0"/>
              <a:buChar char="•"/>
            </a:pPr>
            <a:r>
              <a:rPr lang="en-US" sz="24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4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4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4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4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4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400" b="0" i="0" dirty="0">
                <a:effectLst/>
                <a:cs typeface="Arial" panose="020B0604020202020204" pitchFamily="34" charset="0"/>
              </a:rPr>
              <a:t> Greater Risk of Data Manipulation</a:t>
            </a:r>
          </a:p>
        </p:txBody>
      </p:sp>
    </p:spTree>
    <p:extLst>
      <p:ext uri="{BB962C8B-B14F-4D97-AF65-F5344CB8AC3E}">
        <p14:creationId xmlns:p14="http://schemas.microsoft.com/office/powerpoint/2010/main" val="22742157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22A438C-27C6-E170-5719-D0E2FD1FF00B}"/>
              </a:ext>
            </a:extLst>
          </p:cNvPr>
          <p:cNvSpPr txBox="1"/>
          <p:nvPr/>
        </p:nvSpPr>
        <p:spPr>
          <a:xfrm>
            <a:off x="2920255" y="690065"/>
            <a:ext cx="6142964" cy="584775"/>
          </a:xfrm>
          <a:prstGeom prst="rect">
            <a:avLst/>
          </a:prstGeom>
          <a:noFill/>
        </p:spPr>
        <p:txBody>
          <a:bodyPr wrap="none" rtlCol="0">
            <a:spAutoFit/>
          </a:bodyPr>
          <a:lstStyle/>
          <a:p>
            <a:r>
              <a:rPr lang="en-US" sz="3200" b="1" dirty="0">
                <a:solidFill>
                  <a:srgbClr val="00B0F0"/>
                </a:solidFill>
              </a:rPr>
              <a:t> 1.2 Advantages Systematic Sample</a:t>
            </a:r>
            <a:endParaRPr lang="ar-SA" sz="3200" b="1" dirty="0">
              <a:solidFill>
                <a:srgbClr val="00B0F0"/>
              </a:solidFill>
            </a:endParaRPr>
          </a:p>
        </p:txBody>
      </p:sp>
      <p:sp>
        <p:nvSpPr>
          <p:cNvPr id="3" name="TextBox 2">
            <a:extLst>
              <a:ext uri="{FF2B5EF4-FFF2-40B4-BE49-F238E27FC236}">
                <a16:creationId xmlns:a16="http://schemas.microsoft.com/office/drawing/2014/main" id="{0B289D76-646A-A0F7-AAF6-88D5F07A39C7}"/>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6A2B7789-EAC7-91DD-B960-F5125B6EEBDC}"/>
              </a:ext>
            </a:extLst>
          </p:cNvPr>
          <p:cNvSpPr txBox="1"/>
          <p:nvPr/>
        </p:nvSpPr>
        <p:spPr>
          <a:xfrm>
            <a:off x="1747097" y="1511539"/>
            <a:ext cx="7603091" cy="5159554"/>
          </a:xfrm>
          <a:prstGeom prst="rect">
            <a:avLst/>
          </a:prstGeom>
          <a:noFill/>
        </p:spPr>
        <p:txBody>
          <a:bodyPr wrap="square">
            <a:spAutoFit/>
          </a:bodyPr>
          <a:lstStyle/>
          <a:p>
            <a:pPr algn="l">
              <a:lnSpc>
                <a:spcPct val="200000"/>
              </a:lnSpc>
              <a:buFont typeface="Arial" panose="020B0604020202020204" pitchFamily="34" charset="0"/>
              <a:buChar char="•"/>
            </a:pPr>
            <a:r>
              <a:rPr lang="en-US" sz="24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4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4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4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4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4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400" b="0" i="0" dirty="0">
                <a:effectLst/>
                <a:cs typeface="Arial" panose="020B0604020202020204" pitchFamily="34" charset="0"/>
              </a:rPr>
              <a:t> Greater Risk of Data Manipulation</a:t>
            </a:r>
          </a:p>
        </p:txBody>
      </p:sp>
    </p:spTree>
    <p:extLst>
      <p:ext uri="{BB962C8B-B14F-4D97-AF65-F5344CB8AC3E}">
        <p14:creationId xmlns:p14="http://schemas.microsoft.com/office/powerpoint/2010/main" val="3603845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2120438-731A-8CD7-2546-1084A72BE2EF}"/>
              </a:ext>
            </a:extLst>
          </p:cNvPr>
          <p:cNvSpPr txBox="1"/>
          <p:nvPr/>
        </p:nvSpPr>
        <p:spPr>
          <a:xfrm>
            <a:off x="3327804" y="705720"/>
            <a:ext cx="5400837" cy="584775"/>
          </a:xfrm>
          <a:prstGeom prst="rect">
            <a:avLst/>
          </a:prstGeom>
          <a:noFill/>
        </p:spPr>
        <p:txBody>
          <a:bodyPr wrap="none" rtlCol="0">
            <a:spAutoFit/>
          </a:bodyPr>
          <a:lstStyle/>
          <a:p>
            <a:r>
              <a:rPr lang="en-US" sz="3200" b="1" dirty="0">
                <a:solidFill>
                  <a:srgbClr val="00B0F0"/>
                </a:solidFill>
              </a:rPr>
              <a:t>  1.3 Stratified Random Sample</a:t>
            </a:r>
          </a:p>
        </p:txBody>
      </p:sp>
      <p:sp>
        <p:nvSpPr>
          <p:cNvPr id="3" name="TextBox 2">
            <a:extLst>
              <a:ext uri="{FF2B5EF4-FFF2-40B4-BE49-F238E27FC236}">
                <a16:creationId xmlns:a16="http://schemas.microsoft.com/office/drawing/2014/main" id="{017BA337-381E-C183-2995-D0926F9968D9}"/>
              </a:ext>
            </a:extLst>
          </p:cNvPr>
          <p:cNvSpPr txBox="1"/>
          <p:nvPr/>
        </p:nvSpPr>
        <p:spPr>
          <a:xfrm>
            <a:off x="494677" y="1422972"/>
            <a:ext cx="11392524"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effectLst/>
                <a:latin typeface="SourceSansPro"/>
              </a:rPr>
              <a:t>Stratified random sampling allows researchers to obtain a sample population that best represents the studied population by dividing it into </a:t>
            </a:r>
            <a:r>
              <a:rPr lang="en-US" sz="2400" b="1" i="0" dirty="0">
                <a:effectLst/>
                <a:latin typeface="SourceSansPro"/>
              </a:rPr>
              <a:t>subgroups called strata</a:t>
            </a:r>
            <a:r>
              <a:rPr lang="en-US" sz="2400" b="0" i="0" dirty="0">
                <a:effectLst/>
                <a:latin typeface="SourceSansPro"/>
              </a:rPr>
              <a:t>.</a:t>
            </a:r>
            <a:r>
              <a:rPr lang="en-US" sz="2400" i="0" dirty="0">
                <a:effectLst/>
                <a:latin typeface="neo sans arabic"/>
              </a:rPr>
              <a:t> </a:t>
            </a:r>
          </a:p>
          <a:p>
            <a:pPr marL="342900" indent="-342900" algn="just">
              <a:lnSpc>
                <a:spcPct val="200000"/>
              </a:lnSpc>
              <a:buFont typeface="Arial" panose="020B0604020202020204" pitchFamily="34" charset="0"/>
              <a:buChar char="•"/>
            </a:pPr>
            <a:r>
              <a:rPr lang="en-US" sz="2400" i="0" dirty="0">
                <a:effectLst/>
                <a:latin typeface="neo sans arabic"/>
              </a:rPr>
              <a:t>To increase the probability of representing the characteristics of the population in the sample, we resort to </a:t>
            </a:r>
            <a:r>
              <a:rPr lang="en-US" sz="2400" b="1" i="0" dirty="0">
                <a:effectLst/>
                <a:latin typeface="neo sans arabic"/>
              </a:rPr>
              <a:t>stratified random sampling</a:t>
            </a:r>
            <a:r>
              <a:rPr lang="en-US" sz="2400" i="0" dirty="0">
                <a:effectLst/>
                <a:latin typeface="neo sans arabic"/>
              </a:rPr>
              <a:t>.</a:t>
            </a:r>
          </a:p>
          <a:p>
            <a:pPr marL="342900" indent="-342900" algn="just">
              <a:lnSpc>
                <a:spcPct val="200000"/>
              </a:lnSpc>
              <a:buFont typeface="Arial" panose="020B0604020202020204" pitchFamily="34" charset="0"/>
              <a:buChar char="•"/>
            </a:pPr>
            <a:r>
              <a:rPr lang="en-US" sz="2400" i="0" dirty="0">
                <a:effectLst/>
                <a:latin typeface="neo sans arabic"/>
              </a:rPr>
              <a:t> </a:t>
            </a:r>
            <a:r>
              <a:rPr lang="en-US" sz="2400" dirty="0">
                <a:latin typeface="neo sans arabic"/>
              </a:rPr>
              <a:t>I</a:t>
            </a:r>
            <a:r>
              <a:rPr lang="en-US" sz="2400" i="0" dirty="0">
                <a:effectLst/>
                <a:latin typeface="neo sans arabic"/>
              </a:rPr>
              <a:t>t is another type of random sampling, but it deals with a </a:t>
            </a:r>
            <a:r>
              <a:rPr lang="en-US" sz="2400" b="1" i="0" dirty="0">
                <a:effectLst/>
                <a:latin typeface="neo sans arabic"/>
              </a:rPr>
              <a:t>heterogeneous population</a:t>
            </a:r>
            <a:r>
              <a:rPr lang="en-US" sz="2400" i="0" dirty="0">
                <a:effectLst/>
                <a:latin typeface="neo sans arabic"/>
              </a:rPr>
              <a:t>.</a:t>
            </a:r>
          </a:p>
        </p:txBody>
      </p:sp>
    </p:spTree>
    <p:extLst>
      <p:ext uri="{BB962C8B-B14F-4D97-AF65-F5344CB8AC3E}">
        <p14:creationId xmlns:p14="http://schemas.microsoft.com/office/powerpoint/2010/main" val="2185932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62F1B45-6D47-B7BC-4E11-8073201403BB}"/>
              </a:ext>
            </a:extLst>
          </p:cNvPr>
          <p:cNvSpPr txBox="1"/>
          <p:nvPr/>
        </p:nvSpPr>
        <p:spPr>
          <a:xfrm>
            <a:off x="3252854" y="675740"/>
            <a:ext cx="5400837" cy="584775"/>
          </a:xfrm>
          <a:prstGeom prst="rect">
            <a:avLst/>
          </a:prstGeom>
          <a:noFill/>
        </p:spPr>
        <p:txBody>
          <a:bodyPr wrap="none" rtlCol="0">
            <a:spAutoFit/>
          </a:bodyPr>
          <a:lstStyle/>
          <a:p>
            <a:r>
              <a:rPr lang="en-US" sz="3200" b="1" dirty="0">
                <a:solidFill>
                  <a:srgbClr val="00B0F0"/>
                </a:solidFill>
              </a:rPr>
              <a:t>  1.3 Stratified Random Sample</a:t>
            </a:r>
          </a:p>
        </p:txBody>
      </p:sp>
      <p:sp>
        <p:nvSpPr>
          <p:cNvPr id="3" name="TextBox 2">
            <a:extLst>
              <a:ext uri="{FF2B5EF4-FFF2-40B4-BE49-F238E27FC236}">
                <a16:creationId xmlns:a16="http://schemas.microsoft.com/office/drawing/2014/main" id="{D4F7C736-A6F7-7497-B76A-711CBBA6DCEB}"/>
              </a:ext>
            </a:extLst>
          </p:cNvPr>
          <p:cNvSpPr txBox="1"/>
          <p:nvPr/>
        </p:nvSpPr>
        <p:spPr>
          <a:xfrm>
            <a:off x="314793" y="1522465"/>
            <a:ext cx="11482466" cy="4409669"/>
          </a:xfrm>
          <a:prstGeom prst="rect">
            <a:avLst/>
          </a:prstGeom>
          <a:noFill/>
        </p:spPr>
        <p:txBody>
          <a:bodyPr wrap="square">
            <a:spAutoFit/>
          </a:bodyPr>
          <a:lstStyle/>
          <a:p>
            <a:pPr algn="just">
              <a:lnSpc>
                <a:spcPct val="200000"/>
              </a:lnSpc>
            </a:pPr>
            <a:r>
              <a:rPr lang="en-US" sz="2400" i="0" dirty="0">
                <a:effectLst/>
                <a:latin typeface="neo sans arabic"/>
              </a:rPr>
              <a:t>1- Identification of the Whole Population.</a:t>
            </a:r>
          </a:p>
          <a:p>
            <a:pPr algn="just">
              <a:lnSpc>
                <a:spcPct val="200000"/>
              </a:lnSpc>
            </a:pPr>
            <a:r>
              <a:rPr lang="en-US" sz="2400" dirty="0">
                <a:latin typeface="neo sans arabic"/>
              </a:rPr>
              <a:t>2</a:t>
            </a:r>
            <a:r>
              <a:rPr lang="en-US" sz="2400" i="0" dirty="0">
                <a:effectLst/>
                <a:latin typeface="neo sans arabic"/>
              </a:rPr>
              <a:t>- Determining the sub-population based on the characteristics of the population.</a:t>
            </a:r>
          </a:p>
          <a:p>
            <a:pPr algn="just">
              <a:lnSpc>
                <a:spcPct val="200000"/>
              </a:lnSpc>
            </a:pPr>
            <a:r>
              <a:rPr lang="en-US" sz="2400" dirty="0">
                <a:latin typeface="neo sans arabic"/>
              </a:rPr>
              <a:t>3</a:t>
            </a:r>
            <a:r>
              <a:rPr lang="en-US" sz="2400" i="0" dirty="0">
                <a:effectLst/>
                <a:latin typeface="neo sans arabic"/>
              </a:rPr>
              <a:t>- Determine the sample size</a:t>
            </a:r>
          </a:p>
          <a:p>
            <a:pPr algn="just">
              <a:lnSpc>
                <a:spcPct val="200000"/>
              </a:lnSpc>
            </a:pPr>
            <a:r>
              <a:rPr lang="en-US" sz="2400" i="0" dirty="0">
                <a:effectLst/>
                <a:latin typeface="neo sans arabic"/>
              </a:rPr>
              <a:t>4- Classify the members of society according to the previously defined sub-classes so that each individual belongs to </a:t>
            </a:r>
            <a:r>
              <a:rPr lang="en-US" sz="2400" b="1" i="0" dirty="0">
                <a:effectLst/>
                <a:latin typeface="neo sans arabic"/>
              </a:rPr>
              <a:t>only one group</a:t>
            </a:r>
            <a:r>
              <a:rPr lang="en-US" sz="2400" i="0" dirty="0">
                <a:effectLst/>
                <a:latin typeface="neo sans arabic"/>
              </a:rPr>
              <a:t>.</a:t>
            </a:r>
          </a:p>
          <a:p>
            <a:pPr algn="just">
              <a:lnSpc>
                <a:spcPct val="200000"/>
              </a:lnSpc>
            </a:pPr>
            <a:r>
              <a:rPr lang="en-US" sz="2400" i="0" dirty="0">
                <a:effectLst/>
                <a:latin typeface="neo sans arabic"/>
              </a:rPr>
              <a:t>5- Choosing a simple random sample from each sub-layer.</a:t>
            </a:r>
          </a:p>
        </p:txBody>
      </p:sp>
    </p:spTree>
    <p:extLst>
      <p:ext uri="{BB962C8B-B14F-4D97-AF65-F5344CB8AC3E}">
        <p14:creationId xmlns:p14="http://schemas.microsoft.com/office/powerpoint/2010/main" val="2352682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B44178-0A50-C2FB-C736-F2742215E17F}"/>
              </a:ext>
            </a:extLst>
          </p:cNvPr>
          <p:cNvSpPr txBox="1"/>
          <p:nvPr/>
        </p:nvSpPr>
        <p:spPr>
          <a:xfrm>
            <a:off x="3567644" y="525840"/>
            <a:ext cx="5400837" cy="584775"/>
          </a:xfrm>
          <a:prstGeom prst="rect">
            <a:avLst/>
          </a:prstGeom>
          <a:noFill/>
        </p:spPr>
        <p:txBody>
          <a:bodyPr wrap="none" rtlCol="0">
            <a:spAutoFit/>
          </a:bodyPr>
          <a:lstStyle/>
          <a:p>
            <a:r>
              <a:rPr lang="en-US" sz="3200" b="1" dirty="0">
                <a:solidFill>
                  <a:srgbClr val="00B0F0"/>
                </a:solidFill>
              </a:rPr>
              <a:t>  1.3 Stratified Random Sample</a:t>
            </a:r>
          </a:p>
        </p:txBody>
      </p:sp>
      <p:sp>
        <p:nvSpPr>
          <p:cNvPr id="3" name="TextBox 2">
            <a:extLst>
              <a:ext uri="{FF2B5EF4-FFF2-40B4-BE49-F238E27FC236}">
                <a16:creationId xmlns:a16="http://schemas.microsoft.com/office/drawing/2014/main" id="{56422CD2-4271-7925-F9DD-13FE631ED1D2}"/>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EE31D814-FA3D-D2A5-76D6-719A9B1001F4}"/>
              </a:ext>
            </a:extLst>
          </p:cNvPr>
          <p:cNvSpPr txBox="1"/>
          <p:nvPr/>
        </p:nvSpPr>
        <p:spPr>
          <a:xfrm>
            <a:off x="299803" y="1502514"/>
            <a:ext cx="11527436" cy="4420890"/>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dirty="0">
                <a:latin typeface="SourceSansPro"/>
              </a:rPr>
              <a:t>S</a:t>
            </a:r>
            <a:r>
              <a:rPr lang="en-US" sz="2400" b="0" i="0" dirty="0">
                <a:effectLst/>
                <a:latin typeface="SourceSansPro"/>
              </a:rPr>
              <a:t>tratified random sampling divides the population into smaller groups, or strata, based on shared characteristics. A random sample is taken from each stratum in direct proportion to the stratum’s size compared to the population.</a:t>
            </a:r>
            <a:endParaRPr lang="en-US" sz="2400" b="1" dirty="0"/>
          </a:p>
          <a:p>
            <a:pPr marL="285750" indent="-285750" algn="just">
              <a:lnSpc>
                <a:spcPct val="200000"/>
              </a:lnSpc>
              <a:buFont typeface="Wingdings" panose="05000000000000000000" pitchFamily="2" charset="2"/>
              <a:buChar char="q"/>
            </a:pPr>
            <a:r>
              <a:rPr lang="en-US" sz="2400" b="1" dirty="0"/>
              <a:t>Equal Method:</a:t>
            </a:r>
          </a:p>
          <a:p>
            <a:pPr algn="just">
              <a:lnSpc>
                <a:spcPct val="200000"/>
              </a:lnSpc>
            </a:pPr>
            <a:r>
              <a:rPr lang="en-US" sz="2400" dirty="0"/>
              <a:t>An equal number is taken from each stratum, even if the number of individuals differs.</a:t>
            </a:r>
          </a:p>
          <a:p>
            <a:pPr algn="just">
              <a:lnSpc>
                <a:spcPct val="200000"/>
              </a:lnSpc>
            </a:pPr>
            <a:r>
              <a:rPr lang="en-US" sz="2400" dirty="0"/>
              <a:t>- There is equality between classes, even in the case of difference.</a:t>
            </a:r>
          </a:p>
        </p:txBody>
      </p:sp>
    </p:spTree>
    <p:extLst>
      <p:ext uri="{BB962C8B-B14F-4D97-AF65-F5344CB8AC3E}">
        <p14:creationId xmlns:p14="http://schemas.microsoft.com/office/powerpoint/2010/main" val="3141502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CC1CF1F-D5C3-8CEE-A5EA-5773689B6E4E}"/>
              </a:ext>
            </a:extLst>
          </p:cNvPr>
          <p:cNvSpPr txBox="1"/>
          <p:nvPr/>
        </p:nvSpPr>
        <p:spPr>
          <a:xfrm>
            <a:off x="3162912" y="840630"/>
            <a:ext cx="5400837" cy="584775"/>
          </a:xfrm>
          <a:prstGeom prst="rect">
            <a:avLst/>
          </a:prstGeom>
          <a:noFill/>
        </p:spPr>
        <p:txBody>
          <a:bodyPr wrap="none" rtlCol="0">
            <a:spAutoFit/>
          </a:bodyPr>
          <a:lstStyle/>
          <a:p>
            <a:r>
              <a:rPr lang="en-US" sz="3200" b="1" dirty="0">
                <a:solidFill>
                  <a:srgbClr val="00B0F0"/>
                </a:solidFill>
              </a:rPr>
              <a:t>  1.3 Stratified Random Sample</a:t>
            </a:r>
          </a:p>
        </p:txBody>
      </p:sp>
      <p:sp>
        <p:nvSpPr>
          <p:cNvPr id="3" name="TextBox 2">
            <a:extLst>
              <a:ext uri="{FF2B5EF4-FFF2-40B4-BE49-F238E27FC236}">
                <a16:creationId xmlns:a16="http://schemas.microsoft.com/office/drawing/2014/main" id="{9BFAEC0D-63CE-1ED6-EBA2-CD58601E6724}"/>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7EAD6FDE-4D6C-D2FE-4B07-B0F08BCC7F8E}"/>
              </a:ext>
            </a:extLst>
          </p:cNvPr>
          <p:cNvSpPr txBox="1"/>
          <p:nvPr/>
        </p:nvSpPr>
        <p:spPr>
          <a:xfrm>
            <a:off x="254833" y="1450367"/>
            <a:ext cx="11377534" cy="2943563"/>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Proportional Method :</a:t>
            </a:r>
          </a:p>
          <a:p>
            <a:pPr algn="just">
              <a:lnSpc>
                <a:spcPct val="200000"/>
              </a:lnSpc>
            </a:pPr>
            <a:r>
              <a:rPr lang="en-US" sz="2400" dirty="0"/>
              <a:t>A number is taken here proportional to the percentage each population stratum represents. If we have a population whose size is (n) and can be divided into several layers with different sizes, we are supposed to choose samples from each.</a:t>
            </a:r>
          </a:p>
        </p:txBody>
      </p:sp>
    </p:spTree>
    <p:extLst>
      <p:ext uri="{BB962C8B-B14F-4D97-AF65-F5344CB8AC3E}">
        <p14:creationId xmlns:p14="http://schemas.microsoft.com/office/powerpoint/2010/main" val="637968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0E15-E7B4-1165-9789-FD230BE83C9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077B3746-D1E7-FAB3-1F5B-140E609B62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0E865A0-5870-E06F-9E5F-DB12B929F2E8}"/>
              </a:ext>
            </a:extLst>
          </p:cNvPr>
          <p:cNvSpPr txBox="1"/>
          <p:nvPr/>
        </p:nvSpPr>
        <p:spPr>
          <a:xfrm>
            <a:off x="3567644" y="525840"/>
            <a:ext cx="5400837" cy="584775"/>
          </a:xfrm>
          <a:prstGeom prst="rect">
            <a:avLst/>
          </a:prstGeom>
          <a:noFill/>
        </p:spPr>
        <p:txBody>
          <a:bodyPr wrap="none" rtlCol="0">
            <a:spAutoFit/>
          </a:bodyPr>
          <a:lstStyle/>
          <a:p>
            <a:r>
              <a:rPr lang="en-US" sz="3200" b="1" dirty="0">
                <a:solidFill>
                  <a:srgbClr val="00B0F0"/>
                </a:solidFill>
              </a:rPr>
              <a:t>  1.3 Stratified Random Sample</a:t>
            </a:r>
          </a:p>
        </p:txBody>
      </p:sp>
      <p:sp>
        <p:nvSpPr>
          <p:cNvPr id="3" name="TextBox 2">
            <a:extLst>
              <a:ext uri="{FF2B5EF4-FFF2-40B4-BE49-F238E27FC236}">
                <a16:creationId xmlns:a16="http://schemas.microsoft.com/office/drawing/2014/main" id="{0A561468-B01D-7709-27F2-15A36B88697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6A15A04-D904-11A0-120D-C4BE5634ABBB}"/>
              </a:ext>
            </a:extLst>
          </p:cNvPr>
          <p:cNvSpPr txBox="1"/>
          <p:nvPr/>
        </p:nvSpPr>
        <p:spPr>
          <a:xfrm>
            <a:off x="239844" y="1450368"/>
            <a:ext cx="1142250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Ideal Method :</a:t>
            </a:r>
          </a:p>
          <a:p>
            <a:pPr algn="just">
              <a:lnSpc>
                <a:spcPct val="200000"/>
              </a:lnSpc>
            </a:pPr>
            <a:r>
              <a:rPr lang="en-US" sz="2400" dirty="0"/>
              <a:t>This method is one of the most accurate methods, as it does not limit the number to each stratum of the population but rather is concerned with the degree of variance within each layer; if it is large, the number increases, and if the group is homogeneous, the number decreases. </a:t>
            </a:r>
          </a:p>
        </p:txBody>
      </p:sp>
    </p:spTree>
    <p:extLst>
      <p:ext uri="{BB962C8B-B14F-4D97-AF65-F5344CB8AC3E}">
        <p14:creationId xmlns:p14="http://schemas.microsoft.com/office/powerpoint/2010/main" val="33686025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25386-882D-33BC-167E-0B7793843F92}"/>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46CD90DE-8A1C-520B-6C97-6E26332C84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AAAF4D1-6316-86FC-32CC-DBEBFF457AB2}"/>
              </a:ext>
            </a:extLst>
          </p:cNvPr>
          <p:cNvSpPr txBox="1"/>
          <p:nvPr/>
        </p:nvSpPr>
        <p:spPr>
          <a:xfrm>
            <a:off x="3567644" y="525840"/>
            <a:ext cx="5400837" cy="584775"/>
          </a:xfrm>
          <a:prstGeom prst="rect">
            <a:avLst/>
          </a:prstGeom>
          <a:noFill/>
        </p:spPr>
        <p:txBody>
          <a:bodyPr wrap="none" rtlCol="0">
            <a:spAutoFit/>
          </a:bodyPr>
          <a:lstStyle/>
          <a:p>
            <a:r>
              <a:rPr lang="en-US" sz="3200" b="1" dirty="0">
                <a:solidFill>
                  <a:srgbClr val="00B0F0"/>
                </a:solidFill>
              </a:rPr>
              <a:t>  1.3 Stratified Random Sample</a:t>
            </a:r>
          </a:p>
        </p:txBody>
      </p:sp>
      <p:sp>
        <p:nvSpPr>
          <p:cNvPr id="3" name="TextBox 2">
            <a:extLst>
              <a:ext uri="{FF2B5EF4-FFF2-40B4-BE49-F238E27FC236}">
                <a16:creationId xmlns:a16="http://schemas.microsoft.com/office/drawing/2014/main" id="{E93CC785-C05B-6096-E1DC-12DFEE2B03C4}"/>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EEA71AF2-A4B6-9AD0-8962-654EB23D0CF0}"/>
              </a:ext>
            </a:extLst>
          </p:cNvPr>
          <p:cNvSpPr txBox="1"/>
          <p:nvPr/>
        </p:nvSpPr>
        <p:spPr>
          <a:xfrm>
            <a:off x="374754" y="1450367"/>
            <a:ext cx="11482466" cy="367985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effectLst/>
                <a:latin typeface="SourceSansPro"/>
              </a:rPr>
              <a:t>The following </a:t>
            </a:r>
            <a:r>
              <a:rPr lang="en-US" sz="2400" b="1" i="0" u="sng" dirty="0">
                <a:effectLst/>
                <a:latin typeface="SourceSansPro"/>
                <a:hlinkClick r:id="rId3">
                  <a:extLst>
                    <a:ext uri="{A12FA001-AC4F-418D-AE19-62706E023703}">
                      <ahyp:hlinkClr xmlns:ahyp="http://schemas.microsoft.com/office/drawing/2018/hyperlinkcolor" val="tx"/>
                    </a:ext>
                  </a:extLst>
                </a:hlinkClick>
              </a:rPr>
              <a:t>is an example</a:t>
            </a:r>
            <a:r>
              <a:rPr lang="en-US" sz="2400" b="1" i="0" dirty="0">
                <a:effectLst/>
                <a:latin typeface="SourceSansPro"/>
              </a:rPr>
              <a:t> of stratified random sampling:</a:t>
            </a:r>
          </a:p>
          <a:p>
            <a:pPr algn="just">
              <a:lnSpc>
                <a:spcPct val="200000"/>
              </a:lnSpc>
            </a:pPr>
            <a:r>
              <a:rPr lang="en-US" sz="2400" b="0" i="0" dirty="0">
                <a:effectLst/>
                <a:latin typeface="SourceSansPro"/>
              </a:rPr>
              <a:t>Researchers are performing a study designed to evaluate the political leanings of economics students at a major university. The researchers want to ensure the random sample best approximates the student population, including gender, undergraduates, and graduate students. </a:t>
            </a:r>
            <a:endParaRPr lang="en-US" sz="2400" dirty="0"/>
          </a:p>
        </p:txBody>
      </p:sp>
    </p:spTree>
    <p:extLst>
      <p:ext uri="{BB962C8B-B14F-4D97-AF65-F5344CB8AC3E}">
        <p14:creationId xmlns:p14="http://schemas.microsoft.com/office/powerpoint/2010/main" val="2942642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75761-CF53-6FC5-4927-E4744A77438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BD37791-5B21-BD90-5F8D-C837805EB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BF88FD3-AEAD-A32A-C280-ACC50BA8458C}"/>
              </a:ext>
            </a:extLst>
          </p:cNvPr>
          <p:cNvSpPr txBox="1"/>
          <p:nvPr/>
        </p:nvSpPr>
        <p:spPr>
          <a:xfrm>
            <a:off x="3013010" y="720710"/>
            <a:ext cx="5400837" cy="584775"/>
          </a:xfrm>
          <a:prstGeom prst="rect">
            <a:avLst/>
          </a:prstGeom>
          <a:noFill/>
        </p:spPr>
        <p:txBody>
          <a:bodyPr wrap="none" rtlCol="0">
            <a:spAutoFit/>
          </a:bodyPr>
          <a:lstStyle/>
          <a:p>
            <a:r>
              <a:rPr lang="en-US" sz="3200" b="1" dirty="0">
                <a:solidFill>
                  <a:srgbClr val="00B0F0"/>
                </a:solidFill>
              </a:rPr>
              <a:t>  1.3 Stratified Random Sample</a:t>
            </a:r>
          </a:p>
        </p:txBody>
      </p:sp>
      <p:sp>
        <p:nvSpPr>
          <p:cNvPr id="3" name="TextBox 2">
            <a:extLst>
              <a:ext uri="{FF2B5EF4-FFF2-40B4-BE49-F238E27FC236}">
                <a16:creationId xmlns:a16="http://schemas.microsoft.com/office/drawing/2014/main" id="{1B0693B4-3C46-398D-54DA-DCF18A26B27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94418FA-B9A3-E493-F523-F6413CCFB448}"/>
              </a:ext>
            </a:extLst>
          </p:cNvPr>
          <p:cNvSpPr txBox="1"/>
          <p:nvPr/>
        </p:nvSpPr>
        <p:spPr>
          <a:xfrm>
            <a:off x="404734" y="1450367"/>
            <a:ext cx="11452486" cy="5262979"/>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effectLst/>
                <a:latin typeface="SourceSansPro"/>
              </a:rPr>
              <a:t>The following </a:t>
            </a:r>
            <a:r>
              <a:rPr lang="en-US" sz="2400" b="1" i="0" u="sng" dirty="0">
                <a:effectLst/>
                <a:latin typeface="SourceSansPro"/>
                <a:hlinkClick r:id="rId3">
                  <a:extLst>
                    <a:ext uri="{A12FA001-AC4F-418D-AE19-62706E023703}">
                      <ahyp:hlinkClr xmlns:ahyp="http://schemas.microsoft.com/office/drawing/2018/hyperlinkcolor" val="tx"/>
                    </a:ext>
                  </a:extLst>
                </a:hlinkClick>
              </a:rPr>
              <a:t>is an example</a:t>
            </a:r>
            <a:r>
              <a:rPr lang="en-US" sz="2400" b="1" i="0" dirty="0">
                <a:effectLst/>
                <a:latin typeface="SourceSansPro"/>
              </a:rPr>
              <a:t> of stratified random sampling:</a:t>
            </a:r>
          </a:p>
          <a:p>
            <a:pPr algn="just">
              <a:lnSpc>
                <a:spcPct val="200000"/>
              </a:lnSpc>
            </a:pPr>
            <a:r>
              <a:rPr lang="en-US" sz="2400" b="0" i="0" dirty="0">
                <a:effectLst/>
              </a:rPr>
              <a:t>The total population in the study </a:t>
            </a:r>
            <a:r>
              <a:rPr lang="en-US" sz="2400" b="1" i="0" dirty="0">
                <a:effectLst/>
              </a:rPr>
              <a:t>is 1,000 </a:t>
            </a:r>
            <a:r>
              <a:rPr lang="en-US" sz="2400" b="0" i="0" dirty="0">
                <a:effectLst/>
              </a:rPr>
              <a:t>students and from there, subgroups are created as shown below.</a:t>
            </a:r>
          </a:p>
          <a:p>
            <a:pPr algn="just">
              <a:lnSpc>
                <a:spcPct val="200000"/>
              </a:lnSpc>
              <a:buFont typeface="Arial" panose="020B0604020202020204" pitchFamily="34" charset="0"/>
              <a:buChar char="•"/>
            </a:pPr>
            <a:r>
              <a:rPr lang="en-US" sz="2400" b="0" i="0" dirty="0">
                <a:effectLst/>
              </a:rPr>
              <a:t>Male undergraduates = 450 students (out of 100) or</a:t>
            </a:r>
            <a:r>
              <a:rPr lang="en-US" sz="2400" b="0" i="1" dirty="0">
                <a:effectLst/>
              </a:rPr>
              <a:t> </a:t>
            </a:r>
            <a:r>
              <a:rPr lang="en-US" sz="2400" b="0" i="0" dirty="0">
                <a:effectLst/>
              </a:rPr>
              <a:t>45% of the population</a:t>
            </a:r>
          </a:p>
          <a:p>
            <a:pPr algn="just">
              <a:lnSpc>
                <a:spcPct val="200000"/>
              </a:lnSpc>
              <a:buFont typeface="Arial" panose="020B0604020202020204" pitchFamily="34" charset="0"/>
              <a:buChar char="•"/>
            </a:pPr>
            <a:r>
              <a:rPr lang="en-US" sz="2400" b="0" i="0" dirty="0">
                <a:effectLst/>
              </a:rPr>
              <a:t>Female undergraduates = 200 students or 20%</a:t>
            </a:r>
          </a:p>
          <a:p>
            <a:pPr algn="just">
              <a:lnSpc>
                <a:spcPct val="200000"/>
              </a:lnSpc>
              <a:buFont typeface="Arial" panose="020B0604020202020204" pitchFamily="34" charset="0"/>
              <a:buChar char="•"/>
            </a:pPr>
            <a:r>
              <a:rPr lang="en-US" sz="2400" b="0" i="0" dirty="0">
                <a:effectLst/>
              </a:rPr>
              <a:t>Male graduate students = 200 students or 20%</a:t>
            </a:r>
          </a:p>
          <a:p>
            <a:pPr algn="just">
              <a:lnSpc>
                <a:spcPct val="200000"/>
              </a:lnSpc>
              <a:buFont typeface="Arial" panose="020B0604020202020204" pitchFamily="34" charset="0"/>
              <a:buChar char="•"/>
            </a:pPr>
            <a:r>
              <a:rPr lang="en-US" sz="2400" b="0" i="0" dirty="0">
                <a:effectLst/>
              </a:rPr>
              <a:t>Female graduate students = 150 students or 15%</a:t>
            </a:r>
            <a:endParaRPr lang="en-US" sz="2400" b="0" i="0" dirty="0">
              <a:effectLst/>
              <a:latin typeface="SourceSansPro"/>
            </a:endParaRPr>
          </a:p>
        </p:txBody>
      </p:sp>
    </p:spTree>
    <p:extLst>
      <p:ext uri="{BB962C8B-B14F-4D97-AF65-F5344CB8AC3E}">
        <p14:creationId xmlns:p14="http://schemas.microsoft.com/office/powerpoint/2010/main" val="1938136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E260C-17A5-4804-CDC4-10075D4DBD2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EEECE19-A318-FD08-9C81-7DF8DCC32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1D3AE0F-6D13-A82B-273B-4AB2A8B41B60}"/>
              </a:ext>
            </a:extLst>
          </p:cNvPr>
          <p:cNvSpPr txBox="1"/>
          <p:nvPr/>
        </p:nvSpPr>
        <p:spPr>
          <a:xfrm>
            <a:off x="3567644" y="525840"/>
            <a:ext cx="5400837" cy="584775"/>
          </a:xfrm>
          <a:prstGeom prst="rect">
            <a:avLst/>
          </a:prstGeom>
          <a:noFill/>
        </p:spPr>
        <p:txBody>
          <a:bodyPr wrap="none" rtlCol="0">
            <a:spAutoFit/>
          </a:bodyPr>
          <a:lstStyle/>
          <a:p>
            <a:r>
              <a:rPr lang="en-US" sz="3200" b="1" dirty="0">
                <a:solidFill>
                  <a:srgbClr val="00B0F0"/>
                </a:solidFill>
              </a:rPr>
              <a:t>  1.3 Stratified Random Sample</a:t>
            </a:r>
          </a:p>
        </p:txBody>
      </p:sp>
      <p:sp>
        <p:nvSpPr>
          <p:cNvPr id="3" name="TextBox 2">
            <a:extLst>
              <a:ext uri="{FF2B5EF4-FFF2-40B4-BE49-F238E27FC236}">
                <a16:creationId xmlns:a16="http://schemas.microsoft.com/office/drawing/2014/main" id="{085241A8-A22A-6716-A512-CB5DCE7D8BA3}"/>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DBE0D616-6181-B5EA-5415-137BED2E1C61}"/>
              </a:ext>
            </a:extLst>
          </p:cNvPr>
          <p:cNvSpPr txBox="1"/>
          <p:nvPr/>
        </p:nvSpPr>
        <p:spPr>
          <a:xfrm>
            <a:off x="494676" y="1450367"/>
            <a:ext cx="8891372" cy="440120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effectLst/>
                <a:latin typeface="SourceSansPro"/>
              </a:rPr>
              <a:t>The following </a:t>
            </a:r>
            <a:r>
              <a:rPr lang="en-US" sz="2000" b="1" i="0" u="sng" dirty="0">
                <a:effectLst/>
                <a:latin typeface="SourceSansPro"/>
                <a:hlinkClick r:id="rId3">
                  <a:extLst>
                    <a:ext uri="{A12FA001-AC4F-418D-AE19-62706E023703}">
                      <ahyp:hlinkClr xmlns:ahyp="http://schemas.microsoft.com/office/drawing/2018/hyperlinkcolor" val="tx"/>
                    </a:ext>
                  </a:extLst>
                </a:hlinkClick>
              </a:rPr>
              <a:t>is an example</a:t>
            </a:r>
            <a:r>
              <a:rPr lang="en-US" sz="2000" b="1" i="0" dirty="0">
                <a:effectLst/>
                <a:latin typeface="SourceSansPro"/>
              </a:rPr>
              <a:t> of stratified random sampling:</a:t>
            </a:r>
          </a:p>
          <a:p>
            <a:pPr algn="just">
              <a:lnSpc>
                <a:spcPct val="200000"/>
              </a:lnSpc>
            </a:pPr>
            <a:r>
              <a:rPr lang="en-US" sz="2000" b="0" i="0" dirty="0">
                <a:effectLst/>
                <a:latin typeface="SourceSansPro"/>
              </a:rPr>
              <a:t>The Faculty members’ training needs</a:t>
            </a:r>
          </a:p>
          <a:p>
            <a:pPr marL="342900" indent="-342900" algn="just">
              <a:lnSpc>
                <a:spcPct val="200000"/>
              </a:lnSpc>
              <a:buFontTx/>
              <a:buChar char="-"/>
            </a:pPr>
            <a:r>
              <a:rPr lang="en-US" sz="2000" b="0" i="0" dirty="0">
                <a:effectLst/>
                <a:latin typeface="SourceSansPro"/>
              </a:rPr>
              <a:t>Lecturer = 500 * 20% = 100</a:t>
            </a:r>
          </a:p>
          <a:p>
            <a:pPr marL="342900" indent="-342900" algn="just">
              <a:lnSpc>
                <a:spcPct val="200000"/>
              </a:lnSpc>
              <a:buFontTx/>
              <a:buChar char="-"/>
            </a:pPr>
            <a:r>
              <a:rPr lang="en-US" sz="2000" dirty="0">
                <a:latin typeface="SourceSansPro"/>
              </a:rPr>
              <a:t>Assistant Prof = 1000 * 20% = 200</a:t>
            </a:r>
          </a:p>
          <a:p>
            <a:pPr marL="342900" indent="-342900" algn="just">
              <a:lnSpc>
                <a:spcPct val="200000"/>
              </a:lnSpc>
              <a:buFontTx/>
              <a:buChar char="-"/>
            </a:pPr>
            <a:r>
              <a:rPr lang="en-US" sz="2000" b="0" i="0" dirty="0">
                <a:effectLst/>
                <a:latin typeface="SourceSansPro"/>
              </a:rPr>
              <a:t>Associate Prof = 300 </a:t>
            </a:r>
            <a:r>
              <a:rPr lang="en-US" sz="2000" dirty="0">
                <a:latin typeface="SourceSansPro"/>
              </a:rPr>
              <a:t>* 20% = 60</a:t>
            </a:r>
            <a:endParaRPr lang="en-US" sz="2000" b="0" i="0" dirty="0">
              <a:effectLst/>
              <a:latin typeface="SourceSansPro"/>
            </a:endParaRPr>
          </a:p>
          <a:p>
            <a:pPr marL="342900" indent="-342900" algn="just">
              <a:lnSpc>
                <a:spcPct val="200000"/>
              </a:lnSpc>
              <a:buFontTx/>
              <a:buChar char="-"/>
            </a:pPr>
            <a:r>
              <a:rPr lang="en-US" sz="2000" dirty="0">
                <a:latin typeface="SourceSansPro"/>
              </a:rPr>
              <a:t>Professor = 100 * 20% = 20</a:t>
            </a:r>
          </a:p>
          <a:p>
            <a:pPr marL="342900" indent="-342900" algn="just">
              <a:lnSpc>
                <a:spcPct val="200000"/>
              </a:lnSpc>
              <a:buFontTx/>
              <a:buChar char="-"/>
            </a:pPr>
            <a:r>
              <a:rPr lang="en-US" sz="2000" b="0" i="0" dirty="0">
                <a:effectLst/>
                <a:latin typeface="SourceSansPro"/>
              </a:rPr>
              <a:t>Total = 1900 </a:t>
            </a:r>
            <a:r>
              <a:rPr lang="en-US" sz="2000" dirty="0">
                <a:latin typeface="SourceSansPro"/>
              </a:rPr>
              <a:t>* 20% = </a:t>
            </a:r>
            <a:r>
              <a:rPr lang="en-US" sz="2000" b="1" dirty="0">
                <a:latin typeface="SourceSansPro"/>
              </a:rPr>
              <a:t>380</a:t>
            </a:r>
            <a:endParaRPr lang="en-US" sz="2000" b="0" i="0" dirty="0">
              <a:effectLst/>
              <a:latin typeface="SourceSansPro"/>
            </a:endParaRPr>
          </a:p>
        </p:txBody>
      </p:sp>
    </p:spTree>
    <p:extLst>
      <p:ext uri="{BB962C8B-B14F-4D97-AF65-F5344CB8AC3E}">
        <p14:creationId xmlns:p14="http://schemas.microsoft.com/office/powerpoint/2010/main" val="20016298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C6C20-D36D-B875-2794-EE2058D28544}"/>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EEDD2DB2-B9F2-0EF2-5D8D-660EF846E1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E3BA2B9-6051-FF80-42CE-F06754B92301}"/>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3" name="TextBox 2">
            <a:extLst>
              <a:ext uri="{FF2B5EF4-FFF2-40B4-BE49-F238E27FC236}">
                <a16:creationId xmlns:a16="http://schemas.microsoft.com/office/drawing/2014/main" id="{C3EF5809-E369-4E03-AB8A-67F93086B6B4}"/>
              </a:ext>
            </a:extLst>
          </p:cNvPr>
          <p:cNvSpPr txBox="1"/>
          <p:nvPr/>
        </p:nvSpPr>
        <p:spPr>
          <a:xfrm>
            <a:off x="179882" y="1471453"/>
            <a:ext cx="11782269" cy="4467057"/>
          </a:xfrm>
          <a:prstGeom prst="rect">
            <a:avLst/>
          </a:prstGeom>
          <a:noFill/>
        </p:spPr>
        <p:txBody>
          <a:bodyPr wrap="square">
            <a:spAutoFit/>
          </a:bodyPr>
          <a:lstStyle/>
          <a:p>
            <a:pPr algn="just">
              <a:lnSpc>
                <a:spcPct val="150000"/>
              </a:lnSpc>
            </a:pPr>
            <a:r>
              <a:rPr lang="en-US" sz="2400" b="1" i="0" dirty="0">
                <a:effectLst/>
              </a:rPr>
              <a:t>Accurately Reflects Population Studied</a:t>
            </a:r>
          </a:p>
          <a:p>
            <a:pPr algn="just">
              <a:lnSpc>
                <a:spcPct val="150000"/>
              </a:lnSpc>
            </a:pPr>
            <a:r>
              <a:rPr lang="en-US" sz="2400" b="0" i="0" dirty="0">
                <a:effectLst/>
              </a:rPr>
              <a:t>Stratified random sampling accurately reflects the studied population because researchers are stratifying the entire population before applying random sampling methods. In short, it ensures that each subgroup within the population receives proper representation within the sample. </a:t>
            </a:r>
          </a:p>
          <a:p>
            <a:pPr algn="just">
              <a:lnSpc>
                <a:spcPct val="150000"/>
              </a:lnSpc>
            </a:pPr>
            <a:r>
              <a:rPr lang="en-US" sz="2400" b="0" i="0" dirty="0">
                <a:effectLst/>
              </a:rPr>
              <a:t>As a result, stratified random sampling provides better coverage of the population since the researchers control the subgroups to ensure that all of them are represented in the sampling. </a:t>
            </a:r>
          </a:p>
          <a:p>
            <a:pPr algn="just">
              <a:lnSpc>
                <a:spcPct val="150000"/>
              </a:lnSpc>
            </a:pPr>
            <a:endParaRPr lang="en-US" sz="2400" dirty="0"/>
          </a:p>
        </p:txBody>
      </p:sp>
      <p:sp>
        <p:nvSpPr>
          <p:cNvPr id="4" name="TextBox 3">
            <a:extLst>
              <a:ext uri="{FF2B5EF4-FFF2-40B4-BE49-F238E27FC236}">
                <a16:creationId xmlns:a16="http://schemas.microsoft.com/office/drawing/2014/main" id="{70A86E76-4F6C-02BD-7E0D-BA9289F2A112}"/>
              </a:ext>
            </a:extLst>
          </p:cNvPr>
          <p:cNvSpPr txBox="1"/>
          <p:nvPr/>
        </p:nvSpPr>
        <p:spPr>
          <a:xfrm>
            <a:off x="2090789" y="513155"/>
            <a:ext cx="7335021" cy="584775"/>
          </a:xfrm>
          <a:prstGeom prst="rect">
            <a:avLst/>
          </a:prstGeom>
          <a:noFill/>
        </p:spPr>
        <p:txBody>
          <a:bodyPr wrap="none" rtlCol="0">
            <a:spAutoFit/>
          </a:bodyPr>
          <a:lstStyle/>
          <a:p>
            <a:r>
              <a:rPr lang="en-US" sz="3200" b="1" dirty="0">
                <a:solidFill>
                  <a:srgbClr val="00B0F0"/>
                </a:solidFill>
              </a:rPr>
              <a:t>  1.3 Stratified Random Sample Advantage</a:t>
            </a:r>
          </a:p>
        </p:txBody>
      </p:sp>
      <p:sp>
        <p:nvSpPr>
          <p:cNvPr id="5" name="TextBox 4">
            <a:extLst>
              <a:ext uri="{FF2B5EF4-FFF2-40B4-BE49-F238E27FC236}">
                <a16:creationId xmlns:a16="http://schemas.microsoft.com/office/drawing/2014/main" id="{0903A88C-05EC-F94D-0444-7DA07C9E0EE7}"/>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(Murphy, 2021 )</a:t>
            </a:r>
            <a:endParaRPr lang="en-US" dirty="0"/>
          </a:p>
        </p:txBody>
      </p:sp>
    </p:spTree>
    <p:extLst>
      <p:ext uri="{BB962C8B-B14F-4D97-AF65-F5344CB8AC3E}">
        <p14:creationId xmlns:p14="http://schemas.microsoft.com/office/powerpoint/2010/main" val="24252728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59765-28C9-A231-593A-C3B566169AB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C89EF95C-94BC-29CF-EA27-9855006405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F6C1094-C268-7179-5D08-83F3B5B0EEB3}"/>
              </a:ext>
            </a:extLst>
          </p:cNvPr>
          <p:cNvSpPr txBox="1"/>
          <p:nvPr/>
        </p:nvSpPr>
        <p:spPr>
          <a:xfrm>
            <a:off x="1614697" y="483734"/>
            <a:ext cx="7811113" cy="584775"/>
          </a:xfrm>
          <a:prstGeom prst="rect">
            <a:avLst/>
          </a:prstGeom>
          <a:noFill/>
        </p:spPr>
        <p:txBody>
          <a:bodyPr wrap="none" rtlCol="0">
            <a:spAutoFit/>
          </a:bodyPr>
          <a:lstStyle/>
          <a:p>
            <a:r>
              <a:rPr lang="en-US" sz="3200" b="1" dirty="0">
                <a:solidFill>
                  <a:srgbClr val="00B0F0"/>
                </a:solidFill>
              </a:rPr>
              <a:t>  1.3 Stratified Random Sample Disadvantage</a:t>
            </a:r>
          </a:p>
        </p:txBody>
      </p:sp>
      <p:sp>
        <p:nvSpPr>
          <p:cNvPr id="3" name="TextBox 2">
            <a:extLst>
              <a:ext uri="{FF2B5EF4-FFF2-40B4-BE49-F238E27FC236}">
                <a16:creationId xmlns:a16="http://schemas.microsoft.com/office/drawing/2014/main" id="{4982FFC2-C890-247D-B87C-D8D305008CC0}"/>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4EA76DD-B566-2E28-E0AC-EEF052A37BA8}"/>
              </a:ext>
            </a:extLst>
          </p:cNvPr>
          <p:cNvSpPr txBox="1"/>
          <p:nvPr/>
        </p:nvSpPr>
        <p:spPr>
          <a:xfrm>
            <a:off x="314793" y="1471453"/>
            <a:ext cx="11632367" cy="4524315"/>
          </a:xfrm>
          <a:prstGeom prst="rect">
            <a:avLst/>
          </a:prstGeom>
          <a:noFill/>
        </p:spPr>
        <p:txBody>
          <a:bodyPr wrap="square">
            <a:spAutoFit/>
          </a:bodyPr>
          <a:lstStyle/>
          <a:p>
            <a:pPr algn="just">
              <a:lnSpc>
                <a:spcPct val="150000"/>
              </a:lnSpc>
            </a:pPr>
            <a:r>
              <a:rPr lang="en-US" sz="2400" b="1" i="0" dirty="0">
                <a:effectLst/>
              </a:rPr>
              <a:t>Can't Be Used in All Studies</a:t>
            </a:r>
          </a:p>
          <a:p>
            <a:pPr algn="just">
              <a:lnSpc>
                <a:spcPct val="150000"/>
              </a:lnSpc>
            </a:pPr>
            <a:r>
              <a:rPr lang="en-US" sz="2400" dirty="0"/>
              <a:t>T</a:t>
            </a:r>
            <a:r>
              <a:rPr lang="en-US" sz="2400" b="0" i="0" dirty="0">
                <a:effectLst/>
              </a:rPr>
              <a:t>his method of research cannot be used in every study. </a:t>
            </a:r>
            <a:r>
              <a:rPr lang="en-US" sz="2400" dirty="0"/>
              <a:t>S</a:t>
            </a:r>
            <a:r>
              <a:rPr lang="en-US" sz="2400" b="0" i="0" dirty="0">
                <a:effectLst/>
              </a:rPr>
              <a:t>everal conditions must be met for it to be used properly. Researchers must identify </a:t>
            </a:r>
            <a:r>
              <a:rPr lang="en-US" sz="2400" b="1" i="0" dirty="0">
                <a:effectLst/>
              </a:rPr>
              <a:t>every member of a population being studied</a:t>
            </a:r>
            <a:r>
              <a:rPr lang="en-US" sz="2400" b="0" i="0" dirty="0">
                <a:effectLst/>
              </a:rPr>
              <a:t> and classify each of them into one, and only one, </a:t>
            </a:r>
            <a:r>
              <a:rPr lang="en-US" sz="2400" b="1" i="0" dirty="0">
                <a:effectLst/>
              </a:rPr>
              <a:t>subpopulation</a:t>
            </a:r>
            <a:r>
              <a:rPr lang="en-US" sz="2400" b="0" i="0" dirty="0">
                <a:effectLst/>
              </a:rPr>
              <a:t>. As a result, stratified random sampling is disadvantageous when researchers can't confidently classify every member of the population into a subgroup. Also, finding an exhaustive and definitive list of an entire</a:t>
            </a:r>
            <a:r>
              <a:rPr lang="en-US" sz="2400" b="1" i="0" dirty="0">
                <a:effectLst/>
              </a:rPr>
              <a:t> </a:t>
            </a:r>
            <a:r>
              <a:rPr lang="en-US" sz="2400" b="1" i="0" u="sng" dirty="0">
                <a:effectLst/>
                <a:hlinkClick r:id="rId3">
                  <a:extLst>
                    <a:ext uri="{A12FA001-AC4F-418D-AE19-62706E023703}">
                      <ahyp:hlinkClr xmlns:ahyp="http://schemas.microsoft.com/office/drawing/2018/hyperlinkcolor" val="tx"/>
                    </a:ext>
                  </a:extLst>
                </a:hlinkClick>
              </a:rPr>
              <a:t>population</a:t>
            </a:r>
            <a:r>
              <a:rPr lang="en-US" sz="2400" b="1" i="0" dirty="0">
                <a:effectLst/>
              </a:rPr>
              <a:t> </a:t>
            </a:r>
            <a:r>
              <a:rPr lang="en-US" sz="2400" b="0" i="0" dirty="0">
                <a:effectLst/>
              </a:rPr>
              <a:t>can be challenging. </a:t>
            </a:r>
          </a:p>
          <a:p>
            <a:pPr algn="just">
              <a:lnSpc>
                <a:spcPct val="150000"/>
              </a:lnSpc>
            </a:pPr>
            <a:endParaRPr lang="en-US" sz="2400" dirty="0"/>
          </a:p>
        </p:txBody>
      </p:sp>
      <p:sp>
        <p:nvSpPr>
          <p:cNvPr id="5" name="TextBox 4">
            <a:extLst>
              <a:ext uri="{FF2B5EF4-FFF2-40B4-BE49-F238E27FC236}">
                <a16:creationId xmlns:a16="http://schemas.microsoft.com/office/drawing/2014/main" id="{8D31DE73-D058-0435-6A56-5A9C2DDCF975}"/>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(Murphy, 2021 )</a:t>
            </a:r>
            <a:endParaRPr lang="en-US" dirty="0"/>
          </a:p>
        </p:txBody>
      </p:sp>
    </p:spTree>
    <p:extLst>
      <p:ext uri="{BB962C8B-B14F-4D97-AF65-F5344CB8AC3E}">
        <p14:creationId xmlns:p14="http://schemas.microsoft.com/office/powerpoint/2010/main" val="40210239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C799A-CC3D-921B-96D4-082B9FCDF07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A8388BA-6957-98D3-56C8-25EBB50E21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F52ED44-19A2-094D-470D-5B709494E198}"/>
              </a:ext>
            </a:extLst>
          </p:cNvPr>
          <p:cNvSpPr txBox="1"/>
          <p:nvPr/>
        </p:nvSpPr>
        <p:spPr>
          <a:xfrm>
            <a:off x="3302067" y="581743"/>
            <a:ext cx="5137945" cy="584775"/>
          </a:xfrm>
          <a:prstGeom prst="rect">
            <a:avLst/>
          </a:prstGeom>
          <a:noFill/>
        </p:spPr>
        <p:txBody>
          <a:bodyPr wrap="none" rtlCol="0">
            <a:spAutoFit/>
          </a:bodyPr>
          <a:lstStyle/>
          <a:p>
            <a:r>
              <a:rPr lang="en-US" sz="3200" b="1" dirty="0">
                <a:solidFill>
                  <a:srgbClr val="00B0F0"/>
                </a:solidFill>
              </a:rPr>
              <a:t>1.4 Cluster Random sampling</a:t>
            </a:r>
          </a:p>
        </p:txBody>
      </p:sp>
      <p:sp>
        <p:nvSpPr>
          <p:cNvPr id="3" name="TextBox 2">
            <a:extLst>
              <a:ext uri="{FF2B5EF4-FFF2-40B4-BE49-F238E27FC236}">
                <a16:creationId xmlns:a16="http://schemas.microsoft.com/office/drawing/2014/main" id="{837D92C4-9645-3A0E-EE57-CFC7BFBB188A}"/>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013E4287-278D-7B74-36B9-60689E3D94CC}"/>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8A2F52BC-7E15-5BC8-14D7-DFD9FD61AA28}"/>
              </a:ext>
            </a:extLst>
          </p:cNvPr>
          <p:cNvSpPr txBox="1"/>
          <p:nvPr/>
        </p:nvSpPr>
        <p:spPr>
          <a:xfrm>
            <a:off x="434715" y="1402075"/>
            <a:ext cx="11302583"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effectLst/>
              </a:rPr>
              <a:t>In cluster sampling, researchers divide a</a:t>
            </a:r>
            <a:r>
              <a:rPr lang="en-US" sz="2400" b="1" i="0" dirty="0">
                <a:effectLst/>
              </a:rPr>
              <a:t> </a:t>
            </a:r>
            <a:r>
              <a:rPr lang="en-US" sz="2400" b="1" i="0" strike="noStrike" dirty="0">
                <a:effectLst/>
                <a:hlinkClick r:id="rId3">
                  <a:extLst>
                    <a:ext uri="{A12FA001-AC4F-418D-AE19-62706E023703}">
                      <ahyp:hlinkClr xmlns:ahyp="http://schemas.microsoft.com/office/drawing/2018/hyperlinkcolor" val="tx"/>
                    </a:ext>
                  </a:extLst>
                </a:hlinkClick>
              </a:rPr>
              <a:t>population</a:t>
            </a:r>
            <a:r>
              <a:rPr lang="en-US" sz="2400" b="1" i="0" dirty="0">
                <a:effectLst/>
              </a:rPr>
              <a:t> </a:t>
            </a:r>
            <a:r>
              <a:rPr lang="en-US" sz="2400" b="0" i="0" dirty="0">
                <a:effectLst/>
              </a:rPr>
              <a:t>into smaller groups known as </a:t>
            </a:r>
            <a:r>
              <a:rPr lang="en-US" sz="2400" b="1" i="0" dirty="0">
                <a:effectLst/>
              </a:rPr>
              <a:t>clusters</a:t>
            </a:r>
            <a:r>
              <a:rPr lang="en-US" sz="2400" b="0" i="0" dirty="0">
                <a:effectLst/>
              </a:rPr>
              <a:t>.  They then randomly select among these clusters to form a sample.</a:t>
            </a:r>
          </a:p>
          <a:p>
            <a:pPr marL="342900" indent="-342900" algn="just">
              <a:lnSpc>
                <a:spcPct val="200000"/>
              </a:lnSpc>
              <a:buFont typeface="Arial" panose="020B0604020202020204" pitchFamily="34" charset="0"/>
              <a:buChar char="•"/>
            </a:pPr>
            <a:r>
              <a:rPr lang="en-US" sz="2400" b="0" i="0" dirty="0">
                <a:effectLst/>
              </a:rPr>
              <a:t>Cluster sampling is a probability sampling method often used to study large populations, particularly those widely dispersed. Researchers usually use pre-existing units such as schools or cities as their clusters.</a:t>
            </a:r>
          </a:p>
        </p:txBody>
      </p:sp>
      <p:sp>
        <p:nvSpPr>
          <p:cNvPr id="7" name="TextBox 6">
            <a:extLst>
              <a:ext uri="{FF2B5EF4-FFF2-40B4-BE49-F238E27FC236}">
                <a16:creationId xmlns:a16="http://schemas.microsoft.com/office/drawing/2014/main" id="{20209FC8-0AAF-5E42-300B-A84F890AE5DF}"/>
              </a:ext>
            </a:extLst>
          </p:cNvPr>
          <p:cNvSpPr txBox="1"/>
          <p:nvPr/>
        </p:nvSpPr>
        <p:spPr>
          <a:xfrm>
            <a:off x="2339228" y="5305415"/>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0876143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43A4B-694B-CC62-87F9-07A56BDF07B5}"/>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FC1CAC9-C4D8-E088-B618-1AB340F77F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9410D71-902B-C8B6-E2F3-85A1C157844D}"/>
              </a:ext>
            </a:extLst>
          </p:cNvPr>
          <p:cNvSpPr txBox="1"/>
          <p:nvPr/>
        </p:nvSpPr>
        <p:spPr>
          <a:xfrm>
            <a:off x="3302067" y="581743"/>
            <a:ext cx="5137945" cy="584775"/>
          </a:xfrm>
          <a:prstGeom prst="rect">
            <a:avLst/>
          </a:prstGeom>
          <a:noFill/>
        </p:spPr>
        <p:txBody>
          <a:bodyPr wrap="none" rtlCol="0">
            <a:spAutoFit/>
          </a:bodyPr>
          <a:lstStyle/>
          <a:p>
            <a:r>
              <a:rPr lang="en-US" sz="3200" b="1" dirty="0">
                <a:solidFill>
                  <a:srgbClr val="00B0F0"/>
                </a:solidFill>
              </a:rPr>
              <a:t>1.4 Cluster Random sampling</a:t>
            </a:r>
          </a:p>
        </p:txBody>
      </p:sp>
      <p:sp>
        <p:nvSpPr>
          <p:cNvPr id="3" name="TextBox 2">
            <a:extLst>
              <a:ext uri="{FF2B5EF4-FFF2-40B4-BE49-F238E27FC236}">
                <a16:creationId xmlns:a16="http://schemas.microsoft.com/office/drawing/2014/main" id="{40B83656-E41D-F880-095A-E442DC843FF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58B61E6F-3692-ADD0-D9CD-34CCBFD7BEEE}"/>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1E5346FA-7428-3E34-7EAA-1DF6808AC9B4}"/>
              </a:ext>
            </a:extLst>
          </p:cNvPr>
          <p:cNvSpPr txBox="1"/>
          <p:nvPr/>
        </p:nvSpPr>
        <p:spPr>
          <a:xfrm>
            <a:off x="209861" y="1402075"/>
            <a:ext cx="11407515" cy="3170099"/>
          </a:xfrm>
          <a:prstGeom prst="rect">
            <a:avLst/>
          </a:prstGeom>
          <a:noFill/>
        </p:spPr>
        <p:txBody>
          <a:bodyPr wrap="square">
            <a:spAutoFit/>
          </a:bodyPr>
          <a:lstStyle/>
          <a:p>
            <a:pPr algn="just">
              <a:lnSpc>
                <a:spcPct val="200000"/>
              </a:lnSpc>
            </a:pPr>
            <a:r>
              <a:rPr lang="en-US" sz="2000" b="1" i="0" dirty="0">
                <a:effectLst/>
              </a:rPr>
              <a:t>Step 1: Define your population</a:t>
            </a:r>
          </a:p>
          <a:p>
            <a:pPr algn="just">
              <a:lnSpc>
                <a:spcPct val="200000"/>
              </a:lnSpc>
            </a:pPr>
            <a:r>
              <a:rPr lang="en-US" sz="2000" b="0" i="0" dirty="0">
                <a:effectLst/>
              </a:rPr>
              <a:t>As with other forms of sampling, you must first begin by clearly defining the population you wish to study.</a:t>
            </a:r>
          </a:p>
          <a:p>
            <a:pPr algn="just">
              <a:lnSpc>
                <a:spcPct val="200000"/>
              </a:lnSpc>
            </a:pPr>
            <a:r>
              <a:rPr lang="en-US" sz="2000" b="1" i="0" dirty="0">
                <a:effectLst/>
                <a:latin typeface="Gilmer"/>
              </a:rPr>
              <a:t>Step 2: Divide your sample into clusters</a:t>
            </a:r>
          </a:p>
          <a:p>
            <a:pPr algn="just">
              <a:lnSpc>
                <a:spcPct val="200000"/>
              </a:lnSpc>
            </a:pPr>
            <a:r>
              <a:rPr lang="en-US" sz="2000" b="0" i="0" dirty="0">
                <a:effectLst/>
                <a:latin typeface="Inter"/>
              </a:rPr>
              <a:t>This is the most essential part of the process. The quality of your clusters and how well they represent the larger population determines the </a:t>
            </a:r>
            <a:r>
              <a:rPr lang="en-US" sz="2000" b="0" i="0" u="none" strike="noStrike" dirty="0">
                <a:effectLst/>
                <a:latin typeface="Inter"/>
                <a:hlinkClick r:id="rId3">
                  <a:extLst>
                    <a:ext uri="{A12FA001-AC4F-418D-AE19-62706E023703}">
                      <ahyp:hlinkClr xmlns:ahyp="http://schemas.microsoft.com/office/drawing/2018/hyperlinkcolor" val="tx"/>
                    </a:ext>
                  </a:extLst>
                </a:hlinkClick>
              </a:rPr>
              <a:t>validity</a:t>
            </a:r>
            <a:r>
              <a:rPr lang="en-US" sz="2000" b="0" i="0" dirty="0">
                <a:effectLst/>
                <a:latin typeface="Inter"/>
              </a:rPr>
              <a:t> of your results.</a:t>
            </a:r>
            <a:endParaRPr lang="en-US" sz="2000" b="0" i="0" dirty="0">
              <a:effectLst/>
            </a:endParaRPr>
          </a:p>
        </p:txBody>
      </p:sp>
      <p:sp>
        <p:nvSpPr>
          <p:cNvPr id="7" name="TextBox 6">
            <a:extLst>
              <a:ext uri="{FF2B5EF4-FFF2-40B4-BE49-F238E27FC236}">
                <a16:creationId xmlns:a16="http://schemas.microsoft.com/office/drawing/2014/main" id="{EE20BF02-3920-5C99-DC53-5DA912C140E8}"/>
              </a:ext>
            </a:extLst>
          </p:cNvPr>
          <p:cNvSpPr txBox="1"/>
          <p:nvPr/>
        </p:nvSpPr>
        <p:spPr>
          <a:xfrm>
            <a:off x="2653553" y="4865343"/>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896718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17276-BAB1-BEBE-286A-7C1B0B81CE8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974B044F-940E-7558-BAED-9D5ADD72AA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C8A758E-BE2A-6C1B-D7FC-7D8C74229D3D}"/>
              </a:ext>
            </a:extLst>
          </p:cNvPr>
          <p:cNvSpPr txBox="1"/>
          <p:nvPr/>
        </p:nvSpPr>
        <p:spPr>
          <a:xfrm>
            <a:off x="3302067" y="581743"/>
            <a:ext cx="5137945" cy="584775"/>
          </a:xfrm>
          <a:prstGeom prst="rect">
            <a:avLst/>
          </a:prstGeom>
          <a:noFill/>
        </p:spPr>
        <p:txBody>
          <a:bodyPr wrap="none" rtlCol="0">
            <a:spAutoFit/>
          </a:bodyPr>
          <a:lstStyle/>
          <a:p>
            <a:r>
              <a:rPr lang="en-US" sz="3200" b="1" dirty="0">
                <a:solidFill>
                  <a:srgbClr val="00B0F0"/>
                </a:solidFill>
              </a:rPr>
              <a:t>1.4 Cluster Random sampling</a:t>
            </a:r>
          </a:p>
        </p:txBody>
      </p:sp>
      <p:sp>
        <p:nvSpPr>
          <p:cNvPr id="3" name="TextBox 2">
            <a:extLst>
              <a:ext uri="{FF2B5EF4-FFF2-40B4-BE49-F238E27FC236}">
                <a16:creationId xmlns:a16="http://schemas.microsoft.com/office/drawing/2014/main" id="{F2E196A6-7973-8AC5-2509-E5A806B9A040}"/>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071D9EC-6D8A-B816-FCB5-0F341304A9A0}"/>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8A70EA8F-BBD0-E5F7-1FAF-8DCE6307901F}"/>
              </a:ext>
            </a:extLst>
          </p:cNvPr>
          <p:cNvSpPr txBox="1"/>
          <p:nvPr/>
        </p:nvSpPr>
        <p:spPr>
          <a:xfrm>
            <a:off x="209861" y="1402075"/>
            <a:ext cx="11722309" cy="3699474"/>
          </a:xfrm>
          <a:prstGeom prst="rect">
            <a:avLst/>
          </a:prstGeom>
          <a:noFill/>
        </p:spPr>
        <p:txBody>
          <a:bodyPr wrap="square">
            <a:spAutoFit/>
          </a:bodyPr>
          <a:lstStyle/>
          <a:p>
            <a:pPr algn="just">
              <a:lnSpc>
                <a:spcPct val="200000"/>
              </a:lnSpc>
            </a:pPr>
            <a:r>
              <a:rPr lang="en-US" sz="2000" b="1" i="0" dirty="0">
                <a:effectLst/>
                <a:latin typeface="Gilmer"/>
              </a:rPr>
              <a:t>Step 3: Randomly select clusters to use as your sample</a:t>
            </a:r>
          </a:p>
          <a:p>
            <a:pPr algn="just">
              <a:lnSpc>
                <a:spcPct val="200000"/>
              </a:lnSpc>
            </a:pPr>
            <a:r>
              <a:rPr lang="en-US" sz="2000" b="0" i="0" dirty="0">
                <a:effectLst/>
                <a:latin typeface="Inter"/>
              </a:rPr>
              <a:t>If each cluster is a mini-representation of the larger population, randomly selecting and sampling from the clusters allows you to imitate simple random sampling, which supports the validity of your results.</a:t>
            </a:r>
          </a:p>
          <a:p>
            <a:pPr algn="just">
              <a:lnSpc>
                <a:spcPct val="200000"/>
              </a:lnSpc>
            </a:pPr>
            <a:r>
              <a:rPr lang="en-US" sz="2000" b="1" i="0" dirty="0">
                <a:effectLst/>
                <a:latin typeface="Gilmer"/>
              </a:rPr>
              <a:t>Step 4: Collect data from the sample</a:t>
            </a:r>
          </a:p>
          <a:p>
            <a:pPr algn="just">
              <a:lnSpc>
                <a:spcPct val="200000"/>
              </a:lnSpc>
            </a:pPr>
            <a:r>
              <a:rPr lang="en-US" sz="2000" b="0" i="0" dirty="0">
                <a:effectLst/>
                <a:latin typeface="Inter"/>
              </a:rPr>
              <a:t>You then conduct your study and collect data from every unit in the selected clusters.</a:t>
            </a:r>
          </a:p>
          <a:p>
            <a:pPr algn="just">
              <a:lnSpc>
                <a:spcPct val="200000"/>
              </a:lnSpc>
            </a:pPr>
            <a:endParaRPr lang="en-US" sz="2000" b="0" i="0" dirty="0">
              <a:effectLst/>
            </a:endParaRPr>
          </a:p>
        </p:txBody>
      </p:sp>
      <p:sp>
        <p:nvSpPr>
          <p:cNvPr id="7" name="TextBox 6">
            <a:extLst>
              <a:ext uri="{FF2B5EF4-FFF2-40B4-BE49-F238E27FC236}">
                <a16:creationId xmlns:a16="http://schemas.microsoft.com/office/drawing/2014/main" id="{5686069A-72C2-6DED-563F-7077DDEE6D61}"/>
              </a:ext>
            </a:extLst>
          </p:cNvPr>
          <p:cNvSpPr txBox="1"/>
          <p:nvPr/>
        </p:nvSpPr>
        <p:spPr>
          <a:xfrm>
            <a:off x="2863103" y="4794077"/>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16492092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04E3-6DD2-D1FA-E097-8F51FA230EA0}"/>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1ECFC7C-3144-F02A-B1E5-B73A571A0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86EC236-230B-A317-22BB-68510E9D8928}"/>
              </a:ext>
            </a:extLst>
          </p:cNvPr>
          <p:cNvSpPr txBox="1"/>
          <p:nvPr/>
        </p:nvSpPr>
        <p:spPr>
          <a:xfrm>
            <a:off x="3450266" y="632106"/>
            <a:ext cx="5137945" cy="584775"/>
          </a:xfrm>
          <a:prstGeom prst="rect">
            <a:avLst/>
          </a:prstGeom>
          <a:noFill/>
        </p:spPr>
        <p:txBody>
          <a:bodyPr wrap="none" rtlCol="0">
            <a:spAutoFit/>
          </a:bodyPr>
          <a:lstStyle/>
          <a:p>
            <a:r>
              <a:rPr lang="en-US" sz="3200" b="1" dirty="0">
                <a:solidFill>
                  <a:srgbClr val="00B0F0"/>
                </a:solidFill>
              </a:rPr>
              <a:t>1.4 Cluster Random sampling</a:t>
            </a:r>
          </a:p>
        </p:txBody>
      </p:sp>
      <p:sp>
        <p:nvSpPr>
          <p:cNvPr id="3" name="TextBox 2">
            <a:extLst>
              <a:ext uri="{FF2B5EF4-FFF2-40B4-BE49-F238E27FC236}">
                <a16:creationId xmlns:a16="http://schemas.microsoft.com/office/drawing/2014/main" id="{D42A8E8F-66FA-A4BA-9CA0-9AD0374B9626}"/>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000DB9E-B0FB-D527-6FDD-F48EA51CF12C}"/>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F0EF10CA-F863-8BFD-29A6-D963C35C0A72}"/>
              </a:ext>
            </a:extLst>
          </p:cNvPr>
          <p:cNvSpPr txBox="1"/>
          <p:nvPr/>
        </p:nvSpPr>
        <p:spPr>
          <a:xfrm>
            <a:off x="1956693" y="1402075"/>
            <a:ext cx="8005461" cy="621709"/>
          </a:xfrm>
          <a:prstGeom prst="rect">
            <a:avLst/>
          </a:prstGeom>
          <a:noFill/>
        </p:spPr>
        <p:txBody>
          <a:bodyPr wrap="square">
            <a:spAutoFit/>
          </a:bodyPr>
          <a:lstStyle/>
          <a:p>
            <a:pPr algn="l">
              <a:lnSpc>
                <a:spcPct val="200000"/>
              </a:lnSpc>
            </a:pPr>
            <a:endParaRPr lang="en-US" sz="2000" b="0" i="0" dirty="0">
              <a:effectLst/>
            </a:endParaRPr>
          </a:p>
        </p:txBody>
      </p:sp>
      <p:sp>
        <p:nvSpPr>
          <p:cNvPr id="7" name="TextBox 6">
            <a:extLst>
              <a:ext uri="{FF2B5EF4-FFF2-40B4-BE49-F238E27FC236}">
                <a16:creationId xmlns:a16="http://schemas.microsoft.com/office/drawing/2014/main" id="{8B93CAC6-6AC4-B77D-E4F2-666FB45C44BD}"/>
              </a:ext>
            </a:extLst>
          </p:cNvPr>
          <p:cNvSpPr txBox="1"/>
          <p:nvPr/>
        </p:nvSpPr>
        <p:spPr>
          <a:xfrm>
            <a:off x="329784" y="1240621"/>
            <a:ext cx="10979633" cy="4708981"/>
          </a:xfrm>
          <a:prstGeom prst="rect">
            <a:avLst/>
          </a:prstGeom>
          <a:noFill/>
        </p:spPr>
        <p:txBody>
          <a:bodyPr wrap="square">
            <a:spAutoFit/>
          </a:bodyPr>
          <a:lstStyle/>
          <a:p>
            <a:pPr algn="just">
              <a:lnSpc>
                <a:spcPct val="150000"/>
              </a:lnSpc>
            </a:pPr>
            <a:r>
              <a:rPr lang="en-US" sz="2000" b="0" i="0" dirty="0">
                <a:effectLst/>
              </a:rPr>
              <a:t>A researcher aims to identify the thoughts of primary school teachers about the role of the educational supervisor in the educational process and the community consists of </a:t>
            </a:r>
            <a:r>
              <a:rPr lang="en-US" sz="2000" b="1" i="0" dirty="0">
                <a:effectLst/>
              </a:rPr>
              <a:t>(5000) </a:t>
            </a:r>
            <a:r>
              <a:rPr lang="en-US" sz="2000" b="0" i="0" dirty="0">
                <a:effectLst/>
              </a:rPr>
              <a:t>teachers distributed over </a:t>
            </a:r>
            <a:r>
              <a:rPr lang="en-US" sz="2000" b="1" i="0" dirty="0">
                <a:effectLst/>
              </a:rPr>
              <a:t>(100) </a:t>
            </a:r>
            <a:r>
              <a:rPr lang="en-US" sz="2000" b="0" i="0" dirty="0">
                <a:effectLst/>
              </a:rPr>
              <a:t>schools, and it wants to obtain a sample of </a:t>
            </a:r>
            <a:r>
              <a:rPr lang="en-US" sz="2000" b="1" i="0" dirty="0">
                <a:effectLst/>
              </a:rPr>
              <a:t>(500) </a:t>
            </a:r>
            <a:r>
              <a:rPr lang="en-US" sz="2000" b="0" i="0" dirty="0">
                <a:effectLst/>
              </a:rPr>
              <a:t>teachers. How is this done using cluster randomization?</a:t>
            </a:r>
          </a:p>
          <a:p>
            <a:pPr algn="just">
              <a:lnSpc>
                <a:spcPct val="150000"/>
              </a:lnSpc>
            </a:pPr>
            <a:r>
              <a:rPr lang="en-US" sz="2000" b="0" i="0" dirty="0">
                <a:effectLst/>
              </a:rPr>
              <a:t>1- The size of the community (5000) teachers.</a:t>
            </a:r>
          </a:p>
          <a:p>
            <a:pPr algn="just">
              <a:lnSpc>
                <a:spcPct val="150000"/>
              </a:lnSpc>
            </a:pPr>
            <a:r>
              <a:rPr lang="en-US" sz="2000" b="0" i="0" dirty="0">
                <a:effectLst/>
              </a:rPr>
              <a:t>2- The desired sample size (500) teachers.</a:t>
            </a:r>
          </a:p>
          <a:p>
            <a:pPr algn="just">
              <a:lnSpc>
                <a:spcPct val="150000"/>
              </a:lnSpc>
            </a:pPr>
            <a:r>
              <a:rPr lang="en-US" sz="2000" b="0" i="0" dirty="0">
                <a:effectLst/>
              </a:rPr>
              <a:t>3- The average number of teachers in schools = 5000 ÷ 100 = 50 teachers in each school.</a:t>
            </a:r>
          </a:p>
          <a:p>
            <a:pPr algn="just">
              <a:lnSpc>
                <a:spcPct val="150000"/>
              </a:lnSpc>
            </a:pPr>
            <a:r>
              <a:rPr lang="en-US" sz="2000" b="0" i="0" dirty="0">
                <a:effectLst/>
              </a:rPr>
              <a:t>4- The number of selected clusters (schools) = 500÷50 = 10 schools.</a:t>
            </a:r>
          </a:p>
          <a:p>
            <a:pPr algn="just">
              <a:lnSpc>
                <a:spcPct val="150000"/>
              </a:lnSpc>
            </a:pPr>
            <a:r>
              <a:rPr lang="en-US" sz="2000" b="0" i="0" dirty="0">
                <a:effectLst/>
              </a:rPr>
              <a:t>5- The researcher randomly selects (10) schools from (100).</a:t>
            </a:r>
          </a:p>
          <a:p>
            <a:pPr algn="just">
              <a:lnSpc>
                <a:spcPct val="150000"/>
              </a:lnSpc>
            </a:pPr>
            <a:r>
              <a:rPr lang="en-US" sz="2000" b="0" i="0" dirty="0">
                <a:effectLst/>
              </a:rPr>
              <a:t>6- The sample size is all teachers in the selected schools.</a:t>
            </a:r>
          </a:p>
        </p:txBody>
      </p:sp>
    </p:spTree>
    <p:extLst>
      <p:ext uri="{BB962C8B-B14F-4D97-AF65-F5344CB8AC3E}">
        <p14:creationId xmlns:p14="http://schemas.microsoft.com/office/powerpoint/2010/main" val="19279727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7F7A7-43EE-3E91-057C-AA29EC655B0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3B746D84-480E-1226-0AAD-058EB965A1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6435C6D-4552-D232-557F-CE9E232D8CCA}"/>
              </a:ext>
            </a:extLst>
          </p:cNvPr>
          <p:cNvSpPr txBox="1"/>
          <p:nvPr/>
        </p:nvSpPr>
        <p:spPr>
          <a:xfrm>
            <a:off x="2323237" y="792547"/>
            <a:ext cx="7235635" cy="584775"/>
          </a:xfrm>
          <a:prstGeom prst="rect">
            <a:avLst/>
          </a:prstGeom>
          <a:noFill/>
        </p:spPr>
        <p:txBody>
          <a:bodyPr wrap="none" rtlCol="0">
            <a:spAutoFit/>
          </a:bodyPr>
          <a:lstStyle/>
          <a:p>
            <a:r>
              <a:rPr lang="en-US" sz="3200" b="1" dirty="0">
                <a:solidFill>
                  <a:srgbClr val="00B0F0"/>
                </a:solidFill>
              </a:rPr>
              <a:t>1.4 Cluster Random Sampling Advantages</a:t>
            </a:r>
          </a:p>
        </p:txBody>
      </p:sp>
      <p:sp>
        <p:nvSpPr>
          <p:cNvPr id="3" name="TextBox 2">
            <a:extLst>
              <a:ext uri="{FF2B5EF4-FFF2-40B4-BE49-F238E27FC236}">
                <a16:creationId xmlns:a16="http://schemas.microsoft.com/office/drawing/2014/main" id="{C22DF787-C786-9343-235C-7F5E4E01A72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86BFAC4-EA4A-0104-584A-5308D012102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4E091E6E-2424-F572-723F-6BB1F1DF65AF}"/>
              </a:ext>
            </a:extLst>
          </p:cNvPr>
          <p:cNvSpPr txBox="1"/>
          <p:nvPr/>
        </p:nvSpPr>
        <p:spPr>
          <a:xfrm>
            <a:off x="149902" y="1521995"/>
            <a:ext cx="11692327" cy="2468368"/>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b="0" i="0" dirty="0">
                <a:effectLst/>
                <a:latin typeface="Inter"/>
              </a:rPr>
              <a:t>Cluster sampling is time- and cost-efficient, especially for samples that are widely geographically spread and would be difficult to sample otherwise correctly.</a:t>
            </a:r>
          </a:p>
          <a:p>
            <a:pPr marL="342900" indent="-342900" algn="just">
              <a:lnSpc>
                <a:spcPct val="200000"/>
              </a:lnSpc>
              <a:buFont typeface="Arial" panose="020B0604020202020204" pitchFamily="34" charset="0"/>
              <a:buChar char="•"/>
            </a:pPr>
            <a:r>
              <a:rPr lang="en-US" sz="2000" b="0" i="0" dirty="0">
                <a:effectLst/>
                <a:latin typeface="Inter"/>
              </a:rPr>
              <a:t> Because cluster sampling uses randomization if the population is clustered properly, your study will have high </a:t>
            </a:r>
            <a:r>
              <a:rPr lang="en-US" sz="2000" b="0" i="0" u="none" strike="noStrike" dirty="0">
                <a:effectLst/>
                <a:latin typeface="Inter"/>
                <a:hlinkClick r:id="rId3">
                  <a:extLst>
                    <a:ext uri="{A12FA001-AC4F-418D-AE19-62706E023703}">
                      <ahyp:hlinkClr xmlns:ahyp="http://schemas.microsoft.com/office/drawing/2018/hyperlinkcolor" val="tx"/>
                    </a:ext>
                  </a:extLst>
                </a:hlinkClick>
              </a:rPr>
              <a:t>external validity</a:t>
            </a:r>
            <a:r>
              <a:rPr lang="en-US" sz="2000" b="0" i="0" dirty="0">
                <a:effectLst/>
                <a:latin typeface="Inter"/>
              </a:rPr>
              <a:t> because your sample will reflect the characteristics of the larger population.</a:t>
            </a:r>
          </a:p>
        </p:txBody>
      </p:sp>
      <p:sp>
        <p:nvSpPr>
          <p:cNvPr id="7" name="TextBox 6">
            <a:extLst>
              <a:ext uri="{FF2B5EF4-FFF2-40B4-BE49-F238E27FC236}">
                <a16:creationId xmlns:a16="http://schemas.microsoft.com/office/drawing/2014/main" id="{710A099F-0719-7680-4012-C3D7E0EDB2CF}"/>
              </a:ext>
            </a:extLst>
          </p:cNvPr>
          <p:cNvSpPr txBox="1"/>
          <p:nvPr/>
        </p:nvSpPr>
        <p:spPr>
          <a:xfrm>
            <a:off x="2986928" y="4271848"/>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6242026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C532B-984C-A815-DFDC-7E7F65A1ABBF}"/>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6EDF19B-928F-DEB3-E23F-C82B5A31DC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B4A456F-5D49-7F17-4AE8-417665C719E1}"/>
              </a:ext>
            </a:extLst>
          </p:cNvPr>
          <p:cNvSpPr txBox="1"/>
          <p:nvPr/>
        </p:nvSpPr>
        <p:spPr>
          <a:xfrm>
            <a:off x="1317264" y="441484"/>
            <a:ext cx="7681270" cy="584775"/>
          </a:xfrm>
          <a:prstGeom prst="rect">
            <a:avLst/>
          </a:prstGeom>
          <a:noFill/>
        </p:spPr>
        <p:txBody>
          <a:bodyPr wrap="none" rtlCol="0">
            <a:spAutoFit/>
          </a:bodyPr>
          <a:lstStyle/>
          <a:p>
            <a:r>
              <a:rPr lang="en-US" sz="3200" b="1" dirty="0">
                <a:solidFill>
                  <a:srgbClr val="00B0F0"/>
                </a:solidFill>
              </a:rPr>
              <a:t>1.4 Cluster Random Sampling Disadvantages</a:t>
            </a:r>
          </a:p>
        </p:txBody>
      </p:sp>
      <p:sp>
        <p:nvSpPr>
          <p:cNvPr id="3" name="TextBox 2">
            <a:extLst>
              <a:ext uri="{FF2B5EF4-FFF2-40B4-BE49-F238E27FC236}">
                <a16:creationId xmlns:a16="http://schemas.microsoft.com/office/drawing/2014/main" id="{F8267612-ABF1-75B4-659A-D6FC5AC724A8}"/>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9A971DE-43F0-3D67-5685-5C6DD12AA85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C3CD8994-5993-32E2-C849-623A37F33104}"/>
              </a:ext>
            </a:extLst>
          </p:cNvPr>
          <p:cNvSpPr txBox="1"/>
          <p:nvPr/>
        </p:nvSpPr>
        <p:spPr>
          <a:xfrm>
            <a:off x="359765" y="1402075"/>
            <a:ext cx="11422504" cy="36710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u="none" strike="noStrike" dirty="0">
                <a:effectLst/>
                <a:latin typeface="Inter"/>
                <a:hlinkClick r:id="rId3">
                  <a:extLst>
                    <a:ext uri="{A12FA001-AC4F-418D-AE19-62706E023703}">
                      <ahyp:hlinkClr xmlns:ahyp="http://schemas.microsoft.com/office/drawing/2018/hyperlinkcolor" val="tx"/>
                    </a:ext>
                  </a:extLst>
                </a:hlinkClick>
              </a:rPr>
              <a:t> Internal validity</a:t>
            </a:r>
            <a:r>
              <a:rPr lang="en-US" sz="2400" b="0" i="0" dirty="0">
                <a:effectLst/>
                <a:latin typeface="Inter"/>
              </a:rPr>
              <a:t> is less strong than with simple random sampling, particularly as you use more stages of clustering.</a:t>
            </a:r>
          </a:p>
          <a:p>
            <a:pPr marL="342900" indent="-342900" algn="just">
              <a:lnSpc>
                <a:spcPct val="200000"/>
              </a:lnSpc>
              <a:buFont typeface="Arial" panose="020B0604020202020204" pitchFamily="34" charset="0"/>
              <a:buChar char="•"/>
            </a:pPr>
            <a:r>
              <a:rPr lang="en-US" sz="2400" b="0" i="0" dirty="0">
                <a:effectLst/>
                <a:latin typeface="Inter"/>
              </a:rPr>
              <a:t>If your clusters are not a good mini-representation of the population as a whole, then it is more difficult to rely upon your sample to provide valid results.</a:t>
            </a:r>
          </a:p>
          <a:p>
            <a:pPr marL="342900" indent="-342900" algn="just">
              <a:lnSpc>
                <a:spcPct val="200000"/>
              </a:lnSpc>
              <a:buFont typeface="Arial" panose="020B0604020202020204" pitchFamily="34" charset="0"/>
              <a:buChar char="•"/>
            </a:pPr>
            <a:r>
              <a:rPr lang="en-US" sz="2400" b="0" i="0" dirty="0">
                <a:effectLst/>
                <a:latin typeface="Inter"/>
              </a:rPr>
              <a:t>Cluster sampling is much more complex to plan than other forms of sampling.</a:t>
            </a:r>
          </a:p>
        </p:txBody>
      </p:sp>
      <p:sp>
        <p:nvSpPr>
          <p:cNvPr id="7" name="TextBox 6">
            <a:extLst>
              <a:ext uri="{FF2B5EF4-FFF2-40B4-BE49-F238E27FC236}">
                <a16:creationId xmlns:a16="http://schemas.microsoft.com/office/drawing/2014/main" id="{C2C4E964-2E54-D193-539F-8DF90CDB0EF8}"/>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42877899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3.xml><?xml version="1.0" encoding="utf-8"?>
<ds:datastoreItem xmlns:ds="http://schemas.openxmlformats.org/officeDocument/2006/customXml" ds:itemID="{971A7020-8BDB-4EFB-AC18-DD3860D03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1524</TotalTime>
  <Words>2668</Words>
  <Application>Microsoft Office PowerPoint</Application>
  <PresentationFormat>Widescreen</PresentationFormat>
  <Paragraphs>212</Paragraphs>
  <Slides>40</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-apple-system</vt:lpstr>
      <vt:lpstr>Arial</vt:lpstr>
      <vt:lpstr>Calibri</vt:lpstr>
      <vt:lpstr>Calibri Light</vt:lpstr>
      <vt:lpstr>Gilmer</vt:lpstr>
      <vt:lpstr>Inter</vt:lpstr>
      <vt:lpstr>neo sans arabic</vt:lpstr>
      <vt:lpstr>SourceSansPro</vt:lpstr>
      <vt:lpstr>Tajawal Medium</vt:lpstr>
      <vt:lpstr>Times New Roman</vt:lpstr>
      <vt:lpstr>Wingdings</vt:lpstr>
      <vt:lpstr>Office Theme</vt:lpstr>
      <vt:lpstr>PowerPoint Presentation</vt:lpstr>
      <vt:lpstr>Contents</vt:lpstr>
      <vt:lpstr>Contents</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35</cp:revision>
  <dcterms:created xsi:type="dcterms:W3CDTF">2023-04-29T09:08:00Z</dcterms:created>
  <dcterms:modified xsi:type="dcterms:W3CDTF">2024-02-14T18:41:31Z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