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extended-properties" Target="docProps/app.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notesMasterIdLst>
    <p:notesMasterId r:id="rId14"/>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p/>
        </p:txBody>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hyperlink" Target="file:///home/oai/share/Master%20Thesis%20Megern%20(3).pdf" TargetMode="External"/><Relationship Id="rId3" Type="http://schemas.openxmlformats.org/officeDocument/2006/relationships/slideLayout" Target="../slideLayouts/slideLayout1.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2-3.png"/><Relationship Id="rId4" Type="http://schemas.openxmlformats.org/officeDocument/2006/relationships/hyperlink" Target="file:///home/oai/share/Master%20Thesis%20Megern%20(3).pdf" TargetMode="External"/><Relationship Id="rId5" Type="http://schemas.openxmlformats.org/officeDocument/2006/relationships/hyperlink" Target="file:///home/oai/share/Master%20Thesis%20Megern%20(3).pdf#:~:text=host%20machine,that%20may%20indicate%20harmful%20activity" TargetMode="External"/><Relationship Id="rId6" Type="http://schemas.openxmlformats.org/officeDocument/2006/relationships/slideLayout" Target="../slideLayouts/slideLayout1.xml"/><Relationship Id="rId7"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hyperlink" Target="file:///home/oai/share/Master%20Thesis%20Megern%20(3).pdf#:~:text=present%20study" TargetMode="External"/><Relationship Id="rId3" Type="http://schemas.openxmlformats.org/officeDocument/2006/relationships/slideLayout" Target="../slideLayouts/slideLayou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5.png"/><Relationship Id="rId6" Type="http://schemas.openxmlformats.org/officeDocument/2006/relationships/hyperlink" Target="file:///home/oai/share/Master%20Thesis%20Megern%20(3).pdf#:~:text=building%20models%2C%20but%20also%20on,%282009%29%2C%20which%20was%20presented" TargetMode="External"/><Relationship Id="rId7" Type="http://schemas.openxmlformats.org/officeDocument/2006/relationships/slideLayout" Target="../slideLayouts/slideLayout1.xml"/><Relationship Id="rId8"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hyperlink" Target="file:///home/oai/share/Master%20Thesis%20Megern%20(3).pdf#:~:text=More%20recent%20work%20has%20moved,model%20more%20reliable%20in%20difficult" TargetMode="External"/><Relationship Id="rId6" Type="http://schemas.openxmlformats.org/officeDocument/2006/relationships/slideLayout" Target="../slideLayouts/slideLayout1.xml"/><Relationship Id="rId7"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hyperlink" Target="file:///home/oai/share/Master%20Thesis%20Megern%20(3).pdf" TargetMode="External"/><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hyperlink" Target="file:///home/oai/share/Master%20Thesis%20Megern%20(3).pdf#:~:text=HIDS,that%20may%20indicate%20harmful%20activity" TargetMode="External"/><Relationship Id="rId4" Type="http://schemas.openxmlformats.org/officeDocument/2006/relationships/slideLayout" Target="../slideLayouts/slideLayout1.xml"/><Relationship Id="rId5"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hyperlink" Target="file:///home/oai/share/Master%20Thesis%20Megern%20(3).pdf#:~:text=signature,large%20number%20of%20false%20alarms" TargetMode="External"/><Relationship Id="rId4" Type="http://schemas.openxmlformats.org/officeDocument/2006/relationships/slideLayout" Target="../slideLayouts/slideLayout1.xml"/><Relationship Id="rId5"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hyperlink" Target="file:///home/oai/share/Master%20Thesis%20Megern%20(3).pdf#:~:text=it%20still%20has%20some%20limits,heavily%20on%20manual%20feature%20design" TargetMode="External"/><Relationship Id="rId4" Type="http://schemas.openxmlformats.org/officeDocument/2006/relationships/hyperlink" Target="file:///home/oai/share/Master%20Thesis%20Megern%20(3).pdf#:~:text=2,Detection" TargetMode="External"/><Relationship Id="rId5" Type="http://schemas.openxmlformats.org/officeDocument/2006/relationships/slideLayout" Target="../slideLayouts/slideLayout1.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png"/><Relationship Id="rId3" Type="http://schemas.openxmlformats.org/officeDocument/2006/relationships/image" Target="../media/image-10-3.png"/><Relationship Id="rId4" Type="http://schemas.openxmlformats.org/officeDocument/2006/relationships/hyperlink" Target="file:///home/oai/share/Master%20Thesis%20Megern%20(3).pdf#:~:text=present%20study" TargetMode="External"/><Relationship Id="rId5" Type="http://schemas.openxmlformats.org/officeDocument/2006/relationships/slideLayout" Target="../slideLayouts/slideLayout1.xml"/><Relationship Id="rId6"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hyperlink" Target="file:///home/oai/share/Master%20Thesis%20Megern%20(3).pdf#:~:text=More%20recent%20work%20has%20moved,model%20more%20reliable%20in%20difficult" TargetMode="External"/><Relationship Id="rId2" Type="http://schemas.openxmlformats.org/officeDocument/2006/relationships/hyperlink" Target="file:///home/oai/share/Master%20Thesis%20Megern%20(3).pdf#:~:text=present%20study" TargetMode="External"/><Relationship Id="rId3" Type="http://schemas.openxmlformats.org/officeDocument/2006/relationships/slideLayout" Target="../slideLayouts/slideLayout1.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hyperlink" Target="file:///home/oai/share/Master%20Thesis%20Megern%20(3).pdf" TargetMode="External"/><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192F"/>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9144000" cy="5143500"/>
          </a:xfrm>
          <a:prstGeom prst="rect">
            <a:avLst/>
          </a:prstGeom>
        </p:spPr>
      </p:pic>
      <p:sp>
        <p:nvSpPr>
          <p:cNvPr id="3" name="Shape 0"/>
          <p:cNvSpPr/>
          <p:nvPr/>
        </p:nvSpPr>
        <p:spPr>
          <a:xfrm>
            <a:off x="0" y="0"/>
            <a:ext cx="9144000" cy="5143500"/>
          </a:xfrm>
          <a:prstGeom prst="rect">
            <a:avLst/>
          </a:prstGeom>
          <a:solidFill>
            <a:srgbClr val="0A192F">
              <a:alpha val="70000"/>
            </a:srgbClr>
          </a:solidFill>
          <a:ln w="12700">
            <a:solidFill>
              <a:srgbClr val="0A192F"/>
            </a:solidFill>
            <a:prstDash val="solid"/>
          </a:ln>
        </p:spPr>
        <p:txBody>
          <a:bodyPr/>
          <a:p/>
        </p:txBody>
      </p:sp>
      <p:sp>
        <p:nvSpPr>
          <p:cNvPr id="4" name="Text 1"/>
          <p:cNvSpPr/>
          <p:nvPr/>
        </p:nvSpPr>
        <p:spPr>
          <a:xfrm>
            <a:off x="457200" y="1828800"/>
            <a:ext cx="8229600" cy="1371600"/>
          </a:xfrm>
          <a:prstGeom prst="rect">
            <a:avLst/>
          </a:prstGeom>
          <a:noFill/>
          <a:ln/>
        </p:spPr>
        <p:txBody>
          <a:bodyPr wrap="square" rtlCol="0" anchor="ctr"/>
          <a:lstStyle/>
          <a:p>
            <a:pPr algn="ctr" indent="0" marL="0">
              <a:buNone/>
            </a:pPr>
            <a:r>
              <a:rPr lang="en-US" sz="3600" b="1" dirty="0">
                <a:solidFill>
                  <a:srgbClr val="FFFFFF"/>
                </a:solidFill>
              </a:rPr>
              <a:t>Hybrid </a:t>
            </a:r>
            <a:pPr algn="ctr" indent="0" marL="0">
              <a:buNone/>
            </a:pPr>
            <a:r>
              <a:rPr lang="en-US" sz="3600" b="1" dirty="0">
                <a:solidFill>
                  <a:srgbClr val="00BFA6"/>
                </a:solidFill>
              </a:rPr>
              <a:t>CNN-LSTM</a:t>
            </a:r>
            <a:pPr algn="ctr" indent="0" marL="0">
              <a:buNone/>
            </a:pPr>
            <a:endParaRPr lang="en-US" sz="3600" dirty="0"/>
          </a:p>
          <a:p>
            <a:pPr algn="ctr" indent="0" marL="0">
              <a:buNone/>
            </a:pPr>
            <a:r>
              <a:rPr lang="en-US" sz="2400" b="1" dirty="0">
                <a:solidFill>
                  <a:srgbClr val="FFFFFF"/>
                </a:solidFill>
              </a:rPr>
              <a:t>Network Intrusion Detection</a:t>
            </a:r>
            <a:endParaRPr lang="en-US" sz="3600" dirty="0"/>
          </a:p>
        </p:txBody>
      </p:sp>
      <p:sp>
        <p:nvSpPr>
          <p:cNvPr id="5" name="Text 2"/>
          <p:cNvSpPr/>
          <p:nvPr/>
        </p:nvSpPr>
        <p:spPr>
          <a:xfrm>
            <a:off x="457200" y="3108960"/>
            <a:ext cx="8229600" cy="731520"/>
          </a:xfrm>
          <a:prstGeom prst="rect">
            <a:avLst/>
          </a:prstGeom>
          <a:noFill/>
          <a:ln/>
        </p:spPr>
        <p:txBody>
          <a:bodyPr wrap="square" rtlCol="0" anchor="ctr"/>
          <a:lstStyle/>
          <a:p>
            <a:pPr algn="ctr" indent="0" marL="0">
              <a:buNone/>
            </a:pPr>
            <a:r>
              <a:rPr lang="en-US" sz="1400" i="1" dirty="0">
                <a:solidFill>
                  <a:srgbClr val="DDE6ED"/>
                </a:solidFill>
              </a:rPr>
              <a:t>Master's Thesis Project</a:t>
            </a:r>
            <a:pPr algn="ctr" indent="0" marL="0">
              <a:buNone/>
            </a:pPr>
            <a:endParaRPr lang="en-US" sz="1400" dirty="0"/>
          </a:p>
          <a:p>
            <a:pPr algn="ctr" indent="0" marL="0">
              <a:buNone/>
            </a:pPr>
            <a:r>
              <a:rPr lang="en-US" sz="1200" i="1" dirty="0">
                <a:solidFill>
                  <a:srgbClr val="DDE6ED"/>
                </a:solidFill>
              </a:rPr>
              <a:t>Overview &amp; Background</a:t>
            </a:r>
            <a:endParaRPr lang="en-US" sz="1400" dirty="0"/>
          </a:p>
        </p:txBody>
      </p:sp>
      <p:sp>
        <p:nvSpPr>
          <p:cNvPr id="6" name="Text 3"/>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2"/>
              </a:rPr>
              <a:t>[1]</a:t>
            </a:r>
            <a:endParaRPr 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657600"/>
          </a:xfrm>
          <a:prstGeom prst="roundRect">
            <a:avLst>
              <a:gd name="adj" fmla="val 2500"/>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algn="l" indent="0" marL="0">
              <a:buNone/>
            </a:pPr>
            <a:r>
              <a:rPr lang="en-US" sz="2400" b="1" dirty="0">
                <a:solidFill>
                  <a:srgbClr val="FFFFFF"/>
                </a:solidFill>
              </a:rPr>
              <a:t>Introduction &amp; Motivation</a:t>
            </a:r>
            <a:endParaRPr lang="en-US" sz="2400" dirty="0"/>
          </a:p>
        </p:txBody>
      </p:sp>
      <p:pic>
        <p:nvPicPr>
          <p:cNvPr id="4" name="Image 0" descr="preencoded.png">    </p:cNvPr>
          <p:cNvPicPr>
            <a:picLocks noChangeAspect="1"/>
          </p:cNvPicPr>
          <p:nvPr/>
        </p:nvPicPr>
        <p:blipFill>
          <a:blip r:embed="rId1"/>
          <a:stretch>
            <a:fillRect/>
          </a:stretch>
        </p:blipFill>
        <p:spPr>
          <a:xfrm>
            <a:off x="548640" y="1051560"/>
            <a:ext cx="228600" cy="228600"/>
          </a:xfrm>
          <a:prstGeom prst="rect">
            <a:avLst/>
          </a:prstGeom>
        </p:spPr>
      </p:pic>
      <p:sp>
        <p:nvSpPr>
          <p:cNvPr id="5" name="Text 2"/>
          <p:cNvSpPr/>
          <p:nvPr/>
        </p:nvSpPr>
        <p:spPr>
          <a:xfrm>
            <a:off x="822960" y="1005840"/>
            <a:ext cx="7772400" cy="731520"/>
          </a:xfrm>
          <a:prstGeom prst="rect">
            <a:avLst/>
          </a:prstGeom>
          <a:noFill/>
          <a:ln/>
        </p:spPr>
        <p:txBody>
          <a:bodyPr wrap="square" lIns="1270" tIns="1270" rIns="1270" bIns="1270" rtlCol="0" anchor="ctr"/>
          <a:lstStyle/>
          <a:p>
            <a:pPr indent="0" marL="0">
              <a:buNone/>
            </a:pPr>
            <a:r>
              <a:rPr lang="en-US" sz="1400" b="1" dirty="0">
                <a:solidFill>
                  <a:srgbClr val="00BFA6"/>
                </a:solidFill>
              </a:rPr>
              <a:t>Growing reliance on digital networks
</a:t>
            </a:r>
            <a:pPr indent="0" marL="0">
              <a:buNone/>
            </a:pPr>
            <a:r>
              <a:rPr lang="en-US" sz="1000" dirty="0">
                <a:solidFill>
                  <a:srgbClr val="DDE6ED"/>
                </a:solidFill>
              </a:rPr>
              <a:t>Modern organisations depend heavily on interconnected systems to store, process and transmit data, exposing them to sophisticated cyber threats.</a:t>
            </a:r>
            <a:endParaRPr lang="en-US" sz="1400" dirty="0"/>
          </a:p>
        </p:txBody>
      </p:sp>
      <p:pic>
        <p:nvPicPr>
          <p:cNvPr id="6" name="Image 1" descr="preencoded.png">    </p:cNvPr>
          <p:cNvPicPr>
            <a:picLocks noChangeAspect="1"/>
          </p:cNvPicPr>
          <p:nvPr/>
        </p:nvPicPr>
        <p:blipFill>
          <a:blip r:embed="rId2"/>
          <a:stretch>
            <a:fillRect/>
          </a:stretch>
        </p:blipFill>
        <p:spPr>
          <a:xfrm>
            <a:off x="548640" y="1874520"/>
            <a:ext cx="228600" cy="228600"/>
          </a:xfrm>
          <a:prstGeom prst="rect">
            <a:avLst/>
          </a:prstGeom>
        </p:spPr>
      </p:pic>
      <p:sp>
        <p:nvSpPr>
          <p:cNvPr id="7" name="Text 3"/>
          <p:cNvSpPr/>
          <p:nvPr/>
        </p:nvSpPr>
        <p:spPr>
          <a:xfrm>
            <a:off x="822960" y="1828800"/>
            <a:ext cx="7772400" cy="731520"/>
          </a:xfrm>
          <a:prstGeom prst="rect">
            <a:avLst/>
          </a:prstGeom>
          <a:noFill/>
          <a:ln/>
        </p:spPr>
        <p:txBody>
          <a:bodyPr wrap="square" lIns="1270" tIns="1270" rIns="1270" bIns="1270" rtlCol="0" anchor="ctr"/>
          <a:lstStyle/>
          <a:p>
            <a:pPr indent="0" marL="0">
              <a:buNone/>
            </a:pPr>
            <a:r>
              <a:rPr lang="en-US" sz="1400" b="1" dirty="0">
                <a:solidFill>
                  <a:srgbClr val="00BFA6"/>
                </a:solidFill>
              </a:rPr>
              <a:t>Increasing frequency of cyberattacks
</a:t>
            </a:r>
            <a:pPr indent="0" marL="0">
              <a:buNone/>
            </a:pPr>
            <a:r>
              <a:rPr lang="en-US" sz="1000" dirty="0">
                <a:solidFill>
                  <a:srgbClr val="DDE6ED"/>
                </a:solidFill>
              </a:rPr>
              <a:t>Attacks such as denial-of-service, unauthorised access and malware have become common and harder to detect early.</a:t>
            </a:r>
            <a:endParaRPr lang="en-US" sz="1400" dirty="0"/>
          </a:p>
        </p:txBody>
      </p:sp>
      <p:pic>
        <p:nvPicPr>
          <p:cNvPr id="8" name="Image 2" descr="preencoded.png">    </p:cNvPr>
          <p:cNvPicPr>
            <a:picLocks noChangeAspect="1"/>
          </p:cNvPicPr>
          <p:nvPr/>
        </p:nvPicPr>
        <p:blipFill>
          <a:blip r:embed="rId3"/>
          <a:stretch>
            <a:fillRect/>
          </a:stretch>
        </p:blipFill>
        <p:spPr>
          <a:xfrm>
            <a:off x="548640" y="2697480"/>
            <a:ext cx="228600" cy="228600"/>
          </a:xfrm>
          <a:prstGeom prst="rect">
            <a:avLst/>
          </a:prstGeom>
        </p:spPr>
      </p:pic>
      <p:sp>
        <p:nvSpPr>
          <p:cNvPr id="9" name="Text 4"/>
          <p:cNvSpPr/>
          <p:nvPr/>
        </p:nvSpPr>
        <p:spPr>
          <a:xfrm>
            <a:off x="822960" y="2651760"/>
            <a:ext cx="7772400" cy="731520"/>
          </a:xfrm>
          <a:prstGeom prst="rect">
            <a:avLst/>
          </a:prstGeom>
          <a:noFill/>
          <a:ln/>
        </p:spPr>
        <p:txBody>
          <a:bodyPr wrap="square" lIns="1270" tIns="1270" rIns="1270" bIns="1270" rtlCol="0" anchor="ctr"/>
          <a:lstStyle/>
          <a:p>
            <a:pPr indent="0" marL="0">
              <a:buNone/>
            </a:pPr>
            <a:r>
              <a:rPr lang="en-US" sz="1400" b="1" dirty="0">
                <a:solidFill>
                  <a:srgbClr val="00BFA6"/>
                </a:solidFill>
              </a:rPr>
              <a:t>Complex and dynamic traffic
</a:t>
            </a:r>
            <a:pPr indent="0" marL="0">
              <a:buNone/>
            </a:pPr>
            <a:r>
              <a:rPr lang="en-US" sz="1000" dirty="0">
                <a:solidFill>
                  <a:srgbClr val="DDE6ED"/>
                </a:solidFill>
              </a:rPr>
              <a:t>Network behaviour is non‑stationary and high‑dimensional, challenging conventional rule‑based detection.</a:t>
            </a:r>
            <a:endParaRPr lang="en-US" sz="1400" dirty="0"/>
          </a:p>
        </p:txBody>
      </p:sp>
      <p:sp>
        <p:nvSpPr>
          <p:cNvPr id="10" name="Text 5"/>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4"/>
              </a:rPr>
              <a:t>[2]</a:t>
            </a:r>
            <a:pPr algn="l" indent="0" marL="0">
              <a:buNone/>
            </a:pPr>
            <a:r>
              <a:rPr lang="en-US" sz="800" dirty="0">
                <a:solidFill>
                  <a:srgbClr val="000000"/>
                </a:solidFill>
              </a:rPr>
              <a:t>   </a:t>
            </a:r>
            <a:pPr algn="l" indent="0" marL="0">
              <a:buNone/>
            </a:pPr>
            <a:r>
              <a:rPr lang="en-US" sz="800" u="sng" dirty="0">
                <a:solidFill>
                  <a:srgbClr val="00BFA6"/>
                </a:solidFill>
                <a:hlinkClick r:id="rId5"/>
              </a:rPr>
              <a:t>[3]</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474720"/>
          </a:xfrm>
          <a:prstGeom prst="roundRect">
            <a:avLst>
              <a:gd name="adj" fmla="val 2632"/>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Problem Definition</a:t>
            </a:r>
            <a:endParaRPr lang="en-US" sz="2400" dirty="0"/>
          </a:p>
        </p:txBody>
      </p:sp>
      <p:pic>
        <p:nvPicPr>
          <p:cNvPr id="4" name="Image 0" descr="preencoded.png">    </p:cNvPr>
          <p:cNvPicPr>
            <a:picLocks noChangeAspect="1"/>
          </p:cNvPicPr>
          <p:nvPr/>
        </p:nvPicPr>
        <p:blipFill>
          <a:blip r:embed="rId1"/>
          <a:stretch>
            <a:fillRect/>
          </a:stretch>
        </p:blipFill>
        <p:spPr>
          <a:xfrm>
            <a:off x="548640" y="1005840"/>
            <a:ext cx="320040" cy="320040"/>
          </a:xfrm>
          <a:prstGeom prst="rect">
            <a:avLst/>
          </a:prstGeom>
        </p:spPr>
      </p:pic>
      <p:sp>
        <p:nvSpPr>
          <p:cNvPr id="5" name="Text 2"/>
          <p:cNvSpPr/>
          <p:nvPr/>
        </p:nvSpPr>
        <p:spPr>
          <a:xfrm>
            <a:off x="1005840" y="914400"/>
            <a:ext cx="7680960" cy="2377440"/>
          </a:xfrm>
          <a:prstGeom prst="rect">
            <a:avLst/>
          </a:prstGeom>
          <a:noFill/>
          <a:ln/>
        </p:spPr>
        <p:txBody>
          <a:bodyPr wrap="square" rtlCol="0" anchor="ctr"/>
          <a:lstStyle/>
          <a:p>
            <a:pPr indent="0" marL="0">
              <a:buNone/>
            </a:pPr>
            <a:r>
              <a:rPr lang="en-US" sz="1400" b="1" dirty="0">
                <a:solidFill>
                  <a:srgbClr val="00BFA6"/>
                </a:solidFill>
              </a:rPr>
              <a:t>Limitations of current IDS
</a:t>
            </a:r>
            <a:pPr indent="0" marL="0">
              <a:buNone/>
            </a:pPr>
            <a:r>
              <a:rPr lang="en-US" sz="1000" dirty="0">
                <a:solidFill>
                  <a:srgbClr val="DDE6ED"/>
                </a:solidFill>
              </a:rPr>
              <a:t>Traditional machine learning systems rely on handcrafted features, which may not capture complex spatial and temporal patterns. Many deep models focus on either spatial or temporal characteristics, leading to high false positive rates when patterns are ambiguous.
</a:t>
            </a:r>
            <a:pPr indent="0" marL="0">
              <a:buNone/>
            </a:pPr>
            <a:r>
              <a:rPr lang="en-US" sz="1400" b="1" dirty="0">
                <a:solidFill>
                  <a:srgbClr val="00BFA6"/>
                </a:solidFill>
              </a:rPr>
              <a:t>Research question
</a:t>
            </a:r>
            <a:pPr indent="0" marL="0">
              <a:buNone/>
            </a:pPr>
            <a:r>
              <a:rPr lang="en-US" sz="1000" dirty="0">
                <a:solidFill>
                  <a:srgbClr val="DDE6ED"/>
                </a:solidFill>
              </a:rPr>
              <a:t>How can a hybrid CNN–LSTM model improve the accuracy and reliability of network intrusion detection compared to classical machine learning approaches?</a:t>
            </a:r>
            <a:endParaRPr lang="en-US" sz="1400" dirty="0"/>
          </a:p>
        </p:txBody>
      </p:sp>
      <p:sp>
        <p:nvSpPr>
          <p:cNvPr id="6" name="Text 3"/>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2"/>
              </a:rPr>
              <a:t>[4]</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749040"/>
          </a:xfrm>
          <a:prstGeom prst="roundRect">
            <a:avLst>
              <a:gd name="adj" fmla="val 2439"/>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Thesis Objectives</a:t>
            </a:r>
            <a:endParaRPr lang="en-US" sz="2400" dirty="0"/>
          </a:p>
        </p:txBody>
      </p:sp>
      <p:pic>
        <p:nvPicPr>
          <p:cNvPr id="4" name="Image 0" descr="preencoded.png">    </p:cNvPr>
          <p:cNvPicPr>
            <a:picLocks noChangeAspect="1"/>
          </p:cNvPicPr>
          <p:nvPr/>
        </p:nvPicPr>
        <p:blipFill>
          <a:blip r:embed="rId1"/>
          <a:stretch>
            <a:fillRect/>
          </a:stretch>
        </p:blipFill>
        <p:spPr>
          <a:xfrm>
            <a:off x="640080" y="1188720"/>
            <a:ext cx="274320" cy="274320"/>
          </a:xfrm>
          <a:prstGeom prst="rect">
            <a:avLst/>
          </a:prstGeom>
        </p:spPr>
      </p:pic>
      <p:sp>
        <p:nvSpPr>
          <p:cNvPr id="5" name="Text 2"/>
          <p:cNvSpPr/>
          <p:nvPr/>
        </p:nvSpPr>
        <p:spPr>
          <a:xfrm>
            <a:off x="960120" y="1207008"/>
            <a:ext cx="3657600" cy="457200"/>
          </a:xfrm>
          <a:prstGeom prst="rect">
            <a:avLst/>
          </a:prstGeom>
          <a:noFill/>
          <a:ln/>
        </p:spPr>
        <p:txBody>
          <a:bodyPr wrap="square" rtlCol="0" anchor="ctr"/>
          <a:lstStyle/>
          <a:p>
            <a:pPr algn="l" indent="0" marL="0">
              <a:buNone/>
            </a:pPr>
            <a:r>
              <a:rPr lang="en-US" sz="1200" dirty="0">
                <a:solidFill>
                  <a:srgbClr val="DDE6ED"/>
                </a:solidFill>
              </a:rPr>
              <a:t>Design &amp; implement hybrid CNN–LSTM model</a:t>
            </a:r>
            <a:endParaRPr lang="en-US" sz="1200" dirty="0"/>
          </a:p>
        </p:txBody>
      </p:sp>
      <p:pic>
        <p:nvPicPr>
          <p:cNvPr id="6" name="Image 1" descr="preencoded.png">    </p:cNvPr>
          <p:cNvPicPr>
            <a:picLocks noChangeAspect="1"/>
          </p:cNvPicPr>
          <p:nvPr/>
        </p:nvPicPr>
        <p:blipFill>
          <a:blip r:embed="rId2"/>
          <a:stretch>
            <a:fillRect/>
          </a:stretch>
        </p:blipFill>
        <p:spPr>
          <a:xfrm>
            <a:off x="640080" y="2103120"/>
            <a:ext cx="274320" cy="274320"/>
          </a:xfrm>
          <a:prstGeom prst="rect">
            <a:avLst/>
          </a:prstGeom>
        </p:spPr>
      </p:pic>
      <p:sp>
        <p:nvSpPr>
          <p:cNvPr id="7" name="Text 3"/>
          <p:cNvSpPr/>
          <p:nvPr/>
        </p:nvSpPr>
        <p:spPr>
          <a:xfrm>
            <a:off x="960120" y="2121408"/>
            <a:ext cx="3657600" cy="457200"/>
          </a:xfrm>
          <a:prstGeom prst="rect">
            <a:avLst/>
          </a:prstGeom>
          <a:noFill/>
          <a:ln/>
        </p:spPr>
        <p:txBody>
          <a:bodyPr wrap="square" rtlCol="0" anchor="ctr"/>
          <a:lstStyle/>
          <a:p>
            <a:pPr algn="l" indent="0" marL="0">
              <a:buNone/>
            </a:pPr>
            <a:r>
              <a:rPr lang="en-US" sz="1200" dirty="0">
                <a:solidFill>
                  <a:srgbClr val="DDE6ED"/>
                </a:solidFill>
              </a:rPr>
              <a:t>Preprocess NSL‑KDD dataset</a:t>
            </a:r>
            <a:endParaRPr lang="en-US" sz="1200" dirty="0"/>
          </a:p>
        </p:txBody>
      </p:sp>
      <p:pic>
        <p:nvPicPr>
          <p:cNvPr id="8" name="Image 2" descr="preencoded.png">    </p:cNvPr>
          <p:cNvPicPr>
            <a:picLocks noChangeAspect="1"/>
          </p:cNvPicPr>
          <p:nvPr/>
        </p:nvPicPr>
        <p:blipFill>
          <a:blip r:embed="rId3"/>
          <a:stretch>
            <a:fillRect/>
          </a:stretch>
        </p:blipFill>
        <p:spPr>
          <a:xfrm>
            <a:off x="640080" y="3017520"/>
            <a:ext cx="274320" cy="274320"/>
          </a:xfrm>
          <a:prstGeom prst="rect">
            <a:avLst/>
          </a:prstGeom>
        </p:spPr>
      </p:pic>
      <p:sp>
        <p:nvSpPr>
          <p:cNvPr id="9" name="Text 4"/>
          <p:cNvSpPr/>
          <p:nvPr/>
        </p:nvSpPr>
        <p:spPr>
          <a:xfrm>
            <a:off x="960120" y="3035808"/>
            <a:ext cx="3657600" cy="457200"/>
          </a:xfrm>
          <a:prstGeom prst="rect">
            <a:avLst/>
          </a:prstGeom>
          <a:noFill/>
          <a:ln/>
        </p:spPr>
        <p:txBody>
          <a:bodyPr wrap="square" rtlCol="0" anchor="ctr"/>
          <a:lstStyle/>
          <a:p>
            <a:pPr algn="l" indent="0" marL="0">
              <a:buNone/>
            </a:pPr>
            <a:r>
              <a:rPr lang="en-US" sz="1200" dirty="0">
                <a:solidFill>
                  <a:srgbClr val="DDE6ED"/>
                </a:solidFill>
              </a:rPr>
              <a:t>Evaluate using Accuracy, Precision, Recall &amp; F1</a:t>
            </a:r>
            <a:endParaRPr lang="en-US" sz="1200" dirty="0"/>
          </a:p>
        </p:txBody>
      </p:sp>
      <p:pic>
        <p:nvPicPr>
          <p:cNvPr id="10" name="Image 3" descr="preencoded.png">    </p:cNvPr>
          <p:cNvPicPr>
            <a:picLocks noChangeAspect="1"/>
          </p:cNvPicPr>
          <p:nvPr/>
        </p:nvPicPr>
        <p:blipFill>
          <a:blip r:embed="rId4"/>
          <a:stretch>
            <a:fillRect/>
          </a:stretch>
        </p:blipFill>
        <p:spPr>
          <a:xfrm>
            <a:off x="4754880" y="1188720"/>
            <a:ext cx="274320" cy="274320"/>
          </a:xfrm>
          <a:prstGeom prst="rect">
            <a:avLst/>
          </a:prstGeom>
        </p:spPr>
      </p:pic>
      <p:sp>
        <p:nvSpPr>
          <p:cNvPr id="11" name="Text 5"/>
          <p:cNvSpPr/>
          <p:nvPr/>
        </p:nvSpPr>
        <p:spPr>
          <a:xfrm>
            <a:off x="5074920" y="1207008"/>
            <a:ext cx="3657600" cy="457200"/>
          </a:xfrm>
          <a:prstGeom prst="rect">
            <a:avLst/>
          </a:prstGeom>
          <a:noFill/>
          <a:ln/>
        </p:spPr>
        <p:txBody>
          <a:bodyPr wrap="square" rtlCol="0" anchor="ctr"/>
          <a:lstStyle/>
          <a:p>
            <a:pPr algn="l" indent="0" marL="0">
              <a:buNone/>
            </a:pPr>
            <a:r>
              <a:rPr lang="en-US" sz="1200" dirty="0">
                <a:solidFill>
                  <a:srgbClr val="DDE6ED"/>
                </a:solidFill>
              </a:rPr>
              <a:t>Compare with traditional classifiers</a:t>
            </a:r>
            <a:endParaRPr lang="en-US" sz="1200" dirty="0"/>
          </a:p>
        </p:txBody>
      </p:sp>
      <p:pic>
        <p:nvPicPr>
          <p:cNvPr id="12" name="Image 4" descr="preencoded.png">    </p:cNvPr>
          <p:cNvPicPr>
            <a:picLocks noChangeAspect="1"/>
          </p:cNvPicPr>
          <p:nvPr/>
        </p:nvPicPr>
        <p:blipFill>
          <a:blip r:embed="rId5"/>
          <a:stretch>
            <a:fillRect/>
          </a:stretch>
        </p:blipFill>
        <p:spPr>
          <a:xfrm>
            <a:off x="4754880" y="2103120"/>
            <a:ext cx="274320" cy="274320"/>
          </a:xfrm>
          <a:prstGeom prst="rect">
            <a:avLst/>
          </a:prstGeom>
        </p:spPr>
      </p:pic>
      <p:sp>
        <p:nvSpPr>
          <p:cNvPr id="13" name="Text 6"/>
          <p:cNvSpPr/>
          <p:nvPr/>
        </p:nvSpPr>
        <p:spPr>
          <a:xfrm>
            <a:off x="5074920" y="2121408"/>
            <a:ext cx="3657600" cy="457200"/>
          </a:xfrm>
          <a:prstGeom prst="rect">
            <a:avLst/>
          </a:prstGeom>
          <a:noFill/>
          <a:ln/>
        </p:spPr>
        <p:txBody>
          <a:bodyPr wrap="square" rtlCol="0" anchor="ctr"/>
          <a:lstStyle/>
          <a:p>
            <a:pPr algn="l" indent="0" marL="0">
              <a:buNone/>
            </a:pPr>
            <a:r>
              <a:rPr lang="en-US" sz="1200" dirty="0">
                <a:solidFill>
                  <a:srgbClr val="DDE6ED"/>
                </a:solidFill>
              </a:rPr>
              <a:t>Analyze impact on false positives</a:t>
            </a:r>
            <a:endParaRPr lang="en-US" sz="1200" dirty="0"/>
          </a:p>
        </p:txBody>
      </p:sp>
      <p:sp>
        <p:nvSpPr>
          <p:cNvPr id="14" name="Text 7"/>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6"/>
              </a:rPr>
              <a:t>[5]</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474720"/>
          </a:xfrm>
          <a:prstGeom prst="roundRect">
            <a:avLst>
              <a:gd name="adj" fmla="val 2632"/>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Thesis Contributions</a:t>
            </a:r>
            <a:endParaRPr lang="en-US" sz="2400" dirty="0"/>
          </a:p>
        </p:txBody>
      </p:sp>
      <p:pic>
        <p:nvPicPr>
          <p:cNvPr id="4" name="Image 0" descr="preencoded.png">    </p:cNvPr>
          <p:cNvPicPr>
            <a:picLocks noChangeAspect="1"/>
          </p:cNvPicPr>
          <p:nvPr/>
        </p:nvPicPr>
        <p:blipFill>
          <a:blip r:embed="rId1"/>
          <a:stretch>
            <a:fillRect/>
          </a:stretch>
        </p:blipFill>
        <p:spPr>
          <a:xfrm>
            <a:off x="548640" y="1234440"/>
            <a:ext cx="274320" cy="274320"/>
          </a:xfrm>
          <a:prstGeom prst="rect">
            <a:avLst/>
          </a:prstGeom>
        </p:spPr>
      </p:pic>
      <p:sp>
        <p:nvSpPr>
          <p:cNvPr id="5" name="Text 2"/>
          <p:cNvSpPr/>
          <p:nvPr/>
        </p:nvSpPr>
        <p:spPr>
          <a:xfrm>
            <a:off x="914400" y="1188720"/>
            <a:ext cx="7955280" cy="731520"/>
          </a:xfrm>
          <a:prstGeom prst="rect">
            <a:avLst/>
          </a:prstGeom>
          <a:noFill/>
          <a:ln/>
        </p:spPr>
        <p:txBody>
          <a:bodyPr wrap="square" rtlCol="0" anchor="ctr"/>
          <a:lstStyle/>
          <a:p>
            <a:pPr indent="0" marL="0">
              <a:buNone/>
            </a:pPr>
            <a:r>
              <a:rPr lang="en-US" sz="1400" b="1" dirty="0">
                <a:solidFill>
                  <a:srgbClr val="00BFA6"/>
                </a:solidFill>
              </a:rPr>
              <a:t>Hybrid Framework
</a:t>
            </a:r>
            <a:pPr indent="0" marL="0">
              <a:buNone/>
            </a:pPr>
            <a:r>
              <a:rPr lang="en-US" sz="1000" dirty="0">
                <a:solidFill>
                  <a:srgbClr val="DDE6ED"/>
                </a:solidFill>
              </a:rPr>
              <a:t>Proposes a deep learning architecture combining CNN for spatial feature extraction with LSTM for temporal pattern learning.</a:t>
            </a:r>
            <a:endParaRPr lang="en-US" sz="1400" dirty="0"/>
          </a:p>
        </p:txBody>
      </p:sp>
      <p:pic>
        <p:nvPicPr>
          <p:cNvPr id="6" name="Image 1" descr="preencoded.png">    </p:cNvPr>
          <p:cNvPicPr>
            <a:picLocks noChangeAspect="1"/>
          </p:cNvPicPr>
          <p:nvPr/>
        </p:nvPicPr>
        <p:blipFill>
          <a:blip r:embed="rId2"/>
          <a:stretch>
            <a:fillRect/>
          </a:stretch>
        </p:blipFill>
        <p:spPr>
          <a:xfrm>
            <a:off x="548640" y="2057400"/>
            <a:ext cx="274320" cy="274320"/>
          </a:xfrm>
          <a:prstGeom prst="rect">
            <a:avLst/>
          </a:prstGeom>
        </p:spPr>
      </p:pic>
      <p:sp>
        <p:nvSpPr>
          <p:cNvPr id="7" name="Text 3"/>
          <p:cNvSpPr/>
          <p:nvPr/>
        </p:nvSpPr>
        <p:spPr>
          <a:xfrm>
            <a:off x="914400" y="2011680"/>
            <a:ext cx="7955280" cy="731520"/>
          </a:xfrm>
          <a:prstGeom prst="rect">
            <a:avLst/>
          </a:prstGeom>
          <a:noFill/>
          <a:ln/>
        </p:spPr>
        <p:txBody>
          <a:bodyPr wrap="square" rtlCol="0" anchor="ctr"/>
          <a:lstStyle/>
          <a:p>
            <a:pPr indent="0" marL="0">
              <a:buNone/>
            </a:pPr>
            <a:r>
              <a:rPr lang="en-US" sz="1400" b="1" dirty="0">
                <a:solidFill>
                  <a:srgbClr val="00BFA6"/>
                </a:solidFill>
              </a:rPr>
              <a:t>Comprehensive Evaluation
</a:t>
            </a:r>
            <a:pPr indent="0" marL="0">
              <a:buNone/>
            </a:pPr>
            <a:r>
              <a:rPr lang="en-US" sz="1000" dirty="0">
                <a:solidFill>
                  <a:srgbClr val="DDE6ED"/>
                </a:solidFill>
              </a:rPr>
              <a:t>Performs extensive experiments on a benchmark dataset (NSL‑KDD) with standard metrics to assess model effectiveness.</a:t>
            </a:r>
            <a:endParaRPr lang="en-US" sz="1400" dirty="0"/>
          </a:p>
        </p:txBody>
      </p:sp>
      <p:pic>
        <p:nvPicPr>
          <p:cNvPr id="8" name="Image 2" descr="preencoded.png">    </p:cNvPr>
          <p:cNvPicPr>
            <a:picLocks noChangeAspect="1"/>
          </p:cNvPicPr>
          <p:nvPr/>
        </p:nvPicPr>
        <p:blipFill>
          <a:blip r:embed="rId3"/>
          <a:stretch>
            <a:fillRect/>
          </a:stretch>
        </p:blipFill>
        <p:spPr>
          <a:xfrm>
            <a:off x="548640" y="2880360"/>
            <a:ext cx="274320" cy="274320"/>
          </a:xfrm>
          <a:prstGeom prst="rect">
            <a:avLst/>
          </a:prstGeom>
        </p:spPr>
      </p:pic>
      <p:sp>
        <p:nvSpPr>
          <p:cNvPr id="9" name="Text 4"/>
          <p:cNvSpPr/>
          <p:nvPr/>
        </p:nvSpPr>
        <p:spPr>
          <a:xfrm>
            <a:off x="914400" y="2834640"/>
            <a:ext cx="7955280" cy="731520"/>
          </a:xfrm>
          <a:prstGeom prst="rect">
            <a:avLst/>
          </a:prstGeom>
          <a:noFill/>
          <a:ln/>
        </p:spPr>
        <p:txBody>
          <a:bodyPr wrap="square" rtlCol="0" anchor="ctr"/>
          <a:lstStyle/>
          <a:p>
            <a:pPr indent="0" marL="0">
              <a:buNone/>
            </a:pPr>
            <a:r>
              <a:rPr lang="en-US" sz="1400" b="1" dirty="0">
                <a:solidFill>
                  <a:srgbClr val="00BFA6"/>
                </a:solidFill>
              </a:rPr>
              <a:t>Comparative Analysis
</a:t>
            </a:r>
            <a:pPr indent="0" marL="0">
              <a:buNone/>
            </a:pPr>
            <a:r>
              <a:rPr lang="en-US" sz="1000" dirty="0">
                <a:solidFill>
                  <a:srgbClr val="DDE6ED"/>
                </a:solidFill>
              </a:rPr>
              <a:t>Benchmarks the hybrid model against traditional machine learning approaches to highlight improvements.</a:t>
            </a:r>
            <a:endParaRPr lang="en-US" sz="1400" dirty="0"/>
          </a:p>
        </p:txBody>
      </p:sp>
      <p:pic>
        <p:nvPicPr>
          <p:cNvPr id="10" name="Image 3" descr="preencoded.png">    </p:cNvPr>
          <p:cNvPicPr>
            <a:picLocks noChangeAspect="1"/>
          </p:cNvPicPr>
          <p:nvPr/>
        </p:nvPicPr>
        <p:blipFill>
          <a:blip r:embed="rId4"/>
          <a:stretch>
            <a:fillRect/>
          </a:stretch>
        </p:blipFill>
        <p:spPr>
          <a:xfrm>
            <a:off x="548640" y="3703320"/>
            <a:ext cx="274320" cy="274320"/>
          </a:xfrm>
          <a:prstGeom prst="rect">
            <a:avLst/>
          </a:prstGeom>
        </p:spPr>
      </p:pic>
      <p:sp>
        <p:nvSpPr>
          <p:cNvPr id="11" name="Text 5"/>
          <p:cNvSpPr/>
          <p:nvPr/>
        </p:nvSpPr>
        <p:spPr>
          <a:xfrm>
            <a:off x="914400" y="3657600"/>
            <a:ext cx="7955280" cy="731520"/>
          </a:xfrm>
          <a:prstGeom prst="rect">
            <a:avLst/>
          </a:prstGeom>
          <a:noFill/>
          <a:ln/>
        </p:spPr>
        <p:txBody>
          <a:bodyPr wrap="square" rtlCol="0" anchor="ctr"/>
          <a:lstStyle/>
          <a:p>
            <a:pPr indent="0" marL="0">
              <a:buNone/>
            </a:pPr>
            <a:r>
              <a:rPr lang="en-US" sz="1400" b="1" dirty="0">
                <a:solidFill>
                  <a:srgbClr val="00BFA6"/>
                </a:solidFill>
              </a:rPr>
              <a:t>False Alarm Reduction
</a:t>
            </a:r>
            <a:pPr indent="0" marL="0">
              <a:buNone/>
            </a:pPr>
            <a:r>
              <a:rPr lang="en-US" sz="1000" dirty="0">
                <a:solidFill>
                  <a:srgbClr val="DDE6ED"/>
                </a:solidFill>
              </a:rPr>
              <a:t>Demonstrates the model’s ability to reduce false positives and enhance IDS reliability.</a:t>
            </a:r>
            <a:endParaRPr lang="en-US" sz="1400" dirty="0"/>
          </a:p>
        </p:txBody>
      </p:sp>
      <p:sp>
        <p:nvSpPr>
          <p:cNvPr id="12" name="Text 6"/>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5"/>
              </a:rPr>
              <a:t>[6]</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474720"/>
          </a:xfrm>
          <a:prstGeom prst="roundRect">
            <a:avLst>
              <a:gd name="adj" fmla="val 2632"/>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Thesis Organization</a:t>
            </a:r>
            <a:endParaRPr lang="en-US" sz="2400" dirty="0"/>
          </a:p>
        </p:txBody>
      </p:sp>
      <p:sp>
        <p:nvSpPr>
          <p:cNvPr id="4" name="Text 2"/>
          <p:cNvSpPr/>
          <p:nvPr/>
        </p:nvSpPr>
        <p:spPr>
          <a:xfrm>
            <a:off x="548640" y="1097280"/>
            <a:ext cx="8138160" cy="731520"/>
          </a:xfrm>
          <a:prstGeom prst="rect">
            <a:avLst/>
          </a:prstGeom>
          <a:noFill/>
          <a:ln/>
        </p:spPr>
        <p:txBody>
          <a:bodyPr wrap="square" rtlCol="0" anchor="ctr"/>
          <a:lstStyle/>
          <a:p>
            <a:pPr indent="0" marL="0">
              <a:buNone/>
            </a:pPr>
            <a:r>
              <a:rPr lang="en-US" sz="1400" b="1" dirty="0">
                <a:solidFill>
                  <a:srgbClr val="00BFA6"/>
                </a:solidFill>
              </a:rPr>
              <a:t>Chapter 2: </a:t>
            </a:r>
            <a:pPr indent="0" marL="0">
              <a:buNone/>
            </a:pPr>
            <a:r>
              <a:rPr lang="en-US" sz="1000" dirty="0">
                <a:solidFill>
                  <a:srgbClr val="DDE6ED"/>
                </a:solidFill>
              </a:rPr>
              <a:t>Background &amp; Related Work: reviews IDS concepts, signature- and anomaly-based detection, and machine/deep learning techniques.</a:t>
            </a:r>
            <a:endParaRPr lang="en-US" sz="1400" dirty="0"/>
          </a:p>
        </p:txBody>
      </p:sp>
      <p:sp>
        <p:nvSpPr>
          <p:cNvPr id="5" name="Text 3"/>
          <p:cNvSpPr/>
          <p:nvPr/>
        </p:nvSpPr>
        <p:spPr>
          <a:xfrm>
            <a:off x="548640" y="1828800"/>
            <a:ext cx="8138160" cy="731520"/>
          </a:xfrm>
          <a:prstGeom prst="rect">
            <a:avLst/>
          </a:prstGeom>
          <a:noFill/>
          <a:ln/>
        </p:spPr>
        <p:txBody>
          <a:bodyPr wrap="square" rtlCol="0" anchor="ctr"/>
          <a:lstStyle/>
          <a:p>
            <a:pPr indent="0" marL="0">
              <a:buNone/>
            </a:pPr>
            <a:r>
              <a:rPr lang="en-US" sz="1400" b="1" dirty="0">
                <a:solidFill>
                  <a:srgbClr val="00BFA6"/>
                </a:solidFill>
              </a:rPr>
              <a:t>Chapter 3: </a:t>
            </a:r>
            <a:pPr indent="0" marL="0">
              <a:buNone/>
            </a:pPr>
            <a:r>
              <a:rPr lang="en-US" sz="1000" dirty="0">
                <a:solidFill>
                  <a:srgbClr val="DDE6ED"/>
                </a:solidFill>
              </a:rPr>
              <a:t>Methodology: outlines the proposed hybrid CNN–LSTM framework, dataset preprocessing and model design.</a:t>
            </a:r>
            <a:endParaRPr lang="en-US" sz="1400" dirty="0"/>
          </a:p>
        </p:txBody>
      </p:sp>
      <p:sp>
        <p:nvSpPr>
          <p:cNvPr id="6" name="Text 4"/>
          <p:cNvSpPr/>
          <p:nvPr/>
        </p:nvSpPr>
        <p:spPr>
          <a:xfrm>
            <a:off x="548640" y="2560320"/>
            <a:ext cx="8138160" cy="731520"/>
          </a:xfrm>
          <a:prstGeom prst="rect">
            <a:avLst/>
          </a:prstGeom>
          <a:noFill/>
          <a:ln/>
        </p:spPr>
        <p:txBody>
          <a:bodyPr wrap="square" rtlCol="0" anchor="ctr"/>
          <a:lstStyle/>
          <a:p>
            <a:pPr indent="0" marL="0">
              <a:buNone/>
            </a:pPr>
            <a:r>
              <a:rPr lang="en-US" sz="1400" b="1" dirty="0">
                <a:solidFill>
                  <a:srgbClr val="00BFA6"/>
                </a:solidFill>
              </a:rPr>
              <a:t>Chapter 4: </a:t>
            </a:r>
            <a:pPr indent="0" marL="0">
              <a:buNone/>
            </a:pPr>
            <a:r>
              <a:rPr lang="en-US" sz="1000" dirty="0">
                <a:solidFill>
                  <a:srgbClr val="DDE6ED"/>
                </a:solidFill>
              </a:rPr>
              <a:t>Experiments &amp; Results: evaluates the model on benchmark data and compares against traditional methods.</a:t>
            </a:r>
            <a:endParaRPr lang="en-US" sz="1400" dirty="0"/>
          </a:p>
        </p:txBody>
      </p:sp>
      <p:sp>
        <p:nvSpPr>
          <p:cNvPr id="7" name="Text 5"/>
          <p:cNvSpPr/>
          <p:nvPr/>
        </p:nvSpPr>
        <p:spPr>
          <a:xfrm>
            <a:off x="548640" y="3291840"/>
            <a:ext cx="8138160" cy="731520"/>
          </a:xfrm>
          <a:prstGeom prst="rect">
            <a:avLst/>
          </a:prstGeom>
          <a:noFill/>
          <a:ln/>
        </p:spPr>
        <p:txBody>
          <a:bodyPr wrap="square" rtlCol="0" anchor="ctr"/>
          <a:lstStyle/>
          <a:p>
            <a:pPr indent="0" marL="0">
              <a:buNone/>
            </a:pPr>
            <a:r>
              <a:rPr lang="en-US" sz="1400" b="1" dirty="0">
                <a:solidFill>
                  <a:srgbClr val="00BFA6"/>
                </a:solidFill>
              </a:rPr>
              <a:t>Chapter 5: </a:t>
            </a:r>
            <a:pPr indent="0" marL="0">
              <a:buNone/>
            </a:pPr>
            <a:r>
              <a:rPr lang="en-US" sz="1000" dirty="0">
                <a:solidFill>
                  <a:srgbClr val="DDE6ED"/>
                </a:solidFill>
              </a:rPr>
              <a:t>Conclusion &amp; Future Work: summarises findings and suggests directions for further research.</a:t>
            </a:r>
            <a:endParaRPr lang="en-US" sz="1400" dirty="0"/>
          </a:p>
        </p:txBody>
      </p:sp>
      <p:sp>
        <p:nvSpPr>
          <p:cNvPr id="8" name="Text 6"/>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1"/>
              </a:rPr>
              <a:t>[7]</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474720"/>
          </a:xfrm>
          <a:prstGeom prst="roundRect">
            <a:avLst>
              <a:gd name="adj" fmla="val 2632"/>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Intrusion Detection Systems (IDS)</a:t>
            </a:r>
            <a:endParaRPr lang="en-US" sz="2400" dirty="0"/>
          </a:p>
        </p:txBody>
      </p:sp>
      <p:pic>
        <p:nvPicPr>
          <p:cNvPr id="4" name="Image 0" descr="preencoded.png">    </p:cNvPr>
          <p:cNvPicPr>
            <a:picLocks noChangeAspect="1"/>
          </p:cNvPicPr>
          <p:nvPr/>
        </p:nvPicPr>
        <p:blipFill>
          <a:blip r:embed="rId1"/>
          <a:stretch>
            <a:fillRect/>
          </a:stretch>
        </p:blipFill>
        <p:spPr>
          <a:xfrm>
            <a:off x="640080" y="1188720"/>
            <a:ext cx="365760" cy="365760"/>
          </a:xfrm>
          <a:prstGeom prst="rect">
            <a:avLst/>
          </a:prstGeom>
        </p:spPr>
      </p:pic>
      <p:sp>
        <p:nvSpPr>
          <p:cNvPr id="5" name="Text 2"/>
          <p:cNvSpPr/>
          <p:nvPr/>
        </p:nvSpPr>
        <p:spPr>
          <a:xfrm>
            <a:off x="1097280" y="1143000"/>
            <a:ext cx="3474720" cy="914400"/>
          </a:xfrm>
          <a:prstGeom prst="rect">
            <a:avLst/>
          </a:prstGeom>
          <a:noFill/>
          <a:ln/>
        </p:spPr>
        <p:txBody>
          <a:bodyPr wrap="square" rtlCol="0" anchor="ctr"/>
          <a:lstStyle/>
          <a:p>
            <a:pPr indent="0" marL="0">
              <a:buNone/>
            </a:pPr>
            <a:r>
              <a:rPr lang="en-US" sz="1400" b="1" dirty="0">
                <a:solidFill>
                  <a:srgbClr val="00BFA6"/>
                </a:solidFill>
              </a:rPr>
              <a:t>Host‑Based IDS (HIDS)
</a:t>
            </a:r>
            <a:pPr indent="0" marL="0">
              <a:buNone/>
            </a:pPr>
            <a:r>
              <a:rPr lang="en-US" sz="1000" dirty="0">
                <a:solidFill>
                  <a:srgbClr val="DDE6ED"/>
                </a:solidFill>
              </a:rPr>
              <a:t>Monitors activity on individual hosts: file changes, system calls and logs. Provides deep visibility inside a host.</a:t>
            </a:r>
            <a:endParaRPr lang="en-US" sz="1400" dirty="0"/>
          </a:p>
        </p:txBody>
      </p:sp>
      <p:pic>
        <p:nvPicPr>
          <p:cNvPr id="6" name="Image 1" descr="preencoded.png">    </p:cNvPr>
          <p:cNvPicPr>
            <a:picLocks noChangeAspect="1"/>
          </p:cNvPicPr>
          <p:nvPr/>
        </p:nvPicPr>
        <p:blipFill>
          <a:blip r:embed="rId2"/>
          <a:stretch>
            <a:fillRect/>
          </a:stretch>
        </p:blipFill>
        <p:spPr>
          <a:xfrm>
            <a:off x="5029200" y="1188720"/>
            <a:ext cx="365760" cy="365760"/>
          </a:xfrm>
          <a:prstGeom prst="rect">
            <a:avLst/>
          </a:prstGeom>
        </p:spPr>
      </p:pic>
      <p:sp>
        <p:nvSpPr>
          <p:cNvPr id="7" name="Text 3"/>
          <p:cNvSpPr/>
          <p:nvPr/>
        </p:nvSpPr>
        <p:spPr>
          <a:xfrm>
            <a:off x="5486400" y="1143000"/>
            <a:ext cx="3474720" cy="914400"/>
          </a:xfrm>
          <a:prstGeom prst="rect">
            <a:avLst/>
          </a:prstGeom>
          <a:noFill/>
          <a:ln/>
        </p:spPr>
        <p:txBody>
          <a:bodyPr wrap="square" rtlCol="0" anchor="ctr"/>
          <a:lstStyle/>
          <a:p>
            <a:pPr indent="0" marL="0">
              <a:buNone/>
            </a:pPr>
            <a:r>
              <a:rPr lang="en-US" sz="1400" b="1" dirty="0">
                <a:solidFill>
                  <a:srgbClr val="00BFA6"/>
                </a:solidFill>
              </a:rPr>
              <a:t>Network‑Based IDS (NIDS)
</a:t>
            </a:r>
            <a:pPr indent="0" marL="0">
              <a:buNone/>
            </a:pPr>
            <a:r>
              <a:rPr lang="en-US" sz="1000" dirty="0">
                <a:solidFill>
                  <a:srgbClr val="DDE6ED"/>
                </a:solidFill>
              </a:rPr>
              <a:t>Monitors traffic across network links: analyses packets and flow patterns to detect suspicious activity.</a:t>
            </a:r>
            <a:endParaRPr lang="en-US" sz="1400" dirty="0"/>
          </a:p>
        </p:txBody>
      </p:sp>
      <p:sp>
        <p:nvSpPr>
          <p:cNvPr id="8" name="Text 4"/>
          <p:cNvSpPr/>
          <p:nvPr/>
        </p:nvSpPr>
        <p:spPr>
          <a:xfrm>
            <a:off x="640080" y="2377440"/>
            <a:ext cx="7772400" cy="1005840"/>
          </a:xfrm>
          <a:prstGeom prst="rect">
            <a:avLst/>
          </a:prstGeom>
          <a:noFill/>
          <a:ln/>
        </p:spPr>
        <p:txBody>
          <a:bodyPr wrap="square" rtlCol="0" anchor="ctr"/>
          <a:lstStyle/>
          <a:p>
            <a:pPr indent="0" marL="0">
              <a:buNone/>
            </a:pPr>
            <a:r>
              <a:rPr lang="en-US" sz="1400" b="1" dirty="0">
                <a:solidFill>
                  <a:srgbClr val="007ACC"/>
                </a:solidFill>
              </a:rPr>
              <a:t>Insight:
</a:t>
            </a:r>
            <a:pPr indent="0" marL="0">
              <a:buNone/>
            </a:pPr>
            <a:r>
              <a:rPr lang="en-US" sz="1000" dirty="0">
                <a:solidFill>
                  <a:srgbClr val="DDE6ED"/>
                </a:solidFill>
              </a:rPr>
              <a:t>Choice between HIDS and NIDS depends on environment: HIDS focuses on internal behaviour while NIDS detects threats across systems.</a:t>
            </a:r>
            <a:endParaRPr lang="en-US" sz="1400" dirty="0"/>
          </a:p>
        </p:txBody>
      </p:sp>
      <p:sp>
        <p:nvSpPr>
          <p:cNvPr id="9" name="Text 5"/>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3"/>
              </a:rPr>
              <a:t>[8]</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474720"/>
          </a:xfrm>
          <a:prstGeom prst="roundRect">
            <a:avLst>
              <a:gd name="adj" fmla="val 2632"/>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IDS Detection Approaches</a:t>
            </a:r>
            <a:endParaRPr lang="en-US" sz="2400" dirty="0"/>
          </a:p>
        </p:txBody>
      </p:sp>
      <p:pic>
        <p:nvPicPr>
          <p:cNvPr id="4" name="Image 0" descr="preencoded.png">    </p:cNvPr>
          <p:cNvPicPr>
            <a:picLocks noChangeAspect="1"/>
          </p:cNvPicPr>
          <p:nvPr/>
        </p:nvPicPr>
        <p:blipFill>
          <a:blip r:embed="rId1"/>
          <a:stretch>
            <a:fillRect/>
          </a:stretch>
        </p:blipFill>
        <p:spPr>
          <a:xfrm>
            <a:off x="640080" y="1143000"/>
            <a:ext cx="320040" cy="320040"/>
          </a:xfrm>
          <a:prstGeom prst="rect">
            <a:avLst/>
          </a:prstGeom>
        </p:spPr>
      </p:pic>
      <p:sp>
        <p:nvSpPr>
          <p:cNvPr id="5" name="Text 2"/>
          <p:cNvSpPr/>
          <p:nvPr/>
        </p:nvSpPr>
        <p:spPr>
          <a:xfrm>
            <a:off x="1005840" y="1097280"/>
            <a:ext cx="3657600" cy="1097280"/>
          </a:xfrm>
          <a:prstGeom prst="rect">
            <a:avLst/>
          </a:prstGeom>
          <a:noFill/>
          <a:ln/>
        </p:spPr>
        <p:txBody>
          <a:bodyPr wrap="square" rtlCol="0" anchor="ctr"/>
          <a:lstStyle/>
          <a:p>
            <a:pPr indent="0" marL="0">
              <a:buNone/>
            </a:pPr>
            <a:r>
              <a:rPr lang="en-US" sz="1400" b="1" dirty="0">
                <a:solidFill>
                  <a:srgbClr val="00BFA6"/>
                </a:solidFill>
              </a:rPr>
              <a:t>Signature‑Based Detection
</a:t>
            </a:r>
            <a:pPr indent="0" marL="0">
              <a:buNone/>
            </a:pPr>
            <a:r>
              <a:rPr lang="en-US" sz="1000" dirty="0">
                <a:solidFill>
                  <a:srgbClr val="DDE6ED"/>
                </a:solidFill>
              </a:rPr>
              <a:t>Compares network activity against known attack patterns. Effective for recognised threats but misses new or evolving attacks.</a:t>
            </a:r>
            <a:endParaRPr lang="en-US" sz="1400" dirty="0"/>
          </a:p>
        </p:txBody>
      </p:sp>
      <p:pic>
        <p:nvPicPr>
          <p:cNvPr id="6" name="Image 1" descr="preencoded.png">    </p:cNvPr>
          <p:cNvPicPr>
            <a:picLocks noChangeAspect="1"/>
          </p:cNvPicPr>
          <p:nvPr/>
        </p:nvPicPr>
        <p:blipFill>
          <a:blip r:embed="rId2"/>
          <a:stretch>
            <a:fillRect/>
          </a:stretch>
        </p:blipFill>
        <p:spPr>
          <a:xfrm>
            <a:off x="5029200" y="1143000"/>
            <a:ext cx="320040" cy="320040"/>
          </a:xfrm>
          <a:prstGeom prst="rect">
            <a:avLst/>
          </a:prstGeom>
        </p:spPr>
      </p:pic>
      <p:sp>
        <p:nvSpPr>
          <p:cNvPr id="7" name="Text 3"/>
          <p:cNvSpPr/>
          <p:nvPr/>
        </p:nvSpPr>
        <p:spPr>
          <a:xfrm>
            <a:off x="5394960" y="1097280"/>
            <a:ext cx="3657600" cy="1097280"/>
          </a:xfrm>
          <a:prstGeom prst="rect">
            <a:avLst/>
          </a:prstGeom>
          <a:noFill/>
          <a:ln/>
        </p:spPr>
        <p:txBody>
          <a:bodyPr wrap="square" rtlCol="0" anchor="ctr"/>
          <a:lstStyle/>
          <a:p>
            <a:pPr indent="0" marL="0">
              <a:buNone/>
            </a:pPr>
            <a:r>
              <a:rPr lang="en-US" sz="1400" b="1" dirty="0">
                <a:solidFill>
                  <a:srgbClr val="00BFA6"/>
                </a:solidFill>
              </a:rPr>
              <a:t>Anomaly‑Based Detection
</a:t>
            </a:r>
            <a:pPr indent="0" marL="0">
              <a:buNone/>
            </a:pPr>
            <a:r>
              <a:rPr lang="en-US" sz="1000" dirty="0">
                <a:solidFill>
                  <a:srgbClr val="DDE6ED"/>
                </a:solidFill>
              </a:rPr>
              <a:t>Models normal behaviour and flags significant deviations. Capable of detecting unknown threats but tends to generate many false alarms.</a:t>
            </a:r>
            <a:endParaRPr lang="en-US" sz="1400" dirty="0"/>
          </a:p>
        </p:txBody>
      </p:sp>
      <p:sp>
        <p:nvSpPr>
          <p:cNvPr id="8" name="Text 4"/>
          <p:cNvSpPr/>
          <p:nvPr/>
        </p:nvSpPr>
        <p:spPr>
          <a:xfrm>
            <a:off x="640080" y="2377440"/>
            <a:ext cx="7863840" cy="914400"/>
          </a:xfrm>
          <a:prstGeom prst="rect">
            <a:avLst/>
          </a:prstGeom>
          <a:noFill/>
          <a:ln/>
        </p:spPr>
        <p:txBody>
          <a:bodyPr wrap="square" rtlCol="0" anchor="ctr"/>
          <a:lstStyle/>
          <a:p>
            <a:pPr indent="0" marL="0">
              <a:buNone/>
            </a:pPr>
            <a:r>
              <a:rPr lang="en-US" sz="1400" b="1" dirty="0">
                <a:solidFill>
                  <a:srgbClr val="007ACC"/>
                </a:solidFill>
              </a:rPr>
              <a:t>Hybrid Insight:
</a:t>
            </a:r>
            <a:pPr indent="0" marL="0">
              <a:buNone/>
            </a:pPr>
            <a:r>
              <a:rPr lang="en-US" sz="1000" dirty="0">
                <a:solidFill>
                  <a:srgbClr val="DDE6ED"/>
                </a:solidFill>
              </a:rPr>
              <a:t>Modern IDS often combine signature and anomaly detection, leveraging the precision of signatures and the discovery ability of anomalies.</a:t>
            </a:r>
            <a:endParaRPr lang="en-US" sz="1400" dirty="0"/>
          </a:p>
        </p:txBody>
      </p:sp>
      <p:sp>
        <p:nvSpPr>
          <p:cNvPr id="9" name="Text 5"/>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3"/>
              </a:rPr>
              <a:t>[9]</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640080"/>
            <a:ext cx="8229600" cy="3840480"/>
          </a:xfrm>
          <a:prstGeom prst="roundRect">
            <a:avLst>
              <a:gd name="adj" fmla="val 2381"/>
            </a:avLst>
          </a:prstGeom>
          <a:solidFill>
            <a:srgbClr val="112240"/>
          </a:solidFill>
          <a:ln w="12700">
            <a:solidFill>
              <a:srgbClr val="112240"/>
            </a:solidFill>
            <a:prstDash val="solid"/>
          </a:ln>
        </p:spPr>
        <p:txBody>
          <a:bodyPr/>
          <a:p/>
        </p:txBody>
      </p:sp>
      <p:sp>
        <p:nvSpPr>
          <p:cNvPr id="3" name="Text 1"/>
          <p:cNvSpPr/>
          <p:nvPr/>
        </p:nvSpPr>
        <p:spPr>
          <a:xfrm>
            <a:off x="457200" y="365760"/>
            <a:ext cx="8229600" cy="457200"/>
          </a:xfrm>
          <a:prstGeom prst="rect">
            <a:avLst/>
          </a:prstGeom>
          <a:noFill/>
          <a:ln/>
        </p:spPr>
        <p:txBody>
          <a:bodyPr wrap="square" rtlCol="0" anchor="ctr"/>
          <a:lstStyle/>
          <a:p>
            <a:pPr indent="0" marL="0">
              <a:buNone/>
            </a:pPr>
            <a:r>
              <a:rPr lang="en-US" sz="2400" b="1" dirty="0">
                <a:solidFill>
                  <a:srgbClr val="FFFFFF"/>
                </a:solidFill>
              </a:rPr>
              <a:t>Machine &amp; Deep Learning in IDS</a:t>
            </a:r>
            <a:endParaRPr lang="en-US" sz="2400" dirty="0"/>
          </a:p>
        </p:txBody>
      </p:sp>
      <p:pic>
        <p:nvPicPr>
          <p:cNvPr id="4" name="Image 0" descr="preencoded.png">    </p:cNvPr>
          <p:cNvPicPr>
            <a:picLocks noChangeAspect="1"/>
          </p:cNvPicPr>
          <p:nvPr/>
        </p:nvPicPr>
        <p:blipFill>
          <a:blip r:embed="rId1"/>
          <a:stretch>
            <a:fillRect/>
          </a:stretch>
        </p:blipFill>
        <p:spPr>
          <a:xfrm>
            <a:off x="640080" y="1188720"/>
            <a:ext cx="320040" cy="320040"/>
          </a:xfrm>
          <a:prstGeom prst="rect">
            <a:avLst/>
          </a:prstGeom>
        </p:spPr>
      </p:pic>
      <p:sp>
        <p:nvSpPr>
          <p:cNvPr id="5" name="Text 2"/>
          <p:cNvSpPr/>
          <p:nvPr/>
        </p:nvSpPr>
        <p:spPr>
          <a:xfrm>
            <a:off x="1005840" y="1143000"/>
            <a:ext cx="3840480" cy="1280160"/>
          </a:xfrm>
          <a:prstGeom prst="rect">
            <a:avLst/>
          </a:prstGeom>
          <a:noFill/>
          <a:ln/>
        </p:spPr>
        <p:txBody>
          <a:bodyPr wrap="square" rtlCol="0" anchor="ctr"/>
          <a:lstStyle/>
          <a:p>
            <a:pPr indent="0" marL="0">
              <a:buNone/>
            </a:pPr>
            <a:r>
              <a:rPr lang="en-US" sz="1400" b="1" dirty="0">
                <a:solidFill>
                  <a:srgbClr val="00BFA6"/>
                </a:solidFill>
              </a:rPr>
              <a:t>Machine Learning
</a:t>
            </a:r>
            <a:pPr indent="0" marL="0">
              <a:buNone/>
            </a:pPr>
            <a:r>
              <a:rPr lang="en-US" sz="900" dirty="0">
                <a:solidFill>
                  <a:srgbClr val="DDE6ED"/>
                </a:solidFill>
              </a:rPr>
              <a:t>Learns from labelled data and reduces reliance on fixed rules. Algorithms such as Decision Trees, SVM and Random Forests are common. However, manual feature engineering is labour‑intensive and performance may degrade with high‑dimensional data.</a:t>
            </a:r>
            <a:endParaRPr lang="en-US" sz="1400" dirty="0"/>
          </a:p>
        </p:txBody>
      </p:sp>
      <p:pic>
        <p:nvPicPr>
          <p:cNvPr id="6" name="Image 1" descr="preencoded.png">    </p:cNvPr>
          <p:cNvPicPr>
            <a:picLocks noChangeAspect="1"/>
          </p:cNvPicPr>
          <p:nvPr/>
        </p:nvPicPr>
        <p:blipFill>
          <a:blip r:embed="rId2"/>
          <a:stretch>
            <a:fillRect/>
          </a:stretch>
        </p:blipFill>
        <p:spPr>
          <a:xfrm>
            <a:off x="4663440" y="1188720"/>
            <a:ext cx="320040" cy="320040"/>
          </a:xfrm>
          <a:prstGeom prst="rect">
            <a:avLst/>
          </a:prstGeom>
        </p:spPr>
      </p:pic>
      <p:sp>
        <p:nvSpPr>
          <p:cNvPr id="7" name="Text 3"/>
          <p:cNvSpPr/>
          <p:nvPr/>
        </p:nvSpPr>
        <p:spPr>
          <a:xfrm>
            <a:off x="5029200" y="1143000"/>
            <a:ext cx="3657600" cy="1280160"/>
          </a:xfrm>
          <a:prstGeom prst="rect">
            <a:avLst/>
          </a:prstGeom>
          <a:noFill/>
          <a:ln/>
        </p:spPr>
        <p:txBody>
          <a:bodyPr wrap="square" rtlCol="0" anchor="ctr"/>
          <a:lstStyle/>
          <a:p>
            <a:pPr indent="0" marL="0">
              <a:buNone/>
            </a:pPr>
            <a:r>
              <a:rPr lang="en-US" sz="1400" b="1" dirty="0">
                <a:solidFill>
                  <a:srgbClr val="00BFA6"/>
                </a:solidFill>
              </a:rPr>
              <a:t>Deep Learning
</a:t>
            </a:r>
            <a:pPr indent="0" marL="0">
              <a:buNone/>
            </a:pPr>
            <a:r>
              <a:rPr lang="en-US" sz="900" dirty="0">
                <a:solidFill>
                  <a:srgbClr val="DDE6ED"/>
                </a:solidFill>
              </a:rPr>
              <a:t>Automatically learns hierarchical features from data. CNN captures spatial patterns while LSTM/RNN models capture temporal sequences. Combining these models (CNN–LSTM) leverages both strengths to improve detection accuracy and robustness.</a:t>
            </a:r>
            <a:endParaRPr lang="en-US" sz="1400" dirty="0"/>
          </a:p>
        </p:txBody>
      </p:sp>
      <p:sp>
        <p:nvSpPr>
          <p:cNvPr id="8" name="Shape 4"/>
          <p:cNvSpPr/>
          <p:nvPr/>
        </p:nvSpPr>
        <p:spPr>
          <a:xfrm>
            <a:off x="914400" y="2377440"/>
            <a:ext cx="914400" cy="457200"/>
          </a:xfrm>
          <a:prstGeom prst="roundRect">
            <a:avLst>
              <a:gd name="adj" fmla="val 20000"/>
            </a:avLst>
          </a:prstGeom>
          <a:solidFill>
            <a:srgbClr val="345A92"/>
          </a:solidFill>
          <a:ln w="12700">
            <a:solidFill>
              <a:srgbClr val="345A92"/>
            </a:solidFill>
            <a:prstDash val="solid"/>
          </a:ln>
        </p:spPr>
        <p:txBody>
          <a:bodyPr/>
          <a:p/>
        </p:txBody>
      </p:sp>
      <p:sp>
        <p:nvSpPr>
          <p:cNvPr id="9" name="Text 5"/>
          <p:cNvSpPr/>
          <p:nvPr/>
        </p:nvSpPr>
        <p:spPr>
          <a:xfrm>
            <a:off x="914400" y="2377440"/>
            <a:ext cx="914400" cy="457200"/>
          </a:xfrm>
          <a:prstGeom prst="rect">
            <a:avLst/>
          </a:prstGeom>
          <a:noFill/>
          <a:ln/>
        </p:spPr>
        <p:txBody>
          <a:bodyPr wrap="square" rtlCol="0" anchor="ctr"/>
          <a:lstStyle/>
          <a:p>
            <a:pPr algn="ctr" indent="0" marL="0">
              <a:buNone/>
            </a:pPr>
            <a:r>
              <a:rPr lang="en-US" sz="800" dirty="0">
                <a:solidFill>
                  <a:srgbClr val="FFFFFF"/>
                </a:solidFill>
              </a:rPr>
              <a:t>Conv</a:t>
            </a:r>
            <a:endParaRPr lang="en-US" sz="800" dirty="0"/>
          </a:p>
          <a:p>
            <a:pPr algn="ctr" indent="0" marL="0">
              <a:buNone/>
            </a:pPr>
            <a:r>
              <a:rPr lang="en-US" sz="800" dirty="0">
                <a:solidFill>
                  <a:srgbClr val="FFFFFF"/>
                </a:solidFill>
              </a:rPr>
              <a:t>Layer 1</a:t>
            </a:r>
            <a:endParaRPr lang="en-US" sz="800" dirty="0"/>
          </a:p>
        </p:txBody>
      </p:sp>
      <p:sp>
        <p:nvSpPr>
          <p:cNvPr id="10" name="Shape 6"/>
          <p:cNvSpPr/>
          <p:nvPr/>
        </p:nvSpPr>
        <p:spPr>
          <a:xfrm>
            <a:off x="2011680" y="2377440"/>
            <a:ext cx="914400" cy="457200"/>
          </a:xfrm>
          <a:prstGeom prst="roundRect">
            <a:avLst>
              <a:gd name="adj" fmla="val 20000"/>
            </a:avLst>
          </a:prstGeom>
          <a:solidFill>
            <a:srgbClr val="3C6BA3"/>
          </a:solidFill>
          <a:ln w="12700">
            <a:solidFill>
              <a:srgbClr val="3C6BA3"/>
            </a:solidFill>
            <a:prstDash val="solid"/>
          </a:ln>
        </p:spPr>
        <p:txBody>
          <a:bodyPr/>
          <a:p/>
        </p:txBody>
      </p:sp>
      <p:sp>
        <p:nvSpPr>
          <p:cNvPr id="11" name="Text 7"/>
          <p:cNvSpPr/>
          <p:nvPr/>
        </p:nvSpPr>
        <p:spPr>
          <a:xfrm>
            <a:off x="2011680" y="2377440"/>
            <a:ext cx="914400" cy="457200"/>
          </a:xfrm>
          <a:prstGeom prst="rect">
            <a:avLst/>
          </a:prstGeom>
          <a:noFill/>
          <a:ln/>
        </p:spPr>
        <p:txBody>
          <a:bodyPr wrap="square" rtlCol="0" anchor="ctr"/>
          <a:lstStyle/>
          <a:p>
            <a:pPr algn="ctr" indent="0" marL="0">
              <a:buNone/>
            </a:pPr>
            <a:r>
              <a:rPr lang="en-US" sz="800" dirty="0">
                <a:solidFill>
                  <a:srgbClr val="FFFFFF"/>
                </a:solidFill>
              </a:rPr>
              <a:t>Conv</a:t>
            </a:r>
            <a:endParaRPr lang="en-US" sz="800" dirty="0"/>
          </a:p>
          <a:p>
            <a:pPr algn="ctr" indent="0" marL="0">
              <a:buNone/>
            </a:pPr>
            <a:r>
              <a:rPr lang="en-US" sz="800" dirty="0">
                <a:solidFill>
                  <a:srgbClr val="FFFFFF"/>
                </a:solidFill>
              </a:rPr>
              <a:t>Layer 2</a:t>
            </a:r>
            <a:endParaRPr lang="en-US" sz="800" dirty="0"/>
          </a:p>
        </p:txBody>
      </p:sp>
      <p:sp>
        <p:nvSpPr>
          <p:cNvPr id="12" name="Shape 8"/>
          <p:cNvSpPr/>
          <p:nvPr/>
        </p:nvSpPr>
        <p:spPr>
          <a:xfrm>
            <a:off x="3108960" y="2377440"/>
            <a:ext cx="914400" cy="457200"/>
          </a:xfrm>
          <a:prstGeom prst="roundRect">
            <a:avLst>
              <a:gd name="adj" fmla="val 20000"/>
            </a:avLst>
          </a:prstGeom>
          <a:solidFill>
            <a:srgbClr val="437BB5"/>
          </a:solidFill>
          <a:ln w="12700">
            <a:solidFill>
              <a:srgbClr val="437BB5"/>
            </a:solidFill>
            <a:prstDash val="solid"/>
          </a:ln>
        </p:spPr>
        <p:txBody>
          <a:bodyPr/>
          <a:p/>
        </p:txBody>
      </p:sp>
      <p:sp>
        <p:nvSpPr>
          <p:cNvPr id="13" name="Text 9"/>
          <p:cNvSpPr/>
          <p:nvPr/>
        </p:nvSpPr>
        <p:spPr>
          <a:xfrm>
            <a:off x="3108960" y="2377440"/>
            <a:ext cx="914400" cy="457200"/>
          </a:xfrm>
          <a:prstGeom prst="rect">
            <a:avLst/>
          </a:prstGeom>
          <a:noFill/>
          <a:ln/>
        </p:spPr>
        <p:txBody>
          <a:bodyPr wrap="square" rtlCol="0" anchor="ctr"/>
          <a:lstStyle/>
          <a:p>
            <a:pPr algn="ctr" indent="0" marL="0">
              <a:buNone/>
            </a:pPr>
            <a:r>
              <a:rPr lang="en-US" sz="800" dirty="0">
                <a:solidFill>
                  <a:srgbClr val="FFFFFF"/>
                </a:solidFill>
              </a:rPr>
              <a:t>Conv</a:t>
            </a:r>
            <a:endParaRPr lang="en-US" sz="800" dirty="0"/>
          </a:p>
          <a:p>
            <a:pPr algn="ctr" indent="0" marL="0">
              <a:buNone/>
            </a:pPr>
            <a:r>
              <a:rPr lang="en-US" sz="800" dirty="0">
                <a:solidFill>
                  <a:srgbClr val="FFFFFF"/>
                </a:solidFill>
              </a:rPr>
              <a:t>Layer 3</a:t>
            </a:r>
            <a:endParaRPr lang="en-US" sz="800" dirty="0"/>
          </a:p>
        </p:txBody>
      </p:sp>
      <p:sp>
        <p:nvSpPr>
          <p:cNvPr id="14" name="Shape 10"/>
          <p:cNvSpPr/>
          <p:nvPr/>
        </p:nvSpPr>
        <p:spPr>
          <a:xfrm>
            <a:off x="4023360" y="2491740"/>
            <a:ext cx="914400" cy="182880"/>
          </a:xfrm>
          <a:prstGeom prst="rightArrow">
            <a:avLst/>
          </a:prstGeom>
          <a:solidFill>
            <a:srgbClr val="007ACC"/>
          </a:solidFill>
          <a:ln w="12700">
            <a:solidFill>
              <a:srgbClr val="007ACC"/>
            </a:solidFill>
            <a:prstDash val="solid"/>
          </a:ln>
        </p:spPr>
        <p:txBody>
          <a:bodyPr/>
          <a:p/>
        </p:txBody>
      </p:sp>
      <p:sp>
        <p:nvSpPr>
          <p:cNvPr id="15" name="Shape 11"/>
          <p:cNvSpPr/>
          <p:nvPr/>
        </p:nvSpPr>
        <p:spPr>
          <a:xfrm>
            <a:off x="5029200" y="2377440"/>
            <a:ext cx="1371600" cy="457200"/>
          </a:xfrm>
          <a:prstGeom prst="roundRect">
            <a:avLst>
              <a:gd name="adj" fmla="val 20000"/>
            </a:avLst>
          </a:prstGeom>
          <a:solidFill>
            <a:srgbClr val="5B8CC7"/>
          </a:solidFill>
          <a:ln w="12700">
            <a:solidFill>
              <a:srgbClr val="5B8CC7"/>
            </a:solidFill>
            <a:prstDash val="solid"/>
          </a:ln>
        </p:spPr>
        <p:txBody>
          <a:bodyPr/>
          <a:p/>
        </p:txBody>
      </p:sp>
      <p:sp>
        <p:nvSpPr>
          <p:cNvPr id="16" name="Text 12"/>
          <p:cNvSpPr/>
          <p:nvPr/>
        </p:nvSpPr>
        <p:spPr>
          <a:xfrm>
            <a:off x="5029200" y="2377440"/>
            <a:ext cx="1371600" cy="457200"/>
          </a:xfrm>
          <a:prstGeom prst="rect">
            <a:avLst/>
          </a:prstGeom>
          <a:noFill/>
          <a:ln/>
        </p:spPr>
        <p:txBody>
          <a:bodyPr wrap="square" rtlCol="0" anchor="ctr"/>
          <a:lstStyle/>
          <a:p>
            <a:pPr algn="ctr" indent="0" marL="0">
              <a:buNone/>
            </a:pPr>
            <a:r>
              <a:rPr lang="en-US" sz="900" dirty="0">
                <a:solidFill>
                  <a:srgbClr val="FFFFFF"/>
                </a:solidFill>
              </a:rPr>
              <a:t>LSTM</a:t>
            </a:r>
            <a:endParaRPr lang="en-US" sz="900" dirty="0"/>
          </a:p>
          <a:p>
            <a:pPr algn="ctr" indent="0" marL="0">
              <a:buNone/>
            </a:pPr>
            <a:r>
              <a:rPr lang="en-US" sz="900" dirty="0">
                <a:solidFill>
                  <a:srgbClr val="FFFFFF"/>
                </a:solidFill>
              </a:rPr>
              <a:t>Layer</a:t>
            </a:r>
            <a:endParaRPr lang="en-US" sz="900" dirty="0"/>
          </a:p>
        </p:txBody>
      </p:sp>
      <p:sp>
        <p:nvSpPr>
          <p:cNvPr id="17" name="Shape 13"/>
          <p:cNvSpPr/>
          <p:nvPr/>
        </p:nvSpPr>
        <p:spPr>
          <a:xfrm>
            <a:off x="6583680" y="2491740"/>
            <a:ext cx="914400" cy="182880"/>
          </a:xfrm>
          <a:prstGeom prst="rightArrow">
            <a:avLst/>
          </a:prstGeom>
          <a:solidFill>
            <a:srgbClr val="007ACC"/>
          </a:solidFill>
          <a:ln w="12700">
            <a:solidFill>
              <a:srgbClr val="007ACC"/>
            </a:solidFill>
            <a:prstDash val="solid"/>
          </a:ln>
        </p:spPr>
        <p:txBody>
          <a:bodyPr/>
          <a:p/>
        </p:txBody>
      </p:sp>
      <p:sp>
        <p:nvSpPr>
          <p:cNvPr id="18" name="Shape 14"/>
          <p:cNvSpPr/>
          <p:nvPr/>
        </p:nvSpPr>
        <p:spPr>
          <a:xfrm>
            <a:off x="7589520" y="2377440"/>
            <a:ext cx="1097280" cy="457200"/>
          </a:xfrm>
          <a:prstGeom prst="roundRect">
            <a:avLst>
              <a:gd name="adj" fmla="val 20000"/>
            </a:avLst>
          </a:prstGeom>
          <a:solidFill>
            <a:srgbClr val="6CA0DA"/>
          </a:solidFill>
          <a:ln w="12700">
            <a:solidFill>
              <a:srgbClr val="6CA0DA"/>
            </a:solidFill>
            <a:prstDash val="solid"/>
          </a:ln>
        </p:spPr>
        <p:txBody>
          <a:bodyPr/>
          <a:p/>
        </p:txBody>
      </p:sp>
      <p:sp>
        <p:nvSpPr>
          <p:cNvPr id="19" name="Text 15"/>
          <p:cNvSpPr/>
          <p:nvPr/>
        </p:nvSpPr>
        <p:spPr>
          <a:xfrm>
            <a:off x="7589520" y="2377440"/>
            <a:ext cx="1097280" cy="457200"/>
          </a:xfrm>
          <a:prstGeom prst="rect">
            <a:avLst/>
          </a:prstGeom>
          <a:noFill/>
          <a:ln/>
        </p:spPr>
        <p:txBody>
          <a:bodyPr wrap="square" rtlCol="0" anchor="ctr"/>
          <a:lstStyle/>
          <a:p>
            <a:pPr algn="ctr" indent="0" marL="0">
              <a:buNone/>
            </a:pPr>
            <a:r>
              <a:rPr lang="en-US" sz="800" dirty="0">
                <a:solidFill>
                  <a:srgbClr val="FFFFFF"/>
                </a:solidFill>
              </a:rPr>
              <a:t>Classification</a:t>
            </a:r>
            <a:endParaRPr lang="en-US" sz="800" dirty="0"/>
          </a:p>
        </p:txBody>
      </p:sp>
      <p:sp>
        <p:nvSpPr>
          <p:cNvPr id="20" name="Text 16"/>
          <p:cNvSpPr/>
          <p:nvPr/>
        </p:nvSpPr>
        <p:spPr>
          <a:xfrm>
            <a:off x="914400" y="2926080"/>
            <a:ext cx="6400800" cy="457200"/>
          </a:xfrm>
          <a:prstGeom prst="rect">
            <a:avLst/>
          </a:prstGeom>
          <a:noFill/>
          <a:ln/>
        </p:spPr>
        <p:txBody>
          <a:bodyPr wrap="square" rtlCol="0" anchor="ctr"/>
          <a:lstStyle/>
          <a:p>
            <a:pPr indent="0" marL="0">
              <a:buNone/>
            </a:pPr>
            <a:r>
              <a:rPr lang="en-US" sz="1200" b="1" dirty="0">
                <a:solidFill>
                  <a:srgbClr val="007ACC"/>
                </a:solidFill>
              </a:rPr>
              <a:t>Hybrid CNN–LSTM Architecture</a:t>
            </a:r>
            <a:endParaRPr lang="en-US" sz="1200" dirty="0"/>
          </a:p>
        </p:txBody>
      </p:sp>
      <p:sp>
        <p:nvSpPr>
          <p:cNvPr id="21" name="Text 17"/>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3"/>
              </a:rPr>
              <a:t>[10]</a:t>
            </a:r>
            <a:pPr algn="l" indent="0" marL="0">
              <a:buNone/>
            </a:pPr>
            <a:r>
              <a:rPr lang="en-US" sz="800" dirty="0">
                <a:solidFill>
                  <a:srgbClr val="000000"/>
                </a:solidFill>
              </a:rPr>
              <a:t>   </a:t>
            </a:r>
            <a:pPr algn="l" indent="0" marL="0">
              <a:buNone/>
            </a:pPr>
            <a:r>
              <a:rPr lang="en-US" sz="800" u="sng" dirty="0">
                <a:solidFill>
                  <a:srgbClr val="00BFA6"/>
                </a:solidFill>
                <a:hlinkClick r:id="rId4"/>
              </a:rPr>
              <a:t>[11]</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474720"/>
          </a:xfrm>
          <a:prstGeom prst="roundRect">
            <a:avLst>
              <a:gd name="adj" fmla="val 2632"/>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Research Gap</a:t>
            </a:r>
            <a:endParaRPr lang="en-US" sz="2400" dirty="0"/>
          </a:p>
        </p:txBody>
      </p:sp>
      <p:pic>
        <p:nvPicPr>
          <p:cNvPr id="4" name="Image 0" descr="preencoded.png">    </p:cNvPr>
          <p:cNvPicPr>
            <a:picLocks noChangeAspect="1"/>
          </p:cNvPicPr>
          <p:nvPr/>
        </p:nvPicPr>
        <p:blipFill>
          <a:blip r:embed="rId1"/>
          <a:stretch>
            <a:fillRect/>
          </a:stretch>
        </p:blipFill>
        <p:spPr>
          <a:xfrm>
            <a:off x="548640" y="1234440"/>
            <a:ext cx="274320" cy="274320"/>
          </a:xfrm>
          <a:prstGeom prst="rect">
            <a:avLst/>
          </a:prstGeom>
        </p:spPr>
      </p:pic>
      <p:sp>
        <p:nvSpPr>
          <p:cNvPr id="5" name="Text 2"/>
          <p:cNvSpPr/>
          <p:nvPr/>
        </p:nvSpPr>
        <p:spPr>
          <a:xfrm>
            <a:off x="914400" y="1188720"/>
            <a:ext cx="7863840" cy="731520"/>
          </a:xfrm>
          <a:prstGeom prst="rect">
            <a:avLst/>
          </a:prstGeom>
          <a:noFill/>
          <a:ln/>
        </p:spPr>
        <p:txBody>
          <a:bodyPr wrap="square" rtlCol="0" anchor="ctr"/>
          <a:lstStyle/>
          <a:p>
            <a:pPr indent="0" marL="0">
              <a:buNone/>
            </a:pPr>
            <a:r>
              <a:rPr lang="en-US" sz="1000" dirty="0">
                <a:solidFill>
                  <a:srgbClr val="DDE6ED"/>
                </a:solidFill>
              </a:rPr>
              <a:t>Traditional models depend heavily on manual feature engineering and cannot capture complex patterns in network traffic.</a:t>
            </a:r>
            <a:endParaRPr lang="en-US" sz="1000" dirty="0"/>
          </a:p>
        </p:txBody>
      </p:sp>
      <p:pic>
        <p:nvPicPr>
          <p:cNvPr id="6" name="Image 1" descr="preencoded.png">    </p:cNvPr>
          <p:cNvPicPr>
            <a:picLocks noChangeAspect="1"/>
          </p:cNvPicPr>
          <p:nvPr/>
        </p:nvPicPr>
        <p:blipFill>
          <a:blip r:embed="rId2"/>
          <a:stretch>
            <a:fillRect/>
          </a:stretch>
        </p:blipFill>
        <p:spPr>
          <a:xfrm>
            <a:off x="548640" y="1965960"/>
            <a:ext cx="274320" cy="274320"/>
          </a:xfrm>
          <a:prstGeom prst="rect">
            <a:avLst/>
          </a:prstGeom>
        </p:spPr>
      </p:pic>
      <p:sp>
        <p:nvSpPr>
          <p:cNvPr id="7" name="Text 3"/>
          <p:cNvSpPr/>
          <p:nvPr/>
        </p:nvSpPr>
        <p:spPr>
          <a:xfrm>
            <a:off x="914400" y="1920240"/>
            <a:ext cx="7863840" cy="731520"/>
          </a:xfrm>
          <a:prstGeom prst="rect">
            <a:avLst/>
          </a:prstGeom>
          <a:noFill/>
          <a:ln/>
        </p:spPr>
        <p:txBody>
          <a:bodyPr wrap="square" rtlCol="0" anchor="ctr"/>
          <a:lstStyle/>
          <a:p>
            <a:pPr indent="0" marL="0">
              <a:buNone/>
            </a:pPr>
            <a:r>
              <a:rPr lang="en-US" sz="1000" dirty="0">
                <a:solidFill>
                  <a:srgbClr val="DDE6ED"/>
                </a:solidFill>
              </a:rPr>
              <a:t>Many deep learning models only consider either spatial or temporal characteristics, limiting their ability to understand full behaviour.</a:t>
            </a:r>
            <a:endParaRPr lang="en-US" sz="1000" dirty="0"/>
          </a:p>
        </p:txBody>
      </p:sp>
      <p:pic>
        <p:nvPicPr>
          <p:cNvPr id="8" name="Image 2" descr="preencoded.png">    </p:cNvPr>
          <p:cNvPicPr>
            <a:picLocks noChangeAspect="1"/>
          </p:cNvPicPr>
          <p:nvPr/>
        </p:nvPicPr>
        <p:blipFill>
          <a:blip r:embed="rId3"/>
          <a:stretch>
            <a:fillRect/>
          </a:stretch>
        </p:blipFill>
        <p:spPr>
          <a:xfrm>
            <a:off x="548640" y="2697480"/>
            <a:ext cx="274320" cy="274320"/>
          </a:xfrm>
          <a:prstGeom prst="rect">
            <a:avLst/>
          </a:prstGeom>
        </p:spPr>
      </p:pic>
      <p:sp>
        <p:nvSpPr>
          <p:cNvPr id="9" name="Text 4"/>
          <p:cNvSpPr/>
          <p:nvPr/>
        </p:nvSpPr>
        <p:spPr>
          <a:xfrm>
            <a:off x="914400" y="2651760"/>
            <a:ext cx="7863840" cy="731520"/>
          </a:xfrm>
          <a:prstGeom prst="rect">
            <a:avLst/>
          </a:prstGeom>
          <a:noFill/>
          <a:ln/>
        </p:spPr>
        <p:txBody>
          <a:bodyPr wrap="square" rtlCol="0" anchor="ctr"/>
          <a:lstStyle/>
          <a:p>
            <a:pPr indent="0" marL="0">
              <a:buNone/>
            </a:pPr>
            <a:r>
              <a:rPr lang="en-US" sz="1000" dirty="0">
                <a:solidFill>
                  <a:srgbClr val="DDE6ED"/>
                </a:solidFill>
              </a:rPr>
              <a:t>High false positive rates reduce IDS usefulness in practice, particularly when anomalies resemble normal variations.</a:t>
            </a:r>
            <a:endParaRPr lang="en-US" sz="1000" dirty="0"/>
          </a:p>
        </p:txBody>
      </p:sp>
      <p:sp>
        <p:nvSpPr>
          <p:cNvPr id="10" name="Text 5"/>
          <p:cNvSpPr/>
          <p:nvPr/>
        </p:nvSpPr>
        <p:spPr>
          <a:xfrm>
            <a:off x="548640" y="3383280"/>
            <a:ext cx="7863840" cy="731520"/>
          </a:xfrm>
          <a:prstGeom prst="rect">
            <a:avLst/>
          </a:prstGeom>
          <a:noFill/>
          <a:ln/>
        </p:spPr>
        <p:txBody>
          <a:bodyPr wrap="square" rtlCol="0" anchor="ctr"/>
          <a:lstStyle/>
          <a:p>
            <a:pPr indent="0" marL="0">
              <a:buNone/>
            </a:pPr>
            <a:r>
              <a:rPr lang="en-US" sz="1400" b="1" dirty="0">
                <a:solidFill>
                  <a:srgbClr val="007ACC"/>
                </a:solidFill>
              </a:rPr>
              <a:t>Motivation for Hybrid Model
</a:t>
            </a:r>
            <a:pPr indent="0" marL="0">
              <a:buNone/>
            </a:pPr>
            <a:r>
              <a:rPr lang="en-US" sz="1000" dirty="0">
                <a:solidFill>
                  <a:srgbClr val="DDE6ED"/>
                </a:solidFill>
              </a:rPr>
              <a:t>A unified CNN–LSTM architecture can jointly learn spatial and temporal dependencies while reducing false alarms.</a:t>
            </a:r>
            <a:endParaRPr lang="en-US" sz="1400" dirty="0"/>
          </a:p>
        </p:txBody>
      </p:sp>
      <p:sp>
        <p:nvSpPr>
          <p:cNvPr id="11" name="Text 6"/>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4"/>
              </a:rPr>
              <a:t>[12]</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749040"/>
          </a:xfrm>
          <a:prstGeom prst="roundRect">
            <a:avLst>
              <a:gd name="adj" fmla="val 2439"/>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Proposed Hybrid CNN–LSTM Model</a:t>
            </a:r>
            <a:endParaRPr lang="en-US" sz="2400" dirty="0"/>
          </a:p>
        </p:txBody>
      </p:sp>
      <p:sp>
        <p:nvSpPr>
          <p:cNvPr id="4" name="Shape 2"/>
          <p:cNvSpPr/>
          <p:nvPr/>
        </p:nvSpPr>
        <p:spPr>
          <a:xfrm>
            <a:off x="1371600" y="2834640"/>
            <a:ext cx="731520" cy="320040"/>
          </a:xfrm>
          <a:prstGeom prst="roundRect">
            <a:avLst>
              <a:gd name="adj" fmla="val 28571"/>
            </a:avLst>
          </a:prstGeom>
          <a:solidFill>
            <a:srgbClr val="345A92"/>
          </a:solidFill>
          <a:ln w="12700">
            <a:solidFill>
              <a:srgbClr val="345A92"/>
            </a:solidFill>
            <a:prstDash val="solid"/>
          </a:ln>
        </p:spPr>
        <p:txBody>
          <a:bodyPr/>
          <a:p/>
        </p:txBody>
      </p:sp>
      <p:sp>
        <p:nvSpPr>
          <p:cNvPr id="5" name="Text 3"/>
          <p:cNvSpPr/>
          <p:nvPr/>
        </p:nvSpPr>
        <p:spPr>
          <a:xfrm>
            <a:off x="1371600" y="2834640"/>
            <a:ext cx="731520" cy="320040"/>
          </a:xfrm>
          <a:prstGeom prst="rect">
            <a:avLst/>
          </a:prstGeom>
          <a:noFill/>
          <a:ln/>
        </p:spPr>
        <p:txBody>
          <a:bodyPr wrap="square" rtlCol="0" anchor="ctr"/>
          <a:lstStyle/>
          <a:p>
            <a:pPr algn="ctr" indent="0" marL="0">
              <a:buNone/>
            </a:pPr>
            <a:r>
              <a:rPr lang="en-US" sz="800" dirty="0">
                <a:solidFill>
                  <a:srgbClr val="FFFFFF"/>
                </a:solidFill>
              </a:rPr>
              <a:t>Conv 1</a:t>
            </a:r>
            <a:endParaRPr lang="en-US" sz="800" dirty="0"/>
          </a:p>
        </p:txBody>
      </p:sp>
      <p:sp>
        <p:nvSpPr>
          <p:cNvPr id="6" name="Shape 4"/>
          <p:cNvSpPr/>
          <p:nvPr/>
        </p:nvSpPr>
        <p:spPr>
          <a:xfrm>
            <a:off x="2286000" y="2834640"/>
            <a:ext cx="731520" cy="320040"/>
          </a:xfrm>
          <a:prstGeom prst="roundRect">
            <a:avLst>
              <a:gd name="adj" fmla="val 28571"/>
            </a:avLst>
          </a:prstGeom>
          <a:solidFill>
            <a:srgbClr val="345A92"/>
          </a:solidFill>
          <a:ln w="12700">
            <a:solidFill>
              <a:srgbClr val="345A92"/>
            </a:solidFill>
            <a:prstDash val="solid"/>
          </a:ln>
        </p:spPr>
        <p:txBody>
          <a:bodyPr/>
          <a:p/>
        </p:txBody>
      </p:sp>
      <p:sp>
        <p:nvSpPr>
          <p:cNvPr id="7" name="Text 5"/>
          <p:cNvSpPr/>
          <p:nvPr/>
        </p:nvSpPr>
        <p:spPr>
          <a:xfrm>
            <a:off x="2286000" y="2834640"/>
            <a:ext cx="731520" cy="320040"/>
          </a:xfrm>
          <a:prstGeom prst="rect">
            <a:avLst/>
          </a:prstGeom>
          <a:noFill/>
          <a:ln/>
        </p:spPr>
        <p:txBody>
          <a:bodyPr wrap="square" rtlCol="0" anchor="ctr"/>
          <a:lstStyle/>
          <a:p>
            <a:pPr algn="ctr" indent="0" marL="0">
              <a:buNone/>
            </a:pPr>
            <a:r>
              <a:rPr lang="en-US" sz="800" dirty="0">
                <a:solidFill>
                  <a:srgbClr val="FFFFFF"/>
                </a:solidFill>
              </a:rPr>
              <a:t>Conv 2</a:t>
            </a:r>
            <a:endParaRPr lang="en-US" sz="800" dirty="0"/>
          </a:p>
        </p:txBody>
      </p:sp>
      <p:sp>
        <p:nvSpPr>
          <p:cNvPr id="8" name="Shape 6"/>
          <p:cNvSpPr/>
          <p:nvPr/>
        </p:nvSpPr>
        <p:spPr>
          <a:xfrm>
            <a:off x="3200400" y="2834640"/>
            <a:ext cx="731520" cy="320040"/>
          </a:xfrm>
          <a:prstGeom prst="roundRect">
            <a:avLst>
              <a:gd name="adj" fmla="val 28571"/>
            </a:avLst>
          </a:prstGeom>
          <a:solidFill>
            <a:srgbClr val="5B8CC7"/>
          </a:solidFill>
          <a:ln w="12700">
            <a:solidFill>
              <a:srgbClr val="5B8CC7"/>
            </a:solidFill>
            <a:prstDash val="solid"/>
          </a:ln>
        </p:spPr>
        <p:txBody>
          <a:bodyPr/>
          <a:p/>
        </p:txBody>
      </p:sp>
      <p:sp>
        <p:nvSpPr>
          <p:cNvPr id="9" name="Text 7"/>
          <p:cNvSpPr/>
          <p:nvPr/>
        </p:nvSpPr>
        <p:spPr>
          <a:xfrm>
            <a:off x="3200400" y="2834640"/>
            <a:ext cx="731520" cy="320040"/>
          </a:xfrm>
          <a:prstGeom prst="rect">
            <a:avLst/>
          </a:prstGeom>
          <a:noFill/>
          <a:ln/>
        </p:spPr>
        <p:txBody>
          <a:bodyPr wrap="square" rtlCol="0" anchor="ctr"/>
          <a:lstStyle/>
          <a:p>
            <a:pPr algn="ctr" indent="0" marL="0">
              <a:buNone/>
            </a:pPr>
            <a:r>
              <a:rPr lang="en-US" sz="800" dirty="0">
                <a:solidFill>
                  <a:srgbClr val="FFFFFF"/>
                </a:solidFill>
              </a:rPr>
              <a:t>LSTM</a:t>
            </a:r>
            <a:endParaRPr lang="en-US" sz="800" dirty="0"/>
          </a:p>
        </p:txBody>
      </p:sp>
      <p:sp>
        <p:nvSpPr>
          <p:cNvPr id="10" name="Shape 8"/>
          <p:cNvSpPr/>
          <p:nvPr/>
        </p:nvSpPr>
        <p:spPr>
          <a:xfrm>
            <a:off x="4114800" y="2834640"/>
            <a:ext cx="731520" cy="320040"/>
          </a:xfrm>
          <a:prstGeom prst="roundRect">
            <a:avLst>
              <a:gd name="adj" fmla="val 28571"/>
            </a:avLst>
          </a:prstGeom>
          <a:solidFill>
            <a:srgbClr val="6CA0DA"/>
          </a:solidFill>
          <a:ln w="12700">
            <a:solidFill>
              <a:srgbClr val="6CA0DA"/>
            </a:solidFill>
            <a:prstDash val="solid"/>
          </a:ln>
        </p:spPr>
        <p:txBody>
          <a:bodyPr/>
          <a:p/>
        </p:txBody>
      </p:sp>
      <p:sp>
        <p:nvSpPr>
          <p:cNvPr id="11" name="Text 9"/>
          <p:cNvSpPr/>
          <p:nvPr/>
        </p:nvSpPr>
        <p:spPr>
          <a:xfrm>
            <a:off x="4114800" y="2834640"/>
            <a:ext cx="731520" cy="320040"/>
          </a:xfrm>
          <a:prstGeom prst="rect">
            <a:avLst/>
          </a:prstGeom>
          <a:noFill/>
          <a:ln/>
        </p:spPr>
        <p:txBody>
          <a:bodyPr wrap="square" rtlCol="0" anchor="ctr"/>
          <a:lstStyle/>
          <a:p>
            <a:pPr algn="ctr" indent="0" marL="0">
              <a:buNone/>
            </a:pPr>
            <a:r>
              <a:rPr lang="en-US" sz="800" dirty="0">
                <a:solidFill>
                  <a:srgbClr val="FFFFFF"/>
                </a:solidFill>
              </a:rPr>
              <a:t>Output</a:t>
            </a:r>
            <a:endParaRPr lang="en-US" sz="800" dirty="0"/>
          </a:p>
        </p:txBody>
      </p:sp>
      <p:sp>
        <p:nvSpPr>
          <p:cNvPr id="12" name="Text 10"/>
          <p:cNvSpPr/>
          <p:nvPr/>
        </p:nvSpPr>
        <p:spPr>
          <a:xfrm>
            <a:off x="548640" y="1280160"/>
            <a:ext cx="8046720" cy="1280160"/>
          </a:xfrm>
          <a:prstGeom prst="rect">
            <a:avLst/>
          </a:prstGeom>
          <a:noFill/>
          <a:ln/>
        </p:spPr>
        <p:txBody>
          <a:bodyPr wrap="square" rtlCol="0" anchor="ctr"/>
          <a:lstStyle/>
          <a:p>
            <a:pPr indent="0" marL="0">
              <a:buNone/>
            </a:pPr>
            <a:r>
              <a:rPr lang="en-US" sz="1400" b="1" dirty="0">
                <a:solidFill>
                  <a:srgbClr val="007ACC"/>
                </a:solidFill>
              </a:rPr>
              <a:t>Advantages
</a:t>
            </a:r>
            <a:pPr indent="0" marL="0">
              <a:buNone/>
            </a:pPr>
            <a:r>
              <a:rPr lang="en-US" sz="1000" dirty="0">
                <a:solidFill>
                  <a:srgbClr val="DDE6ED"/>
                </a:solidFill>
              </a:rPr>
              <a:t>- CNN learns discriminative spatial features</a:t>
            </a:r>
            <a:endParaRPr lang="en-US" sz="1400" dirty="0"/>
          </a:p>
          <a:p>
            <a:pPr indent="0" marL="0">
              <a:buNone/>
            </a:pPr>
            <a:r>
              <a:rPr lang="en-US" sz="1000" dirty="0">
                <a:solidFill>
                  <a:srgbClr val="DDE6ED"/>
                </a:solidFill>
              </a:rPr>
              <a:t>- LSTM captures temporal dependencies</a:t>
            </a:r>
            <a:endParaRPr lang="en-US" sz="1400" dirty="0"/>
          </a:p>
          <a:p>
            <a:pPr indent="0" marL="0">
              <a:buNone/>
            </a:pPr>
            <a:r>
              <a:rPr lang="en-US" sz="1000" dirty="0">
                <a:solidFill>
                  <a:srgbClr val="DDE6ED"/>
                </a:solidFill>
              </a:rPr>
              <a:t>- Combined model improves detection accuracy and reduces false alarms</a:t>
            </a:r>
            <a:endParaRPr lang="en-US" sz="1400" dirty="0"/>
          </a:p>
          <a:p>
            <a:pPr indent="0" marL="0">
              <a:buNone/>
            </a:pPr>
            <a:r>
              <a:rPr lang="en-US" sz="1000" dirty="0">
                <a:solidFill>
                  <a:srgbClr val="DDE6ED"/>
                </a:solidFill>
              </a:rPr>
              <a:t>- Adaptable to dynamic network behaviour</a:t>
            </a:r>
            <a:endParaRPr lang="en-US" sz="1400" dirty="0"/>
          </a:p>
        </p:txBody>
      </p:sp>
      <p:sp>
        <p:nvSpPr>
          <p:cNvPr id="13" name="Text 11"/>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1"/>
              </a:rPr>
              <a:t>[13]</a:t>
            </a:r>
            <a:pPr algn="l" indent="0" marL="0">
              <a:buNone/>
            </a:pPr>
            <a:r>
              <a:rPr lang="en-US" sz="800" dirty="0">
                <a:solidFill>
                  <a:srgbClr val="000000"/>
                </a:solidFill>
              </a:rPr>
              <a:t>   </a:t>
            </a:r>
            <a:pPr algn="l" indent="0" marL="0">
              <a:buNone/>
            </a:pPr>
            <a:r>
              <a:rPr lang="en-US" sz="800" u="sng" dirty="0">
                <a:solidFill>
                  <a:srgbClr val="00BFA6"/>
                </a:solidFill>
                <a:hlinkClick r:id="rId2"/>
              </a:rPr>
              <a:t>[14]</a:t>
            </a:r>
            <a:endParaRPr lang="en-US" sz="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92F"/>
        </a:solidFill>
      </p:bgPr>
    </p:bg>
    <p:spTree>
      <p:nvGrpSpPr>
        <p:cNvPr id="1" name=""/>
        <p:cNvGrpSpPr/>
        <p:nvPr/>
      </p:nvGrpSpPr>
      <p:grpSpPr>
        <a:xfrm>
          <a:off x="0" y="0"/>
          <a:ext cx="0" cy="0"/>
          <a:chOff x="0" y="0"/>
          <a:chExt cx="0" cy="0"/>
        </a:xfrm>
      </p:grpSpPr>
      <p:sp>
        <p:nvSpPr>
          <p:cNvPr id="2" name="Shape 0"/>
          <p:cNvSpPr/>
          <p:nvPr/>
        </p:nvSpPr>
        <p:spPr>
          <a:xfrm>
            <a:off x="457200" y="731520"/>
            <a:ext cx="8229600" cy="3474720"/>
          </a:xfrm>
          <a:prstGeom prst="roundRect">
            <a:avLst>
              <a:gd name="adj" fmla="val 2632"/>
            </a:avLst>
          </a:prstGeom>
          <a:solidFill>
            <a:srgbClr val="112240"/>
          </a:solidFill>
          <a:ln w="12700">
            <a:solidFill>
              <a:srgbClr val="112240"/>
            </a:solidFill>
            <a:prstDash val="solid"/>
          </a:ln>
        </p:spPr>
        <p:txBody>
          <a:bodyPr/>
          <a:p/>
        </p:txBody>
      </p:sp>
      <p:sp>
        <p:nvSpPr>
          <p:cNvPr id="3" name="Text 1"/>
          <p:cNvSpPr/>
          <p:nvPr/>
        </p:nvSpPr>
        <p:spPr>
          <a:xfrm>
            <a:off x="457200" y="457200"/>
            <a:ext cx="8229600" cy="457200"/>
          </a:xfrm>
          <a:prstGeom prst="rect">
            <a:avLst/>
          </a:prstGeom>
          <a:noFill/>
          <a:ln/>
        </p:spPr>
        <p:txBody>
          <a:bodyPr wrap="square" rtlCol="0" anchor="ctr"/>
          <a:lstStyle/>
          <a:p>
            <a:pPr indent="0" marL="0">
              <a:buNone/>
            </a:pPr>
            <a:r>
              <a:rPr lang="en-US" sz="2400" b="1" dirty="0">
                <a:solidFill>
                  <a:srgbClr val="FFFFFF"/>
                </a:solidFill>
              </a:rPr>
              <a:t>Conclusion &amp; Next Steps</a:t>
            </a:r>
            <a:endParaRPr lang="en-US" sz="2400" dirty="0"/>
          </a:p>
        </p:txBody>
      </p:sp>
      <p:sp>
        <p:nvSpPr>
          <p:cNvPr id="4" name="Text 2"/>
          <p:cNvSpPr/>
          <p:nvPr/>
        </p:nvSpPr>
        <p:spPr>
          <a:xfrm>
            <a:off x="548640" y="1188720"/>
            <a:ext cx="8046720" cy="2286000"/>
          </a:xfrm>
          <a:prstGeom prst="rect">
            <a:avLst/>
          </a:prstGeom>
          <a:noFill/>
          <a:ln/>
        </p:spPr>
        <p:txBody>
          <a:bodyPr wrap="square" rtlCol="0" anchor="ctr"/>
          <a:lstStyle/>
          <a:p>
            <a:pPr indent="0" marL="0">
              <a:buNone/>
            </a:pPr>
            <a:r>
              <a:rPr lang="en-US" sz="1400" b="1" dirty="0">
                <a:solidFill>
                  <a:srgbClr val="007ACC"/>
                </a:solidFill>
              </a:rPr>
              <a:t>Summary
</a:t>
            </a:r>
            <a:pPr indent="0" marL="0">
              <a:buNone/>
            </a:pPr>
            <a:r>
              <a:rPr lang="en-US" sz="1000" dirty="0">
                <a:solidFill>
                  <a:srgbClr val="DDE6ED"/>
                </a:solidFill>
              </a:rPr>
              <a:t>We highlighted the growing importance of network security, limitations of existing IDS techniques, and the motivation to combine CNN and LSTM for improved detection. The thesis proposes a hybrid model, evaluates it on benchmark datasets and compares with traditional methods.
</a:t>
            </a:r>
            <a:pPr indent="0" marL="0">
              <a:buNone/>
            </a:pPr>
            <a:r>
              <a:rPr lang="en-US" sz="1400" b="1" dirty="0">
                <a:solidFill>
                  <a:srgbClr val="007ACC"/>
                </a:solidFill>
              </a:rPr>
              <a:t>Next Steps
</a:t>
            </a:r>
            <a:pPr indent="0" marL="0">
              <a:buNone/>
            </a:pPr>
            <a:r>
              <a:rPr lang="en-US" sz="1000" dirty="0">
                <a:solidFill>
                  <a:srgbClr val="DDE6ED"/>
                </a:solidFill>
              </a:rPr>
              <a:t>Prepare and preprocess the NSL‑KDD dataset; fine‑tune model architecture; conduct extensive experiments; analyse results and refine the framework; explore generalisation to other datasets.</a:t>
            </a:r>
            <a:endParaRPr lang="en-US" sz="1400" dirty="0"/>
          </a:p>
        </p:txBody>
      </p:sp>
      <p:sp>
        <p:nvSpPr>
          <p:cNvPr id="5" name="Text 3"/>
          <p:cNvSpPr/>
          <p:nvPr/>
        </p:nvSpPr>
        <p:spPr>
          <a:xfrm>
            <a:off x="457200" y="4892040"/>
            <a:ext cx="8229600" cy="228600"/>
          </a:xfrm>
          <a:prstGeom prst="rect">
            <a:avLst/>
          </a:prstGeom>
          <a:noFill/>
          <a:ln/>
        </p:spPr>
        <p:txBody>
          <a:bodyPr wrap="square" lIns="0" tIns="0" rIns="0" bIns="0" rtlCol="0" anchor="ctr"/>
          <a:lstStyle/>
          <a:p>
            <a:pPr algn="l" indent="0" marL="0">
              <a:buNone/>
            </a:pPr>
            <a:r>
              <a:rPr lang="en-US" sz="800" u="sng" dirty="0">
                <a:solidFill>
                  <a:srgbClr val="00BFA6"/>
                </a:solidFill>
                <a:hlinkClick r:id="rId1"/>
              </a:rPr>
              <a:t>[15]</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2026-04-21T11:59:38Z</dcterms:created>
  <dcterms:modified xsi:type="dcterms:W3CDTF">2026-04-21T11:59:38Z</dcterms:modified>
</cp:coreProperties>
</file>