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480" r:id="rId5"/>
    <p:sldId id="303" r:id="rId6"/>
    <p:sldId id="271" r:id="rId7"/>
    <p:sldId id="313" r:id="rId8"/>
    <p:sldId id="584" r:id="rId9"/>
    <p:sldId id="276" r:id="rId10"/>
    <p:sldId id="544" r:id="rId11"/>
    <p:sldId id="528" r:id="rId12"/>
    <p:sldId id="545" r:id="rId13"/>
    <p:sldId id="585" r:id="rId14"/>
    <p:sldId id="565" r:id="rId15"/>
    <p:sldId id="587" r:id="rId16"/>
    <p:sldId id="586" r:id="rId17"/>
    <p:sldId id="588" r:id="rId18"/>
    <p:sldId id="569" r:id="rId19"/>
    <p:sldId id="566" r:id="rId20"/>
    <p:sldId id="533" r:id="rId21"/>
    <p:sldId id="553" r:id="rId22"/>
    <p:sldId id="570" r:id="rId23"/>
    <p:sldId id="572" r:id="rId24"/>
    <p:sldId id="573" r:id="rId25"/>
    <p:sldId id="597" r:id="rId26"/>
    <p:sldId id="574" r:id="rId27"/>
    <p:sldId id="568" r:id="rId28"/>
    <p:sldId id="554" r:id="rId29"/>
    <p:sldId id="496" r:id="rId30"/>
    <p:sldId id="589" r:id="rId31"/>
    <p:sldId id="555" r:id="rId32"/>
    <p:sldId id="582" r:id="rId33"/>
    <p:sldId id="590" r:id="rId34"/>
    <p:sldId id="547" r:id="rId35"/>
    <p:sldId id="306" r:id="rId36"/>
    <p:sldId id="598" r:id="rId37"/>
    <p:sldId id="583" r:id="rId38"/>
    <p:sldId id="591" r:id="rId39"/>
    <p:sldId id="497" r:id="rId40"/>
    <p:sldId id="596" r:id="rId41"/>
    <p:sldId id="549" r:id="rId42"/>
    <p:sldId id="579" r:id="rId43"/>
    <p:sldId id="563" r:id="rId44"/>
    <p:sldId id="594" r:id="rId45"/>
    <p:sldId id="595" r:id="rId46"/>
    <p:sldId id="593"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84"/>
            <p14:sldId id="276"/>
            <p14:sldId id="544"/>
            <p14:sldId id="528"/>
            <p14:sldId id="545"/>
            <p14:sldId id="585"/>
            <p14:sldId id="565"/>
            <p14:sldId id="587"/>
            <p14:sldId id="586"/>
            <p14:sldId id="588"/>
            <p14:sldId id="569"/>
            <p14:sldId id="566"/>
            <p14:sldId id="533"/>
            <p14:sldId id="553"/>
            <p14:sldId id="570"/>
            <p14:sldId id="572"/>
            <p14:sldId id="573"/>
            <p14:sldId id="597"/>
            <p14:sldId id="574"/>
            <p14:sldId id="568"/>
            <p14:sldId id="554"/>
            <p14:sldId id="496"/>
            <p14:sldId id="589"/>
            <p14:sldId id="555"/>
            <p14:sldId id="582"/>
            <p14:sldId id="590"/>
            <p14:sldId id="547"/>
            <p14:sldId id="306"/>
            <p14:sldId id="598"/>
            <p14:sldId id="583"/>
            <p14:sldId id="591"/>
            <p14:sldId id="497"/>
            <p14:sldId id="596"/>
            <p14:sldId id="549"/>
            <p14:sldId id="579"/>
            <p14:sldId id="563"/>
            <p14:sldId id="594"/>
            <p14:sldId id="595"/>
            <p14:sldId id="59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2F4A"/>
    <a:srgbClr val="F58221"/>
    <a:srgbClr val="203E5F"/>
    <a:srgbClr val="2D3956"/>
    <a:srgbClr val="FFD200"/>
    <a:srgbClr val="00AEEF"/>
    <a:srgbClr val="000000"/>
    <a:srgbClr val="669BBC"/>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276"/>
    <p:restoredTop sz="91705"/>
  </p:normalViewPr>
  <p:slideViewPr>
    <p:cSldViewPr snapToGrid="0">
      <p:cViewPr varScale="1">
        <p:scale>
          <a:sx n="104" d="100"/>
          <a:sy n="104" d="100"/>
        </p:scale>
        <p:origin x="560" y="1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24409FC-E435-564B-B434-59F826A5CD3D}" type="doc">
      <dgm:prSet loTypeId="urn:microsoft.com/office/officeart/2005/8/layout/target3" loCatId="" qsTypeId="urn:microsoft.com/office/officeart/2005/8/quickstyle/3d3" qsCatId="3D" csTypeId="urn:microsoft.com/office/officeart/2005/8/colors/colorful5" csCatId="colorful" phldr="1"/>
      <dgm:spPr/>
      <dgm:t>
        <a:bodyPr/>
        <a:lstStyle/>
        <a:p>
          <a:endParaRPr lang="en-US"/>
        </a:p>
      </dgm:t>
    </dgm:pt>
    <dgm:pt modelId="{A0896237-26EF-404B-BCA3-CA54AB08A2D7}">
      <dgm:prSet phldrT="[Text]" custT="1"/>
      <dgm:spPr/>
      <dgm:t>
        <a:bodyPr/>
        <a:lstStyle/>
        <a:p>
          <a:pPr algn="just" rtl="1">
            <a:lnSpc>
              <a:spcPct val="150000"/>
            </a:lnSpc>
          </a:pPr>
          <a:r>
            <a:rPr lang="ar-JO" sz="1600" b="1" i="0" u="sng" dirty="0">
              <a:solidFill>
                <a:srgbClr val="C00000"/>
              </a:solidFill>
            </a:rPr>
            <a:t>الأخلاقيات الإعلامية </a:t>
          </a:r>
          <a:r>
            <a:rPr lang="ar-JO" sz="1600" b="0" i="0" u="none" dirty="0">
              <a:solidFill>
                <a:schemeClr val="accent1"/>
              </a:solidFill>
            </a:rPr>
            <a:t>هي المبادئ العامة التي تنظم الممارسات الأخلاقية في مختلف فروع الإعلام، بما في ذلك الصحافة، التلفزيون، الإذاعة، الإعلام الرقمي، والعلاقات العامة، مع التركيز على العدالة، الصدق، احترام حقوق الإنسان، وعدم التمييز أو التحيز.</a:t>
          </a:r>
          <a:endParaRPr lang="en-US" sz="1600" dirty="0">
            <a:solidFill>
              <a:schemeClr val="accent1"/>
            </a:solidFill>
          </a:endParaRPr>
        </a:p>
      </dgm:t>
    </dgm:pt>
    <dgm:pt modelId="{D8E93BB5-6960-E148-ACD4-89618A421A04}" type="parTrans" cxnId="{4041DB97-DF0D-2347-9586-A4DBB1BDBCBA}">
      <dgm:prSet/>
      <dgm:spPr/>
      <dgm:t>
        <a:bodyPr/>
        <a:lstStyle/>
        <a:p>
          <a:endParaRPr lang="en-US"/>
        </a:p>
      </dgm:t>
    </dgm:pt>
    <dgm:pt modelId="{C09E2617-068B-A841-9594-20976EA6DC5E}" type="sibTrans" cxnId="{4041DB97-DF0D-2347-9586-A4DBB1BDBCBA}">
      <dgm:prSet/>
      <dgm:spPr/>
      <dgm:t>
        <a:bodyPr/>
        <a:lstStyle/>
        <a:p>
          <a:endParaRPr lang="en-US"/>
        </a:p>
      </dgm:t>
    </dgm:pt>
    <dgm:pt modelId="{DC5F9E79-B9D8-714F-A1F2-B77F8C6494C5}">
      <dgm:prSet phldrT="[Text]" custT="1"/>
      <dgm:spPr/>
      <dgm:t>
        <a:bodyPr/>
        <a:lstStyle/>
        <a:p>
          <a:pPr algn="just" rtl="1">
            <a:lnSpc>
              <a:spcPct val="150000"/>
            </a:lnSpc>
          </a:pPr>
          <a:r>
            <a:rPr lang="ar-JO" sz="1600" b="1" u="sng" dirty="0">
              <a:solidFill>
                <a:srgbClr val="C00000"/>
              </a:solidFill>
            </a:rPr>
            <a:t>الأخلاقيات الصحفية </a:t>
          </a:r>
          <a:r>
            <a:rPr lang="ar-JO" sz="1600" b="0" dirty="0">
              <a:solidFill>
                <a:schemeClr val="accent6">
                  <a:lumMod val="50000"/>
                </a:schemeClr>
              </a:solidFill>
            </a:rPr>
            <a:t>هي مجموعة المبادئ والمعايير المهنية التي تحكم سلوك الصحفيين في جمع ونقل ونشر المعلومات، بهدف ضمان النزاهة، الدقة، الحياد، والمسؤولية تجاه الجمهور والمصادر والمجتمع.</a:t>
          </a:r>
          <a:endParaRPr lang="en-US" sz="1600" b="0" dirty="0">
            <a:solidFill>
              <a:schemeClr val="accent6">
                <a:lumMod val="50000"/>
              </a:schemeClr>
            </a:solidFill>
          </a:endParaRPr>
        </a:p>
      </dgm:t>
    </dgm:pt>
    <dgm:pt modelId="{8E488484-9D1C-494D-B968-C3B10F93B616}" type="parTrans" cxnId="{5B37A779-D7AD-CA4A-964E-79E41272AD8C}">
      <dgm:prSet/>
      <dgm:spPr/>
      <dgm:t>
        <a:bodyPr/>
        <a:lstStyle/>
        <a:p>
          <a:endParaRPr lang="en-US"/>
        </a:p>
      </dgm:t>
    </dgm:pt>
    <dgm:pt modelId="{58504C25-C500-0F46-B51A-633245D25ADD}" type="sibTrans" cxnId="{5B37A779-D7AD-CA4A-964E-79E41272AD8C}">
      <dgm:prSet/>
      <dgm:spPr/>
      <dgm:t>
        <a:bodyPr/>
        <a:lstStyle/>
        <a:p>
          <a:endParaRPr lang="en-US"/>
        </a:p>
      </dgm:t>
    </dgm:pt>
    <dgm:pt modelId="{5621E860-1A82-1A4B-BE25-D6188A9DBE86}">
      <dgm:prSet phldrT="[Text]" custT="1"/>
      <dgm:spPr/>
      <dgm:t>
        <a:bodyPr/>
        <a:lstStyle/>
        <a:p>
          <a:pPr algn="just" rtl="1">
            <a:lnSpc>
              <a:spcPct val="150000"/>
            </a:lnSpc>
          </a:pPr>
          <a:r>
            <a:rPr lang="ar-JO" sz="1600" b="1" u="sng" dirty="0">
              <a:solidFill>
                <a:srgbClr val="C00000"/>
              </a:solidFill>
            </a:rPr>
            <a:t>أخلاقيات الصحافة الرقمية </a:t>
          </a:r>
          <a:r>
            <a:rPr lang="ar-JO" sz="1600" dirty="0">
              <a:solidFill>
                <a:srgbClr val="002060"/>
              </a:solidFill>
            </a:rPr>
            <a:t>تشير إلى تطبيق المبادئ الأخلاقية التقليدية للصحافة على البيئة الرقمية، مع الأخذ بعين الاعتبار التحديات الجديدة التي تفرضها التقنيات الرقمية، مثل سرعة النشر، التفاعلية، الذكاء الاصطناعي، الخصوصية، وحماية البيانات</a:t>
          </a:r>
          <a:r>
            <a:rPr lang="ar-JO" sz="1600" dirty="0">
              <a:solidFill>
                <a:srgbClr val="C00000"/>
              </a:solidFill>
            </a:rPr>
            <a:t>.</a:t>
          </a:r>
          <a:endParaRPr lang="en-US" sz="1600" dirty="0">
            <a:solidFill>
              <a:srgbClr val="C00000"/>
            </a:solidFill>
          </a:endParaRPr>
        </a:p>
      </dgm:t>
    </dgm:pt>
    <dgm:pt modelId="{117763CC-5411-7849-AECB-8E65A6EB435D}" type="parTrans" cxnId="{33300298-6413-5E48-8A63-9B3EB60B6E65}">
      <dgm:prSet/>
      <dgm:spPr/>
      <dgm:t>
        <a:bodyPr/>
        <a:lstStyle/>
        <a:p>
          <a:endParaRPr lang="en-US"/>
        </a:p>
      </dgm:t>
    </dgm:pt>
    <dgm:pt modelId="{07D4DBA3-CD78-484E-AB65-67EF1E4641FD}" type="sibTrans" cxnId="{33300298-6413-5E48-8A63-9B3EB60B6E65}">
      <dgm:prSet/>
      <dgm:spPr/>
      <dgm:t>
        <a:bodyPr/>
        <a:lstStyle/>
        <a:p>
          <a:endParaRPr lang="en-US"/>
        </a:p>
      </dgm:t>
    </dgm:pt>
    <dgm:pt modelId="{A799445C-A558-7340-9AC8-D8BD1D1A8D0F}" type="pres">
      <dgm:prSet presAssocID="{B24409FC-E435-564B-B434-59F826A5CD3D}" presName="Name0" presStyleCnt="0">
        <dgm:presLayoutVars>
          <dgm:chMax val="7"/>
          <dgm:dir/>
          <dgm:animLvl val="lvl"/>
          <dgm:resizeHandles val="exact"/>
        </dgm:presLayoutVars>
      </dgm:prSet>
      <dgm:spPr/>
    </dgm:pt>
    <dgm:pt modelId="{ABA1360C-D42B-BD4D-ACC6-3E7BD411D81F}" type="pres">
      <dgm:prSet presAssocID="{A0896237-26EF-404B-BCA3-CA54AB08A2D7}" presName="circle1" presStyleLbl="node1" presStyleIdx="0" presStyleCnt="3"/>
      <dgm:spPr/>
    </dgm:pt>
    <dgm:pt modelId="{420B3A38-15F1-C84F-8E68-7BB44843DC7C}" type="pres">
      <dgm:prSet presAssocID="{A0896237-26EF-404B-BCA3-CA54AB08A2D7}" presName="space" presStyleCnt="0"/>
      <dgm:spPr/>
    </dgm:pt>
    <dgm:pt modelId="{40C13822-74A5-E440-9C3F-81EB03673831}" type="pres">
      <dgm:prSet presAssocID="{A0896237-26EF-404B-BCA3-CA54AB08A2D7}" presName="rect1" presStyleLbl="alignAcc1" presStyleIdx="0" presStyleCnt="3"/>
      <dgm:spPr/>
    </dgm:pt>
    <dgm:pt modelId="{4AEA0FF7-B72F-BF44-9E9B-7219E626FD0D}" type="pres">
      <dgm:prSet presAssocID="{DC5F9E79-B9D8-714F-A1F2-B77F8C6494C5}" presName="vertSpace2" presStyleLbl="node1" presStyleIdx="0" presStyleCnt="3"/>
      <dgm:spPr/>
    </dgm:pt>
    <dgm:pt modelId="{99D071C0-F6D5-9044-9C26-441932CE1C1F}" type="pres">
      <dgm:prSet presAssocID="{DC5F9E79-B9D8-714F-A1F2-B77F8C6494C5}" presName="circle2" presStyleLbl="node1" presStyleIdx="1" presStyleCnt="3"/>
      <dgm:spPr/>
    </dgm:pt>
    <dgm:pt modelId="{CD03805B-569E-4C40-B1AC-9AAE80F906A1}" type="pres">
      <dgm:prSet presAssocID="{DC5F9E79-B9D8-714F-A1F2-B77F8C6494C5}" presName="rect2" presStyleLbl="alignAcc1" presStyleIdx="1" presStyleCnt="3"/>
      <dgm:spPr/>
    </dgm:pt>
    <dgm:pt modelId="{D21EEA4C-468C-EE46-B93E-38347EC695A5}" type="pres">
      <dgm:prSet presAssocID="{5621E860-1A82-1A4B-BE25-D6188A9DBE86}" presName="vertSpace3" presStyleLbl="node1" presStyleIdx="1" presStyleCnt="3"/>
      <dgm:spPr/>
    </dgm:pt>
    <dgm:pt modelId="{1666BB1D-C846-8043-88F7-5DBC204608A8}" type="pres">
      <dgm:prSet presAssocID="{5621E860-1A82-1A4B-BE25-D6188A9DBE86}" presName="circle3" presStyleLbl="node1" presStyleIdx="2" presStyleCnt="3"/>
      <dgm:spPr/>
    </dgm:pt>
    <dgm:pt modelId="{8337CA22-4C69-E543-9A34-C8DEF34A104D}" type="pres">
      <dgm:prSet presAssocID="{5621E860-1A82-1A4B-BE25-D6188A9DBE86}" presName="rect3" presStyleLbl="alignAcc1" presStyleIdx="2" presStyleCnt="3"/>
      <dgm:spPr/>
    </dgm:pt>
    <dgm:pt modelId="{2C52F75D-5204-B542-8592-97F9A516E1E0}" type="pres">
      <dgm:prSet presAssocID="{A0896237-26EF-404B-BCA3-CA54AB08A2D7}" presName="rect1ParTxNoCh" presStyleLbl="alignAcc1" presStyleIdx="2" presStyleCnt="3">
        <dgm:presLayoutVars>
          <dgm:chMax val="1"/>
          <dgm:bulletEnabled val="1"/>
        </dgm:presLayoutVars>
      </dgm:prSet>
      <dgm:spPr/>
    </dgm:pt>
    <dgm:pt modelId="{0A1D4999-9675-B94B-A4AD-D1AEBE60A825}" type="pres">
      <dgm:prSet presAssocID="{DC5F9E79-B9D8-714F-A1F2-B77F8C6494C5}" presName="rect2ParTxNoCh" presStyleLbl="alignAcc1" presStyleIdx="2" presStyleCnt="3">
        <dgm:presLayoutVars>
          <dgm:chMax val="1"/>
          <dgm:bulletEnabled val="1"/>
        </dgm:presLayoutVars>
      </dgm:prSet>
      <dgm:spPr/>
    </dgm:pt>
    <dgm:pt modelId="{43C45ED7-F9D3-D143-A88B-7765DF491994}" type="pres">
      <dgm:prSet presAssocID="{5621E860-1A82-1A4B-BE25-D6188A9DBE86}" presName="rect3ParTxNoCh" presStyleLbl="alignAcc1" presStyleIdx="2" presStyleCnt="3">
        <dgm:presLayoutVars>
          <dgm:chMax val="1"/>
          <dgm:bulletEnabled val="1"/>
        </dgm:presLayoutVars>
      </dgm:prSet>
      <dgm:spPr/>
    </dgm:pt>
  </dgm:ptLst>
  <dgm:cxnLst>
    <dgm:cxn modelId="{F5747E07-85EE-9947-BD46-A1A2706F0CF8}" type="presOf" srcId="{A0896237-26EF-404B-BCA3-CA54AB08A2D7}" destId="{2C52F75D-5204-B542-8592-97F9A516E1E0}" srcOrd="1" destOrd="0" presId="urn:microsoft.com/office/officeart/2005/8/layout/target3"/>
    <dgm:cxn modelId="{987CE728-7961-5D4D-92D7-200384240E3C}" type="presOf" srcId="{5621E860-1A82-1A4B-BE25-D6188A9DBE86}" destId="{8337CA22-4C69-E543-9A34-C8DEF34A104D}" srcOrd="0" destOrd="0" presId="urn:microsoft.com/office/officeart/2005/8/layout/target3"/>
    <dgm:cxn modelId="{E151A166-E74D-5A43-BEF0-99651468AF86}" type="presOf" srcId="{DC5F9E79-B9D8-714F-A1F2-B77F8C6494C5}" destId="{0A1D4999-9675-B94B-A4AD-D1AEBE60A825}" srcOrd="1" destOrd="0" presId="urn:microsoft.com/office/officeart/2005/8/layout/target3"/>
    <dgm:cxn modelId="{5B37A779-D7AD-CA4A-964E-79E41272AD8C}" srcId="{B24409FC-E435-564B-B434-59F826A5CD3D}" destId="{DC5F9E79-B9D8-714F-A1F2-B77F8C6494C5}" srcOrd="1" destOrd="0" parTransId="{8E488484-9D1C-494D-B968-C3B10F93B616}" sibTransId="{58504C25-C500-0F46-B51A-633245D25ADD}"/>
    <dgm:cxn modelId="{0C3D628A-555A-C14D-837B-B7B9487AEEA0}" type="presOf" srcId="{5621E860-1A82-1A4B-BE25-D6188A9DBE86}" destId="{43C45ED7-F9D3-D143-A88B-7765DF491994}" srcOrd="1" destOrd="0" presId="urn:microsoft.com/office/officeart/2005/8/layout/target3"/>
    <dgm:cxn modelId="{4041DB97-DF0D-2347-9586-A4DBB1BDBCBA}" srcId="{B24409FC-E435-564B-B434-59F826A5CD3D}" destId="{A0896237-26EF-404B-BCA3-CA54AB08A2D7}" srcOrd="0" destOrd="0" parTransId="{D8E93BB5-6960-E148-ACD4-89618A421A04}" sibTransId="{C09E2617-068B-A841-9594-20976EA6DC5E}"/>
    <dgm:cxn modelId="{33300298-6413-5E48-8A63-9B3EB60B6E65}" srcId="{B24409FC-E435-564B-B434-59F826A5CD3D}" destId="{5621E860-1A82-1A4B-BE25-D6188A9DBE86}" srcOrd="2" destOrd="0" parTransId="{117763CC-5411-7849-AECB-8E65A6EB435D}" sibTransId="{07D4DBA3-CD78-484E-AB65-67EF1E4641FD}"/>
    <dgm:cxn modelId="{CCF0DCC4-B29D-524D-ADFA-E06C52927AD9}" type="presOf" srcId="{B24409FC-E435-564B-B434-59F826A5CD3D}" destId="{A799445C-A558-7340-9AC8-D8BD1D1A8D0F}" srcOrd="0" destOrd="0" presId="urn:microsoft.com/office/officeart/2005/8/layout/target3"/>
    <dgm:cxn modelId="{23FE58F6-F93D-0B44-9E93-9B35B65A0CF8}" type="presOf" srcId="{DC5F9E79-B9D8-714F-A1F2-B77F8C6494C5}" destId="{CD03805B-569E-4C40-B1AC-9AAE80F906A1}" srcOrd="0" destOrd="0" presId="urn:microsoft.com/office/officeart/2005/8/layout/target3"/>
    <dgm:cxn modelId="{BF5CE1FF-E9F3-DA4E-9061-440DAA6EB495}" type="presOf" srcId="{A0896237-26EF-404B-BCA3-CA54AB08A2D7}" destId="{40C13822-74A5-E440-9C3F-81EB03673831}" srcOrd="0" destOrd="0" presId="urn:microsoft.com/office/officeart/2005/8/layout/target3"/>
    <dgm:cxn modelId="{4AF2C16E-CFD8-1D48-8FE3-1C1E20E30702}" type="presParOf" srcId="{A799445C-A558-7340-9AC8-D8BD1D1A8D0F}" destId="{ABA1360C-D42B-BD4D-ACC6-3E7BD411D81F}" srcOrd="0" destOrd="0" presId="urn:microsoft.com/office/officeart/2005/8/layout/target3"/>
    <dgm:cxn modelId="{5993F550-42A4-3A47-ABD9-C2033D9E540D}" type="presParOf" srcId="{A799445C-A558-7340-9AC8-D8BD1D1A8D0F}" destId="{420B3A38-15F1-C84F-8E68-7BB44843DC7C}" srcOrd="1" destOrd="0" presId="urn:microsoft.com/office/officeart/2005/8/layout/target3"/>
    <dgm:cxn modelId="{BBE270AF-8A4C-0144-A72F-D8CD54D861C6}" type="presParOf" srcId="{A799445C-A558-7340-9AC8-D8BD1D1A8D0F}" destId="{40C13822-74A5-E440-9C3F-81EB03673831}" srcOrd="2" destOrd="0" presId="urn:microsoft.com/office/officeart/2005/8/layout/target3"/>
    <dgm:cxn modelId="{2A169AE3-3F0B-1C4D-9B0B-704890C683DA}" type="presParOf" srcId="{A799445C-A558-7340-9AC8-D8BD1D1A8D0F}" destId="{4AEA0FF7-B72F-BF44-9E9B-7219E626FD0D}" srcOrd="3" destOrd="0" presId="urn:microsoft.com/office/officeart/2005/8/layout/target3"/>
    <dgm:cxn modelId="{839AE1F6-9080-844E-B06A-13AEA5ED2830}" type="presParOf" srcId="{A799445C-A558-7340-9AC8-D8BD1D1A8D0F}" destId="{99D071C0-F6D5-9044-9C26-441932CE1C1F}" srcOrd="4" destOrd="0" presId="urn:microsoft.com/office/officeart/2005/8/layout/target3"/>
    <dgm:cxn modelId="{2D8DEFFD-C1E0-6845-B5B3-9AA8F1A507DC}" type="presParOf" srcId="{A799445C-A558-7340-9AC8-D8BD1D1A8D0F}" destId="{CD03805B-569E-4C40-B1AC-9AAE80F906A1}" srcOrd="5" destOrd="0" presId="urn:microsoft.com/office/officeart/2005/8/layout/target3"/>
    <dgm:cxn modelId="{306C8C67-BE1C-D94A-A8B9-81F485D9F26D}" type="presParOf" srcId="{A799445C-A558-7340-9AC8-D8BD1D1A8D0F}" destId="{D21EEA4C-468C-EE46-B93E-38347EC695A5}" srcOrd="6" destOrd="0" presId="urn:microsoft.com/office/officeart/2005/8/layout/target3"/>
    <dgm:cxn modelId="{3BE05012-1CC2-EB4D-8BD0-265DAF93AB91}" type="presParOf" srcId="{A799445C-A558-7340-9AC8-D8BD1D1A8D0F}" destId="{1666BB1D-C846-8043-88F7-5DBC204608A8}" srcOrd="7" destOrd="0" presId="urn:microsoft.com/office/officeart/2005/8/layout/target3"/>
    <dgm:cxn modelId="{B9ED494C-CFF8-F548-A4CE-43836D42B3A5}" type="presParOf" srcId="{A799445C-A558-7340-9AC8-D8BD1D1A8D0F}" destId="{8337CA22-4C69-E543-9A34-C8DEF34A104D}" srcOrd="8" destOrd="0" presId="urn:microsoft.com/office/officeart/2005/8/layout/target3"/>
    <dgm:cxn modelId="{E131A967-514F-2F40-849A-45DA4B8C648B}" type="presParOf" srcId="{A799445C-A558-7340-9AC8-D8BD1D1A8D0F}" destId="{2C52F75D-5204-B542-8592-97F9A516E1E0}" srcOrd="9" destOrd="0" presId="urn:microsoft.com/office/officeart/2005/8/layout/target3"/>
    <dgm:cxn modelId="{F2A2B601-5827-F84D-B7AA-AA610DB168D2}" type="presParOf" srcId="{A799445C-A558-7340-9AC8-D8BD1D1A8D0F}" destId="{0A1D4999-9675-B94B-A4AD-D1AEBE60A825}" srcOrd="10" destOrd="0" presId="urn:microsoft.com/office/officeart/2005/8/layout/target3"/>
    <dgm:cxn modelId="{145760B4-572F-724E-8F06-44D438EF1F47}" type="presParOf" srcId="{A799445C-A558-7340-9AC8-D8BD1D1A8D0F}" destId="{43C45ED7-F9D3-D143-A88B-7765DF491994}" srcOrd="11"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A1360C-D42B-BD4D-ACC6-3E7BD411D81F}">
      <dsp:nvSpPr>
        <dsp:cNvPr id="0" name=""/>
        <dsp:cNvSpPr/>
      </dsp:nvSpPr>
      <dsp:spPr>
        <a:xfrm>
          <a:off x="0" y="270933"/>
          <a:ext cx="4876800" cy="4876800"/>
        </a:xfrm>
        <a:prstGeom prst="pie">
          <a:avLst>
            <a:gd name="adj1" fmla="val 5400000"/>
            <a:gd name="adj2" fmla="val 16200000"/>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40C13822-74A5-E440-9C3F-81EB03673831}">
      <dsp:nvSpPr>
        <dsp:cNvPr id="0" name=""/>
        <dsp:cNvSpPr/>
      </dsp:nvSpPr>
      <dsp:spPr>
        <a:xfrm>
          <a:off x="2438400" y="270933"/>
          <a:ext cx="5689599" cy="4876800"/>
        </a:xfrm>
        <a:prstGeom prst="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just" defTabSz="711200" rtl="1">
            <a:lnSpc>
              <a:spcPct val="150000"/>
            </a:lnSpc>
            <a:spcBef>
              <a:spcPct val="0"/>
            </a:spcBef>
            <a:spcAft>
              <a:spcPct val="35000"/>
            </a:spcAft>
            <a:buNone/>
          </a:pPr>
          <a:r>
            <a:rPr lang="ar-JO" sz="1600" b="1" i="0" u="sng" kern="1200" dirty="0">
              <a:solidFill>
                <a:srgbClr val="C00000"/>
              </a:solidFill>
            </a:rPr>
            <a:t>الأخلاقيات الإعلامية </a:t>
          </a:r>
          <a:r>
            <a:rPr lang="ar-JO" sz="1600" b="0" i="0" u="none" kern="1200" dirty="0">
              <a:solidFill>
                <a:schemeClr val="accent1"/>
              </a:solidFill>
            </a:rPr>
            <a:t>هي المبادئ العامة التي تنظم الممارسات الأخلاقية في مختلف فروع الإعلام، بما في ذلك الصحافة، التلفزيون، الإذاعة، الإعلام الرقمي، والعلاقات العامة، مع التركيز على العدالة، الصدق، احترام حقوق الإنسان، وعدم التمييز أو التحيز.</a:t>
          </a:r>
          <a:endParaRPr lang="en-US" sz="1600" kern="1200" dirty="0">
            <a:solidFill>
              <a:schemeClr val="accent1"/>
            </a:solidFill>
          </a:endParaRPr>
        </a:p>
      </dsp:txBody>
      <dsp:txXfrm>
        <a:off x="2438400" y="270933"/>
        <a:ext cx="5689599" cy="1463043"/>
      </dsp:txXfrm>
    </dsp:sp>
    <dsp:sp modelId="{99D071C0-F6D5-9044-9C26-441932CE1C1F}">
      <dsp:nvSpPr>
        <dsp:cNvPr id="0" name=""/>
        <dsp:cNvSpPr/>
      </dsp:nvSpPr>
      <dsp:spPr>
        <a:xfrm>
          <a:off x="853441" y="1733976"/>
          <a:ext cx="3169916" cy="3169916"/>
        </a:xfrm>
        <a:prstGeom prst="pie">
          <a:avLst>
            <a:gd name="adj1" fmla="val 5400000"/>
            <a:gd name="adj2" fmla="val 16200000"/>
          </a:avLst>
        </a:prstGeom>
        <a:solidFill>
          <a:schemeClr val="accent5">
            <a:hueOff val="-3379271"/>
            <a:satOff val="-8710"/>
            <a:lumOff val="-5883"/>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CD03805B-569E-4C40-B1AC-9AAE80F906A1}">
      <dsp:nvSpPr>
        <dsp:cNvPr id="0" name=""/>
        <dsp:cNvSpPr/>
      </dsp:nvSpPr>
      <dsp:spPr>
        <a:xfrm>
          <a:off x="2438400" y="1733976"/>
          <a:ext cx="5689599" cy="3169916"/>
        </a:xfrm>
        <a:prstGeom prst="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just" defTabSz="711200" rtl="1">
            <a:lnSpc>
              <a:spcPct val="150000"/>
            </a:lnSpc>
            <a:spcBef>
              <a:spcPct val="0"/>
            </a:spcBef>
            <a:spcAft>
              <a:spcPct val="35000"/>
            </a:spcAft>
            <a:buNone/>
          </a:pPr>
          <a:r>
            <a:rPr lang="ar-JO" sz="1600" b="1" u="sng" kern="1200" dirty="0">
              <a:solidFill>
                <a:srgbClr val="C00000"/>
              </a:solidFill>
            </a:rPr>
            <a:t>الأخلاقيات الصحفية </a:t>
          </a:r>
          <a:r>
            <a:rPr lang="ar-JO" sz="1600" b="0" kern="1200" dirty="0">
              <a:solidFill>
                <a:schemeClr val="accent6">
                  <a:lumMod val="50000"/>
                </a:schemeClr>
              </a:solidFill>
            </a:rPr>
            <a:t>هي مجموعة المبادئ والمعايير المهنية التي تحكم سلوك الصحفيين في جمع ونقل ونشر المعلومات، بهدف ضمان النزاهة، الدقة، الحياد، والمسؤولية تجاه الجمهور والمصادر والمجتمع.</a:t>
          </a:r>
          <a:endParaRPr lang="en-US" sz="1600" b="0" kern="1200" dirty="0">
            <a:solidFill>
              <a:schemeClr val="accent6">
                <a:lumMod val="50000"/>
              </a:schemeClr>
            </a:solidFill>
          </a:endParaRPr>
        </a:p>
      </dsp:txBody>
      <dsp:txXfrm>
        <a:off x="2438400" y="1733976"/>
        <a:ext cx="5689599" cy="1463038"/>
      </dsp:txXfrm>
    </dsp:sp>
    <dsp:sp modelId="{1666BB1D-C846-8043-88F7-5DBC204608A8}">
      <dsp:nvSpPr>
        <dsp:cNvPr id="0" name=""/>
        <dsp:cNvSpPr/>
      </dsp:nvSpPr>
      <dsp:spPr>
        <a:xfrm>
          <a:off x="1706880" y="3197014"/>
          <a:ext cx="1463038" cy="1463038"/>
        </a:xfrm>
        <a:prstGeom prst="pie">
          <a:avLst>
            <a:gd name="adj1" fmla="val 5400000"/>
            <a:gd name="adj2" fmla="val 16200000"/>
          </a:avLst>
        </a:prstGeom>
        <a:solidFill>
          <a:schemeClr val="accent5">
            <a:hueOff val="-6758543"/>
            <a:satOff val="-17419"/>
            <a:lumOff val="-11765"/>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8337CA22-4C69-E543-9A34-C8DEF34A104D}">
      <dsp:nvSpPr>
        <dsp:cNvPr id="0" name=""/>
        <dsp:cNvSpPr/>
      </dsp:nvSpPr>
      <dsp:spPr>
        <a:xfrm>
          <a:off x="2438400" y="3197014"/>
          <a:ext cx="5689599" cy="1463038"/>
        </a:xfrm>
        <a:prstGeom prst="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just" defTabSz="711200" rtl="1">
            <a:lnSpc>
              <a:spcPct val="150000"/>
            </a:lnSpc>
            <a:spcBef>
              <a:spcPct val="0"/>
            </a:spcBef>
            <a:spcAft>
              <a:spcPct val="35000"/>
            </a:spcAft>
            <a:buNone/>
          </a:pPr>
          <a:r>
            <a:rPr lang="ar-JO" sz="1600" b="1" u="sng" kern="1200" dirty="0">
              <a:solidFill>
                <a:srgbClr val="C00000"/>
              </a:solidFill>
            </a:rPr>
            <a:t>أخلاقيات الصحافة الرقمية </a:t>
          </a:r>
          <a:r>
            <a:rPr lang="ar-JO" sz="1600" kern="1200" dirty="0">
              <a:solidFill>
                <a:srgbClr val="002060"/>
              </a:solidFill>
            </a:rPr>
            <a:t>تشير إلى تطبيق المبادئ الأخلاقية التقليدية للصحافة على البيئة الرقمية، مع الأخذ بعين الاعتبار التحديات الجديدة التي تفرضها التقنيات الرقمية، مثل سرعة النشر، التفاعلية، الذكاء الاصطناعي، الخصوصية، وحماية البيانات</a:t>
          </a:r>
          <a:r>
            <a:rPr lang="ar-JO" sz="1600" kern="1200" dirty="0">
              <a:solidFill>
                <a:srgbClr val="C00000"/>
              </a:solidFill>
            </a:rPr>
            <a:t>.</a:t>
          </a:r>
          <a:endParaRPr lang="en-US" sz="1600" kern="1200" dirty="0">
            <a:solidFill>
              <a:srgbClr val="C00000"/>
            </a:solidFill>
          </a:endParaRPr>
        </a:p>
      </dsp:txBody>
      <dsp:txXfrm>
        <a:off x="2438400" y="3197014"/>
        <a:ext cx="5689599" cy="1463038"/>
      </dsp:txXfrm>
    </dsp:sp>
  </dsp:spTree>
</dsp:drawing>
</file>

<file path=ppt/diagrams/layout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7/17/25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JO"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0244983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960915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7514189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653996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7/17/25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7/17/25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7/17/25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7/17/25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7/17/25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7/17/25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7/17/25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4.xml"/><Relationship Id="rId4" Type="http://schemas.openxmlformats.org/officeDocument/2006/relationships/image" Target="../media/image14.jpeg"/></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4.xml"/><Relationship Id="rId5" Type="http://schemas.openxmlformats.org/officeDocument/2006/relationships/image" Target="../media/image17.jpg"/><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4.xml"/><Relationship Id="rId4" Type="http://schemas.openxmlformats.org/officeDocument/2006/relationships/image" Target="../media/image19.jpg"/></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4.xml"/><Relationship Id="rId4" Type="http://schemas.openxmlformats.org/officeDocument/2006/relationships/image" Target="../media/image21.jpg"/></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3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31.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39.jp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40.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41.jpg"/></Relationships>
</file>

<file path=ppt/slides/_rels/slide3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hyperlink" Target="https://www.snopes.com/" TargetMode="External"/><Relationship Id="rId2" Type="http://schemas.openxmlformats.org/officeDocument/2006/relationships/hyperlink" Target="https://toolbox.google.com/factcheck/explorer" TargetMode="External"/><Relationship Id="rId1" Type="http://schemas.openxmlformats.org/officeDocument/2006/relationships/slideLayout" Target="../slideLayouts/slideLayout16.xml"/><Relationship Id="rId6" Type="http://schemas.openxmlformats.org/officeDocument/2006/relationships/image" Target="../media/image6.png"/><Relationship Id="rId5" Type="http://schemas.openxmlformats.org/officeDocument/2006/relationships/hyperlink" Target="https://www.crowdtangle.com/" TargetMode="External"/><Relationship Id="rId4" Type="http://schemas.openxmlformats.org/officeDocument/2006/relationships/hyperlink" Target="https://www.invid-project.eu/tools-and-services/invid-verification-plugin/" TargetMode="External"/></Relationships>
</file>

<file path=ppt/slides/_rels/slide41.xml.rels><?xml version="1.0" encoding="UTF-8" standalone="yes"?>
<Relationships xmlns="http://schemas.openxmlformats.org/package/2006/relationships"><Relationship Id="rId3" Type="http://schemas.openxmlformats.org/officeDocument/2006/relationships/hyperlink" Target="https://wetransfer.com/" TargetMode="External"/><Relationship Id="rId2" Type="http://schemas.openxmlformats.org/officeDocument/2006/relationships/hyperlink" Target="https://proton.me/" TargetMode="External"/><Relationship Id="rId1" Type="http://schemas.openxmlformats.org/officeDocument/2006/relationships/slideLayout" Target="../slideLayouts/slideLayout16.xml"/><Relationship Id="rId6" Type="http://schemas.openxmlformats.org/officeDocument/2006/relationships/image" Target="../media/image6.png"/><Relationship Id="rId5" Type="http://schemas.openxmlformats.org/officeDocument/2006/relationships/hyperlink" Target="https://brave.com/" TargetMode="External"/><Relationship Id="rId4" Type="http://schemas.openxmlformats.org/officeDocument/2006/relationships/hyperlink" Target="https://duckduckgo.com/" TargetMode="External"/></Relationships>
</file>

<file path=ppt/slides/_rels/slide42.xml.rels><?xml version="1.0" encoding="UTF-8" standalone="yes"?>
<Relationships xmlns="http://schemas.openxmlformats.org/package/2006/relationships"><Relationship Id="rId3" Type="http://schemas.openxmlformats.org/officeDocument/2006/relationships/hyperlink" Target="https://gdpr.eu/" TargetMode="External"/><Relationship Id="rId2" Type="http://schemas.openxmlformats.org/officeDocument/2006/relationships/hyperlink" Target="https://www.reuters.com/tools/editorial-handbook/" TargetMode="External"/><Relationship Id="rId1" Type="http://schemas.openxmlformats.org/officeDocument/2006/relationships/slideLayout" Target="../slideLayouts/slideLayout16.xml"/><Relationship Id="rId6" Type="http://schemas.openxmlformats.org/officeDocument/2006/relationships/image" Target="../media/image6.png"/><Relationship Id="rId5" Type="http://schemas.openxmlformats.org/officeDocument/2006/relationships/hyperlink" Target="https://unesdoc.unesco.org/ark:/48223/pf0000367770" TargetMode="External"/><Relationship Id="rId4" Type="http://schemas.openxmlformats.org/officeDocument/2006/relationships/hyperlink" Target="https://rm.coe.int/information-disorder-toward-an-interdisciplinary-framework-for-researc/168076277c" TargetMode="Externa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jpeg"/><Relationship Id="rId1" Type="http://schemas.openxmlformats.org/officeDocument/2006/relationships/slideLayout" Target="../slideLayouts/slideLayout17.xml"/><Relationship Id="rId5" Type="http://schemas.openxmlformats.org/officeDocument/2006/relationships/image" Target="../media/image46.png"/><Relationship Id="rId4" Type="http://schemas.openxmlformats.org/officeDocument/2006/relationships/image" Target="../media/image4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373272" y="-98837"/>
            <a:ext cx="6032310" cy="580360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0" name="TextBox 29"/>
          <p:cNvSpPr txBox="1"/>
          <p:nvPr/>
        </p:nvSpPr>
        <p:spPr>
          <a:xfrm>
            <a:off x="401424" y="4315270"/>
            <a:ext cx="5216525" cy="461665"/>
          </a:xfrm>
          <a:prstGeom prst="rect">
            <a:avLst/>
          </a:prstGeom>
          <a:noFill/>
        </p:spPr>
        <p:txBody>
          <a:bodyPr wrap="square" rtlCol="0">
            <a:spAutoFit/>
          </a:bodyPr>
          <a:lstStyle/>
          <a:p>
            <a:pPr algn="ctr"/>
            <a:r>
              <a:rPr lang="ar-SA" sz="2400" dirty="0">
                <a:latin typeface="Alexandria" charset="0"/>
                <a:cs typeface="Alexandria" charset="0"/>
              </a:rPr>
              <a:t>د. منى المصري </a:t>
            </a:r>
            <a:endParaRPr lang="en-US" sz="2400" dirty="0">
              <a:latin typeface="Alexandria" charset="0"/>
              <a:cs typeface="Alexandria" charset="0"/>
            </a:endParaRPr>
          </a:p>
        </p:txBody>
      </p:sp>
      <p:sp>
        <p:nvSpPr>
          <p:cNvPr id="31" name="TextBox 30"/>
          <p:cNvSpPr txBox="1"/>
          <p:nvPr/>
        </p:nvSpPr>
        <p:spPr>
          <a:xfrm>
            <a:off x="483798" y="2052523"/>
            <a:ext cx="4760885" cy="2014269"/>
          </a:xfrm>
          <a:prstGeom prst="rect">
            <a:avLst/>
          </a:prstGeom>
          <a:noFill/>
        </p:spPr>
        <p:txBody>
          <a:bodyPr wrap="square" rtlCol="0">
            <a:spAutoFit/>
          </a:bodyPr>
          <a:lstStyle/>
          <a:p>
            <a:pPr algn="ctr">
              <a:lnSpc>
                <a:spcPct val="150000"/>
              </a:lnSpc>
            </a:pPr>
            <a:r>
              <a:rPr lang="ar-SA" sz="4400" b="1" i="0" u="none" strike="noStrike" dirty="0">
                <a:solidFill>
                  <a:schemeClr val="accent1"/>
                </a:solidFill>
                <a:effectLst/>
              </a:rPr>
              <a:t>الصحافة والحملات الإلكترونية</a:t>
            </a:r>
            <a:endParaRPr lang="en-US" sz="4400" b="1" i="0" u="none" strike="noStrike" dirty="0">
              <a:solidFill>
                <a:schemeClr val="accent1"/>
              </a:solidFill>
              <a:effectLst/>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bg1"/>
                </a:solidFill>
                <a:latin typeface="Alexandria" charset="0"/>
                <a:cs typeface="Alexandria" charset="0"/>
              </a:rPr>
              <a:t>المحاضرة السابعة</a:t>
            </a:r>
            <a:endParaRPr lang="en-US" sz="2800" b="1" dirty="0">
              <a:solidFill>
                <a:schemeClr val="bg1"/>
              </a:solidFill>
              <a:latin typeface="Alexandria" charset="0"/>
              <a:cs typeface="Alexandria" charset="0"/>
            </a:endParaRPr>
          </a:p>
        </p:txBody>
      </p:sp>
      <p:sp>
        <p:nvSpPr>
          <p:cNvPr id="46" name="TextBox 45"/>
          <p:cNvSpPr txBox="1"/>
          <p:nvPr/>
        </p:nvSpPr>
        <p:spPr>
          <a:xfrm>
            <a:off x="464562" y="5078798"/>
            <a:ext cx="1034259" cy="369332"/>
          </a:xfrm>
          <a:prstGeom prst="rect">
            <a:avLst/>
          </a:prstGeom>
          <a:noFill/>
        </p:spPr>
        <p:txBody>
          <a:bodyPr wrap="none" rtlCol="0">
            <a:spAutoFit/>
          </a:bodyPr>
          <a:lstStyle/>
          <a:p>
            <a:pPr algn="ctr"/>
            <a:r>
              <a:rPr lang="en-JO" sz="1600" b="1">
                <a:solidFill>
                  <a:schemeClr val="accent1"/>
                </a:solidFill>
                <a:effectLst/>
                <a:latin typeface="Calibri" panose="020F0502020204030204" pitchFamily="34" charset="0"/>
                <a:ea typeface="Calibri" panose="020F0502020204030204" pitchFamily="34" charset="0"/>
                <a:cs typeface="Arial" panose="020B0604020202020204" pitchFamily="34" charset="0"/>
              </a:rPr>
              <a:t>DGM</a:t>
            </a:r>
            <a:r>
              <a:rPr lang="ar-SA" sz="1600" b="1" dirty="0">
                <a:solidFill>
                  <a:schemeClr val="accent1"/>
                </a:solidFill>
                <a:effectLst/>
                <a:latin typeface="Calibri" panose="020F0502020204030204" pitchFamily="34" charset="0"/>
                <a:ea typeface="Calibri" panose="020F0502020204030204" pitchFamily="34" charset="0"/>
                <a:cs typeface="Arial" panose="020B0604020202020204" pitchFamily="34" charset="0"/>
              </a:rPr>
              <a:t> </a:t>
            </a:r>
            <a:r>
              <a:rPr lang="en-JO" b="1">
                <a:solidFill>
                  <a:schemeClr val="accent1"/>
                </a:solidFill>
                <a:effectLst/>
                <a:latin typeface="Calibri" panose="020F0502020204030204" pitchFamily="34" charset="0"/>
                <a:ea typeface="Calibri" panose="020F0502020204030204" pitchFamily="34" charset="0"/>
                <a:cs typeface="Arial" panose="020B0604020202020204" pitchFamily="34" charset="0"/>
              </a:rPr>
              <a:t>325</a:t>
            </a:r>
            <a:endParaRPr lang="en-JO">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4" name="Oval 13"/>
          <p:cNvSpPr/>
          <p:nvPr/>
        </p:nvSpPr>
        <p:spPr>
          <a:xfrm>
            <a:off x="5735277" y="414841"/>
            <a:ext cx="6614905" cy="6475626"/>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1" y="-43544"/>
            <a:ext cx="8659664" cy="5300798"/>
          </a:xfrm>
        </p:spPr>
      </p:pic>
      <p:sp>
        <p:nvSpPr>
          <p:cNvPr id="9" name="TextBox 8"/>
          <p:cNvSpPr txBox="1"/>
          <p:nvPr/>
        </p:nvSpPr>
        <p:spPr>
          <a:xfrm>
            <a:off x="4301243" y="3146820"/>
            <a:ext cx="8196475" cy="1493358"/>
          </a:xfrm>
          <a:prstGeom prst="rect">
            <a:avLst/>
          </a:prstGeom>
          <a:noFill/>
        </p:spPr>
        <p:txBody>
          <a:bodyPr wrap="none" rtlCol="0">
            <a:spAutoFit/>
          </a:bodyPr>
          <a:lstStyle/>
          <a:p>
            <a:pPr algn="ctr">
              <a:lnSpc>
                <a:spcPct val="150000"/>
              </a:lnSpc>
            </a:pPr>
            <a:r>
              <a:rPr lang="ar-SA" sz="3200" b="1" dirty="0">
                <a:solidFill>
                  <a:srgbClr val="00B0F0"/>
                </a:solidFill>
                <a:latin typeface="Alexandria" charset="0"/>
                <a:cs typeface="Alexandria" charset="0"/>
              </a:rPr>
              <a:t>أخلاقيات الحملات الرقمية</a:t>
            </a:r>
          </a:p>
          <a:p>
            <a:pPr algn="ctr">
              <a:lnSpc>
                <a:spcPct val="150000"/>
              </a:lnSpc>
            </a:pPr>
            <a:r>
              <a:rPr lang="ar-SA" sz="3200" b="1" dirty="0">
                <a:solidFill>
                  <a:srgbClr val="00B0F0"/>
                </a:solidFill>
                <a:latin typeface="Alexandria" charset="0"/>
                <a:cs typeface="Alexandria" charset="0"/>
              </a:rPr>
              <a:t>حماية البيانات والخصوصية في الحملات الصحفية الرقمية</a:t>
            </a:r>
            <a:endParaRPr lang="en-US" sz="3200" b="1" dirty="0">
              <a:solidFill>
                <a:srgbClr val="00B0F0"/>
              </a:solidFill>
              <a:latin typeface="Alexandria" charset="0"/>
              <a:cs typeface="Alexandria" charset="0"/>
            </a:endParaRPr>
          </a:p>
        </p:txBody>
      </p:sp>
      <p:sp>
        <p:nvSpPr>
          <p:cNvPr id="10" name="Rectangle: Rounded Corners 9"/>
          <p:cNvSpPr/>
          <p:nvPr/>
        </p:nvSpPr>
        <p:spPr>
          <a:xfrm>
            <a:off x="6307898" y="498591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Alexandria" charset="0"/>
                <a:cs typeface="Alexandria" charset="0"/>
              </a:rPr>
              <a:t>المحاضرة السابعة</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Muna AL Masri</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631ABD8-E108-9745-BF07-894E1E245C49}"/>
              </a:ext>
            </a:extLst>
          </p:cNvPr>
          <p:cNvSpPr txBox="1"/>
          <p:nvPr/>
        </p:nvSpPr>
        <p:spPr>
          <a:xfrm>
            <a:off x="10627612" y="12465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0519" y="-38526"/>
            <a:ext cx="2305141" cy="1076343"/>
          </a:xfrm>
          <a:prstGeom prst="rect">
            <a:avLst/>
          </a:prstGeom>
        </p:spPr>
      </p:pic>
      <p:sp>
        <p:nvSpPr>
          <p:cNvPr id="41" name="TextBox 40"/>
          <p:cNvSpPr txBox="1"/>
          <p:nvPr/>
        </p:nvSpPr>
        <p:spPr>
          <a:xfrm>
            <a:off x="5388998" y="63103"/>
            <a:ext cx="2154757" cy="523220"/>
          </a:xfrm>
          <a:prstGeom prst="rect">
            <a:avLst/>
          </a:prstGeom>
          <a:noFill/>
        </p:spPr>
        <p:txBody>
          <a:bodyPr wrap="none" rtlCol="0">
            <a:spAutoFit/>
          </a:bodyPr>
          <a:lstStyle/>
          <a:p>
            <a:r>
              <a:rPr lang="ar-SA" sz="2800" b="1" dirty="0">
                <a:solidFill>
                  <a:schemeClr val="accent2">
                    <a:lumMod val="75000"/>
                  </a:schemeClr>
                </a:solidFill>
                <a:latin typeface="Alexandria" charset="0"/>
                <a:cs typeface="Alexandria" charset="0"/>
              </a:rPr>
              <a:t>محاور المحاضرة</a:t>
            </a:r>
            <a:endParaRPr lang="en-US" sz="2800" b="1" dirty="0">
              <a:solidFill>
                <a:schemeClr val="accent2">
                  <a:lumMod val="75000"/>
                </a:schemeClr>
              </a:solidFill>
              <a:latin typeface="Alexandria" charset="0"/>
              <a:cs typeface="Alexandria" charset="0"/>
            </a:endParaRPr>
          </a:p>
        </p:txBody>
      </p:sp>
      <p:sp>
        <p:nvSpPr>
          <p:cNvPr id="15" name="Content Placeholder 6">
            <a:extLst>
              <a:ext uri="{FF2B5EF4-FFF2-40B4-BE49-F238E27FC236}">
                <a16:creationId xmlns:a16="http://schemas.microsoft.com/office/drawing/2014/main" id="{40813518-F95E-1243-BAF1-74DEEEAF2773}"/>
              </a:ext>
            </a:extLst>
          </p:cNvPr>
          <p:cNvSpPr>
            <a:spLocks noGrp="1"/>
          </p:cNvSpPr>
          <p:nvPr>
            <p:ph idx="1"/>
          </p:nvPr>
        </p:nvSpPr>
        <p:spPr>
          <a:xfrm>
            <a:off x="301558" y="682906"/>
            <a:ext cx="11710011" cy="5988275"/>
          </a:xfrm>
        </p:spPr>
        <p:txBody>
          <a:bodyPr>
            <a:noAutofit/>
          </a:bodyPr>
          <a:lstStyle/>
          <a:p>
            <a:pPr marL="228600" indent="-228600" algn="just" defTabSz="914400" rtl="1" eaLnBrk="1" latinLnBrk="0" hangingPunct="1">
              <a:lnSpc>
                <a:spcPct val="150000"/>
              </a:lnSpc>
              <a:spcBef>
                <a:spcPts val="1000"/>
              </a:spcBef>
              <a:buFont typeface="Arial" panose="020B0604020202020204" pitchFamily="34" charset="0"/>
              <a:buChar char="•"/>
            </a:pPr>
            <a:r>
              <a:rPr lang="ar-SA" sz="2000" dirty="0">
                <a:solidFill>
                  <a:srgbClr val="0070C0"/>
                </a:solidFill>
              </a:rPr>
              <a:t>مفهوم أخلاقيات الحملات الرقمية وتطورها في البيئة الرقمية</a:t>
            </a:r>
          </a:p>
          <a:p>
            <a:pPr marL="228600" indent="-228600" algn="just" defTabSz="914400" rtl="1" eaLnBrk="1" latinLnBrk="0" hangingPunct="1">
              <a:lnSpc>
                <a:spcPct val="150000"/>
              </a:lnSpc>
              <a:spcBef>
                <a:spcPts val="1000"/>
              </a:spcBef>
              <a:buFont typeface="Arial" panose="020B0604020202020204" pitchFamily="34" charset="0"/>
              <a:buChar char="•"/>
            </a:pPr>
            <a:r>
              <a:rPr lang="ar-SA" sz="2000" dirty="0">
                <a:solidFill>
                  <a:srgbClr val="0070C0"/>
                </a:solidFill>
              </a:rPr>
              <a:t>المبادئ المهنية والأخلاقية للعمل في الحملات الرقمية</a:t>
            </a:r>
          </a:p>
          <a:p>
            <a:pPr marL="228600" indent="-228600" algn="just" defTabSz="914400" rtl="1" eaLnBrk="1" latinLnBrk="0" hangingPunct="1">
              <a:lnSpc>
                <a:spcPct val="150000"/>
              </a:lnSpc>
              <a:spcBef>
                <a:spcPts val="1000"/>
              </a:spcBef>
              <a:buFont typeface="Arial" panose="020B0604020202020204" pitchFamily="34" charset="0"/>
              <a:buChar char="•"/>
            </a:pPr>
            <a:r>
              <a:rPr lang="ar-SA" sz="2000" dirty="0">
                <a:solidFill>
                  <a:srgbClr val="0070C0"/>
                </a:solidFill>
              </a:rPr>
              <a:t>التحديات الأخلاقية المعاصرة في الحملات الرقمية</a:t>
            </a:r>
          </a:p>
          <a:p>
            <a:pPr marL="228600" indent="-228600" algn="just" defTabSz="914400" rtl="1" eaLnBrk="1" latinLnBrk="0" hangingPunct="1">
              <a:lnSpc>
                <a:spcPct val="150000"/>
              </a:lnSpc>
              <a:spcBef>
                <a:spcPts val="1000"/>
              </a:spcBef>
              <a:buFont typeface="Arial" panose="020B0604020202020204" pitchFamily="34" charset="0"/>
              <a:buChar char="•"/>
            </a:pPr>
            <a:r>
              <a:rPr lang="ar-SA" sz="2000" dirty="0">
                <a:solidFill>
                  <a:srgbClr val="0070C0"/>
                </a:solidFill>
              </a:rPr>
              <a:t>التمييز بين الرأي والخبر في المنصات الرقمية</a:t>
            </a:r>
          </a:p>
          <a:p>
            <a:pPr marL="228600" indent="-228600" algn="just" defTabSz="914400" rtl="1" eaLnBrk="1" latinLnBrk="0" hangingPunct="1">
              <a:lnSpc>
                <a:spcPct val="150000"/>
              </a:lnSpc>
              <a:spcBef>
                <a:spcPts val="1000"/>
              </a:spcBef>
              <a:buFont typeface="Arial" panose="020B0604020202020204" pitchFamily="34" charset="0"/>
              <a:buChar char="•"/>
            </a:pPr>
            <a:r>
              <a:rPr lang="ar-SA" sz="2000" dirty="0">
                <a:solidFill>
                  <a:srgbClr val="0070C0"/>
                </a:solidFill>
              </a:rPr>
              <a:t>أخلاقيات التعامل مع الصور والمصادر والذكاء الاصطناعي</a:t>
            </a:r>
          </a:p>
          <a:p>
            <a:pPr marL="228600" indent="-228600" algn="just" defTabSz="914400" rtl="1" eaLnBrk="1" latinLnBrk="0" hangingPunct="1">
              <a:lnSpc>
                <a:spcPct val="150000"/>
              </a:lnSpc>
              <a:spcBef>
                <a:spcPts val="1000"/>
              </a:spcBef>
              <a:buFont typeface="Arial" panose="020B0604020202020204" pitchFamily="34" charset="0"/>
              <a:buChar char="•"/>
            </a:pPr>
            <a:r>
              <a:rPr lang="ar-SA" sz="2000" dirty="0">
                <a:solidFill>
                  <a:srgbClr val="0070C0"/>
                </a:solidFill>
              </a:rPr>
              <a:t>مفهوم الخصوصية وحماية البيانات في السياق الإعلامي الرقمي</a:t>
            </a:r>
          </a:p>
          <a:p>
            <a:pPr marL="228600" indent="-228600" algn="just" defTabSz="914400" rtl="1" eaLnBrk="1" latinLnBrk="0" hangingPunct="1">
              <a:lnSpc>
                <a:spcPct val="150000"/>
              </a:lnSpc>
              <a:spcBef>
                <a:spcPts val="1000"/>
              </a:spcBef>
              <a:buFont typeface="Arial" panose="020B0604020202020204" pitchFamily="34" charset="0"/>
              <a:buChar char="•"/>
            </a:pPr>
            <a:r>
              <a:rPr lang="ar-SA" sz="2000" dirty="0">
                <a:solidFill>
                  <a:srgbClr val="0070C0"/>
                </a:solidFill>
              </a:rPr>
              <a:t>المسؤولية القانونية والأخلاقية لحماية المعلومات والمصادر</a:t>
            </a:r>
          </a:p>
          <a:p>
            <a:pPr marL="228600" indent="-228600" algn="just" defTabSz="914400" rtl="1" eaLnBrk="1" latinLnBrk="0" hangingPunct="1">
              <a:lnSpc>
                <a:spcPct val="150000"/>
              </a:lnSpc>
              <a:spcBef>
                <a:spcPts val="1000"/>
              </a:spcBef>
              <a:buFont typeface="Arial" panose="020B0604020202020204" pitchFamily="34" charset="0"/>
              <a:buChar char="•"/>
            </a:pPr>
            <a:r>
              <a:rPr lang="ar-SA" sz="2000" dirty="0">
                <a:solidFill>
                  <a:srgbClr val="0070C0"/>
                </a:solidFill>
              </a:rPr>
              <a:t>القوانين والسياسات المتعلقة بحماية البيانات والخصوصية</a:t>
            </a:r>
          </a:p>
          <a:p>
            <a:pPr marL="228600" indent="-228600" algn="just" defTabSz="914400" rtl="1" eaLnBrk="1" latinLnBrk="0" hangingPunct="1">
              <a:lnSpc>
                <a:spcPct val="150000"/>
              </a:lnSpc>
              <a:spcBef>
                <a:spcPts val="1000"/>
              </a:spcBef>
              <a:buFont typeface="Arial" panose="020B0604020202020204" pitchFamily="34" charset="0"/>
              <a:buChar char="•"/>
            </a:pPr>
            <a:r>
              <a:rPr lang="ar-SA" sz="2000" dirty="0">
                <a:solidFill>
                  <a:srgbClr val="0070C0"/>
                </a:solidFill>
              </a:rPr>
              <a:t>أدوات وآليات رقمية لحماية الصحفي والمستخدم</a:t>
            </a:r>
          </a:p>
          <a:p>
            <a:pPr marL="228600" indent="-228600" algn="just" defTabSz="914400" rtl="1" eaLnBrk="1" latinLnBrk="0" hangingPunct="1">
              <a:lnSpc>
                <a:spcPct val="150000"/>
              </a:lnSpc>
              <a:spcBef>
                <a:spcPts val="1000"/>
              </a:spcBef>
              <a:buFont typeface="Arial" panose="020B0604020202020204" pitchFamily="34" charset="0"/>
              <a:buChar char="•"/>
            </a:pPr>
            <a:r>
              <a:rPr lang="ar-SA" sz="2000" dirty="0">
                <a:solidFill>
                  <a:srgbClr val="0070C0"/>
                </a:solidFill>
              </a:rPr>
              <a:t>تطبيقات عملية وأمثلة واقعية من الصحافة الرقمية</a:t>
            </a:r>
          </a:p>
        </p:txBody>
      </p:sp>
      <p:pic>
        <p:nvPicPr>
          <p:cNvPr id="4" name="Picture 3">
            <a:extLst>
              <a:ext uri="{FF2B5EF4-FFF2-40B4-BE49-F238E27FC236}">
                <a16:creationId xmlns:a16="http://schemas.microsoft.com/office/drawing/2014/main" id="{14ACBBD4-E1FA-CC44-8FD1-93CA68EC9847}"/>
              </a:ext>
            </a:extLst>
          </p:cNvPr>
          <p:cNvPicPr>
            <a:picLocks noChangeAspect="1"/>
          </p:cNvPicPr>
          <p:nvPr/>
        </p:nvPicPr>
        <p:blipFill rotWithShape="1">
          <a:blip r:embed="rId3">
            <a:extLst>
              <a:ext uri="{BEBA8EAE-BF5A-486C-A8C5-ECC9F3942E4B}">
                <a14:imgProps xmlns:a14="http://schemas.microsoft.com/office/drawing/2010/main">
                  <a14:imgLayer r:embed="rId4">
                    <a14:imgEffect>
                      <a14:backgroundRemoval t="16774" b="81195" l="43841" r="93760"/>
                    </a14:imgEffect>
                  </a14:imgLayer>
                </a14:imgProps>
              </a:ext>
              <a:ext uri="{28A0092B-C50C-407E-A947-70E740481C1C}">
                <a14:useLocalDpi xmlns:a14="http://schemas.microsoft.com/office/drawing/2010/main" val="0"/>
              </a:ext>
            </a:extLst>
          </a:blip>
          <a:srcRect l="37601" t="8721" b="10752"/>
          <a:stretch/>
        </p:blipFill>
        <p:spPr>
          <a:xfrm rot="19683212">
            <a:off x="99738" y="1811786"/>
            <a:ext cx="4123870" cy="3481594"/>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25" name="TextBox 24"/>
          <p:cNvSpPr txBox="1"/>
          <p:nvPr/>
        </p:nvSpPr>
        <p:spPr>
          <a:xfrm>
            <a:off x="5384839" y="679545"/>
            <a:ext cx="3538248" cy="523220"/>
          </a:xfrm>
          <a:prstGeom prst="rect">
            <a:avLst/>
          </a:prstGeom>
          <a:noFill/>
        </p:spPr>
        <p:txBody>
          <a:bodyPr wrap="square" rtlCol="0">
            <a:spAutoFit/>
          </a:bodyPr>
          <a:lstStyle/>
          <a:p>
            <a:pPr algn="ctr"/>
            <a:r>
              <a:rPr lang="ar-SA" sz="2800" b="1" u="sng" dirty="0">
                <a:solidFill>
                  <a:srgbClr val="00B0F0"/>
                </a:solidFill>
                <a:latin typeface="Alexandria" charset="0"/>
              </a:rPr>
              <a:t>أهداف المحاضرة</a:t>
            </a:r>
            <a:endParaRPr lang="en-US" sz="2800" b="1" u="sng" dirty="0">
              <a:solidFill>
                <a:srgbClr val="00B0F0"/>
              </a:solidFill>
              <a:latin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p:cNvSpPr txBox="1"/>
          <p:nvPr/>
        </p:nvSpPr>
        <p:spPr>
          <a:xfrm>
            <a:off x="4475747" y="1304050"/>
            <a:ext cx="7493544" cy="5207323"/>
          </a:xfrm>
          <a:prstGeom prst="rect">
            <a:avLst/>
          </a:prstGeom>
          <a:noFill/>
        </p:spPr>
        <p:txBody>
          <a:bodyPr wrap="square" rtlCol="0">
            <a:spAutoFit/>
          </a:bodyPr>
          <a:lstStyle/>
          <a:p>
            <a:pPr algn="r" rtl="1"/>
            <a:r>
              <a:rPr lang="ar-JO" b="1" u="sng" dirty="0">
                <a:latin typeface="Alexandria" charset="0"/>
              </a:rPr>
              <a:t>بنهاية هذه المحاضرة، ستكون قادرًا على:</a:t>
            </a:r>
            <a:endParaRPr lang="en-US" b="1" u="sng" dirty="0">
              <a:latin typeface="Alexandria" charset="0"/>
            </a:endParaRPr>
          </a:p>
          <a:p>
            <a:pPr algn="r" rtl="1"/>
            <a:endParaRPr lang="ar-JO" b="1" u="sng" dirty="0">
              <a:latin typeface="Alexandria" charset="0"/>
            </a:endParaRPr>
          </a:p>
          <a:p>
            <a:pPr marL="457200" indent="-457200" algn="just" rtl="1">
              <a:lnSpc>
                <a:spcPct val="150000"/>
              </a:lnSpc>
              <a:buFont typeface="+mj-lt"/>
              <a:buAutoNum type="arabicPeriod"/>
            </a:pPr>
            <a:r>
              <a:rPr lang="ar-JO" sz="2000" dirty="0">
                <a:latin typeface="Alexandria" charset="0"/>
              </a:rPr>
              <a:t>تعريف مفهوم أخلاقيات الحملات الصحفية الرقمية، والتمييز بين الممارسات المهنية والأخرى غير الأخلاقية في البيئات الرقمية</a:t>
            </a:r>
          </a:p>
          <a:p>
            <a:pPr marL="457200" indent="-457200" algn="just" rtl="1">
              <a:lnSpc>
                <a:spcPct val="150000"/>
              </a:lnSpc>
              <a:buFont typeface="+mj-lt"/>
              <a:buAutoNum type="arabicPeriod"/>
            </a:pPr>
            <a:r>
              <a:rPr lang="ar-JO" sz="2000" dirty="0">
                <a:latin typeface="Alexandria" charset="0"/>
              </a:rPr>
              <a:t>تحليل التحديات الأخلاقية الحديثة التي فرضتها التكنولوجيا الجديدة، ومنصات النشر الرقمية على العمل الإعلامي الرقمي</a:t>
            </a:r>
          </a:p>
          <a:p>
            <a:pPr marL="457200" indent="-457200" algn="just" rtl="1">
              <a:lnSpc>
                <a:spcPct val="150000"/>
              </a:lnSpc>
              <a:buFont typeface="+mj-lt"/>
              <a:buAutoNum type="arabicPeriod"/>
            </a:pPr>
            <a:r>
              <a:rPr lang="ar-JO" sz="2000" dirty="0">
                <a:latin typeface="Alexandria" charset="0"/>
              </a:rPr>
              <a:t>تحديد المبادئ الأساسية لحماية البيانات والخصوصية في الممارسات الصحفية الرقمية، وفهم الأطر القانونية والأخلاقية المرتبطة بها</a:t>
            </a:r>
          </a:p>
          <a:p>
            <a:pPr marL="457200" indent="-457200" algn="just" rtl="1">
              <a:lnSpc>
                <a:spcPct val="150000"/>
              </a:lnSpc>
              <a:buFont typeface="+mj-lt"/>
              <a:buAutoNum type="arabicPeriod"/>
            </a:pPr>
            <a:r>
              <a:rPr lang="ar-JO" sz="2000" dirty="0">
                <a:latin typeface="Alexandria" charset="0"/>
              </a:rPr>
              <a:t>ربط المبادئ الأخلاقية بالتطبيق العملي في الحملات الرقمية، وخاصة ما يتعلق بالمحتوى الحساس</a:t>
            </a:r>
            <a:r>
              <a:rPr lang="ar-SA" sz="2000" dirty="0">
                <a:latin typeface="Alexandria" charset="0"/>
              </a:rPr>
              <a:t>،</a:t>
            </a:r>
            <a:r>
              <a:rPr lang="ar-JO" sz="2000" dirty="0">
                <a:latin typeface="Alexandria" charset="0"/>
              </a:rPr>
              <a:t> والمصادر والبيانات الشخصية</a:t>
            </a:r>
          </a:p>
          <a:p>
            <a:pPr marL="457200" indent="-457200" algn="just" rtl="1">
              <a:lnSpc>
                <a:spcPct val="150000"/>
              </a:lnSpc>
              <a:buFont typeface="+mj-lt"/>
              <a:buAutoNum type="arabicPeriod"/>
            </a:pPr>
            <a:r>
              <a:rPr lang="ar-JO" sz="2000" dirty="0">
                <a:latin typeface="Alexandria" charset="0"/>
              </a:rPr>
              <a:t>استخدام أدوات وآليات رقمية للمحافظة على الخصوصية، وحماية المصادر والبيانات أثناء العمل الصحفي</a:t>
            </a:r>
            <a:endParaRPr lang="ar-JO" sz="2000" dirty="0">
              <a:latin typeface="Alexandria" charset="0"/>
              <a:cs typeface="+mj-cs"/>
            </a:endParaRPr>
          </a:p>
        </p:txBody>
      </p:sp>
      <p:sp>
        <p:nvSpPr>
          <p:cNvPr id="13" name="TextBox 12">
            <a:extLst>
              <a:ext uri="{FF2B5EF4-FFF2-40B4-BE49-F238E27FC236}">
                <a16:creationId xmlns:a16="http://schemas.microsoft.com/office/drawing/2014/main" id="{5A978DC4-8AFF-2D49-A40C-EF1F42C1C0EC}"/>
              </a:ext>
            </a:extLst>
          </p:cNvPr>
          <p:cNvSpPr txBox="1"/>
          <p:nvPr/>
        </p:nvSpPr>
        <p:spPr>
          <a:xfrm>
            <a:off x="8519799" y="28792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23495"/>
            <a:ext cx="2305141" cy="1076343"/>
          </a:xfrm>
          <a:prstGeom prst="rect">
            <a:avLst/>
          </a:prstGeom>
        </p:spPr>
      </p:pic>
      <p:sp>
        <p:nvSpPr>
          <p:cNvPr id="32" name="Rectangle 31"/>
          <p:cNvSpPr/>
          <p:nvPr/>
        </p:nvSpPr>
        <p:spPr>
          <a:xfrm>
            <a:off x="4562017" y="227449"/>
            <a:ext cx="878084" cy="92118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400" dirty="0">
              <a:ea typeface="Roboto Light" panose="02000000000000000000" pitchFamily="2" charset="0"/>
            </a:endParaRPr>
          </a:p>
        </p:txBody>
      </p:sp>
      <p:sp>
        <p:nvSpPr>
          <p:cNvPr id="34" name="TextBox 33"/>
          <p:cNvSpPr txBox="1"/>
          <p:nvPr/>
        </p:nvSpPr>
        <p:spPr>
          <a:xfrm>
            <a:off x="4621001" y="515349"/>
            <a:ext cx="819100" cy="706755"/>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٠١</a:t>
            </a:r>
            <a:endParaRPr lang="en-US" sz="4000" b="1" dirty="0">
              <a:solidFill>
                <a:schemeClr val="bg1"/>
              </a:solidFill>
              <a:latin typeface="Alexandria" charset="0"/>
              <a:cs typeface="Alexandria" charset="0"/>
            </a:endParaRPr>
          </a:p>
        </p:txBody>
      </p:sp>
      <p:pic>
        <p:nvPicPr>
          <p:cNvPr id="5" name="Picture 4">
            <a:extLst>
              <a:ext uri="{FF2B5EF4-FFF2-40B4-BE49-F238E27FC236}">
                <a16:creationId xmlns:a16="http://schemas.microsoft.com/office/drawing/2014/main" id="{9263F6CF-3D6B-DB4D-8711-49D06DE550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650676"/>
            <a:ext cx="3404937" cy="3994755"/>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3014B70-B84F-684E-99A5-01A44E662FD6}"/>
              </a:ext>
            </a:extLst>
          </p:cNvPr>
          <p:cNvSpPr/>
          <p:nvPr/>
        </p:nvSpPr>
        <p:spPr>
          <a:xfrm>
            <a:off x="-144379" y="2322094"/>
            <a:ext cx="12336379" cy="2691186"/>
          </a:xfrm>
          <a:prstGeom prst="rect">
            <a:avLst/>
          </a:prstGeom>
          <a:noFill/>
        </p:spPr>
        <p:txBody>
          <a:bodyPr wrap="square" lIns="91440" tIns="45720" rIns="91440" bIns="45720">
            <a:spAutoFit/>
            <a:scene3d>
              <a:camera prst="obliqueTopRight"/>
              <a:lightRig rig="threePt" dir="t"/>
            </a:scene3d>
            <a:sp3d extrusionH="57150">
              <a:bevelT w="38100" h="38100"/>
            </a:sp3d>
          </a:bodyPr>
          <a:lstStyle/>
          <a:p>
            <a:pPr algn="ctr">
              <a:lnSpc>
                <a:spcPct val="150000"/>
              </a:lnSpc>
            </a:pPr>
            <a:r>
              <a:rPr lang="ar-JO" sz="6000" i="0" u="none" strike="noStrike"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webkit-standard"/>
              </a:rPr>
              <a:t>"أخلاقيات الحملات الصحفية الرقمية وحماية البيانات والخصوصية"</a:t>
            </a:r>
          </a:p>
        </p:txBody>
      </p:sp>
    </p:spTree>
    <p:extLst>
      <p:ext uri="{BB962C8B-B14F-4D97-AF65-F5344CB8AC3E}">
        <p14:creationId xmlns:p14="http://schemas.microsoft.com/office/powerpoint/2010/main" val="30034706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65043" y="1232550"/>
            <a:ext cx="11718948" cy="54465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808940" y="571343"/>
            <a:ext cx="7614945" cy="661207"/>
          </a:xfrm>
          <a:prstGeom prst="rect">
            <a:avLst/>
          </a:prstGeom>
          <a:noFill/>
        </p:spPr>
        <p:txBody>
          <a:bodyPr wrap="square" rtlCol="0">
            <a:spAutoFit/>
          </a:bodyPr>
          <a:lstStyle/>
          <a:p>
            <a:pPr algn="just" rtl="1">
              <a:lnSpc>
                <a:spcPct val="150000"/>
              </a:lnSpc>
            </a:pPr>
            <a:r>
              <a:rPr lang="ar-JO" sz="2800" b="1" dirty="0">
                <a:solidFill>
                  <a:schemeClr val="accent1">
                    <a:lumMod val="75000"/>
                  </a:schemeClr>
                </a:solidFill>
                <a:latin typeface="Al Nile" pitchFamily="2" charset="-78"/>
                <a:cs typeface="+mj-cs"/>
              </a:rPr>
              <a:t>أخلاقيات الحملات الصحفية الرقمية: المبادئ والتحديات المعاصرة</a:t>
            </a:r>
            <a:endParaRPr lang="ar-JO" sz="2800" b="1" dirty="0">
              <a:solidFill>
                <a:schemeClr val="accent1">
                  <a:lumMod val="75000"/>
                </a:schemeClr>
              </a:solidFill>
              <a:latin typeface="Arial" panose="020B0604020202020204" pitchFamily="34" charset="0"/>
              <a:cs typeface="+mj-cs"/>
            </a:endParaRPr>
          </a:p>
        </p:txBody>
      </p:sp>
      <p:sp>
        <p:nvSpPr>
          <p:cNvPr id="5" name="Rectangle 4"/>
          <p:cNvSpPr/>
          <p:nvPr/>
        </p:nvSpPr>
        <p:spPr>
          <a:xfrm>
            <a:off x="595215" y="791950"/>
            <a:ext cx="992490" cy="8535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ea typeface="Roboto Light" panose="02000000000000000000" pitchFamily="2" charset="0"/>
            </a:endParaRPr>
          </a:p>
        </p:txBody>
      </p:sp>
      <p:sp>
        <p:nvSpPr>
          <p:cNvPr id="10" name="TextBox 9"/>
          <p:cNvSpPr txBox="1"/>
          <p:nvPr/>
        </p:nvSpPr>
        <p:spPr>
          <a:xfrm>
            <a:off x="768115" y="965921"/>
            <a:ext cx="803108" cy="769441"/>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٠٢</a:t>
            </a:r>
            <a:endParaRPr lang="en-US" sz="4400" b="1" dirty="0">
              <a:solidFill>
                <a:schemeClr val="bg1"/>
              </a:solidFill>
              <a:latin typeface="Alexandria" charset="0"/>
              <a:cs typeface="Alexandria" charset="0"/>
            </a:endParaRPr>
          </a:p>
        </p:txBody>
      </p:sp>
      <p:sp>
        <p:nvSpPr>
          <p:cNvPr id="48" name="TextBox 47"/>
          <p:cNvSpPr txBox="1"/>
          <p:nvPr/>
        </p:nvSpPr>
        <p:spPr>
          <a:xfrm>
            <a:off x="3052311" y="1363589"/>
            <a:ext cx="8779723" cy="5021246"/>
          </a:xfrm>
          <a:prstGeom prst="rect">
            <a:avLst/>
          </a:prstGeom>
          <a:noFill/>
        </p:spPr>
        <p:txBody>
          <a:bodyPr wrap="square" rtlCol="0">
            <a:spAutoFit/>
          </a:bodyPr>
          <a:lstStyle/>
          <a:p>
            <a:pPr algn="just" rtl="1">
              <a:lnSpc>
                <a:spcPct val="150000"/>
              </a:lnSpc>
            </a:pPr>
            <a:r>
              <a:rPr lang="ar-JO" sz="2400" dirty="0">
                <a:solidFill>
                  <a:schemeClr val="accent1">
                    <a:lumMod val="75000"/>
                  </a:schemeClr>
                </a:solidFill>
                <a:latin typeface="Arial" panose="020B0604020202020204" pitchFamily="34" charset="0"/>
                <a:cs typeface="Arial" panose="020B0604020202020204" pitchFamily="34" charset="0"/>
              </a:rPr>
              <a:t>تعريف الأخلاقيات الصحفية </a:t>
            </a:r>
            <a:r>
              <a:rPr lang="en-US" sz="2400" dirty="0">
                <a:solidFill>
                  <a:schemeClr val="accent1">
                    <a:lumMod val="75000"/>
                  </a:schemeClr>
                </a:solidFill>
                <a:latin typeface="Arial" panose="020B0604020202020204" pitchFamily="34" charset="0"/>
                <a:cs typeface="Arial" panose="020B0604020202020204" pitchFamily="34" charset="0"/>
              </a:rPr>
              <a:t>Journalistic Ethics</a:t>
            </a:r>
            <a:r>
              <a:rPr lang="ar-SA" sz="2400" dirty="0">
                <a:solidFill>
                  <a:schemeClr val="accent1">
                    <a:lumMod val="75000"/>
                  </a:schemeClr>
                </a:solidFill>
                <a:latin typeface="Arial" panose="020B0604020202020204" pitchFamily="34" charset="0"/>
                <a:cs typeface="Arial" panose="020B0604020202020204" pitchFamily="34" charset="0"/>
              </a:rPr>
              <a:t> :</a:t>
            </a:r>
            <a:endParaRPr lang="en-US" sz="2400" dirty="0">
              <a:solidFill>
                <a:schemeClr val="accent1">
                  <a:lumMod val="75000"/>
                </a:schemeClr>
              </a:solidFill>
              <a:latin typeface="Arial" panose="020B0604020202020204" pitchFamily="34" charset="0"/>
              <a:cs typeface="Arial" panose="020B0604020202020204" pitchFamily="34" charset="0"/>
            </a:endParaRPr>
          </a:p>
          <a:p>
            <a:pPr algn="just" rtl="1">
              <a:lnSpc>
                <a:spcPct val="150000"/>
              </a:lnSpc>
            </a:pPr>
            <a:r>
              <a:rPr lang="ar-JO" sz="2400" dirty="0">
                <a:solidFill>
                  <a:schemeClr val="accent1">
                    <a:lumMod val="75000"/>
                  </a:schemeClr>
                </a:solidFill>
                <a:latin typeface="Arial" panose="020B0604020202020204" pitchFamily="34" charset="0"/>
                <a:cs typeface="Arial" panose="020B0604020202020204" pitchFamily="34" charset="0"/>
              </a:rPr>
              <a:t>هي مجموعة من المبادئ والمعايير التي توجه سلوك الصحفيين لضمان الدقة، والعدالة، والنزاهة، واحترام الجمهور والمصادر.</a:t>
            </a:r>
          </a:p>
          <a:p>
            <a:pPr algn="just" rtl="1">
              <a:lnSpc>
                <a:spcPct val="150000"/>
              </a:lnSpc>
            </a:pPr>
            <a:r>
              <a:rPr lang="ar-JO" sz="2400" b="1" u="sng" dirty="0">
                <a:solidFill>
                  <a:schemeClr val="accent1">
                    <a:lumMod val="75000"/>
                  </a:schemeClr>
                </a:solidFill>
                <a:latin typeface="Arial" panose="020B0604020202020204" pitchFamily="34" charset="0"/>
                <a:cs typeface="Arial" panose="020B0604020202020204" pitchFamily="34" charset="0"/>
              </a:rPr>
              <a:t>أبرز عناصر الأخلاقيات الصحفية كما يحددها هذا المرجع:</a:t>
            </a:r>
            <a:endParaRPr lang="ar-JO" sz="2400" dirty="0">
              <a:solidFill>
                <a:schemeClr val="accent1">
                  <a:lumMod val="75000"/>
                </a:schemeClr>
              </a:solidFill>
              <a:latin typeface="Arial" panose="020B0604020202020204" pitchFamily="34" charset="0"/>
              <a:cs typeface="Arial" panose="020B0604020202020204" pitchFamily="34" charset="0"/>
            </a:endParaRPr>
          </a:p>
          <a:p>
            <a:pPr marL="342900" indent="-342900" algn="just" rtl="1">
              <a:lnSpc>
                <a:spcPct val="150000"/>
              </a:lnSpc>
              <a:buFont typeface="Wingdings" pitchFamily="2" charset="2"/>
              <a:buChar char="ü"/>
            </a:pPr>
            <a:r>
              <a:rPr lang="ar-JO" sz="2000" dirty="0">
                <a:solidFill>
                  <a:schemeClr val="accent1">
                    <a:lumMod val="75000"/>
                  </a:schemeClr>
                </a:solidFill>
                <a:latin typeface="Arial" panose="020B0604020202020204" pitchFamily="34" charset="0"/>
                <a:cs typeface="Arial" panose="020B0604020202020204" pitchFamily="34" charset="0"/>
              </a:rPr>
              <a:t>التزام الصحفي بالحقيقة</a:t>
            </a:r>
          </a:p>
          <a:p>
            <a:pPr marL="342900" indent="-342900" algn="just" rtl="1">
              <a:lnSpc>
                <a:spcPct val="150000"/>
              </a:lnSpc>
              <a:buFont typeface="Wingdings" pitchFamily="2" charset="2"/>
              <a:buChar char="ü"/>
            </a:pPr>
            <a:r>
              <a:rPr lang="ar-JO" sz="2000" dirty="0">
                <a:solidFill>
                  <a:schemeClr val="accent1">
                    <a:lumMod val="75000"/>
                  </a:schemeClr>
                </a:solidFill>
                <a:latin typeface="Arial" panose="020B0604020202020204" pitchFamily="34" charset="0"/>
                <a:cs typeface="Arial" panose="020B0604020202020204" pitchFamily="34" charset="0"/>
              </a:rPr>
              <a:t>ولاء الصحفي للمواطن</a:t>
            </a:r>
          </a:p>
          <a:p>
            <a:pPr marL="342900" indent="-342900" algn="just" rtl="1">
              <a:lnSpc>
                <a:spcPct val="150000"/>
              </a:lnSpc>
              <a:buFont typeface="Wingdings" pitchFamily="2" charset="2"/>
              <a:buChar char="ü"/>
            </a:pPr>
            <a:r>
              <a:rPr lang="ar-JO" sz="2000" dirty="0">
                <a:solidFill>
                  <a:schemeClr val="accent1">
                    <a:lumMod val="75000"/>
                  </a:schemeClr>
                </a:solidFill>
                <a:latin typeface="Arial" panose="020B0604020202020204" pitchFamily="34" charset="0"/>
                <a:cs typeface="Arial" panose="020B0604020202020204" pitchFamily="34" charset="0"/>
              </a:rPr>
              <a:t>التحقق المستقل من المعلومات</a:t>
            </a:r>
          </a:p>
          <a:p>
            <a:pPr marL="342900" indent="-342900" algn="just" rtl="1">
              <a:lnSpc>
                <a:spcPct val="150000"/>
              </a:lnSpc>
              <a:buFont typeface="Wingdings" pitchFamily="2" charset="2"/>
              <a:buChar char="ü"/>
            </a:pPr>
            <a:r>
              <a:rPr lang="ar-JO" sz="2000" dirty="0">
                <a:solidFill>
                  <a:schemeClr val="accent1">
                    <a:lumMod val="75000"/>
                  </a:schemeClr>
                </a:solidFill>
                <a:latin typeface="Arial" panose="020B0604020202020204" pitchFamily="34" charset="0"/>
                <a:cs typeface="Arial" panose="020B0604020202020204" pitchFamily="34" charset="0"/>
              </a:rPr>
              <a:t>التصرف كجهة رقابية مسؤولة</a:t>
            </a:r>
          </a:p>
          <a:p>
            <a:pPr marL="342900" indent="-342900" algn="just" rtl="1">
              <a:lnSpc>
                <a:spcPct val="150000"/>
              </a:lnSpc>
              <a:buFont typeface="Wingdings" pitchFamily="2" charset="2"/>
              <a:buChar char="ü"/>
            </a:pPr>
            <a:r>
              <a:rPr lang="ar-JO" sz="2000" dirty="0">
                <a:solidFill>
                  <a:schemeClr val="accent1">
                    <a:lumMod val="75000"/>
                  </a:schemeClr>
                </a:solidFill>
                <a:latin typeface="Arial" panose="020B0604020202020204" pitchFamily="34" charset="0"/>
                <a:cs typeface="Arial" panose="020B0604020202020204" pitchFamily="34" charset="0"/>
              </a:rPr>
              <a:t>تقديم مساحة لسماع وجهات النظر المختلفة</a:t>
            </a:r>
          </a:p>
          <a:p>
            <a:pPr marL="342900" indent="-342900" algn="just" rtl="1">
              <a:lnSpc>
                <a:spcPct val="150000"/>
              </a:lnSpc>
              <a:buFont typeface="Wingdings" pitchFamily="2" charset="2"/>
              <a:buChar char="ü"/>
            </a:pPr>
            <a:r>
              <a:rPr lang="ar-JO" sz="2000" dirty="0">
                <a:solidFill>
                  <a:schemeClr val="accent1">
                    <a:lumMod val="75000"/>
                  </a:schemeClr>
                </a:solidFill>
                <a:latin typeface="Arial" panose="020B0604020202020204" pitchFamily="34" charset="0"/>
                <a:cs typeface="Arial" panose="020B0604020202020204" pitchFamily="34" charset="0"/>
              </a:rPr>
              <a:t>التصرف بأخلاقيات ومساءلة ذاتية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600034" y="424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pic>
        <p:nvPicPr>
          <p:cNvPr id="4" name="Picture 3">
            <a:extLst>
              <a:ext uri="{FF2B5EF4-FFF2-40B4-BE49-F238E27FC236}">
                <a16:creationId xmlns:a16="http://schemas.microsoft.com/office/drawing/2014/main" id="{41A7B4AB-383A-4C4F-8963-FE2E8D2D458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9966" y="2600220"/>
            <a:ext cx="2597422" cy="2597422"/>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6526" y="1096317"/>
            <a:ext cx="11718948" cy="56844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634286" y="442549"/>
            <a:ext cx="8789599" cy="1307537"/>
          </a:xfrm>
          <a:prstGeom prst="rect">
            <a:avLst/>
          </a:prstGeom>
          <a:noFill/>
        </p:spPr>
        <p:txBody>
          <a:bodyPr wrap="square" rtlCol="0">
            <a:spAutoFit/>
          </a:bodyPr>
          <a:lstStyle/>
          <a:p>
            <a:pPr algn="r" rtl="1">
              <a:lnSpc>
                <a:spcPct val="150000"/>
              </a:lnSpc>
            </a:pPr>
            <a:r>
              <a:rPr lang="ar-SA" sz="2800" b="1" dirty="0">
                <a:solidFill>
                  <a:schemeClr val="accent1">
                    <a:lumMod val="75000"/>
                  </a:schemeClr>
                </a:solidFill>
                <a:latin typeface="Alexandria" charset="0"/>
                <a:cs typeface="+mj-cs"/>
              </a:rPr>
              <a:t>الأخلاقيات الإعلامية، الصحفية وأخلاقيات الصحافة الرقمية </a:t>
            </a:r>
            <a:endParaRPr lang="en-US" sz="2800" b="1" dirty="0">
              <a:solidFill>
                <a:schemeClr val="accent1">
                  <a:lumMod val="75000"/>
                </a:schemeClr>
              </a:solidFill>
              <a:latin typeface="Alexandria" charset="0"/>
              <a:cs typeface="+mj-cs"/>
            </a:endParaRPr>
          </a:p>
          <a:p>
            <a:pPr algn="r" rtl="1">
              <a:lnSpc>
                <a:spcPct val="150000"/>
              </a:lnSpc>
            </a:pPr>
            <a:endParaRPr lang="ar-JO" sz="2800" b="1" u="sng" dirty="0">
              <a:solidFill>
                <a:schemeClr val="accent1">
                  <a:lumMod val="75000"/>
                </a:schemeClr>
              </a:solidFill>
              <a:latin typeface="Alexandria" charset="0"/>
              <a:cs typeface="+mj-cs"/>
            </a:endParaRPr>
          </a:p>
        </p:txBody>
      </p:sp>
      <p:sp>
        <p:nvSpPr>
          <p:cNvPr id="5" name="Rectangle 4"/>
          <p:cNvSpPr/>
          <p:nvPr/>
        </p:nvSpPr>
        <p:spPr>
          <a:xfrm>
            <a:off x="768115" y="847917"/>
            <a:ext cx="955065" cy="8764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ea typeface="Roboto Light" panose="02000000000000000000" pitchFamily="2" charset="0"/>
            </a:endParaRPr>
          </a:p>
        </p:txBody>
      </p:sp>
      <p:sp>
        <p:nvSpPr>
          <p:cNvPr id="10" name="TextBox 9"/>
          <p:cNvSpPr txBox="1"/>
          <p:nvPr/>
        </p:nvSpPr>
        <p:spPr>
          <a:xfrm>
            <a:off x="972132" y="1096317"/>
            <a:ext cx="855851" cy="769441"/>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٠٣</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600034" y="424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graphicFrame>
        <p:nvGraphicFramePr>
          <p:cNvPr id="6" name="Diagram 5">
            <a:extLst>
              <a:ext uri="{FF2B5EF4-FFF2-40B4-BE49-F238E27FC236}">
                <a16:creationId xmlns:a16="http://schemas.microsoft.com/office/drawing/2014/main" id="{9FD09624-D2CC-4B40-9E06-788E18AFE89D}"/>
              </a:ext>
            </a:extLst>
          </p:cNvPr>
          <p:cNvGraphicFramePr/>
          <p:nvPr>
            <p:extLst>
              <p:ext uri="{D42A27DB-BD31-4B8C-83A1-F6EECF244321}">
                <p14:modId xmlns:p14="http://schemas.microsoft.com/office/powerpoint/2010/main" val="3342008180"/>
              </p:ext>
            </p:extLst>
          </p:nvPr>
        </p:nvGraphicFramePr>
        <p:xfrm>
          <a:off x="2352938" y="1229212"/>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02290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6698C6EA-7270-1D48-A6F4-021DC3552672}"/>
              </a:ext>
            </a:extLst>
          </p:cNvPr>
          <p:cNvPicPr>
            <a:picLocks noChangeAspect="1"/>
          </p:cNvPicPr>
          <p:nvPr/>
        </p:nvPicPr>
        <p:blipFill rotWithShape="1">
          <a:blip r:embed="rId2">
            <a:extLst>
              <a:ext uri="{28A0092B-C50C-407E-A947-70E740481C1C}">
                <a14:useLocalDpi xmlns:a14="http://schemas.microsoft.com/office/drawing/2010/main" val="0"/>
              </a:ext>
            </a:extLst>
          </a:blip>
          <a:srcRect t="8450"/>
          <a:stretch/>
        </p:blipFill>
        <p:spPr>
          <a:xfrm>
            <a:off x="-1" y="0"/>
            <a:ext cx="12192001" cy="6858000"/>
          </a:xfrm>
          <a:prstGeom prst="rect">
            <a:avLst/>
          </a:prstGeom>
        </p:spPr>
      </p:pic>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2305141" cy="1076343"/>
          </a:xfrm>
          <a:prstGeom prst="rect">
            <a:avLst/>
          </a:prstGeom>
        </p:spPr>
      </p:pic>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sp>
        <p:nvSpPr>
          <p:cNvPr id="18" name="TextBox 17">
            <a:extLst>
              <a:ext uri="{FF2B5EF4-FFF2-40B4-BE49-F238E27FC236}">
                <a16:creationId xmlns:a16="http://schemas.microsoft.com/office/drawing/2014/main" id="{48668F8C-60CA-7846-B3C6-B8DCEDFFFDF7}"/>
              </a:ext>
            </a:extLst>
          </p:cNvPr>
          <p:cNvSpPr txBox="1"/>
          <p:nvPr/>
        </p:nvSpPr>
        <p:spPr>
          <a:xfrm>
            <a:off x="348107" y="3731865"/>
            <a:ext cx="6489422" cy="2723823"/>
          </a:xfrm>
          <a:prstGeom prst="rect">
            <a:avLst/>
          </a:prstGeom>
          <a:noFill/>
        </p:spPr>
        <p:txBody>
          <a:bodyPr wrap="square" rtlCol="0">
            <a:spAutoFit/>
          </a:bodyPr>
          <a:lstStyle/>
          <a:p>
            <a:pPr algn="just" rtl="1">
              <a:lnSpc>
                <a:spcPct val="150000"/>
              </a:lnSpc>
            </a:pPr>
            <a:r>
              <a:rPr lang="ar-JO" dirty="0">
                <a:solidFill>
                  <a:srgbClr val="002060"/>
                </a:solidFill>
              </a:rPr>
              <a:t>الأخلاقيات الإعلامية والصحفية هي الأساس الذي تقوم عليه الممارسة الإعلامية المسؤولة، وهي تتطور في ظل البيئة الرقمية لتشمل قضايا جديدة تتعلق بالخصوصية، الذكاء الاصطناعي، وسرعة النشر. ومن هنا جاءت الحاجة إلى تطوير مفهوم خاص بـ"أخلاقيات الصحافة الرقمية" كامتداد حديث ومتخصص ضمن الإطار الأوسع لـ"الأخلاقيات الإعلامية.</a:t>
            </a:r>
          </a:p>
          <a:p>
            <a:endParaRPr lang="ar-JO" dirty="0"/>
          </a:p>
          <a:p>
            <a:endParaRPr lang="en-JO" dirty="0"/>
          </a:p>
        </p:txBody>
      </p:sp>
    </p:spTree>
    <p:extLst>
      <p:ext uri="{BB962C8B-B14F-4D97-AF65-F5344CB8AC3E}">
        <p14:creationId xmlns:p14="http://schemas.microsoft.com/office/powerpoint/2010/main" val="1088861290"/>
      </p:ext>
    </p:extLst>
  </p:cSld>
  <p:clrMapOvr>
    <a:masterClrMapping/>
  </p:clrMapOvr>
  <p:timing>
    <p:tnLst>
      <p:par>
        <p:cTn id="1" dur="indefinite" restart="never" nodeType="tmRoot">
          <p:childTnLst>
            <p:seq concurrent="1">
              <p:cTn id="2" repeatCount="indefinite" restart="whenNotActive" fill="hold" evtFilter="cancelBubble" nodeType="interactiveSeq">
                <p:stCondLst>
                  <p:cond delay="indefinite"/>
                  <p:cond evt="onBegin" delay="0">
                    <p:tn val="1"/>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0 0 L -0.37025 -0.24861" pathEditMode="relative" ptsTypes="AA">
                                      <p:cBhvr>
                                        <p:cTn id="6" dur="30000" fill="hold"/>
                                        <p:tgtEl>
                                          <p:spTgt spid="17"/>
                                        </p:tgtEl>
                                        <p:attrNameLst>
                                          <p:attrName>ppt_x</p:attrName>
                                          <p:attrName>ppt_y</p:attrName>
                                        </p:attrNameLst>
                                      </p:cBhvr>
                                    </p:animMotion>
                                  </p:childTnLst>
                                </p:cTn>
                              </p:par>
                              <p:par>
                                <p:cTn id="7" presetID="6" presetClass="emph" presetSubtype="0" accel="50000" decel="50000" fill="hold" nodeType="withEffect">
                                  <p:stCondLst>
                                    <p:cond delay="0"/>
                                  </p:stCondLst>
                                  <p:childTnLst>
                                    <p:animScale>
                                      <p:cBhvr>
                                        <p:cTn id="8" dur="30000" fill="hold"/>
                                        <p:tgtEl>
                                          <p:spTgt spid="17"/>
                                        </p:tgtEl>
                                      </p:cBhvr>
                                      <p:by x="150000" y="150000"/>
                                    </p:animScale>
                                  </p:childTnLst>
                                </p:cTn>
                              </p:par>
                            </p:childTnLst>
                          </p:cTn>
                        </p:par>
                        <p:par>
                          <p:cTn id="9" fill="hold">
                            <p:stCondLst>
                              <p:cond delay="30000"/>
                            </p:stCondLst>
                            <p:childTnLst>
                              <p:par>
                                <p:cTn id="10" presetID="0" presetClass="path" presetSubtype="0" accel="50000" decel="50000" fill="hold" nodeType="afterEffect">
                                  <p:stCondLst>
                                    <p:cond delay="5000"/>
                                  </p:stCondLst>
                                  <p:childTnLst>
                                    <p:animMotion origin="layout" path="M -0.37025 -0.24861 L 0 0" pathEditMode="relative" ptsTypes="AA">
                                      <p:cBhvr>
                                        <p:cTn id="11" dur="30000" fill="hold"/>
                                        <p:tgtEl>
                                          <p:spTgt spid="17"/>
                                        </p:tgtEl>
                                        <p:attrNameLst>
                                          <p:attrName>ppt_x</p:attrName>
                                          <p:attrName>ppt_y</p:attrName>
                                        </p:attrNameLst>
                                      </p:cBhvr>
                                    </p:animMotion>
                                  </p:childTnLst>
                                </p:cTn>
                              </p:par>
                              <p:par>
                                <p:cTn id="12" presetID="6" presetClass="emph" presetSubtype="0" accel="50000" decel="50000" fill="hold" nodeType="withEffect">
                                  <p:stCondLst>
                                    <p:cond delay="5000"/>
                                  </p:stCondLst>
                                  <p:childTnLst>
                                    <p:animScale>
                                      <p:cBhvr>
                                        <p:cTn id="13" dur="30000" fill="hold"/>
                                        <p:tgtEl>
                                          <p:spTgt spid="17"/>
                                        </p:tgtEl>
                                      </p:cBhvr>
                                      <p:by x="150000" y="150000"/>
                                      <p:to x="100000" y="100000"/>
                                    </p:animScale>
                                  </p:childTnLst>
                                </p:cTn>
                              </p:par>
                            </p:childTnLst>
                          </p:cTn>
                        </p:par>
                        <p:par>
                          <p:cTn id="14" fill="hold">
                            <p:stCondLst>
                              <p:cond delay="65000"/>
                            </p:stCondLst>
                            <p:childTnLst>
                              <p:par>
                                <p:cTn id="15" presetID="0" presetClass="path" presetSubtype="0" accel="50000" decel="50000" fill="hold" nodeType="afterEffect">
                                  <p:stCondLst>
                                    <p:cond delay="0"/>
                                  </p:stCondLst>
                                  <p:childTnLst>
                                    <p:animMotion origin="layout" path="M 0 0 L 0 0" pathEditMode="relative" ptsTypes="AA">
                                      <p:cBhvr>
                                        <p:cTn id="16" dur="5000" fill="hold"/>
                                        <p:tgtEl>
                                          <p:spTgt spid="17"/>
                                        </p:tgtEl>
                                        <p:attrNameLst>
                                          <p:attrName>ppt_x</p:attrName>
                                          <p:attrName>ppt_y</p:attrName>
                                        </p:attrNameLst>
                                      </p:cBhvr>
                                    </p:animMotion>
                                  </p:childTnLst>
                                </p:cTn>
                              </p:par>
                            </p:childTnLst>
                          </p:cTn>
                        </p:par>
                      </p:childTnLst>
                    </p:cTn>
                  </p:par>
                </p:childTnLst>
              </p:cTn>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9814"/>
            <a:ext cx="2305141" cy="1076343"/>
          </a:xfrm>
          <a:prstGeom prst="rect">
            <a:avLst/>
          </a:prstGeom>
        </p:spPr>
      </p:pic>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sp>
        <p:nvSpPr>
          <p:cNvPr id="13" name="Title 12">
            <a:extLst>
              <a:ext uri="{FF2B5EF4-FFF2-40B4-BE49-F238E27FC236}">
                <a16:creationId xmlns:a16="http://schemas.microsoft.com/office/drawing/2014/main" id="{EECE4C35-44DD-964C-9DBB-6857EFA497F0}"/>
              </a:ext>
            </a:extLst>
          </p:cNvPr>
          <p:cNvSpPr>
            <a:spLocks noGrp="1"/>
          </p:cNvSpPr>
          <p:nvPr>
            <p:ph type="title"/>
          </p:nvPr>
        </p:nvSpPr>
        <p:spPr>
          <a:xfrm>
            <a:off x="2305141" y="220652"/>
            <a:ext cx="7917032" cy="835877"/>
          </a:xfrm>
        </p:spPr>
        <p:txBody>
          <a:bodyPr anchor="t">
            <a:noAutofit/>
          </a:bodyPr>
          <a:lstStyle/>
          <a:p>
            <a:pPr algn="ctr" rtl="1"/>
            <a:r>
              <a:rPr lang="ar-JO" sz="2800" b="1" u="sng" dirty="0">
                <a:solidFill>
                  <a:srgbClr val="002060"/>
                </a:solidFill>
              </a:rPr>
              <a:t>لماذا نحتاج إلى أخلاقيات خاصة بالحملات الصحفية الإلكترونية؟</a:t>
            </a:r>
            <a:br>
              <a:rPr lang="ar-JO" sz="2800" b="1" u="sng" dirty="0">
                <a:solidFill>
                  <a:srgbClr val="002060"/>
                </a:solidFill>
              </a:rPr>
            </a:br>
            <a:endParaRPr lang="en-JO" sz="2800" b="1" u="sng" dirty="0">
              <a:solidFill>
                <a:srgbClr val="002060"/>
              </a:solidFill>
            </a:endParaRPr>
          </a:p>
        </p:txBody>
      </p:sp>
      <p:sp>
        <p:nvSpPr>
          <p:cNvPr id="14" name="Content Placeholder 13">
            <a:extLst>
              <a:ext uri="{FF2B5EF4-FFF2-40B4-BE49-F238E27FC236}">
                <a16:creationId xmlns:a16="http://schemas.microsoft.com/office/drawing/2014/main" id="{E819DC72-6048-7A4F-8EC7-884F666DD1F8}"/>
              </a:ext>
            </a:extLst>
          </p:cNvPr>
          <p:cNvSpPr>
            <a:spLocks noGrp="1"/>
          </p:cNvSpPr>
          <p:nvPr>
            <p:ph idx="1"/>
          </p:nvPr>
        </p:nvSpPr>
        <p:spPr>
          <a:xfrm>
            <a:off x="286603" y="928048"/>
            <a:ext cx="11696131" cy="5811703"/>
          </a:xfrm>
        </p:spPr>
        <p:txBody>
          <a:bodyPr>
            <a:normAutofit/>
          </a:bodyPr>
          <a:lstStyle/>
          <a:p>
            <a:pPr marL="228600" indent="-228600" algn="just" defTabSz="914400" rtl="1" eaLnBrk="1" latinLnBrk="0" hangingPunct="1">
              <a:lnSpc>
                <a:spcPct val="150000"/>
              </a:lnSpc>
              <a:spcBef>
                <a:spcPts val="1000"/>
              </a:spcBef>
              <a:buFont typeface="Arial" panose="020B0604020202020204" pitchFamily="34" charset="0"/>
              <a:buChar char="•"/>
            </a:pPr>
            <a:r>
              <a:rPr lang="ar-JO" sz="2000" b="1" u="sng" dirty="0">
                <a:solidFill>
                  <a:srgbClr val="002060"/>
                </a:solidFill>
              </a:rPr>
              <a:t> السرعة الفائقة في النشر والتداول</a:t>
            </a:r>
          </a:p>
          <a:p>
            <a:pPr marL="0" indent="0" algn="just" defTabSz="914400" rtl="1" eaLnBrk="1" latinLnBrk="0" hangingPunct="1">
              <a:lnSpc>
                <a:spcPct val="150000"/>
              </a:lnSpc>
              <a:spcBef>
                <a:spcPts val="1000"/>
              </a:spcBef>
              <a:buNone/>
            </a:pPr>
            <a:r>
              <a:rPr lang="ar-JO" sz="2000" dirty="0"/>
              <a:t>في الصحافة الرقمية، قد تُنشر الأخبار خلال ثوانٍ دون تدقيق كافٍ، مما يزيد احتمالية نشر معلومات خاطئة أو مضللة.</a:t>
            </a:r>
          </a:p>
          <a:p>
            <a:pPr algn="just" rtl="1">
              <a:lnSpc>
                <a:spcPct val="150000"/>
              </a:lnSpc>
            </a:pPr>
            <a:r>
              <a:rPr lang="ar-JO" sz="2000" b="1" u="sng" dirty="0">
                <a:solidFill>
                  <a:srgbClr val="002060"/>
                </a:solidFill>
              </a:rPr>
              <a:t>سهولة التضليل والتلاعب بالمحتوى</a:t>
            </a:r>
          </a:p>
          <a:p>
            <a:pPr marL="0" indent="0" algn="just" defTabSz="914400" rtl="1" eaLnBrk="1" latinLnBrk="0" hangingPunct="1">
              <a:lnSpc>
                <a:spcPct val="150000"/>
              </a:lnSpc>
              <a:spcBef>
                <a:spcPts val="1000"/>
              </a:spcBef>
              <a:buNone/>
            </a:pPr>
            <a:r>
              <a:rPr lang="ar-JO" sz="2000" dirty="0"/>
              <a:t>البيئة الرقمية تتيح تعديل الصور، تركيب الفيديوهات (مثل</a:t>
            </a:r>
            <a:r>
              <a:rPr lang="en-US" sz="2000" dirty="0"/>
              <a:t>deepfakes </a:t>
            </a:r>
            <a:r>
              <a:rPr lang="ar-JO" sz="2000" dirty="0"/>
              <a:t>وفبركة الوثائق، مما يهدد المصداقية الصحفية ويحتاج ضوابط واضحة.</a:t>
            </a:r>
          </a:p>
          <a:p>
            <a:pPr algn="just" rtl="1">
              <a:lnSpc>
                <a:spcPct val="150000"/>
              </a:lnSpc>
            </a:pPr>
            <a:r>
              <a:rPr lang="ar-JO" sz="2000" b="1" u="sng" dirty="0">
                <a:solidFill>
                  <a:srgbClr val="002060"/>
                </a:solidFill>
              </a:rPr>
              <a:t>غموض حدود المسؤولية على المنصات الرقمية</a:t>
            </a:r>
          </a:p>
          <a:p>
            <a:pPr marL="0" indent="0" algn="just" defTabSz="914400" rtl="1" eaLnBrk="1" latinLnBrk="0" hangingPunct="1">
              <a:lnSpc>
                <a:spcPct val="150000"/>
              </a:lnSpc>
              <a:spcBef>
                <a:spcPts val="1000"/>
              </a:spcBef>
              <a:buNone/>
            </a:pPr>
            <a:r>
              <a:rPr lang="ar-JO" sz="2000" dirty="0"/>
              <a:t>هل يتحمل الصحفي أو المؤسسة مسؤولية المحتوى المُعاد نشره أو التعليقات المسيئة؟ هذه الأسئلة الأخلاقية تزداد تعقيدًا في الصحافة الرقمية.</a:t>
            </a:r>
          </a:p>
          <a:p>
            <a:pPr marL="228600" indent="-228600" algn="just" defTabSz="914400" rtl="1" eaLnBrk="1" latinLnBrk="0" hangingPunct="1">
              <a:lnSpc>
                <a:spcPct val="150000"/>
              </a:lnSpc>
              <a:spcBef>
                <a:spcPts val="1000"/>
              </a:spcBef>
              <a:buFont typeface="Arial" panose="020B0604020202020204" pitchFamily="34" charset="0"/>
              <a:buChar char="•"/>
            </a:pPr>
            <a:r>
              <a:rPr lang="ar-JO" sz="2000" b="1" u="sng" dirty="0">
                <a:solidFill>
                  <a:srgbClr val="002060"/>
                </a:solidFill>
              </a:rPr>
              <a:t>التفاعل المباشر مع الجمهور </a:t>
            </a:r>
            <a:r>
              <a:rPr lang="en-US" sz="2000" b="1" u="sng" dirty="0">
                <a:solidFill>
                  <a:srgbClr val="002060"/>
                </a:solidFill>
              </a:rPr>
              <a:t>Audience as publishers</a:t>
            </a:r>
          </a:p>
          <a:p>
            <a:pPr marL="0" indent="0" algn="just" defTabSz="914400" rtl="1" eaLnBrk="1" latinLnBrk="0" hangingPunct="1">
              <a:lnSpc>
                <a:spcPct val="150000"/>
              </a:lnSpc>
              <a:spcBef>
                <a:spcPts val="1000"/>
              </a:spcBef>
              <a:buNone/>
            </a:pPr>
            <a:r>
              <a:rPr lang="ar-JO" sz="2000" dirty="0"/>
              <a:t>المتابعون يُعيدون النشر، يعلّقون، ويوجّهون النقاش، مما يحوّل الصحافة من عملية خطية إلى شبكة تفاعلية تتطلب مزيدًا من الشفافية والوعي الأخلاقي.</a:t>
            </a:r>
            <a:endParaRPr lang="en-JO" sz="2000" dirty="0"/>
          </a:p>
        </p:txBody>
      </p:sp>
    </p:spTree>
    <p:extLst>
      <p:ext uri="{BB962C8B-B14F-4D97-AF65-F5344CB8AC3E}">
        <p14:creationId xmlns:p14="http://schemas.microsoft.com/office/powerpoint/2010/main" val="39202015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9814"/>
            <a:ext cx="2305141" cy="1076343"/>
          </a:xfrm>
          <a:prstGeom prst="rect">
            <a:avLst/>
          </a:prstGeom>
        </p:spPr>
      </p:pic>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sp>
        <p:nvSpPr>
          <p:cNvPr id="13" name="Title 12">
            <a:extLst>
              <a:ext uri="{FF2B5EF4-FFF2-40B4-BE49-F238E27FC236}">
                <a16:creationId xmlns:a16="http://schemas.microsoft.com/office/drawing/2014/main" id="{EECE4C35-44DD-964C-9DBB-6857EFA497F0}"/>
              </a:ext>
            </a:extLst>
          </p:cNvPr>
          <p:cNvSpPr>
            <a:spLocks noGrp="1"/>
          </p:cNvSpPr>
          <p:nvPr>
            <p:ph type="title"/>
          </p:nvPr>
        </p:nvSpPr>
        <p:spPr>
          <a:xfrm>
            <a:off x="2142699" y="168276"/>
            <a:ext cx="8379726" cy="691404"/>
          </a:xfrm>
        </p:spPr>
        <p:txBody>
          <a:bodyPr anchor="t">
            <a:noAutofit/>
          </a:bodyPr>
          <a:lstStyle/>
          <a:p>
            <a:pPr algn="ctr" rtl="1"/>
            <a:r>
              <a:rPr lang="ar-JO" sz="2800" b="1" u="sng" dirty="0">
                <a:solidFill>
                  <a:srgbClr val="002060"/>
                </a:solidFill>
              </a:rPr>
              <a:t>لماذا نحتاج إلى أخلاقيات خاصة بالحملات الصحفية الإلكترونية؟</a:t>
            </a:r>
            <a:br>
              <a:rPr lang="ar-JO" sz="2800" b="1" u="sng" dirty="0">
                <a:solidFill>
                  <a:srgbClr val="002060"/>
                </a:solidFill>
              </a:rPr>
            </a:br>
            <a:endParaRPr lang="en-JO" sz="2800" b="1" u="sng" dirty="0">
              <a:solidFill>
                <a:srgbClr val="002060"/>
              </a:solidFill>
            </a:endParaRPr>
          </a:p>
        </p:txBody>
      </p:sp>
      <p:sp>
        <p:nvSpPr>
          <p:cNvPr id="14" name="Content Placeholder 13">
            <a:extLst>
              <a:ext uri="{FF2B5EF4-FFF2-40B4-BE49-F238E27FC236}">
                <a16:creationId xmlns:a16="http://schemas.microsoft.com/office/drawing/2014/main" id="{E819DC72-6048-7A4F-8EC7-884F666DD1F8}"/>
              </a:ext>
            </a:extLst>
          </p:cNvPr>
          <p:cNvSpPr>
            <a:spLocks noGrp="1"/>
          </p:cNvSpPr>
          <p:nvPr>
            <p:ph idx="1"/>
          </p:nvPr>
        </p:nvSpPr>
        <p:spPr>
          <a:xfrm>
            <a:off x="286603" y="859680"/>
            <a:ext cx="11696131" cy="5880071"/>
          </a:xfrm>
        </p:spPr>
        <p:txBody>
          <a:bodyPr>
            <a:normAutofit/>
          </a:bodyPr>
          <a:lstStyle/>
          <a:p>
            <a:pPr marL="228600" indent="-228600" algn="just" defTabSz="914400" rtl="1" eaLnBrk="1" latinLnBrk="0" hangingPunct="1">
              <a:lnSpc>
                <a:spcPct val="150000"/>
              </a:lnSpc>
              <a:spcBef>
                <a:spcPts val="1000"/>
              </a:spcBef>
              <a:buFont typeface="Arial" panose="020B0604020202020204" pitchFamily="34" charset="0"/>
              <a:buChar char="•"/>
            </a:pPr>
            <a:r>
              <a:rPr lang="ar-JO" sz="2000" b="1" u="sng" dirty="0">
                <a:solidFill>
                  <a:srgbClr val="002060"/>
                </a:solidFill>
              </a:rPr>
              <a:t>تداخل الأدوار بين الصحفي والمؤثر والمستخدم العادي</a:t>
            </a:r>
          </a:p>
          <a:p>
            <a:pPr marL="0" indent="0" algn="just" defTabSz="914400" rtl="1" eaLnBrk="1" latinLnBrk="0" hangingPunct="1">
              <a:lnSpc>
                <a:spcPct val="150000"/>
              </a:lnSpc>
              <a:spcBef>
                <a:spcPts val="1000"/>
              </a:spcBef>
              <a:buNone/>
            </a:pPr>
            <a:r>
              <a:rPr lang="ar-JO" sz="2000" dirty="0"/>
              <a:t>في العالم الرقمي، قد لا يكون من السهل تمييز الصحفي المحترف عن المدون أو المؤثر أو المواطن الصحفي، مما يجعل الحاجة للأخلاقيات أكثر إلحاحًا لضبط السلوك الإعلامي.</a:t>
            </a:r>
          </a:p>
          <a:p>
            <a:pPr algn="just" rtl="1">
              <a:lnSpc>
                <a:spcPct val="150000"/>
              </a:lnSpc>
            </a:pPr>
            <a:r>
              <a:rPr lang="ar-JO" sz="2000" b="1" u="sng" dirty="0">
                <a:solidFill>
                  <a:srgbClr val="002060"/>
                </a:solidFill>
              </a:rPr>
              <a:t> المخاطر المتزايدة على الخصوصية والبيانات</a:t>
            </a:r>
          </a:p>
          <a:p>
            <a:pPr marL="0" indent="0" algn="just" defTabSz="914400" rtl="1" eaLnBrk="1" latinLnBrk="0" hangingPunct="1">
              <a:lnSpc>
                <a:spcPct val="150000"/>
              </a:lnSpc>
              <a:spcBef>
                <a:spcPts val="1000"/>
              </a:spcBef>
              <a:buNone/>
            </a:pPr>
            <a:r>
              <a:rPr lang="ar-JO" sz="2000" dirty="0"/>
              <a:t>الصحفيون يتعاملون مع بيانات حساسة (مصادر، صور، محادثات...)، وقد تُستغل أو تُسرّب في البيئة الرقمية، مما يتطلب معايير لحمايتها.</a:t>
            </a:r>
          </a:p>
          <a:p>
            <a:pPr algn="just" rtl="1">
              <a:lnSpc>
                <a:spcPct val="150000"/>
              </a:lnSpc>
            </a:pPr>
            <a:r>
              <a:rPr lang="ar-JO" sz="2000" b="1" u="sng" dirty="0">
                <a:solidFill>
                  <a:srgbClr val="002060"/>
                </a:solidFill>
              </a:rPr>
              <a:t>غياب المرجعيات القانونية أحيانًا أو تأخر التشريعات</a:t>
            </a:r>
          </a:p>
          <a:p>
            <a:pPr marL="0" indent="0" algn="just" defTabSz="914400" rtl="1" eaLnBrk="1" latinLnBrk="0" hangingPunct="1">
              <a:lnSpc>
                <a:spcPct val="150000"/>
              </a:lnSpc>
              <a:spcBef>
                <a:spcPts val="1000"/>
              </a:spcBef>
              <a:buNone/>
            </a:pPr>
            <a:r>
              <a:rPr lang="ar-JO" sz="2000" dirty="0"/>
              <a:t>الصحافة الرقمية تتطور أسرع من قدرة التشريعات على المواكبة، ما يجعل المرجعية الأخلاقية ضرورة مهنية لتقليل الأضرار.</a:t>
            </a:r>
          </a:p>
          <a:p>
            <a:pPr algn="just" rtl="1">
              <a:lnSpc>
                <a:spcPct val="150000"/>
              </a:lnSpc>
            </a:pPr>
            <a:r>
              <a:rPr lang="ar-JO" sz="2000" b="1" u="sng" dirty="0">
                <a:solidFill>
                  <a:srgbClr val="002060"/>
                </a:solidFill>
              </a:rPr>
              <a:t> التضارب بين التفاعلية والمهنية</a:t>
            </a:r>
          </a:p>
          <a:p>
            <a:pPr marL="0" indent="0" algn="just" defTabSz="914400" rtl="1" eaLnBrk="1" latinLnBrk="0" hangingPunct="1">
              <a:lnSpc>
                <a:spcPct val="150000"/>
              </a:lnSpc>
              <a:spcBef>
                <a:spcPts val="1000"/>
              </a:spcBef>
              <a:buNone/>
            </a:pPr>
            <a:r>
              <a:rPr lang="ar-JO" sz="2000" dirty="0"/>
              <a:t>ضغوط نسب المشاهدة </a:t>
            </a:r>
            <a:r>
              <a:rPr lang="en-US" sz="2000" dirty="0"/>
              <a:t>Views </a:t>
            </a:r>
            <a:r>
              <a:rPr lang="ar-JO" sz="2000" dirty="0"/>
              <a:t>والتفاعل </a:t>
            </a:r>
            <a:r>
              <a:rPr lang="en-US" sz="2000" dirty="0"/>
              <a:t> Likes</a:t>
            </a:r>
            <a:r>
              <a:rPr lang="ar-JO" sz="2000" dirty="0"/>
              <a:t>والمشاركة</a:t>
            </a:r>
            <a:r>
              <a:rPr lang="en-US" sz="2000" dirty="0"/>
              <a:t> Shares </a:t>
            </a:r>
            <a:r>
              <a:rPr lang="ar-JO" sz="2000" dirty="0"/>
              <a:t>قد تدفع المؤسسات لممارسات غير مهنية مثل "العناوين الصادمة" أو التلاعب بالعواطف.</a:t>
            </a:r>
            <a:endParaRPr lang="en-JO" sz="2000" dirty="0"/>
          </a:p>
        </p:txBody>
      </p:sp>
    </p:spTree>
    <p:extLst>
      <p:ext uri="{BB962C8B-B14F-4D97-AF65-F5344CB8AC3E}">
        <p14:creationId xmlns:p14="http://schemas.microsoft.com/office/powerpoint/2010/main" val="26145257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9814"/>
            <a:ext cx="2305141" cy="1076343"/>
          </a:xfrm>
          <a:prstGeom prst="rect">
            <a:avLst/>
          </a:prstGeom>
        </p:spPr>
      </p:pic>
      <p:sp>
        <p:nvSpPr>
          <p:cNvPr id="4" name="Title 3">
            <a:extLst>
              <a:ext uri="{FF2B5EF4-FFF2-40B4-BE49-F238E27FC236}">
                <a16:creationId xmlns:a16="http://schemas.microsoft.com/office/drawing/2014/main" id="{7FD30AC7-1DFF-0744-AA01-B505F4F4EEF9}"/>
              </a:ext>
            </a:extLst>
          </p:cNvPr>
          <p:cNvSpPr>
            <a:spLocks noGrp="1"/>
          </p:cNvSpPr>
          <p:nvPr>
            <p:ph type="title"/>
          </p:nvPr>
        </p:nvSpPr>
        <p:spPr>
          <a:xfrm>
            <a:off x="2737411" y="264186"/>
            <a:ext cx="6898513" cy="792343"/>
          </a:xfrm>
        </p:spPr>
        <p:txBody>
          <a:bodyPr>
            <a:normAutofit/>
          </a:bodyPr>
          <a:lstStyle/>
          <a:p>
            <a:pPr algn="ctr"/>
            <a:r>
              <a:rPr lang="ar-JO" sz="2800" b="1" i="0" u="sng" strike="noStrike" dirty="0">
                <a:solidFill>
                  <a:schemeClr val="accent1">
                    <a:lumMod val="50000"/>
                  </a:schemeClr>
                </a:solidFill>
                <a:effectLst/>
              </a:rPr>
              <a:t>مفاهيم أساسية في الحملات الصحفية الرقمية</a:t>
            </a:r>
          </a:p>
        </p:txBody>
      </p:sp>
      <p:sp>
        <p:nvSpPr>
          <p:cNvPr id="2" name="Content Placeholder 1">
            <a:extLst>
              <a:ext uri="{FF2B5EF4-FFF2-40B4-BE49-F238E27FC236}">
                <a16:creationId xmlns:a16="http://schemas.microsoft.com/office/drawing/2014/main" id="{0606DFDE-2FEB-9246-A409-45946A255EEE}"/>
              </a:ext>
            </a:extLst>
          </p:cNvPr>
          <p:cNvSpPr>
            <a:spLocks noGrp="1"/>
          </p:cNvSpPr>
          <p:nvPr>
            <p:ph sz="half" idx="2"/>
          </p:nvPr>
        </p:nvSpPr>
        <p:spPr>
          <a:xfrm>
            <a:off x="300942" y="1157468"/>
            <a:ext cx="11771453" cy="5582284"/>
          </a:xfrm>
        </p:spPr>
        <p:txBody>
          <a:bodyPr>
            <a:normAutofit/>
          </a:bodyPr>
          <a:lstStyle/>
          <a:p>
            <a:pPr algn="just" rtl="1">
              <a:lnSpc>
                <a:spcPct val="150000"/>
              </a:lnSpc>
              <a:buFont typeface="Wingdings" pitchFamily="2" charset="2"/>
              <a:buChar char="q"/>
            </a:pPr>
            <a:r>
              <a:rPr lang="ar-JO" sz="2400" b="1" i="0" u="sng" strike="noStrike" dirty="0">
                <a:solidFill>
                  <a:schemeClr val="accent1"/>
                </a:solidFill>
                <a:effectLst/>
              </a:rPr>
              <a:t>الصحافة الرقمية </a:t>
            </a:r>
            <a:r>
              <a:rPr lang="en-US" sz="2400" b="1" i="0" u="sng" strike="noStrike" dirty="0">
                <a:solidFill>
                  <a:schemeClr val="accent1"/>
                </a:solidFill>
                <a:effectLst/>
              </a:rPr>
              <a:t>Digital Journalism:</a:t>
            </a:r>
          </a:p>
          <a:p>
            <a:pPr marL="0" indent="0" algn="just" rtl="1">
              <a:lnSpc>
                <a:spcPct val="150000"/>
              </a:lnSpc>
              <a:buNone/>
            </a:pPr>
            <a:r>
              <a:rPr lang="ar-JO" sz="2400" i="0" strike="noStrike" dirty="0">
                <a:solidFill>
                  <a:srgbClr val="000000"/>
                </a:solidFill>
                <a:effectLst/>
              </a:rPr>
              <a:t>هي نوع من الصحافة يعتمد على التقنيات الرقمية في جمع المعلومات، إنتاج المحتوى، ونشره عبر الإنترنت، مثل المواقع الإخبارية، المدونات، ومنصات التواصل الاجتماعي.</a:t>
            </a:r>
          </a:p>
          <a:p>
            <a:pPr algn="r" defTabSz="914400" rtl="1" eaLnBrk="1" latinLnBrk="0" hangingPunct="1">
              <a:lnSpc>
                <a:spcPct val="90000"/>
              </a:lnSpc>
              <a:spcBef>
                <a:spcPts val="1000"/>
              </a:spcBef>
              <a:buFont typeface="Wingdings" pitchFamily="2" charset="2"/>
              <a:buChar char="q"/>
            </a:pPr>
            <a:r>
              <a:rPr lang="ar-JO" sz="2400" b="1" u="sng" dirty="0">
                <a:solidFill>
                  <a:schemeClr val="accent1"/>
                </a:solidFill>
              </a:rPr>
              <a:t>العناوين المضللة </a:t>
            </a:r>
            <a:r>
              <a:rPr lang="en-US" sz="2400" b="1" u="sng" dirty="0">
                <a:solidFill>
                  <a:schemeClr val="accent1"/>
                </a:solidFill>
              </a:rPr>
              <a:t>Clickbait</a:t>
            </a:r>
            <a:r>
              <a:rPr lang="ar-SA" sz="2400" b="1" u="sng" dirty="0">
                <a:solidFill>
                  <a:schemeClr val="accent1"/>
                </a:solidFill>
              </a:rPr>
              <a:t> </a:t>
            </a:r>
            <a:r>
              <a:rPr lang="en-US" sz="2400" b="1" u="sng" dirty="0">
                <a:solidFill>
                  <a:schemeClr val="accent1"/>
                </a:solidFill>
              </a:rPr>
              <a:t>:</a:t>
            </a:r>
          </a:p>
          <a:p>
            <a:pPr marL="0" indent="0" algn="r" defTabSz="914400" rtl="1" eaLnBrk="1" latinLnBrk="0" hangingPunct="1">
              <a:lnSpc>
                <a:spcPct val="150000"/>
              </a:lnSpc>
              <a:spcBef>
                <a:spcPts val="1000"/>
              </a:spcBef>
              <a:buNone/>
            </a:pPr>
            <a:r>
              <a:rPr lang="ar-JO" sz="2400" dirty="0"/>
              <a:t>هي عناوين تهدف إلى جذب انتباه المستخدم وتشجيعه على النقر، غالبًا عن طريق المبالغة أو الغموض أو الإيحاء بمعلومة مثيرة لا يعكسها مضمون المحتوى الحقيقي.</a:t>
            </a:r>
            <a:endParaRPr lang="en-US" sz="2400" dirty="0"/>
          </a:p>
          <a:p>
            <a:pPr marL="0" indent="0" algn="r" defTabSz="914400" rtl="1" eaLnBrk="1" latinLnBrk="0" hangingPunct="1">
              <a:lnSpc>
                <a:spcPct val="150000"/>
              </a:lnSpc>
              <a:spcBef>
                <a:spcPts val="1000"/>
              </a:spcBef>
              <a:buNone/>
            </a:pPr>
            <a:endParaRPr lang="ar-JO" sz="2400" dirty="0"/>
          </a:p>
        </p:txBody>
      </p:sp>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pic>
        <p:nvPicPr>
          <p:cNvPr id="16" name="Picture 15">
            <a:extLst>
              <a:ext uri="{FF2B5EF4-FFF2-40B4-BE49-F238E27FC236}">
                <a16:creationId xmlns:a16="http://schemas.microsoft.com/office/drawing/2014/main" id="{F44299CA-BFE4-754B-886B-3FBE705411F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5343" y="4694830"/>
            <a:ext cx="10631606" cy="2135879"/>
          </a:xfrm>
          <a:prstGeom prst="rect">
            <a:avLst/>
          </a:prstGeom>
        </p:spPr>
      </p:pic>
    </p:spTree>
    <p:extLst>
      <p:ext uri="{BB962C8B-B14F-4D97-AF65-F5344CB8AC3E}">
        <p14:creationId xmlns:p14="http://schemas.microsoft.com/office/powerpoint/2010/main" val="41122991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9814"/>
            <a:ext cx="2305141" cy="1076343"/>
          </a:xfrm>
          <a:prstGeom prst="rect">
            <a:avLst/>
          </a:prstGeom>
        </p:spPr>
      </p:pic>
      <p:sp>
        <p:nvSpPr>
          <p:cNvPr id="4" name="Title 3">
            <a:extLst>
              <a:ext uri="{FF2B5EF4-FFF2-40B4-BE49-F238E27FC236}">
                <a16:creationId xmlns:a16="http://schemas.microsoft.com/office/drawing/2014/main" id="{7FD30AC7-1DFF-0744-AA01-B505F4F4EEF9}"/>
              </a:ext>
            </a:extLst>
          </p:cNvPr>
          <p:cNvSpPr>
            <a:spLocks noGrp="1"/>
          </p:cNvSpPr>
          <p:nvPr>
            <p:ph type="title"/>
          </p:nvPr>
        </p:nvSpPr>
        <p:spPr>
          <a:xfrm>
            <a:off x="2597789" y="45570"/>
            <a:ext cx="6898513" cy="792343"/>
          </a:xfrm>
        </p:spPr>
        <p:txBody>
          <a:bodyPr>
            <a:normAutofit/>
          </a:bodyPr>
          <a:lstStyle/>
          <a:p>
            <a:pPr algn="ctr"/>
            <a:r>
              <a:rPr lang="ar-JO" sz="2800" b="1" i="0" u="sng" strike="noStrike" dirty="0">
                <a:solidFill>
                  <a:schemeClr val="accent1">
                    <a:lumMod val="50000"/>
                  </a:schemeClr>
                </a:solidFill>
                <a:effectLst/>
              </a:rPr>
              <a:t>مفاهيم أساسية في الحملات الصحفية الرقمية</a:t>
            </a:r>
          </a:p>
        </p:txBody>
      </p:sp>
      <p:sp>
        <p:nvSpPr>
          <p:cNvPr id="2" name="Content Placeholder 1">
            <a:extLst>
              <a:ext uri="{FF2B5EF4-FFF2-40B4-BE49-F238E27FC236}">
                <a16:creationId xmlns:a16="http://schemas.microsoft.com/office/drawing/2014/main" id="{0606DFDE-2FEB-9246-A409-45946A255EEE}"/>
              </a:ext>
            </a:extLst>
          </p:cNvPr>
          <p:cNvSpPr>
            <a:spLocks noGrp="1"/>
          </p:cNvSpPr>
          <p:nvPr>
            <p:ph sz="half" idx="2"/>
          </p:nvPr>
        </p:nvSpPr>
        <p:spPr>
          <a:xfrm>
            <a:off x="300942" y="837913"/>
            <a:ext cx="11771453" cy="2591087"/>
          </a:xfrm>
        </p:spPr>
        <p:txBody>
          <a:bodyPr>
            <a:normAutofit/>
          </a:bodyPr>
          <a:lstStyle/>
          <a:p>
            <a:pPr algn="r" defTabSz="914400" rtl="1" eaLnBrk="1" latinLnBrk="0" hangingPunct="1">
              <a:lnSpc>
                <a:spcPct val="150000"/>
              </a:lnSpc>
              <a:spcBef>
                <a:spcPts val="1000"/>
              </a:spcBef>
              <a:buFont typeface="Wingdings" pitchFamily="2" charset="2"/>
              <a:buChar char="q"/>
            </a:pPr>
            <a:r>
              <a:rPr lang="ar-JO" sz="2400" b="1" u="sng" dirty="0">
                <a:solidFill>
                  <a:schemeClr val="accent1"/>
                </a:solidFill>
              </a:rPr>
              <a:t>التزييف العميق </a:t>
            </a:r>
            <a:r>
              <a:rPr lang="en-US" sz="2400" b="1" u="sng" dirty="0">
                <a:solidFill>
                  <a:schemeClr val="accent1"/>
                </a:solidFill>
              </a:rPr>
              <a:t>Deepfake:</a:t>
            </a:r>
          </a:p>
          <a:p>
            <a:pPr marL="0" indent="0" algn="r" defTabSz="914400" rtl="1" eaLnBrk="1" latinLnBrk="0" hangingPunct="1">
              <a:lnSpc>
                <a:spcPct val="150000"/>
              </a:lnSpc>
              <a:spcBef>
                <a:spcPts val="1000"/>
              </a:spcBef>
              <a:buNone/>
            </a:pPr>
            <a:r>
              <a:rPr lang="ar-JO" sz="2400" dirty="0"/>
              <a:t>تقنية تعتمد على الذكاء الاصطناعي لإنشاء فيديوهات أو صور أو أصوات مزيفة بشكل يصعب كشفه، وتُظهر أشخاصًا يقولون أو يفعلون أشياء لم تحدث أبدًا.</a:t>
            </a:r>
            <a:endParaRPr lang="en-US" sz="2400" dirty="0"/>
          </a:p>
          <a:p>
            <a:pPr marL="0" indent="0" algn="r" defTabSz="914400" rtl="1" eaLnBrk="1" latinLnBrk="0" hangingPunct="1">
              <a:lnSpc>
                <a:spcPct val="150000"/>
              </a:lnSpc>
              <a:spcBef>
                <a:spcPts val="1000"/>
              </a:spcBef>
              <a:buNone/>
            </a:pPr>
            <a:r>
              <a:rPr lang="ar-JO" sz="2400" dirty="0"/>
              <a:t>⚠️ تُستخدم أحيانًا لأغراض تضليلية خطيرة في السياسة، الإعلام، أو الإساءة الشخصية.</a:t>
            </a:r>
          </a:p>
          <a:p>
            <a:pPr marL="0" indent="0" algn="r" defTabSz="914400" rtl="1" eaLnBrk="1" latinLnBrk="0" hangingPunct="1">
              <a:lnSpc>
                <a:spcPct val="150000"/>
              </a:lnSpc>
              <a:spcBef>
                <a:spcPts val="1000"/>
              </a:spcBef>
              <a:buNone/>
            </a:pPr>
            <a:endParaRPr lang="en-US" sz="2400" dirty="0"/>
          </a:p>
          <a:p>
            <a:pPr marL="0" indent="0" algn="r" defTabSz="914400" rtl="1" eaLnBrk="1" latinLnBrk="0" hangingPunct="1">
              <a:lnSpc>
                <a:spcPct val="150000"/>
              </a:lnSpc>
              <a:spcBef>
                <a:spcPts val="1000"/>
              </a:spcBef>
              <a:buNone/>
            </a:pPr>
            <a:endParaRPr lang="en-JO" sz="2400" dirty="0"/>
          </a:p>
        </p:txBody>
      </p:sp>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pic>
        <p:nvPicPr>
          <p:cNvPr id="6" name="Picture 5">
            <a:extLst>
              <a:ext uri="{FF2B5EF4-FFF2-40B4-BE49-F238E27FC236}">
                <a16:creationId xmlns:a16="http://schemas.microsoft.com/office/drawing/2014/main" id="{5DE4F79B-D457-994B-930D-5BB7010898A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82231" y="3548418"/>
            <a:ext cx="6766735" cy="3309582"/>
          </a:xfrm>
          <a:prstGeom prst="rect">
            <a:avLst/>
          </a:prstGeom>
        </p:spPr>
      </p:pic>
    </p:spTree>
    <p:extLst>
      <p:ext uri="{BB962C8B-B14F-4D97-AF65-F5344CB8AC3E}">
        <p14:creationId xmlns:p14="http://schemas.microsoft.com/office/powerpoint/2010/main" val="20638669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9814"/>
            <a:ext cx="2305141" cy="1076343"/>
          </a:xfrm>
          <a:prstGeom prst="rect">
            <a:avLst/>
          </a:prstGeom>
        </p:spPr>
      </p:pic>
      <p:sp>
        <p:nvSpPr>
          <p:cNvPr id="4" name="Title 3">
            <a:extLst>
              <a:ext uri="{FF2B5EF4-FFF2-40B4-BE49-F238E27FC236}">
                <a16:creationId xmlns:a16="http://schemas.microsoft.com/office/drawing/2014/main" id="{7FD30AC7-1DFF-0744-AA01-B505F4F4EEF9}"/>
              </a:ext>
            </a:extLst>
          </p:cNvPr>
          <p:cNvSpPr>
            <a:spLocks noGrp="1"/>
          </p:cNvSpPr>
          <p:nvPr>
            <p:ph type="title"/>
          </p:nvPr>
        </p:nvSpPr>
        <p:spPr>
          <a:xfrm>
            <a:off x="2764707" y="122186"/>
            <a:ext cx="6898513" cy="792343"/>
          </a:xfrm>
        </p:spPr>
        <p:txBody>
          <a:bodyPr>
            <a:normAutofit/>
          </a:bodyPr>
          <a:lstStyle/>
          <a:p>
            <a:pPr algn="ctr"/>
            <a:r>
              <a:rPr lang="ar-JO" sz="2800" b="1" i="0" u="sng" strike="noStrike" dirty="0">
                <a:solidFill>
                  <a:schemeClr val="accent1">
                    <a:lumMod val="50000"/>
                  </a:schemeClr>
                </a:solidFill>
                <a:effectLst/>
              </a:rPr>
              <a:t>مفاهيم أساسية في الحملات الصحفية الرقمية</a:t>
            </a:r>
          </a:p>
        </p:txBody>
      </p:sp>
      <p:sp>
        <p:nvSpPr>
          <p:cNvPr id="2" name="Content Placeholder 1">
            <a:extLst>
              <a:ext uri="{FF2B5EF4-FFF2-40B4-BE49-F238E27FC236}">
                <a16:creationId xmlns:a16="http://schemas.microsoft.com/office/drawing/2014/main" id="{0606DFDE-2FEB-9246-A409-45946A255EEE}"/>
              </a:ext>
            </a:extLst>
          </p:cNvPr>
          <p:cNvSpPr>
            <a:spLocks noGrp="1"/>
          </p:cNvSpPr>
          <p:nvPr>
            <p:ph sz="half" idx="2"/>
          </p:nvPr>
        </p:nvSpPr>
        <p:spPr>
          <a:xfrm>
            <a:off x="3575713" y="914529"/>
            <a:ext cx="8496682" cy="5825223"/>
          </a:xfrm>
        </p:spPr>
        <p:txBody>
          <a:bodyPr>
            <a:normAutofit fontScale="40000" lnSpcReduction="20000"/>
          </a:bodyPr>
          <a:lstStyle/>
          <a:p>
            <a:pPr algn="just" rtl="1">
              <a:lnSpc>
                <a:spcPct val="150000"/>
              </a:lnSpc>
              <a:buFont typeface="Wingdings" pitchFamily="2" charset="2"/>
              <a:buChar char="q"/>
            </a:pPr>
            <a:r>
              <a:rPr lang="ar-JO" sz="5000" b="1" i="0" u="sng" strike="noStrike" dirty="0">
                <a:solidFill>
                  <a:schemeClr val="accent1"/>
                </a:solidFill>
                <a:effectLst/>
              </a:rPr>
              <a:t> الصحفي المواطن </a:t>
            </a:r>
            <a:r>
              <a:rPr lang="en-US" sz="5000" b="1" i="0" u="sng" strike="noStrike" dirty="0">
                <a:solidFill>
                  <a:schemeClr val="accent1"/>
                </a:solidFill>
                <a:effectLst/>
              </a:rPr>
              <a:t>Citizen Journalism:</a:t>
            </a:r>
          </a:p>
          <a:p>
            <a:pPr marL="0" indent="0" algn="just" rtl="1">
              <a:lnSpc>
                <a:spcPct val="150000"/>
              </a:lnSpc>
              <a:buNone/>
            </a:pPr>
            <a:r>
              <a:rPr lang="ar-JO" sz="4500" i="0" strike="noStrike" dirty="0">
                <a:effectLst/>
              </a:rPr>
              <a:t>هو أي فرد من الجمهور يشارك في جمع أو إنتاج أو نشر محتوى إخباري عبر الإنترنت، دون أن يكون صحفيًا محترفًا أو ينتمي لمؤسسة إعلامية رسمية.</a:t>
            </a:r>
            <a:r>
              <a:rPr lang="en-US" sz="4500" dirty="0"/>
              <a:t> </a:t>
            </a:r>
            <a:r>
              <a:rPr lang="ar-JO" sz="4500" i="0" strike="noStrike" dirty="0">
                <a:effectLst/>
              </a:rPr>
              <a:t>يشمل التوثيق بالهاتف، البث الحي، مشاركة الفيديوهات أو الصور عبر منصات التواصل أثناء الأحداث.</a:t>
            </a:r>
            <a:endParaRPr lang="en-US" sz="4500" i="0" strike="noStrike" dirty="0">
              <a:effectLst/>
            </a:endParaRPr>
          </a:p>
          <a:p>
            <a:pPr algn="just" rtl="1">
              <a:lnSpc>
                <a:spcPct val="150000"/>
              </a:lnSpc>
              <a:buFont typeface="Wingdings" pitchFamily="2" charset="2"/>
              <a:buChar char="q"/>
            </a:pPr>
            <a:r>
              <a:rPr lang="en-US" sz="5000" b="1" u="sng" dirty="0">
                <a:solidFill>
                  <a:schemeClr val="accent1"/>
                </a:solidFill>
              </a:rPr>
              <a:t> </a:t>
            </a:r>
            <a:r>
              <a:rPr lang="ar-JO" sz="5000" b="1" i="0" u="sng" strike="noStrike" dirty="0">
                <a:solidFill>
                  <a:schemeClr val="accent1"/>
                </a:solidFill>
                <a:effectLst/>
              </a:rPr>
              <a:t>الأخبار الزائفة (</a:t>
            </a:r>
            <a:r>
              <a:rPr lang="en-US" sz="5000" b="1" i="0" u="sng" strike="noStrike" dirty="0">
                <a:solidFill>
                  <a:schemeClr val="accent1"/>
                </a:solidFill>
                <a:effectLst/>
              </a:rPr>
              <a:t>Fake News):</a:t>
            </a:r>
          </a:p>
          <a:p>
            <a:pPr marL="0" indent="0" algn="just" rtl="1">
              <a:lnSpc>
                <a:spcPct val="150000"/>
              </a:lnSpc>
              <a:buNone/>
            </a:pPr>
            <a:r>
              <a:rPr lang="ar-JO" sz="4500" i="0" strike="noStrike" dirty="0">
                <a:effectLst/>
              </a:rPr>
              <a:t>هي محتويات إعلامية مفبركة عمدًا أو تحتوي على معلومات غير دقيقة، وتُنشر بهدف التضليل أو التأثير على الرأي العام أو تحقيق أهداف سياسية أو مالية.</a:t>
            </a:r>
            <a:r>
              <a:rPr lang="en-US" sz="4500" i="0" strike="noStrike" dirty="0">
                <a:effectLst/>
              </a:rPr>
              <a:t> </a:t>
            </a:r>
          </a:p>
          <a:p>
            <a:pPr marL="0" indent="0" algn="just" rtl="1">
              <a:lnSpc>
                <a:spcPct val="150000"/>
              </a:lnSpc>
              <a:buNone/>
            </a:pPr>
            <a:r>
              <a:rPr lang="ar-JO" sz="4500" b="1" i="0" u="sng" strike="noStrike" dirty="0">
                <a:solidFill>
                  <a:schemeClr val="accent1"/>
                </a:solidFill>
                <a:effectLst/>
              </a:rPr>
              <a:t>تشمل:</a:t>
            </a:r>
          </a:p>
          <a:p>
            <a:pPr algn="just" rtl="1">
              <a:lnSpc>
                <a:spcPct val="150000"/>
              </a:lnSpc>
            </a:pPr>
            <a:r>
              <a:rPr lang="ar-JO" sz="4500" i="0" strike="noStrike" dirty="0">
                <a:solidFill>
                  <a:srgbClr val="002060"/>
                </a:solidFill>
                <a:effectLst/>
              </a:rPr>
              <a:t>أخبار مختلقة بالكامل</a:t>
            </a:r>
          </a:p>
          <a:p>
            <a:pPr algn="just" rtl="1">
              <a:lnSpc>
                <a:spcPct val="150000"/>
              </a:lnSpc>
            </a:pPr>
            <a:r>
              <a:rPr lang="ar-JO" sz="4500" i="0" strike="noStrike" dirty="0">
                <a:solidFill>
                  <a:srgbClr val="002060"/>
                </a:solidFill>
                <a:effectLst/>
              </a:rPr>
              <a:t>تحريف سياق الأخبار</a:t>
            </a:r>
          </a:p>
          <a:p>
            <a:pPr algn="just" rtl="1">
              <a:lnSpc>
                <a:spcPct val="150000"/>
              </a:lnSpc>
            </a:pPr>
            <a:r>
              <a:rPr lang="ar-JO" sz="4500" i="0" strike="noStrike" dirty="0">
                <a:solidFill>
                  <a:srgbClr val="002060"/>
                </a:solidFill>
                <a:effectLst/>
              </a:rPr>
              <a:t>استخدام صور حقيقية لأحداث مختلفة</a:t>
            </a:r>
          </a:p>
          <a:p>
            <a:pPr marL="0" indent="0" algn="just" rtl="1">
              <a:lnSpc>
                <a:spcPct val="150000"/>
              </a:lnSpc>
              <a:buNone/>
            </a:pPr>
            <a:endParaRPr lang="en-US" sz="2400" i="0" strike="noStrike" dirty="0">
              <a:effectLst/>
            </a:endParaRPr>
          </a:p>
          <a:p>
            <a:pPr marL="0" indent="0" algn="just" rtl="1">
              <a:lnSpc>
                <a:spcPct val="150000"/>
              </a:lnSpc>
              <a:buNone/>
            </a:pPr>
            <a:r>
              <a:rPr lang="ar-JO" sz="2400" i="0" strike="noStrike" dirty="0">
                <a:effectLst/>
              </a:rPr>
              <a:t> </a:t>
            </a:r>
            <a:endParaRPr lang="ar-JO" sz="2400" i="0" strike="noStrike" dirty="0">
              <a:solidFill>
                <a:srgbClr val="002060"/>
              </a:solidFill>
              <a:effectLst/>
            </a:endParaRPr>
          </a:p>
        </p:txBody>
      </p:sp>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pic>
        <p:nvPicPr>
          <p:cNvPr id="6" name="Picture 5">
            <a:extLst>
              <a:ext uri="{FF2B5EF4-FFF2-40B4-BE49-F238E27FC236}">
                <a16:creationId xmlns:a16="http://schemas.microsoft.com/office/drawing/2014/main" id="{7ED72177-AFD5-8F42-9681-E3D7BCCAE385}"/>
              </a:ext>
            </a:extLst>
          </p:cNvPr>
          <p:cNvPicPr>
            <a:picLocks noChangeAspect="1"/>
          </p:cNvPicPr>
          <p:nvPr/>
        </p:nvPicPr>
        <p:blipFill>
          <a:blip r:embed="rId3">
            <a:alphaModFix amt="85000"/>
            <a:extLst>
              <a:ext uri="{28A0092B-C50C-407E-A947-70E740481C1C}">
                <a14:useLocalDpi xmlns:a14="http://schemas.microsoft.com/office/drawing/2010/main" val="0"/>
              </a:ext>
            </a:extLst>
          </a:blip>
          <a:stretch>
            <a:fillRect/>
          </a:stretch>
        </p:blipFill>
        <p:spPr>
          <a:xfrm>
            <a:off x="1" y="4300691"/>
            <a:ext cx="3015550" cy="2540000"/>
          </a:xfrm>
          <a:prstGeom prst="rect">
            <a:avLst/>
          </a:prstGeom>
        </p:spPr>
      </p:pic>
      <p:pic>
        <p:nvPicPr>
          <p:cNvPr id="9" name="Picture 8">
            <a:extLst>
              <a:ext uri="{FF2B5EF4-FFF2-40B4-BE49-F238E27FC236}">
                <a16:creationId xmlns:a16="http://schemas.microsoft.com/office/drawing/2014/main" id="{E4FCE470-9108-F14F-8296-642B19021F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6200000">
            <a:off x="-118501" y="1232568"/>
            <a:ext cx="3253772" cy="3015548"/>
          </a:xfrm>
          <a:prstGeom prst="rect">
            <a:avLst/>
          </a:prstGeom>
        </p:spPr>
      </p:pic>
    </p:spTree>
    <p:extLst>
      <p:ext uri="{BB962C8B-B14F-4D97-AF65-F5344CB8AC3E}">
        <p14:creationId xmlns:p14="http://schemas.microsoft.com/office/powerpoint/2010/main" val="37695026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9814"/>
            <a:ext cx="2305141" cy="1076343"/>
          </a:xfrm>
          <a:prstGeom prst="rect">
            <a:avLst/>
          </a:prstGeom>
        </p:spPr>
      </p:pic>
      <p:sp>
        <p:nvSpPr>
          <p:cNvPr id="4" name="Title 3">
            <a:extLst>
              <a:ext uri="{FF2B5EF4-FFF2-40B4-BE49-F238E27FC236}">
                <a16:creationId xmlns:a16="http://schemas.microsoft.com/office/drawing/2014/main" id="{7FD30AC7-1DFF-0744-AA01-B505F4F4EEF9}"/>
              </a:ext>
            </a:extLst>
          </p:cNvPr>
          <p:cNvSpPr>
            <a:spLocks noGrp="1"/>
          </p:cNvSpPr>
          <p:nvPr>
            <p:ph type="title"/>
          </p:nvPr>
        </p:nvSpPr>
        <p:spPr>
          <a:xfrm>
            <a:off x="2737411" y="264186"/>
            <a:ext cx="6898513" cy="792343"/>
          </a:xfrm>
        </p:spPr>
        <p:txBody>
          <a:bodyPr>
            <a:normAutofit/>
          </a:bodyPr>
          <a:lstStyle/>
          <a:p>
            <a:pPr algn="ctr"/>
            <a:r>
              <a:rPr lang="ar-JO" sz="2800" b="1" i="0" u="sng" strike="noStrike" dirty="0">
                <a:solidFill>
                  <a:schemeClr val="accent1">
                    <a:lumMod val="50000"/>
                  </a:schemeClr>
                </a:solidFill>
                <a:effectLst/>
              </a:rPr>
              <a:t>مفاهيم أساسية في الحملات الصحفية الرقمية</a:t>
            </a:r>
          </a:p>
        </p:txBody>
      </p:sp>
      <p:sp>
        <p:nvSpPr>
          <p:cNvPr id="2" name="Content Placeholder 1">
            <a:extLst>
              <a:ext uri="{FF2B5EF4-FFF2-40B4-BE49-F238E27FC236}">
                <a16:creationId xmlns:a16="http://schemas.microsoft.com/office/drawing/2014/main" id="{0606DFDE-2FEB-9246-A409-45946A255EEE}"/>
              </a:ext>
            </a:extLst>
          </p:cNvPr>
          <p:cNvSpPr>
            <a:spLocks noGrp="1"/>
          </p:cNvSpPr>
          <p:nvPr>
            <p:ph sz="half" idx="2"/>
          </p:nvPr>
        </p:nvSpPr>
        <p:spPr>
          <a:xfrm>
            <a:off x="300942" y="1157468"/>
            <a:ext cx="11771453" cy="5582284"/>
          </a:xfrm>
        </p:spPr>
        <p:txBody>
          <a:bodyPr>
            <a:normAutofit/>
          </a:bodyPr>
          <a:lstStyle/>
          <a:p>
            <a:pPr algn="just" rtl="1">
              <a:lnSpc>
                <a:spcPct val="150000"/>
              </a:lnSpc>
              <a:buFont typeface="Wingdings" pitchFamily="2" charset="2"/>
              <a:buChar char="q"/>
            </a:pPr>
            <a:r>
              <a:rPr lang="ar-JO" sz="2000" b="1" i="0" u="sng" strike="noStrike" dirty="0">
                <a:solidFill>
                  <a:schemeClr val="accent1"/>
                </a:solidFill>
                <a:effectLst/>
              </a:rPr>
              <a:t>  المعلومات المضللة </a:t>
            </a:r>
            <a:r>
              <a:rPr lang="en-US" sz="2000" b="1" i="0" u="sng" strike="noStrike" dirty="0">
                <a:solidFill>
                  <a:schemeClr val="accent1"/>
                </a:solidFill>
                <a:effectLst/>
              </a:rPr>
              <a:t> Disinformation</a:t>
            </a:r>
          </a:p>
          <a:p>
            <a:pPr marL="0" indent="0" algn="just" rtl="1">
              <a:lnSpc>
                <a:spcPct val="150000"/>
              </a:lnSpc>
              <a:buNone/>
            </a:pPr>
            <a:r>
              <a:rPr lang="ar-JO" sz="2000" i="0" strike="noStrike" dirty="0">
                <a:solidFill>
                  <a:schemeClr val="accent1"/>
                </a:solidFill>
                <a:effectLst/>
              </a:rPr>
              <a:t>محتوى كاذب أو منحرف يُنتج ويوزع عمدًا بهدف الإضرار أو الخداع، ويختلف عن “المعلومات المغلوطة </a:t>
            </a:r>
            <a:r>
              <a:rPr lang="en-US" sz="2000" i="0" strike="noStrike" dirty="0">
                <a:solidFill>
                  <a:schemeClr val="accent1"/>
                </a:solidFill>
                <a:effectLst/>
              </a:rPr>
              <a:t>Misinformation </a:t>
            </a:r>
            <a:r>
              <a:rPr lang="ar-SA" sz="2000" i="0" strike="noStrike" dirty="0">
                <a:solidFill>
                  <a:schemeClr val="accent1"/>
                </a:solidFill>
                <a:effectLst/>
              </a:rPr>
              <a:t> </a:t>
            </a:r>
            <a:r>
              <a:rPr lang="ar-JO" sz="2000" i="0" strike="noStrike" dirty="0">
                <a:solidFill>
                  <a:schemeClr val="accent1"/>
                </a:solidFill>
                <a:effectLst/>
              </a:rPr>
              <a:t>التي قد تكون خاطئة دون نية سوء.</a:t>
            </a:r>
            <a:r>
              <a:rPr lang="en-US" sz="2000" i="0" strike="noStrike" dirty="0">
                <a:solidFill>
                  <a:schemeClr val="accent1"/>
                </a:solidFill>
                <a:effectLst/>
              </a:rPr>
              <a:t> </a:t>
            </a:r>
            <a:r>
              <a:rPr lang="ar-SA" sz="2000" i="0" strike="noStrike" dirty="0">
                <a:solidFill>
                  <a:schemeClr val="accent1"/>
                </a:solidFill>
                <a:effectLst/>
              </a:rPr>
              <a:t>مثل </a:t>
            </a:r>
            <a:r>
              <a:rPr lang="ar-JO" sz="2000" i="0" strike="noStrike" dirty="0">
                <a:solidFill>
                  <a:schemeClr val="accent1"/>
                </a:solidFill>
                <a:effectLst/>
              </a:rPr>
              <a:t>ترويج مقاطع مزيفة قبل الانتخابات للتأثير على خيارات الناخبين.</a:t>
            </a:r>
          </a:p>
          <a:p>
            <a:pPr marL="0" indent="0" algn="just" rtl="1">
              <a:lnSpc>
                <a:spcPct val="150000"/>
              </a:lnSpc>
              <a:buNone/>
            </a:pPr>
            <a:endParaRPr lang="en-US" sz="2000" i="0" strike="noStrike" dirty="0">
              <a:effectLst/>
            </a:endParaRPr>
          </a:p>
        </p:txBody>
      </p:sp>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pic>
        <p:nvPicPr>
          <p:cNvPr id="6" name="Picture 5">
            <a:extLst>
              <a:ext uri="{FF2B5EF4-FFF2-40B4-BE49-F238E27FC236}">
                <a16:creationId xmlns:a16="http://schemas.microsoft.com/office/drawing/2014/main" id="{2F439256-CFF6-2141-B012-9B53666BAE1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05141" y="2968637"/>
            <a:ext cx="6945290" cy="3889363"/>
          </a:xfrm>
          <a:prstGeom prst="rect">
            <a:avLst/>
          </a:prstGeom>
        </p:spPr>
      </p:pic>
    </p:spTree>
    <p:extLst>
      <p:ext uri="{BB962C8B-B14F-4D97-AF65-F5344CB8AC3E}">
        <p14:creationId xmlns:p14="http://schemas.microsoft.com/office/powerpoint/2010/main" val="13158183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305141" cy="1076343"/>
          </a:xfrm>
          <a:prstGeom prst="rect">
            <a:avLst/>
          </a:prstGeom>
        </p:spPr>
      </p:pic>
      <p:sp>
        <p:nvSpPr>
          <p:cNvPr id="7" name="TextBox 6">
            <a:extLst>
              <a:ext uri="{FF2B5EF4-FFF2-40B4-BE49-F238E27FC236}">
                <a16:creationId xmlns:a16="http://schemas.microsoft.com/office/drawing/2014/main" id="{CFEAD307-4A64-E548-A197-D1EBA74C6A25}"/>
              </a:ext>
            </a:extLst>
          </p:cNvPr>
          <p:cNvSpPr txBox="1"/>
          <p:nvPr/>
        </p:nvSpPr>
        <p:spPr>
          <a:xfrm>
            <a:off x="10808043" y="387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sp>
        <p:nvSpPr>
          <p:cNvPr id="8" name="Title 7">
            <a:extLst>
              <a:ext uri="{FF2B5EF4-FFF2-40B4-BE49-F238E27FC236}">
                <a16:creationId xmlns:a16="http://schemas.microsoft.com/office/drawing/2014/main" id="{F94D02E1-3946-A344-AE99-F165763C788C}"/>
              </a:ext>
            </a:extLst>
          </p:cNvPr>
          <p:cNvSpPr>
            <a:spLocks noGrp="1"/>
          </p:cNvSpPr>
          <p:nvPr>
            <p:ph type="title"/>
          </p:nvPr>
        </p:nvSpPr>
        <p:spPr>
          <a:xfrm>
            <a:off x="3611008" y="203925"/>
            <a:ext cx="5287852" cy="629452"/>
          </a:xfrm>
        </p:spPr>
        <p:txBody>
          <a:bodyPr anchor="t">
            <a:noAutofit/>
          </a:bodyPr>
          <a:lstStyle/>
          <a:p>
            <a:pPr algn="ctr"/>
            <a:r>
              <a:rPr lang="ar-JO" sz="2800" b="1" i="0" u="sng" strike="noStrike" dirty="0">
                <a:solidFill>
                  <a:schemeClr val="accent1"/>
                </a:solidFill>
                <a:effectLst/>
              </a:rPr>
              <a:t>التحديات الرقمية الأخلاقية الجديدة</a:t>
            </a:r>
            <a:endParaRPr lang="en-JO" sz="2800" b="1" u="sng" dirty="0">
              <a:solidFill>
                <a:schemeClr val="accent1"/>
              </a:solidFill>
            </a:endParaRPr>
          </a:p>
        </p:txBody>
      </p:sp>
      <p:sp>
        <p:nvSpPr>
          <p:cNvPr id="10" name="Content Placeholder 9">
            <a:extLst>
              <a:ext uri="{FF2B5EF4-FFF2-40B4-BE49-F238E27FC236}">
                <a16:creationId xmlns:a16="http://schemas.microsoft.com/office/drawing/2014/main" id="{7601BC8F-E537-4B4A-A483-8DEE904542E0}"/>
              </a:ext>
            </a:extLst>
          </p:cNvPr>
          <p:cNvSpPr>
            <a:spLocks noGrp="1"/>
          </p:cNvSpPr>
          <p:nvPr>
            <p:ph sz="half" idx="2"/>
          </p:nvPr>
        </p:nvSpPr>
        <p:spPr>
          <a:xfrm>
            <a:off x="5393802" y="1253330"/>
            <a:ext cx="6667017" cy="5320885"/>
          </a:xfrm>
        </p:spPr>
        <p:txBody>
          <a:bodyPr/>
          <a:lstStyle/>
          <a:p>
            <a:pPr algn="r" rtl="1">
              <a:lnSpc>
                <a:spcPct val="150000"/>
              </a:lnSpc>
              <a:buFont typeface="Wingdings" pitchFamily="2" charset="2"/>
              <a:buChar char="Ø"/>
            </a:pPr>
            <a:endParaRPr lang="ar-JO" sz="2400" b="0" i="0" u="none" strike="noStrike" dirty="0">
              <a:solidFill>
                <a:srgbClr val="000000"/>
              </a:solidFill>
              <a:effectLst/>
            </a:endParaRPr>
          </a:p>
          <a:p>
            <a:pPr algn="r" rtl="1">
              <a:lnSpc>
                <a:spcPct val="150000"/>
              </a:lnSpc>
              <a:buFont typeface="Wingdings" pitchFamily="2" charset="2"/>
              <a:buChar char="Ø"/>
            </a:pPr>
            <a:endParaRPr lang="ar-JO" sz="2400" b="0" i="0" u="none" strike="noStrike" dirty="0">
              <a:solidFill>
                <a:srgbClr val="000000"/>
              </a:solidFill>
              <a:effectLst/>
            </a:endParaRPr>
          </a:p>
          <a:p>
            <a:pPr algn="r" rtl="1">
              <a:lnSpc>
                <a:spcPct val="150000"/>
              </a:lnSpc>
              <a:buFont typeface="Wingdings" pitchFamily="2" charset="2"/>
              <a:buChar char="Ø"/>
            </a:pPr>
            <a:r>
              <a:rPr lang="ar-JO" sz="2400" b="0" i="0" u="none" strike="noStrike" dirty="0">
                <a:solidFill>
                  <a:srgbClr val="000000"/>
                </a:solidFill>
                <a:effectLst/>
              </a:rPr>
              <a:t>الأخبار الزائفة (</a:t>
            </a:r>
            <a:r>
              <a:rPr lang="en-US" sz="2400" b="0" i="0" u="none" strike="noStrike" dirty="0">
                <a:solidFill>
                  <a:srgbClr val="000000"/>
                </a:solidFill>
                <a:effectLst/>
              </a:rPr>
              <a:t>Fake News)</a:t>
            </a:r>
          </a:p>
          <a:p>
            <a:pPr algn="r" rtl="1">
              <a:lnSpc>
                <a:spcPct val="150000"/>
              </a:lnSpc>
              <a:buFont typeface="Wingdings" pitchFamily="2" charset="2"/>
              <a:buChar char="Ø"/>
            </a:pPr>
            <a:r>
              <a:rPr lang="ar-JO" sz="2400" b="0" i="0" u="none" strike="noStrike" dirty="0">
                <a:solidFill>
                  <a:srgbClr val="000000"/>
                </a:solidFill>
                <a:effectLst/>
              </a:rPr>
              <a:t>التضليل المتعمد (</a:t>
            </a:r>
            <a:r>
              <a:rPr lang="en-US" sz="2400" b="0" i="0" u="none" strike="noStrike" dirty="0">
                <a:solidFill>
                  <a:srgbClr val="000000"/>
                </a:solidFill>
                <a:effectLst/>
              </a:rPr>
              <a:t>Disinformation)</a:t>
            </a:r>
          </a:p>
          <a:p>
            <a:pPr algn="r" rtl="1">
              <a:lnSpc>
                <a:spcPct val="150000"/>
              </a:lnSpc>
              <a:buFont typeface="Wingdings" pitchFamily="2" charset="2"/>
              <a:buChar char="Ø"/>
            </a:pPr>
            <a:r>
              <a:rPr lang="ar-JO" sz="2400" b="0" i="0" u="none" strike="noStrike" dirty="0">
                <a:solidFill>
                  <a:srgbClr val="000000"/>
                </a:solidFill>
                <a:effectLst/>
              </a:rPr>
              <a:t>الاستخدام غير الأخلاقي للذكاء الاصطناعي</a:t>
            </a:r>
          </a:p>
          <a:p>
            <a:pPr algn="r" rtl="1">
              <a:lnSpc>
                <a:spcPct val="150000"/>
              </a:lnSpc>
              <a:buFont typeface="Wingdings" pitchFamily="2" charset="2"/>
              <a:buChar char="Ø"/>
            </a:pPr>
            <a:r>
              <a:rPr lang="ar-JO" sz="2400" b="0" i="0" u="none" strike="noStrike" dirty="0">
                <a:solidFill>
                  <a:srgbClr val="000000"/>
                </a:solidFill>
                <a:effectLst/>
              </a:rPr>
              <a:t>التعليقات المسيئة والتنمر الإلكتروني</a:t>
            </a:r>
          </a:p>
          <a:p>
            <a:pPr marL="228600" indent="-228600" algn="r" defTabSz="914400" rtl="1" eaLnBrk="1" latinLnBrk="0" hangingPunct="1">
              <a:lnSpc>
                <a:spcPct val="90000"/>
              </a:lnSpc>
              <a:spcBef>
                <a:spcPts val="1000"/>
              </a:spcBef>
              <a:buFont typeface="Arial" panose="020B0604020202020204" pitchFamily="34" charset="0"/>
              <a:buChar char="•"/>
            </a:pPr>
            <a:endParaRPr lang="en-JO" dirty="0"/>
          </a:p>
        </p:txBody>
      </p:sp>
      <p:pic>
        <p:nvPicPr>
          <p:cNvPr id="4" name="Picture 3">
            <a:extLst>
              <a:ext uri="{FF2B5EF4-FFF2-40B4-BE49-F238E27FC236}">
                <a16:creationId xmlns:a16="http://schemas.microsoft.com/office/drawing/2014/main" id="{2909C903-0E26-AB44-8F27-7B9492F3E19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354665"/>
            <a:ext cx="4163366" cy="2692400"/>
          </a:xfrm>
          <a:prstGeom prst="rect">
            <a:avLst/>
          </a:prstGeom>
        </p:spPr>
      </p:pic>
      <p:pic>
        <p:nvPicPr>
          <p:cNvPr id="9" name="Picture 8">
            <a:extLst>
              <a:ext uri="{FF2B5EF4-FFF2-40B4-BE49-F238E27FC236}">
                <a16:creationId xmlns:a16="http://schemas.microsoft.com/office/drawing/2014/main" id="{6D7A259D-AC58-5446-BDB5-D9837926030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4082422"/>
            <a:ext cx="4163367" cy="2775578"/>
          </a:xfrm>
          <a:prstGeom prst="rect">
            <a:avLst/>
          </a:prstGeom>
        </p:spPr>
      </p:pic>
    </p:spTree>
    <p:extLst>
      <p:ext uri="{BB962C8B-B14F-4D97-AF65-F5344CB8AC3E}">
        <p14:creationId xmlns:p14="http://schemas.microsoft.com/office/powerpoint/2010/main" val="16054936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9814"/>
            <a:ext cx="2305141" cy="1076343"/>
          </a:xfrm>
          <a:prstGeom prst="rect">
            <a:avLst/>
          </a:prstGeom>
        </p:spPr>
      </p:pic>
      <p:sp>
        <p:nvSpPr>
          <p:cNvPr id="4" name="Title 3">
            <a:extLst>
              <a:ext uri="{FF2B5EF4-FFF2-40B4-BE49-F238E27FC236}">
                <a16:creationId xmlns:a16="http://schemas.microsoft.com/office/drawing/2014/main" id="{7FD30AC7-1DFF-0744-AA01-B505F4F4EEF9}"/>
              </a:ext>
            </a:extLst>
          </p:cNvPr>
          <p:cNvSpPr>
            <a:spLocks noGrp="1"/>
          </p:cNvSpPr>
          <p:nvPr>
            <p:ph type="title"/>
          </p:nvPr>
        </p:nvSpPr>
        <p:spPr>
          <a:xfrm>
            <a:off x="2588653" y="140113"/>
            <a:ext cx="7624293" cy="711218"/>
          </a:xfrm>
        </p:spPr>
        <p:txBody>
          <a:bodyPr>
            <a:normAutofit/>
          </a:bodyPr>
          <a:lstStyle/>
          <a:p>
            <a:pPr algn="ctr" defTabSz="914400" rtl="1" eaLnBrk="1" latinLnBrk="0" hangingPunct="1">
              <a:lnSpc>
                <a:spcPct val="90000"/>
              </a:lnSpc>
              <a:spcBef>
                <a:spcPts val="1000"/>
              </a:spcBef>
            </a:pPr>
            <a:r>
              <a:rPr lang="ar-JO" sz="2800" b="1" i="0" u="sng" strike="noStrike" dirty="0">
                <a:solidFill>
                  <a:srgbClr val="002060"/>
                </a:solidFill>
                <a:effectLst/>
                <a:cs typeface="+mn-cs"/>
              </a:rPr>
              <a:t>مبادئ أخلاقيات الحملات الصحفية الرقمية</a:t>
            </a:r>
            <a:endParaRPr lang="ar-JO" sz="2800" b="1" u="sng" dirty="0">
              <a:solidFill>
                <a:srgbClr val="002060"/>
              </a:solidFill>
              <a:cs typeface="+mn-cs"/>
            </a:endParaRPr>
          </a:p>
        </p:txBody>
      </p:sp>
      <p:sp>
        <p:nvSpPr>
          <p:cNvPr id="5" name="Content Placeholder 4">
            <a:extLst>
              <a:ext uri="{FF2B5EF4-FFF2-40B4-BE49-F238E27FC236}">
                <a16:creationId xmlns:a16="http://schemas.microsoft.com/office/drawing/2014/main" id="{DD393674-870D-9D46-A8F2-7FD6BA79F68D}"/>
              </a:ext>
            </a:extLst>
          </p:cNvPr>
          <p:cNvSpPr>
            <a:spLocks noGrp="1"/>
          </p:cNvSpPr>
          <p:nvPr>
            <p:ph sz="half" idx="1"/>
          </p:nvPr>
        </p:nvSpPr>
        <p:spPr>
          <a:xfrm>
            <a:off x="4247909" y="1166173"/>
            <a:ext cx="7748473" cy="5551714"/>
          </a:xfrm>
        </p:spPr>
        <p:txBody>
          <a:bodyPr>
            <a:normAutofit/>
          </a:bodyPr>
          <a:lstStyle/>
          <a:p>
            <a:pPr marL="0" indent="0" algn="r" rtl="1">
              <a:lnSpc>
                <a:spcPct val="150000"/>
              </a:lnSpc>
              <a:buNone/>
            </a:pPr>
            <a:r>
              <a:rPr lang="ar-JO" sz="2000" b="1" i="0" u="sng" strike="noStrike" dirty="0">
                <a:solidFill>
                  <a:srgbClr val="002060"/>
                </a:solidFill>
                <a:effectLst/>
              </a:rPr>
              <a:t>وفقًا لجمعية الصحفيين المحترفين </a:t>
            </a:r>
            <a:r>
              <a:rPr lang="en-US" sz="2000" b="1" i="0" u="sng" strike="noStrike" dirty="0">
                <a:solidFill>
                  <a:srgbClr val="002060"/>
                </a:solidFill>
                <a:effectLst/>
              </a:rPr>
              <a:t>SPJ</a:t>
            </a:r>
          </a:p>
          <a:p>
            <a:pPr marL="457200" indent="-457200" algn="r" rtl="1">
              <a:lnSpc>
                <a:spcPct val="150000"/>
              </a:lnSpc>
              <a:buFont typeface="+mj-lt"/>
              <a:buAutoNum type="arabicPeriod"/>
            </a:pPr>
            <a:r>
              <a:rPr lang="ar-JO" sz="2400" b="0" i="0" u="none" strike="noStrike" dirty="0">
                <a:solidFill>
                  <a:schemeClr val="accent1"/>
                </a:solidFill>
                <a:effectLst/>
              </a:rPr>
              <a:t>البحث عن الحقيقة والإبلاغ عنها</a:t>
            </a:r>
          </a:p>
          <a:p>
            <a:pPr marL="457200" indent="-457200" algn="r" rtl="1">
              <a:lnSpc>
                <a:spcPct val="150000"/>
              </a:lnSpc>
              <a:buFont typeface="+mj-lt"/>
              <a:buAutoNum type="arabicPeriod"/>
            </a:pPr>
            <a:r>
              <a:rPr lang="ar-JO" sz="2400" b="0" i="0" u="none" strike="noStrike" dirty="0">
                <a:solidFill>
                  <a:schemeClr val="accent1"/>
                </a:solidFill>
                <a:effectLst/>
              </a:rPr>
              <a:t>تقليل الضرر</a:t>
            </a:r>
          </a:p>
          <a:p>
            <a:pPr marL="457200" indent="-457200" algn="r" rtl="1">
              <a:lnSpc>
                <a:spcPct val="150000"/>
              </a:lnSpc>
              <a:buFont typeface="+mj-lt"/>
              <a:buAutoNum type="arabicPeriod"/>
            </a:pPr>
            <a:r>
              <a:rPr lang="ar-JO" sz="2400" b="0" i="0" u="none" strike="noStrike" dirty="0">
                <a:solidFill>
                  <a:schemeClr val="accent1"/>
                </a:solidFill>
                <a:effectLst/>
              </a:rPr>
              <a:t>التصرف باستقلالية</a:t>
            </a:r>
          </a:p>
          <a:p>
            <a:pPr marL="457200" indent="-457200" algn="r" rtl="1">
              <a:lnSpc>
                <a:spcPct val="150000"/>
              </a:lnSpc>
              <a:buFont typeface="+mj-lt"/>
              <a:buAutoNum type="arabicPeriod"/>
            </a:pPr>
            <a:r>
              <a:rPr lang="ar-JO" sz="2400" b="0" i="0" u="none" strike="noStrike" dirty="0">
                <a:solidFill>
                  <a:schemeClr val="accent1"/>
                </a:solidFill>
                <a:effectLst/>
              </a:rPr>
              <a:t>التصرف بمسؤولية وشفافية</a:t>
            </a:r>
          </a:p>
        </p:txBody>
      </p:sp>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pic>
        <p:nvPicPr>
          <p:cNvPr id="10" name="Picture 9">
            <a:extLst>
              <a:ext uri="{FF2B5EF4-FFF2-40B4-BE49-F238E27FC236}">
                <a16:creationId xmlns:a16="http://schemas.microsoft.com/office/drawing/2014/main" id="{F3C9FCD1-A83F-6648-B9FC-7696B970462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02" y="1159615"/>
            <a:ext cx="3937000" cy="2911784"/>
          </a:xfrm>
          <a:prstGeom prst="rect">
            <a:avLst/>
          </a:prstGeom>
        </p:spPr>
      </p:pic>
      <p:pic>
        <p:nvPicPr>
          <p:cNvPr id="12" name="Picture 11">
            <a:extLst>
              <a:ext uri="{FF2B5EF4-FFF2-40B4-BE49-F238E27FC236}">
                <a16:creationId xmlns:a16="http://schemas.microsoft.com/office/drawing/2014/main" id="{7CC7BE5D-AC53-A341-B4EE-82F08D9EE8F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4071399"/>
            <a:ext cx="3937000" cy="2786601"/>
          </a:xfrm>
          <a:prstGeom prst="rect">
            <a:avLst/>
          </a:prstGeom>
        </p:spPr>
      </p:pic>
    </p:spTree>
    <p:extLst>
      <p:ext uri="{BB962C8B-B14F-4D97-AF65-F5344CB8AC3E}">
        <p14:creationId xmlns:p14="http://schemas.microsoft.com/office/powerpoint/2010/main" val="14662851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6526" y="991100"/>
            <a:ext cx="11718948" cy="57264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ct val="150000"/>
              </a:lnSpc>
            </a:pPr>
            <a:endParaRPr lang="ar-JO" sz="2000" b="1" dirty="0">
              <a:solidFill>
                <a:schemeClr val="accent1">
                  <a:lumMod val="50000"/>
                </a:schemeClr>
              </a:solidFill>
            </a:endParaRPr>
          </a:p>
        </p:txBody>
      </p:sp>
      <p:sp>
        <p:nvSpPr>
          <p:cNvPr id="3" name="TextBox 2"/>
          <p:cNvSpPr txBox="1"/>
          <p:nvPr/>
        </p:nvSpPr>
        <p:spPr>
          <a:xfrm>
            <a:off x="2534115" y="392630"/>
            <a:ext cx="7599294" cy="658770"/>
          </a:xfrm>
          <a:prstGeom prst="rect">
            <a:avLst/>
          </a:prstGeom>
          <a:noFill/>
        </p:spPr>
        <p:txBody>
          <a:bodyPr wrap="square" rtlCol="0">
            <a:spAutoFit/>
          </a:bodyPr>
          <a:lstStyle/>
          <a:p>
            <a:pPr algn="ctr" defTabSz="914400" rtl="1" eaLnBrk="1" latinLnBrk="0" hangingPunct="1">
              <a:lnSpc>
                <a:spcPct val="150000"/>
              </a:lnSpc>
            </a:pPr>
            <a:r>
              <a:rPr lang="ar-JO" sz="2800" b="1" dirty="0">
                <a:solidFill>
                  <a:schemeClr val="accent1"/>
                </a:solidFill>
              </a:rPr>
              <a:t>المسؤولية التحريرية في الحملات الرقمية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3115"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sp>
        <p:nvSpPr>
          <p:cNvPr id="8" name="Content Placeholder 7">
            <a:extLst>
              <a:ext uri="{FF2B5EF4-FFF2-40B4-BE49-F238E27FC236}">
                <a16:creationId xmlns:a16="http://schemas.microsoft.com/office/drawing/2014/main" id="{03938D80-4477-5343-B961-284F217C62AA}"/>
              </a:ext>
            </a:extLst>
          </p:cNvPr>
          <p:cNvSpPr>
            <a:spLocks noGrp="1"/>
          </p:cNvSpPr>
          <p:nvPr>
            <p:ph idx="1"/>
          </p:nvPr>
        </p:nvSpPr>
        <p:spPr>
          <a:xfrm>
            <a:off x="518615" y="991100"/>
            <a:ext cx="11158649" cy="5532530"/>
          </a:xfrm>
        </p:spPr>
        <p:txBody>
          <a:bodyPr>
            <a:normAutofit/>
          </a:bodyPr>
          <a:lstStyle/>
          <a:p>
            <a:pPr marL="457200" indent="-457200" algn="just" defTabSz="914400" rtl="1" eaLnBrk="1" latinLnBrk="0" hangingPunct="1">
              <a:lnSpc>
                <a:spcPct val="150000"/>
              </a:lnSpc>
              <a:buFont typeface="+mj-lt"/>
              <a:buAutoNum type="arabicPeriod"/>
            </a:pPr>
            <a:r>
              <a:rPr lang="ar-JO" sz="2400" dirty="0">
                <a:solidFill>
                  <a:schemeClr val="accent1">
                    <a:lumMod val="50000"/>
                  </a:schemeClr>
                </a:solidFill>
              </a:rPr>
              <a:t>التحقق من المصادر </a:t>
            </a:r>
            <a:r>
              <a:rPr lang="en-US" sz="2400" dirty="0">
                <a:solidFill>
                  <a:schemeClr val="accent1">
                    <a:lumMod val="50000"/>
                  </a:schemeClr>
                </a:solidFill>
              </a:rPr>
              <a:t>Fact-checking</a:t>
            </a:r>
          </a:p>
          <a:p>
            <a:pPr marL="457200" indent="-457200" algn="just" defTabSz="914400" rtl="1" eaLnBrk="1" latinLnBrk="0" hangingPunct="1">
              <a:lnSpc>
                <a:spcPct val="150000"/>
              </a:lnSpc>
              <a:buFont typeface="+mj-lt"/>
              <a:buAutoNum type="arabicPeriod"/>
            </a:pPr>
            <a:r>
              <a:rPr lang="ar-JO" sz="2400" dirty="0">
                <a:solidFill>
                  <a:schemeClr val="accent1">
                    <a:lumMod val="50000"/>
                  </a:schemeClr>
                </a:solidFill>
              </a:rPr>
              <a:t>الامتناع عن النشر قبل التحقق</a:t>
            </a:r>
          </a:p>
          <a:p>
            <a:pPr marL="457200" indent="-457200" algn="just" defTabSz="914400" rtl="1" eaLnBrk="1" latinLnBrk="0" hangingPunct="1">
              <a:lnSpc>
                <a:spcPct val="150000"/>
              </a:lnSpc>
              <a:buFont typeface="+mj-lt"/>
              <a:buAutoNum type="arabicPeriod"/>
            </a:pPr>
            <a:r>
              <a:rPr lang="ar-JO" sz="2400" dirty="0">
                <a:solidFill>
                  <a:schemeClr val="accent1">
                    <a:lumMod val="50000"/>
                  </a:schemeClr>
                </a:solidFill>
              </a:rPr>
              <a:t>وضع سياسات للنشر على مواقع التواصل</a:t>
            </a:r>
            <a:endParaRPr lang="ar-JO" sz="2400" b="1" dirty="0">
              <a:solidFill>
                <a:schemeClr val="accent1">
                  <a:lumMod val="50000"/>
                </a:schemeClr>
              </a:solidFill>
            </a:endParaRPr>
          </a:p>
          <a:p>
            <a:pPr marL="0" indent="0" algn="r" rtl="1">
              <a:lnSpc>
                <a:spcPct val="150000"/>
              </a:lnSpc>
              <a:buNone/>
            </a:pPr>
            <a:r>
              <a:rPr lang="ar-JO" sz="2400" dirty="0"/>
              <a:t> </a:t>
            </a:r>
            <a:r>
              <a:rPr lang="ar-JO" sz="2400" b="1" u="sng" dirty="0">
                <a:solidFill>
                  <a:schemeClr val="accent1"/>
                </a:solidFill>
              </a:rPr>
              <a:t>قواعد النشر الأخلاقي على المنصات الرقمية</a:t>
            </a:r>
            <a:endParaRPr lang="ar-JO" sz="2400" b="1" dirty="0">
              <a:solidFill>
                <a:srgbClr val="002060"/>
              </a:solidFill>
            </a:endParaRPr>
          </a:p>
          <a:p>
            <a:pPr marL="0" indent="0" algn="just" rtl="1">
              <a:lnSpc>
                <a:spcPct val="150000"/>
              </a:lnSpc>
              <a:buNone/>
            </a:pPr>
            <a:r>
              <a:rPr lang="ar-JO" sz="2400" dirty="0">
                <a:solidFill>
                  <a:srgbClr val="002060"/>
                </a:solidFill>
              </a:rPr>
              <a:t>عند إدارة حملة صحفية إلكترونية، لا يكفي أن يكون المحتوى جذابًا؛ بل يجب أن يلتزم بالقيم الأخلاقية مثل الشفافية، الدقة، وعدم الإساءة أو التلاعب بالجمهور.</a:t>
            </a:r>
            <a:endParaRPr lang="en-US" sz="2400" dirty="0">
              <a:solidFill>
                <a:srgbClr val="002060"/>
              </a:solidFill>
            </a:endParaRPr>
          </a:p>
          <a:p>
            <a:pPr marL="0" indent="0" algn="just" rtl="1">
              <a:lnSpc>
                <a:spcPct val="150000"/>
              </a:lnSpc>
              <a:buNone/>
            </a:pPr>
            <a:r>
              <a:rPr lang="ar-JO" sz="2400" b="1" u="sng" dirty="0">
                <a:solidFill>
                  <a:srgbClr val="C00000"/>
                </a:solidFill>
              </a:rPr>
              <a:t>مثال</a:t>
            </a:r>
            <a:r>
              <a:rPr lang="ar-JO" sz="2400" dirty="0">
                <a:solidFill>
                  <a:srgbClr val="002060"/>
                </a:solidFill>
              </a:rPr>
              <a:t>: حملة صحفية عن التغير المناخي لا يجب أن تستخدم صورًا مفبركة لصدم الجمهور.</a:t>
            </a:r>
            <a:endParaRPr lang="en-JO" sz="2400" dirty="0">
              <a:solidFill>
                <a:srgbClr val="002060"/>
              </a:solidFill>
            </a:endParaRPr>
          </a:p>
        </p:txBody>
      </p:sp>
    </p:spTree>
    <p:extLst>
      <p:ext uri="{BB962C8B-B14F-4D97-AF65-F5344CB8AC3E}">
        <p14:creationId xmlns:p14="http://schemas.microsoft.com/office/powerpoint/2010/main" val="40472439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305141" cy="1076343"/>
          </a:xfrm>
          <a:prstGeom prst="rect">
            <a:avLst/>
          </a:prstGeom>
        </p:spPr>
      </p:pic>
      <p:sp>
        <p:nvSpPr>
          <p:cNvPr id="7" name="TextBox 6">
            <a:extLst>
              <a:ext uri="{FF2B5EF4-FFF2-40B4-BE49-F238E27FC236}">
                <a16:creationId xmlns:a16="http://schemas.microsoft.com/office/drawing/2014/main" id="{CFEAD307-4A64-E548-A197-D1EBA74C6A25}"/>
              </a:ext>
            </a:extLst>
          </p:cNvPr>
          <p:cNvSpPr txBox="1"/>
          <p:nvPr/>
        </p:nvSpPr>
        <p:spPr>
          <a:xfrm>
            <a:off x="10808043" y="387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sp>
        <p:nvSpPr>
          <p:cNvPr id="6" name="Title 5">
            <a:extLst>
              <a:ext uri="{FF2B5EF4-FFF2-40B4-BE49-F238E27FC236}">
                <a16:creationId xmlns:a16="http://schemas.microsoft.com/office/drawing/2014/main" id="{8BA84A04-AB4F-1246-9A92-43E183EBC841}"/>
              </a:ext>
            </a:extLst>
          </p:cNvPr>
          <p:cNvSpPr>
            <a:spLocks noGrp="1"/>
          </p:cNvSpPr>
          <p:nvPr>
            <p:ph type="title"/>
          </p:nvPr>
        </p:nvSpPr>
        <p:spPr>
          <a:xfrm>
            <a:off x="2678914" y="56922"/>
            <a:ext cx="7755355" cy="962497"/>
          </a:xfrm>
        </p:spPr>
        <p:txBody>
          <a:bodyPr>
            <a:normAutofit fontScale="90000"/>
          </a:bodyPr>
          <a:lstStyle/>
          <a:p>
            <a:pPr marL="0" indent="0" algn="ctr" defTabSz="914400" rtl="1" eaLnBrk="1" latinLnBrk="0" hangingPunct="1">
              <a:lnSpc>
                <a:spcPct val="150000"/>
              </a:lnSpc>
              <a:spcBef>
                <a:spcPts val="1000"/>
              </a:spcBef>
              <a:buNone/>
            </a:pPr>
            <a:r>
              <a:rPr lang="ar-JO" sz="2800" b="1" u="sng" dirty="0">
                <a:solidFill>
                  <a:srgbClr val="002060"/>
                </a:solidFill>
                <a:latin typeface="Al Nile" pitchFamily="2" charset="-78"/>
              </a:rPr>
              <a:t>الدور الأخلاقي للمؤثرين والصحفيين المواطنين في الحملات الإلكترونية</a:t>
            </a:r>
          </a:p>
        </p:txBody>
      </p:sp>
      <p:sp>
        <p:nvSpPr>
          <p:cNvPr id="9" name="Content Placeholder 8">
            <a:extLst>
              <a:ext uri="{FF2B5EF4-FFF2-40B4-BE49-F238E27FC236}">
                <a16:creationId xmlns:a16="http://schemas.microsoft.com/office/drawing/2014/main" id="{86E20D53-9314-4246-A260-7619A187962A}"/>
              </a:ext>
            </a:extLst>
          </p:cNvPr>
          <p:cNvSpPr>
            <a:spLocks noGrp="1"/>
          </p:cNvSpPr>
          <p:nvPr>
            <p:ph sz="half" idx="1"/>
          </p:nvPr>
        </p:nvSpPr>
        <p:spPr>
          <a:xfrm>
            <a:off x="3657601" y="1158252"/>
            <a:ext cx="8426370" cy="5695877"/>
          </a:xfrm>
        </p:spPr>
        <p:txBody>
          <a:bodyPr>
            <a:normAutofit/>
          </a:bodyPr>
          <a:lstStyle/>
          <a:p>
            <a:pPr marL="0" indent="0" algn="just" defTabSz="914400" rtl="1" eaLnBrk="1" latinLnBrk="0" hangingPunct="1">
              <a:lnSpc>
                <a:spcPct val="150000"/>
              </a:lnSpc>
              <a:spcBef>
                <a:spcPts val="1000"/>
              </a:spcBef>
              <a:buNone/>
            </a:pPr>
            <a:r>
              <a:rPr lang="ar-JO" sz="2200" dirty="0">
                <a:solidFill>
                  <a:schemeClr val="accent1"/>
                </a:solidFill>
                <a:latin typeface="Al Nile" pitchFamily="2" charset="-78"/>
              </a:rPr>
              <a:t>في الحملات الإلكترونية، قد تتعاون المؤسسات مع </a:t>
            </a:r>
            <a:r>
              <a:rPr lang="ar-JO" sz="2200" u="sng" dirty="0">
                <a:solidFill>
                  <a:schemeClr val="accent1">
                    <a:lumMod val="50000"/>
                  </a:schemeClr>
                </a:solidFill>
                <a:latin typeface="Al Nile" pitchFamily="2" charset="-78"/>
              </a:rPr>
              <a:t>مؤثرين لنشر الرسائل</a:t>
            </a:r>
            <a:r>
              <a:rPr lang="ar-JO" sz="2200" dirty="0">
                <a:solidFill>
                  <a:schemeClr val="accent1"/>
                </a:solidFill>
                <a:latin typeface="Al Nile" pitchFamily="2" charset="-78"/>
              </a:rPr>
              <a:t>، لكن على الصحفي أو منسق الحملة التأكد من التزام </a:t>
            </a:r>
            <a:r>
              <a:rPr lang="ar-JO" sz="2200" u="sng" dirty="0">
                <a:solidFill>
                  <a:schemeClr val="accent1">
                    <a:lumMod val="50000"/>
                  </a:schemeClr>
                </a:solidFill>
                <a:latin typeface="Al Nile" pitchFamily="2" charset="-78"/>
              </a:rPr>
              <a:t>هؤلاء بالمعايير الأخلاقية والمهنية</a:t>
            </a:r>
            <a:r>
              <a:rPr lang="ar-JO" sz="2200" dirty="0">
                <a:solidFill>
                  <a:schemeClr val="accent1"/>
                </a:solidFill>
                <a:latin typeface="Al Nile" pitchFamily="2" charset="-78"/>
              </a:rPr>
              <a:t>.</a:t>
            </a:r>
            <a:endParaRPr lang="ar-JO" sz="2200" b="0" i="0" u="none" strike="noStrike" dirty="0">
              <a:solidFill>
                <a:schemeClr val="accent1"/>
              </a:solidFill>
              <a:effectLst/>
            </a:endParaRPr>
          </a:p>
          <a:p>
            <a:pPr marL="0" indent="0" algn="r" defTabSz="914400" rtl="1" eaLnBrk="1" latinLnBrk="0" hangingPunct="1">
              <a:lnSpc>
                <a:spcPct val="150000"/>
              </a:lnSpc>
              <a:spcBef>
                <a:spcPts val="1000"/>
              </a:spcBef>
              <a:buNone/>
            </a:pPr>
            <a:r>
              <a:rPr lang="ar-JO" sz="2400" b="1" u="sng" dirty="0">
                <a:solidFill>
                  <a:srgbClr val="002060"/>
                </a:solidFill>
              </a:rPr>
              <a:t>التمييز بين الرأي والخبر</a:t>
            </a:r>
          </a:p>
          <a:p>
            <a:pPr marL="0" indent="0" algn="r" defTabSz="914400" rtl="1" eaLnBrk="1" latinLnBrk="0" hangingPunct="1">
              <a:lnSpc>
                <a:spcPct val="150000"/>
              </a:lnSpc>
              <a:spcBef>
                <a:spcPts val="1000"/>
              </a:spcBef>
              <a:buNone/>
            </a:pPr>
            <a:r>
              <a:rPr lang="ar-JO" sz="2200" dirty="0">
                <a:solidFill>
                  <a:schemeClr val="accent1"/>
                </a:solidFill>
              </a:rPr>
              <a:t>من الضروري أن يُفصل المحتوى التوعوي أو الإخباري عن المقالات التحليلية أو الآراء الخاصة حتى لا يختلط الأمر على الجمهور.</a:t>
            </a:r>
          </a:p>
          <a:p>
            <a:pPr algn="r" defTabSz="914400" rtl="1" eaLnBrk="1" latinLnBrk="0" hangingPunct="1">
              <a:lnSpc>
                <a:spcPct val="150000"/>
              </a:lnSpc>
              <a:spcBef>
                <a:spcPts val="1000"/>
              </a:spcBef>
              <a:buFont typeface="Wingdings" pitchFamily="2" charset="2"/>
              <a:buChar char="Ø"/>
            </a:pPr>
            <a:r>
              <a:rPr lang="ar-JO" sz="2200" dirty="0">
                <a:solidFill>
                  <a:schemeClr val="accent1">
                    <a:lumMod val="50000"/>
                  </a:schemeClr>
                </a:solidFill>
              </a:rPr>
              <a:t>الخبر = معلومات موثقة ومحايدة</a:t>
            </a:r>
          </a:p>
          <a:p>
            <a:pPr algn="r" rtl="1">
              <a:lnSpc>
                <a:spcPct val="150000"/>
              </a:lnSpc>
              <a:buFont typeface="Wingdings" pitchFamily="2" charset="2"/>
              <a:buChar char="Ø"/>
            </a:pPr>
            <a:r>
              <a:rPr lang="ar-JO" sz="2200" dirty="0">
                <a:solidFill>
                  <a:schemeClr val="accent1">
                    <a:lumMod val="50000"/>
                  </a:schemeClr>
                </a:solidFill>
              </a:rPr>
              <a:t>الرأي = تحليل شخصي معزز بأدلة</a:t>
            </a:r>
            <a:endParaRPr lang="en-US" sz="2200" dirty="0">
              <a:solidFill>
                <a:schemeClr val="accent1">
                  <a:lumMod val="50000"/>
                </a:schemeClr>
              </a:solidFill>
            </a:endParaRPr>
          </a:p>
          <a:p>
            <a:pPr marL="0" indent="0" algn="r" defTabSz="914400" rtl="1" eaLnBrk="1" latinLnBrk="0" hangingPunct="1">
              <a:lnSpc>
                <a:spcPct val="150000"/>
              </a:lnSpc>
              <a:spcBef>
                <a:spcPts val="1000"/>
              </a:spcBef>
              <a:buNone/>
            </a:pPr>
            <a:r>
              <a:rPr lang="ar-JO" sz="2200" b="1" u="sng" dirty="0">
                <a:solidFill>
                  <a:srgbClr val="C00000"/>
                </a:solidFill>
              </a:rPr>
              <a:t>مثال</a:t>
            </a:r>
            <a:r>
              <a:rPr lang="ar-JO" sz="2200" dirty="0">
                <a:solidFill>
                  <a:schemeClr val="accent1"/>
                </a:solidFill>
              </a:rPr>
              <a:t>: عند إعداد حملة عن العنف الأسري، يجب أن تكون البيانات واضحة ومصادرها موثوقة، لا مجرد آراء.</a:t>
            </a:r>
            <a:endParaRPr lang="en-JO" sz="2200" dirty="0">
              <a:solidFill>
                <a:schemeClr val="accent1"/>
              </a:solidFill>
            </a:endParaRPr>
          </a:p>
        </p:txBody>
      </p:sp>
      <p:pic>
        <p:nvPicPr>
          <p:cNvPr id="4" name="Picture 3">
            <a:extLst>
              <a:ext uri="{FF2B5EF4-FFF2-40B4-BE49-F238E27FC236}">
                <a16:creationId xmlns:a16="http://schemas.microsoft.com/office/drawing/2014/main" id="{D3AAF2BD-5E9A-1D47-A8B6-0589C2AB6C3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076343"/>
            <a:ext cx="3220872" cy="2848937"/>
          </a:xfrm>
          <a:prstGeom prst="rect">
            <a:avLst/>
          </a:prstGeom>
        </p:spPr>
      </p:pic>
      <p:pic>
        <p:nvPicPr>
          <p:cNvPr id="8" name="Picture 7">
            <a:extLst>
              <a:ext uri="{FF2B5EF4-FFF2-40B4-BE49-F238E27FC236}">
                <a16:creationId xmlns:a16="http://schemas.microsoft.com/office/drawing/2014/main" id="{41FFDB3F-85D3-4349-BB49-626CAAFCA7B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3931401"/>
            <a:ext cx="3220872" cy="2926600"/>
          </a:xfrm>
          <a:prstGeom prst="rect">
            <a:avLst/>
          </a:prstGeom>
        </p:spPr>
      </p:pic>
    </p:spTree>
    <p:extLst>
      <p:ext uri="{BB962C8B-B14F-4D97-AF65-F5344CB8AC3E}">
        <p14:creationId xmlns:p14="http://schemas.microsoft.com/office/powerpoint/2010/main" val="5164673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305141" cy="1076343"/>
          </a:xfrm>
          <a:prstGeom prst="rect">
            <a:avLst/>
          </a:prstGeom>
        </p:spPr>
      </p:pic>
      <p:sp>
        <p:nvSpPr>
          <p:cNvPr id="7" name="TextBox 6">
            <a:extLst>
              <a:ext uri="{FF2B5EF4-FFF2-40B4-BE49-F238E27FC236}">
                <a16:creationId xmlns:a16="http://schemas.microsoft.com/office/drawing/2014/main" id="{CFEAD307-4A64-E548-A197-D1EBA74C6A25}"/>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sp>
        <p:nvSpPr>
          <p:cNvPr id="6" name="Title 5">
            <a:extLst>
              <a:ext uri="{FF2B5EF4-FFF2-40B4-BE49-F238E27FC236}">
                <a16:creationId xmlns:a16="http://schemas.microsoft.com/office/drawing/2014/main" id="{8BA84A04-AB4F-1246-9A92-43E183EBC841}"/>
              </a:ext>
            </a:extLst>
          </p:cNvPr>
          <p:cNvSpPr>
            <a:spLocks noGrp="1"/>
          </p:cNvSpPr>
          <p:nvPr>
            <p:ph type="title"/>
          </p:nvPr>
        </p:nvSpPr>
        <p:spPr>
          <a:xfrm>
            <a:off x="2068655" y="125422"/>
            <a:ext cx="8739388" cy="720739"/>
          </a:xfrm>
        </p:spPr>
        <p:txBody>
          <a:bodyPr>
            <a:normAutofit/>
          </a:bodyPr>
          <a:lstStyle/>
          <a:p>
            <a:pPr algn="ctr" defTabSz="914400" rtl="1" eaLnBrk="1" latinLnBrk="0" hangingPunct="1">
              <a:lnSpc>
                <a:spcPct val="150000"/>
              </a:lnSpc>
              <a:spcBef>
                <a:spcPts val="1000"/>
              </a:spcBef>
            </a:pPr>
            <a:r>
              <a:rPr lang="ar-JO" sz="2800" b="1" u="sng" dirty="0">
                <a:solidFill>
                  <a:schemeClr val="accent1"/>
                </a:solidFill>
                <a:latin typeface="Al Nile" pitchFamily="2" charset="-78"/>
              </a:rPr>
              <a:t>الصور، الفيديو، الذكاء الاصطناعي في الحملات الإلكترونية</a:t>
            </a:r>
          </a:p>
        </p:txBody>
      </p:sp>
      <p:sp>
        <p:nvSpPr>
          <p:cNvPr id="9" name="Content Placeholder 8">
            <a:extLst>
              <a:ext uri="{FF2B5EF4-FFF2-40B4-BE49-F238E27FC236}">
                <a16:creationId xmlns:a16="http://schemas.microsoft.com/office/drawing/2014/main" id="{86E20D53-9314-4246-A260-7619A187962A}"/>
              </a:ext>
            </a:extLst>
          </p:cNvPr>
          <p:cNvSpPr>
            <a:spLocks noGrp="1"/>
          </p:cNvSpPr>
          <p:nvPr>
            <p:ph idx="1"/>
          </p:nvPr>
        </p:nvSpPr>
        <p:spPr>
          <a:xfrm>
            <a:off x="3639687" y="1228299"/>
            <a:ext cx="8363422" cy="5504278"/>
          </a:xfrm>
        </p:spPr>
        <p:txBody>
          <a:bodyPr>
            <a:normAutofit/>
          </a:bodyPr>
          <a:lstStyle/>
          <a:p>
            <a:pPr marL="0" indent="0" algn="r" defTabSz="914400" rtl="1" eaLnBrk="1" latinLnBrk="0" hangingPunct="1">
              <a:lnSpc>
                <a:spcPct val="150000"/>
              </a:lnSpc>
              <a:spcBef>
                <a:spcPts val="1000"/>
              </a:spcBef>
              <a:buNone/>
            </a:pPr>
            <a:r>
              <a:rPr lang="ar-JO" sz="2400" dirty="0">
                <a:solidFill>
                  <a:schemeClr val="accent1"/>
                </a:solidFill>
                <a:latin typeface="Al Nile" pitchFamily="2" charset="-78"/>
              </a:rPr>
              <a:t>عند إنتاج المواد البصرية في الحملات، لا يجوز اقتطاع صورة من سياقها أو استخدام أدوات الذكاء الاصطناعي لإنتاج محتوى يضلل الجمهور، حتى لو كان ذلك بهدف الإقناع.</a:t>
            </a:r>
            <a:endParaRPr lang="en-US" sz="2400" dirty="0">
              <a:solidFill>
                <a:schemeClr val="accent1"/>
              </a:solidFill>
              <a:latin typeface="Al Nile" pitchFamily="2" charset="-78"/>
            </a:endParaRPr>
          </a:p>
          <a:p>
            <a:pPr marL="0" indent="0" algn="r" defTabSz="914400" rtl="1" eaLnBrk="1" latinLnBrk="0" hangingPunct="1">
              <a:lnSpc>
                <a:spcPct val="150000"/>
              </a:lnSpc>
              <a:spcBef>
                <a:spcPts val="1000"/>
              </a:spcBef>
              <a:buNone/>
            </a:pPr>
            <a:r>
              <a:rPr lang="ar-JO" sz="2400" b="1" u="sng" dirty="0">
                <a:solidFill>
                  <a:schemeClr val="accent1">
                    <a:lumMod val="50000"/>
                  </a:schemeClr>
                </a:solidFill>
                <a:latin typeface="Al Nile" pitchFamily="2" charset="-78"/>
              </a:rPr>
              <a:t>أخلاقيات استخدام الصور والفيديوهات:</a:t>
            </a:r>
          </a:p>
          <a:p>
            <a:pPr marL="457200" indent="-457200" algn="r" defTabSz="914400" rtl="1" eaLnBrk="1" latinLnBrk="0" hangingPunct="1">
              <a:lnSpc>
                <a:spcPct val="150000"/>
              </a:lnSpc>
              <a:spcBef>
                <a:spcPts val="1000"/>
              </a:spcBef>
              <a:buFont typeface="+mj-lt"/>
              <a:buAutoNum type="arabicPeriod"/>
            </a:pPr>
            <a:r>
              <a:rPr lang="ar-JO" sz="2400" dirty="0">
                <a:solidFill>
                  <a:schemeClr val="accent1"/>
                </a:solidFill>
                <a:latin typeface="Al Nile" pitchFamily="2" charset="-78"/>
              </a:rPr>
              <a:t>الحصول على الإذن</a:t>
            </a:r>
          </a:p>
          <a:p>
            <a:pPr marL="457200" indent="-457200" algn="r" defTabSz="914400" rtl="1" eaLnBrk="1" latinLnBrk="0" hangingPunct="1">
              <a:lnSpc>
                <a:spcPct val="150000"/>
              </a:lnSpc>
              <a:spcBef>
                <a:spcPts val="1000"/>
              </a:spcBef>
              <a:buFont typeface="+mj-lt"/>
              <a:buAutoNum type="arabicPeriod"/>
            </a:pPr>
            <a:r>
              <a:rPr lang="ar-JO" sz="2400" dirty="0">
                <a:solidFill>
                  <a:schemeClr val="accent1"/>
                </a:solidFill>
                <a:latin typeface="Al Nile" pitchFamily="2" charset="-78"/>
              </a:rPr>
              <a:t>عدم استغلال صور الضحايا أو الأطفال</a:t>
            </a:r>
          </a:p>
          <a:p>
            <a:pPr marL="457200" indent="-457200" algn="r" defTabSz="914400" rtl="1" eaLnBrk="1" latinLnBrk="0" hangingPunct="1">
              <a:lnSpc>
                <a:spcPct val="150000"/>
              </a:lnSpc>
              <a:spcBef>
                <a:spcPts val="1000"/>
              </a:spcBef>
              <a:buFont typeface="+mj-lt"/>
              <a:buAutoNum type="arabicPeriod"/>
            </a:pPr>
            <a:r>
              <a:rPr lang="ar-JO" sz="2400" dirty="0">
                <a:solidFill>
                  <a:schemeClr val="accent1"/>
                </a:solidFill>
                <a:latin typeface="Al Nile" pitchFamily="2" charset="-78"/>
              </a:rPr>
              <a:t>توضيح طبيعة الصور (أرشيفية أم مباشرة؟)</a:t>
            </a:r>
          </a:p>
          <a:p>
            <a:pPr marL="0" indent="0" algn="r" defTabSz="914400" rtl="1" eaLnBrk="1" latinLnBrk="0" hangingPunct="1">
              <a:lnSpc>
                <a:spcPct val="150000"/>
              </a:lnSpc>
              <a:spcBef>
                <a:spcPts val="1000"/>
              </a:spcBef>
              <a:buNone/>
            </a:pPr>
            <a:r>
              <a:rPr lang="ar-JO" sz="2400" b="1" u="sng" dirty="0">
                <a:solidFill>
                  <a:srgbClr val="C00000"/>
                </a:solidFill>
                <a:latin typeface="Al Nile" pitchFamily="2" charset="-78"/>
              </a:rPr>
              <a:t>مثال</a:t>
            </a:r>
            <a:r>
              <a:rPr lang="ar-JO" sz="2400" dirty="0">
                <a:solidFill>
                  <a:schemeClr val="accent1"/>
                </a:solidFill>
                <a:latin typeface="Al Nile" pitchFamily="2" charset="-78"/>
              </a:rPr>
              <a:t>: </a:t>
            </a:r>
            <a:r>
              <a:rPr lang="ar-JO" sz="2400" dirty="0">
                <a:latin typeface="Al Nile" pitchFamily="2" charset="-78"/>
              </a:rPr>
              <a:t>يجب أن تكون الصور الأصلية، والمحتوى غير مركّب دون توضيح. </a:t>
            </a:r>
          </a:p>
        </p:txBody>
      </p:sp>
      <p:pic>
        <p:nvPicPr>
          <p:cNvPr id="10" name="Picture 9">
            <a:extLst>
              <a:ext uri="{FF2B5EF4-FFF2-40B4-BE49-F238E27FC236}">
                <a16:creationId xmlns:a16="http://schemas.microsoft.com/office/drawing/2014/main" id="{0F5B5E70-6459-234B-9EB7-0C59D1C52DD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288106"/>
            <a:ext cx="3639687" cy="2569894"/>
          </a:xfrm>
          <a:prstGeom prst="rect">
            <a:avLst/>
          </a:prstGeom>
        </p:spPr>
      </p:pic>
    </p:spTree>
    <p:extLst>
      <p:ext uri="{BB962C8B-B14F-4D97-AF65-F5344CB8AC3E}">
        <p14:creationId xmlns:p14="http://schemas.microsoft.com/office/powerpoint/2010/main" val="31468617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305141" cy="1076343"/>
          </a:xfrm>
          <a:prstGeom prst="rect">
            <a:avLst/>
          </a:prstGeom>
        </p:spPr>
      </p:pic>
      <p:sp>
        <p:nvSpPr>
          <p:cNvPr id="7" name="TextBox 6">
            <a:extLst>
              <a:ext uri="{FF2B5EF4-FFF2-40B4-BE49-F238E27FC236}">
                <a16:creationId xmlns:a16="http://schemas.microsoft.com/office/drawing/2014/main" id="{CFEAD307-4A64-E548-A197-D1EBA74C6A25}"/>
              </a:ext>
            </a:extLst>
          </p:cNvPr>
          <p:cNvSpPr txBox="1"/>
          <p:nvPr/>
        </p:nvSpPr>
        <p:spPr>
          <a:xfrm>
            <a:off x="10808043" y="125422"/>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sp>
        <p:nvSpPr>
          <p:cNvPr id="6" name="Title 5">
            <a:extLst>
              <a:ext uri="{FF2B5EF4-FFF2-40B4-BE49-F238E27FC236}">
                <a16:creationId xmlns:a16="http://schemas.microsoft.com/office/drawing/2014/main" id="{8BA84A04-AB4F-1246-9A92-43E183EBC841}"/>
              </a:ext>
            </a:extLst>
          </p:cNvPr>
          <p:cNvSpPr>
            <a:spLocks noGrp="1"/>
          </p:cNvSpPr>
          <p:nvPr>
            <p:ph type="title"/>
          </p:nvPr>
        </p:nvSpPr>
        <p:spPr>
          <a:xfrm>
            <a:off x="2620369" y="125422"/>
            <a:ext cx="6741995" cy="950922"/>
          </a:xfrm>
        </p:spPr>
        <p:txBody>
          <a:bodyPr>
            <a:normAutofit/>
          </a:bodyPr>
          <a:lstStyle/>
          <a:p>
            <a:pPr algn="ctr" rtl="1">
              <a:lnSpc>
                <a:spcPct val="150000"/>
              </a:lnSpc>
            </a:pPr>
            <a:r>
              <a:rPr lang="ar-JO" sz="2800" b="1" u="sng" dirty="0">
                <a:solidFill>
                  <a:schemeClr val="accent1">
                    <a:lumMod val="50000"/>
                  </a:schemeClr>
                </a:solidFill>
                <a:latin typeface="Al Nile" pitchFamily="2" charset="-78"/>
                <a:cs typeface="+mn-cs"/>
              </a:rPr>
              <a:t>أخلاقيات استخدام الذكاء الاصطناعي </a:t>
            </a:r>
            <a:r>
              <a:rPr lang="en-US" sz="2800" b="1" u="sng" dirty="0">
                <a:solidFill>
                  <a:schemeClr val="accent1">
                    <a:lumMod val="50000"/>
                  </a:schemeClr>
                </a:solidFill>
                <a:latin typeface="Al Nile" pitchFamily="2" charset="-78"/>
                <a:cs typeface="+mn-cs"/>
              </a:rPr>
              <a:t>AI</a:t>
            </a:r>
          </a:p>
        </p:txBody>
      </p:sp>
      <p:sp>
        <p:nvSpPr>
          <p:cNvPr id="9" name="Content Placeholder 8">
            <a:extLst>
              <a:ext uri="{FF2B5EF4-FFF2-40B4-BE49-F238E27FC236}">
                <a16:creationId xmlns:a16="http://schemas.microsoft.com/office/drawing/2014/main" id="{86E20D53-9314-4246-A260-7619A187962A}"/>
              </a:ext>
            </a:extLst>
          </p:cNvPr>
          <p:cNvSpPr>
            <a:spLocks noGrp="1"/>
          </p:cNvSpPr>
          <p:nvPr>
            <p:ph idx="1"/>
          </p:nvPr>
        </p:nvSpPr>
        <p:spPr>
          <a:xfrm>
            <a:off x="5090615" y="1076343"/>
            <a:ext cx="6912494" cy="5656234"/>
          </a:xfrm>
        </p:spPr>
        <p:txBody>
          <a:bodyPr>
            <a:normAutofit fontScale="85000" lnSpcReduction="10000"/>
          </a:bodyPr>
          <a:lstStyle/>
          <a:p>
            <a:pPr marL="0" indent="0" algn="just" rtl="1">
              <a:lnSpc>
                <a:spcPct val="150000"/>
              </a:lnSpc>
              <a:buNone/>
            </a:pPr>
            <a:r>
              <a:rPr lang="ar-JO" sz="2400" dirty="0">
                <a:solidFill>
                  <a:schemeClr val="accent1"/>
                </a:solidFill>
                <a:latin typeface="Al Nile" pitchFamily="2" charset="-78"/>
              </a:rPr>
              <a:t>هل يجب الإفصاح عن استخدام أدوات مثل </a:t>
            </a:r>
            <a:r>
              <a:rPr lang="en-US" sz="2400" dirty="0">
                <a:solidFill>
                  <a:schemeClr val="accent1"/>
                </a:solidFill>
                <a:latin typeface="Al Nile" pitchFamily="2" charset="-78"/>
              </a:rPr>
              <a:t> ChatGPT </a:t>
            </a:r>
            <a:r>
              <a:rPr lang="ar-JO" sz="2400" dirty="0">
                <a:solidFill>
                  <a:schemeClr val="accent1"/>
                </a:solidFill>
                <a:latin typeface="Al Nile" pitchFamily="2" charset="-78"/>
              </a:rPr>
              <a:t>أو </a:t>
            </a:r>
            <a:r>
              <a:rPr lang="en-US" sz="2400" dirty="0">
                <a:solidFill>
                  <a:schemeClr val="accent1"/>
                </a:solidFill>
                <a:latin typeface="Al Nile" pitchFamily="2" charset="-78"/>
              </a:rPr>
              <a:t>DALL·E؟</a:t>
            </a:r>
          </a:p>
          <a:p>
            <a:pPr algn="just" rtl="1">
              <a:lnSpc>
                <a:spcPct val="150000"/>
              </a:lnSpc>
              <a:buFont typeface="Wingdings" pitchFamily="2" charset="2"/>
              <a:buChar char="ü"/>
            </a:pPr>
            <a:r>
              <a:rPr lang="ar-JO" sz="2400" dirty="0">
                <a:solidFill>
                  <a:schemeClr val="accent1"/>
                </a:solidFill>
                <a:latin typeface="Al Nile" pitchFamily="2" charset="-78"/>
              </a:rPr>
              <a:t>التحديات الحالية لاستخدام الذكاء الاصطناعي: التزوير، الانتحال، المحتوى المركب</a:t>
            </a:r>
          </a:p>
          <a:p>
            <a:pPr marL="0" indent="0" algn="just" rtl="1">
              <a:lnSpc>
                <a:spcPct val="150000"/>
              </a:lnSpc>
              <a:buNone/>
            </a:pPr>
            <a:r>
              <a:rPr lang="ar-JO" sz="2400" u="sng" dirty="0">
                <a:solidFill>
                  <a:schemeClr val="accent1">
                    <a:lumMod val="50000"/>
                  </a:schemeClr>
                </a:solidFill>
                <a:latin typeface="Al Nile" pitchFamily="2" charset="-78"/>
              </a:rPr>
              <a:t>مع انتشار أدوات الذكاء الاصطناعي في إنتاج المحتوى (نصوص، صور، فيديو)، أصبح استخدامها في الحملات الرقمية شائعًا، لكن لا يخلو من إشكاليات أخلاقية، أهمها:</a:t>
            </a:r>
          </a:p>
          <a:p>
            <a:pPr algn="just" rtl="1">
              <a:lnSpc>
                <a:spcPct val="150000"/>
              </a:lnSpc>
            </a:pPr>
            <a:r>
              <a:rPr lang="ar-JO" sz="2400" dirty="0">
                <a:latin typeface="Al Nile" pitchFamily="2" charset="-78"/>
              </a:rPr>
              <a:t>عدم الإفصاح عن أن المحتوى من إنتاج </a:t>
            </a:r>
            <a:r>
              <a:rPr lang="en-US" sz="2400" dirty="0">
                <a:latin typeface="Al Nile" pitchFamily="2" charset="-78"/>
              </a:rPr>
              <a:t>AI (</a:t>
            </a:r>
            <a:r>
              <a:rPr lang="ar-JO" sz="2400" dirty="0">
                <a:latin typeface="Al Nile" pitchFamily="2" charset="-78"/>
              </a:rPr>
              <a:t>مثل تصميم الصور أو كتابة النصوص)</a:t>
            </a:r>
          </a:p>
          <a:p>
            <a:pPr algn="just" rtl="1">
              <a:lnSpc>
                <a:spcPct val="150000"/>
              </a:lnSpc>
            </a:pPr>
            <a:r>
              <a:rPr lang="ar-JO" sz="2400" dirty="0">
                <a:latin typeface="Al Nile" pitchFamily="2" charset="-78"/>
              </a:rPr>
              <a:t>خطر تضليل الجمهور عند استخدام مقاطع </a:t>
            </a:r>
            <a:r>
              <a:rPr lang="en-US" sz="2400" dirty="0">
                <a:latin typeface="Al Nile" pitchFamily="2" charset="-78"/>
              </a:rPr>
              <a:t>Deepfake </a:t>
            </a:r>
            <a:r>
              <a:rPr lang="ar-JO" sz="2400" dirty="0">
                <a:latin typeface="Al Nile" pitchFamily="2" charset="-78"/>
              </a:rPr>
              <a:t>أو نماذج صوتية مركبة</a:t>
            </a:r>
          </a:p>
          <a:p>
            <a:pPr algn="just" rtl="1">
              <a:lnSpc>
                <a:spcPct val="150000"/>
              </a:lnSpc>
            </a:pPr>
            <a:r>
              <a:rPr lang="ar-JO" sz="2400" dirty="0">
                <a:latin typeface="Al Nile" pitchFamily="2" charset="-78"/>
              </a:rPr>
              <a:t>التمييز الخوارزمي: بعض أدوات الذكاء الاصطناعي تعكس تحيّزًا خفيًا في معالجتها للمعلومات أو تصميمها للصور</a:t>
            </a:r>
          </a:p>
        </p:txBody>
      </p:sp>
      <p:pic>
        <p:nvPicPr>
          <p:cNvPr id="4" name="Picture 3">
            <a:extLst>
              <a:ext uri="{FF2B5EF4-FFF2-40B4-BE49-F238E27FC236}">
                <a16:creationId xmlns:a16="http://schemas.microsoft.com/office/drawing/2014/main" id="{F85E45B5-A93A-C840-A65C-91A40D8043E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076342"/>
            <a:ext cx="4967785" cy="5781657"/>
          </a:xfrm>
          <a:prstGeom prst="rect">
            <a:avLst/>
          </a:prstGeom>
        </p:spPr>
      </p:pic>
    </p:spTree>
    <p:extLst>
      <p:ext uri="{BB962C8B-B14F-4D97-AF65-F5344CB8AC3E}">
        <p14:creationId xmlns:p14="http://schemas.microsoft.com/office/powerpoint/2010/main" val="40341859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305141" cy="1076343"/>
          </a:xfrm>
          <a:prstGeom prst="rect">
            <a:avLst/>
          </a:prstGeom>
        </p:spPr>
      </p:pic>
      <p:sp>
        <p:nvSpPr>
          <p:cNvPr id="7" name="TextBox 6">
            <a:extLst>
              <a:ext uri="{FF2B5EF4-FFF2-40B4-BE49-F238E27FC236}">
                <a16:creationId xmlns:a16="http://schemas.microsoft.com/office/drawing/2014/main" id="{CFEAD307-4A64-E548-A197-D1EBA74C6A25}"/>
              </a:ext>
            </a:extLst>
          </p:cNvPr>
          <p:cNvSpPr txBox="1"/>
          <p:nvPr/>
        </p:nvSpPr>
        <p:spPr>
          <a:xfrm>
            <a:off x="10808043" y="387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sp>
        <p:nvSpPr>
          <p:cNvPr id="6" name="Title 5">
            <a:extLst>
              <a:ext uri="{FF2B5EF4-FFF2-40B4-BE49-F238E27FC236}">
                <a16:creationId xmlns:a16="http://schemas.microsoft.com/office/drawing/2014/main" id="{8BA84A04-AB4F-1246-9A92-43E183EBC841}"/>
              </a:ext>
            </a:extLst>
          </p:cNvPr>
          <p:cNvSpPr>
            <a:spLocks noGrp="1"/>
          </p:cNvSpPr>
          <p:nvPr>
            <p:ph type="title"/>
          </p:nvPr>
        </p:nvSpPr>
        <p:spPr>
          <a:xfrm>
            <a:off x="2756848" y="163773"/>
            <a:ext cx="7042245" cy="912571"/>
          </a:xfrm>
        </p:spPr>
        <p:txBody>
          <a:bodyPr>
            <a:normAutofit/>
          </a:bodyPr>
          <a:lstStyle/>
          <a:p>
            <a:pPr algn="ctr" defTabSz="914400" rtl="1" eaLnBrk="1" latinLnBrk="0" hangingPunct="1">
              <a:lnSpc>
                <a:spcPct val="90000"/>
              </a:lnSpc>
              <a:spcBef>
                <a:spcPts val="1000"/>
              </a:spcBef>
            </a:pPr>
            <a:r>
              <a:rPr lang="ar-JO" sz="2800" b="1" dirty="0">
                <a:solidFill>
                  <a:schemeClr val="accent1">
                    <a:lumMod val="50000"/>
                  </a:schemeClr>
                </a:solidFill>
              </a:rPr>
              <a:t>احترام الكرامة الإنسانية في محتوى الحملات</a:t>
            </a:r>
          </a:p>
        </p:txBody>
      </p:sp>
      <p:sp>
        <p:nvSpPr>
          <p:cNvPr id="11" name="Content Placeholder 10">
            <a:extLst>
              <a:ext uri="{FF2B5EF4-FFF2-40B4-BE49-F238E27FC236}">
                <a16:creationId xmlns:a16="http://schemas.microsoft.com/office/drawing/2014/main" id="{6B9D626A-BAFF-6447-B958-457EFEABDD8E}"/>
              </a:ext>
            </a:extLst>
          </p:cNvPr>
          <p:cNvSpPr>
            <a:spLocks noGrp="1"/>
          </p:cNvSpPr>
          <p:nvPr>
            <p:ph idx="1"/>
          </p:nvPr>
        </p:nvSpPr>
        <p:spPr>
          <a:xfrm>
            <a:off x="341195" y="1528549"/>
            <a:ext cx="11600596" cy="5165678"/>
          </a:xfrm>
        </p:spPr>
        <p:txBody>
          <a:bodyPr/>
          <a:lstStyle/>
          <a:p>
            <a:pPr marL="0" indent="0" algn="r" defTabSz="914400" rtl="1" eaLnBrk="1" latinLnBrk="0" hangingPunct="1">
              <a:lnSpc>
                <a:spcPct val="90000"/>
              </a:lnSpc>
              <a:spcBef>
                <a:spcPts val="1000"/>
              </a:spcBef>
              <a:buNone/>
            </a:pPr>
            <a:r>
              <a:rPr lang="ar-JO" u="sng" dirty="0">
                <a:solidFill>
                  <a:schemeClr val="accent1"/>
                </a:solidFill>
              </a:rPr>
              <a:t>من المبادئ الأخلاقية الأساسية في الحملات الصحفية:</a:t>
            </a:r>
            <a:endParaRPr lang="ar-JO" dirty="0"/>
          </a:p>
          <a:p>
            <a:pPr marL="228600" indent="-228600" algn="just" defTabSz="914400" rtl="1" eaLnBrk="1" latinLnBrk="0" hangingPunct="1">
              <a:lnSpc>
                <a:spcPct val="150000"/>
              </a:lnSpc>
              <a:spcBef>
                <a:spcPts val="1000"/>
              </a:spcBef>
              <a:buFont typeface="Arial" panose="020B0604020202020204" pitchFamily="34" charset="0"/>
              <a:buChar char="•"/>
            </a:pPr>
            <a:r>
              <a:rPr lang="ar-JO" sz="2400" dirty="0"/>
              <a:t>عدم استخدام صور الضحايا (خاصة الأطفال أو المصابين) دون موافقة</a:t>
            </a:r>
          </a:p>
          <a:p>
            <a:pPr marL="228600" indent="-228600" algn="just" defTabSz="914400" rtl="1" eaLnBrk="1" latinLnBrk="0" hangingPunct="1">
              <a:lnSpc>
                <a:spcPct val="150000"/>
              </a:lnSpc>
              <a:spcBef>
                <a:spcPts val="1000"/>
              </a:spcBef>
              <a:buFont typeface="Arial" panose="020B0604020202020204" pitchFamily="34" charset="0"/>
              <a:buChar char="•"/>
            </a:pPr>
            <a:r>
              <a:rPr lang="ar-JO" sz="2400" dirty="0"/>
              <a:t>عدم اللعب على العواطف بإبراز المآسي أو التشهير بأشخاص بهدف كسب التفاعل</a:t>
            </a:r>
          </a:p>
          <a:p>
            <a:pPr marL="228600" indent="-228600" algn="just" defTabSz="914400" rtl="1" eaLnBrk="1" latinLnBrk="0" hangingPunct="1">
              <a:lnSpc>
                <a:spcPct val="150000"/>
              </a:lnSpc>
              <a:spcBef>
                <a:spcPts val="1000"/>
              </a:spcBef>
              <a:buFont typeface="Arial" panose="020B0604020202020204" pitchFamily="34" charset="0"/>
              <a:buChar char="•"/>
            </a:pPr>
            <a:r>
              <a:rPr lang="ar-JO" sz="2400" dirty="0"/>
              <a:t>التوازن بين الإثارة والمهنية: لا يجب أن يُستغل المحتوى المؤلم لجذب النقرات أو المشاركات</a:t>
            </a:r>
          </a:p>
          <a:p>
            <a:pPr marL="0" indent="0" algn="just" defTabSz="914400" rtl="1" eaLnBrk="1" latinLnBrk="0" hangingPunct="1">
              <a:lnSpc>
                <a:spcPct val="150000"/>
              </a:lnSpc>
              <a:spcBef>
                <a:spcPts val="1000"/>
              </a:spcBef>
              <a:buNone/>
            </a:pPr>
            <a:r>
              <a:rPr lang="en-JO" sz="2400" dirty="0"/>
              <a:t>📌</a:t>
            </a:r>
            <a:r>
              <a:rPr lang="ar-JO" sz="2400" u="sng" dirty="0">
                <a:solidFill>
                  <a:srgbClr val="C00000"/>
                </a:solidFill>
              </a:rPr>
              <a:t>مثال</a:t>
            </a:r>
            <a:r>
              <a:rPr lang="ar-JO" sz="2400" dirty="0"/>
              <a:t>: عند إعداد حملة عن العنف المنزلي، لا يجوز استخدام صور حقيقية لضحايا دون طمس الهوية والموافقة المسبقة.</a:t>
            </a:r>
            <a:endParaRPr lang="en-JO" sz="2400" dirty="0"/>
          </a:p>
        </p:txBody>
      </p:sp>
    </p:spTree>
    <p:extLst>
      <p:ext uri="{BB962C8B-B14F-4D97-AF65-F5344CB8AC3E}">
        <p14:creationId xmlns:p14="http://schemas.microsoft.com/office/powerpoint/2010/main" val="258301250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C431BC-FA1E-6D45-8F08-31FA046C31E7}"/>
              </a:ext>
            </a:extLst>
          </p:cNvPr>
          <p:cNvSpPr>
            <a:spLocks noGrp="1"/>
          </p:cNvSpPr>
          <p:nvPr>
            <p:ph type="title"/>
          </p:nvPr>
        </p:nvSpPr>
        <p:spPr>
          <a:xfrm>
            <a:off x="838200" y="155061"/>
            <a:ext cx="10515600" cy="957048"/>
          </a:xfrm>
        </p:spPr>
        <p:txBody>
          <a:bodyPr>
            <a:normAutofit/>
          </a:bodyPr>
          <a:lstStyle/>
          <a:p>
            <a:pPr algn="ctr" defTabSz="914400" rtl="1" eaLnBrk="1" latinLnBrk="0" hangingPunct="1">
              <a:lnSpc>
                <a:spcPct val="90000"/>
              </a:lnSpc>
              <a:spcBef>
                <a:spcPct val="0"/>
              </a:spcBef>
              <a:buNone/>
            </a:pPr>
            <a:r>
              <a:rPr lang="ar-SA" sz="3200" b="1" u="sng" dirty="0">
                <a:solidFill>
                  <a:schemeClr val="accent1"/>
                </a:solidFill>
              </a:rPr>
              <a:t>احترام الكرامة الإنسانية في محتوى الحملات - حالة دراسية من مصر</a:t>
            </a:r>
            <a:endParaRPr lang="en-JO" sz="3200" b="1" u="sng" dirty="0">
              <a:solidFill>
                <a:schemeClr val="accent1"/>
              </a:solidFill>
            </a:endParaRPr>
          </a:p>
        </p:txBody>
      </p:sp>
      <p:pic>
        <p:nvPicPr>
          <p:cNvPr id="5" name="Content Placeholder 4">
            <a:extLst>
              <a:ext uri="{FF2B5EF4-FFF2-40B4-BE49-F238E27FC236}">
                <a16:creationId xmlns:a16="http://schemas.microsoft.com/office/drawing/2014/main" id="{7A867EF0-D1BC-9B46-8711-0F48014BAD3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61535" y="1227102"/>
            <a:ext cx="9662983" cy="5630898"/>
          </a:xfrm>
        </p:spPr>
      </p:pic>
    </p:spTree>
    <p:extLst>
      <p:ext uri="{BB962C8B-B14F-4D97-AF65-F5344CB8AC3E}">
        <p14:creationId xmlns:p14="http://schemas.microsoft.com/office/powerpoint/2010/main" val="37097186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305141" cy="1076343"/>
          </a:xfrm>
          <a:prstGeom prst="rect">
            <a:avLst/>
          </a:prstGeom>
        </p:spPr>
      </p:pic>
      <p:sp>
        <p:nvSpPr>
          <p:cNvPr id="7" name="TextBox 6">
            <a:extLst>
              <a:ext uri="{FF2B5EF4-FFF2-40B4-BE49-F238E27FC236}">
                <a16:creationId xmlns:a16="http://schemas.microsoft.com/office/drawing/2014/main" id="{CFEAD307-4A64-E548-A197-D1EBA74C6A25}"/>
              </a:ext>
            </a:extLst>
          </p:cNvPr>
          <p:cNvSpPr txBox="1"/>
          <p:nvPr/>
        </p:nvSpPr>
        <p:spPr>
          <a:xfrm>
            <a:off x="10808043" y="387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sp>
        <p:nvSpPr>
          <p:cNvPr id="6" name="Title 5">
            <a:extLst>
              <a:ext uri="{FF2B5EF4-FFF2-40B4-BE49-F238E27FC236}">
                <a16:creationId xmlns:a16="http://schemas.microsoft.com/office/drawing/2014/main" id="{8BA84A04-AB4F-1246-9A92-43E183EBC841}"/>
              </a:ext>
            </a:extLst>
          </p:cNvPr>
          <p:cNvSpPr>
            <a:spLocks noGrp="1"/>
          </p:cNvSpPr>
          <p:nvPr>
            <p:ph type="title"/>
          </p:nvPr>
        </p:nvSpPr>
        <p:spPr>
          <a:xfrm>
            <a:off x="2068655" y="125422"/>
            <a:ext cx="8739388" cy="734387"/>
          </a:xfrm>
        </p:spPr>
        <p:txBody>
          <a:bodyPr>
            <a:normAutofit/>
          </a:bodyPr>
          <a:lstStyle/>
          <a:p>
            <a:pPr marL="0" indent="0" algn="ctr" defTabSz="914400" rtl="1" eaLnBrk="1" latinLnBrk="0" hangingPunct="1">
              <a:lnSpc>
                <a:spcPct val="150000"/>
              </a:lnSpc>
              <a:spcBef>
                <a:spcPts val="1000"/>
              </a:spcBef>
              <a:buNone/>
            </a:pPr>
            <a:r>
              <a:rPr lang="ar-JO" sz="2800" b="1" u="sng" dirty="0">
                <a:solidFill>
                  <a:schemeClr val="accent1"/>
                </a:solidFill>
                <a:latin typeface="Al Nile" pitchFamily="2" charset="-78"/>
              </a:rPr>
              <a:t>تصميم الحملة بين الأخلاق والتأثير</a:t>
            </a:r>
          </a:p>
        </p:txBody>
      </p:sp>
      <p:sp>
        <p:nvSpPr>
          <p:cNvPr id="9" name="Content Placeholder 8">
            <a:extLst>
              <a:ext uri="{FF2B5EF4-FFF2-40B4-BE49-F238E27FC236}">
                <a16:creationId xmlns:a16="http://schemas.microsoft.com/office/drawing/2014/main" id="{86E20D53-9314-4246-A260-7619A187962A}"/>
              </a:ext>
            </a:extLst>
          </p:cNvPr>
          <p:cNvSpPr>
            <a:spLocks noGrp="1"/>
          </p:cNvSpPr>
          <p:nvPr>
            <p:ph idx="1"/>
          </p:nvPr>
        </p:nvSpPr>
        <p:spPr>
          <a:xfrm>
            <a:off x="4517409" y="1228299"/>
            <a:ext cx="7485700" cy="5504278"/>
          </a:xfrm>
        </p:spPr>
        <p:txBody>
          <a:bodyPr>
            <a:normAutofit/>
          </a:bodyPr>
          <a:lstStyle/>
          <a:p>
            <a:pPr marL="0" indent="0" algn="just" defTabSz="914400" rtl="1" eaLnBrk="1" latinLnBrk="0" hangingPunct="1">
              <a:lnSpc>
                <a:spcPct val="150000"/>
              </a:lnSpc>
              <a:spcBef>
                <a:spcPts val="1000"/>
              </a:spcBef>
              <a:buNone/>
            </a:pPr>
            <a:r>
              <a:rPr lang="ar-JO" sz="2400" u="sng" dirty="0">
                <a:solidFill>
                  <a:schemeClr val="tx2"/>
                </a:solidFill>
                <a:latin typeface="Al Nile" pitchFamily="2" charset="-78"/>
              </a:rPr>
              <a:t>عند التخطيط لحملة صحفية رقمية، على الصحفي أن يُراعي:</a:t>
            </a:r>
            <a:endParaRPr lang="ar-JO" sz="2400" dirty="0">
              <a:solidFill>
                <a:schemeClr val="accent1"/>
              </a:solidFill>
              <a:latin typeface="Al Nile" pitchFamily="2" charset="-78"/>
            </a:endParaRPr>
          </a:p>
          <a:p>
            <a:pPr algn="just" defTabSz="914400" rtl="1" eaLnBrk="1" latinLnBrk="0" hangingPunct="1">
              <a:lnSpc>
                <a:spcPct val="150000"/>
              </a:lnSpc>
              <a:spcBef>
                <a:spcPts val="1000"/>
              </a:spcBef>
              <a:buFont typeface="Wingdings" pitchFamily="2" charset="2"/>
              <a:buChar char="ü"/>
            </a:pPr>
            <a:r>
              <a:rPr lang="ar-JO" sz="2400" dirty="0">
                <a:solidFill>
                  <a:schemeClr val="accent1"/>
                </a:solidFill>
                <a:latin typeface="Al Nile" pitchFamily="2" charset="-78"/>
              </a:rPr>
              <a:t>القيمة الإخبارية للحملة (هل تخدم مصلحة عامة حقيقية؟)</a:t>
            </a:r>
          </a:p>
          <a:p>
            <a:pPr algn="just" defTabSz="914400" rtl="1" eaLnBrk="1" latinLnBrk="0" hangingPunct="1">
              <a:lnSpc>
                <a:spcPct val="150000"/>
              </a:lnSpc>
              <a:spcBef>
                <a:spcPts val="1000"/>
              </a:spcBef>
              <a:buFont typeface="Wingdings" pitchFamily="2" charset="2"/>
              <a:buChar char="ü"/>
            </a:pPr>
            <a:r>
              <a:rPr lang="ar-JO" sz="2400" dirty="0">
                <a:solidFill>
                  <a:schemeClr val="accent1"/>
                </a:solidFill>
                <a:latin typeface="Al Nile" pitchFamily="2" charset="-78"/>
              </a:rPr>
              <a:t>الطريقة التي تُبنى بها الرسائل (هل تتضمن تهويلًا أو تضليلًا؟)</a:t>
            </a:r>
          </a:p>
          <a:p>
            <a:pPr algn="just" defTabSz="914400" rtl="1" eaLnBrk="1" latinLnBrk="0" hangingPunct="1">
              <a:lnSpc>
                <a:spcPct val="150000"/>
              </a:lnSpc>
              <a:spcBef>
                <a:spcPts val="1000"/>
              </a:spcBef>
              <a:buFont typeface="Wingdings" pitchFamily="2" charset="2"/>
              <a:buChar char="ü"/>
            </a:pPr>
            <a:r>
              <a:rPr lang="ar-JO" sz="2400" dirty="0">
                <a:solidFill>
                  <a:schemeClr val="accent1"/>
                </a:solidFill>
                <a:latin typeface="Al Nile" pitchFamily="2" charset="-78"/>
              </a:rPr>
              <a:t>طريقة اختيار الصور والعناوين (هل هي واقعية؟ هل توجّه الرأي العام بطريقة عادلة؟)</a:t>
            </a:r>
          </a:p>
        </p:txBody>
      </p:sp>
      <p:pic>
        <p:nvPicPr>
          <p:cNvPr id="8" name="Picture 7">
            <a:extLst>
              <a:ext uri="{FF2B5EF4-FFF2-40B4-BE49-F238E27FC236}">
                <a16:creationId xmlns:a16="http://schemas.microsoft.com/office/drawing/2014/main" id="{AC84FD01-36BD-DE4E-A5FB-F0A801187B8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a:off x="-1273020" y="2626738"/>
            <a:ext cx="5504280" cy="2958239"/>
          </a:xfrm>
          <a:prstGeom prst="rect">
            <a:avLst/>
          </a:prstGeom>
        </p:spPr>
      </p:pic>
      <p:pic>
        <p:nvPicPr>
          <p:cNvPr id="16" name="Picture 15">
            <a:extLst>
              <a:ext uri="{FF2B5EF4-FFF2-40B4-BE49-F238E27FC236}">
                <a16:creationId xmlns:a16="http://schemas.microsoft.com/office/drawing/2014/main" id="{637B5261-4F28-E441-A70A-54A5DC3FB75D}"/>
              </a:ext>
            </a:extLst>
          </p:cNvPr>
          <p:cNvPicPr>
            <a:picLocks noChangeAspect="1"/>
          </p:cNvPicPr>
          <p:nvPr/>
        </p:nvPicPr>
        <p:blipFill rotWithShape="1">
          <a:blip r:embed="rId4">
            <a:extLst>
              <a:ext uri="{28A0092B-C50C-407E-A947-70E740481C1C}">
                <a14:useLocalDpi xmlns:a14="http://schemas.microsoft.com/office/drawing/2010/main" val="0"/>
              </a:ext>
            </a:extLst>
          </a:blip>
          <a:srcRect l="7910" r="5314" b="50000"/>
          <a:stretch/>
        </p:blipFill>
        <p:spPr>
          <a:xfrm>
            <a:off x="2958240" y="5162550"/>
            <a:ext cx="9233760" cy="1695450"/>
          </a:xfrm>
          <a:prstGeom prst="rect">
            <a:avLst/>
          </a:prstGeom>
        </p:spPr>
      </p:pic>
    </p:spTree>
    <p:extLst>
      <p:ext uri="{BB962C8B-B14F-4D97-AF65-F5344CB8AC3E}">
        <p14:creationId xmlns:p14="http://schemas.microsoft.com/office/powerpoint/2010/main" val="25512248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50917"/>
            <a:ext cx="2305141" cy="1076343"/>
          </a:xfrm>
          <a:prstGeom prst="rect">
            <a:avLst/>
          </a:prstGeom>
        </p:spPr>
      </p:pic>
      <p:sp>
        <p:nvSpPr>
          <p:cNvPr id="7" name="TextBox 6">
            <a:extLst>
              <a:ext uri="{FF2B5EF4-FFF2-40B4-BE49-F238E27FC236}">
                <a16:creationId xmlns:a16="http://schemas.microsoft.com/office/drawing/2014/main" id="{CFEAD307-4A64-E548-A197-D1EBA74C6A25}"/>
              </a:ext>
            </a:extLst>
          </p:cNvPr>
          <p:cNvSpPr txBox="1"/>
          <p:nvPr/>
        </p:nvSpPr>
        <p:spPr>
          <a:xfrm>
            <a:off x="10808043" y="387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sp>
        <p:nvSpPr>
          <p:cNvPr id="6" name="Title 5">
            <a:extLst>
              <a:ext uri="{FF2B5EF4-FFF2-40B4-BE49-F238E27FC236}">
                <a16:creationId xmlns:a16="http://schemas.microsoft.com/office/drawing/2014/main" id="{8BA84A04-AB4F-1246-9A92-43E183EBC841}"/>
              </a:ext>
            </a:extLst>
          </p:cNvPr>
          <p:cNvSpPr>
            <a:spLocks noGrp="1"/>
          </p:cNvSpPr>
          <p:nvPr>
            <p:ph type="title"/>
          </p:nvPr>
        </p:nvSpPr>
        <p:spPr>
          <a:xfrm>
            <a:off x="2068655" y="125422"/>
            <a:ext cx="8739388" cy="768033"/>
          </a:xfrm>
        </p:spPr>
        <p:txBody>
          <a:bodyPr>
            <a:normAutofit/>
          </a:bodyPr>
          <a:lstStyle/>
          <a:p>
            <a:pPr algn="ctr" defTabSz="914400" rtl="1" eaLnBrk="1" latinLnBrk="0" hangingPunct="1">
              <a:lnSpc>
                <a:spcPct val="150000"/>
              </a:lnSpc>
              <a:spcBef>
                <a:spcPts val="1000"/>
              </a:spcBef>
            </a:pPr>
            <a:r>
              <a:rPr lang="ar-JO" sz="2800" b="1" u="sng" dirty="0">
                <a:solidFill>
                  <a:schemeClr val="accent1">
                    <a:lumMod val="75000"/>
                  </a:schemeClr>
                </a:solidFill>
                <a:cs typeface="+mn-cs"/>
              </a:rPr>
              <a:t>أخلاقيات التفاعل مع الجمهور</a:t>
            </a:r>
          </a:p>
        </p:txBody>
      </p:sp>
      <p:sp>
        <p:nvSpPr>
          <p:cNvPr id="9" name="Content Placeholder 8">
            <a:extLst>
              <a:ext uri="{FF2B5EF4-FFF2-40B4-BE49-F238E27FC236}">
                <a16:creationId xmlns:a16="http://schemas.microsoft.com/office/drawing/2014/main" id="{86E20D53-9314-4246-A260-7619A187962A}"/>
              </a:ext>
            </a:extLst>
          </p:cNvPr>
          <p:cNvSpPr>
            <a:spLocks noGrp="1"/>
          </p:cNvSpPr>
          <p:nvPr>
            <p:ph idx="1"/>
          </p:nvPr>
        </p:nvSpPr>
        <p:spPr>
          <a:xfrm>
            <a:off x="4640239" y="1076342"/>
            <a:ext cx="7551761" cy="5656235"/>
          </a:xfrm>
        </p:spPr>
        <p:txBody>
          <a:bodyPr>
            <a:normAutofit/>
          </a:bodyPr>
          <a:lstStyle/>
          <a:p>
            <a:pPr marL="0" indent="0" algn="just" defTabSz="914400" rtl="1" eaLnBrk="1" latinLnBrk="0" hangingPunct="1">
              <a:lnSpc>
                <a:spcPct val="150000"/>
              </a:lnSpc>
              <a:spcBef>
                <a:spcPts val="1000"/>
              </a:spcBef>
              <a:buNone/>
            </a:pPr>
            <a:r>
              <a:rPr lang="ar-JO" sz="2400" u="sng" dirty="0">
                <a:solidFill>
                  <a:schemeClr val="accent1">
                    <a:lumMod val="75000"/>
                  </a:schemeClr>
                </a:solidFill>
              </a:rPr>
              <a:t>في الحملات الرقمية، لا ينتهي دور الصحفي عند نشر المحتوى، بل يبدأ مع التفاعل:</a:t>
            </a:r>
            <a:endParaRPr lang="ar-JO" sz="2400" dirty="0">
              <a:solidFill>
                <a:schemeClr val="accent1">
                  <a:lumMod val="75000"/>
                </a:schemeClr>
              </a:solidFill>
            </a:endParaRPr>
          </a:p>
          <a:p>
            <a:pPr algn="just" defTabSz="914400" rtl="1" eaLnBrk="1" latinLnBrk="0" hangingPunct="1">
              <a:lnSpc>
                <a:spcPct val="150000"/>
              </a:lnSpc>
              <a:spcBef>
                <a:spcPts val="1000"/>
              </a:spcBef>
              <a:buFont typeface="Wingdings" pitchFamily="2" charset="2"/>
              <a:buChar char="ü"/>
            </a:pPr>
            <a:r>
              <a:rPr lang="ar-JO" sz="2400" dirty="0">
                <a:solidFill>
                  <a:schemeClr val="accent1">
                    <a:lumMod val="75000"/>
                  </a:schemeClr>
                </a:solidFill>
              </a:rPr>
              <a:t>الرد على التعليقات بأسلوب مهني دون تحقير أو تحيّز</a:t>
            </a:r>
          </a:p>
          <a:p>
            <a:pPr algn="just" defTabSz="914400" rtl="1" eaLnBrk="1" latinLnBrk="0" hangingPunct="1">
              <a:lnSpc>
                <a:spcPct val="150000"/>
              </a:lnSpc>
              <a:spcBef>
                <a:spcPts val="1000"/>
              </a:spcBef>
              <a:buFont typeface="Wingdings" pitchFamily="2" charset="2"/>
              <a:buChar char="ü"/>
            </a:pPr>
            <a:r>
              <a:rPr lang="ar-JO" sz="2400" dirty="0">
                <a:solidFill>
                  <a:schemeClr val="accent1">
                    <a:lumMod val="75000"/>
                  </a:schemeClr>
                </a:solidFill>
              </a:rPr>
              <a:t>عدم حذف الآراء المخالفة ما لم تكن مسيئة</a:t>
            </a:r>
          </a:p>
          <a:p>
            <a:pPr algn="just" defTabSz="914400" rtl="1" eaLnBrk="1" latinLnBrk="0" hangingPunct="1">
              <a:lnSpc>
                <a:spcPct val="150000"/>
              </a:lnSpc>
              <a:spcBef>
                <a:spcPts val="1000"/>
              </a:spcBef>
              <a:buFont typeface="Wingdings" pitchFamily="2" charset="2"/>
              <a:buChar char="ü"/>
            </a:pPr>
            <a:r>
              <a:rPr lang="ar-JO" sz="2400" dirty="0">
                <a:solidFill>
                  <a:schemeClr val="accent1">
                    <a:lumMod val="75000"/>
                  </a:schemeClr>
                </a:solidFill>
              </a:rPr>
              <a:t>تجنّب شراء التعليقات أو التفاعل الوهمي (</a:t>
            </a:r>
            <a:r>
              <a:rPr lang="en-US" sz="2400" dirty="0">
                <a:solidFill>
                  <a:schemeClr val="accent1">
                    <a:lumMod val="75000"/>
                  </a:schemeClr>
                </a:solidFill>
              </a:rPr>
              <a:t>Fake engagement)</a:t>
            </a:r>
          </a:p>
          <a:p>
            <a:pPr marL="0" indent="0" algn="just" defTabSz="914400" rtl="1" eaLnBrk="1" latinLnBrk="0" hangingPunct="1">
              <a:lnSpc>
                <a:spcPct val="150000"/>
              </a:lnSpc>
              <a:spcBef>
                <a:spcPts val="1000"/>
              </a:spcBef>
              <a:buNone/>
            </a:pPr>
            <a:r>
              <a:rPr lang="ar-JO" sz="2400" u="sng" dirty="0">
                <a:solidFill>
                  <a:schemeClr val="accent1">
                    <a:lumMod val="75000"/>
                  </a:schemeClr>
                </a:solidFill>
              </a:rPr>
              <a:t>📌 </a:t>
            </a:r>
            <a:r>
              <a:rPr lang="ar-SA" sz="2400" u="sng" dirty="0">
                <a:solidFill>
                  <a:schemeClr val="accent1">
                    <a:lumMod val="75000"/>
                  </a:schemeClr>
                </a:solidFill>
              </a:rPr>
              <a:t>إن </a:t>
            </a:r>
            <a:r>
              <a:rPr lang="ar-JO" sz="2400" u="sng" dirty="0">
                <a:solidFill>
                  <a:schemeClr val="accent1">
                    <a:lumMod val="75000"/>
                  </a:schemeClr>
                </a:solidFill>
              </a:rPr>
              <a:t>الشفافية في التفاعل ترفع مصداقية الحملة وتبني الثقة.</a:t>
            </a:r>
            <a:endParaRPr lang="en-JO" u="sng" dirty="0"/>
          </a:p>
        </p:txBody>
      </p:sp>
      <p:pic>
        <p:nvPicPr>
          <p:cNvPr id="4" name="Picture 3">
            <a:extLst>
              <a:ext uri="{FF2B5EF4-FFF2-40B4-BE49-F238E27FC236}">
                <a16:creationId xmlns:a16="http://schemas.microsoft.com/office/drawing/2014/main" id="{D214E987-545F-FA4B-8343-7127070420F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217" y="1514901"/>
            <a:ext cx="4190941" cy="5343099"/>
          </a:xfrm>
          <a:prstGeom prst="rect">
            <a:avLst/>
          </a:prstGeom>
          <a:ln>
            <a:solidFill>
              <a:schemeClr val="accent1"/>
            </a:solidFill>
          </a:ln>
        </p:spPr>
      </p:pic>
    </p:spTree>
    <p:extLst>
      <p:ext uri="{BB962C8B-B14F-4D97-AF65-F5344CB8AC3E}">
        <p14:creationId xmlns:p14="http://schemas.microsoft.com/office/powerpoint/2010/main" val="25778863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305141" cy="1076343"/>
          </a:xfrm>
          <a:prstGeom prst="rect">
            <a:avLst/>
          </a:prstGeom>
        </p:spPr>
      </p:pic>
      <p:sp>
        <p:nvSpPr>
          <p:cNvPr id="7" name="TextBox 6">
            <a:extLst>
              <a:ext uri="{FF2B5EF4-FFF2-40B4-BE49-F238E27FC236}">
                <a16:creationId xmlns:a16="http://schemas.microsoft.com/office/drawing/2014/main" id="{CFEAD307-4A64-E548-A197-D1EBA74C6A25}"/>
              </a:ext>
            </a:extLst>
          </p:cNvPr>
          <p:cNvSpPr txBox="1"/>
          <p:nvPr/>
        </p:nvSpPr>
        <p:spPr>
          <a:xfrm>
            <a:off x="10808043" y="387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sp>
        <p:nvSpPr>
          <p:cNvPr id="6" name="Title 5">
            <a:extLst>
              <a:ext uri="{FF2B5EF4-FFF2-40B4-BE49-F238E27FC236}">
                <a16:creationId xmlns:a16="http://schemas.microsoft.com/office/drawing/2014/main" id="{8BA84A04-AB4F-1246-9A92-43E183EBC841}"/>
              </a:ext>
            </a:extLst>
          </p:cNvPr>
          <p:cNvSpPr>
            <a:spLocks noGrp="1"/>
          </p:cNvSpPr>
          <p:nvPr>
            <p:ph type="title"/>
          </p:nvPr>
        </p:nvSpPr>
        <p:spPr>
          <a:xfrm>
            <a:off x="2923674" y="165478"/>
            <a:ext cx="6833937" cy="676733"/>
          </a:xfrm>
        </p:spPr>
        <p:txBody>
          <a:bodyPr>
            <a:normAutofit/>
          </a:bodyPr>
          <a:lstStyle/>
          <a:p>
            <a:pPr algn="ctr" rtl="1">
              <a:lnSpc>
                <a:spcPct val="150000"/>
              </a:lnSpc>
            </a:pPr>
            <a:r>
              <a:rPr lang="ar-JO" sz="2800" b="1" i="0" u="sng" strike="noStrike" dirty="0">
                <a:solidFill>
                  <a:schemeClr val="tx2"/>
                </a:solidFill>
                <a:effectLst/>
              </a:rPr>
              <a:t> التوازن بين التأثير والمصداقية في الحملات الصحفية</a:t>
            </a:r>
          </a:p>
        </p:txBody>
      </p:sp>
      <p:sp>
        <p:nvSpPr>
          <p:cNvPr id="9" name="Content Placeholder 8">
            <a:extLst>
              <a:ext uri="{FF2B5EF4-FFF2-40B4-BE49-F238E27FC236}">
                <a16:creationId xmlns:a16="http://schemas.microsoft.com/office/drawing/2014/main" id="{86E20D53-9314-4246-A260-7619A187962A}"/>
              </a:ext>
            </a:extLst>
          </p:cNvPr>
          <p:cNvSpPr>
            <a:spLocks noGrp="1"/>
          </p:cNvSpPr>
          <p:nvPr>
            <p:ph idx="1"/>
          </p:nvPr>
        </p:nvSpPr>
        <p:spPr/>
        <p:txBody>
          <a:bodyPr>
            <a:normAutofit/>
          </a:bodyPr>
          <a:lstStyle/>
          <a:p>
            <a:pPr marL="0" indent="0" algn="r" defTabSz="914400" rtl="1" eaLnBrk="1" latinLnBrk="0" hangingPunct="1">
              <a:lnSpc>
                <a:spcPct val="150000"/>
              </a:lnSpc>
              <a:spcBef>
                <a:spcPts val="1000"/>
              </a:spcBef>
              <a:buNone/>
            </a:pPr>
            <a:r>
              <a:rPr lang="ar-JO" b="1" dirty="0">
                <a:solidFill>
                  <a:schemeClr val="accent1"/>
                </a:solidFill>
              </a:rPr>
              <a:t> </a:t>
            </a:r>
            <a:endParaRPr lang="ar-JO" sz="2400" b="1" dirty="0"/>
          </a:p>
          <a:p>
            <a:pPr marL="0" indent="0" algn="r" defTabSz="914400" rtl="1" eaLnBrk="1" latinLnBrk="0" hangingPunct="1">
              <a:lnSpc>
                <a:spcPct val="90000"/>
              </a:lnSpc>
              <a:spcBef>
                <a:spcPts val="1000"/>
              </a:spcBef>
              <a:buNone/>
            </a:pPr>
            <a:endParaRPr lang="en-JO" dirty="0"/>
          </a:p>
        </p:txBody>
      </p:sp>
      <p:sp>
        <p:nvSpPr>
          <p:cNvPr id="2" name="Text Placeholder 1">
            <a:extLst>
              <a:ext uri="{FF2B5EF4-FFF2-40B4-BE49-F238E27FC236}">
                <a16:creationId xmlns:a16="http://schemas.microsoft.com/office/drawing/2014/main" id="{007036EF-9284-DA4B-83A4-560E7C16C8AD}"/>
              </a:ext>
            </a:extLst>
          </p:cNvPr>
          <p:cNvSpPr>
            <a:spLocks noGrp="1"/>
          </p:cNvSpPr>
          <p:nvPr>
            <p:ph type="body" sz="half" idx="2"/>
          </p:nvPr>
        </p:nvSpPr>
        <p:spPr>
          <a:xfrm>
            <a:off x="4981433" y="1311441"/>
            <a:ext cx="7021571" cy="5381081"/>
          </a:xfrm>
        </p:spPr>
        <p:txBody>
          <a:bodyPr>
            <a:normAutofit/>
          </a:bodyPr>
          <a:lstStyle/>
          <a:p>
            <a:pPr algn="r" rtl="1">
              <a:lnSpc>
                <a:spcPct val="150000"/>
              </a:lnSpc>
            </a:pPr>
            <a:r>
              <a:rPr lang="ar-JO" sz="2400" b="1" i="0" u="sng" strike="noStrike" dirty="0">
                <a:solidFill>
                  <a:schemeClr val="accent1">
                    <a:lumMod val="75000"/>
                  </a:schemeClr>
                </a:solidFill>
                <a:effectLst/>
              </a:rPr>
              <a:t>كل حملة تسعى لتحقيق "تأثير"، لكن:</a:t>
            </a:r>
          </a:p>
          <a:p>
            <a:pPr algn="just" rtl="1">
              <a:lnSpc>
                <a:spcPct val="150000"/>
              </a:lnSpc>
              <a:buFont typeface="Arial" panose="020B0604020202020204" pitchFamily="34" charset="0"/>
              <a:buChar char="•"/>
            </a:pPr>
            <a:r>
              <a:rPr lang="ar-JO" sz="2400" b="0" i="0" u="none" strike="noStrike" dirty="0">
                <a:solidFill>
                  <a:srgbClr val="000000"/>
                </a:solidFill>
                <a:effectLst/>
              </a:rPr>
              <a:t>التأثير لا يبرر خرق المبادئ</a:t>
            </a:r>
          </a:p>
          <a:p>
            <a:pPr algn="just" rtl="1">
              <a:lnSpc>
                <a:spcPct val="150000"/>
              </a:lnSpc>
              <a:buFont typeface="Arial" panose="020B0604020202020204" pitchFamily="34" charset="0"/>
              <a:buChar char="•"/>
            </a:pPr>
            <a:r>
              <a:rPr lang="ar-JO" sz="2400" b="0" i="0" u="none" strike="noStrike" dirty="0">
                <a:solidFill>
                  <a:srgbClr val="000000"/>
                </a:solidFill>
                <a:effectLst/>
              </a:rPr>
              <a:t>يجب أن يكون الهدف خدمة الصالح العام وليس كسب الإعجابات أو التضليل</a:t>
            </a:r>
          </a:p>
          <a:p>
            <a:pPr algn="just" rtl="1">
              <a:lnSpc>
                <a:spcPct val="150000"/>
              </a:lnSpc>
              <a:buFont typeface="Arial" panose="020B0604020202020204" pitchFamily="34" charset="0"/>
              <a:buChar char="•"/>
            </a:pPr>
            <a:r>
              <a:rPr lang="ar-JO" sz="2400" b="0" i="0" u="none" strike="noStrike" dirty="0">
                <a:solidFill>
                  <a:srgbClr val="000000"/>
                </a:solidFill>
                <a:effectLst/>
              </a:rPr>
              <a:t>الجمهور اليوم أكثر وعيًا، والكشف عن الممارسات غير الأخلاقية بات سهلاً</a:t>
            </a:r>
          </a:p>
          <a:p>
            <a:pPr algn="just" rtl="1">
              <a:lnSpc>
                <a:spcPct val="150000"/>
              </a:lnSpc>
            </a:pPr>
            <a:r>
              <a:rPr lang="ar-JO" sz="2400" b="0" i="0" u="none" strike="noStrike" dirty="0">
                <a:solidFill>
                  <a:srgbClr val="000000"/>
                </a:solidFill>
                <a:effectLst/>
              </a:rPr>
              <a:t>🎯 معيار النجاح: حملة مؤثرة + أخلاقية + مستدامة إعلاميًا.</a:t>
            </a:r>
          </a:p>
          <a:p>
            <a:pPr marL="0" indent="0" algn="r" defTabSz="914400" rtl="1" eaLnBrk="1" latinLnBrk="0" hangingPunct="1">
              <a:lnSpc>
                <a:spcPct val="90000"/>
              </a:lnSpc>
              <a:spcBef>
                <a:spcPts val="1000"/>
              </a:spcBef>
              <a:buFont typeface="Arial" panose="020B0604020202020204" pitchFamily="34" charset="0"/>
              <a:buNone/>
            </a:pPr>
            <a:endParaRPr lang="en-JO" dirty="0"/>
          </a:p>
        </p:txBody>
      </p:sp>
      <p:pic>
        <p:nvPicPr>
          <p:cNvPr id="5" name="Picture 4">
            <a:extLst>
              <a:ext uri="{FF2B5EF4-FFF2-40B4-BE49-F238E27FC236}">
                <a16:creationId xmlns:a16="http://schemas.microsoft.com/office/drawing/2014/main" id="{F4811C15-434E-BA4A-9746-5300731E64A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987426"/>
            <a:ext cx="4457187" cy="5871744"/>
          </a:xfrm>
          <a:prstGeom prst="rect">
            <a:avLst/>
          </a:prstGeom>
        </p:spPr>
      </p:pic>
    </p:spTree>
    <p:extLst>
      <p:ext uri="{BB962C8B-B14F-4D97-AF65-F5344CB8AC3E}">
        <p14:creationId xmlns:p14="http://schemas.microsoft.com/office/powerpoint/2010/main" val="4629563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8063578" y="513073"/>
            <a:ext cx="4128422" cy="6357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51272"/>
            <a:ext cx="2305141" cy="1076343"/>
          </a:xfrm>
          <a:prstGeom prst="rect">
            <a:avLst/>
          </a:prstGeom>
        </p:spPr>
      </p:pic>
      <p:sp>
        <p:nvSpPr>
          <p:cNvPr id="6" name="Title 5">
            <a:extLst>
              <a:ext uri="{FF2B5EF4-FFF2-40B4-BE49-F238E27FC236}">
                <a16:creationId xmlns:a16="http://schemas.microsoft.com/office/drawing/2014/main" id="{15D6DE6E-0E82-4448-A1E7-1884860B8343}"/>
              </a:ext>
            </a:extLst>
          </p:cNvPr>
          <p:cNvSpPr>
            <a:spLocks noGrp="1"/>
          </p:cNvSpPr>
          <p:nvPr>
            <p:ph type="title"/>
          </p:nvPr>
        </p:nvSpPr>
        <p:spPr>
          <a:xfrm>
            <a:off x="2366081" y="365125"/>
            <a:ext cx="7069730" cy="904117"/>
          </a:xfrm>
        </p:spPr>
        <p:txBody>
          <a:bodyPr>
            <a:normAutofit/>
          </a:bodyPr>
          <a:lstStyle/>
          <a:p>
            <a:pPr algn="ctr" defTabSz="914400" rtl="1" eaLnBrk="1" latinLnBrk="0" hangingPunct="1">
              <a:lnSpc>
                <a:spcPct val="90000"/>
              </a:lnSpc>
              <a:spcBef>
                <a:spcPts val="1000"/>
              </a:spcBef>
            </a:pPr>
            <a:r>
              <a:rPr lang="ar-JO" sz="2800" b="1" u="sng" dirty="0">
                <a:solidFill>
                  <a:schemeClr val="accent1">
                    <a:lumMod val="75000"/>
                  </a:schemeClr>
                </a:solidFill>
              </a:rPr>
              <a:t> التحقق من المعلومات في الحملات الصحفية</a:t>
            </a:r>
          </a:p>
        </p:txBody>
      </p:sp>
      <p:sp>
        <p:nvSpPr>
          <p:cNvPr id="11" name="Content Placeholder 10">
            <a:extLst>
              <a:ext uri="{FF2B5EF4-FFF2-40B4-BE49-F238E27FC236}">
                <a16:creationId xmlns:a16="http://schemas.microsoft.com/office/drawing/2014/main" id="{376602A4-B858-8341-8864-7FA86F5C0A5D}"/>
              </a:ext>
            </a:extLst>
          </p:cNvPr>
          <p:cNvSpPr>
            <a:spLocks noGrp="1"/>
          </p:cNvSpPr>
          <p:nvPr>
            <p:ph idx="1"/>
          </p:nvPr>
        </p:nvSpPr>
        <p:spPr>
          <a:xfrm>
            <a:off x="4940300" y="1269242"/>
            <a:ext cx="7069729" cy="5416091"/>
          </a:xfrm>
        </p:spPr>
        <p:txBody>
          <a:bodyPr>
            <a:normAutofit/>
          </a:bodyPr>
          <a:lstStyle/>
          <a:p>
            <a:pPr marL="0" indent="0" algn="just" defTabSz="914400" rtl="1" eaLnBrk="1" latinLnBrk="0" hangingPunct="1">
              <a:lnSpc>
                <a:spcPct val="150000"/>
              </a:lnSpc>
              <a:spcBef>
                <a:spcPts val="1000"/>
              </a:spcBef>
              <a:buNone/>
            </a:pPr>
            <a:r>
              <a:rPr lang="ar-JO" sz="2400" dirty="0">
                <a:solidFill>
                  <a:schemeClr val="accent1">
                    <a:lumMod val="75000"/>
                  </a:schemeClr>
                </a:solidFill>
              </a:rPr>
              <a:t>في تصميم الحملات الرقمية، يجب استخدام مصادر موثوقة ومعلومات دقيقة.</a:t>
            </a:r>
          </a:p>
          <a:p>
            <a:pPr marL="0" indent="0" algn="just" defTabSz="914400" rtl="1" eaLnBrk="1" latinLnBrk="0" hangingPunct="1">
              <a:lnSpc>
                <a:spcPct val="150000"/>
              </a:lnSpc>
              <a:spcBef>
                <a:spcPts val="1000"/>
              </a:spcBef>
              <a:buNone/>
            </a:pPr>
            <a:r>
              <a:rPr lang="ar-JO" sz="2400" b="1" u="sng" dirty="0">
                <a:solidFill>
                  <a:schemeClr val="accent1">
                    <a:lumMod val="75000"/>
                  </a:schemeClr>
                </a:solidFill>
              </a:rPr>
              <a:t>أدوات أساسية:</a:t>
            </a:r>
          </a:p>
          <a:p>
            <a:pPr marL="228600" indent="-228600" algn="just" defTabSz="914400" rtl="1" eaLnBrk="1" latinLnBrk="0" hangingPunct="1">
              <a:lnSpc>
                <a:spcPct val="150000"/>
              </a:lnSpc>
              <a:spcBef>
                <a:spcPts val="1000"/>
              </a:spcBef>
              <a:buFont typeface="Arial" panose="020B0604020202020204" pitchFamily="34" charset="0"/>
              <a:buChar char="•"/>
            </a:pPr>
            <a:r>
              <a:rPr lang="en-US" sz="2400" dirty="0">
                <a:solidFill>
                  <a:schemeClr val="accent1">
                    <a:lumMod val="75000"/>
                  </a:schemeClr>
                </a:solidFill>
              </a:rPr>
              <a:t>Google Fact Check Explorer</a:t>
            </a:r>
          </a:p>
          <a:p>
            <a:pPr marL="228600" indent="-228600" algn="just" defTabSz="914400" rtl="1" eaLnBrk="1" latinLnBrk="0" hangingPunct="1">
              <a:lnSpc>
                <a:spcPct val="150000"/>
              </a:lnSpc>
              <a:spcBef>
                <a:spcPts val="1000"/>
              </a:spcBef>
              <a:buFont typeface="Arial" panose="020B0604020202020204" pitchFamily="34" charset="0"/>
              <a:buChar char="•"/>
            </a:pPr>
            <a:r>
              <a:rPr lang="en-US" sz="2400" dirty="0">
                <a:solidFill>
                  <a:schemeClr val="accent1">
                    <a:lumMod val="75000"/>
                  </a:schemeClr>
                </a:solidFill>
              </a:rPr>
              <a:t>Snopes</a:t>
            </a:r>
            <a:endParaRPr lang="ar-SA" sz="2400" dirty="0">
              <a:solidFill>
                <a:schemeClr val="accent1">
                  <a:lumMod val="75000"/>
                </a:schemeClr>
              </a:solidFill>
            </a:endParaRPr>
          </a:p>
          <a:p>
            <a:pPr marL="228600" indent="-228600" algn="just" defTabSz="914400" rtl="1" eaLnBrk="1" latinLnBrk="0" hangingPunct="1">
              <a:lnSpc>
                <a:spcPct val="150000"/>
              </a:lnSpc>
              <a:spcBef>
                <a:spcPts val="1000"/>
              </a:spcBef>
              <a:buFont typeface="Arial" panose="020B0604020202020204" pitchFamily="34" charset="0"/>
              <a:buChar char="•"/>
            </a:pPr>
            <a:r>
              <a:rPr lang="en-US" sz="2400" dirty="0">
                <a:solidFill>
                  <a:schemeClr val="accent1">
                    <a:lumMod val="75000"/>
                  </a:schemeClr>
                </a:solidFill>
              </a:rPr>
              <a:t>InVID </a:t>
            </a:r>
            <a:r>
              <a:rPr lang="ar-JO" sz="2400" dirty="0">
                <a:solidFill>
                  <a:schemeClr val="accent1">
                    <a:lumMod val="75000"/>
                  </a:schemeClr>
                </a:solidFill>
              </a:rPr>
              <a:t>لتحقق من الفيديو</a:t>
            </a:r>
          </a:p>
          <a:p>
            <a:pPr marL="228600" indent="-228600" algn="just" defTabSz="914400" rtl="1" eaLnBrk="1" latinLnBrk="0" hangingPunct="1">
              <a:lnSpc>
                <a:spcPct val="150000"/>
              </a:lnSpc>
              <a:spcBef>
                <a:spcPts val="1000"/>
              </a:spcBef>
              <a:buFont typeface="Arial" panose="020B0604020202020204" pitchFamily="34" charset="0"/>
              <a:buChar char="•"/>
            </a:pPr>
            <a:r>
              <a:rPr lang="en-US" sz="2400" dirty="0">
                <a:solidFill>
                  <a:schemeClr val="accent1">
                    <a:lumMod val="75000"/>
                  </a:schemeClr>
                </a:solidFill>
              </a:rPr>
              <a:t>Crowd Tangle </a:t>
            </a:r>
            <a:r>
              <a:rPr lang="ar-JO" sz="2400" dirty="0">
                <a:solidFill>
                  <a:schemeClr val="accent1">
                    <a:lumMod val="75000"/>
                  </a:schemeClr>
                </a:solidFill>
              </a:rPr>
              <a:t>لتتبع انتشار المحتوى</a:t>
            </a:r>
          </a:p>
          <a:p>
            <a:pPr marL="0" indent="0" algn="just" defTabSz="914400" rtl="1" eaLnBrk="1" latinLnBrk="0" hangingPunct="1">
              <a:lnSpc>
                <a:spcPct val="150000"/>
              </a:lnSpc>
              <a:spcBef>
                <a:spcPts val="1000"/>
              </a:spcBef>
              <a:buNone/>
            </a:pPr>
            <a:r>
              <a:rPr lang="en-JO" sz="2400" dirty="0">
                <a:solidFill>
                  <a:schemeClr val="accent1">
                    <a:lumMod val="75000"/>
                  </a:schemeClr>
                </a:solidFill>
              </a:rPr>
              <a:t>📌 </a:t>
            </a:r>
            <a:r>
              <a:rPr lang="ar-JO" sz="2400" dirty="0">
                <a:solidFill>
                  <a:schemeClr val="accent1">
                    <a:lumMod val="75000"/>
                  </a:schemeClr>
                </a:solidFill>
              </a:rPr>
              <a:t>التحقق ليس خطوة تقنية فقط، بل سلوك أخلاقي يعزز المصداقية.</a:t>
            </a:r>
            <a:endParaRPr lang="en-JO" sz="2400" dirty="0">
              <a:solidFill>
                <a:schemeClr val="accent1">
                  <a:lumMod val="75000"/>
                </a:schemeClr>
              </a:solidFill>
            </a:endParaRPr>
          </a:p>
        </p:txBody>
      </p:sp>
      <p:sp>
        <p:nvSpPr>
          <p:cNvPr id="10" name="TextBox 9">
            <a:extLst>
              <a:ext uri="{FF2B5EF4-FFF2-40B4-BE49-F238E27FC236}">
                <a16:creationId xmlns:a16="http://schemas.microsoft.com/office/drawing/2014/main" id="{37CD66F1-3D38-4543-8252-9C1B77516535}"/>
              </a:ext>
            </a:extLst>
          </p:cNvPr>
          <p:cNvSpPr txBox="1"/>
          <p:nvPr/>
        </p:nvSpPr>
        <p:spPr>
          <a:xfrm>
            <a:off x="10808043" y="172666"/>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pic>
        <p:nvPicPr>
          <p:cNvPr id="13" name="Picture 12">
            <a:extLst>
              <a:ext uri="{FF2B5EF4-FFF2-40B4-BE49-F238E27FC236}">
                <a16:creationId xmlns:a16="http://schemas.microsoft.com/office/drawing/2014/main" id="{0DCCBB7E-DBC3-9549-9364-A521CDDAF0C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269242"/>
            <a:ext cx="4367284" cy="5588758"/>
          </a:xfrm>
          <a:prstGeom prst="rect">
            <a:avLst/>
          </a:prstGeom>
        </p:spPr>
      </p:pic>
    </p:spTree>
    <p:extLst>
      <p:ext uri="{BB962C8B-B14F-4D97-AF65-F5344CB8AC3E}">
        <p14:creationId xmlns:p14="http://schemas.microsoft.com/office/powerpoint/2010/main" val="4991790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08A9ADF-4CE7-624B-99DD-503D276AC05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240F0DE2-5BE0-0340-AA6E-90886E7C412B}"/>
              </a:ext>
            </a:extLst>
          </p:cNvPr>
          <p:cNvSpPr>
            <a:spLocks noGrp="1"/>
          </p:cNvSpPr>
          <p:nvPr>
            <p:ph type="title"/>
          </p:nvPr>
        </p:nvSpPr>
        <p:spPr>
          <a:xfrm>
            <a:off x="0" y="2766218"/>
            <a:ext cx="7077893" cy="1325563"/>
          </a:xfrm>
        </p:spPr>
        <p:txBody>
          <a:bodyPr>
            <a:normAutofit fontScale="90000"/>
          </a:bodyPr>
          <a:lstStyle/>
          <a:p>
            <a:pPr algn="ctr">
              <a:lnSpc>
                <a:spcPct val="150000"/>
              </a:lnSpc>
            </a:pPr>
            <a:r>
              <a:rPr lang="ar-JO" sz="3600" b="1" i="0" u="sng" strike="noStrike" dirty="0">
                <a:solidFill>
                  <a:schemeClr val="accent4">
                    <a:lumMod val="60000"/>
                    <a:lumOff val="40000"/>
                  </a:schemeClr>
                </a:solidFill>
                <a:effectLst/>
                <a:latin typeface="-webkit-standard"/>
              </a:rPr>
              <a:t>حماية البيانات والخصوصية في الحملات الصحفية الرقمية</a:t>
            </a:r>
            <a:endParaRPr lang="en-JO" sz="3600" b="1" u="sng" dirty="0">
              <a:solidFill>
                <a:schemeClr val="accent4">
                  <a:lumMod val="60000"/>
                  <a:lumOff val="40000"/>
                </a:schemeClr>
              </a:solidFill>
            </a:endParaRPr>
          </a:p>
        </p:txBody>
      </p:sp>
    </p:spTree>
    <p:extLst>
      <p:ext uri="{BB962C8B-B14F-4D97-AF65-F5344CB8AC3E}">
        <p14:creationId xmlns:p14="http://schemas.microsoft.com/office/powerpoint/2010/main" val="3753579846"/>
      </p:ext>
    </p:extLst>
  </p:cSld>
  <p:clrMapOvr>
    <a:masterClrMapping/>
  </p:clrMapOvr>
  <p:timing>
    <p:tnLst>
      <p:par>
        <p:cTn id="1" dur="indefinite" restart="never" nodeType="tmRoot">
          <p:childTnLst>
            <p:seq concurrent="1">
              <p:cTn id="2" repeatCount="indefinite" restart="whenNotActive" fill="hold" evtFilter="cancelBubble" nodeType="interactiveSeq">
                <p:stCondLst>
                  <p:cond delay="indefinite"/>
                  <p:cond evt="onBegin" delay="0">
                    <p:tn val="1"/>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0 0 L -0.24922 0.15589" pathEditMode="relative" ptsTypes="AA">
                                      <p:cBhvr>
                                        <p:cTn id="6" dur="30000" fill="hold"/>
                                        <p:tgtEl>
                                          <p:spTgt spid="6"/>
                                        </p:tgtEl>
                                        <p:attrNameLst>
                                          <p:attrName>ppt_x</p:attrName>
                                          <p:attrName>ppt_y</p:attrName>
                                        </p:attrNameLst>
                                      </p:cBhvr>
                                    </p:animMotion>
                                  </p:childTnLst>
                                </p:cTn>
                              </p:par>
                              <p:par>
                                <p:cTn id="7" presetID="6" presetClass="emph" presetSubtype="0" accel="50000" decel="50000" fill="hold" nodeType="withEffect">
                                  <p:stCondLst>
                                    <p:cond delay="0"/>
                                  </p:stCondLst>
                                  <p:childTnLst>
                                    <p:animScale>
                                      <p:cBhvr>
                                        <p:cTn id="8" dur="30000" fill="hold"/>
                                        <p:tgtEl>
                                          <p:spTgt spid="6"/>
                                        </p:tgtEl>
                                      </p:cBhvr>
                                      <p:by x="150000" y="150000"/>
                                    </p:animScale>
                                  </p:childTnLst>
                                </p:cTn>
                              </p:par>
                            </p:childTnLst>
                          </p:cTn>
                        </p:par>
                        <p:par>
                          <p:cTn id="9" fill="hold">
                            <p:stCondLst>
                              <p:cond delay="30000"/>
                            </p:stCondLst>
                            <p:childTnLst>
                              <p:par>
                                <p:cTn id="10" presetID="0" presetClass="path" presetSubtype="0" accel="50000" decel="50000" fill="hold" nodeType="afterEffect">
                                  <p:stCondLst>
                                    <p:cond delay="5000"/>
                                  </p:stCondLst>
                                  <p:childTnLst>
                                    <p:animMotion origin="layout" path="M -0.24922 0.15589 L 0.24922 -0.03591" pathEditMode="relative" ptsTypes="AA">
                                      <p:cBhvr>
                                        <p:cTn id="11" dur="30000" fill="hold"/>
                                        <p:tgtEl>
                                          <p:spTgt spid="6"/>
                                        </p:tgtEl>
                                        <p:attrNameLst>
                                          <p:attrName>ppt_x</p:attrName>
                                          <p:attrName>ppt_y</p:attrName>
                                        </p:attrNameLst>
                                      </p:cBhvr>
                                    </p:animMotion>
                                  </p:childTnLst>
                                </p:cTn>
                              </p:par>
                            </p:childTnLst>
                          </p:cTn>
                        </p:par>
                        <p:par>
                          <p:cTn id="12" fill="hold">
                            <p:stCondLst>
                              <p:cond delay="65000"/>
                            </p:stCondLst>
                            <p:childTnLst>
                              <p:par>
                                <p:cTn id="13" presetID="0" presetClass="path" presetSubtype="0" accel="50000" decel="50000" fill="hold" nodeType="afterEffect">
                                  <p:stCondLst>
                                    <p:cond delay="5000"/>
                                  </p:stCondLst>
                                  <p:childTnLst>
                                    <p:animMotion origin="layout" path="M 0.24922 -0.03591 L 0 0" pathEditMode="relative" ptsTypes="AA">
                                      <p:cBhvr>
                                        <p:cTn id="14" dur="30000" fill="hold"/>
                                        <p:tgtEl>
                                          <p:spTgt spid="6"/>
                                        </p:tgtEl>
                                        <p:attrNameLst>
                                          <p:attrName>ppt_x</p:attrName>
                                          <p:attrName>ppt_y</p:attrName>
                                        </p:attrNameLst>
                                      </p:cBhvr>
                                    </p:animMotion>
                                  </p:childTnLst>
                                </p:cTn>
                              </p:par>
                              <p:par>
                                <p:cTn id="15" presetID="6" presetClass="emph" presetSubtype="0" accel="50000" decel="50000" fill="hold" nodeType="withEffect">
                                  <p:stCondLst>
                                    <p:cond delay="5000"/>
                                  </p:stCondLst>
                                  <p:childTnLst>
                                    <p:animScale>
                                      <p:cBhvr>
                                        <p:cTn id="16" dur="30000" fill="hold"/>
                                        <p:tgtEl>
                                          <p:spTgt spid="6"/>
                                        </p:tgtEl>
                                      </p:cBhvr>
                                      <p:by x="150000" y="150000"/>
                                      <p:to x="100000" y="100000"/>
                                    </p:animScale>
                                  </p:childTnLst>
                                </p:cTn>
                              </p:par>
                            </p:childTnLst>
                          </p:cTn>
                        </p:par>
                        <p:par>
                          <p:cTn id="17" fill="hold">
                            <p:stCondLst>
                              <p:cond delay="100000"/>
                            </p:stCondLst>
                            <p:childTnLst>
                              <p:par>
                                <p:cTn id="18" presetID="0" presetClass="path" presetSubtype="0" accel="50000" decel="50000" fill="hold" nodeType="afterEffect">
                                  <p:stCondLst>
                                    <p:cond delay="0"/>
                                  </p:stCondLst>
                                  <p:childTnLst>
                                    <p:animMotion origin="layout" path="M 0 0 L 0 0" pathEditMode="relative" ptsTypes="AA">
                                      <p:cBhvr>
                                        <p:cTn id="19" dur="5000" fill="hold"/>
                                        <p:tgtEl>
                                          <p:spTgt spid="6"/>
                                        </p:tgtEl>
                                        <p:attrNameLst>
                                          <p:attrName>ppt_x</p:attrName>
                                          <p:attrName>ppt_y</p:attrName>
                                        </p:attrNameLst>
                                      </p:cBhvr>
                                    </p:animMotion>
                                  </p:childTnLst>
                                </p:cTn>
                              </p:par>
                            </p:childTnLst>
                          </p:cTn>
                        </p:par>
                      </p:childTnLst>
                    </p:cTn>
                  </p:par>
                </p:childTnLst>
              </p:cTn>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8063578" y="513073"/>
            <a:ext cx="4128422" cy="6357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180431" y="1130395"/>
            <a:ext cx="11918804" cy="57276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JO" dirty="0"/>
              <a:t>اختيار قصير للفئة الشبابية.</a:t>
            </a:r>
          </a:p>
          <a:p>
            <a:pPr marL="0" algn="ctr" defTabSz="914400" rtl="1" eaLnBrk="1" latinLnBrk="0" hangingPunct="1"/>
            <a:r>
              <a:rPr lang="en-US" dirty="0"/>
              <a:t>Instagram: </a:t>
            </a:r>
            <a:r>
              <a:rPr lang="ar-JO" dirty="0"/>
              <a:t>صور وإنفوغرافيك.</a:t>
            </a:r>
          </a:p>
          <a:p>
            <a:pPr marL="0" algn="ctr" defTabSz="914400" rtl="1" eaLnBrk="1" latinLnBrk="0" hangingPunct="1"/>
            <a:r>
              <a:rPr lang="en-US" dirty="0"/>
              <a:t>YouTube: </a:t>
            </a:r>
            <a:r>
              <a:rPr lang="ar-JO" dirty="0"/>
              <a:t>فيديوهات تعليمية طويلة.</a:t>
            </a:r>
          </a:p>
          <a:p>
            <a:pPr marL="0" algn="ctr" defTabSz="914400" rtl="1" eaLnBrk="1" latinLnBrk="0" hangingPunct="1"/>
            <a:r>
              <a:rPr lang="en-US" dirty="0"/>
              <a:t>Twitter: </a:t>
            </a:r>
            <a:r>
              <a:rPr lang="ar-JO" dirty="0"/>
              <a:t>تغطية فورية وحوارات عامة.</a:t>
            </a:r>
          </a:p>
          <a:p>
            <a:pPr marL="0" algn="ctr" defTabSz="914400" rtl="1" eaLnBrk="1" latinLnBrk="0" hangingPunct="1"/>
            <a:r>
              <a:rPr lang="en-US" dirty="0"/>
              <a:t>Facebook: </a:t>
            </a:r>
            <a:r>
              <a:rPr lang="ar-JO" dirty="0"/>
              <a:t>محتوى مجتمعي وأخبار عامة.</a:t>
            </a: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51272"/>
            <a:ext cx="2305141" cy="1076343"/>
          </a:xfrm>
          <a:prstGeom prst="rect">
            <a:avLst/>
          </a:prstGeom>
        </p:spPr>
      </p:pic>
      <p:sp>
        <p:nvSpPr>
          <p:cNvPr id="6" name="Title 5">
            <a:extLst>
              <a:ext uri="{FF2B5EF4-FFF2-40B4-BE49-F238E27FC236}">
                <a16:creationId xmlns:a16="http://schemas.microsoft.com/office/drawing/2014/main" id="{15D6DE6E-0E82-4448-A1E7-1884860B8343}"/>
              </a:ext>
            </a:extLst>
          </p:cNvPr>
          <p:cNvSpPr>
            <a:spLocks noGrp="1"/>
          </p:cNvSpPr>
          <p:nvPr>
            <p:ph type="title"/>
          </p:nvPr>
        </p:nvSpPr>
        <p:spPr>
          <a:xfrm>
            <a:off x="2626178" y="572777"/>
            <a:ext cx="6316388" cy="557618"/>
          </a:xfrm>
        </p:spPr>
        <p:txBody>
          <a:bodyPr>
            <a:noAutofit/>
          </a:bodyPr>
          <a:lstStyle/>
          <a:p>
            <a:pPr algn="r" rtl="1">
              <a:lnSpc>
                <a:spcPct val="150000"/>
              </a:lnSpc>
            </a:pPr>
            <a:r>
              <a:rPr lang="ar-JO" sz="2800" b="1" dirty="0">
                <a:solidFill>
                  <a:schemeClr val="accent1">
                    <a:lumMod val="50000"/>
                  </a:schemeClr>
                </a:solidFill>
              </a:rPr>
              <a:t>أهمية حماية الخصوصية في الحملات الرقمية</a:t>
            </a:r>
          </a:p>
        </p:txBody>
      </p:sp>
      <p:sp>
        <p:nvSpPr>
          <p:cNvPr id="3" name="Content Placeholder 2">
            <a:extLst>
              <a:ext uri="{FF2B5EF4-FFF2-40B4-BE49-F238E27FC236}">
                <a16:creationId xmlns:a16="http://schemas.microsoft.com/office/drawing/2014/main" id="{78F36C75-54DF-1B40-92C6-E45736AEA94B}"/>
              </a:ext>
            </a:extLst>
          </p:cNvPr>
          <p:cNvSpPr>
            <a:spLocks noGrp="1"/>
          </p:cNvSpPr>
          <p:nvPr>
            <p:ph idx="1"/>
          </p:nvPr>
        </p:nvSpPr>
        <p:spPr>
          <a:xfrm>
            <a:off x="5431699" y="1311350"/>
            <a:ext cx="6504735" cy="5373984"/>
          </a:xfrm>
        </p:spPr>
        <p:txBody>
          <a:bodyPr>
            <a:noAutofit/>
          </a:bodyPr>
          <a:lstStyle/>
          <a:p>
            <a:pPr marL="0" indent="0" algn="r" rtl="1">
              <a:lnSpc>
                <a:spcPct val="150000"/>
              </a:lnSpc>
              <a:buNone/>
            </a:pPr>
            <a:r>
              <a:rPr lang="ar-JO" sz="2400" u="sng" dirty="0">
                <a:solidFill>
                  <a:schemeClr val="accent1">
                    <a:lumMod val="50000"/>
                  </a:schemeClr>
                </a:solidFill>
              </a:rPr>
              <a:t>كل حملة رقمية تتعامل مع معلومات المستخدمين أو الضحايا أو مصادر حساسة. لذلك:</a:t>
            </a:r>
          </a:p>
          <a:p>
            <a:pPr algn="r" rtl="1">
              <a:lnSpc>
                <a:spcPct val="150000"/>
              </a:lnSpc>
              <a:buFont typeface="Wingdings" pitchFamily="2" charset="2"/>
              <a:buChar char="Ø"/>
            </a:pPr>
            <a:r>
              <a:rPr lang="ar-JO" sz="2400" dirty="0">
                <a:solidFill>
                  <a:schemeClr val="accent1"/>
                </a:solidFill>
              </a:rPr>
              <a:t>الخصوصية ليست مسألة قانونية فقط، بل أخلاقية أيضًا</a:t>
            </a:r>
          </a:p>
          <a:p>
            <a:pPr algn="r" rtl="1">
              <a:lnSpc>
                <a:spcPct val="150000"/>
              </a:lnSpc>
              <a:buFont typeface="Wingdings" pitchFamily="2" charset="2"/>
              <a:buChar char="Ø"/>
            </a:pPr>
            <a:r>
              <a:rPr lang="ar-JO" sz="2400" dirty="0">
                <a:solidFill>
                  <a:schemeClr val="accent1"/>
                </a:solidFill>
              </a:rPr>
              <a:t>الجمهور يمنح الثقة للوسيلة أو الشخص الصحفي، ويجب احترام ذلك</a:t>
            </a:r>
            <a:endParaRPr lang="en-JO" sz="2400" dirty="0">
              <a:solidFill>
                <a:schemeClr val="accent1"/>
              </a:solidFill>
            </a:endParaRPr>
          </a:p>
        </p:txBody>
      </p:sp>
      <p:sp>
        <p:nvSpPr>
          <p:cNvPr id="10" name="TextBox 9">
            <a:extLst>
              <a:ext uri="{FF2B5EF4-FFF2-40B4-BE49-F238E27FC236}">
                <a16:creationId xmlns:a16="http://schemas.microsoft.com/office/drawing/2014/main" id="{37CD66F1-3D38-4543-8252-9C1B77516535}"/>
              </a:ext>
            </a:extLst>
          </p:cNvPr>
          <p:cNvSpPr txBox="1"/>
          <p:nvPr/>
        </p:nvSpPr>
        <p:spPr>
          <a:xfrm>
            <a:off x="10808043" y="172666"/>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pic>
        <p:nvPicPr>
          <p:cNvPr id="9" name="Picture 8">
            <a:extLst>
              <a:ext uri="{FF2B5EF4-FFF2-40B4-BE49-F238E27FC236}">
                <a16:creationId xmlns:a16="http://schemas.microsoft.com/office/drawing/2014/main" id="{106B5F7E-7905-6749-A403-4FEABEBB54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145524"/>
            <a:ext cx="5251269" cy="5727605"/>
          </a:xfrm>
          <a:prstGeom prst="rect">
            <a:avLst/>
          </a:prstGeom>
        </p:spPr>
      </p:pic>
    </p:spTree>
    <p:extLst>
      <p:ext uri="{BB962C8B-B14F-4D97-AF65-F5344CB8AC3E}">
        <p14:creationId xmlns:p14="http://schemas.microsoft.com/office/powerpoint/2010/main" val="126245351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id="{37CD66F1-3D38-4543-8252-9C1B77516535}"/>
              </a:ext>
            </a:extLst>
          </p:cNvPr>
          <p:cNvSpPr txBox="1"/>
          <p:nvPr/>
        </p:nvSpPr>
        <p:spPr>
          <a:xfrm>
            <a:off x="10808043" y="172666"/>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65451"/>
            <a:ext cx="2502568" cy="1076343"/>
          </a:xfrm>
          <a:prstGeom prst="rect">
            <a:avLst/>
          </a:prstGeom>
        </p:spPr>
      </p:pic>
      <p:sp>
        <p:nvSpPr>
          <p:cNvPr id="2" name="Title 1">
            <a:extLst>
              <a:ext uri="{FF2B5EF4-FFF2-40B4-BE49-F238E27FC236}">
                <a16:creationId xmlns:a16="http://schemas.microsoft.com/office/drawing/2014/main" id="{A01CC12B-C448-7A47-82B1-1931271033F3}"/>
              </a:ext>
            </a:extLst>
          </p:cNvPr>
          <p:cNvSpPr>
            <a:spLocks noGrp="1"/>
          </p:cNvSpPr>
          <p:nvPr>
            <p:ph type="title"/>
          </p:nvPr>
        </p:nvSpPr>
        <p:spPr>
          <a:xfrm>
            <a:off x="313509" y="862145"/>
            <a:ext cx="5079273" cy="986248"/>
          </a:xfrm>
        </p:spPr>
        <p:txBody>
          <a:bodyPr>
            <a:normAutofit/>
          </a:bodyPr>
          <a:lstStyle/>
          <a:p>
            <a:pPr algn="ctr"/>
            <a:r>
              <a:rPr lang="ar-JO" sz="2800" b="1" i="0" u="sng" strike="noStrike" dirty="0">
                <a:solidFill>
                  <a:schemeClr val="accent1"/>
                </a:solidFill>
                <a:effectLst/>
              </a:rPr>
              <a:t>أنواع البيانات التي تُجمع خلال الحملات</a:t>
            </a:r>
            <a:br>
              <a:rPr lang="ar-JO" sz="2800" b="1" i="0" u="sng" strike="noStrike" dirty="0">
                <a:solidFill>
                  <a:schemeClr val="accent1"/>
                </a:solidFill>
                <a:effectLst/>
              </a:rPr>
            </a:br>
            <a:endParaRPr lang="en-JO" sz="2800" u="sng" dirty="0">
              <a:solidFill>
                <a:schemeClr val="accent1"/>
              </a:solidFill>
            </a:endParaRPr>
          </a:p>
        </p:txBody>
      </p:sp>
      <p:pic>
        <p:nvPicPr>
          <p:cNvPr id="7" name="Picture Placeholder 6">
            <a:extLst>
              <a:ext uri="{FF2B5EF4-FFF2-40B4-BE49-F238E27FC236}">
                <a16:creationId xmlns:a16="http://schemas.microsoft.com/office/drawing/2014/main" id="{878E8C6B-A509-A341-8937-8A3901DCC336}"/>
              </a:ext>
            </a:extLst>
          </p:cNvPr>
          <p:cNvPicPr>
            <a:picLocks noGrp="1" noChangeAspect="1"/>
          </p:cNvPicPr>
          <p:nvPr>
            <p:ph type="pic" idx="1"/>
          </p:nvPr>
        </p:nvPicPr>
        <p:blipFill rotWithShape="1">
          <a:blip r:embed="rId3">
            <a:extLst>
              <a:ext uri="{28A0092B-C50C-407E-A947-70E740481C1C}">
                <a14:useLocalDpi xmlns:a14="http://schemas.microsoft.com/office/drawing/2010/main" val="0"/>
              </a:ext>
            </a:extLst>
          </a:blip>
          <a:srcRect t="628" b="161"/>
          <a:stretch/>
        </p:blipFill>
        <p:spPr>
          <a:xfrm>
            <a:off x="5706291" y="572776"/>
            <a:ext cx="6172200" cy="5288274"/>
          </a:xfrm>
        </p:spPr>
      </p:pic>
      <p:sp>
        <p:nvSpPr>
          <p:cNvPr id="4" name="Text Placeholder 3">
            <a:extLst>
              <a:ext uri="{FF2B5EF4-FFF2-40B4-BE49-F238E27FC236}">
                <a16:creationId xmlns:a16="http://schemas.microsoft.com/office/drawing/2014/main" id="{A5EEE146-D534-CD48-A4C6-BCA70D1765F1}"/>
              </a:ext>
            </a:extLst>
          </p:cNvPr>
          <p:cNvSpPr>
            <a:spLocks noGrp="1"/>
          </p:cNvSpPr>
          <p:nvPr>
            <p:ph type="body" sz="half" idx="2"/>
          </p:nvPr>
        </p:nvSpPr>
        <p:spPr>
          <a:xfrm>
            <a:off x="313509" y="1848393"/>
            <a:ext cx="5290457" cy="4504534"/>
          </a:xfrm>
        </p:spPr>
        <p:txBody>
          <a:bodyPr/>
          <a:lstStyle/>
          <a:p>
            <a:pPr marL="457200" indent="-457200" algn="r" rtl="1">
              <a:lnSpc>
                <a:spcPct val="150000"/>
              </a:lnSpc>
              <a:buFont typeface="+mj-lt"/>
              <a:buAutoNum type="arabicPeriod"/>
            </a:pPr>
            <a:r>
              <a:rPr lang="ar-JO" sz="2400" b="0" i="0" u="none" strike="noStrike" dirty="0">
                <a:solidFill>
                  <a:srgbClr val="000000"/>
                </a:solidFill>
                <a:effectLst/>
              </a:rPr>
              <a:t>بيانات الهوية (الاسم، البريد، الموقع)</a:t>
            </a:r>
          </a:p>
          <a:p>
            <a:pPr marL="457200" indent="-457200" algn="r" rtl="1">
              <a:lnSpc>
                <a:spcPct val="150000"/>
              </a:lnSpc>
              <a:buFont typeface="+mj-lt"/>
              <a:buAutoNum type="arabicPeriod"/>
            </a:pPr>
            <a:r>
              <a:rPr lang="ar-JO" sz="2400" b="0" i="0" u="none" strike="noStrike" dirty="0">
                <a:solidFill>
                  <a:srgbClr val="000000"/>
                </a:solidFill>
                <a:effectLst/>
              </a:rPr>
              <a:t>آراء الجمهور (من خلال الاستطلاعات أو التعليقات)</a:t>
            </a:r>
          </a:p>
          <a:p>
            <a:pPr marL="457200" indent="-457200" algn="r" rtl="1">
              <a:lnSpc>
                <a:spcPct val="150000"/>
              </a:lnSpc>
              <a:buFont typeface="+mj-lt"/>
              <a:buAutoNum type="arabicPeriod"/>
            </a:pPr>
            <a:r>
              <a:rPr lang="ar-JO" sz="2400" b="0" i="0" u="none" strike="noStrike" dirty="0">
                <a:solidFill>
                  <a:srgbClr val="000000"/>
                </a:solidFill>
                <a:effectLst/>
              </a:rPr>
              <a:t>محتوى بصري مرسل من المستخدمين</a:t>
            </a:r>
          </a:p>
          <a:p>
            <a:pPr algn="r" rtl="1">
              <a:lnSpc>
                <a:spcPct val="150000"/>
              </a:lnSpc>
            </a:pPr>
            <a:r>
              <a:rPr lang="ar-JO" sz="2400" b="0" i="0" u="sng" strike="noStrike" dirty="0">
                <a:solidFill>
                  <a:schemeClr val="accent1"/>
                </a:solidFill>
                <a:effectLst/>
              </a:rPr>
              <a:t>يجب توضيح سبب الجمع، طريقة الاستخدام، ومصير البيانات بعد انتهاء الحملة.</a:t>
            </a:r>
          </a:p>
          <a:p>
            <a:pPr marL="0" indent="0" algn="r" defTabSz="914400" rtl="1" eaLnBrk="1" latinLnBrk="0" hangingPunct="1">
              <a:lnSpc>
                <a:spcPct val="90000"/>
              </a:lnSpc>
              <a:spcBef>
                <a:spcPts val="1000"/>
              </a:spcBef>
              <a:buFont typeface="Arial" panose="020B0604020202020204" pitchFamily="34" charset="0"/>
              <a:buNone/>
            </a:pPr>
            <a:endParaRPr lang="en-JO" dirty="0"/>
          </a:p>
        </p:txBody>
      </p:sp>
    </p:spTree>
    <p:extLst>
      <p:ext uri="{BB962C8B-B14F-4D97-AF65-F5344CB8AC3E}">
        <p14:creationId xmlns:p14="http://schemas.microsoft.com/office/powerpoint/2010/main" val="40683387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id="{37CD66F1-3D38-4543-8252-9C1B77516535}"/>
              </a:ext>
            </a:extLst>
          </p:cNvPr>
          <p:cNvSpPr txBox="1"/>
          <p:nvPr/>
        </p:nvSpPr>
        <p:spPr>
          <a:xfrm>
            <a:off x="10808043" y="172666"/>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65451"/>
            <a:ext cx="2502568" cy="1076343"/>
          </a:xfrm>
          <a:prstGeom prst="rect">
            <a:avLst/>
          </a:prstGeom>
        </p:spPr>
      </p:pic>
      <p:sp>
        <p:nvSpPr>
          <p:cNvPr id="2" name="Title 1">
            <a:extLst>
              <a:ext uri="{FF2B5EF4-FFF2-40B4-BE49-F238E27FC236}">
                <a16:creationId xmlns:a16="http://schemas.microsoft.com/office/drawing/2014/main" id="{A01CC12B-C448-7A47-82B1-1931271033F3}"/>
              </a:ext>
            </a:extLst>
          </p:cNvPr>
          <p:cNvSpPr>
            <a:spLocks noGrp="1"/>
          </p:cNvSpPr>
          <p:nvPr>
            <p:ph type="title"/>
          </p:nvPr>
        </p:nvSpPr>
        <p:spPr>
          <a:xfrm>
            <a:off x="156754" y="874853"/>
            <a:ext cx="5486399" cy="772556"/>
          </a:xfrm>
        </p:spPr>
        <p:txBody>
          <a:bodyPr anchor="t">
            <a:noAutofit/>
          </a:bodyPr>
          <a:lstStyle/>
          <a:p>
            <a:pPr algn="ctr" rtl="1"/>
            <a:r>
              <a:rPr lang="ar-JO" sz="2800" b="1" i="0" u="sng" strike="noStrike" dirty="0">
                <a:solidFill>
                  <a:schemeClr val="accent1"/>
                </a:solidFill>
                <a:effectLst/>
              </a:rPr>
              <a:t>أخلاقيات جمع البيانات في الحملات الرقمية</a:t>
            </a:r>
            <a:br>
              <a:rPr lang="ar-JO" sz="2800" b="1" i="0" u="sng" strike="noStrike" dirty="0">
                <a:solidFill>
                  <a:schemeClr val="accent1"/>
                </a:solidFill>
                <a:effectLst/>
              </a:rPr>
            </a:br>
            <a:endParaRPr lang="en-JO" sz="2800" u="sng" dirty="0">
              <a:solidFill>
                <a:schemeClr val="accent1"/>
              </a:solidFill>
            </a:endParaRPr>
          </a:p>
        </p:txBody>
      </p:sp>
      <p:pic>
        <p:nvPicPr>
          <p:cNvPr id="7" name="Picture Placeholder 6">
            <a:extLst>
              <a:ext uri="{FF2B5EF4-FFF2-40B4-BE49-F238E27FC236}">
                <a16:creationId xmlns:a16="http://schemas.microsoft.com/office/drawing/2014/main" id="{5FDCA4DB-DB18-A442-8C59-2C7FC1341FFE}"/>
              </a:ext>
            </a:extLst>
          </p:cNvPr>
          <p:cNvPicPr>
            <a:picLocks noGrp="1" noChangeAspect="1"/>
          </p:cNvPicPr>
          <p:nvPr>
            <p:ph type="pic" idx="1"/>
          </p:nvPr>
        </p:nvPicPr>
        <p:blipFill>
          <a:blip r:embed="rId3">
            <a:extLst>
              <a:ext uri="{28A0092B-C50C-407E-A947-70E740481C1C}">
                <a14:useLocalDpi xmlns:a14="http://schemas.microsoft.com/office/drawing/2010/main" val="0"/>
              </a:ext>
            </a:extLst>
          </a:blip>
          <a:srcRect t="2904" b="2904"/>
          <a:stretch>
            <a:fillRect/>
          </a:stretch>
        </p:blipFill>
        <p:spPr>
          <a:xfrm>
            <a:off x="5862638" y="572776"/>
            <a:ext cx="6172200" cy="5534111"/>
          </a:xfrm>
        </p:spPr>
      </p:pic>
      <p:sp>
        <p:nvSpPr>
          <p:cNvPr id="4" name="Text Placeholder 3">
            <a:extLst>
              <a:ext uri="{FF2B5EF4-FFF2-40B4-BE49-F238E27FC236}">
                <a16:creationId xmlns:a16="http://schemas.microsoft.com/office/drawing/2014/main" id="{A5EEE146-D534-CD48-A4C6-BCA70D1765F1}"/>
              </a:ext>
            </a:extLst>
          </p:cNvPr>
          <p:cNvSpPr>
            <a:spLocks noGrp="1"/>
          </p:cNvSpPr>
          <p:nvPr>
            <p:ph type="body" sz="half" idx="2"/>
          </p:nvPr>
        </p:nvSpPr>
        <p:spPr>
          <a:xfrm>
            <a:off x="156754" y="2057400"/>
            <a:ext cx="5706291" cy="3811588"/>
          </a:xfrm>
        </p:spPr>
        <p:txBody>
          <a:bodyPr/>
          <a:lstStyle/>
          <a:p>
            <a:pPr marL="285750" indent="-285750" algn="r" rtl="1">
              <a:lnSpc>
                <a:spcPct val="150000"/>
              </a:lnSpc>
              <a:buFont typeface="Wingdings" pitchFamily="2" charset="2"/>
              <a:buChar char="ü"/>
            </a:pPr>
            <a:r>
              <a:rPr lang="ar-SA" sz="2400" b="0" i="0" u="none" strike="noStrike" dirty="0">
                <a:solidFill>
                  <a:srgbClr val="000000"/>
                </a:solidFill>
                <a:effectLst/>
              </a:rPr>
              <a:t>ل</a:t>
            </a:r>
            <a:r>
              <a:rPr lang="ar-JO" sz="2400" b="0" i="0" u="none" strike="noStrike" dirty="0">
                <a:solidFill>
                  <a:schemeClr val="accent1"/>
                </a:solidFill>
                <a:effectLst/>
              </a:rPr>
              <a:t>ا يُجمع من المستخدمين إلا </a:t>
            </a:r>
            <a:r>
              <a:rPr lang="ar-JO" sz="2400" b="1" i="0" u="none" strike="noStrike" dirty="0">
                <a:solidFill>
                  <a:schemeClr val="accent1"/>
                </a:solidFill>
                <a:effectLst/>
              </a:rPr>
              <a:t>ما هو ضروري</a:t>
            </a:r>
            <a:endParaRPr lang="ar-JO" sz="2400" b="0" i="0" u="none" strike="noStrike" dirty="0">
              <a:solidFill>
                <a:schemeClr val="accent1"/>
              </a:solidFill>
              <a:effectLst/>
            </a:endParaRPr>
          </a:p>
          <a:p>
            <a:pPr marL="342900" indent="-342900" algn="r" rtl="1">
              <a:lnSpc>
                <a:spcPct val="150000"/>
              </a:lnSpc>
              <a:buFont typeface="Wingdings" pitchFamily="2" charset="2"/>
              <a:buChar char="ü"/>
            </a:pPr>
            <a:r>
              <a:rPr lang="ar-JO" sz="2400" b="0" i="0" u="none" strike="noStrike" dirty="0">
                <a:solidFill>
                  <a:schemeClr val="accent1"/>
                </a:solidFill>
                <a:effectLst/>
              </a:rPr>
              <a:t>يجب الحصول على </a:t>
            </a:r>
            <a:r>
              <a:rPr lang="ar-JO" sz="2400" b="1" i="0" u="none" strike="noStrike" dirty="0">
                <a:solidFill>
                  <a:schemeClr val="accent1"/>
                </a:solidFill>
                <a:effectLst/>
              </a:rPr>
              <a:t>موافقة واضحة</a:t>
            </a:r>
            <a:endParaRPr lang="ar-JO" sz="2400" b="0" i="0" u="none" strike="noStrike" dirty="0">
              <a:solidFill>
                <a:schemeClr val="accent1"/>
              </a:solidFill>
              <a:effectLst/>
            </a:endParaRPr>
          </a:p>
          <a:p>
            <a:pPr marL="342900" indent="-342900" algn="r" rtl="1">
              <a:lnSpc>
                <a:spcPct val="150000"/>
              </a:lnSpc>
              <a:buFont typeface="Wingdings" pitchFamily="2" charset="2"/>
              <a:buChar char="ü"/>
            </a:pPr>
            <a:r>
              <a:rPr lang="ar-JO" sz="2400" b="0" i="0" u="none" strike="noStrike" dirty="0">
                <a:solidFill>
                  <a:schemeClr val="accent1"/>
                </a:solidFill>
                <a:effectLst/>
              </a:rPr>
              <a:t>لا يُستخدم المحتوى المُرسل لأغراض أخرى دون إذن</a:t>
            </a:r>
          </a:p>
          <a:p>
            <a:pPr marL="342900" indent="-342900" algn="r" rtl="1">
              <a:lnSpc>
                <a:spcPct val="150000"/>
              </a:lnSpc>
              <a:buFont typeface="Wingdings" pitchFamily="2" charset="2"/>
              <a:buChar char="ü"/>
            </a:pPr>
            <a:r>
              <a:rPr lang="ar-JO" sz="2400" b="0" i="0" u="none" strike="noStrike" dirty="0">
                <a:solidFill>
                  <a:schemeClr val="accent1"/>
                </a:solidFill>
                <a:effectLst/>
              </a:rPr>
              <a:t>تجنّب ربط البيانات الشخصية بالسلوك أو الانتماءات دون إثبات</a:t>
            </a:r>
          </a:p>
          <a:p>
            <a:pPr algn="l"/>
            <a:endParaRPr lang="en-JO" dirty="0"/>
          </a:p>
        </p:txBody>
      </p:sp>
    </p:spTree>
    <p:extLst>
      <p:ext uri="{BB962C8B-B14F-4D97-AF65-F5344CB8AC3E}">
        <p14:creationId xmlns:p14="http://schemas.microsoft.com/office/powerpoint/2010/main" val="38425476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162180"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3" name="Rectangle: Rounded Corners 22"/>
          <p:cNvSpPr/>
          <p:nvPr/>
        </p:nvSpPr>
        <p:spPr>
          <a:xfrm>
            <a:off x="8073927" y="500900"/>
            <a:ext cx="4128422" cy="6357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5" name="Rectangle: Rounded Corners 24"/>
          <p:cNvSpPr/>
          <p:nvPr/>
        </p:nvSpPr>
        <p:spPr>
          <a:xfrm>
            <a:off x="136598" y="1092125"/>
            <a:ext cx="11918804" cy="56103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JO" dirty="0"/>
              <a:t>اختيار صور وإنفوغرافيك.</a:t>
            </a:r>
          </a:p>
          <a:p>
            <a:pPr marL="0" algn="ctr" defTabSz="914400" rtl="1" eaLnBrk="1" latinLnBrk="0" hangingPunct="1"/>
            <a:r>
              <a:rPr lang="en-US" dirty="0"/>
              <a:t>YouTube: </a:t>
            </a:r>
            <a:r>
              <a:rPr lang="ar-JO" dirty="0"/>
              <a:t>فيديوهات تعليمية طويلة.</a:t>
            </a:r>
          </a:p>
          <a:p>
            <a:pPr marL="0" algn="ctr" defTabSz="914400" rtl="1" eaLnBrk="1" latinLnBrk="0" hangingPunct="1"/>
            <a:r>
              <a:rPr lang="en-US" dirty="0"/>
              <a:t>Twitter: </a:t>
            </a:r>
            <a:r>
              <a:rPr lang="ar-JO" dirty="0"/>
              <a:t>تغطية فورية وحوارات عامة.</a:t>
            </a:r>
          </a:p>
          <a:p>
            <a:pPr marL="0" algn="ctr" defTabSz="914400" rtl="1" eaLnBrk="1" latinLnBrk="0" hangingPunct="1"/>
            <a:r>
              <a:rPr lang="en-US" dirty="0"/>
              <a:t>Facebook: </a:t>
            </a:r>
            <a:r>
              <a:rPr lang="ar-JO" dirty="0"/>
              <a:t>محتوى مجتمعي وأخبار عامة.</a:t>
            </a: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70597"/>
            <a:ext cx="2305141" cy="1076343"/>
          </a:xfrm>
          <a:prstGeom prst="rect">
            <a:avLst/>
          </a:prstGeom>
        </p:spPr>
      </p:pic>
      <p:sp>
        <p:nvSpPr>
          <p:cNvPr id="6" name="Title 5">
            <a:extLst>
              <a:ext uri="{FF2B5EF4-FFF2-40B4-BE49-F238E27FC236}">
                <a16:creationId xmlns:a16="http://schemas.microsoft.com/office/drawing/2014/main" id="{15D6DE6E-0E82-4448-A1E7-1884860B8343}"/>
              </a:ext>
            </a:extLst>
          </p:cNvPr>
          <p:cNvSpPr>
            <a:spLocks noGrp="1"/>
          </p:cNvSpPr>
          <p:nvPr>
            <p:ph type="title"/>
          </p:nvPr>
        </p:nvSpPr>
        <p:spPr>
          <a:xfrm>
            <a:off x="2170972" y="438199"/>
            <a:ext cx="6684135" cy="757239"/>
          </a:xfrm>
        </p:spPr>
        <p:txBody>
          <a:bodyPr>
            <a:normAutofit/>
          </a:bodyPr>
          <a:lstStyle/>
          <a:p>
            <a:pPr algn="ctr" defTabSz="914400" rtl="1" eaLnBrk="1" latinLnBrk="0" hangingPunct="1">
              <a:lnSpc>
                <a:spcPct val="150000"/>
              </a:lnSpc>
              <a:spcBef>
                <a:spcPts val="1000"/>
              </a:spcBef>
            </a:pPr>
            <a:r>
              <a:rPr lang="ar-JO" sz="2800" b="1" dirty="0">
                <a:solidFill>
                  <a:schemeClr val="accent1"/>
                </a:solidFill>
                <a:cs typeface="+mn-cs"/>
              </a:rPr>
              <a:t> المسؤولية تجاه بيانات المصادر والمشاركين</a:t>
            </a:r>
          </a:p>
        </p:txBody>
      </p:sp>
      <p:sp>
        <p:nvSpPr>
          <p:cNvPr id="3" name="Content Placeholder 2">
            <a:extLst>
              <a:ext uri="{FF2B5EF4-FFF2-40B4-BE49-F238E27FC236}">
                <a16:creationId xmlns:a16="http://schemas.microsoft.com/office/drawing/2014/main" id="{78F36C75-54DF-1B40-92C6-E45736AEA94B}"/>
              </a:ext>
            </a:extLst>
          </p:cNvPr>
          <p:cNvSpPr>
            <a:spLocks noGrp="1"/>
          </p:cNvSpPr>
          <p:nvPr>
            <p:ph idx="1"/>
          </p:nvPr>
        </p:nvSpPr>
        <p:spPr>
          <a:xfrm>
            <a:off x="5721531" y="1195438"/>
            <a:ext cx="6127032" cy="5489896"/>
          </a:xfrm>
        </p:spPr>
        <p:txBody>
          <a:bodyPr>
            <a:normAutofit/>
          </a:bodyPr>
          <a:lstStyle/>
          <a:p>
            <a:pPr algn="just" rtl="1">
              <a:lnSpc>
                <a:spcPct val="150000"/>
              </a:lnSpc>
              <a:buFont typeface="Wingdings" pitchFamily="2" charset="2"/>
              <a:buChar char="ü"/>
            </a:pPr>
            <a:r>
              <a:rPr lang="ar-JO" sz="2400" dirty="0"/>
              <a:t>حماية هوية المصادر في الحملات الحقوقية أمر غير قابل للتفاوض</a:t>
            </a:r>
          </a:p>
          <a:p>
            <a:pPr algn="just" rtl="1">
              <a:lnSpc>
                <a:spcPct val="150000"/>
              </a:lnSpc>
              <a:buFont typeface="Wingdings" pitchFamily="2" charset="2"/>
              <a:buChar char="ü"/>
            </a:pPr>
            <a:r>
              <a:rPr lang="ar-JO" sz="2400" dirty="0"/>
              <a:t>استخدام أسماء وهمية أو طمس الهوية ضروري في بعض الحالات</a:t>
            </a:r>
          </a:p>
          <a:p>
            <a:pPr algn="just" rtl="1">
              <a:lnSpc>
                <a:spcPct val="150000"/>
              </a:lnSpc>
              <a:buFont typeface="Wingdings" pitchFamily="2" charset="2"/>
              <a:buChar char="ü"/>
            </a:pPr>
            <a:r>
              <a:rPr lang="ar-JO" sz="2400" dirty="0"/>
              <a:t>أي تسريب لمعلومة حساسة قد يؤدي إلى ضرر فعلي</a:t>
            </a:r>
          </a:p>
          <a:p>
            <a:pPr marL="0" indent="0" algn="just" rtl="1">
              <a:lnSpc>
                <a:spcPct val="150000"/>
              </a:lnSpc>
              <a:buNone/>
            </a:pPr>
            <a:r>
              <a:rPr lang="ar-JO" sz="2400" dirty="0"/>
              <a:t>📌 </a:t>
            </a:r>
            <a:r>
              <a:rPr lang="ar-JO" sz="2400" u="sng" dirty="0">
                <a:solidFill>
                  <a:srgbClr val="C00000"/>
                </a:solidFill>
              </a:rPr>
              <a:t>مثال</a:t>
            </a:r>
            <a:r>
              <a:rPr lang="ar-JO" sz="2400" dirty="0"/>
              <a:t>: في حملة عن الإدمان أو المرض النفسي، يجب احترام سرية الشهادات.</a:t>
            </a:r>
            <a:endParaRPr lang="ar-JO" sz="2400" dirty="0">
              <a:solidFill>
                <a:srgbClr val="C00000"/>
              </a:solidFill>
            </a:endParaRPr>
          </a:p>
        </p:txBody>
      </p:sp>
      <p:sp>
        <p:nvSpPr>
          <p:cNvPr id="10" name="TextBox 9">
            <a:extLst>
              <a:ext uri="{FF2B5EF4-FFF2-40B4-BE49-F238E27FC236}">
                <a16:creationId xmlns:a16="http://schemas.microsoft.com/office/drawing/2014/main" id="{37CD66F1-3D38-4543-8252-9C1B77516535}"/>
              </a:ext>
            </a:extLst>
          </p:cNvPr>
          <p:cNvSpPr txBox="1"/>
          <p:nvPr/>
        </p:nvSpPr>
        <p:spPr>
          <a:xfrm>
            <a:off x="10808043" y="172666"/>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pic>
        <p:nvPicPr>
          <p:cNvPr id="4" name="Picture 3">
            <a:extLst>
              <a:ext uri="{FF2B5EF4-FFF2-40B4-BE49-F238E27FC236}">
                <a16:creationId xmlns:a16="http://schemas.microsoft.com/office/drawing/2014/main" id="{B9CCB54C-5601-7C44-BB4C-52FA1B912A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099171"/>
            <a:ext cx="5254541" cy="5586163"/>
          </a:xfrm>
          <a:prstGeom prst="rect">
            <a:avLst/>
          </a:prstGeom>
        </p:spPr>
      </p:pic>
    </p:spTree>
    <p:extLst>
      <p:ext uri="{BB962C8B-B14F-4D97-AF65-F5344CB8AC3E}">
        <p14:creationId xmlns:p14="http://schemas.microsoft.com/office/powerpoint/2010/main" val="36251046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0088" y="956177"/>
            <a:ext cx="5559358" cy="579235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dirty="0"/>
          </a:p>
        </p:txBody>
      </p:sp>
      <p:sp>
        <p:nvSpPr>
          <p:cNvPr id="6" name="Rectangle 5"/>
          <p:cNvSpPr/>
          <p:nvPr/>
        </p:nvSpPr>
        <p:spPr>
          <a:xfrm>
            <a:off x="632590" y="2334940"/>
            <a:ext cx="5354353" cy="2816156"/>
          </a:xfrm>
          <a:prstGeom prst="rect">
            <a:avLst/>
          </a:prstGeom>
        </p:spPr>
        <p:txBody>
          <a:bodyPr wrap="square">
            <a:spAutoFit/>
          </a:bodyPr>
          <a:lstStyle/>
          <a:p>
            <a:pPr marL="342900" indent="-342900" algn="r" rtl="1">
              <a:lnSpc>
                <a:spcPct val="150000"/>
              </a:lnSpc>
              <a:buFont typeface="Wingdings" pitchFamily="2" charset="2"/>
              <a:buChar char="q"/>
            </a:pPr>
            <a:r>
              <a:rPr lang="ar-JO" sz="2400" dirty="0">
                <a:solidFill>
                  <a:schemeClr val="accent1"/>
                </a:solidFill>
                <a:latin typeface="Al Nile" pitchFamily="2" charset="-78"/>
              </a:rPr>
              <a:t>لا تُنشر صور أطفال أو نساء أو ضحايا إلا بعد موافقة</a:t>
            </a:r>
          </a:p>
          <a:p>
            <a:pPr marL="342900" indent="-342900" algn="r" rtl="1">
              <a:lnSpc>
                <a:spcPct val="150000"/>
              </a:lnSpc>
              <a:buFont typeface="Wingdings" pitchFamily="2" charset="2"/>
              <a:buChar char="q"/>
            </a:pPr>
            <a:r>
              <a:rPr lang="ar-JO" sz="2400" dirty="0">
                <a:solidFill>
                  <a:schemeClr val="accent1"/>
                </a:solidFill>
                <a:latin typeface="Al Nile" pitchFamily="2" charset="-78"/>
              </a:rPr>
              <a:t>يجب طمس الوجوه أو حذف التفاصيل التي قد تكشف الهوية</a:t>
            </a:r>
          </a:p>
          <a:p>
            <a:pPr marL="342900" indent="-342900" algn="r" rtl="1">
              <a:lnSpc>
                <a:spcPct val="150000"/>
              </a:lnSpc>
              <a:buFont typeface="Wingdings" pitchFamily="2" charset="2"/>
              <a:buChar char="q"/>
            </a:pPr>
            <a:r>
              <a:rPr lang="ar-JO" sz="2400" dirty="0">
                <a:solidFill>
                  <a:schemeClr val="accent1"/>
                </a:solidFill>
                <a:latin typeface="Al Nile" pitchFamily="2" charset="-78"/>
              </a:rPr>
              <a:t>حتى في الأماكن العامة، الخصوصية محفوظة</a:t>
            </a:r>
            <a:endParaRPr lang="en-US" sz="2400" dirty="0">
              <a:solidFill>
                <a:schemeClr val="accent1"/>
              </a:solidFill>
              <a:latin typeface="Al Nile" pitchFamily="2" charset="-78"/>
            </a:endParaRPr>
          </a:p>
        </p:txBody>
      </p:sp>
      <p:sp>
        <p:nvSpPr>
          <p:cNvPr id="17" name="TextBox 16"/>
          <p:cNvSpPr txBox="1"/>
          <p:nvPr/>
        </p:nvSpPr>
        <p:spPr>
          <a:xfrm>
            <a:off x="6412063" y="3553349"/>
            <a:ext cx="5559358" cy="658770"/>
          </a:xfrm>
          <a:prstGeom prst="rect">
            <a:avLst/>
          </a:prstGeom>
          <a:noFill/>
        </p:spPr>
        <p:txBody>
          <a:bodyPr wrap="square" rtlCol="0">
            <a:spAutoFit/>
          </a:bodyPr>
          <a:lstStyle/>
          <a:p>
            <a:pPr algn="ctr" rtl="1">
              <a:lnSpc>
                <a:spcPct val="150000"/>
              </a:lnSpc>
            </a:pPr>
            <a:r>
              <a:rPr lang="ar-JO" sz="2800" b="1" u="sng" dirty="0">
                <a:solidFill>
                  <a:schemeClr val="accent1"/>
                </a:solidFill>
                <a:latin typeface="Al Nile" pitchFamily="2" charset="-78"/>
              </a:rPr>
              <a:t>الخصوصية في صور وفيديوهات الحملة</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20166"/>
            <a:ext cx="2305141" cy="1076343"/>
          </a:xfrm>
          <a:prstGeom prst="rect">
            <a:avLst/>
          </a:prstGeom>
        </p:spPr>
      </p:pic>
      <p:sp>
        <p:nvSpPr>
          <p:cNvPr id="10" name="TextBox 9">
            <a:extLst>
              <a:ext uri="{FF2B5EF4-FFF2-40B4-BE49-F238E27FC236}">
                <a16:creationId xmlns:a16="http://schemas.microsoft.com/office/drawing/2014/main" id="{D1839EDB-5851-074D-AE59-86EE5C748102}"/>
              </a:ext>
            </a:extLst>
          </p:cNvPr>
          <p:cNvSpPr txBox="1"/>
          <p:nvPr/>
        </p:nvSpPr>
        <p:spPr>
          <a:xfrm>
            <a:off x="10808043" y="17896"/>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pic>
        <p:nvPicPr>
          <p:cNvPr id="9" name="Picture Placeholder 8">
            <a:extLst>
              <a:ext uri="{FF2B5EF4-FFF2-40B4-BE49-F238E27FC236}">
                <a16:creationId xmlns:a16="http://schemas.microsoft.com/office/drawing/2014/main" id="{32D8B74A-FC15-DE4F-8C5F-D06CC900D8A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7088" b="7088"/>
          <a:stretch>
            <a:fillRect/>
          </a:stretch>
        </p:blipFill>
        <p:spPr>
          <a:xfrm>
            <a:off x="6095999" y="683393"/>
            <a:ext cx="5875421" cy="2745607"/>
          </a:xfrm>
        </p:spPr>
      </p:pic>
    </p:spTree>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43D8B7-AB15-EA44-9B62-FA568A14C267}"/>
              </a:ext>
            </a:extLst>
          </p:cNvPr>
          <p:cNvSpPr>
            <a:spLocks noGrp="1"/>
          </p:cNvSpPr>
          <p:nvPr>
            <p:ph type="title"/>
          </p:nvPr>
        </p:nvSpPr>
        <p:spPr>
          <a:xfrm>
            <a:off x="1048265" y="117991"/>
            <a:ext cx="10515600" cy="833480"/>
          </a:xfrm>
        </p:spPr>
        <p:txBody>
          <a:bodyPr>
            <a:normAutofit/>
          </a:bodyPr>
          <a:lstStyle/>
          <a:p>
            <a:pPr algn="ctr" defTabSz="914400" rtl="1" eaLnBrk="1" latinLnBrk="0" hangingPunct="1">
              <a:lnSpc>
                <a:spcPct val="90000"/>
              </a:lnSpc>
              <a:spcBef>
                <a:spcPct val="0"/>
              </a:spcBef>
              <a:buNone/>
            </a:pPr>
            <a:r>
              <a:rPr lang="ar-SA" sz="3200" b="1" u="sng" dirty="0">
                <a:solidFill>
                  <a:schemeClr val="accent1"/>
                </a:solidFill>
              </a:rPr>
              <a:t>الخصوصية في الصور والفيديوهات- حالة دراسية </a:t>
            </a:r>
            <a:endParaRPr lang="en-JO" sz="3200" b="1" u="sng" dirty="0">
              <a:solidFill>
                <a:schemeClr val="accent1"/>
              </a:solidFill>
            </a:endParaRPr>
          </a:p>
        </p:txBody>
      </p:sp>
      <p:pic>
        <p:nvPicPr>
          <p:cNvPr id="5" name="Content Placeholder 4">
            <a:extLst>
              <a:ext uri="{FF2B5EF4-FFF2-40B4-BE49-F238E27FC236}">
                <a16:creationId xmlns:a16="http://schemas.microsoft.com/office/drawing/2014/main" id="{0F14B179-9171-5546-B795-DF69172229A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49860" y="1215550"/>
            <a:ext cx="9292280" cy="5642450"/>
          </a:xfrm>
        </p:spPr>
      </p:pic>
    </p:spTree>
    <p:extLst>
      <p:ext uri="{BB962C8B-B14F-4D97-AF65-F5344CB8AC3E}">
        <p14:creationId xmlns:p14="http://schemas.microsoft.com/office/powerpoint/2010/main" val="101134717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0298" y="956177"/>
            <a:ext cx="5889148" cy="579235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id-ID" dirty="0"/>
          </a:p>
        </p:txBody>
      </p:sp>
      <p:sp>
        <p:nvSpPr>
          <p:cNvPr id="6" name="Rectangle 5"/>
          <p:cNvSpPr/>
          <p:nvPr/>
        </p:nvSpPr>
        <p:spPr>
          <a:xfrm>
            <a:off x="675386" y="1622962"/>
            <a:ext cx="5354353" cy="3924151"/>
          </a:xfrm>
          <a:prstGeom prst="rect">
            <a:avLst/>
          </a:prstGeom>
        </p:spPr>
        <p:txBody>
          <a:bodyPr wrap="square">
            <a:spAutoFit/>
          </a:bodyPr>
          <a:lstStyle/>
          <a:p>
            <a:pPr marL="342900" indent="-342900" algn="just" rtl="1">
              <a:lnSpc>
                <a:spcPct val="150000"/>
              </a:lnSpc>
              <a:buFont typeface="Wingdings" pitchFamily="2" charset="2"/>
              <a:buChar char="ü"/>
            </a:pPr>
            <a:r>
              <a:rPr lang="ar-JO" sz="2400" dirty="0">
                <a:solidFill>
                  <a:schemeClr val="accent1"/>
                </a:solidFill>
                <a:latin typeface="Al Nile" pitchFamily="2" charset="-78"/>
              </a:rPr>
              <a:t>استخدام بريد إلكتروني مشفّر (</a:t>
            </a:r>
            <a:r>
              <a:rPr lang="en-US" sz="2400" dirty="0" err="1">
                <a:solidFill>
                  <a:schemeClr val="accent1"/>
                </a:solidFill>
                <a:latin typeface="Al Nile" pitchFamily="2" charset="-78"/>
              </a:rPr>
              <a:t>ProtonMail</a:t>
            </a:r>
            <a:r>
              <a:rPr lang="en-US" sz="2400" dirty="0">
                <a:solidFill>
                  <a:schemeClr val="accent1"/>
                </a:solidFill>
                <a:latin typeface="Al Nile" pitchFamily="2" charset="-78"/>
              </a:rPr>
              <a:t>)</a:t>
            </a:r>
          </a:p>
          <a:p>
            <a:pPr marL="342900" indent="-342900" algn="just" rtl="1">
              <a:lnSpc>
                <a:spcPct val="150000"/>
              </a:lnSpc>
              <a:buFont typeface="Wingdings" pitchFamily="2" charset="2"/>
              <a:buChar char="ü"/>
            </a:pPr>
            <a:r>
              <a:rPr lang="ar-JO" sz="2400" dirty="0">
                <a:solidFill>
                  <a:schemeClr val="accent1"/>
                </a:solidFill>
                <a:latin typeface="Al Nile" pitchFamily="2" charset="-78"/>
              </a:rPr>
              <a:t>إرسال الملفات عبر أدوات آمنة (</a:t>
            </a:r>
            <a:r>
              <a:rPr lang="en-US" sz="2400" dirty="0">
                <a:solidFill>
                  <a:schemeClr val="accent1"/>
                </a:solidFill>
                <a:latin typeface="Al Nile" pitchFamily="2" charset="-78"/>
              </a:rPr>
              <a:t>WeTransfer + </a:t>
            </a:r>
            <a:r>
              <a:rPr lang="ar-JO" sz="2400" dirty="0">
                <a:solidFill>
                  <a:schemeClr val="accent1"/>
                </a:solidFill>
                <a:latin typeface="Al Nile" pitchFamily="2" charset="-78"/>
              </a:rPr>
              <a:t>تشفير)</a:t>
            </a:r>
          </a:p>
          <a:p>
            <a:pPr marL="342900" indent="-342900" algn="just" rtl="1">
              <a:lnSpc>
                <a:spcPct val="150000"/>
              </a:lnSpc>
              <a:buFont typeface="Wingdings" pitchFamily="2" charset="2"/>
              <a:buChar char="ü"/>
            </a:pPr>
            <a:r>
              <a:rPr lang="ar-JO" sz="2400" dirty="0">
                <a:solidFill>
                  <a:schemeClr val="accent1"/>
                </a:solidFill>
                <a:latin typeface="Al Nile" pitchFamily="2" charset="-78"/>
              </a:rPr>
              <a:t>عدم حفظ المعلومات الحساسة على الأجهزة الشخصية دون حماية</a:t>
            </a:r>
          </a:p>
          <a:p>
            <a:pPr marL="342900" indent="-342900" algn="just" rtl="1">
              <a:lnSpc>
                <a:spcPct val="150000"/>
              </a:lnSpc>
              <a:buFont typeface="Wingdings" pitchFamily="2" charset="2"/>
              <a:buChar char="ü"/>
            </a:pPr>
            <a:r>
              <a:rPr lang="ar-JO" sz="2400" dirty="0">
                <a:solidFill>
                  <a:schemeClr val="accent1"/>
                </a:solidFill>
                <a:latin typeface="Al Nile" pitchFamily="2" charset="-78"/>
              </a:rPr>
              <a:t>استخدام متصفحات خاصة (مثل </a:t>
            </a:r>
            <a:r>
              <a:rPr lang="en-US" sz="2400" dirty="0">
                <a:solidFill>
                  <a:schemeClr val="accent1"/>
                </a:solidFill>
                <a:latin typeface="Al Nile" pitchFamily="2" charset="-78"/>
              </a:rPr>
              <a:t>Brave </a:t>
            </a:r>
            <a:r>
              <a:rPr lang="ar-JO" sz="2400" dirty="0">
                <a:solidFill>
                  <a:schemeClr val="accent1"/>
                </a:solidFill>
                <a:latin typeface="Al Nile" pitchFamily="2" charset="-78"/>
              </a:rPr>
              <a:t>أو </a:t>
            </a:r>
            <a:r>
              <a:rPr lang="en-US" sz="2400" dirty="0">
                <a:solidFill>
                  <a:schemeClr val="accent1"/>
                </a:solidFill>
                <a:latin typeface="Al Nile" pitchFamily="2" charset="-78"/>
              </a:rPr>
              <a:t>DuckDuckGo)</a:t>
            </a:r>
          </a:p>
        </p:txBody>
      </p:sp>
      <p:sp>
        <p:nvSpPr>
          <p:cNvPr id="17" name="TextBox 16"/>
          <p:cNvSpPr txBox="1"/>
          <p:nvPr/>
        </p:nvSpPr>
        <p:spPr>
          <a:xfrm>
            <a:off x="6221966" y="4533064"/>
            <a:ext cx="5512431" cy="658770"/>
          </a:xfrm>
          <a:prstGeom prst="rect">
            <a:avLst/>
          </a:prstGeom>
          <a:noFill/>
        </p:spPr>
        <p:txBody>
          <a:bodyPr wrap="square" rtlCol="0">
            <a:spAutoFit/>
          </a:bodyPr>
          <a:lstStyle/>
          <a:p>
            <a:pPr algn="just" rtl="1">
              <a:lnSpc>
                <a:spcPct val="150000"/>
              </a:lnSpc>
            </a:pPr>
            <a:r>
              <a:rPr lang="ar-JO" sz="2800" b="1" u="sng" dirty="0">
                <a:solidFill>
                  <a:srgbClr val="C00000"/>
                </a:solidFill>
                <a:latin typeface="Al Nile" pitchFamily="2" charset="-78"/>
              </a:rPr>
              <a:t>أدوات لحماية البيانات في الحملات الصحفية</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20166"/>
            <a:ext cx="2305141" cy="1076343"/>
          </a:xfrm>
          <a:prstGeom prst="rect">
            <a:avLst/>
          </a:prstGeom>
        </p:spPr>
      </p:pic>
      <p:sp>
        <p:nvSpPr>
          <p:cNvPr id="10" name="TextBox 9">
            <a:extLst>
              <a:ext uri="{FF2B5EF4-FFF2-40B4-BE49-F238E27FC236}">
                <a16:creationId xmlns:a16="http://schemas.microsoft.com/office/drawing/2014/main" id="{D1839EDB-5851-074D-AE59-86EE5C748102}"/>
              </a:ext>
            </a:extLst>
          </p:cNvPr>
          <p:cNvSpPr txBox="1"/>
          <p:nvPr/>
        </p:nvSpPr>
        <p:spPr>
          <a:xfrm>
            <a:off x="10808043" y="17896"/>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pic>
        <p:nvPicPr>
          <p:cNvPr id="7" name="Picture Placeholder 6">
            <a:extLst>
              <a:ext uri="{FF2B5EF4-FFF2-40B4-BE49-F238E27FC236}">
                <a16:creationId xmlns:a16="http://schemas.microsoft.com/office/drawing/2014/main" id="{CFAED6EB-4A90-E64B-B390-7F48050EF9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293" b="12293"/>
          <a:stretch>
            <a:fillRect/>
          </a:stretch>
        </p:blipFill>
        <p:spPr>
          <a:xfrm>
            <a:off x="6095999" y="546619"/>
            <a:ext cx="5895703" cy="3986445"/>
          </a:xfrm>
        </p:spPr>
      </p:pic>
    </p:spTree>
    <p:extLst>
      <p:ext uri="{BB962C8B-B14F-4D97-AF65-F5344CB8AC3E}">
        <p14:creationId xmlns:p14="http://schemas.microsoft.com/office/powerpoint/2010/main" val="3619374184"/>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0088" y="956177"/>
            <a:ext cx="5559358" cy="579235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dirty="0"/>
          </a:p>
        </p:txBody>
      </p:sp>
      <p:sp>
        <p:nvSpPr>
          <p:cNvPr id="6" name="Rectangle 5"/>
          <p:cNvSpPr/>
          <p:nvPr/>
        </p:nvSpPr>
        <p:spPr>
          <a:xfrm>
            <a:off x="662608" y="1146220"/>
            <a:ext cx="5354353" cy="4455835"/>
          </a:xfrm>
          <a:prstGeom prst="rect">
            <a:avLst/>
          </a:prstGeom>
        </p:spPr>
        <p:txBody>
          <a:bodyPr wrap="square">
            <a:spAutoFit/>
          </a:bodyPr>
          <a:lstStyle/>
          <a:p>
            <a:pPr algn="r" rtl="1">
              <a:lnSpc>
                <a:spcPct val="150000"/>
              </a:lnSpc>
            </a:pPr>
            <a:r>
              <a:rPr lang="ar-JO" sz="2400" b="1" i="0" u="sng" strike="noStrike" dirty="0">
                <a:solidFill>
                  <a:schemeClr val="accent1">
                    <a:lumMod val="75000"/>
                  </a:schemeClr>
                </a:solidFill>
                <a:effectLst/>
              </a:rPr>
              <a:t>ليس كل ما يثير الاهتمام يُنشر</a:t>
            </a:r>
            <a:r>
              <a:rPr lang="en-US" sz="2400" b="1" u="sng" dirty="0">
                <a:solidFill>
                  <a:schemeClr val="accent1">
                    <a:lumMod val="75000"/>
                  </a:schemeClr>
                </a:solidFill>
              </a:rPr>
              <a:t> </a:t>
            </a:r>
            <a:r>
              <a:rPr lang="ar-JO" sz="2400" b="1" i="0" u="sng" strike="noStrike" dirty="0">
                <a:solidFill>
                  <a:schemeClr val="accent1">
                    <a:lumMod val="75000"/>
                  </a:schemeClr>
                </a:solidFill>
                <a:effectLst/>
              </a:rPr>
              <a:t>يجب التفريق بين:</a:t>
            </a:r>
          </a:p>
          <a:p>
            <a:pPr algn="just" rtl="1">
              <a:lnSpc>
                <a:spcPct val="150000"/>
              </a:lnSpc>
              <a:buFont typeface="Arial" panose="020B0604020202020204" pitchFamily="34" charset="0"/>
              <a:buChar char="•"/>
            </a:pPr>
            <a:r>
              <a:rPr lang="ar-JO" sz="2400" b="1" i="0" u="none" strike="noStrike" dirty="0">
                <a:solidFill>
                  <a:srgbClr val="000000"/>
                </a:solidFill>
                <a:effectLst/>
              </a:rPr>
              <a:t>المصلحة العامة</a:t>
            </a:r>
            <a:r>
              <a:rPr lang="ar-JO" sz="2400" b="0" i="0" u="none" strike="noStrike" dirty="0">
                <a:solidFill>
                  <a:srgbClr val="000000"/>
                </a:solidFill>
                <a:effectLst/>
              </a:rPr>
              <a:t>: نشر معلومات تُفيد الجمهور وتخدم قضايا مجتمعية</a:t>
            </a:r>
          </a:p>
          <a:p>
            <a:pPr algn="just" rtl="1">
              <a:lnSpc>
                <a:spcPct val="150000"/>
              </a:lnSpc>
              <a:buFont typeface="Arial" panose="020B0604020202020204" pitchFamily="34" charset="0"/>
              <a:buChar char="•"/>
            </a:pPr>
            <a:r>
              <a:rPr lang="ar-JO" sz="2400" b="1" i="0" u="none" strike="noStrike" dirty="0">
                <a:solidFill>
                  <a:srgbClr val="000000"/>
                </a:solidFill>
                <a:effectLst/>
              </a:rPr>
              <a:t>الفضول العام</a:t>
            </a:r>
            <a:r>
              <a:rPr lang="ar-JO" sz="2400" b="0" i="0" u="none" strike="noStrike" dirty="0">
                <a:solidFill>
                  <a:srgbClr val="000000"/>
                </a:solidFill>
                <a:effectLst/>
              </a:rPr>
              <a:t>: نشر تفاصيل خاصة لا تُضيف قيمة، بل تهدف للإثارة فقط</a:t>
            </a:r>
          </a:p>
          <a:p>
            <a:pPr algn="just" rtl="1">
              <a:lnSpc>
                <a:spcPct val="150000"/>
              </a:lnSpc>
            </a:pPr>
            <a:r>
              <a:rPr lang="en-JO" sz="2400" b="0" i="0" u="none" strike="noStrike" dirty="0">
                <a:solidFill>
                  <a:schemeClr val="accent1">
                    <a:lumMod val="75000"/>
                  </a:schemeClr>
                </a:solidFill>
                <a:effectLst/>
              </a:rPr>
              <a:t>📌 </a:t>
            </a:r>
            <a:r>
              <a:rPr lang="ar-JO" sz="2400" b="0" i="0" u="sng" strike="noStrike" dirty="0">
                <a:solidFill>
                  <a:srgbClr val="C00000"/>
                </a:solidFill>
                <a:effectLst/>
              </a:rPr>
              <a:t>مثال</a:t>
            </a:r>
            <a:r>
              <a:rPr lang="ar-JO" sz="2400" b="0" i="0" u="none" strike="noStrike" dirty="0">
                <a:solidFill>
                  <a:schemeClr val="accent1">
                    <a:lumMod val="75000"/>
                  </a:schemeClr>
                </a:solidFill>
                <a:effectLst/>
              </a:rPr>
              <a:t>: قصة فساد حكومي = مصلحة عامة / صورة خاصة من منزل مسؤول أو شخصية عامة له علاقة بالقضية= فضول عام</a:t>
            </a:r>
          </a:p>
        </p:txBody>
      </p:sp>
      <p:sp>
        <p:nvSpPr>
          <p:cNvPr id="17" name="TextBox 16"/>
          <p:cNvSpPr txBox="1"/>
          <p:nvPr/>
        </p:nvSpPr>
        <p:spPr>
          <a:xfrm>
            <a:off x="7190640" y="4990042"/>
            <a:ext cx="4309381" cy="523220"/>
          </a:xfrm>
          <a:prstGeom prst="rect">
            <a:avLst/>
          </a:prstGeom>
          <a:noFill/>
        </p:spPr>
        <p:txBody>
          <a:bodyPr wrap="square" rtlCol="0">
            <a:spAutoFit/>
          </a:bodyPr>
          <a:lstStyle/>
          <a:p>
            <a:pPr algn="l"/>
            <a:r>
              <a:rPr lang="ar-JO" sz="2800" b="1" i="0" u="sng" strike="noStrike" dirty="0">
                <a:solidFill>
                  <a:srgbClr val="C00000"/>
                </a:solidFill>
                <a:effectLst/>
              </a:rPr>
              <a:t>المصلحة العامة مقابل الفضول العام</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20166"/>
            <a:ext cx="2305141" cy="1076343"/>
          </a:xfrm>
          <a:prstGeom prst="rect">
            <a:avLst/>
          </a:prstGeom>
        </p:spPr>
      </p:pic>
      <p:sp>
        <p:nvSpPr>
          <p:cNvPr id="10" name="TextBox 9">
            <a:extLst>
              <a:ext uri="{FF2B5EF4-FFF2-40B4-BE49-F238E27FC236}">
                <a16:creationId xmlns:a16="http://schemas.microsoft.com/office/drawing/2014/main" id="{D1839EDB-5851-074D-AE59-86EE5C748102}"/>
              </a:ext>
            </a:extLst>
          </p:cNvPr>
          <p:cNvSpPr txBox="1"/>
          <p:nvPr/>
        </p:nvSpPr>
        <p:spPr>
          <a:xfrm>
            <a:off x="10808043" y="17896"/>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pic>
        <p:nvPicPr>
          <p:cNvPr id="7" name="Picture Placeholder 6">
            <a:extLst>
              <a:ext uri="{FF2B5EF4-FFF2-40B4-BE49-F238E27FC236}">
                <a16:creationId xmlns:a16="http://schemas.microsoft.com/office/drawing/2014/main" id="{73A94C63-64D6-3B46-95D4-8BB15AE05A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864" b="3864"/>
          <a:stretch>
            <a:fillRect/>
          </a:stretch>
        </p:blipFill>
        <p:spPr>
          <a:xfrm>
            <a:off x="6096000" y="653143"/>
            <a:ext cx="5947954" cy="4064594"/>
          </a:xfrm>
        </p:spPr>
      </p:pic>
    </p:spTree>
    <p:extLst>
      <p:ext uri="{BB962C8B-B14F-4D97-AF65-F5344CB8AC3E}">
        <p14:creationId xmlns:p14="http://schemas.microsoft.com/office/powerpoint/2010/main" val="2595886699"/>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171601" y="1990288"/>
            <a:ext cx="5573486" cy="287742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solidFill>
                <a:srgbClr val="669BBC"/>
              </a:solidFill>
            </a:endParaRPr>
          </a:p>
        </p:txBody>
      </p:sp>
      <p:sp>
        <p:nvSpPr>
          <p:cNvPr id="25" name="TextBox 24"/>
          <p:cNvSpPr txBox="1"/>
          <p:nvPr/>
        </p:nvSpPr>
        <p:spPr>
          <a:xfrm>
            <a:off x="2239799" y="589594"/>
            <a:ext cx="8324753" cy="523220"/>
          </a:xfrm>
          <a:prstGeom prst="rect">
            <a:avLst/>
          </a:prstGeom>
          <a:noFill/>
        </p:spPr>
        <p:txBody>
          <a:bodyPr wrap="square" rtlCol="0">
            <a:spAutoFit/>
          </a:bodyPr>
          <a:lstStyle/>
          <a:p>
            <a:pPr algn="ctr"/>
            <a:r>
              <a:rPr lang="ar-JO" sz="2800" b="1" i="0" u="sng" strike="noStrike" dirty="0">
                <a:solidFill>
                  <a:schemeClr val="accent1">
                    <a:lumMod val="75000"/>
                  </a:schemeClr>
                </a:solidFill>
                <a:effectLst/>
              </a:rPr>
              <a:t>سياسات الخصوصية للمواقع الإخبارية والحملات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337010" y="1569572"/>
            <a:ext cx="7632280" cy="3915687"/>
          </a:xfrm>
          <a:prstGeom prst="rect">
            <a:avLst/>
          </a:prstGeom>
          <a:noFill/>
        </p:spPr>
        <p:txBody>
          <a:bodyPr wrap="square" rtlCol="0">
            <a:spAutoFit/>
          </a:bodyPr>
          <a:lstStyle/>
          <a:p>
            <a:pPr algn="just" rtl="1">
              <a:lnSpc>
                <a:spcPct val="150000"/>
              </a:lnSpc>
            </a:pPr>
            <a:r>
              <a:rPr lang="ar-JO" sz="2400" b="1" i="0" u="none" strike="noStrike" dirty="0">
                <a:solidFill>
                  <a:schemeClr val="accent1">
                    <a:lumMod val="75000"/>
                  </a:schemeClr>
                </a:solidFill>
                <a:effectLst/>
              </a:rPr>
              <a:t>يجب أن تحتوي أي منصة إعلامية أو موقع حملة على صفحة سياسة خصوصية توضح:</a:t>
            </a:r>
          </a:p>
          <a:p>
            <a:pPr marL="742950" lvl="1" indent="-285750" algn="just" rtl="1">
              <a:lnSpc>
                <a:spcPct val="150000"/>
              </a:lnSpc>
              <a:buFont typeface="Arial" panose="020B0604020202020204" pitchFamily="34" charset="0"/>
              <a:buChar char="•"/>
            </a:pPr>
            <a:r>
              <a:rPr lang="ar-JO" sz="2400" b="0" i="0" u="none" strike="noStrike" dirty="0">
                <a:solidFill>
                  <a:srgbClr val="000000"/>
                </a:solidFill>
                <a:effectLst/>
              </a:rPr>
              <a:t>ما البيانات التي تُجمع؟</a:t>
            </a:r>
          </a:p>
          <a:p>
            <a:pPr marL="742950" lvl="1" indent="-285750" algn="just" rtl="1">
              <a:lnSpc>
                <a:spcPct val="150000"/>
              </a:lnSpc>
              <a:buFont typeface="Arial" panose="020B0604020202020204" pitchFamily="34" charset="0"/>
              <a:buChar char="•"/>
            </a:pPr>
            <a:r>
              <a:rPr lang="ar-JO" sz="2400" b="0" i="0" u="none" strike="noStrike" dirty="0">
                <a:solidFill>
                  <a:srgbClr val="000000"/>
                </a:solidFill>
                <a:effectLst/>
              </a:rPr>
              <a:t>لماذا؟</a:t>
            </a:r>
          </a:p>
          <a:p>
            <a:pPr marL="742950" lvl="1" indent="-285750" algn="just" rtl="1">
              <a:lnSpc>
                <a:spcPct val="150000"/>
              </a:lnSpc>
              <a:buFont typeface="Arial" panose="020B0604020202020204" pitchFamily="34" charset="0"/>
              <a:buChar char="•"/>
            </a:pPr>
            <a:r>
              <a:rPr lang="ar-JO" sz="2400" b="0" i="0" u="none" strike="noStrike" dirty="0">
                <a:solidFill>
                  <a:srgbClr val="000000"/>
                </a:solidFill>
                <a:effectLst/>
              </a:rPr>
              <a:t>كيف يتم حفظها؟</a:t>
            </a:r>
          </a:p>
          <a:p>
            <a:pPr marL="742950" lvl="1" indent="-285750" algn="just" rtl="1">
              <a:lnSpc>
                <a:spcPct val="150000"/>
              </a:lnSpc>
              <a:buFont typeface="Arial" panose="020B0604020202020204" pitchFamily="34" charset="0"/>
              <a:buChar char="•"/>
            </a:pPr>
            <a:r>
              <a:rPr lang="ar-JO" sz="2400" b="0" i="0" u="none" strike="noStrike" dirty="0">
                <a:solidFill>
                  <a:srgbClr val="000000"/>
                </a:solidFill>
                <a:effectLst/>
              </a:rPr>
              <a:t>من يمكنه الوصول إليها؟</a:t>
            </a:r>
          </a:p>
          <a:p>
            <a:pPr algn="just" rtl="1">
              <a:lnSpc>
                <a:spcPct val="150000"/>
              </a:lnSpc>
            </a:pPr>
            <a:r>
              <a:rPr lang="en-JO" sz="2400" b="0" i="0" u="none" strike="noStrike" dirty="0">
                <a:solidFill>
                  <a:srgbClr val="000000"/>
                </a:solidFill>
                <a:effectLst/>
              </a:rPr>
              <a:t>🎯 </a:t>
            </a:r>
            <a:r>
              <a:rPr lang="ar-JO" sz="2400" b="0" i="0" u="none" strike="noStrike" dirty="0">
                <a:solidFill>
                  <a:srgbClr val="000000"/>
                </a:solidFill>
                <a:effectLst/>
              </a:rPr>
              <a:t>غياب سياسة خصوصية واضحة = ضعف ثقة المستخدم بالحملة.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48022"/>
            <a:ext cx="2305141" cy="1076343"/>
          </a:xfrm>
          <a:prstGeom prst="rect">
            <a:avLst/>
          </a:prstGeom>
        </p:spPr>
      </p:pic>
      <p:sp>
        <p:nvSpPr>
          <p:cNvPr id="12" name="TextBox 11">
            <a:extLst>
              <a:ext uri="{FF2B5EF4-FFF2-40B4-BE49-F238E27FC236}">
                <a16:creationId xmlns:a16="http://schemas.microsoft.com/office/drawing/2014/main" id="{703DEE75-C059-6D44-B2B0-11A37C080928}"/>
              </a:ext>
            </a:extLst>
          </p:cNvPr>
          <p:cNvSpPr txBox="1"/>
          <p:nvPr/>
        </p:nvSpPr>
        <p:spPr>
          <a:xfrm>
            <a:off x="10664673" y="33744"/>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pic>
        <p:nvPicPr>
          <p:cNvPr id="5" name="Picture 4">
            <a:extLst>
              <a:ext uri="{FF2B5EF4-FFF2-40B4-BE49-F238E27FC236}">
                <a16:creationId xmlns:a16="http://schemas.microsoft.com/office/drawing/2014/main" id="{414A1E32-63FC-CB43-86BE-DFE281DF34F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165476"/>
            <a:ext cx="3670663" cy="5692522"/>
          </a:xfrm>
          <a:prstGeom prst="rect">
            <a:avLst/>
          </a:prstGeom>
        </p:spPr>
      </p:pic>
    </p:spTree>
    <p:extLst>
      <p:ext uri="{BB962C8B-B14F-4D97-AF65-F5344CB8AC3E}">
        <p14:creationId xmlns:p14="http://schemas.microsoft.com/office/powerpoint/2010/main" val="96255405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171601" y="1990288"/>
            <a:ext cx="5573486" cy="287742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solidFill>
                <a:srgbClr val="669BBC"/>
              </a:solidFill>
            </a:endParaRPr>
          </a:p>
        </p:txBody>
      </p:sp>
      <p:sp>
        <p:nvSpPr>
          <p:cNvPr id="25" name="TextBox 24"/>
          <p:cNvSpPr txBox="1"/>
          <p:nvPr/>
        </p:nvSpPr>
        <p:spPr>
          <a:xfrm>
            <a:off x="2246903" y="475824"/>
            <a:ext cx="8324753" cy="658770"/>
          </a:xfrm>
          <a:prstGeom prst="rect">
            <a:avLst/>
          </a:prstGeom>
          <a:noFill/>
        </p:spPr>
        <p:txBody>
          <a:bodyPr wrap="square" rtlCol="0" anchor="t">
            <a:spAutoFit/>
          </a:bodyPr>
          <a:lstStyle/>
          <a:p>
            <a:pPr algn="ctr" rtl="1">
              <a:lnSpc>
                <a:spcPct val="150000"/>
              </a:lnSpc>
            </a:pPr>
            <a:r>
              <a:rPr lang="ar-JO" sz="2800" b="1" i="0" u="sng" strike="noStrike" dirty="0">
                <a:solidFill>
                  <a:schemeClr val="accent1">
                    <a:lumMod val="75000"/>
                  </a:schemeClr>
                </a:solidFill>
                <a:effectLst/>
              </a:rPr>
              <a:t>تمرين تطبيقي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4402" y="1504136"/>
            <a:ext cx="6644228" cy="4455835"/>
          </a:xfrm>
          <a:prstGeom prst="rect">
            <a:avLst/>
          </a:prstGeom>
          <a:noFill/>
        </p:spPr>
        <p:txBody>
          <a:bodyPr wrap="square" rtlCol="0">
            <a:spAutoFit/>
          </a:bodyPr>
          <a:lstStyle/>
          <a:p>
            <a:pPr algn="r" rtl="1">
              <a:lnSpc>
                <a:spcPct val="150000"/>
              </a:lnSpc>
            </a:pPr>
            <a:r>
              <a:rPr lang="ar-JO" sz="2400" b="1" i="0" u="sng" strike="noStrike" dirty="0">
                <a:solidFill>
                  <a:schemeClr val="accent1">
                    <a:lumMod val="75000"/>
                  </a:schemeClr>
                </a:solidFill>
                <a:effectLst/>
              </a:rPr>
              <a:t>السؤال:</a:t>
            </a:r>
            <a:br>
              <a:rPr lang="ar-JO" sz="2400" i="0" u="none" strike="noStrike" dirty="0">
                <a:solidFill>
                  <a:schemeClr val="accent1">
                    <a:lumMod val="75000"/>
                  </a:schemeClr>
                </a:solidFill>
                <a:effectLst/>
              </a:rPr>
            </a:br>
            <a:r>
              <a:rPr lang="ar-JO" sz="2400" i="0" u="none" strike="noStrike" dirty="0">
                <a:solidFill>
                  <a:schemeClr val="accent1">
                    <a:lumMod val="75000"/>
                  </a:schemeClr>
                </a:solidFill>
                <a:effectLst/>
              </a:rPr>
              <a:t>في حملة رقمية توعوية عن مرض معين، أرسل لك أحد المتابعين رسالة تتضمن قصة شخصية وصورة. هل تستخدمها في الحملة؟ ناقش الخيارات:</a:t>
            </a:r>
          </a:p>
          <a:p>
            <a:pPr marL="342900" indent="-342900" algn="r" rtl="1">
              <a:lnSpc>
                <a:spcPct val="150000"/>
              </a:lnSpc>
              <a:buFont typeface="Arial" panose="020B0604020202020204" pitchFamily="34" charset="0"/>
              <a:buChar char="•"/>
            </a:pPr>
            <a:r>
              <a:rPr lang="ar-JO" sz="2400" i="0" u="none" strike="noStrike" dirty="0">
                <a:solidFill>
                  <a:srgbClr val="002060"/>
                </a:solidFill>
                <a:effectLst/>
              </a:rPr>
              <a:t>طلب إذن كتابي؟</a:t>
            </a:r>
          </a:p>
          <a:p>
            <a:pPr marL="342900" indent="-342900" algn="r" rtl="1">
              <a:lnSpc>
                <a:spcPct val="150000"/>
              </a:lnSpc>
              <a:buFont typeface="Arial" panose="020B0604020202020204" pitchFamily="34" charset="0"/>
              <a:buChar char="•"/>
            </a:pPr>
            <a:r>
              <a:rPr lang="ar-JO" sz="2400" i="0" u="none" strike="noStrike" dirty="0">
                <a:solidFill>
                  <a:srgbClr val="002060"/>
                </a:solidFill>
                <a:effectLst/>
              </a:rPr>
              <a:t>إخفاء الهوية؟</a:t>
            </a:r>
          </a:p>
          <a:p>
            <a:pPr marL="342900" indent="-342900" algn="r" rtl="1">
              <a:lnSpc>
                <a:spcPct val="150000"/>
              </a:lnSpc>
              <a:buFont typeface="Arial" panose="020B0604020202020204" pitchFamily="34" charset="0"/>
              <a:buChar char="•"/>
            </a:pPr>
            <a:r>
              <a:rPr lang="ar-JO" sz="2400" i="0" u="none" strike="noStrike" dirty="0">
                <a:solidFill>
                  <a:srgbClr val="002060"/>
                </a:solidFill>
                <a:effectLst/>
              </a:rPr>
              <a:t>تجنب استخدامها تمامًا؟</a:t>
            </a:r>
          </a:p>
          <a:p>
            <a:pPr marL="342900" indent="-342900" algn="r" rtl="1">
              <a:lnSpc>
                <a:spcPct val="150000"/>
              </a:lnSpc>
              <a:buFont typeface="Arial" panose="020B0604020202020204" pitchFamily="34" charset="0"/>
              <a:buChar char="•"/>
            </a:pPr>
            <a:r>
              <a:rPr lang="ar-JO" sz="2400" i="0" u="none" strike="noStrike" dirty="0">
                <a:solidFill>
                  <a:srgbClr val="002060"/>
                </a:solidFill>
                <a:effectLst/>
              </a:rPr>
              <a:t>استشارة قانونية أو نفسية قبل النشر؟</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48022"/>
            <a:ext cx="2305141" cy="1076343"/>
          </a:xfrm>
          <a:prstGeom prst="rect">
            <a:avLst/>
          </a:prstGeom>
        </p:spPr>
      </p:pic>
      <p:sp>
        <p:nvSpPr>
          <p:cNvPr id="12" name="TextBox 11">
            <a:extLst>
              <a:ext uri="{FF2B5EF4-FFF2-40B4-BE49-F238E27FC236}">
                <a16:creationId xmlns:a16="http://schemas.microsoft.com/office/drawing/2014/main" id="{703DEE75-C059-6D44-B2B0-11A37C080928}"/>
              </a:ext>
            </a:extLst>
          </p:cNvPr>
          <p:cNvSpPr txBox="1"/>
          <p:nvPr/>
        </p:nvSpPr>
        <p:spPr>
          <a:xfrm>
            <a:off x="10664673" y="33744"/>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pic>
        <p:nvPicPr>
          <p:cNvPr id="4" name="Picture 3">
            <a:extLst>
              <a:ext uri="{FF2B5EF4-FFF2-40B4-BE49-F238E27FC236}">
                <a16:creationId xmlns:a16="http://schemas.microsoft.com/office/drawing/2014/main" id="{CBC80CBE-4D3E-274C-9404-BBDDDC755E8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56602" y="1248364"/>
            <a:ext cx="5035397" cy="5609636"/>
          </a:xfrm>
          <a:prstGeom prst="rect">
            <a:avLst/>
          </a:prstGeom>
        </p:spPr>
      </p:pic>
    </p:spTree>
    <p:extLst>
      <p:ext uri="{BB962C8B-B14F-4D97-AF65-F5344CB8AC3E}">
        <p14:creationId xmlns:p14="http://schemas.microsoft.com/office/powerpoint/2010/main" val="316965184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p:cNvSpPr txBox="1"/>
          <p:nvPr/>
        </p:nvSpPr>
        <p:spPr>
          <a:xfrm>
            <a:off x="6217920" y="563276"/>
            <a:ext cx="5751370" cy="658770"/>
          </a:xfrm>
          <a:prstGeom prst="rect">
            <a:avLst/>
          </a:prstGeom>
          <a:noFill/>
        </p:spPr>
        <p:txBody>
          <a:bodyPr wrap="square" rtlCol="0">
            <a:spAutoFit/>
          </a:bodyPr>
          <a:lstStyle/>
          <a:p>
            <a:pPr algn="r" rtl="1">
              <a:lnSpc>
                <a:spcPct val="150000"/>
              </a:lnSpc>
            </a:pPr>
            <a:r>
              <a:rPr lang="ar-SA" sz="2800" b="1" u="sng" dirty="0">
                <a:solidFill>
                  <a:srgbClr val="002060"/>
                </a:solidFill>
                <a:latin typeface="Alexandria" charset="0"/>
              </a:rPr>
              <a:t>مستقبل الصحافة الرقمية والخصوصية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5185954" y="1735076"/>
            <a:ext cx="6783336" cy="2239844"/>
          </a:xfrm>
          <a:prstGeom prst="rect">
            <a:avLst/>
          </a:prstGeom>
          <a:noFill/>
        </p:spPr>
        <p:txBody>
          <a:bodyPr wrap="square" rtlCol="0">
            <a:spAutoFit/>
          </a:bodyPr>
          <a:lstStyle/>
          <a:p>
            <a:pPr marL="457200" indent="-457200" algn="r" rtl="1">
              <a:lnSpc>
                <a:spcPct val="150000"/>
              </a:lnSpc>
              <a:buFont typeface="+mj-lt"/>
              <a:buAutoNum type="arabicPeriod"/>
            </a:pPr>
            <a:r>
              <a:rPr lang="ar-SA" sz="2400" dirty="0">
                <a:solidFill>
                  <a:schemeClr val="accent1"/>
                </a:solidFill>
                <a:latin typeface="Alexandria" charset="0"/>
              </a:rPr>
              <a:t>الذكاء الاصطناعي سيعقّد الخصوصية أكثر</a:t>
            </a:r>
          </a:p>
          <a:p>
            <a:pPr marL="457200" indent="-457200" algn="r" rtl="1">
              <a:lnSpc>
                <a:spcPct val="150000"/>
              </a:lnSpc>
              <a:buFont typeface="+mj-lt"/>
              <a:buAutoNum type="arabicPeriod"/>
            </a:pPr>
            <a:r>
              <a:rPr lang="ar-SA" sz="2400" dirty="0">
                <a:solidFill>
                  <a:schemeClr val="accent1"/>
                </a:solidFill>
                <a:latin typeface="Alexandria" charset="0"/>
              </a:rPr>
              <a:t>الجمهور أصبح أكثر وعيًا بحقوقه</a:t>
            </a:r>
          </a:p>
          <a:p>
            <a:pPr marL="457200" indent="-457200" algn="r" rtl="1">
              <a:lnSpc>
                <a:spcPct val="150000"/>
              </a:lnSpc>
              <a:buFont typeface="+mj-lt"/>
              <a:buAutoNum type="arabicPeriod"/>
            </a:pPr>
            <a:r>
              <a:rPr lang="ar-SA" sz="2400" dirty="0">
                <a:solidFill>
                  <a:schemeClr val="accent1"/>
                </a:solidFill>
                <a:latin typeface="Alexandria" charset="0"/>
              </a:rPr>
              <a:t>الحملات الناجحة ستكون تلك التي تحترم المستخدم وتُشعره بالأمان</a:t>
            </a:r>
            <a:endParaRPr lang="ar-JO" sz="2400" dirty="0">
              <a:solidFill>
                <a:schemeClr val="accent1"/>
              </a:solidFill>
              <a:latin typeface="Alexandria"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48022"/>
            <a:ext cx="2305141" cy="1076343"/>
          </a:xfrm>
          <a:prstGeom prst="rect">
            <a:avLst/>
          </a:prstGeom>
        </p:spPr>
      </p:pic>
      <p:sp>
        <p:nvSpPr>
          <p:cNvPr id="12" name="TextBox 11">
            <a:extLst>
              <a:ext uri="{FF2B5EF4-FFF2-40B4-BE49-F238E27FC236}">
                <a16:creationId xmlns:a16="http://schemas.microsoft.com/office/drawing/2014/main" id="{703DEE75-C059-6D44-B2B0-11A37C080928}"/>
              </a:ext>
            </a:extLst>
          </p:cNvPr>
          <p:cNvSpPr txBox="1"/>
          <p:nvPr/>
        </p:nvSpPr>
        <p:spPr>
          <a:xfrm>
            <a:off x="10664673" y="33744"/>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pic>
        <p:nvPicPr>
          <p:cNvPr id="4" name="Picture 3">
            <a:extLst>
              <a:ext uri="{FF2B5EF4-FFF2-40B4-BE49-F238E27FC236}">
                <a16:creationId xmlns:a16="http://schemas.microsoft.com/office/drawing/2014/main" id="{4C1137C8-8B66-9849-AC97-448F4A461DA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700" y="973182"/>
            <a:ext cx="4925060" cy="5884818"/>
          </a:xfrm>
          <a:prstGeom prst="rect">
            <a:avLst/>
          </a:prstGeom>
        </p:spPr>
      </p:pic>
    </p:spTree>
    <p:extLst>
      <p:ext uri="{BB962C8B-B14F-4D97-AF65-F5344CB8AC3E}">
        <p14:creationId xmlns:p14="http://schemas.microsoft.com/office/powerpoint/2010/main" val="367720489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177032" y="51376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474629"/>
            <a:ext cx="4128422" cy="6357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25" name="Rectangle: Rounded Corners 24"/>
          <p:cNvSpPr/>
          <p:nvPr/>
        </p:nvSpPr>
        <p:spPr>
          <a:xfrm>
            <a:off x="180431" y="1285192"/>
            <a:ext cx="11918804" cy="53649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1512" y="-63542"/>
            <a:ext cx="2305141" cy="1076343"/>
          </a:xfrm>
          <a:prstGeom prst="rect">
            <a:avLst/>
          </a:prstGeom>
        </p:spPr>
      </p:pic>
      <p:sp>
        <p:nvSpPr>
          <p:cNvPr id="6" name="Title 5">
            <a:extLst>
              <a:ext uri="{FF2B5EF4-FFF2-40B4-BE49-F238E27FC236}">
                <a16:creationId xmlns:a16="http://schemas.microsoft.com/office/drawing/2014/main" id="{15D6DE6E-0E82-4448-A1E7-1884860B8343}"/>
              </a:ext>
            </a:extLst>
          </p:cNvPr>
          <p:cNvSpPr>
            <a:spLocks noGrp="1"/>
          </p:cNvSpPr>
          <p:nvPr>
            <p:ph type="title"/>
          </p:nvPr>
        </p:nvSpPr>
        <p:spPr>
          <a:xfrm>
            <a:off x="2729340" y="681037"/>
            <a:ext cx="6427234" cy="692854"/>
          </a:xfrm>
        </p:spPr>
        <p:txBody>
          <a:bodyPr>
            <a:noAutofit/>
          </a:bodyPr>
          <a:lstStyle/>
          <a:p>
            <a:pPr algn="ctr" rtl="1">
              <a:lnSpc>
                <a:spcPct val="150000"/>
              </a:lnSpc>
            </a:pPr>
            <a:r>
              <a:rPr lang="ar-JO" sz="2800" b="1" i="0" u="sng" strike="noStrike" dirty="0">
                <a:solidFill>
                  <a:srgbClr val="002060"/>
                </a:solidFill>
                <a:effectLst/>
              </a:rPr>
              <a:t> الخلاصة – حماية البيانات والخصوصية</a:t>
            </a:r>
          </a:p>
        </p:txBody>
      </p:sp>
      <p:sp>
        <p:nvSpPr>
          <p:cNvPr id="9" name="TextBox 8">
            <a:extLst>
              <a:ext uri="{FF2B5EF4-FFF2-40B4-BE49-F238E27FC236}">
                <a16:creationId xmlns:a16="http://schemas.microsoft.com/office/drawing/2014/main" id="{4DBCA7F9-AC03-3249-A837-69041CE4E88A}"/>
              </a:ext>
            </a:extLst>
          </p:cNvPr>
          <p:cNvSpPr txBox="1"/>
          <p:nvPr/>
        </p:nvSpPr>
        <p:spPr>
          <a:xfrm>
            <a:off x="10936531" y="14650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sp>
        <p:nvSpPr>
          <p:cNvPr id="7" name="Content Placeholder 6">
            <a:extLst>
              <a:ext uri="{FF2B5EF4-FFF2-40B4-BE49-F238E27FC236}">
                <a16:creationId xmlns:a16="http://schemas.microsoft.com/office/drawing/2014/main" id="{A1A98BA2-A76B-AE4B-AC59-148E5A54BF3E}"/>
              </a:ext>
            </a:extLst>
          </p:cNvPr>
          <p:cNvSpPr>
            <a:spLocks noGrp="1"/>
          </p:cNvSpPr>
          <p:nvPr>
            <p:ph idx="1"/>
          </p:nvPr>
        </p:nvSpPr>
        <p:spPr>
          <a:xfrm>
            <a:off x="5529537" y="1646282"/>
            <a:ext cx="6482032" cy="4697952"/>
          </a:xfrm>
        </p:spPr>
        <p:txBody>
          <a:bodyPr>
            <a:normAutofit/>
          </a:bodyPr>
          <a:lstStyle/>
          <a:p>
            <a:pPr algn="r" rtl="1">
              <a:lnSpc>
                <a:spcPct val="150000"/>
              </a:lnSpc>
              <a:buFont typeface="Wingdings" pitchFamily="2" charset="2"/>
              <a:buChar char="ü"/>
            </a:pPr>
            <a:r>
              <a:rPr lang="ar-JO" b="0" i="0" u="none" strike="noStrike" dirty="0">
                <a:solidFill>
                  <a:srgbClr val="002060"/>
                </a:solidFill>
                <a:effectLst/>
              </a:rPr>
              <a:t>الخصوصية ليست خيارًا، بل واجب أخلاقي</a:t>
            </a:r>
          </a:p>
          <a:p>
            <a:pPr algn="r" rtl="1">
              <a:lnSpc>
                <a:spcPct val="150000"/>
              </a:lnSpc>
              <a:buFont typeface="Wingdings" pitchFamily="2" charset="2"/>
              <a:buChar char="ü"/>
            </a:pPr>
            <a:r>
              <a:rPr lang="ar-JO" b="0" i="0" u="none" strike="noStrike" dirty="0">
                <a:solidFill>
                  <a:srgbClr val="002060"/>
                </a:solidFill>
                <a:effectLst/>
              </a:rPr>
              <a:t>احترام البيانات والمصادر جزء من المهنية الصحفية</a:t>
            </a:r>
          </a:p>
          <a:p>
            <a:pPr algn="r" rtl="1">
              <a:lnSpc>
                <a:spcPct val="150000"/>
              </a:lnSpc>
              <a:buFont typeface="Wingdings" pitchFamily="2" charset="2"/>
              <a:buChar char="ü"/>
            </a:pPr>
            <a:r>
              <a:rPr lang="ar-JO" b="0" i="0" u="none" strike="noStrike" dirty="0">
                <a:solidFill>
                  <a:srgbClr val="002060"/>
                </a:solidFill>
                <a:effectLst/>
              </a:rPr>
              <a:t>حماية المستخدم تعني تعزيز ثقة الجمهور بالحملة</a:t>
            </a:r>
          </a:p>
          <a:p>
            <a:pPr algn="r" rtl="1">
              <a:lnSpc>
                <a:spcPct val="150000"/>
              </a:lnSpc>
              <a:buFont typeface="Wingdings" pitchFamily="2" charset="2"/>
              <a:buChar char="ü"/>
            </a:pPr>
            <a:r>
              <a:rPr lang="ar-JO" b="0" i="0" u="none" strike="noStrike" dirty="0">
                <a:solidFill>
                  <a:srgbClr val="002060"/>
                </a:solidFill>
                <a:effectLst/>
              </a:rPr>
              <a:t>الصحفي الجيد = محترف + أخلاقي + مسؤول</a:t>
            </a:r>
            <a:endParaRPr lang="en-JO" b="1" dirty="0">
              <a:solidFill>
                <a:srgbClr val="002060"/>
              </a:solidFill>
            </a:endParaRPr>
          </a:p>
        </p:txBody>
      </p:sp>
      <p:pic>
        <p:nvPicPr>
          <p:cNvPr id="4" name="Picture 3">
            <a:extLst>
              <a:ext uri="{FF2B5EF4-FFF2-40B4-BE49-F238E27FC236}">
                <a16:creationId xmlns:a16="http://schemas.microsoft.com/office/drawing/2014/main" id="{CDAE8D00-7B28-3C46-90BB-A11EBBC894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3509" y="1373891"/>
            <a:ext cx="5082950" cy="5206705"/>
          </a:xfrm>
          <a:prstGeom prst="rect">
            <a:avLst/>
          </a:prstGeom>
        </p:spPr>
      </p:pic>
    </p:spTree>
    <p:extLst>
      <p:ext uri="{BB962C8B-B14F-4D97-AF65-F5344CB8AC3E}">
        <p14:creationId xmlns:p14="http://schemas.microsoft.com/office/powerpoint/2010/main" val="89644781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31304" y="1195967"/>
            <a:ext cx="11679192" cy="54168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p:cNvSpPr txBox="1"/>
          <p:nvPr/>
        </p:nvSpPr>
        <p:spPr>
          <a:xfrm>
            <a:off x="2463720" y="612355"/>
            <a:ext cx="7414359" cy="658770"/>
          </a:xfrm>
          <a:prstGeom prst="rect">
            <a:avLst/>
          </a:prstGeom>
          <a:noFill/>
        </p:spPr>
        <p:txBody>
          <a:bodyPr wrap="square" rtlCol="0">
            <a:spAutoFit/>
          </a:bodyPr>
          <a:lstStyle/>
          <a:p>
            <a:pPr algn="ctr">
              <a:lnSpc>
                <a:spcPct val="150000"/>
              </a:lnSpc>
            </a:pPr>
            <a:r>
              <a:rPr lang="ar-JO" sz="2800" b="1" dirty="0">
                <a:solidFill>
                  <a:schemeClr val="accent1">
                    <a:lumMod val="75000"/>
                  </a:schemeClr>
                </a:solidFill>
                <a:latin typeface="Alexandria" charset="0"/>
              </a:rPr>
              <a:t>أدوات التحقق من المعلومات والمحتوى الرقمي</a:t>
            </a:r>
          </a:p>
        </p:txBody>
      </p:sp>
      <p:sp>
        <p:nvSpPr>
          <p:cNvPr id="48" name="TextBox 47"/>
          <p:cNvSpPr txBox="1"/>
          <p:nvPr/>
        </p:nvSpPr>
        <p:spPr>
          <a:xfrm>
            <a:off x="889000" y="1923543"/>
            <a:ext cx="10971696" cy="3378104"/>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1600" dirty="0">
                <a:solidFill>
                  <a:schemeClr val="accent1">
                    <a:lumMod val="75000"/>
                  </a:schemeClr>
                </a:solidFill>
                <a:latin typeface="Alexandria" charset="0"/>
              </a:rPr>
              <a:t>Google Fact Check Explorer</a:t>
            </a:r>
          </a:p>
          <a:p>
            <a:pPr>
              <a:lnSpc>
                <a:spcPct val="150000"/>
              </a:lnSpc>
            </a:pPr>
            <a:r>
              <a:rPr lang="en-US" sz="1600" dirty="0">
                <a:solidFill>
                  <a:schemeClr val="accent1">
                    <a:lumMod val="75000"/>
                  </a:schemeClr>
                </a:solidFill>
                <a:latin typeface="Alexandria" charset="0"/>
                <a:hlinkClick r:id="rId2"/>
              </a:rPr>
              <a:t>https://toolbox.google.com/factcheck/explorer</a:t>
            </a:r>
            <a:r>
              <a:rPr lang="ar-SA" sz="1600" dirty="0">
                <a:solidFill>
                  <a:schemeClr val="accent1">
                    <a:lumMod val="75000"/>
                  </a:schemeClr>
                </a:solidFill>
                <a:latin typeface="Alexandria" charset="0"/>
              </a:rPr>
              <a:t> </a:t>
            </a:r>
            <a:endParaRPr lang="en-US" sz="1600" dirty="0">
              <a:solidFill>
                <a:schemeClr val="accent1">
                  <a:lumMod val="75000"/>
                </a:schemeClr>
              </a:solidFill>
              <a:latin typeface="Alexandria" charset="0"/>
            </a:endParaRPr>
          </a:p>
          <a:p>
            <a:pPr marL="342900" indent="-342900">
              <a:lnSpc>
                <a:spcPct val="150000"/>
              </a:lnSpc>
              <a:buFont typeface="Arial" panose="020B0604020202020204" pitchFamily="34" charset="0"/>
              <a:buChar char="•"/>
            </a:pPr>
            <a:r>
              <a:rPr lang="en-US" sz="1600" dirty="0">
                <a:solidFill>
                  <a:schemeClr val="accent1">
                    <a:lumMod val="75000"/>
                  </a:schemeClr>
                </a:solidFill>
                <a:latin typeface="Alexandria" charset="0"/>
              </a:rPr>
              <a:t>Snopes – Fact-Checking Website</a:t>
            </a:r>
          </a:p>
          <a:p>
            <a:pPr>
              <a:lnSpc>
                <a:spcPct val="150000"/>
              </a:lnSpc>
            </a:pPr>
            <a:r>
              <a:rPr lang="en-US" sz="1600" dirty="0">
                <a:solidFill>
                  <a:schemeClr val="accent1">
                    <a:lumMod val="75000"/>
                  </a:schemeClr>
                </a:solidFill>
                <a:latin typeface="Alexandria" charset="0"/>
                <a:hlinkClick r:id="rId3"/>
              </a:rPr>
              <a:t>https://www.snopes.com</a:t>
            </a:r>
            <a:r>
              <a:rPr lang="ar-SA" sz="1600" dirty="0">
                <a:solidFill>
                  <a:schemeClr val="accent1">
                    <a:lumMod val="75000"/>
                  </a:schemeClr>
                </a:solidFill>
                <a:latin typeface="Alexandria" charset="0"/>
                <a:hlinkClick r:id="rId3"/>
              </a:rPr>
              <a:t> </a:t>
            </a:r>
            <a:r>
              <a:rPr lang="ar-SA" sz="1600" dirty="0">
                <a:solidFill>
                  <a:schemeClr val="accent1">
                    <a:lumMod val="75000"/>
                  </a:schemeClr>
                </a:solidFill>
                <a:latin typeface="Alexandria" charset="0"/>
              </a:rPr>
              <a:t> </a:t>
            </a:r>
            <a:endParaRPr lang="en-US" sz="1600" dirty="0">
              <a:solidFill>
                <a:schemeClr val="accent1">
                  <a:lumMod val="75000"/>
                </a:schemeClr>
              </a:solidFill>
              <a:latin typeface="Alexandria" charset="0"/>
            </a:endParaRPr>
          </a:p>
          <a:p>
            <a:pPr marL="342900" indent="-342900">
              <a:lnSpc>
                <a:spcPct val="150000"/>
              </a:lnSpc>
              <a:buFont typeface="Arial" panose="020B0604020202020204" pitchFamily="34" charset="0"/>
              <a:buChar char="•"/>
            </a:pPr>
            <a:r>
              <a:rPr lang="en-US" sz="1600" dirty="0">
                <a:solidFill>
                  <a:schemeClr val="accent1">
                    <a:lumMod val="75000"/>
                  </a:schemeClr>
                </a:solidFill>
                <a:latin typeface="Alexandria" charset="0"/>
              </a:rPr>
              <a:t>InVID – Verification Plugin for Videos and Images</a:t>
            </a:r>
          </a:p>
          <a:p>
            <a:pPr>
              <a:lnSpc>
                <a:spcPct val="150000"/>
              </a:lnSpc>
            </a:pPr>
            <a:r>
              <a:rPr lang="en-US" sz="1600" dirty="0">
                <a:solidFill>
                  <a:schemeClr val="accent1">
                    <a:lumMod val="75000"/>
                  </a:schemeClr>
                </a:solidFill>
                <a:latin typeface="Alexandria" charset="0"/>
                <a:hlinkClick r:id="rId4"/>
              </a:rPr>
              <a:t>https://www.invid-project.eu/tools-and-services/invid-verification-plugin/</a:t>
            </a:r>
            <a:r>
              <a:rPr lang="ar-SA" sz="1600" dirty="0">
                <a:solidFill>
                  <a:schemeClr val="accent1">
                    <a:lumMod val="75000"/>
                  </a:schemeClr>
                </a:solidFill>
                <a:latin typeface="Alexandria" charset="0"/>
              </a:rPr>
              <a:t> </a:t>
            </a:r>
            <a:endParaRPr lang="en-US" sz="1600" dirty="0">
              <a:solidFill>
                <a:schemeClr val="accent1">
                  <a:lumMod val="75000"/>
                </a:schemeClr>
              </a:solidFill>
              <a:latin typeface="Alexandria" charset="0"/>
            </a:endParaRPr>
          </a:p>
          <a:p>
            <a:pPr marL="342900" indent="-342900">
              <a:lnSpc>
                <a:spcPct val="150000"/>
              </a:lnSpc>
              <a:buFont typeface="Arial" panose="020B0604020202020204" pitchFamily="34" charset="0"/>
              <a:buChar char="•"/>
            </a:pPr>
            <a:r>
              <a:rPr lang="en-US" sz="1600" dirty="0" err="1">
                <a:solidFill>
                  <a:schemeClr val="accent1">
                    <a:lumMod val="75000"/>
                  </a:schemeClr>
                </a:solidFill>
                <a:latin typeface="Alexandria" charset="0"/>
              </a:rPr>
              <a:t>CrowdTangle</a:t>
            </a:r>
            <a:r>
              <a:rPr lang="en-US" sz="1600" dirty="0">
                <a:solidFill>
                  <a:schemeClr val="accent1">
                    <a:lumMod val="75000"/>
                  </a:schemeClr>
                </a:solidFill>
                <a:latin typeface="Alexandria" charset="0"/>
              </a:rPr>
              <a:t> – Social Media Monitoring (Meta)</a:t>
            </a:r>
          </a:p>
          <a:p>
            <a:pPr>
              <a:lnSpc>
                <a:spcPct val="150000"/>
              </a:lnSpc>
            </a:pPr>
            <a:r>
              <a:rPr lang="en-US" sz="1600" dirty="0">
                <a:solidFill>
                  <a:schemeClr val="accent1">
                    <a:lumMod val="75000"/>
                  </a:schemeClr>
                </a:solidFill>
                <a:latin typeface="Alexandria" charset="0"/>
                <a:hlinkClick r:id="rId5"/>
              </a:rPr>
              <a:t>https://www.crowdtangle.com</a:t>
            </a:r>
            <a:r>
              <a:rPr lang="ar-SA" sz="1600" dirty="0">
                <a:solidFill>
                  <a:schemeClr val="accent1">
                    <a:lumMod val="75000"/>
                  </a:schemeClr>
                </a:solidFill>
                <a:latin typeface="Alexandria" charset="0"/>
              </a:rPr>
              <a:t> </a:t>
            </a:r>
            <a:endParaRPr lang="en-US" sz="1600" dirty="0">
              <a:solidFill>
                <a:schemeClr val="accent1">
                  <a:lumMod val="75000"/>
                </a:schemeClr>
              </a:solidFill>
              <a:latin typeface="Alexandria" charset="0"/>
            </a:endParaRPr>
          </a:p>
          <a:p>
            <a:pPr marL="342900" indent="-342900">
              <a:lnSpc>
                <a:spcPct val="150000"/>
              </a:lnSpc>
              <a:buFont typeface="Arial" panose="020B0604020202020204" pitchFamily="34" charset="0"/>
              <a:buChar char="•"/>
            </a:pPr>
            <a:endParaRPr lang="en-US" sz="1600" dirty="0">
              <a:latin typeface="Alexandria" charset="0"/>
              <a:cs typeface="Alexandria" charset="0"/>
            </a:endParaRPr>
          </a:p>
        </p:txBody>
      </p:sp>
      <p:pic>
        <p:nvPicPr>
          <p:cNvPr id="7"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54760"/>
            <a:ext cx="2305141" cy="1076343"/>
          </a:xfrm>
          <a:prstGeom prst="rect">
            <a:avLst/>
          </a:prstGeom>
        </p:spPr>
      </p:pic>
      <p:sp>
        <p:nvSpPr>
          <p:cNvPr id="6" name="TextBox 5">
            <a:extLst>
              <a:ext uri="{FF2B5EF4-FFF2-40B4-BE49-F238E27FC236}">
                <a16:creationId xmlns:a16="http://schemas.microsoft.com/office/drawing/2014/main" id="{3CC2F074-C038-1B41-87A1-9CAAA7FD1D6D}"/>
              </a:ext>
            </a:extLst>
          </p:cNvPr>
          <p:cNvSpPr txBox="1"/>
          <p:nvPr/>
        </p:nvSpPr>
        <p:spPr>
          <a:xfrm>
            <a:off x="10808043" y="83302"/>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a:t>
            </a:r>
            <a:r>
              <a:rPr lang="en-US" sz="2000" b="1" dirty="0">
                <a:solidFill>
                  <a:schemeClr val="accent1">
                    <a:lumMod val="75000"/>
                  </a:schemeClr>
                </a:solidFill>
              </a:rPr>
              <a:t>7</a:t>
            </a:r>
            <a:endParaRPr lang="en-JO" sz="2000" b="1" dirty="0">
              <a:solidFill>
                <a:schemeClr val="accent1">
                  <a:lumMod val="75000"/>
                </a:schemeClr>
              </a:solidFill>
            </a:endParaRPr>
          </a:p>
        </p:txBody>
      </p:sp>
    </p:spTree>
    <p:extLst>
      <p:ext uri="{BB962C8B-B14F-4D97-AF65-F5344CB8AC3E}">
        <p14:creationId xmlns:p14="http://schemas.microsoft.com/office/powerpoint/2010/main" val="33153038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31304" y="1195967"/>
            <a:ext cx="11679192" cy="54168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p:cNvSpPr txBox="1"/>
          <p:nvPr/>
        </p:nvSpPr>
        <p:spPr>
          <a:xfrm>
            <a:off x="2463720" y="566003"/>
            <a:ext cx="7414359" cy="658770"/>
          </a:xfrm>
          <a:prstGeom prst="rect">
            <a:avLst/>
          </a:prstGeom>
          <a:noFill/>
        </p:spPr>
        <p:txBody>
          <a:bodyPr wrap="square" rtlCol="0">
            <a:spAutoFit/>
          </a:bodyPr>
          <a:lstStyle/>
          <a:p>
            <a:pPr algn="ctr">
              <a:lnSpc>
                <a:spcPct val="150000"/>
              </a:lnSpc>
            </a:pPr>
            <a:r>
              <a:rPr lang="ar-JO" sz="2800" b="1" dirty="0">
                <a:solidFill>
                  <a:schemeClr val="accent1">
                    <a:lumMod val="75000"/>
                  </a:schemeClr>
                </a:solidFill>
                <a:latin typeface="Alexandria" charset="0"/>
              </a:rPr>
              <a:t> أدوات حماية البيانات والخصوصية للصحفيين</a:t>
            </a:r>
          </a:p>
        </p:txBody>
      </p:sp>
      <p:sp>
        <p:nvSpPr>
          <p:cNvPr id="48" name="TextBox 47"/>
          <p:cNvSpPr txBox="1"/>
          <p:nvPr/>
        </p:nvSpPr>
        <p:spPr>
          <a:xfrm>
            <a:off x="889000" y="1923543"/>
            <a:ext cx="10971696" cy="3008772"/>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1600" dirty="0" err="1">
                <a:solidFill>
                  <a:schemeClr val="accent1">
                    <a:lumMod val="75000"/>
                  </a:schemeClr>
                </a:solidFill>
                <a:latin typeface="Alexandria" charset="0"/>
              </a:rPr>
              <a:t>ProtonMail</a:t>
            </a:r>
            <a:r>
              <a:rPr lang="en-US" sz="1600" dirty="0">
                <a:solidFill>
                  <a:schemeClr val="accent1">
                    <a:lumMod val="75000"/>
                  </a:schemeClr>
                </a:solidFill>
                <a:latin typeface="Alexandria" charset="0"/>
              </a:rPr>
              <a:t> – Encrypted Email</a:t>
            </a:r>
          </a:p>
          <a:p>
            <a:pPr>
              <a:lnSpc>
                <a:spcPct val="150000"/>
              </a:lnSpc>
            </a:pPr>
            <a:r>
              <a:rPr lang="en-US" sz="1600" dirty="0">
                <a:solidFill>
                  <a:schemeClr val="accent1">
                    <a:lumMod val="75000"/>
                  </a:schemeClr>
                </a:solidFill>
                <a:latin typeface="Alexandria" charset="0"/>
                <a:hlinkClick r:id="rId2"/>
              </a:rPr>
              <a:t>https://proton.me</a:t>
            </a:r>
            <a:r>
              <a:rPr lang="ar-SA" sz="1600" dirty="0">
                <a:solidFill>
                  <a:schemeClr val="accent1">
                    <a:lumMod val="75000"/>
                  </a:schemeClr>
                </a:solidFill>
                <a:latin typeface="Alexandria" charset="0"/>
              </a:rPr>
              <a:t> </a:t>
            </a:r>
            <a:endParaRPr lang="en-US" sz="1600" dirty="0">
              <a:solidFill>
                <a:schemeClr val="accent1">
                  <a:lumMod val="75000"/>
                </a:schemeClr>
              </a:solidFill>
              <a:latin typeface="Alexandria" charset="0"/>
            </a:endParaRPr>
          </a:p>
          <a:p>
            <a:pPr marL="342900" indent="-342900">
              <a:lnSpc>
                <a:spcPct val="150000"/>
              </a:lnSpc>
              <a:buFont typeface="Arial" panose="020B0604020202020204" pitchFamily="34" charset="0"/>
              <a:buChar char="•"/>
            </a:pPr>
            <a:r>
              <a:rPr lang="en-US" sz="1600" dirty="0">
                <a:solidFill>
                  <a:schemeClr val="accent1">
                    <a:lumMod val="75000"/>
                  </a:schemeClr>
                </a:solidFill>
                <a:latin typeface="Alexandria" charset="0"/>
              </a:rPr>
              <a:t>WeTransfer – Secure File Transfer</a:t>
            </a:r>
          </a:p>
          <a:p>
            <a:pPr>
              <a:lnSpc>
                <a:spcPct val="150000"/>
              </a:lnSpc>
            </a:pPr>
            <a:r>
              <a:rPr lang="en-US" sz="1600" dirty="0">
                <a:solidFill>
                  <a:schemeClr val="accent1">
                    <a:lumMod val="75000"/>
                  </a:schemeClr>
                </a:solidFill>
                <a:latin typeface="Alexandria" charset="0"/>
                <a:hlinkClick r:id="rId3"/>
              </a:rPr>
              <a:t>https://wetransfer.com</a:t>
            </a:r>
            <a:r>
              <a:rPr lang="ar-SA" sz="1600" dirty="0">
                <a:solidFill>
                  <a:schemeClr val="accent1">
                    <a:lumMod val="75000"/>
                  </a:schemeClr>
                </a:solidFill>
                <a:latin typeface="Alexandria" charset="0"/>
              </a:rPr>
              <a:t> </a:t>
            </a:r>
            <a:endParaRPr lang="en-US" sz="1600" dirty="0">
              <a:solidFill>
                <a:schemeClr val="accent1">
                  <a:lumMod val="75000"/>
                </a:schemeClr>
              </a:solidFill>
              <a:latin typeface="Alexandria" charset="0"/>
            </a:endParaRPr>
          </a:p>
          <a:p>
            <a:pPr marL="342900" indent="-342900">
              <a:lnSpc>
                <a:spcPct val="150000"/>
              </a:lnSpc>
              <a:buFont typeface="Arial" panose="020B0604020202020204" pitchFamily="34" charset="0"/>
              <a:buChar char="•"/>
            </a:pPr>
            <a:r>
              <a:rPr lang="en-US" sz="1600" dirty="0">
                <a:solidFill>
                  <a:schemeClr val="accent1">
                    <a:lumMod val="75000"/>
                  </a:schemeClr>
                </a:solidFill>
                <a:latin typeface="Alexandria" charset="0"/>
              </a:rPr>
              <a:t>DuckDuckGo – Privacy-Focused Search Engine</a:t>
            </a:r>
          </a:p>
          <a:p>
            <a:pPr>
              <a:lnSpc>
                <a:spcPct val="150000"/>
              </a:lnSpc>
            </a:pPr>
            <a:r>
              <a:rPr lang="en-US" sz="1600" dirty="0">
                <a:solidFill>
                  <a:schemeClr val="accent1">
                    <a:lumMod val="75000"/>
                  </a:schemeClr>
                </a:solidFill>
                <a:latin typeface="Alexandria" charset="0"/>
                <a:hlinkClick r:id="rId4"/>
              </a:rPr>
              <a:t>https://duckduckgo.com</a:t>
            </a:r>
            <a:r>
              <a:rPr lang="ar-SA" sz="1600" dirty="0">
                <a:solidFill>
                  <a:schemeClr val="accent1">
                    <a:lumMod val="75000"/>
                  </a:schemeClr>
                </a:solidFill>
                <a:latin typeface="Alexandria" charset="0"/>
              </a:rPr>
              <a:t> </a:t>
            </a:r>
            <a:endParaRPr lang="en-US" sz="1600" dirty="0">
              <a:solidFill>
                <a:schemeClr val="accent1">
                  <a:lumMod val="75000"/>
                </a:schemeClr>
              </a:solidFill>
              <a:latin typeface="Alexandria" charset="0"/>
            </a:endParaRPr>
          </a:p>
          <a:p>
            <a:pPr marL="342900" indent="-342900">
              <a:lnSpc>
                <a:spcPct val="150000"/>
              </a:lnSpc>
              <a:buFont typeface="Arial" panose="020B0604020202020204" pitchFamily="34" charset="0"/>
              <a:buChar char="•"/>
            </a:pPr>
            <a:r>
              <a:rPr lang="en-US" sz="1600" dirty="0">
                <a:solidFill>
                  <a:schemeClr val="accent1">
                    <a:lumMod val="75000"/>
                  </a:schemeClr>
                </a:solidFill>
                <a:latin typeface="Alexandria" charset="0"/>
              </a:rPr>
              <a:t>Brave Browser – Private Web Browser</a:t>
            </a:r>
          </a:p>
          <a:p>
            <a:pPr>
              <a:lnSpc>
                <a:spcPct val="150000"/>
              </a:lnSpc>
            </a:pPr>
            <a:r>
              <a:rPr lang="en-US" sz="1600" dirty="0">
                <a:solidFill>
                  <a:schemeClr val="accent1">
                    <a:lumMod val="75000"/>
                  </a:schemeClr>
                </a:solidFill>
                <a:latin typeface="Alexandria" charset="0"/>
                <a:hlinkClick r:id="rId5"/>
              </a:rPr>
              <a:t>https://brave.com</a:t>
            </a:r>
            <a:r>
              <a:rPr lang="ar-SA" sz="1600" dirty="0">
                <a:solidFill>
                  <a:schemeClr val="accent1">
                    <a:lumMod val="75000"/>
                  </a:schemeClr>
                </a:solidFill>
                <a:latin typeface="Alexandria" charset="0"/>
              </a:rPr>
              <a:t> </a:t>
            </a:r>
            <a:endParaRPr lang="en-US" sz="1600" dirty="0">
              <a:latin typeface="Alexandria" charset="0"/>
              <a:cs typeface="Alexandria" charset="0"/>
            </a:endParaRPr>
          </a:p>
        </p:txBody>
      </p:sp>
      <p:pic>
        <p:nvPicPr>
          <p:cNvPr id="7"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54760"/>
            <a:ext cx="2305141" cy="1076343"/>
          </a:xfrm>
          <a:prstGeom prst="rect">
            <a:avLst/>
          </a:prstGeom>
        </p:spPr>
      </p:pic>
      <p:sp>
        <p:nvSpPr>
          <p:cNvPr id="6" name="TextBox 5">
            <a:extLst>
              <a:ext uri="{FF2B5EF4-FFF2-40B4-BE49-F238E27FC236}">
                <a16:creationId xmlns:a16="http://schemas.microsoft.com/office/drawing/2014/main" id="{3CC2F074-C038-1B41-87A1-9CAAA7FD1D6D}"/>
              </a:ext>
            </a:extLst>
          </p:cNvPr>
          <p:cNvSpPr txBox="1"/>
          <p:nvPr/>
        </p:nvSpPr>
        <p:spPr>
          <a:xfrm>
            <a:off x="10808043" y="83302"/>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a:t>
            </a:r>
            <a:r>
              <a:rPr lang="en-US" sz="2000" b="1" dirty="0">
                <a:solidFill>
                  <a:schemeClr val="accent1">
                    <a:lumMod val="75000"/>
                  </a:schemeClr>
                </a:solidFill>
              </a:rPr>
              <a:t>7</a:t>
            </a:r>
            <a:endParaRPr lang="en-JO" sz="2000" b="1" dirty="0">
              <a:solidFill>
                <a:schemeClr val="accent1">
                  <a:lumMod val="75000"/>
                </a:schemeClr>
              </a:solidFill>
            </a:endParaRPr>
          </a:p>
        </p:txBody>
      </p:sp>
    </p:spTree>
    <p:extLst>
      <p:ext uri="{BB962C8B-B14F-4D97-AF65-F5344CB8AC3E}">
        <p14:creationId xmlns:p14="http://schemas.microsoft.com/office/powerpoint/2010/main" val="18337955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31304" y="1195967"/>
            <a:ext cx="11679192" cy="54168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p:cNvSpPr txBox="1"/>
          <p:nvPr/>
        </p:nvSpPr>
        <p:spPr>
          <a:xfrm>
            <a:off x="2667668" y="579111"/>
            <a:ext cx="7414359" cy="658770"/>
          </a:xfrm>
          <a:prstGeom prst="rect">
            <a:avLst/>
          </a:prstGeom>
          <a:noFill/>
        </p:spPr>
        <p:txBody>
          <a:bodyPr wrap="square" rtlCol="0">
            <a:spAutoFit/>
          </a:bodyPr>
          <a:lstStyle/>
          <a:p>
            <a:pPr algn="ctr">
              <a:lnSpc>
                <a:spcPct val="150000"/>
              </a:lnSpc>
            </a:pPr>
            <a:r>
              <a:rPr lang="ar-JO" sz="2800" b="1" dirty="0">
                <a:solidFill>
                  <a:srgbClr val="002060"/>
                </a:solidFill>
                <a:latin typeface="Alexandria" charset="0"/>
              </a:rPr>
              <a:t>موارد مهنية وإرشادية للصحفيين</a:t>
            </a:r>
          </a:p>
        </p:txBody>
      </p:sp>
      <p:sp>
        <p:nvSpPr>
          <p:cNvPr id="48" name="TextBox 47"/>
          <p:cNvSpPr txBox="1"/>
          <p:nvPr/>
        </p:nvSpPr>
        <p:spPr>
          <a:xfrm>
            <a:off x="889000" y="1923543"/>
            <a:ext cx="10971696" cy="3008772"/>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1600" dirty="0">
                <a:solidFill>
                  <a:schemeClr val="accent1">
                    <a:lumMod val="75000"/>
                  </a:schemeClr>
                </a:solidFill>
                <a:latin typeface="Alexandria" charset="0"/>
              </a:rPr>
              <a:t>Reuters Handbook of Journalism</a:t>
            </a:r>
          </a:p>
          <a:p>
            <a:pPr>
              <a:lnSpc>
                <a:spcPct val="150000"/>
              </a:lnSpc>
            </a:pPr>
            <a:r>
              <a:rPr lang="en-US" sz="1600" dirty="0">
                <a:solidFill>
                  <a:schemeClr val="accent1">
                    <a:lumMod val="75000"/>
                  </a:schemeClr>
                </a:solidFill>
                <a:latin typeface="Alexandria" charset="0"/>
                <a:hlinkClick r:id="rId2"/>
              </a:rPr>
              <a:t>https://www.reuters.com/tools/editorial-handbook/</a:t>
            </a:r>
            <a:r>
              <a:rPr lang="ar-SA" sz="1600" dirty="0">
                <a:solidFill>
                  <a:schemeClr val="accent1">
                    <a:lumMod val="75000"/>
                  </a:schemeClr>
                </a:solidFill>
                <a:latin typeface="Alexandria" charset="0"/>
              </a:rPr>
              <a:t> </a:t>
            </a:r>
            <a:endParaRPr lang="en-US" sz="1600" dirty="0">
              <a:solidFill>
                <a:schemeClr val="accent1">
                  <a:lumMod val="75000"/>
                </a:schemeClr>
              </a:solidFill>
              <a:latin typeface="Alexandria" charset="0"/>
            </a:endParaRPr>
          </a:p>
          <a:p>
            <a:pPr marL="342900" indent="-342900">
              <a:lnSpc>
                <a:spcPct val="150000"/>
              </a:lnSpc>
              <a:buFont typeface="Arial" panose="020B0604020202020204" pitchFamily="34" charset="0"/>
              <a:buChar char="•"/>
            </a:pPr>
            <a:r>
              <a:rPr lang="en-US" sz="1600" dirty="0">
                <a:solidFill>
                  <a:schemeClr val="accent1">
                    <a:lumMod val="75000"/>
                  </a:schemeClr>
                </a:solidFill>
                <a:latin typeface="Alexandria" charset="0"/>
              </a:rPr>
              <a:t>GDPR Official Website</a:t>
            </a:r>
          </a:p>
          <a:p>
            <a:pPr>
              <a:lnSpc>
                <a:spcPct val="150000"/>
              </a:lnSpc>
            </a:pPr>
            <a:r>
              <a:rPr lang="en-US" sz="1600" dirty="0">
                <a:solidFill>
                  <a:schemeClr val="accent1">
                    <a:lumMod val="75000"/>
                  </a:schemeClr>
                </a:solidFill>
                <a:latin typeface="Alexandria" charset="0"/>
                <a:hlinkClick r:id="rId3"/>
              </a:rPr>
              <a:t>https://gdpr.eu</a:t>
            </a:r>
            <a:r>
              <a:rPr lang="ar-SA" sz="1600" dirty="0">
                <a:solidFill>
                  <a:schemeClr val="accent1">
                    <a:lumMod val="75000"/>
                  </a:schemeClr>
                </a:solidFill>
                <a:latin typeface="Alexandria" charset="0"/>
              </a:rPr>
              <a:t> </a:t>
            </a:r>
            <a:endParaRPr lang="en-US" sz="1600" dirty="0">
              <a:solidFill>
                <a:schemeClr val="accent1">
                  <a:lumMod val="75000"/>
                </a:schemeClr>
              </a:solidFill>
              <a:latin typeface="Alexandria" charset="0"/>
            </a:endParaRPr>
          </a:p>
          <a:p>
            <a:pPr marL="342900" indent="-342900">
              <a:lnSpc>
                <a:spcPct val="150000"/>
              </a:lnSpc>
              <a:buFont typeface="Arial" panose="020B0604020202020204" pitchFamily="34" charset="0"/>
              <a:buChar char="•"/>
            </a:pPr>
            <a:r>
              <a:rPr lang="en-US" sz="1600" dirty="0">
                <a:solidFill>
                  <a:schemeClr val="accent1">
                    <a:lumMod val="75000"/>
                  </a:schemeClr>
                </a:solidFill>
                <a:latin typeface="Alexandria" charset="0"/>
              </a:rPr>
              <a:t>Council of Europe – Information Disorder Report</a:t>
            </a:r>
          </a:p>
          <a:p>
            <a:pPr>
              <a:lnSpc>
                <a:spcPct val="150000"/>
              </a:lnSpc>
            </a:pPr>
            <a:r>
              <a:rPr lang="en-US" sz="1600" dirty="0">
                <a:solidFill>
                  <a:schemeClr val="accent1">
                    <a:lumMod val="75000"/>
                  </a:schemeClr>
                </a:solidFill>
                <a:latin typeface="Alexandria" charset="0"/>
                <a:hlinkClick r:id="rId4"/>
              </a:rPr>
              <a:t>https://rm.coe.int/information-disorder-toward-an-interdisciplinary-framework-for-researc/168076277c</a:t>
            </a:r>
            <a:r>
              <a:rPr lang="ar-SA" sz="1600" dirty="0">
                <a:solidFill>
                  <a:schemeClr val="accent1">
                    <a:lumMod val="75000"/>
                  </a:schemeClr>
                </a:solidFill>
                <a:latin typeface="Alexandria" charset="0"/>
              </a:rPr>
              <a:t> </a:t>
            </a:r>
            <a:endParaRPr lang="en-US" sz="1600" dirty="0">
              <a:solidFill>
                <a:schemeClr val="accent1">
                  <a:lumMod val="75000"/>
                </a:schemeClr>
              </a:solidFill>
              <a:latin typeface="Alexandria" charset="0"/>
            </a:endParaRPr>
          </a:p>
          <a:p>
            <a:pPr marL="342900" indent="-342900">
              <a:lnSpc>
                <a:spcPct val="150000"/>
              </a:lnSpc>
              <a:buFont typeface="Arial" panose="020B0604020202020204" pitchFamily="34" charset="0"/>
              <a:buChar char="•"/>
            </a:pPr>
            <a:r>
              <a:rPr lang="en-US" sz="1600" dirty="0">
                <a:solidFill>
                  <a:schemeClr val="accent1">
                    <a:lumMod val="75000"/>
                  </a:schemeClr>
                </a:solidFill>
                <a:latin typeface="Alexandria" charset="0"/>
              </a:rPr>
              <a:t>UNESCO Journalism Handbook: “Fake News” and Disinformation</a:t>
            </a:r>
          </a:p>
          <a:p>
            <a:pPr>
              <a:lnSpc>
                <a:spcPct val="150000"/>
              </a:lnSpc>
            </a:pPr>
            <a:r>
              <a:rPr lang="en-US" sz="1600" dirty="0">
                <a:solidFill>
                  <a:schemeClr val="accent1">
                    <a:lumMod val="75000"/>
                  </a:schemeClr>
                </a:solidFill>
                <a:latin typeface="Alexandria" charset="0"/>
                <a:hlinkClick r:id="rId5"/>
              </a:rPr>
              <a:t>https://unesdoc.unesco.org/ark:/48223/pf0000367770</a:t>
            </a:r>
            <a:r>
              <a:rPr lang="ar-SA" sz="1600" dirty="0">
                <a:solidFill>
                  <a:schemeClr val="accent1">
                    <a:lumMod val="75000"/>
                  </a:schemeClr>
                </a:solidFill>
                <a:latin typeface="Alexandria" charset="0"/>
              </a:rPr>
              <a:t>   </a:t>
            </a:r>
            <a:endParaRPr lang="en-US" sz="1600" dirty="0">
              <a:solidFill>
                <a:schemeClr val="accent1">
                  <a:lumMod val="75000"/>
                </a:schemeClr>
              </a:solidFill>
              <a:latin typeface="Alexandria" charset="0"/>
            </a:endParaRPr>
          </a:p>
        </p:txBody>
      </p:sp>
      <p:pic>
        <p:nvPicPr>
          <p:cNvPr id="7"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54760"/>
            <a:ext cx="2305141" cy="1076343"/>
          </a:xfrm>
          <a:prstGeom prst="rect">
            <a:avLst/>
          </a:prstGeom>
        </p:spPr>
      </p:pic>
      <p:sp>
        <p:nvSpPr>
          <p:cNvPr id="6" name="TextBox 5">
            <a:extLst>
              <a:ext uri="{FF2B5EF4-FFF2-40B4-BE49-F238E27FC236}">
                <a16:creationId xmlns:a16="http://schemas.microsoft.com/office/drawing/2014/main" id="{3CC2F074-C038-1B41-87A1-9CAAA7FD1D6D}"/>
              </a:ext>
            </a:extLst>
          </p:cNvPr>
          <p:cNvSpPr txBox="1"/>
          <p:nvPr/>
        </p:nvSpPr>
        <p:spPr>
          <a:xfrm>
            <a:off x="10808043" y="83302"/>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a:t>
            </a:r>
            <a:r>
              <a:rPr lang="en-US" sz="2000" b="1" dirty="0">
                <a:solidFill>
                  <a:schemeClr val="accent1">
                    <a:lumMod val="75000"/>
                  </a:schemeClr>
                </a:solidFill>
              </a:rPr>
              <a:t>7</a:t>
            </a:r>
            <a:endParaRPr lang="en-JO" sz="2000" b="1" dirty="0">
              <a:solidFill>
                <a:schemeClr val="accent1">
                  <a:lumMod val="75000"/>
                </a:schemeClr>
              </a:solidFill>
            </a:endParaRPr>
          </a:p>
        </p:txBody>
      </p:sp>
    </p:spTree>
    <p:extLst>
      <p:ext uri="{BB962C8B-B14F-4D97-AF65-F5344CB8AC3E}">
        <p14:creationId xmlns:p14="http://schemas.microsoft.com/office/powerpoint/2010/main" val="21426026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31304" y="1195967"/>
            <a:ext cx="11679192" cy="54168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p:cNvSpPr txBox="1"/>
          <p:nvPr/>
        </p:nvSpPr>
        <p:spPr>
          <a:xfrm>
            <a:off x="3160940" y="463657"/>
            <a:ext cx="6016487" cy="752065"/>
          </a:xfrm>
          <a:prstGeom prst="rect">
            <a:avLst/>
          </a:prstGeom>
          <a:noFill/>
        </p:spPr>
        <p:txBody>
          <a:bodyPr wrap="square" rtlCol="0">
            <a:spAutoFit/>
          </a:bodyPr>
          <a:lstStyle/>
          <a:p>
            <a:pPr algn="ctr" rtl="1">
              <a:lnSpc>
                <a:spcPct val="150000"/>
              </a:lnSpc>
            </a:pPr>
            <a:r>
              <a:rPr lang="ar-JO" sz="3200" b="1" u="sng" dirty="0">
                <a:solidFill>
                  <a:schemeClr val="accent1">
                    <a:lumMod val="75000"/>
                  </a:schemeClr>
                </a:solidFill>
                <a:latin typeface="Alexandria" charset="0"/>
                <a:cs typeface="+mj-cs"/>
              </a:rPr>
              <a:t>المراجع</a:t>
            </a:r>
          </a:p>
        </p:txBody>
      </p:sp>
      <p:sp>
        <p:nvSpPr>
          <p:cNvPr id="48" name="TextBox 47"/>
          <p:cNvSpPr txBox="1"/>
          <p:nvPr/>
        </p:nvSpPr>
        <p:spPr>
          <a:xfrm>
            <a:off x="477672" y="1245467"/>
            <a:ext cx="11383024" cy="4578433"/>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sz="1200" dirty="0">
                <a:solidFill>
                  <a:schemeClr val="accent1">
                    <a:lumMod val="75000"/>
                  </a:schemeClr>
                </a:solidFill>
                <a:latin typeface="Arial" panose="020B0604020202020204" pitchFamily="34" charset="0"/>
                <a:cs typeface="Arial" panose="020B0604020202020204" pitchFamily="34" charset="0"/>
              </a:rPr>
              <a:t>Kovach, B., &amp; Rosenstiel, T. (2014). The elements of journalism: What </a:t>
            </a:r>
            <a:r>
              <a:rPr lang="en-US" sz="1200" dirty="0" err="1">
                <a:solidFill>
                  <a:schemeClr val="accent1">
                    <a:lumMod val="75000"/>
                  </a:schemeClr>
                </a:solidFill>
                <a:latin typeface="Arial" panose="020B0604020202020204" pitchFamily="34" charset="0"/>
                <a:cs typeface="Arial" panose="020B0604020202020204" pitchFamily="34" charset="0"/>
              </a:rPr>
              <a:t>newspeople</a:t>
            </a:r>
            <a:r>
              <a:rPr lang="en-US" sz="1200" dirty="0">
                <a:solidFill>
                  <a:schemeClr val="accent1">
                    <a:lumMod val="75000"/>
                  </a:schemeClr>
                </a:solidFill>
                <a:latin typeface="Arial" panose="020B0604020202020204" pitchFamily="34" charset="0"/>
                <a:cs typeface="Arial" panose="020B0604020202020204" pitchFamily="34" charset="0"/>
              </a:rPr>
              <a:t> should know and the public should expect (3rd ed.). Three Rivers Press.</a:t>
            </a:r>
          </a:p>
          <a:p>
            <a:pPr marL="342900" indent="-342900">
              <a:lnSpc>
                <a:spcPct val="150000"/>
              </a:lnSpc>
              <a:buFont typeface="Arial" panose="020B0604020202020204" pitchFamily="34" charset="0"/>
              <a:buChar char="•"/>
            </a:pPr>
            <a:r>
              <a:rPr lang="en-US" sz="1200" dirty="0">
                <a:solidFill>
                  <a:schemeClr val="accent1">
                    <a:lumMod val="75000"/>
                  </a:schemeClr>
                </a:solidFill>
                <a:latin typeface="Arial" panose="020B0604020202020204" pitchFamily="34" charset="0"/>
                <a:cs typeface="Arial" panose="020B0604020202020204" pitchFamily="34" charset="0"/>
              </a:rPr>
              <a:t>Ward, S. J. A. (2018). Digital media ethics (2nd ed.). Wiley-Blackwell.</a:t>
            </a:r>
          </a:p>
          <a:p>
            <a:pPr marL="342900" indent="-342900">
              <a:lnSpc>
                <a:spcPct val="150000"/>
              </a:lnSpc>
              <a:buFont typeface="Arial" panose="020B0604020202020204" pitchFamily="34" charset="0"/>
              <a:buChar char="•"/>
            </a:pPr>
            <a:r>
              <a:rPr lang="en-US" sz="1200" dirty="0" err="1">
                <a:solidFill>
                  <a:schemeClr val="accent1">
                    <a:lumMod val="75000"/>
                  </a:schemeClr>
                </a:solidFill>
                <a:latin typeface="Arial" panose="020B0604020202020204" pitchFamily="34" charset="0"/>
                <a:cs typeface="Arial" panose="020B0604020202020204" pitchFamily="34" charset="0"/>
              </a:rPr>
              <a:t>Tandoc</a:t>
            </a:r>
            <a:r>
              <a:rPr lang="en-US" sz="1200" dirty="0">
                <a:solidFill>
                  <a:schemeClr val="accent1">
                    <a:lumMod val="75000"/>
                  </a:schemeClr>
                </a:solidFill>
                <a:latin typeface="Arial" panose="020B0604020202020204" pitchFamily="34" charset="0"/>
                <a:cs typeface="Arial" panose="020B0604020202020204" pitchFamily="34" charset="0"/>
              </a:rPr>
              <a:t>, E. C. (2015). The facts of fake news: A research review. Digital Journalism, 3(7), 837–846. https://</a:t>
            </a:r>
            <a:r>
              <a:rPr lang="en-US" sz="1200" dirty="0" err="1">
                <a:solidFill>
                  <a:schemeClr val="accent1">
                    <a:lumMod val="75000"/>
                  </a:schemeClr>
                </a:solidFill>
                <a:latin typeface="Arial" panose="020B0604020202020204" pitchFamily="34" charset="0"/>
                <a:cs typeface="Arial" panose="020B0604020202020204" pitchFamily="34" charset="0"/>
              </a:rPr>
              <a:t>doi.org</a:t>
            </a:r>
            <a:r>
              <a:rPr lang="en-US" sz="1200" dirty="0">
                <a:solidFill>
                  <a:schemeClr val="accent1">
                    <a:lumMod val="75000"/>
                  </a:schemeClr>
                </a:solidFill>
                <a:latin typeface="Arial" panose="020B0604020202020204" pitchFamily="34" charset="0"/>
                <a:cs typeface="Arial" panose="020B0604020202020204" pitchFamily="34" charset="0"/>
              </a:rPr>
              <a:t>/10.1080/21670811.2015.1052904</a:t>
            </a:r>
          </a:p>
          <a:p>
            <a:pPr marL="342900" indent="-342900">
              <a:lnSpc>
                <a:spcPct val="150000"/>
              </a:lnSpc>
              <a:buFont typeface="Arial" panose="020B0604020202020204" pitchFamily="34" charset="0"/>
              <a:buChar char="•"/>
            </a:pPr>
            <a:r>
              <a:rPr lang="en-US" sz="1200" dirty="0" err="1">
                <a:solidFill>
                  <a:schemeClr val="accent1">
                    <a:lumMod val="75000"/>
                  </a:schemeClr>
                </a:solidFill>
                <a:latin typeface="Arial" panose="020B0604020202020204" pitchFamily="34" charset="0"/>
                <a:cs typeface="Arial" panose="020B0604020202020204" pitchFamily="34" charset="0"/>
              </a:rPr>
              <a:t>Tandoc</a:t>
            </a:r>
            <a:r>
              <a:rPr lang="en-US" sz="1200" dirty="0">
                <a:solidFill>
                  <a:schemeClr val="accent1">
                    <a:lumMod val="75000"/>
                  </a:schemeClr>
                </a:solidFill>
                <a:latin typeface="Arial" panose="020B0604020202020204" pitchFamily="34" charset="0"/>
                <a:cs typeface="Arial" panose="020B0604020202020204" pitchFamily="34" charset="0"/>
              </a:rPr>
              <a:t>, E. C., Lim, Z. W., &amp; Ling, R. (2018). Defining “Fake News”: A typology of scholarly definitions. Digital Journalism, 6(2), 137–153. https://</a:t>
            </a:r>
            <a:r>
              <a:rPr lang="en-US" sz="1200" dirty="0" err="1">
                <a:solidFill>
                  <a:schemeClr val="accent1">
                    <a:lumMod val="75000"/>
                  </a:schemeClr>
                </a:solidFill>
                <a:latin typeface="Arial" panose="020B0604020202020204" pitchFamily="34" charset="0"/>
                <a:cs typeface="Arial" panose="020B0604020202020204" pitchFamily="34" charset="0"/>
              </a:rPr>
              <a:t>doi.org</a:t>
            </a:r>
            <a:r>
              <a:rPr lang="en-US" sz="1200" dirty="0">
                <a:solidFill>
                  <a:schemeClr val="accent1">
                    <a:lumMod val="75000"/>
                  </a:schemeClr>
                </a:solidFill>
                <a:latin typeface="Arial" panose="020B0604020202020204" pitchFamily="34" charset="0"/>
                <a:cs typeface="Arial" panose="020B0604020202020204" pitchFamily="34" charset="0"/>
              </a:rPr>
              <a:t>/10.1080/21670811.2017.1360143</a:t>
            </a:r>
          </a:p>
          <a:p>
            <a:pPr marL="342900" indent="-342900">
              <a:lnSpc>
                <a:spcPct val="150000"/>
              </a:lnSpc>
              <a:buFont typeface="Arial" panose="020B0604020202020204" pitchFamily="34" charset="0"/>
              <a:buChar char="•"/>
            </a:pPr>
            <a:r>
              <a:rPr lang="en-US" sz="1200" dirty="0">
                <a:solidFill>
                  <a:schemeClr val="accent1">
                    <a:lumMod val="75000"/>
                  </a:schemeClr>
                </a:solidFill>
                <a:latin typeface="Arial" panose="020B0604020202020204" pitchFamily="34" charset="0"/>
                <a:cs typeface="Arial" panose="020B0604020202020204" pitchFamily="34" charset="0"/>
              </a:rPr>
              <a:t>Allan, S. (2013). Citizen witnessing: Revisioning journalism in times of crisis. Polity Press.</a:t>
            </a:r>
          </a:p>
          <a:p>
            <a:pPr marL="342900" indent="-342900">
              <a:lnSpc>
                <a:spcPct val="150000"/>
              </a:lnSpc>
              <a:buFont typeface="Arial" panose="020B0604020202020204" pitchFamily="34" charset="0"/>
              <a:buChar char="•"/>
            </a:pPr>
            <a:r>
              <a:rPr lang="en-US" sz="1200" dirty="0">
                <a:solidFill>
                  <a:schemeClr val="accent1">
                    <a:lumMod val="75000"/>
                  </a:schemeClr>
                </a:solidFill>
                <a:latin typeface="Arial" panose="020B0604020202020204" pitchFamily="34" charset="0"/>
                <a:cs typeface="Arial" panose="020B0604020202020204" pitchFamily="34" charset="0"/>
              </a:rPr>
              <a:t>Christians, C. G., Fackler, M., Richardson, K. B., </a:t>
            </a:r>
            <a:r>
              <a:rPr lang="en-US" sz="1200" dirty="0" err="1">
                <a:solidFill>
                  <a:schemeClr val="accent1">
                    <a:lumMod val="75000"/>
                  </a:schemeClr>
                </a:solidFill>
                <a:latin typeface="Arial" panose="020B0604020202020204" pitchFamily="34" charset="0"/>
                <a:cs typeface="Arial" panose="020B0604020202020204" pitchFamily="34" charset="0"/>
              </a:rPr>
              <a:t>Kreshel</a:t>
            </a:r>
            <a:r>
              <a:rPr lang="en-US" sz="1200" dirty="0">
                <a:solidFill>
                  <a:schemeClr val="accent1">
                    <a:lumMod val="75000"/>
                  </a:schemeClr>
                </a:solidFill>
                <a:latin typeface="Arial" panose="020B0604020202020204" pitchFamily="34" charset="0"/>
                <a:cs typeface="Arial" panose="020B0604020202020204" pitchFamily="34" charset="0"/>
              </a:rPr>
              <a:t>, P. J., &amp; Woods, R. H. (2015). Media ethics: Cases and moral reasoning (10th ed.). Routledge.</a:t>
            </a:r>
          </a:p>
          <a:p>
            <a:pPr marL="342900" indent="-342900">
              <a:lnSpc>
                <a:spcPct val="150000"/>
              </a:lnSpc>
              <a:buFont typeface="Arial" panose="020B0604020202020204" pitchFamily="34" charset="0"/>
              <a:buChar char="•"/>
            </a:pPr>
            <a:r>
              <a:rPr lang="en-US" sz="1200" dirty="0">
                <a:solidFill>
                  <a:schemeClr val="accent1">
                    <a:lumMod val="75000"/>
                  </a:schemeClr>
                </a:solidFill>
                <a:latin typeface="Arial" panose="020B0604020202020204" pitchFamily="34" charset="0"/>
                <a:cs typeface="Arial" panose="020B0604020202020204" pitchFamily="34" charset="0"/>
              </a:rPr>
              <a:t>Chesney, R., &amp; Citron, D. (2019). Deepfakes and the new disinformation war: The coming age of post-truth geopolitics. Foreign Affairs, 98(1), 147–155. https://</a:t>
            </a:r>
            <a:r>
              <a:rPr lang="en-US" sz="1200" dirty="0" err="1">
                <a:solidFill>
                  <a:schemeClr val="accent1">
                    <a:lumMod val="75000"/>
                  </a:schemeClr>
                </a:solidFill>
                <a:latin typeface="Arial" panose="020B0604020202020204" pitchFamily="34" charset="0"/>
                <a:cs typeface="Arial" panose="020B0604020202020204" pitchFamily="34" charset="0"/>
              </a:rPr>
              <a:t>www.foreignaffairs.com</a:t>
            </a:r>
            <a:endParaRPr lang="en-US" sz="1200" dirty="0">
              <a:solidFill>
                <a:schemeClr val="accent1">
                  <a:lumMod val="75000"/>
                </a:schemeClr>
              </a:solidFill>
              <a:latin typeface="Arial" panose="020B0604020202020204" pitchFamily="34" charset="0"/>
              <a:cs typeface="Arial" panose="020B0604020202020204" pitchFamily="34" charset="0"/>
            </a:endParaRPr>
          </a:p>
          <a:p>
            <a:pPr marL="342900" indent="-342900">
              <a:lnSpc>
                <a:spcPct val="150000"/>
              </a:lnSpc>
              <a:buFont typeface="Arial" panose="020B0604020202020204" pitchFamily="34" charset="0"/>
              <a:buChar char="•"/>
            </a:pPr>
            <a:r>
              <a:rPr lang="en-US" sz="1200" dirty="0">
                <a:solidFill>
                  <a:schemeClr val="accent1">
                    <a:lumMod val="75000"/>
                  </a:schemeClr>
                </a:solidFill>
                <a:latin typeface="Arial" panose="020B0604020202020204" pitchFamily="34" charset="0"/>
                <a:cs typeface="Arial" panose="020B0604020202020204" pitchFamily="34" charset="0"/>
              </a:rPr>
              <a:t>Wardle, C., &amp; </a:t>
            </a:r>
            <a:r>
              <a:rPr lang="en-US" sz="1200" dirty="0" err="1">
                <a:solidFill>
                  <a:schemeClr val="accent1">
                    <a:lumMod val="75000"/>
                  </a:schemeClr>
                </a:solidFill>
                <a:latin typeface="Arial" panose="020B0604020202020204" pitchFamily="34" charset="0"/>
                <a:cs typeface="Arial" panose="020B0604020202020204" pitchFamily="34" charset="0"/>
              </a:rPr>
              <a:t>Derakhshan</a:t>
            </a:r>
            <a:r>
              <a:rPr lang="en-US" sz="1200" dirty="0">
                <a:solidFill>
                  <a:schemeClr val="accent1">
                    <a:lumMod val="75000"/>
                  </a:schemeClr>
                </a:solidFill>
                <a:latin typeface="Arial" panose="020B0604020202020204" pitchFamily="34" charset="0"/>
                <a:cs typeface="Arial" panose="020B0604020202020204" pitchFamily="34" charset="0"/>
              </a:rPr>
              <a:t>, H. (2017). Information disorder: Toward an interdisciplinary framework for research and policy making. Council of Europe. https://</a:t>
            </a:r>
            <a:r>
              <a:rPr lang="en-US" sz="1200" dirty="0" err="1">
                <a:solidFill>
                  <a:schemeClr val="accent1">
                    <a:lumMod val="75000"/>
                  </a:schemeClr>
                </a:solidFill>
                <a:latin typeface="Arial" panose="020B0604020202020204" pitchFamily="34" charset="0"/>
                <a:cs typeface="Arial" panose="020B0604020202020204" pitchFamily="34" charset="0"/>
              </a:rPr>
              <a:t>rm.coe.int</a:t>
            </a:r>
            <a:r>
              <a:rPr lang="en-US" sz="1200" dirty="0">
                <a:solidFill>
                  <a:schemeClr val="accent1">
                    <a:lumMod val="75000"/>
                  </a:schemeClr>
                </a:solidFill>
                <a:latin typeface="Arial" panose="020B0604020202020204" pitchFamily="34" charset="0"/>
                <a:cs typeface="Arial" panose="020B0604020202020204" pitchFamily="34" charset="0"/>
              </a:rPr>
              <a:t>/information-disorder-toward-an-interdisciplinary-framework-for-researc/168076277c</a:t>
            </a:r>
          </a:p>
          <a:p>
            <a:pPr marL="342900" indent="-342900">
              <a:lnSpc>
                <a:spcPct val="150000"/>
              </a:lnSpc>
              <a:buFont typeface="Arial" panose="020B0604020202020204" pitchFamily="34" charset="0"/>
              <a:buChar char="•"/>
            </a:pPr>
            <a:r>
              <a:rPr lang="en-US" sz="1200" dirty="0">
                <a:solidFill>
                  <a:schemeClr val="accent1">
                    <a:lumMod val="75000"/>
                  </a:schemeClr>
                </a:solidFill>
                <a:latin typeface="Arial" panose="020B0604020202020204" pitchFamily="34" charset="0"/>
                <a:cs typeface="Arial" panose="020B0604020202020204" pitchFamily="34" charset="0"/>
              </a:rPr>
              <a:t>Reuters. (2020). Reuters handbook of journalism. Retrieved from https://</a:t>
            </a:r>
            <a:r>
              <a:rPr lang="en-US" sz="1200" dirty="0" err="1">
                <a:solidFill>
                  <a:schemeClr val="accent1">
                    <a:lumMod val="75000"/>
                  </a:schemeClr>
                </a:solidFill>
                <a:latin typeface="Arial" panose="020B0604020202020204" pitchFamily="34" charset="0"/>
                <a:cs typeface="Arial" panose="020B0604020202020204" pitchFamily="34" charset="0"/>
              </a:rPr>
              <a:t>www.reuters.com</a:t>
            </a:r>
            <a:r>
              <a:rPr lang="en-US" sz="1200" dirty="0">
                <a:solidFill>
                  <a:schemeClr val="accent1">
                    <a:lumMod val="75000"/>
                  </a:schemeClr>
                </a:solidFill>
                <a:latin typeface="Arial" panose="020B0604020202020204" pitchFamily="34" charset="0"/>
                <a:cs typeface="Arial" panose="020B0604020202020204" pitchFamily="34" charset="0"/>
              </a:rPr>
              <a:t>/tools/editorial-handbook/</a:t>
            </a:r>
          </a:p>
          <a:p>
            <a:pPr marL="342900" indent="-342900">
              <a:lnSpc>
                <a:spcPct val="150000"/>
              </a:lnSpc>
              <a:buFont typeface="Arial" panose="020B0604020202020204" pitchFamily="34" charset="0"/>
              <a:buChar char="•"/>
            </a:pPr>
            <a:r>
              <a:rPr lang="en-US" sz="1200" dirty="0">
                <a:solidFill>
                  <a:schemeClr val="accent1">
                    <a:lumMod val="75000"/>
                  </a:schemeClr>
                </a:solidFill>
                <a:latin typeface="Arial" panose="020B0604020202020204" pitchFamily="34" charset="0"/>
                <a:cs typeface="Arial" panose="020B0604020202020204" pitchFamily="34" charset="0"/>
              </a:rPr>
              <a:t>European Union. (2018). General Data Protection Regulation (GDPR). Retrieved from https://</a:t>
            </a:r>
            <a:r>
              <a:rPr lang="en-US" sz="1200" dirty="0" err="1">
                <a:solidFill>
                  <a:schemeClr val="accent1">
                    <a:lumMod val="75000"/>
                  </a:schemeClr>
                </a:solidFill>
                <a:latin typeface="Arial" panose="020B0604020202020204" pitchFamily="34" charset="0"/>
                <a:cs typeface="Arial" panose="020B0604020202020204" pitchFamily="34" charset="0"/>
              </a:rPr>
              <a:t>gdpr.eu</a:t>
            </a:r>
            <a:endParaRPr lang="en-US" sz="1200" dirty="0">
              <a:solidFill>
                <a:schemeClr val="accent1">
                  <a:lumMod val="75000"/>
                </a:schemeClr>
              </a:solidFill>
              <a:latin typeface="Arial" panose="020B0604020202020204" pitchFamily="34" charset="0"/>
              <a:cs typeface="Arial" panose="020B0604020202020204" pitchFamily="34" charset="0"/>
            </a:endParaRPr>
          </a:p>
          <a:p>
            <a:pPr marL="342900" indent="-342900">
              <a:lnSpc>
                <a:spcPct val="150000"/>
              </a:lnSpc>
              <a:buFont typeface="Arial" panose="020B0604020202020204" pitchFamily="34" charset="0"/>
              <a:buChar char="•"/>
            </a:pPr>
            <a:r>
              <a:rPr lang="en-US" sz="1200" dirty="0">
                <a:solidFill>
                  <a:schemeClr val="accent1">
                    <a:lumMod val="75000"/>
                  </a:schemeClr>
                </a:solidFill>
                <a:latin typeface="Arial" panose="020B0604020202020204" pitchFamily="34" charset="0"/>
                <a:cs typeface="Arial" panose="020B0604020202020204" pitchFamily="34" charset="0"/>
              </a:rPr>
              <a:t>UNESCO. (2019). Journalism, “fake news” and disinformation: A handbook for journalism education and training. https://</a:t>
            </a:r>
            <a:r>
              <a:rPr lang="en-US" sz="1200" dirty="0" err="1">
                <a:solidFill>
                  <a:schemeClr val="accent1">
                    <a:lumMod val="75000"/>
                  </a:schemeClr>
                </a:solidFill>
                <a:latin typeface="Arial" panose="020B0604020202020204" pitchFamily="34" charset="0"/>
                <a:cs typeface="Arial" panose="020B0604020202020204" pitchFamily="34" charset="0"/>
              </a:rPr>
              <a:t>unesdoc.unesco.org</a:t>
            </a:r>
            <a:r>
              <a:rPr lang="en-US" sz="1200" dirty="0">
                <a:solidFill>
                  <a:schemeClr val="accent1">
                    <a:lumMod val="75000"/>
                  </a:schemeClr>
                </a:solidFill>
                <a:latin typeface="Arial" panose="020B0604020202020204" pitchFamily="34" charset="0"/>
                <a:cs typeface="Arial" panose="020B0604020202020204" pitchFamily="34" charset="0"/>
              </a:rPr>
              <a:t>/ark:/48223/pf0000367770</a:t>
            </a:r>
          </a:p>
          <a:p>
            <a:pPr marL="342900" indent="-342900">
              <a:lnSpc>
                <a:spcPct val="150000"/>
              </a:lnSpc>
              <a:buFont typeface="Arial" panose="020B0604020202020204" pitchFamily="34" charset="0"/>
              <a:buChar char="•"/>
            </a:pPr>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54760"/>
            <a:ext cx="2305141" cy="1076343"/>
          </a:xfrm>
          <a:prstGeom prst="rect">
            <a:avLst/>
          </a:prstGeom>
        </p:spPr>
      </p:pic>
      <p:sp>
        <p:nvSpPr>
          <p:cNvPr id="6" name="TextBox 5">
            <a:extLst>
              <a:ext uri="{FF2B5EF4-FFF2-40B4-BE49-F238E27FC236}">
                <a16:creationId xmlns:a16="http://schemas.microsoft.com/office/drawing/2014/main" id="{3CC2F074-C038-1B41-87A1-9CAAA7FD1D6D}"/>
              </a:ext>
            </a:extLst>
          </p:cNvPr>
          <p:cNvSpPr txBox="1"/>
          <p:nvPr/>
        </p:nvSpPr>
        <p:spPr>
          <a:xfrm>
            <a:off x="10808043" y="83302"/>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a:t>
            </a:r>
            <a:r>
              <a:rPr lang="en-US" sz="2000" b="1" dirty="0">
                <a:solidFill>
                  <a:schemeClr val="accent1">
                    <a:lumMod val="75000"/>
                  </a:schemeClr>
                </a:solidFill>
              </a:rPr>
              <a:t>7</a:t>
            </a:r>
            <a:endParaRPr lang="en-JO" sz="2000" b="1" dirty="0">
              <a:solidFill>
                <a:schemeClr val="accent1">
                  <a:lumMod val="75000"/>
                </a:schemeClr>
              </a:solidFill>
            </a:endParaRPr>
          </a:p>
        </p:txBody>
      </p:sp>
    </p:spTree>
    <p:extLst>
      <p:ext uri="{BB962C8B-B14F-4D97-AF65-F5344CB8AC3E}">
        <p14:creationId xmlns:p14="http://schemas.microsoft.com/office/powerpoint/2010/main" val="21255481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43112" y="5945267"/>
            <a:ext cx="9079605" cy="830997"/>
          </a:xfrm>
          <a:prstGeom prst="rect">
            <a:avLst/>
          </a:prstGeom>
          <a:noFill/>
        </p:spPr>
        <p:txBody>
          <a:bodyPr wrap="square" rtlCol="0">
            <a:spAutoFit/>
          </a:bodyPr>
          <a:lstStyle/>
          <a:p>
            <a:r>
              <a:rPr lang="ar-SA" sz="4800" b="1" dirty="0">
                <a:solidFill>
                  <a:schemeClr val="bg1"/>
                </a:solidFill>
                <a:latin typeface="Alexandria" charset="0"/>
                <a:cs typeface="Alexandria" charset="0"/>
              </a:rPr>
              <a:t>نلتقي في المحاضرة القادمة .. دمتم بخير</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111173E-D9B4-404E-B7B9-D71D9DF7E96A}"/>
</file>

<file path=docProps/app.xml><?xml version="1.0" encoding="utf-8"?>
<Properties xmlns="http://schemas.openxmlformats.org/officeDocument/2006/extended-properties" xmlns:vt="http://schemas.openxmlformats.org/officeDocument/2006/docPropsVTypes">
  <TotalTime>25345</TotalTime>
  <Words>2833</Words>
  <Application>Microsoft Macintosh PowerPoint</Application>
  <PresentationFormat>Widescreen</PresentationFormat>
  <Paragraphs>312</Paragraphs>
  <Slides>44</Slides>
  <Notes>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44</vt:i4>
      </vt:variant>
    </vt:vector>
  </HeadingPairs>
  <TitlesOfParts>
    <vt:vector size="52" baseType="lpstr">
      <vt:lpstr>-webkit-standard</vt:lpstr>
      <vt:lpstr>Al Nile</vt:lpstr>
      <vt:lpstr>Alexandria</vt:lpstr>
      <vt:lpstr>Arial</vt:lpstr>
      <vt:lpstr>Calibri</vt:lpstr>
      <vt:lpstr>Calibri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لماذا نحتاج إلى أخلاقيات خاصة بالحملات الصحفية الإلكترونية؟ </vt:lpstr>
      <vt:lpstr>لماذا نحتاج إلى أخلاقيات خاصة بالحملات الصحفية الإلكترونية؟ </vt:lpstr>
      <vt:lpstr>مفاهيم أساسية في الحملات الصحفية الرقمية</vt:lpstr>
      <vt:lpstr>مفاهيم أساسية في الحملات الصحفية الرقمية</vt:lpstr>
      <vt:lpstr>مفاهيم أساسية في الحملات الصحفية الرقمية</vt:lpstr>
      <vt:lpstr>مفاهيم أساسية في الحملات الصحفية الرقمية</vt:lpstr>
      <vt:lpstr>التحديات الرقمية الأخلاقية الجديدة</vt:lpstr>
      <vt:lpstr>مبادئ أخلاقيات الحملات الصحفية الرقمية</vt:lpstr>
      <vt:lpstr>PowerPoint Presentation</vt:lpstr>
      <vt:lpstr>الدور الأخلاقي للمؤثرين والصحفيين المواطنين في الحملات الإلكترونية</vt:lpstr>
      <vt:lpstr>الصور، الفيديو، الذكاء الاصطناعي في الحملات الإلكترونية</vt:lpstr>
      <vt:lpstr>أخلاقيات استخدام الذكاء الاصطناعي AI</vt:lpstr>
      <vt:lpstr>احترام الكرامة الإنسانية في محتوى الحملات</vt:lpstr>
      <vt:lpstr>احترام الكرامة الإنسانية في محتوى الحملات - حالة دراسية من مصر</vt:lpstr>
      <vt:lpstr>تصميم الحملة بين الأخلاق والتأثير</vt:lpstr>
      <vt:lpstr>أخلاقيات التفاعل مع الجمهور</vt:lpstr>
      <vt:lpstr> التوازن بين التأثير والمصداقية في الحملات الصحفية</vt:lpstr>
      <vt:lpstr> التحقق من المعلومات في الحملات الصحفية</vt:lpstr>
      <vt:lpstr>حماية البيانات والخصوصية في الحملات الصحفية الرقمية</vt:lpstr>
      <vt:lpstr>أهمية حماية الخصوصية في الحملات الرقمية</vt:lpstr>
      <vt:lpstr>أنواع البيانات التي تُجمع خلال الحملات </vt:lpstr>
      <vt:lpstr>أخلاقيات جمع البيانات في الحملات الرقمية </vt:lpstr>
      <vt:lpstr> المسؤولية تجاه بيانات المصادر والمشاركين</vt:lpstr>
      <vt:lpstr>PowerPoint Presentation</vt:lpstr>
      <vt:lpstr>الخصوصية في الصور والفيديوهات- حالة دراسية </vt:lpstr>
      <vt:lpstr>PowerPoint Presentation</vt:lpstr>
      <vt:lpstr>PowerPoint Presentation</vt:lpstr>
      <vt:lpstr>PowerPoint Presentation</vt:lpstr>
      <vt:lpstr>PowerPoint Presentation</vt:lpstr>
      <vt:lpstr>PowerPoint Presentation</vt:lpstr>
      <vt:lpstr> الخلاصة – حماية البيانات والخصوصية</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Muna Almasri</cp:lastModifiedBy>
  <cp:revision>296</cp:revision>
  <dcterms:created xsi:type="dcterms:W3CDTF">2023-04-29T09:08:00Z</dcterms:created>
  <dcterms:modified xsi:type="dcterms:W3CDTF">2025-07-17T11:06:14Z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