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0"/>
  </p:notesMasterIdLst>
  <p:sldIdLst>
    <p:sldId id="303" r:id="rId5"/>
    <p:sldId id="313" r:id="rId6"/>
    <p:sldId id="351" r:id="rId7"/>
    <p:sldId id="352" r:id="rId8"/>
    <p:sldId id="353" r:id="rId9"/>
    <p:sldId id="355" r:id="rId10"/>
    <p:sldId id="356" r:id="rId11"/>
    <p:sldId id="360" r:id="rId12"/>
    <p:sldId id="361" r:id="rId13"/>
    <p:sldId id="364" r:id="rId14"/>
    <p:sldId id="365" r:id="rId15"/>
    <p:sldId id="388" r:id="rId16"/>
    <p:sldId id="366" r:id="rId17"/>
    <p:sldId id="367" r:id="rId18"/>
    <p:sldId id="369" r:id="rId19"/>
    <p:sldId id="370" r:id="rId20"/>
    <p:sldId id="389" r:id="rId21"/>
    <p:sldId id="391" r:id="rId22"/>
    <p:sldId id="392" r:id="rId23"/>
    <p:sldId id="393" r:id="rId24"/>
    <p:sldId id="394" r:id="rId25"/>
    <p:sldId id="395" r:id="rId26"/>
    <p:sldId id="396" r:id="rId27"/>
    <p:sldId id="397" r:id="rId28"/>
    <p:sldId id="398" r:id="rId29"/>
    <p:sldId id="399" r:id="rId30"/>
    <p:sldId id="400" r:id="rId31"/>
    <p:sldId id="406" r:id="rId32"/>
    <p:sldId id="407" r:id="rId33"/>
    <p:sldId id="401" r:id="rId34"/>
    <p:sldId id="402" r:id="rId35"/>
    <p:sldId id="403" r:id="rId36"/>
    <p:sldId id="404" r:id="rId37"/>
    <p:sldId id="405"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351"/>
            <p14:sldId id="352"/>
            <p14:sldId id="353"/>
            <p14:sldId id="355"/>
            <p14:sldId id="356"/>
            <p14:sldId id="360"/>
            <p14:sldId id="361"/>
            <p14:sldId id="364"/>
            <p14:sldId id="365"/>
            <p14:sldId id="388"/>
            <p14:sldId id="366"/>
            <p14:sldId id="367"/>
            <p14:sldId id="369"/>
            <p14:sldId id="370"/>
            <p14:sldId id="389"/>
            <p14:sldId id="391"/>
            <p14:sldId id="392"/>
            <p14:sldId id="393"/>
            <p14:sldId id="394"/>
            <p14:sldId id="395"/>
            <p14:sldId id="396"/>
            <p14:sldId id="397"/>
            <p14:sldId id="398"/>
            <p14:sldId id="399"/>
            <p14:sldId id="400"/>
            <p14:sldId id="406"/>
            <p14:sldId id="407"/>
            <p14:sldId id="401"/>
            <p14:sldId id="402"/>
            <p14:sldId id="403"/>
            <p14:sldId id="404"/>
            <p14:sldId id="405"/>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70" d="100"/>
          <a:sy n="70" d="100"/>
        </p:scale>
        <p:origin x="-720" y="-72"/>
      </p:cViewPr>
      <p:guideLst>
        <p:guide orient="horz" pos="2160"/>
        <p:guide pos="3840"/>
      </p:guideLst>
    </p:cSldViewPr>
  </p:slideViewPr>
  <p:notesTextViewPr>
    <p:cViewPr>
      <p:scale>
        <a:sx n="1" d="1"/>
        <a:sy n="1" d="1"/>
      </p:scale>
      <p:origin x="0" y="0"/>
    </p:cViewPr>
  </p:notesTextViewPr>
  <p:sorterViewPr>
    <p:cViewPr>
      <p:scale>
        <a:sx n="100" d="100"/>
        <a:sy n="100" d="100"/>
      </p:scale>
      <p:origin x="0" y="738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9/8/2026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9/8/2026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latin typeface="Alexandria" charset="0"/>
                <a:cs typeface="Alexandria" charset="0"/>
              </a:rPr>
              <a:t>Intro Lecture</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79" y="2318225"/>
            <a:ext cx="7490145" cy="3785652"/>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مقدمة عن أستاذ المقرر.</a:t>
            </a:r>
          </a:p>
          <a:p>
            <a:pPr marL="457200" indent="-457200" algn="r" rtl="1">
              <a:lnSpc>
                <a:spcPct val="150000"/>
              </a:lnSpc>
              <a:buFont typeface="+mj-lt"/>
              <a:buAutoNum type="arabicPeriod"/>
            </a:pPr>
            <a:r>
              <a:rPr lang="ar-EG" sz="2000" dirty="0">
                <a:cs typeface="+mj-cs"/>
              </a:rPr>
              <a:t>توصيف المقرر.</a:t>
            </a:r>
          </a:p>
          <a:p>
            <a:pPr marL="457200" indent="-457200" algn="r" rtl="1">
              <a:lnSpc>
                <a:spcPct val="150000"/>
              </a:lnSpc>
              <a:buFont typeface="+mj-lt"/>
              <a:buAutoNum type="arabicPeriod"/>
            </a:pPr>
            <a:r>
              <a:rPr lang="ar-EG" sz="2000" dirty="0">
                <a:cs typeface="+mj-cs"/>
              </a:rPr>
              <a:t>أهداف المقرر.</a:t>
            </a:r>
          </a:p>
          <a:p>
            <a:pPr marL="457200" indent="-457200" algn="r" rtl="1">
              <a:lnSpc>
                <a:spcPct val="150000"/>
              </a:lnSpc>
              <a:buFont typeface="+mj-lt"/>
              <a:buAutoNum type="arabicPeriod"/>
            </a:pPr>
            <a:r>
              <a:rPr lang="ar-EG" sz="2000" dirty="0">
                <a:cs typeface="+mj-cs"/>
              </a:rPr>
              <a:t>مخرجات التعليم المستهدفة من المقرر.</a:t>
            </a:r>
          </a:p>
          <a:p>
            <a:pPr marL="457200" indent="-457200" algn="r" rtl="1">
              <a:lnSpc>
                <a:spcPct val="150000"/>
              </a:lnSpc>
              <a:buFont typeface="+mj-lt"/>
              <a:buAutoNum type="arabicPeriod"/>
            </a:pPr>
            <a:r>
              <a:rPr lang="ar-EG" sz="2000" dirty="0">
                <a:cs typeface="+mj-cs"/>
              </a:rPr>
              <a:t>التقييم الطلابى.</a:t>
            </a:r>
          </a:p>
          <a:p>
            <a:pPr marL="457200" indent="-457200" algn="r" rtl="1">
              <a:lnSpc>
                <a:spcPct val="150000"/>
              </a:lnSpc>
              <a:buFont typeface="+mj-lt"/>
              <a:buAutoNum type="arabicPeriod"/>
            </a:pPr>
            <a:r>
              <a:rPr lang="ar-EG" sz="2000" dirty="0">
                <a:cs typeface="+mj-cs"/>
              </a:rPr>
              <a:t>موضوعات المقرر.</a:t>
            </a:r>
          </a:p>
          <a:p>
            <a:pPr marL="457200" indent="-457200" algn="r" rtl="1">
              <a:lnSpc>
                <a:spcPct val="150000"/>
              </a:lnSpc>
              <a:buFont typeface="+mj-lt"/>
              <a:buAutoNum type="arabicPeriod"/>
            </a:pPr>
            <a:r>
              <a:rPr lang="ar-EG" sz="2000" dirty="0">
                <a:cs typeface="+mj-cs"/>
              </a:rPr>
              <a:t>مفهوم </a:t>
            </a:r>
            <a:r>
              <a:rPr lang="ar-EG" sz="2000" dirty="0" smtClean="0">
                <a:cs typeface="+mj-cs"/>
              </a:rPr>
              <a:t>الاستراتيجية.</a:t>
            </a:r>
            <a:endParaRPr lang="ar-EG" sz="2000" dirty="0">
              <a:cs typeface="+mj-cs"/>
            </a:endParaRPr>
          </a:p>
          <a:p>
            <a:pPr marL="457200" indent="-457200" algn="r" rtl="1">
              <a:lnSpc>
                <a:spcPct val="150000"/>
              </a:lnSpc>
              <a:buFont typeface="+mj-lt"/>
              <a:buAutoNum type="arabicPeriod"/>
            </a:pPr>
            <a:r>
              <a:rPr lang="ar-EG" sz="2000" dirty="0" smtClean="0">
                <a:cs typeface="+mj-cs"/>
              </a:rPr>
              <a:t>مراجع المقرر.</a:t>
            </a:r>
            <a:endParaRPr lang="ar-EG" sz="2000" dirty="0">
              <a:cs typeface="+mj-cs"/>
            </a:endParaRP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2512226"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مقدمة عن أستاذ المقرر</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AB738525-DD8E-2E85-F385-345FF64341EB}"/>
              </a:ext>
            </a:extLst>
          </p:cNvPr>
          <p:cNvSpPr txBox="1"/>
          <p:nvPr/>
        </p:nvSpPr>
        <p:spPr>
          <a:xfrm>
            <a:off x="4964743" y="123209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1625448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532078" y="1041124"/>
            <a:ext cx="2091930" cy="29506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2770496"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مقدمة عن أستاذ المقرر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64470"/>
            <a:ext cx="8309245" cy="342747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مدرس التسويق والإعلام الرقمى ولديه خبرة أكاديمية نظرية وعملية عن التسويق وكيفية إعداد الحملات الإعلانية التقليدية والرقمية؛ منذ حصوله على بكالوريوس الإعلام فى الإنتاج الإعلانى، ثم أتم حصوله على دبلوم الإعلام مرورًا بدرجة الماجستير بجانب عمله بالجانب التطبيقى والعملى.</a:t>
            </a:r>
          </a:p>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معتز محاضر متمرس فى التسويق والإعلام الرقمى حيث أشرف على العديد من مشروعات التخرج بجوار خبرته التطبيقية فى مجال الإنتاج الإعلانى فى المونتاج والميكساج و مراحل الإنتاج الإعلانى المختلفة </a:t>
            </a:r>
            <a:r>
              <a:rPr lang="en-US" sz="2100" dirty="0" smtClean="0">
                <a:latin typeface="Times New Roman" pitchFamily="18" charset="0"/>
                <a:cs typeface="Times New Roman" pitchFamily="18" charset="0"/>
              </a:rPr>
              <a:t>Pre </a:t>
            </a:r>
            <a:r>
              <a:rPr lang="en-US" sz="2100" dirty="0">
                <a:latin typeface="Times New Roman" pitchFamily="18" charset="0"/>
                <a:cs typeface="Times New Roman" pitchFamily="18" charset="0"/>
              </a:rPr>
              <a:t>Production – Production – Post production</a:t>
            </a:r>
            <a:r>
              <a:rPr lang="en-US" sz="2100"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a:t>
            </a:r>
            <a:endParaRPr lang="en-US" sz="2100" dirty="0">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91617821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532078" y="1041124"/>
            <a:ext cx="2091930" cy="29506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2825087"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مقدمة عن أستاذ المقرر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74704"/>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حصل معتز على درجة الدكتوراه فى التسويق الرقمى، وكيفية استفادة الشركات منه فى تحقيق أهدافها وتحقيق أعلى نسبة ربح منه مع تقليل أعلى معدل من النفقات بشكل لا يؤثر فى جودة الحملات الإعلانية.</a:t>
            </a: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دارت </a:t>
            </a:r>
            <a:r>
              <a:rPr lang="ar-EG" sz="2100" dirty="0">
                <a:latin typeface="Times New Roman" pitchFamily="18" charset="0"/>
                <a:cs typeface="Times New Roman" pitchFamily="18" charset="0"/>
              </a:rPr>
              <a:t>أبحاث معتز العملية حول التسويق الرقمى وأهميته و أشكاله وأنواعه وخصائصه بإختلاف الوسائل الإعلانية الرقمية المستخدمة للوصول إلى الجمهور المستهدف أو الجمهور المراد الوصول إليه من خلال عملية اتصال تسويقى ناجح لتحقيق السلوك المراد تكوينه من خلال شراء السلعة المراد بيعها أو تعديل سلوك إذا كانت حملة توعية اجتماعية. </a:t>
            </a: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92892848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1765227"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توصيف المقرر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AB738525-DD8E-2E85-F385-345FF64341EB}"/>
              </a:ext>
            </a:extLst>
          </p:cNvPr>
          <p:cNvSpPr txBox="1"/>
          <p:nvPr/>
        </p:nvSpPr>
        <p:spPr>
          <a:xfrm>
            <a:off x="4964743" y="123209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2732895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1714451"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توصيف المقرر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251607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يتناول مقرر استراتيجيات الإعلان والتسويق عددًا من الموضوعات الأساسية المرتبطة بمفهوم استراتيجيات الإعلان واستراتيجيات التسويق ، </a:t>
            </a:r>
            <a:r>
              <a:rPr lang="ar-EG" sz="2100" dirty="0" smtClean="0">
                <a:latin typeface="Times New Roman" pitchFamily="18" charset="0"/>
                <a:cs typeface="Times New Roman" pitchFamily="18" charset="0"/>
              </a:rPr>
              <a:t>من </a:t>
            </a:r>
            <a:r>
              <a:rPr lang="ar-EG" sz="2100" dirty="0">
                <a:latin typeface="Times New Roman" pitchFamily="18" charset="0"/>
                <a:cs typeface="Times New Roman" pitchFamily="18" charset="0"/>
              </a:rPr>
              <a:t>خلال </a:t>
            </a:r>
            <a:r>
              <a:rPr lang="ar-EG" sz="2100" dirty="0" smtClean="0">
                <a:latin typeface="Times New Roman" pitchFamily="18" charset="0"/>
                <a:cs typeface="Times New Roman" pitchFamily="18" charset="0"/>
              </a:rPr>
              <a:t>استراتيجية (محركات </a:t>
            </a:r>
            <a:r>
              <a:rPr lang="ar-EG" sz="2100" dirty="0">
                <a:latin typeface="Times New Roman" pitchFamily="18" charset="0"/>
                <a:cs typeface="Times New Roman" pitchFamily="18" charset="0"/>
              </a:rPr>
              <a:t>البحث- المؤثرين – </a:t>
            </a:r>
            <a:r>
              <a:rPr lang="ar-EG" sz="2100" dirty="0" smtClean="0">
                <a:latin typeface="Times New Roman" pitchFamily="18" charset="0"/>
                <a:cs typeface="Times New Roman" pitchFamily="18" charset="0"/>
              </a:rPr>
              <a:t>الغوريلا </a:t>
            </a:r>
            <a:r>
              <a:rPr lang="en-US" sz="2100" dirty="0">
                <a:latin typeface="Times New Roman" pitchFamily="18" charset="0"/>
                <a:cs typeface="Times New Roman" pitchFamily="18" charset="0"/>
              </a:rPr>
              <a:t>Guerrilla </a:t>
            </a:r>
            <a:r>
              <a:rPr lang="en-US" sz="2100" dirty="0" smtClean="0">
                <a:latin typeface="Times New Roman" pitchFamily="18" charset="0"/>
                <a:cs typeface="Times New Roman" pitchFamily="18" charset="0"/>
              </a:rPr>
              <a:t>marketing</a:t>
            </a:r>
            <a:r>
              <a:rPr lang="ar-EG" sz="2100" dirty="0" smtClean="0">
                <a:latin typeface="Times New Roman" pitchFamily="18" charset="0"/>
                <a:cs typeface="Times New Roman" pitchFamily="18" charset="0"/>
              </a:rPr>
              <a:t> - الأخضر </a:t>
            </a:r>
            <a:r>
              <a:rPr lang="ar-EG" sz="2100" dirty="0">
                <a:latin typeface="Times New Roman" pitchFamily="18" charset="0"/>
                <a:cs typeface="Times New Roman" pitchFamily="18" charset="0"/>
              </a:rPr>
              <a:t>– الشفهي – العام – المتخصص – التريند – المحتوى – الجغرافي – </a:t>
            </a:r>
            <a:r>
              <a:rPr lang="ar-EG" sz="2100" dirty="0" smtClean="0">
                <a:latin typeface="Times New Roman" pitchFamily="18" charset="0"/>
                <a:cs typeface="Times New Roman" pitchFamily="18" charset="0"/>
              </a:rPr>
              <a:t>تسويق</a:t>
            </a:r>
            <a:r>
              <a:rPr lang="en-US" sz="2100" dirty="0" smtClean="0">
                <a:latin typeface="Times New Roman" pitchFamily="18" charset="0"/>
                <a:cs typeface="Times New Roman" pitchFamily="18" charset="0"/>
              </a:rPr>
              <a:t>Inbound </a:t>
            </a:r>
            <a:r>
              <a:rPr lang="ar-EG" sz="2100" dirty="0" smtClean="0">
                <a:latin typeface="Times New Roman" pitchFamily="18" charset="0"/>
                <a:cs typeface="Times New Roman" pitchFamily="18" charset="0"/>
              </a:rPr>
              <a:t> - تسويق </a:t>
            </a:r>
            <a:r>
              <a:rPr lang="en-US" sz="2100" dirty="0" smtClean="0">
                <a:latin typeface="Times New Roman" pitchFamily="18" charset="0"/>
                <a:cs typeface="Times New Roman" pitchFamily="18" charset="0"/>
              </a:rPr>
              <a:t>Outbound  </a:t>
            </a:r>
            <a:r>
              <a:rPr lang="ar-EG" sz="2100" dirty="0" smtClean="0">
                <a:latin typeface="Times New Roman" pitchFamily="18" charset="0"/>
                <a:cs typeface="Times New Roman" pitchFamily="18" charset="0"/>
              </a:rPr>
              <a:t> - الدفع </a:t>
            </a:r>
            <a:r>
              <a:rPr lang="ar-EG" sz="2100" dirty="0">
                <a:latin typeface="Times New Roman" pitchFamily="18" charset="0"/>
                <a:cs typeface="Times New Roman" pitchFamily="18" charset="0"/>
              </a:rPr>
              <a:t>– الجذب – الكشط </a:t>
            </a:r>
            <a:r>
              <a:rPr lang="ar-EG" sz="2100" dirty="0" smtClean="0">
                <a:latin typeface="Times New Roman" pitchFamily="18" charset="0"/>
                <a:cs typeface="Times New Roman" pitchFamily="18" charset="0"/>
              </a:rPr>
              <a:t>والاختراق)  </a:t>
            </a:r>
            <a:r>
              <a:rPr lang="ar-EG" sz="2100" dirty="0">
                <a:latin typeface="Times New Roman" pitchFamily="18" charset="0"/>
                <a:cs typeface="Times New Roman" pitchFamily="18" charset="0"/>
              </a:rPr>
              <a:t>.</a:t>
            </a: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2323361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1521570"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أهداف المقرر</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xmlns="" id="{AB738525-DD8E-2E85-F385-345FF64341EB}"/>
              </a:ext>
            </a:extLst>
          </p:cNvPr>
          <p:cNvSpPr txBox="1"/>
          <p:nvPr/>
        </p:nvSpPr>
        <p:spPr>
          <a:xfrm>
            <a:off x="4964743" y="123209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5066558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1714451"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أهداف المقرر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2942729"/>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dirty="0" smtClean="0">
                <a:latin typeface="Times New Roman" pitchFamily="18" charset="0"/>
                <a:cs typeface="Times New Roman" pitchFamily="18" charset="0"/>
              </a:rPr>
              <a:t>يهدف المقرر إلى معرفة استراتيجيات التسويق والإعلان الرقمي والتقليدي وكيفية الاستفادة منها من قبل مديري التسويق عند التخطيط للحملات التسويقية والإعلانية وذلك بهدف الوصول إلى الجمهور المستهدف الذي تم دراسة احتياجاته ورغباته بكل دقه من قبل فريق التسويق المكلف بتصميم كيفية سريان الحملة التسويقية وزيادة الحصة التسويقية للشركة فى السوق المستهدفة بهدف شراء أو استخدام السلعة أو الخدمة المراد بيعها للجمهور المستهدف من هذه السوق.</a:t>
            </a: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8079501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36397" y="1245907"/>
            <a:ext cx="4001416"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مخرجات التعليم المستهدفة من المقرر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xmlns="" id="{AB738525-DD8E-2E85-F385-345FF64341EB}"/>
              </a:ext>
            </a:extLst>
          </p:cNvPr>
          <p:cNvSpPr txBox="1"/>
          <p:nvPr/>
        </p:nvSpPr>
        <p:spPr>
          <a:xfrm>
            <a:off x="4964743" y="123209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7403634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0" y="1412953"/>
            <a:ext cx="4012442"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مخرجات التعليم المستهدفة من المقرر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3527"/>
            <a:ext cx="8309245" cy="3808735"/>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فى نهاية المقرر، سيكون الطلاب قادرون على ما يلى</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مفهوم استراتيجيات الإعلان والتسويق.</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عبر محركات البحث.</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من خلال المؤثرين. </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الغوريلا.</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الأخضر.</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الشفهي</a:t>
            </a:r>
            <a:r>
              <a:rPr lang="ar-EG" sz="2000" dirty="0" smtClean="0">
                <a:latin typeface="Times New Roman" pitchFamily="18" charset="0"/>
                <a:cs typeface="Times New Roman" pitchFamily="18" charset="0"/>
              </a:rPr>
              <a:t>.</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العام</a:t>
            </a:r>
            <a:r>
              <a:rPr lang="ar-EG" sz="2000" dirty="0" smtClean="0">
                <a:latin typeface="Times New Roman" pitchFamily="18" charset="0"/>
                <a:cs typeface="Times New Roman" pitchFamily="18" charset="0"/>
              </a:rPr>
              <a:t>.</a:t>
            </a:r>
            <a:endParaRPr lang="ar-EG" sz="2000" dirty="0">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42725841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3527"/>
            <a:ext cx="8309245" cy="3323987"/>
          </a:xfrm>
          <a:prstGeom prst="rect">
            <a:avLst/>
          </a:prstGeom>
          <a:noFill/>
        </p:spPr>
        <p:txBody>
          <a:bodyPr wrap="square" rtlCol="0">
            <a:spAutoFit/>
          </a:bodyPr>
          <a:lstStyle/>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المتخصص.</a:t>
            </a: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a:t>
            </a:r>
            <a:r>
              <a:rPr lang="ar-EG" sz="2000" dirty="0" smtClean="0">
                <a:latin typeface="Times New Roman" pitchFamily="18" charset="0"/>
                <a:cs typeface="Times New Roman" pitchFamily="18" charset="0"/>
              </a:rPr>
              <a:t>بالأحداث الجارية.</a:t>
            </a:r>
            <a:endParaRPr lang="ar-EG" sz="2000" dirty="0">
              <a:latin typeface="Times New Roman" pitchFamily="18" charset="0"/>
              <a:cs typeface="Times New Roman" pitchFamily="18" charset="0"/>
            </a:endParaRP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بالمحتوى</a:t>
            </a:r>
            <a:r>
              <a:rPr lang="ar-EG" sz="2000" dirty="0" smtClean="0">
                <a:latin typeface="Times New Roman" pitchFamily="18" charset="0"/>
                <a:cs typeface="Times New Roman" pitchFamily="18" charset="0"/>
              </a:rPr>
              <a:t>.</a:t>
            </a: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الجغرافي.</a:t>
            </a: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تسويق </a:t>
            </a:r>
            <a:r>
              <a:rPr lang="en-US" sz="2000" dirty="0">
                <a:latin typeface="Times New Roman" pitchFamily="18" charset="0"/>
                <a:cs typeface="Times New Roman" pitchFamily="18" charset="0"/>
              </a:rPr>
              <a:t>Inbound  </a:t>
            </a:r>
            <a:r>
              <a:rPr lang="ar-EG" sz="2000" dirty="0">
                <a:latin typeface="Times New Roman" pitchFamily="18" charset="0"/>
                <a:cs typeface="Times New Roman" pitchFamily="18" charset="0"/>
              </a:rPr>
              <a:t>وتسويق </a:t>
            </a:r>
            <a:r>
              <a:rPr lang="en-US" sz="2000" dirty="0">
                <a:latin typeface="Times New Roman" pitchFamily="18" charset="0"/>
                <a:cs typeface="Times New Roman" pitchFamily="18" charset="0"/>
              </a:rPr>
              <a:t>Outbound.</a:t>
            </a: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الدفع والجذب.</a:t>
            </a: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الكشط </a:t>
            </a:r>
            <a:r>
              <a:rPr lang="ar-EG" sz="2000" dirty="0" smtClean="0">
                <a:latin typeface="Times New Roman" pitchFamily="18" charset="0"/>
                <a:cs typeface="Times New Roman" pitchFamily="18" charset="0"/>
              </a:rPr>
              <a:t>والاختراق.</a:t>
            </a:r>
            <a:endParaRPr lang="ar-EG" sz="2000" dirty="0">
              <a:latin typeface="Times New Roman" pitchFamily="18" charset="0"/>
              <a:cs typeface="Times New Roman" pitchFamily="18" charset="0"/>
            </a:endParaRPr>
          </a:p>
        </p:txBody>
      </p:sp>
      <p:sp>
        <p:nvSpPr>
          <p:cNvPr id="13" name="TextBox 12"/>
          <p:cNvSpPr txBox="1"/>
          <p:nvPr/>
        </p:nvSpPr>
        <p:spPr>
          <a:xfrm>
            <a:off x="4694830" y="1412953"/>
            <a:ext cx="4012442"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مخرجات التعليم المستهدفة من المقرر </a:t>
            </a:r>
          </a:p>
        </p:txBody>
      </p:sp>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966918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94581" cy="339458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1714451"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التقييم الطلابى</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518988"/>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a:latin typeface="Times New Roman" pitchFamily="18" charset="0"/>
                <a:cs typeface="Times New Roman" pitchFamily="18" charset="0"/>
              </a:rPr>
              <a:t>اختبار أ</a:t>
            </a:r>
            <a:r>
              <a:rPr lang="ar-EG" sz="2100" smtClean="0">
                <a:latin typeface="Times New Roman" pitchFamily="18" charset="0"/>
                <a:cs typeface="Times New Roman" pitchFamily="18" charset="0"/>
              </a:rPr>
              <a:t>سبوعي للطلاب</a:t>
            </a:r>
            <a:r>
              <a:rPr lang="ar-EG" sz="2100" dirty="0">
                <a:latin typeface="Times New Roman" pitchFamily="18" charset="0"/>
                <a:cs typeface="Times New Roman" pitchFamily="18" charset="0"/>
              </a:rPr>
              <a:t>. </a:t>
            </a: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8423308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7" y="1343562"/>
            <a:ext cx="3394581" cy="188568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2320120"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حلقات نقاشية للطلاب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577081"/>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يتم انعقاد حلقات نقاشية أسبوعية مع أستاذ المقرر. </a:t>
            </a: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0506133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36397" y="1245907"/>
            <a:ext cx="1986441"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موضوعات المقرر</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AB738525-DD8E-2E85-F385-345FF64341EB}"/>
              </a:ext>
            </a:extLst>
          </p:cNvPr>
          <p:cNvSpPr txBox="1"/>
          <p:nvPr/>
        </p:nvSpPr>
        <p:spPr>
          <a:xfrm>
            <a:off x="4978391" y="1204963"/>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5625775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689259" y="1412953"/>
            <a:ext cx="2216508" cy="460375"/>
          </a:xfrm>
          <a:prstGeom prst="rect">
            <a:avLst/>
          </a:prstGeom>
          <a:noFill/>
        </p:spPr>
        <p:txBody>
          <a:bodyPr wrap="square" rtlCol="0">
            <a:spAutoFit/>
          </a:bodyPr>
          <a:lstStyle/>
          <a:p>
            <a:r>
              <a:rPr lang="ar-EG" sz="2400" b="1" dirty="0">
                <a:solidFill>
                  <a:srgbClr val="00B0F0"/>
                </a:solidFill>
                <a:latin typeface="Alexandria" charset="0"/>
                <a:cs typeface="Alexandria" charset="0"/>
              </a:rPr>
              <a:t>ماهية الاستراتيجية </a:t>
            </a:r>
          </a:p>
        </p:txBody>
      </p:sp>
      <p:sp>
        <p:nvSpPr>
          <p:cNvPr id="15" name="TextBox 14"/>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6" name="TextBox 15"/>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17" name="TextBox 16"/>
          <p:cNvSpPr txBox="1"/>
          <p:nvPr/>
        </p:nvSpPr>
        <p:spPr>
          <a:xfrm>
            <a:off x="4390680" y="1600369"/>
            <a:ext cx="7490145" cy="4662815"/>
          </a:xfrm>
          <a:prstGeom prst="rect">
            <a:avLst/>
          </a:prstGeom>
          <a:noFill/>
        </p:spPr>
        <p:txBody>
          <a:bodyPr wrap="square" rtlCol="0">
            <a:spAutoFit/>
          </a:bodyPr>
          <a:lstStyle/>
          <a:p>
            <a:pPr marL="457200" indent="-457200" algn="r" rtl="1">
              <a:lnSpc>
                <a:spcPct val="150000"/>
              </a:lnSpc>
              <a:buFont typeface="+mj-lt"/>
              <a:buAutoNum type="arabicPeriod"/>
            </a:pPr>
            <a:r>
              <a:rPr lang="ar-EG" dirty="0">
                <a:cs typeface="+mj-cs"/>
              </a:rPr>
              <a:t>تمهيد</a:t>
            </a:r>
            <a:r>
              <a:rPr lang="ar-EG" dirty="0" smtClean="0">
                <a:cs typeface="+mj-cs"/>
              </a:rPr>
              <a:t>.</a:t>
            </a:r>
          </a:p>
          <a:p>
            <a:pPr marL="457200" indent="-457200" algn="r" rtl="1">
              <a:lnSpc>
                <a:spcPct val="150000"/>
              </a:lnSpc>
              <a:buFont typeface="+mj-lt"/>
              <a:buAutoNum type="arabicPeriod"/>
            </a:pPr>
            <a:r>
              <a:rPr lang="ar-EG" dirty="0">
                <a:cs typeface="+mj-cs"/>
              </a:rPr>
              <a:t>مفهوم </a:t>
            </a:r>
            <a:r>
              <a:rPr lang="ar-EG" dirty="0" smtClean="0">
                <a:cs typeface="+mj-cs"/>
              </a:rPr>
              <a:t>الاستراتيجية</a:t>
            </a:r>
          </a:p>
          <a:p>
            <a:pPr marL="457200" indent="-457200" algn="r" rtl="1">
              <a:lnSpc>
                <a:spcPct val="150000"/>
              </a:lnSpc>
              <a:buFont typeface="+mj-lt"/>
              <a:buAutoNum type="arabicPeriod"/>
            </a:pPr>
            <a:r>
              <a:rPr lang="ar-EG" dirty="0">
                <a:cs typeface="+mj-cs"/>
              </a:rPr>
              <a:t>أبعاد </a:t>
            </a:r>
            <a:r>
              <a:rPr lang="ar-EG" dirty="0" smtClean="0">
                <a:cs typeface="+mj-cs"/>
              </a:rPr>
              <a:t>الاستراتيجية</a:t>
            </a:r>
          </a:p>
          <a:p>
            <a:pPr marL="457200" indent="-457200" algn="r" rtl="1">
              <a:lnSpc>
                <a:spcPct val="150000"/>
              </a:lnSpc>
              <a:buFont typeface="+mj-lt"/>
              <a:buAutoNum type="arabicPeriod"/>
            </a:pPr>
            <a:r>
              <a:rPr lang="ar-EG" dirty="0">
                <a:cs typeface="+mj-cs"/>
              </a:rPr>
              <a:t>ماهية الاستراتيجية </a:t>
            </a:r>
            <a:r>
              <a:rPr lang="ar-EG" dirty="0" smtClean="0">
                <a:cs typeface="+mj-cs"/>
              </a:rPr>
              <a:t>الإعلانية</a:t>
            </a:r>
          </a:p>
          <a:p>
            <a:pPr marL="457200" indent="-457200" algn="r" rtl="1">
              <a:lnSpc>
                <a:spcPct val="150000"/>
              </a:lnSpc>
              <a:buFont typeface="+mj-lt"/>
              <a:buAutoNum type="arabicPeriod"/>
            </a:pPr>
            <a:r>
              <a:rPr lang="ar-EG" dirty="0">
                <a:cs typeface="+mj-cs"/>
              </a:rPr>
              <a:t>الصعوبات التى قد تواجه الاستراتيجية </a:t>
            </a:r>
            <a:r>
              <a:rPr lang="ar-EG" dirty="0" smtClean="0">
                <a:cs typeface="+mj-cs"/>
              </a:rPr>
              <a:t>الإعلانية</a:t>
            </a:r>
          </a:p>
          <a:p>
            <a:pPr marL="457200" indent="-457200" algn="r" rtl="1">
              <a:lnSpc>
                <a:spcPct val="150000"/>
              </a:lnSpc>
              <a:buFont typeface="+mj-lt"/>
              <a:buAutoNum type="arabicPeriod"/>
            </a:pPr>
            <a:r>
              <a:rPr lang="ar-EG" dirty="0" smtClean="0">
                <a:cs typeface="+mj-cs"/>
              </a:rPr>
              <a:t>مميزات </a:t>
            </a:r>
            <a:r>
              <a:rPr lang="ar-EG" dirty="0">
                <a:cs typeface="+mj-cs"/>
              </a:rPr>
              <a:t>الاستراتيجية الإعلانية </a:t>
            </a:r>
            <a:endParaRPr lang="ar-EG" dirty="0" smtClean="0">
              <a:cs typeface="+mj-cs"/>
            </a:endParaRPr>
          </a:p>
          <a:p>
            <a:pPr marL="457200" indent="-457200" algn="r" rtl="1">
              <a:lnSpc>
                <a:spcPct val="150000"/>
              </a:lnSpc>
              <a:buFont typeface="+mj-lt"/>
              <a:buAutoNum type="arabicPeriod"/>
            </a:pPr>
            <a:r>
              <a:rPr lang="ar-EG" dirty="0">
                <a:cs typeface="+mj-cs"/>
              </a:rPr>
              <a:t>ماهية الاستراتيجيات التسويقية </a:t>
            </a:r>
            <a:endParaRPr lang="ar-EG" dirty="0" smtClean="0">
              <a:cs typeface="+mj-cs"/>
            </a:endParaRPr>
          </a:p>
          <a:p>
            <a:pPr marL="457200" indent="-457200" algn="r" rtl="1">
              <a:lnSpc>
                <a:spcPct val="150000"/>
              </a:lnSpc>
              <a:buFont typeface="+mj-lt"/>
              <a:buAutoNum type="arabicPeriod"/>
            </a:pPr>
            <a:r>
              <a:rPr lang="ar-EG" dirty="0">
                <a:cs typeface="+mj-cs"/>
              </a:rPr>
              <a:t>الفرق بين استراتيجيات التسويق </a:t>
            </a:r>
            <a:r>
              <a:rPr lang="ar-EG" dirty="0" smtClean="0">
                <a:cs typeface="+mj-cs"/>
              </a:rPr>
              <a:t>التقليدى والرقمي</a:t>
            </a:r>
          </a:p>
          <a:p>
            <a:pPr marL="457200" indent="-457200" algn="r" rtl="1">
              <a:lnSpc>
                <a:spcPct val="150000"/>
              </a:lnSpc>
              <a:buFont typeface="+mj-lt"/>
              <a:buAutoNum type="arabicPeriod"/>
            </a:pPr>
            <a:r>
              <a:rPr lang="ar-EG" dirty="0">
                <a:cs typeface="+mj-cs"/>
              </a:rPr>
              <a:t>مراحل تخطيط استراتيجيات </a:t>
            </a:r>
            <a:r>
              <a:rPr lang="ar-EG" dirty="0" smtClean="0">
                <a:cs typeface="+mj-cs"/>
              </a:rPr>
              <a:t>التسويق</a:t>
            </a:r>
          </a:p>
          <a:p>
            <a:pPr marL="457200" indent="-457200" algn="r" rtl="1">
              <a:lnSpc>
                <a:spcPct val="150000"/>
              </a:lnSpc>
              <a:buFont typeface="+mj-lt"/>
              <a:buAutoNum type="arabicPeriod"/>
            </a:pPr>
            <a:r>
              <a:rPr lang="ar-EG" dirty="0">
                <a:cs typeface="+mj-cs"/>
              </a:rPr>
              <a:t>أنواع تقييم الاستراتيجية </a:t>
            </a:r>
            <a:r>
              <a:rPr lang="ar-EG" dirty="0" smtClean="0">
                <a:cs typeface="+mj-cs"/>
              </a:rPr>
              <a:t>التسويقية</a:t>
            </a:r>
          </a:p>
          <a:p>
            <a:pPr marL="457200" indent="-457200" algn="r" rtl="1">
              <a:lnSpc>
                <a:spcPct val="150000"/>
              </a:lnSpc>
              <a:buFont typeface="+mj-lt"/>
              <a:buAutoNum type="arabicPeriod"/>
            </a:pPr>
            <a:r>
              <a:rPr lang="ar-EG" dirty="0" smtClean="0">
                <a:cs typeface="+mj-cs"/>
              </a:rPr>
              <a:t>خاتمة</a:t>
            </a:r>
            <a:endParaRPr lang="ar-EG" dirty="0">
              <a:cs typeface="+mj-cs"/>
            </a:endParaRPr>
          </a:p>
        </p:txBody>
      </p:sp>
    </p:spTree>
    <p:extLst>
      <p:ext uri="{BB962C8B-B14F-4D97-AF65-F5344CB8AC3E}">
        <p14:creationId xmlns:p14="http://schemas.microsoft.com/office/powerpoint/2010/main" val="31419834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TextBox 17"/>
          <p:cNvSpPr txBox="1"/>
          <p:nvPr/>
        </p:nvSpPr>
        <p:spPr>
          <a:xfrm>
            <a:off x="4689259" y="1412953"/>
            <a:ext cx="3308329"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استراتيجيات الحملات الإعلانية </a:t>
            </a:r>
          </a:p>
        </p:txBody>
      </p:sp>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21" name="TextBox 20"/>
          <p:cNvSpPr txBox="1"/>
          <p:nvPr/>
        </p:nvSpPr>
        <p:spPr>
          <a:xfrm>
            <a:off x="4390680" y="1782611"/>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الحملات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أنواع استراتيجيات الحملة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استراتيجيات </a:t>
            </a:r>
            <a:r>
              <a:rPr lang="ar-EG" sz="2000" dirty="0" smtClean="0">
                <a:cs typeface="+mj-cs"/>
              </a:rPr>
              <a:t>طريقة عرض </a:t>
            </a:r>
            <a:r>
              <a:rPr lang="ar-EG" sz="2000" dirty="0">
                <a:cs typeface="+mj-cs"/>
              </a:rPr>
              <a:t>الحملات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استراتيجيات كثافة عرض الحملات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الكثافة </a:t>
            </a:r>
            <a:r>
              <a:rPr lang="ar-EG" sz="2000" dirty="0" smtClean="0">
                <a:cs typeface="+mj-cs"/>
              </a:rPr>
              <a:t>المتساوية.</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الكثافة </a:t>
            </a:r>
            <a:r>
              <a:rPr lang="ar-EG" sz="2000" dirty="0" smtClean="0">
                <a:cs typeface="+mj-cs"/>
              </a:rPr>
              <a:t>المتساوية.</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الكثافة </a:t>
            </a:r>
            <a:r>
              <a:rPr lang="ar-EG" sz="2000" dirty="0" smtClean="0">
                <a:cs typeface="+mj-cs"/>
              </a:rPr>
              <a:t>المتنامية.</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الكثافة </a:t>
            </a:r>
            <a:r>
              <a:rPr lang="ar-EG" sz="2000" dirty="0" smtClean="0">
                <a:cs typeface="+mj-cs"/>
              </a:rPr>
              <a:t>المتنامية.</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الكثافة </a:t>
            </a:r>
            <a:r>
              <a:rPr lang="ar-EG" sz="2000" dirty="0" smtClean="0">
                <a:cs typeface="+mj-cs"/>
              </a:rPr>
              <a:t>المتلاشية.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161577328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3" name="TextBox 12"/>
          <p:cNvSpPr txBox="1"/>
          <p:nvPr/>
        </p:nvSpPr>
        <p:spPr>
          <a:xfrm>
            <a:off x="4390680" y="1799303"/>
            <a:ext cx="7490145" cy="3785652"/>
          </a:xfrm>
          <a:prstGeom prst="rect">
            <a:avLst/>
          </a:prstGeom>
          <a:noFill/>
        </p:spPr>
        <p:txBody>
          <a:bodyPr wrap="square" rtlCol="0">
            <a:spAutoFit/>
          </a:bodyPr>
          <a:lstStyle/>
          <a:p>
            <a:pPr marL="457200" indent="-457200" algn="r" rtl="1">
              <a:lnSpc>
                <a:spcPct val="150000"/>
              </a:lnSpc>
              <a:buFont typeface="+mj-lt"/>
              <a:buAutoNum type="arabicPeriod" startAt="11"/>
            </a:pPr>
            <a:r>
              <a:rPr lang="ar-EG" sz="2000" dirty="0" smtClean="0">
                <a:cs typeface="+mj-cs"/>
              </a:rPr>
              <a:t>عيوب </a:t>
            </a:r>
            <a:r>
              <a:rPr lang="ar-EG" sz="2000" dirty="0">
                <a:cs typeface="+mj-cs"/>
              </a:rPr>
              <a:t>استراتيجية الكثافة </a:t>
            </a:r>
            <a:r>
              <a:rPr lang="ar-EG" sz="2000" dirty="0" smtClean="0">
                <a:cs typeface="+mj-cs"/>
              </a:rPr>
              <a:t>المتلاشية.</a:t>
            </a:r>
          </a:p>
          <a:p>
            <a:pPr marL="457200" indent="-457200" algn="r" rtl="1">
              <a:lnSpc>
                <a:spcPct val="150000"/>
              </a:lnSpc>
              <a:buFont typeface="+mj-lt"/>
              <a:buAutoNum type="arabicPeriod" startAt="11"/>
            </a:pPr>
            <a:r>
              <a:rPr lang="ar-EG" sz="2000" dirty="0">
                <a:cs typeface="+mj-cs"/>
              </a:rPr>
              <a:t>مميزات استراتيجية الكثافة </a:t>
            </a:r>
            <a:r>
              <a:rPr lang="ar-EG" sz="2000" dirty="0" smtClean="0">
                <a:cs typeface="+mj-cs"/>
              </a:rPr>
              <a:t>المتذبذبة.</a:t>
            </a:r>
          </a:p>
          <a:p>
            <a:pPr marL="457200" indent="-457200" algn="r" rtl="1">
              <a:lnSpc>
                <a:spcPct val="150000"/>
              </a:lnSpc>
              <a:buFont typeface="+mj-lt"/>
              <a:buAutoNum type="arabicPeriod" startAt="11"/>
            </a:pPr>
            <a:r>
              <a:rPr lang="ar-EG" sz="2000" dirty="0" smtClean="0">
                <a:cs typeface="+mj-cs"/>
              </a:rPr>
              <a:t>عيوب </a:t>
            </a:r>
            <a:r>
              <a:rPr lang="ar-EG" sz="2000" dirty="0">
                <a:cs typeface="+mj-cs"/>
              </a:rPr>
              <a:t>استراتيجية الكثافة </a:t>
            </a:r>
            <a:r>
              <a:rPr lang="ar-EG" sz="2000" dirty="0" smtClean="0">
                <a:cs typeface="+mj-cs"/>
              </a:rPr>
              <a:t>المتذبذبة.</a:t>
            </a:r>
          </a:p>
          <a:p>
            <a:pPr marL="457200" indent="-457200" algn="r" rtl="1">
              <a:lnSpc>
                <a:spcPct val="150000"/>
              </a:lnSpc>
              <a:buFont typeface="+mj-lt"/>
              <a:buAutoNum type="arabicPeriod" startAt="11"/>
            </a:pPr>
            <a:r>
              <a:rPr lang="ar-EG" sz="2000" dirty="0" smtClean="0">
                <a:cs typeface="+mj-cs"/>
              </a:rPr>
              <a:t>خاتمة.</a:t>
            </a:r>
            <a:endParaRPr lang="ar-EG" sz="2000" dirty="0">
              <a:cs typeface="+mj-cs"/>
            </a:endParaRPr>
          </a:p>
          <a:p>
            <a:pPr marL="457200" indent="-457200" algn="r" rtl="1">
              <a:lnSpc>
                <a:spcPct val="150000"/>
              </a:lnSpc>
              <a:buFont typeface="+mj-lt"/>
              <a:buAutoNum type="arabicPeriod" startAt="11"/>
            </a:pPr>
            <a:endParaRPr lang="ar-EG" sz="2000" dirty="0">
              <a:cs typeface="+mj-cs"/>
            </a:endParaRPr>
          </a:p>
          <a:p>
            <a:pPr marL="457200" indent="-457200" algn="r" rtl="1">
              <a:lnSpc>
                <a:spcPct val="150000"/>
              </a:lnSpc>
              <a:buFont typeface="+mj-lt"/>
              <a:buAutoNum type="arabicPeriod" startAt="11"/>
            </a:pPr>
            <a:endParaRPr lang="ar-EG" sz="2000" dirty="0" smtClean="0">
              <a:cs typeface="+mj-cs"/>
            </a:endParaRPr>
          </a:p>
          <a:p>
            <a:pPr marL="457200" indent="-457200" algn="r" rtl="1">
              <a:lnSpc>
                <a:spcPct val="150000"/>
              </a:lnSpc>
              <a:buFont typeface="+mj-lt"/>
              <a:buAutoNum type="arabicPeriod" startAt="11"/>
            </a:pPr>
            <a:endParaRPr lang="ar-EG" sz="2000" dirty="0">
              <a:cs typeface="+mj-cs"/>
            </a:endParaRPr>
          </a:p>
          <a:p>
            <a:pPr algn="r" rtl="1">
              <a:lnSpc>
                <a:spcPct val="150000"/>
              </a:lnSpc>
            </a:pPr>
            <a:endParaRPr lang="ar-EG" sz="2000" dirty="0">
              <a:cs typeface="+mj-cs"/>
            </a:endParaRPr>
          </a:p>
        </p:txBody>
      </p:sp>
      <p:sp>
        <p:nvSpPr>
          <p:cNvPr id="16" name="TextBox 15"/>
          <p:cNvSpPr txBox="1"/>
          <p:nvPr/>
        </p:nvSpPr>
        <p:spPr>
          <a:xfrm>
            <a:off x="4689259" y="1412953"/>
            <a:ext cx="3308329"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استراتيجيات الحملات الإعلانية </a:t>
            </a:r>
          </a:p>
        </p:txBody>
      </p:sp>
    </p:spTree>
    <p:extLst>
      <p:ext uri="{BB962C8B-B14F-4D97-AF65-F5344CB8AC3E}">
        <p14:creationId xmlns:p14="http://schemas.microsoft.com/office/powerpoint/2010/main" val="263032454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095"/>
            <a:ext cx="3385474" cy="246857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5" name="TextBox 14"/>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6" name="TextBox 15"/>
          <p:cNvSpPr txBox="1"/>
          <p:nvPr/>
        </p:nvSpPr>
        <p:spPr>
          <a:xfrm>
            <a:off x="4390678" y="1599946"/>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الجذب.</a:t>
            </a:r>
            <a:endParaRPr lang="ar-EG" sz="2000" dirty="0">
              <a:cs typeface="+mj-cs"/>
            </a:endParaRPr>
          </a:p>
          <a:p>
            <a:pPr marL="457200" indent="-457200" algn="r" rtl="1">
              <a:lnSpc>
                <a:spcPct val="150000"/>
              </a:lnSpc>
              <a:buFont typeface="+mj-lt"/>
              <a:buAutoNum type="arabicPeriod"/>
            </a:pPr>
            <a:r>
              <a:rPr lang="ar-EG" sz="2000" dirty="0" smtClean="0">
                <a:cs typeface="+mj-cs"/>
              </a:rPr>
              <a:t>مزايا </a:t>
            </a:r>
            <a:r>
              <a:rPr lang="ar-EG" sz="2000" dirty="0">
                <a:cs typeface="+mj-cs"/>
              </a:rPr>
              <a:t>وعيوب استراتيجية </a:t>
            </a:r>
            <a:r>
              <a:rPr lang="ar-EG" sz="2000" dirty="0" smtClean="0">
                <a:cs typeface="+mj-cs"/>
              </a:rPr>
              <a:t>الجذب.</a:t>
            </a:r>
            <a:endParaRPr lang="ar-EG" sz="2000" dirty="0">
              <a:cs typeface="+mj-cs"/>
            </a:endParaRP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الدفع. </a:t>
            </a:r>
            <a:endParaRPr lang="ar-EG" sz="2000" dirty="0">
              <a:cs typeface="+mj-cs"/>
            </a:endParaRPr>
          </a:p>
          <a:p>
            <a:pPr marL="457200" indent="-457200" algn="r" rtl="1">
              <a:lnSpc>
                <a:spcPct val="150000"/>
              </a:lnSpc>
              <a:buFont typeface="+mj-lt"/>
              <a:buAutoNum type="arabicPeriod"/>
            </a:pPr>
            <a:r>
              <a:rPr lang="ar-EG" sz="2000" dirty="0" smtClean="0">
                <a:cs typeface="+mj-cs"/>
              </a:rPr>
              <a:t>مزايا </a:t>
            </a:r>
            <a:r>
              <a:rPr lang="ar-EG" sz="2000" dirty="0">
                <a:cs typeface="+mj-cs"/>
              </a:rPr>
              <a:t>وعيوب استراتيجية </a:t>
            </a:r>
            <a:r>
              <a:rPr lang="ar-EG" sz="2000" dirty="0" smtClean="0">
                <a:cs typeface="+mj-cs"/>
              </a:rPr>
              <a:t>الدفع. </a:t>
            </a:r>
            <a:endParaRPr lang="ar-EG" sz="2000" dirty="0">
              <a:cs typeface="+mj-cs"/>
            </a:endParaRP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الكشط.</a:t>
            </a:r>
            <a:endParaRPr lang="ar-EG" sz="2000" dirty="0">
              <a:cs typeface="+mj-cs"/>
            </a:endParaRPr>
          </a:p>
          <a:p>
            <a:pPr marL="457200" indent="-457200" algn="r" rtl="1">
              <a:lnSpc>
                <a:spcPct val="150000"/>
              </a:lnSpc>
              <a:buFont typeface="+mj-lt"/>
              <a:buAutoNum type="arabicPeriod"/>
            </a:pPr>
            <a:r>
              <a:rPr lang="ar-EG" sz="2000" dirty="0" smtClean="0">
                <a:cs typeface="+mj-cs"/>
              </a:rPr>
              <a:t>مزايا </a:t>
            </a:r>
            <a:r>
              <a:rPr lang="ar-EG" sz="2000" dirty="0">
                <a:cs typeface="+mj-cs"/>
              </a:rPr>
              <a:t>وعيوب استراتيجية </a:t>
            </a:r>
            <a:r>
              <a:rPr lang="ar-EG" sz="2000" dirty="0" smtClean="0">
                <a:cs typeface="+mj-cs"/>
              </a:rPr>
              <a:t>الكشط.</a:t>
            </a:r>
            <a:endParaRPr lang="ar-EG" sz="2000" dirty="0">
              <a:cs typeface="+mj-cs"/>
            </a:endParaRP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الاختراق.</a:t>
            </a:r>
            <a:endParaRPr lang="ar-EG" sz="2000" dirty="0">
              <a:cs typeface="+mj-cs"/>
            </a:endParaRPr>
          </a:p>
          <a:p>
            <a:pPr marL="457200" indent="-457200" algn="r" rtl="1">
              <a:lnSpc>
                <a:spcPct val="150000"/>
              </a:lnSpc>
              <a:buFont typeface="+mj-lt"/>
              <a:buAutoNum type="arabicPeriod"/>
            </a:pPr>
            <a:r>
              <a:rPr lang="ar-EG" sz="2000" dirty="0">
                <a:cs typeface="+mj-cs"/>
              </a:rPr>
              <a:t>مزايا وعيوب استراتيجية </a:t>
            </a:r>
            <a:r>
              <a:rPr lang="ar-EG" sz="2000" dirty="0" smtClean="0">
                <a:cs typeface="+mj-cs"/>
              </a:rPr>
              <a:t>الاختراق.</a:t>
            </a:r>
            <a:endParaRPr lang="ar-EG"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
        <p:nvSpPr>
          <p:cNvPr id="23" name="TextBox 22"/>
          <p:cNvSpPr txBox="1"/>
          <p:nvPr/>
        </p:nvSpPr>
        <p:spPr>
          <a:xfrm>
            <a:off x="4577137" y="1347095"/>
            <a:ext cx="3038011" cy="400110"/>
          </a:xfrm>
          <a:prstGeom prst="rect">
            <a:avLst/>
          </a:prstGeom>
          <a:noFill/>
        </p:spPr>
        <p:txBody>
          <a:bodyPr wrap="none" rtlCol="0">
            <a:spAutoFit/>
          </a:bodyPr>
          <a:lstStyle/>
          <a:p>
            <a:pPr algn="r" rtl="1"/>
            <a:r>
              <a:rPr lang="ar-EG" sz="2000" b="1" dirty="0" smtClean="0">
                <a:solidFill>
                  <a:srgbClr val="00B0F0"/>
                </a:solidFill>
                <a:latin typeface="Alexandria" charset="0"/>
                <a:cs typeface="Alexandria" charset="0"/>
              </a:rPr>
              <a:t>نماذج من الاستراتيجيات التسويقية</a:t>
            </a:r>
            <a:endParaRPr lang="en-US"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13697270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p:cNvPicPr>
            <a:picLocks noChangeAspect="1"/>
          </p:cNvPicPr>
          <p:nvPr/>
        </p:nvPicPr>
        <p:blipFill rotWithShape="1">
          <a:blip r:embed="rId3" cstate="print">
            <a:extLst>
              <a:ext uri="{28A0092B-C50C-407E-A947-70E740481C1C}">
                <a14:useLocalDpi xmlns:a14="http://schemas.microsoft.com/office/drawing/2010/main" val="0"/>
              </a:ext>
            </a:extLst>
          </a:blip>
          <a:srcRect b="16594"/>
          <a:stretch/>
        </p:blipFill>
        <p:spPr>
          <a:xfrm>
            <a:off x="0" y="1342248"/>
            <a:ext cx="3385473" cy="196050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21" name="TextBox 20"/>
          <p:cNvSpPr txBox="1"/>
          <p:nvPr/>
        </p:nvSpPr>
        <p:spPr>
          <a:xfrm>
            <a:off x="4390680" y="1773638"/>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عناصر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أبعاد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مزايا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عيوب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الفرق بين استراتيجية التسويق الشفهي </a:t>
            </a:r>
            <a:r>
              <a:rPr lang="ar-EG" sz="2000" dirty="0" smtClean="0">
                <a:cs typeface="+mj-cs"/>
              </a:rPr>
              <a:t>الرقمي والتسويق </a:t>
            </a:r>
            <a:r>
              <a:rPr lang="ar-EG" sz="2000" dirty="0">
                <a:cs typeface="+mj-cs"/>
              </a:rPr>
              <a:t>الشفهي </a:t>
            </a:r>
            <a:r>
              <a:rPr lang="ar-EG" sz="2000" dirty="0" smtClean="0">
                <a:cs typeface="+mj-cs"/>
              </a:rPr>
              <a:t>التقليدي.</a:t>
            </a:r>
            <a:endParaRPr lang="ar-EG" sz="2000" dirty="0">
              <a:cs typeface="+mj-cs"/>
            </a:endParaRPr>
          </a:p>
          <a:p>
            <a:pPr marL="457200" indent="-457200" algn="r" rtl="1">
              <a:lnSpc>
                <a:spcPct val="150000"/>
              </a:lnSpc>
              <a:buFont typeface="+mj-lt"/>
              <a:buAutoNum type="arabicPeriod"/>
            </a:pPr>
            <a:r>
              <a:rPr lang="ar-EG" sz="2000" dirty="0">
                <a:cs typeface="+mj-cs"/>
              </a:rPr>
              <a:t>علاقة استراتيجية التسويق </a:t>
            </a:r>
            <a:r>
              <a:rPr lang="ar-EG" sz="2000" dirty="0" smtClean="0">
                <a:cs typeface="+mj-cs"/>
              </a:rPr>
              <a:t>الشفهي مع </a:t>
            </a:r>
            <a:r>
              <a:rPr lang="ar-EG" sz="2000" dirty="0">
                <a:cs typeface="+mj-cs"/>
              </a:rPr>
              <a:t>المزيج </a:t>
            </a:r>
            <a:r>
              <a:rPr lang="ar-EG" sz="2000" dirty="0" smtClean="0">
                <a:cs typeface="+mj-cs"/>
              </a:rPr>
              <a:t>التسويقي. </a:t>
            </a:r>
            <a:endParaRPr lang="ar-EG"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
        <p:nvSpPr>
          <p:cNvPr id="22" name="TextBox 21"/>
          <p:cNvSpPr txBox="1"/>
          <p:nvPr/>
        </p:nvSpPr>
        <p:spPr>
          <a:xfrm>
            <a:off x="4577137" y="1358947"/>
            <a:ext cx="2735044" cy="400110"/>
          </a:xfrm>
          <a:prstGeom prst="rect">
            <a:avLst/>
          </a:prstGeom>
          <a:noFill/>
        </p:spPr>
        <p:txBody>
          <a:bodyPr wrap="none" rtlCol="0">
            <a:spAutoFit/>
          </a:bodyPr>
          <a:lstStyle/>
          <a:p>
            <a:pPr algn="r" rtl="1"/>
            <a:r>
              <a:rPr lang="ar-EG" sz="2000" b="1" dirty="0" smtClean="0">
                <a:solidFill>
                  <a:srgbClr val="00B0F0"/>
                </a:solidFill>
                <a:latin typeface="Alexandria" charset="0"/>
                <a:cs typeface="Alexandria" charset="0"/>
              </a:rPr>
              <a:t>استراتيجيات تسويقية معاصرة </a:t>
            </a:r>
            <a:endParaRPr lang="en-US"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251934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689258" y="1412953"/>
            <a:ext cx="497847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استراتيجية تسويق الغوريلا </a:t>
            </a:r>
            <a:r>
              <a:rPr lang="en-US" sz="2000" b="1" dirty="0">
                <a:solidFill>
                  <a:srgbClr val="00B0F0"/>
                </a:solidFill>
                <a:latin typeface="Alexandria" charset="0"/>
                <a:cs typeface="Alexandria" charset="0"/>
              </a:rPr>
              <a:t>Guerilla Marketing</a:t>
            </a:r>
            <a:r>
              <a:rPr lang="en-US" sz="2000" b="1" dirty="0" smtClean="0">
                <a:solidFill>
                  <a:srgbClr val="00B0F0"/>
                </a:solidFill>
                <a:latin typeface="Alexandria" charset="0"/>
                <a:cs typeface="Alexandria" charset="0"/>
              </a:rPr>
              <a:t>)</a:t>
            </a:r>
            <a:r>
              <a:rPr lang="ar-EG" sz="2000" b="1" dirty="0" smtClean="0">
                <a:solidFill>
                  <a:srgbClr val="00B0F0"/>
                </a:solidFill>
                <a:latin typeface="Alexandria" charset="0"/>
                <a:cs typeface="Alexandria" charset="0"/>
              </a:rPr>
              <a:t>)</a:t>
            </a:r>
            <a:endParaRPr lang="en-US" sz="2000" b="1" dirty="0">
              <a:solidFill>
                <a:srgbClr val="00B0F0"/>
              </a:solidFill>
              <a:latin typeface="Alexandria" charset="0"/>
              <a:cs typeface="Alexandria" charset="0"/>
            </a:endParaRPr>
          </a:p>
        </p:txBody>
      </p:sp>
      <p:sp>
        <p:nvSpPr>
          <p:cNvPr id="15" name="TextBox 14"/>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6" name="TextBox 15"/>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7" name="TextBox 16"/>
          <p:cNvSpPr txBox="1"/>
          <p:nvPr/>
        </p:nvSpPr>
        <p:spPr>
          <a:xfrm>
            <a:off x="4390679" y="1773637"/>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تسويق </a:t>
            </a:r>
            <a:r>
              <a:rPr lang="ar-EG" sz="2000" dirty="0" smtClean="0">
                <a:cs typeface="+mj-cs"/>
              </a:rPr>
              <a:t>الغوريلا</a:t>
            </a:r>
            <a:r>
              <a:rPr lang="en-US" sz="2000" dirty="0" smtClean="0">
                <a:cs typeface="+mj-cs"/>
              </a:rPr>
              <a:t>(Guerilla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استراتيجية تسويق </a:t>
            </a:r>
            <a:r>
              <a:rPr lang="ar-EG" sz="2000" dirty="0" smtClean="0">
                <a:cs typeface="+mj-cs"/>
              </a:rPr>
              <a:t>الغوريلا</a:t>
            </a:r>
            <a:r>
              <a:rPr lang="en-US" sz="2000" dirty="0" smtClean="0">
                <a:cs typeface="+mj-cs"/>
              </a:rPr>
              <a:t>Guerilla Marketing) </a:t>
            </a:r>
            <a:r>
              <a:rPr lang="ar-EG" sz="2000" dirty="0" smtClean="0">
                <a:cs typeface="+mj-cs"/>
              </a:rPr>
              <a:t>) من الناحية التاريخية.</a:t>
            </a:r>
          </a:p>
          <a:p>
            <a:pPr marL="457200" indent="-457200" algn="r" rtl="1">
              <a:lnSpc>
                <a:spcPct val="150000"/>
              </a:lnSpc>
              <a:buFont typeface="+mj-lt"/>
              <a:buAutoNum type="arabicPeriod"/>
            </a:pPr>
            <a:r>
              <a:rPr lang="ar-EG" sz="2000" dirty="0">
                <a:cs typeface="+mj-cs"/>
              </a:rPr>
              <a:t>أساسيات استراتيجية تسويق </a:t>
            </a:r>
            <a:r>
              <a:rPr lang="ar-EG" sz="2000" dirty="0" smtClean="0">
                <a:cs typeface="+mj-cs"/>
              </a:rPr>
              <a:t>الغوريلا (</a:t>
            </a:r>
            <a:r>
              <a:rPr lang="en-US" sz="2000" dirty="0">
                <a:cs typeface="+mj-cs"/>
              </a:rPr>
              <a:t>Guerilla </a:t>
            </a:r>
            <a:r>
              <a:rPr lang="en-US" sz="2000" dirty="0" smtClean="0">
                <a:cs typeface="+mj-cs"/>
              </a:rPr>
              <a:t>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مزايا استراتيجية تسويق </a:t>
            </a:r>
            <a:r>
              <a:rPr lang="ar-EG" sz="2000" dirty="0" smtClean="0">
                <a:cs typeface="+mj-cs"/>
              </a:rPr>
              <a:t>الغوريلا </a:t>
            </a:r>
            <a:r>
              <a:rPr lang="en-US" sz="2000" dirty="0" smtClean="0">
                <a:cs typeface="+mj-cs"/>
              </a:rPr>
              <a:t>Guerilla </a:t>
            </a:r>
            <a:r>
              <a:rPr lang="en-US" sz="2000" dirty="0">
                <a:cs typeface="+mj-cs"/>
              </a:rPr>
              <a:t>Marketing</a:t>
            </a:r>
            <a:r>
              <a:rPr lang="en-US" sz="2000" dirty="0" smtClean="0">
                <a:cs typeface="+mj-cs"/>
              </a:rPr>
              <a:t>)</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استراتيجية </a:t>
            </a:r>
            <a:r>
              <a:rPr lang="ar-EG" sz="2000" dirty="0">
                <a:cs typeface="+mj-cs"/>
              </a:rPr>
              <a:t>تسويق الغوريلا </a:t>
            </a:r>
            <a:r>
              <a:rPr lang="en-US" sz="2000" dirty="0">
                <a:cs typeface="+mj-cs"/>
              </a:rPr>
              <a:t>Guerilla </a:t>
            </a:r>
            <a:r>
              <a:rPr lang="en-US" sz="2000" dirty="0" smtClean="0">
                <a:cs typeface="+mj-cs"/>
              </a:rPr>
              <a:t>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استخدامات استراتيجية تسويق </a:t>
            </a:r>
            <a:r>
              <a:rPr lang="ar-EG" sz="2000" dirty="0" smtClean="0">
                <a:cs typeface="+mj-cs"/>
              </a:rPr>
              <a:t>الغوريلا </a:t>
            </a:r>
            <a:r>
              <a:rPr lang="en-US" sz="2000" dirty="0" smtClean="0">
                <a:cs typeface="+mj-cs"/>
              </a:rPr>
              <a:t>Guerilla </a:t>
            </a:r>
            <a:r>
              <a:rPr lang="en-US" sz="2000" dirty="0">
                <a:cs typeface="+mj-cs"/>
              </a:rPr>
              <a:t>Marketing</a:t>
            </a:r>
            <a:r>
              <a:rPr lang="en-US" sz="2000" dirty="0" smtClean="0">
                <a:cs typeface="+mj-cs"/>
              </a:rPr>
              <a:t>)</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أثر استراتيجية تسويق </a:t>
            </a:r>
            <a:r>
              <a:rPr lang="ar-EG" sz="2000" dirty="0" smtClean="0">
                <a:cs typeface="+mj-cs"/>
              </a:rPr>
              <a:t>الغوريلا</a:t>
            </a:r>
            <a:r>
              <a:rPr lang="en-US" sz="2000" dirty="0" smtClean="0">
                <a:cs typeface="+mj-cs"/>
              </a:rPr>
              <a:t>Guerilla </a:t>
            </a:r>
            <a:r>
              <a:rPr lang="en-US" sz="2000" dirty="0">
                <a:cs typeface="+mj-cs"/>
              </a:rPr>
              <a:t>Marketing) </a:t>
            </a:r>
            <a:r>
              <a:rPr lang="ar-EG" sz="2000" dirty="0" smtClean="0">
                <a:cs typeface="+mj-cs"/>
              </a:rPr>
              <a:t>) على </a:t>
            </a:r>
            <a:r>
              <a:rPr lang="ar-EG" sz="2000" dirty="0">
                <a:cs typeface="+mj-cs"/>
              </a:rPr>
              <a:t>سلوك </a:t>
            </a:r>
            <a:r>
              <a:rPr lang="ar-EG" sz="2000" dirty="0" smtClean="0">
                <a:cs typeface="+mj-cs"/>
              </a:rPr>
              <a:t>المستهلك.</a:t>
            </a: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289569024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TextBox 17"/>
          <p:cNvSpPr txBox="1"/>
          <p:nvPr/>
        </p:nvSpPr>
        <p:spPr>
          <a:xfrm>
            <a:off x="4689259" y="1412953"/>
            <a:ext cx="4978478"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استراتيجية التسويق </a:t>
            </a:r>
            <a:r>
              <a:rPr lang="ar-EG" b="1" dirty="0" smtClean="0">
                <a:solidFill>
                  <a:srgbClr val="00B0F0"/>
                </a:solidFill>
                <a:latin typeface="Alexandria" charset="0"/>
                <a:cs typeface="Alexandria" charset="0"/>
              </a:rPr>
              <a:t>الأخضر </a:t>
            </a:r>
            <a:r>
              <a:rPr lang="en-US" b="1" dirty="0" smtClean="0">
                <a:solidFill>
                  <a:srgbClr val="00B0F0"/>
                </a:solidFill>
                <a:latin typeface="Alexandria" charset="0"/>
                <a:cs typeface="Alexandria" charset="0"/>
              </a:rPr>
              <a:t>Green </a:t>
            </a:r>
            <a:r>
              <a:rPr lang="en-US" b="1" dirty="0">
                <a:solidFill>
                  <a:srgbClr val="00B0F0"/>
                </a:solidFill>
                <a:latin typeface="Alexandria" charset="0"/>
                <a:cs typeface="Alexandria" charset="0"/>
              </a:rPr>
              <a:t>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a:p>
            <a:pPr algn="ctr" rtl="1"/>
            <a:r>
              <a:rPr lang="ar-EG" b="1" dirty="0">
                <a:solidFill>
                  <a:srgbClr val="00B0F0"/>
                </a:solidFill>
                <a:latin typeface="Alexandria" charset="0"/>
                <a:cs typeface="Alexandria" charset="0"/>
              </a:rPr>
              <a:t>واستراتيجية التسويق بالأحداث </a:t>
            </a:r>
            <a:r>
              <a:rPr lang="ar-EG" b="1" dirty="0" smtClean="0">
                <a:solidFill>
                  <a:srgbClr val="00B0F0"/>
                </a:solidFill>
                <a:latin typeface="Alexandria" charset="0"/>
                <a:cs typeface="Alexandria" charset="0"/>
              </a:rPr>
              <a:t>الجارية </a:t>
            </a:r>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r>
              <a:rPr lang="en-US" b="1" dirty="0" smtClean="0">
                <a:solidFill>
                  <a:srgbClr val="00B0F0"/>
                </a:solidFill>
                <a:latin typeface="Alexandria" charset="0"/>
                <a:cs typeface="Alexandria" charset="0"/>
              </a:rPr>
              <a:t> </a:t>
            </a:r>
            <a:endParaRPr lang="en-US" b="1" dirty="0">
              <a:solidFill>
                <a:srgbClr val="00B0F0"/>
              </a:solidFill>
              <a:latin typeface="Alexandria" charset="0"/>
              <a:cs typeface="Alexandria" charset="0"/>
            </a:endParaRPr>
          </a:p>
        </p:txBody>
      </p:sp>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21" name="TextBox 20"/>
          <p:cNvSpPr txBox="1"/>
          <p:nvPr/>
        </p:nvSpPr>
        <p:spPr>
          <a:xfrm>
            <a:off x="4390680" y="1953323"/>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التسويق </a:t>
            </a:r>
            <a:r>
              <a:rPr lang="ar-EG" sz="2000" dirty="0" smtClean="0">
                <a:cs typeface="+mj-cs"/>
              </a:rPr>
              <a:t>الأخضر</a:t>
            </a:r>
            <a:r>
              <a:rPr lang="en-US" sz="2000" dirty="0" smtClean="0">
                <a:cs typeface="+mj-cs"/>
              </a:rPr>
              <a:t>Green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نشأة استراتيجية التسويق </a:t>
            </a:r>
            <a:r>
              <a:rPr lang="ar-EG" sz="2000" dirty="0" smtClean="0">
                <a:cs typeface="+mj-cs"/>
              </a:rPr>
              <a:t>الأخضر</a:t>
            </a:r>
            <a:r>
              <a:rPr lang="en-US" sz="2000" dirty="0" smtClean="0">
                <a:cs typeface="+mj-cs"/>
              </a:rPr>
              <a:t>Green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الأخضر</a:t>
            </a:r>
            <a:r>
              <a:rPr lang="en-US" sz="2000" dirty="0" smtClean="0">
                <a:cs typeface="+mj-cs"/>
              </a:rPr>
              <a:t>Green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الأخضر</a:t>
            </a:r>
            <a:r>
              <a:rPr lang="en-US" sz="2000" dirty="0" smtClean="0">
                <a:cs typeface="+mj-cs"/>
              </a:rPr>
              <a:t>(Green 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ماهية مصطلح التسويق بالأحداث </a:t>
            </a:r>
            <a:r>
              <a:rPr lang="ar-EG" sz="2000" dirty="0" smtClean="0">
                <a:cs typeface="+mj-cs"/>
              </a:rPr>
              <a:t>الجارية</a:t>
            </a:r>
            <a:r>
              <a:rPr lang="en-US" sz="2000" dirty="0" smtClean="0">
                <a:cs typeface="+mj-cs"/>
              </a:rPr>
              <a:t>Trend </a:t>
            </a:r>
            <a:r>
              <a:rPr lang="en-US" sz="2000" dirty="0">
                <a:cs typeface="+mj-cs"/>
              </a:rPr>
              <a:t>Jacking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بالأحداث </a:t>
            </a:r>
            <a:r>
              <a:rPr lang="ar-EG" sz="2000" dirty="0" smtClean="0">
                <a:cs typeface="+mj-cs"/>
              </a:rPr>
              <a:t>الجارية</a:t>
            </a:r>
            <a:r>
              <a:rPr lang="en-US" sz="2000" dirty="0" smtClean="0">
                <a:cs typeface="+mj-cs"/>
              </a:rPr>
              <a:t>Trend </a:t>
            </a:r>
            <a:r>
              <a:rPr lang="en-US" sz="2000" dirty="0">
                <a:cs typeface="+mj-cs"/>
              </a:rPr>
              <a:t>Jacking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استراتيجية </a:t>
            </a:r>
            <a:r>
              <a:rPr lang="ar-EG" sz="2000" dirty="0">
                <a:cs typeface="+mj-cs"/>
              </a:rPr>
              <a:t>التسويق بالأحداث </a:t>
            </a:r>
            <a:r>
              <a:rPr lang="ar-EG" sz="2000" dirty="0" smtClean="0">
                <a:cs typeface="+mj-cs"/>
              </a:rPr>
              <a:t>الجارية </a:t>
            </a:r>
            <a:r>
              <a:rPr lang="en-US" sz="2000" dirty="0" smtClean="0">
                <a:cs typeface="+mj-cs"/>
              </a:rPr>
              <a:t>Trend </a:t>
            </a:r>
            <a:r>
              <a:rPr lang="en-US" sz="2000" dirty="0">
                <a:cs typeface="+mj-cs"/>
              </a:rPr>
              <a:t>Jacking Marketing</a:t>
            </a:r>
            <a:r>
              <a:rPr lang="en-US" sz="2000" dirty="0" smtClean="0">
                <a:cs typeface="+mj-cs"/>
              </a:rPr>
              <a:t>)</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24446579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181345" y="1412953"/>
            <a:ext cx="5655745"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استراتيجية التسويق </a:t>
            </a:r>
            <a:r>
              <a:rPr lang="ar-EG" b="1" dirty="0" smtClean="0">
                <a:solidFill>
                  <a:srgbClr val="00B0F0"/>
                </a:solidFill>
                <a:latin typeface="Alexandria" charset="0"/>
                <a:cs typeface="Alexandria" charset="0"/>
              </a:rPr>
              <a:t>بالمحتوى </a:t>
            </a:r>
            <a:r>
              <a:rPr lang="en-US" b="1" dirty="0" smtClean="0">
                <a:solidFill>
                  <a:srgbClr val="00B0F0"/>
                </a:solidFill>
                <a:latin typeface="Alexandria" charset="0"/>
                <a:cs typeface="Alexandria" charset="0"/>
              </a:rPr>
              <a:t>Content </a:t>
            </a:r>
            <a:r>
              <a:rPr lang="en-US" b="1" dirty="0">
                <a:solidFill>
                  <a:srgbClr val="00B0F0"/>
                </a:solidFill>
                <a:latin typeface="Alexandria" charset="0"/>
                <a:cs typeface="Alexandria" charset="0"/>
              </a:rPr>
              <a:t>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 </a:t>
            </a:r>
            <a:endParaRPr lang="en-US" b="1" dirty="0">
              <a:solidFill>
                <a:srgbClr val="00B0F0"/>
              </a:solidFill>
              <a:latin typeface="Alexandria" charset="0"/>
              <a:cs typeface="Alexandria" charset="0"/>
            </a:endParaRPr>
          </a:p>
          <a:p>
            <a:pPr algn="ctr" rtl="1"/>
            <a:r>
              <a:rPr lang="ar-EG" b="1" dirty="0">
                <a:solidFill>
                  <a:srgbClr val="00B0F0"/>
                </a:solidFill>
                <a:latin typeface="Alexandria" charset="0"/>
                <a:cs typeface="Alexandria" charset="0"/>
              </a:rPr>
              <a:t>واستراتيجية التسويق </a:t>
            </a:r>
            <a:r>
              <a:rPr lang="ar-EG" b="1" dirty="0" smtClean="0">
                <a:solidFill>
                  <a:srgbClr val="00B0F0"/>
                </a:solidFill>
                <a:latin typeface="Alexandria" charset="0"/>
                <a:cs typeface="Alexandria" charset="0"/>
              </a:rPr>
              <a:t>بالمؤثرين (</a:t>
            </a:r>
            <a:r>
              <a:rPr lang="en-US" b="1" dirty="0" smtClean="0">
                <a:solidFill>
                  <a:srgbClr val="00B0F0"/>
                </a:solidFill>
                <a:latin typeface="Alexandria" charset="0"/>
                <a:cs typeface="Alexandria" charset="0"/>
              </a:rPr>
              <a:t>Influencer 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
        <p:nvSpPr>
          <p:cNvPr id="15" name="TextBox 14"/>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6" name="TextBox 15"/>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17" name="TextBox 16"/>
          <p:cNvSpPr txBox="1"/>
          <p:nvPr/>
        </p:nvSpPr>
        <p:spPr>
          <a:xfrm>
            <a:off x="4390680" y="2165519"/>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التسويق </a:t>
            </a:r>
            <a:r>
              <a:rPr lang="ar-EG" sz="2000" dirty="0" smtClean="0">
                <a:cs typeface="+mj-cs"/>
              </a:rPr>
              <a:t>بالمحتوى.</a:t>
            </a:r>
            <a:endParaRPr lang="ar-EG" sz="2000" dirty="0">
              <a:cs typeface="+mj-cs"/>
            </a:endParaRPr>
          </a:p>
          <a:p>
            <a:pPr marL="457200" indent="-457200" algn="r" rtl="1">
              <a:lnSpc>
                <a:spcPct val="150000"/>
              </a:lnSpc>
              <a:buFont typeface="+mj-lt"/>
              <a:buAutoNum type="arabicPeriod"/>
            </a:pPr>
            <a:r>
              <a:rPr lang="ar-EG" sz="2000" dirty="0">
                <a:cs typeface="+mj-cs"/>
              </a:rPr>
              <a:t>تاريخ ونشأة </a:t>
            </a:r>
            <a:r>
              <a:rPr lang="ar-EG" sz="2000" dirty="0" smtClean="0">
                <a:cs typeface="+mj-cs"/>
              </a:rPr>
              <a:t>استراتيجية </a:t>
            </a:r>
            <a:r>
              <a:rPr lang="ar-EG" sz="2000" dirty="0">
                <a:cs typeface="+mj-cs"/>
              </a:rPr>
              <a:t>التسويق </a:t>
            </a:r>
            <a:r>
              <a:rPr lang="ar-EG" sz="2000" dirty="0" smtClean="0">
                <a:cs typeface="+mj-cs"/>
              </a:rPr>
              <a:t>بالمحتوى. </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بالمحتوى. </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بالمحتوى. </a:t>
            </a:r>
            <a:endParaRPr lang="ar-EG" sz="2000" dirty="0">
              <a:cs typeface="+mj-cs"/>
            </a:endParaRPr>
          </a:p>
          <a:p>
            <a:pPr marL="457200" indent="-457200" algn="r" rtl="1">
              <a:lnSpc>
                <a:spcPct val="150000"/>
              </a:lnSpc>
              <a:buFont typeface="+mj-lt"/>
              <a:buAutoNum type="arabicPeriod"/>
            </a:pPr>
            <a:r>
              <a:rPr lang="ar-EG" sz="2000" dirty="0">
                <a:cs typeface="+mj-cs"/>
              </a:rPr>
              <a:t>ماهية مصطلح استراتيجية التسويق </a:t>
            </a:r>
            <a:r>
              <a:rPr lang="ar-EG" sz="2000" dirty="0" smtClean="0">
                <a:cs typeface="+mj-cs"/>
              </a:rPr>
              <a:t>بالمؤثرين. </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بالمؤثرين. </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بالمؤثرين. </a:t>
            </a: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1094538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TextBox 17"/>
          <p:cNvSpPr txBox="1"/>
          <p:nvPr/>
        </p:nvSpPr>
        <p:spPr>
          <a:xfrm>
            <a:off x="4443594" y="1303769"/>
            <a:ext cx="5093741"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استراتيجية التسويق بمحركات البحث </a:t>
            </a:r>
            <a:r>
              <a:rPr lang="en-US" b="1" dirty="0" smtClean="0">
                <a:solidFill>
                  <a:srgbClr val="00B0F0"/>
                </a:solidFill>
                <a:latin typeface="Alexandria" charset="0"/>
                <a:cs typeface="Alexandria" charset="0"/>
              </a:rPr>
              <a:t>SEO)</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a:p>
            <a:pPr algn="ctr" rtl="1"/>
            <a:r>
              <a:rPr lang="ar-EG" b="1" dirty="0">
                <a:solidFill>
                  <a:srgbClr val="00B0F0"/>
                </a:solidFill>
                <a:latin typeface="Alexandria" charset="0"/>
                <a:cs typeface="Alexandria" charset="0"/>
              </a:rPr>
              <a:t>استراتيجية التسويق الجغرافي </a:t>
            </a:r>
            <a:r>
              <a:rPr lang="ar-EG" b="1" dirty="0" smtClean="0">
                <a:solidFill>
                  <a:srgbClr val="00B0F0"/>
                </a:solidFill>
                <a:latin typeface="Alexandria" charset="0"/>
                <a:cs typeface="Alexandria" charset="0"/>
              </a:rPr>
              <a:t>(</a:t>
            </a:r>
            <a:r>
              <a:rPr lang="en-US" b="1" dirty="0" smtClean="0">
                <a:solidFill>
                  <a:srgbClr val="00B0F0"/>
                </a:solidFill>
                <a:latin typeface="Alexandria" charset="0"/>
                <a:cs typeface="Alexandria" charset="0"/>
              </a:rPr>
              <a:t>Geographic 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21" name="TextBox 20"/>
          <p:cNvSpPr txBox="1"/>
          <p:nvPr/>
        </p:nvSpPr>
        <p:spPr>
          <a:xfrm>
            <a:off x="4443593" y="1829300"/>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التسويق بمحركات البحث </a:t>
            </a:r>
            <a:r>
              <a:rPr lang="ar-EG" sz="2000" dirty="0" smtClean="0">
                <a:cs typeface="+mj-cs"/>
              </a:rPr>
              <a:t>(</a:t>
            </a:r>
            <a:r>
              <a:rPr lang="en-US" sz="2000" dirty="0">
                <a:cs typeface="+mj-cs"/>
              </a:rPr>
              <a:t>SEO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بمحركات </a:t>
            </a:r>
            <a:r>
              <a:rPr lang="ar-EG" sz="2000" dirty="0" smtClean="0">
                <a:cs typeface="+mj-cs"/>
              </a:rPr>
              <a:t>البحث.</a:t>
            </a:r>
            <a:endParaRPr lang="ar-EG" sz="2000" dirty="0">
              <a:cs typeface="+mj-cs"/>
            </a:endParaRPr>
          </a:p>
          <a:p>
            <a:pPr marL="457200" indent="-457200" algn="r" rtl="1">
              <a:lnSpc>
                <a:spcPct val="150000"/>
              </a:lnSpc>
              <a:buFont typeface="+mj-lt"/>
              <a:buAutoNum type="arabicPeriod"/>
            </a:pPr>
            <a:r>
              <a:rPr lang="ar-EG" sz="2000" dirty="0">
                <a:cs typeface="+mj-cs"/>
              </a:rPr>
              <a:t>عيوب استراتيجية التسويق بمحركات </a:t>
            </a:r>
            <a:r>
              <a:rPr lang="ar-EG" sz="2000" dirty="0" smtClean="0">
                <a:cs typeface="+mj-cs"/>
              </a:rPr>
              <a:t>البحث.</a:t>
            </a:r>
            <a:endParaRPr lang="ar-EG" sz="2000" dirty="0">
              <a:cs typeface="+mj-cs"/>
            </a:endParaRPr>
          </a:p>
          <a:p>
            <a:pPr marL="457200" indent="-457200" algn="r" rtl="1">
              <a:lnSpc>
                <a:spcPct val="150000"/>
              </a:lnSpc>
              <a:buFont typeface="+mj-lt"/>
              <a:buAutoNum type="arabicPeriod"/>
            </a:pPr>
            <a:r>
              <a:rPr lang="ar-EG" sz="2000" dirty="0">
                <a:cs typeface="+mj-cs"/>
              </a:rPr>
              <a:t>اعتبارات العمل باستراتيجية التسويق بمحركات </a:t>
            </a:r>
            <a:r>
              <a:rPr lang="ar-EG" sz="2000" dirty="0" smtClean="0">
                <a:cs typeface="+mj-cs"/>
              </a:rPr>
              <a:t>البحث.</a:t>
            </a:r>
            <a:endParaRPr lang="ar-EG" sz="2000" dirty="0">
              <a:cs typeface="+mj-cs"/>
            </a:endParaRP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الجغرافي </a:t>
            </a:r>
            <a:r>
              <a:rPr lang="en-US" sz="2000" dirty="0" smtClean="0">
                <a:cs typeface="+mj-cs"/>
              </a:rPr>
              <a:t>Geographic </a:t>
            </a:r>
            <a:r>
              <a:rPr lang="en-US" sz="2000" dirty="0">
                <a:cs typeface="+mj-cs"/>
              </a:rPr>
              <a:t>M</a:t>
            </a:r>
            <a:r>
              <a:rPr lang="en-US" sz="2000" dirty="0" smtClean="0">
                <a:cs typeface="+mj-cs"/>
              </a:rPr>
              <a:t>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الجغرافي</a:t>
            </a:r>
            <a:r>
              <a:rPr lang="ar-EG" sz="2000" dirty="0">
                <a:cs typeface="+mj-cs"/>
              </a:rPr>
              <a:t>.</a:t>
            </a: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الجغرافي.</a:t>
            </a:r>
          </a:p>
          <a:p>
            <a:pPr marL="457200" indent="-457200" algn="r" rtl="1">
              <a:lnSpc>
                <a:spcPct val="150000"/>
              </a:lnSpc>
              <a:buFont typeface="+mj-lt"/>
              <a:buAutoNum type="arabicPeriod"/>
            </a:pPr>
            <a:r>
              <a:rPr lang="ar-EG" sz="2000" dirty="0">
                <a:cs typeface="+mj-cs"/>
              </a:rPr>
              <a:t>الاعتبارات الواجب مراعتها عبر استراتيجية </a:t>
            </a:r>
            <a:r>
              <a:rPr lang="ar-EG" sz="2000" dirty="0" smtClean="0">
                <a:cs typeface="+mj-cs"/>
              </a:rPr>
              <a:t>التسويق الجغرافي.</a:t>
            </a:r>
            <a:endParaRPr lang="ar-EG"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117811799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21" name="TextBox 20"/>
          <p:cNvSpPr txBox="1"/>
          <p:nvPr/>
        </p:nvSpPr>
        <p:spPr>
          <a:xfrm>
            <a:off x="4390680" y="1949023"/>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خصائص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عيوب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ماهية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خصائص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عيوب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
        <p:nvSpPr>
          <p:cNvPr id="4" name="Rectangle 3"/>
          <p:cNvSpPr/>
          <p:nvPr/>
        </p:nvSpPr>
        <p:spPr>
          <a:xfrm>
            <a:off x="4513512" y="1302692"/>
            <a:ext cx="3279363" cy="646331"/>
          </a:xfrm>
          <a:prstGeom prst="rect">
            <a:avLst/>
          </a:prstGeom>
        </p:spPr>
        <p:txBody>
          <a:bodyPr wrap="square">
            <a:spAutoFit/>
          </a:bodyPr>
          <a:lstStyle/>
          <a:p>
            <a:pPr algn="ctr" rtl="1"/>
            <a:r>
              <a:rPr lang="ar-EG" b="1" dirty="0">
                <a:solidFill>
                  <a:srgbClr val="00B0F0"/>
                </a:solidFill>
                <a:latin typeface="Alexandria" charset="0"/>
                <a:cs typeface="Alexandria" charset="0"/>
              </a:rPr>
              <a:t>ماهية استراتيجية تسويق </a:t>
            </a:r>
            <a:r>
              <a:rPr lang="en-US" b="1" dirty="0">
                <a:solidFill>
                  <a:srgbClr val="00B0F0"/>
                </a:solidFill>
                <a:latin typeface="Alexandria" charset="0"/>
                <a:cs typeface="Alexandria" charset="0"/>
              </a:rPr>
              <a:t>Outbound</a:t>
            </a:r>
          </a:p>
          <a:p>
            <a:pPr algn="ctr" rtl="1"/>
            <a:r>
              <a:rPr lang="ar-EG" b="1" dirty="0">
                <a:solidFill>
                  <a:srgbClr val="00B0F0"/>
                </a:solidFill>
                <a:latin typeface="Alexandria" charset="0"/>
                <a:cs typeface="Alexandria" charset="0"/>
              </a:rPr>
              <a:t>وماهية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117811799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443594" y="1317417"/>
            <a:ext cx="4575367"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استراتيجية التسويق الشامل</a:t>
            </a:r>
            <a:r>
              <a:rPr lang="en-US" b="1" dirty="0">
                <a:solidFill>
                  <a:srgbClr val="00B0F0"/>
                </a:solidFill>
                <a:latin typeface="Alexandria" charset="0"/>
                <a:cs typeface="Alexandria" charset="0"/>
              </a:rPr>
              <a:t>Mass Marketing </a:t>
            </a:r>
          </a:p>
          <a:p>
            <a:pPr algn="ctr" rtl="1"/>
            <a:r>
              <a:rPr lang="ar-EG" b="1" dirty="0">
                <a:solidFill>
                  <a:srgbClr val="00B0F0"/>
                </a:solidFill>
                <a:latin typeface="Alexandria" charset="0"/>
                <a:cs typeface="Alexandria" charset="0"/>
              </a:rPr>
              <a:t>استراتيجية التسويق المتخصص</a:t>
            </a:r>
            <a:r>
              <a:rPr lang="en-US" b="1" dirty="0">
                <a:solidFill>
                  <a:srgbClr val="00B0F0"/>
                </a:solidFill>
                <a:latin typeface="Alexandria" charset="0"/>
                <a:cs typeface="Alexandria" charset="0"/>
              </a:rPr>
              <a:t>Niche Marketing </a:t>
            </a:r>
          </a:p>
        </p:txBody>
      </p:sp>
      <p:sp>
        <p:nvSpPr>
          <p:cNvPr id="15" name="TextBox 14"/>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6" name="TextBox 15"/>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7" name="TextBox 16"/>
          <p:cNvSpPr txBox="1"/>
          <p:nvPr/>
        </p:nvSpPr>
        <p:spPr>
          <a:xfrm>
            <a:off x="4390680" y="1848592"/>
            <a:ext cx="7490145" cy="4247317"/>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الشامل</a:t>
            </a:r>
            <a:r>
              <a:rPr lang="en-US" sz="2000" dirty="0" smtClean="0">
                <a:cs typeface="+mj-cs"/>
              </a:rPr>
              <a:t>Mass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مميزات </a:t>
            </a:r>
            <a:r>
              <a:rPr lang="ar-EG" sz="2000" dirty="0">
                <a:cs typeface="+mj-cs"/>
              </a:rPr>
              <a:t>استراتيجية التسويق الشامل</a:t>
            </a:r>
            <a:r>
              <a:rPr lang="en-US" sz="2000" dirty="0">
                <a:cs typeface="+mj-cs"/>
              </a:rPr>
              <a:t>Mass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الشامل</a:t>
            </a:r>
            <a:r>
              <a:rPr lang="en-US" sz="2000" dirty="0" smtClean="0">
                <a:cs typeface="+mj-cs"/>
              </a:rPr>
              <a:t>Mass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المتخصص</a:t>
            </a:r>
            <a:r>
              <a:rPr lang="en-US" sz="2000" dirty="0" smtClean="0">
                <a:cs typeface="+mj-cs"/>
              </a:rPr>
              <a:t>Niche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أنواع استراتيجيات التسويق </a:t>
            </a:r>
            <a:r>
              <a:rPr lang="ar-EG" sz="2000" dirty="0" smtClean="0">
                <a:cs typeface="+mj-cs"/>
              </a:rPr>
              <a:t>المتخصص</a:t>
            </a:r>
            <a:r>
              <a:rPr lang="en-US" sz="2000" dirty="0" smtClean="0">
                <a:cs typeface="+mj-cs"/>
              </a:rPr>
              <a:t>Niche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المتخصص</a:t>
            </a:r>
            <a:r>
              <a:rPr lang="en-US" sz="2000" dirty="0" smtClean="0">
                <a:cs typeface="+mj-cs"/>
              </a:rPr>
              <a:t>Niche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المتخصص </a:t>
            </a:r>
            <a:r>
              <a:rPr lang="en-US" sz="2000" dirty="0" smtClean="0">
                <a:cs typeface="+mj-cs"/>
              </a:rPr>
              <a:t>Niche 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p:txBody>
      </p:sp>
    </p:spTree>
    <p:extLst>
      <p:ext uri="{BB962C8B-B14F-4D97-AF65-F5344CB8AC3E}">
        <p14:creationId xmlns:p14="http://schemas.microsoft.com/office/powerpoint/2010/main" val="41546516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879146"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5265683" y="1412953"/>
            <a:ext cx="117927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مراجعة </a:t>
            </a:r>
          </a:p>
        </p:txBody>
      </p:sp>
      <p:sp>
        <p:nvSpPr>
          <p:cNvPr id="17" name="TextBox 16"/>
          <p:cNvSpPr txBox="1"/>
          <p:nvPr/>
        </p:nvSpPr>
        <p:spPr>
          <a:xfrm>
            <a:off x="4390680" y="2488383"/>
            <a:ext cx="7490145" cy="960328"/>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مراجعة المنهج ومعرفة طريقة الامتحان النهائى.</a:t>
            </a:r>
          </a:p>
          <a:p>
            <a:pPr marL="457200" indent="-457200" algn="r" rtl="1">
              <a:lnSpc>
                <a:spcPct val="150000"/>
              </a:lnSpc>
              <a:buFont typeface="+mj-lt"/>
              <a:buAutoNum type="arabicPeriod"/>
            </a:pPr>
            <a:r>
              <a:rPr lang="ar-EG" sz="2000" dirty="0">
                <a:cs typeface="+mj-cs"/>
              </a:rPr>
              <a:t>استقبال أسئلة الطلبة واستفساراتهم عن المنهج.</a:t>
            </a: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365608" y="1370818"/>
            <a:ext cx="1900075" cy="369332"/>
          </a:xfrm>
          <a:prstGeom prst="rect">
            <a:avLst/>
          </a:prstGeom>
          <a:noFill/>
        </p:spPr>
        <p:txBody>
          <a:bodyPr wrap="square" rtlCol="0">
            <a:spAutoFit/>
          </a:bodyPr>
          <a:lstStyle/>
          <a:p>
            <a:pPr algn="ctr"/>
            <a:r>
              <a:rPr lang="en-US" b="1" dirty="0" smtClean="0">
                <a:solidFill>
                  <a:schemeClr val="bg1"/>
                </a:solidFill>
                <a:latin typeface="Times New Roman" pitchFamily="18" charset="0"/>
                <a:cs typeface="Times New Roman" pitchFamily="18" charset="0"/>
              </a:rPr>
              <a:t>The last Lecture </a:t>
            </a:r>
            <a:endParaRPr lang="en-US" b="1"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365608" y="1799303"/>
            <a:ext cx="1900075" cy="369332"/>
          </a:xfrm>
          <a:prstGeom prst="rect">
            <a:avLst/>
          </a:prstGeom>
          <a:noFill/>
        </p:spPr>
        <p:txBody>
          <a:bodyPr wrap="square" rtlCol="0">
            <a:spAutoFit/>
          </a:bodyPr>
          <a:lstStyle/>
          <a:p>
            <a:pPr algn="ctr"/>
            <a:r>
              <a:rPr lang="en-US" b="1" dirty="0" smtClean="0">
                <a:solidFill>
                  <a:schemeClr val="bg1"/>
                </a:solidFill>
                <a:latin typeface="Times New Roman" pitchFamily="18" charset="0"/>
                <a:cs typeface="Times New Roman" pitchFamily="18" charset="0"/>
              </a:rPr>
              <a:t>Week 12</a:t>
            </a:r>
            <a:endParaRPr lang="en-US"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2398616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2114681" cy="461665"/>
          </a:xfrm>
          <a:prstGeom prst="rect">
            <a:avLst/>
          </a:prstGeom>
          <a:noFill/>
        </p:spPr>
        <p:txBody>
          <a:bodyPr wrap="none" rtlCol="0">
            <a:spAutoFit/>
          </a:bodyPr>
          <a:lstStyle/>
          <a:p>
            <a:r>
              <a:rPr lang="ar-EG" sz="2400" b="1" dirty="0" smtClean="0">
                <a:solidFill>
                  <a:srgbClr val="00B0F0"/>
                </a:solidFill>
                <a:latin typeface="Alexandria" charset="0"/>
                <a:cs typeface="Alexandria" charset="0"/>
              </a:rPr>
              <a:t>مفهوم الاستراتيجية</a:t>
            </a:r>
            <a:endParaRPr lang="en-US" sz="24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AB738525-DD8E-2E85-F385-345FF64341EB}"/>
              </a:ext>
            </a:extLst>
          </p:cNvPr>
          <p:cNvSpPr txBox="1"/>
          <p:nvPr/>
        </p:nvSpPr>
        <p:spPr>
          <a:xfrm>
            <a:off x="4978391" y="1218447"/>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0568879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93976" y="1399193"/>
            <a:ext cx="4113898" cy="400110"/>
          </a:xfrm>
          <a:prstGeom prst="rect">
            <a:avLst/>
          </a:prstGeom>
          <a:noFill/>
        </p:spPr>
        <p:txBody>
          <a:bodyPr wrap="square" rtlCol="0">
            <a:spAutoFit/>
          </a:bodyPr>
          <a:lstStyle/>
          <a:p>
            <a:r>
              <a:rPr lang="ar-EG" sz="2000" b="1" dirty="0" smtClean="0">
                <a:solidFill>
                  <a:srgbClr val="00B0F0"/>
                </a:solidFill>
                <a:latin typeface="Alexandria" charset="0"/>
                <a:cs typeface="Alexandria" charset="0"/>
              </a:rPr>
              <a:t>مقدمة عن الاستراتيجية</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dirty="0">
                <a:latin typeface="Times New Roman" pitchFamily="18" charset="0"/>
                <a:cs typeface="Times New Roman" pitchFamily="18" charset="0"/>
              </a:rPr>
              <a:t>الاستراتيجية في الإعلان والتسويق تعني وضع خطة شاملة </a:t>
            </a:r>
            <a:r>
              <a:rPr lang="ar-EG" sz="2100" dirty="0" smtClean="0">
                <a:latin typeface="Times New Roman" pitchFamily="18" charset="0"/>
                <a:cs typeface="Times New Roman" pitchFamily="18" charset="0"/>
              </a:rPr>
              <a:t>لتحديد </a:t>
            </a:r>
            <a:r>
              <a:rPr lang="ar-EG" sz="2100" dirty="0">
                <a:latin typeface="Times New Roman" pitchFamily="18" charset="0"/>
                <a:cs typeface="Times New Roman" pitchFamily="18" charset="0"/>
              </a:rPr>
              <a:t>الأهداف والسبل التي </a:t>
            </a:r>
            <a:r>
              <a:rPr lang="ar-EG" sz="2100" dirty="0" smtClean="0">
                <a:latin typeface="Times New Roman" pitchFamily="18" charset="0"/>
                <a:cs typeface="Times New Roman" pitchFamily="18" charset="0"/>
              </a:rPr>
              <a:t>ستتبع </a:t>
            </a:r>
            <a:r>
              <a:rPr lang="ar-EG" sz="2100" dirty="0">
                <a:latin typeface="Times New Roman" pitchFamily="18" charset="0"/>
                <a:cs typeface="Times New Roman" pitchFamily="18" charset="0"/>
              </a:rPr>
              <a:t>لتحقيقها، بما في ذلك اختيار الجمهور المستهدف، ووسائل التواصل المناسبة، ورسالة العلامة </a:t>
            </a:r>
            <a:r>
              <a:rPr lang="ar-EG" sz="2100" dirty="0" smtClean="0">
                <a:latin typeface="Times New Roman" pitchFamily="18" charset="0"/>
                <a:cs typeface="Times New Roman" pitchFamily="18" charset="0"/>
              </a:rPr>
              <a:t>التجارية؛ حيث يتضمن </a:t>
            </a:r>
            <a:r>
              <a:rPr lang="ar-EG" sz="2100" dirty="0">
                <a:latin typeface="Times New Roman" pitchFamily="18" charset="0"/>
                <a:cs typeface="Times New Roman" pitchFamily="18" charset="0"/>
              </a:rPr>
              <a:t>ذلك أيضًا تحليل المنافسة، وتحديد </a:t>
            </a:r>
            <a:r>
              <a:rPr lang="ar-EG" sz="2100" dirty="0" smtClean="0">
                <a:latin typeface="Times New Roman" pitchFamily="18" charset="0"/>
                <a:cs typeface="Times New Roman" pitchFamily="18" charset="0"/>
              </a:rPr>
              <a:t>نقاط القوة والضعف والفرص والتهديدات للمنشأة، </a:t>
            </a:r>
            <a:r>
              <a:rPr lang="ar-EG" sz="2100" dirty="0">
                <a:latin typeface="Times New Roman" pitchFamily="18" charset="0"/>
                <a:cs typeface="Times New Roman" pitchFamily="18" charset="0"/>
              </a:rPr>
              <a:t>ووضع خطة للترويج وإدارة </a:t>
            </a:r>
            <a:r>
              <a:rPr lang="ar-EG" sz="2100" dirty="0" smtClean="0">
                <a:latin typeface="Times New Roman" pitchFamily="18" charset="0"/>
                <a:cs typeface="Times New Roman" pitchFamily="18" charset="0"/>
              </a:rPr>
              <a:t>العلاقات العامة </a:t>
            </a:r>
            <a:r>
              <a:rPr lang="ar-EG" sz="2100" dirty="0">
                <a:latin typeface="Times New Roman" pitchFamily="18" charset="0"/>
                <a:cs typeface="Times New Roman" pitchFamily="18" charset="0"/>
              </a:rPr>
              <a:t>مع العملاء بشكل استراتيجي لضمان تحقيق الأهداف بكفاءة وفعالية</a:t>
            </a:r>
            <a:r>
              <a:rPr lang="ar-EG" sz="2100" dirty="0" smtClean="0">
                <a:latin typeface="Times New Roman" pitchFamily="18" charset="0"/>
                <a:cs typeface="Times New Roman" pitchFamily="18" charset="0"/>
              </a:rPr>
              <a:t>.</a:t>
            </a:r>
          </a:p>
          <a:p>
            <a:pPr marL="342900" indent="-342900" algn="just" rtl="1">
              <a:lnSpc>
                <a:spcPct val="150000"/>
              </a:lnSpc>
              <a:buFont typeface="Arial" pitchFamily="34" charset="0"/>
              <a:buChar char="•"/>
            </a:pPr>
            <a:r>
              <a:rPr lang="ar-EG" sz="2100" dirty="0" smtClean="0">
                <a:latin typeface="Times New Roman" pitchFamily="18" charset="0"/>
                <a:cs typeface="Times New Roman" pitchFamily="18" charset="0"/>
              </a:rPr>
              <a:t>لذلك تُعد الاستراتيجيه المستخدمة من قبل المنشأة هى الخريطة الفكرية التى ستبنى عليها الحملة الإعلانية بمختلف وسائلها ورسائلها.</a:t>
            </a:r>
            <a:endParaRPr lang="en-US" sz="2100" dirty="0">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3777122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694829" y="1412953"/>
            <a:ext cx="2429303"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مفهوم الاستراتيجية</a:t>
            </a:r>
          </a:p>
        </p:txBody>
      </p:sp>
      <p:sp>
        <p:nvSpPr>
          <p:cNvPr id="15" name="TextBox 14"/>
          <p:cNvSpPr txBox="1"/>
          <p:nvPr/>
        </p:nvSpPr>
        <p:spPr>
          <a:xfrm>
            <a:off x="3571580" y="2715904"/>
            <a:ext cx="8309245" cy="251607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الاستراتيجية هي خطة شاملة </a:t>
            </a:r>
            <a:r>
              <a:rPr lang="ar-EG" sz="2100" dirty="0" smtClean="0">
                <a:latin typeface="Times New Roman" pitchFamily="18" charset="0"/>
                <a:cs typeface="Times New Roman" pitchFamily="18" charset="0"/>
              </a:rPr>
              <a:t>تحدد </a:t>
            </a:r>
            <a:r>
              <a:rPr lang="ar-EG" sz="2100" dirty="0">
                <a:latin typeface="Times New Roman" pitchFamily="18" charset="0"/>
                <a:cs typeface="Times New Roman" pitchFamily="18" charset="0"/>
              </a:rPr>
              <a:t>الأهداف الرئيسية </a:t>
            </a:r>
            <a:r>
              <a:rPr lang="ar-EG" sz="2100" dirty="0" smtClean="0">
                <a:latin typeface="Times New Roman" pitchFamily="18" charset="0"/>
                <a:cs typeface="Times New Roman" pitchFamily="18" charset="0"/>
              </a:rPr>
              <a:t>للمنظمة والسبل </a:t>
            </a:r>
            <a:r>
              <a:rPr lang="ar-EG" sz="2100" dirty="0">
                <a:latin typeface="Times New Roman" pitchFamily="18" charset="0"/>
                <a:cs typeface="Times New Roman" pitchFamily="18" charset="0"/>
              </a:rPr>
              <a:t>التي </a:t>
            </a:r>
            <a:r>
              <a:rPr lang="ar-EG" sz="2100" dirty="0" smtClean="0">
                <a:latin typeface="Times New Roman" pitchFamily="18" charset="0"/>
                <a:cs typeface="Times New Roman" pitchFamily="18" charset="0"/>
              </a:rPr>
              <a:t>ستتبع </a:t>
            </a:r>
            <a:r>
              <a:rPr lang="ar-EG" sz="2100" dirty="0">
                <a:latin typeface="Times New Roman" pitchFamily="18" charset="0"/>
                <a:cs typeface="Times New Roman" pitchFamily="18" charset="0"/>
              </a:rPr>
              <a:t>لتحقيق تلك الأهداف. </a:t>
            </a:r>
            <a:endParaRPr lang="ar-EG" sz="2100" dirty="0" smtClean="0">
              <a:latin typeface="Times New Roman" pitchFamily="18" charset="0"/>
              <a:cs typeface="Times New Roman" pitchFamily="18" charset="0"/>
            </a:endParaRP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تتضمن </a:t>
            </a:r>
            <a:r>
              <a:rPr lang="ar-EG" sz="2100" dirty="0">
                <a:latin typeface="Times New Roman" pitchFamily="18" charset="0"/>
                <a:cs typeface="Times New Roman" pitchFamily="18" charset="0"/>
              </a:rPr>
              <a:t>الاستراتيجية اتخاذ القرارات الحاسمة حول كيفية تخصيص الموارد والجهود لضمان تحقيق الرؤية والأهداف </a:t>
            </a:r>
            <a:r>
              <a:rPr lang="ar-EG" sz="2100" dirty="0" smtClean="0">
                <a:latin typeface="Times New Roman" pitchFamily="18" charset="0"/>
                <a:cs typeface="Times New Roman" pitchFamily="18" charset="0"/>
              </a:rPr>
              <a:t>المحددة </a:t>
            </a:r>
            <a:r>
              <a:rPr lang="ar-EG" sz="2100" dirty="0">
                <a:latin typeface="Times New Roman" pitchFamily="18" charset="0"/>
                <a:cs typeface="Times New Roman" pitchFamily="18" charset="0"/>
              </a:rPr>
              <a:t>مسبقًا بشكل </a:t>
            </a:r>
            <a:r>
              <a:rPr lang="ar-EG" sz="2100" dirty="0" smtClean="0">
                <a:latin typeface="Times New Roman" pitchFamily="18" charset="0"/>
                <a:cs typeface="Times New Roman" pitchFamily="18" charset="0"/>
              </a:rPr>
              <a:t>فعّال؛ حيث تعتبر </a:t>
            </a:r>
            <a:r>
              <a:rPr lang="ar-EG" sz="2100" dirty="0">
                <a:latin typeface="Times New Roman" pitchFamily="18" charset="0"/>
                <a:cs typeface="Times New Roman" pitchFamily="18" charset="0"/>
              </a:rPr>
              <a:t>الاستراتيجية جزءًا أساسيًا من عملية التخطيط والتنفيذ في </a:t>
            </a:r>
            <a:r>
              <a:rPr lang="ar-EG" sz="2100" dirty="0" smtClean="0">
                <a:latin typeface="Times New Roman" pitchFamily="18" charset="0"/>
                <a:cs typeface="Times New Roman" pitchFamily="18" charset="0"/>
              </a:rPr>
              <a:t>المنظمات؛ </a:t>
            </a:r>
            <a:r>
              <a:rPr lang="ar-EG" sz="2100" dirty="0">
                <a:latin typeface="Times New Roman" pitchFamily="18" charset="0"/>
                <a:cs typeface="Times New Roman" pitchFamily="18" charset="0"/>
              </a:rPr>
              <a:t>سواء كانت </a:t>
            </a:r>
            <a:r>
              <a:rPr lang="ar-EG" sz="2100" dirty="0" smtClean="0">
                <a:latin typeface="Times New Roman" pitchFamily="18" charset="0"/>
                <a:cs typeface="Times New Roman" pitchFamily="18" charset="0"/>
              </a:rPr>
              <a:t>ربحية </a:t>
            </a:r>
            <a:r>
              <a:rPr lang="ar-EG" sz="2100" dirty="0">
                <a:latin typeface="Times New Roman" pitchFamily="18" charset="0"/>
                <a:cs typeface="Times New Roman" pitchFamily="18" charset="0"/>
              </a:rPr>
              <a:t>أو غير ربحية.</a:t>
            </a:r>
            <a:endParaRPr lang="en-US" sz="2100" dirty="0">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8475171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2429303"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مفهوم الاستراتيجية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154657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تُعد الاستراتيجية </a:t>
            </a:r>
            <a:r>
              <a:rPr lang="ar-EG" sz="2100" dirty="0">
                <a:latin typeface="Times New Roman" pitchFamily="18" charset="0"/>
                <a:cs typeface="Times New Roman" pitchFamily="18" charset="0"/>
              </a:rPr>
              <a:t>هي خطة أو مجموعة من التوجهات </a:t>
            </a:r>
            <a:r>
              <a:rPr lang="ar-EG" sz="2100" dirty="0" smtClean="0">
                <a:latin typeface="Times New Roman" pitchFamily="18" charset="0"/>
                <a:cs typeface="Times New Roman" pitchFamily="18" charset="0"/>
              </a:rPr>
              <a:t>التى تهدف </a:t>
            </a:r>
            <a:r>
              <a:rPr lang="ar-EG" sz="2100" dirty="0">
                <a:latin typeface="Times New Roman" pitchFamily="18" charset="0"/>
                <a:cs typeface="Times New Roman" pitchFamily="18" charset="0"/>
              </a:rPr>
              <a:t>إلى تحقيق هدف معين على المدى </a:t>
            </a:r>
            <a:r>
              <a:rPr lang="ar-EG" sz="2100" dirty="0" smtClean="0">
                <a:latin typeface="Times New Roman" pitchFamily="18" charset="0"/>
                <a:cs typeface="Times New Roman" pitchFamily="18" charset="0"/>
              </a:rPr>
              <a:t>الطويل </a:t>
            </a:r>
            <a:r>
              <a:rPr lang="ar-EG" sz="2100" dirty="0">
                <a:latin typeface="Times New Roman" pitchFamily="18" charset="0"/>
                <a:cs typeface="Times New Roman" pitchFamily="18" charset="0"/>
              </a:rPr>
              <a:t>في سياق الأعمال التجارية، </a:t>
            </a:r>
            <a:r>
              <a:rPr lang="ar-EG" sz="2100" dirty="0" smtClean="0">
                <a:latin typeface="Times New Roman" pitchFamily="18" charset="0"/>
                <a:cs typeface="Times New Roman" pitchFamily="18" charset="0"/>
              </a:rPr>
              <a:t>حيث تشير </a:t>
            </a:r>
            <a:r>
              <a:rPr lang="ar-EG" sz="2100" dirty="0">
                <a:latin typeface="Times New Roman" pitchFamily="18" charset="0"/>
                <a:cs typeface="Times New Roman" pitchFamily="18" charset="0"/>
              </a:rPr>
              <a:t>الاستراتيجية إلى الطريقة التي تخطط بها الشركة للوصول إلى أهدافها التنافسية والنجاح في السوق</a:t>
            </a:r>
            <a:r>
              <a:rPr lang="ar-EG" sz="2100" dirty="0" smtClean="0">
                <a:latin typeface="Times New Roman" pitchFamily="18" charset="0"/>
                <a:cs typeface="Times New Roman" pitchFamily="18" charset="0"/>
              </a:rPr>
              <a:t>.</a:t>
            </a: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5123274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2429303"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مفهوم الاستراتيجية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251607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u="sng" dirty="0" smtClean="0">
                <a:latin typeface="Times New Roman" pitchFamily="18" charset="0"/>
                <a:cs typeface="Times New Roman" pitchFamily="18" charset="0"/>
              </a:rPr>
              <a:t>لذلك تشمل الاستراتيجية:</a:t>
            </a:r>
          </a:p>
          <a:p>
            <a:pPr marL="342900" indent="-342900" algn="just" rtl="1">
              <a:lnSpc>
                <a:spcPct val="150000"/>
              </a:lnSpc>
              <a:buFont typeface="Arial" pitchFamily="34" charset="0"/>
              <a:buChar char="•"/>
            </a:pPr>
            <a:r>
              <a:rPr lang="ar-EG" sz="2100" b="1" u="sng" dirty="0" smtClean="0">
                <a:latin typeface="Times New Roman" pitchFamily="18" charset="0"/>
                <a:cs typeface="Times New Roman" pitchFamily="18" charset="0"/>
              </a:rPr>
              <a:t>الأهداف:</a:t>
            </a:r>
            <a:r>
              <a:rPr lang="ar-EG" sz="2100" b="1"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ما تريد المنظمة تحقيقه.</a:t>
            </a:r>
          </a:p>
          <a:p>
            <a:pPr marL="342900" indent="-342900" algn="just" rtl="1">
              <a:lnSpc>
                <a:spcPct val="150000"/>
              </a:lnSpc>
              <a:buFont typeface="Arial" pitchFamily="34" charset="0"/>
              <a:buChar char="•"/>
            </a:pPr>
            <a:r>
              <a:rPr lang="ar-EG" sz="2100" b="1" u="sng" dirty="0" smtClean="0">
                <a:latin typeface="Times New Roman" pitchFamily="18" charset="0"/>
                <a:cs typeface="Times New Roman" pitchFamily="18" charset="0"/>
              </a:rPr>
              <a:t>الموارد:</a:t>
            </a:r>
            <a:r>
              <a:rPr lang="ar-EG" sz="2100" b="1"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الأصول والقدرات التي تمتلكها المنظمة.</a:t>
            </a:r>
          </a:p>
          <a:p>
            <a:pPr marL="342900" indent="-342900" algn="just" rtl="1">
              <a:lnSpc>
                <a:spcPct val="150000"/>
              </a:lnSpc>
              <a:buFont typeface="Arial" pitchFamily="34" charset="0"/>
              <a:buChar char="•"/>
            </a:pPr>
            <a:r>
              <a:rPr lang="ar-EG" sz="2100" b="1" u="sng" dirty="0" smtClean="0">
                <a:latin typeface="Times New Roman" pitchFamily="18" charset="0"/>
                <a:cs typeface="Times New Roman" pitchFamily="18" charset="0"/>
              </a:rPr>
              <a:t>البيئة:</a:t>
            </a:r>
            <a:r>
              <a:rPr lang="ar-EG" sz="2100" b="1"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فهم السوق والمنافسين والعوامل الخارجية الأخرى.</a:t>
            </a:r>
          </a:p>
          <a:p>
            <a:pPr marL="342900" indent="-342900" algn="just" rtl="1">
              <a:lnSpc>
                <a:spcPct val="150000"/>
              </a:lnSpc>
              <a:buFont typeface="Arial" pitchFamily="34" charset="0"/>
              <a:buChar char="•"/>
            </a:pPr>
            <a:r>
              <a:rPr lang="ar-EG" sz="2100" b="1" u="sng" dirty="0" smtClean="0">
                <a:latin typeface="Times New Roman" pitchFamily="18" charset="0"/>
                <a:cs typeface="Times New Roman" pitchFamily="18" charset="0"/>
              </a:rPr>
              <a:t>الوسائل:</a:t>
            </a:r>
            <a:r>
              <a:rPr lang="ar-EG" sz="2100" b="1"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الطرق والأساليب التي تستخدم لتنفيذ الخطة.</a:t>
            </a:r>
            <a:endParaRPr lang="en-US" sz="2100" dirty="0">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90790841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36397" y="1245907"/>
            <a:ext cx="1537600"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مراجع المقرر</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AB738525-DD8E-2E85-F385-345FF64341EB}"/>
              </a:ext>
            </a:extLst>
          </p:cNvPr>
          <p:cNvSpPr txBox="1"/>
          <p:nvPr/>
        </p:nvSpPr>
        <p:spPr>
          <a:xfrm>
            <a:off x="4964743" y="123209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4674582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05161" y="1429190"/>
            <a:ext cx="1590923"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مراجع المقرر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2345322"/>
          </a:xfrm>
          <a:prstGeom prst="rect">
            <a:avLst/>
          </a:prstGeom>
          <a:noFill/>
        </p:spPr>
        <p:txBody>
          <a:bodyPr wrap="square" rtlCol="0">
            <a:spAutoFit/>
          </a:bodyPr>
          <a:lstStyle/>
          <a:p>
            <a:pPr marL="342900" indent="-342900" algn="just">
              <a:lnSpc>
                <a:spcPct val="150000"/>
              </a:lnSpc>
              <a:buFont typeface="Wingdings" pitchFamily="2" charset="2"/>
              <a:buChar char="Ø"/>
            </a:pPr>
            <a:r>
              <a:rPr lang="en-US" sz="2000" dirty="0" smtClean="0">
                <a:latin typeface="Times New Roman" pitchFamily="18" charset="0"/>
                <a:cs typeface="Times New Roman" pitchFamily="18" charset="0"/>
              </a:rPr>
              <a:t>Online </a:t>
            </a:r>
            <a:r>
              <a:rPr lang="en-US" sz="2000" dirty="0">
                <a:latin typeface="Times New Roman" pitchFamily="18" charset="0"/>
                <a:cs typeface="Times New Roman" pitchFamily="18" charset="0"/>
              </a:rPr>
              <a:t>Advertising Strategies to Effectively Market a Business School, </a:t>
            </a:r>
            <a:r>
              <a:rPr lang="en-US" sz="2000" dirty="0" err="1">
                <a:latin typeface="Times New Roman" pitchFamily="18" charset="0"/>
                <a:cs typeface="Times New Roman" pitchFamily="18" charset="0"/>
              </a:rPr>
              <a:t>Vikram</a:t>
            </a:r>
            <a:r>
              <a:rPr lang="en-US" sz="2000" dirty="0">
                <a:latin typeface="Times New Roman" pitchFamily="18" charset="0"/>
                <a:cs typeface="Times New Roman" pitchFamily="18" charset="0"/>
              </a:rPr>
              <a:t> Kumar, </a:t>
            </a:r>
            <a:r>
              <a:rPr lang="en-US" sz="2000" dirty="0" err="1">
                <a:latin typeface="Times New Roman" pitchFamily="18" charset="0"/>
                <a:cs typeface="Times New Roman" pitchFamily="18" charset="0"/>
              </a:rPr>
              <a:t>Ramakrishnan</a:t>
            </a:r>
            <a:r>
              <a:rPr lang="en-US" sz="2000" dirty="0">
                <a:latin typeface="Times New Roman" pitchFamily="18" charset="0"/>
                <a:cs typeface="Times New Roman" pitchFamily="18" charset="0"/>
              </a:rPr>
              <a:t> Raman &amp; R </a:t>
            </a:r>
            <a:r>
              <a:rPr lang="en-US" sz="2000" dirty="0" err="1">
                <a:latin typeface="Times New Roman" pitchFamily="18" charset="0"/>
                <a:cs typeface="Times New Roman" pitchFamily="18" charset="0"/>
              </a:rPr>
              <a:t>Meenakshi</a:t>
            </a:r>
            <a:r>
              <a:rPr lang="en-US" sz="2000" dirty="0">
                <a:latin typeface="Times New Roman" pitchFamily="18" charset="0"/>
                <a:cs typeface="Times New Roman" pitchFamily="18" charset="0"/>
              </a:rPr>
              <a:t>, Symbiosis International (Deemed University) and Symbiosis Institute of Business Management, Pune, India, 2021.</a:t>
            </a:r>
          </a:p>
          <a:p>
            <a:pPr marL="342900" indent="-342900">
              <a:lnSpc>
                <a:spcPct val="150000"/>
              </a:lnSpc>
              <a:buFont typeface="Wingdings" pitchFamily="2" charset="2"/>
              <a:buChar char="Ø"/>
            </a:pPr>
            <a:r>
              <a:rPr lang="en-US" sz="2000" dirty="0" smtClean="0">
                <a:latin typeface="Times New Roman" pitchFamily="18" charset="0"/>
                <a:cs typeface="Times New Roman" pitchFamily="18" charset="0"/>
              </a:rPr>
              <a:t>Inbound </a:t>
            </a:r>
            <a:r>
              <a:rPr lang="en-US" sz="2000" dirty="0">
                <a:latin typeface="Times New Roman" pitchFamily="18" charset="0"/>
                <a:cs typeface="Times New Roman" pitchFamily="18" charset="0"/>
              </a:rPr>
              <a:t>and Outbound Marketing: The Perfect Match, Jeff </a:t>
            </a:r>
            <a:r>
              <a:rPr lang="en-US" sz="2000" dirty="0" err="1">
                <a:latin typeface="Times New Roman" pitchFamily="18" charset="0"/>
                <a:cs typeface="Times New Roman" pitchFamily="18" charset="0"/>
              </a:rPr>
              <a:t>Kalter</a:t>
            </a:r>
            <a:r>
              <a:rPr lang="en-US" sz="2000" dirty="0">
                <a:latin typeface="Times New Roman" pitchFamily="18" charset="0"/>
                <a:cs typeface="Times New Roman" pitchFamily="18" charset="0"/>
              </a:rPr>
              <a:t>, 2022.</a:t>
            </a: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40359030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14D038C8-08F4-4977-8055-E85F46D93886}"/>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aca13214-df29-4e3c-a050-857c0bf7bd8e"/>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720</TotalTime>
  <Words>1475</Words>
  <Application>Microsoft Office PowerPoint</Application>
  <PresentationFormat>Custom</PresentationFormat>
  <Paragraphs>284</Paragraphs>
  <Slides>35</Slides>
  <Notes>27</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63</cp:revision>
  <dcterms:created xsi:type="dcterms:W3CDTF">2023-04-29T09:08:00Z</dcterms:created>
  <dcterms:modified xsi:type="dcterms:W3CDTF">2026-09-08T14:54:01Z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