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350" r:id="rId2"/>
    <p:sldId id="276" r:id="rId3"/>
    <p:sldId id="391" r:id="rId4"/>
    <p:sldId id="395" r:id="rId5"/>
    <p:sldId id="437" r:id="rId6"/>
    <p:sldId id="390" r:id="rId7"/>
    <p:sldId id="396" r:id="rId8"/>
    <p:sldId id="397" r:id="rId9"/>
    <p:sldId id="400" r:id="rId10"/>
    <p:sldId id="398" r:id="rId11"/>
    <p:sldId id="399" r:id="rId12"/>
    <p:sldId id="401" r:id="rId13"/>
    <p:sldId id="402" r:id="rId14"/>
    <p:sldId id="403" r:id="rId15"/>
    <p:sldId id="404" r:id="rId16"/>
    <p:sldId id="405" r:id="rId17"/>
    <p:sldId id="438" r:id="rId18"/>
    <p:sldId id="406" r:id="rId19"/>
    <p:sldId id="407" r:id="rId20"/>
    <p:sldId id="408" r:id="rId21"/>
    <p:sldId id="439" r:id="rId22"/>
    <p:sldId id="409" r:id="rId23"/>
    <p:sldId id="410" r:id="rId24"/>
    <p:sldId id="411" r:id="rId25"/>
    <p:sldId id="412" r:id="rId26"/>
    <p:sldId id="413" r:id="rId27"/>
    <p:sldId id="415" r:id="rId28"/>
    <p:sldId id="414" r:id="rId29"/>
    <p:sldId id="416" r:id="rId30"/>
    <p:sldId id="417" r:id="rId31"/>
    <p:sldId id="418" r:id="rId32"/>
    <p:sldId id="419" r:id="rId33"/>
    <p:sldId id="420" r:id="rId34"/>
    <p:sldId id="421" r:id="rId35"/>
    <p:sldId id="422" r:id="rId36"/>
    <p:sldId id="423" r:id="rId37"/>
    <p:sldId id="424" r:id="rId38"/>
    <p:sldId id="425" r:id="rId39"/>
    <p:sldId id="426" r:id="rId40"/>
    <p:sldId id="427" r:id="rId41"/>
    <p:sldId id="428" r:id="rId42"/>
    <p:sldId id="429" r:id="rId43"/>
    <p:sldId id="430" r:id="rId44"/>
    <p:sldId id="431" r:id="rId45"/>
    <p:sldId id="432" r:id="rId46"/>
    <p:sldId id="433" r:id="rId47"/>
    <p:sldId id="434" r:id="rId48"/>
    <p:sldId id="435" r:id="rId49"/>
    <p:sldId id="436"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50"/>
            <p14:sldId id="276"/>
            <p14:sldId id="391"/>
            <p14:sldId id="395"/>
            <p14:sldId id="437"/>
            <p14:sldId id="390"/>
            <p14:sldId id="396"/>
            <p14:sldId id="397"/>
            <p14:sldId id="400"/>
            <p14:sldId id="398"/>
            <p14:sldId id="399"/>
            <p14:sldId id="401"/>
            <p14:sldId id="402"/>
            <p14:sldId id="403"/>
            <p14:sldId id="404"/>
            <p14:sldId id="405"/>
            <p14:sldId id="438"/>
            <p14:sldId id="406"/>
            <p14:sldId id="407"/>
            <p14:sldId id="408"/>
            <p14:sldId id="439"/>
            <p14:sldId id="409"/>
            <p14:sldId id="410"/>
            <p14:sldId id="411"/>
            <p14:sldId id="412"/>
            <p14:sldId id="413"/>
            <p14:sldId id="415"/>
            <p14:sldId id="414"/>
            <p14:sldId id="416"/>
            <p14:sldId id="417"/>
            <p14:sldId id="418"/>
            <p14:sldId id="419"/>
            <p14:sldId id="420"/>
            <p14:sldId id="421"/>
            <p14:sldId id="422"/>
            <p14:sldId id="423"/>
            <p14:sldId id="424"/>
            <p14:sldId id="425"/>
            <p14:sldId id="426"/>
            <p14:sldId id="427"/>
            <p14:sldId id="428"/>
            <p14:sldId id="429"/>
            <p14:sldId id="430"/>
            <p14:sldId id="431"/>
            <p14:sldId id="432"/>
            <p14:sldId id="433"/>
            <p14:sldId id="434"/>
            <p14:sldId id="435"/>
            <p14:sldId id="43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80" d="100"/>
          <a:sy n="80" d="100"/>
        </p:scale>
        <p:origin x="75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50</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11/2/2023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11.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660265"/>
            <a:ext cx="5427067" cy="1446550"/>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Advanced Project Management </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186992" y="4184854"/>
            <a:ext cx="6945343" cy="1728733"/>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latin typeface="Times New Roman" panose="02020603050405020304" pitchFamily="18" charset="0"/>
              <a:cs typeface="Times New Roman" panose="02020603050405020304" pitchFamily="18" charset="0"/>
            </a:endParaRPr>
          </a:p>
          <a:p>
            <a:pPr algn="ctr"/>
            <a:endParaRPr lang="en-US" sz="2800" b="1" dirty="0">
              <a:solidFill>
                <a:schemeClr val="tx1"/>
              </a:solidFill>
              <a:latin typeface="Times New Roman" panose="02020603050405020304" pitchFamily="18" charset="0"/>
              <a:cs typeface="Times New Roman" panose="02020603050405020304" pitchFamily="18" charset="0"/>
            </a:endParaRPr>
          </a:p>
          <a:p>
            <a:pPr algn="ctr"/>
            <a:r>
              <a:rPr lang="en-US" sz="2800" b="1" dirty="0">
                <a:solidFill>
                  <a:schemeClr val="tx1"/>
                </a:solidFill>
                <a:latin typeface="Times New Roman" panose="02020603050405020304" pitchFamily="18" charset="0"/>
                <a:cs typeface="Times New Roman" panose="02020603050405020304" pitchFamily="18" charset="0"/>
              </a:rPr>
              <a:t>PMG 506</a:t>
            </a:r>
          </a:p>
          <a:p>
            <a:pPr algn="ctr"/>
            <a:r>
              <a:rPr lang="en-US" sz="2800" b="1" dirty="0">
                <a:solidFill>
                  <a:schemeClr val="tx1"/>
                </a:solidFill>
                <a:latin typeface="Times New Roman" panose="02020603050405020304" pitchFamily="18" charset="0"/>
                <a:cs typeface="Times New Roman" panose="02020603050405020304" pitchFamily="18" charset="0"/>
              </a:rPr>
              <a:t>Lecture 5</a:t>
            </a:r>
          </a:p>
          <a:p>
            <a:pPr algn="ctr"/>
            <a:r>
              <a:rPr lang="en-US" sz="2800" b="1" dirty="0">
                <a:solidFill>
                  <a:schemeClr val="tx1"/>
                </a:solidFill>
                <a:latin typeface="Times New Roman" panose="02020603050405020304" pitchFamily="18" charset="0"/>
                <a:cs typeface="Times New Roman" panose="02020603050405020304" pitchFamily="18" charset="0"/>
              </a:rPr>
              <a:t>The Project in the Organizational   </a:t>
            </a:r>
          </a:p>
          <a:p>
            <a:pPr algn="ctr"/>
            <a:r>
              <a:rPr lang="en-US" sz="2800" b="1" dirty="0">
                <a:solidFill>
                  <a:schemeClr val="tx1"/>
                </a:solidFill>
                <a:latin typeface="Times New Roman" panose="02020603050405020304" pitchFamily="18" charset="0"/>
                <a:cs typeface="Times New Roman" panose="02020603050405020304" pitchFamily="18" charset="0"/>
              </a:rPr>
              <a:t> Structure</a:t>
            </a:r>
          </a:p>
          <a:p>
            <a:pPr algn="ctr"/>
            <a:endParaRPr lang="en-US" sz="2800" b="1" dirty="0">
              <a:solidFill>
                <a:schemeClr val="tx1"/>
              </a:solidFill>
              <a:latin typeface="Times New Roman" panose="02020603050405020304" pitchFamily="18" charset="0"/>
              <a:cs typeface="Times New Roman" panose="02020603050405020304" pitchFamily="18" charset="0"/>
            </a:endParaRPr>
          </a:p>
          <a:p>
            <a:pPr algn="ctr"/>
            <a:endParaRPr lang="en-US" sz="2800" b="1" dirty="0">
              <a:solidFill>
                <a:schemeClr val="tx1"/>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181601"/>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4029489863"/>
      </p:ext>
    </p:extLst>
  </p:cSld>
  <p:clrMapOvr>
    <a:masterClrMapping/>
  </p:clrMapOvr>
  <mc:AlternateContent xmlns:mc="http://schemas.openxmlformats.org/markup-compatibility/2006" xmlns:p14="http://schemas.microsoft.com/office/powerpoint/2010/main">
    <mc:Choice Requires="p14">
      <p:transition spd="slow" p14:dur="2000" advTm="13305"/>
    </mc:Choice>
    <mc:Fallback xmlns="">
      <p:transition spd="slow" advTm="1330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2242" y="1589003"/>
            <a:ext cx="10806169" cy="49108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693513" y="1880260"/>
            <a:ext cx="10895735" cy="461665"/>
          </a:xfrm>
          <a:prstGeom prst="rect">
            <a:avLst/>
          </a:prstGeom>
          <a:noFill/>
        </p:spPr>
        <p:txBody>
          <a:bodyPr wrap="square">
            <a:spAutoFit/>
          </a:bodyPr>
          <a:lstStyle/>
          <a:p>
            <a:pPr algn="ctr"/>
            <a:r>
              <a:rPr lang="en-US" sz="2400" b="1" dirty="0">
                <a:latin typeface="Tajawal Medium" panose="00000600000000000000" pitchFamily="2" charset="-78"/>
                <a:cs typeface="Tajawal Medium" panose="00000600000000000000" pitchFamily="2" charset="-78"/>
              </a:rPr>
              <a:t>The Project in the Organizational Structure</a:t>
            </a:r>
          </a:p>
        </p:txBody>
      </p:sp>
      <p:pic>
        <p:nvPicPr>
          <p:cNvPr id="1028" name="Picture 4" descr="9 Project Management Challenges and How to Overcome Them Effectively  [UPDATED] - Rindle Blog">
            <a:extLst>
              <a:ext uri="{FF2B5EF4-FFF2-40B4-BE49-F238E27FC236}">
                <a16:creationId xmlns:a16="http://schemas.microsoft.com/office/drawing/2014/main" id="{2AA834C7-EF1C-9167-D73C-76FE2214BE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6881" y="2699988"/>
            <a:ext cx="6372225" cy="3441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05127" y="1880260"/>
            <a:ext cx="10895735" cy="5663089"/>
          </a:xfrm>
          <a:prstGeom prst="rect">
            <a:avLst/>
          </a:prstGeom>
          <a:noFill/>
        </p:spPr>
        <p:txBody>
          <a:bodyPr wrap="square">
            <a:spAutoFit/>
          </a:bodyPr>
          <a:lstStyle/>
          <a:p>
            <a:pPr algn="ctr"/>
            <a:r>
              <a:rPr lang="en-US" sz="2800" b="1" dirty="0"/>
              <a:t>The Project in the Organizational Structure</a:t>
            </a:r>
          </a:p>
          <a:p>
            <a:pPr algn="ctr"/>
            <a:endParaRPr lang="en-GB" sz="2800" dirty="0">
              <a:cs typeface="Tajawal Medium" panose="00000600000000000000"/>
            </a:endParaRPr>
          </a:p>
          <a:p>
            <a:pPr algn="ctr"/>
            <a:r>
              <a:rPr lang="en-GB" sz="2800" dirty="0">
                <a:cs typeface="Tajawal Medium" panose="00000600000000000000"/>
              </a:rPr>
              <a:t>A firm may organize by major subsidiaries at the top level; the subsidiaries organize by product groups; and the product groups organize into customer divisions. These, in turn, may be split into functional departments that are further broken down into production process sections, which are set up as three-shift operating units.</a:t>
            </a:r>
          </a:p>
          <a:p>
            <a:pPr algn="ctr"/>
            <a:r>
              <a:rPr lang="en-GB" sz="2800" dirty="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Tree>
    <p:extLst>
      <p:ext uri="{BB962C8B-B14F-4D97-AF65-F5344CB8AC3E}">
        <p14:creationId xmlns:p14="http://schemas.microsoft.com/office/powerpoint/2010/main" val="18459902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05127" y="1880260"/>
            <a:ext cx="10724873" cy="6401753"/>
          </a:xfrm>
          <a:prstGeom prst="rect">
            <a:avLst/>
          </a:prstGeom>
          <a:noFill/>
        </p:spPr>
        <p:txBody>
          <a:bodyPr wrap="square">
            <a:spAutoFit/>
          </a:bodyPr>
          <a:lstStyle/>
          <a:p>
            <a:pPr algn="ctr"/>
            <a:r>
              <a:rPr lang="en-US" sz="2800" b="1" dirty="0"/>
              <a:t>The Project in the Organizational Structure</a:t>
            </a:r>
          </a:p>
          <a:p>
            <a:pPr algn="ctr"/>
            <a:endParaRPr lang="en-GB" sz="2800" dirty="0"/>
          </a:p>
          <a:p>
            <a:pPr algn="ctr"/>
            <a:r>
              <a:rPr lang="en-GB" sz="2400" dirty="0">
                <a:cs typeface="Tajawal Medium" panose="00000600000000000000"/>
              </a:rPr>
              <a:t>In the past decade or so, a new kind of organization structure has appeared in growing numbers—the project organization, “enterprise project management” also known as “managing organizations by projects,” the “project-oriented firm,” and other names. Such organizations have been described as applying “project management practices and tools across an enterprise”.  A great many firms, both software and non-software firms alike, have now adopted a system whereby their traditional business is carried out in the traditional way, but anything that represents a change is carried out as a project. </a:t>
            </a:r>
            <a:endParaRPr lang="en-US" sz="2400" dirty="0">
              <a:cs typeface="Tajawal Medium" panose="00000600000000000000"/>
            </a:endParaRPr>
          </a:p>
          <a:p>
            <a:pPr algn="ctr"/>
            <a:endParaRPr lang="en-GB" sz="2400" b="1" dirty="0"/>
          </a:p>
          <a:p>
            <a:endParaRPr lang="en-GB" sz="2400" b="1" dirty="0"/>
          </a:p>
          <a:p>
            <a:endParaRPr lang="en-GB" sz="2400" b="1" dirty="0"/>
          </a:p>
          <a:p>
            <a:endParaRPr lang="en-GB" sz="2400" b="1" dirty="0"/>
          </a:p>
          <a:p>
            <a:endParaRPr lang="en-GB" sz="2400" b="1" dirty="0"/>
          </a:p>
          <a:p>
            <a:endParaRPr lang="en-GB" sz="2400" b="1" dirty="0"/>
          </a:p>
          <a:p>
            <a:endParaRPr lang="en-GB" dirty="0"/>
          </a:p>
        </p:txBody>
      </p:sp>
    </p:spTree>
    <p:extLst>
      <p:ext uri="{BB962C8B-B14F-4D97-AF65-F5344CB8AC3E}">
        <p14:creationId xmlns:p14="http://schemas.microsoft.com/office/powerpoint/2010/main" val="2278014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E7EFC7B-CB9A-2C1C-84CE-37191A8A8106}"/>
              </a:ext>
            </a:extLst>
          </p:cNvPr>
          <p:cNvSpPr>
            <a:spLocks noGrp="1"/>
          </p:cNvSpPr>
          <p:nvPr>
            <p:ph type="pic" sz="quarter" idx="11"/>
          </p:nvPr>
        </p:nvSpPr>
        <p:spPr/>
      </p:sp>
      <p:pic>
        <p:nvPicPr>
          <p:cNvPr id="4" name="Picture 3">
            <a:extLst>
              <a:ext uri="{FF2B5EF4-FFF2-40B4-BE49-F238E27FC236}">
                <a16:creationId xmlns:a16="http://schemas.microsoft.com/office/drawing/2014/main" id="{1806D21B-2ED5-3149-5C50-4064441607F2}"/>
              </a:ext>
            </a:extLst>
          </p:cNvPr>
          <p:cNvPicPr>
            <a:picLocks noChangeAspect="1"/>
          </p:cNvPicPr>
          <p:nvPr/>
        </p:nvPicPr>
        <p:blipFill rotWithShape="1">
          <a:blip r:embed="rId2"/>
          <a:srcRect l="56111" t="34321" r="9722" b="27654"/>
          <a:stretch/>
        </p:blipFill>
        <p:spPr>
          <a:xfrm>
            <a:off x="0" y="0"/>
            <a:ext cx="12192000" cy="6858000"/>
          </a:xfrm>
          <a:prstGeom prst="rect">
            <a:avLst/>
          </a:prstGeom>
        </p:spPr>
      </p:pic>
    </p:spTree>
    <p:extLst>
      <p:ext uri="{BB962C8B-B14F-4D97-AF65-F5344CB8AC3E}">
        <p14:creationId xmlns:p14="http://schemas.microsoft.com/office/powerpoint/2010/main" val="866581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3816429"/>
          </a:xfrm>
          <a:prstGeom prst="rect">
            <a:avLst/>
          </a:prstGeom>
          <a:noFill/>
        </p:spPr>
        <p:txBody>
          <a:bodyPr wrap="square">
            <a:spAutoFit/>
          </a:bodyPr>
          <a:lstStyle/>
          <a:p>
            <a:pPr algn="ctr"/>
            <a:r>
              <a:rPr lang="en-US" sz="2800" b="1" dirty="0"/>
              <a:t>The Project in the Organizational Structure</a:t>
            </a:r>
          </a:p>
          <a:p>
            <a:pPr algn="ctr"/>
            <a:endParaRPr lang="en-GB" sz="2800" b="1" dirty="0"/>
          </a:p>
          <a:p>
            <a:r>
              <a:rPr lang="en-GB" sz="2800" dirty="0"/>
              <a:t>There are many reasons for the rapid growth of project-oriented organizations, but most of them can be subsumed in four general areas:</a:t>
            </a:r>
          </a:p>
          <a:p>
            <a:r>
              <a:rPr lang="en-GB" sz="2800" dirty="0"/>
              <a:t> </a:t>
            </a:r>
          </a:p>
          <a:p>
            <a:r>
              <a:rPr lang="en-GB" sz="2800" b="1" dirty="0"/>
              <a:t>First</a:t>
            </a:r>
            <a:r>
              <a:rPr lang="en-GB" sz="2800" dirty="0"/>
              <a:t>, speed and market responsiveness have become absolute requirements for successful competition.</a:t>
            </a:r>
          </a:p>
          <a:p>
            <a:endParaRPr lang="en-GB" sz="2800" b="1" dirty="0"/>
          </a:p>
          <a:p>
            <a:endParaRPr lang="en-GB" dirty="0"/>
          </a:p>
        </p:txBody>
      </p:sp>
    </p:spTree>
    <p:extLst>
      <p:ext uri="{BB962C8B-B14F-4D97-AF65-F5344CB8AC3E}">
        <p14:creationId xmlns:p14="http://schemas.microsoft.com/office/powerpoint/2010/main" val="15508567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678204"/>
          </a:xfrm>
          <a:prstGeom prst="rect">
            <a:avLst/>
          </a:prstGeom>
          <a:noFill/>
        </p:spPr>
        <p:txBody>
          <a:bodyPr wrap="square">
            <a:spAutoFit/>
          </a:bodyPr>
          <a:lstStyle/>
          <a:p>
            <a:pPr algn="ctr"/>
            <a:r>
              <a:rPr lang="en-US" sz="2800" b="1" dirty="0"/>
              <a:t>The Project in the Organizational Structure</a:t>
            </a:r>
          </a:p>
          <a:p>
            <a:pPr algn="ctr"/>
            <a:endParaRPr lang="en-GB" sz="2800" b="1" dirty="0"/>
          </a:p>
          <a:p>
            <a:r>
              <a:rPr lang="en-GB" sz="2800" b="1" dirty="0"/>
              <a:t>Second</a:t>
            </a:r>
            <a:r>
              <a:rPr lang="en-GB" sz="2800" dirty="0"/>
              <a:t>, the development of new products, processes, or services regularly requires inputs from diverse areas of specialized knowledge.</a:t>
            </a:r>
          </a:p>
          <a:p>
            <a:r>
              <a:rPr lang="en-GB" sz="2800" dirty="0">
                <a:cs typeface="Tajawal Medium" panose="00000600000000000000"/>
              </a:rPr>
              <a:t>T</a:t>
            </a:r>
            <a:r>
              <a:rPr lang="en-GB" sz="2800" dirty="0"/>
              <a:t>hird, the rapid expansion of technological possibilities in almost every area of enterprise tends to destabilize the structure of organizations.</a:t>
            </a:r>
          </a:p>
          <a:p>
            <a:r>
              <a:rPr lang="en-GB" sz="2800" b="1" dirty="0">
                <a:cs typeface="Tajawal Medium" panose="00000600000000000000"/>
              </a:rPr>
              <a:t>F</a:t>
            </a:r>
            <a:r>
              <a:rPr lang="en-GB" sz="2800" b="1" dirty="0"/>
              <a:t>inally</a:t>
            </a:r>
            <a:r>
              <a:rPr lang="en-GB" sz="2800" dirty="0"/>
              <a:t>, majority of senior managers rarely feel much confidence in their understanding of and control over a great many of the activities going on in their organizations.</a:t>
            </a:r>
          </a:p>
          <a:p>
            <a:endParaRPr lang="en-GB" sz="2800" b="1" dirty="0"/>
          </a:p>
          <a:p>
            <a:endParaRPr lang="en-GB" dirty="0"/>
          </a:p>
        </p:txBody>
      </p:sp>
    </p:spTree>
    <p:extLst>
      <p:ext uri="{BB962C8B-B14F-4D97-AF65-F5344CB8AC3E}">
        <p14:creationId xmlns:p14="http://schemas.microsoft.com/office/powerpoint/2010/main" val="29613483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3816429"/>
          </a:xfrm>
          <a:prstGeom prst="rect">
            <a:avLst/>
          </a:prstGeom>
          <a:noFill/>
        </p:spPr>
        <p:txBody>
          <a:bodyPr wrap="square">
            <a:spAutoFit/>
          </a:bodyPr>
          <a:lstStyle/>
          <a:p>
            <a:pPr algn="ctr"/>
            <a:r>
              <a:rPr lang="en-US" sz="2800" b="1" dirty="0"/>
              <a:t>5.1 THE PROJECT AS PART OF THE FUNCTIONAL ORGANIZATION</a:t>
            </a:r>
          </a:p>
          <a:p>
            <a:pPr algn="ctr"/>
            <a:endParaRPr lang="en-GB" sz="2800" b="1" dirty="0"/>
          </a:p>
          <a:p>
            <a:r>
              <a:rPr lang="en-GB" sz="2800" dirty="0"/>
              <a:t>As one alternative for giving the project a “home,” we can make it a part of one of the functional divisions of the firm.</a:t>
            </a:r>
          </a:p>
          <a:p>
            <a:r>
              <a:rPr lang="en-GB" sz="2800" dirty="0"/>
              <a:t>For functionally organized projects, the project is assigned to the functional unit that has the most interest in ensuring its success or can be most helpful in implementing it. </a:t>
            </a:r>
          </a:p>
          <a:p>
            <a:endParaRPr lang="en-GB" sz="2800" b="1" dirty="0"/>
          </a:p>
          <a:p>
            <a:endParaRPr lang="en-GB" dirty="0"/>
          </a:p>
        </p:txBody>
      </p:sp>
    </p:spTree>
    <p:extLst>
      <p:ext uri="{BB962C8B-B14F-4D97-AF65-F5344CB8AC3E}">
        <p14:creationId xmlns:p14="http://schemas.microsoft.com/office/powerpoint/2010/main" val="38508387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1950" y="1685495"/>
            <a:ext cx="10918050" cy="49888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247317"/>
          </a:xfrm>
          <a:prstGeom prst="rect">
            <a:avLst/>
          </a:prstGeom>
          <a:noFill/>
        </p:spPr>
        <p:txBody>
          <a:bodyPr wrap="square">
            <a:spAutoFit/>
          </a:bodyPr>
          <a:lstStyle/>
          <a:p>
            <a:pPr algn="ctr"/>
            <a:r>
              <a:rPr lang="en-US" sz="2800" b="1" dirty="0"/>
              <a:t>5.1 THE PROJECT AS PART OF THE FUNCTIONAL ORGANIZATION</a:t>
            </a:r>
          </a:p>
          <a:p>
            <a:endParaRPr lang="en-GB" sz="2800" dirty="0"/>
          </a:p>
          <a:p>
            <a:r>
              <a:rPr lang="en-GB" sz="2800" dirty="0"/>
              <a:t>The major advantages are:</a:t>
            </a:r>
          </a:p>
          <a:p>
            <a:endParaRPr lang="en-GB" sz="2800" dirty="0"/>
          </a:p>
          <a:p>
            <a:pPr marL="342900" indent="-342900">
              <a:buAutoNum type="arabicPeriod"/>
            </a:pPr>
            <a:r>
              <a:rPr lang="en-GB" sz="2800" dirty="0"/>
              <a:t>There is maximum flexibility in the use of staff.</a:t>
            </a:r>
          </a:p>
          <a:p>
            <a:pPr marL="342900" indent="-342900">
              <a:buAutoNum type="arabicPeriod"/>
            </a:pPr>
            <a:r>
              <a:rPr lang="en-GB" sz="2800" dirty="0">
                <a:cs typeface="Tajawal Medium" panose="00000600000000000000"/>
              </a:rPr>
              <a:t>I</a:t>
            </a:r>
            <a:r>
              <a:rPr lang="en-GB" sz="2800" dirty="0"/>
              <a:t>ndividual experts can be utilized by many different projects.</a:t>
            </a:r>
          </a:p>
          <a:p>
            <a:pPr marL="342900" indent="-342900">
              <a:buAutoNum type="arabicPeriod"/>
            </a:pPr>
            <a:r>
              <a:rPr lang="en-GB" sz="2800" dirty="0"/>
              <a:t>Specialists in the division can be grouped to share knowledge and experience.</a:t>
            </a:r>
          </a:p>
          <a:p>
            <a:endParaRPr lang="en-GB" sz="2800" b="1" dirty="0"/>
          </a:p>
          <a:p>
            <a:endParaRPr lang="en-GB" dirty="0"/>
          </a:p>
        </p:txBody>
      </p:sp>
    </p:spTree>
    <p:extLst>
      <p:ext uri="{BB962C8B-B14F-4D97-AF65-F5344CB8AC3E}">
        <p14:creationId xmlns:p14="http://schemas.microsoft.com/office/powerpoint/2010/main" val="37460371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1950" y="1685495"/>
            <a:ext cx="10918050" cy="49888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3816429"/>
          </a:xfrm>
          <a:prstGeom prst="rect">
            <a:avLst/>
          </a:prstGeom>
          <a:noFill/>
        </p:spPr>
        <p:txBody>
          <a:bodyPr wrap="square">
            <a:spAutoFit/>
          </a:bodyPr>
          <a:lstStyle/>
          <a:p>
            <a:pPr algn="ctr"/>
            <a:r>
              <a:rPr lang="en-US" sz="2800" b="1" dirty="0"/>
              <a:t>5.1 THE PROJECT AS PART OF THE FUNCTIONAL ORGANIZATION</a:t>
            </a:r>
          </a:p>
          <a:p>
            <a:pPr marL="342900" indent="-342900">
              <a:buAutoNum type="arabicPeriod"/>
            </a:pPr>
            <a:endParaRPr lang="en-GB" sz="2800" dirty="0"/>
          </a:p>
          <a:p>
            <a:r>
              <a:rPr lang="en-GB" sz="2800" dirty="0"/>
              <a:t>4- The functional division also serves as a base of technological continuity when individuals choose to leave the project, and even the parent firm.</a:t>
            </a:r>
          </a:p>
          <a:p>
            <a:r>
              <a:rPr lang="en-GB" sz="2800" dirty="0">
                <a:cs typeface="Tajawal Medium" panose="00000600000000000000"/>
              </a:rPr>
              <a:t>5- The functional division contains the normal path of advancement for individuals whose expertise is in the functional area.</a:t>
            </a:r>
          </a:p>
          <a:p>
            <a:endParaRPr lang="en-GB" sz="2800" b="1" dirty="0"/>
          </a:p>
          <a:p>
            <a:endParaRPr lang="en-GB" dirty="0"/>
          </a:p>
        </p:txBody>
      </p:sp>
    </p:spTree>
    <p:extLst>
      <p:ext uri="{BB962C8B-B14F-4D97-AF65-F5344CB8AC3E}">
        <p14:creationId xmlns:p14="http://schemas.microsoft.com/office/powerpoint/2010/main" val="42797323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3970318"/>
          </a:xfrm>
          <a:prstGeom prst="rect">
            <a:avLst/>
          </a:prstGeom>
          <a:noFill/>
        </p:spPr>
        <p:txBody>
          <a:bodyPr wrap="square">
            <a:spAutoFit/>
          </a:bodyPr>
          <a:lstStyle/>
          <a:p>
            <a:pPr algn="ctr"/>
            <a:r>
              <a:rPr lang="en-US" sz="2800" b="1" dirty="0"/>
              <a:t>5.1 THE PROJECT AS PART OF THE FUNCTIONAL ORGANIZATION</a:t>
            </a:r>
          </a:p>
          <a:p>
            <a:endParaRPr lang="en-GB" sz="2800" dirty="0"/>
          </a:p>
          <a:p>
            <a:r>
              <a:rPr lang="en-GB" sz="2800" dirty="0"/>
              <a:t>The disadvantages are:</a:t>
            </a:r>
          </a:p>
          <a:p>
            <a:endParaRPr lang="en-GB" sz="2800" dirty="0"/>
          </a:p>
          <a:p>
            <a:pPr marL="342900" indent="-342900">
              <a:buAutoNum type="arabicPeriod"/>
            </a:pPr>
            <a:r>
              <a:rPr lang="en-GB" sz="2800" dirty="0"/>
              <a:t>The client is not the focus of activity and concern. </a:t>
            </a:r>
          </a:p>
          <a:p>
            <a:pPr marL="342900" indent="-342900">
              <a:buAutoNum type="arabicPeriod"/>
            </a:pPr>
            <a:r>
              <a:rPr lang="en-GB" sz="2800" dirty="0"/>
              <a:t>The functional division tends to be oriented toward the activities particular to its function. </a:t>
            </a:r>
          </a:p>
          <a:p>
            <a:pPr marL="342900" indent="-342900">
              <a:buAutoNum type="arabicPeriod"/>
            </a:pPr>
            <a:r>
              <a:rPr lang="en-GB" sz="2800" dirty="0"/>
              <a:t>No individual is given full responsibility for the project. </a:t>
            </a:r>
          </a:p>
          <a:p>
            <a:r>
              <a:rPr lang="en-GB" sz="2800" dirty="0"/>
              <a:t>    </a:t>
            </a:r>
            <a:endParaRPr lang="en-GB" dirty="0"/>
          </a:p>
        </p:txBody>
      </p:sp>
    </p:spTree>
    <p:extLst>
      <p:ext uri="{BB962C8B-B14F-4D97-AF65-F5344CB8AC3E}">
        <p14:creationId xmlns:p14="http://schemas.microsoft.com/office/powerpoint/2010/main" val="24216187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3816429"/>
          </a:xfrm>
          <a:prstGeom prst="rect">
            <a:avLst/>
          </a:prstGeom>
          <a:noFill/>
        </p:spPr>
        <p:txBody>
          <a:bodyPr wrap="square">
            <a:spAutoFit/>
          </a:bodyPr>
          <a:lstStyle/>
          <a:p>
            <a:pPr algn="ctr"/>
            <a:r>
              <a:rPr lang="en-US" sz="2800" b="1" dirty="0"/>
              <a:t>5.1 THE PROJECT AS PART OF THE FUNCTIONAL ORGANIZATION</a:t>
            </a:r>
          </a:p>
          <a:p>
            <a:endParaRPr lang="en-GB" sz="2800" dirty="0"/>
          </a:p>
          <a:p>
            <a:r>
              <a:rPr lang="en-GB" sz="2800" dirty="0"/>
              <a:t>4- Lack of coordinated effort tend to make response to client needs slow and arduous.</a:t>
            </a:r>
          </a:p>
          <a:p>
            <a:r>
              <a:rPr lang="en-GB" sz="2800" dirty="0"/>
              <a:t>5- There is a tendency to suboptimize the project. </a:t>
            </a:r>
          </a:p>
          <a:p>
            <a:r>
              <a:rPr lang="en-GB" sz="2800" dirty="0"/>
              <a:t>6- The motivation of people assigned to the project tends to be weak. </a:t>
            </a:r>
          </a:p>
          <a:p>
            <a:r>
              <a:rPr lang="en-GB" sz="2800" dirty="0"/>
              <a:t>7- Organizational arrangement does not facilitate a holistic approach to the project.</a:t>
            </a:r>
            <a:endParaRPr lang="en-GB" sz="2800" b="1" dirty="0"/>
          </a:p>
          <a:p>
            <a:endParaRPr lang="en-GB" dirty="0"/>
          </a:p>
        </p:txBody>
      </p:sp>
    </p:spTree>
    <p:extLst>
      <p:ext uri="{BB962C8B-B14F-4D97-AF65-F5344CB8AC3E}">
        <p14:creationId xmlns:p14="http://schemas.microsoft.com/office/powerpoint/2010/main" val="22472993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539704"/>
          </a:xfrm>
          <a:prstGeom prst="rect">
            <a:avLst/>
          </a:prstGeom>
          <a:noFill/>
        </p:spPr>
        <p:txBody>
          <a:bodyPr wrap="square">
            <a:spAutoFit/>
          </a:bodyPr>
          <a:lstStyle/>
          <a:p>
            <a:pPr algn="ctr"/>
            <a:r>
              <a:rPr lang="en-US" sz="2800" b="1" dirty="0"/>
              <a:t>5.2 PURE PROJECT ORGANIZATION </a:t>
            </a:r>
          </a:p>
          <a:p>
            <a:endParaRPr lang="en-GB" sz="2700" dirty="0"/>
          </a:p>
          <a:p>
            <a:r>
              <a:rPr lang="en-GB" sz="2700" dirty="0"/>
              <a:t>The project is separated from the rest of the parent system. It becomes a self-contained unit with its own technical staff, its own administration, tied to the parent firm by the tenuous strands of periodic progress reports and oversight. </a:t>
            </a:r>
          </a:p>
          <a:p>
            <a:r>
              <a:rPr lang="en-GB" sz="2700" dirty="0"/>
              <a:t>The advantages are:</a:t>
            </a:r>
          </a:p>
          <a:p>
            <a:pPr marL="342900" indent="-342900">
              <a:buAutoNum type="arabicPeriod"/>
            </a:pPr>
            <a:r>
              <a:rPr lang="en-GB" sz="2700" dirty="0"/>
              <a:t>The project manager has full line authority over the project. </a:t>
            </a:r>
          </a:p>
          <a:p>
            <a:pPr marL="342900" indent="-342900">
              <a:buAutoNum type="arabicPeriod"/>
            </a:pPr>
            <a:r>
              <a:rPr lang="en-GB" sz="2700" dirty="0"/>
              <a:t>All members of the project work force are directly responsible to the PM.</a:t>
            </a:r>
          </a:p>
          <a:p>
            <a:endParaRPr lang="en-GB" dirty="0"/>
          </a:p>
        </p:txBody>
      </p:sp>
    </p:spTree>
    <p:extLst>
      <p:ext uri="{BB962C8B-B14F-4D97-AF65-F5344CB8AC3E}">
        <p14:creationId xmlns:p14="http://schemas.microsoft.com/office/powerpoint/2010/main" val="2343809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693593"/>
          </a:xfrm>
          <a:prstGeom prst="rect">
            <a:avLst/>
          </a:prstGeom>
          <a:noFill/>
        </p:spPr>
        <p:txBody>
          <a:bodyPr wrap="square">
            <a:spAutoFit/>
          </a:bodyPr>
          <a:lstStyle/>
          <a:p>
            <a:pPr algn="ctr"/>
            <a:r>
              <a:rPr lang="en-US" sz="2800" b="1" dirty="0"/>
              <a:t>5.2 PURE PROJECT ORGANIZATION </a:t>
            </a:r>
          </a:p>
          <a:p>
            <a:pPr algn="ctr"/>
            <a:endParaRPr lang="en-US" sz="2800" b="1" dirty="0"/>
          </a:p>
          <a:p>
            <a:r>
              <a:rPr lang="en-GB" sz="2500" dirty="0"/>
              <a:t>3- Shortened communication lines result in faster communications with fewer failures.</a:t>
            </a:r>
          </a:p>
          <a:p>
            <a:r>
              <a:rPr lang="en-GB" sz="2500" dirty="0"/>
              <a:t>4- The pure project organization can maintain a more or less permanent cadre of experts who develop considerable skill in specific technologies.</a:t>
            </a:r>
          </a:p>
          <a:p>
            <a:r>
              <a:rPr lang="en-GB" sz="2500" dirty="0"/>
              <a:t>5. The project team that has a strong and separate identity of its own tends to develop a </a:t>
            </a:r>
          </a:p>
          <a:p>
            <a:r>
              <a:rPr lang="en-GB" sz="2500" dirty="0"/>
              <a:t>       high level of commitment from its members. </a:t>
            </a:r>
          </a:p>
          <a:p>
            <a:r>
              <a:rPr lang="en-GB" sz="2500" dirty="0"/>
              <a:t>6.   The ability to make swift decisions is greatly enhanced. </a:t>
            </a:r>
          </a:p>
          <a:p>
            <a:r>
              <a:rPr lang="en-GB" sz="2500" dirty="0"/>
              <a:t>7.   Unity of command exists. </a:t>
            </a:r>
          </a:p>
          <a:p>
            <a:endParaRPr lang="en-GB" dirty="0"/>
          </a:p>
        </p:txBody>
      </p:sp>
    </p:spTree>
    <p:extLst>
      <p:ext uri="{BB962C8B-B14F-4D97-AF65-F5344CB8AC3E}">
        <p14:creationId xmlns:p14="http://schemas.microsoft.com/office/powerpoint/2010/main" val="12040074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2893100"/>
          </a:xfrm>
          <a:prstGeom prst="rect">
            <a:avLst/>
          </a:prstGeom>
          <a:noFill/>
        </p:spPr>
        <p:txBody>
          <a:bodyPr wrap="square">
            <a:spAutoFit/>
          </a:bodyPr>
          <a:lstStyle/>
          <a:p>
            <a:pPr algn="ctr"/>
            <a:r>
              <a:rPr lang="en-US" sz="2800" b="1" dirty="0"/>
              <a:t>5.2 PURE PROJECT ORGANIZATION </a:t>
            </a:r>
          </a:p>
          <a:p>
            <a:pPr algn="ctr"/>
            <a:endParaRPr lang="en-US" sz="2800" b="1" dirty="0"/>
          </a:p>
          <a:p>
            <a:pPr marL="342900" indent="-342900">
              <a:buAutoNum type="arabicPeriod" startAt="8"/>
            </a:pPr>
            <a:r>
              <a:rPr lang="en-GB" sz="2700" dirty="0"/>
              <a:t>Pure project organizations are structurally simple and flexible, which makes them relatively easy to understand and to implement. </a:t>
            </a:r>
          </a:p>
          <a:p>
            <a:pPr marL="342900" indent="-342900">
              <a:buAutoNum type="arabicPeriod" startAt="8"/>
            </a:pPr>
            <a:r>
              <a:rPr lang="en-GB" sz="2700" dirty="0"/>
              <a:t>The organizational structure tends to support a holistic approach to the project.</a:t>
            </a:r>
          </a:p>
          <a:p>
            <a:endParaRPr lang="en-GB" dirty="0"/>
          </a:p>
        </p:txBody>
      </p:sp>
    </p:spTree>
    <p:extLst>
      <p:ext uri="{BB962C8B-B14F-4D97-AF65-F5344CB8AC3E}">
        <p14:creationId xmlns:p14="http://schemas.microsoft.com/office/powerpoint/2010/main" val="4339066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555093"/>
          </a:xfrm>
          <a:prstGeom prst="rect">
            <a:avLst/>
          </a:prstGeom>
          <a:noFill/>
        </p:spPr>
        <p:txBody>
          <a:bodyPr wrap="square">
            <a:spAutoFit/>
          </a:bodyPr>
          <a:lstStyle/>
          <a:p>
            <a:pPr algn="ctr"/>
            <a:r>
              <a:rPr lang="en-US" sz="2800" b="1" dirty="0"/>
              <a:t>5.2 PURE PROJECT ORGANIZATION </a:t>
            </a:r>
          </a:p>
          <a:p>
            <a:pPr algn="ctr"/>
            <a:endParaRPr lang="en-US" sz="2800" b="1" dirty="0"/>
          </a:p>
          <a:p>
            <a:r>
              <a:rPr lang="en-GB" sz="2700" dirty="0"/>
              <a:t>Disadvantages:</a:t>
            </a:r>
          </a:p>
          <a:p>
            <a:pPr marL="342900" indent="-342900">
              <a:buAutoNum type="arabicPeriod"/>
            </a:pPr>
            <a:r>
              <a:rPr lang="en-GB" sz="2700" dirty="0"/>
              <a:t>When the parent organization takes on several projects, it is common for each one to be fully staffed. This can lead to considerable duplication of effort in every area from clerical staff to the most sophisticated technological support units.</a:t>
            </a:r>
          </a:p>
          <a:p>
            <a:pPr marL="342900" indent="-342900">
              <a:buAutoNum type="arabicPeriod"/>
            </a:pPr>
            <a:r>
              <a:rPr lang="en-GB" sz="2700" dirty="0"/>
              <a:t>People with critical technical skills may be hired by the project when they are available rather than when they are needed and they tend to be maintained on the project longer than needed, “just in case.” </a:t>
            </a:r>
          </a:p>
          <a:p>
            <a:endParaRPr lang="en-GB" dirty="0"/>
          </a:p>
        </p:txBody>
      </p:sp>
    </p:spTree>
    <p:extLst>
      <p:ext uri="{BB962C8B-B14F-4D97-AF65-F5344CB8AC3E}">
        <p14:creationId xmlns:p14="http://schemas.microsoft.com/office/powerpoint/2010/main" val="12679036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B4EC9EC-A305-5EA4-0270-79AF6874647D}"/>
              </a:ext>
            </a:extLst>
          </p:cNvPr>
          <p:cNvSpPr>
            <a:spLocks noGrp="1"/>
          </p:cNvSpPr>
          <p:nvPr>
            <p:ph type="pic" sz="quarter" idx="11"/>
          </p:nvPr>
        </p:nvSpPr>
        <p:spPr/>
      </p:sp>
      <p:pic>
        <p:nvPicPr>
          <p:cNvPr id="4" name="Picture 3">
            <a:extLst>
              <a:ext uri="{FF2B5EF4-FFF2-40B4-BE49-F238E27FC236}">
                <a16:creationId xmlns:a16="http://schemas.microsoft.com/office/drawing/2014/main" id="{3607C069-BBAD-F6F8-D219-6844A4AEDBFA}"/>
              </a:ext>
            </a:extLst>
          </p:cNvPr>
          <p:cNvPicPr>
            <a:picLocks noChangeAspect="1"/>
          </p:cNvPicPr>
          <p:nvPr/>
        </p:nvPicPr>
        <p:blipFill rotWithShape="1">
          <a:blip r:embed="rId2"/>
          <a:srcRect l="53611" t="34321" r="10139" b="29136"/>
          <a:stretch/>
        </p:blipFill>
        <p:spPr>
          <a:xfrm>
            <a:off x="0" y="0"/>
            <a:ext cx="10955867" cy="6677025"/>
          </a:xfrm>
          <a:prstGeom prst="rect">
            <a:avLst/>
          </a:prstGeom>
        </p:spPr>
      </p:pic>
    </p:spTree>
    <p:extLst>
      <p:ext uri="{BB962C8B-B14F-4D97-AF65-F5344CB8AC3E}">
        <p14:creationId xmlns:p14="http://schemas.microsoft.com/office/powerpoint/2010/main" val="2774384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801314"/>
          </a:xfrm>
          <a:prstGeom prst="rect">
            <a:avLst/>
          </a:prstGeom>
          <a:noFill/>
        </p:spPr>
        <p:txBody>
          <a:bodyPr wrap="square">
            <a:spAutoFit/>
          </a:bodyPr>
          <a:lstStyle/>
          <a:p>
            <a:pPr algn="ctr"/>
            <a:r>
              <a:rPr lang="en-US" sz="2800" b="1" dirty="0"/>
              <a:t>5.2 PURE PROJECT ORGANIZATION </a:t>
            </a:r>
          </a:p>
          <a:p>
            <a:endParaRPr lang="en-GB" sz="2200" i="1" dirty="0"/>
          </a:p>
          <a:p>
            <a:r>
              <a:rPr lang="en-GB" sz="2200" i="1" dirty="0"/>
              <a:t>Disadvantages 1 and 2 combine to make this way of organizing projects very expensive.</a:t>
            </a:r>
          </a:p>
          <a:p>
            <a:pPr marL="342900" indent="-342900">
              <a:buAutoNum type="arabicPeriod" startAt="3"/>
            </a:pPr>
            <a:r>
              <a:rPr lang="en-GB" sz="2200" dirty="0"/>
              <a:t>Individuals engaged with projects develop considerable depth in the technology of  </a:t>
            </a:r>
          </a:p>
          <a:p>
            <a:r>
              <a:rPr lang="en-GB" sz="2200" dirty="0"/>
              <a:t>       the project, but they tend to fall behind in other areas of their technical expertise.</a:t>
            </a:r>
          </a:p>
          <a:p>
            <a:pPr marL="342900" indent="-342900">
              <a:buAutoNum type="arabicPeriod" startAt="4"/>
            </a:pPr>
            <a:r>
              <a:rPr lang="en-GB" sz="2200" dirty="0"/>
              <a:t>In the environment of the project, administrative corner cutting is common and easily   </a:t>
            </a:r>
          </a:p>
          <a:p>
            <a:r>
              <a:rPr lang="en-GB" sz="2200" dirty="0"/>
              <a:t>       justified as a response to the client or to technical exigency.</a:t>
            </a:r>
          </a:p>
          <a:p>
            <a:r>
              <a:rPr lang="en-GB" sz="2200" dirty="0"/>
              <a:t>5.  Team members form strong attachments to the project and to each other. A disease    </a:t>
            </a:r>
          </a:p>
          <a:p>
            <a:r>
              <a:rPr lang="en-GB" sz="2200" dirty="0"/>
              <a:t>      known as </a:t>
            </a:r>
            <a:r>
              <a:rPr lang="en-GB" sz="2200" dirty="0" err="1"/>
              <a:t>projectitis</a:t>
            </a:r>
            <a:r>
              <a:rPr lang="en-GB" sz="2200" dirty="0"/>
              <a:t> develops. </a:t>
            </a:r>
          </a:p>
          <a:p>
            <a:r>
              <a:rPr lang="en-GB" sz="2200" dirty="0"/>
              <a:t>      A strong we–they divisiveness grows, distorting the relationships between project  </a:t>
            </a:r>
          </a:p>
          <a:p>
            <a:r>
              <a:rPr lang="en-GB" sz="2200" dirty="0"/>
              <a:t>      team members and their counterparts in the parent organization. </a:t>
            </a:r>
          </a:p>
          <a:p>
            <a:pPr marL="342900" indent="-342900">
              <a:buAutoNum type="arabicPeriod" startAt="6"/>
            </a:pPr>
            <a:r>
              <a:rPr lang="en-GB" sz="2200" dirty="0"/>
              <a:t>Worry about “life after the project ends.”</a:t>
            </a:r>
          </a:p>
          <a:p>
            <a:endParaRPr lang="en-GB" dirty="0"/>
          </a:p>
          <a:p>
            <a:endParaRPr lang="en-GB" dirty="0"/>
          </a:p>
        </p:txBody>
      </p:sp>
    </p:spTree>
    <p:extLst>
      <p:ext uri="{BB962C8B-B14F-4D97-AF65-F5344CB8AC3E}">
        <p14:creationId xmlns:p14="http://schemas.microsoft.com/office/powerpoint/2010/main" val="29756388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739759"/>
          </a:xfrm>
          <a:prstGeom prst="rect">
            <a:avLst/>
          </a:prstGeom>
          <a:noFill/>
        </p:spPr>
        <p:txBody>
          <a:bodyPr wrap="square">
            <a:spAutoFit/>
          </a:bodyPr>
          <a:lstStyle/>
          <a:p>
            <a:pPr algn="ctr"/>
            <a:r>
              <a:rPr lang="en-US" sz="2800" b="1" dirty="0"/>
              <a:t>5.3 THE MATRIX ORGANIZATION</a:t>
            </a:r>
          </a:p>
          <a:p>
            <a:endParaRPr lang="en-GB" sz="2200" i="1" dirty="0"/>
          </a:p>
          <a:p>
            <a:r>
              <a:rPr lang="en-GB" sz="2700" dirty="0"/>
              <a:t>The matrix organization is a combination of the two “Project and Functional”. It is a pure project organization overlaid on the functional divisions of the parent firm.</a:t>
            </a:r>
          </a:p>
          <a:p>
            <a:r>
              <a:rPr lang="en-GB" sz="2700" dirty="0"/>
              <a:t>Depending on which of the two extremes (functional or pure project) it most resembles. The “project” or “strong” matrix most resembles the pure project organization. The “functional” or “weak” matrix most resembles the functional form of organization. Finally, the “balanced” matrix lies in between the other two. </a:t>
            </a:r>
          </a:p>
          <a:p>
            <a:endParaRPr lang="en-GB" dirty="0"/>
          </a:p>
          <a:p>
            <a:endParaRPr lang="en-GB" dirty="0"/>
          </a:p>
        </p:txBody>
      </p:sp>
    </p:spTree>
    <p:extLst>
      <p:ext uri="{BB962C8B-B14F-4D97-AF65-F5344CB8AC3E}">
        <p14:creationId xmlns:p14="http://schemas.microsoft.com/office/powerpoint/2010/main" val="10561967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924425"/>
          </a:xfrm>
          <a:prstGeom prst="rect">
            <a:avLst/>
          </a:prstGeom>
          <a:noFill/>
        </p:spPr>
        <p:txBody>
          <a:bodyPr wrap="square">
            <a:spAutoFit/>
          </a:bodyPr>
          <a:lstStyle/>
          <a:p>
            <a:pPr algn="ctr"/>
            <a:r>
              <a:rPr lang="en-US" sz="2800" b="1" dirty="0"/>
              <a:t>5.3 THE MATRIX ORGANIZATION</a:t>
            </a:r>
          </a:p>
          <a:p>
            <a:r>
              <a:rPr lang="en-GB" sz="2500" dirty="0"/>
              <a:t>In practice, there is an almost infinite variety of organizational forms between the extremes, and the primary difference between these forms has to do with the relative power/decision authority of the project manager and the functional manager.</a:t>
            </a:r>
          </a:p>
          <a:p>
            <a:r>
              <a:rPr lang="en-GB" sz="2500" dirty="0"/>
              <a:t>Housing the project in a functional organization was simply too constraining. Setting it up as a pure project was workable but expensive because of the need to duplicate expensive technical talent when more than one project was involved. The matrix organization, which allows the PM to draw temporarily on the technological expertise and assistance of all relevant functions, was a way out of the dilemma.</a:t>
            </a:r>
          </a:p>
          <a:p>
            <a:endParaRPr lang="en-GB" dirty="0"/>
          </a:p>
          <a:p>
            <a:endParaRPr lang="en-GB" dirty="0"/>
          </a:p>
        </p:txBody>
      </p:sp>
    </p:spTree>
    <p:extLst>
      <p:ext uri="{BB962C8B-B14F-4D97-AF65-F5344CB8AC3E}">
        <p14:creationId xmlns:p14="http://schemas.microsoft.com/office/powerpoint/2010/main" val="4878883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C2A3F38-80C5-A046-214C-49F5E0D369DB}"/>
              </a:ext>
            </a:extLst>
          </p:cNvPr>
          <p:cNvSpPr>
            <a:spLocks noGrp="1"/>
          </p:cNvSpPr>
          <p:nvPr>
            <p:ph type="pic" sz="quarter" idx="11"/>
          </p:nvPr>
        </p:nvSpPr>
        <p:spPr/>
      </p:sp>
      <p:pic>
        <p:nvPicPr>
          <p:cNvPr id="4" name="Picture 3">
            <a:extLst>
              <a:ext uri="{FF2B5EF4-FFF2-40B4-BE49-F238E27FC236}">
                <a16:creationId xmlns:a16="http://schemas.microsoft.com/office/drawing/2014/main" id="{9EADD05B-12C1-5D2C-B49F-4CCA544721FC}"/>
              </a:ext>
            </a:extLst>
          </p:cNvPr>
          <p:cNvPicPr>
            <a:picLocks noChangeAspect="1"/>
          </p:cNvPicPr>
          <p:nvPr/>
        </p:nvPicPr>
        <p:blipFill rotWithShape="1">
          <a:blip r:embed="rId2"/>
          <a:srcRect l="54583" t="33580" r="7778" b="27160"/>
          <a:stretch/>
        </p:blipFill>
        <p:spPr>
          <a:xfrm>
            <a:off x="0" y="0"/>
            <a:ext cx="12056533" cy="6705600"/>
          </a:xfrm>
          <a:prstGeom prst="rect">
            <a:avLst/>
          </a:prstGeom>
        </p:spPr>
      </p:pic>
    </p:spTree>
    <p:extLst>
      <p:ext uri="{BB962C8B-B14F-4D97-AF65-F5344CB8AC3E}">
        <p14:creationId xmlns:p14="http://schemas.microsoft.com/office/powerpoint/2010/main" val="27934733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678204"/>
          </a:xfrm>
          <a:prstGeom prst="rect">
            <a:avLst/>
          </a:prstGeom>
          <a:noFill/>
        </p:spPr>
        <p:txBody>
          <a:bodyPr wrap="square">
            <a:spAutoFit/>
          </a:bodyPr>
          <a:lstStyle/>
          <a:p>
            <a:pPr algn="ctr"/>
            <a:r>
              <a:rPr lang="en-US" sz="2800" b="1" dirty="0"/>
              <a:t>5.3 THE MATRIX ORGANIZATION</a:t>
            </a:r>
          </a:p>
          <a:p>
            <a:endParaRPr lang="en-GB" sz="2600" dirty="0"/>
          </a:p>
          <a:p>
            <a:r>
              <a:rPr lang="en-GB" sz="2600" dirty="0"/>
              <a:t>The advantages are:</a:t>
            </a:r>
          </a:p>
          <a:p>
            <a:pPr marL="342900" indent="-342900">
              <a:buAutoNum type="arabicPeriod"/>
            </a:pPr>
            <a:r>
              <a:rPr lang="en-GB" sz="2600" dirty="0"/>
              <a:t>The point of emphasis, the PM.</a:t>
            </a:r>
          </a:p>
          <a:p>
            <a:pPr marL="342900" indent="-342900">
              <a:buAutoNum type="arabicPeriod"/>
            </a:pPr>
            <a:r>
              <a:rPr lang="en-GB" sz="2600" dirty="0"/>
              <a:t>The project has reasonable access to the entire reservoir of technology in all functional divisions. </a:t>
            </a:r>
          </a:p>
          <a:p>
            <a:pPr marL="342900" indent="-342900">
              <a:buAutoNum type="arabicPeriod"/>
            </a:pPr>
            <a:r>
              <a:rPr lang="en-GB" sz="2600" dirty="0"/>
              <a:t>There is less anxiety about what happens when the project is completed than is typical of the pure project organization. </a:t>
            </a:r>
          </a:p>
          <a:p>
            <a:pPr marL="342900" indent="-342900">
              <a:buAutoNum type="arabicPeriod"/>
            </a:pPr>
            <a:r>
              <a:rPr lang="en-GB" sz="2600" dirty="0"/>
              <a:t>Response to client needs is as rapid as in the pure project case, and the matrix organization is just as flexible. </a:t>
            </a:r>
          </a:p>
          <a:p>
            <a:endParaRPr lang="en-GB" dirty="0"/>
          </a:p>
          <a:p>
            <a:endParaRPr lang="en-GB" dirty="0"/>
          </a:p>
        </p:txBody>
      </p:sp>
    </p:spTree>
    <p:extLst>
      <p:ext uri="{BB962C8B-B14F-4D97-AF65-F5344CB8AC3E}">
        <p14:creationId xmlns:p14="http://schemas.microsoft.com/office/powerpoint/2010/main" val="2661656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278094"/>
          </a:xfrm>
          <a:prstGeom prst="rect">
            <a:avLst/>
          </a:prstGeom>
          <a:noFill/>
        </p:spPr>
        <p:txBody>
          <a:bodyPr wrap="square">
            <a:spAutoFit/>
          </a:bodyPr>
          <a:lstStyle/>
          <a:p>
            <a:pPr algn="ctr"/>
            <a:r>
              <a:rPr lang="en-US" sz="2800" b="1" dirty="0"/>
              <a:t>5.3 THE MATRIX ORGANIZATION</a:t>
            </a:r>
          </a:p>
          <a:p>
            <a:endParaRPr lang="en-GB" sz="2600" dirty="0"/>
          </a:p>
          <a:p>
            <a:r>
              <a:rPr lang="en-GB" sz="2600" dirty="0"/>
              <a:t>5- Consistency with the policies, practices, and procedures of the parent firm tends to be preserved. </a:t>
            </a:r>
          </a:p>
          <a:p>
            <a:r>
              <a:rPr lang="en-GB" sz="2600" dirty="0"/>
              <a:t>6- Allows a better companywide balance of resources to achieve the several different time/cost/performance targets of the individual projects. </a:t>
            </a:r>
          </a:p>
          <a:p>
            <a:r>
              <a:rPr lang="en-GB" sz="2600" dirty="0"/>
              <a:t>7- There is a great deal of flexibility in how the project is organized so that it can be adapted to a wide variety of projects and is always subject to the needs, abilities, and desires of the parent organization.</a:t>
            </a:r>
          </a:p>
          <a:p>
            <a:endParaRPr lang="en-GB" dirty="0"/>
          </a:p>
          <a:p>
            <a:endParaRPr lang="en-GB" dirty="0"/>
          </a:p>
        </p:txBody>
      </p:sp>
    </p:spTree>
    <p:extLst>
      <p:ext uri="{BB962C8B-B14F-4D97-AF65-F5344CB8AC3E}">
        <p14:creationId xmlns:p14="http://schemas.microsoft.com/office/powerpoint/2010/main" val="40713527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924425"/>
          </a:xfrm>
          <a:prstGeom prst="rect">
            <a:avLst/>
          </a:prstGeom>
          <a:noFill/>
        </p:spPr>
        <p:txBody>
          <a:bodyPr wrap="square">
            <a:spAutoFit/>
          </a:bodyPr>
          <a:lstStyle/>
          <a:p>
            <a:pPr algn="ctr"/>
            <a:r>
              <a:rPr lang="en-US" sz="2800" b="1" dirty="0"/>
              <a:t>5.3 THE MATRIX ORGANIZATION</a:t>
            </a:r>
          </a:p>
          <a:p>
            <a:r>
              <a:rPr lang="en-GB" sz="2500" dirty="0"/>
              <a:t>The disadvantages are:</a:t>
            </a:r>
          </a:p>
          <a:p>
            <a:endParaRPr lang="en-GB" sz="2500" dirty="0"/>
          </a:p>
          <a:p>
            <a:pPr marL="342900" indent="-342900">
              <a:buFont typeface="+mj-lt"/>
              <a:buAutoNum type="arabicPeriod"/>
            </a:pPr>
            <a:r>
              <a:rPr lang="en-GB" sz="2500" dirty="0"/>
              <a:t>When doubt exists about who is in charge, the work of the project suffers. If the project is successful and highly visible, doubt about who is in charge can foster political infighting for the credit and glory. If the project is a failure, political infighting will be even more brutal to avoid blame.</a:t>
            </a:r>
          </a:p>
          <a:p>
            <a:pPr marL="342900" indent="-342900">
              <a:buFont typeface="+mj-lt"/>
              <a:buAutoNum type="arabicPeriod"/>
            </a:pPr>
            <a:r>
              <a:rPr lang="en-GB" sz="2500" dirty="0"/>
              <a:t>The movement of resources from project to another to satisfy the several schedules may foster political infighting among the several PMs, all of whom tend to be more interested in ensuring success for their individual projects than in helping the total system optimize organization wide goals.</a:t>
            </a:r>
          </a:p>
          <a:p>
            <a:endParaRPr lang="en-GB" dirty="0"/>
          </a:p>
          <a:p>
            <a:endParaRPr lang="en-GB" dirty="0"/>
          </a:p>
        </p:txBody>
      </p:sp>
    </p:spTree>
    <p:extLst>
      <p:ext uri="{BB962C8B-B14F-4D97-AF65-F5344CB8AC3E}">
        <p14:creationId xmlns:p14="http://schemas.microsoft.com/office/powerpoint/2010/main" val="33216519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4816703"/>
          </a:xfrm>
          <a:prstGeom prst="rect">
            <a:avLst/>
          </a:prstGeom>
          <a:noFill/>
        </p:spPr>
        <p:txBody>
          <a:bodyPr wrap="square">
            <a:spAutoFit/>
          </a:bodyPr>
          <a:lstStyle/>
          <a:p>
            <a:pPr algn="ctr"/>
            <a:r>
              <a:rPr lang="en-US" sz="2800" b="1" dirty="0"/>
              <a:t>5.3 THE MATRIX ORGANIZATION</a:t>
            </a:r>
          </a:p>
          <a:p>
            <a:endParaRPr lang="en-GB" sz="2500" dirty="0"/>
          </a:p>
          <a:p>
            <a:r>
              <a:rPr lang="en-GB" sz="2700" dirty="0"/>
              <a:t>3- The projects, having individual identities, resist death. Even in matrix organizations, </a:t>
            </a:r>
            <a:r>
              <a:rPr lang="en-GB" sz="2700" dirty="0" err="1"/>
              <a:t>projectitis</a:t>
            </a:r>
            <a:r>
              <a:rPr lang="en-GB" sz="2700" dirty="0"/>
              <a:t> is still a serious disease.</a:t>
            </a:r>
          </a:p>
          <a:p>
            <a:r>
              <a:rPr lang="en-GB" sz="2700" dirty="0"/>
              <a:t>4- The ability of the PM to negotiate anything from resources to technical assistance to delivery dates is a key contributor to project success. Success is doubtful for a PM without strong negotiating skills</a:t>
            </a:r>
          </a:p>
          <a:p>
            <a:r>
              <a:rPr lang="en-GB" sz="2700" dirty="0"/>
              <a:t>5-</a:t>
            </a:r>
            <a:r>
              <a:rPr lang="en-GB" sz="2800" dirty="0"/>
              <a:t>Matrix management “is a charming form of management, full of variety and disorder.”</a:t>
            </a:r>
          </a:p>
          <a:p>
            <a:endParaRPr lang="en-GB" sz="2700" dirty="0"/>
          </a:p>
          <a:p>
            <a:endParaRPr lang="en-GB" dirty="0"/>
          </a:p>
          <a:p>
            <a:endParaRPr lang="en-GB" dirty="0"/>
          </a:p>
        </p:txBody>
      </p:sp>
    </p:spTree>
    <p:extLst>
      <p:ext uri="{BB962C8B-B14F-4D97-AF65-F5344CB8AC3E}">
        <p14:creationId xmlns:p14="http://schemas.microsoft.com/office/powerpoint/2010/main" val="12313935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48D1E5B9-14CC-B2C3-D1ED-9E116B811071}"/>
              </a:ext>
            </a:extLst>
          </p:cNvPr>
          <p:cNvSpPr txBox="1"/>
          <p:nvPr/>
        </p:nvSpPr>
        <p:spPr>
          <a:xfrm>
            <a:off x="511950" y="1712925"/>
            <a:ext cx="10812720" cy="3785652"/>
          </a:xfrm>
          <a:prstGeom prst="rect">
            <a:avLst/>
          </a:prstGeom>
          <a:noFill/>
        </p:spPr>
        <p:txBody>
          <a:bodyPr wrap="square" rtlCol="0">
            <a:spAutoFit/>
          </a:bodyPr>
          <a:lstStyle/>
          <a:p>
            <a:r>
              <a:rPr lang="en-GB" sz="2400" dirty="0"/>
              <a:t>5.3 THE MATRIX ORGANIZATION</a:t>
            </a:r>
          </a:p>
          <a:p>
            <a:endParaRPr lang="en-GB" sz="2400" dirty="0"/>
          </a:p>
          <a:p>
            <a:pPr marL="285750" indent="-285750">
              <a:buFont typeface="Arial" panose="020B0604020202020204" pitchFamily="34" charset="0"/>
              <a:buChar char="•"/>
            </a:pPr>
            <a:r>
              <a:rPr lang="en-GB" sz="2400" dirty="0"/>
              <a:t>Include a few members in the team who already know each other, and make sure one in every six or seven are “boundary spanners” with lots of outside contacts.</a:t>
            </a:r>
          </a:p>
          <a:p>
            <a:pPr marL="285750" indent="-285750">
              <a:buFont typeface="Arial" panose="020B0604020202020204" pitchFamily="34" charset="0"/>
              <a:buChar char="•"/>
            </a:pPr>
            <a:r>
              <a:rPr lang="en-GB" sz="2400" dirty="0"/>
              <a:t>Create an online resource for team members to learn about each other (especially how they prefer to work), collaborate, brainstorm, and draw inspiration.</a:t>
            </a:r>
          </a:p>
          <a:p>
            <a:pPr marL="285750" indent="-285750">
              <a:buFont typeface="Arial" panose="020B0604020202020204" pitchFamily="34" charset="0"/>
              <a:buChar char="•"/>
            </a:pPr>
            <a:r>
              <a:rPr lang="en-GB" sz="2400" dirty="0"/>
              <a:t>Encourage frequent communication, but not social gatherings (which will occur at more natural times anyway).</a:t>
            </a:r>
          </a:p>
          <a:p>
            <a:pPr marL="285750" indent="-285750">
              <a:buFont typeface="Arial" panose="020B0604020202020204" pitchFamily="34" charset="0"/>
              <a:buChar char="•"/>
            </a:pPr>
            <a:r>
              <a:rPr lang="en-GB" sz="2400" dirty="0"/>
              <a:t>Divide the project work into geographically independent modules as much as possible so progress in one location isn’t hampered by delays in other locations.</a:t>
            </a:r>
          </a:p>
        </p:txBody>
      </p:sp>
    </p:spTree>
    <p:extLst>
      <p:ext uri="{BB962C8B-B14F-4D97-AF65-F5344CB8AC3E}">
        <p14:creationId xmlns:p14="http://schemas.microsoft.com/office/powerpoint/2010/main" val="4193350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4" name="TextBox 3">
            <a:extLst>
              <a:ext uri="{FF2B5EF4-FFF2-40B4-BE49-F238E27FC236}">
                <a16:creationId xmlns:a16="http://schemas.microsoft.com/office/drawing/2014/main" id="{A0EEA647-9899-955C-80E3-E2AA647E1526}"/>
              </a:ext>
            </a:extLst>
          </p:cNvPr>
          <p:cNvSpPr txBox="1"/>
          <p:nvPr/>
        </p:nvSpPr>
        <p:spPr>
          <a:xfrm>
            <a:off x="739707" y="1934854"/>
            <a:ext cx="10514551" cy="4154984"/>
          </a:xfrm>
          <a:prstGeom prst="rect">
            <a:avLst/>
          </a:prstGeom>
          <a:noFill/>
        </p:spPr>
        <p:txBody>
          <a:bodyPr wrap="square">
            <a:spAutoFit/>
          </a:bodyPr>
          <a:lstStyle/>
          <a:p>
            <a:r>
              <a:rPr lang="en-GB" sz="2400" b="1" i="1" dirty="0"/>
              <a:t>Virtual Projects:</a:t>
            </a:r>
          </a:p>
          <a:p>
            <a:r>
              <a:rPr lang="en-GB" sz="2400" dirty="0"/>
              <a:t>Virtual projects are those in which work on the project team crosses time, space, organizational, or cultural boundaries. Thus, a virtual team may work in different time periods, be geographically dispersed, work in different organizations, or work in different cultures. In all cases, the rise of virtual projects has been facilitated by the use of the Internet and other communication technologies.</a:t>
            </a:r>
            <a:endParaRPr lang="en-GB" sz="2400" b="1" i="1" dirty="0"/>
          </a:p>
          <a:p>
            <a:r>
              <a:rPr lang="en-GB" sz="2400" dirty="0"/>
              <a:t>Gratton (2007) offers some rules for success</a:t>
            </a:r>
            <a:r>
              <a:rPr lang="en-GB" sz="2400" b="1" i="1" dirty="0"/>
              <a:t>:</a:t>
            </a:r>
          </a:p>
          <a:p>
            <a:pPr marL="285750" indent="-285750">
              <a:buFont typeface="Arial" panose="020B0604020202020204" pitchFamily="34" charset="0"/>
              <a:buChar char="•"/>
            </a:pPr>
            <a:r>
              <a:rPr lang="en-GB" sz="2400" dirty="0"/>
              <a:t>Only use virtual teams for projects that are challenging and interesting. But also be sure the project is meaningful to the company as well as the team.</a:t>
            </a:r>
          </a:p>
          <a:p>
            <a:pPr marL="285750" indent="-285750">
              <a:buFont typeface="Arial" panose="020B0604020202020204" pitchFamily="34" charset="0"/>
              <a:buChar char="•"/>
            </a:pPr>
            <a:r>
              <a:rPr lang="en-GB" sz="2400" dirty="0"/>
              <a:t>Solicit volunteers as much as possible—they’ll be more enthusiastic and dedicated to the success of the project.</a:t>
            </a:r>
            <a:endParaRPr lang="en-GB" sz="2400" b="1" i="1" dirty="0"/>
          </a:p>
        </p:txBody>
      </p:sp>
    </p:spTree>
    <p:extLst>
      <p:ext uri="{BB962C8B-B14F-4D97-AF65-F5344CB8AC3E}">
        <p14:creationId xmlns:p14="http://schemas.microsoft.com/office/powerpoint/2010/main" val="18015555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247317"/>
          </a:xfrm>
          <a:prstGeom prst="rect">
            <a:avLst/>
          </a:prstGeom>
          <a:noFill/>
        </p:spPr>
        <p:txBody>
          <a:bodyPr wrap="square">
            <a:spAutoFit/>
          </a:bodyPr>
          <a:lstStyle/>
          <a:p>
            <a:r>
              <a:rPr lang="en-GB" sz="2700" b="1" dirty="0"/>
              <a:t>5.5 CHOOSING AN ORGANIZATIONAL FORM</a:t>
            </a:r>
          </a:p>
          <a:p>
            <a:endParaRPr lang="en-US" sz="2700" dirty="0"/>
          </a:p>
          <a:p>
            <a:r>
              <a:rPr lang="en-GB" sz="2700" dirty="0"/>
              <a:t>	The choice is determined by the situation, but even so is partly intuitive. There are few accepted principles of design, and no step-by-step procedures that give detailed instructions for determining what kind of structure is needed and how it can be built. All we can do is consider the nature of the potential project, the characteristics of the various organizational options, the advantages and disadvantages of each, the cultural preferences of the parent organization, and make the best compromise we can.</a:t>
            </a:r>
          </a:p>
        </p:txBody>
      </p:sp>
    </p:spTree>
    <p:extLst>
      <p:ext uri="{BB962C8B-B14F-4D97-AF65-F5344CB8AC3E}">
        <p14:creationId xmlns:p14="http://schemas.microsoft.com/office/powerpoint/2010/main" val="34463736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355038"/>
          </a:xfrm>
          <a:prstGeom prst="rect">
            <a:avLst/>
          </a:prstGeom>
          <a:noFill/>
        </p:spPr>
        <p:txBody>
          <a:bodyPr wrap="square">
            <a:spAutoFit/>
          </a:bodyPr>
          <a:lstStyle/>
          <a:p>
            <a:r>
              <a:rPr lang="en-GB" sz="2700" b="1" dirty="0"/>
              <a:t>5.5 CHOOSING AN ORGANIZATIONAL FORM</a:t>
            </a:r>
          </a:p>
          <a:p>
            <a:endParaRPr lang="en-US" sz="2700" dirty="0"/>
          </a:p>
          <a:p>
            <a:r>
              <a:rPr lang="en-GB" sz="2800" dirty="0"/>
              <a:t>In general, the functional form is apt to be the organizational form of choice for projects where the major focus must be on the in-depth application of a technology rather than, for example, on minimizing cost, meeting a specific schedule, or achieving speedy response to change. Also, the functional form is preferred for projects that will require large capital investments in equipment or buildings of a type normally used by the function.</a:t>
            </a:r>
            <a:endParaRPr lang="ar-SA" sz="2800" dirty="0"/>
          </a:p>
          <a:p>
            <a:r>
              <a:rPr lang="en-GB" sz="2700" dirty="0"/>
              <a:t>	</a:t>
            </a:r>
          </a:p>
        </p:txBody>
      </p:sp>
    </p:spTree>
    <p:extLst>
      <p:ext uri="{BB962C8B-B14F-4D97-AF65-F5344CB8AC3E}">
        <p14:creationId xmlns:p14="http://schemas.microsoft.com/office/powerpoint/2010/main" val="39487185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3924151"/>
          </a:xfrm>
          <a:prstGeom prst="rect">
            <a:avLst/>
          </a:prstGeom>
          <a:noFill/>
        </p:spPr>
        <p:txBody>
          <a:bodyPr wrap="square">
            <a:spAutoFit/>
          </a:bodyPr>
          <a:lstStyle/>
          <a:p>
            <a:r>
              <a:rPr lang="en-GB" sz="2700" b="1" dirty="0"/>
              <a:t>5.5 CHOOSING AN ORGANIZATIONAL FORM</a:t>
            </a:r>
          </a:p>
          <a:p>
            <a:endParaRPr lang="en-US" sz="2700" dirty="0"/>
          </a:p>
          <a:p>
            <a:r>
              <a:rPr lang="en-GB" sz="2800" dirty="0"/>
              <a:t>If the firm engages in a large number of similar projects (e.g., construction projects), the pure project form of organization is preferred. The same form would generally be used for one-time, highly specific, unique tasks that require careful control and are not appropriate for a single functional area—the development of a new product line, for instance.</a:t>
            </a:r>
          </a:p>
          <a:p>
            <a:r>
              <a:rPr lang="en-GB" sz="2700" dirty="0"/>
              <a:t>	</a:t>
            </a:r>
          </a:p>
        </p:txBody>
      </p:sp>
    </p:spTree>
    <p:extLst>
      <p:ext uri="{BB962C8B-B14F-4D97-AF65-F5344CB8AC3E}">
        <p14:creationId xmlns:p14="http://schemas.microsoft.com/office/powerpoint/2010/main" val="11259049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3970318"/>
          </a:xfrm>
          <a:prstGeom prst="rect">
            <a:avLst/>
          </a:prstGeom>
          <a:noFill/>
        </p:spPr>
        <p:txBody>
          <a:bodyPr wrap="square">
            <a:spAutoFit/>
          </a:bodyPr>
          <a:lstStyle/>
          <a:p>
            <a:r>
              <a:rPr lang="en-GB" sz="2700" b="1" dirty="0"/>
              <a:t>5.5 CHOOSING AN ORGANIZATIONAL FORM</a:t>
            </a:r>
          </a:p>
          <a:p>
            <a:endParaRPr lang="en-US" sz="2700" dirty="0"/>
          </a:p>
          <a:p>
            <a:r>
              <a:rPr lang="en-GB" sz="2200" dirty="0"/>
              <a:t>When the project requires the integration of inputs from several functional areas and involves reasonably sophisticated technology, but does not require all the technical specialists to work for the project on a full-time basis, the matrix organization is the only satisfactory solution. This is particularly true when several such projects must share technical experts. But matrix organizations are complex and present a difficult challenge for the PM.</a:t>
            </a:r>
          </a:p>
          <a:p>
            <a:r>
              <a:rPr lang="en-GB" sz="2200" dirty="0"/>
              <a:t>	By understanding the various structures, their advantages and disadvantages, a firm can select the organizational structure that seems to offer the most effective and efficient choice.</a:t>
            </a:r>
            <a:endParaRPr lang="ar-SA" sz="2200" dirty="0"/>
          </a:p>
        </p:txBody>
      </p:sp>
    </p:spTree>
    <p:extLst>
      <p:ext uri="{BB962C8B-B14F-4D97-AF65-F5344CB8AC3E}">
        <p14:creationId xmlns:p14="http://schemas.microsoft.com/office/powerpoint/2010/main" val="30677076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3970318"/>
          </a:xfrm>
          <a:prstGeom prst="rect">
            <a:avLst/>
          </a:prstGeom>
          <a:noFill/>
        </p:spPr>
        <p:txBody>
          <a:bodyPr wrap="square">
            <a:spAutoFit/>
          </a:bodyPr>
          <a:lstStyle/>
          <a:p>
            <a:r>
              <a:rPr lang="en-GB" sz="2700" b="1" dirty="0"/>
              <a:t>5.5 CHOOSING AN ORGANIZATIONAL FORM</a:t>
            </a:r>
          </a:p>
          <a:p>
            <a:endParaRPr lang="en-US" sz="2700" dirty="0"/>
          </a:p>
          <a:p>
            <a:r>
              <a:rPr lang="en-US" sz="2400" dirty="0"/>
              <a:t>The </a:t>
            </a:r>
            <a:r>
              <a:rPr lang="en-GB" sz="2400" dirty="0"/>
              <a:t>criteria for the selection of a project organization:</a:t>
            </a:r>
          </a:p>
          <a:p>
            <a:pPr marL="342900" indent="-342900">
              <a:buAutoNum type="arabicPeriod"/>
            </a:pPr>
            <a:r>
              <a:rPr lang="en-GB" sz="2400" dirty="0"/>
              <a:t>Define the project with a statement of the objective(s) that identifies the major outcomes desired. </a:t>
            </a:r>
          </a:p>
          <a:p>
            <a:pPr marL="342900" indent="-342900">
              <a:buAutoNum type="arabicPeriod"/>
            </a:pPr>
            <a:r>
              <a:rPr lang="en-GB" sz="2400" dirty="0"/>
              <a:t>Determine the key tasks associated with each objective and locate the units in the parent organization that serve as functional “homes” for these types of tasks. </a:t>
            </a:r>
          </a:p>
          <a:p>
            <a:pPr marL="342900" indent="-342900">
              <a:buAutoNum type="arabicPeriod"/>
            </a:pPr>
            <a:r>
              <a:rPr lang="en-GB" sz="2400" dirty="0"/>
              <a:t>Arrange the key tasks by sequence and decompose them into work packages.</a:t>
            </a:r>
          </a:p>
          <a:p>
            <a:pPr marL="342900" indent="-342900">
              <a:buAutoNum type="arabicPeriod"/>
            </a:pPr>
            <a:r>
              <a:rPr lang="en-GB" sz="2400" dirty="0"/>
              <a:t>Determine which organizational units are required to carry out the work packages and which units will work particularly closely with which others. </a:t>
            </a:r>
          </a:p>
        </p:txBody>
      </p:sp>
    </p:spTree>
    <p:extLst>
      <p:ext uri="{BB962C8B-B14F-4D97-AF65-F5344CB8AC3E}">
        <p14:creationId xmlns:p14="http://schemas.microsoft.com/office/powerpoint/2010/main" val="8820784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801314"/>
          </a:xfrm>
          <a:prstGeom prst="rect">
            <a:avLst/>
          </a:prstGeom>
          <a:noFill/>
        </p:spPr>
        <p:txBody>
          <a:bodyPr wrap="square">
            <a:spAutoFit/>
          </a:bodyPr>
          <a:lstStyle/>
          <a:p>
            <a:r>
              <a:rPr lang="en-GB" sz="2700" b="1" dirty="0"/>
              <a:t>5.5 CHOOSING AN ORGANIZATIONAL FORM</a:t>
            </a:r>
          </a:p>
          <a:p>
            <a:r>
              <a:rPr lang="en-GB" sz="2800" dirty="0"/>
              <a:t>5-List any special characteristics or assumptions associated with the project—for example, level of technology needed, probable length and size of the project, any potential problems with the individuals who may be assigned to the work, possible political problems between different functions involved, and anything else that seems relevant, including the parent firm’s previous experiences with different ways of organizing projects.</a:t>
            </a:r>
          </a:p>
          <a:p>
            <a:r>
              <a:rPr lang="en-GB" sz="2800" dirty="0"/>
              <a:t>6-In light of the above, and with full cognizance of the pros and cons associated with each structural form, choose a structure.</a:t>
            </a:r>
            <a:endParaRPr lang="en-US" sz="2800" dirty="0"/>
          </a:p>
          <a:p>
            <a:endParaRPr lang="en-US" sz="2700" dirty="0"/>
          </a:p>
        </p:txBody>
      </p:sp>
    </p:spTree>
    <p:extLst>
      <p:ext uri="{BB962C8B-B14F-4D97-AF65-F5344CB8AC3E}">
        <p14:creationId xmlns:p14="http://schemas.microsoft.com/office/powerpoint/2010/main" val="15726849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3093154"/>
          </a:xfrm>
          <a:prstGeom prst="rect">
            <a:avLst/>
          </a:prstGeom>
          <a:noFill/>
        </p:spPr>
        <p:txBody>
          <a:bodyPr wrap="square">
            <a:spAutoFit/>
          </a:bodyPr>
          <a:lstStyle/>
          <a:p>
            <a:r>
              <a:rPr lang="en-GB" sz="2800" b="1" dirty="0"/>
              <a:t>5.6 TWO SPECIAL CASES—RISK MANAGEMENT AND THE PROJECT OFFICE</a:t>
            </a:r>
          </a:p>
          <a:p>
            <a:r>
              <a:rPr lang="en-GB" sz="2800" dirty="0"/>
              <a:t>Two problems remain:</a:t>
            </a:r>
          </a:p>
          <a:p>
            <a:r>
              <a:rPr lang="en-GB" sz="2800" b="1" i="1" dirty="0"/>
              <a:t>First, </a:t>
            </a:r>
            <a:r>
              <a:rPr lang="en-GB" sz="2800" dirty="0"/>
              <a:t>in the entire history of projects from the beginning of time until the day after tomorrow, no project has ever been completed precisely as it was planned. Uncertainty is a way of life for PMs and their projects.</a:t>
            </a:r>
            <a:endParaRPr lang="en-US" sz="2800" dirty="0"/>
          </a:p>
          <a:p>
            <a:endParaRPr lang="en-US" sz="2700" dirty="0"/>
          </a:p>
        </p:txBody>
      </p:sp>
    </p:spTree>
    <p:extLst>
      <p:ext uri="{BB962C8B-B14F-4D97-AF65-F5344CB8AC3E}">
        <p14:creationId xmlns:p14="http://schemas.microsoft.com/office/powerpoint/2010/main" val="25982579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416594"/>
          </a:xfrm>
          <a:prstGeom prst="rect">
            <a:avLst/>
          </a:prstGeom>
          <a:noFill/>
        </p:spPr>
        <p:txBody>
          <a:bodyPr wrap="square">
            <a:spAutoFit/>
          </a:bodyPr>
          <a:lstStyle/>
          <a:p>
            <a:r>
              <a:rPr lang="en-GB" sz="2800" b="1" dirty="0"/>
              <a:t>5.6 TWO SPECIAL CASES—RISK MANAGEMENT AND THE PROJECT OFFICE</a:t>
            </a:r>
          </a:p>
          <a:p>
            <a:r>
              <a:rPr lang="en-GB" sz="2200" b="1" i="1" dirty="0"/>
              <a:t>Second, </a:t>
            </a:r>
            <a:r>
              <a:rPr lang="en-GB" sz="2200" dirty="0"/>
              <a:t>the successful execution of a project is a complex managerial task and requires the use of planning, budgeting, scheduling, and control tools with which the neophyte PM may not be completely familiar. In addition, there are contractual, administrative, and reporting duties that must be performed in accord with the law, the wishes of the client, and the rules of the organizational home of the project</a:t>
            </a:r>
          </a:p>
          <a:p>
            <a:r>
              <a:rPr lang="en-GB" sz="2200" dirty="0"/>
              <a:t>Dealing with uncertainties has come to be known as </a:t>
            </a:r>
            <a:r>
              <a:rPr lang="en-GB" sz="2200" i="1" dirty="0"/>
              <a:t>risk management. </a:t>
            </a:r>
            <a:r>
              <a:rPr lang="en-GB" sz="2200" dirty="0"/>
              <a:t>In order to deal with the managerial and administrative issues in a way that meets the parent organization’s rules for management and administration, many firms have created the </a:t>
            </a:r>
            <a:r>
              <a:rPr lang="en-GB" sz="2200" i="1" dirty="0"/>
              <a:t>project management office (PMO).</a:t>
            </a:r>
          </a:p>
          <a:p>
            <a:endParaRPr lang="en-US" sz="2700" dirty="0"/>
          </a:p>
        </p:txBody>
      </p:sp>
    </p:spTree>
    <p:extLst>
      <p:ext uri="{BB962C8B-B14F-4D97-AF65-F5344CB8AC3E}">
        <p14:creationId xmlns:p14="http://schemas.microsoft.com/office/powerpoint/2010/main" val="5161981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508927"/>
          </a:xfrm>
          <a:prstGeom prst="rect">
            <a:avLst/>
          </a:prstGeom>
          <a:noFill/>
        </p:spPr>
        <p:txBody>
          <a:bodyPr wrap="square">
            <a:spAutoFit/>
          </a:bodyPr>
          <a:lstStyle/>
          <a:p>
            <a:r>
              <a:rPr lang="en-GB" sz="2600" b="1" dirty="0"/>
              <a:t>5.6 TWO SPECIAL CASES—RISK MANAGEMENT AND THE PROJECT OFFICE</a:t>
            </a:r>
          </a:p>
          <a:p>
            <a:endParaRPr lang="en-GB" sz="2600" b="1" i="1" dirty="0"/>
          </a:p>
          <a:p>
            <a:r>
              <a:rPr lang="en-GB" sz="2600" b="1" i="1" dirty="0"/>
              <a:t>Risk Management</a:t>
            </a:r>
          </a:p>
          <a:p>
            <a:r>
              <a:rPr lang="en-GB" sz="2600" dirty="0"/>
              <a:t>Is “the systematic process of identifying, </a:t>
            </a:r>
            <a:r>
              <a:rPr lang="en-GB" sz="2600" dirty="0" err="1"/>
              <a:t>analyzing</a:t>
            </a:r>
            <a:r>
              <a:rPr lang="en-GB" sz="2600" dirty="0"/>
              <a:t>, and responding to project risk”</a:t>
            </a:r>
          </a:p>
          <a:p>
            <a:r>
              <a:rPr lang="en-GB" sz="2600" dirty="0"/>
              <a:t>Consist of seven subprocesses:</a:t>
            </a:r>
          </a:p>
          <a:p>
            <a:pPr marL="342900" indent="-342900">
              <a:buAutoNum type="arabicPeriod"/>
            </a:pPr>
            <a:r>
              <a:rPr lang="en-GB" sz="2600" i="1" dirty="0"/>
              <a:t>Risk Management Planning</a:t>
            </a:r>
            <a:r>
              <a:rPr lang="en-GB" sz="2600" dirty="0"/>
              <a:t>—deciding how to approach and plan the risk management activities for a project. </a:t>
            </a:r>
          </a:p>
          <a:p>
            <a:pPr marL="342900" indent="-342900">
              <a:buAutoNum type="arabicPeriod"/>
            </a:pPr>
            <a:r>
              <a:rPr lang="en-GB" sz="2600" i="1" dirty="0"/>
              <a:t>Risk Identification</a:t>
            </a:r>
            <a:r>
              <a:rPr lang="en-GB" sz="2600" dirty="0"/>
              <a:t>—determining which risks might affect the project and documenting their characteristics.  </a:t>
            </a:r>
          </a:p>
          <a:p>
            <a:endParaRPr lang="en-US" sz="2700" dirty="0"/>
          </a:p>
        </p:txBody>
      </p:sp>
    </p:spTree>
    <p:extLst>
      <p:ext uri="{BB962C8B-B14F-4D97-AF65-F5344CB8AC3E}">
        <p14:creationId xmlns:p14="http://schemas.microsoft.com/office/powerpoint/2010/main" val="13326184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339650"/>
          </a:xfrm>
          <a:prstGeom prst="rect">
            <a:avLst/>
          </a:prstGeom>
          <a:noFill/>
        </p:spPr>
        <p:txBody>
          <a:bodyPr wrap="square">
            <a:spAutoFit/>
          </a:bodyPr>
          <a:lstStyle/>
          <a:p>
            <a:r>
              <a:rPr lang="en-GB" sz="2600" b="1" dirty="0"/>
              <a:t>5.6 TWO SPECIAL CASES—RISK MANAGEMENT AND THE PROJECT OFFICE</a:t>
            </a:r>
          </a:p>
          <a:p>
            <a:endParaRPr lang="en-US" sz="2700" dirty="0"/>
          </a:p>
          <a:p>
            <a:r>
              <a:rPr lang="en-GB" sz="2800" i="1" dirty="0"/>
              <a:t>3-Qualitative Risk Analysis</a:t>
            </a:r>
            <a:r>
              <a:rPr lang="en-GB" sz="2800" dirty="0"/>
              <a:t>—performing a qualitative analysis of risks and conditions to prioritize their impacts on project objectives. </a:t>
            </a:r>
          </a:p>
          <a:p>
            <a:r>
              <a:rPr lang="en-GB" sz="2800" i="1" dirty="0"/>
              <a:t>4-Quantitative Risk Analysis</a:t>
            </a:r>
            <a:r>
              <a:rPr lang="en-GB" sz="2800" dirty="0"/>
              <a:t>—estimating the probability and consequences of risks and estimating the implications for project objectives. </a:t>
            </a:r>
          </a:p>
          <a:p>
            <a:r>
              <a:rPr lang="en-GB" sz="2800" i="1" dirty="0"/>
              <a:t>5-Risk Response Planning</a:t>
            </a:r>
            <a:r>
              <a:rPr lang="en-GB" sz="2800" dirty="0"/>
              <a:t>—developing procedures and techniques to enhance opportunities and reduce threats to the project’s objectives.</a:t>
            </a:r>
            <a:endParaRPr lang="ar-SA" sz="2800" dirty="0"/>
          </a:p>
          <a:p>
            <a:endParaRPr lang="en-US" sz="2700" dirty="0"/>
          </a:p>
        </p:txBody>
      </p:sp>
    </p:spTree>
    <p:extLst>
      <p:ext uri="{BB962C8B-B14F-4D97-AF65-F5344CB8AC3E}">
        <p14:creationId xmlns:p14="http://schemas.microsoft.com/office/powerpoint/2010/main" val="18678871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3908762"/>
          </a:xfrm>
          <a:prstGeom prst="rect">
            <a:avLst/>
          </a:prstGeom>
          <a:noFill/>
        </p:spPr>
        <p:txBody>
          <a:bodyPr wrap="square">
            <a:spAutoFit/>
          </a:bodyPr>
          <a:lstStyle/>
          <a:p>
            <a:r>
              <a:rPr lang="en-GB" sz="2600" b="1" dirty="0"/>
              <a:t>5.6 TWO SPECIAL CASES—RISK MANAGEMENT AND THE PROJECT OFFICE</a:t>
            </a:r>
          </a:p>
          <a:p>
            <a:endParaRPr lang="en-US" sz="2700" dirty="0"/>
          </a:p>
          <a:p>
            <a:pPr marL="342900" indent="-342900">
              <a:buAutoNum type="arabicPeriod" startAt="6"/>
            </a:pPr>
            <a:r>
              <a:rPr lang="en-GB" sz="2800" i="1" dirty="0"/>
              <a:t>Risk Monitoring and Control</a:t>
            </a:r>
            <a:r>
              <a:rPr lang="en-GB" sz="2800" dirty="0"/>
              <a:t>—monitoring residual risks, identifying new risks, executing risk reduction plans, and evaluating their effectiveness throughout the project life cycle. </a:t>
            </a:r>
          </a:p>
          <a:p>
            <a:pPr marL="342900" indent="-342900">
              <a:buAutoNum type="arabicPeriod" startAt="6"/>
            </a:pPr>
            <a:r>
              <a:rPr lang="en-GB" sz="2800" i="1" dirty="0"/>
              <a:t>Create and Maintain a Risk Management Data Bank</a:t>
            </a:r>
            <a:r>
              <a:rPr lang="en-GB" sz="2800" dirty="0"/>
              <a:t>—a permanent record of identified risks, methods used to mitigate or resolve them, and the results of all risk management activities.</a:t>
            </a:r>
          </a:p>
          <a:p>
            <a:endParaRPr lang="en-US" sz="2700" dirty="0"/>
          </a:p>
        </p:txBody>
      </p:sp>
    </p:spTree>
    <p:extLst>
      <p:ext uri="{BB962C8B-B14F-4D97-AF65-F5344CB8AC3E}">
        <p14:creationId xmlns:p14="http://schemas.microsoft.com/office/powerpoint/2010/main" val="8834400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770537"/>
          </a:xfrm>
          <a:prstGeom prst="rect">
            <a:avLst/>
          </a:prstGeom>
          <a:noFill/>
        </p:spPr>
        <p:txBody>
          <a:bodyPr wrap="square">
            <a:spAutoFit/>
          </a:bodyPr>
          <a:lstStyle/>
          <a:p>
            <a:r>
              <a:rPr lang="en-GB" sz="2600" b="1" dirty="0"/>
              <a:t>5.6 TWO SPECIAL CASES—RISK MANAGEMENT AND THE PROJECT OFFICE</a:t>
            </a:r>
          </a:p>
          <a:p>
            <a:endParaRPr lang="en-US" sz="2700" dirty="0"/>
          </a:p>
          <a:p>
            <a:r>
              <a:rPr lang="en-GB" sz="2800" dirty="0"/>
              <a:t>The risk management system should maintain an up-to-date data bank that includes, but is not restricted to, the following:</a:t>
            </a:r>
          </a:p>
          <a:p>
            <a:pPr marL="285750" indent="-285750">
              <a:buFont typeface="Arial" panose="020B0604020202020204" pitchFamily="34" charset="0"/>
              <a:buChar char="•"/>
            </a:pPr>
            <a:r>
              <a:rPr lang="en-GB" sz="2800" dirty="0"/>
              <a:t>identification of all environments that may impact on the project </a:t>
            </a:r>
          </a:p>
          <a:p>
            <a:pPr marL="285750" indent="-285750">
              <a:buFont typeface="Arial" panose="020B0604020202020204" pitchFamily="34" charset="0"/>
              <a:buChar char="•"/>
            </a:pPr>
            <a:r>
              <a:rPr lang="en-GB" sz="2800" dirty="0"/>
              <a:t>identification of all assumptions made in the preliminary project plan that may be the source of risk for the project</a:t>
            </a:r>
          </a:p>
          <a:p>
            <a:pPr marL="285750" indent="-285750">
              <a:buFont typeface="Arial" panose="020B0604020202020204" pitchFamily="34" charset="0"/>
              <a:buChar char="•"/>
            </a:pPr>
            <a:r>
              <a:rPr lang="en-GB" sz="2800" dirty="0"/>
              <a:t>all risks identified by the risk management group, complete with their estimated impacts on the project and estimates of their probability of occurring</a:t>
            </a:r>
            <a:endParaRPr lang="en-GB" sz="2800" b="1" dirty="0"/>
          </a:p>
          <a:p>
            <a:endParaRPr lang="en-US" sz="2700" dirty="0"/>
          </a:p>
        </p:txBody>
      </p:sp>
    </p:spTree>
    <p:extLst>
      <p:ext uri="{BB962C8B-B14F-4D97-AF65-F5344CB8AC3E}">
        <p14:creationId xmlns:p14="http://schemas.microsoft.com/office/powerpoint/2010/main" val="39612515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385816"/>
          </a:xfrm>
          <a:prstGeom prst="rect">
            <a:avLst/>
          </a:prstGeom>
          <a:noFill/>
        </p:spPr>
        <p:txBody>
          <a:bodyPr wrap="square">
            <a:spAutoFit/>
          </a:bodyPr>
          <a:lstStyle/>
          <a:p>
            <a:r>
              <a:rPr lang="en-GB" sz="2600" b="1" dirty="0"/>
              <a:t>5.6 TWO SPECIAL CASES—RISK MANAGEMENT AND THE PROJECT OFFICE</a:t>
            </a:r>
          </a:p>
          <a:p>
            <a:r>
              <a:rPr lang="en-GB" sz="2800" b="1" i="1" dirty="0"/>
              <a:t>Risk Management</a:t>
            </a:r>
          </a:p>
          <a:p>
            <a:pPr marL="285750" indent="-285750">
              <a:buFont typeface="Arial" panose="020B0604020202020204" pitchFamily="34" charset="0"/>
              <a:buChar char="•"/>
            </a:pPr>
            <a:r>
              <a:rPr lang="en-GB" sz="2200" dirty="0"/>
              <a:t>a complete list of all “categories” and “key words” used to categorize risks, assumptions, and environments so that all risk management groups can access past work done on risk management </a:t>
            </a:r>
          </a:p>
          <a:p>
            <a:pPr marL="285750" indent="-285750">
              <a:buFont typeface="Arial" panose="020B0604020202020204" pitchFamily="34" charset="0"/>
              <a:buChar char="•"/>
            </a:pPr>
            <a:r>
              <a:rPr lang="en-GB" sz="2200" dirty="0"/>
              <a:t>the details of all qualitative and quantitative estimates made on risks, on states of the project’s environment, or on project assumptions, complete with a brief description of the methods used to make such estimates</a:t>
            </a:r>
          </a:p>
          <a:p>
            <a:pPr marL="285750" indent="-285750">
              <a:buFont typeface="Arial" panose="020B0604020202020204" pitchFamily="34" charset="0"/>
              <a:buChar char="•"/>
            </a:pPr>
            <a:r>
              <a:rPr lang="en-GB" sz="2200" dirty="0"/>
              <a:t>minutes of all group meetings including all actions the group developed to deal with or mitigate each specific risk, including the decision to ignore a risk </a:t>
            </a:r>
          </a:p>
          <a:p>
            <a:pPr marL="285750" indent="-285750">
              <a:buFont typeface="Arial" panose="020B0604020202020204" pitchFamily="34" charset="0"/>
              <a:buChar char="•"/>
            </a:pPr>
            <a:r>
              <a:rPr lang="en-GB" sz="2200" dirty="0"/>
              <a:t>the actual outcomes of estimated risks and the results of actions taken to mitigate risk</a:t>
            </a:r>
          </a:p>
          <a:p>
            <a:endParaRPr lang="en-US" sz="2700" dirty="0"/>
          </a:p>
        </p:txBody>
      </p:sp>
    </p:spTree>
    <p:extLst>
      <p:ext uri="{BB962C8B-B14F-4D97-AF65-F5344CB8AC3E}">
        <p14:creationId xmlns:p14="http://schemas.microsoft.com/office/powerpoint/2010/main" val="10454225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3954929"/>
          </a:xfrm>
          <a:prstGeom prst="rect">
            <a:avLst/>
          </a:prstGeom>
          <a:noFill/>
        </p:spPr>
        <p:txBody>
          <a:bodyPr wrap="square">
            <a:spAutoFit/>
          </a:bodyPr>
          <a:lstStyle/>
          <a:p>
            <a:r>
              <a:rPr lang="en-GB" sz="2800" b="1" i="1" dirty="0"/>
              <a:t>The Project Management Office</a:t>
            </a:r>
          </a:p>
          <a:p>
            <a:r>
              <a:rPr lang="en-GB" sz="2800" dirty="0"/>
              <a:t>There are a variety of forms of PMOs to serve a variety of needs. Some of these are at a low level in the organization and others report to the highest levels. The best PMOs have some common characteristics, including the traits of being run like the best businesses (a business plan, focused, emphasis on results), enjoying strong executive support, being future-oriented learning organizations, and offering the best project leadership in the organization.</a:t>
            </a:r>
          </a:p>
          <a:p>
            <a:endParaRPr lang="en-US" sz="2700" dirty="0"/>
          </a:p>
        </p:txBody>
      </p:sp>
    </p:spTree>
    <p:extLst>
      <p:ext uri="{BB962C8B-B14F-4D97-AF65-F5344CB8AC3E}">
        <p14:creationId xmlns:p14="http://schemas.microsoft.com/office/powerpoint/2010/main" val="21746929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385816"/>
          </a:xfrm>
          <a:prstGeom prst="rect">
            <a:avLst/>
          </a:prstGeom>
          <a:noFill/>
        </p:spPr>
        <p:txBody>
          <a:bodyPr wrap="square">
            <a:spAutoFit/>
          </a:bodyPr>
          <a:lstStyle/>
          <a:p>
            <a:r>
              <a:rPr lang="en-GB" sz="2800" b="1" i="1" dirty="0"/>
              <a:t>Purposes of the Project Management Office</a:t>
            </a:r>
          </a:p>
          <a:p>
            <a:pPr marL="285750" indent="-285750">
              <a:buFont typeface="Arial" panose="020B0604020202020204" pitchFamily="34" charset="0"/>
              <a:buChar char="•"/>
            </a:pPr>
            <a:r>
              <a:rPr lang="en-GB" sz="2800" dirty="0"/>
              <a:t>Establish project administration procedures for selecting, initializing and planning, budgeting, and scheduling projects as well as to serve as a repository for reports on the performance of the planning, budgeting, scheduling, and resource allocation processes.</a:t>
            </a:r>
          </a:p>
          <a:p>
            <a:pPr marL="285750" indent="-285750">
              <a:buFont typeface="Arial" panose="020B0604020202020204" pitchFamily="34" charset="0"/>
              <a:buChar char="•"/>
            </a:pPr>
            <a:r>
              <a:rPr lang="en-GB" sz="2800" dirty="0"/>
              <a:t>Established and maintained standard project processes (practices and procedures), offered consulting help on projects, training and mentoring services, performed project tracking and portfolio management. Maintained a stable of project managers</a:t>
            </a:r>
            <a:endParaRPr lang="en-GB" sz="2800" b="1" i="1" dirty="0"/>
          </a:p>
          <a:p>
            <a:endParaRPr lang="en-US" sz="2700" dirty="0"/>
          </a:p>
        </p:txBody>
      </p:sp>
    </p:spTree>
    <p:extLst>
      <p:ext uri="{BB962C8B-B14F-4D97-AF65-F5344CB8AC3E}">
        <p14:creationId xmlns:p14="http://schemas.microsoft.com/office/powerpoint/2010/main" val="948799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201150"/>
          </a:xfrm>
          <a:prstGeom prst="rect">
            <a:avLst/>
          </a:prstGeom>
          <a:noFill/>
        </p:spPr>
        <p:txBody>
          <a:bodyPr wrap="square">
            <a:spAutoFit/>
          </a:bodyPr>
          <a:lstStyle/>
          <a:p>
            <a:r>
              <a:rPr lang="en-GB" sz="2400" b="1" i="1" dirty="0"/>
              <a:t>Tasks of the Project Management Office</a:t>
            </a:r>
          </a:p>
          <a:p>
            <a:r>
              <a:rPr lang="en-GB" sz="2400" dirty="0"/>
              <a:t>• Establish and enforce good project management processes such as procedures for </a:t>
            </a:r>
          </a:p>
          <a:p>
            <a:r>
              <a:rPr lang="en-GB" sz="2400" dirty="0"/>
              <a:t>bidding, risk analysis, project selection, progress reports, executing contracts, and </a:t>
            </a:r>
          </a:p>
          <a:p>
            <a:r>
              <a:rPr lang="en-GB" sz="2400" dirty="0"/>
              <a:t>selecting software</a:t>
            </a:r>
          </a:p>
          <a:p>
            <a:r>
              <a:rPr lang="en-GB" sz="2400" dirty="0"/>
              <a:t>• Assess and improve the organization’s project management maturity</a:t>
            </a:r>
          </a:p>
          <a:p>
            <a:r>
              <a:rPr lang="en-GB" sz="2400" dirty="0"/>
              <a:t>• Develop and improve an enterprise project management system</a:t>
            </a:r>
          </a:p>
          <a:p>
            <a:r>
              <a:rPr lang="en-GB" sz="2400" dirty="0"/>
              <a:t>• Offer training in project management and help project managers become certified</a:t>
            </a:r>
          </a:p>
          <a:p>
            <a:r>
              <a:rPr lang="en-GB" sz="2400" dirty="0"/>
              <a:t>• Identify, develop, and mentor project managers and maintain a stable of competent </a:t>
            </a:r>
          </a:p>
          <a:p>
            <a:r>
              <a:rPr lang="en-GB" sz="2400" dirty="0"/>
              <a:t>candidates</a:t>
            </a:r>
          </a:p>
          <a:p>
            <a:endParaRPr lang="en-US" sz="2700" dirty="0"/>
          </a:p>
        </p:txBody>
      </p:sp>
    </p:spTree>
    <p:extLst>
      <p:ext uri="{BB962C8B-B14F-4D97-AF65-F5344CB8AC3E}">
        <p14:creationId xmlns:p14="http://schemas.microsoft.com/office/powerpoint/2010/main" val="25086409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416594"/>
          </a:xfrm>
          <a:prstGeom prst="rect">
            <a:avLst/>
          </a:prstGeom>
          <a:noFill/>
        </p:spPr>
        <p:txBody>
          <a:bodyPr wrap="square">
            <a:spAutoFit/>
          </a:bodyPr>
          <a:lstStyle/>
          <a:p>
            <a:r>
              <a:rPr lang="en-GB" sz="2400" b="1" i="1" dirty="0"/>
              <a:t>Tasks of the Project Management Office</a:t>
            </a:r>
          </a:p>
          <a:p>
            <a:r>
              <a:rPr lang="en-GB" sz="2300" dirty="0"/>
              <a:t>• Offer consulting services to the organization’s project managers</a:t>
            </a:r>
          </a:p>
          <a:p>
            <a:r>
              <a:rPr lang="en-GB" sz="2300" dirty="0"/>
              <a:t>• Help project managers with administrative details such as status reports</a:t>
            </a:r>
          </a:p>
          <a:p>
            <a:r>
              <a:rPr lang="en-GB" sz="2300" dirty="0"/>
              <a:t>• Establish a process for estimation and evaluation of risk</a:t>
            </a:r>
          </a:p>
          <a:p>
            <a:r>
              <a:rPr lang="en-GB" sz="2300" dirty="0"/>
              <a:t>• Determine if a new project is a good “fit” for the changing organization</a:t>
            </a:r>
          </a:p>
          <a:p>
            <a:r>
              <a:rPr lang="en-GB" sz="2300" dirty="0"/>
              <a:t>• Identify downstream changes (market, organization) and their impacts on current </a:t>
            </a:r>
          </a:p>
          <a:p>
            <a:r>
              <a:rPr lang="en-GB" sz="2300" dirty="0"/>
              <a:t>projects: Are the projects still relevant? Is there a need to change any project’s scope? </a:t>
            </a:r>
          </a:p>
          <a:p>
            <a:r>
              <a:rPr lang="en-GB" sz="2300" dirty="0"/>
              <a:t>Are there any cost effects on the projects?</a:t>
            </a:r>
          </a:p>
          <a:p>
            <a:r>
              <a:rPr lang="en-GB" sz="2300" dirty="0"/>
              <a:t>• Review and manage the organization’s project risk portfolio, including limiting the </a:t>
            </a:r>
          </a:p>
          <a:p>
            <a:r>
              <a:rPr lang="en-GB" sz="2300" dirty="0"/>
              <a:t>number of active projects at any given time and identifying and reining in runaway </a:t>
            </a:r>
          </a:p>
          <a:p>
            <a:r>
              <a:rPr lang="en-GB" sz="2300" dirty="0"/>
              <a:t>projects as well as managing potential disasters</a:t>
            </a:r>
          </a:p>
          <a:p>
            <a:endParaRPr lang="en-US" sz="2700" dirty="0"/>
          </a:p>
        </p:txBody>
      </p:sp>
    </p:spTree>
    <p:extLst>
      <p:ext uri="{BB962C8B-B14F-4D97-AF65-F5344CB8AC3E}">
        <p14:creationId xmlns:p14="http://schemas.microsoft.com/office/powerpoint/2010/main" val="38270013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5124480"/>
          </a:xfrm>
          <a:prstGeom prst="rect">
            <a:avLst/>
          </a:prstGeom>
          <a:noFill/>
        </p:spPr>
        <p:txBody>
          <a:bodyPr wrap="square">
            <a:spAutoFit/>
          </a:bodyPr>
          <a:lstStyle/>
          <a:p>
            <a:r>
              <a:rPr lang="en-GB" sz="2400" b="1" i="1" dirty="0"/>
              <a:t>Tasks of the Project Management Office</a:t>
            </a:r>
          </a:p>
          <a:p>
            <a:r>
              <a:rPr lang="en-GB" sz="2300" dirty="0"/>
              <a:t>• Conduct project reviews and audits, particularly early in each project’s life cycle, and </a:t>
            </a:r>
          </a:p>
          <a:p>
            <a:r>
              <a:rPr lang="en-GB" sz="2300" dirty="0"/>
              <a:t>report project progress relative to the organization’s goals</a:t>
            </a:r>
          </a:p>
          <a:p>
            <a:r>
              <a:rPr lang="en-GB" sz="2300" dirty="0"/>
              <a:t>• Maintain and store project archives</a:t>
            </a:r>
          </a:p>
          <a:p>
            <a:r>
              <a:rPr lang="en-GB" sz="2300" dirty="0"/>
              <a:t>• Establish a project resource database and manage the resource pool</a:t>
            </a:r>
          </a:p>
          <a:p>
            <a:r>
              <a:rPr lang="en-GB" sz="2300" dirty="0"/>
              <a:t>• Serve as a champion to pursue project management excellence in the organization and </a:t>
            </a:r>
          </a:p>
          <a:p>
            <a:r>
              <a:rPr lang="en-GB" sz="2300" dirty="0"/>
              <a:t>encourage discussion on the value of individual projects in the firm</a:t>
            </a:r>
          </a:p>
          <a:p>
            <a:r>
              <a:rPr lang="en-GB" sz="2300" dirty="0"/>
              <a:t>• Serve as a “home” for project managers to communicate with each other and with </a:t>
            </a:r>
          </a:p>
          <a:p>
            <a:r>
              <a:rPr lang="en-GB" sz="2300" dirty="0"/>
              <a:t>PMO staff</a:t>
            </a:r>
          </a:p>
          <a:p>
            <a:r>
              <a:rPr lang="en-GB" sz="2300" dirty="0"/>
              <a:t>• Collect and disseminate information and techniques reported in project evaluations </a:t>
            </a:r>
          </a:p>
          <a:p>
            <a:r>
              <a:rPr lang="en-GB" sz="2300" dirty="0"/>
              <a:t>that can improve project management practices</a:t>
            </a:r>
          </a:p>
          <a:p>
            <a:r>
              <a:rPr lang="en-GB" sz="2300" dirty="0"/>
              <a:t>• Assist in project termination</a:t>
            </a:r>
          </a:p>
          <a:p>
            <a:endParaRPr lang="en-US" sz="2700" dirty="0"/>
          </a:p>
        </p:txBody>
      </p:sp>
    </p:spTree>
    <p:extLst>
      <p:ext uri="{BB962C8B-B14F-4D97-AF65-F5344CB8AC3E}">
        <p14:creationId xmlns:p14="http://schemas.microsoft.com/office/powerpoint/2010/main" val="14640072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924425"/>
          </a:xfrm>
          <a:prstGeom prst="rect">
            <a:avLst/>
          </a:prstGeom>
          <a:noFill/>
        </p:spPr>
        <p:txBody>
          <a:bodyPr wrap="square">
            <a:spAutoFit/>
          </a:bodyPr>
          <a:lstStyle/>
          <a:p>
            <a:r>
              <a:rPr lang="en-GB" sz="2400" b="1" i="1" dirty="0"/>
              <a:t>Forms of Project Management Office </a:t>
            </a:r>
          </a:p>
          <a:p>
            <a:r>
              <a:rPr lang="en-GB" sz="2400" u="sng" dirty="0"/>
              <a:t>L1 PMO </a:t>
            </a:r>
            <a:r>
              <a:rPr lang="en-GB" sz="2400" dirty="0"/>
              <a:t>that represents an information </a:t>
            </a:r>
            <a:r>
              <a:rPr lang="en-GB" sz="2400" dirty="0" err="1"/>
              <a:t>center</a:t>
            </a:r>
            <a:r>
              <a:rPr lang="en-GB" sz="2400" dirty="0"/>
              <a:t>, reporting on project progress and assessing the organization’s project maturity</a:t>
            </a:r>
          </a:p>
          <a:p>
            <a:r>
              <a:rPr lang="en-GB" sz="2400" u="sng" dirty="0"/>
              <a:t>L2 PMO </a:t>
            </a:r>
            <a:r>
              <a:rPr lang="en-GB" sz="2400" dirty="0"/>
              <a:t>may establish project management procedures and practices, promulgate lessons learned from prior projects, create a database for risk analysis, help project managers with administrative and managerial matters, and possibly even offer basic training in project management</a:t>
            </a:r>
          </a:p>
          <a:p>
            <a:r>
              <a:rPr lang="en-GB" sz="2400" u="sng" dirty="0"/>
              <a:t>L3 PMO </a:t>
            </a:r>
            <a:r>
              <a:rPr lang="en-GB" sz="2400" dirty="0"/>
              <a:t>may establish a resource database and monitor interproject dependencies, manage the project portfolio to ensure attainment of the organization’s goals, audit and prioritize individual projects, and generally establish an enterprise project management system.</a:t>
            </a:r>
            <a:endParaRPr lang="en-GB" sz="2400" i="1" dirty="0"/>
          </a:p>
          <a:p>
            <a:endParaRPr lang="en-GB" sz="2300" dirty="0"/>
          </a:p>
          <a:p>
            <a:endParaRPr lang="en-US" sz="2700" dirty="0"/>
          </a:p>
        </p:txBody>
      </p:sp>
    </p:spTree>
    <p:extLst>
      <p:ext uri="{BB962C8B-B14F-4D97-AF65-F5344CB8AC3E}">
        <p14:creationId xmlns:p14="http://schemas.microsoft.com/office/powerpoint/2010/main" val="14929541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62000" y="1712925"/>
            <a:ext cx="10668000" cy="646331"/>
          </a:xfrm>
          <a:prstGeom prst="rect">
            <a:avLst/>
          </a:prstGeom>
          <a:noFill/>
        </p:spPr>
        <p:txBody>
          <a:bodyPr wrap="square">
            <a:spAutoFit/>
          </a:bodyPr>
          <a:lstStyle/>
          <a:p>
            <a:endParaRPr lang="en-GB" dirty="0"/>
          </a:p>
          <a:p>
            <a:endParaRPr lang="en-GB" dirty="0"/>
          </a:p>
        </p:txBody>
      </p:sp>
      <p:sp>
        <p:nvSpPr>
          <p:cNvPr id="7" name="TextBox 6">
            <a:extLst>
              <a:ext uri="{FF2B5EF4-FFF2-40B4-BE49-F238E27FC236}">
                <a16:creationId xmlns:a16="http://schemas.microsoft.com/office/drawing/2014/main" id="{F83C8F6E-3F50-832E-A16D-2E3A24BB549C}"/>
              </a:ext>
            </a:extLst>
          </p:cNvPr>
          <p:cNvSpPr txBox="1"/>
          <p:nvPr/>
        </p:nvSpPr>
        <p:spPr>
          <a:xfrm>
            <a:off x="739707" y="1838573"/>
            <a:ext cx="10668000" cy="4924425"/>
          </a:xfrm>
          <a:prstGeom prst="rect">
            <a:avLst/>
          </a:prstGeom>
          <a:noFill/>
        </p:spPr>
        <p:txBody>
          <a:bodyPr wrap="square">
            <a:spAutoFit/>
          </a:bodyPr>
          <a:lstStyle/>
          <a:p>
            <a:r>
              <a:rPr lang="en-GB" sz="2400" b="1" i="1" dirty="0"/>
              <a:t>Forms of Project Management Office </a:t>
            </a:r>
          </a:p>
          <a:p>
            <a:r>
              <a:rPr lang="en-GB" sz="2400" u="sng" dirty="0"/>
              <a:t>L1 PMO </a:t>
            </a:r>
            <a:r>
              <a:rPr lang="en-GB" sz="2400" dirty="0"/>
              <a:t>that represents an information </a:t>
            </a:r>
            <a:r>
              <a:rPr lang="en-GB" sz="2400" dirty="0" err="1"/>
              <a:t>center</a:t>
            </a:r>
            <a:r>
              <a:rPr lang="en-GB" sz="2400" dirty="0"/>
              <a:t>, reporting on project progress and assessing the organization’s project maturity</a:t>
            </a:r>
          </a:p>
          <a:p>
            <a:r>
              <a:rPr lang="en-GB" sz="2400" u="sng" dirty="0"/>
              <a:t>L2 PMO </a:t>
            </a:r>
            <a:r>
              <a:rPr lang="en-GB" sz="2400" dirty="0"/>
              <a:t>may establish project management procedures and practices, promulgate lessons learned from prior projects, create a database for risk analysis, help project managers with administrative and managerial matters, and possibly even offer basic training in project management</a:t>
            </a:r>
          </a:p>
          <a:p>
            <a:r>
              <a:rPr lang="en-GB" sz="2400" u="sng" dirty="0"/>
              <a:t>L3 PMO </a:t>
            </a:r>
            <a:r>
              <a:rPr lang="en-GB" sz="2400" dirty="0"/>
              <a:t>may establish a resource database and monitor interproject dependencies, manage the project portfolio to ensure attainment of the organization’s goals, audit and prioritize individual projects, and generally establish an enterprise project management system.</a:t>
            </a:r>
            <a:endParaRPr lang="en-GB" sz="2400" i="1" dirty="0"/>
          </a:p>
          <a:p>
            <a:endParaRPr lang="en-GB" sz="2300" dirty="0"/>
          </a:p>
          <a:p>
            <a:endParaRPr lang="en-US" sz="2700" dirty="0"/>
          </a:p>
        </p:txBody>
      </p:sp>
    </p:spTree>
    <p:extLst>
      <p:ext uri="{BB962C8B-B14F-4D97-AF65-F5344CB8AC3E}">
        <p14:creationId xmlns:p14="http://schemas.microsoft.com/office/powerpoint/2010/main" val="3380146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78382" y="720584"/>
            <a:ext cx="10751618" cy="61374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F83C8F6E-3F50-832E-A16D-2E3A24BB549C}"/>
              </a:ext>
            </a:extLst>
          </p:cNvPr>
          <p:cNvSpPr txBox="1"/>
          <p:nvPr/>
        </p:nvSpPr>
        <p:spPr>
          <a:xfrm>
            <a:off x="720191" y="1377089"/>
            <a:ext cx="10668000" cy="5940088"/>
          </a:xfrm>
          <a:prstGeom prst="rect">
            <a:avLst/>
          </a:prstGeom>
          <a:noFill/>
        </p:spPr>
        <p:txBody>
          <a:bodyPr wrap="square">
            <a:spAutoFit/>
          </a:bodyPr>
          <a:lstStyle/>
          <a:p>
            <a:r>
              <a:rPr lang="en-GB" sz="2200" b="1" dirty="0"/>
              <a:t>5.7 THE PROJECT TEAM </a:t>
            </a:r>
          </a:p>
          <a:p>
            <a:r>
              <a:rPr lang="en-GB" sz="2200" dirty="0"/>
              <a:t>In addition to the PM, the following key team members might be needed, plus an appropriate number of systems architects, engineers, testers, clerks, and the like.</a:t>
            </a:r>
          </a:p>
          <a:p>
            <a:r>
              <a:rPr lang="en-GB" sz="2200" dirty="0"/>
              <a:t>• </a:t>
            </a:r>
            <a:r>
              <a:rPr lang="en-GB" sz="2200" i="1" dirty="0"/>
              <a:t>Systems Architect </a:t>
            </a:r>
            <a:r>
              <a:rPr lang="en-GB" sz="2200" dirty="0"/>
              <a:t>is in charge of the basic product design and development and is responsible for functional analysis, specifications, drawings, cost estimates, and documentation.</a:t>
            </a:r>
          </a:p>
          <a:p>
            <a:r>
              <a:rPr lang="en-GB" sz="2200" dirty="0"/>
              <a:t>• </a:t>
            </a:r>
            <a:r>
              <a:rPr lang="en-GB" sz="2200" i="1" dirty="0"/>
              <a:t>Development Engineer </a:t>
            </a:r>
            <a:r>
              <a:rPr lang="en-GB" sz="2200" dirty="0"/>
              <a:t>his task is the efficient production of the product </a:t>
            </a:r>
          </a:p>
          <a:p>
            <a:r>
              <a:rPr lang="en-GB" sz="2200" dirty="0"/>
              <a:t>or process the project engineer has designed, including responsibility for manufacturing engineering, design and production of code, unit testing, production scheduling, </a:t>
            </a:r>
          </a:p>
          <a:p>
            <a:r>
              <a:rPr lang="en-GB" sz="2200" dirty="0"/>
              <a:t>and other production tasks.</a:t>
            </a:r>
          </a:p>
          <a:p>
            <a:r>
              <a:rPr lang="en-GB" sz="2200" dirty="0"/>
              <a:t>• </a:t>
            </a:r>
            <a:r>
              <a:rPr lang="en-GB" sz="2200" i="1" dirty="0"/>
              <a:t>Test Engineer</a:t>
            </a:r>
            <a:r>
              <a:rPr lang="en-GB" sz="2200" dirty="0"/>
              <a:t> is responsible for the installation, testing, and support of the product (process) once its engineering is complete.</a:t>
            </a:r>
          </a:p>
          <a:p>
            <a:r>
              <a:rPr lang="en-GB" sz="2200" i="1" dirty="0"/>
              <a:t>Contract Administrator</a:t>
            </a:r>
            <a:r>
              <a:rPr lang="en-GB" sz="2200" dirty="0"/>
              <a:t> is in charge of all official paperwork, keeping track of standards compliance, customer changes, billings, questions, complaints, legal aspects, costs, and negotiation of other matters related to the contract authorizing the project.</a:t>
            </a:r>
            <a:endParaRPr lang="en-GB" sz="2200" i="1" dirty="0"/>
          </a:p>
          <a:p>
            <a:endParaRPr lang="en-GB" sz="2300" dirty="0"/>
          </a:p>
          <a:p>
            <a:endParaRPr lang="en-US" sz="2700" dirty="0"/>
          </a:p>
        </p:txBody>
      </p:sp>
    </p:spTree>
    <p:extLst>
      <p:ext uri="{BB962C8B-B14F-4D97-AF65-F5344CB8AC3E}">
        <p14:creationId xmlns:p14="http://schemas.microsoft.com/office/powerpoint/2010/main" val="32809044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78382" y="720584"/>
            <a:ext cx="10751618" cy="61374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F83C8F6E-3F50-832E-A16D-2E3A24BB549C}"/>
              </a:ext>
            </a:extLst>
          </p:cNvPr>
          <p:cNvSpPr txBox="1"/>
          <p:nvPr/>
        </p:nvSpPr>
        <p:spPr>
          <a:xfrm>
            <a:off x="720191" y="1377089"/>
            <a:ext cx="10668000" cy="4862870"/>
          </a:xfrm>
          <a:prstGeom prst="rect">
            <a:avLst/>
          </a:prstGeom>
          <a:noFill/>
        </p:spPr>
        <p:txBody>
          <a:bodyPr wrap="square">
            <a:spAutoFit/>
          </a:bodyPr>
          <a:lstStyle/>
          <a:p>
            <a:r>
              <a:rPr lang="en-GB" sz="2200" b="1" dirty="0"/>
              <a:t>5.7 THE PROJECT TEAM </a:t>
            </a:r>
          </a:p>
          <a:p>
            <a:endParaRPr lang="en-GB" sz="2200" b="1" dirty="0"/>
          </a:p>
          <a:p>
            <a:r>
              <a:rPr lang="en-GB" sz="2400" dirty="0"/>
              <a:t>• </a:t>
            </a:r>
            <a:r>
              <a:rPr lang="en-GB" sz="2400" i="1" dirty="0"/>
              <a:t>Project Controller</a:t>
            </a:r>
            <a:r>
              <a:rPr lang="en-GB" sz="2400" dirty="0"/>
              <a:t> keeps daily account of budgets, cost variances, </a:t>
            </a:r>
            <a:r>
              <a:rPr lang="en-GB" sz="2400" dirty="0" err="1"/>
              <a:t>labor</a:t>
            </a:r>
            <a:r>
              <a:rPr lang="en-GB" sz="2400" dirty="0"/>
              <a:t> charges, project supplies, capital equipment status, etc. Makes regular reports and keeps in close touch with both the PM and the company controller. </a:t>
            </a:r>
          </a:p>
          <a:p>
            <a:r>
              <a:rPr lang="en-GB" sz="2400" dirty="0"/>
              <a:t>• </a:t>
            </a:r>
            <a:r>
              <a:rPr lang="en-GB" sz="2400" i="1" dirty="0"/>
              <a:t>Support Services Manager</a:t>
            </a:r>
            <a:r>
              <a:rPr lang="en-GB" sz="2400" dirty="0"/>
              <a:t> is in charge of product support, subcontractors, data processing, purchasing, contract negotiation, and general management support functions.</a:t>
            </a:r>
          </a:p>
          <a:p>
            <a:r>
              <a:rPr lang="en-GB" sz="2400" dirty="0"/>
              <a:t>Of these top project people, it is most important that the systems architect and the project controller report directly to the PM. This facilitates control over two of the main goals of the project: technical performance and budget.</a:t>
            </a:r>
            <a:endParaRPr lang="en-GB" sz="2400" i="1" dirty="0"/>
          </a:p>
          <a:p>
            <a:endParaRPr lang="en-GB" sz="2300" dirty="0"/>
          </a:p>
          <a:p>
            <a:endParaRPr lang="en-US" sz="2700" dirty="0"/>
          </a:p>
        </p:txBody>
      </p:sp>
    </p:spTree>
    <p:extLst>
      <p:ext uri="{BB962C8B-B14F-4D97-AF65-F5344CB8AC3E}">
        <p14:creationId xmlns:p14="http://schemas.microsoft.com/office/powerpoint/2010/main" val="15408631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2750</TotalTime>
  <Words>4325</Words>
  <Application>Microsoft Office PowerPoint</Application>
  <PresentationFormat>Widescreen</PresentationFormat>
  <Paragraphs>395</Paragraphs>
  <Slides>50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Calibri</vt:lpstr>
      <vt:lpstr>Calibri Light</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Abdel Raheem Nader</cp:lastModifiedBy>
  <cp:revision>49</cp:revision>
  <dcterms:created xsi:type="dcterms:W3CDTF">2023-04-29T09:08:23Z</dcterms:created>
  <dcterms:modified xsi:type="dcterms:W3CDTF">2023-11-02T10:29:28Z</dcterms:modified>
</cp:coreProperties>
</file>